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9"/>
  </p:notesMasterIdLst>
  <p:handoutMasterIdLst>
    <p:handoutMasterId r:id="rId40"/>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72261" autoAdjust="0"/>
  </p:normalViewPr>
  <p:slideViewPr>
    <p:cSldViewPr snapToGrid="0">
      <p:cViewPr varScale="1">
        <p:scale>
          <a:sx n="115" d="100"/>
          <a:sy n="115" d="100"/>
        </p:scale>
        <p:origin x="276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 we saw in the last module, processors store their instructions and data in memories.  They need fast access to both in order to be able to operate quickly themselves.  However, historically, DRAM performance has not kept pace with the speed of execution of the CPUs.  This leads to a widening gap in performance, termed the memory wall.  Without doing something about this gap, the processor will spend a significant fraction of total execution time simply waiting for DRAM to respond with the required instructions or data.  There will be no point having a fast CPU because its performance will be bounded by the speed of the DRAM that it is attached to.</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383885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cache miss signifies that a memory location is being accessed that isn’t already in the cache.  We may wish to put this data into the cache, and the replacement policy defines how to select a block to replace when this occurs.  In a direct-mapped cache, there is no choice because the data can map to only one cache block.  However, for an associative cache, there may be multiple blocks to choose from, and we must select one, called the victim.</a:t>
            </a:r>
          </a:p>
          <a:p>
            <a:endParaRPr lang="en-GB" dirty="0"/>
          </a:p>
          <a:p>
            <a:r>
              <a:rPr lang="en-GB" dirty="0"/>
              <a:t>The diagram above shows the required block in blue that is not found in the 4-way set-associative cache.  A victim block (brown) is chosen from the set that the required block maps to (dark yellow).  After replacement, the victim block is no longer in the cache, and the required block occupies its old location.</a:t>
            </a:r>
          </a:p>
          <a:p>
            <a:endParaRPr lang="en-GB" dirty="0"/>
          </a:p>
          <a:p>
            <a:r>
              <a:rPr lang="en-GB" dirty="0"/>
              <a:t>Sometimes a very small cache is implemented alongside the main cache to hold the last few victim blocks that were removed from the main cache, to give them a second chance at being used (and then placed back into the main cache).  This is called a victim cache and must be searched on every access, usually at the same time as the main cache.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14890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There are many methods for choosing a victim block.  The round-robin policy is simple, in that it cycles round each way in the set.  However, it doesn’t take into account how likely the block is going to be used again in the near future – it doesn’t try to maximize temporal locality.  Least-recently used is a policy that orders all blocks in a set in terms of how recently they were used.  When a block is accessed, it moves to the most-recently used (MRU) position in this order, with all blocks that it “jumps” shifted down a position.  To choose a victim, the block in the least-recently used (LRU) position is chosen.  This requires significant extra hardware to implement, so usually a form of pseudo-LRU is provided, which approximates full LRU.  Although LRU is often a good choice, there are edge cases that make it perform very badly.  A variant on this is not last used (NLU), which picks any block apart from that in the MRU position.  Another option is to randomly select a block from the set to replace.  This is simple to implement and is occasionally used for larger caches closer to memory.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14285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an item of data is read, but misses in the cache, the required block of data is placed in the cache, as seen in the previous slides.  However, when an item of data is written to, but misses in the cache, different caches may choose to simply send the data through to memory, or to place the data in the cache too.  The allocation policy determines this.</a:t>
            </a:r>
          </a:p>
          <a:p>
            <a:endParaRPr lang="en-GB" dirty="0"/>
          </a:p>
          <a:p>
            <a:r>
              <a:rPr lang="en-GB" dirty="0"/>
              <a:t>In a no-write-allocate policy, a write miss leaves the cache intact, without making any replacement.  A write-allocate policy, on the other hand, first reads the data from main memory, chooses a victim, and then performs the write in the cache so that the new data are cached.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1662307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Conversely to the allocation policy, which deals with write misses, the write policy determines what happens when a write hits in the cache.  A write-through cache is simple to implement.  On a write hit, it writes the data into the cache and sends it through to main memory as well, meaning that the cache and main memory are always in sync.</a:t>
            </a:r>
          </a:p>
          <a:p>
            <a:endParaRPr lang="en-GB" dirty="0"/>
          </a:p>
          <a:p>
            <a:r>
              <a:rPr lang="en-GB" dirty="0"/>
              <a:t>A write-back policy does not do this.  Instead, the data are written into the cache, but memory is not updated.  The data in memory are said to be stale.  Data are only written back to main memory in certain circumstances.  These include the block being selected as a victim (being replaced), an explicit cache flush operation, and in response to certain cache coherence protocol events (see next module).  The cache must keep a record of which data need to be sent back to memory and which doesn’t.  This is provided through an additional dirty bit with each block.  When set, the data are dirty and should be written back to main memory when required.  When unset, the data in the cache block are in sync with that in main memory.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255323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Of course, you don’t have to simply have one cache in the system but can create a hierarchy of caches.  Larger and slower caches are positioned closer to memory, smaller and faster caches nearer the CPU.  The reasoning behind this is that you want to provide fast access to instructions and data, so put the fastest caches near the CPU.  However, these have to be relatively small (so they are fast), but that means that they may not store all the data required.  So, to reduce the performance impact of a cache miss, a larger cache can be provided as a backing store.  And to  reduce the performance impact of a cache miss there, another larger cache can be provided as a backing store, and so on.</a:t>
            </a:r>
          </a:p>
          <a:p>
            <a:endParaRPr lang="en-GB" b="0" dirty="0"/>
          </a:p>
          <a:p>
            <a:r>
              <a:rPr lang="en-GB" b="0" dirty="0"/>
              <a:t>Two levels of cache in the hierarchy are common, but three levels are often seen in high-performance systems, or even four levels in some systems.  Usually, the closest caches to the CPU (the L1 caches) are specialized for instructions and data.  The L1 instruction cache only needs to provide read access on the CPU side (because instructions are not modified – see below) and write access on the memory side.  Specializing also means that the caches can be positioned close to where they are used in the processor pipeline, the instruction cache by the fetch stage and the data cache beside the memory or write-back stage.  Other levels of cache are generally shared by both instructions and data.</a:t>
            </a:r>
          </a:p>
          <a:p>
            <a:endParaRPr lang="en-GB" b="0" dirty="0"/>
          </a:p>
          <a:p>
            <a:r>
              <a:rPr lang="en-GB" b="0" dirty="0"/>
              <a:t>A note on modifying instructions.  Self-modifying code obviously does exist and so do applications that create code whilst executing (such as a JavaScript just-in-time compiler within your browser, for example), so we have to have some way to modify instructions.  However, to achieve this, the instructions are modified by treating them as data to do the modifications (so they are accessed through the L1 data cache) and then executing them once complete (read-only through the L1 instruction cache).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315970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multiple CPUs within the system (see the subsequent multicore module), there is an opportunity to share caches between cores.  Usually, the first-level caches are private to each core with sharing at either the L2 or L3 levels.  (Note it doesn’t make sense to have a shared L2 but private L3, so once one level is shared, all other levels closer to memory are also shared.)  The diagram depicts a shared L2 with private L1 caches.</a:t>
            </a:r>
          </a:p>
          <a:p>
            <a:endParaRPr lang="en-US" dirty="0"/>
          </a:p>
          <a:p>
            <a:r>
              <a:rPr lang="en-US" dirty="0"/>
              <a:t>Shared caches make good use of space, especially when one core does not require as much space as the others it shares with.  It also means that communication between cores (i.e., one core writing a value that another core reads) is faster with a common shared cache because data does not have to travel to main memory and back.  On the other hand, </a:t>
            </a:r>
            <a:r>
              <a:rPr lang="en-GB" noProof="0" dirty="0"/>
              <a:t>private caches provide guaranteed space for each core and may be faster to access (e.g., it’s faster to access a private 1 MB cache than a 2 MB cache shared with one other core).</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283191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recaps some cache metrics.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3900452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miss can occur in the cache for different reasons.  There are three types of cache miss that we can discuss now, a fourth occurs as a result of cache coherence, seen in the next module.  A compulsory miss is one that has to happen.  Every block of data will incur a compulsory miss the first time it is accessed.  Having larger cache blocks reduces compulsory misses because more data are brought into the cache with each miss.</a:t>
            </a:r>
          </a:p>
          <a:p>
            <a:endParaRPr lang="en-GB" dirty="0"/>
          </a:p>
          <a:p>
            <a:r>
              <a:rPr lang="en-GB" dirty="0"/>
              <a:t>A capacity miss, on the other hand, occurs because the cache isn’t big enough to hold all the data that the core requires.  As the core executes, the cache becomes full and data have to be evicted.  When the data are reloaded, it will experience a capacity miss.  Although capacity misses occur for all cache designs, it may be helpful to think of them in terms of a fully associative cache, where data can be placed in any location.</a:t>
            </a:r>
          </a:p>
          <a:p>
            <a:endParaRPr lang="en-GB" dirty="0"/>
          </a:p>
          <a:p>
            <a:r>
              <a:rPr lang="en-GB" dirty="0"/>
              <a:t>Finally, a conflict miss occurs when too many required memory locations map to the same set.  After a while, data from the set are evicted, and when reloaded, experiences a conflict miss.  Conflict misses can only occur in direct-mapped and set-associative caches since a fully associative cache can place data anywhere.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107809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cache hit rates give an indication of how effective the cache is, a higher hit rate does not necessarily mean better performance for the application running on the CPU because this metric says nothing about the importance of the hits (i.e., missing in the cache for critical data will have much more impact than for non-critical data).  In addition, the effectiveness of the cache is also impacted by how much time it saves – in other words, if a cache miss is very cheap, then we need a higher hit rate to justify its inclusion into the system.</a:t>
            </a:r>
          </a:p>
          <a:p>
            <a:endParaRPr lang="en-GB" dirty="0"/>
          </a:p>
          <a:p>
            <a:r>
              <a:rPr lang="en-GB" dirty="0"/>
              <a:t>To help with this, we can define the average memory access time, which includes the time taken to hit in the cache, as well as the time taken due to a cache miss.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222468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summarizes three simple approaches to reducing cache misses and their drawbacks.  More advanced techniques include altering the replacement policy, including a victim cache, prefetching data into the cache in advance of it being used, and predicting which data will no longer be used so that it can be proactively evicted.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281298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Whilst we would like fast access to all of memory, the memory wall means that unfortunately we can’t have that.  However, the characteristics of most applications means that they don’t really need access to </a:t>
            </a:r>
            <a:r>
              <a:rPr lang="en-GB" i="0" dirty="0"/>
              <a:t>all of memory all of the time.  In fact, they typically only need access to a small amount of memory at any one time.  Accesses tend to contain a significant degree of temporal and spatial locality.  This means that if a piece of data is accessed, then it is likely to be accessed again in the near future, and its neighbors are likely to be accessed soon too.  We can take advantage of this by providing a cache – a small, fast piece of memory close to the CPU that holds recently accessed data, and its neighbors, taking advantage of the likelihood that it will be accessed again soon.  Data are still held in memory – the cache just stores a copy of it for fast access.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420361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aseline="0" dirty="0"/>
              <a:t>Prefetching is a technique to predict which data are likely to be required in the near future and then to proactively bring it into the cache if it is not already there.  Doing this sufficiently far in advance (i.e., with enough time for the data to arrive into the cache) means that the access hits in the cache, instead of missing.  The prefetches have to be timed carefully – if they are too early, then the prefetched data can evict other, required data; and if too late, then the full benefits of prefetching won’t be realized (there will still be a miss, although data won’t take as long to retrieve).</a:t>
            </a:r>
          </a:p>
          <a:p>
            <a:pPr eaLnBrk="1" hangingPunct="1"/>
            <a:endParaRPr lang="en-GB" baseline="0" dirty="0"/>
          </a:p>
          <a:p>
            <a:pPr eaLnBrk="1" hangingPunct="1"/>
            <a:r>
              <a:rPr lang="en-GB" baseline="0" dirty="0"/>
              <a:t>Often simple prefetching schemes work well.  A cache can employ a next-line prefetcher so that whenever a cache block (or line) is accessed, data at the address corresponding to the next cache block are fetched. This can be extended to identify stride patterns (e.g., prefetch one block, skip three). Most advanced prefetching can detect other patterns and assign confidence levels to prefetches to selectively perform them or not.</a:t>
            </a:r>
          </a:p>
          <a:p>
            <a:pPr eaLnBrk="1" hangingPunct="1"/>
            <a:endParaRPr lang="en-GB" baseline="0" dirty="0"/>
          </a:p>
          <a:p>
            <a:pPr eaLnBrk="1" hangingPunct="1"/>
            <a:r>
              <a:rPr lang="en-GB" baseline="0" dirty="0"/>
              <a:t>Cache levels closer to memory may employ different types of prefetcher to account for the different access patterns seen in those caches (because their accesses are filtered by the caches closer to the CPU).  In addition, there are often instructions in the ISA that perform prefetching into the L1 data cache by simply specifying an address.  Programmers (or compilers) can place these at select points in the code, with knowledge of what their programs are doing, to give hints to the processor about data likely to be accessed soon.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97293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Cortex-A9 processor is a high-performance, low-power, Arm macrocell with an L1 cache subsystem that provides full virtual memory capabilities. The above figure shows a top-level diagram of the Cortex-A9 processor.</a:t>
            </a:r>
          </a:p>
          <a:p>
            <a:endParaRPr lang="en-GB" dirty="0"/>
          </a:p>
          <a:p>
            <a:r>
              <a:rPr lang="en-GB" i="1" dirty="0"/>
              <a:t>Instruction</a:t>
            </a:r>
            <a:r>
              <a:rPr lang="en-GB" i="1" baseline="0" dirty="0"/>
              <a:t> prefetch stage</a:t>
            </a:r>
          </a:p>
          <a:p>
            <a:r>
              <a:rPr lang="en-GB" baseline="0" dirty="0"/>
              <a:t>-Instruction cache size: </a:t>
            </a:r>
            <a:r>
              <a:rPr lang="en-GB" dirty="0"/>
              <a:t>16KiB, 32KiB, or 64KiB (default: 32KiB).</a:t>
            </a:r>
          </a:p>
          <a:p>
            <a:r>
              <a:rPr lang="en-GB" dirty="0"/>
              <a:t>-Instruction queue:</a:t>
            </a:r>
            <a:r>
              <a:rPr lang="en-GB" baseline="0" dirty="0"/>
              <a:t> </a:t>
            </a:r>
            <a:r>
              <a:rPr lang="en-GB" dirty="0"/>
              <a:t>In the instruction queue, small-loop mode provides low-power operation while executing small instruction loops. </a:t>
            </a:r>
          </a:p>
          <a:p>
            <a:r>
              <a:rPr lang="en-GB" dirty="0"/>
              <a:t>-Dynamic branch prediction: The prefetch unit implements two-level dynamic branch prediction with a global history buffer (GHB), a branch target address cache (BTAC),</a:t>
            </a:r>
            <a:r>
              <a:rPr lang="en-GB" baseline="0" dirty="0"/>
              <a:t> </a:t>
            </a:r>
            <a:r>
              <a:rPr lang="en-GB" dirty="0"/>
              <a:t>and a return stack. </a:t>
            </a:r>
          </a:p>
          <a:p>
            <a:r>
              <a:rPr lang="en-GB" dirty="0"/>
              <a:t>-Fast</a:t>
            </a:r>
            <a:r>
              <a:rPr lang="en-GB" baseline="0" dirty="0"/>
              <a:t>-loop mode (small-loop mode): Instruction loops that are smaller than 64 bytes often complete without additional instruction-cache accesses, so lowering power consumption.</a:t>
            </a:r>
          </a:p>
          <a:p>
            <a:endParaRPr lang="en-GB" dirty="0"/>
          </a:p>
          <a:p>
            <a:r>
              <a:rPr lang="en-GB" i="1" dirty="0"/>
              <a:t>Dual-instruction</a:t>
            </a:r>
            <a:r>
              <a:rPr lang="en-GB" i="1" baseline="0" dirty="0"/>
              <a:t> decode stage</a:t>
            </a:r>
            <a:endParaRPr lang="en-GB" i="1" dirty="0"/>
          </a:p>
          <a:p>
            <a:r>
              <a:rPr lang="en-GB" dirty="0"/>
              <a:t>Cortex-A9 can decode two instructions per clock.</a:t>
            </a:r>
          </a:p>
          <a:p>
            <a:endParaRPr lang="en-GB" dirty="0"/>
          </a:p>
          <a:p>
            <a:r>
              <a:rPr lang="en-GB" i="1" dirty="0"/>
              <a:t>Register</a:t>
            </a:r>
            <a:r>
              <a:rPr lang="en-GB" i="1" baseline="0" dirty="0"/>
              <a:t> rename stage</a:t>
            </a:r>
            <a:endParaRPr lang="en-GB" i="1" dirty="0"/>
          </a:p>
          <a:p>
            <a:r>
              <a:rPr lang="en-GB" dirty="0"/>
              <a:t>The register renaming scheme facilitates out-of-order execution in write-after-write (WAW) and write-after-read (WAR) situations for the general-purpose registers and the flag bits of the current program status register (CPSR). The scheme maps the 32 Arm architectural registers to a pool of 56 physical 32-bit registers and renames the flags (N, Z, C, V, Q, and GE) of the CPSR using a dedicated pool of eight physical 9-bit registers.</a:t>
            </a:r>
          </a:p>
          <a:p>
            <a:endParaRPr lang="en-GB" dirty="0"/>
          </a:p>
          <a:p>
            <a:r>
              <a:rPr lang="en-GB" i="1" dirty="0"/>
              <a:t>Out-of-order dispatch</a:t>
            </a:r>
            <a:r>
              <a:rPr lang="en-GB" i="1" baseline="0" dirty="0"/>
              <a:t> and completion (writeback) stage</a:t>
            </a:r>
          </a:p>
          <a:p>
            <a:r>
              <a:rPr lang="en-GB" baseline="0" dirty="0"/>
              <a:t>Provides out-of-order execution with the ability to dispatch four instructions and completion of seven instruction per cycle. </a:t>
            </a:r>
            <a:endParaRPr lang="en-GB" dirty="0"/>
          </a:p>
          <a:p>
            <a:endParaRPr lang="en-GB" dirty="0"/>
          </a:p>
          <a:p>
            <a:r>
              <a:rPr lang="en-GB" i="1" baseline="0" dirty="0"/>
              <a:t>Memory system </a:t>
            </a:r>
            <a:endParaRPr lang="en-GB" i="1" dirty="0"/>
          </a:p>
          <a:p>
            <a:r>
              <a:rPr lang="en-GB" dirty="0"/>
              <a:t>-The L1 memory system has</a:t>
            </a:r>
            <a:r>
              <a:rPr lang="en-GB" baseline="0" dirty="0"/>
              <a:t> </a:t>
            </a:r>
            <a:r>
              <a:rPr lang="en-GB" dirty="0"/>
              <a:t>separate instruction and data caches, each with a fixed line length of 32 bytes,</a:t>
            </a:r>
            <a:r>
              <a:rPr lang="en-GB" baseline="0" dirty="0"/>
              <a:t> </a:t>
            </a:r>
            <a:r>
              <a:rPr lang="en-GB" dirty="0"/>
              <a:t>64-bit data paths throughout the memory system,</a:t>
            </a:r>
            <a:r>
              <a:rPr lang="en-GB" baseline="0" dirty="0"/>
              <a:t> </a:t>
            </a:r>
            <a:r>
              <a:rPr lang="en-GB" dirty="0"/>
              <a:t>support for four sizes of memory page,</a:t>
            </a:r>
            <a:r>
              <a:rPr lang="en-GB" baseline="0" dirty="0"/>
              <a:t> </a:t>
            </a:r>
            <a:r>
              <a:rPr lang="en-GB" dirty="0"/>
              <a:t>export of memory attributes for external memory, and systems support for security extensions.  The data side of the L1 memory system has</a:t>
            </a:r>
            <a:r>
              <a:rPr lang="en-GB" baseline="0" dirty="0"/>
              <a:t> </a:t>
            </a:r>
            <a:r>
              <a:rPr lang="en-GB" dirty="0"/>
              <a:t>two 32-byte linefill buffers, one 32-byte eviction buffer,</a:t>
            </a:r>
            <a:r>
              <a:rPr lang="en-GB" baseline="0" dirty="0"/>
              <a:t> and </a:t>
            </a:r>
            <a:r>
              <a:rPr lang="en-GB" dirty="0"/>
              <a:t>a 4-entry, 64-bit merging store buffer.</a:t>
            </a:r>
          </a:p>
          <a:p>
            <a:r>
              <a:rPr lang="en-GB" dirty="0"/>
              <a:t>-The MMU works with the L1 and L2 memory system to translate virtual addresses to physical addresses.  It also controls accesses to and from external memory. </a:t>
            </a:r>
          </a:p>
          <a:p>
            <a:r>
              <a:rPr lang="en-GB" dirty="0"/>
              <a:t>-The first level of caching for the page table information is a micro translation lookaside buffer (TLB) of 32 entries on the data side and configurable 32 or 64 entries on the instruction side. These blocks provide a fully associative lookup of the virtual addresses in a single CLK signal cycle. The micro TLB returns the physical address to the cache for the address comparison and also checks the protection attributes to signal either a prefetch abort or a data abort. </a:t>
            </a:r>
          </a:p>
          <a:p>
            <a:endParaRPr lang="en-GB" dirty="0"/>
          </a:p>
          <a:p>
            <a:r>
              <a:rPr lang="en-GB" i="1" dirty="0"/>
              <a:t>PTM interface</a:t>
            </a:r>
          </a:p>
          <a:p>
            <a:r>
              <a:rPr lang="en-GB" dirty="0"/>
              <a:t>The Cortex-A9 processor optionally implements a program trace macrocell (PTM) interface, which is compliant with the program flow trace (PFT) instruction-only architecture protocol.</a:t>
            </a:r>
          </a:p>
          <a:p>
            <a:endParaRPr lang="en-GB" dirty="0"/>
          </a:p>
          <a:p>
            <a:r>
              <a:rPr lang="en-GB" i="1" dirty="0"/>
              <a:t>Performance monitoring</a:t>
            </a:r>
          </a:p>
          <a:p>
            <a:r>
              <a:rPr lang="en-GB" dirty="0"/>
              <a:t>The Cortex-A9 processor provides program counters and event monitors that can be configured to gather statistics on the operation of the processor and the memory system.  You can access performance-monitoring counters and their associated control registers from the CP15 coprocessor interface and from the APB debug interface. </a:t>
            </a:r>
          </a:p>
          <a:p>
            <a:endParaRPr lang="en-IN"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706088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dirty="0">
                <a:latin typeface="Arial"/>
              </a:rPr>
              <a:t>This is a generic overview of the level 1 memory system in the Cortex-A9.  Due to the complexity, the instruction and data side interfaces have been grouped into blocks.</a:t>
            </a:r>
          </a:p>
          <a:p>
            <a:pPr>
              <a:lnSpc>
                <a:spcPct val="100000"/>
              </a:lnSpc>
            </a:pPr>
            <a:endParaRPr lang="en-GB" sz="2000" dirty="0">
              <a:latin typeface="Arial"/>
            </a:endParaRPr>
          </a:p>
          <a:p>
            <a:r>
              <a:rPr lang="en-GB" sz="1200" kern="1200" dirty="0">
                <a:solidFill>
                  <a:srgbClr val="000000"/>
                </a:solidFill>
                <a:latin typeface="+mn-lt"/>
                <a:ea typeface="ＭＳ Ｐゴシック" charset="0"/>
                <a:cs typeface="ＭＳ Ｐゴシック" charset="0"/>
              </a:rPr>
              <a:t>The Cortex-A9 processor has separate instruction and data caches, which have the following features:</a:t>
            </a:r>
            <a:endParaRPr lang="en-GB" sz="1200" kern="1200" dirty="0">
              <a:solidFill>
                <a:schemeClr val="tx1"/>
              </a:solidFill>
              <a:latin typeface="+mn-lt"/>
              <a:ea typeface="ＭＳ Ｐゴシック" charset="0"/>
              <a:cs typeface="ＭＳ Ｐゴシック" charset="0"/>
            </a:endParaRPr>
          </a:p>
          <a:p>
            <a:pPr marL="0" indent="0">
              <a:buFont typeface="Arial" panose="020B0604020202020204" pitchFamily="34" charset="0"/>
              <a:buNone/>
            </a:pPr>
            <a:r>
              <a:rPr lang="en-GB" sz="1200" kern="1200" dirty="0">
                <a:solidFill>
                  <a:srgbClr val="000000"/>
                </a:solidFill>
                <a:latin typeface="+mn-lt"/>
                <a:ea typeface="ＭＳ Ｐゴシック" charset="0"/>
                <a:cs typeface="ＭＳ Ｐゴシック" charset="0"/>
              </a:rPr>
              <a:t>-Each cache can be disabled independently</a:t>
            </a:r>
            <a:endParaRPr lang="en-GB" sz="1200" kern="1200" dirty="0">
              <a:solidFill>
                <a:schemeClr val="tx1"/>
              </a:solidFill>
              <a:latin typeface="+mn-lt"/>
              <a:ea typeface="ＭＳ Ｐゴシック" charset="0"/>
              <a:cs typeface="ＭＳ Ｐゴシック" charset="0"/>
            </a:endParaRPr>
          </a:p>
          <a:p>
            <a:pPr marL="0" indent="0">
              <a:buFont typeface="Arial" panose="020B0604020202020204" pitchFamily="34" charset="0"/>
              <a:buNone/>
            </a:pPr>
            <a:r>
              <a:rPr lang="en-GB" sz="1200" kern="1200" dirty="0">
                <a:solidFill>
                  <a:srgbClr val="000000"/>
                </a:solidFill>
                <a:latin typeface="+mn-lt"/>
                <a:ea typeface="ＭＳ Ｐゴシック" charset="0"/>
                <a:cs typeface="ＭＳ Ｐゴシック" charset="0"/>
              </a:rPr>
              <a:t>-Both caches are 4-way set-associative</a:t>
            </a:r>
            <a:endParaRPr lang="en-GB" dirty="0"/>
          </a:p>
          <a:p>
            <a:pPr lvl="0">
              <a:lnSpc>
                <a:spcPct val="100000"/>
              </a:lnSpc>
              <a:buFont typeface="Arial"/>
              <a:buNone/>
            </a:pPr>
            <a:r>
              <a:rPr lang="en-GB" sz="1200" kern="1200" dirty="0">
                <a:solidFill>
                  <a:srgbClr val="000000"/>
                </a:solidFill>
                <a:latin typeface="+mn-lt"/>
                <a:ea typeface="ＭＳ Ｐゴシック" charset="0"/>
                <a:cs typeface="ＭＳ Ｐゴシック" charset="0"/>
              </a:rPr>
              <a:t>-The cache-block length is eight words</a:t>
            </a:r>
            <a:endParaRPr lang="en-GB" dirty="0"/>
          </a:p>
          <a:p>
            <a:pPr lvl="0">
              <a:lnSpc>
                <a:spcPct val="100000"/>
              </a:lnSpc>
              <a:buFont typeface="Arial"/>
              <a:buNone/>
            </a:pPr>
            <a:r>
              <a:rPr lang="en-GB" sz="1200" kern="1200" dirty="0">
                <a:solidFill>
                  <a:srgbClr val="000000"/>
                </a:solidFill>
                <a:latin typeface="+mn-lt"/>
                <a:ea typeface="ＭＳ Ｐゴシック" charset="0"/>
                <a:cs typeface="ＭＳ Ｐゴシック" charset="0"/>
              </a:rPr>
              <a:t>-On a cache miss, critical-word-first filling of the cache is performed</a:t>
            </a:r>
            <a:endParaRPr lang="en-GB" dirty="0"/>
          </a:p>
          <a:p>
            <a:pPr lvl="0">
              <a:lnSpc>
                <a:spcPct val="100000"/>
              </a:lnSpc>
              <a:buFont typeface="Arial"/>
              <a:buNone/>
            </a:pPr>
            <a:r>
              <a:rPr lang="en-GB" sz="1200" kern="1200" dirty="0">
                <a:solidFill>
                  <a:srgbClr val="000000"/>
                </a:solidFill>
                <a:latin typeface="+mn-lt"/>
                <a:ea typeface="ＭＳ Ｐゴシック" charset="0"/>
                <a:cs typeface="ＭＳ Ｐゴシック" charset="0"/>
              </a:rPr>
              <a:t>-You can configure the instruction and data caches independently during implementation to 16KiB, 32KiB, or 64KiB</a:t>
            </a:r>
            <a:endParaRPr lang="en-GB" dirty="0"/>
          </a:p>
          <a:p>
            <a:pPr lvl="0">
              <a:lnSpc>
                <a:spcPct val="100000"/>
              </a:lnSpc>
              <a:buFont typeface="Arial"/>
              <a:buNone/>
            </a:pPr>
            <a:r>
              <a:rPr lang="en-GB" sz="1200" kern="1200" dirty="0">
                <a:solidFill>
                  <a:srgbClr val="000000"/>
                </a:solidFill>
                <a:latin typeface="+mn-lt"/>
                <a:ea typeface="ＭＳ Ｐゴシック" charset="0"/>
                <a:cs typeface="ＭＳ Ｐゴシック" charset="0"/>
              </a:rPr>
              <a:t>-To reduce power consumption, the number of full cache reads is reduced by taking advantage of the sequential nature of many cache operations.  If a cache read is sequential to the previous cache read, and the read is within the same cache line, only the data RAM set that was previously read is accessed.</a:t>
            </a:r>
            <a:endParaRPr lang="en-GB" dirty="0"/>
          </a:p>
          <a:p>
            <a:pPr>
              <a:lnSpc>
                <a:spcPct val="100000"/>
              </a:lnSpc>
            </a:pPr>
            <a:endParaRPr lang="en-GB" dirty="0"/>
          </a:p>
          <a:p>
            <a:pPr>
              <a:lnSpc>
                <a:spcPct val="100000"/>
              </a:lnSpc>
            </a:pPr>
            <a:r>
              <a:rPr lang="en-GB" sz="1200" kern="1200" dirty="0">
                <a:solidFill>
                  <a:srgbClr val="000000"/>
                </a:solidFill>
                <a:latin typeface="+mn-lt"/>
                <a:ea typeface="ＭＳ Ｐゴシック" charset="0"/>
                <a:cs typeface="ＭＳ Ｐゴシック" charset="0"/>
              </a:rPr>
              <a:t>The instruction cache is virtually indexed and physically tagged.  Its cache replacement policy is either pseudo round-robin or pseudorandom</a:t>
            </a:r>
            <a:r>
              <a:rPr lang="en-GB" sz="1200" strike="noStrike" kern="1200" dirty="0">
                <a:solidFill>
                  <a:srgbClr val="000000"/>
                </a:solidFill>
                <a:effectLst/>
                <a:latin typeface="+mn-lt"/>
                <a:ea typeface="ＭＳ Ｐゴシック" charset="0"/>
                <a:cs typeface="ＭＳ Ｐゴシック" charset="0"/>
              </a:rPr>
              <a:t>.</a:t>
            </a:r>
            <a:r>
              <a:rPr lang="en-GB" sz="1200" strike="noStrike" kern="1200" dirty="0">
                <a:solidFill>
                  <a:schemeClr val="tx1"/>
                </a:solidFill>
                <a:effectLst/>
                <a:latin typeface="+mn-lt"/>
                <a:ea typeface="ＭＳ Ｐゴシック" charset="0"/>
                <a:cs typeface="ＭＳ Ｐゴシック" charset="0"/>
              </a:rPr>
              <a:t>  </a:t>
            </a:r>
            <a:r>
              <a:rPr lang="en-GB" sz="1200" kern="1200" dirty="0">
                <a:solidFill>
                  <a:srgbClr val="000000"/>
                </a:solidFill>
                <a:latin typeface="+mn-lt"/>
                <a:ea typeface="ＭＳ Ｐゴシック" charset="0"/>
                <a:cs typeface="ＭＳ Ｐゴシック" charset="0"/>
              </a:rPr>
              <a:t>The data cache is physically indexed and physically tagged.  Its replacement policy is pseudorandom.</a:t>
            </a:r>
            <a:endParaRPr lang="en-GB" dirty="0"/>
          </a:p>
          <a:p>
            <a:pPr>
              <a:lnSpc>
                <a:spcPct val="100000"/>
              </a:lnSpc>
            </a:pPr>
            <a:endParaRPr lang="en-GB" sz="1200" kern="1200" dirty="0">
              <a:solidFill>
                <a:srgbClr val="000000"/>
              </a:solidFill>
              <a:latin typeface="+mn-lt"/>
              <a:ea typeface="ＭＳ Ｐゴシック" charset="0"/>
              <a:cs typeface="ＭＳ Ｐゴシック" charset="0"/>
            </a:endParaRPr>
          </a:p>
          <a:p>
            <a:pPr>
              <a:lnSpc>
                <a:spcPct val="100000"/>
              </a:lnSpc>
            </a:pPr>
            <a:r>
              <a:rPr lang="en-GB" sz="1200" kern="1200" dirty="0">
                <a:solidFill>
                  <a:srgbClr val="000000"/>
                </a:solidFill>
                <a:latin typeface="+mn-lt"/>
                <a:ea typeface="ＭＳ Ｐゴシック" charset="0"/>
                <a:cs typeface="ＭＳ Ｐゴシック" charset="0"/>
              </a:rPr>
              <a:t>The data cache’s read misses and write misses are non-blocking with up to four outstanding data-cache read misses and up to four outstanding data-cache write misses being supported.</a:t>
            </a:r>
          </a:p>
          <a:p>
            <a:pPr>
              <a:lnSpc>
                <a:spcPct val="100000"/>
              </a:lnSpc>
            </a:pPr>
            <a:endParaRPr lang="en-GB" dirty="0"/>
          </a:p>
          <a:p>
            <a:r>
              <a:rPr lang="en-US" dirty="0"/>
              <a:t>The data side has a dedicated PLD unit for handling data preload requests, can perform speculative data prefetching, and contains a merging store buffer.</a:t>
            </a:r>
            <a:r>
              <a:rPr lang="en-GB" dirty="0"/>
              <a:t> The instruction side performs branch prediction to speculate on the next instruction to be executed and brings instructions from the cache into the instruction queue.</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40316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cache sits between the CPU and main memory, and the CPU consults the cache first when it attempts to access any piece of data.  When the CPU needs to read data, it makes a request to the cache.  The cache checks whether it holds a copy of the data, and if it does, then it returns it to the CPU in what’s known as a cache hit.  If it doesn’t hold a copy, then this is known as a cache miss, and the cache forwards the request on to main memory instead.  Main memory returns the data, it is written into the cache and forwarded on to the CPU.</a:t>
            </a:r>
          </a:p>
          <a:p>
            <a:endParaRPr lang="en-GB" dirty="0"/>
          </a:p>
          <a:p>
            <a:r>
              <a:rPr lang="en-GB" dirty="0"/>
              <a:t>When the CPU attempts to write data, it makes a request to the cache in a similar manner.  However, what happens next is governed by the cache’s policies and described later in this module.  The cache must be checked before writing (rather than just writing directly) because data are organized into blocks that are significantly larger than the size of data the CPU will write (e.g., 64B block size vs 8B write) and a block cannot be partially in the cache.</a:t>
            </a:r>
          </a:p>
          <a:p>
            <a:endParaRPr lang="en-GB" dirty="0"/>
          </a:p>
          <a:p>
            <a:r>
              <a:rPr lang="en-GB" dirty="0"/>
              <a:t>The cache hit rate (ratio of hits to accesses) is an important metric of cache performance - the higher the hit rate, the better the cache performs.  This can be split into read hits and write hits and their corresponding hit rates.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62045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the cache checks whether it has a copy of data, it needs some way of identifying each item of data it holds.  In effect, it needs something to check against.  A natural unique identifier for each block of data (or sometimes called a line of data) in the cache is the address of the first byte.  However, storing the whole address is overkill – all bytes in the block will share the same higher-order bits of this address, and so we can just keep these as the identifier.  Furthermore, since blocks can only go into fixed locations into the cache, there is no possibility of a block in one location being mistaken for a block in another, allowing us to reduce the identifier even further.</a:t>
            </a:r>
          </a:p>
          <a:p>
            <a:endParaRPr lang="en-GB" dirty="0"/>
          </a:p>
          <a:p>
            <a:r>
              <a:rPr lang="en-GB" dirty="0"/>
              <a:t>What we therefore do is split the address of each byte in the cache block into three parts.  The tag is the part that becomes the unique identifier for the whole cache block of data.  This is stored in the cache to allow comparison with the tag from the address sent to the cache on each access.  The middle part is the index, which identifies the location in the cache where the block resides.  It isn’t stored, but is implicit from the location.  The final part is the offset, which identifies the exact byte of data required from within the cache block accessed.</a:t>
            </a:r>
          </a:p>
          <a:p>
            <a:endParaRPr lang="en-GB" dirty="0"/>
          </a:p>
          <a:p>
            <a:r>
              <a:rPr lang="en-GB" dirty="0"/>
              <a:t>The sizes of the tag, index, and offset fields are not fixed, but vary according to the type of cache, its size, and its block size.  Examples will be given in subsequent slides.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30018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simplest cache design is a direct-mapped cache.  Here, there is exactly one location in the cache that each item of data can map to.  This makes it simple to design and implement, so inexpensive and quick to search.  However, because there is only one location for each data item, when several data items mapping to the same location are accessed together, this causes contention and lowers the hit rate.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64362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shows a simplified direct-mapped cache and how it is accessed. The cache itself is split into two arrays – one for the tags and one for data.  The tag array also has a single valid bit for each entry to show whether the corresponding data field really contains a copy of data from memory.</a:t>
            </a:r>
          </a:p>
          <a:p>
            <a:endParaRPr lang="en-GB" dirty="0"/>
          </a:p>
          <a:p>
            <a:r>
              <a:rPr lang="en-GB" dirty="0"/>
              <a:t>On access, in this case a read, the address is presented to the cache, which splits it into the three fields discussed previously.  The index portion is used to select the row in the tag and data arrays to be checked.  The tag and valid bits are read out and compared with the tag (shown by the oval below the tag array).  If the tags match and the entry is valid, this is a cache hit.  The whole cache block is read out from the data array from the corresponding cache index and the offset is used to select the starting byte of the data required.</a:t>
            </a:r>
          </a:p>
          <a:p>
            <a:endParaRPr lang="en-GB" dirty="0"/>
          </a:p>
          <a:p>
            <a:r>
              <a:rPr lang="en-GB" dirty="0"/>
              <a:t>Assuming a 32-bit address space and a 32KiB direct-mapped cache with a 64-byte block size, the offset will be 6 bits long (2</a:t>
            </a:r>
            <a:r>
              <a:rPr lang="en-GB" baseline="30000" dirty="0"/>
              <a:t>6</a:t>
            </a:r>
            <a:r>
              <a:rPr lang="en-GB" baseline="0" dirty="0"/>
              <a:t> = 64), the index will be 9 bits long (2</a:t>
            </a:r>
            <a:r>
              <a:rPr lang="en-GB" baseline="30000" dirty="0"/>
              <a:t>9</a:t>
            </a:r>
            <a:r>
              <a:rPr lang="en-GB" baseline="0" dirty="0"/>
              <a:t> = 512 because there will be 32,768 / 64 = 512 blocks in the cache), and the tag will be 17 bits long (32 – 6 – 9 = 17).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96914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A set-associative cache improves upon a direct-mapped cache by providing multiple cache blocks that each data item can map to.  For a given item of data, the group of cache blocks that it can map to is called a set.  Instead of a single tag and data array, however, there are now multiple (as many arrays as there are cache blocks in each set).  Each one of these arrays is called a way.  Each block in a way has a different index number to access it.  Each block in a set has the same index number to access it.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Now that blocks with the same index can map to different locations (i.e., in the same set but different ways), there is more flexibility in where data can be stored, so less contention when multiple blocks with the same index are accessed together.  In addition, set-associative caches can be implemented so that they have a very similar access time compared to a direct-mapped cache.  The downsides are that more complex logic is needed to find the correct block within the set on each access, and this translates to higher energy consumption and area.</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77516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Accessing a set-associative cache is similar to a direct-mapped variant.  The index chooses the set of cache blocks, one from each way. The tag from each of these is read out and compared with the tag from the address required, along with checking that the valid bit is set.  The only possible scenarios are that none of the ways match (which is a cache miss) or that exactly one matches (a hit).  It is not possible for two or more ways to match because this would mean that the same data are stored in two or more ways, which cannot happen.  Depending on the cache implementation, data from all ways can be read out and the matching way selected, or data can be read out from only the matching way.  The offset is then used as before to select the starting byte for the required data.</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Assuming a 32-bit address space and a 32KiB 4-way set-associative cache with a 64-byte block size, the offset will be 6 bits long (2</a:t>
            </a:r>
            <a:r>
              <a:rPr lang="en-GB" baseline="30000" dirty="0"/>
              <a:t>6</a:t>
            </a:r>
            <a:r>
              <a:rPr lang="en-GB" baseline="0" dirty="0"/>
              <a:t> = 64), the index will be 7 bits long (2</a:t>
            </a:r>
            <a:r>
              <a:rPr lang="en-GB" baseline="30000" dirty="0"/>
              <a:t>7</a:t>
            </a:r>
            <a:r>
              <a:rPr lang="en-GB" baseline="0" dirty="0"/>
              <a:t> = 128 because there will be 32,768 / 64 / 4 = 128 sets in the cache), and the tag will be 19 bits long (32 – 6 – 7 = 19).  Notice that the tag is slightly larger than in the direct-mapped cache of the same size because there are multiple cache blocks in each set, which share an index.</a:t>
            </a:r>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7575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fully associative cache allows data to be placed in any cache block in the cache.  It is like having a set-associative cache with only one set.  (Conversely a direct-mapped cache is like a set-associative cache with only one way.)  This, of course, means that this is much more flexibility in where data can reside, leading to much less contention.  However, searching for a data item is more complex due to the need to check every block’s tag for a match.  Due to this, typically only small caches are fully associative.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996261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Caches</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Module 7</a:t>
            </a:r>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Direct-mapped Cache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2602988" cy="4948335"/>
          </a:xfrm>
        </p:spPr>
        <p:txBody>
          <a:bodyPr/>
          <a:lstStyle/>
          <a:p>
            <a:r>
              <a:rPr lang="en-US" dirty="0"/>
              <a:t>The downside is that each address in memory has only one location in the cache that it maps to.</a:t>
            </a:r>
          </a:p>
          <a:p>
            <a:r>
              <a:rPr lang="en-US" dirty="0"/>
              <a:t>Multiple memory locations could  contend for the same cache line.</a:t>
            </a:r>
          </a:p>
        </p:txBody>
      </p:sp>
      <p:grpSp>
        <p:nvGrpSpPr>
          <p:cNvPr id="4" name="Group 474">
            <a:extLst>
              <a:ext uri="{FF2B5EF4-FFF2-40B4-BE49-F238E27FC236}">
                <a16:creationId xmlns:a16="http://schemas.microsoft.com/office/drawing/2014/main" id="{A12F0F15-CBB8-4394-88DA-E8919CB70093}"/>
              </a:ext>
            </a:extLst>
          </p:cNvPr>
          <p:cNvGrpSpPr>
            <a:grpSpLocks/>
          </p:cNvGrpSpPr>
          <p:nvPr/>
        </p:nvGrpSpPr>
        <p:grpSpPr bwMode="auto">
          <a:xfrm>
            <a:off x="5111563" y="1855355"/>
            <a:ext cx="4799042" cy="3412319"/>
            <a:chOff x="552" y="661"/>
            <a:chExt cx="2300" cy="1506"/>
          </a:xfrm>
        </p:grpSpPr>
        <p:sp>
          <p:nvSpPr>
            <p:cNvPr id="5" name="Text Box 113">
              <a:extLst>
                <a:ext uri="{FF2B5EF4-FFF2-40B4-BE49-F238E27FC236}">
                  <a16:creationId xmlns:a16="http://schemas.microsoft.com/office/drawing/2014/main" id="{B172850D-182A-446E-AAF2-24AAFF570620}"/>
                </a:ext>
              </a:extLst>
            </p:cNvPr>
            <p:cNvSpPr txBox="1">
              <a:spLocks noChangeArrowheads="1"/>
            </p:cNvSpPr>
            <p:nvPr/>
          </p:nvSpPr>
          <p:spPr bwMode="gray">
            <a:xfrm>
              <a:off x="552" y="662"/>
              <a:ext cx="598" cy="136"/>
            </a:xfrm>
            <a:prstGeom prst="rect">
              <a:avLst/>
            </a:prstGeom>
            <a:noFill/>
            <a:ln w="9525">
              <a:noFill/>
              <a:miter lim="800000"/>
              <a:headEnd/>
              <a:tailEnd/>
            </a:ln>
          </p:spPr>
          <p:txBody>
            <a:bodyPr wrap="none" anchor="ctr">
              <a:spAutoFit/>
            </a:bodyPr>
            <a:lstStyle/>
            <a:p>
              <a:r>
                <a:rPr lang="en-US" sz="1399" b="1" dirty="0"/>
                <a:t>Main Memory</a:t>
              </a:r>
            </a:p>
          </p:txBody>
        </p:sp>
        <p:grpSp>
          <p:nvGrpSpPr>
            <p:cNvPr id="6" name="Group 133">
              <a:extLst>
                <a:ext uri="{FF2B5EF4-FFF2-40B4-BE49-F238E27FC236}">
                  <a16:creationId xmlns:a16="http://schemas.microsoft.com/office/drawing/2014/main" id="{39269675-7613-4DDC-B145-1B3C026F0B03}"/>
                </a:ext>
              </a:extLst>
            </p:cNvPr>
            <p:cNvGrpSpPr>
              <a:grpSpLocks/>
            </p:cNvGrpSpPr>
            <p:nvPr/>
          </p:nvGrpSpPr>
          <p:grpSpPr bwMode="auto">
            <a:xfrm>
              <a:off x="2132" y="820"/>
              <a:ext cx="720" cy="486"/>
              <a:chOff x="3198" y="2251"/>
              <a:chExt cx="720" cy="486"/>
            </a:xfrm>
          </p:grpSpPr>
          <p:sp>
            <p:nvSpPr>
              <p:cNvPr id="35" name="Rectangle 134">
                <a:extLst>
                  <a:ext uri="{FF2B5EF4-FFF2-40B4-BE49-F238E27FC236}">
                    <a16:creationId xmlns:a16="http://schemas.microsoft.com/office/drawing/2014/main" id="{F089236A-D19C-41C0-A1B1-640F55F2D834}"/>
                  </a:ext>
                </a:extLst>
              </p:cNvPr>
              <p:cNvSpPr>
                <a:spLocks noChangeArrowheads="1"/>
              </p:cNvSpPr>
              <p:nvPr/>
            </p:nvSpPr>
            <p:spPr bwMode="gray">
              <a:xfrm>
                <a:off x="3198" y="2251"/>
                <a:ext cx="720" cy="122"/>
              </a:xfrm>
              <a:prstGeom prst="rect">
                <a:avLst/>
              </a:prstGeom>
              <a:solidFill>
                <a:schemeClr val="bg2"/>
              </a:solidFill>
              <a:ln w="9525">
                <a:solidFill>
                  <a:schemeClr val="tx1"/>
                </a:solidFill>
                <a:miter lim="800000"/>
                <a:headEnd/>
                <a:tailEnd/>
              </a:ln>
            </p:spPr>
            <p:txBody>
              <a:bodyPr wrap="none" anchor="ctr"/>
              <a:lstStyle/>
              <a:p>
                <a:endParaRPr lang="en-GB" sz="1799" dirty="0"/>
              </a:p>
            </p:txBody>
          </p:sp>
          <p:sp>
            <p:nvSpPr>
              <p:cNvPr id="36" name="Rectangle 135">
                <a:extLst>
                  <a:ext uri="{FF2B5EF4-FFF2-40B4-BE49-F238E27FC236}">
                    <a16:creationId xmlns:a16="http://schemas.microsoft.com/office/drawing/2014/main" id="{F4CA60B3-D47A-41D4-AA77-3B80487CEE27}"/>
                  </a:ext>
                </a:extLst>
              </p:cNvPr>
              <p:cNvSpPr>
                <a:spLocks noChangeArrowheads="1"/>
              </p:cNvSpPr>
              <p:nvPr/>
            </p:nvSpPr>
            <p:spPr bwMode="gray">
              <a:xfrm>
                <a:off x="3198" y="2373"/>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37" name="Rectangle 136">
                <a:extLst>
                  <a:ext uri="{FF2B5EF4-FFF2-40B4-BE49-F238E27FC236}">
                    <a16:creationId xmlns:a16="http://schemas.microsoft.com/office/drawing/2014/main" id="{F85ECC17-AB11-4641-A415-98F1A63DFD71}"/>
                  </a:ext>
                </a:extLst>
              </p:cNvPr>
              <p:cNvSpPr>
                <a:spLocks noChangeArrowheads="1"/>
              </p:cNvSpPr>
              <p:nvPr/>
            </p:nvSpPr>
            <p:spPr bwMode="gray">
              <a:xfrm>
                <a:off x="3198" y="2494"/>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38" name="Rectangle 137">
                <a:extLst>
                  <a:ext uri="{FF2B5EF4-FFF2-40B4-BE49-F238E27FC236}">
                    <a16:creationId xmlns:a16="http://schemas.microsoft.com/office/drawing/2014/main" id="{DBAB521D-C432-4AC1-A403-D7AE25CE46BE}"/>
                  </a:ext>
                </a:extLst>
              </p:cNvPr>
              <p:cNvSpPr>
                <a:spLocks noChangeArrowheads="1"/>
              </p:cNvSpPr>
              <p:nvPr/>
            </p:nvSpPr>
            <p:spPr bwMode="gray">
              <a:xfrm>
                <a:off x="3198" y="2616"/>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39" name="Rectangle 138">
                <a:extLst>
                  <a:ext uri="{FF2B5EF4-FFF2-40B4-BE49-F238E27FC236}">
                    <a16:creationId xmlns:a16="http://schemas.microsoft.com/office/drawing/2014/main" id="{1CDD1D34-2C1F-4322-B498-B9CEC9237838}"/>
                  </a:ext>
                </a:extLst>
              </p:cNvPr>
              <p:cNvSpPr>
                <a:spLocks noChangeArrowheads="1"/>
              </p:cNvSpPr>
              <p:nvPr/>
            </p:nvSpPr>
            <p:spPr bwMode="gray">
              <a:xfrm>
                <a:off x="3198" y="2251"/>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40" name="Line 139">
                <a:extLst>
                  <a:ext uri="{FF2B5EF4-FFF2-40B4-BE49-F238E27FC236}">
                    <a16:creationId xmlns:a16="http://schemas.microsoft.com/office/drawing/2014/main" id="{51AA4794-F4AA-44D6-B5E6-3E04718D23A2}"/>
                  </a:ext>
                </a:extLst>
              </p:cNvPr>
              <p:cNvSpPr>
                <a:spLocks noChangeShapeType="1"/>
              </p:cNvSpPr>
              <p:nvPr/>
            </p:nvSpPr>
            <p:spPr bwMode="gray">
              <a:xfrm>
                <a:off x="3736" y="2251"/>
                <a:ext cx="0" cy="479"/>
              </a:xfrm>
              <a:prstGeom prst="line">
                <a:avLst/>
              </a:prstGeom>
              <a:noFill/>
              <a:ln w="9525">
                <a:solidFill>
                  <a:schemeClr val="tx1"/>
                </a:solidFill>
                <a:prstDash val="dash"/>
                <a:round/>
                <a:headEnd/>
                <a:tailEnd/>
              </a:ln>
            </p:spPr>
            <p:txBody>
              <a:bodyPr wrap="none" anchor="ctr"/>
              <a:lstStyle/>
              <a:p>
                <a:endParaRPr lang="en-GB" sz="1799" dirty="0"/>
              </a:p>
            </p:txBody>
          </p:sp>
          <p:sp>
            <p:nvSpPr>
              <p:cNvPr id="41" name="Line 140">
                <a:extLst>
                  <a:ext uri="{FF2B5EF4-FFF2-40B4-BE49-F238E27FC236}">
                    <a16:creationId xmlns:a16="http://schemas.microsoft.com/office/drawing/2014/main" id="{0F0E8DB4-9AF0-4FDF-BA61-D738E543A2B0}"/>
                  </a:ext>
                </a:extLst>
              </p:cNvPr>
              <p:cNvSpPr>
                <a:spLocks noChangeShapeType="1"/>
              </p:cNvSpPr>
              <p:nvPr/>
            </p:nvSpPr>
            <p:spPr bwMode="gray">
              <a:xfrm>
                <a:off x="3553" y="2251"/>
                <a:ext cx="0" cy="479"/>
              </a:xfrm>
              <a:prstGeom prst="line">
                <a:avLst/>
              </a:prstGeom>
              <a:noFill/>
              <a:ln w="9525">
                <a:solidFill>
                  <a:schemeClr val="tx1"/>
                </a:solidFill>
                <a:prstDash val="dash"/>
                <a:round/>
                <a:headEnd/>
                <a:tailEnd/>
              </a:ln>
            </p:spPr>
            <p:txBody>
              <a:bodyPr wrap="none" anchor="ctr"/>
              <a:lstStyle/>
              <a:p>
                <a:endParaRPr lang="en-GB" sz="1799" dirty="0"/>
              </a:p>
            </p:txBody>
          </p:sp>
          <p:sp>
            <p:nvSpPr>
              <p:cNvPr id="42" name="Line 141">
                <a:extLst>
                  <a:ext uri="{FF2B5EF4-FFF2-40B4-BE49-F238E27FC236}">
                    <a16:creationId xmlns:a16="http://schemas.microsoft.com/office/drawing/2014/main" id="{AA5965E8-FB91-4A9F-82CE-F6DF3234C6D8}"/>
                  </a:ext>
                </a:extLst>
              </p:cNvPr>
              <p:cNvSpPr>
                <a:spLocks noChangeShapeType="1"/>
              </p:cNvSpPr>
              <p:nvPr/>
            </p:nvSpPr>
            <p:spPr bwMode="gray">
              <a:xfrm>
                <a:off x="3381" y="2251"/>
                <a:ext cx="0" cy="486"/>
              </a:xfrm>
              <a:prstGeom prst="line">
                <a:avLst/>
              </a:prstGeom>
              <a:noFill/>
              <a:ln w="9525">
                <a:solidFill>
                  <a:schemeClr val="tx1"/>
                </a:solidFill>
                <a:prstDash val="dash"/>
                <a:round/>
                <a:headEnd/>
                <a:tailEnd/>
              </a:ln>
            </p:spPr>
            <p:txBody>
              <a:bodyPr wrap="none" anchor="ctr"/>
              <a:lstStyle/>
              <a:p>
                <a:endParaRPr lang="en-GB" sz="1799" dirty="0"/>
              </a:p>
            </p:txBody>
          </p:sp>
        </p:grpSp>
        <p:sp>
          <p:nvSpPr>
            <p:cNvPr id="7" name="Rectangle 245">
              <a:extLst>
                <a:ext uri="{FF2B5EF4-FFF2-40B4-BE49-F238E27FC236}">
                  <a16:creationId xmlns:a16="http://schemas.microsoft.com/office/drawing/2014/main" id="{426B6EF9-BB9A-4C7E-BF3C-4CDC5F7601E2}"/>
                </a:ext>
              </a:extLst>
            </p:cNvPr>
            <p:cNvSpPr>
              <a:spLocks noChangeArrowheads="1"/>
            </p:cNvSpPr>
            <p:nvPr/>
          </p:nvSpPr>
          <p:spPr bwMode="gray">
            <a:xfrm>
              <a:off x="2263" y="661"/>
              <a:ext cx="301" cy="136"/>
            </a:xfrm>
            <a:prstGeom prst="rect">
              <a:avLst/>
            </a:prstGeom>
            <a:noFill/>
            <a:ln w="12700" algn="ctr">
              <a:noFill/>
              <a:miter lim="800000"/>
              <a:headEnd/>
              <a:tailEnd/>
            </a:ln>
          </p:spPr>
          <p:txBody>
            <a:bodyPr wrap="none">
              <a:spAutoFit/>
            </a:bodyPr>
            <a:lstStyle/>
            <a:p>
              <a:r>
                <a:rPr lang="en-US" sz="1399" b="1" dirty="0"/>
                <a:t>Cache</a:t>
              </a:r>
              <a:endParaRPr lang="en-GB" sz="1399" b="1" dirty="0"/>
            </a:p>
          </p:txBody>
        </p:sp>
        <p:grpSp>
          <p:nvGrpSpPr>
            <p:cNvPr id="8" name="Group 402">
              <a:extLst>
                <a:ext uri="{FF2B5EF4-FFF2-40B4-BE49-F238E27FC236}">
                  <a16:creationId xmlns:a16="http://schemas.microsoft.com/office/drawing/2014/main" id="{F781FAC0-AC82-4406-89D3-210625DACCC8}"/>
                </a:ext>
              </a:extLst>
            </p:cNvPr>
            <p:cNvGrpSpPr>
              <a:grpSpLocks/>
            </p:cNvGrpSpPr>
            <p:nvPr/>
          </p:nvGrpSpPr>
          <p:grpSpPr bwMode="auto">
            <a:xfrm>
              <a:off x="1361" y="822"/>
              <a:ext cx="746" cy="967"/>
              <a:chOff x="1253" y="770"/>
              <a:chExt cx="746" cy="967"/>
            </a:xfrm>
          </p:grpSpPr>
          <p:sp>
            <p:nvSpPr>
              <p:cNvPr id="32" name="Line 247">
                <a:extLst>
                  <a:ext uri="{FF2B5EF4-FFF2-40B4-BE49-F238E27FC236}">
                    <a16:creationId xmlns:a16="http://schemas.microsoft.com/office/drawing/2014/main" id="{DC6DF984-979E-4F5E-9183-36C8663FEC46}"/>
                  </a:ext>
                </a:extLst>
              </p:cNvPr>
              <p:cNvSpPr>
                <a:spLocks noChangeShapeType="1"/>
              </p:cNvSpPr>
              <p:nvPr/>
            </p:nvSpPr>
            <p:spPr bwMode="gray">
              <a:xfrm>
                <a:off x="1253" y="770"/>
                <a:ext cx="746" cy="0"/>
              </a:xfrm>
              <a:prstGeom prst="line">
                <a:avLst/>
              </a:prstGeom>
              <a:noFill/>
              <a:ln w="19050">
                <a:solidFill>
                  <a:schemeClr val="tx1"/>
                </a:solidFill>
                <a:prstDash val="dash"/>
                <a:round/>
                <a:headEnd/>
                <a:tailEnd type="triangle" w="med" len="med"/>
              </a:ln>
            </p:spPr>
            <p:txBody>
              <a:bodyPr wrap="none" anchor="ctr"/>
              <a:lstStyle/>
              <a:p>
                <a:endParaRPr lang="en-GB" sz="1799" dirty="0"/>
              </a:p>
            </p:txBody>
          </p:sp>
          <p:sp>
            <p:nvSpPr>
              <p:cNvPr id="33" name="Line 248">
                <a:extLst>
                  <a:ext uri="{FF2B5EF4-FFF2-40B4-BE49-F238E27FC236}">
                    <a16:creationId xmlns:a16="http://schemas.microsoft.com/office/drawing/2014/main" id="{E4B06A1C-4A4C-495A-8EC1-CD4897B0A2F1}"/>
                  </a:ext>
                </a:extLst>
              </p:cNvPr>
              <p:cNvSpPr>
                <a:spLocks noChangeShapeType="1"/>
              </p:cNvSpPr>
              <p:nvPr/>
            </p:nvSpPr>
            <p:spPr bwMode="gray">
              <a:xfrm flipV="1">
                <a:off x="1253" y="815"/>
                <a:ext cx="741" cy="433"/>
              </a:xfrm>
              <a:prstGeom prst="line">
                <a:avLst/>
              </a:prstGeom>
              <a:noFill/>
              <a:ln w="19050">
                <a:solidFill>
                  <a:schemeClr val="tx1"/>
                </a:solidFill>
                <a:prstDash val="dash"/>
                <a:round/>
                <a:headEnd/>
                <a:tailEnd type="triangle" w="med" len="med"/>
              </a:ln>
            </p:spPr>
            <p:txBody>
              <a:bodyPr wrap="none" anchor="ctr"/>
              <a:lstStyle/>
              <a:p>
                <a:endParaRPr lang="en-GB" sz="1799" dirty="0"/>
              </a:p>
            </p:txBody>
          </p:sp>
          <p:sp>
            <p:nvSpPr>
              <p:cNvPr id="34" name="Line 249">
                <a:extLst>
                  <a:ext uri="{FF2B5EF4-FFF2-40B4-BE49-F238E27FC236}">
                    <a16:creationId xmlns:a16="http://schemas.microsoft.com/office/drawing/2014/main" id="{520E62D9-BF02-4CEA-B181-8198FB99DCFB}"/>
                  </a:ext>
                </a:extLst>
              </p:cNvPr>
              <p:cNvSpPr>
                <a:spLocks noChangeShapeType="1"/>
              </p:cNvSpPr>
              <p:nvPr/>
            </p:nvSpPr>
            <p:spPr bwMode="gray">
              <a:xfrm flipV="1">
                <a:off x="1253" y="815"/>
                <a:ext cx="741" cy="922"/>
              </a:xfrm>
              <a:prstGeom prst="line">
                <a:avLst/>
              </a:prstGeom>
              <a:noFill/>
              <a:ln w="19050">
                <a:solidFill>
                  <a:schemeClr val="tx1"/>
                </a:solidFill>
                <a:prstDash val="dash"/>
                <a:round/>
                <a:headEnd/>
                <a:tailEnd type="triangle" w="med" len="med"/>
              </a:ln>
            </p:spPr>
            <p:txBody>
              <a:bodyPr wrap="none" anchor="ctr"/>
              <a:lstStyle/>
              <a:p>
                <a:endParaRPr lang="en-GB" sz="1799" dirty="0"/>
              </a:p>
            </p:txBody>
          </p:sp>
        </p:grpSp>
        <p:sp>
          <p:nvSpPr>
            <p:cNvPr id="9" name="Rectangle 97">
              <a:extLst>
                <a:ext uri="{FF2B5EF4-FFF2-40B4-BE49-F238E27FC236}">
                  <a16:creationId xmlns:a16="http://schemas.microsoft.com/office/drawing/2014/main" id="{8A5A3623-2975-493D-AB7D-6154ADFC2E13}"/>
                </a:ext>
              </a:extLst>
            </p:cNvPr>
            <p:cNvSpPr>
              <a:spLocks noChangeArrowheads="1"/>
            </p:cNvSpPr>
            <p:nvPr/>
          </p:nvSpPr>
          <p:spPr bwMode="gray">
            <a:xfrm>
              <a:off x="625" y="819"/>
              <a:ext cx="720" cy="1348"/>
            </a:xfrm>
            <a:prstGeom prst="rect">
              <a:avLst/>
            </a:prstGeom>
            <a:solidFill>
              <a:srgbClr val="FFFFCC"/>
            </a:solidFill>
            <a:ln w="9525">
              <a:noFill/>
              <a:miter lim="800000"/>
              <a:headEnd/>
              <a:tailEnd/>
            </a:ln>
          </p:spPr>
          <p:txBody>
            <a:bodyPr wrap="none" anchor="ctr"/>
            <a:lstStyle/>
            <a:p>
              <a:endParaRPr lang="en-GB" sz="1799" dirty="0"/>
            </a:p>
          </p:txBody>
        </p:sp>
        <p:sp>
          <p:nvSpPr>
            <p:cNvPr id="10" name="Rectangle 98">
              <a:extLst>
                <a:ext uri="{FF2B5EF4-FFF2-40B4-BE49-F238E27FC236}">
                  <a16:creationId xmlns:a16="http://schemas.microsoft.com/office/drawing/2014/main" id="{01AF3DF8-D66A-4E0E-AE51-F5AD1D125196}"/>
                </a:ext>
              </a:extLst>
            </p:cNvPr>
            <p:cNvSpPr>
              <a:spLocks noChangeArrowheads="1"/>
            </p:cNvSpPr>
            <p:nvPr/>
          </p:nvSpPr>
          <p:spPr bwMode="gray">
            <a:xfrm>
              <a:off x="625" y="819"/>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1" name="Rectangle 99">
              <a:extLst>
                <a:ext uri="{FF2B5EF4-FFF2-40B4-BE49-F238E27FC236}">
                  <a16:creationId xmlns:a16="http://schemas.microsoft.com/office/drawing/2014/main" id="{36B5D5EF-D4C5-48FF-AD0A-E2D245F15C2D}"/>
                </a:ext>
              </a:extLst>
            </p:cNvPr>
            <p:cNvSpPr>
              <a:spLocks noChangeArrowheads="1"/>
            </p:cNvSpPr>
            <p:nvPr/>
          </p:nvSpPr>
          <p:spPr bwMode="gray">
            <a:xfrm>
              <a:off x="625" y="941"/>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2" name="Rectangle 100">
              <a:extLst>
                <a:ext uri="{FF2B5EF4-FFF2-40B4-BE49-F238E27FC236}">
                  <a16:creationId xmlns:a16="http://schemas.microsoft.com/office/drawing/2014/main" id="{1206CCC1-961D-43BD-B568-051B989DBFD5}"/>
                </a:ext>
              </a:extLst>
            </p:cNvPr>
            <p:cNvSpPr>
              <a:spLocks noChangeArrowheads="1"/>
            </p:cNvSpPr>
            <p:nvPr/>
          </p:nvSpPr>
          <p:spPr bwMode="gray">
            <a:xfrm>
              <a:off x="625" y="1063"/>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3" name="Rectangle 101">
              <a:extLst>
                <a:ext uri="{FF2B5EF4-FFF2-40B4-BE49-F238E27FC236}">
                  <a16:creationId xmlns:a16="http://schemas.microsoft.com/office/drawing/2014/main" id="{2552D536-30EB-4811-A943-57DB0DC86C66}"/>
                </a:ext>
              </a:extLst>
            </p:cNvPr>
            <p:cNvSpPr>
              <a:spLocks noChangeArrowheads="1"/>
            </p:cNvSpPr>
            <p:nvPr/>
          </p:nvSpPr>
          <p:spPr bwMode="gray">
            <a:xfrm>
              <a:off x="625" y="1184"/>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4" name="Rectangle 102">
              <a:extLst>
                <a:ext uri="{FF2B5EF4-FFF2-40B4-BE49-F238E27FC236}">
                  <a16:creationId xmlns:a16="http://schemas.microsoft.com/office/drawing/2014/main" id="{934B88A8-BE28-47C0-A09F-D4A6FA4351CF}"/>
                </a:ext>
              </a:extLst>
            </p:cNvPr>
            <p:cNvSpPr>
              <a:spLocks noChangeArrowheads="1"/>
            </p:cNvSpPr>
            <p:nvPr/>
          </p:nvSpPr>
          <p:spPr bwMode="gray">
            <a:xfrm>
              <a:off x="625" y="1306"/>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5" name="Rectangle 103">
              <a:extLst>
                <a:ext uri="{FF2B5EF4-FFF2-40B4-BE49-F238E27FC236}">
                  <a16:creationId xmlns:a16="http://schemas.microsoft.com/office/drawing/2014/main" id="{D8F9434D-CB67-4ACF-B908-DEB81B9D4B7D}"/>
                </a:ext>
              </a:extLst>
            </p:cNvPr>
            <p:cNvSpPr>
              <a:spLocks noChangeArrowheads="1"/>
            </p:cNvSpPr>
            <p:nvPr/>
          </p:nvSpPr>
          <p:spPr bwMode="gray">
            <a:xfrm>
              <a:off x="625" y="1427"/>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6" name="Rectangle 104">
              <a:extLst>
                <a:ext uri="{FF2B5EF4-FFF2-40B4-BE49-F238E27FC236}">
                  <a16:creationId xmlns:a16="http://schemas.microsoft.com/office/drawing/2014/main" id="{CEF12883-A6E1-4356-8E5C-8D0C24B42C06}"/>
                </a:ext>
              </a:extLst>
            </p:cNvPr>
            <p:cNvSpPr>
              <a:spLocks noChangeArrowheads="1"/>
            </p:cNvSpPr>
            <p:nvPr/>
          </p:nvSpPr>
          <p:spPr bwMode="gray">
            <a:xfrm>
              <a:off x="625" y="1549"/>
              <a:ext cx="720" cy="121"/>
            </a:xfrm>
            <a:prstGeom prst="rect">
              <a:avLst/>
            </a:prstGeom>
            <a:solidFill>
              <a:srgbClr val="FFFFCC"/>
            </a:solidFill>
            <a:ln w="9525">
              <a:solidFill>
                <a:schemeClr val="tx1"/>
              </a:solidFill>
              <a:miter lim="800000"/>
              <a:headEnd/>
              <a:tailEnd/>
            </a:ln>
          </p:spPr>
          <p:txBody>
            <a:bodyPr wrap="none" anchor="ctr"/>
            <a:lstStyle/>
            <a:p>
              <a:endParaRPr lang="en-GB" sz="1899" dirty="0">
                <a:latin typeface="Times New Roman" pitchFamily="18" charset="0"/>
              </a:endParaRPr>
            </a:p>
          </p:txBody>
        </p:sp>
        <p:sp>
          <p:nvSpPr>
            <p:cNvPr id="17" name="Rectangle 105">
              <a:extLst>
                <a:ext uri="{FF2B5EF4-FFF2-40B4-BE49-F238E27FC236}">
                  <a16:creationId xmlns:a16="http://schemas.microsoft.com/office/drawing/2014/main" id="{C5A2820A-B19A-40F4-9F4D-E935042DFB80}"/>
                </a:ext>
              </a:extLst>
            </p:cNvPr>
            <p:cNvSpPr>
              <a:spLocks noChangeArrowheads="1"/>
            </p:cNvSpPr>
            <p:nvPr/>
          </p:nvSpPr>
          <p:spPr bwMode="gray">
            <a:xfrm>
              <a:off x="625" y="1670"/>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8" name="Rectangle 106">
              <a:extLst>
                <a:ext uri="{FF2B5EF4-FFF2-40B4-BE49-F238E27FC236}">
                  <a16:creationId xmlns:a16="http://schemas.microsoft.com/office/drawing/2014/main" id="{7B7D8BAC-F2D0-4821-8FDC-214C61EF4E73}"/>
                </a:ext>
              </a:extLst>
            </p:cNvPr>
            <p:cNvSpPr>
              <a:spLocks noChangeArrowheads="1"/>
            </p:cNvSpPr>
            <p:nvPr/>
          </p:nvSpPr>
          <p:spPr bwMode="gray">
            <a:xfrm>
              <a:off x="625" y="1792"/>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9" name="Rectangle 107">
              <a:extLst>
                <a:ext uri="{FF2B5EF4-FFF2-40B4-BE49-F238E27FC236}">
                  <a16:creationId xmlns:a16="http://schemas.microsoft.com/office/drawing/2014/main" id="{9BCF2B24-83D4-4A44-8862-7AEF15CE684C}"/>
                </a:ext>
              </a:extLst>
            </p:cNvPr>
            <p:cNvSpPr>
              <a:spLocks noChangeArrowheads="1"/>
            </p:cNvSpPr>
            <p:nvPr/>
          </p:nvSpPr>
          <p:spPr bwMode="gray">
            <a:xfrm>
              <a:off x="625" y="1914"/>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0" name="Line 108">
              <a:extLst>
                <a:ext uri="{FF2B5EF4-FFF2-40B4-BE49-F238E27FC236}">
                  <a16:creationId xmlns:a16="http://schemas.microsoft.com/office/drawing/2014/main" id="{17D7ECEB-18DB-43EE-A161-FC79042837EA}"/>
                </a:ext>
              </a:extLst>
            </p:cNvPr>
            <p:cNvSpPr>
              <a:spLocks noChangeShapeType="1"/>
            </p:cNvSpPr>
            <p:nvPr/>
          </p:nvSpPr>
          <p:spPr bwMode="gray">
            <a:xfrm>
              <a:off x="625" y="2035"/>
              <a:ext cx="0" cy="132"/>
            </a:xfrm>
            <a:prstGeom prst="line">
              <a:avLst/>
            </a:prstGeom>
            <a:noFill/>
            <a:ln w="9525">
              <a:solidFill>
                <a:schemeClr val="tx1"/>
              </a:solidFill>
              <a:prstDash val="sysDot"/>
              <a:round/>
              <a:headEnd/>
              <a:tailEnd/>
            </a:ln>
          </p:spPr>
          <p:txBody>
            <a:bodyPr wrap="none" anchor="ctr"/>
            <a:lstStyle/>
            <a:p>
              <a:endParaRPr lang="en-GB" sz="1799" dirty="0"/>
            </a:p>
          </p:txBody>
        </p:sp>
        <p:sp>
          <p:nvSpPr>
            <p:cNvPr id="21" name="Line 109">
              <a:extLst>
                <a:ext uri="{FF2B5EF4-FFF2-40B4-BE49-F238E27FC236}">
                  <a16:creationId xmlns:a16="http://schemas.microsoft.com/office/drawing/2014/main" id="{DDEF2106-F942-4BA0-BE49-D8D6E92EE1ED}"/>
                </a:ext>
              </a:extLst>
            </p:cNvPr>
            <p:cNvSpPr>
              <a:spLocks noChangeShapeType="1"/>
            </p:cNvSpPr>
            <p:nvPr/>
          </p:nvSpPr>
          <p:spPr bwMode="gray">
            <a:xfrm>
              <a:off x="1345" y="2035"/>
              <a:ext cx="0" cy="132"/>
            </a:xfrm>
            <a:prstGeom prst="line">
              <a:avLst/>
            </a:prstGeom>
            <a:noFill/>
            <a:ln w="9525">
              <a:solidFill>
                <a:schemeClr val="tx1"/>
              </a:solidFill>
              <a:prstDash val="sysDot"/>
              <a:round/>
              <a:headEnd/>
              <a:tailEnd/>
            </a:ln>
          </p:spPr>
          <p:txBody>
            <a:bodyPr wrap="none" anchor="ctr"/>
            <a:lstStyle/>
            <a:p>
              <a:endParaRPr lang="en-GB" sz="1799" dirty="0"/>
            </a:p>
          </p:txBody>
        </p:sp>
        <p:sp>
          <p:nvSpPr>
            <p:cNvPr id="22" name="Line 110">
              <a:extLst>
                <a:ext uri="{FF2B5EF4-FFF2-40B4-BE49-F238E27FC236}">
                  <a16:creationId xmlns:a16="http://schemas.microsoft.com/office/drawing/2014/main" id="{837D1509-4BD3-46E9-97CA-2E716BA0DAEC}"/>
                </a:ext>
              </a:extLst>
            </p:cNvPr>
            <p:cNvSpPr>
              <a:spLocks noChangeShapeType="1"/>
            </p:cNvSpPr>
            <p:nvPr/>
          </p:nvSpPr>
          <p:spPr bwMode="gray">
            <a:xfrm>
              <a:off x="972" y="819"/>
              <a:ext cx="0" cy="1348"/>
            </a:xfrm>
            <a:prstGeom prst="line">
              <a:avLst/>
            </a:prstGeom>
            <a:noFill/>
            <a:ln w="9525">
              <a:solidFill>
                <a:schemeClr val="tx1"/>
              </a:solidFill>
              <a:prstDash val="dash"/>
              <a:round/>
              <a:headEnd/>
              <a:tailEnd/>
            </a:ln>
          </p:spPr>
          <p:txBody>
            <a:bodyPr wrap="none" anchor="ctr"/>
            <a:lstStyle/>
            <a:p>
              <a:endParaRPr lang="en-GB" sz="1799" dirty="0"/>
            </a:p>
          </p:txBody>
        </p:sp>
        <p:sp>
          <p:nvSpPr>
            <p:cNvPr id="23" name="Line 111">
              <a:extLst>
                <a:ext uri="{FF2B5EF4-FFF2-40B4-BE49-F238E27FC236}">
                  <a16:creationId xmlns:a16="http://schemas.microsoft.com/office/drawing/2014/main" id="{4DAB64C1-E4D2-4F6E-B086-A540AAE2BEE8}"/>
                </a:ext>
              </a:extLst>
            </p:cNvPr>
            <p:cNvSpPr>
              <a:spLocks noChangeShapeType="1"/>
            </p:cNvSpPr>
            <p:nvPr/>
          </p:nvSpPr>
          <p:spPr bwMode="gray">
            <a:xfrm>
              <a:off x="1156" y="819"/>
              <a:ext cx="0" cy="1348"/>
            </a:xfrm>
            <a:prstGeom prst="line">
              <a:avLst/>
            </a:prstGeom>
            <a:noFill/>
            <a:ln w="9525">
              <a:solidFill>
                <a:schemeClr val="tx1"/>
              </a:solidFill>
              <a:prstDash val="dash"/>
              <a:round/>
              <a:headEnd/>
              <a:tailEnd/>
            </a:ln>
          </p:spPr>
          <p:txBody>
            <a:bodyPr wrap="none" anchor="ctr"/>
            <a:lstStyle/>
            <a:p>
              <a:endParaRPr lang="en-GB" sz="1799" dirty="0"/>
            </a:p>
          </p:txBody>
        </p:sp>
        <p:sp>
          <p:nvSpPr>
            <p:cNvPr id="24" name="Line 112">
              <a:extLst>
                <a:ext uri="{FF2B5EF4-FFF2-40B4-BE49-F238E27FC236}">
                  <a16:creationId xmlns:a16="http://schemas.microsoft.com/office/drawing/2014/main" id="{FA3827E0-2FB3-483D-B6EA-B01F0E9CCA16}"/>
                </a:ext>
              </a:extLst>
            </p:cNvPr>
            <p:cNvSpPr>
              <a:spLocks noChangeShapeType="1"/>
            </p:cNvSpPr>
            <p:nvPr/>
          </p:nvSpPr>
          <p:spPr bwMode="gray">
            <a:xfrm>
              <a:off x="801" y="819"/>
              <a:ext cx="0" cy="1348"/>
            </a:xfrm>
            <a:prstGeom prst="line">
              <a:avLst/>
            </a:prstGeom>
            <a:noFill/>
            <a:ln w="9525">
              <a:solidFill>
                <a:schemeClr val="tx1"/>
              </a:solidFill>
              <a:prstDash val="dash"/>
              <a:round/>
              <a:headEnd/>
              <a:tailEnd/>
            </a:ln>
          </p:spPr>
          <p:txBody>
            <a:bodyPr wrap="none" anchor="ctr"/>
            <a:lstStyle/>
            <a:p>
              <a:endParaRPr lang="en-GB" sz="1799" dirty="0"/>
            </a:p>
          </p:txBody>
        </p:sp>
        <p:sp>
          <p:nvSpPr>
            <p:cNvPr id="25" name="Line 124">
              <a:extLst>
                <a:ext uri="{FF2B5EF4-FFF2-40B4-BE49-F238E27FC236}">
                  <a16:creationId xmlns:a16="http://schemas.microsoft.com/office/drawing/2014/main" id="{7A64AE3B-B775-4B4E-B24D-84869EB08572}"/>
                </a:ext>
              </a:extLst>
            </p:cNvPr>
            <p:cNvSpPr>
              <a:spLocks noChangeShapeType="1"/>
            </p:cNvSpPr>
            <p:nvPr/>
          </p:nvSpPr>
          <p:spPr bwMode="gray">
            <a:xfrm>
              <a:off x="620" y="1301"/>
              <a:ext cx="726" cy="0"/>
            </a:xfrm>
            <a:prstGeom prst="line">
              <a:avLst/>
            </a:prstGeom>
            <a:noFill/>
            <a:ln w="19050">
              <a:solidFill>
                <a:schemeClr val="tx1"/>
              </a:solidFill>
              <a:round/>
              <a:headEnd/>
              <a:tailEnd/>
            </a:ln>
          </p:spPr>
          <p:txBody>
            <a:bodyPr wrap="none" anchor="ctr"/>
            <a:lstStyle/>
            <a:p>
              <a:endParaRPr lang="en-GB" sz="1799" dirty="0"/>
            </a:p>
          </p:txBody>
        </p:sp>
        <p:sp>
          <p:nvSpPr>
            <p:cNvPr id="26" name="Line 125">
              <a:extLst>
                <a:ext uri="{FF2B5EF4-FFF2-40B4-BE49-F238E27FC236}">
                  <a16:creationId xmlns:a16="http://schemas.microsoft.com/office/drawing/2014/main" id="{F37B696E-93A7-4457-AC0D-269E09829026}"/>
                </a:ext>
              </a:extLst>
            </p:cNvPr>
            <p:cNvSpPr>
              <a:spLocks noChangeShapeType="1"/>
            </p:cNvSpPr>
            <p:nvPr/>
          </p:nvSpPr>
          <p:spPr bwMode="gray">
            <a:xfrm>
              <a:off x="625" y="1789"/>
              <a:ext cx="726" cy="0"/>
            </a:xfrm>
            <a:prstGeom prst="line">
              <a:avLst/>
            </a:prstGeom>
            <a:noFill/>
            <a:ln w="19050">
              <a:solidFill>
                <a:schemeClr val="tx1"/>
              </a:solidFill>
              <a:round/>
              <a:headEnd/>
              <a:tailEnd/>
            </a:ln>
          </p:spPr>
          <p:txBody>
            <a:bodyPr wrap="none" anchor="ctr"/>
            <a:lstStyle/>
            <a:p>
              <a:endParaRPr lang="en-GB" sz="1799" dirty="0"/>
            </a:p>
          </p:txBody>
        </p:sp>
        <p:sp>
          <p:nvSpPr>
            <p:cNvPr id="27" name="Line 250">
              <a:extLst>
                <a:ext uri="{FF2B5EF4-FFF2-40B4-BE49-F238E27FC236}">
                  <a16:creationId xmlns:a16="http://schemas.microsoft.com/office/drawing/2014/main" id="{8160A543-BE4B-4871-AC71-72F31FD0A3C2}"/>
                </a:ext>
              </a:extLst>
            </p:cNvPr>
            <p:cNvSpPr>
              <a:spLocks noChangeShapeType="1"/>
            </p:cNvSpPr>
            <p:nvPr/>
          </p:nvSpPr>
          <p:spPr bwMode="gray">
            <a:xfrm>
              <a:off x="620" y="822"/>
              <a:ext cx="726" cy="0"/>
            </a:xfrm>
            <a:prstGeom prst="line">
              <a:avLst/>
            </a:prstGeom>
            <a:noFill/>
            <a:ln w="19050">
              <a:solidFill>
                <a:schemeClr val="tx1"/>
              </a:solidFill>
              <a:round/>
              <a:headEnd/>
              <a:tailEnd/>
            </a:ln>
          </p:spPr>
          <p:txBody>
            <a:bodyPr wrap="none" anchor="ctr"/>
            <a:lstStyle/>
            <a:p>
              <a:endParaRPr lang="en-GB" sz="1799" dirty="0"/>
            </a:p>
          </p:txBody>
        </p:sp>
        <p:sp>
          <p:nvSpPr>
            <p:cNvPr id="28" name="Rectangle 419">
              <a:extLst>
                <a:ext uri="{FF2B5EF4-FFF2-40B4-BE49-F238E27FC236}">
                  <a16:creationId xmlns:a16="http://schemas.microsoft.com/office/drawing/2014/main" id="{72796B20-2678-4BD5-A72A-1235FBD82C74}"/>
                </a:ext>
              </a:extLst>
            </p:cNvPr>
            <p:cNvSpPr>
              <a:spLocks noChangeArrowheads="1"/>
            </p:cNvSpPr>
            <p:nvPr/>
          </p:nvSpPr>
          <p:spPr bwMode="gray">
            <a:xfrm>
              <a:off x="652" y="837"/>
              <a:ext cx="658" cy="91"/>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29" name="Rectangle 421">
              <a:extLst>
                <a:ext uri="{FF2B5EF4-FFF2-40B4-BE49-F238E27FC236}">
                  <a16:creationId xmlns:a16="http://schemas.microsoft.com/office/drawing/2014/main" id="{6C704170-5069-4406-A3E7-BFBEA9EC2529}"/>
                </a:ext>
              </a:extLst>
            </p:cNvPr>
            <p:cNvSpPr>
              <a:spLocks noChangeArrowheads="1"/>
            </p:cNvSpPr>
            <p:nvPr/>
          </p:nvSpPr>
          <p:spPr bwMode="gray">
            <a:xfrm>
              <a:off x="652" y="1321"/>
              <a:ext cx="658" cy="91"/>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30" name="Rectangle 422">
              <a:extLst>
                <a:ext uri="{FF2B5EF4-FFF2-40B4-BE49-F238E27FC236}">
                  <a16:creationId xmlns:a16="http://schemas.microsoft.com/office/drawing/2014/main" id="{BA7A50ED-432C-48C5-A46F-FF4F49AF06ED}"/>
                </a:ext>
              </a:extLst>
            </p:cNvPr>
            <p:cNvSpPr>
              <a:spLocks noChangeArrowheads="1"/>
            </p:cNvSpPr>
            <p:nvPr/>
          </p:nvSpPr>
          <p:spPr bwMode="gray">
            <a:xfrm>
              <a:off x="652" y="1805"/>
              <a:ext cx="658" cy="91"/>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31" name="Rectangle 423">
              <a:extLst>
                <a:ext uri="{FF2B5EF4-FFF2-40B4-BE49-F238E27FC236}">
                  <a16:creationId xmlns:a16="http://schemas.microsoft.com/office/drawing/2014/main" id="{57668592-43D0-4857-B2C4-FDC80B1D4740}"/>
                </a:ext>
              </a:extLst>
            </p:cNvPr>
            <p:cNvSpPr>
              <a:spLocks noChangeArrowheads="1"/>
            </p:cNvSpPr>
            <p:nvPr/>
          </p:nvSpPr>
          <p:spPr bwMode="gray">
            <a:xfrm>
              <a:off x="2159" y="838"/>
              <a:ext cx="658" cy="91"/>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grpSp>
      <p:grpSp>
        <p:nvGrpSpPr>
          <p:cNvPr id="43" name="Group 475">
            <a:extLst>
              <a:ext uri="{FF2B5EF4-FFF2-40B4-BE49-F238E27FC236}">
                <a16:creationId xmlns:a16="http://schemas.microsoft.com/office/drawing/2014/main" id="{9830DE12-C799-404A-A098-CA3C03620358}"/>
              </a:ext>
            </a:extLst>
          </p:cNvPr>
          <p:cNvGrpSpPr>
            <a:grpSpLocks/>
          </p:cNvGrpSpPr>
          <p:nvPr/>
        </p:nvGrpSpPr>
        <p:grpSpPr bwMode="auto">
          <a:xfrm>
            <a:off x="4189586" y="2107900"/>
            <a:ext cx="1368770" cy="2732573"/>
            <a:chOff x="159" y="729"/>
            <a:chExt cx="656" cy="1206"/>
          </a:xfrm>
        </p:grpSpPr>
        <p:sp>
          <p:nvSpPr>
            <p:cNvPr id="44" name="Text Box 476">
              <a:extLst>
                <a:ext uri="{FF2B5EF4-FFF2-40B4-BE49-F238E27FC236}">
                  <a16:creationId xmlns:a16="http://schemas.microsoft.com/office/drawing/2014/main" id="{43C56ED4-1FFE-4764-850C-86B9B2D8A179}"/>
                </a:ext>
              </a:extLst>
            </p:cNvPr>
            <p:cNvSpPr txBox="1">
              <a:spLocks noChangeArrowheads="1"/>
            </p:cNvSpPr>
            <p:nvPr/>
          </p:nvSpPr>
          <p:spPr bwMode="gray">
            <a:xfrm>
              <a:off x="159" y="729"/>
              <a:ext cx="656" cy="122"/>
            </a:xfrm>
            <a:prstGeom prst="rect">
              <a:avLst/>
            </a:prstGeom>
            <a:noFill/>
            <a:ln w="9525">
              <a:noFill/>
              <a:miter lim="800000"/>
              <a:headEnd/>
              <a:tailEnd/>
            </a:ln>
          </p:spPr>
          <p:txBody>
            <a:bodyPr anchor="ctr">
              <a:spAutoFit/>
            </a:bodyPr>
            <a:lstStyle/>
            <a:p>
              <a:r>
                <a:rPr lang="en-US" sz="1200" dirty="0"/>
                <a:t>0x00000000</a:t>
              </a:r>
            </a:p>
          </p:txBody>
        </p:sp>
        <p:sp>
          <p:nvSpPr>
            <p:cNvPr id="45" name="Text Box 477">
              <a:extLst>
                <a:ext uri="{FF2B5EF4-FFF2-40B4-BE49-F238E27FC236}">
                  <a16:creationId xmlns:a16="http://schemas.microsoft.com/office/drawing/2014/main" id="{2240B697-815F-4904-B006-3785FD54524D}"/>
                </a:ext>
              </a:extLst>
            </p:cNvPr>
            <p:cNvSpPr txBox="1">
              <a:spLocks noChangeArrowheads="1"/>
            </p:cNvSpPr>
            <p:nvPr/>
          </p:nvSpPr>
          <p:spPr bwMode="gray">
            <a:xfrm>
              <a:off x="159" y="848"/>
              <a:ext cx="656" cy="122"/>
            </a:xfrm>
            <a:prstGeom prst="rect">
              <a:avLst/>
            </a:prstGeom>
            <a:noFill/>
            <a:ln w="9525">
              <a:noFill/>
              <a:miter lim="800000"/>
              <a:headEnd/>
              <a:tailEnd/>
            </a:ln>
          </p:spPr>
          <p:txBody>
            <a:bodyPr anchor="ctr">
              <a:spAutoFit/>
            </a:bodyPr>
            <a:lstStyle/>
            <a:p>
              <a:r>
                <a:rPr lang="en-US" sz="1200" dirty="0"/>
                <a:t>0x00000010</a:t>
              </a:r>
            </a:p>
          </p:txBody>
        </p:sp>
        <p:sp>
          <p:nvSpPr>
            <p:cNvPr id="46" name="Text Box 478">
              <a:extLst>
                <a:ext uri="{FF2B5EF4-FFF2-40B4-BE49-F238E27FC236}">
                  <a16:creationId xmlns:a16="http://schemas.microsoft.com/office/drawing/2014/main" id="{51431230-0F5E-4860-9A58-6DE48D89B50E}"/>
                </a:ext>
              </a:extLst>
            </p:cNvPr>
            <p:cNvSpPr txBox="1">
              <a:spLocks noChangeArrowheads="1"/>
            </p:cNvSpPr>
            <p:nvPr/>
          </p:nvSpPr>
          <p:spPr bwMode="gray">
            <a:xfrm>
              <a:off x="159" y="975"/>
              <a:ext cx="656" cy="122"/>
            </a:xfrm>
            <a:prstGeom prst="rect">
              <a:avLst/>
            </a:prstGeom>
            <a:noFill/>
            <a:ln w="9525">
              <a:noFill/>
              <a:miter lim="800000"/>
              <a:headEnd/>
              <a:tailEnd/>
            </a:ln>
          </p:spPr>
          <p:txBody>
            <a:bodyPr anchor="ctr">
              <a:spAutoFit/>
            </a:bodyPr>
            <a:lstStyle/>
            <a:p>
              <a:r>
                <a:rPr lang="en-US" sz="1200" dirty="0"/>
                <a:t>0x00000020</a:t>
              </a:r>
            </a:p>
          </p:txBody>
        </p:sp>
        <p:sp>
          <p:nvSpPr>
            <p:cNvPr id="47" name="Text Box 479">
              <a:extLst>
                <a:ext uri="{FF2B5EF4-FFF2-40B4-BE49-F238E27FC236}">
                  <a16:creationId xmlns:a16="http://schemas.microsoft.com/office/drawing/2014/main" id="{7FC99B3C-725D-4F05-9556-0F60A1607A5C}"/>
                </a:ext>
              </a:extLst>
            </p:cNvPr>
            <p:cNvSpPr txBox="1">
              <a:spLocks noChangeArrowheads="1"/>
            </p:cNvSpPr>
            <p:nvPr/>
          </p:nvSpPr>
          <p:spPr bwMode="gray">
            <a:xfrm>
              <a:off x="159" y="1091"/>
              <a:ext cx="656" cy="122"/>
            </a:xfrm>
            <a:prstGeom prst="rect">
              <a:avLst/>
            </a:prstGeom>
            <a:noFill/>
            <a:ln w="9525">
              <a:noFill/>
              <a:miter lim="800000"/>
              <a:headEnd/>
              <a:tailEnd/>
            </a:ln>
          </p:spPr>
          <p:txBody>
            <a:bodyPr anchor="ctr">
              <a:spAutoFit/>
            </a:bodyPr>
            <a:lstStyle/>
            <a:p>
              <a:r>
                <a:rPr lang="en-US" sz="1200" dirty="0"/>
                <a:t>0x00000030</a:t>
              </a:r>
            </a:p>
          </p:txBody>
        </p:sp>
        <p:sp>
          <p:nvSpPr>
            <p:cNvPr id="48" name="Text Box 480">
              <a:extLst>
                <a:ext uri="{FF2B5EF4-FFF2-40B4-BE49-F238E27FC236}">
                  <a16:creationId xmlns:a16="http://schemas.microsoft.com/office/drawing/2014/main" id="{559F3B13-5BF2-4F2E-A11D-7D2EF4D1C329}"/>
                </a:ext>
              </a:extLst>
            </p:cNvPr>
            <p:cNvSpPr txBox="1">
              <a:spLocks noChangeArrowheads="1"/>
            </p:cNvSpPr>
            <p:nvPr/>
          </p:nvSpPr>
          <p:spPr bwMode="gray">
            <a:xfrm>
              <a:off x="159" y="1210"/>
              <a:ext cx="656" cy="122"/>
            </a:xfrm>
            <a:prstGeom prst="rect">
              <a:avLst/>
            </a:prstGeom>
            <a:noFill/>
            <a:ln w="9525">
              <a:noFill/>
              <a:miter lim="800000"/>
              <a:headEnd/>
              <a:tailEnd/>
            </a:ln>
          </p:spPr>
          <p:txBody>
            <a:bodyPr anchor="ctr">
              <a:spAutoFit/>
            </a:bodyPr>
            <a:lstStyle/>
            <a:p>
              <a:r>
                <a:rPr lang="en-US" sz="1200" dirty="0"/>
                <a:t>0x00000040</a:t>
              </a:r>
            </a:p>
          </p:txBody>
        </p:sp>
        <p:sp>
          <p:nvSpPr>
            <p:cNvPr id="49" name="Text Box 481">
              <a:extLst>
                <a:ext uri="{FF2B5EF4-FFF2-40B4-BE49-F238E27FC236}">
                  <a16:creationId xmlns:a16="http://schemas.microsoft.com/office/drawing/2014/main" id="{CEED5D32-44DC-42BF-A420-BEC892D1411C}"/>
                </a:ext>
              </a:extLst>
            </p:cNvPr>
            <p:cNvSpPr txBox="1">
              <a:spLocks noChangeArrowheads="1"/>
            </p:cNvSpPr>
            <p:nvPr/>
          </p:nvSpPr>
          <p:spPr bwMode="gray">
            <a:xfrm>
              <a:off x="159" y="1337"/>
              <a:ext cx="656" cy="122"/>
            </a:xfrm>
            <a:prstGeom prst="rect">
              <a:avLst/>
            </a:prstGeom>
            <a:noFill/>
            <a:ln w="9525">
              <a:noFill/>
              <a:miter lim="800000"/>
              <a:headEnd/>
              <a:tailEnd/>
            </a:ln>
          </p:spPr>
          <p:txBody>
            <a:bodyPr anchor="ctr">
              <a:spAutoFit/>
            </a:bodyPr>
            <a:lstStyle/>
            <a:p>
              <a:r>
                <a:rPr lang="en-US" sz="1200" dirty="0"/>
                <a:t>0x00000050</a:t>
              </a:r>
            </a:p>
          </p:txBody>
        </p:sp>
        <p:sp>
          <p:nvSpPr>
            <p:cNvPr id="50" name="Text Box 482">
              <a:extLst>
                <a:ext uri="{FF2B5EF4-FFF2-40B4-BE49-F238E27FC236}">
                  <a16:creationId xmlns:a16="http://schemas.microsoft.com/office/drawing/2014/main" id="{8375A351-B603-41B2-B24A-4D20366C0C84}"/>
                </a:ext>
              </a:extLst>
            </p:cNvPr>
            <p:cNvSpPr txBox="1">
              <a:spLocks noChangeArrowheads="1"/>
            </p:cNvSpPr>
            <p:nvPr/>
          </p:nvSpPr>
          <p:spPr bwMode="gray">
            <a:xfrm>
              <a:off x="159" y="1454"/>
              <a:ext cx="656" cy="122"/>
            </a:xfrm>
            <a:prstGeom prst="rect">
              <a:avLst/>
            </a:prstGeom>
            <a:noFill/>
            <a:ln w="9525">
              <a:noFill/>
              <a:miter lim="800000"/>
              <a:headEnd/>
              <a:tailEnd/>
            </a:ln>
          </p:spPr>
          <p:txBody>
            <a:bodyPr anchor="ctr">
              <a:spAutoFit/>
            </a:bodyPr>
            <a:lstStyle/>
            <a:p>
              <a:r>
                <a:rPr lang="en-US" sz="1200" dirty="0"/>
                <a:t>0x00000060</a:t>
              </a:r>
            </a:p>
          </p:txBody>
        </p:sp>
        <p:sp>
          <p:nvSpPr>
            <p:cNvPr id="51" name="Text Box 483">
              <a:extLst>
                <a:ext uri="{FF2B5EF4-FFF2-40B4-BE49-F238E27FC236}">
                  <a16:creationId xmlns:a16="http://schemas.microsoft.com/office/drawing/2014/main" id="{9D4EFAB2-D737-4EE8-8F90-31B82D5E2EBD}"/>
                </a:ext>
              </a:extLst>
            </p:cNvPr>
            <p:cNvSpPr txBox="1">
              <a:spLocks noChangeArrowheads="1"/>
            </p:cNvSpPr>
            <p:nvPr/>
          </p:nvSpPr>
          <p:spPr bwMode="gray">
            <a:xfrm>
              <a:off x="159" y="1573"/>
              <a:ext cx="656" cy="122"/>
            </a:xfrm>
            <a:prstGeom prst="rect">
              <a:avLst/>
            </a:prstGeom>
            <a:noFill/>
            <a:ln w="9525">
              <a:noFill/>
              <a:miter lim="800000"/>
              <a:headEnd/>
              <a:tailEnd/>
            </a:ln>
          </p:spPr>
          <p:txBody>
            <a:bodyPr anchor="ctr">
              <a:spAutoFit/>
            </a:bodyPr>
            <a:lstStyle/>
            <a:p>
              <a:r>
                <a:rPr lang="en-US" sz="1200" dirty="0"/>
                <a:t>0x00000070</a:t>
              </a:r>
            </a:p>
          </p:txBody>
        </p:sp>
        <p:sp>
          <p:nvSpPr>
            <p:cNvPr id="52" name="Text Box 484">
              <a:extLst>
                <a:ext uri="{FF2B5EF4-FFF2-40B4-BE49-F238E27FC236}">
                  <a16:creationId xmlns:a16="http://schemas.microsoft.com/office/drawing/2014/main" id="{F11371F1-D0AB-4971-93BD-6228C2CC101B}"/>
                </a:ext>
              </a:extLst>
            </p:cNvPr>
            <p:cNvSpPr txBox="1">
              <a:spLocks noChangeArrowheads="1"/>
            </p:cNvSpPr>
            <p:nvPr/>
          </p:nvSpPr>
          <p:spPr bwMode="gray">
            <a:xfrm>
              <a:off x="159" y="1700"/>
              <a:ext cx="656" cy="122"/>
            </a:xfrm>
            <a:prstGeom prst="rect">
              <a:avLst/>
            </a:prstGeom>
            <a:noFill/>
            <a:ln w="9525">
              <a:noFill/>
              <a:miter lim="800000"/>
              <a:headEnd/>
              <a:tailEnd/>
            </a:ln>
          </p:spPr>
          <p:txBody>
            <a:bodyPr anchor="ctr">
              <a:spAutoFit/>
            </a:bodyPr>
            <a:lstStyle/>
            <a:p>
              <a:r>
                <a:rPr lang="en-US" sz="1200" dirty="0"/>
                <a:t>0x00000080</a:t>
              </a:r>
            </a:p>
          </p:txBody>
        </p:sp>
        <p:sp>
          <p:nvSpPr>
            <p:cNvPr id="53" name="Text Box 485">
              <a:extLst>
                <a:ext uri="{FF2B5EF4-FFF2-40B4-BE49-F238E27FC236}">
                  <a16:creationId xmlns:a16="http://schemas.microsoft.com/office/drawing/2014/main" id="{8F25F21D-CD5E-4A4D-B085-3E4D9EF514D6}"/>
                </a:ext>
              </a:extLst>
            </p:cNvPr>
            <p:cNvSpPr txBox="1">
              <a:spLocks noChangeArrowheads="1"/>
            </p:cNvSpPr>
            <p:nvPr/>
          </p:nvSpPr>
          <p:spPr bwMode="gray">
            <a:xfrm>
              <a:off x="159" y="1813"/>
              <a:ext cx="656" cy="122"/>
            </a:xfrm>
            <a:prstGeom prst="rect">
              <a:avLst/>
            </a:prstGeom>
            <a:noFill/>
            <a:ln w="9525">
              <a:noFill/>
              <a:miter lim="800000"/>
              <a:headEnd/>
              <a:tailEnd/>
            </a:ln>
          </p:spPr>
          <p:txBody>
            <a:bodyPr anchor="ctr">
              <a:spAutoFit/>
            </a:bodyPr>
            <a:lstStyle/>
            <a:p>
              <a:r>
                <a:rPr lang="en-US" sz="1200" dirty="0"/>
                <a:t>0x00000090</a:t>
              </a:r>
            </a:p>
          </p:txBody>
        </p:sp>
      </p:grpSp>
    </p:spTree>
    <p:extLst>
      <p:ext uri="{BB962C8B-B14F-4D97-AF65-F5344CB8AC3E}">
        <p14:creationId xmlns:p14="http://schemas.microsoft.com/office/powerpoint/2010/main" val="95190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Set-associative Cache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6880020" cy="4948335"/>
          </a:xfrm>
        </p:spPr>
        <p:txBody>
          <a:bodyPr/>
          <a:lstStyle/>
          <a:p>
            <a:r>
              <a:rPr lang="en-GB" dirty="0"/>
              <a:t>Each memory location maps to N cache blocks.</a:t>
            </a:r>
          </a:p>
          <a:p>
            <a:pPr lvl="1"/>
            <a:r>
              <a:rPr lang="en-GB" dirty="0"/>
              <a:t>Each group of N cache blocks is called a set – hence, N-way set associative.</a:t>
            </a:r>
          </a:p>
          <a:p>
            <a:pPr lvl="1"/>
            <a:r>
              <a:rPr lang="en-GB" dirty="0"/>
              <a:t>A group of cache blocks in the same array but with different indices is called a way.</a:t>
            </a:r>
          </a:p>
          <a:p>
            <a:r>
              <a:rPr lang="en-GB" dirty="0"/>
              <a:t>Improved hit rate compared to a direct-mapped cache</a:t>
            </a:r>
          </a:p>
          <a:p>
            <a:pPr lvl="1"/>
            <a:r>
              <a:rPr lang="en-GB" dirty="0"/>
              <a:t>Less contention when there are several memory locations with the same cache index</a:t>
            </a:r>
          </a:p>
          <a:p>
            <a:r>
              <a:rPr lang="en-GB" dirty="0"/>
              <a:t>Pros:</a:t>
            </a:r>
          </a:p>
          <a:p>
            <a:pPr lvl="1"/>
            <a:r>
              <a:rPr lang="en-GB" dirty="0"/>
              <a:t>Combines the speed of a direct-mapped cache with improved flexibility in placement</a:t>
            </a:r>
          </a:p>
          <a:p>
            <a:r>
              <a:rPr lang="en-GB" dirty="0"/>
              <a:t>Cons:</a:t>
            </a:r>
          </a:p>
          <a:p>
            <a:pPr lvl="1"/>
            <a:r>
              <a:rPr lang="en-GB" dirty="0"/>
              <a:t>Finding blocks within a set requires more complex hardware.</a:t>
            </a:r>
            <a:endParaRPr lang="en-US" dirty="0"/>
          </a:p>
        </p:txBody>
      </p:sp>
      <p:grpSp>
        <p:nvGrpSpPr>
          <p:cNvPr id="4" name="Group 3">
            <a:extLst>
              <a:ext uri="{FF2B5EF4-FFF2-40B4-BE49-F238E27FC236}">
                <a16:creationId xmlns:a16="http://schemas.microsoft.com/office/drawing/2014/main" id="{D7911B7D-2F13-490E-913B-3239A8757332}"/>
              </a:ext>
            </a:extLst>
          </p:cNvPr>
          <p:cNvGrpSpPr/>
          <p:nvPr/>
        </p:nvGrpSpPr>
        <p:grpSpPr>
          <a:xfrm>
            <a:off x="9001458" y="2287446"/>
            <a:ext cx="2978033" cy="3224742"/>
            <a:chOff x="9001458" y="2287446"/>
            <a:chExt cx="2978033" cy="3224742"/>
          </a:xfrm>
        </p:grpSpPr>
        <p:sp>
          <p:nvSpPr>
            <p:cNvPr id="5" name="Rectangle 4">
              <a:extLst>
                <a:ext uri="{FF2B5EF4-FFF2-40B4-BE49-F238E27FC236}">
                  <a16:creationId xmlns:a16="http://schemas.microsoft.com/office/drawing/2014/main" id="{03BD1532-0DE1-4479-8C38-180682C29FDA}"/>
                </a:ext>
              </a:extLst>
            </p:cNvPr>
            <p:cNvSpPr/>
            <p:nvPr/>
          </p:nvSpPr>
          <p:spPr>
            <a:xfrm>
              <a:off x="10215203" y="2287446"/>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Rectangle 5">
              <a:extLst>
                <a:ext uri="{FF2B5EF4-FFF2-40B4-BE49-F238E27FC236}">
                  <a16:creationId xmlns:a16="http://schemas.microsoft.com/office/drawing/2014/main" id="{2E19FC9F-E81C-42FD-AF43-51783567F103}"/>
                </a:ext>
              </a:extLst>
            </p:cNvPr>
            <p:cNvSpPr/>
            <p:nvPr/>
          </p:nvSpPr>
          <p:spPr>
            <a:xfrm>
              <a:off x="10216800" y="4086000"/>
              <a:ext cx="1440000" cy="360000"/>
            </a:xfrm>
            <a:prstGeom prst="rect">
              <a:avLst/>
            </a:prstGeom>
            <a:solidFill>
              <a:schemeClr val="accent3">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DA039B1D-ED4D-42B8-ABB5-0F53FA471212}"/>
                </a:ext>
              </a:extLst>
            </p:cNvPr>
            <p:cNvSpPr/>
            <p:nvPr/>
          </p:nvSpPr>
          <p:spPr>
            <a:xfrm>
              <a:off x="10071203" y="2431446"/>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8" name="Rectangle 7">
              <a:extLst>
                <a:ext uri="{FF2B5EF4-FFF2-40B4-BE49-F238E27FC236}">
                  <a16:creationId xmlns:a16="http://schemas.microsoft.com/office/drawing/2014/main" id="{201E5037-76A3-4E1B-8785-3004080A8433}"/>
                </a:ext>
              </a:extLst>
            </p:cNvPr>
            <p:cNvSpPr/>
            <p:nvPr/>
          </p:nvSpPr>
          <p:spPr>
            <a:xfrm>
              <a:off x="10072800" y="4230000"/>
              <a:ext cx="1440000" cy="360000"/>
            </a:xfrm>
            <a:prstGeom prst="rect">
              <a:avLst/>
            </a:prstGeom>
            <a:solidFill>
              <a:schemeClr val="accent3">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EF00711-D145-4D9A-B2E9-29AA728DA175}"/>
                </a:ext>
              </a:extLst>
            </p:cNvPr>
            <p:cNvSpPr/>
            <p:nvPr/>
          </p:nvSpPr>
          <p:spPr>
            <a:xfrm>
              <a:off x="9927203" y="2575446"/>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0" name="Rectangle 9">
              <a:extLst>
                <a:ext uri="{FF2B5EF4-FFF2-40B4-BE49-F238E27FC236}">
                  <a16:creationId xmlns:a16="http://schemas.microsoft.com/office/drawing/2014/main" id="{C26973AA-5E91-40B1-A0E3-7DF155C0D0DB}"/>
                </a:ext>
              </a:extLst>
            </p:cNvPr>
            <p:cNvSpPr/>
            <p:nvPr/>
          </p:nvSpPr>
          <p:spPr>
            <a:xfrm>
              <a:off x="9928800" y="4374000"/>
              <a:ext cx="1440000" cy="360000"/>
            </a:xfrm>
            <a:prstGeom prst="rect">
              <a:avLst/>
            </a:prstGeom>
            <a:solidFill>
              <a:schemeClr val="accent3">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F40AA299-F205-4896-A6CF-55390D377FDF}"/>
                </a:ext>
              </a:extLst>
            </p:cNvPr>
            <p:cNvSpPr/>
            <p:nvPr/>
          </p:nvSpPr>
          <p:spPr>
            <a:xfrm>
              <a:off x="9783202" y="2719446"/>
              <a:ext cx="1443600" cy="21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2" name="Rectangle 11">
              <a:extLst>
                <a:ext uri="{FF2B5EF4-FFF2-40B4-BE49-F238E27FC236}">
                  <a16:creationId xmlns:a16="http://schemas.microsoft.com/office/drawing/2014/main" id="{9D5435CD-2995-44B9-9097-DAF0EBAD6A31}"/>
                </a:ext>
              </a:extLst>
            </p:cNvPr>
            <p:cNvSpPr/>
            <p:nvPr/>
          </p:nvSpPr>
          <p:spPr>
            <a:xfrm>
              <a:off x="9783202" y="2719446"/>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E3736A9-66D3-43E1-AE4D-299BFD1AB0C5}"/>
                </a:ext>
              </a:extLst>
            </p:cNvPr>
            <p:cNvSpPr/>
            <p:nvPr/>
          </p:nvSpPr>
          <p:spPr>
            <a:xfrm>
              <a:off x="9783202" y="3077412"/>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27B200D-7A13-4A42-8D1D-675A5CF71F7C}"/>
                </a:ext>
              </a:extLst>
            </p:cNvPr>
            <p:cNvSpPr/>
            <p:nvPr/>
          </p:nvSpPr>
          <p:spPr>
            <a:xfrm>
              <a:off x="9783202" y="4519446"/>
              <a:ext cx="1440000" cy="360000"/>
            </a:xfrm>
            <a:prstGeom prst="rect">
              <a:avLst/>
            </a:prstGeom>
            <a:solidFill>
              <a:schemeClr val="accent3">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0ED01925-9B28-44ED-869E-4CD80C1A37D7}"/>
                </a:ext>
              </a:extLst>
            </p:cNvPr>
            <p:cNvSpPr txBox="1"/>
            <p:nvPr/>
          </p:nvSpPr>
          <p:spPr>
            <a:xfrm>
              <a:off x="10503328" y="3655446"/>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6" name="TextBox 15">
              <a:extLst>
                <a:ext uri="{FF2B5EF4-FFF2-40B4-BE49-F238E27FC236}">
                  <a16:creationId xmlns:a16="http://schemas.microsoft.com/office/drawing/2014/main" id="{4CA6EAFA-80B9-444D-A537-8694810084A8}"/>
                </a:ext>
              </a:extLst>
            </p:cNvPr>
            <p:cNvSpPr txBox="1"/>
            <p:nvPr/>
          </p:nvSpPr>
          <p:spPr>
            <a:xfrm>
              <a:off x="10503328" y="3494769"/>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7" name="TextBox 16">
              <a:extLst>
                <a:ext uri="{FF2B5EF4-FFF2-40B4-BE49-F238E27FC236}">
                  <a16:creationId xmlns:a16="http://schemas.microsoft.com/office/drawing/2014/main" id="{2C0B3858-EEFC-4299-80E3-860C246C4BEA}"/>
                </a:ext>
              </a:extLst>
            </p:cNvPr>
            <p:cNvSpPr txBox="1"/>
            <p:nvPr/>
          </p:nvSpPr>
          <p:spPr>
            <a:xfrm>
              <a:off x="10503328" y="3817446"/>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8" name="Left Brace 17">
              <a:extLst>
                <a:ext uri="{FF2B5EF4-FFF2-40B4-BE49-F238E27FC236}">
                  <a16:creationId xmlns:a16="http://schemas.microsoft.com/office/drawing/2014/main" id="{CDD43444-F678-4FD4-8A1D-9D18662D36A2}"/>
                </a:ext>
              </a:extLst>
            </p:cNvPr>
            <p:cNvSpPr/>
            <p:nvPr/>
          </p:nvSpPr>
          <p:spPr bwMode="auto">
            <a:xfrm rot="13500000">
              <a:off x="11488909" y="4460383"/>
              <a:ext cx="180000" cy="612000"/>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19" name="TextBox 18">
              <a:extLst>
                <a:ext uri="{FF2B5EF4-FFF2-40B4-BE49-F238E27FC236}">
                  <a16:creationId xmlns:a16="http://schemas.microsoft.com/office/drawing/2014/main" id="{A84E6DD0-A79E-4D1C-A1C1-BFF3524A04AE}"/>
                </a:ext>
              </a:extLst>
            </p:cNvPr>
            <p:cNvSpPr txBox="1"/>
            <p:nvPr/>
          </p:nvSpPr>
          <p:spPr>
            <a:xfrm>
              <a:off x="9001458" y="3476610"/>
              <a:ext cx="567681"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Blocks in a way</a:t>
              </a:r>
              <a:endParaRPr lang="en-GB" sz="1400" kern="1200" dirty="0">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0165C0C5-F718-4302-867C-861A6C6C2971}"/>
                </a:ext>
              </a:extLst>
            </p:cNvPr>
            <p:cNvSpPr txBox="1"/>
            <p:nvPr/>
          </p:nvSpPr>
          <p:spPr>
            <a:xfrm>
              <a:off x="11413230" y="4930490"/>
              <a:ext cx="566261" cy="5816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Blocks in a s</a:t>
              </a:r>
              <a:r>
                <a:rPr lang="en-GB" sz="1400" kern="1200" dirty="0">
                  <a:latin typeface="Arial" panose="020B0604020202020204" pitchFamily="34" charset="0"/>
                  <a:ea typeface="+mn-ea"/>
                  <a:cs typeface="Arial" panose="020B0604020202020204" pitchFamily="34" charset="0"/>
                </a:rPr>
                <a:t>et</a:t>
              </a:r>
            </a:p>
          </p:txBody>
        </p:sp>
        <p:sp>
          <p:nvSpPr>
            <p:cNvPr id="21" name="Left Brace 20">
              <a:extLst>
                <a:ext uri="{FF2B5EF4-FFF2-40B4-BE49-F238E27FC236}">
                  <a16:creationId xmlns:a16="http://schemas.microsoft.com/office/drawing/2014/main" id="{CB0E7C91-2F31-4AEF-8B7C-77E375002261}"/>
                </a:ext>
              </a:extLst>
            </p:cNvPr>
            <p:cNvSpPr/>
            <p:nvPr/>
          </p:nvSpPr>
          <p:spPr bwMode="auto">
            <a:xfrm>
              <a:off x="9531202" y="2719446"/>
              <a:ext cx="180000" cy="2160000"/>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grpSp>
    </p:spTree>
    <p:extLst>
      <p:ext uri="{BB962C8B-B14F-4D97-AF65-F5344CB8AC3E}">
        <p14:creationId xmlns:p14="http://schemas.microsoft.com/office/powerpoint/2010/main" val="150428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Set-associative Cache</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3827104" cy="4948335"/>
          </a:xfrm>
        </p:spPr>
        <p:txBody>
          <a:bodyPr/>
          <a:lstStyle/>
          <a:p>
            <a:r>
              <a:rPr lang="en-US" dirty="0"/>
              <a:t>Instead of just one tag and data array, there are multiple.</a:t>
            </a:r>
          </a:p>
          <a:p>
            <a:r>
              <a:rPr lang="en-US" dirty="0"/>
              <a:t>The address is split as before, but multiple arrays in parallel are looked up and have their tags checked.</a:t>
            </a:r>
          </a:p>
        </p:txBody>
      </p:sp>
      <p:sp>
        <p:nvSpPr>
          <p:cNvPr id="4" name="Rectangle 3">
            <a:extLst>
              <a:ext uri="{FF2B5EF4-FFF2-40B4-BE49-F238E27FC236}">
                <a16:creationId xmlns:a16="http://schemas.microsoft.com/office/drawing/2014/main" id="{3965B1AE-6169-4C6D-8799-40D09EC96C8E}"/>
              </a:ext>
            </a:extLst>
          </p:cNvPr>
          <p:cNvSpPr/>
          <p:nvPr/>
        </p:nvSpPr>
        <p:spPr>
          <a:xfrm>
            <a:off x="8208000" y="2448000"/>
            <a:ext cx="288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5" name="Rectangle 4">
            <a:extLst>
              <a:ext uri="{FF2B5EF4-FFF2-40B4-BE49-F238E27FC236}">
                <a16:creationId xmlns:a16="http://schemas.microsoft.com/office/drawing/2014/main" id="{2F879185-B2DC-4B94-8235-BC2161965735}"/>
              </a:ext>
            </a:extLst>
          </p:cNvPr>
          <p:cNvSpPr/>
          <p:nvPr/>
        </p:nvSpPr>
        <p:spPr>
          <a:xfrm>
            <a:off x="8064000" y="2592000"/>
            <a:ext cx="288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Rectangle 5">
            <a:extLst>
              <a:ext uri="{FF2B5EF4-FFF2-40B4-BE49-F238E27FC236}">
                <a16:creationId xmlns:a16="http://schemas.microsoft.com/office/drawing/2014/main" id="{E3135E36-4722-4070-9479-2ABE2FE84749}"/>
              </a:ext>
            </a:extLst>
          </p:cNvPr>
          <p:cNvSpPr/>
          <p:nvPr/>
        </p:nvSpPr>
        <p:spPr>
          <a:xfrm>
            <a:off x="7920000" y="2736000"/>
            <a:ext cx="288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7" name="Oval 6">
            <a:extLst>
              <a:ext uri="{FF2B5EF4-FFF2-40B4-BE49-F238E27FC236}">
                <a16:creationId xmlns:a16="http://schemas.microsoft.com/office/drawing/2014/main" id="{EE383804-E793-4582-B295-7E2F942768F1}"/>
              </a:ext>
            </a:extLst>
          </p:cNvPr>
          <p:cNvSpPr/>
          <p:nvPr/>
        </p:nvSpPr>
        <p:spPr>
          <a:xfrm>
            <a:off x="5760000" y="5140800"/>
            <a:ext cx="1440000" cy="720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B390CAB6-7124-49AC-8816-1AAD5A6C8C57}"/>
              </a:ext>
            </a:extLst>
          </p:cNvPr>
          <p:cNvSpPr/>
          <p:nvPr/>
        </p:nvSpPr>
        <p:spPr>
          <a:xfrm>
            <a:off x="5688000" y="5212800"/>
            <a:ext cx="1440000" cy="720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E30CF51-6B93-4C73-9739-07E883AE926B}"/>
              </a:ext>
            </a:extLst>
          </p:cNvPr>
          <p:cNvSpPr/>
          <p:nvPr/>
        </p:nvSpPr>
        <p:spPr>
          <a:xfrm>
            <a:off x="5616000" y="5284800"/>
            <a:ext cx="1440000" cy="720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B63F681-5BF0-4306-915B-B80919B037C3}"/>
              </a:ext>
            </a:extLst>
          </p:cNvPr>
          <p:cNvSpPr/>
          <p:nvPr/>
        </p:nvSpPr>
        <p:spPr>
          <a:xfrm>
            <a:off x="5796000" y="2448000"/>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1" name="Rectangle 10">
            <a:extLst>
              <a:ext uri="{FF2B5EF4-FFF2-40B4-BE49-F238E27FC236}">
                <a16:creationId xmlns:a16="http://schemas.microsoft.com/office/drawing/2014/main" id="{D721DDE4-D348-4990-B368-C5C9BD1DB482}"/>
              </a:ext>
            </a:extLst>
          </p:cNvPr>
          <p:cNvSpPr/>
          <p:nvPr/>
        </p:nvSpPr>
        <p:spPr>
          <a:xfrm>
            <a:off x="5652000" y="2592000"/>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2" name="Rectangle 11">
            <a:extLst>
              <a:ext uri="{FF2B5EF4-FFF2-40B4-BE49-F238E27FC236}">
                <a16:creationId xmlns:a16="http://schemas.microsoft.com/office/drawing/2014/main" id="{EF85DFBE-9E40-4A7B-AD51-937875CD336C}"/>
              </a:ext>
            </a:extLst>
          </p:cNvPr>
          <p:cNvSpPr/>
          <p:nvPr/>
        </p:nvSpPr>
        <p:spPr>
          <a:xfrm>
            <a:off x="5508000" y="2736000"/>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3" name="Rectangle 12">
            <a:extLst>
              <a:ext uri="{FF2B5EF4-FFF2-40B4-BE49-F238E27FC236}">
                <a16:creationId xmlns:a16="http://schemas.microsoft.com/office/drawing/2014/main" id="{56179007-A4C3-4C93-800E-0D40344D94C2}"/>
              </a:ext>
            </a:extLst>
          </p:cNvPr>
          <p:cNvSpPr/>
          <p:nvPr/>
        </p:nvSpPr>
        <p:spPr>
          <a:xfrm>
            <a:off x="5362440" y="2880000"/>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grpSp>
        <p:nvGrpSpPr>
          <p:cNvPr id="14" name="Group 13">
            <a:extLst>
              <a:ext uri="{FF2B5EF4-FFF2-40B4-BE49-F238E27FC236}">
                <a16:creationId xmlns:a16="http://schemas.microsoft.com/office/drawing/2014/main" id="{99A30B57-5177-4836-B1D4-08E8D0DB8B57}"/>
              </a:ext>
            </a:extLst>
          </p:cNvPr>
          <p:cNvGrpSpPr/>
          <p:nvPr/>
        </p:nvGrpSpPr>
        <p:grpSpPr>
          <a:xfrm>
            <a:off x="3780000" y="1601220"/>
            <a:ext cx="3240000" cy="360000"/>
            <a:chOff x="4154557" y="1828800"/>
            <a:chExt cx="3240000" cy="432000"/>
          </a:xfrm>
        </p:grpSpPr>
        <p:sp>
          <p:nvSpPr>
            <p:cNvPr id="15" name="Rectangle 14">
              <a:extLst>
                <a:ext uri="{FF2B5EF4-FFF2-40B4-BE49-F238E27FC236}">
                  <a16:creationId xmlns:a16="http://schemas.microsoft.com/office/drawing/2014/main" id="{234EC079-52AE-4702-BE71-63658CB9CB74}"/>
                </a:ext>
              </a:extLst>
            </p:cNvPr>
            <p:cNvSpPr/>
            <p:nvPr/>
          </p:nvSpPr>
          <p:spPr>
            <a:xfrm>
              <a:off x="4154557" y="1828800"/>
              <a:ext cx="1440000" cy="432000"/>
            </a:xfrm>
            <a:prstGeom prst="rect">
              <a:avLst/>
            </a:prstGeom>
            <a:solidFill>
              <a:schemeClr val="accent5">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Tag</a:t>
              </a:r>
            </a:p>
          </p:txBody>
        </p:sp>
        <p:sp>
          <p:nvSpPr>
            <p:cNvPr id="16" name="Rectangle 15">
              <a:extLst>
                <a:ext uri="{FF2B5EF4-FFF2-40B4-BE49-F238E27FC236}">
                  <a16:creationId xmlns:a16="http://schemas.microsoft.com/office/drawing/2014/main" id="{B2B7D0D6-7BCD-4173-B3DC-48FCDB759E99}"/>
                </a:ext>
              </a:extLst>
            </p:cNvPr>
            <p:cNvSpPr/>
            <p:nvPr/>
          </p:nvSpPr>
          <p:spPr>
            <a:xfrm>
              <a:off x="5594557" y="1828800"/>
              <a:ext cx="1080000" cy="432000"/>
            </a:xfrm>
            <a:prstGeom prst="rect">
              <a:avLst/>
            </a:prstGeom>
            <a:solidFill>
              <a:schemeClr val="accent5">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Index</a:t>
              </a:r>
            </a:p>
          </p:txBody>
        </p:sp>
        <p:sp>
          <p:nvSpPr>
            <p:cNvPr id="17" name="Rectangle 16">
              <a:extLst>
                <a:ext uri="{FF2B5EF4-FFF2-40B4-BE49-F238E27FC236}">
                  <a16:creationId xmlns:a16="http://schemas.microsoft.com/office/drawing/2014/main" id="{A86DEDC4-14CD-46AC-A6C9-5CDBD0B9975A}"/>
                </a:ext>
              </a:extLst>
            </p:cNvPr>
            <p:cNvSpPr/>
            <p:nvPr/>
          </p:nvSpPr>
          <p:spPr>
            <a:xfrm>
              <a:off x="6674557" y="1828800"/>
              <a:ext cx="720000" cy="432000"/>
            </a:xfrm>
            <a:prstGeom prst="rect">
              <a:avLst/>
            </a:prstGeom>
            <a:solidFill>
              <a:schemeClr val="accent5">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Offset</a:t>
              </a:r>
            </a:p>
          </p:txBody>
        </p:sp>
      </p:grpSp>
      <p:sp>
        <p:nvSpPr>
          <p:cNvPr id="18" name="Rectangle 17">
            <a:extLst>
              <a:ext uri="{FF2B5EF4-FFF2-40B4-BE49-F238E27FC236}">
                <a16:creationId xmlns:a16="http://schemas.microsoft.com/office/drawing/2014/main" id="{1623AA67-09D9-478C-81BB-8505A8A504AA}"/>
              </a:ext>
            </a:extLst>
          </p:cNvPr>
          <p:cNvSpPr/>
          <p:nvPr/>
        </p:nvSpPr>
        <p:spPr>
          <a:xfrm>
            <a:off x="5362440" y="2880000"/>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E4EEAEE9-C2A7-48FF-B7CB-5B3311AC3F9F}"/>
              </a:ext>
            </a:extLst>
          </p:cNvPr>
          <p:cNvSpPr/>
          <p:nvPr/>
        </p:nvSpPr>
        <p:spPr>
          <a:xfrm>
            <a:off x="6807605" y="2880000"/>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DEB4FC9-1FB1-401F-AF92-A82CD612CC25}"/>
              </a:ext>
            </a:extLst>
          </p:cNvPr>
          <p:cNvSpPr/>
          <p:nvPr/>
        </p:nvSpPr>
        <p:spPr>
          <a:xfrm>
            <a:off x="5362440" y="3240000"/>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A58B26F-E63A-455B-93EE-962CFB1FF4E6}"/>
              </a:ext>
            </a:extLst>
          </p:cNvPr>
          <p:cNvSpPr/>
          <p:nvPr/>
        </p:nvSpPr>
        <p:spPr>
          <a:xfrm>
            <a:off x="6807605" y="3240000"/>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08144F29-6A4B-4E0C-A3E3-1BAFF707DD21}"/>
              </a:ext>
            </a:extLst>
          </p:cNvPr>
          <p:cNvSpPr/>
          <p:nvPr/>
        </p:nvSpPr>
        <p:spPr>
          <a:xfrm>
            <a:off x="5362440" y="4680000"/>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D75D3A77-5B6F-4DE1-A522-D55AC43D229D}"/>
              </a:ext>
            </a:extLst>
          </p:cNvPr>
          <p:cNvSpPr/>
          <p:nvPr/>
        </p:nvSpPr>
        <p:spPr>
          <a:xfrm>
            <a:off x="6807605" y="4680000"/>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A7789AA9-8BF0-480E-832B-62928C08733E}"/>
              </a:ext>
            </a:extLst>
          </p:cNvPr>
          <p:cNvSpPr txBox="1"/>
          <p:nvPr/>
        </p:nvSpPr>
        <p:spPr>
          <a:xfrm>
            <a:off x="6262440" y="3816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25" name="TextBox 24">
            <a:extLst>
              <a:ext uri="{FF2B5EF4-FFF2-40B4-BE49-F238E27FC236}">
                <a16:creationId xmlns:a16="http://schemas.microsoft.com/office/drawing/2014/main" id="{A0A98CFB-ECAA-447F-9B5F-3BD6D8CBCA60}"/>
              </a:ext>
            </a:extLst>
          </p:cNvPr>
          <p:cNvSpPr txBox="1"/>
          <p:nvPr/>
        </p:nvSpPr>
        <p:spPr>
          <a:xfrm>
            <a:off x="6262440" y="3655323"/>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26" name="TextBox 25">
            <a:extLst>
              <a:ext uri="{FF2B5EF4-FFF2-40B4-BE49-F238E27FC236}">
                <a16:creationId xmlns:a16="http://schemas.microsoft.com/office/drawing/2014/main" id="{B63C76B0-AF83-4BA7-A689-715CE7E7D803}"/>
              </a:ext>
            </a:extLst>
          </p:cNvPr>
          <p:cNvSpPr txBox="1"/>
          <p:nvPr/>
        </p:nvSpPr>
        <p:spPr>
          <a:xfrm>
            <a:off x="6262440" y="3978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27" name="TextBox 26">
            <a:extLst>
              <a:ext uri="{FF2B5EF4-FFF2-40B4-BE49-F238E27FC236}">
                <a16:creationId xmlns:a16="http://schemas.microsoft.com/office/drawing/2014/main" id="{D6334394-CEFA-43D8-81D4-D338A87C9725}"/>
              </a:ext>
            </a:extLst>
          </p:cNvPr>
          <p:cNvSpPr txBox="1"/>
          <p:nvPr/>
        </p:nvSpPr>
        <p:spPr>
          <a:xfrm>
            <a:off x="5938490" y="2242800"/>
            <a:ext cx="28789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Tag</a:t>
            </a:r>
          </a:p>
        </p:txBody>
      </p:sp>
      <p:sp>
        <p:nvSpPr>
          <p:cNvPr id="28" name="TextBox 27">
            <a:extLst>
              <a:ext uri="{FF2B5EF4-FFF2-40B4-BE49-F238E27FC236}">
                <a16:creationId xmlns:a16="http://schemas.microsoft.com/office/drawing/2014/main" id="{89FE5A1C-9703-4B39-B969-122B33C5F37D}"/>
              </a:ext>
            </a:extLst>
          </p:cNvPr>
          <p:cNvSpPr txBox="1"/>
          <p:nvPr/>
        </p:nvSpPr>
        <p:spPr>
          <a:xfrm>
            <a:off x="6789534" y="2242800"/>
            <a:ext cx="385811"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Valid</a:t>
            </a:r>
          </a:p>
        </p:txBody>
      </p:sp>
      <p:sp>
        <p:nvSpPr>
          <p:cNvPr id="29" name="Oval 28">
            <a:extLst>
              <a:ext uri="{FF2B5EF4-FFF2-40B4-BE49-F238E27FC236}">
                <a16:creationId xmlns:a16="http://schemas.microsoft.com/office/drawing/2014/main" id="{86952DC5-80AF-4EAA-9D92-B471AD0F6B03}"/>
              </a:ext>
            </a:extLst>
          </p:cNvPr>
          <p:cNvSpPr/>
          <p:nvPr/>
        </p:nvSpPr>
        <p:spPr>
          <a:xfrm>
            <a:off x="5542439" y="5357538"/>
            <a:ext cx="1440000" cy="720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Tag match and valid?</a:t>
            </a:r>
          </a:p>
        </p:txBody>
      </p:sp>
      <p:sp>
        <p:nvSpPr>
          <p:cNvPr id="30" name="Rectangle 29">
            <a:extLst>
              <a:ext uri="{FF2B5EF4-FFF2-40B4-BE49-F238E27FC236}">
                <a16:creationId xmlns:a16="http://schemas.microsoft.com/office/drawing/2014/main" id="{561570C7-3765-4249-BFAC-D1C7170BDCE3}"/>
              </a:ext>
            </a:extLst>
          </p:cNvPr>
          <p:cNvSpPr/>
          <p:nvPr/>
        </p:nvSpPr>
        <p:spPr>
          <a:xfrm>
            <a:off x="7775999" y="2880000"/>
            <a:ext cx="288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31" name="Rectangle 30">
            <a:extLst>
              <a:ext uri="{FF2B5EF4-FFF2-40B4-BE49-F238E27FC236}">
                <a16:creationId xmlns:a16="http://schemas.microsoft.com/office/drawing/2014/main" id="{B33C8858-3260-434D-92DA-A4344927792A}"/>
              </a:ext>
            </a:extLst>
          </p:cNvPr>
          <p:cNvSpPr/>
          <p:nvPr/>
        </p:nvSpPr>
        <p:spPr>
          <a:xfrm>
            <a:off x="7775999" y="2880000"/>
            <a:ext cx="288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CD1073BD-B2B2-408C-A8F6-2A289C9A94F2}"/>
              </a:ext>
            </a:extLst>
          </p:cNvPr>
          <p:cNvSpPr/>
          <p:nvPr/>
        </p:nvSpPr>
        <p:spPr>
          <a:xfrm>
            <a:off x="7775999" y="3237966"/>
            <a:ext cx="288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DB2CE307-B764-482E-92C5-1E120984CD73}"/>
              </a:ext>
            </a:extLst>
          </p:cNvPr>
          <p:cNvSpPr/>
          <p:nvPr/>
        </p:nvSpPr>
        <p:spPr>
          <a:xfrm>
            <a:off x="7775999" y="4680000"/>
            <a:ext cx="288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B221F952-6993-4253-9642-CA0E42720F36}"/>
              </a:ext>
            </a:extLst>
          </p:cNvPr>
          <p:cNvSpPr txBox="1"/>
          <p:nvPr/>
        </p:nvSpPr>
        <p:spPr>
          <a:xfrm>
            <a:off x="9026844" y="2239200"/>
            <a:ext cx="37830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Data</a:t>
            </a:r>
          </a:p>
        </p:txBody>
      </p:sp>
      <p:sp>
        <p:nvSpPr>
          <p:cNvPr id="35" name="TextBox 34">
            <a:extLst>
              <a:ext uri="{FF2B5EF4-FFF2-40B4-BE49-F238E27FC236}">
                <a16:creationId xmlns:a16="http://schemas.microsoft.com/office/drawing/2014/main" id="{16C6B9E4-1420-4C06-ACC6-CBC7A4FC3C96}"/>
              </a:ext>
            </a:extLst>
          </p:cNvPr>
          <p:cNvSpPr txBox="1"/>
          <p:nvPr/>
        </p:nvSpPr>
        <p:spPr>
          <a:xfrm>
            <a:off x="9217670" y="3816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6" name="TextBox 35">
            <a:extLst>
              <a:ext uri="{FF2B5EF4-FFF2-40B4-BE49-F238E27FC236}">
                <a16:creationId xmlns:a16="http://schemas.microsoft.com/office/drawing/2014/main" id="{7DCA664F-3246-4381-9F84-9FE5B05522AF}"/>
              </a:ext>
            </a:extLst>
          </p:cNvPr>
          <p:cNvSpPr txBox="1"/>
          <p:nvPr/>
        </p:nvSpPr>
        <p:spPr>
          <a:xfrm>
            <a:off x="9217670" y="3655323"/>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7" name="TextBox 36">
            <a:extLst>
              <a:ext uri="{FF2B5EF4-FFF2-40B4-BE49-F238E27FC236}">
                <a16:creationId xmlns:a16="http://schemas.microsoft.com/office/drawing/2014/main" id="{42E38829-7DF7-4E70-9901-1F89A26E7303}"/>
              </a:ext>
            </a:extLst>
          </p:cNvPr>
          <p:cNvSpPr txBox="1"/>
          <p:nvPr/>
        </p:nvSpPr>
        <p:spPr>
          <a:xfrm>
            <a:off x="9217670" y="3978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cxnSp>
        <p:nvCxnSpPr>
          <p:cNvPr id="38" name="Elbow Connector 31">
            <a:extLst>
              <a:ext uri="{FF2B5EF4-FFF2-40B4-BE49-F238E27FC236}">
                <a16:creationId xmlns:a16="http://schemas.microsoft.com/office/drawing/2014/main" id="{EF54C6A7-90BA-4DB2-9083-E148D675D7FE}"/>
              </a:ext>
            </a:extLst>
          </p:cNvPr>
          <p:cNvCxnSpPr>
            <a:stCxn id="15" idx="2"/>
            <a:endCxn id="29" idx="2"/>
          </p:cNvCxnSpPr>
          <p:nvPr/>
        </p:nvCxnSpPr>
        <p:spPr>
          <a:xfrm rot="16200000" flipH="1">
            <a:off x="3143060" y="3318159"/>
            <a:ext cx="3756318" cy="104243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2">
            <a:extLst>
              <a:ext uri="{FF2B5EF4-FFF2-40B4-BE49-F238E27FC236}">
                <a16:creationId xmlns:a16="http://schemas.microsoft.com/office/drawing/2014/main" id="{3FD6F562-169F-46A1-96D4-E558340794E0}"/>
              </a:ext>
            </a:extLst>
          </p:cNvPr>
          <p:cNvCxnSpPr>
            <a:cxnSpLocks/>
            <a:stCxn id="16" idx="2"/>
            <a:endCxn id="20" idx="1"/>
          </p:cNvCxnSpPr>
          <p:nvPr/>
        </p:nvCxnSpPr>
        <p:spPr>
          <a:xfrm rot="5400000">
            <a:off x="4831830" y="2491830"/>
            <a:ext cx="1458780" cy="397560"/>
          </a:xfrm>
          <a:prstGeom prst="bentConnector4">
            <a:avLst>
              <a:gd name="adj1" fmla="val 16577"/>
              <a:gd name="adj2" fmla="val 20750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4ABB753-3B18-407D-8FD7-462CDF35CE9F}"/>
              </a:ext>
            </a:extLst>
          </p:cNvPr>
          <p:cNvCxnSpPr>
            <a:cxnSpLocks/>
            <a:stCxn id="13" idx="2"/>
            <a:endCxn id="29" idx="0"/>
          </p:cNvCxnSpPr>
          <p:nvPr/>
        </p:nvCxnSpPr>
        <p:spPr>
          <a:xfrm flipH="1">
            <a:off x="6262439" y="5040000"/>
            <a:ext cx="2584" cy="317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B6FB0BA-820E-4AF0-9D73-2E12D10BAB9C}"/>
              </a:ext>
            </a:extLst>
          </p:cNvPr>
          <p:cNvSpPr/>
          <p:nvPr/>
        </p:nvSpPr>
        <p:spPr>
          <a:xfrm>
            <a:off x="7785463" y="5559363"/>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D1BCEAAB-9749-40B8-9B4E-E87B7AF5E83B}"/>
              </a:ext>
            </a:extLst>
          </p:cNvPr>
          <p:cNvSpPr/>
          <p:nvPr/>
        </p:nvSpPr>
        <p:spPr>
          <a:xfrm>
            <a:off x="8505463" y="5559363"/>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622994B8-1057-4BF5-91CF-DCC2DDC8E234}"/>
              </a:ext>
            </a:extLst>
          </p:cNvPr>
          <p:cNvSpPr/>
          <p:nvPr/>
        </p:nvSpPr>
        <p:spPr>
          <a:xfrm>
            <a:off x="9222880" y="5559363"/>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05A8FEF4-406B-457B-BFD3-5C1CC4A4A229}"/>
              </a:ext>
            </a:extLst>
          </p:cNvPr>
          <p:cNvSpPr/>
          <p:nvPr/>
        </p:nvSpPr>
        <p:spPr>
          <a:xfrm>
            <a:off x="9942880" y="5559363"/>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Arrow Connector 44">
            <a:extLst>
              <a:ext uri="{FF2B5EF4-FFF2-40B4-BE49-F238E27FC236}">
                <a16:creationId xmlns:a16="http://schemas.microsoft.com/office/drawing/2014/main" id="{076D5017-6D85-4C80-A15F-76EA3FFF341C}"/>
              </a:ext>
            </a:extLst>
          </p:cNvPr>
          <p:cNvCxnSpPr>
            <a:cxnSpLocks/>
            <a:stCxn id="33" idx="2"/>
          </p:cNvCxnSpPr>
          <p:nvPr/>
        </p:nvCxnSpPr>
        <p:spPr>
          <a:xfrm flipH="1">
            <a:off x="9215998" y="5040000"/>
            <a:ext cx="1" cy="511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39">
            <a:extLst>
              <a:ext uri="{FF2B5EF4-FFF2-40B4-BE49-F238E27FC236}">
                <a16:creationId xmlns:a16="http://schemas.microsoft.com/office/drawing/2014/main" id="{25C017D5-94A1-440B-A601-C91F82E2E737}"/>
              </a:ext>
            </a:extLst>
          </p:cNvPr>
          <p:cNvCxnSpPr>
            <a:cxnSpLocks/>
            <a:stCxn id="17" idx="3"/>
            <a:endCxn id="44" idx="3"/>
          </p:cNvCxnSpPr>
          <p:nvPr/>
        </p:nvCxnSpPr>
        <p:spPr>
          <a:xfrm>
            <a:off x="7020000" y="1781220"/>
            <a:ext cx="3642880" cy="3958143"/>
          </a:xfrm>
          <a:prstGeom prst="bentConnector3">
            <a:avLst>
              <a:gd name="adj1" fmla="val 11908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51FB971-ADB7-46BF-BFA8-03869F7CCCDB}"/>
              </a:ext>
            </a:extLst>
          </p:cNvPr>
          <p:cNvSpPr txBox="1"/>
          <p:nvPr/>
        </p:nvSpPr>
        <p:spPr>
          <a:xfrm>
            <a:off x="10731841" y="5336830"/>
            <a:ext cx="549925" cy="3877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Select byte(s)</a:t>
            </a:r>
          </a:p>
        </p:txBody>
      </p:sp>
      <p:cxnSp>
        <p:nvCxnSpPr>
          <p:cNvPr id="48" name="Straight Arrow Connector 47">
            <a:extLst>
              <a:ext uri="{FF2B5EF4-FFF2-40B4-BE49-F238E27FC236}">
                <a16:creationId xmlns:a16="http://schemas.microsoft.com/office/drawing/2014/main" id="{12D4D7B5-9A70-460E-B233-D2FE6C16058A}"/>
              </a:ext>
            </a:extLst>
          </p:cNvPr>
          <p:cNvCxnSpPr>
            <a:cxnSpLocks/>
            <a:stCxn id="29" idx="4"/>
          </p:cNvCxnSpPr>
          <p:nvPr/>
        </p:nvCxnSpPr>
        <p:spPr>
          <a:xfrm flipH="1">
            <a:off x="6262438" y="6077538"/>
            <a:ext cx="1" cy="317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2D28060-A7AC-44D9-B257-8A36D70E9CF6}"/>
              </a:ext>
            </a:extLst>
          </p:cNvPr>
          <p:cNvSpPr txBox="1"/>
          <p:nvPr/>
        </p:nvSpPr>
        <p:spPr>
          <a:xfrm>
            <a:off x="6353812" y="6234597"/>
            <a:ext cx="737381"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Hit / miss</a:t>
            </a:r>
          </a:p>
        </p:txBody>
      </p:sp>
      <p:cxnSp>
        <p:nvCxnSpPr>
          <p:cNvPr id="50" name="Straight Arrow Connector 49">
            <a:extLst>
              <a:ext uri="{FF2B5EF4-FFF2-40B4-BE49-F238E27FC236}">
                <a16:creationId xmlns:a16="http://schemas.microsoft.com/office/drawing/2014/main" id="{787FB2FE-34DF-4BAD-A170-F0F8B98F33FE}"/>
              </a:ext>
            </a:extLst>
          </p:cNvPr>
          <p:cNvCxnSpPr>
            <a:cxnSpLocks/>
            <a:stCxn id="42" idx="2"/>
          </p:cNvCxnSpPr>
          <p:nvPr/>
        </p:nvCxnSpPr>
        <p:spPr>
          <a:xfrm flipH="1">
            <a:off x="8862880" y="5919363"/>
            <a:ext cx="2583" cy="4704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32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Set-associative Cache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Now, each address in memory maps to multiple cache locations (ways), reducing contention.</a:t>
            </a:r>
          </a:p>
        </p:txBody>
      </p:sp>
      <p:sp>
        <p:nvSpPr>
          <p:cNvPr id="4" name="Text Box 113">
            <a:extLst>
              <a:ext uri="{FF2B5EF4-FFF2-40B4-BE49-F238E27FC236}">
                <a16:creationId xmlns:a16="http://schemas.microsoft.com/office/drawing/2014/main" id="{CA810B2C-B113-498E-96D0-1DE716666849}"/>
              </a:ext>
            </a:extLst>
          </p:cNvPr>
          <p:cNvSpPr txBox="1">
            <a:spLocks noChangeArrowheads="1"/>
          </p:cNvSpPr>
          <p:nvPr/>
        </p:nvSpPr>
        <p:spPr bwMode="gray">
          <a:xfrm>
            <a:off x="5111563" y="1857621"/>
            <a:ext cx="1247751" cy="308151"/>
          </a:xfrm>
          <a:prstGeom prst="rect">
            <a:avLst/>
          </a:prstGeom>
          <a:noFill/>
          <a:ln w="9525">
            <a:noFill/>
            <a:miter lim="800000"/>
            <a:headEnd/>
            <a:tailEnd/>
          </a:ln>
        </p:spPr>
        <p:txBody>
          <a:bodyPr wrap="none" anchor="ctr">
            <a:spAutoFit/>
          </a:bodyPr>
          <a:lstStyle/>
          <a:p>
            <a:r>
              <a:rPr lang="en-US" sz="1399" b="1" dirty="0"/>
              <a:t>Main Memory</a:t>
            </a:r>
          </a:p>
        </p:txBody>
      </p:sp>
      <p:grpSp>
        <p:nvGrpSpPr>
          <p:cNvPr id="5" name="Group 133">
            <a:extLst>
              <a:ext uri="{FF2B5EF4-FFF2-40B4-BE49-F238E27FC236}">
                <a16:creationId xmlns:a16="http://schemas.microsoft.com/office/drawing/2014/main" id="{18A39723-DF1D-4A03-B77C-EECD18EA440F}"/>
              </a:ext>
            </a:extLst>
          </p:cNvPr>
          <p:cNvGrpSpPr>
            <a:grpSpLocks/>
          </p:cNvGrpSpPr>
          <p:nvPr/>
        </p:nvGrpSpPr>
        <p:grpSpPr bwMode="auto">
          <a:xfrm>
            <a:off x="8408296" y="2215620"/>
            <a:ext cx="1502309" cy="1101187"/>
            <a:chOff x="3198" y="2251"/>
            <a:chExt cx="720" cy="486"/>
          </a:xfrm>
        </p:grpSpPr>
        <p:sp>
          <p:nvSpPr>
            <p:cNvPr id="6" name="Rectangle 134">
              <a:extLst>
                <a:ext uri="{FF2B5EF4-FFF2-40B4-BE49-F238E27FC236}">
                  <a16:creationId xmlns:a16="http://schemas.microsoft.com/office/drawing/2014/main" id="{8014E598-D07A-44DC-802F-72EEBF11AC79}"/>
                </a:ext>
              </a:extLst>
            </p:cNvPr>
            <p:cNvSpPr>
              <a:spLocks noChangeArrowheads="1"/>
            </p:cNvSpPr>
            <p:nvPr/>
          </p:nvSpPr>
          <p:spPr bwMode="gray">
            <a:xfrm>
              <a:off x="3198" y="2251"/>
              <a:ext cx="720" cy="122"/>
            </a:xfrm>
            <a:prstGeom prst="rect">
              <a:avLst/>
            </a:prstGeom>
            <a:solidFill>
              <a:schemeClr val="bg2"/>
            </a:solidFill>
            <a:ln w="9525">
              <a:solidFill>
                <a:schemeClr val="tx1"/>
              </a:solidFill>
              <a:miter lim="800000"/>
              <a:headEnd/>
              <a:tailEnd/>
            </a:ln>
          </p:spPr>
          <p:txBody>
            <a:bodyPr wrap="none" anchor="ctr"/>
            <a:lstStyle/>
            <a:p>
              <a:endParaRPr lang="en-GB" sz="1799" dirty="0"/>
            </a:p>
          </p:txBody>
        </p:sp>
        <p:sp>
          <p:nvSpPr>
            <p:cNvPr id="7" name="Rectangle 135">
              <a:extLst>
                <a:ext uri="{FF2B5EF4-FFF2-40B4-BE49-F238E27FC236}">
                  <a16:creationId xmlns:a16="http://schemas.microsoft.com/office/drawing/2014/main" id="{725E22AB-4122-451B-ABAC-1A8306243FD4}"/>
                </a:ext>
              </a:extLst>
            </p:cNvPr>
            <p:cNvSpPr>
              <a:spLocks noChangeArrowheads="1"/>
            </p:cNvSpPr>
            <p:nvPr/>
          </p:nvSpPr>
          <p:spPr bwMode="gray">
            <a:xfrm>
              <a:off x="3198" y="2373"/>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8" name="Rectangle 136">
              <a:extLst>
                <a:ext uri="{FF2B5EF4-FFF2-40B4-BE49-F238E27FC236}">
                  <a16:creationId xmlns:a16="http://schemas.microsoft.com/office/drawing/2014/main" id="{C88D4D7F-66D7-41A7-8989-64F213AC8BC5}"/>
                </a:ext>
              </a:extLst>
            </p:cNvPr>
            <p:cNvSpPr>
              <a:spLocks noChangeArrowheads="1"/>
            </p:cNvSpPr>
            <p:nvPr/>
          </p:nvSpPr>
          <p:spPr bwMode="gray">
            <a:xfrm>
              <a:off x="3198" y="2494"/>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9" name="Rectangle 137">
              <a:extLst>
                <a:ext uri="{FF2B5EF4-FFF2-40B4-BE49-F238E27FC236}">
                  <a16:creationId xmlns:a16="http://schemas.microsoft.com/office/drawing/2014/main" id="{B079985C-4961-40B7-8741-FF6B94B54091}"/>
                </a:ext>
              </a:extLst>
            </p:cNvPr>
            <p:cNvSpPr>
              <a:spLocks noChangeArrowheads="1"/>
            </p:cNvSpPr>
            <p:nvPr/>
          </p:nvSpPr>
          <p:spPr bwMode="gray">
            <a:xfrm>
              <a:off x="3198" y="2616"/>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0" name="Rectangle 138">
              <a:extLst>
                <a:ext uri="{FF2B5EF4-FFF2-40B4-BE49-F238E27FC236}">
                  <a16:creationId xmlns:a16="http://schemas.microsoft.com/office/drawing/2014/main" id="{973B8284-2670-42CA-AF90-4700F23F65F7}"/>
                </a:ext>
              </a:extLst>
            </p:cNvPr>
            <p:cNvSpPr>
              <a:spLocks noChangeArrowheads="1"/>
            </p:cNvSpPr>
            <p:nvPr/>
          </p:nvSpPr>
          <p:spPr bwMode="gray">
            <a:xfrm>
              <a:off x="3198" y="2251"/>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11" name="Line 139">
              <a:extLst>
                <a:ext uri="{FF2B5EF4-FFF2-40B4-BE49-F238E27FC236}">
                  <a16:creationId xmlns:a16="http://schemas.microsoft.com/office/drawing/2014/main" id="{E23E8B75-CF99-4457-A66B-72CF15494E98}"/>
                </a:ext>
              </a:extLst>
            </p:cNvPr>
            <p:cNvSpPr>
              <a:spLocks noChangeShapeType="1"/>
            </p:cNvSpPr>
            <p:nvPr/>
          </p:nvSpPr>
          <p:spPr bwMode="gray">
            <a:xfrm>
              <a:off x="3736" y="2251"/>
              <a:ext cx="0" cy="479"/>
            </a:xfrm>
            <a:prstGeom prst="line">
              <a:avLst/>
            </a:prstGeom>
            <a:noFill/>
            <a:ln w="9525">
              <a:solidFill>
                <a:schemeClr val="tx1"/>
              </a:solidFill>
              <a:prstDash val="dash"/>
              <a:round/>
              <a:headEnd/>
              <a:tailEnd/>
            </a:ln>
          </p:spPr>
          <p:txBody>
            <a:bodyPr wrap="none" anchor="ctr"/>
            <a:lstStyle/>
            <a:p>
              <a:endParaRPr lang="en-GB" sz="1799" dirty="0"/>
            </a:p>
          </p:txBody>
        </p:sp>
        <p:sp>
          <p:nvSpPr>
            <p:cNvPr id="12" name="Line 140">
              <a:extLst>
                <a:ext uri="{FF2B5EF4-FFF2-40B4-BE49-F238E27FC236}">
                  <a16:creationId xmlns:a16="http://schemas.microsoft.com/office/drawing/2014/main" id="{366B9EFB-DB8C-456F-9EDF-DD6E480BBC00}"/>
                </a:ext>
              </a:extLst>
            </p:cNvPr>
            <p:cNvSpPr>
              <a:spLocks noChangeShapeType="1"/>
            </p:cNvSpPr>
            <p:nvPr/>
          </p:nvSpPr>
          <p:spPr bwMode="gray">
            <a:xfrm>
              <a:off x="3553" y="2251"/>
              <a:ext cx="0" cy="479"/>
            </a:xfrm>
            <a:prstGeom prst="line">
              <a:avLst/>
            </a:prstGeom>
            <a:noFill/>
            <a:ln w="9525">
              <a:solidFill>
                <a:schemeClr val="tx1"/>
              </a:solidFill>
              <a:prstDash val="dash"/>
              <a:round/>
              <a:headEnd/>
              <a:tailEnd/>
            </a:ln>
          </p:spPr>
          <p:txBody>
            <a:bodyPr wrap="none" anchor="ctr"/>
            <a:lstStyle/>
            <a:p>
              <a:endParaRPr lang="en-GB" sz="1799" dirty="0"/>
            </a:p>
          </p:txBody>
        </p:sp>
        <p:sp>
          <p:nvSpPr>
            <p:cNvPr id="13" name="Line 141">
              <a:extLst>
                <a:ext uri="{FF2B5EF4-FFF2-40B4-BE49-F238E27FC236}">
                  <a16:creationId xmlns:a16="http://schemas.microsoft.com/office/drawing/2014/main" id="{3FDD3C56-33D7-4158-AC8C-F2F3E8E31B7A}"/>
                </a:ext>
              </a:extLst>
            </p:cNvPr>
            <p:cNvSpPr>
              <a:spLocks noChangeShapeType="1"/>
            </p:cNvSpPr>
            <p:nvPr/>
          </p:nvSpPr>
          <p:spPr bwMode="gray">
            <a:xfrm>
              <a:off x="3381" y="2251"/>
              <a:ext cx="0" cy="486"/>
            </a:xfrm>
            <a:prstGeom prst="line">
              <a:avLst/>
            </a:prstGeom>
            <a:noFill/>
            <a:ln w="9525">
              <a:solidFill>
                <a:schemeClr val="tx1"/>
              </a:solidFill>
              <a:prstDash val="dash"/>
              <a:round/>
              <a:headEnd/>
              <a:tailEnd/>
            </a:ln>
          </p:spPr>
          <p:txBody>
            <a:bodyPr wrap="none" anchor="ctr"/>
            <a:lstStyle/>
            <a:p>
              <a:endParaRPr lang="en-GB" sz="1799" dirty="0"/>
            </a:p>
          </p:txBody>
        </p:sp>
      </p:grpSp>
      <p:sp>
        <p:nvSpPr>
          <p:cNvPr id="14" name="Rectangle 245">
            <a:extLst>
              <a:ext uri="{FF2B5EF4-FFF2-40B4-BE49-F238E27FC236}">
                <a16:creationId xmlns:a16="http://schemas.microsoft.com/office/drawing/2014/main" id="{F5F2B672-DEF8-43BE-AFBD-11B48502FE5E}"/>
              </a:ext>
            </a:extLst>
          </p:cNvPr>
          <p:cNvSpPr>
            <a:spLocks noChangeArrowheads="1"/>
          </p:cNvSpPr>
          <p:nvPr/>
        </p:nvSpPr>
        <p:spPr bwMode="gray">
          <a:xfrm>
            <a:off x="8681633" y="1855355"/>
            <a:ext cx="628049" cy="308151"/>
          </a:xfrm>
          <a:prstGeom prst="rect">
            <a:avLst/>
          </a:prstGeom>
          <a:noFill/>
          <a:ln w="12700" algn="ctr">
            <a:noFill/>
            <a:miter lim="800000"/>
            <a:headEnd/>
            <a:tailEnd/>
          </a:ln>
        </p:spPr>
        <p:txBody>
          <a:bodyPr wrap="none">
            <a:spAutoFit/>
          </a:bodyPr>
          <a:lstStyle/>
          <a:p>
            <a:r>
              <a:rPr lang="en-US" sz="1399" b="1" dirty="0"/>
              <a:t>Cache</a:t>
            </a:r>
            <a:endParaRPr lang="en-GB" sz="1399" b="1" dirty="0"/>
          </a:p>
        </p:txBody>
      </p:sp>
      <p:grpSp>
        <p:nvGrpSpPr>
          <p:cNvPr id="15" name="Group 402">
            <a:extLst>
              <a:ext uri="{FF2B5EF4-FFF2-40B4-BE49-F238E27FC236}">
                <a16:creationId xmlns:a16="http://schemas.microsoft.com/office/drawing/2014/main" id="{9542E308-4050-40ED-91DE-7EC7C2DB453F}"/>
              </a:ext>
            </a:extLst>
          </p:cNvPr>
          <p:cNvGrpSpPr>
            <a:grpSpLocks/>
          </p:cNvGrpSpPr>
          <p:nvPr/>
        </p:nvGrpSpPr>
        <p:grpSpPr bwMode="auto">
          <a:xfrm>
            <a:off x="6799574" y="2220151"/>
            <a:ext cx="1556559" cy="2191044"/>
            <a:chOff x="1253" y="770"/>
            <a:chExt cx="746" cy="967"/>
          </a:xfrm>
        </p:grpSpPr>
        <p:sp>
          <p:nvSpPr>
            <p:cNvPr id="16" name="Line 247">
              <a:extLst>
                <a:ext uri="{FF2B5EF4-FFF2-40B4-BE49-F238E27FC236}">
                  <a16:creationId xmlns:a16="http://schemas.microsoft.com/office/drawing/2014/main" id="{8BB50CD0-59F6-4E70-B63F-FC9AAFA5EA17}"/>
                </a:ext>
              </a:extLst>
            </p:cNvPr>
            <p:cNvSpPr>
              <a:spLocks noChangeShapeType="1"/>
            </p:cNvSpPr>
            <p:nvPr/>
          </p:nvSpPr>
          <p:spPr bwMode="gray">
            <a:xfrm>
              <a:off x="1253" y="770"/>
              <a:ext cx="746" cy="0"/>
            </a:xfrm>
            <a:prstGeom prst="line">
              <a:avLst/>
            </a:prstGeom>
            <a:noFill/>
            <a:ln w="19050">
              <a:solidFill>
                <a:schemeClr val="tx1"/>
              </a:solidFill>
              <a:prstDash val="dash"/>
              <a:round/>
              <a:headEnd/>
              <a:tailEnd type="triangle" w="med" len="med"/>
            </a:ln>
          </p:spPr>
          <p:txBody>
            <a:bodyPr wrap="none" anchor="ctr"/>
            <a:lstStyle/>
            <a:p>
              <a:endParaRPr lang="en-GB" sz="1799" dirty="0"/>
            </a:p>
          </p:txBody>
        </p:sp>
        <p:sp>
          <p:nvSpPr>
            <p:cNvPr id="17" name="Line 248">
              <a:extLst>
                <a:ext uri="{FF2B5EF4-FFF2-40B4-BE49-F238E27FC236}">
                  <a16:creationId xmlns:a16="http://schemas.microsoft.com/office/drawing/2014/main" id="{CE87FF3E-EC84-4E04-81D1-A304AC80B2A4}"/>
                </a:ext>
              </a:extLst>
            </p:cNvPr>
            <p:cNvSpPr>
              <a:spLocks noChangeShapeType="1"/>
            </p:cNvSpPr>
            <p:nvPr/>
          </p:nvSpPr>
          <p:spPr bwMode="gray">
            <a:xfrm flipV="1">
              <a:off x="1253" y="815"/>
              <a:ext cx="741" cy="433"/>
            </a:xfrm>
            <a:prstGeom prst="line">
              <a:avLst/>
            </a:prstGeom>
            <a:noFill/>
            <a:ln w="19050">
              <a:solidFill>
                <a:schemeClr val="tx1"/>
              </a:solidFill>
              <a:prstDash val="dash"/>
              <a:round/>
              <a:headEnd/>
              <a:tailEnd type="triangle" w="med" len="med"/>
            </a:ln>
          </p:spPr>
          <p:txBody>
            <a:bodyPr wrap="none" anchor="ctr"/>
            <a:lstStyle/>
            <a:p>
              <a:endParaRPr lang="en-GB" sz="1799" dirty="0"/>
            </a:p>
          </p:txBody>
        </p:sp>
        <p:sp>
          <p:nvSpPr>
            <p:cNvPr id="18" name="Line 249">
              <a:extLst>
                <a:ext uri="{FF2B5EF4-FFF2-40B4-BE49-F238E27FC236}">
                  <a16:creationId xmlns:a16="http://schemas.microsoft.com/office/drawing/2014/main" id="{D238C462-C2B7-4826-8C11-72BABB830D40}"/>
                </a:ext>
              </a:extLst>
            </p:cNvPr>
            <p:cNvSpPr>
              <a:spLocks noChangeShapeType="1"/>
            </p:cNvSpPr>
            <p:nvPr/>
          </p:nvSpPr>
          <p:spPr bwMode="gray">
            <a:xfrm flipV="1">
              <a:off x="1253" y="815"/>
              <a:ext cx="741" cy="922"/>
            </a:xfrm>
            <a:prstGeom prst="line">
              <a:avLst/>
            </a:prstGeom>
            <a:noFill/>
            <a:ln w="19050">
              <a:solidFill>
                <a:schemeClr val="tx1"/>
              </a:solidFill>
              <a:prstDash val="dash"/>
              <a:round/>
              <a:headEnd/>
              <a:tailEnd type="triangle" w="med" len="med"/>
            </a:ln>
          </p:spPr>
          <p:txBody>
            <a:bodyPr wrap="none" anchor="ctr"/>
            <a:lstStyle/>
            <a:p>
              <a:endParaRPr lang="en-GB" sz="1799" dirty="0"/>
            </a:p>
          </p:txBody>
        </p:sp>
      </p:grpSp>
      <p:sp>
        <p:nvSpPr>
          <p:cNvPr id="19" name="Rectangle 97">
            <a:extLst>
              <a:ext uri="{FF2B5EF4-FFF2-40B4-BE49-F238E27FC236}">
                <a16:creationId xmlns:a16="http://schemas.microsoft.com/office/drawing/2014/main" id="{3E51A4FF-1582-4045-B7A3-A4B8F3212CAC}"/>
              </a:ext>
            </a:extLst>
          </p:cNvPr>
          <p:cNvSpPr>
            <a:spLocks noChangeArrowheads="1"/>
          </p:cNvSpPr>
          <p:nvPr/>
        </p:nvSpPr>
        <p:spPr bwMode="gray">
          <a:xfrm>
            <a:off x="5263880" y="2213354"/>
            <a:ext cx="1502309" cy="3054320"/>
          </a:xfrm>
          <a:prstGeom prst="rect">
            <a:avLst/>
          </a:prstGeom>
          <a:solidFill>
            <a:srgbClr val="FFFFCC"/>
          </a:solidFill>
          <a:ln w="9525">
            <a:noFill/>
            <a:miter lim="800000"/>
            <a:headEnd/>
            <a:tailEnd/>
          </a:ln>
        </p:spPr>
        <p:txBody>
          <a:bodyPr wrap="none" anchor="ctr"/>
          <a:lstStyle/>
          <a:p>
            <a:endParaRPr lang="en-GB" sz="1799" dirty="0"/>
          </a:p>
        </p:txBody>
      </p:sp>
      <p:sp>
        <p:nvSpPr>
          <p:cNvPr id="20" name="Rectangle 98">
            <a:extLst>
              <a:ext uri="{FF2B5EF4-FFF2-40B4-BE49-F238E27FC236}">
                <a16:creationId xmlns:a16="http://schemas.microsoft.com/office/drawing/2014/main" id="{1EFA5B91-F90E-453C-84CE-C1B0EB530583}"/>
              </a:ext>
            </a:extLst>
          </p:cNvPr>
          <p:cNvSpPr>
            <a:spLocks noChangeArrowheads="1"/>
          </p:cNvSpPr>
          <p:nvPr/>
        </p:nvSpPr>
        <p:spPr bwMode="gray">
          <a:xfrm>
            <a:off x="5263880" y="2213354"/>
            <a:ext cx="1502309" cy="276430"/>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1" name="Rectangle 99">
            <a:extLst>
              <a:ext uri="{FF2B5EF4-FFF2-40B4-BE49-F238E27FC236}">
                <a16:creationId xmlns:a16="http://schemas.microsoft.com/office/drawing/2014/main" id="{762D45EE-4696-45AC-ADC5-6F71A9EB817A}"/>
              </a:ext>
            </a:extLst>
          </p:cNvPr>
          <p:cNvSpPr>
            <a:spLocks noChangeArrowheads="1"/>
          </p:cNvSpPr>
          <p:nvPr/>
        </p:nvSpPr>
        <p:spPr bwMode="gray">
          <a:xfrm>
            <a:off x="5263880" y="2489783"/>
            <a:ext cx="1502309" cy="276430"/>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2" name="Rectangle 100">
            <a:extLst>
              <a:ext uri="{FF2B5EF4-FFF2-40B4-BE49-F238E27FC236}">
                <a16:creationId xmlns:a16="http://schemas.microsoft.com/office/drawing/2014/main" id="{6BE59661-752D-4F43-BEDD-53178560F67A}"/>
              </a:ext>
            </a:extLst>
          </p:cNvPr>
          <p:cNvSpPr>
            <a:spLocks noChangeArrowheads="1"/>
          </p:cNvSpPr>
          <p:nvPr/>
        </p:nvSpPr>
        <p:spPr bwMode="gray">
          <a:xfrm>
            <a:off x="5263880" y="2766213"/>
            <a:ext cx="1502309" cy="274164"/>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3" name="Rectangle 101">
            <a:extLst>
              <a:ext uri="{FF2B5EF4-FFF2-40B4-BE49-F238E27FC236}">
                <a16:creationId xmlns:a16="http://schemas.microsoft.com/office/drawing/2014/main" id="{D251928F-BAF1-4DBA-A93C-3D68C2764B4D}"/>
              </a:ext>
            </a:extLst>
          </p:cNvPr>
          <p:cNvSpPr>
            <a:spLocks noChangeArrowheads="1"/>
          </p:cNvSpPr>
          <p:nvPr/>
        </p:nvSpPr>
        <p:spPr bwMode="gray">
          <a:xfrm>
            <a:off x="5263880" y="3040377"/>
            <a:ext cx="1502309" cy="276430"/>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4" name="Rectangle 102">
            <a:extLst>
              <a:ext uri="{FF2B5EF4-FFF2-40B4-BE49-F238E27FC236}">
                <a16:creationId xmlns:a16="http://schemas.microsoft.com/office/drawing/2014/main" id="{A6111B3B-6A6F-4368-A08D-7819B6461D11}"/>
              </a:ext>
            </a:extLst>
          </p:cNvPr>
          <p:cNvSpPr>
            <a:spLocks noChangeArrowheads="1"/>
          </p:cNvSpPr>
          <p:nvPr/>
        </p:nvSpPr>
        <p:spPr bwMode="gray">
          <a:xfrm>
            <a:off x="5263880" y="3316806"/>
            <a:ext cx="1502309" cy="274164"/>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5" name="Rectangle 103">
            <a:extLst>
              <a:ext uri="{FF2B5EF4-FFF2-40B4-BE49-F238E27FC236}">
                <a16:creationId xmlns:a16="http://schemas.microsoft.com/office/drawing/2014/main" id="{6292100D-6325-4D7D-BE89-F3A559B62CA8}"/>
              </a:ext>
            </a:extLst>
          </p:cNvPr>
          <p:cNvSpPr>
            <a:spLocks noChangeArrowheads="1"/>
          </p:cNvSpPr>
          <p:nvPr/>
        </p:nvSpPr>
        <p:spPr bwMode="gray">
          <a:xfrm>
            <a:off x="5263880" y="3590970"/>
            <a:ext cx="1502309" cy="276430"/>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6" name="Rectangle 104">
            <a:extLst>
              <a:ext uri="{FF2B5EF4-FFF2-40B4-BE49-F238E27FC236}">
                <a16:creationId xmlns:a16="http://schemas.microsoft.com/office/drawing/2014/main" id="{7E2552C1-1548-4FA3-8D43-1C0DAC65DAD8}"/>
              </a:ext>
            </a:extLst>
          </p:cNvPr>
          <p:cNvSpPr>
            <a:spLocks noChangeArrowheads="1"/>
          </p:cNvSpPr>
          <p:nvPr/>
        </p:nvSpPr>
        <p:spPr bwMode="gray">
          <a:xfrm>
            <a:off x="5263880" y="3867400"/>
            <a:ext cx="1502309" cy="274164"/>
          </a:xfrm>
          <a:prstGeom prst="rect">
            <a:avLst/>
          </a:prstGeom>
          <a:solidFill>
            <a:srgbClr val="FFFFCC"/>
          </a:solidFill>
          <a:ln w="9525">
            <a:solidFill>
              <a:schemeClr val="tx1"/>
            </a:solidFill>
            <a:miter lim="800000"/>
            <a:headEnd/>
            <a:tailEnd/>
          </a:ln>
        </p:spPr>
        <p:txBody>
          <a:bodyPr wrap="none" anchor="ctr"/>
          <a:lstStyle/>
          <a:p>
            <a:endParaRPr lang="en-GB" sz="1899" dirty="0">
              <a:latin typeface="Times New Roman" pitchFamily="18" charset="0"/>
            </a:endParaRPr>
          </a:p>
        </p:txBody>
      </p:sp>
      <p:sp>
        <p:nvSpPr>
          <p:cNvPr id="27" name="Rectangle 105">
            <a:extLst>
              <a:ext uri="{FF2B5EF4-FFF2-40B4-BE49-F238E27FC236}">
                <a16:creationId xmlns:a16="http://schemas.microsoft.com/office/drawing/2014/main" id="{4ADD2DFB-72C8-4D4F-A96A-0B1DE722ED3E}"/>
              </a:ext>
            </a:extLst>
          </p:cNvPr>
          <p:cNvSpPr>
            <a:spLocks noChangeArrowheads="1"/>
          </p:cNvSpPr>
          <p:nvPr/>
        </p:nvSpPr>
        <p:spPr bwMode="gray">
          <a:xfrm>
            <a:off x="5263880" y="4141563"/>
            <a:ext cx="1502309" cy="276430"/>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8" name="Rectangle 106">
            <a:extLst>
              <a:ext uri="{FF2B5EF4-FFF2-40B4-BE49-F238E27FC236}">
                <a16:creationId xmlns:a16="http://schemas.microsoft.com/office/drawing/2014/main" id="{30ABC413-5D16-40CA-9ECD-0BDD5C408196}"/>
              </a:ext>
            </a:extLst>
          </p:cNvPr>
          <p:cNvSpPr>
            <a:spLocks noChangeArrowheads="1"/>
          </p:cNvSpPr>
          <p:nvPr/>
        </p:nvSpPr>
        <p:spPr bwMode="gray">
          <a:xfrm>
            <a:off x="5263880" y="4417993"/>
            <a:ext cx="1502309" cy="276430"/>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29" name="Rectangle 107">
            <a:extLst>
              <a:ext uri="{FF2B5EF4-FFF2-40B4-BE49-F238E27FC236}">
                <a16:creationId xmlns:a16="http://schemas.microsoft.com/office/drawing/2014/main" id="{21001A99-8E44-4FDB-9909-A60395FED083}"/>
              </a:ext>
            </a:extLst>
          </p:cNvPr>
          <p:cNvSpPr>
            <a:spLocks noChangeArrowheads="1"/>
          </p:cNvSpPr>
          <p:nvPr/>
        </p:nvSpPr>
        <p:spPr bwMode="gray">
          <a:xfrm>
            <a:off x="5263880" y="4694423"/>
            <a:ext cx="1502309" cy="274164"/>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30" name="Line 108">
            <a:extLst>
              <a:ext uri="{FF2B5EF4-FFF2-40B4-BE49-F238E27FC236}">
                <a16:creationId xmlns:a16="http://schemas.microsoft.com/office/drawing/2014/main" id="{4BE1FF73-E63D-495A-801B-588EBFAFD4A2}"/>
              </a:ext>
            </a:extLst>
          </p:cNvPr>
          <p:cNvSpPr>
            <a:spLocks noChangeShapeType="1"/>
          </p:cNvSpPr>
          <p:nvPr/>
        </p:nvSpPr>
        <p:spPr bwMode="gray">
          <a:xfrm>
            <a:off x="5263880" y="4968586"/>
            <a:ext cx="0" cy="299088"/>
          </a:xfrm>
          <a:prstGeom prst="line">
            <a:avLst/>
          </a:prstGeom>
          <a:noFill/>
          <a:ln w="9525">
            <a:solidFill>
              <a:schemeClr val="tx1"/>
            </a:solidFill>
            <a:prstDash val="sysDot"/>
            <a:round/>
            <a:headEnd/>
            <a:tailEnd/>
          </a:ln>
        </p:spPr>
        <p:txBody>
          <a:bodyPr wrap="none" anchor="ctr"/>
          <a:lstStyle/>
          <a:p>
            <a:endParaRPr lang="en-GB" sz="1799" dirty="0"/>
          </a:p>
        </p:txBody>
      </p:sp>
      <p:sp>
        <p:nvSpPr>
          <p:cNvPr id="31" name="Line 109">
            <a:extLst>
              <a:ext uri="{FF2B5EF4-FFF2-40B4-BE49-F238E27FC236}">
                <a16:creationId xmlns:a16="http://schemas.microsoft.com/office/drawing/2014/main" id="{3CB70FE4-91F9-49E3-9509-4F8AB8EB2DE7}"/>
              </a:ext>
            </a:extLst>
          </p:cNvPr>
          <p:cNvSpPr>
            <a:spLocks noChangeShapeType="1"/>
          </p:cNvSpPr>
          <p:nvPr/>
        </p:nvSpPr>
        <p:spPr bwMode="gray">
          <a:xfrm>
            <a:off x="6766189" y="4968586"/>
            <a:ext cx="0" cy="299088"/>
          </a:xfrm>
          <a:prstGeom prst="line">
            <a:avLst/>
          </a:prstGeom>
          <a:noFill/>
          <a:ln w="9525">
            <a:solidFill>
              <a:schemeClr val="tx1"/>
            </a:solidFill>
            <a:prstDash val="sysDot"/>
            <a:round/>
            <a:headEnd/>
            <a:tailEnd/>
          </a:ln>
        </p:spPr>
        <p:txBody>
          <a:bodyPr wrap="none" anchor="ctr"/>
          <a:lstStyle/>
          <a:p>
            <a:endParaRPr lang="en-GB" sz="1799" dirty="0"/>
          </a:p>
        </p:txBody>
      </p:sp>
      <p:sp>
        <p:nvSpPr>
          <p:cNvPr id="32" name="Line 110">
            <a:extLst>
              <a:ext uri="{FF2B5EF4-FFF2-40B4-BE49-F238E27FC236}">
                <a16:creationId xmlns:a16="http://schemas.microsoft.com/office/drawing/2014/main" id="{BCE7E81F-75D2-4AA3-804E-56AC506FDD57}"/>
              </a:ext>
            </a:extLst>
          </p:cNvPr>
          <p:cNvSpPr>
            <a:spLocks noChangeShapeType="1"/>
          </p:cNvSpPr>
          <p:nvPr/>
        </p:nvSpPr>
        <p:spPr bwMode="gray">
          <a:xfrm>
            <a:off x="5987910" y="2213354"/>
            <a:ext cx="0" cy="3054320"/>
          </a:xfrm>
          <a:prstGeom prst="line">
            <a:avLst/>
          </a:prstGeom>
          <a:noFill/>
          <a:ln w="9525">
            <a:solidFill>
              <a:schemeClr val="tx1"/>
            </a:solidFill>
            <a:prstDash val="dash"/>
            <a:round/>
            <a:headEnd/>
            <a:tailEnd/>
          </a:ln>
        </p:spPr>
        <p:txBody>
          <a:bodyPr wrap="none" anchor="ctr"/>
          <a:lstStyle/>
          <a:p>
            <a:endParaRPr lang="en-GB" sz="1799" dirty="0"/>
          </a:p>
        </p:txBody>
      </p:sp>
      <p:sp>
        <p:nvSpPr>
          <p:cNvPr id="33" name="Line 111">
            <a:extLst>
              <a:ext uri="{FF2B5EF4-FFF2-40B4-BE49-F238E27FC236}">
                <a16:creationId xmlns:a16="http://schemas.microsoft.com/office/drawing/2014/main" id="{F80F979E-1398-481D-9D4C-BB376F3639B3}"/>
              </a:ext>
            </a:extLst>
          </p:cNvPr>
          <p:cNvSpPr>
            <a:spLocks noChangeShapeType="1"/>
          </p:cNvSpPr>
          <p:nvPr/>
        </p:nvSpPr>
        <p:spPr bwMode="gray">
          <a:xfrm>
            <a:off x="6371833" y="2213354"/>
            <a:ext cx="0" cy="3054320"/>
          </a:xfrm>
          <a:prstGeom prst="line">
            <a:avLst/>
          </a:prstGeom>
          <a:noFill/>
          <a:ln w="9525">
            <a:solidFill>
              <a:schemeClr val="tx1"/>
            </a:solidFill>
            <a:prstDash val="dash"/>
            <a:round/>
            <a:headEnd/>
            <a:tailEnd/>
          </a:ln>
        </p:spPr>
        <p:txBody>
          <a:bodyPr wrap="none" anchor="ctr"/>
          <a:lstStyle/>
          <a:p>
            <a:endParaRPr lang="en-GB" sz="1799" dirty="0"/>
          </a:p>
        </p:txBody>
      </p:sp>
      <p:sp>
        <p:nvSpPr>
          <p:cNvPr id="34" name="Line 112">
            <a:extLst>
              <a:ext uri="{FF2B5EF4-FFF2-40B4-BE49-F238E27FC236}">
                <a16:creationId xmlns:a16="http://schemas.microsoft.com/office/drawing/2014/main" id="{26A03606-8155-4035-A91B-49F31DD9CFAE}"/>
              </a:ext>
            </a:extLst>
          </p:cNvPr>
          <p:cNvSpPr>
            <a:spLocks noChangeShapeType="1"/>
          </p:cNvSpPr>
          <p:nvPr/>
        </p:nvSpPr>
        <p:spPr bwMode="gray">
          <a:xfrm>
            <a:off x="5631111" y="2213354"/>
            <a:ext cx="0" cy="3054320"/>
          </a:xfrm>
          <a:prstGeom prst="line">
            <a:avLst/>
          </a:prstGeom>
          <a:noFill/>
          <a:ln w="9525">
            <a:solidFill>
              <a:schemeClr val="tx1"/>
            </a:solidFill>
            <a:prstDash val="dash"/>
            <a:round/>
            <a:headEnd/>
            <a:tailEnd/>
          </a:ln>
        </p:spPr>
        <p:txBody>
          <a:bodyPr wrap="none" anchor="ctr"/>
          <a:lstStyle/>
          <a:p>
            <a:endParaRPr lang="en-GB" sz="1799" dirty="0"/>
          </a:p>
        </p:txBody>
      </p:sp>
      <p:sp>
        <p:nvSpPr>
          <p:cNvPr id="35" name="Line 124">
            <a:extLst>
              <a:ext uri="{FF2B5EF4-FFF2-40B4-BE49-F238E27FC236}">
                <a16:creationId xmlns:a16="http://schemas.microsoft.com/office/drawing/2014/main" id="{9631B616-5C45-420F-BB61-D1943398240D}"/>
              </a:ext>
            </a:extLst>
          </p:cNvPr>
          <p:cNvSpPr>
            <a:spLocks noChangeShapeType="1"/>
          </p:cNvSpPr>
          <p:nvPr/>
        </p:nvSpPr>
        <p:spPr bwMode="gray">
          <a:xfrm>
            <a:off x="5253448" y="3305477"/>
            <a:ext cx="1514828" cy="0"/>
          </a:xfrm>
          <a:prstGeom prst="line">
            <a:avLst/>
          </a:prstGeom>
          <a:noFill/>
          <a:ln w="19050">
            <a:solidFill>
              <a:schemeClr val="tx1"/>
            </a:solidFill>
            <a:round/>
            <a:headEnd/>
            <a:tailEnd/>
          </a:ln>
        </p:spPr>
        <p:txBody>
          <a:bodyPr wrap="none" anchor="ctr"/>
          <a:lstStyle/>
          <a:p>
            <a:endParaRPr lang="en-GB" sz="1799" dirty="0"/>
          </a:p>
        </p:txBody>
      </p:sp>
      <p:sp>
        <p:nvSpPr>
          <p:cNvPr id="36" name="Line 125">
            <a:extLst>
              <a:ext uri="{FF2B5EF4-FFF2-40B4-BE49-F238E27FC236}">
                <a16:creationId xmlns:a16="http://schemas.microsoft.com/office/drawing/2014/main" id="{4ADCC32F-284B-402C-89F6-DF79B2D16DA5}"/>
              </a:ext>
            </a:extLst>
          </p:cNvPr>
          <p:cNvSpPr>
            <a:spLocks noChangeShapeType="1"/>
          </p:cNvSpPr>
          <p:nvPr/>
        </p:nvSpPr>
        <p:spPr bwMode="gray">
          <a:xfrm>
            <a:off x="5263880" y="4411196"/>
            <a:ext cx="1514828" cy="0"/>
          </a:xfrm>
          <a:prstGeom prst="line">
            <a:avLst/>
          </a:prstGeom>
          <a:noFill/>
          <a:ln w="19050">
            <a:solidFill>
              <a:schemeClr val="tx1"/>
            </a:solidFill>
            <a:round/>
            <a:headEnd/>
            <a:tailEnd/>
          </a:ln>
        </p:spPr>
        <p:txBody>
          <a:bodyPr wrap="none" anchor="ctr"/>
          <a:lstStyle/>
          <a:p>
            <a:endParaRPr lang="en-GB" sz="1799" dirty="0"/>
          </a:p>
        </p:txBody>
      </p:sp>
      <p:sp>
        <p:nvSpPr>
          <p:cNvPr id="37" name="Line 250">
            <a:extLst>
              <a:ext uri="{FF2B5EF4-FFF2-40B4-BE49-F238E27FC236}">
                <a16:creationId xmlns:a16="http://schemas.microsoft.com/office/drawing/2014/main" id="{C007546B-ECB0-4712-9088-E7F7C144A66B}"/>
              </a:ext>
            </a:extLst>
          </p:cNvPr>
          <p:cNvSpPr>
            <a:spLocks noChangeShapeType="1"/>
          </p:cNvSpPr>
          <p:nvPr/>
        </p:nvSpPr>
        <p:spPr bwMode="gray">
          <a:xfrm>
            <a:off x="5253448" y="2220151"/>
            <a:ext cx="1514828" cy="0"/>
          </a:xfrm>
          <a:prstGeom prst="line">
            <a:avLst/>
          </a:prstGeom>
          <a:noFill/>
          <a:ln w="19050">
            <a:solidFill>
              <a:schemeClr val="tx1"/>
            </a:solidFill>
            <a:round/>
            <a:headEnd/>
            <a:tailEnd/>
          </a:ln>
        </p:spPr>
        <p:txBody>
          <a:bodyPr wrap="none" anchor="ctr"/>
          <a:lstStyle/>
          <a:p>
            <a:endParaRPr lang="en-GB" sz="1799" dirty="0"/>
          </a:p>
        </p:txBody>
      </p:sp>
      <p:sp>
        <p:nvSpPr>
          <p:cNvPr id="38" name="Rectangle 419">
            <a:extLst>
              <a:ext uri="{FF2B5EF4-FFF2-40B4-BE49-F238E27FC236}">
                <a16:creationId xmlns:a16="http://schemas.microsoft.com/office/drawing/2014/main" id="{7D08C783-07C0-4CD2-BCF3-B60BA6C084D6}"/>
              </a:ext>
            </a:extLst>
          </p:cNvPr>
          <p:cNvSpPr>
            <a:spLocks noChangeArrowheads="1"/>
          </p:cNvSpPr>
          <p:nvPr/>
        </p:nvSpPr>
        <p:spPr bwMode="gray">
          <a:xfrm>
            <a:off x="5320217" y="2254139"/>
            <a:ext cx="1372943" cy="206189"/>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39" name="Rectangle 421">
            <a:extLst>
              <a:ext uri="{FF2B5EF4-FFF2-40B4-BE49-F238E27FC236}">
                <a16:creationId xmlns:a16="http://schemas.microsoft.com/office/drawing/2014/main" id="{406AB6D6-5497-49C3-807B-CBAA0B393D10}"/>
              </a:ext>
            </a:extLst>
          </p:cNvPr>
          <p:cNvSpPr>
            <a:spLocks noChangeArrowheads="1"/>
          </p:cNvSpPr>
          <p:nvPr/>
        </p:nvSpPr>
        <p:spPr bwMode="gray">
          <a:xfrm>
            <a:off x="5320217" y="3350794"/>
            <a:ext cx="1372943" cy="206189"/>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40" name="Rectangle 422">
            <a:extLst>
              <a:ext uri="{FF2B5EF4-FFF2-40B4-BE49-F238E27FC236}">
                <a16:creationId xmlns:a16="http://schemas.microsoft.com/office/drawing/2014/main" id="{15C877BC-579E-464D-A4D6-AEAAD1B7CAC3}"/>
              </a:ext>
            </a:extLst>
          </p:cNvPr>
          <p:cNvSpPr>
            <a:spLocks noChangeArrowheads="1"/>
          </p:cNvSpPr>
          <p:nvPr/>
        </p:nvSpPr>
        <p:spPr bwMode="gray">
          <a:xfrm>
            <a:off x="5320217" y="4447449"/>
            <a:ext cx="1372943" cy="206189"/>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41" name="Rectangle 423">
            <a:extLst>
              <a:ext uri="{FF2B5EF4-FFF2-40B4-BE49-F238E27FC236}">
                <a16:creationId xmlns:a16="http://schemas.microsoft.com/office/drawing/2014/main" id="{BDE0149D-379B-41C0-A72D-8CE59107BACC}"/>
              </a:ext>
            </a:extLst>
          </p:cNvPr>
          <p:cNvSpPr>
            <a:spLocks noChangeArrowheads="1"/>
          </p:cNvSpPr>
          <p:nvPr/>
        </p:nvSpPr>
        <p:spPr bwMode="gray">
          <a:xfrm>
            <a:off x="8464633" y="2256404"/>
            <a:ext cx="1372943" cy="206189"/>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grpSp>
        <p:nvGrpSpPr>
          <p:cNvPr id="42" name="Group 475">
            <a:extLst>
              <a:ext uri="{FF2B5EF4-FFF2-40B4-BE49-F238E27FC236}">
                <a16:creationId xmlns:a16="http://schemas.microsoft.com/office/drawing/2014/main" id="{B2AD88B9-2399-4566-8150-3FE0C08C1F44}"/>
              </a:ext>
            </a:extLst>
          </p:cNvPr>
          <p:cNvGrpSpPr>
            <a:grpSpLocks/>
          </p:cNvGrpSpPr>
          <p:nvPr/>
        </p:nvGrpSpPr>
        <p:grpSpPr bwMode="auto">
          <a:xfrm>
            <a:off x="4189586" y="2107900"/>
            <a:ext cx="1368770" cy="2732573"/>
            <a:chOff x="159" y="729"/>
            <a:chExt cx="656" cy="1206"/>
          </a:xfrm>
        </p:grpSpPr>
        <p:sp>
          <p:nvSpPr>
            <p:cNvPr id="43" name="Text Box 476">
              <a:extLst>
                <a:ext uri="{FF2B5EF4-FFF2-40B4-BE49-F238E27FC236}">
                  <a16:creationId xmlns:a16="http://schemas.microsoft.com/office/drawing/2014/main" id="{96044DCF-9B0C-4291-9EE5-EC70D1512B69}"/>
                </a:ext>
              </a:extLst>
            </p:cNvPr>
            <p:cNvSpPr txBox="1">
              <a:spLocks noChangeArrowheads="1"/>
            </p:cNvSpPr>
            <p:nvPr/>
          </p:nvSpPr>
          <p:spPr bwMode="gray">
            <a:xfrm>
              <a:off x="159" y="729"/>
              <a:ext cx="656" cy="122"/>
            </a:xfrm>
            <a:prstGeom prst="rect">
              <a:avLst/>
            </a:prstGeom>
            <a:noFill/>
            <a:ln w="9525">
              <a:noFill/>
              <a:miter lim="800000"/>
              <a:headEnd/>
              <a:tailEnd/>
            </a:ln>
          </p:spPr>
          <p:txBody>
            <a:bodyPr anchor="ctr">
              <a:spAutoFit/>
            </a:bodyPr>
            <a:lstStyle/>
            <a:p>
              <a:r>
                <a:rPr lang="en-US" sz="1200" dirty="0"/>
                <a:t>0x00000000</a:t>
              </a:r>
            </a:p>
          </p:txBody>
        </p:sp>
        <p:sp>
          <p:nvSpPr>
            <p:cNvPr id="44" name="Text Box 477">
              <a:extLst>
                <a:ext uri="{FF2B5EF4-FFF2-40B4-BE49-F238E27FC236}">
                  <a16:creationId xmlns:a16="http://schemas.microsoft.com/office/drawing/2014/main" id="{74D1157D-5FBB-4B00-BB15-2271F277D796}"/>
                </a:ext>
              </a:extLst>
            </p:cNvPr>
            <p:cNvSpPr txBox="1">
              <a:spLocks noChangeArrowheads="1"/>
            </p:cNvSpPr>
            <p:nvPr/>
          </p:nvSpPr>
          <p:spPr bwMode="gray">
            <a:xfrm>
              <a:off x="159" y="848"/>
              <a:ext cx="656" cy="122"/>
            </a:xfrm>
            <a:prstGeom prst="rect">
              <a:avLst/>
            </a:prstGeom>
            <a:noFill/>
            <a:ln w="9525">
              <a:noFill/>
              <a:miter lim="800000"/>
              <a:headEnd/>
              <a:tailEnd/>
            </a:ln>
          </p:spPr>
          <p:txBody>
            <a:bodyPr anchor="ctr">
              <a:spAutoFit/>
            </a:bodyPr>
            <a:lstStyle/>
            <a:p>
              <a:r>
                <a:rPr lang="en-US" sz="1200" dirty="0"/>
                <a:t>0x00000010</a:t>
              </a:r>
            </a:p>
          </p:txBody>
        </p:sp>
        <p:sp>
          <p:nvSpPr>
            <p:cNvPr id="45" name="Text Box 478">
              <a:extLst>
                <a:ext uri="{FF2B5EF4-FFF2-40B4-BE49-F238E27FC236}">
                  <a16:creationId xmlns:a16="http://schemas.microsoft.com/office/drawing/2014/main" id="{8F1E1979-9E4F-456F-816C-7CD111492354}"/>
                </a:ext>
              </a:extLst>
            </p:cNvPr>
            <p:cNvSpPr txBox="1">
              <a:spLocks noChangeArrowheads="1"/>
            </p:cNvSpPr>
            <p:nvPr/>
          </p:nvSpPr>
          <p:spPr bwMode="gray">
            <a:xfrm>
              <a:off x="159" y="975"/>
              <a:ext cx="656" cy="122"/>
            </a:xfrm>
            <a:prstGeom prst="rect">
              <a:avLst/>
            </a:prstGeom>
            <a:noFill/>
            <a:ln w="9525">
              <a:noFill/>
              <a:miter lim="800000"/>
              <a:headEnd/>
              <a:tailEnd/>
            </a:ln>
          </p:spPr>
          <p:txBody>
            <a:bodyPr anchor="ctr">
              <a:spAutoFit/>
            </a:bodyPr>
            <a:lstStyle/>
            <a:p>
              <a:r>
                <a:rPr lang="en-US" sz="1200" dirty="0"/>
                <a:t>0x00000020</a:t>
              </a:r>
            </a:p>
          </p:txBody>
        </p:sp>
        <p:sp>
          <p:nvSpPr>
            <p:cNvPr id="46" name="Text Box 479">
              <a:extLst>
                <a:ext uri="{FF2B5EF4-FFF2-40B4-BE49-F238E27FC236}">
                  <a16:creationId xmlns:a16="http://schemas.microsoft.com/office/drawing/2014/main" id="{1DE42EB8-C1EA-4D90-A29C-B83ACAAED617}"/>
                </a:ext>
              </a:extLst>
            </p:cNvPr>
            <p:cNvSpPr txBox="1">
              <a:spLocks noChangeArrowheads="1"/>
            </p:cNvSpPr>
            <p:nvPr/>
          </p:nvSpPr>
          <p:spPr bwMode="gray">
            <a:xfrm>
              <a:off x="159" y="1091"/>
              <a:ext cx="656" cy="122"/>
            </a:xfrm>
            <a:prstGeom prst="rect">
              <a:avLst/>
            </a:prstGeom>
            <a:noFill/>
            <a:ln w="9525">
              <a:noFill/>
              <a:miter lim="800000"/>
              <a:headEnd/>
              <a:tailEnd/>
            </a:ln>
          </p:spPr>
          <p:txBody>
            <a:bodyPr anchor="ctr">
              <a:spAutoFit/>
            </a:bodyPr>
            <a:lstStyle/>
            <a:p>
              <a:r>
                <a:rPr lang="en-US" sz="1200" dirty="0"/>
                <a:t>0x00000030</a:t>
              </a:r>
            </a:p>
          </p:txBody>
        </p:sp>
        <p:sp>
          <p:nvSpPr>
            <p:cNvPr id="47" name="Text Box 480">
              <a:extLst>
                <a:ext uri="{FF2B5EF4-FFF2-40B4-BE49-F238E27FC236}">
                  <a16:creationId xmlns:a16="http://schemas.microsoft.com/office/drawing/2014/main" id="{79273315-F0A4-43B3-BD2A-6F018259DBFD}"/>
                </a:ext>
              </a:extLst>
            </p:cNvPr>
            <p:cNvSpPr txBox="1">
              <a:spLocks noChangeArrowheads="1"/>
            </p:cNvSpPr>
            <p:nvPr/>
          </p:nvSpPr>
          <p:spPr bwMode="gray">
            <a:xfrm>
              <a:off x="159" y="1210"/>
              <a:ext cx="656" cy="122"/>
            </a:xfrm>
            <a:prstGeom prst="rect">
              <a:avLst/>
            </a:prstGeom>
            <a:noFill/>
            <a:ln w="9525">
              <a:noFill/>
              <a:miter lim="800000"/>
              <a:headEnd/>
              <a:tailEnd/>
            </a:ln>
          </p:spPr>
          <p:txBody>
            <a:bodyPr anchor="ctr">
              <a:spAutoFit/>
            </a:bodyPr>
            <a:lstStyle/>
            <a:p>
              <a:r>
                <a:rPr lang="en-US" sz="1200" dirty="0"/>
                <a:t>0x00000040</a:t>
              </a:r>
            </a:p>
          </p:txBody>
        </p:sp>
        <p:sp>
          <p:nvSpPr>
            <p:cNvPr id="48" name="Text Box 481">
              <a:extLst>
                <a:ext uri="{FF2B5EF4-FFF2-40B4-BE49-F238E27FC236}">
                  <a16:creationId xmlns:a16="http://schemas.microsoft.com/office/drawing/2014/main" id="{4460A7C6-CF94-4267-A086-49EFFD8CC006}"/>
                </a:ext>
              </a:extLst>
            </p:cNvPr>
            <p:cNvSpPr txBox="1">
              <a:spLocks noChangeArrowheads="1"/>
            </p:cNvSpPr>
            <p:nvPr/>
          </p:nvSpPr>
          <p:spPr bwMode="gray">
            <a:xfrm>
              <a:off x="159" y="1337"/>
              <a:ext cx="656" cy="122"/>
            </a:xfrm>
            <a:prstGeom prst="rect">
              <a:avLst/>
            </a:prstGeom>
            <a:noFill/>
            <a:ln w="9525">
              <a:noFill/>
              <a:miter lim="800000"/>
              <a:headEnd/>
              <a:tailEnd/>
            </a:ln>
          </p:spPr>
          <p:txBody>
            <a:bodyPr anchor="ctr">
              <a:spAutoFit/>
            </a:bodyPr>
            <a:lstStyle/>
            <a:p>
              <a:r>
                <a:rPr lang="en-US" sz="1200" dirty="0"/>
                <a:t>0x00000050</a:t>
              </a:r>
            </a:p>
          </p:txBody>
        </p:sp>
        <p:sp>
          <p:nvSpPr>
            <p:cNvPr id="49" name="Text Box 482">
              <a:extLst>
                <a:ext uri="{FF2B5EF4-FFF2-40B4-BE49-F238E27FC236}">
                  <a16:creationId xmlns:a16="http://schemas.microsoft.com/office/drawing/2014/main" id="{69B56A68-AFAF-4779-B36D-C5E2235AE5A4}"/>
                </a:ext>
              </a:extLst>
            </p:cNvPr>
            <p:cNvSpPr txBox="1">
              <a:spLocks noChangeArrowheads="1"/>
            </p:cNvSpPr>
            <p:nvPr/>
          </p:nvSpPr>
          <p:spPr bwMode="gray">
            <a:xfrm>
              <a:off x="159" y="1454"/>
              <a:ext cx="656" cy="122"/>
            </a:xfrm>
            <a:prstGeom prst="rect">
              <a:avLst/>
            </a:prstGeom>
            <a:noFill/>
            <a:ln w="9525">
              <a:noFill/>
              <a:miter lim="800000"/>
              <a:headEnd/>
              <a:tailEnd/>
            </a:ln>
          </p:spPr>
          <p:txBody>
            <a:bodyPr anchor="ctr">
              <a:spAutoFit/>
            </a:bodyPr>
            <a:lstStyle/>
            <a:p>
              <a:r>
                <a:rPr lang="en-US" sz="1200" dirty="0"/>
                <a:t>0x00000060</a:t>
              </a:r>
            </a:p>
          </p:txBody>
        </p:sp>
        <p:sp>
          <p:nvSpPr>
            <p:cNvPr id="50" name="Text Box 483">
              <a:extLst>
                <a:ext uri="{FF2B5EF4-FFF2-40B4-BE49-F238E27FC236}">
                  <a16:creationId xmlns:a16="http://schemas.microsoft.com/office/drawing/2014/main" id="{DE9080D6-B6F8-439F-8C5F-3A22D829054B}"/>
                </a:ext>
              </a:extLst>
            </p:cNvPr>
            <p:cNvSpPr txBox="1">
              <a:spLocks noChangeArrowheads="1"/>
            </p:cNvSpPr>
            <p:nvPr/>
          </p:nvSpPr>
          <p:spPr bwMode="gray">
            <a:xfrm>
              <a:off x="159" y="1573"/>
              <a:ext cx="656" cy="122"/>
            </a:xfrm>
            <a:prstGeom prst="rect">
              <a:avLst/>
            </a:prstGeom>
            <a:noFill/>
            <a:ln w="9525">
              <a:noFill/>
              <a:miter lim="800000"/>
              <a:headEnd/>
              <a:tailEnd/>
            </a:ln>
          </p:spPr>
          <p:txBody>
            <a:bodyPr anchor="ctr">
              <a:spAutoFit/>
            </a:bodyPr>
            <a:lstStyle/>
            <a:p>
              <a:r>
                <a:rPr lang="en-US" sz="1200" dirty="0"/>
                <a:t>0x00000070</a:t>
              </a:r>
            </a:p>
          </p:txBody>
        </p:sp>
        <p:sp>
          <p:nvSpPr>
            <p:cNvPr id="51" name="Text Box 484">
              <a:extLst>
                <a:ext uri="{FF2B5EF4-FFF2-40B4-BE49-F238E27FC236}">
                  <a16:creationId xmlns:a16="http://schemas.microsoft.com/office/drawing/2014/main" id="{37E0547C-6681-4524-805C-35030955D440}"/>
                </a:ext>
              </a:extLst>
            </p:cNvPr>
            <p:cNvSpPr txBox="1">
              <a:spLocks noChangeArrowheads="1"/>
            </p:cNvSpPr>
            <p:nvPr/>
          </p:nvSpPr>
          <p:spPr bwMode="gray">
            <a:xfrm>
              <a:off x="159" y="1700"/>
              <a:ext cx="656" cy="122"/>
            </a:xfrm>
            <a:prstGeom prst="rect">
              <a:avLst/>
            </a:prstGeom>
            <a:noFill/>
            <a:ln w="9525">
              <a:noFill/>
              <a:miter lim="800000"/>
              <a:headEnd/>
              <a:tailEnd/>
            </a:ln>
          </p:spPr>
          <p:txBody>
            <a:bodyPr anchor="ctr">
              <a:spAutoFit/>
            </a:bodyPr>
            <a:lstStyle/>
            <a:p>
              <a:r>
                <a:rPr lang="en-US" sz="1200" dirty="0"/>
                <a:t>0x00000080</a:t>
              </a:r>
            </a:p>
          </p:txBody>
        </p:sp>
        <p:sp>
          <p:nvSpPr>
            <p:cNvPr id="52" name="Text Box 485">
              <a:extLst>
                <a:ext uri="{FF2B5EF4-FFF2-40B4-BE49-F238E27FC236}">
                  <a16:creationId xmlns:a16="http://schemas.microsoft.com/office/drawing/2014/main" id="{EF240271-69D3-49E3-AA96-B83FA8DE96E0}"/>
                </a:ext>
              </a:extLst>
            </p:cNvPr>
            <p:cNvSpPr txBox="1">
              <a:spLocks noChangeArrowheads="1"/>
            </p:cNvSpPr>
            <p:nvPr/>
          </p:nvSpPr>
          <p:spPr bwMode="gray">
            <a:xfrm>
              <a:off x="159" y="1813"/>
              <a:ext cx="656" cy="122"/>
            </a:xfrm>
            <a:prstGeom prst="rect">
              <a:avLst/>
            </a:prstGeom>
            <a:noFill/>
            <a:ln w="9525">
              <a:noFill/>
              <a:miter lim="800000"/>
              <a:headEnd/>
              <a:tailEnd/>
            </a:ln>
          </p:spPr>
          <p:txBody>
            <a:bodyPr anchor="ctr">
              <a:spAutoFit/>
            </a:bodyPr>
            <a:lstStyle/>
            <a:p>
              <a:r>
                <a:rPr lang="en-US" sz="1200" dirty="0"/>
                <a:t>0x00000090</a:t>
              </a:r>
            </a:p>
          </p:txBody>
        </p:sp>
      </p:grpSp>
      <p:grpSp>
        <p:nvGrpSpPr>
          <p:cNvPr id="53" name="Group 133">
            <a:extLst>
              <a:ext uri="{FF2B5EF4-FFF2-40B4-BE49-F238E27FC236}">
                <a16:creationId xmlns:a16="http://schemas.microsoft.com/office/drawing/2014/main" id="{62A01522-6DDF-4528-BCBA-2F4B2466BB65}"/>
              </a:ext>
            </a:extLst>
          </p:cNvPr>
          <p:cNvGrpSpPr>
            <a:grpSpLocks/>
          </p:cNvGrpSpPr>
          <p:nvPr/>
        </p:nvGrpSpPr>
        <p:grpSpPr bwMode="auto">
          <a:xfrm>
            <a:off x="10058783" y="2207689"/>
            <a:ext cx="1502309" cy="1101187"/>
            <a:chOff x="3198" y="2251"/>
            <a:chExt cx="720" cy="486"/>
          </a:xfrm>
        </p:grpSpPr>
        <p:sp>
          <p:nvSpPr>
            <p:cNvPr id="54" name="Rectangle 134">
              <a:extLst>
                <a:ext uri="{FF2B5EF4-FFF2-40B4-BE49-F238E27FC236}">
                  <a16:creationId xmlns:a16="http://schemas.microsoft.com/office/drawing/2014/main" id="{E9A5FF93-A747-4EBD-953B-8C153F615477}"/>
                </a:ext>
              </a:extLst>
            </p:cNvPr>
            <p:cNvSpPr>
              <a:spLocks noChangeArrowheads="1"/>
            </p:cNvSpPr>
            <p:nvPr/>
          </p:nvSpPr>
          <p:spPr bwMode="gray">
            <a:xfrm>
              <a:off x="3198" y="2251"/>
              <a:ext cx="720" cy="122"/>
            </a:xfrm>
            <a:prstGeom prst="rect">
              <a:avLst/>
            </a:prstGeom>
            <a:solidFill>
              <a:schemeClr val="bg2"/>
            </a:solidFill>
            <a:ln w="9525">
              <a:solidFill>
                <a:schemeClr val="tx1"/>
              </a:solidFill>
              <a:miter lim="800000"/>
              <a:headEnd/>
              <a:tailEnd/>
            </a:ln>
          </p:spPr>
          <p:txBody>
            <a:bodyPr wrap="none" anchor="ctr"/>
            <a:lstStyle/>
            <a:p>
              <a:endParaRPr lang="en-GB" sz="1799" dirty="0"/>
            </a:p>
          </p:txBody>
        </p:sp>
        <p:sp>
          <p:nvSpPr>
            <p:cNvPr id="55" name="Rectangle 135">
              <a:extLst>
                <a:ext uri="{FF2B5EF4-FFF2-40B4-BE49-F238E27FC236}">
                  <a16:creationId xmlns:a16="http://schemas.microsoft.com/office/drawing/2014/main" id="{7B7FE290-7E21-4794-A183-4249B6510197}"/>
                </a:ext>
              </a:extLst>
            </p:cNvPr>
            <p:cNvSpPr>
              <a:spLocks noChangeArrowheads="1"/>
            </p:cNvSpPr>
            <p:nvPr/>
          </p:nvSpPr>
          <p:spPr bwMode="gray">
            <a:xfrm>
              <a:off x="3198" y="2373"/>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56" name="Rectangle 136">
              <a:extLst>
                <a:ext uri="{FF2B5EF4-FFF2-40B4-BE49-F238E27FC236}">
                  <a16:creationId xmlns:a16="http://schemas.microsoft.com/office/drawing/2014/main" id="{48888645-A222-4BE8-8944-9A35AF162B8F}"/>
                </a:ext>
              </a:extLst>
            </p:cNvPr>
            <p:cNvSpPr>
              <a:spLocks noChangeArrowheads="1"/>
            </p:cNvSpPr>
            <p:nvPr/>
          </p:nvSpPr>
          <p:spPr bwMode="gray">
            <a:xfrm>
              <a:off x="3198" y="2494"/>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57" name="Rectangle 137">
              <a:extLst>
                <a:ext uri="{FF2B5EF4-FFF2-40B4-BE49-F238E27FC236}">
                  <a16:creationId xmlns:a16="http://schemas.microsoft.com/office/drawing/2014/main" id="{1CA25D09-B392-4587-B8FD-BECC9AC474B3}"/>
                </a:ext>
              </a:extLst>
            </p:cNvPr>
            <p:cNvSpPr>
              <a:spLocks noChangeArrowheads="1"/>
            </p:cNvSpPr>
            <p:nvPr/>
          </p:nvSpPr>
          <p:spPr bwMode="gray">
            <a:xfrm>
              <a:off x="3198" y="2616"/>
              <a:ext cx="720" cy="121"/>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58" name="Rectangle 138">
              <a:extLst>
                <a:ext uri="{FF2B5EF4-FFF2-40B4-BE49-F238E27FC236}">
                  <a16:creationId xmlns:a16="http://schemas.microsoft.com/office/drawing/2014/main" id="{6F32077E-639B-49B8-958A-3674F8DEA42C}"/>
                </a:ext>
              </a:extLst>
            </p:cNvPr>
            <p:cNvSpPr>
              <a:spLocks noChangeArrowheads="1"/>
            </p:cNvSpPr>
            <p:nvPr/>
          </p:nvSpPr>
          <p:spPr bwMode="gray">
            <a:xfrm>
              <a:off x="3198" y="2251"/>
              <a:ext cx="720" cy="122"/>
            </a:xfrm>
            <a:prstGeom prst="rect">
              <a:avLst/>
            </a:prstGeom>
            <a:solidFill>
              <a:srgbClr val="FFFFCC"/>
            </a:solidFill>
            <a:ln w="9525">
              <a:solidFill>
                <a:schemeClr val="tx1"/>
              </a:solidFill>
              <a:miter lim="800000"/>
              <a:headEnd/>
              <a:tailEnd/>
            </a:ln>
          </p:spPr>
          <p:txBody>
            <a:bodyPr wrap="none" anchor="ctr"/>
            <a:lstStyle/>
            <a:p>
              <a:endParaRPr lang="en-GB" sz="1799" dirty="0"/>
            </a:p>
          </p:txBody>
        </p:sp>
        <p:sp>
          <p:nvSpPr>
            <p:cNvPr id="59" name="Line 139">
              <a:extLst>
                <a:ext uri="{FF2B5EF4-FFF2-40B4-BE49-F238E27FC236}">
                  <a16:creationId xmlns:a16="http://schemas.microsoft.com/office/drawing/2014/main" id="{E2AD5287-2259-4C2D-9EF4-54D2008FB806}"/>
                </a:ext>
              </a:extLst>
            </p:cNvPr>
            <p:cNvSpPr>
              <a:spLocks noChangeShapeType="1"/>
            </p:cNvSpPr>
            <p:nvPr/>
          </p:nvSpPr>
          <p:spPr bwMode="gray">
            <a:xfrm>
              <a:off x="3736" y="2251"/>
              <a:ext cx="0" cy="479"/>
            </a:xfrm>
            <a:prstGeom prst="line">
              <a:avLst/>
            </a:prstGeom>
            <a:noFill/>
            <a:ln w="9525">
              <a:solidFill>
                <a:schemeClr val="tx1"/>
              </a:solidFill>
              <a:prstDash val="dash"/>
              <a:round/>
              <a:headEnd/>
              <a:tailEnd/>
            </a:ln>
          </p:spPr>
          <p:txBody>
            <a:bodyPr wrap="none" anchor="ctr"/>
            <a:lstStyle/>
            <a:p>
              <a:endParaRPr lang="en-GB" sz="1799" dirty="0"/>
            </a:p>
          </p:txBody>
        </p:sp>
        <p:sp>
          <p:nvSpPr>
            <p:cNvPr id="60" name="Line 140">
              <a:extLst>
                <a:ext uri="{FF2B5EF4-FFF2-40B4-BE49-F238E27FC236}">
                  <a16:creationId xmlns:a16="http://schemas.microsoft.com/office/drawing/2014/main" id="{2B23E67A-D659-40DA-BBD6-D1328F82CA8B}"/>
                </a:ext>
              </a:extLst>
            </p:cNvPr>
            <p:cNvSpPr>
              <a:spLocks noChangeShapeType="1"/>
            </p:cNvSpPr>
            <p:nvPr/>
          </p:nvSpPr>
          <p:spPr bwMode="gray">
            <a:xfrm>
              <a:off x="3553" y="2251"/>
              <a:ext cx="0" cy="479"/>
            </a:xfrm>
            <a:prstGeom prst="line">
              <a:avLst/>
            </a:prstGeom>
            <a:noFill/>
            <a:ln w="9525">
              <a:solidFill>
                <a:schemeClr val="tx1"/>
              </a:solidFill>
              <a:prstDash val="dash"/>
              <a:round/>
              <a:headEnd/>
              <a:tailEnd/>
            </a:ln>
          </p:spPr>
          <p:txBody>
            <a:bodyPr wrap="none" anchor="ctr"/>
            <a:lstStyle/>
            <a:p>
              <a:endParaRPr lang="en-GB" sz="1799" dirty="0"/>
            </a:p>
          </p:txBody>
        </p:sp>
        <p:sp>
          <p:nvSpPr>
            <p:cNvPr id="61" name="Line 141">
              <a:extLst>
                <a:ext uri="{FF2B5EF4-FFF2-40B4-BE49-F238E27FC236}">
                  <a16:creationId xmlns:a16="http://schemas.microsoft.com/office/drawing/2014/main" id="{B6875787-63B7-46AC-A35B-D171AE3A824F}"/>
                </a:ext>
              </a:extLst>
            </p:cNvPr>
            <p:cNvSpPr>
              <a:spLocks noChangeShapeType="1"/>
            </p:cNvSpPr>
            <p:nvPr/>
          </p:nvSpPr>
          <p:spPr bwMode="gray">
            <a:xfrm>
              <a:off x="3381" y="2251"/>
              <a:ext cx="0" cy="486"/>
            </a:xfrm>
            <a:prstGeom prst="line">
              <a:avLst/>
            </a:prstGeom>
            <a:noFill/>
            <a:ln w="9525">
              <a:solidFill>
                <a:schemeClr val="tx1"/>
              </a:solidFill>
              <a:prstDash val="dash"/>
              <a:round/>
              <a:headEnd/>
              <a:tailEnd/>
            </a:ln>
          </p:spPr>
          <p:txBody>
            <a:bodyPr wrap="none" anchor="ctr"/>
            <a:lstStyle/>
            <a:p>
              <a:endParaRPr lang="en-GB" sz="1799" dirty="0"/>
            </a:p>
          </p:txBody>
        </p:sp>
      </p:grpSp>
      <p:sp>
        <p:nvSpPr>
          <p:cNvPr id="62" name="Rectangle 423">
            <a:extLst>
              <a:ext uri="{FF2B5EF4-FFF2-40B4-BE49-F238E27FC236}">
                <a16:creationId xmlns:a16="http://schemas.microsoft.com/office/drawing/2014/main" id="{9468CB05-86DD-42CE-9B04-4B8ACDB82A94}"/>
              </a:ext>
            </a:extLst>
          </p:cNvPr>
          <p:cNvSpPr>
            <a:spLocks noChangeArrowheads="1"/>
          </p:cNvSpPr>
          <p:nvPr/>
        </p:nvSpPr>
        <p:spPr bwMode="gray">
          <a:xfrm>
            <a:off x="10125686" y="2257200"/>
            <a:ext cx="1372943" cy="206189"/>
          </a:xfrm>
          <a:prstGeom prst="rect">
            <a:avLst/>
          </a:prstGeom>
          <a:solidFill>
            <a:schemeClr val="bg2">
              <a:alpha val="59999"/>
            </a:schemeClr>
          </a:solidFill>
          <a:ln w="12700" algn="ctr">
            <a:solidFill>
              <a:schemeClr val="tx1"/>
            </a:solidFill>
            <a:miter lim="800000"/>
            <a:headEnd/>
            <a:tailEnd/>
          </a:ln>
        </p:spPr>
        <p:txBody>
          <a:bodyPr wrap="none" anchor="ctr"/>
          <a:lstStyle/>
          <a:p>
            <a:endParaRPr lang="en-GB" sz="1799" dirty="0"/>
          </a:p>
        </p:txBody>
      </p:sp>
      <p:sp>
        <p:nvSpPr>
          <p:cNvPr id="63" name="Text Box 109">
            <a:extLst>
              <a:ext uri="{FF2B5EF4-FFF2-40B4-BE49-F238E27FC236}">
                <a16:creationId xmlns:a16="http://schemas.microsoft.com/office/drawing/2014/main" id="{EC8247F7-EED9-46C1-B611-02D08B143F47}"/>
              </a:ext>
            </a:extLst>
          </p:cNvPr>
          <p:cNvSpPr txBox="1">
            <a:spLocks noChangeArrowheads="1"/>
          </p:cNvSpPr>
          <p:nvPr/>
        </p:nvSpPr>
        <p:spPr bwMode="gray">
          <a:xfrm>
            <a:off x="9309682" y="3450030"/>
            <a:ext cx="652334" cy="246221"/>
          </a:xfrm>
          <a:prstGeom prst="rect">
            <a:avLst/>
          </a:prstGeom>
          <a:noFill/>
          <a:ln w="12700" algn="ctr">
            <a:noFill/>
            <a:miter lim="800000"/>
            <a:headEnd/>
            <a:tailEnd/>
          </a:ln>
        </p:spPr>
        <p:txBody>
          <a:bodyPr wrap="square">
            <a:spAutoFit/>
          </a:bodyPr>
          <a:lstStyle/>
          <a:p>
            <a:r>
              <a:rPr lang="en-GB" sz="1000" b="1" dirty="0"/>
              <a:t>Way 0</a:t>
            </a:r>
          </a:p>
        </p:txBody>
      </p:sp>
      <p:sp>
        <p:nvSpPr>
          <p:cNvPr id="64" name="Text Box 109">
            <a:extLst>
              <a:ext uri="{FF2B5EF4-FFF2-40B4-BE49-F238E27FC236}">
                <a16:creationId xmlns:a16="http://schemas.microsoft.com/office/drawing/2014/main" id="{83008B66-79DF-46E6-B0F6-A3190CEC8C79}"/>
              </a:ext>
            </a:extLst>
          </p:cNvPr>
          <p:cNvSpPr txBox="1">
            <a:spLocks noChangeArrowheads="1"/>
          </p:cNvSpPr>
          <p:nvPr/>
        </p:nvSpPr>
        <p:spPr bwMode="gray">
          <a:xfrm>
            <a:off x="10925998" y="3419061"/>
            <a:ext cx="652334" cy="246221"/>
          </a:xfrm>
          <a:prstGeom prst="rect">
            <a:avLst/>
          </a:prstGeom>
          <a:noFill/>
          <a:ln w="12700" algn="ctr">
            <a:noFill/>
            <a:miter lim="800000"/>
            <a:headEnd/>
            <a:tailEnd/>
          </a:ln>
        </p:spPr>
        <p:txBody>
          <a:bodyPr wrap="square">
            <a:spAutoFit/>
          </a:bodyPr>
          <a:lstStyle/>
          <a:p>
            <a:r>
              <a:rPr lang="en-GB" sz="1000" b="1" dirty="0"/>
              <a:t>Way 1</a:t>
            </a:r>
          </a:p>
        </p:txBody>
      </p:sp>
    </p:spTree>
    <p:extLst>
      <p:ext uri="{BB962C8B-B14F-4D97-AF65-F5344CB8AC3E}">
        <p14:creationId xmlns:p14="http://schemas.microsoft.com/office/powerpoint/2010/main" val="114857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Fully Associative Cache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In a fully associative cache, a block can be placed in any available location in the cache.</a:t>
            </a:r>
          </a:p>
          <a:p>
            <a:r>
              <a:rPr lang="en-GB" dirty="0"/>
              <a:t>This makes the cache more flexible, increasing the hit rate.</a:t>
            </a:r>
          </a:p>
          <a:p>
            <a:r>
              <a:rPr lang="en-GB" dirty="0"/>
              <a:t>But it is also more complex, as searching for a block involves comparing against all blocks.</a:t>
            </a:r>
          </a:p>
          <a:p>
            <a:endParaRPr lang="en-GB" dirty="0"/>
          </a:p>
          <a:p>
            <a:r>
              <a:rPr lang="en-GB" dirty="0"/>
              <a:t>Pros:</a:t>
            </a:r>
          </a:p>
          <a:p>
            <a:pPr lvl="1"/>
            <a:r>
              <a:rPr lang="en-GB" dirty="0"/>
              <a:t>Good flexibility: greater hit rate</a:t>
            </a:r>
          </a:p>
          <a:p>
            <a:r>
              <a:rPr lang="en-GB" dirty="0"/>
              <a:t>Cons:</a:t>
            </a:r>
          </a:p>
          <a:p>
            <a:pPr lvl="1"/>
            <a:r>
              <a:rPr lang="en-GB" dirty="0"/>
              <a:t>Searching for a match can be expensive, power-hungry, and slow.</a:t>
            </a:r>
            <a:endParaRPr lang="en-US" dirty="0"/>
          </a:p>
        </p:txBody>
      </p:sp>
    </p:spTree>
    <p:extLst>
      <p:ext uri="{BB962C8B-B14F-4D97-AF65-F5344CB8AC3E}">
        <p14:creationId xmlns:p14="http://schemas.microsoft.com/office/powerpoint/2010/main" val="370086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2546F7-45A7-4428-AA8B-8AA59014DFFE}"/>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D5BBFE06-D9C2-4874-977F-2CFA3C0932E6}"/>
              </a:ext>
            </a:extLst>
          </p:cNvPr>
          <p:cNvSpPr/>
          <p:nvPr/>
        </p:nvSpPr>
        <p:spPr>
          <a:xfrm>
            <a:off x="4016770" y="2967335"/>
            <a:ext cx="415851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Cache Policies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4923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Replacement Policies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On a cache miss, a new memory location that isn’t already in the cache is accessed.</a:t>
            </a:r>
          </a:p>
          <a:p>
            <a:r>
              <a:rPr lang="en-US" dirty="0"/>
              <a:t>We generally want to cache this new block, to take advantage of its locality.</a:t>
            </a:r>
          </a:p>
          <a:p>
            <a:r>
              <a:rPr lang="en-US" dirty="0"/>
              <a:t>Therefore, we need to choose a block within the cache to replace, called the victim.</a:t>
            </a:r>
          </a:p>
          <a:p>
            <a:r>
              <a:rPr lang="en-US" dirty="0"/>
              <a:t>The replacement policy determines which block we choose.</a:t>
            </a:r>
          </a:p>
        </p:txBody>
      </p:sp>
      <p:grpSp>
        <p:nvGrpSpPr>
          <p:cNvPr id="4" name="Group 3">
            <a:extLst>
              <a:ext uri="{FF2B5EF4-FFF2-40B4-BE49-F238E27FC236}">
                <a16:creationId xmlns:a16="http://schemas.microsoft.com/office/drawing/2014/main" id="{923FC413-9E29-4AB8-A714-63E80BFA1D6B}"/>
              </a:ext>
            </a:extLst>
          </p:cNvPr>
          <p:cNvGrpSpPr/>
          <p:nvPr/>
        </p:nvGrpSpPr>
        <p:grpSpPr>
          <a:xfrm>
            <a:off x="5159201" y="3769821"/>
            <a:ext cx="1873598" cy="2592000"/>
            <a:chOff x="5388727" y="3766161"/>
            <a:chExt cx="1873598" cy="2592000"/>
          </a:xfrm>
        </p:grpSpPr>
        <p:sp>
          <p:nvSpPr>
            <p:cNvPr id="5" name="Rectangle 4">
              <a:extLst>
                <a:ext uri="{FF2B5EF4-FFF2-40B4-BE49-F238E27FC236}">
                  <a16:creationId xmlns:a16="http://schemas.microsoft.com/office/drawing/2014/main" id="{300A46F7-2FC4-46A4-B4EF-0FBB2967ED1D}"/>
                </a:ext>
              </a:extLst>
            </p:cNvPr>
            <p:cNvSpPr/>
            <p:nvPr/>
          </p:nvSpPr>
          <p:spPr>
            <a:xfrm>
              <a:off x="5820728" y="3766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6" name="Rectangle 5">
              <a:extLst>
                <a:ext uri="{FF2B5EF4-FFF2-40B4-BE49-F238E27FC236}">
                  <a16:creationId xmlns:a16="http://schemas.microsoft.com/office/drawing/2014/main" id="{D0108C38-4BDA-4FAF-A2A1-DB3E3B29A666}"/>
                </a:ext>
              </a:extLst>
            </p:cNvPr>
            <p:cNvSpPr/>
            <p:nvPr/>
          </p:nvSpPr>
          <p:spPr>
            <a:xfrm>
              <a:off x="5822325" y="4125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6C1FC23-2A03-4A57-897F-899C211CAEC4}"/>
                </a:ext>
              </a:extLst>
            </p:cNvPr>
            <p:cNvSpPr/>
            <p:nvPr/>
          </p:nvSpPr>
          <p:spPr>
            <a:xfrm>
              <a:off x="5676728" y="3910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8" name="Rectangle 7">
              <a:extLst>
                <a:ext uri="{FF2B5EF4-FFF2-40B4-BE49-F238E27FC236}">
                  <a16:creationId xmlns:a16="http://schemas.microsoft.com/office/drawing/2014/main" id="{C32F44EC-AFCC-47D4-8AF2-AC67EF95D995}"/>
                </a:ext>
              </a:extLst>
            </p:cNvPr>
            <p:cNvSpPr/>
            <p:nvPr/>
          </p:nvSpPr>
          <p:spPr>
            <a:xfrm>
              <a:off x="5676326" y="4269600"/>
              <a:ext cx="1440000" cy="360000"/>
            </a:xfrm>
            <a:prstGeom prst="rect">
              <a:avLst/>
            </a:prstGeom>
            <a:solidFill>
              <a:schemeClr val="accent3">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115DD913-C499-46E5-9C06-80156155550F}"/>
                </a:ext>
              </a:extLst>
            </p:cNvPr>
            <p:cNvSpPr/>
            <p:nvPr/>
          </p:nvSpPr>
          <p:spPr>
            <a:xfrm>
              <a:off x="5532728" y="4054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0" name="Rectangle 9">
              <a:extLst>
                <a:ext uri="{FF2B5EF4-FFF2-40B4-BE49-F238E27FC236}">
                  <a16:creationId xmlns:a16="http://schemas.microsoft.com/office/drawing/2014/main" id="{C2AA753A-1E15-4C09-9864-46700DA4F804}"/>
                </a:ext>
              </a:extLst>
            </p:cNvPr>
            <p:cNvSpPr/>
            <p:nvPr/>
          </p:nvSpPr>
          <p:spPr>
            <a:xfrm>
              <a:off x="5532326" y="4413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4A958EB7-637F-4BD4-8E51-B7B6FD620D49}"/>
                </a:ext>
              </a:extLst>
            </p:cNvPr>
            <p:cNvSpPr/>
            <p:nvPr/>
          </p:nvSpPr>
          <p:spPr>
            <a:xfrm>
              <a:off x="5388727" y="4198161"/>
              <a:ext cx="144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2" name="Rectangle 11">
              <a:extLst>
                <a:ext uri="{FF2B5EF4-FFF2-40B4-BE49-F238E27FC236}">
                  <a16:creationId xmlns:a16="http://schemas.microsoft.com/office/drawing/2014/main" id="{C67C92F5-A99E-45BB-9AA9-0AB6EC3F60F6}"/>
                </a:ext>
              </a:extLst>
            </p:cNvPr>
            <p:cNvSpPr/>
            <p:nvPr/>
          </p:nvSpPr>
          <p:spPr>
            <a:xfrm>
              <a:off x="5388727" y="4198161"/>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614D5AC-B467-4B54-B646-29322E35DD33}"/>
                </a:ext>
              </a:extLst>
            </p:cNvPr>
            <p:cNvSpPr/>
            <p:nvPr/>
          </p:nvSpPr>
          <p:spPr>
            <a:xfrm>
              <a:off x="5388727" y="4557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11B6DE4D-36A4-4AFD-AA13-DF7C10C6773B}"/>
                </a:ext>
              </a:extLst>
            </p:cNvPr>
            <p:cNvSpPr/>
            <p:nvPr/>
          </p:nvSpPr>
          <p:spPr>
            <a:xfrm>
              <a:off x="5388727" y="5998161"/>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B1F4AC8A-B0A4-4881-9479-C13A83982387}"/>
                </a:ext>
              </a:extLst>
            </p:cNvPr>
            <p:cNvSpPr txBox="1"/>
            <p:nvPr/>
          </p:nvSpPr>
          <p:spPr>
            <a:xfrm>
              <a:off x="6108853" y="513416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6" name="TextBox 15">
              <a:extLst>
                <a:ext uri="{FF2B5EF4-FFF2-40B4-BE49-F238E27FC236}">
                  <a16:creationId xmlns:a16="http://schemas.microsoft.com/office/drawing/2014/main" id="{524859E5-E62E-4EA6-9769-7C87B9CD6DA3}"/>
                </a:ext>
              </a:extLst>
            </p:cNvPr>
            <p:cNvSpPr txBox="1"/>
            <p:nvPr/>
          </p:nvSpPr>
          <p:spPr>
            <a:xfrm>
              <a:off x="6108853" y="4973484"/>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7" name="TextBox 16">
              <a:extLst>
                <a:ext uri="{FF2B5EF4-FFF2-40B4-BE49-F238E27FC236}">
                  <a16:creationId xmlns:a16="http://schemas.microsoft.com/office/drawing/2014/main" id="{795891FB-A2AB-44DB-9A46-FDC1AD104D5B}"/>
                </a:ext>
              </a:extLst>
            </p:cNvPr>
            <p:cNvSpPr txBox="1"/>
            <p:nvPr/>
          </p:nvSpPr>
          <p:spPr>
            <a:xfrm>
              <a:off x="6108853" y="529616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grpSp>
      <p:sp>
        <p:nvSpPr>
          <p:cNvPr id="18" name="Rectangle 17">
            <a:extLst>
              <a:ext uri="{FF2B5EF4-FFF2-40B4-BE49-F238E27FC236}">
                <a16:creationId xmlns:a16="http://schemas.microsoft.com/office/drawing/2014/main" id="{0D44D45C-CD61-4F99-8C75-9F5DA021F3AD}"/>
              </a:ext>
            </a:extLst>
          </p:cNvPr>
          <p:cNvSpPr/>
          <p:nvPr/>
        </p:nvSpPr>
        <p:spPr>
          <a:xfrm>
            <a:off x="1929303" y="4771383"/>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Group 18">
            <a:extLst>
              <a:ext uri="{FF2B5EF4-FFF2-40B4-BE49-F238E27FC236}">
                <a16:creationId xmlns:a16="http://schemas.microsoft.com/office/drawing/2014/main" id="{FEF47FCD-B74D-4E7E-ABD7-950C14F57041}"/>
              </a:ext>
            </a:extLst>
          </p:cNvPr>
          <p:cNvGrpSpPr/>
          <p:nvPr/>
        </p:nvGrpSpPr>
        <p:grpSpPr>
          <a:xfrm>
            <a:off x="8390696" y="3766161"/>
            <a:ext cx="1873598" cy="2592000"/>
            <a:chOff x="5388727" y="3766161"/>
            <a:chExt cx="1873598" cy="2592000"/>
          </a:xfrm>
        </p:grpSpPr>
        <p:sp>
          <p:nvSpPr>
            <p:cNvPr id="20" name="Rectangle 19">
              <a:extLst>
                <a:ext uri="{FF2B5EF4-FFF2-40B4-BE49-F238E27FC236}">
                  <a16:creationId xmlns:a16="http://schemas.microsoft.com/office/drawing/2014/main" id="{46E36AEC-BC20-4189-8ABB-08FBE7456BBA}"/>
                </a:ext>
              </a:extLst>
            </p:cNvPr>
            <p:cNvSpPr/>
            <p:nvPr/>
          </p:nvSpPr>
          <p:spPr>
            <a:xfrm>
              <a:off x="5820728" y="3766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1" name="Rectangle 20">
              <a:extLst>
                <a:ext uri="{FF2B5EF4-FFF2-40B4-BE49-F238E27FC236}">
                  <a16:creationId xmlns:a16="http://schemas.microsoft.com/office/drawing/2014/main" id="{B4E49B9C-C8DE-4CBC-B1E4-5BEFDCCC2DC3}"/>
                </a:ext>
              </a:extLst>
            </p:cNvPr>
            <p:cNvSpPr/>
            <p:nvPr/>
          </p:nvSpPr>
          <p:spPr>
            <a:xfrm>
              <a:off x="5822325" y="4125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823DF846-DBDB-499F-9DC4-73FFC93C5120}"/>
                </a:ext>
              </a:extLst>
            </p:cNvPr>
            <p:cNvSpPr/>
            <p:nvPr/>
          </p:nvSpPr>
          <p:spPr>
            <a:xfrm>
              <a:off x="5676728" y="3910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3" name="Rectangle 22">
              <a:extLst>
                <a:ext uri="{FF2B5EF4-FFF2-40B4-BE49-F238E27FC236}">
                  <a16:creationId xmlns:a16="http://schemas.microsoft.com/office/drawing/2014/main" id="{27894A57-81F9-42CF-BF81-4D21D61B3816}"/>
                </a:ext>
              </a:extLst>
            </p:cNvPr>
            <p:cNvSpPr/>
            <p:nvPr/>
          </p:nvSpPr>
          <p:spPr>
            <a:xfrm>
              <a:off x="5678325" y="42696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8D6DE5E4-A758-44F8-9A67-CF30DA8335A9}"/>
                </a:ext>
              </a:extLst>
            </p:cNvPr>
            <p:cNvSpPr/>
            <p:nvPr/>
          </p:nvSpPr>
          <p:spPr>
            <a:xfrm>
              <a:off x="5532728" y="4054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5" name="Rectangle 24">
              <a:extLst>
                <a:ext uri="{FF2B5EF4-FFF2-40B4-BE49-F238E27FC236}">
                  <a16:creationId xmlns:a16="http://schemas.microsoft.com/office/drawing/2014/main" id="{37D2C8DE-8300-455E-90FE-BF590D3B16C6}"/>
                </a:ext>
              </a:extLst>
            </p:cNvPr>
            <p:cNvSpPr/>
            <p:nvPr/>
          </p:nvSpPr>
          <p:spPr>
            <a:xfrm>
              <a:off x="5534325" y="4413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B5F1659-8F00-4AD0-BFA0-01FC792BF19B}"/>
                </a:ext>
              </a:extLst>
            </p:cNvPr>
            <p:cNvSpPr/>
            <p:nvPr/>
          </p:nvSpPr>
          <p:spPr>
            <a:xfrm>
              <a:off x="5388727" y="4198161"/>
              <a:ext cx="144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7" name="Rectangle 26">
              <a:extLst>
                <a:ext uri="{FF2B5EF4-FFF2-40B4-BE49-F238E27FC236}">
                  <a16:creationId xmlns:a16="http://schemas.microsoft.com/office/drawing/2014/main" id="{A8734759-EA11-4F17-B767-1970AD7ECDF3}"/>
                </a:ext>
              </a:extLst>
            </p:cNvPr>
            <p:cNvSpPr/>
            <p:nvPr/>
          </p:nvSpPr>
          <p:spPr>
            <a:xfrm>
              <a:off x="5388727" y="4198161"/>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2ECB14E2-0ED5-4CDF-9985-FBA6E1DA9CD2}"/>
                </a:ext>
              </a:extLst>
            </p:cNvPr>
            <p:cNvSpPr/>
            <p:nvPr/>
          </p:nvSpPr>
          <p:spPr>
            <a:xfrm>
              <a:off x="5388727" y="4557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2C0DA861-938B-4553-865F-87CDE1817AB5}"/>
                </a:ext>
              </a:extLst>
            </p:cNvPr>
            <p:cNvSpPr/>
            <p:nvPr/>
          </p:nvSpPr>
          <p:spPr>
            <a:xfrm>
              <a:off x="5388727" y="5998161"/>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6C17F637-A5B1-43DD-B2CC-EB46D0490081}"/>
                </a:ext>
              </a:extLst>
            </p:cNvPr>
            <p:cNvSpPr txBox="1"/>
            <p:nvPr/>
          </p:nvSpPr>
          <p:spPr>
            <a:xfrm>
              <a:off x="6108853" y="513416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1" name="TextBox 30">
              <a:extLst>
                <a:ext uri="{FF2B5EF4-FFF2-40B4-BE49-F238E27FC236}">
                  <a16:creationId xmlns:a16="http://schemas.microsoft.com/office/drawing/2014/main" id="{7A1A649D-FED2-4459-BA42-A76EBCE88199}"/>
                </a:ext>
              </a:extLst>
            </p:cNvPr>
            <p:cNvSpPr txBox="1"/>
            <p:nvPr/>
          </p:nvSpPr>
          <p:spPr>
            <a:xfrm>
              <a:off x="6108853" y="4973484"/>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2" name="TextBox 31">
              <a:extLst>
                <a:ext uri="{FF2B5EF4-FFF2-40B4-BE49-F238E27FC236}">
                  <a16:creationId xmlns:a16="http://schemas.microsoft.com/office/drawing/2014/main" id="{44422FA0-B9E2-439F-B3CB-3B2511F6A9BB}"/>
                </a:ext>
              </a:extLst>
            </p:cNvPr>
            <p:cNvSpPr txBox="1"/>
            <p:nvPr/>
          </p:nvSpPr>
          <p:spPr>
            <a:xfrm>
              <a:off x="6108853" y="529616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grpSp>
      <p:sp>
        <p:nvSpPr>
          <p:cNvPr id="33" name="Right Arrow 37">
            <a:extLst>
              <a:ext uri="{FF2B5EF4-FFF2-40B4-BE49-F238E27FC236}">
                <a16:creationId xmlns:a16="http://schemas.microsoft.com/office/drawing/2014/main" id="{8BCEEF7D-1FFD-4D47-9942-7ED4303E4D2C}"/>
              </a:ext>
            </a:extLst>
          </p:cNvPr>
          <p:cNvSpPr/>
          <p:nvPr/>
        </p:nvSpPr>
        <p:spPr>
          <a:xfrm>
            <a:off x="7352079" y="4757484"/>
            <a:ext cx="720000" cy="432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ight Arrow 38">
            <a:extLst>
              <a:ext uri="{FF2B5EF4-FFF2-40B4-BE49-F238E27FC236}">
                <a16:creationId xmlns:a16="http://schemas.microsoft.com/office/drawing/2014/main" id="{331FCBCF-752B-47FD-B36C-F4BCDA4309F6}"/>
              </a:ext>
            </a:extLst>
          </p:cNvPr>
          <p:cNvSpPr/>
          <p:nvPr/>
        </p:nvSpPr>
        <p:spPr>
          <a:xfrm>
            <a:off x="3906036" y="4757484"/>
            <a:ext cx="720000" cy="432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7E9C639B-0F43-4157-8EE7-6B508E7CD6DF}"/>
              </a:ext>
            </a:extLst>
          </p:cNvPr>
          <p:cNvSpPr txBox="1"/>
          <p:nvPr/>
        </p:nvSpPr>
        <p:spPr>
          <a:xfrm>
            <a:off x="2046967" y="5281582"/>
            <a:ext cx="1194238"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Required block</a:t>
            </a:r>
          </a:p>
        </p:txBody>
      </p:sp>
      <p:sp>
        <p:nvSpPr>
          <p:cNvPr id="36" name="TextBox 35">
            <a:extLst>
              <a:ext uri="{FF2B5EF4-FFF2-40B4-BE49-F238E27FC236}">
                <a16:creationId xmlns:a16="http://schemas.microsoft.com/office/drawing/2014/main" id="{02D14995-B971-4315-957B-74460CAA5279}"/>
              </a:ext>
            </a:extLst>
          </p:cNvPr>
          <p:cNvSpPr txBox="1"/>
          <p:nvPr/>
        </p:nvSpPr>
        <p:spPr>
          <a:xfrm>
            <a:off x="7235217" y="3864406"/>
            <a:ext cx="953724"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Victim block</a:t>
            </a:r>
          </a:p>
        </p:txBody>
      </p:sp>
      <p:cxnSp>
        <p:nvCxnSpPr>
          <p:cNvPr id="37" name="Straight Arrow Connector 36">
            <a:extLst>
              <a:ext uri="{FF2B5EF4-FFF2-40B4-BE49-F238E27FC236}">
                <a16:creationId xmlns:a16="http://schemas.microsoft.com/office/drawing/2014/main" id="{6E431D45-7909-4835-8CB2-72B2E9202696}"/>
              </a:ext>
            </a:extLst>
          </p:cNvPr>
          <p:cNvCxnSpPr>
            <a:stCxn id="36" idx="2"/>
            <a:endCxn id="8" idx="3"/>
          </p:cNvCxnSpPr>
          <p:nvPr/>
        </p:nvCxnSpPr>
        <p:spPr>
          <a:xfrm flipH="1">
            <a:off x="6886800" y="4058305"/>
            <a:ext cx="825279" cy="3949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A1FCFA9-2AF2-40AA-B345-84CF9D074C8D}"/>
              </a:ext>
            </a:extLst>
          </p:cNvPr>
          <p:cNvSpPr txBox="1"/>
          <p:nvPr/>
        </p:nvSpPr>
        <p:spPr>
          <a:xfrm>
            <a:off x="3797199" y="5277039"/>
            <a:ext cx="806007"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Cache miss</a:t>
            </a:r>
          </a:p>
        </p:txBody>
      </p:sp>
      <p:sp>
        <p:nvSpPr>
          <p:cNvPr id="39" name="TextBox 38">
            <a:extLst>
              <a:ext uri="{FF2B5EF4-FFF2-40B4-BE49-F238E27FC236}">
                <a16:creationId xmlns:a16="http://schemas.microsoft.com/office/drawing/2014/main" id="{C89BECBF-9353-4693-82D1-C4B883A799DB}"/>
              </a:ext>
            </a:extLst>
          </p:cNvPr>
          <p:cNvSpPr txBox="1"/>
          <p:nvPr/>
        </p:nvSpPr>
        <p:spPr>
          <a:xfrm>
            <a:off x="6967533" y="5277039"/>
            <a:ext cx="1500680"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Perform replacement</a:t>
            </a:r>
          </a:p>
        </p:txBody>
      </p:sp>
    </p:spTree>
    <p:extLst>
      <p:ext uri="{BB962C8B-B14F-4D97-AF65-F5344CB8AC3E}">
        <p14:creationId xmlns:p14="http://schemas.microsoft.com/office/powerpoint/2010/main" val="232020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Replacement Policies</a:t>
            </a:r>
            <a:endParaRPr lang="en-US" dirty="0"/>
          </a:p>
        </p:txBody>
      </p:sp>
      <p:sp>
        <p:nvSpPr>
          <p:cNvPr id="5" name="Text Placeholder 3">
            <a:extLst>
              <a:ext uri="{FF2B5EF4-FFF2-40B4-BE49-F238E27FC236}">
                <a16:creationId xmlns:a16="http://schemas.microsoft.com/office/drawing/2014/main" id="{6EAC67D5-FA0C-4A78-A3D9-48E6C445970F}"/>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By cache type</a:t>
            </a:r>
          </a:p>
        </p:txBody>
      </p:sp>
      <p:sp>
        <p:nvSpPr>
          <p:cNvPr id="6" name="Content Placeholder 4">
            <a:extLst>
              <a:ext uri="{FF2B5EF4-FFF2-40B4-BE49-F238E27FC236}">
                <a16:creationId xmlns:a16="http://schemas.microsoft.com/office/drawing/2014/main" id="{39AD62DD-27CF-43CF-812B-9672F4099AEA}"/>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In a direct-mapped cache, there is only one possible victim for each block.</a:t>
            </a:r>
          </a:p>
          <a:p>
            <a:r>
              <a:rPr lang="en-GB" dirty="0"/>
              <a:t>Fully associative cache blocks only need to be replaced when the cache is full, and then they need to choose a victim.</a:t>
            </a:r>
          </a:p>
          <a:p>
            <a:r>
              <a:rPr lang="en-GB" dirty="0"/>
              <a:t>Set-associative cache blocks need to use a policy to choose and replace a victim when the set is full.</a:t>
            </a:r>
          </a:p>
        </p:txBody>
      </p:sp>
      <p:sp>
        <p:nvSpPr>
          <p:cNvPr id="7" name="Text Placeholder 5">
            <a:extLst>
              <a:ext uri="{FF2B5EF4-FFF2-40B4-BE49-F238E27FC236}">
                <a16:creationId xmlns:a16="http://schemas.microsoft.com/office/drawing/2014/main" id="{FD8C3D6C-640E-4152-8943-9702ADA5A5FC}"/>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Associative policies</a:t>
            </a:r>
          </a:p>
        </p:txBody>
      </p:sp>
      <p:sp>
        <p:nvSpPr>
          <p:cNvPr id="8" name="Content Placeholder 6">
            <a:extLst>
              <a:ext uri="{FF2B5EF4-FFF2-40B4-BE49-F238E27FC236}">
                <a16:creationId xmlns:a16="http://schemas.microsoft.com/office/drawing/2014/main" id="{712D8887-7793-421C-B236-60798CDE3B8E}"/>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Round robin (first in, first out)</a:t>
            </a:r>
          </a:p>
          <a:p>
            <a:pPr lvl="1"/>
            <a:r>
              <a:rPr lang="en-GB" dirty="0"/>
              <a:t>Cycle round the ways in a set</a:t>
            </a:r>
          </a:p>
          <a:p>
            <a:pPr lvl="1"/>
            <a:r>
              <a:rPr lang="en-GB" dirty="0"/>
              <a:t>Simple, but doesn’t maximize locality</a:t>
            </a:r>
          </a:p>
          <a:p>
            <a:r>
              <a:rPr lang="en-GB" dirty="0"/>
              <a:t>Least-recently used (LRU)</a:t>
            </a:r>
          </a:p>
          <a:p>
            <a:pPr lvl="1"/>
            <a:r>
              <a:rPr lang="en-GB" dirty="0"/>
              <a:t>Track order blocks have been accessed.</a:t>
            </a:r>
          </a:p>
          <a:p>
            <a:pPr lvl="1"/>
            <a:r>
              <a:rPr lang="en-GB" dirty="0"/>
              <a:t>Requires extra logic, usually pseudo-LRU used</a:t>
            </a:r>
          </a:p>
          <a:p>
            <a:r>
              <a:rPr lang="en-GB" dirty="0"/>
              <a:t>Random</a:t>
            </a:r>
          </a:p>
          <a:p>
            <a:pPr lvl="1"/>
            <a:r>
              <a:rPr lang="en-GB" dirty="0"/>
              <a:t>Simple to implement</a:t>
            </a:r>
          </a:p>
        </p:txBody>
      </p:sp>
    </p:spTree>
    <p:extLst>
      <p:ext uri="{BB962C8B-B14F-4D97-AF65-F5344CB8AC3E}">
        <p14:creationId xmlns:p14="http://schemas.microsoft.com/office/powerpoint/2010/main" val="407755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Cache Policies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Other policies determine the operation of the cache.</a:t>
            </a:r>
          </a:p>
          <a:p>
            <a:r>
              <a:rPr lang="en-GB" dirty="0"/>
              <a:t>The allocation policy controls when new data are loaded into the cache.</a:t>
            </a:r>
          </a:p>
          <a:p>
            <a:pPr lvl="1"/>
            <a:r>
              <a:rPr lang="en-GB" dirty="0"/>
              <a:t>A no-write-allocate policy only allocates new data on a read miss.</a:t>
            </a:r>
          </a:p>
          <a:p>
            <a:pPr lvl="1"/>
            <a:r>
              <a:rPr lang="en-GB" dirty="0"/>
              <a:t>A write-allocate policy also allocates on a write miss.</a:t>
            </a:r>
            <a:endParaRPr lang="en-US" dirty="0"/>
          </a:p>
        </p:txBody>
      </p:sp>
      <p:sp>
        <p:nvSpPr>
          <p:cNvPr id="4" name="Rectangle 3">
            <a:extLst>
              <a:ext uri="{FF2B5EF4-FFF2-40B4-BE49-F238E27FC236}">
                <a16:creationId xmlns:a16="http://schemas.microsoft.com/office/drawing/2014/main" id="{B2B7932E-98A7-441F-B5A1-D00C8F8C4FBD}"/>
              </a:ext>
            </a:extLst>
          </p:cNvPr>
          <p:cNvSpPr/>
          <p:nvPr/>
        </p:nvSpPr>
        <p:spPr>
          <a:xfrm>
            <a:off x="4201739" y="3677484"/>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5" name="Rectangle 4">
            <a:extLst>
              <a:ext uri="{FF2B5EF4-FFF2-40B4-BE49-F238E27FC236}">
                <a16:creationId xmlns:a16="http://schemas.microsoft.com/office/drawing/2014/main" id="{BFC5086F-72B5-4695-A979-26E8917140E2}"/>
              </a:ext>
            </a:extLst>
          </p:cNvPr>
          <p:cNvSpPr/>
          <p:nvPr/>
        </p:nvSpPr>
        <p:spPr>
          <a:xfrm>
            <a:off x="4203336" y="4036923"/>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DDDA27B-8E97-403C-90EE-EDA9D9DF878C}"/>
              </a:ext>
            </a:extLst>
          </p:cNvPr>
          <p:cNvSpPr/>
          <p:nvPr/>
        </p:nvSpPr>
        <p:spPr>
          <a:xfrm>
            <a:off x="4057739" y="3821484"/>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7" name="Rectangle 6">
            <a:extLst>
              <a:ext uri="{FF2B5EF4-FFF2-40B4-BE49-F238E27FC236}">
                <a16:creationId xmlns:a16="http://schemas.microsoft.com/office/drawing/2014/main" id="{AB378DDD-3623-4720-ACFD-BD3611C03BE5}"/>
              </a:ext>
            </a:extLst>
          </p:cNvPr>
          <p:cNvSpPr/>
          <p:nvPr/>
        </p:nvSpPr>
        <p:spPr>
          <a:xfrm>
            <a:off x="4059336" y="4180923"/>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B6E3E2D9-D88C-40CF-A3B5-06286D02FE82}"/>
              </a:ext>
            </a:extLst>
          </p:cNvPr>
          <p:cNvSpPr/>
          <p:nvPr/>
        </p:nvSpPr>
        <p:spPr>
          <a:xfrm>
            <a:off x="3913739" y="3965484"/>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9" name="Rectangle 8">
            <a:extLst>
              <a:ext uri="{FF2B5EF4-FFF2-40B4-BE49-F238E27FC236}">
                <a16:creationId xmlns:a16="http://schemas.microsoft.com/office/drawing/2014/main" id="{EE965218-55C3-4EF4-B880-8657C5848724}"/>
              </a:ext>
            </a:extLst>
          </p:cNvPr>
          <p:cNvSpPr/>
          <p:nvPr/>
        </p:nvSpPr>
        <p:spPr>
          <a:xfrm>
            <a:off x="3912372" y="4324923"/>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7AFA17A-76D5-4247-AE85-AC587B092196}"/>
              </a:ext>
            </a:extLst>
          </p:cNvPr>
          <p:cNvSpPr/>
          <p:nvPr/>
        </p:nvSpPr>
        <p:spPr>
          <a:xfrm>
            <a:off x="3769738" y="4109484"/>
            <a:ext cx="144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11" name="Rectangle 10">
            <a:extLst>
              <a:ext uri="{FF2B5EF4-FFF2-40B4-BE49-F238E27FC236}">
                <a16:creationId xmlns:a16="http://schemas.microsoft.com/office/drawing/2014/main" id="{7E51BCA3-1290-4470-9589-8B1E7CF0BA96}"/>
              </a:ext>
            </a:extLst>
          </p:cNvPr>
          <p:cNvSpPr/>
          <p:nvPr/>
        </p:nvSpPr>
        <p:spPr>
          <a:xfrm>
            <a:off x="3769738" y="4109484"/>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EF8886FB-533B-4FDB-9E67-6F6541AB3A64}"/>
              </a:ext>
            </a:extLst>
          </p:cNvPr>
          <p:cNvSpPr/>
          <p:nvPr/>
        </p:nvSpPr>
        <p:spPr>
          <a:xfrm>
            <a:off x="3769738" y="4468923"/>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0F8BC8A-7E8B-4188-8C7C-9CFF52BCA476}"/>
              </a:ext>
            </a:extLst>
          </p:cNvPr>
          <p:cNvSpPr/>
          <p:nvPr/>
        </p:nvSpPr>
        <p:spPr>
          <a:xfrm>
            <a:off x="3769738" y="5909484"/>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5637A84-2CDE-4245-9D9B-8A3769FB1956}"/>
              </a:ext>
            </a:extLst>
          </p:cNvPr>
          <p:cNvSpPr txBox="1"/>
          <p:nvPr/>
        </p:nvSpPr>
        <p:spPr>
          <a:xfrm>
            <a:off x="4489864" y="5045484"/>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5" name="TextBox 14">
            <a:extLst>
              <a:ext uri="{FF2B5EF4-FFF2-40B4-BE49-F238E27FC236}">
                <a16:creationId xmlns:a16="http://schemas.microsoft.com/office/drawing/2014/main" id="{E7D93707-3E63-4A20-82EA-3E7362EFD969}"/>
              </a:ext>
            </a:extLst>
          </p:cNvPr>
          <p:cNvSpPr txBox="1"/>
          <p:nvPr/>
        </p:nvSpPr>
        <p:spPr>
          <a:xfrm>
            <a:off x="4489864" y="4884807"/>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6" name="TextBox 15">
            <a:extLst>
              <a:ext uri="{FF2B5EF4-FFF2-40B4-BE49-F238E27FC236}">
                <a16:creationId xmlns:a16="http://schemas.microsoft.com/office/drawing/2014/main" id="{EE8E0BCA-BD7B-4A30-83C3-A32ADD04E14C}"/>
              </a:ext>
            </a:extLst>
          </p:cNvPr>
          <p:cNvSpPr txBox="1"/>
          <p:nvPr/>
        </p:nvSpPr>
        <p:spPr>
          <a:xfrm>
            <a:off x="4489864" y="5207484"/>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7" name="Rectangle 16">
            <a:extLst>
              <a:ext uri="{FF2B5EF4-FFF2-40B4-BE49-F238E27FC236}">
                <a16:creationId xmlns:a16="http://schemas.microsoft.com/office/drawing/2014/main" id="{7D0CB5FA-C871-47EA-816E-45B788C05D55}"/>
              </a:ext>
            </a:extLst>
          </p:cNvPr>
          <p:cNvSpPr/>
          <p:nvPr/>
        </p:nvSpPr>
        <p:spPr>
          <a:xfrm>
            <a:off x="519113" y="4771383"/>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ight Arrow 20">
            <a:extLst>
              <a:ext uri="{FF2B5EF4-FFF2-40B4-BE49-F238E27FC236}">
                <a16:creationId xmlns:a16="http://schemas.microsoft.com/office/drawing/2014/main" id="{B20C035F-BCEB-45C0-BE7A-16F3FB42925C}"/>
              </a:ext>
            </a:extLst>
          </p:cNvPr>
          <p:cNvSpPr/>
          <p:nvPr/>
        </p:nvSpPr>
        <p:spPr>
          <a:xfrm>
            <a:off x="2495846" y="4757484"/>
            <a:ext cx="720000" cy="432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06C5ACD6-6199-4B2B-8310-020F3EF36F02}"/>
              </a:ext>
            </a:extLst>
          </p:cNvPr>
          <p:cNvSpPr txBox="1"/>
          <p:nvPr/>
        </p:nvSpPr>
        <p:spPr>
          <a:xfrm>
            <a:off x="717761" y="5281582"/>
            <a:ext cx="1032270"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solidFill>
                  <a:schemeClr val="tx2"/>
                </a:solidFill>
                <a:latin typeface="Arial" panose="020B0604020202020204" pitchFamily="34" charset="0"/>
                <a:ea typeface="+mn-ea"/>
                <a:cs typeface="Arial" panose="020B0604020202020204" pitchFamily="34" charset="0"/>
              </a:rPr>
              <a:t>Written</a:t>
            </a:r>
            <a:r>
              <a:rPr lang="en-GB" sz="1400" kern="1200" dirty="0">
                <a:solidFill>
                  <a:schemeClr val="tx2"/>
                </a:solidFill>
                <a:latin typeface="Arial" panose="020B0604020202020204" pitchFamily="34" charset="0"/>
                <a:ea typeface="+mn-ea"/>
                <a:cs typeface="Arial" panose="020B0604020202020204" pitchFamily="34" charset="0"/>
              </a:rPr>
              <a:t> block</a:t>
            </a:r>
          </a:p>
        </p:txBody>
      </p:sp>
      <p:sp>
        <p:nvSpPr>
          <p:cNvPr id="20" name="TextBox 19">
            <a:extLst>
              <a:ext uri="{FF2B5EF4-FFF2-40B4-BE49-F238E27FC236}">
                <a16:creationId xmlns:a16="http://schemas.microsoft.com/office/drawing/2014/main" id="{3EBE57C6-EADB-4BA2-90A4-9F7838EC8F1C}"/>
              </a:ext>
            </a:extLst>
          </p:cNvPr>
          <p:cNvSpPr txBox="1"/>
          <p:nvPr/>
        </p:nvSpPr>
        <p:spPr>
          <a:xfrm>
            <a:off x="2387009" y="5277039"/>
            <a:ext cx="806007"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Cache miss</a:t>
            </a:r>
          </a:p>
        </p:txBody>
      </p:sp>
      <p:grpSp>
        <p:nvGrpSpPr>
          <p:cNvPr id="21" name="Group 20">
            <a:extLst>
              <a:ext uri="{FF2B5EF4-FFF2-40B4-BE49-F238E27FC236}">
                <a16:creationId xmlns:a16="http://schemas.microsoft.com/office/drawing/2014/main" id="{295DBEA7-B147-4384-9B44-DA0E01EA7EF2}"/>
              </a:ext>
            </a:extLst>
          </p:cNvPr>
          <p:cNvGrpSpPr/>
          <p:nvPr/>
        </p:nvGrpSpPr>
        <p:grpSpPr>
          <a:xfrm>
            <a:off x="9597121" y="3682350"/>
            <a:ext cx="1873598" cy="2592000"/>
            <a:chOff x="5388727" y="3766161"/>
            <a:chExt cx="1873598" cy="2592000"/>
          </a:xfrm>
        </p:grpSpPr>
        <p:sp>
          <p:nvSpPr>
            <p:cNvPr id="22" name="Rectangle 21">
              <a:extLst>
                <a:ext uri="{FF2B5EF4-FFF2-40B4-BE49-F238E27FC236}">
                  <a16:creationId xmlns:a16="http://schemas.microsoft.com/office/drawing/2014/main" id="{3153F97B-D4E2-4DF1-9B88-7F7C5EAE9DDF}"/>
                </a:ext>
              </a:extLst>
            </p:cNvPr>
            <p:cNvSpPr/>
            <p:nvPr/>
          </p:nvSpPr>
          <p:spPr>
            <a:xfrm>
              <a:off x="5820728" y="3766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3" name="Rectangle 22">
              <a:extLst>
                <a:ext uri="{FF2B5EF4-FFF2-40B4-BE49-F238E27FC236}">
                  <a16:creationId xmlns:a16="http://schemas.microsoft.com/office/drawing/2014/main" id="{72803606-E71B-4272-B836-31E4F4BD9BB0}"/>
                </a:ext>
              </a:extLst>
            </p:cNvPr>
            <p:cNvSpPr/>
            <p:nvPr/>
          </p:nvSpPr>
          <p:spPr>
            <a:xfrm>
              <a:off x="5822325" y="4125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E88E8BC7-D8FC-4E90-9143-C0AF37F519EA}"/>
                </a:ext>
              </a:extLst>
            </p:cNvPr>
            <p:cNvSpPr/>
            <p:nvPr/>
          </p:nvSpPr>
          <p:spPr>
            <a:xfrm>
              <a:off x="5676728" y="3910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5" name="Rectangle 24">
              <a:extLst>
                <a:ext uri="{FF2B5EF4-FFF2-40B4-BE49-F238E27FC236}">
                  <a16:creationId xmlns:a16="http://schemas.microsoft.com/office/drawing/2014/main" id="{0B70B234-0E6B-4413-90E2-170C9573FE11}"/>
                </a:ext>
              </a:extLst>
            </p:cNvPr>
            <p:cNvSpPr/>
            <p:nvPr/>
          </p:nvSpPr>
          <p:spPr>
            <a:xfrm>
              <a:off x="5675941" y="4269600"/>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AE8592CC-FD17-4D72-89A4-0238A0D7F2E3}"/>
                </a:ext>
              </a:extLst>
            </p:cNvPr>
            <p:cNvSpPr/>
            <p:nvPr/>
          </p:nvSpPr>
          <p:spPr>
            <a:xfrm>
              <a:off x="5532728" y="4054161"/>
              <a:ext cx="144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7" name="Rectangle 26">
              <a:extLst>
                <a:ext uri="{FF2B5EF4-FFF2-40B4-BE49-F238E27FC236}">
                  <a16:creationId xmlns:a16="http://schemas.microsoft.com/office/drawing/2014/main" id="{0AE89749-F991-4943-9EE3-1A6B525E3017}"/>
                </a:ext>
              </a:extLst>
            </p:cNvPr>
            <p:cNvSpPr/>
            <p:nvPr/>
          </p:nvSpPr>
          <p:spPr>
            <a:xfrm>
              <a:off x="5531361" y="4413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A255CF37-76A7-4251-B323-353011459BA6}"/>
                </a:ext>
              </a:extLst>
            </p:cNvPr>
            <p:cNvSpPr/>
            <p:nvPr/>
          </p:nvSpPr>
          <p:spPr>
            <a:xfrm>
              <a:off x="5388727" y="4198161"/>
              <a:ext cx="144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9" name="Rectangle 28">
              <a:extLst>
                <a:ext uri="{FF2B5EF4-FFF2-40B4-BE49-F238E27FC236}">
                  <a16:creationId xmlns:a16="http://schemas.microsoft.com/office/drawing/2014/main" id="{551C99CD-962D-4494-B584-CE269FD0D2DC}"/>
                </a:ext>
              </a:extLst>
            </p:cNvPr>
            <p:cNvSpPr/>
            <p:nvPr/>
          </p:nvSpPr>
          <p:spPr>
            <a:xfrm>
              <a:off x="5388727" y="4198161"/>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1F6F4200-A495-4C34-8BFC-805805E586D7}"/>
                </a:ext>
              </a:extLst>
            </p:cNvPr>
            <p:cNvSpPr/>
            <p:nvPr/>
          </p:nvSpPr>
          <p:spPr>
            <a:xfrm>
              <a:off x="5388727" y="4557600"/>
              <a:ext cx="144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FDCFCA0D-D4F0-411C-AF1A-ED9AB94A6940}"/>
                </a:ext>
              </a:extLst>
            </p:cNvPr>
            <p:cNvSpPr/>
            <p:nvPr/>
          </p:nvSpPr>
          <p:spPr>
            <a:xfrm>
              <a:off x="5388727" y="5998161"/>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800A92D4-B464-4F22-B041-B4244C521CE3}"/>
                </a:ext>
              </a:extLst>
            </p:cNvPr>
            <p:cNvSpPr txBox="1"/>
            <p:nvPr/>
          </p:nvSpPr>
          <p:spPr>
            <a:xfrm>
              <a:off x="6108853" y="513416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3" name="TextBox 32">
              <a:extLst>
                <a:ext uri="{FF2B5EF4-FFF2-40B4-BE49-F238E27FC236}">
                  <a16:creationId xmlns:a16="http://schemas.microsoft.com/office/drawing/2014/main" id="{087E0617-41B1-4C32-8BD3-0048DA29CD90}"/>
                </a:ext>
              </a:extLst>
            </p:cNvPr>
            <p:cNvSpPr txBox="1"/>
            <p:nvPr/>
          </p:nvSpPr>
          <p:spPr>
            <a:xfrm>
              <a:off x="6108853" y="4973484"/>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4" name="TextBox 33">
              <a:extLst>
                <a:ext uri="{FF2B5EF4-FFF2-40B4-BE49-F238E27FC236}">
                  <a16:creationId xmlns:a16="http://schemas.microsoft.com/office/drawing/2014/main" id="{01CFD3A5-2D57-4BDA-B5AE-5C0F2FC72C62}"/>
                </a:ext>
              </a:extLst>
            </p:cNvPr>
            <p:cNvSpPr txBox="1"/>
            <p:nvPr/>
          </p:nvSpPr>
          <p:spPr>
            <a:xfrm>
              <a:off x="6108853" y="529616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grpSp>
      <p:sp>
        <p:nvSpPr>
          <p:cNvPr id="35" name="Rectangle 34">
            <a:extLst>
              <a:ext uri="{FF2B5EF4-FFF2-40B4-BE49-F238E27FC236}">
                <a16:creationId xmlns:a16="http://schemas.microsoft.com/office/drawing/2014/main" id="{16486647-D1E7-4B5A-8DB7-987764A06B8F}"/>
              </a:ext>
            </a:extLst>
          </p:cNvPr>
          <p:cNvSpPr/>
          <p:nvPr/>
        </p:nvSpPr>
        <p:spPr>
          <a:xfrm>
            <a:off x="6342896" y="4787667"/>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ight Arrow 38">
            <a:extLst>
              <a:ext uri="{FF2B5EF4-FFF2-40B4-BE49-F238E27FC236}">
                <a16:creationId xmlns:a16="http://schemas.microsoft.com/office/drawing/2014/main" id="{D97C7240-CDEE-4331-804D-A7EE70D8227B}"/>
              </a:ext>
            </a:extLst>
          </p:cNvPr>
          <p:cNvSpPr/>
          <p:nvPr/>
        </p:nvSpPr>
        <p:spPr>
          <a:xfrm>
            <a:off x="8319629" y="4773768"/>
            <a:ext cx="720000" cy="432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7BBFC1E7-92EA-40A4-9AC8-EF5AE77B1D49}"/>
              </a:ext>
            </a:extLst>
          </p:cNvPr>
          <p:cNvSpPr txBox="1"/>
          <p:nvPr/>
        </p:nvSpPr>
        <p:spPr>
          <a:xfrm>
            <a:off x="6541544" y="5297866"/>
            <a:ext cx="1032270"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solidFill>
                  <a:schemeClr val="tx2"/>
                </a:solidFill>
                <a:latin typeface="Arial" panose="020B0604020202020204" pitchFamily="34" charset="0"/>
                <a:ea typeface="+mn-ea"/>
                <a:cs typeface="Arial" panose="020B0604020202020204" pitchFamily="34" charset="0"/>
              </a:rPr>
              <a:t>Written</a:t>
            </a:r>
            <a:r>
              <a:rPr lang="en-GB" sz="1400" kern="1200" dirty="0">
                <a:solidFill>
                  <a:schemeClr val="tx2"/>
                </a:solidFill>
                <a:latin typeface="Arial" panose="020B0604020202020204" pitchFamily="34" charset="0"/>
                <a:ea typeface="+mn-ea"/>
                <a:cs typeface="Arial" panose="020B0604020202020204" pitchFamily="34" charset="0"/>
              </a:rPr>
              <a:t> block</a:t>
            </a:r>
          </a:p>
        </p:txBody>
      </p:sp>
      <p:sp>
        <p:nvSpPr>
          <p:cNvPr id="38" name="TextBox 37">
            <a:extLst>
              <a:ext uri="{FF2B5EF4-FFF2-40B4-BE49-F238E27FC236}">
                <a16:creationId xmlns:a16="http://schemas.microsoft.com/office/drawing/2014/main" id="{7EFE8B44-001B-42B2-AE93-F1720E1B2296}"/>
              </a:ext>
            </a:extLst>
          </p:cNvPr>
          <p:cNvSpPr txBox="1"/>
          <p:nvPr/>
        </p:nvSpPr>
        <p:spPr>
          <a:xfrm>
            <a:off x="8210792" y="5293323"/>
            <a:ext cx="806007" cy="387798"/>
          </a:xfrm>
          <a:prstGeom prst="rect">
            <a:avLst/>
          </a:prstGeom>
          <a:no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Cache miss</a:t>
            </a:r>
          </a:p>
        </p:txBody>
      </p:sp>
      <p:cxnSp>
        <p:nvCxnSpPr>
          <p:cNvPr id="39" name="Straight Connector 38">
            <a:extLst>
              <a:ext uri="{FF2B5EF4-FFF2-40B4-BE49-F238E27FC236}">
                <a16:creationId xmlns:a16="http://schemas.microsoft.com/office/drawing/2014/main" id="{23CB12C4-1F9C-4803-A844-29696C64B30C}"/>
              </a:ext>
            </a:extLst>
          </p:cNvPr>
          <p:cNvCxnSpPr>
            <a:cxnSpLocks/>
          </p:cNvCxnSpPr>
          <p:nvPr/>
        </p:nvCxnSpPr>
        <p:spPr>
          <a:xfrm>
            <a:off x="6096000" y="3679200"/>
            <a:ext cx="0" cy="25902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25BA4F2-25EF-485E-8DF2-5906CAFBCED3}"/>
              </a:ext>
            </a:extLst>
          </p:cNvPr>
          <p:cNvSpPr txBox="1"/>
          <p:nvPr/>
        </p:nvSpPr>
        <p:spPr>
          <a:xfrm>
            <a:off x="519113" y="4106074"/>
            <a:ext cx="1905073"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No</a:t>
            </a:r>
            <a:r>
              <a:rPr lang="en-GB" sz="2100" dirty="0">
                <a:solidFill>
                  <a:schemeClr val="tx2"/>
                </a:solidFill>
                <a:latin typeface="+mn-lt"/>
                <a:ea typeface="+mn-ea"/>
              </a:rPr>
              <a:t>-write</a:t>
            </a:r>
            <a:r>
              <a:rPr lang="en-GB" sz="2100" kern="1200" dirty="0">
                <a:solidFill>
                  <a:schemeClr val="tx2"/>
                </a:solidFill>
                <a:latin typeface="+mn-lt"/>
                <a:ea typeface="+mn-ea"/>
                <a:cs typeface="+mn-cs"/>
              </a:rPr>
              <a:t>-allocate</a:t>
            </a:r>
          </a:p>
        </p:txBody>
      </p:sp>
      <p:sp>
        <p:nvSpPr>
          <p:cNvPr id="41" name="TextBox 40">
            <a:extLst>
              <a:ext uri="{FF2B5EF4-FFF2-40B4-BE49-F238E27FC236}">
                <a16:creationId xmlns:a16="http://schemas.microsoft.com/office/drawing/2014/main" id="{DCFBEB7A-FA88-4ED0-A34C-51A50E325D8D}"/>
              </a:ext>
            </a:extLst>
          </p:cNvPr>
          <p:cNvSpPr txBox="1"/>
          <p:nvPr/>
        </p:nvSpPr>
        <p:spPr>
          <a:xfrm>
            <a:off x="6338119" y="4106074"/>
            <a:ext cx="1546129"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Write-</a:t>
            </a:r>
            <a:r>
              <a:rPr lang="en-GB" sz="2100" kern="1200" dirty="0">
                <a:solidFill>
                  <a:schemeClr val="tx2"/>
                </a:solidFill>
                <a:latin typeface="+mn-lt"/>
                <a:ea typeface="+mn-ea"/>
                <a:cs typeface="+mn-cs"/>
              </a:rPr>
              <a:t>allocate</a:t>
            </a:r>
          </a:p>
        </p:txBody>
      </p:sp>
    </p:spTree>
    <p:extLst>
      <p:ext uri="{BB962C8B-B14F-4D97-AF65-F5344CB8AC3E}">
        <p14:creationId xmlns:p14="http://schemas.microsoft.com/office/powerpoint/2010/main" val="153391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Cache Policies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cache write policy controls what happens when a write operation hits in the cache.</a:t>
            </a:r>
          </a:p>
          <a:p>
            <a:pPr lvl="1"/>
            <a:r>
              <a:rPr lang="en-GB" dirty="0"/>
              <a:t>A write-through cache updates external memory in parallel with itself.</a:t>
            </a:r>
          </a:p>
          <a:p>
            <a:pPr lvl="1"/>
            <a:r>
              <a:rPr lang="en-GB" dirty="0"/>
              <a:t>A write-back cache does not update external memory until it is required to and marks modified blocks as dirty.</a:t>
            </a:r>
          </a:p>
          <a:p>
            <a:pPr lvl="2"/>
            <a:r>
              <a:rPr lang="en-GB" dirty="0"/>
              <a:t>For example, on eviction of the written-to cache block</a:t>
            </a:r>
            <a:endParaRPr lang="en-US" dirty="0"/>
          </a:p>
        </p:txBody>
      </p:sp>
      <p:cxnSp>
        <p:nvCxnSpPr>
          <p:cNvPr id="4" name="Straight Connector 3">
            <a:extLst>
              <a:ext uri="{FF2B5EF4-FFF2-40B4-BE49-F238E27FC236}">
                <a16:creationId xmlns:a16="http://schemas.microsoft.com/office/drawing/2014/main" id="{88161F2B-5DCA-4785-B3B3-23336708AF59}"/>
              </a:ext>
            </a:extLst>
          </p:cNvPr>
          <p:cNvCxnSpPr>
            <a:cxnSpLocks/>
          </p:cNvCxnSpPr>
          <p:nvPr/>
        </p:nvCxnSpPr>
        <p:spPr>
          <a:xfrm>
            <a:off x="6096000" y="3679200"/>
            <a:ext cx="0" cy="2590284"/>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4AF7B7A-FB97-4167-A5C4-0A4DE117AA3C}"/>
              </a:ext>
            </a:extLst>
          </p:cNvPr>
          <p:cNvGrpSpPr/>
          <p:nvPr/>
        </p:nvGrpSpPr>
        <p:grpSpPr>
          <a:xfrm>
            <a:off x="6693389" y="3440877"/>
            <a:ext cx="1800000" cy="2661993"/>
            <a:chOff x="6693389" y="3440877"/>
            <a:chExt cx="1800000" cy="2661993"/>
          </a:xfrm>
        </p:grpSpPr>
        <p:sp>
          <p:nvSpPr>
            <p:cNvPr id="6" name="Rectangle 5">
              <a:extLst>
                <a:ext uri="{FF2B5EF4-FFF2-40B4-BE49-F238E27FC236}">
                  <a16:creationId xmlns:a16="http://schemas.microsoft.com/office/drawing/2014/main" id="{0CB0F9C9-9B77-4009-AB05-EE58E613317E}"/>
                </a:ext>
              </a:extLst>
            </p:cNvPr>
            <p:cNvSpPr/>
            <p:nvPr/>
          </p:nvSpPr>
          <p:spPr>
            <a:xfrm>
              <a:off x="6693389" y="3643399"/>
              <a:ext cx="180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7" name="Rectangle 6">
              <a:extLst>
                <a:ext uri="{FF2B5EF4-FFF2-40B4-BE49-F238E27FC236}">
                  <a16:creationId xmlns:a16="http://schemas.microsoft.com/office/drawing/2014/main" id="{1AB2A080-69D3-4E4E-A6B3-9F6357B16C90}"/>
                </a:ext>
              </a:extLst>
            </p:cNvPr>
            <p:cNvSpPr/>
            <p:nvPr/>
          </p:nvSpPr>
          <p:spPr>
            <a:xfrm>
              <a:off x="6693389" y="3643399"/>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FC09B71-DE15-4F3F-BBFF-8E95829DB1D2}"/>
                </a:ext>
              </a:extLst>
            </p:cNvPr>
            <p:cNvSpPr/>
            <p:nvPr/>
          </p:nvSpPr>
          <p:spPr>
            <a:xfrm>
              <a:off x="8132400" y="3643399"/>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251BBC6-BC86-4870-9D01-BAC9B9974FCB}"/>
                </a:ext>
              </a:extLst>
            </p:cNvPr>
            <p:cNvSpPr/>
            <p:nvPr/>
          </p:nvSpPr>
          <p:spPr>
            <a:xfrm>
              <a:off x="6693389" y="4003399"/>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16768B2-0028-4E54-B1B9-9A1AD7528EDD}"/>
                </a:ext>
              </a:extLst>
            </p:cNvPr>
            <p:cNvSpPr/>
            <p:nvPr/>
          </p:nvSpPr>
          <p:spPr>
            <a:xfrm>
              <a:off x="8132400" y="4003399"/>
              <a:ext cx="360000" cy="360000"/>
            </a:xfrm>
            <a:prstGeom prst="rect">
              <a:avLst/>
            </a:prstGeom>
            <a:solidFill>
              <a:schemeClr val="accent2">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7C86F47-7916-4986-87EB-C6BE5FD0BC6C}"/>
                </a:ext>
              </a:extLst>
            </p:cNvPr>
            <p:cNvSpPr/>
            <p:nvPr/>
          </p:nvSpPr>
          <p:spPr>
            <a:xfrm>
              <a:off x="6693389" y="5443399"/>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085C9D0-D11E-4635-B60D-996427744827}"/>
                </a:ext>
              </a:extLst>
            </p:cNvPr>
            <p:cNvSpPr/>
            <p:nvPr/>
          </p:nvSpPr>
          <p:spPr>
            <a:xfrm>
              <a:off x="8132400" y="5443399"/>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D29E7272-B4C1-402B-A537-203E49629F7C}"/>
                </a:ext>
              </a:extLst>
            </p:cNvPr>
            <p:cNvSpPr txBox="1"/>
            <p:nvPr/>
          </p:nvSpPr>
          <p:spPr>
            <a:xfrm>
              <a:off x="7593389" y="4579399"/>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4" name="TextBox 13">
              <a:extLst>
                <a:ext uri="{FF2B5EF4-FFF2-40B4-BE49-F238E27FC236}">
                  <a16:creationId xmlns:a16="http://schemas.microsoft.com/office/drawing/2014/main" id="{DCCD2128-988D-4962-8433-01964049F387}"/>
                </a:ext>
              </a:extLst>
            </p:cNvPr>
            <p:cNvSpPr txBox="1"/>
            <p:nvPr/>
          </p:nvSpPr>
          <p:spPr>
            <a:xfrm>
              <a:off x="7593389" y="4418722"/>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5" name="TextBox 14">
              <a:extLst>
                <a:ext uri="{FF2B5EF4-FFF2-40B4-BE49-F238E27FC236}">
                  <a16:creationId xmlns:a16="http://schemas.microsoft.com/office/drawing/2014/main" id="{4689E54D-5B31-4C24-80B7-6E9881A0224C}"/>
                </a:ext>
              </a:extLst>
            </p:cNvPr>
            <p:cNvSpPr txBox="1"/>
            <p:nvPr/>
          </p:nvSpPr>
          <p:spPr>
            <a:xfrm>
              <a:off x="7593389" y="4741399"/>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6" name="TextBox 15">
              <a:extLst>
                <a:ext uri="{FF2B5EF4-FFF2-40B4-BE49-F238E27FC236}">
                  <a16:creationId xmlns:a16="http://schemas.microsoft.com/office/drawing/2014/main" id="{9B206DD4-212A-4F1F-8FA2-1FD7F1DAC0A8}"/>
                </a:ext>
              </a:extLst>
            </p:cNvPr>
            <p:cNvSpPr txBox="1"/>
            <p:nvPr/>
          </p:nvSpPr>
          <p:spPr>
            <a:xfrm>
              <a:off x="7224234" y="3446532"/>
              <a:ext cx="37830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Data</a:t>
              </a:r>
              <a:endParaRPr lang="en-GB" sz="1400" kern="1200" dirty="0">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E6572AE-C2A6-4839-A383-519ECD6E9089}"/>
                </a:ext>
              </a:extLst>
            </p:cNvPr>
            <p:cNvSpPr txBox="1"/>
            <p:nvPr/>
          </p:nvSpPr>
          <p:spPr>
            <a:xfrm>
              <a:off x="8123709" y="3440877"/>
              <a:ext cx="368691"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Dirty</a:t>
              </a:r>
              <a:endParaRPr lang="en-GB" sz="1400" kern="1200" dirty="0">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BBF6F6B-443F-4DF2-ABD9-A7DC175223F8}"/>
                </a:ext>
              </a:extLst>
            </p:cNvPr>
            <p:cNvSpPr txBox="1"/>
            <p:nvPr/>
          </p:nvSpPr>
          <p:spPr>
            <a:xfrm>
              <a:off x="7380190" y="5908971"/>
              <a:ext cx="517770"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Cache</a:t>
              </a:r>
            </a:p>
          </p:txBody>
        </p:sp>
      </p:grpSp>
      <p:grpSp>
        <p:nvGrpSpPr>
          <p:cNvPr id="19" name="Group 18">
            <a:extLst>
              <a:ext uri="{FF2B5EF4-FFF2-40B4-BE49-F238E27FC236}">
                <a16:creationId xmlns:a16="http://schemas.microsoft.com/office/drawing/2014/main" id="{D375BDFA-5E89-4247-A5EE-0144A1AA3957}"/>
              </a:ext>
            </a:extLst>
          </p:cNvPr>
          <p:cNvGrpSpPr/>
          <p:nvPr/>
        </p:nvGrpSpPr>
        <p:grpSpPr>
          <a:xfrm>
            <a:off x="9090777" y="3643400"/>
            <a:ext cx="1805165" cy="2459470"/>
            <a:chOff x="9270334" y="3643399"/>
            <a:chExt cx="1805165" cy="2459470"/>
          </a:xfrm>
        </p:grpSpPr>
        <p:sp>
          <p:nvSpPr>
            <p:cNvPr id="20" name="Rectangle 19">
              <a:extLst>
                <a:ext uri="{FF2B5EF4-FFF2-40B4-BE49-F238E27FC236}">
                  <a16:creationId xmlns:a16="http://schemas.microsoft.com/office/drawing/2014/main" id="{68A83942-9F54-46E5-9903-B08C6FDF5CD7}"/>
                </a:ext>
              </a:extLst>
            </p:cNvPr>
            <p:cNvSpPr/>
            <p:nvPr/>
          </p:nvSpPr>
          <p:spPr>
            <a:xfrm>
              <a:off x="9270334" y="3643399"/>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1" name="TextBox 20">
              <a:extLst>
                <a:ext uri="{FF2B5EF4-FFF2-40B4-BE49-F238E27FC236}">
                  <a16:creationId xmlns:a16="http://schemas.microsoft.com/office/drawing/2014/main" id="{1D581960-26D2-4620-9B10-9BAC937564A1}"/>
                </a:ext>
              </a:extLst>
            </p:cNvPr>
            <p:cNvSpPr txBox="1"/>
            <p:nvPr/>
          </p:nvSpPr>
          <p:spPr>
            <a:xfrm>
              <a:off x="9631100" y="5908970"/>
              <a:ext cx="1083631"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solidFill>
                    <a:schemeClr val="tx2"/>
                  </a:solidFill>
                  <a:latin typeface="Arial" panose="020B0604020202020204" pitchFamily="34" charset="0"/>
                  <a:ea typeface="+mn-ea"/>
                  <a:cs typeface="Arial" panose="020B0604020202020204" pitchFamily="34" charset="0"/>
                </a:rPr>
                <a:t>Main memory</a:t>
              </a:r>
              <a:endParaRPr lang="en-GB" sz="1400" kern="1200" dirty="0">
                <a:solidFill>
                  <a:schemeClr val="tx2"/>
                </a:solidFill>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AF8ACB11-50BE-43B7-924F-AC544A36AC63}"/>
                </a:ext>
              </a:extLst>
            </p:cNvPr>
            <p:cNvSpPr/>
            <p:nvPr/>
          </p:nvSpPr>
          <p:spPr>
            <a:xfrm>
              <a:off x="9270334" y="4003399"/>
              <a:ext cx="360000" cy="360000"/>
            </a:xfrm>
            <a:prstGeom prst="rect">
              <a:avLst/>
            </a:prstGeom>
            <a:solidFill>
              <a:schemeClr val="accent3">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Group 22">
            <a:extLst>
              <a:ext uri="{FF2B5EF4-FFF2-40B4-BE49-F238E27FC236}">
                <a16:creationId xmlns:a16="http://schemas.microsoft.com/office/drawing/2014/main" id="{1D88B015-FF04-45EE-B1F1-95A13EF80500}"/>
              </a:ext>
            </a:extLst>
          </p:cNvPr>
          <p:cNvGrpSpPr/>
          <p:nvPr/>
        </p:nvGrpSpPr>
        <p:grpSpPr>
          <a:xfrm>
            <a:off x="3698672" y="3653297"/>
            <a:ext cx="1805165" cy="2459470"/>
            <a:chOff x="3742196" y="3607895"/>
            <a:chExt cx="1805165" cy="2459470"/>
          </a:xfrm>
        </p:grpSpPr>
        <p:sp>
          <p:nvSpPr>
            <p:cNvPr id="24" name="Rectangle 23">
              <a:extLst>
                <a:ext uri="{FF2B5EF4-FFF2-40B4-BE49-F238E27FC236}">
                  <a16:creationId xmlns:a16="http://schemas.microsoft.com/office/drawing/2014/main" id="{E5F235BB-66E1-4C73-AD58-C1D12737C2BD}"/>
                </a:ext>
              </a:extLst>
            </p:cNvPr>
            <p:cNvSpPr/>
            <p:nvPr/>
          </p:nvSpPr>
          <p:spPr>
            <a:xfrm>
              <a:off x="3742196" y="3607895"/>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5" name="TextBox 24">
              <a:extLst>
                <a:ext uri="{FF2B5EF4-FFF2-40B4-BE49-F238E27FC236}">
                  <a16:creationId xmlns:a16="http://schemas.microsoft.com/office/drawing/2014/main" id="{0ECC4040-EEDB-4B7E-9513-E5452C032037}"/>
                </a:ext>
              </a:extLst>
            </p:cNvPr>
            <p:cNvSpPr txBox="1"/>
            <p:nvPr/>
          </p:nvSpPr>
          <p:spPr>
            <a:xfrm>
              <a:off x="4102962" y="5873466"/>
              <a:ext cx="1083631"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dirty="0">
                  <a:solidFill>
                    <a:schemeClr val="tx2"/>
                  </a:solidFill>
                  <a:latin typeface="Arial" panose="020B0604020202020204" pitchFamily="34" charset="0"/>
                  <a:ea typeface="+mn-ea"/>
                  <a:cs typeface="Arial" panose="020B0604020202020204" pitchFamily="34" charset="0"/>
                </a:rPr>
                <a:t>Main memory</a:t>
              </a:r>
              <a:endParaRPr lang="en-GB" sz="1400" kern="1200" dirty="0">
                <a:solidFill>
                  <a:schemeClr val="tx2"/>
                </a:solidFill>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id="{61059A5F-330C-4562-BAE5-754883CC48AC}"/>
                </a:ext>
              </a:extLst>
            </p:cNvPr>
            <p:cNvSpPr/>
            <p:nvPr/>
          </p:nvSpPr>
          <p:spPr>
            <a:xfrm>
              <a:off x="3742196" y="3967895"/>
              <a:ext cx="36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TextBox 26">
            <a:extLst>
              <a:ext uri="{FF2B5EF4-FFF2-40B4-BE49-F238E27FC236}">
                <a16:creationId xmlns:a16="http://schemas.microsoft.com/office/drawing/2014/main" id="{2BC930AF-B361-4D78-AFA5-E2131AE242F4}"/>
              </a:ext>
            </a:extLst>
          </p:cNvPr>
          <p:cNvSpPr txBox="1"/>
          <p:nvPr/>
        </p:nvSpPr>
        <p:spPr>
          <a:xfrm rot="16200000">
            <a:off x="294299" y="4595974"/>
            <a:ext cx="1563826"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Write-through</a:t>
            </a:r>
          </a:p>
        </p:txBody>
      </p:sp>
      <p:sp>
        <p:nvSpPr>
          <p:cNvPr id="28" name="TextBox 27">
            <a:extLst>
              <a:ext uri="{FF2B5EF4-FFF2-40B4-BE49-F238E27FC236}">
                <a16:creationId xmlns:a16="http://schemas.microsoft.com/office/drawing/2014/main" id="{3F8BC543-7C74-485D-A974-29F0BB8C9473}"/>
              </a:ext>
            </a:extLst>
          </p:cNvPr>
          <p:cNvSpPr txBox="1"/>
          <p:nvPr/>
        </p:nvSpPr>
        <p:spPr>
          <a:xfrm rot="5400000">
            <a:off x="10788401" y="4595974"/>
            <a:ext cx="1196290"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Write-back</a:t>
            </a:r>
          </a:p>
        </p:txBody>
      </p:sp>
      <p:sp>
        <p:nvSpPr>
          <p:cNvPr id="29" name="TextBox 28">
            <a:extLst>
              <a:ext uri="{FF2B5EF4-FFF2-40B4-BE49-F238E27FC236}">
                <a16:creationId xmlns:a16="http://schemas.microsoft.com/office/drawing/2014/main" id="{4A5C28E9-E400-47E6-A599-5756CFE4A8F2}"/>
              </a:ext>
            </a:extLst>
          </p:cNvPr>
          <p:cNvSpPr txBox="1"/>
          <p:nvPr/>
        </p:nvSpPr>
        <p:spPr>
          <a:xfrm>
            <a:off x="9959942" y="3440877"/>
            <a:ext cx="936000" cy="1938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Stale dat</a:t>
            </a:r>
            <a:r>
              <a:rPr lang="en-GB" sz="1400" dirty="0">
                <a:latin typeface="Arial" panose="020B0604020202020204" pitchFamily="34" charset="0"/>
                <a:ea typeface="+mn-ea"/>
                <a:cs typeface="Arial" panose="020B0604020202020204" pitchFamily="34" charset="0"/>
              </a:rPr>
              <a:t>a</a:t>
            </a:r>
            <a:endParaRPr lang="en-GB" sz="1400" kern="1200" dirty="0">
              <a:latin typeface="Arial" panose="020B0604020202020204" pitchFamily="34" charset="0"/>
              <a:ea typeface="+mn-ea"/>
              <a:cs typeface="Arial" panose="020B0604020202020204" pitchFamily="34" charset="0"/>
            </a:endParaRPr>
          </a:p>
        </p:txBody>
      </p:sp>
      <p:cxnSp>
        <p:nvCxnSpPr>
          <p:cNvPr id="30" name="Straight Arrow Connector 29">
            <a:extLst>
              <a:ext uri="{FF2B5EF4-FFF2-40B4-BE49-F238E27FC236}">
                <a16:creationId xmlns:a16="http://schemas.microsoft.com/office/drawing/2014/main" id="{A2079E72-E998-4B23-9BB3-179360B0A01A}"/>
              </a:ext>
            </a:extLst>
          </p:cNvPr>
          <p:cNvCxnSpPr>
            <a:cxnSpLocks/>
            <a:stCxn id="29" idx="1"/>
          </p:cNvCxnSpPr>
          <p:nvPr/>
        </p:nvCxnSpPr>
        <p:spPr>
          <a:xfrm flipH="1">
            <a:off x="9237366" y="3537827"/>
            <a:ext cx="722576" cy="643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9863C75-87DD-4B37-ACA4-F0F613DF43CA}"/>
              </a:ext>
            </a:extLst>
          </p:cNvPr>
          <p:cNvGrpSpPr/>
          <p:nvPr/>
        </p:nvGrpSpPr>
        <p:grpSpPr>
          <a:xfrm>
            <a:off x="1660296" y="3447559"/>
            <a:ext cx="1443600" cy="2630568"/>
            <a:chOff x="1660296" y="3447559"/>
            <a:chExt cx="1443600" cy="2630568"/>
          </a:xfrm>
        </p:grpSpPr>
        <p:sp>
          <p:nvSpPr>
            <p:cNvPr id="32" name="Rectangle 31">
              <a:extLst>
                <a:ext uri="{FF2B5EF4-FFF2-40B4-BE49-F238E27FC236}">
                  <a16:creationId xmlns:a16="http://schemas.microsoft.com/office/drawing/2014/main" id="{8ADAEAAA-8408-4724-B032-52AA22BBF6F7}"/>
                </a:ext>
              </a:extLst>
            </p:cNvPr>
            <p:cNvSpPr/>
            <p:nvPr/>
          </p:nvSpPr>
          <p:spPr>
            <a:xfrm>
              <a:off x="1660296" y="3641458"/>
              <a:ext cx="14436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33" name="Rectangle 32">
              <a:extLst>
                <a:ext uri="{FF2B5EF4-FFF2-40B4-BE49-F238E27FC236}">
                  <a16:creationId xmlns:a16="http://schemas.microsoft.com/office/drawing/2014/main" id="{8AF05C3E-E2F4-4CED-AC7F-FD4FDE812218}"/>
                </a:ext>
              </a:extLst>
            </p:cNvPr>
            <p:cNvSpPr/>
            <p:nvPr/>
          </p:nvSpPr>
          <p:spPr>
            <a:xfrm>
              <a:off x="1660296" y="3641458"/>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8389AA21-9FF1-4C09-9FBD-8EF81015767D}"/>
                </a:ext>
              </a:extLst>
            </p:cNvPr>
            <p:cNvSpPr/>
            <p:nvPr/>
          </p:nvSpPr>
          <p:spPr>
            <a:xfrm>
              <a:off x="1660296" y="4000897"/>
              <a:ext cx="1440000" cy="360000"/>
            </a:xfrm>
            <a:prstGeom prst="rect">
              <a:avLst/>
            </a:prstGeom>
            <a:solidFill>
              <a:schemeClr val="accent2">
                <a:lumMod val="25000"/>
                <a:lumOff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CD921F01-AEAF-42E6-BE12-398C8E1E8C1A}"/>
                </a:ext>
              </a:extLst>
            </p:cNvPr>
            <p:cNvSpPr/>
            <p:nvPr/>
          </p:nvSpPr>
          <p:spPr>
            <a:xfrm>
              <a:off x="1660296" y="5441458"/>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67E0FE38-39C1-4A97-92C1-7DF6765405C5}"/>
                </a:ext>
              </a:extLst>
            </p:cNvPr>
            <p:cNvSpPr txBox="1"/>
            <p:nvPr/>
          </p:nvSpPr>
          <p:spPr>
            <a:xfrm>
              <a:off x="2380422" y="4577458"/>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7" name="TextBox 36">
              <a:extLst>
                <a:ext uri="{FF2B5EF4-FFF2-40B4-BE49-F238E27FC236}">
                  <a16:creationId xmlns:a16="http://schemas.microsoft.com/office/drawing/2014/main" id="{81513839-F9AF-455A-8E23-C6165CCEE17D}"/>
                </a:ext>
              </a:extLst>
            </p:cNvPr>
            <p:cNvSpPr txBox="1"/>
            <p:nvPr/>
          </p:nvSpPr>
          <p:spPr>
            <a:xfrm>
              <a:off x="2380422" y="4416781"/>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8" name="TextBox 37">
              <a:extLst>
                <a:ext uri="{FF2B5EF4-FFF2-40B4-BE49-F238E27FC236}">
                  <a16:creationId xmlns:a16="http://schemas.microsoft.com/office/drawing/2014/main" id="{40DA0353-5583-4627-9699-FD5DCCF2E109}"/>
                </a:ext>
              </a:extLst>
            </p:cNvPr>
            <p:cNvSpPr txBox="1"/>
            <p:nvPr/>
          </p:nvSpPr>
          <p:spPr>
            <a:xfrm>
              <a:off x="2380422" y="4739458"/>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39" name="TextBox 38">
              <a:extLst>
                <a:ext uri="{FF2B5EF4-FFF2-40B4-BE49-F238E27FC236}">
                  <a16:creationId xmlns:a16="http://schemas.microsoft.com/office/drawing/2014/main" id="{359CFD7E-7E52-4F35-841E-EC12FB2067C7}"/>
                </a:ext>
              </a:extLst>
            </p:cNvPr>
            <p:cNvSpPr txBox="1"/>
            <p:nvPr/>
          </p:nvSpPr>
          <p:spPr>
            <a:xfrm>
              <a:off x="2121411" y="5884228"/>
              <a:ext cx="517770"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solidFill>
                    <a:schemeClr val="tx2"/>
                  </a:solidFill>
                  <a:latin typeface="Arial" panose="020B0604020202020204" pitchFamily="34" charset="0"/>
                  <a:ea typeface="+mn-ea"/>
                  <a:cs typeface="Arial" panose="020B0604020202020204" pitchFamily="34" charset="0"/>
                </a:rPr>
                <a:t>Cache</a:t>
              </a:r>
            </a:p>
          </p:txBody>
        </p:sp>
        <p:sp>
          <p:nvSpPr>
            <p:cNvPr id="40" name="TextBox 39">
              <a:extLst>
                <a:ext uri="{FF2B5EF4-FFF2-40B4-BE49-F238E27FC236}">
                  <a16:creationId xmlns:a16="http://schemas.microsoft.com/office/drawing/2014/main" id="{D5CE0806-0302-4B91-A1F4-A94253E0C9E6}"/>
                </a:ext>
              </a:extLst>
            </p:cNvPr>
            <p:cNvSpPr txBox="1"/>
            <p:nvPr/>
          </p:nvSpPr>
          <p:spPr>
            <a:xfrm>
              <a:off x="2232058" y="3447559"/>
              <a:ext cx="37830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dirty="0">
                  <a:latin typeface="Arial" panose="020B0604020202020204" pitchFamily="34" charset="0"/>
                  <a:ea typeface="+mn-ea"/>
                  <a:cs typeface="Arial" panose="020B0604020202020204" pitchFamily="34" charset="0"/>
                </a:rPr>
                <a:t>Data</a:t>
              </a:r>
              <a:endParaRPr lang="en-GB" sz="1400" kern="1200" dirty="0">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51745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GB" dirty="0"/>
              <a:t>Why do we need caches?</a:t>
            </a:r>
          </a:p>
          <a:p>
            <a:pPr>
              <a:buFont typeface="Arial" panose="020B0604020202020204" pitchFamily="34" charset="0"/>
              <a:buChar char="•"/>
            </a:pPr>
            <a:r>
              <a:rPr lang="en-GB" dirty="0"/>
              <a:t>Cache designs</a:t>
            </a:r>
          </a:p>
          <a:p>
            <a:pPr marL="741363" lvl="1" indent="-342900"/>
            <a:r>
              <a:rPr lang="en-GB" dirty="0"/>
              <a:t>Direct-mapped cache</a:t>
            </a:r>
          </a:p>
          <a:p>
            <a:pPr marL="741363" lvl="1" indent="-342900"/>
            <a:r>
              <a:rPr lang="en-GB" dirty="0"/>
              <a:t>Set-associative cache</a:t>
            </a:r>
          </a:p>
          <a:p>
            <a:pPr marL="741363" lvl="1" indent="-342900"/>
            <a:r>
              <a:rPr lang="en-GB" dirty="0"/>
              <a:t>Fully associative cache</a:t>
            </a:r>
          </a:p>
          <a:p>
            <a:pPr>
              <a:buFont typeface="Arial" panose="020B0604020202020204" pitchFamily="34" charset="0"/>
              <a:buChar char="•"/>
            </a:pPr>
            <a:r>
              <a:rPr lang="en-GB" dirty="0"/>
              <a:t>Cache policies</a:t>
            </a:r>
          </a:p>
          <a:p>
            <a:pPr>
              <a:buFont typeface="Arial" panose="020B0604020202020204" pitchFamily="34" charset="0"/>
              <a:buChar char="•"/>
            </a:pPr>
            <a:r>
              <a:rPr lang="en-GB" dirty="0"/>
              <a:t>Multi-level caches</a:t>
            </a:r>
          </a:p>
          <a:p>
            <a:pPr>
              <a:buFont typeface="Arial" panose="020B0604020202020204" pitchFamily="34" charset="0"/>
              <a:buChar char="•"/>
            </a:pPr>
            <a:r>
              <a:rPr lang="en-GB" dirty="0"/>
              <a:t>Cache performance</a:t>
            </a:r>
          </a:p>
          <a:p>
            <a:pPr marL="741363" lvl="1" indent="-342900"/>
            <a:r>
              <a:rPr lang="en-GB" dirty="0"/>
              <a:t>Reducing cache misses</a:t>
            </a:r>
          </a:p>
          <a:p>
            <a:pPr>
              <a:buFont typeface="Arial" panose="020B0604020202020204" pitchFamily="34" charset="0"/>
              <a:buChar char="•"/>
            </a:pPr>
            <a:r>
              <a:rPr lang="en-GB" dirty="0"/>
              <a:t>Case study</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644DB3-B425-438C-A768-DF0DF3C1A332}"/>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3604B474-4D02-431B-B66D-11A9998E700B}"/>
              </a:ext>
            </a:extLst>
          </p:cNvPr>
          <p:cNvSpPr/>
          <p:nvPr/>
        </p:nvSpPr>
        <p:spPr>
          <a:xfrm>
            <a:off x="3425522" y="2967335"/>
            <a:ext cx="534101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Multi-level Caches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5995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Multi-level Caches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390880" y="1512625"/>
            <a:ext cx="3473143" cy="4948335"/>
          </a:xfrm>
        </p:spPr>
        <p:txBody>
          <a:bodyPr/>
          <a:lstStyle/>
          <a:p>
            <a:r>
              <a:rPr lang="en-GB" dirty="0"/>
              <a:t>L1 caches smaller and closer to CPU</a:t>
            </a:r>
          </a:p>
          <a:p>
            <a:pPr lvl="1"/>
            <a:r>
              <a:rPr lang="en-GB" dirty="0"/>
              <a:t>Usually integrated into the processor</a:t>
            </a:r>
          </a:p>
          <a:p>
            <a:pPr lvl="1"/>
            <a:r>
              <a:rPr lang="en-GB" dirty="0"/>
              <a:t>Usually separate data and instruction caches</a:t>
            </a:r>
          </a:p>
          <a:p>
            <a:r>
              <a:rPr lang="en-GB" dirty="0"/>
              <a:t>L2 caches larger but further from CPU</a:t>
            </a:r>
          </a:p>
          <a:p>
            <a:pPr lvl="1"/>
            <a:r>
              <a:rPr lang="en-GB" dirty="0"/>
              <a:t>On the same die</a:t>
            </a:r>
          </a:p>
          <a:p>
            <a:pPr lvl="1"/>
            <a:r>
              <a:rPr lang="en-GB" dirty="0"/>
              <a:t>Usually unified instruction and data</a:t>
            </a:r>
            <a:endParaRPr lang="en-US" dirty="0"/>
          </a:p>
        </p:txBody>
      </p:sp>
      <p:sp>
        <p:nvSpPr>
          <p:cNvPr id="4" name="Text Placeholder 2">
            <a:extLst>
              <a:ext uri="{FF2B5EF4-FFF2-40B4-BE49-F238E27FC236}">
                <a16:creationId xmlns:a16="http://schemas.microsoft.com/office/drawing/2014/main" id="{5FFE8A45-0A2C-4BA8-B535-E67E5A511206}"/>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Modern systems provide support for multi-level caches.</a:t>
            </a:r>
          </a:p>
          <a:p>
            <a:endParaRPr lang="en-GB" dirty="0"/>
          </a:p>
        </p:txBody>
      </p:sp>
      <p:grpSp>
        <p:nvGrpSpPr>
          <p:cNvPr id="5" name="Group 4">
            <a:extLst>
              <a:ext uri="{FF2B5EF4-FFF2-40B4-BE49-F238E27FC236}">
                <a16:creationId xmlns:a16="http://schemas.microsoft.com/office/drawing/2014/main" id="{A4E24862-2412-42C6-BA13-616ACB99D856}"/>
              </a:ext>
            </a:extLst>
          </p:cNvPr>
          <p:cNvGrpSpPr/>
          <p:nvPr/>
        </p:nvGrpSpPr>
        <p:grpSpPr>
          <a:xfrm>
            <a:off x="3896204" y="2342241"/>
            <a:ext cx="7510432" cy="2635200"/>
            <a:chOff x="3896204" y="2342241"/>
            <a:chExt cx="7510432" cy="2635200"/>
          </a:xfrm>
        </p:grpSpPr>
        <p:sp>
          <p:nvSpPr>
            <p:cNvPr id="6" name="Rectangle 5">
              <a:extLst>
                <a:ext uri="{FF2B5EF4-FFF2-40B4-BE49-F238E27FC236}">
                  <a16:creationId xmlns:a16="http://schemas.microsoft.com/office/drawing/2014/main" id="{F012E4A9-B6FA-4F37-A76F-AB660110053D}"/>
                </a:ext>
              </a:extLst>
            </p:cNvPr>
            <p:cNvSpPr>
              <a:spLocks noChangeArrowheads="1"/>
            </p:cNvSpPr>
            <p:nvPr/>
          </p:nvSpPr>
          <p:spPr bwMode="gray">
            <a:xfrm>
              <a:off x="3896204" y="2342241"/>
              <a:ext cx="3340937" cy="2635200"/>
            </a:xfrm>
            <a:prstGeom prst="rect">
              <a:avLst/>
            </a:prstGeom>
            <a:solidFill>
              <a:schemeClr val="bg2">
                <a:alpha val="10196"/>
              </a:schemeClr>
            </a:solidFill>
            <a:ln w="12700" algn="ctr">
              <a:solidFill>
                <a:schemeClr val="tx1"/>
              </a:solidFill>
              <a:prstDash val="dash"/>
              <a:miter lim="800000"/>
              <a:headEnd/>
              <a:tailEnd/>
            </a:ln>
          </p:spPr>
          <p:txBody>
            <a:bodyPr wrap="none" anchor="ctr"/>
            <a:lstStyle/>
            <a:p>
              <a:endParaRPr lang="en-GB" altLang="zh-CN" sz="1799" dirty="0"/>
            </a:p>
          </p:txBody>
        </p:sp>
        <p:sp>
          <p:nvSpPr>
            <p:cNvPr id="7" name="Rectangle 6">
              <a:extLst>
                <a:ext uri="{FF2B5EF4-FFF2-40B4-BE49-F238E27FC236}">
                  <a16:creationId xmlns:a16="http://schemas.microsoft.com/office/drawing/2014/main" id="{436051F9-4775-430B-ABE1-84D53716E0EF}"/>
                </a:ext>
              </a:extLst>
            </p:cNvPr>
            <p:cNvSpPr>
              <a:spLocks noChangeArrowheads="1"/>
            </p:cNvSpPr>
            <p:nvPr/>
          </p:nvSpPr>
          <p:spPr bwMode="blackWhite">
            <a:xfrm>
              <a:off x="4901631" y="3320793"/>
              <a:ext cx="1232829" cy="666000"/>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799" dirty="0"/>
                <a:t>CPU</a:t>
              </a:r>
              <a:endParaRPr lang="en-GB" altLang="zh-CN" sz="1799" dirty="0"/>
            </a:p>
          </p:txBody>
        </p:sp>
        <p:sp>
          <p:nvSpPr>
            <p:cNvPr id="8" name="Rectangle 7">
              <a:extLst>
                <a:ext uri="{FF2B5EF4-FFF2-40B4-BE49-F238E27FC236}">
                  <a16:creationId xmlns:a16="http://schemas.microsoft.com/office/drawing/2014/main" id="{B2680BBF-C69A-47FB-8251-CA5CF4FAE739}"/>
                </a:ext>
              </a:extLst>
            </p:cNvPr>
            <p:cNvSpPr>
              <a:spLocks noChangeArrowheads="1"/>
            </p:cNvSpPr>
            <p:nvPr/>
          </p:nvSpPr>
          <p:spPr bwMode="blackWhite">
            <a:xfrm>
              <a:off x="4901631" y="2491766"/>
              <a:ext cx="1232829" cy="377132"/>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L1 I-Cache</a:t>
              </a:r>
              <a:endParaRPr lang="en-GB" altLang="zh-CN" sz="1399" dirty="0"/>
            </a:p>
          </p:txBody>
        </p:sp>
        <p:sp>
          <p:nvSpPr>
            <p:cNvPr id="9" name="Rectangle 8">
              <a:extLst>
                <a:ext uri="{FF2B5EF4-FFF2-40B4-BE49-F238E27FC236}">
                  <a16:creationId xmlns:a16="http://schemas.microsoft.com/office/drawing/2014/main" id="{A605E1DD-F398-45FA-B13F-D609B28D911E}"/>
                </a:ext>
              </a:extLst>
            </p:cNvPr>
            <p:cNvSpPr>
              <a:spLocks noChangeArrowheads="1"/>
            </p:cNvSpPr>
            <p:nvPr/>
          </p:nvSpPr>
          <p:spPr bwMode="blackWhite">
            <a:xfrm>
              <a:off x="4893050" y="4452243"/>
              <a:ext cx="1232829" cy="377132"/>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L1 D-Cache</a:t>
              </a:r>
              <a:endParaRPr lang="en-GB" altLang="zh-CN" sz="1399" dirty="0"/>
            </a:p>
          </p:txBody>
        </p:sp>
        <p:sp>
          <p:nvSpPr>
            <p:cNvPr id="10" name="Rectangle 9">
              <a:extLst>
                <a:ext uri="{FF2B5EF4-FFF2-40B4-BE49-F238E27FC236}">
                  <a16:creationId xmlns:a16="http://schemas.microsoft.com/office/drawing/2014/main" id="{9B8C96ED-A1BF-4601-9BD4-632431758586}"/>
                </a:ext>
              </a:extLst>
            </p:cNvPr>
            <p:cNvSpPr>
              <a:spLocks noChangeArrowheads="1"/>
            </p:cNvSpPr>
            <p:nvPr/>
          </p:nvSpPr>
          <p:spPr bwMode="blackWhite">
            <a:xfrm rot="16200000">
              <a:off x="3548218" y="3498217"/>
              <a:ext cx="1280922" cy="324655"/>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MMU</a:t>
              </a:r>
              <a:endParaRPr lang="en-GB" altLang="zh-CN" sz="1399" dirty="0"/>
            </a:p>
          </p:txBody>
        </p:sp>
        <p:cxnSp>
          <p:nvCxnSpPr>
            <p:cNvPr id="11" name="AutoShape 10">
              <a:extLst>
                <a:ext uri="{FF2B5EF4-FFF2-40B4-BE49-F238E27FC236}">
                  <a16:creationId xmlns:a16="http://schemas.microsoft.com/office/drawing/2014/main" id="{41D7214B-27E7-41EE-B5C9-37B3B5A91936}"/>
                </a:ext>
              </a:extLst>
            </p:cNvPr>
            <p:cNvCxnSpPr>
              <a:cxnSpLocks noChangeShapeType="1"/>
              <a:stCxn id="10" idx="2"/>
              <a:endCxn id="7" idx="1"/>
            </p:cNvCxnSpPr>
            <p:nvPr/>
          </p:nvCxnSpPr>
          <p:spPr bwMode="gray">
            <a:xfrm flipV="1">
              <a:off x="4351007" y="3653793"/>
              <a:ext cx="550624" cy="6752"/>
            </a:xfrm>
            <a:prstGeom prst="straightConnector1">
              <a:avLst/>
            </a:prstGeom>
            <a:noFill/>
            <a:ln w="19050">
              <a:solidFill>
                <a:schemeClr val="tx1"/>
              </a:solidFill>
              <a:round/>
              <a:headEnd type="triangle" w="med" len="med"/>
              <a:tailEnd type="triangle" w="med" len="med"/>
            </a:ln>
          </p:spPr>
        </p:cxnSp>
        <p:cxnSp>
          <p:nvCxnSpPr>
            <p:cNvPr id="12" name="AutoShape 11">
              <a:extLst>
                <a:ext uri="{FF2B5EF4-FFF2-40B4-BE49-F238E27FC236}">
                  <a16:creationId xmlns:a16="http://schemas.microsoft.com/office/drawing/2014/main" id="{B0126C23-DCBB-4D1E-BE85-41F44BF45AB6}"/>
                </a:ext>
              </a:extLst>
            </p:cNvPr>
            <p:cNvCxnSpPr>
              <a:cxnSpLocks noChangeShapeType="1"/>
              <a:stCxn id="10" idx="3"/>
              <a:endCxn id="8" idx="1"/>
            </p:cNvCxnSpPr>
            <p:nvPr/>
          </p:nvCxnSpPr>
          <p:spPr bwMode="gray">
            <a:xfrm rot="16200000">
              <a:off x="4375084" y="2495473"/>
              <a:ext cx="332276" cy="703656"/>
            </a:xfrm>
            <a:prstGeom prst="bentConnector2">
              <a:avLst/>
            </a:prstGeom>
            <a:noFill/>
            <a:ln w="19050">
              <a:solidFill>
                <a:schemeClr val="tx1"/>
              </a:solidFill>
              <a:miter lim="800000"/>
              <a:headEnd type="triangle" w="med" len="med"/>
              <a:tailEnd type="triangle" w="med" len="med"/>
            </a:ln>
          </p:spPr>
        </p:cxnSp>
        <p:cxnSp>
          <p:nvCxnSpPr>
            <p:cNvPr id="13" name="AutoShape 12">
              <a:extLst>
                <a:ext uri="{FF2B5EF4-FFF2-40B4-BE49-F238E27FC236}">
                  <a16:creationId xmlns:a16="http://schemas.microsoft.com/office/drawing/2014/main" id="{CDA8BC19-093D-4B82-B8B1-38DC4CE82584}"/>
                </a:ext>
              </a:extLst>
            </p:cNvPr>
            <p:cNvCxnSpPr>
              <a:cxnSpLocks noChangeShapeType="1"/>
              <a:stCxn id="10" idx="1"/>
              <a:endCxn id="9" idx="1"/>
            </p:cNvCxnSpPr>
            <p:nvPr/>
          </p:nvCxnSpPr>
          <p:spPr bwMode="gray">
            <a:xfrm rot="16200000" flipH="1">
              <a:off x="4370964" y="4118722"/>
              <a:ext cx="339803" cy="704370"/>
            </a:xfrm>
            <a:prstGeom prst="bentConnector2">
              <a:avLst/>
            </a:prstGeom>
            <a:noFill/>
            <a:ln w="19050">
              <a:solidFill>
                <a:schemeClr val="tx1"/>
              </a:solidFill>
              <a:miter lim="800000"/>
              <a:headEnd type="triangle" w="med" len="med"/>
              <a:tailEnd type="triangle" w="med" len="med"/>
            </a:ln>
          </p:spPr>
        </p:cxnSp>
        <p:sp>
          <p:nvSpPr>
            <p:cNvPr id="14" name="AutoShape 14">
              <a:extLst>
                <a:ext uri="{FF2B5EF4-FFF2-40B4-BE49-F238E27FC236}">
                  <a16:creationId xmlns:a16="http://schemas.microsoft.com/office/drawing/2014/main" id="{91FAE7B6-708E-4E8F-B562-310816FB80B8}"/>
                </a:ext>
              </a:extLst>
            </p:cNvPr>
            <p:cNvSpPr>
              <a:spLocks noChangeArrowheads="1"/>
            </p:cNvSpPr>
            <p:nvPr/>
          </p:nvSpPr>
          <p:spPr bwMode="gray">
            <a:xfrm rot="10800000">
              <a:off x="5386518" y="2863915"/>
              <a:ext cx="258865" cy="451895"/>
            </a:xfrm>
            <a:prstGeom prst="upArrow">
              <a:avLst>
                <a:gd name="adj1" fmla="val 50000"/>
                <a:gd name="adj2" fmla="val 37569"/>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15" name="Rectangle 23">
              <a:extLst>
                <a:ext uri="{FF2B5EF4-FFF2-40B4-BE49-F238E27FC236}">
                  <a16:creationId xmlns:a16="http://schemas.microsoft.com/office/drawing/2014/main" id="{8AE6A952-9F2F-4E57-9D1F-37E4B2C9658C}"/>
                </a:ext>
              </a:extLst>
            </p:cNvPr>
            <p:cNvSpPr>
              <a:spLocks noChangeArrowheads="1"/>
            </p:cNvSpPr>
            <p:nvPr/>
          </p:nvSpPr>
          <p:spPr bwMode="blackWhite">
            <a:xfrm rot="16200000">
              <a:off x="5589056" y="3498243"/>
              <a:ext cx="2337609" cy="324655"/>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Bus interface</a:t>
              </a:r>
              <a:endParaRPr lang="en-GB" altLang="zh-CN" sz="1399" dirty="0"/>
            </a:p>
          </p:txBody>
        </p:sp>
        <p:sp>
          <p:nvSpPr>
            <p:cNvPr id="16" name="AutoShape 24">
              <a:extLst>
                <a:ext uri="{FF2B5EF4-FFF2-40B4-BE49-F238E27FC236}">
                  <a16:creationId xmlns:a16="http://schemas.microsoft.com/office/drawing/2014/main" id="{5FF538B0-AE5B-46AF-8497-32FD05C50DC7}"/>
                </a:ext>
              </a:extLst>
            </p:cNvPr>
            <p:cNvSpPr>
              <a:spLocks noChangeArrowheads="1"/>
            </p:cNvSpPr>
            <p:nvPr/>
          </p:nvSpPr>
          <p:spPr bwMode="gray">
            <a:xfrm rot="16200000">
              <a:off x="6211507" y="2447947"/>
              <a:ext cx="300709" cy="454802"/>
            </a:xfrm>
            <a:prstGeom prst="upArrow">
              <a:avLst>
                <a:gd name="adj1" fmla="val 50000"/>
                <a:gd name="adj2" fmla="val 43923"/>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17" name="AutoShape 26">
              <a:extLst>
                <a:ext uri="{FF2B5EF4-FFF2-40B4-BE49-F238E27FC236}">
                  <a16:creationId xmlns:a16="http://schemas.microsoft.com/office/drawing/2014/main" id="{9605A859-7813-4A92-AEC6-A6A5B9CB6870}"/>
                </a:ext>
              </a:extLst>
            </p:cNvPr>
            <p:cNvSpPr>
              <a:spLocks noChangeArrowheads="1"/>
            </p:cNvSpPr>
            <p:nvPr/>
          </p:nvSpPr>
          <p:spPr bwMode="gray">
            <a:xfrm>
              <a:off x="6134460" y="4490454"/>
              <a:ext cx="454802" cy="300710"/>
            </a:xfrm>
            <a:prstGeom prst="leftRightArrow">
              <a:avLst>
                <a:gd name="adj1" fmla="val 50000"/>
                <a:gd name="adj2" fmla="val 35138"/>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18" name="Rectangle 39">
              <a:extLst>
                <a:ext uri="{FF2B5EF4-FFF2-40B4-BE49-F238E27FC236}">
                  <a16:creationId xmlns:a16="http://schemas.microsoft.com/office/drawing/2014/main" id="{6A5AE557-6B97-4141-A50A-875637305CA6}"/>
                </a:ext>
              </a:extLst>
            </p:cNvPr>
            <p:cNvSpPr>
              <a:spLocks noChangeArrowheads="1"/>
            </p:cNvSpPr>
            <p:nvPr/>
          </p:nvSpPr>
          <p:spPr bwMode="blackWhite">
            <a:xfrm rot="16200000">
              <a:off x="7230548" y="3383792"/>
              <a:ext cx="2036849" cy="540000"/>
            </a:xfrm>
            <a:prstGeom prst="rect">
              <a:avLst/>
            </a:prstGeom>
            <a:noFill/>
            <a:ln w="19050" algn="ctr">
              <a:solidFill>
                <a:schemeClr val="tx1"/>
              </a:solidFill>
              <a:miter lim="800000"/>
              <a:headEnd/>
              <a:tailEnd/>
            </a:ln>
          </p:spPr>
          <p:txBody>
            <a:bodyPr wrap="none" anchor="ctr"/>
            <a:lstStyle/>
            <a:p>
              <a:pPr algn="ctr"/>
              <a:r>
                <a:rPr lang="en-US" altLang="zh-CN" sz="1399" dirty="0"/>
                <a:t>L2 Cache</a:t>
              </a:r>
              <a:endParaRPr lang="en-GB" altLang="zh-CN" sz="1399" dirty="0"/>
            </a:p>
          </p:txBody>
        </p:sp>
        <p:sp>
          <p:nvSpPr>
            <p:cNvPr id="19" name="Rectangle 40">
              <a:extLst>
                <a:ext uri="{FF2B5EF4-FFF2-40B4-BE49-F238E27FC236}">
                  <a16:creationId xmlns:a16="http://schemas.microsoft.com/office/drawing/2014/main" id="{F840FBDE-8992-49BA-8FE2-61A9946AAE03}"/>
                </a:ext>
              </a:extLst>
            </p:cNvPr>
            <p:cNvSpPr>
              <a:spLocks noChangeArrowheads="1"/>
            </p:cNvSpPr>
            <p:nvPr/>
          </p:nvSpPr>
          <p:spPr bwMode="blackWhite">
            <a:xfrm rot="16200000">
              <a:off x="8404380" y="3499444"/>
              <a:ext cx="2036849" cy="324000"/>
            </a:xfrm>
            <a:prstGeom prst="rect">
              <a:avLst/>
            </a:prstGeom>
            <a:noFill/>
            <a:ln w="19050" algn="ctr">
              <a:solidFill>
                <a:schemeClr val="tx1"/>
              </a:solidFill>
              <a:miter lim="800000"/>
              <a:headEnd/>
              <a:tailEnd/>
            </a:ln>
          </p:spPr>
          <p:txBody>
            <a:bodyPr wrap="none" anchor="ctr"/>
            <a:lstStyle/>
            <a:p>
              <a:pPr algn="ctr"/>
              <a:r>
                <a:rPr lang="en-US" altLang="zh-CN" sz="1399" dirty="0"/>
                <a:t>Bus interconnect</a:t>
              </a:r>
              <a:endParaRPr lang="en-GB" altLang="zh-CN" sz="1399" dirty="0"/>
            </a:p>
          </p:txBody>
        </p:sp>
        <p:sp>
          <p:nvSpPr>
            <p:cNvPr id="20" name="AutoShape 42">
              <a:extLst>
                <a:ext uri="{FF2B5EF4-FFF2-40B4-BE49-F238E27FC236}">
                  <a16:creationId xmlns:a16="http://schemas.microsoft.com/office/drawing/2014/main" id="{A48E5DC7-2A20-459C-8E42-F2F96571B351}"/>
                </a:ext>
              </a:extLst>
            </p:cNvPr>
            <p:cNvSpPr>
              <a:spLocks noChangeArrowheads="1"/>
            </p:cNvSpPr>
            <p:nvPr/>
          </p:nvSpPr>
          <p:spPr bwMode="gray">
            <a:xfrm rot="5400000">
              <a:off x="5289149" y="4084160"/>
              <a:ext cx="453600" cy="258866"/>
            </a:xfrm>
            <a:prstGeom prst="leftRightArrow">
              <a:avLst>
                <a:gd name="adj1" fmla="val 50000"/>
                <a:gd name="adj2" fmla="val 60110"/>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1" name="AutoShape 60">
              <a:extLst>
                <a:ext uri="{FF2B5EF4-FFF2-40B4-BE49-F238E27FC236}">
                  <a16:creationId xmlns:a16="http://schemas.microsoft.com/office/drawing/2014/main" id="{AB6F6DA4-3E67-48B2-8F50-68AE0E881A17}"/>
                </a:ext>
              </a:extLst>
            </p:cNvPr>
            <p:cNvSpPr>
              <a:spLocks noChangeArrowheads="1"/>
            </p:cNvSpPr>
            <p:nvPr/>
          </p:nvSpPr>
          <p:spPr bwMode="gray">
            <a:xfrm>
              <a:off x="6930419" y="3503438"/>
              <a:ext cx="1038322" cy="300710"/>
            </a:xfrm>
            <a:prstGeom prst="leftRightArrow">
              <a:avLst>
                <a:gd name="adj1" fmla="val 50000"/>
                <a:gd name="adj2" fmla="val 80221"/>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2" name="AutoShape 60">
              <a:extLst>
                <a:ext uri="{FF2B5EF4-FFF2-40B4-BE49-F238E27FC236}">
                  <a16:creationId xmlns:a16="http://schemas.microsoft.com/office/drawing/2014/main" id="{44FFB185-8A4F-461D-B42D-6983FB312397}"/>
                </a:ext>
              </a:extLst>
            </p:cNvPr>
            <p:cNvSpPr>
              <a:spLocks noChangeArrowheads="1"/>
            </p:cNvSpPr>
            <p:nvPr/>
          </p:nvSpPr>
          <p:spPr bwMode="gray">
            <a:xfrm>
              <a:off x="8518973" y="3523970"/>
              <a:ext cx="720000" cy="300710"/>
            </a:xfrm>
            <a:prstGeom prst="leftRightArrow">
              <a:avLst>
                <a:gd name="adj1" fmla="val 50000"/>
                <a:gd name="adj2" fmla="val 80221"/>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3" name="AutoShape 60">
              <a:extLst>
                <a:ext uri="{FF2B5EF4-FFF2-40B4-BE49-F238E27FC236}">
                  <a16:creationId xmlns:a16="http://schemas.microsoft.com/office/drawing/2014/main" id="{C907D15B-5680-485D-BBA9-577AFDF67D17}"/>
                </a:ext>
              </a:extLst>
            </p:cNvPr>
            <p:cNvSpPr>
              <a:spLocks noChangeArrowheads="1"/>
            </p:cNvSpPr>
            <p:nvPr/>
          </p:nvSpPr>
          <p:spPr bwMode="gray">
            <a:xfrm>
              <a:off x="9584805" y="3503437"/>
              <a:ext cx="720000" cy="300710"/>
            </a:xfrm>
            <a:prstGeom prst="leftRightArrow">
              <a:avLst>
                <a:gd name="adj1" fmla="val 50000"/>
                <a:gd name="adj2" fmla="val 80221"/>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4" name="Rectangle 39">
              <a:extLst>
                <a:ext uri="{FF2B5EF4-FFF2-40B4-BE49-F238E27FC236}">
                  <a16:creationId xmlns:a16="http://schemas.microsoft.com/office/drawing/2014/main" id="{41F954FB-E28A-4A77-B6F5-649C07E51ADD}"/>
                </a:ext>
              </a:extLst>
            </p:cNvPr>
            <p:cNvSpPr>
              <a:spLocks noChangeArrowheads="1"/>
            </p:cNvSpPr>
            <p:nvPr/>
          </p:nvSpPr>
          <p:spPr bwMode="blackWhite">
            <a:xfrm>
              <a:off x="10326636" y="2342241"/>
              <a:ext cx="1080000" cy="2635199"/>
            </a:xfrm>
            <a:prstGeom prst="rect">
              <a:avLst/>
            </a:prstGeom>
            <a:noFill/>
            <a:ln w="19050" algn="ctr">
              <a:solidFill>
                <a:schemeClr val="tx1"/>
              </a:solidFill>
              <a:miter lim="800000"/>
              <a:headEnd/>
              <a:tailEnd/>
            </a:ln>
          </p:spPr>
          <p:txBody>
            <a:bodyPr wrap="none" anchor="ctr"/>
            <a:lstStyle/>
            <a:p>
              <a:pPr algn="ctr"/>
              <a:r>
                <a:rPr lang="en-US" altLang="zh-CN" sz="1399" dirty="0"/>
                <a:t>Main</a:t>
              </a:r>
            </a:p>
            <a:p>
              <a:pPr algn="ctr"/>
              <a:r>
                <a:rPr lang="en-US" altLang="zh-CN" sz="1399" dirty="0"/>
                <a:t>memory</a:t>
              </a:r>
              <a:endParaRPr lang="en-GB" altLang="zh-CN" sz="1399" dirty="0"/>
            </a:p>
          </p:txBody>
        </p:sp>
      </p:grpSp>
    </p:spTree>
    <p:extLst>
      <p:ext uri="{BB962C8B-B14F-4D97-AF65-F5344CB8AC3E}">
        <p14:creationId xmlns:p14="http://schemas.microsoft.com/office/powerpoint/2010/main" val="56642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Cache Sharing</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6" y="1171111"/>
            <a:ext cx="3059616" cy="4948335"/>
          </a:xfrm>
        </p:spPr>
        <p:txBody>
          <a:bodyPr/>
          <a:lstStyle/>
          <a:p>
            <a:r>
              <a:rPr lang="en-US" dirty="0"/>
              <a:t>Caches can also be shared by several processors in the system.</a:t>
            </a:r>
          </a:p>
          <a:p>
            <a:pPr lvl="1"/>
            <a:r>
              <a:rPr lang="en-US" dirty="0"/>
              <a:t>L1 caches are typically private.</a:t>
            </a:r>
          </a:p>
          <a:p>
            <a:pPr lvl="1"/>
            <a:r>
              <a:rPr lang="en-US" dirty="0"/>
              <a:t>Sharing often occurs at L2 or L3 caches.</a:t>
            </a:r>
          </a:p>
          <a:p>
            <a:pPr lvl="1"/>
            <a:r>
              <a:rPr lang="en-US" dirty="0"/>
              <a:t>If at L3, both L1 and L2 caches are private.</a:t>
            </a:r>
          </a:p>
        </p:txBody>
      </p:sp>
      <p:grpSp>
        <p:nvGrpSpPr>
          <p:cNvPr id="4" name="Group 3">
            <a:extLst>
              <a:ext uri="{FF2B5EF4-FFF2-40B4-BE49-F238E27FC236}">
                <a16:creationId xmlns:a16="http://schemas.microsoft.com/office/drawing/2014/main" id="{16A1FE41-7FF3-4FE8-B648-606C1FE0AC2E}"/>
              </a:ext>
            </a:extLst>
          </p:cNvPr>
          <p:cNvGrpSpPr>
            <a:grpSpLocks noChangeAspect="1"/>
          </p:cNvGrpSpPr>
          <p:nvPr/>
        </p:nvGrpSpPr>
        <p:grpSpPr>
          <a:xfrm>
            <a:off x="3896206" y="1631112"/>
            <a:ext cx="1974415" cy="2108159"/>
            <a:chOff x="3896205" y="2342241"/>
            <a:chExt cx="2468020" cy="2635200"/>
          </a:xfrm>
        </p:grpSpPr>
        <p:sp>
          <p:nvSpPr>
            <p:cNvPr id="5" name="Rectangle 5">
              <a:extLst>
                <a:ext uri="{FF2B5EF4-FFF2-40B4-BE49-F238E27FC236}">
                  <a16:creationId xmlns:a16="http://schemas.microsoft.com/office/drawing/2014/main" id="{FD34429E-1F80-4062-993E-24469524F2EB}"/>
                </a:ext>
              </a:extLst>
            </p:cNvPr>
            <p:cNvSpPr>
              <a:spLocks noChangeArrowheads="1"/>
            </p:cNvSpPr>
            <p:nvPr/>
          </p:nvSpPr>
          <p:spPr bwMode="gray">
            <a:xfrm>
              <a:off x="3896205" y="2342241"/>
              <a:ext cx="2468020" cy="2635200"/>
            </a:xfrm>
            <a:prstGeom prst="rect">
              <a:avLst/>
            </a:prstGeom>
            <a:solidFill>
              <a:schemeClr val="bg2">
                <a:alpha val="10196"/>
              </a:schemeClr>
            </a:solidFill>
            <a:ln w="12700" algn="ctr">
              <a:solidFill>
                <a:schemeClr val="tx1"/>
              </a:solidFill>
              <a:prstDash val="dash"/>
              <a:miter lim="800000"/>
              <a:headEnd/>
              <a:tailEnd/>
            </a:ln>
          </p:spPr>
          <p:txBody>
            <a:bodyPr wrap="none" anchor="ctr"/>
            <a:lstStyle/>
            <a:p>
              <a:endParaRPr lang="en-GB" altLang="zh-CN" sz="1799" dirty="0"/>
            </a:p>
          </p:txBody>
        </p:sp>
        <p:sp>
          <p:nvSpPr>
            <p:cNvPr id="6" name="Rectangle 6">
              <a:extLst>
                <a:ext uri="{FF2B5EF4-FFF2-40B4-BE49-F238E27FC236}">
                  <a16:creationId xmlns:a16="http://schemas.microsoft.com/office/drawing/2014/main" id="{04D4C6EE-ECD5-42A8-A832-CD3B7972FB4A}"/>
                </a:ext>
              </a:extLst>
            </p:cNvPr>
            <p:cNvSpPr>
              <a:spLocks noChangeArrowheads="1"/>
            </p:cNvSpPr>
            <p:nvPr/>
          </p:nvSpPr>
          <p:spPr bwMode="blackWhite">
            <a:xfrm>
              <a:off x="4901631" y="3320793"/>
              <a:ext cx="1232829" cy="666000"/>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799" dirty="0"/>
                <a:t>CPU</a:t>
              </a:r>
              <a:endParaRPr lang="en-GB" altLang="zh-CN" sz="1799" dirty="0"/>
            </a:p>
          </p:txBody>
        </p:sp>
        <p:sp>
          <p:nvSpPr>
            <p:cNvPr id="7" name="Rectangle 7">
              <a:extLst>
                <a:ext uri="{FF2B5EF4-FFF2-40B4-BE49-F238E27FC236}">
                  <a16:creationId xmlns:a16="http://schemas.microsoft.com/office/drawing/2014/main" id="{F3B1A161-FCA6-4B9F-A412-6F1284C59FFC}"/>
                </a:ext>
              </a:extLst>
            </p:cNvPr>
            <p:cNvSpPr>
              <a:spLocks noChangeArrowheads="1"/>
            </p:cNvSpPr>
            <p:nvPr/>
          </p:nvSpPr>
          <p:spPr bwMode="blackWhite">
            <a:xfrm>
              <a:off x="4901631" y="2491766"/>
              <a:ext cx="1232829" cy="377132"/>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L1 I-Cache</a:t>
              </a:r>
              <a:endParaRPr lang="en-GB" altLang="zh-CN" sz="1399" dirty="0"/>
            </a:p>
          </p:txBody>
        </p:sp>
        <p:sp>
          <p:nvSpPr>
            <p:cNvPr id="8" name="Rectangle 8">
              <a:extLst>
                <a:ext uri="{FF2B5EF4-FFF2-40B4-BE49-F238E27FC236}">
                  <a16:creationId xmlns:a16="http://schemas.microsoft.com/office/drawing/2014/main" id="{B94FA051-90D8-40D9-84FB-8AE55F882DE3}"/>
                </a:ext>
              </a:extLst>
            </p:cNvPr>
            <p:cNvSpPr>
              <a:spLocks noChangeArrowheads="1"/>
            </p:cNvSpPr>
            <p:nvPr/>
          </p:nvSpPr>
          <p:spPr bwMode="blackWhite">
            <a:xfrm>
              <a:off x="4893050" y="4452243"/>
              <a:ext cx="1232829" cy="377132"/>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L1 D-Cache</a:t>
              </a:r>
              <a:endParaRPr lang="en-GB" altLang="zh-CN" sz="1399" dirty="0"/>
            </a:p>
          </p:txBody>
        </p:sp>
        <p:sp>
          <p:nvSpPr>
            <p:cNvPr id="9" name="Rectangle 9">
              <a:extLst>
                <a:ext uri="{FF2B5EF4-FFF2-40B4-BE49-F238E27FC236}">
                  <a16:creationId xmlns:a16="http://schemas.microsoft.com/office/drawing/2014/main" id="{5A2A557B-0C56-4264-B07E-325F022A1E33}"/>
                </a:ext>
              </a:extLst>
            </p:cNvPr>
            <p:cNvSpPr>
              <a:spLocks noChangeArrowheads="1"/>
            </p:cNvSpPr>
            <p:nvPr/>
          </p:nvSpPr>
          <p:spPr bwMode="blackWhite">
            <a:xfrm rot="16200000">
              <a:off x="3548218" y="3498217"/>
              <a:ext cx="1280922" cy="324655"/>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MMU</a:t>
              </a:r>
              <a:endParaRPr lang="en-GB" altLang="zh-CN" sz="1399" dirty="0"/>
            </a:p>
          </p:txBody>
        </p:sp>
        <p:cxnSp>
          <p:nvCxnSpPr>
            <p:cNvPr id="10" name="AutoShape 10">
              <a:extLst>
                <a:ext uri="{FF2B5EF4-FFF2-40B4-BE49-F238E27FC236}">
                  <a16:creationId xmlns:a16="http://schemas.microsoft.com/office/drawing/2014/main" id="{7E4760EC-E130-479C-BA1D-FAAA7CFFDF6F}"/>
                </a:ext>
              </a:extLst>
            </p:cNvPr>
            <p:cNvCxnSpPr>
              <a:cxnSpLocks noChangeShapeType="1"/>
              <a:stCxn id="9" idx="2"/>
              <a:endCxn id="6" idx="1"/>
            </p:cNvCxnSpPr>
            <p:nvPr/>
          </p:nvCxnSpPr>
          <p:spPr bwMode="gray">
            <a:xfrm flipV="1">
              <a:off x="4351007" y="3653793"/>
              <a:ext cx="550624" cy="6752"/>
            </a:xfrm>
            <a:prstGeom prst="straightConnector1">
              <a:avLst/>
            </a:prstGeom>
            <a:noFill/>
            <a:ln w="19050">
              <a:solidFill>
                <a:schemeClr val="tx1"/>
              </a:solidFill>
              <a:round/>
              <a:headEnd type="triangle" w="med" len="med"/>
              <a:tailEnd type="triangle" w="med" len="med"/>
            </a:ln>
          </p:spPr>
        </p:cxnSp>
        <p:cxnSp>
          <p:nvCxnSpPr>
            <p:cNvPr id="11" name="AutoShape 11">
              <a:extLst>
                <a:ext uri="{FF2B5EF4-FFF2-40B4-BE49-F238E27FC236}">
                  <a16:creationId xmlns:a16="http://schemas.microsoft.com/office/drawing/2014/main" id="{EC758B5D-73D1-4F42-98D9-4F760DD4B959}"/>
                </a:ext>
              </a:extLst>
            </p:cNvPr>
            <p:cNvCxnSpPr>
              <a:cxnSpLocks noChangeShapeType="1"/>
              <a:stCxn id="9" idx="3"/>
              <a:endCxn id="7" idx="1"/>
            </p:cNvCxnSpPr>
            <p:nvPr/>
          </p:nvCxnSpPr>
          <p:spPr bwMode="gray">
            <a:xfrm rot="16200000">
              <a:off x="4375084" y="2495473"/>
              <a:ext cx="332276" cy="703656"/>
            </a:xfrm>
            <a:prstGeom prst="bentConnector2">
              <a:avLst/>
            </a:prstGeom>
            <a:noFill/>
            <a:ln w="19050">
              <a:solidFill>
                <a:schemeClr val="tx1"/>
              </a:solidFill>
              <a:miter lim="800000"/>
              <a:headEnd type="triangle" w="med" len="med"/>
              <a:tailEnd type="triangle" w="med" len="med"/>
            </a:ln>
          </p:spPr>
        </p:cxnSp>
        <p:cxnSp>
          <p:nvCxnSpPr>
            <p:cNvPr id="12" name="AutoShape 12">
              <a:extLst>
                <a:ext uri="{FF2B5EF4-FFF2-40B4-BE49-F238E27FC236}">
                  <a16:creationId xmlns:a16="http://schemas.microsoft.com/office/drawing/2014/main" id="{4F32BD33-B66D-4563-95A8-22BDA974BA82}"/>
                </a:ext>
              </a:extLst>
            </p:cNvPr>
            <p:cNvCxnSpPr>
              <a:cxnSpLocks noChangeShapeType="1"/>
              <a:stCxn id="9" idx="1"/>
              <a:endCxn id="8" idx="1"/>
            </p:cNvCxnSpPr>
            <p:nvPr/>
          </p:nvCxnSpPr>
          <p:spPr bwMode="gray">
            <a:xfrm rot="16200000" flipH="1">
              <a:off x="4370964" y="4118722"/>
              <a:ext cx="339803" cy="704370"/>
            </a:xfrm>
            <a:prstGeom prst="bentConnector2">
              <a:avLst/>
            </a:prstGeom>
            <a:noFill/>
            <a:ln w="19050">
              <a:solidFill>
                <a:schemeClr val="tx1"/>
              </a:solidFill>
              <a:miter lim="800000"/>
              <a:headEnd type="triangle" w="med" len="med"/>
              <a:tailEnd type="triangle" w="med" len="med"/>
            </a:ln>
          </p:spPr>
        </p:cxnSp>
        <p:sp>
          <p:nvSpPr>
            <p:cNvPr id="13" name="AutoShape 14">
              <a:extLst>
                <a:ext uri="{FF2B5EF4-FFF2-40B4-BE49-F238E27FC236}">
                  <a16:creationId xmlns:a16="http://schemas.microsoft.com/office/drawing/2014/main" id="{C746A621-F915-4B8D-8C30-69818EC9D423}"/>
                </a:ext>
              </a:extLst>
            </p:cNvPr>
            <p:cNvSpPr>
              <a:spLocks noChangeArrowheads="1"/>
            </p:cNvSpPr>
            <p:nvPr/>
          </p:nvSpPr>
          <p:spPr bwMode="gray">
            <a:xfrm rot="10800000">
              <a:off x="5386518" y="2863915"/>
              <a:ext cx="258865" cy="451895"/>
            </a:xfrm>
            <a:prstGeom prst="upArrow">
              <a:avLst>
                <a:gd name="adj1" fmla="val 50000"/>
                <a:gd name="adj2" fmla="val 37569"/>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14" name="AutoShape 42">
              <a:extLst>
                <a:ext uri="{FF2B5EF4-FFF2-40B4-BE49-F238E27FC236}">
                  <a16:creationId xmlns:a16="http://schemas.microsoft.com/office/drawing/2014/main" id="{FBC412EA-C646-43B0-B96D-61E4AA45904E}"/>
                </a:ext>
              </a:extLst>
            </p:cNvPr>
            <p:cNvSpPr>
              <a:spLocks noChangeArrowheads="1"/>
            </p:cNvSpPr>
            <p:nvPr/>
          </p:nvSpPr>
          <p:spPr bwMode="gray">
            <a:xfrm rot="5400000">
              <a:off x="5289149" y="4084160"/>
              <a:ext cx="453600" cy="258866"/>
            </a:xfrm>
            <a:prstGeom prst="leftRightArrow">
              <a:avLst>
                <a:gd name="adj1" fmla="val 50000"/>
                <a:gd name="adj2" fmla="val 60110"/>
              </a:avLst>
            </a:prstGeom>
            <a:solidFill>
              <a:schemeClr val="folHlink"/>
            </a:solidFill>
            <a:ln w="12700" algn="ctr">
              <a:solidFill>
                <a:schemeClr val="tx1"/>
              </a:solidFill>
              <a:miter lim="800000"/>
              <a:headEnd/>
              <a:tailEnd/>
            </a:ln>
          </p:spPr>
          <p:txBody>
            <a:bodyPr wrap="none" anchor="ctr"/>
            <a:lstStyle/>
            <a:p>
              <a:endParaRPr lang="en-GB" altLang="zh-CN" sz="1799" dirty="0"/>
            </a:p>
          </p:txBody>
        </p:sp>
      </p:grpSp>
      <p:sp>
        <p:nvSpPr>
          <p:cNvPr id="15" name="Rectangle 23">
            <a:extLst>
              <a:ext uri="{FF2B5EF4-FFF2-40B4-BE49-F238E27FC236}">
                <a16:creationId xmlns:a16="http://schemas.microsoft.com/office/drawing/2014/main" id="{49037E5B-134E-4FD4-BE5B-C33988D9C134}"/>
              </a:ext>
            </a:extLst>
          </p:cNvPr>
          <p:cNvSpPr>
            <a:spLocks noChangeArrowheads="1"/>
          </p:cNvSpPr>
          <p:nvPr/>
        </p:nvSpPr>
        <p:spPr bwMode="blackWhite">
          <a:xfrm rot="16200000">
            <a:off x="4562255" y="3776858"/>
            <a:ext cx="4376251" cy="324000"/>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Bus interface</a:t>
            </a:r>
            <a:endParaRPr lang="en-GB" altLang="zh-CN" sz="1399" dirty="0"/>
          </a:p>
        </p:txBody>
      </p:sp>
      <p:sp>
        <p:nvSpPr>
          <p:cNvPr id="16" name="AutoShape 24">
            <a:extLst>
              <a:ext uri="{FF2B5EF4-FFF2-40B4-BE49-F238E27FC236}">
                <a16:creationId xmlns:a16="http://schemas.microsoft.com/office/drawing/2014/main" id="{04E75FB8-4335-437B-9305-492837234E56}"/>
              </a:ext>
            </a:extLst>
          </p:cNvPr>
          <p:cNvSpPr>
            <a:spLocks noChangeArrowheads="1"/>
          </p:cNvSpPr>
          <p:nvPr/>
        </p:nvSpPr>
        <p:spPr bwMode="gray">
          <a:xfrm rot="16200000">
            <a:off x="5983559" y="1458000"/>
            <a:ext cx="300709" cy="887166"/>
          </a:xfrm>
          <a:prstGeom prst="upArrow">
            <a:avLst>
              <a:gd name="adj1" fmla="val 50000"/>
              <a:gd name="adj2" fmla="val 43923"/>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17" name="AutoShape 26">
            <a:extLst>
              <a:ext uri="{FF2B5EF4-FFF2-40B4-BE49-F238E27FC236}">
                <a16:creationId xmlns:a16="http://schemas.microsoft.com/office/drawing/2014/main" id="{54E52984-2F1D-400C-91FB-8333483081BC}"/>
              </a:ext>
            </a:extLst>
          </p:cNvPr>
          <p:cNvSpPr>
            <a:spLocks noChangeArrowheads="1"/>
          </p:cNvSpPr>
          <p:nvPr/>
        </p:nvSpPr>
        <p:spPr bwMode="gray">
          <a:xfrm>
            <a:off x="5683509" y="5711460"/>
            <a:ext cx="893986" cy="300710"/>
          </a:xfrm>
          <a:prstGeom prst="leftRightArrow">
            <a:avLst>
              <a:gd name="adj1" fmla="val 50000"/>
              <a:gd name="adj2" fmla="val 35138"/>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18" name="Rectangle 39">
            <a:extLst>
              <a:ext uri="{FF2B5EF4-FFF2-40B4-BE49-F238E27FC236}">
                <a16:creationId xmlns:a16="http://schemas.microsoft.com/office/drawing/2014/main" id="{DFBDDC37-38E4-4097-B238-ED200FD5F2BD}"/>
              </a:ext>
            </a:extLst>
          </p:cNvPr>
          <p:cNvSpPr>
            <a:spLocks noChangeArrowheads="1"/>
          </p:cNvSpPr>
          <p:nvPr/>
        </p:nvSpPr>
        <p:spPr bwMode="blackWhite">
          <a:xfrm rot="16200000">
            <a:off x="6912799" y="3586436"/>
            <a:ext cx="2036849" cy="540000"/>
          </a:xfrm>
          <a:prstGeom prst="rect">
            <a:avLst/>
          </a:prstGeom>
          <a:noFill/>
          <a:ln w="19050" algn="ctr">
            <a:solidFill>
              <a:schemeClr val="tx1"/>
            </a:solidFill>
            <a:miter lim="800000"/>
            <a:headEnd/>
            <a:tailEnd/>
          </a:ln>
        </p:spPr>
        <p:txBody>
          <a:bodyPr wrap="none" anchor="ctr"/>
          <a:lstStyle/>
          <a:p>
            <a:pPr algn="ctr"/>
            <a:r>
              <a:rPr lang="en-US" altLang="zh-CN" sz="1399" dirty="0"/>
              <a:t>L2 Cache</a:t>
            </a:r>
            <a:endParaRPr lang="en-GB" altLang="zh-CN" sz="1399" dirty="0"/>
          </a:p>
        </p:txBody>
      </p:sp>
      <p:sp>
        <p:nvSpPr>
          <p:cNvPr id="19" name="Rectangle 40">
            <a:extLst>
              <a:ext uri="{FF2B5EF4-FFF2-40B4-BE49-F238E27FC236}">
                <a16:creationId xmlns:a16="http://schemas.microsoft.com/office/drawing/2014/main" id="{264386EF-E37A-4BBB-A5E6-E9571AC892CD}"/>
              </a:ext>
            </a:extLst>
          </p:cNvPr>
          <p:cNvSpPr>
            <a:spLocks noChangeArrowheads="1"/>
          </p:cNvSpPr>
          <p:nvPr/>
        </p:nvSpPr>
        <p:spPr bwMode="blackWhite">
          <a:xfrm rot="16200000">
            <a:off x="8086631" y="3702088"/>
            <a:ext cx="2036849" cy="324000"/>
          </a:xfrm>
          <a:prstGeom prst="rect">
            <a:avLst/>
          </a:prstGeom>
          <a:noFill/>
          <a:ln w="19050" algn="ctr">
            <a:solidFill>
              <a:schemeClr val="tx1"/>
            </a:solidFill>
            <a:miter lim="800000"/>
            <a:headEnd/>
            <a:tailEnd/>
          </a:ln>
        </p:spPr>
        <p:txBody>
          <a:bodyPr wrap="none" anchor="ctr"/>
          <a:lstStyle/>
          <a:p>
            <a:pPr algn="ctr"/>
            <a:r>
              <a:rPr lang="en-US" altLang="zh-CN" sz="1399" dirty="0"/>
              <a:t>Bus interconnect</a:t>
            </a:r>
            <a:endParaRPr lang="en-GB" altLang="zh-CN" sz="1399" dirty="0"/>
          </a:p>
        </p:txBody>
      </p:sp>
      <p:sp>
        <p:nvSpPr>
          <p:cNvPr id="20" name="AutoShape 60">
            <a:extLst>
              <a:ext uri="{FF2B5EF4-FFF2-40B4-BE49-F238E27FC236}">
                <a16:creationId xmlns:a16="http://schemas.microsoft.com/office/drawing/2014/main" id="{3D9CFC5C-B9FF-4BBD-BE09-81C531E44CBE}"/>
              </a:ext>
            </a:extLst>
          </p:cNvPr>
          <p:cNvSpPr>
            <a:spLocks noChangeArrowheads="1"/>
          </p:cNvSpPr>
          <p:nvPr/>
        </p:nvSpPr>
        <p:spPr bwMode="gray">
          <a:xfrm>
            <a:off x="6923266" y="3706082"/>
            <a:ext cx="720000" cy="300710"/>
          </a:xfrm>
          <a:prstGeom prst="leftRightArrow">
            <a:avLst>
              <a:gd name="adj1" fmla="val 50000"/>
              <a:gd name="adj2" fmla="val 80221"/>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1" name="AutoShape 60">
            <a:extLst>
              <a:ext uri="{FF2B5EF4-FFF2-40B4-BE49-F238E27FC236}">
                <a16:creationId xmlns:a16="http://schemas.microsoft.com/office/drawing/2014/main" id="{8B8D8CF5-25B0-4849-B1A9-4F96FEB97B77}"/>
              </a:ext>
            </a:extLst>
          </p:cNvPr>
          <p:cNvSpPr>
            <a:spLocks noChangeArrowheads="1"/>
          </p:cNvSpPr>
          <p:nvPr/>
        </p:nvSpPr>
        <p:spPr bwMode="gray">
          <a:xfrm>
            <a:off x="8201224" y="3704400"/>
            <a:ext cx="720000" cy="300710"/>
          </a:xfrm>
          <a:prstGeom prst="leftRightArrow">
            <a:avLst>
              <a:gd name="adj1" fmla="val 50000"/>
              <a:gd name="adj2" fmla="val 80221"/>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2" name="AutoShape 60">
            <a:extLst>
              <a:ext uri="{FF2B5EF4-FFF2-40B4-BE49-F238E27FC236}">
                <a16:creationId xmlns:a16="http://schemas.microsoft.com/office/drawing/2014/main" id="{CEB5A7AD-F435-4EBC-B26B-2585505B8BF5}"/>
              </a:ext>
            </a:extLst>
          </p:cNvPr>
          <p:cNvSpPr>
            <a:spLocks noChangeArrowheads="1"/>
          </p:cNvSpPr>
          <p:nvPr/>
        </p:nvSpPr>
        <p:spPr bwMode="gray">
          <a:xfrm>
            <a:off x="9277971" y="3704400"/>
            <a:ext cx="720000" cy="300710"/>
          </a:xfrm>
          <a:prstGeom prst="leftRightArrow">
            <a:avLst>
              <a:gd name="adj1" fmla="val 50000"/>
              <a:gd name="adj2" fmla="val 80221"/>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23" name="Rectangle 39">
            <a:extLst>
              <a:ext uri="{FF2B5EF4-FFF2-40B4-BE49-F238E27FC236}">
                <a16:creationId xmlns:a16="http://schemas.microsoft.com/office/drawing/2014/main" id="{79DD72A6-6595-44A9-B001-09D62C8AB77C}"/>
              </a:ext>
            </a:extLst>
          </p:cNvPr>
          <p:cNvSpPr>
            <a:spLocks noChangeArrowheads="1"/>
          </p:cNvSpPr>
          <p:nvPr/>
        </p:nvSpPr>
        <p:spPr bwMode="blackWhite">
          <a:xfrm>
            <a:off x="10008887" y="2544885"/>
            <a:ext cx="1080000" cy="2635199"/>
          </a:xfrm>
          <a:prstGeom prst="rect">
            <a:avLst/>
          </a:prstGeom>
          <a:noFill/>
          <a:ln w="19050" algn="ctr">
            <a:solidFill>
              <a:schemeClr val="tx1"/>
            </a:solidFill>
            <a:miter lim="800000"/>
            <a:headEnd/>
            <a:tailEnd/>
          </a:ln>
        </p:spPr>
        <p:txBody>
          <a:bodyPr wrap="none" anchor="ctr"/>
          <a:lstStyle/>
          <a:p>
            <a:pPr algn="ctr"/>
            <a:r>
              <a:rPr lang="en-US" altLang="zh-CN" sz="1399" dirty="0"/>
              <a:t>Main</a:t>
            </a:r>
          </a:p>
          <a:p>
            <a:pPr algn="ctr"/>
            <a:r>
              <a:rPr lang="en-US" altLang="zh-CN" sz="1399" dirty="0"/>
              <a:t>memory</a:t>
            </a:r>
            <a:endParaRPr lang="en-GB" altLang="zh-CN" sz="1399" dirty="0"/>
          </a:p>
        </p:txBody>
      </p:sp>
      <p:grpSp>
        <p:nvGrpSpPr>
          <p:cNvPr id="24" name="Group 23">
            <a:extLst>
              <a:ext uri="{FF2B5EF4-FFF2-40B4-BE49-F238E27FC236}">
                <a16:creationId xmlns:a16="http://schemas.microsoft.com/office/drawing/2014/main" id="{38746ECE-AC30-4209-BEA8-48423D680755}"/>
              </a:ext>
            </a:extLst>
          </p:cNvPr>
          <p:cNvGrpSpPr>
            <a:grpSpLocks noChangeAspect="1"/>
          </p:cNvGrpSpPr>
          <p:nvPr/>
        </p:nvGrpSpPr>
        <p:grpSpPr>
          <a:xfrm>
            <a:off x="3895200" y="4018825"/>
            <a:ext cx="1974415" cy="2108159"/>
            <a:chOff x="3896205" y="2342241"/>
            <a:chExt cx="2468020" cy="2635200"/>
          </a:xfrm>
        </p:grpSpPr>
        <p:sp>
          <p:nvSpPr>
            <p:cNvPr id="25" name="Rectangle 5">
              <a:extLst>
                <a:ext uri="{FF2B5EF4-FFF2-40B4-BE49-F238E27FC236}">
                  <a16:creationId xmlns:a16="http://schemas.microsoft.com/office/drawing/2014/main" id="{E56AE755-799C-4B70-8CEB-27A896627A84}"/>
                </a:ext>
              </a:extLst>
            </p:cNvPr>
            <p:cNvSpPr>
              <a:spLocks noChangeArrowheads="1"/>
            </p:cNvSpPr>
            <p:nvPr/>
          </p:nvSpPr>
          <p:spPr bwMode="gray">
            <a:xfrm>
              <a:off x="3896205" y="2342241"/>
              <a:ext cx="2468020" cy="2635200"/>
            </a:xfrm>
            <a:prstGeom prst="rect">
              <a:avLst/>
            </a:prstGeom>
            <a:solidFill>
              <a:schemeClr val="bg2">
                <a:alpha val="10196"/>
              </a:schemeClr>
            </a:solidFill>
            <a:ln w="12700" algn="ctr">
              <a:solidFill>
                <a:schemeClr val="tx1"/>
              </a:solidFill>
              <a:prstDash val="dash"/>
              <a:miter lim="800000"/>
              <a:headEnd/>
              <a:tailEnd/>
            </a:ln>
          </p:spPr>
          <p:txBody>
            <a:bodyPr wrap="none" anchor="ctr"/>
            <a:lstStyle/>
            <a:p>
              <a:endParaRPr lang="en-GB" altLang="zh-CN" sz="1799" dirty="0"/>
            </a:p>
          </p:txBody>
        </p:sp>
        <p:sp>
          <p:nvSpPr>
            <p:cNvPr id="26" name="Rectangle 6">
              <a:extLst>
                <a:ext uri="{FF2B5EF4-FFF2-40B4-BE49-F238E27FC236}">
                  <a16:creationId xmlns:a16="http://schemas.microsoft.com/office/drawing/2014/main" id="{27CFE91D-83DB-4729-AF10-1B7D5635F8D6}"/>
                </a:ext>
              </a:extLst>
            </p:cNvPr>
            <p:cNvSpPr>
              <a:spLocks noChangeArrowheads="1"/>
            </p:cNvSpPr>
            <p:nvPr/>
          </p:nvSpPr>
          <p:spPr bwMode="blackWhite">
            <a:xfrm>
              <a:off x="4901631" y="3320793"/>
              <a:ext cx="1232829" cy="666000"/>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799" dirty="0"/>
                <a:t>CPU</a:t>
              </a:r>
              <a:endParaRPr lang="en-GB" altLang="zh-CN" sz="1799" dirty="0"/>
            </a:p>
          </p:txBody>
        </p:sp>
        <p:sp>
          <p:nvSpPr>
            <p:cNvPr id="27" name="Rectangle 7">
              <a:extLst>
                <a:ext uri="{FF2B5EF4-FFF2-40B4-BE49-F238E27FC236}">
                  <a16:creationId xmlns:a16="http://schemas.microsoft.com/office/drawing/2014/main" id="{0A778D8B-7800-4C07-9771-BFE2ADC798CA}"/>
                </a:ext>
              </a:extLst>
            </p:cNvPr>
            <p:cNvSpPr>
              <a:spLocks noChangeArrowheads="1"/>
            </p:cNvSpPr>
            <p:nvPr/>
          </p:nvSpPr>
          <p:spPr bwMode="blackWhite">
            <a:xfrm>
              <a:off x="4901631" y="2491766"/>
              <a:ext cx="1232829" cy="377132"/>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L1 I-Cache</a:t>
              </a:r>
              <a:endParaRPr lang="en-GB" altLang="zh-CN" sz="1399" dirty="0"/>
            </a:p>
          </p:txBody>
        </p:sp>
        <p:sp>
          <p:nvSpPr>
            <p:cNvPr id="28" name="Rectangle 8">
              <a:extLst>
                <a:ext uri="{FF2B5EF4-FFF2-40B4-BE49-F238E27FC236}">
                  <a16:creationId xmlns:a16="http://schemas.microsoft.com/office/drawing/2014/main" id="{BCF9E286-209B-4389-8BAC-A9377AC6BF45}"/>
                </a:ext>
              </a:extLst>
            </p:cNvPr>
            <p:cNvSpPr>
              <a:spLocks noChangeArrowheads="1"/>
            </p:cNvSpPr>
            <p:nvPr/>
          </p:nvSpPr>
          <p:spPr bwMode="blackWhite">
            <a:xfrm>
              <a:off x="4893050" y="4452243"/>
              <a:ext cx="1232829" cy="377132"/>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L1 D-Cache</a:t>
              </a:r>
              <a:endParaRPr lang="en-GB" altLang="zh-CN" sz="1399" dirty="0"/>
            </a:p>
          </p:txBody>
        </p:sp>
        <p:sp>
          <p:nvSpPr>
            <p:cNvPr id="29" name="Rectangle 9">
              <a:extLst>
                <a:ext uri="{FF2B5EF4-FFF2-40B4-BE49-F238E27FC236}">
                  <a16:creationId xmlns:a16="http://schemas.microsoft.com/office/drawing/2014/main" id="{76E2E7FE-7B55-4063-9F26-75F00A472E72}"/>
                </a:ext>
              </a:extLst>
            </p:cNvPr>
            <p:cNvSpPr>
              <a:spLocks noChangeArrowheads="1"/>
            </p:cNvSpPr>
            <p:nvPr/>
          </p:nvSpPr>
          <p:spPr bwMode="blackWhite">
            <a:xfrm rot="16200000">
              <a:off x="3548218" y="3498217"/>
              <a:ext cx="1280922" cy="324655"/>
            </a:xfrm>
            <a:prstGeom prst="rect">
              <a:avLst/>
            </a:prstGeom>
            <a:solidFill>
              <a:schemeClr val="bg1"/>
            </a:solidFill>
            <a:ln w="19050" algn="ctr">
              <a:solidFill>
                <a:schemeClr val="tx1"/>
              </a:solidFill>
              <a:miter lim="800000"/>
              <a:headEnd/>
              <a:tailEnd/>
            </a:ln>
          </p:spPr>
          <p:txBody>
            <a:bodyPr wrap="none" anchor="ctr"/>
            <a:lstStyle/>
            <a:p>
              <a:pPr algn="ctr"/>
              <a:r>
                <a:rPr lang="en-US" altLang="zh-CN" sz="1399" dirty="0"/>
                <a:t>MMU</a:t>
              </a:r>
              <a:endParaRPr lang="en-GB" altLang="zh-CN" sz="1399" dirty="0"/>
            </a:p>
          </p:txBody>
        </p:sp>
        <p:cxnSp>
          <p:nvCxnSpPr>
            <p:cNvPr id="30" name="AutoShape 10">
              <a:extLst>
                <a:ext uri="{FF2B5EF4-FFF2-40B4-BE49-F238E27FC236}">
                  <a16:creationId xmlns:a16="http://schemas.microsoft.com/office/drawing/2014/main" id="{E19202B7-F1B0-4FAC-9DDA-972BDBC44EEF}"/>
                </a:ext>
              </a:extLst>
            </p:cNvPr>
            <p:cNvCxnSpPr>
              <a:cxnSpLocks noChangeShapeType="1"/>
              <a:stCxn id="29" idx="2"/>
              <a:endCxn id="26" idx="1"/>
            </p:cNvCxnSpPr>
            <p:nvPr/>
          </p:nvCxnSpPr>
          <p:spPr bwMode="gray">
            <a:xfrm flipV="1">
              <a:off x="4351007" y="3653793"/>
              <a:ext cx="550624" cy="6752"/>
            </a:xfrm>
            <a:prstGeom prst="straightConnector1">
              <a:avLst/>
            </a:prstGeom>
            <a:noFill/>
            <a:ln w="19050">
              <a:solidFill>
                <a:schemeClr val="tx1"/>
              </a:solidFill>
              <a:round/>
              <a:headEnd type="triangle" w="med" len="med"/>
              <a:tailEnd type="triangle" w="med" len="med"/>
            </a:ln>
          </p:spPr>
        </p:cxnSp>
        <p:cxnSp>
          <p:nvCxnSpPr>
            <p:cNvPr id="31" name="AutoShape 11">
              <a:extLst>
                <a:ext uri="{FF2B5EF4-FFF2-40B4-BE49-F238E27FC236}">
                  <a16:creationId xmlns:a16="http://schemas.microsoft.com/office/drawing/2014/main" id="{0AC0F6C4-92C8-4CB8-832C-A85C1E72E51B}"/>
                </a:ext>
              </a:extLst>
            </p:cNvPr>
            <p:cNvCxnSpPr>
              <a:cxnSpLocks noChangeShapeType="1"/>
              <a:stCxn id="29" idx="3"/>
              <a:endCxn id="27" idx="1"/>
            </p:cNvCxnSpPr>
            <p:nvPr/>
          </p:nvCxnSpPr>
          <p:spPr bwMode="gray">
            <a:xfrm rot="16200000">
              <a:off x="4375084" y="2495473"/>
              <a:ext cx="332276" cy="703656"/>
            </a:xfrm>
            <a:prstGeom prst="bentConnector2">
              <a:avLst/>
            </a:prstGeom>
            <a:noFill/>
            <a:ln w="19050">
              <a:solidFill>
                <a:schemeClr val="tx1"/>
              </a:solidFill>
              <a:miter lim="800000"/>
              <a:headEnd type="triangle" w="med" len="med"/>
              <a:tailEnd type="triangle" w="med" len="med"/>
            </a:ln>
          </p:spPr>
        </p:cxnSp>
        <p:cxnSp>
          <p:nvCxnSpPr>
            <p:cNvPr id="32" name="AutoShape 12">
              <a:extLst>
                <a:ext uri="{FF2B5EF4-FFF2-40B4-BE49-F238E27FC236}">
                  <a16:creationId xmlns:a16="http://schemas.microsoft.com/office/drawing/2014/main" id="{2F675BE4-42C8-485D-882F-F83CBCA9A7D1}"/>
                </a:ext>
              </a:extLst>
            </p:cNvPr>
            <p:cNvCxnSpPr>
              <a:cxnSpLocks noChangeShapeType="1"/>
              <a:stCxn id="29" idx="1"/>
              <a:endCxn id="28" idx="1"/>
            </p:cNvCxnSpPr>
            <p:nvPr/>
          </p:nvCxnSpPr>
          <p:spPr bwMode="gray">
            <a:xfrm rot="16200000" flipH="1">
              <a:off x="4370964" y="4118722"/>
              <a:ext cx="339803" cy="704370"/>
            </a:xfrm>
            <a:prstGeom prst="bentConnector2">
              <a:avLst/>
            </a:prstGeom>
            <a:noFill/>
            <a:ln w="19050">
              <a:solidFill>
                <a:schemeClr val="tx1"/>
              </a:solidFill>
              <a:miter lim="800000"/>
              <a:headEnd type="triangle" w="med" len="med"/>
              <a:tailEnd type="triangle" w="med" len="med"/>
            </a:ln>
          </p:spPr>
        </p:cxnSp>
        <p:sp>
          <p:nvSpPr>
            <p:cNvPr id="33" name="AutoShape 14">
              <a:extLst>
                <a:ext uri="{FF2B5EF4-FFF2-40B4-BE49-F238E27FC236}">
                  <a16:creationId xmlns:a16="http://schemas.microsoft.com/office/drawing/2014/main" id="{72FB7326-E244-429C-8C3C-756265B7B941}"/>
                </a:ext>
              </a:extLst>
            </p:cNvPr>
            <p:cNvSpPr>
              <a:spLocks noChangeArrowheads="1"/>
            </p:cNvSpPr>
            <p:nvPr/>
          </p:nvSpPr>
          <p:spPr bwMode="gray">
            <a:xfrm rot="10800000">
              <a:off x="5386518" y="2863915"/>
              <a:ext cx="258865" cy="451895"/>
            </a:xfrm>
            <a:prstGeom prst="upArrow">
              <a:avLst>
                <a:gd name="adj1" fmla="val 50000"/>
                <a:gd name="adj2" fmla="val 37569"/>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34" name="AutoShape 42">
              <a:extLst>
                <a:ext uri="{FF2B5EF4-FFF2-40B4-BE49-F238E27FC236}">
                  <a16:creationId xmlns:a16="http://schemas.microsoft.com/office/drawing/2014/main" id="{7EE2F8AF-9BAA-4AA0-9096-849699177D1B}"/>
                </a:ext>
              </a:extLst>
            </p:cNvPr>
            <p:cNvSpPr>
              <a:spLocks noChangeArrowheads="1"/>
            </p:cNvSpPr>
            <p:nvPr/>
          </p:nvSpPr>
          <p:spPr bwMode="gray">
            <a:xfrm rot="5400000">
              <a:off x="5289149" y="4084160"/>
              <a:ext cx="453600" cy="258866"/>
            </a:xfrm>
            <a:prstGeom prst="leftRightArrow">
              <a:avLst>
                <a:gd name="adj1" fmla="val 50000"/>
                <a:gd name="adj2" fmla="val 60110"/>
              </a:avLst>
            </a:prstGeom>
            <a:solidFill>
              <a:schemeClr val="folHlink"/>
            </a:solidFill>
            <a:ln w="12700" algn="ctr">
              <a:solidFill>
                <a:schemeClr val="tx1"/>
              </a:solidFill>
              <a:miter lim="800000"/>
              <a:headEnd/>
              <a:tailEnd/>
            </a:ln>
          </p:spPr>
          <p:txBody>
            <a:bodyPr wrap="none" anchor="ctr"/>
            <a:lstStyle/>
            <a:p>
              <a:endParaRPr lang="en-GB" altLang="zh-CN" sz="1799" dirty="0"/>
            </a:p>
          </p:txBody>
        </p:sp>
      </p:grpSp>
      <p:sp>
        <p:nvSpPr>
          <p:cNvPr id="35" name="AutoShape 26">
            <a:extLst>
              <a:ext uri="{FF2B5EF4-FFF2-40B4-BE49-F238E27FC236}">
                <a16:creationId xmlns:a16="http://schemas.microsoft.com/office/drawing/2014/main" id="{C789DD8A-C392-4A89-8F8B-D7044009134A}"/>
              </a:ext>
            </a:extLst>
          </p:cNvPr>
          <p:cNvSpPr>
            <a:spLocks noChangeArrowheads="1"/>
          </p:cNvSpPr>
          <p:nvPr/>
        </p:nvSpPr>
        <p:spPr bwMode="gray">
          <a:xfrm>
            <a:off x="5685803" y="3320108"/>
            <a:ext cx="893986" cy="300710"/>
          </a:xfrm>
          <a:prstGeom prst="leftRightArrow">
            <a:avLst>
              <a:gd name="adj1" fmla="val 50000"/>
              <a:gd name="adj2" fmla="val 35138"/>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
        <p:nvSpPr>
          <p:cNvPr id="36" name="AutoShape 24">
            <a:extLst>
              <a:ext uri="{FF2B5EF4-FFF2-40B4-BE49-F238E27FC236}">
                <a16:creationId xmlns:a16="http://schemas.microsoft.com/office/drawing/2014/main" id="{62817905-CAE2-4FCC-9E9A-F7B036CE2DF1}"/>
              </a:ext>
            </a:extLst>
          </p:cNvPr>
          <p:cNvSpPr>
            <a:spLocks noChangeArrowheads="1"/>
          </p:cNvSpPr>
          <p:nvPr/>
        </p:nvSpPr>
        <p:spPr bwMode="gray">
          <a:xfrm rot="16200000">
            <a:off x="5979031" y="3842226"/>
            <a:ext cx="300709" cy="887166"/>
          </a:xfrm>
          <a:prstGeom prst="upArrow">
            <a:avLst>
              <a:gd name="adj1" fmla="val 50000"/>
              <a:gd name="adj2" fmla="val 43923"/>
            </a:avLst>
          </a:prstGeom>
          <a:solidFill>
            <a:schemeClr val="folHlink"/>
          </a:solidFill>
          <a:ln w="12700" algn="ctr">
            <a:solidFill>
              <a:schemeClr val="tx1"/>
            </a:solidFill>
            <a:miter lim="800000"/>
            <a:headEnd/>
            <a:tailEnd/>
          </a:ln>
        </p:spPr>
        <p:txBody>
          <a:bodyPr wrap="none" anchor="ctr"/>
          <a:lstStyle/>
          <a:p>
            <a:endParaRPr lang="en-GB" altLang="zh-CN" sz="1799" dirty="0"/>
          </a:p>
        </p:txBody>
      </p:sp>
    </p:spTree>
    <p:extLst>
      <p:ext uri="{BB962C8B-B14F-4D97-AF65-F5344CB8AC3E}">
        <p14:creationId xmlns:p14="http://schemas.microsoft.com/office/powerpoint/2010/main" val="105622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B3AA1-ECAE-47A8-8062-880CCCA91C6A}"/>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366E3024-C246-4DBD-A652-2A2EFB8D2E66}"/>
              </a:ext>
            </a:extLst>
          </p:cNvPr>
          <p:cNvSpPr/>
          <p:nvPr/>
        </p:nvSpPr>
        <p:spPr>
          <a:xfrm>
            <a:off x="2119652" y="2967335"/>
            <a:ext cx="795275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Cache Performance Metrics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0738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Cache Performance Terminology</a:t>
            </a:r>
            <a:endParaRPr lang="en-US" dirty="0"/>
          </a:p>
        </p:txBody>
      </p:sp>
      <p:sp>
        <p:nvSpPr>
          <p:cNvPr id="4" name="Text Placeholder 5">
            <a:extLst>
              <a:ext uri="{FF2B5EF4-FFF2-40B4-BE49-F238E27FC236}">
                <a16:creationId xmlns:a16="http://schemas.microsoft.com/office/drawing/2014/main" id="{DE551C6F-56C6-44D2-8E68-2548FEA724C0}"/>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Reducing cache misses to improve performance</a:t>
            </a:r>
          </a:p>
        </p:txBody>
      </p:sp>
      <p:sp>
        <p:nvSpPr>
          <p:cNvPr id="5" name="Text Placeholder 6">
            <a:extLst>
              <a:ext uri="{FF2B5EF4-FFF2-40B4-BE49-F238E27FC236}">
                <a16:creationId xmlns:a16="http://schemas.microsoft.com/office/drawing/2014/main" id="{1B90FB32-608B-485B-AA5A-0B7CA718A47A}"/>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Cache hits and misses</a:t>
            </a:r>
          </a:p>
        </p:txBody>
      </p:sp>
      <p:sp>
        <p:nvSpPr>
          <p:cNvPr id="6" name="Content Placeholder 3">
            <a:extLst>
              <a:ext uri="{FF2B5EF4-FFF2-40B4-BE49-F238E27FC236}">
                <a16:creationId xmlns:a16="http://schemas.microsoft.com/office/drawing/2014/main" id="{65ADE734-2D93-4BAB-97BA-47F73D0A0993}"/>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If the data to be accessed are present in the cache, it is called a hit; otherwise, it is a miss.</a:t>
            </a:r>
          </a:p>
          <a:p>
            <a:r>
              <a:rPr lang="en-GB" dirty="0"/>
              <a:t>If a cache miss occurs, a block of data containing the requested data are copied into the cache.</a:t>
            </a:r>
          </a:p>
        </p:txBody>
      </p:sp>
      <p:sp>
        <p:nvSpPr>
          <p:cNvPr id="7" name="Text Placeholder 7">
            <a:extLst>
              <a:ext uri="{FF2B5EF4-FFF2-40B4-BE49-F238E27FC236}">
                <a16:creationId xmlns:a16="http://schemas.microsoft.com/office/drawing/2014/main" id="{9B5562D0-3935-46D0-9662-EF56A28BEDD2}"/>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Cache miss rate and miss penalty</a:t>
            </a:r>
          </a:p>
        </p:txBody>
      </p:sp>
      <p:sp>
        <p:nvSpPr>
          <p:cNvPr id="8" name="Content Placeholder 8">
            <a:extLst>
              <a:ext uri="{FF2B5EF4-FFF2-40B4-BE49-F238E27FC236}">
                <a16:creationId xmlns:a16="http://schemas.microsoft.com/office/drawing/2014/main" id="{9EABAA64-BA64-4961-956E-214E0DE96A6A}"/>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The miss rate is the fraction of cache misses in relation to the total number of memory accesses.</a:t>
            </a:r>
          </a:p>
          <a:p>
            <a:r>
              <a:rPr lang="en-GB" dirty="0"/>
              <a:t>The miss penalty is the amount of extra time taken to load the requested data.</a:t>
            </a:r>
          </a:p>
          <a:p>
            <a:endParaRPr lang="en-GB" dirty="0"/>
          </a:p>
          <a:p>
            <a:endParaRPr lang="en-GB" dirty="0"/>
          </a:p>
          <a:p>
            <a:endParaRPr lang="en-GB" dirty="0"/>
          </a:p>
        </p:txBody>
      </p:sp>
    </p:spTree>
    <p:extLst>
      <p:ext uri="{BB962C8B-B14F-4D97-AF65-F5344CB8AC3E}">
        <p14:creationId xmlns:p14="http://schemas.microsoft.com/office/powerpoint/2010/main" val="258288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Breaking Down Cache Misses</a:t>
            </a:r>
            <a:endParaRPr lang="en-US" dirty="0"/>
          </a:p>
        </p:txBody>
      </p:sp>
      <p:sp>
        <p:nvSpPr>
          <p:cNvPr id="4" name="Text Placeholder 9">
            <a:extLst>
              <a:ext uri="{FF2B5EF4-FFF2-40B4-BE49-F238E27FC236}">
                <a16:creationId xmlns:a16="http://schemas.microsoft.com/office/drawing/2014/main" id="{5CC41FA6-6930-4B6F-B4BA-F871A00F8DC1}"/>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The three categories of cache miss</a:t>
            </a:r>
          </a:p>
        </p:txBody>
      </p:sp>
      <p:sp>
        <p:nvSpPr>
          <p:cNvPr id="5" name="Content Placeholder 8">
            <a:extLst>
              <a:ext uri="{FF2B5EF4-FFF2-40B4-BE49-F238E27FC236}">
                <a16:creationId xmlns:a16="http://schemas.microsoft.com/office/drawing/2014/main" id="{74AFE243-E41A-444B-8DC4-3877F2C15849}"/>
              </a:ext>
            </a:extLst>
          </p:cNvPr>
          <p:cNvSpPr>
            <a:spLocks noGrp="1"/>
          </p:cNvSpPr>
          <p:nvPr>
            <p:ph idx="1"/>
          </p:nvPr>
        </p:nvSpPr>
        <p:spPr>
          <a:xfrm>
            <a:off x="492789" y="2373786"/>
            <a:ext cx="3359281" cy="3605945"/>
          </a:xfrm>
        </p:spPr>
        <p:txBody>
          <a:bodyPr/>
          <a:lstStyle/>
          <a:p>
            <a:r>
              <a:rPr lang="en-GB" dirty="0"/>
              <a:t>The memory location being accessed has never existed in the cache; the first access to any new block generates a compulsory miss.</a:t>
            </a:r>
          </a:p>
        </p:txBody>
      </p:sp>
      <p:sp>
        <p:nvSpPr>
          <p:cNvPr id="6" name="Text Placeholder 10">
            <a:extLst>
              <a:ext uri="{FF2B5EF4-FFF2-40B4-BE49-F238E27FC236}">
                <a16:creationId xmlns:a16="http://schemas.microsoft.com/office/drawing/2014/main" id="{3984086B-5634-422F-BEF9-7F5F0AE4496C}"/>
              </a:ext>
            </a:extLst>
          </p:cNvPr>
          <p:cNvSpPr txBox="1">
            <a:spLocks/>
          </p:cNvSpPr>
          <p:nvPr/>
        </p:nvSpPr>
        <p:spPr>
          <a:xfrm>
            <a:off x="492125"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Compulsory miss</a:t>
            </a:r>
          </a:p>
        </p:txBody>
      </p:sp>
      <p:sp>
        <p:nvSpPr>
          <p:cNvPr id="7" name="Content Placeholder 11">
            <a:extLst>
              <a:ext uri="{FF2B5EF4-FFF2-40B4-BE49-F238E27FC236}">
                <a16:creationId xmlns:a16="http://schemas.microsoft.com/office/drawing/2014/main" id="{F0588F1B-F5BD-4F61-931F-B8441F81FFC5}"/>
              </a:ext>
            </a:extLst>
          </p:cNvPr>
          <p:cNvSpPr txBox="1">
            <a:spLocks/>
          </p:cNvSpPr>
          <p:nvPr/>
        </p:nvSpPr>
        <p:spPr>
          <a:xfrm>
            <a:off x="4444207" y="2373786"/>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There is not enough space in the cache to hold all the data required; therefore, some of it must be evicted and reloaded, and this generates capacity misses.</a:t>
            </a:r>
          </a:p>
        </p:txBody>
      </p:sp>
      <p:sp>
        <p:nvSpPr>
          <p:cNvPr id="8" name="Content Placeholder 12">
            <a:extLst>
              <a:ext uri="{FF2B5EF4-FFF2-40B4-BE49-F238E27FC236}">
                <a16:creationId xmlns:a16="http://schemas.microsoft.com/office/drawing/2014/main" id="{2FB4FFF3-78CC-47BD-A22F-762918CC69FD}"/>
              </a:ext>
            </a:extLst>
          </p:cNvPr>
          <p:cNvSpPr txBox="1">
            <a:spLocks/>
          </p:cNvSpPr>
          <p:nvPr/>
        </p:nvSpPr>
        <p:spPr>
          <a:xfrm>
            <a:off x="8300113" y="2373786"/>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Too many memory locations map to the same set, so some blocks have to be evicted and reloaded; this generates conflict misses.</a:t>
            </a:r>
          </a:p>
          <a:p>
            <a:r>
              <a:rPr lang="en-GB" dirty="0"/>
              <a:t>Conflict misses only occur in direct-mapped and set-associative caches.</a:t>
            </a:r>
          </a:p>
        </p:txBody>
      </p:sp>
      <p:sp>
        <p:nvSpPr>
          <p:cNvPr id="9" name="Text Placeholder 13">
            <a:extLst>
              <a:ext uri="{FF2B5EF4-FFF2-40B4-BE49-F238E27FC236}">
                <a16:creationId xmlns:a16="http://schemas.microsoft.com/office/drawing/2014/main" id="{3C17A2ED-E4AE-4FB7-B1EA-8F0F3E90C6EC}"/>
              </a:ext>
            </a:extLst>
          </p:cNvPr>
          <p:cNvSpPr txBox="1">
            <a:spLocks/>
          </p:cNvSpPr>
          <p:nvPr/>
        </p:nvSpPr>
        <p:spPr>
          <a:xfrm>
            <a:off x="4419997"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Capacity miss</a:t>
            </a:r>
          </a:p>
        </p:txBody>
      </p:sp>
      <p:sp>
        <p:nvSpPr>
          <p:cNvPr id="10" name="Text Placeholder 14">
            <a:extLst>
              <a:ext uri="{FF2B5EF4-FFF2-40B4-BE49-F238E27FC236}">
                <a16:creationId xmlns:a16="http://schemas.microsoft.com/office/drawing/2014/main" id="{423B3B7A-7084-4CA8-A763-2AEDFD13B40B}"/>
              </a:ext>
            </a:extLst>
          </p:cNvPr>
          <p:cNvSpPr txBox="1">
            <a:spLocks/>
          </p:cNvSpPr>
          <p:nvPr/>
        </p:nvSpPr>
        <p:spPr>
          <a:xfrm>
            <a:off x="8299449"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Conflict miss</a:t>
            </a:r>
          </a:p>
        </p:txBody>
      </p:sp>
    </p:spTree>
    <p:extLst>
      <p:ext uri="{BB962C8B-B14F-4D97-AF65-F5344CB8AC3E}">
        <p14:creationId xmlns:p14="http://schemas.microsoft.com/office/powerpoint/2010/main" val="1229026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Cache Performance</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Cache hit and miss rates give an indication of cache performance.</a:t>
            </a:r>
          </a:p>
          <a:p>
            <a:pPr marL="741363" lvl="1" indent="-342900"/>
            <a:r>
              <a:rPr lang="en-US" dirty="0"/>
              <a:t>But they fail to capture the impact of the cache on the overall system.</a:t>
            </a:r>
          </a:p>
          <a:p>
            <a:r>
              <a:rPr lang="en-US" dirty="0"/>
              <a:t>We therefore prefer to incorporate timing into the cache performance.</a:t>
            </a:r>
          </a:p>
          <a:p>
            <a:pPr marL="741363" lvl="1" indent="-342900"/>
            <a:r>
              <a:rPr lang="en-US" dirty="0"/>
              <a:t>For example, including the time taken to access the cache</a:t>
            </a:r>
          </a:p>
          <a:p>
            <a:pPr marL="741363" lvl="1" indent="-342900"/>
            <a:r>
              <a:rPr lang="en-US" dirty="0"/>
              <a:t>And the time taken to service a miss</a:t>
            </a:r>
          </a:p>
          <a:p>
            <a:r>
              <a:rPr lang="en-US" dirty="0"/>
              <a:t>This can give us a value for the average memory access time (AMAT).</a:t>
            </a:r>
          </a:p>
          <a:p>
            <a:r>
              <a:rPr lang="en-US" dirty="0"/>
              <a:t>First, we need to define the metrics that we will use.</a:t>
            </a:r>
          </a:p>
        </p:txBody>
      </p:sp>
    </p:spTree>
    <p:extLst>
      <p:ext uri="{BB962C8B-B14F-4D97-AF65-F5344CB8AC3E}">
        <p14:creationId xmlns:p14="http://schemas.microsoft.com/office/powerpoint/2010/main" val="424540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Cache Performance</a:t>
            </a:r>
          </a:p>
        </p:txBody>
      </p:sp>
      <p:sp>
        <p:nvSpPr>
          <p:cNvPr id="4" name="Text Placeholder 3">
            <a:extLst>
              <a:ext uri="{FF2B5EF4-FFF2-40B4-BE49-F238E27FC236}">
                <a16:creationId xmlns:a16="http://schemas.microsoft.com/office/drawing/2014/main" id="{BF1E1D14-0613-417D-A214-1F802C0118FF}"/>
              </a:ext>
            </a:extLst>
          </p:cNvPr>
          <p:cNvSpPr txBox="1">
            <a:spLocks/>
          </p:cNvSpPr>
          <p:nvPr/>
        </p:nvSpPr>
        <p:spPr>
          <a:xfrm>
            <a:off x="492125" y="1040826"/>
            <a:ext cx="11180763" cy="344488"/>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Metrics useful for measuring performance</a:t>
            </a:r>
          </a:p>
        </p:txBody>
      </p:sp>
      <p:sp>
        <p:nvSpPr>
          <p:cNvPr id="5" name="Content Placeholder 2">
            <a:extLst>
              <a:ext uri="{FF2B5EF4-FFF2-40B4-BE49-F238E27FC236}">
                <a16:creationId xmlns:a16="http://schemas.microsoft.com/office/drawing/2014/main" id="{8F211BB4-5B22-429E-9ABA-E3ECC8141193}"/>
              </a:ext>
            </a:extLst>
          </p:cNvPr>
          <p:cNvSpPr>
            <a:spLocks noGrp="1"/>
          </p:cNvSpPr>
          <p:nvPr>
            <p:ph idx="1"/>
          </p:nvPr>
        </p:nvSpPr>
        <p:spPr>
          <a:xfrm>
            <a:off x="492789" y="2373786"/>
            <a:ext cx="3359281" cy="3605945"/>
          </a:xfrm>
        </p:spPr>
        <p:txBody>
          <a:bodyPr/>
          <a:lstStyle/>
          <a:p>
            <a:r>
              <a:rPr lang="en-US" dirty="0"/>
              <a:t>Memory cycle time</a:t>
            </a:r>
          </a:p>
          <a:p>
            <a:pPr marL="741363" lvl="1" indent="-342900"/>
            <a:r>
              <a:rPr lang="en-US" dirty="0"/>
              <a:t>Minimum delay between two memory accesses</a:t>
            </a:r>
          </a:p>
          <a:p>
            <a:pPr marL="342900" indent="-342900"/>
            <a:r>
              <a:rPr lang="en-US" dirty="0"/>
              <a:t>Memory access time</a:t>
            </a:r>
          </a:p>
          <a:p>
            <a:pPr marL="741363" lvl="1" indent="-342900"/>
            <a:r>
              <a:rPr lang="en-US" dirty="0"/>
              <a:t>Elapsed time between the start and finish of one memory access</a:t>
            </a:r>
          </a:p>
        </p:txBody>
      </p:sp>
      <p:sp>
        <p:nvSpPr>
          <p:cNvPr id="6" name="Text Placeholder 4">
            <a:extLst>
              <a:ext uri="{FF2B5EF4-FFF2-40B4-BE49-F238E27FC236}">
                <a16:creationId xmlns:a16="http://schemas.microsoft.com/office/drawing/2014/main" id="{8C5A108B-A77A-41C9-B3D5-96E4EB9F8711}"/>
              </a:ext>
            </a:extLst>
          </p:cNvPr>
          <p:cNvSpPr txBox="1">
            <a:spLocks/>
          </p:cNvSpPr>
          <p:nvPr/>
        </p:nvSpPr>
        <p:spPr>
          <a:xfrm>
            <a:off x="492125"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Memory</a:t>
            </a:r>
          </a:p>
        </p:txBody>
      </p:sp>
      <p:sp>
        <p:nvSpPr>
          <p:cNvPr id="7" name="Content Placeholder 5">
            <a:extLst>
              <a:ext uri="{FF2B5EF4-FFF2-40B4-BE49-F238E27FC236}">
                <a16:creationId xmlns:a16="http://schemas.microsoft.com/office/drawing/2014/main" id="{ECF8AB42-3D34-42FD-A66F-51B8E7A2AB05}"/>
              </a:ext>
            </a:extLst>
          </p:cNvPr>
          <p:cNvSpPr txBox="1">
            <a:spLocks/>
          </p:cNvSpPr>
          <p:nvPr/>
        </p:nvSpPr>
        <p:spPr>
          <a:xfrm>
            <a:off x="4444207" y="2373786"/>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The data throughput</a:t>
            </a:r>
          </a:p>
          <a:p>
            <a:pPr marL="741363" lvl="1" indent="-342900"/>
            <a:r>
              <a:rPr lang="en-US" dirty="0"/>
              <a:t>Bit rate * number of bits</a:t>
            </a:r>
          </a:p>
        </p:txBody>
      </p:sp>
      <p:sp>
        <p:nvSpPr>
          <p:cNvPr id="8" name="Content Placeholder 6">
            <a:extLst>
              <a:ext uri="{FF2B5EF4-FFF2-40B4-BE49-F238E27FC236}">
                <a16:creationId xmlns:a16="http://schemas.microsoft.com/office/drawing/2014/main" id="{1325E335-5EF9-4B1D-8373-189550279D28}"/>
              </a:ext>
            </a:extLst>
          </p:cNvPr>
          <p:cNvSpPr txBox="1">
            <a:spLocks/>
          </p:cNvSpPr>
          <p:nvPr/>
        </p:nvSpPr>
        <p:spPr>
          <a:xfrm>
            <a:off x="8300113" y="2373786"/>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Cache hit time</a:t>
            </a:r>
          </a:p>
          <a:p>
            <a:pPr marL="741363" lvl="1" indent="-342900"/>
            <a:r>
              <a:rPr lang="en-US" dirty="0"/>
              <a:t>Elapsed time between starting access to the cache and retrieving the data</a:t>
            </a:r>
          </a:p>
          <a:p>
            <a:r>
              <a:rPr lang="en-US" dirty="0"/>
              <a:t>Cache miss penalty</a:t>
            </a:r>
          </a:p>
          <a:p>
            <a:pPr marL="741363" lvl="1" indent="-342900"/>
            <a:r>
              <a:rPr lang="en-US" dirty="0"/>
              <a:t>Time required to retrieve data from memory on a cache miss</a:t>
            </a:r>
          </a:p>
        </p:txBody>
      </p:sp>
      <p:sp>
        <p:nvSpPr>
          <p:cNvPr id="9" name="Text Placeholder 7">
            <a:extLst>
              <a:ext uri="{FF2B5EF4-FFF2-40B4-BE49-F238E27FC236}">
                <a16:creationId xmlns:a16="http://schemas.microsoft.com/office/drawing/2014/main" id="{4C2B21E9-846B-4C38-A15F-45CDB8D72DB6}"/>
              </a:ext>
            </a:extLst>
          </p:cNvPr>
          <p:cNvSpPr txBox="1">
            <a:spLocks/>
          </p:cNvSpPr>
          <p:nvPr/>
        </p:nvSpPr>
        <p:spPr>
          <a:xfrm>
            <a:off x="4419997"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Bandwidth</a:t>
            </a:r>
          </a:p>
        </p:txBody>
      </p:sp>
      <p:sp>
        <p:nvSpPr>
          <p:cNvPr id="10" name="Text Placeholder 8">
            <a:extLst>
              <a:ext uri="{FF2B5EF4-FFF2-40B4-BE49-F238E27FC236}">
                <a16:creationId xmlns:a16="http://schemas.microsoft.com/office/drawing/2014/main" id="{66FE52EB-0DD3-48C8-8BE3-8929F10F4ED5}"/>
              </a:ext>
            </a:extLst>
          </p:cNvPr>
          <p:cNvSpPr txBox="1">
            <a:spLocks/>
          </p:cNvSpPr>
          <p:nvPr/>
        </p:nvSpPr>
        <p:spPr>
          <a:xfrm>
            <a:off x="8299449"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Cache</a:t>
            </a:r>
          </a:p>
        </p:txBody>
      </p:sp>
    </p:spTree>
    <p:extLst>
      <p:ext uri="{BB962C8B-B14F-4D97-AF65-F5344CB8AC3E}">
        <p14:creationId xmlns:p14="http://schemas.microsoft.com/office/powerpoint/2010/main" val="91029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Cache Performance</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From the CPU’s point of view, we want to reduce the average memory access time (AMAT).</a:t>
            </a:r>
          </a:p>
          <a:p>
            <a:pPr lvl="1"/>
            <a:r>
              <a:rPr lang="en-US" dirty="0"/>
              <a:t>This is the average time it takes to load data.</a:t>
            </a:r>
          </a:p>
          <a:p>
            <a:pPr lvl="1"/>
            <a:r>
              <a:rPr lang="en-US" dirty="0"/>
              <a:t>Including a cache in the system should lead to reducing AMAT; otherwise, it is doing more harm than good!</a:t>
            </a:r>
          </a:p>
          <a:p>
            <a:pPr algn="ctr">
              <a:spcBef>
                <a:spcPts val="1600"/>
              </a:spcBef>
            </a:pPr>
            <a:r>
              <a:rPr lang="en-US" dirty="0"/>
              <a:t>AMAT = Cache hit time + Cache miss rate * Cache miss penalty</a:t>
            </a:r>
          </a:p>
          <a:p>
            <a:r>
              <a:rPr lang="en-US" dirty="0"/>
              <a:t>For example:</a:t>
            </a:r>
          </a:p>
          <a:p>
            <a:pPr lvl="1"/>
            <a:r>
              <a:rPr lang="en-US" dirty="0"/>
              <a:t>An L1 cache with 1 ns hit latency and 5% miss rate</a:t>
            </a:r>
          </a:p>
          <a:p>
            <a:pPr lvl="1"/>
            <a:r>
              <a:rPr lang="en-US" dirty="0"/>
              <a:t>Combined with an L2 cache with a 10 ns hit latency and 1% miss rate</a:t>
            </a:r>
          </a:p>
          <a:p>
            <a:pPr lvl="1"/>
            <a:r>
              <a:rPr lang="en-US" dirty="0"/>
              <a:t>And 100 ns main memory latency</a:t>
            </a:r>
          </a:p>
          <a:p>
            <a:pPr algn="ctr"/>
            <a:r>
              <a:rPr lang="en-US" dirty="0"/>
              <a:t>AMAT = 1 + 0.05 * (10 + 0.01 * 100) = 6.5 ns</a:t>
            </a:r>
          </a:p>
        </p:txBody>
      </p:sp>
    </p:spTree>
    <p:extLst>
      <p:ext uri="{BB962C8B-B14F-4D97-AF65-F5344CB8AC3E}">
        <p14:creationId xmlns:p14="http://schemas.microsoft.com/office/powerpoint/2010/main" val="107399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Techniques for Reducing Cache Misses</a:t>
            </a:r>
            <a:endParaRPr lang="en-US" dirty="0"/>
          </a:p>
        </p:txBody>
      </p:sp>
      <p:sp>
        <p:nvSpPr>
          <p:cNvPr id="4" name="Content Placeholder 3">
            <a:extLst>
              <a:ext uri="{FF2B5EF4-FFF2-40B4-BE49-F238E27FC236}">
                <a16:creationId xmlns:a16="http://schemas.microsoft.com/office/drawing/2014/main" id="{2DFD4B73-9E8B-4A5B-8126-681059A285BE}"/>
              </a:ext>
            </a:extLst>
          </p:cNvPr>
          <p:cNvSpPr>
            <a:spLocks noGrp="1"/>
          </p:cNvSpPr>
          <p:nvPr>
            <p:ph idx="1"/>
          </p:nvPr>
        </p:nvSpPr>
        <p:spPr>
          <a:xfrm>
            <a:off x="492789" y="2373786"/>
            <a:ext cx="3359281" cy="3605945"/>
          </a:xfrm>
        </p:spPr>
        <p:txBody>
          <a:bodyPr/>
          <a:lstStyle/>
          <a:p>
            <a:r>
              <a:rPr lang="en-GB" dirty="0"/>
              <a:t>Pros: </a:t>
            </a:r>
          </a:p>
          <a:p>
            <a:pPr marL="741363" lvl="1" indent="-342900"/>
            <a:r>
              <a:rPr lang="en-GB" dirty="0"/>
              <a:t>Better spatial locality</a:t>
            </a:r>
          </a:p>
          <a:p>
            <a:pPr marL="741363" lvl="1" indent="-342900"/>
            <a:r>
              <a:rPr lang="en-GB" dirty="0"/>
              <a:t>Reduces number of tags</a:t>
            </a:r>
          </a:p>
          <a:p>
            <a:r>
              <a:rPr lang="en-GB" dirty="0"/>
              <a:t>Cons:</a:t>
            </a:r>
          </a:p>
          <a:p>
            <a:pPr marL="741363" lvl="1" indent="-342900"/>
            <a:r>
              <a:rPr lang="en-GB" dirty="0"/>
              <a:t>Increases miss penalty</a:t>
            </a:r>
          </a:p>
          <a:p>
            <a:pPr marL="741363" lvl="1" indent="-342900"/>
            <a:r>
              <a:rPr lang="en-GB" dirty="0"/>
              <a:t>Increases capacity misses</a:t>
            </a:r>
          </a:p>
          <a:p>
            <a:pPr marL="741363" lvl="1" indent="-342900"/>
            <a:r>
              <a:rPr lang="en-GB" dirty="0"/>
              <a:t>Increases conflict misses</a:t>
            </a:r>
          </a:p>
          <a:p>
            <a:endParaRPr lang="en-GB" dirty="0"/>
          </a:p>
        </p:txBody>
      </p:sp>
      <p:sp>
        <p:nvSpPr>
          <p:cNvPr id="5" name="Text Placeholder 4">
            <a:extLst>
              <a:ext uri="{FF2B5EF4-FFF2-40B4-BE49-F238E27FC236}">
                <a16:creationId xmlns:a16="http://schemas.microsoft.com/office/drawing/2014/main" id="{40088AC8-68CA-4DA2-BD58-9E1A2C575497}"/>
              </a:ext>
            </a:extLst>
          </p:cNvPr>
          <p:cNvSpPr txBox="1">
            <a:spLocks/>
          </p:cNvSpPr>
          <p:nvPr/>
        </p:nvSpPr>
        <p:spPr>
          <a:xfrm>
            <a:off x="492125"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Larger cache blocks</a:t>
            </a:r>
          </a:p>
        </p:txBody>
      </p:sp>
      <p:sp>
        <p:nvSpPr>
          <p:cNvPr id="6" name="Content Placeholder 5">
            <a:extLst>
              <a:ext uri="{FF2B5EF4-FFF2-40B4-BE49-F238E27FC236}">
                <a16:creationId xmlns:a16="http://schemas.microsoft.com/office/drawing/2014/main" id="{25740343-B21E-4156-BEFB-B2CC615BF475}"/>
              </a:ext>
            </a:extLst>
          </p:cNvPr>
          <p:cNvSpPr txBox="1">
            <a:spLocks/>
          </p:cNvSpPr>
          <p:nvPr/>
        </p:nvSpPr>
        <p:spPr>
          <a:xfrm>
            <a:off x="4444207" y="2373786"/>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Pros:</a:t>
            </a:r>
          </a:p>
          <a:p>
            <a:pPr marL="741363" lvl="1" indent="-342900"/>
            <a:r>
              <a:rPr lang="en-GB" dirty="0"/>
              <a:t>Reduces capacity misses</a:t>
            </a:r>
          </a:p>
          <a:p>
            <a:r>
              <a:rPr lang="en-GB" dirty="0"/>
              <a:t>Cons:</a:t>
            </a:r>
          </a:p>
          <a:p>
            <a:pPr marL="741363" lvl="1" indent="-342900"/>
            <a:r>
              <a:rPr lang="en-GB" dirty="0"/>
              <a:t>Increases hit time</a:t>
            </a:r>
          </a:p>
          <a:p>
            <a:pPr marL="741363" lvl="1" indent="-342900"/>
            <a:r>
              <a:rPr lang="en-GB" dirty="0"/>
              <a:t>More expensive</a:t>
            </a:r>
          </a:p>
          <a:p>
            <a:pPr marL="741363" lvl="1" indent="-342900"/>
            <a:r>
              <a:rPr lang="en-GB" dirty="0"/>
              <a:t>Consumes more power</a:t>
            </a:r>
          </a:p>
          <a:p>
            <a:endParaRPr lang="en-GB" dirty="0"/>
          </a:p>
        </p:txBody>
      </p:sp>
      <p:sp>
        <p:nvSpPr>
          <p:cNvPr id="7" name="Content Placeholder 6">
            <a:extLst>
              <a:ext uri="{FF2B5EF4-FFF2-40B4-BE49-F238E27FC236}">
                <a16:creationId xmlns:a16="http://schemas.microsoft.com/office/drawing/2014/main" id="{A3CA5182-5523-496B-80C9-245D6263048D}"/>
              </a:ext>
            </a:extLst>
          </p:cNvPr>
          <p:cNvSpPr txBox="1">
            <a:spLocks/>
          </p:cNvSpPr>
          <p:nvPr/>
        </p:nvSpPr>
        <p:spPr>
          <a:xfrm>
            <a:off x="8300113" y="2373786"/>
            <a:ext cx="3359281" cy="3605945"/>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GB" dirty="0"/>
              <a:t>Pros:</a:t>
            </a:r>
          </a:p>
          <a:p>
            <a:pPr marL="741363" lvl="1" indent="-342900"/>
            <a:r>
              <a:rPr lang="en-GB" dirty="0"/>
              <a:t>Reduces conflict misses</a:t>
            </a:r>
          </a:p>
          <a:p>
            <a:r>
              <a:rPr lang="en-GB" dirty="0"/>
              <a:t>Cons:</a:t>
            </a:r>
          </a:p>
          <a:p>
            <a:pPr marL="741363" lvl="1" indent="-342900"/>
            <a:r>
              <a:rPr lang="en-GB" dirty="0"/>
              <a:t>Increases hit time</a:t>
            </a:r>
          </a:p>
          <a:p>
            <a:pPr marL="741363" lvl="1" indent="-342900"/>
            <a:r>
              <a:rPr lang="en-GB" dirty="0"/>
              <a:t>Consumes more power</a:t>
            </a:r>
          </a:p>
          <a:p>
            <a:endParaRPr lang="en-GB" dirty="0"/>
          </a:p>
          <a:p>
            <a:endParaRPr lang="en-GB" dirty="0"/>
          </a:p>
        </p:txBody>
      </p:sp>
      <p:sp>
        <p:nvSpPr>
          <p:cNvPr id="8" name="Text Placeholder 7">
            <a:extLst>
              <a:ext uri="{FF2B5EF4-FFF2-40B4-BE49-F238E27FC236}">
                <a16:creationId xmlns:a16="http://schemas.microsoft.com/office/drawing/2014/main" id="{44E24D21-D3A2-4729-9A4E-4476C443496D}"/>
              </a:ext>
            </a:extLst>
          </p:cNvPr>
          <p:cNvSpPr txBox="1">
            <a:spLocks/>
          </p:cNvSpPr>
          <p:nvPr/>
        </p:nvSpPr>
        <p:spPr>
          <a:xfrm>
            <a:off x="4419997"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Bigger caches</a:t>
            </a:r>
          </a:p>
        </p:txBody>
      </p:sp>
      <p:sp>
        <p:nvSpPr>
          <p:cNvPr id="9" name="Text Placeholder 8">
            <a:extLst>
              <a:ext uri="{FF2B5EF4-FFF2-40B4-BE49-F238E27FC236}">
                <a16:creationId xmlns:a16="http://schemas.microsoft.com/office/drawing/2014/main" id="{F112843E-92FF-4618-A33A-5AA3870FD047}"/>
              </a:ext>
            </a:extLst>
          </p:cNvPr>
          <p:cNvSpPr txBox="1">
            <a:spLocks/>
          </p:cNvSpPr>
          <p:nvPr/>
        </p:nvSpPr>
        <p:spPr>
          <a:xfrm>
            <a:off x="8299449" y="1611050"/>
            <a:ext cx="3359945"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GB" dirty="0"/>
              <a:t>Higher associativity</a:t>
            </a:r>
          </a:p>
        </p:txBody>
      </p:sp>
    </p:spTree>
    <p:extLst>
      <p:ext uri="{BB962C8B-B14F-4D97-AF65-F5344CB8AC3E}">
        <p14:creationId xmlns:p14="http://schemas.microsoft.com/office/powerpoint/2010/main" val="92301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Motivation – Why Do We Need Caches?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For CPUs to reach maximum performance, they need fast access to memory.</a:t>
            </a:r>
          </a:p>
          <a:p>
            <a:pPr lvl="1"/>
            <a:r>
              <a:rPr lang="en-US" dirty="0"/>
              <a:t>Both to read instructions and to read and write data</a:t>
            </a:r>
          </a:p>
          <a:p>
            <a:r>
              <a:rPr lang="en-US" dirty="0"/>
              <a:t>However, historically, processor clock speeds have increased far faster than in dynamic RAM (DRAM).</a:t>
            </a:r>
          </a:p>
          <a:p>
            <a:pPr lvl="1"/>
            <a:r>
              <a:rPr lang="en-US" dirty="0"/>
              <a:t>In addition to the differences in the speed of the underlying process technologies</a:t>
            </a:r>
          </a:p>
        </p:txBody>
      </p:sp>
      <p:cxnSp>
        <p:nvCxnSpPr>
          <p:cNvPr id="4" name="Straight Connector 3">
            <a:extLst>
              <a:ext uri="{FF2B5EF4-FFF2-40B4-BE49-F238E27FC236}">
                <a16:creationId xmlns:a16="http://schemas.microsoft.com/office/drawing/2014/main" id="{A93720F1-694E-4AD7-854E-58C27DC8E548}"/>
              </a:ext>
            </a:extLst>
          </p:cNvPr>
          <p:cNvCxnSpPr/>
          <p:nvPr/>
        </p:nvCxnSpPr>
        <p:spPr>
          <a:xfrm>
            <a:off x="2876550" y="3471500"/>
            <a:ext cx="0" cy="266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62379E7-80D6-4F4B-B606-288C03D72556}"/>
              </a:ext>
            </a:extLst>
          </p:cNvPr>
          <p:cNvCxnSpPr>
            <a:cxnSpLocks/>
          </p:cNvCxnSpPr>
          <p:nvPr/>
        </p:nvCxnSpPr>
        <p:spPr>
          <a:xfrm flipH="1">
            <a:off x="2876550" y="6135500"/>
            <a:ext cx="57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6402B7-EFFF-4819-B46E-402BE1646A91}"/>
              </a:ext>
            </a:extLst>
          </p:cNvPr>
          <p:cNvCxnSpPr>
            <a:cxnSpLocks/>
          </p:cNvCxnSpPr>
          <p:nvPr/>
        </p:nvCxnSpPr>
        <p:spPr>
          <a:xfrm flipH="1">
            <a:off x="2876550" y="3738200"/>
            <a:ext cx="5219700" cy="23973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36D676-B9F8-4F3D-8384-E1761224C4B7}"/>
              </a:ext>
            </a:extLst>
          </p:cNvPr>
          <p:cNvCxnSpPr>
            <a:cxnSpLocks/>
          </p:cNvCxnSpPr>
          <p:nvPr/>
        </p:nvCxnSpPr>
        <p:spPr>
          <a:xfrm flipH="1">
            <a:off x="2876550" y="5147900"/>
            <a:ext cx="5219700" cy="98760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0F05CB-6C5A-474D-86BD-DE10E864EF03}"/>
              </a:ext>
            </a:extLst>
          </p:cNvPr>
          <p:cNvSpPr txBox="1"/>
          <p:nvPr/>
        </p:nvSpPr>
        <p:spPr>
          <a:xfrm>
            <a:off x="1288737" y="4512651"/>
            <a:ext cx="140923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Performance</a:t>
            </a:r>
          </a:p>
        </p:txBody>
      </p:sp>
      <p:sp>
        <p:nvSpPr>
          <p:cNvPr id="9" name="TextBox 8">
            <a:extLst>
              <a:ext uri="{FF2B5EF4-FFF2-40B4-BE49-F238E27FC236}">
                <a16:creationId xmlns:a16="http://schemas.microsoft.com/office/drawing/2014/main" id="{8D9FE3D6-764C-4574-BECB-9FBAEEAA0E31}"/>
              </a:ext>
            </a:extLst>
          </p:cNvPr>
          <p:cNvSpPr txBox="1"/>
          <p:nvPr/>
        </p:nvSpPr>
        <p:spPr>
          <a:xfrm>
            <a:off x="5484841" y="6276536"/>
            <a:ext cx="54341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sp>
        <p:nvSpPr>
          <p:cNvPr id="10" name="TextBox 9">
            <a:extLst>
              <a:ext uri="{FF2B5EF4-FFF2-40B4-BE49-F238E27FC236}">
                <a16:creationId xmlns:a16="http://schemas.microsoft.com/office/drawing/2014/main" id="{4EEB4CC4-BC7F-4818-A5CC-7F3261C9DB74}"/>
              </a:ext>
            </a:extLst>
          </p:cNvPr>
          <p:cNvSpPr txBox="1"/>
          <p:nvPr/>
        </p:nvSpPr>
        <p:spPr>
          <a:xfrm>
            <a:off x="7346624" y="4443640"/>
            <a:ext cx="1444243"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Memory wall</a:t>
            </a:r>
          </a:p>
        </p:txBody>
      </p:sp>
      <p:cxnSp>
        <p:nvCxnSpPr>
          <p:cNvPr id="11" name="Straight Connector 10">
            <a:extLst>
              <a:ext uri="{FF2B5EF4-FFF2-40B4-BE49-F238E27FC236}">
                <a16:creationId xmlns:a16="http://schemas.microsoft.com/office/drawing/2014/main" id="{9A4474A0-43CD-465B-B915-1ED2C64F93DE}"/>
              </a:ext>
            </a:extLst>
          </p:cNvPr>
          <p:cNvCxnSpPr>
            <a:cxnSpLocks/>
          </p:cNvCxnSpPr>
          <p:nvPr/>
        </p:nvCxnSpPr>
        <p:spPr>
          <a:xfrm>
            <a:off x="7181850" y="4155800"/>
            <a:ext cx="0" cy="114450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C2B6E5F-DE5B-4B94-800B-6C778EC790E7}"/>
              </a:ext>
            </a:extLst>
          </p:cNvPr>
          <p:cNvSpPr txBox="1"/>
          <p:nvPr/>
        </p:nvSpPr>
        <p:spPr>
          <a:xfrm>
            <a:off x="8215130" y="3585800"/>
            <a:ext cx="456856"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CPU</a:t>
            </a:r>
          </a:p>
        </p:txBody>
      </p:sp>
      <p:sp>
        <p:nvSpPr>
          <p:cNvPr id="13" name="TextBox 12">
            <a:extLst>
              <a:ext uri="{FF2B5EF4-FFF2-40B4-BE49-F238E27FC236}">
                <a16:creationId xmlns:a16="http://schemas.microsoft.com/office/drawing/2014/main" id="{8637CBFA-EFFD-46D1-9B72-28144E993002}"/>
              </a:ext>
            </a:extLst>
          </p:cNvPr>
          <p:cNvSpPr txBox="1"/>
          <p:nvPr/>
        </p:nvSpPr>
        <p:spPr>
          <a:xfrm>
            <a:off x="8204796" y="5009451"/>
            <a:ext cx="697307"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DRAM</a:t>
            </a:r>
          </a:p>
        </p:txBody>
      </p:sp>
    </p:spTree>
    <p:extLst>
      <p:ext uri="{BB962C8B-B14F-4D97-AF65-F5344CB8AC3E}">
        <p14:creationId xmlns:p14="http://schemas.microsoft.com/office/powerpoint/2010/main" val="2713237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Speculative Prefetch</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Many CPUs support speculative data prefetching to L1 caches.</a:t>
            </a:r>
          </a:p>
          <a:p>
            <a:pPr lvl="1"/>
            <a:r>
              <a:rPr lang="en-US" dirty="0"/>
              <a:t>Monitors for sequential access and automatically requests subsequent blocks</a:t>
            </a:r>
          </a:p>
          <a:p>
            <a:pPr lvl="2"/>
            <a:r>
              <a:rPr lang="en-US" dirty="0"/>
              <a:t>E.g., access to 0x8000, 0x8100, 0x8200 will result in prefetch of 0x8300</a:t>
            </a:r>
          </a:p>
          <a:p>
            <a:pPr lvl="1"/>
            <a:r>
              <a:rPr lang="en-US" dirty="0"/>
              <a:t>More advanced prefetching schemes are also possible.</a:t>
            </a:r>
          </a:p>
          <a:p>
            <a:r>
              <a:rPr lang="en-US" dirty="0"/>
              <a:t>Some L2 caches also have speculative prefetch.</a:t>
            </a:r>
          </a:p>
          <a:p>
            <a:pPr lvl="1"/>
            <a:r>
              <a:rPr lang="en-US" dirty="0"/>
              <a:t>Separate from L1 cache prefetch</a:t>
            </a:r>
          </a:p>
          <a:p>
            <a:pPr lvl="1"/>
            <a:r>
              <a:rPr lang="en-US" dirty="0"/>
              <a:t>Will fetch instructions or data (since the L2 cache is unified)</a:t>
            </a:r>
          </a:p>
          <a:p>
            <a:r>
              <a:rPr lang="en-US" dirty="0"/>
              <a:t>ISAs often include instructions for software to perform data prefetching, too.</a:t>
            </a:r>
          </a:p>
          <a:p>
            <a:r>
              <a:rPr lang="en-US" dirty="0"/>
              <a:t>In addition, some CPUs will detect memset-like operations (e.g., zeroing out memory) and change the cache policy from write-allocate to read allocate.</a:t>
            </a:r>
          </a:p>
          <a:p>
            <a:pPr lvl="1"/>
            <a:r>
              <a:rPr lang="en-US" dirty="0"/>
              <a:t>Avoids polluting cache (with lines of zeroes, for example)</a:t>
            </a:r>
          </a:p>
        </p:txBody>
      </p:sp>
    </p:spTree>
    <p:extLst>
      <p:ext uri="{BB962C8B-B14F-4D97-AF65-F5344CB8AC3E}">
        <p14:creationId xmlns:p14="http://schemas.microsoft.com/office/powerpoint/2010/main" val="1852683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271C9-AB26-439A-AB29-E74FD235D0E8}"/>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518DF4F6-08E2-41A9-AD50-E293B8D95D51}"/>
              </a:ext>
            </a:extLst>
          </p:cNvPr>
          <p:cNvSpPr/>
          <p:nvPr/>
        </p:nvSpPr>
        <p:spPr>
          <a:xfrm>
            <a:off x="4471227" y="2967335"/>
            <a:ext cx="324960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Case Study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4985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a:t>
            </a:r>
            <a:r>
              <a:rPr lang="en-US" dirty="0"/>
              <a:t>Cortex-A9</a:t>
            </a:r>
          </a:p>
        </p:txBody>
      </p:sp>
      <p:pic>
        <p:nvPicPr>
          <p:cNvPr id="4" name="Picture 3" descr="18624">
            <a:extLst>
              <a:ext uri="{FF2B5EF4-FFF2-40B4-BE49-F238E27FC236}">
                <a16:creationId xmlns:a16="http://schemas.microsoft.com/office/drawing/2014/main" id="{487DA278-116F-4597-B8B6-24033EE8C2EE}"/>
              </a:ext>
            </a:extLst>
          </p:cNvPr>
          <p:cNvPicPr>
            <a:picLocks noChangeAspect="1" noChangeArrowheads="1"/>
          </p:cNvPicPr>
          <p:nvPr/>
        </p:nvPicPr>
        <p:blipFill>
          <a:blip r:embed="rId3" cstate="print"/>
          <a:srcRect/>
          <a:stretch>
            <a:fillRect/>
          </a:stretch>
        </p:blipFill>
        <p:spPr bwMode="auto">
          <a:xfrm>
            <a:off x="494314" y="1103612"/>
            <a:ext cx="10250206" cy="5142321"/>
          </a:xfrm>
          <a:prstGeom prst="rect">
            <a:avLst/>
          </a:prstGeom>
          <a:noFill/>
          <a:ln w="9525">
            <a:noFill/>
            <a:miter lim="800000"/>
            <a:headEnd/>
            <a:tailEnd/>
          </a:ln>
        </p:spPr>
      </p:pic>
    </p:spTree>
    <p:extLst>
      <p:ext uri="{BB962C8B-B14F-4D97-AF65-F5344CB8AC3E}">
        <p14:creationId xmlns:p14="http://schemas.microsoft.com/office/powerpoint/2010/main" val="298061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Case Study: Cortex-A9</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3676187" cy="4948335"/>
          </a:xfrm>
        </p:spPr>
        <p:txBody>
          <a:bodyPr/>
          <a:lstStyle/>
          <a:p>
            <a:r>
              <a:rPr lang="en-US" dirty="0"/>
              <a:t>16-64KiB, 4-way set-associative caches</a:t>
            </a:r>
          </a:p>
          <a:p>
            <a:r>
              <a:rPr lang="en-US" dirty="0"/>
              <a:t>Block size of 32B</a:t>
            </a:r>
          </a:p>
          <a:p>
            <a:r>
              <a:rPr lang="en-US" dirty="0"/>
              <a:t>Caches closely coupled with parts of the core</a:t>
            </a:r>
          </a:p>
          <a:p>
            <a:pPr lvl="1"/>
            <a:r>
              <a:rPr lang="en-US" dirty="0"/>
              <a:t>Store buffer for data</a:t>
            </a:r>
          </a:p>
          <a:p>
            <a:pPr lvl="1"/>
            <a:r>
              <a:rPr lang="en-US" dirty="0"/>
              <a:t>Branch predictor for instructions</a:t>
            </a:r>
          </a:p>
        </p:txBody>
      </p:sp>
      <p:grpSp>
        <p:nvGrpSpPr>
          <p:cNvPr id="4" name="Group 3">
            <a:extLst>
              <a:ext uri="{FF2B5EF4-FFF2-40B4-BE49-F238E27FC236}">
                <a16:creationId xmlns:a16="http://schemas.microsoft.com/office/drawing/2014/main" id="{33868AFD-4C62-496B-9994-1B7CB38DE97A}"/>
              </a:ext>
            </a:extLst>
          </p:cNvPr>
          <p:cNvGrpSpPr/>
          <p:nvPr/>
        </p:nvGrpSpPr>
        <p:grpSpPr>
          <a:xfrm>
            <a:off x="3796061" y="2527613"/>
            <a:ext cx="7554828" cy="2293423"/>
            <a:chOff x="2287224" y="3879469"/>
            <a:chExt cx="7557780" cy="2294319"/>
          </a:xfrm>
        </p:grpSpPr>
        <p:sp>
          <p:nvSpPr>
            <p:cNvPr id="5" name="Rectangle 2">
              <a:extLst>
                <a:ext uri="{FF2B5EF4-FFF2-40B4-BE49-F238E27FC236}">
                  <a16:creationId xmlns:a16="http://schemas.microsoft.com/office/drawing/2014/main" id="{57130FA4-690C-484A-B05E-E1C5771BCAF7}"/>
                </a:ext>
              </a:extLst>
            </p:cNvPr>
            <p:cNvSpPr>
              <a:spLocks noChangeArrowheads="1"/>
            </p:cNvSpPr>
            <p:nvPr/>
          </p:nvSpPr>
          <p:spPr bwMode="auto">
            <a:xfrm>
              <a:off x="2287224" y="4057650"/>
              <a:ext cx="7557780" cy="2116138"/>
            </a:xfrm>
            <a:prstGeom prst="rect">
              <a:avLst/>
            </a:prstGeom>
            <a:solidFill>
              <a:srgbClr val="99CCFF"/>
            </a:solidFill>
            <a:ln w="12700" algn="ctr">
              <a:solidFill>
                <a:schemeClr val="tx1"/>
              </a:solidFill>
              <a:miter lim="800000"/>
              <a:headEnd/>
              <a:tailEnd/>
            </a:ln>
          </p:spPr>
          <p:txBody>
            <a:bodyPr wrap="none" anchor="ctr"/>
            <a:lstStyle/>
            <a:p>
              <a:endParaRPr lang="en-GB" sz="1799" dirty="0"/>
            </a:p>
          </p:txBody>
        </p:sp>
        <p:sp>
          <p:nvSpPr>
            <p:cNvPr id="6" name="Rectangle 5">
              <a:extLst>
                <a:ext uri="{FF2B5EF4-FFF2-40B4-BE49-F238E27FC236}">
                  <a16:creationId xmlns:a16="http://schemas.microsoft.com/office/drawing/2014/main" id="{EAE1E5F9-84C6-4B0C-B7C6-28747ED1D8C0}"/>
                </a:ext>
              </a:extLst>
            </p:cNvPr>
            <p:cNvSpPr>
              <a:spLocks noChangeArrowheads="1"/>
            </p:cNvSpPr>
            <p:nvPr/>
          </p:nvSpPr>
          <p:spPr bwMode="gray">
            <a:xfrm>
              <a:off x="5285368" y="5227640"/>
              <a:ext cx="1557258" cy="720725"/>
            </a:xfrm>
            <a:prstGeom prst="rect">
              <a:avLst/>
            </a:prstGeom>
            <a:solidFill>
              <a:schemeClr val="folHlink"/>
            </a:solidFill>
            <a:ln w="19050" algn="ctr">
              <a:solidFill>
                <a:schemeClr val="tx1"/>
              </a:solidFill>
              <a:miter lim="800000"/>
              <a:headEnd/>
              <a:tailEnd/>
            </a:ln>
          </p:spPr>
          <p:txBody>
            <a:bodyPr wrap="none" lIns="69823" tIns="34911" rIns="69823" bIns="34911" anchor="ctr"/>
            <a:lstStyle/>
            <a:p>
              <a:pPr defTabSz="514144"/>
              <a:r>
                <a:rPr lang="en-US" sz="1200" b="1" dirty="0">
                  <a:solidFill>
                    <a:schemeClr val="bg1"/>
                  </a:solidFill>
                </a:rPr>
                <a:t>Cortex-A9</a:t>
              </a:r>
            </a:p>
            <a:p>
              <a:pPr defTabSz="514144"/>
              <a:r>
                <a:rPr lang="en-US" sz="1200" b="1" dirty="0">
                  <a:solidFill>
                    <a:schemeClr val="bg1"/>
                  </a:solidFill>
                </a:rPr>
                <a:t>Core</a:t>
              </a:r>
            </a:p>
          </p:txBody>
        </p:sp>
        <p:sp>
          <p:nvSpPr>
            <p:cNvPr id="7" name="Rectangle 6">
              <a:extLst>
                <a:ext uri="{FF2B5EF4-FFF2-40B4-BE49-F238E27FC236}">
                  <a16:creationId xmlns:a16="http://schemas.microsoft.com/office/drawing/2014/main" id="{D4B6194E-3D51-4E41-BE6F-8EB4E1FC8DF6}"/>
                </a:ext>
              </a:extLst>
            </p:cNvPr>
            <p:cNvSpPr>
              <a:spLocks noChangeArrowheads="1"/>
            </p:cNvSpPr>
            <p:nvPr/>
          </p:nvSpPr>
          <p:spPr bwMode="gray">
            <a:xfrm>
              <a:off x="5526575" y="4508500"/>
              <a:ext cx="1079078" cy="45085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MMU</a:t>
              </a:r>
            </a:p>
          </p:txBody>
        </p:sp>
        <p:sp>
          <p:nvSpPr>
            <p:cNvPr id="8" name="Rectangle 46">
              <a:extLst>
                <a:ext uri="{FF2B5EF4-FFF2-40B4-BE49-F238E27FC236}">
                  <a16:creationId xmlns:a16="http://schemas.microsoft.com/office/drawing/2014/main" id="{640EC2B8-CC56-464C-8CA6-B64F9B07E3A6}"/>
                </a:ext>
              </a:extLst>
            </p:cNvPr>
            <p:cNvSpPr>
              <a:spLocks noChangeArrowheads="1"/>
            </p:cNvSpPr>
            <p:nvPr/>
          </p:nvSpPr>
          <p:spPr bwMode="auto">
            <a:xfrm>
              <a:off x="7504886" y="4508500"/>
              <a:ext cx="2280875" cy="1620838"/>
            </a:xfrm>
            <a:prstGeom prst="rect">
              <a:avLst/>
            </a:prstGeom>
            <a:solidFill>
              <a:schemeClr val="accent1"/>
            </a:solidFill>
            <a:ln w="12700" algn="ctr">
              <a:solidFill>
                <a:schemeClr val="tx1"/>
              </a:solidFill>
              <a:miter lim="800000"/>
              <a:headEnd/>
              <a:tailEnd/>
            </a:ln>
          </p:spPr>
          <p:txBody>
            <a:bodyPr lIns="80136" tIns="40068" rIns="80136" bIns="40068"/>
            <a:lstStyle/>
            <a:p>
              <a:pPr defTabSz="801367"/>
              <a:r>
                <a:rPr lang="en-GB" sz="1399" b="1" dirty="0"/>
                <a:t>Instruction side</a:t>
              </a:r>
            </a:p>
          </p:txBody>
        </p:sp>
        <p:sp>
          <p:nvSpPr>
            <p:cNvPr id="9" name="Rectangle 8">
              <a:extLst>
                <a:ext uri="{FF2B5EF4-FFF2-40B4-BE49-F238E27FC236}">
                  <a16:creationId xmlns:a16="http://schemas.microsoft.com/office/drawing/2014/main" id="{5A084A21-D396-4847-A430-09ED88A6A923}"/>
                </a:ext>
              </a:extLst>
            </p:cNvPr>
            <p:cNvSpPr>
              <a:spLocks noChangeArrowheads="1"/>
            </p:cNvSpPr>
            <p:nvPr/>
          </p:nvSpPr>
          <p:spPr bwMode="gray">
            <a:xfrm>
              <a:off x="8704566" y="5453063"/>
              <a:ext cx="960591" cy="58420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I Cache</a:t>
              </a:r>
            </a:p>
          </p:txBody>
        </p:sp>
        <p:sp>
          <p:nvSpPr>
            <p:cNvPr id="10" name="Rectangle 44">
              <a:extLst>
                <a:ext uri="{FF2B5EF4-FFF2-40B4-BE49-F238E27FC236}">
                  <a16:creationId xmlns:a16="http://schemas.microsoft.com/office/drawing/2014/main" id="{2F64C2BA-6636-4875-A812-D05F621238C2}"/>
                </a:ext>
              </a:extLst>
            </p:cNvPr>
            <p:cNvSpPr>
              <a:spLocks noChangeArrowheads="1"/>
            </p:cNvSpPr>
            <p:nvPr/>
          </p:nvSpPr>
          <p:spPr bwMode="auto">
            <a:xfrm>
              <a:off x="2346468" y="4508500"/>
              <a:ext cx="2280875" cy="1620838"/>
            </a:xfrm>
            <a:prstGeom prst="rect">
              <a:avLst/>
            </a:prstGeom>
            <a:solidFill>
              <a:schemeClr val="accent1"/>
            </a:solidFill>
            <a:ln w="12700" algn="ctr">
              <a:solidFill>
                <a:schemeClr val="tx1"/>
              </a:solidFill>
              <a:miter lim="800000"/>
              <a:headEnd/>
              <a:tailEnd/>
            </a:ln>
          </p:spPr>
          <p:txBody>
            <a:bodyPr lIns="80136" tIns="40068" rIns="80136" bIns="40068"/>
            <a:lstStyle/>
            <a:p>
              <a:pPr defTabSz="801367"/>
              <a:r>
                <a:rPr lang="en-GB" sz="1399" b="1" dirty="0"/>
                <a:t>Data side</a:t>
              </a:r>
            </a:p>
          </p:txBody>
        </p:sp>
        <p:sp>
          <p:nvSpPr>
            <p:cNvPr id="11" name="Rectangle 11">
              <a:extLst>
                <a:ext uri="{FF2B5EF4-FFF2-40B4-BE49-F238E27FC236}">
                  <a16:creationId xmlns:a16="http://schemas.microsoft.com/office/drawing/2014/main" id="{1354CC94-3FA3-4651-BB80-5C261F05B7C3}"/>
                </a:ext>
              </a:extLst>
            </p:cNvPr>
            <p:cNvSpPr>
              <a:spLocks noChangeArrowheads="1"/>
            </p:cNvSpPr>
            <p:nvPr/>
          </p:nvSpPr>
          <p:spPr bwMode="gray">
            <a:xfrm>
              <a:off x="3546148" y="5453065"/>
              <a:ext cx="960591" cy="585787"/>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Store</a:t>
              </a:r>
            </a:p>
            <a:p>
              <a:pPr defTabSz="428454"/>
              <a:r>
                <a:rPr lang="en-US" sz="1200" b="1" dirty="0"/>
                <a:t>Buffer</a:t>
              </a:r>
            </a:p>
          </p:txBody>
        </p:sp>
        <p:sp>
          <p:nvSpPr>
            <p:cNvPr id="12" name="Rectangle 12">
              <a:extLst>
                <a:ext uri="{FF2B5EF4-FFF2-40B4-BE49-F238E27FC236}">
                  <a16:creationId xmlns:a16="http://schemas.microsoft.com/office/drawing/2014/main" id="{AA855D1C-3BC5-46DB-AF1C-1B0D374E6615}"/>
                </a:ext>
              </a:extLst>
            </p:cNvPr>
            <p:cNvSpPr>
              <a:spLocks noChangeArrowheads="1"/>
            </p:cNvSpPr>
            <p:nvPr/>
          </p:nvSpPr>
          <p:spPr bwMode="gray">
            <a:xfrm>
              <a:off x="2467070" y="5453063"/>
              <a:ext cx="960591" cy="58420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D Cache</a:t>
              </a:r>
            </a:p>
          </p:txBody>
        </p:sp>
        <p:sp>
          <p:nvSpPr>
            <p:cNvPr id="13" name="Rectangle 48">
              <a:extLst>
                <a:ext uri="{FF2B5EF4-FFF2-40B4-BE49-F238E27FC236}">
                  <a16:creationId xmlns:a16="http://schemas.microsoft.com/office/drawing/2014/main" id="{12A819A0-8475-4D8B-84CB-9B239A3963F5}"/>
                </a:ext>
              </a:extLst>
            </p:cNvPr>
            <p:cNvSpPr>
              <a:spLocks noChangeArrowheads="1"/>
            </p:cNvSpPr>
            <p:nvPr/>
          </p:nvSpPr>
          <p:spPr bwMode="auto">
            <a:xfrm>
              <a:off x="3546148" y="3879469"/>
              <a:ext cx="1800581" cy="357950"/>
            </a:xfrm>
            <a:prstGeom prst="rect">
              <a:avLst/>
            </a:prstGeom>
            <a:solidFill>
              <a:srgbClr val="FFFF99"/>
            </a:solidFill>
            <a:ln w="12700" algn="ctr">
              <a:solidFill>
                <a:schemeClr val="tx1"/>
              </a:solidFill>
              <a:miter lim="800000"/>
              <a:headEnd/>
              <a:tailEnd/>
            </a:ln>
          </p:spPr>
          <p:txBody>
            <a:bodyPr lIns="80136" tIns="40068" rIns="80136" bIns="40068" anchor="ctr">
              <a:spAutoFit/>
            </a:bodyPr>
            <a:lstStyle/>
            <a:p>
              <a:endParaRPr lang="en-GB" sz="1799" dirty="0"/>
            </a:p>
          </p:txBody>
        </p:sp>
        <p:sp>
          <p:nvSpPr>
            <p:cNvPr id="14" name="Rectangle 49">
              <a:extLst>
                <a:ext uri="{FF2B5EF4-FFF2-40B4-BE49-F238E27FC236}">
                  <a16:creationId xmlns:a16="http://schemas.microsoft.com/office/drawing/2014/main" id="{596F0C47-ED80-48F1-B1EE-153E390252C5}"/>
                </a:ext>
              </a:extLst>
            </p:cNvPr>
            <p:cNvSpPr>
              <a:spLocks noChangeArrowheads="1"/>
            </p:cNvSpPr>
            <p:nvPr/>
          </p:nvSpPr>
          <p:spPr bwMode="blackWhite">
            <a:xfrm>
              <a:off x="6726255" y="3879469"/>
              <a:ext cx="1800580" cy="357950"/>
            </a:xfrm>
            <a:prstGeom prst="rect">
              <a:avLst/>
            </a:prstGeom>
            <a:solidFill>
              <a:srgbClr val="C0C0C0"/>
            </a:solidFill>
            <a:ln w="12700" algn="ctr">
              <a:solidFill>
                <a:schemeClr val="tx1"/>
              </a:solidFill>
              <a:miter lim="800000"/>
              <a:headEnd/>
              <a:tailEnd/>
            </a:ln>
          </p:spPr>
          <p:txBody>
            <a:bodyPr lIns="80136" tIns="40068" rIns="80136" bIns="40068" anchor="ctr">
              <a:spAutoFit/>
            </a:bodyPr>
            <a:lstStyle/>
            <a:p>
              <a:endParaRPr lang="en-GB" sz="1799" dirty="0"/>
            </a:p>
          </p:txBody>
        </p:sp>
        <p:cxnSp>
          <p:nvCxnSpPr>
            <p:cNvPr id="15" name="AutoShape 51">
              <a:extLst>
                <a:ext uri="{FF2B5EF4-FFF2-40B4-BE49-F238E27FC236}">
                  <a16:creationId xmlns:a16="http://schemas.microsoft.com/office/drawing/2014/main" id="{F3B78640-C0C8-47DA-9EE4-55A5DCC640CA}"/>
                </a:ext>
              </a:extLst>
            </p:cNvPr>
            <p:cNvCxnSpPr>
              <a:cxnSpLocks noChangeShapeType="1"/>
              <a:stCxn id="6" idx="1"/>
              <a:endCxn id="10" idx="3"/>
            </p:cNvCxnSpPr>
            <p:nvPr/>
          </p:nvCxnSpPr>
          <p:spPr bwMode="auto">
            <a:xfrm rot="10800000">
              <a:off x="4627344" y="5319715"/>
              <a:ext cx="645331" cy="268287"/>
            </a:xfrm>
            <a:prstGeom prst="bentConnector3">
              <a:avLst>
                <a:gd name="adj1" fmla="val 48852"/>
              </a:avLst>
            </a:prstGeom>
            <a:noFill/>
            <a:ln w="12700">
              <a:solidFill>
                <a:schemeClr val="tx1"/>
              </a:solidFill>
              <a:miter lim="800000"/>
              <a:headEnd type="triangle" w="med" len="med"/>
              <a:tailEnd type="triangle" w="med" len="med"/>
            </a:ln>
          </p:spPr>
        </p:cxnSp>
        <p:cxnSp>
          <p:nvCxnSpPr>
            <p:cNvPr id="16" name="AutoShape 52">
              <a:extLst>
                <a:ext uri="{FF2B5EF4-FFF2-40B4-BE49-F238E27FC236}">
                  <a16:creationId xmlns:a16="http://schemas.microsoft.com/office/drawing/2014/main" id="{F09C532C-531D-43C5-A125-019564131B49}"/>
                </a:ext>
              </a:extLst>
            </p:cNvPr>
            <p:cNvCxnSpPr>
              <a:cxnSpLocks noChangeShapeType="1"/>
              <a:stCxn id="8" idx="1"/>
              <a:endCxn id="6" idx="3"/>
            </p:cNvCxnSpPr>
            <p:nvPr/>
          </p:nvCxnSpPr>
          <p:spPr bwMode="auto">
            <a:xfrm rot="10800000" flipV="1">
              <a:off x="6855323" y="5319715"/>
              <a:ext cx="649563" cy="268287"/>
            </a:xfrm>
            <a:prstGeom prst="bentConnector3">
              <a:avLst>
                <a:gd name="adj1" fmla="val 50815"/>
              </a:avLst>
            </a:prstGeom>
            <a:noFill/>
            <a:ln w="12700">
              <a:solidFill>
                <a:schemeClr val="tx1"/>
              </a:solidFill>
              <a:miter lim="800000"/>
              <a:headEnd/>
              <a:tailEnd type="triangle" w="med" len="med"/>
            </a:ln>
          </p:spPr>
        </p:cxnSp>
        <p:cxnSp>
          <p:nvCxnSpPr>
            <p:cNvPr id="17" name="AutoShape 55">
              <a:extLst>
                <a:ext uri="{FF2B5EF4-FFF2-40B4-BE49-F238E27FC236}">
                  <a16:creationId xmlns:a16="http://schemas.microsoft.com/office/drawing/2014/main" id="{67C67D1B-095B-4CA3-9715-9FF941F5848C}"/>
                </a:ext>
              </a:extLst>
            </p:cNvPr>
            <p:cNvCxnSpPr>
              <a:cxnSpLocks noChangeShapeType="1"/>
              <a:stCxn id="6" idx="0"/>
              <a:endCxn id="7" idx="2"/>
            </p:cNvCxnSpPr>
            <p:nvPr/>
          </p:nvCxnSpPr>
          <p:spPr bwMode="auto">
            <a:xfrm flipV="1">
              <a:off x="6063998" y="4968875"/>
              <a:ext cx="2117" cy="249238"/>
            </a:xfrm>
            <a:prstGeom prst="straightConnector1">
              <a:avLst/>
            </a:prstGeom>
            <a:noFill/>
            <a:ln w="12700">
              <a:solidFill>
                <a:schemeClr val="tx1"/>
              </a:solidFill>
              <a:round/>
              <a:headEnd/>
              <a:tailEnd type="triangle" w="med" len="med"/>
            </a:ln>
          </p:spPr>
        </p:cxnSp>
        <p:sp>
          <p:nvSpPr>
            <p:cNvPr id="18" name="Rectangle 66">
              <a:extLst>
                <a:ext uri="{FF2B5EF4-FFF2-40B4-BE49-F238E27FC236}">
                  <a16:creationId xmlns:a16="http://schemas.microsoft.com/office/drawing/2014/main" id="{A9E465EA-DBD4-4C4B-8021-374167578A19}"/>
                </a:ext>
              </a:extLst>
            </p:cNvPr>
            <p:cNvSpPr>
              <a:spLocks noChangeArrowheads="1"/>
            </p:cNvSpPr>
            <p:nvPr/>
          </p:nvSpPr>
          <p:spPr bwMode="gray">
            <a:xfrm>
              <a:off x="3546148" y="4778375"/>
              <a:ext cx="960591" cy="58420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Data</a:t>
              </a:r>
            </a:p>
            <a:p>
              <a:pPr defTabSz="428454"/>
              <a:r>
                <a:rPr lang="en-US" sz="1200" b="1" dirty="0"/>
                <a:t>Prefetch</a:t>
              </a:r>
            </a:p>
          </p:txBody>
        </p:sp>
        <p:sp>
          <p:nvSpPr>
            <p:cNvPr id="19" name="Rectangle 67">
              <a:extLst>
                <a:ext uri="{FF2B5EF4-FFF2-40B4-BE49-F238E27FC236}">
                  <a16:creationId xmlns:a16="http://schemas.microsoft.com/office/drawing/2014/main" id="{7501A9F6-83C8-4039-A4C9-584A6926D6C8}"/>
                </a:ext>
              </a:extLst>
            </p:cNvPr>
            <p:cNvSpPr>
              <a:spLocks noChangeArrowheads="1"/>
            </p:cNvSpPr>
            <p:nvPr/>
          </p:nvSpPr>
          <p:spPr bwMode="gray">
            <a:xfrm>
              <a:off x="7625488" y="5453063"/>
              <a:ext cx="960591" cy="58420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Branch</a:t>
              </a:r>
            </a:p>
            <a:p>
              <a:pPr defTabSz="428454"/>
              <a:r>
                <a:rPr lang="en-US" sz="1200" b="1" dirty="0"/>
                <a:t>Predict</a:t>
              </a:r>
            </a:p>
          </p:txBody>
        </p:sp>
        <p:sp>
          <p:nvSpPr>
            <p:cNvPr id="20" name="Rectangle 69">
              <a:extLst>
                <a:ext uri="{FF2B5EF4-FFF2-40B4-BE49-F238E27FC236}">
                  <a16:creationId xmlns:a16="http://schemas.microsoft.com/office/drawing/2014/main" id="{148B6591-1388-4398-BB9E-FD636018BECF}"/>
                </a:ext>
              </a:extLst>
            </p:cNvPr>
            <p:cNvSpPr>
              <a:spLocks noChangeArrowheads="1"/>
            </p:cNvSpPr>
            <p:nvPr/>
          </p:nvSpPr>
          <p:spPr bwMode="gray">
            <a:xfrm>
              <a:off x="7625488" y="4778375"/>
              <a:ext cx="2039669" cy="58420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Instruction</a:t>
              </a:r>
            </a:p>
            <a:p>
              <a:pPr defTabSz="428454"/>
              <a:r>
                <a:rPr lang="en-US" sz="1200" b="1" dirty="0"/>
                <a:t>Queue</a:t>
              </a:r>
            </a:p>
          </p:txBody>
        </p:sp>
        <p:sp>
          <p:nvSpPr>
            <p:cNvPr id="21" name="Rectangle 70">
              <a:extLst>
                <a:ext uri="{FF2B5EF4-FFF2-40B4-BE49-F238E27FC236}">
                  <a16:creationId xmlns:a16="http://schemas.microsoft.com/office/drawing/2014/main" id="{1727DBBF-412B-49AE-BB4F-46995D7EC266}"/>
                </a:ext>
              </a:extLst>
            </p:cNvPr>
            <p:cNvSpPr>
              <a:spLocks noChangeArrowheads="1"/>
            </p:cNvSpPr>
            <p:nvPr/>
          </p:nvSpPr>
          <p:spPr bwMode="gray">
            <a:xfrm>
              <a:off x="2467070" y="4778375"/>
              <a:ext cx="960591" cy="584200"/>
            </a:xfrm>
            <a:prstGeom prst="rect">
              <a:avLst/>
            </a:prstGeom>
            <a:solidFill>
              <a:schemeClr val="bg2"/>
            </a:solidFill>
            <a:ln w="19050" algn="ctr">
              <a:solidFill>
                <a:schemeClr val="tx1"/>
              </a:solidFill>
              <a:miter lim="800000"/>
              <a:headEnd/>
              <a:tailEnd/>
            </a:ln>
          </p:spPr>
          <p:txBody>
            <a:bodyPr wrap="none" lIns="69823" tIns="34911" rIns="69823" bIns="34911" anchor="ctr"/>
            <a:lstStyle/>
            <a:p>
              <a:pPr defTabSz="428454"/>
              <a:r>
                <a:rPr lang="en-US" sz="1200" b="1" dirty="0"/>
                <a:t>PLD</a:t>
              </a:r>
            </a:p>
            <a:p>
              <a:pPr defTabSz="428454"/>
              <a:r>
                <a:rPr lang="en-US" sz="1200" b="1" dirty="0"/>
                <a:t>Unit</a:t>
              </a:r>
            </a:p>
          </p:txBody>
        </p:sp>
        <p:sp>
          <p:nvSpPr>
            <p:cNvPr id="22" name="Text Box 71">
              <a:extLst>
                <a:ext uri="{FF2B5EF4-FFF2-40B4-BE49-F238E27FC236}">
                  <a16:creationId xmlns:a16="http://schemas.microsoft.com/office/drawing/2014/main" id="{BBE45A8A-C001-48D8-8EB2-650ED2CD8671}"/>
                </a:ext>
              </a:extLst>
            </p:cNvPr>
            <p:cNvSpPr txBox="1">
              <a:spLocks noChangeArrowheads="1"/>
            </p:cNvSpPr>
            <p:nvPr/>
          </p:nvSpPr>
          <p:spPr bwMode="auto">
            <a:xfrm>
              <a:off x="3912639" y="3891522"/>
              <a:ext cx="1233253" cy="296350"/>
            </a:xfrm>
            <a:prstGeom prst="rect">
              <a:avLst/>
            </a:prstGeom>
            <a:noFill/>
            <a:ln w="12700" algn="ctr">
              <a:noFill/>
              <a:miter lim="800000"/>
              <a:headEnd/>
              <a:tailEnd/>
            </a:ln>
          </p:spPr>
          <p:txBody>
            <a:bodyPr wrap="none" lIns="80136" tIns="40068" rIns="80136" bIns="40068">
              <a:spAutoFit/>
            </a:bodyPr>
            <a:lstStyle/>
            <a:p>
              <a:pPr defTabSz="801367"/>
              <a:r>
                <a:rPr lang="en-GB" sz="1399" dirty="0"/>
                <a:t>AXI Manager 0</a:t>
              </a:r>
            </a:p>
          </p:txBody>
        </p:sp>
        <p:sp>
          <p:nvSpPr>
            <p:cNvPr id="23" name="Text Box 72">
              <a:extLst>
                <a:ext uri="{FF2B5EF4-FFF2-40B4-BE49-F238E27FC236}">
                  <a16:creationId xmlns:a16="http://schemas.microsoft.com/office/drawing/2014/main" id="{E6BA444B-D782-413A-A22F-B7F010A25585}"/>
                </a:ext>
              </a:extLst>
            </p:cNvPr>
            <p:cNvSpPr txBox="1">
              <a:spLocks noChangeArrowheads="1"/>
            </p:cNvSpPr>
            <p:nvPr/>
          </p:nvSpPr>
          <p:spPr bwMode="auto">
            <a:xfrm>
              <a:off x="7054349" y="3879469"/>
              <a:ext cx="1233253" cy="296350"/>
            </a:xfrm>
            <a:prstGeom prst="rect">
              <a:avLst/>
            </a:prstGeom>
            <a:noFill/>
            <a:ln w="12700" algn="ctr">
              <a:noFill/>
              <a:miter lim="800000"/>
              <a:headEnd/>
              <a:tailEnd/>
            </a:ln>
          </p:spPr>
          <p:txBody>
            <a:bodyPr wrap="none" lIns="80136" tIns="40068" rIns="80136" bIns="40068">
              <a:spAutoFit/>
            </a:bodyPr>
            <a:lstStyle/>
            <a:p>
              <a:pPr defTabSz="801367"/>
              <a:r>
                <a:rPr lang="en-GB" sz="1399" dirty="0"/>
                <a:t>AXI Manager 1</a:t>
              </a:r>
            </a:p>
          </p:txBody>
        </p:sp>
        <p:sp>
          <p:nvSpPr>
            <p:cNvPr id="24" name="Line 76">
              <a:extLst>
                <a:ext uri="{FF2B5EF4-FFF2-40B4-BE49-F238E27FC236}">
                  <a16:creationId xmlns:a16="http://schemas.microsoft.com/office/drawing/2014/main" id="{0DEB7153-3EA9-4E12-9ED7-2B8E485F878D}"/>
                </a:ext>
              </a:extLst>
            </p:cNvPr>
            <p:cNvSpPr>
              <a:spLocks noChangeShapeType="1"/>
            </p:cNvSpPr>
            <p:nvPr/>
          </p:nvSpPr>
          <p:spPr bwMode="auto">
            <a:xfrm>
              <a:off x="4627343" y="4732338"/>
              <a:ext cx="899231" cy="0"/>
            </a:xfrm>
            <a:prstGeom prst="line">
              <a:avLst/>
            </a:prstGeom>
            <a:noFill/>
            <a:ln w="12700">
              <a:solidFill>
                <a:schemeClr val="tx1"/>
              </a:solidFill>
              <a:round/>
              <a:headEnd/>
              <a:tailEnd type="triangle" w="med" len="med"/>
            </a:ln>
          </p:spPr>
          <p:txBody>
            <a:bodyPr lIns="80136" tIns="40068" rIns="80136" bIns="40068" anchor="ctr">
              <a:spAutoFit/>
            </a:bodyPr>
            <a:lstStyle/>
            <a:p>
              <a:endParaRPr lang="en-US" sz="1799" dirty="0"/>
            </a:p>
          </p:txBody>
        </p:sp>
        <p:cxnSp>
          <p:nvCxnSpPr>
            <p:cNvPr id="25" name="AutoShape 78">
              <a:extLst>
                <a:ext uri="{FF2B5EF4-FFF2-40B4-BE49-F238E27FC236}">
                  <a16:creationId xmlns:a16="http://schemas.microsoft.com/office/drawing/2014/main" id="{40813CA4-DEDB-4E89-9BDC-5B9CA1640101}"/>
                </a:ext>
              </a:extLst>
            </p:cNvPr>
            <p:cNvCxnSpPr>
              <a:cxnSpLocks noChangeShapeType="1"/>
              <a:stCxn id="13" idx="2"/>
              <a:endCxn id="10" idx="0"/>
            </p:cNvCxnSpPr>
            <p:nvPr/>
          </p:nvCxnSpPr>
          <p:spPr bwMode="auto">
            <a:xfrm rot="5400000">
              <a:off x="3831133" y="3893193"/>
              <a:ext cx="271081" cy="959533"/>
            </a:xfrm>
            <a:prstGeom prst="bentConnector3">
              <a:avLst>
                <a:gd name="adj1" fmla="val 50000"/>
              </a:avLst>
            </a:prstGeom>
            <a:noFill/>
            <a:ln w="12700">
              <a:solidFill>
                <a:schemeClr val="tx1"/>
              </a:solidFill>
              <a:miter lim="800000"/>
              <a:headEnd type="triangle" w="med" len="med"/>
              <a:tailEnd type="triangle" w="med" len="med"/>
            </a:ln>
          </p:spPr>
        </p:cxnSp>
        <p:cxnSp>
          <p:nvCxnSpPr>
            <p:cNvPr id="26" name="AutoShape 79">
              <a:extLst>
                <a:ext uri="{FF2B5EF4-FFF2-40B4-BE49-F238E27FC236}">
                  <a16:creationId xmlns:a16="http://schemas.microsoft.com/office/drawing/2014/main" id="{CA56709B-DE42-467C-A5A0-5C344E18CBFD}"/>
                </a:ext>
              </a:extLst>
            </p:cNvPr>
            <p:cNvCxnSpPr>
              <a:cxnSpLocks noChangeShapeType="1"/>
              <a:stCxn id="14" idx="2"/>
              <a:endCxn id="8" idx="0"/>
            </p:cNvCxnSpPr>
            <p:nvPr/>
          </p:nvCxnSpPr>
          <p:spPr bwMode="auto">
            <a:xfrm rot="16200000" flipH="1">
              <a:off x="8000394" y="3863570"/>
              <a:ext cx="271081" cy="1018778"/>
            </a:xfrm>
            <a:prstGeom prst="bentConnector3">
              <a:avLst>
                <a:gd name="adj1" fmla="val 50000"/>
              </a:avLst>
            </a:prstGeom>
            <a:noFill/>
            <a:ln w="12700">
              <a:solidFill>
                <a:schemeClr val="tx1"/>
              </a:solidFill>
              <a:miter lim="800000"/>
              <a:headEnd/>
              <a:tailEnd type="triangle" w="med" len="med"/>
            </a:ln>
          </p:spPr>
        </p:cxnSp>
      </p:grpSp>
    </p:spTree>
    <p:extLst>
      <p:ext uri="{BB962C8B-B14F-4D97-AF65-F5344CB8AC3E}">
        <p14:creationId xmlns:p14="http://schemas.microsoft.com/office/powerpoint/2010/main" val="3720599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Conclusions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CPU performance historically outpaced main memory, leading to a memory wall.</a:t>
            </a:r>
          </a:p>
          <a:p>
            <a:r>
              <a:rPr lang="en-GB" dirty="0"/>
              <a:t>Caches provide a solution, but storing copies of recently used data near the CPU</a:t>
            </a:r>
          </a:p>
          <a:p>
            <a:r>
              <a:rPr lang="en-GB" dirty="0"/>
              <a:t>Caches have many different parameters.</a:t>
            </a:r>
          </a:p>
          <a:p>
            <a:pPr marL="741363" lvl="1" indent="-342900"/>
            <a:r>
              <a:rPr lang="en-GB" dirty="0"/>
              <a:t>Direct-mapped or set-associative or fully associative</a:t>
            </a:r>
          </a:p>
          <a:p>
            <a:pPr marL="741363" lvl="1" indent="-342900"/>
            <a:r>
              <a:rPr lang="en-GB" dirty="0"/>
              <a:t>Different policies for choosing a victim on a miss when replacing data</a:t>
            </a:r>
          </a:p>
          <a:p>
            <a:pPr marL="741363" lvl="1" indent="-342900"/>
            <a:r>
              <a:rPr lang="en-GB" dirty="0"/>
              <a:t>Write through to the next level of memory or write-back only when required</a:t>
            </a:r>
          </a:p>
          <a:p>
            <a:pPr marL="741363" lvl="1" indent="-342900"/>
            <a:r>
              <a:rPr lang="en-GB" dirty="0"/>
              <a:t>Allocate a cache block on a write miss or only on a read miss</a:t>
            </a:r>
          </a:p>
          <a:p>
            <a:r>
              <a:rPr lang="en-GB" dirty="0"/>
              <a:t>Multi-level caches provide a hierarchy of small-yet-fast caches, with large-yet-slow ones.</a:t>
            </a:r>
          </a:p>
          <a:p>
            <a:r>
              <a:rPr lang="en-GB" dirty="0"/>
              <a:t>Caches can be shared by cores or other caches within this hierarchy.</a:t>
            </a:r>
            <a:endParaRPr lang="en-US" dirty="0"/>
          </a:p>
        </p:txBody>
      </p:sp>
    </p:spTree>
    <p:extLst>
      <p:ext uri="{BB962C8B-B14F-4D97-AF65-F5344CB8AC3E}">
        <p14:creationId xmlns:p14="http://schemas.microsoft.com/office/powerpoint/2010/main" val="319934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Motivation – Why Do We Need Caches?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Fortunately, most programs don’t need access to all memory all of the time.</a:t>
            </a:r>
          </a:p>
          <a:p>
            <a:pPr lvl="1"/>
            <a:r>
              <a:rPr lang="en-US" dirty="0"/>
              <a:t>Accesses tend to exhibit locality of reference.</a:t>
            </a:r>
          </a:p>
          <a:p>
            <a:pPr lvl="1"/>
            <a:r>
              <a:rPr lang="en-US" dirty="0"/>
              <a:t>Temporal locality – if an address is accessed, it is likely to be accessed again soon.</a:t>
            </a:r>
          </a:p>
          <a:p>
            <a:pPr lvl="1"/>
            <a:r>
              <a:rPr lang="en-US" dirty="0"/>
              <a:t>Spatial locality – if an address is accessed, its neighbors are likely to be accessed soon.</a:t>
            </a:r>
          </a:p>
          <a:p>
            <a:pPr lvl="1"/>
            <a:r>
              <a:rPr lang="en-US" dirty="0"/>
              <a:t>Therefore, only a small number of addresses are likely to be accessed in the near future.</a:t>
            </a:r>
          </a:p>
          <a:p>
            <a:r>
              <a:rPr lang="en-US" dirty="0"/>
              <a:t>Small memories are quick to access and can be placed near to the CPU.</a:t>
            </a:r>
          </a:p>
          <a:p>
            <a:pPr lvl="1"/>
            <a:r>
              <a:rPr lang="en-US" dirty="0"/>
              <a:t>If we can identify these locations likely to be accessed soon, then we can keep them in these memories.</a:t>
            </a:r>
          </a:p>
          <a:p>
            <a:r>
              <a:rPr lang="en-US" dirty="0"/>
              <a:t>A cache stores copies of some memory locations for fast access when required.</a:t>
            </a:r>
          </a:p>
        </p:txBody>
      </p:sp>
    </p:spTree>
    <p:extLst>
      <p:ext uri="{BB962C8B-B14F-4D97-AF65-F5344CB8AC3E}">
        <p14:creationId xmlns:p14="http://schemas.microsoft.com/office/powerpoint/2010/main" val="48790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Cache Entries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The cache operates as follows: </a:t>
            </a:r>
          </a:p>
          <a:p>
            <a:pPr lvl="1"/>
            <a:r>
              <a:rPr lang="en-US" dirty="0"/>
              <a:t>Whenever the CPU needs to read from a location residing in the main memory, it first checks the cache for any matching entries.</a:t>
            </a:r>
          </a:p>
          <a:p>
            <a:pPr lvl="1"/>
            <a:r>
              <a:rPr lang="en-US" dirty="0"/>
              <a:t>If the location exists in the cache, it is simply returned directly to the CPU; this is known as a cache hit.</a:t>
            </a:r>
          </a:p>
          <a:p>
            <a:pPr lvl="1"/>
            <a:r>
              <a:rPr lang="en-US" dirty="0"/>
              <a:t>If the location doesn’t exist in the cache, also known as a cache miss, the cache allocates a new entry for the location, copies the contents from the main memory, and then fulfills the request from the contents in the cache.</a:t>
            </a:r>
          </a:p>
          <a:p>
            <a:r>
              <a:rPr lang="en-US" dirty="0"/>
              <a:t>If the CPU needs to write some data, then it also checks the cache first and writes on a hit.</a:t>
            </a:r>
          </a:p>
          <a:p>
            <a:pPr lvl="1"/>
            <a:r>
              <a:rPr lang="en-US" dirty="0"/>
              <a:t>What happens on a miss is governed by the cache’s polices, described in later slides.</a:t>
            </a:r>
          </a:p>
          <a:p>
            <a:r>
              <a:rPr lang="en-US" dirty="0"/>
              <a:t>The proportion of accesses that result in hits, as opposed to misses, is known as the hit rate and is a useful measure of the effectiveness of the cache.</a:t>
            </a:r>
          </a:p>
          <a:p>
            <a:r>
              <a:rPr lang="en-US" dirty="0"/>
              <a:t>The cache stores data in blocks to take advantage of spatial locality.</a:t>
            </a:r>
          </a:p>
          <a:p>
            <a:pPr lvl="1"/>
            <a:r>
              <a:rPr lang="en-US" dirty="0"/>
              <a:t>For example, a block may be 32B or 64B long whereas each data item is typically only 8B in size.</a:t>
            </a:r>
          </a:p>
        </p:txBody>
      </p:sp>
    </p:spTree>
    <p:extLst>
      <p:ext uri="{BB962C8B-B14F-4D97-AF65-F5344CB8AC3E}">
        <p14:creationId xmlns:p14="http://schemas.microsoft.com/office/powerpoint/2010/main" val="60752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Accessing the Cache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4535027" cy="4948335"/>
          </a:xfrm>
        </p:spPr>
        <p:txBody>
          <a:bodyPr/>
          <a:lstStyle/>
          <a:p>
            <a:r>
              <a:rPr lang="en-GB" dirty="0"/>
              <a:t>To identify whether data are in a cache, we need an identifier to map to a cache block.</a:t>
            </a:r>
          </a:p>
          <a:p>
            <a:pPr lvl="1"/>
            <a:r>
              <a:rPr lang="en-GB" dirty="0"/>
              <a:t>The data’s address is easily used for this.</a:t>
            </a:r>
          </a:p>
          <a:p>
            <a:r>
              <a:rPr lang="en-GB" dirty="0"/>
              <a:t>We split the address into separate parts.</a:t>
            </a:r>
          </a:p>
          <a:p>
            <a:pPr lvl="1"/>
            <a:r>
              <a:rPr lang="en-GB" dirty="0"/>
              <a:t>Tag – the unique identifier for the data, compared to tags stored within the cache</a:t>
            </a:r>
          </a:p>
          <a:p>
            <a:pPr lvl="1"/>
            <a:r>
              <a:rPr lang="en-GB" dirty="0"/>
              <a:t>Index – used to select the cache blocks to do the tag comparison with</a:t>
            </a:r>
          </a:p>
          <a:p>
            <a:pPr lvl="1"/>
            <a:r>
              <a:rPr lang="en-GB" dirty="0"/>
              <a:t>Offset – position of the data within the cache block</a:t>
            </a:r>
            <a:endParaRPr lang="en-US" dirty="0"/>
          </a:p>
        </p:txBody>
      </p:sp>
      <p:sp>
        <p:nvSpPr>
          <p:cNvPr id="4" name="Rectangle 3">
            <a:extLst>
              <a:ext uri="{FF2B5EF4-FFF2-40B4-BE49-F238E27FC236}">
                <a16:creationId xmlns:a16="http://schemas.microsoft.com/office/drawing/2014/main" id="{86E9019C-7777-49CC-9A60-CC87CE929A89}"/>
              </a:ext>
            </a:extLst>
          </p:cNvPr>
          <p:cNvSpPr/>
          <p:nvPr/>
        </p:nvSpPr>
        <p:spPr>
          <a:xfrm>
            <a:off x="6840000" y="3024553"/>
            <a:ext cx="2160000" cy="792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9986F2BA-9DBB-4B0B-894A-C04169E10633}"/>
              </a:ext>
            </a:extLst>
          </p:cNvPr>
          <p:cNvSpPr/>
          <p:nvPr/>
        </p:nvSpPr>
        <p:spPr>
          <a:xfrm>
            <a:off x="9000000" y="3024553"/>
            <a:ext cx="1440000" cy="792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D310A3A-3AC2-49FE-AA6D-C711DC41E953}"/>
              </a:ext>
            </a:extLst>
          </p:cNvPr>
          <p:cNvSpPr/>
          <p:nvPr/>
        </p:nvSpPr>
        <p:spPr>
          <a:xfrm>
            <a:off x="10440000" y="3019807"/>
            <a:ext cx="720000" cy="792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Left Brace 6">
            <a:extLst>
              <a:ext uri="{FF2B5EF4-FFF2-40B4-BE49-F238E27FC236}">
                <a16:creationId xmlns:a16="http://schemas.microsoft.com/office/drawing/2014/main" id="{4DA4F5F2-C9E1-4B3C-9B38-92C15DE2D04E}"/>
              </a:ext>
            </a:extLst>
          </p:cNvPr>
          <p:cNvSpPr/>
          <p:nvPr/>
        </p:nvSpPr>
        <p:spPr bwMode="auto">
          <a:xfrm rot="5400000">
            <a:off x="8909999" y="643003"/>
            <a:ext cx="180000" cy="4320000"/>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8" name="TextBox 7">
            <a:extLst>
              <a:ext uri="{FF2B5EF4-FFF2-40B4-BE49-F238E27FC236}">
                <a16:creationId xmlns:a16="http://schemas.microsoft.com/office/drawing/2014/main" id="{4E85159D-E5C5-4DAB-8670-CA4B027B9C91}"/>
              </a:ext>
            </a:extLst>
          </p:cNvPr>
          <p:cNvSpPr txBox="1"/>
          <p:nvPr/>
        </p:nvSpPr>
        <p:spPr>
          <a:xfrm>
            <a:off x="8562539" y="2347382"/>
            <a:ext cx="874920"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latin typeface="+mn-lt"/>
                <a:ea typeface="+mn-ea"/>
                <a:cs typeface="+mn-cs"/>
              </a:rPr>
              <a:t>Address</a:t>
            </a:r>
          </a:p>
        </p:txBody>
      </p:sp>
      <p:sp>
        <p:nvSpPr>
          <p:cNvPr id="9" name="Left Brace 8">
            <a:extLst>
              <a:ext uri="{FF2B5EF4-FFF2-40B4-BE49-F238E27FC236}">
                <a16:creationId xmlns:a16="http://schemas.microsoft.com/office/drawing/2014/main" id="{1AE72E64-C963-4064-8F0E-0B0F3AB7CA3F}"/>
              </a:ext>
            </a:extLst>
          </p:cNvPr>
          <p:cNvSpPr/>
          <p:nvPr/>
        </p:nvSpPr>
        <p:spPr bwMode="auto">
          <a:xfrm rot="16200000">
            <a:off x="7830000" y="2958103"/>
            <a:ext cx="180000" cy="2160001"/>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10" name="Left Brace 9">
            <a:extLst>
              <a:ext uri="{FF2B5EF4-FFF2-40B4-BE49-F238E27FC236}">
                <a16:creationId xmlns:a16="http://schemas.microsoft.com/office/drawing/2014/main" id="{E0C7AAAF-37A2-4545-92A8-4750BE8F3CCB}"/>
              </a:ext>
            </a:extLst>
          </p:cNvPr>
          <p:cNvSpPr/>
          <p:nvPr/>
        </p:nvSpPr>
        <p:spPr bwMode="auto">
          <a:xfrm rot="16200000">
            <a:off x="9630000" y="3344482"/>
            <a:ext cx="180000" cy="1440000"/>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11" name="Left Brace 10">
            <a:extLst>
              <a:ext uri="{FF2B5EF4-FFF2-40B4-BE49-F238E27FC236}">
                <a16:creationId xmlns:a16="http://schemas.microsoft.com/office/drawing/2014/main" id="{0B1EE352-881B-4B26-BC12-C194186205DD}"/>
              </a:ext>
            </a:extLst>
          </p:cNvPr>
          <p:cNvSpPr/>
          <p:nvPr/>
        </p:nvSpPr>
        <p:spPr bwMode="auto">
          <a:xfrm rot="16200000">
            <a:off x="10710000" y="3710983"/>
            <a:ext cx="180000" cy="720000"/>
          </a:xfrm>
          <a:prstGeom prst="leftBrace">
            <a:avLst>
              <a:gd name="adj1" fmla="val 62284"/>
              <a:gd name="adj2" fmla="val 50000"/>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799" dirty="0">
              <a:cs typeface="Arial" charset="0"/>
            </a:endParaRPr>
          </a:p>
        </p:txBody>
      </p:sp>
      <p:sp>
        <p:nvSpPr>
          <p:cNvPr id="12" name="TextBox 11">
            <a:extLst>
              <a:ext uri="{FF2B5EF4-FFF2-40B4-BE49-F238E27FC236}">
                <a16:creationId xmlns:a16="http://schemas.microsoft.com/office/drawing/2014/main" id="{D22F5A17-1427-43D9-BC55-B8B6FF787BF4}"/>
              </a:ext>
            </a:extLst>
          </p:cNvPr>
          <p:cNvSpPr txBox="1"/>
          <p:nvPr/>
        </p:nvSpPr>
        <p:spPr>
          <a:xfrm>
            <a:off x="7737353" y="4259654"/>
            <a:ext cx="365293"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latin typeface="+mn-lt"/>
                <a:ea typeface="+mn-ea"/>
                <a:cs typeface="+mn-cs"/>
              </a:rPr>
              <a:t>Tag</a:t>
            </a:r>
          </a:p>
        </p:txBody>
      </p:sp>
      <p:sp>
        <p:nvSpPr>
          <p:cNvPr id="13" name="TextBox 12">
            <a:extLst>
              <a:ext uri="{FF2B5EF4-FFF2-40B4-BE49-F238E27FC236}">
                <a16:creationId xmlns:a16="http://schemas.microsoft.com/office/drawing/2014/main" id="{3EC7CE9A-CEAF-4A7A-8327-401974242A4A}"/>
              </a:ext>
            </a:extLst>
          </p:cNvPr>
          <p:cNvSpPr txBox="1"/>
          <p:nvPr/>
        </p:nvSpPr>
        <p:spPr>
          <a:xfrm>
            <a:off x="9421488" y="4259653"/>
            <a:ext cx="597023"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latin typeface="+mn-lt"/>
                <a:ea typeface="+mn-ea"/>
              </a:rPr>
              <a:t>Index</a:t>
            </a:r>
            <a:endParaRPr lang="en-GB" sz="2100" kern="1200" dirty="0">
              <a:latin typeface="+mn-lt"/>
              <a:ea typeface="+mn-ea"/>
            </a:endParaRPr>
          </a:p>
        </p:txBody>
      </p:sp>
      <p:sp>
        <p:nvSpPr>
          <p:cNvPr id="14" name="TextBox 13">
            <a:extLst>
              <a:ext uri="{FF2B5EF4-FFF2-40B4-BE49-F238E27FC236}">
                <a16:creationId xmlns:a16="http://schemas.microsoft.com/office/drawing/2014/main" id="{E1058773-AE11-402F-AD43-F4C0BFEF7FD7}"/>
              </a:ext>
            </a:extLst>
          </p:cNvPr>
          <p:cNvSpPr txBox="1"/>
          <p:nvPr/>
        </p:nvSpPr>
        <p:spPr>
          <a:xfrm>
            <a:off x="10467986" y="4259653"/>
            <a:ext cx="664028"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dirty="0">
                <a:latin typeface="+mn-lt"/>
                <a:ea typeface="+mn-ea"/>
              </a:rPr>
              <a:t>Offset</a:t>
            </a:r>
            <a:endParaRPr lang="en-GB" sz="2100" kern="1200" dirty="0">
              <a:latin typeface="+mn-lt"/>
              <a:ea typeface="+mn-ea"/>
            </a:endParaRPr>
          </a:p>
        </p:txBody>
      </p:sp>
    </p:spTree>
    <p:extLst>
      <p:ext uri="{BB962C8B-B14F-4D97-AF65-F5344CB8AC3E}">
        <p14:creationId xmlns:p14="http://schemas.microsoft.com/office/powerpoint/2010/main" val="312781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29DD6-520E-4E4E-B4C9-C0FD12F45E12}"/>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8DB5D0B6-DC46-4ABD-BDA5-20435FB5309A}"/>
              </a:ext>
            </a:extLst>
          </p:cNvPr>
          <p:cNvSpPr/>
          <p:nvPr/>
        </p:nvSpPr>
        <p:spPr>
          <a:xfrm>
            <a:off x="3993529" y="2967335"/>
            <a:ext cx="4204998"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Cache Designs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6944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Direct-mapped Cache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A simple design because each memory location only maps to one cache block</a:t>
            </a:r>
          </a:p>
          <a:p>
            <a:r>
              <a:rPr lang="en-GB" dirty="0"/>
              <a:t>However, this often leads to contention.</a:t>
            </a:r>
          </a:p>
          <a:p>
            <a:pPr lvl="1"/>
            <a:r>
              <a:rPr lang="en-GB" dirty="0"/>
              <a:t>When several locations with the same cache index are repeatedly accessed</a:t>
            </a:r>
          </a:p>
          <a:p>
            <a:endParaRPr lang="en-GB" dirty="0"/>
          </a:p>
          <a:p>
            <a:r>
              <a:rPr lang="en-GB" dirty="0"/>
              <a:t>Pros:</a:t>
            </a:r>
          </a:p>
          <a:p>
            <a:pPr lvl="1"/>
            <a:r>
              <a:rPr lang="en-GB" dirty="0"/>
              <a:t>Simple design, therefore inexpensive</a:t>
            </a:r>
          </a:p>
          <a:p>
            <a:pPr lvl="1"/>
            <a:r>
              <a:rPr lang="en-GB" dirty="0"/>
              <a:t>Quick to search</a:t>
            </a:r>
          </a:p>
          <a:p>
            <a:r>
              <a:rPr lang="en-GB" dirty="0"/>
              <a:t>Cons:</a:t>
            </a:r>
          </a:p>
          <a:p>
            <a:pPr lvl="1"/>
            <a:r>
              <a:rPr lang="en-GB" dirty="0"/>
              <a:t>Low hit rate when there is contention</a:t>
            </a:r>
            <a:endParaRPr lang="en-US" dirty="0"/>
          </a:p>
        </p:txBody>
      </p:sp>
    </p:spTree>
    <p:extLst>
      <p:ext uri="{BB962C8B-B14F-4D97-AF65-F5344CB8AC3E}">
        <p14:creationId xmlns:p14="http://schemas.microsoft.com/office/powerpoint/2010/main" val="246939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Direct-mapped Cache</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a:xfrm>
            <a:off x="479425" y="1171111"/>
            <a:ext cx="3384652" cy="4948335"/>
          </a:xfrm>
        </p:spPr>
        <p:txBody>
          <a:bodyPr/>
          <a:lstStyle/>
          <a:p>
            <a:r>
              <a:rPr lang="en-US" dirty="0"/>
              <a:t>Index used to select a single cache block</a:t>
            </a:r>
          </a:p>
          <a:p>
            <a:r>
              <a:rPr lang="en-US" dirty="0"/>
              <a:t>Tags compared</a:t>
            </a:r>
          </a:p>
          <a:p>
            <a:pPr lvl="1"/>
            <a:r>
              <a:rPr lang="en-US" dirty="0"/>
              <a:t>If valid and tags match, then hit</a:t>
            </a:r>
          </a:p>
          <a:p>
            <a:r>
              <a:rPr lang="en-US" dirty="0"/>
              <a:t>On hit, offset chooses starting byte from data array.</a:t>
            </a:r>
          </a:p>
        </p:txBody>
      </p:sp>
      <p:sp>
        <p:nvSpPr>
          <p:cNvPr id="4" name="Rectangle 3">
            <a:extLst>
              <a:ext uri="{FF2B5EF4-FFF2-40B4-BE49-F238E27FC236}">
                <a16:creationId xmlns:a16="http://schemas.microsoft.com/office/drawing/2014/main" id="{99C79EFA-7F08-4D8B-A512-2B23BAB3E162}"/>
              </a:ext>
            </a:extLst>
          </p:cNvPr>
          <p:cNvSpPr/>
          <p:nvPr/>
        </p:nvSpPr>
        <p:spPr>
          <a:xfrm>
            <a:off x="5760000" y="2880000"/>
            <a:ext cx="1805165"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grpSp>
        <p:nvGrpSpPr>
          <p:cNvPr id="5" name="Group 4">
            <a:extLst>
              <a:ext uri="{FF2B5EF4-FFF2-40B4-BE49-F238E27FC236}">
                <a16:creationId xmlns:a16="http://schemas.microsoft.com/office/drawing/2014/main" id="{4A609BD7-BB00-4DAA-8ED2-8921B2578172}"/>
              </a:ext>
            </a:extLst>
          </p:cNvPr>
          <p:cNvGrpSpPr/>
          <p:nvPr/>
        </p:nvGrpSpPr>
        <p:grpSpPr>
          <a:xfrm>
            <a:off x="3780000" y="1800000"/>
            <a:ext cx="3240000" cy="360000"/>
            <a:chOff x="4154557" y="1828800"/>
            <a:chExt cx="3240000" cy="432000"/>
          </a:xfrm>
        </p:grpSpPr>
        <p:sp>
          <p:nvSpPr>
            <p:cNvPr id="6" name="Rectangle 5">
              <a:extLst>
                <a:ext uri="{FF2B5EF4-FFF2-40B4-BE49-F238E27FC236}">
                  <a16:creationId xmlns:a16="http://schemas.microsoft.com/office/drawing/2014/main" id="{1C5916DC-9386-4A5A-A34B-F92A2F7E9601}"/>
                </a:ext>
              </a:extLst>
            </p:cNvPr>
            <p:cNvSpPr/>
            <p:nvPr/>
          </p:nvSpPr>
          <p:spPr>
            <a:xfrm>
              <a:off x="4154557" y="1828800"/>
              <a:ext cx="1440000" cy="432000"/>
            </a:xfrm>
            <a:prstGeom prst="rect">
              <a:avLst/>
            </a:prstGeom>
            <a:solidFill>
              <a:schemeClr val="accent5">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Tag</a:t>
              </a:r>
            </a:p>
          </p:txBody>
        </p:sp>
        <p:sp>
          <p:nvSpPr>
            <p:cNvPr id="7" name="Rectangle 6">
              <a:extLst>
                <a:ext uri="{FF2B5EF4-FFF2-40B4-BE49-F238E27FC236}">
                  <a16:creationId xmlns:a16="http://schemas.microsoft.com/office/drawing/2014/main" id="{17F0DC7F-51AB-4952-A4E7-6A50F77DAB3F}"/>
                </a:ext>
              </a:extLst>
            </p:cNvPr>
            <p:cNvSpPr/>
            <p:nvPr/>
          </p:nvSpPr>
          <p:spPr>
            <a:xfrm>
              <a:off x="5594557" y="1828800"/>
              <a:ext cx="1080000" cy="432000"/>
            </a:xfrm>
            <a:prstGeom prst="rect">
              <a:avLst/>
            </a:prstGeom>
            <a:solidFill>
              <a:schemeClr val="accent5">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Index</a:t>
              </a:r>
            </a:p>
          </p:txBody>
        </p:sp>
        <p:sp>
          <p:nvSpPr>
            <p:cNvPr id="8" name="Rectangle 7">
              <a:extLst>
                <a:ext uri="{FF2B5EF4-FFF2-40B4-BE49-F238E27FC236}">
                  <a16:creationId xmlns:a16="http://schemas.microsoft.com/office/drawing/2014/main" id="{D69E813C-8D41-4916-A666-3F7AF8F5B865}"/>
                </a:ext>
              </a:extLst>
            </p:cNvPr>
            <p:cNvSpPr/>
            <p:nvPr/>
          </p:nvSpPr>
          <p:spPr>
            <a:xfrm>
              <a:off x="6674557" y="1828800"/>
              <a:ext cx="720000" cy="432000"/>
            </a:xfrm>
            <a:prstGeom prst="rect">
              <a:avLst/>
            </a:prstGeom>
            <a:solidFill>
              <a:schemeClr val="accent5">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Offset</a:t>
              </a:r>
            </a:p>
          </p:txBody>
        </p:sp>
      </p:grpSp>
      <p:sp>
        <p:nvSpPr>
          <p:cNvPr id="9" name="Rectangle 8">
            <a:extLst>
              <a:ext uri="{FF2B5EF4-FFF2-40B4-BE49-F238E27FC236}">
                <a16:creationId xmlns:a16="http://schemas.microsoft.com/office/drawing/2014/main" id="{9AB9397A-8277-482D-844E-60470E6FA4A5}"/>
              </a:ext>
            </a:extLst>
          </p:cNvPr>
          <p:cNvSpPr/>
          <p:nvPr/>
        </p:nvSpPr>
        <p:spPr>
          <a:xfrm>
            <a:off x="5760000" y="2880000"/>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9321F8D-BF29-4D52-A720-6D3FC6D7AF18}"/>
              </a:ext>
            </a:extLst>
          </p:cNvPr>
          <p:cNvSpPr/>
          <p:nvPr/>
        </p:nvSpPr>
        <p:spPr>
          <a:xfrm>
            <a:off x="7205165" y="2880000"/>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E23016A-EE63-46B2-B6FC-F861C27DBC09}"/>
              </a:ext>
            </a:extLst>
          </p:cNvPr>
          <p:cNvSpPr/>
          <p:nvPr/>
        </p:nvSpPr>
        <p:spPr>
          <a:xfrm>
            <a:off x="5760000" y="3240000"/>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249B064A-3506-4B7F-8B2F-DD61ADBD54D3}"/>
              </a:ext>
            </a:extLst>
          </p:cNvPr>
          <p:cNvSpPr/>
          <p:nvPr/>
        </p:nvSpPr>
        <p:spPr>
          <a:xfrm>
            <a:off x="7205165" y="3240000"/>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71824A4F-FE58-4C9C-A200-B251DE8112F6}"/>
              </a:ext>
            </a:extLst>
          </p:cNvPr>
          <p:cNvSpPr/>
          <p:nvPr/>
        </p:nvSpPr>
        <p:spPr>
          <a:xfrm>
            <a:off x="5760000" y="4680000"/>
            <a:ext cx="144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91D7A02-A2A1-4734-9A71-F38E8D622C59}"/>
              </a:ext>
            </a:extLst>
          </p:cNvPr>
          <p:cNvSpPr/>
          <p:nvPr/>
        </p:nvSpPr>
        <p:spPr>
          <a:xfrm>
            <a:off x="7205165" y="4680000"/>
            <a:ext cx="36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42814939-717E-4952-83DF-3A820AC70117}"/>
              </a:ext>
            </a:extLst>
          </p:cNvPr>
          <p:cNvSpPr txBox="1"/>
          <p:nvPr/>
        </p:nvSpPr>
        <p:spPr>
          <a:xfrm>
            <a:off x="6660000" y="3816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6" name="TextBox 15">
            <a:extLst>
              <a:ext uri="{FF2B5EF4-FFF2-40B4-BE49-F238E27FC236}">
                <a16:creationId xmlns:a16="http://schemas.microsoft.com/office/drawing/2014/main" id="{9A7CF63B-5DEF-41A1-98B9-052B404065BF}"/>
              </a:ext>
            </a:extLst>
          </p:cNvPr>
          <p:cNvSpPr txBox="1"/>
          <p:nvPr/>
        </p:nvSpPr>
        <p:spPr>
          <a:xfrm>
            <a:off x="6660000" y="3655323"/>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7" name="TextBox 16">
            <a:extLst>
              <a:ext uri="{FF2B5EF4-FFF2-40B4-BE49-F238E27FC236}">
                <a16:creationId xmlns:a16="http://schemas.microsoft.com/office/drawing/2014/main" id="{87A5F252-8EAB-4510-AB2C-C5674E58181A}"/>
              </a:ext>
            </a:extLst>
          </p:cNvPr>
          <p:cNvSpPr txBox="1"/>
          <p:nvPr/>
        </p:nvSpPr>
        <p:spPr>
          <a:xfrm>
            <a:off x="6660000" y="3978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18" name="TextBox 17">
            <a:extLst>
              <a:ext uri="{FF2B5EF4-FFF2-40B4-BE49-F238E27FC236}">
                <a16:creationId xmlns:a16="http://schemas.microsoft.com/office/drawing/2014/main" id="{1148E8F0-0CD5-4939-82AD-6F13379EF017}"/>
              </a:ext>
            </a:extLst>
          </p:cNvPr>
          <p:cNvSpPr txBox="1"/>
          <p:nvPr/>
        </p:nvSpPr>
        <p:spPr>
          <a:xfrm>
            <a:off x="6336050" y="2602980"/>
            <a:ext cx="28789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Tag</a:t>
            </a:r>
          </a:p>
        </p:txBody>
      </p:sp>
      <p:sp>
        <p:nvSpPr>
          <p:cNvPr id="19" name="TextBox 18">
            <a:extLst>
              <a:ext uri="{FF2B5EF4-FFF2-40B4-BE49-F238E27FC236}">
                <a16:creationId xmlns:a16="http://schemas.microsoft.com/office/drawing/2014/main" id="{C9525615-9D8E-4D5B-947C-B387C21C1365}"/>
              </a:ext>
            </a:extLst>
          </p:cNvPr>
          <p:cNvSpPr txBox="1"/>
          <p:nvPr/>
        </p:nvSpPr>
        <p:spPr>
          <a:xfrm>
            <a:off x="7187094" y="2603143"/>
            <a:ext cx="385811"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Valid</a:t>
            </a:r>
          </a:p>
        </p:txBody>
      </p:sp>
      <p:sp>
        <p:nvSpPr>
          <p:cNvPr id="20" name="Oval 19">
            <a:extLst>
              <a:ext uri="{FF2B5EF4-FFF2-40B4-BE49-F238E27FC236}">
                <a16:creationId xmlns:a16="http://schemas.microsoft.com/office/drawing/2014/main" id="{90F657F9-8142-4A18-B337-CDB309B38CC0}"/>
              </a:ext>
            </a:extLst>
          </p:cNvPr>
          <p:cNvSpPr/>
          <p:nvPr/>
        </p:nvSpPr>
        <p:spPr>
          <a:xfrm>
            <a:off x="5939999" y="5357538"/>
            <a:ext cx="1440000" cy="720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Tag match and valid?</a:t>
            </a:r>
          </a:p>
        </p:txBody>
      </p:sp>
      <p:sp>
        <p:nvSpPr>
          <p:cNvPr id="21" name="Rectangle 20">
            <a:extLst>
              <a:ext uri="{FF2B5EF4-FFF2-40B4-BE49-F238E27FC236}">
                <a16:creationId xmlns:a16="http://schemas.microsoft.com/office/drawing/2014/main" id="{6FEF100F-CBE6-4747-A190-CD6B9902BE5A}"/>
              </a:ext>
            </a:extLst>
          </p:cNvPr>
          <p:cNvSpPr/>
          <p:nvPr/>
        </p:nvSpPr>
        <p:spPr>
          <a:xfrm>
            <a:off x="7775999" y="2880000"/>
            <a:ext cx="2880000" cy="21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p:txBody>
      </p:sp>
      <p:sp>
        <p:nvSpPr>
          <p:cNvPr id="22" name="Rectangle 21">
            <a:extLst>
              <a:ext uri="{FF2B5EF4-FFF2-40B4-BE49-F238E27FC236}">
                <a16:creationId xmlns:a16="http://schemas.microsoft.com/office/drawing/2014/main" id="{F79B9D62-6B0A-40DF-BC0A-2D170D28A207}"/>
              </a:ext>
            </a:extLst>
          </p:cNvPr>
          <p:cNvSpPr/>
          <p:nvPr/>
        </p:nvSpPr>
        <p:spPr>
          <a:xfrm>
            <a:off x="7775999" y="2880000"/>
            <a:ext cx="288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C12FF49-4FB3-4536-BFCF-C448AED84322}"/>
              </a:ext>
            </a:extLst>
          </p:cNvPr>
          <p:cNvSpPr/>
          <p:nvPr/>
        </p:nvSpPr>
        <p:spPr>
          <a:xfrm>
            <a:off x="7775999" y="3237966"/>
            <a:ext cx="288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69A4F9B7-E128-411C-995D-726A3D72E0E1}"/>
              </a:ext>
            </a:extLst>
          </p:cNvPr>
          <p:cNvSpPr/>
          <p:nvPr/>
        </p:nvSpPr>
        <p:spPr>
          <a:xfrm>
            <a:off x="7775999" y="4680000"/>
            <a:ext cx="288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843F9D6E-B0FA-4F97-A7DD-01E137317100}"/>
              </a:ext>
            </a:extLst>
          </p:cNvPr>
          <p:cNvSpPr txBox="1"/>
          <p:nvPr/>
        </p:nvSpPr>
        <p:spPr>
          <a:xfrm>
            <a:off x="9026844" y="2600000"/>
            <a:ext cx="378309"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Data</a:t>
            </a:r>
          </a:p>
        </p:txBody>
      </p:sp>
      <p:sp>
        <p:nvSpPr>
          <p:cNvPr id="26" name="TextBox 25">
            <a:extLst>
              <a:ext uri="{FF2B5EF4-FFF2-40B4-BE49-F238E27FC236}">
                <a16:creationId xmlns:a16="http://schemas.microsoft.com/office/drawing/2014/main" id="{3D15194D-23DE-4ADB-BB4B-2A5C887B8B7F}"/>
              </a:ext>
            </a:extLst>
          </p:cNvPr>
          <p:cNvSpPr txBox="1"/>
          <p:nvPr/>
        </p:nvSpPr>
        <p:spPr>
          <a:xfrm>
            <a:off x="9217670" y="3816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27" name="TextBox 26">
            <a:extLst>
              <a:ext uri="{FF2B5EF4-FFF2-40B4-BE49-F238E27FC236}">
                <a16:creationId xmlns:a16="http://schemas.microsoft.com/office/drawing/2014/main" id="{394B4F91-DB5A-4943-8793-D24237E6493F}"/>
              </a:ext>
            </a:extLst>
          </p:cNvPr>
          <p:cNvSpPr txBox="1"/>
          <p:nvPr/>
        </p:nvSpPr>
        <p:spPr>
          <a:xfrm>
            <a:off x="9217670" y="3655323"/>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sp>
        <p:nvSpPr>
          <p:cNvPr id="28" name="TextBox 27">
            <a:extLst>
              <a:ext uri="{FF2B5EF4-FFF2-40B4-BE49-F238E27FC236}">
                <a16:creationId xmlns:a16="http://schemas.microsoft.com/office/drawing/2014/main" id="{E438824A-E8C9-4FFA-AFFC-149288876395}"/>
              </a:ext>
            </a:extLst>
          </p:cNvPr>
          <p:cNvSpPr txBox="1"/>
          <p:nvPr/>
        </p:nvSpPr>
        <p:spPr>
          <a:xfrm>
            <a:off x="9217670" y="3978000"/>
            <a:ext cx="91372" cy="38779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800" kern="1200" dirty="0">
                <a:latin typeface="+mn-lt"/>
                <a:ea typeface="+mn-ea"/>
                <a:cs typeface="+mn-cs"/>
              </a:rPr>
              <a:t>.</a:t>
            </a:r>
          </a:p>
        </p:txBody>
      </p:sp>
      <p:cxnSp>
        <p:nvCxnSpPr>
          <p:cNvPr id="29" name="Elbow Connector 42">
            <a:extLst>
              <a:ext uri="{FF2B5EF4-FFF2-40B4-BE49-F238E27FC236}">
                <a16:creationId xmlns:a16="http://schemas.microsoft.com/office/drawing/2014/main" id="{C4EAF3FF-44E6-4EBE-BB9A-AD35A283CD5F}"/>
              </a:ext>
            </a:extLst>
          </p:cNvPr>
          <p:cNvCxnSpPr>
            <a:stCxn id="6" idx="2"/>
            <a:endCxn id="20" idx="2"/>
          </p:cNvCxnSpPr>
          <p:nvPr/>
        </p:nvCxnSpPr>
        <p:spPr>
          <a:xfrm rot="16200000" flipH="1">
            <a:off x="3441230" y="3218769"/>
            <a:ext cx="3557538" cy="1439999"/>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43">
            <a:extLst>
              <a:ext uri="{FF2B5EF4-FFF2-40B4-BE49-F238E27FC236}">
                <a16:creationId xmlns:a16="http://schemas.microsoft.com/office/drawing/2014/main" id="{A254CC5A-51BE-4B9F-903D-937DF3E47A5F}"/>
              </a:ext>
            </a:extLst>
          </p:cNvPr>
          <p:cNvCxnSpPr>
            <a:cxnSpLocks/>
            <a:stCxn id="7" idx="2"/>
            <a:endCxn id="11" idx="1"/>
          </p:cNvCxnSpPr>
          <p:nvPr/>
        </p:nvCxnSpPr>
        <p:spPr>
          <a:xfrm rot="5400000">
            <a:off x="5130000" y="2790000"/>
            <a:ext cx="1260000" cy="12700"/>
          </a:xfrm>
          <a:prstGeom prst="bentConnector4">
            <a:avLst>
              <a:gd name="adj1" fmla="val 28658"/>
              <a:gd name="adj2" fmla="val 409130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030AE38-8DA4-49DA-9598-EA9EFA96A5BC}"/>
              </a:ext>
            </a:extLst>
          </p:cNvPr>
          <p:cNvCxnSpPr>
            <a:cxnSpLocks/>
            <a:stCxn id="4" idx="2"/>
            <a:endCxn id="20" idx="0"/>
          </p:cNvCxnSpPr>
          <p:nvPr/>
        </p:nvCxnSpPr>
        <p:spPr>
          <a:xfrm flipH="1">
            <a:off x="6659999" y="5040000"/>
            <a:ext cx="2584" cy="317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AAA5EA1-C4F6-479A-BC5C-A89240403D2F}"/>
              </a:ext>
            </a:extLst>
          </p:cNvPr>
          <p:cNvSpPr/>
          <p:nvPr/>
        </p:nvSpPr>
        <p:spPr>
          <a:xfrm>
            <a:off x="7776000" y="5551111"/>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B2FDFC78-F9BA-4E57-BD47-C55425CB9D3C}"/>
              </a:ext>
            </a:extLst>
          </p:cNvPr>
          <p:cNvSpPr/>
          <p:nvPr/>
        </p:nvSpPr>
        <p:spPr>
          <a:xfrm>
            <a:off x="8496000" y="5551111"/>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527D8959-D039-4D2E-B389-1BE21C61CB8C}"/>
              </a:ext>
            </a:extLst>
          </p:cNvPr>
          <p:cNvSpPr/>
          <p:nvPr/>
        </p:nvSpPr>
        <p:spPr>
          <a:xfrm>
            <a:off x="9215999" y="5551111"/>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27D20715-351F-4E07-84F3-AB5052CB999C}"/>
              </a:ext>
            </a:extLst>
          </p:cNvPr>
          <p:cNvSpPr/>
          <p:nvPr/>
        </p:nvSpPr>
        <p:spPr>
          <a:xfrm>
            <a:off x="9935999" y="5551111"/>
            <a:ext cx="720000" cy="360000"/>
          </a:xfrm>
          <a:prstGeom prst="rect">
            <a:avLst/>
          </a:prstGeom>
          <a:solidFill>
            <a:schemeClr val="accent3">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Arrow Connector 35">
            <a:extLst>
              <a:ext uri="{FF2B5EF4-FFF2-40B4-BE49-F238E27FC236}">
                <a16:creationId xmlns:a16="http://schemas.microsoft.com/office/drawing/2014/main" id="{313456FF-63F4-4515-B1FB-F1E29C90A0EC}"/>
              </a:ext>
            </a:extLst>
          </p:cNvPr>
          <p:cNvCxnSpPr>
            <a:cxnSpLocks/>
            <a:stCxn id="24" idx="2"/>
          </p:cNvCxnSpPr>
          <p:nvPr/>
        </p:nvCxnSpPr>
        <p:spPr>
          <a:xfrm flipH="1">
            <a:off x="9215998" y="5040000"/>
            <a:ext cx="1" cy="511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67">
            <a:extLst>
              <a:ext uri="{FF2B5EF4-FFF2-40B4-BE49-F238E27FC236}">
                <a16:creationId xmlns:a16="http://schemas.microsoft.com/office/drawing/2014/main" id="{C46C2434-C6DD-451E-9C58-0497CAC649A4}"/>
              </a:ext>
            </a:extLst>
          </p:cNvPr>
          <p:cNvCxnSpPr>
            <a:cxnSpLocks/>
            <a:stCxn id="8" idx="3"/>
            <a:endCxn id="35" idx="3"/>
          </p:cNvCxnSpPr>
          <p:nvPr/>
        </p:nvCxnSpPr>
        <p:spPr>
          <a:xfrm>
            <a:off x="7020000" y="1980000"/>
            <a:ext cx="3635999" cy="3751111"/>
          </a:xfrm>
          <a:prstGeom prst="bentConnector3">
            <a:avLst>
              <a:gd name="adj1" fmla="val 11141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1DF7910-D08F-4578-BAE1-2809DC5CF7F5}"/>
              </a:ext>
            </a:extLst>
          </p:cNvPr>
          <p:cNvSpPr txBox="1"/>
          <p:nvPr/>
        </p:nvSpPr>
        <p:spPr>
          <a:xfrm>
            <a:off x="11149286" y="5375369"/>
            <a:ext cx="549925" cy="387798"/>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Select byte(s)</a:t>
            </a:r>
          </a:p>
        </p:txBody>
      </p:sp>
      <p:cxnSp>
        <p:nvCxnSpPr>
          <p:cNvPr id="39" name="Straight Arrow Connector 38">
            <a:extLst>
              <a:ext uri="{FF2B5EF4-FFF2-40B4-BE49-F238E27FC236}">
                <a16:creationId xmlns:a16="http://schemas.microsoft.com/office/drawing/2014/main" id="{80FAECB3-DD07-4837-8EC6-6897B58AC1BB}"/>
              </a:ext>
            </a:extLst>
          </p:cNvPr>
          <p:cNvCxnSpPr>
            <a:cxnSpLocks/>
            <a:stCxn id="20" idx="4"/>
          </p:cNvCxnSpPr>
          <p:nvPr/>
        </p:nvCxnSpPr>
        <p:spPr>
          <a:xfrm flipH="1">
            <a:off x="6659998" y="6077538"/>
            <a:ext cx="1" cy="317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3E94AFE-B351-435F-BF41-42082516163B}"/>
              </a:ext>
            </a:extLst>
          </p:cNvPr>
          <p:cNvSpPr txBox="1"/>
          <p:nvPr/>
        </p:nvSpPr>
        <p:spPr>
          <a:xfrm>
            <a:off x="6751372" y="6234597"/>
            <a:ext cx="737381" cy="193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400" kern="1200" dirty="0">
                <a:latin typeface="Arial" panose="020B0604020202020204" pitchFamily="34" charset="0"/>
                <a:ea typeface="+mn-ea"/>
                <a:cs typeface="Arial" panose="020B0604020202020204" pitchFamily="34" charset="0"/>
              </a:rPr>
              <a:t>Hit / miss</a:t>
            </a:r>
          </a:p>
        </p:txBody>
      </p:sp>
      <p:cxnSp>
        <p:nvCxnSpPr>
          <p:cNvPr id="41" name="Straight Arrow Connector 40">
            <a:extLst>
              <a:ext uri="{FF2B5EF4-FFF2-40B4-BE49-F238E27FC236}">
                <a16:creationId xmlns:a16="http://schemas.microsoft.com/office/drawing/2014/main" id="{A9684571-2AD8-4EC8-8006-FBF8536A47D7}"/>
              </a:ext>
            </a:extLst>
          </p:cNvPr>
          <p:cNvCxnSpPr>
            <a:cxnSpLocks/>
            <a:stCxn id="33" idx="2"/>
          </p:cNvCxnSpPr>
          <p:nvPr/>
        </p:nvCxnSpPr>
        <p:spPr>
          <a:xfrm flipH="1">
            <a:off x="8853417" y="5911111"/>
            <a:ext cx="2583" cy="4704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18954"/>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D4E06-5D3F-4994-A4A7-4BA626FA722D}">
  <ds:schemaRefs>
    <ds:schemaRef ds:uri="81b3c636-2c1a-4a05-9492-676b008f308a"/>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5602b56c-42e3-46dd-be85-b5975c74489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6951</Words>
  <Application>Microsoft Office PowerPoint</Application>
  <PresentationFormat>Widescreen</PresentationFormat>
  <Paragraphs>507</Paragraphs>
  <Slides>34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Arm_PPT_Public</vt:lpstr>
      <vt:lpstr>Caches</vt:lpstr>
      <vt:lpstr>Module Syllabus</vt:lpstr>
      <vt:lpstr>Motivation – Why Do We Need Caches?</vt:lpstr>
      <vt:lpstr>Motivation – Why Do We Need Caches?</vt:lpstr>
      <vt:lpstr>Cache Entries</vt:lpstr>
      <vt:lpstr>Accessing the Cache</vt:lpstr>
      <vt:lpstr>PowerPoint Presentation</vt:lpstr>
      <vt:lpstr>Direct-mapped Cache</vt:lpstr>
      <vt:lpstr>Direct-mapped Cache</vt:lpstr>
      <vt:lpstr>Direct-mapped Cache</vt:lpstr>
      <vt:lpstr>Set-associative Cache</vt:lpstr>
      <vt:lpstr>Set-associative Cache</vt:lpstr>
      <vt:lpstr>Set-associative Cache</vt:lpstr>
      <vt:lpstr>Fully Associative Cache</vt:lpstr>
      <vt:lpstr>PowerPoint Presentation</vt:lpstr>
      <vt:lpstr>Replacement Policies</vt:lpstr>
      <vt:lpstr>Replacement Policies</vt:lpstr>
      <vt:lpstr>Cache Policies</vt:lpstr>
      <vt:lpstr>Cache Policies</vt:lpstr>
      <vt:lpstr>PowerPoint Presentation</vt:lpstr>
      <vt:lpstr>Multi-level Caches</vt:lpstr>
      <vt:lpstr>Cache Sharing</vt:lpstr>
      <vt:lpstr>PowerPoint Presentation</vt:lpstr>
      <vt:lpstr>Cache Performance Terminology</vt:lpstr>
      <vt:lpstr>Breaking Down Cache Misses</vt:lpstr>
      <vt:lpstr>Cache Performance</vt:lpstr>
      <vt:lpstr>Cache Performance</vt:lpstr>
      <vt:lpstr>Cache Performance</vt:lpstr>
      <vt:lpstr>Techniques for Reducing Cache Misses</vt:lpstr>
      <vt:lpstr>Speculative Prefetch</vt:lpstr>
      <vt:lpstr>PowerPoint Presentation</vt:lpstr>
      <vt:lpstr>Case Study: Cortex-A9</vt:lpstr>
      <vt:lpstr>Case Study: Cortex-A9</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2021-11-30T12:25:07Z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