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43"/>
  </p:notesMasterIdLst>
  <p:handoutMasterIdLst>
    <p:handoutMasterId r:id="rId44"/>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6" autoAdjust="0"/>
    <p:restoredTop sz="77317" autoAdjust="0"/>
  </p:normalViewPr>
  <p:slideViewPr>
    <p:cSldViewPr snapToGrid="0">
      <p:cViewPr varScale="1">
        <p:scale>
          <a:sx n="124" d="100"/>
          <a:sy n="124" d="100"/>
        </p:scale>
        <p:origin x="142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22251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all the reasons explored in the previous module, we want to allow caching of data in a shared-memory system.  However, we have to implement caches carefully to enable cores to read the most up-to-date value at any address whenever they want.  Write-back caches, in particular, must be carefully architected because they may store a more recent version of a value than the one in memory.  When another core wants to read that value, it must be able to get it from the other core’s cache; otherwise, it will read the wrong value.  We can deal with this by implementing a cache-coherence protocol.</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9098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21651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cache-coherence protocol is responsible for propagating the correct value for any piece of data (address) in memory when a core wants to read it.  We’re going to consider a protocol based around caches being able to snoop (i.e., see) transactions on a shared interconnection network. This means that they can observe the messages sent by other caches in the system and take appropriate actions where necessary.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19800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0" dirty="0"/>
              <a:t>We’re going to consider the MESI protocol. The protocol is run on each cache block independently, so we’ll consider just a single block.  Cache-coherence protocols are often known by an acronym of their states.  MESI, therefore, has four that correspond to the state that the cache block can be in for a particular piece of data, or address.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54238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 cache block is in the modified state when the data it contains are more up-to-date than the version in main memory.  Essentially, the core that is connected to this cache has written to the data, and the version in main memory is stale.  No other caches in the system can hold a copy of this data, and any core that wants to read it has to obtain a copy from this cache.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91181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exclusive state corresponds to a cache block that has a copy of the data that is exactly the same as the version in memory and no other cache has a copy.  In other words, this core has exclusive access to this piece of data.</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9242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 cache block in the shared state holds a copy of data that is exactly the same as the version in memory.  In addition, other caches in the system may also have a copy that is the same as in memory too (although, equally, they may not have a copy).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629904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cache never really holds a cache block in the invalid state; this actually corresponds to a miss in the cache.  The absence of a hit for a particular address means that the data are not in the cache, so its state is invalid.</a:t>
            </a:r>
          </a:p>
          <a:p>
            <a:endParaRPr lang="en-GB" dirty="0"/>
          </a:p>
          <a:p>
            <a:r>
              <a:rPr lang="en-GB" dirty="0"/>
              <a:t>Having looked at what each of the states means, the following slides show the conditions under which cache blocks transition from one state to another.  Recall that the cache can observe the messages sent by other caches and can therefore take actions according to operations from the core it is attached to and after observing messages on the interconnection medium.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81353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consider the state transitions from core 1’s cache’s point of view. The diagrams show the state of the data in each cache and memory before and after the state transitions.  In addition to this, the order of the main operations is shown, too.</a:t>
            </a:r>
          </a:p>
          <a:p>
            <a:endParaRPr lang="en-GB" dirty="0"/>
          </a:p>
          <a:p>
            <a:r>
              <a:rPr lang="en-GB" dirty="0"/>
              <a:t>When the data are invalid in core 1’s cache (recall, a miss) but core 1 attempts to write to it, the data must be obtained from elsewhere in the system. The diagram shows it coming from main memory (it can come from elsewhere, but we’ll look at that case in a later slide). The order of operations after the core has attempted to write are:</a:t>
            </a:r>
          </a:p>
          <a:p>
            <a:endParaRPr lang="en-GB" dirty="0"/>
          </a:p>
          <a:p>
            <a:pPr marL="228600" indent="-228600">
              <a:buAutoNum type="arabicPeriod"/>
            </a:pPr>
            <a:r>
              <a:rPr lang="en-GB" dirty="0"/>
              <a:t>Given that the access has been a miss, request exclusive access to the data from memory.</a:t>
            </a:r>
          </a:p>
          <a:p>
            <a:pPr marL="228600" indent="-228600">
              <a:buAutoNum type="arabicPeriod"/>
            </a:pPr>
            <a:r>
              <a:rPr lang="en-GB" dirty="0"/>
              <a:t>Read from memory and write into the cache (i.e., write-allocate).</a:t>
            </a:r>
          </a:p>
          <a:p>
            <a:pPr marL="228600" indent="-228600">
              <a:buAutoNum type="arabicPeriod"/>
            </a:pPr>
            <a:endParaRPr lang="en-GB" dirty="0"/>
          </a:p>
          <a:p>
            <a:r>
              <a:rPr lang="en-GB" dirty="0"/>
              <a:t>The write can then be performed by core 1. Although it might seem odd to read the data into the cache first, note that the core is probably only writing to a part of the cache block, so needs to get the rest from memory anyway. After the access, the cache block is in M (modified) state in core 1’s cache.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06385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data are invalid in all caches in the system but core 1 attempts to read from it, the value must be obtained from memory.</a:t>
            </a:r>
          </a:p>
          <a:p>
            <a:endParaRPr lang="en-GB" dirty="0"/>
          </a:p>
          <a:p>
            <a:pPr marL="228600" indent="-228600">
              <a:buAutoNum type="arabicPeriod"/>
            </a:pPr>
            <a:r>
              <a:rPr lang="en-GB" dirty="0"/>
              <a:t>Request the data from memory.</a:t>
            </a:r>
          </a:p>
          <a:p>
            <a:pPr marL="228600" indent="-228600">
              <a:buAutoNum type="arabicPeriod"/>
            </a:pPr>
            <a:r>
              <a:rPr lang="en-GB" dirty="0"/>
              <a:t>Read from memory and write into the cache.</a:t>
            </a:r>
          </a:p>
          <a:p>
            <a:pPr marL="228600" indent="-228600">
              <a:buAutoNum type="arabicPeriod"/>
            </a:pPr>
            <a:endParaRPr lang="en-GB" dirty="0"/>
          </a:p>
          <a:p>
            <a:pPr marL="0" indent="0">
              <a:buNone/>
            </a:pPr>
            <a:r>
              <a:rPr lang="en-GB" dirty="0"/>
              <a:t>Since no other cache has a copy of the data, the cache block ends in E (exclusive) state in core 1’s cache.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403463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68294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data are invalid in core 1’s cache but another cache in the system has a copy, the data can be obtained from there.</a:t>
            </a:r>
          </a:p>
          <a:p>
            <a:endParaRPr lang="en-GB"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Request the data from memory.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Read the data from the other cache, which responds with it after snooping the read request on the interconnect.  That other cache may be in M, E, or S state depending on whether the other cache has written to the data, is the only cache with a copy, or otherwise.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dirty="0"/>
          </a:p>
          <a:p>
            <a:r>
              <a:rPr lang="en-GB" dirty="0"/>
              <a:t>Afterward, all caches in the system that previously had a copy now have the cache block in S (shared) state.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3822200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data are in S (shared) state in core 1’s cache and core 1 attempts to read it, then it has to ensure that it invalidates all other copies in the system.  If this doesn’t occur, then there could be old versions in other caches, and other cores that want to read the data may read the wrong values.  Data in memory cannot be invalidated, but the cache-coherence protocol will take care of updating that when necessary.</a:t>
            </a:r>
          </a:p>
          <a:p>
            <a:endParaRPr lang="en-GB"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Send a message out on the interconnect to indicate the desire to write.  This may be called different things – here a read-exclusive request – but it could also be an upgrade or another name.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Any other caches holding copies of the data will invalidate them.</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dirty="0"/>
          </a:p>
          <a:p>
            <a:r>
              <a:rPr lang="en-GB" dirty="0"/>
              <a:t>Afterward, the only cache in the system to hold a copy of the data is core 1’s cache, which puts it into M (modified) state, and it can perform a write.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2869338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opposite of the previous slide, where we start with a copy shared by multiple caches, but another core attempts to write to the data.</a:t>
            </a:r>
          </a:p>
          <a:p>
            <a:endParaRPr lang="en-GB" dirty="0"/>
          </a:p>
          <a:p>
            <a:pPr marL="228600" indent="-228600">
              <a:buFont typeface="+mj-lt"/>
              <a:buAutoNum type="arabicPeriod"/>
            </a:pPr>
            <a:r>
              <a:rPr lang="en-GB" dirty="0"/>
              <a:t>Core 1’s cache snoops a read-exclusive request on the interconnect from another cache.</a:t>
            </a:r>
          </a:p>
          <a:p>
            <a:pPr marL="228600" indent="-228600">
              <a:buFont typeface="+mj-lt"/>
              <a:buAutoNum type="arabicPeriod"/>
            </a:pPr>
            <a:r>
              <a:rPr lang="en-GB" dirty="0"/>
              <a:t>Core 1’s cache invalidates its copy.</a:t>
            </a:r>
          </a:p>
          <a:p>
            <a:pPr marL="0" indent="0">
              <a:buFont typeface="+mj-lt"/>
              <a:buNone/>
            </a:pPr>
            <a:endParaRPr lang="en-GB" dirty="0"/>
          </a:p>
          <a:p>
            <a:pPr marL="0" indent="0">
              <a:buFont typeface="+mj-lt"/>
              <a:buNone/>
            </a:pPr>
            <a:r>
              <a:rPr lang="en-GB" dirty="0"/>
              <a:t>Afterward, the other core can perform its write, and core 1’s cache does not hold a copy.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497309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When data are in the E (exclusive) state in core 1’s cache and core 1 attempts to write to it, no actions need to occur apart from a silent upgrade to M (modified) state.  This is because the data being in E state guarantees that no other caches have a copy.  Therefore, there is no need to send any upgrade requests.  This ability to silently transition from E state to M state is an optimization of the MESI protocol over more simple protocols (e.g., MSI) and reduces interconnect traffic for thread-private data.</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181495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core 1’s cache holds the data in E (exclusive) state and another core attempts to read it, then core 1’s cache needs to change the state of the data internally so that it recognizes that there may be other copies of the data in other caches.</a:t>
            </a:r>
          </a:p>
          <a:p>
            <a:endParaRPr lang="en-GB" dirty="0"/>
          </a:p>
          <a:p>
            <a:pPr marL="228600" indent="-228600">
              <a:buAutoNum type="arabicPeriod"/>
            </a:pPr>
            <a:r>
              <a:rPr lang="en-GB" dirty="0"/>
              <a:t>The other core’s cache requests the data from memory.</a:t>
            </a:r>
          </a:p>
          <a:p>
            <a:pPr marL="228600" indent="-228600">
              <a:buAutoNum type="arabicPeriod"/>
            </a:pPr>
            <a:r>
              <a:rPr lang="en-GB" dirty="0"/>
              <a:t>Core 1’s cache snoops this request, supplies the data to the other core, and transitions to S state.  Providing the data to the other cache is an optimization (the protocol could allow memory to respond with it) that means the other cache gets the data faster (because a memory response is much slower).</a:t>
            </a:r>
          </a:p>
          <a:p>
            <a:pPr marL="0" indent="0">
              <a:buNone/>
            </a:pPr>
            <a:endParaRPr lang="en-GB" dirty="0"/>
          </a:p>
          <a:p>
            <a:r>
              <a:rPr lang="en-GB" dirty="0"/>
              <a:t>Afterward, both caches have the cache block in S (shared) state.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2529208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core 1’s cache holds the data in E (exclusive) state and another core attempts to write to it, then core 1’s cache needs to invalidate its own copy.</a:t>
            </a:r>
          </a:p>
          <a:p>
            <a:endParaRPr lang="en-GB" dirty="0"/>
          </a:p>
          <a:p>
            <a:pPr marL="228600" indent="-228600">
              <a:buAutoNum type="arabicPeriod"/>
            </a:pPr>
            <a:r>
              <a:rPr lang="en-GB" dirty="0"/>
              <a:t>The other core’s cache requests the data for exclusive access from memory.</a:t>
            </a:r>
          </a:p>
          <a:p>
            <a:pPr marL="228600" indent="-228600">
              <a:buAutoNum type="arabicPeriod"/>
            </a:pPr>
            <a:r>
              <a:rPr lang="en-GB" dirty="0"/>
              <a:t>Core 1’s cache snoops the request and responds with the data (this step is an optimization).</a:t>
            </a:r>
          </a:p>
          <a:p>
            <a:pPr marL="228600" indent="-228600">
              <a:buAutoNum type="arabicPeriod"/>
            </a:pPr>
            <a:r>
              <a:rPr lang="en-GB" dirty="0"/>
              <a:t>Core 1’s cache invalidates the data internally.</a:t>
            </a:r>
          </a:p>
          <a:p>
            <a:pPr marL="0" indent="0">
              <a:buNone/>
            </a:pPr>
            <a:endParaRPr lang="en-GB" dirty="0"/>
          </a:p>
          <a:p>
            <a:pPr marL="0" indent="0">
              <a:buNone/>
            </a:pPr>
            <a:r>
              <a:rPr lang="en-GB" dirty="0"/>
              <a:t>Afterward, the data will be in modified state in the other core’s cache and that other core can perform its write.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78657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core 1’s cache holds the data in modified but another core attempts to read it, core 1’s cache must provide this data to the other cache to enable them to read the correct value.  At the same time, memory is updated.</a:t>
            </a:r>
          </a:p>
          <a:p>
            <a:endParaRPr lang="en-GB" dirty="0"/>
          </a:p>
          <a:p>
            <a:pPr marL="228600" indent="-228600">
              <a:buAutoNum type="arabicPeriod"/>
            </a:pPr>
            <a:r>
              <a:rPr lang="en-GB" dirty="0"/>
              <a:t>The other core’s cache requests the data </a:t>
            </a:r>
            <a:r>
              <a:rPr lang="en-GB"/>
              <a:t>from memory;</a:t>
            </a:r>
            <a:endParaRPr lang="en-GB" dirty="0"/>
          </a:p>
          <a:p>
            <a:pPr marL="228600" indent="-228600">
              <a:buAutoNum type="arabicPeriod"/>
            </a:pPr>
            <a:r>
              <a:rPr lang="en-GB" dirty="0"/>
              <a:t>Core 1’s cache snoops this request, supplies the data to the other core, and flushes it back to memory too so that data in the cores are coherent with that in memory.</a:t>
            </a:r>
          </a:p>
          <a:p>
            <a:pPr marL="0" indent="0">
              <a:buNone/>
            </a:pPr>
            <a:endParaRPr lang="en-GB" dirty="0"/>
          </a:p>
          <a:p>
            <a:r>
              <a:rPr lang="en-GB" dirty="0"/>
              <a:t>Afterward, both caches have the cache block in S (shared) state.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1718887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core 1’s cache holds the data in modified but another core attempts to write to it, core 1’s cache must provide this data to the other cache to enable them to write to it (recall the write will generally be to only part of the cache block).  At the same time, memory is updated.</a:t>
            </a:r>
          </a:p>
          <a:p>
            <a:endParaRPr lang="en-GB" dirty="0"/>
          </a:p>
          <a:p>
            <a:pPr marL="228600" indent="-228600">
              <a:buAutoNum type="arabicPeriod"/>
            </a:pPr>
            <a:r>
              <a:rPr lang="en-GB" dirty="0"/>
              <a:t>The other core’s cache requests the data for exclusive access </a:t>
            </a:r>
            <a:r>
              <a:rPr lang="en-GB"/>
              <a:t>from memory;</a:t>
            </a:r>
            <a:endParaRPr lang="en-GB" dirty="0"/>
          </a:p>
          <a:p>
            <a:pPr marL="228600" indent="-228600">
              <a:buAutoNum type="arabicPeriod"/>
            </a:pPr>
            <a:r>
              <a:rPr lang="en-GB" dirty="0"/>
              <a:t>Core 1’s cache snoops this request, supplies the data to the other core, and flushes it back to </a:t>
            </a:r>
            <a:r>
              <a:rPr lang="en-GB"/>
              <a:t>memory too;</a:t>
            </a:r>
            <a:endParaRPr lang="en-GB"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Core 1’s cache invalidates the data internally.</a:t>
            </a:r>
          </a:p>
          <a:p>
            <a:pPr marL="0" indent="0">
              <a:buNone/>
            </a:pPr>
            <a:endParaRPr lang="en-GB" dirty="0"/>
          </a:p>
          <a:p>
            <a:r>
              <a:rPr lang="en-GB" dirty="0"/>
              <a:t>Afterward, the other core’s cache has the data in M (modified) state and can perform its write.  Although memory was updated by the flush from core 1’s cache, the subsequent write from the other core means that memory contains stale data once more.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1582465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It is often useful to visualize the protocol.  The first way of doing this is through a table that shows the state of data in any two caches in the system.  The rows correspond to states for </a:t>
            </a:r>
            <a:r>
              <a:rPr lang="en-GB"/>
              <a:t>one cache; </a:t>
            </a:r>
            <a:r>
              <a:rPr lang="en-GB" dirty="0"/>
              <a:t>the columns correspond to states for another cache.  The ticks show valid combinations of states (note that the table is symmetric).  It shows, for example, that if one cache has the data in M state, then other caches must have it in I state.  If one cache has it in S state, then others may have it in S state or I state.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2352671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visualization is a state-transition diagram.  Here, the transitions between states (shown with arrows) have been annotated with descriptions of the events that cause that transition.  In essence, there are only four different events that occur:</a:t>
            </a:r>
          </a:p>
          <a:p>
            <a:endParaRPr lang="en-GB" dirty="0"/>
          </a:p>
          <a:p>
            <a:pPr marL="228600" indent="-228600">
              <a:buAutoNum type="arabicPeriod"/>
            </a:pPr>
            <a:r>
              <a:rPr lang="en-GB" dirty="0"/>
              <a:t>Observation of another core (the remote core) wanting to read.</a:t>
            </a:r>
          </a:p>
          <a:p>
            <a:pPr marL="228600" indent="-228600">
              <a:buAutoNum type="arabicPeriod"/>
            </a:pPr>
            <a:r>
              <a:rPr lang="en-GB" dirty="0"/>
              <a:t>Observation of another core wanting to write.</a:t>
            </a:r>
          </a:p>
          <a:p>
            <a:pPr marL="228600" indent="-228600">
              <a:buAutoNum type="arabicPeriod"/>
            </a:pPr>
            <a:r>
              <a:rPr lang="en-GB" dirty="0"/>
              <a:t>The core attached to this cache (the local core) wanting to write.</a:t>
            </a:r>
          </a:p>
          <a:p>
            <a:pPr marL="228600" indent="-228600">
              <a:buAutoNum type="arabicPeriod"/>
            </a:pPr>
            <a:r>
              <a:rPr lang="en-GB" dirty="0"/>
              <a:t>The core attached to this cache wanting to read, which gets broken down into two events only if the block is invalid:</a:t>
            </a:r>
          </a:p>
          <a:p>
            <a:pPr marL="685800" lvl="1" indent="-228600">
              <a:buAutoNum type="arabicPeriod"/>
            </a:pPr>
            <a:r>
              <a:rPr lang="en-GB" dirty="0"/>
              <a:t>No other caches in the system have a copy.</a:t>
            </a:r>
          </a:p>
          <a:p>
            <a:pPr marL="685800" lvl="1" indent="-228600">
              <a:buAutoNum type="arabicPeriod"/>
            </a:pPr>
            <a:r>
              <a:rPr lang="en-GB" dirty="0"/>
              <a:t>At least one other cache has a copy.</a:t>
            </a:r>
          </a:p>
          <a:p>
            <a:pPr marL="0" lvl="0" indent="0">
              <a:buNone/>
            </a:pPr>
            <a:endParaRPr lang="en-GB" dirty="0"/>
          </a:p>
          <a:p>
            <a:pPr marL="0" lvl="0" indent="0">
              <a:buNone/>
            </a:pPr>
            <a:r>
              <a:rPr lang="en-GB" dirty="0"/>
              <a:t>Sometimes these diagrams are shown with the transitions annotated with pairs corresponding to event seen, action taken.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162567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Gordon Moore’s observation about the rate that the number of transistors on an integrated circuit could be doubled, known as Moore’s law, still roughly holds true.  Historically, the additional transistors available at each scaling of the technology node would be made available to computer architects to improve the performance of the processors.  Often, these went into increased speculation support through, for example, wider and deeper out-of-order superscalar pipelines.  This was enabled through Dennard scaling, whereby transistors could be made smaller, faster, and more power efficient at the same time.  However, when this broke down, the increasing power consumed by these transistors couldn’t be effectively used for speculation.  Instead, industry turned to multicore as a technique to get performance through parallelism by running multiple threads simultaneously in a MIMD style.  This module looks at multicore, specifically communication between cores and cache coherence, which ensures that shared-memory semantics can be maintained despite cores keeping local copies (or more up-to-date versions) of data in their private caches.</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785726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3411552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Whilst the cache-coherence protocol ensures that the most up-to-date version of each particular data item (on the granularity of a cache block) is read by any core that attempts to do so, it says nothing about the order that reads and writes to different locations in memory from one core is seen by others.  That is what the memory-consistency model defines, and the memory hierarchy has to be implemented in such as way as to implement this model correctly (by, for example, preventing loads executing before older stores in the load-store queue).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16738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2348983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visual representation of cache coherence compared to memory consistency is shown in this slide.  On the left is cache coherence.  Each of the two cores issues a series of memory accesses (reads and writes, or loads and stores) to different locations.  When one core reads a value that the other core has written to, an arrow connects them showing the data propagation between them. Data only propagates when reading the same location as has been written – e.g., an arrow connects Store B to Load B but not Store C to Load A.  The cache-coherence protocol defines how the data get propagated.</a:t>
            </a:r>
          </a:p>
          <a:p>
            <a:endParaRPr lang="en-GB" dirty="0"/>
          </a:p>
          <a:p>
            <a:r>
              <a:rPr lang="en-GB" dirty="0"/>
              <a:t>On the right-hand side is memory consistency.  Core 1 issues a series of memory accesses to different locations.  Under core 2 is shown the order that these accesses are seen by core 2.  They have been reordered so that, for example, the first access seen is Load A, but that was the second access actually issued by core 1. The memory-consistency model defines how much reordering is allowed in the system.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4285477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most intuitive model is sequential consistency.  Here, operations from each core are seen in program order, interleaved with those from other cores.  We call this a strong memory-consistency model.  More relaxed models allow operations to be seen out of program order, such as allowing younger loads to observe a state of memory in which the effects of older stores have not yet become observable (in the total store order model), or allowing younger loads to observe a state of memory before older loads, and the effects of younger stores to become observable before those of older stores. Both of these optimizations allow the extraction of more instruction-level parallelism within the core.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636772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As an example of multicore system, we consider the Cortex-A9 MPCore processor, which contains</a:t>
            </a:r>
            <a:r>
              <a:rPr lang="en-GB" b="0" i="0" baseline="0" dirty="0"/>
              <a:t> f</a:t>
            </a:r>
            <a:r>
              <a:rPr lang="en-GB" b="0" i="0" dirty="0"/>
              <a:t>rom one to four Cortex-A9 processors in a cluster, and a Snoop Control Unit (SCU) that can be used to ensure coherency within the cluster. </a:t>
            </a:r>
          </a:p>
          <a:p>
            <a:endParaRPr lang="en-GB" b="0" i="0" dirty="0"/>
          </a:p>
          <a:p>
            <a:r>
              <a:rPr lang="en-GB" b="0" i="0" dirty="0"/>
              <a:t>The Cortex</a:t>
            </a:r>
            <a:r>
              <a:rPr lang="en-GB" b="0" i="0" baseline="0" dirty="0"/>
              <a:t>-A9 MPCore </a:t>
            </a:r>
            <a:r>
              <a:rPr lang="en-GB" b="0" i="0" dirty="0"/>
              <a:t>also contains a set of private memory-mapped peripherals, including a global timer, and a watchdog and private timer for each Cortex-A9 processor present in the cluster. </a:t>
            </a:r>
          </a:p>
          <a:p>
            <a:endParaRPr lang="en-GB" b="0" i="0" dirty="0"/>
          </a:p>
          <a:p>
            <a:r>
              <a:rPr lang="en-GB" b="0" i="0" dirty="0"/>
              <a:t>It </a:t>
            </a:r>
            <a:r>
              <a:rPr lang="en-GB" b="0" i="0" baseline="0" dirty="0"/>
              <a:t>provides a</a:t>
            </a:r>
            <a:r>
              <a:rPr lang="en-GB" b="0" i="0" dirty="0"/>
              <a:t>n integrated interrupt controller that is an implementation of the Arm Generic Interrupt Controller architecture. The integrated interrupt controller registers sit beside the timers and watchdog control registers in the private memory region of the Cortex-A9 MPCore.</a:t>
            </a:r>
          </a:p>
          <a:p>
            <a:endParaRPr lang="en-GB" b="0" i="0" dirty="0"/>
          </a:p>
          <a:p>
            <a:r>
              <a:rPr lang="en-GB" b="0" i="0" dirty="0"/>
              <a:t>The Cortex-A9 MPCore has configuration options that impact system integration. These configuration options include whether there are </a:t>
            </a:r>
            <a:r>
              <a:rPr lang="en-GB" b="0" i="0" baseline="0" dirty="0"/>
              <a:t>o</a:t>
            </a:r>
            <a:r>
              <a:rPr lang="en-GB" b="0" i="0" dirty="0"/>
              <a:t>ne or two </a:t>
            </a:r>
            <a:r>
              <a:rPr lang="en-GB" b="0" i="0"/>
              <a:t>AXI manager </a:t>
            </a:r>
            <a:r>
              <a:rPr lang="en-GB" b="0" i="0" dirty="0"/>
              <a:t>port interfaces, with address-filtering capabilities, an optional Accelerator Coherency Port (ACP) suitable for coherent memory transfer. The Cortex-A9 MPCore also has a configurable number of interrupt lines.</a:t>
            </a:r>
          </a:p>
          <a:p>
            <a:endParaRPr lang="en-IN"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dirty="0"/>
          </a:p>
        </p:txBody>
      </p:sp>
    </p:spTree>
    <p:extLst>
      <p:ext uri="{BB962C8B-B14F-4D97-AF65-F5344CB8AC3E}">
        <p14:creationId xmlns:p14="http://schemas.microsoft.com/office/powerpoint/2010/main" val="3729622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Arm introduced big.LITTLE technology in 2011 to enable mobile systems to capitalize on the benefits of heterogeneous compute.  In this system, there are two types of core.  The “big” cores are designed to provide high compute performance, and in a modern system may be a core such as the Cortex-A75 or Cortex-A77.  The “LITTLE” cores are designed for power efficiency and battery saving – they are not as powerful as the “big” cores in terms of compute performance.  An example of a modern LITTLE core is the Cortex-A55. Each “big” or “LITTLE” core has its own L1 instruction and data cache, and unified L2 cache.  big.LITTLE technology allows the system to adjust to the dynamic usage patterns seen in smartphones, tablets, and so on, whereby processes that require computational power can utilize the “big” cores and tasks that are not critical or do not need high compute performance can use the “LITTLE” cores.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Arm has also recently introduced DynamIQ technology that builds on big.LITTLE, with the diagram showing a DynamIQ cluster.  This comprises big and LITTLE cores and a DynamIQ shared unit (DSU) for hardware shared across all cores.  </a:t>
            </a:r>
            <a:r>
              <a:rPr lang="en-US" dirty="0"/>
              <a:t>Within the DSU, there is the L3 cache, the snoop control unit (SCU), internal interfaces to the cores, and external interfaces to the system-on-chip (SoC).  The L3 cache is shared by the cores in the cluster, which simplifies process migration between the cores.</a:t>
            </a:r>
            <a:r>
              <a:rPr lang="en-GB" dirty="0"/>
              <a:t> </a:t>
            </a:r>
            <a:r>
              <a:rPr lang="en-US" dirty="0"/>
              <a:t>The SCU maintains coherency between caches in the cores and the L3 and includes a snoop filter to optimize coherency-maintenance operations.</a:t>
            </a:r>
          </a:p>
          <a:p>
            <a:endParaRPr lang="en-US" dirty="0"/>
          </a:p>
          <a:p>
            <a:endParaRPr lang="en-US" dirty="0"/>
          </a:p>
          <a:p>
            <a:endParaRPr lang="en-US" dirty="0"/>
          </a:p>
          <a:p>
            <a:endParaRPr lang="en-GB" dirty="0"/>
          </a:p>
          <a:p>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dirty="0"/>
          </a:p>
        </p:txBody>
      </p:sp>
    </p:spTree>
    <p:extLst>
      <p:ext uri="{BB962C8B-B14F-4D97-AF65-F5344CB8AC3E}">
        <p14:creationId xmlns:p14="http://schemas.microsoft.com/office/powerpoint/2010/main" val="3058628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Cortex-A55 is a LITTLE core. It needs to be used with the DynamIQ shared unit (DSU) to form a DynamIQ cluster.  It has an optional L2 cache and uses the MESI protocol to maintain data coherency between multiple cores.  The data-cache unit (DCU) stores the MESI state of each cache line in the tag and dirty RAMs.  These are the memory arrays within the DCU that contain the tags for each cache line and information about whether each line is clean or dirty.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dirty="0"/>
          </a:p>
        </p:txBody>
      </p:sp>
    </p:spTree>
    <p:extLst>
      <p:ext uri="{BB962C8B-B14F-4D97-AF65-F5344CB8AC3E}">
        <p14:creationId xmlns:p14="http://schemas.microsoft.com/office/powerpoint/2010/main" val="3920797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dirty="0"/>
          </a:p>
        </p:txBody>
      </p:sp>
    </p:spTree>
    <p:extLst>
      <p:ext uri="{BB962C8B-B14F-4D97-AF65-F5344CB8AC3E}">
        <p14:creationId xmlns:p14="http://schemas.microsoft.com/office/powerpoint/2010/main" val="44857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sz="1200" b="0" i="0" u="none" strike="noStrike" kern="1200" baseline="0" dirty="0">
                <a:solidFill>
                  <a:schemeClr val="tx1"/>
                </a:solidFill>
                <a:latin typeface="+mn-lt"/>
                <a:ea typeface="ＭＳ Ｐゴシック" charset="0"/>
                <a:cs typeface="ＭＳ Ｐゴシック" charset="0"/>
              </a:rPr>
              <a:t>This diagram shows one example of a multicore processor and hides detail surrounding the caches.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91240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challenges to consider when designing a multicore processor.  In particular, the three that we’ll consider in this module are:</a:t>
            </a:r>
          </a:p>
          <a:p>
            <a:endParaRPr lang="en-GB" dirty="0"/>
          </a:p>
          <a:p>
            <a:pPr marL="228600" indent="-228600">
              <a:buAutoNum type="arabicPeriod"/>
            </a:pPr>
            <a:r>
              <a:rPr lang="en-GB" dirty="0"/>
              <a:t>How does communication between cores occur?  We’ll look at a shared-memory model.</a:t>
            </a:r>
          </a:p>
          <a:p>
            <a:pPr marL="228600" indent="-228600">
              <a:buAutoNum type="arabicPeriod"/>
            </a:pPr>
            <a:r>
              <a:rPr lang="en-GB" dirty="0"/>
              <a:t>How are data synchronized so that values in memory are consistent?  We won’t consider this issue, but briefly mention how it can be achieved.</a:t>
            </a:r>
          </a:p>
          <a:p>
            <a:pPr marL="228600" indent="-228600">
              <a:buAutoNum type="arabicPeriod"/>
            </a:pPr>
            <a:r>
              <a:rPr lang="en-GB" dirty="0"/>
              <a:t>Given that we have shared memory, how do we ensure that when one core writes to a particular address, other cores see the updated value when they want to read, especially in the presence of write-back caches?  For this, we’ll look at a well-known cache-coherence protocol.</a:t>
            </a:r>
          </a:p>
          <a:p>
            <a:pPr marL="228600" indent="-228600">
              <a:buAutoNum type="arabicPeriod"/>
            </a:pPr>
            <a:r>
              <a:rPr lang="en-GB" dirty="0"/>
              <a:t>Reads and writes made by one core are externally visible to other cores, but how do we know whether the order that another core sees them is actually the order that they occurred in?  The memory-consistency model tells us how much reordering of operations is allowed.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243729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63052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two main paradigms for communication are message passing and shared memory.  The former makes communication explicit since cores have to pass messages between themselves to exchange data.  The latter has implicit communication because cores share an address space whereby a write into it can then be seen by all.  Here, synchronization is performed using atomic operations, which means that the whole operation is seen as one uninterrupted process.  For example, a test-and-set operation tests the value and sets it to something else if it passes the test, and nothing can interfere (by changing the value after the test but before the set).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14938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With message passing, each core has its own private memory and must explicitly send messages to communicate with others.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00470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second paradigm is shared memory.  Here, cores share a memory seen as a single address space. This means that when one core writes to an address, all other cores can see that write at the same address.  Hence, communication can occur simply by reading and writing to addresses in memory.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767292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17.svg"/></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dirty="0"/>
              <a:t>Multicore Processors</a:t>
            </a:r>
            <a:endParaRPr lang="en-US" dirty="0"/>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Module 8</a:t>
            </a:r>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Shared Memory with Caches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187084" cy="4948335"/>
          </a:xfrm>
        </p:spPr>
        <p:txBody>
          <a:bodyPr/>
          <a:lstStyle/>
          <a:p>
            <a:r>
              <a:rPr lang="en-US" dirty="0"/>
              <a:t>Caching shared-memory data has to be handled carefully.</a:t>
            </a:r>
          </a:p>
          <a:p>
            <a:pPr lvl="1"/>
            <a:r>
              <a:rPr lang="en-US" dirty="0"/>
              <a:t>The cache stores a copy of some of the data in memory.</a:t>
            </a:r>
          </a:p>
          <a:p>
            <a:r>
              <a:rPr lang="en-US" dirty="0"/>
              <a:t>In particular, writes to the data must be dealt with correctly.</a:t>
            </a:r>
          </a:p>
          <a:p>
            <a:pPr lvl="1"/>
            <a:r>
              <a:rPr lang="en-US" dirty="0"/>
              <a:t>A core may write to data in its own cache.</a:t>
            </a:r>
          </a:p>
          <a:p>
            <a:pPr lvl="1"/>
            <a:r>
              <a:rPr lang="en-US" dirty="0"/>
              <a:t>This makes copies in other caches become stale.</a:t>
            </a:r>
          </a:p>
          <a:p>
            <a:pPr lvl="1"/>
            <a:r>
              <a:rPr lang="en-US" dirty="0"/>
              <a:t>The version in memory won’t get updated immediately either, if it’s a write-back cache.</a:t>
            </a:r>
          </a:p>
          <a:p>
            <a:pPr lvl="1"/>
            <a:r>
              <a:rPr lang="en-US" dirty="0"/>
              <a:t>In these situations, there is a danger of one core subsequently reading a stale (old) value.</a:t>
            </a:r>
          </a:p>
        </p:txBody>
      </p:sp>
      <p:grpSp>
        <p:nvGrpSpPr>
          <p:cNvPr id="4" name="Group 3">
            <a:extLst>
              <a:ext uri="{FF2B5EF4-FFF2-40B4-BE49-F238E27FC236}">
                <a16:creationId xmlns:a16="http://schemas.microsoft.com/office/drawing/2014/main" id="{3F534FF6-CCB2-4865-81C8-6605802D07BF}"/>
              </a:ext>
            </a:extLst>
          </p:cNvPr>
          <p:cNvGrpSpPr/>
          <p:nvPr/>
        </p:nvGrpSpPr>
        <p:grpSpPr>
          <a:xfrm>
            <a:off x="6733348" y="2144476"/>
            <a:ext cx="4939540" cy="3672698"/>
            <a:chOff x="6371875" y="2160000"/>
            <a:chExt cx="4939540" cy="3672698"/>
          </a:xfrm>
        </p:grpSpPr>
        <p:sp>
          <p:nvSpPr>
            <p:cNvPr id="5" name="Rectangle 4">
              <a:extLst>
                <a:ext uri="{FF2B5EF4-FFF2-40B4-BE49-F238E27FC236}">
                  <a16:creationId xmlns:a16="http://schemas.microsoft.com/office/drawing/2014/main" id="{2E6316AD-5A54-481F-80EA-EABF2EE3C375}"/>
                </a:ext>
              </a:extLst>
            </p:cNvPr>
            <p:cNvSpPr/>
            <p:nvPr/>
          </p:nvSpPr>
          <p:spPr>
            <a:xfrm>
              <a:off x="6371876" y="2160000"/>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6" name="Rectangle 5">
              <a:extLst>
                <a:ext uri="{FF2B5EF4-FFF2-40B4-BE49-F238E27FC236}">
                  <a16:creationId xmlns:a16="http://schemas.microsoft.com/office/drawing/2014/main" id="{8C28E4A2-8720-4214-B156-57153F612E0E}"/>
                </a:ext>
              </a:extLst>
            </p:cNvPr>
            <p:cNvSpPr/>
            <p:nvPr/>
          </p:nvSpPr>
          <p:spPr>
            <a:xfrm>
              <a:off x="7811876" y="2160000"/>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7" name="Rectangle 6">
              <a:extLst>
                <a:ext uri="{FF2B5EF4-FFF2-40B4-BE49-F238E27FC236}">
                  <a16:creationId xmlns:a16="http://schemas.microsoft.com/office/drawing/2014/main" id="{7D5E51A8-418B-4F87-B945-7CD83DD39BC0}"/>
                </a:ext>
              </a:extLst>
            </p:cNvPr>
            <p:cNvSpPr/>
            <p:nvPr/>
          </p:nvSpPr>
          <p:spPr>
            <a:xfrm>
              <a:off x="6371876" y="2952000"/>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sp>
          <p:nvSpPr>
            <p:cNvPr id="8" name="Rectangle 7">
              <a:extLst>
                <a:ext uri="{FF2B5EF4-FFF2-40B4-BE49-F238E27FC236}">
                  <a16:creationId xmlns:a16="http://schemas.microsoft.com/office/drawing/2014/main" id="{131E1B3C-F9AD-48B9-B05F-17CC30FBEA00}"/>
                </a:ext>
              </a:extLst>
            </p:cNvPr>
            <p:cNvSpPr/>
            <p:nvPr/>
          </p:nvSpPr>
          <p:spPr>
            <a:xfrm>
              <a:off x="6371875" y="4536699"/>
              <a:ext cx="2448000"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Shared cache</a:t>
              </a:r>
            </a:p>
          </p:txBody>
        </p:sp>
        <p:sp>
          <p:nvSpPr>
            <p:cNvPr id="9" name="Rectangle 8">
              <a:extLst>
                <a:ext uri="{FF2B5EF4-FFF2-40B4-BE49-F238E27FC236}">
                  <a16:creationId xmlns:a16="http://schemas.microsoft.com/office/drawing/2014/main" id="{972F0789-2401-4F4E-9651-0D4AE7B6C517}"/>
                </a:ext>
              </a:extLst>
            </p:cNvPr>
            <p:cNvSpPr/>
            <p:nvPr/>
          </p:nvSpPr>
          <p:spPr>
            <a:xfrm>
              <a:off x="7811876" y="2952000"/>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cxnSp>
          <p:nvCxnSpPr>
            <p:cNvPr id="10" name="Straight Arrow Connector 9">
              <a:extLst>
                <a:ext uri="{FF2B5EF4-FFF2-40B4-BE49-F238E27FC236}">
                  <a16:creationId xmlns:a16="http://schemas.microsoft.com/office/drawing/2014/main" id="{C1934371-464F-4179-86CC-2D5FA45F890C}"/>
                </a:ext>
              </a:extLst>
            </p:cNvPr>
            <p:cNvCxnSpPr>
              <a:cxnSpLocks/>
              <a:stCxn id="5" idx="2"/>
              <a:endCxn id="7" idx="0"/>
            </p:cNvCxnSpPr>
            <p:nvPr/>
          </p:nvCxnSpPr>
          <p:spPr>
            <a:xfrm>
              <a:off x="6875876" y="2663999"/>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7CF902B-BE33-4E17-A455-F95342074150}"/>
                </a:ext>
              </a:extLst>
            </p:cNvPr>
            <p:cNvSpPr/>
            <p:nvPr/>
          </p:nvSpPr>
          <p:spPr>
            <a:xfrm>
              <a:off x="6371875" y="3744699"/>
              <a:ext cx="2448000"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Interconnection network</a:t>
              </a:r>
            </a:p>
          </p:txBody>
        </p:sp>
        <p:cxnSp>
          <p:nvCxnSpPr>
            <p:cNvPr id="12" name="Straight Arrow Connector 11">
              <a:extLst>
                <a:ext uri="{FF2B5EF4-FFF2-40B4-BE49-F238E27FC236}">
                  <a16:creationId xmlns:a16="http://schemas.microsoft.com/office/drawing/2014/main" id="{B0C6DA73-44A7-4C40-B45D-27E9A2CD4FF0}"/>
                </a:ext>
              </a:extLst>
            </p:cNvPr>
            <p:cNvCxnSpPr>
              <a:cxnSpLocks/>
              <a:stCxn id="9" idx="2"/>
            </p:cNvCxnSpPr>
            <p:nvPr/>
          </p:nvCxnSpPr>
          <p:spPr>
            <a:xfrm>
              <a:off x="8315876" y="3455999"/>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82A0B5-3FAD-483E-BC73-AB5B5242C957}"/>
                </a:ext>
              </a:extLst>
            </p:cNvPr>
            <p:cNvCxnSpPr>
              <a:cxnSpLocks/>
              <a:stCxn id="6" idx="2"/>
              <a:endCxn id="9" idx="0"/>
            </p:cNvCxnSpPr>
            <p:nvPr/>
          </p:nvCxnSpPr>
          <p:spPr>
            <a:xfrm>
              <a:off x="8315876" y="2663999"/>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D2F81D-CFDB-4EC5-BDFC-5E72652689CA}"/>
                </a:ext>
              </a:extLst>
            </p:cNvPr>
            <p:cNvCxnSpPr>
              <a:cxnSpLocks/>
              <a:stCxn id="7" idx="2"/>
            </p:cNvCxnSpPr>
            <p:nvPr/>
          </p:nvCxnSpPr>
          <p:spPr>
            <a:xfrm>
              <a:off x="6875876" y="3455999"/>
              <a:ext cx="0" cy="292825"/>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677D5F0-CE03-4C43-A455-7653F8AFA42B}"/>
                </a:ext>
              </a:extLst>
            </p:cNvPr>
            <p:cNvCxnSpPr>
              <a:cxnSpLocks/>
              <a:stCxn id="11" idx="2"/>
              <a:endCxn id="8" idx="0"/>
            </p:cNvCxnSpPr>
            <p:nvPr/>
          </p:nvCxnSpPr>
          <p:spPr>
            <a:xfrm>
              <a:off x="7595875" y="4248698"/>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567569-26DF-40D4-A72A-FD9AD00D6FD8}"/>
                </a:ext>
              </a:extLst>
            </p:cNvPr>
            <p:cNvSpPr/>
            <p:nvPr/>
          </p:nvSpPr>
          <p:spPr>
            <a:xfrm>
              <a:off x="6371875" y="5328699"/>
              <a:ext cx="2448000"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a:t>
              </a:r>
            </a:p>
          </p:txBody>
        </p:sp>
        <p:cxnSp>
          <p:nvCxnSpPr>
            <p:cNvPr id="17" name="Straight Arrow Connector 16">
              <a:extLst>
                <a:ext uri="{FF2B5EF4-FFF2-40B4-BE49-F238E27FC236}">
                  <a16:creationId xmlns:a16="http://schemas.microsoft.com/office/drawing/2014/main" id="{0B162D8B-65A5-45F8-815A-835C9F04C8A3}"/>
                </a:ext>
              </a:extLst>
            </p:cNvPr>
            <p:cNvCxnSpPr>
              <a:cxnSpLocks/>
              <a:stCxn id="8" idx="2"/>
              <a:endCxn id="16" idx="0"/>
            </p:cNvCxnSpPr>
            <p:nvPr/>
          </p:nvCxnSpPr>
          <p:spPr>
            <a:xfrm>
              <a:off x="7595875" y="5040698"/>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Left Brace 17">
              <a:extLst>
                <a:ext uri="{FF2B5EF4-FFF2-40B4-BE49-F238E27FC236}">
                  <a16:creationId xmlns:a16="http://schemas.microsoft.com/office/drawing/2014/main" id="{CB3C99BE-FACD-4D94-A3B6-9D820814D87E}"/>
                </a:ext>
              </a:extLst>
            </p:cNvPr>
            <p:cNvSpPr/>
            <p:nvPr/>
          </p:nvSpPr>
          <p:spPr bwMode="auto">
            <a:xfrm rot="10800000">
              <a:off x="8980628" y="2951999"/>
              <a:ext cx="182492" cy="503999"/>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19" name="TextBox 18">
              <a:extLst>
                <a:ext uri="{FF2B5EF4-FFF2-40B4-BE49-F238E27FC236}">
                  <a16:creationId xmlns:a16="http://schemas.microsoft.com/office/drawing/2014/main" id="{E15E25F9-E538-4A2D-820A-04BA0EC0BE43}"/>
                </a:ext>
              </a:extLst>
            </p:cNvPr>
            <p:cNvSpPr txBox="1"/>
            <p:nvPr/>
          </p:nvSpPr>
          <p:spPr>
            <a:xfrm>
              <a:off x="9323442" y="2705400"/>
              <a:ext cx="1987973" cy="997196"/>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Cache coherence applies to this level of the cache hierarchy.</a:t>
              </a:r>
            </a:p>
          </p:txBody>
        </p:sp>
      </p:grpSp>
    </p:spTree>
    <p:extLst>
      <p:ext uri="{BB962C8B-B14F-4D97-AF65-F5344CB8AC3E}">
        <p14:creationId xmlns:p14="http://schemas.microsoft.com/office/powerpoint/2010/main" val="175344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5E5555-B42A-4DA9-AC12-C875F0CAC527}"/>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F65DFDB3-76DC-4448-9E07-3C886A502038}"/>
              </a:ext>
            </a:extLst>
          </p:cNvPr>
          <p:cNvSpPr/>
          <p:nvPr/>
        </p:nvSpPr>
        <p:spPr>
          <a:xfrm>
            <a:off x="3562867" y="2967335"/>
            <a:ext cx="506632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Cache Coherence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0399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Cache-coherence Protocol</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8526029" cy="4948335"/>
          </a:xfrm>
        </p:spPr>
        <p:txBody>
          <a:bodyPr/>
          <a:lstStyle/>
          <a:p>
            <a:r>
              <a:rPr lang="en-US" dirty="0"/>
              <a:t>The cache-coherence protocol ensures that cores always read the most up-to-date values.</a:t>
            </a:r>
          </a:p>
          <a:p>
            <a:pPr lvl="1"/>
            <a:r>
              <a:rPr lang="en-US" dirty="0"/>
              <a:t>This means a core can always find the most recent value for some data, no matter where it is.</a:t>
            </a:r>
          </a:p>
          <a:p>
            <a:pPr lvl="1"/>
            <a:r>
              <a:rPr lang="en-US" dirty="0"/>
              <a:t>It describes the actions to take on seeing certain events from other cores.</a:t>
            </a:r>
          </a:p>
          <a:p>
            <a:r>
              <a:rPr lang="en-US" dirty="0"/>
              <a:t>Cache coherence is required when caches share some memory.</a:t>
            </a:r>
          </a:p>
          <a:p>
            <a:r>
              <a:rPr lang="en-US" dirty="0"/>
              <a:t>The protocols rely on caches seeing events from other cores.</a:t>
            </a:r>
          </a:p>
          <a:p>
            <a:pPr lvl="1"/>
            <a:r>
              <a:rPr lang="en-US" dirty="0"/>
              <a:t>In particular, reads and writes to the shared memory</a:t>
            </a:r>
          </a:p>
          <a:p>
            <a:pPr lvl="1"/>
            <a:r>
              <a:rPr lang="en-US" dirty="0"/>
              <a:t>Often this is realized through snooping operations on the interconnect.</a:t>
            </a:r>
          </a:p>
          <a:p>
            <a:r>
              <a:rPr lang="en-US" dirty="0"/>
              <a:t>The protocol runs on each block in the cache independently.</a:t>
            </a:r>
          </a:p>
          <a:p>
            <a:pPr lvl="1"/>
            <a:r>
              <a:rPr lang="en-US" dirty="0"/>
              <a:t>This is the granularity commercial implementations track the state information.</a:t>
            </a:r>
          </a:p>
          <a:p>
            <a:pPr>
              <a:spcAft>
                <a:spcPts val="1000"/>
              </a:spcAft>
            </a:pPr>
            <a:r>
              <a:rPr lang="en-US" dirty="0"/>
              <a:t>It runs in the private caches that have a shared ancestor.</a:t>
            </a:r>
          </a:p>
          <a:p>
            <a:pPr lvl="1"/>
            <a:r>
              <a:rPr lang="en-US" dirty="0"/>
              <a:t>The orange caches in the diagram</a:t>
            </a:r>
          </a:p>
        </p:txBody>
      </p:sp>
      <p:grpSp>
        <p:nvGrpSpPr>
          <p:cNvPr id="4" name="Group 3">
            <a:extLst>
              <a:ext uri="{FF2B5EF4-FFF2-40B4-BE49-F238E27FC236}">
                <a16:creationId xmlns:a16="http://schemas.microsoft.com/office/drawing/2014/main" id="{173FA597-BF4C-40B6-BCFC-F399F8B8FC8E}"/>
              </a:ext>
            </a:extLst>
          </p:cNvPr>
          <p:cNvGrpSpPr/>
          <p:nvPr/>
        </p:nvGrpSpPr>
        <p:grpSpPr>
          <a:xfrm>
            <a:off x="8820057" y="2717560"/>
            <a:ext cx="2448000" cy="2880698"/>
            <a:chOff x="8796610" y="3297360"/>
            <a:chExt cx="2448000" cy="2880698"/>
          </a:xfrm>
        </p:grpSpPr>
        <p:sp>
          <p:nvSpPr>
            <p:cNvPr id="5" name="Rectangle 4">
              <a:extLst>
                <a:ext uri="{FF2B5EF4-FFF2-40B4-BE49-F238E27FC236}">
                  <a16:creationId xmlns:a16="http://schemas.microsoft.com/office/drawing/2014/main" id="{B8B7BB3D-BC87-4FCE-89BE-7FA581299FED}"/>
                </a:ext>
              </a:extLst>
            </p:cNvPr>
            <p:cNvSpPr/>
            <p:nvPr/>
          </p:nvSpPr>
          <p:spPr>
            <a:xfrm>
              <a:off x="8796611" y="3297360"/>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6" name="Rectangle 5">
              <a:extLst>
                <a:ext uri="{FF2B5EF4-FFF2-40B4-BE49-F238E27FC236}">
                  <a16:creationId xmlns:a16="http://schemas.microsoft.com/office/drawing/2014/main" id="{5EF2FF5A-1A84-4D2C-8119-30B0D47A3199}"/>
                </a:ext>
              </a:extLst>
            </p:cNvPr>
            <p:cNvSpPr/>
            <p:nvPr/>
          </p:nvSpPr>
          <p:spPr>
            <a:xfrm>
              <a:off x="10236611" y="3297360"/>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7" name="Rectangle 6">
              <a:extLst>
                <a:ext uri="{FF2B5EF4-FFF2-40B4-BE49-F238E27FC236}">
                  <a16:creationId xmlns:a16="http://schemas.microsoft.com/office/drawing/2014/main" id="{9D8B2B4C-A082-48F4-A3AB-5FF646C6ADE3}"/>
                </a:ext>
              </a:extLst>
            </p:cNvPr>
            <p:cNvSpPr/>
            <p:nvPr/>
          </p:nvSpPr>
          <p:spPr>
            <a:xfrm>
              <a:off x="8796611" y="4089360"/>
              <a:ext cx="1007999" cy="503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sp>
          <p:nvSpPr>
            <p:cNvPr id="8" name="Rectangle 7">
              <a:extLst>
                <a:ext uri="{FF2B5EF4-FFF2-40B4-BE49-F238E27FC236}">
                  <a16:creationId xmlns:a16="http://schemas.microsoft.com/office/drawing/2014/main" id="{4151E388-4E3C-4F57-9769-A10491250DA7}"/>
                </a:ext>
              </a:extLst>
            </p:cNvPr>
            <p:cNvSpPr/>
            <p:nvPr/>
          </p:nvSpPr>
          <p:spPr>
            <a:xfrm>
              <a:off x="8796610" y="5674059"/>
              <a:ext cx="2448000"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 or memory</a:t>
              </a:r>
            </a:p>
          </p:txBody>
        </p:sp>
        <p:sp>
          <p:nvSpPr>
            <p:cNvPr id="9" name="Rectangle 8">
              <a:extLst>
                <a:ext uri="{FF2B5EF4-FFF2-40B4-BE49-F238E27FC236}">
                  <a16:creationId xmlns:a16="http://schemas.microsoft.com/office/drawing/2014/main" id="{D17E9644-D0DA-4614-A550-E708FC059082}"/>
                </a:ext>
              </a:extLst>
            </p:cNvPr>
            <p:cNvSpPr/>
            <p:nvPr/>
          </p:nvSpPr>
          <p:spPr>
            <a:xfrm>
              <a:off x="10236611" y="4089360"/>
              <a:ext cx="1007999" cy="503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cxnSp>
          <p:nvCxnSpPr>
            <p:cNvPr id="10" name="Straight Arrow Connector 9">
              <a:extLst>
                <a:ext uri="{FF2B5EF4-FFF2-40B4-BE49-F238E27FC236}">
                  <a16:creationId xmlns:a16="http://schemas.microsoft.com/office/drawing/2014/main" id="{D498A546-6DDF-483C-9A29-31AA279F1D60}"/>
                </a:ext>
              </a:extLst>
            </p:cNvPr>
            <p:cNvCxnSpPr>
              <a:cxnSpLocks/>
              <a:stCxn id="5" idx="2"/>
              <a:endCxn id="7" idx="0"/>
            </p:cNvCxnSpPr>
            <p:nvPr/>
          </p:nvCxnSpPr>
          <p:spPr>
            <a:xfrm>
              <a:off x="9300611" y="3801359"/>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AADB40A-4CCB-4577-9807-31CCDED92C50}"/>
                </a:ext>
              </a:extLst>
            </p:cNvPr>
            <p:cNvSpPr/>
            <p:nvPr/>
          </p:nvSpPr>
          <p:spPr>
            <a:xfrm>
              <a:off x="8796610" y="4882059"/>
              <a:ext cx="2448000"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Interconnection network</a:t>
              </a:r>
            </a:p>
          </p:txBody>
        </p:sp>
        <p:cxnSp>
          <p:nvCxnSpPr>
            <p:cNvPr id="12" name="Straight Arrow Connector 11">
              <a:extLst>
                <a:ext uri="{FF2B5EF4-FFF2-40B4-BE49-F238E27FC236}">
                  <a16:creationId xmlns:a16="http://schemas.microsoft.com/office/drawing/2014/main" id="{FF3FE4C6-613C-4C2F-A834-33C2DC0C648C}"/>
                </a:ext>
              </a:extLst>
            </p:cNvPr>
            <p:cNvCxnSpPr>
              <a:cxnSpLocks/>
              <a:stCxn id="9" idx="2"/>
            </p:cNvCxnSpPr>
            <p:nvPr/>
          </p:nvCxnSpPr>
          <p:spPr>
            <a:xfrm>
              <a:off x="10740611" y="4593359"/>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CF3DC6-4CBB-4310-B430-B9CD7550E5C3}"/>
                </a:ext>
              </a:extLst>
            </p:cNvPr>
            <p:cNvCxnSpPr>
              <a:cxnSpLocks/>
              <a:stCxn id="6" idx="2"/>
              <a:endCxn id="9" idx="0"/>
            </p:cNvCxnSpPr>
            <p:nvPr/>
          </p:nvCxnSpPr>
          <p:spPr>
            <a:xfrm>
              <a:off x="10740611" y="3801359"/>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B00DAE-73F5-46C5-B4BF-8A496870D564}"/>
                </a:ext>
              </a:extLst>
            </p:cNvPr>
            <p:cNvCxnSpPr>
              <a:cxnSpLocks/>
              <a:stCxn id="7" idx="2"/>
            </p:cNvCxnSpPr>
            <p:nvPr/>
          </p:nvCxnSpPr>
          <p:spPr>
            <a:xfrm>
              <a:off x="9300611" y="4593359"/>
              <a:ext cx="0" cy="292825"/>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D70E141-04FD-4CE3-B12A-8E8613E9786D}"/>
                </a:ext>
              </a:extLst>
            </p:cNvPr>
            <p:cNvCxnSpPr>
              <a:cxnSpLocks/>
              <a:stCxn id="11" idx="2"/>
              <a:endCxn id="8" idx="0"/>
            </p:cNvCxnSpPr>
            <p:nvPr/>
          </p:nvCxnSpPr>
          <p:spPr>
            <a:xfrm>
              <a:off x="10020610" y="5386058"/>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848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MESI Cache-coherence Protocol</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The MESI protocol is a write-invalidate cache-coherence protocol.</a:t>
            </a:r>
          </a:p>
          <a:p>
            <a:pPr lvl="1"/>
            <a:r>
              <a:rPr lang="en-US" dirty="0"/>
              <a:t>When writing to a shared location, the related cache block is invalidated in the caches of all other cores.</a:t>
            </a:r>
          </a:p>
          <a:p>
            <a:r>
              <a:rPr lang="en-US" dirty="0"/>
              <a:t>This protocol can manage cache coherence for a specified memory area.</a:t>
            </a:r>
          </a:p>
          <a:p>
            <a:r>
              <a:rPr lang="en-US" dirty="0"/>
              <a:t>In general, uses an allocate-on-write cache policy</a:t>
            </a:r>
          </a:p>
          <a:p>
            <a:pPr lvl="1"/>
            <a:r>
              <a:rPr lang="en-US" dirty="0"/>
              <a:t>New data are loaded into the cache on both read and write misses.</a:t>
            </a:r>
          </a:p>
          <a:p>
            <a:r>
              <a:rPr lang="en-US" dirty="0"/>
              <a:t>In general, uses a write-back cache</a:t>
            </a:r>
          </a:p>
          <a:p>
            <a:pPr lvl="1"/>
            <a:r>
              <a:rPr lang="en-US" dirty="0"/>
              <a:t>So caches can store data that are more recent than the value in memory.</a:t>
            </a:r>
          </a:p>
          <a:p>
            <a:r>
              <a:rPr lang="en-US" dirty="0"/>
              <a:t>The MESI protocol defines states for each cache block and transitions between them.</a:t>
            </a:r>
          </a:p>
          <a:p>
            <a:pPr lvl="1"/>
            <a:r>
              <a:rPr lang="en-US" dirty="0"/>
              <a:t>Four states, corresponding to M, E, S, and I</a:t>
            </a:r>
          </a:p>
        </p:txBody>
      </p:sp>
    </p:spTree>
    <p:extLst>
      <p:ext uri="{BB962C8B-B14F-4D97-AF65-F5344CB8AC3E}">
        <p14:creationId xmlns:p14="http://schemas.microsoft.com/office/powerpoint/2010/main" val="217167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Modified State (M)</a:t>
            </a:r>
          </a:p>
        </p:txBody>
      </p:sp>
      <p:sp>
        <p:nvSpPr>
          <p:cNvPr id="4" name="Content Placeholder 1">
            <a:extLst>
              <a:ext uri="{FF2B5EF4-FFF2-40B4-BE49-F238E27FC236}">
                <a16:creationId xmlns:a16="http://schemas.microsoft.com/office/drawing/2014/main" id="{4E415B45-217E-4A89-8607-A9E93445928C}"/>
              </a:ext>
            </a:extLst>
          </p:cNvPr>
          <p:cNvSpPr>
            <a:spLocks noGrp="1"/>
          </p:cNvSpPr>
          <p:nvPr>
            <p:ph idx="1"/>
          </p:nvPr>
        </p:nvSpPr>
        <p:spPr>
          <a:xfrm>
            <a:off x="290945" y="1594334"/>
            <a:ext cx="3422073" cy="4501665"/>
          </a:xfrm>
        </p:spPr>
        <p:txBody>
          <a:bodyPr/>
          <a:lstStyle/>
          <a:p>
            <a:r>
              <a:rPr lang="en-US" dirty="0"/>
              <a:t>The local cache holds the only copy of the block, which is also the most recent version of the data; memory holds old (stale) data.</a:t>
            </a:r>
          </a:p>
          <a:p>
            <a:r>
              <a:rPr lang="en-US" dirty="0"/>
              <a:t>Note that memory may actually be a shared cache between the core’s caches and main memory.</a:t>
            </a:r>
          </a:p>
        </p:txBody>
      </p:sp>
      <p:sp>
        <p:nvSpPr>
          <p:cNvPr id="5" name="Rectangle 4">
            <a:extLst>
              <a:ext uri="{FF2B5EF4-FFF2-40B4-BE49-F238E27FC236}">
                <a16:creationId xmlns:a16="http://schemas.microsoft.com/office/drawing/2014/main" id="{C3CBBFBF-2089-448E-B7B0-3B104F2FF72E}"/>
              </a:ext>
            </a:extLst>
          </p:cNvPr>
          <p:cNvSpPr/>
          <p:nvPr/>
        </p:nvSpPr>
        <p:spPr>
          <a:xfrm>
            <a:off x="5269185" y="2254723"/>
            <a:ext cx="1890931" cy="1586324"/>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6" name="TextBox 5">
            <a:extLst>
              <a:ext uri="{FF2B5EF4-FFF2-40B4-BE49-F238E27FC236}">
                <a16:creationId xmlns:a16="http://schemas.microsoft.com/office/drawing/2014/main" id="{075BA2FF-0F7B-4B7A-9FBE-4A42FAC3FBE8}"/>
              </a:ext>
            </a:extLst>
          </p:cNvPr>
          <p:cNvSpPr txBox="1"/>
          <p:nvPr/>
        </p:nvSpPr>
        <p:spPr>
          <a:xfrm>
            <a:off x="5005586" y="1963420"/>
            <a:ext cx="2350419"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Local c</a:t>
            </a:r>
            <a:r>
              <a:rPr lang="en-GB" sz="2100" kern="1200" dirty="0">
                <a:solidFill>
                  <a:schemeClr val="tx2"/>
                </a:solidFill>
                <a:latin typeface="+mn-lt"/>
                <a:ea typeface="+mn-ea"/>
                <a:cs typeface="+mn-cs"/>
              </a:rPr>
              <a:t>ore cache</a:t>
            </a:r>
          </a:p>
        </p:txBody>
      </p:sp>
      <p:sp>
        <p:nvSpPr>
          <p:cNvPr id="7" name="Rectangle 6">
            <a:extLst>
              <a:ext uri="{FF2B5EF4-FFF2-40B4-BE49-F238E27FC236}">
                <a16:creationId xmlns:a16="http://schemas.microsoft.com/office/drawing/2014/main" id="{F7D88AEA-F950-4939-AF3E-22F44B5BE678}"/>
              </a:ext>
            </a:extLst>
          </p:cNvPr>
          <p:cNvSpPr/>
          <p:nvPr/>
        </p:nvSpPr>
        <p:spPr>
          <a:xfrm>
            <a:off x="5269185" y="2614723"/>
            <a:ext cx="1890931" cy="396581"/>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sp>
        <p:nvSpPr>
          <p:cNvPr id="8" name="Rectangle 7">
            <a:extLst>
              <a:ext uri="{FF2B5EF4-FFF2-40B4-BE49-F238E27FC236}">
                <a16:creationId xmlns:a16="http://schemas.microsoft.com/office/drawing/2014/main" id="{6B016CBA-7C88-46A4-AAD6-0C292C0CE059}"/>
              </a:ext>
            </a:extLst>
          </p:cNvPr>
          <p:cNvSpPr/>
          <p:nvPr/>
        </p:nvSpPr>
        <p:spPr>
          <a:xfrm>
            <a:off x="8941185" y="2254723"/>
            <a:ext cx="1890931" cy="1586324"/>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9" name="TextBox 8">
            <a:extLst>
              <a:ext uri="{FF2B5EF4-FFF2-40B4-BE49-F238E27FC236}">
                <a16:creationId xmlns:a16="http://schemas.microsoft.com/office/drawing/2014/main" id="{402CCC47-33F2-417A-A746-4B9ED95E6B0D}"/>
              </a:ext>
            </a:extLst>
          </p:cNvPr>
          <p:cNvSpPr txBox="1"/>
          <p:nvPr/>
        </p:nvSpPr>
        <p:spPr>
          <a:xfrm>
            <a:off x="8451943" y="1963420"/>
            <a:ext cx="273908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Remote c</a:t>
            </a:r>
            <a:r>
              <a:rPr lang="en-GB" sz="2100" kern="1200" dirty="0">
                <a:solidFill>
                  <a:schemeClr val="tx2"/>
                </a:solidFill>
                <a:latin typeface="+mn-lt"/>
                <a:ea typeface="+mn-ea"/>
                <a:cs typeface="+mn-cs"/>
              </a:rPr>
              <a:t>ore cache</a:t>
            </a:r>
          </a:p>
        </p:txBody>
      </p:sp>
      <p:cxnSp>
        <p:nvCxnSpPr>
          <p:cNvPr id="10" name="Straight Connector 9">
            <a:extLst>
              <a:ext uri="{FF2B5EF4-FFF2-40B4-BE49-F238E27FC236}">
                <a16:creationId xmlns:a16="http://schemas.microsoft.com/office/drawing/2014/main" id="{9BC9D0E1-AF0F-4670-8CC6-27862E59B6FB}"/>
              </a:ext>
            </a:extLst>
          </p:cNvPr>
          <p:cNvCxnSpPr>
            <a:cxnSpLocks/>
          </p:cNvCxnSpPr>
          <p:nvPr/>
        </p:nvCxnSpPr>
        <p:spPr>
          <a:xfrm>
            <a:off x="4339642" y="4162723"/>
            <a:ext cx="67092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0DD292-211B-4ED1-8E1F-1631031F6BAC}"/>
              </a:ext>
            </a:extLst>
          </p:cNvPr>
          <p:cNvSpPr/>
          <p:nvPr/>
        </p:nvSpPr>
        <p:spPr>
          <a:xfrm>
            <a:off x="7105185" y="4630723"/>
            <a:ext cx="1890931" cy="1586324"/>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2" name="Straight Connector 11">
            <a:extLst>
              <a:ext uri="{FF2B5EF4-FFF2-40B4-BE49-F238E27FC236}">
                <a16:creationId xmlns:a16="http://schemas.microsoft.com/office/drawing/2014/main" id="{A04E3789-1833-4730-A903-10A32B89EFE6}"/>
              </a:ext>
            </a:extLst>
          </p:cNvPr>
          <p:cNvCxnSpPr>
            <a:cxnSpLocks/>
            <a:stCxn id="5" idx="2"/>
          </p:cNvCxnSpPr>
          <p:nvPr/>
        </p:nvCxnSpPr>
        <p:spPr>
          <a:xfrm>
            <a:off x="6214651" y="3841047"/>
            <a:ext cx="0" cy="3216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BC49C8-01D4-4A40-9235-1FF6025233BF}"/>
              </a:ext>
            </a:extLst>
          </p:cNvPr>
          <p:cNvCxnSpPr>
            <a:cxnSpLocks/>
            <a:stCxn id="8" idx="2"/>
          </p:cNvCxnSpPr>
          <p:nvPr/>
        </p:nvCxnSpPr>
        <p:spPr>
          <a:xfrm>
            <a:off x="9886651" y="3841047"/>
            <a:ext cx="0" cy="3723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455292-9063-492F-B802-B5846A933B8A}"/>
              </a:ext>
            </a:extLst>
          </p:cNvPr>
          <p:cNvCxnSpPr>
            <a:cxnSpLocks/>
            <a:endCxn id="11" idx="0"/>
          </p:cNvCxnSpPr>
          <p:nvPr/>
        </p:nvCxnSpPr>
        <p:spPr>
          <a:xfrm>
            <a:off x="8050651" y="4162722"/>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34D2EB-E94C-4F16-AFC3-2ABB09FF3E20}"/>
              </a:ext>
            </a:extLst>
          </p:cNvPr>
          <p:cNvSpPr txBox="1"/>
          <p:nvPr/>
        </p:nvSpPr>
        <p:spPr>
          <a:xfrm>
            <a:off x="7479978" y="6090901"/>
            <a:ext cx="123528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Memory</a:t>
            </a:r>
          </a:p>
        </p:txBody>
      </p:sp>
      <p:sp>
        <p:nvSpPr>
          <p:cNvPr id="16" name="Rectangle 15">
            <a:extLst>
              <a:ext uri="{FF2B5EF4-FFF2-40B4-BE49-F238E27FC236}">
                <a16:creationId xmlns:a16="http://schemas.microsoft.com/office/drawing/2014/main" id="{6A683EEF-6DC5-404F-8870-31A131D0DEEF}"/>
              </a:ext>
            </a:extLst>
          </p:cNvPr>
          <p:cNvSpPr/>
          <p:nvPr/>
        </p:nvSpPr>
        <p:spPr>
          <a:xfrm>
            <a:off x="7105185" y="5170723"/>
            <a:ext cx="1890931" cy="396581"/>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a:extLst>
              <a:ext uri="{FF2B5EF4-FFF2-40B4-BE49-F238E27FC236}">
                <a16:creationId xmlns:a16="http://schemas.microsoft.com/office/drawing/2014/main" id="{85B47334-24E4-4B16-8695-0866917D73D3}"/>
              </a:ext>
            </a:extLst>
          </p:cNvPr>
          <p:cNvCxnSpPr>
            <a:cxnSpLocks/>
          </p:cNvCxnSpPr>
          <p:nvPr/>
        </p:nvCxnSpPr>
        <p:spPr>
          <a:xfrm>
            <a:off x="6522946" y="2794723"/>
            <a:ext cx="1381063" cy="25560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042F886-E517-4813-A645-E92B1B59F558}"/>
              </a:ext>
            </a:extLst>
          </p:cNvPr>
          <p:cNvSpPr txBox="1"/>
          <p:nvPr/>
        </p:nvSpPr>
        <p:spPr>
          <a:xfrm>
            <a:off x="6052444" y="4213408"/>
            <a:ext cx="1904668" cy="290849"/>
          </a:xfrm>
          <a:prstGeom prst="rect">
            <a:avLst/>
          </a:prstGeom>
          <a:solidFill>
            <a:schemeClr val="bg1"/>
          </a:solid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Not coherent</a:t>
            </a:r>
          </a:p>
        </p:txBody>
      </p:sp>
      <p:sp>
        <p:nvSpPr>
          <p:cNvPr id="19" name="TextBox 18">
            <a:extLst>
              <a:ext uri="{FF2B5EF4-FFF2-40B4-BE49-F238E27FC236}">
                <a16:creationId xmlns:a16="http://schemas.microsoft.com/office/drawing/2014/main" id="{0AC46A79-48C0-403D-A9B6-5CF196175C10}"/>
              </a:ext>
            </a:extLst>
          </p:cNvPr>
          <p:cNvSpPr txBox="1"/>
          <p:nvPr/>
        </p:nvSpPr>
        <p:spPr>
          <a:xfrm>
            <a:off x="3722557" y="2794723"/>
            <a:ext cx="1241154"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Current value</a:t>
            </a:r>
          </a:p>
        </p:txBody>
      </p:sp>
      <p:sp>
        <p:nvSpPr>
          <p:cNvPr id="20" name="TextBox 19">
            <a:extLst>
              <a:ext uri="{FF2B5EF4-FFF2-40B4-BE49-F238E27FC236}">
                <a16:creationId xmlns:a16="http://schemas.microsoft.com/office/drawing/2014/main" id="{0BD634E7-64DF-4AF6-B6C7-A26A24FD6056}"/>
              </a:ext>
            </a:extLst>
          </p:cNvPr>
          <p:cNvSpPr txBox="1"/>
          <p:nvPr/>
        </p:nvSpPr>
        <p:spPr>
          <a:xfrm>
            <a:off x="5640849" y="5104500"/>
            <a:ext cx="1241154" cy="87254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Not c</a:t>
            </a:r>
            <a:r>
              <a:rPr lang="en-GB" sz="2100" kern="1200" dirty="0">
                <a:solidFill>
                  <a:schemeClr val="tx2"/>
                </a:solidFill>
                <a:latin typeface="+mn-lt"/>
                <a:ea typeface="+mn-ea"/>
                <a:cs typeface="+mn-cs"/>
              </a:rPr>
              <a:t>urrent value</a:t>
            </a:r>
          </a:p>
        </p:txBody>
      </p:sp>
      <p:cxnSp>
        <p:nvCxnSpPr>
          <p:cNvPr id="21" name="Straight Arrow Connector 20">
            <a:extLst>
              <a:ext uri="{FF2B5EF4-FFF2-40B4-BE49-F238E27FC236}">
                <a16:creationId xmlns:a16="http://schemas.microsoft.com/office/drawing/2014/main" id="{F06034CF-ECF0-4C99-B0D2-DB4C4E4850BC}"/>
              </a:ext>
            </a:extLst>
          </p:cNvPr>
          <p:cNvCxnSpPr>
            <a:stCxn id="19" idx="3"/>
          </p:cNvCxnSpPr>
          <p:nvPr/>
        </p:nvCxnSpPr>
        <p:spPr>
          <a:xfrm flipV="1">
            <a:off x="4963711" y="2794724"/>
            <a:ext cx="631589" cy="290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BDBDCE1-25D3-4891-8DE2-CE7132C627A6}"/>
              </a:ext>
            </a:extLst>
          </p:cNvPr>
          <p:cNvCxnSpPr>
            <a:cxnSpLocks/>
            <a:stCxn id="20" idx="3"/>
            <a:endCxn id="16" idx="1"/>
          </p:cNvCxnSpPr>
          <p:nvPr/>
        </p:nvCxnSpPr>
        <p:spPr>
          <a:xfrm flipV="1">
            <a:off x="6882003" y="5369014"/>
            <a:ext cx="223182" cy="171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C6798F-E78A-43D1-A30B-92AB1C822699}"/>
              </a:ext>
            </a:extLst>
          </p:cNvPr>
          <p:cNvCxnSpPr>
            <a:cxnSpLocks/>
          </p:cNvCxnSpPr>
          <p:nvPr/>
        </p:nvCxnSpPr>
        <p:spPr>
          <a:xfrm flipH="1">
            <a:off x="6010314" y="2617572"/>
            <a:ext cx="6" cy="39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92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Exclusive State (E)</a:t>
            </a:r>
          </a:p>
        </p:txBody>
      </p:sp>
      <p:sp>
        <p:nvSpPr>
          <p:cNvPr id="4" name="Content Placeholder 1">
            <a:extLst>
              <a:ext uri="{FF2B5EF4-FFF2-40B4-BE49-F238E27FC236}">
                <a16:creationId xmlns:a16="http://schemas.microsoft.com/office/drawing/2014/main" id="{3C356791-D22B-49AD-B68D-A522A4FCB5A4}"/>
              </a:ext>
            </a:extLst>
          </p:cNvPr>
          <p:cNvSpPr>
            <a:spLocks noGrp="1"/>
          </p:cNvSpPr>
          <p:nvPr>
            <p:ph idx="1"/>
          </p:nvPr>
        </p:nvSpPr>
        <p:spPr>
          <a:xfrm>
            <a:off x="492789" y="1631112"/>
            <a:ext cx="2606011" cy="4086426"/>
          </a:xfrm>
        </p:spPr>
        <p:txBody>
          <a:bodyPr/>
          <a:lstStyle/>
          <a:p>
            <a:r>
              <a:rPr lang="en-US" dirty="0"/>
              <a:t>The local cache holds the only copy of the block, which is identical to memory’s version.</a:t>
            </a:r>
          </a:p>
        </p:txBody>
      </p:sp>
      <p:sp>
        <p:nvSpPr>
          <p:cNvPr id="5" name="Rectangle 4">
            <a:extLst>
              <a:ext uri="{FF2B5EF4-FFF2-40B4-BE49-F238E27FC236}">
                <a16:creationId xmlns:a16="http://schemas.microsoft.com/office/drawing/2014/main" id="{B9D502D1-2931-41DB-A4B6-98B9BC1B3744}"/>
              </a:ext>
            </a:extLst>
          </p:cNvPr>
          <p:cNvSpPr/>
          <p:nvPr/>
        </p:nvSpPr>
        <p:spPr>
          <a:xfrm>
            <a:off x="5175646" y="2291500"/>
            <a:ext cx="1440000" cy="144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6" name="Rectangle 5">
            <a:extLst>
              <a:ext uri="{FF2B5EF4-FFF2-40B4-BE49-F238E27FC236}">
                <a16:creationId xmlns:a16="http://schemas.microsoft.com/office/drawing/2014/main" id="{3D881640-6820-485C-88AE-4D0CF1DD18A9}"/>
              </a:ext>
            </a:extLst>
          </p:cNvPr>
          <p:cNvSpPr/>
          <p:nvPr/>
        </p:nvSpPr>
        <p:spPr>
          <a:xfrm>
            <a:off x="5175646" y="2651500"/>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E</a:t>
            </a:r>
          </a:p>
        </p:txBody>
      </p:sp>
      <p:sp>
        <p:nvSpPr>
          <p:cNvPr id="7" name="Rectangle 6">
            <a:extLst>
              <a:ext uri="{FF2B5EF4-FFF2-40B4-BE49-F238E27FC236}">
                <a16:creationId xmlns:a16="http://schemas.microsoft.com/office/drawing/2014/main" id="{22F7A646-FFEE-4191-8F54-5A57C0899CA4}"/>
              </a:ext>
            </a:extLst>
          </p:cNvPr>
          <p:cNvSpPr/>
          <p:nvPr/>
        </p:nvSpPr>
        <p:spPr>
          <a:xfrm>
            <a:off x="8847646" y="2291500"/>
            <a:ext cx="1440000" cy="144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8" name="Straight Connector 7">
            <a:extLst>
              <a:ext uri="{FF2B5EF4-FFF2-40B4-BE49-F238E27FC236}">
                <a16:creationId xmlns:a16="http://schemas.microsoft.com/office/drawing/2014/main" id="{739292CB-E5D5-4C1F-BBD4-6983370024E6}"/>
              </a:ext>
            </a:extLst>
          </p:cNvPr>
          <p:cNvCxnSpPr/>
          <p:nvPr/>
        </p:nvCxnSpPr>
        <p:spPr>
          <a:xfrm>
            <a:off x="5175646" y="4199500"/>
            <a:ext cx="51093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68BEED-C310-4520-9B01-E3BEC3C5BCF1}"/>
              </a:ext>
            </a:extLst>
          </p:cNvPr>
          <p:cNvSpPr/>
          <p:nvPr/>
        </p:nvSpPr>
        <p:spPr>
          <a:xfrm>
            <a:off x="7011646" y="4667500"/>
            <a:ext cx="1440000" cy="144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0" name="Straight Connector 9">
            <a:extLst>
              <a:ext uri="{FF2B5EF4-FFF2-40B4-BE49-F238E27FC236}">
                <a16:creationId xmlns:a16="http://schemas.microsoft.com/office/drawing/2014/main" id="{FDB8BAB4-CB5F-49A9-838B-5C30DBB714EC}"/>
              </a:ext>
            </a:extLst>
          </p:cNvPr>
          <p:cNvCxnSpPr>
            <a:stCxn id="5" idx="2"/>
          </p:cNvCxnSpPr>
          <p:nvPr/>
        </p:nvCxnSpPr>
        <p:spPr>
          <a:xfrm flipH="1">
            <a:off x="5895645" y="3731500"/>
            <a:ext cx="1"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66AD96-26C6-4C15-81D8-5C685C0DBA44}"/>
              </a:ext>
            </a:extLst>
          </p:cNvPr>
          <p:cNvCxnSpPr>
            <a:cxnSpLocks/>
            <a:stCxn id="7" idx="2"/>
          </p:cNvCxnSpPr>
          <p:nvPr/>
        </p:nvCxnSpPr>
        <p:spPr>
          <a:xfrm>
            <a:off x="9567646" y="3731500"/>
            <a:ext cx="0" cy="467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384468-50E8-4BBD-B08B-7DBFD272C664}"/>
              </a:ext>
            </a:extLst>
          </p:cNvPr>
          <p:cNvCxnSpPr>
            <a:cxnSpLocks/>
            <a:endCxn id="9" idx="0"/>
          </p:cNvCxnSpPr>
          <p:nvPr/>
        </p:nvCxnSpPr>
        <p:spPr>
          <a:xfrm>
            <a:off x="7730307" y="4199499"/>
            <a:ext cx="1339"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A1DF06-B07F-49B3-9DA8-F02C02E8901D}"/>
              </a:ext>
            </a:extLst>
          </p:cNvPr>
          <p:cNvSpPr txBox="1"/>
          <p:nvPr/>
        </p:nvSpPr>
        <p:spPr>
          <a:xfrm>
            <a:off x="7259953" y="6127678"/>
            <a:ext cx="940707"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Memory</a:t>
            </a:r>
          </a:p>
        </p:txBody>
      </p:sp>
      <p:sp>
        <p:nvSpPr>
          <p:cNvPr id="14" name="Rectangle 13">
            <a:extLst>
              <a:ext uri="{FF2B5EF4-FFF2-40B4-BE49-F238E27FC236}">
                <a16:creationId xmlns:a16="http://schemas.microsoft.com/office/drawing/2014/main" id="{06D628F2-ECEA-409E-9823-510085C16984}"/>
              </a:ext>
            </a:extLst>
          </p:cNvPr>
          <p:cNvSpPr/>
          <p:nvPr/>
        </p:nvSpPr>
        <p:spPr>
          <a:xfrm>
            <a:off x="7011646" y="5207500"/>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Arrow Connector 14">
            <a:extLst>
              <a:ext uri="{FF2B5EF4-FFF2-40B4-BE49-F238E27FC236}">
                <a16:creationId xmlns:a16="http://schemas.microsoft.com/office/drawing/2014/main" id="{EEB78D23-1854-437C-8695-5886AF8CF45A}"/>
              </a:ext>
            </a:extLst>
          </p:cNvPr>
          <p:cNvCxnSpPr/>
          <p:nvPr/>
        </p:nvCxnSpPr>
        <p:spPr>
          <a:xfrm>
            <a:off x="6064614" y="2831500"/>
            <a:ext cx="1381063" cy="25560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3BDE75-5E0A-46C5-88DD-A11C5A811A27}"/>
              </a:ext>
            </a:extLst>
          </p:cNvPr>
          <p:cNvSpPr txBox="1"/>
          <p:nvPr/>
        </p:nvSpPr>
        <p:spPr>
          <a:xfrm>
            <a:off x="6366006" y="4250185"/>
            <a:ext cx="1016690" cy="290849"/>
          </a:xfrm>
          <a:prstGeom prst="rect">
            <a:avLst/>
          </a:prstGeom>
          <a:solidFill>
            <a:schemeClr val="bg1"/>
          </a:solid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Coherent</a:t>
            </a:r>
          </a:p>
        </p:txBody>
      </p:sp>
      <p:sp>
        <p:nvSpPr>
          <p:cNvPr id="17" name="TextBox 16">
            <a:extLst>
              <a:ext uri="{FF2B5EF4-FFF2-40B4-BE49-F238E27FC236}">
                <a16:creationId xmlns:a16="http://schemas.microsoft.com/office/drawing/2014/main" id="{3D1BF975-3FEF-40D9-A111-BF0371BC5089}"/>
              </a:ext>
            </a:extLst>
          </p:cNvPr>
          <p:cNvSpPr txBox="1"/>
          <p:nvPr/>
        </p:nvSpPr>
        <p:spPr>
          <a:xfrm>
            <a:off x="3503665" y="2831500"/>
            <a:ext cx="945176"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Current value</a:t>
            </a:r>
          </a:p>
        </p:txBody>
      </p:sp>
      <p:sp>
        <p:nvSpPr>
          <p:cNvPr id="18" name="TextBox 17">
            <a:extLst>
              <a:ext uri="{FF2B5EF4-FFF2-40B4-BE49-F238E27FC236}">
                <a16:creationId xmlns:a16="http://schemas.microsoft.com/office/drawing/2014/main" id="{F0589299-8C2A-4490-ACD3-FB2709FEB5C6}"/>
              </a:ext>
            </a:extLst>
          </p:cNvPr>
          <p:cNvSpPr txBox="1"/>
          <p:nvPr/>
        </p:nvSpPr>
        <p:spPr>
          <a:xfrm>
            <a:off x="5421957" y="5328845"/>
            <a:ext cx="945176"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Current value</a:t>
            </a:r>
          </a:p>
        </p:txBody>
      </p:sp>
      <p:cxnSp>
        <p:nvCxnSpPr>
          <p:cNvPr id="19" name="Straight Arrow Connector 18">
            <a:extLst>
              <a:ext uri="{FF2B5EF4-FFF2-40B4-BE49-F238E27FC236}">
                <a16:creationId xmlns:a16="http://schemas.microsoft.com/office/drawing/2014/main" id="{335C35CC-DCDA-4BD9-98EC-3AE9581E4F6D}"/>
              </a:ext>
            </a:extLst>
          </p:cNvPr>
          <p:cNvCxnSpPr>
            <a:stCxn id="17" idx="3"/>
          </p:cNvCxnSpPr>
          <p:nvPr/>
        </p:nvCxnSpPr>
        <p:spPr>
          <a:xfrm flipV="1">
            <a:off x="4448841" y="2831500"/>
            <a:ext cx="688127" cy="2908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00506B-A356-49B3-B56E-1B5DB7FF6CF8}"/>
              </a:ext>
            </a:extLst>
          </p:cNvPr>
          <p:cNvCxnSpPr>
            <a:cxnSpLocks/>
            <a:stCxn id="18" idx="3"/>
            <a:endCxn id="14" idx="1"/>
          </p:cNvCxnSpPr>
          <p:nvPr/>
        </p:nvCxnSpPr>
        <p:spPr>
          <a:xfrm flipV="1">
            <a:off x="6367133" y="5387500"/>
            <a:ext cx="644513" cy="232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D6A9D8B-A96F-48E1-AB4E-BB4FE6D0863C}"/>
              </a:ext>
            </a:extLst>
          </p:cNvPr>
          <p:cNvSpPr txBox="1"/>
          <p:nvPr/>
        </p:nvSpPr>
        <p:spPr>
          <a:xfrm>
            <a:off x="5000691" y="2000197"/>
            <a:ext cx="178991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Local c</a:t>
            </a:r>
            <a:r>
              <a:rPr lang="en-GB" sz="2100" kern="1200" dirty="0">
                <a:solidFill>
                  <a:schemeClr val="tx2"/>
                </a:solidFill>
                <a:latin typeface="+mn-lt"/>
                <a:ea typeface="+mn-ea"/>
                <a:cs typeface="+mn-cs"/>
              </a:rPr>
              <a:t>ore cache</a:t>
            </a:r>
          </a:p>
        </p:txBody>
      </p:sp>
      <p:sp>
        <p:nvSpPr>
          <p:cNvPr id="22" name="TextBox 21">
            <a:extLst>
              <a:ext uri="{FF2B5EF4-FFF2-40B4-BE49-F238E27FC236}">
                <a16:creationId xmlns:a16="http://schemas.microsoft.com/office/drawing/2014/main" id="{5910156F-7932-418A-9FFA-75F5EA38E224}"/>
              </a:ext>
            </a:extLst>
          </p:cNvPr>
          <p:cNvSpPr txBox="1"/>
          <p:nvPr/>
        </p:nvSpPr>
        <p:spPr>
          <a:xfrm>
            <a:off x="8522025" y="2000197"/>
            <a:ext cx="208589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Remote c</a:t>
            </a:r>
            <a:r>
              <a:rPr lang="en-GB" sz="2100" kern="1200" dirty="0">
                <a:solidFill>
                  <a:schemeClr val="tx2"/>
                </a:solidFill>
                <a:latin typeface="+mn-lt"/>
                <a:ea typeface="+mn-ea"/>
                <a:cs typeface="+mn-cs"/>
              </a:rPr>
              <a:t>ore cache</a:t>
            </a:r>
          </a:p>
        </p:txBody>
      </p:sp>
      <p:cxnSp>
        <p:nvCxnSpPr>
          <p:cNvPr id="23" name="Straight Connector 22">
            <a:extLst>
              <a:ext uri="{FF2B5EF4-FFF2-40B4-BE49-F238E27FC236}">
                <a16:creationId xmlns:a16="http://schemas.microsoft.com/office/drawing/2014/main" id="{3E983A36-21BF-4E84-9368-AEA1079C2EA8}"/>
              </a:ext>
            </a:extLst>
          </p:cNvPr>
          <p:cNvCxnSpPr>
            <a:cxnSpLocks/>
          </p:cNvCxnSpPr>
          <p:nvPr/>
        </p:nvCxnSpPr>
        <p:spPr>
          <a:xfrm flipH="1">
            <a:off x="5551983" y="2654349"/>
            <a:ext cx="1" cy="356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23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Shared State (S)</a:t>
            </a:r>
          </a:p>
        </p:txBody>
      </p:sp>
      <p:sp>
        <p:nvSpPr>
          <p:cNvPr id="4" name="Content Placeholder 1">
            <a:extLst>
              <a:ext uri="{FF2B5EF4-FFF2-40B4-BE49-F238E27FC236}">
                <a16:creationId xmlns:a16="http://schemas.microsoft.com/office/drawing/2014/main" id="{A1A5CD06-9B3A-4057-B6D7-F0A0F864EE9A}"/>
              </a:ext>
            </a:extLst>
          </p:cNvPr>
          <p:cNvSpPr>
            <a:spLocks noGrp="1"/>
          </p:cNvSpPr>
          <p:nvPr>
            <p:ph idx="1"/>
          </p:nvPr>
        </p:nvSpPr>
        <p:spPr>
          <a:xfrm>
            <a:off x="492789" y="1631112"/>
            <a:ext cx="2606011" cy="4086426"/>
          </a:xfrm>
        </p:spPr>
        <p:txBody>
          <a:bodyPr/>
          <a:lstStyle/>
          <a:p>
            <a:r>
              <a:rPr lang="en-US" dirty="0"/>
              <a:t>The local cache holds a copy of the block, which is identical to memory’s version; other caches may also hold the block in shared state.</a:t>
            </a:r>
          </a:p>
        </p:txBody>
      </p:sp>
      <p:sp>
        <p:nvSpPr>
          <p:cNvPr id="5" name="Rectangle 4">
            <a:extLst>
              <a:ext uri="{FF2B5EF4-FFF2-40B4-BE49-F238E27FC236}">
                <a16:creationId xmlns:a16="http://schemas.microsoft.com/office/drawing/2014/main" id="{1C48AF7F-0AB4-4DB6-8665-D2531651B018}"/>
              </a:ext>
            </a:extLst>
          </p:cNvPr>
          <p:cNvSpPr/>
          <p:nvPr/>
        </p:nvSpPr>
        <p:spPr>
          <a:xfrm>
            <a:off x="5175646" y="2291500"/>
            <a:ext cx="1440000" cy="144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6" name="Rectangle 5">
            <a:extLst>
              <a:ext uri="{FF2B5EF4-FFF2-40B4-BE49-F238E27FC236}">
                <a16:creationId xmlns:a16="http://schemas.microsoft.com/office/drawing/2014/main" id="{59724E4C-41B4-4633-8069-0F1670B063F7}"/>
              </a:ext>
            </a:extLst>
          </p:cNvPr>
          <p:cNvSpPr/>
          <p:nvPr/>
        </p:nvSpPr>
        <p:spPr>
          <a:xfrm>
            <a:off x="5175646" y="2651500"/>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7" name="Rectangle 6">
            <a:extLst>
              <a:ext uri="{FF2B5EF4-FFF2-40B4-BE49-F238E27FC236}">
                <a16:creationId xmlns:a16="http://schemas.microsoft.com/office/drawing/2014/main" id="{AB8E2CCB-AF58-4568-9494-BE8D277C11DB}"/>
              </a:ext>
            </a:extLst>
          </p:cNvPr>
          <p:cNvSpPr/>
          <p:nvPr/>
        </p:nvSpPr>
        <p:spPr>
          <a:xfrm>
            <a:off x="8847646" y="2291500"/>
            <a:ext cx="1440000" cy="144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8" name="Straight Connector 7">
            <a:extLst>
              <a:ext uri="{FF2B5EF4-FFF2-40B4-BE49-F238E27FC236}">
                <a16:creationId xmlns:a16="http://schemas.microsoft.com/office/drawing/2014/main" id="{0D2E78FB-5D67-46D5-863D-CC549CAECD34}"/>
              </a:ext>
            </a:extLst>
          </p:cNvPr>
          <p:cNvCxnSpPr/>
          <p:nvPr/>
        </p:nvCxnSpPr>
        <p:spPr>
          <a:xfrm>
            <a:off x="5175646" y="4199500"/>
            <a:ext cx="51093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B11EC9E-979E-46B6-AB2B-1B0C8BED3679}"/>
              </a:ext>
            </a:extLst>
          </p:cNvPr>
          <p:cNvSpPr/>
          <p:nvPr/>
        </p:nvSpPr>
        <p:spPr>
          <a:xfrm>
            <a:off x="7011646" y="4667500"/>
            <a:ext cx="1440000" cy="144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0" name="Straight Connector 9">
            <a:extLst>
              <a:ext uri="{FF2B5EF4-FFF2-40B4-BE49-F238E27FC236}">
                <a16:creationId xmlns:a16="http://schemas.microsoft.com/office/drawing/2014/main" id="{A31F635D-17AC-450A-90B0-B5719FBA4A09}"/>
              </a:ext>
            </a:extLst>
          </p:cNvPr>
          <p:cNvCxnSpPr>
            <a:stCxn id="5" idx="2"/>
          </p:cNvCxnSpPr>
          <p:nvPr/>
        </p:nvCxnSpPr>
        <p:spPr>
          <a:xfrm flipH="1">
            <a:off x="5895645" y="3731500"/>
            <a:ext cx="1"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DDF1A0-CBFF-4AF1-B24E-DE48C72FD419}"/>
              </a:ext>
            </a:extLst>
          </p:cNvPr>
          <p:cNvCxnSpPr>
            <a:cxnSpLocks/>
            <a:stCxn id="7" idx="2"/>
          </p:cNvCxnSpPr>
          <p:nvPr/>
        </p:nvCxnSpPr>
        <p:spPr>
          <a:xfrm>
            <a:off x="9567646" y="3731500"/>
            <a:ext cx="0" cy="467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06FCAB9-5677-4B82-8A62-C9273FB0B1D1}"/>
              </a:ext>
            </a:extLst>
          </p:cNvPr>
          <p:cNvCxnSpPr>
            <a:cxnSpLocks/>
            <a:endCxn id="9" idx="0"/>
          </p:cNvCxnSpPr>
          <p:nvPr/>
        </p:nvCxnSpPr>
        <p:spPr>
          <a:xfrm>
            <a:off x="7730307" y="4199499"/>
            <a:ext cx="1339"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AC2964-6A7A-4AF3-83AA-27B835A3E465}"/>
              </a:ext>
            </a:extLst>
          </p:cNvPr>
          <p:cNvSpPr txBox="1"/>
          <p:nvPr/>
        </p:nvSpPr>
        <p:spPr>
          <a:xfrm>
            <a:off x="7259953" y="6127678"/>
            <a:ext cx="940707"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Memory</a:t>
            </a:r>
          </a:p>
        </p:txBody>
      </p:sp>
      <p:sp>
        <p:nvSpPr>
          <p:cNvPr id="14" name="Rectangle 13">
            <a:extLst>
              <a:ext uri="{FF2B5EF4-FFF2-40B4-BE49-F238E27FC236}">
                <a16:creationId xmlns:a16="http://schemas.microsoft.com/office/drawing/2014/main" id="{8C1D8277-AC6C-4B97-9F0A-2442C999087C}"/>
              </a:ext>
            </a:extLst>
          </p:cNvPr>
          <p:cNvSpPr/>
          <p:nvPr/>
        </p:nvSpPr>
        <p:spPr>
          <a:xfrm>
            <a:off x="7011646" y="5207500"/>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Arrow Connector 14">
            <a:extLst>
              <a:ext uri="{FF2B5EF4-FFF2-40B4-BE49-F238E27FC236}">
                <a16:creationId xmlns:a16="http://schemas.microsoft.com/office/drawing/2014/main" id="{C1DD9BF3-F006-4413-8EEE-1D7C5D35CF0A}"/>
              </a:ext>
            </a:extLst>
          </p:cNvPr>
          <p:cNvCxnSpPr/>
          <p:nvPr/>
        </p:nvCxnSpPr>
        <p:spPr>
          <a:xfrm>
            <a:off x="6064614" y="2831500"/>
            <a:ext cx="1381063" cy="25560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5D1614-2E36-4EE5-B863-E32998AFB1B5}"/>
              </a:ext>
            </a:extLst>
          </p:cNvPr>
          <p:cNvSpPr txBox="1"/>
          <p:nvPr/>
        </p:nvSpPr>
        <p:spPr>
          <a:xfrm>
            <a:off x="3503665" y="2831500"/>
            <a:ext cx="945176"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Current value</a:t>
            </a:r>
          </a:p>
        </p:txBody>
      </p:sp>
      <p:cxnSp>
        <p:nvCxnSpPr>
          <p:cNvPr id="17" name="Straight Arrow Connector 16">
            <a:extLst>
              <a:ext uri="{FF2B5EF4-FFF2-40B4-BE49-F238E27FC236}">
                <a16:creationId xmlns:a16="http://schemas.microsoft.com/office/drawing/2014/main" id="{D94EE2D3-2CF1-4E27-8692-E478B3AB5F97}"/>
              </a:ext>
            </a:extLst>
          </p:cNvPr>
          <p:cNvCxnSpPr>
            <a:stCxn id="16" idx="3"/>
          </p:cNvCxnSpPr>
          <p:nvPr/>
        </p:nvCxnSpPr>
        <p:spPr>
          <a:xfrm flipV="1">
            <a:off x="4448841" y="2831500"/>
            <a:ext cx="688127" cy="2908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25F264E-9265-422E-AFFE-BA8A611E8A88}"/>
              </a:ext>
            </a:extLst>
          </p:cNvPr>
          <p:cNvSpPr txBox="1"/>
          <p:nvPr/>
        </p:nvSpPr>
        <p:spPr>
          <a:xfrm>
            <a:off x="6366006" y="4250185"/>
            <a:ext cx="1016690" cy="290849"/>
          </a:xfrm>
          <a:prstGeom prst="rect">
            <a:avLst/>
          </a:prstGeom>
          <a:solidFill>
            <a:schemeClr val="bg1"/>
          </a:solid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Coherent</a:t>
            </a:r>
          </a:p>
        </p:txBody>
      </p:sp>
      <p:sp>
        <p:nvSpPr>
          <p:cNvPr id="19" name="TextBox 18">
            <a:extLst>
              <a:ext uri="{FF2B5EF4-FFF2-40B4-BE49-F238E27FC236}">
                <a16:creationId xmlns:a16="http://schemas.microsoft.com/office/drawing/2014/main" id="{BF619A28-1367-41C7-9AC0-851E76FC768C}"/>
              </a:ext>
            </a:extLst>
          </p:cNvPr>
          <p:cNvSpPr txBox="1"/>
          <p:nvPr/>
        </p:nvSpPr>
        <p:spPr>
          <a:xfrm>
            <a:off x="5421957" y="5328845"/>
            <a:ext cx="945176"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Current value</a:t>
            </a:r>
          </a:p>
        </p:txBody>
      </p:sp>
      <p:cxnSp>
        <p:nvCxnSpPr>
          <p:cNvPr id="20" name="Straight Arrow Connector 19">
            <a:extLst>
              <a:ext uri="{FF2B5EF4-FFF2-40B4-BE49-F238E27FC236}">
                <a16:creationId xmlns:a16="http://schemas.microsoft.com/office/drawing/2014/main" id="{65FA63F8-DA24-4F4D-B187-55B31CAA31F4}"/>
              </a:ext>
            </a:extLst>
          </p:cNvPr>
          <p:cNvCxnSpPr>
            <a:cxnSpLocks/>
            <a:stCxn id="19" idx="3"/>
            <a:endCxn id="14" idx="1"/>
          </p:cNvCxnSpPr>
          <p:nvPr/>
        </p:nvCxnSpPr>
        <p:spPr>
          <a:xfrm flipV="1">
            <a:off x="6367133" y="5387500"/>
            <a:ext cx="644513" cy="232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52728B3-C032-4DB8-A168-AE89D5265E15}"/>
              </a:ext>
            </a:extLst>
          </p:cNvPr>
          <p:cNvSpPr/>
          <p:nvPr/>
        </p:nvSpPr>
        <p:spPr>
          <a:xfrm>
            <a:off x="8848800" y="2653200"/>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cxnSp>
        <p:nvCxnSpPr>
          <p:cNvPr id="22" name="Straight Arrow Connector 21">
            <a:extLst>
              <a:ext uri="{FF2B5EF4-FFF2-40B4-BE49-F238E27FC236}">
                <a16:creationId xmlns:a16="http://schemas.microsoft.com/office/drawing/2014/main" id="{530D8732-36F7-4BB1-BA97-F0E8F2F47E4F}"/>
              </a:ext>
            </a:extLst>
          </p:cNvPr>
          <p:cNvCxnSpPr>
            <a:cxnSpLocks/>
          </p:cNvCxnSpPr>
          <p:nvPr/>
        </p:nvCxnSpPr>
        <p:spPr>
          <a:xfrm flipH="1">
            <a:off x="8017615" y="2831046"/>
            <a:ext cx="1315332" cy="255645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D49A2BE-9377-4304-A945-BEEDC6D6039A}"/>
              </a:ext>
            </a:extLst>
          </p:cNvPr>
          <p:cNvSpPr txBox="1"/>
          <p:nvPr/>
        </p:nvSpPr>
        <p:spPr>
          <a:xfrm>
            <a:off x="8088334" y="4250184"/>
            <a:ext cx="1016690" cy="290849"/>
          </a:xfrm>
          <a:prstGeom prst="rect">
            <a:avLst/>
          </a:prstGeom>
          <a:solidFill>
            <a:schemeClr val="bg1"/>
          </a:solid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Coherent</a:t>
            </a:r>
          </a:p>
        </p:txBody>
      </p:sp>
      <p:cxnSp>
        <p:nvCxnSpPr>
          <p:cNvPr id="24" name="Straight Arrow Connector 23">
            <a:extLst>
              <a:ext uri="{FF2B5EF4-FFF2-40B4-BE49-F238E27FC236}">
                <a16:creationId xmlns:a16="http://schemas.microsoft.com/office/drawing/2014/main" id="{3BFD8636-3514-4394-9E80-D7F6B4F5CF07}"/>
              </a:ext>
            </a:extLst>
          </p:cNvPr>
          <p:cNvCxnSpPr>
            <a:cxnSpLocks/>
            <a:stCxn id="6" idx="3"/>
            <a:endCxn id="21" idx="1"/>
          </p:cNvCxnSpPr>
          <p:nvPr/>
        </p:nvCxnSpPr>
        <p:spPr>
          <a:xfrm>
            <a:off x="6615646" y="2831500"/>
            <a:ext cx="2233154" cy="17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8FDD94-9D8B-4EB9-9A40-EEEEB6316F6F}"/>
              </a:ext>
            </a:extLst>
          </p:cNvPr>
          <p:cNvSpPr txBox="1"/>
          <p:nvPr/>
        </p:nvSpPr>
        <p:spPr>
          <a:xfrm>
            <a:off x="7171423" y="2704722"/>
            <a:ext cx="1222985" cy="290849"/>
          </a:xfrm>
          <a:prstGeom prst="rect">
            <a:avLst/>
          </a:prstGeom>
          <a:solidFill>
            <a:schemeClr val="bg1"/>
          </a:solidFill>
        </p:spPr>
        <p:txBody>
          <a:bodyPr wrap="square" lIns="72000" tIns="0" rIns="7200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Coherent</a:t>
            </a:r>
          </a:p>
        </p:txBody>
      </p:sp>
      <p:sp>
        <p:nvSpPr>
          <p:cNvPr id="26" name="TextBox 25">
            <a:extLst>
              <a:ext uri="{FF2B5EF4-FFF2-40B4-BE49-F238E27FC236}">
                <a16:creationId xmlns:a16="http://schemas.microsoft.com/office/drawing/2014/main" id="{F14D277C-9743-446D-8CDE-EAE56E63A95C}"/>
              </a:ext>
            </a:extLst>
          </p:cNvPr>
          <p:cNvSpPr txBox="1"/>
          <p:nvPr/>
        </p:nvSpPr>
        <p:spPr>
          <a:xfrm>
            <a:off x="11080800" y="2831500"/>
            <a:ext cx="945176"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Current value</a:t>
            </a:r>
          </a:p>
        </p:txBody>
      </p:sp>
      <p:cxnSp>
        <p:nvCxnSpPr>
          <p:cNvPr id="27" name="Straight Arrow Connector 26">
            <a:extLst>
              <a:ext uri="{FF2B5EF4-FFF2-40B4-BE49-F238E27FC236}">
                <a16:creationId xmlns:a16="http://schemas.microsoft.com/office/drawing/2014/main" id="{6EC1DC9F-D889-475F-A993-1E9100A9B807}"/>
              </a:ext>
            </a:extLst>
          </p:cNvPr>
          <p:cNvCxnSpPr>
            <a:cxnSpLocks/>
            <a:stCxn id="26" idx="1"/>
            <a:endCxn id="21" idx="3"/>
          </p:cNvCxnSpPr>
          <p:nvPr/>
        </p:nvCxnSpPr>
        <p:spPr>
          <a:xfrm flipH="1" flipV="1">
            <a:off x="10288800" y="2833200"/>
            <a:ext cx="792000" cy="2891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05605AB-098D-4A09-A1A9-22278872772C}"/>
              </a:ext>
            </a:extLst>
          </p:cNvPr>
          <p:cNvSpPr txBox="1"/>
          <p:nvPr/>
        </p:nvSpPr>
        <p:spPr>
          <a:xfrm>
            <a:off x="5000691" y="2000197"/>
            <a:ext cx="178991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Local c</a:t>
            </a:r>
            <a:r>
              <a:rPr lang="en-GB" sz="2100" kern="1200" dirty="0">
                <a:solidFill>
                  <a:schemeClr val="tx2"/>
                </a:solidFill>
                <a:latin typeface="+mn-lt"/>
                <a:ea typeface="+mn-ea"/>
                <a:cs typeface="+mn-cs"/>
              </a:rPr>
              <a:t>ore cache</a:t>
            </a:r>
          </a:p>
        </p:txBody>
      </p:sp>
      <p:sp>
        <p:nvSpPr>
          <p:cNvPr id="29" name="TextBox 28">
            <a:extLst>
              <a:ext uri="{FF2B5EF4-FFF2-40B4-BE49-F238E27FC236}">
                <a16:creationId xmlns:a16="http://schemas.microsoft.com/office/drawing/2014/main" id="{39D5974B-8871-48D1-BF36-EE9C2D922A4F}"/>
              </a:ext>
            </a:extLst>
          </p:cNvPr>
          <p:cNvSpPr txBox="1"/>
          <p:nvPr/>
        </p:nvSpPr>
        <p:spPr>
          <a:xfrm>
            <a:off x="8522025" y="2000197"/>
            <a:ext cx="208589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Remote c</a:t>
            </a:r>
            <a:r>
              <a:rPr lang="en-GB" sz="2100" kern="1200" dirty="0">
                <a:solidFill>
                  <a:schemeClr val="tx2"/>
                </a:solidFill>
                <a:latin typeface="+mn-lt"/>
                <a:ea typeface="+mn-ea"/>
                <a:cs typeface="+mn-cs"/>
              </a:rPr>
              <a:t>ore cache</a:t>
            </a:r>
          </a:p>
        </p:txBody>
      </p:sp>
      <p:cxnSp>
        <p:nvCxnSpPr>
          <p:cNvPr id="30" name="Straight Connector 29">
            <a:extLst>
              <a:ext uri="{FF2B5EF4-FFF2-40B4-BE49-F238E27FC236}">
                <a16:creationId xmlns:a16="http://schemas.microsoft.com/office/drawing/2014/main" id="{4C6F8553-CDF8-452D-9E0D-C90812B179CB}"/>
              </a:ext>
            </a:extLst>
          </p:cNvPr>
          <p:cNvCxnSpPr>
            <a:cxnSpLocks/>
          </p:cNvCxnSpPr>
          <p:nvPr/>
        </p:nvCxnSpPr>
        <p:spPr>
          <a:xfrm flipH="1">
            <a:off x="5551983" y="2654349"/>
            <a:ext cx="1" cy="356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6FF3DC-291E-44BD-8675-FC73581CAAB8}"/>
              </a:ext>
            </a:extLst>
          </p:cNvPr>
          <p:cNvCxnSpPr>
            <a:cxnSpLocks/>
          </p:cNvCxnSpPr>
          <p:nvPr/>
        </p:nvCxnSpPr>
        <p:spPr>
          <a:xfrm flipH="1">
            <a:off x="9224439" y="2654349"/>
            <a:ext cx="1" cy="356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776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Invalid State (I)</a:t>
            </a:r>
          </a:p>
        </p:txBody>
      </p:sp>
      <p:sp>
        <p:nvSpPr>
          <p:cNvPr id="4" name="Content Placeholder 1">
            <a:extLst>
              <a:ext uri="{FF2B5EF4-FFF2-40B4-BE49-F238E27FC236}">
                <a16:creationId xmlns:a16="http://schemas.microsoft.com/office/drawing/2014/main" id="{35B22003-3319-44E3-A2CC-2A02610343E7}"/>
              </a:ext>
            </a:extLst>
          </p:cNvPr>
          <p:cNvSpPr>
            <a:spLocks noGrp="1"/>
          </p:cNvSpPr>
          <p:nvPr>
            <p:ph idx="1"/>
          </p:nvPr>
        </p:nvSpPr>
        <p:spPr>
          <a:xfrm>
            <a:off x="492789" y="1631112"/>
            <a:ext cx="2606011" cy="4086426"/>
          </a:xfrm>
        </p:spPr>
        <p:txBody>
          <a:bodyPr/>
          <a:lstStyle/>
          <a:p>
            <a:r>
              <a:rPr lang="en-US" dirty="0"/>
              <a:t>The local cache does not hold a copy of the block.</a:t>
            </a:r>
          </a:p>
          <a:p>
            <a:pPr lvl="1"/>
            <a:r>
              <a:rPr lang="en-US" dirty="0"/>
              <a:t>This state may not be marked in the cache for each block; it could be inferred by a cache miss on that block.</a:t>
            </a:r>
          </a:p>
        </p:txBody>
      </p:sp>
      <p:sp>
        <p:nvSpPr>
          <p:cNvPr id="5" name="Rectangle 4">
            <a:extLst>
              <a:ext uri="{FF2B5EF4-FFF2-40B4-BE49-F238E27FC236}">
                <a16:creationId xmlns:a16="http://schemas.microsoft.com/office/drawing/2014/main" id="{8385CAD9-5090-4DC5-A278-1F6BA399D47B}"/>
              </a:ext>
            </a:extLst>
          </p:cNvPr>
          <p:cNvSpPr/>
          <p:nvPr/>
        </p:nvSpPr>
        <p:spPr>
          <a:xfrm>
            <a:off x="5175646" y="2291500"/>
            <a:ext cx="1440000" cy="144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6" name="Rectangle 5">
            <a:extLst>
              <a:ext uri="{FF2B5EF4-FFF2-40B4-BE49-F238E27FC236}">
                <a16:creationId xmlns:a16="http://schemas.microsoft.com/office/drawing/2014/main" id="{505DEA0A-895C-497C-9A3A-EF60DD9328B9}"/>
              </a:ext>
            </a:extLst>
          </p:cNvPr>
          <p:cNvSpPr/>
          <p:nvPr/>
        </p:nvSpPr>
        <p:spPr>
          <a:xfrm>
            <a:off x="8847646" y="2291500"/>
            <a:ext cx="1440000" cy="144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7" name="Straight Connector 6">
            <a:extLst>
              <a:ext uri="{FF2B5EF4-FFF2-40B4-BE49-F238E27FC236}">
                <a16:creationId xmlns:a16="http://schemas.microsoft.com/office/drawing/2014/main" id="{1A06D64A-24B6-41C3-BF98-54D05E073E49}"/>
              </a:ext>
            </a:extLst>
          </p:cNvPr>
          <p:cNvCxnSpPr/>
          <p:nvPr/>
        </p:nvCxnSpPr>
        <p:spPr>
          <a:xfrm>
            <a:off x="5175646" y="4199500"/>
            <a:ext cx="51093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F2809AA-CD60-4012-80C0-B7F9579694C0}"/>
              </a:ext>
            </a:extLst>
          </p:cNvPr>
          <p:cNvSpPr/>
          <p:nvPr/>
        </p:nvSpPr>
        <p:spPr>
          <a:xfrm>
            <a:off x="7011646" y="4667500"/>
            <a:ext cx="1440000" cy="144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7BD32B89-D540-417F-AAF2-83CD3B85019C}"/>
              </a:ext>
            </a:extLst>
          </p:cNvPr>
          <p:cNvCxnSpPr>
            <a:stCxn id="5" idx="2"/>
          </p:cNvCxnSpPr>
          <p:nvPr/>
        </p:nvCxnSpPr>
        <p:spPr>
          <a:xfrm flipH="1">
            <a:off x="5895645" y="3731500"/>
            <a:ext cx="1"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A3E290-5B71-4E6A-A119-03DF8803D5F8}"/>
              </a:ext>
            </a:extLst>
          </p:cNvPr>
          <p:cNvCxnSpPr>
            <a:cxnSpLocks/>
            <a:stCxn id="6" idx="2"/>
          </p:cNvCxnSpPr>
          <p:nvPr/>
        </p:nvCxnSpPr>
        <p:spPr>
          <a:xfrm>
            <a:off x="9567646" y="3731500"/>
            <a:ext cx="0" cy="467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87698F4-80C6-49CF-A58C-94595C70EB72}"/>
              </a:ext>
            </a:extLst>
          </p:cNvPr>
          <p:cNvCxnSpPr>
            <a:cxnSpLocks/>
            <a:endCxn id="8" idx="0"/>
          </p:cNvCxnSpPr>
          <p:nvPr/>
        </p:nvCxnSpPr>
        <p:spPr>
          <a:xfrm>
            <a:off x="7730307" y="4199499"/>
            <a:ext cx="1339"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A5E512-60D7-4D95-A080-4EC02C812533}"/>
              </a:ext>
            </a:extLst>
          </p:cNvPr>
          <p:cNvSpPr txBox="1"/>
          <p:nvPr/>
        </p:nvSpPr>
        <p:spPr>
          <a:xfrm>
            <a:off x="7259953" y="6127678"/>
            <a:ext cx="940707"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DD1E6151-D58E-4FA0-AA3B-B61FB4DF1D70}"/>
              </a:ext>
            </a:extLst>
          </p:cNvPr>
          <p:cNvSpPr/>
          <p:nvPr/>
        </p:nvSpPr>
        <p:spPr>
          <a:xfrm>
            <a:off x="7011646" y="5207500"/>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1D394B8-304C-4EC9-816F-1F5035237FDF}"/>
              </a:ext>
            </a:extLst>
          </p:cNvPr>
          <p:cNvSpPr txBox="1"/>
          <p:nvPr/>
        </p:nvSpPr>
        <p:spPr>
          <a:xfrm>
            <a:off x="5000691" y="2000197"/>
            <a:ext cx="178991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Local c</a:t>
            </a:r>
            <a:r>
              <a:rPr lang="en-GB" sz="2100" kern="1200" dirty="0">
                <a:solidFill>
                  <a:schemeClr val="tx2"/>
                </a:solidFill>
                <a:latin typeface="+mn-lt"/>
                <a:ea typeface="+mn-ea"/>
                <a:cs typeface="+mn-cs"/>
              </a:rPr>
              <a:t>ore cache</a:t>
            </a:r>
          </a:p>
        </p:txBody>
      </p:sp>
      <p:sp>
        <p:nvSpPr>
          <p:cNvPr id="15" name="TextBox 14">
            <a:extLst>
              <a:ext uri="{FF2B5EF4-FFF2-40B4-BE49-F238E27FC236}">
                <a16:creationId xmlns:a16="http://schemas.microsoft.com/office/drawing/2014/main" id="{8E6F2708-AE72-48F1-AB78-373280A3CE2C}"/>
              </a:ext>
            </a:extLst>
          </p:cNvPr>
          <p:cNvSpPr txBox="1"/>
          <p:nvPr/>
        </p:nvSpPr>
        <p:spPr>
          <a:xfrm>
            <a:off x="8522025" y="2000197"/>
            <a:ext cx="208589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Remote c</a:t>
            </a:r>
            <a:r>
              <a:rPr lang="en-GB" sz="2100" kern="1200" dirty="0">
                <a:solidFill>
                  <a:schemeClr val="tx2"/>
                </a:solidFill>
                <a:latin typeface="+mn-lt"/>
                <a:ea typeface="+mn-ea"/>
                <a:cs typeface="+mn-cs"/>
              </a:rPr>
              <a:t>ore cache</a:t>
            </a:r>
          </a:p>
        </p:txBody>
      </p:sp>
    </p:spTree>
    <p:extLst>
      <p:ext uri="{BB962C8B-B14F-4D97-AF65-F5344CB8AC3E}">
        <p14:creationId xmlns:p14="http://schemas.microsoft.com/office/powerpoint/2010/main" val="381750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Invalid to Modified</a:t>
            </a:r>
          </a:p>
        </p:txBody>
      </p:sp>
      <p:sp>
        <p:nvSpPr>
          <p:cNvPr id="4" name="Content Placeholder 4">
            <a:extLst>
              <a:ext uri="{FF2B5EF4-FFF2-40B4-BE49-F238E27FC236}">
                <a16:creationId xmlns:a16="http://schemas.microsoft.com/office/drawing/2014/main" id="{56BC59AC-4D07-4069-AA1D-A665C6DEF26B}"/>
              </a:ext>
            </a:extLst>
          </p:cNvPr>
          <p:cNvSpPr>
            <a:spLocks noGrp="1"/>
          </p:cNvSpPr>
          <p:nvPr>
            <p:ph idx="1"/>
          </p:nvPr>
        </p:nvSpPr>
        <p:spPr>
          <a:xfrm>
            <a:off x="492789" y="1631112"/>
            <a:ext cx="2606011" cy="4086426"/>
          </a:xfrm>
        </p:spPr>
        <p:txBody>
          <a:bodyPr/>
          <a:lstStyle/>
          <a:p>
            <a:r>
              <a:rPr lang="en-US" dirty="0"/>
              <a:t>Occurs when the local core attempts to write some data to an address not already in the cache</a:t>
            </a:r>
          </a:p>
          <a:p>
            <a:pPr marL="457200" indent="-457200">
              <a:spcAft>
                <a:spcPts val="0"/>
              </a:spcAft>
              <a:buClr>
                <a:schemeClr val="accent5"/>
              </a:buClr>
              <a:buAutoNum type="arabicPeriod"/>
            </a:pPr>
            <a:r>
              <a:rPr lang="en-US" dirty="0">
                <a:solidFill>
                  <a:schemeClr val="accent5"/>
                </a:solidFill>
              </a:rPr>
              <a:t>Read-exclusive request</a:t>
            </a:r>
          </a:p>
          <a:p>
            <a:pPr marL="457200" indent="-457200">
              <a:buClr>
                <a:schemeClr val="accent5"/>
              </a:buClr>
              <a:buAutoNum type="arabicPeriod"/>
            </a:pPr>
            <a:r>
              <a:rPr lang="en-US" dirty="0">
                <a:solidFill>
                  <a:schemeClr val="accent5"/>
                </a:solidFill>
              </a:rPr>
              <a:t>Data response</a:t>
            </a:r>
          </a:p>
        </p:txBody>
      </p:sp>
      <p:sp>
        <p:nvSpPr>
          <p:cNvPr id="5" name="Rectangle 4">
            <a:extLst>
              <a:ext uri="{FF2B5EF4-FFF2-40B4-BE49-F238E27FC236}">
                <a16:creationId xmlns:a16="http://schemas.microsoft.com/office/drawing/2014/main" id="{02F78EF5-B0DA-458A-8EBE-CB5A18413C89}"/>
              </a:ext>
            </a:extLst>
          </p:cNvPr>
          <p:cNvSpPr/>
          <p:nvPr/>
        </p:nvSpPr>
        <p:spPr>
          <a:xfrm>
            <a:off x="7981063"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6" name="TextBox 5">
            <a:extLst>
              <a:ext uri="{FF2B5EF4-FFF2-40B4-BE49-F238E27FC236}">
                <a16:creationId xmlns:a16="http://schemas.microsoft.com/office/drawing/2014/main" id="{121351D9-0E35-45C2-BE3C-0F333BBC1CFA}"/>
              </a:ext>
            </a:extLst>
          </p:cNvPr>
          <p:cNvSpPr txBox="1"/>
          <p:nvPr/>
        </p:nvSpPr>
        <p:spPr>
          <a:xfrm>
            <a:off x="7752807"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cxnSp>
        <p:nvCxnSpPr>
          <p:cNvPr id="7" name="Straight Connector 6">
            <a:extLst>
              <a:ext uri="{FF2B5EF4-FFF2-40B4-BE49-F238E27FC236}">
                <a16:creationId xmlns:a16="http://schemas.microsoft.com/office/drawing/2014/main" id="{8AAE3681-A3CD-4A45-917F-A7C1769D26D7}"/>
              </a:ext>
            </a:extLst>
          </p:cNvPr>
          <p:cNvCxnSpPr/>
          <p:nvPr/>
        </p:nvCxnSpPr>
        <p:spPr>
          <a:xfrm>
            <a:off x="7981063"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6AD360A-6C0E-4A97-8930-40ED84C2E455}"/>
              </a:ext>
            </a:extLst>
          </p:cNvPr>
          <p:cNvCxnSpPr>
            <a:cxnSpLocks/>
            <a:stCxn id="5" idx="2"/>
          </p:cNvCxnSpPr>
          <p:nvPr/>
        </p:nvCxnSpPr>
        <p:spPr>
          <a:xfrm>
            <a:off x="8521063"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0865B-C00B-4D45-BC8C-8E9BAA7DA901}"/>
              </a:ext>
            </a:extLst>
          </p:cNvPr>
          <p:cNvSpPr/>
          <p:nvPr/>
        </p:nvSpPr>
        <p:spPr>
          <a:xfrm>
            <a:off x="9853386"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0" name="TextBox 9">
            <a:extLst>
              <a:ext uri="{FF2B5EF4-FFF2-40B4-BE49-F238E27FC236}">
                <a16:creationId xmlns:a16="http://schemas.microsoft.com/office/drawing/2014/main" id="{ACD18882-6DB6-49CD-B934-BBCFF856333E}"/>
              </a:ext>
            </a:extLst>
          </p:cNvPr>
          <p:cNvSpPr txBox="1"/>
          <p:nvPr/>
        </p:nvSpPr>
        <p:spPr>
          <a:xfrm>
            <a:off x="9498398"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11" name="Straight Connector 10">
            <a:extLst>
              <a:ext uri="{FF2B5EF4-FFF2-40B4-BE49-F238E27FC236}">
                <a16:creationId xmlns:a16="http://schemas.microsoft.com/office/drawing/2014/main" id="{AC4B201B-6830-427A-A7E2-C29BF6D652A4}"/>
              </a:ext>
            </a:extLst>
          </p:cNvPr>
          <p:cNvCxnSpPr>
            <a:cxnSpLocks/>
            <a:stCxn id="9" idx="2"/>
          </p:cNvCxnSpPr>
          <p:nvPr/>
        </p:nvCxnSpPr>
        <p:spPr>
          <a:xfrm>
            <a:off x="10393386"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D0E1202-CE96-48CD-8373-E1B373D1CB44}"/>
              </a:ext>
            </a:extLst>
          </p:cNvPr>
          <p:cNvSpPr/>
          <p:nvPr/>
        </p:nvSpPr>
        <p:spPr>
          <a:xfrm>
            <a:off x="8917386"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3" name="Straight Connector 12">
            <a:extLst>
              <a:ext uri="{FF2B5EF4-FFF2-40B4-BE49-F238E27FC236}">
                <a16:creationId xmlns:a16="http://schemas.microsoft.com/office/drawing/2014/main" id="{BD627E8D-6804-4D8B-9A10-38CBFD952DFB}"/>
              </a:ext>
            </a:extLst>
          </p:cNvPr>
          <p:cNvCxnSpPr>
            <a:cxnSpLocks/>
            <a:endCxn id="12" idx="0"/>
          </p:cNvCxnSpPr>
          <p:nvPr/>
        </p:nvCxnSpPr>
        <p:spPr>
          <a:xfrm>
            <a:off x="9457386"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1346C65-649C-491E-89D2-BCA6FC899FE4}"/>
              </a:ext>
            </a:extLst>
          </p:cNvPr>
          <p:cNvSpPr txBox="1"/>
          <p:nvPr/>
        </p:nvSpPr>
        <p:spPr>
          <a:xfrm>
            <a:off x="9055256"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5" name="Rectangle 14">
            <a:extLst>
              <a:ext uri="{FF2B5EF4-FFF2-40B4-BE49-F238E27FC236}">
                <a16:creationId xmlns:a16="http://schemas.microsoft.com/office/drawing/2014/main" id="{A6DDB087-F512-445D-B38F-18B79167F695}"/>
              </a:ext>
            </a:extLst>
          </p:cNvPr>
          <p:cNvSpPr/>
          <p:nvPr/>
        </p:nvSpPr>
        <p:spPr>
          <a:xfrm>
            <a:off x="8917386"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BEED186-9005-411A-ADF2-C1949A15AD24}"/>
              </a:ext>
            </a:extLst>
          </p:cNvPr>
          <p:cNvSpPr txBox="1"/>
          <p:nvPr/>
        </p:nvSpPr>
        <p:spPr>
          <a:xfrm>
            <a:off x="9178584" y="5907289"/>
            <a:ext cx="55335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7" name="Rectangle 16">
            <a:extLst>
              <a:ext uri="{FF2B5EF4-FFF2-40B4-BE49-F238E27FC236}">
                <a16:creationId xmlns:a16="http://schemas.microsoft.com/office/drawing/2014/main" id="{7C84EF44-A209-4078-A9C4-F081E87D585B}"/>
              </a:ext>
            </a:extLst>
          </p:cNvPr>
          <p:cNvSpPr/>
          <p:nvPr/>
        </p:nvSpPr>
        <p:spPr>
          <a:xfrm>
            <a:off x="7981200" y="2343303"/>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sp>
        <p:nvSpPr>
          <p:cNvPr id="18" name="Rectangle 17">
            <a:extLst>
              <a:ext uri="{FF2B5EF4-FFF2-40B4-BE49-F238E27FC236}">
                <a16:creationId xmlns:a16="http://schemas.microsoft.com/office/drawing/2014/main" id="{02C8589B-1CE2-485D-A629-20871B984D96}"/>
              </a:ext>
            </a:extLst>
          </p:cNvPr>
          <p:cNvSpPr/>
          <p:nvPr/>
        </p:nvSpPr>
        <p:spPr>
          <a:xfrm>
            <a:off x="3768877"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9" name="TextBox 18">
            <a:extLst>
              <a:ext uri="{FF2B5EF4-FFF2-40B4-BE49-F238E27FC236}">
                <a16:creationId xmlns:a16="http://schemas.microsoft.com/office/drawing/2014/main" id="{0904C54B-2322-4E7E-810B-E309D5D7B820}"/>
              </a:ext>
            </a:extLst>
          </p:cNvPr>
          <p:cNvSpPr txBox="1"/>
          <p:nvPr/>
        </p:nvSpPr>
        <p:spPr>
          <a:xfrm>
            <a:off x="3540621"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cxnSp>
        <p:nvCxnSpPr>
          <p:cNvPr id="20" name="Straight Connector 19">
            <a:extLst>
              <a:ext uri="{FF2B5EF4-FFF2-40B4-BE49-F238E27FC236}">
                <a16:creationId xmlns:a16="http://schemas.microsoft.com/office/drawing/2014/main" id="{82017033-8181-4957-99C9-7DAD975EF1A0}"/>
              </a:ext>
            </a:extLst>
          </p:cNvPr>
          <p:cNvCxnSpPr/>
          <p:nvPr/>
        </p:nvCxnSpPr>
        <p:spPr>
          <a:xfrm>
            <a:off x="3768877"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F393AC-F718-4F8A-B160-0AE234F97947}"/>
              </a:ext>
            </a:extLst>
          </p:cNvPr>
          <p:cNvCxnSpPr>
            <a:cxnSpLocks/>
            <a:stCxn id="18" idx="2"/>
          </p:cNvCxnSpPr>
          <p:nvPr/>
        </p:nvCxnSpPr>
        <p:spPr>
          <a:xfrm>
            <a:off x="4308877"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F52CEF8-D4AB-48CA-A4A4-F4BD46C3180B}"/>
              </a:ext>
            </a:extLst>
          </p:cNvPr>
          <p:cNvSpPr/>
          <p:nvPr/>
        </p:nvSpPr>
        <p:spPr>
          <a:xfrm>
            <a:off x="5641200"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3" name="TextBox 22">
            <a:extLst>
              <a:ext uri="{FF2B5EF4-FFF2-40B4-BE49-F238E27FC236}">
                <a16:creationId xmlns:a16="http://schemas.microsoft.com/office/drawing/2014/main" id="{BA105662-6737-40BB-AA3D-564CC93C1FF0}"/>
              </a:ext>
            </a:extLst>
          </p:cNvPr>
          <p:cNvSpPr txBox="1"/>
          <p:nvPr/>
        </p:nvSpPr>
        <p:spPr>
          <a:xfrm>
            <a:off x="5286211"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24" name="Straight Connector 23">
            <a:extLst>
              <a:ext uri="{FF2B5EF4-FFF2-40B4-BE49-F238E27FC236}">
                <a16:creationId xmlns:a16="http://schemas.microsoft.com/office/drawing/2014/main" id="{7DBB5EB4-6CE7-412A-9666-C85D3DA34173}"/>
              </a:ext>
            </a:extLst>
          </p:cNvPr>
          <p:cNvCxnSpPr>
            <a:cxnSpLocks/>
            <a:stCxn id="22" idx="2"/>
          </p:cNvCxnSpPr>
          <p:nvPr/>
        </p:nvCxnSpPr>
        <p:spPr>
          <a:xfrm>
            <a:off x="6181200"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89C11D5-0ACC-4BAA-BEBB-74187423C76B}"/>
              </a:ext>
            </a:extLst>
          </p:cNvPr>
          <p:cNvSpPr/>
          <p:nvPr/>
        </p:nvSpPr>
        <p:spPr>
          <a:xfrm>
            <a:off x="4705200"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6" name="Straight Connector 25">
            <a:extLst>
              <a:ext uri="{FF2B5EF4-FFF2-40B4-BE49-F238E27FC236}">
                <a16:creationId xmlns:a16="http://schemas.microsoft.com/office/drawing/2014/main" id="{E09DEEAF-97C4-4DD6-8666-839112441D64}"/>
              </a:ext>
            </a:extLst>
          </p:cNvPr>
          <p:cNvCxnSpPr>
            <a:cxnSpLocks/>
            <a:endCxn id="25" idx="0"/>
          </p:cNvCxnSpPr>
          <p:nvPr/>
        </p:nvCxnSpPr>
        <p:spPr>
          <a:xfrm>
            <a:off x="5245200"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439E83A-E560-4C5B-8D44-67BFFA0375BC}"/>
              </a:ext>
            </a:extLst>
          </p:cNvPr>
          <p:cNvSpPr txBox="1"/>
          <p:nvPr/>
        </p:nvSpPr>
        <p:spPr>
          <a:xfrm>
            <a:off x="4843070"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8" name="Rectangle 27">
            <a:extLst>
              <a:ext uri="{FF2B5EF4-FFF2-40B4-BE49-F238E27FC236}">
                <a16:creationId xmlns:a16="http://schemas.microsoft.com/office/drawing/2014/main" id="{A44BA4A5-FF60-46EB-A1FF-40825A2583F8}"/>
              </a:ext>
            </a:extLst>
          </p:cNvPr>
          <p:cNvSpPr/>
          <p:nvPr/>
        </p:nvSpPr>
        <p:spPr>
          <a:xfrm>
            <a:off x="4705200"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45993358-2FC4-4C71-99B6-5B9F2C78FD37}"/>
              </a:ext>
            </a:extLst>
          </p:cNvPr>
          <p:cNvSpPr txBox="1"/>
          <p:nvPr/>
        </p:nvSpPr>
        <p:spPr>
          <a:xfrm>
            <a:off x="4881760" y="5907289"/>
            <a:ext cx="72263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30" name="TextBox 29">
            <a:extLst>
              <a:ext uri="{FF2B5EF4-FFF2-40B4-BE49-F238E27FC236}">
                <a16:creationId xmlns:a16="http://schemas.microsoft.com/office/drawing/2014/main" id="{5FC0C6AD-D799-4240-AC5F-50C529D0D7EF}"/>
              </a:ext>
            </a:extLst>
          </p:cNvPr>
          <p:cNvSpPr txBox="1"/>
          <p:nvPr/>
        </p:nvSpPr>
        <p:spPr>
          <a:xfrm>
            <a:off x="4311082" y="3977088"/>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31" name="TextBox 30">
            <a:extLst>
              <a:ext uri="{FF2B5EF4-FFF2-40B4-BE49-F238E27FC236}">
                <a16:creationId xmlns:a16="http://schemas.microsoft.com/office/drawing/2014/main" id="{BC51D132-D6C1-492B-865A-6C8ED5F78762}"/>
              </a:ext>
            </a:extLst>
          </p:cNvPr>
          <p:cNvSpPr txBox="1"/>
          <p:nvPr/>
        </p:nvSpPr>
        <p:spPr>
          <a:xfrm>
            <a:off x="5601038" y="3705478"/>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cxnSp>
        <p:nvCxnSpPr>
          <p:cNvPr id="32" name="Elbow Connector 114">
            <a:extLst>
              <a:ext uri="{FF2B5EF4-FFF2-40B4-BE49-F238E27FC236}">
                <a16:creationId xmlns:a16="http://schemas.microsoft.com/office/drawing/2014/main" id="{1083532B-F8E2-485E-8381-19B4FE173202}"/>
              </a:ext>
            </a:extLst>
          </p:cNvPr>
          <p:cNvCxnSpPr/>
          <p:nvPr/>
        </p:nvCxnSpPr>
        <p:spPr>
          <a:xfrm rot="16200000" flipH="1">
            <a:off x="3470969" y="3394287"/>
            <a:ext cx="1988457" cy="889481"/>
          </a:xfrm>
          <a:prstGeom prst="bent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115">
            <a:extLst>
              <a:ext uri="{FF2B5EF4-FFF2-40B4-BE49-F238E27FC236}">
                <a16:creationId xmlns:a16="http://schemas.microsoft.com/office/drawing/2014/main" id="{D2CBD456-E5A2-48CC-9AAD-707D051F3755}"/>
              </a:ext>
            </a:extLst>
          </p:cNvPr>
          <p:cNvCxnSpPr>
            <a:cxnSpLocks/>
          </p:cNvCxnSpPr>
          <p:nvPr/>
        </p:nvCxnSpPr>
        <p:spPr>
          <a:xfrm rot="16200000" flipV="1">
            <a:off x="4057141" y="3394800"/>
            <a:ext cx="1987199" cy="889200"/>
          </a:xfrm>
          <a:prstGeom prst="bentConnector3">
            <a:avLst>
              <a:gd name="adj1" fmla="val 7045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1094789-F9B3-4F24-882F-0ECCC7968C8B}"/>
              </a:ext>
            </a:extLst>
          </p:cNvPr>
          <p:cNvCxnSpPr>
            <a:cxnSpLocks/>
          </p:cNvCxnSpPr>
          <p:nvPr/>
        </p:nvCxnSpPr>
        <p:spPr>
          <a:xfrm>
            <a:off x="8339553" y="234330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3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Invalid to Exclusive</a:t>
            </a:r>
          </a:p>
        </p:txBody>
      </p:sp>
      <p:sp>
        <p:nvSpPr>
          <p:cNvPr id="4" name="Content Placeholder 2">
            <a:extLst>
              <a:ext uri="{FF2B5EF4-FFF2-40B4-BE49-F238E27FC236}">
                <a16:creationId xmlns:a16="http://schemas.microsoft.com/office/drawing/2014/main" id="{941110C0-C5A2-4F33-BBC9-2B658FD472B1}"/>
              </a:ext>
            </a:extLst>
          </p:cNvPr>
          <p:cNvSpPr>
            <a:spLocks noGrp="1"/>
          </p:cNvSpPr>
          <p:nvPr>
            <p:ph idx="1"/>
          </p:nvPr>
        </p:nvSpPr>
        <p:spPr>
          <a:xfrm>
            <a:off x="492789" y="1631112"/>
            <a:ext cx="2606011" cy="4086426"/>
          </a:xfrm>
        </p:spPr>
        <p:txBody>
          <a:bodyPr/>
          <a:lstStyle/>
          <a:p>
            <a:r>
              <a:rPr lang="en-US" dirty="0"/>
              <a:t>Occurs when the core attempts to read data from an address that is not already in the cache and no other cache has it</a:t>
            </a:r>
          </a:p>
          <a:p>
            <a:pPr marL="457200" indent="-457200">
              <a:spcAft>
                <a:spcPts val="0"/>
              </a:spcAft>
              <a:buClr>
                <a:schemeClr val="accent5"/>
              </a:buClr>
              <a:buAutoNum type="arabicPeriod"/>
            </a:pPr>
            <a:r>
              <a:rPr lang="en-US" dirty="0">
                <a:solidFill>
                  <a:schemeClr val="accent5"/>
                </a:solidFill>
              </a:rPr>
              <a:t>Read request</a:t>
            </a:r>
          </a:p>
          <a:p>
            <a:pPr marL="457200" indent="-457200">
              <a:buClr>
                <a:schemeClr val="accent5"/>
              </a:buClr>
              <a:buAutoNum type="arabicPeriod"/>
            </a:pPr>
            <a:r>
              <a:rPr lang="en-US" dirty="0">
                <a:solidFill>
                  <a:schemeClr val="accent5"/>
                </a:solidFill>
              </a:rPr>
              <a:t>Data response</a:t>
            </a:r>
          </a:p>
        </p:txBody>
      </p:sp>
      <p:sp>
        <p:nvSpPr>
          <p:cNvPr id="5" name="Rectangle 4">
            <a:extLst>
              <a:ext uri="{FF2B5EF4-FFF2-40B4-BE49-F238E27FC236}">
                <a16:creationId xmlns:a16="http://schemas.microsoft.com/office/drawing/2014/main" id="{B7F2523E-EC04-4705-917B-FF7D5F3EF1F9}"/>
              </a:ext>
            </a:extLst>
          </p:cNvPr>
          <p:cNvSpPr/>
          <p:nvPr/>
        </p:nvSpPr>
        <p:spPr>
          <a:xfrm>
            <a:off x="7981063"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E90CA702-33FC-483E-9A91-DC1A023BBFF8}"/>
              </a:ext>
            </a:extLst>
          </p:cNvPr>
          <p:cNvCxnSpPr/>
          <p:nvPr/>
        </p:nvCxnSpPr>
        <p:spPr>
          <a:xfrm>
            <a:off x="7981063"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289FE8-4226-4121-A09E-017D9DE38399}"/>
              </a:ext>
            </a:extLst>
          </p:cNvPr>
          <p:cNvCxnSpPr>
            <a:cxnSpLocks/>
            <a:stCxn id="5" idx="2"/>
          </p:cNvCxnSpPr>
          <p:nvPr/>
        </p:nvCxnSpPr>
        <p:spPr>
          <a:xfrm>
            <a:off x="8521063"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76312C4-16C8-4126-BF43-93429FB39DD1}"/>
              </a:ext>
            </a:extLst>
          </p:cNvPr>
          <p:cNvSpPr/>
          <p:nvPr/>
        </p:nvSpPr>
        <p:spPr>
          <a:xfrm>
            <a:off x="9853386"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B9DE747F-FA55-4911-B363-8B65008BF602}"/>
              </a:ext>
            </a:extLst>
          </p:cNvPr>
          <p:cNvCxnSpPr>
            <a:cxnSpLocks/>
            <a:stCxn id="8" idx="2"/>
          </p:cNvCxnSpPr>
          <p:nvPr/>
        </p:nvCxnSpPr>
        <p:spPr>
          <a:xfrm>
            <a:off x="10393386"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46A5BB-2A4B-4971-9A93-CDAD171144B0}"/>
              </a:ext>
            </a:extLst>
          </p:cNvPr>
          <p:cNvSpPr/>
          <p:nvPr/>
        </p:nvSpPr>
        <p:spPr>
          <a:xfrm>
            <a:off x="8917386"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2963191C-60C5-4229-8033-D9BB3C6D6461}"/>
              </a:ext>
            </a:extLst>
          </p:cNvPr>
          <p:cNvCxnSpPr>
            <a:cxnSpLocks/>
            <a:endCxn id="10" idx="0"/>
          </p:cNvCxnSpPr>
          <p:nvPr/>
        </p:nvCxnSpPr>
        <p:spPr>
          <a:xfrm>
            <a:off x="9457386"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E8EB1B-F098-4637-9908-B5B9844039A4}"/>
              </a:ext>
            </a:extLst>
          </p:cNvPr>
          <p:cNvSpPr txBox="1"/>
          <p:nvPr/>
        </p:nvSpPr>
        <p:spPr>
          <a:xfrm>
            <a:off x="9055256"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9CEECE53-F68B-4E1F-A286-ECAE225BFFDD}"/>
              </a:ext>
            </a:extLst>
          </p:cNvPr>
          <p:cNvSpPr/>
          <p:nvPr/>
        </p:nvSpPr>
        <p:spPr>
          <a:xfrm>
            <a:off x="8917386"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EF23FB08-1890-4214-8FCB-FEC00419A0E0}"/>
              </a:ext>
            </a:extLst>
          </p:cNvPr>
          <p:cNvSpPr txBox="1"/>
          <p:nvPr/>
        </p:nvSpPr>
        <p:spPr>
          <a:xfrm>
            <a:off x="9178584" y="5907289"/>
            <a:ext cx="55335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29BB6556-CF1F-47DF-B9E8-71159515D9EC}"/>
              </a:ext>
            </a:extLst>
          </p:cNvPr>
          <p:cNvSpPr/>
          <p:nvPr/>
        </p:nvSpPr>
        <p:spPr>
          <a:xfrm>
            <a:off x="7981200" y="2343303"/>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E</a:t>
            </a:r>
          </a:p>
        </p:txBody>
      </p:sp>
      <p:sp>
        <p:nvSpPr>
          <p:cNvPr id="16" name="Rectangle 15">
            <a:extLst>
              <a:ext uri="{FF2B5EF4-FFF2-40B4-BE49-F238E27FC236}">
                <a16:creationId xmlns:a16="http://schemas.microsoft.com/office/drawing/2014/main" id="{CD4A7AEE-D234-4E8A-82B5-979CF35BC507}"/>
              </a:ext>
            </a:extLst>
          </p:cNvPr>
          <p:cNvSpPr/>
          <p:nvPr/>
        </p:nvSpPr>
        <p:spPr>
          <a:xfrm>
            <a:off x="3768877"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7" name="Straight Connector 16">
            <a:extLst>
              <a:ext uri="{FF2B5EF4-FFF2-40B4-BE49-F238E27FC236}">
                <a16:creationId xmlns:a16="http://schemas.microsoft.com/office/drawing/2014/main" id="{4323CCBA-37E6-4E17-9AB3-116BC68A2CD2}"/>
              </a:ext>
            </a:extLst>
          </p:cNvPr>
          <p:cNvCxnSpPr/>
          <p:nvPr/>
        </p:nvCxnSpPr>
        <p:spPr>
          <a:xfrm>
            <a:off x="3768877"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2DEBB1-670B-4793-BDFD-A5FB51DFFDB1}"/>
              </a:ext>
            </a:extLst>
          </p:cNvPr>
          <p:cNvCxnSpPr>
            <a:cxnSpLocks/>
            <a:stCxn id="16" idx="2"/>
          </p:cNvCxnSpPr>
          <p:nvPr/>
        </p:nvCxnSpPr>
        <p:spPr>
          <a:xfrm>
            <a:off x="4308877"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996D5BA-70C2-4A61-97BE-F5DB15B2B7BC}"/>
              </a:ext>
            </a:extLst>
          </p:cNvPr>
          <p:cNvSpPr/>
          <p:nvPr/>
        </p:nvSpPr>
        <p:spPr>
          <a:xfrm>
            <a:off x="5641200"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0" name="Straight Connector 19">
            <a:extLst>
              <a:ext uri="{FF2B5EF4-FFF2-40B4-BE49-F238E27FC236}">
                <a16:creationId xmlns:a16="http://schemas.microsoft.com/office/drawing/2014/main" id="{D3C9EBAF-A6A1-4681-85A8-F28CD4C7F562}"/>
              </a:ext>
            </a:extLst>
          </p:cNvPr>
          <p:cNvCxnSpPr>
            <a:cxnSpLocks/>
            <a:stCxn id="19" idx="2"/>
          </p:cNvCxnSpPr>
          <p:nvPr/>
        </p:nvCxnSpPr>
        <p:spPr>
          <a:xfrm>
            <a:off x="6181200"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8D022E7-0A57-438D-9A02-12CF33956E04}"/>
              </a:ext>
            </a:extLst>
          </p:cNvPr>
          <p:cNvSpPr/>
          <p:nvPr/>
        </p:nvSpPr>
        <p:spPr>
          <a:xfrm>
            <a:off x="4705200"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2" name="Straight Connector 21">
            <a:extLst>
              <a:ext uri="{FF2B5EF4-FFF2-40B4-BE49-F238E27FC236}">
                <a16:creationId xmlns:a16="http://schemas.microsoft.com/office/drawing/2014/main" id="{7EA98977-A024-4171-BE72-374F2544D110}"/>
              </a:ext>
            </a:extLst>
          </p:cNvPr>
          <p:cNvCxnSpPr>
            <a:cxnSpLocks/>
            <a:endCxn id="21" idx="0"/>
          </p:cNvCxnSpPr>
          <p:nvPr/>
        </p:nvCxnSpPr>
        <p:spPr>
          <a:xfrm>
            <a:off x="5245200"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BEB145E-84C8-42BA-AE7E-A17B057EEEF1}"/>
              </a:ext>
            </a:extLst>
          </p:cNvPr>
          <p:cNvSpPr txBox="1"/>
          <p:nvPr/>
        </p:nvSpPr>
        <p:spPr>
          <a:xfrm>
            <a:off x="4843070"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4" name="Rectangle 23">
            <a:extLst>
              <a:ext uri="{FF2B5EF4-FFF2-40B4-BE49-F238E27FC236}">
                <a16:creationId xmlns:a16="http://schemas.microsoft.com/office/drawing/2014/main" id="{FD030E33-FA57-45E3-AD76-4C3DD3BDA43A}"/>
              </a:ext>
            </a:extLst>
          </p:cNvPr>
          <p:cNvSpPr/>
          <p:nvPr/>
        </p:nvSpPr>
        <p:spPr>
          <a:xfrm>
            <a:off x="4705200"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C3E24E6E-5F46-41C1-874F-5C4FDE241F8A}"/>
              </a:ext>
            </a:extLst>
          </p:cNvPr>
          <p:cNvSpPr txBox="1"/>
          <p:nvPr/>
        </p:nvSpPr>
        <p:spPr>
          <a:xfrm>
            <a:off x="4881760" y="5907289"/>
            <a:ext cx="72263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6" name="TextBox 25">
            <a:extLst>
              <a:ext uri="{FF2B5EF4-FFF2-40B4-BE49-F238E27FC236}">
                <a16:creationId xmlns:a16="http://schemas.microsoft.com/office/drawing/2014/main" id="{EFA69E93-7EF2-4E9E-B7F4-98A23E34F0BF}"/>
              </a:ext>
            </a:extLst>
          </p:cNvPr>
          <p:cNvSpPr txBox="1"/>
          <p:nvPr/>
        </p:nvSpPr>
        <p:spPr>
          <a:xfrm>
            <a:off x="4311082" y="3977088"/>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27" name="TextBox 26">
            <a:extLst>
              <a:ext uri="{FF2B5EF4-FFF2-40B4-BE49-F238E27FC236}">
                <a16:creationId xmlns:a16="http://schemas.microsoft.com/office/drawing/2014/main" id="{9C716E83-8D55-4BEE-A486-EBF44F5684AA}"/>
              </a:ext>
            </a:extLst>
          </p:cNvPr>
          <p:cNvSpPr txBox="1"/>
          <p:nvPr/>
        </p:nvSpPr>
        <p:spPr>
          <a:xfrm>
            <a:off x="5601038" y="3705478"/>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cxnSp>
        <p:nvCxnSpPr>
          <p:cNvPr id="28" name="Elbow Connector 89">
            <a:extLst>
              <a:ext uri="{FF2B5EF4-FFF2-40B4-BE49-F238E27FC236}">
                <a16:creationId xmlns:a16="http://schemas.microsoft.com/office/drawing/2014/main" id="{3A631F96-B152-4820-9C5A-0DEA77B0249C}"/>
              </a:ext>
            </a:extLst>
          </p:cNvPr>
          <p:cNvCxnSpPr/>
          <p:nvPr/>
        </p:nvCxnSpPr>
        <p:spPr>
          <a:xfrm rot="16200000" flipH="1">
            <a:off x="3470969" y="3394287"/>
            <a:ext cx="1988457" cy="889481"/>
          </a:xfrm>
          <a:prstGeom prst="bent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90">
            <a:extLst>
              <a:ext uri="{FF2B5EF4-FFF2-40B4-BE49-F238E27FC236}">
                <a16:creationId xmlns:a16="http://schemas.microsoft.com/office/drawing/2014/main" id="{45426F10-19EE-4813-B313-4A356D0687F5}"/>
              </a:ext>
            </a:extLst>
          </p:cNvPr>
          <p:cNvCxnSpPr>
            <a:cxnSpLocks/>
          </p:cNvCxnSpPr>
          <p:nvPr/>
        </p:nvCxnSpPr>
        <p:spPr>
          <a:xfrm rot="16200000" flipV="1">
            <a:off x="4057141" y="3394800"/>
            <a:ext cx="1987199" cy="889200"/>
          </a:xfrm>
          <a:prstGeom prst="bentConnector3">
            <a:avLst>
              <a:gd name="adj1" fmla="val 7045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BB99BFC-D390-4E6B-A4F3-D3F383D0889D}"/>
              </a:ext>
            </a:extLst>
          </p:cNvPr>
          <p:cNvSpPr txBox="1"/>
          <p:nvPr/>
        </p:nvSpPr>
        <p:spPr>
          <a:xfrm>
            <a:off x="7752807"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1" name="TextBox 30">
            <a:extLst>
              <a:ext uri="{FF2B5EF4-FFF2-40B4-BE49-F238E27FC236}">
                <a16:creationId xmlns:a16="http://schemas.microsoft.com/office/drawing/2014/main" id="{3DD0FF5F-91B3-4ED1-A96C-D4F045B37317}"/>
              </a:ext>
            </a:extLst>
          </p:cNvPr>
          <p:cNvSpPr txBox="1"/>
          <p:nvPr/>
        </p:nvSpPr>
        <p:spPr>
          <a:xfrm>
            <a:off x="9498398"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32" name="TextBox 31">
            <a:extLst>
              <a:ext uri="{FF2B5EF4-FFF2-40B4-BE49-F238E27FC236}">
                <a16:creationId xmlns:a16="http://schemas.microsoft.com/office/drawing/2014/main" id="{5F5E301F-899B-4D82-9652-F152D759E88E}"/>
              </a:ext>
            </a:extLst>
          </p:cNvPr>
          <p:cNvSpPr txBox="1"/>
          <p:nvPr/>
        </p:nvSpPr>
        <p:spPr>
          <a:xfrm>
            <a:off x="3540621"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3" name="TextBox 32">
            <a:extLst>
              <a:ext uri="{FF2B5EF4-FFF2-40B4-BE49-F238E27FC236}">
                <a16:creationId xmlns:a16="http://schemas.microsoft.com/office/drawing/2014/main" id="{E37E6247-0BD5-4694-B349-1B748BEF788D}"/>
              </a:ext>
            </a:extLst>
          </p:cNvPr>
          <p:cNvSpPr txBox="1"/>
          <p:nvPr/>
        </p:nvSpPr>
        <p:spPr>
          <a:xfrm>
            <a:off x="5286211"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4" name="Straight Connector 33">
            <a:extLst>
              <a:ext uri="{FF2B5EF4-FFF2-40B4-BE49-F238E27FC236}">
                <a16:creationId xmlns:a16="http://schemas.microsoft.com/office/drawing/2014/main" id="{CEBACBFF-2965-430C-9ADA-02090B6323D6}"/>
              </a:ext>
            </a:extLst>
          </p:cNvPr>
          <p:cNvCxnSpPr>
            <a:cxnSpLocks/>
          </p:cNvCxnSpPr>
          <p:nvPr/>
        </p:nvCxnSpPr>
        <p:spPr>
          <a:xfrm>
            <a:off x="8339553" y="234330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36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sz="2598" dirty="0">
                <a:ea typeface="ＭＳ Ｐゴシック" panose="020B0600070205080204" pitchFamily="34" charset="-128"/>
              </a:rPr>
              <a:t>Multicore</a:t>
            </a:r>
          </a:p>
          <a:p>
            <a:pPr marL="342899">
              <a:buFont typeface="Arial" panose="020B0604020202020204" pitchFamily="34" charset="0"/>
              <a:buChar char="•"/>
            </a:pPr>
            <a:r>
              <a:rPr lang="en-GB" altLang="en-US" dirty="0">
                <a:ea typeface="ＭＳ Ｐゴシック" panose="020B0600070205080204" pitchFamily="34" charset="-128"/>
              </a:rPr>
              <a:t>Communication</a:t>
            </a:r>
          </a:p>
          <a:p>
            <a:pPr marL="741067" lvl="1" indent="-342763"/>
            <a:r>
              <a:rPr lang="en-GB" altLang="en-US" dirty="0">
                <a:ea typeface="ＭＳ Ｐゴシック" panose="020B0600070205080204" pitchFamily="34" charset="-128"/>
              </a:rPr>
              <a:t>Message passing</a:t>
            </a:r>
          </a:p>
          <a:p>
            <a:pPr marL="741067" lvl="1" indent="-342763"/>
            <a:r>
              <a:rPr lang="en-GB" altLang="en-US" dirty="0">
                <a:ea typeface="ＭＳ Ｐゴシック" panose="020B0600070205080204" pitchFamily="34" charset="-128"/>
              </a:rPr>
              <a:t>Shared memory</a:t>
            </a:r>
          </a:p>
          <a:p>
            <a:pPr>
              <a:buFont typeface="Arial" panose="020B0604020202020204" pitchFamily="34" charset="0"/>
              <a:buChar char="•"/>
            </a:pPr>
            <a:r>
              <a:rPr lang="en-GB" dirty="0"/>
              <a:t>Cache-coherence protocol</a:t>
            </a:r>
          </a:p>
          <a:p>
            <a:pPr marL="741067" lvl="1" indent="-342763"/>
            <a:r>
              <a:rPr lang="en-GB" altLang="en-US" dirty="0">
                <a:ea typeface="ＭＳ Ｐゴシック" panose="020B0600070205080204" pitchFamily="34" charset="-128"/>
              </a:rPr>
              <a:t>MESI protocol states</a:t>
            </a:r>
          </a:p>
          <a:p>
            <a:pPr marL="741067" lvl="1" indent="-342763"/>
            <a:r>
              <a:rPr lang="en-GB" altLang="en-US" dirty="0">
                <a:ea typeface="ＭＳ Ｐゴシック" panose="020B0600070205080204" pitchFamily="34" charset="-128"/>
              </a:rPr>
              <a:t>MESI protocol transitions</a:t>
            </a:r>
          </a:p>
          <a:p>
            <a:pPr marL="741067" lvl="1" indent="-342763"/>
            <a:r>
              <a:rPr lang="en-GB" altLang="en-US" dirty="0">
                <a:ea typeface="ＭＳ Ｐゴシック" panose="020B0600070205080204" pitchFamily="34" charset="-128"/>
              </a:rPr>
              <a:t>Visualizing the protocol</a:t>
            </a:r>
          </a:p>
          <a:p>
            <a:pPr marL="741067" lvl="1" indent="-342763"/>
            <a:r>
              <a:rPr lang="en-GB" altLang="en-US" dirty="0">
                <a:ea typeface="ＭＳ Ｐゴシック" panose="020B0600070205080204" pitchFamily="34" charset="-128"/>
              </a:rPr>
              <a:t>MESI state transition diagram</a:t>
            </a:r>
          </a:p>
          <a:p>
            <a:pPr marL="342741">
              <a:buFont typeface="Arial" panose="020B0604020202020204" pitchFamily="34" charset="0"/>
              <a:buChar char="•"/>
            </a:pPr>
            <a:r>
              <a:rPr lang="en-GB" altLang="en-US" dirty="0">
                <a:ea typeface="ＭＳ Ｐゴシック" panose="020B0600070205080204" pitchFamily="34" charset="-128"/>
              </a:rPr>
              <a:t>Memory consistency</a:t>
            </a:r>
            <a:endParaRPr lang="en-US" dirty="0"/>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Invalid to Shared</a:t>
            </a:r>
          </a:p>
        </p:txBody>
      </p:sp>
      <p:sp>
        <p:nvSpPr>
          <p:cNvPr id="4" name="Content Placeholder 4">
            <a:extLst>
              <a:ext uri="{FF2B5EF4-FFF2-40B4-BE49-F238E27FC236}">
                <a16:creationId xmlns:a16="http://schemas.microsoft.com/office/drawing/2014/main" id="{23D7AEF3-37C6-4B3C-A365-5DB411A0F4E4}"/>
              </a:ext>
            </a:extLst>
          </p:cNvPr>
          <p:cNvSpPr>
            <a:spLocks noGrp="1"/>
          </p:cNvSpPr>
          <p:nvPr>
            <p:ph idx="1"/>
          </p:nvPr>
        </p:nvSpPr>
        <p:spPr>
          <a:xfrm>
            <a:off x="534532" y="1145488"/>
            <a:ext cx="2606011" cy="4567023"/>
          </a:xfrm>
        </p:spPr>
        <p:txBody>
          <a:bodyPr/>
          <a:lstStyle/>
          <a:p>
            <a:r>
              <a:rPr lang="en-US" dirty="0"/>
              <a:t>Occurs when the local core attempts to read data from an address that is not already in the cache, but other caches have a copy</a:t>
            </a:r>
          </a:p>
          <a:p>
            <a:r>
              <a:rPr lang="en-US" dirty="0"/>
              <a:t>Data is supplied by another cache.</a:t>
            </a:r>
          </a:p>
          <a:p>
            <a:pPr marL="457200" indent="-457200">
              <a:spcAft>
                <a:spcPts val="0"/>
              </a:spcAft>
              <a:buClr>
                <a:schemeClr val="accent5"/>
              </a:buClr>
              <a:buAutoNum type="arabicPeriod"/>
            </a:pPr>
            <a:r>
              <a:rPr lang="en-US" dirty="0">
                <a:solidFill>
                  <a:schemeClr val="accent5"/>
                </a:solidFill>
              </a:rPr>
              <a:t>Read request</a:t>
            </a:r>
          </a:p>
          <a:p>
            <a:pPr marL="457200" indent="-457200">
              <a:buClr>
                <a:schemeClr val="accent5"/>
              </a:buClr>
              <a:buAutoNum type="arabicPeriod"/>
            </a:pPr>
            <a:r>
              <a:rPr lang="en-US" dirty="0">
                <a:solidFill>
                  <a:schemeClr val="accent5"/>
                </a:solidFill>
              </a:rPr>
              <a:t>Data response</a:t>
            </a:r>
          </a:p>
        </p:txBody>
      </p:sp>
      <p:sp>
        <p:nvSpPr>
          <p:cNvPr id="5" name="Rectangle 4">
            <a:extLst>
              <a:ext uri="{FF2B5EF4-FFF2-40B4-BE49-F238E27FC236}">
                <a16:creationId xmlns:a16="http://schemas.microsoft.com/office/drawing/2014/main" id="{C7F64A96-D567-4167-A4B4-7C66D4CD3863}"/>
              </a:ext>
            </a:extLst>
          </p:cNvPr>
          <p:cNvSpPr/>
          <p:nvPr/>
        </p:nvSpPr>
        <p:spPr>
          <a:xfrm>
            <a:off x="7981063"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82282A81-B88D-4A13-A09C-74BDDD12CA88}"/>
              </a:ext>
            </a:extLst>
          </p:cNvPr>
          <p:cNvCxnSpPr/>
          <p:nvPr/>
        </p:nvCxnSpPr>
        <p:spPr>
          <a:xfrm>
            <a:off x="7981063"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DE535F-A214-4DC9-A16E-5EF2BF108566}"/>
              </a:ext>
            </a:extLst>
          </p:cNvPr>
          <p:cNvCxnSpPr>
            <a:cxnSpLocks/>
            <a:stCxn id="5" idx="2"/>
          </p:cNvCxnSpPr>
          <p:nvPr/>
        </p:nvCxnSpPr>
        <p:spPr>
          <a:xfrm>
            <a:off x="8521063"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8949E7-5B54-4E59-8DB7-98F5F4DA5372}"/>
              </a:ext>
            </a:extLst>
          </p:cNvPr>
          <p:cNvSpPr/>
          <p:nvPr/>
        </p:nvSpPr>
        <p:spPr>
          <a:xfrm>
            <a:off x="9853386"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526EF24D-9FE5-4772-9185-14BD28B9BE27}"/>
              </a:ext>
            </a:extLst>
          </p:cNvPr>
          <p:cNvCxnSpPr>
            <a:cxnSpLocks/>
            <a:stCxn id="8" idx="2"/>
          </p:cNvCxnSpPr>
          <p:nvPr/>
        </p:nvCxnSpPr>
        <p:spPr>
          <a:xfrm>
            <a:off x="10393386"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BA59D08-9CF7-41D5-A1F6-CB1A78823AA3}"/>
              </a:ext>
            </a:extLst>
          </p:cNvPr>
          <p:cNvSpPr/>
          <p:nvPr/>
        </p:nvSpPr>
        <p:spPr>
          <a:xfrm>
            <a:off x="8917386"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89A26955-9412-41DB-80AC-01B607185C51}"/>
              </a:ext>
            </a:extLst>
          </p:cNvPr>
          <p:cNvCxnSpPr>
            <a:cxnSpLocks/>
            <a:endCxn id="10" idx="0"/>
          </p:cNvCxnSpPr>
          <p:nvPr/>
        </p:nvCxnSpPr>
        <p:spPr>
          <a:xfrm>
            <a:off x="9457386"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F247394-20FD-4721-BC7A-6A739CD59E8D}"/>
              </a:ext>
            </a:extLst>
          </p:cNvPr>
          <p:cNvSpPr txBox="1"/>
          <p:nvPr/>
        </p:nvSpPr>
        <p:spPr>
          <a:xfrm>
            <a:off x="9055256"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0FDF03A2-C99B-4830-99C2-2083D20FC198}"/>
              </a:ext>
            </a:extLst>
          </p:cNvPr>
          <p:cNvSpPr/>
          <p:nvPr/>
        </p:nvSpPr>
        <p:spPr>
          <a:xfrm>
            <a:off x="8917386"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FCC7518-F818-457B-B504-F03BA128F9CE}"/>
              </a:ext>
            </a:extLst>
          </p:cNvPr>
          <p:cNvSpPr txBox="1"/>
          <p:nvPr/>
        </p:nvSpPr>
        <p:spPr>
          <a:xfrm>
            <a:off x="9178584" y="5907289"/>
            <a:ext cx="55335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C9ECB211-C0C6-40D5-BFC8-9A7A7C06999A}"/>
              </a:ext>
            </a:extLst>
          </p:cNvPr>
          <p:cNvSpPr/>
          <p:nvPr/>
        </p:nvSpPr>
        <p:spPr>
          <a:xfrm>
            <a:off x="7981200" y="2343303"/>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16" name="Rectangle 15">
            <a:extLst>
              <a:ext uri="{FF2B5EF4-FFF2-40B4-BE49-F238E27FC236}">
                <a16:creationId xmlns:a16="http://schemas.microsoft.com/office/drawing/2014/main" id="{50238B43-B143-4786-9A1A-C39A4DC9DDBE}"/>
              </a:ext>
            </a:extLst>
          </p:cNvPr>
          <p:cNvSpPr/>
          <p:nvPr/>
        </p:nvSpPr>
        <p:spPr>
          <a:xfrm>
            <a:off x="9853200" y="2343288"/>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17" name="Rectangle 16">
            <a:extLst>
              <a:ext uri="{FF2B5EF4-FFF2-40B4-BE49-F238E27FC236}">
                <a16:creationId xmlns:a16="http://schemas.microsoft.com/office/drawing/2014/main" id="{CFC4131B-51CB-4082-B69F-18BF2DCBE5B3}"/>
              </a:ext>
            </a:extLst>
          </p:cNvPr>
          <p:cNvSpPr/>
          <p:nvPr/>
        </p:nvSpPr>
        <p:spPr>
          <a:xfrm>
            <a:off x="3768877"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8" name="Straight Connector 17">
            <a:extLst>
              <a:ext uri="{FF2B5EF4-FFF2-40B4-BE49-F238E27FC236}">
                <a16:creationId xmlns:a16="http://schemas.microsoft.com/office/drawing/2014/main" id="{08B020B5-EC39-4C94-BF4E-FB810645EFF4}"/>
              </a:ext>
            </a:extLst>
          </p:cNvPr>
          <p:cNvCxnSpPr/>
          <p:nvPr/>
        </p:nvCxnSpPr>
        <p:spPr>
          <a:xfrm>
            <a:off x="3768877"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6B8BCE-4739-436F-BF8F-74115C486560}"/>
              </a:ext>
            </a:extLst>
          </p:cNvPr>
          <p:cNvCxnSpPr>
            <a:cxnSpLocks/>
            <a:stCxn id="17" idx="2"/>
          </p:cNvCxnSpPr>
          <p:nvPr/>
        </p:nvCxnSpPr>
        <p:spPr>
          <a:xfrm>
            <a:off x="4308877"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DB8EB45-A134-4668-AB07-B260C4523B0D}"/>
              </a:ext>
            </a:extLst>
          </p:cNvPr>
          <p:cNvSpPr/>
          <p:nvPr/>
        </p:nvSpPr>
        <p:spPr>
          <a:xfrm>
            <a:off x="5641200"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1" name="Straight Connector 20">
            <a:extLst>
              <a:ext uri="{FF2B5EF4-FFF2-40B4-BE49-F238E27FC236}">
                <a16:creationId xmlns:a16="http://schemas.microsoft.com/office/drawing/2014/main" id="{52CF2A1B-6FF6-4443-86F5-98F4961EB43F}"/>
              </a:ext>
            </a:extLst>
          </p:cNvPr>
          <p:cNvCxnSpPr>
            <a:cxnSpLocks/>
            <a:stCxn id="20" idx="2"/>
          </p:cNvCxnSpPr>
          <p:nvPr/>
        </p:nvCxnSpPr>
        <p:spPr>
          <a:xfrm>
            <a:off x="6181200"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1C07935-64EB-4803-AC44-8B0DA9577043}"/>
              </a:ext>
            </a:extLst>
          </p:cNvPr>
          <p:cNvSpPr/>
          <p:nvPr/>
        </p:nvSpPr>
        <p:spPr>
          <a:xfrm>
            <a:off x="4705200"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3" name="Straight Connector 22">
            <a:extLst>
              <a:ext uri="{FF2B5EF4-FFF2-40B4-BE49-F238E27FC236}">
                <a16:creationId xmlns:a16="http://schemas.microsoft.com/office/drawing/2014/main" id="{86F01076-C1C3-4BAE-8C59-957D1DAEF71E}"/>
              </a:ext>
            </a:extLst>
          </p:cNvPr>
          <p:cNvCxnSpPr>
            <a:cxnSpLocks/>
            <a:endCxn id="22" idx="0"/>
          </p:cNvCxnSpPr>
          <p:nvPr/>
        </p:nvCxnSpPr>
        <p:spPr>
          <a:xfrm>
            <a:off x="5245200"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5979F9-2746-4376-8E75-BFEFDA5216EA}"/>
              </a:ext>
            </a:extLst>
          </p:cNvPr>
          <p:cNvSpPr txBox="1"/>
          <p:nvPr/>
        </p:nvSpPr>
        <p:spPr>
          <a:xfrm>
            <a:off x="4843070"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5" name="Rectangle 24">
            <a:extLst>
              <a:ext uri="{FF2B5EF4-FFF2-40B4-BE49-F238E27FC236}">
                <a16:creationId xmlns:a16="http://schemas.microsoft.com/office/drawing/2014/main" id="{4D277132-DC5C-4650-A435-AC67C650B827}"/>
              </a:ext>
            </a:extLst>
          </p:cNvPr>
          <p:cNvSpPr/>
          <p:nvPr/>
        </p:nvSpPr>
        <p:spPr>
          <a:xfrm>
            <a:off x="4705200"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491D012D-A160-47AA-A8D2-5AECC06BA3EB}"/>
              </a:ext>
            </a:extLst>
          </p:cNvPr>
          <p:cNvSpPr txBox="1"/>
          <p:nvPr/>
        </p:nvSpPr>
        <p:spPr>
          <a:xfrm>
            <a:off x="4881760" y="5907289"/>
            <a:ext cx="72263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7" name="TextBox 26">
            <a:extLst>
              <a:ext uri="{FF2B5EF4-FFF2-40B4-BE49-F238E27FC236}">
                <a16:creationId xmlns:a16="http://schemas.microsoft.com/office/drawing/2014/main" id="{CFF053B6-EA64-40C1-81C5-343EE390A367}"/>
              </a:ext>
            </a:extLst>
          </p:cNvPr>
          <p:cNvSpPr txBox="1"/>
          <p:nvPr/>
        </p:nvSpPr>
        <p:spPr>
          <a:xfrm>
            <a:off x="4311082" y="3977088"/>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28" name="TextBox 27">
            <a:extLst>
              <a:ext uri="{FF2B5EF4-FFF2-40B4-BE49-F238E27FC236}">
                <a16:creationId xmlns:a16="http://schemas.microsoft.com/office/drawing/2014/main" id="{811E75FF-1CD2-48CD-B3E3-FF1F7F4C751F}"/>
              </a:ext>
            </a:extLst>
          </p:cNvPr>
          <p:cNvSpPr txBox="1"/>
          <p:nvPr/>
        </p:nvSpPr>
        <p:spPr>
          <a:xfrm>
            <a:off x="5161546" y="3036889"/>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sp>
        <p:nvSpPr>
          <p:cNvPr id="29" name="Rectangle 28">
            <a:extLst>
              <a:ext uri="{FF2B5EF4-FFF2-40B4-BE49-F238E27FC236}">
                <a16:creationId xmlns:a16="http://schemas.microsoft.com/office/drawing/2014/main" id="{D2B9529F-BF7D-41ED-9BBF-A2D7594C402A}"/>
              </a:ext>
            </a:extLst>
          </p:cNvPr>
          <p:cNvSpPr/>
          <p:nvPr/>
        </p:nvSpPr>
        <p:spPr>
          <a:xfrm>
            <a:off x="5641200" y="2338586"/>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E</a:t>
            </a:r>
          </a:p>
        </p:txBody>
      </p:sp>
      <p:cxnSp>
        <p:nvCxnSpPr>
          <p:cNvPr id="30" name="Elbow Connector 49">
            <a:extLst>
              <a:ext uri="{FF2B5EF4-FFF2-40B4-BE49-F238E27FC236}">
                <a16:creationId xmlns:a16="http://schemas.microsoft.com/office/drawing/2014/main" id="{2E1CBDCC-DD72-4348-8563-B60D6D98A1AC}"/>
              </a:ext>
            </a:extLst>
          </p:cNvPr>
          <p:cNvCxnSpPr/>
          <p:nvPr/>
        </p:nvCxnSpPr>
        <p:spPr>
          <a:xfrm rot="16200000" flipH="1">
            <a:off x="3470969" y="3394287"/>
            <a:ext cx="1988457" cy="889481"/>
          </a:xfrm>
          <a:prstGeom prst="bent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AF82131-AA78-4EF3-B671-58557D09ECA6}"/>
              </a:ext>
            </a:extLst>
          </p:cNvPr>
          <p:cNvSpPr txBox="1"/>
          <p:nvPr/>
        </p:nvSpPr>
        <p:spPr>
          <a:xfrm>
            <a:off x="7752807"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2" name="TextBox 31">
            <a:extLst>
              <a:ext uri="{FF2B5EF4-FFF2-40B4-BE49-F238E27FC236}">
                <a16:creationId xmlns:a16="http://schemas.microsoft.com/office/drawing/2014/main" id="{F7F8680A-DB61-4EBB-B16D-FA273112437E}"/>
              </a:ext>
            </a:extLst>
          </p:cNvPr>
          <p:cNvSpPr txBox="1"/>
          <p:nvPr/>
        </p:nvSpPr>
        <p:spPr>
          <a:xfrm>
            <a:off x="9498398"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33" name="TextBox 32">
            <a:extLst>
              <a:ext uri="{FF2B5EF4-FFF2-40B4-BE49-F238E27FC236}">
                <a16:creationId xmlns:a16="http://schemas.microsoft.com/office/drawing/2014/main" id="{8665D6CB-495F-403D-B7A7-C43F83DEEF6E}"/>
              </a:ext>
            </a:extLst>
          </p:cNvPr>
          <p:cNvSpPr txBox="1"/>
          <p:nvPr/>
        </p:nvSpPr>
        <p:spPr>
          <a:xfrm>
            <a:off x="3540621"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4" name="TextBox 33">
            <a:extLst>
              <a:ext uri="{FF2B5EF4-FFF2-40B4-BE49-F238E27FC236}">
                <a16:creationId xmlns:a16="http://schemas.microsoft.com/office/drawing/2014/main" id="{8AA63E2C-0FBA-469E-8619-1DDEA80CDD2F}"/>
              </a:ext>
            </a:extLst>
          </p:cNvPr>
          <p:cNvSpPr txBox="1"/>
          <p:nvPr/>
        </p:nvSpPr>
        <p:spPr>
          <a:xfrm>
            <a:off x="5286211"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5" name="Straight Connector 34">
            <a:extLst>
              <a:ext uri="{FF2B5EF4-FFF2-40B4-BE49-F238E27FC236}">
                <a16:creationId xmlns:a16="http://schemas.microsoft.com/office/drawing/2014/main" id="{A21BC405-938C-41B8-9E02-E906E5669CAE}"/>
              </a:ext>
            </a:extLst>
          </p:cNvPr>
          <p:cNvCxnSpPr>
            <a:cxnSpLocks/>
          </p:cNvCxnSpPr>
          <p:nvPr/>
        </p:nvCxnSpPr>
        <p:spPr>
          <a:xfrm>
            <a:off x="8339553" y="234330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741849-67C5-44B4-900E-CDC784AFE17C}"/>
              </a:ext>
            </a:extLst>
          </p:cNvPr>
          <p:cNvCxnSpPr>
            <a:cxnSpLocks/>
          </p:cNvCxnSpPr>
          <p:nvPr/>
        </p:nvCxnSpPr>
        <p:spPr>
          <a:xfrm>
            <a:off x="10213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01B848-2D77-4219-83B6-C3440DC9C9A4}"/>
              </a:ext>
            </a:extLst>
          </p:cNvPr>
          <p:cNvCxnSpPr>
            <a:cxnSpLocks/>
          </p:cNvCxnSpPr>
          <p:nvPr/>
        </p:nvCxnSpPr>
        <p:spPr>
          <a:xfrm>
            <a:off x="6001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50">
            <a:extLst>
              <a:ext uri="{FF2B5EF4-FFF2-40B4-BE49-F238E27FC236}">
                <a16:creationId xmlns:a16="http://schemas.microsoft.com/office/drawing/2014/main" id="{CCBC3E1A-4088-4342-AF08-3166992B34AB}"/>
              </a:ext>
            </a:extLst>
          </p:cNvPr>
          <p:cNvCxnSpPr>
            <a:cxnSpLocks/>
          </p:cNvCxnSpPr>
          <p:nvPr/>
        </p:nvCxnSpPr>
        <p:spPr>
          <a:xfrm rot="5400000" flipH="1" flipV="1">
            <a:off x="5178088" y="1993681"/>
            <a:ext cx="216000" cy="1475999"/>
          </a:xfrm>
          <a:prstGeom prst="bentConnector3">
            <a:avLst>
              <a:gd name="adj1" fmla="val -265821"/>
            </a:avLst>
          </a:prstGeom>
          <a:ln w="762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26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Shared to Modified</a:t>
            </a:r>
            <a:endParaRPr lang="en-US" dirty="0"/>
          </a:p>
        </p:txBody>
      </p:sp>
      <p:sp>
        <p:nvSpPr>
          <p:cNvPr id="4" name="Content Placeholder 4">
            <a:extLst>
              <a:ext uri="{FF2B5EF4-FFF2-40B4-BE49-F238E27FC236}">
                <a16:creationId xmlns:a16="http://schemas.microsoft.com/office/drawing/2014/main" id="{BDC4FBFE-821D-4F44-9A5B-A39A61DE1B97}"/>
              </a:ext>
            </a:extLst>
          </p:cNvPr>
          <p:cNvSpPr>
            <a:spLocks noGrp="1"/>
          </p:cNvSpPr>
          <p:nvPr>
            <p:ph idx="1"/>
          </p:nvPr>
        </p:nvSpPr>
        <p:spPr>
          <a:xfrm>
            <a:off x="96692" y="1631112"/>
            <a:ext cx="3234847" cy="4086426"/>
          </a:xfrm>
        </p:spPr>
        <p:txBody>
          <a:bodyPr/>
          <a:lstStyle/>
          <a:p>
            <a:r>
              <a:rPr lang="en-GB" dirty="0"/>
              <a:t>Occurs when the local core attempts to write some data to an address that is already in the cache, and other caches may have a copy</a:t>
            </a:r>
          </a:p>
          <a:p>
            <a:r>
              <a:rPr lang="en-GB" dirty="0"/>
              <a:t>Needs to invalidate other copies</a:t>
            </a:r>
          </a:p>
          <a:p>
            <a:pPr marL="457200" indent="-457200">
              <a:spcAft>
                <a:spcPts val="0"/>
              </a:spcAft>
              <a:buAutoNum type="arabicPeriod"/>
            </a:pPr>
            <a:r>
              <a:rPr lang="en-GB" dirty="0">
                <a:solidFill>
                  <a:schemeClr val="accent5"/>
                </a:solidFill>
              </a:rPr>
              <a:t>Read-exclusive request</a:t>
            </a:r>
          </a:p>
          <a:p>
            <a:pPr marL="457200" indent="-457200">
              <a:buAutoNum type="arabicPeriod"/>
            </a:pPr>
            <a:r>
              <a:rPr lang="en-GB" dirty="0">
                <a:solidFill>
                  <a:schemeClr val="accent5"/>
                </a:solidFill>
              </a:rPr>
              <a:t>Invalidate</a:t>
            </a:r>
          </a:p>
        </p:txBody>
      </p:sp>
      <p:sp>
        <p:nvSpPr>
          <p:cNvPr id="5" name="Rectangle 4">
            <a:extLst>
              <a:ext uri="{FF2B5EF4-FFF2-40B4-BE49-F238E27FC236}">
                <a16:creationId xmlns:a16="http://schemas.microsoft.com/office/drawing/2014/main" id="{ADA5F2DA-C431-4610-B18A-C2D55E7B1549}"/>
              </a:ext>
            </a:extLst>
          </p:cNvPr>
          <p:cNvSpPr/>
          <p:nvPr/>
        </p:nvSpPr>
        <p:spPr>
          <a:xfrm>
            <a:off x="7981063"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193A5A15-61AA-47B0-B0D8-8379717A20F4}"/>
              </a:ext>
            </a:extLst>
          </p:cNvPr>
          <p:cNvCxnSpPr/>
          <p:nvPr/>
        </p:nvCxnSpPr>
        <p:spPr>
          <a:xfrm>
            <a:off x="7981063"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069334-7EC7-4C90-A8C1-B6B72E40B5EA}"/>
              </a:ext>
            </a:extLst>
          </p:cNvPr>
          <p:cNvCxnSpPr>
            <a:cxnSpLocks/>
            <a:stCxn id="5" idx="2"/>
          </p:cNvCxnSpPr>
          <p:nvPr/>
        </p:nvCxnSpPr>
        <p:spPr>
          <a:xfrm>
            <a:off x="8521063"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06F232A-3DFC-4131-B8ED-6EC55EEFEBA4}"/>
              </a:ext>
            </a:extLst>
          </p:cNvPr>
          <p:cNvSpPr/>
          <p:nvPr/>
        </p:nvSpPr>
        <p:spPr>
          <a:xfrm>
            <a:off x="9853386"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E7604EAB-BD73-4285-90A7-8952C9EC91BC}"/>
              </a:ext>
            </a:extLst>
          </p:cNvPr>
          <p:cNvCxnSpPr>
            <a:cxnSpLocks/>
            <a:stCxn id="8" idx="2"/>
          </p:cNvCxnSpPr>
          <p:nvPr/>
        </p:nvCxnSpPr>
        <p:spPr>
          <a:xfrm>
            <a:off x="10393386"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9AA8ECE-E746-453B-BBE2-3A4DEABB1449}"/>
              </a:ext>
            </a:extLst>
          </p:cNvPr>
          <p:cNvSpPr/>
          <p:nvPr/>
        </p:nvSpPr>
        <p:spPr>
          <a:xfrm>
            <a:off x="8917386"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423F4137-C438-4DEE-91F3-62AE0FEB2DE1}"/>
              </a:ext>
            </a:extLst>
          </p:cNvPr>
          <p:cNvCxnSpPr>
            <a:cxnSpLocks/>
            <a:endCxn id="10" idx="0"/>
          </p:cNvCxnSpPr>
          <p:nvPr/>
        </p:nvCxnSpPr>
        <p:spPr>
          <a:xfrm>
            <a:off x="9457386"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2A2F7D-1ACF-4FE9-A291-FD61CDDA4D85}"/>
              </a:ext>
            </a:extLst>
          </p:cNvPr>
          <p:cNvSpPr txBox="1"/>
          <p:nvPr/>
        </p:nvSpPr>
        <p:spPr>
          <a:xfrm>
            <a:off x="9055256"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5F4D3B9A-2B75-4F19-9BA9-696C5A8F403F}"/>
              </a:ext>
            </a:extLst>
          </p:cNvPr>
          <p:cNvSpPr/>
          <p:nvPr/>
        </p:nvSpPr>
        <p:spPr>
          <a:xfrm>
            <a:off x="8917386"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D5D2DC1-9D9A-404E-8D68-0F9EB47DBCBC}"/>
              </a:ext>
            </a:extLst>
          </p:cNvPr>
          <p:cNvSpPr txBox="1"/>
          <p:nvPr/>
        </p:nvSpPr>
        <p:spPr>
          <a:xfrm>
            <a:off x="9178584" y="5907289"/>
            <a:ext cx="55335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F9D4CC87-5377-402A-9C76-69EE04911479}"/>
              </a:ext>
            </a:extLst>
          </p:cNvPr>
          <p:cNvSpPr/>
          <p:nvPr/>
        </p:nvSpPr>
        <p:spPr>
          <a:xfrm>
            <a:off x="7981200" y="2343288"/>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sp>
        <p:nvSpPr>
          <p:cNvPr id="16" name="Rectangle 15">
            <a:extLst>
              <a:ext uri="{FF2B5EF4-FFF2-40B4-BE49-F238E27FC236}">
                <a16:creationId xmlns:a16="http://schemas.microsoft.com/office/drawing/2014/main" id="{B0FDF140-931D-491D-8703-096ACBC267D3}"/>
              </a:ext>
            </a:extLst>
          </p:cNvPr>
          <p:cNvSpPr/>
          <p:nvPr/>
        </p:nvSpPr>
        <p:spPr>
          <a:xfrm>
            <a:off x="3768877"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7" name="Straight Connector 16">
            <a:extLst>
              <a:ext uri="{FF2B5EF4-FFF2-40B4-BE49-F238E27FC236}">
                <a16:creationId xmlns:a16="http://schemas.microsoft.com/office/drawing/2014/main" id="{70F59D2F-46B2-4E4A-A193-1E8A90FD4D1F}"/>
              </a:ext>
            </a:extLst>
          </p:cNvPr>
          <p:cNvCxnSpPr/>
          <p:nvPr/>
        </p:nvCxnSpPr>
        <p:spPr>
          <a:xfrm>
            <a:off x="3768877"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FAB433-47C2-4B3D-A731-D0FADDD3E04D}"/>
              </a:ext>
            </a:extLst>
          </p:cNvPr>
          <p:cNvCxnSpPr>
            <a:cxnSpLocks/>
            <a:stCxn id="16" idx="2"/>
          </p:cNvCxnSpPr>
          <p:nvPr/>
        </p:nvCxnSpPr>
        <p:spPr>
          <a:xfrm>
            <a:off x="4308877"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3B63C22-0C19-4695-BDC7-C9F8EE5342C4}"/>
              </a:ext>
            </a:extLst>
          </p:cNvPr>
          <p:cNvSpPr/>
          <p:nvPr/>
        </p:nvSpPr>
        <p:spPr>
          <a:xfrm>
            <a:off x="5641200"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0" name="Straight Connector 19">
            <a:extLst>
              <a:ext uri="{FF2B5EF4-FFF2-40B4-BE49-F238E27FC236}">
                <a16:creationId xmlns:a16="http://schemas.microsoft.com/office/drawing/2014/main" id="{2DAE3ED4-08C2-43E6-8140-E8FDAD52B502}"/>
              </a:ext>
            </a:extLst>
          </p:cNvPr>
          <p:cNvCxnSpPr>
            <a:cxnSpLocks/>
            <a:stCxn id="19" idx="2"/>
          </p:cNvCxnSpPr>
          <p:nvPr/>
        </p:nvCxnSpPr>
        <p:spPr>
          <a:xfrm>
            <a:off x="6181200"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91F72A4-69B3-4F5B-8BA3-414689DEF7FC}"/>
              </a:ext>
            </a:extLst>
          </p:cNvPr>
          <p:cNvSpPr/>
          <p:nvPr/>
        </p:nvSpPr>
        <p:spPr>
          <a:xfrm>
            <a:off x="4705200"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2" name="Straight Connector 21">
            <a:extLst>
              <a:ext uri="{FF2B5EF4-FFF2-40B4-BE49-F238E27FC236}">
                <a16:creationId xmlns:a16="http://schemas.microsoft.com/office/drawing/2014/main" id="{7B11E36F-6C85-4AD5-BF90-975FA6BA95B0}"/>
              </a:ext>
            </a:extLst>
          </p:cNvPr>
          <p:cNvCxnSpPr>
            <a:cxnSpLocks/>
            <a:endCxn id="21" idx="0"/>
          </p:cNvCxnSpPr>
          <p:nvPr/>
        </p:nvCxnSpPr>
        <p:spPr>
          <a:xfrm>
            <a:off x="5245200"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21C06A4-2A32-408E-8952-9B0FFC8FE6C2}"/>
              </a:ext>
            </a:extLst>
          </p:cNvPr>
          <p:cNvSpPr txBox="1"/>
          <p:nvPr/>
        </p:nvSpPr>
        <p:spPr>
          <a:xfrm>
            <a:off x="4843070"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4" name="Rectangle 23">
            <a:extLst>
              <a:ext uri="{FF2B5EF4-FFF2-40B4-BE49-F238E27FC236}">
                <a16:creationId xmlns:a16="http://schemas.microsoft.com/office/drawing/2014/main" id="{BB52970C-50C9-4C6D-B30E-C3A545893DDF}"/>
              </a:ext>
            </a:extLst>
          </p:cNvPr>
          <p:cNvSpPr/>
          <p:nvPr/>
        </p:nvSpPr>
        <p:spPr>
          <a:xfrm>
            <a:off x="4705200"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16DDCA3E-73F3-4127-AFAA-4226BFA84310}"/>
              </a:ext>
            </a:extLst>
          </p:cNvPr>
          <p:cNvSpPr txBox="1"/>
          <p:nvPr/>
        </p:nvSpPr>
        <p:spPr>
          <a:xfrm>
            <a:off x="4881760" y="5907289"/>
            <a:ext cx="72263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6" name="TextBox 25">
            <a:extLst>
              <a:ext uri="{FF2B5EF4-FFF2-40B4-BE49-F238E27FC236}">
                <a16:creationId xmlns:a16="http://schemas.microsoft.com/office/drawing/2014/main" id="{B33B578D-8FB5-4870-918F-4FB0B8C4013A}"/>
              </a:ext>
            </a:extLst>
          </p:cNvPr>
          <p:cNvSpPr txBox="1"/>
          <p:nvPr/>
        </p:nvSpPr>
        <p:spPr>
          <a:xfrm>
            <a:off x="6958637" y="2400339"/>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sp>
        <p:nvSpPr>
          <p:cNvPr id="27" name="Rectangle 26">
            <a:extLst>
              <a:ext uri="{FF2B5EF4-FFF2-40B4-BE49-F238E27FC236}">
                <a16:creationId xmlns:a16="http://schemas.microsoft.com/office/drawing/2014/main" id="{C2B9CAAB-EAAA-4A13-B30E-B6AA8CBC2C4B}"/>
              </a:ext>
            </a:extLst>
          </p:cNvPr>
          <p:cNvSpPr/>
          <p:nvPr/>
        </p:nvSpPr>
        <p:spPr>
          <a:xfrm>
            <a:off x="5641200" y="2338586"/>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28" name="Rectangle 27">
            <a:extLst>
              <a:ext uri="{FF2B5EF4-FFF2-40B4-BE49-F238E27FC236}">
                <a16:creationId xmlns:a16="http://schemas.microsoft.com/office/drawing/2014/main" id="{68BC88CA-5BC3-4364-B678-20189DBEF0DE}"/>
              </a:ext>
            </a:extLst>
          </p:cNvPr>
          <p:cNvSpPr/>
          <p:nvPr/>
        </p:nvSpPr>
        <p:spPr>
          <a:xfrm>
            <a:off x="3769200" y="2340000"/>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29" name="TextBox 28">
            <a:extLst>
              <a:ext uri="{FF2B5EF4-FFF2-40B4-BE49-F238E27FC236}">
                <a16:creationId xmlns:a16="http://schemas.microsoft.com/office/drawing/2014/main" id="{9150A9DD-F87A-422B-891A-D676CC95E9D5}"/>
              </a:ext>
            </a:extLst>
          </p:cNvPr>
          <p:cNvSpPr txBox="1"/>
          <p:nvPr/>
        </p:nvSpPr>
        <p:spPr>
          <a:xfrm>
            <a:off x="5161546" y="3036889"/>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30" name="TextBox 29">
            <a:extLst>
              <a:ext uri="{FF2B5EF4-FFF2-40B4-BE49-F238E27FC236}">
                <a16:creationId xmlns:a16="http://schemas.microsoft.com/office/drawing/2014/main" id="{B4CB25AF-B8B5-4563-A607-A3D2CA0ADA18}"/>
              </a:ext>
            </a:extLst>
          </p:cNvPr>
          <p:cNvSpPr txBox="1"/>
          <p:nvPr/>
        </p:nvSpPr>
        <p:spPr>
          <a:xfrm>
            <a:off x="6648739" y="2369058"/>
            <a:ext cx="226024" cy="4431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200" b="1" kern="1200" dirty="0">
                <a:solidFill>
                  <a:schemeClr val="accent5"/>
                </a:solidFill>
                <a:latin typeface="+mn-lt"/>
                <a:ea typeface="+mn-ea"/>
                <a:cs typeface="+mn-cs"/>
              </a:rPr>
              <a:t>X</a:t>
            </a:r>
          </a:p>
        </p:txBody>
      </p:sp>
      <p:sp>
        <p:nvSpPr>
          <p:cNvPr id="31" name="TextBox 30">
            <a:extLst>
              <a:ext uri="{FF2B5EF4-FFF2-40B4-BE49-F238E27FC236}">
                <a16:creationId xmlns:a16="http://schemas.microsoft.com/office/drawing/2014/main" id="{EF8582F0-3481-44F4-BC87-1C9E79ECB038}"/>
              </a:ext>
            </a:extLst>
          </p:cNvPr>
          <p:cNvSpPr txBox="1"/>
          <p:nvPr/>
        </p:nvSpPr>
        <p:spPr>
          <a:xfrm>
            <a:off x="7752807"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2" name="TextBox 31">
            <a:extLst>
              <a:ext uri="{FF2B5EF4-FFF2-40B4-BE49-F238E27FC236}">
                <a16:creationId xmlns:a16="http://schemas.microsoft.com/office/drawing/2014/main" id="{06C7E200-F14F-4C3C-A9FE-3840D0832221}"/>
              </a:ext>
            </a:extLst>
          </p:cNvPr>
          <p:cNvSpPr txBox="1"/>
          <p:nvPr/>
        </p:nvSpPr>
        <p:spPr>
          <a:xfrm>
            <a:off x="9498398"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33" name="TextBox 32">
            <a:extLst>
              <a:ext uri="{FF2B5EF4-FFF2-40B4-BE49-F238E27FC236}">
                <a16:creationId xmlns:a16="http://schemas.microsoft.com/office/drawing/2014/main" id="{BF17A4BD-A7F6-40D3-B0F9-F5F2665481DE}"/>
              </a:ext>
            </a:extLst>
          </p:cNvPr>
          <p:cNvSpPr txBox="1"/>
          <p:nvPr/>
        </p:nvSpPr>
        <p:spPr>
          <a:xfrm>
            <a:off x="3540621"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4" name="TextBox 33">
            <a:extLst>
              <a:ext uri="{FF2B5EF4-FFF2-40B4-BE49-F238E27FC236}">
                <a16:creationId xmlns:a16="http://schemas.microsoft.com/office/drawing/2014/main" id="{ECEED885-ACDE-486A-BC50-445A08C204C9}"/>
              </a:ext>
            </a:extLst>
          </p:cNvPr>
          <p:cNvSpPr txBox="1"/>
          <p:nvPr/>
        </p:nvSpPr>
        <p:spPr>
          <a:xfrm>
            <a:off x="5286211"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5" name="Straight Connector 34">
            <a:extLst>
              <a:ext uri="{FF2B5EF4-FFF2-40B4-BE49-F238E27FC236}">
                <a16:creationId xmlns:a16="http://schemas.microsoft.com/office/drawing/2014/main" id="{8C9B7EF6-9CE3-44D4-BD1E-A6882B429CCE}"/>
              </a:ext>
            </a:extLst>
          </p:cNvPr>
          <p:cNvCxnSpPr>
            <a:cxnSpLocks/>
          </p:cNvCxnSpPr>
          <p:nvPr/>
        </p:nvCxnSpPr>
        <p:spPr>
          <a:xfrm>
            <a:off x="8339553" y="234330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C97B7A-6540-4A1F-BA5E-552D8BDA34B7}"/>
              </a:ext>
            </a:extLst>
          </p:cNvPr>
          <p:cNvCxnSpPr>
            <a:cxnSpLocks/>
          </p:cNvCxnSpPr>
          <p:nvPr/>
        </p:nvCxnSpPr>
        <p:spPr>
          <a:xfrm>
            <a:off x="6001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8">
            <a:extLst>
              <a:ext uri="{FF2B5EF4-FFF2-40B4-BE49-F238E27FC236}">
                <a16:creationId xmlns:a16="http://schemas.microsoft.com/office/drawing/2014/main" id="{64CEF573-C15A-4FA8-A5C5-9731A62793D3}"/>
              </a:ext>
            </a:extLst>
          </p:cNvPr>
          <p:cNvCxnSpPr>
            <a:cxnSpLocks/>
          </p:cNvCxnSpPr>
          <p:nvPr/>
        </p:nvCxnSpPr>
        <p:spPr>
          <a:xfrm rot="16200000" flipH="1">
            <a:off x="5257179" y="1823088"/>
            <a:ext cx="3600" cy="1440000"/>
          </a:xfrm>
          <a:prstGeom prst="bentConnector3">
            <a:avLst>
              <a:gd name="adj1" fmla="val 25459167"/>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EA2B0B-7B17-4F82-8CF3-144599875CFC}"/>
              </a:ext>
            </a:extLst>
          </p:cNvPr>
          <p:cNvCxnSpPr>
            <a:cxnSpLocks/>
          </p:cNvCxnSpPr>
          <p:nvPr/>
        </p:nvCxnSpPr>
        <p:spPr>
          <a:xfrm>
            <a:off x="4129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1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Shared to Invalid</a:t>
            </a:r>
            <a:endParaRPr lang="en-US" dirty="0"/>
          </a:p>
        </p:txBody>
      </p:sp>
      <p:sp>
        <p:nvSpPr>
          <p:cNvPr id="4" name="Content Placeholder 4">
            <a:extLst>
              <a:ext uri="{FF2B5EF4-FFF2-40B4-BE49-F238E27FC236}">
                <a16:creationId xmlns:a16="http://schemas.microsoft.com/office/drawing/2014/main" id="{18B527A0-61B3-4ECD-8611-742B533A91AD}"/>
              </a:ext>
            </a:extLst>
          </p:cNvPr>
          <p:cNvSpPr>
            <a:spLocks noGrp="1"/>
          </p:cNvSpPr>
          <p:nvPr>
            <p:ph idx="1"/>
          </p:nvPr>
        </p:nvSpPr>
        <p:spPr>
          <a:xfrm>
            <a:off x="492789" y="1631112"/>
            <a:ext cx="2929284" cy="4086426"/>
          </a:xfrm>
        </p:spPr>
        <p:txBody>
          <a:bodyPr/>
          <a:lstStyle/>
          <a:p>
            <a:r>
              <a:rPr lang="en-GB" dirty="0"/>
              <a:t>Occurs when another core attempts to write some data to an address that is already in the cache</a:t>
            </a:r>
          </a:p>
          <a:p>
            <a:r>
              <a:rPr lang="en-GB" dirty="0"/>
              <a:t>The local cache snoops the exclusive read request.</a:t>
            </a:r>
          </a:p>
          <a:p>
            <a:pPr marL="457200" indent="-457200">
              <a:spcAft>
                <a:spcPts val="0"/>
              </a:spcAft>
              <a:buAutoNum type="arabicPeriod"/>
            </a:pPr>
            <a:r>
              <a:rPr lang="en-GB" dirty="0">
                <a:solidFill>
                  <a:schemeClr val="accent5"/>
                </a:solidFill>
              </a:rPr>
              <a:t>Read-exclusive request</a:t>
            </a:r>
          </a:p>
          <a:p>
            <a:pPr marL="457200" indent="-457200">
              <a:buAutoNum type="arabicPeriod"/>
            </a:pPr>
            <a:r>
              <a:rPr lang="en-GB" dirty="0">
                <a:solidFill>
                  <a:schemeClr val="accent5"/>
                </a:solidFill>
              </a:rPr>
              <a:t>Invalidate</a:t>
            </a:r>
          </a:p>
        </p:txBody>
      </p:sp>
      <p:sp>
        <p:nvSpPr>
          <p:cNvPr id="5" name="Rectangle 4">
            <a:extLst>
              <a:ext uri="{FF2B5EF4-FFF2-40B4-BE49-F238E27FC236}">
                <a16:creationId xmlns:a16="http://schemas.microsoft.com/office/drawing/2014/main" id="{1FC00EB7-F76D-4462-9569-61B22D7E19CE}"/>
              </a:ext>
            </a:extLst>
          </p:cNvPr>
          <p:cNvSpPr/>
          <p:nvPr/>
        </p:nvSpPr>
        <p:spPr>
          <a:xfrm>
            <a:off x="7981062" y="1911303"/>
            <a:ext cx="1213973"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05CE4E01-81C7-467C-8A88-BFDA8E01B3A2}"/>
              </a:ext>
            </a:extLst>
          </p:cNvPr>
          <p:cNvCxnSpPr>
            <a:cxnSpLocks/>
          </p:cNvCxnSpPr>
          <p:nvPr/>
        </p:nvCxnSpPr>
        <p:spPr>
          <a:xfrm>
            <a:off x="7981063" y="3639288"/>
            <a:ext cx="33141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52A90E-DD12-4F7E-9B36-93DD831BEB5A}"/>
              </a:ext>
            </a:extLst>
          </p:cNvPr>
          <p:cNvCxnSpPr>
            <a:cxnSpLocks/>
            <a:stCxn id="5" idx="2"/>
          </p:cNvCxnSpPr>
          <p:nvPr/>
        </p:nvCxnSpPr>
        <p:spPr>
          <a:xfrm>
            <a:off x="8588049"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0FB9D3D-24ED-4EB2-BCA8-1C5FBBF7F500}"/>
              </a:ext>
            </a:extLst>
          </p:cNvPr>
          <p:cNvSpPr/>
          <p:nvPr/>
        </p:nvSpPr>
        <p:spPr>
          <a:xfrm>
            <a:off x="9853385" y="1911288"/>
            <a:ext cx="1213973"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502F56DE-94CE-48BA-B39B-ADB7A35F5733}"/>
              </a:ext>
            </a:extLst>
          </p:cNvPr>
          <p:cNvCxnSpPr>
            <a:cxnSpLocks/>
            <a:stCxn id="8" idx="2"/>
          </p:cNvCxnSpPr>
          <p:nvPr/>
        </p:nvCxnSpPr>
        <p:spPr>
          <a:xfrm>
            <a:off x="10460372"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2395E04-F52C-429E-9F4A-447DF2B822BB}"/>
              </a:ext>
            </a:extLst>
          </p:cNvPr>
          <p:cNvSpPr/>
          <p:nvPr/>
        </p:nvSpPr>
        <p:spPr>
          <a:xfrm>
            <a:off x="8917385" y="4107289"/>
            <a:ext cx="1213973"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574A9C2C-8E34-49FA-9AD3-0D3091194B89}"/>
              </a:ext>
            </a:extLst>
          </p:cNvPr>
          <p:cNvCxnSpPr>
            <a:cxnSpLocks/>
            <a:endCxn id="10" idx="0"/>
          </p:cNvCxnSpPr>
          <p:nvPr/>
        </p:nvCxnSpPr>
        <p:spPr>
          <a:xfrm>
            <a:off x="9524372"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4F1DE5-5EA5-4179-A8D1-13A7932FAB92}"/>
              </a:ext>
            </a:extLst>
          </p:cNvPr>
          <p:cNvSpPr txBox="1"/>
          <p:nvPr/>
        </p:nvSpPr>
        <p:spPr>
          <a:xfrm>
            <a:off x="9055256" y="5433478"/>
            <a:ext cx="904027"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C5E2704A-DB51-4BB6-9835-50BC05F11AF7}"/>
              </a:ext>
            </a:extLst>
          </p:cNvPr>
          <p:cNvSpPr/>
          <p:nvPr/>
        </p:nvSpPr>
        <p:spPr>
          <a:xfrm>
            <a:off x="8917385" y="4647289"/>
            <a:ext cx="121397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195380F-9F3A-4B95-AC5F-FA65318DF5EF}"/>
              </a:ext>
            </a:extLst>
          </p:cNvPr>
          <p:cNvSpPr txBox="1"/>
          <p:nvPr/>
        </p:nvSpPr>
        <p:spPr>
          <a:xfrm>
            <a:off x="9178583" y="5907289"/>
            <a:ext cx="622001"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DCE4C5B1-3075-4A63-8B44-625B74421B73}"/>
              </a:ext>
            </a:extLst>
          </p:cNvPr>
          <p:cNvSpPr/>
          <p:nvPr/>
        </p:nvSpPr>
        <p:spPr>
          <a:xfrm>
            <a:off x="9853199" y="2343288"/>
            <a:ext cx="1213973"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sp>
        <p:nvSpPr>
          <p:cNvPr id="16" name="Rectangle 15">
            <a:extLst>
              <a:ext uri="{FF2B5EF4-FFF2-40B4-BE49-F238E27FC236}">
                <a16:creationId xmlns:a16="http://schemas.microsoft.com/office/drawing/2014/main" id="{D81A3E8B-E027-431B-B828-6E843BC2A5B8}"/>
              </a:ext>
            </a:extLst>
          </p:cNvPr>
          <p:cNvSpPr/>
          <p:nvPr/>
        </p:nvSpPr>
        <p:spPr>
          <a:xfrm>
            <a:off x="3768876" y="1911303"/>
            <a:ext cx="1213973"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7" name="Straight Connector 16">
            <a:extLst>
              <a:ext uri="{FF2B5EF4-FFF2-40B4-BE49-F238E27FC236}">
                <a16:creationId xmlns:a16="http://schemas.microsoft.com/office/drawing/2014/main" id="{CB663045-E3DD-4F17-85A0-E24FBCEC810C}"/>
              </a:ext>
            </a:extLst>
          </p:cNvPr>
          <p:cNvCxnSpPr>
            <a:cxnSpLocks/>
          </p:cNvCxnSpPr>
          <p:nvPr/>
        </p:nvCxnSpPr>
        <p:spPr>
          <a:xfrm>
            <a:off x="3768877" y="3639288"/>
            <a:ext cx="33141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D56B48-497B-420B-B748-B61A87CA7158}"/>
              </a:ext>
            </a:extLst>
          </p:cNvPr>
          <p:cNvCxnSpPr>
            <a:cxnSpLocks/>
            <a:stCxn id="16" idx="2"/>
          </p:cNvCxnSpPr>
          <p:nvPr/>
        </p:nvCxnSpPr>
        <p:spPr>
          <a:xfrm>
            <a:off x="4375863" y="3171303"/>
            <a:ext cx="322"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1CC74E0-0C15-4F41-8569-CC885C206B59}"/>
              </a:ext>
            </a:extLst>
          </p:cNvPr>
          <p:cNvSpPr/>
          <p:nvPr/>
        </p:nvSpPr>
        <p:spPr>
          <a:xfrm>
            <a:off x="5641199" y="1911288"/>
            <a:ext cx="1213973"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0" name="Straight Connector 19">
            <a:extLst>
              <a:ext uri="{FF2B5EF4-FFF2-40B4-BE49-F238E27FC236}">
                <a16:creationId xmlns:a16="http://schemas.microsoft.com/office/drawing/2014/main" id="{8F3D91CB-19D0-46CC-B22A-97F60A6F8385}"/>
              </a:ext>
            </a:extLst>
          </p:cNvPr>
          <p:cNvCxnSpPr>
            <a:cxnSpLocks/>
            <a:stCxn id="19" idx="2"/>
          </p:cNvCxnSpPr>
          <p:nvPr/>
        </p:nvCxnSpPr>
        <p:spPr>
          <a:xfrm>
            <a:off x="6248186"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7D176F1-9A56-477F-85F9-F4E4BD48F864}"/>
              </a:ext>
            </a:extLst>
          </p:cNvPr>
          <p:cNvSpPr/>
          <p:nvPr/>
        </p:nvSpPr>
        <p:spPr>
          <a:xfrm>
            <a:off x="4705199" y="4107289"/>
            <a:ext cx="1213973"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2" name="Straight Connector 21">
            <a:extLst>
              <a:ext uri="{FF2B5EF4-FFF2-40B4-BE49-F238E27FC236}">
                <a16:creationId xmlns:a16="http://schemas.microsoft.com/office/drawing/2014/main" id="{E9F5F4C3-3CC6-4831-B332-263B303DADFE}"/>
              </a:ext>
            </a:extLst>
          </p:cNvPr>
          <p:cNvCxnSpPr>
            <a:cxnSpLocks/>
            <a:endCxn id="21" idx="0"/>
          </p:cNvCxnSpPr>
          <p:nvPr/>
        </p:nvCxnSpPr>
        <p:spPr>
          <a:xfrm>
            <a:off x="5312186"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9BFC3F1-FA28-4A53-98AC-D4B947B3CEDA}"/>
              </a:ext>
            </a:extLst>
          </p:cNvPr>
          <p:cNvSpPr txBox="1"/>
          <p:nvPr/>
        </p:nvSpPr>
        <p:spPr>
          <a:xfrm>
            <a:off x="4843070" y="5433478"/>
            <a:ext cx="904027"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4" name="Rectangle 23">
            <a:extLst>
              <a:ext uri="{FF2B5EF4-FFF2-40B4-BE49-F238E27FC236}">
                <a16:creationId xmlns:a16="http://schemas.microsoft.com/office/drawing/2014/main" id="{2CF4CF4E-2AC9-40B5-9E4F-505753304DA8}"/>
              </a:ext>
            </a:extLst>
          </p:cNvPr>
          <p:cNvSpPr/>
          <p:nvPr/>
        </p:nvSpPr>
        <p:spPr>
          <a:xfrm>
            <a:off x="4705199" y="4647289"/>
            <a:ext cx="121397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8C2637FD-ACBC-40C9-80A4-F48DB5B1D08C}"/>
              </a:ext>
            </a:extLst>
          </p:cNvPr>
          <p:cNvSpPr txBox="1"/>
          <p:nvPr/>
        </p:nvSpPr>
        <p:spPr>
          <a:xfrm>
            <a:off x="4881760" y="5907289"/>
            <a:ext cx="81227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6" name="TextBox 25">
            <a:extLst>
              <a:ext uri="{FF2B5EF4-FFF2-40B4-BE49-F238E27FC236}">
                <a16:creationId xmlns:a16="http://schemas.microsoft.com/office/drawing/2014/main" id="{AE913C4E-5659-455F-A468-676DCA2F5FC5}"/>
              </a:ext>
            </a:extLst>
          </p:cNvPr>
          <p:cNvSpPr txBox="1"/>
          <p:nvPr/>
        </p:nvSpPr>
        <p:spPr>
          <a:xfrm>
            <a:off x="5078645" y="2400339"/>
            <a:ext cx="174781"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sp>
        <p:nvSpPr>
          <p:cNvPr id="27" name="Rectangle 26">
            <a:extLst>
              <a:ext uri="{FF2B5EF4-FFF2-40B4-BE49-F238E27FC236}">
                <a16:creationId xmlns:a16="http://schemas.microsoft.com/office/drawing/2014/main" id="{0C354087-DB44-4D1F-96BD-0785BF0D2560}"/>
              </a:ext>
            </a:extLst>
          </p:cNvPr>
          <p:cNvSpPr/>
          <p:nvPr/>
        </p:nvSpPr>
        <p:spPr>
          <a:xfrm>
            <a:off x="5641199" y="2338586"/>
            <a:ext cx="121397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28" name="Rectangle 27">
            <a:extLst>
              <a:ext uri="{FF2B5EF4-FFF2-40B4-BE49-F238E27FC236}">
                <a16:creationId xmlns:a16="http://schemas.microsoft.com/office/drawing/2014/main" id="{21F0182F-29D7-4B27-936E-1B49A92F62A7}"/>
              </a:ext>
            </a:extLst>
          </p:cNvPr>
          <p:cNvSpPr/>
          <p:nvPr/>
        </p:nvSpPr>
        <p:spPr>
          <a:xfrm>
            <a:off x="3769199" y="2340000"/>
            <a:ext cx="121397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29" name="TextBox 28">
            <a:extLst>
              <a:ext uri="{FF2B5EF4-FFF2-40B4-BE49-F238E27FC236}">
                <a16:creationId xmlns:a16="http://schemas.microsoft.com/office/drawing/2014/main" id="{6467C445-7DFE-4351-A5A7-70F5CE34BE09}"/>
              </a:ext>
            </a:extLst>
          </p:cNvPr>
          <p:cNvSpPr txBox="1"/>
          <p:nvPr/>
        </p:nvSpPr>
        <p:spPr>
          <a:xfrm>
            <a:off x="5161545" y="3036889"/>
            <a:ext cx="174781"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30" name="TextBox 29">
            <a:extLst>
              <a:ext uri="{FF2B5EF4-FFF2-40B4-BE49-F238E27FC236}">
                <a16:creationId xmlns:a16="http://schemas.microsoft.com/office/drawing/2014/main" id="{F5A34011-BC8C-4646-B44F-704F4BE6F520}"/>
              </a:ext>
            </a:extLst>
          </p:cNvPr>
          <p:cNvSpPr txBox="1"/>
          <p:nvPr/>
        </p:nvSpPr>
        <p:spPr>
          <a:xfrm>
            <a:off x="4768748" y="2369058"/>
            <a:ext cx="254062" cy="4431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200" b="1" kern="1200" dirty="0">
                <a:solidFill>
                  <a:schemeClr val="accent5"/>
                </a:solidFill>
                <a:latin typeface="+mn-lt"/>
                <a:ea typeface="+mn-ea"/>
                <a:cs typeface="+mn-cs"/>
              </a:rPr>
              <a:t>X</a:t>
            </a:r>
          </a:p>
        </p:txBody>
      </p:sp>
      <p:sp>
        <p:nvSpPr>
          <p:cNvPr id="31" name="TextBox 30">
            <a:extLst>
              <a:ext uri="{FF2B5EF4-FFF2-40B4-BE49-F238E27FC236}">
                <a16:creationId xmlns:a16="http://schemas.microsoft.com/office/drawing/2014/main" id="{F091DDD4-3B88-4776-ABB1-7F29499386B0}"/>
              </a:ext>
            </a:extLst>
          </p:cNvPr>
          <p:cNvSpPr txBox="1"/>
          <p:nvPr/>
        </p:nvSpPr>
        <p:spPr>
          <a:xfrm>
            <a:off x="7752807" y="1620000"/>
            <a:ext cx="1727114"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2" name="TextBox 31">
            <a:extLst>
              <a:ext uri="{FF2B5EF4-FFF2-40B4-BE49-F238E27FC236}">
                <a16:creationId xmlns:a16="http://schemas.microsoft.com/office/drawing/2014/main" id="{65924EC6-0A9C-410E-A2B1-A2B16F7AC821}"/>
              </a:ext>
            </a:extLst>
          </p:cNvPr>
          <p:cNvSpPr txBox="1"/>
          <p:nvPr/>
        </p:nvSpPr>
        <p:spPr>
          <a:xfrm>
            <a:off x="9498398" y="1620000"/>
            <a:ext cx="2012022"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33" name="TextBox 32">
            <a:extLst>
              <a:ext uri="{FF2B5EF4-FFF2-40B4-BE49-F238E27FC236}">
                <a16:creationId xmlns:a16="http://schemas.microsoft.com/office/drawing/2014/main" id="{8E42B0E8-A4DA-47AB-AC7C-F1467DE475B3}"/>
              </a:ext>
            </a:extLst>
          </p:cNvPr>
          <p:cNvSpPr txBox="1"/>
          <p:nvPr/>
        </p:nvSpPr>
        <p:spPr>
          <a:xfrm>
            <a:off x="3540621" y="1620000"/>
            <a:ext cx="1727114"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4" name="TextBox 33">
            <a:extLst>
              <a:ext uri="{FF2B5EF4-FFF2-40B4-BE49-F238E27FC236}">
                <a16:creationId xmlns:a16="http://schemas.microsoft.com/office/drawing/2014/main" id="{FDBCAE78-8B4A-4790-B39F-9C6070A2AF4E}"/>
              </a:ext>
            </a:extLst>
          </p:cNvPr>
          <p:cNvSpPr txBox="1"/>
          <p:nvPr/>
        </p:nvSpPr>
        <p:spPr>
          <a:xfrm>
            <a:off x="5286211" y="1620000"/>
            <a:ext cx="2012022"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5" name="Straight Connector 34">
            <a:extLst>
              <a:ext uri="{FF2B5EF4-FFF2-40B4-BE49-F238E27FC236}">
                <a16:creationId xmlns:a16="http://schemas.microsoft.com/office/drawing/2014/main" id="{81A2FC22-DB82-427F-98FA-18A1F0FEBEF2}"/>
              </a:ext>
            </a:extLst>
          </p:cNvPr>
          <p:cNvCxnSpPr>
            <a:cxnSpLocks/>
          </p:cNvCxnSpPr>
          <p:nvPr/>
        </p:nvCxnSpPr>
        <p:spPr>
          <a:xfrm>
            <a:off x="10213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7F4885-D722-414E-BF0F-2CCC2B78BD38}"/>
              </a:ext>
            </a:extLst>
          </p:cNvPr>
          <p:cNvCxnSpPr>
            <a:cxnSpLocks/>
          </p:cNvCxnSpPr>
          <p:nvPr/>
        </p:nvCxnSpPr>
        <p:spPr>
          <a:xfrm>
            <a:off x="6001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54">
            <a:extLst>
              <a:ext uri="{FF2B5EF4-FFF2-40B4-BE49-F238E27FC236}">
                <a16:creationId xmlns:a16="http://schemas.microsoft.com/office/drawing/2014/main" id="{C989C921-21A0-450F-89C9-99E014137E1A}"/>
              </a:ext>
            </a:extLst>
          </p:cNvPr>
          <p:cNvCxnSpPr>
            <a:cxnSpLocks/>
          </p:cNvCxnSpPr>
          <p:nvPr/>
        </p:nvCxnSpPr>
        <p:spPr>
          <a:xfrm rot="16200000" flipH="1">
            <a:off x="5154649" y="1760316"/>
            <a:ext cx="204889" cy="1602792"/>
          </a:xfrm>
          <a:prstGeom prst="bentConnector4">
            <a:avLst>
              <a:gd name="adj1" fmla="val 485096"/>
              <a:gd name="adj2" fmla="val 97460"/>
            </a:avLst>
          </a:prstGeom>
          <a:ln w="762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82D6FE-B9E5-4526-974F-DE963E14C40C}"/>
              </a:ext>
            </a:extLst>
          </p:cNvPr>
          <p:cNvCxnSpPr>
            <a:cxnSpLocks/>
          </p:cNvCxnSpPr>
          <p:nvPr/>
        </p:nvCxnSpPr>
        <p:spPr>
          <a:xfrm>
            <a:off x="4129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08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Exclusive to Modified</a:t>
            </a:r>
            <a:endParaRPr lang="en-US" dirty="0"/>
          </a:p>
        </p:txBody>
      </p:sp>
      <p:sp>
        <p:nvSpPr>
          <p:cNvPr id="4" name="Content Placeholder 4">
            <a:extLst>
              <a:ext uri="{FF2B5EF4-FFF2-40B4-BE49-F238E27FC236}">
                <a16:creationId xmlns:a16="http://schemas.microsoft.com/office/drawing/2014/main" id="{474BBF70-13DC-4623-BE23-E26517CB7333}"/>
              </a:ext>
            </a:extLst>
          </p:cNvPr>
          <p:cNvSpPr>
            <a:spLocks noGrp="1"/>
          </p:cNvSpPr>
          <p:nvPr>
            <p:ph idx="1"/>
          </p:nvPr>
        </p:nvSpPr>
        <p:spPr>
          <a:xfrm>
            <a:off x="492789" y="1631112"/>
            <a:ext cx="2606011" cy="4086426"/>
          </a:xfrm>
        </p:spPr>
        <p:txBody>
          <a:bodyPr/>
          <a:lstStyle/>
          <a:p>
            <a:r>
              <a:rPr lang="en-GB" dirty="0"/>
              <a:t>Occurs when the local core attempts to write some data to an address that is already in the cache, and that’s the only copy</a:t>
            </a:r>
          </a:p>
          <a:p>
            <a:r>
              <a:rPr lang="en-GB" dirty="0"/>
              <a:t>No need to invalidate other caches because we know they don’t have a copy</a:t>
            </a:r>
          </a:p>
        </p:txBody>
      </p:sp>
      <p:sp>
        <p:nvSpPr>
          <p:cNvPr id="5" name="Rectangle 4">
            <a:extLst>
              <a:ext uri="{FF2B5EF4-FFF2-40B4-BE49-F238E27FC236}">
                <a16:creationId xmlns:a16="http://schemas.microsoft.com/office/drawing/2014/main" id="{3C1E2ABF-C039-416A-8B36-D01E85AA6D00}"/>
              </a:ext>
            </a:extLst>
          </p:cNvPr>
          <p:cNvSpPr/>
          <p:nvPr/>
        </p:nvSpPr>
        <p:spPr>
          <a:xfrm>
            <a:off x="7981063"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82D04F8F-FA79-4834-BC0B-0CE08216988A}"/>
              </a:ext>
            </a:extLst>
          </p:cNvPr>
          <p:cNvCxnSpPr/>
          <p:nvPr/>
        </p:nvCxnSpPr>
        <p:spPr>
          <a:xfrm>
            <a:off x="7981063"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C85ED4-42A2-4E14-A609-076FF204E306}"/>
              </a:ext>
            </a:extLst>
          </p:cNvPr>
          <p:cNvCxnSpPr>
            <a:cxnSpLocks/>
            <a:stCxn id="5" idx="2"/>
          </p:cNvCxnSpPr>
          <p:nvPr/>
        </p:nvCxnSpPr>
        <p:spPr>
          <a:xfrm>
            <a:off x="8521063"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9B72855-9C86-4A86-ABA1-35A5B34F0289}"/>
              </a:ext>
            </a:extLst>
          </p:cNvPr>
          <p:cNvSpPr/>
          <p:nvPr/>
        </p:nvSpPr>
        <p:spPr>
          <a:xfrm>
            <a:off x="9853386"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23D4BD77-A878-4871-B4A9-E6E009138CC0}"/>
              </a:ext>
            </a:extLst>
          </p:cNvPr>
          <p:cNvCxnSpPr>
            <a:cxnSpLocks/>
            <a:stCxn id="8" idx="2"/>
          </p:cNvCxnSpPr>
          <p:nvPr/>
        </p:nvCxnSpPr>
        <p:spPr>
          <a:xfrm>
            <a:off x="10393386"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8F778B7-9465-4786-B2BF-4FF6DE97CC78}"/>
              </a:ext>
            </a:extLst>
          </p:cNvPr>
          <p:cNvSpPr/>
          <p:nvPr/>
        </p:nvSpPr>
        <p:spPr>
          <a:xfrm>
            <a:off x="8917386"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499E3F84-5FB1-425F-80C8-727D4D408C6A}"/>
              </a:ext>
            </a:extLst>
          </p:cNvPr>
          <p:cNvCxnSpPr>
            <a:cxnSpLocks/>
            <a:endCxn id="10" idx="0"/>
          </p:cNvCxnSpPr>
          <p:nvPr/>
        </p:nvCxnSpPr>
        <p:spPr>
          <a:xfrm>
            <a:off x="9457386"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A387071-1B31-4928-A9E2-605AF0957DC1}"/>
              </a:ext>
            </a:extLst>
          </p:cNvPr>
          <p:cNvSpPr txBox="1"/>
          <p:nvPr/>
        </p:nvSpPr>
        <p:spPr>
          <a:xfrm>
            <a:off x="9055256"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A2F1FC1C-9C80-4B71-8B40-CC724594AC80}"/>
              </a:ext>
            </a:extLst>
          </p:cNvPr>
          <p:cNvSpPr/>
          <p:nvPr/>
        </p:nvSpPr>
        <p:spPr>
          <a:xfrm>
            <a:off x="8917386"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C9CE5C16-E060-4EA8-81AD-C9956E1FCC5D}"/>
              </a:ext>
            </a:extLst>
          </p:cNvPr>
          <p:cNvSpPr txBox="1"/>
          <p:nvPr/>
        </p:nvSpPr>
        <p:spPr>
          <a:xfrm>
            <a:off x="9178584" y="5907289"/>
            <a:ext cx="55335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D8EC8527-8407-4576-A22D-FA16370B7C7D}"/>
              </a:ext>
            </a:extLst>
          </p:cNvPr>
          <p:cNvSpPr/>
          <p:nvPr/>
        </p:nvSpPr>
        <p:spPr>
          <a:xfrm>
            <a:off x="7981200" y="2343288"/>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sp>
        <p:nvSpPr>
          <p:cNvPr id="16" name="Rectangle 15">
            <a:extLst>
              <a:ext uri="{FF2B5EF4-FFF2-40B4-BE49-F238E27FC236}">
                <a16:creationId xmlns:a16="http://schemas.microsoft.com/office/drawing/2014/main" id="{B8B33CDC-E094-4A02-9FFC-1F67FA95F566}"/>
              </a:ext>
            </a:extLst>
          </p:cNvPr>
          <p:cNvSpPr/>
          <p:nvPr/>
        </p:nvSpPr>
        <p:spPr>
          <a:xfrm>
            <a:off x="3768877" y="1911303"/>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7" name="Straight Connector 16">
            <a:extLst>
              <a:ext uri="{FF2B5EF4-FFF2-40B4-BE49-F238E27FC236}">
                <a16:creationId xmlns:a16="http://schemas.microsoft.com/office/drawing/2014/main" id="{929425C3-7BBF-41A3-8F06-5F20247FD82A}"/>
              </a:ext>
            </a:extLst>
          </p:cNvPr>
          <p:cNvCxnSpPr/>
          <p:nvPr/>
        </p:nvCxnSpPr>
        <p:spPr>
          <a:xfrm>
            <a:off x="3768877" y="3639288"/>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16DC1D-381E-4822-887D-CF7CD9D2C308}"/>
              </a:ext>
            </a:extLst>
          </p:cNvPr>
          <p:cNvCxnSpPr>
            <a:cxnSpLocks/>
            <a:stCxn id="16" idx="2"/>
          </p:cNvCxnSpPr>
          <p:nvPr/>
        </p:nvCxnSpPr>
        <p:spPr>
          <a:xfrm>
            <a:off x="4308877"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89FC957-9F1E-4EF4-9F74-274B686BE2A5}"/>
              </a:ext>
            </a:extLst>
          </p:cNvPr>
          <p:cNvSpPr/>
          <p:nvPr/>
        </p:nvSpPr>
        <p:spPr>
          <a:xfrm>
            <a:off x="5641200" y="1911288"/>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0" name="Straight Connector 19">
            <a:extLst>
              <a:ext uri="{FF2B5EF4-FFF2-40B4-BE49-F238E27FC236}">
                <a16:creationId xmlns:a16="http://schemas.microsoft.com/office/drawing/2014/main" id="{68DA41B5-0ED4-43C5-8191-C54EB656D2CB}"/>
              </a:ext>
            </a:extLst>
          </p:cNvPr>
          <p:cNvCxnSpPr>
            <a:cxnSpLocks/>
            <a:stCxn id="19" idx="2"/>
          </p:cNvCxnSpPr>
          <p:nvPr/>
        </p:nvCxnSpPr>
        <p:spPr>
          <a:xfrm>
            <a:off x="6181200"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12FE950-2926-4E02-BF03-7C2752EB9C32}"/>
              </a:ext>
            </a:extLst>
          </p:cNvPr>
          <p:cNvSpPr/>
          <p:nvPr/>
        </p:nvSpPr>
        <p:spPr>
          <a:xfrm>
            <a:off x="4705200" y="4107289"/>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2" name="Straight Connector 21">
            <a:extLst>
              <a:ext uri="{FF2B5EF4-FFF2-40B4-BE49-F238E27FC236}">
                <a16:creationId xmlns:a16="http://schemas.microsoft.com/office/drawing/2014/main" id="{67EA68EC-9AA1-436B-9ADC-8EAE614E8266}"/>
              </a:ext>
            </a:extLst>
          </p:cNvPr>
          <p:cNvCxnSpPr>
            <a:cxnSpLocks/>
            <a:endCxn id="21" idx="0"/>
          </p:cNvCxnSpPr>
          <p:nvPr/>
        </p:nvCxnSpPr>
        <p:spPr>
          <a:xfrm>
            <a:off x="5245200"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C043945-3984-4CDF-B9FE-BF1D62A35AED}"/>
              </a:ext>
            </a:extLst>
          </p:cNvPr>
          <p:cNvSpPr txBox="1"/>
          <p:nvPr/>
        </p:nvSpPr>
        <p:spPr>
          <a:xfrm>
            <a:off x="4843070" y="5433478"/>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4" name="Rectangle 23">
            <a:extLst>
              <a:ext uri="{FF2B5EF4-FFF2-40B4-BE49-F238E27FC236}">
                <a16:creationId xmlns:a16="http://schemas.microsoft.com/office/drawing/2014/main" id="{F224CFC6-A6E6-44E7-8073-264CE31E4AEF}"/>
              </a:ext>
            </a:extLst>
          </p:cNvPr>
          <p:cNvSpPr/>
          <p:nvPr/>
        </p:nvSpPr>
        <p:spPr>
          <a:xfrm>
            <a:off x="4705200" y="4647289"/>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2BF3F75C-4443-48E3-9F6C-A08D7CBF7A22}"/>
              </a:ext>
            </a:extLst>
          </p:cNvPr>
          <p:cNvSpPr txBox="1"/>
          <p:nvPr/>
        </p:nvSpPr>
        <p:spPr>
          <a:xfrm>
            <a:off x="4881760" y="5907289"/>
            <a:ext cx="72263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6" name="Rectangle 25">
            <a:extLst>
              <a:ext uri="{FF2B5EF4-FFF2-40B4-BE49-F238E27FC236}">
                <a16:creationId xmlns:a16="http://schemas.microsoft.com/office/drawing/2014/main" id="{B1D00535-49FE-4AB2-8ED2-36EF4C0D1D3E}"/>
              </a:ext>
            </a:extLst>
          </p:cNvPr>
          <p:cNvSpPr/>
          <p:nvPr/>
        </p:nvSpPr>
        <p:spPr>
          <a:xfrm>
            <a:off x="3769200" y="2340000"/>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E</a:t>
            </a:r>
          </a:p>
        </p:txBody>
      </p:sp>
      <p:sp>
        <p:nvSpPr>
          <p:cNvPr id="27" name="TextBox 26">
            <a:extLst>
              <a:ext uri="{FF2B5EF4-FFF2-40B4-BE49-F238E27FC236}">
                <a16:creationId xmlns:a16="http://schemas.microsoft.com/office/drawing/2014/main" id="{20AC1E92-5BC0-4BE7-B733-F0854790BF4B}"/>
              </a:ext>
            </a:extLst>
          </p:cNvPr>
          <p:cNvSpPr txBox="1"/>
          <p:nvPr/>
        </p:nvSpPr>
        <p:spPr>
          <a:xfrm>
            <a:off x="7752807"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28" name="TextBox 27">
            <a:extLst>
              <a:ext uri="{FF2B5EF4-FFF2-40B4-BE49-F238E27FC236}">
                <a16:creationId xmlns:a16="http://schemas.microsoft.com/office/drawing/2014/main" id="{0BEC4611-D6F1-4329-890D-8E6E39728ABE}"/>
              </a:ext>
            </a:extLst>
          </p:cNvPr>
          <p:cNvSpPr txBox="1"/>
          <p:nvPr/>
        </p:nvSpPr>
        <p:spPr>
          <a:xfrm>
            <a:off x="9498398"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29" name="TextBox 28">
            <a:extLst>
              <a:ext uri="{FF2B5EF4-FFF2-40B4-BE49-F238E27FC236}">
                <a16:creationId xmlns:a16="http://schemas.microsoft.com/office/drawing/2014/main" id="{FB2180B4-E1C6-47DF-BE16-A8B4F99B8918}"/>
              </a:ext>
            </a:extLst>
          </p:cNvPr>
          <p:cNvSpPr txBox="1"/>
          <p:nvPr/>
        </p:nvSpPr>
        <p:spPr>
          <a:xfrm>
            <a:off x="3540621" y="1620000"/>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0" name="TextBox 29">
            <a:extLst>
              <a:ext uri="{FF2B5EF4-FFF2-40B4-BE49-F238E27FC236}">
                <a16:creationId xmlns:a16="http://schemas.microsoft.com/office/drawing/2014/main" id="{3D24D62E-39C9-4CDE-9E78-1CCBEC81AEDB}"/>
              </a:ext>
            </a:extLst>
          </p:cNvPr>
          <p:cNvSpPr txBox="1"/>
          <p:nvPr/>
        </p:nvSpPr>
        <p:spPr>
          <a:xfrm>
            <a:off x="5286211" y="1620000"/>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1" name="Straight Connector 30">
            <a:extLst>
              <a:ext uri="{FF2B5EF4-FFF2-40B4-BE49-F238E27FC236}">
                <a16:creationId xmlns:a16="http://schemas.microsoft.com/office/drawing/2014/main" id="{48802AAE-36EF-4FB0-B623-94B5031743EA}"/>
              </a:ext>
            </a:extLst>
          </p:cNvPr>
          <p:cNvCxnSpPr>
            <a:cxnSpLocks/>
          </p:cNvCxnSpPr>
          <p:nvPr/>
        </p:nvCxnSpPr>
        <p:spPr>
          <a:xfrm>
            <a:off x="8339553" y="234330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2C7A0C-BCD7-4B32-995F-8E4AB18B2111}"/>
              </a:ext>
            </a:extLst>
          </p:cNvPr>
          <p:cNvCxnSpPr>
            <a:cxnSpLocks/>
          </p:cNvCxnSpPr>
          <p:nvPr/>
        </p:nvCxnSpPr>
        <p:spPr>
          <a:xfrm>
            <a:off x="4129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15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Exclusive to Shared</a:t>
            </a:r>
            <a:endParaRPr lang="en-US" dirty="0"/>
          </a:p>
        </p:txBody>
      </p:sp>
      <p:sp>
        <p:nvSpPr>
          <p:cNvPr id="4" name="Content Placeholder 4">
            <a:extLst>
              <a:ext uri="{FF2B5EF4-FFF2-40B4-BE49-F238E27FC236}">
                <a16:creationId xmlns:a16="http://schemas.microsoft.com/office/drawing/2014/main" id="{14AE2988-D48B-43F8-A3FD-D31A4F4D17C7}"/>
              </a:ext>
            </a:extLst>
          </p:cNvPr>
          <p:cNvSpPr>
            <a:spLocks noGrp="1"/>
          </p:cNvSpPr>
          <p:nvPr>
            <p:ph idx="1"/>
          </p:nvPr>
        </p:nvSpPr>
        <p:spPr>
          <a:xfrm>
            <a:off x="492789" y="1631112"/>
            <a:ext cx="3012411" cy="4086426"/>
          </a:xfrm>
        </p:spPr>
        <p:txBody>
          <a:bodyPr/>
          <a:lstStyle/>
          <a:p>
            <a:r>
              <a:rPr lang="en-GB" dirty="0"/>
              <a:t>Occurs when another core attempts to read data from an address that this cache has, and it’s the only copy</a:t>
            </a:r>
          </a:p>
          <a:p>
            <a:r>
              <a:rPr lang="en-GB" dirty="0"/>
              <a:t>Data are supplied by the cache after snooping the read request.</a:t>
            </a:r>
          </a:p>
          <a:p>
            <a:pPr marL="457200" indent="-457200">
              <a:spcAft>
                <a:spcPts val="0"/>
              </a:spcAft>
              <a:buAutoNum type="arabicPeriod"/>
            </a:pPr>
            <a:r>
              <a:rPr lang="en-GB" dirty="0">
                <a:solidFill>
                  <a:schemeClr val="accent5"/>
                </a:solidFill>
              </a:rPr>
              <a:t>Read request</a:t>
            </a:r>
          </a:p>
          <a:p>
            <a:pPr marL="457200" indent="-457200">
              <a:buAutoNum type="arabicPeriod"/>
            </a:pPr>
            <a:r>
              <a:rPr lang="en-GB" dirty="0">
                <a:solidFill>
                  <a:schemeClr val="accent5"/>
                </a:solidFill>
              </a:rPr>
              <a:t>Data response</a:t>
            </a:r>
          </a:p>
        </p:txBody>
      </p:sp>
      <p:sp>
        <p:nvSpPr>
          <p:cNvPr id="5" name="Rectangle 4">
            <a:extLst>
              <a:ext uri="{FF2B5EF4-FFF2-40B4-BE49-F238E27FC236}">
                <a16:creationId xmlns:a16="http://schemas.microsoft.com/office/drawing/2014/main" id="{A9158FDE-8301-4946-B3CB-79B8B0C856BE}"/>
              </a:ext>
            </a:extLst>
          </p:cNvPr>
          <p:cNvSpPr/>
          <p:nvPr/>
        </p:nvSpPr>
        <p:spPr>
          <a:xfrm>
            <a:off x="7981062" y="1911303"/>
            <a:ext cx="1248423"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77AD1CC7-1926-45B3-B06A-392CDEBB2FB2}"/>
              </a:ext>
            </a:extLst>
          </p:cNvPr>
          <p:cNvCxnSpPr>
            <a:cxnSpLocks/>
          </p:cNvCxnSpPr>
          <p:nvPr/>
        </p:nvCxnSpPr>
        <p:spPr>
          <a:xfrm>
            <a:off x="7981063" y="3639288"/>
            <a:ext cx="3408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B28BE6-601F-463F-B44D-7F308C20DC32}"/>
              </a:ext>
            </a:extLst>
          </p:cNvPr>
          <p:cNvCxnSpPr>
            <a:cxnSpLocks/>
            <a:stCxn id="5" idx="2"/>
          </p:cNvCxnSpPr>
          <p:nvPr/>
        </p:nvCxnSpPr>
        <p:spPr>
          <a:xfrm>
            <a:off x="8605274"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D4E5708-876E-43A8-AB2B-48D573A6174D}"/>
              </a:ext>
            </a:extLst>
          </p:cNvPr>
          <p:cNvSpPr/>
          <p:nvPr/>
        </p:nvSpPr>
        <p:spPr>
          <a:xfrm>
            <a:off x="9853385" y="1911288"/>
            <a:ext cx="1248423"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58D03D70-54C5-43D1-82A1-47064366112C}"/>
              </a:ext>
            </a:extLst>
          </p:cNvPr>
          <p:cNvCxnSpPr>
            <a:cxnSpLocks/>
            <a:stCxn id="8" idx="2"/>
          </p:cNvCxnSpPr>
          <p:nvPr/>
        </p:nvCxnSpPr>
        <p:spPr>
          <a:xfrm>
            <a:off x="10477597" y="3171288"/>
            <a:ext cx="0" cy="515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ABBF4A0-41E5-478E-805C-908676E0885B}"/>
              </a:ext>
            </a:extLst>
          </p:cNvPr>
          <p:cNvSpPr/>
          <p:nvPr/>
        </p:nvSpPr>
        <p:spPr>
          <a:xfrm>
            <a:off x="8917385" y="4107289"/>
            <a:ext cx="1248423"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7EA6C032-3411-48C8-B626-E7564B2046A8}"/>
              </a:ext>
            </a:extLst>
          </p:cNvPr>
          <p:cNvCxnSpPr>
            <a:cxnSpLocks/>
            <a:endCxn id="10" idx="0"/>
          </p:cNvCxnSpPr>
          <p:nvPr/>
        </p:nvCxnSpPr>
        <p:spPr>
          <a:xfrm>
            <a:off x="9541597"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49EE13-1BC2-4A96-9BBD-CF3333242519}"/>
              </a:ext>
            </a:extLst>
          </p:cNvPr>
          <p:cNvSpPr txBox="1"/>
          <p:nvPr/>
        </p:nvSpPr>
        <p:spPr>
          <a:xfrm>
            <a:off x="9055256" y="5433478"/>
            <a:ext cx="929681"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8795B524-DFCD-4116-B0A0-48D8772EF73D}"/>
              </a:ext>
            </a:extLst>
          </p:cNvPr>
          <p:cNvSpPr/>
          <p:nvPr/>
        </p:nvSpPr>
        <p:spPr>
          <a:xfrm>
            <a:off x="8917385" y="4647289"/>
            <a:ext cx="124842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20E07879-541E-4254-ADC8-44A132C99A3D}"/>
              </a:ext>
            </a:extLst>
          </p:cNvPr>
          <p:cNvSpPr txBox="1"/>
          <p:nvPr/>
        </p:nvSpPr>
        <p:spPr>
          <a:xfrm>
            <a:off x="9178583" y="5907289"/>
            <a:ext cx="639653"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45737170-D0B3-499E-AA29-503E86A43E20}"/>
              </a:ext>
            </a:extLst>
          </p:cNvPr>
          <p:cNvSpPr/>
          <p:nvPr/>
        </p:nvSpPr>
        <p:spPr>
          <a:xfrm>
            <a:off x="7981199" y="2343303"/>
            <a:ext cx="124842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16" name="Rectangle 15">
            <a:extLst>
              <a:ext uri="{FF2B5EF4-FFF2-40B4-BE49-F238E27FC236}">
                <a16:creationId xmlns:a16="http://schemas.microsoft.com/office/drawing/2014/main" id="{918EA7C7-27E5-4C7F-B818-F2C066DB3BEC}"/>
              </a:ext>
            </a:extLst>
          </p:cNvPr>
          <p:cNvSpPr/>
          <p:nvPr/>
        </p:nvSpPr>
        <p:spPr>
          <a:xfrm>
            <a:off x="9853199" y="2343288"/>
            <a:ext cx="124842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S</a:t>
            </a:r>
          </a:p>
        </p:txBody>
      </p:sp>
      <p:sp>
        <p:nvSpPr>
          <p:cNvPr id="17" name="Rectangle 16">
            <a:extLst>
              <a:ext uri="{FF2B5EF4-FFF2-40B4-BE49-F238E27FC236}">
                <a16:creationId xmlns:a16="http://schemas.microsoft.com/office/drawing/2014/main" id="{225B2EA7-082E-43B8-BA6B-95D99DCF3360}"/>
              </a:ext>
            </a:extLst>
          </p:cNvPr>
          <p:cNvSpPr/>
          <p:nvPr/>
        </p:nvSpPr>
        <p:spPr>
          <a:xfrm>
            <a:off x="3768876" y="1911303"/>
            <a:ext cx="1248423"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8" name="Straight Connector 17">
            <a:extLst>
              <a:ext uri="{FF2B5EF4-FFF2-40B4-BE49-F238E27FC236}">
                <a16:creationId xmlns:a16="http://schemas.microsoft.com/office/drawing/2014/main" id="{B14CF05C-A91E-45E9-82B3-D44F09E6C680}"/>
              </a:ext>
            </a:extLst>
          </p:cNvPr>
          <p:cNvCxnSpPr>
            <a:cxnSpLocks/>
          </p:cNvCxnSpPr>
          <p:nvPr/>
        </p:nvCxnSpPr>
        <p:spPr>
          <a:xfrm>
            <a:off x="3768877" y="3639288"/>
            <a:ext cx="3408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95B2B6-1C7D-4D77-B29E-9410BCABEBAB}"/>
              </a:ext>
            </a:extLst>
          </p:cNvPr>
          <p:cNvCxnSpPr>
            <a:cxnSpLocks/>
            <a:stCxn id="17" idx="2"/>
          </p:cNvCxnSpPr>
          <p:nvPr/>
        </p:nvCxnSpPr>
        <p:spPr>
          <a:xfrm>
            <a:off x="4393088" y="3171303"/>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70BF448-5EAF-421B-B5D3-77B4BD1664E3}"/>
              </a:ext>
            </a:extLst>
          </p:cNvPr>
          <p:cNvSpPr/>
          <p:nvPr/>
        </p:nvSpPr>
        <p:spPr>
          <a:xfrm>
            <a:off x="5641199" y="1911288"/>
            <a:ext cx="1248423"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1" name="Straight Connector 20">
            <a:extLst>
              <a:ext uri="{FF2B5EF4-FFF2-40B4-BE49-F238E27FC236}">
                <a16:creationId xmlns:a16="http://schemas.microsoft.com/office/drawing/2014/main" id="{4DD6DCA0-9DD5-42FF-95D2-9DD84BBC5A3B}"/>
              </a:ext>
            </a:extLst>
          </p:cNvPr>
          <p:cNvCxnSpPr>
            <a:cxnSpLocks/>
            <a:stCxn id="20" idx="2"/>
          </p:cNvCxnSpPr>
          <p:nvPr/>
        </p:nvCxnSpPr>
        <p:spPr>
          <a:xfrm>
            <a:off x="6265411" y="3171288"/>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7EDAC33-62EC-4BAB-9BF9-8A967338EFE3}"/>
              </a:ext>
            </a:extLst>
          </p:cNvPr>
          <p:cNvSpPr/>
          <p:nvPr/>
        </p:nvSpPr>
        <p:spPr>
          <a:xfrm>
            <a:off x="4705199" y="4107289"/>
            <a:ext cx="1248423"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3" name="Straight Connector 22">
            <a:extLst>
              <a:ext uri="{FF2B5EF4-FFF2-40B4-BE49-F238E27FC236}">
                <a16:creationId xmlns:a16="http://schemas.microsoft.com/office/drawing/2014/main" id="{A2446152-B11F-44B3-B001-20A8BC683FC0}"/>
              </a:ext>
            </a:extLst>
          </p:cNvPr>
          <p:cNvCxnSpPr>
            <a:cxnSpLocks/>
            <a:endCxn id="22" idx="0"/>
          </p:cNvCxnSpPr>
          <p:nvPr/>
        </p:nvCxnSpPr>
        <p:spPr>
          <a:xfrm>
            <a:off x="5329411" y="3639288"/>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87F53B0-2D37-4AD1-9072-9F21D7B994D2}"/>
              </a:ext>
            </a:extLst>
          </p:cNvPr>
          <p:cNvSpPr txBox="1"/>
          <p:nvPr/>
        </p:nvSpPr>
        <p:spPr>
          <a:xfrm>
            <a:off x="4843070" y="5433478"/>
            <a:ext cx="929681"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5" name="Rectangle 24">
            <a:extLst>
              <a:ext uri="{FF2B5EF4-FFF2-40B4-BE49-F238E27FC236}">
                <a16:creationId xmlns:a16="http://schemas.microsoft.com/office/drawing/2014/main" id="{ECF02139-BE67-44C5-BF1D-70AF28034719}"/>
              </a:ext>
            </a:extLst>
          </p:cNvPr>
          <p:cNvSpPr/>
          <p:nvPr/>
        </p:nvSpPr>
        <p:spPr>
          <a:xfrm>
            <a:off x="4705199" y="4647289"/>
            <a:ext cx="124842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BEC6BF3D-09F7-42CD-8980-FDFE9A1EA19A}"/>
              </a:ext>
            </a:extLst>
          </p:cNvPr>
          <p:cNvSpPr txBox="1"/>
          <p:nvPr/>
        </p:nvSpPr>
        <p:spPr>
          <a:xfrm>
            <a:off x="4881759" y="5907289"/>
            <a:ext cx="83532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7" name="TextBox 26">
            <a:extLst>
              <a:ext uri="{FF2B5EF4-FFF2-40B4-BE49-F238E27FC236}">
                <a16:creationId xmlns:a16="http://schemas.microsoft.com/office/drawing/2014/main" id="{74504AAD-B5DE-4231-BEC7-F959336B7A70}"/>
              </a:ext>
            </a:extLst>
          </p:cNvPr>
          <p:cNvSpPr txBox="1"/>
          <p:nvPr/>
        </p:nvSpPr>
        <p:spPr>
          <a:xfrm>
            <a:off x="6018253" y="3977088"/>
            <a:ext cx="179741"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28" name="TextBox 27">
            <a:extLst>
              <a:ext uri="{FF2B5EF4-FFF2-40B4-BE49-F238E27FC236}">
                <a16:creationId xmlns:a16="http://schemas.microsoft.com/office/drawing/2014/main" id="{DC1E7203-8837-4372-9B88-2BFB58793BD0}"/>
              </a:ext>
            </a:extLst>
          </p:cNvPr>
          <p:cNvSpPr txBox="1"/>
          <p:nvPr/>
        </p:nvSpPr>
        <p:spPr>
          <a:xfrm>
            <a:off x="5161545" y="3036889"/>
            <a:ext cx="179741"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sp>
        <p:nvSpPr>
          <p:cNvPr id="29" name="Rectangle 28">
            <a:extLst>
              <a:ext uri="{FF2B5EF4-FFF2-40B4-BE49-F238E27FC236}">
                <a16:creationId xmlns:a16="http://schemas.microsoft.com/office/drawing/2014/main" id="{3B0F11A9-6087-439E-87F2-169B7D7EAFAF}"/>
              </a:ext>
            </a:extLst>
          </p:cNvPr>
          <p:cNvSpPr/>
          <p:nvPr/>
        </p:nvSpPr>
        <p:spPr>
          <a:xfrm>
            <a:off x="3769199" y="2338586"/>
            <a:ext cx="1248423"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E</a:t>
            </a:r>
          </a:p>
        </p:txBody>
      </p:sp>
      <p:cxnSp>
        <p:nvCxnSpPr>
          <p:cNvPr id="30" name="Elbow Connector 38">
            <a:extLst>
              <a:ext uri="{FF2B5EF4-FFF2-40B4-BE49-F238E27FC236}">
                <a16:creationId xmlns:a16="http://schemas.microsoft.com/office/drawing/2014/main" id="{ED3B36A3-13D1-494E-A91C-52F5F10FC689}"/>
              </a:ext>
            </a:extLst>
          </p:cNvPr>
          <p:cNvCxnSpPr>
            <a:cxnSpLocks/>
          </p:cNvCxnSpPr>
          <p:nvPr/>
        </p:nvCxnSpPr>
        <p:spPr>
          <a:xfrm rot="5400000">
            <a:off x="4977030" y="3372053"/>
            <a:ext cx="1993575" cy="928831"/>
          </a:xfrm>
          <a:prstGeom prst="bent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9">
            <a:extLst>
              <a:ext uri="{FF2B5EF4-FFF2-40B4-BE49-F238E27FC236}">
                <a16:creationId xmlns:a16="http://schemas.microsoft.com/office/drawing/2014/main" id="{84C1EAFB-74BB-4BA1-BF8C-1F0E11DD8172}"/>
              </a:ext>
            </a:extLst>
          </p:cNvPr>
          <p:cNvCxnSpPr>
            <a:cxnSpLocks/>
          </p:cNvCxnSpPr>
          <p:nvPr/>
        </p:nvCxnSpPr>
        <p:spPr>
          <a:xfrm rot="16200000" flipH="1">
            <a:off x="5077691" y="1880853"/>
            <a:ext cx="478113" cy="1681122"/>
          </a:xfrm>
          <a:prstGeom prst="bentConnector4">
            <a:avLst>
              <a:gd name="adj1" fmla="val 193330"/>
              <a:gd name="adj2" fmla="val 99900"/>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AAB4AB8-9AF2-4DAD-8BF4-75353069904C}"/>
              </a:ext>
            </a:extLst>
          </p:cNvPr>
          <p:cNvSpPr txBox="1"/>
          <p:nvPr/>
        </p:nvSpPr>
        <p:spPr>
          <a:xfrm>
            <a:off x="7752807" y="1620000"/>
            <a:ext cx="1776126"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3" name="TextBox 32">
            <a:extLst>
              <a:ext uri="{FF2B5EF4-FFF2-40B4-BE49-F238E27FC236}">
                <a16:creationId xmlns:a16="http://schemas.microsoft.com/office/drawing/2014/main" id="{28CA7F9D-7AED-48BD-A8E8-F87DDD582B07}"/>
              </a:ext>
            </a:extLst>
          </p:cNvPr>
          <p:cNvSpPr txBox="1"/>
          <p:nvPr/>
        </p:nvSpPr>
        <p:spPr>
          <a:xfrm>
            <a:off x="9498398" y="1620000"/>
            <a:ext cx="2069119"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34" name="TextBox 33">
            <a:extLst>
              <a:ext uri="{FF2B5EF4-FFF2-40B4-BE49-F238E27FC236}">
                <a16:creationId xmlns:a16="http://schemas.microsoft.com/office/drawing/2014/main" id="{15499D4B-C53B-41B5-97E6-CB21B103EE61}"/>
              </a:ext>
            </a:extLst>
          </p:cNvPr>
          <p:cNvSpPr txBox="1"/>
          <p:nvPr/>
        </p:nvSpPr>
        <p:spPr>
          <a:xfrm>
            <a:off x="3540621" y="1620000"/>
            <a:ext cx="1776126"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5" name="TextBox 34">
            <a:extLst>
              <a:ext uri="{FF2B5EF4-FFF2-40B4-BE49-F238E27FC236}">
                <a16:creationId xmlns:a16="http://schemas.microsoft.com/office/drawing/2014/main" id="{1C9D2364-DE89-4E81-B6DA-01EE6F2DD75B}"/>
              </a:ext>
            </a:extLst>
          </p:cNvPr>
          <p:cNvSpPr txBox="1"/>
          <p:nvPr/>
        </p:nvSpPr>
        <p:spPr>
          <a:xfrm>
            <a:off x="5286211" y="1620000"/>
            <a:ext cx="2069119"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6" name="Straight Connector 35">
            <a:extLst>
              <a:ext uri="{FF2B5EF4-FFF2-40B4-BE49-F238E27FC236}">
                <a16:creationId xmlns:a16="http://schemas.microsoft.com/office/drawing/2014/main" id="{270046E9-FDB1-45C2-9668-73CDF8D87159}"/>
              </a:ext>
            </a:extLst>
          </p:cNvPr>
          <p:cNvCxnSpPr>
            <a:cxnSpLocks/>
          </p:cNvCxnSpPr>
          <p:nvPr/>
        </p:nvCxnSpPr>
        <p:spPr>
          <a:xfrm>
            <a:off x="8339553" y="234330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9064016-1102-4B98-B7E9-BD80A8C4232F}"/>
              </a:ext>
            </a:extLst>
          </p:cNvPr>
          <p:cNvCxnSpPr>
            <a:cxnSpLocks/>
          </p:cNvCxnSpPr>
          <p:nvPr/>
        </p:nvCxnSpPr>
        <p:spPr>
          <a:xfrm>
            <a:off x="10213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0262620-3619-457E-9D9D-4A823F3E6428}"/>
              </a:ext>
            </a:extLst>
          </p:cNvPr>
          <p:cNvCxnSpPr>
            <a:cxnSpLocks/>
          </p:cNvCxnSpPr>
          <p:nvPr/>
        </p:nvCxnSpPr>
        <p:spPr>
          <a:xfrm>
            <a:off x="4129200" y="2338586"/>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847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Exclusive to Invalid</a:t>
            </a:r>
            <a:endParaRPr lang="en-US" dirty="0"/>
          </a:p>
        </p:txBody>
      </p:sp>
      <p:sp>
        <p:nvSpPr>
          <p:cNvPr id="4" name="Content Placeholder 4">
            <a:extLst>
              <a:ext uri="{FF2B5EF4-FFF2-40B4-BE49-F238E27FC236}">
                <a16:creationId xmlns:a16="http://schemas.microsoft.com/office/drawing/2014/main" id="{8C209433-D4CA-4F84-B166-37E2AB4B928D}"/>
              </a:ext>
            </a:extLst>
          </p:cNvPr>
          <p:cNvSpPr>
            <a:spLocks noGrp="1"/>
          </p:cNvSpPr>
          <p:nvPr>
            <p:ph idx="1"/>
          </p:nvPr>
        </p:nvSpPr>
        <p:spPr>
          <a:xfrm>
            <a:off x="479425" y="938385"/>
            <a:ext cx="2914939" cy="4086426"/>
          </a:xfrm>
        </p:spPr>
        <p:txBody>
          <a:bodyPr/>
          <a:lstStyle/>
          <a:p>
            <a:r>
              <a:rPr lang="en-GB" dirty="0"/>
              <a:t>Occurs when another core attempts to write some data to an address that this cache has the only copy of</a:t>
            </a:r>
          </a:p>
          <a:p>
            <a:r>
              <a:rPr lang="en-GB" dirty="0"/>
              <a:t>The local cache snoops the exclusive read request.</a:t>
            </a:r>
          </a:p>
          <a:p>
            <a:pPr marL="457200" indent="-457200">
              <a:spcAft>
                <a:spcPts val="0"/>
              </a:spcAft>
              <a:buAutoNum type="arabicPeriod"/>
            </a:pPr>
            <a:r>
              <a:rPr lang="en-GB" dirty="0">
                <a:solidFill>
                  <a:schemeClr val="accent5"/>
                </a:solidFill>
              </a:rPr>
              <a:t>Read-exclusive request</a:t>
            </a:r>
          </a:p>
          <a:p>
            <a:pPr marL="457200" indent="-457200">
              <a:spcAft>
                <a:spcPts val="0"/>
              </a:spcAft>
              <a:buAutoNum type="arabicPeriod"/>
            </a:pPr>
            <a:r>
              <a:rPr lang="en-GB" dirty="0">
                <a:solidFill>
                  <a:schemeClr val="accent5"/>
                </a:solidFill>
              </a:rPr>
              <a:t>Data response</a:t>
            </a:r>
          </a:p>
          <a:p>
            <a:pPr marL="457200" indent="-457200">
              <a:buAutoNum type="arabicPeriod"/>
            </a:pPr>
            <a:r>
              <a:rPr lang="en-GB" dirty="0">
                <a:solidFill>
                  <a:schemeClr val="accent5"/>
                </a:solidFill>
              </a:rPr>
              <a:t>Invalidate</a:t>
            </a:r>
          </a:p>
          <a:p>
            <a:endParaRPr lang="en-GB" dirty="0"/>
          </a:p>
        </p:txBody>
      </p:sp>
      <p:sp>
        <p:nvSpPr>
          <p:cNvPr id="5" name="Rectangle 4">
            <a:extLst>
              <a:ext uri="{FF2B5EF4-FFF2-40B4-BE49-F238E27FC236}">
                <a16:creationId xmlns:a16="http://schemas.microsoft.com/office/drawing/2014/main" id="{20657E8E-985C-49CC-A439-B9A2076A34FC}"/>
              </a:ext>
            </a:extLst>
          </p:cNvPr>
          <p:cNvSpPr/>
          <p:nvPr/>
        </p:nvSpPr>
        <p:spPr>
          <a:xfrm>
            <a:off x="7967699" y="1218576"/>
            <a:ext cx="1208028"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EFCD2EF7-0BC0-40E8-822F-E9FA4A734891}"/>
              </a:ext>
            </a:extLst>
          </p:cNvPr>
          <p:cNvCxnSpPr>
            <a:cxnSpLocks/>
          </p:cNvCxnSpPr>
          <p:nvPr/>
        </p:nvCxnSpPr>
        <p:spPr>
          <a:xfrm>
            <a:off x="7967699" y="2946561"/>
            <a:ext cx="3297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2E8F7C-A91A-449D-8DDF-B6F921C31E8C}"/>
              </a:ext>
            </a:extLst>
          </p:cNvPr>
          <p:cNvCxnSpPr>
            <a:cxnSpLocks/>
            <a:stCxn id="5" idx="2"/>
          </p:cNvCxnSpPr>
          <p:nvPr/>
        </p:nvCxnSpPr>
        <p:spPr>
          <a:xfrm>
            <a:off x="8571713" y="2478576"/>
            <a:ext cx="0" cy="503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781A787-BC73-477F-82A2-AB899738576B}"/>
              </a:ext>
            </a:extLst>
          </p:cNvPr>
          <p:cNvSpPr/>
          <p:nvPr/>
        </p:nvSpPr>
        <p:spPr>
          <a:xfrm>
            <a:off x="9840022" y="1218561"/>
            <a:ext cx="1208028"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19415D5E-272E-47AF-9478-26E7E0A77ED3}"/>
              </a:ext>
            </a:extLst>
          </p:cNvPr>
          <p:cNvCxnSpPr>
            <a:cxnSpLocks/>
            <a:stCxn id="8" idx="2"/>
          </p:cNvCxnSpPr>
          <p:nvPr/>
        </p:nvCxnSpPr>
        <p:spPr>
          <a:xfrm>
            <a:off x="10444036" y="2478561"/>
            <a:ext cx="0" cy="467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E59999-4F35-4C32-B174-93B58A6AAD41}"/>
              </a:ext>
            </a:extLst>
          </p:cNvPr>
          <p:cNvSpPr/>
          <p:nvPr/>
        </p:nvSpPr>
        <p:spPr>
          <a:xfrm>
            <a:off x="8904022" y="3414562"/>
            <a:ext cx="1208028"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1079486C-CC38-45F8-B9DD-B2CE750A5CA2}"/>
              </a:ext>
            </a:extLst>
          </p:cNvPr>
          <p:cNvCxnSpPr>
            <a:cxnSpLocks/>
            <a:endCxn id="10" idx="0"/>
          </p:cNvCxnSpPr>
          <p:nvPr/>
        </p:nvCxnSpPr>
        <p:spPr>
          <a:xfrm>
            <a:off x="9508036" y="2946560"/>
            <a:ext cx="0" cy="4680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40DC4BE-4BC1-4799-87FD-05CEA81C54DF}"/>
              </a:ext>
            </a:extLst>
          </p:cNvPr>
          <p:cNvSpPr txBox="1"/>
          <p:nvPr/>
        </p:nvSpPr>
        <p:spPr>
          <a:xfrm>
            <a:off x="9041892" y="4740751"/>
            <a:ext cx="899599"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B4C3EB02-1F85-4014-B7B3-935BADE6A98F}"/>
              </a:ext>
            </a:extLst>
          </p:cNvPr>
          <p:cNvSpPr/>
          <p:nvPr/>
        </p:nvSpPr>
        <p:spPr>
          <a:xfrm>
            <a:off x="8904022" y="3954562"/>
            <a:ext cx="1208028"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D0E5D9DD-3FB2-4B8A-996F-6BE130217A94}"/>
              </a:ext>
            </a:extLst>
          </p:cNvPr>
          <p:cNvSpPr txBox="1"/>
          <p:nvPr/>
        </p:nvSpPr>
        <p:spPr>
          <a:xfrm>
            <a:off x="9165219" y="5214562"/>
            <a:ext cx="618955"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0B3F6610-10CF-4EB4-B0EF-ABCC0EC2B230}"/>
              </a:ext>
            </a:extLst>
          </p:cNvPr>
          <p:cNvSpPr/>
          <p:nvPr/>
        </p:nvSpPr>
        <p:spPr>
          <a:xfrm>
            <a:off x="9839836" y="1650561"/>
            <a:ext cx="1208028"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sp>
        <p:nvSpPr>
          <p:cNvPr id="16" name="Rectangle 15">
            <a:extLst>
              <a:ext uri="{FF2B5EF4-FFF2-40B4-BE49-F238E27FC236}">
                <a16:creationId xmlns:a16="http://schemas.microsoft.com/office/drawing/2014/main" id="{02C204AD-CE96-4B45-99EF-12D7E242402E}"/>
              </a:ext>
            </a:extLst>
          </p:cNvPr>
          <p:cNvSpPr/>
          <p:nvPr/>
        </p:nvSpPr>
        <p:spPr>
          <a:xfrm>
            <a:off x="3755513" y="1218576"/>
            <a:ext cx="1208028"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7" name="Straight Connector 16">
            <a:extLst>
              <a:ext uri="{FF2B5EF4-FFF2-40B4-BE49-F238E27FC236}">
                <a16:creationId xmlns:a16="http://schemas.microsoft.com/office/drawing/2014/main" id="{91AA0CB8-889E-448F-9FC3-2C9BE9E15815}"/>
              </a:ext>
            </a:extLst>
          </p:cNvPr>
          <p:cNvCxnSpPr>
            <a:cxnSpLocks/>
          </p:cNvCxnSpPr>
          <p:nvPr/>
        </p:nvCxnSpPr>
        <p:spPr>
          <a:xfrm>
            <a:off x="3755513" y="2946561"/>
            <a:ext cx="32979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6FEFF6-5F24-4498-B240-08973960E0F0}"/>
              </a:ext>
            </a:extLst>
          </p:cNvPr>
          <p:cNvCxnSpPr>
            <a:cxnSpLocks/>
            <a:stCxn id="16" idx="2"/>
          </p:cNvCxnSpPr>
          <p:nvPr/>
        </p:nvCxnSpPr>
        <p:spPr>
          <a:xfrm>
            <a:off x="4359527" y="2478576"/>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EB6E989-54C3-493E-A812-B2788BC5DFB7}"/>
              </a:ext>
            </a:extLst>
          </p:cNvPr>
          <p:cNvSpPr/>
          <p:nvPr/>
        </p:nvSpPr>
        <p:spPr>
          <a:xfrm>
            <a:off x="5627836" y="1218561"/>
            <a:ext cx="1208028"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0" name="Straight Connector 19">
            <a:extLst>
              <a:ext uri="{FF2B5EF4-FFF2-40B4-BE49-F238E27FC236}">
                <a16:creationId xmlns:a16="http://schemas.microsoft.com/office/drawing/2014/main" id="{7A9773D4-C82C-49C2-AE98-45AC9609C9A9}"/>
              </a:ext>
            </a:extLst>
          </p:cNvPr>
          <p:cNvCxnSpPr>
            <a:cxnSpLocks/>
            <a:stCxn id="19" idx="2"/>
          </p:cNvCxnSpPr>
          <p:nvPr/>
        </p:nvCxnSpPr>
        <p:spPr>
          <a:xfrm>
            <a:off x="6231850" y="2478561"/>
            <a:ext cx="0" cy="5030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9FB72C6-EA05-45EF-86D3-8140E0C31065}"/>
              </a:ext>
            </a:extLst>
          </p:cNvPr>
          <p:cNvSpPr/>
          <p:nvPr/>
        </p:nvSpPr>
        <p:spPr>
          <a:xfrm>
            <a:off x="4691836" y="3414562"/>
            <a:ext cx="1208028"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2" name="Straight Connector 21">
            <a:extLst>
              <a:ext uri="{FF2B5EF4-FFF2-40B4-BE49-F238E27FC236}">
                <a16:creationId xmlns:a16="http://schemas.microsoft.com/office/drawing/2014/main" id="{3AC0A005-5D80-4756-87A3-FCEB864691F6}"/>
              </a:ext>
            </a:extLst>
          </p:cNvPr>
          <p:cNvCxnSpPr>
            <a:cxnSpLocks/>
            <a:endCxn id="21" idx="0"/>
          </p:cNvCxnSpPr>
          <p:nvPr/>
        </p:nvCxnSpPr>
        <p:spPr>
          <a:xfrm>
            <a:off x="5295527" y="2946560"/>
            <a:ext cx="323" cy="4680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4F0D3D3-605C-42E3-BAF6-6D7A37187F83}"/>
              </a:ext>
            </a:extLst>
          </p:cNvPr>
          <p:cNvSpPr txBox="1"/>
          <p:nvPr/>
        </p:nvSpPr>
        <p:spPr>
          <a:xfrm>
            <a:off x="4829706" y="4740751"/>
            <a:ext cx="899599"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4" name="Rectangle 23">
            <a:extLst>
              <a:ext uri="{FF2B5EF4-FFF2-40B4-BE49-F238E27FC236}">
                <a16:creationId xmlns:a16="http://schemas.microsoft.com/office/drawing/2014/main" id="{3E13AE95-F08E-40AE-9FCD-4AF0E3A32327}"/>
              </a:ext>
            </a:extLst>
          </p:cNvPr>
          <p:cNvSpPr/>
          <p:nvPr/>
        </p:nvSpPr>
        <p:spPr>
          <a:xfrm>
            <a:off x="4691836" y="3954562"/>
            <a:ext cx="1208028"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AF043998-B9B8-4772-9965-3F5A86056025}"/>
              </a:ext>
            </a:extLst>
          </p:cNvPr>
          <p:cNvSpPr txBox="1"/>
          <p:nvPr/>
        </p:nvSpPr>
        <p:spPr>
          <a:xfrm>
            <a:off x="4868396" y="5214562"/>
            <a:ext cx="808298"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6" name="TextBox 25">
            <a:extLst>
              <a:ext uri="{FF2B5EF4-FFF2-40B4-BE49-F238E27FC236}">
                <a16:creationId xmlns:a16="http://schemas.microsoft.com/office/drawing/2014/main" id="{F002E54C-66F8-44E8-9E0B-FD6E03B76C8B}"/>
              </a:ext>
            </a:extLst>
          </p:cNvPr>
          <p:cNvSpPr txBox="1"/>
          <p:nvPr/>
        </p:nvSpPr>
        <p:spPr>
          <a:xfrm>
            <a:off x="6004889" y="3284361"/>
            <a:ext cx="173925"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27" name="TextBox 26">
            <a:extLst>
              <a:ext uri="{FF2B5EF4-FFF2-40B4-BE49-F238E27FC236}">
                <a16:creationId xmlns:a16="http://schemas.microsoft.com/office/drawing/2014/main" id="{2A306C1E-81D2-494D-B0FA-B4DFA696CE05}"/>
              </a:ext>
            </a:extLst>
          </p:cNvPr>
          <p:cNvSpPr txBox="1"/>
          <p:nvPr/>
        </p:nvSpPr>
        <p:spPr>
          <a:xfrm>
            <a:off x="5148181" y="2344162"/>
            <a:ext cx="173925"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sp>
        <p:nvSpPr>
          <p:cNvPr id="28" name="Rectangle 27">
            <a:extLst>
              <a:ext uri="{FF2B5EF4-FFF2-40B4-BE49-F238E27FC236}">
                <a16:creationId xmlns:a16="http://schemas.microsoft.com/office/drawing/2014/main" id="{FFA68BB6-696A-473B-9E8E-E9BFB468AA93}"/>
              </a:ext>
            </a:extLst>
          </p:cNvPr>
          <p:cNvSpPr/>
          <p:nvPr/>
        </p:nvSpPr>
        <p:spPr>
          <a:xfrm>
            <a:off x="3755836" y="1645859"/>
            <a:ext cx="1208028"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E</a:t>
            </a:r>
          </a:p>
        </p:txBody>
      </p:sp>
      <p:cxnSp>
        <p:nvCxnSpPr>
          <p:cNvPr id="29" name="Elbow Connector 23">
            <a:extLst>
              <a:ext uri="{FF2B5EF4-FFF2-40B4-BE49-F238E27FC236}">
                <a16:creationId xmlns:a16="http://schemas.microsoft.com/office/drawing/2014/main" id="{E6E66EF6-40EE-43DB-B4A1-0C25BC936C2C}"/>
              </a:ext>
            </a:extLst>
          </p:cNvPr>
          <p:cNvCxnSpPr>
            <a:cxnSpLocks/>
          </p:cNvCxnSpPr>
          <p:nvPr/>
        </p:nvCxnSpPr>
        <p:spPr>
          <a:xfrm rot="5400000">
            <a:off x="4963666" y="2679326"/>
            <a:ext cx="1993575" cy="928831"/>
          </a:xfrm>
          <a:prstGeom prst="bent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4">
            <a:extLst>
              <a:ext uri="{FF2B5EF4-FFF2-40B4-BE49-F238E27FC236}">
                <a16:creationId xmlns:a16="http://schemas.microsoft.com/office/drawing/2014/main" id="{6C758C8A-B0C9-43AB-930E-A7E287A8DBD6}"/>
              </a:ext>
            </a:extLst>
          </p:cNvPr>
          <p:cNvCxnSpPr>
            <a:cxnSpLocks/>
          </p:cNvCxnSpPr>
          <p:nvPr/>
        </p:nvCxnSpPr>
        <p:spPr>
          <a:xfrm rot="16200000" flipH="1">
            <a:off x="5129400" y="1255719"/>
            <a:ext cx="312183" cy="1514324"/>
          </a:xfrm>
          <a:prstGeom prst="bentConnector4">
            <a:avLst>
              <a:gd name="adj1" fmla="val 286536"/>
              <a:gd name="adj2" fmla="val 100135"/>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78EC41A-7938-4B73-B535-73C8BCBFC05F}"/>
              </a:ext>
            </a:extLst>
          </p:cNvPr>
          <p:cNvSpPr txBox="1"/>
          <p:nvPr/>
        </p:nvSpPr>
        <p:spPr>
          <a:xfrm>
            <a:off x="5062388" y="1707612"/>
            <a:ext cx="173925" cy="3323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3</a:t>
            </a:r>
          </a:p>
        </p:txBody>
      </p:sp>
      <p:sp>
        <p:nvSpPr>
          <p:cNvPr id="32" name="TextBox 31">
            <a:extLst>
              <a:ext uri="{FF2B5EF4-FFF2-40B4-BE49-F238E27FC236}">
                <a16:creationId xmlns:a16="http://schemas.microsoft.com/office/drawing/2014/main" id="{62A986BA-F95F-4AE1-85D8-29C6BD89C0FD}"/>
              </a:ext>
            </a:extLst>
          </p:cNvPr>
          <p:cNvSpPr txBox="1"/>
          <p:nvPr/>
        </p:nvSpPr>
        <p:spPr>
          <a:xfrm>
            <a:off x="4727777" y="1676331"/>
            <a:ext cx="252818" cy="4431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200" b="1" kern="1200" dirty="0">
                <a:solidFill>
                  <a:schemeClr val="accent5"/>
                </a:solidFill>
                <a:latin typeface="+mn-lt"/>
                <a:ea typeface="+mn-ea"/>
                <a:cs typeface="+mn-cs"/>
              </a:rPr>
              <a:t>X</a:t>
            </a:r>
          </a:p>
        </p:txBody>
      </p:sp>
      <p:sp>
        <p:nvSpPr>
          <p:cNvPr id="33" name="TextBox 32">
            <a:extLst>
              <a:ext uri="{FF2B5EF4-FFF2-40B4-BE49-F238E27FC236}">
                <a16:creationId xmlns:a16="http://schemas.microsoft.com/office/drawing/2014/main" id="{75C302E9-BEFA-4A2A-91EC-91D2A0BA06E7}"/>
              </a:ext>
            </a:extLst>
          </p:cNvPr>
          <p:cNvSpPr txBox="1"/>
          <p:nvPr/>
        </p:nvSpPr>
        <p:spPr>
          <a:xfrm>
            <a:off x="7739443" y="927273"/>
            <a:ext cx="1718656"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4" name="TextBox 33">
            <a:extLst>
              <a:ext uri="{FF2B5EF4-FFF2-40B4-BE49-F238E27FC236}">
                <a16:creationId xmlns:a16="http://schemas.microsoft.com/office/drawing/2014/main" id="{0E4B3944-44BD-461A-B232-05A27C22A982}"/>
              </a:ext>
            </a:extLst>
          </p:cNvPr>
          <p:cNvSpPr txBox="1"/>
          <p:nvPr/>
        </p:nvSpPr>
        <p:spPr>
          <a:xfrm>
            <a:off x="9485034" y="927273"/>
            <a:ext cx="2002169"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35" name="TextBox 34">
            <a:extLst>
              <a:ext uri="{FF2B5EF4-FFF2-40B4-BE49-F238E27FC236}">
                <a16:creationId xmlns:a16="http://schemas.microsoft.com/office/drawing/2014/main" id="{9C4A9E7B-3E98-4E40-920E-23354D76036B}"/>
              </a:ext>
            </a:extLst>
          </p:cNvPr>
          <p:cNvSpPr txBox="1"/>
          <p:nvPr/>
        </p:nvSpPr>
        <p:spPr>
          <a:xfrm>
            <a:off x="3527257" y="927273"/>
            <a:ext cx="1718656"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6" name="TextBox 35">
            <a:extLst>
              <a:ext uri="{FF2B5EF4-FFF2-40B4-BE49-F238E27FC236}">
                <a16:creationId xmlns:a16="http://schemas.microsoft.com/office/drawing/2014/main" id="{1FB49462-C26D-4161-BC40-32684B813AB9}"/>
              </a:ext>
            </a:extLst>
          </p:cNvPr>
          <p:cNvSpPr txBox="1"/>
          <p:nvPr/>
        </p:nvSpPr>
        <p:spPr>
          <a:xfrm>
            <a:off x="5272847" y="927273"/>
            <a:ext cx="2002169"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7" name="Straight Connector 36">
            <a:extLst>
              <a:ext uri="{FF2B5EF4-FFF2-40B4-BE49-F238E27FC236}">
                <a16:creationId xmlns:a16="http://schemas.microsoft.com/office/drawing/2014/main" id="{253AD915-45C4-4828-8E66-169610B481E5}"/>
              </a:ext>
            </a:extLst>
          </p:cNvPr>
          <p:cNvCxnSpPr>
            <a:cxnSpLocks/>
          </p:cNvCxnSpPr>
          <p:nvPr/>
        </p:nvCxnSpPr>
        <p:spPr>
          <a:xfrm>
            <a:off x="10199836" y="1645859"/>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C4A995E-03BE-41E0-8E8F-DBA9A809CF44}"/>
              </a:ext>
            </a:extLst>
          </p:cNvPr>
          <p:cNvCxnSpPr>
            <a:cxnSpLocks/>
          </p:cNvCxnSpPr>
          <p:nvPr/>
        </p:nvCxnSpPr>
        <p:spPr>
          <a:xfrm>
            <a:off x="4115836" y="1645859"/>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658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Modified to Shared</a:t>
            </a:r>
            <a:endParaRPr lang="en-US" dirty="0"/>
          </a:p>
        </p:txBody>
      </p:sp>
      <p:sp>
        <p:nvSpPr>
          <p:cNvPr id="4" name="Content Placeholder 4">
            <a:extLst>
              <a:ext uri="{FF2B5EF4-FFF2-40B4-BE49-F238E27FC236}">
                <a16:creationId xmlns:a16="http://schemas.microsoft.com/office/drawing/2014/main" id="{31DCC83B-C376-41C2-BA9A-52AEF448167C}"/>
              </a:ext>
            </a:extLst>
          </p:cNvPr>
          <p:cNvSpPr>
            <a:spLocks noGrp="1"/>
          </p:cNvSpPr>
          <p:nvPr>
            <p:ph idx="1"/>
          </p:nvPr>
        </p:nvSpPr>
        <p:spPr>
          <a:xfrm>
            <a:off x="479425" y="1131010"/>
            <a:ext cx="2606011" cy="4086426"/>
          </a:xfrm>
        </p:spPr>
        <p:txBody>
          <a:bodyPr/>
          <a:lstStyle/>
          <a:p>
            <a:r>
              <a:rPr lang="en-GB" dirty="0"/>
              <a:t>Occurs when another core attempts to read data from an address that this cache has written to</a:t>
            </a:r>
          </a:p>
          <a:p>
            <a:r>
              <a:rPr lang="en-GB" dirty="0"/>
              <a:t>Must flush the data back to memory and the requesting cache</a:t>
            </a:r>
          </a:p>
          <a:p>
            <a:pPr marL="457200" indent="-457200">
              <a:spcAft>
                <a:spcPts val="0"/>
              </a:spcAft>
              <a:buAutoNum type="arabicPeriod"/>
            </a:pPr>
            <a:r>
              <a:rPr lang="en-GB" dirty="0">
                <a:solidFill>
                  <a:schemeClr val="accent5"/>
                </a:solidFill>
              </a:rPr>
              <a:t>Read request</a:t>
            </a:r>
          </a:p>
          <a:p>
            <a:pPr marL="457200" indent="-457200">
              <a:buAutoNum type="arabicPeriod"/>
            </a:pPr>
            <a:r>
              <a:rPr lang="en-GB" dirty="0">
                <a:solidFill>
                  <a:schemeClr val="accent5"/>
                </a:solidFill>
              </a:rPr>
              <a:t>Data response</a:t>
            </a:r>
          </a:p>
        </p:txBody>
      </p:sp>
      <p:sp>
        <p:nvSpPr>
          <p:cNvPr id="5" name="Rectangle 4">
            <a:extLst>
              <a:ext uri="{FF2B5EF4-FFF2-40B4-BE49-F238E27FC236}">
                <a16:creationId xmlns:a16="http://schemas.microsoft.com/office/drawing/2014/main" id="{9B4321EE-2B96-4E1A-ACC2-B18E8AFB5CDA}"/>
              </a:ext>
            </a:extLst>
          </p:cNvPr>
          <p:cNvSpPr/>
          <p:nvPr/>
        </p:nvSpPr>
        <p:spPr>
          <a:xfrm>
            <a:off x="7967699" y="1411201"/>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DD040CE1-8763-47CC-9EC9-C4CA2F47D245}"/>
              </a:ext>
            </a:extLst>
          </p:cNvPr>
          <p:cNvCxnSpPr/>
          <p:nvPr/>
        </p:nvCxnSpPr>
        <p:spPr>
          <a:xfrm>
            <a:off x="7967699" y="3139186"/>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29146B-C779-4DB6-B229-0E5C5EC9BB29}"/>
              </a:ext>
            </a:extLst>
          </p:cNvPr>
          <p:cNvCxnSpPr>
            <a:cxnSpLocks/>
            <a:stCxn id="5" idx="2"/>
          </p:cNvCxnSpPr>
          <p:nvPr/>
        </p:nvCxnSpPr>
        <p:spPr>
          <a:xfrm>
            <a:off x="8507699" y="2671201"/>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A724BEF-D860-4FB1-A81C-697D0E2E2B49}"/>
              </a:ext>
            </a:extLst>
          </p:cNvPr>
          <p:cNvSpPr/>
          <p:nvPr/>
        </p:nvSpPr>
        <p:spPr>
          <a:xfrm>
            <a:off x="9840022" y="1411186"/>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14EAE826-4C63-49A0-BFB2-9DFC83811CC8}"/>
              </a:ext>
            </a:extLst>
          </p:cNvPr>
          <p:cNvCxnSpPr>
            <a:cxnSpLocks/>
            <a:stCxn id="8" idx="2"/>
          </p:cNvCxnSpPr>
          <p:nvPr/>
        </p:nvCxnSpPr>
        <p:spPr>
          <a:xfrm>
            <a:off x="10380022" y="2671186"/>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AF6A515-656E-429B-986E-15111E0EE773}"/>
              </a:ext>
            </a:extLst>
          </p:cNvPr>
          <p:cNvSpPr/>
          <p:nvPr/>
        </p:nvSpPr>
        <p:spPr>
          <a:xfrm>
            <a:off x="8904022" y="3607187"/>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4A3CA3FE-8A24-4AA1-AF2D-8B6478432947}"/>
              </a:ext>
            </a:extLst>
          </p:cNvPr>
          <p:cNvCxnSpPr>
            <a:cxnSpLocks/>
            <a:endCxn id="10" idx="0"/>
          </p:cNvCxnSpPr>
          <p:nvPr/>
        </p:nvCxnSpPr>
        <p:spPr>
          <a:xfrm>
            <a:off x="9444022" y="3139186"/>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64AE9B1-B3AC-48FF-947C-28B20F98CD29}"/>
              </a:ext>
            </a:extLst>
          </p:cNvPr>
          <p:cNvSpPr txBox="1"/>
          <p:nvPr/>
        </p:nvSpPr>
        <p:spPr>
          <a:xfrm>
            <a:off x="9041892" y="4933376"/>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6C310E80-7664-473E-BBA3-A99615FC0BB6}"/>
              </a:ext>
            </a:extLst>
          </p:cNvPr>
          <p:cNvSpPr/>
          <p:nvPr/>
        </p:nvSpPr>
        <p:spPr>
          <a:xfrm>
            <a:off x="8904022" y="4147187"/>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4" name="TextBox 13">
            <a:extLst>
              <a:ext uri="{FF2B5EF4-FFF2-40B4-BE49-F238E27FC236}">
                <a16:creationId xmlns:a16="http://schemas.microsoft.com/office/drawing/2014/main" id="{CBEC6DA9-C7E0-4C2B-9B0D-B8F9F5D9F15F}"/>
              </a:ext>
            </a:extLst>
          </p:cNvPr>
          <p:cNvSpPr txBox="1"/>
          <p:nvPr/>
        </p:nvSpPr>
        <p:spPr>
          <a:xfrm>
            <a:off x="9165220" y="5407187"/>
            <a:ext cx="55335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398204E3-6EBF-4729-A1AC-642C7AB6EF4C}"/>
              </a:ext>
            </a:extLst>
          </p:cNvPr>
          <p:cNvSpPr/>
          <p:nvPr/>
        </p:nvSpPr>
        <p:spPr>
          <a:xfrm>
            <a:off x="7967836" y="1843201"/>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 S</a:t>
            </a:r>
          </a:p>
        </p:txBody>
      </p:sp>
      <p:sp>
        <p:nvSpPr>
          <p:cNvPr id="16" name="Rectangle 15">
            <a:extLst>
              <a:ext uri="{FF2B5EF4-FFF2-40B4-BE49-F238E27FC236}">
                <a16:creationId xmlns:a16="http://schemas.microsoft.com/office/drawing/2014/main" id="{60796326-1865-4B72-ABD9-57204E52DD99}"/>
              </a:ext>
            </a:extLst>
          </p:cNvPr>
          <p:cNvSpPr/>
          <p:nvPr/>
        </p:nvSpPr>
        <p:spPr>
          <a:xfrm>
            <a:off x="9839836" y="1843186"/>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 S</a:t>
            </a:r>
          </a:p>
        </p:txBody>
      </p:sp>
      <p:sp>
        <p:nvSpPr>
          <p:cNvPr id="17" name="Rectangle 16">
            <a:extLst>
              <a:ext uri="{FF2B5EF4-FFF2-40B4-BE49-F238E27FC236}">
                <a16:creationId xmlns:a16="http://schemas.microsoft.com/office/drawing/2014/main" id="{5BA88072-D11E-433C-BD8A-438D42C50888}"/>
              </a:ext>
            </a:extLst>
          </p:cNvPr>
          <p:cNvSpPr/>
          <p:nvPr/>
        </p:nvSpPr>
        <p:spPr>
          <a:xfrm>
            <a:off x="3755513" y="1411201"/>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8" name="Straight Connector 17">
            <a:extLst>
              <a:ext uri="{FF2B5EF4-FFF2-40B4-BE49-F238E27FC236}">
                <a16:creationId xmlns:a16="http://schemas.microsoft.com/office/drawing/2014/main" id="{5F0CEF47-7DA7-4088-A427-B92E7D076801}"/>
              </a:ext>
            </a:extLst>
          </p:cNvPr>
          <p:cNvCxnSpPr/>
          <p:nvPr/>
        </p:nvCxnSpPr>
        <p:spPr>
          <a:xfrm>
            <a:off x="3755513" y="3139186"/>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E7527F-F303-4BA8-86A2-3362EC15D478}"/>
              </a:ext>
            </a:extLst>
          </p:cNvPr>
          <p:cNvCxnSpPr>
            <a:cxnSpLocks/>
            <a:stCxn id="17" idx="2"/>
          </p:cNvCxnSpPr>
          <p:nvPr/>
        </p:nvCxnSpPr>
        <p:spPr>
          <a:xfrm>
            <a:off x="4295513" y="2671201"/>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AD5F3E6-F683-423E-8CE1-885A46F9170C}"/>
              </a:ext>
            </a:extLst>
          </p:cNvPr>
          <p:cNvSpPr/>
          <p:nvPr/>
        </p:nvSpPr>
        <p:spPr>
          <a:xfrm>
            <a:off x="5627836" y="1411186"/>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1" name="Straight Connector 20">
            <a:extLst>
              <a:ext uri="{FF2B5EF4-FFF2-40B4-BE49-F238E27FC236}">
                <a16:creationId xmlns:a16="http://schemas.microsoft.com/office/drawing/2014/main" id="{1B6012A3-FC2C-45BC-93E8-C7A6A4C99748}"/>
              </a:ext>
            </a:extLst>
          </p:cNvPr>
          <p:cNvCxnSpPr>
            <a:cxnSpLocks/>
            <a:stCxn id="20" idx="2"/>
          </p:cNvCxnSpPr>
          <p:nvPr/>
        </p:nvCxnSpPr>
        <p:spPr>
          <a:xfrm>
            <a:off x="6167836" y="2671186"/>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EEF727D-0151-4099-8454-A654245727F0}"/>
              </a:ext>
            </a:extLst>
          </p:cNvPr>
          <p:cNvSpPr/>
          <p:nvPr/>
        </p:nvSpPr>
        <p:spPr>
          <a:xfrm>
            <a:off x="4691836" y="3607187"/>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3" name="Straight Connector 22">
            <a:extLst>
              <a:ext uri="{FF2B5EF4-FFF2-40B4-BE49-F238E27FC236}">
                <a16:creationId xmlns:a16="http://schemas.microsoft.com/office/drawing/2014/main" id="{ECDA3995-5A11-42AF-BCB0-B415453BB272}"/>
              </a:ext>
            </a:extLst>
          </p:cNvPr>
          <p:cNvCxnSpPr>
            <a:cxnSpLocks/>
            <a:endCxn id="22" idx="0"/>
          </p:cNvCxnSpPr>
          <p:nvPr/>
        </p:nvCxnSpPr>
        <p:spPr>
          <a:xfrm>
            <a:off x="5231836" y="3139186"/>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52FF7A4-F1F9-4EA1-B31E-FDEF98BC7FB8}"/>
              </a:ext>
            </a:extLst>
          </p:cNvPr>
          <p:cNvSpPr txBox="1"/>
          <p:nvPr/>
        </p:nvSpPr>
        <p:spPr>
          <a:xfrm>
            <a:off x="4829706" y="4933376"/>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5" name="Rectangle 24">
            <a:extLst>
              <a:ext uri="{FF2B5EF4-FFF2-40B4-BE49-F238E27FC236}">
                <a16:creationId xmlns:a16="http://schemas.microsoft.com/office/drawing/2014/main" id="{B469C772-9990-4D9E-B7A4-4552D9FE71C3}"/>
              </a:ext>
            </a:extLst>
          </p:cNvPr>
          <p:cNvSpPr/>
          <p:nvPr/>
        </p:nvSpPr>
        <p:spPr>
          <a:xfrm>
            <a:off x="4691836" y="4147187"/>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7E6FCE0F-CB24-4607-AD88-F6143A52B3C4}"/>
              </a:ext>
            </a:extLst>
          </p:cNvPr>
          <p:cNvSpPr txBox="1"/>
          <p:nvPr/>
        </p:nvSpPr>
        <p:spPr>
          <a:xfrm>
            <a:off x="4868396" y="5407187"/>
            <a:ext cx="72263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7" name="TextBox 26">
            <a:extLst>
              <a:ext uri="{FF2B5EF4-FFF2-40B4-BE49-F238E27FC236}">
                <a16:creationId xmlns:a16="http://schemas.microsoft.com/office/drawing/2014/main" id="{D0B56A75-BEC5-4BE7-8774-C64446231781}"/>
              </a:ext>
            </a:extLst>
          </p:cNvPr>
          <p:cNvSpPr txBox="1"/>
          <p:nvPr/>
        </p:nvSpPr>
        <p:spPr>
          <a:xfrm>
            <a:off x="6004890" y="3476986"/>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28" name="TextBox 27">
            <a:extLst>
              <a:ext uri="{FF2B5EF4-FFF2-40B4-BE49-F238E27FC236}">
                <a16:creationId xmlns:a16="http://schemas.microsoft.com/office/drawing/2014/main" id="{AF0E5CE5-78F0-4C6B-8499-060AF2E588E3}"/>
              </a:ext>
            </a:extLst>
          </p:cNvPr>
          <p:cNvSpPr txBox="1"/>
          <p:nvPr/>
        </p:nvSpPr>
        <p:spPr>
          <a:xfrm>
            <a:off x="5148182" y="2536787"/>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sp>
        <p:nvSpPr>
          <p:cNvPr id="29" name="Rectangle 28">
            <a:extLst>
              <a:ext uri="{FF2B5EF4-FFF2-40B4-BE49-F238E27FC236}">
                <a16:creationId xmlns:a16="http://schemas.microsoft.com/office/drawing/2014/main" id="{85E1DC3E-5AF0-4288-BCD5-859CA6B97D32}"/>
              </a:ext>
            </a:extLst>
          </p:cNvPr>
          <p:cNvSpPr/>
          <p:nvPr/>
        </p:nvSpPr>
        <p:spPr>
          <a:xfrm>
            <a:off x="3755836" y="1838484"/>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cxnSp>
        <p:nvCxnSpPr>
          <p:cNvPr id="30" name="Elbow Connector 23">
            <a:extLst>
              <a:ext uri="{FF2B5EF4-FFF2-40B4-BE49-F238E27FC236}">
                <a16:creationId xmlns:a16="http://schemas.microsoft.com/office/drawing/2014/main" id="{FD7B83BF-8189-4A16-BC59-61909BC50B41}"/>
              </a:ext>
            </a:extLst>
          </p:cNvPr>
          <p:cNvCxnSpPr>
            <a:cxnSpLocks/>
          </p:cNvCxnSpPr>
          <p:nvPr/>
        </p:nvCxnSpPr>
        <p:spPr>
          <a:xfrm rot="5400000">
            <a:off x="4963664" y="2871951"/>
            <a:ext cx="1993575" cy="928831"/>
          </a:xfrm>
          <a:prstGeom prst="bent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24">
            <a:extLst>
              <a:ext uri="{FF2B5EF4-FFF2-40B4-BE49-F238E27FC236}">
                <a16:creationId xmlns:a16="http://schemas.microsoft.com/office/drawing/2014/main" id="{396CC32C-563C-494D-A1BF-174E1605ECBE}"/>
              </a:ext>
            </a:extLst>
          </p:cNvPr>
          <p:cNvCxnSpPr>
            <a:cxnSpLocks/>
          </p:cNvCxnSpPr>
          <p:nvPr/>
        </p:nvCxnSpPr>
        <p:spPr>
          <a:xfrm rot="16200000" flipH="1">
            <a:off x="5033067" y="1481546"/>
            <a:ext cx="360000" cy="1368000"/>
          </a:xfrm>
          <a:prstGeom prst="bentConnector3">
            <a:avLst>
              <a:gd name="adj1" fmla="val 255946"/>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BAEECBA-138C-4409-A423-AF8BA0ED76D1}"/>
              </a:ext>
            </a:extLst>
          </p:cNvPr>
          <p:cNvCxnSpPr/>
          <p:nvPr/>
        </p:nvCxnSpPr>
        <p:spPr>
          <a:xfrm>
            <a:off x="4896574" y="2928898"/>
            <a:ext cx="0" cy="140425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61A383C-9D4F-425A-8C84-96EF93FD4D7C}"/>
              </a:ext>
            </a:extLst>
          </p:cNvPr>
          <p:cNvSpPr txBox="1"/>
          <p:nvPr/>
        </p:nvSpPr>
        <p:spPr>
          <a:xfrm>
            <a:off x="7739443" y="1119898"/>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4" name="TextBox 33">
            <a:extLst>
              <a:ext uri="{FF2B5EF4-FFF2-40B4-BE49-F238E27FC236}">
                <a16:creationId xmlns:a16="http://schemas.microsoft.com/office/drawing/2014/main" id="{AFF94DAC-1836-450D-8639-3B4709CF03A8}"/>
              </a:ext>
            </a:extLst>
          </p:cNvPr>
          <p:cNvSpPr txBox="1"/>
          <p:nvPr/>
        </p:nvSpPr>
        <p:spPr>
          <a:xfrm>
            <a:off x="9485034" y="1119898"/>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35" name="TextBox 34">
            <a:extLst>
              <a:ext uri="{FF2B5EF4-FFF2-40B4-BE49-F238E27FC236}">
                <a16:creationId xmlns:a16="http://schemas.microsoft.com/office/drawing/2014/main" id="{AAC6D334-E4F3-439F-AE24-20BF50253B29}"/>
              </a:ext>
            </a:extLst>
          </p:cNvPr>
          <p:cNvSpPr txBox="1"/>
          <p:nvPr/>
        </p:nvSpPr>
        <p:spPr>
          <a:xfrm>
            <a:off x="3527257" y="1119898"/>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6" name="TextBox 35">
            <a:extLst>
              <a:ext uri="{FF2B5EF4-FFF2-40B4-BE49-F238E27FC236}">
                <a16:creationId xmlns:a16="http://schemas.microsoft.com/office/drawing/2014/main" id="{C27E3BD0-B8FD-4616-9998-3C47545568D1}"/>
              </a:ext>
            </a:extLst>
          </p:cNvPr>
          <p:cNvSpPr txBox="1"/>
          <p:nvPr/>
        </p:nvSpPr>
        <p:spPr>
          <a:xfrm>
            <a:off x="5272847" y="1119898"/>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7" name="Straight Connector 36">
            <a:extLst>
              <a:ext uri="{FF2B5EF4-FFF2-40B4-BE49-F238E27FC236}">
                <a16:creationId xmlns:a16="http://schemas.microsoft.com/office/drawing/2014/main" id="{E3EE3A69-0CFC-4BDD-A839-5B01E8735263}"/>
              </a:ext>
            </a:extLst>
          </p:cNvPr>
          <p:cNvCxnSpPr>
            <a:cxnSpLocks/>
          </p:cNvCxnSpPr>
          <p:nvPr/>
        </p:nvCxnSpPr>
        <p:spPr>
          <a:xfrm>
            <a:off x="8326189" y="1843201"/>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265D32-8372-4A56-951D-8DB03BF1EDB2}"/>
              </a:ext>
            </a:extLst>
          </p:cNvPr>
          <p:cNvCxnSpPr>
            <a:cxnSpLocks/>
          </p:cNvCxnSpPr>
          <p:nvPr/>
        </p:nvCxnSpPr>
        <p:spPr>
          <a:xfrm>
            <a:off x="10199836" y="1838484"/>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8E7027-723F-445C-90E5-EDED2CB7EEF8}"/>
              </a:ext>
            </a:extLst>
          </p:cNvPr>
          <p:cNvCxnSpPr>
            <a:cxnSpLocks/>
          </p:cNvCxnSpPr>
          <p:nvPr/>
        </p:nvCxnSpPr>
        <p:spPr>
          <a:xfrm>
            <a:off x="4115836" y="1838484"/>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30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Modified to Invalid</a:t>
            </a:r>
            <a:endParaRPr lang="en-US" dirty="0"/>
          </a:p>
        </p:txBody>
      </p:sp>
      <p:sp>
        <p:nvSpPr>
          <p:cNvPr id="4" name="Content Placeholder 4">
            <a:extLst>
              <a:ext uri="{FF2B5EF4-FFF2-40B4-BE49-F238E27FC236}">
                <a16:creationId xmlns:a16="http://schemas.microsoft.com/office/drawing/2014/main" id="{E852C088-E8C7-4A32-B871-AA9B903DA86A}"/>
              </a:ext>
            </a:extLst>
          </p:cNvPr>
          <p:cNvSpPr>
            <a:spLocks noGrp="1"/>
          </p:cNvSpPr>
          <p:nvPr>
            <p:ph idx="1"/>
          </p:nvPr>
        </p:nvSpPr>
        <p:spPr>
          <a:xfrm>
            <a:off x="479425" y="938385"/>
            <a:ext cx="2606011" cy="4086426"/>
          </a:xfrm>
        </p:spPr>
        <p:txBody>
          <a:bodyPr/>
          <a:lstStyle/>
          <a:p>
            <a:r>
              <a:rPr lang="en-GB" dirty="0"/>
              <a:t>Occurs when another core attempts to write some data to an address that this cache has altered</a:t>
            </a:r>
          </a:p>
          <a:p>
            <a:r>
              <a:rPr lang="en-GB" dirty="0"/>
              <a:t>Must flush the data back to memory and the requesting cache</a:t>
            </a:r>
          </a:p>
          <a:p>
            <a:pPr marL="457200" indent="-457200">
              <a:spcAft>
                <a:spcPts val="0"/>
              </a:spcAft>
              <a:buAutoNum type="arabicPeriod"/>
            </a:pPr>
            <a:r>
              <a:rPr lang="en-GB" dirty="0">
                <a:solidFill>
                  <a:schemeClr val="accent5"/>
                </a:solidFill>
              </a:rPr>
              <a:t>Read-exclusive request</a:t>
            </a:r>
          </a:p>
          <a:p>
            <a:pPr marL="457200" indent="-457200">
              <a:spcAft>
                <a:spcPts val="0"/>
              </a:spcAft>
              <a:buAutoNum type="arabicPeriod"/>
            </a:pPr>
            <a:r>
              <a:rPr lang="en-GB" dirty="0">
                <a:solidFill>
                  <a:schemeClr val="accent5"/>
                </a:solidFill>
              </a:rPr>
              <a:t>Data response</a:t>
            </a:r>
          </a:p>
          <a:p>
            <a:pPr marL="457200" indent="-457200">
              <a:buAutoNum type="arabicPeriod"/>
            </a:pPr>
            <a:r>
              <a:rPr lang="en-GB" dirty="0">
                <a:solidFill>
                  <a:schemeClr val="accent5"/>
                </a:solidFill>
              </a:rPr>
              <a:t>Invalidate</a:t>
            </a:r>
          </a:p>
        </p:txBody>
      </p:sp>
      <p:sp>
        <p:nvSpPr>
          <p:cNvPr id="5" name="Rectangle 4">
            <a:extLst>
              <a:ext uri="{FF2B5EF4-FFF2-40B4-BE49-F238E27FC236}">
                <a16:creationId xmlns:a16="http://schemas.microsoft.com/office/drawing/2014/main" id="{8BA06B66-8FEF-47ED-8E59-536D6876DA60}"/>
              </a:ext>
            </a:extLst>
          </p:cNvPr>
          <p:cNvSpPr/>
          <p:nvPr/>
        </p:nvSpPr>
        <p:spPr>
          <a:xfrm>
            <a:off x="7967699" y="1218576"/>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6" name="Straight Connector 5">
            <a:extLst>
              <a:ext uri="{FF2B5EF4-FFF2-40B4-BE49-F238E27FC236}">
                <a16:creationId xmlns:a16="http://schemas.microsoft.com/office/drawing/2014/main" id="{5AB08407-2571-4891-B98F-05CA4C0312F6}"/>
              </a:ext>
            </a:extLst>
          </p:cNvPr>
          <p:cNvCxnSpPr/>
          <p:nvPr/>
        </p:nvCxnSpPr>
        <p:spPr>
          <a:xfrm>
            <a:off x="7967699" y="2946561"/>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A735DB-3880-4DDD-81C4-B22E27016B99}"/>
              </a:ext>
            </a:extLst>
          </p:cNvPr>
          <p:cNvCxnSpPr>
            <a:cxnSpLocks/>
            <a:stCxn id="5" idx="2"/>
          </p:cNvCxnSpPr>
          <p:nvPr/>
        </p:nvCxnSpPr>
        <p:spPr>
          <a:xfrm>
            <a:off x="8507699" y="2478576"/>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E49BA4-0AC7-4947-8098-D016595E1D82}"/>
              </a:ext>
            </a:extLst>
          </p:cNvPr>
          <p:cNvSpPr/>
          <p:nvPr/>
        </p:nvSpPr>
        <p:spPr>
          <a:xfrm>
            <a:off x="9840022" y="1218561"/>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9" name="Straight Connector 8">
            <a:extLst>
              <a:ext uri="{FF2B5EF4-FFF2-40B4-BE49-F238E27FC236}">
                <a16:creationId xmlns:a16="http://schemas.microsoft.com/office/drawing/2014/main" id="{87EC7022-A6AD-4B25-A1D7-D04627FEF4AA}"/>
              </a:ext>
            </a:extLst>
          </p:cNvPr>
          <p:cNvCxnSpPr>
            <a:cxnSpLocks/>
            <a:stCxn id="8" idx="2"/>
          </p:cNvCxnSpPr>
          <p:nvPr/>
        </p:nvCxnSpPr>
        <p:spPr>
          <a:xfrm>
            <a:off x="10380022" y="2478561"/>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B2932A-EFE2-4E21-BC85-2374D681FC0D}"/>
              </a:ext>
            </a:extLst>
          </p:cNvPr>
          <p:cNvSpPr/>
          <p:nvPr/>
        </p:nvSpPr>
        <p:spPr>
          <a:xfrm>
            <a:off x="8904022" y="3414562"/>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1" name="Straight Connector 10">
            <a:extLst>
              <a:ext uri="{FF2B5EF4-FFF2-40B4-BE49-F238E27FC236}">
                <a16:creationId xmlns:a16="http://schemas.microsoft.com/office/drawing/2014/main" id="{04E8B726-2CB0-4791-8A99-FD69F54A872F}"/>
              </a:ext>
            </a:extLst>
          </p:cNvPr>
          <p:cNvCxnSpPr>
            <a:cxnSpLocks/>
            <a:endCxn id="10" idx="0"/>
          </p:cNvCxnSpPr>
          <p:nvPr/>
        </p:nvCxnSpPr>
        <p:spPr>
          <a:xfrm>
            <a:off x="9444022" y="2946561"/>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F353425-3956-43E5-B817-F3E689CED072}"/>
              </a:ext>
            </a:extLst>
          </p:cNvPr>
          <p:cNvSpPr txBox="1"/>
          <p:nvPr/>
        </p:nvSpPr>
        <p:spPr>
          <a:xfrm>
            <a:off x="9041892" y="4740751"/>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13" name="Rectangle 12">
            <a:extLst>
              <a:ext uri="{FF2B5EF4-FFF2-40B4-BE49-F238E27FC236}">
                <a16:creationId xmlns:a16="http://schemas.microsoft.com/office/drawing/2014/main" id="{3EC37FAD-BEB9-44E7-83FD-EB7F7A887AB0}"/>
              </a:ext>
            </a:extLst>
          </p:cNvPr>
          <p:cNvSpPr/>
          <p:nvPr/>
        </p:nvSpPr>
        <p:spPr>
          <a:xfrm>
            <a:off x="8904022" y="3954562"/>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4" name="TextBox 13">
            <a:extLst>
              <a:ext uri="{FF2B5EF4-FFF2-40B4-BE49-F238E27FC236}">
                <a16:creationId xmlns:a16="http://schemas.microsoft.com/office/drawing/2014/main" id="{B1B744CE-0A2E-41EC-ABA2-4C31097DEC5A}"/>
              </a:ext>
            </a:extLst>
          </p:cNvPr>
          <p:cNvSpPr txBox="1"/>
          <p:nvPr/>
        </p:nvSpPr>
        <p:spPr>
          <a:xfrm>
            <a:off x="9165220" y="5214562"/>
            <a:ext cx="55335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After</a:t>
            </a:r>
          </a:p>
        </p:txBody>
      </p:sp>
      <p:sp>
        <p:nvSpPr>
          <p:cNvPr id="15" name="Rectangle 14">
            <a:extLst>
              <a:ext uri="{FF2B5EF4-FFF2-40B4-BE49-F238E27FC236}">
                <a16:creationId xmlns:a16="http://schemas.microsoft.com/office/drawing/2014/main" id="{17F9153F-ED31-4183-948E-5C61E647802B}"/>
              </a:ext>
            </a:extLst>
          </p:cNvPr>
          <p:cNvSpPr/>
          <p:nvPr/>
        </p:nvSpPr>
        <p:spPr>
          <a:xfrm>
            <a:off x="9839836" y="1650561"/>
            <a:ext cx="1080000" cy="360000"/>
          </a:xfrm>
          <a:prstGeom prst="rect">
            <a:avLst/>
          </a:prstGeom>
          <a:solidFill>
            <a:schemeClr val="accent2">
              <a:lumMod val="90000"/>
              <a:lumOff val="1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sp>
        <p:nvSpPr>
          <p:cNvPr id="16" name="Rectangle 15">
            <a:extLst>
              <a:ext uri="{FF2B5EF4-FFF2-40B4-BE49-F238E27FC236}">
                <a16:creationId xmlns:a16="http://schemas.microsoft.com/office/drawing/2014/main" id="{425F04B5-1FAE-4134-A22F-422B1914AC7F}"/>
              </a:ext>
            </a:extLst>
          </p:cNvPr>
          <p:cNvSpPr/>
          <p:nvPr/>
        </p:nvSpPr>
        <p:spPr>
          <a:xfrm>
            <a:off x="3755513" y="1218576"/>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17" name="Straight Connector 16">
            <a:extLst>
              <a:ext uri="{FF2B5EF4-FFF2-40B4-BE49-F238E27FC236}">
                <a16:creationId xmlns:a16="http://schemas.microsoft.com/office/drawing/2014/main" id="{D35A1E89-1A24-43DE-8C67-7C9292480F95}"/>
              </a:ext>
            </a:extLst>
          </p:cNvPr>
          <p:cNvCxnSpPr/>
          <p:nvPr/>
        </p:nvCxnSpPr>
        <p:spPr>
          <a:xfrm>
            <a:off x="3755513" y="2946561"/>
            <a:ext cx="294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9BC93B-5CE8-4F46-AF3C-2ED70E615A32}"/>
              </a:ext>
            </a:extLst>
          </p:cNvPr>
          <p:cNvCxnSpPr>
            <a:cxnSpLocks/>
            <a:stCxn id="16" idx="2"/>
          </p:cNvCxnSpPr>
          <p:nvPr/>
        </p:nvCxnSpPr>
        <p:spPr>
          <a:xfrm>
            <a:off x="4295513" y="2478576"/>
            <a:ext cx="0" cy="467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173DB48-F4C2-44C1-B185-ACC609F29BEB}"/>
              </a:ext>
            </a:extLst>
          </p:cNvPr>
          <p:cNvSpPr/>
          <p:nvPr/>
        </p:nvSpPr>
        <p:spPr>
          <a:xfrm>
            <a:off x="5627836" y="1218561"/>
            <a:ext cx="1080000" cy="12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0" name="Straight Connector 19">
            <a:extLst>
              <a:ext uri="{FF2B5EF4-FFF2-40B4-BE49-F238E27FC236}">
                <a16:creationId xmlns:a16="http://schemas.microsoft.com/office/drawing/2014/main" id="{36DD1366-86C4-475B-B4A8-EE2635691D1C}"/>
              </a:ext>
            </a:extLst>
          </p:cNvPr>
          <p:cNvCxnSpPr>
            <a:cxnSpLocks/>
            <a:stCxn id="19" idx="2"/>
          </p:cNvCxnSpPr>
          <p:nvPr/>
        </p:nvCxnSpPr>
        <p:spPr>
          <a:xfrm>
            <a:off x="6167836" y="2478561"/>
            <a:ext cx="0" cy="4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6F65C07-B6ED-420B-B592-14EEDD6428CD}"/>
              </a:ext>
            </a:extLst>
          </p:cNvPr>
          <p:cNvSpPr/>
          <p:nvPr/>
        </p:nvSpPr>
        <p:spPr>
          <a:xfrm>
            <a:off x="4691836" y="3414562"/>
            <a:ext cx="1080000" cy="1260000"/>
          </a:xfrm>
          <a:prstGeom prst="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cxnSp>
        <p:nvCxnSpPr>
          <p:cNvPr id="22" name="Straight Connector 21">
            <a:extLst>
              <a:ext uri="{FF2B5EF4-FFF2-40B4-BE49-F238E27FC236}">
                <a16:creationId xmlns:a16="http://schemas.microsoft.com/office/drawing/2014/main" id="{167F64FB-7977-4C16-9A06-CC223D4F026F}"/>
              </a:ext>
            </a:extLst>
          </p:cNvPr>
          <p:cNvCxnSpPr>
            <a:cxnSpLocks/>
            <a:endCxn id="21" idx="0"/>
          </p:cNvCxnSpPr>
          <p:nvPr/>
        </p:nvCxnSpPr>
        <p:spPr>
          <a:xfrm>
            <a:off x="5231836" y="2946561"/>
            <a:ext cx="0" cy="468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589FC90-6661-4BF1-A8AC-080B6EB64D99}"/>
              </a:ext>
            </a:extLst>
          </p:cNvPr>
          <p:cNvSpPr txBox="1"/>
          <p:nvPr/>
        </p:nvSpPr>
        <p:spPr>
          <a:xfrm>
            <a:off x="4829706" y="4740751"/>
            <a:ext cx="804259"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Memory</a:t>
            </a:r>
          </a:p>
        </p:txBody>
      </p:sp>
      <p:sp>
        <p:nvSpPr>
          <p:cNvPr id="24" name="Rectangle 23">
            <a:extLst>
              <a:ext uri="{FF2B5EF4-FFF2-40B4-BE49-F238E27FC236}">
                <a16:creationId xmlns:a16="http://schemas.microsoft.com/office/drawing/2014/main" id="{4F59CF99-1CAD-413F-9DCF-F773335D4315}"/>
              </a:ext>
            </a:extLst>
          </p:cNvPr>
          <p:cNvSpPr/>
          <p:nvPr/>
        </p:nvSpPr>
        <p:spPr>
          <a:xfrm>
            <a:off x="4691836" y="3954562"/>
            <a:ext cx="108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794B74FF-0C2B-498B-BBCD-7A96CCAA91BE}"/>
              </a:ext>
            </a:extLst>
          </p:cNvPr>
          <p:cNvSpPr txBox="1"/>
          <p:nvPr/>
        </p:nvSpPr>
        <p:spPr>
          <a:xfrm>
            <a:off x="4868396" y="5214562"/>
            <a:ext cx="72263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Before</a:t>
            </a:r>
          </a:p>
        </p:txBody>
      </p:sp>
      <p:sp>
        <p:nvSpPr>
          <p:cNvPr id="26" name="TextBox 25">
            <a:extLst>
              <a:ext uri="{FF2B5EF4-FFF2-40B4-BE49-F238E27FC236}">
                <a16:creationId xmlns:a16="http://schemas.microsoft.com/office/drawing/2014/main" id="{57486CC4-2E70-4C59-8D4A-590514DAAFE3}"/>
              </a:ext>
            </a:extLst>
          </p:cNvPr>
          <p:cNvSpPr txBox="1"/>
          <p:nvPr/>
        </p:nvSpPr>
        <p:spPr>
          <a:xfrm>
            <a:off x="6004890" y="3284361"/>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27" name="TextBox 26">
            <a:extLst>
              <a:ext uri="{FF2B5EF4-FFF2-40B4-BE49-F238E27FC236}">
                <a16:creationId xmlns:a16="http://schemas.microsoft.com/office/drawing/2014/main" id="{90E9F9B3-1361-4C70-9D18-438C72CDF911}"/>
              </a:ext>
            </a:extLst>
          </p:cNvPr>
          <p:cNvSpPr txBox="1"/>
          <p:nvPr/>
        </p:nvSpPr>
        <p:spPr>
          <a:xfrm>
            <a:off x="5148182" y="2344162"/>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sp>
        <p:nvSpPr>
          <p:cNvPr id="28" name="Rectangle 27">
            <a:extLst>
              <a:ext uri="{FF2B5EF4-FFF2-40B4-BE49-F238E27FC236}">
                <a16:creationId xmlns:a16="http://schemas.microsoft.com/office/drawing/2014/main" id="{DA063E76-3168-4D08-9B4B-E07CD0421684}"/>
              </a:ext>
            </a:extLst>
          </p:cNvPr>
          <p:cNvSpPr/>
          <p:nvPr/>
        </p:nvSpPr>
        <p:spPr>
          <a:xfrm>
            <a:off x="3755836" y="1645859"/>
            <a:ext cx="108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M</a:t>
            </a:r>
          </a:p>
        </p:txBody>
      </p:sp>
      <p:cxnSp>
        <p:nvCxnSpPr>
          <p:cNvPr id="29" name="Elbow Connector 38">
            <a:extLst>
              <a:ext uri="{FF2B5EF4-FFF2-40B4-BE49-F238E27FC236}">
                <a16:creationId xmlns:a16="http://schemas.microsoft.com/office/drawing/2014/main" id="{D682BAB7-4488-46ED-A25D-24BDCB573549}"/>
              </a:ext>
            </a:extLst>
          </p:cNvPr>
          <p:cNvCxnSpPr>
            <a:cxnSpLocks/>
          </p:cNvCxnSpPr>
          <p:nvPr/>
        </p:nvCxnSpPr>
        <p:spPr>
          <a:xfrm rot="5400000">
            <a:off x="4963664" y="2679326"/>
            <a:ext cx="1993575" cy="928831"/>
          </a:xfrm>
          <a:prstGeom prst="bent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39">
            <a:extLst>
              <a:ext uri="{FF2B5EF4-FFF2-40B4-BE49-F238E27FC236}">
                <a16:creationId xmlns:a16="http://schemas.microsoft.com/office/drawing/2014/main" id="{1FEE8FF0-9C68-4FE4-B9BF-A08DB217A5A9}"/>
              </a:ext>
            </a:extLst>
          </p:cNvPr>
          <p:cNvCxnSpPr>
            <a:cxnSpLocks/>
          </p:cNvCxnSpPr>
          <p:nvPr/>
        </p:nvCxnSpPr>
        <p:spPr>
          <a:xfrm rot="16200000" flipH="1">
            <a:off x="5033067" y="1288921"/>
            <a:ext cx="360000" cy="1368000"/>
          </a:xfrm>
          <a:prstGeom prst="bentConnector3">
            <a:avLst>
              <a:gd name="adj1" fmla="val 255946"/>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113DFAB-6FFD-4B38-85DF-0700F8E92A5E}"/>
              </a:ext>
            </a:extLst>
          </p:cNvPr>
          <p:cNvCxnSpPr/>
          <p:nvPr/>
        </p:nvCxnSpPr>
        <p:spPr>
          <a:xfrm>
            <a:off x="4896574" y="2736273"/>
            <a:ext cx="0" cy="140425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1411647-20FE-4DF2-9598-022576F6BAAD}"/>
              </a:ext>
            </a:extLst>
          </p:cNvPr>
          <p:cNvSpPr txBox="1"/>
          <p:nvPr/>
        </p:nvSpPr>
        <p:spPr>
          <a:xfrm>
            <a:off x="5062389" y="1707612"/>
            <a:ext cx="155492" cy="3323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3</a:t>
            </a:r>
          </a:p>
        </p:txBody>
      </p:sp>
      <p:sp>
        <p:nvSpPr>
          <p:cNvPr id="33" name="TextBox 32">
            <a:extLst>
              <a:ext uri="{FF2B5EF4-FFF2-40B4-BE49-F238E27FC236}">
                <a16:creationId xmlns:a16="http://schemas.microsoft.com/office/drawing/2014/main" id="{837D786D-61D7-45ED-ACAF-358871534357}"/>
              </a:ext>
            </a:extLst>
          </p:cNvPr>
          <p:cNvSpPr txBox="1"/>
          <p:nvPr/>
        </p:nvSpPr>
        <p:spPr>
          <a:xfrm>
            <a:off x="4727777" y="1676331"/>
            <a:ext cx="226024" cy="4431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200" b="1" kern="1200" dirty="0">
                <a:solidFill>
                  <a:schemeClr val="accent5"/>
                </a:solidFill>
                <a:latin typeface="+mn-lt"/>
                <a:ea typeface="+mn-ea"/>
                <a:cs typeface="+mn-cs"/>
              </a:rPr>
              <a:t>X</a:t>
            </a:r>
          </a:p>
        </p:txBody>
      </p:sp>
      <p:sp>
        <p:nvSpPr>
          <p:cNvPr id="34" name="TextBox 33">
            <a:extLst>
              <a:ext uri="{FF2B5EF4-FFF2-40B4-BE49-F238E27FC236}">
                <a16:creationId xmlns:a16="http://schemas.microsoft.com/office/drawing/2014/main" id="{AA864C90-480C-444B-A0B7-3F5D61F9E008}"/>
              </a:ext>
            </a:extLst>
          </p:cNvPr>
          <p:cNvSpPr txBox="1"/>
          <p:nvPr/>
        </p:nvSpPr>
        <p:spPr>
          <a:xfrm>
            <a:off x="7739443" y="927273"/>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5" name="TextBox 34">
            <a:extLst>
              <a:ext uri="{FF2B5EF4-FFF2-40B4-BE49-F238E27FC236}">
                <a16:creationId xmlns:a16="http://schemas.microsoft.com/office/drawing/2014/main" id="{3E4E4C6A-9FCA-40FB-A29C-450ECC0A1D6C}"/>
              </a:ext>
            </a:extLst>
          </p:cNvPr>
          <p:cNvSpPr txBox="1"/>
          <p:nvPr/>
        </p:nvSpPr>
        <p:spPr>
          <a:xfrm>
            <a:off x="9485034" y="927273"/>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sp>
        <p:nvSpPr>
          <p:cNvPr id="36" name="TextBox 35">
            <a:extLst>
              <a:ext uri="{FF2B5EF4-FFF2-40B4-BE49-F238E27FC236}">
                <a16:creationId xmlns:a16="http://schemas.microsoft.com/office/drawing/2014/main" id="{45DE23D3-2FAB-46EE-B669-5059774B13A8}"/>
              </a:ext>
            </a:extLst>
          </p:cNvPr>
          <p:cNvSpPr txBox="1"/>
          <p:nvPr/>
        </p:nvSpPr>
        <p:spPr>
          <a:xfrm>
            <a:off x="3527257" y="927273"/>
            <a:ext cx="1536511"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Local c</a:t>
            </a:r>
            <a:r>
              <a:rPr lang="en-GB" kern="1200" dirty="0">
                <a:solidFill>
                  <a:schemeClr val="tx2"/>
                </a:solidFill>
                <a:latin typeface="+mn-lt"/>
                <a:ea typeface="+mn-ea"/>
                <a:cs typeface="+mn-cs"/>
              </a:rPr>
              <a:t>ore cache</a:t>
            </a:r>
          </a:p>
        </p:txBody>
      </p:sp>
      <p:sp>
        <p:nvSpPr>
          <p:cNvPr id="37" name="TextBox 36">
            <a:extLst>
              <a:ext uri="{FF2B5EF4-FFF2-40B4-BE49-F238E27FC236}">
                <a16:creationId xmlns:a16="http://schemas.microsoft.com/office/drawing/2014/main" id="{3A6F1D8F-5BB9-4B8B-861C-E81417C1D709}"/>
              </a:ext>
            </a:extLst>
          </p:cNvPr>
          <p:cNvSpPr txBox="1"/>
          <p:nvPr/>
        </p:nvSpPr>
        <p:spPr>
          <a:xfrm>
            <a:off x="5272847" y="927273"/>
            <a:ext cx="1789977"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dirty="0">
                <a:solidFill>
                  <a:schemeClr val="tx2"/>
                </a:solidFill>
                <a:latin typeface="+mn-lt"/>
                <a:ea typeface="+mn-ea"/>
              </a:rPr>
              <a:t>Remote c</a:t>
            </a:r>
            <a:r>
              <a:rPr lang="en-GB" kern="1200" dirty="0">
                <a:solidFill>
                  <a:schemeClr val="tx2"/>
                </a:solidFill>
                <a:latin typeface="+mn-lt"/>
                <a:ea typeface="+mn-ea"/>
                <a:cs typeface="+mn-cs"/>
              </a:rPr>
              <a:t>ore cache</a:t>
            </a:r>
          </a:p>
        </p:txBody>
      </p:sp>
      <p:cxnSp>
        <p:nvCxnSpPr>
          <p:cNvPr id="38" name="Straight Connector 37">
            <a:extLst>
              <a:ext uri="{FF2B5EF4-FFF2-40B4-BE49-F238E27FC236}">
                <a16:creationId xmlns:a16="http://schemas.microsoft.com/office/drawing/2014/main" id="{434509A4-7A1F-4AF7-A6F2-88C68E9F2A3F}"/>
              </a:ext>
            </a:extLst>
          </p:cNvPr>
          <p:cNvCxnSpPr>
            <a:cxnSpLocks/>
          </p:cNvCxnSpPr>
          <p:nvPr/>
        </p:nvCxnSpPr>
        <p:spPr>
          <a:xfrm>
            <a:off x="10199836" y="1645859"/>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FAF30D8-056F-4A3F-A709-3FF80789D4CB}"/>
              </a:ext>
            </a:extLst>
          </p:cNvPr>
          <p:cNvCxnSpPr>
            <a:cxnSpLocks/>
          </p:cNvCxnSpPr>
          <p:nvPr/>
        </p:nvCxnSpPr>
        <p:spPr>
          <a:xfrm>
            <a:off x="4115836" y="1645859"/>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10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Visualizing the Protocol</a:t>
            </a:r>
            <a:endParaRPr lang="en-US" dirty="0"/>
          </a:p>
        </p:txBody>
      </p:sp>
      <p:sp>
        <p:nvSpPr>
          <p:cNvPr id="4" name="Content Placeholder 14">
            <a:extLst>
              <a:ext uri="{FF2B5EF4-FFF2-40B4-BE49-F238E27FC236}">
                <a16:creationId xmlns:a16="http://schemas.microsoft.com/office/drawing/2014/main" id="{340A2E10-A011-4C62-8518-7DB60DBD02BF}"/>
              </a:ext>
            </a:extLst>
          </p:cNvPr>
          <p:cNvSpPr>
            <a:spLocks noGrp="1"/>
          </p:cNvSpPr>
          <p:nvPr>
            <p:ph idx="1"/>
          </p:nvPr>
        </p:nvSpPr>
        <p:spPr>
          <a:xfrm>
            <a:off x="492789" y="1671612"/>
            <a:ext cx="5461650" cy="4086426"/>
          </a:xfrm>
        </p:spPr>
        <p:txBody>
          <a:bodyPr/>
          <a:lstStyle/>
          <a:p>
            <a:r>
              <a:rPr lang="en-GB" dirty="0"/>
              <a:t>We can visualize the protocol in two ways.</a:t>
            </a:r>
          </a:p>
          <a:p>
            <a:r>
              <a:rPr lang="en-GB" dirty="0"/>
              <a:t>First, a table showing the valid combinations of states that two caches can have for the same block</a:t>
            </a:r>
          </a:p>
          <a:p>
            <a:pPr marL="741363" lvl="1" indent="-342900"/>
            <a:r>
              <a:rPr lang="en-GB" dirty="0"/>
              <a:t>For example, two caches can have it in shared.</a:t>
            </a:r>
          </a:p>
          <a:p>
            <a:pPr marL="741363" lvl="1" indent="-342900"/>
            <a:r>
              <a:rPr lang="en-GB" dirty="0"/>
              <a:t>But if any cache has it in exclusive or modified, then all other caches are invalid.</a:t>
            </a:r>
          </a:p>
          <a:p>
            <a:r>
              <a:rPr lang="en-GB" dirty="0"/>
              <a:t>Second, we can draw a state transition diagram to show all events and actions.</a:t>
            </a:r>
          </a:p>
        </p:txBody>
      </p:sp>
      <p:graphicFrame>
        <p:nvGraphicFramePr>
          <p:cNvPr id="5" name="Table 4">
            <a:extLst>
              <a:ext uri="{FF2B5EF4-FFF2-40B4-BE49-F238E27FC236}">
                <a16:creationId xmlns:a16="http://schemas.microsoft.com/office/drawing/2014/main" id="{756AF3E7-21AF-457F-A663-342990834382}"/>
              </a:ext>
            </a:extLst>
          </p:cNvPr>
          <p:cNvGraphicFramePr>
            <a:graphicFrameLocks noGrp="1"/>
          </p:cNvGraphicFramePr>
          <p:nvPr>
            <p:extLst>
              <p:ext uri="{D42A27DB-BD31-4B8C-83A1-F6EECF244321}">
                <p14:modId xmlns:p14="http://schemas.microsoft.com/office/powerpoint/2010/main" val="2683268260"/>
              </p:ext>
            </p:extLst>
          </p:nvPr>
        </p:nvGraphicFramePr>
        <p:xfrm>
          <a:off x="6211238" y="1730744"/>
          <a:ext cx="5461650" cy="4086430"/>
        </p:xfrm>
        <a:graphic>
          <a:graphicData uri="http://schemas.openxmlformats.org/drawingml/2006/table">
            <a:tbl>
              <a:tblPr firstRow="1" firstCol="1">
                <a:tableStyleId>{3C2FFA5D-87B4-456A-9821-1D502468CF0F}</a:tableStyleId>
              </a:tblPr>
              <a:tblGrid>
                <a:gridCol w="1092330">
                  <a:extLst>
                    <a:ext uri="{9D8B030D-6E8A-4147-A177-3AD203B41FA5}">
                      <a16:colId xmlns:a16="http://schemas.microsoft.com/office/drawing/2014/main" val="1098966954"/>
                    </a:ext>
                  </a:extLst>
                </a:gridCol>
                <a:gridCol w="1092330">
                  <a:extLst>
                    <a:ext uri="{9D8B030D-6E8A-4147-A177-3AD203B41FA5}">
                      <a16:colId xmlns:a16="http://schemas.microsoft.com/office/drawing/2014/main" val="521537185"/>
                    </a:ext>
                  </a:extLst>
                </a:gridCol>
                <a:gridCol w="1092330">
                  <a:extLst>
                    <a:ext uri="{9D8B030D-6E8A-4147-A177-3AD203B41FA5}">
                      <a16:colId xmlns:a16="http://schemas.microsoft.com/office/drawing/2014/main" val="567072708"/>
                    </a:ext>
                  </a:extLst>
                </a:gridCol>
                <a:gridCol w="1092330">
                  <a:extLst>
                    <a:ext uri="{9D8B030D-6E8A-4147-A177-3AD203B41FA5}">
                      <a16:colId xmlns:a16="http://schemas.microsoft.com/office/drawing/2014/main" val="2889274633"/>
                    </a:ext>
                  </a:extLst>
                </a:gridCol>
                <a:gridCol w="1092330">
                  <a:extLst>
                    <a:ext uri="{9D8B030D-6E8A-4147-A177-3AD203B41FA5}">
                      <a16:colId xmlns:a16="http://schemas.microsoft.com/office/drawing/2014/main" val="284225287"/>
                    </a:ext>
                  </a:extLst>
                </a:gridCol>
              </a:tblGrid>
              <a:tr h="817286">
                <a:tc>
                  <a:txBody>
                    <a:bodyPr/>
                    <a:lstStyle/>
                    <a:p>
                      <a:pPr algn="ctr"/>
                      <a:endParaRPr lang="en-GB" sz="3200" dirty="0"/>
                    </a:p>
                  </a:txBody>
                  <a:tcPr anchor="ctr">
                    <a:lnL w="6350" cap="flat" cmpd="sng" algn="ctr">
                      <a:noFill/>
                      <a:prstDash val="solid"/>
                      <a:miter lim="800000"/>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GB" sz="3200" dirty="0"/>
                        <a:t>M</a:t>
                      </a:r>
                    </a:p>
                  </a:txBody>
                  <a:tcPr anchor="ctr">
                    <a:lnL>
                      <a:noFill/>
                    </a:lnL>
                  </a:tcPr>
                </a:tc>
                <a:tc>
                  <a:txBody>
                    <a:bodyPr/>
                    <a:lstStyle/>
                    <a:p>
                      <a:pPr algn="ctr"/>
                      <a:r>
                        <a:rPr lang="en-GB" sz="3200" dirty="0"/>
                        <a:t>E</a:t>
                      </a:r>
                    </a:p>
                  </a:txBody>
                  <a:tcPr anchor="ctr"/>
                </a:tc>
                <a:tc>
                  <a:txBody>
                    <a:bodyPr/>
                    <a:lstStyle/>
                    <a:p>
                      <a:pPr algn="ctr"/>
                      <a:r>
                        <a:rPr lang="en-GB" sz="3200" dirty="0"/>
                        <a:t>S</a:t>
                      </a:r>
                    </a:p>
                  </a:txBody>
                  <a:tcPr anchor="ctr"/>
                </a:tc>
                <a:tc>
                  <a:txBody>
                    <a:bodyPr/>
                    <a:lstStyle/>
                    <a:p>
                      <a:pPr algn="ctr"/>
                      <a:r>
                        <a:rPr lang="en-GB" sz="3200" dirty="0"/>
                        <a:t>I</a:t>
                      </a:r>
                    </a:p>
                  </a:txBody>
                  <a:tcPr anchor="ctr"/>
                </a:tc>
                <a:extLst>
                  <a:ext uri="{0D108BD9-81ED-4DB2-BD59-A6C34878D82A}">
                    <a16:rowId xmlns:a16="http://schemas.microsoft.com/office/drawing/2014/main" val="3668836725"/>
                  </a:ext>
                </a:extLst>
              </a:tr>
              <a:tr h="817286">
                <a:tc>
                  <a:txBody>
                    <a:bodyPr/>
                    <a:lstStyle/>
                    <a:p>
                      <a:pPr algn="ctr"/>
                      <a:r>
                        <a:rPr lang="en-GB" sz="3200" dirty="0">
                          <a:solidFill>
                            <a:schemeClr val="bg1"/>
                          </a:solidFill>
                        </a:rPr>
                        <a:t>M</a:t>
                      </a:r>
                    </a:p>
                  </a:txBody>
                  <a:tcPr anchor="ctr">
                    <a:lnL w="6350" cap="flat" cmpd="sng" algn="ctr">
                      <a:noFill/>
                      <a:prstDash val="solid"/>
                      <a:miter lim="800000"/>
                    </a:lnL>
                    <a:lnR w="12700" cap="flat" cmpd="sng" algn="ctr">
                      <a:noFill/>
                      <a:prstDash val="solid"/>
                      <a:miter lim="800000"/>
                    </a:lnR>
                    <a:lnT w="1270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GB" sz="3200" dirty="0"/>
                        <a:t>⨯</a:t>
                      </a:r>
                    </a:p>
                  </a:txBody>
                  <a:tcPr anchor="ctr">
                    <a:lnL w="12700" cap="flat" cmpd="sng" algn="ctr">
                      <a:noFill/>
                      <a:prstDash val="solid"/>
                      <a:miter lim="800000"/>
                    </a:lnL>
                  </a:tcPr>
                </a:tc>
                <a:tc>
                  <a:txBody>
                    <a:bodyPr/>
                    <a:lstStyle/>
                    <a:p>
                      <a:pPr algn="ctr"/>
                      <a:r>
                        <a:rPr lang="en-GB" sz="3200" dirty="0"/>
                        <a:t>⨯</a:t>
                      </a:r>
                    </a:p>
                  </a:txBody>
                  <a:tcPr anchor="ctr"/>
                </a:tc>
                <a:tc>
                  <a:txBody>
                    <a:bodyPr/>
                    <a:lstStyle/>
                    <a:p>
                      <a:pPr algn="ctr"/>
                      <a:r>
                        <a:rPr lang="en-GB" sz="3200" dirty="0"/>
                        <a:t>⨯</a:t>
                      </a:r>
                    </a:p>
                  </a:txBody>
                  <a:tcPr anchor="ctr"/>
                </a:tc>
                <a:tc>
                  <a:txBody>
                    <a:bodyPr/>
                    <a:lstStyle/>
                    <a:p>
                      <a:pPr algn="ctr"/>
                      <a:r>
                        <a:rPr lang="en-GB" sz="3200" dirty="0"/>
                        <a:t>✓</a:t>
                      </a:r>
                    </a:p>
                  </a:txBody>
                  <a:tcPr anchor="ctr"/>
                </a:tc>
                <a:extLst>
                  <a:ext uri="{0D108BD9-81ED-4DB2-BD59-A6C34878D82A}">
                    <a16:rowId xmlns:a16="http://schemas.microsoft.com/office/drawing/2014/main" val="2053369280"/>
                  </a:ext>
                </a:extLst>
              </a:tr>
              <a:tr h="817286">
                <a:tc>
                  <a:txBody>
                    <a:bodyPr/>
                    <a:lstStyle/>
                    <a:p>
                      <a:pPr algn="ctr"/>
                      <a:r>
                        <a:rPr lang="en-GB" sz="3200" dirty="0">
                          <a:solidFill>
                            <a:schemeClr val="bg1"/>
                          </a:solidFill>
                        </a:rPr>
                        <a:t>E</a:t>
                      </a:r>
                    </a:p>
                  </a:txBody>
                  <a:tcPr anchor="ctr">
                    <a:lnL w="6350" cap="flat" cmpd="sng" algn="ctr">
                      <a:noFill/>
                      <a:prstDash val="solid"/>
                      <a:miter lim="800000"/>
                    </a:lnL>
                    <a:lnR w="1270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GB" sz="3200" dirty="0"/>
                        <a:t>⨯</a:t>
                      </a:r>
                    </a:p>
                  </a:txBody>
                  <a:tcPr anchor="ctr">
                    <a:lnL w="12700" cap="flat" cmpd="sng" algn="ctr">
                      <a:noFill/>
                      <a:prstDash val="solid"/>
                      <a:miter lim="800000"/>
                    </a:lnL>
                  </a:tcPr>
                </a:tc>
                <a:tc>
                  <a:txBody>
                    <a:bodyPr/>
                    <a:lstStyle/>
                    <a:p>
                      <a:pPr algn="ctr"/>
                      <a:r>
                        <a:rPr lang="en-GB" sz="3200" dirty="0"/>
                        <a:t>⨯</a:t>
                      </a:r>
                    </a:p>
                  </a:txBody>
                  <a:tcPr anchor="ctr"/>
                </a:tc>
                <a:tc>
                  <a:txBody>
                    <a:bodyPr/>
                    <a:lstStyle/>
                    <a:p>
                      <a:pPr algn="ctr"/>
                      <a:r>
                        <a:rPr lang="en-GB" sz="3200" dirty="0"/>
                        <a:t>⨯</a:t>
                      </a:r>
                    </a:p>
                  </a:txBody>
                  <a:tcPr anchor="ctr"/>
                </a:tc>
                <a:tc>
                  <a:txBody>
                    <a:bodyPr/>
                    <a:lstStyle/>
                    <a:p>
                      <a:pPr algn="ctr"/>
                      <a:r>
                        <a:rPr lang="en-GB" sz="3200" dirty="0"/>
                        <a:t>✓</a:t>
                      </a:r>
                    </a:p>
                  </a:txBody>
                  <a:tcPr anchor="ctr"/>
                </a:tc>
                <a:extLst>
                  <a:ext uri="{0D108BD9-81ED-4DB2-BD59-A6C34878D82A}">
                    <a16:rowId xmlns:a16="http://schemas.microsoft.com/office/drawing/2014/main" val="748356086"/>
                  </a:ext>
                </a:extLst>
              </a:tr>
              <a:tr h="817286">
                <a:tc>
                  <a:txBody>
                    <a:bodyPr/>
                    <a:lstStyle/>
                    <a:p>
                      <a:pPr algn="ctr"/>
                      <a:r>
                        <a:rPr lang="en-GB" sz="3200" dirty="0">
                          <a:solidFill>
                            <a:schemeClr val="bg1"/>
                          </a:solidFill>
                        </a:rPr>
                        <a:t>S</a:t>
                      </a:r>
                    </a:p>
                  </a:txBody>
                  <a:tcPr anchor="ctr">
                    <a:lnL w="6350" cap="flat" cmpd="sng" algn="ctr">
                      <a:noFill/>
                      <a:prstDash val="solid"/>
                      <a:miter lim="800000"/>
                    </a:lnL>
                    <a:lnR w="1270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GB" sz="3200" dirty="0"/>
                        <a:t>⨯</a:t>
                      </a:r>
                    </a:p>
                  </a:txBody>
                  <a:tcPr anchor="ctr">
                    <a:lnL w="12700" cap="flat" cmpd="sng" algn="ctr">
                      <a:noFill/>
                      <a:prstDash val="solid"/>
                      <a:miter lim="800000"/>
                    </a:lnL>
                  </a:tcPr>
                </a:tc>
                <a:tc>
                  <a:txBody>
                    <a:bodyPr/>
                    <a:lstStyle/>
                    <a:p>
                      <a:pPr algn="ctr"/>
                      <a:r>
                        <a:rPr lang="en-GB" sz="3200" dirty="0"/>
                        <a:t>⨯</a:t>
                      </a:r>
                    </a:p>
                  </a:txBody>
                  <a:tcPr anchor="ctr"/>
                </a:tc>
                <a:tc>
                  <a:txBody>
                    <a:bodyPr/>
                    <a:lstStyle/>
                    <a:p>
                      <a:pPr algn="ctr"/>
                      <a:r>
                        <a:rPr lang="en-GB" sz="3200" dirty="0"/>
                        <a:t>✓</a:t>
                      </a:r>
                    </a:p>
                  </a:txBody>
                  <a:tcPr anchor="ctr"/>
                </a:tc>
                <a:tc>
                  <a:txBody>
                    <a:bodyPr/>
                    <a:lstStyle/>
                    <a:p>
                      <a:pPr algn="ctr"/>
                      <a:r>
                        <a:rPr lang="en-GB" sz="3200" dirty="0"/>
                        <a:t>✓</a:t>
                      </a:r>
                    </a:p>
                  </a:txBody>
                  <a:tcPr anchor="ctr"/>
                </a:tc>
                <a:extLst>
                  <a:ext uri="{0D108BD9-81ED-4DB2-BD59-A6C34878D82A}">
                    <a16:rowId xmlns:a16="http://schemas.microsoft.com/office/drawing/2014/main" val="885610262"/>
                  </a:ext>
                </a:extLst>
              </a:tr>
              <a:tr h="817286">
                <a:tc>
                  <a:txBody>
                    <a:bodyPr/>
                    <a:lstStyle/>
                    <a:p>
                      <a:pPr algn="ctr"/>
                      <a:r>
                        <a:rPr lang="en-GB" sz="3200" dirty="0">
                          <a:solidFill>
                            <a:schemeClr val="bg1"/>
                          </a:solidFill>
                        </a:rPr>
                        <a:t>I</a:t>
                      </a:r>
                    </a:p>
                  </a:txBody>
                  <a:tcPr anchor="ctr">
                    <a:lnL w="6350" cap="flat" cmpd="sng" algn="ctr">
                      <a:noFill/>
                      <a:prstDash val="solid"/>
                      <a:miter lim="800000"/>
                    </a:lnL>
                    <a:lnR w="1270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GB" sz="3200" dirty="0"/>
                        <a:t>✓</a:t>
                      </a:r>
                    </a:p>
                  </a:txBody>
                  <a:tcPr anchor="ctr">
                    <a:lnL w="12700" cap="flat" cmpd="sng" algn="ctr">
                      <a:noFill/>
                      <a:prstDash val="solid"/>
                      <a:miter lim="800000"/>
                    </a:lnL>
                  </a:tcPr>
                </a:tc>
                <a:tc>
                  <a:txBody>
                    <a:bodyPr/>
                    <a:lstStyle/>
                    <a:p>
                      <a:pPr algn="ctr"/>
                      <a:r>
                        <a:rPr lang="en-GB" sz="3200" dirty="0"/>
                        <a:t>✓</a:t>
                      </a:r>
                    </a:p>
                  </a:txBody>
                  <a:tcPr anchor="ctr"/>
                </a:tc>
                <a:tc>
                  <a:txBody>
                    <a:bodyPr/>
                    <a:lstStyle/>
                    <a:p>
                      <a:pPr algn="ctr"/>
                      <a:r>
                        <a:rPr lang="en-GB" sz="3200" dirty="0"/>
                        <a:t>✓</a:t>
                      </a:r>
                    </a:p>
                  </a:txBody>
                  <a:tcPr anchor="ctr"/>
                </a:tc>
                <a:tc>
                  <a:txBody>
                    <a:bodyPr/>
                    <a:lstStyle/>
                    <a:p>
                      <a:pPr algn="ctr"/>
                      <a:r>
                        <a:rPr lang="en-GB" sz="3200" dirty="0"/>
                        <a:t>✓</a:t>
                      </a:r>
                    </a:p>
                  </a:txBody>
                  <a:tcPr anchor="ctr"/>
                </a:tc>
                <a:extLst>
                  <a:ext uri="{0D108BD9-81ED-4DB2-BD59-A6C34878D82A}">
                    <a16:rowId xmlns:a16="http://schemas.microsoft.com/office/drawing/2014/main" val="639769289"/>
                  </a:ext>
                </a:extLst>
              </a:tr>
            </a:tbl>
          </a:graphicData>
        </a:graphic>
      </p:graphicFrame>
    </p:spTree>
    <p:extLst>
      <p:ext uri="{BB962C8B-B14F-4D97-AF65-F5344CB8AC3E}">
        <p14:creationId xmlns:p14="http://schemas.microsoft.com/office/powerpoint/2010/main" val="400119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MESI State-transition Diagram</a:t>
            </a:r>
            <a:endParaRPr lang="en-US" dirty="0"/>
          </a:p>
        </p:txBody>
      </p:sp>
      <p:sp>
        <p:nvSpPr>
          <p:cNvPr id="4" name="Oval 3">
            <a:extLst>
              <a:ext uri="{FF2B5EF4-FFF2-40B4-BE49-F238E27FC236}">
                <a16:creationId xmlns:a16="http://schemas.microsoft.com/office/drawing/2014/main" id="{943BC8E8-C0D0-4A25-B881-23758D15FFDA}"/>
              </a:ext>
            </a:extLst>
          </p:cNvPr>
          <p:cNvSpPr/>
          <p:nvPr/>
        </p:nvSpPr>
        <p:spPr>
          <a:xfrm>
            <a:off x="2285631" y="3469469"/>
            <a:ext cx="1080000" cy="1080000"/>
          </a:xfrm>
          <a:prstGeom prst="ellipse">
            <a:avLst/>
          </a:prstGeom>
          <a:solidFill>
            <a:schemeClr val="accent6">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M</a:t>
            </a:r>
          </a:p>
        </p:txBody>
      </p:sp>
      <p:sp>
        <p:nvSpPr>
          <p:cNvPr id="5" name="Oval 4">
            <a:extLst>
              <a:ext uri="{FF2B5EF4-FFF2-40B4-BE49-F238E27FC236}">
                <a16:creationId xmlns:a16="http://schemas.microsoft.com/office/drawing/2014/main" id="{E6F10EA4-7872-46B1-981D-D12B36455F2B}"/>
              </a:ext>
            </a:extLst>
          </p:cNvPr>
          <p:cNvSpPr/>
          <p:nvPr/>
        </p:nvSpPr>
        <p:spPr>
          <a:xfrm>
            <a:off x="4669077" y="3469469"/>
            <a:ext cx="1080000" cy="1080000"/>
          </a:xfrm>
          <a:prstGeom prst="ellipse">
            <a:avLst/>
          </a:prstGeom>
          <a:solidFill>
            <a:schemeClr val="accent6">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E</a:t>
            </a:r>
          </a:p>
        </p:txBody>
      </p:sp>
      <p:sp>
        <p:nvSpPr>
          <p:cNvPr id="6" name="Oval 5">
            <a:extLst>
              <a:ext uri="{FF2B5EF4-FFF2-40B4-BE49-F238E27FC236}">
                <a16:creationId xmlns:a16="http://schemas.microsoft.com/office/drawing/2014/main" id="{0319F2E8-6D90-49A9-B2CD-4DB4322D8F5F}"/>
              </a:ext>
            </a:extLst>
          </p:cNvPr>
          <p:cNvSpPr/>
          <p:nvPr/>
        </p:nvSpPr>
        <p:spPr>
          <a:xfrm>
            <a:off x="7052523" y="3474593"/>
            <a:ext cx="1080000" cy="1080000"/>
          </a:xfrm>
          <a:prstGeom prst="ellipse">
            <a:avLst/>
          </a:prstGeom>
          <a:solidFill>
            <a:schemeClr val="accent6">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S</a:t>
            </a:r>
          </a:p>
        </p:txBody>
      </p:sp>
      <p:sp>
        <p:nvSpPr>
          <p:cNvPr id="7" name="Oval 6">
            <a:extLst>
              <a:ext uri="{FF2B5EF4-FFF2-40B4-BE49-F238E27FC236}">
                <a16:creationId xmlns:a16="http://schemas.microsoft.com/office/drawing/2014/main" id="{5DEAB942-C75A-4E75-8685-9BE362340E38}"/>
              </a:ext>
            </a:extLst>
          </p:cNvPr>
          <p:cNvSpPr/>
          <p:nvPr/>
        </p:nvSpPr>
        <p:spPr>
          <a:xfrm>
            <a:off x="9435969" y="3469469"/>
            <a:ext cx="1080000" cy="1080000"/>
          </a:xfrm>
          <a:prstGeom prst="ellipse">
            <a:avLst/>
          </a:prstGeom>
          <a:solidFill>
            <a:schemeClr val="accent6">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I</a:t>
            </a:r>
          </a:p>
        </p:txBody>
      </p:sp>
      <p:cxnSp>
        <p:nvCxnSpPr>
          <p:cNvPr id="8" name="Curved Connector 6">
            <a:extLst>
              <a:ext uri="{FF2B5EF4-FFF2-40B4-BE49-F238E27FC236}">
                <a16:creationId xmlns:a16="http://schemas.microsoft.com/office/drawing/2014/main" id="{B5C2B013-B3B0-4A6A-A708-BECB88AE8E3C}"/>
              </a:ext>
            </a:extLst>
          </p:cNvPr>
          <p:cNvCxnSpPr>
            <a:stCxn id="7" idx="4"/>
            <a:endCxn id="6" idx="4"/>
          </p:cNvCxnSpPr>
          <p:nvPr/>
        </p:nvCxnSpPr>
        <p:spPr>
          <a:xfrm rot="5400000">
            <a:off x="8781684" y="3360308"/>
            <a:ext cx="5124" cy="2383446"/>
          </a:xfrm>
          <a:prstGeom prst="curvedConnector3">
            <a:avLst>
              <a:gd name="adj1" fmla="val 1050981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urved Connector 13">
            <a:extLst>
              <a:ext uri="{FF2B5EF4-FFF2-40B4-BE49-F238E27FC236}">
                <a16:creationId xmlns:a16="http://schemas.microsoft.com/office/drawing/2014/main" id="{2A3F782A-C153-464A-A37C-18A7E3C83BFF}"/>
              </a:ext>
            </a:extLst>
          </p:cNvPr>
          <p:cNvCxnSpPr>
            <a:cxnSpLocks/>
            <a:stCxn id="7" idx="4"/>
            <a:endCxn id="5" idx="4"/>
          </p:cNvCxnSpPr>
          <p:nvPr/>
        </p:nvCxnSpPr>
        <p:spPr>
          <a:xfrm rot="5400000">
            <a:off x="7592523" y="2166023"/>
            <a:ext cx="12700" cy="4766892"/>
          </a:xfrm>
          <a:prstGeom prst="curvedConnector3">
            <a:avLst>
              <a:gd name="adj1" fmla="val 9369228"/>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16">
            <a:extLst>
              <a:ext uri="{FF2B5EF4-FFF2-40B4-BE49-F238E27FC236}">
                <a16:creationId xmlns:a16="http://schemas.microsoft.com/office/drawing/2014/main" id="{4C91E978-85B7-4186-AF93-DDBEE05F1DF6}"/>
              </a:ext>
            </a:extLst>
          </p:cNvPr>
          <p:cNvCxnSpPr>
            <a:cxnSpLocks/>
            <a:stCxn id="7" idx="4"/>
            <a:endCxn id="4" idx="4"/>
          </p:cNvCxnSpPr>
          <p:nvPr/>
        </p:nvCxnSpPr>
        <p:spPr>
          <a:xfrm rot="5400000">
            <a:off x="6399950" y="975150"/>
            <a:ext cx="14400" cy="7150338"/>
          </a:xfrm>
          <a:prstGeom prst="curvedConnector3">
            <a:avLst>
              <a:gd name="adj1" fmla="val 12412826"/>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26">
            <a:extLst>
              <a:ext uri="{FF2B5EF4-FFF2-40B4-BE49-F238E27FC236}">
                <a16:creationId xmlns:a16="http://schemas.microsoft.com/office/drawing/2014/main" id="{153ECC4E-5C44-4519-90EA-82F3A18CA213}"/>
              </a:ext>
            </a:extLst>
          </p:cNvPr>
          <p:cNvCxnSpPr>
            <a:cxnSpLocks/>
            <a:stCxn id="6" idx="4"/>
            <a:endCxn id="4" idx="4"/>
          </p:cNvCxnSpPr>
          <p:nvPr/>
        </p:nvCxnSpPr>
        <p:spPr>
          <a:xfrm rot="5400000" flipH="1">
            <a:off x="5206515" y="2168585"/>
            <a:ext cx="5124" cy="4766892"/>
          </a:xfrm>
          <a:prstGeom prst="curvedConnector3">
            <a:avLst>
              <a:gd name="adj1" fmla="val -22764344"/>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urved Connector 39">
            <a:extLst>
              <a:ext uri="{FF2B5EF4-FFF2-40B4-BE49-F238E27FC236}">
                <a16:creationId xmlns:a16="http://schemas.microsoft.com/office/drawing/2014/main" id="{FB1EDE05-8C0A-405C-BB42-13ECAB679E2A}"/>
              </a:ext>
            </a:extLst>
          </p:cNvPr>
          <p:cNvCxnSpPr>
            <a:cxnSpLocks/>
            <a:stCxn id="5" idx="4"/>
            <a:endCxn id="4" idx="4"/>
          </p:cNvCxnSpPr>
          <p:nvPr/>
        </p:nvCxnSpPr>
        <p:spPr>
          <a:xfrm rot="5400000">
            <a:off x="4017354" y="3357746"/>
            <a:ext cx="12700" cy="2383446"/>
          </a:xfrm>
          <a:prstGeom prst="curvedConnector3">
            <a:avLst>
              <a:gd name="adj1" fmla="val 4200008"/>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46">
            <a:extLst>
              <a:ext uri="{FF2B5EF4-FFF2-40B4-BE49-F238E27FC236}">
                <a16:creationId xmlns:a16="http://schemas.microsoft.com/office/drawing/2014/main" id="{5C273D24-EA84-4263-8A8F-5F4696D07C00}"/>
              </a:ext>
            </a:extLst>
          </p:cNvPr>
          <p:cNvCxnSpPr>
            <a:cxnSpLocks/>
            <a:stCxn id="6" idx="0"/>
            <a:endCxn id="7" idx="0"/>
          </p:cNvCxnSpPr>
          <p:nvPr/>
        </p:nvCxnSpPr>
        <p:spPr>
          <a:xfrm rot="5400000" flipH="1" flipV="1">
            <a:off x="8781684" y="2280308"/>
            <a:ext cx="5124" cy="2383446"/>
          </a:xfrm>
          <a:prstGeom prst="curvedConnector3">
            <a:avLst>
              <a:gd name="adj1" fmla="val 11882572"/>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50">
            <a:extLst>
              <a:ext uri="{FF2B5EF4-FFF2-40B4-BE49-F238E27FC236}">
                <a16:creationId xmlns:a16="http://schemas.microsoft.com/office/drawing/2014/main" id="{C4F4A87F-B04C-4BA6-A238-BDF36C95FDBD}"/>
              </a:ext>
            </a:extLst>
          </p:cNvPr>
          <p:cNvCxnSpPr>
            <a:cxnSpLocks/>
            <a:stCxn id="5" idx="0"/>
            <a:endCxn id="7" idx="0"/>
          </p:cNvCxnSpPr>
          <p:nvPr/>
        </p:nvCxnSpPr>
        <p:spPr>
          <a:xfrm rot="5400000" flipH="1" flipV="1">
            <a:off x="7592523" y="1086023"/>
            <a:ext cx="12700" cy="4766892"/>
          </a:xfrm>
          <a:prstGeom prst="curvedConnector3">
            <a:avLst>
              <a:gd name="adj1" fmla="val 955385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54">
            <a:extLst>
              <a:ext uri="{FF2B5EF4-FFF2-40B4-BE49-F238E27FC236}">
                <a16:creationId xmlns:a16="http://schemas.microsoft.com/office/drawing/2014/main" id="{775E32B2-7646-4298-8D2A-36C5CFA0C668}"/>
              </a:ext>
            </a:extLst>
          </p:cNvPr>
          <p:cNvCxnSpPr>
            <a:cxnSpLocks/>
            <a:stCxn id="4" idx="0"/>
            <a:endCxn id="7" idx="0"/>
          </p:cNvCxnSpPr>
          <p:nvPr/>
        </p:nvCxnSpPr>
        <p:spPr>
          <a:xfrm rot="5400000" flipH="1" flipV="1">
            <a:off x="6400800" y="-105700"/>
            <a:ext cx="12700" cy="7150338"/>
          </a:xfrm>
          <a:prstGeom prst="curvedConnector3">
            <a:avLst>
              <a:gd name="adj1" fmla="val 14353858"/>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urved Connector 58">
            <a:extLst>
              <a:ext uri="{FF2B5EF4-FFF2-40B4-BE49-F238E27FC236}">
                <a16:creationId xmlns:a16="http://schemas.microsoft.com/office/drawing/2014/main" id="{D1EEAEBF-64FE-46C7-AAC2-8E284AAEC247}"/>
              </a:ext>
            </a:extLst>
          </p:cNvPr>
          <p:cNvCxnSpPr>
            <a:cxnSpLocks/>
            <a:stCxn id="5" idx="0"/>
            <a:endCxn id="6" idx="0"/>
          </p:cNvCxnSpPr>
          <p:nvPr/>
        </p:nvCxnSpPr>
        <p:spPr>
          <a:xfrm rot="16200000" flipH="1">
            <a:off x="6398238" y="2280308"/>
            <a:ext cx="5124" cy="2383446"/>
          </a:xfrm>
          <a:prstGeom prst="curvedConnector3">
            <a:avLst>
              <a:gd name="adj1" fmla="val -11782572"/>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62">
            <a:extLst>
              <a:ext uri="{FF2B5EF4-FFF2-40B4-BE49-F238E27FC236}">
                <a16:creationId xmlns:a16="http://schemas.microsoft.com/office/drawing/2014/main" id="{464D36A8-A2EC-4EC9-8CDE-79394656344B}"/>
              </a:ext>
            </a:extLst>
          </p:cNvPr>
          <p:cNvCxnSpPr>
            <a:cxnSpLocks/>
            <a:stCxn id="4" idx="0"/>
            <a:endCxn id="6" idx="0"/>
          </p:cNvCxnSpPr>
          <p:nvPr/>
        </p:nvCxnSpPr>
        <p:spPr>
          <a:xfrm rot="16200000" flipH="1">
            <a:off x="5206515" y="1088585"/>
            <a:ext cx="5124" cy="4766892"/>
          </a:xfrm>
          <a:prstGeom prst="curvedConnector3">
            <a:avLst>
              <a:gd name="adj1" fmla="val -241371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66">
            <a:extLst>
              <a:ext uri="{FF2B5EF4-FFF2-40B4-BE49-F238E27FC236}">
                <a16:creationId xmlns:a16="http://schemas.microsoft.com/office/drawing/2014/main" id="{AB6A503D-E9C6-4571-A84F-83A49D45FDAB}"/>
              </a:ext>
            </a:extLst>
          </p:cNvPr>
          <p:cNvCxnSpPr>
            <a:cxnSpLocks/>
            <a:stCxn id="4" idx="3"/>
            <a:endCxn id="4" idx="1"/>
          </p:cNvCxnSpPr>
          <p:nvPr/>
        </p:nvCxnSpPr>
        <p:spPr>
          <a:xfrm rot="5400000" flipH="1">
            <a:off x="2061955" y="4009469"/>
            <a:ext cx="763676" cy="12700"/>
          </a:xfrm>
          <a:prstGeom prst="curvedConnector5">
            <a:avLst>
              <a:gd name="adj1" fmla="val -29934"/>
              <a:gd name="adj2" fmla="val 9058567"/>
              <a:gd name="adj3" fmla="val 129934"/>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urved Connector 71">
            <a:extLst>
              <a:ext uri="{FF2B5EF4-FFF2-40B4-BE49-F238E27FC236}">
                <a16:creationId xmlns:a16="http://schemas.microsoft.com/office/drawing/2014/main" id="{8DC1F0CE-2BB1-4884-B525-A7E9CE2E90A6}"/>
              </a:ext>
            </a:extLst>
          </p:cNvPr>
          <p:cNvCxnSpPr>
            <a:cxnSpLocks/>
            <a:stCxn id="5" idx="3"/>
            <a:endCxn id="5" idx="1"/>
          </p:cNvCxnSpPr>
          <p:nvPr/>
        </p:nvCxnSpPr>
        <p:spPr>
          <a:xfrm rot="5400000" flipH="1">
            <a:off x="4445401" y="4009469"/>
            <a:ext cx="763676" cy="12700"/>
          </a:xfrm>
          <a:prstGeom prst="curvedConnector5">
            <a:avLst>
              <a:gd name="adj1" fmla="val -29934"/>
              <a:gd name="adj2" fmla="val 9058567"/>
              <a:gd name="adj3" fmla="val 129934"/>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77">
            <a:extLst>
              <a:ext uri="{FF2B5EF4-FFF2-40B4-BE49-F238E27FC236}">
                <a16:creationId xmlns:a16="http://schemas.microsoft.com/office/drawing/2014/main" id="{487291D4-2E8D-4CBB-951D-553DBF7F54D0}"/>
              </a:ext>
            </a:extLst>
          </p:cNvPr>
          <p:cNvCxnSpPr>
            <a:cxnSpLocks/>
            <a:stCxn id="6" idx="3"/>
            <a:endCxn id="6" idx="1"/>
          </p:cNvCxnSpPr>
          <p:nvPr/>
        </p:nvCxnSpPr>
        <p:spPr>
          <a:xfrm rot="5400000" flipH="1">
            <a:off x="6828847" y="4014593"/>
            <a:ext cx="763676" cy="12700"/>
          </a:xfrm>
          <a:prstGeom prst="curvedConnector5">
            <a:avLst>
              <a:gd name="adj1" fmla="val -29934"/>
              <a:gd name="adj2" fmla="val 9058567"/>
              <a:gd name="adj3" fmla="val 129934"/>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urved Connector 87">
            <a:extLst>
              <a:ext uri="{FF2B5EF4-FFF2-40B4-BE49-F238E27FC236}">
                <a16:creationId xmlns:a16="http://schemas.microsoft.com/office/drawing/2014/main" id="{F5040094-F8EE-4576-ABE4-316C133F9F07}"/>
              </a:ext>
            </a:extLst>
          </p:cNvPr>
          <p:cNvCxnSpPr>
            <a:cxnSpLocks/>
            <a:stCxn id="7" idx="3"/>
            <a:endCxn id="7" idx="1"/>
          </p:cNvCxnSpPr>
          <p:nvPr/>
        </p:nvCxnSpPr>
        <p:spPr>
          <a:xfrm rot="5400000" flipH="1">
            <a:off x="9212293" y="4009469"/>
            <a:ext cx="763676" cy="12700"/>
          </a:xfrm>
          <a:prstGeom prst="curvedConnector5">
            <a:avLst>
              <a:gd name="adj1" fmla="val -29934"/>
              <a:gd name="adj2" fmla="val 9058567"/>
              <a:gd name="adj3" fmla="val 129934"/>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D6A0FB2-0BFE-421F-84C1-0067A59FA08F}"/>
              </a:ext>
            </a:extLst>
          </p:cNvPr>
          <p:cNvSpPr txBox="1"/>
          <p:nvPr/>
        </p:nvSpPr>
        <p:spPr>
          <a:xfrm>
            <a:off x="8284335" y="3677238"/>
            <a:ext cx="965701" cy="654401"/>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2">
                    <a:lumMod val="75000"/>
                    <a:lumOff val="25000"/>
                  </a:schemeClr>
                </a:solidFill>
                <a:latin typeface="+mn-lt"/>
                <a:ea typeface="+mn-ea"/>
                <a:cs typeface="+mn-cs"/>
              </a:rPr>
              <a:t>Remote core read/write</a:t>
            </a:r>
          </a:p>
        </p:txBody>
      </p:sp>
      <p:sp>
        <p:nvSpPr>
          <p:cNvPr id="23" name="TextBox 22">
            <a:extLst>
              <a:ext uri="{FF2B5EF4-FFF2-40B4-BE49-F238E27FC236}">
                <a16:creationId xmlns:a16="http://schemas.microsoft.com/office/drawing/2014/main" id="{DE458A86-B540-42DC-87C5-978D0526874D}"/>
              </a:ext>
            </a:extLst>
          </p:cNvPr>
          <p:cNvSpPr txBox="1"/>
          <p:nvPr/>
        </p:nvSpPr>
        <p:spPr>
          <a:xfrm>
            <a:off x="5905857" y="3677239"/>
            <a:ext cx="1080000" cy="460502"/>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solidFill>
                  <a:schemeClr val="accent4">
                    <a:lumMod val="75000"/>
                  </a:schemeClr>
                </a:solidFill>
                <a:latin typeface="+mn-lt"/>
                <a:ea typeface="+mn-ea"/>
              </a:rPr>
              <a:t>Local/</a:t>
            </a:r>
            <a:r>
              <a:rPr lang="en-GB" sz="1400" dirty="0">
                <a:solidFill>
                  <a:schemeClr val="accent2">
                    <a:lumMod val="75000"/>
                    <a:lumOff val="25000"/>
                  </a:schemeClr>
                </a:solidFill>
                <a:latin typeface="+mn-lt"/>
                <a:ea typeface="+mn-ea"/>
              </a:rPr>
              <a:t>r</a:t>
            </a:r>
            <a:r>
              <a:rPr lang="en-GB" sz="1400" kern="1200" dirty="0">
                <a:solidFill>
                  <a:schemeClr val="accent2">
                    <a:lumMod val="75000"/>
                    <a:lumOff val="25000"/>
                  </a:schemeClr>
                </a:solidFill>
                <a:latin typeface="+mn-lt"/>
                <a:ea typeface="+mn-ea"/>
                <a:cs typeface="+mn-cs"/>
              </a:rPr>
              <a:t>emote core read</a:t>
            </a:r>
          </a:p>
        </p:txBody>
      </p:sp>
      <p:sp>
        <p:nvSpPr>
          <p:cNvPr id="24" name="TextBox 23">
            <a:extLst>
              <a:ext uri="{FF2B5EF4-FFF2-40B4-BE49-F238E27FC236}">
                <a16:creationId xmlns:a16="http://schemas.microsoft.com/office/drawing/2014/main" id="{6507542D-AB46-447D-9475-6887DA05B6A0}"/>
              </a:ext>
            </a:extLst>
          </p:cNvPr>
          <p:cNvSpPr txBox="1"/>
          <p:nvPr/>
        </p:nvSpPr>
        <p:spPr>
          <a:xfrm>
            <a:off x="3517443" y="3785568"/>
            <a:ext cx="965701" cy="460502"/>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solidFill>
                  <a:schemeClr val="accent4">
                    <a:lumMod val="75000"/>
                  </a:schemeClr>
                </a:solidFill>
                <a:latin typeface="+mn-lt"/>
                <a:ea typeface="+mn-ea"/>
              </a:rPr>
              <a:t>Local</a:t>
            </a:r>
            <a:r>
              <a:rPr lang="en-GB" sz="1400" kern="1200" dirty="0">
                <a:solidFill>
                  <a:schemeClr val="accent4">
                    <a:lumMod val="75000"/>
                  </a:schemeClr>
                </a:solidFill>
                <a:latin typeface="+mn-lt"/>
                <a:ea typeface="+mn-ea"/>
                <a:cs typeface="+mn-cs"/>
              </a:rPr>
              <a:t> core read</a:t>
            </a:r>
          </a:p>
        </p:txBody>
      </p:sp>
      <p:sp>
        <p:nvSpPr>
          <p:cNvPr id="25" name="TextBox 24">
            <a:extLst>
              <a:ext uri="{FF2B5EF4-FFF2-40B4-BE49-F238E27FC236}">
                <a16:creationId xmlns:a16="http://schemas.microsoft.com/office/drawing/2014/main" id="{B5894B4A-1E2B-4F7B-B6B4-087C521F37BF}"/>
              </a:ext>
            </a:extLst>
          </p:cNvPr>
          <p:cNvSpPr txBox="1"/>
          <p:nvPr/>
        </p:nvSpPr>
        <p:spPr>
          <a:xfrm>
            <a:off x="904455" y="3785568"/>
            <a:ext cx="965701" cy="460502"/>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4">
                    <a:lumMod val="75000"/>
                  </a:schemeClr>
                </a:solidFill>
                <a:latin typeface="+mn-lt"/>
                <a:ea typeface="+mn-ea"/>
                <a:cs typeface="+mn-cs"/>
              </a:rPr>
              <a:t>Local core read/write</a:t>
            </a:r>
          </a:p>
        </p:txBody>
      </p:sp>
      <p:sp>
        <p:nvSpPr>
          <p:cNvPr id="26" name="TextBox 25">
            <a:extLst>
              <a:ext uri="{FF2B5EF4-FFF2-40B4-BE49-F238E27FC236}">
                <a16:creationId xmlns:a16="http://schemas.microsoft.com/office/drawing/2014/main" id="{B9F177A6-278D-45A2-8E65-5315D1D3EFFD}"/>
              </a:ext>
            </a:extLst>
          </p:cNvPr>
          <p:cNvSpPr txBox="1"/>
          <p:nvPr/>
        </p:nvSpPr>
        <p:spPr>
          <a:xfrm>
            <a:off x="7995451" y="4685580"/>
            <a:ext cx="1160803" cy="848300"/>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4">
                    <a:lumMod val="75000"/>
                  </a:schemeClr>
                </a:solidFill>
                <a:latin typeface="+mn-lt"/>
                <a:ea typeface="+mn-ea"/>
                <a:cs typeface="+mn-cs"/>
              </a:rPr>
              <a:t>Local core read, remote core has a copy</a:t>
            </a:r>
          </a:p>
        </p:txBody>
      </p:sp>
      <p:sp>
        <p:nvSpPr>
          <p:cNvPr id="27" name="TextBox 26">
            <a:extLst>
              <a:ext uri="{FF2B5EF4-FFF2-40B4-BE49-F238E27FC236}">
                <a16:creationId xmlns:a16="http://schemas.microsoft.com/office/drawing/2014/main" id="{5EC4450D-D89B-45AC-BD48-B8294F267A6D}"/>
              </a:ext>
            </a:extLst>
          </p:cNvPr>
          <p:cNvSpPr txBox="1"/>
          <p:nvPr/>
        </p:nvSpPr>
        <p:spPr>
          <a:xfrm>
            <a:off x="6968703" y="5397489"/>
            <a:ext cx="1160803" cy="654401"/>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4">
                    <a:lumMod val="75000"/>
                  </a:schemeClr>
                </a:solidFill>
                <a:latin typeface="+mn-lt"/>
                <a:ea typeface="+mn-ea"/>
                <a:cs typeface="+mn-cs"/>
              </a:rPr>
              <a:t>Local core read, no other copies</a:t>
            </a:r>
          </a:p>
        </p:txBody>
      </p:sp>
      <p:sp>
        <p:nvSpPr>
          <p:cNvPr id="28" name="TextBox 27">
            <a:extLst>
              <a:ext uri="{FF2B5EF4-FFF2-40B4-BE49-F238E27FC236}">
                <a16:creationId xmlns:a16="http://schemas.microsoft.com/office/drawing/2014/main" id="{4AB04849-1D84-4991-ABA2-540300AA6F5B}"/>
              </a:ext>
            </a:extLst>
          </p:cNvPr>
          <p:cNvSpPr txBox="1"/>
          <p:nvPr/>
        </p:nvSpPr>
        <p:spPr>
          <a:xfrm>
            <a:off x="5951282" y="6102223"/>
            <a:ext cx="899035" cy="460502"/>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4">
                    <a:lumMod val="75000"/>
                  </a:schemeClr>
                </a:solidFill>
                <a:latin typeface="+mn-lt"/>
                <a:ea typeface="+mn-ea"/>
                <a:cs typeface="+mn-cs"/>
              </a:rPr>
              <a:t>Local core write</a:t>
            </a:r>
          </a:p>
        </p:txBody>
      </p:sp>
      <p:sp>
        <p:nvSpPr>
          <p:cNvPr id="29" name="TextBox 28">
            <a:extLst>
              <a:ext uri="{FF2B5EF4-FFF2-40B4-BE49-F238E27FC236}">
                <a16:creationId xmlns:a16="http://schemas.microsoft.com/office/drawing/2014/main" id="{53B47D0B-941E-4BFC-A66A-68C34B330DE8}"/>
              </a:ext>
            </a:extLst>
          </p:cNvPr>
          <p:cNvSpPr txBox="1"/>
          <p:nvPr/>
        </p:nvSpPr>
        <p:spPr>
          <a:xfrm>
            <a:off x="4792994" y="5494439"/>
            <a:ext cx="844866" cy="460502"/>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4">
                    <a:lumMod val="75000"/>
                  </a:schemeClr>
                </a:solidFill>
                <a:latin typeface="+mn-lt"/>
                <a:ea typeface="+mn-ea"/>
                <a:cs typeface="+mn-cs"/>
              </a:rPr>
              <a:t>Local core write</a:t>
            </a:r>
          </a:p>
        </p:txBody>
      </p:sp>
      <p:sp>
        <p:nvSpPr>
          <p:cNvPr id="30" name="TextBox 29">
            <a:extLst>
              <a:ext uri="{FF2B5EF4-FFF2-40B4-BE49-F238E27FC236}">
                <a16:creationId xmlns:a16="http://schemas.microsoft.com/office/drawing/2014/main" id="{A217A9E6-4319-4C93-837F-BA562D681607}"/>
              </a:ext>
            </a:extLst>
          </p:cNvPr>
          <p:cNvSpPr txBox="1"/>
          <p:nvPr/>
        </p:nvSpPr>
        <p:spPr>
          <a:xfrm>
            <a:off x="3616759" y="4852868"/>
            <a:ext cx="813889" cy="460502"/>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4">
                    <a:lumMod val="75000"/>
                  </a:schemeClr>
                </a:solidFill>
                <a:latin typeface="+mn-lt"/>
                <a:ea typeface="+mn-ea"/>
                <a:cs typeface="+mn-cs"/>
              </a:rPr>
              <a:t>Local core write</a:t>
            </a:r>
          </a:p>
        </p:txBody>
      </p:sp>
      <p:sp>
        <p:nvSpPr>
          <p:cNvPr id="31" name="TextBox 30">
            <a:extLst>
              <a:ext uri="{FF2B5EF4-FFF2-40B4-BE49-F238E27FC236}">
                <a16:creationId xmlns:a16="http://schemas.microsoft.com/office/drawing/2014/main" id="{B66FC1DB-FFC3-4283-B8B3-9F7A3C59B1A2}"/>
              </a:ext>
            </a:extLst>
          </p:cNvPr>
          <p:cNvSpPr txBox="1"/>
          <p:nvPr/>
        </p:nvSpPr>
        <p:spPr>
          <a:xfrm>
            <a:off x="4703106" y="2065698"/>
            <a:ext cx="1011941" cy="460502"/>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2">
                    <a:lumMod val="75000"/>
                    <a:lumOff val="25000"/>
                  </a:schemeClr>
                </a:solidFill>
                <a:latin typeface="+mn-lt"/>
                <a:ea typeface="+mn-ea"/>
                <a:cs typeface="+mn-cs"/>
              </a:rPr>
              <a:t>Remote core read</a:t>
            </a:r>
          </a:p>
        </p:txBody>
      </p:sp>
      <p:sp>
        <p:nvSpPr>
          <p:cNvPr id="32" name="TextBox 31">
            <a:extLst>
              <a:ext uri="{FF2B5EF4-FFF2-40B4-BE49-F238E27FC236}">
                <a16:creationId xmlns:a16="http://schemas.microsoft.com/office/drawing/2014/main" id="{3C2645F3-3FD5-48EC-8C3C-8971DC0F1563}"/>
              </a:ext>
            </a:extLst>
          </p:cNvPr>
          <p:cNvSpPr txBox="1"/>
          <p:nvPr/>
        </p:nvSpPr>
        <p:spPr>
          <a:xfrm>
            <a:off x="5951282" y="1456389"/>
            <a:ext cx="1030532" cy="457606"/>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2">
                    <a:lumMod val="75000"/>
                    <a:lumOff val="25000"/>
                  </a:schemeClr>
                </a:solidFill>
                <a:latin typeface="+mn-lt"/>
                <a:ea typeface="+mn-ea"/>
                <a:cs typeface="+mn-cs"/>
              </a:rPr>
              <a:t>Remote core write</a:t>
            </a:r>
          </a:p>
        </p:txBody>
      </p:sp>
      <p:sp>
        <p:nvSpPr>
          <p:cNvPr id="33" name="TextBox 32">
            <a:extLst>
              <a:ext uri="{FF2B5EF4-FFF2-40B4-BE49-F238E27FC236}">
                <a16:creationId xmlns:a16="http://schemas.microsoft.com/office/drawing/2014/main" id="{1C5A1EB8-E785-4942-B921-E76E5CF60C32}"/>
              </a:ext>
            </a:extLst>
          </p:cNvPr>
          <p:cNvSpPr txBox="1"/>
          <p:nvPr/>
        </p:nvSpPr>
        <p:spPr>
          <a:xfrm>
            <a:off x="7120582" y="2065698"/>
            <a:ext cx="1011941" cy="460502"/>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2">
                    <a:lumMod val="75000"/>
                    <a:lumOff val="25000"/>
                  </a:schemeClr>
                </a:solidFill>
                <a:latin typeface="+mn-lt"/>
                <a:ea typeface="+mn-ea"/>
                <a:cs typeface="+mn-cs"/>
              </a:rPr>
              <a:t>Remote core write</a:t>
            </a:r>
          </a:p>
        </p:txBody>
      </p:sp>
      <p:sp>
        <p:nvSpPr>
          <p:cNvPr id="34" name="TextBox 33">
            <a:extLst>
              <a:ext uri="{FF2B5EF4-FFF2-40B4-BE49-F238E27FC236}">
                <a16:creationId xmlns:a16="http://schemas.microsoft.com/office/drawing/2014/main" id="{A3204E25-C864-4104-B578-0581196EFC06}"/>
              </a:ext>
            </a:extLst>
          </p:cNvPr>
          <p:cNvSpPr txBox="1"/>
          <p:nvPr/>
        </p:nvSpPr>
        <p:spPr>
          <a:xfrm>
            <a:off x="8342884" y="2739823"/>
            <a:ext cx="1046193" cy="457606"/>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2">
                    <a:lumMod val="75000"/>
                    <a:lumOff val="25000"/>
                  </a:schemeClr>
                </a:solidFill>
                <a:latin typeface="+mn-lt"/>
                <a:ea typeface="+mn-ea"/>
                <a:cs typeface="+mn-cs"/>
              </a:rPr>
              <a:t>Remote core write</a:t>
            </a:r>
          </a:p>
        </p:txBody>
      </p:sp>
      <p:sp>
        <p:nvSpPr>
          <p:cNvPr id="35" name="TextBox 34">
            <a:extLst>
              <a:ext uri="{FF2B5EF4-FFF2-40B4-BE49-F238E27FC236}">
                <a16:creationId xmlns:a16="http://schemas.microsoft.com/office/drawing/2014/main" id="{6CCA918D-D92F-4C37-AB59-7A66DBB59CAD}"/>
              </a:ext>
            </a:extLst>
          </p:cNvPr>
          <p:cNvSpPr txBox="1"/>
          <p:nvPr/>
        </p:nvSpPr>
        <p:spPr>
          <a:xfrm>
            <a:off x="5955325" y="2740320"/>
            <a:ext cx="1030532" cy="457606"/>
          </a:xfrm>
          <a:prstGeom prst="rect">
            <a:avLst/>
          </a:prstGeom>
          <a:solidFill>
            <a:schemeClr val="bg1"/>
          </a:solidFill>
        </p:spPr>
        <p:txBody>
          <a:bodyPr wrap="square" lIns="36000" tIns="36000" rIns="36000" bIns="3600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accent2">
                    <a:lumMod val="75000"/>
                    <a:lumOff val="25000"/>
                  </a:schemeClr>
                </a:solidFill>
                <a:latin typeface="+mn-lt"/>
                <a:ea typeface="+mn-ea"/>
                <a:cs typeface="+mn-cs"/>
              </a:rPr>
              <a:t>Remote core read</a:t>
            </a:r>
          </a:p>
        </p:txBody>
      </p:sp>
    </p:spTree>
    <p:extLst>
      <p:ext uri="{BB962C8B-B14F-4D97-AF65-F5344CB8AC3E}">
        <p14:creationId xmlns:p14="http://schemas.microsoft.com/office/powerpoint/2010/main" val="153649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Moore’s law meant that the number of transistors available to an architect kept increasing.</a:t>
            </a:r>
          </a:p>
          <a:p>
            <a:pPr lvl="1"/>
            <a:r>
              <a:rPr lang="en-US" dirty="0"/>
              <a:t>Historically, these were used to improve the performance of a single core processor.</a:t>
            </a:r>
          </a:p>
          <a:p>
            <a:pPr lvl="1"/>
            <a:r>
              <a:rPr lang="en-US" dirty="0"/>
              <a:t>Usually through increased speculation support, but this gives sublinear performance improvement</a:t>
            </a:r>
          </a:p>
          <a:p>
            <a:r>
              <a:rPr lang="en-US" dirty="0"/>
              <a:t>However, the breakdown of Dennard scaling meant these schemes were no longer viable.</a:t>
            </a:r>
          </a:p>
          <a:p>
            <a:pPr lvl="1"/>
            <a:r>
              <a:rPr lang="en-US" dirty="0"/>
              <a:t>If they consumed large amounts of power without giving commensurate performance improvements.</a:t>
            </a:r>
          </a:p>
          <a:p>
            <a:r>
              <a:rPr lang="en-US" dirty="0"/>
              <a:t>Multicore architectures are an efficient way of using these transistors instead.</a:t>
            </a:r>
          </a:p>
          <a:p>
            <a:pPr lvl="1"/>
            <a:r>
              <a:rPr lang="en-US" dirty="0"/>
              <a:t>Performance comes from parallelism, specifically thread-level or process-level parallelism.</a:t>
            </a:r>
          </a:p>
          <a:p>
            <a:pPr lvl="1"/>
            <a:r>
              <a:rPr lang="en-US" dirty="0"/>
              <a:t>Note that we had multi-processor systems long before Dennard scaling failed; this just pushed them to mainstream.</a:t>
            </a:r>
          </a:p>
          <a:p>
            <a:r>
              <a:rPr lang="en-US" dirty="0"/>
              <a:t>What are the challenges in providing multiple cores and how do they communicate?</a:t>
            </a:r>
          </a:p>
        </p:txBody>
      </p:sp>
    </p:spTree>
    <p:extLst>
      <p:ext uri="{BB962C8B-B14F-4D97-AF65-F5344CB8AC3E}">
        <p14:creationId xmlns:p14="http://schemas.microsoft.com/office/powerpoint/2010/main" val="2982328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7955AD-499E-4CD4-A59A-22FF183D5279}"/>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0589781C-8C01-4667-8E3F-E6F42C1ADD9B}"/>
              </a:ext>
            </a:extLst>
          </p:cNvPr>
          <p:cNvSpPr/>
          <p:nvPr/>
        </p:nvSpPr>
        <p:spPr>
          <a:xfrm>
            <a:off x="3052057" y="2967335"/>
            <a:ext cx="608794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Memory Consistency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79758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 Consistency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purpose of cache coherence is to ensure data propagation and coherence.</a:t>
            </a:r>
          </a:p>
          <a:p>
            <a:pPr lvl="1"/>
            <a:r>
              <a:rPr lang="en-GB" dirty="0"/>
              <a:t>So when data are written by one core, all other cores can later read the correct value.</a:t>
            </a:r>
          </a:p>
          <a:p>
            <a:pPr lvl="1"/>
            <a:r>
              <a:rPr lang="en-GB" dirty="0"/>
              <a:t>When a core attempts to write, others know that their copies are stale.</a:t>
            </a:r>
          </a:p>
          <a:p>
            <a:pPr lvl="1"/>
            <a:r>
              <a:rPr lang="en-GB" dirty="0"/>
              <a:t>When a core attempts to read, others know they must provide their data, if modified.</a:t>
            </a:r>
          </a:p>
          <a:p>
            <a:r>
              <a:rPr lang="en-GB" dirty="0"/>
              <a:t>The cache-coherence protocol is run independently on each block of data.</a:t>
            </a:r>
          </a:p>
          <a:p>
            <a:pPr lvl="1"/>
            <a:r>
              <a:rPr lang="en-GB" dirty="0"/>
              <a:t>There is no direct interaction between different blocks, as far as the protocol is concerned.</a:t>
            </a:r>
          </a:p>
          <a:p>
            <a:r>
              <a:rPr lang="en-GB" dirty="0"/>
              <a:t>So what about the order in which data accesses by one core are seen by others?</a:t>
            </a:r>
          </a:p>
          <a:p>
            <a:pPr lvl="1"/>
            <a:r>
              <a:rPr lang="en-GB" dirty="0"/>
              <a:t>If a core performs certain reads and writes to different data, in what order do other cores see them?</a:t>
            </a:r>
          </a:p>
          <a:p>
            <a:r>
              <a:rPr lang="en-GB" dirty="0"/>
              <a:t>It is the purpose of the memory-consistency model to define this.</a:t>
            </a:r>
          </a:p>
          <a:p>
            <a:pPr lvl="1"/>
            <a:r>
              <a:rPr lang="en-GB" dirty="0"/>
              <a:t>And the job of the memory hierarchy (and core) to implement it</a:t>
            </a:r>
          </a:p>
          <a:p>
            <a:endParaRPr lang="en-US" dirty="0"/>
          </a:p>
        </p:txBody>
      </p:sp>
    </p:spTree>
    <p:extLst>
      <p:ext uri="{BB962C8B-B14F-4D97-AF65-F5344CB8AC3E}">
        <p14:creationId xmlns:p14="http://schemas.microsoft.com/office/powerpoint/2010/main" val="22984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 Consistency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Modern processors may reorder memory operations.</a:t>
            </a:r>
          </a:p>
          <a:p>
            <a:r>
              <a:rPr lang="en-GB" dirty="0"/>
              <a:t>Out-of-order processing can allow loads to access the cache ahead of older stores.</a:t>
            </a:r>
          </a:p>
          <a:p>
            <a:pPr lvl="1"/>
            <a:r>
              <a:rPr lang="en-GB" dirty="0"/>
              <a:t>Either because the addresses they access don’t match</a:t>
            </a:r>
          </a:p>
          <a:p>
            <a:pPr lvl="1"/>
            <a:r>
              <a:rPr lang="en-GB" dirty="0"/>
              <a:t>Or because the load has been speculatively executed and will be replayed later if a dependence is found</a:t>
            </a:r>
          </a:p>
          <a:p>
            <a:r>
              <a:rPr lang="en-GB" dirty="0"/>
              <a:t>This avoids stalling loads unnecessarily, even though their effects can be seen externally.</a:t>
            </a:r>
          </a:p>
          <a:p>
            <a:pPr lvl="1"/>
            <a:r>
              <a:rPr lang="en-GB" dirty="0"/>
              <a:t>By other cores in the system</a:t>
            </a:r>
          </a:p>
          <a:p>
            <a:r>
              <a:rPr lang="en-GB" dirty="0"/>
              <a:t>Recall module 5 where this was introduced.</a:t>
            </a:r>
            <a:endParaRPr lang="en-US" dirty="0"/>
          </a:p>
        </p:txBody>
      </p:sp>
    </p:spTree>
    <p:extLst>
      <p:ext uri="{BB962C8B-B14F-4D97-AF65-F5344CB8AC3E}">
        <p14:creationId xmlns:p14="http://schemas.microsoft.com/office/powerpoint/2010/main" val="2220369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 Consistency vs Cache Coherence</a:t>
            </a:r>
            <a:endParaRPr lang="en-US" dirty="0"/>
          </a:p>
        </p:txBody>
      </p:sp>
      <p:sp>
        <p:nvSpPr>
          <p:cNvPr id="4" name="Text Placeholder 6">
            <a:extLst>
              <a:ext uri="{FF2B5EF4-FFF2-40B4-BE49-F238E27FC236}">
                <a16:creationId xmlns:a16="http://schemas.microsoft.com/office/drawing/2014/main" id="{EC23E76A-1EA4-4A5B-ADE9-AFB144C8ACFE}"/>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Cache coherence</a:t>
            </a:r>
          </a:p>
        </p:txBody>
      </p:sp>
      <p:sp>
        <p:nvSpPr>
          <p:cNvPr id="5" name="Text Placeholder 7">
            <a:extLst>
              <a:ext uri="{FF2B5EF4-FFF2-40B4-BE49-F238E27FC236}">
                <a16:creationId xmlns:a16="http://schemas.microsoft.com/office/drawing/2014/main" id="{DC6ADCFD-E11F-4F43-85A3-81CB7FE0A054}"/>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Memory consistency</a:t>
            </a:r>
          </a:p>
        </p:txBody>
      </p:sp>
      <p:sp>
        <p:nvSpPr>
          <p:cNvPr id="6" name="Rectangle 5">
            <a:extLst>
              <a:ext uri="{FF2B5EF4-FFF2-40B4-BE49-F238E27FC236}">
                <a16:creationId xmlns:a16="http://schemas.microsoft.com/office/drawing/2014/main" id="{4FF5A2DB-47DD-47DB-B84F-347B76EF0EA8}"/>
              </a:ext>
            </a:extLst>
          </p:cNvPr>
          <p:cNvSpPr/>
          <p:nvPr/>
        </p:nvSpPr>
        <p:spPr>
          <a:xfrm>
            <a:off x="1148861" y="2416344"/>
            <a:ext cx="1078523"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 1</a:t>
            </a:r>
          </a:p>
        </p:txBody>
      </p:sp>
      <p:sp>
        <p:nvSpPr>
          <p:cNvPr id="7" name="Rectangle 6">
            <a:extLst>
              <a:ext uri="{FF2B5EF4-FFF2-40B4-BE49-F238E27FC236}">
                <a16:creationId xmlns:a16="http://schemas.microsoft.com/office/drawing/2014/main" id="{0136F98C-1FC2-4EA8-B113-19AC2267D155}"/>
              </a:ext>
            </a:extLst>
          </p:cNvPr>
          <p:cNvSpPr/>
          <p:nvPr/>
        </p:nvSpPr>
        <p:spPr>
          <a:xfrm>
            <a:off x="3922261" y="2416343"/>
            <a:ext cx="1078523"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 2</a:t>
            </a:r>
          </a:p>
        </p:txBody>
      </p:sp>
      <p:sp>
        <p:nvSpPr>
          <p:cNvPr id="8" name="TextBox 7">
            <a:extLst>
              <a:ext uri="{FF2B5EF4-FFF2-40B4-BE49-F238E27FC236}">
                <a16:creationId xmlns:a16="http://schemas.microsoft.com/office/drawing/2014/main" id="{4F978DC7-A53A-4320-AAF6-45027E4017A1}"/>
              </a:ext>
            </a:extLst>
          </p:cNvPr>
          <p:cNvSpPr txBox="1"/>
          <p:nvPr/>
        </p:nvSpPr>
        <p:spPr>
          <a:xfrm>
            <a:off x="1288043" y="3645292"/>
            <a:ext cx="795346" cy="2129814"/>
          </a:xfrm>
          <a:prstGeom prst="rect">
            <a:avLst/>
          </a:prstGeom>
          <a:noFill/>
        </p:spPr>
        <p:txBody>
          <a:bodyPr wrap="none" lIns="0" tIns="0" rIns="0" bIns="0" rtlCol="0">
            <a:spAutoFit/>
          </a:bodyPr>
          <a:lstStyle/>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Store </a:t>
            </a:r>
            <a:r>
              <a:rPr lang="en-GB" sz="2100" dirty="0">
                <a:solidFill>
                  <a:schemeClr val="tx2"/>
                </a:solidFill>
                <a:latin typeface="+mn-lt"/>
                <a:ea typeface="+mn-ea"/>
              </a:rPr>
              <a:t>B</a:t>
            </a:r>
            <a:endParaRPr lang="en-GB" sz="2100" kern="1200" dirty="0">
              <a:solidFill>
                <a:schemeClr val="tx2"/>
              </a:solidFill>
              <a:latin typeface="+mn-lt"/>
              <a:ea typeface="+mn-ea"/>
              <a:cs typeface="+mn-cs"/>
            </a:endParaRPr>
          </a:p>
          <a:p>
            <a:pPr defTabSz="914400" rtl="0" eaLnBrk="1" latinLnBrk="0" hangingPunct="1">
              <a:lnSpc>
                <a:spcPct val="90000"/>
              </a:lnSpc>
              <a:spcBef>
                <a:spcPts val="0"/>
              </a:spcBef>
              <a:spcAft>
                <a:spcPts val="600"/>
              </a:spcAft>
            </a:pPr>
            <a:r>
              <a:rPr lang="en-GB" sz="2100" dirty="0">
                <a:solidFill>
                  <a:schemeClr val="tx2"/>
                </a:solidFill>
                <a:latin typeface="+mn-lt"/>
                <a:ea typeface="+mn-ea"/>
              </a:rPr>
              <a:t>Load A</a:t>
            </a:r>
          </a:p>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Store C</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Store A</a:t>
            </a:r>
          </a:p>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Load C</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Load D</a:t>
            </a:r>
            <a:endParaRPr lang="en-GB" sz="2100" kern="1200" dirty="0">
              <a:solidFill>
                <a:schemeClr val="tx2"/>
              </a:solidFill>
              <a:latin typeface="+mn-lt"/>
              <a:ea typeface="+mn-ea"/>
              <a:cs typeface="+mn-cs"/>
            </a:endParaRPr>
          </a:p>
        </p:txBody>
      </p:sp>
      <p:sp>
        <p:nvSpPr>
          <p:cNvPr id="9" name="TextBox 8">
            <a:extLst>
              <a:ext uri="{FF2B5EF4-FFF2-40B4-BE49-F238E27FC236}">
                <a16:creationId xmlns:a16="http://schemas.microsoft.com/office/drawing/2014/main" id="{5144F1A3-4D7E-4327-AC55-BA87608EBC1E}"/>
              </a:ext>
            </a:extLst>
          </p:cNvPr>
          <p:cNvSpPr txBox="1"/>
          <p:nvPr/>
        </p:nvSpPr>
        <p:spPr>
          <a:xfrm>
            <a:off x="824904" y="3247292"/>
            <a:ext cx="1721625"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Accesses issued</a:t>
            </a:r>
          </a:p>
        </p:txBody>
      </p:sp>
      <p:sp>
        <p:nvSpPr>
          <p:cNvPr id="10" name="TextBox 9">
            <a:extLst>
              <a:ext uri="{FF2B5EF4-FFF2-40B4-BE49-F238E27FC236}">
                <a16:creationId xmlns:a16="http://schemas.microsoft.com/office/drawing/2014/main" id="{964A7599-23FC-4BBF-9E14-1673D4B1FBFB}"/>
              </a:ext>
            </a:extLst>
          </p:cNvPr>
          <p:cNvSpPr txBox="1"/>
          <p:nvPr/>
        </p:nvSpPr>
        <p:spPr>
          <a:xfrm>
            <a:off x="3567190" y="3247292"/>
            <a:ext cx="1721625"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Accesses issued</a:t>
            </a:r>
          </a:p>
        </p:txBody>
      </p:sp>
      <p:sp>
        <p:nvSpPr>
          <p:cNvPr id="11" name="TextBox 10">
            <a:extLst>
              <a:ext uri="{FF2B5EF4-FFF2-40B4-BE49-F238E27FC236}">
                <a16:creationId xmlns:a16="http://schemas.microsoft.com/office/drawing/2014/main" id="{B7289F65-6F42-4FE9-90EB-60D88765A251}"/>
              </a:ext>
            </a:extLst>
          </p:cNvPr>
          <p:cNvSpPr txBox="1"/>
          <p:nvPr/>
        </p:nvSpPr>
        <p:spPr>
          <a:xfrm>
            <a:off x="4056273" y="3645292"/>
            <a:ext cx="804964" cy="2129814"/>
          </a:xfrm>
          <a:prstGeom prst="rect">
            <a:avLst/>
          </a:prstGeom>
          <a:noFill/>
        </p:spPr>
        <p:txBody>
          <a:bodyPr wrap="none" lIns="0" tIns="0" rIns="0" bIns="0" rtlCol="0">
            <a:spAutoFit/>
          </a:bodyPr>
          <a:lstStyle/>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Store C</a:t>
            </a:r>
          </a:p>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Load A</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Load B</a:t>
            </a:r>
          </a:p>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Load C</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Store D</a:t>
            </a:r>
          </a:p>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Load A</a:t>
            </a:r>
          </a:p>
        </p:txBody>
      </p:sp>
      <p:cxnSp>
        <p:nvCxnSpPr>
          <p:cNvPr id="12" name="Straight Arrow Connector 11">
            <a:extLst>
              <a:ext uri="{FF2B5EF4-FFF2-40B4-BE49-F238E27FC236}">
                <a16:creationId xmlns:a16="http://schemas.microsoft.com/office/drawing/2014/main" id="{8384A05B-AD41-41EE-B27E-A67C5737EB11}"/>
              </a:ext>
            </a:extLst>
          </p:cNvPr>
          <p:cNvCxnSpPr>
            <a:cxnSpLocks/>
          </p:cNvCxnSpPr>
          <p:nvPr/>
        </p:nvCxnSpPr>
        <p:spPr>
          <a:xfrm>
            <a:off x="2204778" y="3848575"/>
            <a:ext cx="1717483" cy="6458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8D9278-26AD-48F8-A235-184C75961A4B}"/>
              </a:ext>
            </a:extLst>
          </p:cNvPr>
          <p:cNvCxnSpPr>
            <a:cxnSpLocks/>
          </p:cNvCxnSpPr>
          <p:nvPr/>
        </p:nvCxnSpPr>
        <p:spPr>
          <a:xfrm>
            <a:off x="2204778" y="4494436"/>
            <a:ext cx="1717483" cy="37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A127B5-A5C3-490E-A14F-D3EF7CCB8883}"/>
              </a:ext>
            </a:extLst>
          </p:cNvPr>
          <p:cNvCxnSpPr>
            <a:cxnSpLocks/>
          </p:cNvCxnSpPr>
          <p:nvPr/>
        </p:nvCxnSpPr>
        <p:spPr>
          <a:xfrm>
            <a:off x="2204778" y="4876173"/>
            <a:ext cx="1717483" cy="7434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A0E715-6BDC-4208-9565-8ACF4DC44130}"/>
              </a:ext>
            </a:extLst>
          </p:cNvPr>
          <p:cNvCxnSpPr>
            <a:cxnSpLocks/>
          </p:cNvCxnSpPr>
          <p:nvPr/>
        </p:nvCxnSpPr>
        <p:spPr>
          <a:xfrm flipH="1">
            <a:off x="2138606" y="5237519"/>
            <a:ext cx="1717199" cy="3821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94088C-51C0-4D0C-AECB-4D889A6BD7CB}"/>
              </a:ext>
            </a:extLst>
          </p:cNvPr>
          <p:cNvSpPr txBox="1"/>
          <p:nvPr/>
        </p:nvSpPr>
        <p:spPr>
          <a:xfrm>
            <a:off x="2090965" y="6001402"/>
            <a:ext cx="1893147"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Data propagation</a:t>
            </a:r>
          </a:p>
        </p:txBody>
      </p:sp>
      <p:sp>
        <p:nvSpPr>
          <p:cNvPr id="17" name="Rectangle 16">
            <a:extLst>
              <a:ext uri="{FF2B5EF4-FFF2-40B4-BE49-F238E27FC236}">
                <a16:creationId xmlns:a16="http://schemas.microsoft.com/office/drawing/2014/main" id="{3134F586-0F60-4640-B638-FB94D8784677}"/>
              </a:ext>
            </a:extLst>
          </p:cNvPr>
          <p:cNvSpPr/>
          <p:nvPr/>
        </p:nvSpPr>
        <p:spPr>
          <a:xfrm>
            <a:off x="7191216" y="2416344"/>
            <a:ext cx="1078523"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 1</a:t>
            </a:r>
          </a:p>
        </p:txBody>
      </p:sp>
      <p:sp>
        <p:nvSpPr>
          <p:cNvPr id="18" name="Rectangle 17">
            <a:extLst>
              <a:ext uri="{FF2B5EF4-FFF2-40B4-BE49-F238E27FC236}">
                <a16:creationId xmlns:a16="http://schemas.microsoft.com/office/drawing/2014/main" id="{53D5429E-142D-4930-8669-A05566E96DD5}"/>
              </a:ext>
            </a:extLst>
          </p:cNvPr>
          <p:cNvSpPr/>
          <p:nvPr/>
        </p:nvSpPr>
        <p:spPr>
          <a:xfrm>
            <a:off x="9964616" y="2416343"/>
            <a:ext cx="1078523"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 2</a:t>
            </a:r>
          </a:p>
        </p:txBody>
      </p:sp>
      <p:sp>
        <p:nvSpPr>
          <p:cNvPr id="19" name="TextBox 18">
            <a:extLst>
              <a:ext uri="{FF2B5EF4-FFF2-40B4-BE49-F238E27FC236}">
                <a16:creationId xmlns:a16="http://schemas.microsoft.com/office/drawing/2014/main" id="{0CA27AD9-0A12-411E-9544-39E7D911FFA6}"/>
              </a:ext>
            </a:extLst>
          </p:cNvPr>
          <p:cNvSpPr txBox="1"/>
          <p:nvPr/>
        </p:nvSpPr>
        <p:spPr>
          <a:xfrm>
            <a:off x="7330765" y="3645292"/>
            <a:ext cx="795346" cy="2129814"/>
          </a:xfrm>
          <a:prstGeom prst="rect">
            <a:avLst/>
          </a:prstGeom>
          <a:noFill/>
        </p:spPr>
        <p:txBody>
          <a:bodyPr wrap="none" lIns="0" tIns="0" rIns="0" bIns="0" rtlCol="0">
            <a:spAutoFit/>
          </a:bodyPr>
          <a:lstStyle/>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Store B</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Load A</a:t>
            </a:r>
          </a:p>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Store C</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Store A</a:t>
            </a:r>
          </a:p>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Load C</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Load D</a:t>
            </a:r>
            <a:endParaRPr lang="en-GB" sz="2100" kern="1200" dirty="0">
              <a:solidFill>
                <a:schemeClr val="tx2"/>
              </a:solidFill>
              <a:latin typeface="+mn-lt"/>
              <a:ea typeface="+mn-ea"/>
              <a:cs typeface="+mn-cs"/>
            </a:endParaRPr>
          </a:p>
        </p:txBody>
      </p:sp>
      <p:sp>
        <p:nvSpPr>
          <p:cNvPr id="20" name="TextBox 19">
            <a:extLst>
              <a:ext uri="{FF2B5EF4-FFF2-40B4-BE49-F238E27FC236}">
                <a16:creationId xmlns:a16="http://schemas.microsoft.com/office/drawing/2014/main" id="{D89DF7D3-9DC2-4F0B-8E23-15A7941887C3}"/>
              </a:ext>
            </a:extLst>
          </p:cNvPr>
          <p:cNvSpPr txBox="1"/>
          <p:nvPr/>
        </p:nvSpPr>
        <p:spPr>
          <a:xfrm>
            <a:off x="6869664" y="3247292"/>
            <a:ext cx="1721625"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Accesses issued</a:t>
            </a:r>
          </a:p>
        </p:txBody>
      </p:sp>
      <p:sp>
        <p:nvSpPr>
          <p:cNvPr id="21" name="TextBox 20">
            <a:extLst>
              <a:ext uri="{FF2B5EF4-FFF2-40B4-BE49-F238E27FC236}">
                <a16:creationId xmlns:a16="http://schemas.microsoft.com/office/drawing/2014/main" id="{61538BA8-AAB3-426D-A8CA-96ACEBB0B359}"/>
              </a:ext>
            </a:extLst>
          </p:cNvPr>
          <p:cNvSpPr txBox="1"/>
          <p:nvPr/>
        </p:nvSpPr>
        <p:spPr>
          <a:xfrm>
            <a:off x="9280339" y="3247292"/>
            <a:ext cx="2447080"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Core 1’s a</a:t>
            </a:r>
            <a:r>
              <a:rPr lang="en-GB" sz="2100" kern="1200" dirty="0">
                <a:solidFill>
                  <a:schemeClr val="tx2"/>
                </a:solidFill>
                <a:latin typeface="+mn-lt"/>
                <a:ea typeface="+mn-ea"/>
                <a:cs typeface="+mn-cs"/>
              </a:rPr>
              <a:t>ccesses seen</a:t>
            </a:r>
          </a:p>
        </p:txBody>
      </p:sp>
      <p:sp>
        <p:nvSpPr>
          <p:cNvPr id="22" name="TextBox 21">
            <a:extLst>
              <a:ext uri="{FF2B5EF4-FFF2-40B4-BE49-F238E27FC236}">
                <a16:creationId xmlns:a16="http://schemas.microsoft.com/office/drawing/2014/main" id="{84DF1F18-962B-440E-AC30-400A673ACF23}"/>
              </a:ext>
            </a:extLst>
          </p:cNvPr>
          <p:cNvSpPr txBox="1"/>
          <p:nvPr/>
        </p:nvSpPr>
        <p:spPr>
          <a:xfrm>
            <a:off x="10106204" y="3645292"/>
            <a:ext cx="795346" cy="2129814"/>
          </a:xfrm>
          <a:prstGeom prst="rect">
            <a:avLst/>
          </a:prstGeom>
          <a:noFill/>
        </p:spPr>
        <p:txBody>
          <a:bodyPr wrap="none" lIns="0" tIns="0" rIns="0" bIns="0" rtlCol="0">
            <a:spAutoFit/>
          </a:bodyPr>
          <a:lstStyle/>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Load </a:t>
            </a:r>
            <a:r>
              <a:rPr lang="en-GB" sz="2100" dirty="0">
                <a:solidFill>
                  <a:schemeClr val="tx2"/>
                </a:solidFill>
                <a:latin typeface="+mn-lt"/>
                <a:ea typeface="+mn-ea"/>
              </a:rPr>
              <a:t>A</a:t>
            </a:r>
            <a:endParaRPr lang="en-GB" sz="2100" kern="1200" dirty="0">
              <a:solidFill>
                <a:schemeClr val="tx2"/>
              </a:solidFill>
              <a:latin typeface="+mn-lt"/>
              <a:ea typeface="+mn-ea"/>
              <a:cs typeface="+mn-cs"/>
            </a:endParaRPr>
          </a:p>
          <a:p>
            <a:pPr defTabSz="914400" rtl="0" eaLnBrk="1" latinLnBrk="0" hangingPunct="1">
              <a:lnSpc>
                <a:spcPct val="90000"/>
              </a:lnSpc>
              <a:spcBef>
                <a:spcPts val="0"/>
              </a:spcBef>
              <a:spcAft>
                <a:spcPts val="600"/>
              </a:spcAft>
            </a:pPr>
            <a:r>
              <a:rPr lang="en-GB" sz="2100" dirty="0">
                <a:solidFill>
                  <a:schemeClr val="tx2"/>
                </a:solidFill>
                <a:latin typeface="+mn-lt"/>
                <a:ea typeface="+mn-ea"/>
              </a:rPr>
              <a:t>Load D</a:t>
            </a:r>
          </a:p>
          <a:p>
            <a:pPr defTabSz="914400" rtl="0" eaLnBrk="1" latinLnBrk="0" hangingPunct="1">
              <a:lnSpc>
                <a:spcPct val="90000"/>
              </a:lnSpc>
              <a:spcBef>
                <a:spcPts val="0"/>
              </a:spcBef>
              <a:spcAft>
                <a:spcPts val="600"/>
              </a:spcAft>
            </a:pPr>
            <a:r>
              <a:rPr lang="en-GB" sz="2100" kern="1200" dirty="0">
                <a:solidFill>
                  <a:schemeClr val="tx2"/>
                </a:solidFill>
                <a:latin typeface="+mn-lt"/>
                <a:ea typeface="+mn-ea"/>
                <a:cs typeface="+mn-cs"/>
              </a:rPr>
              <a:t>Store B</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Store C</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Load C</a:t>
            </a:r>
          </a:p>
          <a:p>
            <a:pPr defTabSz="914400" rtl="0" eaLnBrk="1" latinLnBrk="0" hangingPunct="1">
              <a:lnSpc>
                <a:spcPct val="90000"/>
              </a:lnSpc>
              <a:spcBef>
                <a:spcPts val="0"/>
              </a:spcBef>
              <a:spcAft>
                <a:spcPts val="600"/>
              </a:spcAft>
            </a:pPr>
            <a:r>
              <a:rPr lang="en-GB" sz="2100" dirty="0">
                <a:solidFill>
                  <a:schemeClr val="tx2"/>
                </a:solidFill>
                <a:latin typeface="+mn-lt"/>
                <a:ea typeface="+mn-ea"/>
              </a:rPr>
              <a:t>Store A</a:t>
            </a:r>
            <a:endParaRPr lang="en-GB" sz="2100" kern="1200" dirty="0">
              <a:solidFill>
                <a:schemeClr val="tx2"/>
              </a:solidFill>
              <a:latin typeface="+mn-lt"/>
              <a:ea typeface="+mn-ea"/>
              <a:cs typeface="+mn-cs"/>
            </a:endParaRPr>
          </a:p>
        </p:txBody>
      </p:sp>
      <p:sp>
        <p:nvSpPr>
          <p:cNvPr id="23" name="Left Brace 22">
            <a:extLst>
              <a:ext uri="{FF2B5EF4-FFF2-40B4-BE49-F238E27FC236}">
                <a16:creationId xmlns:a16="http://schemas.microsoft.com/office/drawing/2014/main" id="{CBB8BA99-7334-45C0-B139-21F59A101CB6}"/>
              </a:ext>
            </a:extLst>
          </p:cNvPr>
          <p:cNvSpPr/>
          <p:nvPr/>
        </p:nvSpPr>
        <p:spPr bwMode="auto">
          <a:xfrm>
            <a:off x="9820800" y="3701490"/>
            <a:ext cx="183600" cy="1972800"/>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24" name="TextBox 23">
            <a:extLst>
              <a:ext uri="{FF2B5EF4-FFF2-40B4-BE49-F238E27FC236}">
                <a16:creationId xmlns:a16="http://schemas.microsoft.com/office/drawing/2014/main" id="{50B3F6BB-D809-46C1-9A90-8FE88873CAE6}"/>
              </a:ext>
            </a:extLst>
          </p:cNvPr>
          <p:cNvSpPr txBox="1"/>
          <p:nvPr/>
        </p:nvSpPr>
        <p:spPr>
          <a:xfrm rot="16200000">
            <a:off x="9033275" y="4571225"/>
            <a:ext cx="1151854"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Reordered</a:t>
            </a:r>
          </a:p>
        </p:txBody>
      </p:sp>
    </p:spTree>
    <p:extLst>
      <p:ext uri="{BB962C8B-B14F-4D97-AF65-F5344CB8AC3E}">
        <p14:creationId xmlns:p14="http://schemas.microsoft.com/office/powerpoint/2010/main" val="1857736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 Consistency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memory consistency model defines </a:t>
            </a:r>
            <a:r>
              <a:rPr lang="en-US" dirty="0"/>
              <a:t>valid outcomes of sequences of accesses of the different cores.</a:t>
            </a:r>
            <a:endParaRPr lang="en-GB" dirty="0"/>
          </a:p>
          <a:p>
            <a:r>
              <a:rPr lang="en-GB" dirty="0"/>
              <a:t>Sequential consistency (SC) is the strongest and most intuitive model.</a:t>
            </a:r>
          </a:p>
          <a:p>
            <a:pPr lvl="1"/>
            <a:r>
              <a:rPr lang="en-GB" dirty="0"/>
              <a:t>The operations of each core occur in program order, and these are interleaved (at some granularity) across all cores.</a:t>
            </a:r>
          </a:p>
          <a:p>
            <a:pPr lvl="1"/>
            <a:r>
              <a:rPr lang="en-GB" dirty="0"/>
              <a:t>This means that no loads or stores can bypass other loads or stores.</a:t>
            </a:r>
          </a:p>
          <a:p>
            <a:pPr lvl="1"/>
            <a:r>
              <a:rPr lang="en-GB" dirty="0"/>
              <a:t>SC is overly strong because it prevents many useful optimizations without being needed by most programs.</a:t>
            </a:r>
          </a:p>
          <a:p>
            <a:r>
              <a:rPr lang="en-GB" dirty="0"/>
              <a:t>Total store order (TSO) is widely implemented (e.g., x86 architectures).</a:t>
            </a:r>
          </a:p>
          <a:p>
            <a:pPr lvl="1"/>
            <a:r>
              <a:rPr lang="en-GB" dirty="0"/>
              <a:t>The same as sequential consistency but allows a younger load to observe a state of memory in which the effects of an older store have not yet become observable</a:t>
            </a:r>
          </a:p>
          <a:p>
            <a:r>
              <a:rPr lang="en-GB" dirty="0"/>
              <a:t>Forms of relaxed consistency have been adopted (e.g., Arm and PowerPC architectures).</a:t>
            </a:r>
          </a:p>
          <a:p>
            <a:pPr lvl="1"/>
            <a:r>
              <a:rPr lang="en-GB" dirty="0"/>
              <a:t>In more relaxed consistency models, other constraints in SC are removed, such as a younger load observing a state of memory before an older load does.</a:t>
            </a:r>
            <a:endParaRPr lang="en-US" dirty="0"/>
          </a:p>
        </p:txBody>
      </p:sp>
    </p:spTree>
    <p:extLst>
      <p:ext uri="{BB962C8B-B14F-4D97-AF65-F5344CB8AC3E}">
        <p14:creationId xmlns:p14="http://schemas.microsoft.com/office/powerpoint/2010/main" val="2919027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Case Study: Cortex-A9 MPCore</a:t>
            </a:r>
          </a:p>
        </p:txBody>
      </p:sp>
      <p:sp>
        <p:nvSpPr>
          <p:cNvPr id="4" name="Text Placeholder 1">
            <a:extLst>
              <a:ext uri="{FF2B5EF4-FFF2-40B4-BE49-F238E27FC236}">
                <a16:creationId xmlns:a16="http://schemas.microsoft.com/office/drawing/2014/main" id="{67C02446-9C12-4697-951D-CC3F51F455EA}"/>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IN" altLang="en-US" dirty="0">
                <a:ea typeface="ＭＳ Ｐゴシック" panose="020B0600070205080204" pitchFamily="34" charset="-128"/>
              </a:rPr>
              <a:t>Contains up to four Cortex-A9 processors</a:t>
            </a:r>
          </a:p>
          <a:p>
            <a:endParaRPr lang="en-GB" dirty="0"/>
          </a:p>
        </p:txBody>
      </p:sp>
      <p:sp>
        <p:nvSpPr>
          <p:cNvPr id="5" name="Content Placeholder 18">
            <a:extLst>
              <a:ext uri="{FF2B5EF4-FFF2-40B4-BE49-F238E27FC236}">
                <a16:creationId xmlns:a16="http://schemas.microsoft.com/office/drawing/2014/main" id="{AAAF8147-C302-4372-AB80-F6B945F22DD0}"/>
              </a:ext>
            </a:extLst>
          </p:cNvPr>
          <p:cNvSpPr>
            <a:spLocks noGrp="1" noChangeArrowheads="1"/>
          </p:cNvSpPr>
          <p:nvPr>
            <p:ph idx="1"/>
          </p:nvPr>
        </p:nvSpPr>
        <p:spPr bwMode="auto">
          <a:xfrm>
            <a:off x="492789" y="1631112"/>
            <a:ext cx="2606011" cy="4086426"/>
          </a:xfrm>
        </p:spPr>
        <p:txBody>
          <a:bodyPr wrap="square" numCol="1" anchor="t" anchorCtr="0" compatLnSpc="1">
            <a:prstTxWarp prst="textNoShape">
              <a:avLst/>
            </a:prstTxWarp>
          </a:bodyPr>
          <a:lstStyle/>
          <a:p>
            <a:pPr marL="0" lvl="1" indent="0">
              <a:spcAft>
                <a:spcPts val="1599"/>
              </a:spcAft>
              <a:buNone/>
            </a:pPr>
            <a:r>
              <a:rPr lang="en-US" altLang="en-US" sz="2399" dirty="0">
                <a:ea typeface="ＭＳ Ｐゴシック" panose="020B0600070205080204" pitchFamily="34" charset="-128"/>
              </a:rPr>
              <a:t>Snoop Control Unit</a:t>
            </a:r>
          </a:p>
          <a:p>
            <a:pPr lvl="1"/>
            <a:r>
              <a:rPr lang="en-US" altLang="en-US" dirty="0">
                <a:ea typeface="ＭＳ Ｐゴシック" panose="020B0600070205080204" pitchFamily="34" charset="-128"/>
              </a:rPr>
              <a:t>Maintains L1 data cache coherency across processors</a:t>
            </a:r>
          </a:p>
          <a:p>
            <a:pPr lvl="1"/>
            <a:r>
              <a:rPr lang="en-US" altLang="en-US" dirty="0">
                <a:ea typeface="ＭＳ Ｐゴシック" panose="020B0600070205080204" pitchFamily="34" charset="-128"/>
              </a:rPr>
              <a:t>Arbitrates accesses to the L2 memory system, through one or two external 64-bit AXI manager interfaces</a:t>
            </a:r>
          </a:p>
        </p:txBody>
      </p:sp>
      <p:pic>
        <p:nvPicPr>
          <p:cNvPr id="6" name="Picture 5" descr="18622">
            <a:extLst>
              <a:ext uri="{FF2B5EF4-FFF2-40B4-BE49-F238E27FC236}">
                <a16:creationId xmlns:a16="http://schemas.microsoft.com/office/drawing/2014/main" id="{B1E39689-8E22-40A1-9366-411BF433EE9B}"/>
              </a:ext>
            </a:extLst>
          </p:cNvPr>
          <p:cNvPicPr>
            <a:picLocks noChangeAspect="1" noChangeArrowheads="1"/>
          </p:cNvPicPr>
          <p:nvPr/>
        </p:nvPicPr>
        <p:blipFill>
          <a:blip r:embed="rId3" cstate="print"/>
          <a:srcRect/>
          <a:stretch>
            <a:fillRect/>
          </a:stretch>
        </p:blipFill>
        <p:spPr bwMode="auto">
          <a:xfrm>
            <a:off x="3235388" y="1631815"/>
            <a:ext cx="8570739" cy="4311784"/>
          </a:xfrm>
          <a:prstGeom prst="rect">
            <a:avLst/>
          </a:prstGeom>
          <a:noFill/>
          <a:ln w="9525">
            <a:noFill/>
            <a:miter lim="800000"/>
            <a:headEnd/>
            <a:tailEnd/>
          </a:ln>
        </p:spPr>
      </p:pic>
    </p:spTree>
    <p:extLst>
      <p:ext uri="{BB962C8B-B14F-4D97-AF65-F5344CB8AC3E}">
        <p14:creationId xmlns:p14="http://schemas.microsoft.com/office/powerpoint/2010/main" val="3407896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Heterogeneous Multicore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752043" cy="4948335"/>
          </a:xfrm>
        </p:spPr>
        <p:txBody>
          <a:bodyPr/>
          <a:lstStyle/>
          <a:p>
            <a:r>
              <a:rPr lang="en-GB" dirty="0"/>
              <a:t>big.LITTLE is a heterogeneous processing architecture with two types of cores.</a:t>
            </a:r>
          </a:p>
          <a:p>
            <a:pPr lvl="1"/>
            <a:r>
              <a:rPr lang="en-GB" dirty="0"/>
              <a:t>“big” cores for high compute performance</a:t>
            </a:r>
          </a:p>
          <a:p>
            <a:pPr lvl="1"/>
            <a:r>
              <a:rPr lang="en-GB" dirty="0"/>
              <a:t>“LITTLE” cores for power efficiency</a:t>
            </a:r>
          </a:p>
          <a:p>
            <a:pPr lvl="1"/>
            <a:r>
              <a:rPr lang="en-GB" dirty="0"/>
              <a:t>L1 and L2 memory system in cores</a:t>
            </a:r>
          </a:p>
          <a:p>
            <a:r>
              <a:rPr lang="en-GB" dirty="0"/>
              <a:t>A DynamIQ system contains big and LITTLE cores and a shared unit containing.</a:t>
            </a:r>
          </a:p>
          <a:p>
            <a:pPr lvl="1"/>
            <a:r>
              <a:rPr lang="en-GB" dirty="0"/>
              <a:t>L3 memory system</a:t>
            </a:r>
          </a:p>
          <a:p>
            <a:pPr lvl="1"/>
            <a:r>
              <a:rPr lang="en-GB" dirty="0"/>
              <a:t>Control logic</a:t>
            </a:r>
          </a:p>
          <a:p>
            <a:pPr lvl="1"/>
            <a:r>
              <a:rPr lang="en-GB" dirty="0"/>
              <a:t>External interfaces</a:t>
            </a:r>
            <a:endParaRPr lang="en-US" dirty="0"/>
          </a:p>
        </p:txBody>
      </p:sp>
      <p:pic>
        <p:nvPicPr>
          <p:cNvPr id="4" name="Graphic 3">
            <a:extLst>
              <a:ext uri="{FF2B5EF4-FFF2-40B4-BE49-F238E27FC236}">
                <a16:creationId xmlns:a16="http://schemas.microsoft.com/office/drawing/2014/main" id="{1BBAFA2C-1452-4329-A0B2-DAC5A78B81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1468" y="1671611"/>
            <a:ext cx="5464193" cy="4320975"/>
          </a:xfrm>
          <a:prstGeom prst="rect">
            <a:avLst/>
          </a:prstGeom>
        </p:spPr>
      </p:pic>
    </p:spTree>
    <p:extLst>
      <p:ext uri="{BB962C8B-B14F-4D97-AF65-F5344CB8AC3E}">
        <p14:creationId xmlns:p14="http://schemas.microsoft.com/office/powerpoint/2010/main" val="35967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Cortex-A55</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6253884" cy="4948335"/>
          </a:xfrm>
        </p:spPr>
        <p:txBody>
          <a:bodyPr/>
          <a:lstStyle/>
          <a:p>
            <a:r>
              <a:rPr lang="en-GB" dirty="0"/>
              <a:t>The Cortex-A55 is a LITTLE core.</a:t>
            </a:r>
          </a:p>
          <a:p>
            <a:r>
              <a:rPr lang="en-GB" dirty="0"/>
              <a:t>Optionally contains an L2 cache</a:t>
            </a:r>
          </a:p>
          <a:p>
            <a:r>
              <a:rPr lang="en-GB" dirty="0"/>
              <a:t>Uses the MESI protocol for coherence</a:t>
            </a:r>
          </a:p>
          <a:p>
            <a:pPr lvl="1"/>
            <a:r>
              <a:rPr lang="en-US" dirty="0"/>
              <a:t>M: Modified/UniqueDirty (UD) – the line is in only this cache and is dirty.</a:t>
            </a:r>
          </a:p>
          <a:p>
            <a:pPr lvl="1"/>
            <a:r>
              <a:rPr lang="en-US" dirty="0"/>
              <a:t>E: Exclusive/UniqueClean (UC) – the line is in only this cache and is clean.</a:t>
            </a:r>
          </a:p>
          <a:p>
            <a:pPr lvl="1"/>
            <a:r>
              <a:rPr lang="en-US" dirty="0"/>
              <a:t>S: Shared/SharedClean (SC) – the line is possibly in other caches and is clean.</a:t>
            </a:r>
          </a:p>
          <a:p>
            <a:pPr lvl="1"/>
            <a:r>
              <a:rPr lang="en-US" dirty="0"/>
              <a:t>I: Invalid/Invalid (I) – the line is not in this cache.</a:t>
            </a:r>
          </a:p>
          <a:p>
            <a:r>
              <a:rPr lang="en-US" dirty="0"/>
              <a:t>The data-cache unit (DCU) stores the MESI state of each cache line.</a:t>
            </a:r>
          </a:p>
        </p:txBody>
      </p:sp>
      <p:pic>
        <p:nvPicPr>
          <p:cNvPr id="4" name="Content Placeholder 8">
            <a:extLst>
              <a:ext uri="{FF2B5EF4-FFF2-40B4-BE49-F238E27FC236}">
                <a16:creationId xmlns:a16="http://schemas.microsoft.com/office/drawing/2014/main" id="{6FCDED07-415C-4698-92E6-ECFAACF12E49}"/>
              </a:ext>
            </a:extLst>
          </p:cNvPr>
          <p:cNvPicPr>
            <a:picLocks noChangeAspect="1"/>
          </p:cNvPicPr>
          <p:nvPr/>
        </p:nvPicPr>
        <p:blipFill>
          <a:blip r:embed="rId3"/>
          <a:stretch>
            <a:fillRect/>
          </a:stretch>
        </p:blipFill>
        <p:spPr>
          <a:xfrm>
            <a:off x="8043957" y="1464115"/>
            <a:ext cx="3659999" cy="5098610"/>
          </a:xfrm>
          <a:prstGeom prst="rect">
            <a:avLst/>
          </a:prstGeom>
        </p:spPr>
      </p:pic>
    </p:spTree>
    <p:extLst>
      <p:ext uri="{BB962C8B-B14F-4D97-AF65-F5344CB8AC3E}">
        <p14:creationId xmlns:p14="http://schemas.microsoft.com/office/powerpoint/2010/main" val="2642439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Conclusions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Multicore processors provide performance from increasing numbers of transistors.</a:t>
            </a:r>
          </a:p>
          <a:p>
            <a:pPr lvl="1"/>
            <a:r>
              <a:rPr lang="en-GB" dirty="0"/>
              <a:t>Performance comes through thread-level parallelism.</a:t>
            </a:r>
          </a:p>
          <a:p>
            <a:r>
              <a:rPr lang="en-GB" dirty="0"/>
              <a:t>Shared-memory systems are the most common paradigm.</a:t>
            </a:r>
          </a:p>
          <a:p>
            <a:pPr lvl="1"/>
            <a:r>
              <a:rPr lang="en-GB" dirty="0"/>
              <a:t>Cores share a memory and common address space.</a:t>
            </a:r>
          </a:p>
          <a:p>
            <a:pPr lvl="1"/>
            <a:r>
              <a:rPr lang="en-GB" dirty="0"/>
              <a:t>Data </a:t>
            </a:r>
            <a:r>
              <a:rPr lang="en-US" dirty="0"/>
              <a:t>written by one core are read by others when accessing the same location.</a:t>
            </a:r>
            <a:endParaRPr lang="en-GB" dirty="0"/>
          </a:p>
          <a:p>
            <a:r>
              <a:rPr lang="en-GB" dirty="0"/>
              <a:t>Dealing with shared memory in the presence of caches poses a challenge.</a:t>
            </a:r>
          </a:p>
          <a:p>
            <a:pPr lvl="1"/>
            <a:r>
              <a:rPr lang="en-GB" dirty="0"/>
              <a:t>This is where the cache-coherence protocol comes into play.</a:t>
            </a:r>
          </a:p>
          <a:p>
            <a:pPr lvl="1"/>
            <a:r>
              <a:rPr lang="en-GB" dirty="0"/>
              <a:t>We looked at the MESI protocol, but there are other more simple and more complex protocols around.</a:t>
            </a:r>
          </a:p>
          <a:p>
            <a:r>
              <a:rPr lang="en-GB" dirty="0"/>
              <a:t>Memory consistency defines the order that reads/writes to different addresses are seen </a:t>
            </a:r>
            <a:r>
              <a:rPr lang="en-US" dirty="0"/>
              <a:t>by the different cores in the system.</a:t>
            </a:r>
          </a:p>
        </p:txBody>
      </p:sp>
    </p:spTree>
    <p:extLst>
      <p:ext uri="{BB962C8B-B14F-4D97-AF65-F5344CB8AC3E}">
        <p14:creationId xmlns:p14="http://schemas.microsoft.com/office/powerpoint/2010/main" val="278054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Multicore</a:t>
            </a:r>
            <a:endParaRPr lang="en-US" dirty="0"/>
          </a:p>
        </p:txBody>
      </p:sp>
      <p:sp>
        <p:nvSpPr>
          <p:cNvPr id="5" name="Text Placeholder 27">
            <a:extLst>
              <a:ext uri="{FF2B5EF4-FFF2-40B4-BE49-F238E27FC236}">
                <a16:creationId xmlns:a16="http://schemas.microsoft.com/office/drawing/2014/main" id="{20F42B91-37BC-4A77-BC31-E3C953CB2885}"/>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Overview</a:t>
            </a:r>
          </a:p>
        </p:txBody>
      </p:sp>
      <p:sp>
        <p:nvSpPr>
          <p:cNvPr id="6" name="Content Placeholder 2">
            <a:extLst>
              <a:ext uri="{FF2B5EF4-FFF2-40B4-BE49-F238E27FC236}">
                <a16:creationId xmlns:a16="http://schemas.microsoft.com/office/drawing/2014/main" id="{6612CAF6-7E99-42F7-A8C8-2F3CAF2AC328}"/>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In a multicore processor, multiple CPU cores are provided within the chip.</a:t>
            </a:r>
          </a:p>
          <a:p>
            <a:r>
              <a:rPr lang="en-GB" dirty="0"/>
              <a:t>Cores are connected together through some form of interconnect.</a:t>
            </a:r>
          </a:p>
          <a:p>
            <a:r>
              <a:rPr lang="en-GB" dirty="0"/>
              <a:t>Cores share some components on chip.</a:t>
            </a:r>
          </a:p>
          <a:p>
            <a:pPr lvl="1"/>
            <a:r>
              <a:rPr lang="en-GB" dirty="0"/>
              <a:t>For example, memory interface, or a cache level</a:t>
            </a:r>
          </a:p>
          <a:p>
            <a:endParaRPr lang="en-GB" dirty="0"/>
          </a:p>
        </p:txBody>
      </p:sp>
      <p:sp>
        <p:nvSpPr>
          <p:cNvPr id="7" name="Text Placeholder 5">
            <a:extLst>
              <a:ext uri="{FF2B5EF4-FFF2-40B4-BE49-F238E27FC236}">
                <a16:creationId xmlns:a16="http://schemas.microsoft.com/office/drawing/2014/main" id="{A6C59D8B-9945-4053-AE9A-977B9B9C5881}"/>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An example of multicore system</a:t>
            </a:r>
          </a:p>
        </p:txBody>
      </p:sp>
      <p:sp>
        <p:nvSpPr>
          <p:cNvPr id="8" name="Rounded Rectangle 19">
            <a:extLst>
              <a:ext uri="{FF2B5EF4-FFF2-40B4-BE49-F238E27FC236}">
                <a16:creationId xmlns:a16="http://schemas.microsoft.com/office/drawing/2014/main" id="{F84AEBEA-48EB-45D1-AE99-DC2099306169}"/>
              </a:ext>
            </a:extLst>
          </p:cNvPr>
          <p:cNvSpPr/>
          <p:nvPr/>
        </p:nvSpPr>
        <p:spPr bwMode="auto">
          <a:xfrm>
            <a:off x="6222679" y="2839633"/>
            <a:ext cx="1008140" cy="720000"/>
          </a:xfrm>
          <a:prstGeom prst="rect">
            <a:avLst/>
          </a:prstGeom>
          <a:solidFill>
            <a:srgbClr val="0091BD"/>
          </a:solidFill>
          <a:ln w="63500" cap="flat" cmpd="sng" algn="ctr">
            <a:noFill/>
            <a:prstDash val="solid"/>
            <a:round/>
            <a:headEnd type="none" w="med" len="med"/>
            <a:tailEnd type="none" w="med" len="med"/>
          </a:ln>
          <a:effectLst/>
        </p:spPr>
        <p:txBody>
          <a:bodyPr vert="horz" wrap="none" lIns="80167" tIns="40084" rIns="80167" bIns="40084" numCol="1" rtlCol="0" anchor="ctr" anchorCtr="0" compatLnSpc="1">
            <a:prstTxWarp prst="textNoShape">
              <a:avLst/>
            </a:prstTxWarp>
            <a:noAutofit/>
          </a:bodyPr>
          <a:lstStyle/>
          <a:p>
            <a:pPr algn="ctr">
              <a:buClr>
                <a:srgbClr val="FF9933"/>
              </a:buClr>
              <a:defRPr/>
            </a:pPr>
            <a:r>
              <a:rPr lang="en-GB" sz="1600" kern="0" dirty="0">
                <a:solidFill>
                  <a:schemeClr val="bg1"/>
                </a:solidFill>
                <a:cs typeface="Calibri" panose="020F0502020204030204" pitchFamily="34" charset="0"/>
              </a:rPr>
              <a:t>CPU</a:t>
            </a:r>
            <a:br>
              <a:rPr lang="en-GB" sz="1600" kern="0" dirty="0">
                <a:solidFill>
                  <a:schemeClr val="bg1"/>
                </a:solidFill>
                <a:cs typeface="Calibri" panose="020F0502020204030204" pitchFamily="34" charset="0"/>
              </a:rPr>
            </a:br>
            <a:r>
              <a:rPr lang="en-GB" sz="1600" kern="0" dirty="0">
                <a:solidFill>
                  <a:schemeClr val="bg1"/>
                </a:solidFill>
                <a:cs typeface="Calibri" panose="020F0502020204030204" pitchFamily="34" charset="0"/>
              </a:rPr>
              <a:t>core</a:t>
            </a:r>
          </a:p>
        </p:txBody>
      </p:sp>
      <p:sp>
        <p:nvSpPr>
          <p:cNvPr id="9" name="Rounded Rectangle 20">
            <a:extLst>
              <a:ext uri="{FF2B5EF4-FFF2-40B4-BE49-F238E27FC236}">
                <a16:creationId xmlns:a16="http://schemas.microsoft.com/office/drawing/2014/main" id="{B62EB6DC-0917-4B2E-A1FE-2BBAC43F1C91}"/>
              </a:ext>
            </a:extLst>
          </p:cNvPr>
          <p:cNvSpPr/>
          <p:nvPr/>
        </p:nvSpPr>
        <p:spPr bwMode="auto">
          <a:xfrm>
            <a:off x="7588223" y="2839633"/>
            <a:ext cx="1008140" cy="720000"/>
          </a:xfrm>
          <a:prstGeom prst="rect">
            <a:avLst/>
          </a:prstGeom>
          <a:solidFill>
            <a:srgbClr val="0091BD"/>
          </a:solidFill>
          <a:ln w="63500" cap="flat" cmpd="sng" algn="ctr">
            <a:noFill/>
            <a:prstDash val="solid"/>
            <a:round/>
            <a:headEnd type="none" w="med" len="med"/>
            <a:tailEnd type="none" w="med" len="med"/>
          </a:ln>
          <a:effectLst/>
        </p:spPr>
        <p:txBody>
          <a:bodyPr vert="horz" wrap="none" lIns="80167" tIns="40084" rIns="80167" bIns="40084" numCol="1" rtlCol="0" anchor="ctr" anchorCtr="0" compatLnSpc="1">
            <a:prstTxWarp prst="textNoShape">
              <a:avLst/>
            </a:prstTxWarp>
            <a:noAutofit/>
          </a:bodyPr>
          <a:lstStyle/>
          <a:p>
            <a:pPr algn="ctr">
              <a:buClr>
                <a:srgbClr val="FF9933"/>
              </a:buClr>
              <a:defRPr/>
            </a:pPr>
            <a:r>
              <a:rPr lang="en-GB" sz="1600" kern="0" dirty="0">
                <a:solidFill>
                  <a:schemeClr val="bg1"/>
                </a:solidFill>
                <a:cs typeface="Calibri" panose="020F0502020204030204" pitchFamily="34" charset="0"/>
              </a:rPr>
              <a:t>CPU</a:t>
            </a:r>
            <a:br>
              <a:rPr lang="en-GB" sz="1600" kern="0" dirty="0">
                <a:solidFill>
                  <a:schemeClr val="bg1"/>
                </a:solidFill>
                <a:cs typeface="Calibri" panose="020F0502020204030204" pitchFamily="34" charset="0"/>
              </a:rPr>
            </a:br>
            <a:r>
              <a:rPr lang="en-GB" sz="1600" kern="0" dirty="0">
                <a:solidFill>
                  <a:schemeClr val="bg1"/>
                </a:solidFill>
                <a:cs typeface="Calibri" panose="020F0502020204030204" pitchFamily="34" charset="0"/>
              </a:rPr>
              <a:t>core</a:t>
            </a:r>
          </a:p>
        </p:txBody>
      </p:sp>
      <p:cxnSp>
        <p:nvCxnSpPr>
          <p:cNvPr id="10" name="Straight Connector 9">
            <a:extLst>
              <a:ext uri="{FF2B5EF4-FFF2-40B4-BE49-F238E27FC236}">
                <a16:creationId xmlns:a16="http://schemas.microsoft.com/office/drawing/2014/main" id="{6F0C51BC-BF76-41BE-B8E6-9F9047575158}"/>
              </a:ext>
            </a:extLst>
          </p:cNvPr>
          <p:cNvCxnSpPr>
            <a:cxnSpLocks/>
            <a:stCxn id="18" idx="0"/>
          </p:cNvCxnSpPr>
          <p:nvPr/>
        </p:nvCxnSpPr>
        <p:spPr bwMode="auto">
          <a:xfrm flipV="1">
            <a:off x="8221599" y="4508186"/>
            <a:ext cx="0" cy="285235"/>
          </a:xfrm>
          <a:prstGeom prst="line">
            <a:avLst/>
          </a:prstGeom>
          <a:noFill/>
          <a:ln w="349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7DB20213-C7ED-43FD-8C81-6A8A33B73ACB}"/>
              </a:ext>
            </a:extLst>
          </p:cNvPr>
          <p:cNvCxnSpPr>
            <a:cxnSpLocks/>
          </p:cNvCxnSpPr>
          <p:nvPr/>
        </p:nvCxnSpPr>
        <p:spPr bwMode="auto">
          <a:xfrm>
            <a:off x="9506802" y="3559634"/>
            <a:ext cx="0" cy="300461"/>
          </a:xfrm>
          <a:prstGeom prst="line">
            <a:avLst/>
          </a:prstGeom>
          <a:noFill/>
          <a:ln w="3492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54C3E9B-EA1C-4122-A28F-707EDE07D536}"/>
              </a:ext>
            </a:extLst>
          </p:cNvPr>
          <p:cNvCxnSpPr>
            <a:cxnSpLocks/>
          </p:cNvCxnSpPr>
          <p:nvPr/>
        </p:nvCxnSpPr>
        <p:spPr bwMode="auto">
          <a:xfrm>
            <a:off x="11045065" y="3559633"/>
            <a:ext cx="0" cy="362392"/>
          </a:xfrm>
          <a:prstGeom prst="line">
            <a:avLst/>
          </a:prstGeom>
          <a:noFill/>
          <a:ln w="349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67C4E640-7A1B-4134-BF51-85E0A68E1FE2}"/>
              </a:ext>
            </a:extLst>
          </p:cNvPr>
          <p:cNvCxnSpPr>
            <a:cxnSpLocks/>
            <a:endCxn id="8" idx="2"/>
          </p:cNvCxnSpPr>
          <p:nvPr/>
        </p:nvCxnSpPr>
        <p:spPr bwMode="auto">
          <a:xfrm flipV="1">
            <a:off x="6726749" y="3559633"/>
            <a:ext cx="0" cy="300462"/>
          </a:xfrm>
          <a:prstGeom prst="line">
            <a:avLst/>
          </a:prstGeom>
          <a:noFill/>
          <a:ln w="3492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719EA091-5377-482A-A41B-CFA5768DBFF6}"/>
              </a:ext>
            </a:extLst>
          </p:cNvPr>
          <p:cNvCxnSpPr>
            <a:cxnSpLocks/>
            <a:endCxn id="9" idx="2"/>
          </p:cNvCxnSpPr>
          <p:nvPr/>
        </p:nvCxnSpPr>
        <p:spPr bwMode="auto">
          <a:xfrm flipV="1">
            <a:off x="8092293" y="3559634"/>
            <a:ext cx="0" cy="300461"/>
          </a:xfrm>
          <a:prstGeom prst="line">
            <a:avLst/>
          </a:prstGeom>
          <a:noFill/>
          <a:ln w="349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A37F5A73-7C67-4D20-903F-B9FA7548BE80}"/>
              </a:ext>
            </a:extLst>
          </p:cNvPr>
          <p:cNvCxnSpPr/>
          <p:nvPr/>
        </p:nvCxnSpPr>
        <p:spPr bwMode="auto">
          <a:xfrm>
            <a:off x="9665937" y="4508185"/>
            <a:ext cx="0" cy="313794"/>
          </a:xfrm>
          <a:prstGeom prst="line">
            <a:avLst/>
          </a:prstGeom>
          <a:noFill/>
          <a:ln w="31750"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1A8A376-9018-4321-AE12-CDE70D55926C}"/>
              </a:ext>
            </a:extLst>
          </p:cNvPr>
          <p:cNvCxnSpPr/>
          <p:nvPr/>
        </p:nvCxnSpPr>
        <p:spPr bwMode="auto">
          <a:xfrm>
            <a:off x="11110379" y="4508185"/>
            <a:ext cx="0" cy="313794"/>
          </a:xfrm>
          <a:prstGeom prst="line">
            <a:avLst/>
          </a:prstGeom>
          <a:noFill/>
          <a:ln w="34925" cap="flat" cmpd="sng" algn="ctr">
            <a:solidFill>
              <a:schemeClr val="tx1"/>
            </a:solidFill>
            <a:prstDash val="solid"/>
            <a:round/>
            <a:headEnd type="none" w="med" len="med"/>
            <a:tailEnd type="none" w="med" len="med"/>
          </a:ln>
          <a:effectLst/>
        </p:spPr>
      </p:cxnSp>
      <p:sp>
        <p:nvSpPr>
          <p:cNvPr id="17" name="Rounded Rectangle 18">
            <a:extLst>
              <a:ext uri="{FF2B5EF4-FFF2-40B4-BE49-F238E27FC236}">
                <a16:creationId xmlns:a16="http://schemas.microsoft.com/office/drawing/2014/main" id="{B8E79518-A9ED-45B9-8F34-5D3429A7F352}"/>
              </a:ext>
            </a:extLst>
          </p:cNvPr>
          <p:cNvSpPr/>
          <p:nvPr/>
        </p:nvSpPr>
        <p:spPr bwMode="auto">
          <a:xfrm>
            <a:off x="6288823" y="3860095"/>
            <a:ext cx="5328740" cy="648090"/>
          </a:xfrm>
          <a:prstGeom prst="rect">
            <a:avLst/>
          </a:prstGeom>
          <a:solidFill>
            <a:srgbClr val="00B050"/>
          </a:solidFill>
          <a:ln w="63500" cap="flat" cmpd="sng" algn="ctr">
            <a:noFill/>
            <a:prstDash val="solid"/>
            <a:round/>
            <a:headEnd type="none" w="med" len="med"/>
            <a:tailEnd type="none" w="med" len="med"/>
          </a:ln>
          <a:effectLst/>
        </p:spPr>
        <p:txBody>
          <a:bodyPr vert="horz" wrap="none" lIns="80167" tIns="40084" rIns="80167" bIns="40084" numCol="1" rtlCol="0" anchor="ctr" anchorCtr="0" compatLnSpc="1">
            <a:prstTxWarp prst="textNoShape">
              <a:avLst/>
            </a:prstTxWarp>
            <a:noAutofit/>
          </a:bodyPr>
          <a:lstStyle/>
          <a:p>
            <a:pPr algn="ctr" defTabSz="801688" eaLnBrk="1" fontAlgn="auto" hangingPunct="1">
              <a:spcBef>
                <a:spcPts val="0"/>
              </a:spcBef>
              <a:spcAft>
                <a:spcPts val="0"/>
              </a:spcAft>
              <a:buClr>
                <a:srgbClr val="FF9933"/>
              </a:buClr>
              <a:defRPr/>
            </a:pPr>
            <a:r>
              <a:rPr lang="en-GB" sz="2000" kern="0" dirty="0">
                <a:solidFill>
                  <a:schemeClr val="bg1"/>
                </a:solidFill>
                <a:cs typeface="Calibri" panose="020F0502020204030204" pitchFamily="34" charset="0"/>
              </a:rPr>
              <a:t>Interconnect</a:t>
            </a:r>
          </a:p>
        </p:txBody>
      </p:sp>
      <p:sp>
        <p:nvSpPr>
          <p:cNvPr id="18" name="Rounded Rectangle 23">
            <a:extLst>
              <a:ext uri="{FF2B5EF4-FFF2-40B4-BE49-F238E27FC236}">
                <a16:creationId xmlns:a16="http://schemas.microsoft.com/office/drawing/2014/main" id="{00674459-91F0-4DDE-8F2C-E83895446B4D}"/>
              </a:ext>
            </a:extLst>
          </p:cNvPr>
          <p:cNvSpPr/>
          <p:nvPr/>
        </p:nvSpPr>
        <p:spPr bwMode="auto">
          <a:xfrm>
            <a:off x="7645835" y="4793420"/>
            <a:ext cx="1151528" cy="720000"/>
          </a:xfrm>
          <a:prstGeom prst="rect">
            <a:avLst/>
          </a:prstGeom>
          <a:solidFill>
            <a:srgbClr val="7D868C"/>
          </a:solidFill>
          <a:ln w="63500" cap="flat" cmpd="sng" algn="ctr">
            <a:noFill/>
            <a:prstDash val="solid"/>
            <a:round/>
            <a:headEnd type="none" w="med" len="med"/>
            <a:tailEnd type="none" w="med" len="med"/>
          </a:ln>
          <a:effectLst/>
        </p:spPr>
        <p:txBody>
          <a:bodyPr vert="horz" wrap="square" lIns="80167" tIns="40084" rIns="80167" bIns="40084" numCol="1" rtlCol="0" anchor="ctr" anchorCtr="0" compatLnSpc="1">
            <a:prstTxWarp prst="textNoShape">
              <a:avLst/>
            </a:prstTxWarp>
            <a:noAutofit/>
          </a:bodyPr>
          <a:lstStyle/>
          <a:p>
            <a:pPr algn="ctr" defTabSz="801688" fontAlgn="ctr">
              <a:lnSpc>
                <a:spcPct val="80000"/>
              </a:lnSpc>
              <a:spcBef>
                <a:spcPct val="50000"/>
              </a:spcBef>
              <a:buClr>
                <a:schemeClr val="bg2"/>
              </a:buClr>
              <a:buSzPct val="125000"/>
            </a:pPr>
            <a:r>
              <a:rPr lang="en-GB" sz="1600" dirty="0">
                <a:solidFill>
                  <a:schemeClr val="bg1"/>
                </a:solidFill>
                <a:cs typeface="Calibri" panose="020F0502020204030204" pitchFamily="34" charset="0"/>
              </a:rPr>
              <a:t>RAM</a:t>
            </a:r>
          </a:p>
        </p:txBody>
      </p:sp>
      <p:sp>
        <p:nvSpPr>
          <p:cNvPr id="19" name="Rounded Rectangle 24">
            <a:extLst>
              <a:ext uri="{FF2B5EF4-FFF2-40B4-BE49-F238E27FC236}">
                <a16:creationId xmlns:a16="http://schemas.microsoft.com/office/drawing/2014/main" id="{98E062F9-CE9A-48D6-A240-70334F7EAE18}"/>
              </a:ext>
            </a:extLst>
          </p:cNvPr>
          <p:cNvSpPr/>
          <p:nvPr/>
        </p:nvSpPr>
        <p:spPr bwMode="auto">
          <a:xfrm>
            <a:off x="9090173" y="4793420"/>
            <a:ext cx="1151528" cy="720000"/>
          </a:xfrm>
          <a:prstGeom prst="rect">
            <a:avLst/>
          </a:prstGeom>
          <a:solidFill>
            <a:srgbClr val="7D868C"/>
          </a:solidFill>
          <a:ln w="63500" cap="flat" cmpd="sng" algn="ctr">
            <a:noFill/>
            <a:prstDash val="solid"/>
            <a:round/>
            <a:headEnd type="none" w="med" len="med"/>
            <a:tailEnd type="none" w="med" len="med"/>
          </a:ln>
          <a:effectLst/>
        </p:spPr>
        <p:txBody>
          <a:bodyPr vert="horz" wrap="square" lIns="80167" tIns="40084" rIns="80167" bIns="40084" numCol="1" rtlCol="0" anchor="ctr" anchorCtr="0" compatLnSpc="1">
            <a:prstTxWarp prst="textNoShape">
              <a:avLst/>
            </a:prstTxWarp>
            <a:noAutofit/>
          </a:bodyPr>
          <a:lstStyle/>
          <a:p>
            <a:pPr algn="ctr" defTabSz="801688" fontAlgn="ctr">
              <a:lnSpc>
                <a:spcPct val="80000"/>
              </a:lnSpc>
              <a:spcBef>
                <a:spcPct val="50000"/>
              </a:spcBef>
              <a:buClr>
                <a:schemeClr val="bg2"/>
              </a:buClr>
              <a:buSzPct val="125000"/>
            </a:pPr>
            <a:r>
              <a:rPr lang="en-GB" sz="1600" dirty="0">
                <a:solidFill>
                  <a:schemeClr val="bg1"/>
                </a:solidFill>
                <a:cs typeface="Calibri" panose="020F0502020204030204" pitchFamily="34" charset="0"/>
              </a:rPr>
              <a:t>Peripheral</a:t>
            </a:r>
          </a:p>
        </p:txBody>
      </p:sp>
      <p:sp>
        <p:nvSpPr>
          <p:cNvPr id="20" name="Rounded Rectangle 25">
            <a:extLst>
              <a:ext uri="{FF2B5EF4-FFF2-40B4-BE49-F238E27FC236}">
                <a16:creationId xmlns:a16="http://schemas.microsoft.com/office/drawing/2014/main" id="{E1D2C2AE-EF3B-4D93-82B9-E5EF19ED6A47}"/>
              </a:ext>
            </a:extLst>
          </p:cNvPr>
          <p:cNvSpPr/>
          <p:nvPr/>
        </p:nvSpPr>
        <p:spPr bwMode="auto">
          <a:xfrm>
            <a:off x="10534615" y="4793420"/>
            <a:ext cx="1151528" cy="720000"/>
          </a:xfrm>
          <a:prstGeom prst="rect">
            <a:avLst/>
          </a:prstGeom>
          <a:solidFill>
            <a:srgbClr val="7D868C"/>
          </a:solidFill>
          <a:ln w="63500" cap="flat" cmpd="sng" algn="ctr">
            <a:noFill/>
            <a:prstDash val="solid"/>
            <a:round/>
            <a:headEnd type="none" w="med" len="med"/>
            <a:tailEnd type="none" w="med" len="med"/>
          </a:ln>
          <a:effectLst/>
        </p:spPr>
        <p:txBody>
          <a:bodyPr vert="horz" wrap="square" lIns="80167" tIns="40084" rIns="80167" bIns="40084" numCol="1" rtlCol="0" anchor="ctr" anchorCtr="0" compatLnSpc="1">
            <a:prstTxWarp prst="textNoShape">
              <a:avLst/>
            </a:prstTxWarp>
            <a:noAutofit/>
          </a:bodyPr>
          <a:lstStyle/>
          <a:p>
            <a:pPr algn="ctr" defTabSz="801688" fontAlgn="ctr">
              <a:lnSpc>
                <a:spcPct val="80000"/>
              </a:lnSpc>
              <a:spcBef>
                <a:spcPct val="50000"/>
              </a:spcBef>
              <a:buClr>
                <a:schemeClr val="bg2"/>
              </a:buClr>
              <a:buSzPct val="125000"/>
            </a:pPr>
            <a:r>
              <a:rPr lang="en-GB" sz="1600" dirty="0">
                <a:solidFill>
                  <a:schemeClr val="bg1"/>
                </a:solidFill>
                <a:cs typeface="Calibri" panose="020F0502020204030204" pitchFamily="34" charset="0"/>
              </a:rPr>
              <a:t>Timer</a:t>
            </a:r>
          </a:p>
        </p:txBody>
      </p:sp>
      <p:cxnSp>
        <p:nvCxnSpPr>
          <p:cNvPr id="21" name="Straight Connector 20">
            <a:extLst>
              <a:ext uri="{FF2B5EF4-FFF2-40B4-BE49-F238E27FC236}">
                <a16:creationId xmlns:a16="http://schemas.microsoft.com/office/drawing/2014/main" id="{DC97E380-3A51-44FA-A820-FD3C7CC44289}"/>
              </a:ext>
            </a:extLst>
          </p:cNvPr>
          <p:cNvCxnSpPr/>
          <p:nvPr/>
        </p:nvCxnSpPr>
        <p:spPr bwMode="auto">
          <a:xfrm>
            <a:off x="6792893" y="4508185"/>
            <a:ext cx="0" cy="313794"/>
          </a:xfrm>
          <a:prstGeom prst="line">
            <a:avLst/>
          </a:prstGeom>
          <a:noFill/>
          <a:ln w="34925" cap="flat" cmpd="sng" algn="ctr">
            <a:solidFill>
              <a:schemeClr val="tx1"/>
            </a:solidFill>
            <a:prstDash val="solid"/>
            <a:round/>
            <a:headEnd type="none" w="med" len="med"/>
            <a:tailEnd type="none" w="med" len="med"/>
          </a:ln>
          <a:effectLst/>
        </p:spPr>
      </p:cxnSp>
      <p:sp>
        <p:nvSpPr>
          <p:cNvPr id="22" name="Rounded Rectangle 27">
            <a:extLst>
              <a:ext uri="{FF2B5EF4-FFF2-40B4-BE49-F238E27FC236}">
                <a16:creationId xmlns:a16="http://schemas.microsoft.com/office/drawing/2014/main" id="{F9D29261-D992-496B-B397-6B08448C3625}"/>
              </a:ext>
            </a:extLst>
          </p:cNvPr>
          <p:cNvSpPr/>
          <p:nvPr/>
        </p:nvSpPr>
        <p:spPr bwMode="auto">
          <a:xfrm>
            <a:off x="6222679" y="4793420"/>
            <a:ext cx="1151528" cy="720000"/>
          </a:xfrm>
          <a:prstGeom prst="rect">
            <a:avLst/>
          </a:prstGeom>
          <a:solidFill>
            <a:srgbClr val="7D868C"/>
          </a:solidFill>
          <a:ln w="63500" cap="flat" cmpd="sng" algn="ctr">
            <a:noFill/>
            <a:prstDash val="solid"/>
            <a:round/>
            <a:headEnd type="none" w="med" len="med"/>
            <a:tailEnd type="none" w="med" len="med"/>
          </a:ln>
          <a:effectLst/>
        </p:spPr>
        <p:txBody>
          <a:bodyPr vert="horz" wrap="square" lIns="80167" tIns="40084" rIns="80167" bIns="40084" numCol="1" rtlCol="0" anchor="ctr" anchorCtr="0" compatLnSpc="1">
            <a:prstTxWarp prst="textNoShape">
              <a:avLst/>
            </a:prstTxWarp>
            <a:noAutofit/>
          </a:bodyPr>
          <a:lstStyle/>
          <a:p>
            <a:pPr algn="ctr" defTabSz="801688" fontAlgn="ctr">
              <a:lnSpc>
                <a:spcPct val="80000"/>
              </a:lnSpc>
              <a:spcBef>
                <a:spcPct val="50000"/>
              </a:spcBef>
              <a:buClr>
                <a:schemeClr val="bg2"/>
              </a:buClr>
              <a:buSzPct val="125000"/>
            </a:pPr>
            <a:r>
              <a:rPr lang="en-GB" sz="1600" dirty="0">
                <a:solidFill>
                  <a:schemeClr val="bg1"/>
                </a:solidFill>
                <a:cs typeface="Calibri" panose="020F0502020204030204" pitchFamily="34" charset="0"/>
              </a:rPr>
              <a:t>I/O</a:t>
            </a:r>
          </a:p>
        </p:txBody>
      </p:sp>
      <p:sp>
        <p:nvSpPr>
          <p:cNvPr id="23" name="Rounded Rectangle 20">
            <a:extLst>
              <a:ext uri="{FF2B5EF4-FFF2-40B4-BE49-F238E27FC236}">
                <a16:creationId xmlns:a16="http://schemas.microsoft.com/office/drawing/2014/main" id="{87383299-AE50-45B0-A9CF-F161FE857D21}"/>
              </a:ext>
            </a:extLst>
          </p:cNvPr>
          <p:cNvSpPr/>
          <p:nvPr/>
        </p:nvSpPr>
        <p:spPr bwMode="auto">
          <a:xfrm>
            <a:off x="10514942" y="2856263"/>
            <a:ext cx="1008140" cy="720000"/>
          </a:xfrm>
          <a:prstGeom prst="rect">
            <a:avLst/>
          </a:prstGeom>
          <a:solidFill>
            <a:srgbClr val="0091BD"/>
          </a:solidFill>
          <a:ln w="63500" cap="flat" cmpd="sng" algn="ctr">
            <a:noFill/>
            <a:prstDash val="solid"/>
            <a:round/>
            <a:headEnd type="none" w="med" len="med"/>
            <a:tailEnd type="none" w="med" len="med"/>
          </a:ln>
          <a:effectLst/>
        </p:spPr>
        <p:txBody>
          <a:bodyPr vert="horz" wrap="none" lIns="80167" tIns="40084" rIns="80167" bIns="40084" numCol="1" rtlCol="0" anchor="ctr" anchorCtr="0" compatLnSpc="1">
            <a:prstTxWarp prst="textNoShape">
              <a:avLst/>
            </a:prstTxWarp>
            <a:noAutofit/>
          </a:bodyPr>
          <a:lstStyle/>
          <a:p>
            <a:pPr algn="ctr">
              <a:buClr>
                <a:srgbClr val="FF9933"/>
              </a:buClr>
              <a:defRPr/>
            </a:pPr>
            <a:r>
              <a:rPr lang="en-GB" sz="1600" kern="0" dirty="0">
                <a:solidFill>
                  <a:schemeClr val="bg1"/>
                </a:solidFill>
                <a:cs typeface="Calibri" panose="020F0502020204030204" pitchFamily="34" charset="0"/>
              </a:rPr>
              <a:t>CPU</a:t>
            </a:r>
            <a:br>
              <a:rPr lang="en-GB" sz="1600" kern="0" dirty="0">
                <a:solidFill>
                  <a:schemeClr val="bg1"/>
                </a:solidFill>
                <a:cs typeface="Calibri" panose="020F0502020204030204" pitchFamily="34" charset="0"/>
              </a:rPr>
            </a:br>
            <a:r>
              <a:rPr lang="en-GB" sz="1600" kern="0" dirty="0">
                <a:solidFill>
                  <a:schemeClr val="bg1"/>
                </a:solidFill>
                <a:cs typeface="Calibri" panose="020F0502020204030204" pitchFamily="34" charset="0"/>
              </a:rPr>
              <a:t>core</a:t>
            </a:r>
          </a:p>
        </p:txBody>
      </p:sp>
      <p:sp>
        <p:nvSpPr>
          <p:cNvPr id="24" name="Rounded Rectangle 20">
            <a:extLst>
              <a:ext uri="{FF2B5EF4-FFF2-40B4-BE49-F238E27FC236}">
                <a16:creationId xmlns:a16="http://schemas.microsoft.com/office/drawing/2014/main" id="{AE02245A-642D-4D2A-92C4-341826C93D2D}"/>
              </a:ext>
            </a:extLst>
          </p:cNvPr>
          <p:cNvSpPr/>
          <p:nvPr/>
        </p:nvSpPr>
        <p:spPr bwMode="auto">
          <a:xfrm>
            <a:off x="9002732" y="2854860"/>
            <a:ext cx="1008140" cy="720000"/>
          </a:xfrm>
          <a:prstGeom prst="rect">
            <a:avLst/>
          </a:prstGeom>
          <a:solidFill>
            <a:srgbClr val="0091BD"/>
          </a:solidFill>
          <a:ln w="63500" cap="flat" cmpd="sng" algn="ctr">
            <a:noFill/>
            <a:prstDash val="solid"/>
            <a:round/>
            <a:headEnd type="none" w="med" len="med"/>
            <a:tailEnd type="none" w="med" len="med"/>
          </a:ln>
          <a:effectLst/>
        </p:spPr>
        <p:txBody>
          <a:bodyPr vert="horz" wrap="none" lIns="80167" tIns="40084" rIns="80167" bIns="40084" numCol="1" rtlCol="0" anchor="ctr" anchorCtr="0" compatLnSpc="1">
            <a:prstTxWarp prst="textNoShape">
              <a:avLst/>
            </a:prstTxWarp>
            <a:noAutofit/>
          </a:bodyPr>
          <a:lstStyle/>
          <a:p>
            <a:pPr algn="ctr">
              <a:buClr>
                <a:srgbClr val="FF9933"/>
              </a:buClr>
              <a:defRPr/>
            </a:pPr>
            <a:r>
              <a:rPr lang="en-GB" sz="1600" kern="0" dirty="0">
                <a:solidFill>
                  <a:schemeClr val="bg1"/>
                </a:solidFill>
                <a:cs typeface="Calibri" panose="020F0502020204030204" pitchFamily="34" charset="0"/>
              </a:rPr>
              <a:t>CPU</a:t>
            </a:r>
            <a:br>
              <a:rPr lang="en-GB" sz="1600" kern="0" dirty="0">
                <a:solidFill>
                  <a:schemeClr val="bg1"/>
                </a:solidFill>
                <a:cs typeface="Calibri" panose="020F0502020204030204" pitchFamily="34" charset="0"/>
              </a:rPr>
            </a:br>
            <a:r>
              <a:rPr lang="en-GB" sz="1600" kern="0" dirty="0">
                <a:solidFill>
                  <a:schemeClr val="bg1"/>
                </a:solidFill>
                <a:cs typeface="Calibri" panose="020F0502020204030204" pitchFamily="34" charset="0"/>
              </a:rPr>
              <a:t>core</a:t>
            </a:r>
          </a:p>
        </p:txBody>
      </p:sp>
    </p:spTree>
    <p:extLst>
      <p:ext uri="{BB962C8B-B14F-4D97-AF65-F5344CB8AC3E}">
        <p14:creationId xmlns:p14="http://schemas.microsoft.com/office/powerpoint/2010/main" val="299164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Multicore</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Cores in a multicore processor are connected together and can collaborate.</a:t>
            </a:r>
          </a:p>
          <a:p>
            <a:r>
              <a:rPr lang="en-US" dirty="0"/>
              <a:t>There are a number of challenges to consider when creating a system like this.</a:t>
            </a:r>
          </a:p>
          <a:p>
            <a:pPr lvl="1"/>
            <a:r>
              <a:rPr lang="en-US" dirty="0"/>
              <a:t>How do cores communicate with each other?</a:t>
            </a:r>
          </a:p>
          <a:p>
            <a:pPr lvl="1"/>
            <a:r>
              <a:rPr lang="en-US" dirty="0"/>
              <a:t>How is data synchronized?</a:t>
            </a:r>
          </a:p>
          <a:p>
            <a:pPr lvl="1"/>
            <a:r>
              <a:rPr lang="en-US" dirty="0"/>
              <a:t>How do we ensure that cores don’t get stale data when it’s been modified by other cores?</a:t>
            </a:r>
          </a:p>
          <a:p>
            <a:pPr lvl="1"/>
            <a:r>
              <a:rPr lang="en-US" dirty="0"/>
              <a:t>How do cores see the ordering of events coming from different cores?</a:t>
            </a:r>
          </a:p>
          <a:p>
            <a:r>
              <a:rPr lang="en-US" dirty="0"/>
              <a:t>We’ll explore each of these by considering the concepts of</a:t>
            </a:r>
          </a:p>
          <a:p>
            <a:pPr lvl="1"/>
            <a:r>
              <a:rPr lang="en-US" dirty="0"/>
              <a:t>Shared memory and message passing</a:t>
            </a:r>
          </a:p>
          <a:p>
            <a:pPr lvl="1"/>
            <a:r>
              <a:rPr lang="en-US" dirty="0"/>
              <a:t>Cache coherence</a:t>
            </a:r>
          </a:p>
          <a:p>
            <a:pPr lvl="1"/>
            <a:r>
              <a:rPr lang="en-US" dirty="0"/>
              <a:t>Memory consistency</a:t>
            </a:r>
          </a:p>
        </p:txBody>
      </p:sp>
    </p:spTree>
    <p:extLst>
      <p:ext uri="{BB962C8B-B14F-4D97-AF65-F5344CB8AC3E}">
        <p14:creationId xmlns:p14="http://schemas.microsoft.com/office/powerpoint/2010/main" val="47826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4331F0-BB7C-4FFC-B3E5-059C053FF861}"/>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571A7009-0EF4-4AAF-941D-56B1FD5B464D}"/>
              </a:ext>
            </a:extLst>
          </p:cNvPr>
          <p:cNvSpPr/>
          <p:nvPr/>
        </p:nvSpPr>
        <p:spPr>
          <a:xfrm>
            <a:off x="3773597" y="2967335"/>
            <a:ext cx="464486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Communication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4430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Communication</a:t>
            </a:r>
            <a:endParaRPr lang="en-US" dirty="0"/>
          </a:p>
        </p:txBody>
      </p:sp>
      <p:sp>
        <p:nvSpPr>
          <p:cNvPr id="4" name="Text Placeholder 5">
            <a:extLst>
              <a:ext uri="{FF2B5EF4-FFF2-40B4-BE49-F238E27FC236}">
                <a16:creationId xmlns:a16="http://schemas.microsoft.com/office/drawing/2014/main" id="{4DD8EDF3-1251-4CD7-A360-70EC8B295053}"/>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Message Passing</a:t>
            </a:r>
          </a:p>
        </p:txBody>
      </p:sp>
      <p:sp>
        <p:nvSpPr>
          <p:cNvPr id="5" name="Content Placeholder 7">
            <a:extLst>
              <a:ext uri="{FF2B5EF4-FFF2-40B4-BE49-F238E27FC236}">
                <a16:creationId xmlns:a16="http://schemas.microsoft.com/office/drawing/2014/main" id="{0CBD129E-E436-4AE7-A562-D38CCD97CDE4}"/>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In this paradigm, applications running on each core wrap up the data they want to communicate into messages sent to other cores.</a:t>
            </a:r>
          </a:p>
          <a:p>
            <a:r>
              <a:rPr lang="en-GB" dirty="0"/>
              <a:t>Explicit communication via </a:t>
            </a:r>
            <a:r>
              <a:rPr lang="en-GB" i="1" dirty="0"/>
              <a:t>send</a:t>
            </a:r>
            <a:r>
              <a:rPr lang="en-GB" dirty="0"/>
              <a:t> and </a:t>
            </a:r>
            <a:r>
              <a:rPr lang="en-GB" i="1" dirty="0"/>
              <a:t>receive</a:t>
            </a:r>
            <a:r>
              <a:rPr lang="en-GB" dirty="0"/>
              <a:t> operations</a:t>
            </a:r>
          </a:p>
          <a:p>
            <a:r>
              <a:rPr lang="en-GB" dirty="0"/>
              <a:t>Synchronization is implicit via blocks of messages.</a:t>
            </a:r>
          </a:p>
        </p:txBody>
      </p:sp>
      <p:sp>
        <p:nvSpPr>
          <p:cNvPr id="6" name="Text Placeholder 6">
            <a:extLst>
              <a:ext uri="{FF2B5EF4-FFF2-40B4-BE49-F238E27FC236}">
                <a16:creationId xmlns:a16="http://schemas.microsoft.com/office/drawing/2014/main" id="{FCA379F9-08AA-41B7-BD2D-2C8BC721F753}"/>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Shared Memory</a:t>
            </a:r>
          </a:p>
        </p:txBody>
      </p:sp>
      <p:sp>
        <p:nvSpPr>
          <p:cNvPr id="7" name="Content Placeholder 8">
            <a:extLst>
              <a:ext uri="{FF2B5EF4-FFF2-40B4-BE49-F238E27FC236}">
                <a16:creationId xmlns:a16="http://schemas.microsoft.com/office/drawing/2014/main" id="{4149EC81-CABE-43DB-AB0C-4C8F2C420247}"/>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In this paradigm, there is a shared memory address space accessible to all cores, where they can read and write data.</a:t>
            </a:r>
          </a:p>
          <a:p>
            <a:r>
              <a:rPr lang="en-GB" dirty="0"/>
              <a:t>Implicit communication via memory accesses</a:t>
            </a:r>
          </a:p>
          <a:p>
            <a:r>
              <a:rPr lang="en-GB" dirty="0"/>
              <a:t>Synchronization is performed using atomic memory operations.</a:t>
            </a:r>
          </a:p>
        </p:txBody>
      </p:sp>
    </p:spTree>
    <p:extLst>
      <p:ext uri="{BB962C8B-B14F-4D97-AF65-F5344CB8AC3E}">
        <p14:creationId xmlns:p14="http://schemas.microsoft.com/office/powerpoint/2010/main" val="15404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Message Passing</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716030" cy="4948335"/>
          </a:xfrm>
        </p:spPr>
        <p:txBody>
          <a:bodyPr/>
          <a:lstStyle/>
          <a:p>
            <a:r>
              <a:rPr lang="en-US" dirty="0"/>
              <a:t>Cores do not rely on a shared memory space.</a:t>
            </a:r>
          </a:p>
          <a:p>
            <a:r>
              <a:rPr lang="en-US" dirty="0"/>
              <a:t>Each processing element (PE) has its core, data, I/O.</a:t>
            </a:r>
          </a:p>
          <a:p>
            <a:pPr lvl="1"/>
            <a:r>
              <a:rPr lang="en-US" dirty="0"/>
              <a:t>Explicit I/O to communicate with other cores</a:t>
            </a:r>
          </a:p>
          <a:p>
            <a:pPr lvl="1"/>
            <a:r>
              <a:rPr lang="en-US" dirty="0"/>
              <a:t>Synchronization via sending and receiving messages</a:t>
            </a:r>
          </a:p>
          <a:p>
            <a:r>
              <a:rPr lang="en-US" dirty="0"/>
              <a:t>Advantages</a:t>
            </a:r>
          </a:p>
          <a:p>
            <a:pPr lvl="1"/>
            <a:r>
              <a:rPr lang="en-US" dirty="0"/>
              <a:t>Less hardware, easier to design</a:t>
            </a:r>
          </a:p>
          <a:p>
            <a:pPr lvl="1"/>
            <a:r>
              <a:rPr lang="en-US" dirty="0"/>
              <a:t>Focuses attention on costly non-local operations</a:t>
            </a:r>
          </a:p>
        </p:txBody>
      </p:sp>
      <p:grpSp>
        <p:nvGrpSpPr>
          <p:cNvPr id="4" name="Group 3">
            <a:extLst>
              <a:ext uri="{FF2B5EF4-FFF2-40B4-BE49-F238E27FC236}">
                <a16:creationId xmlns:a16="http://schemas.microsoft.com/office/drawing/2014/main" id="{C2909656-A422-427E-A6F4-1E80596208F1}"/>
              </a:ext>
            </a:extLst>
          </p:cNvPr>
          <p:cNvGrpSpPr/>
          <p:nvPr/>
        </p:nvGrpSpPr>
        <p:grpSpPr>
          <a:xfrm>
            <a:off x="6371876" y="3203301"/>
            <a:ext cx="5327999" cy="2879999"/>
            <a:chOff x="6371876" y="3203301"/>
            <a:chExt cx="5327999" cy="2879999"/>
          </a:xfrm>
        </p:grpSpPr>
        <p:sp>
          <p:nvSpPr>
            <p:cNvPr id="5" name="Rectangle 4">
              <a:extLst>
                <a:ext uri="{FF2B5EF4-FFF2-40B4-BE49-F238E27FC236}">
                  <a16:creationId xmlns:a16="http://schemas.microsoft.com/office/drawing/2014/main" id="{B184A2A3-BD84-4B61-9368-56FDC8E65669}"/>
                </a:ext>
              </a:extLst>
            </p:cNvPr>
            <p:cNvSpPr/>
            <p:nvPr/>
          </p:nvSpPr>
          <p:spPr>
            <a:xfrm>
              <a:off x="6371876" y="3203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6" name="Rectangle 5">
              <a:extLst>
                <a:ext uri="{FF2B5EF4-FFF2-40B4-BE49-F238E27FC236}">
                  <a16:creationId xmlns:a16="http://schemas.microsoft.com/office/drawing/2014/main" id="{A8DD3D69-66DC-448F-9CE6-9A6715184DFB}"/>
                </a:ext>
              </a:extLst>
            </p:cNvPr>
            <p:cNvSpPr/>
            <p:nvPr/>
          </p:nvSpPr>
          <p:spPr>
            <a:xfrm>
              <a:off x="7811876" y="3203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7" name="Rectangle 6">
              <a:extLst>
                <a:ext uri="{FF2B5EF4-FFF2-40B4-BE49-F238E27FC236}">
                  <a16:creationId xmlns:a16="http://schemas.microsoft.com/office/drawing/2014/main" id="{91662894-6A5B-4A89-8DFC-85467EB35D1E}"/>
                </a:ext>
              </a:extLst>
            </p:cNvPr>
            <p:cNvSpPr/>
            <p:nvPr/>
          </p:nvSpPr>
          <p:spPr>
            <a:xfrm>
              <a:off x="10691876" y="3203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8" name="Rectangle 7">
              <a:extLst>
                <a:ext uri="{FF2B5EF4-FFF2-40B4-BE49-F238E27FC236}">
                  <a16:creationId xmlns:a16="http://schemas.microsoft.com/office/drawing/2014/main" id="{F29D809F-2C82-47E9-8E3E-42E6D99FA1D1}"/>
                </a:ext>
              </a:extLst>
            </p:cNvPr>
            <p:cNvSpPr/>
            <p:nvPr/>
          </p:nvSpPr>
          <p:spPr>
            <a:xfrm>
              <a:off x="6371876" y="3995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sp>
          <p:nvSpPr>
            <p:cNvPr id="9" name="Rectangle 8">
              <a:extLst>
                <a:ext uri="{FF2B5EF4-FFF2-40B4-BE49-F238E27FC236}">
                  <a16:creationId xmlns:a16="http://schemas.microsoft.com/office/drawing/2014/main" id="{C5B95D98-4CD4-4FB9-987A-53A80F944988}"/>
                </a:ext>
              </a:extLst>
            </p:cNvPr>
            <p:cNvSpPr/>
            <p:nvPr/>
          </p:nvSpPr>
          <p:spPr>
            <a:xfrm>
              <a:off x="6371876" y="4787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a:t>
              </a:r>
            </a:p>
          </p:txBody>
        </p:sp>
        <p:sp>
          <p:nvSpPr>
            <p:cNvPr id="10" name="Rectangle 9">
              <a:extLst>
                <a:ext uri="{FF2B5EF4-FFF2-40B4-BE49-F238E27FC236}">
                  <a16:creationId xmlns:a16="http://schemas.microsoft.com/office/drawing/2014/main" id="{91A30655-EED8-464A-B03B-0BF4F38E3CF8}"/>
                </a:ext>
              </a:extLst>
            </p:cNvPr>
            <p:cNvSpPr/>
            <p:nvPr/>
          </p:nvSpPr>
          <p:spPr>
            <a:xfrm>
              <a:off x="7811876" y="3995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sp>
          <p:nvSpPr>
            <p:cNvPr id="11" name="Rectangle 10">
              <a:extLst>
                <a:ext uri="{FF2B5EF4-FFF2-40B4-BE49-F238E27FC236}">
                  <a16:creationId xmlns:a16="http://schemas.microsoft.com/office/drawing/2014/main" id="{8B5A560F-E9A0-4C18-9F40-51F86F9B76BE}"/>
                </a:ext>
              </a:extLst>
            </p:cNvPr>
            <p:cNvSpPr/>
            <p:nvPr/>
          </p:nvSpPr>
          <p:spPr>
            <a:xfrm>
              <a:off x="7811876" y="4787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a:t>
              </a:r>
            </a:p>
          </p:txBody>
        </p:sp>
        <p:sp>
          <p:nvSpPr>
            <p:cNvPr id="12" name="Rectangle 11">
              <a:extLst>
                <a:ext uri="{FF2B5EF4-FFF2-40B4-BE49-F238E27FC236}">
                  <a16:creationId xmlns:a16="http://schemas.microsoft.com/office/drawing/2014/main" id="{FBCC819C-870C-48BA-B01A-42201CAB2D23}"/>
                </a:ext>
              </a:extLst>
            </p:cNvPr>
            <p:cNvSpPr/>
            <p:nvPr/>
          </p:nvSpPr>
          <p:spPr>
            <a:xfrm>
              <a:off x="10691876" y="3991176"/>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sp>
          <p:nvSpPr>
            <p:cNvPr id="13" name="Rectangle 12">
              <a:extLst>
                <a:ext uri="{FF2B5EF4-FFF2-40B4-BE49-F238E27FC236}">
                  <a16:creationId xmlns:a16="http://schemas.microsoft.com/office/drawing/2014/main" id="{90286DDD-9DD2-42CB-9DB7-2E86CD9CE972}"/>
                </a:ext>
              </a:extLst>
            </p:cNvPr>
            <p:cNvSpPr/>
            <p:nvPr/>
          </p:nvSpPr>
          <p:spPr>
            <a:xfrm>
              <a:off x="10691876" y="4783176"/>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a:t>
              </a:r>
            </a:p>
          </p:txBody>
        </p:sp>
        <p:cxnSp>
          <p:nvCxnSpPr>
            <p:cNvPr id="14" name="Straight Arrow Connector 13">
              <a:extLst>
                <a:ext uri="{FF2B5EF4-FFF2-40B4-BE49-F238E27FC236}">
                  <a16:creationId xmlns:a16="http://schemas.microsoft.com/office/drawing/2014/main" id="{E1CC3F80-1969-4C63-B47E-F8756BC8C144}"/>
                </a:ext>
              </a:extLst>
            </p:cNvPr>
            <p:cNvCxnSpPr>
              <a:cxnSpLocks/>
              <a:stCxn id="5" idx="2"/>
              <a:endCxn id="8" idx="0"/>
            </p:cNvCxnSpPr>
            <p:nvPr/>
          </p:nvCxnSpPr>
          <p:spPr>
            <a:xfrm>
              <a:off x="6875876" y="3707300"/>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11E5749-9E5F-4B49-BFAF-4D67998CDF0F}"/>
                </a:ext>
              </a:extLst>
            </p:cNvPr>
            <p:cNvSpPr/>
            <p:nvPr/>
          </p:nvSpPr>
          <p:spPr>
            <a:xfrm>
              <a:off x="6371876" y="5579301"/>
              <a:ext cx="532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Interconnection network</a:t>
              </a:r>
            </a:p>
          </p:txBody>
        </p:sp>
        <p:cxnSp>
          <p:nvCxnSpPr>
            <p:cNvPr id="16" name="Straight Arrow Connector 15">
              <a:extLst>
                <a:ext uri="{FF2B5EF4-FFF2-40B4-BE49-F238E27FC236}">
                  <a16:creationId xmlns:a16="http://schemas.microsoft.com/office/drawing/2014/main" id="{266A51F5-224D-47F6-9469-1F7B5B396089}"/>
                </a:ext>
              </a:extLst>
            </p:cNvPr>
            <p:cNvCxnSpPr>
              <a:cxnSpLocks/>
              <a:stCxn id="8" idx="2"/>
              <a:endCxn id="9" idx="0"/>
            </p:cNvCxnSpPr>
            <p:nvPr/>
          </p:nvCxnSpPr>
          <p:spPr>
            <a:xfrm>
              <a:off x="6875876" y="4499300"/>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5CC615-B8A1-420D-8167-7E33B544FD51}"/>
                </a:ext>
              </a:extLst>
            </p:cNvPr>
            <p:cNvCxnSpPr>
              <a:cxnSpLocks/>
              <a:stCxn id="9" idx="2"/>
            </p:cNvCxnSpPr>
            <p:nvPr/>
          </p:nvCxnSpPr>
          <p:spPr>
            <a:xfrm>
              <a:off x="6875876" y="5291300"/>
              <a:ext cx="0" cy="2880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6CC284B-69A6-414C-BCBE-5362C8E90C7E}"/>
                </a:ext>
              </a:extLst>
            </p:cNvPr>
            <p:cNvCxnSpPr>
              <a:cxnSpLocks/>
              <a:stCxn id="10" idx="2"/>
              <a:endCxn id="11" idx="0"/>
            </p:cNvCxnSpPr>
            <p:nvPr/>
          </p:nvCxnSpPr>
          <p:spPr>
            <a:xfrm>
              <a:off x="8315876" y="4499300"/>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F225257-1153-4E9E-B370-14C0BB3B840D}"/>
                </a:ext>
              </a:extLst>
            </p:cNvPr>
            <p:cNvCxnSpPr>
              <a:cxnSpLocks/>
              <a:stCxn id="11" idx="2"/>
            </p:cNvCxnSpPr>
            <p:nvPr/>
          </p:nvCxnSpPr>
          <p:spPr>
            <a:xfrm>
              <a:off x="8315876" y="5291300"/>
              <a:ext cx="0" cy="2880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AEB5AB-0822-4230-A492-82BD057F11BF}"/>
                </a:ext>
              </a:extLst>
            </p:cNvPr>
            <p:cNvCxnSpPr>
              <a:cxnSpLocks/>
              <a:stCxn id="6" idx="2"/>
              <a:endCxn id="10" idx="0"/>
            </p:cNvCxnSpPr>
            <p:nvPr/>
          </p:nvCxnSpPr>
          <p:spPr>
            <a:xfrm>
              <a:off x="8315876" y="3707300"/>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AE262F-32D5-42F7-8A41-D674760389EC}"/>
                </a:ext>
              </a:extLst>
            </p:cNvPr>
            <p:cNvCxnSpPr>
              <a:cxnSpLocks/>
              <a:stCxn id="12" idx="2"/>
              <a:endCxn id="13" idx="0"/>
            </p:cNvCxnSpPr>
            <p:nvPr/>
          </p:nvCxnSpPr>
          <p:spPr>
            <a:xfrm>
              <a:off x="11195876" y="4495175"/>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56E6A0D-05A6-459F-BCC1-E7DBD1E471F8}"/>
                </a:ext>
              </a:extLst>
            </p:cNvPr>
            <p:cNvCxnSpPr>
              <a:cxnSpLocks/>
              <a:stCxn id="13" idx="2"/>
            </p:cNvCxnSpPr>
            <p:nvPr/>
          </p:nvCxnSpPr>
          <p:spPr>
            <a:xfrm>
              <a:off x="11195876" y="5287175"/>
              <a:ext cx="0" cy="292125"/>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18CD416-1F33-4744-B34C-F63DF0285AF8}"/>
                </a:ext>
              </a:extLst>
            </p:cNvPr>
            <p:cNvCxnSpPr>
              <a:cxnSpLocks/>
              <a:stCxn id="7" idx="2"/>
              <a:endCxn id="12" idx="0"/>
            </p:cNvCxnSpPr>
            <p:nvPr/>
          </p:nvCxnSpPr>
          <p:spPr>
            <a:xfrm>
              <a:off x="11195876" y="3707300"/>
              <a:ext cx="0" cy="28387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213F180-532A-4B4E-8E47-EB936354F665}"/>
                </a:ext>
              </a:extLst>
            </p:cNvPr>
            <p:cNvSpPr txBox="1"/>
            <p:nvPr/>
          </p:nvSpPr>
          <p:spPr>
            <a:xfrm>
              <a:off x="9373557" y="3994745"/>
              <a:ext cx="764633"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solidFill>
                    <a:schemeClr val="tx2"/>
                  </a:solidFill>
                  <a:latin typeface="+mn-lt"/>
                  <a:ea typeface="+mn-ea"/>
                  <a:cs typeface="+mn-cs"/>
                </a:rPr>
                <a:t>.   .   .</a:t>
              </a:r>
            </a:p>
          </p:txBody>
        </p:sp>
      </p:grpSp>
    </p:spTree>
    <p:extLst>
      <p:ext uri="{BB962C8B-B14F-4D97-AF65-F5344CB8AC3E}">
        <p14:creationId xmlns:p14="http://schemas.microsoft.com/office/powerpoint/2010/main" val="14071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Shared Memory</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Cores share a memory that they see as a single address space.</a:t>
            </a:r>
          </a:p>
          <a:p>
            <a:r>
              <a:rPr lang="en-US" dirty="0"/>
              <a:t>Cores may have caches holding data.</a:t>
            </a:r>
          </a:p>
          <a:p>
            <a:pPr lvl="1"/>
            <a:r>
              <a:rPr lang="en-US" dirty="0"/>
              <a:t>Communication involves reading and writing to locations in memory.</a:t>
            </a:r>
          </a:p>
          <a:p>
            <a:pPr lvl="1"/>
            <a:r>
              <a:rPr lang="en-US" dirty="0"/>
              <a:t>Synchronization via atomic operations to modify memory</a:t>
            </a:r>
          </a:p>
          <a:p>
            <a:pPr lvl="2"/>
            <a:r>
              <a:rPr lang="en-US" dirty="0"/>
              <a:t>Specific instructions provided in the ISA</a:t>
            </a:r>
          </a:p>
          <a:p>
            <a:pPr lvl="2"/>
            <a:r>
              <a:rPr lang="en-US" dirty="0"/>
              <a:t>The hardware guarantees correct operation</a:t>
            </a:r>
          </a:p>
          <a:p>
            <a:r>
              <a:rPr lang="en-US" dirty="0"/>
              <a:t>Advantages</a:t>
            </a:r>
          </a:p>
          <a:p>
            <a:pPr lvl="1"/>
            <a:r>
              <a:rPr lang="en-US" dirty="0"/>
              <a:t>Matches the programmer’s view of the system</a:t>
            </a:r>
          </a:p>
          <a:p>
            <a:pPr lvl="1"/>
            <a:r>
              <a:rPr lang="en-US" dirty="0"/>
              <a:t>Hardware handles communication implicitly</a:t>
            </a:r>
          </a:p>
        </p:txBody>
      </p:sp>
      <p:grpSp>
        <p:nvGrpSpPr>
          <p:cNvPr id="4" name="Group 3">
            <a:extLst>
              <a:ext uri="{FF2B5EF4-FFF2-40B4-BE49-F238E27FC236}">
                <a16:creationId xmlns:a16="http://schemas.microsoft.com/office/drawing/2014/main" id="{3FAB88A8-66AF-470D-B429-14889CF3667D}"/>
              </a:ext>
            </a:extLst>
          </p:cNvPr>
          <p:cNvGrpSpPr/>
          <p:nvPr/>
        </p:nvGrpSpPr>
        <p:grpSpPr>
          <a:xfrm>
            <a:off x="6371875" y="3203301"/>
            <a:ext cx="5328000" cy="2880698"/>
            <a:chOff x="6371875" y="3203301"/>
            <a:chExt cx="5328000" cy="2880698"/>
          </a:xfrm>
        </p:grpSpPr>
        <p:sp>
          <p:nvSpPr>
            <p:cNvPr id="5" name="Rectangle 4">
              <a:extLst>
                <a:ext uri="{FF2B5EF4-FFF2-40B4-BE49-F238E27FC236}">
                  <a16:creationId xmlns:a16="http://schemas.microsoft.com/office/drawing/2014/main" id="{8D62FA9D-A16E-4F22-91E2-F6156828E031}"/>
                </a:ext>
              </a:extLst>
            </p:cNvPr>
            <p:cNvSpPr/>
            <p:nvPr/>
          </p:nvSpPr>
          <p:spPr>
            <a:xfrm>
              <a:off x="6371876" y="3203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6" name="Rectangle 5">
              <a:extLst>
                <a:ext uri="{FF2B5EF4-FFF2-40B4-BE49-F238E27FC236}">
                  <a16:creationId xmlns:a16="http://schemas.microsoft.com/office/drawing/2014/main" id="{3A32C513-3E40-40EB-8116-A207CE63123D}"/>
                </a:ext>
              </a:extLst>
            </p:cNvPr>
            <p:cNvSpPr/>
            <p:nvPr/>
          </p:nvSpPr>
          <p:spPr>
            <a:xfrm>
              <a:off x="7811876" y="3203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7" name="Rectangle 6">
              <a:extLst>
                <a:ext uri="{FF2B5EF4-FFF2-40B4-BE49-F238E27FC236}">
                  <a16:creationId xmlns:a16="http://schemas.microsoft.com/office/drawing/2014/main" id="{2AB69ED7-798D-4BC7-BD02-44E1E866568E}"/>
                </a:ext>
              </a:extLst>
            </p:cNvPr>
            <p:cNvSpPr/>
            <p:nvPr/>
          </p:nvSpPr>
          <p:spPr>
            <a:xfrm>
              <a:off x="10691876" y="3203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Core</a:t>
              </a:r>
            </a:p>
          </p:txBody>
        </p:sp>
        <p:sp>
          <p:nvSpPr>
            <p:cNvPr id="8" name="Rectangle 7">
              <a:extLst>
                <a:ext uri="{FF2B5EF4-FFF2-40B4-BE49-F238E27FC236}">
                  <a16:creationId xmlns:a16="http://schemas.microsoft.com/office/drawing/2014/main" id="{759861A2-BCA7-4738-9E6F-50EC8F51519F}"/>
                </a:ext>
              </a:extLst>
            </p:cNvPr>
            <p:cNvSpPr/>
            <p:nvPr/>
          </p:nvSpPr>
          <p:spPr>
            <a:xfrm>
              <a:off x="6371876" y="3995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sp>
          <p:nvSpPr>
            <p:cNvPr id="9" name="Rectangle 8">
              <a:extLst>
                <a:ext uri="{FF2B5EF4-FFF2-40B4-BE49-F238E27FC236}">
                  <a16:creationId xmlns:a16="http://schemas.microsoft.com/office/drawing/2014/main" id="{AB9CAE30-EA04-474F-9401-C8CB41C38CD2}"/>
                </a:ext>
              </a:extLst>
            </p:cNvPr>
            <p:cNvSpPr/>
            <p:nvPr/>
          </p:nvSpPr>
          <p:spPr>
            <a:xfrm>
              <a:off x="6371875" y="5580000"/>
              <a:ext cx="5328000"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a:t>
              </a:r>
            </a:p>
          </p:txBody>
        </p:sp>
        <p:sp>
          <p:nvSpPr>
            <p:cNvPr id="10" name="Rectangle 9">
              <a:extLst>
                <a:ext uri="{FF2B5EF4-FFF2-40B4-BE49-F238E27FC236}">
                  <a16:creationId xmlns:a16="http://schemas.microsoft.com/office/drawing/2014/main" id="{405D863F-405D-406E-8853-F092FAE2E2CE}"/>
                </a:ext>
              </a:extLst>
            </p:cNvPr>
            <p:cNvSpPr/>
            <p:nvPr/>
          </p:nvSpPr>
          <p:spPr>
            <a:xfrm>
              <a:off x="7811876" y="3995301"/>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sp>
          <p:nvSpPr>
            <p:cNvPr id="11" name="Rectangle 10">
              <a:extLst>
                <a:ext uri="{FF2B5EF4-FFF2-40B4-BE49-F238E27FC236}">
                  <a16:creationId xmlns:a16="http://schemas.microsoft.com/office/drawing/2014/main" id="{3AE6DF04-64F1-4FC4-BA9C-657C7C053629}"/>
                </a:ext>
              </a:extLst>
            </p:cNvPr>
            <p:cNvSpPr/>
            <p:nvPr/>
          </p:nvSpPr>
          <p:spPr>
            <a:xfrm>
              <a:off x="10691876" y="3991176"/>
              <a:ext cx="100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a:t>
              </a:r>
            </a:p>
          </p:txBody>
        </p:sp>
        <p:cxnSp>
          <p:nvCxnSpPr>
            <p:cNvPr id="12" name="Straight Arrow Connector 11">
              <a:extLst>
                <a:ext uri="{FF2B5EF4-FFF2-40B4-BE49-F238E27FC236}">
                  <a16:creationId xmlns:a16="http://schemas.microsoft.com/office/drawing/2014/main" id="{66E7531F-7CF1-4358-9A10-31E19A5101AC}"/>
                </a:ext>
              </a:extLst>
            </p:cNvPr>
            <p:cNvCxnSpPr>
              <a:cxnSpLocks/>
              <a:stCxn id="5" idx="2"/>
              <a:endCxn id="8" idx="0"/>
            </p:cNvCxnSpPr>
            <p:nvPr/>
          </p:nvCxnSpPr>
          <p:spPr>
            <a:xfrm>
              <a:off x="6875876" y="3707300"/>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CC63CF4-85ED-49F9-95EE-69D90C4D4F8D}"/>
                </a:ext>
              </a:extLst>
            </p:cNvPr>
            <p:cNvSpPr/>
            <p:nvPr/>
          </p:nvSpPr>
          <p:spPr>
            <a:xfrm>
              <a:off x="6371876" y="4788000"/>
              <a:ext cx="5327999" cy="5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Interconnection network</a:t>
              </a:r>
            </a:p>
          </p:txBody>
        </p:sp>
        <p:cxnSp>
          <p:nvCxnSpPr>
            <p:cNvPr id="14" name="Straight Arrow Connector 13">
              <a:extLst>
                <a:ext uri="{FF2B5EF4-FFF2-40B4-BE49-F238E27FC236}">
                  <a16:creationId xmlns:a16="http://schemas.microsoft.com/office/drawing/2014/main" id="{A7E2AEEA-FEBF-4B08-AC45-55CE106441A4}"/>
                </a:ext>
              </a:extLst>
            </p:cNvPr>
            <p:cNvCxnSpPr>
              <a:cxnSpLocks/>
              <a:stCxn id="10" idx="2"/>
            </p:cNvCxnSpPr>
            <p:nvPr/>
          </p:nvCxnSpPr>
          <p:spPr>
            <a:xfrm>
              <a:off x="8315876" y="4499300"/>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CC2973-DA03-4915-BB28-164C77F1D5F8}"/>
                </a:ext>
              </a:extLst>
            </p:cNvPr>
            <p:cNvCxnSpPr>
              <a:cxnSpLocks/>
              <a:stCxn id="6" idx="2"/>
              <a:endCxn id="10" idx="0"/>
            </p:cNvCxnSpPr>
            <p:nvPr/>
          </p:nvCxnSpPr>
          <p:spPr>
            <a:xfrm>
              <a:off x="8315876" y="3707300"/>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4F5E93-7C83-4E25-AC2F-E522B9D9D96E}"/>
                </a:ext>
              </a:extLst>
            </p:cNvPr>
            <p:cNvCxnSpPr>
              <a:cxnSpLocks/>
              <a:stCxn id="11" idx="2"/>
            </p:cNvCxnSpPr>
            <p:nvPr/>
          </p:nvCxnSpPr>
          <p:spPr>
            <a:xfrm>
              <a:off x="11195876" y="4495175"/>
              <a:ext cx="0"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9D2A8F3-5967-4A5E-BA6D-FB6C06B56C07}"/>
                </a:ext>
              </a:extLst>
            </p:cNvPr>
            <p:cNvCxnSpPr>
              <a:cxnSpLocks/>
              <a:stCxn id="7" idx="2"/>
              <a:endCxn id="11" idx="0"/>
            </p:cNvCxnSpPr>
            <p:nvPr/>
          </p:nvCxnSpPr>
          <p:spPr>
            <a:xfrm>
              <a:off x="11195876" y="3707300"/>
              <a:ext cx="0" cy="28387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6F5C0A9-0674-4C70-8211-5F1ECC26C0FC}"/>
                </a:ext>
              </a:extLst>
            </p:cNvPr>
            <p:cNvSpPr txBox="1"/>
            <p:nvPr/>
          </p:nvSpPr>
          <p:spPr>
            <a:xfrm>
              <a:off x="9373557" y="3994745"/>
              <a:ext cx="764633"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solidFill>
                    <a:schemeClr val="tx2"/>
                  </a:solidFill>
                  <a:latin typeface="+mn-lt"/>
                  <a:ea typeface="+mn-ea"/>
                  <a:cs typeface="+mn-cs"/>
                </a:rPr>
                <a:t>.   .   .</a:t>
              </a:r>
            </a:p>
          </p:txBody>
        </p:sp>
        <p:cxnSp>
          <p:nvCxnSpPr>
            <p:cNvPr id="19" name="Straight Arrow Connector 18">
              <a:extLst>
                <a:ext uri="{FF2B5EF4-FFF2-40B4-BE49-F238E27FC236}">
                  <a16:creationId xmlns:a16="http://schemas.microsoft.com/office/drawing/2014/main" id="{8EA973B8-9B97-460C-A381-355A177F6F30}"/>
                </a:ext>
              </a:extLst>
            </p:cNvPr>
            <p:cNvCxnSpPr>
              <a:cxnSpLocks/>
              <a:stCxn id="8" idx="2"/>
            </p:cNvCxnSpPr>
            <p:nvPr/>
          </p:nvCxnSpPr>
          <p:spPr>
            <a:xfrm>
              <a:off x="6875876" y="4499300"/>
              <a:ext cx="0" cy="292825"/>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5D57C2-E32F-4889-BA60-3CD9E4A6DE0E}"/>
                </a:ext>
              </a:extLst>
            </p:cNvPr>
            <p:cNvCxnSpPr>
              <a:cxnSpLocks/>
              <a:stCxn id="13" idx="2"/>
              <a:endCxn id="9" idx="0"/>
            </p:cNvCxnSpPr>
            <p:nvPr/>
          </p:nvCxnSpPr>
          <p:spPr>
            <a:xfrm flipH="1">
              <a:off x="9035875" y="5291999"/>
              <a:ext cx="1" cy="2880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4091041"/>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81b3c636-2c1a-4a05-9492-676b008f308a"/>
    <ds:schemaRef ds:uri="5602b56c-42e3-46dd-be85-b5975c744898"/>
    <ds:schemaRef ds:uri="http://www.w3.org/XML/1998/namespace"/>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6331</Words>
  <Application>Microsoft Office PowerPoint</Application>
  <PresentationFormat>Widescreen</PresentationFormat>
  <Paragraphs>653</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Arm_PPT_Public</vt:lpstr>
      <vt:lpstr>Multicore Processors</vt:lpstr>
      <vt:lpstr>Module Syllabus</vt:lpstr>
      <vt:lpstr>Motivation</vt:lpstr>
      <vt:lpstr>Multicore</vt:lpstr>
      <vt:lpstr>Multicore</vt:lpstr>
      <vt:lpstr>PowerPoint Presentation</vt:lpstr>
      <vt:lpstr>Communication</vt:lpstr>
      <vt:lpstr>Message Passing</vt:lpstr>
      <vt:lpstr>Shared Memory</vt:lpstr>
      <vt:lpstr>Shared Memory with Caches</vt:lpstr>
      <vt:lpstr>PowerPoint Presentation</vt:lpstr>
      <vt:lpstr>Cache-coherence Protocol</vt:lpstr>
      <vt:lpstr>MESI Cache-coherence Protocol</vt:lpstr>
      <vt:lpstr>Modified State (M)</vt:lpstr>
      <vt:lpstr>Exclusive State (E)</vt:lpstr>
      <vt:lpstr>Shared State (S)</vt:lpstr>
      <vt:lpstr>Invalid State (I)</vt:lpstr>
      <vt:lpstr>Invalid to Modified</vt:lpstr>
      <vt:lpstr>Invalid to Exclusive</vt:lpstr>
      <vt:lpstr>Invalid to Shared</vt:lpstr>
      <vt:lpstr>Shared to Modified</vt:lpstr>
      <vt:lpstr>Shared to Invalid</vt:lpstr>
      <vt:lpstr>Exclusive to Modified</vt:lpstr>
      <vt:lpstr>Exclusive to Shared</vt:lpstr>
      <vt:lpstr>Exclusive to Invalid</vt:lpstr>
      <vt:lpstr>Modified to Shared</vt:lpstr>
      <vt:lpstr>Modified to Invalid</vt:lpstr>
      <vt:lpstr>Visualizing the Protocol</vt:lpstr>
      <vt:lpstr>MESI State-transition Diagram</vt:lpstr>
      <vt:lpstr>PowerPoint Presentation</vt:lpstr>
      <vt:lpstr>Memory Consistency</vt:lpstr>
      <vt:lpstr>Memory Consistency</vt:lpstr>
      <vt:lpstr>Memory Consistency vs Cache Coherence</vt:lpstr>
      <vt:lpstr>Memory Consistency</vt:lpstr>
      <vt:lpstr>Case Study: Cortex-A9 MPCore</vt:lpstr>
      <vt:lpstr>Case Study: Heterogeneous Multicore</vt:lpstr>
      <vt:lpstr>Case Study: Cortex-A55</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2021-11-30T12:26:18Z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