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4"/>
  </p:sldMasterIdLst>
  <p:notesMasterIdLst>
    <p:notesMasterId r:id="rId33"/>
  </p:notesMasterIdLst>
  <p:handoutMasterIdLst>
    <p:handoutMasterId r:id="rId34"/>
  </p:handoutMasterIdLst>
  <p:sldIdLst>
    <p:sldId id="384" r:id="rId5"/>
    <p:sldId id="385" r:id="rId6"/>
    <p:sldId id="386" r:id="rId7"/>
    <p:sldId id="387" r:id="rId8"/>
    <p:sldId id="388" r:id="rId9"/>
    <p:sldId id="389" r:id="rId10"/>
    <p:sldId id="390" r:id="rId11"/>
    <p:sldId id="391" r:id="rId12"/>
    <p:sldId id="392" r:id="rId13"/>
    <p:sldId id="393" r:id="rId14"/>
    <p:sldId id="394" r:id="rId15"/>
    <p:sldId id="395" r:id="rId16"/>
    <p:sldId id="396" r:id="rId17"/>
    <p:sldId id="397" r:id="rId18"/>
    <p:sldId id="398" r:id="rId19"/>
    <p:sldId id="399" r:id="rId20"/>
    <p:sldId id="400" r:id="rId21"/>
    <p:sldId id="401" r:id="rId22"/>
    <p:sldId id="402" r:id="rId23"/>
    <p:sldId id="403" r:id="rId24"/>
    <p:sldId id="404" r:id="rId25"/>
    <p:sldId id="405" r:id="rId26"/>
    <p:sldId id="406" r:id="rId27"/>
    <p:sldId id="407" r:id="rId28"/>
    <p:sldId id="408" r:id="rId29"/>
    <p:sldId id="409" r:id="rId30"/>
    <p:sldId id="410" r:id="rId31"/>
    <p:sldId id="411" r:id="rId3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7"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09" autoAdjust="0"/>
    <p:restoredTop sz="74087" autoAdjust="0"/>
  </p:normalViewPr>
  <p:slideViewPr>
    <p:cSldViewPr snapToGrid="0">
      <p:cViewPr varScale="1">
        <p:scale>
          <a:sx n="118" d="100"/>
          <a:sy n="118" d="100"/>
        </p:scale>
        <p:origin x="1614"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11/30/2021</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11/30/2021</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348353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Ideally, we wouldn’t send nops down the pipeline since they don’t do any useful work.  We can improve the performance of the core by altering the fetch policy so that it dynamically determines which thread to fetch from each cycle.  An intuitive scheme maintains the round-robin policy but simply skips threads that are stalled.  Of course, we can’t get the performance guarantees or omission of dependence-check logic discussed in previous slides, but do get higher throughput. Other policies exist, too, to prioritize threads and alter the order in which they are selected for fetch.</a:t>
            </a:r>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dirty="0"/>
          </a:p>
        </p:txBody>
      </p:sp>
    </p:spTree>
    <p:extLst>
      <p:ext uri="{BB962C8B-B14F-4D97-AF65-F5344CB8AC3E}">
        <p14:creationId xmlns:p14="http://schemas.microsoft.com/office/powerpoint/2010/main" val="2804817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This slide shows an example of dynamic thread selection with seven threads.  Colored rectangles show instructions for each thread and yellow rectangles are timeslots where that thread would be stalled (assuming a 5-stage pipeline).  If the static round-robin policy is used for fetch, shown in the upper bar, then each thread is a fetch from, or a nop sent down the pipeline in the yellow slots.  The lower bar shows the dynamic policy where threads are still selected in the same order, but skipped if they are stalled.  Therefore, the stall cycles are saved, and the whole execution finished 8 cycles earlier than before.  In this example, there is still only ever a maximum of one instruction from any thread in the pipeline at any given time.</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dirty="0"/>
          </a:p>
        </p:txBody>
      </p:sp>
    </p:spTree>
    <p:extLst>
      <p:ext uri="{BB962C8B-B14F-4D97-AF65-F5344CB8AC3E}">
        <p14:creationId xmlns:p14="http://schemas.microsoft.com/office/powerpoint/2010/main" val="22452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Niagara processor was designed for server environments (e.g., web servers and databases) and optimized for throughput rather than single-threaded performance.  It contained eight cores, each supporting four threads.  Within each core, the register files and store buffers are replicated so each thread can have a private set.  Almost all of the remaining structures are shared across the 6-stage pipeline (fetch, thread-select, decode, execute, memory, writeback), including L1 cache, TLB, and functional units.  A single instruction from one thread is selected on each cycle; the set of threads to choose from is dynamically created depending on the instruction type and pipeline events.  For single-cycle ALU operations, instructions from the same thread can be selected on subsequent cycles; for an L1 cache access of three cycles, the thread stalls for two cycles before becoming available for selection again. From the available threads, the thread-select logic gives priority to the least-recently used thread.</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More information can be found in the paper:  Niagara: a 32-way multithreaded Sparc processor.  P. Kongetira, K. Aingaran, and K. Olukotun.  IEEE Micro, volume 25, issue 2, March-April 2005.</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dirty="0"/>
          </a:p>
        </p:txBody>
      </p:sp>
    </p:spTree>
    <p:extLst>
      <p:ext uri="{BB962C8B-B14F-4D97-AF65-F5344CB8AC3E}">
        <p14:creationId xmlns:p14="http://schemas.microsoft.com/office/powerpoint/2010/main" val="416434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dirty="0"/>
          </a:p>
        </p:txBody>
      </p:sp>
    </p:spTree>
    <p:extLst>
      <p:ext uri="{BB962C8B-B14F-4D97-AF65-F5344CB8AC3E}">
        <p14:creationId xmlns:p14="http://schemas.microsoft.com/office/powerpoint/2010/main" val="2982566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most conceptually similar multithreading technique to the multitasking seen earlier is coarse-grained multithreading.  Here, the core executes a single thread at time just like a non-multithreading core, but performs a thread switch when the thread experiences some long-latency event, such as a cache miss (especially a last-level cache miss).  The reasoning behind this is that upon an event such as this, the thread will not be able to make forward progress until the data have returned from the memory hierarchy.  The core will be idle, and therefore not performing useful work.  Instead, if we switch threads, the newly switched-in thread can execute its instructions, and the core is once again being used.</a:t>
            </a:r>
          </a:p>
          <a:p>
            <a:endParaRPr lang="en-GB" dirty="0"/>
          </a:p>
          <a:p>
            <a:r>
              <a:rPr lang="en-GB" dirty="0"/>
              <a:t>In the example above, there are three threads.  If switching were to occur at a fixed frequency (i.e., after a certain number of cycles), then thread A would execute a bit, then experience a cache miss, and the core would stall (yellow).  Its data would return, more instructions would be executed until another cache miss and stall.  After that, only a few instructions would be executed before a thread switch (orange), and thread B could get a turn.  Both threads B and C experience a single stall during their time on the core.  On the other hand, if thread switching were to occur upon the cache miss, then A would execute a few instructions before switching to B, which would execute until its own cache miss, at which point C would be switched in.  There are more thread switches but no idle time during stalls, so the overall effect is a gain in performance (throughput).</a:t>
            </a:r>
          </a:p>
          <a:p>
            <a:endParaRPr lang="en-GB" dirty="0"/>
          </a:p>
          <a:p>
            <a:r>
              <a:rPr lang="en-GB" dirty="0"/>
              <a:t>Note that we use the terminology “thread switch” to mean a fast context switch made by the core between threads whose contexts are stored in the processor, and “context switch” to mean changing the threads whose contexts are mapped to the core, which is performed by the operating system.</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dirty="0"/>
          </a:p>
        </p:txBody>
      </p:sp>
    </p:spTree>
    <p:extLst>
      <p:ext uri="{BB962C8B-B14F-4D97-AF65-F5344CB8AC3E}">
        <p14:creationId xmlns:p14="http://schemas.microsoft.com/office/powerpoint/2010/main" val="4136330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The thread-switch implementation needs to ensure that instructions in the pipeline after the one that caused the long-latency event are squashed.  The alternative is to change the core so that instructions from multiple threads can be present at the same time, which adds to the complexity of the design (but does reduce the thread-switch time).</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dirty="0"/>
          </a:p>
        </p:txBody>
      </p:sp>
    </p:spTree>
    <p:extLst>
      <p:ext uri="{BB962C8B-B14F-4D97-AF65-F5344CB8AC3E}">
        <p14:creationId xmlns:p14="http://schemas.microsoft.com/office/powerpoint/2010/main" val="1754218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shows different reasons for switching threads that the core might implement.  Generally, a timeout is required so that a compute-bound thread can be pre-empted and doesn’t starve other threads.</a:t>
            </a:r>
          </a:p>
          <a:p>
            <a:endParaRPr lang="en-GB" dirty="0"/>
          </a:p>
          <a:p>
            <a:r>
              <a:rPr lang="en-GB" dirty="0"/>
              <a:t>The slide also shows techniques for reducing the thread-switch penalty (i.e., the time taken to stop executing one thread and start another).  A thread-switch buffer holds the first few instructions that each thread will execute, meaning that it is very quick to start executing (once the thread’s context is switched in).</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dirty="0"/>
          </a:p>
        </p:txBody>
      </p:sp>
    </p:spTree>
    <p:extLst>
      <p:ext uri="{BB962C8B-B14F-4D97-AF65-F5344CB8AC3E}">
        <p14:creationId xmlns:p14="http://schemas.microsoft.com/office/powerpoint/2010/main" val="3647779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Intel’s Itanium 2 processor, codename Montecito, was a dual-core processor where each core supported coarse-grained multithreading for two threads.  All architectural and some microarchitectural state was duplicated (such as the advanced load address table (ALAT) and return address stack).  Other structures were shared but contained tags to avoid one thread polluting the other (e.g., the branch predictor).  There were five reasons for switching threads: an L3 cache miss or data return, timeout, software hint, ALAT invalidation, and transition to low-power mode.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Each thread was given an urgency value in the range 0-7 with 5 being the default.  An L3 cache miss decreased the urgency (saturating at 0) and data return increased it again (saturating at 5).  If a thread was switched out due to a timeout, then it was given the urgency value of 7.  Whenever the urgency value was altered by a cache miss, the two threads were compared and a thread switch performed to the higher of the two.</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The diagram shows an example execution.  The top bar is thread A and the bottom is thread B.  The different shades of blue show execution of that thread’s instructions whereas white is when the thread is switched out.  Inside each portion of the bar is the urgency value for that thread.  L3 misses are yellow; data return is green; orange is a thread switch.</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Initially, both threads have urgency value 5 and thread A is executing. It experiences an L3 miss, so its urgency is reduced to 4, which triggers a thread switch since B’s urgency is higher.  A’s data return during B’s execution, increasing A’s urgency again, but since it is not higher than B’s, then no thread switch occurs.  After a while, a timeout occurs and another thread switch, and this raises B’s urgency to 7.  At this point, A executes even though its urgency value is lower than B’s, because B already had its share of time on the core, hence the timeout.  A executes and then experiences another cache miss, which switches it out.  B executes with urgency 7, and although its cache misses reduce its urgency, it never drops below A’s urgency, so no further thread switches occur.  Note that when B’s data return, its urgency is not increased due to the saturation at 5.</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More information can be found in the paper:  Montecito: a dual-core, dual-thread Itanium processor.  C. McNairy and R. Bhatia.  IEEE Micro, volume 25, issue 2, March-April 2005.</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dirty="0"/>
          </a:p>
        </p:txBody>
      </p:sp>
    </p:spTree>
    <p:extLst>
      <p:ext uri="{BB962C8B-B14F-4D97-AF65-F5344CB8AC3E}">
        <p14:creationId xmlns:p14="http://schemas.microsoft.com/office/powerpoint/2010/main" val="211275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Whilst coarse-grained multithreading provides some benefits, we may be able to increase throughput further by allowing instructions from multiple threads to intermingle throughout the whole pipeline, as we’ll see next.</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18</a:t>
            </a:fld>
            <a:endParaRPr lang="en-US" altLang="en-US" dirty="0"/>
          </a:p>
        </p:txBody>
      </p:sp>
    </p:spTree>
    <p:extLst>
      <p:ext uri="{BB962C8B-B14F-4D97-AF65-F5344CB8AC3E}">
        <p14:creationId xmlns:p14="http://schemas.microsoft.com/office/powerpoint/2010/main" val="696840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19</a:t>
            </a:fld>
            <a:endParaRPr lang="en-US" altLang="en-US" dirty="0"/>
          </a:p>
        </p:txBody>
      </p:sp>
    </p:spTree>
    <p:extLst>
      <p:ext uri="{BB962C8B-B14F-4D97-AF65-F5344CB8AC3E}">
        <p14:creationId xmlns:p14="http://schemas.microsoft.com/office/powerpoint/2010/main" val="1624086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This module looks at multithreading; that is, sharing a core between threads from the same or different applications at some granularity.</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dirty="0"/>
          </a:p>
        </p:txBody>
      </p:sp>
    </p:spTree>
    <p:extLst>
      <p:ext uri="{BB962C8B-B14F-4D97-AF65-F5344CB8AC3E}">
        <p14:creationId xmlns:p14="http://schemas.microsoft.com/office/powerpoint/2010/main" val="3753399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Superscalar cores do not often realize their full throughput potential, since threads rarely have enough instructions ready on each cycle to sustain the peak performance that the core is designed for.  This is especially true during program phases containing low instructions per cycle (IPC).  Moving from coarse-grained multithreading to fine-grained multithreading, the obvious next step is to continue integration of instructions from different threads within the pipeline and that leads to simultaneous multithreading, which can help improve throughput expanding the set of instructions ready on each cycle and by using core resources (e.g., functional units) more fully.</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20</a:t>
            </a:fld>
            <a:endParaRPr lang="en-US" altLang="en-US" dirty="0"/>
          </a:p>
        </p:txBody>
      </p:sp>
    </p:spTree>
    <p:extLst>
      <p:ext uri="{BB962C8B-B14F-4D97-AF65-F5344CB8AC3E}">
        <p14:creationId xmlns:p14="http://schemas.microsoft.com/office/powerpoint/2010/main" val="972515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Within an SMT core, throughout the pipeline instructions from multiple threads are in-flight concurrently.  Although stages of the pipeline may make decisions based on the thread, an instruction comes from (e.g., fetch and issue), the majority of other stages do not.</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21</a:t>
            </a:fld>
            <a:endParaRPr lang="en-US" altLang="en-US" dirty="0"/>
          </a:p>
        </p:txBody>
      </p:sp>
    </p:spTree>
    <p:extLst>
      <p:ext uri="{BB962C8B-B14F-4D97-AF65-F5344CB8AC3E}">
        <p14:creationId xmlns:p14="http://schemas.microsoft.com/office/powerpoint/2010/main" val="1807370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shows an example of SMT execution.  Each of the four threads is shown in isolation at the top of the slide.  We assume a 4-way superscalar core, showing the issue stage of the pipeline, with time in cycles moving left to right and represented by the rectangles.  For each thread, the vertical stack of four rectangles indicates the four issue slots available to that thread in one cycle.  Colored rectangles indicate where instructions would fill the issue slot; white rectangles are unfilled slots.</a:t>
            </a:r>
          </a:p>
          <a:p>
            <a:endParaRPr lang="en-GB" dirty="0"/>
          </a:p>
          <a:p>
            <a:r>
              <a:rPr lang="en-GB" dirty="0"/>
              <a:t>No thread alone fills all available issue slots with instructions.  Some, such as thread D, have very few instructions that can be issued due to dependencies between instructions and multicycle operations.</a:t>
            </a:r>
          </a:p>
          <a:p>
            <a:endParaRPr lang="en-GB" dirty="0"/>
          </a:p>
          <a:p>
            <a:r>
              <a:rPr lang="en-GB" dirty="0"/>
              <a:t>At the bottom of the slide, the execution of these four threads on an SMT-enabled core is shown.  A set of all ready instructions is maintained (not shown, initially filled in the order A-B-C-D), and instructions are placed in their issue slots when they are the oldest instruction for that slot and it is available.  As can be seen, the overall execution time for each thread is increased, but for the majority of the cycles, all issue slots can be filled, significantly increasing core throughput.</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22</a:t>
            </a:fld>
            <a:endParaRPr lang="en-US" altLang="en-US" dirty="0"/>
          </a:p>
        </p:txBody>
      </p:sp>
    </p:spTree>
    <p:extLst>
      <p:ext uri="{BB962C8B-B14F-4D97-AF65-F5344CB8AC3E}">
        <p14:creationId xmlns:p14="http://schemas.microsoft.com/office/powerpoint/2010/main" val="1980965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The main policies governing thread selection in an SMT core are those around fetching instructions and issuing them to the functional units.  Simple schemes use a round-robin approach, but thread priority can be incorporated to perturb this order.</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23</a:t>
            </a:fld>
            <a:endParaRPr lang="en-US" altLang="en-US" dirty="0"/>
          </a:p>
        </p:txBody>
      </p:sp>
    </p:spTree>
    <p:extLst>
      <p:ext uri="{BB962C8B-B14F-4D97-AF65-F5344CB8AC3E}">
        <p14:creationId xmlns:p14="http://schemas.microsoft.com/office/powerpoint/2010/main" val="491426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SMT does have some downsides, which are mainly that single-threaded performance may suffer and that the extra logic within the core increases complexity.</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24</a:t>
            </a:fld>
            <a:endParaRPr lang="en-US" altLang="en-US" dirty="0"/>
          </a:p>
        </p:txBody>
      </p:sp>
    </p:spTree>
    <p:extLst>
      <p:ext uri="{BB962C8B-B14F-4D97-AF65-F5344CB8AC3E}">
        <p14:creationId xmlns:p14="http://schemas.microsoft.com/office/powerpoint/2010/main" val="3319924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Compared to a multicore approach, SMT provides greater throughput at the expense of single-threaded performance and a small increase in area.  Multicore, however, provides greater throughput of the system (not the core) whilst maintaining single-threaded performance, but with a significant increase in area.  The best type of system depends on the target application domain and characteristics of the programs.</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25</a:t>
            </a:fld>
            <a:endParaRPr lang="en-US" altLang="en-US" dirty="0"/>
          </a:p>
        </p:txBody>
      </p:sp>
    </p:spTree>
    <p:extLst>
      <p:ext uri="{BB962C8B-B14F-4D97-AF65-F5344CB8AC3E}">
        <p14:creationId xmlns:p14="http://schemas.microsoft.com/office/powerpoint/2010/main" val="3083811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Netburst microarchitecture was Intel’s first consumer (i.e., not server) processor to contain SMT, which Intel calls hyperthreading.  Two threads were supported within the core with all processor resources shared apart from the program counter, register alias tables, instruction TLB, return stack predictor, interrupt controller, trace-cache next-instruction pointer and fill buffers, and instruction-streaming buffers.</a:t>
            </a:r>
          </a:p>
          <a:p>
            <a:endParaRPr lang="en-GB" dirty="0"/>
          </a:p>
          <a:p>
            <a:r>
              <a:rPr lang="en-GB" dirty="0"/>
              <a:t>Three types of sharing are implemented.  With partitioned sharing, equal resources are given to each thread.  Sharing the pipeline queues in the in-order part of the core is an example of this.  With threshold sharing, each thread has a limit on the maximum number of resources it can hold at any time.  The scheduler is shared in this manner.  Finally, with full sharing, threads can occupy as much of the resource as they need.  Caches are shared using this policy.</a:t>
            </a:r>
          </a:p>
          <a:p>
            <a:endParaRPr lang="en-GB" dirty="0"/>
          </a:p>
          <a:p>
            <a:r>
              <a:rPr lang="en-GB" dirty="0"/>
              <a:t>More information can be found in the paper:  Hyperthreading technology in the netburst microarchitecture.  D. Koufaty and D. T. Marr.  IEEE Micro, volume 23, issue 2, March-April 2003.</a:t>
            </a:r>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26</a:t>
            </a:fld>
            <a:endParaRPr lang="en-US" altLang="en-US" dirty="0"/>
          </a:p>
        </p:txBody>
      </p:sp>
    </p:spTree>
    <p:extLst>
      <p:ext uri="{BB962C8B-B14F-4D97-AF65-F5344CB8AC3E}">
        <p14:creationId xmlns:p14="http://schemas.microsoft.com/office/powerpoint/2010/main" val="28412531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Cortex-A65 core is a power-efficient, mid-range, throughput computing oriented, Simultaneously MultiThreaded (SMT) core that implements the AArch64 execution state of the Armv8-A architecture. The Cortex-A65 core does not implement the AArch32 execution state of the Armv8-A architecture. </a:t>
            </a:r>
          </a:p>
          <a:p>
            <a:endParaRPr lang="en-US" dirty="0"/>
          </a:p>
          <a:p>
            <a:r>
              <a:rPr lang="en-US" dirty="0"/>
              <a:t>The diagram in this slide shows an example Cortex-A65 core configuration. The Cortex-A65 core has several interfaces to connect it to a SoC. The DSU manages all the interfaces. The DSU also contains the L3 cache </a:t>
            </a:r>
          </a:p>
          <a:p>
            <a:endParaRPr lang="en-US" dirty="0"/>
          </a:p>
          <a:p>
            <a:r>
              <a:rPr lang="en-US" dirty="0"/>
              <a:t>As an SMT core, the Cortex-A65 core supports two execution threads on each core. Each thread is a separate architectural Processing Element (PE), and so has a complete copy of the architectural state. </a:t>
            </a:r>
          </a:p>
          <a:p>
            <a:endParaRPr lang="en-US" dirty="0"/>
          </a:p>
          <a:p>
            <a:r>
              <a:rPr lang="en-US" dirty="0"/>
              <a:t>The simultaneous nature of the multithreading means that the Cortex-A65 core is able to issue and execute instructions from both threads simultaneously in the same cycle. Software views a thread on the Cortex-A65 core in the same way as it would view a core in a traditional, single-threaded, multi-core processor. Thus, existing software for both single core and multi-core can run unmodified on the Cortex-A65 core. </a:t>
            </a:r>
          </a:p>
          <a:p>
            <a:endParaRPr lang="en-US" dirty="0"/>
          </a:p>
          <a:p>
            <a:r>
              <a:rPr lang="en-US" dirty="0"/>
              <a:t>In an Arm DynamIQ Shared Unit (DSU) cluster, each Cortex-A65 core has a separate Level 1 (L1) instruction cache, a separate L1 data cache, and an optional private per-core Level 2 (L2) cache. </a:t>
            </a:r>
          </a:p>
          <a:p>
            <a:endParaRPr lang="en-US" dirty="0"/>
          </a:p>
          <a:p>
            <a:r>
              <a:rPr lang="en-US" dirty="0"/>
              <a:t>For more information, see the Arm® DynamIQ™ Shared Unit Technical Reference Manual and Arm Cortex-A65 Technical Reference Manual. </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27</a:t>
            </a:fld>
            <a:endParaRPr lang="en-US" altLang="en-US" dirty="0"/>
          </a:p>
        </p:txBody>
      </p:sp>
    </p:spTree>
    <p:extLst>
      <p:ext uri="{BB962C8B-B14F-4D97-AF65-F5344CB8AC3E}">
        <p14:creationId xmlns:p14="http://schemas.microsoft.com/office/powerpoint/2010/main" val="3821198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28</a:t>
            </a:fld>
            <a:endParaRPr lang="en-US" altLang="en-US" dirty="0"/>
          </a:p>
        </p:txBody>
      </p:sp>
    </p:spTree>
    <p:extLst>
      <p:ext uri="{BB962C8B-B14F-4D97-AF65-F5344CB8AC3E}">
        <p14:creationId xmlns:p14="http://schemas.microsoft.com/office/powerpoint/2010/main" val="2282520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previous module, we looked at multicore processors, the methods of communicating between cores and techniques to ensure data are propagated when required.  Multicore processors are a common way of exploiting thread-level parallelism (TLP) that exists in the system.  For the area price of an additional core, two threads can run (one on each core), essentially doubling the throughput of the system.  Each core remains the same though, so the throughput of each core may well be suboptimal.  If we want to exploit TLP, we may be able to do so without moving to multicore by sharing the core between several threads.  This will increase the throughput of the core itself with vastly lowered costs compared to multicore.  In certain application domains that don’t need the full processing power of a single core for each thread (e.g., databases, online transaction processing), this can be a seductive proposition.  When multiple threads share a core at some granularity, we call it multithreading.</a:t>
            </a:r>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dirty="0"/>
          </a:p>
        </p:txBody>
      </p:sp>
    </p:spTree>
    <p:extLst>
      <p:ext uri="{BB962C8B-B14F-4D97-AF65-F5344CB8AC3E}">
        <p14:creationId xmlns:p14="http://schemas.microsoft.com/office/powerpoint/2010/main" val="4080647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start, however, with a look at how a core without multithreading support is shared between threads.  A thread is a single execution context (i.e., architectural registers, memory information, etc.) that the operating system (OS) schedules to run on a particular core.  An application is a process made up from one or more threads, and in a shared-memory system, all threads from the same process share an address space.</a:t>
            </a:r>
          </a:p>
          <a:p>
            <a:endParaRPr lang="en-GB" dirty="0"/>
          </a:p>
          <a:p>
            <a:r>
              <a:rPr lang="en-GB" dirty="0"/>
              <a:t>Without multithreading support in the core, sharing is achieved through a system called multitasking that is controlled and mediated by the OS.  The OS periodically picks the thread to run on the core and schedules it in by performing a context switch.  Here, all the state, or context, of the currently running thread is saved to memory, and the context of the soon-to-be-run thread is restored to the core.  If context switches occur often enough, then to the user, there is the illusion of the threads running concurrently, whereas in reality, they aren’t.  However, there is a trade-off to be made, since context switches take time to perform, time that is not spent running application code, and so the shorter the time between context switches, the more overhead and inefficiency there is in the system.</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dirty="0"/>
          </a:p>
        </p:txBody>
      </p:sp>
    </p:spTree>
    <p:extLst>
      <p:ext uri="{BB962C8B-B14F-4D97-AF65-F5344CB8AC3E}">
        <p14:creationId xmlns:p14="http://schemas.microsoft.com/office/powerpoint/2010/main" val="3312280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The thread’s context is made up of all externally visible state. This includes the architectural registers and program counter, along with memory-management information (all of the page tables). Many processors provide logic to avoid having to save and remove all this information (e.g., process ID bits within the translation lookaside buffer (TLB)). However, there can still be a considerable cost to context switching, on the order of hundreds of cycles.  Ideally, we’d be reducing this so that context switches could occur more frequently between the threads whose state is saved within the processor.</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dirty="0"/>
          </a:p>
        </p:txBody>
      </p:sp>
    </p:spTree>
    <p:extLst>
      <p:ext uri="{BB962C8B-B14F-4D97-AF65-F5344CB8AC3E}">
        <p14:creationId xmlns:p14="http://schemas.microsoft.com/office/powerpoint/2010/main" val="3241932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We can obviously achieve our aim of faster context switches by providing storage in the processor for a number of different thread contexts and simply saving and restoring to these when switching between those particular threads (we’ll have to go to memory for others). The operating system can decide which threads have their context saved on the processor.  However, now that the context switches take so short a time (only a few cycles), we don’t want the overhead of invoking the OS to make the decision to switch.  What makes more sense is to let the core take care of that itself.  In other words, the core has the contexts of a number of different threads available to it, and the core decides when to fetch instructions from each of them.  A core that can make these decisions is a core that supports multithreading.  We’ll now explore the different types of multithreading that define how the core makes these decisions and their microarchitectural impact.</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dirty="0"/>
          </a:p>
        </p:txBody>
      </p:sp>
    </p:spTree>
    <p:extLst>
      <p:ext uri="{BB962C8B-B14F-4D97-AF65-F5344CB8AC3E}">
        <p14:creationId xmlns:p14="http://schemas.microsoft.com/office/powerpoint/2010/main" val="577038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dirty="0"/>
          </a:p>
        </p:txBody>
      </p:sp>
    </p:spTree>
    <p:extLst>
      <p:ext uri="{BB962C8B-B14F-4D97-AF65-F5344CB8AC3E}">
        <p14:creationId xmlns:p14="http://schemas.microsoft.com/office/powerpoint/2010/main" val="715744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fine-grained multithreading, we don’t switch to a new thread solely on a long-latency event, but every cycle.  A simple approach is to simply fetch from an ordered set of threads one at a time (i.e., round robin) and send a nop down the pipeline if the thread is stalled for some reason.  With enough threads and a short, single-issue pipeline, this can mean that we guarantee that only one instruction from any thread will be present in the core at any time.  This means that we don’t have to implement interlocks for data dependencies between instructions through registers. We could go further and replace the data cache with a scratchpad, which will provide strong performance guarantees about the execution time of each instruction.</a:t>
            </a:r>
          </a:p>
          <a:p>
            <a:endParaRPr lang="en-GB" dirty="0"/>
          </a:p>
          <a:p>
            <a:r>
              <a:rPr lang="en-GB" dirty="0"/>
              <a:t>Of course, more complex schemes exist for choosing threads to fetch from that don’t permit these simplifications but do increase the potential performance of the core.</a:t>
            </a:r>
          </a:p>
          <a:p>
            <a:endParaRPr lang="en-GB" dirty="0"/>
          </a:p>
          <a:p>
            <a:r>
              <a:rPr lang="en-GB" dirty="0"/>
              <a:t>Fine-grained static multithreading with a simple round-robin policy might be preferred to using a low-frequency multicore processor since, with enough threads, the multithreaded core provides better throughput since it rarely stalls the pipeline. In addition, threads share data at the L1 cache (or scratchpad), whereas in a multicore sharing likely occurs at the L2 or nearer memory.</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dirty="0"/>
          </a:p>
        </p:txBody>
      </p:sp>
    </p:spTree>
    <p:extLst>
      <p:ext uri="{BB962C8B-B14F-4D97-AF65-F5344CB8AC3E}">
        <p14:creationId xmlns:p14="http://schemas.microsoft.com/office/powerpoint/2010/main" val="4017364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This slide shows the trade-offs of fine-grained multithreading, assuming that each instruction within the pipeline comes from a different thread.  The main downsides are that single-threaded performance suffers and that a large number of threads may need to be supported to hide the majority of stalls.</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dirty="0"/>
          </a:p>
        </p:txBody>
      </p:sp>
    </p:spTree>
    <p:extLst>
      <p:ext uri="{BB962C8B-B14F-4D97-AF65-F5344CB8AC3E}">
        <p14:creationId xmlns:p14="http://schemas.microsoft.com/office/powerpoint/2010/main" val="1051635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2019 Arm Limited</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0E175DD0-C128-104A-84B5-17835CB39BA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 Limited</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lvl1pPr>
          </a:lstStyle>
          <a:p>
            <a:pPr lvl="0"/>
            <a:r>
              <a:rPr lang="en-US" noProof="0" dirty="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8CF351C2-1F3E-ED47-85F9-B7B84948FF8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 Limited</a:t>
            </a:r>
            <a:endParaRPr lang="en-US" altLang="en-US" sz="1000" dirty="0">
              <a:solidFill>
                <a:srgbClr val="7F7F7F"/>
              </a:solidFill>
            </a:endParaRPr>
          </a:p>
        </p:txBody>
      </p:sp>
      <p:pic>
        <p:nvPicPr>
          <p:cNvPr id="5" name="Picture 4">
            <a:extLst>
              <a:ext uri="{FF2B5EF4-FFF2-40B4-BE49-F238E27FC236}">
                <a16:creationId xmlns:a16="http://schemas.microsoft.com/office/drawing/2014/main" id="{69221E4D-F4C1-6849-9126-BB587364DCD7}"/>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0843293" y="6390376"/>
            <a:ext cx="869282" cy="262976"/>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10" r:id="rId12"/>
    <p:sldLayoutId id="2147485436" r:id="rId13"/>
    <p:sldLayoutId id="2147485438" r:id="rId14"/>
    <p:sldLayoutId id="2147485440" r:id="rId15"/>
    <p:sldLayoutId id="2147485441" r:id="rId16"/>
    <p:sldLayoutId id="2147485442" r:id="rId17"/>
    <p:sldLayoutId id="2147485443" r:id="rId18"/>
    <p:sldLayoutId id="2147485444" r:id="rId19"/>
    <p:sldLayoutId id="2147485445" r:id="rId20"/>
    <p:sldLayoutId id="2147485446" r:id="rId21"/>
    <p:sldLayoutId id="2147485447" r:id="rId22"/>
    <p:sldLayoutId id="2147485448" r:id="rId23"/>
    <p:sldLayoutId id="2147485449" r:id="rId24"/>
    <p:sldLayoutId id="2147485450" r:id="rId25"/>
    <p:sldLayoutId id="2147485452" r:id="rId26"/>
    <p:sldLayoutId id="2147485512" r:id="rId27"/>
    <p:sldLayoutId id="2147485453" r:id="rId28"/>
    <p:sldLayoutId id="2147485513" r:id="rId29"/>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B2B5-4683-EA47-85B4-5F8C42063374}"/>
              </a:ext>
            </a:extLst>
          </p:cNvPr>
          <p:cNvSpPr>
            <a:spLocks noGrp="1"/>
          </p:cNvSpPr>
          <p:nvPr>
            <p:ph type="title"/>
          </p:nvPr>
        </p:nvSpPr>
        <p:spPr/>
        <p:txBody>
          <a:bodyPr/>
          <a:lstStyle/>
          <a:p>
            <a:r>
              <a:rPr lang="en-GB" sz="5400" dirty="0"/>
              <a:t>Multithreading</a:t>
            </a:r>
            <a:endParaRPr lang="en-US" dirty="0"/>
          </a:p>
        </p:txBody>
      </p:sp>
      <p:sp>
        <p:nvSpPr>
          <p:cNvPr id="3" name="Subtitle 2">
            <a:extLst>
              <a:ext uri="{FF2B5EF4-FFF2-40B4-BE49-F238E27FC236}">
                <a16:creationId xmlns:a16="http://schemas.microsoft.com/office/drawing/2014/main" id="{E70F63D7-C9D6-5940-A181-F1CEF7DF7ED4}"/>
              </a:ext>
            </a:extLst>
          </p:cNvPr>
          <p:cNvSpPr>
            <a:spLocks noGrp="1"/>
          </p:cNvSpPr>
          <p:nvPr>
            <p:ph type="subTitle" idx="1"/>
          </p:nvPr>
        </p:nvSpPr>
        <p:spPr/>
        <p:txBody>
          <a:bodyPr/>
          <a:lstStyle/>
          <a:p>
            <a:r>
              <a:rPr lang="en-US" dirty="0"/>
              <a:t>Module 9</a:t>
            </a:r>
          </a:p>
        </p:txBody>
      </p:sp>
    </p:spTree>
    <p:extLst>
      <p:ext uri="{BB962C8B-B14F-4D97-AF65-F5344CB8AC3E}">
        <p14:creationId xmlns:p14="http://schemas.microsoft.com/office/powerpoint/2010/main" val="2211890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Dynamic Thread Selection</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The most simple approach to fine-grained multithreading </a:t>
            </a:r>
            <a:r>
              <a:rPr lang="en-GB" i="1" dirty="0"/>
              <a:t>always</a:t>
            </a:r>
            <a:r>
              <a:rPr lang="en-GB" dirty="0"/>
              <a:t> fetches from a thread.</a:t>
            </a:r>
          </a:p>
          <a:p>
            <a:pPr marL="741363" lvl="1" indent="-342900"/>
            <a:r>
              <a:rPr lang="en-GB" dirty="0"/>
              <a:t>Even when that thread is stalled – a nop is fetched instead.</a:t>
            </a:r>
          </a:p>
          <a:p>
            <a:r>
              <a:rPr lang="en-GB" dirty="0"/>
              <a:t>However, the presence of nops reduces the performance of the core.</a:t>
            </a:r>
          </a:p>
          <a:p>
            <a:pPr marL="741363" lvl="1" indent="-342900"/>
            <a:r>
              <a:rPr lang="en-GB" dirty="0"/>
              <a:t>This is wasteful of the time-slot when other threads have actual work to do.</a:t>
            </a:r>
          </a:p>
          <a:p>
            <a:r>
              <a:rPr lang="en-GB" dirty="0"/>
              <a:t>We can change the basic round-robin thread-switching policy to improve the situation.</a:t>
            </a:r>
          </a:p>
          <a:p>
            <a:pPr marL="741363" lvl="1" indent="-342900"/>
            <a:r>
              <a:rPr lang="en-GB" dirty="0"/>
              <a:t>Order threads as in round robin.</a:t>
            </a:r>
          </a:p>
          <a:p>
            <a:pPr marL="741363" lvl="1" indent="-342900"/>
            <a:r>
              <a:rPr lang="en-GB" dirty="0"/>
              <a:t>Skip a thread if it is stalled and would have sent a nop into the pipeline.</a:t>
            </a:r>
          </a:p>
          <a:p>
            <a:r>
              <a:rPr lang="en-GB" dirty="0"/>
              <a:t>This kind of dynamic thread selection improves throughput even more.</a:t>
            </a:r>
          </a:p>
          <a:p>
            <a:pPr marL="741363" lvl="1" indent="-342900"/>
            <a:r>
              <a:rPr lang="en-GB" dirty="0"/>
              <a:t>But needs additional logic to implement it</a:t>
            </a:r>
          </a:p>
          <a:p>
            <a:pPr marL="741363" lvl="1" indent="-342900"/>
            <a:r>
              <a:rPr lang="en-GB" dirty="0"/>
              <a:t>And either needs the dependence-check logic adding back in</a:t>
            </a:r>
          </a:p>
          <a:p>
            <a:pPr marL="741363" lvl="1" indent="-342900"/>
            <a:r>
              <a:rPr lang="en-GB" dirty="0"/>
              <a:t>Or extra logic to detect when there are fewer ready threads than pipeline stages</a:t>
            </a:r>
            <a:endParaRPr lang="en-US" dirty="0"/>
          </a:p>
        </p:txBody>
      </p:sp>
    </p:spTree>
    <p:extLst>
      <p:ext uri="{BB962C8B-B14F-4D97-AF65-F5344CB8AC3E}">
        <p14:creationId xmlns:p14="http://schemas.microsoft.com/office/powerpoint/2010/main" val="3026856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Dynamic Thread Selection</a:t>
            </a:r>
            <a:endParaRPr lang="en-US" dirty="0"/>
          </a:p>
        </p:txBody>
      </p:sp>
      <p:grpSp>
        <p:nvGrpSpPr>
          <p:cNvPr id="4" name="Group 3">
            <a:extLst>
              <a:ext uri="{FF2B5EF4-FFF2-40B4-BE49-F238E27FC236}">
                <a16:creationId xmlns:a16="http://schemas.microsoft.com/office/drawing/2014/main" id="{77218304-9A85-4F60-AD15-0D2A65FC7E70}"/>
              </a:ext>
            </a:extLst>
          </p:cNvPr>
          <p:cNvGrpSpPr/>
          <p:nvPr/>
        </p:nvGrpSpPr>
        <p:grpSpPr>
          <a:xfrm>
            <a:off x="1080000" y="1511999"/>
            <a:ext cx="2562530" cy="504000"/>
            <a:chOff x="857470" y="1530837"/>
            <a:chExt cx="2562530" cy="504000"/>
          </a:xfrm>
        </p:grpSpPr>
        <p:sp>
          <p:nvSpPr>
            <p:cNvPr id="5" name="TextBox 4">
              <a:extLst>
                <a:ext uri="{FF2B5EF4-FFF2-40B4-BE49-F238E27FC236}">
                  <a16:creationId xmlns:a16="http://schemas.microsoft.com/office/drawing/2014/main" id="{8A53770E-6127-4769-9C51-126196EC8AC2}"/>
                </a:ext>
              </a:extLst>
            </p:cNvPr>
            <p:cNvSpPr txBox="1"/>
            <p:nvPr/>
          </p:nvSpPr>
          <p:spPr>
            <a:xfrm>
              <a:off x="857470" y="1637414"/>
              <a:ext cx="983924" cy="290849"/>
            </a:xfrm>
            <a:prstGeom prst="rect">
              <a:avLst/>
            </a:prstGeom>
            <a:noFill/>
          </p:spPr>
          <p:txBody>
            <a:bodyPr wrap="none" lIns="0" tIns="0" rIns="0" bIns="0" rtlCol="0">
              <a:spAutoFit/>
            </a:bodyPr>
            <a:lstStyle/>
            <a:p>
              <a:pPr marL="0" indent="0" algn="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Thread A</a:t>
              </a:r>
            </a:p>
          </p:txBody>
        </p:sp>
        <p:sp>
          <p:nvSpPr>
            <p:cNvPr id="6" name="Rectangle 5">
              <a:extLst>
                <a:ext uri="{FF2B5EF4-FFF2-40B4-BE49-F238E27FC236}">
                  <a16:creationId xmlns:a16="http://schemas.microsoft.com/office/drawing/2014/main" id="{E64215BD-2A37-498B-808B-F708FE0BAD26}"/>
                </a:ext>
              </a:extLst>
            </p:cNvPr>
            <p:cNvSpPr/>
            <p:nvPr/>
          </p:nvSpPr>
          <p:spPr>
            <a:xfrm>
              <a:off x="1980000" y="1530838"/>
              <a:ext cx="360000" cy="503999"/>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61B2681F-2327-4226-A5E9-D5BF35A37324}"/>
                </a:ext>
              </a:extLst>
            </p:cNvPr>
            <p:cNvSpPr/>
            <p:nvPr/>
          </p:nvSpPr>
          <p:spPr>
            <a:xfrm>
              <a:off x="2340000" y="1530838"/>
              <a:ext cx="360000" cy="503999"/>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1439CD7A-63ED-4DA6-8D9C-C31EEC3286A2}"/>
                </a:ext>
              </a:extLst>
            </p:cNvPr>
            <p:cNvSpPr/>
            <p:nvPr/>
          </p:nvSpPr>
          <p:spPr>
            <a:xfrm>
              <a:off x="2700000" y="1530837"/>
              <a:ext cx="360000" cy="50399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AA083731-0DAE-4010-956E-E018640BA8C4}"/>
                </a:ext>
              </a:extLst>
            </p:cNvPr>
            <p:cNvSpPr/>
            <p:nvPr/>
          </p:nvSpPr>
          <p:spPr>
            <a:xfrm>
              <a:off x="3060000" y="1530837"/>
              <a:ext cx="360000" cy="503999"/>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2DD95422-697A-4419-97D8-52FB4D447986}"/>
              </a:ext>
            </a:extLst>
          </p:cNvPr>
          <p:cNvGrpSpPr/>
          <p:nvPr/>
        </p:nvGrpSpPr>
        <p:grpSpPr>
          <a:xfrm>
            <a:off x="4819544" y="1512000"/>
            <a:ext cx="2552912" cy="504000"/>
            <a:chOff x="867088" y="1530837"/>
            <a:chExt cx="2552912" cy="504000"/>
          </a:xfrm>
        </p:grpSpPr>
        <p:sp>
          <p:nvSpPr>
            <p:cNvPr id="11" name="TextBox 10">
              <a:extLst>
                <a:ext uri="{FF2B5EF4-FFF2-40B4-BE49-F238E27FC236}">
                  <a16:creationId xmlns:a16="http://schemas.microsoft.com/office/drawing/2014/main" id="{DF716844-F12A-4D88-9996-BB44C902388C}"/>
                </a:ext>
              </a:extLst>
            </p:cNvPr>
            <p:cNvSpPr txBox="1"/>
            <p:nvPr/>
          </p:nvSpPr>
          <p:spPr>
            <a:xfrm>
              <a:off x="867088" y="1637414"/>
              <a:ext cx="974306" cy="290849"/>
            </a:xfrm>
            <a:prstGeom prst="rect">
              <a:avLst/>
            </a:prstGeom>
            <a:noFill/>
          </p:spPr>
          <p:txBody>
            <a:bodyPr wrap="none" lIns="0" tIns="0" rIns="0" bIns="0" rtlCol="0">
              <a:spAutoFit/>
            </a:bodyPr>
            <a:lstStyle/>
            <a:p>
              <a:pPr marL="0" indent="0" algn="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Thread B</a:t>
              </a:r>
            </a:p>
          </p:txBody>
        </p:sp>
        <p:sp>
          <p:nvSpPr>
            <p:cNvPr id="12" name="Rectangle 11">
              <a:extLst>
                <a:ext uri="{FF2B5EF4-FFF2-40B4-BE49-F238E27FC236}">
                  <a16:creationId xmlns:a16="http://schemas.microsoft.com/office/drawing/2014/main" id="{CD5EDFB8-021F-4D56-B01A-D7CF830D7A0C}"/>
                </a:ext>
              </a:extLst>
            </p:cNvPr>
            <p:cNvSpPr/>
            <p:nvPr/>
          </p:nvSpPr>
          <p:spPr>
            <a:xfrm>
              <a:off x="1980000" y="1530838"/>
              <a:ext cx="360000" cy="503999"/>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F1F1C718-6418-4BEF-AD1F-AFE32C1AE338}"/>
                </a:ext>
              </a:extLst>
            </p:cNvPr>
            <p:cNvSpPr/>
            <p:nvPr/>
          </p:nvSpPr>
          <p:spPr>
            <a:xfrm>
              <a:off x="2340000" y="1530838"/>
              <a:ext cx="360000" cy="50399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91A64923-BC1E-4668-9729-998E5CB0717E}"/>
                </a:ext>
              </a:extLst>
            </p:cNvPr>
            <p:cNvSpPr/>
            <p:nvPr/>
          </p:nvSpPr>
          <p:spPr>
            <a:xfrm>
              <a:off x="2700000" y="1530837"/>
              <a:ext cx="360000" cy="50399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3A4C07AD-4D5C-4B29-98D6-9B59F9DF19AD}"/>
                </a:ext>
              </a:extLst>
            </p:cNvPr>
            <p:cNvSpPr/>
            <p:nvPr/>
          </p:nvSpPr>
          <p:spPr>
            <a:xfrm>
              <a:off x="3060000" y="1530837"/>
              <a:ext cx="360000" cy="503999"/>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 name="Group 15">
            <a:extLst>
              <a:ext uri="{FF2B5EF4-FFF2-40B4-BE49-F238E27FC236}">
                <a16:creationId xmlns:a16="http://schemas.microsoft.com/office/drawing/2014/main" id="{AFFCF8FA-5E4C-4578-BA68-DF3FC60762B2}"/>
              </a:ext>
            </a:extLst>
          </p:cNvPr>
          <p:cNvGrpSpPr/>
          <p:nvPr/>
        </p:nvGrpSpPr>
        <p:grpSpPr>
          <a:xfrm>
            <a:off x="8548391" y="1512000"/>
            <a:ext cx="2551309" cy="504000"/>
            <a:chOff x="868691" y="1530837"/>
            <a:chExt cx="2551309" cy="504000"/>
          </a:xfrm>
        </p:grpSpPr>
        <p:sp>
          <p:nvSpPr>
            <p:cNvPr id="17" name="TextBox 16">
              <a:extLst>
                <a:ext uri="{FF2B5EF4-FFF2-40B4-BE49-F238E27FC236}">
                  <a16:creationId xmlns:a16="http://schemas.microsoft.com/office/drawing/2014/main" id="{41E214B5-B4CB-4499-9C87-677B34D66A31}"/>
                </a:ext>
              </a:extLst>
            </p:cNvPr>
            <p:cNvSpPr txBox="1"/>
            <p:nvPr/>
          </p:nvSpPr>
          <p:spPr>
            <a:xfrm>
              <a:off x="868691" y="1637414"/>
              <a:ext cx="972703" cy="290849"/>
            </a:xfrm>
            <a:prstGeom prst="rect">
              <a:avLst/>
            </a:prstGeom>
            <a:noFill/>
          </p:spPr>
          <p:txBody>
            <a:bodyPr wrap="none" lIns="0" tIns="0" rIns="0" bIns="0" rtlCol="0">
              <a:spAutoFit/>
            </a:bodyPr>
            <a:lstStyle/>
            <a:p>
              <a:pPr marL="0" indent="0" algn="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Thread C</a:t>
              </a:r>
            </a:p>
          </p:txBody>
        </p:sp>
        <p:sp>
          <p:nvSpPr>
            <p:cNvPr id="18" name="Rectangle 17">
              <a:extLst>
                <a:ext uri="{FF2B5EF4-FFF2-40B4-BE49-F238E27FC236}">
                  <a16:creationId xmlns:a16="http://schemas.microsoft.com/office/drawing/2014/main" id="{95E9110D-828C-4731-B045-BE357F0F5E35}"/>
                </a:ext>
              </a:extLst>
            </p:cNvPr>
            <p:cNvSpPr/>
            <p:nvPr/>
          </p:nvSpPr>
          <p:spPr>
            <a:xfrm>
              <a:off x="1980000" y="1530838"/>
              <a:ext cx="360000" cy="503999"/>
            </a:xfrm>
            <a:prstGeom prst="rect">
              <a:avLst/>
            </a:prstGeom>
            <a:solidFill>
              <a:schemeClr val="accent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CC2A8D2B-F9D1-44E6-B91B-25DAF6E5BDFD}"/>
                </a:ext>
              </a:extLst>
            </p:cNvPr>
            <p:cNvSpPr/>
            <p:nvPr/>
          </p:nvSpPr>
          <p:spPr>
            <a:xfrm>
              <a:off x="2340000" y="1530838"/>
              <a:ext cx="360000" cy="503999"/>
            </a:xfrm>
            <a:prstGeom prst="rect">
              <a:avLst/>
            </a:prstGeom>
            <a:solidFill>
              <a:schemeClr val="accent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6456BC6E-EAD5-4433-904E-070CC1DAA35A}"/>
                </a:ext>
              </a:extLst>
            </p:cNvPr>
            <p:cNvSpPr/>
            <p:nvPr/>
          </p:nvSpPr>
          <p:spPr>
            <a:xfrm>
              <a:off x="2700000" y="1530837"/>
              <a:ext cx="360000" cy="503999"/>
            </a:xfrm>
            <a:prstGeom prst="rect">
              <a:avLst/>
            </a:prstGeom>
            <a:solidFill>
              <a:schemeClr val="accent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3E3E9D45-7F34-41C0-A21B-C8499634AB32}"/>
                </a:ext>
              </a:extLst>
            </p:cNvPr>
            <p:cNvSpPr/>
            <p:nvPr/>
          </p:nvSpPr>
          <p:spPr>
            <a:xfrm>
              <a:off x="3060000" y="1530837"/>
              <a:ext cx="360000" cy="503999"/>
            </a:xfrm>
            <a:prstGeom prst="rect">
              <a:avLst/>
            </a:prstGeom>
            <a:solidFill>
              <a:schemeClr val="accent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 name="Group 21">
            <a:extLst>
              <a:ext uri="{FF2B5EF4-FFF2-40B4-BE49-F238E27FC236}">
                <a16:creationId xmlns:a16="http://schemas.microsoft.com/office/drawing/2014/main" id="{F386F08D-7FF0-4E0B-B721-8D649A04D11F}"/>
              </a:ext>
            </a:extLst>
          </p:cNvPr>
          <p:cNvGrpSpPr/>
          <p:nvPr/>
        </p:nvGrpSpPr>
        <p:grpSpPr>
          <a:xfrm>
            <a:off x="540000" y="2340000"/>
            <a:ext cx="2572148" cy="504000"/>
            <a:chOff x="847852" y="1530837"/>
            <a:chExt cx="2572148" cy="504000"/>
          </a:xfrm>
        </p:grpSpPr>
        <p:sp>
          <p:nvSpPr>
            <p:cNvPr id="23" name="TextBox 22">
              <a:extLst>
                <a:ext uri="{FF2B5EF4-FFF2-40B4-BE49-F238E27FC236}">
                  <a16:creationId xmlns:a16="http://schemas.microsoft.com/office/drawing/2014/main" id="{42BA154A-45A1-4828-AE5F-EF0732A54577}"/>
                </a:ext>
              </a:extLst>
            </p:cNvPr>
            <p:cNvSpPr txBox="1"/>
            <p:nvPr/>
          </p:nvSpPr>
          <p:spPr>
            <a:xfrm>
              <a:off x="847852" y="1637414"/>
              <a:ext cx="993542" cy="290849"/>
            </a:xfrm>
            <a:prstGeom prst="rect">
              <a:avLst/>
            </a:prstGeom>
            <a:noFill/>
          </p:spPr>
          <p:txBody>
            <a:bodyPr wrap="none" lIns="0" tIns="0" rIns="0" bIns="0" rtlCol="0">
              <a:spAutoFit/>
            </a:bodyPr>
            <a:lstStyle/>
            <a:p>
              <a:pPr marL="0" indent="0" algn="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Thread D</a:t>
              </a:r>
            </a:p>
          </p:txBody>
        </p:sp>
        <p:sp>
          <p:nvSpPr>
            <p:cNvPr id="24" name="Rectangle 23">
              <a:extLst>
                <a:ext uri="{FF2B5EF4-FFF2-40B4-BE49-F238E27FC236}">
                  <a16:creationId xmlns:a16="http://schemas.microsoft.com/office/drawing/2014/main" id="{A5EA7BE0-7CC6-4B58-A03F-65C708AF047A}"/>
                </a:ext>
              </a:extLst>
            </p:cNvPr>
            <p:cNvSpPr/>
            <p:nvPr/>
          </p:nvSpPr>
          <p:spPr>
            <a:xfrm>
              <a:off x="1980000" y="1530838"/>
              <a:ext cx="360000" cy="50399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00CE22F2-C5AE-49CA-9B0F-286CE36457F2}"/>
                </a:ext>
              </a:extLst>
            </p:cNvPr>
            <p:cNvSpPr/>
            <p:nvPr/>
          </p:nvSpPr>
          <p:spPr>
            <a:xfrm>
              <a:off x="2340000" y="1530838"/>
              <a:ext cx="360000" cy="503999"/>
            </a:xfrm>
            <a:prstGeom prst="rect">
              <a:avLst/>
            </a:prstGeom>
            <a:solidFill>
              <a:schemeClr val="accent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BBFA39DD-F0BC-4311-BB96-5C763D71F9D7}"/>
                </a:ext>
              </a:extLst>
            </p:cNvPr>
            <p:cNvSpPr/>
            <p:nvPr/>
          </p:nvSpPr>
          <p:spPr>
            <a:xfrm>
              <a:off x="2700000" y="1530837"/>
              <a:ext cx="360000" cy="503999"/>
            </a:xfrm>
            <a:prstGeom prst="rect">
              <a:avLst/>
            </a:prstGeom>
            <a:solidFill>
              <a:schemeClr val="accent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1296CEF2-FF82-4F74-A5A6-5820E563E458}"/>
                </a:ext>
              </a:extLst>
            </p:cNvPr>
            <p:cNvSpPr/>
            <p:nvPr/>
          </p:nvSpPr>
          <p:spPr>
            <a:xfrm>
              <a:off x="3060000" y="1530837"/>
              <a:ext cx="360000" cy="503999"/>
            </a:xfrm>
            <a:prstGeom prst="rect">
              <a:avLst/>
            </a:prstGeom>
            <a:solidFill>
              <a:schemeClr val="accent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8" name="Group 27">
            <a:extLst>
              <a:ext uri="{FF2B5EF4-FFF2-40B4-BE49-F238E27FC236}">
                <a16:creationId xmlns:a16="http://schemas.microsoft.com/office/drawing/2014/main" id="{3D69DA30-91C2-41F7-80C5-DB3050664773}"/>
              </a:ext>
            </a:extLst>
          </p:cNvPr>
          <p:cNvGrpSpPr/>
          <p:nvPr/>
        </p:nvGrpSpPr>
        <p:grpSpPr>
          <a:xfrm>
            <a:off x="3410314" y="2340000"/>
            <a:ext cx="2538485" cy="504000"/>
            <a:chOff x="881515" y="1530837"/>
            <a:chExt cx="2538485" cy="504000"/>
          </a:xfrm>
        </p:grpSpPr>
        <p:sp>
          <p:nvSpPr>
            <p:cNvPr id="29" name="TextBox 28">
              <a:extLst>
                <a:ext uri="{FF2B5EF4-FFF2-40B4-BE49-F238E27FC236}">
                  <a16:creationId xmlns:a16="http://schemas.microsoft.com/office/drawing/2014/main" id="{17DCCFD5-85D6-48A0-917C-8FAA067A977F}"/>
                </a:ext>
              </a:extLst>
            </p:cNvPr>
            <p:cNvSpPr txBox="1"/>
            <p:nvPr/>
          </p:nvSpPr>
          <p:spPr>
            <a:xfrm>
              <a:off x="881515" y="1637414"/>
              <a:ext cx="959879" cy="290849"/>
            </a:xfrm>
            <a:prstGeom prst="rect">
              <a:avLst/>
            </a:prstGeom>
            <a:noFill/>
          </p:spPr>
          <p:txBody>
            <a:bodyPr wrap="none" lIns="0" tIns="0" rIns="0" bIns="0" rtlCol="0">
              <a:spAutoFit/>
            </a:bodyPr>
            <a:lstStyle/>
            <a:p>
              <a:pPr marL="0" indent="0" algn="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Thread E</a:t>
              </a:r>
            </a:p>
          </p:txBody>
        </p:sp>
        <p:sp>
          <p:nvSpPr>
            <p:cNvPr id="30" name="Rectangle 29">
              <a:extLst>
                <a:ext uri="{FF2B5EF4-FFF2-40B4-BE49-F238E27FC236}">
                  <a16:creationId xmlns:a16="http://schemas.microsoft.com/office/drawing/2014/main" id="{9CE2062D-2FB1-45BE-8821-94286DACD91B}"/>
                </a:ext>
              </a:extLst>
            </p:cNvPr>
            <p:cNvSpPr/>
            <p:nvPr/>
          </p:nvSpPr>
          <p:spPr>
            <a:xfrm>
              <a:off x="1980000" y="1530838"/>
              <a:ext cx="360000" cy="503999"/>
            </a:xfrm>
            <a:prstGeom prst="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652B1F47-B9F8-48AB-A439-41BE657DF25A}"/>
                </a:ext>
              </a:extLst>
            </p:cNvPr>
            <p:cNvSpPr/>
            <p:nvPr/>
          </p:nvSpPr>
          <p:spPr>
            <a:xfrm>
              <a:off x="2340000" y="1530838"/>
              <a:ext cx="360000" cy="503999"/>
            </a:xfrm>
            <a:prstGeom prst="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96F3ECB5-46C1-46F1-B6D8-D1DB19964EC9}"/>
                </a:ext>
              </a:extLst>
            </p:cNvPr>
            <p:cNvSpPr/>
            <p:nvPr/>
          </p:nvSpPr>
          <p:spPr>
            <a:xfrm>
              <a:off x="2700000" y="1530837"/>
              <a:ext cx="360000" cy="503999"/>
            </a:xfrm>
            <a:prstGeom prst="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0BB8152C-CDB2-4895-9112-68128C2D1EBC}"/>
                </a:ext>
              </a:extLst>
            </p:cNvPr>
            <p:cNvSpPr/>
            <p:nvPr/>
          </p:nvSpPr>
          <p:spPr>
            <a:xfrm>
              <a:off x="3060000" y="1530837"/>
              <a:ext cx="360000" cy="503999"/>
            </a:xfrm>
            <a:prstGeom prst="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4" name="Group 33">
            <a:extLst>
              <a:ext uri="{FF2B5EF4-FFF2-40B4-BE49-F238E27FC236}">
                <a16:creationId xmlns:a16="http://schemas.microsoft.com/office/drawing/2014/main" id="{E314B708-B48B-4960-87A7-37879F64F2E1}"/>
              </a:ext>
            </a:extLst>
          </p:cNvPr>
          <p:cNvGrpSpPr/>
          <p:nvPr/>
        </p:nvGrpSpPr>
        <p:grpSpPr>
          <a:xfrm>
            <a:off x="6246965" y="2340000"/>
            <a:ext cx="2530470" cy="504000"/>
            <a:chOff x="889530" y="1530837"/>
            <a:chExt cx="2530470" cy="504000"/>
          </a:xfrm>
        </p:grpSpPr>
        <p:sp>
          <p:nvSpPr>
            <p:cNvPr id="35" name="TextBox 34">
              <a:extLst>
                <a:ext uri="{FF2B5EF4-FFF2-40B4-BE49-F238E27FC236}">
                  <a16:creationId xmlns:a16="http://schemas.microsoft.com/office/drawing/2014/main" id="{A3644E99-6E8B-4801-BC5D-7C39903D38BD}"/>
                </a:ext>
              </a:extLst>
            </p:cNvPr>
            <p:cNvSpPr txBox="1"/>
            <p:nvPr/>
          </p:nvSpPr>
          <p:spPr>
            <a:xfrm>
              <a:off x="889530" y="1637414"/>
              <a:ext cx="951864" cy="290849"/>
            </a:xfrm>
            <a:prstGeom prst="rect">
              <a:avLst/>
            </a:prstGeom>
            <a:noFill/>
          </p:spPr>
          <p:txBody>
            <a:bodyPr wrap="none" lIns="0" tIns="0" rIns="0" bIns="0" rtlCol="0">
              <a:spAutoFit/>
            </a:bodyPr>
            <a:lstStyle/>
            <a:p>
              <a:pPr marL="0" indent="0" algn="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Thread F</a:t>
              </a:r>
            </a:p>
          </p:txBody>
        </p:sp>
        <p:sp>
          <p:nvSpPr>
            <p:cNvPr id="36" name="Rectangle 35">
              <a:extLst>
                <a:ext uri="{FF2B5EF4-FFF2-40B4-BE49-F238E27FC236}">
                  <a16:creationId xmlns:a16="http://schemas.microsoft.com/office/drawing/2014/main" id="{D472959D-592C-41DE-A053-5664674368ED}"/>
                </a:ext>
              </a:extLst>
            </p:cNvPr>
            <p:cNvSpPr/>
            <p:nvPr/>
          </p:nvSpPr>
          <p:spPr>
            <a:xfrm>
              <a:off x="1980000" y="1530838"/>
              <a:ext cx="360000" cy="50399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49D952F2-474E-4569-8AAE-F542048C6398}"/>
                </a:ext>
              </a:extLst>
            </p:cNvPr>
            <p:cNvSpPr/>
            <p:nvPr/>
          </p:nvSpPr>
          <p:spPr>
            <a:xfrm>
              <a:off x="2340000" y="1530838"/>
              <a:ext cx="360000" cy="5039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AA628158-C283-44CE-8B5B-136910C4BDD5}"/>
                </a:ext>
              </a:extLst>
            </p:cNvPr>
            <p:cNvSpPr/>
            <p:nvPr/>
          </p:nvSpPr>
          <p:spPr>
            <a:xfrm>
              <a:off x="2700000" y="1530837"/>
              <a:ext cx="360000" cy="50399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a:extLst>
                <a:ext uri="{FF2B5EF4-FFF2-40B4-BE49-F238E27FC236}">
                  <a16:creationId xmlns:a16="http://schemas.microsoft.com/office/drawing/2014/main" id="{F9D30089-73A6-48E9-86E5-0B03A3B0CDFA}"/>
                </a:ext>
              </a:extLst>
            </p:cNvPr>
            <p:cNvSpPr/>
            <p:nvPr/>
          </p:nvSpPr>
          <p:spPr>
            <a:xfrm>
              <a:off x="3060000" y="1530837"/>
              <a:ext cx="360000" cy="50399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0" name="Group 39">
            <a:extLst>
              <a:ext uri="{FF2B5EF4-FFF2-40B4-BE49-F238E27FC236}">
                <a16:creationId xmlns:a16="http://schemas.microsoft.com/office/drawing/2014/main" id="{07EC94CE-5AC3-4D79-A139-975BA856750D}"/>
              </a:ext>
            </a:extLst>
          </p:cNvPr>
          <p:cNvGrpSpPr/>
          <p:nvPr/>
        </p:nvGrpSpPr>
        <p:grpSpPr>
          <a:xfrm>
            <a:off x="9075600" y="2340000"/>
            <a:ext cx="2576957" cy="504000"/>
            <a:chOff x="843043" y="1530837"/>
            <a:chExt cx="2576957" cy="504000"/>
          </a:xfrm>
        </p:grpSpPr>
        <p:sp>
          <p:nvSpPr>
            <p:cNvPr id="41" name="TextBox 40">
              <a:extLst>
                <a:ext uri="{FF2B5EF4-FFF2-40B4-BE49-F238E27FC236}">
                  <a16:creationId xmlns:a16="http://schemas.microsoft.com/office/drawing/2014/main" id="{AFE5ECC9-DFB1-400B-993C-F1116DEF5718}"/>
                </a:ext>
              </a:extLst>
            </p:cNvPr>
            <p:cNvSpPr txBox="1"/>
            <p:nvPr/>
          </p:nvSpPr>
          <p:spPr>
            <a:xfrm>
              <a:off x="843043" y="1637414"/>
              <a:ext cx="998351" cy="290849"/>
            </a:xfrm>
            <a:prstGeom prst="rect">
              <a:avLst/>
            </a:prstGeom>
            <a:noFill/>
          </p:spPr>
          <p:txBody>
            <a:bodyPr wrap="none" lIns="0" tIns="0" rIns="0" bIns="0" rtlCol="0">
              <a:spAutoFit/>
            </a:bodyPr>
            <a:lstStyle/>
            <a:p>
              <a:pPr marL="0" indent="0" algn="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Thread G</a:t>
              </a:r>
            </a:p>
          </p:txBody>
        </p:sp>
        <p:sp>
          <p:nvSpPr>
            <p:cNvPr id="42" name="Rectangle 41">
              <a:extLst>
                <a:ext uri="{FF2B5EF4-FFF2-40B4-BE49-F238E27FC236}">
                  <a16:creationId xmlns:a16="http://schemas.microsoft.com/office/drawing/2014/main" id="{63C0AC5E-869A-47D5-B0E1-AE7115A8AE1F}"/>
                </a:ext>
              </a:extLst>
            </p:cNvPr>
            <p:cNvSpPr/>
            <p:nvPr/>
          </p:nvSpPr>
          <p:spPr>
            <a:xfrm>
              <a:off x="1980000" y="1530838"/>
              <a:ext cx="360000" cy="5039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extLst>
                <a:ext uri="{FF2B5EF4-FFF2-40B4-BE49-F238E27FC236}">
                  <a16:creationId xmlns:a16="http://schemas.microsoft.com/office/drawing/2014/main" id="{3EBD8314-F9FB-4D07-99D5-6DB4B21C9CA1}"/>
                </a:ext>
              </a:extLst>
            </p:cNvPr>
            <p:cNvSpPr/>
            <p:nvPr/>
          </p:nvSpPr>
          <p:spPr>
            <a:xfrm>
              <a:off x="2340000" y="1530838"/>
              <a:ext cx="360000" cy="5039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067CFEC9-C498-4B58-B288-7DBEA16227A9}"/>
                </a:ext>
              </a:extLst>
            </p:cNvPr>
            <p:cNvSpPr/>
            <p:nvPr/>
          </p:nvSpPr>
          <p:spPr>
            <a:xfrm>
              <a:off x="2700000" y="1530837"/>
              <a:ext cx="360000" cy="50399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extLst>
                <a:ext uri="{FF2B5EF4-FFF2-40B4-BE49-F238E27FC236}">
                  <a16:creationId xmlns:a16="http://schemas.microsoft.com/office/drawing/2014/main" id="{64E627CA-D05C-4785-B440-48E8123B6B66}"/>
                </a:ext>
              </a:extLst>
            </p:cNvPr>
            <p:cNvSpPr/>
            <p:nvPr/>
          </p:nvSpPr>
          <p:spPr>
            <a:xfrm>
              <a:off x="3060000" y="1530837"/>
              <a:ext cx="360000" cy="5039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6" name="Rectangle 45">
            <a:extLst>
              <a:ext uri="{FF2B5EF4-FFF2-40B4-BE49-F238E27FC236}">
                <a16:creationId xmlns:a16="http://schemas.microsoft.com/office/drawing/2014/main" id="{601C8565-0985-4C23-A44B-753B5D7AC1A6}"/>
              </a:ext>
            </a:extLst>
          </p:cNvPr>
          <p:cNvSpPr/>
          <p:nvPr/>
        </p:nvSpPr>
        <p:spPr>
          <a:xfrm>
            <a:off x="1055999" y="4032000"/>
            <a:ext cx="360000" cy="503999"/>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CE774CF9-BF91-4D8E-A0BD-856FB03FEC74}"/>
              </a:ext>
            </a:extLst>
          </p:cNvPr>
          <p:cNvSpPr/>
          <p:nvPr/>
        </p:nvSpPr>
        <p:spPr>
          <a:xfrm>
            <a:off x="1415999" y="4032000"/>
            <a:ext cx="360000" cy="503999"/>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44AD56FB-5A4F-4A7F-B2F0-4C4D0E119F3A}"/>
              </a:ext>
            </a:extLst>
          </p:cNvPr>
          <p:cNvSpPr/>
          <p:nvPr/>
        </p:nvSpPr>
        <p:spPr>
          <a:xfrm>
            <a:off x="1775999" y="4032000"/>
            <a:ext cx="360000" cy="503999"/>
          </a:xfrm>
          <a:prstGeom prst="rect">
            <a:avLst/>
          </a:prstGeom>
          <a:solidFill>
            <a:schemeClr val="accent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48">
            <a:extLst>
              <a:ext uri="{FF2B5EF4-FFF2-40B4-BE49-F238E27FC236}">
                <a16:creationId xmlns:a16="http://schemas.microsoft.com/office/drawing/2014/main" id="{EE639DC5-BA05-4B48-BE7B-842AB889E5EB}"/>
              </a:ext>
            </a:extLst>
          </p:cNvPr>
          <p:cNvSpPr/>
          <p:nvPr/>
        </p:nvSpPr>
        <p:spPr>
          <a:xfrm>
            <a:off x="2135999" y="4032000"/>
            <a:ext cx="360000" cy="50399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Rectangle 49">
            <a:extLst>
              <a:ext uri="{FF2B5EF4-FFF2-40B4-BE49-F238E27FC236}">
                <a16:creationId xmlns:a16="http://schemas.microsoft.com/office/drawing/2014/main" id="{52AD8A75-D89D-48D7-9EFD-55A2135058EB}"/>
              </a:ext>
            </a:extLst>
          </p:cNvPr>
          <p:cNvSpPr/>
          <p:nvPr/>
        </p:nvSpPr>
        <p:spPr>
          <a:xfrm>
            <a:off x="2495999" y="4032000"/>
            <a:ext cx="360000" cy="503999"/>
          </a:xfrm>
          <a:prstGeom prst="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ectangle 50">
            <a:extLst>
              <a:ext uri="{FF2B5EF4-FFF2-40B4-BE49-F238E27FC236}">
                <a16:creationId xmlns:a16="http://schemas.microsoft.com/office/drawing/2014/main" id="{F4C3D97C-D434-4CB6-98CA-9541012CF396}"/>
              </a:ext>
            </a:extLst>
          </p:cNvPr>
          <p:cNvSpPr/>
          <p:nvPr/>
        </p:nvSpPr>
        <p:spPr>
          <a:xfrm>
            <a:off x="3215999" y="4032000"/>
            <a:ext cx="360000" cy="5039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tangle 51">
            <a:extLst>
              <a:ext uri="{FF2B5EF4-FFF2-40B4-BE49-F238E27FC236}">
                <a16:creationId xmlns:a16="http://schemas.microsoft.com/office/drawing/2014/main" id="{7EF56DCF-7F95-4C14-B1B8-7E845A44881D}"/>
              </a:ext>
            </a:extLst>
          </p:cNvPr>
          <p:cNvSpPr/>
          <p:nvPr/>
        </p:nvSpPr>
        <p:spPr>
          <a:xfrm>
            <a:off x="3575999" y="4032000"/>
            <a:ext cx="360000" cy="503999"/>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52">
            <a:extLst>
              <a:ext uri="{FF2B5EF4-FFF2-40B4-BE49-F238E27FC236}">
                <a16:creationId xmlns:a16="http://schemas.microsoft.com/office/drawing/2014/main" id="{7F5A5672-F195-4857-9CC2-DA845A739E6C}"/>
              </a:ext>
            </a:extLst>
          </p:cNvPr>
          <p:cNvSpPr/>
          <p:nvPr/>
        </p:nvSpPr>
        <p:spPr>
          <a:xfrm>
            <a:off x="3935999" y="4032000"/>
            <a:ext cx="360000" cy="50399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Rectangle 53">
            <a:extLst>
              <a:ext uri="{FF2B5EF4-FFF2-40B4-BE49-F238E27FC236}">
                <a16:creationId xmlns:a16="http://schemas.microsoft.com/office/drawing/2014/main" id="{5E6F370A-E6F3-49DA-A881-1E72ADE92306}"/>
              </a:ext>
            </a:extLst>
          </p:cNvPr>
          <p:cNvSpPr/>
          <p:nvPr/>
        </p:nvSpPr>
        <p:spPr>
          <a:xfrm>
            <a:off x="4295999" y="4032000"/>
            <a:ext cx="360000" cy="503999"/>
          </a:xfrm>
          <a:prstGeom prst="rect">
            <a:avLst/>
          </a:prstGeom>
          <a:solidFill>
            <a:schemeClr val="accent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Rectangle 54">
            <a:extLst>
              <a:ext uri="{FF2B5EF4-FFF2-40B4-BE49-F238E27FC236}">
                <a16:creationId xmlns:a16="http://schemas.microsoft.com/office/drawing/2014/main" id="{10B88022-9184-42F9-95C8-6350B6FEC2D2}"/>
              </a:ext>
            </a:extLst>
          </p:cNvPr>
          <p:cNvSpPr/>
          <p:nvPr/>
        </p:nvSpPr>
        <p:spPr>
          <a:xfrm>
            <a:off x="4655999" y="4032000"/>
            <a:ext cx="360000" cy="503999"/>
          </a:xfrm>
          <a:prstGeom prst="rect">
            <a:avLst/>
          </a:prstGeom>
          <a:solidFill>
            <a:schemeClr val="accent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Rectangle 55">
            <a:extLst>
              <a:ext uri="{FF2B5EF4-FFF2-40B4-BE49-F238E27FC236}">
                <a16:creationId xmlns:a16="http://schemas.microsoft.com/office/drawing/2014/main" id="{3BC398C5-D36F-4C40-8A19-147B6C43EBF2}"/>
              </a:ext>
            </a:extLst>
          </p:cNvPr>
          <p:cNvSpPr/>
          <p:nvPr/>
        </p:nvSpPr>
        <p:spPr>
          <a:xfrm>
            <a:off x="5015999" y="4032000"/>
            <a:ext cx="360000" cy="503999"/>
          </a:xfrm>
          <a:prstGeom prst="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a:extLst>
              <a:ext uri="{FF2B5EF4-FFF2-40B4-BE49-F238E27FC236}">
                <a16:creationId xmlns:a16="http://schemas.microsoft.com/office/drawing/2014/main" id="{56632567-31F2-4EC9-AE06-6F9F9FC2720C}"/>
              </a:ext>
            </a:extLst>
          </p:cNvPr>
          <p:cNvSpPr/>
          <p:nvPr/>
        </p:nvSpPr>
        <p:spPr>
          <a:xfrm>
            <a:off x="5735999" y="4032000"/>
            <a:ext cx="360000" cy="5039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Rectangle 57">
            <a:extLst>
              <a:ext uri="{FF2B5EF4-FFF2-40B4-BE49-F238E27FC236}">
                <a16:creationId xmlns:a16="http://schemas.microsoft.com/office/drawing/2014/main" id="{0E39496B-D3C8-42BF-B2D1-D49A963DF749}"/>
              </a:ext>
            </a:extLst>
          </p:cNvPr>
          <p:cNvSpPr/>
          <p:nvPr/>
        </p:nvSpPr>
        <p:spPr>
          <a:xfrm>
            <a:off x="6095999" y="4032000"/>
            <a:ext cx="360000" cy="50399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Rectangle 58">
            <a:extLst>
              <a:ext uri="{FF2B5EF4-FFF2-40B4-BE49-F238E27FC236}">
                <a16:creationId xmlns:a16="http://schemas.microsoft.com/office/drawing/2014/main" id="{5C2B65D8-782D-43ED-AA27-3C6CF223C7EE}"/>
              </a:ext>
            </a:extLst>
          </p:cNvPr>
          <p:cNvSpPr/>
          <p:nvPr/>
        </p:nvSpPr>
        <p:spPr>
          <a:xfrm>
            <a:off x="6455999" y="4032000"/>
            <a:ext cx="360000" cy="50399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a:extLst>
              <a:ext uri="{FF2B5EF4-FFF2-40B4-BE49-F238E27FC236}">
                <a16:creationId xmlns:a16="http://schemas.microsoft.com/office/drawing/2014/main" id="{29C72E1A-B216-4674-BDF6-60D43F5E2B07}"/>
              </a:ext>
            </a:extLst>
          </p:cNvPr>
          <p:cNvSpPr/>
          <p:nvPr/>
        </p:nvSpPr>
        <p:spPr>
          <a:xfrm>
            <a:off x="6815999" y="4032000"/>
            <a:ext cx="360000" cy="503999"/>
          </a:xfrm>
          <a:prstGeom prst="rect">
            <a:avLst/>
          </a:prstGeom>
          <a:solidFill>
            <a:schemeClr val="accent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tangle 60">
            <a:extLst>
              <a:ext uri="{FF2B5EF4-FFF2-40B4-BE49-F238E27FC236}">
                <a16:creationId xmlns:a16="http://schemas.microsoft.com/office/drawing/2014/main" id="{A03FB93E-7F37-4844-AE7C-4DF0B59FCE81}"/>
              </a:ext>
            </a:extLst>
          </p:cNvPr>
          <p:cNvSpPr/>
          <p:nvPr/>
        </p:nvSpPr>
        <p:spPr>
          <a:xfrm>
            <a:off x="7175999" y="4032000"/>
            <a:ext cx="360000" cy="503999"/>
          </a:xfrm>
          <a:prstGeom prst="rect">
            <a:avLst/>
          </a:prstGeom>
          <a:solidFill>
            <a:schemeClr val="accent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Rectangle 61">
            <a:extLst>
              <a:ext uri="{FF2B5EF4-FFF2-40B4-BE49-F238E27FC236}">
                <a16:creationId xmlns:a16="http://schemas.microsoft.com/office/drawing/2014/main" id="{62697743-F6CD-4551-8593-137C4FA13B68}"/>
              </a:ext>
            </a:extLst>
          </p:cNvPr>
          <p:cNvSpPr/>
          <p:nvPr/>
        </p:nvSpPr>
        <p:spPr>
          <a:xfrm>
            <a:off x="7535999" y="4032000"/>
            <a:ext cx="360000" cy="503999"/>
          </a:xfrm>
          <a:prstGeom prst="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Rectangle 62">
            <a:extLst>
              <a:ext uri="{FF2B5EF4-FFF2-40B4-BE49-F238E27FC236}">
                <a16:creationId xmlns:a16="http://schemas.microsoft.com/office/drawing/2014/main" id="{2D5E649C-545B-4965-A561-72CDAA870626}"/>
              </a:ext>
            </a:extLst>
          </p:cNvPr>
          <p:cNvSpPr/>
          <p:nvPr/>
        </p:nvSpPr>
        <p:spPr>
          <a:xfrm>
            <a:off x="8255999" y="4032000"/>
            <a:ext cx="360000" cy="50399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Rectangle 63">
            <a:extLst>
              <a:ext uri="{FF2B5EF4-FFF2-40B4-BE49-F238E27FC236}">
                <a16:creationId xmlns:a16="http://schemas.microsoft.com/office/drawing/2014/main" id="{3412BE50-EBB1-4FE1-810B-6A9116BFE1A2}"/>
              </a:ext>
            </a:extLst>
          </p:cNvPr>
          <p:cNvSpPr/>
          <p:nvPr/>
        </p:nvSpPr>
        <p:spPr>
          <a:xfrm>
            <a:off x="8615999" y="4032000"/>
            <a:ext cx="360000" cy="503999"/>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Rectangle 64">
            <a:extLst>
              <a:ext uri="{FF2B5EF4-FFF2-40B4-BE49-F238E27FC236}">
                <a16:creationId xmlns:a16="http://schemas.microsoft.com/office/drawing/2014/main" id="{B67A75F2-B6F0-4E6A-A091-8D23A6B814B8}"/>
              </a:ext>
            </a:extLst>
          </p:cNvPr>
          <p:cNvSpPr/>
          <p:nvPr/>
        </p:nvSpPr>
        <p:spPr>
          <a:xfrm>
            <a:off x="8975999" y="4032000"/>
            <a:ext cx="360000" cy="503999"/>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Rectangle 65">
            <a:extLst>
              <a:ext uri="{FF2B5EF4-FFF2-40B4-BE49-F238E27FC236}">
                <a16:creationId xmlns:a16="http://schemas.microsoft.com/office/drawing/2014/main" id="{BA89DBF7-D098-4B47-ABA3-6FC9E7610B35}"/>
              </a:ext>
            </a:extLst>
          </p:cNvPr>
          <p:cNvSpPr/>
          <p:nvPr/>
        </p:nvSpPr>
        <p:spPr>
          <a:xfrm>
            <a:off x="9335999" y="4032000"/>
            <a:ext cx="360000" cy="503999"/>
          </a:xfrm>
          <a:prstGeom prst="rect">
            <a:avLst/>
          </a:prstGeom>
          <a:solidFill>
            <a:schemeClr val="accent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Rectangle 66">
            <a:extLst>
              <a:ext uri="{FF2B5EF4-FFF2-40B4-BE49-F238E27FC236}">
                <a16:creationId xmlns:a16="http://schemas.microsoft.com/office/drawing/2014/main" id="{55CF7FB2-9A6A-491F-B121-82942D175EA4}"/>
              </a:ext>
            </a:extLst>
          </p:cNvPr>
          <p:cNvSpPr/>
          <p:nvPr/>
        </p:nvSpPr>
        <p:spPr>
          <a:xfrm>
            <a:off x="9695999" y="4032000"/>
            <a:ext cx="360000" cy="503999"/>
          </a:xfrm>
          <a:prstGeom prst="rect">
            <a:avLst/>
          </a:prstGeom>
          <a:solidFill>
            <a:schemeClr val="accent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Rectangle 67">
            <a:extLst>
              <a:ext uri="{FF2B5EF4-FFF2-40B4-BE49-F238E27FC236}">
                <a16:creationId xmlns:a16="http://schemas.microsoft.com/office/drawing/2014/main" id="{2CB1CFBE-459D-4408-A839-052601DE53EF}"/>
              </a:ext>
            </a:extLst>
          </p:cNvPr>
          <p:cNvSpPr/>
          <p:nvPr/>
        </p:nvSpPr>
        <p:spPr>
          <a:xfrm>
            <a:off x="10055999" y="4032000"/>
            <a:ext cx="360000" cy="503999"/>
          </a:xfrm>
          <a:prstGeom prst="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Rectangle 68">
            <a:extLst>
              <a:ext uri="{FF2B5EF4-FFF2-40B4-BE49-F238E27FC236}">
                <a16:creationId xmlns:a16="http://schemas.microsoft.com/office/drawing/2014/main" id="{8DFBD518-BF56-4A3B-834D-9D2246B42385}"/>
              </a:ext>
            </a:extLst>
          </p:cNvPr>
          <p:cNvSpPr/>
          <p:nvPr/>
        </p:nvSpPr>
        <p:spPr>
          <a:xfrm>
            <a:off x="10775999" y="4032000"/>
            <a:ext cx="360000" cy="5039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Rectangle 69">
            <a:extLst>
              <a:ext uri="{FF2B5EF4-FFF2-40B4-BE49-F238E27FC236}">
                <a16:creationId xmlns:a16="http://schemas.microsoft.com/office/drawing/2014/main" id="{2E474190-1219-4048-8265-D4315C8C8B28}"/>
              </a:ext>
            </a:extLst>
          </p:cNvPr>
          <p:cNvSpPr/>
          <p:nvPr/>
        </p:nvSpPr>
        <p:spPr>
          <a:xfrm>
            <a:off x="2855999" y="4032000"/>
            <a:ext cx="360000" cy="50399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Rectangle 70">
            <a:extLst>
              <a:ext uri="{FF2B5EF4-FFF2-40B4-BE49-F238E27FC236}">
                <a16:creationId xmlns:a16="http://schemas.microsoft.com/office/drawing/2014/main" id="{0BD40125-4AFC-470D-9732-011BFF15DA71}"/>
              </a:ext>
            </a:extLst>
          </p:cNvPr>
          <p:cNvSpPr/>
          <p:nvPr/>
        </p:nvSpPr>
        <p:spPr>
          <a:xfrm>
            <a:off x="5375999" y="4032000"/>
            <a:ext cx="360000" cy="5039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ectangle 71">
            <a:extLst>
              <a:ext uri="{FF2B5EF4-FFF2-40B4-BE49-F238E27FC236}">
                <a16:creationId xmlns:a16="http://schemas.microsoft.com/office/drawing/2014/main" id="{C6C20DAE-0522-4854-9AD3-EBA6810AD0A1}"/>
              </a:ext>
            </a:extLst>
          </p:cNvPr>
          <p:cNvSpPr/>
          <p:nvPr/>
        </p:nvSpPr>
        <p:spPr>
          <a:xfrm>
            <a:off x="7895999" y="4032000"/>
            <a:ext cx="360000" cy="50399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Rectangle 72">
            <a:extLst>
              <a:ext uri="{FF2B5EF4-FFF2-40B4-BE49-F238E27FC236}">
                <a16:creationId xmlns:a16="http://schemas.microsoft.com/office/drawing/2014/main" id="{AE03BCA6-A947-4E80-8546-666F39930119}"/>
              </a:ext>
            </a:extLst>
          </p:cNvPr>
          <p:cNvSpPr/>
          <p:nvPr/>
        </p:nvSpPr>
        <p:spPr>
          <a:xfrm>
            <a:off x="10415999" y="4032000"/>
            <a:ext cx="360000" cy="50399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TextBox 73">
            <a:extLst>
              <a:ext uri="{FF2B5EF4-FFF2-40B4-BE49-F238E27FC236}">
                <a16:creationId xmlns:a16="http://schemas.microsoft.com/office/drawing/2014/main" id="{8D66A3BF-FCA7-4BB8-86A5-59647D5F3845}"/>
              </a:ext>
            </a:extLst>
          </p:cNvPr>
          <p:cNvSpPr txBox="1"/>
          <p:nvPr/>
        </p:nvSpPr>
        <p:spPr>
          <a:xfrm>
            <a:off x="4582799" y="3531342"/>
            <a:ext cx="3026406"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Static r</a:t>
            </a:r>
            <a:r>
              <a:rPr lang="en-GB" sz="2100" kern="1200" dirty="0">
                <a:solidFill>
                  <a:schemeClr val="tx2"/>
                </a:solidFill>
                <a:latin typeface="+mn-lt"/>
                <a:ea typeface="+mn-ea"/>
                <a:cs typeface="+mn-cs"/>
              </a:rPr>
              <a:t>ound-robin selection</a:t>
            </a:r>
          </a:p>
        </p:txBody>
      </p:sp>
      <p:sp>
        <p:nvSpPr>
          <p:cNvPr id="75" name="Rectangle 74">
            <a:extLst>
              <a:ext uri="{FF2B5EF4-FFF2-40B4-BE49-F238E27FC236}">
                <a16:creationId xmlns:a16="http://schemas.microsoft.com/office/drawing/2014/main" id="{BE4F4D7A-9B46-4AD5-9E1E-9B99D153CB88}"/>
              </a:ext>
            </a:extLst>
          </p:cNvPr>
          <p:cNvSpPr/>
          <p:nvPr/>
        </p:nvSpPr>
        <p:spPr>
          <a:xfrm>
            <a:off x="1055999" y="5434573"/>
            <a:ext cx="360000" cy="503999"/>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Rectangle 75">
            <a:extLst>
              <a:ext uri="{FF2B5EF4-FFF2-40B4-BE49-F238E27FC236}">
                <a16:creationId xmlns:a16="http://schemas.microsoft.com/office/drawing/2014/main" id="{68737C10-3A81-40F0-93C7-AA7540503555}"/>
              </a:ext>
            </a:extLst>
          </p:cNvPr>
          <p:cNvSpPr/>
          <p:nvPr/>
        </p:nvSpPr>
        <p:spPr>
          <a:xfrm>
            <a:off x="1415999" y="5434573"/>
            <a:ext cx="360000" cy="503999"/>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Rectangle 76">
            <a:extLst>
              <a:ext uri="{FF2B5EF4-FFF2-40B4-BE49-F238E27FC236}">
                <a16:creationId xmlns:a16="http://schemas.microsoft.com/office/drawing/2014/main" id="{BAA2ED0C-13BE-442D-8C7A-9C6458E4BBAC}"/>
              </a:ext>
            </a:extLst>
          </p:cNvPr>
          <p:cNvSpPr/>
          <p:nvPr/>
        </p:nvSpPr>
        <p:spPr>
          <a:xfrm>
            <a:off x="1775999" y="5434573"/>
            <a:ext cx="360000" cy="503999"/>
          </a:xfrm>
          <a:prstGeom prst="rect">
            <a:avLst/>
          </a:prstGeom>
          <a:solidFill>
            <a:schemeClr val="accent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Rectangle 77">
            <a:extLst>
              <a:ext uri="{FF2B5EF4-FFF2-40B4-BE49-F238E27FC236}">
                <a16:creationId xmlns:a16="http://schemas.microsoft.com/office/drawing/2014/main" id="{B9C446AA-0356-4BC9-87BC-7B32964B8F13}"/>
              </a:ext>
            </a:extLst>
          </p:cNvPr>
          <p:cNvSpPr/>
          <p:nvPr/>
        </p:nvSpPr>
        <p:spPr>
          <a:xfrm>
            <a:off x="2495329" y="5434573"/>
            <a:ext cx="360000" cy="5039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Rectangle 78">
            <a:extLst>
              <a:ext uri="{FF2B5EF4-FFF2-40B4-BE49-F238E27FC236}">
                <a16:creationId xmlns:a16="http://schemas.microsoft.com/office/drawing/2014/main" id="{B6E41DFB-442B-4855-8AD9-099D0F46F6FD}"/>
              </a:ext>
            </a:extLst>
          </p:cNvPr>
          <p:cNvSpPr/>
          <p:nvPr/>
        </p:nvSpPr>
        <p:spPr>
          <a:xfrm>
            <a:off x="2855329" y="5434573"/>
            <a:ext cx="360000" cy="503999"/>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Rectangle 79">
            <a:extLst>
              <a:ext uri="{FF2B5EF4-FFF2-40B4-BE49-F238E27FC236}">
                <a16:creationId xmlns:a16="http://schemas.microsoft.com/office/drawing/2014/main" id="{F264874D-99C4-47B0-8850-61230936CD90}"/>
              </a:ext>
            </a:extLst>
          </p:cNvPr>
          <p:cNvSpPr/>
          <p:nvPr/>
        </p:nvSpPr>
        <p:spPr>
          <a:xfrm>
            <a:off x="2135329" y="5434573"/>
            <a:ext cx="360000" cy="503999"/>
          </a:xfrm>
          <a:prstGeom prst="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 name="Rectangle 80">
            <a:extLst>
              <a:ext uri="{FF2B5EF4-FFF2-40B4-BE49-F238E27FC236}">
                <a16:creationId xmlns:a16="http://schemas.microsoft.com/office/drawing/2014/main" id="{F9088C13-DEF9-4885-A5BC-7906C6C2EFB5}"/>
              </a:ext>
            </a:extLst>
          </p:cNvPr>
          <p:cNvSpPr/>
          <p:nvPr/>
        </p:nvSpPr>
        <p:spPr>
          <a:xfrm>
            <a:off x="3215329" y="5434573"/>
            <a:ext cx="360000" cy="503999"/>
          </a:xfrm>
          <a:prstGeom prst="rect">
            <a:avLst/>
          </a:prstGeom>
          <a:solidFill>
            <a:schemeClr val="accent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Rectangle 81">
            <a:extLst>
              <a:ext uri="{FF2B5EF4-FFF2-40B4-BE49-F238E27FC236}">
                <a16:creationId xmlns:a16="http://schemas.microsoft.com/office/drawing/2014/main" id="{044D3D18-8FB4-4C42-ABBB-62F173DA7136}"/>
              </a:ext>
            </a:extLst>
          </p:cNvPr>
          <p:cNvSpPr/>
          <p:nvPr/>
        </p:nvSpPr>
        <p:spPr>
          <a:xfrm>
            <a:off x="3575329" y="5434573"/>
            <a:ext cx="360000" cy="503999"/>
          </a:xfrm>
          <a:prstGeom prst="rect">
            <a:avLst/>
          </a:prstGeom>
          <a:solidFill>
            <a:schemeClr val="accent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Rectangle 82">
            <a:extLst>
              <a:ext uri="{FF2B5EF4-FFF2-40B4-BE49-F238E27FC236}">
                <a16:creationId xmlns:a16="http://schemas.microsoft.com/office/drawing/2014/main" id="{0E534CFB-A11C-4F80-BA7E-D7E909865C0C}"/>
              </a:ext>
            </a:extLst>
          </p:cNvPr>
          <p:cNvSpPr/>
          <p:nvPr/>
        </p:nvSpPr>
        <p:spPr>
          <a:xfrm>
            <a:off x="3935329" y="5434573"/>
            <a:ext cx="360000" cy="503999"/>
          </a:xfrm>
          <a:prstGeom prst="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Rectangle 83">
            <a:extLst>
              <a:ext uri="{FF2B5EF4-FFF2-40B4-BE49-F238E27FC236}">
                <a16:creationId xmlns:a16="http://schemas.microsoft.com/office/drawing/2014/main" id="{A97964FB-ABA8-41CD-B14C-1A3971CCACFA}"/>
              </a:ext>
            </a:extLst>
          </p:cNvPr>
          <p:cNvSpPr/>
          <p:nvPr/>
        </p:nvSpPr>
        <p:spPr>
          <a:xfrm>
            <a:off x="4655329" y="5434573"/>
            <a:ext cx="360000" cy="5039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Rectangle 84">
            <a:extLst>
              <a:ext uri="{FF2B5EF4-FFF2-40B4-BE49-F238E27FC236}">
                <a16:creationId xmlns:a16="http://schemas.microsoft.com/office/drawing/2014/main" id="{4AB6C225-7C00-4E5E-BC61-A523D8C0AAF9}"/>
              </a:ext>
            </a:extLst>
          </p:cNvPr>
          <p:cNvSpPr/>
          <p:nvPr/>
        </p:nvSpPr>
        <p:spPr>
          <a:xfrm>
            <a:off x="4295329" y="5434573"/>
            <a:ext cx="360000" cy="5039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Rectangle 85">
            <a:extLst>
              <a:ext uri="{FF2B5EF4-FFF2-40B4-BE49-F238E27FC236}">
                <a16:creationId xmlns:a16="http://schemas.microsoft.com/office/drawing/2014/main" id="{258FE36D-7757-4010-868D-E6C7AB39D0FE}"/>
              </a:ext>
            </a:extLst>
          </p:cNvPr>
          <p:cNvSpPr/>
          <p:nvPr/>
        </p:nvSpPr>
        <p:spPr>
          <a:xfrm>
            <a:off x="5015329" y="5434573"/>
            <a:ext cx="360000" cy="503999"/>
          </a:xfrm>
          <a:prstGeom prst="rect">
            <a:avLst/>
          </a:prstGeom>
          <a:solidFill>
            <a:schemeClr val="accent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Rectangle 86">
            <a:extLst>
              <a:ext uri="{FF2B5EF4-FFF2-40B4-BE49-F238E27FC236}">
                <a16:creationId xmlns:a16="http://schemas.microsoft.com/office/drawing/2014/main" id="{6C17353F-B994-40CC-92CA-D4A68FD3D634}"/>
              </a:ext>
            </a:extLst>
          </p:cNvPr>
          <p:cNvSpPr/>
          <p:nvPr/>
        </p:nvSpPr>
        <p:spPr>
          <a:xfrm>
            <a:off x="5375329" y="5434573"/>
            <a:ext cx="360000" cy="503999"/>
          </a:xfrm>
          <a:prstGeom prst="rect">
            <a:avLst/>
          </a:prstGeom>
          <a:solidFill>
            <a:schemeClr val="accent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ectangle 87">
            <a:extLst>
              <a:ext uri="{FF2B5EF4-FFF2-40B4-BE49-F238E27FC236}">
                <a16:creationId xmlns:a16="http://schemas.microsoft.com/office/drawing/2014/main" id="{C1CDBB57-A06A-42B7-94AD-450C63E2A041}"/>
              </a:ext>
            </a:extLst>
          </p:cNvPr>
          <p:cNvSpPr/>
          <p:nvPr/>
        </p:nvSpPr>
        <p:spPr>
          <a:xfrm>
            <a:off x="5735329" y="5434573"/>
            <a:ext cx="360000" cy="503999"/>
          </a:xfrm>
          <a:prstGeom prst="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Rectangle 88">
            <a:extLst>
              <a:ext uri="{FF2B5EF4-FFF2-40B4-BE49-F238E27FC236}">
                <a16:creationId xmlns:a16="http://schemas.microsoft.com/office/drawing/2014/main" id="{F3F333B5-A1B9-4B16-84CF-22C4F6A62507}"/>
              </a:ext>
            </a:extLst>
          </p:cNvPr>
          <p:cNvSpPr/>
          <p:nvPr/>
        </p:nvSpPr>
        <p:spPr>
          <a:xfrm>
            <a:off x="6095329" y="5434573"/>
            <a:ext cx="360000" cy="503999"/>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0" name="Rectangle 89">
            <a:extLst>
              <a:ext uri="{FF2B5EF4-FFF2-40B4-BE49-F238E27FC236}">
                <a16:creationId xmlns:a16="http://schemas.microsoft.com/office/drawing/2014/main" id="{AB878DBD-8970-4D8B-A933-6A3553FF4DCC}"/>
              </a:ext>
            </a:extLst>
          </p:cNvPr>
          <p:cNvSpPr/>
          <p:nvPr/>
        </p:nvSpPr>
        <p:spPr>
          <a:xfrm>
            <a:off x="6455329" y="5434573"/>
            <a:ext cx="360000" cy="503999"/>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Rectangle 90">
            <a:extLst>
              <a:ext uri="{FF2B5EF4-FFF2-40B4-BE49-F238E27FC236}">
                <a16:creationId xmlns:a16="http://schemas.microsoft.com/office/drawing/2014/main" id="{F11C8EBC-C7A5-4014-B7E2-1AC5F15F3576}"/>
              </a:ext>
            </a:extLst>
          </p:cNvPr>
          <p:cNvSpPr/>
          <p:nvPr/>
        </p:nvSpPr>
        <p:spPr>
          <a:xfrm>
            <a:off x="6815329" y="5434573"/>
            <a:ext cx="360000" cy="503999"/>
          </a:xfrm>
          <a:prstGeom prst="rect">
            <a:avLst/>
          </a:prstGeom>
          <a:solidFill>
            <a:schemeClr val="accent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Rectangle 91">
            <a:extLst>
              <a:ext uri="{FF2B5EF4-FFF2-40B4-BE49-F238E27FC236}">
                <a16:creationId xmlns:a16="http://schemas.microsoft.com/office/drawing/2014/main" id="{6FF1132F-95EB-48D6-A965-05C5747879FB}"/>
              </a:ext>
            </a:extLst>
          </p:cNvPr>
          <p:cNvSpPr/>
          <p:nvPr/>
        </p:nvSpPr>
        <p:spPr>
          <a:xfrm>
            <a:off x="7534659" y="5434573"/>
            <a:ext cx="360000" cy="503999"/>
          </a:xfrm>
          <a:prstGeom prst="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Rectangle 92">
            <a:extLst>
              <a:ext uri="{FF2B5EF4-FFF2-40B4-BE49-F238E27FC236}">
                <a16:creationId xmlns:a16="http://schemas.microsoft.com/office/drawing/2014/main" id="{47D1B58F-8362-446A-B8A3-11E5B079D87A}"/>
              </a:ext>
            </a:extLst>
          </p:cNvPr>
          <p:cNvSpPr/>
          <p:nvPr/>
        </p:nvSpPr>
        <p:spPr>
          <a:xfrm>
            <a:off x="7894659" y="5434573"/>
            <a:ext cx="360000" cy="5039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Rectangle 93">
            <a:extLst>
              <a:ext uri="{FF2B5EF4-FFF2-40B4-BE49-F238E27FC236}">
                <a16:creationId xmlns:a16="http://schemas.microsoft.com/office/drawing/2014/main" id="{7D8084AE-CEDB-42C8-B371-E425B62EC0C6}"/>
              </a:ext>
            </a:extLst>
          </p:cNvPr>
          <p:cNvSpPr/>
          <p:nvPr/>
        </p:nvSpPr>
        <p:spPr>
          <a:xfrm>
            <a:off x="7175329" y="5434573"/>
            <a:ext cx="360000" cy="503999"/>
          </a:xfrm>
          <a:prstGeom prst="rect">
            <a:avLst/>
          </a:prstGeom>
          <a:solidFill>
            <a:schemeClr val="accent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5" name="TextBox 94">
            <a:extLst>
              <a:ext uri="{FF2B5EF4-FFF2-40B4-BE49-F238E27FC236}">
                <a16:creationId xmlns:a16="http://schemas.microsoft.com/office/drawing/2014/main" id="{A5555ACE-E7FD-432E-9B6B-42BB21A94F25}"/>
              </a:ext>
            </a:extLst>
          </p:cNvPr>
          <p:cNvSpPr txBox="1"/>
          <p:nvPr/>
        </p:nvSpPr>
        <p:spPr>
          <a:xfrm>
            <a:off x="2715824" y="4933916"/>
            <a:ext cx="4179607"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Dynamic r</a:t>
            </a:r>
            <a:r>
              <a:rPr lang="en-GB" sz="2100" kern="1200" dirty="0">
                <a:solidFill>
                  <a:schemeClr val="tx2"/>
                </a:solidFill>
                <a:latin typeface="+mn-lt"/>
                <a:ea typeface="+mn-ea"/>
                <a:cs typeface="+mn-cs"/>
              </a:rPr>
              <a:t>ound-robin thread selection</a:t>
            </a:r>
          </a:p>
        </p:txBody>
      </p:sp>
      <p:sp>
        <p:nvSpPr>
          <p:cNvPr id="96" name="TextBox 95">
            <a:extLst>
              <a:ext uri="{FF2B5EF4-FFF2-40B4-BE49-F238E27FC236}">
                <a16:creationId xmlns:a16="http://schemas.microsoft.com/office/drawing/2014/main" id="{78856302-B6E9-475B-B672-9D1890187615}"/>
              </a:ext>
            </a:extLst>
          </p:cNvPr>
          <p:cNvSpPr txBox="1"/>
          <p:nvPr/>
        </p:nvSpPr>
        <p:spPr>
          <a:xfrm>
            <a:off x="2495329" y="3083212"/>
            <a:ext cx="608610" cy="290849"/>
          </a:xfrm>
          <a:prstGeom prst="rect">
            <a:avLst/>
          </a:prstGeom>
          <a:noFill/>
        </p:spPr>
        <p:txBody>
          <a:bodyPr wrap="none" lIns="72000" tIns="0" rIns="7200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Stall</a:t>
            </a:r>
          </a:p>
        </p:txBody>
      </p:sp>
      <p:cxnSp>
        <p:nvCxnSpPr>
          <p:cNvPr id="97" name="Straight Arrow Connector 96">
            <a:extLst>
              <a:ext uri="{FF2B5EF4-FFF2-40B4-BE49-F238E27FC236}">
                <a16:creationId xmlns:a16="http://schemas.microsoft.com/office/drawing/2014/main" id="{CFF42808-C85D-4DE3-962F-154B1AEE09B1}"/>
              </a:ext>
            </a:extLst>
          </p:cNvPr>
          <p:cNvCxnSpPr>
            <a:cxnSpLocks/>
            <a:stCxn id="96" idx="1"/>
          </p:cNvCxnSpPr>
          <p:nvPr/>
        </p:nvCxnSpPr>
        <p:spPr>
          <a:xfrm flipH="1" flipV="1">
            <a:off x="1856957" y="2602285"/>
            <a:ext cx="638372" cy="62635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3E2A259D-4E24-48EC-9FA4-6A09CD2C4649}"/>
              </a:ext>
            </a:extLst>
          </p:cNvPr>
          <p:cNvCxnSpPr>
            <a:cxnSpLocks/>
          </p:cNvCxnSpPr>
          <p:nvPr/>
        </p:nvCxnSpPr>
        <p:spPr>
          <a:xfrm>
            <a:off x="1055999" y="6133041"/>
            <a:ext cx="10080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BD854EA7-5981-4672-A488-37F902540F06}"/>
              </a:ext>
            </a:extLst>
          </p:cNvPr>
          <p:cNvSpPr txBox="1"/>
          <p:nvPr/>
        </p:nvSpPr>
        <p:spPr>
          <a:xfrm>
            <a:off x="5824291" y="6265481"/>
            <a:ext cx="543418"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Time</a:t>
            </a:r>
          </a:p>
        </p:txBody>
      </p:sp>
      <p:cxnSp>
        <p:nvCxnSpPr>
          <p:cNvPr id="100" name="Straight Connector 99">
            <a:extLst>
              <a:ext uri="{FF2B5EF4-FFF2-40B4-BE49-F238E27FC236}">
                <a16:creationId xmlns:a16="http://schemas.microsoft.com/office/drawing/2014/main" id="{BC7485DD-CA19-4073-A55D-A4A24547F122}"/>
              </a:ext>
            </a:extLst>
          </p:cNvPr>
          <p:cNvCxnSpPr/>
          <p:nvPr/>
        </p:nvCxnSpPr>
        <p:spPr>
          <a:xfrm flipV="1">
            <a:off x="1055999" y="3816000"/>
            <a:ext cx="0" cy="7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131DFC47-3107-4D32-B2E1-519D9FDEC4F6}"/>
              </a:ext>
            </a:extLst>
          </p:cNvPr>
          <p:cNvCxnSpPr/>
          <p:nvPr/>
        </p:nvCxnSpPr>
        <p:spPr>
          <a:xfrm flipV="1">
            <a:off x="3575329" y="3815999"/>
            <a:ext cx="0" cy="7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3936671-93AC-4D2F-8B28-0BEA52EBD077}"/>
              </a:ext>
            </a:extLst>
          </p:cNvPr>
          <p:cNvCxnSpPr/>
          <p:nvPr/>
        </p:nvCxnSpPr>
        <p:spPr>
          <a:xfrm flipV="1">
            <a:off x="6095414" y="3815999"/>
            <a:ext cx="0" cy="7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A69D852-A774-466D-8EEE-9DEFE8ACCE73}"/>
              </a:ext>
            </a:extLst>
          </p:cNvPr>
          <p:cNvCxnSpPr/>
          <p:nvPr/>
        </p:nvCxnSpPr>
        <p:spPr>
          <a:xfrm flipV="1">
            <a:off x="8615999" y="3815999"/>
            <a:ext cx="0" cy="7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C035CC0-7FFF-4A9D-A0B5-30532FA0D946}"/>
              </a:ext>
            </a:extLst>
          </p:cNvPr>
          <p:cNvCxnSpPr/>
          <p:nvPr/>
        </p:nvCxnSpPr>
        <p:spPr>
          <a:xfrm flipV="1">
            <a:off x="11135999" y="3815999"/>
            <a:ext cx="0" cy="7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024F6AB-4152-491C-BE5B-20978BEBE9CD}"/>
              </a:ext>
            </a:extLst>
          </p:cNvPr>
          <p:cNvCxnSpPr/>
          <p:nvPr/>
        </p:nvCxnSpPr>
        <p:spPr>
          <a:xfrm flipV="1">
            <a:off x="1055999" y="5218572"/>
            <a:ext cx="0" cy="7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2A3F6228-0AE5-4375-8ED4-9E0353D81121}"/>
              </a:ext>
            </a:extLst>
          </p:cNvPr>
          <p:cNvCxnSpPr/>
          <p:nvPr/>
        </p:nvCxnSpPr>
        <p:spPr>
          <a:xfrm flipV="1">
            <a:off x="2855329" y="5218572"/>
            <a:ext cx="0" cy="7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687CE2A-1BF8-4FFE-B133-2F23EB71E546}"/>
              </a:ext>
            </a:extLst>
          </p:cNvPr>
          <p:cNvCxnSpPr/>
          <p:nvPr/>
        </p:nvCxnSpPr>
        <p:spPr>
          <a:xfrm flipV="1">
            <a:off x="5015329" y="5218572"/>
            <a:ext cx="0" cy="7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3E7123E-845B-41F5-9451-8D43B8D6A333}"/>
              </a:ext>
            </a:extLst>
          </p:cNvPr>
          <p:cNvCxnSpPr/>
          <p:nvPr/>
        </p:nvCxnSpPr>
        <p:spPr>
          <a:xfrm flipV="1">
            <a:off x="6095329" y="5218572"/>
            <a:ext cx="0" cy="7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1057B92E-4FCE-4A3C-9C83-23ED65878968}"/>
              </a:ext>
            </a:extLst>
          </p:cNvPr>
          <p:cNvCxnSpPr/>
          <p:nvPr/>
        </p:nvCxnSpPr>
        <p:spPr>
          <a:xfrm flipV="1">
            <a:off x="8254659" y="5218572"/>
            <a:ext cx="0" cy="7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972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Case Study: Sun’s Niagara (UltraSPARC T1)</a:t>
            </a:r>
            <a:endParaRPr lang="en-US" dirty="0"/>
          </a:p>
        </p:txBody>
      </p:sp>
      <p:pic>
        <p:nvPicPr>
          <p:cNvPr id="4" name="Content Placeholder 14">
            <a:extLst>
              <a:ext uri="{FF2B5EF4-FFF2-40B4-BE49-F238E27FC236}">
                <a16:creationId xmlns:a16="http://schemas.microsoft.com/office/drawing/2014/main" id="{F223437C-19DD-4A19-A4B7-A2C0D153DEEA}"/>
              </a:ext>
            </a:extLst>
          </p:cNvPr>
          <p:cNvPicPr>
            <a:picLocks noChangeAspect="1"/>
          </p:cNvPicPr>
          <p:nvPr/>
        </p:nvPicPr>
        <p:blipFill>
          <a:blip r:embed="rId3"/>
          <a:stretch>
            <a:fillRect/>
          </a:stretch>
        </p:blipFill>
        <p:spPr>
          <a:xfrm>
            <a:off x="4340786" y="1630363"/>
            <a:ext cx="6361579" cy="4087812"/>
          </a:xfrm>
          <a:prstGeom prst="rect">
            <a:avLst/>
          </a:prstGeom>
        </p:spPr>
      </p:pic>
      <p:sp>
        <p:nvSpPr>
          <p:cNvPr id="5" name="Content Placeholder 12">
            <a:extLst>
              <a:ext uri="{FF2B5EF4-FFF2-40B4-BE49-F238E27FC236}">
                <a16:creationId xmlns:a16="http://schemas.microsoft.com/office/drawing/2014/main" id="{C26D75FA-FD53-407E-AE28-5EBBEE9B839C}"/>
              </a:ext>
            </a:extLst>
          </p:cNvPr>
          <p:cNvSpPr>
            <a:spLocks noGrp="1"/>
          </p:cNvSpPr>
          <p:nvPr>
            <p:ph idx="1"/>
          </p:nvPr>
        </p:nvSpPr>
        <p:spPr>
          <a:xfrm>
            <a:off x="479425" y="1385787"/>
            <a:ext cx="2606011" cy="4086426"/>
          </a:xfrm>
        </p:spPr>
        <p:txBody>
          <a:bodyPr/>
          <a:lstStyle/>
          <a:p>
            <a:r>
              <a:rPr lang="en-GB" dirty="0"/>
              <a:t>Each core of eight supports four concurrent threads.</a:t>
            </a:r>
          </a:p>
          <a:p>
            <a:r>
              <a:rPr lang="en-GB" dirty="0"/>
              <a:t>Threads removed from selection on long-latency events</a:t>
            </a:r>
          </a:p>
          <a:p>
            <a:r>
              <a:rPr lang="en-GB" dirty="0"/>
              <a:t>This allows provision of only 16KiB instruction and 8KiB data caches.</a:t>
            </a:r>
          </a:p>
        </p:txBody>
      </p:sp>
    </p:spTree>
    <p:extLst>
      <p:ext uri="{BB962C8B-B14F-4D97-AF65-F5344CB8AC3E}">
        <p14:creationId xmlns:p14="http://schemas.microsoft.com/office/powerpoint/2010/main" val="3073085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FD483C-976F-494B-8F3B-7440E7484747}"/>
              </a:ext>
            </a:extLst>
          </p:cNvPr>
          <p:cNvSpPr txBox="1"/>
          <p:nvPr/>
        </p:nvSpPr>
        <p:spPr>
          <a:xfrm>
            <a:off x="3715657" y="2583543"/>
            <a:ext cx="5878286" cy="420914"/>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endParaRPr lang="en-GB" sz="2100" kern="1200" dirty="0">
              <a:solidFill>
                <a:schemeClr val="tx2"/>
              </a:solidFill>
              <a:latin typeface="+mn-lt"/>
              <a:ea typeface="+mn-ea"/>
              <a:cs typeface="+mn-cs"/>
            </a:endParaRPr>
          </a:p>
        </p:txBody>
      </p:sp>
      <p:sp>
        <p:nvSpPr>
          <p:cNvPr id="5" name="Rectangle 4">
            <a:extLst>
              <a:ext uri="{FF2B5EF4-FFF2-40B4-BE49-F238E27FC236}">
                <a16:creationId xmlns:a16="http://schemas.microsoft.com/office/drawing/2014/main" id="{E9C75E21-E725-4AD1-8A41-10E2C3A36865}"/>
              </a:ext>
            </a:extLst>
          </p:cNvPr>
          <p:cNvSpPr/>
          <p:nvPr/>
        </p:nvSpPr>
        <p:spPr>
          <a:xfrm>
            <a:off x="1693969" y="2967335"/>
            <a:ext cx="8804141"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Coarse-grained Multithreading</a:t>
            </a:r>
          </a:p>
        </p:txBody>
      </p:sp>
    </p:spTree>
    <p:extLst>
      <p:ext uri="{BB962C8B-B14F-4D97-AF65-F5344CB8AC3E}">
        <p14:creationId xmlns:p14="http://schemas.microsoft.com/office/powerpoint/2010/main" val="1651975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Coarse-grained Multithreading</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An alternative design point is course-grained multithreading.</a:t>
            </a:r>
          </a:p>
          <a:p>
            <a:pPr lvl="1"/>
            <a:r>
              <a:rPr lang="en-GB" dirty="0"/>
              <a:t>Switching less often (and flushing when doing so) means the core requires less per-thread state.</a:t>
            </a:r>
          </a:p>
          <a:p>
            <a:r>
              <a:rPr lang="en-GB" dirty="0"/>
              <a:t>An obvious point to switch is when the thread is stalled for some reason, e.g., a cache miss.</a:t>
            </a:r>
            <a:endParaRPr lang="en-US" dirty="0"/>
          </a:p>
        </p:txBody>
      </p:sp>
      <p:grpSp>
        <p:nvGrpSpPr>
          <p:cNvPr id="4" name="Group 3">
            <a:extLst>
              <a:ext uri="{FF2B5EF4-FFF2-40B4-BE49-F238E27FC236}">
                <a16:creationId xmlns:a16="http://schemas.microsoft.com/office/drawing/2014/main" id="{01CB83AA-1A97-41D9-8605-B56658232442}"/>
              </a:ext>
            </a:extLst>
          </p:cNvPr>
          <p:cNvGrpSpPr/>
          <p:nvPr/>
        </p:nvGrpSpPr>
        <p:grpSpPr>
          <a:xfrm>
            <a:off x="876000" y="3075396"/>
            <a:ext cx="10440000" cy="971999"/>
            <a:chOff x="879083" y="2952000"/>
            <a:chExt cx="10440000" cy="971999"/>
          </a:xfrm>
        </p:grpSpPr>
        <p:sp>
          <p:nvSpPr>
            <p:cNvPr id="5" name="Rectangle 4">
              <a:extLst>
                <a:ext uri="{FF2B5EF4-FFF2-40B4-BE49-F238E27FC236}">
                  <a16:creationId xmlns:a16="http://schemas.microsoft.com/office/drawing/2014/main" id="{E350B683-5313-4F81-A150-B4EF99FC3F32}"/>
                </a:ext>
              </a:extLst>
            </p:cNvPr>
            <p:cNvSpPr/>
            <p:nvPr/>
          </p:nvSpPr>
          <p:spPr>
            <a:xfrm>
              <a:off x="879083" y="3420000"/>
              <a:ext cx="360000" cy="503999"/>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A27F471A-5A1A-48FD-8630-27041E43064B}"/>
                </a:ext>
              </a:extLst>
            </p:cNvPr>
            <p:cNvSpPr/>
            <p:nvPr/>
          </p:nvSpPr>
          <p:spPr>
            <a:xfrm>
              <a:off x="4477589" y="3420000"/>
              <a:ext cx="720000" cy="503999"/>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4B319E1-C11F-44BC-BC6F-2308AAB14686}"/>
                </a:ext>
              </a:extLst>
            </p:cNvPr>
            <p:cNvSpPr/>
            <p:nvPr/>
          </p:nvSpPr>
          <p:spPr>
            <a:xfrm>
              <a:off x="1957589" y="3420000"/>
              <a:ext cx="1080000" cy="503999"/>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C33EC087-921A-4A8A-B23C-AC6FD22F4890}"/>
                </a:ext>
              </a:extLst>
            </p:cNvPr>
            <p:cNvSpPr/>
            <p:nvPr/>
          </p:nvSpPr>
          <p:spPr>
            <a:xfrm>
              <a:off x="1237589" y="3420000"/>
              <a:ext cx="720000" cy="50399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EC8532F8-6E7B-48D7-80FB-83D18F75C3DE}"/>
                </a:ext>
              </a:extLst>
            </p:cNvPr>
            <p:cNvSpPr/>
            <p:nvPr/>
          </p:nvSpPr>
          <p:spPr>
            <a:xfrm>
              <a:off x="3037589" y="3420000"/>
              <a:ext cx="720000" cy="50399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7C7BC6F9-3867-43D8-B073-BD799F4474D1}"/>
                </a:ext>
              </a:extLst>
            </p:cNvPr>
            <p:cNvSpPr/>
            <p:nvPr/>
          </p:nvSpPr>
          <p:spPr>
            <a:xfrm>
              <a:off x="4117589" y="3420000"/>
              <a:ext cx="360000" cy="50399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675A7149-FFEE-46B3-B098-B6C7B21E6D0C}"/>
                </a:ext>
              </a:extLst>
            </p:cNvPr>
            <p:cNvSpPr/>
            <p:nvPr/>
          </p:nvSpPr>
          <p:spPr>
            <a:xfrm>
              <a:off x="5197589" y="3420000"/>
              <a:ext cx="720000" cy="50399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C2255456-1D94-4FA4-923B-E7EA7FDC80F5}"/>
                </a:ext>
              </a:extLst>
            </p:cNvPr>
            <p:cNvSpPr/>
            <p:nvPr/>
          </p:nvSpPr>
          <p:spPr>
            <a:xfrm>
              <a:off x="3757589" y="3420000"/>
              <a:ext cx="360000" cy="503999"/>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E00EDC58-3418-4512-A5A5-D018AE909BF8}"/>
                </a:ext>
              </a:extLst>
            </p:cNvPr>
            <p:cNvSpPr/>
            <p:nvPr/>
          </p:nvSpPr>
          <p:spPr>
            <a:xfrm>
              <a:off x="5917589" y="3420000"/>
              <a:ext cx="1800000" cy="503999"/>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B08F3AC0-5530-49E4-BC6B-563E45EE6C47}"/>
                </a:ext>
              </a:extLst>
            </p:cNvPr>
            <p:cNvSpPr/>
            <p:nvPr/>
          </p:nvSpPr>
          <p:spPr>
            <a:xfrm>
              <a:off x="7717589" y="3420000"/>
              <a:ext cx="360000" cy="50399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50EAF339-1F56-468B-9293-4F38FDD725B3}"/>
                </a:ext>
              </a:extLst>
            </p:cNvPr>
            <p:cNvSpPr/>
            <p:nvPr/>
          </p:nvSpPr>
          <p:spPr>
            <a:xfrm>
              <a:off x="8077589" y="3420000"/>
              <a:ext cx="1440000" cy="503999"/>
            </a:xfrm>
            <a:prstGeom prst="rect">
              <a:avLst/>
            </a:prstGeom>
            <a:solidFill>
              <a:schemeClr val="accent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620DEF2-385E-4D36-820F-2678F8C1110F}"/>
                </a:ext>
              </a:extLst>
            </p:cNvPr>
            <p:cNvSpPr/>
            <p:nvPr/>
          </p:nvSpPr>
          <p:spPr>
            <a:xfrm>
              <a:off x="9519083" y="3420000"/>
              <a:ext cx="720000" cy="50399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52AB0E1A-A4AD-459C-92CB-2945F11E0E69}"/>
                </a:ext>
              </a:extLst>
            </p:cNvPr>
            <p:cNvSpPr/>
            <p:nvPr/>
          </p:nvSpPr>
          <p:spPr>
            <a:xfrm>
              <a:off x="10239083" y="3420000"/>
              <a:ext cx="1080000" cy="503999"/>
            </a:xfrm>
            <a:prstGeom prst="rect">
              <a:avLst/>
            </a:prstGeom>
            <a:solidFill>
              <a:schemeClr val="accent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1C119A9C-AB81-405C-9E53-513CE05B1DD2}"/>
                </a:ext>
              </a:extLst>
            </p:cNvPr>
            <p:cNvSpPr txBox="1"/>
            <p:nvPr/>
          </p:nvSpPr>
          <p:spPr>
            <a:xfrm>
              <a:off x="4198536" y="2952000"/>
              <a:ext cx="3076740"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Switching at fixed frequency</a:t>
              </a:r>
              <a:endParaRPr lang="en-GB" sz="2100" kern="1200" dirty="0">
                <a:solidFill>
                  <a:schemeClr val="tx2"/>
                </a:solidFill>
                <a:latin typeface="+mn-lt"/>
                <a:ea typeface="+mn-ea"/>
                <a:cs typeface="+mn-cs"/>
              </a:endParaRPr>
            </a:p>
          </p:txBody>
        </p:sp>
      </p:grpSp>
      <p:grpSp>
        <p:nvGrpSpPr>
          <p:cNvPr id="19" name="Group 18">
            <a:extLst>
              <a:ext uri="{FF2B5EF4-FFF2-40B4-BE49-F238E27FC236}">
                <a16:creationId xmlns:a16="http://schemas.microsoft.com/office/drawing/2014/main" id="{2A27BE82-757F-44EE-86CB-8DD5DFC4E105}"/>
              </a:ext>
            </a:extLst>
          </p:cNvPr>
          <p:cNvGrpSpPr/>
          <p:nvPr/>
        </p:nvGrpSpPr>
        <p:grpSpPr>
          <a:xfrm>
            <a:off x="876000" y="4406533"/>
            <a:ext cx="9000000" cy="971999"/>
            <a:chOff x="878400" y="4572000"/>
            <a:chExt cx="9000000" cy="971999"/>
          </a:xfrm>
        </p:grpSpPr>
        <p:sp>
          <p:nvSpPr>
            <p:cNvPr id="20" name="Rectangle 19">
              <a:extLst>
                <a:ext uri="{FF2B5EF4-FFF2-40B4-BE49-F238E27FC236}">
                  <a16:creationId xmlns:a16="http://schemas.microsoft.com/office/drawing/2014/main" id="{6F7005BA-66FE-4C7E-83F3-453C5D85D1EC}"/>
                </a:ext>
              </a:extLst>
            </p:cNvPr>
            <p:cNvSpPr/>
            <p:nvPr/>
          </p:nvSpPr>
          <p:spPr>
            <a:xfrm>
              <a:off x="878400" y="5040000"/>
              <a:ext cx="360000" cy="503999"/>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EF762DDC-B6EE-483A-881C-16A0F4DACD25}"/>
                </a:ext>
              </a:extLst>
            </p:cNvPr>
            <p:cNvSpPr/>
            <p:nvPr/>
          </p:nvSpPr>
          <p:spPr>
            <a:xfrm>
              <a:off x="1596906" y="5040000"/>
              <a:ext cx="720000" cy="503999"/>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F521F202-BEB3-4641-96C3-0C06324C737D}"/>
                </a:ext>
              </a:extLst>
            </p:cNvPr>
            <p:cNvSpPr/>
            <p:nvPr/>
          </p:nvSpPr>
          <p:spPr>
            <a:xfrm>
              <a:off x="4476906" y="5040000"/>
              <a:ext cx="1080000" cy="503999"/>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079C6929-EC70-41E1-976B-42D25558C98D}"/>
                </a:ext>
              </a:extLst>
            </p:cNvPr>
            <p:cNvSpPr/>
            <p:nvPr/>
          </p:nvSpPr>
          <p:spPr>
            <a:xfrm>
              <a:off x="1238400" y="5040000"/>
              <a:ext cx="360000" cy="50399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7A75B139-14ED-4ED2-B97E-CEF52452254F}"/>
                </a:ext>
              </a:extLst>
            </p:cNvPr>
            <p:cNvSpPr/>
            <p:nvPr/>
          </p:nvSpPr>
          <p:spPr>
            <a:xfrm>
              <a:off x="9518400" y="5040000"/>
              <a:ext cx="360000" cy="503999"/>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F3218BF5-D01E-4005-B765-7452306AD1CD}"/>
                </a:ext>
              </a:extLst>
            </p:cNvPr>
            <p:cNvSpPr/>
            <p:nvPr/>
          </p:nvSpPr>
          <p:spPr>
            <a:xfrm>
              <a:off x="5916906" y="5040000"/>
              <a:ext cx="1800000" cy="503999"/>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92231B07-920A-4F49-BE21-C1E97BA59DAF}"/>
                </a:ext>
              </a:extLst>
            </p:cNvPr>
            <p:cNvSpPr/>
            <p:nvPr/>
          </p:nvSpPr>
          <p:spPr>
            <a:xfrm>
              <a:off x="2316906" y="5040000"/>
              <a:ext cx="360000" cy="50399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210C8434-68B4-4357-9EE7-1010D8A459E5}"/>
                </a:ext>
              </a:extLst>
            </p:cNvPr>
            <p:cNvSpPr/>
            <p:nvPr/>
          </p:nvSpPr>
          <p:spPr>
            <a:xfrm>
              <a:off x="5556906" y="5040000"/>
              <a:ext cx="360000" cy="50399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98BC1B7B-3D1A-4774-B208-98497096796C}"/>
                </a:ext>
              </a:extLst>
            </p:cNvPr>
            <p:cNvSpPr/>
            <p:nvPr/>
          </p:nvSpPr>
          <p:spPr>
            <a:xfrm>
              <a:off x="7716906" y="5040000"/>
              <a:ext cx="360000" cy="50399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5ABA2115-04BA-482A-A2CD-8C7A9165E282}"/>
                </a:ext>
              </a:extLst>
            </p:cNvPr>
            <p:cNvSpPr/>
            <p:nvPr/>
          </p:nvSpPr>
          <p:spPr>
            <a:xfrm>
              <a:off x="2676906" y="5040000"/>
              <a:ext cx="1440000" cy="503999"/>
            </a:xfrm>
            <a:prstGeom prst="rect">
              <a:avLst/>
            </a:prstGeom>
            <a:solidFill>
              <a:schemeClr val="accent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5F03CECE-CC07-4A96-B545-3222F7C67773}"/>
                </a:ext>
              </a:extLst>
            </p:cNvPr>
            <p:cNvSpPr/>
            <p:nvPr/>
          </p:nvSpPr>
          <p:spPr>
            <a:xfrm>
              <a:off x="4117200" y="5040000"/>
              <a:ext cx="360000" cy="50399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F5572BC9-DAD2-49ED-9C6E-25D3C80429F3}"/>
                </a:ext>
              </a:extLst>
            </p:cNvPr>
            <p:cNvSpPr/>
            <p:nvPr/>
          </p:nvSpPr>
          <p:spPr>
            <a:xfrm>
              <a:off x="8078400" y="5040000"/>
              <a:ext cx="1080000" cy="503999"/>
            </a:xfrm>
            <a:prstGeom prst="rect">
              <a:avLst/>
            </a:prstGeom>
            <a:solidFill>
              <a:schemeClr val="accent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C8585AD5-FEFC-428F-A6ED-96BB4C335514}"/>
                </a:ext>
              </a:extLst>
            </p:cNvPr>
            <p:cNvSpPr/>
            <p:nvPr/>
          </p:nvSpPr>
          <p:spPr>
            <a:xfrm>
              <a:off x="9158400" y="5040000"/>
              <a:ext cx="360000" cy="50399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32">
              <a:extLst>
                <a:ext uri="{FF2B5EF4-FFF2-40B4-BE49-F238E27FC236}">
                  <a16:creationId xmlns:a16="http://schemas.microsoft.com/office/drawing/2014/main" id="{876C1DBF-7950-465A-9283-156193F75DF8}"/>
                </a:ext>
              </a:extLst>
            </p:cNvPr>
            <p:cNvSpPr txBox="1"/>
            <p:nvPr/>
          </p:nvSpPr>
          <p:spPr>
            <a:xfrm>
              <a:off x="4003200" y="4572000"/>
              <a:ext cx="3470758"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Switching on long-latency event</a:t>
              </a:r>
              <a:endParaRPr lang="en-GB" sz="2100" kern="1200" dirty="0">
                <a:solidFill>
                  <a:schemeClr val="tx2"/>
                </a:solidFill>
                <a:latin typeface="+mn-lt"/>
                <a:ea typeface="+mn-ea"/>
                <a:cs typeface="+mn-cs"/>
              </a:endParaRPr>
            </a:p>
          </p:txBody>
        </p:sp>
      </p:grpSp>
      <p:grpSp>
        <p:nvGrpSpPr>
          <p:cNvPr id="34" name="Group 33">
            <a:extLst>
              <a:ext uri="{FF2B5EF4-FFF2-40B4-BE49-F238E27FC236}">
                <a16:creationId xmlns:a16="http://schemas.microsoft.com/office/drawing/2014/main" id="{D3E487A2-D611-411C-9FFB-08400AE0B7A3}"/>
              </a:ext>
            </a:extLst>
          </p:cNvPr>
          <p:cNvGrpSpPr/>
          <p:nvPr/>
        </p:nvGrpSpPr>
        <p:grpSpPr>
          <a:xfrm>
            <a:off x="1172722" y="5744157"/>
            <a:ext cx="9846555" cy="504865"/>
            <a:chOff x="1546582" y="5830703"/>
            <a:chExt cx="9846555" cy="504865"/>
          </a:xfrm>
        </p:grpSpPr>
        <p:grpSp>
          <p:nvGrpSpPr>
            <p:cNvPr id="35" name="Group 34">
              <a:extLst>
                <a:ext uri="{FF2B5EF4-FFF2-40B4-BE49-F238E27FC236}">
                  <a16:creationId xmlns:a16="http://schemas.microsoft.com/office/drawing/2014/main" id="{A5D1141D-7918-4CE4-BCCA-12BB17C68774}"/>
                </a:ext>
              </a:extLst>
            </p:cNvPr>
            <p:cNvGrpSpPr/>
            <p:nvPr/>
          </p:nvGrpSpPr>
          <p:grpSpPr>
            <a:xfrm>
              <a:off x="1546582" y="5830705"/>
              <a:ext cx="1487924" cy="503999"/>
              <a:chOff x="878400" y="5831136"/>
              <a:chExt cx="1487924" cy="503999"/>
            </a:xfrm>
          </p:grpSpPr>
          <p:sp>
            <p:nvSpPr>
              <p:cNvPr id="48" name="Rectangle 47">
                <a:extLst>
                  <a:ext uri="{FF2B5EF4-FFF2-40B4-BE49-F238E27FC236}">
                    <a16:creationId xmlns:a16="http://schemas.microsoft.com/office/drawing/2014/main" id="{B7870BAF-1038-4C54-8084-0980A95E59D7}"/>
                  </a:ext>
                </a:extLst>
              </p:cNvPr>
              <p:cNvSpPr/>
              <p:nvPr/>
            </p:nvSpPr>
            <p:spPr>
              <a:xfrm>
                <a:off x="878400" y="5831136"/>
                <a:ext cx="360000" cy="503999"/>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TextBox 48">
                <a:extLst>
                  <a:ext uri="{FF2B5EF4-FFF2-40B4-BE49-F238E27FC236}">
                    <a16:creationId xmlns:a16="http://schemas.microsoft.com/office/drawing/2014/main" id="{BEA1FFE0-6CBF-49FC-A648-8CBD08DCAAC1}"/>
                  </a:ext>
                </a:extLst>
              </p:cNvPr>
              <p:cNvSpPr txBox="1"/>
              <p:nvPr/>
            </p:nvSpPr>
            <p:spPr>
              <a:xfrm>
                <a:off x="1382400" y="5965898"/>
                <a:ext cx="983924"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Thread A</a:t>
                </a:r>
              </a:p>
            </p:txBody>
          </p:sp>
        </p:grpSp>
        <p:grpSp>
          <p:nvGrpSpPr>
            <p:cNvPr id="36" name="Group 35">
              <a:extLst>
                <a:ext uri="{FF2B5EF4-FFF2-40B4-BE49-F238E27FC236}">
                  <a16:creationId xmlns:a16="http://schemas.microsoft.com/office/drawing/2014/main" id="{204F915C-DE4A-428D-BBA0-E1FA7734DD0B}"/>
                </a:ext>
              </a:extLst>
            </p:cNvPr>
            <p:cNvGrpSpPr/>
            <p:nvPr/>
          </p:nvGrpSpPr>
          <p:grpSpPr>
            <a:xfrm>
              <a:off x="3635658" y="5831569"/>
              <a:ext cx="1478306" cy="503999"/>
              <a:chOff x="878400" y="5831136"/>
              <a:chExt cx="1478306" cy="503999"/>
            </a:xfrm>
          </p:grpSpPr>
          <p:sp>
            <p:nvSpPr>
              <p:cNvPr id="46" name="Rectangle 45">
                <a:extLst>
                  <a:ext uri="{FF2B5EF4-FFF2-40B4-BE49-F238E27FC236}">
                    <a16:creationId xmlns:a16="http://schemas.microsoft.com/office/drawing/2014/main" id="{07BE2FF1-E6AA-4D25-9BAE-4E4859269C64}"/>
                  </a:ext>
                </a:extLst>
              </p:cNvPr>
              <p:cNvSpPr/>
              <p:nvPr/>
            </p:nvSpPr>
            <p:spPr>
              <a:xfrm>
                <a:off x="878400" y="5831136"/>
                <a:ext cx="360000" cy="503999"/>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TextBox 46">
                <a:extLst>
                  <a:ext uri="{FF2B5EF4-FFF2-40B4-BE49-F238E27FC236}">
                    <a16:creationId xmlns:a16="http://schemas.microsoft.com/office/drawing/2014/main" id="{61616BEC-B25E-4A2D-A06D-CA66796CBD6C}"/>
                  </a:ext>
                </a:extLst>
              </p:cNvPr>
              <p:cNvSpPr txBox="1"/>
              <p:nvPr/>
            </p:nvSpPr>
            <p:spPr>
              <a:xfrm>
                <a:off x="1382400" y="5965898"/>
                <a:ext cx="974306"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Thread B</a:t>
                </a:r>
              </a:p>
            </p:txBody>
          </p:sp>
        </p:grpSp>
        <p:grpSp>
          <p:nvGrpSpPr>
            <p:cNvPr id="37" name="Group 36">
              <a:extLst>
                <a:ext uri="{FF2B5EF4-FFF2-40B4-BE49-F238E27FC236}">
                  <a16:creationId xmlns:a16="http://schemas.microsoft.com/office/drawing/2014/main" id="{6E116432-4B2E-4911-940C-15DBBCCFB885}"/>
                </a:ext>
              </a:extLst>
            </p:cNvPr>
            <p:cNvGrpSpPr/>
            <p:nvPr/>
          </p:nvGrpSpPr>
          <p:grpSpPr>
            <a:xfrm>
              <a:off x="5716976" y="5830704"/>
              <a:ext cx="1476702" cy="503999"/>
              <a:chOff x="878400" y="5831136"/>
              <a:chExt cx="1476702" cy="503999"/>
            </a:xfrm>
          </p:grpSpPr>
          <p:sp>
            <p:nvSpPr>
              <p:cNvPr id="44" name="Rectangle 43">
                <a:extLst>
                  <a:ext uri="{FF2B5EF4-FFF2-40B4-BE49-F238E27FC236}">
                    <a16:creationId xmlns:a16="http://schemas.microsoft.com/office/drawing/2014/main" id="{AA459F7D-CE08-43FF-9E00-1D1F361DA3EC}"/>
                  </a:ext>
                </a:extLst>
              </p:cNvPr>
              <p:cNvSpPr/>
              <p:nvPr/>
            </p:nvSpPr>
            <p:spPr>
              <a:xfrm>
                <a:off x="878400" y="5831136"/>
                <a:ext cx="360000" cy="503999"/>
              </a:xfrm>
              <a:prstGeom prst="rect">
                <a:avLst/>
              </a:prstGeom>
              <a:solidFill>
                <a:schemeClr val="accent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TextBox 44">
                <a:extLst>
                  <a:ext uri="{FF2B5EF4-FFF2-40B4-BE49-F238E27FC236}">
                    <a16:creationId xmlns:a16="http://schemas.microsoft.com/office/drawing/2014/main" id="{7AD09684-F539-4492-9FC3-28AFB010BBB9}"/>
                  </a:ext>
                </a:extLst>
              </p:cNvPr>
              <p:cNvSpPr txBox="1"/>
              <p:nvPr/>
            </p:nvSpPr>
            <p:spPr>
              <a:xfrm>
                <a:off x="1382400" y="5965898"/>
                <a:ext cx="972702"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Thread C</a:t>
                </a:r>
              </a:p>
            </p:txBody>
          </p:sp>
        </p:grpSp>
        <p:grpSp>
          <p:nvGrpSpPr>
            <p:cNvPr id="38" name="Group 37">
              <a:extLst>
                <a:ext uri="{FF2B5EF4-FFF2-40B4-BE49-F238E27FC236}">
                  <a16:creationId xmlns:a16="http://schemas.microsoft.com/office/drawing/2014/main" id="{746606D6-4B75-42D7-8A59-A15D2EAD02A3}"/>
                </a:ext>
              </a:extLst>
            </p:cNvPr>
            <p:cNvGrpSpPr/>
            <p:nvPr/>
          </p:nvGrpSpPr>
          <p:grpSpPr>
            <a:xfrm>
              <a:off x="7798294" y="5830703"/>
              <a:ext cx="967204" cy="503999"/>
              <a:chOff x="878400" y="5831136"/>
              <a:chExt cx="967204" cy="503999"/>
            </a:xfrm>
          </p:grpSpPr>
          <p:sp>
            <p:nvSpPr>
              <p:cNvPr id="42" name="Rectangle 41">
                <a:extLst>
                  <a:ext uri="{FF2B5EF4-FFF2-40B4-BE49-F238E27FC236}">
                    <a16:creationId xmlns:a16="http://schemas.microsoft.com/office/drawing/2014/main" id="{7A46685B-47E2-4BA6-8049-7A9876323D68}"/>
                  </a:ext>
                </a:extLst>
              </p:cNvPr>
              <p:cNvSpPr/>
              <p:nvPr/>
            </p:nvSpPr>
            <p:spPr>
              <a:xfrm>
                <a:off x="878400" y="5831136"/>
                <a:ext cx="360000" cy="50399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TextBox 42">
                <a:extLst>
                  <a:ext uri="{FF2B5EF4-FFF2-40B4-BE49-F238E27FC236}">
                    <a16:creationId xmlns:a16="http://schemas.microsoft.com/office/drawing/2014/main" id="{B08BE0E4-9300-4BE5-A42E-6B854E73F9B7}"/>
                  </a:ext>
                </a:extLst>
              </p:cNvPr>
              <p:cNvSpPr txBox="1"/>
              <p:nvPr/>
            </p:nvSpPr>
            <p:spPr>
              <a:xfrm>
                <a:off x="1382400" y="5965898"/>
                <a:ext cx="463204"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Stall</a:t>
                </a:r>
                <a:endParaRPr lang="en-GB" sz="2100" kern="1200" dirty="0">
                  <a:solidFill>
                    <a:schemeClr val="tx2"/>
                  </a:solidFill>
                  <a:latin typeface="+mn-lt"/>
                  <a:ea typeface="+mn-ea"/>
                  <a:cs typeface="+mn-cs"/>
                </a:endParaRPr>
              </a:p>
            </p:txBody>
          </p:sp>
        </p:grpSp>
        <p:grpSp>
          <p:nvGrpSpPr>
            <p:cNvPr id="39" name="Group 38">
              <a:extLst>
                <a:ext uri="{FF2B5EF4-FFF2-40B4-BE49-F238E27FC236}">
                  <a16:creationId xmlns:a16="http://schemas.microsoft.com/office/drawing/2014/main" id="{E7744CEA-76D8-4811-8F8A-CB6BBB28AD2A}"/>
                </a:ext>
              </a:extLst>
            </p:cNvPr>
            <p:cNvGrpSpPr/>
            <p:nvPr/>
          </p:nvGrpSpPr>
          <p:grpSpPr>
            <a:xfrm>
              <a:off x="9360000" y="5830703"/>
              <a:ext cx="2033137" cy="503999"/>
              <a:chOff x="878400" y="5831136"/>
              <a:chExt cx="2033137" cy="503999"/>
            </a:xfrm>
          </p:grpSpPr>
          <p:sp>
            <p:nvSpPr>
              <p:cNvPr id="40" name="Rectangle 39">
                <a:extLst>
                  <a:ext uri="{FF2B5EF4-FFF2-40B4-BE49-F238E27FC236}">
                    <a16:creationId xmlns:a16="http://schemas.microsoft.com/office/drawing/2014/main" id="{90A8306C-95C5-40D6-8804-E6AA27743EF7}"/>
                  </a:ext>
                </a:extLst>
              </p:cNvPr>
              <p:cNvSpPr/>
              <p:nvPr/>
            </p:nvSpPr>
            <p:spPr>
              <a:xfrm>
                <a:off x="878400" y="5831136"/>
                <a:ext cx="360000" cy="50399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TextBox 40">
                <a:extLst>
                  <a:ext uri="{FF2B5EF4-FFF2-40B4-BE49-F238E27FC236}">
                    <a16:creationId xmlns:a16="http://schemas.microsoft.com/office/drawing/2014/main" id="{E1A23656-5A46-450A-820F-6925E7CBFF19}"/>
                  </a:ext>
                </a:extLst>
              </p:cNvPr>
              <p:cNvSpPr txBox="1"/>
              <p:nvPr/>
            </p:nvSpPr>
            <p:spPr>
              <a:xfrm>
                <a:off x="1382400" y="5965898"/>
                <a:ext cx="1529137"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Thread switch</a:t>
                </a:r>
                <a:endParaRPr lang="en-GB" sz="2100" kern="1200" dirty="0">
                  <a:solidFill>
                    <a:schemeClr val="tx2"/>
                  </a:solidFill>
                  <a:latin typeface="+mn-lt"/>
                  <a:ea typeface="+mn-ea"/>
                  <a:cs typeface="+mn-cs"/>
                </a:endParaRPr>
              </a:p>
            </p:txBody>
          </p:sp>
        </p:grpSp>
      </p:grpSp>
    </p:spTree>
    <p:extLst>
      <p:ext uri="{BB962C8B-B14F-4D97-AF65-F5344CB8AC3E}">
        <p14:creationId xmlns:p14="http://schemas.microsoft.com/office/powerpoint/2010/main" val="4095724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Coarse-grained Multithreading</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The switch to a new thread increases the throughput of the core.</a:t>
            </a:r>
          </a:p>
          <a:p>
            <a:pPr lvl="1"/>
            <a:r>
              <a:rPr lang="en-GB" dirty="0"/>
              <a:t>Although switching takes time, we only do it for stalls that are longer than that overhead.</a:t>
            </a:r>
          </a:p>
          <a:p>
            <a:r>
              <a:rPr lang="en-GB" dirty="0"/>
              <a:t>However, care has to be taken in how the switch is implemented.</a:t>
            </a:r>
          </a:p>
          <a:p>
            <a:r>
              <a:rPr lang="en-GB" dirty="0"/>
              <a:t>In particular, instructions after the long-latency event must be squashed.</a:t>
            </a:r>
          </a:p>
          <a:p>
            <a:pPr lvl="1"/>
            <a:r>
              <a:rPr lang="en-GB" dirty="0"/>
              <a:t>This adds to the switching time.</a:t>
            </a:r>
          </a:p>
          <a:p>
            <a:r>
              <a:rPr lang="en-US" dirty="0"/>
              <a:t>To avoid the additional design complexity of handling instructions from different threads in the pipeline at any given time, the pipeline has to be flushed before switching.</a:t>
            </a:r>
            <a:endParaRPr lang="en-GB" dirty="0"/>
          </a:p>
          <a:p>
            <a:pPr lvl="1"/>
            <a:r>
              <a:rPr lang="en-US" dirty="0"/>
              <a:t>This incurs in an overhead. </a:t>
            </a:r>
          </a:p>
          <a:p>
            <a:pPr lvl="1"/>
            <a:r>
              <a:rPr lang="en-US" dirty="0"/>
              <a:t>Finer granularities may justify handling instructions from different threads within the pipeline at the same time.</a:t>
            </a:r>
          </a:p>
        </p:txBody>
      </p:sp>
    </p:spTree>
    <p:extLst>
      <p:ext uri="{BB962C8B-B14F-4D97-AF65-F5344CB8AC3E}">
        <p14:creationId xmlns:p14="http://schemas.microsoft.com/office/powerpoint/2010/main" val="3427044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Coarse-grained Multithreading</a:t>
            </a:r>
            <a:endParaRPr lang="en-US" dirty="0"/>
          </a:p>
        </p:txBody>
      </p:sp>
      <p:sp>
        <p:nvSpPr>
          <p:cNvPr id="4" name="Text Placeholder 4">
            <a:extLst>
              <a:ext uri="{FF2B5EF4-FFF2-40B4-BE49-F238E27FC236}">
                <a16:creationId xmlns:a16="http://schemas.microsoft.com/office/drawing/2014/main" id="{3BCEC135-B7B4-41EF-9C52-491D97C8261C}"/>
              </a:ext>
            </a:extLst>
          </p:cNvPr>
          <p:cNvSpPr txBox="1">
            <a:spLocks/>
          </p:cNvSpPr>
          <p:nvPr/>
        </p:nvSpPr>
        <p:spPr>
          <a:xfrm>
            <a:off x="492125" y="1620481"/>
            <a:ext cx="5332942"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Reasons for switching threads</a:t>
            </a:r>
          </a:p>
        </p:txBody>
      </p:sp>
      <p:sp>
        <p:nvSpPr>
          <p:cNvPr id="5" name="Content Placeholder 6">
            <a:extLst>
              <a:ext uri="{FF2B5EF4-FFF2-40B4-BE49-F238E27FC236}">
                <a16:creationId xmlns:a16="http://schemas.microsoft.com/office/drawing/2014/main" id="{22A3E438-D8E8-41D5-B37E-50E025633054}"/>
              </a:ext>
            </a:extLst>
          </p:cNvPr>
          <p:cNvSpPr txBox="1">
            <a:spLocks/>
          </p:cNvSpPr>
          <p:nvPr/>
        </p:nvSpPr>
        <p:spPr>
          <a:xfrm>
            <a:off x="492125" y="2361952"/>
            <a:ext cx="5332941" cy="3605743"/>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r>
              <a:rPr lang="en-GB" dirty="0"/>
              <a:t>L1 or L2 cache miss</a:t>
            </a:r>
          </a:p>
          <a:p>
            <a:pPr lvl="1"/>
            <a:r>
              <a:rPr lang="en-GB" dirty="0"/>
              <a:t>Accessing main memory takes hundreds of cycles, and if the thread-switch penalty is small enough, even an L1 miss can be partially hidden.</a:t>
            </a:r>
          </a:p>
          <a:p>
            <a:r>
              <a:rPr lang="en-GB" dirty="0"/>
              <a:t>Complex ALU operation</a:t>
            </a:r>
          </a:p>
          <a:p>
            <a:pPr lvl="1"/>
            <a:r>
              <a:rPr lang="en-GB" dirty="0"/>
              <a:t>A floating-point divide may take tens of cycles and may not be pipelined.</a:t>
            </a:r>
          </a:p>
          <a:p>
            <a:r>
              <a:rPr lang="en-GB" dirty="0"/>
              <a:t>Timeout</a:t>
            </a:r>
          </a:p>
          <a:p>
            <a:pPr lvl="1"/>
            <a:r>
              <a:rPr lang="en-GB" dirty="0"/>
              <a:t>This ensures fairness for compute-bound threads.</a:t>
            </a:r>
          </a:p>
          <a:p>
            <a:r>
              <a:rPr lang="en-GB" dirty="0"/>
              <a:t>Higher priority thread becomes ready.</a:t>
            </a:r>
          </a:p>
        </p:txBody>
      </p:sp>
      <p:sp>
        <p:nvSpPr>
          <p:cNvPr id="6" name="Text Placeholder 5">
            <a:extLst>
              <a:ext uri="{FF2B5EF4-FFF2-40B4-BE49-F238E27FC236}">
                <a16:creationId xmlns:a16="http://schemas.microsoft.com/office/drawing/2014/main" id="{86985F46-383A-43B9-9962-E78B342D962B}"/>
              </a:ext>
            </a:extLst>
          </p:cNvPr>
          <p:cNvSpPr txBox="1">
            <a:spLocks/>
          </p:cNvSpPr>
          <p:nvPr/>
        </p:nvSpPr>
        <p:spPr>
          <a:xfrm>
            <a:off x="6341534" y="1620481"/>
            <a:ext cx="5332942"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Methods to reduce thread-switch penalty</a:t>
            </a:r>
          </a:p>
        </p:txBody>
      </p:sp>
      <p:sp>
        <p:nvSpPr>
          <p:cNvPr id="7" name="Content Placeholder 19">
            <a:extLst>
              <a:ext uri="{FF2B5EF4-FFF2-40B4-BE49-F238E27FC236}">
                <a16:creationId xmlns:a16="http://schemas.microsoft.com/office/drawing/2014/main" id="{6A3C6865-3A79-4BB2-962B-B7D8FBD2C5BD}"/>
              </a:ext>
            </a:extLst>
          </p:cNvPr>
          <p:cNvSpPr txBox="1">
            <a:spLocks/>
          </p:cNvSpPr>
          <p:nvPr/>
        </p:nvSpPr>
        <p:spPr>
          <a:xfrm>
            <a:off x="6341534" y="2362483"/>
            <a:ext cx="5331354" cy="3605212"/>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r>
              <a:rPr lang="en-GB" dirty="0"/>
              <a:t>Implement a short pipeline.</a:t>
            </a:r>
          </a:p>
          <a:p>
            <a:pPr lvl="1"/>
            <a:r>
              <a:rPr lang="en-GB" dirty="0"/>
              <a:t>This reduces the time until the pipeline becomes full again.</a:t>
            </a:r>
          </a:p>
          <a:p>
            <a:r>
              <a:rPr lang="en-GB" dirty="0"/>
              <a:t>Add a thread-switch buffer</a:t>
            </a:r>
          </a:p>
          <a:p>
            <a:pPr lvl="1"/>
            <a:r>
              <a:rPr lang="en-GB" dirty="0"/>
              <a:t>Essentially prefetch a few instructions from each thread into a buffer so that they can be fetched (for real) immediately after a switch.</a:t>
            </a:r>
          </a:p>
          <a:p>
            <a:r>
              <a:rPr lang="en-GB" dirty="0"/>
              <a:t>Provide pipeline registers for each thread.</a:t>
            </a:r>
          </a:p>
          <a:p>
            <a:pPr lvl="1"/>
            <a:r>
              <a:rPr lang="en-GB" dirty="0"/>
              <a:t>So now no instructions need to be squashed on a long-latency event, but added complexity.</a:t>
            </a:r>
          </a:p>
        </p:txBody>
      </p:sp>
    </p:spTree>
    <p:extLst>
      <p:ext uri="{BB962C8B-B14F-4D97-AF65-F5344CB8AC3E}">
        <p14:creationId xmlns:p14="http://schemas.microsoft.com/office/powerpoint/2010/main" val="1971402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Case Study: Intel Montecito (Itanium 2)</a:t>
            </a:r>
            <a:endParaRPr lang="en-US" dirty="0"/>
          </a:p>
        </p:txBody>
      </p:sp>
      <p:sp>
        <p:nvSpPr>
          <p:cNvPr id="4" name="Content Placeholder 17">
            <a:extLst>
              <a:ext uri="{FF2B5EF4-FFF2-40B4-BE49-F238E27FC236}">
                <a16:creationId xmlns:a16="http://schemas.microsoft.com/office/drawing/2014/main" id="{FFF3830D-D09E-45E1-88DB-FD5CA0E1188A}"/>
              </a:ext>
            </a:extLst>
          </p:cNvPr>
          <p:cNvSpPr>
            <a:spLocks noGrp="1"/>
          </p:cNvSpPr>
          <p:nvPr>
            <p:ph idx="1"/>
          </p:nvPr>
        </p:nvSpPr>
        <p:spPr>
          <a:xfrm>
            <a:off x="492789" y="1671612"/>
            <a:ext cx="5467744" cy="2648384"/>
          </a:xfrm>
        </p:spPr>
        <p:txBody>
          <a:bodyPr/>
          <a:lstStyle/>
          <a:p>
            <a:r>
              <a:rPr lang="en-GB" dirty="0"/>
              <a:t>Support for two threads per core</a:t>
            </a:r>
          </a:p>
          <a:p>
            <a:pPr lvl="1"/>
            <a:r>
              <a:rPr lang="en-GB" dirty="0"/>
              <a:t>Duplicates all architectural and some microarchitectural state</a:t>
            </a:r>
          </a:p>
          <a:p>
            <a:r>
              <a:rPr lang="en-GB" dirty="0"/>
              <a:t>Each thread is given an “urgency” value.</a:t>
            </a:r>
          </a:p>
          <a:p>
            <a:pPr lvl="1"/>
            <a:r>
              <a:rPr lang="en-GB" dirty="0"/>
              <a:t>Larger urgency means higher priority.</a:t>
            </a:r>
          </a:p>
          <a:p>
            <a:pPr lvl="1"/>
            <a:r>
              <a:rPr lang="en-GB" dirty="0"/>
              <a:t>Urgency is dynamically updated based on system events.</a:t>
            </a:r>
          </a:p>
        </p:txBody>
      </p:sp>
      <p:sp>
        <p:nvSpPr>
          <p:cNvPr id="5" name="Content Placeholder 17">
            <a:extLst>
              <a:ext uri="{FF2B5EF4-FFF2-40B4-BE49-F238E27FC236}">
                <a16:creationId xmlns:a16="http://schemas.microsoft.com/office/drawing/2014/main" id="{D77CFA67-DD71-436B-82BD-B3454E9F6A05}"/>
              </a:ext>
            </a:extLst>
          </p:cNvPr>
          <p:cNvSpPr txBox="1">
            <a:spLocks/>
          </p:cNvSpPr>
          <p:nvPr/>
        </p:nvSpPr>
        <p:spPr>
          <a:xfrm>
            <a:off x="6210000" y="1670400"/>
            <a:ext cx="5467744" cy="2648384"/>
          </a:xfrm>
          <a:prstGeom prst="rect">
            <a:avLst/>
          </a:prstGeom>
        </p:spPr>
        <p:txBody>
          <a:bodyPr vert="horz" lIns="0" tIns="0" rIns="0" bIns="0" rtlCol="0">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tx2"/>
                </a:solidFill>
                <a:latin typeface="+mn-lt"/>
                <a:ea typeface="ＭＳ Ｐゴシック" charset="0"/>
                <a:cs typeface="ＭＳ Ｐゴシック" charset="0"/>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rgbClr val="383838"/>
                </a:solidFill>
                <a:latin typeface="+mn-lt"/>
                <a:ea typeface="ＭＳ Ｐゴシック" charset="0"/>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rgbClr val="383838"/>
                </a:solidFill>
                <a:latin typeface="+mn-lt"/>
                <a:ea typeface="ＭＳ Ｐゴシック" charset="0"/>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rgbClr val="383838"/>
                </a:solidFill>
                <a:latin typeface="+mn-lt"/>
                <a:ea typeface="ＭＳ Ｐゴシック" charset="0"/>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dirty="0" smtClean="0">
                <a:solidFill>
                  <a:srgbClr val="383838"/>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dirty="0" smtClean="0">
                <a:solidFill>
                  <a:srgbClr val="383838"/>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dirty="0" smtClean="0">
                <a:solidFill>
                  <a:srgbClr val="383838"/>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dirty="0" smtClean="0">
                <a:solidFill>
                  <a:srgbClr val="383838"/>
                </a:solidFill>
                <a:latin typeface="+mn-lt"/>
                <a:ea typeface="+mn-ea"/>
                <a:cs typeface="+mn-cs"/>
              </a:defRPr>
            </a:lvl9pPr>
          </a:lstStyle>
          <a:p>
            <a:r>
              <a:rPr lang="en-GB" dirty="0"/>
              <a:t>Thread switching possibly occurs on</a:t>
            </a:r>
          </a:p>
          <a:p>
            <a:pPr lvl="1"/>
            <a:r>
              <a:rPr lang="en-GB" dirty="0"/>
              <a:t>L3 cache miss or data return</a:t>
            </a:r>
          </a:p>
          <a:p>
            <a:pPr lvl="1"/>
            <a:r>
              <a:rPr lang="en-GB" dirty="0"/>
              <a:t>Timeout, software hint, or other system event</a:t>
            </a:r>
          </a:p>
          <a:p>
            <a:r>
              <a:rPr lang="en-GB" dirty="0"/>
              <a:t>Diagram shows two threads with events.</a:t>
            </a:r>
          </a:p>
          <a:p>
            <a:pPr marL="399600" lvl="1" indent="-165600"/>
            <a:r>
              <a:rPr lang="en-GB" dirty="0"/>
              <a:t>Colored when switched in, white when switched out</a:t>
            </a:r>
          </a:p>
          <a:p>
            <a:pPr marL="399600" lvl="1" indent="-165600"/>
            <a:r>
              <a:rPr lang="en-GB" dirty="0"/>
              <a:t>Urgency value inside boxes</a:t>
            </a:r>
          </a:p>
        </p:txBody>
      </p:sp>
      <p:sp>
        <p:nvSpPr>
          <p:cNvPr id="6" name="Rectangle 5">
            <a:extLst>
              <a:ext uri="{FF2B5EF4-FFF2-40B4-BE49-F238E27FC236}">
                <a16:creationId xmlns:a16="http://schemas.microsoft.com/office/drawing/2014/main" id="{20DF1B1E-B532-4D12-8A61-C4D28754C2F6}"/>
              </a:ext>
            </a:extLst>
          </p:cNvPr>
          <p:cNvSpPr/>
          <p:nvPr/>
        </p:nvSpPr>
        <p:spPr>
          <a:xfrm>
            <a:off x="1592888" y="4500372"/>
            <a:ext cx="1080000" cy="503999"/>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p>
        </p:txBody>
      </p:sp>
      <p:sp>
        <p:nvSpPr>
          <p:cNvPr id="7" name="Rectangle 6">
            <a:extLst>
              <a:ext uri="{FF2B5EF4-FFF2-40B4-BE49-F238E27FC236}">
                <a16:creationId xmlns:a16="http://schemas.microsoft.com/office/drawing/2014/main" id="{BB768FF5-7F79-4FC6-83CE-A7D36D6EB5C8}"/>
              </a:ext>
            </a:extLst>
          </p:cNvPr>
          <p:cNvSpPr/>
          <p:nvPr/>
        </p:nvSpPr>
        <p:spPr>
          <a:xfrm>
            <a:off x="1592889" y="5220372"/>
            <a:ext cx="1260000" cy="5039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a:t>
            </a:r>
          </a:p>
        </p:txBody>
      </p:sp>
      <p:sp>
        <p:nvSpPr>
          <p:cNvPr id="8" name="Rectangle 7">
            <a:extLst>
              <a:ext uri="{FF2B5EF4-FFF2-40B4-BE49-F238E27FC236}">
                <a16:creationId xmlns:a16="http://schemas.microsoft.com/office/drawing/2014/main" id="{E3819D83-6E53-4875-AB7B-D113304C526A}"/>
              </a:ext>
            </a:extLst>
          </p:cNvPr>
          <p:cNvSpPr/>
          <p:nvPr/>
        </p:nvSpPr>
        <p:spPr>
          <a:xfrm>
            <a:off x="6452888" y="4500371"/>
            <a:ext cx="1800000" cy="503999"/>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p>
        </p:txBody>
      </p:sp>
      <p:sp>
        <p:nvSpPr>
          <p:cNvPr id="9" name="Rectangle 8">
            <a:extLst>
              <a:ext uri="{FF2B5EF4-FFF2-40B4-BE49-F238E27FC236}">
                <a16:creationId xmlns:a16="http://schemas.microsoft.com/office/drawing/2014/main" id="{E5361D11-1860-4D81-B825-527813E279BB}"/>
              </a:ext>
            </a:extLst>
          </p:cNvPr>
          <p:cNvSpPr/>
          <p:nvPr/>
        </p:nvSpPr>
        <p:spPr>
          <a:xfrm>
            <a:off x="2672888" y="4500372"/>
            <a:ext cx="180000" cy="50399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DA01069C-B458-4809-A880-546DEBC4187B}"/>
              </a:ext>
            </a:extLst>
          </p:cNvPr>
          <p:cNvSpPr/>
          <p:nvPr/>
        </p:nvSpPr>
        <p:spPr>
          <a:xfrm>
            <a:off x="8252888" y="4500371"/>
            <a:ext cx="180000" cy="50399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115A1878-CEAB-4A08-9B2A-76159F20256C}"/>
              </a:ext>
            </a:extLst>
          </p:cNvPr>
          <p:cNvSpPr/>
          <p:nvPr/>
        </p:nvSpPr>
        <p:spPr>
          <a:xfrm>
            <a:off x="2852888" y="4500371"/>
            <a:ext cx="360000" cy="1224000"/>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2DBC0478-E717-464D-BCBA-9D778E278244}"/>
              </a:ext>
            </a:extLst>
          </p:cNvPr>
          <p:cNvSpPr/>
          <p:nvPr/>
        </p:nvSpPr>
        <p:spPr>
          <a:xfrm>
            <a:off x="6092888" y="4500369"/>
            <a:ext cx="360000" cy="1224000"/>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E90A93D8-9BDA-4FAC-BC75-87146A8398F7}"/>
              </a:ext>
            </a:extLst>
          </p:cNvPr>
          <p:cNvSpPr/>
          <p:nvPr/>
        </p:nvSpPr>
        <p:spPr>
          <a:xfrm>
            <a:off x="3212888" y="4500371"/>
            <a:ext cx="720000" cy="5039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14" name="Rectangle 13">
            <a:extLst>
              <a:ext uri="{FF2B5EF4-FFF2-40B4-BE49-F238E27FC236}">
                <a16:creationId xmlns:a16="http://schemas.microsoft.com/office/drawing/2014/main" id="{CE35A448-0EB5-40BC-96E8-95D1E330BC89}"/>
              </a:ext>
            </a:extLst>
          </p:cNvPr>
          <p:cNvSpPr/>
          <p:nvPr/>
        </p:nvSpPr>
        <p:spPr>
          <a:xfrm>
            <a:off x="3212888" y="5219391"/>
            <a:ext cx="2880000" cy="503999"/>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5</a:t>
            </a:r>
          </a:p>
        </p:txBody>
      </p:sp>
      <p:sp>
        <p:nvSpPr>
          <p:cNvPr id="15" name="Rectangle 14">
            <a:extLst>
              <a:ext uri="{FF2B5EF4-FFF2-40B4-BE49-F238E27FC236}">
                <a16:creationId xmlns:a16="http://schemas.microsoft.com/office/drawing/2014/main" id="{5B0B9D7B-2EB8-4653-986A-0E368E5DAA52}"/>
              </a:ext>
            </a:extLst>
          </p:cNvPr>
          <p:cNvSpPr/>
          <p:nvPr/>
        </p:nvSpPr>
        <p:spPr>
          <a:xfrm>
            <a:off x="3932888" y="4500371"/>
            <a:ext cx="180000" cy="503999"/>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C16FF99F-E77D-43D8-A579-874993B03030}"/>
              </a:ext>
            </a:extLst>
          </p:cNvPr>
          <p:cNvSpPr/>
          <p:nvPr/>
        </p:nvSpPr>
        <p:spPr>
          <a:xfrm>
            <a:off x="4112888" y="4500371"/>
            <a:ext cx="1980000" cy="5039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a:t>
            </a:r>
          </a:p>
        </p:txBody>
      </p:sp>
      <p:sp>
        <p:nvSpPr>
          <p:cNvPr id="17" name="Rectangle 16">
            <a:extLst>
              <a:ext uri="{FF2B5EF4-FFF2-40B4-BE49-F238E27FC236}">
                <a16:creationId xmlns:a16="http://schemas.microsoft.com/office/drawing/2014/main" id="{97AC1686-A9C0-40EC-AB60-B01A99386215}"/>
              </a:ext>
            </a:extLst>
          </p:cNvPr>
          <p:cNvSpPr/>
          <p:nvPr/>
        </p:nvSpPr>
        <p:spPr>
          <a:xfrm>
            <a:off x="6452887" y="5219391"/>
            <a:ext cx="1980000" cy="5039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7</a:t>
            </a:r>
          </a:p>
        </p:txBody>
      </p:sp>
      <p:sp>
        <p:nvSpPr>
          <p:cNvPr id="18" name="Rectangle 17">
            <a:extLst>
              <a:ext uri="{FF2B5EF4-FFF2-40B4-BE49-F238E27FC236}">
                <a16:creationId xmlns:a16="http://schemas.microsoft.com/office/drawing/2014/main" id="{57CDBAA7-B2AA-433F-B3DE-5812AFAF34BF}"/>
              </a:ext>
            </a:extLst>
          </p:cNvPr>
          <p:cNvSpPr/>
          <p:nvPr/>
        </p:nvSpPr>
        <p:spPr>
          <a:xfrm>
            <a:off x="8432888" y="4499881"/>
            <a:ext cx="360000" cy="1224000"/>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E64081FD-69CB-4152-8AA7-491B5169670C}"/>
              </a:ext>
            </a:extLst>
          </p:cNvPr>
          <p:cNvSpPr/>
          <p:nvPr/>
        </p:nvSpPr>
        <p:spPr>
          <a:xfrm>
            <a:off x="8792888" y="5219391"/>
            <a:ext cx="360000" cy="503999"/>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7</a:t>
            </a:r>
          </a:p>
        </p:txBody>
      </p:sp>
      <p:sp>
        <p:nvSpPr>
          <p:cNvPr id="20" name="Rectangle 19">
            <a:extLst>
              <a:ext uri="{FF2B5EF4-FFF2-40B4-BE49-F238E27FC236}">
                <a16:creationId xmlns:a16="http://schemas.microsoft.com/office/drawing/2014/main" id="{6792C8D4-B873-4FAA-880A-03964C944D75}"/>
              </a:ext>
            </a:extLst>
          </p:cNvPr>
          <p:cNvSpPr/>
          <p:nvPr/>
        </p:nvSpPr>
        <p:spPr>
          <a:xfrm>
            <a:off x="8792888" y="4500371"/>
            <a:ext cx="720000" cy="5039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21" name="Rectangle 20">
            <a:extLst>
              <a:ext uri="{FF2B5EF4-FFF2-40B4-BE49-F238E27FC236}">
                <a16:creationId xmlns:a16="http://schemas.microsoft.com/office/drawing/2014/main" id="{6EA3A55A-C302-480F-9862-5206922675DD}"/>
              </a:ext>
            </a:extLst>
          </p:cNvPr>
          <p:cNvSpPr/>
          <p:nvPr/>
        </p:nvSpPr>
        <p:spPr>
          <a:xfrm>
            <a:off x="9512888" y="4500371"/>
            <a:ext cx="180000" cy="503999"/>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EBFCD5D3-7689-41EB-85FD-78E55E6707E7}"/>
              </a:ext>
            </a:extLst>
          </p:cNvPr>
          <p:cNvSpPr/>
          <p:nvPr/>
        </p:nvSpPr>
        <p:spPr>
          <a:xfrm>
            <a:off x="9692888" y="4500371"/>
            <a:ext cx="1980000" cy="5039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a:t>
            </a:r>
          </a:p>
        </p:txBody>
      </p:sp>
      <p:sp>
        <p:nvSpPr>
          <p:cNvPr id="23" name="Rectangle 22">
            <a:extLst>
              <a:ext uri="{FF2B5EF4-FFF2-40B4-BE49-F238E27FC236}">
                <a16:creationId xmlns:a16="http://schemas.microsoft.com/office/drawing/2014/main" id="{CE489076-7782-4FAC-9252-09BAE00ADA78}"/>
              </a:ext>
            </a:extLst>
          </p:cNvPr>
          <p:cNvSpPr/>
          <p:nvPr/>
        </p:nvSpPr>
        <p:spPr>
          <a:xfrm>
            <a:off x="9152888" y="5218900"/>
            <a:ext cx="180000" cy="50399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F5944B0D-842E-4FE9-963F-3EDEA86B5458}"/>
              </a:ext>
            </a:extLst>
          </p:cNvPr>
          <p:cNvSpPr/>
          <p:nvPr/>
        </p:nvSpPr>
        <p:spPr>
          <a:xfrm>
            <a:off x="9332387" y="5218900"/>
            <a:ext cx="720000" cy="503999"/>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6</a:t>
            </a:r>
          </a:p>
        </p:txBody>
      </p:sp>
      <p:sp>
        <p:nvSpPr>
          <p:cNvPr id="25" name="Rectangle 24">
            <a:extLst>
              <a:ext uri="{FF2B5EF4-FFF2-40B4-BE49-F238E27FC236}">
                <a16:creationId xmlns:a16="http://schemas.microsoft.com/office/drawing/2014/main" id="{CA89E273-8AAD-44B3-89B0-8BF9DA5BB364}"/>
              </a:ext>
            </a:extLst>
          </p:cNvPr>
          <p:cNvSpPr/>
          <p:nvPr/>
        </p:nvSpPr>
        <p:spPr>
          <a:xfrm>
            <a:off x="10051886" y="5218900"/>
            <a:ext cx="180000" cy="503999"/>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31C7785C-32C4-4608-A215-DA3649831946}"/>
              </a:ext>
            </a:extLst>
          </p:cNvPr>
          <p:cNvSpPr/>
          <p:nvPr/>
        </p:nvSpPr>
        <p:spPr>
          <a:xfrm>
            <a:off x="10230884" y="5218900"/>
            <a:ext cx="360000" cy="503999"/>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6</a:t>
            </a:r>
          </a:p>
        </p:txBody>
      </p:sp>
      <p:sp>
        <p:nvSpPr>
          <p:cNvPr id="27" name="Rectangle 26">
            <a:extLst>
              <a:ext uri="{FF2B5EF4-FFF2-40B4-BE49-F238E27FC236}">
                <a16:creationId xmlns:a16="http://schemas.microsoft.com/office/drawing/2014/main" id="{82265388-1EDD-4B65-87EB-8BBC9496FDA5}"/>
              </a:ext>
            </a:extLst>
          </p:cNvPr>
          <p:cNvSpPr/>
          <p:nvPr/>
        </p:nvSpPr>
        <p:spPr>
          <a:xfrm>
            <a:off x="10590884" y="5218900"/>
            <a:ext cx="180000" cy="50399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CDC546B3-DB55-4C69-B112-8FA65A0758AE}"/>
              </a:ext>
            </a:extLst>
          </p:cNvPr>
          <p:cNvSpPr/>
          <p:nvPr/>
        </p:nvSpPr>
        <p:spPr>
          <a:xfrm>
            <a:off x="10770383" y="5218900"/>
            <a:ext cx="720000" cy="503999"/>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5</a:t>
            </a:r>
          </a:p>
        </p:txBody>
      </p:sp>
      <p:sp>
        <p:nvSpPr>
          <p:cNvPr id="29" name="Rectangle 28">
            <a:extLst>
              <a:ext uri="{FF2B5EF4-FFF2-40B4-BE49-F238E27FC236}">
                <a16:creationId xmlns:a16="http://schemas.microsoft.com/office/drawing/2014/main" id="{4F38CCD6-77C5-469E-9807-D985BE215B47}"/>
              </a:ext>
            </a:extLst>
          </p:cNvPr>
          <p:cNvSpPr/>
          <p:nvPr/>
        </p:nvSpPr>
        <p:spPr>
          <a:xfrm>
            <a:off x="11489882" y="5218900"/>
            <a:ext cx="180000" cy="503999"/>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Box 29">
            <a:extLst>
              <a:ext uri="{FF2B5EF4-FFF2-40B4-BE49-F238E27FC236}">
                <a16:creationId xmlns:a16="http://schemas.microsoft.com/office/drawing/2014/main" id="{5390E6CC-8195-4A6C-A68C-8A73A9ABC811}"/>
              </a:ext>
            </a:extLst>
          </p:cNvPr>
          <p:cNvSpPr txBox="1"/>
          <p:nvPr/>
        </p:nvSpPr>
        <p:spPr>
          <a:xfrm>
            <a:off x="1245945" y="5973055"/>
            <a:ext cx="1674543" cy="290849"/>
          </a:xfrm>
          <a:prstGeom prst="rect">
            <a:avLst/>
          </a:prstGeom>
          <a:noFill/>
        </p:spPr>
        <p:txBody>
          <a:bodyPr wrap="none" lIns="72000" tIns="0" rIns="72000" bIns="0" rtlCol="0">
            <a:spAutoFit/>
          </a:bodyPr>
          <a:lstStyle/>
          <a:p>
            <a:pPr marL="0" indent="0" algn="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Thread switch</a:t>
            </a:r>
          </a:p>
        </p:txBody>
      </p:sp>
      <p:sp>
        <p:nvSpPr>
          <p:cNvPr id="31" name="TextBox 30">
            <a:extLst>
              <a:ext uri="{FF2B5EF4-FFF2-40B4-BE49-F238E27FC236}">
                <a16:creationId xmlns:a16="http://schemas.microsoft.com/office/drawing/2014/main" id="{BB099897-57D3-4DBA-80D3-5E74F592490A}"/>
              </a:ext>
            </a:extLst>
          </p:cNvPr>
          <p:cNvSpPr txBox="1"/>
          <p:nvPr/>
        </p:nvSpPr>
        <p:spPr>
          <a:xfrm>
            <a:off x="7976480" y="5973056"/>
            <a:ext cx="872602" cy="290849"/>
          </a:xfrm>
          <a:prstGeom prst="rect">
            <a:avLst/>
          </a:prstGeom>
          <a:noFill/>
        </p:spPr>
        <p:txBody>
          <a:bodyPr wrap="none" lIns="0" tIns="0" rIns="72000" bIns="0" rtlCol="0">
            <a:spAutoFit/>
          </a:bodyPr>
          <a:lstStyle/>
          <a:p>
            <a:pPr marL="0" indent="0" algn="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L3 miss</a:t>
            </a:r>
          </a:p>
        </p:txBody>
      </p:sp>
      <p:sp>
        <p:nvSpPr>
          <p:cNvPr id="32" name="TextBox 31">
            <a:extLst>
              <a:ext uri="{FF2B5EF4-FFF2-40B4-BE49-F238E27FC236}">
                <a16:creationId xmlns:a16="http://schemas.microsoft.com/office/drawing/2014/main" id="{5529F734-DED1-492C-9301-9ACE370132F1}"/>
              </a:ext>
            </a:extLst>
          </p:cNvPr>
          <p:cNvSpPr txBox="1"/>
          <p:nvPr/>
        </p:nvSpPr>
        <p:spPr>
          <a:xfrm>
            <a:off x="9806080" y="5973057"/>
            <a:ext cx="1329907" cy="290849"/>
          </a:xfrm>
          <a:prstGeom prst="rect">
            <a:avLst/>
          </a:prstGeom>
          <a:noFill/>
        </p:spPr>
        <p:txBody>
          <a:bodyPr wrap="none" lIns="0" tIns="0" rIns="72000" bIns="0" rtlCol="0">
            <a:spAutoFit/>
          </a:bodyPr>
          <a:lstStyle/>
          <a:p>
            <a:pPr marL="0" indent="0" algn="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Data return</a:t>
            </a:r>
          </a:p>
        </p:txBody>
      </p:sp>
      <p:cxnSp>
        <p:nvCxnSpPr>
          <p:cNvPr id="33" name="Straight Arrow Connector 32">
            <a:extLst>
              <a:ext uri="{FF2B5EF4-FFF2-40B4-BE49-F238E27FC236}">
                <a16:creationId xmlns:a16="http://schemas.microsoft.com/office/drawing/2014/main" id="{222D09F1-50F4-4CA2-A01C-208B46BF98F5}"/>
              </a:ext>
            </a:extLst>
          </p:cNvPr>
          <p:cNvCxnSpPr>
            <a:cxnSpLocks/>
            <a:stCxn id="32" idx="3"/>
          </p:cNvCxnSpPr>
          <p:nvPr/>
        </p:nvCxnSpPr>
        <p:spPr>
          <a:xfrm flipV="1">
            <a:off x="11135987" y="5506527"/>
            <a:ext cx="446400" cy="61195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131C713-6A4C-4B4E-91CA-B26F4B8A5FC1}"/>
              </a:ext>
            </a:extLst>
          </p:cNvPr>
          <p:cNvCxnSpPr>
            <a:cxnSpLocks/>
            <a:stCxn id="31" idx="3"/>
            <a:endCxn id="23" idx="3"/>
          </p:cNvCxnSpPr>
          <p:nvPr/>
        </p:nvCxnSpPr>
        <p:spPr>
          <a:xfrm flipV="1">
            <a:off x="8849082" y="5470900"/>
            <a:ext cx="417600" cy="6475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4546FA2-B481-4979-A556-2C0FB2516B56}"/>
              </a:ext>
            </a:extLst>
          </p:cNvPr>
          <p:cNvCxnSpPr>
            <a:cxnSpLocks/>
            <a:stCxn id="30" idx="3"/>
          </p:cNvCxnSpPr>
          <p:nvPr/>
        </p:nvCxnSpPr>
        <p:spPr>
          <a:xfrm flipV="1">
            <a:off x="2920488" y="5470900"/>
            <a:ext cx="105404" cy="6475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CF04D72-86F6-4562-B2B9-8EFD1CC9EA27}"/>
              </a:ext>
            </a:extLst>
          </p:cNvPr>
          <p:cNvSpPr txBox="1"/>
          <p:nvPr/>
        </p:nvSpPr>
        <p:spPr>
          <a:xfrm>
            <a:off x="493200" y="4606294"/>
            <a:ext cx="1056627" cy="290849"/>
          </a:xfrm>
          <a:prstGeom prst="rect">
            <a:avLst/>
          </a:prstGeom>
          <a:noFill/>
        </p:spPr>
        <p:txBody>
          <a:bodyPr wrap="none" lIns="72000" tIns="0" rIns="0" bIns="0" rtlCol="0">
            <a:spAutoFit/>
          </a:bodyPr>
          <a:lstStyle/>
          <a:p>
            <a:pPr marL="0" indent="0" algn="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Thread A</a:t>
            </a:r>
          </a:p>
        </p:txBody>
      </p:sp>
      <p:sp>
        <p:nvSpPr>
          <p:cNvPr id="37" name="TextBox 36">
            <a:extLst>
              <a:ext uri="{FF2B5EF4-FFF2-40B4-BE49-F238E27FC236}">
                <a16:creationId xmlns:a16="http://schemas.microsoft.com/office/drawing/2014/main" id="{7FDB5075-F6E8-48F4-9D05-96F51BE4142D}"/>
              </a:ext>
            </a:extLst>
          </p:cNvPr>
          <p:cNvSpPr txBox="1"/>
          <p:nvPr/>
        </p:nvSpPr>
        <p:spPr>
          <a:xfrm>
            <a:off x="494761" y="5325474"/>
            <a:ext cx="1047009" cy="290849"/>
          </a:xfrm>
          <a:prstGeom prst="rect">
            <a:avLst/>
          </a:prstGeom>
          <a:noFill/>
        </p:spPr>
        <p:txBody>
          <a:bodyPr wrap="none" lIns="72000" tIns="0" rIns="0" bIns="0" rtlCol="0">
            <a:spAutoFit/>
          </a:bodyPr>
          <a:lstStyle/>
          <a:p>
            <a:pPr marL="0" indent="0" algn="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Thread </a:t>
            </a:r>
            <a:r>
              <a:rPr lang="en-GB" sz="2100" dirty="0">
                <a:solidFill>
                  <a:schemeClr val="tx2"/>
                </a:solidFill>
                <a:latin typeface="+mn-lt"/>
                <a:ea typeface="+mn-ea"/>
              </a:rPr>
              <a:t>B</a:t>
            </a:r>
            <a:endParaRPr lang="en-GB" sz="2100" kern="1200" dirty="0">
              <a:solidFill>
                <a:schemeClr val="tx2"/>
              </a:solidFill>
              <a:latin typeface="+mn-lt"/>
              <a:ea typeface="+mn-ea"/>
              <a:cs typeface="+mn-cs"/>
            </a:endParaRPr>
          </a:p>
        </p:txBody>
      </p:sp>
      <p:sp>
        <p:nvSpPr>
          <p:cNvPr id="38" name="TextBox 37">
            <a:extLst>
              <a:ext uri="{FF2B5EF4-FFF2-40B4-BE49-F238E27FC236}">
                <a16:creationId xmlns:a16="http://schemas.microsoft.com/office/drawing/2014/main" id="{0BBE90EC-3C97-4828-A66A-F77FA8F76864}"/>
              </a:ext>
            </a:extLst>
          </p:cNvPr>
          <p:cNvSpPr txBox="1"/>
          <p:nvPr/>
        </p:nvSpPr>
        <p:spPr>
          <a:xfrm>
            <a:off x="3324303" y="5972400"/>
            <a:ext cx="3550070" cy="581698"/>
          </a:xfrm>
          <a:prstGeom prst="rect">
            <a:avLst/>
          </a:prstGeom>
          <a:noFill/>
        </p:spPr>
        <p:txBody>
          <a:bodyPr wrap="square" lIns="72000" tIns="0" rIns="0" bIns="0" rtlCol="0">
            <a:spAutoFit/>
          </a:bodyPr>
          <a:lstStyle/>
          <a:p>
            <a:pPr marL="0" indent="0"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After t</a:t>
            </a:r>
            <a:r>
              <a:rPr lang="en-GB" sz="2100" kern="1200" dirty="0">
                <a:solidFill>
                  <a:schemeClr val="tx2"/>
                </a:solidFill>
                <a:latin typeface="+mn-lt"/>
                <a:ea typeface="+mn-ea"/>
                <a:cs typeface="+mn-cs"/>
              </a:rPr>
              <a:t>imeout, A executes even with a lower urgency value</a:t>
            </a:r>
          </a:p>
        </p:txBody>
      </p:sp>
      <p:cxnSp>
        <p:nvCxnSpPr>
          <p:cNvPr id="39" name="Straight Arrow Connector 38">
            <a:extLst>
              <a:ext uri="{FF2B5EF4-FFF2-40B4-BE49-F238E27FC236}">
                <a16:creationId xmlns:a16="http://schemas.microsoft.com/office/drawing/2014/main" id="{77EB05B9-B4A0-4A60-BCD1-8674649F8D24}"/>
              </a:ext>
            </a:extLst>
          </p:cNvPr>
          <p:cNvCxnSpPr>
            <a:cxnSpLocks/>
            <a:stCxn id="38" idx="3"/>
          </p:cNvCxnSpPr>
          <p:nvPr/>
        </p:nvCxnSpPr>
        <p:spPr>
          <a:xfrm flipV="1">
            <a:off x="6874373" y="5506527"/>
            <a:ext cx="234313" cy="75672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0A7A5FB-6D5B-4BF9-8545-A054B2E5C9AB}"/>
              </a:ext>
            </a:extLst>
          </p:cNvPr>
          <p:cNvCxnSpPr>
            <a:cxnSpLocks/>
          </p:cNvCxnSpPr>
          <p:nvPr/>
        </p:nvCxnSpPr>
        <p:spPr>
          <a:xfrm flipH="1">
            <a:off x="3031200" y="4572000"/>
            <a:ext cx="0" cy="36000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398E67E-E131-4171-A8F5-9E135CF09E72}"/>
              </a:ext>
            </a:extLst>
          </p:cNvPr>
          <p:cNvCxnSpPr>
            <a:cxnSpLocks/>
          </p:cNvCxnSpPr>
          <p:nvPr/>
        </p:nvCxnSpPr>
        <p:spPr>
          <a:xfrm rot="10800000" flipH="1">
            <a:off x="6272386" y="5292000"/>
            <a:ext cx="0" cy="36000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DC0495B-4755-489C-9BDE-43DE96D90485}"/>
              </a:ext>
            </a:extLst>
          </p:cNvPr>
          <p:cNvCxnSpPr>
            <a:cxnSpLocks/>
          </p:cNvCxnSpPr>
          <p:nvPr/>
        </p:nvCxnSpPr>
        <p:spPr>
          <a:xfrm flipH="1">
            <a:off x="8612888" y="4572000"/>
            <a:ext cx="0" cy="36000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159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Beyond Coarse-grained Multithreading</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Coarse-grained multithreading allows us to hide some of the stall latency.</a:t>
            </a:r>
          </a:p>
          <a:p>
            <a:pPr lvl="1"/>
            <a:r>
              <a:rPr lang="en-GB" dirty="0"/>
              <a:t>The core performs useful work again once thread switching has occurred.</a:t>
            </a:r>
          </a:p>
          <a:p>
            <a:pPr lvl="1"/>
            <a:r>
              <a:rPr lang="en-GB" dirty="0"/>
              <a:t>And the techniques discussed previously help reduce the thread-switch penalty.</a:t>
            </a:r>
          </a:p>
          <a:p>
            <a:r>
              <a:rPr lang="en-GB" dirty="0"/>
              <a:t>However, we don’t switch often, so smaller pipeline stalls still exist.</a:t>
            </a:r>
          </a:p>
          <a:p>
            <a:pPr lvl="1"/>
            <a:r>
              <a:rPr lang="en-GB" dirty="0"/>
              <a:t>For example, ALU operations taking only a few cycles</a:t>
            </a:r>
          </a:p>
          <a:p>
            <a:r>
              <a:rPr lang="en-GB" dirty="0"/>
              <a:t>Either pay the price of per-thread pipeline registers or suffer the switching penalty.</a:t>
            </a:r>
          </a:p>
          <a:p>
            <a:pPr lvl="1"/>
            <a:r>
              <a:rPr lang="en-GB" dirty="0"/>
              <a:t>Per-thread pipeline registers may be overkill if switching occurs infrequently.</a:t>
            </a:r>
          </a:p>
          <a:p>
            <a:r>
              <a:rPr lang="en-GB" dirty="0"/>
              <a:t>Or we can move in the other direction and allow instructions from multiple threads per pipeline stage simultaneously.</a:t>
            </a:r>
            <a:endParaRPr lang="en-US" dirty="0"/>
          </a:p>
        </p:txBody>
      </p:sp>
    </p:spTree>
    <p:extLst>
      <p:ext uri="{BB962C8B-B14F-4D97-AF65-F5344CB8AC3E}">
        <p14:creationId xmlns:p14="http://schemas.microsoft.com/office/powerpoint/2010/main" val="3822192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5A0785-5CCF-4477-A090-4957F46B2007}"/>
              </a:ext>
            </a:extLst>
          </p:cNvPr>
          <p:cNvSpPr txBox="1"/>
          <p:nvPr/>
        </p:nvSpPr>
        <p:spPr>
          <a:xfrm>
            <a:off x="3715657" y="2583543"/>
            <a:ext cx="5878286" cy="420914"/>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endParaRPr lang="en-GB" sz="2100" kern="1200" dirty="0">
              <a:solidFill>
                <a:schemeClr val="tx2"/>
              </a:solidFill>
              <a:latin typeface="+mn-lt"/>
              <a:ea typeface="+mn-ea"/>
              <a:cs typeface="+mn-cs"/>
            </a:endParaRPr>
          </a:p>
        </p:txBody>
      </p:sp>
      <p:sp>
        <p:nvSpPr>
          <p:cNvPr id="5" name="Rectangle 4">
            <a:extLst>
              <a:ext uri="{FF2B5EF4-FFF2-40B4-BE49-F238E27FC236}">
                <a16:creationId xmlns:a16="http://schemas.microsoft.com/office/drawing/2014/main" id="{14AFAEAD-4746-495F-87FE-2C1EB4401ADB}"/>
              </a:ext>
            </a:extLst>
          </p:cNvPr>
          <p:cNvSpPr/>
          <p:nvPr/>
        </p:nvSpPr>
        <p:spPr>
          <a:xfrm>
            <a:off x="993481" y="2967335"/>
            <a:ext cx="10205101"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Simultaneous Multithreading (SMT)</a:t>
            </a:r>
          </a:p>
        </p:txBody>
      </p:sp>
    </p:spTree>
    <p:extLst>
      <p:ext uri="{BB962C8B-B14F-4D97-AF65-F5344CB8AC3E}">
        <p14:creationId xmlns:p14="http://schemas.microsoft.com/office/powerpoint/2010/main" val="3267478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Module Syllabus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US" dirty="0"/>
              <a:t>Multitasking</a:t>
            </a:r>
          </a:p>
          <a:p>
            <a:pPr>
              <a:buFont typeface="Arial" panose="020B0604020202020204" pitchFamily="34" charset="0"/>
              <a:buChar char="•"/>
            </a:pPr>
            <a:r>
              <a:rPr lang="en-US" dirty="0"/>
              <a:t>Fine-grained multithreading</a:t>
            </a:r>
          </a:p>
          <a:p>
            <a:pPr marL="741363" lvl="1" indent="-342900"/>
            <a:r>
              <a:rPr lang="en-US" dirty="0"/>
              <a:t>Thread selection</a:t>
            </a:r>
          </a:p>
          <a:p>
            <a:pPr marL="741363" lvl="1" indent="-342900"/>
            <a:r>
              <a:rPr lang="en-US" dirty="0"/>
              <a:t>Case study</a:t>
            </a:r>
          </a:p>
          <a:p>
            <a:pPr>
              <a:buFont typeface="Arial" panose="020B0604020202020204" pitchFamily="34" charset="0"/>
              <a:buChar char="•"/>
            </a:pPr>
            <a:r>
              <a:rPr lang="en-US" dirty="0"/>
              <a:t>Coarse-grained multithreading</a:t>
            </a:r>
          </a:p>
          <a:p>
            <a:pPr marL="741363" lvl="1" indent="-342900"/>
            <a:r>
              <a:rPr lang="en-US" dirty="0"/>
              <a:t>Case study</a:t>
            </a:r>
          </a:p>
          <a:p>
            <a:pPr>
              <a:buFont typeface="Arial" panose="020B0604020202020204" pitchFamily="34" charset="0"/>
              <a:buChar char="•"/>
            </a:pPr>
            <a:r>
              <a:rPr lang="en-US" dirty="0"/>
              <a:t>Simultaneous multithreading (SMT)</a:t>
            </a:r>
          </a:p>
          <a:p>
            <a:pPr marL="741363" lvl="1" indent="-342900"/>
            <a:r>
              <a:rPr lang="en-US" dirty="0"/>
              <a:t>SMT policies</a:t>
            </a:r>
          </a:p>
          <a:p>
            <a:pPr marL="741363" lvl="1" indent="-342900"/>
            <a:r>
              <a:rPr lang="en-US" dirty="0"/>
              <a:t>Case study</a:t>
            </a:r>
          </a:p>
        </p:txBody>
      </p:sp>
    </p:spTree>
    <p:extLst>
      <p:ext uri="{BB962C8B-B14F-4D97-AF65-F5344CB8AC3E}">
        <p14:creationId xmlns:p14="http://schemas.microsoft.com/office/powerpoint/2010/main" val="3759618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Simultaneous Multithreading</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Coarse- and fine-grained multithreading enable higher throughput from a core.</a:t>
            </a:r>
          </a:p>
          <a:p>
            <a:pPr lvl="1"/>
            <a:r>
              <a:rPr lang="en-GB" dirty="0"/>
              <a:t>By switching to a new thread either every cycle or on certain events</a:t>
            </a:r>
          </a:p>
          <a:p>
            <a:r>
              <a:rPr lang="en-GB" dirty="0"/>
              <a:t>These are called temporal multithreading.</a:t>
            </a:r>
          </a:p>
          <a:p>
            <a:pPr lvl="1"/>
            <a:r>
              <a:rPr lang="en-GB" dirty="0"/>
              <a:t>Each pipeline stage holds instructions from only a single thread – the core is shared across time.</a:t>
            </a:r>
          </a:p>
          <a:p>
            <a:pPr lvl="1"/>
            <a:r>
              <a:rPr lang="en-GB" dirty="0"/>
              <a:t>Instructions from different threads can occur in the pipeline at different stages.</a:t>
            </a:r>
          </a:p>
          <a:p>
            <a:r>
              <a:rPr lang="en-GB" dirty="0"/>
              <a:t>However, in superscalar cores, this does not increase pipeline utilization.</a:t>
            </a:r>
          </a:p>
          <a:p>
            <a:pPr lvl="1"/>
            <a:r>
              <a:rPr lang="en-GB" dirty="0"/>
              <a:t>During periods of low IPC in a particular thread, some functional units are idle.</a:t>
            </a:r>
          </a:p>
          <a:p>
            <a:r>
              <a:rPr lang="en-GB" dirty="0"/>
              <a:t>Simultaneous multithreading is a way to tackle this.</a:t>
            </a:r>
          </a:p>
          <a:p>
            <a:pPr lvl="1"/>
            <a:r>
              <a:rPr lang="en-GB" dirty="0"/>
              <a:t>Instructions from multiple threads can occupy a pipeline stage at the same time.</a:t>
            </a:r>
          </a:p>
          <a:p>
            <a:pPr lvl="1"/>
            <a:r>
              <a:rPr lang="en-GB" dirty="0"/>
              <a:t>This increases the number of ready instructions available to execute.</a:t>
            </a:r>
            <a:endParaRPr lang="en-US" dirty="0"/>
          </a:p>
        </p:txBody>
      </p:sp>
    </p:spTree>
    <p:extLst>
      <p:ext uri="{BB962C8B-B14F-4D97-AF65-F5344CB8AC3E}">
        <p14:creationId xmlns:p14="http://schemas.microsoft.com/office/powerpoint/2010/main" val="4095032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Simultaneous Multithreading</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SMT allows instructions from different threads to be in-flight concurrently.</a:t>
            </a:r>
          </a:p>
          <a:p>
            <a:pPr lvl="1"/>
            <a:r>
              <a:rPr lang="en-GB" dirty="0"/>
              <a:t>All the way through the pipeline</a:t>
            </a:r>
          </a:p>
          <a:p>
            <a:r>
              <a:rPr lang="en-GB" dirty="0"/>
              <a:t>Instructions from multiple threads are:</a:t>
            </a:r>
          </a:p>
          <a:p>
            <a:pPr lvl="1"/>
            <a:r>
              <a:rPr lang="en-GB" dirty="0"/>
              <a:t>Fetched, decoded, renamed, dispatched, issued, executed, and committed each cycle</a:t>
            </a:r>
          </a:p>
          <a:p>
            <a:r>
              <a:rPr lang="en-GB" dirty="0"/>
              <a:t>Microarchitectural resources throughout the pipeline are shared between threads.</a:t>
            </a:r>
          </a:p>
          <a:p>
            <a:pPr lvl="1"/>
            <a:r>
              <a:rPr lang="en-GB" dirty="0"/>
              <a:t>This means that there should be fewer unused resources because more independent instructions exist.</a:t>
            </a:r>
          </a:p>
          <a:p>
            <a:r>
              <a:rPr lang="en-GB" dirty="0"/>
              <a:t>As with other forms of multithreading, the designer has to duplicate architectural state.</a:t>
            </a:r>
          </a:p>
          <a:p>
            <a:pPr lvl="1"/>
            <a:r>
              <a:rPr lang="en-GB" dirty="0"/>
              <a:t>PC, register file, page table base register, etc.</a:t>
            </a:r>
          </a:p>
          <a:p>
            <a:r>
              <a:rPr lang="en-GB" dirty="0"/>
              <a:t>And implement fetch logic to fetch instructions from one or more threads in each cycle</a:t>
            </a:r>
          </a:p>
          <a:p>
            <a:pPr lvl="1"/>
            <a:r>
              <a:rPr lang="en-GB" dirty="0"/>
              <a:t>As well as the additional logic to distinguish between threads within the pipeline</a:t>
            </a:r>
            <a:endParaRPr lang="en-US" dirty="0"/>
          </a:p>
        </p:txBody>
      </p:sp>
    </p:spTree>
    <p:extLst>
      <p:ext uri="{BB962C8B-B14F-4D97-AF65-F5344CB8AC3E}">
        <p14:creationId xmlns:p14="http://schemas.microsoft.com/office/powerpoint/2010/main" val="3843441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SMT Example</a:t>
            </a:r>
            <a:endParaRPr lang="en-US" dirty="0"/>
          </a:p>
        </p:txBody>
      </p:sp>
      <p:sp>
        <p:nvSpPr>
          <p:cNvPr id="4" name="Text Placeholder 9">
            <a:extLst>
              <a:ext uri="{FF2B5EF4-FFF2-40B4-BE49-F238E27FC236}">
                <a16:creationId xmlns:a16="http://schemas.microsoft.com/office/drawing/2014/main" id="{B97D65D8-1699-4DF9-A759-EB6B464187B9}"/>
              </a:ext>
            </a:extLst>
          </p:cNvPr>
          <p:cNvSpPr txBox="1">
            <a:spLocks/>
          </p:cNvSpPr>
          <p:nvPr/>
        </p:nvSpPr>
        <p:spPr>
          <a:xfrm>
            <a:off x="492125" y="1040826"/>
            <a:ext cx="11180763" cy="344488"/>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Instruction issue in a 4-way superscalar core</a:t>
            </a:r>
          </a:p>
        </p:txBody>
      </p:sp>
      <p:cxnSp>
        <p:nvCxnSpPr>
          <p:cNvPr id="5" name="Straight Arrow Connector 4">
            <a:extLst>
              <a:ext uri="{FF2B5EF4-FFF2-40B4-BE49-F238E27FC236}">
                <a16:creationId xmlns:a16="http://schemas.microsoft.com/office/drawing/2014/main" id="{7E89A682-400F-4EFE-AA44-F90F8CF6D712}"/>
              </a:ext>
            </a:extLst>
          </p:cNvPr>
          <p:cNvCxnSpPr/>
          <p:nvPr/>
        </p:nvCxnSpPr>
        <p:spPr>
          <a:xfrm>
            <a:off x="3387600" y="6133041"/>
            <a:ext cx="5392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F9D54446-4F4A-4CAC-91B7-B867CFFEB4C7}"/>
              </a:ext>
            </a:extLst>
          </p:cNvPr>
          <p:cNvGrpSpPr/>
          <p:nvPr/>
        </p:nvGrpSpPr>
        <p:grpSpPr>
          <a:xfrm>
            <a:off x="8401873" y="2855128"/>
            <a:ext cx="3276509" cy="1153564"/>
            <a:chOff x="7195182" y="3350036"/>
            <a:chExt cx="3276509" cy="1153564"/>
          </a:xfrm>
        </p:grpSpPr>
        <p:sp>
          <p:nvSpPr>
            <p:cNvPr id="7" name="TextBox 6">
              <a:extLst>
                <a:ext uri="{FF2B5EF4-FFF2-40B4-BE49-F238E27FC236}">
                  <a16:creationId xmlns:a16="http://schemas.microsoft.com/office/drawing/2014/main" id="{EA688C2D-9FA1-4C2A-A6FA-A061822D7E86}"/>
                </a:ext>
              </a:extLst>
            </p:cNvPr>
            <p:cNvSpPr txBox="1"/>
            <p:nvPr/>
          </p:nvSpPr>
          <p:spPr>
            <a:xfrm>
              <a:off x="7195182" y="3780612"/>
              <a:ext cx="993542" cy="290849"/>
            </a:xfrm>
            <a:prstGeom prst="rect">
              <a:avLst/>
            </a:prstGeom>
            <a:noFill/>
          </p:spPr>
          <p:txBody>
            <a:bodyPr wrap="none" lIns="0" tIns="0" rIns="0" bIns="0" rtlCol="0">
              <a:spAutoFit/>
            </a:bodyPr>
            <a:lstStyle/>
            <a:p>
              <a:pPr marL="0" indent="0" algn="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Thread </a:t>
              </a:r>
              <a:r>
                <a:rPr lang="en-GB" sz="2100" dirty="0">
                  <a:solidFill>
                    <a:schemeClr val="tx2"/>
                  </a:solidFill>
                  <a:latin typeface="+mn-lt"/>
                  <a:ea typeface="+mn-ea"/>
                </a:rPr>
                <a:t>D</a:t>
              </a:r>
              <a:endParaRPr lang="en-GB" sz="2100" kern="1200" dirty="0">
                <a:solidFill>
                  <a:schemeClr val="tx2"/>
                </a:solidFill>
                <a:latin typeface="+mn-lt"/>
                <a:ea typeface="+mn-ea"/>
                <a:cs typeface="+mn-cs"/>
              </a:endParaRPr>
            </a:p>
          </p:txBody>
        </p:sp>
        <p:sp>
          <p:nvSpPr>
            <p:cNvPr id="8" name="Rectangle 7">
              <a:extLst>
                <a:ext uri="{FF2B5EF4-FFF2-40B4-BE49-F238E27FC236}">
                  <a16:creationId xmlns:a16="http://schemas.microsoft.com/office/drawing/2014/main" id="{3EA48450-4347-4116-B6E7-979420393C26}"/>
                </a:ext>
              </a:extLst>
            </p:cNvPr>
            <p:cNvSpPr/>
            <p:nvPr/>
          </p:nvSpPr>
          <p:spPr>
            <a:xfrm>
              <a:off x="8322900" y="3350037"/>
              <a:ext cx="360000" cy="288000"/>
            </a:xfrm>
            <a:prstGeom prst="rect">
              <a:avLst/>
            </a:prstGeom>
            <a:solidFill>
              <a:schemeClr val="accent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24D725CF-02EF-4D6F-882D-A5073E85E489}"/>
                </a:ext>
              </a:extLst>
            </p:cNvPr>
            <p:cNvSpPr/>
            <p:nvPr/>
          </p:nvSpPr>
          <p:spPr>
            <a:xfrm>
              <a:off x="8682900" y="3350037"/>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E1311F-8709-4C82-8C4E-58A96B9EA28C}"/>
                </a:ext>
              </a:extLst>
            </p:cNvPr>
            <p:cNvSpPr/>
            <p:nvPr/>
          </p:nvSpPr>
          <p:spPr>
            <a:xfrm>
              <a:off x="9042900" y="3350036"/>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4A9E3E6E-BBD9-4D04-A192-B23F35E18B57}"/>
                </a:ext>
              </a:extLst>
            </p:cNvPr>
            <p:cNvSpPr/>
            <p:nvPr/>
          </p:nvSpPr>
          <p:spPr>
            <a:xfrm>
              <a:off x="9402900" y="3350037"/>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FBCF3F78-F620-4A12-BF12-AFFFFF25DEE1}"/>
                </a:ext>
              </a:extLst>
            </p:cNvPr>
            <p:cNvSpPr/>
            <p:nvPr/>
          </p:nvSpPr>
          <p:spPr>
            <a:xfrm>
              <a:off x="8322900" y="3638036"/>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502BF9AA-E614-417A-AB5D-A7C3F15A4436}"/>
                </a:ext>
              </a:extLst>
            </p:cNvPr>
            <p:cNvSpPr/>
            <p:nvPr/>
          </p:nvSpPr>
          <p:spPr>
            <a:xfrm>
              <a:off x="8682900" y="3638036"/>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2D3E6B7D-2CE7-4BAA-A86D-41B6215E4161}"/>
                </a:ext>
              </a:extLst>
            </p:cNvPr>
            <p:cNvSpPr/>
            <p:nvPr/>
          </p:nvSpPr>
          <p:spPr>
            <a:xfrm>
              <a:off x="9042900" y="3638035"/>
              <a:ext cx="360000" cy="288000"/>
            </a:xfrm>
            <a:prstGeom prst="rect">
              <a:avLst/>
            </a:prstGeom>
            <a:solidFill>
              <a:schemeClr val="accent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843A28EF-7A8B-4D34-86BF-FB77F96CAE71}"/>
                </a:ext>
              </a:extLst>
            </p:cNvPr>
            <p:cNvSpPr/>
            <p:nvPr/>
          </p:nvSpPr>
          <p:spPr>
            <a:xfrm>
              <a:off x="9402900" y="3638036"/>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78888954-B01E-4F02-BF81-B614F352E645}"/>
                </a:ext>
              </a:extLst>
            </p:cNvPr>
            <p:cNvSpPr/>
            <p:nvPr/>
          </p:nvSpPr>
          <p:spPr>
            <a:xfrm>
              <a:off x="8322900" y="3926035"/>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5C816C08-F606-428C-96EB-4AFD0B3FA4CA}"/>
                </a:ext>
              </a:extLst>
            </p:cNvPr>
            <p:cNvSpPr/>
            <p:nvPr/>
          </p:nvSpPr>
          <p:spPr>
            <a:xfrm>
              <a:off x="8682900" y="3926035"/>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AD0575A2-6CD2-414C-BEAB-AD4CA47E1FD5}"/>
                </a:ext>
              </a:extLst>
            </p:cNvPr>
            <p:cNvSpPr/>
            <p:nvPr/>
          </p:nvSpPr>
          <p:spPr>
            <a:xfrm>
              <a:off x="9042900" y="3926034"/>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4BD20FD8-5AFC-4D59-8769-64778A298430}"/>
                </a:ext>
              </a:extLst>
            </p:cNvPr>
            <p:cNvSpPr/>
            <p:nvPr/>
          </p:nvSpPr>
          <p:spPr>
            <a:xfrm>
              <a:off x="9402900" y="3926035"/>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F77B1E65-B9D1-4C25-873C-EE41D2556277}"/>
                </a:ext>
              </a:extLst>
            </p:cNvPr>
            <p:cNvSpPr/>
            <p:nvPr/>
          </p:nvSpPr>
          <p:spPr>
            <a:xfrm>
              <a:off x="8322900" y="4214034"/>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F36AD5D6-BD53-4AE9-B89F-22C626C5877A}"/>
                </a:ext>
              </a:extLst>
            </p:cNvPr>
            <p:cNvSpPr/>
            <p:nvPr/>
          </p:nvSpPr>
          <p:spPr>
            <a:xfrm>
              <a:off x="8682900" y="4214034"/>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8491E7AE-E4BE-437F-802A-C869A9519923}"/>
                </a:ext>
              </a:extLst>
            </p:cNvPr>
            <p:cNvSpPr/>
            <p:nvPr/>
          </p:nvSpPr>
          <p:spPr>
            <a:xfrm>
              <a:off x="9042900" y="4214033"/>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27BEA02E-3E59-4476-970A-0427C14293F9}"/>
                </a:ext>
              </a:extLst>
            </p:cNvPr>
            <p:cNvSpPr/>
            <p:nvPr/>
          </p:nvSpPr>
          <p:spPr>
            <a:xfrm>
              <a:off x="9402900" y="4214034"/>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38651691-FB19-47A7-A67A-1B1187C5EE5F}"/>
                </a:ext>
              </a:extLst>
            </p:cNvPr>
            <p:cNvSpPr/>
            <p:nvPr/>
          </p:nvSpPr>
          <p:spPr>
            <a:xfrm>
              <a:off x="9753150" y="3350036"/>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4B243C66-C300-4BF1-B525-47FB1DB75CDD}"/>
                </a:ext>
              </a:extLst>
            </p:cNvPr>
            <p:cNvSpPr/>
            <p:nvPr/>
          </p:nvSpPr>
          <p:spPr>
            <a:xfrm>
              <a:off x="9753150" y="3638035"/>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BF2DD0A3-BD43-455F-BA14-1ADA3CD818E8}"/>
                </a:ext>
              </a:extLst>
            </p:cNvPr>
            <p:cNvSpPr/>
            <p:nvPr/>
          </p:nvSpPr>
          <p:spPr>
            <a:xfrm>
              <a:off x="9753150" y="3926034"/>
              <a:ext cx="360000" cy="288000"/>
            </a:xfrm>
            <a:prstGeom prst="rect">
              <a:avLst/>
            </a:prstGeom>
            <a:solidFill>
              <a:schemeClr val="accent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6BC0B319-4F8D-449D-98D0-9A0B3B4713A8}"/>
                </a:ext>
              </a:extLst>
            </p:cNvPr>
            <p:cNvSpPr/>
            <p:nvPr/>
          </p:nvSpPr>
          <p:spPr>
            <a:xfrm>
              <a:off x="9753150" y="4214033"/>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60D49CE6-BF07-43D9-BC22-39F0AECBC3F8}"/>
                </a:ext>
              </a:extLst>
            </p:cNvPr>
            <p:cNvSpPr/>
            <p:nvPr/>
          </p:nvSpPr>
          <p:spPr>
            <a:xfrm>
              <a:off x="10111691" y="3351600"/>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38261290-5B16-4CD4-8B2E-14CD673DDCBE}"/>
                </a:ext>
              </a:extLst>
            </p:cNvPr>
            <p:cNvSpPr/>
            <p:nvPr/>
          </p:nvSpPr>
          <p:spPr>
            <a:xfrm>
              <a:off x="10111691" y="3639600"/>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DBC1B344-BA06-403A-B4A5-FC4DDB16EE58}"/>
                </a:ext>
              </a:extLst>
            </p:cNvPr>
            <p:cNvSpPr/>
            <p:nvPr/>
          </p:nvSpPr>
          <p:spPr>
            <a:xfrm>
              <a:off x="10111691" y="3927600"/>
              <a:ext cx="360000" cy="288000"/>
            </a:xfrm>
            <a:prstGeom prst="rect">
              <a:avLst/>
            </a:prstGeom>
            <a:solidFill>
              <a:schemeClr val="accent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5E27337D-F399-4DDB-971F-11FF9A885977}"/>
                </a:ext>
              </a:extLst>
            </p:cNvPr>
            <p:cNvSpPr/>
            <p:nvPr/>
          </p:nvSpPr>
          <p:spPr>
            <a:xfrm>
              <a:off x="10111691" y="4215600"/>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2" name="Group 31">
            <a:extLst>
              <a:ext uri="{FF2B5EF4-FFF2-40B4-BE49-F238E27FC236}">
                <a16:creationId xmlns:a16="http://schemas.microsoft.com/office/drawing/2014/main" id="{D744857E-52FC-49CF-AD84-962633D8882F}"/>
              </a:ext>
            </a:extLst>
          </p:cNvPr>
          <p:cNvGrpSpPr/>
          <p:nvPr/>
        </p:nvGrpSpPr>
        <p:grpSpPr>
          <a:xfrm>
            <a:off x="3131498" y="2855128"/>
            <a:ext cx="3266879" cy="1151999"/>
            <a:chOff x="7266571" y="1799998"/>
            <a:chExt cx="3266879" cy="1151999"/>
          </a:xfrm>
        </p:grpSpPr>
        <p:sp>
          <p:nvSpPr>
            <p:cNvPr id="33" name="TextBox 32">
              <a:extLst>
                <a:ext uri="{FF2B5EF4-FFF2-40B4-BE49-F238E27FC236}">
                  <a16:creationId xmlns:a16="http://schemas.microsoft.com/office/drawing/2014/main" id="{6CF79B26-D4A8-47C7-B287-0BF5F3A88344}"/>
                </a:ext>
              </a:extLst>
            </p:cNvPr>
            <p:cNvSpPr txBox="1"/>
            <p:nvPr/>
          </p:nvSpPr>
          <p:spPr>
            <a:xfrm>
              <a:off x="7266571" y="2230575"/>
              <a:ext cx="972703" cy="290849"/>
            </a:xfrm>
            <a:prstGeom prst="rect">
              <a:avLst/>
            </a:prstGeom>
            <a:noFill/>
          </p:spPr>
          <p:txBody>
            <a:bodyPr wrap="none" lIns="0" tIns="0" rIns="0" bIns="0" rtlCol="0">
              <a:spAutoFit/>
            </a:bodyPr>
            <a:lstStyle/>
            <a:p>
              <a:pPr marL="0" indent="0" algn="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Thread C</a:t>
              </a:r>
            </a:p>
          </p:txBody>
        </p:sp>
        <p:sp>
          <p:nvSpPr>
            <p:cNvPr id="34" name="Rectangle 33">
              <a:extLst>
                <a:ext uri="{FF2B5EF4-FFF2-40B4-BE49-F238E27FC236}">
                  <a16:creationId xmlns:a16="http://schemas.microsoft.com/office/drawing/2014/main" id="{FBB485BD-577C-4FA2-807B-4709EADA8F88}"/>
                </a:ext>
              </a:extLst>
            </p:cNvPr>
            <p:cNvSpPr/>
            <p:nvPr/>
          </p:nvSpPr>
          <p:spPr>
            <a:xfrm>
              <a:off x="8373450" y="1800000"/>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7DAA6424-A4FE-4EE1-BF9E-D39DCB40A834}"/>
                </a:ext>
              </a:extLst>
            </p:cNvPr>
            <p:cNvSpPr/>
            <p:nvPr/>
          </p:nvSpPr>
          <p:spPr>
            <a:xfrm>
              <a:off x="8733450" y="1800000"/>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6CEB66DE-2C8C-4A53-8D84-1BB344A0A21B}"/>
                </a:ext>
              </a:extLst>
            </p:cNvPr>
            <p:cNvSpPr/>
            <p:nvPr/>
          </p:nvSpPr>
          <p:spPr>
            <a:xfrm>
              <a:off x="9093450" y="1799999"/>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CE38F4DA-2D2C-4DF3-9742-288C3A7907C2}"/>
                </a:ext>
              </a:extLst>
            </p:cNvPr>
            <p:cNvSpPr/>
            <p:nvPr/>
          </p:nvSpPr>
          <p:spPr>
            <a:xfrm>
              <a:off x="9453450" y="1800000"/>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05DF15A3-DB9C-40AA-B373-0BFF24F824F5}"/>
                </a:ext>
              </a:extLst>
            </p:cNvPr>
            <p:cNvSpPr/>
            <p:nvPr/>
          </p:nvSpPr>
          <p:spPr>
            <a:xfrm>
              <a:off x="8373450" y="2087999"/>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a:extLst>
                <a:ext uri="{FF2B5EF4-FFF2-40B4-BE49-F238E27FC236}">
                  <a16:creationId xmlns:a16="http://schemas.microsoft.com/office/drawing/2014/main" id="{42BF5CEF-330B-4CA7-8B79-5E22C5B9F7A0}"/>
                </a:ext>
              </a:extLst>
            </p:cNvPr>
            <p:cNvSpPr/>
            <p:nvPr/>
          </p:nvSpPr>
          <p:spPr>
            <a:xfrm>
              <a:off x="8733450" y="2087999"/>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a:extLst>
                <a:ext uri="{FF2B5EF4-FFF2-40B4-BE49-F238E27FC236}">
                  <a16:creationId xmlns:a16="http://schemas.microsoft.com/office/drawing/2014/main" id="{0B91E8B6-7105-472F-99BC-89C9D82D8253}"/>
                </a:ext>
              </a:extLst>
            </p:cNvPr>
            <p:cNvSpPr/>
            <p:nvPr/>
          </p:nvSpPr>
          <p:spPr>
            <a:xfrm>
              <a:off x="9093450" y="2087998"/>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a:extLst>
                <a:ext uri="{FF2B5EF4-FFF2-40B4-BE49-F238E27FC236}">
                  <a16:creationId xmlns:a16="http://schemas.microsoft.com/office/drawing/2014/main" id="{00FBEC17-0DFC-439F-B9C1-3996D81806E1}"/>
                </a:ext>
              </a:extLst>
            </p:cNvPr>
            <p:cNvSpPr/>
            <p:nvPr/>
          </p:nvSpPr>
          <p:spPr>
            <a:xfrm>
              <a:off x="9453450" y="2087999"/>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a:extLst>
                <a:ext uri="{FF2B5EF4-FFF2-40B4-BE49-F238E27FC236}">
                  <a16:creationId xmlns:a16="http://schemas.microsoft.com/office/drawing/2014/main" id="{66FA7027-37B8-4151-BB8D-1545094B25BE}"/>
                </a:ext>
              </a:extLst>
            </p:cNvPr>
            <p:cNvSpPr/>
            <p:nvPr/>
          </p:nvSpPr>
          <p:spPr>
            <a:xfrm>
              <a:off x="8373450" y="2375998"/>
              <a:ext cx="360000" cy="288000"/>
            </a:xfrm>
            <a:prstGeom prst="rect">
              <a:avLst/>
            </a:prstGeom>
            <a:solidFill>
              <a:schemeClr val="accent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extLst>
                <a:ext uri="{FF2B5EF4-FFF2-40B4-BE49-F238E27FC236}">
                  <a16:creationId xmlns:a16="http://schemas.microsoft.com/office/drawing/2014/main" id="{0A84A801-89E4-4DF4-913C-43FAA06DDAAE}"/>
                </a:ext>
              </a:extLst>
            </p:cNvPr>
            <p:cNvSpPr/>
            <p:nvPr/>
          </p:nvSpPr>
          <p:spPr>
            <a:xfrm>
              <a:off x="8733450" y="2375998"/>
              <a:ext cx="360000" cy="288000"/>
            </a:xfrm>
            <a:prstGeom prst="rect">
              <a:avLst/>
            </a:prstGeom>
            <a:solidFill>
              <a:schemeClr val="accent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B9BC6642-1AF7-4D50-8B28-F02377E928E8}"/>
                </a:ext>
              </a:extLst>
            </p:cNvPr>
            <p:cNvSpPr/>
            <p:nvPr/>
          </p:nvSpPr>
          <p:spPr>
            <a:xfrm>
              <a:off x="9093450" y="2375997"/>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extLst>
                <a:ext uri="{FF2B5EF4-FFF2-40B4-BE49-F238E27FC236}">
                  <a16:creationId xmlns:a16="http://schemas.microsoft.com/office/drawing/2014/main" id="{D14EA651-E16D-4327-844D-B10BCF9458E3}"/>
                </a:ext>
              </a:extLst>
            </p:cNvPr>
            <p:cNvSpPr/>
            <p:nvPr/>
          </p:nvSpPr>
          <p:spPr>
            <a:xfrm>
              <a:off x="9453450" y="2375998"/>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F38D8D36-93A2-4787-9FA2-0304EF93F315}"/>
                </a:ext>
              </a:extLst>
            </p:cNvPr>
            <p:cNvSpPr/>
            <p:nvPr/>
          </p:nvSpPr>
          <p:spPr>
            <a:xfrm>
              <a:off x="8373450" y="2663997"/>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5BBEFB85-E481-4C26-9570-046908FEF8F8}"/>
                </a:ext>
              </a:extLst>
            </p:cNvPr>
            <p:cNvSpPr/>
            <p:nvPr/>
          </p:nvSpPr>
          <p:spPr>
            <a:xfrm>
              <a:off x="8733450" y="2663997"/>
              <a:ext cx="360000" cy="288000"/>
            </a:xfrm>
            <a:prstGeom prst="rect">
              <a:avLst/>
            </a:prstGeom>
            <a:solidFill>
              <a:schemeClr val="accent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7BC40634-2053-43A5-866A-AC06D569A6BB}"/>
                </a:ext>
              </a:extLst>
            </p:cNvPr>
            <p:cNvSpPr/>
            <p:nvPr/>
          </p:nvSpPr>
          <p:spPr>
            <a:xfrm>
              <a:off x="9093450" y="2663996"/>
              <a:ext cx="360000" cy="288000"/>
            </a:xfrm>
            <a:prstGeom prst="rect">
              <a:avLst/>
            </a:prstGeom>
            <a:solidFill>
              <a:schemeClr val="accent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48">
              <a:extLst>
                <a:ext uri="{FF2B5EF4-FFF2-40B4-BE49-F238E27FC236}">
                  <a16:creationId xmlns:a16="http://schemas.microsoft.com/office/drawing/2014/main" id="{F0F82134-669C-4335-BF06-9E529DD8313A}"/>
                </a:ext>
              </a:extLst>
            </p:cNvPr>
            <p:cNvSpPr/>
            <p:nvPr/>
          </p:nvSpPr>
          <p:spPr>
            <a:xfrm>
              <a:off x="9453450" y="2663997"/>
              <a:ext cx="360000" cy="288000"/>
            </a:xfrm>
            <a:prstGeom prst="rect">
              <a:avLst/>
            </a:prstGeom>
            <a:solidFill>
              <a:schemeClr val="accent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Rectangle 49">
              <a:extLst>
                <a:ext uri="{FF2B5EF4-FFF2-40B4-BE49-F238E27FC236}">
                  <a16:creationId xmlns:a16="http://schemas.microsoft.com/office/drawing/2014/main" id="{17BAB357-E6AB-4E01-964F-CE143EAC59B2}"/>
                </a:ext>
              </a:extLst>
            </p:cNvPr>
            <p:cNvSpPr/>
            <p:nvPr/>
          </p:nvSpPr>
          <p:spPr>
            <a:xfrm>
              <a:off x="9813450" y="1799998"/>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ectangle 50">
              <a:extLst>
                <a:ext uri="{FF2B5EF4-FFF2-40B4-BE49-F238E27FC236}">
                  <a16:creationId xmlns:a16="http://schemas.microsoft.com/office/drawing/2014/main" id="{4462CDBE-0E32-4965-899A-568C65D41888}"/>
                </a:ext>
              </a:extLst>
            </p:cNvPr>
            <p:cNvSpPr/>
            <p:nvPr/>
          </p:nvSpPr>
          <p:spPr>
            <a:xfrm>
              <a:off x="10173450" y="1799999"/>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tangle 51">
              <a:extLst>
                <a:ext uri="{FF2B5EF4-FFF2-40B4-BE49-F238E27FC236}">
                  <a16:creationId xmlns:a16="http://schemas.microsoft.com/office/drawing/2014/main" id="{C2468ED6-F42C-47C0-B23D-C939A0D7E0F0}"/>
                </a:ext>
              </a:extLst>
            </p:cNvPr>
            <p:cNvSpPr/>
            <p:nvPr/>
          </p:nvSpPr>
          <p:spPr>
            <a:xfrm>
              <a:off x="9813450" y="2087997"/>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52">
              <a:extLst>
                <a:ext uri="{FF2B5EF4-FFF2-40B4-BE49-F238E27FC236}">
                  <a16:creationId xmlns:a16="http://schemas.microsoft.com/office/drawing/2014/main" id="{C3AB8664-167A-441B-B9D8-78AFABF51F92}"/>
                </a:ext>
              </a:extLst>
            </p:cNvPr>
            <p:cNvSpPr/>
            <p:nvPr/>
          </p:nvSpPr>
          <p:spPr>
            <a:xfrm>
              <a:off x="10173450" y="2087998"/>
              <a:ext cx="360000" cy="288000"/>
            </a:xfrm>
            <a:prstGeom prst="rect">
              <a:avLst/>
            </a:prstGeom>
            <a:solidFill>
              <a:schemeClr val="accent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Rectangle 53">
              <a:extLst>
                <a:ext uri="{FF2B5EF4-FFF2-40B4-BE49-F238E27FC236}">
                  <a16:creationId xmlns:a16="http://schemas.microsoft.com/office/drawing/2014/main" id="{00EA9A2D-E66E-48A5-A894-A5A873F06E06}"/>
                </a:ext>
              </a:extLst>
            </p:cNvPr>
            <p:cNvSpPr/>
            <p:nvPr/>
          </p:nvSpPr>
          <p:spPr>
            <a:xfrm>
              <a:off x="9813450" y="2375996"/>
              <a:ext cx="360000" cy="288000"/>
            </a:xfrm>
            <a:prstGeom prst="rect">
              <a:avLst/>
            </a:prstGeom>
            <a:solidFill>
              <a:schemeClr val="accent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Rectangle 54">
              <a:extLst>
                <a:ext uri="{FF2B5EF4-FFF2-40B4-BE49-F238E27FC236}">
                  <a16:creationId xmlns:a16="http://schemas.microsoft.com/office/drawing/2014/main" id="{C48F5E37-C0CD-48A0-847E-41871BC7DEFD}"/>
                </a:ext>
              </a:extLst>
            </p:cNvPr>
            <p:cNvSpPr/>
            <p:nvPr/>
          </p:nvSpPr>
          <p:spPr>
            <a:xfrm>
              <a:off x="10173450" y="2375997"/>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Rectangle 55">
              <a:extLst>
                <a:ext uri="{FF2B5EF4-FFF2-40B4-BE49-F238E27FC236}">
                  <a16:creationId xmlns:a16="http://schemas.microsoft.com/office/drawing/2014/main" id="{30276779-C69A-4425-B429-0AD22A90D051}"/>
                </a:ext>
              </a:extLst>
            </p:cNvPr>
            <p:cNvSpPr/>
            <p:nvPr/>
          </p:nvSpPr>
          <p:spPr>
            <a:xfrm>
              <a:off x="9813450" y="2663995"/>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a:extLst>
                <a:ext uri="{FF2B5EF4-FFF2-40B4-BE49-F238E27FC236}">
                  <a16:creationId xmlns:a16="http://schemas.microsoft.com/office/drawing/2014/main" id="{3DB46202-67C2-4573-A199-46F212DA1D64}"/>
                </a:ext>
              </a:extLst>
            </p:cNvPr>
            <p:cNvSpPr/>
            <p:nvPr/>
          </p:nvSpPr>
          <p:spPr>
            <a:xfrm>
              <a:off x="10173450" y="2663996"/>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8" name="Group 57">
            <a:extLst>
              <a:ext uri="{FF2B5EF4-FFF2-40B4-BE49-F238E27FC236}">
                <a16:creationId xmlns:a16="http://schemas.microsoft.com/office/drawing/2014/main" id="{0C7B8E93-1724-4312-BAD6-EDF93B1E57A1}"/>
              </a:ext>
            </a:extLst>
          </p:cNvPr>
          <p:cNvGrpSpPr/>
          <p:nvPr/>
        </p:nvGrpSpPr>
        <p:grpSpPr>
          <a:xfrm>
            <a:off x="5824291" y="1707601"/>
            <a:ext cx="3268482" cy="1152000"/>
            <a:chOff x="4149168" y="1799997"/>
            <a:chExt cx="3268482" cy="1152000"/>
          </a:xfrm>
        </p:grpSpPr>
        <p:sp>
          <p:nvSpPr>
            <p:cNvPr id="59" name="TextBox 58">
              <a:extLst>
                <a:ext uri="{FF2B5EF4-FFF2-40B4-BE49-F238E27FC236}">
                  <a16:creationId xmlns:a16="http://schemas.microsoft.com/office/drawing/2014/main" id="{D2FD5821-2A58-4BE7-BBA2-8C222373CB5D}"/>
                </a:ext>
              </a:extLst>
            </p:cNvPr>
            <p:cNvSpPr txBox="1"/>
            <p:nvPr/>
          </p:nvSpPr>
          <p:spPr>
            <a:xfrm>
              <a:off x="4149168" y="2230575"/>
              <a:ext cx="974306" cy="290849"/>
            </a:xfrm>
            <a:prstGeom prst="rect">
              <a:avLst/>
            </a:prstGeom>
            <a:noFill/>
          </p:spPr>
          <p:txBody>
            <a:bodyPr wrap="none" lIns="0" tIns="0" rIns="0" bIns="0" rtlCol="0">
              <a:spAutoFit/>
            </a:bodyPr>
            <a:lstStyle/>
            <a:p>
              <a:pPr marL="0" indent="0" algn="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Thread B</a:t>
              </a:r>
            </a:p>
          </p:txBody>
        </p:sp>
        <p:sp>
          <p:nvSpPr>
            <p:cNvPr id="60" name="Rectangle 59">
              <a:extLst>
                <a:ext uri="{FF2B5EF4-FFF2-40B4-BE49-F238E27FC236}">
                  <a16:creationId xmlns:a16="http://schemas.microsoft.com/office/drawing/2014/main" id="{043F414A-D3F1-4D90-BC3D-2C771276E120}"/>
                </a:ext>
              </a:extLst>
            </p:cNvPr>
            <p:cNvSpPr/>
            <p:nvPr/>
          </p:nvSpPr>
          <p:spPr>
            <a:xfrm>
              <a:off x="5257650" y="1800000"/>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tangle 60">
              <a:extLst>
                <a:ext uri="{FF2B5EF4-FFF2-40B4-BE49-F238E27FC236}">
                  <a16:creationId xmlns:a16="http://schemas.microsoft.com/office/drawing/2014/main" id="{30DC007B-C490-4E07-887D-5847FA8378E9}"/>
                </a:ext>
              </a:extLst>
            </p:cNvPr>
            <p:cNvSpPr/>
            <p:nvPr/>
          </p:nvSpPr>
          <p:spPr>
            <a:xfrm>
              <a:off x="5617650" y="1800000"/>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Rectangle 61">
              <a:extLst>
                <a:ext uri="{FF2B5EF4-FFF2-40B4-BE49-F238E27FC236}">
                  <a16:creationId xmlns:a16="http://schemas.microsoft.com/office/drawing/2014/main" id="{96168292-E16C-430B-80ED-B3E254160BA9}"/>
                </a:ext>
              </a:extLst>
            </p:cNvPr>
            <p:cNvSpPr/>
            <p:nvPr/>
          </p:nvSpPr>
          <p:spPr>
            <a:xfrm>
              <a:off x="5977650" y="1799999"/>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Rectangle 62">
              <a:extLst>
                <a:ext uri="{FF2B5EF4-FFF2-40B4-BE49-F238E27FC236}">
                  <a16:creationId xmlns:a16="http://schemas.microsoft.com/office/drawing/2014/main" id="{D23740D7-CEB3-4F59-A162-03DDFE3E14A5}"/>
                </a:ext>
              </a:extLst>
            </p:cNvPr>
            <p:cNvSpPr/>
            <p:nvPr/>
          </p:nvSpPr>
          <p:spPr>
            <a:xfrm>
              <a:off x="6337650" y="1800000"/>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Rectangle 63">
              <a:extLst>
                <a:ext uri="{FF2B5EF4-FFF2-40B4-BE49-F238E27FC236}">
                  <a16:creationId xmlns:a16="http://schemas.microsoft.com/office/drawing/2014/main" id="{B23C1E7A-DBA6-4C16-A849-7AD12245F039}"/>
                </a:ext>
              </a:extLst>
            </p:cNvPr>
            <p:cNvSpPr/>
            <p:nvPr/>
          </p:nvSpPr>
          <p:spPr>
            <a:xfrm>
              <a:off x="5257650" y="2087999"/>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Rectangle 64">
              <a:extLst>
                <a:ext uri="{FF2B5EF4-FFF2-40B4-BE49-F238E27FC236}">
                  <a16:creationId xmlns:a16="http://schemas.microsoft.com/office/drawing/2014/main" id="{1544E46B-6C94-4795-A356-5744BCA4986F}"/>
                </a:ext>
              </a:extLst>
            </p:cNvPr>
            <p:cNvSpPr/>
            <p:nvPr/>
          </p:nvSpPr>
          <p:spPr>
            <a:xfrm>
              <a:off x="5617650" y="2087999"/>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Rectangle 65">
              <a:extLst>
                <a:ext uri="{FF2B5EF4-FFF2-40B4-BE49-F238E27FC236}">
                  <a16:creationId xmlns:a16="http://schemas.microsoft.com/office/drawing/2014/main" id="{4AC20F38-F389-4DA8-AFDC-EE92C8BD948D}"/>
                </a:ext>
              </a:extLst>
            </p:cNvPr>
            <p:cNvSpPr/>
            <p:nvPr/>
          </p:nvSpPr>
          <p:spPr>
            <a:xfrm>
              <a:off x="5977650" y="2087998"/>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Rectangle 66">
              <a:extLst>
                <a:ext uri="{FF2B5EF4-FFF2-40B4-BE49-F238E27FC236}">
                  <a16:creationId xmlns:a16="http://schemas.microsoft.com/office/drawing/2014/main" id="{B6FDE19F-025F-439A-93C1-3E668C082A7C}"/>
                </a:ext>
              </a:extLst>
            </p:cNvPr>
            <p:cNvSpPr/>
            <p:nvPr/>
          </p:nvSpPr>
          <p:spPr>
            <a:xfrm>
              <a:off x="6337650" y="2087999"/>
              <a:ext cx="360000" cy="28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Rectangle 67">
              <a:extLst>
                <a:ext uri="{FF2B5EF4-FFF2-40B4-BE49-F238E27FC236}">
                  <a16:creationId xmlns:a16="http://schemas.microsoft.com/office/drawing/2014/main" id="{6A573274-1A55-46A3-84F2-E8AB68C35081}"/>
                </a:ext>
              </a:extLst>
            </p:cNvPr>
            <p:cNvSpPr/>
            <p:nvPr/>
          </p:nvSpPr>
          <p:spPr>
            <a:xfrm>
              <a:off x="5257650" y="2375998"/>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Rectangle 68">
              <a:extLst>
                <a:ext uri="{FF2B5EF4-FFF2-40B4-BE49-F238E27FC236}">
                  <a16:creationId xmlns:a16="http://schemas.microsoft.com/office/drawing/2014/main" id="{5C471664-39F1-473C-8EFA-3F18C8B1FF13}"/>
                </a:ext>
              </a:extLst>
            </p:cNvPr>
            <p:cNvSpPr/>
            <p:nvPr/>
          </p:nvSpPr>
          <p:spPr>
            <a:xfrm>
              <a:off x="5617650" y="2375998"/>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Rectangle 69">
              <a:extLst>
                <a:ext uri="{FF2B5EF4-FFF2-40B4-BE49-F238E27FC236}">
                  <a16:creationId xmlns:a16="http://schemas.microsoft.com/office/drawing/2014/main" id="{4223677E-4856-429A-8748-CFE1307D35AB}"/>
                </a:ext>
              </a:extLst>
            </p:cNvPr>
            <p:cNvSpPr/>
            <p:nvPr/>
          </p:nvSpPr>
          <p:spPr>
            <a:xfrm>
              <a:off x="5977650" y="2375997"/>
              <a:ext cx="360000" cy="28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Rectangle 70">
              <a:extLst>
                <a:ext uri="{FF2B5EF4-FFF2-40B4-BE49-F238E27FC236}">
                  <a16:creationId xmlns:a16="http://schemas.microsoft.com/office/drawing/2014/main" id="{15B80540-EAA5-4D3C-9C31-C01372A393B0}"/>
                </a:ext>
              </a:extLst>
            </p:cNvPr>
            <p:cNvSpPr/>
            <p:nvPr/>
          </p:nvSpPr>
          <p:spPr>
            <a:xfrm>
              <a:off x="6337650" y="2375998"/>
              <a:ext cx="360000" cy="28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ectangle 71">
              <a:extLst>
                <a:ext uri="{FF2B5EF4-FFF2-40B4-BE49-F238E27FC236}">
                  <a16:creationId xmlns:a16="http://schemas.microsoft.com/office/drawing/2014/main" id="{9E5F0D39-3BF4-4A02-B7AD-8191E316ABB1}"/>
                </a:ext>
              </a:extLst>
            </p:cNvPr>
            <p:cNvSpPr/>
            <p:nvPr/>
          </p:nvSpPr>
          <p:spPr>
            <a:xfrm>
              <a:off x="5257650" y="2663997"/>
              <a:ext cx="360000" cy="28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Rectangle 72">
              <a:extLst>
                <a:ext uri="{FF2B5EF4-FFF2-40B4-BE49-F238E27FC236}">
                  <a16:creationId xmlns:a16="http://schemas.microsoft.com/office/drawing/2014/main" id="{FBA34F12-4748-43AE-9909-E7F72402511B}"/>
                </a:ext>
              </a:extLst>
            </p:cNvPr>
            <p:cNvSpPr/>
            <p:nvPr/>
          </p:nvSpPr>
          <p:spPr>
            <a:xfrm>
              <a:off x="5617650" y="2663997"/>
              <a:ext cx="360000" cy="28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Rectangle 73">
              <a:extLst>
                <a:ext uri="{FF2B5EF4-FFF2-40B4-BE49-F238E27FC236}">
                  <a16:creationId xmlns:a16="http://schemas.microsoft.com/office/drawing/2014/main" id="{42CD3FBB-3DCD-4211-A579-6FE067995DC1}"/>
                </a:ext>
              </a:extLst>
            </p:cNvPr>
            <p:cNvSpPr/>
            <p:nvPr/>
          </p:nvSpPr>
          <p:spPr>
            <a:xfrm>
              <a:off x="5977650" y="2663996"/>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Rectangle 74">
              <a:extLst>
                <a:ext uri="{FF2B5EF4-FFF2-40B4-BE49-F238E27FC236}">
                  <a16:creationId xmlns:a16="http://schemas.microsoft.com/office/drawing/2014/main" id="{BF09BD77-629F-434A-A177-163348F196CB}"/>
                </a:ext>
              </a:extLst>
            </p:cNvPr>
            <p:cNvSpPr/>
            <p:nvPr/>
          </p:nvSpPr>
          <p:spPr>
            <a:xfrm>
              <a:off x="6337650" y="2663997"/>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Rectangle 75">
              <a:extLst>
                <a:ext uri="{FF2B5EF4-FFF2-40B4-BE49-F238E27FC236}">
                  <a16:creationId xmlns:a16="http://schemas.microsoft.com/office/drawing/2014/main" id="{B55C9DA5-25A4-4093-9E60-B362501818C8}"/>
                </a:ext>
              </a:extLst>
            </p:cNvPr>
            <p:cNvSpPr/>
            <p:nvPr/>
          </p:nvSpPr>
          <p:spPr>
            <a:xfrm>
              <a:off x="6697650" y="1799997"/>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Rectangle 76">
              <a:extLst>
                <a:ext uri="{FF2B5EF4-FFF2-40B4-BE49-F238E27FC236}">
                  <a16:creationId xmlns:a16="http://schemas.microsoft.com/office/drawing/2014/main" id="{51ED3DE7-C68D-4161-8D34-11F606D1E371}"/>
                </a:ext>
              </a:extLst>
            </p:cNvPr>
            <p:cNvSpPr/>
            <p:nvPr/>
          </p:nvSpPr>
          <p:spPr>
            <a:xfrm>
              <a:off x="7057650" y="1799998"/>
              <a:ext cx="360000" cy="28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Rectangle 77">
              <a:extLst>
                <a:ext uri="{FF2B5EF4-FFF2-40B4-BE49-F238E27FC236}">
                  <a16:creationId xmlns:a16="http://schemas.microsoft.com/office/drawing/2014/main" id="{E4F95646-96FB-4534-BDA1-C9BFD671BEE6}"/>
                </a:ext>
              </a:extLst>
            </p:cNvPr>
            <p:cNvSpPr/>
            <p:nvPr/>
          </p:nvSpPr>
          <p:spPr>
            <a:xfrm>
              <a:off x="6697650" y="2087996"/>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Rectangle 78">
              <a:extLst>
                <a:ext uri="{FF2B5EF4-FFF2-40B4-BE49-F238E27FC236}">
                  <a16:creationId xmlns:a16="http://schemas.microsoft.com/office/drawing/2014/main" id="{FFAEE800-3750-4813-A181-C40004B43410}"/>
                </a:ext>
              </a:extLst>
            </p:cNvPr>
            <p:cNvSpPr/>
            <p:nvPr/>
          </p:nvSpPr>
          <p:spPr>
            <a:xfrm>
              <a:off x="7057650" y="2087997"/>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Rectangle 79">
              <a:extLst>
                <a:ext uri="{FF2B5EF4-FFF2-40B4-BE49-F238E27FC236}">
                  <a16:creationId xmlns:a16="http://schemas.microsoft.com/office/drawing/2014/main" id="{1DCAB234-3A7D-47C5-B836-59440D2EF92E}"/>
                </a:ext>
              </a:extLst>
            </p:cNvPr>
            <p:cNvSpPr/>
            <p:nvPr/>
          </p:nvSpPr>
          <p:spPr>
            <a:xfrm>
              <a:off x="6697650" y="2375995"/>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 name="Rectangle 80">
              <a:extLst>
                <a:ext uri="{FF2B5EF4-FFF2-40B4-BE49-F238E27FC236}">
                  <a16:creationId xmlns:a16="http://schemas.microsoft.com/office/drawing/2014/main" id="{53D8ECFE-11AE-45D3-A89B-BD500907B22F}"/>
                </a:ext>
              </a:extLst>
            </p:cNvPr>
            <p:cNvSpPr/>
            <p:nvPr/>
          </p:nvSpPr>
          <p:spPr>
            <a:xfrm>
              <a:off x="7057650" y="2375996"/>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Rectangle 81">
              <a:extLst>
                <a:ext uri="{FF2B5EF4-FFF2-40B4-BE49-F238E27FC236}">
                  <a16:creationId xmlns:a16="http://schemas.microsoft.com/office/drawing/2014/main" id="{5BCF2945-079A-4F99-947C-31AC12E1BE34}"/>
                </a:ext>
              </a:extLst>
            </p:cNvPr>
            <p:cNvSpPr/>
            <p:nvPr/>
          </p:nvSpPr>
          <p:spPr>
            <a:xfrm>
              <a:off x="6697650" y="2663994"/>
              <a:ext cx="360000" cy="28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Rectangle 82">
              <a:extLst>
                <a:ext uri="{FF2B5EF4-FFF2-40B4-BE49-F238E27FC236}">
                  <a16:creationId xmlns:a16="http://schemas.microsoft.com/office/drawing/2014/main" id="{7420DE08-0846-4845-B4DB-1E8E9AA0FE22}"/>
                </a:ext>
              </a:extLst>
            </p:cNvPr>
            <p:cNvSpPr/>
            <p:nvPr/>
          </p:nvSpPr>
          <p:spPr>
            <a:xfrm>
              <a:off x="7057650" y="2663995"/>
              <a:ext cx="360000" cy="28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4" name="Group 83">
            <a:extLst>
              <a:ext uri="{FF2B5EF4-FFF2-40B4-BE49-F238E27FC236}">
                <a16:creationId xmlns:a16="http://schemas.microsoft.com/office/drawing/2014/main" id="{07EECF89-B9F7-45BE-B8E8-578637A164E2}"/>
              </a:ext>
            </a:extLst>
          </p:cNvPr>
          <p:cNvGrpSpPr/>
          <p:nvPr/>
        </p:nvGrpSpPr>
        <p:grpSpPr>
          <a:xfrm>
            <a:off x="492125" y="1707604"/>
            <a:ext cx="3279811" cy="1151998"/>
            <a:chOff x="1041900" y="1799999"/>
            <a:chExt cx="3279811" cy="1151998"/>
          </a:xfrm>
        </p:grpSpPr>
        <p:sp>
          <p:nvSpPr>
            <p:cNvPr id="85" name="TextBox 84">
              <a:extLst>
                <a:ext uri="{FF2B5EF4-FFF2-40B4-BE49-F238E27FC236}">
                  <a16:creationId xmlns:a16="http://schemas.microsoft.com/office/drawing/2014/main" id="{35F7BA74-F0A9-4A25-B10C-1DFEDA644950}"/>
                </a:ext>
              </a:extLst>
            </p:cNvPr>
            <p:cNvSpPr txBox="1"/>
            <p:nvPr/>
          </p:nvSpPr>
          <p:spPr>
            <a:xfrm>
              <a:off x="1041900" y="2230575"/>
              <a:ext cx="983924" cy="290849"/>
            </a:xfrm>
            <a:prstGeom prst="rect">
              <a:avLst/>
            </a:prstGeom>
            <a:noFill/>
          </p:spPr>
          <p:txBody>
            <a:bodyPr wrap="none" lIns="0" tIns="0" rIns="0" bIns="0" rtlCol="0">
              <a:spAutoFit/>
            </a:bodyPr>
            <a:lstStyle/>
            <a:p>
              <a:pPr marL="0" indent="0" algn="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Thread A</a:t>
              </a:r>
            </a:p>
          </p:txBody>
        </p:sp>
        <p:sp>
          <p:nvSpPr>
            <p:cNvPr id="86" name="Rectangle 85">
              <a:extLst>
                <a:ext uri="{FF2B5EF4-FFF2-40B4-BE49-F238E27FC236}">
                  <a16:creationId xmlns:a16="http://schemas.microsoft.com/office/drawing/2014/main" id="{60874A82-48E6-425D-97B9-406693E85FDD}"/>
                </a:ext>
              </a:extLst>
            </p:cNvPr>
            <p:cNvSpPr/>
            <p:nvPr/>
          </p:nvSpPr>
          <p:spPr>
            <a:xfrm>
              <a:off x="2160000" y="1800000"/>
              <a:ext cx="360000" cy="28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Rectangle 86">
              <a:extLst>
                <a:ext uri="{FF2B5EF4-FFF2-40B4-BE49-F238E27FC236}">
                  <a16:creationId xmlns:a16="http://schemas.microsoft.com/office/drawing/2014/main" id="{9984D42C-FD7F-44FB-80B1-EB82C435583A}"/>
                </a:ext>
              </a:extLst>
            </p:cNvPr>
            <p:cNvSpPr/>
            <p:nvPr/>
          </p:nvSpPr>
          <p:spPr>
            <a:xfrm>
              <a:off x="2520000" y="1800000"/>
              <a:ext cx="360000" cy="28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ectangle 87">
              <a:extLst>
                <a:ext uri="{FF2B5EF4-FFF2-40B4-BE49-F238E27FC236}">
                  <a16:creationId xmlns:a16="http://schemas.microsoft.com/office/drawing/2014/main" id="{FFB09178-A367-422D-94F8-B4DEBE263C0A}"/>
                </a:ext>
              </a:extLst>
            </p:cNvPr>
            <p:cNvSpPr/>
            <p:nvPr/>
          </p:nvSpPr>
          <p:spPr>
            <a:xfrm>
              <a:off x="2880000" y="1799999"/>
              <a:ext cx="360000" cy="28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Rectangle 88">
              <a:extLst>
                <a:ext uri="{FF2B5EF4-FFF2-40B4-BE49-F238E27FC236}">
                  <a16:creationId xmlns:a16="http://schemas.microsoft.com/office/drawing/2014/main" id="{E84C4365-772A-4A9B-ADDE-29D2789FDF18}"/>
                </a:ext>
              </a:extLst>
            </p:cNvPr>
            <p:cNvSpPr/>
            <p:nvPr/>
          </p:nvSpPr>
          <p:spPr>
            <a:xfrm>
              <a:off x="3240000" y="1800000"/>
              <a:ext cx="360000" cy="28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0" name="Rectangle 89">
              <a:extLst>
                <a:ext uri="{FF2B5EF4-FFF2-40B4-BE49-F238E27FC236}">
                  <a16:creationId xmlns:a16="http://schemas.microsoft.com/office/drawing/2014/main" id="{D0BA8EB5-DC10-4539-899B-14455E6DF27C}"/>
                </a:ext>
              </a:extLst>
            </p:cNvPr>
            <p:cNvSpPr/>
            <p:nvPr/>
          </p:nvSpPr>
          <p:spPr>
            <a:xfrm>
              <a:off x="2160000" y="2087999"/>
              <a:ext cx="360000" cy="28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Rectangle 90">
              <a:extLst>
                <a:ext uri="{FF2B5EF4-FFF2-40B4-BE49-F238E27FC236}">
                  <a16:creationId xmlns:a16="http://schemas.microsoft.com/office/drawing/2014/main" id="{5624BCBC-A056-44EE-92B8-D5CDDE2C45AA}"/>
                </a:ext>
              </a:extLst>
            </p:cNvPr>
            <p:cNvSpPr/>
            <p:nvPr/>
          </p:nvSpPr>
          <p:spPr>
            <a:xfrm>
              <a:off x="2520000" y="2087999"/>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Rectangle 91">
              <a:extLst>
                <a:ext uri="{FF2B5EF4-FFF2-40B4-BE49-F238E27FC236}">
                  <a16:creationId xmlns:a16="http://schemas.microsoft.com/office/drawing/2014/main" id="{D05D2834-39D2-4EA2-9F39-632907E284B2}"/>
                </a:ext>
              </a:extLst>
            </p:cNvPr>
            <p:cNvSpPr/>
            <p:nvPr/>
          </p:nvSpPr>
          <p:spPr>
            <a:xfrm>
              <a:off x="2880000" y="2087998"/>
              <a:ext cx="360000" cy="28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Rectangle 92">
              <a:extLst>
                <a:ext uri="{FF2B5EF4-FFF2-40B4-BE49-F238E27FC236}">
                  <a16:creationId xmlns:a16="http://schemas.microsoft.com/office/drawing/2014/main" id="{50E59785-4036-4686-A87C-90740E889565}"/>
                </a:ext>
              </a:extLst>
            </p:cNvPr>
            <p:cNvSpPr/>
            <p:nvPr/>
          </p:nvSpPr>
          <p:spPr>
            <a:xfrm>
              <a:off x="3240000" y="2087999"/>
              <a:ext cx="360000" cy="28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Rectangle 93">
              <a:extLst>
                <a:ext uri="{FF2B5EF4-FFF2-40B4-BE49-F238E27FC236}">
                  <a16:creationId xmlns:a16="http://schemas.microsoft.com/office/drawing/2014/main" id="{BE472C6D-2D0B-47BE-B968-8DF20967C9D0}"/>
                </a:ext>
              </a:extLst>
            </p:cNvPr>
            <p:cNvSpPr/>
            <p:nvPr/>
          </p:nvSpPr>
          <p:spPr>
            <a:xfrm>
              <a:off x="2160000" y="2375998"/>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5" name="Rectangle 94">
              <a:extLst>
                <a:ext uri="{FF2B5EF4-FFF2-40B4-BE49-F238E27FC236}">
                  <a16:creationId xmlns:a16="http://schemas.microsoft.com/office/drawing/2014/main" id="{089D07A1-1668-4C4C-94E4-39E07D74B87E}"/>
                </a:ext>
              </a:extLst>
            </p:cNvPr>
            <p:cNvSpPr/>
            <p:nvPr/>
          </p:nvSpPr>
          <p:spPr>
            <a:xfrm>
              <a:off x="2520000" y="2375998"/>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95">
              <a:extLst>
                <a:ext uri="{FF2B5EF4-FFF2-40B4-BE49-F238E27FC236}">
                  <a16:creationId xmlns:a16="http://schemas.microsoft.com/office/drawing/2014/main" id="{7E78AA1F-A337-4ADC-8630-E0B7EF39F6B0}"/>
                </a:ext>
              </a:extLst>
            </p:cNvPr>
            <p:cNvSpPr/>
            <p:nvPr/>
          </p:nvSpPr>
          <p:spPr>
            <a:xfrm>
              <a:off x="2880000" y="2375997"/>
              <a:ext cx="360000" cy="28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Rectangle 96">
              <a:extLst>
                <a:ext uri="{FF2B5EF4-FFF2-40B4-BE49-F238E27FC236}">
                  <a16:creationId xmlns:a16="http://schemas.microsoft.com/office/drawing/2014/main" id="{EF49775F-4F7B-42FE-911A-D7639DD88B37}"/>
                </a:ext>
              </a:extLst>
            </p:cNvPr>
            <p:cNvSpPr/>
            <p:nvPr/>
          </p:nvSpPr>
          <p:spPr>
            <a:xfrm>
              <a:off x="3240000" y="2375998"/>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Rectangle 97">
              <a:extLst>
                <a:ext uri="{FF2B5EF4-FFF2-40B4-BE49-F238E27FC236}">
                  <a16:creationId xmlns:a16="http://schemas.microsoft.com/office/drawing/2014/main" id="{D8E45BEF-C26A-40FB-9D04-8C51747E6686}"/>
                </a:ext>
              </a:extLst>
            </p:cNvPr>
            <p:cNvSpPr/>
            <p:nvPr/>
          </p:nvSpPr>
          <p:spPr>
            <a:xfrm>
              <a:off x="2160000" y="2663997"/>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Rectangle 98">
              <a:extLst>
                <a:ext uri="{FF2B5EF4-FFF2-40B4-BE49-F238E27FC236}">
                  <a16:creationId xmlns:a16="http://schemas.microsoft.com/office/drawing/2014/main" id="{0E27AD0B-FBEF-474B-A8B0-DACA49F266C9}"/>
                </a:ext>
              </a:extLst>
            </p:cNvPr>
            <p:cNvSpPr/>
            <p:nvPr/>
          </p:nvSpPr>
          <p:spPr>
            <a:xfrm>
              <a:off x="2520000" y="2663997"/>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Rectangle 99">
              <a:extLst>
                <a:ext uri="{FF2B5EF4-FFF2-40B4-BE49-F238E27FC236}">
                  <a16:creationId xmlns:a16="http://schemas.microsoft.com/office/drawing/2014/main" id="{306029A2-CB96-472F-BAC7-DEBA2BE69761}"/>
                </a:ext>
              </a:extLst>
            </p:cNvPr>
            <p:cNvSpPr/>
            <p:nvPr/>
          </p:nvSpPr>
          <p:spPr>
            <a:xfrm>
              <a:off x="2880000" y="2663996"/>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Rectangle 100">
              <a:extLst>
                <a:ext uri="{FF2B5EF4-FFF2-40B4-BE49-F238E27FC236}">
                  <a16:creationId xmlns:a16="http://schemas.microsoft.com/office/drawing/2014/main" id="{528F76FD-FA2C-4C7E-A12E-4635AF3647B7}"/>
                </a:ext>
              </a:extLst>
            </p:cNvPr>
            <p:cNvSpPr/>
            <p:nvPr/>
          </p:nvSpPr>
          <p:spPr>
            <a:xfrm>
              <a:off x="3240000" y="2663997"/>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Rectangle 101">
              <a:extLst>
                <a:ext uri="{FF2B5EF4-FFF2-40B4-BE49-F238E27FC236}">
                  <a16:creationId xmlns:a16="http://schemas.microsoft.com/office/drawing/2014/main" id="{7074E0D9-EAA4-4734-879A-FB7F1658E7AF}"/>
                </a:ext>
              </a:extLst>
            </p:cNvPr>
            <p:cNvSpPr/>
            <p:nvPr/>
          </p:nvSpPr>
          <p:spPr>
            <a:xfrm>
              <a:off x="3601711" y="1799999"/>
              <a:ext cx="360000" cy="28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Rectangle 102">
              <a:extLst>
                <a:ext uri="{FF2B5EF4-FFF2-40B4-BE49-F238E27FC236}">
                  <a16:creationId xmlns:a16="http://schemas.microsoft.com/office/drawing/2014/main" id="{D6628CBD-0B3A-462E-B6FE-ED4D6426506D}"/>
                </a:ext>
              </a:extLst>
            </p:cNvPr>
            <p:cNvSpPr/>
            <p:nvPr/>
          </p:nvSpPr>
          <p:spPr>
            <a:xfrm>
              <a:off x="3961711" y="1800000"/>
              <a:ext cx="360000" cy="28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ectangle 103">
              <a:extLst>
                <a:ext uri="{FF2B5EF4-FFF2-40B4-BE49-F238E27FC236}">
                  <a16:creationId xmlns:a16="http://schemas.microsoft.com/office/drawing/2014/main" id="{22B26890-E283-4628-9214-B619B5E10A8F}"/>
                </a:ext>
              </a:extLst>
            </p:cNvPr>
            <p:cNvSpPr/>
            <p:nvPr/>
          </p:nvSpPr>
          <p:spPr>
            <a:xfrm>
              <a:off x="3601711" y="2087998"/>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5" name="Rectangle 104">
              <a:extLst>
                <a:ext uri="{FF2B5EF4-FFF2-40B4-BE49-F238E27FC236}">
                  <a16:creationId xmlns:a16="http://schemas.microsoft.com/office/drawing/2014/main" id="{82D6699C-41B9-41DF-97FD-9CC4D2FE4237}"/>
                </a:ext>
              </a:extLst>
            </p:cNvPr>
            <p:cNvSpPr/>
            <p:nvPr/>
          </p:nvSpPr>
          <p:spPr>
            <a:xfrm>
              <a:off x="3961711" y="2087999"/>
              <a:ext cx="360000" cy="28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6" name="Rectangle 105">
              <a:extLst>
                <a:ext uri="{FF2B5EF4-FFF2-40B4-BE49-F238E27FC236}">
                  <a16:creationId xmlns:a16="http://schemas.microsoft.com/office/drawing/2014/main" id="{5D06EFA8-DF6D-41E5-A7B8-409C3BD598EB}"/>
                </a:ext>
              </a:extLst>
            </p:cNvPr>
            <p:cNvSpPr/>
            <p:nvPr/>
          </p:nvSpPr>
          <p:spPr>
            <a:xfrm>
              <a:off x="3601711" y="2375997"/>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7" name="Rectangle 106">
              <a:extLst>
                <a:ext uri="{FF2B5EF4-FFF2-40B4-BE49-F238E27FC236}">
                  <a16:creationId xmlns:a16="http://schemas.microsoft.com/office/drawing/2014/main" id="{C0E5FE33-6432-43B9-8058-08DC9D4651C8}"/>
                </a:ext>
              </a:extLst>
            </p:cNvPr>
            <p:cNvSpPr/>
            <p:nvPr/>
          </p:nvSpPr>
          <p:spPr>
            <a:xfrm>
              <a:off x="3961711" y="2375998"/>
              <a:ext cx="360000" cy="28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 name="Rectangle 107">
              <a:extLst>
                <a:ext uri="{FF2B5EF4-FFF2-40B4-BE49-F238E27FC236}">
                  <a16:creationId xmlns:a16="http://schemas.microsoft.com/office/drawing/2014/main" id="{83F224F5-C0D9-475F-8104-C7ED0720D858}"/>
                </a:ext>
              </a:extLst>
            </p:cNvPr>
            <p:cNvSpPr/>
            <p:nvPr/>
          </p:nvSpPr>
          <p:spPr>
            <a:xfrm>
              <a:off x="3601711" y="2663996"/>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9" name="Rectangle 108">
              <a:extLst>
                <a:ext uri="{FF2B5EF4-FFF2-40B4-BE49-F238E27FC236}">
                  <a16:creationId xmlns:a16="http://schemas.microsoft.com/office/drawing/2014/main" id="{B7897655-91F6-4CF6-ABF2-79C54A38FC82}"/>
                </a:ext>
              </a:extLst>
            </p:cNvPr>
            <p:cNvSpPr/>
            <p:nvPr/>
          </p:nvSpPr>
          <p:spPr>
            <a:xfrm>
              <a:off x="3961711" y="2663997"/>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0" name="TextBox 109">
            <a:extLst>
              <a:ext uri="{FF2B5EF4-FFF2-40B4-BE49-F238E27FC236}">
                <a16:creationId xmlns:a16="http://schemas.microsoft.com/office/drawing/2014/main" id="{BFF39492-1EE5-4E80-86FD-8E740FCE994F}"/>
              </a:ext>
            </a:extLst>
          </p:cNvPr>
          <p:cNvSpPr txBox="1"/>
          <p:nvPr/>
        </p:nvSpPr>
        <p:spPr>
          <a:xfrm>
            <a:off x="5824291" y="6265481"/>
            <a:ext cx="543418"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Time</a:t>
            </a:r>
          </a:p>
        </p:txBody>
      </p:sp>
      <p:grpSp>
        <p:nvGrpSpPr>
          <p:cNvPr id="111" name="Group 110">
            <a:extLst>
              <a:ext uri="{FF2B5EF4-FFF2-40B4-BE49-F238E27FC236}">
                <a16:creationId xmlns:a16="http://schemas.microsoft.com/office/drawing/2014/main" id="{395E1454-841F-4BDE-9D5B-8C97CEA8890E}"/>
              </a:ext>
            </a:extLst>
          </p:cNvPr>
          <p:cNvGrpSpPr/>
          <p:nvPr/>
        </p:nvGrpSpPr>
        <p:grpSpPr>
          <a:xfrm>
            <a:off x="3387600" y="4654754"/>
            <a:ext cx="5392621" cy="1152000"/>
            <a:chOff x="2231670" y="4694144"/>
            <a:chExt cx="5392621" cy="1152000"/>
          </a:xfrm>
        </p:grpSpPr>
        <p:sp>
          <p:nvSpPr>
            <p:cNvPr id="112" name="Rectangle 111">
              <a:extLst>
                <a:ext uri="{FF2B5EF4-FFF2-40B4-BE49-F238E27FC236}">
                  <a16:creationId xmlns:a16="http://schemas.microsoft.com/office/drawing/2014/main" id="{DB669022-FD73-46A1-BDE0-D7DB7E182EAC}"/>
                </a:ext>
              </a:extLst>
            </p:cNvPr>
            <p:cNvSpPr/>
            <p:nvPr/>
          </p:nvSpPr>
          <p:spPr>
            <a:xfrm>
              <a:off x="4024291" y="4694144"/>
              <a:ext cx="360000" cy="28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Rectangle 112">
              <a:extLst>
                <a:ext uri="{FF2B5EF4-FFF2-40B4-BE49-F238E27FC236}">
                  <a16:creationId xmlns:a16="http://schemas.microsoft.com/office/drawing/2014/main" id="{791ADED8-F525-4394-B1D9-64E7E1853889}"/>
                </a:ext>
              </a:extLst>
            </p:cNvPr>
            <p:cNvSpPr/>
            <p:nvPr/>
          </p:nvSpPr>
          <p:spPr>
            <a:xfrm>
              <a:off x="4024291" y="4982144"/>
              <a:ext cx="360000" cy="28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4" name="Rectangle 113">
              <a:extLst>
                <a:ext uri="{FF2B5EF4-FFF2-40B4-BE49-F238E27FC236}">
                  <a16:creationId xmlns:a16="http://schemas.microsoft.com/office/drawing/2014/main" id="{47D5ED2D-55EA-444D-AF09-69D876018AF7}"/>
                </a:ext>
              </a:extLst>
            </p:cNvPr>
            <p:cNvSpPr/>
            <p:nvPr/>
          </p:nvSpPr>
          <p:spPr>
            <a:xfrm>
              <a:off x="4024291" y="5270144"/>
              <a:ext cx="360000" cy="288000"/>
            </a:xfrm>
            <a:prstGeom prst="rect">
              <a:avLst/>
            </a:prstGeom>
            <a:solidFill>
              <a:schemeClr val="accent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5" name="Rectangle 114">
              <a:extLst>
                <a:ext uri="{FF2B5EF4-FFF2-40B4-BE49-F238E27FC236}">
                  <a16:creationId xmlns:a16="http://schemas.microsoft.com/office/drawing/2014/main" id="{CCD75A3C-468A-4FEC-A498-5283C3C9A848}"/>
                </a:ext>
              </a:extLst>
            </p:cNvPr>
            <p:cNvSpPr/>
            <p:nvPr/>
          </p:nvSpPr>
          <p:spPr>
            <a:xfrm>
              <a:off x="4024291" y="5558144"/>
              <a:ext cx="360000" cy="28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6" name="Rectangle 115">
              <a:extLst>
                <a:ext uri="{FF2B5EF4-FFF2-40B4-BE49-F238E27FC236}">
                  <a16:creationId xmlns:a16="http://schemas.microsoft.com/office/drawing/2014/main" id="{A7365081-6CD5-4CA7-908C-134F185E483D}"/>
                </a:ext>
              </a:extLst>
            </p:cNvPr>
            <p:cNvSpPr/>
            <p:nvPr/>
          </p:nvSpPr>
          <p:spPr>
            <a:xfrm>
              <a:off x="4384291" y="4694144"/>
              <a:ext cx="360000" cy="288000"/>
            </a:xfrm>
            <a:prstGeom prst="rect">
              <a:avLst/>
            </a:prstGeom>
            <a:solidFill>
              <a:schemeClr val="accent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7" name="Rectangle 116">
              <a:extLst>
                <a:ext uri="{FF2B5EF4-FFF2-40B4-BE49-F238E27FC236}">
                  <a16:creationId xmlns:a16="http://schemas.microsoft.com/office/drawing/2014/main" id="{2B6D49FC-3515-4596-B292-B2B11C5746A4}"/>
                </a:ext>
              </a:extLst>
            </p:cNvPr>
            <p:cNvSpPr/>
            <p:nvPr/>
          </p:nvSpPr>
          <p:spPr>
            <a:xfrm>
              <a:off x="4384291" y="4982144"/>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8" name="Rectangle 117">
              <a:extLst>
                <a:ext uri="{FF2B5EF4-FFF2-40B4-BE49-F238E27FC236}">
                  <a16:creationId xmlns:a16="http://schemas.microsoft.com/office/drawing/2014/main" id="{86C95B72-1175-4864-BD79-44723EB4CFAC}"/>
                </a:ext>
              </a:extLst>
            </p:cNvPr>
            <p:cNvSpPr/>
            <p:nvPr/>
          </p:nvSpPr>
          <p:spPr>
            <a:xfrm>
              <a:off x="4384291" y="5270144"/>
              <a:ext cx="360000" cy="288000"/>
            </a:xfrm>
            <a:prstGeom prst="rect">
              <a:avLst/>
            </a:prstGeom>
            <a:solidFill>
              <a:schemeClr val="accent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9" name="Rectangle 118">
              <a:extLst>
                <a:ext uri="{FF2B5EF4-FFF2-40B4-BE49-F238E27FC236}">
                  <a16:creationId xmlns:a16="http://schemas.microsoft.com/office/drawing/2014/main" id="{E01E98BC-F2ED-4D5A-AD6B-86A6EABBACDE}"/>
                </a:ext>
              </a:extLst>
            </p:cNvPr>
            <p:cNvSpPr/>
            <p:nvPr/>
          </p:nvSpPr>
          <p:spPr>
            <a:xfrm>
              <a:off x="4384291" y="5558144"/>
              <a:ext cx="360000" cy="28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0" name="Rectangle 119">
              <a:extLst>
                <a:ext uri="{FF2B5EF4-FFF2-40B4-BE49-F238E27FC236}">
                  <a16:creationId xmlns:a16="http://schemas.microsoft.com/office/drawing/2014/main" id="{9C31759E-969D-48F0-8BE5-4A14AA26B908}"/>
                </a:ext>
              </a:extLst>
            </p:cNvPr>
            <p:cNvSpPr/>
            <p:nvPr/>
          </p:nvSpPr>
          <p:spPr>
            <a:xfrm>
              <a:off x="4744291" y="4694144"/>
              <a:ext cx="360000" cy="28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1" name="Rectangle 120">
              <a:extLst>
                <a:ext uri="{FF2B5EF4-FFF2-40B4-BE49-F238E27FC236}">
                  <a16:creationId xmlns:a16="http://schemas.microsoft.com/office/drawing/2014/main" id="{A45AF87A-8A39-4EB4-ACBF-D1A87C1B661C}"/>
                </a:ext>
              </a:extLst>
            </p:cNvPr>
            <p:cNvSpPr/>
            <p:nvPr/>
          </p:nvSpPr>
          <p:spPr>
            <a:xfrm>
              <a:off x="4744291" y="4982144"/>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2" name="Rectangle 121">
              <a:extLst>
                <a:ext uri="{FF2B5EF4-FFF2-40B4-BE49-F238E27FC236}">
                  <a16:creationId xmlns:a16="http://schemas.microsoft.com/office/drawing/2014/main" id="{B851467D-4447-4BFC-8A11-8C44C692C45C}"/>
                </a:ext>
              </a:extLst>
            </p:cNvPr>
            <p:cNvSpPr/>
            <p:nvPr/>
          </p:nvSpPr>
          <p:spPr>
            <a:xfrm>
              <a:off x="4744291" y="5270144"/>
              <a:ext cx="360000" cy="28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Rectangle 122">
              <a:extLst>
                <a:ext uri="{FF2B5EF4-FFF2-40B4-BE49-F238E27FC236}">
                  <a16:creationId xmlns:a16="http://schemas.microsoft.com/office/drawing/2014/main" id="{0E69E007-FCC0-4B61-974A-C0DE94BC1BB9}"/>
                </a:ext>
              </a:extLst>
            </p:cNvPr>
            <p:cNvSpPr/>
            <p:nvPr/>
          </p:nvSpPr>
          <p:spPr>
            <a:xfrm>
              <a:off x="4744291" y="5558144"/>
              <a:ext cx="360000" cy="288000"/>
            </a:xfrm>
            <a:prstGeom prst="rect">
              <a:avLst/>
            </a:prstGeom>
            <a:solidFill>
              <a:schemeClr val="accent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4" name="Rectangle 123">
              <a:extLst>
                <a:ext uri="{FF2B5EF4-FFF2-40B4-BE49-F238E27FC236}">
                  <a16:creationId xmlns:a16="http://schemas.microsoft.com/office/drawing/2014/main" id="{A28B91F4-AB6D-495F-994C-F85F5976F581}"/>
                </a:ext>
              </a:extLst>
            </p:cNvPr>
            <p:cNvSpPr/>
            <p:nvPr/>
          </p:nvSpPr>
          <p:spPr>
            <a:xfrm>
              <a:off x="5104291" y="4694144"/>
              <a:ext cx="360000" cy="28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 name="Rectangle 124">
              <a:extLst>
                <a:ext uri="{FF2B5EF4-FFF2-40B4-BE49-F238E27FC236}">
                  <a16:creationId xmlns:a16="http://schemas.microsoft.com/office/drawing/2014/main" id="{BC604D7C-6156-4304-9392-6C6FCAB55132}"/>
                </a:ext>
              </a:extLst>
            </p:cNvPr>
            <p:cNvSpPr/>
            <p:nvPr/>
          </p:nvSpPr>
          <p:spPr>
            <a:xfrm>
              <a:off x="5104291" y="4982144"/>
              <a:ext cx="360000" cy="28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6" name="Rectangle 125">
              <a:extLst>
                <a:ext uri="{FF2B5EF4-FFF2-40B4-BE49-F238E27FC236}">
                  <a16:creationId xmlns:a16="http://schemas.microsoft.com/office/drawing/2014/main" id="{5BEB6431-19A9-4EEE-BA01-6DEB34C7AEBE}"/>
                </a:ext>
              </a:extLst>
            </p:cNvPr>
            <p:cNvSpPr/>
            <p:nvPr/>
          </p:nvSpPr>
          <p:spPr>
            <a:xfrm>
              <a:off x="5104291" y="5270144"/>
              <a:ext cx="360000" cy="28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 name="Rectangle 126">
              <a:extLst>
                <a:ext uri="{FF2B5EF4-FFF2-40B4-BE49-F238E27FC236}">
                  <a16:creationId xmlns:a16="http://schemas.microsoft.com/office/drawing/2014/main" id="{F0BA4078-A57D-46B6-BB63-CD18F58FEEC0}"/>
                </a:ext>
              </a:extLst>
            </p:cNvPr>
            <p:cNvSpPr/>
            <p:nvPr/>
          </p:nvSpPr>
          <p:spPr>
            <a:xfrm>
              <a:off x="5104291" y="5558144"/>
              <a:ext cx="360000" cy="288000"/>
            </a:xfrm>
            <a:prstGeom prst="rect">
              <a:avLst/>
            </a:prstGeom>
            <a:solidFill>
              <a:schemeClr val="accent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8" name="Rectangle 127">
              <a:extLst>
                <a:ext uri="{FF2B5EF4-FFF2-40B4-BE49-F238E27FC236}">
                  <a16:creationId xmlns:a16="http://schemas.microsoft.com/office/drawing/2014/main" id="{362259C2-8B73-4069-B075-C73E2997CD6B}"/>
                </a:ext>
              </a:extLst>
            </p:cNvPr>
            <p:cNvSpPr/>
            <p:nvPr/>
          </p:nvSpPr>
          <p:spPr>
            <a:xfrm>
              <a:off x="5464291" y="4694144"/>
              <a:ext cx="360000" cy="28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Rectangle 128">
              <a:extLst>
                <a:ext uri="{FF2B5EF4-FFF2-40B4-BE49-F238E27FC236}">
                  <a16:creationId xmlns:a16="http://schemas.microsoft.com/office/drawing/2014/main" id="{41115B87-E6E6-4E6C-AB7C-2163C8019C7E}"/>
                </a:ext>
              </a:extLst>
            </p:cNvPr>
            <p:cNvSpPr/>
            <p:nvPr/>
          </p:nvSpPr>
          <p:spPr>
            <a:xfrm>
              <a:off x="5464291" y="4982144"/>
              <a:ext cx="360000" cy="288000"/>
            </a:xfrm>
            <a:prstGeom prst="rect">
              <a:avLst/>
            </a:prstGeom>
            <a:solidFill>
              <a:schemeClr val="accent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Rectangle 129">
              <a:extLst>
                <a:ext uri="{FF2B5EF4-FFF2-40B4-BE49-F238E27FC236}">
                  <a16:creationId xmlns:a16="http://schemas.microsoft.com/office/drawing/2014/main" id="{DF134F82-C895-4C33-8B8E-7DD487DDCDEA}"/>
                </a:ext>
              </a:extLst>
            </p:cNvPr>
            <p:cNvSpPr/>
            <p:nvPr/>
          </p:nvSpPr>
          <p:spPr>
            <a:xfrm>
              <a:off x="5464291" y="5270144"/>
              <a:ext cx="360000" cy="28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1" name="Rectangle 130">
              <a:extLst>
                <a:ext uri="{FF2B5EF4-FFF2-40B4-BE49-F238E27FC236}">
                  <a16:creationId xmlns:a16="http://schemas.microsoft.com/office/drawing/2014/main" id="{0E44CC17-B64A-468D-9B6B-A7422E177DB9}"/>
                </a:ext>
              </a:extLst>
            </p:cNvPr>
            <p:cNvSpPr/>
            <p:nvPr/>
          </p:nvSpPr>
          <p:spPr>
            <a:xfrm>
              <a:off x="5464291" y="5558144"/>
              <a:ext cx="360000" cy="288000"/>
            </a:xfrm>
            <a:prstGeom prst="rect">
              <a:avLst/>
            </a:prstGeom>
            <a:solidFill>
              <a:schemeClr val="accent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2" name="Rectangle 131">
              <a:extLst>
                <a:ext uri="{FF2B5EF4-FFF2-40B4-BE49-F238E27FC236}">
                  <a16:creationId xmlns:a16="http://schemas.microsoft.com/office/drawing/2014/main" id="{8FD2BADC-1599-4A7C-85B2-47DE943E4859}"/>
                </a:ext>
              </a:extLst>
            </p:cNvPr>
            <p:cNvSpPr/>
            <p:nvPr/>
          </p:nvSpPr>
          <p:spPr>
            <a:xfrm>
              <a:off x="5824291" y="4694144"/>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3" name="Rectangle 132">
              <a:extLst>
                <a:ext uri="{FF2B5EF4-FFF2-40B4-BE49-F238E27FC236}">
                  <a16:creationId xmlns:a16="http://schemas.microsoft.com/office/drawing/2014/main" id="{3423CA50-1306-40D6-9EC6-799CD838980B}"/>
                </a:ext>
              </a:extLst>
            </p:cNvPr>
            <p:cNvSpPr/>
            <p:nvPr/>
          </p:nvSpPr>
          <p:spPr>
            <a:xfrm>
              <a:off x="5824291" y="4982144"/>
              <a:ext cx="360000" cy="28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4" name="Rectangle 133">
              <a:extLst>
                <a:ext uri="{FF2B5EF4-FFF2-40B4-BE49-F238E27FC236}">
                  <a16:creationId xmlns:a16="http://schemas.microsoft.com/office/drawing/2014/main" id="{BF8155DC-DBC0-4E8E-B559-FB8E9CE13A83}"/>
                </a:ext>
              </a:extLst>
            </p:cNvPr>
            <p:cNvSpPr/>
            <p:nvPr/>
          </p:nvSpPr>
          <p:spPr>
            <a:xfrm>
              <a:off x="5824291" y="5270144"/>
              <a:ext cx="360000" cy="288000"/>
            </a:xfrm>
            <a:prstGeom prst="rect">
              <a:avLst/>
            </a:prstGeom>
            <a:solidFill>
              <a:schemeClr val="accent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5" name="Rectangle 134">
              <a:extLst>
                <a:ext uri="{FF2B5EF4-FFF2-40B4-BE49-F238E27FC236}">
                  <a16:creationId xmlns:a16="http://schemas.microsoft.com/office/drawing/2014/main" id="{28140C3F-F8C0-48EF-A252-3D40FCE253B1}"/>
                </a:ext>
              </a:extLst>
            </p:cNvPr>
            <p:cNvSpPr/>
            <p:nvPr/>
          </p:nvSpPr>
          <p:spPr>
            <a:xfrm>
              <a:off x="5824291" y="5558144"/>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6" name="Rectangle 135">
              <a:extLst>
                <a:ext uri="{FF2B5EF4-FFF2-40B4-BE49-F238E27FC236}">
                  <a16:creationId xmlns:a16="http://schemas.microsoft.com/office/drawing/2014/main" id="{78A26B22-4F3B-42E2-9C61-06491818447A}"/>
                </a:ext>
              </a:extLst>
            </p:cNvPr>
            <p:cNvSpPr/>
            <p:nvPr/>
          </p:nvSpPr>
          <p:spPr>
            <a:xfrm>
              <a:off x="6184291" y="4694144"/>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7" name="Rectangle 136">
              <a:extLst>
                <a:ext uri="{FF2B5EF4-FFF2-40B4-BE49-F238E27FC236}">
                  <a16:creationId xmlns:a16="http://schemas.microsoft.com/office/drawing/2014/main" id="{F5D196B6-4226-4DF6-8755-EE420B0BBAD0}"/>
                </a:ext>
              </a:extLst>
            </p:cNvPr>
            <p:cNvSpPr/>
            <p:nvPr/>
          </p:nvSpPr>
          <p:spPr>
            <a:xfrm>
              <a:off x="6184291" y="4982144"/>
              <a:ext cx="360000" cy="28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8" name="Rectangle 137">
              <a:extLst>
                <a:ext uri="{FF2B5EF4-FFF2-40B4-BE49-F238E27FC236}">
                  <a16:creationId xmlns:a16="http://schemas.microsoft.com/office/drawing/2014/main" id="{218B2B40-1DBE-4D53-B097-9FEAA0F4B936}"/>
                </a:ext>
              </a:extLst>
            </p:cNvPr>
            <p:cNvSpPr/>
            <p:nvPr/>
          </p:nvSpPr>
          <p:spPr>
            <a:xfrm>
              <a:off x="6184291" y="5270144"/>
              <a:ext cx="360000" cy="288000"/>
            </a:xfrm>
            <a:prstGeom prst="rect">
              <a:avLst/>
            </a:prstGeom>
            <a:solidFill>
              <a:schemeClr val="accent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9" name="Rectangle 138">
              <a:extLst>
                <a:ext uri="{FF2B5EF4-FFF2-40B4-BE49-F238E27FC236}">
                  <a16:creationId xmlns:a16="http://schemas.microsoft.com/office/drawing/2014/main" id="{FF8D1471-FD4B-4D95-9124-1F44E1537C70}"/>
                </a:ext>
              </a:extLst>
            </p:cNvPr>
            <p:cNvSpPr/>
            <p:nvPr/>
          </p:nvSpPr>
          <p:spPr>
            <a:xfrm>
              <a:off x="6184291" y="5558144"/>
              <a:ext cx="360000" cy="28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0" name="Rectangle 139">
              <a:extLst>
                <a:ext uri="{FF2B5EF4-FFF2-40B4-BE49-F238E27FC236}">
                  <a16:creationId xmlns:a16="http://schemas.microsoft.com/office/drawing/2014/main" id="{5595694F-C12A-434E-B540-D37801DF65C3}"/>
                </a:ext>
              </a:extLst>
            </p:cNvPr>
            <p:cNvSpPr/>
            <p:nvPr/>
          </p:nvSpPr>
          <p:spPr>
            <a:xfrm>
              <a:off x="6544291" y="4694144"/>
              <a:ext cx="360000" cy="28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1" name="Rectangle 140">
              <a:extLst>
                <a:ext uri="{FF2B5EF4-FFF2-40B4-BE49-F238E27FC236}">
                  <a16:creationId xmlns:a16="http://schemas.microsoft.com/office/drawing/2014/main" id="{9E1C2B16-9CBF-4623-A706-ECC9173ADE83}"/>
                </a:ext>
              </a:extLst>
            </p:cNvPr>
            <p:cNvSpPr/>
            <p:nvPr/>
          </p:nvSpPr>
          <p:spPr>
            <a:xfrm>
              <a:off x="6544291" y="4982144"/>
              <a:ext cx="360000" cy="288000"/>
            </a:xfrm>
            <a:prstGeom prst="rect">
              <a:avLst/>
            </a:prstGeom>
            <a:solidFill>
              <a:schemeClr val="accent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2" name="Rectangle 141">
              <a:extLst>
                <a:ext uri="{FF2B5EF4-FFF2-40B4-BE49-F238E27FC236}">
                  <a16:creationId xmlns:a16="http://schemas.microsoft.com/office/drawing/2014/main" id="{FAEDA94A-ABB8-4B56-916E-5B900EDB8C01}"/>
                </a:ext>
              </a:extLst>
            </p:cNvPr>
            <p:cNvSpPr/>
            <p:nvPr/>
          </p:nvSpPr>
          <p:spPr>
            <a:xfrm>
              <a:off x="6544291" y="5270144"/>
              <a:ext cx="360000" cy="288000"/>
            </a:xfrm>
            <a:prstGeom prst="rect">
              <a:avLst/>
            </a:prstGeom>
            <a:solidFill>
              <a:schemeClr val="accent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3" name="Rectangle 142">
              <a:extLst>
                <a:ext uri="{FF2B5EF4-FFF2-40B4-BE49-F238E27FC236}">
                  <a16:creationId xmlns:a16="http://schemas.microsoft.com/office/drawing/2014/main" id="{82C3E202-F8C8-4F28-A84F-F9AD49F2FE99}"/>
                </a:ext>
              </a:extLst>
            </p:cNvPr>
            <p:cNvSpPr/>
            <p:nvPr/>
          </p:nvSpPr>
          <p:spPr>
            <a:xfrm>
              <a:off x="6544291" y="5558144"/>
              <a:ext cx="360000" cy="28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4" name="Rectangle 143">
              <a:extLst>
                <a:ext uri="{FF2B5EF4-FFF2-40B4-BE49-F238E27FC236}">
                  <a16:creationId xmlns:a16="http://schemas.microsoft.com/office/drawing/2014/main" id="{0A641F74-2910-40B4-8D2F-B888C329F518}"/>
                </a:ext>
              </a:extLst>
            </p:cNvPr>
            <p:cNvSpPr/>
            <p:nvPr/>
          </p:nvSpPr>
          <p:spPr>
            <a:xfrm>
              <a:off x="6904291" y="4694144"/>
              <a:ext cx="360000" cy="28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5" name="Rectangle 144">
              <a:extLst>
                <a:ext uri="{FF2B5EF4-FFF2-40B4-BE49-F238E27FC236}">
                  <a16:creationId xmlns:a16="http://schemas.microsoft.com/office/drawing/2014/main" id="{DE6C0FA6-FD5C-43B6-BD81-68DF5FE210E0}"/>
                </a:ext>
              </a:extLst>
            </p:cNvPr>
            <p:cNvSpPr/>
            <p:nvPr/>
          </p:nvSpPr>
          <p:spPr>
            <a:xfrm>
              <a:off x="6904291" y="4982144"/>
              <a:ext cx="360000" cy="28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6" name="Rectangle 145">
              <a:extLst>
                <a:ext uri="{FF2B5EF4-FFF2-40B4-BE49-F238E27FC236}">
                  <a16:creationId xmlns:a16="http://schemas.microsoft.com/office/drawing/2014/main" id="{D77A4B8D-4FDF-4FAB-9B1D-2803FA20D2F8}"/>
                </a:ext>
              </a:extLst>
            </p:cNvPr>
            <p:cNvSpPr/>
            <p:nvPr/>
          </p:nvSpPr>
          <p:spPr>
            <a:xfrm>
              <a:off x="6904291" y="5270144"/>
              <a:ext cx="360000" cy="28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7" name="Rectangle 146">
              <a:extLst>
                <a:ext uri="{FF2B5EF4-FFF2-40B4-BE49-F238E27FC236}">
                  <a16:creationId xmlns:a16="http://schemas.microsoft.com/office/drawing/2014/main" id="{A0FE59FA-A930-44DB-8335-5CE4E40283EA}"/>
                </a:ext>
              </a:extLst>
            </p:cNvPr>
            <p:cNvSpPr/>
            <p:nvPr/>
          </p:nvSpPr>
          <p:spPr>
            <a:xfrm>
              <a:off x="6904291" y="5558144"/>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8" name="Rectangle 147">
              <a:extLst>
                <a:ext uri="{FF2B5EF4-FFF2-40B4-BE49-F238E27FC236}">
                  <a16:creationId xmlns:a16="http://schemas.microsoft.com/office/drawing/2014/main" id="{6B8DE3D6-9500-46E1-8F37-1B9187EC7CEF}"/>
                </a:ext>
              </a:extLst>
            </p:cNvPr>
            <p:cNvSpPr/>
            <p:nvPr/>
          </p:nvSpPr>
          <p:spPr>
            <a:xfrm>
              <a:off x="7264291" y="4694144"/>
              <a:ext cx="360000" cy="28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9" name="Rectangle 148">
              <a:extLst>
                <a:ext uri="{FF2B5EF4-FFF2-40B4-BE49-F238E27FC236}">
                  <a16:creationId xmlns:a16="http://schemas.microsoft.com/office/drawing/2014/main" id="{79AF6478-022E-475F-B1A3-B1C913C3D0C0}"/>
                </a:ext>
              </a:extLst>
            </p:cNvPr>
            <p:cNvSpPr/>
            <p:nvPr/>
          </p:nvSpPr>
          <p:spPr>
            <a:xfrm>
              <a:off x="7264291" y="4982144"/>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0" name="Rectangle 149">
              <a:extLst>
                <a:ext uri="{FF2B5EF4-FFF2-40B4-BE49-F238E27FC236}">
                  <a16:creationId xmlns:a16="http://schemas.microsoft.com/office/drawing/2014/main" id="{B7CA020D-ED9D-495D-BB2B-0F1D2A80E90E}"/>
                </a:ext>
              </a:extLst>
            </p:cNvPr>
            <p:cNvSpPr/>
            <p:nvPr/>
          </p:nvSpPr>
          <p:spPr>
            <a:xfrm>
              <a:off x="7264291" y="5270144"/>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1" name="Rectangle 150">
              <a:extLst>
                <a:ext uri="{FF2B5EF4-FFF2-40B4-BE49-F238E27FC236}">
                  <a16:creationId xmlns:a16="http://schemas.microsoft.com/office/drawing/2014/main" id="{729490C4-F8A6-4D4C-A40B-A0443C6B0E96}"/>
                </a:ext>
              </a:extLst>
            </p:cNvPr>
            <p:cNvSpPr/>
            <p:nvPr/>
          </p:nvSpPr>
          <p:spPr>
            <a:xfrm>
              <a:off x="7264291" y="5558144"/>
              <a:ext cx="360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2" name="TextBox 151">
              <a:extLst>
                <a:ext uri="{FF2B5EF4-FFF2-40B4-BE49-F238E27FC236}">
                  <a16:creationId xmlns:a16="http://schemas.microsoft.com/office/drawing/2014/main" id="{AEECAD12-8E14-4E79-AA12-21874FBCFA73}"/>
                </a:ext>
              </a:extLst>
            </p:cNvPr>
            <p:cNvSpPr txBox="1"/>
            <p:nvPr/>
          </p:nvSpPr>
          <p:spPr>
            <a:xfrm>
              <a:off x="2231670" y="5126144"/>
              <a:ext cx="1612621" cy="290849"/>
            </a:xfrm>
            <a:prstGeom prst="rect">
              <a:avLst/>
            </a:prstGeom>
            <a:noFill/>
          </p:spPr>
          <p:txBody>
            <a:bodyPr wrap="none" lIns="0" tIns="0" rIns="0" bIns="0" rtlCol="0">
              <a:spAutoFit/>
            </a:bodyPr>
            <a:lstStyle/>
            <a:p>
              <a:pPr marL="0" indent="0" algn="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SMT execution</a:t>
              </a:r>
            </a:p>
          </p:txBody>
        </p:sp>
      </p:grpSp>
    </p:spTree>
    <p:extLst>
      <p:ext uri="{BB962C8B-B14F-4D97-AF65-F5344CB8AC3E}">
        <p14:creationId xmlns:p14="http://schemas.microsoft.com/office/powerpoint/2010/main" val="1953480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SMT Policies</a:t>
            </a:r>
            <a:endParaRPr lang="en-US" dirty="0"/>
          </a:p>
        </p:txBody>
      </p:sp>
      <p:sp>
        <p:nvSpPr>
          <p:cNvPr id="4" name="Text Placeholder 3">
            <a:extLst>
              <a:ext uri="{FF2B5EF4-FFF2-40B4-BE49-F238E27FC236}">
                <a16:creationId xmlns:a16="http://schemas.microsoft.com/office/drawing/2014/main" id="{94D54329-D2BC-4D02-BB67-C2ED9ADC2150}"/>
              </a:ext>
            </a:extLst>
          </p:cNvPr>
          <p:cNvSpPr txBox="1">
            <a:spLocks/>
          </p:cNvSpPr>
          <p:nvPr/>
        </p:nvSpPr>
        <p:spPr>
          <a:xfrm>
            <a:off x="492125" y="1620481"/>
            <a:ext cx="5332942"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Fetch policies</a:t>
            </a:r>
          </a:p>
        </p:txBody>
      </p:sp>
      <p:sp>
        <p:nvSpPr>
          <p:cNvPr id="5" name="Content Placeholder 4">
            <a:extLst>
              <a:ext uri="{FF2B5EF4-FFF2-40B4-BE49-F238E27FC236}">
                <a16:creationId xmlns:a16="http://schemas.microsoft.com/office/drawing/2014/main" id="{61AA97BD-6DC9-4102-89B8-1873C7EDA9A1}"/>
              </a:ext>
            </a:extLst>
          </p:cNvPr>
          <p:cNvSpPr txBox="1">
            <a:spLocks/>
          </p:cNvSpPr>
          <p:nvPr/>
        </p:nvSpPr>
        <p:spPr>
          <a:xfrm>
            <a:off x="492125" y="2361952"/>
            <a:ext cx="5332941" cy="3605743"/>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r>
              <a:rPr lang="en-GB" dirty="0"/>
              <a:t>Flexibility in how instructions enter the pipeline</a:t>
            </a:r>
          </a:p>
          <a:p>
            <a:r>
              <a:rPr lang="en-GB" dirty="0"/>
              <a:t>Fetch from one thread only in each cycle</a:t>
            </a:r>
          </a:p>
          <a:p>
            <a:pPr lvl="1"/>
            <a:r>
              <a:rPr lang="en-GB" dirty="0"/>
              <a:t>Round-robin selection</a:t>
            </a:r>
          </a:p>
          <a:p>
            <a:pPr lvl="1"/>
            <a:r>
              <a:rPr lang="en-GB" dirty="0"/>
              <a:t>Prioritize one thread over others, for example, the one with the fewest in-flight instructions</a:t>
            </a:r>
          </a:p>
          <a:p>
            <a:r>
              <a:rPr lang="en-GB" dirty="0"/>
              <a:t>Fetch from multiple threads</a:t>
            </a:r>
          </a:p>
          <a:p>
            <a:pPr lvl="1"/>
            <a:r>
              <a:rPr lang="en-GB" dirty="0"/>
              <a:t>Needs additional logic to fetch from multiple cache lines in the same cycle</a:t>
            </a:r>
          </a:p>
        </p:txBody>
      </p:sp>
      <p:sp>
        <p:nvSpPr>
          <p:cNvPr id="6" name="Text Placeholder 5">
            <a:extLst>
              <a:ext uri="{FF2B5EF4-FFF2-40B4-BE49-F238E27FC236}">
                <a16:creationId xmlns:a16="http://schemas.microsoft.com/office/drawing/2014/main" id="{BF6916A9-0417-46BD-99D3-42A514BFECE9}"/>
              </a:ext>
            </a:extLst>
          </p:cNvPr>
          <p:cNvSpPr txBox="1">
            <a:spLocks/>
          </p:cNvSpPr>
          <p:nvPr/>
        </p:nvSpPr>
        <p:spPr>
          <a:xfrm>
            <a:off x="6341534" y="1620481"/>
            <a:ext cx="5332942"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Issue policies</a:t>
            </a:r>
          </a:p>
        </p:txBody>
      </p:sp>
      <p:sp>
        <p:nvSpPr>
          <p:cNvPr id="7" name="Content Placeholder 12">
            <a:extLst>
              <a:ext uri="{FF2B5EF4-FFF2-40B4-BE49-F238E27FC236}">
                <a16:creationId xmlns:a16="http://schemas.microsoft.com/office/drawing/2014/main" id="{B3DC7817-9829-4CEF-AE7F-5E4E475B5976}"/>
              </a:ext>
            </a:extLst>
          </p:cNvPr>
          <p:cNvSpPr txBox="1">
            <a:spLocks/>
          </p:cNvSpPr>
          <p:nvPr/>
        </p:nvSpPr>
        <p:spPr>
          <a:xfrm>
            <a:off x="6341534" y="2362483"/>
            <a:ext cx="5331354" cy="3605212"/>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r>
              <a:rPr lang="en-GB" dirty="0"/>
              <a:t>Flexibility in how instructions are issued to the functional units when ready</a:t>
            </a:r>
          </a:p>
          <a:p>
            <a:r>
              <a:rPr lang="en-GB" dirty="0"/>
              <a:t>Issue from all threads in each cycle</a:t>
            </a:r>
          </a:p>
          <a:p>
            <a:pPr lvl="1"/>
            <a:r>
              <a:rPr lang="en-GB" dirty="0"/>
              <a:t>Skip threads that have no ready instructions</a:t>
            </a:r>
          </a:p>
          <a:p>
            <a:r>
              <a:rPr lang="en-GB" dirty="0"/>
              <a:t>Prioritize instructions according to</a:t>
            </a:r>
          </a:p>
          <a:p>
            <a:pPr lvl="1"/>
            <a:r>
              <a:rPr lang="en-GB" dirty="0"/>
              <a:t>Their age (oldest first)</a:t>
            </a:r>
          </a:p>
          <a:p>
            <a:pPr lvl="1"/>
            <a:r>
              <a:rPr lang="en-GB" dirty="0"/>
              <a:t>Whether they are speculative (e.g., following an unresolved predicted branch)</a:t>
            </a:r>
          </a:p>
        </p:txBody>
      </p:sp>
    </p:spTree>
    <p:extLst>
      <p:ext uri="{BB962C8B-B14F-4D97-AF65-F5344CB8AC3E}">
        <p14:creationId xmlns:p14="http://schemas.microsoft.com/office/powerpoint/2010/main" val="3259667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SMT Downsides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There are two main drawbacks with SMT, and fine-grained multithreading.</a:t>
            </a:r>
          </a:p>
          <a:p>
            <a:r>
              <a:rPr lang="en-GB" dirty="0"/>
              <a:t>First, single-threaded performance may suffer.</a:t>
            </a:r>
          </a:p>
          <a:p>
            <a:pPr lvl="1"/>
            <a:r>
              <a:rPr lang="en-GB" dirty="0"/>
              <a:t>If two or more threads execute, they will contend for resources.</a:t>
            </a:r>
          </a:p>
          <a:p>
            <a:pPr lvl="1"/>
            <a:r>
              <a:rPr lang="en-GB" dirty="0"/>
              <a:t>Given the extra logic required within the core, the clock rate may not be as high as it could be otherwise.</a:t>
            </a:r>
          </a:p>
          <a:p>
            <a:r>
              <a:rPr lang="en-GB" dirty="0"/>
              <a:t>Second, the complexity of the core increases.</a:t>
            </a:r>
          </a:p>
          <a:p>
            <a:pPr lvl="1"/>
            <a:r>
              <a:rPr lang="en-GB" dirty="0"/>
              <a:t>Extra hardware required throughout the pipeline, as well as within the TLB</a:t>
            </a:r>
          </a:p>
          <a:p>
            <a:pPr lvl="1"/>
            <a:r>
              <a:rPr lang="en-GB" dirty="0"/>
              <a:t>This requires more design, test, and verification time.</a:t>
            </a:r>
          </a:p>
          <a:p>
            <a:pPr lvl="1"/>
            <a:r>
              <a:rPr lang="en-GB" dirty="0"/>
              <a:t>The load/store queue, in particular, requires careful attention so as to respect the memory consistency model.</a:t>
            </a:r>
            <a:endParaRPr lang="en-US" dirty="0"/>
          </a:p>
        </p:txBody>
      </p:sp>
    </p:spTree>
    <p:extLst>
      <p:ext uri="{BB962C8B-B14F-4D97-AF65-F5344CB8AC3E}">
        <p14:creationId xmlns:p14="http://schemas.microsoft.com/office/powerpoint/2010/main" val="634964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SMT vs Multicore</a:t>
            </a:r>
            <a:endParaRPr lang="en-US" dirty="0"/>
          </a:p>
        </p:txBody>
      </p:sp>
      <p:sp>
        <p:nvSpPr>
          <p:cNvPr id="4" name="Text Placeholder 5">
            <a:extLst>
              <a:ext uri="{FF2B5EF4-FFF2-40B4-BE49-F238E27FC236}">
                <a16:creationId xmlns:a16="http://schemas.microsoft.com/office/drawing/2014/main" id="{AC15639C-8274-4CB1-918D-454725C4C3F7}"/>
              </a:ext>
            </a:extLst>
          </p:cNvPr>
          <p:cNvSpPr txBox="1">
            <a:spLocks/>
          </p:cNvSpPr>
          <p:nvPr/>
        </p:nvSpPr>
        <p:spPr>
          <a:xfrm>
            <a:off x="530224" y="1131010"/>
            <a:ext cx="5332942"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SMT</a:t>
            </a:r>
          </a:p>
        </p:txBody>
      </p:sp>
      <p:sp>
        <p:nvSpPr>
          <p:cNvPr id="5" name="Content Placeholder 7">
            <a:extLst>
              <a:ext uri="{FF2B5EF4-FFF2-40B4-BE49-F238E27FC236}">
                <a16:creationId xmlns:a16="http://schemas.microsoft.com/office/drawing/2014/main" id="{7B74054A-D72E-427E-ADB2-969533FFC1D6}"/>
              </a:ext>
            </a:extLst>
          </p:cNvPr>
          <p:cNvSpPr txBox="1">
            <a:spLocks/>
          </p:cNvSpPr>
          <p:nvPr/>
        </p:nvSpPr>
        <p:spPr>
          <a:xfrm>
            <a:off x="530224" y="1872481"/>
            <a:ext cx="5332941" cy="3605743"/>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r>
              <a:rPr lang="en-GB" dirty="0"/>
              <a:t>Higher utilization of core structures through sharing</a:t>
            </a:r>
          </a:p>
          <a:p>
            <a:r>
              <a:rPr lang="en-GB" dirty="0"/>
              <a:t>Single-threaded performance can suffer.</a:t>
            </a:r>
          </a:p>
          <a:p>
            <a:r>
              <a:rPr lang="en-GB" dirty="0"/>
              <a:t>For a modest area and power increase, this provides support for multiple threads.</a:t>
            </a:r>
          </a:p>
          <a:p>
            <a:r>
              <a:rPr lang="en-GB" dirty="0"/>
              <a:t>Memory-bound applications are a good fit because idle cycles can be filled.</a:t>
            </a:r>
          </a:p>
          <a:p>
            <a:r>
              <a:rPr lang="en-GB" dirty="0"/>
              <a:t>CPU-bound applications are a poor fit because they are likely to slow down.</a:t>
            </a:r>
          </a:p>
          <a:p>
            <a:endParaRPr lang="en-GB" dirty="0"/>
          </a:p>
        </p:txBody>
      </p:sp>
      <p:sp>
        <p:nvSpPr>
          <p:cNvPr id="6" name="Text Placeholder 6">
            <a:extLst>
              <a:ext uri="{FF2B5EF4-FFF2-40B4-BE49-F238E27FC236}">
                <a16:creationId xmlns:a16="http://schemas.microsoft.com/office/drawing/2014/main" id="{ED326720-26E2-439F-BE0A-0D8BE83FA420}"/>
              </a:ext>
            </a:extLst>
          </p:cNvPr>
          <p:cNvSpPr txBox="1">
            <a:spLocks/>
          </p:cNvSpPr>
          <p:nvPr/>
        </p:nvSpPr>
        <p:spPr>
          <a:xfrm>
            <a:off x="6379633" y="1131010"/>
            <a:ext cx="5332942"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Multicore</a:t>
            </a:r>
          </a:p>
        </p:txBody>
      </p:sp>
      <p:sp>
        <p:nvSpPr>
          <p:cNvPr id="7" name="Content Placeholder 8">
            <a:extLst>
              <a:ext uri="{FF2B5EF4-FFF2-40B4-BE49-F238E27FC236}">
                <a16:creationId xmlns:a16="http://schemas.microsoft.com/office/drawing/2014/main" id="{18079386-3153-4ED9-A3C2-B24694EFFC63}"/>
              </a:ext>
            </a:extLst>
          </p:cNvPr>
          <p:cNvSpPr txBox="1">
            <a:spLocks/>
          </p:cNvSpPr>
          <p:nvPr/>
        </p:nvSpPr>
        <p:spPr>
          <a:xfrm>
            <a:off x="6379633" y="1873012"/>
            <a:ext cx="5331354" cy="3605212"/>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r>
              <a:rPr lang="en-GB" dirty="0"/>
              <a:t>Cores are fully duplicated, so threads have dedicated resources to use.</a:t>
            </a:r>
          </a:p>
          <a:p>
            <a:r>
              <a:rPr lang="en-GB" dirty="0"/>
              <a:t>Single-threaded performance maintained</a:t>
            </a:r>
          </a:p>
          <a:p>
            <a:r>
              <a:rPr lang="en-GB" dirty="0"/>
              <a:t>Power and area at least doubled through core duplication</a:t>
            </a:r>
          </a:p>
          <a:p>
            <a:r>
              <a:rPr lang="en-GB" dirty="0"/>
              <a:t>Memory-bound applications don’t make best use of the core’s resources.</a:t>
            </a:r>
          </a:p>
          <a:p>
            <a:r>
              <a:rPr lang="en-GB" dirty="0"/>
              <a:t>CPU-bound applications maintain their high IPC.</a:t>
            </a:r>
          </a:p>
        </p:txBody>
      </p:sp>
    </p:spTree>
    <p:extLst>
      <p:ext uri="{BB962C8B-B14F-4D97-AF65-F5344CB8AC3E}">
        <p14:creationId xmlns:p14="http://schemas.microsoft.com/office/powerpoint/2010/main" val="1499152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SMT Case Study</a:t>
            </a:r>
            <a:endParaRPr lang="en-US" dirty="0"/>
          </a:p>
        </p:txBody>
      </p:sp>
      <p:sp>
        <p:nvSpPr>
          <p:cNvPr id="4" name="Content Placeholder 9">
            <a:extLst>
              <a:ext uri="{FF2B5EF4-FFF2-40B4-BE49-F238E27FC236}">
                <a16:creationId xmlns:a16="http://schemas.microsoft.com/office/drawing/2014/main" id="{6CED13AE-F277-4554-9402-3E9C45CAD150}"/>
              </a:ext>
            </a:extLst>
          </p:cNvPr>
          <p:cNvSpPr>
            <a:spLocks noGrp="1"/>
          </p:cNvSpPr>
          <p:nvPr>
            <p:ph idx="1"/>
          </p:nvPr>
        </p:nvSpPr>
        <p:spPr>
          <a:xfrm>
            <a:off x="492789" y="1631112"/>
            <a:ext cx="2773107" cy="4086426"/>
          </a:xfrm>
        </p:spPr>
        <p:txBody>
          <a:bodyPr/>
          <a:lstStyle/>
          <a:p>
            <a:r>
              <a:rPr lang="en-GB" dirty="0"/>
              <a:t>Intel’s Netburst microarchitecture supports 2 threads.</a:t>
            </a:r>
          </a:p>
          <a:p>
            <a:r>
              <a:rPr lang="en-GB" dirty="0"/>
              <a:t>Performance boosted by 25%</a:t>
            </a:r>
          </a:p>
          <a:p>
            <a:r>
              <a:rPr lang="en-GB" dirty="0"/>
              <a:t>Die area increased only 5%</a:t>
            </a:r>
          </a:p>
          <a:p>
            <a:r>
              <a:rPr lang="en-GB" dirty="0"/>
              <a:t>Three types of sharing for microarchitectural structures</a:t>
            </a:r>
          </a:p>
          <a:p>
            <a:endParaRPr lang="en-GB" dirty="0"/>
          </a:p>
        </p:txBody>
      </p:sp>
      <p:grpSp>
        <p:nvGrpSpPr>
          <p:cNvPr id="5" name="Group 4">
            <a:extLst>
              <a:ext uri="{FF2B5EF4-FFF2-40B4-BE49-F238E27FC236}">
                <a16:creationId xmlns:a16="http://schemas.microsoft.com/office/drawing/2014/main" id="{221D8488-A2DC-44A8-AC49-2AACE2B99217}"/>
              </a:ext>
            </a:extLst>
          </p:cNvPr>
          <p:cNvGrpSpPr/>
          <p:nvPr/>
        </p:nvGrpSpPr>
        <p:grpSpPr>
          <a:xfrm>
            <a:off x="3556800" y="2032630"/>
            <a:ext cx="8224717" cy="3283390"/>
            <a:chOff x="3556800" y="2412984"/>
            <a:chExt cx="8224717" cy="3283390"/>
          </a:xfrm>
        </p:grpSpPr>
        <p:grpSp>
          <p:nvGrpSpPr>
            <p:cNvPr id="6" name="Group 5">
              <a:extLst>
                <a:ext uri="{FF2B5EF4-FFF2-40B4-BE49-F238E27FC236}">
                  <a16:creationId xmlns:a16="http://schemas.microsoft.com/office/drawing/2014/main" id="{471B50AF-1EC6-4EE2-BB01-DD86AD2FD245}"/>
                </a:ext>
              </a:extLst>
            </p:cNvPr>
            <p:cNvGrpSpPr/>
            <p:nvPr/>
          </p:nvGrpSpPr>
          <p:grpSpPr>
            <a:xfrm>
              <a:off x="5436058" y="2954325"/>
              <a:ext cx="576000" cy="1440000"/>
              <a:chOff x="5832000" y="2520000"/>
              <a:chExt cx="720000" cy="1440000"/>
            </a:xfrm>
          </p:grpSpPr>
          <p:sp>
            <p:nvSpPr>
              <p:cNvPr id="243" name="Rectangle 242">
                <a:extLst>
                  <a:ext uri="{FF2B5EF4-FFF2-40B4-BE49-F238E27FC236}">
                    <a16:creationId xmlns:a16="http://schemas.microsoft.com/office/drawing/2014/main" id="{8685BFDC-0679-487B-9BA7-35342D2A1880}"/>
                  </a:ext>
                </a:extLst>
              </p:cNvPr>
              <p:cNvSpPr/>
              <p:nvPr/>
            </p:nvSpPr>
            <p:spPr>
              <a:xfrm>
                <a:off x="5832000" y="3240000"/>
                <a:ext cx="720000" cy="720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2"/>
                  </a:solidFill>
                </a:endParaRPr>
              </a:p>
            </p:txBody>
          </p:sp>
          <p:sp>
            <p:nvSpPr>
              <p:cNvPr id="244" name="Rectangle 243">
                <a:extLst>
                  <a:ext uri="{FF2B5EF4-FFF2-40B4-BE49-F238E27FC236}">
                    <a16:creationId xmlns:a16="http://schemas.microsoft.com/office/drawing/2014/main" id="{E59DACF8-5515-4D37-9112-0861392544A2}"/>
                  </a:ext>
                </a:extLst>
              </p:cNvPr>
              <p:cNvSpPr/>
              <p:nvPr/>
            </p:nvSpPr>
            <p:spPr>
              <a:xfrm>
                <a:off x="5832000" y="2520000"/>
                <a:ext cx="720000" cy="720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2"/>
                  </a:solidFill>
                </a:endParaRPr>
              </a:p>
            </p:txBody>
          </p:sp>
        </p:grpSp>
        <p:grpSp>
          <p:nvGrpSpPr>
            <p:cNvPr id="7" name="Group 6">
              <a:extLst>
                <a:ext uri="{FF2B5EF4-FFF2-40B4-BE49-F238E27FC236}">
                  <a16:creationId xmlns:a16="http://schemas.microsoft.com/office/drawing/2014/main" id="{49C93365-98E8-4E59-8EBA-2352638E2BF1}"/>
                </a:ext>
              </a:extLst>
            </p:cNvPr>
            <p:cNvGrpSpPr/>
            <p:nvPr/>
          </p:nvGrpSpPr>
          <p:grpSpPr>
            <a:xfrm>
              <a:off x="3611417" y="2809548"/>
              <a:ext cx="433383" cy="1729555"/>
              <a:chOff x="3814617" y="2412000"/>
              <a:chExt cx="433383" cy="1729555"/>
            </a:xfrm>
          </p:grpSpPr>
          <p:sp>
            <p:nvSpPr>
              <p:cNvPr id="179" name="Rectangle 178">
                <a:extLst>
                  <a:ext uri="{FF2B5EF4-FFF2-40B4-BE49-F238E27FC236}">
                    <a16:creationId xmlns:a16="http://schemas.microsoft.com/office/drawing/2014/main" id="{58450BD2-44F9-4BCA-935D-D09CA5C56C28}"/>
                  </a:ext>
                </a:extLst>
              </p:cNvPr>
              <p:cNvSpPr/>
              <p:nvPr/>
            </p:nvSpPr>
            <p:spPr>
              <a:xfrm>
                <a:off x="3814617" y="24120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0" name="Rectangle 179">
                <a:extLst>
                  <a:ext uri="{FF2B5EF4-FFF2-40B4-BE49-F238E27FC236}">
                    <a16:creationId xmlns:a16="http://schemas.microsoft.com/office/drawing/2014/main" id="{C74DF35D-8409-42A0-868E-0FA24ACB379F}"/>
                  </a:ext>
                </a:extLst>
              </p:cNvPr>
              <p:cNvSpPr/>
              <p:nvPr/>
            </p:nvSpPr>
            <p:spPr>
              <a:xfrm>
                <a:off x="3924000" y="24120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Rectangle 180">
                <a:extLst>
                  <a:ext uri="{FF2B5EF4-FFF2-40B4-BE49-F238E27FC236}">
                    <a16:creationId xmlns:a16="http://schemas.microsoft.com/office/drawing/2014/main" id="{52D8A274-8483-459C-9A41-989227E6D097}"/>
                  </a:ext>
                </a:extLst>
              </p:cNvPr>
              <p:cNvSpPr/>
              <p:nvPr/>
            </p:nvSpPr>
            <p:spPr>
              <a:xfrm>
                <a:off x="4032000" y="24120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2" name="Rectangle 181">
                <a:extLst>
                  <a:ext uri="{FF2B5EF4-FFF2-40B4-BE49-F238E27FC236}">
                    <a16:creationId xmlns:a16="http://schemas.microsoft.com/office/drawing/2014/main" id="{D57AA499-EDAA-43CB-AC9D-1FF76C2808AB}"/>
                  </a:ext>
                </a:extLst>
              </p:cNvPr>
              <p:cNvSpPr/>
              <p:nvPr/>
            </p:nvSpPr>
            <p:spPr>
              <a:xfrm>
                <a:off x="4140000" y="2412000"/>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3" name="Rectangle 182">
                <a:extLst>
                  <a:ext uri="{FF2B5EF4-FFF2-40B4-BE49-F238E27FC236}">
                    <a16:creationId xmlns:a16="http://schemas.microsoft.com/office/drawing/2014/main" id="{A11B1392-926F-407C-B1E9-E8A8CD252E6E}"/>
                  </a:ext>
                </a:extLst>
              </p:cNvPr>
              <p:cNvSpPr/>
              <p:nvPr/>
            </p:nvSpPr>
            <p:spPr>
              <a:xfrm>
                <a:off x="3814617" y="25200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4" name="Rectangle 183">
                <a:extLst>
                  <a:ext uri="{FF2B5EF4-FFF2-40B4-BE49-F238E27FC236}">
                    <a16:creationId xmlns:a16="http://schemas.microsoft.com/office/drawing/2014/main" id="{03B69891-9DD1-4734-A8D6-E424B303D112}"/>
                  </a:ext>
                </a:extLst>
              </p:cNvPr>
              <p:cNvSpPr/>
              <p:nvPr/>
            </p:nvSpPr>
            <p:spPr>
              <a:xfrm>
                <a:off x="3924000" y="2520000"/>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5" name="Rectangle 184">
                <a:extLst>
                  <a:ext uri="{FF2B5EF4-FFF2-40B4-BE49-F238E27FC236}">
                    <a16:creationId xmlns:a16="http://schemas.microsoft.com/office/drawing/2014/main" id="{4CB54373-9067-4D80-BFEB-D9CC51F79070}"/>
                  </a:ext>
                </a:extLst>
              </p:cNvPr>
              <p:cNvSpPr/>
              <p:nvPr/>
            </p:nvSpPr>
            <p:spPr>
              <a:xfrm>
                <a:off x="4032000" y="2520000"/>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6" name="Rectangle 185">
                <a:extLst>
                  <a:ext uri="{FF2B5EF4-FFF2-40B4-BE49-F238E27FC236}">
                    <a16:creationId xmlns:a16="http://schemas.microsoft.com/office/drawing/2014/main" id="{E61EC199-F3C4-40D1-BD9D-449836E989B8}"/>
                  </a:ext>
                </a:extLst>
              </p:cNvPr>
              <p:cNvSpPr/>
              <p:nvPr/>
            </p:nvSpPr>
            <p:spPr>
              <a:xfrm>
                <a:off x="4140000" y="25200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7" name="Rectangle 186">
                <a:extLst>
                  <a:ext uri="{FF2B5EF4-FFF2-40B4-BE49-F238E27FC236}">
                    <a16:creationId xmlns:a16="http://schemas.microsoft.com/office/drawing/2014/main" id="{66F4E973-F548-47D0-8EA3-87EF1CB3BC8A}"/>
                  </a:ext>
                </a:extLst>
              </p:cNvPr>
              <p:cNvSpPr/>
              <p:nvPr/>
            </p:nvSpPr>
            <p:spPr>
              <a:xfrm>
                <a:off x="3814617" y="2628000"/>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8" name="Rectangle 187">
                <a:extLst>
                  <a:ext uri="{FF2B5EF4-FFF2-40B4-BE49-F238E27FC236}">
                    <a16:creationId xmlns:a16="http://schemas.microsoft.com/office/drawing/2014/main" id="{C8712401-C375-4682-A89A-7A6C171EFD66}"/>
                  </a:ext>
                </a:extLst>
              </p:cNvPr>
              <p:cNvSpPr/>
              <p:nvPr/>
            </p:nvSpPr>
            <p:spPr>
              <a:xfrm>
                <a:off x="3924000" y="26280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9" name="Rectangle 188">
                <a:extLst>
                  <a:ext uri="{FF2B5EF4-FFF2-40B4-BE49-F238E27FC236}">
                    <a16:creationId xmlns:a16="http://schemas.microsoft.com/office/drawing/2014/main" id="{E9D9106B-AD1F-4821-A8CD-80B29425DF95}"/>
                  </a:ext>
                </a:extLst>
              </p:cNvPr>
              <p:cNvSpPr/>
              <p:nvPr/>
            </p:nvSpPr>
            <p:spPr>
              <a:xfrm>
                <a:off x="4032000" y="26280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0" name="Rectangle 189">
                <a:extLst>
                  <a:ext uri="{FF2B5EF4-FFF2-40B4-BE49-F238E27FC236}">
                    <a16:creationId xmlns:a16="http://schemas.microsoft.com/office/drawing/2014/main" id="{6A7C950F-0BF7-4E2D-9FDD-20409E521D2E}"/>
                  </a:ext>
                </a:extLst>
              </p:cNvPr>
              <p:cNvSpPr/>
              <p:nvPr/>
            </p:nvSpPr>
            <p:spPr>
              <a:xfrm>
                <a:off x="4140000" y="2628000"/>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1" name="Rectangle 190">
                <a:extLst>
                  <a:ext uri="{FF2B5EF4-FFF2-40B4-BE49-F238E27FC236}">
                    <a16:creationId xmlns:a16="http://schemas.microsoft.com/office/drawing/2014/main" id="{8FD460DE-6262-4673-B5F8-507A1083C158}"/>
                  </a:ext>
                </a:extLst>
              </p:cNvPr>
              <p:cNvSpPr/>
              <p:nvPr/>
            </p:nvSpPr>
            <p:spPr>
              <a:xfrm>
                <a:off x="3814617" y="27360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2" name="Rectangle 191">
                <a:extLst>
                  <a:ext uri="{FF2B5EF4-FFF2-40B4-BE49-F238E27FC236}">
                    <a16:creationId xmlns:a16="http://schemas.microsoft.com/office/drawing/2014/main" id="{1C22FEC9-03F7-4B05-987B-FD295D8B9B21}"/>
                  </a:ext>
                </a:extLst>
              </p:cNvPr>
              <p:cNvSpPr/>
              <p:nvPr/>
            </p:nvSpPr>
            <p:spPr>
              <a:xfrm>
                <a:off x="3924000" y="2736000"/>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3" name="Rectangle 192">
                <a:extLst>
                  <a:ext uri="{FF2B5EF4-FFF2-40B4-BE49-F238E27FC236}">
                    <a16:creationId xmlns:a16="http://schemas.microsoft.com/office/drawing/2014/main" id="{5EE13242-5A2C-4F74-9A69-21B8A044FDB5}"/>
                  </a:ext>
                </a:extLst>
              </p:cNvPr>
              <p:cNvSpPr/>
              <p:nvPr/>
            </p:nvSpPr>
            <p:spPr>
              <a:xfrm>
                <a:off x="4032000" y="27360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4" name="Rectangle 193">
                <a:extLst>
                  <a:ext uri="{FF2B5EF4-FFF2-40B4-BE49-F238E27FC236}">
                    <a16:creationId xmlns:a16="http://schemas.microsoft.com/office/drawing/2014/main" id="{724806A1-6056-4752-9B3A-4FBBCBD424FF}"/>
                  </a:ext>
                </a:extLst>
              </p:cNvPr>
              <p:cNvSpPr/>
              <p:nvPr/>
            </p:nvSpPr>
            <p:spPr>
              <a:xfrm>
                <a:off x="4140000" y="27360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5" name="Rectangle 194">
                <a:extLst>
                  <a:ext uri="{FF2B5EF4-FFF2-40B4-BE49-F238E27FC236}">
                    <a16:creationId xmlns:a16="http://schemas.microsoft.com/office/drawing/2014/main" id="{0788C462-7F87-490A-8C9A-1EB4969690A8}"/>
                  </a:ext>
                </a:extLst>
              </p:cNvPr>
              <p:cNvSpPr/>
              <p:nvPr/>
            </p:nvSpPr>
            <p:spPr>
              <a:xfrm>
                <a:off x="3814617" y="28440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6" name="Rectangle 195">
                <a:extLst>
                  <a:ext uri="{FF2B5EF4-FFF2-40B4-BE49-F238E27FC236}">
                    <a16:creationId xmlns:a16="http://schemas.microsoft.com/office/drawing/2014/main" id="{D7D3A7D2-D922-4E6D-B8B5-8FE7519842FF}"/>
                  </a:ext>
                </a:extLst>
              </p:cNvPr>
              <p:cNvSpPr/>
              <p:nvPr/>
            </p:nvSpPr>
            <p:spPr>
              <a:xfrm>
                <a:off x="3924000" y="28440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7" name="Rectangle 196">
                <a:extLst>
                  <a:ext uri="{FF2B5EF4-FFF2-40B4-BE49-F238E27FC236}">
                    <a16:creationId xmlns:a16="http://schemas.microsoft.com/office/drawing/2014/main" id="{85478202-AC1A-4EDE-A895-1A4BE50C4E48}"/>
                  </a:ext>
                </a:extLst>
              </p:cNvPr>
              <p:cNvSpPr/>
              <p:nvPr/>
            </p:nvSpPr>
            <p:spPr>
              <a:xfrm>
                <a:off x="4032000" y="2844000"/>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8" name="Rectangle 197">
                <a:extLst>
                  <a:ext uri="{FF2B5EF4-FFF2-40B4-BE49-F238E27FC236}">
                    <a16:creationId xmlns:a16="http://schemas.microsoft.com/office/drawing/2014/main" id="{4A2B3FB8-A91A-4C92-9129-7B4AD7DC8424}"/>
                  </a:ext>
                </a:extLst>
              </p:cNvPr>
              <p:cNvSpPr/>
              <p:nvPr/>
            </p:nvSpPr>
            <p:spPr>
              <a:xfrm>
                <a:off x="4140000" y="2844000"/>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9" name="Rectangle 198">
                <a:extLst>
                  <a:ext uri="{FF2B5EF4-FFF2-40B4-BE49-F238E27FC236}">
                    <a16:creationId xmlns:a16="http://schemas.microsoft.com/office/drawing/2014/main" id="{D73E8312-AFC2-4D2B-B48B-635A1ECE3E9A}"/>
                  </a:ext>
                </a:extLst>
              </p:cNvPr>
              <p:cNvSpPr/>
              <p:nvPr/>
            </p:nvSpPr>
            <p:spPr>
              <a:xfrm>
                <a:off x="3814617" y="2952000"/>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0" name="Rectangle 199">
                <a:extLst>
                  <a:ext uri="{FF2B5EF4-FFF2-40B4-BE49-F238E27FC236}">
                    <a16:creationId xmlns:a16="http://schemas.microsoft.com/office/drawing/2014/main" id="{95D08445-0871-42C1-8529-91104DAE08AE}"/>
                  </a:ext>
                </a:extLst>
              </p:cNvPr>
              <p:cNvSpPr/>
              <p:nvPr/>
            </p:nvSpPr>
            <p:spPr>
              <a:xfrm>
                <a:off x="3924000" y="29520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1" name="Rectangle 200">
                <a:extLst>
                  <a:ext uri="{FF2B5EF4-FFF2-40B4-BE49-F238E27FC236}">
                    <a16:creationId xmlns:a16="http://schemas.microsoft.com/office/drawing/2014/main" id="{7EFC5FE7-070E-48D2-A059-904E440C1543}"/>
                  </a:ext>
                </a:extLst>
              </p:cNvPr>
              <p:cNvSpPr/>
              <p:nvPr/>
            </p:nvSpPr>
            <p:spPr>
              <a:xfrm>
                <a:off x="4032000" y="2952000"/>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2" name="Rectangle 201">
                <a:extLst>
                  <a:ext uri="{FF2B5EF4-FFF2-40B4-BE49-F238E27FC236}">
                    <a16:creationId xmlns:a16="http://schemas.microsoft.com/office/drawing/2014/main" id="{F7FC5C75-929E-42FA-8D8D-6EDD3A393CD7}"/>
                  </a:ext>
                </a:extLst>
              </p:cNvPr>
              <p:cNvSpPr/>
              <p:nvPr/>
            </p:nvSpPr>
            <p:spPr>
              <a:xfrm>
                <a:off x="4140000" y="29520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3" name="Rectangle 202">
                <a:extLst>
                  <a:ext uri="{FF2B5EF4-FFF2-40B4-BE49-F238E27FC236}">
                    <a16:creationId xmlns:a16="http://schemas.microsoft.com/office/drawing/2014/main" id="{CD15B87A-9D5B-4C59-A751-B6A63A28E75F}"/>
                  </a:ext>
                </a:extLst>
              </p:cNvPr>
              <p:cNvSpPr/>
              <p:nvPr/>
            </p:nvSpPr>
            <p:spPr>
              <a:xfrm>
                <a:off x="3814617" y="30600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4" name="Rectangle 203">
                <a:extLst>
                  <a:ext uri="{FF2B5EF4-FFF2-40B4-BE49-F238E27FC236}">
                    <a16:creationId xmlns:a16="http://schemas.microsoft.com/office/drawing/2014/main" id="{B14067E9-8574-4FC3-9EBD-600D4434803B}"/>
                  </a:ext>
                </a:extLst>
              </p:cNvPr>
              <p:cNvSpPr/>
              <p:nvPr/>
            </p:nvSpPr>
            <p:spPr>
              <a:xfrm>
                <a:off x="3924000" y="30600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5" name="Rectangle 204">
                <a:extLst>
                  <a:ext uri="{FF2B5EF4-FFF2-40B4-BE49-F238E27FC236}">
                    <a16:creationId xmlns:a16="http://schemas.microsoft.com/office/drawing/2014/main" id="{EFFE3BFE-3E3C-4E2A-9803-7F7BEBA2C45B}"/>
                  </a:ext>
                </a:extLst>
              </p:cNvPr>
              <p:cNvSpPr/>
              <p:nvPr/>
            </p:nvSpPr>
            <p:spPr>
              <a:xfrm>
                <a:off x="4032000" y="3060000"/>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6" name="Rectangle 205">
                <a:extLst>
                  <a:ext uri="{FF2B5EF4-FFF2-40B4-BE49-F238E27FC236}">
                    <a16:creationId xmlns:a16="http://schemas.microsoft.com/office/drawing/2014/main" id="{4F29300D-BD8A-4690-B7A6-B732B89DF2B9}"/>
                  </a:ext>
                </a:extLst>
              </p:cNvPr>
              <p:cNvSpPr/>
              <p:nvPr/>
            </p:nvSpPr>
            <p:spPr>
              <a:xfrm>
                <a:off x="4140000" y="30600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7" name="Rectangle 206">
                <a:extLst>
                  <a:ext uri="{FF2B5EF4-FFF2-40B4-BE49-F238E27FC236}">
                    <a16:creationId xmlns:a16="http://schemas.microsoft.com/office/drawing/2014/main" id="{A4225179-6786-4151-91EA-0229C0381F6F}"/>
                  </a:ext>
                </a:extLst>
              </p:cNvPr>
              <p:cNvSpPr/>
              <p:nvPr/>
            </p:nvSpPr>
            <p:spPr>
              <a:xfrm>
                <a:off x="3814617" y="31680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8" name="Rectangle 207">
                <a:extLst>
                  <a:ext uri="{FF2B5EF4-FFF2-40B4-BE49-F238E27FC236}">
                    <a16:creationId xmlns:a16="http://schemas.microsoft.com/office/drawing/2014/main" id="{9E3C2AF3-F15F-4027-9E7D-CFB8362A937B}"/>
                  </a:ext>
                </a:extLst>
              </p:cNvPr>
              <p:cNvSpPr/>
              <p:nvPr/>
            </p:nvSpPr>
            <p:spPr>
              <a:xfrm>
                <a:off x="3924000" y="3168000"/>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9" name="Rectangle 208">
                <a:extLst>
                  <a:ext uri="{FF2B5EF4-FFF2-40B4-BE49-F238E27FC236}">
                    <a16:creationId xmlns:a16="http://schemas.microsoft.com/office/drawing/2014/main" id="{AB3B9966-F030-46C2-9ECA-5BAB2384EF67}"/>
                  </a:ext>
                </a:extLst>
              </p:cNvPr>
              <p:cNvSpPr/>
              <p:nvPr/>
            </p:nvSpPr>
            <p:spPr>
              <a:xfrm>
                <a:off x="4032000" y="31680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0" name="Rectangle 209">
                <a:extLst>
                  <a:ext uri="{FF2B5EF4-FFF2-40B4-BE49-F238E27FC236}">
                    <a16:creationId xmlns:a16="http://schemas.microsoft.com/office/drawing/2014/main" id="{0C9645A6-FD68-48DE-B6A6-162C25FF0671}"/>
                  </a:ext>
                </a:extLst>
              </p:cNvPr>
              <p:cNvSpPr/>
              <p:nvPr/>
            </p:nvSpPr>
            <p:spPr>
              <a:xfrm>
                <a:off x="4140000" y="3168000"/>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1" name="Rectangle 210">
                <a:extLst>
                  <a:ext uri="{FF2B5EF4-FFF2-40B4-BE49-F238E27FC236}">
                    <a16:creationId xmlns:a16="http://schemas.microsoft.com/office/drawing/2014/main" id="{56E2078C-25E3-410E-9D62-31C6FCC4EF77}"/>
                  </a:ext>
                </a:extLst>
              </p:cNvPr>
              <p:cNvSpPr/>
              <p:nvPr/>
            </p:nvSpPr>
            <p:spPr>
              <a:xfrm>
                <a:off x="3814617" y="3277555"/>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2" name="Rectangle 211">
                <a:extLst>
                  <a:ext uri="{FF2B5EF4-FFF2-40B4-BE49-F238E27FC236}">
                    <a16:creationId xmlns:a16="http://schemas.microsoft.com/office/drawing/2014/main" id="{5F737E19-020D-485A-84AA-8FD3EAF15271}"/>
                  </a:ext>
                </a:extLst>
              </p:cNvPr>
              <p:cNvSpPr/>
              <p:nvPr/>
            </p:nvSpPr>
            <p:spPr>
              <a:xfrm>
                <a:off x="3924000" y="3277555"/>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3" name="Rectangle 212">
                <a:extLst>
                  <a:ext uri="{FF2B5EF4-FFF2-40B4-BE49-F238E27FC236}">
                    <a16:creationId xmlns:a16="http://schemas.microsoft.com/office/drawing/2014/main" id="{9085F89E-C589-4509-B384-0313D1A49444}"/>
                  </a:ext>
                </a:extLst>
              </p:cNvPr>
              <p:cNvSpPr/>
              <p:nvPr/>
            </p:nvSpPr>
            <p:spPr>
              <a:xfrm>
                <a:off x="4032000" y="3277555"/>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4" name="Rectangle 213">
                <a:extLst>
                  <a:ext uri="{FF2B5EF4-FFF2-40B4-BE49-F238E27FC236}">
                    <a16:creationId xmlns:a16="http://schemas.microsoft.com/office/drawing/2014/main" id="{766BEF98-8EBF-46DC-8E4F-929BBE3C5E95}"/>
                  </a:ext>
                </a:extLst>
              </p:cNvPr>
              <p:cNvSpPr/>
              <p:nvPr/>
            </p:nvSpPr>
            <p:spPr>
              <a:xfrm>
                <a:off x="4140000" y="3277555"/>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5" name="Rectangle 214">
                <a:extLst>
                  <a:ext uri="{FF2B5EF4-FFF2-40B4-BE49-F238E27FC236}">
                    <a16:creationId xmlns:a16="http://schemas.microsoft.com/office/drawing/2014/main" id="{65A49930-0B63-420F-A801-F7E69294E5EF}"/>
                  </a:ext>
                </a:extLst>
              </p:cNvPr>
              <p:cNvSpPr/>
              <p:nvPr/>
            </p:nvSpPr>
            <p:spPr>
              <a:xfrm>
                <a:off x="3814617" y="3385555"/>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6" name="Rectangle 215">
                <a:extLst>
                  <a:ext uri="{FF2B5EF4-FFF2-40B4-BE49-F238E27FC236}">
                    <a16:creationId xmlns:a16="http://schemas.microsoft.com/office/drawing/2014/main" id="{866B264E-591C-4BAE-9079-A5078DBAE188}"/>
                  </a:ext>
                </a:extLst>
              </p:cNvPr>
              <p:cNvSpPr/>
              <p:nvPr/>
            </p:nvSpPr>
            <p:spPr>
              <a:xfrm>
                <a:off x="3924000" y="3385555"/>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7" name="Rectangle 216">
                <a:extLst>
                  <a:ext uri="{FF2B5EF4-FFF2-40B4-BE49-F238E27FC236}">
                    <a16:creationId xmlns:a16="http://schemas.microsoft.com/office/drawing/2014/main" id="{E189B6A5-CD45-441E-9D1F-EFECD422B798}"/>
                  </a:ext>
                </a:extLst>
              </p:cNvPr>
              <p:cNvSpPr/>
              <p:nvPr/>
            </p:nvSpPr>
            <p:spPr>
              <a:xfrm>
                <a:off x="4032000" y="3385555"/>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8" name="Rectangle 217">
                <a:extLst>
                  <a:ext uri="{FF2B5EF4-FFF2-40B4-BE49-F238E27FC236}">
                    <a16:creationId xmlns:a16="http://schemas.microsoft.com/office/drawing/2014/main" id="{0860095A-268F-4F2C-8AA6-A73078C74A93}"/>
                  </a:ext>
                </a:extLst>
              </p:cNvPr>
              <p:cNvSpPr/>
              <p:nvPr/>
            </p:nvSpPr>
            <p:spPr>
              <a:xfrm>
                <a:off x="4140000" y="3385555"/>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9" name="Rectangle 218">
                <a:extLst>
                  <a:ext uri="{FF2B5EF4-FFF2-40B4-BE49-F238E27FC236}">
                    <a16:creationId xmlns:a16="http://schemas.microsoft.com/office/drawing/2014/main" id="{B6B9914D-8A9E-4FD3-A217-2E3136501244}"/>
                  </a:ext>
                </a:extLst>
              </p:cNvPr>
              <p:cNvSpPr/>
              <p:nvPr/>
            </p:nvSpPr>
            <p:spPr>
              <a:xfrm>
                <a:off x="3814617" y="3493555"/>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0" name="Rectangle 219">
                <a:extLst>
                  <a:ext uri="{FF2B5EF4-FFF2-40B4-BE49-F238E27FC236}">
                    <a16:creationId xmlns:a16="http://schemas.microsoft.com/office/drawing/2014/main" id="{D18C1F09-4ABE-43EC-BF97-F39420D11DD8}"/>
                  </a:ext>
                </a:extLst>
              </p:cNvPr>
              <p:cNvSpPr/>
              <p:nvPr/>
            </p:nvSpPr>
            <p:spPr>
              <a:xfrm>
                <a:off x="3924000" y="3493555"/>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1" name="Rectangle 220">
                <a:extLst>
                  <a:ext uri="{FF2B5EF4-FFF2-40B4-BE49-F238E27FC236}">
                    <a16:creationId xmlns:a16="http://schemas.microsoft.com/office/drawing/2014/main" id="{AC579794-0238-493C-8F66-6640D7F10059}"/>
                  </a:ext>
                </a:extLst>
              </p:cNvPr>
              <p:cNvSpPr/>
              <p:nvPr/>
            </p:nvSpPr>
            <p:spPr>
              <a:xfrm>
                <a:off x="4032000" y="3493555"/>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2" name="Rectangle 221">
                <a:extLst>
                  <a:ext uri="{FF2B5EF4-FFF2-40B4-BE49-F238E27FC236}">
                    <a16:creationId xmlns:a16="http://schemas.microsoft.com/office/drawing/2014/main" id="{F84656FF-8C1F-444E-860B-22B63ADE1331}"/>
                  </a:ext>
                </a:extLst>
              </p:cNvPr>
              <p:cNvSpPr/>
              <p:nvPr/>
            </p:nvSpPr>
            <p:spPr>
              <a:xfrm>
                <a:off x="4140000" y="3493555"/>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3" name="Rectangle 222">
                <a:extLst>
                  <a:ext uri="{FF2B5EF4-FFF2-40B4-BE49-F238E27FC236}">
                    <a16:creationId xmlns:a16="http://schemas.microsoft.com/office/drawing/2014/main" id="{FF714FB0-726C-4548-9C7F-D243BADAC638}"/>
                  </a:ext>
                </a:extLst>
              </p:cNvPr>
              <p:cNvSpPr/>
              <p:nvPr/>
            </p:nvSpPr>
            <p:spPr>
              <a:xfrm>
                <a:off x="3814617" y="3601555"/>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4" name="Rectangle 223">
                <a:extLst>
                  <a:ext uri="{FF2B5EF4-FFF2-40B4-BE49-F238E27FC236}">
                    <a16:creationId xmlns:a16="http://schemas.microsoft.com/office/drawing/2014/main" id="{3BF8C8C7-71C1-4E21-9ED3-1EF69553960A}"/>
                  </a:ext>
                </a:extLst>
              </p:cNvPr>
              <p:cNvSpPr/>
              <p:nvPr/>
            </p:nvSpPr>
            <p:spPr>
              <a:xfrm>
                <a:off x="3924000" y="3601555"/>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5" name="Rectangle 224">
                <a:extLst>
                  <a:ext uri="{FF2B5EF4-FFF2-40B4-BE49-F238E27FC236}">
                    <a16:creationId xmlns:a16="http://schemas.microsoft.com/office/drawing/2014/main" id="{79213B25-C124-4239-A189-84FE26746EED}"/>
                  </a:ext>
                </a:extLst>
              </p:cNvPr>
              <p:cNvSpPr/>
              <p:nvPr/>
            </p:nvSpPr>
            <p:spPr>
              <a:xfrm>
                <a:off x="4032000" y="3601555"/>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6" name="Rectangle 225">
                <a:extLst>
                  <a:ext uri="{FF2B5EF4-FFF2-40B4-BE49-F238E27FC236}">
                    <a16:creationId xmlns:a16="http://schemas.microsoft.com/office/drawing/2014/main" id="{2602CE46-1171-4CDF-BDCD-E263FBA395EA}"/>
                  </a:ext>
                </a:extLst>
              </p:cNvPr>
              <p:cNvSpPr/>
              <p:nvPr/>
            </p:nvSpPr>
            <p:spPr>
              <a:xfrm>
                <a:off x="4140000" y="3601555"/>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7" name="Rectangle 226">
                <a:extLst>
                  <a:ext uri="{FF2B5EF4-FFF2-40B4-BE49-F238E27FC236}">
                    <a16:creationId xmlns:a16="http://schemas.microsoft.com/office/drawing/2014/main" id="{C2554116-F0D1-4222-908B-275A5D6ECFA3}"/>
                  </a:ext>
                </a:extLst>
              </p:cNvPr>
              <p:cNvSpPr/>
              <p:nvPr/>
            </p:nvSpPr>
            <p:spPr>
              <a:xfrm>
                <a:off x="3814617" y="3709555"/>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8" name="Rectangle 227">
                <a:extLst>
                  <a:ext uri="{FF2B5EF4-FFF2-40B4-BE49-F238E27FC236}">
                    <a16:creationId xmlns:a16="http://schemas.microsoft.com/office/drawing/2014/main" id="{2CA50DF3-720E-43C8-9E16-555F79D11CBA}"/>
                  </a:ext>
                </a:extLst>
              </p:cNvPr>
              <p:cNvSpPr/>
              <p:nvPr/>
            </p:nvSpPr>
            <p:spPr>
              <a:xfrm>
                <a:off x="3924000" y="3709555"/>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9" name="Rectangle 228">
                <a:extLst>
                  <a:ext uri="{FF2B5EF4-FFF2-40B4-BE49-F238E27FC236}">
                    <a16:creationId xmlns:a16="http://schemas.microsoft.com/office/drawing/2014/main" id="{B1A25CBA-7C27-4808-9EED-79E0FE3A1332}"/>
                  </a:ext>
                </a:extLst>
              </p:cNvPr>
              <p:cNvSpPr/>
              <p:nvPr/>
            </p:nvSpPr>
            <p:spPr>
              <a:xfrm>
                <a:off x="4032000" y="3709555"/>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0" name="Rectangle 229">
                <a:extLst>
                  <a:ext uri="{FF2B5EF4-FFF2-40B4-BE49-F238E27FC236}">
                    <a16:creationId xmlns:a16="http://schemas.microsoft.com/office/drawing/2014/main" id="{5D689190-A116-4B64-BA9C-8FB87BABEC69}"/>
                  </a:ext>
                </a:extLst>
              </p:cNvPr>
              <p:cNvSpPr/>
              <p:nvPr/>
            </p:nvSpPr>
            <p:spPr>
              <a:xfrm>
                <a:off x="4140000" y="3709555"/>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1" name="Rectangle 230">
                <a:extLst>
                  <a:ext uri="{FF2B5EF4-FFF2-40B4-BE49-F238E27FC236}">
                    <a16:creationId xmlns:a16="http://schemas.microsoft.com/office/drawing/2014/main" id="{6F53BC40-8EED-4121-8850-274777AA4308}"/>
                  </a:ext>
                </a:extLst>
              </p:cNvPr>
              <p:cNvSpPr/>
              <p:nvPr/>
            </p:nvSpPr>
            <p:spPr>
              <a:xfrm>
                <a:off x="3814617" y="3817555"/>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2" name="Rectangle 231">
                <a:extLst>
                  <a:ext uri="{FF2B5EF4-FFF2-40B4-BE49-F238E27FC236}">
                    <a16:creationId xmlns:a16="http://schemas.microsoft.com/office/drawing/2014/main" id="{605A8CCB-286F-4A57-A297-FEB1D8406B52}"/>
                  </a:ext>
                </a:extLst>
              </p:cNvPr>
              <p:cNvSpPr/>
              <p:nvPr/>
            </p:nvSpPr>
            <p:spPr>
              <a:xfrm>
                <a:off x="3924000" y="3817555"/>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3" name="Rectangle 232">
                <a:extLst>
                  <a:ext uri="{FF2B5EF4-FFF2-40B4-BE49-F238E27FC236}">
                    <a16:creationId xmlns:a16="http://schemas.microsoft.com/office/drawing/2014/main" id="{45F6BC15-A83F-42B6-87D1-E6A70115EBE2}"/>
                  </a:ext>
                </a:extLst>
              </p:cNvPr>
              <p:cNvSpPr/>
              <p:nvPr/>
            </p:nvSpPr>
            <p:spPr>
              <a:xfrm>
                <a:off x="4032000" y="3817555"/>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4" name="Rectangle 233">
                <a:extLst>
                  <a:ext uri="{FF2B5EF4-FFF2-40B4-BE49-F238E27FC236}">
                    <a16:creationId xmlns:a16="http://schemas.microsoft.com/office/drawing/2014/main" id="{F73DF4AF-8834-4342-9FEB-D9E1CBBA504C}"/>
                  </a:ext>
                </a:extLst>
              </p:cNvPr>
              <p:cNvSpPr/>
              <p:nvPr/>
            </p:nvSpPr>
            <p:spPr>
              <a:xfrm>
                <a:off x="4140000" y="3817555"/>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5" name="Rectangle 234">
                <a:extLst>
                  <a:ext uri="{FF2B5EF4-FFF2-40B4-BE49-F238E27FC236}">
                    <a16:creationId xmlns:a16="http://schemas.microsoft.com/office/drawing/2014/main" id="{89E9AE9F-5206-4D68-9D12-C39897FA992A}"/>
                  </a:ext>
                </a:extLst>
              </p:cNvPr>
              <p:cNvSpPr/>
              <p:nvPr/>
            </p:nvSpPr>
            <p:spPr>
              <a:xfrm>
                <a:off x="3814617" y="3925555"/>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6" name="Rectangle 235">
                <a:extLst>
                  <a:ext uri="{FF2B5EF4-FFF2-40B4-BE49-F238E27FC236}">
                    <a16:creationId xmlns:a16="http://schemas.microsoft.com/office/drawing/2014/main" id="{804DD949-8183-4C1B-A30A-9FD94BDEAF97}"/>
                  </a:ext>
                </a:extLst>
              </p:cNvPr>
              <p:cNvSpPr/>
              <p:nvPr/>
            </p:nvSpPr>
            <p:spPr>
              <a:xfrm>
                <a:off x="3924000" y="3925555"/>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7" name="Rectangle 236">
                <a:extLst>
                  <a:ext uri="{FF2B5EF4-FFF2-40B4-BE49-F238E27FC236}">
                    <a16:creationId xmlns:a16="http://schemas.microsoft.com/office/drawing/2014/main" id="{5D56C861-6D67-46D8-9EBA-9638774D1C2A}"/>
                  </a:ext>
                </a:extLst>
              </p:cNvPr>
              <p:cNvSpPr/>
              <p:nvPr/>
            </p:nvSpPr>
            <p:spPr>
              <a:xfrm>
                <a:off x="4032000" y="3925555"/>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8" name="Rectangle 237">
                <a:extLst>
                  <a:ext uri="{FF2B5EF4-FFF2-40B4-BE49-F238E27FC236}">
                    <a16:creationId xmlns:a16="http://schemas.microsoft.com/office/drawing/2014/main" id="{6E8B7EB7-111C-4FF4-B350-1EC0380509BB}"/>
                  </a:ext>
                </a:extLst>
              </p:cNvPr>
              <p:cNvSpPr/>
              <p:nvPr/>
            </p:nvSpPr>
            <p:spPr>
              <a:xfrm>
                <a:off x="4140000" y="3925555"/>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9" name="Rectangle 238">
                <a:extLst>
                  <a:ext uri="{FF2B5EF4-FFF2-40B4-BE49-F238E27FC236}">
                    <a16:creationId xmlns:a16="http://schemas.microsoft.com/office/drawing/2014/main" id="{28923AB0-FDC8-4A9B-82C6-495066C2B9BC}"/>
                  </a:ext>
                </a:extLst>
              </p:cNvPr>
              <p:cNvSpPr/>
              <p:nvPr/>
            </p:nvSpPr>
            <p:spPr>
              <a:xfrm>
                <a:off x="3814617" y="4033555"/>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0" name="Rectangle 239">
                <a:extLst>
                  <a:ext uri="{FF2B5EF4-FFF2-40B4-BE49-F238E27FC236}">
                    <a16:creationId xmlns:a16="http://schemas.microsoft.com/office/drawing/2014/main" id="{B6D218A7-C39B-4D0B-ABF1-4919270070C1}"/>
                  </a:ext>
                </a:extLst>
              </p:cNvPr>
              <p:cNvSpPr/>
              <p:nvPr/>
            </p:nvSpPr>
            <p:spPr>
              <a:xfrm>
                <a:off x="3924000" y="4033555"/>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1" name="Rectangle 240">
                <a:extLst>
                  <a:ext uri="{FF2B5EF4-FFF2-40B4-BE49-F238E27FC236}">
                    <a16:creationId xmlns:a16="http://schemas.microsoft.com/office/drawing/2014/main" id="{5107B463-DB17-4BD5-A603-D72CAD8543C8}"/>
                  </a:ext>
                </a:extLst>
              </p:cNvPr>
              <p:cNvSpPr/>
              <p:nvPr/>
            </p:nvSpPr>
            <p:spPr>
              <a:xfrm>
                <a:off x="4032000" y="4033555"/>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2" name="Rectangle 241">
                <a:extLst>
                  <a:ext uri="{FF2B5EF4-FFF2-40B4-BE49-F238E27FC236}">
                    <a16:creationId xmlns:a16="http://schemas.microsoft.com/office/drawing/2014/main" id="{729D7836-B31A-4BD0-9FC5-ED61BA169CF8}"/>
                  </a:ext>
                </a:extLst>
              </p:cNvPr>
              <p:cNvSpPr/>
              <p:nvPr/>
            </p:nvSpPr>
            <p:spPr>
              <a:xfrm>
                <a:off x="4140000" y="4033555"/>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 name="Group 7">
              <a:extLst>
                <a:ext uri="{FF2B5EF4-FFF2-40B4-BE49-F238E27FC236}">
                  <a16:creationId xmlns:a16="http://schemas.microsoft.com/office/drawing/2014/main" id="{AEF728BC-F5F5-4AE5-ACE1-05D0CC020D1E}"/>
                </a:ext>
              </a:extLst>
            </p:cNvPr>
            <p:cNvGrpSpPr/>
            <p:nvPr/>
          </p:nvGrpSpPr>
          <p:grpSpPr>
            <a:xfrm rot="10800000">
              <a:off x="9298574" y="2809548"/>
              <a:ext cx="433383" cy="1729555"/>
              <a:chOff x="3814617" y="2412000"/>
              <a:chExt cx="433383" cy="1729555"/>
            </a:xfrm>
          </p:grpSpPr>
          <p:sp>
            <p:nvSpPr>
              <p:cNvPr id="115" name="Rectangle 114">
                <a:extLst>
                  <a:ext uri="{FF2B5EF4-FFF2-40B4-BE49-F238E27FC236}">
                    <a16:creationId xmlns:a16="http://schemas.microsoft.com/office/drawing/2014/main" id="{6B34C509-0245-4075-96C2-036696CF270A}"/>
                  </a:ext>
                </a:extLst>
              </p:cNvPr>
              <p:cNvSpPr/>
              <p:nvPr/>
            </p:nvSpPr>
            <p:spPr>
              <a:xfrm>
                <a:off x="3814617" y="24120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6" name="Rectangle 115">
                <a:extLst>
                  <a:ext uri="{FF2B5EF4-FFF2-40B4-BE49-F238E27FC236}">
                    <a16:creationId xmlns:a16="http://schemas.microsoft.com/office/drawing/2014/main" id="{F2956887-058E-437F-BBE3-16E09D79B39A}"/>
                  </a:ext>
                </a:extLst>
              </p:cNvPr>
              <p:cNvSpPr/>
              <p:nvPr/>
            </p:nvSpPr>
            <p:spPr>
              <a:xfrm>
                <a:off x="3924000" y="24120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7" name="Rectangle 116">
                <a:extLst>
                  <a:ext uri="{FF2B5EF4-FFF2-40B4-BE49-F238E27FC236}">
                    <a16:creationId xmlns:a16="http://schemas.microsoft.com/office/drawing/2014/main" id="{BF0EAA82-07FB-41BE-BB06-576D7B559F8D}"/>
                  </a:ext>
                </a:extLst>
              </p:cNvPr>
              <p:cNvSpPr/>
              <p:nvPr/>
            </p:nvSpPr>
            <p:spPr>
              <a:xfrm>
                <a:off x="4032000" y="24120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8" name="Rectangle 117">
                <a:extLst>
                  <a:ext uri="{FF2B5EF4-FFF2-40B4-BE49-F238E27FC236}">
                    <a16:creationId xmlns:a16="http://schemas.microsoft.com/office/drawing/2014/main" id="{1373DA5D-B7C8-4A46-86CE-A5AB6273BFD1}"/>
                  </a:ext>
                </a:extLst>
              </p:cNvPr>
              <p:cNvSpPr/>
              <p:nvPr/>
            </p:nvSpPr>
            <p:spPr>
              <a:xfrm>
                <a:off x="4140000" y="2412000"/>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9" name="Rectangle 118">
                <a:extLst>
                  <a:ext uri="{FF2B5EF4-FFF2-40B4-BE49-F238E27FC236}">
                    <a16:creationId xmlns:a16="http://schemas.microsoft.com/office/drawing/2014/main" id="{C358A8ED-87A6-48A4-8EE9-626E6AAA1DB6}"/>
                  </a:ext>
                </a:extLst>
              </p:cNvPr>
              <p:cNvSpPr/>
              <p:nvPr/>
            </p:nvSpPr>
            <p:spPr>
              <a:xfrm>
                <a:off x="3814617" y="25200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0" name="Rectangle 119">
                <a:extLst>
                  <a:ext uri="{FF2B5EF4-FFF2-40B4-BE49-F238E27FC236}">
                    <a16:creationId xmlns:a16="http://schemas.microsoft.com/office/drawing/2014/main" id="{AA3DC37A-3CD0-4C4E-B6A0-41CA7C207A1D}"/>
                  </a:ext>
                </a:extLst>
              </p:cNvPr>
              <p:cNvSpPr/>
              <p:nvPr/>
            </p:nvSpPr>
            <p:spPr>
              <a:xfrm>
                <a:off x="3924000" y="2520000"/>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1" name="Rectangle 120">
                <a:extLst>
                  <a:ext uri="{FF2B5EF4-FFF2-40B4-BE49-F238E27FC236}">
                    <a16:creationId xmlns:a16="http://schemas.microsoft.com/office/drawing/2014/main" id="{3093FBE8-8A8A-4063-9D97-6D9769F70B78}"/>
                  </a:ext>
                </a:extLst>
              </p:cNvPr>
              <p:cNvSpPr/>
              <p:nvPr/>
            </p:nvSpPr>
            <p:spPr>
              <a:xfrm>
                <a:off x="4032000" y="2520000"/>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2" name="Rectangle 121">
                <a:extLst>
                  <a:ext uri="{FF2B5EF4-FFF2-40B4-BE49-F238E27FC236}">
                    <a16:creationId xmlns:a16="http://schemas.microsoft.com/office/drawing/2014/main" id="{5CE1DE4E-6105-413A-B9F7-281CECDC7EA2}"/>
                  </a:ext>
                </a:extLst>
              </p:cNvPr>
              <p:cNvSpPr/>
              <p:nvPr/>
            </p:nvSpPr>
            <p:spPr>
              <a:xfrm>
                <a:off x="4140000" y="25200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Rectangle 122">
                <a:extLst>
                  <a:ext uri="{FF2B5EF4-FFF2-40B4-BE49-F238E27FC236}">
                    <a16:creationId xmlns:a16="http://schemas.microsoft.com/office/drawing/2014/main" id="{106554EA-ECE9-4CEC-8EB3-1C238A8680FC}"/>
                  </a:ext>
                </a:extLst>
              </p:cNvPr>
              <p:cNvSpPr/>
              <p:nvPr/>
            </p:nvSpPr>
            <p:spPr>
              <a:xfrm>
                <a:off x="3814617" y="2628000"/>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4" name="Rectangle 123">
                <a:extLst>
                  <a:ext uri="{FF2B5EF4-FFF2-40B4-BE49-F238E27FC236}">
                    <a16:creationId xmlns:a16="http://schemas.microsoft.com/office/drawing/2014/main" id="{7FDF0F36-5A31-46B9-99D8-ECC246D0045C}"/>
                  </a:ext>
                </a:extLst>
              </p:cNvPr>
              <p:cNvSpPr/>
              <p:nvPr/>
            </p:nvSpPr>
            <p:spPr>
              <a:xfrm>
                <a:off x="3924000" y="26280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 name="Rectangle 124">
                <a:extLst>
                  <a:ext uri="{FF2B5EF4-FFF2-40B4-BE49-F238E27FC236}">
                    <a16:creationId xmlns:a16="http://schemas.microsoft.com/office/drawing/2014/main" id="{4B1551D1-A9C2-487D-996E-C81D326B0F7A}"/>
                  </a:ext>
                </a:extLst>
              </p:cNvPr>
              <p:cNvSpPr/>
              <p:nvPr/>
            </p:nvSpPr>
            <p:spPr>
              <a:xfrm>
                <a:off x="4032000" y="26280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6" name="Rectangle 125">
                <a:extLst>
                  <a:ext uri="{FF2B5EF4-FFF2-40B4-BE49-F238E27FC236}">
                    <a16:creationId xmlns:a16="http://schemas.microsoft.com/office/drawing/2014/main" id="{34D2E094-3317-43A2-8D98-076600F02EBA}"/>
                  </a:ext>
                </a:extLst>
              </p:cNvPr>
              <p:cNvSpPr/>
              <p:nvPr/>
            </p:nvSpPr>
            <p:spPr>
              <a:xfrm>
                <a:off x="4140000" y="2628000"/>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 name="Rectangle 126">
                <a:extLst>
                  <a:ext uri="{FF2B5EF4-FFF2-40B4-BE49-F238E27FC236}">
                    <a16:creationId xmlns:a16="http://schemas.microsoft.com/office/drawing/2014/main" id="{C045A6CB-7B21-4D21-98DC-022F43F2C30C}"/>
                  </a:ext>
                </a:extLst>
              </p:cNvPr>
              <p:cNvSpPr/>
              <p:nvPr/>
            </p:nvSpPr>
            <p:spPr>
              <a:xfrm>
                <a:off x="3814617" y="27360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8" name="Rectangle 127">
                <a:extLst>
                  <a:ext uri="{FF2B5EF4-FFF2-40B4-BE49-F238E27FC236}">
                    <a16:creationId xmlns:a16="http://schemas.microsoft.com/office/drawing/2014/main" id="{35D5631F-6726-4665-9F45-A478903EBD29}"/>
                  </a:ext>
                </a:extLst>
              </p:cNvPr>
              <p:cNvSpPr/>
              <p:nvPr/>
            </p:nvSpPr>
            <p:spPr>
              <a:xfrm>
                <a:off x="3924000" y="2736000"/>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Rectangle 128">
                <a:extLst>
                  <a:ext uri="{FF2B5EF4-FFF2-40B4-BE49-F238E27FC236}">
                    <a16:creationId xmlns:a16="http://schemas.microsoft.com/office/drawing/2014/main" id="{CE89C125-F8A9-48DC-9D3A-A85DA8C4D44A}"/>
                  </a:ext>
                </a:extLst>
              </p:cNvPr>
              <p:cNvSpPr/>
              <p:nvPr/>
            </p:nvSpPr>
            <p:spPr>
              <a:xfrm>
                <a:off x="4032000" y="27360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Rectangle 129">
                <a:extLst>
                  <a:ext uri="{FF2B5EF4-FFF2-40B4-BE49-F238E27FC236}">
                    <a16:creationId xmlns:a16="http://schemas.microsoft.com/office/drawing/2014/main" id="{24B7E760-7021-4D25-8FAB-2CD44248B400}"/>
                  </a:ext>
                </a:extLst>
              </p:cNvPr>
              <p:cNvSpPr/>
              <p:nvPr/>
            </p:nvSpPr>
            <p:spPr>
              <a:xfrm>
                <a:off x="4140000" y="27360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1" name="Rectangle 130">
                <a:extLst>
                  <a:ext uri="{FF2B5EF4-FFF2-40B4-BE49-F238E27FC236}">
                    <a16:creationId xmlns:a16="http://schemas.microsoft.com/office/drawing/2014/main" id="{4E64B7C1-12DB-4924-9500-111C87D2EC64}"/>
                  </a:ext>
                </a:extLst>
              </p:cNvPr>
              <p:cNvSpPr/>
              <p:nvPr/>
            </p:nvSpPr>
            <p:spPr>
              <a:xfrm>
                <a:off x="3814617" y="28440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2" name="Rectangle 131">
                <a:extLst>
                  <a:ext uri="{FF2B5EF4-FFF2-40B4-BE49-F238E27FC236}">
                    <a16:creationId xmlns:a16="http://schemas.microsoft.com/office/drawing/2014/main" id="{58CCCCE0-E936-4AC5-A614-D85F36C13A9F}"/>
                  </a:ext>
                </a:extLst>
              </p:cNvPr>
              <p:cNvSpPr/>
              <p:nvPr/>
            </p:nvSpPr>
            <p:spPr>
              <a:xfrm>
                <a:off x="3924000" y="28440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3" name="Rectangle 132">
                <a:extLst>
                  <a:ext uri="{FF2B5EF4-FFF2-40B4-BE49-F238E27FC236}">
                    <a16:creationId xmlns:a16="http://schemas.microsoft.com/office/drawing/2014/main" id="{423A390E-1630-4C67-91D7-2AD15919BA75}"/>
                  </a:ext>
                </a:extLst>
              </p:cNvPr>
              <p:cNvSpPr/>
              <p:nvPr/>
            </p:nvSpPr>
            <p:spPr>
              <a:xfrm>
                <a:off x="4032000" y="2844000"/>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4" name="Rectangle 133">
                <a:extLst>
                  <a:ext uri="{FF2B5EF4-FFF2-40B4-BE49-F238E27FC236}">
                    <a16:creationId xmlns:a16="http://schemas.microsoft.com/office/drawing/2014/main" id="{519B68DC-6786-4925-9B44-96C479A89351}"/>
                  </a:ext>
                </a:extLst>
              </p:cNvPr>
              <p:cNvSpPr/>
              <p:nvPr/>
            </p:nvSpPr>
            <p:spPr>
              <a:xfrm>
                <a:off x="4140000" y="2844000"/>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5" name="Rectangle 134">
                <a:extLst>
                  <a:ext uri="{FF2B5EF4-FFF2-40B4-BE49-F238E27FC236}">
                    <a16:creationId xmlns:a16="http://schemas.microsoft.com/office/drawing/2014/main" id="{9140C765-793D-4AA6-AA0B-9742E950C82F}"/>
                  </a:ext>
                </a:extLst>
              </p:cNvPr>
              <p:cNvSpPr/>
              <p:nvPr/>
            </p:nvSpPr>
            <p:spPr>
              <a:xfrm>
                <a:off x="3814617" y="2952000"/>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6" name="Rectangle 135">
                <a:extLst>
                  <a:ext uri="{FF2B5EF4-FFF2-40B4-BE49-F238E27FC236}">
                    <a16:creationId xmlns:a16="http://schemas.microsoft.com/office/drawing/2014/main" id="{F395F380-2304-4D38-8DCF-21EB9F294A23}"/>
                  </a:ext>
                </a:extLst>
              </p:cNvPr>
              <p:cNvSpPr/>
              <p:nvPr/>
            </p:nvSpPr>
            <p:spPr>
              <a:xfrm>
                <a:off x="3924000" y="29520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7" name="Rectangle 136">
                <a:extLst>
                  <a:ext uri="{FF2B5EF4-FFF2-40B4-BE49-F238E27FC236}">
                    <a16:creationId xmlns:a16="http://schemas.microsoft.com/office/drawing/2014/main" id="{1E370843-FD99-4C61-81AE-EF2F44BB15AA}"/>
                  </a:ext>
                </a:extLst>
              </p:cNvPr>
              <p:cNvSpPr/>
              <p:nvPr/>
            </p:nvSpPr>
            <p:spPr>
              <a:xfrm>
                <a:off x="4032000" y="2952000"/>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8" name="Rectangle 137">
                <a:extLst>
                  <a:ext uri="{FF2B5EF4-FFF2-40B4-BE49-F238E27FC236}">
                    <a16:creationId xmlns:a16="http://schemas.microsoft.com/office/drawing/2014/main" id="{F2B240F4-544C-4F0F-BEF4-661ADEF92704}"/>
                  </a:ext>
                </a:extLst>
              </p:cNvPr>
              <p:cNvSpPr/>
              <p:nvPr/>
            </p:nvSpPr>
            <p:spPr>
              <a:xfrm>
                <a:off x="4140000" y="29520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9" name="Rectangle 138">
                <a:extLst>
                  <a:ext uri="{FF2B5EF4-FFF2-40B4-BE49-F238E27FC236}">
                    <a16:creationId xmlns:a16="http://schemas.microsoft.com/office/drawing/2014/main" id="{366B2409-CF57-4C45-8FEA-E444E242DE73}"/>
                  </a:ext>
                </a:extLst>
              </p:cNvPr>
              <p:cNvSpPr/>
              <p:nvPr/>
            </p:nvSpPr>
            <p:spPr>
              <a:xfrm>
                <a:off x="3814617" y="30600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0" name="Rectangle 139">
                <a:extLst>
                  <a:ext uri="{FF2B5EF4-FFF2-40B4-BE49-F238E27FC236}">
                    <a16:creationId xmlns:a16="http://schemas.microsoft.com/office/drawing/2014/main" id="{85BAE36E-C16B-4ED1-BB81-A7CC3A6F611C}"/>
                  </a:ext>
                </a:extLst>
              </p:cNvPr>
              <p:cNvSpPr/>
              <p:nvPr/>
            </p:nvSpPr>
            <p:spPr>
              <a:xfrm>
                <a:off x="3924000" y="30600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1" name="Rectangle 140">
                <a:extLst>
                  <a:ext uri="{FF2B5EF4-FFF2-40B4-BE49-F238E27FC236}">
                    <a16:creationId xmlns:a16="http://schemas.microsoft.com/office/drawing/2014/main" id="{351B00D1-288E-477D-860A-E4A4115C28C5}"/>
                  </a:ext>
                </a:extLst>
              </p:cNvPr>
              <p:cNvSpPr/>
              <p:nvPr/>
            </p:nvSpPr>
            <p:spPr>
              <a:xfrm>
                <a:off x="4032000" y="3060000"/>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2" name="Rectangle 141">
                <a:extLst>
                  <a:ext uri="{FF2B5EF4-FFF2-40B4-BE49-F238E27FC236}">
                    <a16:creationId xmlns:a16="http://schemas.microsoft.com/office/drawing/2014/main" id="{9D74A12A-DB97-49DC-820D-47BE58DE94A4}"/>
                  </a:ext>
                </a:extLst>
              </p:cNvPr>
              <p:cNvSpPr/>
              <p:nvPr/>
            </p:nvSpPr>
            <p:spPr>
              <a:xfrm>
                <a:off x="4140000" y="30600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3" name="Rectangle 142">
                <a:extLst>
                  <a:ext uri="{FF2B5EF4-FFF2-40B4-BE49-F238E27FC236}">
                    <a16:creationId xmlns:a16="http://schemas.microsoft.com/office/drawing/2014/main" id="{D1F00366-ABE4-458E-89E2-185CC1729C9D}"/>
                  </a:ext>
                </a:extLst>
              </p:cNvPr>
              <p:cNvSpPr/>
              <p:nvPr/>
            </p:nvSpPr>
            <p:spPr>
              <a:xfrm>
                <a:off x="3814617" y="31680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4" name="Rectangle 143">
                <a:extLst>
                  <a:ext uri="{FF2B5EF4-FFF2-40B4-BE49-F238E27FC236}">
                    <a16:creationId xmlns:a16="http://schemas.microsoft.com/office/drawing/2014/main" id="{8867F5C9-6AE9-4425-AE5D-18DA774FEF23}"/>
                  </a:ext>
                </a:extLst>
              </p:cNvPr>
              <p:cNvSpPr/>
              <p:nvPr/>
            </p:nvSpPr>
            <p:spPr>
              <a:xfrm>
                <a:off x="3924000" y="3168000"/>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5" name="Rectangle 144">
                <a:extLst>
                  <a:ext uri="{FF2B5EF4-FFF2-40B4-BE49-F238E27FC236}">
                    <a16:creationId xmlns:a16="http://schemas.microsoft.com/office/drawing/2014/main" id="{CAD0D197-5FC8-4D37-A663-5957D5663846}"/>
                  </a:ext>
                </a:extLst>
              </p:cNvPr>
              <p:cNvSpPr/>
              <p:nvPr/>
            </p:nvSpPr>
            <p:spPr>
              <a:xfrm>
                <a:off x="4032000" y="31680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6" name="Rectangle 145">
                <a:extLst>
                  <a:ext uri="{FF2B5EF4-FFF2-40B4-BE49-F238E27FC236}">
                    <a16:creationId xmlns:a16="http://schemas.microsoft.com/office/drawing/2014/main" id="{FCD12955-C798-4204-8CB4-228FF23DF249}"/>
                  </a:ext>
                </a:extLst>
              </p:cNvPr>
              <p:cNvSpPr/>
              <p:nvPr/>
            </p:nvSpPr>
            <p:spPr>
              <a:xfrm>
                <a:off x="4140000" y="3168000"/>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7" name="Rectangle 146">
                <a:extLst>
                  <a:ext uri="{FF2B5EF4-FFF2-40B4-BE49-F238E27FC236}">
                    <a16:creationId xmlns:a16="http://schemas.microsoft.com/office/drawing/2014/main" id="{C2AC4E84-47B3-4EE2-8051-6C3D46CE4924}"/>
                  </a:ext>
                </a:extLst>
              </p:cNvPr>
              <p:cNvSpPr/>
              <p:nvPr/>
            </p:nvSpPr>
            <p:spPr>
              <a:xfrm>
                <a:off x="3814617" y="3277555"/>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8" name="Rectangle 147">
                <a:extLst>
                  <a:ext uri="{FF2B5EF4-FFF2-40B4-BE49-F238E27FC236}">
                    <a16:creationId xmlns:a16="http://schemas.microsoft.com/office/drawing/2014/main" id="{8313D430-C5CE-404D-86F0-E0E878281F05}"/>
                  </a:ext>
                </a:extLst>
              </p:cNvPr>
              <p:cNvSpPr/>
              <p:nvPr/>
            </p:nvSpPr>
            <p:spPr>
              <a:xfrm>
                <a:off x="3924000" y="3277555"/>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9" name="Rectangle 148">
                <a:extLst>
                  <a:ext uri="{FF2B5EF4-FFF2-40B4-BE49-F238E27FC236}">
                    <a16:creationId xmlns:a16="http://schemas.microsoft.com/office/drawing/2014/main" id="{61302623-C3B0-44CF-8FC7-A290C1411C2C}"/>
                  </a:ext>
                </a:extLst>
              </p:cNvPr>
              <p:cNvSpPr/>
              <p:nvPr/>
            </p:nvSpPr>
            <p:spPr>
              <a:xfrm>
                <a:off x="4032000" y="3277555"/>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0" name="Rectangle 149">
                <a:extLst>
                  <a:ext uri="{FF2B5EF4-FFF2-40B4-BE49-F238E27FC236}">
                    <a16:creationId xmlns:a16="http://schemas.microsoft.com/office/drawing/2014/main" id="{CBD3050A-E97C-4AC9-9F52-FF7A275B988C}"/>
                  </a:ext>
                </a:extLst>
              </p:cNvPr>
              <p:cNvSpPr/>
              <p:nvPr/>
            </p:nvSpPr>
            <p:spPr>
              <a:xfrm>
                <a:off x="4140000" y="3277555"/>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1" name="Rectangle 150">
                <a:extLst>
                  <a:ext uri="{FF2B5EF4-FFF2-40B4-BE49-F238E27FC236}">
                    <a16:creationId xmlns:a16="http://schemas.microsoft.com/office/drawing/2014/main" id="{A7898295-5BF9-4C94-98D3-D66AAE5CC35A}"/>
                  </a:ext>
                </a:extLst>
              </p:cNvPr>
              <p:cNvSpPr/>
              <p:nvPr/>
            </p:nvSpPr>
            <p:spPr>
              <a:xfrm>
                <a:off x="3814617" y="3385555"/>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2" name="Rectangle 151">
                <a:extLst>
                  <a:ext uri="{FF2B5EF4-FFF2-40B4-BE49-F238E27FC236}">
                    <a16:creationId xmlns:a16="http://schemas.microsoft.com/office/drawing/2014/main" id="{4B5D3336-7510-4C7B-8882-E1082EEEBFAD}"/>
                  </a:ext>
                </a:extLst>
              </p:cNvPr>
              <p:cNvSpPr/>
              <p:nvPr/>
            </p:nvSpPr>
            <p:spPr>
              <a:xfrm>
                <a:off x="3924000" y="3385555"/>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3" name="Rectangle 152">
                <a:extLst>
                  <a:ext uri="{FF2B5EF4-FFF2-40B4-BE49-F238E27FC236}">
                    <a16:creationId xmlns:a16="http://schemas.microsoft.com/office/drawing/2014/main" id="{A0575982-3D19-43C0-8ECB-3636F32A5B15}"/>
                  </a:ext>
                </a:extLst>
              </p:cNvPr>
              <p:cNvSpPr/>
              <p:nvPr/>
            </p:nvSpPr>
            <p:spPr>
              <a:xfrm>
                <a:off x="4032000" y="3385555"/>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4" name="Rectangle 153">
                <a:extLst>
                  <a:ext uri="{FF2B5EF4-FFF2-40B4-BE49-F238E27FC236}">
                    <a16:creationId xmlns:a16="http://schemas.microsoft.com/office/drawing/2014/main" id="{C984F675-D8CE-4D32-A4F0-20DFB8ACCABD}"/>
                  </a:ext>
                </a:extLst>
              </p:cNvPr>
              <p:cNvSpPr/>
              <p:nvPr/>
            </p:nvSpPr>
            <p:spPr>
              <a:xfrm>
                <a:off x="4140000" y="3385555"/>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5" name="Rectangle 154">
                <a:extLst>
                  <a:ext uri="{FF2B5EF4-FFF2-40B4-BE49-F238E27FC236}">
                    <a16:creationId xmlns:a16="http://schemas.microsoft.com/office/drawing/2014/main" id="{1D4AA313-8A84-4AAF-9493-75BF70BE3BFA}"/>
                  </a:ext>
                </a:extLst>
              </p:cNvPr>
              <p:cNvSpPr/>
              <p:nvPr/>
            </p:nvSpPr>
            <p:spPr>
              <a:xfrm>
                <a:off x="3814617" y="3493555"/>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6" name="Rectangle 155">
                <a:extLst>
                  <a:ext uri="{FF2B5EF4-FFF2-40B4-BE49-F238E27FC236}">
                    <a16:creationId xmlns:a16="http://schemas.microsoft.com/office/drawing/2014/main" id="{60B6E2FF-8CA5-493B-86BA-98275E7C1E29}"/>
                  </a:ext>
                </a:extLst>
              </p:cNvPr>
              <p:cNvSpPr/>
              <p:nvPr/>
            </p:nvSpPr>
            <p:spPr>
              <a:xfrm>
                <a:off x="3924000" y="3493555"/>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7" name="Rectangle 156">
                <a:extLst>
                  <a:ext uri="{FF2B5EF4-FFF2-40B4-BE49-F238E27FC236}">
                    <a16:creationId xmlns:a16="http://schemas.microsoft.com/office/drawing/2014/main" id="{994E25CC-2510-44B4-97FE-45E2B3D4A3D2}"/>
                  </a:ext>
                </a:extLst>
              </p:cNvPr>
              <p:cNvSpPr/>
              <p:nvPr/>
            </p:nvSpPr>
            <p:spPr>
              <a:xfrm>
                <a:off x="4032000" y="3493555"/>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8" name="Rectangle 157">
                <a:extLst>
                  <a:ext uri="{FF2B5EF4-FFF2-40B4-BE49-F238E27FC236}">
                    <a16:creationId xmlns:a16="http://schemas.microsoft.com/office/drawing/2014/main" id="{E3C2DA64-5A5F-4794-B8AC-123ACB2B9A5F}"/>
                  </a:ext>
                </a:extLst>
              </p:cNvPr>
              <p:cNvSpPr/>
              <p:nvPr/>
            </p:nvSpPr>
            <p:spPr>
              <a:xfrm>
                <a:off x="4140000" y="3493555"/>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9" name="Rectangle 158">
                <a:extLst>
                  <a:ext uri="{FF2B5EF4-FFF2-40B4-BE49-F238E27FC236}">
                    <a16:creationId xmlns:a16="http://schemas.microsoft.com/office/drawing/2014/main" id="{781BD22A-5C4B-42F6-9D47-EB9703ACE9E5}"/>
                  </a:ext>
                </a:extLst>
              </p:cNvPr>
              <p:cNvSpPr/>
              <p:nvPr/>
            </p:nvSpPr>
            <p:spPr>
              <a:xfrm>
                <a:off x="3814617" y="3601555"/>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Rectangle 159">
                <a:extLst>
                  <a:ext uri="{FF2B5EF4-FFF2-40B4-BE49-F238E27FC236}">
                    <a16:creationId xmlns:a16="http://schemas.microsoft.com/office/drawing/2014/main" id="{A39A1D52-6048-48AB-8E95-01CCFFAAA18D}"/>
                  </a:ext>
                </a:extLst>
              </p:cNvPr>
              <p:cNvSpPr/>
              <p:nvPr/>
            </p:nvSpPr>
            <p:spPr>
              <a:xfrm>
                <a:off x="3924000" y="3601555"/>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1" name="Rectangle 160">
                <a:extLst>
                  <a:ext uri="{FF2B5EF4-FFF2-40B4-BE49-F238E27FC236}">
                    <a16:creationId xmlns:a16="http://schemas.microsoft.com/office/drawing/2014/main" id="{EBDC3183-210B-4BED-B2E4-29B8B7BEB04D}"/>
                  </a:ext>
                </a:extLst>
              </p:cNvPr>
              <p:cNvSpPr/>
              <p:nvPr/>
            </p:nvSpPr>
            <p:spPr>
              <a:xfrm>
                <a:off x="4032000" y="3601555"/>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2" name="Rectangle 161">
                <a:extLst>
                  <a:ext uri="{FF2B5EF4-FFF2-40B4-BE49-F238E27FC236}">
                    <a16:creationId xmlns:a16="http://schemas.microsoft.com/office/drawing/2014/main" id="{717E8458-2AE9-4D35-8028-1C02A1B863CD}"/>
                  </a:ext>
                </a:extLst>
              </p:cNvPr>
              <p:cNvSpPr/>
              <p:nvPr/>
            </p:nvSpPr>
            <p:spPr>
              <a:xfrm>
                <a:off x="4140000" y="3601555"/>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3" name="Rectangle 162">
                <a:extLst>
                  <a:ext uri="{FF2B5EF4-FFF2-40B4-BE49-F238E27FC236}">
                    <a16:creationId xmlns:a16="http://schemas.microsoft.com/office/drawing/2014/main" id="{C512169C-BD1C-455C-ADCA-4C86FF581418}"/>
                  </a:ext>
                </a:extLst>
              </p:cNvPr>
              <p:cNvSpPr/>
              <p:nvPr/>
            </p:nvSpPr>
            <p:spPr>
              <a:xfrm>
                <a:off x="3814617" y="3709555"/>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4" name="Rectangle 163">
                <a:extLst>
                  <a:ext uri="{FF2B5EF4-FFF2-40B4-BE49-F238E27FC236}">
                    <a16:creationId xmlns:a16="http://schemas.microsoft.com/office/drawing/2014/main" id="{CA74D4A1-DC2D-49AC-BD4D-560C06603C19}"/>
                  </a:ext>
                </a:extLst>
              </p:cNvPr>
              <p:cNvSpPr/>
              <p:nvPr/>
            </p:nvSpPr>
            <p:spPr>
              <a:xfrm>
                <a:off x="3924000" y="3709555"/>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5" name="Rectangle 164">
                <a:extLst>
                  <a:ext uri="{FF2B5EF4-FFF2-40B4-BE49-F238E27FC236}">
                    <a16:creationId xmlns:a16="http://schemas.microsoft.com/office/drawing/2014/main" id="{F0831A87-2B67-4E7F-8034-728B23CC4B42}"/>
                  </a:ext>
                </a:extLst>
              </p:cNvPr>
              <p:cNvSpPr/>
              <p:nvPr/>
            </p:nvSpPr>
            <p:spPr>
              <a:xfrm>
                <a:off x="4032000" y="3709555"/>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6" name="Rectangle 165">
                <a:extLst>
                  <a:ext uri="{FF2B5EF4-FFF2-40B4-BE49-F238E27FC236}">
                    <a16:creationId xmlns:a16="http://schemas.microsoft.com/office/drawing/2014/main" id="{99D25541-F777-4DDC-A0B8-7D777AF37444}"/>
                  </a:ext>
                </a:extLst>
              </p:cNvPr>
              <p:cNvSpPr/>
              <p:nvPr/>
            </p:nvSpPr>
            <p:spPr>
              <a:xfrm>
                <a:off x="4140000" y="3709555"/>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7" name="Rectangle 166">
                <a:extLst>
                  <a:ext uri="{FF2B5EF4-FFF2-40B4-BE49-F238E27FC236}">
                    <a16:creationId xmlns:a16="http://schemas.microsoft.com/office/drawing/2014/main" id="{D1DCB04C-E636-4887-882F-85FF336B49D9}"/>
                  </a:ext>
                </a:extLst>
              </p:cNvPr>
              <p:cNvSpPr/>
              <p:nvPr/>
            </p:nvSpPr>
            <p:spPr>
              <a:xfrm>
                <a:off x="3814617" y="3817555"/>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8" name="Rectangle 167">
                <a:extLst>
                  <a:ext uri="{FF2B5EF4-FFF2-40B4-BE49-F238E27FC236}">
                    <a16:creationId xmlns:a16="http://schemas.microsoft.com/office/drawing/2014/main" id="{2E871C0C-0AB4-4C26-8657-4655FD178524}"/>
                  </a:ext>
                </a:extLst>
              </p:cNvPr>
              <p:cNvSpPr/>
              <p:nvPr/>
            </p:nvSpPr>
            <p:spPr>
              <a:xfrm>
                <a:off x="3924000" y="3817555"/>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9" name="Rectangle 168">
                <a:extLst>
                  <a:ext uri="{FF2B5EF4-FFF2-40B4-BE49-F238E27FC236}">
                    <a16:creationId xmlns:a16="http://schemas.microsoft.com/office/drawing/2014/main" id="{9627A04C-D28A-478B-8809-03FF1EA4BA28}"/>
                  </a:ext>
                </a:extLst>
              </p:cNvPr>
              <p:cNvSpPr/>
              <p:nvPr/>
            </p:nvSpPr>
            <p:spPr>
              <a:xfrm>
                <a:off x="4032000" y="3817555"/>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0" name="Rectangle 169">
                <a:extLst>
                  <a:ext uri="{FF2B5EF4-FFF2-40B4-BE49-F238E27FC236}">
                    <a16:creationId xmlns:a16="http://schemas.microsoft.com/office/drawing/2014/main" id="{6B258B94-3C8B-467A-86DE-1C5F38157D2F}"/>
                  </a:ext>
                </a:extLst>
              </p:cNvPr>
              <p:cNvSpPr/>
              <p:nvPr/>
            </p:nvSpPr>
            <p:spPr>
              <a:xfrm>
                <a:off x="4140000" y="3817555"/>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Rectangle 170">
                <a:extLst>
                  <a:ext uri="{FF2B5EF4-FFF2-40B4-BE49-F238E27FC236}">
                    <a16:creationId xmlns:a16="http://schemas.microsoft.com/office/drawing/2014/main" id="{B77091BB-C6EC-4DAD-8B7E-2F909BB5DDB5}"/>
                  </a:ext>
                </a:extLst>
              </p:cNvPr>
              <p:cNvSpPr/>
              <p:nvPr/>
            </p:nvSpPr>
            <p:spPr>
              <a:xfrm>
                <a:off x="3814617" y="3925555"/>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2" name="Rectangle 171">
                <a:extLst>
                  <a:ext uri="{FF2B5EF4-FFF2-40B4-BE49-F238E27FC236}">
                    <a16:creationId xmlns:a16="http://schemas.microsoft.com/office/drawing/2014/main" id="{D12B8334-5804-4133-B2D2-352FFBC4D005}"/>
                  </a:ext>
                </a:extLst>
              </p:cNvPr>
              <p:cNvSpPr/>
              <p:nvPr/>
            </p:nvSpPr>
            <p:spPr>
              <a:xfrm>
                <a:off x="3924000" y="3925555"/>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3" name="Rectangle 172">
                <a:extLst>
                  <a:ext uri="{FF2B5EF4-FFF2-40B4-BE49-F238E27FC236}">
                    <a16:creationId xmlns:a16="http://schemas.microsoft.com/office/drawing/2014/main" id="{88EE7CEB-D33A-4257-AF97-D65CFF04AAFF}"/>
                  </a:ext>
                </a:extLst>
              </p:cNvPr>
              <p:cNvSpPr/>
              <p:nvPr/>
            </p:nvSpPr>
            <p:spPr>
              <a:xfrm>
                <a:off x="4032000" y="3925555"/>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4" name="Rectangle 173">
                <a:extLst>
                  <a:ext uri="{FF2B5EF4-FFF2-40B4-BE49-F238E27FC236}">
                    <a16:creationId xmlns:a16="http://schemas.microsoft.com/office/drawing/2014/main" id="{FB4F65DF-7715-4547-AAD8-8B0F4FB0DEC4}"/>
                  </a:ext>
                </a:extLst>
              </p:cNvPr>
              <p:cNvSpPr/>
              <p:nvPr/>
            </p:nvSpPr>
            <p:spPr>
              <a:xfrm>
                <a:off x="4140000" y="3925555"/>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5" name="Rectangle 174">
                <a:extLst>
                  <a:ext uri="{FF2B5EF4-FFF2-40B4-BE49-F238E27FC236}">
                    <a16:creationId xmlns:a16="http://schemas.microsoft.com/office/drawing/2014/main" id="{1FE2B6F0-B5B6-4690-8F7E-5DFE46F779A7}"/>
                  </a:ext>
                </a:extLst>
              </p:cNvPr>
              <p:cNvSpPr/>
              <p:nvPr/>
            </p:nvSpPr>
            <p:spPr>
              <a:xfrm>
                <a:off x="3814617" y="4033555"/>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6" name="Rectangle 175">
                <a:extLst>
                  <a:ext uri="{FF2B5EF4-FFF2-40B4-BE49-F238E27FC236}">
                    <a16:creationId xmlns:a16="http://schemas.microsoft.com/office/drawing/2014/main" id="{0C71C071-DCC2-47F1-80CF-71F9A8D90A99}"/>
                  </a:ext>
                </a:extLst>
              </p:cNvPr>
              <p:cNvSpPr/>
              <p:nvPr/>
            </p:nvSpPr>
            <p:spPr>
              <a:xfrm>
                <a:off x="3924000" y="4033555"/>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7" name="Rectangle 176">
                <a:extLst>
                  <a:ext uri="{FF2B5EF4-FFF2-40B4-BE49-F238E27FC236}">
                    <a16:creationId xmlns:a16="http://schemas.microsoft.com/office/drawing/2014/main" id="{981BD46C-D3EE-4749-9481-47317682682E}"/>
                  </a:ext>
                </a:extLst>
              </p:cNvPr>
              <p:cNvSpPr/>
              <p:nvPr/>
            </p:nvSpPr>
            <p:spPr>
              <a:xfrm>
                <a:off x="4032000" y="4033555"/>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8" name="Rectangle 177">
                <a:extLst>
                  <a:ext uri="{FF2B5EF4-FFF2-40B4-BE49-F238E27FC236}">
                    <a16:creationId xmlns:a16="http://schemas.microsoft.com/office/drawing/2014/main" id="{5DE5CD67-6578-43AB-BF1E-7F1FD11BE4A1}"/>
                  </a:ext>
                </a:extLst>
              </p:cNvPr>
              <p:cNvSpPr/>
              <p:nvPr/>
            </p:nvSpPr>
            <p:spPr>
              <a:xfrm>
                <a:off x="4140000" y="4033555"/>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 name="Group 8">
              <a:extLst>
                <a:ext uri="{FF2B5EF4-FFF2-40B4-BE49-F238E27FC236}">
                  <a16:creationId xmlns:a16="http://schemas.microsoft.com/office/drawing/2014/main" id="{596EA286-C977-4F2C-96C4-101B8ACB9331}"/>
                </a:ext>
              </a:extLst>
            </p:cNvPr>
            <p:cNvGrpSpPr/>
            <p:nvPr/>
          </p:nvGrpSpPr>
          <p:grpSpPr>
            <a:xfrm>
              <a:off x="7403316" y="2954325"/>
              <a:ext cx="576000" cy="1440000"/>
              <a:chOff x="7812000" y="2772000"/>
              <a:chExt cx="576000" cy="1440000"/>
            </a:xfrm>
          </p:grpSpPr>
          <p:sp>
            <p:nvSpPr>
              <p:cNvPr id="99" name="Rectangle 98">
                <a:extLst>
                  <a:ext uri="{FF2B5EF4-FFF2-40B4-BE49-F238E27FC236}">
                    <a16:creationId xmlns:a16="http://schemas.microsoft.com/office/drawing/2014/main" id="{9D77B580-9D01-4836-8678-27277FBF11E3}"/>
                  </a:ext>
                </a:extLst>
              </p:cNvPr>
              <p:cNvSpPr/>
              <p:nvPr/>
            </p:nvSpPr>
            <p:spPr>
              <a:xfrm>
                <a:off x="7812000" y="2772000"/>
                <a:ext cx="144000" cy="360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Rectangle 99">
                <a:extLst>
                  <a:ext uri="{FF2B5EF4-FFF2-40B4-BE49-F238E27FC236}">
                    <a16:creationId xmlns:a16="http://schemas.microsoft.com/office/drawing/2014/main" id="{0335A54D-E569-45B0-93E0-C8280B3B68FA}"/>
                  </a:ext>
                </a:extLst>
              </p:cNvPr>
              <p:cNvSpPr/>
              <p:nvPr/>
            </p:nvSpPr>
            <p:spPr>
              <a:xfrm>
                <a:off x="7956000" y="2772000"/>
                <a:ext cx="144000" cy="360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Rectangle 100">
                <a:extLst>
                  <a:ext uri="{FF2B5EF4-FFF2-40B4-BE49-F238E27FC236}">
                    <a16:creationId xmlns:a16="http://schemas.microsoft.com/office/drawing/2014/main" id="{09CD4635-C838-45CD-88CE-71E13246A58F}"/>
                  </a:ext>
                </a:extLst>
              </p:cNvPr>
              <p:cNvSpPr/>
              <p:nvPr/>
            </p:nvSpPr>
            <p:spPr>
              <a:xfrm>
                <a:off x="8100000" y="2772000"/>
                <a:ext cx="144000" cy="360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Rectangle 101">
                <a:extLst>
                  <a:ext uri="{FF2B5EF4-FFF2-40B4-BE49-F238E27FC236}">
                    <a16:creationId xmlns:a16="http://schemas.microsoft.com/office/drawing/2014/main" id="{C6F5EC4E-9ED9-45F5-A741-2CB363CFFAF5}"/>
                  </a:ext>
                </a:extLst>
              </p:cNvPr>
              <p:cNvSpPr/>
              <p:nvPr/>
            </p:nvSpPr>
            <p:spPr>
              <a:xfrm>
                <a:off x="8244000" y="2772000"/>
                <a:ext cx="144000" cy="360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Rectangle 102">
                <a:extLst>
                  <a:ext uri="{FF2B5EF4-FFF2-40B4-BE49-F238E27FC236}">
                    <a16:creationId xmlns:a16="http://schemas.microsoft.com/office/drawing/2014/main" id="{AC6D59B4-0E83-4791-BF89-0985A8EA83C1}"/>
                  </a:ext>
                </a:extLst>
              </p:cNvPr>
              <p:cNvSpPr/>
              <p:nvPr/>
            </p:nvSpPr>
            <p:spPr>
              <a:xfrm>
                <a:off x="7812000" y="3132000"/>
                <a:ext cx="144000" cy="360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ectangle 103">
                <a:extLst>
                  <a:ext uri="{FF2B5EF4-FFF2-40B4-BE49-F238E27FC236}">
                    <a16:creationId xmlns:a16="http://schemas.microsoft.com/office/drawing/2014/main" id="{BF6F8C05-F715-4A60-8184-B2176704D685}"/>
                  </a:ext>
                </a:extLst>
              </p:cNvPr>
              <p:cNvSpPr/>
              <p:nvPr/>
            </p:nvSpPr>
            <p:spPr>
              <a:xfrm>
                <a:off x="7956000" y="3132000"/>
                <a:ext cx="144000" cy="360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5" name="Rectangle 104">
                <a:extLst>
                  <a:ext uri="{FF2B5EF4-FFF2-40B4-BE49-F238E27FC236}">
                    <a16:creationId xmlns:a16="http://schemas.microsoft.com/office/drawing/2014/main" id="{35584925-BD6B-42D1-AF18-ABD0FC8DC88B}"/>
                  </a:ext>
                </a:extLst>
              </p:cNvPr>
              <p:cNvSpPr/>
              <p:nvPr/>
            </p:nvSpPr>
            <p:spPr>
              <a:xfrm>
                <a:off x="8100000" y="3132000"/>
                <a:ext cx="144000" cy="360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6" name="Rectangle 105">
                <a:extLst>
                  <a:ext uri="{FF2B5EF4-FFF2-40B4-BE49-F238E27FC236}">
                    <a16:creationId xmlns:a16="http://schemas.microsoft.com/office/drawing/2014/main" id="{AEFEB0BE-006C-4EB7-8B79-F805E56137DA}"/>
                  </a:ext>
                </a:extLst>
              </p:cNvPr>
              <p:cNvSpPr/>
              <p:nvPr/>
            </p:nvSpPr>
            <p:spPr>
              <a:xfrm>
                <a:off x="8244000" y="3132000"/>
                <a:ext cx="144000" cy="360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7" name="Rectangle 106">
                <a:extLst>
                  <a:ext uri="{FF2B5EF4-FFF2-40B4-BE49-F238E27FC236}">
                    <a16:creationId xmlns:a16="http://schemas.microsoft.com/office/drawing/2014/main" id="{6BBCAF55-DD3D-426A-8C65-BF87C3F1833F}"/>
                  </a:ext>
                </a:extLst>
              </p:cNvPr>
              <p:cNvSpPr/>
              <p:nvPr/>
            </p:nvSpPr>
            <p:spPr>
              <a:xfrm>
                <a:off x="7812000" y="3492000"/>
                <a:ext cx="144000" cy="360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 name="Rectangle 107">
                <a:extLst>
                  <a:ext uri="{FF2B5EF4-FFF2-40B4-BE49-F238E27FC236}">
                    <a16:creationId xmlns:a16="http://schemas.microsoft.com/office/drawing/2014/main" id="{B20D5301-DC74-4A08-B834-CE2564C3E7DE}"/>
                  </a:ext>
                </a:extLst>
              </p:cNvPr>
              <p:cNvSpPr/>
              <p:nvPr/>
            </p:nvSpPr>
            <p:spPr>
              <a:xfrm>
                <a:off x="7956000" y="3492000"/>
                <a:ext cx="144000" cy="360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9" name="Rectangle 108">
                <a:extLst>
                  <a:ext uri="{FF2B5EF4-FFF2-40B4-BE49-F238E27FC236}">
                    <a16:creationId xmlns:a16="http://schemas.microsoft.com/office/drawing/2014/main" id="{8873089F-504B-4552-8B64-FC65F6FBB63E}"/>
                  </a:ext>
                </a:extLst>
              </p:cNvPr>
              <p:cNvSpPr/>
              <p:nvPr/>
            </p:nvSpPr>
            <p:spPr>
              <a:xfrm>
                <a:off x="8100000" y="3492000"/>
                <a:ext cx="144000" cy="360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0" name="Rectangle 109">
                <a:extLst>
                  <a:ext uri="{FF2B5EF4-FFF2-40B4-BE49-F238E27FC236}">
                    <a16:creationId xmlns:a16="http://schemas.microsoft.com/office/drawing/2014/main" id="{AC8CF68A-C949-4CE1-8C70-A5AD8CB7E204}"/>
                  </a:ext>
                </a:extLst>
              </p:cNvPr>
              <p:cNvSpPr/>
              <p:nvPr/>
            </p:nvSpPr>
            <p:spPr>
              <a:xfrm>
                <a:off x="8244000" y="3492000"/>
                <a:ext cx="144000" cy="360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1" name="Rectangle 110">
                <a:extLst>
                  <a:ext uri="{FF2B5EF4-FFF2-40B4-BE49-F238E27FC236}">
                    <a16:creationId xmlns:a16="http://schemas.microsoft.com/office/drawing/2014/main" id="{7C877E81-9EBE-40E6-B59E-B710BDE7DAFD}"/>
                  </a:ext>
                </a:extLst>
              </p:cNvPr>
              <p:cNvSpPr/>
              <p:nvPr/>
            </p:nvSpPr>
            <p:spPr>
              <a:xfrm>
                <a:off x="7812000" y="3852000"/>
                <a:ext cx="144000" cy="360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2" name="Rectangle 111">
                <a:extLst>
                  <a:ext uri="{FF2B5EF4-FFF2-40B4-BE49-F238E27FC236}">
                    <a16:creationId xmlns:a16="http://schemas.microsoft.com/office/drawing/2014/main" id="{DFF4645A-FFAF-4836-BC0E-347E14556B56}"/>
                  </a:ext>
                </a:extLst>
              </p:cNvPr>
              <p:cNvSpPr/>
              <p:nvPr/>
            </p:nvSpPr>
            <p:spPr>
              <a:xfrm>
                <a:off x="7956000" y="3852000"/>
                <a:ext cx="144000" cy="360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Rectangle 112">
                <a:extLst>
                  <a:ext uri="{FF2B5EF4-FFF2-40B4-BE49-F238E27FC236}">
                    <a16:creationId xmlns:a16="http://schemas.microsoft.com/office/drawing/2014/main" id="{A46B8549-6774-4D57-A8AE-94F41F0A3408}"/>
                  </a:ext>
                </a:extLst>
              </p:cNvPr>
              <p:cNvSpPr/>
              <p:nvPr/>
            </p:nvSpPr>
            <p:spPr>
              <a:xfrm>
                <a:off x="8100000" y="3852000"/>
                <a:ext cx="144000" cy="360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4" name="Rectangle 113">
                <a:extLst>
                  <a:ext uri="{FF2B5EF4-FFF2-40B4-BE49-F238E27FC236}">
                    <a16:creationId xmlns:a16="http://schemas.microsoft.com/office/drawing/2014/main" id="{0408365A-4438-4D42-9292-8258F110B06A}"/>
                  </a:ext>
                </a:extLst>
              </p:cNvPr>
              <p:cNvSpPr/>
              <p:nvPr/>
            </p:nvSpPr>
            <p:spPr>
              <a:xfrm>
                <a:off x="8244000" y="3852000"/>
                <a:ext cx="144000" cy="360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3F6BED81-0F78-48C9-B09B-69A698C0A869}"/>
                </a:ext>
              </a:extLst>
            </p:cNvPr>
            <p:cNvGrpSpPr/>
            <p:nvPr/>
          </p:nvGrpSpPr>
          <p:grpSpPr>
            <a:xfrm rot="10800000">
              <a:off x="10211586" y="2954326"/>
              <a:ext cx="576000" cy="1440000"/>
              <a:chOff x="7812000" y="2772000"/>
              <a:chExt cx="576000" cy="1440000"/>
            </a:xfrm>
          </p:grpSpPr>
          <p:sp>
            <p:nvSpPr>
              <p:cNvPr id="83" name="Rectangle 82">
                <a:extLst>
                  <a:ext uri="{FF2B5EF4-FFF2-40B4-BE49-F238E27FC236}">
                    <a16:creationId xmlns:a16="http://schemas.microsoft.com/office/drawing/2014/main" id="{47F8BD65-7658-4D05-8987-F03E51E2E6DB}"/>
                  </a:ext>
                </a:extLst>
              </p:cNvPr>
              <p:cNvSpPr/>
              <p:nvPr/>
            </p:nvSpPr>
            <p:spPr>
              <a:xfrm>
                <a:off x="7812000" y="2772000"/>
                <a:ext cx="144000" cy="360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Rectangle 83">
                <a:extLst>
                  <a:ext uri="{FF2B5EF4-FFF2-40B4-BE49-F238E27FC236}">
                    <a16:creationId xmlns:a16="http://schemas.microsoft.com/office/drawing/2014/main" id="{A633868F-970D-4858-AA86-0A4F5856AE9E}"/>
                  </a:ext>
                </a:extLst>
              </p:cNvPr>
              <p:cNvSpPr/>
              <p:nvPr/>
            </p:nvSpPr>
            <p:spPr>
              <a:xfrm>
                <a:off x="7956000" y="2772000"/>
                <a:ext cx="144000" cy="360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Rectangle 84">
                <a:extLst>
                  <a:ext uri="{FF2B5EF4-FFF2-40B4-BE49-F238E27FC236}">
                    <a16:creationId xmlns:a16="http://schemas.microsoft.com/office/drawing/2014/main" id="{3C97A16E-8DF8-455C-8983-BF86B2914C35}"/>
                  </a:ext>
                </a:extLst>
              </p:cNvPr>
              <p:cNvSpPr/>
              <p:nvPr/>
            </p:nvSpPr>
            <p:spPr>
              <a:xfrm>
                <a:off x="8100000" y="2772000"/>
                <a:ext cx="144000" cy="360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Rectangle 85">
                <a:extLst>
                  <a:ext uri="{FF2B5EF4-FFF2-40B4-BE49-F238E27FC236}">
                    <a16:creationId xmlns:a16="http://schemas.microsoft.com/office/drawing/2014/main" id="{A358E2A1-00F7-4D31-B01D-8E2193CB24F0}"/>
                  </a:ext>
                </a:extLst>
              </p:cNvPr>
              <p:cNvSpPr/>
              <p:nvPr/>
            </p:nvSpPr>
            <p:spPr>
              <a:xfrm>
                <a:off x="8244000" y="2772000"/>
                <a:ext cx="144000" cy="360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Rectangle 86">
                <a:extLst>
                  <a:ext uri="{FF2B5EF4-FFF2-40B4-BE49-F238E27FC236}">
                    <a16:creationId xmlns:a16="http://schemas.microsoft.com/office/drawing/2014/main" id="{399D1C66-45FA-4F85-A7D5-45C9FA26CD28}"/>
                  </a:ext>
                </a:extLst>
              </p:cNvPr>
              <p:cNvSpPr/>
              <p:nvPr/>
            </p:nvSpPr>
            <p:spPr>
              <a:xfrm>
                <a:off x="7812000" y="3132000"/>
                <a:ext cx="144000" cy="360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ectangle 87">
                <a:extLst>
                  <a:ext uri="{FF2B5EF4-FFF2-40B4-BE49-F238E27FC236}">
                    <a16:creationId xmlns:a16="http://schemas.microsoft.com/office/drawing/2014/main" id="{D453F215-8B88-4C34-8999-02A61D22EC19}"/>
                  </a:ext>
                </a:extLst>
              </p:cNvPr>
              <p:cNvSpPr/>
              <p:nvPr/>
            </p:nvSpPr>
            <p:spPr>
              <a:xfrm>
                <a:off x="7956000" y="3132000"/>
                <a:ext cx="144000" cy="360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Rectangle 88">
                <a:extLst>
                  <a:ext uri="{FF2B5EF4-FFF2-40B4-BE49-F238E27FC236}">
                    <a16:creationId xmlns:a16="http://schemas.microsoft.com/office/drawing/2014/main" id="{053F2C76-E97A-4F36-91A5-3DA5F89D1717}"/>
                  </a:ext>
                </a:extLst>
              </p:cNvPr>
              <p:cNvSpPr/>
              <p:nvPr/>
            </p:nvSpPr>
            <p:spPr>
              <a:xfrm>
                <a:off x="8100000" y="3132000"/>
                <a:ext cx="144000" cy="360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0" name="Rectangle 89">
                <a:extLst>
                  <a:ext uri="{FF2B5EF4-FFF2-40B4-BE49-F238E27FC236}">
                    <a16:creationId xmlns:a16="http://schemas.microsoft.com/office/drawing/2014/main" id="{6F9903B6-F57F-4604-B14B-1939F204D9A1}"/>
                  </a:ext>
                </a:extLst>
              </p:cNvPr>
              <p:cNvSpPr/>
              <p:nvPr/>
            </p:nvSpPr>
            <p:spPr>
              <a:xfrm>
                <a:off x="8244000" y="3132000"/>
                <a:ext cx="144000" cy="360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Rectangle 90">
                <a:extLst>
                  <a:ext uri="{FF2B5EF4-FFF2-40B4-BE49-F238E27FC236}">
                    <a16:creationId xmlns:a16="http://schemas.microsoft.com/office/drawing/2014/main" id="{1DBF35FA-7C6E-4E36-B43C-C98756C970FF}"/>
                  </a:ext>
                </a:extLst>
              </p:cNvPr>
              <p:cNvSpPr/>
              <p:nvPr/>
            </p:nvSpPr>
            <p:spPr>
              <a:xfrm>
                <a:off x="7812000" y="3492000"/>
                <a:ext cx="144000" cy="360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Rectangle 91">
                <a:extLst>
                  <a:ext uri="{FF2B5EF4-FFF2-40B4-BE49-F238E27FC236}">
                    <a16:creationId xmlns:a16="http://schemas.microsoft.com/office/drawing/2014/main" id="{7CC535BE-90E0-45B1-8E61-9887A75CB11F}"/>
                  </a:ext>
                </a:extLst>
              </p:cNvPr>
              <p:cNvSpPr/>
              <p:nvPr/>
            </p:nvSpPr>
            <p:spPr>
              <a:xfrm>
                <a:off x="7956000" y="3492000"/>
                <a:ext cx="144000" cy="360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Rectangle 92">
                <a:extLst>
                  <a:ext uri="{FF2B5EF4-FFF2-40B4-BE49-F238E27FC236}">
                    <a16:creationId xmlns:a16="http://schemas.microsoft.com/office/drawing/2014/main" id="{532B99A0-D38F-4188-A61E-B230CC611C98}"/>
                  </a:ext>
                </a:extLst>
              </p:cNvPr>
              <p:cNvSpPr/>
              <p:nvPr/>
            </p:nvSpPr>
            <p:spPr>
              <a:xfrm>
                <a:off x="8100000" y="3492000"/>
                <a:ext cx="144000" cy="360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Rectangle 93">
                <a:extLst>
                  <a:ext uri="{FF2B5EF4-FFF2-40B4-BE49-F238E27FC236}">
                    <a16:creationId xmlns:a16="http://schemas.microsoft.com/office/drawing/2014/main" id="{895313D8-571C-4BBF-A540-6074F6E00A11}"/>
                  </a:ext>
                </a:extLst>
              </p:cNvPr>
              <p:cNvSpPr/>
              <p:nvPr/>
            </p:nvSpPr>
            <p:spPr>
              <a:xfrm>
                <a:off x="8244000" y="3492000"/>
                <a:ext cx="144000" cy="360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5" name="Rectangle 94">
                <a:extLst>
                  <a:ext uri="{FF2B5EF4-FFF2-40B4-BE49-F238E27FC236}">
                    <a16:creationId xmlns:a16="http://schemas.microsoft.com/office/drawing/2014/main" id="{AE69E064-71A8-4003-9177-F32D02F57252}"/>
                  </a:ext>
                </a:extLst>
              </p:cNvPr>
              <p:cNvSpPr/>
              <p:nvPr/>
            </p:nvSpPr>
            <p:spPr>
              <a:xfrm>
                <a:off x="7812000" y="3852000"/>
                <a:ext cx="144000" cy="360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95">
                <a:extLst>
                  <a:ext uri="{FF2B5EF4-FFF2-40B4-BE49-F238E27FC236}">
                    <a16:creationId xmlns:a16="http://schemas.microsoft.com/office/drawing/2014/main" id="{4CA218AA-4E8F-4247-8D74-5AFFB9A8A214}"/>
                  </a:ext>
                </a:extLst>
              </p:cNvPr>
              <p:cNvSpPr/>
              <p:nvPr/>
            </p:nvSpPr>
            <p:spPr>
              <a:xfrm>
                <a:off x="7956000" y="3852000"/>
                <a:ext cx="144000" cy="360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Rectangle 96">
                <a:extLst>
                  <a:ext uri="{FF2B5EF4-FFF2-40B4-BE49-F238E27FC236}">
                    <a16:creationId xmlns:a16="http://schemas.microsoft.com/office/drawing/2014/main" id="{9E184895-B379-426E-AFEF-4B62209B36E0}"/>
                  </a:ext>
                </a:extLst>
              </p:cNvPr>
              <p:cNvSpPr/>
              <p:nvPr/>
            </p:nvSpPr>
            <p:spPr>
              <a:xfrm>
                <a:off x="8100000" y="3852000"/>
                <a:ext cx="144000" cy="360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Rectangle 97">
                <a:extLst>
                  <a:ext uri="{FF2B5EF4-FFF2-40B4-BE49-F238E27FC236}">
                    <a16:creationId xmlns:a16="http://schemas.microsoft.com/office/drawing/2014/main" id="{7955E91E-10FA-465B-B592-D961FD121B37}"/>
                  </a:ext>
                </a:extLst>
              </p:cNvPr>
              <p:cNvSpPr/>
              <p:nvPr/>
            </p:nvSpPr>
            <p:spPr>
              <a:xfrm>
                <a:off x="8244000" y="3852000"/>
                <a:ext cx="144000" cy="360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FC7D8690-766F-4D89-8567-7B9A0F7F19C5}"/>
                </a:ext>
              </a:extLst>
            </p:cNvPr>
            <p:cNvGrpSpPr/>
            <p:nvPr/>
          </p:nvGrpSpPr>
          <p:grpSpPr>
            <a:xfrm>
              <a:off x="4524429" y="2954325"/>
              <a:ext cx="432000" cy="1440000"/>
              <a:chOff x="5004000" y="4572000"/>
              <a:chExt cx="432000" cy="1440000"/>
            </a:xfrm>
          </p:grpSpPr>
          <p:sp>
            <p:nvSpPr>
              <p:cNvPr id="77" name="Rectangle 76">
                <a:extLst>
                  <a:ext uri="{FF2B5EF4-FFF2-40B4-BE49-F238E27FC236}">
                    <a16:creationId xmlns:a16="http://schemas.microsoft.com/office/drawing/2014/main" id="{A4411348-9FE0-4E19-AD10-003F41C2FE87}"/>
                  </a:ext>
                </a:extLst>
              </p:cNvPr>
              <p:cNvSpPr/>
              <p:nvPr/>
            </p:nvSpPr>
            <p:spPr>
              <a:xfrm>
                <a:off x="5004000" y="4572000"/>
                <a:ext cx="144000" cy="720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Rectangle 77">
                <a:extLst>
                  <a:ext uri="{FF2B5EF4-FFF2-40B4-BE49-F238E27FC236}">
                    <a16:creationId xmlns:a16="http://schemas.microsoft.com/office/drawing/2014/main" id="{8A585F77-9700-40EF-951C-CE057F6A246E}"/>
                  </a:ext>
                </a:extLst>
              </p:cNvPr>
              <p:cNvSpPr/>
              <p:nvPr/>
            </p:nvSpPr>
            <p:spPr>
              <a:xfrm>
                <a:off x="5148000" y="4572000"/>
                <a:ext cx="144000" cy="720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Rectangle 78">
                <a:extLst>
                  <a:ext uri="{FF2B5EF4-FFF2-40B4-BE49-F238E27FC236}">
                    <a16:creationId xmlns:a16="http://schemas.microsoft.com/office/drawing/2014/main" id="{FEEE071A-2A1C-4F33-AD4F-50DA971AF1BE}"/>
                  </a:ext>
                </a:extLst>
              </p:cNvPr>
              <p:cNvSpPr/>
              <p:nvPr/>
            </p:nvSpPr>
            <p:spPr>
              <a:xfrm>
                <a:off x="5292000" y="4572000"/>
                <a:ext cx="144000" cy="720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Rectangle 79">
                <a:extLst>
                  <a:ext uri="{FF2B5EF4-FFF2-40B4-BE49-F238E27FC236}">
                    <a16:creationId xmlns:a16="http://schemas.microsoft.com/office/drawing/2014/main" id="{9FAEAD51-350E-4972-AFC4-06E2DADF9248}"/>
                  </a:ext>
                </a:extLst>
              </p:cNvPr>
              <p:cNvSpPr/>
              <p:nvPr/>
            </p:nvSpPr>
            <p:spPr>
              <a:xfrm>
                <a:off x="5004000" y="5292000"/>
                <a:ext cx="144000" cy="720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 name="Rectangle 80">
                <a:extLst>
                  <a:ext uri="{FF2B5EF4-FFF2-40B4-BE49-F238E27FC236}">
                    <a16:creationId xmlns:a16="http://schemas.microsoft.com/office/drawing/2014/main" id="{1E6E7B50-016D-47B6-B540-0CBF5CBE130A}"/>
                  </a:ext>
                </a:extLst>
              </p:cNvPr>
              <p:cNvSpPr/>
              <p:nvPr/>
            </p:nvSpPr>
            <p:spPr>
              <a:xfrm>
                <a:off x="5148000" y="5292000"/>
                <a:ext cx="144000" cy="720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Rectangle 81">
                <a:extLst>
                  <a:ext uri="{FF2B5EF4-FFF2-40B4-BE49-F238E27FC236}">
                    <a16:creationId xmlns:a16="http://schemas.microsoft.com/office/drawing/2014/main" id="{C991800B-A1B2-4733-9C5B-E1DD8D38463B}"/>
                  </a:ext>
                </a:extLst>
              </p:cNvPr>
              <p:cNvSpPr/>
              <p:nvPr/>
            </p:nvSpPr>
            <p:spPr>
              <a:xfrm>
                <a:off x="5292000" y="5292000"/>
                <a:ext cx="144000" cy="720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F1256633-A7C5-438C-A992-E917343DDD4B}"/>
                </a:ext>
              </a:extLst>
            </p:cNvPr>
            <p:cNvGrpSpPr>
              <a:grpSpLocks noChangeAspect="1"/>
            </p:cNvGrpSpPr>
            <p:nvPr/>
          </p:nvGrpSpPr>
          <p:grpSpPr>
            <a:xfrm rot="5400000">
              <a:off x="8278942" y="2592984"/>
              <a:ext cx="720000" cy="360000"/>
              <a:chOff x="8640000" y="5040000"/>
              <a:chExt cx="1440000" cy="720000"/>
            </a:xfrm>
          </p:grpSpPr>
          <p:sp>
            <p:nvSpPr>
              <p:cNvPr id="72" name="Manual Operation 276">
                <a:extLst>
                  <a:ext uri="{FF2B5EF4-FFF2-40B4-BE49-F238E27FC236}">
                    <a16:creationId xmlns:a16="http://schemas.microsoft.com/office/drawing/2014/main" id="{57FC01A2-40F5-4231-A501-1240D9F7FB0D}"/>
                  </a:ext>
                </a:extLst>
              </p:cNvPr>
              <p:cNvSpPr/>
              <p:nvPr/>
            </p:nvSpPr>
            <p:spPr>
              <a:xfrm rot="10800000">
                <a:off x="8640000" y="5040000"/>
                <a:ext cx="1440000" cy="720000"/>
              </a:xfrm>
              <a:prstGeom prst="flowChartManualOperation">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73" name="Triangle 277">
                <a:extLst>
                  <a:ext uri="{FF2B5EF4-FFF2-40B4-BE49-F238E27FC236}">
                    <a16:creationId xmlns:a16="http://schemas.microsoft.com/office/drawing/2014/main" id="{BE266459-E173-47EE-B013-6828E5CE64B3}"/>
                  </a:ext>
                </a:extLst>
              </p:cNvPr>
              <p:cNvSpPr/>
              <p:nvPr/>
            </p:nvSpPr>
            <p:spPr>
              <a:xfrm>
                <a:off x="9072000" y="5472000"/>
                <a:ext cx="576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cxnSp>
            <p:nvCxnSpPr>
              <p:cNvPr id="74" name="Straight Connector 73">
                <a:extLst>
                  <a:ext uri="{FF2B5EF4-FFF2-40B4-BE49-F238E27FC236}">
                    <a16:creationId xmlns:a16="http://schemas.microsoft.com/office/drawing/2014/main" id="{D32B70AD-E3F9-431C-92CC-B429574C903B}"/>
                  </a:ext>
                </a:extLst>
              </p:cNvPr>
              <p:cNvCxnSpPr>
                <a:cxnSpLocks/>
                <a:stCxn id="73" idx="2"/>
                <a:endCxn id="73" idx="4"/>
              </p:cNvCxnSpPr>
              <p:nvPr/>
            </p:nvCxnSpPr>
            <p:spPr>
              <a:xfrm>
                <a:off x="9072000" y="5760000"/>
                <a:ext cx="57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F5531E2-DDB7-4D98-BED9-B4CDC5528C7A}"/>
                  </a:ext>
                </a:extLst>
              </p:cNvPr>
              <p:cNvCxnSpPr>
                <a:cxnSpLocks/>
                <a:stCxn id="73" idx="2"/>
                <a:endCxn id="73" idx="0"/>
              </p:cNvCxnSpPr>
              <p:nvPr/>
            </p:nvCxnSpPr>
            <p:spPr>
              <a:xfrm flipV="1">
                <a:off x="9072000" y="5472000"/>
                <a:ext cx="28800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7B263DA-AE19-4417-BF45-FF844522D31E}"/>
                  </a:ext>
                </a:extLst>
              </p:cNvPr>
              <p:cNvCxnSpPr>
                <a:cxnSpLocks/>
                <a:stCxn id="73" idx="4"/>
                <a:endCxn id="73" idx="0"/>
              </p:cNvCxnSpPr>
              <p:nvPr/>
            </p:nvCxnSpPr>
            <p:spPr>
              <a:xfrm flipH="1" flipV="1">
                <a:off x="9360000" y="5472000"/>
                <a:ext cx="28800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C2392471-3F0B-436D-959E-3595D11502A7}"/>
                </a:ext>
              </a:extLst>
            </p:cNvPr>
            <p:cNvGrpSpPr>
              <a:grpSpLocks noChangeAspect="1"/>
            </p:cNvGrpSpPr>
            <p:nvPr/>
          </p:nvGrpSpPr>
          <p:grpSpPr>
            <a:xfrm rot="5400000">
              <a:off x="8278942" y="3494325"/>
              <a:ext cx="720000" cy="360000"/>
              <a:chOff x="8640000" y="5040000"/>
              <a:chExt cx="1440000" cy="720000"/>
            </a:xfrm>
          </p:grpSpPr>
          <p:sp>
            <p:nvSpPr>
              <p:cNvPr id="67" name="Manual Operation 282">
                <a:extLst>
                  <a:ext uri="{FF2B5EF4-FFF2-40B4-BE49-F238E27FC236}">
                    <a16:creationId xmlns:a16="http://schemas.microsoft.com/office/drawing/2014/main" id="{DE631558-1C4A-4582-A2D3-D346A10B36F6}"/>
                  </a:ext>
                </a:extLst>
              </p:cNvPr>
              <p:cNvSpPr/>
              <p:nvPr/>
            </p:nvSpPr>
            <p:spPr>
              <a:xfrm rot="10800000">
                <a:off x="8640000" y="5040000"/>
                <a:ext cx="1440000" cy="720000"/>
              </a:xfrm>
              <a:prstGeom prst="flowChartManualOperation">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68" name="Triangle 283">
                <a:extLst>
                  <a:ext uri="{FF2B5EF4-FFF2-40B4-BE49-F238E27FC236}">
                    <a16:creationId xmlns:a16="http://schemas.microsoft.com/office/drawing/2014/main" id="{5A965D9A-2017-4281-821E-749E76C95AFC}"/>
                  </a:ext>
                </a:extLst>
              </p:cNvPr>
              <p:cNvSpPr/>
              <p:nvPr/>
            </p:nvSpPr>
            <p:spPr>
              <a:xfrm>
                <a:off x="9072000" y="5472000"/>
                <a:ext cx="576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cxnSp>
            <p:nvCxnSpPr>
              <p:cNvPr id="69" name="Straight Connector 68">
                <a:extLst>
                  <a:ext uri="{FF2B5EF4-FFF2-40B4-BE49-F238E27FC236}">
                    <a16:creationId xmlns:a16="http://schemas.microsoft.com/office/drawing/2014/main" id="{96E9DD10-781B-49EE-876E-48D43BD05C24}"/>
                  </a:ext>
                </a:extLst>
              </p:cNvPr>
              <p:cNvCxnSpPr>
                <a:cxnSpLocks/>
                <a:stCxn id="68" idx="2"/>
                <a:endCxn id="68" idx="4"/>
              </p:cNvCxnSpPr>
              <p:nvPr/>
            </p:nvCxnSpPr>
            <p:spPr>
              <a:xfrm>
                <a:off x="9072000" y="5760000"/>
                <a:ext cx="57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8F9DB8A-6458-443E-9C13-6D129889FD89}"/>
                  </a:ext>
                </a:extLst>
              </p:cNvPr>
              <p:cNvCxnSpPr>
                <a:cxnSpLocks/>
                <a:stCxn id="68" idx="2"/>
                <a:endCxn id="68" idx="0"/>
              </p:cNvCxnSpPr>
              <p:nvPr/>
            </p:nvCxnSpPr>
            <p:spPr>
              <a:xfrm flipV="1">
                <a:off x="9072000" y="5472000"/>
                <a:ext cx="28800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67680E6-FDCC-495B-9AB5-5DB907CF4900}"/>
                  </a:ext>
                </a:extLst>
              </p:cNvPr>
              <p:cNvCxnSpPr>
                <a:cxnSpLocks/>
                <a:stCxn id="68" idx="4"/>
                <a:endCxn id="68" idx="0"/>
              </p:cNvCxnSpPr>
              <p:nvPr/>
            </p:nvCxnSpPr>
            <p:spPr>
              <a:xfrm flipH="1" flipV="1">
                <a:off x="9360000" y="5472000"/>
                <a:ext cx="28800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9AF2FB5C-E411-4A79-B98C-31EEA8DC1A92}"/>
                </a:ext>
              </a:extLst>
            </p:cNvPr>
            <p:cNvGrpSpPr/>
            <p:nvPr/>
          </p:nvGrpSpPr>
          <p:grpSpPr>
            <a:xfrm>
              <a:off x="6491687" y="3852984"/>
              <a:ext cx="432000" cy="1080000"/>
              <a:chOff x="5004000" y="4572000"/>
              <a:chExt cx="432000" cy="1440000"/>
            </a:xfrm>
          </p:grpSpPr>
          <p:sp>
            <p:nvSpPr>
              <p:cNvPr id="61" name="Rectangle 60">
                <a:extLst>
                  <a:ext uri="{FF2B5EF4-FFF2-40B4-BE49-F238E27FC236}">
                    <a16:creationId xmlns:a16="http://schemas.microsoft.com/office/drawing/2014/main" id="{428E1CAD-588B-4117-A0F2-E74BCCD86FF1}"/>
                  </a:ext>
                </a:extLst>
              </p:cNvPr>
              <p:cNvSpPr/>
              <p:nvPr/>
            </p:nvSpPr>
            <p:spPr>
              <a:xfrm>
                <a:off x="5004000" y="4572000"/>
                <a:ext cx="144000" cy="720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Rectangle 61">
                <a:extLst>
                  <a:ext uri="{FF2B5EF4-FFF2-40B4-BE49-F238E27FC236}">
                    <a16:creationId xmlns:a16="http://schemas.microsoft.com/office/drawing/2014/main" id="{13A71D43-2B8D-451A-9D7C-6881AD9D4704}"/>
                  </a:ext>
                </a:extLst>
              </p:cNvPr>
              <p:cNvSpPr/>
              <p:nvPr/>
            </p:nvSpPr>
            <p:spPr>
              <a:xfrm>
                <a:off x="5148000" y="4572000"/>
                <a:ext cx="144000" cy="720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Rectangle 62">
                <a:extLst>
                  <a:ext uri="{FF2B5EF4-FFF2-40B4-BE49-F238E27FC236}">
                    <a16:creationId xmlns:a16="http://schemas.microsoft.com/office/drawing/2014/main" id="{6C25C2E0-1032-440B-B34A-B87C2CE614E9}"/>
                  </a:ext>
                </a:extLst>
              </p:cNvPr>
              <p:cNvSpPr/>
              <p:nvPr/>
            </p:nvSpPr>
            <p:spPr>
              <a:xfrm>
                <a:off x="5292000" y="4572000"/>
                <a:ext cx="144000" cy="720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Rectangle 63">
                <a:extLst>
                  <a:ext uri="{FF2B5EF4-FFF2-40B4-BE49-F238E27FC236}">
                    <a16:creationId xmlns:a16="http://schemas.microsoft.com/office/drawing/2014/main" id="{6D8958D9-4CBA-46FE-B476-F6B84DA4500D}"/>
                  </a:ext>
                </a:extLst>
              </p:cNvPr>
              <p:cNvSpPr/>
              <p:nvPr/>
            </p:nvSpPr>
            <p:spPr>
              <a:xfrm>
                <a:off x="5004000" y="5292000"/>
                <a:ext cx="144000" cy="720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Rectangle 64">
                <a:extLst>
                  <a:ext uri="{FF2B5EF4-FFF2-40B4-BE49-F238E27FC236}">
                    <a16:creationId xmlns:a16="http://schemas.microsoft.com/office/drawing/2014/main" id="{5E0F1CB1-EE7D-4CC0-877C-5CCE37143653}"/>
                  </a:ext>
                </a:extLst>
              </p:cNvPr>
              <p:cNvSpPr/>
              <p:nvPr/>
            </p:nvSpPr>
            <p:spPr>
              <a:xfrm>
                <a:off x="5148000" y="5292000"/>
                <a:ext cx="144000" cy="720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Rectangle 65">
                <a:extLst>
                  <a:ext uri="{FF2B5EF4-FFF2-40B4-BE49-F238E27FC236}">
                    <a16:creationId xmlns:a16="http://schemas.microsoft.com/office/drawing/2014/main" id="{77D8E5CA-FEA2-4533-94C1-55F3F332FFE7}"/>
                  </a:ext>
                </a:extLst>
              </p:cNvPr>
              <p:cNvSpPr/>
              <p:nvPr/>
            </p:nvSpPr>
            <p:spPr>
              <a:xfrm>
                <a:off x="5292000" y="5292000"/>
                <a:ext cx="144000" cy="720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 name="Group 14">
              <a:extLst>
                <a:ext uri="{FF2B5EF4-FFF2-40B4-BE49-F238E27FC236}">
                  <a16:creationId xmlns:a16="http://schemas.microsoft.com/office/drawing/2014/main" id="{CD422E15-9DC5-45C5-AF83-CCAB7AF80454}"/>
                </a:ext>
              </a:extLst>
            </p:cNvPr>
            <p:cNvGrpSpPr>
              <a:grpSpLocks/>
            </p:cNvGrpSpPr>
            <p:nvPr/>
          </p:nvGrpSpPr>
          <p:grpSpPr>
            <a:xfrm>
              <a:off x="6491686" y="2412984"/>
              <a:ext cx="432000" cy="1080000"/>
              <a:chOff x="5004000" y="4572000"/>
              <a:chExt cx="432000" cy="1440000"/>
            </a:xfrm>
          </p:grpSpPr>
          <p:sp>
            <p:nvSpPr>
              <p:cNvPr id="55" name="Rectangle 54">
                <a:extLst>
                  <a:ext uri="{FF2B5EF4-FFF2-40B4-BE49-F238E27FC236}">
                    <a16:creationId xmlns:a16="http://schemas.microsoft.com/office/drawing/2014/main" id="{126A1689-201F-4B5E-9285-2110C4DC3655}"/>
                  </a:ext>
                </a:extLst>
              </p:cNvPr>
              <p:cNvSpPr/>
              <p:nvPr/>
            </p:nvSpPr>
            <p:spPr>
              <a:xfrm>
                <a:off x="5004000" y="4572000"/>
                <a:ext cx="144000" cy="720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Rectangle 55">
                <a:extLst>
                  <a:ext uri="{FF2B5EF4-FFF2-40B4-BE49-F238E27FC236}">
                    <a16:creationId xmlns:a16="http://schemas.microsoft.com/office/drawing/2014/main" id="{ED3E9118-EC51-47FA-BB3E-5D989C6F66C1}"/>
                  </a:ext>
                </a:extLst>
              </p:cNvPr>
              <p:cNvSpPr/>
              <p:nvPr/>
            </p:nvSpPr>
            <p:spPr>
              <a:xfrm>
                <a:off x="5148000" y="4572000"/>
                <a:ext cx="144000" cy="720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a:extLst>
                  <a:ext uri="{FF2B5EF4-FFF2-40B4-BE49-F238E27FC236}">
                    <a16:creationId xmlns:a16="http://schemas.microsoft.com/office/drawing/2014/main" id="{CC0AFD0B-016E-4B61-BCF5-A40E18667194}"/>
                  </a:ext>
                </a:extLst>
              </p:cNvPr>
              <p:cNvSpPr/>
              <p:nvPr/>
            </p:nvSpPr>
            <p:spPr>
              <a:xfrm>
                <a:off x="5292000" y="4572000"/>
                <a:ext cx="144000" cy="720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Rectangle 57">
                <a:extLst>
                  <a:ext uri="{FF2B5EF4-FFF2-40B4-BE49-F238E27FC236}">
                    <a16:creationId xmlns:a16="http://schemas.microsoft.com/office/drawing/2014/main" id="{8496BB35-5428-4B15-BACE-3811BC873EF9}"/>
                  </a:ext>
                </a:extLst>
              </p:cNvPr>
              <p:cNvSpPr/>
              <p:nvPr/>
            </p:nvSpPr>
            <p:spPr>
              <a:xfrm>
                <a:off x="5004000" y="5292000"/>
                <a:ext cx="144000" cy="720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Rectangle 58">
                <a:extLst>
                  <a:ext uri="{FF2B5EF4-FFF2-40B4-BE49-F238E27FC236}">
                    <a16:creationId xmlns:a16="http://schemas.microsoft.com/office/drawing/2014/main" id="{851F8BE3-E38E-43DD-A25B-3EB1D883E735}"/>
                  </a:ext>
                </a:extLst>
              </p:cNvPr>
              <p:cNvSpPr/>
              <p:nvPr/>
            </p:nvSpPr>
            <p:spPr>
              <a:xfrm>
                <a:off x="5148000" y="5292000"/>
                <a:ext cx="144000" cy="720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a:extLst>
                  <a:ext uri="{FF2B5EF4-FFF2-40B4-BE49-F238E27FC236}">
                    <a16:creationId xmlns:a16="http://schemas.microsoft.com/office/drawing/2014/main" id="{4E4EFB0E-3254-4620-9B3B-588B436ADADB}"/>
                  </a:ext>
                </a:extLst>
              </p:cNvPr>
              <p:cNvSpPr/>
              <p:nvPr/>
            </p:nvSpPr>
            <p:spPr>
              <a:xfrm>
                <a:off x="5292000" y="5292000"/>
                <a:ext cx="144000" cy="720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 name="Group 15">
              <a:extLst>
                <a:ext uri="{FF2B5EF4-FFF2-40B4-BE49-F238E27FC236}">
                  <a16:creationId xmlns:a16="http://schemas.microsoft.com/office/drawing/2014/main" id="{2ECAE18F-F467-4EA2-8CFE-403A2D30D98E}"/>
                </a:ext>
              </a:extLst>
            </p:cNvPr>
            <p:cNvGrpSpPr>
              <a:grpSpLocks noChangeAspect="1"/>
            </p:cNvGrpSpPr>
            <p:nvPr/>
          </p:nvGrpSpPr>
          <p:grpSpPr>
            <a:xfrm rot="5400000">
              <a:off x="8278945" y="4392984"/>
              <a:ext cx="720000" cy="360000"/>
              <a:chOff x="8640000" y="5040000"/>
              <a:chExt cx="1440000" cy="720000"/>
            </a:xfrm>
          </p:grpSpPr>
          <p:sp>
            <p:nvSpPr>
              <p:cNvPr id="50" name="Manual Operation 304">
                <a:extLst>
                  <a:ext uri="{FF2B5EF4-FFF2-40B4-BE49-F238E27FC236}">
                    <a16:creationId xmlns:a16="http://schemas.microsoft.com/office/drawing/2014/main" id="{F699AF54-247E-4D34-9B5D-AF2A379DC06A}"/>
                  </a:ext>
                </a:extLst>
              </p:cNvPr>
              <p:cNvSpPr/>
              <p:nvPr/>
            </p:nvSpPr>
            <p:spPr>
              <a:xfrm rot="10800000">
                <a:off x="8640000" y="5040000"/>
                <a:ext cx="1440000" cy="720000"/>
              </a:xfrm>
              <a:prstGeom prst="flowChartManualOperation">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51" name="Triangle 305">
                <a:extLst>
                  <a:ext uri="{FF2B5EF4-FFF2-40B4-BE49-F238E27FC236}">
                    <a16:creationId xmlns:a16="http://schemas.microsoft.com/office/drawing/2014/main" id="{D7AFE4BB-062D-417E-BFDF-556484D15013}"/>
                  </a:ext>
                </a:extLst>
              </p:cNvPr>
              <p:cNvSpPr/>
              <p:nvPr/>
            </p:nvSpPr>
            <p:spPr>
              <a:xfrm>
                <a:off x="9072000" y="5472000"/>
                <a:ext cx="576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cxnSp>
            <p:nvCxnSpPr>
              <p:cNvPr id="52" name="Straight Connector 51">
                <a:extLst>
                  <a:ext uri="{FF2B5EF4-FFF2-40B4-BE49-F238E27FC236}">
                    <a16:creationId xmlns:a16="http://schemas.microsoft.com/office/drawing/2014/main" id="{33A27704-04E0-42CB-B1D5-B93DF15173A4}"/>
                  </a:ext>
                </a:extLst>
              </p:cNvPr>
              <p:cNvCxnSpPr>
                <a:cxnSpLocks/>
                <a:stCxn id="51" idx="2"/>
                <a:endCxn id="51" idx="4"/>
              </p:cNvCxnSpPr>
              <p:nvPr/>
            </p:nvCxnSpPr>
            <p:spPr>
              <a:xfrm>
                <a:off x="9072000" y="5760000"/>
                <a:ext cx="57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FA46685-55AF-41AD-B7B2-381F788AB48C}"/>
                  </a:ext>
                </a:extLst>
              </p:cNvPr>
              <p:cNvCxnSpPr>
                <a:cxnSpLocks/>
                <a:stCxn id="51" idx="2"/>
                <a:endCxn id="51" idx="0"/>
              </p:cNvCxnSpPr>
              <p:nvPr/>
            </p:nvCxnSpPr>
            <p:spPr>
              <a:xfrm flipV="1">
                <a:off x="9072000" y="5472000"/>
                <a:ext cx="28800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C5F1A75-D2D8-41E8-9EDF-194A43C2D2D9}"/>
                  </a:ext>
                </a:extLst>
              </p:cNvPr>
              <p:cNvCxnSpPr>
                <a:cxnSpLocks/>
                <a:stCxn id="51" idx="4"/>
                <a:endCxn id="51" idx="0"/>
              </p:cNvCxnSpPr>
              <p:nvPr/>
            </p:nvCxnSpPr>
            <p:spPr>
              <a:xfrm flipH="1" flipV="1">
                <a:off x="9360000" y="5472000"/>
                <a:ext cx="28800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145EF4A2-EA71-4CE2-8A3A-BEBA20FA9537}"/>
                </a:ext>
              </a:extLst>
            </p:cNvPr>
            <p:cNvGrpSpPr/>
            <p:nvPr/>
          </p:nvGrpSpPr>
          <p:grpSpPr>
            <a:xfrm>
              <a:off x="11267211" y="2954325"/>
              <a:ext cx="432000" cy="1440000"/>
              <a:chOff x="5004000" y="4572000"/>
              <a:chExt cx="432000" cy="1440000"/>
            </a:xfrm>
          </p:grpSpPr>
          <p:sp>
            <p:nvSpPr>
              <p:cNvPr id="44" name="Rectangle 43">
                <a:extLst>
                  <a:ext uri="{FF2B5EF4-FFF2-40B4-BE49-F238E27FC236}">
                    <a16:creationId xmlns:a16="http://schemas.microsoft.com/office/drawing/2014/main" id="{BE4FB0CC-7502-42F8-B37B-358E3496EC30}"/>
                  </a:ext>
                </a:extLst>
              </p:cNvPr>
              <p:cNvSpPr/>
              <p:nvPr/>
            </p:nvSpPr>
            <p:spPr>
              <a:xfrm>
                <a:off x="5004000" y="4572000"/>
                <a:ext cx="144000" cy="720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extLst>
                  <a:ext uri="{FF2B5EF4-FFF2-40B4-BE49-F238E27FC236}">
                    <a16:creationId xmlns:a16="http://schemas.microsoft.com/office/drawing/2014/main" id="{B1D747A1-2316-4995-8EC4-D0971CE240F0}"/>
                  </a:ext>
                </a:extLst>
              </p:cNvPr>
              <p:cNvSpPr/>
              <p:nvPr/>
            </p:nvSpPr>
            <p:spPr>
              <a:xfrm>
                <a:off x="5148000" y="4572000"/>
                <a:ext cx="144000" cy="720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8C529732-B31E-498A-ACD6-487D2F3177DD}"/>
                  </a:ext>
                </a:extLst>
              </p:cNvPr>
              <p:cNvSpPr/>
              <p:nvPr/>
            </p:nvSpPr>
            <p:spPr>
              <a:xfrm>
                <a:off x="5292000" y="4572000"/>
                <a:ext cx="144000" cy="720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0AC94BB8-DD39-447E-991B-AB4536DA5537}"/>
                  </a:ext>
                </a:extLst>
              </p:cNvPr>
              <p:cNvSpPr/>
              <p:nvPr/>
            </p:nvSpPr>
            <p:spPr>
              <a:xfrm>
                <a:off x="5004000" y="5292000"/>
                <a:ext cx="144000" cy="720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43EF771B-C661-413A-AD33-4315229FDC0F}"/>
                  </a:ext>
                </a:extLst>
              </p:cNvPr>
              <p:cNvSpPr/>
              <p:nvPr/>
            </p:nvSpPr>
            <p:spPr>
              <a:xfrm>
                <a:off x="5148000" y="5292000"/>
                <a:ext cx="144000" cy="720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48">
                <a:extLst>
                  <a:ext uri="{FF2B5EF4-FFF2-40B4-BE49-F238E27FC236}">
                    <a16:creationId xmlns:a16="http://schemas.microsoft.com/office/drawing/2014/main" id="{66B5F206-2FE2-40DB-B6EB-87B18C616CA6}"/>
                  </a:ext>
                </a:extLst>
              </p:cNvPr>
              <p:cNvSpPr/>
              <p:nvPr/>
            </p:nvSpPr>
            <p:spPr>
              <a:xfrm>
                <a:off x="5292000" y="5292000"/>
                <a:ext cx="144000" cy="720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18" name="Straight Arrow Connector 17">
              <a:extLst>
                <a:ext uri="{FF2B5EF4-FFF2-40B4-BE49-F238E27FC236}">
                  <a16:creationId xmlns:a16="http://schemas.microsoft.com/office/drawing/2014/main" id="{5CD86A02-3ED8-4D8D-9729-2E4B34461796}"/>
                </a:ext>
              </a:extLst>
            </p:cNvPr>
            <p:cNvCxnSpPr>
              <a:cxnSpLocks/>
            </p:cNvCxnSpPr>
            <p:nvPr/>
          </p:nvCxnSpPr>
          <p:spPr>
            <a:xfrm>
              <a:off x="4158615" y="3674325"/>
              <a:ext cx="2519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07BDE38-8EE9-499C-BECD-1FEE63550DA7}"/>
                </a:ext>
              </a:extLst>
            </p:cNvPr>
            <p:cNvCxnSpPr>
              <a:cxnSpLocks/>
            </p:cNvCxnSpPr>
            <p:nvPr/>
          </p:nvCxnSpPr>
          <p:spPr>
            <a:xfrm>
              <a:off x="5070244" y="3683029"/>
              <a:ext cx="2519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F071859-F6A1-4024-BEC1-DB028F5EBB50}"/>
                </a:ext>
              </a:extLst>
            </p:cNvPr>
            <p:cNvCxnSpPr>
              <a:cxnSpLocks/>
            </p:cNvCxnSpPr>
            <p:nvPr/>
          </p:nvCxnSpPr>
          <p:spPr>
            <a:xfrm>
              <a:off x="6127200" y="3315600"/>
              <a:ext cx="2519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B2654C9-F675-4377-B02F-BE2022C8F578}"/>
                </a:ext>
              </a:extLst>
            </p:cNvPr>
            <p:cNvCxnSpPr>
              <a:cxnSpLocks/>
            </p:cNvCxnSpPr>
            <p:nvPr/>
          </p:nvCxnSpPr>
          <p:spPr>
            <a:xfrm>
              <a:off x="6125873" y="4035600"/>
              <a:ext cx="2519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CEB07B2-AC84-4454-BE56-B8F79B626958}"/>
                </a:ext>
              </a:extLst>
            </p:cNvPr>
            <p:cNvCxnSpPr>
              <a:cxnSpLocks/>
            </p:cNvCxnSpPr>
            <p:nvPr/>
          </p:nvCxnSpPr>
          <p:spPr>
            <a:xfrm>
              <a:off x="7037502" y="4035600"/>
              <a:ext cx="2519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D1975DD-A55D-4F16-8FDB-961BB3B511B4}"/>
                </a:ext>
              </a:extLst>
            </p:cNvPr>
            <p:cNvCxnSpPr>
              <a:cxnSpLocks/>
            </p:cNvCxnSpPr>
            <p:nvPr/>
          </p:nvCxnSpPr>
          <p:spPr>
            <a:xfrm>
              <a:off x="7038000" y="3315600"/>
              <a:ext cx="2519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7814194-F6BF-4FBC-988B-3DD70662C720}"/>
                </a:ext>
              </a:extLst>
            </p:cNvPr>
            <p:cNvCxnSpPr>
              <a:cxnSpLocks/>
            </p:cNvCxnSpPr>
            <p:nvPr/>
          </p:nvCxnSpPr>
          <p:spPr>
            <a:xfrm>
              <a:off x="8093131" y="2527315"/>
              <a:ext cx="2519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3CB0758-6955-4464-B3D2-56C4F68A75BF}"/>
                </a:ext>
              </a:extLst>
            </p:cNvPr>
            <p:cNvCxnSpPr>
              <a:cxnSpLocks/>
            </p:cNvCxnSpPr>
            <p:nvPr/>
          </p:nvCxnSpPr>
          <p:spPr>
            <a:xfrm>
              <a:off x="8093131" y="2987723"/>
              <a:ext cx="2519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1B34901-64F2-4796-B565-4B6C284F3451}"/>
                </a:ext>
              </a:extLst>
            </p:cNvPr>
            <p:cNvCxnSpPr>
              <a:cxnSpLocks/>
            </p:cNvCxnSpPr>
            <p:nvPr/>
          </p:nvCxnSpPr>
          <p:spPr>
            <a:xfrm>
              <a:off x="8093131" y="3448131"/>
              <a:ext cx="2519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D9AA724-4B59-4048-AC01-43FEFD35665A}"/>
                </a:ext>
              </a:extLst>
            </p:cNvPr>
            <p:cNvCxnSpPr>
              <a:cxnSpLocks/>
            </p:cNvCxnSpPr>
            <p:nvPr/>
          </p:nvCxnSpPr>
          <p:spPr>
            <a:xfrm>
              <a:off x="8093131" y="3908539"/>
              <a:ext cx="2519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A7D2788-0540-4DCD-8459-38F66F053287}"/>
                </a:ext>
              </a:extLst>
            </p:cNvPr>
            <p:cNvCxnSpPr>
              <a:cxnSpLocks/>
            </p:cNvCxnSpPr>
            <p:nvPr/>
          </p:nvCxnSpPr>
          <p:spPr>
            <a:xfrm>
              <a:off x="8093131" y="4368947"/>
              <a:ext cx="2519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8E3E6FF-A171-4BA9-9DEA-5456FADA7831}"/>
                </a:ext>
              </a:extLst>
            </p:cNvPr>
            <p:cNvCxnSpPr>
              <a:cxnSpLocks/>
            </p:cNvCxnSpPr>
            <p:nvPr/>
          </p:nvCxnSpPr>
          <p:spPr>
            <a:xfrm>
              <a:off x="8093131" y="4829357"/>
              <a:ext cx="2519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D757094-A363-4642-863D-D3380B481A88}"/>
                </a:ext>
              </a:extLst>
            </p:cNvPr>
            <p:cNvCxnSpPr>
              <a:cxnSpLocks/>
            </p:cNvCxnSpPr>
            <p:nvPr/>
          </p:nvCxnSpPr>
          <p:spPr>
            <a:xfrm>
              <a:off x="8931600" y="2759926"/>
              <a:ext cx="2519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4250EBE-F02F-42A7-83F7-6428945E735C}"/>
                </a:ext>
              </a:extLst>
            </p:cNvPr>
            <p:cNvCxnSpPr>
              <a:cxnSpLocks/>
            </p:cNvCxnSpPr>
            <p:nvPr/>
          </p:nvCxnSpPr>
          <p:spPr>
            <a:xfrm>
              <a:off x="8931600" y="3674325"/>
              <a:ext cx="2519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B0DEBCC-507E-4226-83BC-F6101C76124F}"/>
                </a:ext>
              </a:extLst>
            </p:cNvPr>
            <p:cNvCxnSpPr>
              <a:cxnSpLocks/>
            </p:cNvCxnSpPr>
            <p:nvPr/>
          </p:nvCxnSpPr>
          <p:spPr>
            <a:xfrm>
              <a:off x="8932760" y="4556641"/>
              <a:ext cx="2519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572E589-757A-4791-96F1-65120629FD43}"/>
                </a:ext>
              </a:extLst>
            </p:cNvPr>
            <p:cNvCxnSpPr>
              <a:cxnSpLocks/>
            </p:cNvCxnSpPr>
            <p:nvPr/>
          </p:nvCxnSpPr>
          <p:spPr>
            <a:xfrm>
              <a:off x="9845772" y="3674325"/>
              <a:ext cx="2519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5BC396D-B986-4900-B2BB-0AA28952AF3D}"/>
                </a:ext>
              </a:extLst>
            </p:cNvPr>
            <p:cNvCxnSpPr>
              <a:cxnSpLocks/>
            </p:cNvCxnSpPr>
            <p:nvPr/>
          </p:nvCxnSpPr>
          <p:spPr>
            <a:xfrm>
              <a:off x="10901401" y="3699755"/>
              <a:ext cx="2519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F92E940-59A5-4AD7-8A81-ED3C2DE85ECC}"/>
                </a:ext>
              </a:extLst>
            </p:cNvPr>
            <p:cNvSpPr txBox="1"/>
            <p:nvPr/>
          </p:nvSpPr>
          <p:spPr>
            <a:xfrm>
              <a:off x="3556800" y="5197776"/>
              <a:ext cx="541495" cy="498598"/>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0"/>
                </a:spcAft>
                <a:buFont typeface="Arial" panose="020B0604020202020204" pitchFamily="34" charset="0"/>
                <a:buNone/>
              </a:pPr>
              <a:r>
                <a:rPr lang="en-GB" kern="1200" dirty="0">
                  <a:solidFill>
                    <a:schemeClr val="tx2"/>
                  </a:solidFill>
                  <a:latin typeface="+mn-lt"/>
                  <a:ea typeface="+mn-ea"/>
                  <a:cs typeface="+mn-cs"/>
                </a:rPr>
                <a:t>Trace</a:t>
              </a:r>
            </a:p>
            <a:p>
              <a:pPr marL="0" indent="0" algn="ctr" defTabSz="914400" rtl="0" eaLnBrk="1" latinLnBrk="0" hangingPunct="1">
                <a:lnSpc>
                  <a:spcPct val="90000"/>
                </a:lnSpc>
                <a:spcBef>
                  <a:spcPts val="0"/>
                </a:spcBef>
                <a:spcAft>
                  <a:spcPts val="0"/>
                </a:spcAft>
                <a:buFont typeface="Arial" panose="020B0604020202020204" pitchFamily="34" charset="0"/>
                <a:buNone/>
              </a:pPr>
              <a:r>
                <a:rPr lang="en-GB" kern="1200" dirty="0">
                  <a:solidFill>
                    <a:schemeClr val="tx2"/>
                  </a:solidFill>
                  <a:latin typeface="+mn-lt"/>
                  <a:ea typeface="+mn-ea"/>
                  <a:cs typeface="+mn-cs"/>
                </a:rPr>
                <a:t>cache</a:t>
              </a:r>
            </a:p>
          </p:txBody>
        </p:sp>
        <p:sp>
          <p:nvSpPr>
            <p:cNvPr id="36" name="TextBox 35">
              <a:extLst>
                <a:ext uri="{FF2B5EF4-FFF2-40B4-BE49-F238E27FC236}">
                  <a16:creationId xmlns:a16="http://schemas.microsoft.com/office/drawing/2014/main" id="{C8D5B388-0437-4B7F-82E3-4BF0C15046EB}"/>
                </a:ext>
              </a:extLst>
            </p:cNvPr>
            <p:cNvSpPr txBox="1"/>
            <p:nvPr/>
          </p:nvSpPr>
          <p:spPr>
            <a:xfrm>
              <a:off x="4451579" y="5181667"/>
              <a:ext cx="596317" cy="498598"/>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0"/>
                </a:spcAft>
                <a:buFont typeface="Arial" panose="020B0604020202020204" pitchFamily="34" charset="0"/>
                <a:buNone/>
              </a:pPr>
              <a:r>
                <a:rPr lang="en-GB" kern="1200" dirty="0">
                  <a:solidFill>
                    <a:schemeClr val="tx2"/>
                  </a:solidFill>
                  <a:latin typeface="+mn-lt"/>
                  <a:ea typeface="+mn-ea"/>
                  <a:cs typeface="+mn-cs"/>
                </a:rPr>
                <a:t>Fetch</a:t>
              </a:r>
            </a:p>
            <a:p>
              <a:pPr marL="0" indent="0" algn="ctr" defTabSz="914400" rtl="0" eaLnBrk="1" latinLnBrk="0" hangingPunct="1">
                <a:lnSpc>
                  <a:spcPct val="90000"/>
                </a:lnSpc>
                <a:spcBef>
                  <a:spcPts val="0"/>
                </a:spcBef>
                <a:spcAft>
                  <a:spcPts val="0"/>
                </a:spcAft>
                <a:buFont typeface="Arial" panose="020B0604020202020204" pitchFamily="34" charset="0"/>
                <a:buNone/>
              </a:pPr>
              <a:r>
                <a:rPr lang="en-GB" kern="1200" dirty="0">
                  <a:solidFill>
                    <a:schemeClr val="tx2"/>
                  </a:solidFill>
                  <a:latin typeface="+mn-lt"/>
                  <a:ea typeface="+mn-ea"/>
                  <a:cs typeface="+mn-cs"/>
                </a:rPr>
                <a:t>queue</a:t>
              </a:r>
            </a:p>
          </p:txBody>
        </p:sp>
        <p:sp>
          <p:nvSpPr>
            <p:cNvPr id="37" name="TextBox 36">
              <a:extLst>
                <a:ext uri="{FF2B5EF4-FFF2-40B4-BE49-F238E27FC236}">
                  <a16:creationId xmlns:a16="http://schemas.microsoft.com/office/drawing/2014/main" id="{539FF394-1713-4A4B-AF5F-57A6D0C47ED2}"/>
                </a:ext>
              </a:extLst>
            </p:cNvPr>
            <p:cNvSpPr txBox="1"/>
            <p:nvPr/>
          </p:nvSpPr>
          <p:spPr>
            <a:xfrm>
              <a:off x="5338800" y="5322425"/>
              <a:ext cx="768608"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0"/>
                </a:spcAft>
                <a:buFont typeface="Arial" panose="020B0604020202020204" pitchFamily="34" charset="0"/>
                <a:buNone/>
              </a:pPr>
              <a:r>
                <a:rPr lang="en-GB" kern="1200" dirty="0">
                  <a:solidFill>
                    <a:schemeClr val="tx2"/>
                  </a:solidFill>
                  <a:latin typeface="+mn-lt"/>
                  <a:ea typeface="+mn-ea"/>
                  <a:cs typeface="+mn-cs"/>
                </a:rPr>
                <a:t>Rename</a:t>
              </a:r>
            </a:p>
          </p:txBody>
        </p:sp>
        <p:sp>
          <p:nvSpPr>
            <p:cNvPr id="38" name="TextBox 37">
              <a:extLst>
                <a:ext uri="{FF2B5EF4-FFF2-40B4-BE49-F238E27FC236}">
                  <a16:creationId xmlns:a16="http://schemas.microsoft.com/office/drawing/2014/main" id="{9814D8D2-AD9F-4BCE-8668-D7E874B9F18B}"/>
                </a:ext>
              </a:extLst>
            </p:cNvPr>
            <p:cNvSpPr txBox="1"/>
            <p:nvPr/>
          </p:nvSpPr>
          <p:spPr>
            <a:xfrm>
              <a:off x="6278400" y="5322425"/>
              <a:ext cx="852798"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0"/>
                </a:spcAft>
                <a:buFont typeface="Arial" panose="020B0604020202020204" pitchFamily="34" charset="0"/>
                <a:buNone/>
              </a:pPr>
              <a:r>
                <a:rPr lang="en-GB" dirty="0">
                  <a:solidFill>
                    <a:schemeClr val="tx2"/>
                  </a:solidFill>
                  <a:latin typeface="+mn-lt"/>
                  <a:ea typeface="+mn-ea"/>
                </a:rPr>
                <a:t>Schedule</a:t>
              </a:r>
              <a:endParaRPr lang="en-GB" kern="1200" dirty="0">
                <a:solidFill>
                  <a:schemeClr val="tx2"/>
                </a:solidFill>
                <a:latin typeface="+mn-lt"/>
                <a:ea typeface="+mn-ea"/>
                <a:cs typeface="+mn-cs"/>
              </a:endParaRPr>
            </a:p>
          </p:txBody>
        </p:sp>
        <p:sp>
          <p:nvSpPr>
            <p:cNvPr id="39" name="TextBox 38">
              <a:extLst>
                <a:ext uri="{FF2B5EF4-FFF2-40B4-BE49-F238E27FC236}">
                  <a16:creationId xmlns:a16="http://schemas.microsoft.com/office/drawing/2014/main" id="{B4EEA499-6DE7-4594-B2CA-38271E5A4977}"/>
                </a:ext>
              </a:extLst>
            </p:cNvPr>
            <p:cNvSpPr txBox="1"/>
            <p:nvPr/>
          </p:nvSpPr>
          <p:spPr>
            <a:xfrm>
              <a:off x="7311600" y="5181667"/>
              <a:ext cx="755528" cy="498598"/>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0"/>
                </a:spcAft>
                <a:buFont typeface="Arial" panose="020B0604020202020204" pitchFamily="34" charset="0"/>
                <a:buNone/>
              </a:pPr>
              <a:r>
                <a:rPr lang="en-GB" kern="1200" dirty="0">
                  <a:solidFill>
                    <a:schemeClr val="tx2"/>
                  </a:solidFill>
                  <a:latin typeface="+mn-lt"/>
                  <a:ea typeface="+mn-ea"/>
                  <a:cs typeface="+mn-cs"/>
                </a:rPr>
                <a:t>Register</a:t>
              </a:r>
            </a:p>
            <a:p>
              <a:pPr marL="0" indent="0" algn="ctr" defTabSz="914400" rtl="0" eaLnBrk="1" latinLnBrk="0" hangingPunct="1">
                <a:lnSpc>
                  <a:spcPct val="90000"/>
                </a:lnSpc>
                <a:spcBef>
                  <a:spcPts val="0"/>
                </a:spcBef>
                <a:spcAft>
                  <a:spcPts val="0"/>
                </a:spcAft>
                <a:buFont typeface="Arial" panose="020B0604020202020204" pitchFamily="34" charset="0"/>
                <a:buNone/>
              </a:pPr>
              <a:r>
                <a:rPr lang="en-GB" kern="1200" dirty="0">
                  <a:solidFill>
                    <a:schemeClr val="tx2"/>
                  </a:solidFill>
                  <a:latin typeface="+mn-lt"/>
                  <a:ea typeface="+mn-ea"/>
                  <a:cs typeface="+mn-cs"/>
                </a:rPr>
                <a:t>read</a:t>
              </a:r>
            </a:p>
          </p:txBody>
        </p:sp>
        <p:sp>
          <p:nvSpPr>
            <p:cNvPr id="40" name="TextBox 39">
              <a:extLst>
                <a:ext uri="{FF2B5EF4-FFF2-40B4-BE49-F238E27FC236}">
                  <a16:creationId xmlns:a16="http://schemas.microsoft.com/office/drawing/2014/main" id="{6EC7FB5C-A111-4465-8A91-84B53207C90B}"/>
                </a:ext>
              </a:extLst>
            </p:cNvPr>
            <p:cNvSpPr txBox="1"/>
            <p:nvPr/>
          </p:nvSpPr>
          <p:spPr>
            <a:xfrm>
              <a:off x="8272800" y="5322492"/>
              <a:ext cx="730393" cy="2492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0"/>
                </a:spcAft>
                <a:buFont typeface="Arial" panose="020B0604020202020204" pitchFamily="34" charset="0"/>
                <a:buNone/>
              </a:pPr>
              <a:r>
                <a:rPr lang="en-GB" kern="1200" dirty="0">
                  <a:solidFill>
                    <a:schemeClr val="tx2"/>
                  </a:solidFill>
                  <a:latin typeface="+mn-lt"/>
                  <a:ea typeface="+mn-ea"/>
                  <a:cs typeface="+mn-cs"/>
                </a:rPr>
                <a:t>Execute</a:t>
              </a:r>
            </a:p>
          </p:txBody>
        </p:sp>
        <p:sp>
          <p:nvSpPr>
            <p:cNvPr id="41" name="TextBox 40">
              <a:extLst>
                <a:ext uri="{FF2B5EF4-FFF2-40B4-BE49-F238E27FC236}">
                  <a16:creationId xmlns:a16="http://schemas.microsoft.com/office/drawing/2014/main" id="{B891378A-A7B1-46CD-AB78-9DF00F28299C}"/>
                </a:ext>
              </a:extLst>
            </p:cNvPr>
            <p:cNvSpPr txBox="1"/>
            <p:nvPr/>
          </p:nvSpPr>
          <p:spPr>
            <a:xfrm>
              <a:off x="9244800" y="5181667"/>
              <a:ext cx="541495" cy="498598"/>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0"/>
                </a:spcAft>
                <a:buFont typeface="Arial" panose="020B0604020202020204" pitchFamily="34" charset="0"/>
                <a:buNone/>
              </a:pPr>
              <a:r>
                <a:rPr lang="en-GB" kern="1200" dirty="0">
                  <a:solidFill>
                    <a:schemeClr val="tx2"/>
                  </a:solidFill>
                  <a:latin typeface="+mn-lt"/>
                  <a:ea typeface="+mn-ea"/>
                  <a:cs typeface="+mn-cs"/>
                </a:rPr>
                <a:t>Data</a:t>
              </a:r>
            </a:p>
            <a:p>
              <a:pPr marL="0" indent="0" algn="ctr" defTabSz="914400" rtl="0" eaLnBrk="1" latinLnBrk="0" hangingPunct="1">
                <a:lnSpc>
                  <a:spcPct val="90000"/>
                </a:lnSpc>
                <a:spcBef>
                  <a:spcPts val="0"/>
                </a:spcBef>
                <a:spcAft>
                  <a:spcPts val="0"/>
                </a:spcAft>
                <a:buFont typeface="Arial" panose="020B0604020202020204" pitchFamily="34" charset="0"/>
                <a:buNone/>
              </a:pPr>
              <a:r>
                <a:rPr lang="en-GB" kern="1200" dirty="0">
                  <a:solidFill>
                    <a:schemeClr val="tx2"/>
                  </a:solidFill>
                  <a:latin typeface="+mn-lt"/>
                  <a:ea typeface="+mn-ea"/>
                  <a:cs typeface="+mn-cs"/>
                </a:rPr>
                <a:t>cache</a:t>
              </a:r>
            </a:p>
          </p:txBody>
        </p:sp>
        <p:sp>
          <p:nvSpPr>
            <p:cNvPr id="42" name="TextBox 41">
              <a:extLst>
                <a:ext uri="{FF2B5EF4-FFF2-40B4-BE49-F238E27FC236}">
                  <a16:creationId xmlns:a16="http://schemas.microsoft.com/office/drawing/2014/main" id="{8751B0A5-2FE7-4E12-A93C-46D920007527}"/>
                </a:ext>
              </a:extLst>
            </p:cNvPr>
            <p:cNvSpPr txBox="1"/>
            <p:nvPr/>
          </p:nvSpPr>
          <p:spPr>
            <a:xfrm>
              <a:off x="10123200" y="5181667"/>
              <a:ext cx="755528" cy="498598"/>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0"/>
                </a:spcAft>
                <a:buFont typeface="Arial" panose="020B0604020202020204" pitchFamily="34" charset="0"/>
                <a:buNone/>
              </a:pPr>
              <a:r>
                <a:rPr lang="en-GB" kern="1200" dirty="0">
                  <a:solidFill>
                    <a:schemeClr val="tx2"/>
                  </a:solidFill>
                  <a:latin typeface="+mn-lt"/>
                  <a:ea typeface="+mn-ea"/>
                  <a:cs typeface="+mn-cs"/>
                </a:rPr>
                <a:t>Register</a:t>
              </a:r>
            </a:p>
            <a:p>
              <a:pPr marL="0" indent="0" algn="ctr" defTabSz="914400" rtl="0" eaLnBrk="1" latinLnBrk="0" hangingPunct="1">
                <a:lnSpc>
                  <a:spcPct val="90000"/>
                </a:lnSpc>
                <a:spcBef>
                  <a:spcPts val="0"/>
                </a:spcBef>
                <a:spcAft>
                  <a:spcPts val="0"/>
                </a:spcAft>
                <a:buFont typeface="Arial" panose="020B0604020202020204" pitchFamily="34" charset="0"/>
                <a:buNone/>
              </a:pPr>
              <a:r>
                <a:rPr lang="en-GB" kern="1200" dirty="0">
                  <a:solidFill>
                    <a:schemeClr val="tx2"/>
                  </a:solidFill>
                  <a:latin typeface="+mn-lt"/>
                  <a:ea typeface="+mn-ea"/>
                  <a:cs typeface="+mn-cs"/>
                </a:rPr>
                <a:t>write</a:t>
              </a:r>
            </a:p>
          </p:txBody>
        </p:sp>
        <p:sp>
          <p:nvSpPr>
            <p:cNvPr id="43" name="TextBox 42">
              <a:extLst>
                <a:ext uri="{FF2B5EF4-FFF2-40B4-BE49-F238E27FC236}">
                  <a16:creationId xmlns:a16="http://schemas.microsoft.com/office/drawing/2014/main" id="{B812E2C4-A36D-456F-A9F3-36521F78E509}"/>
                </a:ext>
              </a:extLst>
            </p:cNvPr>
            <p:cNvSpPr txBox="1"/>
            <p:nvPr/>
          </p:nvSpPr>
          <p:spPr>
            <a:xfrm>
              <a:off x="11185200" y="5181667"/>
              <a:ext cx="596317" cy="498598"/>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0"/>
                </a:spcAft>
                <a:buFont typeface="Arial" panose="020B0604020202020204" pitchFamily="34" charset="0"/>
                <a:buNone/>
              </a:pPr>
              <a:r>
                <a:rPr lang="en-GB" kern="1200" dirty="0">
                  <a:solidFill>
                    <a:schemeClr val="tx2"/>
                  </a:solidFill>
                  <a:latin typeface="+mn-lt"/>
                  <a:ea typeface="+mn-ea"/>
                  <a:cs typeface="+mn-cs"/>
                </a:rPr>
                <a:t>Retire</a:t>
              </a:r>
            </a:p>
            <a:p>
              <a:pPr marL="0" indent="0" algn="ctr" defTabSz="914400" rtl="0" eaLnBrk="1" latinLnBrk="0" hangingPunct="1">
                <a:lnSpc>
                  <a:spcPct val="90000"/>
                </a:lnSpc>
                <a:spcBef>
                  <a:spcPts val="0"/>
                </a:spcBef>
                <a:spcAft>
                  <a:spcPts val="0"/>
                </a:spcAft>
                <a:buFont typeface="Arial" panose="020B0604020202020204" pitchFamily="34" charset="0"/>
                <a:buNone/>
              </a:pPr>
              <a:r>
                <a:rPr lang="en-GB" kern="1200" dirty="0">
                  <a:solidFill>
                    <a:schemeClr val="tx2"/>
                  </a:solidFill>
                  <a:latin typeface="+mn-lt"/>
                  <a:ea typeface="+mn-ea"/>
                  <a:cs typeface="+mn-cs"/>
                </a:rPr>
                <a:t>queue</a:t>
              </a:r>
            </a:p>
          </p:txBody>
        </p:sp>
      </p:grpSp>
    </p:spTree>
    <p:extLst>
      <p:ext uri="{BB962C8B-B14F-4D97-AF65-F5344CB8AC3E}">
        <p14:creationId xmlns:p14="http://schemas.microsoft.com/office/powerpoint/2010/main" val="1836729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Case Study:  Cortex-</a:t>
            </a:r>
            <a:r>
              <a:rPr lang="en-GB" dirty="0" err="1"/>
              <a:t>A65</a:t>
            </a:r>
            <a:endParaRPr lang="en-US" dirty="0"/>
          </a:p>
        </p:txBody>
      </p:sp>
      <p:sp>
        <p:nvSpPr>
          <p:cNvPr id="4" name="Text Placeholder 12">
            <a:extLst>
              <a:ext uri="{FF2B5EF4-FFF2-40B4-BE49-F238E27FC236}">
                <a16:creationId xmlns:a16="http://schemas.microsoft.com/office/drawing/2014/main" id="{77B16782-6364-40CF-A145-9DA77F050B06}"/>
              </a:ext>
            </a:extLst>
          </p:cNvPr>
          <p:cNvSpPr txBox="1">
            <a:spLocks/>
          </p:cNvSpPr>
          <p:nvPr/>
        </p:nvSpPr>
        <p:spPr>
          <a:xfrm>
            <a:off x="492125" y="1040826"/>
            <a:ext cx="11180763" cy="344488"/>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Scheduled for 2020</a:t>
            </a:r>
          </a:p>
        </p:txBody>
      </p:sp>
      <p:sp>
        <p:nvSpPr>
          <p:cNvPr id="5" name="Content Placeholder 2">
            <a:extLst>
              <a:ext uri="{FF2B5EF4-FFF2-40B4-BE49-F238E27FC236}">
                <a16:creationId xmlns:a16="http://schemas.microsoft.com/office/drawing/2014/main" id="{A9A5DEC7-88B6-471E-9480-9225B65D5160}"/>
              </a:ext>
            </a:extLst>
          </p:cNvPr>
          <p:cNvSpPr>
            <a:spLocks noGrp="1"/>
          </p:cNvSpPr>
          <p:nvPr>
            <p:ph idx="1"/>
          </p:nvPr>
        </p:nvSpPr>
        <p:spPr>
          <a:xfrm>
            <a:off x="492789" y="1671612"/>
            <a:ext cx="5467744" cy="4086426"/>
          </a:xfrm>
        </p:spPr>
        <p:txBody>
          <a:bodyPr/>
          <a:lstStyle/>
          <a:p>
            <a:r>
              <a:rPr lang="en-GB" dirty="0"/>
              <a:t>Arm’s first SMT Cortex-A core</a:t>
            </a:r>
          </a:p>
          <a:p>
            <a:r>
              <a:rPr lang="en-GB" dirty="0"/>
              <a:t>Cortex-A65 implements a 64-bit ISA only</a:t>
            </a:r>
          </a:p>
          <a:p>
            <a:r>
              <a:rPr lang="en-GB" dirty="0"/>
              <a:t>Built on DynamIQ technology</a:t>
            </a:r>
          </a:p>
          <a:p>
            <a:pPr lvl="1"/>
            <a:r>
              <a:rPr lang="en-GB" dirty="0"/>
              <a:t>DSU contains all the interfaces to connect to the system </a:t>
            </a:r>
            <a:r>
              <a:rPr lang="en-GB"/>
              <a:t>on chip (SoC).</a:t>
            </a:r>
            <a:endParaRPr lang="en-GB" dirty="0"/>
          </a:p>
          <a:p>
            <a:r>
              <a:rPr lang="en-GB" dirty="0"/>
              <a:t>Dual-threaded, out-of-order execution</a:t>
            </a:r>
          </a:p>
          <a:p>
            <a:pPr lvl="1"/>
            <a:r>
              <a:rPr lang="en-GB" dirty="0"/>
              <a:t>Each thread is a PE.</a:t>
            </a:r>
          </a:p>
          <a:p>
            <a:r>
              <a:rPr lang="en-GB" dirty="0"/>
              <a:t>Separate L1 instruction and data cache</a:t>
            </a:r>
          </a:p>
          <a:p>
            <a:pPr lvl="1"/>
            <a:r>
              <a:rPr lang="en-GB" dirty="0"/>
              <a:t>L2 cache is optional.</a:t>
            </a:r>
          </a:p>
          <a:p>
            <a:pPr lvl="1"/>
            <a:r>
              <a:rPr lang="en-GB" dirty="0"/>
              <a:t>L3 cache in DSU</a:t>
            </a:r>
          </a:p>
          <a:p>
            <a:endParaRPr lang="en-GB" dirty="0"/>
          </a:p>
          <a:p>
            <a:endParaRPr lang="en-GB" dirty="0"/>
          </a:p>
        </p:txBody>
      </p:sp>
      <p:pic>
        <p:nvPicPr>
          <p:cNvPr id="6" name="Picture Placeholder 9">
            <a:extLst>
              <a:ext uri="{FF2B5EF4-FFF2-40B4-BE49-F238E27FC236}">
                <a16:creationId xmlns:a16="http://schemas.microsoft.com/office/drawing/2014/main" id="{6CA144A7-0353-461B-A89F-7AA002337389}"/>
              </a:ext>
            </a:extLst>
          </p:cNvPr>
          <p:cNvPicPr>
            <a:picLocks noChangeAspect="1"/>
          </p:cNvPicPr>
          <p:nvPr/>
        </p:nvPicPr>
        <p:blipFill>
          <a:blip r:embed="rId3"/>
          <a:srcRect l="3620" r="3620"/>
          <a:stretch>
            <a:fillRect/>
          </a:stretch>
        </p:blipFill>
        <p:spPr>
          <a:xfrm>
            <a:off x="6211237" y="1671610"/>
            <a:ext cx="5461651" cy="4086427"/>
          </a:xfrm>
          <a:prstGeom prst="rect">
            <a:avLst/>
          </a:prstGeom>
        </p:spPr>
      </p:pic>
    </p:spTree>
    <p:extLst>
      <p:ext uri="{BB962C8B-B14F-4D97-AF65-F5344CB8AC3E}">
        <p14:creationId xmlns:p14="http://schemas.microsoft.com/office/powerpoint/2010/main" val="3496051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US" dirty="0"/>
              <a:t>We can increase the throughput of a core by implementing multithreading.</a:t>
            </a:r>
          </a:p>
          <a:p>
            <a:r>
              <a:rPr lang="en-US" dirty="0"/>
              <a:t>Coarse-grained multithreading is most similar to multitasking.</a:t>
            </a:r>
          </a:p>
          <a:p>
            <a:pPr lvl="1"/>
            <a:r>
              <a:rPr lang="en-US" dirty="0"/>
              <a:t>Thread switching occurs on long-latency events.</a:t>
            </a:r>
          </a:p>
          <a:p>
            <a:pPr lvl="1"/>
            <a:r>
              <a:rPr lang="en-US" dirty="0"/>
              <a:t>Because thread contexts are kept near the core, thread switching is much faster than an OS context switch.</a:t>
            </a:r>
          </a:p>
          <a:p>
            <a:r>
              <a:rPr lang="en-US" dirty="0"/>
              <a:t>Fine-grained multithreading increases throughput further.</a:t>
            </a:r>
          </a:p>
          <a:p>
            <a:pPr lvl="1"/>
            <a:r>
              <a:rPr lang="en-US" dirty="0"/>
              <a:t>Can eliminate many short pipeline bubbles</a:t>
            </a:r>
          </a:p>
          <a:p>
            <a:pPr lvl="1"/>
            <a:r>
              <a:rPr lang="en-US" dirty="0"/>
              <a:t>And can also provide strong performance guarantees in certain microarchitectures</a:t>
            </a:r>
          </a:p>
          <a:p>
            <a:r>
              <a:rPr lang="en-US" dirty="0"/>
              <a:t>SMT provides full sharing within each stage of the pipeline.</a:t>
            </a:r>
          </a:p>
          <a:p>
            <a:pPr lvl="1"/>
            <a:r>
              <a:rPr lang="en-US" dirty="0"/>
              <a:t>This enables higher utilization of core stru</a:t>
            </a:r>
            <a:r>
              <a:rPr lang="en-GB" dirty="0"/>
              <a:t>ctures.</a:t>
            </a:r>
          </a:p>
          <a:p>
            <a:r>
              <a:rPr lang="en-GB" dirty="0"/>
              <a:t>All forms of multithreading exploit thread-level parallelism to improve performance.</a:t>
            </a:r>
            <a:endParaRPr lang="en-US" dirty="0"/>
          </a:p>
        </p:txBody>
      </p:sp>
    </p:spTree>
    <p:extLst>
      <p:ext uri="{BB962C8B-B14F-4D97-AF65-F5344CB8AC3E}">
        <p14:creationId xmlns:p14="http://schemas.microsoft.com/office/powerpoint/2010/main" val="78567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Motivation</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Multicore processors are the most generic way of extracting coarse-grained parallelism.</a:t>
            </a:r>
          </a:p>
          <a:p>
            <a:pPr lvl="1"/>
            <a:r>
              <a:rPr lang="en-GB" dirty="0"/>
              <a:t>Allow exploitation of thread-level parallelism (within a program) and process-level parallelism (across applications).</a:t>
            </a:r>
          </a:p>
          <a:p>
            <a:r>
              <a:rPr lang="en-GB" dirty="0"/>
              <a:t>They are also the most simple extension of a uniprocessor.</a:t>
            </a:r>
          </a:p>
          <a:p>
            <a:pPr lvl="1"/>
            <a:r>
              <a:rPr lang="en-GB" dirty="0"/>
              <a:t>Simply replicate the core several times on the chip.</a:t>
            </a:r>
          </a:p>
          <a:p>
            <a:pPr lvl="1"/>
            <a:r>
              <a:rPr lang="en-GB" dirty="0"/>
              <a:t>Add the logic for implementing cache coherence, etc.</a:t>
            </a:r>
          </a:p>
          <a:p>
            <a:r>
              <a:rPr lang="en-GB" dirty="0"/>
              <a:t>However, they come at significant costs.</a:t>
            </a:r>
          </a:p>
          <a:p>
            <a:pPr lvl="1"/>
            <a:r>
              <a:rPr lang="en-GB" dirty="0"/>
              <a:t>Over 2x area and power cost for a simple replication of the core and private caches</a:t>
            </a:r>
          </a:p>
          <a:p>
            <a:r>
              <a:rPr lang="en-GB" dirty="0"/>
              <a:t>Other architectural choices allow us to extract this parallelism with fewer overheads.</a:t>
            </a:r>
          </a:p>
          <a:p>
            <a:pPr lvl="1"/>
            <a:r>
              <a:rPr lang="en-GB" dirty="0"/>
              <a:t>Such as sharing the core between threads at some granularity</a:t>
            </a:r>
          </a:p>
          <a:p>
            <a:r>
              <a:rPr lang="en-GB" dirty="0"/>
              <a:t>This module considers the trade-offs involved in achieving this.</a:t>
            </a:r>
            <a:endParaRPr lang="en-US" dirty="0"/>
          </a:p>
        </p:txBody>
      </p:sp>
    </p:spTree>
    <p:extLst>
      <p:ext uri="{BB962C8B-B14F-4D97-AF65-F5344CB8AC3E}">
        <p14:creationId xmlns:p14="http://schemas.microsoft.com/office/powerpoint/2010/main" val="3762795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Multitasking</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Each of our cores can currently be shared by multiple threads.</a:t>
            </a:r>
          </a:p>
          <a:p>
            <a:pPr lvl="1"/>
            <a:r>
              <a:rPr lang="en-GB" dirty="0"/>
              <a:t>Mediated and controlled by the operating system</a:t>
            </a:r>
          </a:p>
          <a:p>
            <a:r>
              <a:rPr lang="en-GB" dirty="0"/>
              <a:t>This enables multitasking by having each thread (task) run for a fixed period of time.</a:t>
            </a:r>
          </a:p>
          <a:p>
            <a:pPr lvl="1"/>
            <a:r>
              <a:rPr lang="en-GB" dirty="0"/>
              <a:t>Short periods give the appearance that all threads actually run concurrently.</a:t>
            </a:r>
          </a:p>
          <a:p>
            <a:r>
              <a:rPr lang="en-GB" dirty="0"/>
              <a:t>The process of changing between running threads is called a context switch.</a:t>
            </a:r>
          </a:p>
          <a:p>
            <a:pPr lvl="1"/>
            <a:r>
              <a:rPr lang="en-GB" dirty="0"/>
              <a:t>The OS saves (switches out) the state (context) of the running thread.</a:t>
            </a:r>
          </a:p>
          <a:p>
            <a:pPr lvl="1"/>
            <a:r>
              <a:rPr lang="en-GB" dirty="0"/>
              <a:t>And replaces it with the state of another thread, which can then run on the core.</a:t>
            </a:r>
            <a:endParaRPr lang="en-US" dirty="0"/>
          </a:p>
        </p:txBody>
      </p:sp>
      <p:grpSp>
        <p:nvGrpSpPr>
          <p:cNvPr id="4" name="Group 3">
            <a:extLst>
              <a:ext uri="{FF2B5EF4-FFF2-40B4-BE49-F238E27FC236}">
                <a16:creationId xmlns:a16="http://schemas.microsoft.com/office/drawing/2014/main" id="{12D2C594-F266-472B-B01B-198CBFCCDF75}"/>
              </a:ext>
            </a:extLst>
          </p:cNvPr>
          <p:cNvGrpSpPr/>
          <p:nvPr/>
        </p:nvGrpSpPr>
        <p:grpSpPr>
          <a:xfrm>
            <a:off x="862506" y="4878841"/>
            <a:ext cx="10440000" cy="1373703"/>
            <a:chOff x="862506" y="4391997"/>
            <a:chExt cx="10440000" cy="1373703"/>
          </a:xfrm>
        </p:grpSpPr>
        <p:sp>
          <p:nvSpPr>
            <p:cNvPr id="5" name="Rectangle 4">
              <a:extLst>
                <a:ext uri="{FF2B5EF4-FFF2-40B4-BE49-F238E27FC236}">
                  <a16:creationId xmlns:a16="http://schemas.microsoft.com/office/drawing/2014/main" id="{F801FAB6-4737-4B38-811B-A9701A5169C7}"/>
                </a:ext>
              </a:extLst>
            </p:cNvPr>
            <p:cNvSpPr/>
            <p:nvPr/>
          </p:nvSpPr>
          <p:spPr>
            <a:xfrm>
              <a:off x="862506" y="4392000"/>
              <a:ext cx="3240000" cy="503999"/>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E84FA0F7-C65E-40A1-9982-D70458DB75C0}"/>
                </a:ext>
              </a:extLst>
            </p:cNvPr>
            <p:cNvSpPr/>
            <p:nvPr/>
          </p:nvSpPr>
          <p:spPr>
            <a:xfrm>
              <a:off x="4462506" y="4391999"/>
              <a:ext cx="3240000" cy="503999"/>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99357073-0CCD-4031-A488-52B5B182779B}"/>
                </a:ext>
              </a:extLst>
            </p:cNvPr>
            <p:cNvSpPr/>
            <p:nvPr/>
          </p:nvSpPr>
          <p:spPr>
            <a:xfrm>
              <a:off x="4102506" y="4392000"/>
              <a:ext cx="360000" cy="50399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50F720D7-9EFD-404A-A099-F7988EA4F296}"/>
                </a:ext>
              </a:extLst>
            </p:cNvPr>
            <p:cNvSpPr/>
            <p:nvPr/>
          </p:nvSpPr>
          <p:spPr>
            <a:xfrm>
              <a:off x="7704000" y="4391998"/>
              <a:ext cx="360000" cy="50399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F5E7E565-CBF6-4657-9EAA-B6816C65BC29}"/>
                </a:ext>
              </a:extLst>
            </p:cNvPr>
            <p:cNvSpPr/>
            <p:nvPr/>
          </p:nvSpPr>
          <p:spPr>
            <a:xfrm>
              <a:off x="8062506" y="4391997"/>
              <a:ext cx="3240000" cy="503999"/>
            </a:xfrm>
            <a:prstGeom prst="rect">
              <a:avLst/>
            </a:prstGeom>
            <a:solidFill>
              <a:schemeClr val="accent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B02BF798-B805-4C66-B590-9B29E7770426}"/>
                </a:ext>
              </a:extLst>
            </p:cNvPr>
            <p:cNvSpPr txBox="1"/>
            <p:nvPr/>
          </p:nvSpPr>
          <p:spPr>
            <a:xfrm>
              <a:off x="1990544" y="5040000"/>
              <a:ext cx="983924"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Thread A</a:t>
              </a:r>
            </a:p>
          </p:txBody>
        </p:sp>
        <p:sp>
          <p:nvSpPr>
            <p:cNvPr id="11" name="TextBox 10">
              <a:extLst>
                <a:ext uri="{FF2B5EF4-FFF2-40B4-BE49-F238E27FC236}">
                  <a16:creationId xmlns:a16="http://schemas.microsoft.com/office/drawing/2014/main" id="{7A14BA9A-C71D-4C64-B9BA-2D5CE059D911}"/>
                </a:ext>
              </a:extLst>
            </p:cNvPr>
            <p:cNvSpPr txBox="1"/>
            <p:nvPr/>
          </p:nvSpPr>
          <p:spPr>
            <a:xfrm>
              <a:off x="5608847" y="5040000"/>
              <a:ext cx="974306"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Thread B</a:t>
              </a:r>
            </a:p>
          </p:txBody>
        </p:sp>
        <p:sp>
          <p:nvSpPr>
            <p:cNvPr id="12" name="TextBox 11">
              <a:extLst>
                <a:ext uri="{FF2B5EF4-FFF2-40B4-BE49-F238E27FC236}">
                  <a16:creationId xmlns:a16="http://schemas.microsoft.com/office/drawing/2014/main" id="{669CB383-6239-421B-8051-D8EACAF81B27}"/>
                </a:ext>
              </a:extLst>
            </p:cNvPr>
            <p:cNvSpPr txBox="1"/>
            <p:nvPr/>
          </p:nvSpPr>
          <p:spPr>
            <a:xfrm>
              <a:off x="5217244" y="5474851"/>
              <a:ext cx="1757514" cy="290849"/>
            </a:xfrm>
            <a:prstGeom prst="rect">
              <a:avLst/>
            </a:prstGeom>
            <a:noFill/>
          </p:spPr>
          <p:txBody>
            <a:bodyPr wrap="none" lIns="72000" tIns="0" rIns="7200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Context switch</a:t>
              </a:r>
            </a:p>
          </p:txBody>
        </p:sp>
        <p:sp>
          <p:nvSpPr>
            <p:cNvPr id="13" name="TextBox 12">
              <a:extLst>
                <a:ext uri="{FF2B5EF4-FFF2-40B4-BE49-F238E27FC236}">
                  <a16:creationId xmlns:a16="http://schemas.microsoft.com/office/drawing/2014/main" id="{EAF25F6B-4E07-4617-A055-32B77D96045A}"/>
                </a:ext>
              </a:extLst>
            </p:cNvPr>
            <p:cNvSpPr txBox="1"/>
            <p:nvPr/>
          </p:nvSpPr>
          <p:spPr>
            <a:xfrm>
              <a:off x="9196155" y="5040000"/>
              <a:ext cx="972702"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Thread C</a:t>
              </a:r>
            </a:p>
          </p:txBody>
        </p:sp>
        <p:cxnSp>
          <p:nvCxnSpPr>
            <p:cNvPr id="14" name="Straight Arrow Connector 13">
              <a:extLst>
                <a:ext uri="{FF2B5EF4-FFF2-40B4-BE49-F238E27FC236}">
                  <a16:creationId xmlns:a16="http://schemas.microsoft.com/office/drawing/2014/main" id="{2CE1B680-4ED5-4DA1-B5D1-C28D6743720A}"/>
                </a:ext>
              </a:extLst>
            </p:cNvPr>
            <p:cNvCxnSpPr>
              <a:cxnSpLocks/>
              <a:stCxn id="12" idx="3"/>
            </p:cNvCxnSpPr>
            <p:nvPr/>
          </p:nvCxnSpPr>
          <p:spPr>
            <a:xfrm flipV="1">
              <a:off x="6974758" y="4643996"/>
              <a:ext cx="855488" cy="9762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F6CF39A-4058-41BA-A94A-4ECE7A167EAA}"/>
                </a:ext>
              </a:extLst>
            </p:cNvPr>
            <p:cNvCxnSpPr>
              <a:cxnSpLocks/>
              <a:stCxn id="12" idx="1"/>
            </p:cNvCxnSpPr>
            <p:nvPr/>
          </p:nvCxnSpPr>
          <p:spPr>
            <a:xfrm flipH="1" flipV="1">
              <a:off x="4289010" y="4643996"/>
              <a:ext cx="928234" cy="9762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031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Multitasking</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During a context switch, the OS has to save the thread’s state, which for the core is</a:t>
            </a:r>
          </a:p>
          <a:p>
            <a:pPr lvl="1"/>
            <a:r>
              <a:rPr lang="en-GB" dirty="0"/>
              <a:t>Contents of the (architectural) register file</a:t>
            </a:r>
          </a:p>
          <a:p>
            <a:pPr lvl="1"/>
            <a:r>
              <a:rPr lang="en-GB" dirty="0"/>
              <a:t>Program counter (PC)</a:t>
            </a:r>
          </a:p>
          <a:p>
            <a:pPr lvl="1"/>
            <a:r>
              <a:rPr lang="en-GB" dirty="0"/>
              <a:t>Memory-management information, such as the page table base register</a:t>
            </a:r>
          </a:p>
          <a:p>
            <a:r>
              <a:rPr lang="en-GB" dirty="0"/>
              <a:t>Saving all this state can be very slow.</a:t>
            </a:r>
          </a:p>
          <a:p>
            <a:pPr lvl="1"/>
            <a:r>
              <a:rPr lang="en-GB" dirty="0"/>
              <a:t>Usually, 100 s of cycles</a:t>
            </a:r>
          </a:p>
          <a:p>
            <a:r>
              <a:rPr lang="en-GB" dirty="0"/>
              <a:t>Can we improve this situation to achieve</a:t>
            </a:r>
          </a:p>
          <a:p>
            <a:pPr lvl="1"/>
            <a:r>
              <a:rPr lang="en-GB" dirty="0"/>
              <a:t>Fewer cycles required for context switching</a:t>
            </a:r>
          </a:p>
          <a:p>
            <a:pPr lvl="1"/>
            <a:r>
              <a:rPr lang="en-GB" dirty="0"/>
              <a:t>Better throughput from the core</a:t>
            </a:r>
          </a:p>
          <a:p>
            <a:r>
              <a:rPr lang="en-GB" dirty="0"/>
              <a:t>Without the full-blown costs of going to multicore?</a:t>
            </a:r>
            <a:endParaRPr lang="en-US" dirty="0"/>
          </a:p>
        </p:txBody>
      </p:sp>
    </p:spTree>
    <p:extLst>
      <p:ext uri="{BB962C8B-B14F-4D97-AF65-F5344CB8AC3E}">
        <p14:creationId xmlns:p14="http://schemas.microsoft.com/office/powerpoint/2010/main" val="322811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Multithreading</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Reducing the context-switch overhead is easy if we’re prepared to pay a small price for it.</a:t>
            </a:r>
          </a:p>
          <a:p>
            <a:r>
              <a:rPr lang="en-GB" dirty="0"/>
              <a:t>By adding extra storage to the core, we can hold the context for more than one thread.</a:t>
            </a:r>
          </a:p>
          <a:p>
            <a:pPr lvl="1"/>
            <a:r>
              <a:rPr lang="en-GB" dirty="0"/>
              <a:t>The price here is area devoted to the context storage.</a:t>
            </a:r>
          </a:p>
          <a:p>
            <a:r>
              <a:rPr lang="en-GB" dirty="0"/>
              <a:t>This means that a context switch between two threads with stored contexts is much faster.</a:t>
            </a:r>
          </a:p>
          <a:p>
            <a:pPr lvl="1"/>
            <a:r>
              <a:rPr lang="en-GB" dirty="0"/>
              <a:t>Only a few cycles instead of several hundreds</a:t>
            </a:r>
          </a:p>
          <a:p>
            <a:pPr lvl="1"/>
            <a:r>
              <a:rPr lang="en-GB" dirty="0"/>
              <a:t>Because the storage is all very close to the core</a:t>
            </a:r>
          </a:p>
          <a:p>
            <a:r>
              <a:rPr lang="en-GB" dirty="0"/>
              <a:t>We now have a core capable of multithreading.</a:t>
            </a:r>
          </a:p>
          <a:p>
            <a:r>
              <a:rPr lang="en-GB" dirty="0"/>
              <a:t>This core works at arbitrary granularity.</a:t>
            </a:r>
          </a:p>
          <a:p>
            <a:pPr lvl="1"/>
            <a:r>
              <a:rPr lang="en-GB" dirty="0"/>
              <a:t>i.e., with many cycles between each switch</a:t>
            </a:r>
          </a:p>
          <a:p>
            <a:pPr lvl="1"/>
            <a:r>
              <a:rPr lang="en-GB" dirty="0"/>
              <a:t>Or even selecting a new thread every cycle</a:t>
            </a:r>
            <a:endParaRPr lang="en-US" dirty="0"/>
          </a:p>
        </p:txBody>
      </p:sp>
      <p:sp>
        <p:nvSpPr>
          <p:cNvPr id="4" name="Rectangle 3">
            <a:extLst>
              <a:ext uri="{FF2B5EF4-FFF2-40B4-BE49-F238E27FC236}">
                <a16:creationId xmlns:a16="http://schemas.microsoft.com/office/drawing/2014/main" id="{F375AC8E-0831-40B8-9EFB-00AAC2967632}"/>
              </a:ext>
            </a:extLst>
          </p:cNvPr>
          <p:cNvSpPr/>
          <p:nvPr/>
        </p:nvSpPr>
        <p:spPr>
          <a:xfrm>
            <a:off x="8251200" y="3856382"/>
            <a:ext cx="3311999" cy="21600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GB" dirty="0">
                <a:solidFill>
                  <a:schemeClr val="tx1"/>
                </a:solidFill>
              </a:rPr>
              <a:t>Core</a:t>
            </a:r>
          </a:p>
        </p:txBody>
      </p:sp>
      <p:sp>
        <p:nvSpPr>
          <p:cNvPr id="5" name="Rectangle 4">
            <a:extLst>
              <a:ext uri="{FF2B5EF4-FFF2-40B4-BE49-F238E27FC236}">
                <a16:creationId xmlns:a16="http://schemas.microsoft.com/office/drawing/2014/main" id="{74B823EE-78A8-4C59-9B90-C2FD9D7D2A0C}"/>
              </a:ext>
            </a:extLst>
          </p:cNvPr>
          <p:cNvSpPr/>
          <p:nvPr/>
        </p:nvSpPr>
        <p:spPr>
          <a:xfrm>
            <a:off x="8370468" y="3975651"/>
            <a:ext cx="432000" cy="432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a:t>
            </a:r>
          </a:p>
        </p:txBody>
      </p:sp>
      <p:sp>
        <p:nvSpPr>
          <p:cNvPr id="6" name="Rectangle 5">
            <a:extLst>
              <a:ext uri="{FF2B5EF4-FFF2-40B4-BE49-F238E27FC236}">
                <a16:creationId xmlns:a16="http://schemas.microsoft.com/office/drawing/2014/main" id="{F168F806-5225-4667-ADE9-B5816CE77230}"/>
              </a:ext>
            </a:extLst>
          </p:cNvPr>
          <p:cNvSpPr/>
          <p:nvPr/>
        </p:nvSpPr>
        <p:spPr>
          <a:xfrm>
            <a:off x="8921736" y="3975651"/>
            <a:ext cx="432000" cy="432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a:t>
            </a:r>
          </a:p>
        </p:txBody>
      </p:sp>
      <p:sp>
        <p:nvSpPr>
          <p:cNvPr id="7" name="Rectangle 6">
            <a:extLst>
              <a:ext uri="{FF2B5EF4-FFF2-40B4-BE49-F238E27FC236}">
                <a16:creationId xmlns:a16="http://schemas.microsoft.com/office/drawing/2014/main" id="{F318F3C9-6560-47D1-8FD7-DE5FD3DCE426}"/>
              </a:ext>
            </a:extLst>
          </p:cNvPr>
          <p:cNvSpPr/>
          <p:nvPr/>
        </p:nvSpPr>
        <p:spPr>
          <a:xfrm>
            <a:off x="8370468" y="4526919"/>
            <a:ext cx="432000" cy="432000"/>
          </a:xfrm>
          <a:prstGeom prst="rect">
            <a:avLst/>
          </a:prstGeom>
          <a:solidFill>
            <a:schemeClr val="accent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t>
            </a:r>
          </a:p>
        </p:txBody>
      </p:sp>
      <p:sp>
        <p:nvSpPr>
          <p:cNvPr id="8" name="Rectangle 7">
            <a:extLst>
              <a:ext uri="{FF2B5EF4-FFF2-40B4-BE49-F238E27FC236}">
                <a16:creationId xmlns:a16="http://schemas.microsoft.com/office/drawing/2014/main" id="{919B5B55-71D7-4868-9EC5-1D0A2DE16C41}"/>
              </a:ext>
            </a:extLst>
          </p:cNvPr>
          <p:cNvSpPr/>
          <p:nvPr/>
        </p:nvSpPr>
        <p:spPr>
          <a:xfrm>
            <a:off x="8921736" y="4526919"/>
            <a:ext cx="432000" cy="432000"/>
          </a:xfrm>
          <a:prstGeom prst="rect">
            <a:avLst/>
          </a:prstGeom>
          <a:solidFill>
            <a:schemeClr val="accent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a:t>
            </a:r>
          </a:p>
        </p:txBody>
      </p:sp>
    </p:spTree>
    <p:extLst>
      <p:ext uri="{BB962C8B-B14F-4D97-AF65-F5344CB8AC3E}">
        <p14:creationId xmlns:p14="http://schemas.microsoft.com/office/powerpoint/2010/main" val="2274811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668EE7-C5FB-4EAE-85A0-9BC226B794DC}"/>
              </a:ext>
            </a:extLst>
          </p:cNvPr>
          <p:cNvSpPr txBox="1"/>
          <p:nvPr/>
        </p:nvSpPr>
        <p:spPr>
          <a:xfrm>
            <a:off x="3715657" y="2583543"/>
            <a:ext cx="5878286" cy="420914"/>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endParaRPr lang="en-GB" sz="2100" kern="1200" dirty="0">
              <a:solidFill>
                <a:schemeClr val="tx2"/>
              </a:solidFill>
              <a:latin typeface="+mn-lt"/>
              <a:ea typeface="+mn-ea"/>
              <a:cs typeface="+mn-cs"/>
            </a:endParaRPr>
          </a:p>
        </p:txBody>
      </p:sp>
      <p:sp>
        <p:nvSpPr>
          <p:cNvPr id="5" name="Rectangle 4">
            <a:extLst>
              <a:ext uri="{FF2B5EF4-FFF2-40B4-BE49-F238E27FC236}">
                <a16:creationId xmlns:a16="http://schemas.microsoft.com/office/drawing/2014/main" id="{B7BA9366-D049-4879-B1D9-9550CDE2BE65}"/>
              </a:ext>
            </a:extLst>
          </p:cNvPr>
          <p:cNvSpPr/>
          <p:nvPr/>
        </p:nvSpPr>
        <p:spPr>
          <a:xfrm>
            <a:off x="2057531" y="2967335"/>
            <a:ext cx="8077019"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Fine-grained Multithreading</a:t>
            </a:r>
          </a:p>
        </p:txBody>
      </p:sp>
    </p:spTree>
    <p:extLst>
      <p:ext uri="{BB962C8B-B14F-4D97-AF65-F5344CB8AC3E}">
        <p14:creationId xmlns:p14="http://schemas.microsoft.com/office/powerpoint/2010/main" val="1256344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Fine-grained Multithreading</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Now that we have the ability to switch to a new thread, when should we do it? </a:t>
            </a:r>
          </a:p>
          <a:p>
            <a:r>
              <a:rPr lang="en-GB" dirty="0"/>
              <a:t>With fine-grained multithreading, we switch to a new thread every cycle.</a:t>
            </a:r>
          </a:p>
          <a:p>
            <a:r>
              <a:rPr lang="en-GB" dirty="0"/>
              <a:t>This means that in each stage of the pipeline is an instruction from a different thread.</a:t>
            </a:r>
          </a:p>
          <a:p>
            <a:r>
              <a:rPr lang="en-GB" dirty="0"/>
              <a:t>We can use a simple round-robin policy for choosing the next thread to fetch from.</a:t>
            </a:r>
          </a:p>
          <a:p>
            <a:pPr lvl="1"/>
            <a:r>
              <a:rPr lang="en-GB" dirty="0"/>
              <a:t>If the thread is stalled, send a NOP instead.</a:t>
            </a:r>
            <a:endParaRPr lang="en-US" dirty="0"/>
          </a:p>
        </p:txBody>
      </p:sp>
      <p:grpSp>
        <p:nvGrpSpPr>
          <p:cNvPr id="4" name="Group 3">
            <a:extLst>
              <a:ext uri="{FF2B5EF4-FFF2-40B4-BE49-F238E27FC236}">
                <a16:creationId xmlns:a16="http://schemas.microsoft.com/office/drawing/2014/main" id="{320580C9-2EE2-416B-BB11-CF2E6CB82DAE}"/>
              </a:ext>
            </a:extLst>
          </p:cNvPr>
          <p:cNvGrpSpPr/>
          <p:nvPr/>
        </p:nvGrpSpPr>
        <p:grpSpPr>
          <a:xfrm>
            <a:off x="1582506" y="4650195"/>
            <a:ext cx="9000000" cy="904187"/>
            <a:chOff x="1944000" y="4032000"/>
            <a:chExt cx="9000000" cy="904187"/>
          </a:xfrm>
        </p:grpSpPr>
        <p:sp>
          <p:nvSpPr>
            <p:cNvPr id="5" name="Rectangle 4">
              <a:extLst>
                <a:ext uri="{FF2B5EF4-FFF2-40B4-BE49-F238E27FC236}">
                  <a16:creationId xmlns:a16="http://schemas.microsoft.com/office/drawing/2014/main" id="{36B4EC11-33D2-48EB-AC8E-9C56C6978D05}"/>
                </a:ext>
              </a:extLst>
            </p:cNvPr>
            <p:cNvSpPr/>
            <p:nvPr/>
          </p:nvSpPr>
          <p:spPr>
            <a:xfrm>
              <a:off x="1944000" y="4032000"/>
              <a:ext cx="1800000" cy="503999"/>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Thread A</a:t>
              </a:r>
            </a:p>
          </p:txBody>
        </p:sp>
        <p:sp>
          <p:nvSpPr>
            <p:cNvPr id="6" name="Rectangle 5">
              <a:extLst>
                <a:ext uri="{FF2B5EF4-FFF2-40B4-BE49-F238E27FC236}">
                  <a16:creationId xmlns:a16="http://schemas.microsoft.com/office/drawing/2014/main" id="{19E1853C-0A0E-4B64-AA6B-1DE92D1E9D70}"/>
                </a:ext>
              </a:extLst>
            </p:cNvPr>
            <p:cNvSpPr/>
            <p:nvPr/>
          </p:nvSpPr>
          <p:spPr>
            <a:xfrm>
              <a:off x="3744000" y="4032000"/>
              <a:ext cx="1800000" cy="503999"/>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Thread B</a:t>
              </a:r>
            </a:p>
          </p:txBody>
        </p:sp>
        <p:sp>
          <p:nvSpPr>
            <p:cNvPr id="7" name="Rectangle 6">
              <a:extLst>
                <a:ext uri="{FF2B5EF4-FFF2-40B4-BE49-F238E27FC236}">
                  <a16:creationId xmlns:a16="http://schemas.microsoft.com/office/drawing/2014/main" id="{2CE3E649-BB13-496F-BC2A-DB6B4876A41B}"/>
                </a:ext>
              </a:extLst>
            </p:cNvPr>
            <p:cNvSpPr/>
            <p:nvPr/>
          </p:nvSpPr>
          <p:spPr>
            <a:xfrm>
              <a:off x="5544000" y="4032000"/>
              <a:ext cx="1800000" cy="503999"/>
            </a:xfrm>
            <a:prstGeom prst="rect">
              <a:avLst/>
            </a:prstGeom>
            <a:solidFill>
              <a:schemeClr val="accent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Thread C</a:t>
              </a:r>
            </a:p>
          </p:txBody>
        </p:sp>
        <p:sp>
          <p:nvSpPr>
            <p:cNvPr id="8" name="Rectangle 7">
              <a:extLst>
                <a:ext uri="{FF2B5EF4-FFF2-40B4-BE49-F238E27FC236}">
                  <a16:creationId xmlns:a16="http://schemas.microsoft.com/office/drawing/2014/main" id="{CC331599-9CDC-430F-A9D3-D0888169242E}"/>
                </a:ext>
              </a:extLst>
            </p:cNvPr>
            <p:cNvSpPr/>
            <p:nvPr/>
          </p:nvSpPr>
          <p:spPr>
            <a:xfrm>
              <a:off x="7344000" y="4032000"/>
              <a:ext cx="1800000" cy="503999"/>
            </a:xfrm>
            <a:prstGeom prst="rect">
              <a:avLst/>
            </a:prstGeom>
            <a:solidFill>
              <a:schemeClr val="accent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Thread D</a:t>
              </a:r>
            </a:p>
          </p:txBody>
        </p:sp>
        <p:sp>
          <p:nvSpPr>
            <p:cNvPr id="9" name="Rectangle 8">
              <a:extLst>
                <a:ext uri="{FF2B5EF4-FFF2-40B4-BE49-F238E27FC236}">
                  <a16:creationId xmlns:a16="http://schemas.microsoft.com/office/drawing/2014/main" id="{8DC56159-6579-41A3-848B-E02A5666E000}"/>
                </a:ext>
              </a:extLst>
            </p:cNvPr>
            <p:cNvSpPr/>
            <p:nvPr/>
          </p:nvSpPr>
          <p:spPr>
            <a:xfrm>
              <a:off x="9144000" y="4032000"/>
              <a:ext cx="1800000" cy="503999"/>
            </a:xfrm>
            <a:prstGeom prst="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Thread E</a:t>
              </a:r>
            </a:p>
          </p:txBody>
        </p:sp>
        <p:sp>
          <p:nvSpPr>
            <p:cNvPr id="10" name="TextBox 9">
              <a:extLst>
                <a:ext uri="{FF2B5EF4-FFF2-40B4-BE49-F238E27FC236}">
                  <a16:creationId xmlns:a16="http://schemas.microsoft.com/office/drawing/2014/main" id="{DEB13BC3-2956-47AB-8C68-7B0F5EFA2C48}"/>
                </a:ext>
              </a:extLst>
            </p:cNvPr>
            <p:cNvSpPr txBox="1"/>
            <p:nvPr/>
          </p:nvSpPr>
          <p:spPr>
            <a:xfrm>
              <a:off x="2548800" y="4643998"/>
              <a:ext cx="594010"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Fetch</a:t>
              </a:r>
            </a:p>
          </p:txBody>
        </p:sp>
        <p:sp>
          <p:nvSpPr>
            <p:cNvPr id="11" name="TextBox 10">
              <a:extLst>
                <a:ext uri="{FF2B5EF4-FFF2-40B4-BE49-F238E27FC236}">
                  <a16:creationId xmlns:a16="http://schemas.microsoft.com/office/drawing/2014/main" id="{F1AA1EB2-7A4F-461B-B807-2ACE5AA6AB64}"/>
                </a:ext>
              </a:extLst>
            </p:cNvPr>
            <p:cNvSpPr txBox="1"/>
            <p:nvPr/>
          </p:nvSpPr>
          <p:spPr>
            <a:xfrm>
              <a:off x="4231507" y="4645338"/>
              <a:ext cx="824986"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Decode</a:t>
              </a:r>
            </a:p>
          </p:txBody>
        </p:sp>
        <p:sp>
          <p:nvSpPr>
            <p:cNvPr id="12" name="TextBox 11">
              <a:extLst>
                <a:ext uri="{FF2B5EF4-FFF2-40B4-BE49-F238E27FC236}">
                  <a16:creationId xmlns:a16="http://schemas.microsoft.com/office/drawing/2014/main" id="{8DA9C48B-CC58-40AA-A83D-5495B546E744}"/>
                </a:ext>
              </a:extLst>
            </p:cNvPr>
            <p:cNvSpPr txBox="1"/>
            <p:nvPr/>
          </p:nvSpPr>
          <p:spPr>
            <a:xfrm>
              <a:off x="6017793" y="4645338"/>
              <a:ext cx="852413"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Execute</a:t>
              </a:r>
            </a:p>
          </p:txBody>
        </p:sp>
        <p:sp>
          <p:nvSpPr>
            <p:cNvPr id="13" name="TextBox 12">
              <a:extLst>
                <a:ext uri="{FF2B5EF4-FFF2-40B4-BE49-F238E27FC236}">
                  <a16:creationId xmlns:a16="http://schemas.microsoft.com/office/drawing/2014/main" id="{5E854F13-07FD-45DB-BA03-9CEA26A4255D}"/>
                </a:ext>
              </a:extLst>
            </p:cNvPr>
            <p:cNvSpPr txBox="1"/>
            <p:nvPr/>
          </p:nvSpPr>
          <p:spPr>
            <a:xfrm>
              <a:off x="7773646" y="4643998"/>
              <a:ext cx="940707"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Memory</a:t>
              </a:r>
            </a:p>
          </p:txBody>
        </p:sp>
        <p:sp>
          <p:nvSpPr>
            <p:cNvPr id="14" name="TextBox 13">
              <a:extLst>
                <a:ext uri="{FF2B5EF4-FFF2-40B4-BE49-F238E27FC236}">
                  <a16:creationId xmlns:a16="http://schemas.microsoft.com/office/drawing/2014/main" id="{6F871A94-1F1A-49D2-A50D-EC6B5C5EEAB0}"/>
                </a:ext>
              </a:extLst>
            </p:cNvPr>
            <p:cNvSpPr txBox="1"/>
            <p:nvPr/>
          </p:nvSpPr>
          <p:spPr>
            <a:xfrm>
              <a:off x="9486732" y="4643998"/>
              <a:ext cx="1114536"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Writeback</a:t>
              </a:r>
            </a:p>
          </p:txBody>
        </p:sp>
      </p:grpSp>
    </p:spTree>
    <p:extLst>
      <p:ext uri="{BB962C8B-B14F-4D97-AF65-F5344CB8AC3E}">
        <p14:creationId xmlns:p14="http://schemas.microsoft.com/office/powerpoint/2010/main" val="2466199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Trade-offs of Fine-grained Multithreading</a:t>
            </a:r>
            <a:endParaRPr lang="en-US" dirty="0"/>
          </a:p>
        </p:txBody>
      </p:sp>
      <p:sp>
        <p:nvSpPr>
          <p:cNvPr id="4" name="Text Placeholder 7">
            <a:extLst>
              <a:ext uri="{FF2B5EF4-FFF2-40B4-BE49-F238E27FC236}">
                <a16:creationId xmlns:a16="http://schemas.microsoft.com/office/drawing/2014/main" id="{08E8F695-AE52-402C-A46B-5381F788BADD}"/>
              </a:ext>
            </a:extLst>
          </p:cNvPr>
          <p:cNvSpPr txBox="1">
            <a:spLocks/>
          </p:cNvSpPr>
          <p:nvPr/>
        </p:nvSpPr>
        <p:spPr>
          <a:xfrm>
            <a:off x="492125" y="1040826"/>
            <a:ext cx="11180763" cy="344488"/>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Provided no two instructions from the same thread are in the pipeline together</a:t>
            </a:r>
          </a:p>
        </p:txBody>
      </p:sp>
      <p:sp>
        <p:nvSpPr>
          <p:cNvPr id="5" name="Text Placeholder 8">
            <a:extLst>
              <a:ext uri="{FF2B5EF4-FFF2-40B4-BE49-F238E27FC236}">
                <a16:creationId xmlns:a16="http://schemas.microsoft.com/office/drawing/2014/main" id="{A13EEA08-03CF-4122-AE8A-C02707639E7C}"/>
              </a:ext>
            </a:extLst>
          </p:cNvPr>
          <p:cNvSpPr txBox="1">
            <a:spLocks/>
          </p:cNvSpPr>
          <p:nvPr/>
        </p:nvSpPr>
        <p:spPr>
          <a:xfrm>
            <a:off x="492125" y="1620481"/>
            <a:ext cx="5332942"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Benefits</a:t>
            </a:r>
          </a:p>
        </p:txBody>
      </p:sp>
      <p:sp>
        <p:nvSpPr>
          <p:cNvPr id="6" name="Content Placeholder 10">
            <a:extLst>
              <a:ext uri="{FF2B5EF4-FFF2-40B4-BE49-F238E27FC236}">
                <a16:creationId xmlns:a16="http://schemas.microsoft.com/office/drawing/2014/main" id="{A4ADB8E3-B499-40BA-A3A6-33AE479206FB}"/>
              </a:ext>
            </a:extLst>
          </p:cNvPr>
          <p:cNvSpPr txBox="1">
            <a:spLocks/>
          </p:cNvSpPr>
          <p:nvPr/>
        </p:nvSpPr>
        <p:spPr>
          <a:xfrm>
            <a:off x="492125" y="2361952"/>
            <a:ext cx="5332941" cy="3605743"/>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r>
              <a:rPr lang="en-GB" dirty="0"/>
              <a:t>No thread-switch overhead</a:t>
            </a:r>
          </a:p>
          <a:p>
            <a:r>
              <a:rPr lang="en-GB" dirty="0"/>
              <a:t>No need for pipeline interlocking</a:t>
            </a:r>
          </a:p>
          <a:p>
            <a:pPr lvl="1"/>
            <a:r>
              <a:rPr lang="en-GB" dirty="0"/>
              <a:t>No two instructions will have a data dependency through registers (they might through memory).</a:t>
            </a:r>
          </a:p>
          <a:p>
            <a:r>
              <a:rPr lang="en-GB" dirty="0"/>
              <a:t>No need for branch prediction logic</a:t>
            </a:r>
          </a:p>
          <a:p>
            <a:pPr lvl="1"/>
            <a:r>
              <a:rPr lang="en-GB" dirty="0"/>
              <a:t>All branches executed before the next instruction are fetched from the same thread.</a:t>
            </a:r>
          </a:p>
          <a:p>
            <a:r>
              <a:rPr lang="en-GB" dirty="0"/>
              <a:t>Hides short pipeline bubbles</a:t>
            </a:r>
          </a:p>
          <a:p>
            <a:r>
              <a:rPr lang="en-GB" dirty="0"/>
              <a:t>Improved core throughput</a:t>
            </a:r>
          </a:p>
        </p:txBody>
      </p:sp>
      <p:sp>
        <p:nvSpPr>
          <p:cNvPr id="7" name="Text Placeholder 22">
            <a:extLst>
              <a:ext uri="{FF2B5EF4-FFF2-40B4-BE49-F238E27FC236}">
                <a16:creationId xmlns:a16="http://schemas.microsoft.com/office/drawing/2014/main" id="{F9937867-B95F-485E-8599-F998323F5C44}"/>
              </a:ext>
            </a:extLst>
          </p:cNvPr>
          <p:cNvSpPr txBox="1">
            <a:spLocks/>
          </p:cNvSpPr>
          <p:nvPr/>
        </p:nvSpPr>
        <p:spPr>
          <a:xfrm>
            <a:off x="6341534" y="1620481"/>
            <a:ext cx="5332942"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Downsides</a:t>
            </a:r>
          </a:p>
        </p:txBody>
      </p:sp>
      <p:sp>
        <p:nvSpPr>
          <p:cNvPr id="8" name="Content Placeholder 23">
            <a:extLst>
              <a:ext uri="{FF2B5EF4-FFF2-40B4-BE49-F238E27FC236}">
                <a16:creationId xmlns:a16="http://schemas.microsoft.com/office/drawing/2014/main" id="{60A250A7-E6D6-4048-BFE8-61E4F9C07555}"/>
              </a:ext>
            </a:extLst>
          </p:cNvPr>
          <p:cNvSpPr txBox="1">
            <a:spLocks/>
          </p:cNvSpPr>
          <p:nvPr/>
        </p:nvSpPr>
        <p:spPr>
          <a:xfrm>
            <a:off x="6341534" y="2362483"/>
            <a:ext cx="5331354" cy="3605212"/>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r>
              <a:rPr lang="en-GB" dirty="0"/>
              <a:t>Need to support a large number of threads</a:t>
            </a:r>
          </a:p>
          <a:p>
            <a:pPr lvl="1"/>
            <a:r>
              <a:rPr lang="en-GB" dirty="0"/>
              <a:t>So as to hide most short-latency pipeline bubbles and avoid nops</a:t>
            </a:r>
          </a:p>
          <a:p>
            <a:pPr lvl="1"/>
            <a:r>
              <a:rPr lang="en-GB" dirty="0"/>
              <a:t>This comes at an area cost.</a:t>
            </a:r>
          </a:p>
          <a:p>
            <a:r>
              <a:rPr lang="en-GB" dirty="0"/>
              <a:t>Single-threaded performance suffers.</a:t>
            </a:r>
          </a:p>
          <a:p>
            <a:pPr lvl="1"/>
            <a:r>
              <a:rPr lang="en-GB" dirty="0"/>
              <a:t>Since threads only get an instruction fetched every N cycles</a:t>
            </a:r>
          </a:p>
          <a:p>
            <a:pPr lvl="1"/>
            <a:r>
              <a:rPr lang="en-GB" dirty="0"/>
              <a:t>But this can bring strong performance guarantees.</a:t>
            </a:r>
          </a:p>
          <a:p>
            <a:endParaRPr lang="en-GB" dirty="0"/>
          </a:p>
        </p:txBody>
      </p:sp>
    </p:spTree>
    <p:extLst>
      <p:ext uri="{BB962C8B-B14F-4D97-AF65-F5344CB8AC3E}">
        <p14:creationId xmlns:p14="http://schemas.microsoft.com/office/powerpoint/2010/main" val="2958821549"/>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_March_Update" id="{86635255-53DD-F340-8D16-D8C5EA314F6A}" vid="{3D43CA8D-7DD0-3548-82AB-DCE7470D91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6A9E51F9D02C14781EC6D838B2BB039" ma:contentTypeVersion="10" ma:contentTypeDescription="Create a new document." ma:contentTypeScope="" ma:versionID="032ffbe95880218e8988f46f702bbb22">
  <xsd:schema xmlns:xsd="http://www.w3.org/2001/XMLSchema" xmlns:xs="http://www.w3.org/2001/XMLSchema" xmlns:p="http://schemas.microsoft.com/office/2006/metadata/properties" xmlns:ns3="5602b56c-42e3-46dd-be85-b5975c744898" xmlns:ns4="81b3c636-2c1a-4a05-9492-676b008f308a" targetNamespace="http://schemas.microsoft.com/office/2006/metadata/properties" ma:root="true" ma:fieldsID="ae291da7864d0eb234e23595bf3fa30f" ns3:_="" ns4:_="">
    <xsd:import namespace="5602b56c-42e3-46dd-be85-b5975c744898"/>
    <xsd:import namespace="81b3c636-2c1a-4a05-9492-676b008f30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2b56c-42e3-46dd-be85-b5975c7448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b3c636-2c1a-4a05-9492-676b008f308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2.xml><?xml version="1.0" encoding="utf-8"?>
<ds:datastoreItem xmlns:ds="http://schemas.openxmlformats.org/officeDocument/2006/customXml" ds:itemID="{B61D4E06-5D3F-4994-A4A7-4BA626FA722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FF42FD3-5717-47A5-B2AE-566EB595CD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2b56c-42e3-46dd-be85-b5975c744898"/>
    <ds:schemaRef ds:uri="81b3c636-2c1a-4a05-9492-676b008f30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Arm_Branding</Template>
  <TotalTime>0</TotalTime>
  <Words>5729</Words>
  <Application>Microsoft Office PowerPoint</Application>
  <PresentationFormat>Widescreen</PresentationFormat>
  <Paragraphs>402</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Wingdings</vt:lpstr>
      <vt:lpstr>Arm_PPT_Public</vt:lpstr>
      <vt:lpstr>Multithreading</vt:lpstr>
      <vt:lpstr>Module Syllabus</vt:lpstr>
      <vt:lpstr>Motivation</vt:lpstr>
      <vt:lpstr>Multitasking</vt:lpstr>
      <vt:lpstr>Multitasking</vt:lpstr>
      <vt:lpstr>Multithreading</vt:lpstr>
      <vt:lpstr>PowerPoint Presentation</vt:lpstr>
      <vt:lpstr>Fine-grained Multithreading</vt:lpstr>
      <vt:lpstr>Trade-offs of Fine-grained Multithreading</vt:lpstr>
      <vt:lpstr>Dynamic Thread Selection</vt:lpstr>
      <vt:lpstr>Dynamic Thread Selection</vt:lpstr>
      <vt:lpstr>Case Study: Sun’s Niagara (UltraSPARC T1)</vt:lpstr>
      <vt:lpstr>PowerPoint Presentation</vt:lpstr>
      <vt:lpstr>Coarse-grained Multithreading</vt:lpstr>
      <vt:lpstr>Coarse-grained Multithreading</vt:lpstr>
      <vt:lpstr>Coarse-grained Multithreading</vt:lpstr>
      <vt:lpstr>Case Study: Intel Montecito (Itanium 2)</vt:lpstr>
      <vt:lpstr>Beyond Coarse-grained Multithreading</vt:lpstr>
      <vt:lpstr>PowerPoint Presentation</vt:lpstr>
      <vt:lpstr>Simultaneous Multithreading</vt:lpstr>
      <vt:lpstr>Simultaneous Multithreading</vt:lpstr>
      <vt:lpstr>SMT Example</vt:lpstr>
      <vt:lpstr>SMT Policies</vt:lpstr>
      <vt:lpstr>SMT Downsides</vt:lpstr>
      <vt:lpstr>SMT vs Multicore</vt:lpstr>
      <vt:lpstr>SMT Case Study</vt:lpstr>
      <vt:lpstr>Case Study:  Cortex-A65</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2019-10-21T10:57:51Z</dcterms:created>
  <dcterms:modified xsi:type="dcterms:W3CDTF">2021-11-30T12:27:32Z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0x010100A6A9E51F9D02C14781EC6D838B2BB039</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