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38"/>
  </p:notesMasterIdLst>
  <p:handoutMasterIdLst>
    <p:handoutMasterId r:id="rId39"/>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 id="407" r:id="rId28"/>
    <p:sldId id="408" r:id="rId29"/>
    <p:sldId id="409" r:id="rId30"/>
    <p:sldId id="410" r:id="rId31"/>
    <p:sldId id="411" r:id="rId32"/>
    <p:sldId id="412" r:id="rId33"/>
    <p:sldId id="413" r:id="rId34"/>
    <p:sldId id="414" r:id="rId35"/>
    <p:sldId id="415" r:id="rId36"/>
    <p:sldId id="416"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73596" autoAdjust="0"/>
  </p:normalViewPr>
  <p:slideViewPr>
    <p:cSldViewPr snapToGrid="0">
      <p:cViewPr varScale="1">
        <p:scale>
          <a:sx n="118" d="100"/>
          <a:sy n="118" d="100"/>
        </p:scale>
        <p:origin x="2640"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1" d="100"/>
          <a:sy n="121" d="100"/>
        </p:scale>
        <p:origin x="5022"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11/30/2021</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11/30/2021</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ommunity.arm.com/developer/tools-software/graphics/b/blog/posts/the-mali-gpu-an-abstract-machine-part-4---the-bifrost-shader-core?CommentSortBy=CreatedDate&amp;CommentSortOrder=Descending&amp;pi10999=109&amp;pi19894=3"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anandtech.com/show/10375/arm-unveils-bifrost-and-mali-g71/3"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ommunity.arm.com/developer/tools-software/graphics/b/blog/posts/introducing-arm-mali-g77-with-new-valhall-architectur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27436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some situations, you don’t want to do computation on every vector element.  This might occur, for example, if you have an “if” statement within a loop that selects only certain loop iterations on which to perform an operation (although the calculation for whether to do the operation could be arbitrarily complex).  An efficient method of dealing with this in a vector architecture is through the use of predication.  A predicate is a value that says whether a particular operation should be performed or not.  The architecture can define one or more predicate registers, each of which has a bit for every element in the vectors it supports (i.e., an N-element vector register has predicate registers containing N bits). When the operation is performed, the instruction encoding can specify a predicate register to use alongside the computation (or it could be implicit, and some operations may not allow predication).  The predicate register is used to determine whether the functional unit should perform the operation for the corresponding data elements or not.  If not, then the destination vector element obtains a value specified by the architecture, typically the value of one of the source elements or random data.</a:t>
            </a:r>
          </a:p>
          <a:p>
            <a:endParaRPr lang="en-GB" dirty="0"/>
          </a:p>
          <a:p>
            <a:r>
              <a:rPr lang="en-GB" dirty="0"/>
              <a:t>In the example above, the orange vector is the predicate register, where “1” enables the operation and “0” disables it.  As a result, the final vector corresponding to the A array contains the computed value of A[0] (B[0] + C[0]), then the value of B[1] (because the predicate was 0, so the value of B[1] was forwarded), then the computed value of A[2], then the value of B[3], and so on.</a:t>
            </a:r>
          </a:p>
          <a:p>
            <a:endParaRPr lang="en-GB" dirty="0"/>
          </a:p>
          <a:p>
            <a:r>
              <a:rPr lang="en-GB" dirty="0"/>
              <a:t>Predication is useful, especially in the presence of simple “if” statements, to avoid more complicated control flow.  However, if many elements from the vector are predicated off, then the core ends up doing more work copying element values from source to destination than it does actually doing the real computation.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217580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Traditionally, vector processing was considered to be SIMD, but now it is no longer thought of in that way.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882835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single instruction, multiple data paradigm brings a limited form of vector processing to a conventional architecture. SIMD takes the concepts of vector processing (exploiting data-level parallelism) and uses it to improve the performance of a general-purpose core.  In general, the width of the vectors is encoded into the ISA, in contrast to vector processors, so increasing the width means adding new instructions.  Arm’s </a:t>
            </a:r>
            <a:r>
              <a:rPr lang="en-US" altLang="en-US" dirty="0"/>
              <a:t>Scalable Vector Extension (</a:t>
            </a:r>
            <a:r>
              <a:rPr lang="en-GB" dirty="0"/>
              <a:t>SVE) takes a different approach to this.  The RISC-V vector extensions take another direction, much more similar to previous vector architectures.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28352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diagram shows how instructions are executed in SIMD architectures.  There are as many functional units as there are lanes in the vector, and each element is operated on concurrently.</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449450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gives a comparison between vector processing and SIMD.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675761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ＭＳ Ｐゴシック" charset="0"/>
                <a:cs typeface="ＭＳ Ｐゴシック" charset="0"/>
              </a:rPr>
              <a:t>NEON technology provides SIMD operations in Arm processors implementing the Advanced SIMD architecture extensions and can be used to accelerate the performance of multimedia applications running on the processor. NEON was introduced in the Armv7-A and Armv7-R architectures and is also present in the Armv8-A architecture in both AArch32 and AArch64 instruction sets.</a:t>
            </a:r>
          </a:p>
          <a:p>
            <a:endParaRPr lang="en-US" sz="1200" b="0" i="0" u="none" strike="noStrike" kern="1200" baseline="0" dirty="0">
              <a:solidFill>
                <a:schemeClr val="tx1"/>
              </a:solidFill>
              <a:latin typeface="+mn-lt"/>
              <a:ea typeface="ＭＳ Ｐゴシック" charset="0"/>
              <a:cs typeface="ＭＳ Ｐゴシック" charset="0"/>
            </a:endParaRPr>
          </a:p>
          <a:p>
            <a:r>
              <a:rPr lang="en-US" sz="1200" b="0" i="0" u="none" strike="noStrike" kern="1200" baseline="0" dirty="0">
                <a:solidFill>
                  <a:schemeClr val="tx1"/>
                </a:solidFill>
                <a:latin typeface="+mn-lt"/>
                <a:ea typeface="ＭＳ Ｐゴシック" charset="0"/>
                <a:cs typeface="ＭＳ Ｐゴシック" charset="0"/>
              </a:rPr>
              <a:t>NEON is implemented as a separate hardware unit that is available as an option on Cortex-A series processors.  Making the NEON hardware optional enables Arm SoCs to be optimized for specific markets.  In most general-purpose application processor SoCs, NEON will be included.  However, for an embedded application, such as a network router, NEON can be omitted, enabling a small saving in silicon area that translates to a small cost saving.</a:t>
            </a:r>
          </a:p>
          <a:p>
            <a:endParaRPr lang="en-US" altLang="en-US" sz="1200" b="0" i="0" u="none" strike="noStrike" kern="1200" baseline="0" dirty="0">
              <a:solidFill>
                <a:schemeClr val="tx1"/>
              </a:solidFill>
              <a:latin typeface="+mn-lt"/>
              <a:ea typeface="ＭＳ Ｐゴシック" charset="0"/>
            </a:endParaRPr>
          </a:p>
          <a:p>
            <a:r>
              <a:rPr lang="en-US" altLang="en-US" sz="1200" b="0" i="0" u="none" strike="noStrike" kern="1200" baseline="0" dirty="0">
                <a:solidFill>
                  <a:schemeClr val="tx1"/>
                </a:solidFill>
                <a:latin typeface="+mn-lt"/>
                <a:ea typeface="ＭＳ Ｐゴシック" charset="0"/>
              </a:rPr>
              <a:t>NEON registers are operated on </a:t>
            </a:r>
            <a:r>
              <a:rPr lang="en-GB" altLang="en-US" sz="1200" b="0" i="0" u="none" strike="noStrike" kern="1200" baseline="0" noProof="0" dirty="0">
                <a:solidFill>
                  <a:schemeClr val="tx1"/>
                </a:solidFill>
                <a:latin typeface="+mn-lt"/>
                <a:ea typeface="ＭＳ Ｐゴシック" charset="0"/>
              </a:rPr>
              <a:t>as vectors of elements of the same data type.  These can be signed or unsigned, 8-bit to 64-bit widths for integer computation or 16-bit to 64-bit for floating point operations.</a:t>
            </a:r>
            <a:endParaRPr lang="en-GB" altLang="en-US" dirty="0">
              <a:latin typeface="Arial" pitchFamily="34" charset="0"/>
            </a:endParaRPr>
          </a:p>
          <a:p>
            <a:endParaRPr lang="en-GB" dirty="0">
              <a:latin typeface="Arial" pitchFamily="34" charset="0"/>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2866410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latin typeface="Arial" pitchFamily="34" charset="0"/>
              </a:rPr>
              <a:t>This slide shows several examples of the AArch64 NEON instruction types.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41861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Arial" pitchFamily="34" charset="0"/>
              </a:rPr>
              <a:t>In the AArch64 NEON, there are thirty-two 128-bit registers (V0-V31), which are used by scalar floating point and all SIMD instructions. </a:t>
            </a:r>
          </a:p>
          <a:p>
            <a:endParaRPr lang="en-GB" dirty="0">
              <a:latin typeface="Arial" pitchFamily="34" charset="0"/>
            </a:endParaRPr>
          </a:p>
          <a:p>
            <a:r>
              <a:rPr lang="en-US" sz="1200" b="0" i="0" kern="1200" dirty="0">
                <a:solidFill>
                  <a:schemeClr val="tx1"/>
                </a:solidFill>
                <a:effectLst/>
                <a:latin typeface="+mn-lt"/>
                <a:ea typeface="ＭＳ Ｐゴシック" charset="0"/>
                <a:cs typeface="ＭＳ Ｐゴシック" charset="0"/>
              </a:rPr>
              <a:t>All vector registers are named Vn,, where n is a register number between 0 and 31.  The qualified register names Qn, Dn, Sn, Hn, or Bn are used when referring to a scalar register, to indicate the number of significant bits. The diagram in this slide shows examples of the qualified register names and how many bits they represent for vectors V0 and V1.</a:t>
            </a:r>
            <a:r>
              <a:rPr lang="en-GB" sz="1200" b="0" i="0" kern="1200" dirty="0">
                <a:solidFill>
                  <a:schemeClr val="tx1"/>
                </a:solidFill>
                <a:effectLst/>
                <a:latin typeface="Arial" pitchFamily="34" charset="0"/>
                <a:ea typeface="ＭＳ Ｐゴシック" charset="0"/>
                <a:cs typeface="ＭＳ Ｐゴシック" charset="0"/>
              </a:rPr>
              <a:t>  Essentially, B corresponds to a byte, H to a half-word, S to single-precision floating point, D to double-precision floating point, and Q to a quad-word (a word being 32 bits).</a:t>
            </a:r>
            <a:endParaRPr lang="en-US" sz="1200" b="0" i="0" kern="1200" dirty="0">
              <a:solidFill>
                <a:schemeClr val="tx1"/>
              </a:solidFill>
              <a:effectLst/>
              <a:latin typeface="+mn-lt"/>
              <a:ea typeface="ＭＳ Ｐゴシック" charset="0"/>
              <a:cs typeface="ＭＳ Ｐゴシック" charset="0"/>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869918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This slide summarizes the data types and data sizes that are supported by the AArch64 SIMD instructions. Note that not all data types are available in all sizes, and not all vector instructions support all data types.</a:t>
            </a:r>
          </a:p>
          <a:p>
            <a:pPr eaLnBrk="1" hangingPunct="1"/>
            <a:endParaRPr lang="en-GB" dirty="0">
              <a:latin typeface="Arial" pitchFamily="34" charset="0"/>
            </a:endParaRPr>
          </a:p>
          <a:p>
            <a:pPr eaLnBrk="1" hangingPunct="1"/>
            <a:r>
              <a:rPr lang="en-GB" dirty="0">
                <a:latin typeface="Arial" pitchFamily="34" charset="0"/>
              </a:rPr>
              <a:t>In the instruction syntax, the data type is specified as the prefix of the instruction, and the size is specified in the operand’s type.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3710181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dirty="0"/>
              <a:t>The Scalar Vector Extension (SVE) is Arm’s </a:t>
            </a:r>
            <a:r>
              <a:rPr lang="en-US" sz="1200" b="0" i="0" kern="1200" dirty="0">
                <a:solidFill>
                  <a:schemeClr val="tx1"/>
                </a:solidFill>
                <a:effectLst/>
                <a:latin typeface="+mn-lt"/>
                <a:ea typeface="ＭＳ Ｐゴシック" charset="0"/>
                <a:cs typeface="ＭＳ Ｐゴシック" charset="0"/>
              </a:rPr>
              <a:t>next-generation SIMD instruction set for AArch64.  It introduces new architectural features for high-performance computing (HPC), optimized for parallel numerical computing, complex data structure load and store, etc., and addressing market demands</a:t>
            </a:r>
            <a:r>
              <a:rPr lang="en-GB" dirty="0"/>
              <a:t> for heavy numerical computation.  It is also designed to be</a:t>
            </a:r>
            <a:r>
              <a:rPr lang="en-GB" baseline="0" dirty="0"/>
              <a:t> flexible so as to apply to different implementations.  For example, cores designed for mobile applications could use a short vector length, whereas those targeting HPC could choose a longer vector.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baseline="0" dirty="0">
              <a:latin typeface="Arial" pitchFamily="34" charset="0"/>
            </a:endParaRPr>
          </a:p>
          <a:p>
            <a:r>
              <a:rPr lang="en-GB" sz="1200" kern="1200" dirty="0">
                <a:solidFill>
                  <a:schemeClr val="tx1"/>
                </a:solidFill>
                <a:effectLst/>
                <a:latin typeface="+mn-lt"/>
                <a:ea typeface="ＭＳ Ｐゴシック" charset="0"/>
                <a:cs typeface="ＭＳ Ｐゴシック" charset="0"/>
              </a:rPr>
              <a:t>To achieve this, SVE is a vector-length-agnostic architecture.  Instead of mandating a particular vector length, it allows implementations to choose any multiple of 128 bits up to the architectural maximum of 2048 bits.  It also allows higher exception levels to constrain the vector lengths of lower exception levels.  The effective vector length is therefore not a compile-time constant and can, in principle, change during execution.</a:t>
            </a:r>
          </a:p>
          <a:p>
            <a:endParaRPr lang="en-GB" sz="1200" kern="1200" dirty="0">
              <a:solidFill>
                <a:schemeClr val="tx1"/>
              </a:solidFill>
              <a:effectLst/>
              <a:latin typeface="+mn-lt"/>
              <a:ea typeface="ＭＳ Ｐゴシック" charset="0"/>
              <a:cs typeface="ＭＳ Ｐゴシック" charset="0"/>
            </a:endParaRPr>
          </a:p>
          <a:p>
            <a:r>
              <a:rPr lang="en-GB" sz="1200" kern="1200" dirty="0">
                <a:solidFill>
                  <a:schemeClr val="tx1"/>
                </a:solidFill>
                <a:effectLst/>
                <a:latin typeface="+mn-lt"/>
                <a:ea typeface="ＭＳ Ｐゴシック" charset="0"/>
                <a:cs typeface="ＭＳ Ｐゴシック" charset="0"/>
              </a:rPr>
              <a:t>SVE provides a number of key new architectural features, in addition to the scalable vector length.  This includes per-lane predication (whereby each lane in the vector can be individually selected to perform the current operation or not), gather-load and scatter-store (meaning that data can be loaded from memory and stored to memory when there is no pattern to their locations), fault-tolerant speculative vectorization (meaning that operations can be performed even when it is not known that it is safe to do so, and the architecture will recover if a fault is detected through software control), and horizontal and serialized vector operations (which are operations that combine vector lanes to produce a scalar value, or process vector lanes without unpacking the vectors).</a:t>
            </a:r>
          </a:p>
          <a:p>
            <a:endParaRPr lang="en-GB" dirty="0"/>
          </a:p>
          <a:p>
            <a:r>
              <a:rPr lang="en-GB" dirty="0"/>
              <a:t>For more information, see the Arm Architecture Reference Manual Supplement, The Scalable Vector Extension (SVE) for Armv8-A.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GB" altLang="en-US" dirty="0">
              <a:latin typeface="Arial" pitchFamily="34" charset="0"/>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495700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dirty="0"/>
              <a:t>This module looks at three kinds of architecture that are a little different from those seen so far. In all cases, they exploit data-level parallelism, although </a:t>
            </a:r>
            <a:r>
              <a:rPr lang="en-GB" dirty="0"/>
              <a:t>graphics processing units (</a:t>
            </a:r>
            <a:r>
              <a:rPr lang="en-US" dirty="0"/>
              <a:t>GPUs) exploit massive amounts of thread-level parallelism too.  Given the implications of Amdahl’s Law (module 2), these architectures respond by parallelizing operations over multiple data items.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2345453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SVE includes 32 scalable vector registers, Z0-Z31. The SVE vector registers are all of equal size, where the size is an implementation-defined multiple of 128 bits, up to an architectural maximum of 2048 bits. Each vector register can be subdivided into a number of 8-bit, 16-bit, 32-bit, 64-bit, or 128-bit vector elements.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a:t>The vector element size for a given instruction is encoded in the opcode of the instruction.  If the order in which operations are performed on vector elements has observable significance, then the vector elements must be processed in order of increasing element number.  Bits[127:0] of the SVE vector registers, Z0-Z31, are shared with the AArch64 SIMD&amp;FP registers, V0-V31, so that Vn maps to Zn[127:0], as shown in the upper diagram in this slide.  If the SVE vector length at the current exception level is greater than 128 bits, then any AArch64 instruction that writes to V0-V31 sets all the accessible bits above bit[127] of the corresponding SVE vector register to zero.</a:t>
            </a:r>
            <a:endParaRPr lang="en-GB" dirty="0"/>
          </a:p>
          <a:p>
            <a:pPr lvl="0"/>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SVE’s scalable vector length allows it to scale gracefully to different vector widths, with no requirement for additional instruction encodings or for SVE software to be rewritten or recompiled.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SVE also includes 16 scalable predicate registers, P0-P15.  Each predicate register holds one bit per byte of a vector register, meaning that each predicate register is one-eighth of the size of a vector register. Therefore, each predicate register is also an implementation-defined multiple of 16 bits in length.</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Each predicate register can be subdivided into a number of 1, 2, 4, or 8-bit elements, where each predicate element corresponds to a vector element.  If the lowest-numbered bit of a predicate element has a value of 1, the predicate element is TRUE, otherwise it is FALSE.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0"/>
                <a:cs typeface="ＭＳ Ｐゴシック" charset="0"/>
              </a:rPr>
              <a:t>Additional reading:</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ＭＳ Ｐゴシック" charset="0"/>
                <a:cs typeface="ＭＳ Ｐゴシック" charset="0"/>
              </a:rPr>
              <a:t>https://developer.arm.com/-/media/developer/developers/hpc/white-papers/a-sneak-peek-into-sve-and-vla-programming.pdf and </a:t>
            </a:r>
            <a:r>
              <a:rPr lang="en-GB" dirty="0"/>
              <a:t>the Arm Architecture Reference Manual Supplement, The Scalable Vector Extension (SVE) for Armv8-A.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noProof="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3823789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We’re generally going to use OpenCL terminology here and talk about high-end GPUs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1122141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i="0" dirty="0"/>
              <a:t>Graphics processing units, or GPUs, are totally different architecture from general-purpose cores.  High-end GPUs exploit data-level parallelism and thread-level parallelism across many multithreaded cores.  When there is massive amounts of data-level parallelism, as occurs in graphics workloads, machine learning and many forms of scientific compute, they can accelerate computation through the exploitation of these forms of parallelism.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33010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GPUs fundamentally differ from general-purpose CPUs in their design goals.  Whereas general-purpose cores focus on extracting instruction-level parallelism (at the high-end), and more generally, on single-threaded performance, GPUs are designed for throughput.  They do this by supporting massive numbers of threads to hide both memory and pipeline latencies – if threads get stalled, switch in some new ones, just like the multithreading seen in the previous module.  They call this paradigm single instruction, multiple threads (SIMT), in a similar vein to SIMD.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2648152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slide compares SIMT and SIMD paradigms.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24</a:t>
            </a:fld>
            <a:endParaRPr lang="en-US" altLang="en-US" dirty="0"/>
          </a:p>
        </p:txBody>
      </p:sp>
    </p:spTree>
    <p:extLst>
      <p:ext uri="{BB962C8B-B14F-4D97-AF65-F5344CB8AC3E}">
        <p14:creationId xmlns:p14="http://schemas.microsoft.com/office/powerpoint/2010/main" val="6933363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illustrate the workings of a GPU, we’ll build one up from one thread to a multithreaded multiprocessor.</a:t>
            </a:r>
          </a:p>
          <a:p>
            <a:endParaRPr lang="en-US" dirty="0"/>
          </a:p>
          <a:p>
            <a:r>
              <a:rPr lang="en-US" dirty="0"/>
              <a:t>We start with a simple pipeline that supports one thread.  Fetch and decode are costly here because they must be invoked for every instruction.  This pipeline is not radically different from the simple pipeline shown back in</a:t>
            </a:r>
            <a:r>
              <a:rPr lang="en-GB" noProof="0" dirty="0"/>
              <a:t> earlier modules, but looks logically different.  All context that is specific to the thread has been grouped together at the bottom in the “Execution Context” box.  This includes registers and some local memory.</a:t>
            </a:r>
          </a:p>
          <a:p>
            <a:endParaRPr lang="en-GB" noProof="0" dirty="0"/>
          </a:p>
          <a:p>
            <a:r>
              <a:rPr lang="en-GB" noProof="0" dirty="0"/>
              <a:t>This is the basic processing element, which we will now extend to be more efficient.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25</a:t>
            </a:fld>
            <a:endParaRPr lang="en-US" altLang="en-US" dirty="0"/>
          </a:p>
        </p:txBody>
      </p:sp>
    </p:spTree>
    <p:extLst>
      <p:ext uri="{BB962C8B-B14F-4D97-AF65-F5344CB8AC3E}">
        <p14:creationId xmlns:p14="http://schemas.microsoft.com/office/powerpoint/2010/main" val="2293544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Extending the simple processing element requires combining several together and removing duplicated resources where possible.  In this case, some of the context can be shared across threads (some local memory, but keep some private too), and the fetch and decode pipeline stages shared too.  This is achievable because of the SIMT execution paradigm.  A single instruction is applied to many threads at a time, so there is no need to fetch and decode those instructions for every thread; once will do.</a:t>
            </a:r>
          </a:p>
          <a:p>
            <a:endParaRPr lang="en-GB" dirty="0"/>
          </a:p>
          <a:p>
            <a:r>
              <a:rPr lang="en-GB" dirty="0"/>
              <a:t>Now, this core is more efficient than the one-element core, but suffers when a single thread stalls (all threads execute in lockstep, so none can advance to the next instruction until all are ready).  We must do something about this too.</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26</a:t>
            </a:fld>
            <a:endParaRPr lang="en-US" altLang="en-US" dirty="0"/>
          </a:p>
        </p:txBody>
      </p:sp>
    </p:spTree>
    <p:extLst>
      <p:ext uri="{BB962C8B-B14F-4D97-AF65-F5344CB8AC3E}">
        <p14:creationId xmlns:p14="http://schemas.microsoft.com/office/powerpoint/2010/main" val="3704352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overcome stalls, we add support for large amounts of multithreading.  This is in the spirit of the previous module whereby there are multiple work groups available to execute, and if one group is stalled, then others can be chosen, and not as in the previous slide where multiple threads are supported but all execute in lockstep.  The compiler guarantees that each work group is independent of all others on the same core, and so there is no need for logic to identify dependencies between them, and there they can execute in any order.  We add a scheduler to pick from the available work groups on each cycle that the functional units are free.  As with multithreading in the previous module, stalls are hidden, given enough other work groups, because when others can use the functional units whilst the stall is resolved.</a:t>
            </a:r>
          </a:p>
          <a:p>
            <a:endParaRPr lang="en-GB" dirty="0"/>
          </a:p>
          <a:p>
            <a:r>
              <a:rPr lang="en-GB" dirty="0"/>
              <a:t>Note the diagram is not to scale.  In reality, more area is devoted to computation (the functional units and associated logic) than to storage.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27</a:t>
            </a:fld>
            <a:endParaRPr lang="en-US" altLang="en-US" dirty="0"/>
          </a:p>
        </p:txBody>
      </p:sp>
    </p:spTree>
    <p:extLst>
      <p:ext uri="{BB962C8B-B14F-4D97-AF65-F5344CB8AC3E}">
        <p14:creationId xmlns:p14="http://schemas.microsoft.com/office/powerpoint/2010/main" val="1481467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 can then improve performance even more by scaling out.  That is, replicating each of our multithreaded cores, each working independently on disjoint subsets of all work groups in the system.  We can provide a memory hierarchy too, which enables caching of values across all cores and within a core, primarily to reduce the bandwidth requirements to main memory (since the architecture is resilient to the latency of main memory accesses).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28</a:t>
            </a:fld>
            <a:endParaRPr lang="en-US" altLang="en-US" dirty="0"/>
          </a:p>
        </p:txBody>
      </p:sp>
    </p:spTree>
    <p:extLst>
      <p:ext uri="{BB962C8B-B14F-4D97-AF65-F5344CB8AC3E}">
        <p14:creationId xmlns:p14="http://schemas.microsoft.com/office/powerpoint/2010/main" val="3147269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Arm Mali series</a:t>
            </a:r>
            <a:r>
              <a:rPr lang="en-GB" baseline="0" dirty="0"/>
              <a:t> GPUs are designed for mobile devices, which require low energy consumption, while maintaining a satisfactory performance for mobile applications.  </a:t>
            </a:r>
            <a:r>
              <a:rPr lang="en-GB" dirty="0"/>
              <a:t>The Mali T880 GPU is one of the latest in the series.  It contains between one and 16 shader cores, reaching </a:t>
            </a:r>
            <a:r>
              <a:rPr lang="en-GB" baseline="0" dirty="0"/>
              <a:t>performance of </a:t>
            </a:r>
            <a:r>
              <a:rPr lang="en-GB" sz="1800" dirty="0"/>
              <a:t>30.6G floating-point operations per second (FLOPS) at 900 MHz.  It supports most graphic and high-performance computing APIs, including OpenGL ES 1.1, 1.2, 2.0, 3.0, 3.1; OpenCL 1.1, 1.2; DirectX 11 FL11_2, and RenderScript.  Currently, the T880 GPU is used in chips including the </a:t>
            </a:r>
            <a:r>
              <a:rPr lang="fi-FI" sz="1800" dirty="0"/>
              <a:t>Exynos 8890 from Samsung, Helio X20 (MT6797) from MediaTek, and Kirin 950 from HiSilicon.  In addition to </a:t>
            </a:r>
            <a:r>
              <a:rPr lang="fi-FI" sz="1800" baseline="0" dirty="0"/>
              <a:t>mobile applications, the Mali </a:t>
            </a:r>
            <a:r>
              <a:rPr lang="fi-FI" sz="1800" dirty="0"/>
              <a:t>T880 GPU is used in </a:t>
            </a:r>
            <a:r>
              <a:rPr lang="fi-FI" sz="1800" baseline="0" dirty="0"/>
              <a:t>high-performance computing applications due to its high performance/watt and support for OpenCL.</a:t>
            </a:r>
            <a:endParaRPr lang="fi-FI" sz="18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800"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29</a:t>
            </a:fld>
            <a:endParaRPr lang="en-US" altLang="en-US" dirty="0"/>
          </a:p>
        </p:txBody>
      </p:sp>
    </p:spTree>
    <p:extLst>
      <p:ext uri="{BB962C8B-B14F-4D97-AF65-F5344CB8AC3E}">
        <p14:creationId xmlns:p14="http://schemas.microsoft.com/office/powerpoint/2010/main" val="2060108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Over the last few modules, we’ve looked at multicore and multithreading architectures as techniques to extend our single core to exploit thread-level parallelism.  A high-performance core, such as that seen in earlier modules, also exploits instruction-level parallelism. However, there is a third form of parallelism that exists in abundance in many applications, which is data-level parallelism.  Here, the same operation is applied to many different items of data.  We can exploit this for energy efficiency (by amortizing the costs of fetch and decode) and to gain performance through parallelism (doing that same operation on multiple data items at the same time).  We will look at vector architectures, single instruction, multiple data (SIMD) and graphics processing units (GPUs).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5322601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The Arm Bifrost is a unified shader core architecture. This means that there is only a single class of shader core in the GPU, which is capable of executing all types of shader programs and compute kernels.  The diagram in this slide shows an overview of the Mali Bifrost GPU architecture.</a:t>
            </a:r>
          </a:p>
          <a:p>
            <a:endParaRPr lang="en-US" altLang="en-US" dirty="0">
              <a:latin typeface="Arial" panose="020B0604020202020204" pitchFamily="34" charset="0"/>
            </a:endParaRPr>
          </a:p>
          <a:p>
            <a:r>
              <a:rPr lang="en-US" altLang="en-US" dirty="0">
                <a:latin typeface="Arial" panose="020B0604020202020204" pitchFamily="34" charset="0"/>
              </a:rPr>
              <a:t>The number of shader cores is implementation defined – the Mali-G71 GPU can support 1 to 32 cores.  There is typically a private L1 cache in the shader core and a shared L2 cache across all cores that is configurable.</a:t>
            </a:r>
          </a:p>
          <a:p>
            <a:endParaRPr lang="en-US" altLang="en-US" dirty="0">
              <a:latin typeface="Arial" panose="020B0604020202020204" pitchFamily="34" charset="0"/>
            </a:endParaRPr>
          </a:p>
          <a:p>
            <a:r>
              <a:rPr lang="en-US" altLang="en-US" dirty="0">
                <a:latin typeface="Arial" panose="020B0604020202020204" pitchFamily="34" charset="0"/>
              </a:rPr>
              <a:t>In computer graphics, tiled rendering is the process of dividing up the image into a grid (tile) and rendering each separately.  This helps with reducing the amount of memory and bandwidth in comparison to immediate mode rendering, whereby the entire frame is drawn at once.  The hierarchical tiler’s function in Bifrost is to sort all the graphics primitives (lines, curves, polygons that you can combine to create complex graphics) in the scene into a hierarchical structure that allows the shader core to process the tiles with optimal efficiency. </a:t>
            </a:r>
          </a:p>
          <a:p>
            <a:endParaRPr lang="en-US" altLang="en-US" dirty="0">
              <a:latin typeface="Arial" panose="020B0604020202020204" pitchFamily="34" charset="0"/>
            </a:endParaRPr>
          </a:p>
          <a:p>
            <a:r>
              <a:rPr lang="en-US" altLang="en-US" dirty="0">
                <a:latin typeface="Arial" panose="020B0604020202020204" pitchFamily="34" charset="0"/>
              </a:rPr>
              <a:t>Examples of GPUs that implement the Bifrost architecture are the Mali-G31, Mali-G51, Mali-G71, Mali-G52, Mali-G72, and Mali-G76. </a:t>
            </a:r>
          </a:p>
          <a:p>
            <a:endParaRPr lang="en-US" altLang="en-US" dirty="0">
              <a:latin typeface="Arial" panose="020B0604020202020204" pitchFamily="34" charset="0"/>
            </a:endParaRPr>
          </a:p>
          <a:p>
            <a:r>
              <a:rPr lang="en-US" altLang="en-US" dirty="0">
                <a:latin typeface="Arial" panose="020B0604020202020204" pitchFamily="34" charset="0"/>
              </a:rPr>
              <a:t>Additional reading:</a:t>
            </a:r>
          </a:p>
          <a:p>
            <a:r>
              <a:rPr lang="en-GB" dirty="0">
                <a:hlinkClick r:id="rId3"/>
              </a:rPr>
              <a:t>https://community.arm.com/developer/tools-software/graphics/b/blog/posts/the-mali-gpu-an-abstract-machine-part-4---the-bifrost-shader-core?CommentSortBy=CreatedDate&amp;CommentSortOrder=Descending&amp;pi10999=109&amp;pi19894=3</a:t>
            </a:r>
            <a:endParaRPr lang="en-GB" dirty="0"/>
          </a:p>
          <a:p>
            <a:r>
              <a:rPr lang="en-GB" dirty="0">
                <a:hlinkClick r:id="rId4"/>
              </a:rPr>
              <a:t>https://www.anandtech.com/show/10375/arm-unveils-bifrost-and-mali-g71/3</a:t>
            </a:r>
            <a:endParaRPr lang="en-US" altLang="en-US" dirty="0">
              <a:latin typeface="Arial" panose="020B0604020202020204" pitchFamily="34" charset="0"/>
            </a:endParaRP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30</a:t>
            </a:fld>
            <a:endParaRPr lang="en-US" altLang="en-US" dirty="0"/>
          </a:p>
        </p:txBody>
      </p:sp>
    </p:spTree>
    <p:extLst>
      <p:ext uri="{BB962C8B-B14F-4D97-AF65-F5344CB8AC3E}">
        <p14:creationId xmlns:p14="http://schemas.microsoft.com/office/powerpoint/2010/main" val="20687856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ＭＳ Ｐゴシック" charset="0"/>
                <a:cs typeface="+mn-cs"/>
              </a:rPr>
              <a:t>Arm Mali-G76 is the latest Bifrost-based GPU for the premium market, containing new, wider execution engines with double the number of lanes.  It also implements int8 dot-product operations to target machine-learning workloads.  </a:t>
            </a:r>
            <a:r>
              <a:rPr lang="en-GB" dirty="0"/>
              <a:t>The GPU contains a maximum of 20 shader and </a:t>
            </a:r>
            <a:r>
              <a:rPr lang="en-GB" baseline="0" dirty="0"/>
              <a:t>has a shared L2 cache that is configurable, in 2 or 4 slices.</a:t>
            </a:r>
            <a:endParaRPr lang="en-GB" sz="180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800"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31</a:t>
            </a:fld>
            <a:endParaRPr lang="en-US" altLang="en-US" dirty="0"/>
          </a:p>
        </p:txBody>
      </p:sp>
    </p:spTree>
    <p:extLst>
      <p:ext uri="{BB962C8B-B14F-4D97-AF65-F5344CB8AC3E}">
        <p14:creationId xmlns:p14="http://schemas.microsoft.com/office/powerpoint/2010/main" val="1157267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dirty="0"/>
              <a:t>The Arm Mali-G77 GPU is based on the Valhall architecture. This slide lists some of the key features of Mali-G77.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GB" sz="1800" dirty="0"/>
              <a:t>Reading material:</a:t>
            </a:r>
          </a:p>
          <a:p>
            <a:r>
              <a:rPr lang="en-GB" dirty="0">
                <a:hlinkClick r:id="rId3"/>
              </a:rPr>
              <a:t>https://community.arm.com/developer/tools-software/graphics/b/blog/posts/introducing-arm-mali-g77-with-new-valhall-architecture</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32</a:t>
            </a:fld>
            <a:endParaRPr lang="en-US" altLang="en-US" dirty="0"/>
          </a:p>
        </p:txBody>
      </p:sp>
    </p:spTree>
    <p:extLst>
      <p:ext uri="{BB962C8B-B14F-4D97-AF65-F5344CB8AC3E}">
        <p14:creationId xmlns:p14="http://schemas.microsoft.com/office/powerpoint/2010/main" val="983109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Computer architecture is predominantly about trade-offs, and when the computation is data parallel, then the best machines to execute these codes look quite different from a general-purpose CPU.  We’ve seen three different architectures that optimize in the presence of data-level parallelism.  In the future, and already today in some domains, specialized accelerators will optimize particular workloads by tailoring computation to the form that the algorithms are expressed in.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33</a:t>
            </a:fld>
            <a:endParaRPr lang="en-US" altLang="en-US" dirty="0"/>
          </a:p>
        </p:txBody>
      </p:sp>
    </p:spTree>
    <p:extLst>
      <p:ext uri="{BB962C8B-B14F-4D97-AF65-F5344CB8AC3E}">
        <p14:creationId xmlns:p14="http://schemas.microsoft.com/office/powerpoint/2010/main" val="797705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548801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Vector processors, by their very name, explicitly exploit data-level parallelism by operating on vectors of data rather than single (scalar) data items.  They were the dominant form of processing in the supercomputers of the 1970s and 1980s and are synonymous with machines such as the Cray-1 from Cray Research.</a:t>
            </a:r>
          </a:p>
          <a:p>
            <a:endParaRPr lang="en-GB" dirty="0"/>
          </a:p>
          <a:p>
            <a:r>
              <a:rPr lang="en-GB" dirty="0"/>
              <a:t>Vector processors work by gathering data from memory into vector registers inside the core, then applying the same operation on each element of the vector (or pairwise elements of two vectors) to produce a new vector register of data. This can then be operated on again, or stored back out to memory.  We say that elements are gathered from memory into a vector register when there is no pattern to their memory locations and they are loaded into a vector register where they are then contiguous.  A scatter operation is the inverse, in that it takes contiguous data in a vector register and stores it back out to memory locations, where there is no pattern to those locations (the different locations could be seen as random).</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182114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an example of vector processing in two different cases.  In each case, the code is neither scalar nor vector, but the compiler chooses how to actually execute it according to the underlying processor.  On the left, data are processed in the same order as it resides in memory – it is contiguous.  Consecutive elements from B and C arrays are loaded into vector registers inside the core, and addition is performed and a new vector register containing the corresponding elements of the A array is created.  This is then stored back out to memory.  Although the diagram only shows four elements of each array being operated on at once, the vector registers could be wide enough to cope with all 64 elements at the same time.</a:t>
            </a:r>
          </a:p>
          <a:p>
            <a:endParaRPr lang="en-US" dirty="0"/>
          </a:p>
          <a:p>
            <a:r>
              <a:rPr lang="en-US" dirty="0"/>
              <a:t>On the right, C and A remain accessed contiguously, but the B array is accessed indirectly through the D array (which is accessed contiguously).  Therefore, a gather operation is required to bring the correct elements of the B array into the vector registers where the addition can be performed as before.  </a:t>
            </a:r>
            <a:r>
              <a:rPr lang="en-GB" noProof="0" dirty="0"/>
              <a:t>The first part of the D array contains the values [4, 0, 2, 5], which means that the first element of the B array (element 0) ends up in the second position in the vector register.  Note that this diagram is a simplification of the process – in reality, the D array would be loaded into a vector register in the core, and then used as an index register to perform the gather from the B array.</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313614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diagram shows how a simple vector core pipeline may look.  The processor supports scalar data as well as vector, which is useful, for example, when adding a fixed value to every element in a vector, or loading contiguous data from a computed offset in memory.  Therefore, there are two register files: one for scalar values and one for vectors.  The vector ALU is fully pipelined so that operation on a new (pair of) vector element(s) can start on each clock cycle.  There is also a specialized vector load and store unit to access the data memory (cache) using different patterns, such as a contiguous access (read a vector of data starting at a given address), strided access (read successive elements of a given size, skipping a number of bytes between each one), and gather/scatter (usually converted into a series of scalar loads or stores).</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93460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Although we’re talking about vector processors, we just mean that the core supports operations on vectors of data, not necessarily that it operates on all data elements at the same time (in fact, this is unlikely).  Instead, the core may contain a single scalar ALU for each operation and operates on the full vector of data over several cycles.  An instruction is fetched and decoded, and then sent to the ALU along with the input vectors.  The operation is then held at the ALU until the whole output vector has been produced (the ALU can only process a single element at a time).  During this time, no further instructions are fetched or decoded (the front end of the pipeline is stalled), reducing the energy consumption of the core.</a:t>
            </a:r>
          </a:p>
          <a:p>
            <a:endParaRPr lang="en-GB" noProof="0" dirty="0"/>
          </a:p>
          <a:p>
            <a:r>
              <a:rPr lang="en-GB" noProof="0" dirty="0"/>
              <a:t>The diagram on the right illustrates this.  Using the example code from a previous slide, the ALU adds elements from B and C arrays (as vectors) together to produce values of A.  At time T0, it does the calculation A[0] = B[0] + C[0]; at time T1, it does A[1] = B[1] + C[1]; and so on.  Assuming a single-cycle operation</a:t>
            </a:r>
            <a:r>
              <a:rPr lang="en-GB" noProof="0"/>
              <a:t>, the ALU </a:t>
            </a:r>
            <a:r>
              <a:rPr lang="en-GB" noProof="0" dirty="0"/>
              <a:t>needs as many cycles as the length of the vector to process all elements.  For multi-cycle operations, it needs slightly longer if pipelined, or vector length * operation latency if not pipelined.</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1763572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Of course, the processing model on the previous slide was simple to implement but doesn’t take advantage of the data-level parallelism available in the vectors to improve performance.  However, this can easily be achieved by replicating the functional unit several times and then striping the data from the input vectors across each one (this means that the output vector is computed in element order).  This is likely to be reflected in how data are actually stored in the vector register file to optimize the storage and connections to the functional units.  Each replicated functional unit is called a lane. With N lanes, performance increases by a factor of N.  So, for example, the diagram now shows elements A[0]-A[3] produced at time T0 and then four further computations performed in each subsequent timestep.</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2405373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developer.arm.com/architectures/cpu-architecture/a-profile/exploration-tools"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GB" sz="5400" dirty="0"/>
              <a:t>Vector, SIMD, &amp; GPUs</a:t>
            </a:r>
            <a:endParaRPr lang="en-US" dirty="0"/>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Module 10</a:t>
            </a:r>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Predication</a:t>
            </a:r>
            <a:endParaRPr lang="en-US" dirty="0"/>
          </a:p>
        </p:txBody>
      </p:sp>
      <p:sp>
        <p:nvSpPr>
          <p:cNvPr id="4" name="Content Placeholder 3">
            <a:extLst>
              <a:ext uri="{FF2B5EF4-FFF2-40B4-BE49-F238E27FC236}">
                <a16:creationId xmlns:a16="http://schemas.microsoft.com/office/drawing/2014/main" id="{7EBA11C2-5942-49FE-B069-9C3557A5D5A9}"/>
              </a:ext>
            </a:extLst>
          </p:cNvPr>
          <p:cNvSpPr>
            <a:spLocks noGrp="1"/>
          </p:cNvSpPr>
          <p:nvPr>
            <p:ph idx="1"/>
          </p:nvPr>
        </p:nvSpPr>
        <p:spPr>
          <a:xfrm>
            <a:off x="457789" y="1146758"/>
            <a:ext cx="5702813" cy="4086426"/>
          </a:xfrm>
        </p:spPr>
        <p:txBody>
          <a:bodyPr/>
          <a:lstStyle/>
          <a:p>
            <a:r>
              <a:rPr lang="en-GB" dirty="0"/>
              <a:t>Sometimes you don’t want to do computation across the whole vector.</a:t>
            </a:r>
          </a:p>
          <a:p>
            <a:pPr lvl="1"/>
            <a:r>
              <a:rPr lang="en-GB" dirty="0"/>
              <a:t>Only certain elements of the computation should be performed.</a:t>
            </a:r>
          </a:p>
          <a:p>
            <a:r>
              <a:rPr lang="en-GB" dirty="0"/>
              <a:t>Predication is one method for achieving this.</a:t>
            </a:r>
          </a:p>
          <a:p>
            <a:r>
              <a:rPr lang="en-GB" dirty="0"/>
              <a:t>Include one or more predicate registers.</a:t>
            </a:r>
          </a:p>
          <a:p>
            <a:pPr lvl="1"/>
            <a:r>
              <a:rPr lang="en-GB" dirty="0"/>
              <a:t>Usually, these contain one bit per vector element.</a:t>
            </a:r>
          </a:p>
          <a:p>
            <a:r>
              <a:rPr lang="en-GB" dirty="0"/>
              <a:t>Bits from the predicate register say whether the operation on the corresponding elements goes ahead.</a:t>
            </a:r>
          </a:p>
          <a:p>
            <a:pPr lvl="1">
              <a:spcAft>
                <a:spcPts val="600"/>
              </a:spcAft>
            </a:pPr>
            <a:r>
              <a:rPr lang="en-GB" dirty="0"/>
              <a:t>If not, some other value is placed in the destination.</a:t>
            </a:r>
          </a:p>
          <a:p>
            <a:pPr lvl="1"/>
            <a:r>
              <a:rPr lang="en-GB" dirty="0"/>
              <a:t>E.g., forward the value from the first source</a:t>
            </a:r>
          </a:p>
        </p:txBody>
      </p:sp>
      <p:grpSp>
        <p:nvGrpSpPr>
          <p:cNvPr id="5" name="Group 4">
            <a:extLst>
              <a:ext uri="{FF2B5EF4-FFF2-40B4-BE49-F238E27FC236}">
                <a16:creationId xmlns:a16="http://schemas.microsoft.com/office/drawing/2014/main" id="{E3E025FB-DB70-4852-BDC2-261FA3B8E10F}"/>
              </a:ext>
            </a:extLst>
          </p:cNvPr>
          <p:cNvGrpSpPr/>
          <p:nvPr/>
        </p:nvGrpSpPr>
        <p:grpSpPr>
          <a:xfrm>
            <a:off x="6659999" y="1671612"/>
            <a:ext cx="4824001" cy="3096000"/>
            <a:chOff x="6659999" y="1671612"/>
            <a:chExt cx="4824001" cy="3096000"/>
          </a:xfrm>
        </p:grpSpPr>
        <p:grpSp>
          <p:nvGrpSpPr>
            <p:cNvPr id="6" name="Group 5">
              <a:extLst>
                <a:ext uri="{FF2B5EF4-FFF2-40B4-BE49-F238E27FC236}">
                  <a16:creationId xmlns:a16="http://schemas.microsoft.com/office/drawing/2014/main" id="{AA14BBCA-CA3B-4C96-8A5C-E88EF7E4F516}"/>
                </a:ext>
              </a:extLst>
            </p:cNvPr>
            <p:cNvGrpSpPr>
              <a:grpSpLocks noChangeAspect="1"/>
            </p:cNvGrpSpPr>
            <p:nvPr/>
          </p:nvGrpSpPr>
          <p:grpSpPr>
            <a:xfrm rot="5400000">
              <a:off x="9216000" y="2530492"/>
              <a:ext cx="1296000" cy="648000"/>
              <a:chOff x="8640000" y="5040000"/>
              <a:chExt cx="1440000" cy="720000"/>
            </a:xfrm>
          </p:grpSpPr>
          <p:sp>
            <p:nvSpPr>
              <p:cNvPr id="34" name="Manual Operation 29">
                <a:extLst>
                  <a:ext uri="{FF2B5EF4-FFF2-40B4-BE49-F238E27FC236}">
                    <a16:creationId xmlns:a16="http://schemas.microsoft.com/office/drawing/2014/main" id="{10F55B26-0533-427F-B19F-BC50BDDF25D6}"/>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riangle 30">
                <a:extLst>
                  <a:ext uri="{FF2B5EF4-FFF2-40B4-BE49-F238E27FC236}">
                    <a16:creationId xmlns:a16="http://schemas.microsoft.com/office/drawing/2014/main" id="{C561EC63-C069-4C2B-B959-26A4C0A99A75}"/>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6" name="Straight Connector 35">
                <a:extLst>
                  <a:ext uri="{FF2B5EF4-FFF2-40B4-BE49-F238E27FC236}">
                    <a16:creationId xmlns:a16="http://schemas.microsoft.com/office/drawing/2014/main" id="{4F3D7B84-D596-4353-9FBB-D5E1CF60212B}"/>
                  </a:ext>
                </a:extLst>
              </p:cNvPr>
              <p:cNvCxnSpPr>
                <a:cxnSpLocks/>
                <a:stCxn id="35" idx="2"/>
                <a:endCxn id="35"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1C40BC0-C087-4A72-9429-59870B4B21A4}"/>
                  </a:ext>
                </a:extLst>
              </p:cNvPr>
              <p:cNvCxnSpPr>
                <a:cxnSpLocks/>
                <a:stCxn id="35" idx="2"/>
                <a:endCxn id="35"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3B8BAD1-8986-47B8-AA34-E1398B2618C9}"/>
                  </a:ext>
                </a:extLst>
              </p:cNvPr>
              <p:cNvCxnSpPr>
                <a:cxnSpLocks/>
                <a:stCxn id="35" idx="4"/>
                <a:endCxn id="35"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A7022790-A836-4A0B-A805-EE6A1A6E329B}"/>
                </a:ext>
              </a:extLst>
            </p:cNvPr>
            <p:cNvSpPr/>
            <p:nvPr/>
          </p:nvSpPr>
          <p:spPr>
            <a:xfrm>
              <a:off x="6948000" y="2206492"/>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B[3]</a:t>
              </a:r>
            </a:p>
          </p:txBody>
        </p:sp>
        <p:sp>
          <p:nvSpPr>
            <p:cNvPr id="8" name="Rectangle 7">
              <a:extLst>
                <a:ext uri="{FF2B5EF4-FFF2-40B4-BE49-F238E27FC236}">
                  <a16:creationId xmlns:a16="http://schemas.microsoft.com/office/drawing/2014/main" id="{1E3A595E-B14F-4544-91C0-626401D659C0}"/>
                </a:ext>
              </a:extLst>
            </p:cNvPr>
            <p:cNvSpPr/>
            <p:nvPr/>
          </p:nvSpPr>
          <p:spPr>
            <a:xfrm>
              <a:off x="7596000" y="2206492"/>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B[2]</a:t>
              </a:r>
            </a:p>
          </p:txBody>
        </p:sp>
        <p:sp>
          <p:nvSpPr>
            <p:cNvPr id="9" name="Rectangle 8">
              <a:extLst>
                <a:ext uri="{FF2B5EF4-FFF2-40B4-BE49-F238E27FC236}">
                  <a16:creationId xmlns:a16="http://schemas.microsoft.com/office/drawing/2014/main" id="{7050470E-0230-4461-BC45-DD5394E2950D}"/>
                </a:ext>
              </a:extLst>
            </p:cNvPr>
            <p:cNvSpPr/>
            <p:nvPr/>
          </p:nvSpPr>
          <p:spPr>
            <a:xfrm>
              <a:off x="8244000" y="2206492"/>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B[1]</a:t>
              </a:r>
            </a:p>
          </p:txBody>
        </p:sp>
        <p:sp>
          <p:nvSpPr>
            <p:cNvPr id="10" name="Rectangle 9">
              <a:extLst>
                <a:ext uri="{FF2B5EF4-FFF2-40B4-BE49-F238E27FC236}">
                  <a16:creationId xmlns:a16="http://schemas.microsoft.com/office/drawing/2014/main" id="{FA1D9DFC-0B62-46D6-AC65-806D9C40DACB}"/>
                </a:ext>
              </a:extLst>
            </p:cNvPr>
            <p:cNvSpPr/>
            <p:nvPr/>
          </p:nvSpPr>
          <p:spPr>
            <a:xfrm>
              <a:off x="6948000" y="3073364"/>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C[3]</a:t>
              </a:r>
            </a:p>
          </p:txBody>
        </p:sp>
        <p:sp>
          <p:nvSpPr>
            <p:cNvPr id="11" name="Rectangle 10">
              <a:extLst>
                <a:ext uri="{FF2B5EF4-FFF2-40B4-BE49-F238E27FC236}">
                  <a16:creationId xmlns:a16="http://schemas.microsoft.com/office/drawing/2014/main" id="{FA33BDBB-9B33-4A86-B91C-7145C22EF314}"/>
                </a:ext>
              </a:extLst>
            </p:cNvPr>
            <p:cNvSpPr/>
            <p:nvPr/>
          </p:nvSpPr>
          <p:spPr>
            <a:xfrm>
              <a:off x="7596000" y="3073364"/>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C[2]</a:t>
              </a:r>
            </a:p>
          </p:txBody>
        </p:sp>
        <p:sp>
          <p:nvSpPr>
            <p:cNvPr id="12" name="Rectangle 11">
              <a:extLst>
                <a:ext uri="{FF2B5EF4-FFF2-40B4-BE49-F238E27FC236}">
                  <a16:creationId xmlns:a16="http://schemas.microsoft.com/office/drawing/2014/main" id="{5C7563BB-741B-4D66-8987-35C3EDBB1F93}"/>
                </a:ext>
              </a:extLst>
            </p:cNvPr>
            <p:cNvSpPr/>
            <p:nvPr/>
          </p:nvSpPr>
          <p:spPr>
            <a:xfrm>
              <a:off x="8244000" y="3073364"/>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C[1]</a:t>
              </a:r>
            </a:p>
          </p:txBody>
        </p:sp>
        <p:sp>
          <p:nvSpPr>
            <p:cNvPr id="13" name="Rectangle 12">
              <a:extLst>
                <a:ext uri="{FF2B5EF4-FFF2-40B4-BE49-F238E27FC236}">
                  <a16:creationId xmlns:a16="http://schemas.microsoft.com/office/drawing/2014/main" id="{80197EAB-D908-4887-BD2D-2381043C793A}"/>
                </a:ext>
              </a:extLst>
            </p:cNvPr>
            <p:cNvSpPr/>
            <p:nvPr/>
          </p:nvSpPr>
          <p:spPr>
            <a:xfrm>
              <a:off x="10836000" y="2641364"/>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A[0]</a:t>
              </a:r>
            </a:p>
          </p:txBody>
        </p:sp>
        <p:cxnSp>
          <p:nvCxnSpPr>
            <p:cNvPr id="14" name="Straight Arrow Connector 13">
              <a:extLst>
                <a:ext uri="{FF2B5EF4-FFF2-40B4-BE49-F238E27FC236}">
                  <a16:creationId xmlns:a16="http://schemas.microsoft.com/office/drawing/2014/main" id="{A76F0390-FD3D-4214-BD8B-168301DFC0B2}"/>
                </a:ext>
              </a:extLst>
            </p:cNvPr>
            <p:cNvCxnSpPr>
              <a:stCxn id="9" idx="3"/>
            </p:cNvCxnSpPr>
            <p:nvPr/>
          </p:nvCxnSpPr>
          <p:spPr>
            <a:xfrm>
              <a:off x="8892000" y="2422492"/>
              <a:ext cx="64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3F888D-3C49-40B2-895A-6C20577C9D4C}"/>
                </a:ext>
              </a:extLst>
            </p:cNvPr>
            <p:cNvCxnSpPr>
              <a:cxnSpLocks/>
              <a:stCxn id="12" idx="3"/>
            </p:cNvCxnSpPr>
            <p:nvPr/>
          </p:nvCxnSpPr>
          <p:spPr>
            <a:xfrm>
              <a:off x="8892000" y="3289364"/>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393ADD8-9C0C-4D7A-8B77-2CCBAE65E65D}"/>
                </a:ext>
              </a:extLst>
            </p:cNvPr>
            <p:cNvCxnSpPr>
              <a:cxnSpLocks/>
              <a:stCxn id="34" idx="2"/>
              <a:endCxn id="13" idx="1"/>
            </p:cNvCxnSpPr>
            <p:nvPr/>
          </p:nvCxnSpPr>
          <p:spPr>
            <a:xfrm>
              <a:off x="10188000" y="2854492"/>
              <a:ext cx="648000" cy="2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Document 27">
              <a:extLst>
                <a:ext uri="{FF2B5EF4-FFF2-40B4-BE49-F238E27FC236}">
                  <a16:creationId xmlns:a16="http://schemas.microsoft.com/office/drawing/2014/main" id="{027B0C64-DF59-46AA-AF4F-2FD8E0ECE760}"/>
                </a:ext>
              </a:extLst>
            </p:cNvPr>
            <p:cNvSpPr/>
            <p:nvPr/>
          </p:nvSpPr>
          <p:spPr>
            <a:xfrm rot="5400000">
              <a:off x="6588000" y="3144257"/>
              <a:ext cx="432000" cy="288000"/>
            </a:xfrm>
            <a:prstGeom prst="flowChartDocumen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ocument 28">
              <a:extLst>
                <a:ext uri="{FF2B5EF4-FFF2-40B4-BE49-F238E27FC236}">
                  <a16:creationId xmlns:a16="http://schemas.microsoft.com/office/drawing/2014/main" id="{66D1390C-4FDD-42DF-AE96-75B8D27CDB88}"/>
                </a:ext>
              </a:extLst>
            </p:cNvPr>
            <p:cNvSpPr/>
            <p:nvPr/>
          </p:nvSpPr>
          <p:spPr>
            <a:xfrm rot="5400000">
              <a:off x="6587999" y="2278492"/>
              <a:ext cx="432000" cy="288000"/>
            </a:xfrm>
            <a:prstGeom prst="flowChartDocumen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C8CEF1A8-14D1-443E-8B29-F4C44450E633}"/>
                </a:ext>
              </a:extLst>
            </p:cNvPr>
            <p:cNvSpPr txBox="1"/>
            <p:nvPr/>
          </p:nvSpPr>
          <p:spPr>
            <a:xfrm>
              <a:off x="9597364" y="1707240"/>
              <a:ext cx="54341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sp>
          <p:nvSpPr>
            <p:cNvPr id="20" name="TextBox 19">
              <a:extLst>
                <a:ext uri="{FF2B5EF4-FFF2-40B4-BE49-F238E27FC236}">
                  <a16:creationId xmlns:a16="http://schemas.microsoft.com/office/drawing/2014/main" id="{16AC7E1A-BB44-4B7C-B9DB-7D3DC86BE5C2}"/>
                </a:ext>
              </a:extLst>
            </p:cNvPr>
            <p:cNvSpPr txBox="1"/>
            <p:nvPr/>
          </p:nvSpPr>
          <p:spPr>
            <a:xfrm>
              <a:off x="11026149" y="1703072"/>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T0</a:t>
              </a:r>
            </a:p>
          </p:txBody>
        </p:sp>
        <p:sp>
          <p:nvSpPr>
            <p:cNvPr id="21" name="TextBox 20">
              <a:extLst>
                <a:ext uri="{FF2B5EF4-FFF2-40B4-BE49-F238E27FC236}">
                  <a16:creationId xmlns:a16="http://schemas.microsoft.com/office/drawing/2014/main" id="{1E5C4325-06F7-4F4D-8B13-D54DD6E06B06}"/>
                </a:ext>
              </a:extLst>
            </p:cNvPr>
            <p:cNvSpPr txBox="1"/>
            <p:nvPr/>
          </p:nvSpPr>
          <p:spPr>
            <a:xfrm>
              <a:off x="8428606" y="1704687"/>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T1</a:t>
              </a:r>
            </a:p>
          </p:txBody>
        </p:sp>
        <p:sp>
          <p:nvSpPr>
            <p:cNvPr id="22" name="TextBox 21">
              <a:extLst>
                <a:ext uri="{FF2B5EF4-FFF2-40B4-BE49-F238E27FC236}">
                  <a16:creationId xmlns:a16="http://schemas.microsoft.com/office/drawing/2014/main" id="{830B18E4-CF5A-4A56-9596-89324AE85A12}"/>
                </a:ext>
              </a:extLst>
            </p:cNvPr>
            <p:cNvSpPr txBox="1"/>
            <p:nvPr/>
          </p:nvSpPr>
          <p:spPr>
            <a:xfrm>
              <a:off x="7780606" y="1704686"/>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T2</a:t>
              </a:r>
            </a:p>
          </p:txBody>
        </p:sp>
        <p:sp>
          <p:nvSpPr>
            <p:cNvPr id="23" name="TextBox 22">
              <a:extLst>
                <a:ext uri="{FF2B5EF4-FFF2-40B4-BE49-F238E27FC236}">
                  <a16:creationId xmlns:a16="http://schemas.microsoft.com/office/drawing/2014/main" id="{D3116410-33F8-47B4-8C5E-7148F914682F}"/>
                </a:ext>
              </a:extLst>
            </p:cNvPr>
            <p:cNvSpPr txBox="1"/>
            <p:nvPr/>
          </p:nvSpPr>
          <p:spPr>
            <a:xfrm>
              <a:off x="7132606" y="1703072"/>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T3</a:t>
              </a:r>
            </a:p>
          </p:txBody>
        </p:sp>
        <p:cxnSp>
          <p:nvCxnSpPr>
            <p:cNvPr id="24" name="Straight Connector 23">
              <a:extLst>
                <a:ext uri="{FF2B5EF4-FFF2-40B4-BE49-F238E27FC236}">
                  <a16:creationId xmlns:a16="http://schemas.microsoft.com/office/drawing/2014/main" id="{4DC09C2E-663A-47D6-98E2-6B6843403D91}"/>
                </a:ext>
              </a:extLst>
            </p:cNvPr>
            <p:cNvCxnSpPr/>
            <p:nvPr/>
          </p:nvCxnSpPr>
          <p:spPr>
            <a:xfrm>
              <a:off x="7595999" y="1671612"/>
              <a:ext cx="0" cy="309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1F4DBA9-A1C6-4E59-9899-676E1440ECDC}"/>
                </a:ext>
              </a:extLst>
            </p:cNvPr>
            <p:cNvCxnSpPr/>
            <p:nvPr/>
          </p:nvCxnSpPr>
          <p:spPr>
            <a:xfrm>
              <a:off x="8243999" y="1671612"/>
              <a:ext cx="0" cy="309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D000959-4A5E-4C0C-92CD-44A4E2862FE1}"/>
                </a:ext>
              </a:extLst>
            </p:cNvPr>
            <p:cNvCxnSpPr/>
            <p:nvPr/>
          </p:nvCxnSpPr>
          <p:spPr>
            <a:xfrm>
              <a:off x="8891999" y="1671612"/>
              <a:ext cx="0" cy="309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D43B6AC-6657-4FE3-A023-4654EE59733A}"/>
                </a:ext>
              </a:extLst>
            </p:cNvPr>
            <p:cNvCxnSpPr/>
            <p:nvPr/>
          </p:nvCxnSpPr>
          <p:spPr>
            <a:xfrm>
              <a:off x="6947999" y="1671612"/>
              <a:ext cx="0" cy="3096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B164FBF-202B-488B-A535-47BD1BFA7DE1}"/>
                </a:ext>
              </a:extLst>
            </p:cNvPr>
            <p:cNvSpPr/>
            <p:nvPr/>
          </p:nvSpPr>
          <p:spPr>
            <a:xfrm>
              <a:off x="6948000" y="4009364"/>
              <a:ext cx="648000" cy="432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0</a:t>
              </a:r>
            </a:p>
          </p:txBody>
        </p:sp>
        <p:sp>
          <p:nvSpPr>
            <p:cNvPr id="29" name="Rectangle 28">
              <a:extLst>
                <a:ext uri="{FF2B5EF4-FFF2-40B4-BE49-F238E27FC236}">
                  <a16:creationId xmlns:a16="http://schemas.microsoft.com/office/drawing/2014/main" id="{E82C9A97-6D83-4957-B3DD-C22A418838C5}"/>
                </a:ext>
              </a:extLst>
            </p:cNvPr>
            <p:cNvSpPr/>
            <p:nvPr/>
          </p:nvSpPr>
          <p:spPr>
            <a:xfrm>
              <a:off x="7596000" y="4009364"/>
              <a:ext cx="648000" cy="432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sp>
          <p:nvSpPr>
            <p:cNvPr id="30" name="Rectangle 29">
              <a:extLst>
                <a:ext uri="{FF2B5EF4-FFF2-40B4-BE49-F238E27FC236}">
                  <a16:creationId xmlns:a16="http://schemas.microsoft.com/office/drawing/2014/main" id="{73BFFFC5-09D8-438A-BAD0-1B266D7B10C9}"/>
                </a:ext>
              </a:extLst>
            </p:cNvPr>
            <p:cNvSpPr/>
            <p:nvPr/>
          </p:nvSpPr>
          <p:spPr>
            <a:xfrm>
              <a:off x="8244000" y="4009364"/>
              <a:ext cx="648000" cy="432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0</a:t>
              </a:r>
            </a:p>
          </p:txBody>
        </p:sp>
        <p:sp>
          <p:nvSpPr>
            <p:cNvPr id="31" name="Document 37">
              <a:extLst>
                <a:ext uri="{FF2B5EF4-FFF2-40B4-BE49-F238E27FC236}">
                  <a16:creationId xmlns:a16="http://schemas.microsoft.com/office/drawing/2014/main" id="{133A50FB-756F-4ABB-90D7-5BBB148DE569}"/>
                </a:ext>
              </a:extLst>
            </p:cNvPr>
            <p:cNvSpPr/>
            <p:nvPr/>
          </p:nvSpPr>
          <p:spPr>
            <a:xfrm rot="5400000">
              <a:off x="6588000" y="4082400"/>
              <a:ext cx="432000" cy="288000"/>
            </a:xfrm>
            <a:prstGeom prst="flowChartDocumen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68401933-9976-4C62-8F2D-2792B017AEDB}"/>
                </a:ext>
              </a:extLst>
            </p:cNvPr>
            <p:cNvSpPr/>
            <p:nvPr/>
          </p:nvSpPr>
          <p:spPr>
            <a:xfrm>
              <a:off x="9539999" y="4008257"/>
              <a:ext cx="648000" cy="432000"/>
            </a:xfrm>
            <a:prstGeom prst="rect">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1</a:t>
              </a:r>
            </a:p>
          </p:txBody>
        </p:sp>
        <p:cxnSp>
          <p:nvCxnSpPr>
            <p:cNvPr id="33" name="Straight Arrow Connector 32">
              <a:extLst>
                <a:ext uri="{FF2B5EF4-FFF2-40B4-BE49-F238E27FC236}">
                  <a16:creationId xmlns:a16="http://schemas.microsoft.com/office/drawing/2014/main" id="{1B55B631-746A-4BD7-BFE3-8FE7AB81229F}"/>
                </a:ext>
              </a:extLst>
            </p:cNvPr>
            <p:cNvCxnSpPr>
              <a:cxnSpLocks/>
              <a:stCxn id="32" idx="0"/>
              <a:endCxn id="34" idx="1"/>
            </p:cNvCxnSpPr>
            <p:nvPr/>
          </p:nvCxnSpPr>
          <p:spPr>
            <a:xfrm flipV="1">
              <a:off x="9863999" y="3372892"/>
              <a:ext cx="1" cy="6353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A7892C3C-BE3D-4E6A-8065-686204C84A40}"/>
              </a:ext>
            </a:extLst>
          </p:cNvPr>
          <p:cNvGrpSpPr/>
          <p:nvPr/>
        </p:nvGrpSpPr>
        <p:grpSpPr>
          <a:xfrm>
            <a:off x="7780606" y="5085291"/>
            <a:ext cx="2880000" cy="721509"/>
            <a:chOff x="7780606" y="5085291"/>
            <a:chExt cx="2880000" cy="721509"/>
          </a:xfrm>
        </p:grpSpPr>
        <p:sp>
          <p:nvSpPr>
            <p:cNvPr id="40" name="Rectangle 39">
              <a:extLst>
                <a:ext uri="{FF2B5EF4-FFF2-40B4-BE49-F238E27FC236}">
                  <a16:creationId xmlns:a16="http://schemas.microsoft.com/office/drawing/2014/main" id="{7735EEE6-E471-4469-AE5F-1A5F69FA44BA}"/>
                </a:ext>
              </a:extLst>
            </p:cNvPr>
            <p:cNvSpPr/>
            <p:nvPr/>
          </p:nvSpPr>
          <p:spPr>
            <a:xfrm>
              <a:off x="8068606" y="5372790"/>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B[3]</a:t>
              </a:r>
            </a:p>
          </p:txBody>
        </p:sp>
        <p:sp>
          <p:nvSpPr>
            <p:cNvPr id="41" name="Rectangle 40">
              <a:extLst>
                <a:ext uri="{FF2B5EF4-FFF2-40B4-BE49-F238E27FC236}">
                  <a16:creationId xmlns:a16="http://schemas.microsoft.com/office/drawing/2014/main" id="{683FDD87-297D-45D6-B0CE-3BC74EB9A766}"/>
                </a:ext>
              </a:extLst>
            </p:cNvPr>
            <p:cNvSpPr/>
            <p:nvPr/>
          </p:nvSpPr>
          <p:spPr>
            <a:xfrm>
              <a:off x="8716606" y="5372790"/>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A[2]</a:t>
              </a:r>
            </a:p>
          </p:txBody>
        </p:sp>
        <p:sp>
          <p:nvSpPr>
            <p:cNvPr id="42" name="Rectangle 41">
              <a:extLst>
                <a:ext uri="{FF2B5EF4-FFF2-40B4-BE49-F238E27FC236}">
                  <a16:creationId xmlns:a16="http://schemas.microsoft.com/office/drawing/2014/main" id="{D94952D7-FFC6-488D-A622-BA18256675AD}"/>
                </a:ext>
              </a:extLst>
            </p:cNvPr>
            <p:cNvSpPr/>
            <p:nvPr/>
          </p:nvSpPr>
          <p:spPr>
            <a:xfrm>
              <a:off x="9364606" y="5372790"/>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B[1]</a:t>
              </a:r>
            </a:p>
          </p:txBody>
        </p:sp>
        <p:sp>
          <p:nvSpPr>
            <p:cNvPr id="43" name="Document 47">
              <a:extLst>
                <a:ext uri="{FF2B5EF4-FFF2-40B4-BE49-F238E27FC236}">
                  <a16:creationId xmlns:a16="http://schemas.microsoft.com/office/drawing/2014/main" id="{0521B575-7A9E-4852-A1D3-1D0EFF8B3334}"/>
                </a:ext>
              </a:extLst>
            </p:cNvPr>
            <p:cNvSpPr/>
            <p:nvPr/>
          </p:nvSpPr>
          <p:spPr>
            <a:xfrm rot="5400000">
              <a:off x="7708606" y="5446800"/>
              <a:ext cx="432000" cy="288000"/>
            </a:xfrm>
            <a:prstGeom prst="flowChartDocumen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Rectangle 43">
              <a:extLst>
                <a:ext uri="{FF2B5EF4-FFF2-40B4-BE49-F238E27FC236}">
                  <a16:creationId xmlns:a16="http://schemas.microsoft.com/office/drawing/2014/main" id="{F6DE9540-0DA0-41D2-9254-515EDD0FE4DD}"/>
                </a:ext>
              </a:extLst>
            </p:cNvPr>
            <p:cNvSpPr/>
            <p:nvPr/>
          </p:nvSpPr>
          <p:spPr>
            <a:xfrm>
              <a:off x="10012606" y="5371683"/>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A[0]</a:t>
              </a:r>
            </a:p>
          </p:txBody>
        </p:sp>
        <p:sp>
          <p:nvSpPr>
            <p:cNvPr id="45" name="TextBox 44">
              <a:extLst>
                <a:ext uri="{FF2B5EF4-FFF2-40B4-BE49-F238E27FC236}">
                  <a16:creationId xmlns:a16="http://schemas.microsoft.com/office/drawing/2014/main" id="{EC4E2E46-8B0B-4CAE-B5A8-2BD3A0298788}"/>
                </a:ext>
              </a:extLst>
            </p:cNvPr>
            <p:cNvSpPr txBox="1"/>
            <p:nvPr/>
          </p:nvSpPr>
          <p:spPr>
            <a:xfrm>
              <a:off x="9021600" y="5085291"/>
              <a:ext cx="674928" cy="29084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Result</a:t>
              </a:r>
            </a:p>
          </p:txBody>
        </p:sp>
      </p:grpSp>
    </p:spTree>
    <p:extLst>
      <p:ext uri="{BB962C8B-B14F-4D97-AF65-F5344CB8AC3E}">
        <p14:creationId xmlns:p14="http://schemas.microsoft.com/office/powerpoint/2010/main" val="2864958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FB5D26-66FD-468F-B705-67E29C79ADD3}"/>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56F78410-C0A2-4084-9B33-F4F2D50A4E38}"/>
              </a:ext>
            </a:extLst>
          </p:cNvPr>
          <p:cNvSpPr/>
          <p:nvPr/>
        </p:nvSpPr>
        <p:spPr>
          <a:xfrm>
            <a:off x="436566" y="2967335"/>
            <a:ext cx="11318932"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Single Instruction, Multiple Data (SIMD)</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00819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SIMD</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SIMD execution brings a (constrained) form of vector processing to general-purpose CPUs.</a:t>
            </a:r>
          </a:p>
          <a:p>
            <a:pPr lvl="1"/>
            <a:r>
              <a:rPr lang="en-GB" dirty="0"/>
              <a:t>The key idea remains to exploit data-level parallelism.</a:t>
            </a:r>
          </a:p>
          <a:p>
            <a:pPr lvl="1"/>
            <a:r>
              <a:rPr lang="en-GB" dirty="0"/>
              <a:t>And obtain performance benefits (with energy-efficiency benefits, too, if possible)</a:t>
            </a:r>
          </a:p>
          <a:p>
            <a:r>
              <a:rPr lang="en-GB" dirty="0"/>
              <a:t>SIMD also provides more efficient processing for certain codes.</a:t>
            </a:r>
          </a:p>
          <a:p>
            <a:pPr lvl="1"/>
            <a:r>
              <a:rPr lang="en-GB" dirty="0"/>
              <a:t>E.g., multimedia workloads, such as image recognition and object detection, where operations are on pixel color values that are 8 or 16 bits in length</a:t>
            </a:r>
          </a:p>
          <a:p>
            <a:pPr lvl="1"/>
            <a:r>
              <a:rPr lang="en-GB" dirty="0"/>
              <a:t>Scalar execution would put each value in its own 32-bit register.</a:t>
            </a:r>
          </a:p>
          <a:p>
            <a:pPr lvl="1"/>
            <a:r>
              <a:rPr lang="en-GB" dirty="0"/>
              <a:t>SIMD packs them into a vector register (e.g., 256-bit vector of 16 * 16-bit data elements).</a:t>
            </a:r>
          </a:p>
          <a:p>
            <a:pPr lvl="2"/>
            <a:r>
              <a:rPr lang="en-GB" dirty="0"/>
              <a:t>Then operates on each element independently</a:t>
            </a:r>
          </a:p>
          <a:p>
            <a:r>
              <a:rPr lang="en-GB" dirty="0"/>
              <a:t>However, SIMD typically operates on all elements concurrently.</a:t>
            </a:r>
          </a:p>
          <a:p>
            <a:pPr lvl="1"/>
            <a:r>
              <a:rPr lang="en-GB" dirty="0"/>
              <a:t>Contrast with vector processing in the previous slides.</a:t>
            </a:r>
          </a:p>
          <a:p>
            <a:endParaRPr lang="en-US" dirty="0"/>
          </a:p>
        </p:txBody>
      </p:sp>
    </p:spTree>
    <p:extLst>
      <p:ext uri="{BB962C8B-B14F-4D97-AF65-F5344CB8AC3E}">
        <p14:creationId xmlns:p14="http://schemas.microsoft.com/office/powerpoint/2010/main" val="1240211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SIMD Execution</a:t>
            </a:r>
          </a:p>
        </p:txBody>
      </p:sp>
      <p:cxnSp>
        <p:nvCxnSpPr>
          <p:cNvPr id="4" name="Elbow Connector 87">
            <a:extLst>
              <a:ext uri="{FF2B5EF4-FFF2-40B4-BE49-F238E27FC236}">
                <a16:creationId xmlns:a16="http://schemas.microsoft.com/office/drawing/2014/main" id="{BC7EEFB9-89EE-4627-8BF0-9C30E7BE11C9}"/>
              </a:ext>
            </a:extLst>
          </p:cNvPr>
          <p:cNvCxnSpPr>
            <a:cxnSpLocks/>
            <a:stCxn id="97" idx="2"/>
          </p:cNvCxnSpPr>
          <p:nvPr/>
        </p:nvCxnSpPr>
        <p:spPr>
          <a:xfrm rot="5400000">
            <a:off x="2718679" y="3257996"/>
            <a:ext cx="2088000" cy="180000"/>
          </a:xfrm>
          <a:prstGeom prst="bentConnector3">
            <a:avLst/>
          </a:prstGeom>
          <a:ln w="25400">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Elbow Connector 88">
            <a:extLst>
              <a:ext uri="{FF2B5EF4-FFF2-40B4-BE49-F238E27FC236}">
                <a16:creationId xmlns:a16="http://schemas.microsoft.com/office/drawing/2014/main" id="{6A2218D6-5E86-4616-9730-C0854DBD9F8F}"/>
              </a:ext>
            </a:extLst>
          </p:cNvPr>
          <p:cNvCxnSpPr>
            <a:cxnSpLocks/>
          </p:cNvCxnSpPr>
          <p:nvPr/>
        </p:nvCxnSpPr>
        <p:spPr>
          <a:xfrm rot="16200000" flipH="1">
            <a:off x="3555712" y="3218546"/>
            <a:ext cx="2088000" cy="222911"/>
          </a:xfrm>
          <a:prstGeom prst="bentConnector3">
            <a:avLst>
              <a:gd name="adj1" fmla="val 50000"/>
            </a:avLst>
          </a:prstGeom>
          <a:ln w="25400">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Elbow Connector 91">
            <a:extLst>
              <a:ext uri="{FF2B5EF4-FFF2-40B4-BE49-F238E27FC236}">
                <a16:creationId xmlns:a16="http://schemas.microsoft.com/office/drawing/2014/main" id="{D2DA6821-52A4-4DA1-A015-B1BADF48FAC0}"/>
              </a:ext>
            </a:extLst>
          </p:cNvPr>
          <p:cNvCxnSpPr>
            <a:cxnSpLocks/>
          </p:cNvCxnSpPr>
          <p:nvPr/>
        </p:nvCxnSpPr>
        <p:spPr>
          <a:xfrm rot="16200000" flipH="1">
            <a:off x="4419492" y="3017739"/>
            <a:ext cx="2088000" cy="629626"/>
          </a:xfrm>
          <a:prstGeom prst="bentConnector3">
            <a:avLst>
              <a:gd name="adj1" fmla="val 32545"/>
            </a:avLst>
          </a:prstGeom>
          <a:ln w="25400">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94">
            <a:extLst>
              <a:ext uri="{FF2B5EF4-FFF2-40B4-BE49-F238E27FC236}">
                <a16:creationId xmlns:a16="http://schemas.microsoft.com/office/drawing/2014/main" id="{5A8288F2-182C-4F2E-B45E-595F0F045E94}"/>
              </a:ext>
            </a:extLst>
          </p:cNvPr>
          <p:cNvCxnSpPr>
            <a:cxnSpLocks/>
          </p:cNvCxnSpPr>
          <p:nvPr/>
        </p:nvCxnSpPr>
        <p:spPr>
          <a:xfrm rot="16200000" flipH="1">
            <a:off x="5255883" y="2829348"/>
            <a:ext cx="2088000" cy="1006408"/>
          </a:xfrm>
          <a:prstGeom prst="bentConnector3">
            <a:avLst>
              <a:gd name="adj1" fmla="val 25827"/>
            </a:avLst>
          </a:prstGeom>
          <a:ln w="25400">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176">
            <a:extLst>
              <a:ext uri="{FF2B5EF4-FFF2-40B4-BE49-F238E27FC236}">
                <a16:creationId xmlns:a16="http://schemas.microsoft.com/office/drawing/2014/main" id="{0B37E6BC-08DB-4330-9EAE-8464A59911D9}"/>
              </a:ext>
            </a:extLst>
          </p:cNvPr>
          <p:cNvCxnSpPr>
            <a:cxnSpLocks/>
          </p:cNvCxnSpPr>
          <p:nvPr/>
        </p:nvCxnSpPr>
        <p:spPr>
          <a:xfrm rot="16200000" flipH="1">
            <a:off x="6105435" y="2627798"/>
            <a:ext cx="2088000" cy="1409512"/>
          </a:xfrm>
          <a:prstGeom prst="bentConnector3">
            <a:avLst>
              <a:gd name="adj1" fmla="val 20752"/>
            </a:avLst>
          </a:prstGeom>
          <a:ln w="25400" cmpd="sng">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183">
            <a:extLst>
              <a:ext uri="{FF2B5EF4-FFF2-40B4-BE49-F238E27FC236}">
                <a16:creationId xmlns:a16="http://schemas.microsoft.com/office/drawing/2014/main" id="{326D6A0D-9886-44A0-A783-90A68DA09CE3}"/>
              </a:ext>
            </a:extLst>
          </p:cNvPr>
          <p:cNvCxnSpPr>
            <a:cxnSpLocks/>
          </p:cNvCxnSpPr>
          <p:nvPr/>
        </p:nvCxnSpPr>
        <p:spPr>
          <a:xfrm rot="16200000" flipH="1">
            <a:off x="8657711" y="2041528"/>
            <a:ext cx="2088000" cy="2628668"/>
          </a:xfrm>
          <a:prstGeom prst="bentConnector3">
            <a:avLst>
              <a:gd name="adj1" fmla="val 3615"/>
            </a:avLst>
          </a:prstGeom>
          <a:ln w="25400">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187">
            <a:extLst>
              <a:ext uri="{FF2B5EF4-FFF2-40B4-BE49-F238E27FC236}">
                <a16:creationId xmlns:a16="http://schemas.microsoft.com/office/drawing/2014/main" id="{B5DE806A-CEEE-4420-A258-D5B7F1F464DD}"/>
              </a:ext>
            </a:extLst>
          </p:cNvPr>
          <p:cNvCxnSpPr>
            <a:cxnSpLocks/>
          </p:cNvCxnSpPr>
          <p:nvPr/>
        </p:nvCxnSpPr>
        <p:spPr>
          <a:xfrm rot="16200000" flipH="1">
            <a:off x="7807221" y="2243062"/>
            <a:ext cx="2088000" cy="2223689"/>
          </a:xfrm>
          <a:prstGeom prst="bentConnector3">
            <a:avLst>
              <a:gd name="adj1" fmla="val 9116"/>
            </a:avLst>
          </a:prstGeom>
          <a:ln w="25400">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Elbow Connector 191">
            <a:extLst>
              <a:ext uri="{FF2B5EF4-FFF2-40B4-BE49-F238E27FC236}">
                <a16:creationId xmlns:a16="http://schemas.microsoft.com/office/drawing/2014/main" id="{AF846F01-4DCD-418C-AF65-3ADC44A821E9}"/>
              </a:ext>
            </a:extLst>
          </p:cNvPr>
          <p:cNvCxnSpPr>
            <a:cxnSpLocks/>
          </p:cNvCxnSpPr>
          <p:nvPr/>
        </p:nvCxnSpPr>
        <p:spPr>
          <a:xfrm rot="16200000" flipH="1">
            <a:off x="6961037" y="2431410"/>
            <a:ext cx="2088000" cy="1824717"/>
          </a:xfrm>
          <a:prstGeom prst="bentConnector3">
            <a:avLst>
              <a:gd name="adj1" fmla="val 14616"/>
            </a:avLst>
          </a:prstGeom>
          <a:ln w="25400">
            <a:solidFill>
              <a:schemeClr val="accent2">
                <a:lumMod val="25000"/>
                <a:lumOff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1CA4550-2DB8-4097-9A2F-C21DF113FCB4}"/>
              </a:ext>
            </a:extLst>
          </p:cNvPr>
          <p:cNvSpPr/>
          <p:nvPr/>
        </p:nvSpPr>
        <p:spPr>
          <a:xfrm>
            <a:off x="6552000" y="3096001"/>
            <a:ext cx="5256000" cy="503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ontent Placeholder 3">
            <a:extLst>
              <a:ext uri="{FF2B5EF4-FFF2-40B4-BE49-F238E27FC236}">
                <a16:creationId xmlns:a16="http://schemas.microsoft.com/office/drawing/2014/main" id="{557B463A-BD87-4A56-A721-5E4213F43E2B}"/>
              </a:ext>
            </a:extLst>
          </p:cNvPr>
          <p:cNvSpPr>
            <a:spLocks noGrp="1"/>
          </p:cNvSpPr>
          <p:nvPr>
            <p:ph idx="1"/>
          </p:nvPr>
        </p:nvSpPr>
        <p:spPr>
          <a:xfrm>
            <a:off x="492789" y="1631112"/>
            <a:ext cx="2606011" cy="4086426"/>
          </a:xfrm>
        </p:spPr>
        <p:txBody>
          <a:bodyPr/>
          <a:lstStyle/>
          <a:p>
            <a:r>
              <a:rPr lang="en-US" dirty="0"/>
              <a:t>In SIMD, operations on all data elements occur at the same time.</a:t>
            </a:r>
          </a:p>
          <a:p>
            <a:r>
              <a:rPr lang="en-US" dirty="0"/>
              <a:t>The processor provides as many FUs as there are data elements in a vector.</a:t>
            </a:r>
          </a:p>
        </p:txBody>
      </p:sp>
      <p:grpSp>
        <p:nvGrpSpPr>
          <p:cNvPr id="14" name="Group 13">
            <a:extLst>
              <a:ext uri="{FF2B5EF4-FFF2-40B4-BE49-F238E27FC236}">
                <a16:creationId xmlns:a16="http://schemas.microsoft.com/office/drawing/2014/main" id="{83A41D77-F687-4C33-9B83-D58F69317253}"/>
              </a:ext>
            </a:extLst>
          </p:cNvPr>
          <p:cNvGrpSpPr>
            <a:grpSpLocks noChangeAspect="1"/>
          </p:cNvGrpSpPr>
          <p:nvPr/>
        </p:nvGrpSpPr>
        <p:grpSpPr>
          <a:xfrm rot="10800000">
            <a:off x="3528679" y="4392000"/>
            <a:ext cx="936000" cy="468000"/>
            <a:chOff x="8640000" y="5040000"/>
            <a:chExt cx="1440000" cy="720000"/>
          </a:xfrm>
        </p:grpSpPr>
        <p:sp>
          <p:nvSpPr>
            <p:cNvPr id="15" name="Manual Operation 8">
              <a:extLst>
                <a:ext uri="{FF2B5EF4-FFF2-40B4-BE49-F238E27FC236}">
                  <a16:creationId xmlns:a16="http://schemas.microsoft.com/office/drawing/2014/main" id="{EDB794DC-518D-4FB3-BE2C-AD7773B450A6}"/>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16" name="Triangle 9">
              <a:extLst>
                <a:ext uri="{FF2B5EF4-FFF2-40B4-BE49-F238E27FC236}">
                  <a16:creationId xmlns:a16="http://schemas.microsoft.com/office/drawing/2014/main" id="{D725473E-B271-46C3-91C9-2EAA6B4AD81B}"/>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17" name="Straight Connector 16">
              <a:extLst>
                <a:ext uri="{FF2B5EF4-FFF2-40B4-BE49-F238E27FC236}">
                  <a16:creationId xmlns:a16="http://schemas.microsoft.com/office/drawing/2014/main" id="{C24E78FC-8252-4ABF-ABD0-50918E8956B1}"/>
                </a:ext>
              </a:extLst>
            </p:cNvPr>
            <p:cNvCxnSpPr>
              <a:cxnSpLocks/>
              <a:stCxn id="16" idx="2"/>
              <a:endCxn id="16"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5A4AD8-C767-406F-8D5C-67F059999465}"/>
                </a:ext>
              </a:extLst>
            </p:cNvPr>
            <p:cNvCxnSpPr>
              <a:cxnSpLocks/>
              <a:stCxn id="16" idx="2"/>
              <a:endCxn id="16"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3691157-DB57-4F9F-9609-5D901A62CA76}"/>
                </a:ext>
              </a:extLst>
            </p:cNvPr>
            <p:cNvCxnSpPr>
              <a:cxnSpLocks/>
              <a:stCxn id="16" idx="4"/>
              <a:endCxn id="16"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CDC65A49-9A28-49CA-859A-FFCB33B6D948}"/>
              </a:ext>
            </a:extLst>
          </p:cNvPr>
          <p:cNvGrpSpPr>
            <a:grpSpLocks noChangeAspect="1"/>
          </p:cNvGrpSpPr>
          <p:nvPr/>
        </p:nvGrpSpPr>
        <p:grpSpPr>
          <a:xfrm rot="10800000">
            <a:off x="4572582" y="4392000"/>
            <a:ext cx="936000" cy="468000"/>
            <a:chOff x="8640000" y="5040000"/>
            <a:chExt cx="1440000" cy="720000"/>
          </a:xfrm>
        </p:grpSpPr>
        <p:sp>
          <p:nvSpPr>
            <p:cNvPr id="21" name="Manual Operation 14">
              <a:extLst>
                <a:ext uri="{FF2B5EF4-FFF2-40B4-BE49-F238E27FC236}">
                  <a16:creationId xmlns:a16="http://schemas.microsoft.com/office/drawing/2014/main" id="{EC856A65-A83D-43BE-8EEF-6EA17D655783}"/>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2" name="Triangle 15">
              <a:extLst>
                <a:ext uri="{FF2B5EF4-FFF2-40B4-BE49-F238E27FC236}">
                  <a16:creationId xmlns:a16="http://schemas.microsoft.com/office/drawing/2014/main" id="{62A3837B-629A-4B3F-A8D8-CBDCFC5B62AF}"/>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23" name="Straight Connector 22">
              <a:extLst>
                <a:ext uri="{FF2B5EF4-FFF2-40B4-BE49-F238E27FC236}">
                  <a16:creationId xmlns:a16="http://schemas.microsoft.com/office/drawing/2014/main" id="{7363AD60-501D-4A65-A622-E5B32E7EFD7D}"/>
                </a:ext>
              </a:extLst>
            </p:cNvPr>
            <p:cNvCxnSpPr>
              <a:cxnSpLocks/>
              <a:stCxn id="22" idx="2"/>
              <a:endCxn id="22"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A40C0AE-8E6A-4F93-A195-FE2E08D5B199}"/>
                </a:ext>
              </a:extLst>
            </p:cNvPr>
            <p:cNvCxnSpPr>
              <a:cxnSpLocks/>
              <a:stCxn id="22" idx="2"/>
              <a:endCxn id="22"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361763-445E-41B9-985C-EEEFD1F9CF1D}"/>
                </a:ext>
              </a:extLst>
            </p:cNvPr>
            <p:cNvCxnSpPr>
              <a:cxnSpLocks/>
              <a:stCxn id="22" idx="4"/>
              <a:endCxn id="22"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CDDD87B-17AD-4A9C-BF4E-F6EBADFCC249}"/>
              </a:ext>
            </a:extLst>
          </p:cNvPr>
          <p:cNvGrpSpPr>
            <a:grpSpLocks noChangeAspect="1"/>
          </p:cNvGrpSpPr>
          <p:nvPr/>
        </p:nvGrpSpPr>
        <p:grpSpPr>
          <a:xfrm rot="10800000">
            <a:off x="5616485" y="4392000"/>
            <a:ext cx="936000" cy="468000"/>
            <a:chOff x="8640000" y="5040000"/>
            <a:chExt cx="1440000" cy="720000"/>
          </a:xfrm>
        </p:grpSpPr>
        <p:sp>
          <p:nvSpPr>
            <p:cNvPr id="27" name="Manual Operation 20">
              <a:extLst>
                <a:ext uri="{FF2B5EF4-FFF2-40B4-BE49-F238E27FC236}">
                  <a16:creationId xmlns:a16="http://schemas.microsoft.com/office/drawing/2014/main" id="{CD058FB8-149B-4010-A403-9CD256CD1343}"/>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8" name="Triangle 21">
              <a:extLst>
                <a:ext uri="{FF2B5EF4-FFF2-40B4-BE49-F238E27FC236}">
                  <a16:creationId xmlns:a16="http://schemas.microsoft.com/office/drawing/2014/main" id="{7AE1508E-5B52-4DE2-A43F-3CDF3E3ED5BD}"/>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29" name="Straight Connector 28">
              <a:extLst>
                <a:ext uri="{FF2B5EF4-FFF2-40B4-BE49-F238E27FC236}">
                  <a16:creationId xmlns:a16="http://schemas.microsoft.com/office/drawing/2014/main" id="{2713BD07-08AB-4DD1-9376-6A2005654138}"/>
                </a:ext>
              </a:extLst>
            </p:cNvPr>
            <p:cNvCxnSpPr>
              <a:cxnSpLocks/>
              <a:stCxn id="28" idx="2"/>
              <a:endCxn id="28"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7517406-BF94-4132-A967-A063EEF79434}"/>
                </a:ext>
              </a:extLst>
            </p:cNvPr>
            <p:cNvCxnSpPr>
              <a:cxnSpLocks/>
              <a:stCxn id="28" idx="2"/>
              <a:endCxn id="28"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D7A033-9AD6-40B4-BF7A-713D4F4B2C72}"/>
                </a:ext>
              </a:extLst>
            </p:cNvPr>
            <p:cNvCxnSpPr>
              <a:cxnSpLocks/>
              <a:stCxn id="28" idx="4"/>
              <a:endCxn id="28"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8E24FCC7-0530-4ACA-AA8B-6D1140F36ACF}"/>
              </a:ext>
            </a:extLst>
          </p:cNvPr>
          <p:cNvGrpSpPr>
            <a:grpSpLocks noChangeAspect="1"/>
          </p:cNvGrpSpPr>
          <p:nvPr/>
        </p:nvGrpSpPr>
        <p:grpSpPr>
          <a:xfrm rot="10800000">
            <a:off x="6660388" y="4392000"/>
            <a:ext cx="936000" cy="468000"/>
            <a:chOff x="8640000" y="5040000"/>
            <a:chExt cx="1440000" cy="720000"/>
          </a:xfrm>
        </p:grpSpPr>
        <p:sp>
          <p:nvSpPr>
            <p:cNvPr id="33" name="Manual Operation 26">
              <a:extLst>
                <a:ext uri="{FF2B5EF4-FFF2-40B4-BE49-F238E27FC236}">
                  <a16:creationId xmlns:a16="http://schemas.microsoft.com/office/drawing/2014/main" id="{385E996C-3A3E-4982-98A6-63AB0AFFF452}"/>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4" name="Triangle 27">
              <a:extLst>
                <a:ext uri="{FF2B5EF4-FFF2-40B4-BE49-F238E27FC236}">
                  <a16:creationId xmlns:a16="http://schemas.microsoft.com/office/drawing/2014/main" id="{C36850DC-7118-453D-AFCD-A8F9A7553499}"/>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35" name="Straight Connector 34">
              <a:extLst>
                <a:ext uri="{FF2B5EF4-FFF2-40B4-BE49-F238E27FC236}">
                  <a16:creationId xmlns:a16="http://schemas.microsoft.com/office/drawing/2014/main" id="{90006EA0-6EBF-49BA-8214-D2A530C7B3D0}"/>
                </a:ext>
              </a:extLst>
            </p:cNvPr>
            <p:cNvCxnSpPr>
              <a:cxnSpLocks/>
              <a:stCxn id="34" idx="2"/>
              <a:endCxn id="34"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3C3B401-1E11-4200-82F0-D903C940E8E1}"/>
                </a:ext>
              </a:extLst>
            </p:cNvPr>
            <p:cNvCxnSpPr>
              <a:cxnSpLocks/>
              <a:stCxn id="34" idx="2"/>
              <a:endCxn id="34"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15B6C3A-FE47-4761-89CB-6A5E9230906F}"/>
                </a:ext>
              </a:extLst>
            </p:cNvPr>
            <p:cNvCxnSpPr>
              <a:cxnSpLocks/>
              <a:stCxn id="34" idx="4"/>
              <a:endCxn id="34"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520ABD36-107A-4656-9D90-A5761473A64B}"/>
              </a:ext>
            </a:extLst>
          </p:cNvPr>
          <p:cNvGrpSpPr>
            <a:grpSpLocks noChangeAspect="1"/>
          </p:cNvGrpSpPr>
          <p:nvPr/>
        </p:nvGrpSpPr>
        <p:grpSpPr>
          <a:xfrm rot="10800000">
            <a:off x="7704291" y="4392000"/>
            <a:ext cx="936000" cy="468000"/>
            <a:chOff x="8640000" y="5040000"/>
            <a:chExt cx="1440000" cy="720000"/>
          </a:xfrm>
        </p:grpSpPr>
        <p:sp>
          <p:nvSpPr>
            <p:cNvPr id="39" name="Manual Operation 32">
              <a:extLst>
                <a:ext uri="{FF2B5EF4-FFF2-40B4-BE49-F238E27FC236}">
                  <a16:creationId xmlns:a16="http://schemas.microsoft.com/office/drawing/2014/main" id="{E8529BA3-3D62-4993-9A5B-CE2AADD9A122}"/>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0" name="Triangle 33">
              <a:extLst>
                <a:ext uri="{FF2B5EF4-FFF2-40B4-BE49-F238E27FC236}">
                  <a16:creationId xmlns:a16="http://schemas.microsoft.com/office/drawing/2014/main" id="{C77A75E4-B9B2-4376-8D32-399DBD8DB2E3}"/>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41" name="Straight Connector 40">
              <a:extLst>
                <a:ext uri="{FF2B5EF4-FFF2-40B4-BE49-F238E27FC236}">
                  <a16:creationId xmlns:a16="http://schemas.microsoft.com/office/drawing/2014/main" id="{D8D50EA2-44E5-432A-B6EB-2E95A310D2FF}"/>
                </a:ext>
              </a:extLst>
            </p:cNvPr>
            <p:cNvCxnSpPr>
              <a:cxnSpLocks/>
              <a:stCxn id="40" idx="2"/>
              <a:endCxn id="40"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34E38F-1FBC-4B9C-9153-D74AEEA997C1}"/>
                </a:ext>
              </a:extLst>
            </p:cNvPr>
            <p:cNvCxnSpPr>
              <a:cxnSpLocks/>
              <a:stCxn id="40" idx="2"/>
              <a:endCxn id="40"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8D68AB2-F0FF-4B3B-8A0E-6C1995A4D00B}"/>
                </a:ext>
              </a:extLst>
            </p:cNvPr>
            <p:cNvCxnSpPr>
              <a:cxnSpLocks/>
              <a:stCxn id="40" idx="4"/>
              <a:endCxn id="40"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9A76C30-C95D-4B38-B9F4-45CC55C49A94}"/>
              </a:ext>
            </a:extLst>
          </p:cNvPr>
          <p:cNvGrpSpPr>
            <a:grpSpLocks noChangeAspect="1"/>
          </p:cNvGrpSpPr>
          <p:nvPr/>
        </p:nvGrpSpPr>
        <p:grpSpPr>
          <a:xfrm rot="10800000">
            <a:off x="8748194" y="4392000"/>
            <a:ext cx="936000" cy="468000"/>
            <a:chOff x="8640000" y="5040000"/>
            <a:chExt cx="1440000" cy="720000"/>
          </a:xfrm>
        </p:grpSpPr>
        <p:sp>
          <p:nvSpPr>
            <p:cNvPr id="45" name="Manual Operation 38">
              <a:extLst>
                <a:ext uri="{FF2B5EF4-FFF2-40B4-BE49-F238E27FC236}">
                  <a16:creationId xmlns:a16="http://schemas.microsoft.com/office/drawing/2014/main" id="{0DFCF7CA-ABA1-4FF4-B9AA-79331B0B874E}"/>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6" name="Triangle 39">
              <a:extLst>
                <a:ext uri="{FF2B5EF4-FFF2-40B4-BE49-F238E27FC236}">
                  <a16:creationId xmlns:a16="http://schemas.microsoft.com/office/drawing/2014/main" id="{4817601C-B51C-4F3E-A26B-49E289AC5451}"/>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47" name="Straight Connector 46">
              <a:extLst>
                <a:ext uri="{FF2B5EF4-FFF2-40B4-BE49-F238E27FC236}">
                  <a16:creationId xmlns:a16="http://schemas.microsoft.com/office/drawing/2014/main" id="{3C0551F6-0976-42DD-8AB8-121CD65DEA2F}"/>
                </a:ext>
              </a:extLst>
            </p:cNvPr>
            <p:cNvCxnSpPr>
              <a:cxnSpLocks/>
              <a:stCxn id="46" idx="2"/>
              <a:endCxn id="46"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CFB459D-9A31-498B-A310-42AFA5AA8B9F}"/>
                </a:ext>
              </a:extLst>
            </p:cNvPr>
            <p:cNvCxnSpPr>
              <a:cxnSpLocks/>
              <a:stCxn id="46" idx="2"/>
              <a:endCxn id="46"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862A726-3739-42EB-978C-55778B1F275A}"/>
                </a:ext>
              </a:extLst>
            </p:cNvPr>
            <p:cNvCxnSpPr>
              <a:cxnSpLocks/>
              <a:stCxn id="46" idx="4"/>
              <a:endCxn id="46"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48CB6F46-56AA-438A-806D-4C24315644EB}"/>
              </a:ext>
            </a:extLst>
          </p:cNvPr>
          <p:cNvGrpSpPr>
            <a:grpSpLocks noChangeAspect="1"/>
          </p:cNvGrpSpPr>
          <p:nvPr/>
        </p:nvGrpSpPr>
        <p:grpSpPr>
          <a:xfrm rot="10800000">
            <a:off x="9792097" y="4392000"/>
            <a:ext cx="936000" cy="468000"/>
            <a:chOff x="8640000" y="5040000"/>
            <a:chExt cx="1440000" cy="720000"/>
          </a:xfrm>
        </p:grpSpPr>
        <p:sp>
          <p:nvSpPr>
            <p:cNvPr id="51" name="Manual Operation 44">
              <a:extLst>
                <a:ext uri="{FF2B5EF4-FFF2-40B4-BE49-F238E27FC236}">
                  <a16:creationId xmlns:a16="http://schemas.microsoft.com/office/drawing/2014/main" id="{EB5BC238-6638-48C8-92A8-60BF830A6BA7}"/>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2" name="Triangle 45">
              <a:extLst>
                <a:ext uri="{FF2B5EF4-FFF2-40B4-BE49-F238E27FC236}">
                  <a16:creationId xmlns:a16="http://schemas.microsoft.com/office/drawing/2014/main" id="{F823912F-C9A3-4802-B9E3-0F434093BBBD}"/>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53" name="Straight Connector 52">
              <a:extLst>
                <a:ext uri="{FF2B5EF4-FFF2-40B4-BE49-F238E27FC236}">
                  <a16:creationId xmlns:a16="http://schemas.microsoft.com/office/drawing/2014/main" id="{40B9A8CC-B0FE-45EB-9128-4F49FB86C96B}"/>
                </a:ext>
              </a:extLst>
            </p:cNvPr>
            <p:cNvCxnSpPr>
              <a:cxnSpLocks/>
              <a:stCxn id="52" idx="2"/>
              <a:endCxn id="52"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3F5C694-1F57-4104-9E3B-5D536F099855}"/>
                </a:ext>
              </a:extLst>
            </p:cNvPr>
            <p:cNvCxnSpPr>
              <a:cxnSpLocks/>
              <a:stCxn id="52" idx="2"/>
              <a:endCxn id="52"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CFAC745-ED92-4D42-B8D9-DE102D521F30}"/>
                </a:ext>
              </a:extLst>
            </p:cNvPr>
            <p:cNvCxnSpPr>
              <a:cxnSpLocks/>
              <a:stCxn id="52" idx="4"/>
              <a:endCxn id="52"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9DACBF2C-E2D7-4D46-B9C6-4DDB0B553101}"/>
              </a:ext>
            </a:extLst>
          </p:cNvPr>
          <p:cNvGrpSpPr>
            <a:grpSpLocks noChangeAspect="1"/>
          </p:cNvGrpSpPr>
          <p:nvPr/>
        </p:nvGrpSpPr>
        <p:grpSpPr>
          <a:xfrm rot="10800000">
            <a:off x="10836000" y="4392000"/>
            <a:ext cx="936000" cy="468000"/>
            <a:chOff x="8640000" y="5040000"/>
            <a:chExt cx="1440000" cy="720000"/>
          </a:xfrm>
        </p:grpSpPr>
        <p:sp>
          <p:nvSpPr>
            <p:cNvPr id="57" name="Manual Operation 50">
              <a:extLst>
                <a:ext uri="{FF2B5EF4-FFF2-40B4-BE49-F238E27FC236}">
                  <a16:creationId xmlns:a16="http://schemas.microsoft.com/office/drawing/2014/main" id="{1FB345B4-51D5-4764-B311-4043DE1A4ED8}"/>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58" name="Triangle 51">
              <a:extLst>
                <a:ext uri="{FF2B5EF4-FFF2-40B4-BE49-F238E27FC236}">
                  <a16:creationId xmlns:a16="http://schemas.microsoft.com/office/drawing/2014/main" id="{C62DC556-DFE1-44D6-8E67-D8B0BA5C2C04}"/>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59" name="Straight Connector 58">
              <a:extLst>
                <a:ext uri="{FF2B5EF4-FFF2-40B4-BE49-F238E27FC236}">
                  <a16:creationId xmlns:a16="http://schemas.microsoft.com/office/drawing/2014/main" id="{D01A6533-86DF-4C1E-80DC-0ED31158EF08}"/>
                </a:ext>
              </a:extLst>
            </p:cNvPr>
            <p:cNvCxnSpPr>
              <a:cxnSpLocks/>
              <a:stCxn id="58" idx="2"/>
              <a:endCxn id="58"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C0058E00-F427-4350-ABA4-912F05A47211}"/>
                </a:ext>
              </a:extLst>
            </p:cNvPr>
            <p:cNvCxnSpPr>
              <a:cxnSpLocks/>
              <a:stCxn id="58" idx="2"/>
              <a:endCxn id="58"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343A33B-10BE-4807-96EF-B36779A75972}"/>
                </a:ext>
              </a:extLst>
            </p:cNvPr>
            <p:cNvCxnSpPr>
              <a:cxnSpLocks/>
              <a:stCxn id="58" idx="4"/>
              <a:endCxn id="58"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001322F6-06EF-42DD-9510-4CE20D2B5157}"/>
              </a:ext>
            </a:extLst>
          </p:cNvPr>
          <p:cNvGrpSpPr/>
          <p:nvPr/>
        </p:nvGrpSpPr>
        <p:grpSpPr>
          <a:xfrm>
            <a:off x="5058000" y="5327199"/>
            <a:ext cx="5182698" cy="432001"/>
            <a:chOff x="3493593" y="2951388"/>
            <a:chExt cx="5182698" cy="432001"/>
          </a:xfrm>
        </p:grpSpPr>
        <p:sp>
          <p:nvSpPr>
            <p:cNvPr id="63" name="Rectangle 62">
              <a:extLst>
                <a:ext uri="{FF2B5EF4-FFF2-40B4-BE49-F238E27FC236}">
                  <a16:creationId xmlns:a16="http://schemas.microsoft.com/office/drawing/2014/main" id="{20B22370-8E79-415D-9D9D-E92C9A965160}"/>
                </a:ext>
              </a:extLst>
            </p:cNvPr>
            <p:cNvSpPr/>
            <p:nvPr/>
          </p:nvSpPr>
          <p:spPr>
            <a:xfrm>
              <a:off x="3493593" y="2951388"/>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A[7]</a:t>
              </a:r>
            </a:p>
          </p:txBody>
        </p:sp>
        <p:sp>
          <p:nvSpPr>
            <p:cNvPr id="64" name="Rectangle 63">
              <a:extLst>
                <a:ext uri="{FF2B5EF4-FFF2-40B4-BE49-F238E27FC236}">
                  <a16:creationId xmlns:a16="http://schemas.microsoft.com/office/drawing/2014/main" id="{017E2C72-E51C-4EDB-B026-587A61BE59B7}"/>
                </a:ext>
              </a:extLst>
            </p:cNvPr>
            <p:cNvSpPr/>
            <p:nvPr/>
          </p:nvSpPr>
          <p:spPr>
            <a:xfrm>
              <a:off x="4141593" y="2951388"/>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A[6]</a:t>
              </a:r>
            </a:p>
          </p:txBody>
        </p:sp>
        <p:sp>
          <p:nvSpPr>
            <p:cNvPr id="65" name="Rectangle 64">
              <a:extLst>
                <a:ext uri="{FF2B5EF4-FFF2-40B4-BE49-F238E27FC236}">
                  <a16:creationId xmlns:a16="http://schemas.microsoft.com/office/drawing/2014/main" id="{D6B6D7F9-C9F4-40DD-A902-6D45B4589C61}"/>
                </a:ext>
              </a:extLst>
            </p:cNvPr>
            <p:cNvSpPr/>
            <p:nvPr/>
          </p:nvSpPr>
          <p:spPr>
            <a:xfrm>
              <a:off x="4789593" y="2951388"/>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A[5]</a:t>
              </a:r>
            </a:p>
          </p:txBody>
        </p:sp>
        <p:sp>
          <p:nvSpPr>
            <p:cNvPr id="66" name="Rectangle 65">
              <a:extLst>
                <a:ext uri="{FF2B5EF4-FFF2-40B4-BE49-F238E27FC236}">
                  <a16:creationId xmlns:a16="http://schemas.microsoft.com/office/drawing/2014/main" id="{2411F252-91FC-449D-84A4-0F0E33E53CEE}"/>
                </a:ext>
              </a:extLst>
            </p:cNvPr>
            <p:cNvSpPr/>
            <p:nvPr/>
          </p:nvSpPr>
          <p:spPr>
            <a:xfrm>
              <a:off x="7380291" y="2951388"/>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A[1]</a:t>
              </a:r>
            </a:p>
          </p:txBody>
        </p:sp>
        <p:sp>
          <p:nvSpPr>
            <p:cNvPr id="67" name="Rectangle 66">
              <a:extLst>
                <a:ext uri="{FF2B5EF4-FFF2-40B4-BE49-F238E27FC236}">
                  <a16:creationId xmlns:a16="http://schemas.microsoft.com/office/drawing/2014/main" id="{0C076323-C2E5-45E8-A1C4-4DD63129453A}"/>
                </a:ext>
              </a:extLst>
            </p:cNvPr>
            <p:cNvSpPr/>
            <p:nvPr/>
          </p:nvSpPr>
          <p:spPr>
            <a:xfrm>
              <a:off x="8028291" y="2951388"/>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A[0]</a:t>
              </a:r>
            </a:p>
          </p:txBody>
        </p:sp>
        <p:sp>
          <p:nvSpPr>
            <p:cNvPr id="68" name="Rectangle 67">
              <a:extLst>
                <a:ext uri="{FF2B5EF4-FFF2-40B4-BE49-F238E27FC236}">
                  <a16:creationId xmlns:a16="http://schemas.microsoft.com/office/drawing/2014/main" id="{759EC6FC-997C-4BE5-8E02-95727A651F7B}"/>
                </a:ext>
              </a:extLst>
            </p:cNvPr>
            <p:cNvSpPr/>
            <p:nvPr/>
          </p:nvSpPr>
          <p:spPr>
            <a:xfrm>
              <a:off x="5437593" y="2951389"/>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A[4]</a:t>
              </a:r>
            </a:p>
          </p:txBody>
        </p:sp>
        <p:sp>
          <p:nvSpPr>
            <p:cNvPr id="69" name="Rectangle 68">
              <a:extLst>
                <a:ext uri="{FF2B5EF4-FFF2-40B4-BE49-F238E27FC236}">
                  <a16:creationId xmlns:a16="http://schemas.microsoft.com/office/drawing/2014/main" id="{7C5369A6-00B3-4623-A0A4-3F99246FE09D}"/>
                </a:ext>
              </a:extLst>
            </p:cNvPr>
            <p:cNvSpPr/>
            <p:nvPr/>
          </p:nvSpPr>
          <p:spPr>
            <a:xfrm>
              <a:off x="6085593" y="2951389"/>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A[3]</a:t>
              </a:r>
            </a:p>
          </p:txBody>
        </p:sp>
        <p:sp>
          <p:nvSpPr>
            <p:cNvPr id="70" name="Rectangle 69">
              <a:extLst>
                <a:ext uri="{FF2B5EF4-FFF2-40B4-BE49-F238E27FC236}">
                  <a16:creationId xmlns:a16="http://schemas.microsoft.com/office/drawing/2014/main" id="{1D10DEEF-4BC1-42A0-A627-956538C288D3}"/>
                </a:ext>
              </a:extLst>
            </p:cNvPr>
            <p:cNvSpPr/>
            <p:nvPr/>
          </p:nvSpPr>
          <p:spPr>
            <a:xfrm>
              <a:off x="6733593" y="2951389"/>
              <a:ext cx="648000" cy="432000"/>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A[2]</a:t>
              </a:r>
            </a:p>
          </p:txBody>
        </p:sp>
      </p:grpSp>
      <p:cxnSp>
        <p:nvCxnSpPr>
          <p:cNvPr id="71" name="Elbow Connector 100">
            <a:extLst>
              <a:ext uri="{FF2B5EF4-FFF2-40B4-BE49-F238E27FC236}">
                <a16:creationId xmlns:a16="http://schemas.microsoft.com/office/drawing/2014/main" id="{2FD210C9-7507-4116-987A-C8F2362902FF}"/>
              </a:ext>
            </a:extLst>
          </p:cNvPr>
          <p:cNvCxnSpPr>
            <a:cxnSpLocks/>
            <a:stCxn id="15" idx="2"/>
            <a:endCxn id="63" idx="0"/>
          </p:cNvCxnSpPr>
          <p:nvPr/>
        </p:nvCxnSpPr>
        <p:spPr>
          <a:xfrm rot="16200000" flipH="1">
            <a:off x="4455740" y="4400938"/>
            <a:ext cx="467199" cy="1385321"/>
          </a:xfrm>
          <a:prstGeom prst="bentConnector3">
            <a:avLst>
              <a:gd name="adj1" fmla="val 72692"/>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103">
            <a:extLst>
              <a:ext uri="{FF2B5EF4-FFF2-40B4-BE49-F238E27FC236}">
                <a16:creationId xmlns:a16="http://schemas.microsoft.com/office/drawing/2014/main" id="{444BFD08-8E6B-4F62-913C-5EF47C411F2F}"/>
              </a:ext>
            </a:extLst>
          </p:cNvPr>
          <p:cNvCxnSpPr>
            <a:cxnSpLocks/>
            <a:stCxn id="21" idx="2"/>
            <a:endCxn id="64" idx="0"/>
          </p:cNvCxnSpPr>
          <p:nvPr/>
        </p:nvCxnSpPr>
        <p:spPr>
          <a:xfrm rot="16200000" flipH="1">
            <a:off x="5301692" y="4598890"/>
            <a:ext cx="467199" cy="989418"/>
          </a:xfrm>
          <a:prstGeom prst="bentConnector3">
            <a:avLst>
              <a:gd name="adj1" fmla="val 50000"/>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106">
            <a:extLst>
              <a:ext uri="{FF2B5EF4-FFF2-40B4-BE49-F238E27FC236}">
                <a16:creationId xmlns:a16="http://schemas.microsoft.com/office/drawing/2014/main" id="{3924CA7F-4136-4939-ACC5-43CEB65BD896}"/>
              </a:ext>
            </a:extLst>
          </p:cNvPr>
          <p:cNvCxnSpPr>
            <a:cxnSpLocks/>
            <a:stCxn id="27" idx="2"/>
            <a:endCxn id="65" idx="0"/>
          </p:cNvCxnSpPr>
          <p:nvPr/>
        </p:nvCxnSpPr>
        <p:spPr>
          <a:xfrm rot="16200000" flipH="1">
            <a:off x="6147643" y="4796841"/>
            <a:ext cx="467199" cy="593515"/>
          </a:xfrm>
          <a:prstGeom prst="bentConnector3">
            <a:avLst>
              <a:gd name="adj1" fmla="val 30145"/>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Elbow Connector 109">
            <a:extLst>
              <a:ext uri="{FF2B5EF4-FFF2-40B4-BE49-F238E27FC236}">
                <a16:creationId xmlns:a16="http://schemas.microsoft.com/office/drawing/2014/main" id="{2C4E193D-4B47-4FDB-82AB-57E901C3CFDA}"/>
              </a:ext>
            </a:extLst>
          </p:cNvPr>
          <p:cNvCxnSpPr>
            <a:cxnSpLocks/>
            <a:stCxn id="33" idx="2"/>
            <a:endCxn id="68" idx="0"/>
          </p:cNvCxnSpPr>
          <p:nvPr/>
        </p:nvCxnSpPr>
        <p:spPr>
          <a:xfrm rot="16200000" flipH="1">
            <a:off x="6993594" y="4994794"/>
            <a:ext cx="467200" cy="197612"/>
          </a:xfrm>
          <a:prstGeom prst="bentConnector3">
            <a:avLst>
              <a:gd name="adj1" fmla="val 50000"/>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5" name="Elbow Connector 112">
            <a:extLst>
              <a:ext uri="{FF2B5EF4-FFF2-40B4-BE49-F238E27FC236}">
                <a16:creationId xmlns:a16="http://schemas.microsoft.com/office/drawing/2014/main" id="{B1A90B16-6820-4583-BC7E-3DFEA4F990A9}"/>
              </a:ext>
            </a:extLst>
          </p:cNvPr>
          <p:cNvCxnSpPr>
            <a:cxnSpLocks/>
            <a:stCxn id="39" idx="2"/>
            <a:endCxn id="69" idx="0"/>
          </p:cNvCxnSpPr>
          <p:nvPr/>
        </p:nvCxnSpPr>
        <p:spPr>
          <a:xfrm rot="5400000">
            <a:off x="7839546" y="4994455"/>
            <a:ext cx="467200" cy="198291"/>
          </a:xfrm>
          <a:prstGeom prst="bentConnector3">
            <a:avLst>
              <a:gd name="adj1" fmla="val 50000"/>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115">
            <a:extLst>
              <a:ext uri="{FF2B5EF4-FFF2-40B4-BE49-F238E27FC236}">
                <a16:creationId xmlns:a16="http://schemas.microsoft.com/office/drawing/2014/main" id="{5883A82A-45F3-4031-A660-87CE377FC2A0}"/>
              </a:ext>
            </a:extLst>
          </p:cNvPr>
          <p:cNvCxnSpPr>
            <a:cxnSpLocks/>
            <a:stCxn id="45" idx="2"/>
            <a:endCxn id="70" idx="0"/>
          </p:cNvCxnSpPr>
          <p:nvPr/>
        </p:nvCxnSpPr>
        <p:spPr>
          <a:xfrm rot="5400000">
            <a:off x="8685497" y="4796503"/>
            <a:ext cx="467200" cy="594194"/>
          </a:xfrm>
          <a:prstGeom prst="bentConnector3">
            <a:avLst>
              <a:gd name="adj1" fmla="val 30144"/>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118">
            <a:extLst>
              <a:ext uri="{FF2B5EF4-FFF2-40B4-BE49-F238E27FC236}">
                <a16:creationId xmlns:a16="http://schemas.microsoft.com/office/drawing/2014/main" id="{CCA3576D-20A5-4B21-A779-82DFAD0729FB}"/>
              </a:ext>
            </a:extLst>
          </p:cNvPr>
          <p:cNvCxnSpPr>
            <a:cxnSpLocks/>
            <a:stCxn id="51" idx="2"/>
            <a:endCxn id="66" idx="0"/>
          </p:cNvCxnSpPr>
          <p:nvPr/>
        </p:nvCxnSpPr>
        <p:spPr>
          <a:xfrm rot="5400000">
            <a:off x="9530799" y="4597900"/>
            <a:ext cx="467199" cy="991399"/>
          </a:xfrm>
          <a:prstGeom prst="bentConnector3">
            <a:avLst>
              <a:gd name="adj1" fmla="val 50000"/>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Elbow Connector 121">
            <a:extLst>
              <a:ext uri="{FF2B5EF4-FFF2-40B4-BE49-F238E27FC236}">
                <a16:creationId xmlns:a16="http://schemas.microsoft.com/office/drawing/2014/main" id="{8442D763-A0FA-452B-8077-62DA4F8EB82B}"/>
              </a:ext>
            </a:extLst>
          </p:cNvPr>
          <p:cNvCxnSpPr>
            <a:cxnSpLocks/>
            <a:stCxn id="57" idx="2"/>
            <a:endCxn id="67" idx="0"/>
          </p:cNvCxnSpPr>
          <p:nvPr/>
        </p:nvCxnSpPr>
        <p:spPr>
          <a:xfrm rot="5400000">
            <a:off x="10376750" y="4399948"/>
            <a:ext cx="467199" cy="1387302"/>
          </a:xfrm>
          <a:prstGeom prst="bentConnector3">
            <a:avLst>
              <a:gd name="adj1" fmla="val 69856"/>
            </a:avLst>
          </a:prstGeom>
          <a:ln w="25400">
            <a:solidFill>
              <a:schemeClr val="accent2">
                <a:lumMod val="90000"/>
                <a:lumOff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B074700C-35C6-4602-B9D7-BFF5A8C12B3F}"/>
              </a:ext>
            </a:extLst>
          </p:cNvPr>
          <p:cNvGrpSpPr/>
          <p:nvPr/>
        </p:nvGrpSpPr>
        <p:grpSpPr>
          <a:xfrm>
            <a:off x="6588000" y="3132000"/>
            <a:ext cx="5182698" cy="432001"/>
            <a:chOff x="3493593" y="2951388"/>
            <a:chExt cx="5182698" cy="432001"/>
          </a:xfrm>
        </p:grpSpPr>
        <p:sp>
          <p:nvSpPr>
            <p:cNvPr id="80" name="Rectangle 79">
              <a:extLst>
                <a:ext uri="{FF2B5EF4-FFF2-40B4-BE49-F238E27FC236}">
                  <a16:creationId xmlns:a16="http://schemas.microsoft.com/office/drawing/2014/main" id="{9C75BD25-28BA-468B-B1F5-5BB7304A78F4}"/>
                </a:ext>
              </a:extLst>
            </p:cNvPr>
            <p:cNvSpPr/>
            <p:nvPr/>
          </p:nvSpPr>
          <p:spPr>
            <a:xfrm>
              <a:off x="3493593" y="2951388"/>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C[7]</a:t>
              </a:r>
            </a:p>
          </p:txBody>
        </p:sp>
        <p:sp>
          <p:nvSpPr>
            <p:cNvPr id="81" name="Rectangle 80">
              <a:extLst>
                <a:ext uri="{FF2B5EF4-FFF2-40B4-BE49-F238E27FC236}">
                  <a16:creationId xmlns:a16="http://schemas.microsoft.com/office/drawing/2014/main" id="{633A1AB8-2908-4EE4-91E6-3A4473FDD1C5}"/>
                </a:ext>
              </a:extLst>
            </p:cNvPr>
            <p:cNvSpPr/>
            <p:nvPr/>
          </p:nvSpPr>
          <p:spPr>
            <a:xfrm>
              <a:off x="4141593" y="2951388"/>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C[6]</a:t>
              </a:r>
            </a:p>
          </p:txBody>
        </p:sp>
        <p:sp>
          <p:nvSpPr>
            <p:cNvPr id="82" name="Rectangle 81">
              <a:extLst>
                <a:ext uri="{FF2B5EF4-FFF2-40B4-BE49-F238E27FC236}">
                  <a16:creationId xmlns:a16="http://schemas.microsoft.com/office/drawing/2014/main" id="{8D400637-7DCF-4865-9C15-5336D2BF419D}"/>
                </a:ext>
              </a:extLst>
            </p:cNvPr>
            <p:cNvSpPr/>
            <p:nvPr/>
          </p:nvSpPr>
          <p:spPr>
            <a:xfrm>
              <a:off x="4789593" y="2951388"/>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C[5]</a:t>
              </a:r>
            </a:p>
          </p:txBody>
        </p:sp>
        <p:sp>
          <p:nvSpPr>
            <p:cNvPr id="83" name="Rectangle 82">
              <a:extLst>
                <a:ext uri="{FF2B5EF4-FFF2-40B4-BE49-F238E27FC236}">
                  <a16:creationId xmlns:a16="http://schemas.microsoft.com/office/drawing/2014/main" id="{08C2837E-2B81-424C-AC41-B17735A68B89}"/>
                </a:ext>
              </a:extLst>
            </p:cNvPr>
            <p:cNvSpPr/>
            <p:nvPr/>
          </p:nvSpPr>
          <p:spPr>
            <a:xfrm>
              <a:off x="7380291" y="2951388"/>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C[1]</a:t>
              </a:r>
            </a:p>
          </p:txBody>
        </p:sp>
        <p:sp>
          <p:nvSpPr>
            <p:cNvPr id="84" name="Rectangle 83">
              <a:extLst>
                <a:ext uri="{FF2B5EF4-FFF2-40B4-BE49-F238E27FC236}">
                  <a16:creationId xmlns:a16="http://schemas.microsoft.com/office/drawing/2014/main" id="{E6BB5003-C6C6-48C6-B5BF-50E5649107BD}"/>
                </a:ext>
              </a:extLst>
            </p:cNvPr>
            <p:cNvSpPr/>
            <p:nvPr/>
          </p:nvSpPr>
          <p:spPr>
            <a:xfrm>
              <a:off x="8028291" y="2951388"/>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C[0]</a:t>
              </a:r>
            </a:p>
          </p:txBody>
        </p:sp>
        <p:sp>
          <p:nvSpPr>
            <p:cNvPr id="85" name="Rectangle 84">
              <a:extLst>
                <a:ext uri="{FF2B5EF4-FFF2-40B4-BE49-F238E27FC236}">
                  <a16:creationId xmlns:a16="http://schemas.microsoft.com/office/drawing/2014/main" id="{5002F678-181B-4246-9924-851FA7C752D4}"/>
                </a:ext>
              </a:extLst>
            </p:cNvPr>
            <p:cNvSpPr/>
            <p:nvPr/>
          </p:nvSpPr>
          <p:spPr>
            <a:xfrm>
              <a:off x="5437593" y="2951389"/>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C[4]</a:t>
              </a:r>
            </a:p>
          </p:txBody>
        </p:sp>
        <p:sp>
          <p:nvSpPr>
            <p:cNvPr id="86" name="Rectangle 85">
              <a:extLst>
                <a:ext uri="{FF2B5EF4-FFF2-40B4-BE49-F238E27FC236}">
                  <a16:creationId xmlns:a16="http://schemas.microsoft.com/office/drawing/2014/main" id="{26CCD990-6EBB-473B-8039-DA4095B6EFA5}"/>
                </a:ext>
              </a:extLst>
            </p:cNvPr>
            <p:cNvSpPr/>
            <p:nvPr/>
          </p:nvSpPr>
          <p:spPr>
            <a:xfrm>
              <a:off x="6085593" y="2951389"/>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C[3]</a:t>
              </a:r>
            </a:p>
          </p:txBody>
        </p:sp>
        <p:sp>
          <p:nvSpPr>
            <p:cNvPr id="87" name="Rectangle 86">
              <a:extLst>
                <a:ext uri="{FF2B5EF4-FFF2-40B4-BE49-F238E27FC236}">
                  <a16:creationId xmlns:a16="http://schemas.microsoft.com/office/drawing/2014/main" id="{CBFF52B8-085A-4345-B51A-EF1D065E1A42}"/>
                </a:ext>
              </a:extLst>
            </p:cNvPr>
            <p:cNvSpPr/>
            <p:nvPr/>
          </p:nvSpPr>
          <p:spPr>
            <a:xfrm>
              <a:off x="6733593" y="2951389"/>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C[2]</a:t>
              </a:r>
            </a:p>
          </p:txBody>
        </p:sp>
      </p:grpSp>
      <p:cxnSp>
        <p:nvCxnSpPr>
          <p:cNvPr id="88" name="Elbow Connector 97">
            <a:extLst>
              <a:ext uri="{FF2B5EF4-FFF2-40B4-BE49-F238E27FC236}">
                <a16:creationId xmlns:a16="http://schemas.microsoft.com/office/drawing/2014/main" id="{0D75DE99-3830-4824-A9AD-C64AF882CA5F}"/>
              </a:ext>
            </a:extLst>
          </p:cNvPr>
          <p:cNvCxnSpPr>
            <a:cxnSpLocks/>
          </p:cNvCxnSpPr>
          <p:nvPr/>
        </p:nvCxnSpPr>
        <p:spPr>
          <a:xfrm rot="16200000" flipH="1">
            <a:off x="11122797" y="3894704"/>
            <a:ext cx="827999" cy="180196"/>
          </a:xfrm>
          <a:prstGeom prst="bentConnector3">
            <a:avLst>
              <a:gd name="adj1" fmla="val 50000"/>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Elbow Connector 127">
            <a:extLst>
              <a:ext uri="{FF2B5EF4-FFF2-40B4-BE49-F238E27FC236}">
                <a16:creationId xmlns:a16="http://schemas.microsoft.com/office/drawing/2014/main" id="{CF28CE02-6E53-4DD4-9A1E-7F98745B7B1E}"/>
              </a:ext>
            </a:extLst>
          </p:cNvPr>
          <p:cNvCxnSpPr>
            <a:cxnSpLocks/>
            <a:stCxn id="83" idx="2"/>
          </p:cNvCxnSpPr>
          <p:nvPr/>
        </p:nvCxnSpPr>
        <p:spPr>
          <a:xfrm rot="5400000">
            <a:off x="10276845" y="3870145"/>
            <a:ext cx="827999" cy="215709"/>
          </a:xfrm>
          <a:prstGeom prst="bentConnector3">
            <a:avLst>
              <a:gd name="adj1" fmla="val 50000"/>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130">
            <a:extLst>
              <a:ext uri="{FF2B5EF4-FFF2-40B4-BE49-F238E27FC236}">
                <a16:creationId xmlns:a16="http://schemas.microsoft.com/office/drawing/2014/main" id="{55516FA5-AA71-4FFB-898C-5B44A7127F71}"/>
              </a:ext>
            </a:extLst>
          </p:cNvPr>
          <p:cNvCxnSpPr>
            <a:cxnSpLocks/>
            <a:stCxn id="87" idx="2"/>
          </p:cNvCxnSpPr>
          <p:nvPr/>
        </p:nvCxnSpPr>
        <p:spPr>
          <a:xfrm rot="5400000">
            <a:off x="9432027" y="3672027"/>
            <a:ext cx="827999" cy="611948"/>
          </a:xfrm>
          <a:prstGeom prst="bentConnector3">
            <a:avLst>
              <a:gd name="adj1" fmla="val 70837"/>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1" name="Elbow Connector 133">
            <a:extLst>
              <a:ext uri="{FF2B5EF4-FFF2-40B4-BE49-F238E27FC236}">
                <a16:creationId xmlns:a16="http://schemas.microsoft.com/office/drawing/2014/main" id="{0F1B19EF-0493-4B45-A65E-643C8DDB56EE}"/>
              </a:ext>
            </a:extLst>
          </p:cNvPr>
          <p:cNvCxnSpPr>
            <a:cxnSpLocks/>
            <a:stCxn id="86" idx="2"/>
            <a:endCxn id="40" idx="2"/>
          </p:cNvCxnSpPr>
          <p:nvPr/>
        </p:nvCxnSpPr>
        <p:spPr>
          <a:xfrm rot="5400000">
            <a:off x="8586001" y="3474000"/>
            <a:ext cx="827999" cy="1008000"/>
          </a:xfrm>
          <a:prstGeom prst="bentConnector3">
            <a:avLst>
              <a:gd name="adj1" fmla="val 62502"/>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Elbow Connector 138">
            <a:extLst>
              <a:ext uri="{FF2B5EF4-FFF2-40B4-BE49-F238E27FC236}">
                <a16:creationId xmlns:a16="http://schemas.microsoft.com/office/drawing/2014/main" id="{88E8241A-C1B3-4CF8-8DEE-5C7137AF0F38}"/>
              </a:ext>
            </a:extLst>
          </p:cNvPr>
          <p:cNvCxnSpPr>
            <a:cxnSpLocks/>
            <a:stCxn id="85" idx="2"/>
          </p:cNvCxnSpPr>
          <p:nvPr/>
        </p:nvCxnSpPr>
        <p:spPr>
          <a:xfrm rot="5400000">
            <a:off x="7722001" y="3258001"/>
            <a:ext cx="827999" cy="1440000"/>
          </a:xfrm>
          <a:prstGeom prst="bentConnector3">
            <a:avLst>
              <a:gd name="adj1" fmla="val 50001"/>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3" name="Elbow Connector 143">
            <a:extLst>
              <a:ext uri="{FF2B5EF4-FFF2-40B4-BE49-F238E27FC236}">
                <a16:creationId xmlns:a16="http://schemas.microsoft.com/office/drawing/2014/main" id="{58D1E368-395B-40F7-8A1C-2655C839F31C}"/>
              </a:ext>
            </a:extLst>
          </p:cNvPr>
          <p:cNvCxnSpPr>
            <a:cxnSpLocks/>
            <a:stCxn id="82" idx="2"/>
          </p:cNvCxnSpPr>
          <p:nvPr/>
        </p:nvCxnSpPr>
        <p:spPr>
          <a:xfrm rot="5400000">
            <a:off x="6894000" y="3077999"/>
            <a:ext cx="827999" cy="1800000"/>
          </a:xfrm>
          <a:prstGeom prst="bentConnector3">
            <a:avLst>
              <a:gd name="adj1" fmla="val 37498"/>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Elbow Connector 146">
            <a:extLst>
              <a:ext uri="{FF2B5EF4-FFF2-40B4-BE49-F238E27FC236}">
                <a16:creationId xmlns:a16="http://schemas.microsoft.com/office/drawing/2014/main" id="{754DCD7C-1BF9-4F4E-AAB8-B79D306AC3D2}"/>
              </a:ext>
            </a:extLst>
          </p:cNvPr>
          <p:cNvCxnSpPr>
            <a:cxnSpLocks/>
            <a:stCxn id="81" idx="2"/>
          </p:cNvCxnSpPr>
          <p:nvPr/>
        </p:nvCxnSpPr>
        <p:spPr>
          <a:xfrm rot="5400000">
            <a:off x="6012001" y="2843999"/>
            <a:ext cx="827999" cy="2268000"/>
          </a:xfrm>
          <a:prstGeom prst="bentConnector3">
            <a:avLst>
              <a:gd name="adj1" fmla="val 24996"/>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150">
            <a:extLst>
              <a:ext uri="{FF2B5EF4-FFF2-40B4-BE49-F238E27FC236}">
                <a16:creationId xmlns:a16="http://schemas.microsoft.com/office/drawing/2014/main" id="{3612C3FE-115C-478A-BB9F-27AAE4F277B1}"/>
              </a:ext>
            </a:extLst>
          </p:cNvPr>
          <p:cNvCxnSpPr>
            <a:cxnSpLocks/>
            <a:stCxn id="80" idx="2"/>
          </p:cNvCxnSpPr>
          <p:nvPr/>
        </p:nvCxnSpPr>
        <p:spPr>
          <a:xfrm rot="5400000">
            <a:off x="5184001" y="2664000"/>
            <a:ext cx="827999" cy="2628000"/>
          </a:xfrm>
          <a:prstGeom prst="bentConnector3">
            <a:avLst>
              <a:gd name="adj1" fmla="val 12494"/>
            </a:avLst>
          </a:prstGeom>
          <a:ln w="25400">
            <a:solidFill>
              <a:schemeClr val="accent2">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6" name="Group 95">
            <a:extLst>
              <a:ext uri="{FF2B5EF4-FFF2-40B4-BE49-F238E27FC236}">
                <a16:creationId xmlns:a16="http://schemas.microsoft.com/office/drawing/2014/main" id="{94858C20-177E-483C-BC92-CBC54FC6093E}"/>
              </a:ext>
            </a:extLst>
          </p:cNvPr>
          <p:cNvGrpSpPr/>
          <p:nvPr/>
        </p:nvGrpSpPr>
        <p:grpSpPr>
          <a:xfrm>
            <a:off x="3528679" y="1872000"/>
            <a:ext cx="5182698" cy="432001"/>
            <a:chOff x="3493593" y="2951388"/>
            <a:chExt cx="5182698" cy="432001"/>
          </a:xfrm>
        </p:grpSpPr>
        <p:sp>
          <p:nvSpPr>
            <p:cNvPr id="97" name="Rectangle 96">
              <a:extLst>
                <a:ext uri="{FF2B5EF4-FFF2-40B4-BE49-F238E27FC236}">
                  <a16:creationId xmlns:a16="http://schemas.microsoft.com/office/drawing/2014/main" id="{A267A11E-3E11-4209-A541-26BE5D07198E}"/>
                </a:ext>
              </a:extLst>
            </p:cNvPr>
            <p:cNvSpPr/>
            <p:nvPr/>
          </p:nvSpPr>
          <p:spPr>
            <a:xfrm>
              <a:off x="3493593" y="2951388"/>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B[7]</a:t>
              </a:r>
            </a:p>
          </p:txBody>
        </p:sp>
        <p:sp>
          <p:nvSpPr>
            <p:cNvPr id="98" name="Rectangle 97">
              <a:extLst>
                <a:ext uri="{FF2B5EF4-FFF2-40B4-BE49-F238E27FC236}">
                  <a16:creationId xmlns:a16="http://schemas.microsoft.com/office/drawing/2014/main" id="{C85654FE-4A14-4192-B7B1-73630125A351}"/>
                </a:ext>
              </a:extLst>
            </p:cNvPr>
            <p:cNvSpPr/>
            <p:nvPr/>
          </p:nvSpPr>
          <p:spPr>
            <a:xfrm>
              <a:off x="4141593" y="2951388"/>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B[6]</a:t>
              </a:r>
            </a:p>
          </p:txBody>
        </p:sp>
        <p:sp>
          <p:nvSpPr>
            <p:cNvPr id="99" name="Rectangle 98">
              <a:extLst>
                <a:ext uri="{FF2B5EF4-FFF2-40B4-BE49-F238E27FC236}">
                  <a16:creationId xmlns:a16="http://schemas.microsoft.com/office/drawing/2014/main" id="{60F858B6-13C9-4265-B386-52CBDA1335E6}"/>
                </a:ext>
              </a:extLst>
            </p:cNvPr>
            <p:cNvSpPr/>
            <p:nvPr/>
          </p:nvSpPr>
          <p:spPr>
            <a:xfrm>
              <a:off x="4789593" y="2951388"/>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B[5]</a:t>
              </a:r>
            </a:p>
          </p:txBody>
        </p:sp>
        <p:sp>
          <p:nvSpPr>
            <p:cNvPr id="100" name="Rectangle 99">
              <a:extLst>
                <a:ext uri="{FF2B5EF4-FFF2-40B4-BE49-F238E27FC236}">
                  <a16:creationId xmlns:a16="http://schemas.microsoft.com/office/drawing/2014/main" id="{BF198F8D-940E-4E75-A67F-756109048EEB}"/>
                </a:ext>
              </a:extLst>
            </p:cNvPr>
            <p:cNvSpPr/>
            <p:nvPr/>
          </p:nvSpPr>
          <p:spPr>
            <a:xfrm>
              <a:off x="7380291" y="2951388"/>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B[1]</a:t>
              </a:r>
            </a:p>
          </p:txBody>
        </p:sp>
        <p:sp>
          <p:nvSpPr>
            <p:cNvPr id="101" name="Rectangle 100">
              <a:extLst>
                <a:ext uri="{FF2B5EF4-FFF2-40B4-BE49-F238E27FC236}">
                  <a16:creationId xmlns:a16="http://schemas.microsoft.com/office/drawing/2014/main" id="{6F17BE10-041E-42CE-AB6C-2A426DB22766}"/>
                </a:ext>
              </a:extLst>
            </p:cNvPr>
            <p:cNvSpPr/>
            <p:nvPr/>
          </p:nvSpPr>
          <p:spPr>
            <a:xfrm>
              <a:off x="8028291" y="2951388"/>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B[0]</a:t>
              </a:r>
            </a:p>
          </p:txBody>
        </p:sp>
        <p:sp>
          <p:nvSpPr>
            <p:cNvPr id="102" name="Rectangle 101">
              <a:extLst>
                <a:ext uri="{FF2B5EF4-FFF2-40B4-BE49-F238E27FC236}">
                  <a16:creationId xmlns:a16="http://schemas.microsoft.com/office/drawing/2014/main" id="{0686C910-5BDE-4FDB-AD8B-663EE6F50F88}"/>
                </a:ext>
              </a:extLst>
            </p:cNvPr>
            <p:cNvSpPr/>
            <p:nvPr/>
          </p:nvSpPr>
          <p:spPr>
            <a:xfrm>
              <a:off x="5437593" y="2951389"/>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B[4]</a:t>
              </a:r>
            </a:p>
          </p:txBody>
        </p:sp>
        <p:sp>
          <p:nvSpPr>
            <p:cNvPr id="103" name="Rectangle 102">
              <a:extLst>
                <a:ext uri="{FF2B5EF4-FFF2-40B4-BE49-F238E27FC236}">
                  <a16:creationId xmlns:a16="http://schemas.microsoft.com/office/drawing/2014/main" id="{F3E4B9DD-6B13-43F8-A83D-66751E4A1B01}"/>
                </a:ext>
              </a:extLst>
            </p:cNvPr>
            <p:cNvSpPr/>
            <p:nvPr/>
          </p:nvSpPr>
          <p:spPr>
            <a:xfrm>
              <a:off x="6085593" y="2951389"/>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B[3]</a:t>
              </a:r>
            </a:p>
          </p:txBody>
        </p:sp>
        <p:sp>
          <p:nvSpPr>
            <p:cNvPr id="104" name="Rectangle 103">
              <a:extLst>
                <a:ext uri="{FF2B5EF4-FFF2-40B4-BE49-F238E27FC236}">
                  <a16:creationId xmlns:a16="http://schemas.microsoft.com/office/drawing/2014/main" id="{BF468C5E-D61D-4ED0-BB0A-EE7645978E60}"/>
                </a:ext>
              </a:extLst>
            </p:cNvPr>
            <p:cNvSpPr/>
            <p:nvPr/>
          </p:nvSpPr>
          <p:spPr>
            <a:xfrm>
              <a:off x="6733593" y="2951389"/>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B[2]</a:t>
              </a:r>
            </a:p>
          </p:txBody>
        </p:sp>
      </p:grpSp>
    </p:spTree>
    <p:extLst>
      <p:ext uri="{BB962C8B-B14F-4D97-AF65-F5344CB8AC3E}">
        <p14:creationId xmlns:p14="http://schemas.microsoft.com/office/powerpoint/2010/main" val="282233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SIMD vs Vector Processing</a:t>
            </a:r>
          </a:p>
        </p:txBody>
      </p:sp>
      <p:sp>
        <p:nvSpPr>
          <p:cNvPr id="4" name="Text Placeholder 8">
            <a:extLst>
              <a:ext uri="{FF2B5EF4-FFF2-40B4-BE49-F238E27FC236}">
                <a16:creationId xmlns:a16="http://schemas.microsoft.com/office/drawing/2014/main" id="{16DDD70F-C93C-456B-B14A-35CB68079B3F}"/>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Vector processing</a:t>
            </a:r>
          </a:p>
        </p:txBody>
      </p:sp>
      <p:sp>
        <p:nvSpPr>
          <p:cNvPr id="5" name="Content Placeholder 6">
            <a:extLst>
              <a:ext uri="{FF2B5EF4-FFF2-40B4-BE49-F238E27FC236}">
                <a16:creationId xmlns:a16="http://schemas.microsoft.com/office/drawing/2014/main" id="{EF7A02D7-7567-435E-A1A7-2A70D98BCA1F}"/>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Operations produce data for elements of the output vector over multiple cycles.</a:t>
            </a:r>
          </a:p>
          <a:p>
            <a:r>
              <a:rPr lang="en-US" dirty="0"/>
              <a:t>Maximum vector length can change with each processor generation without requiring ISA changes.</a:t>
            </a:r>
          </a:p>
          <a:p>
            <a:r>
              <a:rPr lang="en-US" dirty="0"/>
              <a:t>Best performance when the majority of the code is vectorizable – the scalar architecture is relatively simple.</a:t>
            </a:r>
          </a:p>
        </p:txBody>
      </p:sp>
      <p:sp>
        <p:nvSpPr>
          <p:cNvPr id="6" name="Text Placeholder 9">
            <a:extLst>
              <a:ext uri="{FF2B5EF4-FFF2-40B4-BE49-F238E27FC236}">
                <a16:creationId xmlns:a16="http://schemas.microsoft.com/office/drawing/2014/main" id="{84789C11-DB1E-4045-BF0B-03AB9B92AE9A}"/>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SIMD</a:t>
            </a:r>
          </a:p>
        </p:txBody>
      </p:sp>
      <p:sp>
        <p:nvSpPr>
          <p:cNvPr id="7" name="Content Placeholder 10">
            <a:extLst>
              <a:ext uri="{FF2B5EF4-FFF2-40B4-BE49-F238E27FC236}">
                <a16:creationId xmlns:a16="http://schemas.microsoft.com/office/drawing/2014/main" id="{5FAB8116-E50A-40B2-BAC2-D44D493BB784}"/>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Operations produce data for elements of the output vector in the same cycle.</a:t>
            </a:r>
          </a:p>
          <a:p>
            <a:r>
              <a:rPr lang="en-US" dirty="0"/>
              <a:t>In most SIMD ISAs, the vector length is hardcoded, so increasing it requires new instructions.</a:t>
            </a:r>
          </a:p>
          <a:p>
            <a:r>
              <a:rPr lang="en-US" dirty="0"/>
              <a:t>Vector operations are used to increase performance and generally augment a high-performance scalar architecture.</a:t>
            </a:r>
          </a:p>
        </p:txBody>
      </p:sp>
    </p:spTree>
    <p:extLst>
      <p:ext uri="{BB962C8B-B14F-4D97-AF65-F5344CB8AC3E}">
        <p14:creationId xmlns:p14="http://schemas.microsoft.com/office/powerpoint/2010/main" val="3361109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Case Study: AArch64 NEON</a:t>
            </a:r>
          </a:p>
        </p:txBody>
      </p:sp>
      <p:sp>
        <p:nvSpPr>
          <p:cNvPr id="4" name="Rectangle 2">
            <a:extLst>
              <a:ext uri="{FF2B5EF4-FFF2-40B4-BE49-F238E27FC236}">
                <a16:creationId xmlns:a16="http://schemas.microsoft.com/office/drawing/2014/main" id="{5986A026-0BAE-432A-AFB5-81F430D5F4BD}"/>
              </a:ext>
            </a:extLst>
          </p:cNvPr>
          <p:cNvSpPr>
            <a:spLocks noGrp="1" noChangeArrowheads="1"/>
          </p:cNvSpPr>
          <p:nvPr>
            <p:ph idx="1"/>
          </p:nvPr>
        </p:nvSpPr>
        <p:spPr>
          <a:xfrm>
            <a:off x="492125" y="1479550"/>
            <a:ext cx="11180763" cy="4086225"/>
          </a:xfrm>
        </p:spPr>
        <p:txBody>
          <a:bodyPr/>
          <a:lstStyle/>
          <a:p>
            <a:r>
              <a:rPr lang="en-US" dirty="0"/>
              <a:t>NEON is a </a:t>
            </a:r>
            <a:r>
              <a:rPr lang="en-US" altLang="en-US" dirty="0"/>
              <a:t>wide SIMD architecture developed for multimedia applications.</a:t>
            </a:r>
            <a:endParaRPr lang="en-US" dirty="0"/>
          </a:p>
          <a:p>
            <a:r>
              <a:rPr lang="en-US" dirty="0"/>
              <a:t>Registers are considered as vectors of elements of the same data type (128 bits in size).</a:t>
            </a:r>
          </a:p>
          <a:p>
            <a:pPr lvl="1"/>
            <a:r>
              <a:rPr lang="en-US" dirty="0"/>
              <a:t>Integer signed and unsigned 8-bit, 16-bit, 32-bit, 64-bit</a:t>
            </a:r>
          </a:p>
          <a:p>
            <a:pPr lvl="1"/>
            <a:r>
              <a:rPr lang="en-US" dirty="0"/>
              <a:t>Floating point half, single and double precision</a:t>
            </a:r>
          </a:p>
          <a:p>
            <a:pPr lvl="1"/>
            <a:r>
              <a:rPr lang="en-US" dirty="0"/>
              <a:t>Instructions usually perform the same operation in all lanes.</a:t>
            </a:r>
          </a:p>
          <a:p>
            <a:endParaRPr lang="en-US" dirty="0"/>
          </a:p>
          <a:p>
            <a:endParaRPr lang="en-US" dirty="0"/>
          </a:p>
          <a:p>
            <a:endParaRPr lang="en-US" dirty="0"/>
          </a:p>
          <a:p>
            <a:endParaRPr lang="en-US" dirty="0"/>
          </a:p>
          <a:p>
            <a:pPr lvl="1"/>
            <a:endParaRPr lang="en-US" dirty="0"/>
          </a:p>
          <a:p>
            <a:pPr lvl="1"/>
            <a:endParaRPr lang="en-US" dirty="0"/>
          </a:p>
          <a:p>
            <a:pPr lvl="1"/>
            <a:endParaRPr lang="en-US" dirty="0"/>
          </a:p>
          <a:p>
            <a:endParaRPr lang="en-US" dirty="0"/>
          </a:p>
          <a:p>
            <a:endParaRPr lang="en-US" dirty="0"/>
          </a:p>
        </p:txBody>
      </p:sp>
      <p:grpSp>
        <p:nvGrpSpPr>
          <p:cNvPr id="5" name="Group 4">
            <a:extLst>
              <a:ext uri="{FF2B5EF4-FFF2-40B4-BE49-F238E27FC236}">
                <a16:creationId xmlns:a16="http://schemas.microsoft.com/office/drawing/2014/main" id="{1AD93D75-1765-43E4-A23C-C4105B044F80}"/>
              </a:ext>
            </a:extLst>
          </p:cNvPr>
          <p:cNvGrpSpPr/>
          <p:nvPr/>
        </p:nvGrpSpPr>
        <p:grpSpPr>
          <a:xfrm>
            <a:off x="2158717" y="3978610"/>
            <a:ext cx="7874565" cy="2473967"/>
            <a:chOff x="2224156" y="3320137"/>
            <a:chExt cx="7874565" cy="2473967"/>
          </a:xfrm>
        </p:grpSpPr>
        <p:grpSp>
          <p:nvGrpSpPr>
            <p:cNvPr id="6" name="Group 4">
              <a:extLst>
                <a:ext uri="{FF2B5EF4-FFF2-40B4-BE49-F238E27FC236}">
                  <a16:creationId xmlns:a16="http://schemas.microsoft.com/office/drawing/2014/main" id="{9103FDC0-FF5E-4E52-BDB0-280C52F93C7E}"/>
                </a:ext>
              </a:extLst>
            </p:cNvPr>
            <p:cNvGrpSpPr>
              <a:grpSpLocks/>
            </p:cNvGrpSpPr>
            <p:nvPr/>
          </p:nvGrpSpPr>
          <p:grpSpPr bwMode="auto">
            <a:xfrm>
              <a:off x="2224156" y="3320137"/>
              <a:ext cx="5184775" cy="2473967"/>
              <a:chOff x="482" y="2164"/>
              <a:chExt cx="3266" cy="1534"/>
            </a:xfrm>
          </p:grpSpPr>
          <p:sp>
            <p:nvSpPr>
              <p:cNvPr id="15" name="Line 44">
                <a:extLst>
                  <a:ext uri="{FF2B5EF4-FFF2-40B4-BE49-F238E27FC236}">
                    <a16:creationId xmlns:a16="http://schemas.microsoft.com/office/drawing/2014/main" id="{81E95B78-7821-4BED-845D-BEEA5530FF11}"/>
                  </a:ext>
                </a:extLst>
              </p:cNvPr>
              <p:cNvSpPr>
                <a:spLocks noChangeShapeType="1"/>
              </p:cNvSpPr>
              <p:nvPr/>
            </p:nvSpPr>
            <p:spPr bwMode="auto">
              <a:xfrm>
                <a:off x="2279" y="2164"/>
                <a:ext cx="0" cy="1316"/>
              </a:xfrm>
              <a:prstGeom prst="line">
                <a:avLst/>
              </a:prstGeom>
              <a:noFill/>
              <a:ln w="381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16" name="Line 46">
                <a:extLst>
                  <a:ext uri="{FF2B5EF4-FFF2-40B4-BE49-F238E27FC236}">
                    <a16:creationId xmlns:a16="http://schemas.microsoft.com/office/drawing/2014/main" id="{6EECE68B-8E89-4B2A-9B60-6DE60F605630}"/>
                  </a:ext>
                </a:extLst>
              </p:cNvPr>
              <p:cNvSpPr>
                <a:spLocks noChangeShapeType="1"/>
              </p:cNvSpPr>
              <p:nvPr/>
            </p:nvSpPr>
            <p:spPr bwMode="auto">
              <a:xfrm>
                <a:off x="2663" y="2164"/>
                <a:ext cx="0" cy="1316"/>
              </a:xfrm>
              <a:prstGeom prst="line">
                <a:avLst/>
              </a:prstGeom>
              <a:noFill/>
              <a:ln w="38100" cap="rnd">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17" name="Rectangle 5">
                <a:extLst>
                  <a:ext uri="{FF2B5EF4-FFF2-40B4-BE49-F238E27FC236}">
                    <a16:creationId xmlns:a16="http://schemas.microsoft.com/office/drawing/2014/main" id="{70D72E22-96FF-488E-8860-0E49CD40B9F0}"/>
                  </a:ext>
                </a:extLst>
              </p:cNvPr>
              <p:cNvSpPr>
                <a:spLocks noChangeArrowheads="1"/>
              </p:cNvSpPr>
              <p:nvPr/>
            </p:nvSpPr>
            <p:spPr bwMode="auto">
              <a:xfrm>
                <a:off x="1888" y="2299"/>
                <a:ext cx="388"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18" name="Rectangle 6">
                <a:extLst>
                  <a:ext uri="{FF2B5EF4-FFF2-40B4-BE49-F238E27FC236}">
                    <a16:creationId xmlns:a16="http://schemas.microsoft.com/office/drawing/2014/main" id="{B650E30D-2A83-400A-B227-3A173393FE84}"/>
                  </a:ext>
                </a:extLst>
              </p:cNvPr>
              <p:cNvSpPr>
                <a:spLocks noChangeArrowheads="1"/>
              </p:cNvSpPr>
              <p:nvPr/>
            </p:nvSpPr>
            <p:spPr bwMode="auto">
              <a:xfrm>
                <a:off x="1888" y="2527"/>
                <a:ext cx="388"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19" name="Line 7">
                <a:extLst>
                  <a:ext uri="{FF2B5EF4-FFF2-40B4-BE49-F238E27FC236}">
                    <a16:creationId xmlns:a16="http://schemas.microsoft.com/office/drawing/2014/main" id="{8A09ADC5-46C4-4859-A957-3B243455CC3D}"/>
                  </a:ext>
                </a:extLst>
              </p:cNvPr>
              <p:cNvSpPr>
                <a:spLocks noChangeShapeType="1"/>
              </p:cNvSpPr>
              <p:nvPr/>
            </p:nvSpPr>
            <p:spPr bwMode="auto">
              <a:xfrm>
                <a:off x="1954" y="2754"/>
                <a:ext cx="64"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0" name="Line 8">
                <a:extLst>
                  <a:ext uri="{FF2B5EF4-FFF2-40B4-BE49-F238E27FC236}">
                    <a16:creationId xmlns:a16="http://schemas.microsoft.com/office/drawing/2014/main" id="{434660C3-5FB3-4F2E-A4F2-CDE1805ED0EF}"/>
                  </a:ext>
                </a:extLst>
              </p:cNvPr>
              <p:cNvSpPr>
                <a:spLocks noChangeShapeType="1"/>
              </p:cNvSpPr>
              <p:nvPr/>
            </p:nvSpPr>
            <p:spPr bwMode="auto">
              <a:xfrm>
                <a:off x="1954" y="2583"/>
                <a:ext cx="0" cy="171"/>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1" name="Line 9">
                <a:extLst>
                  <a:ext uri="{FF2B5EF4-FFF2-40B4-BE49-F238E27FC236}">
                    <a16:creationId xmlns:a16="http://schemas.microsoft.com/office/drawing/2014/main" id="{AF7C0A48-EB3B-4387-9289-85A783A020E8}"/>
                  </a:ext>
                </a:extLst>
              </p:cNvPr>
              <p:cNvSpPr>
                <a:spLocks noChangeShapeType="1"/>
              </p:cNvSpPr>
              <p:nvPr/>
            </p:nvSpPr>
            <p:spPr bwMode="auto">
              <a:xfrm flipH="1">
                <a:off x="2147" y="2754"/>
                <a:ext cx="65"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2" name="Line 10">
                <a:extLst>
                  <a:ext uri="{FF2B5EF4-FFF2-40B4-BE49-F238E27FC236}">
                    <a16:creationId xmlns:a16="http://schemas.microsoft.com/office/drawing/2014/main" id="{D41296C9-C2BD-41A5-A43A-1526D3CEB224}"/>
                  </a:ext>
                </a:extLst>
              </p:cNvPr>
              <p:cNvSpPr>
                <a:spLocks noChangeShapeType="1"/>
              </p:cNvSpPr>
              <p:nvPr/>
            </p:nvSpPr>
            <p:spPr bwMode="auto">
              <a:xfrm>
                <a:off x="2212" y="2357"/>
                <a:ext cx="0" cy="397"/>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3" name="Rectangle 11">
                <a:extLst>
                  <a:ext uri="{FF2B5EF4-FFF2-40B4-BE49-F238E27FC236}">
                    <a16:creationId xmlns:a16="http://schemas.microsoft.com/office/drawing/2014/main" id="{501A42E5-0DAA-4E61-91C9-6B70714461F3}"/>
                  </a:ext>
                </a:extLst>
              </p:cNvPr>
              <p:cNvSpPr>
                <a:spLocks noChangeArrowheads="1"/>
              </p:cNvSpPr>
              <p:nvPr/>
            </p:nvSpPr>
            <p:spPr bwMode="auto">
              <a:xfrm>
                <a:off x="2018" y="2811"/>
                <a:ext cx="129" cy="113"/>
              </a:xfrm>
              <a:prstGeom prst="rect">
                <a:avLst/>
              </a:prstGeom>
              <a:solidFill>
                <a:srgbClr val="FF7E17">
                  <a:lumMod val="20000"/>
                  <a:lumOff val="80000"/>
                </a:srgbClr>
              </a:solidFill>
              <a:ln w="15875" algn="ctr">
                <a:solidFill>
                  <a:srgbClr val="FF7E17"/>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4" name="Rectangle 12">
                <a:extLst>
                  <a:ext uri="{FF2B5EF4-FFF2-40B4-BE49-F238E27FC236}">
                    <a16:creationId xmlns:a16="http://schemas.microsoft.com/office/drawing/2014/main" id="{F6A77270-E0C3-4CA3-9007-29654B0E971D}"/>
                  </a:ext>
                </a:extLst>
              </p:cNvPr>
              <p:cNvSpPr>
                <a:spLocks noChangeArrowheads="1"/>
              </p:cNvSpPr>
              <p:nvPr/>
            </p:nvSpPr>
            <p:spPr bwMode="auto">
              <a:xfrm>
                <a:off x="2276" y="2299"/>
                <a:ext cx="387"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5" name="Rectangle 13">
                <a:extLst>
                  <a:ext uri="{FF2B5EF4-FFF2-40B4-BE49-F238E27FC236}">
                    <a16:creationId xmlns:a16="http://schemas.microsoft.com/office/drawing/2014/main" id="{E1495CF2-9864-44A1-8819-71A1EF49E2DA}"/>
                  </a:ext>
                </a:extLst>
              </p:cNvPr>
              <p:cNvSpPr>
                <a:spLocks noChangeArrowheads="1"/>
              </p:cNvSpPr>
              <p:nvPr/>
            </p:nvSpPr>
            <p:spPr bwMode="auto">
              <a:xfrm>
                <a:off x="2276" y="2527"/>
                <a:ext cx="387"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6" name="Line 14">
                <a:extLst>
                  <a:ext uri="{FF2B5EF4-FFF2-40B4-BE49-F238E27FC236}">
                    <a16:creationId xmlns:a16="http://schemas.microsoft.com/office/drawing/2014/main" id="{CF6B94A4-5184-4B95-8938-ECA3C9470014}"/>
                  </a:ext>
                </a:extLst>
              </p:cNvPr>
              <p:cNvSpPr>
                <a:spLocks noChangeShapeType="1"/>
              </p:cNvSpPr>
              <p:nvPr/>
            </p:nvSpPr>
            <p:spPr bwMode="auto">
              <a:xfrm>
                <a:off x="2341" y="2754"/>
                <a:ext cx="64"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7" name="Line 15">
                <a:extLst>
                  <a:ext uri="{FF2B5EF4-FFF2-40B4-BE49-F238E27FC236}">
                    <a16:creationId xmlns:a16="http://schemas.microsoft.com/office/drawing/2014/main" id="{E467092A-D9FC-4B1A-A3AB-0E11CCAF4F02}"/>
                  </a:ext>
                </a:extLst>
              </p:cNvPr>
              <p:cNvSpPr>
                <a:spLocks noChangeShapeType="1"/>
              </p:cNvSpPr>
              <p:nvPr/>
            </p:nvSpPr>
            <p:spPr bwMode="auto">
              <a:xfrm>
                <a:off x="2341" y="2583"/>
                <a:ext cx="0" cy="171"/>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8" name="Line 16">
                <a:extLst>
                  <a:ext uri="{FF2B5EF4-FFF2-40B4-BE49-F238E27FC236}">
                    <a16:creationId xmlns:a16="http://schemas.microsoft.com/office/drawing/2014/main" id="{02F15054-B4C3-4351-B962-75F49F402ABF}"/>
                  </a:ext>
                </a:extLst>
              </p:cNvPr>
              <p:cNvSpPr>
                <a:spLocks noChangeShapeType="1"/>
              </p:cNvSpPr>
              <p:nvPr/>
            </p:nvSpPr>
            <p:spPr bwMode="auto">
              <a:xfrm flipH="1">
                <a:off x="2535" y="2754"/>
                <a:ext cx="64"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29" name="Line 17">
                <a:extLst>
                  <a:ext uri="{FF2B5EF4-FFF2-40B4-BE49-F238E27FC236}">
                    <a16:creationId xmlns:a16="http://schemas.microsoft.com/office/drawing/2014/main" id="{847ED6D1-E346-439B-8953-DF5DC7B0A99B}"/>
                  </a:ext>
                </a:extLst>
              </p:cNvPr>
              <p:cNvSpPr>
                <a:spLocks noChangeShapeType="1"/>
              </p:cNvSpPr>
              <p:nvPr/>
            </p:nvSpPr>
            <p:spPr bwMode="auto">
              <a:xfrm>
                <a:off x="2599" y="2357"/>
                <a:ext cx="0" cy="397"/>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0" name="Rectangle 18">
                <a:extLst>
                  <a:ext uri="{FF2B5EF4-FFF2-40B4-BE49-F238E27FC236}">
                    <a16:creationId xmlns:a16="http://schemas.microsoft.com/office/drawing/2014/main" id="{DE502790-4091-4384-ACB0-A7728FB5A036}"/>
                  </a:ext>
                </a:extLst>
              </p:cNvPr>
              <p:cNvSpPr>
                <a:spLocks noChangeArrowheads="1"/>
              </p:cNvSpPr>
              <p:nvPr/>
            </p:nvSpPr>
            <p:spPr bwMode="auto">
              <a:xfrm>
                <a:off x="2405" y="2811"/>
                <a:ext cx="130" cy="113"/>
              </a:xfrm>
              <a:prstGeom prst="rect">
                <a:avLst/>
              </a:prstGeom>
              <a:solidFill>
                <a:srgbClr val="FF7E17">
                  <a:lumMod val="20000"/>
                  <a:lumOff val="80000"/>
                </a:srgbClr>
              </a:solidFill>
              <a:ln w="15875" algn="ctr">
                <a:solidFill>
                  <a:srgbClr val="FF7E17"/>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1" name="Rectangle 19">
                <a:extLst>
                  <a:ext uri="{FF2B5EF4-FFF2-40B4-BE49-F238E27FC236}">
                    <a16:creationId xmlns:a16="http://schemas.microsoft.com/office/drawing/2014/main" id="{9B5B6EE5-C362-48DC-89B3-20C75FD5347F}"/>
                  </a:ext>
                </a:extLst>
              </p:cNvPr>
              <p:cNvSpPr>
                <a:spLocks noChangeArrowheads="1"/>
              </p:cNvSpPr>
              <p:nvPr/>
            </p:nvSpPr>
            <p:spPr bwMode="auto">
              <a:xfrm>
                <a:off x="2665" y="2299"/>
                <a:ext cx="387"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2" name="Rectangle 20">
                <a:extLst>
                  <a:ext uri="{FF2B5EF4-FFF2-40B4-BE49-F238E27FC236}">
                    <a16:creationId xmlns:a16="http://schemas.microsoft.com/office/drawing/2014/main" id="{61DB4A3A-225B-498A-9C09-939FE2ED2C44}"/>
                  </a:ext>
                </a:extLst>
              </p:cNvPr>
              <p:cNvSpPr>
                <a:spLocks noChangeArrowheads="1"/>
              </p:cNvSpPr>
              <p:nvPr/>
            </p:nvSpPr>
            <p:spPr bwMode="auto">
              <a:xfrm>
                <a:off x="2665" y="2527"/>
                <a:ext cx="387"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3" name="Line 21">
                <a:extLst>
                  <a:ext uri="{FF2B5EF4-FFF2-40B4-BE49-F238E27FC236}">
                    <a16:creationId xmlns:a16="http://schemas.microsoft.com/office/drawing/2014/main" id="{0643DE64-8843-46C9-BAF1-5CD2395164F9}"/>
                  </a:ext>
                </a:extLst>
              </p:cNvPr>
              <p:cNvSpPr>
                <a:spLocks noChangeShapeType="1"/>
              </p:cNvSpPr>
              <p:nvPr/>
            </p:nvSpPr>
            <p:spPr bwMode="auto">
              <a:xfrm>
                <a:off x="2730" y="2754"/>
                <a:ext cx="64"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4" name="Line 22">
                <a:extLst>
                  <a:ext uri="{FF2B5EF4-FFF2-40B4-BE49-F238E27FC236}">
                    <a16:creationId xmlns:a16="http://schemas.microsoft.com/office/drawing/2014/main" id="{98FFA510-3B5F-4E6D-A930-8FFB327ABEE6}"/>
                  </a:ext>
                </a:extLst>
              </p:cNvPr>
              <p:cNvSpPr>
                <a:spLocks noChangeShapeType="1"/>
              </p:cNvSpPr>
              <p:nvPr/>
            </p:nvSpPr>
            <p:spPr bwMode="auto">
              <a:xfrm>
                <a:off x="2730" y="2583"/>
                <a:ext cx="0" cy="171"/>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5" name="Line 23">
                <a:extLst>
                  <a:ext uri="{FF2B5EF4-FFF2-40B4-BE49-F238E27FC236}">
                    <a16:creationId xmlns:a16="http://schemas.microsoft.com/office/drawing/2014/main" id="{B8AC4966-7294-4E95-A344-6482EE40567A}"/>
                  </a:ext>
                </a:extLst>
              </p:cNvPr>
              <p:cNvSpPr>
                <a:spLocks noChangeShapeType="1"/>
              </p:cNvSpPr>
              <p:nvPr/>
            </p:nvSpPr>
            <p:spPr bwMode="auto">
              <a:xfrm flipH="1">
                <a:off x="2924" y="2754"/>
                <a:ext cx="64"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6" name="Line 24">
                <a:extLst>
                  <a:ext uri="{FF2B5EF4-FFF2-40B4-BE49-F238E27FC236}">
                    <a16:creationId xmlns:a16="http://schemas.microsoft.com/office/drawing/2014/main" id="{6AC6164B-DFC0-43B0-89D8-0720EAE086F2}"/>
                  </a:ext>
                </a:extLst>
              </p:cNvPr>
              <p:cNvSpPr>
                <a:spLocks noChangeShapeType="1"/>
              </p:cNvSpPr>
              <p:nvPr/>
            </p:nvSpPr>
            <p:spPr bwMode="auto">
              <a:xfrm>
                <a:off x="2988" y="2357"/>
                <a:ext cx="0" cy="397"/>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7" name="Rectangle 25">
                <a:extLst>
                  <a:ext uri="{FF2B5EF4-FFF2-40B4-BE49-F238E27FC236}">
                    <a16:creationId xmlns:a16="http://schemas.microsoft.com/office/drawing/2014/main" id="{A10796D1-9E92-40CD-B1AD-F7B69DD16CBC}"/>
                  </a:ext>
                </a:extLst>
              </p:cNvPr>
              <p:cNvSpPr>
                <a:spLocks noChangeArrowheads="1"/>
              </p:cNvSpPr>
              <p:nvPr/>
            </p:nvSpPr>
            <p:spPr bwMode="auto">
              <a:xfrm>
                <a:off x="2794" y="2811"/>
                <a:ext cx="130" cy="113"/>
              </a:xfrm>
              <a:prstGeom prst="rect">
                <a:avLst/>
              </a:prstGeom>
              <a:solidFill>
                <a:srgbClr val="FF7E17">
                  <a:lumMod val="20000"/>
                  <a:lumOff val="80000"/>
                </a:srgbClr>
              </a:solidFill>
              <a:ln w="15875" algn="ctr">
                <a:solidFill>
                  <a:srgbClr val="FF7E17"/>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8" name="Rectangle 26">
                <a:extLst>
                  <a:ext uri="{FF2B5EF4-FFF2-40B4-BE49-F238E27FC236}">
                    <a16:creationId xmlns:a16="http://schemas.microsoft.com/office/drawing/2014/main" id="{E0565418-6629-4F2C-BA23-5B8A0F0763D2}"/>
                  </a:ext>
                </a:extLst>
              </p:cNvPr>
              <p:cNvSpPr>
                <a:spLocks noChangeArrowheads="1"/>
              </p:cNvSpPr>
              <p:nvPr/>
            </p:nvSpPr>
            <p:spPr bwMode="auto">
              <a:xfrm>
                <a:off x="3052" y="2299"/>
                <a:ext cx="388"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39" name="Rectangle 27">
                <a:extLst>
                  <a:ext uri="{FF2B5EF4-FFF2-40B4-BE49-F238E27FC236}">
                    <a16:creationId xmlns:a16="http://schemas.microsoft.com/office/drawing/2014/main" id="{15F4910D-74BD-4352-B22D-0F9293595518}"/>
                  </a:ext>
                </a:extLst>
              </p:cNvPr>
              <p:cNvSpPr>
                <a:spLocks noChangeArrowheads="1"/>
              </p:cNvSpPr>
              <p:nvPr/>
            </p:nvSpPr>
            <p:spPr bwMode="auto">
              <a:xfrm>
                <a:off x="3052" y="2527"/>
                <a:ext cx="388"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0" name="Line 28">
                <a:extLst>
                  <a:ext uri="{FF2B5EF4-FFF2-40B4-BE49-F238E27FC236}">
                    <a16:creationId xmlns:a16="http://schemas.microsoft.com/office/drawing/2014/main" id="{EEE92C2A-89B0-404B-8049-87EAFE2BED0F}"/>
                  </a:ext>
                </a:extLst>
              </p:cNvPr>
              <p:cNvSpPr>
                <a:spLocks noChangeShapeType="1"/>
              </p:cNvSpPr>
              <p:nvPr/>
            </p:nvSpPr>
            <p:spPr bwMode="auto">
              <a:xfrm>
                <a:off x="3118" y="2754"/>
                <a:ext cx="64"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1" name="Line 29">
                <a:extLst>
                  <a:ext uri="{FF2B5EF4-FFF2-40B4-BE49-F238E27FC236}">
                    <a16:creationId xmlns:a16="http://schemas.microsoft.com/office/drawing/2014/main" id="{CA6E0BAB-FDFD-46A2-B4CD-25388DF5EC11}"/>
                  </a:ext>
                </a:extLst>
              </p:cNvPr>
              <p:cNvSpPr>
                <a:spLocks noChangeShapeType="1"/>
              </p:cNvSpPr>
              <p:nvPr/>
            </p:nvSpPr>
            <p:spPr bwMode="auto">
              <a:xfrm>
                <a:off x="3118" y="2583"/>
                <a:ext cx="0" cy="171"/>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2" name="Line 30">
                <a:extLst>
                  <a:ext uri="{FF2B5EF4-FFF2-40B4-BE49-F238E27FC236}">
                    <a16:creationId xmlns:a16="http://schemas.microsoft.com/office/drawing/2014/main" id="{9043B71F-982C-4FC7-B96F-32EE249036D2}"/>
                  </a:ext>
                </a:extLst>
              </p:cNvPr>
              <p:cNvSpPr>
                <a:spLocks noChangeShapeType="1"/>
              </p:cNvSpPr>
              <p:nvPr/>
            </p:nvSpPr>
            <p:spPr bwMode="auto">
              <a:xfrm flipH="1">
                <a:off x="3312" y="2754"/>
                <a:ext cx="64" cy="57"/>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3" name="Line 31">
                <a:extLst>
                  <a:ext uri="{FF2B5EF4-FFF2-40B4-BE49-F238E27FC236}">
                    <a16:creationId xmlns:a16="http://schemas.microsoft.com/office/drawing/2014/main" id="{E1E06C92-D36F-4C4E-B516-45AE7B5B8475}"/>
                  </a:ext>
                </a:extLst>
              </p:cNvPr>
              <p:cNvSpPr>
                <a:spLocks noChangeShapeType="1"/>
              </p:cNvSpPr>
              <p:nvPr/>
            </p:nvSpPr>
            <p:spPr bwMode="auto">
              <a:xfrm>
                <a:off x="3376" y="2357"/>
                <a:ext cx="0" cy="397"/>
              </a:xfrm>
              <a:prstGeom prst="line">
                <a:avLst/>
              </a:prstGeom>
              <a:noFill/>
              <a:ln w="15875">
                <a:solidFill>
                  <a:srgbClr val="000000"/>
                </a:solidFill>
                <a:round/>
                <a:headEnd type="oval" w="med" len="med"/>
                <a:tailEn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4" name="Rectangle 32">
                <a:extLst>
                  <a:ext uri="{FF2B5EF4-FFF2-40B4-BE49-F238E27FC236}">
                    <a16:creationId xmlns:a16="http://schemas.microsoft.com/office/drawing/2014/main" id="{0F81604F-912B-42D1-8E03-1F51EB395725}"/>
                  </a:ext>
                </a:extLst>
              </p:cNvPr>
              <p:cNvSpPr>
                <a:spLocks noChangeArrowheads="1"/>
              </p:cNvSpPr>
              <p:nvPr/>
            </p:nvSpPr>
            <p:spPr bwMode="auto">
              <a:xfrm>
                <a:off x="3182" y="2811"/>
                <a:ext cx="130" cy="113"/>
              </a:xfrm>
              <a:prstGeom prst="rect">
                <a:avLst/>
              </a:prstGeom>
              <a:solidFill>
                <a:srgbClr val="FF7E17">
                  <a:lumMod val="20000"/>
                  <a:lumOff val="80000"/>
                </a:srgbClr>
              </a:solidFill>
              <a:ln w="15875" algn="ctr">
                <a:solidFill>
                  <a:srgbClr val="FF7E17"/>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5" name="Text Box 33">
                <a:extLst>
                  <a:ext uri="{FF2B5EF4-FFF2-40B4-BE49-F238E27FC236}">
                    <a16:creationId xmlns:a16="http://schemas.microsoft.com/office/drawing/2014/main" id="{70A1488B-1675-408C-B9B6-BDD19BDA9DFE}"/>
                  </a:ext>
                </a:extLst>
              </p:cNvPr>
              <p:cNvSpPr txBox="1">
                <a:spLocks noChangeArrowheads="1"/>
              </p:cNvSpPr>
              <p:nvPr/>
            </p:nvSpPr>
            <p:spPr bwMode="auto">
              <a:xfrm>
                <a:off x="3440" y="2275"/>
                <a:ext cx="308" cy="131"/>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lIns="80167" tIns="40084" rIns="80167" bIns="40084">
                <a:no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6pPr>
                <a:lvl7pPr marL="29718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7pPr>
                <a:lvl8pPr marL="34290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8pPr>
                <a:lvl9pPr marL="38862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9p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200" b="1" i="0" u="none" strike="noStrike" kern="0" cap="none" spc="0" normalizeH="0" baseline="0" noProof="0" dirty="0">
                    <a:ln>
                      <a:noFill/>
                    </a:ln>
                    <a:solidFill>
                      <a:srgbClr val="000000"/>
                    </a:solidFill>
                    <a:effectLst/>
                    <a:uLnTx/>
                    <a:uFillTx/>
                    <a:latin typeface="Courier New" pitchFamily="49" charset="0"/>
                    <a:ea typeface="+mn-ea"/>
                  </a:rPr>
                  <a:t>Vn</a:t>
                </a:r>
              </a:p>
            </p:txBody>
          </p:sp>
          <p:sp>
            <p:nvSpPr>
              <p:cNvPr id="46" name="Text Box 34">
                <a:extLst>
                  <a:ext uri="{FF2B5EF4-FFF2-40B4-BE49-F238E27FC236}">
                    <a16:creationId xmlns:a16="http://schemas.microsoft.com/office/drawing/2014/main" id="{2B865800-799E-44DB-A239-DEDC8719BFE9}"/>
                  </a:ext>
                </a:extLst>
              </p:cNvPr>
              <p:cNvSpPr txBox="1">
                <a:spLocks noChangeArrowheads="1"/>
              </p:cNvSpPr>
              <p:nvPr/>
            </p:nvSpPr>
            <p:spPr bwMode="auto">
              <a:xfrm>
                <a:off x="3440" y="2503"/>
                <a:ext cx="308" cy="131"/>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lIns="80167" tIns="40084" rIns="80167" bIns="40084">
                <a:no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6pPr>
                <a:lvl7pPr marL="29718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7pPr>
                <a:lvl8pPr marL="34290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8pPr>
                <a:lvl9pPr marL="38862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9p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200" b="1" i="0" u="none" strike="noStrike" kern="0" cap="none" spc="0" normalizeH="0" baseline="0" noProof="0" dirty="0">
                    <a:ln>
                      <a:noFill/>
                    </a:ln>
                    <a:solidFill>
                      <a:srgbClr val="000000"/>
                    </a:solidFill>
                    <a:effectLst/>
                    <a:uLnTx/>
                    <a:uFillTx/>
                    <a:latin typeface="Courier New" pitchFamily="49" charset="0"/>
                    <a:ea typeface="+mn-ea"/>
                  </a:rPr>
                  <a:t>Vm</a:t>
                </a:r>
              </a:p>
            </p:txBody>
          </p:sp>
          <p:sp>
            <p:nvSpPr>
              <p:cNvPr id="47" name="Rectangle 35">
                <a:extLst>
                  <a:ext uri="{FF2B5EF4-FFF2-40B4-BE49-F238E27FC236}">
                    <a16:creationId xmlns:a16="http://schemas.microsoft.com/office/drawing/2014/main" id="{1EA659C8-9CF5-44E4-AB84-A438B02C298A}"/>
                  </a:ext>
                </a:extLst>
              </p:cNvPr>
              <p:cNvSpPr>
                <a:spLocks noChangeArrowheads="1"/>
              </p:cNvSpPr>
              <p:nvPr/>
            </p:nvSpPr>
            <p:spPr bwMode="auto">
              <a:xfrm>
                <a:off x="1888" y="3094"/>
                <a:ext cx="388"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8" name="Rectangle 36">
                <a:extLst>
                  <a:ext uri="{FF2B5EF4-FFF2-40B4-BE49-F238E27FC236}">
                    <a16:creationId xmlns:a16="http://schemas.microsoft.com/office/drawing/2014/main" id="{6C89D72A-89CC-496A-8165-B5D7B2DE7F18}"/>
                  </a:ext>
                </a:extLst>
              </p:cNvPr>
              <p:cNvSpPr>
                <a:spLocks noChangeArrowheads="1"/>
              </p:cNvSpPr>
              <p:nvPr/>
            </p:nvSpPr>
            <p:spPr bwMode="auto">
              <a:xfrm>
                <a:off x="2276" y="3094"/>
                <a:ext cx="387"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49" name="Rectangle 37">
                <a:extLst>
                  <a:ext uri="{FF2B5EF4-FFF2-40B4-BE49-F238E27FC236}">
                    <a16:creationId xmlns:a16="http://schemas.microsoft.com/office/drawing/2014/main" id="{0C933195-A282-4175-8A0E-67774D1DF825}"/>
                  </a:ext>
                </a:extLst>
              </p:cNvPr>
              <p:cNvSpPr>
                <a:spLocks noChangeArrowheads="1"/>
              </p:cNvSpPr>
              <p:nvPr/>
            </p:nvSpPr>
            <p:spPr bwMode="auto">
              <a:xfrm>
                <a:off x="2665" y="3094"/>
                <a:ext cx="387"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50" name="Rectangle 38">
                <a:extLst>
                  <a:ext uri="{FF2B5EF4-FFF2-40B4-BE49-F238E27FC236}">
                    <a16:creationId xmlns:a16="http://schemas.microsoft.com/office/drawing/2014/main" id="{C595C6E1-C3C4-44BB-B820-66896BE46E68}"/>
                  </a:ext>
                </a:extLst>
              </p:cNvPr>
              <p:cNvSpPr>
                <a:spLocks noChangeArrowheads="1"/>
              </p:cNvSpPr>
              <p:nvPr/>
            </p:nvSpPr>
            <p:spPr bwMode="auto">
              <a:xfrm>
                <a:off x="3052" y="3094"/>
                <a:ext cx="388" cy="114"/>
              </a:xfrm>
              <a:prstGeom prst="rect">
                <a:avLst/>
              </a:prstGeom>
              <a:solidFill>
                <a:srgbClr val="FFFFFF">
                  <a:lumMod val="95000"/>
                </a:srgbClr>
              </a:solidFill>
              <a:ln w="19050" algn="ctr">
                <a:solidFill>
                  <a:srgbClr val="FFFFFF">
                    <a:lumMod val="50000"/>
                  </a:srgbClr>
                </a:solidFill>
                <a:miter lim="800000"/>
                <a:headEnd/>
                <a:tailEnd/>
              </a:ln>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51" name="Text Box 39">
                <a:extLst>
                  <a:ext uri="{FF2B5EF4-FFF2-40B4-BE49-F238E27FC236}">
                    <a16:creationId xmlns:a16="http://schemas.microsoft.com/office/drawing/2014/main" id="{5A1FE3F9-D38E-425D-A729-F0A97EBD7A15}"/>
                  </a:ext>
                </a:extLst>
              </p:cNvPr>
              <p:cNvSpPr txBox="1">
                <a:spLocks noChangeArrowheads="1"/>
              </p:cNvSpPr>
              <p:nvPr/>
            </p:nvSpPr>
            <p:spPr bwMode="auto">
              <a:xfrm>
                <a:off x="3440" y="3057"/>
                <a:ext cx="308" cy="174"/>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lIns="80167" tIns="40084" rIns="80167" bIns="40084">
                <a:no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6pPr>
                <a:lvl7pPr marL="29718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7pPr>
                <a:lvl8pPr marL="34290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8pPr>
                <a:lvl9pPr marL="38862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9p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200" b="1" i="0" u="none" strike="noStrike" kern="0" cap="none" spc="0" normalizeH="0" baseline="0" noProof="0" dirty="0">
                    <a:ln>
                      <a:noFill/>
                    </a:ln>
                    <a:solidFill>
                      <a:srgbClr val="000000"/>
                    </a:solidFill>
                    <a:effectLst/>
                    <a:uLnTx/>
                    <a:uFillTx/>
                    <a:latin typeface="Courier New" pitchFamily="49" charset="0"/>
                    <a:ea typeface="+mn-ea"/>
                  </a:rPr>
                  <a:t>Vd</a:t>
                </a:r>
              </a:p>
            </p:txBody>
          </p:sp>
          <p:sp>
            <p:nvSpPr>
              <p:cNvPr id="52" name="Line 40">
                <a:extLst>
                  <a:ext uri="{FF2B5EF4-FFF2-40B4-BE49-F238E27FC236}">
                    <a16:creationId xmlns:a16="http://schemas.microsoft.com/office/drawing/2014/main" id="{35C5CF7C-E0C1-4198-A4ED-306E5D768C99}"/>
                  </a:ext>
                </a:extLst>
              </p:cNvPr>
              <p:cNvSpPr>
                <a:spLocks noChangeShapeType="1"/>
              </p:cNvSpPr>
              <p:nvPr/>
            </p:nvSpPr>
            <p:spPr bwMode="auto">
              <a:xfrm flipH="1">
                <a:off x="2083" y="2924"/>
                <a:ext cx="0" cy="17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53" name="Line 41">
                <a:extLst>
                  <a:ext uri="{FF2B5EF4-FFF2-40B4-BE49-F238E27FC236}">
                    <a16:creationId xmlns:a16="http://schemas.microsoft.com/office/drawing/2014/main" id="{7391F063-1D21-47B7-BC38-57DCCF0F4245}"/>
                  </a:ext>
                </a:extLst>
              </p:cNvPr>
              <p:cNvSpPr>
                <a:spLocks noChangeShapeType="1"/>
              </p:cNvSpPr>
              <p:nvPr/>
            </p:nvSpPr>
            <p:spPr bwMode="auto">
              <a:xfrm flipH="1">
                <a:off x="2471" y="2924"/>
                <a:ext cx="0" cy="17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54" name="Line 42">
                <a:extLst>
                  <a:ext uri="{FF2B5EF4-FFF2-40B4-BE49-F238E27FC236}">
                    <a16:creationId xmlns:a16="http://schemas.microsoft.com/office/drawing/2014/main" id="{5EADB538-942C-4757-A88B-EC0010EE4DA6}"/>
                  </a:ext>
                </a:extLst>
              </p:cNvPr>
              <p:cNvSpPr>
                <a:spLocks noChangeShapeType="1"/>
              </p:cNvSpPr>
              <p:nvPr/>
            </p:nvSpPr>
            <p:spPr bwMode="auto">
              <a:xfrm flipH="1">
                <a:off x="2859" y="2924"/>
                <a:ext cx="0" cy="17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55" name="Line 43">
                <a:extLst>
                  <a:ext uri="{FF2B5EF4-FFF2-40B4-BE49-F238E27FC236}">
                    <a16:creationId xmlns:a16="http://schemas.microsoft.com/office/drawing/2014/main" id="{93D59B09-9257-468F-A851-D2835BA3E96B}"/>
                  </a:ext>
                </a:extLst>
              </p:cNvPr>
              <p:cNvSpPr>
                <a:spLocks noChangeShapeType="1"/>
              </p:cNvSpPr>
              <p:nvPr/>
            </p:nvSpPr>
            <p:spPr bwMode="auto">
              <a:xfrm flipH="1">
                <a:off x="3246" y="2924"/>
                <a:ext cx="0" cy="170"/>
              </a:xfrm>
              <a:prstGeom prst="line">
                <a:avLst/>
              </a:prstGeom>
              <a:noFill/>
              <a:ln w="15875">
                <a:solidFill>
                  <a:srgbClr val="000000"/>
                </a:solidFill>
                <a:round/>
                <a:headEnd/>
                <a:tailEnd type="triangle" w="med" len="med"/>
              </a:ln>
              <a:extLst>
                <a:ext uri="{909E8E84-426E-40DD-AFC4-6F175D3DCCD1}">
                  <a14:hiddenFill xmlns:a14="http://schemas.microsoft.com/office/drawing/2010/main">
                    <a:noFill/>
                  </a14:hiddenFill>
                </a:ext>
              </a:extLst>
            </p:spPr>
            <p:txBody>
              <a:bodyPr wrap="none" lIns="80167" tIns="40084" rIns="80167" bIns="40084" anchor="ctr">
                <a:noAutofit/>
              </a:bodyPr>
              <a:lstStyle/>
              <a:p>
                <a:pPr marL="0" marR="0" lvl="0" indent="0" algn="ctr" defTabSz="914400" eaLnBrk="1" fontAlgn="auto" latinLnBrk="0" hangingPunct="1">
                  <a:lnSpc>
                    <a:spcPct val="100000"/>
                  </a:lnSpc>
                  <a:spcBef>
                    <a:spcPts val="0"/>
                  </a:spcBef>
                  <a:spcAft>
                    <a:spcPts val="0"/>
                  </a:spcAft>
                  <a:buClr>
                    <a:srgbClr val="FF9933"/>
                  </a:buClr>
                  <a:buSzTx/>
                  <a:buFontTx/>
                  <a:buNone/>
                  <a:tabLst/>
                  <a:defRPr/>
                </a:pPr>
                <a:endParaRPr kumimoji="0" lang="en-US" sz="1800" b="0" i="0" u="none" strike="noStrike" kern="0" cap="none" spc="0" normalizeH="0" baseline="0" noProof="0" dirty="0">
                  <a:ln>
                    <a:noFill/>
                  </a:ln>
                  <a:solidFill>
                    <a:srgbClr val="000000"/>
                  </a:solidFill>
                  <a:effectLst/>
                  <a:uLnTx/>
                  <a:uFillTx/>
                  <a:latin typeface="Arial" pitchFamily="34" charset="0"/>
                  <a:ea typeface="+mn-ea"/>
                </a:endParaRPr>
              </a:p>
            </p:txBody>
          </p:sp>
          <p:sp>
            <p:nvSpPr>
              <p:cNvPr id="56" name="Text Box 45">
                <a:extLst>
                  <a:ext uri="{FF2B5EF4-FFF2-40B4-BE49-F238E27FC236}">
                    <a16:creationId xmlns:a16="http://schemas.microsoft.com/office/drawing/2014/main" id="{6F17BB3D-0036-4E25-A97A-C256A12BF109}"/>
                  </a:ext>
                </a:extLst>
              </p:cNvPr>
              <p:cNvSpPr txBox="1">
                <a:spLocks noChangeArrowheads="1"/>
              </p:cNvSpPr>
              <p:nvPr/>
            </p:nvSpPr>
            <p:spPr bwMode="auto">
              <a:xfrm>
                <a:off x="2277" y="3525"/>
                <a:ext cx="384" cy="173"/>
              </a:xfrm>
              <a:prstGeom prst="rect">
                <a:avLst/>
              </a:prstGeom>
              <a:noFill/>
              <a:ln w="38100" algn="ctr">
                <a:noFill/>
                <a:miter lim="800000"/>
                <a:headEnd/>
                <a:tailEnd/>
              </a:ln>
              <a:extLst>
                <a:ext uri="{909E8E84-426E-40DD-AFC4-6F175D3DCCD1}">
                  <a14:hiddenFill xmlns:a14="http://schemas.microsoft.com/office/drawing/2010/main">
                    <a:solidFill>
                      <a:srgbClr val="FFFFFF"/>
                    </a:solidFill>
                  </a14:hiddenFill>
                </a:ext>
              </a:extLst>
            </p:spPr>
            <p:txBody>
              <a:bodyPr wrap="none" lIns="80167" tIns="40084" rIns="80167" bIns="40084">
                <a:no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6pPr>
                <a:lvl7pPr marL="29718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7pPr>
                <a:lvl8pPr marL="34290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8pPr>
                <a:lvl9pPr marL="3886200" indent="-228600" algn="ctr" defTabSz="801688"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9p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600" b="0" i="0" u="none" strike="noStrike" kern="0" cap="none" spc="0" normalizeH="0" baseline="0" noProof="0" dirty="0">
                    <a:ln>
                      <a:noFill/>
                    </a:ln>
                    <a:solidFill>
                      <a:srgbClr val="000000"/>
                    </a:solidFill>
                    <a:effectLst/>
                    <a:uLnTx/>
                    <a:uFillTx/>
                    <a:latin typeface="Arial" pitchFamily="34" charset="0"/>
                    <a:ea typeface="+mn-ea"/>
                  </a:rPr>
                  <a:t>Lane</a:t>
                </a:r>
              </a:p>
            </p:txBody>
          </p:sp>
          <p:sp>
            <p:nvSpPr>
              <p:cNvPr id="57" name="AutoShape 52">
                <a:extLst>
                  <a:ext uri="{FF2B5EF4-FFF2-40B4-BE49-F238E27FC236}">
                    <a16:creationId xmlns:a16="http://schemas.microsoft.com/office/drawing/2014/main" id="{67C880D9-6E60-47A0-9423-5BCF96AC3C74}"/>
                  </a:ext>
                </a:extLst>
              </p:cNvPr>
              <p:cNvSpPr>
                <a:spLocks noChangeArrowheads="1"/>
              </p:cNvSpPr>
              <p:nvPr/>
            </p:nvSpPr>
            <p:spPr bwMode="auto">
              <a:xfrm>
                <a:off x="482" y="2595"/>
                <a:ext cx="816" cy="316"/>
              </a:xfrm>
              <a:prstGeom prst="rect">
                <a:avLst/>
              </a:prstGeom>
              <a:solidFill>
                <a:srgbClr val="128CAB">
                  <a:lumMod val="20000"/>
                  <a:lumOff val="80000"/>
                </a:srgbClr>
              </a:solidFill>
              <a:ln w="19050" algn="ctr">
                <a:solidFill>
                  <a:srgbClr val="128CAB"/>
                </a:solidFill>
                <a:miter lim="800000"/>
                <a:headEnd/>
                <a:tailEnd/>
              </a:ln>
            </p:spPr>
            <p:txBody>
              <a:bodyPr lIns="80167" tIns="40084" rIns="80167" bIns="40084" anchor="ctr">
                <a:noAutofit/>
              </a:body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600" b="1" i="0" u="none" strike="noStrike" kern="0" cap="none" spc="0" normalizeH="0" baseline="0" noProof="0" dirty="0">
                    <a:ln>
                      <a:noFill/>
                    </a:ln>
                    <a:solidFill>
                      <a:srgbClr val="000000"/>
                    </a:solidFill>
                    <a:effectLst/>
                    <a:uLnTx/>
                    <a:uFillTx/>
                    <a:latin typeface="Arial" pitchFamily="34" charset="0"/>
                    <a:ea typeface="+mn-ea"/>
                  </a:rPr>
                  <a:t>Elements</a:t>
                </a:r>
              </a:p>
            </p:txBody>
          </p:sp>
        </p:grpSp>
        <p:sp>
          <p:nvSpPr>
            <p:cNvPr id="7" name="AutoShape 52">
              <a:extLst>
                <a:ext uri="{FF2B5EF4-FFF2-40B4-BE49-F238E27FC236}">
                  <a16:creationId xmlns:a16="http://schemas.microsoft.com/office/drawing/2014/main" id="{A32E235E-F20D-43D0-BFA2-8C7B88667722}"/>
                </a:ext>
              </a:extLst>
            </p:cNvPr>
            <p:cNvSpPr>
              <a:spLocks noChangeArrowheads="1"/>
            </p:cNvSpPr>
            <p:nvPr/>
          </p:nvSpPr>
          <p:spPr bwMode="auto">
            <a:xfrm>
              <a:off x="7873916" y="4199894"/>
              <a:ext cx="2224805" cy="509631"/>
            </a:xfrm>
            <a:prstGeom prst="rect">
              <a:avLst/>
            </a:prstGeom>
            <a:solidFill>
              <a:srgbClr val="128CAB">
                <a:lumMod val="20000"/>
                <a:lumOff val="80000"/>
              </a:srgbClr>
            </a:solidFill>
            <a:ln w="19050" algn="ctr">
              <a:solidFill>
                <a:srgbClr val="128CAB"/>
              </a:solidFill>
              <a:miter lim="800000"/>
              <a:headEnd/>
              <a:tailEnd/>
            </a:ln>
          </p:spPr>
          <p:txBody>
            <a:bodyPr lIns="80167" tIns="40084" rIns="80167" bIns="40084" anchor="ctr">
              <a:noAutofit/>
            </a:body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600" b="1" i="0" u="none" strike="noStrike" kern="0" cap="none" spc="0" normalizeH="0" baseline="0" noProof="0" dirty="0">
                  <a:ln>
                    <a:noFill/>
                  </a:ln>
                  <a:solidFill>
                    <a:srgbClr val="000000"/>
                  </a:solidFill>
                  <a:effectLst/>
                  <a:uLnTx/>
                  <a:uFillTx/>
                  <a:latin typeface="Arial" pitchFamily="34" charset="0"/>
                  <a:ea typeface="+mn-ea"/>
                </a:rPr>
                <a:t>Operation</a:t>
              </a:r>
            </a:p>
          </p:txBody>
        </p:sp>
        <p:sp>
          <p:nvSpPr>
            <p:cNvPr id="8" name="AutoShape 52">
              <a:extLst>
                <a:ext uri="{FF2B5EF4-FFF2-40B4-BE49-F238E27FC236}">
                  <a16:creationId xmlns:a16="http://schemas.microsoft.com/office/drawing/2014/main" id="{F3E674FD-1231-4464-BE8A-25F657CD9679}"/>
                </a:ext>
              </a:extLst>
            </p:cNvPr>
            <p:cNvSpPr>
              <a:spLocks noChangeArrowheads="1"/>
            </p:cNvSpPr>
            <p:nvPr/>
          </p:nvSpPr>
          <p:spPr bwMode="auto">
            <a:xfrm>
              <a:off x="7873916" y="5146447"/>
              <a:ext cx="2224805" cy="509631"/>
            </a:xfrm>
            <a:prstGeom prst="rect">
              <a:avLst/>
            </a:prstGeom>
            <a:solidFill>
              <a:srgbClr val="128CAB">
                <a:lumMod val="20000"/>
                <a:lumOff val="80000"/>
              </a:srgbClr>
            </a:solidFill>
            <a:ln w="19050" algn="ctr">
              <a:solidFill>
                <a:srgbClr val="128CAB"/>
              </a:solidFill>
              <a:miter lim="800000"/>
              <a:headEnd/>
              <a:tailEnd/>
            </a:ln>
          </p:spPr>
          <p:txBody>
            <a:bodyPr lIns="80167" tIns="40084" rIns="80167" bIns="40084" anchor="ctr">
              <a:noAutofit/>
            </a:body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600" b="1" i="0" u="none" strike="noStrike" kern="0" cap="none" spc="0" normalizeH="0" baseline="0" noProof="0" dirty="0">
                  <a:ln>
                    <a:noFill/>
                  </a:ln>
                  <a:solidFill>
                    <a:srgbClr val="000000"/>
                  </a:solidFill>
                  <a:effectLst/>
                  <a:uLnTx/>
                  <a:uFillTx/>
                  <a:latin typeface="Arial" pitchFamily="34" charset="0"/>
                  <a:ea typeface="+mn-ea"/>
                </a:rPr>
                <a:t>Destination Register</a:t>
              </a:r>
            </a:p>
          </p:txBody>
        </p:sp>
        <p:sp>
          <p:nvSpPr>
            <p:cNvPr id="9" name="Right Brace 8">
              <a:extLst>
                <a:ext uri="{FF2B5EF4-FFF2-40B4-BE49-F238E27FC236}">
                  <a16:creationId xmlns:a16="http://schemas.microsoft.com/office/drawing/2014/main" id="{EAEB677C-B564-4CF6-B155-0ABFD7CB3B59}"/>
                </a:ext>
              </a:extLst>
            </p:cNvPr>
            <p:cNvSpPr/>
            <p:nvPr/>
          </p:nvSpPr>
          <p:spPr>
            <a:xfrm>
              <a:off x="7408931" y="3604788"/>
              <a:ext cx="464985" cy="450766"/>
            </a:xfrm>
            <a:prstGeom prst="rightBrace">
              <a:avLst>
                <a:gd name="adj1" fmla="val 0"/>
                <a:gd name="adj2" fmla="val 50000"/>
              </a:avLst>
            </a:prstGeom>
            <a:noFill/>
            <a:ln w="19050" cap="flat" cmpd="sng" algn="ctr">
              <a:solidFill>
                <a:srgbClr val="000000">
                  <a:satMod val="150000"/>
                </a:srgbClr>
              </a:solidFill>
              <a:prstDash val="solid"/>
              <a:headEnd type="triangle" w="lg" len="lg"/>
              <a:tailEnd type="triangle" w="lg" len="lg"/>
            </a:ln>
            <a:effectLst/>
          </p:spPr>
          <p:txBody>
            <a:bodyPr rtlCol="0" anchor="ctr"/>
            <a:lstStyle/>
            <a:p>
              <a:pPr marL="0" marR="0" lvl="0" indent="0" algn="ctr" defTabSz="914400" eaLnBrk="1" fontAlgn="ctr" latinLnBrk="0" hangingPunct="1">
                <a:lnSpc>
                  <a:spcPct val="80000"/>
                </a:lnSpc>
                <a:spcBef>
                  <a:spcPct val="50000"/>
                </a:spcBef>
                <a:spcAft>
                  <a:spcPts val="0"/>
                </a:spcAft>
                <a:buClr>
                  <a:srgbClr val="FF7E17"/>
                </a:buClr>
                <a:buSzPct val="125000"/>
                <a:buFont typeface="Wingdings" pitchFamily="2" charset="2"/>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sp>
          <p:nvSpPr>
            <p:cNvPr id="10" name="AutoShape 52">
              <a:extLst>
                <a:ext uri="{FF2B5EF4-FFF2-40B4-BE49-F238E27FC236}">
                  <a16:creationId xmlns:a16="http://schemas.microsoft.com/office/drawing/2014/main" id="{DEB74959-FEF7-43DC-8E2D-759BD5DF735E}"/>
                </a:ext>
              </a:extLst>
            </p:cNvPr>
            <p:cNvSpPr>
              <a:spLocks noChangeArrowheads="1"/>
            </p:cNvSpPr>
            <p:nvPr/>
          </p:nvSpPr>
          <p:spPr bwMode="auto">
            <a:xfrm>
              <a:off x="7873916" y="3545923"/>
              <a:ext cx="2224805" cy="509631"/>
            </a:xfrm>
            <a:prstGeom prst="rect">
              <a:avLst/>
            </a:prstGeom>
            <a:solidFill>
              <a:srgbClr val="128CAB">
                <a:lumMod val="20000"/>
                <a:lumOff val="80000"/>
              </a:srgbClr>
            </a:solidFill>
            <a:ln w="19050" algn="ctr">
              <a:solidFill>
                <a:srgbClr val="128CAB"/>
              </a:solidFill>
              <a:miter lim="800000"/>
              <a:headEnd/>
              <a:tailEnd/>
            </a:ln>
          </p:spPr>
          <p:txBody>
            <a:bodyPr lIns="80167" tIns="40084" rIns="80167" bIns="40084" anchor="ctr">
              <a:noAutofit/>
            </a:bodyPr>
            <a:lstStyle/>
            <a:p>
              <a:pPr marL="0" marR="0" lvl="0" indent="0" algn="ctr" defTabSz="801688" eaLnBrk="1" fontAlgn="auto" latinLnBrk="0" hangingPunct="1">
                <a:lnSpc>
                  <a:spcPct val="100000"/>
                </a:lnSpc>
                <a:spcBef>
                  <a:spcPts val="0"/>
                </a:spcBef>
                <a:spcAft>
                  <a:spcPts val="0"/>
                </a:spcAft>
                <a:buClr>
                  <a:srgbClr val="FF9933"/>
                </a:buClr>
                <a:buSzTx/>
                <a:buFontTx/>
                <a:buNone/>
                <a:tabLst/>
                <a:defRPr/>
              </a:pPr>
              <a:r>
                <a:rPr kumimoji="0" lang="en-US" sz="1600" b="1" i="0" u="none" strike="noStrike" kern="0" cap="none" spc="0" normalizeH="0" baseline="0" noProof="0" dirty="0">
                  <a:ln>
                    <a:noFill/>
                  </a:ln>
                  <a:solidFill>
                    <a:srgbClr val="000000"/>
                  </a:solidFill>
                  <a:effectLst/>
                  <a:uLnTx/>
                  <a:uFillTx/>
                  <a:latin typeface="Arial" pitchFamily="34" charset="0"/>
                  <a:ea typeface="+mn-ea"/>
                </a:rPr>
                <a:t>Source Registers</a:t>
              </a:r>
            </a:p>
          </p:txBody>
        </p:sp>
        <p:cxnSp>
          <p:nvCxnSpPr>
            <p:cNvPr id="11" name="Straight Arrow Connector 10">
              <a:extLst>
                <a:ext uri="{FF2B5EF4-FFF2-40B4-BE49-F238E27FC236}">
                  <a16:creationId xmlns:a16="http://schemas.microsoft.com/office/drawing/2014/main" id="{9A78A0B6-07A9-4336-8C3D-43D81D6C830E}"/>
                </a:ext>
              </a:extLst>
            </p:cNvPr>
            <p:cNvCxnSpPr>
              <a:stCxn id="7" idx="1"/>
              <a:endCxn id="44" idx="3"/>
            </p:cNvCxnSpPr>
            <p:nvPr/>
          </p:nvCxnSpPr>
          <p:spPr>
            <a:xfrm flipH="1">
              <a:off x="6716781" y="4454710"/>
              <a:ext cx="1157135" cy="1"/>
            </a:xfrm>
            <a:prstGeom prst="straightConnector1">
              <a:avLst/>
            </a:prstGeom>
            <a:noFill/>
            <a:ln w="19050" cap="flat" cmpd="sng" algn="ctr">
              <a:solidFill>
                <a:srgbClr val="000000">
                  <a:satMod val="150000"/>
                </a:srgbClr>
              </a:solidFill>
              <a:prstDash val="solid"/>
              <a:headEnd type="none" w="lg" len="lg"/>
              <a:tailEnd type="triangle" w="lg" len="lg"/>
            </a:ln>
            <a:effectLst/>
          </p:spPr>
        </p:cxnSp>
        <p:cxnSp>
          <p:nvCxnSpPr>
            <p:cNvPr id="12" name="Elbow Connector 6">
              <a:extLst>
                <a:ext uri="{FF2B5EF4-FFF2-40B4-BE49-F238E27FC236}">
                  <a16:creationId xmlns:a16="http://schemas.microsoft.com/office/drawing/2014/main" id="{51FBB8B7-49A1-4207-92DB-67D039BC456A}"/>
                </a:ext>
              </a:extLst>
            </p:cNvPr>
            <p:cNvCxnSpPr>
              <a:stCxn id="8" idx="1"/>
              <a:endCxn id="51" idx="2"/>
            </p:cNvCxnSpPr>
            <p:nvPr/>
          </p:nvCxnSpPr>
          <p:spPr>
            <a:xfrm rot="10800000">
              <a:off x="7164456" y="5040947"/>
              <a:ext cx="709460" cy="360316"/>
            </a:xfrm>
            <a:prstGeom prst="bentConnector2">
              <a:avLst/>
            </a:prstGeom>
            <a:noFill/>
            <a:ln w="19050" cap="flat" cmpd="sng" algn="ctr">
              <a:solidFill>
                <a:srgbClr val="000000">
                  <a:satMod val="150000"/>
                </a:srgbClr>
              </a:solidFill>
              <a:prstDash val="solid"/>
              <a:headEnd type="none" w="lg" len="lg"/>
              <a:tailEnd type="triangle" w="lg" len="lg"/>
            </a:ln>
            <a:effectLst/>
          </p:spPr>
        </p:cxnSp>
        <p:sp>
          <p:nvSpPr>
            <p:cNvPr id="13" name="Left Brace 12">
              <a:extLst>
                <a:ext uri="{FF2B5EF4-FFF2-40B4-BE49-F238E27FC236}">
                  <a16:creationId xmlns:a16="http://schemas.microsoft.com/office/drawing/2014/main" id="{F6E82FF4-C19D-4843-86AE-641D0D0E1684}"/>
                </a:ext>
              </a:extLst>
            </p:cNvPr>
            <p:cNvSpPr/>
            <p:nvPr/>
          </p:nvSpPr>
          <p:spPr>
            <a:xfrm>
              <a:off x="3519556" y="3629786"/>
              <a:ext cx="936625" cy="1282141"/>
            </a:xfrm>
            <a:prstGeom prst="leftBrace">
              <a:avLst>
                <a:gd name="adj1" fmla="val 0"/>
                <a:gd name="adj2" fmla="val 50000"/>
              </a:avLst>
            </a:prstGeom>
            <a:noFill/>
            <a:ln w="19050" cap="flat" cmpd="sng" algn="ctr">
              <a:solidFill>
                <a:srgbClr val="000000">
                  <a:satMod val="150000"/>
                </a:srgbClr>
              </a:solidFill>
              <a:prstDash val="solid"/>
              <a:headEnd type="triangle" w="lg" len="lg"/>
              <a:tailEnd type="triangle" w="lg" len="lg"/>
            </a:ln>
            <a:effectLst/>
          </p:spPr>
          <p:txBody>
            <a:bodyPr rtlCol="0" anchor="ctr"/>
            <a:lstStyle/>
            <a:p>
              <a:pPr marL="0" marR="0" lvl="0" indent="0" algn="ctr" defTabSz="914400" eaLnBrk="1" fontAlgn="ctr" latinLnBrk="0" hangingPunct="1">
                <a:lnSpc>
                  <a:spcPct val="80000"/>
                </a:lnSpc>
                <a:spcBef>
                  <a:spcPct val="50000"/>
                </a:spcBef>
                <a:spcAft>
                  <a:spcPts val="0"/>
                </a:spcAft>
                <a:buClr>
                  <a:srgbClr val="FF7E17"/>
                </a:buClr>
                <a:buSzPct val="125000"/>
                <a:buFont typeface="Wingdings" pitchFamily="2" charset="2"/>
                <a:buNone/>
                <a:tabLst/>
                <a:defRPr/>
              </a:pPr>
              <a:endParaRPr kumimoji="0" lang="en-GB" sz="1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4" name="Straight Arrow Connector 13">
              <a:extLst>
                <a:ext uri="{FF2B5EF4-FFF2-40B4-BE49-F238E27FC236}">
                  <a16:creationId xmlns:a16="http://schemas.microsoft.com/office/drawing/2014/main" id="{A61A5D19-2A55-4D0C-ADBD-22F6F996DCAD}"/>
                </a:ext>
              </a:extLst>
            </p:cNvPr>
            <p:cNvCxnSpPr/>
            <p:nvPr/>
          </p:nvCxnSpPr>
          <p:spPr>
            <a:xfrm>
              <a:off x="3987868" y="3990351"/>
              <a:ext cx="468313" cy="0"/>
            </a:xfrm>
            <a:prstGeom prst="straightConnector1">
              <a:avLst/>
            </a:prstGeom>
            <a:noFill/>
            <a:ln w="19050" cap="flat" cmpd="sng" algn="ctr">
              <a:solidFill>
                <a:srgbClr val="000000">
                  <a:satMod val="150000"/>
                </a:srgbClr>
              </a:solidFill>
              <a:prstDash val="solid"/>
              <a:headEnd type="none" w="lg" len="lg"/>
              <a:tailEnd type="triangle" w="lg" len="lg"/>
            </a:ln>
            <a:effectLst/>
          </p:spPr>
        </p:cxnSp>
      </p:grpSp>
    </p:spTree>
    <p:extLst>
      <p:ext uri="{BB962C8B-B14F-4D97-AF65-F5344CB8AC3E}">
        <p14:creationId xmlns:p14="http://schemas.microsoft.com/office/powerpoint/2010/main" val="172024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Case Study: AArch64 SIMD Instruction Types</a:t>
            </a:r>
          </a:p>
        </p:txBody>
      </p:sp>
      <p:sp>
        <p:nvSpPr>
          <p:cNvPr id="4" name="Content Placeholder 2">
            <a:extLst>
              <a:ext uri="{FF2B5EF4-FFF2-40B4-BE49-F238E27FC236}">
                <a16:creationId xmlns:a16="http://schemas.microsoft.com/office/drawing/2014/main" id="{F1916D7C-83C3-4936-BF65-B6AC5B9BB103}"/>
              </a:ext>
            </a:extLst>
          </p:cNvPr>
          <p:cNvSpPr>
            <a:spLocks noGrp="1"/>
          </p:cNvSpPr>
          <p:nvPr>
            <p:ph idx="1"/>
          </p:nvPr>
        </p:nvSpPr>
        <p:spPr>
          <a:xfrm>
            <a:off x="492125" y="1479550"/>
            <a:ext cx="11180763" cy="4086225"/>
          </a:xfrm>
        </p:spPr>
        <p:txBody>
          <a:bodyPr/>
          <a:lstStyle/>
          <a:p>
            <a:endParaRPr lang="en-GB" dirty="0"/>
          </a:p>
        </p:txBody>
      </p:sp>
      <p:graphicFrame>
        <p:nvGraphicFramePr>
          <p:cNvPr id="5" name="Table 4">
            <a:extLst>
              <a:ext uri="{FF2B5EF4-FFF2-40B4-BE49-F238E27FC236}">
                <a16:creationId xmlns:a16="http://schemas.microsoft.com/office/drawing/2014/main" id="{618A7E5A-840A-4DEF-AF02-097CA7C14D31}"/>
              </a:ext>
            </a:extLst>
          </p:cNvPr>
          <p:cNvGraphicFramePr>
            <a:graphicFrameLocks noGrp="1"/>
          </p:cNvGraphicFramePr>
          <p:nvPr>
            <p:extLst>
              <p:ext uri="{D42A27DB-BD31-4B8C-83A1-F6EECF244321}">
                <p14:modId xmlns:p14="http://schemas.microsoft.com/office/powerpoint/2010/main" val="2691748247"/>
              </p:ext>
            </p:extLst>
          </p:nvPr>
        </p:nvGraphicFramePr>
        <p:xfrm>
          <a:off x="331250" y="1303773"/>
          <a:ext cx="11529500" cy="4551901"/>
        </p:xfrm>
        <a:graphic>
          <a:graphicData uri="http://schemas.openxmlformats.org/drawingml/2006/table">
            <a:tbl>
              <a:tblPr firstRow="1" bandRow="1">
                <a:tableStyleId>{5C22544A-7EE6-4342-B048-85BDC9FD1C3A}</a:tableStyleId>
              </a:tblPr>
              <a:tblGrid>
                <a:gridCol w="3861409">
                  <a:extLst>
                    <a:ext uri="{9D8B030D-6E8A-4147-A177-3AD203B41FA5}">
                      <a16:colId xmlns:a16="http://schemas.microsoft.com/office/drawing/2014/main" val="20000"/>
                    </a:ext>
                  </a:extLst>
                </a:gridCol>
                <a:gridCol w="7668091">
                  <a:extLst>
                    <a:ext uri="{9D8B030D-6E8A-4147-A177-3AD203B41FA5}">
                      <a16:colId xmlns:a16="http://schemas.microsoft.com/office/drawing/2014/main" val="20001"/>
                    </a:ext>
                  </a:extLst>
                </a:gridCol>
              </a:tblGrid>
              <a:tr h="375253">
                <a:tc>
                  <a:txBody>
                    <a:bodyPr/>
                    <a:lstStyle/>
                    <a:p>
                      <a:r>
                        <a:rPr lang="en-GB" sz="1800" dirty="0"/>
                        <a:t>Type</a:t>
                      </a:r>
                      <a:endParaRPr lang="en-GB" sz="1800" dirty="0">
                        <a:solidFill>
                          <a:schemeClr val="tx1"/>
                        </a:solidFill>
                      </a:endParaRPr>
                    </a:p>
                  </a:txBody>
                  <a:tcPr marL="121863" marR="121863" marT="45726" marB="45726"/>
                </a:tc>
                <a:tc>
                  <a:txBody>
                    <a:bodyPr/>
                    <a:lstStyle/>
                    <a:p>
                      <a:pPr>
                        <a:buClr>
                          <a:schemeClr val="bg2"/>
                        </a:buClr>
                        <a:buFont typeface="Wingdings" pitchFamily="2" charset="2"/>
                        <a:buNone/>
                      </a:pPr>
                      <a:r>
                        <a:rPr lang="en-GB" sz="1800" dirty="0"/>
                        <a:t>Examples</a:t>
                      </a:r>
                      <a:endParaRPr lang="en-GB" sz="1800" dirty="0">
                        <a:solidFill>
                          <a:schemeClr val="tx1"/>
                        </a:solidFill>
                      </a:endParaRPr>
                    </a:p>
                  </a:txBody>
                  <a:tcPr marL="121863" marR="121863" marT="45726" marB="45726"/>
                </a:tc>
                <a:extLst>
                  <a:ext uri="{0D108BD9-81ED-4DB2-BD59-A6C34878D82A}">
                    <a16:rowId xmlns:a16="http://schemas.microsoft.com/office/drawing/2014/main" val="10000"/>
                  </a:ext>
                </a:extLst>
              </a:tr>
              <a:tr h="464072">
                <a:tc>
                  <a:txBody>
                    <a:bodyPr/>
                    <a:lstStyle/>
                    <a:p>
                      <a:r>
                        <a:rPr lang="en-US" sz="1800" dirty="0"/>
                        <a:t>Arithmetic</a:t>
                      </a:r>
                      <a:endParaRPr lang="en-GB" sz="1800" dirty="0"/>
                    </a:p>
                  </a:txBody>
                  <a:tcPr marL="121863" marR="121863" marT="45726" marB="45726" anchor="ctr"/>
                </a:tc>
                <a:tc>
                  <a:txBody>
                    <a:bodyPr/>
                    <a:lstStyle/>
                    <a:p>
                      <a:pPr marL="0" lvl="0" indent="0">
                        <a:lnSpc>
                          <a:spcPct val="100000"/>
                        </a:lnSpc>
                        <a:spcAft>
                          <a:spcPts val="600"/>
                        </a:spcAft>
                        <a:buClr>
                          <a:schemeClr val="bg2"/>
                        </a:buClr>
                        <a:buFont typeface="Wingdings" pitchFamily="2" charset="2"/>
                        <a:buNone/>
                      </a:pPr>
                      <a:r>
                        <a:rPr lang="en-GB" sz="1800" b="1" dirty="0">
                          <a:latin typeface="Courier New"/>
                          <a:cs typeface="Courier New" panose="02070309020205020404" pitchFamily="49" charset="0"/>
                        </a:rPr>
                        <a:t>ADD</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SUB</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MUL</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MLS</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SMIN</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SMAX</a:t>
                      </a:r>
                    </a:p>
                  </a:txBody>
                  <a:tcPr marL="121863" marR="121863" marT="45726" marB="45726"/>
                </a:tc>
                <a:extLst>
                  <a:ext uri="{0D108BD9-81ED-4DB2-BD59-A6C34878D82A}">
                    <a16:rowId xmlns:a16="http://schemas.microsoft.com/office/drawing/2014/main" val="10001"/>
                  </a:ext>
                </a:extLst>
              </a:tr>
              <a:tr h="464072">
                <a:tc>
                  <a:txBody>
                    <a:bodyPr/>
                    <a:lstStyle/>
                    <a:p>
                      <a:r>
                        <a:rPr lang="en-GB" sz="1800" dirty="0"/>
                        <a:t>Saturating math</a:t>
                      </a:r>
                    </a:p>
                  </a:txBody>
                  <a:tcPr marL="121863" marR="121863" marT="45726" marB="45726" anchor="ctr"/>
                </a:tc>
                <a:tc>
                  <a:txBody>
                    <a:bodyPr/>
                    <a:lstStyle/>
                    <a:p>
                      <a:pPr marL="0" indent="0">
                        <a:lnSpc>
                          <a:spcPct val="100000"/>
                        </a:lnSpc>
                        <a:spcAft>
                          <a:spcPts val="600"/>
                        </a:spcAft>
                        <a:buClr>
                          <a:schemeClr val="bg2"/>
                        </a:buClr>
                        <a:buFont typeface="Wingdings" pitchFamily="2" charset="2"/>
                        <a:buNone/>
                      </a:pPr>
                      <a:r>
                        <a:rPr lang="en-GB" b="1" dirty="0">
                          <a:latin typeface="Courier New"/>
                          <a:cs typeface="Courier New" panose="02070309020205020404" pitchFamily="49" charset="0"/>
                        </a:rPr>
                        <a:t>U</a:t>
                      </a:r>
                      <a:r>
                        <a:rPr lang="en-GB" b="1" dirty="0">
                          <a:solidFill>
                            <a:schemeClr val="tx2"/>
                          </a:solidFill>
                          <a:latin typeface="Courier New"/>
                          <a:cs typeface="Courier New" panose="02070309020205020404" pitchFamily="49" charset="0"/>
                        </a:rPr>
                        <a:t>Q</a:t>
                      </a:r>
                      <a:r>
                        <a:rPr lang="en-GB" b="1" dirty="0">
                          <a:latin typeface="Courier New"/>
                          <a:cs typeface="Courier New" panose="02070309020205020404" pitchFamily="49" charset="0"/>
                        </a:rPr>
                        <a:t>ADD</a:t>
                      </a:r>
                      <a:r>
                        <a:rPr lang="en-GB" dirty="0">
                          <a:latin typeface="+mj-lt"/>
                          <a:cs typeface="Courier New" panose="02070309020205020404" pitchFamily="49" charset="0"/>
                        </a:rPr>
                        <a:t>, </a:t>
                      </a:r>
                      <a:r>
                        <a:rPr lang="en-GB" b="1" dirty="0">
                          <a:latin typeface="Courier New"/>
                          <a:cs typeface="Courier New" panose="02070309020205020404" pitchFamily="49" charset="0"/>
                        </a:rPr>
                        <a:t>U</a:t>
                      </a:r>
                      <a:r>
                        <a:rPr lang="en-GB" b="1" dirty="0">
                          <a:solidFill>
                            <a:schemeClr val="tx2"/>
                          </a:solidFill>
                          <a:latin typeface="Courier New"/>
                          <a:cs typeface="Courier New" panose="02070309020205020404" pitchFamily="49" charset="0"/>
                        </a:rPr>
                        <a:t>Q</a:t>
                      </a:r>
                      <a:r>
                        <a:rPr lang="en-GB" b="1" dirty="0">
                          <a:latin typeface="Courier New"/>
                          <a:cs typeface="Courier New" panose="02070309020205020404" pitchFamily="49" charset="0"/>
                        </a:rPr>
                        <a:t>RSHL</a:t>
                      </a:r>
                      <a:r>
                        <a:rPr lang="en-GB" dirty="0">
                          <a:latin typeface="+mj-lt"/>
                          <a:cs typeface="Courier New" panose="02070309020205020404" pitchFamily="49" charset="0"/>
                        </a:rPr>
                        <a:t>, </a:t>
                      </a:r>
                      <a:r>
                        <a:rPr lang="en-GB" b="1" dirty="0">
                          <a:latin typeface="Courier New"/>
                          <a:cs typeface="Courier New" panose="02070309020205020404" pitchFamily="49" charset="0"/>
                        </a:rPr>
                        <a:t>S</a:t>
                      </a:r>
                      <a:r>
                        <a:rPr lang="en-GB" b="1" dirty="0">
                          <a:solidFill>
                            <a:schemeClr val="tx2"/>
                          </a:solidFill>
                          <a:latin typeface="Courier New"/>
                          <a:cs typeface="Courier New" panose="02070309020205020404" pitchFamily="49" charset="0"/>
                        </a:rPr>
                        <a:t>Q</a:t>
                      </a:r>
                      <a:r>
                        <a:rPr lang="en-GB" b="1" dirty="0">
                          <a:latin typeface="Courier New"/>
                          <a:cs typeface="Courier New" panose="02070309020205020404" pitchFamily="49" charset="0"/>
                        </a:rPr>
                        <a:t>DMULL</a:t>
                      </a:r>
                      <a:endParaRPr lang="en-GB" sz="1800" b="1" dirty="0">
                        <a:latin typeface="Courier New"/>
                        <a:cs typeface="Courier New" panose="02070309020205020404" pitchFamily="49" charset="0"/>
                      </a:endParaRPr>
                    </a:p>
                  </a:txBody>
                  <a:tcPr marL="121863" marR="121863" marT="45726" marB="45726"/>
                </a:tc>
                <a:extLst>
                  <a:ext uri="{0D108BD9-81ED-4DB2-BD59-A6C34878D82A}">
                    <a16:rowId xmlns:a16="http://schemas.microsoft.com/office/drawing/2014/main" val="10002"/>
                  </a:ext>
                </a:extLst>
              </a:tr>
              <a:tr h="464072">
                <a:tc>
                  <a:txBody>
                    <a:bodyPr/>
                    <a:lstStyle/>
                    <a:p>
                      <a:r>
                        <a:rPr lang="en-GB" sz="1800" dirty="0"/>
                        <a:t>Narrowing instructions</a:t>
                      </a:r>
                    </a:p>
                  </a:txBody>
                  <a:tcPr marL="121863" marR="121863" marT="45726" marB="45726" anchor="ctr"/>
                </a:tc>
                <a:tc>
                  <a:txBody>
                    <a:bodyPr/>
                    <a:lstStyle/>
                    <a:p>
                      <a:pPr marL="0" marR="0" lvl="0" indent="0" algn="l" defTabSz="914400" rtl="0" eaLnBrk="1" fontAlgn="auto" latinLnBrk="0" hangingPunct="1">
                        <a:lnSpc>
                          <a:spcPct val="100000"/>
                        </a:lnSpc>
                        <a:spcBef>
                          <a:spcPts val="0"/>
                        </a:spcBef>
                        <a:spcAft>
                          <a:spcPts val="600"/>
                        </a:spcAft>
                        <a:buClr>
                          <a:schemeClr val="bg2"/>
                        </a:buClr>
                        <a:buSzTx/>
                        <a:buFont typeface="Wingdings" pitchFamily="2" charset="2"/>
                        <a:buNone/>
                        <a:tabLst/>
                        <a:defRPr/>
                      </a:pPr>
                      <a:r>
                        <a:rPr lang="en-GB" sz="1800" b="1" dirty="0">
                          <a:latin typeface="Courier New"/>
                          <a:cs typeface="Courier New" panose="02070309020205020404" pitchFamily="49" charset="0"/>
                        </a:rPr>
                        <a:t>SUB</a:t>
                      </a:r>
                      <a:r>
                        <a:rPr lang="en-GB" sz="1800" b="1" dirty="0">
                          <a:solidFill>
                            <a:schemeClr val="tx2"/>
                          </a:solidFill>
                          <a:latin typeface="Courier New"/>
                          <a:cs typeface="Courier New" panose="02070309020205020404" pitchFamily="49" charset="0"/>
                        </a:rPr>
                        <a:t>HN</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ADD</a:t>
                      </a:r>
                      <a:r>
                        <a:rPr lang="en-GB" sz="1800" b="1" dirty="0">
                          <a:solidFill>
                            <a:schemeClr val="tx2"/>
                          </a:solidFill>
                          <a:latin typeface="Courier New"/>
                          <a:cs typeface="Courier New" panose="02070309020205020404" pitchFamily="49" charset="0"/>
                        </a:rPr>
                        <a:t>HN</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RSUB</a:t>
                      </a:r>
                      <a:r>
                        <a:rPr lang="en-GB" sz="1800" b="1" dirty="0">
                          <a:solidFill>
                            <a:schemeClr val="tx2"/>
                          </a:solidFill>
                          <a:latin typeface="Courier New"/>
                          <a:cs typeface="Courier New" panose="02070309020205020404" pitchFamily="49" charset="0"/>
                        </a:rPr>
                        <a:t>HN</a:t>
                      </a:r>
                    </a:p>
                  </a:txBody>
                  <a:tcPr marL="121863" marR="121863" marT="45726" marB="45726"/>
                </a:tc>
                <a:extLst>
                  <a:ext uri="{0D108BD9-81ED-4DB2-BD59-A6C34878D82A}">
                    <a16:rowId xmlns:a16="http://schemas.microsoft.com/office/drawing/2014/main" val="10003"/>
                  </a:ext>
                </a:extLst>
              </a:tr>
              <a:tr h="464072">
                <a:tc>
                  <a:txBody>
                    <a:bodyPr/>
                    <a:lstStyle/>
                    <a:p>
                      <a:r>
                        <a:rPr lang="en-GB" sz="1800" dirty="0"/>
                        <a:t>Widening instructions</a:t>
                      </a:r>
                    </a:p>
                  </a:txBody>
                  <a:tcPr marL="121863" marR="121863" marT="45726" marB="45726" anchor="ctr"/>
                </a:tc>
                <a:tc>
                  <a:txBody>
                    <a:bodyPr/>
                    <a:lstStyle/>
                    <a:p>
                      <a:pPr marL="0" marR="0" lvl="0" indent="0" algn="l" defTabSz="914400" rtl="0" eaLnBrk="1" fontAlgn="auto" latinLnBrk="0" hangingPunct="1">
                        <a:lnSpc>
                          <a:spcPct val="100000"/>
                        </a:lnSpc>
                        <a:spcBef>
                          <a:spcPts val="0"/>
                        </a:spcBef>
                        <a:spcAft>
                          <a:spcPts val="600"/>
                        </a:spcAft>
                        <a:buClr>
                          <a:schemeClr val="bg2"/>
                        </a:buClr>
                        <a:buSzTx/>
                        <a:buFont typeface="Wingdings" pitchFamily="2" charset="2"/>
                        <a:buNone/>
                        <a:tabLst/>
                        <a:defRPr/>
                      </a:pPr>
                      <a:r>
                        <a:rPr lang="en-GB" sz="1800" b="1" dirty="0">
                          <a:latin typeface="Courier New"/>
                          <a:cs typeface="Courier New" panose="02070309020205020404" pitchFamily="49" charset="0"/>
                        </a:rPr>
                        <a:t>SSUB</a:t>
                      </a:r>
                      <a:r>
                        <a:rPr lang="en-GB" sz="1800" b="1" dirty="0">
                          <a:solidFill>
                            <a:schemeClr val="tx2"/>
                          </a:solidFill>
                          <a:latin typeface="Courier New"/>
                          <a:cs typeface="Courier New" panose="02070309020205020404" pitchFamily="49" charset="0"/>
                        </a:rPr>
                        <a:t>L</a:t>
                      </a:r>
                      <a:r>
                        <a:rPr lang="en-GB" sz="1800" dirty="0">
                          <a:latin typeface="+mj-lt"/>
                          <a:cs typeface="Courier New" panose="02070309020205020404" pitchFamily="49" charset="0"/>
                        </a:rPr>
                        <a:t>,</a:t>
                      </a:r>
                      <a:r>
                        <a:rPr lang="en-GB" sz="1800" baseline="0" dirty="0">
                          <a:latin typeface="+mj-lt"/>
                          <a:cs typeface="Courier New" panose="02070309020205020404" pitchFamily="49" charset="0"/>
                        </a:rPr>
                        <a:t> </a:t>
                      </a:r>
                      <a:r>
                        <a:rPr lang="en-GB" sz="1800" b="1" dirty="0">
                          <a:latin typeface="Courier New"/>
                          <a:cs typeface="Courier New" panose="02070309020205020404" pitchFamily="49" charset="0"/>
                        </a:rPr>
                        <a:t>UMUL</a:t>
                      </a:r>
                      <a:r>
                        <a:rPr lang="en-GB" sz="1800" b="1" dirty="0">
                          <a:solidFill>
                            <a:schemeClr val="tx2"/>
                          </a:solidFill>
                          <a:latin typeface="Courier New"/>
                          <a:cs typeface="Courier New" panose="02070309020205020404" pitchFamily="49" charset="0"/>
                        </a:rPr>
                        <a:t>L2</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UABD</a:t>
                      </a:r>
                      <a:r>
                        <a:rPr lang="en-GB" sz="1800" b="1" dirty="0">
                          <a:solidFill>
                            <a:schemeClr val="tx2"/>
                          </a:solidFill>
                          <a:latin typeface="Courier New"/>
                          <a:cs typeface="Courier New" panose="02070309020205020404" pitchFamily="49" charset="0"/>
                        </a:rPr>
                        <a:t>L2</a:t>
                      </a:r>
                    </a:p>
                  </a:txBody>
                  <a:tcPr marL="121863" marR="121863" marT="45726" marB="45726"/>
                </a:tc>
                <a:extLst>
                  <a:ext uri="{0D108BD9-81ED-4DB2-BD59-A6C34878D82A}">
                    <a16:rowId xmlns:a16="http://schemas.microsoft.com/office/drawing/2014/main" val="10004"/>
                  </a:ext>
                </a:extLst>
              </a:tr>
              <a:tr h="464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Integer compare</a:t>
                      </a:r>
                    </a:p>
                  </a:txBody>
                  <a:tcPr marL="121863" marR="121863" marT="45726" marB="45726" anchor="ctr"/>
                </a:tc>
                <a:tc>
                  <a:txBody>
                    <a:bodyPr/>
                    <a:lstStyle/>
                    <a:p>
                      <a:pPr marL="0" indent="0">
                        <a:lnSpc>
                          <a:spcPct val="100000"/>
                        </a:lnSpc>
                        <a:spcAft>
                          <a:spcPts val="600"/>
                        </a:spcAft>
                        <a:buClr>
                          <a:schemeClr val="bg2"/>
                        </a:buClr>
                        <a:buFont typeface="Wingdings" pitchFamily="2" charset="2"/>
                        <a:buNone/>
                      </a:pPr>
                      <a:r>
                        <a:rPr lang="en-GB" sz="1800" b="1" dirty="0">
                          <a:latin typeface="Courier New"/>
                          <a:cs typeface="Courier New" panose="02070309020205020404" pitchFamily="49" charset="0"/>
                        </a:rPr>
                        <a:t>CMGT</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CMHS</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CMTST</a:t>
                      </a:r>
                    </a:p>
                  </a:txBody>
                  <a:tcPr marL="121863" marR="121863" marT="45726" marB="45726"/>
                </a:tc>
                <a:extLst>
                  <a:ext uri="{0D108BD9-81ED-4DB2-BD59-A6C34878D82A}">
                    <a16:rowId xmlns:a16="http://schemas.microsoft.com/office/drawing/2014/main" val="10005"/>
                  </a:ext>
                </a:extLst>
              </a:tr>
              <a:tr h="464072">
                <a:tc>
                  <a:txBody>
                    <a:bodyPr/>
                    <a:lstStyle/>
                    <a:p>
                      <a:r>
                        <a:rPr lang="en-GB" sz="1800" dirty="0"/>
                        <a:t>Logical operations</a:t>
                      </a:r>
                    </a:p>
                  </a:txBody>
                  <a:tcPr marL="121863" marR="121863" marT="45726" marB="45726" anchor="ctr"/>
                </a:tc>
                <a:tc>
                  <a:txBody>
                    <a:bodyPr/>
                    <a:lstStyle/>
                    <a:p>
                      <a:pPr marL="0" indent="0">
                        <a:lnSpc>
                          <a:spcPct val="100000"/>
                        </a:lnSpc>
                        <a:spcAft>
                          <a:spcPts val="600"/>
                        </a:spcAft>
                        <a:buClr>
                          <a:schemeClr val="bg2"/>
                        </a:buClr>
                        <a:buFont typeface="Wingdings" pitchFamily="2" charset="2"/>
                        <a:buNone/>
                      </a:pPr>
                      <a:r>
                        <a:rPr lang="en-GB" sz="1800" b="1" dirty="0">
                          <a:latin typeface="Courier New"/>
                          <a:cs typeface="Courier New" panose="02070309020205020404" pitchFamily="49" charset="0"/>
                        </a:rPr>
                        <a:t>ORR</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AND</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BIC</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EOR</a:t>
                      </a:r>
                    </a:p>
                  </a:txBody>
                  <a:tcPr marL="121863" marR="121863" marT="45726" marB="45726"/>
                </a:tc>
                <a:extLst>
                  <a:ext uri="{0D108BD9-81ED-4DB2-BD59-A6C34878D82A}">
                    <a16:rowId xmlns:a16="http://schemas.microsoft.com/office/drawing/2014/main" val="10006"/>
                  </a:ext>
                </a:extLst>
              </a:tr>
              <a:tr h="464072">
                <a:tc>
                  <a:txBody>
                    <a:bodyPr/>
                    <a:lstStyle/>
                    <a:p>
                      <a:r>
                        <a:rPr lang="en-GB" sz="1800" dirty="0"/>
                        <a:t>Floating point operations</a:t>
                      </a:r>
                    </a:p>
                  </a:txBody>
                  <a:tcPr marL="121863" marR="121863" marT="45726" marB="45726" anchor="ctr"/>
                </a:tc>
                <a:tc>
                  <a:txBody>
                    <a:bodyPr/>
                    <a:lstStyle/>
                    <a:p>
                      <a:pPr marL="0" indent="0">
                        <a:lnSpc>
                          <a:spcPct val="100000"/>
                        </a:lnSpc>
                        <a:spcAft>
                          <a:spcPts val="600"/>
                        </a:spcAft>
                        <a:buClr>
                          <a:schemeClr val="bg2"/>
                        </a:buClr>
                        <a:buFont typeface="Wingdings" pitchFamily="2" charset="2"/>
                        <a:buNone/>
                      </a:pPr>
                      <a:r>
                        <a:rPr lang="en-GB" sz="1800" b="1" dirty="0">
                          <a:solidFill>
                            <a:schemeClr val="tx2"/>
                          </a:solidFill>
                          <a:latin typeface="Courier New"/>
                          <a:cs typeface="Courier New" panose="02070309020205020404" pitchFamily="49" charset="0"/>
                        </a:rPr>
                        <a:t>F</a:t>
                      </a:r>
                      <a:r>
                        <a:rPr lang="en-GB" sz="1800" b="1" dirty="0">
                          <a:latin typeface="Courier New"/>
                          <a:cs typeface="Courier New" panose="02070309020205020404" pitchFamily="49" charset="0"/>
                        </a:rPr>
                        <a:t>ADD</a:t>
                      </a:r>
                      <a:r>
                        <a:rPr lang="en-GB" sz="1800" dirty="0">
                          <a:latin typeface="+mj-lt"/>
                          <a:cs typeface="Courier New" panose="02070309020205020404" pitchFamily="49" charset="0"/>
                        </a:rPr>
                        <a:t>, </a:t>
                      </a:r>
                      <a:r>
                        <a:rPr lang="en-GB" sz="1800" b="1" dirty="0">
                          <a:solidFill>
                            <a:schemeClr val="tx2"/>
                          </a:solidFill>
                          <a:latin typeface="Courier New"/>
                          <a:cs typeface="Courier New" panose="02070309020205020404" pitchFamily="49" charset="0"/>
                        </a:rPr>
                        <a:t>F</a:t>
                      </a:r>
                      <a:r>
                        <a:rPr lang="en-GB" sz="1800" b="1" dirty="0">
                          <a:latin typeface="Courier New"/>
                          <a:cs typeface="Courier New" panose="02070309020205020404" pitchFamily="49" charset="0"/>
                        </a:rPr>
                        <a:t>ABD</a:t>
                      </a:r>
                      <a:r>
                        <a:rPr lang="en-GB" sz="1800" dirty="0">
                          <a:latin typeface="+mj-lt"/>
                          <a:cs typeface="Courier New" panose="02070309020205020404" pitchFamily="49" charset="0"/>
                        </a:rPr>
                        <a:t>, </a:t>
                      </a:r>
                      <a:r>
                        <a:rPr lang="en-GB" sz="1800" b="1" dirty="0">
                          <a:solidFill>
                            <a:schemeClr val="tx2"/>
                          </a:solidFill>
                          <a:latin typeface="Courier New"/>
                          <a:cs typeface="Courier New" panose="02070309020205020404" pitchFamily="49" charset="0"/>
                        </a:rPr>
                        <a:t>F</a:t>
                      </a:r>
                      <a:r>
                        <a:rPr lang="en-GB" sz="1800" b="1" dirty="0">
                          <a:latin typeface="Courier New"/>
                          <a:cs typeface="Courier New" panose="02070309020205020404" pitchFamily="49" charset="0"/>
                        </a:rPr>
                        <a:t>DIV</a:t>
                      </a:r>
                      <a:r>
                        <a:rPr lang="en-GB" sz="1800" dirty="0">
                          <a:latin typeface="+mj-lt"/>
                          <a:cs typeface="Courier New" panose="02070309020205020404" pitchFamily="49" charset="0"/>
                        </a:rPr>
                        <a:t>, </a:t>
                      </a:r>
                      <a:r>
                        <a:rPr lang="en-GB" sz="1800" b="1" dirty="0">
                          <a:solidFill>
                            <a:schemeClr val="tx2"/>
                          </a:solidFill>
                          <a:latin typeface="Courier New"/>
                          <a:cs typeface="Courier New" panose="02070309020205020404" pitchFamily="49" charset="0"/>
                        </a:rPr>
                        <a:t>F</a:t>
                      </a:r>
                      <a:r>
                        <a:rPr lang="en-GB" sz="1800" b="1" dirty="0">
                          <a:latin typeface="Courier New"/>
                          <a:cs typeface="Courier New" panose="02070309020205020404" pitchFamily="49" charset="0"/>
                        </a:rPr>
                        <a:t>RINTZ</a:t>
                      </a:r>
                    </a:p>
                  </a:txBody>
                  <a:tcPr marL="121863" marR="121863" marT="45726" marB="45726"/>
                </a:tc>
                <a:extLst>
                  <a:ext uri="{0D108BD9-81ED-4DB2-BD59-A6C34878D82A}">
                    <a16:rowId xmlns:a16="http://schemas.microsoft.com/office/drawing/2014/main" val="10007"/>
                  </a:ext>
                </a:extLst>
              </a:tr>
              <a:tr h="464072">
                <a:tc>
                  <a:txBody>
                    <a:bodyPr/>
                    <a:lstStyle/>
                    <a:p>
                      <a:r>
                        <a:rPr lang="en-GB" sz="1800" dirty="0"/>
                        <a:t>Data movement</a:t>
                      </a:r>
                    </a:p>
                  </a:txBody>
                  <a:tcPr marL="121863" marR="121863" marT="45726" marB="45726" anchor="ctr"/>
                </a:tc>
                <a:tc>
                  <a:txBody>
                    <a:bodyPr/>
                    <a:lstStyle/>
                    <a:p>
                      <a:pPr marL="0" indent="0">
                        <a:lnSpc>
                          <a:spcPct val="100000"/>
                        </a:lnSpc>
                        <a:spcAft>
                          <a:spcPts val="600"/>
                        </a:spcAft>
                        <a:buClr>
                          <a:schemeClr val="bg2"/>
                        </a:buClr>
                        <a:buFont typeface="Wingdings" pitchFamily="2" charset="2"/>
                        <a:buNone/>
                      </a:pPr>
                      <a:r>
                        <a:rPr lang="en-GB" sz="1800" b="1" dirty="0">
                          <a:latin typeface="Courier New"/>
                          <a:cs typeface="Courier New" panose="02070309020205020404" pitchFamily="49" charset="0"/>
                        </a:rPr>
                        <a:t>DUP</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INS</a:t>
                      </a:r>
                      <a:r>
                        <a:rPr lang="en-GB" sz="1800" dirty="0">
                          <a:latin typeface="+mj-lt"/>
                          <a:cs typeface="Courier New" panose="02070309020205020404" pitchFamily="49" charset="0"/>
                        </a:rPr>
                        <a:t>,</a:t>
                      </a:r>
                      <a:r>
                        <a:rPr lang="en-GB" sz="1800" baseline="0" dirty="0">
                          <a:latin typeface="+mj-lt"/>
                          <a:cs typeface="Courier New" panose="02070309020205020404" pitchFamily="49" charset="0"/>
                        </a:rPr>
                        <a:t> </a:t>
                      </a:r>
                      <a:r>
                        <a:rPr lang="en-GB" sz="1800" b="1" baseline="0" dirty="0">
                          <a:latin typeface="Courier New"/>
                          <a:cs typeface="Courier New" panose="02070309020205020404" pitchFamily="49" charset="0"/>
                        </a:rPr>
                        <a:t>MOV</a:t>
                      </a:r>
                      <a:r>
                        <a:rPr lang="en-GB" sz="1800" baseline="0" dirty="0">
                          <a:latin typeface="+mj-lt"/>
                          <a:cs typeface="Courier New" panose="02070309020205020404" pitchFamily="49" charset="0"/>
                        </a:rPr>
                        <a:t>, </a:t>
                      </a:r>
                      <a:r>
                        <a:rPr lang="en-GB" sz="1800" b="1" baseline="0" dirty="0">
                          <a:latin typeface="Courier New"/>
                          <a:cs typeface="Courier New" panose="02070309020205020404" pitchFamily="49" charset="0"/>
                        </a:rPr>
                        <a:t>SMOV</a:t>
                      </a:r>
                      <a:r>
                        <a:rPr lang="en-GB" sz="1800" baseline="0" dirty="0">
                          <a:latin typeface="+mj-lt"/>
                          <a:cs typeface="Courier New" panose="02070309020205020404" pitchFamily="49" charset="0"/>
                        </a:rPr>
                        <a:t>, </a:t>
                      </a:r>
                      <a:r>
                        <a:rPr lang="en-GB" sz="1800" b="1" baseline="0" dirty="0">
                          <a:latin typeface="Courier New"/>
                          <a:cs typeface="Courier New" panose="02070309020205020404" pitchFamily="49" charset="0"/>
                        </a:rPr>
                        <a:t>UMOV</a:t>
                      </a:r>
                      <a:endParaRPr lang="en-GB" sz="1800" b="1" dirty="0">
                        <a:latin typeface="Courier New"/>
                        <a:cs typeface="Courier New" panose="02070309020205020404" pitchFamily="49" charset="0"/>
                      </a:endParaRPr>
                    </a:p>
                  </a:txBody>
                  <a:tcPr marL="121863" marR="121863" marT="45726" marB="45726"/>
                </a:tc>
                <a:extLst>
                  <a:ext uri="{0D108BD9-81ED-4DB2-BD59-A6C34878D82A}">
                    <a16:rowId xmlns:a16="http://schemas.microsoft.com/office/drawing/2014/main" val="10008"/>
                  </a:ext>
                </a:extLst>
              </a:tr>
              <a:tr h="464072">
                <a:tc>
                  <a:txBody>
                    <a:bodyPr/>
                    <a:lstStyle/>
                    <a:p>
                      <a:r>
                        <a:rPr lang="en-GB" sz="1800" dirty="0"/>
                        <a:t>Load/store</a:t>
                      </a:r>
                      <a:r>
                        <a:rPr lang="en-GB" sz="1800" baseline="0" dirty="0"/>
                        <a:t> instructions</a:t>
                      </a:r>
                      <a:endParaRPr lang="en-GB" sz="1800" dirty="0"/>
                    </a:p>
                  </a:txBody>
                  <a:tcPr marL="121863" marR="121863" marT="45726" marB="45726" anchor="ctr"/>
                </a:tc>
                <a:tc>
                  <a:txBody>
                    <a:bodyPr/>
                    <a:lstStyle/>
                    <a:p>
                      <a:pPr marL="0" indent="0">
                        <a:lnSpc>
                          <a:spcPct val="100000"/>
                        </a:lnSpc>
                        <a:spcAft>
                          <a:spcPts val="600"/>
                        </a:spcAft>
                        <a:buClr>
                          <a:schemeClr val="bg2"/>
                        </a:buClr>
                        <a:buFont typeface="Wingdings" pitchFamily="2" charset="2"/>
                        <a:buNone/>
                      </a:pPr>
                      <a:r>
                        <a:rPr lang="en-GB" sz="1800" b="1" dirty="0">
                          <a:latin typeface="Courier New"/>
                          <a:cs typeface="Courier New" panose="02070309020205020404" pitchFamily="49" charset="0"/>
                        </a:rPr>
                        <a:t>LDR</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LDP</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LD1</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ST1</a:t>
                      </a:r>
                      <a:r>
                        <a:rPr lang="en-GB" sz="1800" dirty="0">
                          <a:latin typeface="+mj-lt"/>
                          <a:cs typeface="Courier New" panose="02070309020205020404" pitchFamily="49" charset="0"/>
                        </a:rPr>
                        <a:t>, </a:t>
                      </a:r>
                      <a:r>
                        <a:rPr lang="en-GB" sz="1800" b="1" dirty="0">
                          <a:latin typeface="Courier New"/>
                          <a:cs typeface="Courier New" panose="02070309020205020404" pitchFamily="49" charset="0"/>
                        </a:rPr>
                        <a:t>LD4R</a:t>
                      </a:r>
                    </a:p>
                  </a:txBody>
                  <a:tcPr marL="121863" marR="121863" marT="45726" marB="45726"/>
                </a:tc>
                <a:extLst>
                  <a:ext uri="{0D108BD9-81ED-4DB2-BD59-A6C34878D82A}">
                    <a16:rowId xmlns:a16="http://schemas.microsoft.com/office/drawing/2014/main" val="10009"/>
                  </a:ext>
                </a:extLst>
              </a:tr>
            </a:tbl>
          </a:graphicData>
        </a:graphic>
      </p:graphicFrame>
      <p:sp>
        <p:nvSpPr>
          <p:cNvPr id="6" name="TextBox 5">
            <a:extLst>
              <a:ext uri="{FF2B5EF4-FFF2-40B4-BE49-F238E27FC236}">
                <a16:creationId xmlns:a16="http://schemas.microsoft.com/office/drawing/2014/main" id="{56AD25D7-C5A0-462E-8A30-B6D8AADCA25A}"/>
              </a:ext>
            </a:extLst>
          </p:cNvPr>
          <p:cNvSpPr txBox="1"/>
          <p:nvPr/>
        </p:nvSpPr>
        <p:spPr>
          <a:xfrm>
            <a:off x="331250" y="6010217"/>
            <a:ext cx="12173332" cy="290849"/>
          </a:xfrm>
          <a:prstGeom prst="rect">
            <a:avLst/>
          </a:prstGeom>
          <a:noFill/>
        </p:spPr>
        <p:txBody>
          <a:bodyPr wrap="none" lIns="0" tIns="0" rIns="0" bIns="0" rtlCol="0">
            <a:spAutoFit/>
          </a:bodyPr>
          <a:lstStyle/>
          <a:p>
            <a:pPr eaLnBrk="1" hangingPunct="1">
              <a:lnSpc>
                <a:spcPct val="90000"/>
              </a:lnSpc>
              <a:spcBef>
                <a:spcPts val="0"/>
              </a:spcBef>
              <a:spcAft>
                <a:spcPts val="600"/>
              </a:spcAft>
            </a:pPr>
            <a:r>
              <a:rPr lang="en-GB" sz="2100" dirty="0">
                <a:solidFill>
                  <a:schemeClr val="tx2"/>
                </a:solidFill>
                <a:latin typeface="+mn-lt"/>
                <a:ea typeface="+mn-ea"/>
              </a:rPr>
              <a:t>More information at </a:t>
            </a:r>
            <a:r>
              <a:rPr lang="en-GB" sz="2100" dirty="0">
                <a:solidFill>
                  <a:schemeClr val="tx2"/>
                </a:solidFill>
                <a:latin typeface="+mn-lt"/>
                <a:ea typeface="+mn-ea"/>
                <a:hlinkClick r:id="rId3"/>
              </a:rPr>
              <a:t>https://developer.arm.com/architectures/cpu-architecture/a-profile/exploration-tools</a:t>
            </a:r>
            <a:r>
              <a:rPr lang="en-GB" sz="2100" dirty="0">
                <a:solidFill>
                  <a:schemeClr val="tx2"/>
                </a:solidFill>
                <a:latin typeface="+mn-lt"/>
                <a:ea typeface="+mn-ea"/>
              </a:rPr>
              <a:t> </a:t>
            </a:r>
            <a:endParaRPr lang="en-GB" sz="2100" kern="1200" dirty="0">
              <a:solidFill>
                <a:schemeClr val="tx2"/>
              </a:solidFill>
              <a:latin typeface="+mn-lt"/>
              <a:ea typeface="+mn-ea"/>
              <a:cs typeface="+mn-cs"/>
            </a:endParaRPr>
          </a:p>
        </p:txBody>
      </p:sp>
    </p:spTree>
    <p:extLst>
      <p:ext uri="{BB962C8B-B14F-4D97-AF65-F5344CB8AC3E}">
        <p14:creationId xmlns:p14="http://schemas.microsoft.com/office/powerpoint/2010/main" val="1258833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Case Study: AArch64 SIMD Register Bank</a:t>
            </a:r>
          </a:p>
        </p:txBody>
      </p:sp>
      <p:sp>
        <p:nvSpPr>
          <p:cNvPr id="5" name="Content Placeholder 2">
            <a:extLst>
              <a:ext uri="{FF2B5EF4-FFF2-40B4-BE49-F238E27FC236}">
                <a16:creationId xmlns:a16="http://schemas.microsoft.com/office/drawing/2014/main" id="{406B30DF-8B6B-4DC3-A2E9-F41E764B122C}"/>
              </a:ext>
            </a:extLst>
          </p:cNvPr>
          <p:cNvSpPr>
            <a:spLocks noGrp="1"/>
          </p:cNvSpPr>
          <p:nvPr>
            <p:ph idx="1"/>
          </p:nvPr>
        </p:nvSpPr>
        <p:spPr>
          <a:xfrm>
            <a:off x="492125" y="1479550"/>
            <a:ext cx="11180763" cy="4086225"/>
          </a:xfrm>
        </p:spPr>
        <p:txBody>
          <a:bodyPr/>
          <a:lstStyle/>
          <a:p>
            <a:r>
              <a:rPr lang="en-US" dirty="0"/>
              <a:t>Separate set of 32 registers, 128 bits wide, </a:t>
            </a:r>
            <a:r>
              <a:rPr lang="en-US" b="1" dirty="0">
                <a:latin typeface="Courier New" panose="02070309020205020404" pitchFamily="49" charset="0"/>
                <a:cs typeface="Courier New" panose="02070309020205020404" pitchFamily="49" charset="0"/>
              </a:rPr>
              <a:t>V0 - V31</a:t>
            </a:r>
          </a:p>
          <a:p>
            <a:r>
              <a:rPr lang="en-US" dirty="0"/>
              <a:t>For access to a scalar</a:t>
            </a:r>
          </a:p>
          <a:p>
            <a:pPr lvl="1"/>
            <a:r>
              <a:rPr lang="en-US" b="1" dirty="0">
                <a:latin typeface="Courier New" panose="02070309020205020404" pitchFamily="49" charset="0"/>
                <a:cs typeface="Courier New" panose="02070309020205020404" pitchFamily="49" charset="0"/>
              </a:rPr>
              <a:t>Qn</a:t>
            </a:r>
            <a:r>
              <a:rPr lang="en-US" dirty="0"/>
              <a:t> to access 128-bit data (in </a:t>
            </a:r>
            <a:r>
              <a:rPr lang="en-US" b="1" dirty="0">
                <a:latin typeface="Courier New" panose="02070309020205020404" pitchFamily="49" charset="0"/>
                <a:cs typeface="Courier New" panose="02070309020205020404" pitchFamily="49" charset="0"/>
              </a:rPr>
              <a:t>Vn[127:0]</a:t>
            </a:r>
            <a:r>
              <a:rPr lang="en-US" dirty="0"/>
              <a:t>)</a:t>
            </a:r>
          </a:p>
          <a:p>
            <a:pPr lvl="1"/>
            <a:r>
              <a:rPr lang="en-US" b="1" dirty="0">
                <a:latin typeface="Courier New" panose="02070309020205020404" pitchFamily="49" charset="0"/>
                <a:cs typeface="Courier New" panose="02070309020205020404" pitchFamily="49" charset="0"/>
              </a:rPr>
              <a:t>Dn</a:t>
            </a:r>
            <a:r>
              <a:rPr lang="en-US" dirty="0"/>
              <a:t> to access 64-bit data (in </a:t>
            </a:r>
            <a:r>
              <a:rPr lang="en-US" b="1" dirty="0">
                <a:latin typeface="Courier New" panose="02070309020205020404" pitchFamily="49" charset="0"/>
                <a:cs typeface="Courier New" panose="02070309020205020404" pitchFamily="49" charset="0"/>
              </a:rPr>
              <a:t>Vn[63:0]</a:t>
            </a:r>
            <a:r>
              <a:rPr lang="en-US" dirty="0"/>
              <a:t>)</a:t>
            </a:r>
          </a:p>
          <a:p>
            <a:pPr lvl="1"/>
            <a:r>
              <a:rPr lang="en-US" b="1" dirty="0">
                <a:latin typeface="Courier New" panose="02070309020205020404" pitchFamily="49" charset="0"/>
                <a:cs typeface="Courier New" panose="02070309020205020404" pitchFamily="49" charset="0"/>
              </a:rPr>
              <a:t>Sn</a:t>
            </a:r>
            <a:r>
              <a:rPr lang="en-US" dirty="0"/>
              <a:t> to access 32-bit data (in </a:t>
            </a:r>
            <a:r>
              <a:rPr lang="en-US" b="1" dirty="0">
                <a:latin typeface="Courier New" panose="02070309020205020404" pitchFamily="49" charset="0"/>
                <a:cs typeface="Courier New" panose="02070309020205020404" pitchFamily="49" charset="0"/>
              </a:rPr>
              <a:t>Vn[31:0]</a:t>
            </a:r>
            <a:r>
              <a:rPr lang="en-US" dirty="0"/>
              <a:t>)</a:t>
            </a:r>
          </a:p>
          <a:p>
            <a:pPr lvl="1"/>
            <a:r>
              <a:rPr lang="en-US" b="1" dirty="0">
                <a:latin typeface="Courier New" panose="02070309020205020404" pitchFamily="49" charset="0"/>
                <a:cs typeface="Courier New" panose="02070309020205020404" pitchFamily="49" charset="0"/>
              </a:rPr>
              <a:t>Hn</a:t>
            </a:r>
            <a:r>
              <a:rPr lang="en-US" dirty="0"/>
              <a:t> to access 16-bit data (in </a:t>
            </a:r>
            <a:r>
              <a:rPr lang="en-US" b="1" dirty="0">
                <a:latin typeface="Courier New" panose="02070309020205020404" pitchFamily="49" charset="0"/>
                <a:cs typeface="Courier New" panose="02070309020205020404" pitchFamily="49" charset="0"/>
              </a:rPr>
              <a:t>Vn[15:0]</a:t>
            </a:r>
            <a:r>
              <a:rPr lang="en-US" dirty="0"/>
              <a:t>)</a:t>
            </a:r>
          </a:p>
          <a:p>
            <a:pPr lvl="1"/>
            <a:r>
              <a:rPr lang="en-US" b="1" dirty="0">
                <a:latin typeface="Courier New" panose="02070309020205020404" pitchFamily="49" charset="0"/>
                <a:cs typeface="Courier New" panose="02070309020205020404" pitchFamily="49" charset="0"/>
              </a:rPr>
              <a:t>Bn</a:t>
            </a:r>
            <a:r>
              <a:rPr lang="en-US" dirty="0"/>
              <a:t> to access 8-bit data (in </a:t>
            </a:r>
            <a:r>
              <a:rPr lang="en-US" b="1" dirty="0">
                <a:latin typeface="Courier New" panose="02070309020205020404" pitchFamily="49" charset="0"/>
                <a:cs typeface="Courier New" panose="02070309020205020404" pitchFamily="49" charset="0"/>
              </a:rPr>
              <a:t>Vn[7:0]</a:t>
            </a:r>
            <a:r>
              <a:rPr lang="en-US" dirty="0"/>
              <a:t>)</a:t>
            </a:r>
            <a:br>
              <a:rPr lang="en-US" dirty="0"/>
            </a:br>
            <a:endParaRPr lang="en-US" dirty="0"/>
          </a:p>
          <a:p>
            <a:pPr lvl="1"/>
            <a:endParaRPr lang="en-US" dirty="0"/>
          </a:p>
          <a:p>
            <a:pPr lvl="1"/>
            <a:endParaRPr lang="en-US" dirty="0"/>
          </a:p>
          <a:p>
            <a:pPr lvl="1"/>
            <a:endParaRPr lang="en-US" dirty="0"/>
          </a:p>
        </p:txBody>
      </p:sp>
      <p:grpSp>
        <p:nvGrpSpPr>
          <p:cNvPr id="6" name="Group 5">
            <a:extLst>
              <a:ext uri="{FF2B5EF4-FFF2-40B4-BE49-F238E27FC236}">
                <a16:creationId xmlns:a16="http://schemas.microsoft.com/office/drawing/2014/main" id="{B7063499-E7F1-4991-84CD-7CFA2A296AC3}"/>
              </a:ext>
            </a:extLst>
          </p:cNvPr>
          <p:cNvGrpSpPr/>
          <p:nvPr/>
        </p:nvGrpSpPr>
        <p:grpSpPr>
          <a:xfrm>
            <a:off x="690465" y="4614290"/>
            <a:ext cx="10811067" cy="1311660"/>
            <a:chOff x="750768" y="4792162"/>
            <a:chExt cx="10811067" cy="1311660"/>
          </a:xfrm>
        </p:grpSpPr>
        <p:grpSp>
          <p:nvGrpSpPr>
            <p:cNvPr id="7" name="Group 6">
              <a:extLst>
                <a:ext uri="{FF2B5EF4-FFF2-40B4-BE49-F238E27FC236}">
                  <a16:creationId xmlns:a16="http://schemas.microsoft.com/office/drawing/2014/main" id="{116FB7C2-C7DD-4632-8580-1810B1207DCA}"/>
                </a:ext>
              </a:extLst>
            </p:cNvPr>
            <p:cNvGrpSpPr/>
            <p:nvPr/>
          </p:nvGrpSpPr>
          <p:grpSpPr>
            <a:xfrm>
              <a:off x="750768" y="4792162"/>
              <a:ext cx="5135982" cy="1311660"/>
              <a:chOff x="111940" y="4792162"/>
              <a:chExt cx="5135982" cy="1311660"/>
            </a:xfrm>
          </p:grpSpPr>
          <p:sp>
            <p:nvSpPr>
              <p:cNvPr id="15" name="Rectangle 18">
                <a:extLst>
                  <a:ext uri="{FF2B5EF4-FFF2-40B4-BE49-F238E27FC236}">
                    <a16:creationId xmlns:a16="http://schemas.microsoft.com/office/drawing/2014/main" id="{FC794349-3A56-45FA-8C8B-62FD6ED40AFA}"/>
                  </a:ext>
                </a:extLst>
              </p:cNvPr>
              <p:cNvSpPr>
                <a:spLocks noChangeArrowheads="1"/>
              </p:cNvSpPr>
              <p:nvPr/>
            </p:nvSpPr>
            <p:spPr bwMode="auto">
              <a:xfrm>
                <a:off x="3965673" y="5316401"/>
                <a:ext cx="1281671"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S0</a:t>
                </a:r>
              </a:p>
            </p:txBody>
          </p:sp>
          <p:sp>
            <p:nvSpPr>
              <p:cNvPr id="16" name="Rectangle 18">
                <a:extLst>
                  <a:ext uri="{FF2B5EF4-FFF2-40B4-BE49-F238E27FC236}">
                    <a16:creationId xmlns:a16="http://schemas.microsoft.com/office/drawing/2014/main" id="{D95A6A42-8F65-44DC-B06C-84B6FAC6B59B}"/>
                  </a:ext>
                </a:extLst>
              </p:cNvPr>
              <p:cNvSpPr>
                <a:spLocks noChangeArrowheads="1"/>
              </p:cNvSpPr>
              <p:nvPr/>
            </p:nvSpPr>
            <p:spPr bwMode="auto">
              <a:xfrm>
                <a:off x="2677026" y="5579201"/>
                <a:ext cx="2570318"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D0</a:t>
                </a:r>
              </a:p>
            </p:txBody>
          </p:sp>
          <p:sp>
            <p:nvSpPr>
              <p:cNvPr id="17" name="Rectangle 18">
                <a:extLst>
                  <a:ext uri="{FF2B5EF4-FFF2-40B4-BE49-F238E27FC236}">
                    <a16:creationId xmlns:a16="http://schemas.microsoft.com/office/drawing/2014/main" id="{D952A57B-E184-4C05-86E1-5042D24AD58B}"/>
                  </a:ext>
                </a:extLst>
              </p:cNvPr>
              <p:cNvSpPr>
                <a:spLocks noChangeArrowheads="1"/>
              </p:cNvSpPr>
              <p:nvPr/>
            </p:nvSpPr>
            <p:spPr bwMode="auto">
              <a:xfrm>
                <a:off x="111940" y="5842001"/>
                <a:ext cx="5135982" cy="261821"/>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Q0</a:t>
                </a:r>
              </a:p>
            </p:txBody>
          </p:sp>
          <p:sp>
            <p:nvSpPr>
              <p:cNvPr id="18" name="TextBox 22">
                <a:extLst>
                  <a:ext uri="{FF2B5EF4-FFF2-40B4-BE49-F238E27FC236}">
                    <a16:creationId xmlns:a16="http://schemas.microsoft.com/office/drawing/2014/main" id="{8D6269D8-B541-4EF9-9FFA-1942A8EE335C}"/>
                  </a:ext>
                </a:extLst>
              </p:cNvPr>
              <p:cNvSpPr txBox="1">
                <a:spLocks noChangeArrowheads="1"/>
              </p:cNvSpPr>
              <p:nvPr/>
            </p:nvSpPr>
            <p:spPr bwMode="auto">
              <a:xfrm>
                <a:off x="1673412" y="5178425"/>
                <a:ext cx="79545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6pPr>
                <a:lvl7pPr marL="29718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7pPr>
                <a:lvl8pPr marL="34290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8pPr>
                <a:lvl9pPr marL="38862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9pPr>
              </a:lstStyle>
              <a:p>
                <a:pPr marL="0" marR="0" lvl="0" indent="0" algn="ctr" defTabSz="914400"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600" b="1" i="0" u="none" strike="noStrike" kern="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V0</a:t>
                </a:r>
              </a:p>
            </p:txBody>
          </p:sp>
          <p:sp>
            <p:nvSpPr>
              <p:cNvPr id="19" name="Rectangle 18">
                <a:extLst>
                  <a:ext uri="{FF2B5EF4-FFF2-40B4-BE49-F238E27FC236}">
                    <a16:creationId xmlns:a16="http://schemas.microsoft.com/office/drawing/2014/main" id="{225162B7-A4C0-48DC-BDEB-A7010C7B6AA7}"/>
                  </a:ext>
                </a:extLst>
              </p:cNvPr>
              <p:cNvSpPr>
                <a:spLocks noChangeArrowheads="1"/>
              </p:cNvSpPr>
              <p:nvPr/>
            </p:nvSpPr>
            <p:spPr bwMode="auto">
              <a:xfrm>
                <a:off x="4604128" y="5054962"/>
                <a:ext cx="642208"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H0</a:t>
                </a:r>
              </a:p>
            </p:txBody>
          </p:sp>
          <p:sp>
            <p:nvSpPr>
              <p:cNvPr id="20" name="Rectangle 18">
                <a:extLst>
                  <a:ext uri="{FF2B5EF4-FFF2-40B4-BE49-F238E27FC236}">
                    <a16:creationId xmlns:a16="http://schemas.microsoft.com/office/drawing/2014/main" id="{5F7680B8-BAD3-4D8F-98B1-2BCBEA9F8DEE}"/>
                  </a:ext>
                </a:extLst>
              </p:cNvPr>
              <p:cNvSpPr>
                <a:spLocks noChangeArrowheads="1"/>
              </p:cNvSpPr>
              <p:nvPr/>
            </p:nvSpPr>
            <p:spPr bwMode="auto">
              <a:xfrm>
                <a:off x="4923808" y="4792162"/>
                <a:ext cx="323536"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B0</a:t>
                </a:r>
              </a:p>
            </p:txBody>
          </p:sp>
        </p:grpSp>
        <p:grpSp>
          <p:nvGrpSpPr>
            <p:cNvPr id="8" name="Group 7">
              <a:extLst>
                <a:ext uri="{FF2B5EF4-FFF2-40B4-BE49-F238E27FC236}">
                  <a16:creationId xmlns:a16="http://schemas.microsoft.com/office/drawing/2014/main" id="{C8568747-9C30-48C9-A29B-CAEFDCE78042}"/>
                </a:ext>
              </a:extLst>
            </p:cNvPr>
            <p:cNvGrpSpPr/>
            <p:nvPr/>
          </p:nvGrpSpPr>
          <p:grpSpPr>
            <a:xfrm>
              <a:off x="6425853" y="4792162"/>
              <a:ext cx="5135982" cy="1311660"/>
              <a:chOff x="112735" y="4792162"/>
              <a:chExt cx="5135982" cy="1311660"/>
            </a:xfrm>
          </p:grpSpPr>
          <p:sp>
            <p:nvSpPr>
              <p:cNvPr id="9" name="Rectangle 18">
                <a:extLst>
                  <a:ext uri="{FF2B5EF4-FFF2-40B4-BE49-F238E27FC236}">
                    <a16:creationId xmlns:a16="http://schemas.microsoft.com/office/drawing/2014/main" id="{2E1DEBF5-5D6C-4066-96A0-DB1648BF6CA4}"/>
                  </a:ext>
                </a:extLst>
              </p:cNvPr>
              <p:cNvSpPr>
                <a:spLocks noChangeArrowheads="1"/>
              </p:cNvSpPr>
              <p:nvPr/>
            </p:nvSpPr>
            <p:spPr bwMode="auto">
              <a:xfrm>
                <a:off x="3965673" y="5316401"/>
                <a:ext cx="1281671"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S1</a:t>
                </a:r>
              </a:p>
            </p:txBody>
          </p:sp>
          <p:sp>
            <p:nvSpPr>
              <p:cNvPr id="10" name="Rectangle 9">
                <a:extLst>
                  <a:ext uri="{FF2B5EF4-FFF2-40B4-BE49-F238E27FC236}">
                    <a16:creationId xmlns:a16="http://schemas.microsoft.com/office/drawing/2014/main" id="{A76322E6-DC3C-4726-8D07-0A96C3A615E0}"/>
                  </a:ext>
                </a:extLst>
              </p:cNvPr>
              <p:cNvSpPr>
                <a:spLocks noChangeArrowheads="1"/>
              </p:cNvSpPr>
              <p:nvPr/>
            </p:nvSpPr>
            <p:spPr bwMode="auto">
              <a:xfrm>
                <a:off x="2677026" y="5579201"/>
                <a:ext cx="2570318"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D1</a:t>
                </a:r>
              </a:p>
            </p:txBody>
          </p:sp>
          <p:sp>
            <p:nvSpPr>
              <p:cNvPr id="11" name="Rectangle 18">
                <a:extLst>
                  <a:ext uri="{FF2B5EF4-FFF2-40B4-BE49-F238E27FC236}">
                    <a16:creationId xmlns:a16="http://schemas.microsoft.com/office/drawing/2014/main" id="{FF39ED09-C047-43E4-89C7-1FB69F789E33}"/>
                  </a:ext>
                </a:extLst>
              </p:cNvPr>
              <p:cNvSpPr>
                <a:spLocks noChangeArrowheads="1"/>
              </p:cNvSpPr>
              <p:nvPr/>
            </p:nvSpPr>
            <p:spPr bwMode="auto">
              <a:xfrm>
                <a:off x="112735" y="5842001"/>
                <a:ext cx="5135982" cy="261821"/>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Q1</a:t>
                </a:r>
              </a:p>
            </p:txBody>
          </p:sp>
          <p:sp>
            <p:nvSpPr>
              <p:cNvPr id="12" name="TextBox 22">
                <a:extLst>
                  <a:ext uri="{FF2B5EF4-FFF2-40B4-BE49-F238E27FC236}">
                    <a16:creationId xmlns:a16="http://schemas.microsoft.com/office/drawing/2014/main" id="{CCF23C0C-7636-4223-A6A0-14BA8D3E1659}"/>
                  </a:ext>
                </a:extLst>
              </p:cNvPr>
              <p:cNvSpPr txBox="1">
                <a:spLocks noChangeArrowheads="1"/>
              </p:cNvSpPr>
              <p:nvPr/>
            </p:nvSpPr>
            <p:spPr bwMode="auto">
              <a:xfrm>
                <a:off x="1673412" y="5178425"/>
                <a:ext cx="79545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6pPr>
                <a:lvl7pPr marL="29718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7pPr>
                <a:lvl8pPr marL="34290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8pPr>
                <a:lvl9pPr marL="3886200" indent="-228600" algn="ctr" eaLnBrk="0" fontAlgn="ctr" hangingPunct="0">
                  <a:lnSpc>
                    <a:spcPct val="80000"/>
                  </a:lnSpc>
                  <a:spcBef>
                    <a:spcPct val="50000"/>
                  </a:spcBef>
                  <a:spcAft>
                    <a:spcPct val="0"/>
                  </a:spcAft>
                  <a:buClr>
                    <a:schemeClr val="bg2"/>
                  </a:buClr>
                  <a:buSzPct val="125000"/>
                  <a:buFont typeface="Wingdings" pitchFamily="2" charset="2"/>
                  <a:defRPr>
                    <a:solidFill>
                      <a:schemeClr val="tx1"/>
                    </a:solidFill>
                    <a:latin typeface="Arial" pitchFamily="34" charset="0"/>
                  </a:defRPr>
                </a:lvl9pPr>
              </a:lstStyle>
              <a:p>
                <a:pPr marL="0" marR="0" lvl="0" indent="0" algn="ctr" defTabSz="914400"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600" b="1" i="0" u="none" strike="noStrike" kern="0" cap="none" spc="0" normalizeH="0" baseline="0" noProof="0" dirty="0">
                    <a:ln>
                      <a:noFill/>
                    </a:ln>
                    <a:solidFill>
                      <a:srgbClr val="000000"/>
                    </a:solidFill>
                    <a:effectLst/>
                    <a:uLnTx/>
                    <a:uFillTx/>
                    <a:latin typeface="Courier New" panose="02070309020205020404" pitchFamily="49" charset="0"/>
                    <a:ea typeface="+mn-ea"/>
                    <a:cs typeface="Courier New" panose="02070309020205020404" pitchFamily="49" charset="0"/>
                  </a:rPr>
                  <a:t>V1</a:t>
                </a:r>
              </a:p>
            </p:txBody>
          </p:sp>
          <p:sp>
            <p:nvSpPr>
              <p:cNvPr id="13" name="Rectangle 18">
                <a:extLst>
                  <a:ext uri="{FF2B5EF4-FFF2-40B4-BE49-F238E27FC236}">
                    <a16:creationId xmlns:a16="http://schemas.microsoft.com/office/drawing/2014/main" id="{CF041E66-EAC5-4BA3-908D-DFA33BBE2863}"/>
                  </a:ext>
                </a:extLst>
              </p:cNvPr>
              <p:cNvSpPr>
                <a:spLocks noChangeArrowheads="1"/>
              </p:cNvSpPr>
              <p:nvPr/>
            </p:nvSpPr>
            <p:spPr bwMode="auto">
              <a:xfrm>
                <a:off x="4604128" y="5054962"/>
                <a:ext cx="642208"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H1</a:t>
                </a:r>
              </a:p>
            </p:txBody>
          </p:sp>
          <p:sp>
            <p:nvSpPr>
              <p:cNvPr id="14" name="Rectangle 18">
                <a:extLst>
                  <a:ext uri="{FF2B5EF4-FFF2-40B4-BE49-F238E27FC236}">
                    <a16:creationId xmlns:a16="http://schemas.microsoft.com/office/drawing/2014/main" id="{890FA7C4-3B7C-43C5-90C8-2D7FCDA29BDF}"/>
                  </a:ext>
                </a:extLst>
              </p:cNvPr>
              <p:cNvSpPr>
                <a:spLocks noChangeArrowheads="1"/>
              </p:cNvSpPr>
              <p:nvPr/>
            </p:nvSpPr>
            <p:spPr bwMode="auto">
              <a:xfrm>
                <a:off x="4923808" y="4792162"/>
                <a:ext cx="323536" cy="262800"/>
              </a:xfrm>
              <a:prstGeom prst="rect">
                <a:avLst/>
              </a:prstGeom>
              <a:solidFill>
                <a:srgbClr val="128CAB">
                  <a:lumMod val="20000"/>
                  <a:lumOff val="80000"/>
                </a:srgbClr>
              </a:solidFill>
              <a:ln w="12700" algn="ctr">
                <a:solidFill>
                  <a:srgbClr val="128CAB"/>
                </a:solidFill>
                <a:miter lim="800000"/>
                <a:headEnd/>
                <a:tailEnd/>
              </a:ln>
            </p:spPr>
            <p:txBody>
              <a:bodyPr wrap="none" lIns="80167" tIns="40084" rIns="80167" bIns="40084" anchor="ctr" anchorCtr="1">
                <a:noAutofit/>
              </a:bodyPr>
              <a:lstStyle/>
              <a:p>
                <a:pPr marL="0" marR="0" lvl="0" indent="0" algn="ctr" defTabSz="801688" eaLnBrk="1" fontAlgn="ctr" latinLnBrk="0" hangingPunct="1">
                  <a:lnSpc>
                    <a:spcPct val="80000"/>
                  </a:lnSpc>
                  <a:spcBef>
                    <a:spcPts val="0"/>
                  </a:spcBef>
                  <a:spcAft>
                    <a:spcPts val="0"/>
                  </a:spcAft>
                  <a:buClr>
                    <a:srgbClr val="FF7E17"/>
                  </a:buClr>
                  <a:buSzPct val="125000"/>
                  <a:buFont typeface="Wingdings" pitchFamily="2" charset="2"/>
                  <a:buNone/>
                  <a:tabLst/>
                  <a:defRPr/>
                </a:pPr>
                <a:r>
                  <a:rPr kumimoji="0" lang="en-US" sz="1300" b="1" i="0" u="none" strike="noStrike" kern="0" cap="none" spc="0" normalizeH="0" baseline="0" noProof="0" dirty="0">
                    <a:ln>
                      <a:noFill/>
                    </a:ln>
                    <a:solidFill>
                      <a:srgbClr val="000000"/>
                    </a:solidFill>
                    <a:effectLst/>
                    <a:uLnTx/>
                    <a:uFillTx/>
                    <a:latin typeface="Courier New" pitchFamily="49" charset="0"/>
                    <a:ea typeface="+mn-ea"/>
                  </a:rPr>
                  <a:t>B1</a:t>
                </a:r>
              </a:p>
            </p:txBody>
          </p:sp>
        </p:grpSp>
      </p:grpSp>
    </p:spTree>
    <p:extLst>
      <p:ext uri="{BB962C8B-B14F-4D97-AF65-F5344CB8AC3E}">
        <p14:creationId xmlns:p14="http://schemas.microsoft.com/office/powerpoint/2010/main" val="3116271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Case Study: AArch64 SIMD Data Types and Sizes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Data types</a:t>
            </a:r>
          </a:p>
          <a:p>
            <a:pPr lvl="1">
              <a:spcAft>
                <a:spcPts val="600"/>
              </a:spcAft>
            </a:pPr>
            <a:r>
              <a:rPr lang="en-US" dirty="0"/>
              <a:t>Unsigned integer (U8, U16, U32, U64) and signed integer (S8, S16, S32, S64)</a:t>
            </a:r>
          </a:p>
          <a:p>
            <a:pPr lvl="1">
              <a:spcAft>
                <a:spcPts val="600"/>
              </a:spcAft>
            </a:pPr>
            <a:r>
              <a:rPr lang="en-US" dirty="0"/>
              <a:t>Integer of unspecified sign (I8, I16, I32, I64)</a:t>
            </a:r>
          </a:p>
          <a:p>
            <a:pPr lvl="1"/>
            <a:r>
              <a:rPr lang="en-US" dirty="0"/>
              <a:t>Floating point number (F16, F32, F64) and polynomial (P8, P16)</a:t>
            </a:r>
          </a:p>
          <a:p>
            <a:r>
              <a:rPr lang="en-US" dirty="0"/>
              <a:t>Data sizes</a:t>
            </a:r>
          </a:p>
          <a:p>
            <a:pPr lvl="1">
              <a:spcAft>
                <a:spcPts val="600"/>
              </a:spcAft>
            </a:pPr>
            <a:r>
              <a:rPr lang="en-US" dirty="0"/>
              <a:t>A single scalar value of a floating-point or integer type (Q, D, S, H, B)</a:t>
            </a:r>
          </a:p>
          <a:p>
            <a:pPr lvl="1">
              <a:spcAft>
                <a:spcPts val="600"/>
              </a:spcAft>
            </a:pPr>
            <a:r>
              <a:rPr lang="en-US" dirty="0"/>
              <a:t>A 64-bit wide vector containing two or more elements (2S, 4H, 8B)</a:t>
            </a:r>
          </a:p>
          <a:p>
            <a:pPr lvl="1"/>
            <a:r>
              <a:rPr lang="en-US" dirty="0"/>
              <a:t>A 128-bit wide vector containing two or more elements (2D, 4S, 8H, 16B)</a:t>
            </a:r>
          </a:p>
          <a:p>
            <a:r>
              <a:rPr lang="en-US" dirty="0"/>
              <a:t>Data type is specified as the instruction prefix; size is specified in the operands’ type sizes.</a:t>
            </a:r>
          </a:p>
          <a:p>
            <a:pPr lvl="1">
              <a:spcAft>
                <a:spcPts val="600"/>
              </a:spcAft>
            </a:pPr>
            <a:r>
              <a:rPr lang="en-US" dirty="0"/>
              <a:t>For example, FADD V2.4S, V0.4S, V1.4S</a:t>
            </a:r>
          </a:p>
          <a:p>
            <a:pPr lvl="2"/>
            <a:r>
              <a:rPr lang="en-US" dirty="0"/>
              <a:t>Perform a floating point add of four single-precision values in registers V0 and V1, putting the result in V2</a:t>
            </a:r>
          </a:p>
          <a:p>
            <a:pPr lvl="1"/>
            <a:r>
              <a:rPr lang="en-US" dirty="0"/>
              <a:t>But not all combinations of data type size and operation are available (see the </a:t>
            </a:r>
            <a:r>
              <a:rPr lang="en-GB" dirty="0"/>
              <a:t>Arm Architecture Reference Manual</a:t>
            </a:r>
            <a:r>
              <a:rPr lang="en-US" dirty="0"/>
              <a:t> for valid combinations).</a:t>
            </a:r>
          </a:p>
          <a:p>
            <a:endParaRPr lang="en-US" dirty="0"/>
          </a:p>
        </p:txBody>
      </p:sp>
    </p:spTree>
    <p:extLst>
      <p:ext uri="{BB962C8B-B14F-4D97-AF65-F5344CB8AC3E}">
        <p14:creationId xmlns:p14="http://schemas.microsoft.com/office/powerpoint/2010/main" val="1637814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altLang="en-US" dirty="0"/>
              <a:t>Case Study: Scalable Vector Extension (SVE)</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SVE for Armv8-A Arch64</a:t>
            </a:r>
          </a:p>
          <a:p>
            <a:pPr lvl="1"/>
            <a:r>
              <a:rPr lang="en-US" altLang="en-US" dirty="0"/>
              <a:t>Next-generation SIMD instruction set for AArch64</a:t>
            </a:r>
          </a:p>
          <a:p>
            <a:r>
              <a:rPr lang="en-US" dirty="0"/>
              <a:t>Motivated by a need for better vectorization of “real-world” applications</a:t>
            </a:r>
            <a:endParaRPr lang="en-GB" dirty="0"/>
          </a:p>
          <a:p>
            <a:pPr lvl="1"/>
            <a:r>
              <a:rPr lang="en-US" altLang="en-US" dirty="0"/>
              <a:t>Enabling different CPUs to implement different vector lengths while sharing a common ISA</a:t>
            </a:r>
          </a:p>
          <a:p>
            <a:pPr lvl="2"/>
            <a:r>
              <a:rPr lang="en-US" altLang="en-US" dirty="0"/>
              <a:t>As a result, a program written for one CPU should work on another with no changes.</a:t>
            </a:r>
          </a:p>
          <a:p>
            <a:pPr lvl="1"/>
            <a:r>
              <a:rPr lang="en-US" altLang="en-US" dirty="0"/>
              <a:t>Add support for data-set lengths that are not a multiple of the vector width</a:t>
            </a:r>
          </a:p>
          <a:p>
            <a:pPr lvl="1"/>
            <a:r>
              <a:rPr lang="en-US" altLang="en-US" dirty="0"/>
              <a:t>Also aims to reduce the initial porting effort to use a new ISA, scalable for future designs</a:t>
            </a:r>
          </a:p>
          <a:p>
            <a:r>
              <a:rPr lang="en-GB" dirty="0"/>
              <a:t>A vector-length-agnostic architecture</a:t>
            </a:r>
          </a:p>
          <a:p>
            <a:pPr lvl="1"/>
            <a:r>
              <a:rPr lang="en-GB" dirty="0"/>
              <a:t>Implementations can range from 128 bits up to 2048 bits.</a:t>
            </a:r>
          </a:p>
          <a:p>
            <a:pPr lvl="1"/>
            <a:r>
              <a:rPr lang="en-GB" dirty="0"/>
              <a:t>Introduces new vectorization techniques</a:t>
            </a:r>
          </a:p>
          <a:p>
            <a:endParaRPr lang="en-US" dirty="0"/>
          </a:p>
        </p:txBody>
      </p:sp>
    </p:spTree>
    <p:extLst>
      <p:ext uri="{BB962C8B-B14F-4D97-AF65-F5344CB8AC3E}">
        <p14:creationId xmlns:p14="http://schemas.microsoft.com/office/powerpoint/2010/main" val="358181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pPr>
              <a:buFont typeface="Arial" panose="020B0604020202020204" pitchFamily="34" charset="0"/>
              <a:buChar char="•"/>
            </a:pPr>
            <a:r>
              <a:rPr lang="en-US" dirty="0"/>
              <a:t>Vector processors</a:t>
            </a:r>
          </a:p>
          <a:p>
            <a:pPr>
              <a:buFont typeface="Arial" panose="020B0604020202020204" pitchFamily="34" charset="0"/>
              <a:buChar char="•"/>
            </a:pPr>
            <a:r>
              <a:rPr lang="en-GB" dirty="0"/>
              <a:t>Single instruction, multiple data (</a:t>
            </a:r>
            <a:r>
              <a:rPr lang="en-US" dirty="0"/>
              <a:t>SIMD) architectures</a:t>
            </a:r>
          </a:p>
          <a:p>
            <a:pPr>
              <a:buFont typeface="Arial" panose="020B0604020202020204" pitchFamily="34" charset="0"/>
              <a:buChar char="•"/>
            </a:pPr>
            <a:r>
              <a:rPr lang="en-US" dirty="0"/>
              <a:t>SIMD case study</a:t>
            </a:r>
          </a:p>
          <a:p>
            <a:pPr>
              <a:buFont typeface="Arial" panose="020B0604020202020204" pitchFamily="34" charset="0"/>
              <a:buChar char="•"/>
            </a:pPr>
            <a:r>
              <a:rPr lang="en-GB" dirty="0"/>
              <a:t>Graphics processing units (</a:t>
            </a:r>
            <a:r>
              <a:rPr lang="en-US" dirty="0"/>
              <a:t>GPUs)</a:t>
            </a:r>
          </a:p>
          <a:p>
            <a:pPr>
              <a:buFont typeface="Arial" panose="020B0604020202020204" pitchFamily="34" charset="0"/>
              <a:buChar char="•"/>
            </a:pPr>
            <a:r>
              <a:rPr lang="en-US" dirty="0"/>
              <a:t>GPU case study</a:t>
            </a:r>
          </a:p>
        </p:txBody>
      </p:sp>
    </p:spTree>
    <p:extLst>
      <p:ext uri="{BB962C8B-B14F-4D97-AF65-F5344CB8AC3E}">
        <p14:creationId xmlns:p14="http://schemas.microsoft.com/office/powerpoint/2010/main" val="3759618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altLang="en-US" dirty="0"/>
              <a:t>Case Study: SVE Vectors and Predicates</a:t>
            </a:r>
            <a:endParaRPr lang="en-US" dirty="0"/>
          </a:p>
        </p:txBody>
      </p:sp>
      <p:sp>
        <p:nvSpPr>
          <p:cNvPr id="4" name="Content Placeholder 1">
            <a:extLst>
              <a:ext uri="{FF2B5EF4-FFF2-40B4-BE49-F238E27FC236}">
                <a16:creationId xmlns:a16="http://schemas.microsoft.com/office/drawing/2014/main" id="{5119E52E-E014-42A2-9F5E-559A89BCFA1E}"/>
              </a:ext>
            </a:extLst>
          </p:cNvPr>
          <p:cNvSpPr>
            <a:spLocks noGrp="1"/>
          </p:cNvSpPr>
          <p:nvPr>
            <p:ph sz="half" idx="1"/>
          </p:nvPr>
        </p:nvSpPr>
        <p:spPr>
          <a:xfrm>
            <a:off x="492125" y="1479468"/>
            <a:ext cx="11180762" cy="4086225"/>
          </a:xfrm>
        </p:spPr>
        <p:txBody>
          <a:bodyPr/>
          <a:lstStyle/>
          <a:p>
            <a:r>
              <a:rPr lang="en-GB" dirty="0"/>
              <a:t>32 new scalable vector registers (</a:t>
            </a:r>
            <a:r>
              <a:rPr lang="en-GB" b="1" dirty="0">
                <a:latin typeface="Courier New" panose="02070309020205020404" pitchFamily="49" charset="0"/>
                <a:cs typeface="Courier New" panose="02070309020205020404" pitchFamily="49" charset="0"/>
              </a:rPr>
              <a:t>Z0</a:t>
            </a:r>
            <a:r>
              <a:rPr lang="en-GB" b="1" dirty="0"/>
              <a:t>-</a:t>
            </a:r>
            <a:r>
              <a:rPr lang="en-GB" b="1" dirty="0">
                <a:latin typeface="Courier New" panose="02070309020205020404" pitchFamily="49" charset="0"/>
                <a:cs typeface="Courier New" panose="02070309020205020404" pitchFamily="49" charset="0"/>
              </a:rPr>
              <a:t>Z31</a:t>
            </a:r>
            <a:r>
              <a:rPr lang="en-GB" dirty="0"/>
              <a:t>), length determined by the implementation</a:t>
            </a:r>
          </a:p>
          <a:p>
            <a:pPr lvl="1"/>
            <a:r>
              <a:rPr lang="en-GB" dirty="0"/>
              <a:t>Bottom 128 bits overlay the floating-point &amp; NEON vector register bank (</a:t>
            </a:r>
            <a:r>
              <a:rPr lang="en-GB" b="1" dirty="0">
                <a:latin typeface="Courier New" panose="02070309020205020404" pitchFamily="49" charset="0"/>
                <a:cs typeface="Courier New" panose="02070309020205020404" pitchFamily="49" charset="0"/>
              </a:rPr>
              <a:t>V0-V31</a:t>
            </a:r>
            <a:r>
              <a:rPr lang="en-GB" dirty="0"/>
              <a:t>); top bits zeroed on a write</a:t>
            </a:r>
          </a:p>
          <a:p>
            <a:endParaRPr lang="en-GB" dirty="0"/>
          </a:p>
          <a:p>
            <a:endParaRPr lang="en-GB" dirty="0"/>
          </a:p>
          <a:p>
            <a:endParaRPr lang="en-GB" dirty="0"/>
          </a:p>
          <a:p>
            <a:r>
              <a:rPr lang="en-GB" dirty="0"/>
              <a:t>16 new scalable predicate registers (</a:t>
            </a:r>
            <a:r>
              <a:rPr lang="en-GB" b="1" dirty="0">
                <a:latin typeface="Courier New" panose="02070309020205020404" pitchFamily="49" charset="0"/>
                <a:cs typeface="Courier New" panose="02070309020205020404" pitchFamily="49" charset="0"/>
              </a:rPr>
              <a:t>P0-P15);</a:t>
            </a:r>
            <a:r>
              <a:rPr lang="en-GB" dirty="0">
                <a:cs typeface="Courier New" panose="02070309020205020404" pitchFamily="49" charset="0"/>
              </a:rPr>
              <a:t> this example is for 256-bit vector registers.</a:t>
            </a:r>
            <a:endParaRPr lang="en-GB" dirty="0"/>
          </a:p>
          <a:p>
            <a:pPr lvl="1"/>
            <a:r>
              <a:rPr lang="en-GB" dirty="0"/>
              <a:t>Have 1/8th of a vector register’s length: 1 bit of predicate register is mapped to 1 byte of vector register</a:t>
            </a:r>
          </a:p>
          <a:p>
            <a:endParaRPr lang="en-GB" dirty="0"/>
          </a:p>
        </p:txBody>
      </p:sp>
      <p:grpSp>
        <p:nvGrpSpPr>
          <p:cNvPr id="5" name="Group 4">
            <a:extLst>
              <a:ext uri="{FF2B5EF4-FFF2-40B4-BE49-F238E27FC236}">
                <a16:creationId xmlns:a16="http://schemas.microsoft.com/office/drawing/2014/main" id="{45ABA6CB-68BF-4102-99CE-7ED62444E52D}"/>
              </a:ext>
            </a:extLst>
          </p:cNvPr>
          <p:cNvGrpSpPr/>
          <p:nvPr/>
        </p:nvGrpSpPr>
        <p:grpSpPr>
          <a:xfrm>
            <a:off x="2165277" y="2559252"/>
            <a:ext cx="7861445" cy="1214110"/>
            <a:chOff x="2508638" y="4475975"/>
            <a:chExt cx="7861445" cy="1214110"/>
          </a:xfrm>
        </p:grpSpPr>
        <p:sp>
          <p:nvSpPr>
            <p:cNvPr id="6" name="Rectangle 18">
              <a:extLst>
                <a:ext uri="{FF2B5EF4-FFF2-40B4-BE49-F238E27FC236}">
                  <a16:creationId xmlns:a16="http://schemas.microsoft.com/office/drawing/2014/main" id="{FD8F058A-4E25-4F58-852B-E7DD1F8FAB9F}"/>
                </a:ext>
              </a:extLst>
            </p:cNvPr>
            <p:cNvSpPr>
              <a:spLocks noChangeArrowheads="1"/>
            </p:cNvSpPr>
            <p:nvPr/>
          </p:nvSpPr>
          <p:spPr bwMode="auto">
            <a:xfrm>
              <a:off x="7179805" y="4475975"/>
              <a:ext cx="2337699" cy="238125"/>
            </a:xfrm>
            <a:prstGeom prst="rect">
              <a:avLst/>
            </a:prstGeom>
            <a:solidFill>
              <a:srgbClr val="D6E4EE"/>
            </a:solidFill>
            <a:ln w="12700" algn="ctr">
              <a:solidFill>
                <a:schemeClr val="tx1"/>
              </a:solidFill>
              <a:miter lim="800000"/>
              <a:headEnd/>
              <a:tailEnd/>
            </a:ln>
          </p:spPr>
          <p:txBody>
            <a:bodyPr wrap="none" lIns="80167" tIns="40084" rIns="80167" bIns="40084" anchor="ctr" anchorCtr="1">
              <a:noAutofit/>
            </a:bodyPr>
            <a:lstStyle/>
            <a:p>
              <a:pPr defTabSz="801688"/>
              <a:r>
                <a:rPr lang="en-US" sz="1300" b="1" dirty="0">
                  <a:latin typeface="Courier New" pitchFamily="49" charset="0"/>
                </a:rPr>
                <a:t>128 bits</a:t>
              </a:r>
            </a:p>
          </p:txBody>
        </p:sp>
        <p:sp>
          <p:nvSpPr>
            <p:cNvPr id="7" name="Rectangle 18">
              <a:extLst>
                <a:ext uri="{FF2B5EF4-FFF2-40B4-BE49-F238E27FC236}">
                  <a16:creationId xmlns:a16="http://schemas.microsoft.com/office/drawing/2014/main" id="{799C87A8-2B4D-4FEB-AAE8-A353AA77125A}"/>
                </a:ext>
              </a:extLst>
            </p:cNvPr>
            <p:cNvSpPr>
              <a:spLocks noChangeArrowheads="1"/>
            </p:cNvSpPr>
            <p:nvPr/>
          </p:nvSpPr>
          <p:spPr bwMode="auto">
            <a:xfrm>
              <a:off x="2508638" y="4805515"/>
              <a:ext cx="7008866" cy="238125"/>
            </a:xfrm>
            <a:prstGeom prst="rect">
              <a:avLst/>
            </a:prstGeom>
            <a:solidFill>
              <a:srgbClr val="D6E4EE"/>
            </a:solidFill>
            <a:ln w="12700" algn="ctr">
              <a:solidFill>
                <a:schemeClr val="tx1"/>
              </a:solidFill>
              <a:miter lim="800000"/>
              <a:headEnd/>
              <a:tailEnd/>
            </a:ln>
          </p:spPr>
          <p:txBody>
            <a:bodyPr wrap="none" lIns="80167" tIns="40084" rIns="80167" bIns="40084" anchor="ctr" anchorCtr="1">
              <a:noAutofit/>
            </a:bodyPr>
            <a:lstStyle/>
            <a:p>
              <a:pPr defTabSz="801688"/>
              <a:r>
                <a:rPr lang="en-US" sz="1300" b="1" dirty="0">
                  <a:latin typeface="Courier New" pitchFamily="49" charset="0"/>
                </a:rPr>
                <a:t>...                      </a:t>
              </a:r>
            </a:p>
          </p:txBody>
        </p:sp>
        <p:sp>
          <p:nvSpPr>
            <p:cNvPr id="8" name="Rectangle 18">
              <a:extLst>
                <a:ext uri="{FF2B5EF4-FFF2-40B4-BE49-F238E27FC236}">
                  <a16:creationId xmlns:a16="http://schemas.microsoft.com/office/drawing/2014/main" id="{FDDF105B-D87A-4C7F-AD35-3236792ECE86}"/>
                </a:ext>
              </a:extLst>
            </p:cNvPr>
            <p:cNvSpPr>
              <a:spLocks noChangeArrowheads="1"/>
            </p:cNvSpPr>
            <p:nvPr/>
          </p:nvSpPr>
          <p:spPr bwMode="auto">
            <a:xfrm>
              <a:off x="7181922" y="4805515"/>
              <a:ext cx="2337699" cy="238125"/>
            </a:xfrm>
            <a:prstGeom prst="rect">
              <a:avLst/>
            </a:prstGeom>
            <a:solidFill>
              <a:srgbClr val="D6E4EE"/>
            </a:solidFill>
            <a:ln w="12700" algn="ctr">
              <a:solidFill>
                <a:schemeClr val="tx1"/>
              </a:solidFill>
              <a:miter lim="800000"/>
              <a:headEnd/>
              <a:tailEnd/>
            </a:ln>
          </p:spPr>
          <p:txBody>
            <a:bodyPr wrap="none" lIns="80167" tIns="40084" rIns="80167" bIns="40084" anchor="ctr" anchorCtr="1">
              <a:noAutofit/>
            </a:bodyPr>
            <a:lstStyle/>
            <a:p>
              <a:pPr defTabSz="801688"/>
              <a:r>
                <a:rPr lang="en-US" sz="1300" b="1" dirty="0">
                  <a:latin typeface="Courier New" pitchFamily="49" charset="0"/>
                </a:rPr>
                <a:t>128 bits</a:t>
              </a:r>
            </a:p>
          </p:txBody>
        </p:sp>
        <p:sp>
          <p:nvSpPr>
            <p:cNvPr id="9" name="Right Brace 8">
              <a:extLst>
                <a:ext uri="{FF2B5EF4-FFF2-40B4-BE49-F238E27FC236}">
                  <a16:creationId xmlns:a16="http://schemas.microsoft.com/office/drawing/2014/main" id="{F32B22EE-D0F6-4A13-8A80-49E1D763E611}"/>
                </a:ext>
              </a:extLst>
            </p:cNvPr>
            <p:cNvSpPr/>
            <p:nvPr/>
          </p:nvSpPr>
          <p:spPr>
            <a:xfrm rot="16200000">
              <a:off x="5953441" y="1688172"/>
              <a:ext cx="123497" cy="7013100"/>
            </a:xfrm>
            <a:prstGeom prst="rightBrace">
              <a:avLst/>
            </a:prstGeom>
            <a:ln w="12700">
              <a:solidFill>
                <a:schemeClr val="tx1"/>
              </a:solidFill>
            </a:ln>
            <a:effectLst/>
            <a:scene3d>
              <a:camera prst="orthographicFront">
                <a:rot lat="0" lon="0" rev="10800000"/>
              </a:camera>
              <a:lightRig rig="threePt" dir="t"/>
            </a:scene3d>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p>
          </p:txBody>
        </p:sp>
        <p:sp>
          <p:nvSpPr>
            <p:cNvPr id="10" name="TextBox 9">
              <a:extLst>
                <a:ext uri="{FF2B5EF4-FFF2-40B4-BE49-F238E27FC236}">
                  <a16:creationId xmlns:a16="http://schemas.microsoft.com/office/drawing/2014/main" id="{6528AA7C-F16E-46F2-B53B-B1C8636C75FE}"/>
                </a:ext>
              </a:extLst>
            </p:cNvPr>
            <p:cNvSpPr txBox="1"/>
            <p:nvPr/>
          </p:nvSpPr>
          <p:spPr>
            <a:xfrm>
              <a:off x="5145967" y="5416817"/>
              <a:ext cx="1734207" cy="273268"/>
            </a:xfrm>
            <a:prstGeom prst="rect">
              <a:avLst/>
            </a:prstGeom>
          </p:spPr>
          <p:txBody>
            <a:bodyPr vert="horz" wrap="none" lIns="0" tIns="0" rIns="0" bIns="0" rtlCol="0" anchor="t">
              <a:normAutofit/>
            </a:bodyPr>
            <a:lstStyle/>
            <a:p>
              <a:pPr algn="ctr"/>
              <a:r>
                <a:rPr lang="en-GB" sz="1400" dirty="0"/>
                <a:t>Up to 2048 bits</a:t>
              </a:r>
            </a:p>
          </p:txBody>
        </p:sp>
        <p:sp>
          <p:nvSpPr>
            <p:cNvPr id="11" name="TextBox 10">
              <a:extLst>
                <a:ext uri="{FF2B5EF4-FFF2-40B4-BE49-F238E27FC236}">
                  <a16:creationId xmlns:a16="http://schemas.microsoft.com/office/drawing/2014/main" id="{FC9785C0-22BF-4C0D-BB53-35E122CB8352}"/>
                </a:ext>
              </a:extLst>
            </p:cNvPr>
            <p:cNvSpPr txBox="1"/>
            <p:nvPr/>
          </p:nvSpPr>
          <p:spPr>
            <a:xfrm>
              <a:off x="9716181" y="4475975"/>
              <a:ext cx="653902" cy="238125"/>
            </a:xfrm>
            <a:prstGeom prst="rect">
              <a:avLst/>
            </a:prstGeom>
          </p:spPr>
          <p:txBody>
            <a:bodyPr vert="horz" wrap="square" lIns="0" tIns="0" rIns="0" bIns="0" rtlCol="0" anchor="t">
              <a:normAutofit fontScale="92500" lnSpcReduction="20000"/>
            </a:bodyPr>
            <a:lstStyle/>
            <a:p>
              <a:r>
                <a:rPr lang="en-GB" b="1" dirty="0">
                  <a:latin typeface="Courier New" panose="02070309020205020404" pitchFamily="49" charset="0"/>
                  <a:cs typeface="Courier New" panose="02070309020205020404" pitchFamily="49" charset="0"/>
                </a:rPr>
                <a:t>Vx</a:t>
              </a:r>
            </a:p>
          </p:txBody>
        </p:sp>
        <p:sp>
          <p:nvSpPr>
            <p:cNvPr id="12" name="TextBox 11">
              <a:extLst>
                <a:ext uri="{FF2B5EF4-FFF2-40B4-BE49-F238E27FC236}">
                  <a16:creationId xmlns:a16="http://schemas.microsoft.com/office/drawing/2014/main" id="{7D987543-52D2-4B41-991C-A3C2C9D3E47A}"/>
                </a:ext>
              </a:extLst>
            </p:cNvPr>
            <p:cNvSpPr txBox="1"/>
            <p:nvPr/>
          </p:nvSpPr>
          <p:spPr>
            <a:xfrm>
              <a:off x="9716181" y="4805514"/>
              <a:ext cx="653902" cy="238125"/>
            </a:xfrm>
            <a:prstGeom prst="rect">
              <a:avLst/>
            </a:prstGeom>
          </p:spPr>
          <p:txBody>
            <a:bodyPr vert="horz" wrap="square" lIns="0" tIns="0" rIns="0" bIns="0" rtlCol="0" anchor="t">
              <a:normAutofit fontScale="92500" lnSpcReduction="20000"/>
            </a:bodyPr>
            <a:lstStyle/>
            <a:p>
              <a:r>
                <a:rPr lang="en-GB" b="1" dirty="0">
                  <a:latin typeface="Courier New" panose="02070309020205020404" pitchFamily="49" charset="0"/>
                  <a:cs typeface="Courier New" panose="02070309020205020404" pitchFamily="49" charset="0"/>
                </a:rPr>
                <a:t>Zx</a:t>
              </a:r>
            </a:p>
          </p:txBody>
        </p:sp>
      </p:grpSp>
      <p:sp>
        <p:nvSpPr>
          <p:cNvPr id="13" name="TextBox 12">
            <a:extLst>
              <a:ext uri="{FF2B5EF4-FFF2-40B4-BE49-F238E27FC236}">
                <a16:creationId xmlns:a16="http://schemas.microsoft.com/office/drawing/2014/main" id="{49CBB371-DE07-4EB8-905C-5306B10FB82C}"/>
              </a:ext>
            </a:extLst>
          </p:cNvPr>
          <p:cNvSpPr txBox="1"/>
          <p:nvPr/>
        </p:nvSpPr>
        <p:spPr>
          <a:xfrm>
            <a:off x="759175" y="5358874"/>
            <a:ext cx="816754" cy="275847"/>
          </a:xfrm>
          <a:prstGeom prst="rect">
            <a:avLst/>
          </a:prstGeom>
        </p:spPr>
        <p:txBody>
          <a:bodyPr vert="horz" wrap="square" lIns="0" tIns="0" rIns="0" bIns="0" rtlCol="0" anchor="t">
            <a:normAutofit/>
          </a:bodyPr>
          <a:lstStyle/>
          <a:p>
            <a:pPr algn="r"/>
            <a:r>
              <a:rPr lang="en-GB" sz="1600" b="1" dirty="0">
                <a:latin typeface="Courier New" panose="02070309020205020404" pitchFamily="49" charset="0"/>
                <a:cs typeface="Courier New" panose="02070309020205020404" pitchFamily="49" charset="0"/>
              </a:rPr>
              <a:t>Px</a:t>
            </a:r>
          </a:p>
        </p:txBody>
      </p:sp>
      <p:sp>
        <p:nvSpPr>
          <p:cNvPr id="14" name="TextBox 13">
            <a:extLst>
              <a:ext uri="{FF2B5EF4-FFF2-40B4-BE49-F238E27FC236}">
                <a16:creationId xmlns:a16="http://schemas.microsoft.com/office/drawing/2014/main" id="{04604D99-B1FC-4987-9233-865FD9FA869F}"/>
              </a:ext>
            </a:extLst>
          </p:cNvPr>
          <p:cNvSpPr txBox="1"/>
          <p:nvPr/>
        </p:nvSpPr>
        <p:spPr>
          <a:xfrm>
            <a:off x="650240" y="5074745"/>
            <a:ext cx="925689" cy="259645"/>
          </a:xfrm>
          <a:prstGeom prst="rect">
            <a:avLst/>
          </a:prstGeom>
        </p:spPr>
        <p:txBody>
          <a:bodyPr vert="horz" wrap="square" lIns="0" tIns="0" rIns="0" bIns="0" rtlCol="0" anchor="t">
            <a:normAutofit/>
          </a:bodyPr>
          <a:lstStyle/>
          <a:p>
            <a:pPr algn="r"/>
            <a:r>
              <a:rPr lang="en-GB" sz="1600" b="1" dirty="0">
                <a:latin typeface="Courier New" panose="02070309020205020404" pitchFamily="49" charset="0"/>
                <a:cs typeface="Courier New" panose="02070309020205020404" pitchFamily="49" charset="0"/>
              </a:rPr>
              <a:t>Zx</a:t>
            </a:r>
          </a:p>
        </p:txBody>
      </p:sp>
      <p:sp>
        <p:nvSpPr>
          <p:cNvPr id="15" name="TextBox 14">
            <a:extLst>
              <a:ext uri="{FF2B5EF4-FFF2-40B4-BE49-F238E27FC236}">
                <a16:creationId xmlns:a16="http://schemas.microsoft.com/office/drawing/2014/main" id="{EDEBC4AA-672D-4B60-AFB2-40CD5724F4D7}"/>
              </a:ext>
            </a:extLst>
          </p:cNvPr>
          <p:cNvSpPr txBox="1"/>
          <p:nvPr/>
        </p:nvSpPr>
        <p:spPr>
          <a:xfrm>
            <a:off x="9744762" y="5074745"/>
            <a:ext cx="1500583" cy="256020"/>
          </a:xfrm>
          <a:prstGeom prst="rect">
            <a:avLst/>
          </a:prstGeom>
        </p:spPr>
        <p:txBody>
          <a:bodyPr vert="horz" wrap="square" lIns="0" tIns="0" rIns="0" bIns="0" rtlCol="0" anchor="t">
            <a:normAutofit/>
          </a:bodyPr>
          <a:lstStyle/>
          <a:p>
            <a:r>
              <a:rPr lang="en-GB" sz="1600" dirty="0"/>
              <a:t>8-bit element</a:t>
            </a:r>
          </a:p>
        </p:txBody>
      </p:sp>
      <p:sp>
        <p:nvSpPr>
          <p:cNvPr id="16" name="TextBox 15">
            <a:extLst>
              <a:ext uri="{FF2B5EF4-FFF2-40B4-BE49-F238E27FC236}">
                <a16:creationId xmlns:a16="http://schemas.microsoft.com/office/drawing/2014/main" id="{6F882B17-9FD3-4D4A-9F65-57CEE164740E}"/>
              </a:ext>
            </a:extLst>
          </p:cNvPr>
          <p:cNvSpPr txBox="1"/>
          <p:nvPr/>
        </p:nvSpPr>
        <p:spPr>
          <a:xfrm>
            <a:off x="9744762" y="5378120"/>
            <a:ext cx="925689" cy="259645"/>
          </a:xfrm>
          <a:prstGeom prst="rect">
            <a:avLst/>
          </a:prstGeom>
        </p:spPr>
        <p:txBody>
          <a:bodyPr vert="horz" wrap="square" lIns="0" tIns="0" rIns="0" bIns="0" rtlCol="0" anchor="t">
            <a:normAutofit/>
          </a:bodyPr>
          <a:lstStyle/>
          <a:p>
            <a:r>
              <a:rPr lang="en-GB" sz="1600" dirty="0"/>
              <a:t>32 bits</a:t>
            </a:r>
          </a:p>
        </p:txBody>
      </p:sp>
      <p:graphicFrame>
        <p:nvGraphicFramePr>
          <p:cNvPr id="17" name="Table 16">
            <a:extLst>
              <a:ext uri="{FF2B5EF4-FFF2-40B4-BE49-F238E27FC236}">
                <a16:creationId xmlns:a16="http://schemas.microsoft.com/office/drawing/2014/main" id="{3BFB1034-906C-478E-A2EA-8E4EB31DE542}"/>
              </a:ext>
            </a:extLst>
          </p:cNvPr>
          <p:cNvGraphicFramePr>
            <a:graphicFrameLocks noGrp="1"/>
          </p:cNvGraphicFramePr>
          <p:nvPr>
            <p:extLst>
              <p:ext uri="{D42A27DB-BD31-4B8C-83A1-F6EECF244321}">
                <p14:modId xmlns:p14="http://schemas.microsoft.com/office/powerpoint/2010/main" val="1292714726"/>
              </p:ext>
            </p:extLst>
          </p:nvPr>
        </p:nvGraphicFramePr>
        <p:xfrm>
          <a:off x="1761900" y="5036266"/>
          <a:ext cx="7610920" cy="609600"/>
        </p:xfrm>
        <a:graphic>
          <a:graphicData uri="http://schemas.openxmlformats.org/drawingml/2006/table">
            <a:tbl>
              <a:tblPr firstRow="1" bandRow="1">
                <a:tableStyleId>{BDBED569-4797-4DF1-A0F4-6AAB3CD982D8}</a:tableStyleId>
              </a:tblPr>
              <a:tblGrid>
                <a:gridCol w="761092">
                  <a:extLst>
                    <a:ext uri="{9D8B030D-6E8A-4147-A177-3AD203B41FA5}">
                      <a16:colId xmlns:a16="http://schemas.microsoft.com/office/drawing/2014/main" val="20000"/>
                    </a:ext>
                  </a:extLst>
                </a:gridCol>
                <a:gridCol w="761092">
                  <a:extLst>
                    <a:ext uri="{9D8B030D-6E8A-4147-A177-3AD203B41FA5}">
                      <a16:colId xmlns:a16="http://schemas.microsoft.com/office/drawing/2014/main" val="20001"/>
                    </a:ext>
                  </a:extLst>
                </a:gridCol>
                <a:gridCol w="761092">
                  <a:extLst>
                    <a:ext uri="{9D8B030D-6E8A-4147-A177-3AD203B41FA5}">
                      <a16:colId xmlns:a16="http://schemas.microsoft.com/office/drawing/2014/main" val="20002"/>
                    </a:ext>
                  </a:extLst>
                </a:gridCol>
                <a:gridCol w="761092">
                  <a:extLst>
                    <a:ext uri="{9D8B030D-6E8A-4147-A177-3AD203B41FA5}">
                      <a16:colId xmlns:a16="http://schemas.microsoft.com/office/drawing/2014/main" val="20003"/>
                    </a:ext>
                  </a:extLst>
                </a:gridCol>
                <a:gridCol w="1522184">
                  <a:extLst>
                    <a:ext uri="{9D8B030D-6E8A-4147-A177-3AD203B41FA5}">
                      <a16:colId xmlns:a16="http://schemas.microsoft.com/office/drawing/2014/main" val="20004"/>
                    </a:ext>
                  </a:extLst>
                </a:gridCol>
                <a:gridCol w="761092">
                  <a:extLst>
                    <a:ext uri="{9D8B030D-6E8A-4147-A177-3AD203B41FA5}">
                      <a16:colId xmlns:a16="http://schemas.microsoft.com/office/drawing/2014/main" val="20005"/>
                    </a:ext>
                  </a:extLst>
                </a:gridCol>
                <a:gridCol w="761092">
                  <a:extLst>
                    <a:ext uri="{9D8B030D-6E8A-4147-A177-3AD203B41FA5}">
                      <a16:colId xmlns:a16="http://schemas.microsoft.com/office/drawing/2014/main" val="20006"/>
                    </a:ext>
                  </a:extLst>
                </a:gridCol>
                <a:gridCol w="761092">
                  <a:extLst>
                    <a:ext uri="{9D8B030D-6E8A-4147-A177-3AD203B41FA5}">
                      <a16:colId xmlns:a16="http://schemas.microsoft.com/office/drawing/2014/main" val="20007"/>
                    </a:ext>
                  </a:extLst>
                </a:gridCol>
                <a:gridCol w="761092">
                  <a:extLst>
                    <a:ext uri="{9D8B030D-6E8A-4147-A177-3AD203B41FA5}">
                      <a16:colId xmlns:a16="http://schemas.microsoft.com/office/drawing/2014/main" val="20008"/>
                    </a:ext>
                  </a:extLst>
                </a:gridCol>
              </a:tblGrid>
              <a:tr h="279683">
                <a:tc>
                  <a:txBody>
                    <a:bodyPr/>
                    <a:lstStyle/>
                    <a:p>
                      <a:pPr algn="ctr"/>
                      <a:r>
                        <a:rPr lang="en-GB" sz="1400" b="0" dirty="0"/>
                        <a:t>8-bit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8-bit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8-bit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8-bit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8-bit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8-bit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8-bit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t>8-bit</a:t>
                      </a:r>
                    </a:p>
                  </a:txBody>
                  <a:tcPr/>
                </a:tc>
                <a:extLst>
                  <a:ext uri="{0D108BD9-81ED-4DB2-BD59-A6C34878D82A}">
                    <a16:rowId xmlns:a16="http://schemas.microsoft.com/office/drawing/2014/main" val="10000"/>
                  </a:ext>
                </a:extLst>
              </a:tr>
              <a:tr h="279683">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a:t>
                      </a:r>
                    </a:p>
                  </a:txBody>
                  <a:tcPr/>
                </a:tc>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1</a:t>
                      </a:r>
                    </a:p>
                  </a:txBody>
                  <a:tcPr/>
                </a:tc>
                <a:tc>
                  <a:txBody>
                    <a:bodyPr/>
                    <a:lstStyle/>
                    <a:p>
                      <a:pPr algn="ctr"/>
                      <a:r>
                        <a:rPr lang="en-GB" sz="1400" dirty="0"/>
                        <a:t>1</a:t>
                      </a:r>
                    </a:p>
                  </a:txBody>
                  <a:tcPr/>
                </a:tc>
                <a:extLst>
                  <a:ext uri="{0D108BD9-81ED-4DB2-BD59-A6C34878D82A}">
                    <a16:rowId xmlns:a16="http://schemas.microsoft.com/office/drawing/2014/main" val="10001"/>
                  </a:ext>
                </a:extLst>
              </a:tr>
            </a:tbl>
          </a:graphicData>
        </a:graphic>
      </p:graphicFrame>
      <p:sp>
        <p:nvSpPr>
          <p:cNvPr id="18" name="TextBox 17">
            <a:extLst>
              <a:ext uri="{FF2B5EF4-FFF2-40B4-BE49-F238E27FC236}">
                <a16:creationId xmlns:a16="http://schemas.microsoft.com/office/drawing/2014/main" id="{0613A5FC-8176-4590-B60F-9C8F92CFADDD}"/>
              </a:ext>
            </a:extLst>
          </p:cNvPr>
          <p:cNvSpPr txBox="1"/>
          <p:nvPr/>
        </p:nvSpPr>
        <p:spPr>
          <a:xfrm>
            <a:off x="9740198" y="5780229"/>
            <a:ext cx="2132955" cy="259645"/>
          </a:xfrm>
          <a:prstGeom prst="rect">
            <a:avLst/>
          </a:prstGeom>
        </p:spPr>
        <p:txBody>
          <a:bodyPr vert="horz" wrap="square" lIns="0" tIns="0" rIns="0" bIns="0" rtlCol="0" anchor="t">
            <a:normAutofit/>
          </a:bodyPr>
          <a:lstStyle/>
          <a:p>
            <a:r>
              <a:rPr lang="en-GB" sz="1600" dirty="0"/>
              <a:t>Unpacked  16-bit element</a:t>
            </a:r>
          </a:p>
        </p:txBody>
      </p:sp>
      <p:sp>
        <p:nvSpPr>
          <p:cNvPr id="19" name="TextBox 18">
            <a:extLst>
              <a:ext uri="{FF2B5EF4-FFF2-40B4-BE49-F238E27FC236}">
                <a16:creationId xmlns:a16="http://schemas.microsoft.com/office/drawing/2014/main" id="{27724672-57C1-405B-9667-718D1D273646}"/>
              </a:ext>
            </a:extLst>
          </p:cNvPr>
          <p:cNvSpPr txBox="1"/>
          <p:nvPr/>
        </p:nvSpPr>
        <p:spPr>
          <a:xfrm>
            <a:off x="9744762" y="6098577"/>
            <a:ext cx="925689" cy="259645"/>
          </a:xfrm>
          <a:prstGeom prst="rect">
            <a:avLst/>
          </a:prstGeom>
        </p:spPr>
        <p:txBody>
          <a:bodyPr vert="horz" wrap="square" lIns="0" tIns="0" rIns="0" bIns="0" rtlCol="0" anchor="t">
            <a:normAutofit/>
          </a:bodyPr>
          <a:lstStyle/>
          <a:p>
            <a:r>
              <a:rPr lang="en-GB" sz="1600" dirty="0"/>
              <a:t>32 bits</a:t>
            </a:r>
          </a:p>
        </p:txBody>
      </p:sp>
      <p:graphicFrame>
        <p:nvGraphicFramePr>
          <p:cNvPr id="20" name="Table 19">
            <a:extLst>
              <a:ext uri="{FF2B5EF4-FFF2-40B4-BE49-F238E27FC236}">
                <a16:creationId xmlns:a16="http://schemas.microsoft.com/office/drawing/2014/main" id="{7E419AE4-9534-4E53-899B-54EA2165FD6B}"/>
              </a:ext>
            </a:extLst>
          </p:cNvPr>
          <p:cNvGraphicFramePr>
            <a:graphicFrameLocks noGrp="1"/>
          </p:cNvGraphicFramePr>
          <p:nvPr>
            <p:extLst>
              <p:ext uri="{D42A27DB-BD31-4B8C-83A1-F6EECF244321}">
                <p14:modId xmlns:p14="http://schemas.microsoft.com/office/powerpoint/2010/main" val="704662240"/>
              </p:ext>
            </p:extLst>
          </p:nvPr>
        </p:nvGraphicFramePr>
        <p:xfrm>
          <a:off x="1761900" y="5755966"/>
          <a:ext cx="7610920" cy="609600"/>
        </p:xfrm>
        <a:graphic>
          <a:graphicData uri="http://schemas.openxmlformats.org/drawingml/2006/table">
            <a:tbl>
              <a:tblPr firstRow="1" bandRow="1">
                <a:tableStyleId>{BDBED569-4797-4DF1-A0F4-6AAB3CD982D8}</a:tableStyleId>
              </a:tblPr>
              <a:tblGrid>
                <a:gridCol w="761092">
                  <a:extLst>
                    <a:ext uri="{9D8B030D-6E8A-4147-A177-3AD203B41FA5}">
                      <a16:colId xmlns:a16="http://schemas.microsoft.com/office/drawing/2014/main" val="20000"/>
                    </a:ext>
                  </a:extLst>
                </a:gridCol>
                <a:gridCol w="761092">
                  <a:extLst>
                    <a:ext uri="{9D8B030D-6E8A-4147-A177-3AD203B41FA5}">
                      <a16:colId xmlns:a16="http://schemas.microsoft.com/office/drawing/2014/main" val="20001"/>
                    </a:ext>
                  </a:extLst>
                </a:gridCol>
                <a:gridCol w="761092">
                  <a:extLst>
                    <a:ext uri="{9D8B030D-6E8A-4147-A177-3AD203B41FA5}">
                      <a16:colId xmlns:a16="http://schemas.microsoft.com/office/drawing/2014/main" val="20002"/>
                    </a:ext>
                  </a:extLst>
                </a:gridCol>
                <a:gridCol w="761092">
                  <a:extLst>
                    <a:ext uri="{9D8B030D-6E8A-4147-A177-3AD203B41FA5}">
                      <a16:colId xmlns:a16="http://schemas.microsoft.com/office/drawing/2014/main" val="20003"/>
                    </a:ext>
                  </a:extLst>
                </a:gridCol>
                <a:gridCol w="1522184">
                  <a:extLst>
                    <a:ext uri="{9D8B030D-6E8A-4147-A177-3AD203B41FA5}">
                      <a16:colId xmlns:a16="http://schemas.microsoft.com/office/drawing/2014/main" val="20004"/>
                    </a:ext>
                  </a:extLst>
                </a:gridCol>
                <a:gridCol w="761092">
                  <a:extLst>
                    <a:ext uri="{9D8B030D-6E8A-4147-A177-3AD203B41FA5}">
                      <a16:colId xmlns:a16="http://schemas.microsoft.com/office/drawing/2014/main" val="20005"/>
                    </a:ext>
                  </a:extLst>
                </a:gridCol>
                <a:gridCol w="761092">
                  <a:extLst>
                    <a:ext uri="{9D8B030D-6E8A-4147-A177-3AD203B41FA5}">
                      <a16:colId xmlns:a16="http://schemas.microsoft.com/office/drawing/2014/main" val="20006"/>
                    </a:ext>
                  </a:extLst>
                </a:gridCol>
                <a:gridCol w="761092">
                  <a:extLst>
                    <a:ext uri="{9D8B030D-6E8A-4147-A177-3AD203B41FA5}">
                      <a16:colId xmlns:a16="http://schemas.microsoft.com/office/drawing/2014/main" val="20007"/>
                    </a:ext>
                  </a:extLst>
                </a:gridCol>
                <a:gridCol w="761092">
                  <a:extLst>
                    <a:ext uri="{9D8B030D-6E8A-4147-A177-3AD203B41FA5}">
                      <a16:colId xmlns:a16="http://schemas.microsoft.com/office/drawing/2014/main" val="20008"/>
                    </a:ext>
                  </a:extLst>
                </a:gridCol>
              </a:tblGrid>
              <a:tr h="283733">
                <a:tc gridSpan="2">
                  <a:txBody>
                    <a:bodyPr/>
                    <a:lstStyle/>
                    <a:p>
                      <a:pPr algn="ctr"/>
                      <a:r>
                        <a:rPr lang="en-GB" sz="1400" b="0" dirty="0"/>
                        <a:t>16-bit</a:t>
                      </a:r>
                    </a:p>
                  </a:txBody>
                  <a:tcPr/>
                </a:tc>
                <a:tc hMerge="1">
                  <a:txBody>
                    <a:bodyPr/>
                    <a:lstStyle/>
                    <a:p>
                      <a:endParaRPr lang="en-GB" dirty="0"/>
                    </a:p>
                  </a:txBody>
                  <a:tcPr/>
                </a:tc>
                <a:tc gridSpan="2">
                  <a:txBody>
                    <a:bodyPr/>
                    <a:lstStyle/>
                    <a:p>
                      <a:pPr algn="ctr"/>
                      <a:r>
                        <a:rPr lang="en-GB" sz="1400" b="0" dirty="0"/>
                        <a:t>-</a:t>
                      </a:r>
                    </a:p>
                  </a:txBody>
                  <a:tcPr/>
                </a:tc>
                <a:tc hMerge="1">
                  <a:txBody>
                    <a:bodyPr/>
                    <a:lstStyle/>
                    <a:p>
                      <a:endParaRPr lang="en-GB" dirty="0"/>
                    </a:p>
                  </a:txBody>
                  <a:tcPr/>
                </a:tc>
                <a:tc>
                  <a:txBody>
                    <a:bodyPr/>
                    <a:lstStyle/>
                    <a:p>
                      <a:pPr algn="ctr"/>
                      <a:r>
                        <a:rPr lang="en-GB" sz="1400" b="0" dirty="0"/>
                        <a:t>…</a:t>
                      </a:r>
                    </a:p>
                  </a:txBody>
                  <a:tcPr/>
                </a:tc>
                <a:tc gridSpan="2">
                  <a:txBody>
                    <a:bodyPr/>
                    <a:lstStyle/>
                    <a:p>
                      <a:pPr algn="ctr"/>
                      <a:r>
                        <a:rPr lang="en-GB" sz="1400" b="0" dirty="0"/>
                        <a:t>16-bit</a:t>
                      </a:r>
                    </a:p>
                  </a:txBody>
                  <a:tcPr/>
                </a:tc>
                <a:tc hMerge="1">
                  <a:txBody>
                    <a:bodyPr/>
                    <a:lstStyle/>
                    <a:p>
                      <a:endParaRPr lang="en-GB" dirty="0"/>
                    </a:p>
                  </a:txBody>
                  <a:tcPr/>
                </a:tc>
                <a:tc gridSpan="2">
                  <a:txBody>
                    <a:bodyPr/>
                    <a:lstStyle/>
                    <a:p>
                      <a:pPr algn="ctr"/>
                      <a:r>
                        <a:rPr lang="en-GB" sz="1400" b="0" dirty="0"/>
                        <a:t>-</a:t>
                      </a:r>
                    </a:p>
                  </a:txBody>
                  <a:tcPr/>
                </a:tc>
                <a:tc hMerge="1">
                  <a:txBody>
                    <a:bodyPr/>
                    <a:lstStyle/>
                    <a:p>
                      <a:endParaRPr lang="en-GB" dirty="0"/>
                    </a:p>
                  </a:txBody>
                  <a:tcPr/>
                </a:tc>
                <a:extLst>
                  <a:ext uri="{0D108BD9-81ED-4DB2-BD59-A6C34878D82A}">
                    <a16:rowId xmlns:a16="http://schemas.microsoft.com/office/drawing/2014/main" val="10000"/>
                  </a:ext>
                </a:extLst>
              </a:tr>
              <a:tr h="283733">
                <a:tc>
                  <a:txBody>
                    <a:bodyPr/>
                    <a:lstStyle/>
                    <a:p>
                      <a:pPr algn="ctr"/>
                      <a:endParaRPr lang="en-GB" sz="1400" dirty="0"/>
                    </a:p>
                  </a:txBody>
                  <a:tcPr/>
                </a:tc>
                <a:tc>
                  <a:txBody>
                    <a:bodyPr/>
                    <a:lstStyle/>
                    <a:p>
                      <a:pPr algn="ctr"/>
                      <a:r>
                        <a:rPr lang="en-GB" sz="1400" dirty="0"/>
                        <a:t>1</a:t>
                      </a:r>
                    </a:p>
                  </a:txBody>
                  <a:tcPr/>
                </a:tc>
                <a:tc>
                  <a:txBody>
                    <a:bodyPr/>
                    <a:lstStyle/>
                    <a:p>
                      <a:pPr algn="ctr"/>
                      <a:endParaRPr lang="en-GB" sz="1400" dirty="0"/>
                    </a:p>
                  </a:txBody>
                  <a:tcPr/>
                </a:tc>
                <a:tc>
                  <a:txBody>
                    <a:bodyPr/>
                    <a:lstStyle/>
                    <a:p>
                      <a:pPr algn="ctr"/>
                      <a:r>
                        <a:rPr lang="en-GB" sz="1400" dirty="0"/>
                        <a:t>0</a:t>
                      </a:r>
                    </a:p>
                  </a:txBody>
                  <a:tcPr/>
                </a:tc>
                <a:tc>
                  <a:txBody>
                    <a:bodyPr/>
                    <a:lstStyle/>
                    <a:p>
                      <a:pPr algn="ctr"/>
                      <a:r>
                        <a:rPr lang="en-GB" sz="1400" dirty="0"/>
                        <a:t>…</a:t>
                      </a:r>
                    </a:p>
                  </a:txBody>
                  <a:tcPr/>
                </a:tc>
                <a:tc>
                  <a:txBody>
                    <a:bodyPr/>
                    <a:lstStyle/>
                    <a:p>
                      <a:pPr algn="ctr"/>
                      <a:endParaRPr lang="en-GB" sz="1400" dirty="0"/>
                    </a:p>
                  </a:txBody>
                  <a:tcPr/>
                </a:tc>
                <a:tc>
                  <a:txBody>
                    <a:bodyPr/>
                    <a:lstStyle/>
                    <a:p>
                      <a:pPr algn="ctr"/>
                      <a:r>
                        <a:rPr lang="en-GB" sz="1400" dirty="0"/>
                        <a:t>1</a:t>
                      </a:r>
                    </a:p>
                  </a:txBody>
                  <a:tcPr/>
                </a:tc>
                <a:tc>
                  <a:txBody>
                    <a:bodyPr/>
                    <a:lstStyle/>
                    <a:p>
                      <a:pPr algn="ctr"/>
                      <a:endParaRPr lang="en-GB" sz="1400" dirty="0"/>
                    </a:p>
                  </a:txBody>
                  <a:tcPr/>
                </a:tc>
                <a:tc>
                  <a:txBody>
                    <a:bodyPr/>
                    <a:lstStyle/>
                    <a:p>
                      <a:pPr algn="ctr"/>
                      <a:r>
                        <a:rPr lang="en-GB" sz="1400" dirty="0"/>
                        <a:t>0</a:t>
                      </a:r>
                    </a:p>
                  </a:txBody>
                  <a:tcPr/>
                </a:tc>
                <a:extLst>
                  <a:ext uri="{0D108BD9-81ED-4DB2-BD59-A6C34878D82A}">
                    <a16:rowId xmlns:a16="http://schemas.microsoft.com/office/drawing/2014/main" val="10001"/>
                  </a:ext>
                </a:extLst>
              </a:tr>
            </a:tbl>
          </a:graphicData>
        </a:graphic>
      </p:graphicFrame>
      <p:sp>
        <p:nvSpPr>
          <p:cNvPr id="21" name="TextBox 20">
            <a:extLst>
              <a:ext uri="{FF2B5EF4-FFF2-40B4-BE49-F238E27FC236}">
                <a16:creationId xmlns:a16="http://schemas.microsoft.com/office/drawing/2014/main" id="{1438F8BC-352E-4C49-83DC-BE05DF7229C1}"/>
              </a:ext>
            </a:extLst>
          </p:cNvPr>
          <p:cNvSpPr txBox="1"/>
          <p:nvPr/>
        </p:nvSpPr>
        <p:spPr>
          <a:xfrm>
            <a:off x="759175" y="6059681"/>
            <a:ext cx="816754" cy="275847"/>
          </a:xfrm>
          <a:prstGeom prst="rect">
            <a:avLst/>
          </a:prstGeom>
        </p:spPr>
        <p:txBody>
          <a:bodyPr vert="horz" wrap="square" lIns="0" tIns="0" rIns="0" bIns="0" rtlCol="0" anchor="t">
            <a:normAutofit/>
          </a:bodyPr>
          <a:lstStyle/>
          <a:p>
            <a:pPr algn="r"/>
            <a:r>
              <a:rPr lang="en-GB" sz="1600" b="1" dirty="0">
                <a:latin typeface="Courier New" panose="02070309020205020404" pitchFamily="49" charset="0"/>
                <a:cs typeface="Courier New" panose="02070309020205020404" pitchFamily="49" charset="0"/>
              </a:rPr>
              <a:t>Px</a:t>
            </a:r>
          </a:p>
        </p:txBody>
      </p:sp>
      <p:sp>
        <p:nvSpPr>
          <p:cNvPr id="22" name="TextBox 21">
            <a:extLst>
              <a:ext uri="{FF2B5EF4-FFF2-40B4-BE49-F238E27FC236}">
                <a16:creationId xmlns:a16="http://schemas.microsoft.com/office/drawing/2014/main" id="{A78F41A4-5C1F-469C-BF0E-C29C0898D294}"/>
              </a:ext>
            </a:extLst>
          </p:cNvPr>
          <p:cNvSpPr txBox="1"/>
          <p:nvPr/>
        </p:nvSpPr>
        <p:spPr>
          <a:xfrm>
            <a:off x="650240" y="5775552"/>
            <a:ext cx="925689" cy="259645"/>
          </a:xfrm>
          <a:prstGeom prst="rect">
            <a:avLst/>
          </a:prstGeom>
        </p:spPr>
        <p:txBody>
          <a:bodyPr vert="horz" wrap="square" lIns="0" tIns="0" rIns="0" bIns="0" rtlCol="0" anchor="t">
            <a:normAutofit/>
          </a:bodyPr>
          <a:lstStyle/>
          <a:p>
            <a:pPr algn="r"/>
            <a:r>
              <a:rPr lang="en-GB" sz="1600" b="1" dirty="0">
                <a:latin typeface="Courier New" panose="02070309020205020404" pitchFamily="49" charset="0"/>
                <a:cs typeface="Courier New" panose="02070309020205020404" pitchFamily="49" charset="0"/>
              </a:rPr>
              <a:t>Zx</a:t>
            </a:r>
          </a:p>
        </p:txBody>
      </p:sp>
    </p:spTree>
    <p:extLst>
      <p:ext uri="{BB962C8B-B14F-4D97-AF65-F5344CB8AC3E}">
        <p14:creationId xmlns:p14="http://schemas.microsoft.com/office/powerpoint/2010/main" val="1046275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9E96C0A-27BE-4602-BA8A-730CC9E0AC81}"/>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36E3CAB6-6DEF-4FFE-88DB-4AD5EF80C8B5}"/>
              </a:ext>
            </a:extLst>
          </p:cNvPr>
          <p:cNvSpPr/>
          <p:nvPr/>
        </p:nvSpPr>
        <p:spPr>
          <a:xfrm>
            <a:off x="5248686" y="2967335"/>
            <a:ext cx="1694695"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GPUs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269015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GPU Evolution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GPUs originally developed as specialized hardware for graphics computation</a:t>
            </a:r>
          </a:p>
          <a:p>
            <a:pPr lvl="1"/>
            <a:r>
              <a:rPr lang="en-GB" dirty="0"/>
              <a:t>Now used as programmable accelerators for highly data-parallel workloads</a:t>
            </a:r>
          </a:p>
          <a:p>
            <a:r>
              <a:rPr lang="en-GB" dirty="0"/>
              <a:t>GPU hardware evolution closely tied to evolution in usage patterns</a:t>
            </a:r>
          </a:p>
          <a:p>
            <a:pPr lvl="1"/>
            <a:r>
              <a:rPr lang="en-GB" dirty="0"/>
              <a:t>Desire for improved visual effects driven by games</a:t>
            </a:r>
          </a:p>
          <a:p>
            <a:pPr lvl="1"/>
            <a:r>
              <a:rPr lang="en-GB" dirty="0"/>
              <a:t>More realism, more effects, more screen resolution, more frames per second</a:t>
            </a:r>
          </a:p>
          <a:p>
            <a:r>
              <a:rPr lang="en-GB" dirty="0"/>
              <a:t>Originally a fixed-function pipeline, programmability was added gradually to many stages.</a:t>
            </a:r>
          </a:p>
          <a:p>
            <a:pPr lvl="1"/>
            <a:r>
              <a:rPr lang="en-GB" dirty="0"/>
              <a:t>Now the bulk of the GPU is a programmable data-parallel architecture.</a:t>
            </a:r>
          </a:p>
          <a:p>
            <a:pPr lvl="1"/>
            <a:r>
              <a:rPr lang="en-GB" dirty="0"/>
              <a:t>Some fixed-function hardware remains for graphics.</a:t>
            </a:r>
          </a:p>
          <a:p>
            <a:pPr lvl="1"/>
            <a:r>
              <a:rPr lang="en-GB" dirty="0"/>
              <a:t>New hardware being added to cope with modern workloads, e.g., machine learning</a:t>
            </a:r>
            <a:endParaRPr lang="en-US" dirty="0"/>
          </a:p>
        </p:txBody>
      </p:sp>
    </p:spTree>
    <p:extLst>
      <p:ext uri="{BB962C8B-B14F-4D97-AF65-F5344CB8AC3E}">
        <p14:creationId xmlns:p14="http://schemas.microsoft.com/office/powerpoint/2010/main" val="2559959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GPU Design Principles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CPU design is about making a single thread run as fast as possible.</a:t>
            </a:r>
          </a:p>
          <a:p>
            <a:pPr lvl="1"/>
            <a:r>
              <a:rPr lang="en-GB" dirty="0"/>
              <a:t>Pipeline stalls and memory accesses are expensive in terms of latency.</a:t>
            </a:r>
          </a:p>
          <a:p>
            <a:pPr lvl="1"/>
            <a:r>
              <a:rPr lang="en-GB" dirty="0"/>
              <a:t>So increased logic was added to reduce the probability/cost of stalls.</a:t>
            </a:r>
          </a:p>
          <a:p>
            <a:pPr lvl="1"/>
            <a:r>
              <a:rPr lang="en-GB" dirty="0"/>
              <a:t>Use of large cache memories to avoid memory misses</a:t>
            </a:r>
          </a:p>
          <a:p>
            <a:r>
              <a:rPr lang="en-GB" dirty="0"/>
              <a:t>GPU design is about maximizing computation throughput.</a:t>
            </a:r>
          </a:p>
          <a:p>
            <a:pPr lvl="1"/>
            <a:r>
              <a:rPr lang="en-GB" dirty="0"/>
              <a:t>Individual thread latency not considered important</a:t>
            </a:r>
          </a:p>
          <a:p>
            <a:pPr lvl="1"/>
            <a:r>
              <a:rPr lang="en-GB" dirty="0"/>
              <a:t>GPUs avoid much of the complex CPU pipeline logic for extracting ILP.</a:t>
            </a:r>
          </a:p>
          <a:p>
            <a:pPr lvl="1"/>
            <a:r>
              <a:rPr lang="en-GB" dirty="0"/>
              <a:t>Instead, each thread executes on a relatively simple core with performance obtained through parallelism.</a:t>
            </a:r>
          </a:p>
          <a:p>
            <a:pPr lvl="2"/>
            <a:r>
              <a:rPr lang="en-GB" dirty="0"/>
              <a:t>Single instruction, multiple threads</a:t>
            </a:r>
          </a:p>
          <a:p>
            <a:r>
              <a:rPr lang="en-GB" dirty="0"/>
              <a:t>Computation hides memory and pipeline latencies.</a:t>
            </a:r>
          </a:p>
          <a:p>
            <a:r>
              <a:rPr lang="en-GB" dirty="0"/>
              <a:t>Wide and fast bandwidth-optimized memory systems</a:t>
            </a:r>
          </a:p>
          <a:p>
            <a:endParaRPr lang="en-US" dirty="0"/>
          </a:p>
        </p:txBody>
      </p:sp>
    </p:spTree>
    <p:extLst>
      <p:ext uri="{BB962C8B-B14F-4D97-AF65-F5344CB8AC3E}">
        <p14:creationId xmlns:p14="http://schemas.microsoft.com/office/powerpoint/2010/main" val="3196156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SIMT vs SIMD</a:t>
            </a:r>
          </a:p>
        </p:txBody>
      </p:sp>
      <p:sp>
        <p:nvSpPr>
          <p:cNvPr id="4" name="Text Placeholder 3">
            <a:extLst>
              <a:ext uri="{FF2B5EF4-FFF2-40B4-BE49-F238E27FC236}">
                <a16:creationId xmlns:a16="http://schemas.microsoft.com/office/drawing/2014/main" id="{E1217E3F-E260-49F1-ABF0-065C85094919}"/>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SIMT</a:t>
            </a:r>
          </a:p>
        </p:txBody>
      </p:sp>
      <p:sp>
        <p:nvSpPr>
          <p:cNvPr id="5" name="Content Placeholder 4">
            <a:extLst>
              <a:ext uri="{FF2B5EF4-FFF2-40B4-BE49-F238E27FC236}">
                <a16:creationId xmlns:a16="http://schemas.microsoft.com/office/drawing/2014/main" id="{23EDDB57-488E-4F80-9F20-93968145E54F}"/>
              </a:ext>
            </a:extLst>
          </p:cNvPr>
          <p:cNvSpPr txBox="1">
            <a:spLocks/>
          </p:cNvSpPr>
          <p:nvPr/>
        </p:nvSpPr>
        <p:spPr>
          <a:xfrm>
            <a:off x="492125" y="2361952"/>
            <a:ext cx="5332941" cy="3605743"/>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Single instruction, multiple threads</a:t>
            </a:r>
          </a:p>
          <a:p>
            <a:r>
              <a:rPr lang="en-US" dirty="0"/>
              <a:t>Takes advantage of data-level parallelism</a:t>
            </a:r>
          </a:p>
          <a:p>
            <a:r>
              <a:rPr lang="en-US" dirty="0"/>
              <a:t>Can be considered a constrained form of multithreading</a:t>
            </a:r>
          </a:p>
          <a:p>
            <a:r>
              <a:rPr lang="en-US" dirty="0"/>
              <a:t>Many threads each with their own state</a:t>
            </a:r>
          </a:p>
          <a:p>
            <a:pPr lvl="1"/>
            <a:r>
              <a:rPr lang="en-US" dirty="0"/>
              <a:t>Operating on scalar registers</a:t>
            </a:r>
          </a:p>
          <a:p>
            <a:pPr lvl="1"/>
            <a:r>
              <a:rPr lang="en-US" dirty="0"/>
              <a:t>With their own local memory</a:t>
            </a:r>
          </a:p>
        </p:txBody>
      </p:sp>
      <p:sp>
        <p:nvSpPr>
          <p:cNvPr id="6" name="Text Placeholder 5">
            <a:extLst>
              <a:ext uri="{FF2B5EF4-FFF2-40B4-BE49-F238E27FC236}">
                <a16:creationId xmlns:a16="http://schemas.microsoft.com/office/drawing/2014/main" id="{3576EAE9-2D43-4E5D-A586-9341DAD98C6B}"/>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SIMD</a:t>
            </a:r>
          </a:p>
        </p:txBody>
      </p:sp>
      <p:sp>
        <p:nvSpPr>
          <p:cNvPr id="7" name="Content Placeholder 6">
            <a:extLst>
              <a:ext uri="{FF2B5EF4-FFF2-40B4-BE49-F238E27FC236}">
                <a16:creationId xmlns:a16="http://schemas.microsoft.com/office/drawing/2014/main" id="{E5ADC709-B7CC-47CE-A3E4-58F090EB78FD}"/>
              </a:ext>
            </a:extLst>
          </p:cNvPr>
          <p:cNvSpPr txBox="1">
            <a:spLocks/>
          </p:cNvSpPr>
          <p:nvPr/>
        </p:nvSpPr>
        <p:spPr>
          <a:xfrm>
            <a:off x="6341534" y="2362483"/>
            <a:ext cx="5331354" cy="3605212"/>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r>
              <a:rPr lang="en-US" dirty="0"/>
              <a:t>Single instruction, multiple data</a:t>
            </a:r>
          </a:p>
          <a:p>
            <a:r>
              <a:rPr lang="en-US" dirty="0"/>
              <a:t>Takes advantage of data-level parallelism</a:t>
            </a:r>
          </a:p>
          <a:p>
            <a:r>
              <a:rPr lang="en-US" dirty="0"/>
              <a:t>Can be considered a constrained form of vector processing</a:t>
            </a:r>
          </a:p>
          <a:p>
            <a:r>
              <a:rPr lang="en-US" dirty="0"/>
              <a:t>One thread operating on vector registers</a:t>
            </a:r>
          </a:p>
          <a:p>
            <a:pPr lvl="1"/>
            <a:endParaRPr lang="en-US" dirty="0"/>
          </a:p>
          <a:p>
            <a:endParaRPr lang="en-US" dirty="0"/>
          </a:p>
        </p:txBody>
      </p:sp>
    </p:spTree>
    <p:extLst>
      <p:ext uri="{BB962C8B-B14F-4D97-AF65-F5344CB8AC3E}">
        <p14:creationId xmlns:p14="http://schemas.microsoft.com/office/powerpoint/2010/main" val="8956434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One Processing Element</a:t>
            </a:r>
          </a:p>
        </p:txBody>
      </p:sp>
      <p:sp>
        <p:nvSpPr>
          <p:cNvPr id="4" name="Content Placeholder 10">
            <a:extLst>
              <a:ext uri="{FF2B5EF4-FFF2-40B4-BE49-F238E27FC236}">
                <a16:creationId xmlns:a16="http://schemas.microsoft.com/office/drawing/2014/main" id="{899F083E-1FB5-42DC-9C6F-CFC02937F7A5}"/>
              </a:ext>
            </a:extLst>
          </p:cNvPr>
          <p:cNvSpPr>
            <a:spLocks noGrp="1"/>
          </p:cNvSpPr>
          <p:nvPr>
            <p:ph idx="1"/>
          </p:nvPr>
        </p:nvSpPr>
        <p:spPr>
          <a:xfrm>
            <a:off x="492789" y="1671612"/>
            <a:ext cx="5467744" cy="4086426"/>
          </a:xfrm>
        </p:spPr>
        <p:txBody>
          <a:bodyPr/>
          <a:lstStyle/>
          <a:p>
            <a:r>
              <a:rPr lang="en-US" dirty="0"/>
              <a:t>A single thread runs on a simple processing element.</a:t>
            </a:r>
          </a:p>
          <a:p>
            <a:r>
              <a:rPr lang="en-US" dirty="0"/>
              <a:t>Short pipeline</a:t>
            </a:r>
          </a:p>
          <a:p>
            <a:r>
              <a:rPr lang="en-US" dirty="0"/>
              <a:t>The execution context consists of the thread’s state.</a:t>
            </a:r>
          </a:p>
          <a:p>
            <a:pPr lvl="1"/>
            <a:r>
              <a:rPr lang="en-US" dirty="0"/>
              <a:t>E.g., registers and local memory</a:t>
            </a:r>
          </a:p>
          <a:p>
            <a:r>
              <a:rPr lang="en-US" dirty="0"/>
              <a:t>But fetch and decode are costly.</a:t>
            </a:r>
          </a:p>
        </p:txBody>
      </p:sp>
      <p:grpSp>
        <p:nvGrpSpPr>
          <p:cNvPr id="5" name="Group 4">
            <a:extLst>
              <a:ext uri="{FF2B5EF4-FFF2-40B4-BE49-F238E27FC236}">
                <a16:creationId xmlns:a16="http://schemas.microsoft.com/office/drawing/2014/main" id="{3B4FC045-C31E-4923-B058-0BF9E6606D57}"/>
              </a:ext>
            </a:extLst>
          </p:cNvPr>
          <p:cNvGrpSpPr/>
          <p:nvPr/>
        </p:nvGrpSpPr>
        <p:grpSpPr>
          <a:xfrm>
            <a:off x="7718370" y="1671610"/>
            <a:ext cx="2447384" cy="3743057"/>
            <a:chOff x="7718370" y="1671610"/>
            <a:chExt cx="2447384" cy="3743057"/>
          </a:xfrm>
        </p:grpSpPr>
        <p:sp>
          <p:nvSpPr>
            <p:cNvPr id="6" name="Rectangle 5">
              <a:extLst>
                <a:ext uri="{FF2B5EF4-FFF2-40B4-BE49-F238E27FC236}">
                  <a16:creationId xmlns:a16="http://schemas.microsoft.com/office/drawing/2014/main" id="{383AE9D7-13CB-4BC0-8C07-4F7C25763917}"/>
                </a:ext>
              </a:extLst>
            </p:cNvPr>
            <p:cNvSpPr/>
            <p:nvPr/>
          </p:nvSpPr>
          <p:spPr>
            <a:xfrm>
              <a:off x="7718370" y="1671610"/>
              <a:ext cx="2447384" cy="3743057"/>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7" name="Rectangle 6">
              <a:extLst>
                <a:ext uri="{FF2B5EF4-FFF2-40B4-BE49-F238E27FC236}">
                  <a16:creationId xmlns:a16="http://schemas.microsoft.com/office/drawing/2014/main" id="{F3B308DF-A683-4D96-9768-97114A999C06}"/>
                </a:ext>
              </a:extLst>
            </p:cNvPr>
            <p:cNvSpPr/>
            <p:nvPr/>
          </p:nvSpPr>
          <p:spPr>
            <a:xfrm>
              <a:off x="7862334" y="1815574"/>
              <a:ext cx="2159456" cy="719819"/>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799" dirty="0"/>
                <a:t>Fetch/decode</a:t>
              </a:r>
            </a:p>
          </p:txBody>
        </p:sp>
        <p:sp>
          <p:nvSpPr>
            <p:cNvPr id="8" name="Rectangle 7">
              <a:extLst>
                <a:ext uri="{FF2B5EF4-FFF2-40B4-BE49-F238E27FC236}">
                  <a16:creationId xmlns:a16="http://schemas.microsoft.com/office/drawing/2014/main" id="{45F6A4A0-E38C-48C8-A121-BB776453FFBD}"/>
                </a:ext>
              </a:extLst>
            </p:cNvPr>
            <p:cNvSpPr/>
            <p:nvPr/>
          </p:nvSpPr>
          <p:spPr>
            <a:xfrm>
              <a:off x="7862334" y="2751338"/>
              <a:ext cx="2159456" cy="71981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1799" dirty="0"/>
                <a:t>ALU</a:t>
              </a:r>
            </a:p>
          </p:txBody>
        </p:sp>
        <p:sp>
          <p:nvSpPr>
            <p:cNvPr id="9" name="Rectangle 8">
              <a:extLst>
                <a:ext uri="{FF2B5EF4-FFF2-40B4-BE49-F238E27FC236}">
                  <a16:creationId xmlns:a16="http://schemas.microsoft.com/office/drawing/2014/main" id="{35C47EA8-3AF6-4F49-9790-67E3CF1EE720}"/>
                </a:ext>
              </a:extLst>
            </p:cNvPr>
            <p:cNvSpPr/>
            <p:nvPr/>
          </p:nvSpPr>
          <p:spPr>
            <a:xfrm>
              <a:off x="7862334" y="3686400"/>
              <a:ext cx="2159456" cy="15840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r>
                <a:rPr lang="en-GB" sz="1799" dirty="0"/>
                <a:t>Execution context</a:t>
              </a:r>
            </a:p>
          </p:txBody>
        </p:sp>
        <p:sp>
          <p:nvSpPr>
            <p:cNvPr id="10" name="Rectangle 9">
              <a:extLst>
                <a:ext uri="{FF2B5EF4-FFF2-40B4-BE49-F238E27FC236}">
                  <a16:creationId xmlns:a16="http://schemas.microsoft.com/office/drawing/2014/main" id="{45399997-9EDF-44F6-ABE4-BF308F011790}"/>
                </a:ext>
              </a:extLst>
            </p:cNvPr>
            <p:cNvSpPr/>
            <p:nvPr/>
          </p:nvSpPr>
          <p:spPr>
            <a:xfrm>
              <a:off x="8078279" y="4190975"/>
              <a:ext cx="1727565" cy="215946"/>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11" name="Rectangle 10">
              <a:extLst>
                <a:ext uri="{FF2B5EF4-FFF2-40B4-BE49-F238E27FC236}">
                  <a16:creationId xmlns:a16="http://schemas.microsoft.com/office/drawing/2014/main" id="{C50B1A91-F188-468D-87AE-0DA9B48AEF31}"/>
                </a:ext>
              </a:extLst>
            </p:cNvPr>
            <p:cNvSpPr/>
            <p:nvPr/>
          </p:nvSpPr>
          <p:spPr>
            <a:xfrm>
              <a:off x="8078279" y="4406921"/>
              <a:ext cx="1727565" cy="215946"/>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12" name="Rectangle 11">
              <a:extLst>
                <a:ext uri="{FF2B5EF4-FFF2-40B4-BE49-F238E27FC236}">
                  <a16:creationId xmlns:a16="http://schemas.microsoft.com/office/drawing/2014/main" id="{F632CF5F-72B8-4FD9-A7F5-0ED619D81C40}"/>
                </a:ext>
              </a:extLst>
            </p:cNvPr>
            <p:cNvSpPr/>
            <p:nvPr/>
          </p:nvSpPr>
          <p:spPr>
            <a:xfrm>
              <a:off x="8078279" y="4622866"/>
              <a:ext cx="1727565" cy="215946"/>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13" name="Rectangle 12">
              <a:extLst>
                <a:ext uri="{FF2B5EF4-FFF2-40B4-BE49-F238E27FC236}">
                  <a16:creationId xmlns:a16="http://schemas.microsoft.com/office/drawing/2014/main" id="{8F2DBA68-5690-4378-AB1A-7AFE6DF31E73}"/>
                </a:ext>
              </a:extLst>
            </p:cNvPr>
            <p:cNvSpPr/>
            <p:nvPr/>
          </p:nvSpPr>
          <p:spPr>
            <a:xfrm>
              <a:off x="8078279" y="4838812"/>
              <a:ext cx="1727565" cy="215946"/>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grpSp>
    </p:spTree>
    <p:extLst>
      <p:ext uri="{BB962C8B-B14F-4D97-AF65-F5344CB8AC3E}">
        <p14:creationId xmlns:p14="http://schemas.microsoft.com/office/powerpoint/2010/main" val="26157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Multiple Processing Elements</a:t>
            </a:r>
          </a:p>
        </p:txBody>
      </p:sp>
      <p:sp>
        <p:nvSpPr>
          <p:cNvPr id="4" name="Content Placeholder 3">
            <a:extLst>
              <a:ext uri="{FF2B5EF4-FFF2-40B4-BE49-F238E27FC236}">
                <a16:creationId xmlns:a16="http://schemas.microsoft.com/office/drawing/2014/main" id="{68FF6B55-4A52-456D-A257-CAF21D257F68}"/>
              </a:ext>
            </a:extLst>
          </p:cNvPr>
          <p:cNvSpPr>
            <a:spLocks noGrp="1"/>
          </p:cNvSpPr>
          <p:nvPr>
            <p:ph idx="1"/>
          </p:nvPr>
        </p:nvSpPr>
        <p:spPr>
          <a:xfrm>
            <a:off x="492789" y="1671612"/>
            <a:ext cx="5467744" cy="4086426"/>
          </a:xfrm>
        </p:spPr>
        <p:txBody>
          <a:bodyPr/>
          <a:lstStyle/>
          <a:p>
            <a:r>
              <a:rPr lang="en-US" dirty="0"/>
              <a:t>SIMT execution of threads</a:t>
            </a:r>
          </a:p>
          <a:p>
            <a:r>
              <a:rPr lang="en-US" dirty="0"/>
              <a:t>Cost of fetch and decode spread across all threads in a work group (OpenCL terminology)</a:t>
            </a:r>
          </a:p>
          <a:p>
            <a:r>
              <a:rPr lang="en-US" dirty="0"/>
              <a:t>Each thread has its own context.</a:t>
            </a:r>
          </a:p>
          <a:p>
            <a:pPr lvl="1"/>
            <a:r>
              <a:rPr lang="en-US" dirty="0"/>
              <a:t>And some shared context</a:t>
            </a:r>
          </a:p>
          <a:p>
            <a:r>
              <a:rPr lang="en-US" dirty="0"/>
              <a:t>Multiple functional units for parallelism</a:t>
            </a:r>
          </a:p>
          <a:p>
            <a:pPr lvl="1"/>
            <a:r>
              <a:rPr lang="en-US" dirty="0"/>
              <a:t>One per thread for cheap units (e.g., simple ALU)</a:t>
            </a:r>
          </a:p>
          <a:p>
            <a:pPr lvl="1"/>
            <a:r>
              <a:rPr lang="en-US" dirty="0"/>
              <a:t>Fewer expensive units than threads (e.g., sqrt)</a:t>
            </a:r>
          </a:p>
          <a:p>
            <a:r>
              <a:rPr lang="en-US" dirty="0"/>
              <a:t>However, stalls are costly.</a:t>
            </a:r>
          </a:p>
        </p:txBody>
      </p:sp>
      <p:grpSp>
        <p:nvGrpSpPr>
          <p:cNvPr id="5" name="Group 4">
            <a:extLst>
              <a:ext uri="{FF2B5EF4-FFF2-40B4-BE49-F238E27FC236}">
                <a16:creationId xmlns:a16="http://schemas.microsoft.com/office/drawing/2014/main" id="{B42B7DAC-E9D7-42FE-8B66-3269F8D5F698}"/>
              </a:ext>
            </a:extLst>
          </p:cNvPr>
          <p:cNvGrpSpPr/>
          <p:nvPr/>
        </p:nvGrpSpPr>
        <p:grpSpPr>
          <a:xfrm>
            <a:off x="7682379" y="1671610"/>
            <a:ext cx="2519365" cy="3743057"/>
            <a:chOff x="7682379" y="1671610"/>
            <a:chExt cx="2519365" cy="3743057"/>
          </a:xfrm>
        </p:grpSpPr>
        <p:sp>
          <p:nvSpPr>
            <p:cNvPr id="6" name="Rectangle 5">
              <a:extLst>
                <a:ext uri="{FF2B5EF4-FFF2-40B4-BE49-F238E27FC236}">
                  <a16:creationId xmlns:a16="http://schemas.microsoft.com/office/drawing/2014/main" id="{526827C0-1352-430F-B5FD-B800F1B41D57}"/>
                </a:ext>
              </a:extLst>
            </p:cNvPr>
            <p:cNvSpPr/>
            <p:nvPr/>
          </p:nvSpPr>
          <p:spPr>
            <a:xfrm>
              <a:off x="7682379" y="1671610"/>
              <a:ext cx="2519365" cy="3743057"/>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7" name="Rectangle 6">
              <a:extLst>
                <a:ext uri="{FF2B5EF4-FFF2-40B4-BE49-F238E27FC236}">
                  <a16:creationId xmlns:a16="http://schemas.microsoft.com/office/drawing/2014/main" id="{817315AC-2ACA-4627-B539-85B54DE1CD43}"/>
                </a:ext>
              </a:extLst>
            </p:cNvPr>
            <p:cNvSpPr/>
            <p:nvPr/>
          </p:nvSpPr>
          <p:spPr>
            <a:xfrm>
              <a:off x="7826343" y="1815574"/>
              <a:ext cx="2231438" cy="50387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799" dirty="0"/>
                <a:t>Fetch/decode</a:t>
              </a:r>
            </a:p>
          </p:txBody>
        </p:sp>
        <p:sp>
          <p:nvSpPr>
            <p:cNvPr id="8" name="Rectangle 7">
              <a:extLst>
                <a:ext uri="{FF2B5EF4-FFF2-40B4-BE49-F238E27FC236}">
                  <a16:creationId xmlns:a16="http://schemas.microsoft.com/office/drawing/2014/main" id="{58A2A874-BFB9-44E8-8100-F9E3ADCA2E85}"/>
                </a:ext>
              </a:extLst>
            </p:cNvPr>
            <p:cNvSpPr/>
            <p:nvPr/>
          </p:nvSpPr>
          <p:spPr>
            <a:xfrm>
              <a:off x="7826343" y="2463411"/>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9" name="Rectangle 8">
              <a:extLst>
                <a:ext uri="{FF2B5EF4-FFF2-40B4-BE49-F238E27FC236}">
                  <a16:creationId xmlns:a16="http://schemas.microsoft.com/office/drawing/2014/main" id="{8E95C7D5-5FF6-4958-83F5-4C7CA73D08FD}"/>
                </a:ext>
              </a:extLst>
            </p:cNvPr>
            <p:cNvSpPr/>
            <p:nvPr/>
          </p:nvSpPr>
          <p:spPr>
            <a:xfrm>
              <a:off x="7826343" y="3543138"/>
              <a:ext cx="2231438" cy="17275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10" name="Rectangle 9">
              <a:extLst>
                <a:ext uri="{FF2B5EF4-FFF2-40B4-BE49-F238E27FC236}">
                  <a16:creationId xmlns:a16="http://schemas.microsoft.com/office/drawing/2014/main" id="{157E4FE8-28A2-4521-92F0-33A4CF288716}"/>
                </a:ext>
              </a:extLst>
            </p:cNvPr>
            <p:cNvSpPr/>
            <p:nvPr/>
          </p:nvSpPr>
          <p:spPr>
            <a:xfrm>
              <a:off x="8402198" y="2463411"/>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1" name="Rectangle 10">
              <a:extLst>
                <a:ext uri="{FF2B5EF4-FFF2-40B4-BE49-F238E27FC236}">
                  <a16:creationId xmlns:a16="http://schemas.microsoft.com/office/drawing/2014/main" id="{77C083C1-A4AE-41C2-9B03-65A37E67C634}"/>
                </a:ext>
              </a:extLst>
            </p:cNvPr>
            <p:cNvSpPr/>
            <p:nvPr/>
          </p:nvSpPr>
          <p:spPr>
            <a:xfrm>
              <a:off x="8978400" y="2463411"/>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2" name="Rectangle 11">
              <a:extLst>
                <a:ext uri="{FF2B5EF4-FFF2-40B4-BE49-F238E27FC236}">
                  <a16:creationId xmlns:a16="http://schemas.microsoft.com/office/drawing/2014/main" id="{BB5496CF-FE6A-406C-80E2-E9F30218EF85}"/>
                </a:ext>
              </a:extLst>
            </p:cNvPr>
            <p:cNvSpPr/>
            <p:nvPr/>
          </p:nvSpPr>
          <p:spPr>
            <a:xfrm>
              <a:off x="9553907" y="2463411"/>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3" name="Rectangle 12">
              <a:extLst>
                <a:ext uri="{FF2B5EF4-FFF2-40B4-BE49-F238E27FC236}">
                  <a16:creationId xmlns:a16="http://schemas.microsoft.com/office/drawing/2014/main" id="{B64208B2-4942-4DE2-9BB0-009B6E262BAC}"/>
                </a:ext>
              </a:extLst>
            </p:cNvPr>
            <p:cNvSpPr/>
            <p:nvPr/>
          </p:nvSpPr>
          <p:spPr>
            <a:xfrm>
              <a:off x="7826343" y="2967284"/>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4" name="Rectangle 13">
              <a:extLst>
                <a:ext uri="{FF2B5EF4-FFF2-40B4-BE49-F238E27FC236}">
                  <a16:creationId xmlns:a16="http://schemas.microsoft.com/office/drawing/2014/main" id="{A38CA98D-F6CB-4CF0-BB84-4AD8B70759F6}"/>
                </a:ext>
              </a:extLst>
            </p:cNvPr>
            <p:cNvSpPr/>
            <p:nvPr/>
          </p:nvSpPr>
          <p:spPr>
            <a:xfrm>
              <a:off x="8402198" y="2967284"/>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5" name="Rectangle 14">
              <a:extLst>
                <a:ext uri="{FF2B5EF4-FFF2-40B4-BE49-F238E27FC236}">
                  <a16:creationId xmlns:a16="http://schemas.microsoft.com/office/drawing/2014/main" id="{584313DD-9DFF-4AC7-AAEE-E9C50AAA6D75}"/>
                </a:ext>
              </a:extLst>
            </p:cNvPr>
            <p:cNvSpPr/>
            <p:nvPr/>
          </p:nvSpPr>
          <p:spPr>
            <a:xfrm>
              <a:off x="8978052" y="2967284"/>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6" name="Rectangle 15">
              <a:extLst>
                <a:ext uri="{FF2B5EF4-FFF2-40B4-BE49-F238E27FC236}">
                  <a16:creationId xmlns:a16="http://schemas.microsoft.com/office/drawing/2014/main" id="{C9D27068-3E55-41A6-8330-0069CFC44927}"/>
                </a:ext>
              </a:extLst>
            </p:cNvPr>
            <p:cNvSpPr/>
            <p:nvPr/>
          </p:nvSpPr>
          <p:spPr>
            <a:xfrm>
              <a:off x="9553907" y="2967284"/>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grpSp>
          <p:nvGrpSpPr>
            <p:cNvPr id="17" name="Group 16">
              <a:extLst>
                <a:ext uri="{FF2B5EF4-FFF2-40B4-BE49-F238E27FC236}">
                  <a16:creationId xmlns:a16="http://schemas.microsoft.com/office/drawing/2014/main" id="{461E62E5-A03A-4464-97D8-C29B26E9B6D9}"/>
                </a:ext>
              </a:extLst>
            </p:cNvPr>
            <p:cNvGrpSpPr/>
            <p:nvPr/>
          </p:nvGrpSpPr>
          <p:grpSpPr>
            <a:xfrm>
              <a:off x="7898400" y="3614400"/>
              <a:ext cx="431891" cy="431891"/>
              <a:chOff x="7883910" y="3615120"/>
              <a:chExt cx="431891" cy="431891"/>
            </a:xfrm>
          </p:grpSpPr>
          <p:sp>
            <p:nvSpPr>
              <p:cNvPr id="74" name="Rectangle 73">
                <a:extLst>
                  <a:ext uri="{FF2B5EF4-FFF2-40B4-BE49-F238E27FC236}">
                    <a16:creationId xmlns:a16="http://schemas.microsoft.com/office/drawing/2014/main" id="{906DC83A-0006-4CBE-80A7-96DA6D5A234B}"/>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75" name="Rectangle 74">
                <a:extLst>
                  <a:ext uri="{FF2B5EF4-FFF2-40B4-BE49-F238E27FC236}">
                    <a16:creationId xmlns:a16="http://schemas.microsoft.com/office/drawing/2014/main" id="{644D9F8B-34EF-4876-B654-297A845D1347}"/>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6" name="Rectangle 75">
                <a:extLst>
                  <a:ext uri="{FF2B5EF4-FFF2-40B4-BE49-F238E27FC236}">
                    <a16:creationId xmlns:a16="http://schemas.microsoft.com/office/drawing/2014/main" id="{7901040D-EFF8-4EFA-BE39-82879D4BE8F6}"/>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7" name="Rectangle 76">
                <a:extLst>
                  <a:ext uri="{FF2B5EF4-FFF2-40B4-BE49-F238E27FC236}">
                    <a16:creationId xmlns:a16="http://schemas.microsoft.com/office/drawing/2014/main" id="{035FAC19-C1FA-4644-B77E-953C8F24C1D1}"/>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8" name="Rectangle 77">
                <a:extLst>
                  <a:ext uri="{FF2B5EF4-FFF2-40B4-BE49-F238E27FC236}">
                    <a16:creationId xmlns:a16="http://schemas.microsoft.com/office/drawing/2014/main" id="{0C7A062C-15AC-4ED8-BA06-C37908EBA41A}"/>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9" name="TextBox 78">
                <a:extLst>
                  <a:ext uri="{FF2B5EF4-FFF2-40B4-BE49-F238E27FC236}">
                    <a16:creationId xmlns:a16="http://schemas.microsoft.com/office/drawing/2014/main" id="{E5B5DEB8-0625-46EC-A711-B57D892D1C4F}"/>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18" name="Group 17">
              <a:extLst>
                <a:ext uri="{FF2B5EF4-FFF2-40B4-BE49-F238E27FC236}">
                  <a16:creationId xmlns:a16="http://schemas.microsoft.com/office/drawing/2014/main" id="{BD43EBF7-BAA5-41E9-BD05-18ED080EE93D}"/>
                </a:ext>
              </a:extLst>
            </p:cNvPr>
            <p:cNvGrpSpPr/>
            <p:nvPr/>
          </p:nvGrpSpPr>
          <p:grpSpPr>
            <a:xfrm>
              <a:off x="8450400" y="3614400"/>
              <a:ext cx="431891" cy="431891"/>
              <a:chOff x="7883910" y="3615120"/>
              <a:chExt cx="431891" cy="431891"/>
            </a:xfrm>
          </p:grpSpPr>
          <p:sp>
            <p:nvSpPr>
              <p:cNvPr id="68" name="Rectangle 67">
                <a:extLst>
                  <a:ext uri="{FF2B5EF4-FFF2-40B4-BE49-F238E27FC236}">
                    <a16:creationId xmlns:a16="http://schemas.microsoft.com/office/drawing/2014/main" id="{1CBE94DE-7BA0-41A9-A323-62A28DD48D51}"/>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69" name="Rectangle 68">
                <a:extLst>
                  <a:ext uri="{FF2B5EF4-FFF2-40B4-BE49-F238E27FC236}">
                    <a16:creationId xmlns:a16="http://schemas.microsoft.com/office/drawing/2014/main" id="{EB0DD43A-45D7-4B9B-B731-3C598FE49846}"/>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0" name="Rectangle 69">
                <a:extLst>
                  <a:ext uri="{FF2B5EF4-FFF2-40B4-BE49-F238E27FC236}">
                    <a16:creationId xmlns:a16="http://schemas.microsoft.com/office/drawing/2014/main" id="{12E971AF-871A-4E26-97E5-F67EC344B28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1" name="Rectangle 70">
                <a:extLst>
                  <a:ext uri="{FF2B5EF4-FFF2-40B4-BE49-F238E27FC236}">
                    <a16:creationId xmlns:a16="http://schemas.microsoft.com/office/drawing/2014/main" id="{2EED9027-182B-4707-8152-C5581FDE6655}"/>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2" name="Rectangle 71">
                <a:extLst>
                  <a:ext uri="{FF2B5EF4-FFF2-40B4-BE49-F238E27FC236}">
                    <a16:creationId xmlns:a16="http://schemas.microsoft.com/office/drawing/2014/main" id="{A1820167-AC17-464A-9106-0C93D49DB06F}"/>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3" name="TextBox 72">
                <a:extLst>
                  <a:ext uri="{FF2B5EF4-FFF2-40B4-BE49-F238E27FC236}">
                    <a16:creationId xmlns:a16="http://schemas.microsoft.com/office/drawing/2014/main" id="{899463CD-D385-41F7-A10D-52209EC4EE05}"/>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19" name="Group 18">
              <a:extLst>
                <a:ext uri="{FF2B5EF4-FFF2-40B4-BE49-F238E27FC236}">
                  <a16:creationId xmlns:a16="http://schemas.microsoft.com/office/drawing/2014/main" id="{B9271517-D040-419E-BAC1-2C40C4F4259B}"/>
                </a:ext>
              </a:extLst>
            </p:cNvPr>
            <p:cNvGrpSpPr/>
            <p:nvPr/>
          </p:nvGrpSpPr>
          <p:grpSpPr>
            <a:xfrm>
              <a:off x="9002400" y="3614400"/>
              <a:ext cx="431891" cy="431891"/>
              <a:chOff x="7883910" y="3615120"/>
              <a:chExt cx="431891" cy="431891"/>
            </a:xfrm>
          </p:grpSpPr>
          <p:sp>
            <p:nvSpPr>
              <p:cNvPr id="62" name="Rectangle 61">
                <a:extLst>
                  <a:ext uri="{FF2B5EF4-FFF2-40B4-BE49-F238E27FC236}">
                    <a16:creationId xmlns:a16="http://schemas.microsoft.com/office/drawing/2014/main" id="{1FC03709-3FE8-458F-8809-C82356E75D8E}"/>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63" name="Rectangle 62">
                <a:extLst>
                  <a:ext uri="{FF2B5EF4-FFF2-40B4-BE49-F238E27FC236}">
                    <a16:creationId xmlns:a16="http://schemas.microsoft.com/office/drawing/2014/main" id="{83957515-E3A1-4B65-82BF-CDEE874D6884}"/>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4" name="Rectangle 63">
                <a:extLst>
                  <a:ext uri="{FF2B5EF4-FFF2-40B4-BE49-F238E27FC236}">
                    <a16:creationId xmlns:a16="http://schemas.microsoft.com/office/drawing/2014/main" id="{838122EC-666D-48C8-9124-9DE5DD0763F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5" name="Rectangle 64">
                <a:extLst>
                  <a:ext uri="{FF2B5EF4-FFF2-40B4-BE49-F238E27FC236}">
                    <a16:creationId xmlns:a16="http://schemas.microsoft.com/office/drawing/2014/main" id="{F62ABEBC-54B5-4107-A183-AD4B5DA322FD}"/>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6" name="Rectangle 65">
                <a:extLst>
                  <a:ext uri="{FF2B5EF4-FFF2-40B4-BE49-F238E27FC236}">
                    <a16:creationId xmlns:a16="http://schemas.microsoft.com/office/drawing/2014/main" id="{3ADB7E66-24A6-446A-8E8E-6AC1A40AD4C3}"/>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7" name="TextBox 66">
                <a:extLst>
                  <a:ext uri="{FF2B5EF4-FFF2-40B4-BE49-F238E27FC236}">
                    <a16:creationId xmlns:a16="http://schemas.microsoft.com/office/drawing/2014/main" id="{ACEC24FF-FB9F-4583-852D-0166176B8C6D}"/>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0" name="Group 19">
              <a:extLst>
                <a:ext uri="{FF2B5EF4-FFF2-40B4-BE49-F238E27FC236}">
                  <a16:creationId xmlns:a16="http://schemas.microsoft.com/office/drawing/2014/main" id="{A722CD7D-71D1-4CE5-A623-D24B7A7448E4}"/>
                </a:ext>
              </a:extLst>
            </p:cNvPr>
            <p:cNvGrpSpPr/>
            <p:nvPr/>
          </p:nvGrpSpPr>
          <p:grpSpPr>
            <a:xfrm>
              <a:off x="9554400" y="3614400"/>
              <a:ext cx="431891" cy="431891"/>
              <a:chOff x="7883910" y="3615120"/>
              <a:chExt cx="431891" cy="431891"/>
            </a:xfrm>
          </p:grpSpPr>
          <p:sp>
            <p:nvSpPr>
              <p:cNvPr id="56" name="Rectangle 55">
                <a:extLst>
                  <a:ext uri="{FF2B5EF4-FFF2-40B4-BE49-F238E27FC236}">
                    <a16:creationId xmlns:a16="http://schemas.microsoft.com/office/drawing/2014/main" id="{A57FBBD9-9767-4999-BFE9-54A1C65726DB}"/>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57" name="Rectangle 56">
                <a:extLst>
                  <a:ext uri="{FF2B5EF4-FFF2-40B4-BE49-F238E27FC236}">
                    <a16:creationId xmlns:a16="http://schemas.microsoft.com/office/drawing/2014/main" id="{0CDBF087-251A-4E65-B514-5E79BE1AEF6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8" name="Rectangle 57">
                <a:extLst>
                  <a:ext uri="{FF2B5EF4-FFF2-40B4-BE49-F238E27FC236}">
                    <a16:creationId xmlns:a16="http://schemas.microsoft.com/office/drawing/2014/main" id="{29B2030E-BABD-4399-ABBD-5EF33ADDC6A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9" name="Rectangle 58">
                <a:extLst>
                  <a:ext uri="{FF2B5EF4-FFF2-40B4-BE49-F238E27FC236}">
                    <a16:creationId xmlns:a16="http://schemas.microsoft.com/office/drawing/2014/main" id="{8957454A-CE4F-492D-94F0-FE5E78D3AE6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0" name="Rectangle 59">
                <a:extLst>
                  <a:ext uri="{FF2B5EF4-FFF2-40B4-BE49-F238E27FC236}">
                    <a16:creationId xmlns:a16="http://schemas.microsoft.com/office/drawing/2014/main" id="{64EEEAC0-3B55-4FB8-861E-00AA85692C6F}"/>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1" name="TextBox 60">
                <a:extLst>
                  <a:ext uri="{FF2B5EF4-FFF2-40B4-BE49-F238E27FC236}">
                    <a16:creationId xmlns:a16="http://schemas.microsoft.com/office/drawing/2014/main" id="{C6472B52-B8A7-4D95-9174-E717C40BD862}"/>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1" name="Group 20">
              <a:extLst>
                <a:ext uri="{FF2B5EF4-FFF2-40B4-BE49-F238E27FC236}">
                  <a16:creationId xmlns:a16="http://schemas.microsoft.com/office/drawing/2014/main" id="{C0A82983-E21E-45B1-BAAC-D3DD32F5EC84}"/>
                </a:ext>
              </a:extLst>
            </p:cNvPr>
            <p:cNvGrpSpPr/>
            <p:nvPr/>
          </p:nvGrpSpPr>
          <p:grpSpPr>
            <a:xfrm>
              <a:off x="7898325" y="4165200"/>
              <a:ext cx="431891" cy="431891"/>
              <a:chOff x="7883910" y="3615120"/>
              <a:chExt cx="431891" cy="431891"/>
            </a:xfrm>
          </p:grpSpPr>
          <p:sp>
            <p:nvSpPr>
              <p:cNvPr id="50" name="Rectangle 49">
                <a:extLst>
                  <a:ext uri="{FF2B5EF4-FFF2-40B4-BE49-F238E27FC236}">
                    <a16:creationId xmlns:a16="http://schemas.microsoft.com/office/drawing/2014/main" id="{2C42F8D5-1711-4F49-A99F-B3B149CAFA6B}"/>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51" name="Rectangle 50">
                <a:extLst>
                  <a:ext uri="{FF2B5EF4-FFF2-40B4-BE49-F238E27FC236}">
                    <a16:creationId xmlns:a16="http://schemas.microsoft.com/office/drawing/2014/main" id="{B486BE2D-32E6-4943-9E94-6735296DC37A}"/>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2" name="Rectangle 51">
                <a:extLst>
                  <a:ext uri="{FF2B5EF4-FFF2-40B4-BE49-F238E27FC236}">
                    <a16:creationId xmlns:a16="http://schemas.microsoft.com/office/drawing/2014/main" id="{B77F7745-07EB-4D70-A7E4-190A2B57D075}"/>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3" name="Rectangle 52">
                <a:extLst>
                  <a:ext uri="{FF2B5EF4-FFF2-40B4-BE49-F238E27FC236}">
                    <a16:creationId xmlns:a16="http://schemas.microsoft.com/office/drawing/2014/main" id="{176B3581-D82E-4A8A-9582-A7602194E6A2}"/>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4" name="Rectangle 53">
                <a:extLst>
                  <a:ext uri="{FF2B5EF4-FFF2-40B4-BE49-F238E27FC236}">
                    <a16:creationId xmlns:a16="http://schemas.microsoft.com/office/drawing/2014/main" id="{E1975A05-78C9-4365-9BE3-0E687ED76BD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5" name="TextBox 54">
                <a:extLst>
                  <a:ext uri="{FF2B5EF4-FFF2-40B4-BE49-F238E27FC236}">
                    <a16:creationId xmlns:a16="http://schemas.microsoft.com/office/drawing/2014/main" id="{9F2BBB78-3901-445F-8AF8-E0AE06BA9BD3}"/>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2" name="Group 21">
              <a:extLst>
                <a:ext uri="{FF2B5EF4-FFF2-40B4-BE49-F238E27FC236}">
                  <a16:creationId xmlns:a16="http://schemas.microsoft.com/office/drawing/2014/main" id="{C8C00A5D-D2CE-4A35-89A4-EA2BD1013C04}"/>
                </a:ext>
              </a:extLst>
            </p:cNvPr>
            <p:cNvGrpSpPr/>
            <p:nvPr/>
          </p:nvGrpSpPr>
          <p:grpSpPr>
            <a:xfrm>
              <a:off x="8450325" y="4165200"/>
              <a:ext cx="431891" cy="431891"/>
              <a:chOff x="7883910" y="3615120"/>
              <a:chExt cx="431891" cy="431891"/>
            </a:xfrm>
          </p:grpSpPr>
          <p:sp>
            <p:nvSpPr>
              <p:cNvPr id="44" name="Rectangle 43">
                <a:extLst>
                  <a:ext uri="{FF2B5EF4-FFF2-40B4-BE49-F238E27FC236}">
                    <a16:creationId xmlns:a16="http://schemas.microsoft.com/office/drawing/2014/main" id="{4FAA0726-D3D3-4EE3-809C-69BC9B0986A1}"/>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5" name="Rectangle 44">
                <a:extLst>
                  <a:ext uri="{FF2B5EF4-FFF2-40B4-BE49-F238E27FC236}">
                    <a16:creationId xmlns:a16="http://schemas.microsoft.com/office/drawing/2014/main" id="{52A08191-F541-48DF-BE05-3C8B8FC22DFE}"/>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 name="Rectangle 45">
                <a:extLst>
                  <a:ext uri="{FF2B5EF4-FFF2-40B4-BE49-F238E27FC236}">
                    <a16:creationId xmlns:a16="http://schemas.microsoft.com/office/drawing/2014/main" id="{0E89EB6D-9154-41AF-97CD-D1063E03869B}"/>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7" name="Rectangle 46">
                <a:extLst>
                  <a:ext uri="{FF2B5EF4-FFF2-40B4-BE49-F238E27FC236}">
                    <a16:creationId xmlns:a16="http://schemas.microsoft.com/office/drawing/2014/main" id="{6264E9D1-CBB3-402B-934A-F0884938961B}"/>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8" name="Rectangle 47">
                <a:extLst>
                  <a:ext uri="{FF2B5EF4-FFF2-40B4-BE49-F238E27FC236}">
                    <a16:creationId xmlns:a16="http://schemas.microsoft.com/office/drawing/2014/main" id="{2AA6F385-A6DA-41F6-AC82-E7CA41B2BACC}"/>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9" name="TextBox 48">
                <a:extLst>
                  <a:ext uri="{FF2B5EF4-FFF2-40B4-BE49-F238E27FC236}">
                    <a16:creationId xmlns:a16="http://schemas.microsoft.com/office/drawing/2014/main" id="{363F6447-2358-4855-8FD6-5FDE34975113}"/>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3" name="Group 22">
              <a:extLst>
                <a:ext uri="{FF2B5EF4-FFF2-40B4-BE49-F238E27FC236}">
                  <a16:creationId xmlns:a16="http://schemas.microsoft.com/office/drawing/2014/main" id="{F7AC8CEE-0029-4E59-9D0C-65623022E3FA}"/>
                </a:ext>
              </a:extLst>
            </p:cNvPr>
            <p:cNvGrpSpPr/>
            <p:nvPr/>
          </p:nvGrpSpPr>
          <p:grpSpPr>
            <a:xfrm>
              <a:off x="9002325" y="4165200"/>
              <a:ext cx="431891" cy="431891"/>
              <a:chOff x="7883910" y="3615120"/>
              <a:chExt cx="431891" cy="431891"/>
            </a:xfrm>
          </p:grpSpPr>
          <p:sp>
            <p:nvSpPr>
              <p:cNvPr id="38" name="Rectangle 37">
                <a:extLst>
                  <a:ext uri="{FF2B5EF4-FFF2-40B4-BE49-F238E27FC236}">
                    <a16:creationId xmlns:a16="http://schemas.microsoft.com/office/drawing/2014/main" id="{3C07DCF4-3D03-428C-B84C-AB414F4B502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9" name="Rectangle 38">
                <a:extLst>
                  <a:ext uri="{FF2B5EF4-FFF2-40B4-BE49-F238E27FC236}">
                    <a16:creationId xmlns:a16="http://schemas.microsoft.com/office/drawing/2014/main" id="{62713BB2-230F-43DD-8B9F-058DDEB7D1C3}"/>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 name="Rectangle 39">
                <a:extLst>
                  <a:ext uri="{FF2B5EF4-FFF2-40B4-BE49-F238E27FC236}">
                    <a16:creationId xmlns:a16="http://schemas.microsoft.com/office/drawing/2014/main" id="{03455E1E-8996-47FB-9C98-062DCFA9D1EC}"/>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1" name="Rectangle 40">
                <a:extLst>
                  <a:ext uri="{FF2B5EF4-FFF2-40B4-BE49-F238E27FC236}">
                    <a16:creationId xmlns:a16="http://schemas.microsoft.com/office/drawing/2014/main" id="{6245B93F-33E5-40E0-9747-8377FFBEEDF7}"/>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 name="Rectangle 41">
                <a:extLst>
                  <a:ext uri="{FF2B5EF4-FFF2-40B4-BE49-F238E27FC236}">
                    <a16:creationId xmlns:a16="http://schemas.microsoft.com/office/drawing/2014/main" id="{1C5C047E-F1CD-4998-A51E-56EF6AC2271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 name="TextBox 42">
                <a:extLst>
                  <a:ext uri="{FF2B5EF4-FFF2-40B4-BE49-F238E27FC236}">
                    <a16:creationId xmlns:a16="http://schemas.microsoft.com/office/drawing/2014/main" id="{34DDCB3C-FA96-4681-9FBA-7833390003B9}"/>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4" name="Group 23">
              <a:extLst>
                <a:ext uri="{FF2B5EF4-FFF2-40B4-BE49-F238E27FC236}">
                  <a16:creationId xmlns:a16="http://schemas.microsoft.com/office/drawing/2014/main" id="{115219A8-931E-45F3-80D6-81165A6C5BF6}"/>
                </a:ext>
              </a:extLst>
            </p:cNvPr>
            <p:cNvGrpSpPr/>
            <p:nvPr/>
          </p:nvGrpSpPr>
          <p:grpSpPr>
            <a:xfrm>
              <a:off x="9554325" y="4165200"/>
              <a:ext cx="431891" cy="431891"/>
              <a:chOff x="7883910" y="3615120"/>
              <a:chExt cx="431891" cy="431891"/>
            </a:xfrm>
          </p:grpSpPr>
          <p:sp>
            <p:nvSpPr>
              <p:cNvPr id="32" name="Rectangle 31">
                <a:extLst>
                  <a:ext uri="{FF2B5EF4-FFF2-40B4-BE49-F238E27FC236}">
                    <a16:creationId xmlns:a16="http://schemas.microsoft.com/office/drawing/2014/main" id="{A8F9F2CB-7153-4927-8CD6-606ACE4E3D9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3" name="Rectangle 32">
                <a:extLst>
                  <a:ext uri="{FF2B5EF4-FFF2-40B4-BE49-F238E27FC236}">
                    <a16:creationId xmlns:a16="http://schemas.microsoft.com/office/drawing/2014/main" id="{452F564B-90D7-413E-8C97-6CC7F10ACE9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4" name="Rectangle 33">
                <a:extLst>
                  <a:ext uri="{FF2B5EF4-FFF2-40B4-BE49-F238E27FC236}">
                    <a16:creationId xmlns:a16="http://schemas.microsoft.com/office/drawing/2014/main" id="{ED42BE32-72CC-4FB9-A48A-25CCB2AD3FDB}"/>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5" name="Rectangle 34">
                <a:extLst>
                  <a:ext uri="{FF2B5EF4-FFF2-40B4-BE49-F238E27FC236}">
                    <a16:creationId xmlns:a16="http://schemas.microsoft.com/office/drawing/2014/main" id="{B1EA5DCF-2FCD-48B1-8896-76C6B01A243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6" name="Rectangle 35">
                <a:extLst>
                  <a:ext uri="{FF2B5EF4-FFF2-40B4-BE49-F238E27FC236}">
                    <a16:creationId xmlns:a16="http://schemas.microsoft.com/office/drawing/2014/main" id="{9B911370-EE2A-4677-8CEF-A78E6960496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7" name="TextBox 36">
                <a:extLst>
                  <a:ext uri="{FF2B5EF4-FFF2-40B4-BE49-F238E27FC236}">
                    <a16:creationId xmlns:a16="http://schemas.microsoft.com/office/drawing/2014/main" id="{3D2A5102-40D3-4C5A-81D3-9EC77FB92F4C}"/>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5" name="Group 24">
              <a:extLst>
                <a:ext uri="{FF2B5EF4-FFF2-40B4-BE49-F238E27FC236}">
                  <a16:creationId xmlns:a16="http://schemas.microsoft.com/office/drawing/2014/main" id="{B95C63C7-94A7-4960-9367-F154538525E8}"/>
                </a:ext>
              </a:extLst>
            </p:cNvPr>
            <p:cNvGrpSpPr/>
            <p:nvPr/>
          </p:nvGrpSpPr>
          <p:grpSpPr>
            <a:xfrm>
              <a:off x="7898325" y="4763829"/>
              <a:ext cx="2087474" cy="431891"/>
              <a:chOff x="7898325" y="4763829"/>
              <a:chExt cx="2087474" cy="431891"/>
            </a:xfrm>
          </p:grpSpPr>
          <p:sp>
            <p:nvSpPr>
              <p:cNvPr id="26" name="Rectangle 25">
                <a:extLst>
                  <a:ext uri="{FF2B5EF4-FFF2-40B4-BE49-F238E27FC236}">
                    <a16:creationId xmlns:a16="http://schemas.microsoft.com/office/drawing/2014/main" id="{8F9308B4-041D-4DF6-8F0D-7667EC96210D}"/>
                  </a:ext>
                </a:extLst>
              </p:cNvPr>
              <p:cNvSpPr/>
              <p:nvPr/>
            </p:nvSpPr>
            <p:spPr>
              <a:xfrm>
                <a:off x="7898325" y="4763829"/>
                <a:ext cx="2087474"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27" name="Rectangle 26">
                <a:extLst>
                  <a:ext uri="{FF2B5EF4-FFF2-40B4-BE49-F238E27FC236}">
                    <a16:creationId xmlns:a16="http://schemas.microsoft.com/office/drawing/2014/main" id="{60C8B4C0-F9D2-49B0-AAA4-50A9CDC8A14C}"/>
                  </a:ext>
                </a:extLst>
              </p:cNvPr>
              <p:cNvSpPr/>
              <p:nvPr/>
            </p:nvSpPr>
            <p:spPr>
              <a:xfrm>
                <a:off x="7970306" y="4835811"/>
                <a:ext cx="194351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28" name="Rectangle 27">
                <a:extLst>
                  <a:ext uri="{FF2B5EF4-FFF2-40B4-BE49-F238E27FC236}">
                    <a16:creationId xmlns:a16="http://schemas.microsoft.com/office/drawing/2014/main" id="{3D723559-B907-47F7-8F44-C94AB70DBF04}"/>
                  </a:ext>
                </a:extLst>
              </p:cNvPr>
              <p:cNvSpPr/>
              <p:nvPr/>
            </p:nvSpPr>
            <p:spPr>
              <a:xfrm>
                <a:off x="7970306" y="4907793"/>
                <a:ext cx="194351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29" name="Rectangle 28">
                <a:extLst>
                  <a:ext uri="{FF2B5EF4-FFF2-40B4-BE49-F238E27FC236}">
                    <a16:creationId xmlns:a16="http://schemas.microsoft.com/office/drawing/2014/main" id="{24C9B7B8-A777-4FB8-967E-109A4092472A}"/>
                  </a:ext>
                </a:extLst>
              </p:cNvPr>
              <p:cNvSpPr/>
              <p:nvPr/>
            </p:nvSpPr>
            <p:spPr>
              <a:xfrm>
                <a:off x="7970306" y="4979775"/>
                <a:ext cx="194351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30" name="Rectangle 29">
                <a:extLst>
                  <a:ext uri="{FF2B5EF4-FFF2-40B4-BE49-F238E27FC236}">
                    <a16:creationId xmlns:a16="http://schemas.microsoft.com/office/drawing/2014/main" id="{D0F3D42B-1DBA-43AD-906E-792B3450C51D}"/>
                  </a:ext>
                </a:extLst>
              </p:cNvPr>
              <p:cNvSpPr/>
              <p:nvPr/>
            </p:nvSpPr>
            <p:spPr>
              <a:xfrm>
                <a:off x="7970306" y="5051756"/>
                <a:ext cx="194351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31" name="TextBox 30">
                <a:extLst>
                  <a:ext uri="{FF2B5EF4-FFF2-40B4-BE49-F238E27FC236}">
                    <a16:creationId xmlns:a16="http://schemas.microsoft.com/office/drawing/2014/main" id="{33CFF904-87E4-490A-9C57-C77EDECF545E}"/>
                  </a:ext>
                </a:extLst>
              </p:cNvPr>
              <p:cNvSpPr txBox="1"/>
              <p:nvPr/>
            </p:nvSpPr>
            <p:spPr>
              <a:xfrm>
                <a:off x="8474112" y="4908332"/>
                <a:ext cx="935897"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Shared context</a:t>
                </a:r>
              </a:p>
            </p:txBody>
          </p:sp>
        </p:grpSp>
      </p:grpSp>
    </p:spTree>
    <p:extLst>
      <p:ext uri="{BB962C8B-B14F-4D97-AF65-F5344CB8AC3E}">
        <p14:creationId xmlns:p14="http://schemas.microsoft.com/office/powerpoint/2010/main" val="863055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Minimizing Stalls</a:t>
            </a:r>
          </a:p>
        </p:txBody>
      </p:sp>
      <p:sp>
        <p:nvSpPr>
          <p:cNvPr id="4" name="Content Placeholder 3">
            <a:extLst>
              <a:ext uri="{FF2B5EF4-FFF2-40B4-BE49-F238E27FC236}">
                <a16:creationId xmlns:a16="http://schemas.microsoft.com/office/drawing/2014/main" id="{61856BF7-A2A2-437B-BD03-A2F88E80C544}"/>
              </a:ext>
            </a:extLst>
          </p:cNvPr>
          <p:cNvSpPr>
            <a:spLocks noGrp="1"/>
          </p:cNvSpPr>
          <p:nvPr>
            <p:ph idx="1"/>
          </p:nvPr>
        </p:nvSpPr>
        <p:spPr>
          <a:xfrm>
            <a:off x="492789" y="1671612"/>
            <a:ext cx="5467744" cy="4086426"/>
          </a:xfrm>
        </p:spPr>
        <p:txBody>
          <a:bodyPr/>
          <a:lstStyle/>
          <a:p>
            <a:r>
              <a:rPr lang="en-US" dirty="0"/>
              <a:t>Include support for multiple work groups</a:t>
            </a:r>
          </a:p>
          <a:p>
            <a:pPr lvl="1"/>
            <a:r>
              <a:rPr lang="en-US" dirty="0"/>
              <a:t>Each is independent of all others.</a:t>
            </a:r>
          </a:p>
          <a:p>
            <a:pPr lvl="1"/>
            <a:r>
              <a:rPr lang="en-US" dirty="0"/>
              <a:t>And this is guaranteed by the compiler.</a:t>
            </a:r>
          </a:p>
          <a:p>
            <a:pPr lvl="1"/>
            <a:r>
              <a:rPr lang="en-US" dirty="0"/>
              <a:t>Which means there is no fixed ordering of groups.</a:t>
            </a:r>
          </a:p>
          <a:p>
            <a:r>
              <a:rPr lang="en-US" dirty="0"/>
              <a:t>A scheduler chooses work groups to run.</a:t>
            </a:r>
          </a:p>
          <a:p>
            <a:pPr lvl="1"/>
            <a:r>
              <a:rPr lang="en-US" dirty="0"/>
              <a:t>Maintains a list of ready work groups</a:t>
            </a:r>
          </a:p>
          <a:p>
            <a:pPr lvl="1"/>
            <a:r>
              <a:rPr lang="en-US" dirty="0"/>
              <a:t>Makes a choice each cycle</a:t>
            </a:r>
          </a:p>
          <a:p>
            <a:pPr lvl="1"/>
            <a:r>
              <a:rPr lang="en-US" dirty="0"/>
              <a:t>Some GPUs can schedule more than one work group per cycle.</a:t>
            </a:r>
          </a:p>
          <a:p>
            <a:pPr lvl="1"/>
            <a:r>
              <a:rPr lang="en-US" dirty="0"/>
              <a:t>Hides latency when a work group stalls</a:t>
            </a:r>
          </a:p>
          <a:p>
            <a:r>
              <a:rPr lang="en-US" dirty="0"/>
              <a:t>This system is sometimes called a shader core.</a:t>
            </a:r>
          </a:p>
          <a:p>
            <a:endParaRPr lang="en-US" dirty="0"/>
          </a:p>
          <a:p>
            <a:endParaRPr lang="en-US" dirty="0"/>
          </a:p>
          <a:p>
            <a:endParaRPr lang="en-US" dirty="0"/>
          </a:p>
        </p:txBody>
      </p:sp>
      <p:grpSp>
        <p:nvGrpSpPr>
          <p:cNvPr id="5" name="Group 4">
            <a:extLst>
              <a:ext uri="{FF2B5EF4-FFF2-40B4-BE49-F238E27FC236}">
                <a16:creationId xmlns:a16="http://schemas.microsoft.com/office/drawing/2014/main" id="{58DED917-F10C-4340-97B0-D6151BAFA383}"/>
              </a:ext>
            </a:extLst>
          </p:cNvPr>
          <p:cNvGrpSpPr/>
          <p:nvPr/>
        </p:nvGrpSpPr>
        <p:grpSpPr>
          <a:xfrm>
            <a:off x="6848888" y="1671612"/>
            <a:ext cx="4824000" cy="3888000"/>
            <a:chOff x="6847492" y="1526399"/>
            <a:chExt cx="4824000" cy="3888000"/>
          </a:xfrm>
        </p:grpSpPr>
        <p:sp>
          <p:nvSpPr>
            <p:cNvPr id="6" name="Rectangle 5">
              <a:extLst>
                <a:ext uri="{FF2B5EF4-FFF2-40B4-BE49-F238E27FC236}">
                  <a16:creationId xmlns:a16="http://schemas.microsoft.com/office/drawing/2014/main" id="{5FC712A2-70DD-487D-B6F7-8CCA1AA57C1F}"/>
                </a:ext>
              </a:extLst>
            </p:cNvPr>
            <p:cNvSpPr/>
            <p:nvPr/>
          </p:nvSpPr>
          <p:spPr>
            <a:xfrm>
              <a:off x="6847492" y="1526399"/>
              <a:ext cx="4824000" cy="388800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7" name="Rectangle 6">
              <a:extLst>
                <a:ext uri="{FF2B5EF4-FFF2-40B4-BE49-F238E27FC236}">
                  <a16:creationId xmlns:a16="http://schemas.microsoft.com/office/drawing/2014/main" id="{6E535E22-8A2C-4BBC-B041-F0BAB9D6DBE6}"/>
                </a:ext>
              </a:extLst>
            </p:cNvPr>
            <p:cNvSpPr/>
            <p:nvPr/>
          </p:nvSpPr>
          <p:spPr>
            <a:xfrm>
              <a:off x="6991456" y="2318400"/>
              <a:ext cx="4536000" cy="50387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799" dirty="0"/>
                <a:t>Fetch/decode</a:t>
              </a:r>
            </a:p>
          </p:txBody>
        </p:sp>
        <p:sp>
          <p:nvSpPr>
            <p:cNvPr id="8" name="Rectangle 7">
              <a:extLst>
                <a:ext uri="{FF2B5EF4-FFF2-40B4-BE49-F238E27FC236}">
                  <a16:creationId xmlns:a16="http://schemas.microsoft.com/office/drawing/2014/main" id="{9DFBCD19-E3A3-4762-AFD0-59799A5F6CE8}"/>
                </a:ext>
              </a:extLst>
            </p:cNvPr>
            <p:cNvSpPr/>
            <p:nvPr/>
          </p:nvSpPr>
          <p:spPr>
            <a:xfrm>
              <a:off x="699145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9" name="Rectangle 8">
              <a:extLst>
                <a:ext uri="{FF2B5EF4-FFF2-40B4-BE49-F238E27FC236}">
                  <a16:creationId xmlns:a16="http://schemas.microsoft.com/office/drawing/2014/main" id="{95AAEF98-38E8-476A-8E85-68BBDB94A864}"/>
                </a:ext>
              </a:extLst>
            </p:cNvPr>
            <p:cNvSpPr/>
            <p:nvPr/>
          </p:nvSpPr>
          <p:spPr>
            <a:xfrm>
              <a:off x="6991456" y="3543138"/>
              <a:ext cx="4536000" cy="17275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10" name="Rectangle 9">
              <a:extLst>
                <a:ext uri="{FF2B5EF4-FFF2-40B4-BE49-F238E27FC236}">
                  <a16:creationId xmlns:a16="http://schemas.microsoft.com/office/drawing/2014/main" id="{C6872F75-FD17-4BCA-9F37-9ECDF4E61C97}"/>
                </a:ext>
              </a:extLst>
            </p:cNvPr>
            <p:cNvSpPr/>
            <p:nvPr/>
          </p:nvSpPr>
          <p:spPr>
            <a:xfrm>
              <a:off x="756731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1" name="Rectangle 10">
              <a:extLst>
                <a:ext uri="{FF2B5EF4-FFF2-40B4-BE49-F238E27FC236}">
                  <a16:creationId xmlns:a16="http://schemas.microsoft.com/office/drawing/2014/main" id="{096EF83E-08D1-488E-88D3-8400F91D830D}"/>
                </a:ext>
              </a:extLst>
            </p:cNvPr>
            <p:cNvSpPr/>
            <p:nvPr/>
          </p:nvSpPr>
          <p:spPr>
            <a:xfrm>
              <a:off x="8143513"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2" name="Rectangle 11">
              <a:extLst>
                <a:ext uri="{FF2B5EF4-FFF2-40B4-BE49-F238E27FC236}">
                  <a16:creationId xmlns:a16="http://schemas.microsoft.com/office/drawing/2014/main" id="{52A27091-D160-474F-B47F-7B8BF77F9AA6}"/>
                </a:ext>
              </a:extLst>
            </p:cNvPr>
            <p:cNvSpPr/>
            <p:nvPr/>
          </p:nvSpPr>
          <p:spPr>
            <a:xfrm>
              <a:off x="8719020"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3" name="Rectangle 12">
              <a:extLst>
                <a:ext uri="{FF2B5EF4-FFF2-40B4-BE49-F238E27FC236}">
                  <a16:creationId xmlns:a16="http://schemas.microsoft.com/office/drawing/2014/main" id="{EAE83624-1412-4E35-9F1C-582A97D3C340}"/>
                </a:ext>
              </a:extLst>
            </p:cNvPr>
            <p:cNvSpPr/>
            <p:nvPr/>
          </p:nvSpPr>
          <p:spPr>
            <a:xfrm>
              <a:off x="9294527"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4" name="Rectangle 13">
              <a:extLst>
                <a:ext uri="{FF2B5EF4-FFF2-40B4-BE49-F238E27FC236}">
                  <a16:creationId xmlns:a16="http://schemas.microsoft.com/office/drawing/2014/main" id="{6AE5ACB7-D56F-43B7-A09F-71F5A25E3D20}"/>
                </a:ext>
              </a:extLst>
            </p:cNvPr>
            <p:cNvSpPr/>
            <p:nvPr/>
          </p:nvSpPr>
          <p:spPr>
            <a:xfrm>
              <a:off x="9870382"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5" name="Rectangle 14">
              <a:extLst>
                <a:ext uri="{FF2B5EF4-FFF2-40B4-BE49-F238E27FC236}">
                  <a16:creationId xmlns:a16="http://schemas.microsoft.com/office/drawing/2014/main" id="{193B7E92-F332-4FE2-97D1-7BF3AA3D39A5}"/>
                </a:ext>
              </a:extLst>
            </p:cNvPr>
            <p:cNvSpPr/>
            <p:nvPr/>
          </p:nvSpPr>
          <p:spPr>
            <a:xfrm>
              <a:off x="1044623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sp>
          <p:nvSpPr>
            <p:cNvPr id="16" name="Rectangle 15">
              <a:extLst>
                <a:ext uri="{FF2B5EF4-FFF2-40B4-BE49-F238E27FC236}">
                  <a16:creationId xmlns:a16="http://schemas.microsoft.com/office/drawing/2014/main" id="{BCD205BA-DC24-435A-9375-AB9256AB5922}"/>
                </a:ext>
              </a:extLst>
            </p:cNvPr>
            <p:cNvSpPr/>
            <p:nvPr/>
          </p:nvSpPr>
          <p:spPr>
            <a:xfrm>
              <a:off x="1102209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r>
                <a:rPr lang="en-GB" sz="1200" dirty="0"/>
                <a:t>ALU</a:t>
              </a:r>
            </a:p>
          </p:txBody>
        </p:sp>
        <p:grpSp>
          <p:nvGrpSpPr>
            <p:cNvPr id="17" name="Group 16">
              <a:extLst>
                <a:ext uri="{FF2B5EF4-FFF2-40B4-BE49-F238E27FC236}">
                  <a16:creationId xmlns:a16="http://schemas.microsoft.com/office/drawing/2014/main" id="{B85EDA7B-A32F-4FE6-8BC2-A3915ED502BA}"/>
                </a:ext>
              </a:extLst>
            </p:cNvPr>
            <p:cNvGrpSpPr/>
            <p:nvPr/>
          </p:nvGrpSpPr>
          <p:grpSpPr>
            <a:xfrm>
              <a:off x="7063513" y="3614400"/>
              <a:ext cx="431891" cy="431891"/>
              <a:chOff x="7883910" y="3615120"/>
              <a:chExt cx="431891" cy="431891"/>
            </a:xfrm>
          </p:grpSpPr>
          <p:sp>
            <p:nvSpPr>
              <p:cNvPr id="131" name="Rectangle 130">
                <a:extLst>
                  <a:ext uri="{FF2B5EF4-FFF2-40B4-BE49-F238E27FC236}">
                    <a16:creationId xmlns:a16="http://schemas.microsoft.com/office/drawing/2014/main" id="{C0F81154-76B0-4662-A576-CEA86912F07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32" name="Rectangle 131">
                <a:extLst>
                  <a:ext uri="{FF2B5EF4-FFF2-40B4-BE49-F238E27FC236}">
                    <a16:creationId xmlns:a16="http://schemas.microsoft.com/office/drawing/2014/main" id="{59FBDECF-05B1-4508-8034-FD88E22DCE82}"/>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33" name="Rectangle 132">
                <a:extLst>
                  <a:ext uri="{FF2B5EF4-FFF2-40B4-BE49-F238E27FC236}">
                    <a16:creationId xmlns:a16="http://schemas.microsoft.com/office/drawing/2014/main" id="{38C1ABC0-3C45-4867-8BEC-71AF5DCCF3CF}"/>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34" name="Rectangle 133">
                <a:extLst>
                  <a:ext uri="{FF2B5EF4-FFF2-40B4-BE49-F238E27FC236}">
                    <a16:creationId xmlns:a16="http://schemas.microsoft.com/office/drawing/2014/main" id="{CF0BC359-8CEA-4238-BDCE-4123EA308F2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35" name="Rectangle 134">
                <a:extLst>
                  <a:ext uri="{FF2B5EF4-FFF2-40B4-BE49-F238E27FC236}">
                    <a16:creationId xmlns:a16="http://schemas.microsoft.com/office/drawing/2014/main" id="{540A852B-0511-473F-ADDA-CD97467A574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36" name="TextBox 135">
                <a:extLst>
                  <a:ext uri="{FF2B5EF4-FFF2-40B4-BE49-F238E27FC236}">
                    <a16:creationId xmlns:a16="http://schemas.microsoft.com/office/drawing/2014/main" id="{5494F95D-6558-420C-982F-87701C38C9ED}"/>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18" name="Group 17">
              <a:extLst>
                <a:ext uri="{FF2B5EF4-FFF2-40B4-BE49-F238E27FC236}">
                  <a16:creationId xmlns:a16="http://schemas.microsoft.com/office/drawing/2014/main" id="{DE4A8F97-083F-4EF1-9428-2F211E106361}"/>
                </a:ext>
              </a:extLst>
            </p:cNvPr>
            <p:cNvGrpSpPr/>
            <p:nvPr/>
          </p:nvGrpSpPr>
          <p:grpSpPr>
            <a:xfrm>
              <a:off x="7629183" y="3614400"/>
              <a:ext cx="431891" cy="431891"/>
              <a:chOff x="7883910" y="3615120"/>
              <a:chExt cx="431891" cy="431891"/>
            </a:xfrm>
          </p:grpSpPr>
          <p:sp>
            <p:nvSpPr>
              <p:cNvPr id="125" name="Rectangle 124">
                <a:extLst>
                  <a:ext uri="{FF2B5EF4-FFF2-40B4-BE49-F238E27FC236}">
                    <a16:creationId xmlns:a16="http://schemas.microsoft.com/office/drawing/2014/main" id="{2E33C23B-B4A8-4984-BA24-9ED09E6C1A3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26" name="Rectangle 125">
                <a:extLst>
                  <a:ext uri="{FF2B5EF4-FFF2-40B4-BE49-F238E27FC236}">
                    <a16:creationId xmlns:a16="http://schemas.microsoft.com/office/drawing/2014/main" id="{84B59B3C-F05C-470F-9EBF-450A88A79BF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7" name="Rectangle 126">
                <a:extLst>
                  <a:ext uri="{FF2B5EF4-FFF2-40B4-BE49-F238E27FC236}">
                    <a16:creationId xmlns:a16="http://schemas.microsoft.com/office/drawing/2014/main" id="{B2253131-B33A-4B51-A18D-F9CB28EABE3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8" name="Rectangle 127">
                <a:extLst>
                  <a:ext uri="{FF2B5EF4-FFF2-40B4-BE49-F238E27FC236}">
                    <a16:creationId xmlns:a16="http://schemas.microsoft.com/office/drawing/2014/main" id="{67DE3D79-CB77-48E0-BEDA-6E6AF21908C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9" name="Rectangle 128">
                <a:extLst>
                  <a:ext uri="{FF2B5EF4-FFF2-40B4-BE49-F238E27FC236}">
                    <a16:creationId xmlns:a16="http://schemas.microsoft.com/office/drawing/2014/main" id="{74869A1A-24A2-486C-9F32-FE9B528664DF}"/>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30" name="TextBox 129">
                <a:extLst>
                  <a:ext uri="{FF2B5EF4-FFF2-40B4-BE49-F238E27FC236}">
                    <a16:creationId xmlns:a16="http://schemas.microsoft.com/office/drawing/2014/main" id="{F9C500C3-320D-4773-8617-07B27009E41D}"/>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19" name="Group 18">
              <a:extLst>
                <a:ext uri="{FF2B5EF4-FFF2-40B4-BE49-F238E27FC236}">
                  <a16:creationId xmlns:a16="http://schemas.microsoft.com/office/drawing/2014/main" id="{5DF65581-CF75-4847-85C4-078F3AEBE981}"/>
                </a:ext>
              </a:extLst>
            </p:cNvPr>
            <p:cNvGrpSpPr/>
            <p:nvPr/>
          </p:nvGrpSpPr>
          <p:grpSpPr>
            <a:xfrm>
              <a:off x="8194853" y="3614400"/>
              <a:ext cx="431891" cy="431891"/>
              <a:chOff x="7883910" y="3615120"/>
              <a:chExt cx="431891" cy="431891"/>
            </a:xfrm>
          </p:grpSpPr>
          <p:sp>
            <p:nvSpPr>
              <p:cNvPr id="119" name="Rectangle 118">
                <a:extLst>
                  <a:ext uri="{FF2B5EF4-FFF2-40B4-BE49-F238E27FC236}">
                    <a16:creationId xmlns:a16="http://schemas.microsoft.com/office/drawing/2014/main" id="{CC8A3FE8-A840-44C5-A173-14AAE1D3370E}"/>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20" name="Rectangle 119">
                <a:extLst>
                  <a:ext uri="{FF2B5EF4-FFF2-40B4-BE49-F238E27FC236}">
                    <a16:creationId xmlns:a16="http://schemas.microsoft.com/office/drawing/2014/main" id="{28DC7C7F-680E-4DCA-8343-E8E286C1B752}"/>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1" name="Rectangle 120">
                <a:extLst>
                  <a:ext uri="{FF2B5EF4-FFF2-40B4-BE49-F238E27FC236}">
                    <a16:creationId xmlns:a16="http://schemas.microsoft.com/office/drawing/2014/main" id="{FAE3CAA3-EB1F-475E-8904-FB1FF0C89D08}"/>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2" name="Rectangle 121">
                <a:extLst>
                  <a:ext uri="{FF2B5EF4-FFF2-40B4-BE49-F238E27FC236}">
                    <a16:creationId xmlns:a16="http://schemas.microsoft.com/office/drawing/2014/main" id="{EA4F9DFC-613D-4DB1-80D0-6A9DE0643D9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3" name="Rectangle 122">
                <a:extLst>
                  <a:ext uri="{FF2B5EF4-FFF2-40B4-BE49-F238E27FC236}">
                    <a16:creationId xmlns:a16="http://schemas.microsoft.com/office/drawing/2014/main" id="{732CD1B4-657D-46FF-BD2A-42F3BA70964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4" name="TextBox 123">
                <a:extLst>
                  <a:ext uri="{FF2B5EF4-FFF2-40B4-BE49-F238E27FC236}">
                    <a16:creationId xmlns:a16="http://schemas.microsoft.com/office/drawing/2014/main" id="{EA8BB9CB-519C-4DC1-909F-B570A9095B5C}"/>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0" name="Group 19">
              <a:extLst>
                <a:ext uri="{FF2B5EF4-FFF2-40B4-BE49-F238E27FC236}">
                  <a16:creationId xmlns:a16="http://schemas.microsoft.com/office/drawing/2014/main" id="{16334CD6-F152-4B29-BC2E-40ECF1B7F245}"/>
                </a:ext>
              </a:extLst>
            </p:cNvPr>
            <p:cNvGrpSpPr/>
            <p:nvPr/>
          </p:nvGrpSpPr>
          <p:grpSpPr>
            <a:xfrm>
              <a:off x="8760523" y="3614400"/>
              <a:ext cx="431891" cy="431891"/>
              <a:chOff x="7883910" y="3615120"/>
              <a:chExt cx="431891" cy="431891"/>
            </a:xfrm>
          </p:grpSpPr>
          <p:sp>
            <p:nvSpPr>
              <p:cNvPr id="113" name="Rectangle 112">
                <a:extLst>
                  <a:ext uri="{FF2B5EF4-FFF2-40B4-BE49-F238E27FC236}">
                    <a16:creationId xmlns:a16="http://schemas.microsoft.com/office/drawing/2014/main" id="{2E7C48A5-2DBC-4C91-98B8-9A9D2A07FA32}"/>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14" name="Rectangle 113">
                <a:extLst>
                  <a:ext uri="{FF2B5EF4-FFF2-40B4-BE49-F238E27FC236}">
                    <a16:creationId xmlns:a16="http://schemas.microsoft.com/office/drawing/2014/main" id="{A12C2694-7ED7-4163-8CEA-445D8BB392C7}"/>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5" name="Rectangle 114">
                <a:extLst>
                  <a:ext uri="{FF2B5EF4-FFF2-40B4-BE49-F238E27FC236}">
                    <a16:creationId xmlns:a16="http://schemas.microsoft.com/office/drawing/2014/main" id="{DF0393CC-E7DD-4FE9-8E4E-750307AD3E55}"/>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6" name="Rectangle 115">
                <a:extLst>
                  <a:ext uri="{FF2B5EF4-FFF2-40B4-BE49-F238E27FC236}">
                    <a16:creationId xmlns:a16="http://schemas.microsoft.com/office/drawing/2014/main" id="{C2137D63-E39F-48CE-9419-2FA5968E9801}"/>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7" name="Rectangle 116">
                <a:extLst>
                  <a:ext uri="{FF2B5EF4-FFF2-40B4-BE49-F238E27FC236}">
                    <a16:creationId xmlns:a16="http://schemas.microsoft.com/office/drawing/2014/main" id="{F2F59665-06E1-47D3-8FEB-DE2BD55CA2B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8" name="TextBox 117">
                <a:extLst>
                  <a:ext uri="{FF2B5EF4-FFF2-40B4-BE49-F238E27FC236}">
                    <a16:creationId xmlns:a16="http://schemas.microsoft.com/office/drawing/2014/main" id="{737BD4F7-22F2-4581-9639-061D75AAF93F}"/>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1" name="Group 20">
              <a:extLst>
                <a:ext uri="{FF2B5EF4-FFF2-40B4-BE49-F238E27FC236}">
                  <a16:creationId xmlns:a16="http://schemas.microsoft.com/office/drawing/2014/main" id="{2CE5D880-DE17-47DB-B311-D66F1EC5D587}"/>
                </a:ext>
              </a:extLst>
            </p:cNvPr>
            <p:cNvGrpSpPr/>
            <p:nvPr/>
          </p:nvGrpSpPr>
          <p:grpSpPr>
            <a:xfrm>
              <a:off x="7063438" y="4165200"/>
              <a:ext cx="431891" cy="431891"/>
              <a:chOff x="7883910" y="3615120"/>
              <a:chExt cx="431891" cy="431891"/>
            </a:xfrm>
          </p:grpSpPr>
          <p:sp>
            <p:nvSpPr>
              <p:cNvPr id="107" name="Rectangle 106">
                <a:extLst>
                  <a:ext uri="{FF2B5EF4-FFF2-40B4-BE49-F238E27FC236}">
                    <a16:creationId xmlns:a16="http://schemas.microsoft.com/office/drawing/2014/main" id="{10B13761-DD50-4AAC-9F05-B30541CA523C}"/>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08" name="Rectangle 107">
                <a:extLst>
                  <a:ext uri="{FF2B5EF4-FFF2-40B4-BE49-F238E27FC236}">
                    <a16:creationId xmlns:a16="http://schemas.microsoft.com/office/drawing/2014/main" id="{684241D4-06C4-4804-AB20-682D646BE456}"/>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9" name="Rectangle 108">
                <a:extLst>
                  <a:ext uri="{FF2B5EF4-FFF2-40B4-BE49-F238E27FC236}">
                    <a16:creationId xmlns:a16="http://schemas.microsoft.com/office/drawing/2014/main" id="{12A57E50-B5EE-4525-90C6-43D3DE76785E}"/>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0" name="Rectangle 109">
                <a:extLst>
                  <a:ext uri="{FF2B5EF4-FFF2-40B4-BE49-F238E27FC236}">
                    <a16:creationId xmlns:a16="http://schemas.microsoft.com/office/drawing/2014/main" id="{CBB6668B-E212-4C40-B787-A483774F86F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1" name="Rectangle 110">
                <a:extLst>
                  <a:ext uri="{FF2B5EF4-FFF2-40B4-BE49-F238E27FC236}">
                    <a16:creationId xmlns:a16="http://schemas.microsoft.com/office/drawing/2014/main" id="{2FD14C7A-D0DF-40E2-B375-A7997688C799}"/>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2" name="TextBox 111">
                <a:extLst>
                  <a:ext uri="{FF2B5EF4-FFF2-40B4-BE49-F238E27FC236}">
                    <a16:creationId xmlns:a16="http://schemas.microsoft.com/office/drawing/2014/main" id="{86FE9D1D-D457-4858-B19F-7088DDD286E9}"/>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2" name="Group 21">
              <a:extLst>
                <a:ext uri="{FF2B5EF4-FFF2-40B4-BE49-F238E27FC236}">
                  <a16:creationId xmlns:a16="http://schemas.microsoft.com/office/drawing/2014/main" id="{DC861721-F5F4-49CE-8862-8D14ACB9C572}"/>
                </a:ext>
              </a:extLst>
            </p:cNvPr>
            <p:cNvGrpSpPr/>
            <p:nvPr/>
          </p:nvGrpSpPr>
          <p:grpSpPr>
            <a:xfrm>
              <a:off x="7629118" y="4165200"/>
              <a:ext cx="431891" cy="431891"/>
              <a:chOff x="7883910" y="3615120"/>
              <a:chExt cx="431891" cy="431891"/>
            </a:xfrm>
          </p:grpSpPr>
          <p:sp>
            <p:nvSpPr>
              <p:cNvPr id="101" name="Rectangle 100">
                <a:extLst>
                  <a:ext uri="{FF2B5EF4-FFF2-40B4-BE49-F238E27FC236}">
                    <a16:creationId xmlns:a16="http://schemas.microsoft.com/office/drawing/2014/main" id="{F6EFF2B0-5C0D-4F48-8932-FA3B15466126}"/>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02" name="Rectangle 101">
                <a:extLst>
                  <a:ext uri="{FF2B5EF4-FFF2-40B4-BE49-F238E27FC236}">
                    <a16:creationId xmlns:a16="http://schemas.microsoft.com/office/drawing/2014/main" id="{C1442A43-E71B-4742-9BDF-C1D5245227D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3" name="Rectangle 102">
                <a:extLst>
                  <a:ext uri="{FF2B5EF4-FFF2-40B4-BE49-F238E27FC236}">
                    <a16:creationId xmlns:a16="http://schemas.microsoft.com/office/drawing/2014/main" id="{258B1A9E-DF89-4BC8-BDE6-FC8525E6918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4" name="Rectangle 103">
                <a:extLst>
                  <a:ext uri="{FF2B5EF4-FFF2-40B4-BE49-F238E27FC236}">
                    <a16:creationId xmlns:a16="http://schemas.microsoft.com/office/drawing/2014/main" id="{015EEE22-8499-4A1C-86AE-42CC9D2583A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5" name="Rectangle 104">
                <a:extLst>
                  <a:ext uri="{FF2B5EF4-FFF2-40B4-BE49-F238E27FC236}">
                    <a16:creationId xmlns:a16="http://schemas.microsoft.com/office/drawing/2014/main" id="{BC97D2E6-9BA5-4F5A-954E-FD659DD5349A}"/>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6" name="TextBox 105">
                <a:extLst>
                  <a:ext uri="{FF2B5EF4-FFF2-40B4-BE49-F238E27FC236}">
                    <a16:creationId xmlns:a16="http://schemas.microsoft.com/office/drawing/2014/main" id="{54F2EE57-8B1C-4E92-80A1-4B9590E5D01B}"/>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3" name="Group 22">
              <a:extLst>
                <a:ext uri="{FF2B5EF4-FFF2-40B4-BE49-F238E27FC236}">
                  <a16:creationId xmlns:a16="http://schemas.microsoft.com/office/drawing/2014/main" id="{DA796FAB-92EB-4A0F-8E02-83A3B036E4E2}"/>
                </a:ext>
              </a:extLst>
            </p:cNvPr>
            <p:cNvGrpSpPr/>
            <p:nvPr/>
          </p:nvGrpSpPr>
          <p:grpSpPr>
            <a:xfrm>
              <a:off x="8194798" y="4165200"/>
              <a:ext cx="431891" cy="431891"/>
              <a:chOff x="7883910" y="3615120"/>
              <a:chExt cx="431891" cy="431891"/>
            </a:xfrm>
          </p:grpSpPr>
          <p:sp>
            <p:nvSpPr>
              <p:cNvPr id="95" name="Rectangle 94">
                <a:extLst>
                  <a:ext uri="{FF2B5EF4-FFF2-40B4-BE49-F238E27FC236}">
                    <a16:creationId xmlns:a16="http://schemas.microsoft.com/office/drawing/2014/main" id="{BDFE7E94-5A6E-4301-A8D4-C7A30B7AED79}"/>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96" name="Rectangle 95">
                <a:extLst>
                  <a:ext uri="{FF2B5EF4-FFF2-40B4-BE49-F238E27FC236}">
                    <a16:creationId xmlns:a16="http://schemas.microsoft.com/office/drawing/2014/main" id="{07820B97-7B5D-403B-9EA5-F02A8A6F807A}"/>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7" name="Rectangle 96">
                <a:extLst>
                  <a:ext uri="{FF2B5EF4-FFF2-40B4-BE49-F238E27FC236}">
                    <a16:creationId xmlns:a16="http://schemas.microsoft.com/office/drawing/2014/main" id="{7BC602F9-5274-4C8F-A990-65B752264468}"/>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8" name="Rectangle 97">
                <a:extLst>
                  <a:ext uri="{FF2B5EF4-FFF2-40B4-BE49-F238E27FC236}">
                    <a16:creationId xmlns:a16="http://schemas.microsoft.com/office/drawing/2014/main" id="{FF2FB8C4-C0D6-4F26-B8AD-64C02BD534DB}"/>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9" name="Rectangle 98">
                <a:extLst>
                  <a:ext uri="{FF2B5EF4-FFF2-40B4-BE49-F238E27FC236}">
                    <a16:creationId xmlns:a16="http://schemas.microsoft.com/office/drawing/2014/main" id="{36F7C072-81BC-4503-B02C-5E63410D9ED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0" name="TextBox 99">
                <a:extLst>
                  <a:ext uri="{FF2B5EF4-FFF2-40B4-BE49-F238E27FC236}">
                    <a16:creationId xmlns:a16="http://schemas.microsoft.com/office/drawing/2014/main" id="{C64FEC19-0D52-4A68-85AA-CF4D210A735F}"/>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4" name="Group 23">
              <a:extLst>
                <a:ext uri="{FF2B5EF4-FFF2-40B4-BE49-F238E27FC236}">
                  <a16:creationId xmlns:a16="http://schemas.microsoft.com/office/drawing/2014/main" id="{355D1F53-3C8C-4130-818F-C0F8354ECDDA}"/>
                </a:ext>
              </a:extLst>
            </p:cNvPr>
            <p:cNvGrpSpPr/>
            <p:nvPr/>
          </p:nvGrpSpPr>
          <p:grpSpPr>
            <a:xfrm>
              <a:off x="8760478" y="4165200"/>
              <a:ext cx="431891" cy="431891"/>
              <a:chOff x="7883910" y="3615120"/>
              <a:chExt cx="431891" cy="431891"/>
            </a:xfrm>
          </p:grpSpPr>
          <p:sp>
            <p:nvSpPr>
              <p:cNvPr id="89" name="Rectangle 88">
                <a:extLst>
                  <a:ext uri="{FF2B5EF4-FFF2-40B4-BE49-F238E27FC236}">
                    <a16:creationId xmlns:a16="http://schemas.microsoft.com/office/drawing/2014/main" id="{0C633923-C61B-45B5-B436-3569CF3AA21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90" name="Rectangle 89">
                <a:extLst>
                  <a:ext uri="{FF2B5EF4-FFF2-40B4-BE49-F238E27FC236}">
                    <a16:creationId xmlns:a16="http://schemas.microsoft.com/office/drawing/2014/main" id="{8FD03F74-4627-415E-8F19-8EE52F3DC1D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1" name="Rectangle 90">
                <a:extLst>
                  <a:ext uri="{FF2B5EF4-FFF2-40B4-BE49-F238E27FC236}">
                    <a16:creationId xmlns:a16="http://schemas.microsoft.com/office/drawing/2014/main" id="{30781422-CD45-4A89-9B0A-2DB4341A125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2" name="Rectangle 91">
                <a:extLst>
                  <a:ext uri="{FF2B5EF4-FFF2-40B4-BE49-F238E27FC236}">
                    <a16:creationId xmlns:a16="http://schemas.microsoft.com/office/drawing/2014/main" id="{0B1BECB1-A344-47C3-8B76-EB15246F7E8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3" name="Rectangle 92">
                <a:extLst>
                  <a:ext uri="{FF2B5EF4-FFF2-40B4-BE49-F238E27FC236}">
                    <a16:creationId xmlns:a16="http://schemas.microsoft.com/office/drawing/2014/main" id="{F6134FF9-85B0-42BE-935A-AE2A07DF463A}"/>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4" name="TextBox 93">
                <a:extLst>
                  <a:ext uri="{FF2B5EF4-FFF2-40B4-BE49-F238E27FC236}">
                    <a16:creationId xmlns:a16="http://schemas.microsoft.com/office/drawing/2014/main" id="{AF844A0A-A755-4F18-86AA-B27D0D9C588F}"/>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5" name="Group 24">
              <a:extLst>
                <a:ext uri="{FF2B5EF4-FFF2-40B4-BE49-F238E27FC236}">
                  <a16:creationId xmlns:a16="http://schemas.microsoft.com/office/drawing/2014/main" id="{97F5795D-BD64-4D14-86CF-7B3194E529E3}"/>
                </a:ext>
              </a:extLst>
            </p:cNvPr>
            <p:cNvGrpSpPr/>
            <p:nvPr/>
          </p:nvGrpSpPr>
          <p:grpSpPr>
            <a:xfrm>
              <a:off x="7063437" y="4763829"/>
              <a:ext cx="4391653" cy="431891"/>
              <a:chOff x="7063437" y="4763829"/>
              <a:chExt cx="4391653" cy="431891"/>
            </a:xfrm>
          </p:grpSpPr>
          <p:sp>
            <p:nvSpPr>
              <p:cNvPr id="83" name="Rectangle 82">
                <a:extLst>
                  <a:ext uri="{FF2B5EF4-FFF2-40B4-BE49-F238E27FC236}">
                    <a16:creationId xmlns:a16="http://schemas.microsoft.com/office/drawing/2014/main" id="{CA4BFABF-B9A3-4143-8609-91AFDE420590}"/>
                  </a:ext>
                </a:extLst>
              </p:cNvPr>
              <p:cNvSpPr/>
              <p:nvPr/>
            </p:nvSpPr>
            <p:spPr>
              <a:xfrm>
                <a:off x="7063437" y="4763829"/>
                <a:ext cx="4391653"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84" name="Rectangle 83">
                <a:extLst>
                  <a:ext uri="{FF2B5EF4-FFF2-40B4-BE49-F238E27FC236}">
                    <a16:creationId xmlns:a16="http://schemas.microsoft.com/office/drawing/2014/main" id="{954F1E3E-8670-436F-99D5-14638DF3AE25}"/>
                  </a:ext>
                </a:extLst>
              </p:cNvPr>
              <p:cNvSpPr/>
              <p:nvPr/>
            </p:nvSpPr>
            <p:spPr>
              <a:xfrm>
                <a:off x="7135419" y="4835811"/>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5" name="Rectangle 84">
                <a:extLst>
                  <a:ext uri="{FF2B5EF4-FFF2-40B4-BE49-F238E27FC236}">
                    <a16:creationId xmlns:a16="http://schemas.microsoft.com/office/drawing/2014/main" id="{3ADE3F31-4556-4E05-BF34-0F4CA1BC97D1}"/>
                  </a:ext>
                </a:extLst>
              </p:cNvPr>
              <p:cNvSpPr/>
              <p:nvPr/>
            </p:nvSpPr>
            <p:spPr>
              <a:xfrm>
                <a:off x="7135419" y="4907793"/>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6" name="Rectangle 85">
                <a:extLst>
                  <a:ext uri="{FF2B5EF4-FFF2-40B4-BE49-F238E27FC236}">
                    <a16:creationId xmlns:a16="http://schemas.microsoft.com/office/drawing/2014/main" id="{D6153B99-3FCA-4F1D-B305-7C6EFEBE8F57}"/>
                  </a:ext>
                </a:extLst>
              </p:cNvPr>
              <p:cNvSpPr/>
              <p:nvPr/>
            </p:nvSpPr>
            <p:spPr>
              <a:xfrm>
                <a:off x="7135419" y="4979775"/>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7" name="Rectangle 86">
                <a:extLst>
                  <a:ext uri="{FF2B5EF4-FFF2-40B4-BE49-F238E27FC236}">
                    <a16:creationId xmlns:a16="http://schemas.microsoft.com/office/drawing/2014/main" id="{25B65840-CDDE-455F-AFD9-14DA8A7F9F23}"/>
                  </a:ext>
                </a:extLst>
              </p:cNvPr>
              <p:cNvSpPr/>
              <p:nvPr/>
            </p:nvSpPr>
            <p:spPr>
              <a:xfrm>
                <a:off x="7135419" y="5051756"/>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8" name="TextBox 87">
                <a:extLst>
                  <a:ext uri="{FF2B5EF4-FFF2-40B4-BE49-F238E27FC236}">
                    <a16:creationId xmlns:a16="http://schemas.microsoft.com/office/drawing/2014/main" id="{E14834D6-D320-41C8-93EC-67C5A42B6580}"/>
                  </a:ext>
                </a:extLst>
              </p:cNvPr>
              <p:cNvSpPr txBox="1"/>
              <p:nvPr/>
            </p:nvSpPr>
            <p:spPr>
              <a:xfrm>
                <a:off x="8791314" y="4908332"/>
                <a:ext cx="935897"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Shared context</a:t>
                </a:r>
              </a:p>
            </p:txBody>
          </p:sp>
        </p:grpSp>
        <p:grpSp>
          <p:nvGrpSpPr>
            <p:cNvPr id="26" name="Group 25">
              <a:extLst>
                <a:ext uri="{FF2B5EF4-FFF2-40B4-BE49-F238E27FC236}">
                  <a16:creationId xmlns:a16="http://schemas.microsoft.com/office/drawing/2014/main" id="{C4A32929-99A3-4126-A173-6A7CCF70B892}"/>
                </a:ext>
              </a:extLst>
            </p:cNvPr>
            <p:cNvGrpSpPr/>
            <p:nvPr/>
          </p:nvGrpSpPr>
          <p:grpSpPr>
            <a:xfrm>
              <a:off x="9326193" y="3614400"/>
              <a:ext cx="431891" cy="431891"/>
              <a:chOff x="7883910" y="3615120"/>
              <a:chExt cx="431891" cy="431891"/>
            </a:xfrm>
          </p:grpSpPr>
          <p:sp>
            <p:nvSpPr>
              <p:cNvPr id="77" name="Rectangle 76">
                <a:extLst>
                  <a:ext uri="{FF2B5EF4-FFF2-40B4-BE49-F238E27FC236}">
                    <a16:creationId xmlns:a16="http://schemas.microsoft.com/office/drawing/2014/main" id="{23E7025F-EFAE-4F34-A2C9-E59559F35C22}"/>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78" name="Rectangle 77">
                <a:extLst>
                  <a:ext uri="{FF2B5EF4-FFF2-40B4-BE49-F238E27FC236}">
                    <a16:creationId xmlns:a16="http://schemas.microsoft.com/office/drawing/2014/main" id="{D3038E48-6E9D-4A83-B0E8-1F7CDC6A0393}"/>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9" name="Rectangle 78">
                <a:extLst>
                  <a:ext uri="{FF2B5EF4-FFF2-40B4-BE49-F238E27FC236}">
                    <a16:creationId xmlns:a16="http://schemas.microsoft.com/office/drawing/2014/main" id="{0551F49D-C9CF-4776-8520-DF459ED85052}"/>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80" name="Rectangle 79">
                <a:extLst>
                  <a:ext uri="{FF2B5EF4-FFF2-40B4-BE49-F238E27FC236}">
                    <a16:creationId xmlns:a16="http://schemas.microsoft.com/office/drawing/2014/main" id="{1529570C-7739-4984-817E-70C2766779E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81" name="Rectangle 80">
                <a:extLst>
                  <a:ext uri="{FF2B5EF4-FFF2-40B4-BE49-F238E27FC236}">
                    <a16:creationId xmlns:a16="http://schemas.microsoft.com/office/drawing/2014/main" id="{1AEB4F9B-3B8F-475A-BD89-5361DE89500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82" name="TextBox 81">
                <a:extLst>
                  <a:ext uri="{FF2B5EF4-FFF2-40B4-BE49-F238E27FC236}">
                    <a16:creationId xmlns:a16="http://schemas.microsoft.com/office/drawing/2014/main" id="{CFBF1600-F444-487D-9BF5-512A4F0A967B}"/>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7" name="Group 26">
              <a:extLst>
                <a:ext uri="{FF2B5EF4-FFF2-40B4-BE49-F238E27FC236}">
                  <a16:creationId xmlns:a16="http://schemas.microsoft.com/office/drawing/2014/main" id="{3BDCE57A-3CD6-44E4-A707-6250AB4A016B}"/>
                </a:ext>
              </a:extLst>
            </p:cNvPr>
            <p:cNvGrpSpPr/>
            <p:nvPr/>
          </p:nvGrpSpPr>
          <p:grpSpPr>
            <a:xfrm>
              <a:off x="9891863" y="3614400"/>
              <a:ext cx="431891" cy="431891"/>
              <a:chOff x="7883910" y="3615120"/>
              <a:chExt cx="431891" cy="431891"/>
            </a:xfrm>
          </p:grpSpPr>
          <p:sp>
            <p:nvSpPr>
              <p:cNvPr id="71" name="Rectangle 70">
                <a:extLst>
                  <a:ext uri="{FF2B5EF4-FFF2-40B4-BE49-F238E27FC236}">
                    <a16:creationId xmlns:a16="http://schemas.microsoft.com/office/drawing/2014/main" id="{240B2E1C-B3F9-4A5C-AEFD-BB9BA7F8C0F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72" name="Rectangle 71">
                <a:extLst>
                  <a:ext uri="{FF2B5EF4-FFF2-40B4-BE49-F238E27FC236}">
                    <a16:creationId xmlns:a16="http://schemas.microsoft.com/office/drawing/2014/main" id="{F4FF8220-FE8A-41A0-AC72-5A8F55EECBBC}"/>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3" name="Rectangle 72">
                <a:extLst>
                  <a:ext uri="{FF2B5EF4-FFF2-40B4-BE49-F238E27FC236}">
                    <a16:creationId xmlns:a16="http://schemas.microsoft.com/office/drawing/2014/main" id="{687BEB21-00DF-4BD1-B77B-E5005CE24F6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4" name="Rectangle 73">
                <a:extLst>
                  <a:ext uri="{FF2B5EF4-FFF2-40B4-BE49-F238E27FC236}">
                    <a16:creationId xmlns:a16="http://schemas.microsoft.com/office/drawing/2014/main" id="{D7C98B86-5DF9-4CDF-8FFA-55259FA65125}"/>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5" name="Rectangle 74">
                <a:extLst>
                  <a:ext uri="{FF2B5EF4-FFF2-40B4-BE49-F238E27FC236}">
                    <a16:creationId xmlns:a16="http://schemas.microsoft.com/office/drawing/2014/main" id="{C35AB78F-8287-4765-A929-05F78C334E38}"/>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6" name="TextBox 75">
                <a:extLst>
                  <a:ext uri="{FF2B5EF4-FFF2-40B4-BE49-F238E27FC236}">
                    <a16:creationId xmlns:a16="http://schemas.microsoft.com/office/drawing/2014/main" id="{7E78F144-1DEB-4E8D-A7A0-A585B65AFCB2}"/>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8" name="Group 27">
              <a:extLst>
                <a:ext uri="{FF2B5EF4-FFF2-40B4-BE49-F238E27FC236}">
                  <a16:creationId xmlns:a16="http://schemas.microsoft.com/office/drawing/2014/main" id="{958C3D71-8093-4E47-85F7-9B3F49F50D3D}"/>
                </a:ext>
              </a:extLst>
            </p:cNvPr>
            <p:cNvGrpSpPr/>
            <p:nvPr/>
          </p:nvGrpSpPr>
          <p:grpSpPr>
            <a:xfrm>
              <a:off x="10457533" y="3614400"/>
              <a:ext cx="431891" cy="431891"/>
              <a:chOff x="7883910" y="3615120"/>
              <a:chExt cx="431891" cy="431891"/>
            </a:xfrm>
          </p:grpSpPr>
          <p:sp>
            <p:nvSpPr>
              <p:cNvPr id="65" name="Rectangle 64">
                <a:extLst>
                  <a:ext uri="{FF2B5EF4-FFF2-40B4-BE49-F238E27FC236}">
                    <a16:creationId xmlns:a16="http://schemas.microsoft.com/office/drawing/2014/main" id="{B4E32E58-E461-4CD4-965E-2D56E80140B9}"/>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66" name="Rectangle 65">
                <a:extLst>
                  <a:ext uri="{FF2B5EF4-FFF2-40B4-BE49-F238E27FC236}">
                    <a16:creationId xmlns:a16="http://schemas.microsoft.com/office/drawing/2014/main" id="{56794AEE-376D-4C5F-B483-29473FE8FF2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7" name="Rectangle 66">
                <a:extLst>
                  <a:ext uri="{FF2B5EF4-FFF2-40B4-BE49-F238E27FC236}">
                    <a16:creationId xmlns:a16="http://schemas.microsoft.com/office/drawing/2014/main" id="{C5D11FBF-76FE-4274-BC40-3EA38B8693B3}"/>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8" name="Rectangle 67">
                <a:extLst>
                  <a:ext uri="{FF2B5EF4-FFF2-40B4-BE49-F238E27FC236}">
                    <a16:creationId xmlns:a16="http://schemas.microsoft.com/office/drawing/2014/main" id="{EB37685E-DE08-4ADB-99A4-4179B8506F18}"/>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9" name="Rectangle 68">
                <a:extLst>
                  <a:ext uri="{FF2B5EF4-FFF2-40B4-BE49-F238E27FC236}">
                    <a16:creationId xmlns:a16="http://schemas.microsoft.com/office/drawing/2014/main" id="{A2122D02-BD9D-47CB-812A-7C0B14131C12}"/>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0" name="TextBox 69">
                <a:extLst>
                  <a:ext uri="{FF2B5EF4-FFF2-40B4-BE49-F238E27FC236}">
                    <a16:creationId xmlns:a16="http://schemas.microsoft.com/office/drawing/2014/main" id="{946EE9F2-1938-4945-9DD8-D261E7E88238}"/>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29" name="Group 28">
              <a:extLst>
                <a:ext uri="{FF2B5EF4-FFF2-40B4-BE49-F238E27FC236}">
                  <a16:creationId xmlns:a16="http://schemas.microsoft.com/office/drawing/2014/main" id="{46E89558-A751-4B79-A3DA-86634078AF60}"/>
                </a:ext>
              </a:extLst>
            </p:cNvPr>
            <p:cNvGrpSpPr/>
            <p:nvPr/>
          </p:nvGrpSpPr>
          <p:grpSpPr>
            <a:xfrm>
              <a:off x="11023200" y="3614400"/>
              <a:ext cx="431891" cy="431891"/>
              <a:chOff x="7883910" y="3615120"/>
              <a:chExt cx="431891" cy="431891"/>
            </a:xfrm>
          </p:grpSpPr>
          <p:sp>
            <p:nvSpPr>
              <p:cNvPr id="59" name="Rectangle 58">
                <a:extLst>
                  <a:ext uri="{FF2B5EF4-FFF2-40B4-BE49-F238E27FC236}">
                    <a16:creationId xmlns:a16="http://schemas.microsoft.com/office/drawing/2014/main" id="{9C786BFC-3653-400B-82DE-3CA20B0A186A}"/>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60" name="Rectangle 59">
                <a:extLst>
                  <a:ext uri="{FF2B5EF4-FFF2-40B4-BE49-F238E27FC236}">
                    <a16:creationId xmlns:a16="http://schemas.microsoft.com/office/drawing/2014/main" id="{F88D2945-53A6-4FB6-89DA-54CB439949B8}"/>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1" name="Rectangle 60">
                <a:extLst>
                  <a:ext uri="{FF2B5EF4-FFF2-40B4-BE49-F238E27FC236}">
                    <a16:creationId xmlns:a16="http://schemas.microsoft.com/office/drawing/2014/main" id="{C16548B3-D25E-4C2B-84B8-D2977D4937DE}"/>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2" name="Rectangle 61">
                <a:extLst>
                  <a:ext uri="{FF2B5EF4-FFF2-40B4-BE49-F238E27FC236}">
                    <a16:creationId xmlns:a16="http://schemas.microsoft.com/office/drawing/2014/main" id="{92533835-BF63-4B9A-978A-7D5DB06E418B}"/>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3" name="Rectangle 62">
                <a:extLst>
                  <a:ext uri="{FF2B5EF4-FFF2-40B4-BE49-F238E27FC236}">
                    <a16:creationId xmlns:a16="http://schemas.microsoft.com/office/drawing/2014/main" id="{8FBE85AE-EA10-49B1-9541-397FCD6789E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4" name="TextBox 63">
                <a:extLst>
                  <a:ext uri="{FF2B5EF4-FFF2-40B4-BE49-F238E27FC236}">
                    <a16:creationId xmlns:a16="http://schemas.microsoft.com/office/drawing/2014/main" id="{1B341BE6-F8AB-487E-B928-71D49B8B3FD3}"/>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30" name="Group 29">
              <a:extLst>
                <a:ext uri="{FF2B5EF4-FFF2-40B4-BE49-F238E27FC236}">
                  <a16:creationId xmlns:a16="http://schemas.microsoft.com/office/drawing/2014/main" id="{E2CAA556-A101-4A32-AF20-30CEE45220EF}"/>
                </a:ext>
              </a:extLst>
            </p:cNvPr>
            <p:cNvGrpSpPr/>
            <p:nvPr/>
          </p:nvGrpSpPr>
          <p:grpSpPr>
            <a:xfrm>
              <a:off x="9326158" y="4165200"/>
              <a:ext cx="431891" cy="431891"/>
              <a:chOff x="7883910" y="3615120"/>
              <a:chExt cx="431891" cy="431891"/>
            </a:xfrm>
          </p:grpSpPr>
          <p:sp>
            <p:nvSpPr>
              <p:cNvPr id="53" name="Rectangle 52">
                <a:extLst>
                  <a:ext uri="{FF2B5EF4-FFF2-40B4-BE49-F238E27FC236}">
                    <a16:creationId xmlns:a16="http://schemas.microsoft.com/office/drawing/2014/main" id="{1921991A-CA28-402D-BDB7-78C918CA5BFA}"/>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54" name="Rectangle 53">
                <a:extLst>
                  <a:ext uri="{FF2B5EF4-FFF2-40B4-BE49-F238E27FC236}">
                    <a16:creationId xmlns:a16="http://schemas.microsoft.com/office/drawing/2014/main" id="{3E4190D5-4A72-44D7-9F71-C3B2BE6CA75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5" name="Rectangle 54">
                <a:extLst>
                  <a:ext uri="{FF2B5EF4-FFF2-40B4-BE49-F238E27FC236}">
                    <a16:creationId xmlns:a16="http://schemas.microsoft.com/office/drawing/2014/main" id="{231C5B55-B11F-40A8-B657-C13534A88DC8}"/>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6" name="Rectangle 55">
                <a:extLst>
                  <a:ext uri="{FF2B5EF4-FFF2-40B4-BE49-F238E27FC236}">
                    <a16:creationId xmlns:a16="http://schemas.microsoft.com/office/drawing/2014/main" id="{CB525342-29D0-4E0E-B520-BA75024BD9B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7" name="Rectangle 56">
                <a:extLst>
                  <a:ext uri="{FF2B5EF4-FFF2-40B4-BE49-F238E27FC236}">
                    <a16:creationId xmlns:a16="http://schemas.microsoft.com/office/drawing/2014/main" id="{4A0B9F8B-E877-4C02-AA7D-293CB1A1315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8" name="TextBox 57">
                <a:extLst>
                  <a:ext uri="{FF2B5EF4-FFF2-40B4-BE49-F238E27FC236}">
                    <a16:creationId xmlns:a16="http://schemas.microsoft.com/office/drawing/2014/main" id="{245B762B-FBDC-4929-961B-C2817EA60D3D}"/>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31" name="Group 30">
              <a:extLst>
                <a:ext uri="{FF2B5EF4-FFF2-40B4-BE49-F238E27FC236}">
                  <a16:creationId xmlns:a16="http://schemas.microsoft.com/office/drawing/2014/main" id="{8D4A07B3-3CE0-45BD-AB63-D10FB8BD7AE0}"/>
                </a:ext>
              </a:extLst>
            </p:cNvPr>
            <p:cNvGrpSpPr/>
            <p:nvPr/>
          </p:nvGrpSpPr>
          <p:grpSpPr>
            <a:xfrm>
              <a:off x="9891838" y="4165200"/>
              <a:ext cx="431891" cy="431891"/>
              <a:chOff x="7883910" y="3615120"/>
              <a:chExt cx="431891" cy="431891"/>
            </a:xfrm>
          </p:grpSpPr>
          <p:sp>
            <p:nvSpPr>
              <p:cNvPr id="47" name="Rectangle 46">
                <a:extLst>
                  <a:ext uri="{FF2B5EF4-FFF2-40B4-BE49-F238E27FC236}">
                    <a16:creationId xmlns:a16="http://schemas.microsoft.com/office/drawing/2014/main" id="{0A883354-CA66-4927-AB47-FE17C18E599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8" name="Rectangle 47">
                <a:extLst>
                  <a:ext uri="{FF2B5EF4-FFF2-40B4-BE49-F238E27FC236}">
                    <a16:creationId xmlns:a16="http://schemas.microsoft.com/office/drawing/2014/main" id="{421583B7-5BC3-4C15-B73A-ECB8B1EE1B3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9" name="Rectangle 48">
                <a:extLst>
                  <a:ext uri="{FF2B5EF4-FFF2-40B4-BE49-F238E27FC236}">
                    <a16:creationId xmlns:a16="http://schemas.microsoft.com/office/drawing/2014/main" id="{7B71D910-6A00-4AB4-9E75-ABC23CC5F049}"/>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0" name="Rectangle 49">
                <a:extLst>
                  <a:ext uri="{FF2B5EF4-FFF2-40B4-BE49-F238E27FC236}">
                    <a16:creationId xmlns:a16="http://schemas.microsoft.com/office/drawing/2014/main" id="{6ABF4C00-3362-4C0F-92EA-8DE72D54AB11}"/>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1" name="Rectangle 50">
                <a:extLst>
                  <a:ext uri="{FF2B5EF4-FFF2-40B4-BE49-F238E27FC236}">
                    <a16:creationId xmlns:a16="http://schemas.microsoft.com/office/drawing/2014/main" id="{D13964E4-59A9-48FD-A4C8-434D8FCBE0A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2" name="TextBox 51">
                <a:extLst>
                  <a:ext uri="{FF2B5EF4-FFF2-40B4-BE49-F238E27FC236}">
                    <a16:creationId xmlns:a16="http://schemas.microsoft.com/office/drawing/2014/main" id="{65CFF84D-6E7A-48C5-8417-7655A0029A53}"/>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32" name="Group 31">
              <a:extLst>
                <a:ext uri="{FF2B5EF4-FFF2-40B4-BE49-F238E27FC236}">
                  <a16:creationId xmlns:a16="http://schemas.microsoft.com/office/drawing/2014/main" id="{B6F37C06-1042-48CE-8D94-507CB1FE71DF}"/>
                </a:ext>
              </a:extLst>
            </p:cNvPr>
            <p:cNvGrpSpPr/>
            <p:nvPr/>
          </p:nvGrpSpPr>
          <p:grpSpPr>
            <a:xfrm>
              <a:off x="10457518" y="4165200"/>
              <a:ext cx="431891" cy="431891"/>
              <a:chOff x="7883910" y="3615120"/>
              <a:chExt cx="431891" cy="431891"/>
            </a:xfrm>
          </p:grpSpPr>
          <p:sp>
            <p:nvSpPr>
              <p:cNvPr id="41" name="Rectangle 40">
                <a:extLst>
                  <a:ext uri="{FF2B5EF4-FFF2-40B4-BE49-F238E27FC236}">
                    <a16:creationId xmlns:a16="http://schemas.microsoft.com/office/drawing/2014/main" id="{2AD5A89C-1BD6-4B5E-9177-E47786C08434}"/>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2" name="Rectangle 41">
                <a:extLst>
                  <a:ext uri="{FF2B5EF4-FFF2-40B4-BE49-F238E27FC236}">
                    <a16:creationId xmlns:a16="http://schemas.microsoft.com/office/drawing/2014/main" id="{C43181C9-07FA-4741-86F5-54D913C7F051}"/>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 name="Rectangle 42">
                <a:extLst>
                  <a:ext uri="{FF2B5EF4-FFF2-40B4-BE49-F238E27FC236}">
                    <a16:creationId xmlns:a16="http://schemas.microsoft.com/office/drawing/2014/main" id="{2B56C434-F52C-44B6-9BEA-3A8B3A9FFC3C}"/>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4" name="Rectangle 43">
                <a:extLst>
                  <a:ext uri="{FF2B5EF4-FFF2-40B4-BE49-F238E27FC236}">
                    <a16:creationId xmlns:a16="http://schemas.microsoft.com/office/drawing/2014/main" id="{95D24338-A65F-4921-AAA2-958CBDC7EC8B}"/>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 name="Rectangle 44">
                <a:extLst>
                  <a:ext uri="{FF2B5EF4-FFF2-40B4-BE49-F238E27FC236}">
                    <a16:creationId xmlns:a16="http://schemas.microsoft.com/office/drawing/2014/main" id="{2B764DDA-8EED-430F-9830-464159A14F2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 name="TextBox 45">
                <a:extLst>
                  <a:ext uri="{FF2B5EF4-FFF2-40B4-BE49-F238E27FC236}">
                    <a16:creationId xmlns:a16="http://schemas.microsoft.com/office/drawing/2014/main" id="{5C465C59-B533-4D86-A6DB-6769CAFCC146}"/>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grpSp>
          <p:nvGrpSpPr>
            <p:cNvPr id="33" name="Group 32">
              <a:extLst>
                <a:ext uri="{FF2B5EF4-FFF2-40B4-BE49-F238E27FC236}">
                  <a16:creationId xmlns:a16="http://schemas.microsoft.com/office/drawing/2014/main" id="{B39BF124-DD9D-43E8-8350-E8AD34D28CA7}"/>
                </a:ext>
              </a:extLst>
            </p:cNvPr>
            <p:cNvGrpSpPr/>
            <p:nvPr/>
          </p:nvGrpSpPr>
          <p:grpSpPr>
            <a:xfrm>
              <a:off x="11023200" y="4165200"/>
              <a:ext cx="431891" cy="431891"/>
              <a:chOff x="7883910" y="3615120"/>
              <a:chExt cx="431891" cy="431891"/>
            </a:xfrm>
          </p:grpSpPr>
          <p:sp>
            <p:nvSpPr>
              <p:cNvPr id="35" name="Rectangle 34">
                <a:extLst>
                  <a:ext uri="{FF2B5EF4-FFF2-40B4-BE49-F238E27FC236}">
                    <a16:creationId xmlns:a16="http://schemas.microsoft.com/office/drawing/2014/main" id="{28A31260-0CE1-44AA-846B-233E8718434E}"/>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6" name="Rectangle 35">
                <a:extLst>
                  <a:ext uri="{FF2B5EF4-FFF2-40B4-BE49-F238E27FC236}">
                    <a16:creationId xmlns:a16="http://schemas.microsoft.com/office/drawing/2014/main" id="{8B213CB1-828C-4F58-B008-90B2E5BB2BE4}"/>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7" name="Rectangle 36">
                <a:extLst>
                  <a:ext uri="{FF2B5EF4-FFF2-40B4-BE49-F238E27FC236}">
                    <a16:creationId xmlns:a16="http://schemas.microsoft.com/office/drawing/2014/main" id="{55B8E457-27FC-4D72-82AE-A1D4112F0B72}"/>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8" name="Rectangle 37">
                <a:extLst>
                  <a:ext uri="{FF2B5EF4-FFF2-40B4-BE49-F238E27FC236}">
                    <a16:creationId xmlns:a16="http://schemas.microsoft.com/office/drawing/2014/main" id="{D0FE425E-AE78-4864-8661-AE9A86C10158}"/>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9" name="Rectangle 38">
                <a:extLst>
                  <a:ext uri="{FF2B5EF4-FFF2-40B4-BE49-F238E27FC236}">
                    <a16:creationId xmlns:a16="http://schemas.microsoft.com/office/drawing/2014/main" id="{CA9D6293-DF9C-40AD-9AD3-A7939F5ED99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 name="TextBox 39">
                <a:extLst>
                  <a:ext uri="{FF2B5EF4-FFF2-40B4-BE49-F238E27FC236}">
                    <a16:creationId xmlns:a16="http://schemas.microsoft.com/office/drawing/2014/main" id="{BF2DC12E-A420-410A-8BE9-A58598645C52}"/>
                  </a:ext>
                </a:extLst>
              </p:cNvPr>
              <p:cNvSpPr txBox="1"/>
              <p:nvPr/>
            </p:nvSpPr>
            <p:spPr>
              <a:xfrm>
                <a:off x="8001983" y="3755089"/>
                <a:ext cx="200376"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1200" kern="1200" dirty="0">
                    <a:solidFill>
                      <a:schemeClr val="bg1"/>
                    </a:solidFill>
                    <a:latin typeface="+mn-lt"/>
                    <a:ea typeface="+mn-ea"/>
                    <a:cs typeface="+mn-cs"/>
                  </a:rPr>
                  <a:t>Ctx</a:t>
                </a:r>
              </a:p>
            </p:txBody>
          </p:sp>
        </p:grpSp>
        <p:sp>
          <p:nvSpPr>
            <p:cNvPr id="34" name="Rectangle 33">
              <a:extLst>
                <a:ext uri="{FF2B5EF4-FFF2-40B4-BE49-F238E27FC236}">
                  <a16:creationId xmlns:a16="http://schemas.microsoft.com/office/drawing/2014/main" id="{613C4437-453E-4426-B0CD-48E85C0D72D4}"/>
                </a:ext>
              </a:extLst>
            </p:cNvPr>
            <p:cNvSpPr/>
            <p:nvPr/>
          </p:nvSpPr>
          <p:spPr>
            <a:xfrm>
              <a:off x="6991456" y="1670400"/>
              <a:ext cx="4536000" cy="503873"/>
            </a:xfrm>
            <a:prstGeom prst="rect">
              <a:avLst/>
            </a:prstGeom>
            <a:solidFill>
              <a:schemeClr val="accent1"/>
            </a:solidFill>
            <a:ln>
              <a:solidFill>
                <a:schemeClr val="accent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799" dirty="0"/>
                <a:t>Scheduler</a:t>
              </a:r>
            </a:p>
          </p:txBody>
        </p:sp>
      </p:grpSp>
    </p:spTree>
    <p:extLst>
      <p:ext uri="{BB962C8B-B14F-4D97-AF65-F5344CB8AC3E}">
        <p14:creationId xmlns:p14="http://schemas.microsoft.com/office/powerpoint/2010/main" val="1333533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Scaling Out</a:t>
            </a:r>
          </a:p>
        </p:txBody>
      </p:sp>
      <p:sp>
        <p:nvSpPr>
          <p:cNvPr id="4" name="Content Placeholder 3">
            <a:extLst>
              <a:ext uri="{FF2B5EF4-FFF2-40B4-BE49-F238E27FC236}">
                <a16:creationId xmlns:a16="http://schemas.microsoft.com/office/drawing/2014/main" id="{2B91DB1A-E30C-4DCA-A3E2-78C6045ED443}"/>
              </a:ext>
            </a:extLst>
          </p:cNvPr>
          <p:cNvSpPr>
            <a:spLocks noGrp="1"/>
          </p:cNvSpPr>
          <p:nvPr>
            <p:ph idx="1"/>
          </p:nvPr>
        </p:nvSpPr>
        <p:spPr>
          <a:xfrm>
            <a:off x="492789" y="1671612"/>
            <a:ext cx="5467744" cy="4086426"/>
          </a:xfrm>
        </p:spPr>
        <p:txBody>
          <a:bodyPr/>
          <a:lstStyle/>
          <a:p>
            <a:r>
              <a:rPr lang="en-US" dirty="0"/>
              <a:t>Multiple instances of each shader core provided together</a:t>
            </a:r>
          </a:p>
          <a:p>
            <a:pPr lvl="1"/>
            <a:r>
              <a:rPr lang="en-US" dirty="0"/>
              <a:t>Each independent of the others</a:t>
            </a:r>
          </a:p>
          <a:p>
            <a:pPr lvl="1"/>
            <a:r>
              <a:rPr lang="en-US" dirty="0"/>
              <a:t>Each processes a subset of the work groups</a:t>
            </a:r>
          </a:p>
          <a:p>
            <a:r>
              <a:rPr lang="en-US" dirty="0"/>
              <a:t>Massively increases parallelism</a:t>
            </a:r>
          </a:p>
          <a:p>
            <a:r>
              <a:rPr lang="en-US" dirty="0"/>
              <a:t>Memory hierarchy provided, too</a:t>
            </a:r>
          </a:p>
          <a:p>
            <a:pPr lvl="1"/>
            <a:r>
              <a:rPr lang="en-US" dirty="0"/>
              <a:t>Shared L2 cache reduces memory bandwidth requirements.</a:t>
            </a:r>
          </a:p>
          <a:p>
            <a:pPr lvl="1"/>
            <a:r>
              <a:rPr lang="en-US" dirty="0"/>
              <a:t>Smaller caches local to each multithreaded core</a:t>
            </a:r>
          </a:p>
        </p:txBody>
      </p:sp>
      <p:grpSp>
        <p:nvGrpSpPr>
          <p:cNvPr id="5" name="Group 4">
            <a:extLst>
              <a:ext uri="{FF2B5EF4-FFF2-40B4-BE49-F238E27FC236}">
                <a16:creationId xmlns:a16="http://schemas.microsoft.com/office/drawing/2014/main" id="{BE7FCAA8-7879-4478-8043-FE426A5D7152}"/>
              </a:ext>
            </a:extLst>
          </p:cNvPr>
          <p:cNvGrpSpPr/>
          <p:nvPr/>
        </p:nvGrpSpPr>
        <p:grpSpPr>
          <a:xfrm>
            <a:off x="6532402" y="1671611"/>
            <a:ext cx="4969598" cy="4548942"/>
            <a:chOff x="6532402" y="1671611"/>
            <a:chExt cx="4969598" cy="4548942"/>
          </a:xfrm>
        </p:grpSpPr>
        <p:sp>
          <p:nvSpPr>
            <p:cNvPr id="6" name="Rectangle 5">
              <a:extLst>
                <a:ext uri="{FF2B5EF4-FFF2-40B4-BE49-F238E27FC236}">
                  <a16:creationId xmlns:a16="http://schemas.microsoft.com/office/drawing/2014/main" id="{06CFF6CA-D8BE-4ECB-87E8-AE966811E2B3}"/>
                </a:ext>
              </a:extLst>
            </p:cNvPr>
            <p:cNvSpPr/>
            <p:nvPr/>
          </p:nvSpPr>
          <p:spPr bwMode="auto">
            <a:xfrm>
              <a:off x="6534000" y="5846400"/>
              <a:ext cx="4968000" cy="374153"/>
            </a:xfrm>
            <a:prstGeom prst="rect">
              <a:avLst/>
            </a:prstGeom>
            <a:ln w="19050">
              <a:solidFill>
                <a:schemeClr val="tx2">
                  <a:lumMod val="50000"/>
                </a:schemeClr>
              </a:solid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04" tIns="45702" rIns="91404" bIns="45702" numCol="1" rtlCol="0" anchor="ctr" anchorCtr="1" compatLnSpc="1">
              <a:prstTxWarp prst="textNoShape">
                <a:avLst/>
              </a:prstTxWarp>
            </a:bodyPr>
            <a:lstStyle/>
            <a:p>
              <a:pPr algn="ctr">
                <a:spcBef>
                  <a:spcPct val="50000"/>
                </a:spcBef>
              </a:pPr>
              <a:r>
                <a:rPr lang="en-GB" sz="1399" dirty="0">
                  <a:solidFill>
                    <a:schemeClr val="bg1"/>
                  </a:solidFill>
                  <a:latin typeface="+mj-lt"/>
                </a:rPr>
                <a:t>Shared L2 Cache</a:t>
              </a:r>
            </a:p>
          </p:txBody>
        </p:sp>
        <p:grpSp>
          <p:nvGrpSpPr>
            <p:cNvPr id="7" name="Group 6">
              <a:extLst>
                <a:ext uri="{FF2B5EF4-FFF2-40B4-BE49-F238E27FC236}">
                  <a16:creationId xmlns:a16="http://schemas.microsoft.com/office/drawing/2014/main" id="{8C830B2B-8FD1-41FF-B9DF-BC94A478662C}"/>
                </a:ext>
              </a:extLst>
            </p:cNvPr>
            <p:cNvGrpSpPr>
              <a:grpSpLocks noChangeAspect="1"/>
            </p:cNvGrpSpPr>
            <p:nvPr/>
          </p:nvGrpSpPr>
          <p:grpSpPr>
            <a:xfrm>
              <a:off x="6532402" y="1671612"/>
              <a:ext cx="2412000" cy="1943995"/>
              <a:chOff x="6847492" y="1526399"/>
              <a:chExt cx="4824000" cy="3888000"/>
            </a:xfrm>
          </p:grpSpPr>
          <p:sp>
            <p:nvSpPr>
              <p:cNvPr id="368" name="Rectangle 367">
                <a:extLst>
                  <a:ext uri="{FF2B5EF4-FFF2-40B4-BE49-F238E27FC236}">
                    <a16:creationId xmlns:a16="http://schemas.microsoft.com/office/drawing/2014/main" id="{BBACA675-E2BE-4DC8-ABB2-4CF941F5E4C7}"/>
                  </a:ext>
                </a:extLst>
              </p:cNvPr>
              <p:cNvSpPr/>
              <p:nvPr/>
            </p:nvSpPr>
            <p:spPr>
              <a:xfrm>
                <a:off x="6847492" y="1526399"/>
                <a:ext cx="4824000" cy="388800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369" name="Rectangle 368">
                <a:extLst>
                  <a:ext uri="{FF2B5EF4-FFF2-40B4-BE49-F238E27FC236}">
                    <a16:creationId xmlns:a16="http://schemas.microsoft.com/office/drawing/2014/main" id="{7D0E2A98-9894-484C-B7C0-094F135AD927}"/>
                  </a:ext>
                </a:extLst>
              </p:cNvPr>
              <p:cNvSpPr/>
              <p:nvPr/>
            </p:nvSpPr>
            <p:spPr>
              <a:xfrm>
                <a:off x="6991456" y="2318400"/>
                <a:ext cx="4536000" cy="50387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sp>
            <p:nvSpPr>
              <p:cNvPr id="370" name="Rectangle 369">
                <a:extLst>
                  <a:ext uri="{FF2B5EF4-FFF2-40B4-BE49-F238E27FC236}">
                    <a16:creationId xmlns:a16="http://schemas.microsoft.com/office/drawing/2014/main" id="{304E812E-AA1D-456B-AD0B-F9274C86EF51}"/>
                  </a:ext>
                </a:extLst>
              </p:cNvPr>
              <p:cNvSpPr/>
              <p:nvPr/>
            </p:nvSpPr>
            <p:spPr>
              <a:xfrm>
                <a:off x="699145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71" name="Rectangle 370">
                <a:extLst>
                  <a:ext uri="{FF2B5EF4-FFF2-40B4-BE49-F238E27FC236}">
                    <a16:creationId xmlns:a16="http://schemas.microsoft.com/office/drawing/2014/main" id="{9988928B-1741-4ADD-8959-EA118CAEDB79}"/>
                  </a:ext>
                </a:extLst>
              </p:cNvPr>
              <p:cNvSpPr/>
              <p:nvPr/>
            </p:nvSpPr>
            <p:spPr>
              <a:xfrm>
                <a:off x="6991456" y="3543138"/>
                <a:ext cx="4536000" cy="17275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372" name="Rectangle 371">
                <a:extLst>
                  <a:ext uri="{FF2B5EF4-FFF2-40B4-BE49-F238E27FC236}">
                    <a16:creationId xmlns:a16="http://schemas.microsoft.com/office/drawing/2014/main" id="{F9D2F9A5-E39D-4A48-9593-8D5C60B17F7A}"/>
                  </a:ext>
                </a:extLst>
              </p:cNvPr>
              <p:cNvSpPr/>
              <p:nvPr/>
            </p:nvSpPr>
            <p:spPr>
              <a:xfrm>
                <a:off x="756731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73" name="Rectangle 372">
                <a:extLst>
                  <a:ext uri="{FF2B5EF4-FFF2-40B4-BE49-F238E27FC236}">
                    <a16:creationId xmlns:a16="http://schemas.microsoft.com/office/drawing/2014/main" id="{2935F0A4-9470-43FA-8C17-D64538582D0A}"/>
                  </a:ext>
                </a:extLst>
              </p:cNvPr>
              <p:cNvSpPr/>
              <p:nvPr/>
            </p:nvSpPr>
            <p:spPr>
              <a:xfrm>
                <a:off x="8143513"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74" name="Rectangle 373">
                <a:extLst>
                  <a:ext uri="{FF2B5EF4-FFF2-40B4-BE49-F238E27FC236}">
                    <a16:creationId xmlns:a16="http://schemas.microsoft.com/office/drawing/2014/main" id="{E14B4893-0BF2-416A-A5E1-DA9260122123}"/>
                  </a:ext>
                </a:extLst>
              </p:cNvPr>
              <p:cNvSpPr/>
              <p:nvPr/>
            </p:nvSpPr>
            <p:spPr>
              <a:xfrm>
                <a:off x="8719020"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75" name="Rectangle 374">
                <a:extLst>
                  <a:ext uri="{FF2B5EF4-FFF2-40B4-BE49-F238E27FC236}">
                    <a16:creationId xmlns:a16="http://schemas.microsoft.com/office/drawing/2014/main" id="{C01E915E-BCB4-4172-9336-7DF962BBFD3E}"/>
                  </a:ext>
                </a:extLst>
              </p:cNvPr>
              <p:cNvSpPr/>
              <p:nvPr/>
            </p:nvSpPr>
            <p:spPr>
              <a:xfrm>
                <a:off x="9294527"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76" name="Rectangle 375">
                <a:extLst>
                  <a:ext uri="{FF2B5EF4-FFF2-40B4-BE49-F238E27FC236}">
                    <a16:creationId xmlns:a16="http://schemas.microsoft.com/office/drawing/2014/main" id="{FC768256-78B9-4A07-9153-28D98F66275D}"/>
                  </a:ext>
                </a:extLst>
              </p:cNvPr>
              <p:cNvSpPr/>
              <p:nvPr/>
            </p:nvSpPr>
            <p:spPr>
              <a:xfrm>
                <a:off x="9870382"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77" name="Rectangle 376">
                <a:extLst>
                  <a:ext uri="{FF2B5EF4-FFF2-40B4-BE49-F238E27FC236}">
                    <a16:creationId xmlns:a16="http://schemas.microsoft.com/office/drawing/2014/main" id="{6F628FC3-E7F0-421D-B792-6EC3D756B3D1}"/>
                  </a:ext>
                </a:extLst>
              </p:cNvPr>
              <p:cNvSpPr/>
              <p:nvPr/>
            </p:nvSpPr>
            <p:spPr>
              <a:xfrm>
                <a:off x="1044623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378" name="Rectangle 377">
                <a:extLst>
                  <a:ext uri="{FF2B5EF4-FFF2-40B4-BE49-F238E27FC236}">
                    <a16:creationId xmlns:a16="http://schemas.microsoft.com/office/drawing/2014/main" id="{14DF344B-9254-4076-A9D5-897660F34930}"/>
                  </a:ext>
                </a:extLst>
              </p:cNvPr>
              <p:cNvSpPr/>
              <p:nvPr/>
            </p:nvSpPr>
            <p:spPr>
              <a:xfrm>
                <a:off x="1102209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379" name="Group 378">
                <a:extLst>
                  <a:ext uri="{FF2B5EF4-FFF2-40B4-BE49-F238E27FC236}">
                    <a16:creationId xmlns:a16="http://schemas.microsoft.com/office/drawing/2014/main" id="{67AFB673-62DB-4F62-A417-F9767AFC24F5}"/>
                  </a:ext>
                </a:extLst>
              </p:cNvPr>
              <p:cNvGrpSpPr/>
              <p:nvPr/>
            </p:nvGrpSpPr>
            <p:grpSpPr>
              <a:xfrm>
                <a:off x="7063513" y="3614400"/>
                <a:ext cx="431891" cy="431891"/>
                <a:chOff x="7883910" y="3615120"/>
                <a:chExt cx="431891" cy="431891"/>
              </a:xfrm>
            </p:grpSpPr>
            <p:sp>
              <p:nvSpPr>
                <p:cNvPr id="482" name="Rectangle 481">
                  <a:extLst>
                    <a:ext uri="{FF2B5EF4-FFF2-40B4-BE49-F238E27FC236}">
                      <a16:creationId xmlns:a16="http://schemas.microsoft.com/office/drawing/2014/main" id="{B27DF0D2-E89A-4F8D-B4AA-C2E26C014D96}"/>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83" name="Rectangle 482">
                  <a:extLst>
                    <a:ext uri="{FF2B5EF4-FFF2-40B4-BE49-F238E27FC236}">
                      <a16:creationId xmlns:a16="http://schemas.microsoft.com/office/drawing/2014/main" id="{6707F00D-4859-4227-9F83-5A0FB9875A4E}"/>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84" name="Rectangle 483">
                  <a:extLst>
                    <a:ext uri="{FF2B5EF4-FFF2-40B4-BE49-F238E27FC236}">
                      <a16:creationId xmlns:a16="http://schemas.microsoft.com/office/drawing/2014/main" id="{8CE72CDE-80C8-463B-9EE3-9BB6BDFDDD5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85" name="Rectangle 484">
                  <a:extLst>
                    <a:ext uri="{FF2B5EF4-FFF2-40B4-BE49-F238E27FC236}">
                      <a16:creationId xmlns:a16="http://schemas.microsoft.com/office/drawing/2014/main" id="{9318C5E2-C4AE-48DB-BA69-71AE6301C3BA}"/>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86" name="Rectangle 485">
                  <a:extLst>
                    <a:ext uri="{FF2B5EF4-FFF2-40B4-BE49-F238E27FC236}">
                      <a16:creationId xmlns:a16="http://schemas.microsoft.com/office/drawing/2014/main" id="{A92C01E2-4160-4EBE-9716-926EAD46B91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0" name="Group 379">
                <a:extLst>
                  <a:ext uri="{FF2B5EF4-FFF2-40B4-BE49-F238E27FC236}">
                    <a16:creationId xmlns:a16="http://schemas.microsoft.com/office/drawing/2014/main" id="{8BADDADF-9C07-438B-A41D-112107162381}"/>
                  </a:ext>
                </a:extLst>
              </p:cNvPr>
              <p:cNvGrpSpPr/>
              <p:nvPr/>
            </p:nvGrpSpPr>
            <p:grpSpPr>
              <a:xfrm>
                <a:off x="7629183" y="3614400"/>
                <a:ext cx="431891" cy="431891"/>
                <a:chOff x="7883910" y="3615120"/>
                <a:chExt cx="431891" cy="431891"/>
              </a:xfrm>
            </p:grpSpPr>
            <p:sp>
              <p:nvSpPr>
                <p:cNvPr id="476" name="Rectangle 475">
                  <a:extLst>
                    <a:ext uri="{FF2B5EF4-FFF2-40B4-BE49-F238E27FC236}">
                      <a16:creationId xmlns:a16="http://schemas.microsoft.com/office/drawing/2014/main" id="{D532482C-BE33-4B4C-B1D1-209F5E85E0F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77" name="Rectangle 476">
                  <a:extLst>
                    <a:ext uri="{FF2B5EF4-FFF2-40B4-BE49-F238E27FC236}">
                      <a16:creationId xmlns:a16="http://schemas.microsoft.com/office/drawing/2014/main" id="{CBBA08FE-AE38-414A-8BA1-8D526CC88375}"/>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78" name="Rectangle 477">
                  <a:extLst>
                    <a:ext uri="{FF2B5EF4-FFF2-40B4-BE49-F238E27FC236}">
                      <a16:creationId xmlns:a16="http://schemas.microsoft.com/office/drawing/2014/main" id="{5CCCB476-CDCD-44FD-BC3F-C4D3FDD3C8D7}"/>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79" name="Rectangle 478">
                  <a:extLst>
                    <a:ext uri="{FF2B5EF4-FFF2-40B4-BE49-F238E27FC236}">
                      <a16:creationId xmlns:a16="http://schemas.microsoft.com/office/drawing/2014/main" id="{9078B041-4432-44F9-84A8-CBEA6783AC12}"/>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80" name="Rectangle 479">
                  <a:extLst>
                    <a:ext uri="{FF2B5EF4-FFF2-40B4-BE49-F238E27FC236}">
                      <a16:creationId xmlns:a16="http://schemas.microsoft.com/office/drawing/2014/main" id="{5F32A9E7-D566-4B4A-9980-3A2536FFED8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81" name="TextBox 480">
                  <a:extLst>
                    <a:ext uri="{FF2B5EF4-FFF2-40B4-BE49-F238E27FC236}">
                      <a16:creationId xmlns:a16="http://schemas.microsoft.com/office/drawing/2014/main" id="{02DF80E9-F41E-434B-A463-C24A9C325CFF}"/>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381" name="Group 380">
                <a:extLst>
                  <a:ext uri="{FF2B5EF4-FFF2-40B4-BE49-F238E27FC236}">
                    <a16:creationId xmlns:a16="http://schemas.microsoft.com/office/drawing/2014/main" id="{7A468475-DA6F-440A-878F-A40AEBF3DFA2}"/>
                  </a:ext>
                </a:extLst>
              </p:cNvPr>
              <p:cNvGrpSpPr/>
              <p:nvPr/>
            </p:nvGrpSpPr>
            <p:grpSpPr>
              <a:xfrm>
                <a:off x="8194853" y="3614400"/>
                <a:ext cx="431891" cy="431891"/>
                <a:chOff x="7883910" y="3615120"/>
                <a:chExt cx="431891" cy="431891"/>
              </a:xfrm>
            </p:grpSpPr>
            <p:sp>
              <p:nvSpPr>
                <p:cNvPr id="471" name="Rectangle 470">
                  <a:extLst>
                    <a:ext uri="{FF2B5EF4-FFF2-40B4-BE49-F238E27FC236}">
                      <a16:creationId xmlns:a16="http://schemas.microsoft.com/office/drawing/2014/main" id="{917CE6EB-A4F7-4051-BDA2-DB9B712C4EB8}"/>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72" name="Rectangle 471">
                  <a:extLst>
                    <a:ext uri="{FF2B5EF4-FFF2-40B4-BE49-F238E27FC236}">
                      <a16:creationId xmlns:a16="http://schemas.microsoft.com/office/drawing/2014/main" id="{061D2988-AE26-486A-8504-B337870A2497}"/>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73" name="Rectangle 472">
                  <a:extLst>
                    <a:ext uri="{FF2B5EF4-FFF2-40B4-BE49-F238E27FC236}">
                      <a16:creationId xmlns:a16="http://schemas.microsoft.com/office/drawing/2014/main" id="{19B5E7D8-15CF-42EA-9F02-2BA42B04240D}"/>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74" name="Rectangle 473">
                  <a:extLst>
                    <a:ext uri="{FF2B5EF4-FFF2-40B4-BE49-F238E27FC236}">
                      <a16:creationId xmlns:a16="http://schemas.microsoft.com/office/drawing/2014/main" id="{2CE57E3B-3E07-46D5-A505-04B5F3F3F8C5}"/>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75" name="Rectangle 474">
                  <a:extLst>
                    <a:ext uri="{FF2B5EF4-FFF2-40B4-BE49-F238E27FC236}">
                      <a16:creationId xmlns:a16="http://schemas.microsoft.com/office/drawing/2014/main" id="{4B5F8D8D-0C23-40BC-99E9-4593B6D5DDC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2" name="Group 381">
                <a:extLst>
                  <a:ext uri="{FF2B5EF4-FFF2-40B4-BE49-F238E27FC236}">
                    <a16:creationId xmlns:a16="http://schemas.microsoft.com/office/drawing/2014/main" id="{247ECE04-92E5-44D4-8844-A9D105D57266}"/>
                  </a:ext>
                </a:extLst>
              </p:cNvPr>
              <p:cNvGrpSpPr/>
              <p:nvPr/>
            </p:nvGrpSpPr>
            <p:grpSpPr>
              <a:xfrm>
                <a:off x="8760523" y="3614400"/>
                <a:ext cx="431891" cy="431891"/>
                <a:chOff x="7883910" y="3615120"/>
                <a:chExt cx="431891" cy="431891"/>
              </a:xfrm>
            </p:grpSpPr>
            <p:sp>
              <p:nvSpPr>
                <p:cNvPr id="466" name="Rectangle 465">
                  <a:extLst>
                    <a:ext uri="{FF2B5EF4-FFF2-40B4-BE49-F238E27FC236}">
                      <a16:creationId xmlns:a16="http://schemas.microsoft.com/office/drawing/2014/main" id="{E15E04EA-4899-4B7B-9D89-F96570EBC146}"/>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67" name="Rectangle 466">
                  <a:extLst>
                    <a:ext uri="{FF2B5EF4-FFF2-40B4-BE49-F238E27FC236}">
                      <a16:creationId xmlns:a16="http://schemas.microsoft.com/office/drawing/2014/main" id="{E592CC75-9751-423A-AF5D-0BC631BD746F}"/>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8" name="Rectangle 467">
                  <a:extLst>
                    <a:ext uri="{FF2B5EF4-FFF2-40B4-BE49-F238E27FC236}">
                      <a16:creationId xmlns:a16="http://schemas.microsoft.com/office/drawing/2014/main" id="{3A388173-ED35-49A9-A29A-E8781278F78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9" name="Rectangle 468">
                  <a:extLst>
                    <a:ext uri="{FF2B5EF4-FFF2-40B4-BE49-F238E27FC236}">
                      <a16:creationId xmlns:a16="http://schemas.microsoft.com/office/drawing/2014/main" id="{6F170930-8FCF-4E88-9D49-5E083D66377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70" name="Rectangle 469">
                  <a:extLst>
                    <a:ext uri="{FF2B5EF4-FFF2-40B4-BE49-F238E27FC236}">
                      <a16:creationId xmlns:a16="http://schemas.microsoft.com/office/drawing/2014/main" id="{0E1865F1-1211-464A-B598-7DF24F56A54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3" name="Group 382">
                <a:extLst>
                  <a:ext uri="{FF2B5EF4-FFF2-40B4-BE49-F238E27FC236}">
                    <a16:creationId xmlns:a16="http://schemas.microsoft.com/office/drawing/2014/main" id="{3ED908AC-F24E-4E9C-A240-2C50F81DE050}"/>
                  </a:ext>
                </a:extLst>
              </p:cNvPr>
              <p:cNvGrpSpPr/>
              <p:nvPr/>
            </p:nvGrpSpPr>
            <p:grpSpPr>
              <a:xfrm>
                <a:off x="7063438" y="4165200"/>
                <a:ext cx="431891" cy="431891"/>
                <a:chOff x="7883910" y="3615120"/>
                <a:chExt cx="431891" cy="431891"/>
              </a:xfrm>
            </p:grpSpPr>
            <p:sp>
              <p:nvSpPr>
                <p:cNvPr id="461" name="Rectangle 460">
                  <a:extLst>
                    <a:ext uri="{FF2B5EF4-FFF2-40B4-BE49-F238E27FC236}">
                      <a16:creationId xmlns:a16="http://schemas.microsoft.com/office/drawing/2014/main" id="{11D940D4-FF41-4CF8-8990-1C276E04308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62" name="Rectangle 461">
                  <a:extLst>
                    <a:ext uri="{FF2B5EF4-FFF2-40B4-BE49-F238E27FC236}">
                      <a16:creationId xmlns:a16="http://schemas.microsoft.com/office/drawing/2014/main" id="{8CEB1749-0A58-4CE0-A5A5-90A5D6399042}"/>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3" name="Rectangle 462">
                  <a:extLst>
                    <a:ext uri="{FF2B5EF4-FFF2-40B4-BE49-F238E27FC236}">
                      <a16:creationId xmlns:a16="http://schemas.microsoft.com/office/drawing/2014/main" id="{2CAF5AFC-A22F-4CF8-9810-C7A228F020DE}"/>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4" name="Rectangle 463">
                  <a:extLst>
                    <a:ext uri="{FF2B5EF4-FFF2-40B4-BE49-F238E27FC236}">
                      <a16:creationId xmlns:a16="http://schemas.microsoft.com/office/drawing/2014/main" id="{E0A71707-DAE6-4E24-B114-4BF877728ACA}"/>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5" name="Rectangle 464">
                  <a:extLst>
                    <a:ext uri="{FF2B5EF4-FFF2-40B4-BE49-F238E27FC236}">
                      <a16:creationId xmlns:a16="http://schemas.microsoft.com/office/drawing/2014/main" id="{5FEFF069-3BE8-4CE6-A187-8AC9A1B46399}"/>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4" name="Group 383">
                <a:extLst>
                  <a:ext uri="{FF2B5EF4-FFF2-40B4-BE49-F238E27FC236}">
                    <a16:creationId xmlns:a16="http://schemas.microsoft.com/office/drawing/2014/main" id="{B93C694F-0FCA-4878-86A5-5C56368D060A}"/>
                  </a:ext>
                </a:extLst>
              </p:cNvPr>
              <p:cNvGrpSpPr/>
              <p:nvPr/>
            </p:nvGrpSpPr>
            <p:grpSpPr>
              <a:xfrm>
                <a:off x="7629118" y="4165200"/>
                <a:ext cx="431891" cy="431891"/>
                <a:chOff x="7883910" y="3615120"/>
                <a:chExt cx="431891" cy="431891"/>
              </a:xfrm>
            </p:grpSpPr>
            <p:sp>
              <p:nvSpPr>
                <p:cNvPr id="456" name="Rectangle 455">
                  <a:extLst>
                    <a:ext uri="{FF2B5EF4-FFF2-40B4-BE49-F238E27FC236}">
                      <a16:creationId xmlns:a16="http://schemas.microsoft.com/office/drawing/2014/main" id="{AB1E4DC6-C478-40AB-84BC-B4C5A16F4159}"/>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57" name="Rectangle 456">
                  <a:extLst>
                    <a:ext uri="{FF2B5EF4-FFF2-40B4-BE49-F238E27FC236}">
                      <a16:creationId xmlns:a16="http://schemas.microsoft.com/office/drawing/2014/main" id="{80890F16-2151-48A2-841C-8B777C4697DE}"/>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8" name="Rectangle 457">
                  <a:extLst>
                    <a:ext uri="{FF2B5EF4-FFF2-40B4-BE49-F238E27FC236}">
                      <a16:creationId xmlns:a16="http://schemas.microsoft.com/office/drawing/2014/main" id="{0CF8C6A1-71F0-4253-A808-5C4377F00A2B}"/>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9" name="Rectangle 458">
                  <a:extLst>
                    <a:ext uri="{FF2B5EF4-FFF2-40B4-BE49-F238E27FC236}">
                      <a16:creationId xmlns:a16="http://schemas.microsoft.com/office/drawing/2014/main" id="{DD2CA379-3A1E-4774-A6BE-6B8750C164AD}"/>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60" name="Rectangle 459">
                  <a:extLst>
                    <a:ext uri="{FF2B5EF4-FFF2-40B4-BE49-F238E27FC236}">
                      <a16:creationId xmlns:a16="http://schemas.microsoft.com/office/drawing/2014/main" id="{35AB30AD-B48D-42F2-A746-D3C526774C5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5" name="Group 384">
                <a:extLst>
                  <a:ext uri="{FF2B5EF4-FFF2-40B4-BE49-F238E27FC236}">
                    <a16:creationId xmlns:a16="http://schemas.microsoft.com/office/drawing/2014/main" id="{355DFA88-55DA-4A1D-8532-E44A56B68A10}"/>
                  </a:ext>
                </a:extLst>
              </p:cNvPr>
              <p:cNvGrpSpPr/>
              <p:nvPr/>
            </p:nvGrpSpPr>
            <p:grpSpPr>
              <a:xfrm>
                <a:off x="8194798" y="4165200"/>
                <a:ext cx="431891" cy="431891"/>
                <a:chOff x="7883910" y="3615120"/>
                <a:chExt cx="431891" cy="431891"/>
              </a:xfrm>
            </p:grpSpPr>
            <p:sp>
              <p:nvSpPr>
                <p:cNvPr id="451" name="Rectangle 450">
                  <a:extLst>
                    <a:ext uri="{FF2B5EF4-FFF2-40B4-BE49-F238E27FC236}">
                      <a16:creationId xmlns:a16="http://schemas.microsoft.com/office/drawing/2014/main" id="{7023C9F0-2FDE-4DB9-8511-EE46F3945985}"/>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52" name="Rectangle 451">
                  <a:extLst>
                    <a:ext uri="{FF2B5EF4-FFF2-40B4-BE49-F238E27FC236}">
                      <a16:creationId xmlns:a16="http://schemas.microsoft.com/office/drawing/2014/main" id="{740A164F-4F49-439A-A4B5-8B3A023FD99E}"/>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3" name="Rectangle 452">
                  <a:extLst>
                    <a:ext uri="{FF2B5EF4-FFF2-40B4-BE49-F238E27FC236}">
                      <a16:creationId xmlns:a16="http://schemas.microsoft.com/office/drawing/2014/main" id="{FC2C57F3-5897-45B2-8123-67450F6BCA3D}"/>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4" name="Rectangle 453">
                  <a:extLst>
                    <a:ext uri="{FF2B5EF4-FFF2-40B4-BE49-F238E27FC236}">
                      <a16:creationId xmlns:a16="http://schemas.microsoft.com/office/drawing/2014/main" id="{354B4ADF-630A-489C-9104-4B0CEEA08EA4}"/>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5" name="Rectangle 454">
                  <a:extLst>
                    <a:ext uri="{FF2B5EF4-FFF2-40B4-BE49-F238E27FC236}">
                      <a16:creationId xmlns:a16="http://schemas.microsoft.com/office/drawing/2014/main" id="{0D11CE80-0B0C-42A1-8B40-23D786405615}"/>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6" name="Group 385">
                <a:extLst>
                  <a:ext uri="{FF2B5EF4-FFF2-40B4-BE49-F238E27FC236}">
                    <a16:creationId xmlns:a16="http://schemas.microsoft.com/office/drawing/2014/main" id="{C1B15C36-2757-4A63-93C4-393E103ACD59}"/>
                  </a:ext>
                </a:extLst>
              </p:cNvPr>
              <p:cNvGrpSpPr/>
              <p:nvPr/>
            </p:nvGrpSpPr>
            <p:grpSpPr>
              <a:xfrm>
                <a:off x="8760478" y="4165200"/>
                <a:ext cx="431891" cy="431891"/>
                <a:chOff x="7883910" y="3615120"/>
                <a:chExt cx="431891" cy="431891"/>
              </a:xfrm>
            </p:grpSpPr>
            <p:sp>
              <p:nvSpPr>
                <p:cNvPr id="446" name="Rectangle 445">
                  <a:extLst>
                    <a:ext uri="{FF2B5EF4-FFF2-40B4-BE49-F238E27FC236}">
                      <a16:creationId xmlns:a16="http://schemas.microsoft.com/office/drawing/2014/main" id="{160C148A-E798-4500-AC8F-DC4962BEE383}"/>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47" name="Rectangle 446">
                  <a:extLst>
                    <a:ext uri="{FF2B5EF4-FFF2-40B4-BE49-F238E27FC236}">
                      <a16:creationId xmlns:a16="http://schemas.microsoft.com/office/drawing/2014/main" id="{323B1AA3-99E9-4486-A7DA-0B6D93C660EA}"/>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48" name="Rectangle 447">
                  <a:extLst>
                    <a:ext uri="{FF2B5EF4-FFF2-40B4-BE49-F238E27FC236}">
                      <a16:creationId xmlns:a16="http://schemas.microsoft.com/office/drawing/2014/main" id="{8B9420AD-22EF-420C-A91E-3B09B0F59928}"/>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49" name="Rectangle 448">
                  <a:extLst>
                    <a:ext uri="{FF2B5EF4-FFF2-40B4-BE49-F238E27FC236}">
                      <a16:creationId xmlns:a16="http://schemas.microsoft.com/office/drawing/2014/main" id="{9045BC66-F9E1-4E00-A53A-3AF9272D9F9E}"/>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0" name="Rectangle 449">
                  <a:extLst>
                    <a:ext uri="{FF2B5EF4-FFF2-40B4-BE49-F238E27FC236}">
                      <a16:creationId xmlns:a16="http://schemas.microsoft.com/office/drawing/2014/main" id="{B2241A97-4390-435C-93FB-08BBF007BD2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7" name="Group 386">
                <a:extLst>
                  <a:ext uri="{FF2B5EF4-FFF2-40B4-BE49-F238E27FC236}">
                    <a16:creationId xmlns:a16="http://schemas.microsoft.com/office/drawing/2014/main" id="{9BA2CBB6-49D5-4F49-A06E-6DA4AD6519B5}"/>
                  </a:ext>
                </a:extLst>
              </p:cNvPr>
              <p:cNvGrpSpPr/>
              <p:nvPr/>
            </p:nvGrpSpPr>
            <p:grpSpPr>
              <a:xfrm>
                <a:off x="7063437" y="4763829"/>
                <a:ext cx="4391653" cy="431891"/>
                <a:chOff x="7063437" y="4763829"/>
                <a:chExt cx="4391653" cy="431891"/>
              </a:xfrm>
            </p:grpSpPr>
            <p:sp>
              <p:nvSpPr>
                <p:cNvPr id="440" name="Rectangle 439">
                  <a:extLst>
                    <a:ext uri="{FF2B5EF4-FFF2-40B4-BE49-F238E27FC236}">
                      <a16:creationId xmlns:a16="http://schemas.microsoft.com/office/drawing/2014/main" id="{47C41F05-DCE7-4217-AE84-F5CB883C9EFA}"/>
                    </a:ext>
                  </a:extLst>
                </p:cNvPr>
                <p:cNvSpPr/>
                <p:nvPr/>
              </p:nvSpPr>
              <p:spPr>
                <a:xfrm>
                  <a:off x="7063437" y="4763829"/>
                  <a:ext cx="4391653"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441" name="Rectangle 440">
                  <a:extLst>
                    <a:ext uri="{FF2B5EF4-FFF2-40B4-BE49-F238E27FC236}">
                      <a16:creationId xmlns:a16="http://schemas.microsoft.com/office/drawing/2014/main" id="{D4AEED1B-C4B9-4F78-873A-2292804FD967}"/>
                    </a:ext>
                  </a:extLst>
                </p:cNvPr>
                <p:cNvSpPr/>
                <p:nvPr/>
              </p:nvSpPr>
              <p:spPr>
                <a:xfrm>
                  <a:off x="7135419" y="4835811"/>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442" name="Rectangle 441">
                  <a:extLst>
                    <a:ext uri="{FF2B5EF4-FFF2-40B4-BE49-F238E27FC236}">
                      <a16:creationId xmlns:a16="http://schemas.microsoft.com/office/drawing/2014/main" id="{341E435C-CE9F-48A1-AC3F-3ED785F6F748}"/>
                    </a:ext>
                  </a:extLst>
                </p:cNvPr>
                <p:cNvSpPr/>
                <p:nvPr/>
              </p:nvSpPr>
              <p:spPr>
                <a:xfrm>
                  <a:off x="7135419" y="4907793"/>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443" name="Rectangle 442">
                  <a:extLst>
                    <a:ext uri="{FF2B5EF4-FFF2-40B4-BE49-F238E27FC236}">
                      <a16:creationId xmlns:a16="http://schemas.microsoft.com/office/drawing/2014/main" id="{D5C163FF-BEE4-4F4E-993F-460F13A4C0A1}"/>
                    </a:ext>
                  </a:extLst>
                </p:cNvPr>
                <p:cNvSpPr/>
                <p:nvPr/>
              </p:nvSpPr>
              <p:spPr>
                <a:xfrm>
                  <a:off x="7135419" y="4979775"/>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444" name="Rectangle 443">
                  <a:extLst>
                    <a:ext uri="{FF2B5EF4-FFF2-40B4-BE49-F238E27FC236}">
                      <a16:creationId xmlns:a16="http://schemas.microsoft.com/office/drawing/2014/main" id="{227D903C-9F90-42A0-8212-D8665BB7FBC5}"/>
                    </a:ext>
                  </a:extLst>
                </p:cNvPr>
                <p:cNvSpPr/>
                <p:nvPr/>
              </p:nvSpPr>
              <p:spPr>
                <a:xfrm>
                  <a:off x="7135419" y="5051756"/>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445" name="TextBox 444">
                  <a:extLst>
                    <a:ext uri="{FF2B5EF4-FFF2-40B4-BE49-F238E27FC236}">
                      <a16:creationId xmlns:a16="http://schemas.microsoft.com/office/drawing/2014/main" id="{E9B26C10-C3DC-455F-97A3-A80F89073BE5}"/>
                    </a:ext>
                  </a:extLst>
                </p:cNvPr>
                <p:cNvSpPr txBox="1"/>
                <p:nvPr/>
              </p:nvSpPr>
              <p:spPr>
                <a:xfrm>
                  <a:off x="9259096" y="4908332"/>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388" name="Group 387">
                <a:extLst>
                  <a:ext uri="{FF2B5EF4-FFF2-40B4-BE49-F238E27FC236}">
                    <a16:creationId xmlns:a16="http://schemas.microsoft.com/office/drawing/2014/main" id="{588DED9C-5230-4152-9490-DE8C84CAB9AB}"/>
                  </a:ext>
                </a:extLst>
              </p:cNvPr>
              <p:cNvGrpSpPr/>
              <p:nvPr/>
            </p:nvGrpSpPr>
            <p:grpSpPr>
              <a:xfrm>
                <a:off x="9326193" y="3614400"/>
                <a:ext cx="431891" cy="431891"/>
                <a:chOff x="7883910" y="3615120"/>
                <a:chExt cx="431891" cy="431891"/>
              </a:xfrm>
            </p:grpSpPr>
            <p:sp>
              <p:nvSpPr>
                <p:cNvPr id="435" name="Rectangle 434">
                  <a:extLst>
                    <a:ext uri="{FF2B5EF4-FFF2-40B4-BE49-F238E27FC236}">
                      <a16:creationId xmlns:a16="http://schemas.microsoft.com/office/drawing/2014/main" id="{B4511D4F-424F-4419-B1F8-AAF92A365C89}"/>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36" name="Rectangle 435">
                  <a:extLst>
                    <a:ext uri="{FF2B5EF4-FFF2-40B4-BE49-F238E27FC236}">
                      <a16:creationId xmlns:a16="http://schemas.microsoft.com/office/drawing/2014/main" id="{CEFE12D5-08F7-42AD-9E2C-A2636C4A363F}"/>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7" name="Rectangle 436">
                  <a:extLst>
                    <a:ext uri="{FF2B5EF4-FFF2-40B4-BE49-F238E27FC236}">
                      <a16:creationId xmlns:a16="http://schemas.microsoft.com/office/drawing/2014/main" id="{9343FA35-ACAA-4CE7-B0B6-120605DAC60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8" name="Rectangle 437">
                  <a:extLst>
                    <a:ext uri="{FF2B5EF4-FFF2-40B4-BE49-F238E27FC236}">
                      <a16:creationId xmlns:a16="http://schemas.microsoft.com/office/drawing/2014/main" id="{30A33FE1-E0DF-4B64-9B70-E2112AB21AC6}"/>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9" name="Rectangle 438">
                  <a:extLst>
                    <a:ext uri="{FF2B5EF4-FFF2-40B4-BE49-F238E27FC236}">
                      <a16:creationId xmlns:a16="http://schemas.microsoft.com/office/drawing/2014/main" id="{FAD84BC9-656F-410C-8522-C1D7D529192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9" name="Group 388">
                <a:extLst>
                  <a:ext uri="{FF2B5EF4-FFF2-40B4-BE49-F238E27FC236}">
                    <a16:creationId xmlns:a16="http://schemas.microsoft.com/office/drawing/2014/main" id="{E9692121-F7E8-46BA-9C44-AB3DDF1A58AB}"/>
                  </a:ext>
                </a:extLst>
              </p:cNvPr>
              <p:cNvGrpSpPr/>
              <p:nvPr/>
            </p:nvGrpSpPr>
            <p:grpSpPr>
              <a:xfrm>
                <a:off x="9891863" y="3614400"/>
                <a:ext cx="431891" cy="431891"/>
                <a:chOff x="7883910" y="3615120"/>
                <a:chExt cx="431891" cy="431891"/>
              </a:xfrm>
            </p:grpSpPr>
            <p:sp>
              <p:nvSpPr>
                <p:cNvPr id="430" name="Rectangle 429">
                  <a:extLst>
                    <a:ext uri="{FF2B5EF4-FFF2-40B4-BE49-F238E27FC236}">
                      <a16:creationId xmlns:a16="http://schemas.microsoft.com/office/drawing/2014/main" id="{DEDA467E-F724-466B-BC4D-CD8EEC552CB4}"/>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31" name="Rectangle 430">
                  <a:extLst>
                    <a:ext uri="{FF2B5EF4-FFF2-40B4-BE49-F238E27FC236}">
                      <a16:creationId xmlns:a16="http://schemas.microsoft.com/office/drawing/2014/main" id="{9A94FB5F-FEFB-47A1-A3BA-372728A1FA67}"/>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2" name="Rectangle 431">
                  <a:extLst>
                    <a:ext uri="{FF2B5EF4-FFF2-40B4-BE49-F238E27FC236}">
                      <a16:creationId xmlns:a16="http://schemas.microsoft.com/office/drawing/2014/main" id="{2D1ADE52-F942-443F-9A0A-729CB920B9A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3" name="Rectangle 432">
                  <a:extLst>
                    <a:ext uri="{FF2B5EF4-FFF2-40B4-BE49-F238E27FC236}">
                      <a16:creationId xmlns:a16="http://schemas.microsoft.com/office/drawing/2014/main" id="{9DEE11E9-4C1D-4093-AF14-E292DB34189E}"/>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4" name="Rectangle 433">
                  <a:extLst>
                    <a:ext uri="{FF2B5EF4-FFF2-40B4-BE49-F238E27FC236}">
                      <a16:creationId xmlns:a16="http://schemas.microsoft.com/office/drawing/2014/main" id="{43628F27-BF3B-4441-B119-A2F47B020A7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90" name="Group 389">
                <a:extLst>
                  <a:ext uri="{FF2B5EF4-FFF2-40B4-BE49-F238E27FC236}">
                    <a16:creationId xmlns:a16="http://schemas.microsoft.com/office/drawing/2014/main" id="{52757490-2A89-4E0D-82DC-D3316707A1C0}"/>
                  </a:ext>
                </a:extLst>
              </p:cNvPr>
              <p:cNvGrpSpPr/>
              <p:nvPr/>
            </p:nvGrpSpPr>
            <p:grpSpPr>
              <a:xfrm>
                <a:off x="10457533" y="3614400"/>
                <a:ext cx="431891" cy="431891"/>
                <a:chOff x="7883910" y="3615120"/>
                <a:chExt cx="431891" cy="431891"/>
              </a:xfrm>
            </p:grpSpPr>
            <p:sp>
              <p:nvSpPr>
                <p:cNvPr id="424" name="Rectangle 423">
                  <a:extLst>
                    <a:ext uri="{FF2B5EF4-FFF2-40B4-BE49-F238E27FC236}">
                      <a16:creationId xmlns:a16="http://schemas.microsoft.com/office/drawing/2014/main" id="{4A403073-078B-402B-8B63-1C1DBB358A5E}"/>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25" name="Rectangle 424">
                  <a:extLst>
                    <a:ext uri="{FF2B5EF4-FFF2-40B4-BE49-F238E27FC236}">
                      <a16:creationId xmlns:a16="http://schemas.microsoft.com/office/drawing/2014/main" id="{1140008B-3AC0-4382-B5B4-4B7EEC699BCB}"/>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6" name="Rectangle 425">
                  <a:extLst>
                    <a:ext uri="{FF2B5EF4-FFF2-40B4-BE49-F238E27FC236}">
                      <a16:creationId xmlns:a16="http://schemas.microsoft.com/office/drawing/2014/main" id="{1DF1E139-3460-40CB-B648-7E0B1B58524B}"/>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7" name="Rectangle 426">
                  <a:extLst>
                    <a:ext uri="{FF2B5EF4-FFF2-40B4-BE49-F238E27FC236}">
                      <a16:creationId xmlns:a16="http://schemas.microsoft.com/office/drawing/2014/main" id="{2C37F088-A838-426B-BC98-61869ED5C932}"/>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8" name="Rectangle 427">
                  <a:extLst>
                    <a:ext uri="{FF2B5EF4-FFF2-40B4-BE49-F238E27FC236}">
                      <a16:creationId xmlns:a16="http://schemas.microsoft.com/office/drawing/2014/main" id="{0AB67589-3DEB-4B6F-8D74-C4F05E5DD92C}"/>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9" name="TextBox 428">
                  <a:extLst>
                    <a:ext uri="{FF2B5EF4-FFF2-40B4-BE49-F238E27FC236}">
                      <a16:creationId xmlns:a16="http://schemas.microsoft.com/office/drawing/2014/main" id="{07EF556B-6859-40E0-BEEE-7704C04C0054}"/>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391" name="Group 390">
                <a:extLst>
                  <a:ext uri="{FF2B5EF4-FFF2-40B4-BE49-F238E27FC236}">
                    <a16:creationId xmlns:a16="http://schemas.microsoft.com/office/drawing/2014/main" id="{4B821226-CD4B-491D-984D-D1F3037C426E}"/>
                  </a:ext>
                </a:extLst>
              </p:cNvPr>
              <p:cNvGrpSpPr/>
              <p:nvPr/>
            </p:nvGrpSpPr>
            <p:grpSpPr>
              <a:xfrm>
                <a:off x="11023200" y="3614400"/>
                <a:ext cx="431891" cy="431891"/>
                <a:chOff x="7883910" y="3615120"/>
                <a:chExt cx="431891" cy="431891"/>
              </a:xfrm>
            </p:grpSpPr>
            <p:sp>
              <p:nvSpPr>
                <p:cNvPr id="418" name="Rectangle 417">
                  <a:extLst>
                    <a:ext uri="{FF2B5EF4-FFF2-40B4-BE49-F238E27FC236}">
                      <a16:creationId xmlns:a16="http://schemas.microsoft.com/office/drawing/2014/main" id="{0E6B9605-F09F-45EA-86EA-D9CCCD0D5CC3}"/>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19" name="Rectangle 418">
                  <a:extLst>
                    <a:ext uri="{FF2B5EF4-FFF2-40B4-BE49-F238E27FC236}">
                      <a16:creationId xmlns:a16="http://schemas.microsoft.com/office/drawing/2014/main" id="{4E8032FB-62A7-4811-BF68-3B2430493C41}"/>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0" name="Rectangle 419">
                  <a:extLst>
                    <a:ext uri="{FF2B5EF4-FFF2-40B4-BE49-F238E27FC236}">
                      <a16:creationId xmlns:a16="http://schemas.microsoft.com/office/drawing/2014/main" id="{1CE5EC75-BFB4-426C-85A2-1D7FAF00816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1" name="Rectangle 420">
                  <a:extLst>
                    <a:ext uri="{FF2B5EF4-FFF2-40B4-BE49-F238E27FC236}">
                      <a16:creationId xmlns:a16="http://schemas.microsoft.com/office/drawing/2014/main" id="{0BF36AFF-F4CD-45B1-8899-B6654FC34B4E}"/>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2" name="Rectangle 421">
                  <a:extLst>
                    <a:ext uri="{FF2B5EF4-FFF2-40B4-BE49-F238E27FC236}">
                      <a16:creationId xmlns:a16="http://schemas.microsoft.com/office/drawing/2014/main" id="{33CB1297-67BA-43FA-AA1D-92D50F961628}"/>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3" name="TextBox 422">
                  <a:extLst>
                    <a:ext uri="{FF2B5EF4-FFF2-40B4-BE49-F238E27FC236}">
                      <a16:creationId xmlns:a16="http://schemas.microsoft.com/office/drawing/2014/main" id="{4C9631DE-3F49-4469-8AEE-944DB15D60E9}"/>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392" name="Group 391">
                <a:extLst>
                  <a:ext uri="{FF2B5EF4-FFF2-40B4-BE49-F238E27FC236}">
                    <a16:creationId xmlns:a16="http://schemas.microsoft.com/office/drawing/2014/main" id="{6757F65E-9887-47D6-A0CD-2AAD93726D7B}"/>
                  </a:ext>
                </a:extLst>
              </p:cNvPr>
              <p:cNvGrpSpPr/>
              <p:nvPr/>
            </p:nvGrpSpPr>
            <p:grpSpPr>
              <a:xfrm>
                <a:off x="9326158" y="4165200"/>
                <a:ext cx="431891" cy="431891"/>
                <a:chOff x="7883910" y="3615120"/>
                <a:chExt cx="431891" cy="431891"/>
              </a:xfrm>
            </p:grpSpPr>
            <p:sp>
              <p:nvSpPr>
                <p:cNvPr id="413" name="Rectangle 412">
                  <a:extLst>
                    <a:ext uri="{FF2B5EF4-FFF2-40B4-BE49-F238E27FC236}">
                      <a16:creationId xmlns:a16="http://schemas.microsoft.com/office/drawing/2014/main" id="{A2E46290-8B02-4832-898D-59F960C2A956}"/>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14" name="Rectangle 413">
                  <a:extLst>
                    <a:ext uri="{FF2B5EF4-FFF2-40B4-BE49-F238E27FC236}">
                      <a16:creationId xmlns:a16="http://schemas.microsoft.com/office/drawing/2014/main" id="{07B19163-8162-4EC3-AF64-B566CE162694}"/>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15" name="Rectangle 414">
                  <a:extLst>
                    <a:ext uri="{FF2B5EF4-FFF2-40B4-BE49-F238E27FC236}">
                      <a16:creationId xmlns:a16="http://schemas.microsoft.com/office/drawing/2014/main" id="{05C68DA7-3859-430A-9FBE-BBCE9945B0D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16" name="Rectangle 415">
                  <a:extLst>
                    <a:ext uri="{FF2B5EF4-FFF2-40B4-BE49-F238E27FC236}">
                      <a16:creationId xmlns:a16="http://schemas.microsoft.com/office/drawing/2014/main" id="{5C3E40BD-A61B-4342-9352-BF4C9F358F7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17" name="Rectangle 416">
                  <a:extLst>
                    <a:ext uri="{FF2B5EF4-FFF2-40B4-BE49-F238E27FC236}">
                      <a16:creationId xmlns:a16="http://schemas.microsoft.com/office/drawing/2014/main" id="{8BBDFCB6-8324-4A2C-87A1-01E56E5C79EA}"/>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93" name="Group 392">
                <a:extLst>
                  <a:ext uri="{FF2B5EF4-FFF2-40B4-BE49-F238E27FC236}">
                    <a16:creationId xmlns:a16="http://schemas.microsoft.com/office/drawing/2014/main" id="{075B5F24-AC8D-4FF7-BEF4-C83456EC66C5}"/>
                  </a:ext>
                </a:extLst>
              </p:cNvPr>
              <p:cNvGrpSpPr/>
              <p:nvPr/>
            </p:nvGrpSpPr>
            <p:grpSpPr>
              <a:xfrm>
                <a:off x="9891838" y="4165200"/>
                <a:ext cx="431891" cy="431891"/>
                <a:chOff x="7883910" y="3615120"/>
                <a:chExt cx="431891" cy="431891"/>
              </a:xfrm>
            </p:grpSpPr>
            <p:sp>
              <p:nvSpPr>
                <p:cNvPr id="408" name="Rectangle 407">
                  <a:extLst>
                    <a:ext uri="{FF2B5EF4-FFF2-40B4-BE49-F238E27FC236}">
                      <a16:creationId xmlns:a16="http://schemas.microsoft.com/office/drawing/2014/main" id="{5E91AB37-06D9-4311-911C-7E5F9B6DFFE5}"/>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09" name="Rectangle 408">
                  <a:extLst>
                    <a:ext uri="{FF2B5EF4-FFF2-40B4-BE49-F238E27FC236}">
                      <a16:creationId xmlns:a16="http://schemas.microsoft.com/office/drawing/2014/main" id="{CE4777DB-56FA-4C26-B7AE-20F568424AF2}"/>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10" name="Rectangle 409">
                  <a:extLst>
                    <a:ext uri="{FF2B5EF4-FFF2-40B4-BE49-F238E27FC236}">
                      <a16:creationId xmlns:a16="http://schemas.microsoft.com/office/drawing/2014/main" id="{16CE1F86-78B0-4633-A416-4ECBBD25839D}"/>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11" name="Rectangle 410">
                  <a:extLst>
                    <a:ext uri="{FF2B5EF4-FFF2-40B4-BE49-F238E27FC236}">
                      <a16:creationId xmlns:a16="http://schemas.microsoft.com/office/drawing/2014/main" id="{71335A2C-61EF-4FF4-8F4A-2DD927E86729}"/>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12" name="Rectangle 411">
                  <a:extLst>
                    <a:ext uri="{FF2B5EF4-FFF2-40B4-BE49-F238E27FC236}">
                      <a16:creationId xmlns:a16="http://schemas.microsoft.com/office/drawing/2014/main" id="{05598B9A-FEFA-4847-9F3D-FC61F8572EA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94" name="Group 393">
                <a:extLst>
                  <a:ext uri="{FF2B5EF4-FFF2-40B4-BE49-F238E27FC236}">
                    <a16:creationId xmlns:a16="http://schemas.microsoft.com/office/drawing/2014/main" id="{172A5173-534A-46F2-8633-53A156FA193E}"/>
                  </a:ext>
                </a:extLst>
              </p:cNvPr>
              <p:cNvGrpSpPr/>
              <p:nvPr/>
            </p:nvGrpSpPr>
            <p:grpSpPr>
              <a:xfrm>
                <a:off x="10457518" y="4165200"/>
                <a:ext cx="431891" cy="431891"/>
                <a:chOff x="7883910" y="3615120"/>
                <a:chExt cx="431891" cy="431891"/>
              </a:xfrm>
            </p:grpSpPr>
            <p:sp>
              <p:nvSpPr>
                <p:cNvPr id="403" name="Rectangle 402">
                  <a:extLst>
                    <a:ext uri="{FF2B5EF4-FFF2-40B4-BE49-F238E27FC236}">
                      <a16:creationId xmlns:a16="http://schemas.microsoft.com/office/drawing/2014/main" id="{F3B2E380-1D3B-4638-8236-F36FA0D5157A}"/>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04" name="Rectangle 403">
                  <a:extLst>
                    <a:ext uri="{FF2B5EF4-FFF2-40B4-BE49-F238E27FC236}">
                      <a16:creationId xmlns:a16="http://schemas.microsoft.com/office/drawing/2014/main" id="{BBF0D0B2-36BB-4492-85F2-84485F0E5F15}"/>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5" name="Rectangle 404">
                  <a:extLst>
                    <a:ext uri="{FF2B5EF4-FFF2-40B4-BE49-F238E27FC236}">
                      <a16:creationId xmlns:a16="http://schemas.microsoft.com/office/drawing/2014/main" id="{6186739C-ED06-4659-8D69-FEA2B458BDC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6" name="Rectangle 405">
                  <a:extLst>
                    <a:ext uri="{FF2B5EF4-FFF2-40B4-BE49-F238E27FC236}">
                      <a16:creationId xmlns:a16="http://schemas.microsoft.com/office/drawing/2014/main" id="{920D9070-F565-447C-BEA9-3C9DCA09758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7" name="Rectangle 406">
                  <a:extLst>
                    <a:ext uri="{FF2B5EF4-FFF2-40B4-BE49-F238E27FC236}">
                      <a16:creationId xmlns:a16="http://schemas.microsoft.com/office/drawing/2014/main" id="{B8632AF0-308D-477E-ABC5-F2FBD8B9030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95" name="Group 394">
                <a:extLst>
                  <a:ext uri="{FF2B5EF4-FFF2-40B4-BE49-F238E27FC236}">
                    <a16:creationId xmlns:a16="http://schemas.microsoft.com/office/drawing/2014/main" id="{8FAED8D5-B9E1-4DB7-A305-5B042215106D}"/>
                  </a:ext>
                </a:extLst>
              </p:cNvPr>
              <p:cNvGrpSpPr/>
              <p:nvPr/>
            </p:nvGrpSpPr>
            <p:grpSpPr>
              <a:xfrm>
                <a:off x="11023200" y="4165200"/>
                <a:ext cx="431891" cy="431891"/>
                <a:chOff x="7883910" y="3615120"/>
                <a:chExt cx="431891" cy="431891"/>
              </a:xfrm>
            </p:grpSpPr>
            <p:sp>
              <p:nvSpPr>
                <p:cNvPr id="397" name="Rectangle 396">
                  <a:extLst>
                    <a:ext uri="{FF2B5EF4-FFF2-40B4-BE49-F238E27FC236}">
                      <a16:creationId xmlns:a16="http://schemas.microsoft.com/office/drawing/2014/main" id="{DFCAA557-622F-442B-A1AA-5C8FB469708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98" name="Rectangle 397">
                  <a:extLst>
                    <a:ext uri="{FF2B5EF4-FFF2-40B4-BE49-F238E27FC236}">
                      <a16:creationId xmlns:a16="http://schemas.microsoft.com/office/drawing/2014/main" id="{04DA9AF5-9DAF-4D26-9DCA-680CD8B8B10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99" name="Rectangle 398">
                  <a:extLst>
                    <a:ext uri="{FF2B5EF4-FFF2-40B4-BE49-F238E27FC236}">
                      <a16:creationId xmlns:a16="http://schemas.microsoft.com/office/drawing/2014/main" id="{83B3D162-9EBE-4F02-9050-49C2B0A5B1A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0" name="Rectangle 399">
                  <a:extLst>
                    <a:ext uri="{FF2B5EF4-FFF2-40B4-BE49-F238E27FC236}">
                      <a16:creationId xmlns:a16="http://schemas.microsoft.com/office/drawing/2014/main" id="{17E0F203-3705-4E78-81A8-93AA9C1A791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1" name="Rectangle 400">
                  <a:extLst>
                    <a:ext uri="{FF2B5EF4-FFF2-40B4-BE49-F238E27FC236}">
                      <a16:creationId xmlns:a16="http://schemas.microsoft.com/office/drawing/2014/main" id="{44FA9990-E316-4A15-BA2F-8754F979B92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02" name="TextBox 401">
                  <a:extLst>
                    <a:ext uri="{FF2B5EF4-FFF2-40B4-BE49-F238E27FC236}">
                      <a16:creationId xmlns:a16="http://schemas.microsoft.com/office/drawing/2014/main" id="{9B14FF8F-8317-4FDB-8E2E-578A2529BDA5}"/>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sp>
            <p:nvSpPr>
              <p:cNvPr id="396" name="Rectangle 395">
                <a:extLst>
                  <a:ext uri="{FF2B5EF4-FFF2-40B4-BE49-F238E27FC236}">
                    <a16:creationId xmlns:a16="http://schemas.microsoft.com/office/drawing/2014/main" id="{7DFEA738-D8F0-4EED-AC85-DD525CBF4BBC}"/>
                  </a:ext>
                </a:extLst>
              </p:cNvPr>
              <p:cNvSpPr/>
              <p:nvPr/>
            </p:nvSpPr>
            <p:spPr>
              <a:xfrm>
                <a:off x="6991456" y="1670400"/>
                <a:ext cx="4536000" cy="503873"/>
              </a:xfrm>
              <a:prstGeom prst="rect">
                <a:avLst/>
              </a:prstGeom>
              <a:solidFill>
                <a:schemeClr val="accent1"/>
              </a:solidFill>
              <a:ln>
                <a:solidFill>
                  <a:schemeClr val="accent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grpSp>
        <p:grpSp>
          <p:nvGrpSpPr>
            <p:cNvPr id="8" name="Group 7">
              <a:extLst>
                <a:ext uri="{FF2B5EF4-FFF2-40B4-BE49-F238E27FC236}">
                  <a16:creationId xmlns:a16="http://schemas.microsoft.com/office/drawing/2014/main" id="{4FF97845-EF91-42D8-920F-8CF15DA2347B}"/>
                </a:ext>
              </a:extLst>
            </p:cNvPr>
            <p:cNvGrpSpPr>
              <a:grpSpLocks noChangeAspect="1"/>
            </p:cNvGrpSpPr>
            <p:nvPr/>
          </p:nvGrpSpPr>
          <p:grpSpPr>
            <a:xfrm>
              <a:off x="9090000" y="1671611"/>
              <a:ext cx="2412000" cy="1943995"/>
              <a:chOff x="6847492" y="1526399"/>
              <a:chExt cx="4824000" cy="3888000"/>
            </a:xfrm>
          </p:grpSpPr>
          <p:sp>
            <p:nvSpPr>
              <p:cNvPr id="249" name="Rectangle 248">
                <a:extLst>
                  <a:ext uri="{FF2B5EF4-FFF2-40B4-BE49-F238E27FC236}">
                    <a16:creationId xmlns:a16="http://schemas.microsoft.com/office/drawing/2014/main" id="{9696FA58-9790-4F46-8B92-DF70338BAACA}"/>
                  </a:ext>
                </a:extLst>
              </p:cNvPr>
              <p:cNvSpPr/>
              <p:nvPr/>
            </p:nvSpPr>
            <p:spPr>
              <a:xfrm>
                <a:off x="6847492" y="1526399"/>
                <a:ext cx="4824000" cy="388800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250" name="Rectangle 249">
                <a:extLst>
                  <a:ext uri="{FF2B5EF4-FFF2-40B4-BE49-F238E27FC236}">
                    <a16:creationId xmlns:a16="http://schemas.microsoft.com/office/drawing/2014/main" id="{9BACB331-5E2F-4E71-BC31-B58D0185E814}"/>
                  </a:ext>
                </a:extLst>
              </p:cNvPr>
              <p:cNvSpPr/>
              <p:nvPr/>
            </p:nvSpPr>
            <p:spPr>
              <a:xfrm>
                <a:off x="6991456" y="2318400"/>
                <a:ext cx="4536000" cy="50387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sp>
            <p:nvSpPr>
              <p:cNvPr id="251" name="Rectangle 250">
                <a:extLst>
                  <a:ext uri="{FF2B5EF4-FFF2-40B4-BE49-F238E27FC236}">
                    <a16:creationId xmlns:a16="http://schemas.microsoft.com/office/drawing/2014/main" id="{1DF22D8A-C99C-42E4-8E92-7BFA2B9CC8EC}"/>
                  </a:ext>
                </a:extLst>
              </p:cNvPr>
              <p:cNvSpPr/>
              <p:nvPr/>
            </p:nvSpPr>
            <p:spPr>
              <a:xfrm>
                <a:off x="699145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52" name="Rectangle 251">
                <a:extLst>
                  <a:ext uri="{FF2B5EF4-FFF2-40B4-BE49-F238E27FC236}">
                    <a16:creationId xmlns:a16="http://schemas.microsoft.com/office/drawing/2014/main" id="{382BE83A-E5CD-42C0-A834-D6D6B057B444}"/>
                  </a:ext>
                </a:extLst>
              </p:cNvPr>
              <p:cNvSpPr/>
              <p:nvPr/>
            </p:nvSpPr>
            <p:spPr>
              <a:xfrm>
                <a:off x="6991456" y="3543138"/>
                <a:ext cx="4536000" cy="17275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253" name="Rectangle 252">
                <a:extLst>
                  <a:ext uri="{FF2B5EF4-FFF2-40B4-BE49-F238E27FC236}">
                    <a16:creationId xmlns:a16="http://schemas.microsoft.com/office/drawing/2014/main" id="{9CDB7898-3BB0-4B6F-92BA-E2704E5DD4B5}"/>
                  </a:ext>
                </a:extLst>
              </p:cNvPr>
              <p:cNvSpPr/>
              <p:nvPr/>
            </p:nvSpPr>
            <p:spPr>
              <a:xfrm>
                <a:off x="756731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54" name="Rectangle 253">
                <a:extLst>
                  <a:ext uri="{FF2B5EF4-FFF2-40B4-BE49-F238E27FC236}">
                    <a16:creationId xmlns:a16="http://schemas.microsoft.com/office/drawing/2014/main" id="{1C5ABF1E-153A-41C1-A887-AF5CCC07DA50}"/>
                  </a:ext>
                </a:extLst>
              </p:cNvPr>
              <p:cNvSpPr/>
              <p:nvPr/>
            </p:nvSpPr>
            <p:spPr>
              <a:xfrm>
                <a:off x="8143513"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55" name="Rectangle 254">
                <a:extLst>
                  <a:ext uri="{FF2B5EF4-FFF2-40B4-BE49-F238E27FC236}">
                    <a16:creationId xmlns:a16="http://schemas.microsoft.com/office/drawing/2014/main" id="{3F79408A-F371-4E59-9532-32B1EFE585DF}"/>
                  </a:ext>
                </a:extLst>
              </p:cNvPr>
              <p:cNvSpPr/>
              <p:nvPr/>
            </p:nvSpPr>
            <p:spPr>
              <a:xfrm>
                <a:off x="8719020"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56" name="Rectangle 255">
                <a:extLst>
                  <a:ext uri="{FF2B5EF4-FFF2-40B4-BE49-F238E27FC236}">
                    <a16:creationId xmlns:a16="http://schemas.microsoft.com/office/drawing/2014/main" id="{C50B2723-FF45-475D-8AFE-F6EED4927FCC}"/>
                  </a:ext>
                </a:extLst>
              </p:cNvPr>
              <p:cNvSpPr/>
              <p:nvPr/>
            </p:nvSpPr>
            <p:spPr>
              <a:xfrm>
                <a:off x="9294527"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57" name="Rectangle 256">
                <a:extLst>
                  <a:ext uri="{FF2B5EF4-FFF2-40B4-BE49-F238E27FC236}">
                    <a16:creationId xmlns:a16="http://schemas.microsoft.com/office/drawing/2014/main" id="{C6C22B14-9841-4BB9-B672-3A7C4B9DBCFE}"/>
                  </a:ext>
                </a:extLst>
              </p:cNvPr>
              <p:cNvSpPr/>
              <p:nvPr/>
            </p:nvSpPr>
            <p:spPr>
              <a:xfrm>
                <a:off x="9870382"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58" name="Rectangle 257">
                <a:extLst>
                  <a:ext uri="{FF2B5EF4-FFF2-40B4-BE49-F238E27FC236}">
                    <a16:creationId xmlns:a16="http://schemas.microsoft.com/office/drawing/2014/main" id="{BC427197-A159-4F71-AE79-3CEB7360C94A}"/>
                  </a:ext>
                </a:extLst>
              </p:cNvPr>
              <p:cNvSpPr/>
              <p:nvPr/>
            </p:nvSpPr>
            <p:spPr>
              <a:xfrm>
                <a:off x="1044623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59" name="Rectangle 258">
                <a:extLst>
                  <a:ext uri="{FF2B5EF4-FFF2-40B4-BE49-F238E27FC236}">
                    <a16:creationId xmlns:a16="http://schemas.microsoft.com/office/drawing/2014/main" id="{404BBCC7-83AF-40A5-B82B-2F81EA3D4EF0}"/>
                  </a:ext>
                </a:extLst>
              </p:cNvPr>
              <p:cNvSpPr/>
              <p:nvPr/>
            </p:nvSpPr>
            <p:spPr>
              <a:xfrm>
                <a:off x="1102209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260" name="Group 259">
                <a:extLst>
                  <a:ext uri="{FF2B5EF4-FFF2-40B4-BE49-F238E27FC236}">
                    <a16:creationId xmlns:a16="http://schemas.microsoft.com/office/drawing/2014/main" id="{66090A00-DF9B-4335-8D44-B71C2B66EA6C}"/>
                  </a:ext>
                </a:extLst>
              </p:cNvPr>
              <p:cNvGrpSpPr/>
              <p:nvPr/>
            </p:nvGrpSpPr>
            <p:grpSpPr>
              <a:xfrm>
                <a:off x="7063513" y="3614400"/>
                <a:ext cx="431891" cy="431891"/>
                <a:chOff x="7883910" y="3615120"/>
                <a:chExt cx="431891" cy="431891"/>
              </a:xfrm>
            </p:grpSpPr>
            <p:sp>
              <p:nvSpPr>
                <p:cNvPr id="363" name="Rectangle 362">
                  <a:extLst>
                    <a:ext uri="{FF2B5EF4-FFF2-40B4-BE49-F238E27FC236}">
                      <a16:creationId xmlns:a16="http://schemas.microsoft.com/office/drawing/2014/main" id="{A6952057-8AA9-4841-8201-875C1126E798}"/>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64" name="Rectangle 363">
                  <a:extLst>
                    <a:ext uri="{FF2B5EF4-FFF2-40B4-BE49-F238E27FC236}">
                      <a16:creationId xmlns:a16="http://schemas.microsoft.com/office/drawing/2014/main" id="{529B18EC-4F1C-4D5B-898C-7AA90B270AF2}"/>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65" name="Rectangle 364">
                  <a:extLst>
                    <a:ext uri="{FF2B5EF4-FFF2-40B4-BE49-F238E27FC236}">
                      <a16:creationId xmlns:a16="http://schemas.microsoft.com/office/drawing/2014/main" id="{D18EF13E-169D-4D02-94D5-1FEA765CFCAD}"/>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66" name="Rectangle 365">
                  <a:extLst>
                    <a:ext uri="{FF2B5EF4-FFF2-40B4-BE49-F238E27FC236}">
                      <a16:creationId xmlns:a16="http://schemas.microsoft.com/office/drawing/2014/main" id="{4BBB77B8-EE37-441D-A99D-1FF104100D89}"/>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67" name="Rectangle 366">
                  <a:extLst>
                    <a:ext uri="{FF2B5EF4-FFF2-40B4-BE49-F238E27FC236}">
                      <a16:creationId xmlns:a16="http://schemas.microsoft.com/office/drawing/2014/main" id="{0C3B3C34-DAB8-43F6-991B-725CF253C3D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1" name="Group 260">
                <a:extLst>
                  <a:ext uri="{FF2B5EF4-FFF2-40B4-BE49-F238E27FC236}">
                    <a16:creationId xmlns:a16="http://schemas.microsoft.com/office/drawing/2014/main" id="{10716FA2-958D-4E39-8380-45FAD76DCE5D}"/>
                  </a:ext>
                </a:extLst>
              </p:cNvPr>
              <p:cNvGrpSpPr/>
              <p:nvPr/>
            </p:nvGrpSpPr>
            <p:grpSpPr>
              <a:xfrm>
                <a:off x="7629183" y="3614400"/>
                <a:ext cx="431891" cy="431891"/>
                <a:chOff x="7883910" y="3615120"/>
                <a:chExt cx="431891" cy="431891"/>
              </a:xfrm>
            </p:grpSpPr>
            <p:sp>
              <p:nvSpPr>
                <p:cNvPr id="357" name="Rectangle 356">
                  <a:extLst>
                    <a:ext uri="{FF2B5EF4-FFF2-40B4-BE49-F238E27FC236}">
                      <a16:creationId xmlns:a16="http://schemas.microsoft.com/office/drawing/2014/main" id="{1B1D2ED8-9BF5-4775-AE18-3452487FA8E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58" name="Rectangle 357">
                  <a:extLst>
                    <a:ext uri="{FF2B5EF4-FFF2-40B4-BE49-F238E27FC236}">
                      <a16:creationId xmlns:a16="http://schemas.microsoft.com/office/drawing/2014/main" id="{DDA0CECA-0345-4910-8999-00BF865982FC}"/>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59" name="Rectangle 358">
                  <a:extLst>
                    <a:ext uri="{FF2B5EF4-FFF2-40B4-BE49-F238E27FC236}">
                      <a16:creationId xmlns:a16="http://schemas.microsoft.com/office/drawing/2014/main" id="{E0F9BD22-5824-4638-B451-2D1F7DD1A24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60" name="Rectangle 359">
                  <a:extLst>
                    <a:ext uri="{FF2B5EF4-FFF2-40B4-BE49-F238E27FC236}">
                      <a16:creationId xmlns:a16="http://schemas.microsoft.com/office/drawing/2014/main" id="{E1AA62AF-01FA-4E54-9490-E2BC6C4E065D}"/>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61" name="Rectangle 360">
                  <a:extLst>
                    <a:ext uri="{FF2B5EF4-FFF2-40B4-BE49-F238E27FC236}">
                      <a16:creationId xmlns:a16="http://schemas.microsoft.com/office/drawing/2014/main" id="{9F3653EF-9B54-4E64-BB58-AE5CC3E89AD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62" name="TextBox 361">
                  <a:extLst>
                    <a:ext uri="{FF2B5EF4-FFF2-40B4-BE49-F238E27FC236}">
                      <a16:creationId xmlns:a16="http://schemas.microsoft.com/office/drawing/2014/main" id="{90A099A9-5F34-4CBC-A1BB-B9BAD429E63B}"/>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262" name="Group 261">
                <a:extLst>
                  <a:ext uri="{FF2B5EF4-FFF2-40B4-BE49-F238E27FC236}">
                    <a16:creationId xmlns:a16="http://schemas.microsoft.com/office/drawing/2014/main" id="{9E2C941F-C7EF-4D90-9AF7-59ED2B7DA868}"/>
                  </a:ext>
                </a:extLst>
              </p:cNvPr>
              <p:cNvGrpSpPr/>
              <p:nvPr/>
            </p:nvGrpSpPr>
            <p:grpSpPr>
              <a:xfrm>
                <a:off x="8194853" y="3614400"/>
                <a:ext cx="431891" cy="431891"/>
                <a:chOff x="7883910" y="3615120"/>
                <a:chExt cx="431891" cy="431891"/>
              </a:xfrm>
            </p:grpSpPr>
            <p:sp>
              <p:nvSpPr>
                <p:cNvPr id="352" name="Rectangle 351">
                  <a:extLst>
                    <a:ext uri="{FF2B5EF4-FFF2-40B4-BE49-F238E27FC236}">
                      <a16:creationId xmlns:a16="http://schemas.microsoft.com/office/drawing/2014/main" id="{B2EAAA9A-905D-43CD-AA3C-82EF5D58717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53" name="Rectangle 352">
                  <a:extLst>
                    <a:ext uri="{FF2B5EF4-FFF2-40B4-BE49-F238E27FC236}">
                      <a16:creationId xmlns:a16="http://schemas.microsoft.com/office/drawing/2014/main" id="{4E245215-EB30-4C76-800D-B4F8DB1D2517}"/>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54" name="Rectangle 353">
                  <a:extLst>
                    <a:ext uri="{FF2B5EF4-FFF2-40B4-BE49-F238E27FC236}">
                      <a16:creationId xmlns:a16="http://schemas.microsoft.com/office/drawing/2014/main" id="{E540AB90-E3FF-44CA-88F3-1F091AFC0AA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55" name="Rectangle 354">
                  <a:extLst>
                    <a:ext uri="{FF2B5EF4-FFF2-40B4-BE49-F238E27FC236}">
                      <a16:creationId xmlns:a16="http://schemas.microsoft.com/office/drawing/2014/main" id="{BE30E187-B091-4E6B-AF89-A9AED4BF782E}"/>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56" name="Rectangle 355">
                  <a:extLst>
                    <a:ext uri="{FF2B5EF4-FFF2-40B4-BE49-F238E27FC236}">
                      <a16:creationId xmlns:a16="http://schemas.microsoft.com/office/drawing/2014/main" id="{E13B81AE-18E8-40CC-90A0-F803E196A9E2}"/>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3" name="Group 262">
                <a:extLst>
                  <a:ext uri="{FF2B5EF4-FFF2-40B4-BE49-F238E27FC236}">
                    <a16:creationId xmlns:a16="http://schemas.microsoft.com/office/drawing/2014/main" id="{34CE64FB-AE06-4A5C-BFC1-F1FC7E250F3E}"/>
                  </a:ext>
                </a:extLst>
              </p:cNvPr>
              <p:cNvGrpSpPr/>
              <p:nvPr/>
            </p:nvGrpSpPr>
            <p:grpSpPr>
              <a:xfrm>
                <a:off x="8760523" y="3614400"/>
                <a:ext cx="431891" cy="431891"/>
                <a:chOff x="7883910" y="3615120"/>
                <a:chExt cx="431891" cy="431891"/>
              </a:xfrm>
            </p:grpSpPr>
            <p:sp>
              <p:nvSpPr>
                <p:cNvPr id="347" name="Rectangle 346">
                  <a:extLst>
                    <a:ext uri="{FF2B5EF4-FFF2-40B4-BE49-F238E27FC236}">
                      <a16:creationId xmlns:a16="http://schemas.microsoft.com/office/drawing/2014/main" id="{2E3BD323-481F-4368-BA4D-BA8481610325}"/>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48" name="Rectangle 347">
                  <a:extLst>
                    <a:ext uri="{FF2B5EF4-FFF2-40B4-BE49-F238E27FC236}">
                      <a16:creationId xmlns:a16="http://schemas.microsoft.com/office/drawing/2014/main" id="{5CE4C484-CFE7-4006-9E70-0D89E9446AF1}"/>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49" name="Rectangle 348">
                  <a:extLst>
                    <a:ext uri="{FF2B5EF4-FFF2-40B4-BE49-F238E27FC236}">
                      <a16:creationId xmlns:a16="http://schemas.microsoft.com/office/drawing/2014/main" id="{C96D23E3-C338-47D3-8735-97C7DA50964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50" name="Rectangle 349">
                  <a:extLst>
                    <a:ext uri="{FF2B5EF4-FFF2-40B4-BE49-F238E27FC236}">
                      <a16:creationId xmlns:a16="http://schemas.microsoft.com/office/drawing/2014/main" id="{A75B4E49-5A56-4182-A318-A02352F82C95}"/>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51" name="Rectangle 350">
                  <a:extLst>
                    <a:ext uri="{FF2B5EF4-FFF2-40B4-BE49-F238E27FC236}">
                      <a16:creationId xmlns:a16="http://schemas.microsoft.com/office/drawing/2014/main" id="{DDDB96DD-5882-4B2A-BB74-0A89CEBB101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4" name="Group 263">
                <a:extLst>
                  <a:ext uri="{FF2B5EF4-FFF2-40B4-BE49-F238E27FC236}">
                    <a16:creationId xmlns:a16="http://schemas.microsoft.com/office/drawing/2014/main" id="{7085AA55-D0E1-42F2-A68B-C97B65CF2106}"/>
                  </a:ext>
                </a:extLst>
              </p:cNvPr>
              <p:cNvGrpSpPr/>
              <p:nvPr/>
            </p:nvGrpSpPr>
            <p:grpSpPr>
              <a:xfrm>
                <a:off x="7063438" y="4165200"/>
                <a:ext cx="431891" cy="431891"/>
                <a:chOff x="7883910" y="3615120"/>
                <a:chExt cx="431891" cy="431891"/>
              </a:xfrm>
            </p:grpSpPr>
            <p:sp>
              <p:nvSpPr>
                <p:cNvPr id="342" name="Rectangle 341">
                  <a:extLst>
                    <a:ext uri="{FF2B5EF4-FFF2-40B4-BE49-F238E27FC236}">
                      <a16:creationId xmlns:a16="http://schemas.microsoft.com/office/drawing/2014/main" id="{C8D64226-F31E-47AE-9EF8-A5C6C949792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43" name="Rectangle 342">
                  <a:extLst>
                    <a:ext uri="{FF2B5EF4-FFF2-40B4-BE49-F238E27FC236}">
                      <a16:creationId xmlns:a16="http://schemas.microsoft.com/office/drawing/2014/main" id="{B713B909-04B5-4803-B5D5-DACD24B8D46C}"/>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44" name="Rectangle 343">
                  <a:extLst>
                    <a:ext uri="{FF2B5EF4-FFF2-40B4-BE49-F238E27FC236}">
                      <a16:creationId xmlns:a16="http://schemas.microsoft.com/office/drawing/2014/main" id="{5EB6491B-6926-40B4-AC3A-C03D9E4F094F}"/>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45" name="Rectangle 344">
                  <a:extLst>
                    <a:ext uri="{FF2B5EF4-FFF2-40B4-BE49-F238E27FC236}">
                      <a16:creationId xmlns:a16="http://schemas.microsoft.com/office/drawing/2014/main" id="{9EB25064-40ED-4661-9CBB-36D59CFD07B5}"/>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46" name="Rectangle 345">
                  <a:extLst>
                    <a:ext uri="{FF2B5EF4-FFF2-40B4-BE49-F238E27FC236}">
                      <a16:creationId xmlns:a16="http://schemas.microsoft.com/office/drawing/2014/main" id="{AD6BC9F9-D69B-4568-A938-A322C405CE3A}"/>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5" name="Group 264">
                <a:extLst>
                  <a:ext uri="{FF2B5EF4-FFF2-40B4-BE49-F238E27FC236}">
                    <a16:creationId xmlns:a16="http://schemas.microsoft.com/office/drawing/2014/main" id="{E47976DD-A843-4688-8A55-FC3933D6E7F5}"/>
                  </a:ext>
                </a:extLst>
              </p:cNvPr>
              <p:cNvGrpSpPr/>
              <p:nvPr/>
            </p:nvGrpSpPr>
            <p:grpSpPr>
              <a:xfrm>
                <a:off x="7629118" y="4165200"/>
                <a:ext cx="431891" cy="431891"/>
                <a:chOff x="7883910" y="3615120"/>
                <a:chExt cx="431891" cy="431891"/>
              </a:xfrm>
            </p:grpSpPr>
            <p:sp>
              <p:nvSpPr>
                <p:cNvPr id="337" name="Rectangle 336">
                  <a:extLst>
                    <a:ext uri="{FF2B5EF4-FFF2-40B4-BE49-F238E27FC236}">
                      <a16:creationId xmlns:a16="http://schemas.microsoft.com/office/drawing/2014/main" id="{A424867E-C96E-4B2B-BBF6-FB1C31FD0928}"/>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38" name="Rectangle 337">
                  <a:extLst>
                    <a:ext uri="{FF2B5EF4-FFF2-40B4-BE49-F238E27FC236}">
                      <a16:creationId xmlns:a16="http://schemas.microsoft.com/office/drawing/2014/main" id="{316A3C3F-AB12-4416-BA0B-EA4610117C91}"/>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39" name="Rectangle 338">
                  <a:extLst>
                    <a:ext uri="{FF2B5EF4-FFF2-40B4-BE49-F238E27FC236}">
                      <a16:creationId xmlns:a16="http://schemas.microsoft.com/office/drawing/2014/main" id="{DD138B7B-FDF3-441F-9BEE-0D3423245AF3}"/>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40" name="Rectangle 339">
                  <a:extLst>
                    <a:ext uri="{FF2B5EF4-FFF2-40B4-BE49-F238E27FC236}">
                      <a16:creationId xmlns:a16="http://schemas.microsoft.com/office/drawing/2014/main" id="{9F8A6994-CA1C-47CA-B1B4-471406D6BB29}"/>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41" name="Rectangle 340">
                  <a:extLst>
                    <a:ext uri="{FF2B5EF4-FFF2-40B4-BE49-F238E27FC236}">
                      <a16:creationId xmlns:a16="http://schemas.microsoft.com/office/drawing/2014/main" id="{E01421C4-B535-4E3A-A128-031B07D64EA5}"/>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6" name="Group 265">
                <a:extLst>
                  <a:ext uri="{FF2B5EF4-FFF2-40B4-BE49-F238E27FC236}">
                    <a16:creationId xmlns:a16="http://schemas.microsoft.com/office/drawing/2014/main" id="{A7CDDB76-4C4A-4778-9C07-A3A241B36237}"/>
                  </a:ext>
                </a:extLst>
              </p:cNvPr>
              <p:cNvGrpSpPr/>
              <p:nvPr/>
            </p:nvGrpSpPr>
            <p:grpSpPr>
              <a:xfrm>
                <a:off x="8194798" y="4165200"/>
                <a:ext cx="431891" cy="431891"/>
                <a:chOff x="7883910" y="3615120"/>
                <a:chExt cx="431891" cy="431891"/>
              </a:xfrm>
            </p:grpSpPr>
            <p:sp>
              <p:nvSpPr>
                <p:cNvPr id="332" name="Rectangle 331">
                  <a:extLst>
                    <a:ext uri="{FF2B5EF4-FFF2-40B4-BE49-F238E27FC236}">
                      <a16:creationId xmlns:a16="http://schemas.microsoft.com/office/drawing/2014/main" id="{6F8C40CC-E9C8-4451-8030-81002B7BFBE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33" name="Rectangle 332">
                  <a:extLst>
                    <a:ext uri="{FF2B5EF4-FFF2-40B4-BE49-F238E27FC236}">
                      <a16:creationId xmlns:a16="http://schemas.microsoft.com/office/drawing/2014/main" id="{BF4A697D-03C5-4747-9256-624AD9710722}"/>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34" name="Rectangle 333">
                  <a:extLst>
                    <a:ext uri="{FF2B5EF4-FFF2-40B4-BE49-F238E27FC236}">
                      <a16:creationId xmlns:a16="http://schemas.microsoft.com/office/drawing/2014/main" id="{104FA098-617E-4B3B-B5F0-3AE0D2F2347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35" name="Rectangle 334">
                  <a:extLst>
                    <a:ext uri="{FF2B5EF4-FFF2-40B4-BE49-F238E27FC236}">
                      <a16:creationId xmlns:a16="http://schemas.microsoft.com/office/drawing/2014/main" id="{D4FAEFCE-EA70-49B6-B37F-BA848327849B}"/>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36" name="Rectangle 335">
                  <a:extLst>
                    <a:ext uri="{FF2B5EF4-FFF2-40B4-BE49-F238E27FC236}">
                      <a16:creationId xmlns:a16="http://schemas.microsoft.com/office/drawing/2014/main" id="{37B3EF76-5DA1-485E-9D12-2314D4518F5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7" name="Group 266">
                <a:extLst>
                  <a:ext uri="{FF2B5EF4-FFF2-40B4-BE49-F238E27FC236}">
                    <a16:creationId xmlns:a16="http://schemas.microsoft.com/office/drawing/2014/main" id="{9C4CFE31-1C99-4F57-ADF5-280E34D84233}"/>
                  </a:ext>
                </a:extLst>
              </p:cNvPr>
              <p:cNvGrpSpPr/>
              <p:nvPr/>
            </p:nvGrpSpPr>
            <p:grpSpPr>
              <a:xfrm>
                <a:off x="8760478" y="4165200"/>
                <a:ext cx="431891" cy="431891"/>
                <a:chOff x="7883910" y="3615120"/>
                <a:chExt cx="431891" cy="431891"/>
              </a:xfrm>
            </p:grpSpPr>
            <p:sp>
              <p:nvSpPr>
                <p:cNvPr id="327" name="Rectangle 326">
                  <a:extLst>
                    <a:ext uri="{FF2B5EF4-FFF2-40B4-BE49-F238E27FC236}">
                      <a16:creationId xmlns:a16="http://schemas.microsoft.com/office/drawing/2014/main" id="{8ACB339D-B87A-4AC7-A94B-738FFEA6659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28" name="Rectangle 327">
                  <a:extLst>
                    <a:ext uri="{FF2B5EF4-FFF2-40B4-BE49-F238E27FC236}">
                      <a16:creationId xmlns:a16="http://schemas.microsoft.com/office/drawing/2014/main" id="{392E458B-2A9E-4E3F-BCA5-3F667E9C978F}"/>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29" name="Rectangle 328">
                  <a:extLst>
                    <a:ext uri="{FF2B5EF4-FFF2-40B4-BE49-F238E27FC236}">
                      <a16:creationId xmlns:a16="http://schemas.microsoft.com/office/drawing/2014/main" id="{723B0CC2-E712-4777-B4C3-6B6433DFB8D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30" name="Rectangle 329">
                  <a:extLst>
                    <a:ext uri="{FF2B5EF4-FFF2-40B4-BE49-F238E27FC236}">
                      <a16:creationId xmlns:a16="http://schemas.microsoft.com/office/drawing/2014/main" id="{025FC60A-699A-4087-AA31-681D20531B14}"/>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31" name="Rectangle 330">
                  <a:extLst>
                    <a:ext uri="{FF2B5EF4-FFF2-40B4-BE49-F238E27FC236}">
                      <a16:creationId xmlns:a16="http://schemas.microsoft.com/office/drawing/2014/main" id="{B7A031CA-3277-4DCB-8D31-C04C1EA35AB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8" name="Group 267">
                <a:extLst>
                  <a:ext uri="{FF2B5EF4-FFF2-40B4-BE49-F238E27FC236}">
                    <a16:creationId xmlns:a16="http://schemas.microsoft.com/office/drawing/2014/main" id="{0F63BD9C-6480-4B96-A51D-4D110DFC5FF8}"/>
                  </a:ext>
                </a:extLst>
              </p:cNvPr>
              <p:cNvGrpSpPr/>
              <p:nvPr/>
            </p:nvGrpSpPr>
            <p:grpSpPr>
              <a:xfrm>
                <a:off x="7063437" y="4763829"/>
                <a:ext cx="4391653" cy="431891"/>
                <a:chOff x="7063437" y="4763829"/>
                <a:chExt cx="4391653" cy="431891"/>
              </a:xfrm>
            </p:grpSpPr>
            <p:sp>
              <p:nvSpPr>
                <p:cNvPr id="321" name="Rectangle 320">
                  <a:extLst>
                    <a:ext uri="{FF2B5EF4-FFF2-40B4-BE49-F238E27FC236}">
                      <a16:creationId xmlns:a16="http://schemas.microsoft.com/office/drawing/2014/main" id="{02C11F7C-5FF9-46C9-A092-CF125586B7A7}"/>
                    </a:ext>
                  </a:extLst>
                </p:cNvPr>
                <p:cNvSpPr/>
                <p:nvPr/>
              </p:nvSpPr>
              <p:spPr>
                <a:xfrm>
                  <a:off x="7063437" y="4763829"/>
                  <a:ext cx="4391653"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322" name="Rectangle 321">
                  <a:extLst>
                    <a:ext uri="{FF2B5EF4-FFF2-40B4-BE49-F238E27FC236}">
                      <a16:creationId xmlns:a16="http://schemas.microsoft.com/office/drawing/2014/main" id="{965C1044-172D-491F-9E81-36652E9B9EB0}"/>
                    </a:ext>
                  </a:extLst>
                </p:cNvPr>
                <p:cNvSpPr/>
                <p:nvPr/>
              </p:nvSpPr>
              <p:spPr>
                <a:xfrm>
                  <a:off x="7135419" y="4835811"/>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323" name="Rectangle 322">
                  <a:extLst>
                    <a:ext uri="{FF2B5EF4-FFF2-40B4-BE49-F238E27FC236}">
                      <a16:creationId xmlns:a16="http://schemas.microsoft.com/office/drawing/2014/main" id="{6E85B3C5-9A1F-4D76-8D50-41B4A5981157}"/>
                    </a:ext>
                  </a:extLst>
                </p:cNvPr>
                <p:cNvSpPr/>
                <p:nvPr/>
              </p:nvSpPr>
              <p:spPr>
                <a:xfrm>
                  <a:off x="7135419" y="4907793"/>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324" name="Rectangle 323">
                  <a:extLst>
                    <a:ext uri="{FF2B5EF4-FFF2-40B4-BE49-F238E27FC236}">
                      <a16:creationId xmlns:a16="http://schemas.microsoft.com/office/drawing/2014/main" id="{3C2ED209-5469-46F4-83D1-B77E7836A46E}"/>
                    </a:ext>
                  </a:extLst>
                </p:cNvPr>
                <p:cNvSpPr/>
                <p:nvPr/>
              </p:nvSpPr>
              <p:spPr>
                <a:xfrm>
                  <a:off x="7135419" y="4979775"/>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325" name="Rectangle 324">
                  <a:extLst>
                    <a:ext uri="{FF2B5EF4-FFF2-40B4-BE49-F238E27FC236}">
                      <a16:creationId xmlns:a16="http://schemas.microsoft.com/office/drawing/2014/main" id="{1EE088D5-4EB5-4EDF-9C42-A5A1CD2BD147}"/>
                    </a:ext>
                  </a:extLst>
                </p:cNvPr>
                <p:cNvSpPr/>
                <p:nvPr/>
              </p:nvSpPr>
              <p:spPr>
                <a:xfrm>
                  <a:off x="7135419" y="5051756"/>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326" name="TextBox 325">
                  <a:extLst>
                    <a:ext uri="{FF2B5EF4-FFF2-40B4-BE49-F238E27FC236}">
                      <a16:creationId xmlns:a16="http://schemas.microsoft.com/office/drawing/2014/main" id="{B3864D88-715C-41F8-8BCC-6C3D34D621D3}"/>
                    </a:ext>
                  </a:extLst>
                </p:cNvPr>
                <p:cNvSpPr txBox="1"/>
                <p:nvPr/>
              </p:nvSpPr>
              <p:spPr>
                <a:xfrm>
                  <a:off x="9259096" y="4908332"/>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269" name="Group 268">
                <a:extLst>
                  <a:ext uri="{FF2B5EF4-FFF2-40B4-BE49-F238E27FC236}">
                    <a16:creationId xmlns:a16="http://schemas.microsoft.com/office/drawing/2014/main" id="{91A54502-981F-4EF1-8353-C2D325DD4E02}"/>
                  </a:ext>
                </a:extLst>
              </p:cNvPr>
              <p:cNvGrpSpPr/>
              <p:nvPr/>
            </p:nvGrpSpPr>
            <p:grpSpPr>
              <a:xfrm>
                <a:off x="9326193" y="3614400"/>
                <a:ext cx="431891" cy="431891"/>
                <a:chOff x="7883910" y="3615120"/>
                <a:chExt cx="431891" cy="431891"/>
              </a:xfrm>
            </p:grpSpPr>
            <p:sp>
              <p:nvSpPr>
                <p:cNvPr id="316" name="Rectangle 315">
                  <a:extLst>
                    <a:ext uri="{FF2B5EF4-FFF2-40B4-BE49-F238E27FC236}">
                      <a16:creationId xmlns:a16="http://schemas.microsoft.com/office/drawing/2014/main" id="{77B9ADFB-962E-4C45-8080-13476E83883C}"/>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17" name="Rectangle 316">
                  <a:extLst>
                    <a:ext uri="{FF2B5EF4-FFF2-40B4-BE49-F238E27FC236}">
                      <a16:creationId xmlns:a16="http://schemas.microsoft.com/office/drawing/2014/main" id="{FEC65774-55E2-49AD-B753-53FE50B0459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18" name="Rectangle 317">
                  <a:extLst>
                    <a:ext uri="{FF2B5EF4-FFF2-40B4-BE49-F238E27FC236}">
                      <a16:creationId xmlns:a16="http://schemas.microsoft.com/office/drawing/2014/main" id="{730B83C4-7E1A-428D-A022-5200267BCEC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19" name="Rectangle 318">
                  <a:extLst>
                    <a:ext uri="{FF2B5EF4-FFF2-40B4-BE49-F238E27FC236}">
                      <a16:creationId xmlns:a16="http://schemas.microsoft.com/office/drawing/2014/main" id="{75748B3F-722B-4C04-B7BA-55884230AD29}"/>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20" name="Rectangle 319">
                  <a:extLst>
                    <a:ext uri="{FF2B5EF4-FFF2-40B4-BE49-F238E27FC236}">
                      <a16:creationId xmlns:a16="http://schemas.microsoft.com/office/drawing/2014/main" id="{D56A744D-15BC-4E78-A8E6-6C597AF8121B}"/>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70" name="Group 269">
                <a:extLst>
                  <a:ext uri="{FF2B5EF4-FFF2-40B4-BE49-F238E27FC236}">
                    <a16:creationId xmlns:a16="http://schemas.microsoft.com/office/drawing/2014/main" id="{DC273C15-E9F9-46AF-824A-B6760DB2FEC8}"/>
                  </a:ext>
                </a:extLst>
              </p:cNvPr>
              <p:cNvGrpSpPr/>
              <p:nvPr/>
            </p:nvGrpSpPr>
            <p:grpSpPr>
              <a:xfrm>
                <a:off x="9891863" y="3614400"/>
                <a:ext cx="431891" cy="431891"/>
                <a:chOff x="7883910" y="3615120"/>
                <a:chExt cx="431891" cy="431891"/>
              </a:xfrm>
            </p:grpSpPr>
            <p:sp>
              <p:nvSpPr>
                <p:cNvPr id="311" name="Rectangle 310">
                  <a:extLst>
                    <a:ext uri="{FF2B5EF4-FFF2-40B4-BE49-F238E27FC236}">
                      <a16:creationId xmlns:a16="http://schemas.microsoft.com/office/drawing/2014/main" id="{E830D663-2CBB-4DFD-A814-7428FDEFE344}"/>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12" name="Rectangle 311">
                  <a:extLst>
                    <a:ext uri="{FF2B5EF4-FFF2-40B4-BE49-F238E27FC236}">
                      <a16:creationId xmlns:a16="http://schemas.microsoft.com/office/drawing/2014/main" id="{C5096AED-69DD-4A40-8415-2FD48CADEC6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13" name="Rectangle 312">
                  <a:extLst>
                    <a:ext uri="{FF2B5EF4-FFF2-40B4-BE49-F238E27FC236}">
                      <a16:creationId xmlns:a16="http://schemas.microsoft.com/office/drawing/2014/main" id="{A61963EC-7EB6-4909-9130-4637016A9CE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14" name="Rectangle 313">
                  <a:extLst>
                    <a:ext uri="{FF2B5EF4-FFF2-40B4-BE49-F238E27FC236}">
                      <a16:creationId xmlns:a16="http://schemas.microsoft.com/office/drawing/2014/main" id="{5FC16511-FEF7-47BE-9CE8-0903F4ECB20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15" name="Rectangle 314">
                  <a:extLst>
                    <a:ext uri="{FF2B5EF4-FFF2-40B4-BE49-F238E27FC236}">
                      <a16:creationId xmlns:a16="http://schemas.microsoft.com/office/drawing/2014/main" id="{D41F9A7F-A364-4111-B547-5D68E1B01FE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71" name="Group 270">
                <a:extLst>
                  <a:ext uri="{FF2B5EF4-FFF2-40B4-BE49-F238E27FC236}">
                    <a16:creationId xmlns:a16="http://schemas.microsoft.com/office/drawing/2014/main" id="{0F8DCABB-7B20-4898-A915-5210671ABAC7}"/>
                  </a:ext>
                </a:extLst>
              </p:cNvPr>
              <p:cNvGrpSpPr/>
              <p:nvPr/>
            </p:nvGrpSpPr>
            <p:grpSpPr>
              <a:xfrm>
                <a:off x="10457533" y="3614400"/>
                <a:ext cx="431891" cy="431891"/>
                <a:chOff x="7883910" y="3615120"/>
                <a:chExt cx="431891" cy="431891"/>
              </a:xfrm>
            </p:grpSpPr>
            <p:sp>
              <p:nvSpPr>
                <p:cNvPr id="305" name="Rectangle 304">
                  <a:extLst>
                    <a:ext uri="{FF2B5EF4-FFF2-40B4-BE49-F238E27FC236}">
                      <a16:creationId xmlns:a16="http://schemas.microsoft.com/office/drawing/2014/main" id="{5645E4F8-906D-4225-9F55-B3215603FE7A}"/>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06" name="Rectangle 305">
                  <a:extLst>
                    <a:ext uri="{FF2B5EF4-FFF2-40B4-BE49-F238E27FC236}">
                      <a16:creationId xmlns:a16="http://schemas.microsoft.com/office/drawing/2014/main" id="{3AD4A86E-8005-4C9A-AB9C-23FD5299E9A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07" name="Rectangle 306">
                  <a:extLst>
                    <a:ext uri="{FF2B5EF4-FFF2-40B4-BE49-F238E27FC236}">
                      <a16:creationId xmlns:a16="http://schemas.microsoft.com/office/drawing/2014/main" id="{42A4D907-753C-4B39-B4B3-01DB74A0BD2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08" name="Rectangle 307">
                  <a:extLst>
                    <a:ext uri="{FF2B5EF4-FFF2-40B4-BE49-F238E27FC236}">
                      <a16:creationId xmlns:a16="http://schemas.microsoft.com/office/drawing/2014/main" id="{DC1081C3-10E5-48F0-AFB1-CA45CAA1D3C5}"/>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09" name="Rectangle 308">
                  <a:extLst>
                    <a:ext uri="{FF2B5EF4-FFF2-40B4-BE49-F238E27FC236}">
                      <a16:creationId xmlns:a16="http://schemas.microsoft.com/office/drawing/2014/main" id="{AC1A1564-6322-489C-9D1E-DA51373CF83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10" name="TextBox 309">
                  <a:extLst>
                    <a:ext uri="{FF2B5EF4-FFF2-40B4-BE49-F238E27FC236}">
                      <a16:creationId xmlns:a16="http://schemas.microsoft.com/office/drawing/2014/main" id="{7D2360E5-2F8A-42A8-AFA1-358168C8570B}"/>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272" name="Group 271">
                <a:extLst>
                  <a:ext uri="{FF2B5EF4-FFF2-40B4-BE49-F238E27FC236}">
                    <a16:creationId xmlns:a16="http://schemas.microsoft.com/office/drawing/2014/main" id="{C441D87C-754E-42F3-B40B-AB9280E6DBAB}"/>
                  </a:ext>
                </a:extLst>
              </p:cNvPr>
              <p:cNvGrpSpPr/>
              <p:nvPr/>
            </p:nvGrpSpPr>
            <p:grpSpPr>
              <a:xfrm>
                <a:off x="11023200" y="3614400"/>
                <a:ext cx="431891" cy="431891"/>
                <a:chOff x="7883910" y="3615120"/>
                <a:chExt cx="431891" cy="431891"/>
              </a:xfrm>
            </p:grpSpPr>
            <p:sp>
              <p:nvSpPr>
                <p:cNvPr id="299" name="Rectangle 298">
                  <a:extLst>
                    <a:ext uri="{FF2B5EF4-FFF2-40B4-BE49-F238E27FC236}">
                      <a16:creationId xmlns:a16="http://schemas.microsoft.com/office/drawing/2014/main" id="{78DEB285-128C-4052-A565-81D775E3DF2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300" name="Rectangle 299">
                  <a:extLst>
                    <a:ext uri="{FF2B5EF4-FFF2-40B4-BE49-F238E27FC236}">
                      <a16:creationId xmlns:a16="http://schemas.microsoft.com/office/drawing/2014/main" id="{72E86267-A896-4E64-97FD-8F2DD423A34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01" name="Rectangle 300">
                  <a:extLst>
                    <a:ext uri="{FF2B5EF4-FFF2-40B4-BE49-F238E27FC236}">
                      <a16:creationId xmlns:a16="http://schemas.microsoft.com/office/drawing/2014/main" id="{A51A222E-FEB6-4016-ABDB-E42625599A67}"/>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02" name="Rectangle 301">
                  <a:extLst>
                    <a:ext uri="{FF2B5EF4-FFF2-40B4-BE49-F238E27FC236}">
                      <a16:creationId xmlns:a16="http://schemas.microsoft.com/office/drawing/2014/main" id="{1A01FE78-6EA7-4699-9F38-C6096EDFFF57}"/>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03" name="Rectangle 302">
                  <a:extLst>
                    <a:ext uri="{FF2B5EF4-FFF2-40B4-BE49-F238E27FC236}">
                      <a16:creationId xmlns:a16="http://schemas.microsoft.com/office/drawing/2014/main" id="{0BE46958-34B4-448B-A6C9-9E0F0A72AD2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304" name="TextBox 303">
                  <a:extLst>
                    <a:ext uri="{FF2B5EF4-FFF2-40B4-BE49-F238E27FC236}">
                      <a16:creationId xmlns:a16="http://schemas.microsoft.com/office/drawing/2014/main" id="{47156D4B-605C-4716-A95D-75B92EF35CC6}"/>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273" name="Group 272">
                <a:extLst>
                  <a:ext uri="{FF2B5EF4-FFF2-40B4-BE49-F238E27FC236}">
                    <a16:creationId xmlns:a16="http://schemas.microsoft.com/office/drawing/2014/main" id="{9F7BD17D-8C30-4F30-8DEB-62216FAB3166}"/>
                  </a:ext>
                </a:extLst>
              </p:cNvPr>
              <p:cNvGrpSpPr/>
              <p:nvPr/>
            </p:nvGrpSpPr>
            <p:grpSpPr>
              <a:xfrm>
                <a:off x="9326158" y="4165200"/>
                <a:ext cx="431891" cy="431891"/>
                <a:chOff x="7883910" y="3615120"/>
                <a:chExt cx="431891" cy="431891"/>
              </a:xfrm>
            </p:grpSpPr>
            <p:sp>
              <p:nvSpPr>
                <p:cNvPr id="294" name="Rectangle 293">
                  <a:extLst>
                    <a:ext uri="{FF2B5EF4-FFF2-40B4-BE49-F238E27FC236}">
                      <a16:creationId xmlns:a16="http://schemas.microsoft.com/office/drawing/2014/main" id="{509EBDC5-A676-4838-A00B-34E8F6BC3B0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95" name="Rectangle 294">
                  <a:extLst>
                    <a:ext uri="{FF2B5EF4-FFF2-40B4-BE49-F238E27FC236}">
                      <a16:creationId xmlns:a16="http://schemas.microsoft.com/office/drawing/2014/main" id="{584B6921-9263-4826-82C7-73834852E0C3}"/>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96" name="Rectangle 295">
                  <a:extLst>
                    <a:ext uri="{FF2B5EF4-FFF2-40B4-BE49-F238E27FC236}">
                      <a16:creationId xmlns:a16="http://schemas.microsoft.com/office/drawing/2014/main" id="{3815AA43-409C-43AD-814B-903E51860E8D}"/>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97" name="Rectangle 296">
                  <a:extLst>
                    <a:ext uri="{FF2B5EF4-FFF2-40B4-BE49-F238E27FC236}">
                      <a16:creationId xmlns:a16="http://schemas.microsoft.com/office/drawing/2014/main" id="{C644A57A-E7AB-4DA4-8C72-EB56266BEEC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98" name="Rectangle 297">
                  <a:extLst>
                    <a:ext uri="{FF2B5EF4-FFF2-40B4-BE49-F238E27FC236}">
                      <a16:creationId xmlns:a16="http://schemas.microsoft.com/office/drawing/2014/main" id="{5A197608-F225-419A-8A72-805A885F129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74" name="Group 273">
                <a:extLst>
                  <a:ext uri="{FF2B5EF4-FFF2-40B4-BE49-F238E27FC236}">
                    <a16:creationId xmlns:a16="http://schemas.microsoft.com/office/drawing/2014/main" id="{2B8A6A02-9336-453E-BFFF-7C5D059ED86E}"/>
                  </a:ext>
                </a:extLst>
              </p:cNvPr>
              <p:cNvGrpSpPr/>
              <p:nvPr/>
            </p:nvGrpSpPr>
            <p:grpSpPr>
              <a:xfrm>
                <a:off x="9891838" y="4165200"/>
                <a:ext cx="431891" cy="431891"/>
                <a:chOff x="7883910" y="3615120"/>
                <a:chExt cx="431891" cy="431891"/>
              </a:xfrm>
            </p:grpSpPr>
            <p:sp>
              <p:nvSpPr>
                <p:cNvPr id="289" name="Rectangle 288">
                  <a:extLst>
                    <a:ext uri="{FF2B5EF4-FFF2-40B4-BE49-F238E27FC236}">
                      <a16:creationId xmlns:a16="http://schemas.microsoft.com/office/drawing/2014/main" id="{E1642B75-8DB3-410D-A3E5-06B16005A24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90" name="Rectangle 289">
                  <a:extLst>
                    <a:ext uri="{FF2B5EF4-FFF2-40B4-BE49-F238E27FC236}">
                      <a16:creationId xmlns:a16="http://schemas.microsoft.com/office/drawing/2014/main" id="{16B84DD3-93FB-4A11-89FE-9A8F35698CC4}"/>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91" name="Rectangle 290">
                  <a:extLst>
                    <a:ext uri="{FF2B5EF4-FFF2-40B4-BE49-F238E27FC236}">
                      <a16:creationId xmlns:a16="http://schemas.microsoft.com/office/drawing/2014/main" id="{F4881618-34D0-4854-97EC-17B1157C6345}"/>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92" name="Rectangle 291">
                  <a:extLst>
                    <a:ext uri="{FF2B5EF4-FFF2-40B4-BE49-F238E27FC236}">
                      <a16:creationId xmlns:a16="http://schemas.microsoft.com/office/drawing/2014/main" id="{386B6A29-98D6-4C76-8171-11BD473DFE9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93" name="Rectangle 292">
                  <a:extLst>
                    <a:ext uri="{FF2B5EF4-FFF2-40B4-BE49-F238E27FC236}">
                      <a16:creationId xmlns:a16="http://schemas.microsoft.com/office/drawing/2014/main" id="{3BB93E31-A17F-49B7-B8DA-7841728F467C}"/>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75" name="Group 274">
                <a:extLst>
                  <a:ext uri="{FF2B5EF4-FFF2-40B4-BE49-F238E27FC236}">
                    <a16:creationId xmlns:a16="http://schemas.microsoft.com/office/drawing/2014/main" id="{C930C93E-601A-4A25-A680-171C0EFC4637}"/>
                  </a:ext>
                </a:extLst>
              </p:cNvPr>
              <p:cNvGrpSpPr/>
              <p:nvPr/>
            </p:nvGrpSpPr>
            <p:grpSpPr>
              <a:xfrm>
                <a:off x="10457518" y="4165200"/>
                <a:ext cx="431891" cy="431891"/>
                <a:chOff x="7883910" y="3615120"/>
                <a:chExt cx="431891" cy="431891"/>
              </a:xfrm>
            </p:grpSpPr>
            <p:sp>
              <p:nvSpPr>
                <p:cNvPr id="284" name="Rectangle 283">
                  <a:extLst>
                    <a:ext uri="{FF2B5EF4-FFF2-40B4-BE49-F238E27FC236}">
                      <a16:creationId xmlns:a16="http://schemas.microsoft.com/office/drawing/2014/main" id="{B047D74A-3740-4E8C-A11B-51FC5EF7F099}"/>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85" name="Rectangle 284">
                  <a:extLst>
                    <a:ext uri="{FF2B5EF4-FFF2-40B4-BE49-F238E27FC236}">
                      <a16:creationId xmlns:a16="http://schemas.microsoft.com/office/drawing/2014/main" id="{FD9B17D1-9230-4A28-A0FF-B197F8F47D8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86" name="Rectangle 285">
                  <a:extLst>
                    <a:ext uri="{FF2B5EF4-FFF2-40B4-BE49-F238E27FC236}">
                      <a16:creationId xmlns:a16="http://schemas.microsoft.com/office/drawing/2014/main" id="{42D81E94-764F-4E6C-8756-D52A2A49A67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87" name="Rectangle 286">
                  <a:extLst>
                    <a:ext uri="{FF2B5EF4-FFF2-40B4-BE49-F238E27FC236}">
                      <a16:creationId xmlns:a16="http://schemas.microsoft.com/office/drawing/2014/main" id="{E232706E-1406-40CE-947F-344D265B8E11}"/>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88" name="Rectangle 287">
                  <a:extLst>
                    <a:ext uri="{FF2B5EF4-FFF2-40B4-BE49-F238E27FC236}">
                      <a16:creationId xmlns:a16="http://schemas.microsoft.com/office/drawing/2014/main" id="{68072E70-0307-421D-AE0A-818C61B91A35}"/>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76" name="Group 275">
                <a:extLst>
                  <a:ext uri="{FF2B5EF4-FFF2-40B4-BE49-F238E27FC236}">
                    <a16:creationId xmlns:a16="http://schemas.microsoft.com/office/drawing/2014/main" id="{56AD03A1-09A6-4567-A1A9-570E4AB92754}"/>
                  </a:ext>
                </a:extLst>
              </p:cNvPr>
              <p:cNvGrpSpPr/>
              <p:nvPr/>
            </p:nvGrpSpPr>
            <p:grpSpPr>
              <a:xfrm>
                <a:off x="11023200" y="4165200"/>
                <a:ext cx="431891" cy="431891"/>
                <a:chOff x="7883910" y="3615120"/>
                <a:chExt cx="431891" cy="431891"/>
              </a:xfrm>
            </p:grpSpPr>
            <p:sp>
              <p:nvSpPr>
                <p:cNvPr id="278" name="Rectangle 277">
                  <a:extLst>
                    <a:ext uri="{FF2B5EF4-FFF2-40B4-BE49-F238E27FC236}">
                      <a16:creationId xmlns:a16="http://schemas.microsoft.com/office/drawing/2014/main" id="{53E385B2-35F2-4BA2-A0D6-4D031C2CA77A}"/>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79" name="Rectangle 278">
                  <a:extLst>
                    <a:ext uri="{FF2B5EF4-FFF2-40B4-BE49-F238E27FC236}">
                      <a16:creationId xmlns:a16="http://schemas.microsoft.com/office/drawing/2014/main" id="{2C311B03-2FF6-4B7B-ACE2-EE545D38F0E5}"/>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80" name="Rectangle 279">
                  <a:extLst>
                    <a:ext uri="{FF2B5EF4-FFF2-40B4-BE49-F238E27FC236}">
                      <a16:creationId xmlns:a16="http://schemas.microsoft.com/office/drawing/2014/main" id="{A4549D75-BBC7-4954-8046-ED1ED5B7CA22}"/>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81" name="Rectangle 280">
                  <a:extLst>
                    <a:ext uri="{FF2B5EF4-FFF2-40B4-BE49-F238E27FC236}">
                      <a16:creationId xmlns:a16="http://schemas.microsoft.com/office/drawing/2014/main" id="{5E551C51-A3D3-4D11-B653-94BBD24EBA58}"/>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82" name="Rectangle 281">
                  <a:extLst>
                    <a:ext uri="{FF2B5EF4-FFF2-40B4-BE49-F238E27FC236}">
                      <a16:creationId xmlns:a16="http://schemas.microsoft.com/office/drawing/2014/main" id="{04F6B70F-6234-4523-88F9-2CE3D74795A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83" name="TextBox 282">
                  <a:extLst>
                    <a:ext uri="{FF2B5EF4-FFF2-40B4-BE49-F238E27FC236}">
                      <a16:creationId xmlns:a16="http://schemas.microsoft.com/office/drawing/2014/main" id="{4A2F9CB3-5853-4A47-8D47-43981055B4AE}"/>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sp>
            <p:nvSpPr>
              <p:cNvPr id="277" name="Rectangle 276">
                <a:extLst>
                  <a:ext uri="{FF2B5EF4-FFF2-40B4-BE49-F238E27FC236}">
                    <a16:creationId xmlns:a16="http://schemas.microsoft.com/office/drawing/2014/main" id="{4411F279-3077-4D27-8D69-36D3104CB2F2}"/>
                  </a:ext>
                </a:extLst>
              </p:cNvPr>
              <p:cNvSpPr/>
              <p:nvPr/>
            </p:nvSpPr>
            <p:spPr>
              <a:xfrm>
                <a:off x="6991456" y="1670400"/>
                <a:ext cx="4536000" cy="503873"/>
              </a:xfrm>
              <a:prstGeom prst="rect">
                <a:avLst/>
              </a:prstGeom>
              <a:solidFill>
                <a:schemeClr val="accent1"/>
              </a:solidFill>
              <a:ln>
                <a:solidFill>
                  <a:schemeClr val="accent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grpSp>
        <p:grpSp>
          <p:nvGrpSpPr>
            <p:cNvPr id="9" name="Group 8">
              <a:extLst>
                <a:ext uri="{FF2B5EF4-FFF2-40B4-BE49-F238E27FC236}">
                  <a16:creationId xmlns:a16="http://schemas.microsoft.com/office/drawing/2014/main" id="{5363AFF7-FBD8-4F74-AB1D-3AAEA9CCBF71}"/>
                </a:ext>
              </a:extLst>
            </p:cNvPr>
            <p:cNvGrpSpPr>
              <a:grpSpLocks noChangeAspect="1"/>
            </p:cNvGrpSpPr>
            <p:nvPr/>
          </p:nvGrpSpPr>
          <p:grpSpPr>
            <a:xfrm>
              <a:off x="6532402" y="3758400"/>
              <a:ext cx="2412000" cy="1943995"/>
              <a:chOff x="6847492" y="1526399"/>
              <a:chExt cx="4824000" cy="3888000"/>
            </a:xfrm>
          </p:grpSpPr>
          <p:sp>
            <p:nvSpPr>
              <p:cNvPr id="130" name="Rectangle 129">
                <a:extLst>
                  <a:ext uri="{FF2B5EF4-FFF2-40B4-BE49-F238E27FC236}">
                    <a16:creationId xmlns:a16="http://schemas.microsoft.com/office/drawing/2014/main" id="{7B1F40D7-1566-43F6-A6FD-9345D8F60844}"/>
                  </a:ext>
                </a:extLst>
              </p:cNvPr>
              <p:cNvSpPr/>
              <p:nvPr/>
            </p:nvSpPr>
            <p:spPr>
              <a:xfrm>
                <a:off x="6847492" y="1526399"/>
                <a:ext cx="4824000" cy="388800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131" name="Rectangle 130">
                <a:extLst>
                  <a:ext uri="{FF2B5EF4-FFF2-40B4-BE49-F238E27FC236}">
                    <a16:creationId xmlns:a16="http://schemas.microsoft.com/office/drawing/2014/main" id="{99FB871F-7BEB-47E5-A5C9-58352F9454E4}"/>
                  </a:ext>
                </a:extLst>
              </p:cNvPr>
              <p:cNvSpPr/>
              <p:nvPr/>
            </p:nvSpPr>
            <p:spPr>
              <a:xfrm>
                <a:off x="6991456" y="2318400"/>
                <a:ext cx="4536000" cy="50387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sp>
            <p:nvSpPr>
              <p:cNvPr id="132" name="Rectangle 131">
                <a:extLst>
                  <a:ext uri="{FF2B5EF4-FFF2-40B4-BE49-F238E27FC236}">
                    <a16:creationId xmlns:a16="http://schemas.microsoft.com/office/drawing/2014/main" id="{2B6E4529-F117-410F-8B2C-937CCE47FD38}"/>
                  </a:ext>
                </a:extLst>
              </p:cNvPr>
              <p:cNvSpPr/>
              <p:nvPr/>
            </p:nvSpPr>
            <p:spPr>
              <a:xfrm>
                <a:off x="699145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33" name="Rectangle 132">
                <a:extLst>
                  <a:ext uri="{FF2B5EF4-FFF2-40B4-BE49-F238E27FC236}">
                    <a16:creationId xmlns:a16="http://schemas.microsoft.com/office/drawing/2014/main" id="{CC73307D-FC23-4975-828D-4BFB1E7B8DBD}"/>
                  </a:ext>
                </a:extLst>
              </p:cNvPr>
              <p:cNvSpPr/>
              <p:nvPr/>
            </p:nvSpPr>
            <p:spPr>
              <a:xfrm>
                <a:off x="6991456" y="3543138"/>
                <a:ext cx="4536000" cy="17275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134" name="Rectangle 133">
                <a:extLst>
                  <a:ext uri="{FF2B5EF4-FFF2-40B4-BE49-F238E27FC236}">
                    <a16:creationId xmlns:a16="http://schemas.microsoft.com/office/drawing/2014/main" id="{B112E271-D1C0-4B1A-8B2B-63A985B710B3}"/>
                  </a:ext>
                </a:extLst>
              </p:cNvPr>
              <p:cNvSpPr/>
              <p:nvPr/>
            </p:nvSpPr>
            <p:spPr>
              <a:xfrm>
                <a:off x="756731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35" name="Rectangle 134">
                <a:extLst>
                  <a:ext uri="{FF2B5EF4-FFF2-40B4-BE49-F238E27FC236}">
                    <a16:creationId xmlns:a16="http://schemas.microsoft.com/office/drawing/2014/main" id="{80902C35-1FAD-45DF-B159-1F5C2AC1DE48}"/>
                  </a:ext>
                </a:extLst>
              </p:cNvPr>
              <p:cNvSpPr/>
              <p:nvPr/>
            </p:nvSpPr>
            <p:spPr>
              <a:xfrm>
                <a:off x="8143513"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36" name="Rectangle 135">
                <a:extLst>
                  <a:ext uri="{FF2B5EF4-FFF2-40B4-BE49-F238E27FC236}">
                    <a16:creationId xmlns:a16="http://schemas.microsoft.com/office/drawing/2014/main" id="{C295C4CD-3A2D-41E0-9415-3F0B46723AB9}"/>
                  </a:ext>
                </a:extLst>
              </p:cNvPr>
              <p:cNvSpPr/>
              <p:nvPr/>
            </p:nvSpPr>
            <p:spPr>
              <a:xfrm>
                <a:off x="8719020"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37" name="Rectangle 136">
                <a:extLst>
                  <a:ext uri="{FF2B5EF4-FFF2-40B4-BE49-F238E27FC236}">
                    <a16:creationId xmlns:a16="http://schemas.microsoft.com/office/drawing/2014/main" id="{860FCAD5-4CF7-49E7-8868-AF8CB0D321B1}"/>
                  </a:ext>
                </a:extLst>
              </p:cNvPr>
              <p:cNvSpPr/>
              <p:nvPr/>
            </p:nvSpPr>
            <p:spPr>
              <a:xfrm>
                <a:off x="9294527"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38" name="Rectangle 137">
                <a:extLst>
                  <a:ext uri="{FF2B5EF4-FFF2-40B4-BE49-F238E27FC236}">
                    <a16:creationId xmlns:a16="http://schemas.microsoft.com/office/drawing/2014/main" id="{0BB8B652-9D8D-4FB9-8B52-77F073B5CD6E}"/>
                  </a:ext>
                </a:extLst>
              </p:cNvPr>
              <p:cNvSpPr/>
              <p:nvPr/>
            </p:nvSpPr>
            <p:spPr>
              <a:xfrm>
                <a:off x="9870382"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39" name="Rectangle 138">
                <a:extLst>
                  <a:ext uri="{FF2B5EF4-FFF2-40B4-BE49-F238E27FC236}">
                    <a16:creationId xmlns:a16="http://schemas.microsoft.com/office/drawing/2014/main" id="{041F9D7F-0B7F-4FC1-9234-BF294F6DC5D6}"/>
                  </a:ext>
                </a:extLst>
              </p:cNvPr>
              <p:cNvSpPr/>
              <p:nvPr/>
            </p:nvSpPr>
            <p:spPr>
              <a:xfrm>
                <a:off x="1044623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40" name="Rectangle 139">
                <a:extLst>
                  <a:ext uri="{FF2B5EF4-FFF2-40B4-BE49-F238E27FC236}">
                    <a16:creationId xmlns:a16="http://schemas.microsoft.com/office/drawing/2014/main" id="{B5E4A9A2-B9D9-4B59-AE0E-AE5A6F02BAF7}"/>
                  </a:ext>
                </a:extLst>
              </p:cNvPr>
              <p:cNvSpPr/>
              <p:nvPr/>
            </p:nvSpPr>
            <p:spPr>
              <a:xfrm>
                <a:off x="1102209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141" name="Group 140">
                <a:extLst>
                  <a:ext uri="{FF2B5EF4-FFF2-40B4-BE49-F238E27FC236}">
                    <a16:creationId xmlns:a16="http://schemas.microsoft.com/office/drawing/2014/main" id="{263650F2-5A12-4E4D-A2C2-7D0414C3642A}"/>
                  </a:ext>
                </a:extLst>
              </p:cNvPr>
              <p:cNvGrpSpPr/>
              <p:nvPr/>
            </p:nvGrpSpPr>
            <p:grpSpPr>
              <a:xfrm>
                <a:off x="7063513" y="3614400"/>
                <a:ext cx="431891" cy="431891"/>
                <a:chOff x="7883910" y="3615120"/>
                <a:chExt cx="431891" cy="431891"/>
              </a:xfrm>
            </p:grpSpPr>
            <p:sp>
              <p:nvSpPr>
                <p:cNvPr id="244" name="Rectangle 243">
                  <a:extLst>
                    <a:ext uri="{FF2B5EF4-FFF2-40B4-BE49-F238E27FC236}">
                      <a16:creationId xmlns:a16="http://schemas.microsoft.com/office/drawing/2014/main" id="{31221D91-B41D-4BFA-B810-640648AA10A4}"/>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45" name="Rectangle 244">
                  <a:extLst>
                    <a:ext uri="{FF2B5EF4-FFF2-40B4-BE49-F238E27FC236}">
                      <a16:creationId xmlns:a16="http://schemas.microsoft.com/office/drawing/2014/main" id="{16A6E210-A71A-4D38-B546-BFCDDD8971EF}"/>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46" name="Rectangle 245">
                  <a:extLst>
                    <a:ext uri="{FF2B5EF4-FFF2-40B4-BE49-F238E27FC236}">
                      <a16:creationId xmlns:a16="http://schemas.microsoft.com/office/drawing/2014/main" id="{64AADD4E-5A77-44B6-B4F8-6D30BF94D4BC}"/>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47" name="Rectangle 246">
                  <a:extLst>
                    <a:ext uri="{FF2B5EF4-FFF2-40B4-BE49-F238E27FC236}">
                      <a16:creationId xmlns:a16="http://schemas.microsoft.com/office/drawing/2014/main" id="{44F2C6D0-1634-4A64-BAB2-88825715ED52}"/>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48" name="Rectangle 247">
                  <a:extLst>
                    <a:ext uri="{FF2B5EF4-FFF2-40B4-BE49-F238E27FC236}">
                      <a16:creationId xmlns:a16="http://schemas.microsoft.com/office/drawing/2014/main" id="{8FE1A0CF-DA58-4C2E-A096-1DE092FA37CF}"/>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42" name="Group 141">
                <a:extLst>
                  <a:ext uri="{FF2B5EF4-FFF2-40B4-BE49-F238E27FC236}">
                    <a16:creationId xmlns:a16="http://schemas.microsoft.com/office/drawing/2014/main" id="{E251C417-DD44-4688-9868-8E39D6190964}"/>
                  </a:ext>
                </a:extLst>
              </p:cNvPr>
              <p:cNvGrpSpPr/>
              <p:nvPr/>
            </p:nvGrpSpPr>
            <p:grpSpPr>
              <a:xfrm>
                <a:off x="7629183" y="3614400"/>
                <a:ext cx="431891" cy="431891"/>
                <a:chOff x="7883910" y="3615120"/>
                <a:chExt cx="431891" cy="431891"/>
              </a:xfrm>
            </p:grpSpPr>
            <p:sp>
              <p:nvSpPr>
                <p:cNvPr id="238" name="Rectangle 237">
                  <a:extLst>
                    <a:ext uri="{FF2B5EF4-FFF2-40B4-BE49-F238E27FC236}">
                      <a16:creationId xmlns:a16="http://schemas.microsoft.com/office/drawing/2014/main" id="{AA650137-B5BB-415D-BE03-6677E6157CFA}"/>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39" name="Rectangle 238">
                  <a:extLst>
                    <a:ext uri="{FF2B5EF4-FFF2-40B4-BE49-F238E27FC236}">
                      <a16:creationId xmlns:a16="http://schemas.microsoft.com/office/drawing/2014/main" id="{1B503C0F-F1D0-4BB7-A1E6-24BDF3EF3B3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40" name="Rectangle 239">
                  <a:extLst>
                    <a:ext uri="{FF2B5EF4-FFF2-40B4-BE49-F238E27FC236}">
                      <a16:creationId xmlns:a16="http://schemas.microsoft.com/office/drawing/2014/main" id="{2D71A1F4-4BA7-4186-B835-66034C31084C}"/>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41" name="Rectangle 240">
                  <a:extLst>
                    <a:ext uri="{FF2B5EF4-FFF2-40B4-BE49-F238E27FC236}">
                      <a16:creationId xmlns:a16="http://schemas.microsoft.com/office/drawing/2014/main" id="{3F53C9CF-CD8F-4A90-81F1-672D267BB46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42" name="Rectangle 241">
                  <a:extLst>
                    <a:ext uri="{FF2B5EF4-FFF2-40B4-BE49-F238E27FC236}">
                      <a16:creationId xmlns:a16="http://schemas.microsoft.com/office/drawing/2014/main" id="{E9E8C2D7-0E5A-47E5-9B5C-5A95F11EFCE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43" name="TextBox 242">
                  <a:extLst>
                    <a:ext uri="{FF2B5EF4-FFF2-40B4-BE49-F238E27FC236}">
                      <a16:creationId xmlns:a16="http://schemas.microsoft.com/office/drawing/2014/main" id="{8309F68B-F8C2-4104-BC1E-0E90694CA2EF}"/>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143" name="Group 142">
                <a:extLst>
                  <a:ext uri="{FF2B5EF4-FFF2-40B4-BE49-F238E27FC236}">
                    <a16:creationId xmlns:a16="http://schemas.microsoft.com/office/drawing/2014/main" id="{1785DE01-4864-4F9E-997B-627B10A5F2C8}"/>
                  </a:ext>
                </a:extLst>
              </p:cNvPr>
              <p:cNvGrpSpPr/>
              <p:nvPr/>
            </p:nvGrpSpPr>
            <p:grpSpPr>
              <a:xfrm>
                <a:off x="8194853" y="3614400"/>
                <a:ext cx="431891" cy="431891"/>
                <a:chOff x="7883910" y="3615120"/>
                <a:chExt cx="431891" cy="431891"/>
              </a:xfrm>
            </p:grpSpPr>
            <p:sp>
              <p:nvSpPr>
                <p:cNvPr id="233" name="Rectangle 232">
                  <a:extLst>
                    <a:ext uri="{FF2B5EF4-FFF2-40B4-BE49-F238E27FC236}">
                      <a16:creationId xmlns:a16="http://schemas.microsoft.com/office/drawing/2014/main" id="{BD74AD96-5A40-4E57-9B43-414DD4137CB4}"/>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34" name="Rectangle 233">
                  <a:extLst>
                    <a:ext uri="{FF2B5EF4-FFF2-40B4-BE49-F238E27FC236}">
                      <a16:creationId xmlns:a16="http://schemas.microsoft.com/office/drawing/2014/main" id="{BD2BC262-F2B2-48CD-97ED-5D59B660320A}"/>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35" name="Rectangle 234">
                  <a:extLst>
                    <a:ext uri="{FF2B5EF4-FFF2-40B4-BE49-F238E27FC236}">
                      <a16:creationId xmlns:a16="http://schemas.microsoft.com/office/drawing/2014/main" id="{F61CF761-C4BC-468E-BD75-924564959522}"/>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36" name="Rectangle 235">
                  <a:extLst>
                    <a:ext uri="{FF2B5EF4-FFF2-40B4-BE49-F238E27FC236}">
                      <a16:creationId xmlns:a16="http://schemas.microsoft.com/office/drawing/2014/main" id="{D4978385-E557-4701-AB24-FCFB538373E7}"/>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37" name="Rectangle 236">
                  <a:extLst>
                    <a:ext uri="{FF2B5EF4-FFF2-40B4-BE49-F238E27FC236}">
                      <a16:creationId xmlns:a16="http://schemas.microsoft.com/office/drawing/2014/main" id="{ACFBAF28-9D99-434A-9D15-9289C96809C9}"/>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44" name="Group 143">
                <a:extLst>
                  <a:ext uri="{FF2B5EF4-FFF2-40B4-BE49-F238E27FC236}">
                    <a16:creationId xmlns:a16="http://schemas.microsoft.com/office/drawing/2014/main" id="{ACD58C37-C8F8-46A4-A021-1C5339570C16}"/>
                  </a:ext>
                </a:extLst>
              </p:cNvPr>
              <p:cNvGrpSpPr/>
              <p:nvPr/>
            </p:nvGrpSpPr>
            <p:grpSpPr>
              <a:xfrm>
                <a:off x="8760523" y="3614400"/>
                <a:ext cx="431891" cy="431891"/>
                <a:chOff x="7883910" y="3615120"/>
                <a:chExt cx="431891" cy="431891"/>
              </a:xfrm>
            </p:grpSpPr>
            <p:sp>
              <p:nvSpPr>
                <p:cNvPr id="228" name="Rectangle 227">
                  <a:extLst>
                    <a:ext uri="{FF2B5EF4-FFF2-40B4-BE49-F238E27FC236}">
                      <a16:creationId xmlns:a16="http://schemas.microsoft.com/office/drawing/2014/main" id="{93297CC4-72F6-4DB2-916D-D51ED671AB2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29" name="Rectangle 228">
                  <a:extLst>
                    <a:ext uri="{FF2B5EF4-FFF2-40B4-BE49-F238E27FC236}">
                      <a16:creationId xmlns:a16="http://schemas.microsoft.com/office/drawing/2014/main" id="{669A5C36-4C7E-49F6-968C-0D5110A2B2AF}"/>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30" name="Rectangle 229">
                  <a:extLst>
                    <a:ext uri="{FF2B5EF4-FFF2-40B4-BE49-F238E27FC236}">
                      <a16:creationId xmlns:a16="http://schemas.microsoft.com/office/drawing/2014/main" id="{779D6D7E-8ED9-499D-B642-9A6BA2AE59C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31" name="Rectangle 230">
                  <a:extLst>
                    <a:ext uri="{FF2B5EF4-FFF2-40B4-BE49-F238E27FC236}">
                      <a16:creationId xmlns:a16="http://schemas.microsoft.com/office/drawing/2014/main" id="{34D7B586-2818-409A-B526-12764C8AEA7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32" name="Rectangle 231">
                  <a:extLst>
                    <a:ext uri="{FF2B5EF4-FFF2-40B4-BE49-F238E27FC236}">
                      <a16:creationId xmlns:a16="http://schemas.microsoft.com/office/drawing/2014/main" id="{FB2A3A9C-ADE0-4B2E-9446-69D5336364D8}"/>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45" name="Group 144">
                <a:extLst>
                  <a:ext uri="{FF2B5EF4-FFF2-40B4-BE49-F238E27FC236}">
                    <a16:creationId xmlns:a16="http://schemas.microsoft.com/office/drawing/2014/main" id="{7F2EC921-DA4B-44DA-8914-6C48D09C9C3E}"/>
                  </a:ext>
                </a:extLst>
              </p:cNvPr>
              <p:cNvGrpSpPr/>
              <p:nvPr/>
            </p:nvGrpSpPr>
            <p:grpSpPr>
              <a:xfrm>
                <a:off x="7063438" y="4165200"/>
                <a:ext cx="431891" cy="431891"/>
                <a:chOff x="7883910" y="3615120"/>
                <a:chExt cx="431891" cy="431891"/>
              </a:xfrm>
            </p:grpSpPr>
            <p:sp>
              <p:nvSpPr>
                <p:cNvPr id="223" name="Rectangle 222">
                  <a:extLst>
                    <a:ext uri="{FF2B5EF4-FFF2-40B4-BE49-F238E27FC236}">
                      <a16:creationId xmlns:a16="http://schemas.microsoft.com/office/drawing/2014/main" id="{7F771825-C748-4CDB-8321-9F0FDA3B48C1}"/>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24" name="Rectangle 223">
                  <a:extLst>
                    <a:ext uri="{FF2B5EF4-FFF2-40B4-BE49-F238E27FC236}">
                      <a16:creationId xmlns:a16="http://schemas.microsoft.com/office/drawing/2014/main" id="{A0AB817F-E105-40BB-A59C-C926578F39D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25" name="Rectangle 224">
                  <a:extLst>
                    <a:ext uri="{FF2B5EF4-FFF2-40B4-BE49-F238E27FC236}">
                      <a16:creationId xmlns:a16="http://schemas.microsoft.com/office/drawing/2014/main" id="{5958C25E-4F91-4FC7-98E6-AC0AF3DF066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26" name="Rectangle 225">
                  <a:extLst>
                    <a:ext uri="{FF2B5EF4-FFF2-40B4-BE49-F238E27FC236}">
                      <a16:creationId xmlns:a16="http://schemas.microsoft.com/office/drawing/2014/main" id="{25425C6E-44FC-4636-AF42-E3F5035A2E2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27" name="Rectangle 226">
                  <a:extLst>
                    <a:ext uri="{FF2B5EF4-FFF2-40B4-BE49-F238E27FC236}">
                      <a16:creationId xmlns:a16="http://schemas.microsoft.com/office/drawing/2014/main" id="{D172E469-4EE4-45CE-BA8D-92146D14FEBA}"/>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46" name="Group 145">
                <a:extLst>
                  <a:ext uri="{FF2B5EF4-FFF2-40B4-BE49-F238E27FC236}">
                    <a16:creationId xmlns:a16="http://schemas.microsoft.com/office/drawing/2014/main" id="{B12CB258-DAE0-423B-A3BB-6A76CCDBD009}"/>
                  </a:ext>
                </a:extLst>
              </p:cNvPr>
              <p:cNvGrpSpPr/>
              <p:nvPr/>
            </p:nvGrpSpPr>
            <p:grpSpPr>
              <a:xfrm>
                <a:off x="7629118" y="4165200"/>
                <a:ext cx="431891" cy="431891"/>
                <a:chOff x="7883910" y="3615120"/>
                <a:chExt cx="431891" cy="431891"/>
              </a:xfrm>
            </p:grpSpPr>
            <p:sp>
              <p:nvSpPr>
                <p:cNvPr id="218" name="Rectangle 217">
                  <a:extLst>
                    <a:ext uri="{FF2B5EF4-FFF2-40B4-BE49-F238E27FC236}">
                      <a16:creationId xmlns:a16="http://schemas.microsoft.com/office/drawing/2014/main" id="{979442A4-ECC6-4E37-88D0-7E776864760B}"/>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19" name="Rectangle 218">
                  <a:extLst>
                    <a:ext uri="{FF2B5EF4-FFF2-40B4-BE49-F238E27FC236}">
                      <a16:creationId xmlns:a16="http://schemas.microsoft.com/office/drawing/2014/main" id="{DFE7A0E9-DBF1-428E-B3E4-236977BB0FEE}"/>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20" name="Rectangle 219">
                  <a:extLst>
                    <a:ext uri="{FF2B5EF4-FFF2-40B4-BE49-F238E27FC236}">
                      <a16:creationId xmlns:a16="http://schemas.microsoft.com/office/drawing/2014/main" id="{5153418C-87F0-44D8-A2F0-6C9ED7A6DBA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21" name="Rectangle 220">
                  <a:extLst>
                    <a:ext uri="{FF2B5EF4-FFF2-40B4-BE49-F238E27FC236}">
                      <a16:creationId xmlns:a16="http://schemas.microsoft.com/office/drawing/2014/main" id="{D177889B-09EC-440E-9270-BF473F08A85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22" name="Rectangle 221">
                  <a:extLst>
                    <a:ext uri="{FF2B5EF4-FFF2-40B4-BE49-F238E27FC236}">
                      <a16:creationId xmlns:a16="http://schemas.microsoft.com/office/drawing/2014/main" id="{B28DD936-49D4-480A-A93D-86C394E04DE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47" name="Group 146">
                <a:extLst>
                  <a:ext uri="{FF2B5EF4-FFF2-40B4-BE49-F238E27FC236}">
                    <a16:creationId xmlns:a16="http://schemas.microsoft.com/office/drawing/2014/main" id="{7D4D29FA-814C-4438-86C5-F3BB04CAFCC4}"/>
                  </a:ext>
                </a:extLst>
              </p:cNvPr>
              <p:cNvGrpSpPr/>
              <p:nvPr/>
            </p:nvGrpSpPr>
            <p:grpSpPr>
              <a:xfrm>
                <a:off x="8194798" y="4165200"/>
                <a:ext cx="431891" cy="431891"/>
                <a:chOff x="7883910" y="3615120"/>
                <a:chExt cx="431891" cy="431891"/>
              </a:xfrm>
            </p:grpSpPr>
            <p:sp>
              <p:nvSpPr>
                <p:cNvPr id="213" name="Rectangle 212">
                  <a:extLst>
                    <a:ext uri="{FF2B5EF4-FFF2-40B4-BE49-F238E27FC236}">
                      <a16:creationId xmlns:a16="http://schemas.microsoft.com/office/drawing/2014/main" id="{C9E262E0-CD89-4C2B-8ABC-DD2247334855}"/>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14" name="Rectangle 213">
                  <a:extLst>
                    <a:ext uri="{FF2B5EF4-FFF2-40B4-BE49-F238E27FC236}">
                      <a16:creationId xmlns:a16="http://schemas.microsoft.com/office/drawing/2014/main" id="{D0CF5A11-9AB8-44EB-9205-1BCB4C54D5D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15" name="Rectangle 214">
                  <a:extLst>
                    <a:ext uri="{FF2B5EF4-FFF2-40B4-BE49-F238E27FC236}">
                      <a16:creationId xmlns:a16="http://schemas.microsoft.com/office/drawing/2014/main" id="{267ECA66-7344-4386-B042-CA55A83D3F1C}"/>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16" name="Rectangle 215">
                  <a:extLst>
                    <a:ext uri="{FF2B5EF4-FFF2-40B4-BE49-F238E27FC236}">
                      <a16:creationId xmlns:a16="http://schemas.microsoft.com/office/drawing/2014/main" id="{7C064F03-15D6-4B9C-A5B5-9BDB7413B0B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17" name="Rectangle 216">
                  <a:extLst>
                    <a:ext uri="{FF2B5EF4-FFF2-40B4-BE49-F238E27FC236}">
                      <a16:creationId xmlns:a16="http://schemas.microsoft.com/office/drawing/2014/main" id="{613EE18E-616C-416B-9CC1-DD9CAF3BFF8C}"/>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48" name="Group 147">
                <a:extLst>
                  <a:ext uri="{FF2B5EF4-FFF2-40B4-BE49-F238E27FC236}">
                    <a16:creationId xmlns:a16="http://schemas.microsoft.com/office/drawing/2014/main" id="{9C14286D-FFE5-416A-8436-F6540BB57750}"/>
                  </a:ext>
                </a:extLst>
              </p:cNvPr>
              <p:cNvGrpSpPr/>
              <p:nvPr/>
            </p:nvGrpSpPr>
            <p:grpSpPr>
              <a:xfrm>
                <a:off x="8760478" y="4165200"/>
                <a:ext cx="431891" cy="431891"/>
                <a:chOff x="7883910" y="3615120"/>
                <a:chExt cx="431891" cy="431891"/>
              </a:xfrm>
            </p:grpSpPr>
            <p:sp>
              <p:nvSpPr>
                <p:cNvPr id="208" name="Rectangle 207">
                  <a:extLst>
                    <a:ext uri="{FF2B5EF4-FFF2-40B4-BE49-F238E27FC236}">
                      <a16:creationId xmlns:a16="http://schemas.microsoft.com/office/drawing/2014/main" id="{9B73E8EF-0396-4B6F-B306-F045F3A74D52}"/>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209" name="Rectangle 208">
                  <a:extLst>
                    <a:ext uri="{FF2B5EF4-FFF2-40B4-BE49-F238E27FC236}">
                      <a16:creationId xmlns:a16="http://schemas.microsoft.com/office/drawing/2014/main" id="{270020DB-0C4D-41E2-A420-BC5F90FAEE7F}"/>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10" name="Rectangle 209">
                  <a:extLst>
                    <a:ext uri="{FF2B5EF4-FFF2-40B4-BE49-F238E27FC236}">
                      <a16:creationId xmlns:a16="http://schemas.microsoft.com/office/drawing/2014/main" id="{F00675B9-3154-4253-B1FE-683A4543A9A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11" name="Rectangle 210">
                  <a:extLst>
                    <a:ext uri="{FF2B5EF4-FFF2-40B4-BE49-F238E27FC236}">
                      <a16:creationId xmlns:a16="http://schemas.microsoft.com/office/drawing/2014/main" id="{183C5ED9-E418-4587-A9BC-77968DC4831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12" name="Rectangle 211">
                  <a:extLst>
                    <a:ext uri="{FF2B5EF4-FFF2-40B4-BE49-F238E27FC236}">
                      <a16:creationId xmlns:a16="http://schemas.microsoft.com/office/drawing/2014/main" id="{FD2C3E76-CCF0-4A17-A4EB-EABAB4D1C20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49" name="Group 148">
                <a:extLst>
                  <a:ext uri="{FF2B5EF4-FFF2-40B4-BE49-F238E27FC236}">
                    <a16:creationId xmlns:a16="http://schemas.microsoft.com/office/drawing/2014/main" id="{579F43FF-8293-4A09-84CD-C174E9EF8A15}"/>
                  </a:ext>
                </a:extLst>
              </p:cNvPr>
              <p:cNvGrpSpPr/>
              <p:nvPr/>
            </p:nvGrpSpPr>
            <p:grpSpPr>
              <a:xfrm>
                <a:off x="7063437" y="4763829"/>
                <a:ext cx="4391653" cy="431891"/>
                <a:chOff x="7063437" y="4763829"/>
                <a:chExt cx="4391653" cy="431891"/>
              </a:xfrm>
            </p:grpSpPr>
            <p:sp>
              <p:nvSpPr>
                <p:cNvPr id="202" name="Rectangle 201">
                  <a:extLst>
                    <a:ext uri="{FF2B5EF4-FFF2-40B4-BE49-F238E27FC236}">
                      <a16:creationId xmlns:a16="http://schemas.microsoft.com/office/drawing/2014/main" id="{2E0E6ECB-9497-404E-B69B-C51B74EB500D}"/>
                    </a:ext>
                  </a:extLst>
                </p:cNvPr>
                <p:cNvSpPr/>
                <p:nvPr/>
              </p:nvSpPr>
              <p:spPr>
                <a:xfrm>
                  <a:off x="7063437" y="4763829"/>
                  <a:ext cx="4391653"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203" name="Rectangle 202">
                  <a:extLst>
                    <a:ext uri="{FF2B5EF4-FFF2-40B4-BE49-F238E27FC236}">
                      <a16:creationId xmlns:a16="http://schemas.microsoft.com/office/drawing/2014/main" id="{3EF04848-9CDF-40E8-916E-39953DFDD27D}"/>
                    </a:ext>
                  </a:extLst>
                </p:cNvPr>
                <p:cNvSpPr/>
                <p:nvPr/>
              </p:nvSpPr>
              <p:spPr>
                <a:xfrm>
                  <a:off x="7135419" y="4835811"/>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204" name="Rectangle 203">
                  <a:extLst>
                    <a:ext uri="{FF2B5EF4-FFF2-40B4-BE49-F238E27FC236}">
                      <a16:creationId xmlns:a16="http://schemas.microsoft.com/office/drawing/2014/main" id="{B4DAA725-0578-4F9B-91CB-42A86605F578}"/>
                    </a:ext>
                  </a:extLst>
                </p:cNvPr>
                <p:cNvSpPr/>
                <p:nvPr/>
              </p:nvSpPr>
              <p:spPr>
                <a:xfrm>
                  <a:off x="7135419" y="4907793"/>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205" name="Rectangle 204">
                  <a:extLst>
                    <a:ext uri="{FF2B5EF4-FFF2-40B4-BE49-F238E27FC236}">
                      <a16:creationId xmlns:a16="http://schemas.microsoft.com/office/drawing/2014/main" id="{944C1F1C-A09F-4D83-B90D-0B80DA590DE7}"/>
                    </a:ext>
                  </a:extLst>
                </p:cNvPr>
                <p:cNvSpPr/>
                <p:nvPr/>
              </p:nvSpPr>
              <p:spPr>
                <a:xfrm>
                  <a:off x="7135419" y="4979775"/>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206" name="Rectangle 205">
                  <a:extLst>
                    <a:ext uri="{FF2B5EF4-FFF2-40B4-BE49-F238E27FC236}">
                      <a16:creationId xmlns:a16="http://schemas.microsoft.com/office/drawing/2014/main" id="{C2A324F3-4518-4C6E-BB39-577565CBFE77}"/>
                    </a:ext>
                  </a:extLst>
                </p:cNvPr>
                <p:cNvSpPr/>
                <p:nvPr/>
              </p:nvSpPr>
              <p:spPr>
                <a:xfrm>
                  <a:off x="7135419" y="5051756"/>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207" name="TextBox 206">
                  <a:extLst>
                    <a:ext uri="{FF2B5EF4-FFF2-40B4-BE49-F238E27FC236}">
                      <a16:creationId xmlns:a16="http://schemas.microsoft.com/office/drawing/2014/main" id="{62568925-172B-4229-B4E7-A972A9463060}"/>
                    </a:ext>
                  </a:extLst>
                </p:cNvPr>
                <p:cNvSpPr txBox="1"/>
                <p:nvPr/>
              </p:nvSpPr>
              <p:spPr>
                <a:xfrm>
                  <a:off x="9259096" y="4908332"/>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150" name="Group 149">
                <a:extLst>
                  <a:ext uri="{FF2B5EF4-FFF2-40B4-BE49-F238E27FC236}">
                    <a16:creationId xmlns:a16="http://schemas.microsoft.com/office/drawing/2014/main" id="{D7AE7D79-2734-43CB-AEFC-65EA2AE3D49D}"/>
                  </a:ext>
                </a:extLst>
              </p:cNvPr>
              <p:cNvGrpSpPr/>
              <p:nvPr/>
            </p:nvGrpSpPr>
            <p:grpSpPr>
              <a:xfrm>
                <a:off x="9326193" y="3614400"/>
                <a:ext cx="431891" cy="431891"/>
                <a:chOff x="7883910" y="3615120"/>
                <a:chExt cx="431891" cy="431891"/>
              </a:xfrm>
            </p:grpSpPr>
            <p:sp>
              <p:nvSpPr>
                <p:cNvPr id="197" name="Rectangle 196">
                  <a:extLst>
                    <a:ext uri="{FF2B5EF4-FFF2-40B4-BE49-F238E27FC236}">
                      <a16:creationId xmlns:a16="http://schemas.microsoft.com/office/drawing/2014/main" id="{A1A01F44-CB89-4A27-A553-A9C5C8E5DA8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98" name="Rectangle 197">
                  <a:extLst>
                    <a:ext uri="{FF2B5EF4-FFF2-40B4-BE49-F238E27FC236}">
                      <a16:creationId xmlns:a16="http://schemas.microsoft.com/office/drawing/2014/main" id="{74D27A90-DE39-4CD3-A72A-4B46CB46380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99" name="Rectangle 198">
                  <a:extLst>
                    <a:ext uri="{FF2B5EF4-FFF2-40B4-BE49-F238E27FC236}">
                      <a16:creationId xmlns:a16="http://schemas.microsoft.com/office/drawing/2014/main" id="{89AFF1BB-9A86-47F4-BDB6-36369D56837A}"/>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00" name="Rectangle 199">
                  <a:extLst>
                    <a:ext uri="{FF2B5EF4-FFF2-40B4-BE49-F238E27FC236}">
                      <a16:creationId xmlns:a16="http://schemas.microsoft.com/office/drawing/2014/main" id="{F4463FDA-0C53-49ED-AEDB-98FDA49C26F2}"/>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201" name="Rectangle 200">
                  <a:extLst>
                    <a:ext uri="{FF2B5EF4-FFF2-40B4-BE49-F238E27FC236}">
                      <a16:creationId xmlns:a16="http://schemas.microsoft.com/office/drawing/2014/main" id="{031919D7-B6F1-447C-93ED-F30181DAA90A}"/>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51" name="Group 150">
                <a:extLst>
                  <a:ext uri="{FF2B5EF4-FFF2-40B4-BE49-F238E27FC236}">
                    <a16:creationId xmlns:a16="http://schemas.microsoft.com/office/drawing/2014/main" id="{1C3622CD-0F15-4B02-920F-BFEFEEA610C4}"/>
                  </a:ext>
                </a:extLst>
              </p:cNvPr>
              <p:cNvGrpSpPr/>
              <p:nvPr/>
            </p:nvGrpSpPr>
            <p:grpSpPr>
              <a:xfrm>
                <a:off x="9891863" y="3614400"/>
                <a:ext cx="431891" cy="431891"/>
                <a:chOff x="7883910" y="3615120"/>
                <a:chExt cx="431891" cy="431891"/>
              </a:xfrm>
            </p:grpSpPr>
            <p:sp>
              <p:nvSpPr>
                <p:cNvPr id="192" name="Rectangle 191">
                  <a:extLst>
                    <a:ext uri="{FF2B5EF4-FFF2-40B4-BE49-F238E27FC236}">
                      <a16:creationId xmlns:a16="http://schemas.microsoft.com/office/drawing/2014/main" id="{2AE1F80B-E4E4-4070-BAF3-74282F3FCB8F}"/>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93" name="Rectangle 192">
                  <a:extLst>
                    <a:ext uri="{FF2B5EF4-FFF2-40B4-BE49-F238E27FC236}">
                      <a16:creationId xmlns:a16="http://schemas.microsoft.com/office/drawing/2014/main" id="{B69A6C59-7B7B-491D-9F73-D08530C727F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94" name="Rectangle 193">
                  <a:extLst>
                    <a:ext uri="{FF2B5EF4-FFF2-40B4-BE49-F238E27FC236}">
                      <a16:creationId xmlns:a16="http://schemas.microsoft.com/office/drawing/2014/main" id="{687302E8-F489-454C-8CA6-3A0074CBAE29}"/>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95" name="Rectangle 194">
                  <a:extLst>
                    <a:ext uri="{FF2B5EF4-FFF2-40B4-BE49-F238E27FC236}">
                      <a16:creationId xmlns:a16="http://schemas.microsoft.com/office/drawing/2014/main" id="{8D0634B6-12D5-49DB-B1CC-0E818BF3ACC3}"/>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96" name="Rectangle 195">
                  <a:extLst>
                    <a:ext uri="{FF2B5EF4-FFF2-40B4-BE49-F238E27FC236}">
                      <a16:creationId xmlns:a16="http://schemas.microsoft.com/office/drawing/2014/main" id="{2D636D98-E721-42AD-A8D4-4DCD6A35C41C}"/>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52" name="Group 151">
                <a:extLst>
                  <a:ext uri="{FF2B5EF4-FFF2-40B4-BE49-F238E27FC236}">
                    <a16:creationId xmlns:a16="http://schemas.microsoft.com/office/drawing/2014/main" id="{C379AB8F-605E-4A27-B040-B02A95FF9F34}"/>
                  </a:ext>
                </a:extLst>
              </p:cNvPr>
              <p:cNvGrpSpPr/>
              <p:nvPr/>
            </p:nvGrpSpPr>
            <p:grpSpPr>
              <a:xfrm>
                <a:off x="10457533" y="3614400"/>
                <a:ext cx="431891" cy="431891"/>
                <a:chOff x="7883910" y="3615120"/>
                <a:chExt cx="431891" cy="431891"/>
              </a:xfrm>
            </p:grpSpPr>
            <p:sp>
              <p:nvSpPr>
                <p:cNvPr id="186" name="Rectangle 185">
                  <a:extLst>
                    <a:ext uri="{FF2B5EF4-FFF2-40B4-BE49-F238E27FC236}">
                      <a16:creationId xmlns:a16="http://schemas.microsoft.com/office/drawing/2014/main" id="{E7F0D549-581B-4062-836B-482A0478E714}"/>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87" name="Rectangle 186">
                  <a:extLst>
                    <a:ext uri="{FF2B5EF4-FFF2-40B4-BE49-F238E27FC236}">
                      <a16:creationId xmlns:a16="http://schemas.microsoft.com/office/drawing/2014/main" id="{37E305E9-1585-4521-BB9A-BC635AE08F8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88" name="Rectangle 187">
                  <a:extLst>
                    <a:ext uri="{FF2B5EF4-FFF2-40B4-BE49-F238E27FC236}">
                      <a16:creationId xmlns:a16="http://schemas.microsoft.com/office/drawing/2014/main" id="{3B6C4912-D162-4CF7-BF44-F8DE10AD0436}"/>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89" name="Rectangle 188">
                  <a:extLst>
                    <a:ext uri="{FF2B5EF4-FFF2-40B4-BE49-F238E27FC236}">
                      <a16:creationId xmlns:a16="http://schemas.microsoft.com/office/drawing/2014/main" id="{9B872D44-7282-411F-A74F-DC8BEAF953C6}"/>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90" name="Rectangle 189">
                  <a:extLst>
                    <a:ext uri="{FF2B5EF4-FFF2-40B4-BE49-F238E27FC236}">
                      <a16:creationId xmlns:a16="http://schemas.microsoft.com/office/drawing/2014/main" id="{23066F5D-EDD9-4668-AAFD-1A8FE2F52C7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91" name="TextBox 190">
                  <a:extLst>
                    <a:ext uri="{FF2B5EF4-FFF2-40B4-BE49-F238E27FC236}">
                      <a16:creationId xmlns:a16="http://schemas.microsoft.com/office/drawing/2014/main" id="{94FD6787-C7EE-412D-AF2D-D21ADCA23C21}"/>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153" name="Group 152">
                <a:extLst>
                  <a:ext uri="{FF2B5EF4-FFF2-40B4-BE49-F238E27FC236}">
                    <a16:creationId xmlns:a16="http://schemas.microsoft.com/office/drawing/2014/main" id="{18F69C34-0F51-4FD2-B6AD-7D2E2DADC8FD}"/>
                  </a:ext>
                </a:extLst>
              </p:cNvPr>
              <p:cNvGrpSpPr/>
              <p:nvPr/>
            </p:nvGrpSpPr>
            <p:grpSpPr>
              <a:xfrm>
                <a:off x="11023200" y="3614400"/>
                <a:ext cx="431891" cy="431891"/>
                <a:chOff x="7883910" y="3615120"/>
                <a:chExt cx="431891" cy="431891"/>
              </a:xfrm>
            </p:grpSpPr>
            <p:sp>
              <p:nvSpPr>
                <p:cNvPr id="180" name="Rectangle 179">
                  <a:extLst>
                    <a:ext uri="{FF2B5EF4-FFF2-40B4-BE49-F238E27FC236}">
                      <a16:creationId xmlns:a16="http://schemas.microsoft.com/office/drawing/2014/main" id="{43BE0E78-AB5D-476B-9CC5-8BE1C7F9658B}"/>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81" name="Rectangle 180">
                  <a:extLst>
                    <a:ext uri="{FF2B5EF4-FFF2-40B4-BE49-F238E27FC236}">
                      <a16:creationId xmlns:a16="http://schemas.microsoft.com/office/drawing/2014/main" id="{56A3B7B7-A40F-4294-8401-3ED6753B1A76}"/>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82" name="Rectangle 181">
                  <a:extLst>
                    <a:ext uri="{FF2B5EF4-FFF2-40B4-BE49-F238E27FC236}">
                      <a16:creationId xmlns:a16="http://schemas.microsoft.com/office/drawing/2014/main" id="{3DB954CF-8054-44BE-AE12-35DDF98D2C14}"/>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83" name="Rectangle 182">
                  <a:extLst>
                    <a:ext uri="{FF2B5EF4-FFF2-40B4-BE49-F238E27FC236}">
                      <a16:creationId xmlns:a16="http://schemas.microsoft.com/office/drawing/2014/main" id="{16D9473C-E2A9-44AE-961B-CFB9142B580E}"/>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84" name="Rectangle 183">
                  <a:extLst>
                    <a:ext uri="{FF2B5EF4-FFF2-40B4-BE49-F238E27FC236}">
                      <a16:creationId xmlns:a16="http://schemas.microsoft.com/office/drawing/2014/main" id="{6AABFC86-10BA-4CD6-8008-F92FC2A293D5}"/>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85" name="TextBox 184">
                  <a:extLst>
                    <a:ext uri="{FF2B5EF4-FFF2-40B4-BE49-F238E27FC236}">
                      <a16:creationId xmlns:a16="http://schemas.microsoft.com/office/drawing/2014/main" id="{400CF708-6E53-48F0-911C-89D8466FE170}"/>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154" name="Group 153">
                <a:extLst>
                  <a:ext uri="{FF2B5EF4-FFF2-40B4-BE49-F238E27FC236}">
                    <a16:creationId xmlns:a16="http://schemas.microsoft.com/office/drawing/2014/main" id="{F6558766-25F5-46A9-8C65-23A55FD5B193}"/>
                  </a:ext>
                </a:extLst>
              </p:cNvPr>
              <p:cNvGrpSpPr/>
              <p:nvPr/>
            </p:nvGrpSpPr>
            <p:grpSpPr>
              <a:xfrm>
                <a:off x="9326158" y="4165200"/>
                <a:ext cx="431891" cy="431891"/>
                <a:chOff x="7883910" y="3615120"/>
                <a:chExt cx="431891" cy="431891"/>
              </a:xfrm>
            </p:grpSpPr>
            <p:sp>
              <p:nvSpPr>
                <p:cNvPr id="175" name="Rectangle 174">
                  <a:extLst>
                    <a:ext uri="{FF2B5EF4-FFF2-40B4-BE49-F238E27FC236}">
                      <a16:creationId xmlns:a16="http://schemas.microsoft.com/office/drawing/2014/main" id="{93DB2DA4-A94B-49A2-9536-DF5444E27025}"/>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76" name="Rectangle 175">
                  <a:extLst>
                    <a:ext uri="{FF2B5EF4-FFF2-40B4-BE49-F238E27FC236}">
                      <a16:creationId xmlns:a16="http://schemas.microsoft.com/office/drawing/2014/main" id="{35423DC9-3A02-4FFE-9694-D9152B8F97D8}"/>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77" name="Rectangle 176">
                  <a:extLst>
                    <a:ext uri="{FF2B5EF4-FFF2-40B4-BE49-F238E27FC236}">
                      <a16:creationId xmlns:a16="http://schemas.microsoft.com/office/drawing/2014/main" id="{44C11F9B-82D9-4F7E-ADB7-6CCE0519419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78" name="Rectangle 177">
                  <a:extLst>
                    <a:ext uri="{FF2B5EF4-FFF2-40B4-BE49-F238E27FC236}">
                      <a16:creationId xmlns:a16="http://schemas.microsoft.com/office/drawing/2014/main" id="{B52E49B2-14DF-42AB-838B-09ED32622FA6}"/>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79" name="Rectangle 178">
                  <a:extLst>
                    <a:ext uri="{FF2B5EF4-FFF2-40B4-BE49-F238E27FC236}">
                      <a16:creationId xmlns:a16="http://schemas.microsoft.com/office/drawing/2014/main" id="{970F0803-1B9A-4377-9237-5BF75433B952}"/>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55" name="Group 154">
                <a:extLst>
                  <a:ext uri="{FF2B5EF4-FFF2-40B4-BE49-F238E27FC236}">
                    <a16:creationId xmlns:a16="http://schemas.microsoft.com/office/drawing/2014/main" id="{750EC627-B56F-410C-BEA5-5BD0328A3EEF}"/>
                  </a:ext>
                </a:extLst>
              </p:cNvPr>
              <p:cNvGrpSpPr/>
              <p:nvPr/>
            </p:nvGrpSpPr>
            <p:grpSpPr>
              <a:xfrm>
                <a:off x="9891838" y="4165200"/>
                <a:ext cx="431891" cy="431891"/>
                <a:chOff x="7883910" y="3615120"/>
                <a:chExt cx="431891" cy="431891"/>
              </a:xfrm>
            </p:grpSpPr>
            <p:sp>
              <p:nvSpPr>
                <p:cNvPr id="170" name="Rectangle 169">
                  <a:extLst>
                    <a:ext uri="{FF2B5EF4-FFF2-40B4-BE49-F238E27FC236}">
                      <a16:creationId xmlns:a16="http://schemas.microsoft.com/office/drawing/2014/main" id="{9AD72B4A-E2B6-441F-B710-E36C97712F0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71" name="Rectangle 170">
                  <a:extLst>
                    <a:ext uri="{FF2B5EF4-FFF2-40B4-BE49-F238E27FC236}">
                      <a16:creationId xmlns:a16="http://schemas.microsoft.com/office/drawing/2014/main" id="{D209D325-7D7F-4583-98BE-90B52B68F23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72" name="Rectangle 171">
                  <a:extLst>
                    <a:ext uri="{FF2B5EF4-FFF2-40B4-BE49-F238E27FC236}">
                      <a16:creationId xmlns:a16="http://schemas.microsoft.com/office/drawing/2014/main" id="{F8F53AB2-4C3C-43E6-8A96-BC8C65F02F2C}"/>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73" name="Rectangle 172">
                  <a:extLst>
                    <a:ext uri="{FF2B5EF4-FFF2-40B4-BE49-F238E27FC236}">
                      <a16:creationId xmlns:a16="http://schemas.microsoft.com/office/drawing/2014/main" id="{4E285C85-F9E3-43E3-A532-7F15DA0CF8D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74" name="Rectangle 173">
                  <a:extLst>
                    <a:ext uri="{FF2B5EF4-FFF2-40B4-BE49-F238E27FC236}">
                      <a16:creationId xmlns:a16="http://schemas.microsoft.com/office/drawing/2014/main" id="{3136603D-6E21-4697-97CA-388C6623238C}"/>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56" name="Group 155">
                <a:extLst>
                  <a:ext uri="{FF2B5EF4-FFF2-40B4-BE49-F238E27FC236}">
                    <a16:creationId xmlns:a16="http://schemas.microsoft.com/office/drawing/2014/main" id="{0CA0AF88-9CF6-4321-A1F0-64D1C320C2C3}"/>
                  </a:ext>
                </a:extLst>
              </p:cNvPr>
              <p:cNvGrpSpPr/>
              <p:nvPr/>
            </p:nvGrpSpPr>
            <p:grpSpPr>
              <a:xfrm>
                <a:off x="10457518" y="4165200"/>
                <a:ext cx="431891" cy="431891"/>
                <a:chOff x="7883910" y="3615120"/>
                <a:chExt cx="431891" cy="431891"/>
              </a:xfrm>
            </p:grpSpPr>
            <p:sp>
              <p:nvSpPr>
                <p:cNvPr id="165" name="Rectangle 164">
                  <a:extLst>
                    <a:ext uri="{FF2B5EF4-FFF2-40B4-BE49-F238E27FC236}">
                      <a16:creationId xmlns:a16="http://schemas.microsoft.com/office/drawing/2014/main" id="{EEA24C93-3B9E-47C9-9480-B11A24624006}"/>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66" name="Rectangle 165">
                  <a:extLst>
                    <a:ext uri="{FF2B5EF4-FFF2-40B4-BE49-F238E27FC236}">
                      <a16:creationId xmlns:a16="http://schemas.microsoft.com/office/drawing/2014/main" id="{4E9612D7-EBFC-45A8-925B-702B1A87210B}"/>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67" name="Rectangle 166">
                  <a:extLst>
                    <a:ext uri="{FF2B5EF4-FFF2-40B4-BE49-F238E27FC236}">
                      <a16:creationId xmlns:a16="http://schemas.microsoft.com/office/drawing/2014/main" id="{BCFDC219-CC7E-41E7-B398-9CAF2CC9750E}"/>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68" name="Rectangle 167">
                  <a:extLst>
                    <a:ext uri="{FF2B5EF4-FFF2-40B4-BE49-F238E27FC236}">
                      <a16:creationId xmlns:a16="http://schemas.microsoft.com/office/drawing/2014/main" id="{7DBA62CD-5F7E-414D-BDC9-82681DBB404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69" name="Rectangle 168">
                  <a:extLst>
                    <a:ext uri="{FF2B5EF4-FFF2-40B4-BE49-F238E27FC236}">
                      <a16:creationId xmlns:a16="http://schemas.microsoft.com/office/drawing/2014/main" id="{BDAF54A0-4B77-4B90-BEAF-003C558D9A9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157" name="Group 156">
                <a:extLst>
                  <a:ext uri="{FF2B5EF4-FFF2-40B4-BE49-F238E27FC236}">
                    <a16:creationId xmlns:a16="http://schemas.microsoft.com/office/drawing/2014/main" id="{76C9BB4E-19FD-4D10-A37A-E78071F4E3B3}"/>
                  </a:ext>
                </a:extLst>
              </p:cNvPr>
              <p:cNvGrpSpPr/>
              <p:nvPr/>
            </p:nvGrpSpPr>
            <p:grpSpPr>
              <a:xfrm>
                <a:off x="11023200" y="4165200"/>
                <a:ext cx="431891" cy="431891"/>
                <a:chOff x="7883910" y="3615120"/>
                <a:chExt cx="431891" cy="431891"/>
              </a:xfrm>
            </p:grpSpPr>
            <p:sp>
              <p:nvSpPr>
                <p:cNvPr id="159" name="Rectangle 158">
                  <a:extLst>
                    <a:ext uri="{FF2B5EF4-FFF2-40B4-BE49-F238E27FC236}">
                      <a16:creationId xmlns:a16="http://schemas.microsoft.com/office/drawing/2014/main" id="{1511270F-485D-4E57-8916-8D2A3A867705}"/>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60" name="Rectangle 159">
                  <a:extLst>
                    <a:ext uri="{FF2B5EF4-FFF2-40B4-BE49-F238E27FC236}">
                      <a16:creationId xmlns:a16="http://schemas.microsoft.com/office/drawing/2014/main" id="{81924B87-E180-4050-B58F-84C5FFC92367}"/>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61" name="Rectangle 160">
                  <a:extLst>
                    <a:ext uri="{FF2B5EF4-FFF2-40B4-BE49-F238E27FC236}">
                      <a16:creationId xmlns:a16="http://schemas.microsoft.com/office/drawing/2014/main" id="{F38A2E58-2B54-434B-B8FB-3A3BB740D65D}"/>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62" name="Rectangle 161">
                  <a:extLst>
                    <a:ext uri="{FF2B5EF4-FFF2-40B4-BE49-F238E27FC236}">
                      <a16:creationId xmlns:a16="http://schemas.microsoft.com/office/drawing/2014/main" id="{87DF8C13-DE6C-44D8-A9CD-CD36D7B0932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63" name="Rectangle 162">
                  <a:extLst>
                    <a:ext uri="{FF2B5EF4-FFF2-40B4-BE49-F238E27FC236}">
                      <a16:creationId xmlns:a16="http://schemas.microsoft.com/office/drawing/2014/main" id="{E36E1B54-7B9A-42BF-9B8D-D89FD425D538}"/>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64" name="TextBox 163">
                  <a:extLst>
                    <a:ext uri="{FF2B5EF4-FFF2-40B4-BE49-F238E27FC236}">
                      <a16:creationId xmlns:a16="http://schemas.microsoft.com/office/drawing/2014/main" id="{B2A24E9F-AC57-4048-9699-CFF317FE4130}"/>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sp>
            <p:nvSpPr>
              <p:cNvPr id="158" name="Rectangle 157">
                <a:extLst>
                  <a:ext uri="{FF2B5EF4-FFF2-40B4-BE49-F238E27FC236}">
                    <a16:creationId xmlns:a16="http://schemas.microsoft.com/office/drawing/2014/main" id="{BC14A3A3-91BD-4F3B-9F2C-1D189C51F23A}"/>
                  </a:ext>
                </a:extLst>
              </p:cNvPr>
              <p:cNvSpPr/>
              <p:nvPr/>
            </p:nvSpPr>
            <p:spPr>
              <a:xfrm>
                <a:off x="6991456" y="1670400"/>
                <a:ext cx="4536000" cy="503873"/>
              </a:xfrm>
              <a:prstGeom prst="rect">
                <a:avLst/>
              </a:prstGeom>
              <a:solidFill>
                <a:schemeClr val="accent1"/>
              </a:solidFill>
              <a:ln>
                <a:solidFill>
                  <a:schemeClr val="accent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grpSp>
        <p:grpSp>
          <p:nvGrpSpPr>
            <p:cNvPr id="10" name="Group 9">
              <a:extLst>
                <a:ext uri="{FF2B5EF4-FFF2-40B4-BE49-F238E27FC236}">
                  <a16:creationId xmlns:a16="http://schemas.microsoft.com/office/drawing/2014/main" id="{57EDA12B-3B90-40C0-9705-81E80D2BED85}"/>
                </a:ext>
              </a:extLst>
            </p:cNvPr>
            <p:cNvGrpSpPr>
              <a:grpSpLocks noChangeAspect="1"/>
            </p:cNvGrpSpPr>
            <p:nvPr/>
          </p:nvGrpSpPr>
          <p:grpSpPr>
            <a:xfrm>
              <a:off x="9090000" y="3758400"/>
              <a:ext cx="2412000" cy="1943995"/>
              <a:chOff x="6847492" y="1526399"/>
              <a:chExt cx="4824000" cy="3888000"/>
            </a:xfrm>
          </p:grpSpPr>
          <p:sp>
            <p:nvSpPr>
              <p:cNvPr id="11" name="Rectangle 10">
                <a:extLst>
                  <a:ext uri="{FF2B5EF4-FFF2-40B4-BE49-F238E27FC236}">
                    <a16:creationId xmlns:a16="http://schemas.microsoft.com/office/drawing/2014/main" id="{86EDD4DE-FD57-4730-8815-A26B118D8272}"/>
                  </a:ext>
                </a:extLst>
              </p:cNvPr>
              <p:cNvSpPr/>
              <p:nvPr/>
            </p:nvSpPr>
            <p:spPr>
              <a:xfrm>
                <a:off x="6847492" y="1526399"/>
                <a:ext cx="4824000" cy="3888000"/>
              </a:xfrm>
              <a:prstGeom prst="rect">
                <a:avLst/>
              </a:prstGeom>
              <a:solidFill>
                <a:schemeClr val="bg1">
                  <a:lumMod val="9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12" name="Rectangle 11">
                <a:extLst>
                  <a:ext uri="{FF2B5EF4-FFF2-40B4-BE49-F238E27FC236}">
                    <a16:creationId xmlns:a16="http://schemas.microsoft.com/office/drawing/2014/main" id="{07FE4DCB-E307-43E8-B0CD-94028592D7FB}"/>
                  </a:ext>
                </a:extLst>
              </p:cNvPr>
              <p:cNvSpPr/>
              <p:nvPr/>
            </p:nvSpPr>
            <p:spPr>
              <a:xfrm>
                <a:off x="6991456" y="2318400"/>
                <a:ext cx="4536000" cy="503873"/>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sp>
            <p:nvSpPr>
              <p:cNvPr id="13" name="Rectangle 12">
                <a:extLst>
                  <a:ext uri="{FF2B5EF4-FFF2-40B4-BE49-F238E27FC236}">
                    <a16:creationId xmlns:a16="http://schemas.microsoft.com/office/drawing/2014/main" id="{87A7AF78-EF7D-478E-B86B-278361756DEB}"/>
                  </a:ext>
                </a:extLst>
              </p:cNvPr>
              <p:cNvSpPr/>
              <p:nvPr/>
            </p:nvSpPr>
            <p:spPr>
              <a:xfrm>
                <a:off x="699145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4" name="Rectangle 13">
                <a:extLst>
                  <a:ext uri="{FF2B5EF4-FFF2-40B4-BE49-F238E27FC236}">
                    <a16:creationId xmlns:a16="http://schemas.microsoft.com/office/drawing/2014/main" id="{CD87C167-B91D-43C4-B3ED-1F6640D1BD1E}"/>
                  </a:ext>
                </a:extLst>
              </p:cNvPr>
              <p:cNvSpPr/>
              <p:nvPr/>
            </p:nvSpPr>
            <p:spPr>
              <a:xfrm>
                <a:off x="6991456" y="3543138"/>
                <a:ext cx="4536000" cy="172756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15" name="Rectangle 14">
                <a:extLst>
                  <a:ext uri="{FF2B5EF4-FFF2-40B4-BE49-F238E27FC236}">
                    <a16:creationId xmlns:a16="http://schemas.microsoft.com/office/drawing/2014/main" id="{11B2D104-6948-4401-AE6A-9BA440972EE9}"/>
                  </a:ext>
                </a:extLst>
              </p:cNvPr>
              <p:cNvSpPr/>
              <p:nvPr/>
            </p:nvSpPr>
            <p:spPr>
              <a:xfrm>
                <a:off x="756731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6" name="Rectangle 15">
                <a:extLst>
                  <a:ext uri="{FF2B5EF4-FFF2-40B4-BE49-F238E27FC236}">
                    <a16:creationId xmlns:a16="http://schemas.microsoft.com/office/drawing/2014/main" id="{EB36702C-8F45-4C1A-89CE-CDFE62E4FBDF}"/>
                  </a:ext>
                </a:extLst>
              </p:cNvPr>
              <p:cNvSpPr/>
              <p:nvPr/>
            </p:nvSpPr>
            <p:spPr>
              <a:xfrm>
                <a:off x="8143513"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7" name="Rectangle 16">
                <a:extLst>
                  <a:ext uri="{FF2B5EF4-FFF2-40B4-BE49-F238E27FC236}">
                    <a16:creationId xmlns:a16="http://schemas.microsoft.com/office/drawing/2014/main" id="{7355D094-5C3D-4265-8236-6387E77EB788}"/>
                  </a:ext>
                </a:extLst>
              </p:cNvPr>
              <p:cNvSpPr/>
              <p:nvPr/>
            </p:nvSpPr>
            <p:spPr>
              <a:xfrm>
                <a:off x="8719020"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8" name="Rectangle 17">
                <a:extLst>
                  <a:ext uri="{FF2B5EF4-FFF2-40B4-BE49-F238E27FC236}">
                    <a16:creationId xmlns:a16="http://schemas.microsoft.com/office/drawing/2014/main" id="{07002E2A-0428-476D-925D-DACB066F9BBC}"/>
                  </a:ext>
                </a:extLst>
              </p:cNvPr>
              <p:cNvSpPr/>
              <p:nvPr/>
            </p:nvSpPr>
            <p:spPr>
              <a:xfrm>
                <a:off x="9294527"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19" name="Rectangle 18">
                <a:extLst>
                  <a:ext uri="{FF2B5EF4-FFF2-40B4-BE49-F238E27FC236}">
                    <a16:creationId xmlns:a16="http://schemas.microsoft.com/office/drawing/2014/main" id="{2BD99B71-9BCE-4EE1-9263-C58A732CE9B5}"/>
                  </a:ext>
                </a:extLst>
              </p:cNvPr>
              <p:cNvSpPr/>
              <p:nvPr/>
            </p:nvSpPr>
            <p:spPr>
              <a:xfrm>
                <a:off x="9870382"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0" name="Rectangle 19">
                <a:extLst>
                  <a:ext uri="{FF2B5EF4-FFF2-40B4-BE49-F238E27FC236}">
                    <a16:creationId xmlns:a16="http://schemas.microsoft.com/office/drawing/2014/main" id="{F11CBCED-93E6-4517-82F6-A0DD4CC33617}"/>
                  </a:ext>
                </a:extLst>
              </p:cNvPr>
              <p:cNvSpPr/>
              <p:nvPr/>
            </p:nvSpPr>
            <p:spPr>
              <a:xfrm>
                <a:off x="10446236"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sp>
            <p:nvSpPr>
              <p:cNvPr id="21" name="Rectangle 20">
                <a:extLst>
                  <a:ext uri="{FF2B5EF4-FFF2-40B4-BE49-F238E27FC236}">
                    <a16:creationId xmlns:a16="http://schemas.microsoft.com/office/drawing/2014/main" id="{01809018-DBDF-422E-84D6-A532708A4DE4}"/>
                  </a:ext>
                </a:extLst>
              </p:cNvPr>
              <p:cNvSpPr/>
              <p:nvPr/>
            </p:nvSpPr>
            <p:spPr>
              <a:xfrm>
                <a:off x="11022091" y="2966400"/>
                <a:ext cx="503873" cy="431891"/>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GB" sz="1200" dirty="0"/>
              </a:p>
            </p:txBody>
          </p:sp>
          <p:grpSp>
            <p:nvGrpSpPr>
              <p:cNvPr id="22" name="Group 21">
                <a:extLst>
                  <a:ext uri="{FF2B5EF4-FFF2-40B4-BE49-F238E27FC236}">
                    <a16:creationId xmlns:a16="http://schemas.microsoft.com/office/drawing/2014/main" id="{8CF9D4A5-D625-471D-9D8A-8230309AC03A}"/>
                  </a:ext>
                </a:extLst>
              </p:cNvPr>
              <p:cNvGrpSpPr/>
              <p:nvPr/>
            </p:nvGrpSpPr>
            <p:grpSpPr>
              <a:xfrm>
                <a:off x="7063513" y="3614400"/>
                <a:ext cx="431891" cy="431891"/>
                <a:chOff x="7883910" y="3615120"/>
                <a:chExt cx="431891" cy="431891"/>
              </a:xfrm>
            </p:grpSpPr>
            <p:sp>
              <p:nvSpPr>
                <p:cNvPr id="125" name="Rectangle 124">
                  <a:extLst>
                    <a:ext uri="{FF2B5EF4-FFF2-40B4-BE49-F238E27FC236}">
                      <a16:creationId xmlns:a16="http://schemas.microsoft.com/office/drawing/2014/main" id="{2FF0AFBA-9C00-489D-A715-0C26A35DFCB6}"/>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26" name="Rectangle 125">
                  <a:extLst>
                    <a:ext uri="{FF2B5EF4-FFF2-40B4-BE49-F238E27FC236}">
                      <a16:creationId xmlns:a16="http://schemas.microsoft.com/office/drawing/2014/main" id="{B95B06CE-0995-4707-9067-303D7263C0D5}"/>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7" name="Rectangle 126">
                  <a:extLst>
                    <a:ext uri="{FF2B5EF4-FFF2-40B4-BE49-F238E27FC236}">
                      <a16:creationId xmlns:a16="http://schemas.microsoft.com/office/drawing/2014/main" id="{8395EB40-8266-4E92-90F0-59D566B52E8B}"/>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8" name="Rectangle 127">
                  <a:extLst>
                    <a:ext uri="{FF2B5EF4-FFF2-40B4-BE49-F238E27FC236}">
                      <a16:creationId xmlns:a16="http://schemas.microsoft.com/office/drawing/2014/main" id="{1DCCBBC6-D21F-4129-B9B6-CCD94A84B2F4}"/>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9" name="Rectangle 128">
                  <a:extLst>
                    <a:ext uri="{FF2B5EF4-FFF2-40B4-BE49-F238E27FC236}">
                      <a16:creationId xmlns:a16="http://schemas.microsoft.com/office/drawing/2014/main" id="{C5F4E196-8D89-4D56-9233-D1031DC022A1}"/>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3" name="Group 22">
                <a:extLst>
                  <a:ext uri="{FF2B5EF4-FFF2-40B4-BE49-F238E27FC236}">
                    <a16:creationId xmlns:a16="http://schemas.microsoft.com/office/drawing/2014/main" id="{B9A01069-ED54-4BCA-84C6-F1FC1CBAD732}"/>
                  </a:ext>
                </a:extLst>
              </p:cNvPr>
              <p:cNvGrpSpPr/>
              <p:nvPr/>
            </p:nvGrpSpPr>
            <p:grpSpPr>
              <a:xfrm>
                <a:off x="7629183" y="3614400"/>
                <a:ext cx="431891" cy="431891"/>
                <a:chOff x="7883910" y="3615120"/>
                <a:chExt cx="431891" cy="431891"/>
              </a:xfrm>
            </p:grpSpPr>
            <p:sp>
              <p:nvSpPr>
                <p:cNvPr id="119" name="Rectangle 118">
                  <a:extLst>
                    <a:ext uri="{FF2B5EF4-FFF2-40B4-BE49-F238E27FC236}">
                      <a16:creationId xmlns:a16="http://schemas.microsoft.com/office/drawing/2014/main" id="{42B358D2-F9F7-42F1-99EC-26CECBABA803}"/>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20" name="Rectangle 119">
                  <a:extLst>
                    <a:ext uri="{FF2B5EF4-FFF2-40B4-BE49-F238E27FC236}">
                      <a16:creationId xmlns:a16="http://schemas.microsoft.com/office/drawing/2014/main" id="{DC1BE7E8-A77A-4ADD-A85D-D2473FDDB9D9}"/>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1" name="Rectangle 120">
                  <a:extLst>
                    <a:ext uri="{FF2B5EF4-FFF2-40B4-BE49-F238E27FC236}">
                      <a16:creationId xmlns:a16="http://schemas.microsoft.com/office/drawing/2014/main" id="{76A01D17-B136-47AA-8B94-C385DD6F4D8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2" name="Rectangle 121">
                  <a:extLst>
                    <a:ext uri="{FF2B5EF4-FFF2-40B4-BE49-F238E27FC236}">
                      <a16:creationId xmlns:a16="http://schemas.microsoft.com/office/drawing/2014/main" id="{2219CBCC-C77F-4D9B-A23C-3C89E9A33D93}"/>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3" name="Rectangle 122">
                  <a:extLst>
                    <a:ext uri="{FF2B5EF4-FFF2-40B4-BE49-F238E27FC236}">
                      <a16:creationId xmlns:a16="http://schemas.microsoft.com/office/drawing/2014/main" id="{1A32A29E-2A70-4B2B-8255-D26F636047F0}"/>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24" name="TextBox 123">
                  <a:extLst>
                    <a:ext uri="{FF2B5EF4-FFF2-40B4-BE49-F238E27FC236}">
                      <a16:creationId xmlns:a16="http://schemas.microsoft.com/office/drawing/2014/main" id="{9008EDD6-976C-4EC3-B2B8-F66A05807251}"/>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24" name="Group 23">
                <a:extLst>
                  <a:ext uri="{FF2B5EF4-FFF2-40B4-BE49-F238E27FC236}">
                    <a16:creationId xmlns:a16="http://schemas.microsoft.com/office/drawing/2014/main" id="{0DAD4F3E-43C1-42D2-A614-A82513E716BB}"/>
                  </a:ext>
                </a:extLst>
              </p:cNvPr>
              <p:cNvGrpSpPr/>
              <p:nvPr/>
            </p:nvGrpSpPr>
            <p:grpSpPr>
              <a:xfrm>
                <a:off x="8194853" y="3614400"/>
                <a:ext cx="431891" cy="431891"/>
                <a:chOff x="7883910" y="3615120"/>
                <a:chExt cx="431891" cy="431891"/>
              </a:xfrm>
            </p:grpSpPr>
            <p:sp>
              <p:nvSpPr>
                <p:cNvPr id="114" name="Rectangle 113">
                  <a:extLst>
                    <a:ext uri="{FF2B5EF4-FFF2-40B4-BE49-F238E27FC236}">
                      <a16:creationId xmlns:a16="http://schemas.microsoft.com/office/drawing/2014/main" id="{9FAB345F-46FE-443B-8E69-20C2A7BC77C6}"/>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15" name="Rectangle 114">
                  <a:extLst>
                    <a:ext uri="{FF2B5EF4-FFF2-40B4-BE49-F238E27FC236}">
                      <a16:creationId xmlns:a16="http://schemas.microsoft.com/office/drawing/2014/main" id="{F62EBD87-E509-4B14-BB67-5E3E311FCEE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6" name="Rectangle 115">
                  <a:extLst>
                    <a:ext uri="{FF2B5EF4-FFF2-40B4-BE49-F238E27FC236}">
                      <a16:creationId xmlns:a16="http://schemas.microsoft.com/office/drawing/2014/main" id="{132CF880-30D7-4483-B263-EFA786DAB7E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7" name="Rectangle 116">
                  <a:extLst>
                    <a:ext uri="{FF2B5EF4-FFF2-40B4-BE49-F238E27FC236}">
                      <a16:creationId xmlns:a16="http://schemas.microsoft.com/office/drawing/2014/main" id="{2E2DDB55-A6B3-4B6D-B89C-305F129AA0EF}"/>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8" name="Rectangle 117">
                  <a:extLst>
                    <a:ext uri="{FF2B5EF4-FFF2-40B4-BE49-F238E27FC236}">
                      <a16:creationId xmlns:a16="http://schemas.microsoft.com/office/drawing/2014/main" id="{7194DECF-AEA8-41A2-B690-B0C8803E0BB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5" name="Group 24">
                <a:extLst>
                  <a:ext uri="{FF2B5EF4-FFF2-40B4-BE49-F238E27FC236}">
                    <a16:creationId xmlns:a16="http://schemas.microsoft.com/office/drawing/2014/main" id="{0451F6E6-9C7F-46BF-AEB3-A46C305D9D25}"/>
                  </a:ext>
                </a:extLst>
              </p:cNvPr>
              <p:cNvGrpSpPr/>
              <p:nvPr/>
            </p:nvGrpSpPr>
            <p:grpSpPr>
              <a:xfrm>
                <a:off x="8760523" y="3614400"/>
                <a:ext cx="431891" cy="431891"/>
                <a:chOff x="7883910" y="3615120"/>
                <a:chExt cx="431891" cy="431891"/>
              </a:xfrm>
            </p:grpSpPr>
            <p:sp>
              <p:nvSpPr>
                <p:cNvPr id="109" name="Rectangle 108">
                  <a:extLst>
                    <a:ext uri="{FF2B5EF4-FFF2-40B4-BE49-F238E27FC236}">
                      <a16:creationId xmlns:a16="http://schemas.microsoft.com/office/drawing/2014/main" id="{30B7653D-3485-485C-8D9A-E32A13F8E1C8}"/>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10" name="Rectangle 109">
                  <a:extLst>
                    <a:ext uri="{FF2B5EF4-FFF2-40B4-BE49-F238E27FC236}">
                      <a16:creationId xmlns:a16="http://schemas.microsoft.com/office/drawing/2014/main" id="{8725F19A-5700-41B0-8580-7C24CE0897AE}"/>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1" name="Rectangle 110">
                  <a:extLst>
                    <a:ext uri="{FF2B5EF4-FFF2-40B4-BE49-F238E27FC236}">
                      <a16:creationId xmlns:a16="http://schemas.microsoft.com/office/drawing/2014/main" id="{8234E3EB-C75C-4D50-9D2E-4F92FD98DA4F}"/>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2" name="Rectangle 111">
                  <a:extLst>
                    <a:ext uri="{FF2B5EF4-FFF2-40B4-BE49-F238E27FC236}">
                      <a16:creationId xmlns:a16="http://schemas.microsoft.com/office/drawing/2014/main" id="{53E2C2B3-46CB-4A0B-A71E-CCFB4A4A7309}"/>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13" name="Rectangle 112">
                  <a:extLst>
                    <a:ext uri="{FF2B5EF4-FFF2-40B4-BE49-F238E27FC236}">
                      <a16:creationId xmlns:a16="http://schemas.microsoft.com/office/drawing/2014/main" id="{B0613EA2-C205-488E-9356-30DECDEDB19F}"/>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6" name="Group 25">
                <a:extLst>
                  <a:ext uri="{FF2B5EF4-FFF2-40B4-BE49-F238E27FC236}">
                    <a16:creationId xmlns:a16="http://schemas.microsoft.com/office/drawing/2014/main" id="{B1797544-ADCA-4D3E-9606-428D77BBF50D}"/>
                  </a:ext>
                </a:extLst>
              </p:cNvPr>
              <p:cNvGrpSpPr/>
              <p:nvPr/>
            </p:nvGrpSpPr>
            <p:grpSpPr>
              <a:xfrm>
                <a:off x="7063438" y="4165200"/>
                <a:ext cx="431891" cy="431891"/>
                <a:chOff x="7883910" y="3615120"/>
                <a:chExt cx="431891" cy="431891"/>
              </a:xfrm>
            </p:grpSpPr>
            <p:sp>
              <p:nvSpPr>
                <p:cNvPr id="104" name="Rectangle 103">
                  <a:extLst>
                    <a:ext uri="{FF2B5EF4-FFF2-40B4-BE49-F238E27FC236}">
                      <a16:creationId xmlns:a16="http://schemas.microsoft.com/office/drawing/2014/main" id="{A95E3804-450F-48F8-A1ED-CC83AFE550E2}"/>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05" name="Rectangle 104">
                  <a:extLst>
                    <a:ext uri="{FF2B5EF4-FFF2-40B4-BE49-F238E27FC236}">
                      <a16:creationId xmlns:a16="http://schemas.microsoft.com/office/drawing/2014/main" id="{B942899B-A3A5-4BE9-B9BF-20583D0C2D08}"/>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6" name="Rectangle 105">
                  <a:extLst>
                    <a:ext uri="{FF2B5EF4-FFF2-40B4-BE49-F238E27FC236}">
                      <a16:creationId xmlns:a16="http://schemas.microsoft.com/office/drawing/2014/main" id="{4EBABED1-6334-47B8-8FA9-C34E8F0E33F8}"/>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7" name="Rectangle 106">
                  <a:extLst>
                    <a:ext uri="{FF2B5EF4-FFF2-40B4-BE49-F238E27FC236}">
                      <a16:creationId xmlns:a16="http://schemas.microsoft.com/office/drawing/2014/main" id="{672991B1-B7F2-4A9D-94B4-ED4764532B5A}"/>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8" name="Rectangle 107">
                  <a:extLst>
                    <a:ext uri="{FF2B5EF4-FFF2-40B4-BE49-F238E27FC236}">
                      <a16:creationId xmlns:a16="http://schemas.microsoft.com/office/drawing/2014/main" id="{14808071-CCBD-4E29-BBFD-E1332651A0B2}"/>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7" name="Group 26">
                <a:extLst>
                  <a:ext uri="{FF2B5EF4-FFF2-40B4-BE49-F238E27FC236}">
                    <a16:creationId xmlns:a16="http://schemas.microsoft.com/office/drawing/2014/main" id="{F9590BB3-3E3E-486C-9090-E3E02AC5F70A}"/>
                  </a:ext>
                </a:extLst>
              </p:cNvPr>
              <p:cNvGrpSpPr/>
              <p:nvPr/>
            </p:nvGrpSpPr>
            <p:grpSpPr>
              <a:xfrm>
                <a:off x="7629118" y="4165200"/>
                <a:ext cx="431891" cy="431891"/>
                <a:chOff x="7883910" y="3615120"/>
                <a:chExt cx="431891" cy="431891"/>
              </a:xfrm>
            </p:grpSpPr>
            <p:sp>
              <p:nvSpPr>
                <p:cNvPr id="99" name="Rectangle 98">
                  <a:extLst>
                    <a:ext uri="{FF2B5EF4-FFF2-40B4-BE49-F238E27FC236}">
                      <a16:creationId xmlns:a16="http://schemas.microsoft.com/office/drawing/2014/main" id="{830083EB-E7CE-494D-B008-BC26C3DB843D}"/>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100" name="Rectangle 99">
                  <a:extLst>
                    <a:ext uri="{FF2B5EF4-FFF2-40B4-BE49-F238E27FC236}">
                      <a16:creationId xmlns:a16="http://schemas.microsoft.com/office/drawing/2014/main" id="{24B97F60-3B61-4191-9064-08B8F79097F0}"/>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1" name="Rectangle 100">
                  <a:extLst>
                    <a:ext uri="{FF2B5EF4-FFF2-40B4-BE49-F238E27FC236}">
                      <a16:creationId xmlns:a16="http://schemas.microsoft.com/office/drawing/2014/main" id="{BC844787-6508-4BC5-88A3-02B6FC03C1E5}"/>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2" name="Rectangle 101">
                  <a:extLst>
                    <a:ext uri="{FF2B5EF4-FFF2-40B4-BE49-F238E27FC236}">
                      <a16:creationId xmlns:a16="http://schemas.microsoft.com/office/drawing/2014/main" id="{DBAFB361-83E8-48AA-985E-8E56CBD9891E}"/>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103" name="Rectangle 102">
                  <a:extLst>
                    <a:ext uri="{FF2B5EF4-FFF2-40B4-BE49-F238E27FC236}">
                      <a16:creationId xmlns:a16="http://schemas.microsoft.com/office/drawing/2014/main" id="{5707D819-8FA7-4E92-85EF-D5BEE47D09F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8" name="Group 27">
                <a:extLst>
                  <a:ext uri="{FF2B5EF4-FFF2-40B4-BE49-F238E27FC236}">
                    <a16:creationId xmlns:a16="http://schemas.microsoft.com/office/drawing/2014/main" id="{12372B03-6DE0-401C-90F5-BD694CE0F059}"/>
                  </a:ext>
                </a:extLst>
              </p:cNvPr>
              <p:cNvGrpSpPr/>
              <p:nvPr/>
            </p:nvGrpSpPr>
            <p:grpSpPr>
              <a:xfrm>
                <a:off x="8194798" y="4165200"/>
                <a:ext cx="431891" cy="431891"/>
                <a:chOff x="7883910" y="3615120"/>
                <a:chExt cx="431891" cy="431891"/>
              </a:xfrm>
            </p:grpSpPr>
            <p:sp>
              <p:nvSpPr>
                <p:cNvPr id="94" name="Rectangle 93">
                  <a:extLst>
                    <a:ext uri="{FF2B5EF4-FFF2-40B4-BE49-F238E27FC236}">
                      <a16:creationId xmlns:a16="http://schemas.microsoft.com/office/drawing/2014/main" id="{B6A0A2CC-B7D4-48A0-A194-FEAB0422AD2E}"/>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95" name="Rectangle 94">
                  <a:extLst>
                    <a:ext uri="{FF2B5EF4-FFF2-40B4-BE49-F238E27FC236}">
                      <a16:creationId xmlns:a16="http://schemas.microsoft.com/office/drawing/2014/main" id="{9829D5A2-53E8-4CC0-81E8-92078EFB233B}"/>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6" name="Rectangle 95">
                  <a:extLst>
                    <a:ext uri="{FF2B5EF4-FFF2-40B4-BE49-F238E27FC236}">
                      <a16:creationId xmlns:a16="http://schemas.microsoft.com/office/drawing/2014/main" id="{E719CCF2-BD80-4F01-A1EE-6FA6B3ADCEE0}"/>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7" name="Rectangle 96">
                  <a:extLst>
                    <a:ext uri="{FF2B5EF4-FFF2-40B4-BE49-F238E27FC236}">
                      <a16:creationId xmlns:a16="http://schemas.microsoft.com/office/drawing/2014/main" id="{385BA0BC-17EA-47FD-A3EB-C6FF31937828}"/>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8" name="Rectangle 97">
                  <a:extLst>
                    <a:ext uri="{FF2B5EF4-FFF2-40B4-BE49-F238E27FC236}">
                      <a16:creationId xmlns:a16="http://schemas.microsoft.com/office/drawing/2014/main" id="{08F269D3-E110-44FA-98E4-7913015BFDD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29" name="Group 28">
                <a:extLst>
                  <a:ext uri="{FF2B5EF4-FFF2-40B4-BE49-F238E27FC236}">
                    <a16:creationId xmlns:a16="http://schemas.microsoft.com/office/drawing/2014/main" id="{C25C2817-4921-458F-956A-E34DEB63FE50}"/>
                  </a:ext>
                </a:extLst>
              </p:cNvPr>
              <p:cNvGrpSpPr/>
              <p:nvPr/>
            </p:nvGrpSpPr>
            <p:grpSpPr>
              <a:xfrm>
                <a:off x="8760478" y="4165200"/>
                <a:ext cx="431891" cy="431891"/>
                <a:chOff x="7883910" y="3615120"/>
                <a:chExt cx="431891" cy="431891"/>
              </a:xfrm>
            </p:grpSpPr>
            <p:sp>
              <p:nvSpPr>
                <p:cNvPr id="89" name="Rectangle 88">
                  <a:extLst>
                    <a:ext uri="{FF2B5EF4-FFF2-40B4-BE49-F238E27FC236}">
                      <a16:creationId xmlns:a16="http://schemas.microsoft.com/office/drawing/2014/main" id="{9AD5B3A2-90B1-462E-8C5C-18FB0DDF46E2}"/>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90" name="Rectangle 89">
                  <a:extLst>
                    <a:ext uri="{FF2B5EF4-FFF2-40B4-BE49-F238E27FC236}">
                      <a16:creationId xmlns:a16="http://schemas.microsoft.com/office/drawing/2014/main" id="{076E0A3A-B76C-4B44-8B68-548BDAFF5861}"/>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1" name="Rectangle 90">
                  <a:extLst>
                    <a:ext uri="{FF2B5EF4-FFF2-40B4-BE49-F238E27FC236}">
                      <a16:creationId xmlns:a16="http://schemas.microsoft.com/office/drawing/2014/main" id="{D0DBD9D3-8B30-4A33-9580-0619D4A92786}"/>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2" name="Rectangle 91">
                  <a:extLst>
                    <a:ext uri="{FF2B5EF4-FFF2-40B4-BE49-F238E27FC236}">
                      <a16:creationId xmlns:a16="http://schemas.microsoft.com/office/drawing/2014/main" id="{8E86EE10-DE49-4022-97CA-94B6DF3D0707}"/>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93" name="Rectangle 92">
                  <a:extLst>
                    <a:ext uri="{FF2B5EF4-FFF2-40B4-BE49-F238E27FC236}">
                      <a16:creationId xmlns:a16="http://schemas.microsoft.com/office/drawing/2014/main" id="{0A4B7700-8CEC-457E-97C6-900B05ABF0B4}"/>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0" name="Group 29">
                <a:extLst>
                  <a:ext uri="{FF2B5EF4-FFF2-40B4-BE49-F238E27FC236}">
                    <a16:creationId xmlns:a16="http://schemas.microsoft.com/office/drawing/2014/main" id="{99B488B1-D79E-4075-B990-FB4C0871A940}"/>
                  </a:ext>
                </a:extLst>
              </p:cNvPr>
              <p:cNvGrpSpPr/>
              <p:nvPr/>
            </p:nvGrpSpPr>
            <p:grpSpPr>
              <a:xfrm>
                <a:off x="7063437" y="4763829"/>
                <a:ext cx="4391653" cy="431891"/>
                <a:chOff x="7063437" y="4763829"/>
                <a:chExt cx="4391653" cy="431891"/>
              </a:xfrm>
            </p:grpSpPr>
            <p:sp>
              <p:nvSpPr>
                <p:cNvPr id="83" name="Rectangle 82">
                  <a:extLst>
                    <a:ext uri="{FF2B5EF4-FFF2-40B4-BE49-F238E27FC236}">
                      <a16:creationId xmlns:a16="http://schemas.microsoft.com/office/drawing/2014/main" id="{F42B1160-76DF-4E27-9971-1AFCC7E04D3B}"/>
                    </a:ext>
                  </a:extLst>
                </p:cNvPr>
                <p:cNvSpPr/>
                <p:nvPr/>
              </p:nvSpPr>
              <p:spPr>
                <a:xfrm>
                  <a:off x="7063437" y="4763829"/>
                  <a:ext cx="4391653"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dirty="0"/>
                </a:p>
              </p:txBody>
            </p:sp>
            <p:sp>
              <p:nvSpPr>
                <p:cNvPr id="84" name="Rectangle 83">
                  <a:extLst>
                    <a:ext uri="{FF2B5EF4-FFF2-40B4-BE49-F238E27FC236}">
                      <a16:creationId xmlns:a16="http://schemas.microsoft.com/office/drawing/2014/main" id="{5791390D-44DF-45D7-BB34-CD0E5957882F}"/>
                    </a:ext>
                  </a:extLst>
                </p:cNvPr>
                <p:cNvSpPr/>
                <p:nvPr/>
              </p:nvSpPr>
              <p:spPr>
                <a:xfrm>
                  <a:off x="7135419" y="4835811"/>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5" name="Rectangle 84">
                  <a:extLst>
                    <a:ext uri="{FF2B5EF4-FFF2-40B4-BE49-F238E27FC236}">
                      <a16:creationId xmlns:a16="http://schemas.microsoft.com/office/drawing/2014/main" id="{4CF40C3E-46F8-499F-BE75-1378163D8840}"/>
                    </a:ext>
                  </a:extLst>
                </p:cNvPr>
                <p:cNvSpPr/>
                <p:nvPr/>
              </p:nvSpPr>
              <p:spPr>
                <a:xfrm>
                  <a:off x="7135419" y="4907793"/>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6" name="Rectangle 85">
                  <a:extLst>
                    <a:ext uri="{FF2B5EF4-FFF2-40B4-BE49-F238E27FC236}">
                      <a16:creationId xmlns:a16="http://schemas.microsoft.com/office/drawing/2014/main" id="{DAF9565B-2C7C-46DA-8982-DC1709B95A04}"/>
                    </a:ext>
                  </a:extLst>
                </p:cNvPr>
                <p:cNvSpPr/>
                <p:nvPr/>
              </p:nvSpPr>
              <p:spPr>
                <a:xfrm>
                  <a:off x="7135419" y="4979775"/>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7" name="Rectangle 86">
                  <a:extLst>
                    <a:ext uri="{FF2B5EF4-FFF2-40B4-BE49-F238E27FC236}">
                      <a16:creationId xmlns:a16="http://schemas.microsoft.com/office/drawing/2014/main" id="{26BA5639-90B4-4712-8D05-A31FCF4F6223}"/>
                    </a:ext>
                  </a:extLst>
                </p:cNvPr>
                <p:cNvSpPr/>
                <p:nvPr/>
              </p:nvSpPr>
              <p:spPr>
                <a:xfrm>
                  <a:off x="7135419" y="5051756"/>
                  <a:ext cx="4248000"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dirty="0"/>
                </a:p>
              </p:txBody>
            </p:sp>
            <p:sp>
              <p:nvSpPr>
                <p:cNvPr id="88" name="TextBox 87">
                  <a:extLst>
                    <a:ext uri="{FF2B5EF4-FFF2-40B4-BE49-F238E27FC236}">
                      <a16:creationId xmlns:a16="http://schemas.microsoft.com/office/drawing/2014/main" id="{B65E1628-8D7A-48A7-BB45-5424B9473C55}"/>
                    </a:ext>
                  </a:extLst>
                </p:cNvPr>
                <p:cNvSpPr txBox="1"/>
                <p:nvPr/>
              </p:nvSpPr>
              <p:spPr>
                <a:xfrm>
                  <a:off x="9259096" y="4908332"/>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31" name="Group 30">
                <a:extLst>
                  <a:ext uri="{FF2B5EF4-FFF2-40B4-BE49-F238E27FC236}">
                    <a16:creationId xmlns:a16="http://schemas.microsoft.com/office/drawing/2014/main" id="{B69531AA-BD1D-4157-9971-CABA29A303A8}"/>
                  </a:ext>
                </a:extLst>
              </p:cNvPr>
              <p:cNvGrpSpPr/>
              <p:nvPr/>
            </p:nvGrpSpPr>
            <p:grpSpPr>
              <a:xfrm>
                <a:off x="9326193" y="3614400"/>
                <a:ext cx="431891" cy="431891"/>
                <a:chOff x="7883910" y="3615120"/>
                <a:chExt cx="431891" cy="431891"/>
              </a:xfrm>
            </p:grpSpPr>
            <p:sp>
              <p:nvSpPr>
                <p:cNvPr id="78" name="Rectangle 77">
                  <a:extLst>
                    <a:ext uri="{FF2B5EF4-FFF2-40B4-BE49-F238E27FC236}">
                      <a16:creationId xmlns:a16="http://schemas.microsoft.com/office/drawing/2014/main" id="{BA2DC201-DB57-4C99-8728-3CDD22DE930B}"/>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79" name="Rectangle 78">
                  <a:extLst>
                    <a:ext uri="{FF2B5EF4-FFF2-40B4-BE49-F238E27FC236}">
                      <a16:creationId xmlns:a16="http://schemas.microsoft.com/office/drawing/2014/main" id="{698C5E66-24F8-4614-997E-FDCBA5C005D1}"/>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80" name="Rectangle 79">
                  <a:extLst>
                    <a:ext uri="{FF2B5EF4-FFF2-40B4-BE49-F238E27FC236}">
                      <a16:creationId xmlns:a16="http://schemas.microsoft.com/office/drawing/2014/main" id="{87EB918F-A4DC-4468-95A0-CCB10F082D2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81" name="Rectangle 80">
                  <a:extLst>
                    <a:ext uri="{FF2B5EF4-FFF2-40B4-BE49-F238E27FC236}">
                      <a16:creationId xmlns:a16="http://schemas.microsoft.com/office/drawing/2014/main" id="{274C11A2-F685-4A4A-975D-947FD5FCEC24}"/>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82" name="Rectangle 81">
                  <a:extLst>
                    <a:ext uri="{FF2B5EF4-FFF2-40B4-BE49-F238E27FC236}">
                      <a16:creationId xmlns:a16="http://schemas.microsoft.com/office/drawing/2014/main" id="{33EFADA7-F060-429A-A0BB-1D4C2CE365F7}"/>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2" name="Group 31">
                <a:extLst>
                  <a:ext uri="{FF2B5EF4-FFF2-40B4-BE49-F238E27FC236}">
                    <a16:creationId xmlns:a16="http://schemas.microsoft.com/office/drawing/2014/main" id="{220CE4E8-BDA7-491B-AADE-58C259C4B6DC}"/>
                  </a:ext>
                </a:extLst>
              </p:cNvPr>
              <p:cNvGrpSpPr/>
              <p:nvPr/>
            </p:nvGrpSpPr>
            <p:grpSpPr>
              <a:xfrm>
                <a:off x="9891863" y="3614400"/>
                <a:ext cx="431891" cy="431891"/>
                <a:chOff x="7883910" y="3615120"/>
                <a:chExt cx="431891" cy="431891"/>
              </a:xfrm>
            </p:grpSpPr>
            <p:sp>
              <p:nvSpPr>
                <p:cNvPr id="73" name="Rectangle 72">
                  <a:extLst>
                    <a:ext uri="{FF2B5EF4-FFF2-40B4-BE49-F238E27FC236}">
                      <a16:creationId xmlns:a16="http://schemas.microsoft.com/office/drawing/2014/main" id="{8524BE82-B05F-432A-B4E9-1061B8E5B145}"/>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74" name="Rectangle 73">
                  <a:extLst>
                    <a:ext uri="{FF2B5EF4-FFF2-40B4-BE49-F238E27FC236}">
                      <a16:creationId xmlns:a16="http://schemas.microsoft.com/office/drawing/2014/main" id="{0146EFDD-638E-4AAD-99F9-D1750F783C52}"/>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5" name="Rectangle 74">
                  <a:extLst>
                    <a:ext uri="{FF2B5EF4-FFF2-40B4-BE49-F238E27FC236}">
                      <a16:creationId xmlns:a16="http://schemas.microsoft.com/office/drawing/2014/main" id="{53262994-C857-4BF4-923C-2244693BDF85}"/>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6" name="Rectangle 75">
                  <a:extLst>
                    <a:ext uri="{FF2B5EF4-FFF2-40B4-BE49-F238E27FC236}">
                      <a16:creationId xmlns:a16="http://schemas.microsoft.com/office/drawing/2014/main" id="{8DD66428-467E-4C49-B964-398A0DE90C5C}"/>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7" name="Rectangle 76">
                  <a:extLst>
                    <a:ext uri="{FF2B5EF4-FFF2-40B4-BE49-F238E27FC236}">
                      <a16:creationId xmlns:a16="http://schemas.microsoft.com/office/drawing/2014/main" id="{B1B4D97F-5415-4E98-96D7-03063E30EAC8}"/>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3" name="Group 32">
                <a:extLst>
                  <a:ext uri="{FF2B5EF4-FFF2-40B4-BE49-F238E27FC236}">
                    <a16:creationId xmlns:a16="http://schemas.microsoft.com/office/drawing/2014/main" id="{F5408D97-E62C-44AA-B882-EF379936A0A1}"/>
                  </a:ext>
                </a:extLst>
              </p:cNvPr>
              <p:cNvGrpSpPr/>
              <p:nvPr/>
            </p:nvGrpSpPr>
            <p:grpSpPr>
              <a:xfrm>
                <a:off x="10457533" y="3614400"/>
                <a:ext cx="431891" cy="431891"/>
                <a:chOff x="7883910" y="3615120"/>
                <a:chExt cx="431891" cy="431891"/>
              </a:xfrm>
            </p:grpSpPr>
            <p:sp>
              <p:nvSpPr>
                <p:cNvPr id="67" name="Rectangle 66">
                  <a:extLst>
                    <a:ext uri="{FF2B5EF4-FFF2-40B4-BE49-F238E27FC236}">
                      <a16:creationId xmlns:a16="http://schemas.microsoft.com/office/drawing/2014/main" id="{7A7C8B7A-B058-4F93-A5B7-098A8171D19B}"/>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68" name="Rectangle 67">
                  <a:extLst>
                    <a:ext uri="{FF2B5EF4-FFF2-40B4-BE49-F238E27FC236}">
                      <a16:creationId xmlns:a16="http://schemas.microsoft.com/office/drawing/2014/main" id="{F0928133-C9A9-41A5-BECA-F480BB5B7175}"/>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9" name="Rectangle 68">
                  <a:extLst>
                    <a:ext uri="{FF2B5EF4-FFF2-40B4-BE49-F238E27FC236}">
                      <a16:creationId xmlns:a16="http://schemas.microsoft.com/office/drawing/2014/main" id="{7462E01C-8EA8-4BB6-9602-DEC7D74A7AC7}"/>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0" name="Rectangle 69">
                  <a:extLst>
                    <a:ext uri="{FF2B5EF4-FFF2-40B4-BE49-F238E27FC236}">
                      <a16:creationId xmlns:a16="http://schemas.microsoft.com/office/drawing/2014/main" id="{D5575025-D84A-4928-A7E4-3071B107CFD6}"/>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1" name="Rectangle 70">
                  <a:extLst>
                    <a:ext uri="{FF2B5EF4-FFF2-40B4-BE49-F238E27FC236}">
                      <a16:creationId xmlns:a16="http://schemas.microsoft.com/office/drawing/2014/main" id="{065FA474-2E19-4AFF-9AB3-6424F73CCB92}"/>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72" name="TextBox 71">
                  <a:extLst>
                    <a:ext uri="{FF2B5EF4-FFF2-40B4-BE49-F238E27FC236}">
                      <a16:creationId xmlns:a16="http://schemas.microsoft.com/office/drawing/2014/main" id="{D686F4C8-564A-4B4A-95AD-F95BE6EA5B7B}"/>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34" name="Group 33">
                <a:extLst>
                  <a:ext uri="{FF2B5EF4-FFF2-40B4-BE49-F238E27FC236}">
                    <a16:creationId xmlns:a16="http://schemas.microsoft.com/office/drawing/2014/main" id="{7DBC0322-C81A-4157-9C8B-912A32D9427B}"/>
                  </a:ext>
                </a:extLst>
              </p:cNvPr>
              <p:cNvGrpSpPr/>
              <p:nvPr/>
            </p:nvGrpSpPr>
            <p:grpSpPr>
              <a:xfrm>
                <a:off x="11023200" y="3614400"/>
                <a:ext cx="431891" cy="431891"/>
                <a:chOff x="7883910" y="3615120"/>
                <a:chExt cx="431891" cy="431891"/>
              </a:xfrm>
            </p:grpSpPr>
            <p:sp>
              <p:nvSpPr>
                <p:cNvPr id="61" name="Rectangle 60">
                  <a:extLst>
                    <a:ext uri="{FF2B5EF4-FFF2-40B4-BE49-F238E27FC236}">
                      <a16:creationId xmlns:a16="http://schemas.microsoft.com/office/drawing/2014/main" id="{2271BCF4-AAD3-4E90-A9F9-7A809D07C7B4}"/>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62" name="Rectangle 61">
                  <a:extLst>
                    <a:ext uri="{FF2B5EF4-FFF2-40B4-BE49-F238E27FC236}">
                      <a16:creationId xmlns:a16="http://schemas.microsoft.com/office/drawing/2014/main" id="{3B73B8BB-6A52-40B3-8926-69C1B652F4F3}"/>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3" name="Rectangle 62">
                  <a:extLst>
                    <a:ext uri="{FF2B5EF4-FFF2-40B4-BE49-F238E27FC236}">
                      <a16:creationId xmlns:a16="http://schemas.microsoft.com/office/drawing/2014/main" id="{72ADF4F1-E96C-419E-A5B6-BB15C9D2BF46}"/>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4" name="Rectangle 63">
                  <a:extLst>
                    <a:ext uri="{FF2B5EF4-FFF2-40B4-BE49-F238E27FC236}">
                      <a16:creationId xmlns:a16="http://schemas.microsoft.com/office/drawing/2014/main" id="{AAFE7D3B-028A-430B-A9A8-8C44099E3D5A}"/>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5" name="Rectangle 64">
                  <a:extLst>
                    <a:ext uri="{FF2B5EF4-FFF2-40B4-BE49-F238E27FC236}">
                      <a16:creationId xmlns:a16="http://schemas.microsoft.com/office/drawing/2014/main" id="{4C623F81-5E65-4F54-A875-2FE0D0075072}"/>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6" name="TextBox 65">
                  <a:extLst>
                    <a:ext uri="{FF2B5EF4-FFF2-40B4-BE49-F238E27FC236}">
                      <a16:creationId xmlns:a16="http://schemas.microsoft.com/office/drawing/2014/main" id="{938E758A-9023-4529-BB39-702485677551}"/>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grpSp>
            <p:nvGrpSpPr>
              <p:cNvPr id="35" name="Group 34">
                <a:extLst>
                  <a:ext uri="{FF2B5EF4-FFF2-40B4-BE49-F238E27FC236}">
                    <a16:creationId xmlns:a16="http://schemas.microsoft.com/office/drawing/2014/main" id="{2E4B0E4B-1485-47C3-891C-C91E027A7450}"/>
                  </a:ext>
                </a:extLst>
              </p:cNvPr>
              <p:cNvGrpSpPr/>
              <p:nvPr/>
            </p:nvGrpSpPr>
            <p:grpSpPr>
              <a:xfrm>
                <a:off x="9326158" y="4165200"/>
                <a:ext cx="431891" cy="431891"/>
                <a:chOff x="7883910" y="3615120"/>
                <a:chExt cx="431891" cy="431891"/>
              </a:xfrm>
            </p:grpSpPr>
            <p:sp>
              <p:nvSpPr>
                <p:cNvPr id="56" name="Rectangle 55">
                  <a:extLst>
                    <a:ext uri="{FF2B5EF4-FFF2-40B4-BE49-F238E27FC236}">
                      <a16:creationId xmlns:a16="http://schemas.microsoft.com/office/drawing/2014/main" id="{96A265D1-5635-4DC1-BBD1-3D765978D84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57" name="Rectangle 56">
                  <a:extLst>
                    <a:ext uri="{FF2B5EF4-FFF2-40B4-BE49-F238E27FC236}">
                      <a16:creationId xmlns:a16="http://schemas.microsoft.com/office/drawing/2014/main" id="{DE744CDC-951D-420A-BA3B-F8CA38E99A1F}"/>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8" name="Rectangle 57">
                  <a:extLst>
                    <a:ext uri="{FF2B5EF4-FFF2-40B4-BE49-F238E27FC236}">
                      <a16:creationId xmlns:a16="http://schemas.microsoft.com/office/drawing/2014/main" id="{8B61BE39-1CAE-4A7D-A417-29267772AE29}"/>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9" name="Rectangle 58">
                  <a:extLst>
                    <a:ext uri="{FF2B5EF4-FFF2-40B4-BE49-F238E27FC236}">
                      <a16:creationId xmlns:a16="http://schemas.microsoft.com/office/drawing/2014/main" id="{90C2314E-3C54-4AE2-B925-E41139D22F43}"/>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60" name="Rectangle 59">
                  <a:extLst>
                    <a:ext uri="{FF2B5EF4-FFF2-40B4-BE49-F238E27FC236}">
                      <a16:creationId xmlns:a16="http://schemas.microsoft.com/office/drawing/2014/main" id="{B4C49BBB-2034-4C08-A3A8-F9D81F4A683D}"/>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6" name="Group 35">
                <a:extLst>
                  <a:ext uri="{FF2B5EF4-FFF2-40B4-BE49-F238E27FC236}">
                    <a16:creationId xmlns:a16="http://schemas.microsoft.com/office/drawing/2014/main" id="{F9C98A4F-A464-4C21-A7DC-581EC9BC09D9}"/>
                  </a:ext>
                </a:extLst>
              </p:cNvPr>
              <p:cNvGrpSpPr/>
              <p:nvPr/>
            </p:nvGrpSpPr>
            <p:grpSpPr>
              <a:xfrm>
                <a:off x="9891838" y="4165200"/>
                <a:ext cx="431891" cy="431891"/>
                <a:chOff x="7883910" y="3615120"/>
                <a:chExt cx="431891" cy="431891"/>
              </a:xfrm>
            </p:grpSpPr>
            <p:sp>
              <p:nvSpPr>
                <p:cNvPr id="51" name="Rectangle 50">
                  <a:extLst>
                    <a:ext uri="{FF2B5EF4-FFF2-40B4-BE49-F238E27FC236}">
                      <a16:creationId xmlns:a16="http://schemas.microsoft.com/office/drawing/2014/main" id="{1DF9E933-DEA0-49F8-ADDB-3DBA9BC497BD}"/>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52" name="Rectangle 51">
                  <a:extLst>
                    <a:ext uri="{FF2B5EF4-FFF2-40B4-BE49-F238E27FC236}">
                      <a16:creationId xmlns:a16="http://schemas.microsoft.com/office/drawing/2014/main" id="{64466861-C848-4C5B-B7DB-51793036383D}"/>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3" name="Rectangle 52">
                  <a:extLst>
                    <a:ext uri="{FF2B5EF4-FFF2-40B4-BE49-F238E27FC236}">
                      <a16:creationId xmlns:a16="http://schemas.microsoft.com/office/drawing/2014/main" id="{DCB1CBA8-E993-4E8D-9CE6-A90B943B02C3}"/>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4" name="Rectangle 53">
                  <a:extLst>
                    <a:ext uri="{FF2B5EF4-FFF2-40B4-BE49-F238E27FC236}">
                      <a16:creationId xmlns:a16="http://schemas.microsoft.com/office/drawing/2014/main" id="{D437F8C1-B5FE-4D3A-9CB4-EB1933E399A2}"/>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5" name="Rectangle 54">
                  <a:extLst>
                    <a:ext uri="{FF2B5EF4-FFF2-40B4-BE49-F238E27FC236}">
                      <a16:creationId xmlns:a16="http://schemas.microsoft.com/office/drawing/2014/main" id="{F315C5FD-E141-4689-BDBD-00D1FB2DB90E}"/>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7" name="Group 36">
                <a:extLst>
                  <a:ext uri="{FF2B5EF4-FFF2-40B4-BE49-F238E27FC236}">
                    <a16:creationId xmlns:a16="http://schemas.microsoft.com/office/drawing/2014/main" id="{5C70C7FD-08E6-4C5A-B834-C988CE67A71A}"/>
                  </a:ext>
                </a:extLst>
              </p:cNvPr>
              <p:cNvGrpSpPr/>
              <p:nvPr/>
            </p:nvGrpSpPr>
            <p:grpSpPr>
              <a:xfrm>
                <a:off x="10457518" y="4165200"/>
                <a:ext cx="431891" cy="431891"/>
                <a:chOff x="7883910" y="3615120"/>
                <a:chExt cx="431891" cy="431891"/>
              </a:xfrm>
            </p:grpSpPr>
            <p:sp>
              <p:nvSpPr>
                <p:cNvPr id="46" name="Rectangle 45">
                  <a:extLst>
                    <a:ext uri="{FF2B5EF4-FFF2-40B4-BE49-F238E27FC236}">
                      <a16:creationId xmlns:a16="http://schemas.microsoft.com/office/drawing/2014/main" id="{B8ABBBCD-E0F4-43C3-8467-14D14F943F27}"/>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7" name="Rectangle 46">
                  <a:extLst>
                    <a:ext uri="{FF2B5EF4-FFF2-40B4-BE49-F238E27FC236}">
                      <a16:creationId xmlns:a16="http://schemas.microsoft.com/office/drawing/2014/main" id="{0B33625B-9367-4B16-8054-E7996C3F5538}"/>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8" name="Rectangle 47">
                  <a:extLst>
                    <a:ext uri="{FF2B5EF4-FFF2-40B4-BE49-F238E27FC236}">
                      <a16:creationId xmlns:a16="http://schemas.microsoft.com/office/drawing/2014/main" id="{6A122E26-CD30-4860-A107-60A27FCDBCD1}"/>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9" name="Rectangle 48">
                  <a:extLst>
                    <a:ext uri="{FF2B5EF4-FFF2-40B4-BE49-F238E27FC236}">
                      <a16:creationId xmlns:a16="http://schemas.microsoft.com/office/drawing/2014/main" id="{05BBDE25-81D1-4053-B731-FF0A25F11E00}"/>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50" name="Rectangle 49">
                  <a:extLst>
                    <a:ext uri="{FF2B5EF4-FFF2-40B4-BE49-F238E27FC236}">
                      <a16:creationId xmlns:a16="http://schemas.microsoft.com/office/drawing/2014/main" id="{3ADE533C-19BC-4D55-B119-B87020947375}"/>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grpSp>
          <p:grpSp>
            <p:nvGrpSpPr>
              <p:cNvPr id="38" name="Group 37">
                <a:extLst>
                  <a:ext uri="{FF2B5EF4-FFF2-40B4-BE49-F238E27FC236}">
                    <a16:creationId xmlns:a16="http://schemas.microsoft.com/office/drawing/2014/main" id="{8043732E-46C0-4A16-86BC-7A3A309784AE}"/>
                  </a:ext>
                </a:extLst>
              </p:cNvPr>
              <p:cNvGrpSpPr/>
              <p:nvPr/>
            </p:nvGrpSpPr>
            <p:grpSpPr>
              <a:xfrm>
                <a:off x="11023200" y="4165200"/>
                <a:ext cx="431891" cy="431891"/>
                <a:chOff x="7883910" y="3615120"/>
                <a:chExt cx="431891" cy="431891"/>
              </a:xfrm>
            </p:grpSpPr>
            <p:sp>
              <p:nvSpPr>
                <p:cNvPr id="40" name="Rectangle 39">
                  <a:extLst>
                    <a:ext uri="{FF2B5EF4-FFF2-40B4-BE49-F238E27FC236}">
                      <a16:creationId xmlns:a16="http://schemas.microsoft.com/office/drawing/2014/main" id="{32B6BCE4-E81F-4D8C-8CAD-BD5032403130}"/>
                    </a:ext>
                  </a:extLst>
                </p:cNvPr>
                <p:cNvSpPr/>
                <p:nvPr/>
              </p:nvSpPr>
              <p:spPr>
                <a:xfrm>
                  <a:off x="7883910" y="3615120"/>
                  <a:ext cx="431891" cy="431891"/>
                </a:xfrm>
                <a:prstGeom prst="rect">
                  <a:avLst/>
                </a:prstGeom>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143944" rtlCol="0" anchor="t"/>
                <a:lstStyle/>
                <a:p>
                  <a:pPr algn="ctr"/>
                  <a:endParaRPr lang="en-GB" sz="1799" b="1" dirty="0"/>
                </a:p>
              </p:txBody>
            </p:sp>
            <p:sp>
              <p:nvSpPr>
                <p:cNvPr id="41" name="Rectangle 40">
                  <a:extLst>
                    <a:ext uri="{FF2B5EF4-FFF2-40B4-BE49-F238E27FC236}">
                      <a16:creationId xmlns:a16="http://schemas.microsoft.com/office/drawing/2014/main" id="{84FC3406-F2AF-42B3-A7E8-10B74220892C}"/>
                    </a:ext>
                  </a:extLst>
                </p:cNvPr>
                <p:cNvSpPr/>
                <p:nvPr/>
              </p:nvSpPr>
              <p:spPr>
                <a:xfrm>
                  <a:off x="7956000" y="3687102"/>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2" name="Rectangle 41">
                  <a:extLst>
                    <a:ext uri="{FF2B5EF4-FFF2-40B4-BE49-F238E27FC236}">
                      <a16:creationId xmlns:a16="http://schemas.microsoft.com/office/drawing/2014/main" id="{740B79FC-E94A-49B1-BDBA-3E8C36FF2C2B}"/>
                    </a:ext>
                  </a:extLst>
                </p:cNvPr>
                <p:cNvSpPr/>
                <p:nvPr/>
              </p:nvSpPr>
              <p:spPr>
                <a:xfrm>
                  <a:off x="7956000" y="3759084"/>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3" name="Rectangle 42">
                  <a:extLst>
                    <a:ext uri="{FF2B5EF4-FFF2-40B4-BE49-F238E27FC236}">
                      <a16:creationId xmlns:a16="http://schemas.microsoft.com/office/drawing/2014/main" id="{BCBDB5B3-ADD9-4134-979A-B107AE3E2395}"/>
                    </a:ext>
                  </a:extLst>
                </p:cNvPr>
                <p:cNvSpPr/>
                <p:nvPr/>
              </p:nvSpPr>
              <p:spPr>
                <a:xfrm>
                  <a:off x="7956000" y="3831066"/>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4" name="Rectangle 43">
                  <a:extLst>
                    <a:ext uri="{FF2B5EF4-FFF2-40B4-BE49-F238E27FC236}">
                      <a16:creationId xmlns:a16="http://schemas.microsoft.com/office/drawing/2014/main" id="{0342B43B-1D3E-48FA-9FC4-136E38E77959}"/>
                    </a:ext>
                  </a:extLst>
                </p:cNvPr>
                <p:cNvSpPr/>
                <p:nvPr/>
              </p:nvSpPr>
              <p:spPr>
                <a:xfrm>
                  <a:off x="7956000" y="3903047"/>
                  <a:ext cx="287927" cy="71982"/>
                </a:xfrm>
                <a:prstGeom prst="rect">
                  <a:avLst/>
                </a:prstGeom>
                <a:solidFill>
                  <a:schemeClr val="accent5"/>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799" b="1" dirty="0"/>
                </a:p>
              </p:txBody>
            </p:sp>
            <p:sp>
              <p:nvSpPr>
                <p:cNvPr id="45" name="TextBox 44">
                  <a:extLst>
                    <a:ext uri="{FF2B5EF4-FFF2-40B4-BE49-F238E27FC236}">
                      <a16:creationId xmlns:a16="http://schemas.microsoft.com/office/drawing/2014/main" id="{81A3FDDB-82EC-4265-B500-9C2C1ED7A961}"/>
                    </a:ext>
                  </a:extLst>
                </p:cNvPr>
                <p:cNvSpPr txBox="1"/>
                <p:nvPr/>
              </p:nvSpPr>
              <p:spPr>
                <a:xfrm>
                  <a:off x="8102139" y="3755089"/>
                  <a:ext cx="64" cy="16619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endParaRPr lang="en-GB" sz="1200" kern="1200" dirty="0">
                    <a:solidFill>
                      <a:schemeClr val="bg1"/>
                    </a:solidFill>
                    <a:latin typeface="+mn-lt"/>
                    <a:ea typeface="+mn-ea"/>
                    <a:cs typeface="+mn-cs"/>
                  </a:endParaRPr>
                </a:p>
              </p:txBody>
            </p:sp>
          </p:grpSp>
          <p:sp>
            <p:nvSpPr>
              <p:cNvPr id="39" name="Rectangle 38">
                <a:extLst>
                  <a:ext uri="{FF2B5EF4-FFF2-40B4-BE49-F238E27FC236}">
                    <a16:creationId xmlns:a16="http://schemas.microsoft.com/office/drawing/2014/main" id="{342BEE54-5315-44F8-95DB-D2ADC95CFE7E}"/>
                  </a:ext>
                </a:extLst>
              </p:cNvPr>
              <p:cNvSpPr/>
              <p:nvPr/>
            </p:nvSpPr>
            <p:spPr>
              <a:xfrm>
                <a:off x="6991456" y="1670400"/>
                <a:ext cx="4536000" cy="503873"/>
              </a:xfrm>
              <a:prstGeom prst="rect">
                <a:avLst/>
              </a:prstGeom>
              <a:solidFill>
                <a:schemeClr val="accent1"/>
              </a:solidFill>
              <a:ln>
                <a:solidFill>
                  <a:schemeClr val="accent1">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sz="1799" dirty="0"/>
              </a:p>
            </p:txBody>
          </p:sp>
        </p:grpSp>
      </p:grpSp>
    </p:spTree>
    <p:extLst>
      <p:ext uri="{BB962C8B-B14F-4D97-AF65-F5344CB8AC3E}">
        <p14:creationId xmlns:p14="http://schemas.microsoft.com/office/powerpoint/2010/main" val="3641989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Mali T880 GPU</a:t>
            </a:r>
            <a:endParaRPr lang="en-US" dirty="0"/>
          </a:p>
        </p:txBody>
      </p:sp>
      <p:sp>
        <p:nvSpPr>
          <p:cNvPr id="4" name="Content Placeholder 2">
            <a:extLst>
              <a:ext uri="{FF2B5EF4-FFF2-40B4-BE49-F238E27FC236}">
                <a16:creationId xmlns:a16="http://schemas.microsoft.com/office/drawing/2014/main" id="{E9BE3AAB-5361-4064-AA8D-C2AB3FBF8C3A}"/>
              </a:ext>
            </a:extLst>
          </p:cNvPr>
          <p:cNvSpPr>
            <a:spLocks noGrp="1"/>
          </p:cNvSpPr>
          <p:nvPr>
            <p:ph sz="half" idx="1"/>
          </p:nvPr>
        </p:nvSpPr>
        <p:spPr>
          <a:xfrm>
            <a:off x="457200" y="1219200"/>
            <a:ext cx="5486400" cy="5029200"/>
          </a:xfrm>
        </p:spPr>
        <p:txBody>
          <a:bodyPr/>
          <a:lstStyle/>
          <a:p>
            <a:r>
              <a:rPr lang="en-GB" sz="2000" dirty="0"/>
              <a:t>Up to 16 shader cores (SC)</a:t>
            </a:r>
          </a:p>
          <a:p>
            <a:pPr lvl="1"/>
            <a:r>
              <a:rPr lang="en-GB" dirty="0"/>
              <a:t>Each core supports multiple threads and operations.</a:t>
            </a:r>
          </a:p>
          <a:p>
            <a:r>
              <a:rPr lang="en-GB" sz="2000" dirty="0"/>
              <a:t>Performance</a:t>
            </a:r>
          </a:p>
          <a:p>
            <a:pPr lvl="1"/>
            <a:r>
              <a:rPr lang="en-GB" dirty="0"/>
              <a:t>30.6G FLOPS at 900 MHz</a:t>
            </a:r>
          </a:p>
          <a:p>
            <a:r>
              <a:rPr lang="en-GB" sz="2000" dirty="0"/>
              <a:t>API support</a:t>
            </a:r>
          </a:p>
          <a:p>
            <a:pPr lvl="1"/>
            <a:r>
              <a:rPr lang="en-GB" dirty="0"/>
              <a:t>OpenGL ES 1.1, 1.2, 2.0, 3.0, 3.1 </a:t>
            </a:r>
            <a:br>
              <a:rPr lang="en-GB" dirty="0"/>
            </a:br>
            <a:r>
              <a:rPr lang="en-GB" dirty="0"/>
              <a:t>OpenCL 1.1, 1.2</a:t>
            </a:r>
            <a:br>
              <a:rPr lang="en-GB" dirty="0"/>
            </a:br>
            <a:r>
              <a:rPr lang="en-GB" dirty="0"/>
              <a:t>DirectX 11 FL11_2 </a:t>
            </a:r>
            <a:br>
              <a:rPr lang="en-GB" dirty="0"/>
            </a:br>
            <a:r>
              <a:rPr lang="en-GB" dirty="0"/>
              <a:t>RenderScript</a:t>
            </a:r>
          </a:p>
          <a:p>
            <a:r>
              <a:rPr lang="en-GB" sz="2000" dirty="0"/>
              <a:t>Usage in SoCs</a:t>
            </a:r>
          </a:p>
          <a:p>
            <a:pPr lvl="1"/>
            <a:r>
              <a:rPr lang="fi-FI" dirty="0"/>
              <a:t>Exynos 8890, Helio X20 (MT6797), Kirin 950</a:t>
            </a:r>
          </a:p>
          <a:p>
            <a:r>
              <a:rPr lang="en-GB" sz="2000" dirty="0"/>
              <a:t>Used for both graphics processing and high-performance computing</a:t>
            </a:r>
          </a:p>
          <a:p>
            <a:pPr lvl="1"/>
            <a:endParaRPr lang="en-GB" dirty="0"/>
          </a:p>
        </p:txBody>
      </p:sp>
      <p:pic>
        <p:nvPicPr>
          <p:cNvPr id="5" name="Picture 3">
            <a:extLst>
              <a:ext uri="{FF2B5EF4-FFF2-40B4-BE49-F238E27FC236}">
                <a16:creationId xmlns:a16="http://schemas.microsoft.com/office/drawing/2014/main" id="{118764A6-455D-4E7C-AF95-8A5E8FCE1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71601"/>
            <a:ext cx="5145070" cy="4310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5084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Motivation</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Multicore processors and multithreading take advantage of thread-level parallelism.</a:t>
            </a:r>
          </a:p>
          <a:p>
            <a:pPr lvl="1"/>
            <a:r>
              <a:rPr lang="en-GB" dirty="0"/>
              <a:t>Allows us to exploit thread-level parallelism (within a program) and process-level parallelism (across applications)</a:t>
            </a:r>
          </a:p>
          <a:p>
            <a:r>
              <a:rPr lang="en-GB" dirty="0"/>
              <a:t>They are relatively simple extensions to a conventional core (at least conceptually).</a:t>
            </a:r>
          </a:p>
          <a:p>
            <a:pPr lvl="1"/>
            <a:r>
              <a:rPr lang="en-GB" dirty="0"/>
              <a:t>For multicore, duplicate the core several times on the chip and add extra logic (e.g., for coherence).</a:t>
            </a:r>
          </a:p>
          <a:p>
            <a:pPr lvl="1"/>
            <a:r>
              <a:rPr lang="en-GB" dirty="0"/>
              <a:t>For multithreading, add storage for multiple thread contexts and associated pipeline changes.</a:t>
            </a:r>
          </a:p>
          <a:p>
            <a:r>
              <a:rPr lang="en-GB" dirty="0"/>
              <a:t>However, other architectural choices allow us to extract different forms of parallelism.</a:t>
            </a:r>
          </a:p>
          <a:p>
            <a:pPr lvl="1"/>
            <a:r>
              <a:rPr lang="en-GB" dirty="0"/>
              <a:t>Such as data-level parallelism</a:t>
            </a:r>
          </a:p>
          <a:p>
            <a:r>
              <a:rPr lang="en-GB" dirty="0"/>
              <a:t>This module studies these architectures compared to a generic multicore.</a:t>
            </a:r>
          </a:p>
          <a:p>
            <a:endParaRPr lang="en-US" dirty="0"/>
          </a:p>
        </p:txBody>
      </p:sp>
    </p:spTree>
    <p:extLst>
      <p:ext uri="{BB962C8B-B14F-4D97-AF65-F5344CB8AC3E}">
        <p14:creationId xmlns:p14="http://schemas.microsoft.com/office/powerpoint/2010/main" val="1080464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altLang="en-US" dirty="0"/>
              <a:t>Case Study: Arm Mali Bifrost GPU Architecture</a:t>
            </a:r>
            <a:endParaRPr lang="en-US" dirty="0"/>
          </a:p>
        </p:txBody>
      </p:sp>
      <p:sp>
        <p:nvSpPr>
          <p:cNvPr id="4" name="Content Placeholder 1">
            <a:extLst>
              <a:ext uri="{FF2B5EF4-FFF2-40B4-BE49-F238E27FC236}">
                <a16:creationId xmlns:a16="http://schemas.microsoft.com/office/drawing/2014/main" id="{992C5CA1-D025-411A-A666-394285CAFE96}"/>
              </a:ext>
            </a:extLst>
          </p:cNvPr>
          <p:cNvSpPr>
            <a:spLocks noGrp="1" noChangeArrowheads="1"/>
          </p:cNvSpPr>
          <p:nvPr>
            <p:ph idx="1"/>
          </p:nvPr>
        </p:nvSpPr>
        <p:spPr>
          <a:xfrm>
            <a:off x="495045" y="1268760"/>
            <a:ext cx="8877320" cy="1512782"/>
          </a:xfrm>
        </p:spPr>
        <p:txBody>
          <a:bodyPr>
            <a:normAutofit/>
          </a:bodyPr>
          <a:lstStyle/>
          <a:p>
            <a:r>
              <a:rPr lang="en-GB" altLang="en-US" dirty="0"/>
              <a:t>Mali Bifrost GPU consists of 3 main blocks or groups.</a:t>
            </a:r>
          </a:p>
          <a:p>
            <a:pPr lvl="1"/>
            <a:r>
              <a:rPr lang="en-GB" altLang="en-US" dirty="0"/>
              <a:t>The job manager interacts with the driver and controls the GPU HW.</a:t>
            </a:r>
          </a:p>
          <a:p>
            <a:pPr lvl="1"/>
            <a:r>
              <a:rPr lang="en-GB" altLang="en-US" dirty="0"/>
              <a:t>The shader core runs compute and fragment shaders.</a:t>
            </a:r>
          </a:p>
          <a:p>
            <a:pPr lvl="1"/>
            <a:r>
              <a:rPr lang="en-GB" altLang="en-US" dirty="0"/>
              <a:t>The core group contains the memory system and the tiler.</a:t>
            </a:r>
          </a:p>
          <a:p>
            <a:endParaRPr lang="en-GB" altLang="en-US" dirty="0"/>
          </a:p>
        </p:txBody>
      </p:sp>
      <p:grpSp>
        <p:nvGrpSpPr>
          <p:cNvPr id="5" name="Group 3">
            <a:extLst>
              <a:ext uri="{FF2B5EF4-FFF2-40B4-BE49-F238E27FC236}">
                <a16:creationId xmlns:a16="http://schemas.microsoft.com/office/drawing/2014/main" id="{37CD8281-27B9-430C-8C0F-71FA96EEBE21}"/>
              </a:ext>
            </a:extLst>
          </p:cNvPr>
          <p:cNvGrpSpPr>
            <a:grpSpLocks/>
          </p:cNvGrpSpPr>
          <p:nvPr/>
        </p:nvGrpSpPr>
        <p:grpSpPr bwMode="auto">
          <a:xfrm>
            <a:off x="2702111" y="2844056"/>
            <a:ext cx="6567488" cy="3263900"/>
            <a:chOff x="869795" y="3044283"/>
            <a:chExt cx="6568068" cy="3263593"/>
          </a:xfrm>
        </p:grpSpPr>
        <p:sp>
          <p:nvSpPr>
            <p:cNvPr id="6" name="Rounded Rectangle 4">
              <a:extLst>
                <a:ext uri="{FF2B5EF4-FFF2-40B4-BE49-F238E27FC236}">
                  <a16:creationId xmlns:a16="http://schemas.microsoft.com/office/drawing/2014/main" id="{7A00207E-5F63-4101-B546-31FB501A90E4}"/>
                </a:ext>
              </a:extLst>
            </p:cNvPr>
            <p:cNvSpPr/>
            <p:nvPr/>
          </p:nvSpPr>
          <p:spPr bwMode="auto">
            <a:xfrm>
              <a:off x="2163722" y="3044283"/>
              <a:ext cx="5274141" cy="3100095"/>
            </a:xfrm>
            <a:prstGeom prst="roundRect">
              <a:avLst>
                <a:gd name="adj" fmla="val 7770"/>
              </a:avLst>
            </a:prstGeom>
            <a:solidFill>
              <a:srgbClr val="FFFFFF">
                <a:lumMod val="60000"/>
                <a:lumOff val="40000"/>
              </a:srgbClr>
            </a:solidFill>
            <a:ln w="19050" cap="flat" cmpd="sng" algn="ctr">
              <a:solidFill>
                <a:schemeClr val="tx1"/>
              </a:solidFill>
              <a:prstDash val="solid"/>
              <a:round/>
              <a:headEnd type="none" w="med" len="med"/>
              <a:tailEnd type="none" w="med" len="med"/>
            </a:ln>
            <a:effectLst/>
          </p:spPr>
          <p:txBody>
            <a:bodyPr wrap="none" anchor="b"/>
            <a:lstStyle/>
            <a:p>
              <a:pPr eaLnBrk="1" fontAlgn="auto" hangingPunct="1">
                <a:spcAft>
                  <a:spcPts val="0"/>
                </a:spcAft>
                <a:defRPr/>
              </a:pPr>
              <a:r>
                <a:rPr lang="en-GB" sz="1400" b="1" kern="0" dirty="0">
                  <a:latin typeface="Arial" charset="0"/>
                  <a:ea typeface="MS PGothic" pitchFamily="34" charset="-128"/>
                </a:rPr>
                <a:t>Bifrost GPU</a:t>
              </a:r>
            </a:p>
          </p:txBody>
        </p:sp>
        <p:sp>
          <p:nvSpPr>
            <p:cNvPr id="7" name="Rounded Rectangle 5">
              <a:extLst>
                <a:ext uri="{FF2B5EF4-FFF2-40B4-BE49-F238E27FC236}">
                  <a16:creationId xmlns:a16="http://schemas.microsoft.com/office/drawing/2014/main" id="{38CF8EC0-1414-41B9-BD2F-65524A571C96}"/>
                </a:ext>
              </a:extLst>
            </p:cNvPr>
            <p:cNvSpPr/>
            <p:nvPr/>
          </p:nvSpPr>
          <p:spPr bwMode="auto">
            <a:xfrm>
              <a:off x="4145097" y="3631603"/>
              <a:ext cx="1303452" cy="736531"/>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Shader</a:t>
              </a:r>
            </a:p>
            <a:p>
              <a:pPr algn="ctr" eaLnBrk="1" fontAlgn="auto" hangingPunct="1">
                <a:spcAft>
                  <a:spcPts val="0"/>
                </a:spcAft>
                <a:defRPr/>
              </a:pPr>
              <a:r>
                <a:rPr lang="en-GB" kern="0" dirty="0">
                  <a:latin typeface="Arial" charset="0"/>
                </a:rPr>
                <a:t>core</a:t>
              </a:r>
              <a:endParaRPr lang="en-GB" sz="1400" b="1" kern="0" dirty="0">
                <a:latin typeface="Arial" charset="0"/>
                <a:ea typeface="MS PGothic" pitchFamily="34" charset="-128"/>
              </a:endParaRPr>
            </a:p>
          </p:txBody>
        </p:sp>
        <p:sp>
          <p:nvSpPr>
            <p:cNvPr id="8" name="Rounded Rectangle 6">
              <a:extLst>
                <a:ext uri="{FF2B5EF4-FFF2-40B4-BE49-F238E27FC236}">
                  <a16:creationId xmlns:a16="http://schemas.microsoft.com/office/drawing/2014/main" id="{DDF5AFE1-E1FB-44AF-9291-6717BEEDF574}"/>
                </a:ext>
              </a:extLst>
            </p:cNvPr>
            <p:cNvSpPr/>
            <p:nvPr/>
          </p:nvSpPr>
          <p:spPr bwMode="auto">
            <a:xfrm>
              <a:off x="3887900" y="3820497"/>
              <a:ext cx="1305040" cy="736531"/>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Shader</a:t>
              </a:r>
            </a:p>
            <a:p>
              <a:pPr algn="ctr" eaLnBrk="1" fontAlgn="auto" hangingPunct="1">
                <a:spcAft>
                  <a:spcPts val="0"/>
                </a:spcAft>
                <a:defRPr/>
              </a:pPr>
              <a:r>
                <a:rPr lang="en-GB" kern="0" dirty="0">
                  <a:latin typeface="Arial" charset="0"/>
                </a:rPr>
                <a:t>core</a:t>
              </a:r>
              <a:endParaRPr lang="en-GB" sz="1400" b="1" kern="0" dirty="0">
                <a:latin typeface="Arial" charset="0"/>
                <a:ea typeface="MS PGothic" pitchFamily="34" charset="-128"/>
              </a:endParaRPr>
            </a:p>
          </p:txBody>
        </p:sp>
        <p:sp>
          <p:nvSpPr>
            <p:cNvPr id="9" name="Rounded Rectangle 7">
              <a:extLst>
                <a:ext uri="{FF2B5EF4-FFF2-40B4-BE49-F238E27FC236}">
                  <a16:creationId xmlns:a16="http://schemas.microsoft.com/office/drawing/2014/main" id="{F4476575-0FB0-4C3B-A5B6-7980F36505C3}"/>
                </a:ext>
              </a:extLst>
            </p:cNvPr>
            <p:cNvSpPr/>
            <p:nvPr/>
          </p:nvSpPr>
          <p:spPr bwMode="auto">
            <a:xfrm>
              <a:off x="3813280" y="3891928"/>
              <a:ext cx="1305040" cy="736531"/>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Shader</a:t>
              </a:r>
            </a:p>
            <a:p>
              <a:pPr algn="ctr" eaLnBrk="1" fontAlgn="auto" hangingPunct="1">
                <a:spcAft>
                  <a:spcPts val="0"/>
                </a:spcAft>
                <a:defRPr/>
              </a:pPr>
              <a:r>
                <a:rPr lang="en-GB" sz="1400" b="1" kern="0" dirty="0">
                  <a:latin typeface="Arial" charset="0"/>
                </a:rPr>
                <a:t>core</a:t>
              </a:r>
              <a:endParaRPr lang="en-GB" sz="1400" b="1" kern="0" dirty="0">
                <a:latin typeface="Arial" charset="0"/>
                <a:ea typeface="MS PGothic" pitchFamily="34" charset="-128"/>
              </a:endParaRPr>
            </a:p>
          </p:txBody>
        </p:sp>
        <p:sp>
          <p:nvSpPr>
            <p:cNvPr id="10" name="Rounded Rectangle 8">
              <a:extLst>
                <a:ext uri="{FF2B5EF4-FFF2-40B4-BE49-F238E27FC236}">
                  <a16:creationId xmlns:a16="http://schemas.microsoft.com/office/drawing/2014/main" id="{520CBA10-34A3-429D-9009-2493B67B4715}"/>
                </a:ext>
              </a:extLst>
            </p:cNvPr>
            <p:cNvSpPr/>
            <p:nvPr/>
          </p:nvSpPr>
          <p:spPr bwMode="auto">
            <a:xfrm>
              <a:off x="5608901" y="4125268"/>
              <a:ext cx="747778" cy="468269"/>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MMU</a:t>
              </a:r>
            </a:p>
          </p:txBody>
        </p:sp>
        <p:sp>
          <p:nvSpPr>
            <p:cNvPr id="11" name="Rounded Rectangle 9">
              <a:extLst>
                <a:ext uri="{FF2B5EF4-FFF2-40B4-BE49-F238E27FC236}">
                  <a16:creationId xmlns:a16="http://schemas.microsoft.com/office/drawing/2014/main" id="{1A90B8E5-5109-4B6F-BFA6-105A4B3A26E4}"/>
                </a:ext>
              </a:extLst>
            </p:cNvPr>
            <p:cNvSpPr/>
            <p:nvPr/>
          </p:nvSpPr>
          <p:spPr bwMode="auto">
            <a:xfrm>
              <a:off x="6385257" y="4114157"/>
              <a:ext cx="747779" cy="487316"/>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Tiler</a:t>
              </a:r>
            </a:p>
          </p:txBody>
        </p:sp>
        <p:cxnSp>
          <p:nvCxnSpPr>
            <p:cNvPr id="12" name="Straight Connector 10">
              <a:extLst>
                <a:ext uri="{FF2B5EF4-FFF2-40B4-BE49-F238E27FC236}">
                  <a16:creationId xmlns:a16="http://schemas.microsoft.com/office/drawing/2014/main" id="{D44D92A1-79D8-445D-821B-8DDA0034F425}"/>
                </a:ext>
              </a:extLst>
            </p:cNvPr>
            <p:cNvCxnSpPr>
              <a:cxnSpLocks noChangeShapeType="1"/>
            </p:cNvCxnSpPr>
            <p:nvPr/>
          </p:nvCxnSpPr>
          <p:spPr bwMode="auto">
            <a:xfrm flipV="1">
              <a:off x="3902927" y="3657600"/>
              <a:ext cx="256478" cy="200723"/>
            </a:xfrm>
            <a:prstGeom prst="line">
              <a:avLst/>
            </a:prstGeom>
            <a:noFill/>
            <a:ln w="19050"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3" name="Straight Connector 11">
              <a:extLst>
                <a:ext uri="{FF2B5EF4-FFF2-40B4-BE49-F238E27FC236}">
                  <a16:creationId xmlns:a16="http://schemas.microsoft.com/office/drawing/2014/main" id="{AB97D440-FC36-4478-8FF5-1D663C7FF292}"/>
                </a:ext>
              </a:extLst>
            </p:cNvPr>
            <p:cNvCxnSpPr>
              <a:cxnSpLocks noChangeShapeType="1"/>
            </p:cNvCxnSpPr>
            <p:nvPr/>
          </p:nvCxnSpPr>
          <p:spPr bwMode="auto">
            <a:xfrm flipV="1">
              <a:off x="5136974" y="4345248"/>
              <a:ext cx="256478" cy="200723"/>
            </a:xfrm>
            <a:prstGeom prst="line">
              <a:avLst/>
            </a:prstGeom>
            <a:noFill/>
            <a:ln w="19050"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14" name="Rounded Rectangle 12">
              <a:extLst>
                <a:ext uri="{FF2B5EF4-FFF2-40B4-BE49-F238E27FC236}">
                  <a16:creationId xmlns:a16="http://schemas.microsoft.com/office/drawing/2014/main" id="{4F67BBDB-2206-45F7-89F6-8D394BE69103}"/>
                </a:ext>
              </a:extLst>
            </p:cNvPr>
            <p:cNvSpPr/>
            <p:nvPr/>
          </p:nvSpPr>
          <p:spPr bwMode="auto">
            <a:xfrm>
              <a:off x="3497340" y="4836401"/>
              <a:ext cx="3694438" cy="468269"/>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AXI switched network</a:t>
              </a:r>
            </a:p>
          </p:txBody>
        </p:sp>
        <p:sp>
          <p:nvSpPr>
            <p:cNvPr id="15" name="Rounded Rectangle 13">
              <a:extLst>
                <a:ext uri="{FF2B5EF4-FFF2-40B4-BE49-F238E27FC236}">
                  <a16:creationId xmlns:a16="http://schemas.microsoft.com/office/drawing/2014/main" id="{4C5C254D-A968-4B3F-B061-62B42C3BC26D}"/>
                </a:ext>
              </a:extLst>
            </p:cNvPr>
            <p:cNvSpPr/>
            <p:nvPr/>
          </p:nvSpPr>
          <p:spPr bwMode="auto">
            <a:xfrm>
              <a:off x="3494165" y="3166509"/>
              <a:ext cx="3694438" cy="315883"/>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rPr>
                <a:t>Job control network</a:t>
              </a:r>
              <a:endParaRPr lang="en-GB" sz="1400" b="1" kern="0" dirty="0">
                <a:latin typeface="Arial" charset="0"/>
                <a:ea typeface="MS PGothic" pitchFamily="34" charset="-128"/>
              </a:endParaRPr>
            </a:p>
          </p:txBody>
        </p:sp>
        <p:sp>
          <p:nvSpPr>
            <p:cNvPr id="16" name="Rounded Rectangle 14">
              <a:extLst>
                <a:ext uri="{FF2B5EF4-FFF2-40B4-BE49-F238E27FC236}">
                  <a16:creationId xmlns:a16="http://schemas.microsoft.com/office/drawing/2014/main" id="{A3E1CC2D-04F0-430D-B66A-A588FA66E17D}"/>
                </a:ext>
              </a:extLst>
            </p:cNvPr>
            <p:cNvSpPr/>
            <p:nvPr/>
          </p:nvSpPr>
          <p:spPr bwMode="auto">
            <a:xfrm>
              <a:off x="4534069" y="5571345"/>
              <a:ext cx="739840" cy="468268"/>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L2C</a:t>
              </a:r>
            </a:p>
          </p:txBody>
        </p:sp>
        <p:cxnSp>
          <p:nvCxnSpPr>
            <p:cNvPr id="17" name="Straight Connector 15">
              <a:extLst>
                <a:ext uri="{FF2B5EF4-FFF2-40B4-BE49-F238E27FC236}">
                  <a16:creationId xmlns:a16="http://schemas.microsoft.com/office/drawing/2014/main" id="{D6F04822-F011-48A5-B01B-A14B19C4E339}"/>
                </a:ext>
              </a:extLst>
            </p:cNvPr>
            <p:cNvCxnSpPr>
              <a:cxnSpLocks noChangeShapeType="1"/>
              <a:stCxn id="9" idx="2"/>
            </p:cNvCxnSpPr>
            <p:nvPr/>
          </p:nvCxnSpPr>
          <p:spPr bwMode="auto">
            <a:xfrm flipH="1">
              <a:off x="4460488" y="4627756"/>
              <a:ext cx="5575" cy="20072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8" name="Straight Connector 16">
              <a:extLst>
                <a:ext uri="{FF2B5EF4-FFF2-40B4-BE49-F238E27FC236}">
                  <a16:creationId xmlns:a16="http://schemas.microsoft.com/office/drawing/2014/main" id="{8338D700-3CD8-4FA0-ABCE-10280A025162}"/>
                </a:ext>
              </a:extLst>
            </p:cNvPr>
            <p:cNvCxnSpPr>
              <a:cxnSpLocks noChangeShapeType="1"/>
              <a:stCxn id="16" idx="0"/>
            </p:cNvCxnSpPr>
            <p:nvPr/>
          </p:nvCxnSpPr>
          <p:spPr bwMode="auto">
            <a:xfrm flipV="1">
              <a:off x="4904679" y="5319132"/>
              <a:ext cx="1858" cy="25276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Arrow Connector 17">
              <a:extLst>
                <a:ext uri="{FF2B5EF4-FFF2-40B4-BE49-F238E27FC236}">
                  <a16:creationId xmlns:a16="http://schemas.microsoft.com/office/drawing/2014/main" id="{6359F7A6-CB10-4BA6-BCEB-195B0E4FB35F}"/>
                </a:ext>
              </a:extLst>
            </p:cNvPr>
            <p:cNvCxnSpPr>
              <a:cxnSpLocks noChangeShapeType="1"/>
              <a:stCxn id="16" idx="2"/>
            </p:cNvCxnSpPr>
            <p:nvPr/>
          </p:nvCxnSpPr>
          <p:spPr bwMode="auto">
            <a:xfrm>
              <a:off x="4904679" y="6040243"/>
              <a:ext cx="1858" cy="260196"/>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 name="Rounded Rectangle 18">
              <a:extLst>
                <a:ext uri="{FF2B5EF4-FFF2-40B4-BE49-F238E27FC236}">
                  <a16:creationId xmlns:a16="http://schemas.microsoft.com/office/drawing/2014/main" id="{ABC22BD4-53DF-40B1-8937-5D2E12CEB758}"/>
                </a:ext>
              </a:extLst>
            </p:cNvPr>
            <p:cNvSpPr/>
            <p:nvPr/>
          </p:nvSpPr>
          <p:spPr bwMode="auto">
            <a:xfrm>
              <a:off x="5367580" y="5579282"/>
              <a:ext cx="739840" cy="468269"/>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L2C</a:t>
              </a:r>
            </a:p>
          </p:txBody>
        </p:sp>
        <p:cxnSp>
          <p:nvCxnSpPr>
            <p:cNvPr id="21" name="Straight Connector 19">
              <a:extLst>
                <a:ext uri="{FF2B5EF4-FFF2-40B4-BE49-F238E27FC236}">
                  <a16:creationId xmlns:a16="http://schemas.microsoft.com/office/drawing/2014/main" id="{139625C7-1314-40F3-9806-F8EC5BD48008}"/>
                </a:ext>
              </a:extLst>
            </p:cNvPr>
            <p:cNvCxnSpPr>
              <a:cxnSpLocks noChangeShapeType="1"/>
              <a:stCxn id="20" idx="0"/>
            </p:cNvCxnSpPr>
            <p:nvPr/>
          </p:nvCxnSpPr>
          <p:spPr bwMode="auto">
            <a:xfrm flipV="1">
              <a:off x="5737290" y="5326569"/>
              <a:ext cx="1858" cy="25276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Arrow Connector 20">
              <a:extLst>
                <a:ext uri="{FF2B5EF4-FFF2-40B4-BE49-F238E27FC236}">
                  <a16:creationId xmlns:a16="http://schemas.microsoft.com/office/drawing/2014/main" id="{0D17A07E-1CD2-4EB0-B7F8-A3A3D666FBDB}"/>
                </a:ext>
              </a:extLst>
            </p:cNvPr>
            <p:cNvCxnSpPr>
              <a:cxnSpLocks noChangeShapeType="1"/>
              <a:stCxn id="20" idx="2"/>
            </p:cNvCxnSpPr>
            <p:nvPr/>
          </p:nvCxnSpPr>
          <p:spPr bwMode="auto">
            <a:xfrm>
              <a:off x="5737290" y="6047680"/>
              <a:ext cx="1858" cy="260196"/>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Straight Connector 21">
              <a:extLst>
                <a:ext uri="{FF2B5EF4-FFF2-40B4-BE49-F238E27FC236}">
                  <a16:creationId xmlns:a16="http://schemas.microsoft.com/office/drawing/2014/main" id="{E5941E5C-0CA1-4D44-9BB5-11BD1B68A5FD}"/>
                </a:ext>
              </a:extLst>
            </p:cNvPr>
            <p:cNvCxnSpPr>
              <a:cxnSpLocks noChangeShapeType="1"/>
              <a:endCxn id="9" idx="0"/>
            </p:cNvCxnSpPr>
            <p:nvPr/>
          </p:nvCxnSpPr>
          <p:spPr bwMode="auto">
            <a:xfrm flipH="1">
              <a:off x="4466063" y="3479180"/>
              <a:ext cx="5576" cy="41259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22">
              <a:extLst>
                <a:ext uri="{FF2B5EF4-FFF2-40B4-BE49-F238E27FC236}">
                  <a16:creationId xmlns:a16="http://schemas.microsoft.com/office/drawing/2014/main" id="{60765886-4DF3-4BF3-957D-0E0EF8F92A47}"/>
                </a:ext>
              </a:extLst>
            </p:cNvPr>
            <p:cNvCxnSpPr>
              <a:cxnSpLocks noChangeShapeType="1"/>
              <a:stCxn id="10" idx="0"/>
            </p:cNvCxnSpPr>
            <p:nvPr/>
          </p:nvCxnSpPr>
          <p:spPr bwMode="auto">
            <a:xfrm flipH="1" flipV="1">
              <a:off x="5977054" y="3479180"/>
              <a:ext cx="5576" cy="64677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23">
              <a:extLst>
                <a:ext uri="{FF2B5EF4-FFF2-40B4-BE49-F238E27FC236}">
                  <a16:creationId xmlns:a16="http://schemas.microsoft.com/office/drawing/2014/main" id="{4DAEB7FF-1B86-4A93-B397-B38DD2026ACE}"/>
                </a:ext>
              </a:extLst>
            </p:cNvPr>
            <p:cNvCxnSpPr>
              <a:cxnSpLocks noChangeShapeType="1"/>
              <a:stCxn id="11" idx="0"/>
            </p:cNvCxnSpPr>
            <p:nvPr/>
          </p:nvCxnSpPr>
          <p:spPr bwMode="auto">
            <a:xfrm flipH="1" flipV="1">
              <a:off x="6757639" y="3490332"/>
              <a:ext cx="1859" cy="624468"/>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24">
              <a:extLst>
                <a:ext uri="{FF2B5EF4-FFF2-40B4-BE49-F238E27FC236}">
                  <a16:creationId xmlns:a16="http://schemas.microsoft.com/office/drawing/2014/main" id="{F9FDC56D-E6D9-4950-8994-9F9281916CD2}"/>
                </a:ext>
              </a:extLst>
            </p:cNvPr>
            <p:cNvCxnSpPr>
              <a:cxnSpLocks noChangeShapeType="1"/>
              <a:stCxn id="10" idx="2"/>
            </p:cNvCxnSpPr>
            <p:nvPr/>
          </p:nvCxnSpPr>
          <p:spPr bwMode="auto">
            <a:xfrm flipH="1">
              <a:off x="5977054" y="4594302"/>
              <a:ext cx="5576" cy="234176"/>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25">
              <a:extLst>
                <a:ext uri="{FF2B5EF4-FFF2-40B4-BE49-F238E27FC236}">
                  <a16:creationId xmlns:a16="http://schemas.microsoft.com/office/drawing/2014/main" id="{205F96B7-90BC-4354-9D46-0C47E507DCA7}"/>
                </a:ext>
              </a:extLst>
            </p:cNvPr>
            <p:cNvCxnSpPr>
              <a:cxnSpLocks noChangeShapeType="1"/>
              <a:stCxn id="11" idx="2"/>
            </p:cNvCxnSpPr>
            <p:nvPr/>
          </p:nvCxnSpPr>
          <p:spPr bwMode="auto">
            <a:xfrm flipH="1">
              <a:off x="6757639" y="4601736"/>
              <a:ext cx="1859" cy="226742"/>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28" name="Rounded Rectangle 26">
              <a:extLst>
                <a:ext uri="{FF2B5EF4-FFF2-40B4-BE49-F238E27FC236}">
                  <a16:creationId xmlns:a16="http://schemas.microsoft.com/office/drawing/2014/main" id="{4ADF10C9-6922-4E7E-885E-CA1A39CD9F74}"/>
                </a:ext>
              </a:extLst>
            </p:cNvPr>
            <p:cNvSpPr/>
            <p:nvPr/>
          </p:nvSpPr>
          <p:spPr bwMode="auto">
            <a:xfrm>
              <a:off x="2308197" y="3141111"/>
              <a:ext cx="798584" cy="2188957"/>
            </a:xfrm>
            <a:prstGeom prst="roundRect">
              <a:avLst/>
            </a:prstGeom>
            <a:solidFill>
              <a:srgbClr val="1D315B">
                <a:lumMod val="40000"/>
                <a:lumOff val="60000"/>
              </a:srgbClr>
            </a:solid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Job</a:t>
              </a:r>
            </a:p>
            <a:p>
              <a:pPr algn="ctr" eaLnBrk="1" fontAlgn="auto" hangingPunct="1">
                <a:spcAft>
                  <a:spcPts val="0"/>
                </a:spcAft>
                <a:defRPr/>
              </a:pPr>
              <a:r>
                <a:rPr lang="en-GB" sz="1400" b="1" kern="0" dirty="0">
                  <a:latin typeface="Arial" charset="0"/>
                  <a:ea typeface="MS PGothic" pitchFamily="34" charset="-128"/>
                </a:rPr>
                <a:t>manager</a:t>
              </a:r>
            </a:p>
          </p:txBody>
        </p:sp>
        <p:cxnSp>
          <p:nvCxnSpPr>
            <p:cNvPr id="29" name="Straight Arrow Connector 27">
              <a:extLst>
                <a:ext uri="{FF2B5EF4-FFF2-40B4-BE49-F238E27FC236}">
                  <a16:creationId xmlns:a16="http://schemas.microsoft.com/office/drawing/2014/main" id="{1510237A-6CCE-44F8-B4C1-C976DC235275}"/>
                </a:ext>
              </a:extLst>
            </p:cNvPr>
            <p:cNvCxnSpPr>
              <a:cxnSpLocks noChangeShapeType="1"/>
              <a:endCxn id="15" idx="1"/>
            </p:cNvCxnSpPr>
            <p:nvPr/>
          </p:nvCxnSpPr>
          <p:spPr bwMode="auto">
            <a:xfrm>
              <a:off x="3111190" y="3323063"/>
              <a:ext cx="382857" cy="188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0" name="Straight Arrow Connector 28">
              <a:extLst>
                <a:ext uri="{FF2B5EF4-FFF2-40B4-BE49-F238E27FC236}">
                  <a16:creationId xmlns:a16="http://schemas.microsoft.com/office/drawing/2014/main" id="{F3D121E3-FA46-4818-93F1-3524F707C214}"/>
                </a:ext>
              </a:extLst>
            </p:cNvPr>
            <p:cNvCxnSpPr>
              <a:cxnSpLocks noChangeShapeType="1"/>
            </p:cNvCxnSpPr>
            <p:nvPr/>
          </p:nvCxnSpPr>
          <p:spPr bwMode="auto">
            <a:xfrm>
              <a:off x="3118625" y="5081238"/>
              <a:ext cx="382857" cy="1884"/>
            </a:xfrm>
            <a:prstGeom prst="straightConnector1">
              <a:avLst/>
            </a:prstGeom>
            <a:noFill/>
            <a:ln w="1905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 name="Oval 30">
              <a:extLst>
                <a:ext uri="{FF2B5EF4-FFF2-40B4-BE49-F238E27FC236}">
                  <a16:creationId xmlns:a16="http://schemas.microsoft.com/office/drawing/2014/main" id="{17C44D9A-8CAA-4F20-B810-52AB010C28E3}"/>
                </a:ext>
              </a:extLst>
            </p:cNvPr>
            <p:cNvSpPr/>
            <p:nvPr/>
          </p:nvSpPr>
          <p:spPr bwMode="auto">
            <a:xfrm>
              <a:off x="869795" y="3268099"/>
              <a:ext cx="958935" cy="557161"/>
            </a:xfrm>
            <a:prstGeom prst="ellipse">
              <a:avLst/>
            </a:prstGeom>
            <a:noFill/>
            <a:ln w="19050" cap="flat" cmpd="sng" algn="ctr">
              <a:solidFill>
                <a:schemeClr val="tx1"/>
              </a:solidFill>
              <a:prstDash val="solid"/>
              <a:round/>
              <a:headEnd type="none" w="med" len="med"/>
              <a:tailEnd type="none" w="med" len="med"/>
            </a:ln>
            <a:effectLst/>
          </p:spPr>
          <p:txBody>
            <a:bodyPr wrap="none" anchor="ctr"/>
            <a:lstStyle/>
            <a:p>
              <a:pPr algn="ctr" eaLnBrk="1" fontAlgn="auto" hangingPunct="1">
                <a:spcAft>
                  <a:spcPts val="0"/>
                </a:spcAft>
                <a:defRPr/>
              </a:pPr>
              <a:r>
                <a:rPr lang="en-GB" sz="1400" b="1" kern="0" dirty="0">
                  <a:latin typeface="Arial" charset="0"/>
                  <a:ea typeface="MS PGothic" pitchFamily="34" charset="-128"/>
                </a:rPr>
                <a:t>Driver</a:t>
              </a:r>
            </a:p>
          </p:txBody>
        </p:sp>
        <p:cxnSp>
          <p:nvCxnSpPr>
            <p:cNvPr id="32" name="Straight Arrow Connector 30">
              <a:extLst>
                <a:ext uri="{FF2B5EF4-FFF2-40B4-BE49-F238E27FC236}">
                  <a16:creationId xmlns:a16="http://schemas.microsoft.com/office/drawing/2014/main" id="{2D7543A2-D27D-4772-844F-77BE196B90B8}"/>
                </a:ext>
              </a:extLst>
            </p:cNvPr>
            <p:cNvCxnSpPr>
              <a:cxnSpLocks noChangeShapeType="1"/>
              <a:stCxn id="31" idx="6"/>
            </p:cNvCxnSpPr>
            <p:nvPr/>
          </p:nvCxnSpPr>
          <p:spPr bwMode="auto">
            <a:xfrm flipV="1">
              <a:off x="1828800" y="3546087"/>
              <a:ext cx="479503" cy="1"/>
            </a:xfrm>
            <a:prstGeom prst="straightConnector1">
              <a:avLst/>
            </a:prstGeom>
            <a:noFill/>
            <a:ln w="1905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
        <p:nvSpPr>
          <p:cNvPr id="33" name="Rectangular Callout 31">
            <a:extLst>
              <a:ext uri="{FF2B5EF4-FFF2-40B4-BE49-F238E27FC236}">
                <a16:creationId xmlns:a16="http://schemas.microsoft.com/office/drawing/2014/main" id="{363738B6-36A0-4E29-95AC-CBFBF32C135F}"/>
              </a:ext>
            </a:extLst>
          </p:cNvPr>
          <p:cNvSpPr/>
          <p:nvPr/>
        </p:nvSpPr>
        <p:spPr bwMode="auto">
          <a:xfrm>
            <a:off x="1811525" y="4942731"/>
            <a:ext cx="1252537" cy="906462"/>
          </a:xfrm>
          <a:prstGeom prst="wedgeRectCallout">
            <a:avLst>
              <a:gd name="adj1" fmla="val 290009"/>
              <a:gd name="adj2" fmla="val -128842"/>
            </a:avLst>
          </a:prstGeom>
          <a:gradFill rotWithShape="1">
            <a:gsLst>
              <a:gs pos="0">
                <a:srgbClr val="8A002D">
                  <a:tint val="50000"/>
                  <a:satMod val="300000"/>
                </a:srgbClr>
              </a:gs>
              <a:gs pos="35000">
                <a:srgbClr val="8A002D">
                  <a:tint val="37000"/>
                  <a:satMod val="300000"/>
                </a:srgbClr>
              </a:gs>
              <a:gs pos="100000">
                <a:srgbClr val="8A002D">
                  <a:tint val="15000"/>
                  <a:satMod val="350000"/>
                </a:srgbClr>
              </a:gs>
            </a:gsLst>
            <a:lin ang="16200000" scaled="1"/>
          </a:gra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eaLnBrk="1" fontAlgn="auto" hangingPunct="1">
              <a:spcAft>
                <a:spcPts val="0"/>
              </a:spcAft>
              <a:defRPr/>
            </a:pPr>
            <a:r>
              <a:rPr lang="en-GB" sz="1200" b="1" kern="0" dirty="0">
                <a:latin typeface="Arial"/>
                <a:ea typeface="MS PGothic" pitchFamily="34" charset="-128"/>
              </a:rPr>
              <a:t>Up to 32 shader cores</a:t>
            </a:r>
          </a:p>
        </p:txBody>
      </p:sp>
      <p:sp>
        <p:nvSpPr>
          <p:cNvPr id="34" name="Rectangular Callout 32">
            <a:extLst>
              <a:ext uri="{FF2B5EF4-FFF2-40B4-BE49-F238E27FC236}">
                <a16:creationId xmlns:a16="http://schemas.microsoft.com/office/drawing/2014/main" id="{B83AC2F0-D5C3-4186-B2C2-0F4EAFE0EB03}"/>
              </a:ext>
            </a:extLst>
          </p:cNvPr>
          <p:cNvSpPr/>
          <p:nvPr/>
        </p:nvSpPr>
        <p:spPr bwMode="auto">
          <a:xfrm>
            <a:off x="1811525" y="3904506"/>
            <a:ext cx="1208087" cy="906462"/>
          </a:xfrm>
          <a:prstGeom prst="wedgeRectCallout">
            <a:avLst>
              <a:gd name="adj1" fmla="val 152873"/>
              <a:gd name="adj2" fmla="val -47997"/>
            </a:avLst>
          </a:prstGeom>
          <a:gradFill rotWithShape="1">
            <a:gsLst>
              <a:gs pos="0">
                <a:srgbClr val="8A002D">
                  <a:tint val="50000"/>
                  <a:satMod val="300000"/>
                </a:srgbClr>
              </a:gs>
              <a:gs pos="35000">
                <a:srgbClr val="8A002D">
                  <a:tint val="37000"/>
                  <a:satMod val="300000"/>
                </a:srgbClr>
              </a:gs>
              <a:gs pos="100000">
                <a:srgbClr val="8A002D">
                  <a:tint val="15000"/>
                  <a:satMod val="350000"/>
                </a:srgbClr>
              </a:gs>
            </a:gsLst>
            <a:lin ang="16200000" scaled="1"/>
          </a:gra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anchor="ctr"/>
          <a:lstStyle/>
          <a:p>
            <a:pPr algn="ctr" eaLnBrk="1" fontAlgn="auto" hangingPunct="1">
              <a:spcAft>
                <a:spcPts val="0"/>
              </a:spcAft>
              <a:defRPr/>
            </a:pPr>
            <a:r>
              <a:rPr lang="en-GB" sz="1200" b="1" kern="0" dirty="0">
                <a:latin typeface="Arial"/>
                <a:ea typeface="MS PGothic" pitchFamily="34" charset="-128"/>
              </a:rPr>
              <a:t>Distributes tasks between the cores</a:t>
            </a:r>
          </a:p>
        </p:txBody>
      </p:sp>
      <p:sp>
        <p:nvSpPr>
          <p:cNvPr id="35" name="Rectangular Callout 33">
            <a:extLst>
              <a:ext uri="{FF2B5EF4-FFF2-40B4-BE49-F238E27FC236}">
                <a16:creationId xmlns:a16="http://schemas.microsoft.com/office/drawing/2014/main" id="{4B6C2841-FCF5-4AE7-866A-C69795C7BE83}"/>
              </a:ext>
            </a:extLst>
          </p:cNvPr>
          <p:cNvSpPr/>
          <p:nvPr/>
        </p:nvSpPr>
        <p:spPr bwMode="auto">
          <a:xfrm>
            <a:off x="9798237" y="5191969"/>
            <a:ext cx="1230313" cy="906463"/>
          </a:xfrm>
          <a:prstGeom prst="wedgeRectCallout">
            <a:avLst>
              <a:gd name="adj1" fmla="val -216506"/>
              <a:gd name="adj2" fmla="val 17595"/>
            </a:avLst>
          </a:prstGeom>
          <a:gradFill rotWithShape="1">
            <a:gsLst>
              <a:gs pos="0">
                <a:srgbClr val="8A002D">
                  <a:tint val="50000"/>
                  <a:satMod val="300000"/>
                </a:srgbClr>
              </a:gs>
              <a:gs pos="35000">
                <a:srgbClr val="8A002D">
                  <a:tint val="37000"/>
                  <a:satMod val="300000"/>
                </a:srgbClr>
              </a:gs>
              <a:gs pos="100000">
                <a:srgbClr val="8A002D">
                  <a:tint val="15000"/>
                  <a:satMod val="350000"/>
                </a:srgbClr>
              </a:gs>
            </a:gsLst>
            <a:lin ang="16200000" scaled="1"/>
          </a:gra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lIns="36000" tIns="36000" rIns="36000" bIns="36000" anchor="ctr"/>
          <a:lstStyle/>
          <a:p>
            <a:pPr algn="ctr" eaLnBrk="1" fontAlgn="auto" hangingPunct="1">
              <a:spcAft>
                <a:spcPts val="0"/>
              </a:spcAft>
              <a:defRPr/>
            </a:pPr>
            <a:r>
              <a:rPr lang="en-GB" sz="1200" b="1" kern="0" dirty="0">
                <a:latin typeface="Arial"/>
                <a:ea typeface="MS PGothic" pitchFamily="34" charset="-128"/>
              </a:rPr>
              <a:t>Configurable cache shared between cores</a:t>
            </a:r>
          </a:p>
        </p:txBody>
      </p:sp>
      <p:sp>
        <p:nvSpPr>
          <p:cNvPr id="36" name="Rectangular Callout 34">
            <a:extLst>
              <a:ext uri="{FF2B5EF4-FFF2-40B4-BE49-F238E27FC236}">
                <a16:creationId xmlns:a16="http://schemas.microsoft.com/office/drawing/2014/main" id="{2B1B2960-B531-4BF7-B66C-A92A8056A49C}"/>
              </a:ext>
            </a:extLst>
          </p:cNvPr>
          <p:cNvSpPr/>
          <p:nvPr/>
        </p:nvSpPr>
        <p:spPr bwMode="auto">
          <a:xfrm>
            <a:off x="9788711" y="4201369"/>
            <a:ext cx="1239838" cy="906463"/>
          </a:xfrm>
          <a:prstGeom prst="wedgeRectCallout">
            <a:avLst>
              <a:gd name="adj1" fmla="val -119043"/>
              <a:gd name="adj2" fmla="val 21982"/>
            </a:avLst>
          </a:prstGeom>
          <a:gradFill rotWithShape="1">
            <a:gsLst>
              <a:gs pos="0">
                <a:srgbClr val="8A002D">
                  <a:tint val="50000"/>
                  <a:satMod val="300000"/>
                </a:srgbClr>
              </a:gs>
              <a:gs pos="35000">
                <a:srgbClr val="8A002D">
                  <a:tint val="37000"/>
                  <a:satMod val="300000"/>
                </a:srgbClr>
              </a:gs>
              <a:gs pos="100000">
                <a:srgbClr val="8A002D">
                  <a:tint val="15000"/>
                  <a:satMod val="350000"/>
                </a:srgbClr>
              </a:gs>
            </a:gsLst>
            <a:lin ang="16200000" scaled="1"/>
          </a:gra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lIns="36000" tIns="36000" rIns="36000" bIns="36000" anchor="ctr"/>
          <a:lstStyle/>
          <a:p>
            <a:pPr algn="ctr" eaLnBrk="1" fontAlgn="auto" hangingPunct="1">
              <a:spcAft>
                <a:spcPts val="0"/>
              </a:spcAft>
              <a:defRPr/>
            </a:pPr>
            <a:r>
              <a:rPr lang="en-GB" sz="1200" b="1" kern="0" dirty="0">
                <a:latin typeface="Arial"/>
                <a:ea typeface="MS PGothic" pitchFamily="34" charset="-128"/>
              </a:rPr>
              <a:t>Provide uniform communication system</a:t>
            </a:r>
          </a:p>
        </p:txBody>
      </p:sp>
      <p:sp>
        <p:nvSpPr>
          <p:cNvPr id="37" name="Rectangular Callout 35">
            <a:extLst>
              <a:ext uri="{FF2B5EF4-FFF2-40B4-BE49-F238E27FC236}">
                <a16:creationId xmlns:a16="http://schemas.microsoft.com/office/drawing/2014/main" id="{D6792D99-6232-4F92-A6CD-BC7EA36FDA5C}"/>
              </a:ext>
            </a:extLst>
          </p:cNvPr>
          <p:cNvSpPr/>
          <p:nvPr/>
        </p:nvSpPr>
        <p:spPr bwMode="auto">
          <a:xfrm>
            <a:off x="9788711" y="3193306"/>
            <a:ext cx="1239838" cy="906462"/>
          </a:xfrm>
          <a:prstGeom prst="wedgeRectCallout">
            <a:avLst>
              <a:gd name="adj1" fmla="val -119043"/>
              <a:gd name="adj2" fmla="val 45382"/>
            </a:avLst>
          </a:prstGeom>
          <a:gradFill rotWithShape="1">
            <a:gsLst>
              <a:gs pos="0">
                <a:srgbClr val="8A002D">
                  <a:tint val="50000"/>
                  <a:satMod val="300000"/>
                </a:srgbClr>
              </a:gs>
              <a:gs pos="35000">
                <a:srgbClr val="8A002D">
                  <a:tint val="37000"/>
                  <a:satMod val="300000"/>
                </a:srgbClr>
              </a:gs>
              <a:gs pos="100000">
                <a:srgbClr val="8A002D">
                  <a:tint val="15000"/>
                  <a:satMod val="350000"/>
                </a:srgbClr>
              </a:gs>
            </a:gsLst>
            <a:lin ang="16200000" scaled="1"/>
          </a:gra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lIns="36000" tIns="36000" rIns="36000" bIns="36000" anchor="ctr"/>
          <a:lstStyle/>
          <a:p>
            <a:pPr algn="ctr" eaLnBrk="1" fontAlgn="auto" hangingPunct="1">
              <a:spcAft>
                <a:spcPts val="0"/>
              </a:spcAft>
              <a:defRPr/>
            </a:pPr>
            <a:r>
              <a:rPr lang="en-GB" sz="1200" b="1" kern="0" dirty="0">
                <a:latin typeface="Arial"/>
                <a:ea typeface="MS PGothic" pitchFamily="34" charset="-128"/>
              </a:rPr>
              <a:t>Produce hierarchical tile lists</a:t>
            </a:r>
          </a:p>
        </p:txBody>
      </p:sp>
      <p:sp>
        <p:nvSpPr>
          <p:cNvPr id="38" name="Rectangular Callout 36">
            <a:extLst>
              <a:ext uri="{FF2B5EF4-FFF2-40B4-BE49-F238E27FC236}">
                <a16:creationId xmlns:a16="http://schemas.microsoft.com/office/drawing/2014/main" id="{BD9F79A6-C59A-4866-BF45-22C8DF36ECDC}"/>
              </a:ext>
            </a:extLst>
          </p:cNvPr>
          <p:cNvSpPr/>
          <p:nvPr/>
        </p:nvSpPr>
        <p:spPr bwMode="auto">
          <a:xfrm>
            <a:off x="9799825" y="2132856"/>
            <a:ext cx="1228725" cy="906462"/>
          </a:xfrm>
          <a:prstGeom prst="wedgeRectCallout">
            <a:avLst>
              <a:gd name="adj1" fmla="val -119043"/>
              <a:gd name="adj2" fmla="val 45382"/>
            </a:avLst>
          </a:prstGeom>
          <a:gradFill rotWithShape="1">
            <a:gsLst>
              <a:gs pos="0">
                <a:srgbClr val="8A002D">
                  <a:tint val="50000"/>
                  <a:satMod val="300000"/>
                </a:srgbClr>
              </a:gs>
              <a:gs pos="35000">
                <a:srgbClr val="8A002D">
                  <a:tint val="37000"/>
                  <a:satMod val="300000"/>
                </a:srgbClr>
              </a:gs>
              <a:gs pos="100000">
                <a:srgbClr val="8A002D">
                  <a:tint val="15000"/>
                  <a:satMod val="350000"/>
                </a:srgbClr>
              </a:gs>
            </a:gsLst>
            <a:lin ang="16200000" scaled="1"/>
          </a:gradFill>
          <a:ln w="9525" cap="flat" cmpd="sng" algn="ctr">
            <a:solidFill>
              <a:schemeClr val="tx1"/>
            </a:solidFill>
            <a:prstDash val="solid"/>
            <a:headEnd type="none" w="med" len="med"/>
            <a:tailEnd type="none" w="med" len="med"/>
          </a:ln>
          <a:effectLst>
            <a:outerShdw blurRad="40000" dist="20000" dir="5400000" rotWithShape="0">
              <a:srgbClr val="000000">
                <a:alpha val="38000"/>
              </a:srgbClr>
            </a:outerShdw>
          </a:effectLst>
        </p:spPr>
        <p:txBody>
          <a:bodyPr lIns="36000" tIns="36000" rIns="36000" bIns="36000" anchor="ctr"/>
          <a:lstStyle/>
          <a:p>
            <a:pPr algn="ctr" eaLnBrk="1" fontAlgn="auto" hangingPunct="1">
              <a:spcAft>
                <a:spcPts val="0"/>
              </a:spcAft>
              <a:defRPr/>
            </a:pPr>
            <a:r>
              <a:rPr lang="en-GB" sz="1200" b="1" kern="0" dirty="0">
                <a:latin typeface="Arial"/>
                <a:ea typeface="MS PGothic" pitchFamily="34" charset="-128"/>
              </a:rPr>
              <a:t>Transmit job control messages </a:t>
            </a:r>
          </a:p>
        </p:txBody>
      </p:sp>
    </p:spTree>
    <p:extLst>
      <p:ext uri="{BB962C8B-B14F-4D97-AF65-F5344CB8AC3E}">
        <p14:creationId xmlns:p14="http://schemas.microsoft.com/office/powerpoint/2010/main" val="251940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Arm Mali-G76 GPU</a:t>
            </a:r>
            <a:endParaRPr lang="en-US" dirty="0"/>
          </a:p>
        </p:txBody>
      </p:sp>
      <p:sp>
        <p:nvSpPr>
          <p:cNvPr id="4" name="Content Placeholder 2">
            <a:extLst>
              <a:ext uri="{FF2B5EF4-FFF2-40B4-BE49-F238E27FC236}">
                <a16:creationId xmlns:a16="http://schemas.microsoft.com/office/drawing/2014/main" id="{F474CF5B-F027-48B1-8272-127A8B8048B8}"/>
              </a:ext>
            </a:extLst>
          </p:cNvPr>
          <p:cNvSpPr>
            <a:spLocks noGrp="1"/>
          </p:cNvSpPr>
          <p:nvPr>
            <p:ph sz="half" idx="1"/>
          </p:nvPr>
        </p:nvSpPr>
        <p:spPr>
          <a:xfrm>
            <a:off x="519112" y="1261404"/>
            <a:ext cx="6464105" cy="5029200"/>
          </a:xfrm>
        </p:spPr>
        <p:txBody>
          <a:bodyPr/>
          <a:lstStyle/>
          <a:p>
            <a:r>
              <a:rPr lang="en-GB" dirty="0"/>
              <a:t>Third generation of the Bifrost architecture</a:t>
            </a:r>
          </a:p>
          <a:p>
            <a:r>
              <a:rPr lang="en-GB" sz="2600" dirty="0"/>
              <a:t>Maximum 20 shader cores (SC) </a:t>
            </a:r>
          </a:p>
          <a:p>
            <a:pPr lvl="1"/>
            <a:r>
              <a:rPr lang="en-GB" sz="2000" dirty="0"/>
              <a:t>Wider execution engines with double the number of lanes</a:t>
            </a:r>
          </a:p>
          <a:p>
            <a:r>
              <a:rPr lang="en-GB" dirty="0"/>
              <a:t>Performance</a:t>
            </a:r>
          </a:p>
          <a:p>
            <a:pPr lvl="1"/>
            <a:r>
              <a:rPr lang="en-GB" sz="2000" dirty="0"/>
              <a:t>Complex graphics and machine-learning workloads</a:t>
            </a:r>
          </a:p>
          <a:p>
            <a:r>
              <a:rPr lang="en-GB" dirty="0"/>
              <a:t>API support</a:t>
            </a:r>
          </a:p>
          <a:p>
            <a:pPr lvl="1"/>
            <a:r>
              <a:rPr lang="en-GB" sz="2000" dirty="0"/>
              <a:t>OpenGL ES 1.1, 2.0, 3.1, 3.2 </a:t>
            </a:r>
            <a:br>
              <a:rPr lang="en-GB" sz="2000" dirty="0"/>
            </a:br>
            <a:r>
              <a:rPr lang="en-GB" sz="2000" dirty="0"/>
              <a:t>OpenCL 1.1, 1.2, 2.0 Full profile</a:t>
            </a:r>
            <a:br>
              <a:rPr lang="en-GB" sz="2000" dirty="0"/>
            </a:br>
            <a:r>
              <a:rPr lang="en-GB" sz="2000" dirty="0"/>
              <a:t>Vulkan 1.1</a:t>
            </a:r>
          </a:p>
          <a:p>
            <a:r>
              <a:rPr lang="en-GB" sz="2600" dirty="0"/>
              <a:t>Shared L2 cache with 2 or 4 slices</a:t>
            </a:r>
            <a:br>
              <a:rPr lang="en-GB" dirty="0"/>
            </a:br>
            <a:endParaRPr lang="en-GB" dirty="0"/>
          </a:p>
          <a:p>
            <a:pPr lvl="1"/>
            <a:endParaRPr lang="en-GB" dirty="0"/>
          </a:p>
        </p:txBody>
      </p:sp>
      <p:pic>
        <p:nvPicPr>
          <p:cNvPr id="5" name="Picture 6" descr="Mali-G76 Block Diagram.">
            <a:extLst>
              <a:ext uri="{FF2B5EF4-FFF2-40B4-BE49-F238E27FC236}">
                <a16:creationId xmlns:a16="http://schemas.microsoft.com/office/drawing/2014/main" id="{5D54E3E4-AF4E-435F-B5AB-C7EA6D2B2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598" y="962025"/>
            <a:ext cx="422229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5982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Case Study: Arm Mali-G77 GPU</a:t>
            </a:r>
            <a:endParaRPr lang="en-US" dirty="0"/>
          </a:p>
        </p:txBody>
      </p:sp>
      <p:sp>
        <p:nvSpPr>
          <p:cNvPr id="4" name="Content Placeholder 2">
            <a:extLst>
              <a:ext uri="{FF2B5EF4-FFF2-40B4-BE49-F238E27FC236}">
                <a16:creationId xmlns:a16="http://schemas.microsoft.com/office/drawing/2014/main" id="{73A6EA4E-B8B4-4237-B2F1-FD406421A7CF}"/>
              </a:ext>
            </a:extLst>
          </p:cNvPr>
          <p:cNvSpPr>
            <a:spLocks noGrp="1"/>
          </p:cNvSpPr>
          <p:nvPr>
            <p:ph sz="half" idx="1"/>
          </p:nvPr>
        </p:nvSpPr>
        <p:spPr>
          <a:xfrm>
            <a:off x="492125" y="1479468"/>
            <a:ext cx="11180762" cy="4086225"/>
          </a:xfrm>
        </p:spPr>
        <p:txBody>
          <a:bodyPr/>
          <a:lstStyle/>
          <a:p>
            <a:r>
              <a:rPr lang="en-GB" dirty="0"/>
              <a:t>First generation of the Valhall architecture</a:t>
            </a:r>
          </a:p>
          <a:p>
            <a:pPr lvl="1"/>
            <a:r>
              <a:rPr lang="en-GB" dirty="0"/>
              <a:t>Warp-based execution model</a:t>
            </a:r>
          </a:p>
          <a:p>
            <a:pPr lvl="1"/>
            <a:r>
              <a:rPr lang="en-GB" dirty="0"/>
              <a:t>New instruction set with operational-equivalence to Bifrost</a:t>
            </a:r>
          </a:p>
          <a:p>
            <a:pPr lvl="1"/>
            <a:r>
              <a:rPr lang="en-GB" dirty="0"/>
              <a:t>Dynamic instruction scheduling in hardware</a:t>
            </a:r>
          </a:p>
          <a:p>
            <a:r>
              <a:rPr lang="en-GB" dirty="0"/>
              <a:t>Configurable 7 to 16 shader cores</a:t>
            </a:r>
          </a:p>
          <a:p>
            <a:r>
              <a:rPr lang="en-GB" dirty="0"/>
              <a:t>Single execution engine per shader core</a:t>
            </a:r>
          </a:p>
          <a:p>
            <a:r>
              <a:rPr lang="en-GB" dirty="0"/>
              <a:t>Configurable 2 to 4 slices of L2 cache </a:t>
            </a:r>
          </a:p>
          <a:p>
            <a:pPr lvl="1"/>
            <a:r>
              <a:rPr lang="en-GB" dirty="0"/>
              <a:t>512 KB to 4 MB in total</a:t>
            </a:r>
          </a:p>
          <a:p>
            <a:r>
              <a:rPr lang="en-GB" dirty="0"/>
              <a:t>Texture mapper – 4 texture element (texel) per cycle</a:t>
            </a:r>
          </a:p>
          <a:p>
            <a:r>
              <a:rPr lang="en-GB" dirty="0"/>
              <a:t>Supports Vulkan and OpenCL</a:t>
            </a:r>
            <a:br>
              <a:rPr lang="en-GB" dirty="0"/>
            </a:br>
            <a:endParaRPr lang="en-GB" dirty="0"/>
          </a:p>
        </p:txBody>
      </p:sp>
      <p:grpSp>
        <p:nvGrpSpPr>
          <p:cNvPr id="5" name="Group 4">
            <a:extLst>
              <a:ext uri="{FF2B5EF4-FFF2-40B4-BE49-F238E27FC236}">
                <a16:creationId xmlns:a16="http://schemas.microsoft.com/office/drawing/2014/main" id="{AC154CEF-A3E7-4674-84E9-8E447F521227}"/>
              </a:ext>
            </a:extLst>
          </p:cNvPr>
          <p:cNvGrpSpPr/>
          <p:nvPr/>
        </p:nvGrpSpPr>
        <p:grpSpPr>
          <a:xfrm>
            <a:off x="7452000" y="961200"/>
            <a:ext cx="4226400" cy="5284800"/>
            <a:chOff x="5836370" y="1020862"/>
            <a:chExt cx="4389500" cy="5492972"/>
          </a:xfrm>
        </p:grpSpPr>
        <p:sp>
          <p:nvSpPr>
            <p:cNvPr id="6" name="Rectangle 5">
              <a:extLst>
                <a:ext uri="{FF2B5EF4-FFF2-40B4-BE49-F238E27FC236}">
                  <a16:creationId xmlns:a16="http://schemas.microsoft.com/office/drawing/2014/main" id="{940603D2-C5B6-4C72-A6BC-E67684C00A14}"/>
                </a:ext>
              </a:extLst>
            </p:cNvPr>
            <p:cNvSpPr/>
            <p:nvPr/>
          </p:nvSpPr>
          <p:spPr>
            <a:xfrm>
              <a:off x="5836370" y="1020862"/>
              <a:ext cx="4389500" cy="5492972"/>
            </a:xfrm>
            <a:prstGeom prst="rect">
              <a:avLst/>
            </a:prstGeom>
            <a:solidFill>
              <a:srgbClr val="33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grpSp>
          <p:nvGrpSpPr>
            <p:cNvPr id="7" name="Group 6">
              <a:extLst>
                <a:ext uri="{FF2B5EF4-FFF2-40B4-BE49-F238E27FC236}">
                  <a16:creationId xmlns:a16="http://schemas.microsoft.com/office/drawing/2014/main" id="{7D1EB7B0-2BA6-427E-983A-3A16CD38E2A4}"/>
                </a:ext>
              </a:extLst>
            </p:cNvPr>
            <p:cNvGrpSpPr/>
            <p:nvPr/>
          </p:nvGrpSpPr>
          <p:grpSpPr>
            <a:xfrm>
              <a:off x="6844952" y="2874720"/>
              <a:ext cx="3223958" cy="1764792"/>
              <a:chOff x="6844952" y="2874720"/>
              <a:chExt cx="3223958" cy="1764792"/>
            </a:xfrm>
          </p:grpSpPr>
          <p:sp>
            <p:nvSpPr>
              <p:cNvPr id="46" name="Rectangle 45">
                <a:extLst>
                  <a:ext uri="{FF2B5EF4-FFF2-40B4-BE49-F238E27FC236}">
                    <a16:creationId xmlns:a16="http://schemas.microsoft.com/office/drawing/2014/main" id="{FEE40C4C-CE84-4D4F-8D3F-0186BF6C6F43}"/>
                  </a:ext>
                </a:extLst>
              </p:cNvPr>
              <p:cNvSpPr/>
              <p:nvPr/>
            </p:nvSpPr>
            <p:spPr>
              <a:xfrm>
                <a:off x="6844952" y="2874720"/>
                <a:ext cx="3223958" cy="1764792"/>
              </a:xfrm>
              <a:prstGeom prst="rect">
                <a:avLst/>
              </a:prstGeom>
              <a:solidFill>
                <a:srgbClr val="7D868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7" name="TextBox 46">
                <a:extLst>
                  <a:ext uri="{FF2B5EF4-FFF2-40B4-BE49-F238E27FC236}">
                    <a16:creationId xmlns:a16="http://schemas.microsoft.com/office/drawing/2014/main" id="{57267004-8BBD-4E90-8778-4DCFA740E20C}"/>
                  </a:ext>
                </a:extLst>
              </p:cNvPr>
              <p:cNvSpPr txBox="1"/>
              <p:nvPr/>
            </p:nvSpPr>
            <p:spPr>
              <a:xfrm>
                <a:off x="9863252" y="4508922"/>
                <a:ext cx="181781" cy="122810"/>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kern="1200" dirty="0">
                    <a:solidFill>
                      <a:schemeClr val="bg1"/>
                    </a:solidFill>
                    <a:latin typeface="+mj-lt"/>
                    <a:ea typeface="+mn-ea"/>
                    <a:cs typeface="+mn-cs"/>
                  </a:rPr>
                  <a:t>…</a:t>
                </a:r>
                <a:r>
                  <a:rPr lang="en-GB" sz="700" dirty="0">
                    <a:solidFill>
                      <a:schemeClr val="bg1"/>
                    </a:solidFill>
                    <a:latin typeface="+mj-lt"/>
                    <a:ea typeface="+mn-ea"/>
                  </a:rPr>
                  <a:t>16</a:t>
                </a:r>
                <a:endParaRPr lang="en-GB" sz="700" kern="1200" dirty="0">
                  <a:solidFill>
                    <a:schemeClr val="bg1"/>
                  </a:solidFill>
                  <a:latin typeface="+mj-lt"/>
                  <a:ea typeface="+mn-ea"/>
                  <a:cs typeface="+mn-cs"/>
                </a:endParaRPr>
              </a:p>
            </p:txBody>
          </p:sp>
        </p:grpSp>
        <p:grpSp>
          <p:nvGrpSpPr>
            <p:cNvPr id="8" name="Group 7">
              <a:extLst>
                <a:ext uri="{FF2B5EF4-FFF2-40B4-BE49-F238E27FC236}">
                  <a16:creationId xmlns:a16="http://schemas.microsoft.com/office/drawing/2014/main" id="{D3B3E97B-A467-4D8B-9326-C048F002D4A9}"/>
                </a:ext>
              </a:extLst>
            </p:cNvPr>
            <p:cNvGrpSpPr/>
            <p:nvPr/>
          </p:nvGrpSpPr>
          <p:grpSpPr>
            <a:xfrm>
              <a:off x="6679277" y="2757883"/>
              <a:ext cx="3191256" cy="1764792"/>
              <a:chOff x="5135411" y="3580341"/>
              <a:chExt cx="3195289" cy="1510234"/>
            </a:xfrm>
          </p:grpSpPr>
          <p:sp>
            <p:nvSpPr>
              <p:cNvPr id="44" name="Rectangle 43">
                <a:extLst>
                  <a:ext uri="{FF2B5EF4-FFF2-40B4-BE49-F238E27FC236}">
                    <a16:creationId xmlns:a16="http://schemas.microsoft.com/office/drawing/2014/main" id="{29B5B474-63F8-490D-AE5F-7E41A6610374}"/>
                  </a:ext>
                </a:extLst>
              </p:cNvPr>
              <p:cNvSpPr/>
              <p:nvPr/>
            </p:nvSpPr>
            <p:spPr>
              <a:xfrm>
                <a:off x="5135411" y="3580341"/>
                <a:ext cx="3195289" cy="1510234"/>
              </a:xfrm>
              <a:prstGeom prst="rect">
                <a:avLst/>
              </a:prstGeom>
              <a:solidFill>
                <a:srgbClr val="7D868C"/>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5" name="TextBox 44">
                <a:extLst>
                  <a:ext uri="{FF2B5EF4-FFF2-40B4-BE49-F238E27FC236}">
                    <a16:creationId xmlns:a16="http://schemas.microsoft.com/office/drawing/2014/main" id="{323E38BB-0C7E-44EC-A78A-5B185A0F276E}"/>
                  </a:ext>
                </a:extLst>
              </p:cNvPr>
              <p:cNvSpPr txBox="1"/>
              <p:nvPr/>
            </p:nvSpPr>
            <p:spPr>
              <a:xfrm>
                <a:off x="8229180" y="4984600"/>
                <a:ext cx="54216" cy="105096"/>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kern="1200" dirty="0">
                    <a:solidFill>
                      <a:schemeClr val="bg1"/>
                    </a:solidFill>
                    <a:latin typeface="+mj-lt"/>
                    <a:ea typeface="+mn-ea"/>
                    <a:cs typeface="+mn-cs"/>
                  </a:rPr>
                  <a:t>8</a:t>
                </a:r>
              </a:p>
            </p:txBody>
          </p:sp>
        </p:grpSp>
        <p:grpSp>
          <p:nvGrpSpPr>
            <p:cNvPr id="9" name="Group 8">
              <a:extLst>
                <a:ext uri="{FF2B5EF4-FFF2-40B4-BE49-F238E27FC236}">
                  <a16:creationId xmlns:a16="http://schemas.microsoft.com/office/drawing/2014/main" id="{03011171-B8D1-4635-9A38-6B5DE5701870}"/>
                </a:ext>
              </a:extLst>
            </p:cNvPr>
            <p:cNvGrpSpPr/>
            <p:nvPr/>
          </p:nvGrpSpPr>
          <p:grpSpPr>
            <a:xfrm>
              <a:off x="6509570" y="2641048"/>
              <a:ext cx="3195289" cy="1770585"/>
              <a:chOff x="5123445" y="3558066"/>
              <a:chExt cx="3195289" cy="1516559"/>
            </a:xfrm>
          </p:grpSpPr>
          <p:sp>
            <p:nvSpPr>
              <p:cNvPr id="42" name="Rectangle 41">
                <a:extLst>
                  <a:ext uri="{FF2B5EF4-FFF2-40B4-BE49-F238E27FC236}">
                    <a16:creationId xmlns:a16="http://schemas.microsoft.com/office/drawing/2014/main" id="{9670305A-AE0D-46E7-96E7-E95155A0E779}"/>
                  </a:ext>
                </a:extLst>
              </p:cNvPr>
              <p:cNvSpPr/>
              <p:nvPr/>
            </p:nvSpPr>
            <p:spPr>
              <a:xfrm>
                <a:off x="5123445" y="3558066"/>
                <a:ext cx="3195289" cy="1510234"/>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3" name="TextBox 42">
                <a:extLst>
                  <a:ext uri="{FF2B5EF4-FFF2-40B4-BE49-F238E27FC236}">
                    <a16:creationId xmlns:a16="http://schemas.microsoft.com/office/drawing/2014/main" id="{AEB07444-6A0E-4D68-B744-25811F1439E7}"/>
                  </a:ext>
                </a:extLst>
              </p:cNvPr>
              <p:cNvSpPr txBox="1"/>
              <p:nvPr/>
            </p:nvSpPr>
            <p:spPr>
              <a:xfrm>
                <a:off x="8230996" y="4969434"/>
                <a:ext cx="54147" cy="105191"/>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dirty="0">
                    <a:solidFill>
                      <a:schemeClr val="bg1"/>
                    </a:solidFill>
                    <a:latin typeface="+mj-lt"/>
                    <a:ea typeface="+mn-ea"/>
                  </a:rPr>
                  <a:t>7</a:t>
                </a:r>
                <a:endParaRPr lang="en-GB" sz="700" kern="1200" dirty="0">
                  <a:solidFill>
                    <a:schemeClr val="bg1"/>
                  </a:solidFill>
                  <a:latin typeface="+mj-lt"/>
                  <a:ea typeface="+mn-ea"/>
                  <a:cs typeface="+mn-cs"/>
                </a:endParaRPr>
              </a:p>
            </p:txBody>
          </p:sp>
        </p:grpSp>
        <p:grpSp>
          <p:nvGrpSpPr>
            <p:cNvPr id="10" name="Group 9">
              <a:extLst>
                <a:ext uri="{FF2B5EF4-FFF2-40B4-BE49-F238E27FC236}">
                  <a16:creationId xmlns:a16="http://schemas.microsoft.com/office/drawing/2014/main" id="{17CCD99E-703A-4CAC-97AE-855FE02F97DB}"/>
                </a:ext>
              </a:extLst>
            </p:cNvPr>
            <p:cNvGrpSpPr/>
            <p:nvPr/>
          </p:nvGrpSpPr>
          <p:grpSpPr>
            <a:xfrm>
              <a:off x="6343896" y="2524213"/>
              <a:ext cx="3191256" cy="1765464"/>
              <a:chOff x="5253329" y="2724808"/>
              <a:chExt cx="3195289" cy="1523193"/>
            </a:xfrm>
          </p:grpSpPr>
          <p:sp>
            <p:nvSpPr>
              <p:cNvPr id="40" name="Rectangle 39">
                <a:extLst>
                  <a:ext uri="{FF2B5EF4-FFF2-40B4-BE49-F238E27FC236}">
                    <a16:creationId xmlns:a16="http://schemas.microsoft.com/office/drawing/2014/main" id="{55BCBC91-2B50-4C84-A52D-90A1CB7C6759}"/>
                  </a:ext>
                </a:extLst>
              </p:cNvPr>
              <p:cNvSpPr/>
              <p:nvPr/>
            </p:nvSpPr>
            <p:spPr>
              <a:xfrm>
                <a:off x="5253329" y="2724808"/>
                <a:ext cx="3195289" cy="1522613"/>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1" name="TextBox 40">
                <a:extLst>
                  <a:ext uri="{FF2B5EF4-FFF2-40B4-BE49-F238E27FC236}">
                    <a16:creationId xmlns:a16="http://schemas.microsoft.com/office/drawing/2014/main" id="{87FD98C6-BE41-4C96-A613-E9E6802B351E}"/>
                  </a:ext>
                </a:extLst>
              </p:cNvPr>
              <p:cNvSpPr txBox="1"/>
              <p:nvPr/>
            </p:nvSpPr>
            <p:spPr>
              <a:xfrm>
                <a:off x="8294067" y="4142044"/>
                <a:ext cx="127795" cy="105957"/>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kern="1200" dirty="0">
                    <a:solidFill>
                      <a:schemeClr val="bg1"/>
                    </a:solidFill>
                    <a:latin typeface="+mj-lt"/>
                    <a:ea typeface="+mn-ea"/>
                    <a:cs typeface="+mn-cs"/>
                  </a:rPr>
                  <a:t>…6</a:t>
                </a:r>
              </a:p>
            </p:txBody>
          </p:sp>
        </p:grpSp>
        <p:grpSp>
          <p:nvGrpSpPr>
            <p:cNvPr id="11" name="Group 10">
              <a:extLst>
                <a:ext uri="{FF2B5EF4-FFF2-40B4-BE49-F238E27FC236}">
                  <a16:creationId xmlns:a16="http://schemas.microsoft.com/office/drawing/2014/main" id="{DCFF7135-F5F8-4E59-9EAD-FAE1D9AFCF7D}"/>
                </a:ext>
              </a:extLst>
            </p:cNvPr>
            <p:cNvGrpSpPr/>
            <p:nvPr/>
          </p:nvGrpSpPr>
          <p:grpSpPr>
            <a:xfrm>
              <a:off x="6178222" y="2407378"/>
              <a:ext cx="3191256" cy="1764792"/>
              <a:chOff x="5123445" y="3558065"/>
              <a:chExt cx="3195289" cy="1541594"/>
            </a:xfrm>
          </p:grpSpPr>
          <p:sp>
            <p:nvSpPr>
              <p:cNvPr id="38" name="Rectangle 37">
                <a:extLst>
                  <a:ext uri="{FF2B5EF4-FFF2-40B4-BE49-F238E27FC236}">
                    <a16:creationId xmlns:a16="http://schemas.microsoft.com/office/drawing/2014/main" id="{6B5A437C-A609-4BA5-BC5F-E587BC0EC290}"/>
                  </a:ext>
                </a:extLst>
              </p:cNvPr>
              <p:cNvSpPr/>
              <p:nvPr/>
            </p:nvSpPr>
            <p:spPr>
              <a:xfrm>
                <a:off x="5123445" y="3558065"/>
                <a:ext cx="3195289" cy="1541594"/>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 </a:t>
                </a:r>
              </a:p>
            </p:txBody>
          </p:sp>
          <p:sp>
            <p:nvSpPr>
              <p:cNvPr id="39" name="TextBox 38">
                <a:extLst>
                  <a:ext uri="{FF2B5EF4-FFF2-40B4-BE49-F238E27FC236}">
                    <a16:creationId xmlns:a16="http://schemas.microsoft.com/office/drawing/2014/main" id="{76E53D13-A183-45FA-A8CA-98814B5531CB}"/>
                  </a:ext>
                </a:extLst>
              </p:cNvPr>
              <p:cNvSpPr txBox="1"/>
              <p:nvPr/>
            </p:nvSpPr>
            <p:spPr>
              <a:xfrm>
                <a:off x="8230497" y="4990514"/>
                <a:ext cx="54216" cy="107278"/>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dirty="0">
                    <a:solidFill>
                      <a:schemeClr val="bg1"/>
                    </a:solidFill>
                    <a:latin typeface="+mj-lt"/>
                    <a:ea typeface="+mn-ea"/>
                  </a:rPr>
                  <a:t>2</a:t>
                </a:r>
                <a:endParaRPr lang="en-GB" sz="700" kern="1200" dirty="0">
                  <a:solidFill>
                    <a:schemeClr val="bg1"/>
                  </a:solidFill>
                  <a:latin typeface="+mj-lt"/>
                  <a:ea typeface="+mn-ea"/>
                  <a:cs typeface="+mn-cs"/>
                </a:endParaRPr>
              </a:p>
            </p:txBody>
          </p:sp>
        </p:grpSp>
        <p:pic>
          <p:nvPicPr>
            <p:cNvPr id="12" name="Picture 4" descr="Arm_logo_white_150MN.png">
              <a:extLst>
                <a:ext uri="{FF2B5EF4-FFF2-40B4-BE49-F238E27FC236}">
                  <a16:creationId xmlns:a16="http://schemas.microsoft.com/office/drawing/2014/main" id="{BD135ECB-17BB-40B1-89AD-D955510360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90" y="1233510"/>
              <a:ext cx="555790" cy="17956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509AF44D-FD41-49C3-B4C6-189327C01741}"/>
                </a:ext>
              </a:extLst>
            </p:cNvPr>
            <p:cNvSpPr txBox="1"/>
            <p:nvPr/>
          </p:nvSpPr>
          <p:spPr>
            <a:xfrm>
              <a:off x="6000790" y="1474892"/>
              <a:ext cx="1473587" cy="350886"/>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2000" kern="1200" dirty="0">
                  <a:solidFill>
                    <a:schemeClr val="bg1"/>
                  </a:solidFill>
                  <a:latin typeface="+mn-lt"/>
                  <a:ea typeface="+mn-ea"/>
                  <a:cs typeface="+mn-cs"/>
                </a:rPr>
                <a:t>MALI™-</a:t>
              </a:r>
              <a:r>
                <a:rPr lang="en-GB" sz="2000" dirty="0">
                  <a:solidFill>
                    <a:schemeClr val="bg1"/>
                  </a:solidFill>
                  <a:latin typeface="+mn-lt"/>
                  <a:ea typeface="+mn-ea"/>
                </a:rPr>
                <a:t>G77</a:t>
              </a:r>
              <a:endParaRPr lang="en-GB" sz="2000" kern="1200" dirty="0">
                <a:solidFill>
                  <a:schemeClr val="bg1"/>
                </a:solidFill>
                <a:latin typeface="+mn-lt"/>
                <a:ea typeface="+mn-ea"/>
                <a:cs typeface="+mn-cs"/>
              </a:endParaRPr>
            </a:p>
          </p:txBody>
        </p:sp>
        <p:sp>
          <p:nvSpPr>
            <p:cNvPr id="14" name="Rectangle 13">
              <a:extLst>
                <a:ext uri="{FF2B5EF4-FFF2-40B4-BE49-F238E27FC236}">
                  <a16:creationId xmlns:a16="http://schemas.microsoft.com/office/drawing/2014/main" id="{B47A239A-457E-4B90-BD41-2E4B2D35B487}"/>
                </a:ext>
              </a:extLst>
            </p:cNvPr>
            <p:cNvSpPr/>
            <p:nvPr/>
          </p:nvSpPr>
          <p:spPr>
            <a:xfrm>
              <a:off x="6006377" y="1829414"/>
              <a:ext cx="4049485" cy="387585"/>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Inter-core task management</a:t>
              </a:r>
            </a:p>
          </p:txBody>
        </p:sp>
        <p:sp>
          <p:nvSpPr>
            <p:cNvPr id="15" name="TextBox 14">
              <a:extLst>
                <a:ext uri="{FF2B5EF4-FFF2-40B4-BE49-F238E27FC236}">
                  <a16:creationId xmlns:a16="http://schemas.microsoft.com/office/drawing/2014/main" id="{B4385062-629F-4427-8AAB-B64EFC7A9B5E}"/>
                </a:ext>
              </a:extLst>
            </p:cNvPr>
            <p:cNvSpPr txBox="1"/>
            <p:nvPr/>
          </p:nvSpPr>
          <p:spPr>
            <a:xfrm>
              <a:off x="8499363" y="3882664"/>
              <a:ext cx="703918" cy="1578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900" kern="1200" dirty="0">
                  <a:solidFill>
                    <a:schemeClr val="bg1"/>
                  </a:solidFill>
                  <a:latin typeface="+mj-lt"/>
                  <a:ea typeface="+mn-ea"/>
                  <a:cs typeface="+mn-cs"/>
                </a:rPr>
                <a:t>Shader core </a:t>
              </a:r>
            </a:p>
          </p:txBody>
        </p:sp>
        <p:grpSp>
          <p:nvGrpSpPr>
            <p:cNvPr id="16" name="Group 15">
              <a:extLst>
                <a:ext uri="{FF2B5EF4-FFF2-40B4-BE49-F238E27FC236}">
                  <a16:creationId xmlns:a16="http://schemas.microsoft.com/office/drawing/2014/main" id="{27605767-F1D8-46FE-96E4-050809CE3DD9}"/>
                </a:ext>
              </a:extLst>
            </p:cNvPr>
            <p:cNvGrpSpPr/>
            <p:nvPr/>
          </p:nvGrpSpPr>
          <p:grpSpPr>
            <a:xfrm>
              <a:off x="6008515" y="2289588"/>
              <a:ext cx="3195289" cy="1778381"/>
              <a:chOff x="6008515" y="2275836"/>
              <a:chExt cx="3195289" cy="1778381"/>
            </a:xfrm>
          </p:grpSpPr>
          <p:sp>
            <p:nvSpPr>
              <p:cNvPr id="29" name="Rectangle 28">
                <a:extLst>
                  <a:ext uri="{FF2B5EF4-FFF2-40B4-BE49-F238E27FC236}">
                    <a16:creationId xmlns:a16="http://schemas.microsoft.com/office/drawing/2014/main" id="{10BE36D1-8298-4A3F-93C4-7713FC3E1DC1}"/>
                  </a:ext>
                </a:extLst>
              </p:cNvPr>
              <p:cNvSpPr/>
              <p:nvPr/>
            </p:nvSpPr>
            <p:spPr>
              <a:xfrm>
                <a:off x="6008515" y="2275836"/>
                <a:ext cx="3195289" cy="1765747"/>
              </a:xfrm>
              <a:prstGeom prst="rect">
                <a:avLst/>
              </a:prstGeom>
              <a:solidFill>
                <a:srgbClr val="0091BD"/>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0" name="Rectangle 29">
                <a:extLst>
                  <a:ext uri="{FF2B5EF4-FFF2-40B4-BE49-F238E27FC236}">
                    <a16:creationId xmlns:a16="http://schemas.microsoft.com/office/drawing/2014/main" id="{3573C530-7061-41DF-A3A1-32F2B9D1D837}"/>
                  </a:ext>
                </a:extLst>
              </p:cNvPr>
              <p:cNvSpPr/>
              <p:nvPr/>
            </p:nvSpPr>
            <p:spPr>
              <a:xfrm>
                <a:off x="6362320" y="2315007"/>
                <a:ext cx="2345376" cy="274320"/>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lumMod val="50000"/>
                      </a:schemeClr>
                    </a:solidFill>
                  </a:rPr>
                  <a:t>Control/Scheduler</a:t>
                </a:r>
              </a:p>
            </p:txBody>
          </p:sp>
          <p:sp>
            <p:nvSpPr>
              <p:cNvPr id="31" name="Rectangle 30">
                <a:extLst>
                  <a:ext uri="{FF2B5EF4-FFF2-40B4-BE49-F238E27FC236}">
                    <a16:creationId xmlns:a16="http://schemas.microsoft.com/office/drawing/2014/main" id="{4A4FE585-E9D5-43B0-BCC5-AC91F76B99B9}"/>
                  </a:ext>
                </a:extLst>
              </p:cNvPr>
              <p:cNvSpPr/>
              <p:nvPr/>
            </p:nvSpPr>
            <p:spPr>
              <a:xfrm>
                <a:off x="6362320" y="2615139"/>
                <a:ext cx="1019525"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Register File</a:t>
                </a:r>
              </a:p>
            </p:txBody>
          </p:sp>
          <p:sp>
            <p:nvSpPr>
              <p:cNvPr id="32" name="Rectangle 31">
                <a:extLst>
                  <a:ext uri="{FF2B5EF4-FFF2-40B4-BE49-F238E27FC236}">
                    <a16:creationId xmlns:a16="http://schemas.microsoft.com/office/drawing/2014/main" id="{1DC840F8-E8B4-47E4-B1A9-D53A82C77367}"/>
                  </a:ext>
                </a:extLst>
              </p:cNvPr>
              <p:cNvSpPr/>
              <p:nvPr/>
            </p:nvSpPr>
            <p:spPr>
              <a:xfrm>
                <a:off x="6362320" y="3125583"/>
                <a:ext cx="1014984"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Datapath</a:t>
                </a:r>
              </a:p>
            </p:txBody>
          </p:sp>
          <p:sp>
            <p:nvSpPr>
              <p:cNvPr id="33" name="Rectangle 32">
                <a:extLst>
                  <a:ext uri="{FF2B5EF4-FFF2-40B4-BE49-F238E27FC236}">
                    <a16:creationId xmlns:a16="http://schemas.microsoft.com/office/drawing/2014/main" id="{ACE853C1-1BE5-43C2-8594-9F6DE7AC60F5}"/>
                  </a:ext>
                </a:extLst>
              </p:cNvPr>
              <p:cNvSpPr/>
              <p:nvPr/>
            </p:nvSpPr>
            <p:spPr>
              <a:xfrm>
                <a:off x="6362320" y="3636027"/>
                <a:ext cx="2342904" cy="274320"/>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solidFill>
                      <a:schemeClr val="accent1">
                        <a:lumMod val="50000"/>
                      </a:schemeClr>
                    </a:solidFill>
                  </a:rPr>
                  <a:t>Messaging</a:t>
                </a:r>
              </a:p>
            </p:txBody>
          </p:sp>
          <p:sp>
            <p:nvSpPr>
              <p:cNvPr id="34" name="Rectangle 33">
                <a:extLst>
                  <a:ext uri="{FF2B5EF4-FFF2-40B4-BE49-F238E27FC236}">
                    <a16:creationId xmlns:a16="http://schemas.microsoft.com/office/drawing/2014/main" id="{B9C1C5B1-5247-4DC4-872A-0AD298F634D3}"/>
                  </a:ext>
                </a:extLst>
              </p:cNvPr>
              <p:cNvSpPr/>
              <p:nvPr/>
            </p:nvSpPr>
            <p:spPr>
              <a:xfrm>
                <a:off x="7692712" y="2615139"/>
                <a:ext cx="1014984"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Register File</a:t>
                </a:r>
              </a:p>
            </p:txBody>
          </p:sp>
          <p:sp>
            <p:nvSpPr>
              <p:cNvPr id="35" name="Rectangle 34">
                <a:extLst>
                  <a:ext uri="{FF2B5EF4-FFF2-40B4-BE49-F238E27FC236}">
                    <a16:creationId xmlns:a16="http://schemas.microsoft.com/office/drawing/2014/main" id="{909956A2-DF0F-40C3-B1E6-0E6BC43D471C}"/>
                  </a:ext>
                </a:extLst>
              </p:cNvPr>
              <p:cNvSpPr/>
              <p:nvPr/>
            </p:nvSpPr>
            <p:spPr>
              <a:xfrm>
                <a:off x="7692712" y="3125583"/>
                <a:ext cx="1014984" cy="484632"/>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accent1">
                        <a:lumMod val="50000"/>
                      </a:schemeClr>
                    </a:solidFill>
                  </a:rPr>
                  <a:t>Datapath</a:t>
                </a:r>
              </a:p>
            </p:txBody>
          </p:sp>
          <p:sp>
            <p:nvSpPr>
              <p:cNvPr id="36" name="Rectangle 35">
                <a:extLst>
                  <a:ext uri="{FF2B5EF4-FFF2-40B4-BE49-F238E27FC236}">
                    <a16:creationId xmlns:a16="http://schemas.microsoft.com/office/drawing/2014/main" id="{A3724FB8-F2AE-4F07-883F-5BBCC1BD8F6F}"/>
                  </a:ext>
                </a:extLst>
              </p:cNvPr>
              <p:cNvSpPr/>
              <p:nvPr/>
            </p:nvSpPr>
            <p:spPr>
              <a:xfrm>
                <a:off x="7413834" y="2618577"/>
                <a:ext cx="246888" cy="998514"/>
              </a:xfrm>
              <a:prstGeom prst="rect">
                <a:avLst/>
              </a:prstGeom>
              <a:solidFill>
                <a:srgbClr val="E5E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dirty="0">
                    <a:solidFill>
                      <a:schemeClr val="accent1">
                        <a:lumMod val="50000"/>
                      </a:schemeClr>
                    </a:solidFill>
                  </a:rPr>
                  <a:t>Control</a:t>
                </a:r>
              </a:p>
            </p:txBody>
          </p:sp>
          <p:sp>
            <p:nvSpPr>
              <p:cNvPr id="37" name="TextBox 36">
                <a:extLst>
                  <a:ext uri="{FF2B5EF4-FFF2-40B4-BE49-F238E27FC236}">
                    <a16:creationId xmlns:a16="http://schemas.microsoft.com/office/drawing/2014/main" id="{2787B151-20A0-435B-AA34-1539BFD1BDF4}"/>
                  </a:ext>
                </a:extLst>
              </p:cNvPr>
              <p:cNvSpPr txBox="1"/>
              <p:nvPr/>
            </p:nvSpPr>
            <p:spPr>
              <a:xfrm>
                <a:off x="8590888" y="3931406"/>
                <a:ext cx="599491" cy="122811"/>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700" dirty="0">
                    <a:solidFill>
                      <a:schemeClr val="bg1"/>
                    </a:solidFill>
                    <a:latin typeface="+mj-lt"/>
                    <a:ea typeface="+mn-ea"/>
                  </a:rPr>
                  <a:t>Shader core 1</a:t>
                </a:r>
                <a:endParaRPr lang="en-GB" sz="700" kern="1200" dirty="0">
                  <a:solidFill>
                    <a:schemeClr val="bg1"/>
                  </a:solidFill>
                  <a:latin typeface="+mj-lt"/>
                  <a:ea typeface="+mn-ea"/>
                  <a:cs typeface="+mn-cs"/>
                </a:endParaRPr>
              </a:p>
            </p:txBody>
          </p:sp>
        </p:grpSp>
        <p:sp>
          <p:nvSpPr>
            <p:cNvPr id="17" name="Rectangle 16">
              <a:extLst>
                <a:ext uri="{FF2B5EF4-FFF2-40B4-BE49-F238E27FC236}">
                  <a16:creationId xmlns:a16="http://schemas.microsoft.com/office/drawing/2014/main" id="{1F3E6AED-20AF-4B11-B8FC-11BD7A599364}"/>
                </a:ext>
              </a:extLst>
            </p:cNvPr>
            <p:cNvSpPr/>
            <p:nvPr/>
          </p:nvSpPr>
          <p:spPr>
            <a:xfrm>
              <a:off x="5994992" y="4708266"/>
              <a:ext cx="4073917" cy="387585"/>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Advanced Tiling Unit</a:t>
              </a:r>
            </a:p>
          </p:txBody>
        </p:sp>
        <p:sp>
          <p:nvSpPr>
            <p:cNvPr id="18" name="Rectangle 17">
              <a:extLst>
                <a:ext uri="{FF2B5EF4-FFF2-40B4-BE49-F238E27FC236}">
                  <a16:creationId xmlns:a16="http://schemas.microsoft.com/office/drawing/2014/main" id="{ED34123A-128C-4DAE-91A9-86DADB889E4F}"/>
                </a:ext>
              </a:extLst>
            </p:cNvPr>
            <p:cNvSpPr/>
            <p:nvPr/>
          </p:nvSpPr>
          <p:spPr>
            <a:xfrm>
              <a:off x="5994992" y="5158963"/>
              <a:ext cx="4073917" cy="387585"/>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Memory management unit</a:t>
              </a:r>
            </a:p>
          </p:txBody>
        </p:sp>
        <p:grpSp>
          <p:nvGrpSpPr>
            <p:cNvPr id="19" name="Group 18">
              <a:extLst>
                <a:ext uri="{FF2B5EF4-FFF2-40B4-BE49-F238E27FC236}">
                  <a16:creationId xmlns:a16="http://schemas.microsoft.com/office/drawing/2014/main" id="{5B4377CA-989B-4AC3-8958-21AA8ADE3BD2}"/>
                </a:ext>
              </a:extLst>
            </p:cNvPr>
            <p:cNvGrpSpPr/>
            <p:nvPr/>
          </p:nvGrpSpPr>
          <p:grpSpPr>
            <a:xfrm>
              <a:off x="5994992" y="5609660"/>
              <a:ext cx="4073917" cy="336550"/>
              <a:chOff x="5994992" y="5587529"/>
              <a:chExt cx="4073917" cy="336550"/>
            </a:xfrm>
          </p:grpSpPr>
          <p:sp>
            <p:nvSpPr>
              <p:cNvPr id="25" name="Rectangle 24">
                <a:extLst>
                  <a:ext uri="{FF2B5EF4-FFF2-40B4-BE49-F238E27FC236}">
                    <a16:creationId xmlns:a16="http://schemas.microsoft.com/office/drawing/2014/main" id="{BB631099-D5C5-4486-900F-161EEDF79BDA}"/>
                  </a:ext>
                </a:extLst>
              </p:cNvPr>
              <p:cNvSpPr/>
              <p:nvPr/>
            </p:nvSpPr>
            <p:spPr>
              <a:xfrm>
                <a:off x="5994992" y="558752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L2 cache</a:t>
                </a:r>
              </a:p>
            </p:txBody>
          </p:sp>
          <p:sp>
            <p:nvSpPr>
              <p:cNvPr id="26" name="Rectangle 25">
                <a:extLst>
                  <a:ext uri="{FF2B5EF4-FFF2-40B4-BE49-F238E27FC236}">
                    <a16:creationId xmlns:a16="http://schemas.microsoft.com/office/drawing/2014/main" id="{4FA7C075-61B2-4D38-9A1E-E54C3B2137EB}"/>
                  </a:ext>
                </a:extLst>
              </p:cNvPr>
              <p:cNvSpPr/>
              <p:nvPr/>
            </p:nvSpPr>
            <p:spPr>
              <a:xfrm>
                <a:off x="7025908" y="558752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L2 cache</a:t>
                </a:r>
              </a:p>
            </p:txBody>
          </p:sp>
          <p:sp>
            <p:nvSpPr>
              <p:cNvPr id="27" name="Rectangle 26">
                <a:extLst>
                  <a:ext uri="{FF2B5EF4-FFF2-40B4-BE49-F238E27FC236}">
                    <a16:creationId xmlns:a16="http://schemas.microsoft.com/office/drawing/2014/main" id="{B124D58B-5E8F-416E-B8AB-27AF86BA27A8}"/>
                  </a:ext>
                </a:extLst>
              </p:cNvPr>
              <p:cNvSpPr/>
              <p:nvPr/>
            </p:nvSpPr>
            <p:spPr>
              <a:xfrm>
                <a:off x="8056824" y="5587529"/>
                <a:ext cx="952500"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mj-lt"/>
                  </a:rPr>
                  <a:t>L2 cache</a:t>
                </a:r>
              </a:p>
            </p:txBody>
          </p:sp>
          <p:sp>
            <p:nvSpPr>
              <p:cNvPr id="28" name="Rectangle 27">
                <a:extLst>
                  <a:ext uri="{FF2B5EF4-FFF2-40B4-BE49-F238E27FC236}">
                    <a16:creationId xmlns:a16="http://schemas.microsoft.com/office/drawing/2014/main" id="{1F991654-3A35-42A1-9BEC-BFEE28A77BF0}"/>
                  </a:ext>
                </a:extLst>
              </p:cNvPr>
              <p:cNvSpPr/>
              <p:nvPr/>
            </p:nvSpPr>
            <p:spPr>
              <a:xfrm>
                <a:off x="9087741" y="5587529"/>
                <a:ext cx="981168"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mj-lt"/>
                  </a:rPr>
                  <a:t>L2 cache</a:t>
                </a:r>
              </a:p>
            </p:txBody>
          </p:sp>
        </p:grpSp>
        <p:grpSp>
          <p:nvGrpSpPr>
            <p:cNvPr id="20" name="Group 19">
              <a:extLst>
                <a:ext uri="{FF2B5EF4-FFF2-40B4-BE49-F238E27FC236}">
                  <a16:creationId xmlns:a16="http://schemas.microsoft.com/office/drawing/2014/main" id="{C2C52891-1F69-4EC5-89B3-7577294E44D8}"/>
                </a:ext>
              </a:extLst>
            </p:cNvPr>
            <p:cNvGrpSpPr/>
            <p:nvPr/>
          </p:nvGrpSpPr>
          <p:grpSpPr>
            <a:xfrm>
              <a:off x="5994992" y="6017521"/>
              <a:ext cx="4073917" cy="336550"/>
              <a:chOff x="5994992" y="5962179"/>
              <a:chExt cx="4073917" cy="336550"/>
            </a:xfrm>
          </p:grpSpPr>
          <p:sp>
            <p:nvSpPr>
              <p:cNvPr id="21" name="Rectangle 20">
                <a:extLst>
                  <a:ext uri="{FF2B5EF4-FFF2-40B4-BE49-F238E27FC236}">
                    <a16:creationId xmlns:a16="http://schemas.microsoft.com/office/drawing/2014/main" id="{AA035D62-2961-43E3-9D4E-EC58A3B0276D}"/>
                  </a:ext>
                </a:extLst>
              </p:cNvPr>
              <p:cNvSpPr/>
              <p:nvPr/>
            </p:nvSpPr>
            <p:spPr>
              <a:xfrm>
                <a:off x="5994992" y="596217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mj-lt"/>
                  </a:rPr>
                  <a:t>AMBA</a:t>
                </a:r>
                <a:r>
                  <a:rPr lang="en-GB" sz="1050" baseline="30000" dirty="0">
                    <a:latin typeface="+mj-lt"/>
                  </a:rPr>
                  <a:t>©</a:t>
                </a:r>
                <a:r>
                  <a:rPr lang="en-GB" sz="1050" dirty="0">
                    <a:latin typeface="+mj-lt"/>
                  </a:rPr>
                  <a:t>4 ACE</a:t>
                </a:r>
              </a:p>
            </p:txBody>
          </p:sp>
          <p:sp>
            <p:nvSpPr>
              <p:cNvPr id="22" name="Rectangle 21">
                <a:extLst>
                  <a:ext uri="{FF2B5EF4-FFF2-40B4-BE49-F238E27FC236}">
                    <a16:creationId xmlns:a16="http://schemas.microsoft.com/office/drawing/2014/main" id="{47BDEDB7-C2BC-49B6-8A06-9F6859F26AF1}"/>
                  </a:ext>
                </a:extLst>
              </p:cNvPr>
              <p:cNvSpPr/>
              <p:nvPr/>
            </p:nvSpPr>
            <p:spPr>
              <a:xfrm>
                <a:off x="7025908" y="5962179"/>
                <a:ext cx="952500" cy="336550"/>
              </a:xfrm>
              <a:prstGeom prst="rect">
                <a:avLst/>
              </a:prstGeom>
              <a:solidFill>
                <a:srgbClr val="7D8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dirty="0">
                    <a:latin typeface="+mj-lt"/>
                  </a:rPr>
                  <a:t>AMBA</a:t>
                </a:r>
                <a:r>
                  <a:rPr lang="en-GB" sz="1050" baseline="30000" dirty="0">
                    <a:latin typeface="+mj-lt"/>
                  </a:rPr>
                  <a:t>©</a:t>
                </a:r>
                <a:r>
                  <a:rPr lang="en-GB" sz="1050" dirty="0">
                    <a:latin typeface="+mj-lt"/>
                  </a:rPr>
                  <a:t>4 ACE</a:t>
                </a:r>
              </a:p>
            </p:txBody>
          </p:sp>
          <p:sp>
            <p:nvSpPr>
              <p:cNvPr id="23" name="Rectangle 22">
                <a:extLst>
                  <a:ext uri="{FF2B5EF4-FFF2-40B4-BE49-F238E27FC236}">
                    <a16:creationId xmlns:a16="http://schemas.microsoft.com/office/drawing/2014/main" id="{A6C695E3-624D-485E-8F84-C01EFC2F3C16}"/>
                  </a:ext>
                </a:extLst>
              </p:cNvPr>
              <p:cNvSpPr/>
              <p:nvPr/>
            </p:nvSpPr>
            <p:spPr>
              <a:xfrm>
                <a:off x="8056824" y="5962179"/>
                <a:ext cx="952500"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mj-lt"/>
                  </a:rPr>
                  <a:t>AMBA</a:t>
                </a:r>
                <a:r>
                  <a:rPr lang="en-GB" sz="1050" baseline="30000" dirty="0">
                    <a:latin typeface="+mj-lt"/>
                  </a:rPr>
                  <a:t>©</a:t>
                </a:r>
                <a:r>
                  <a:rPr lang="en-GB" sz="1050" dirty="0">
                    <a:latin typeface="+mj-lt"/>
                  </a:rPr>
                  <a:t>4 ACE</a:t>
                </a:r>
              </a:p>
            </p:txBody>
          </p:sp>
          <p:sp>
            <p:nvSpPr>
              <p:cNvPr id="24" name="Rectangle 23">
                <a:extLst>
                  <a:ext uri="{FF2B5EF4-FFF2-40B4-BE49-F238E27FC236}">
                    <a16:creationId xmlns:a16="http://schemas.microsoft.com/office/drawing/2014/main" id="{E9A004EC-B2F3-41C1-A73A-72CF3B9EA57A}"/>
                  </a:ext>
                </a:extLst>
              </p:cNvPr>
              <p:cNvSpPr/>
              <p:nvPr/>
            </p:nvSpPr>
            <p:spPr>
              <a:xfrm>
                <a:off x="9087741" y="5962179"/>
                <a:ext cx="981168" cy="336550"/>
              </a:xfrm>
              <a:prstGeom prst="rect">
                <a:avLst/>
              </a:prstGeom>
              <a:solidFill>
                <a:srgbClr val="7D868C"/>
              </a:solidFill>
              <a:ln>
                <a:solidFill>
                  <a:schemeClr val="bg1">
                    <a:lumMod val="9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50" dirty="0">
                    <a:latin typeface="+mj-lt"/>
                  </a:rPr>
                  <a:t>AMBA</a:t>
                </a:r>
                <a:r>
                  <a:rPr lang="en-GB" sz="1050" baseline="30000" dirty="0">
                    <a:latin typeface="+mj-lt"/>
                  </a:rPr>
                  <a:t>©</a:t>
                </a:r>
                <a:r>
                  <a:rPr lang="en-GB" sz="1050" dirty="0">
                    <a:latin typeface="+mj-lt"/>
                  </a:rPr>
                  <a:t>4 ACE</a:t>
                </a:r>
              </a:p>
            </p:txBody>
          </p:sp>
        </p:grpSp>
      </p:grpSp>
    </p:spTree>
    <p:extLst>
      <p:ext uri="{BB962C8B-B14F-4D97-AF65-F5344CB8AC3E}">
        <p14:creationId xmlns:p14="http://schemas.microsoft.com/office/powerpoint/2010/main" val="2115079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US" dirty="0"/>
              <a:t>General-purpose CPUs optimize </a:t>
            </a:r>
            <a:r>
              <a:rPr lang="en-GB" dirty="0"/>
              <a:t>scalar single-threaded performance</a:t>
            </a:r>
          </a:p>
          <a:p>
            <a:pPr lvl="1"/>
            <a:r>
              <a:rPr lang="en-GB" dirty="0"/>
              <a:t>But there are many domains where data-level parallelism is common.</a:t>
            </a:r>
          </a:p>
          <a:p>
            <a:pPr lvl="1"/>
            <a:r>
              <a:rPr lang="en-GB" dirty="0"/>
              <a:t>Other architectures can exploit this efficiently.</a:t>
            </a:r>
            <a:endParaRPr lang="en-US" dirty="0"/>
          </a:p>
          <a:p>
            <a:r>
              <a:rPr lang="en-US" dirty="0"/>
              <a:t>Vector processing is highly efficient for regular workloads computing on arrays of values.</a:t>
            </a:r>
          </a:p>
          <a:p>
            <a:pPr lvl="1"/>
            <a:r>
              <a:rPr lang="en-US" dirty="0"/>
              <a:t>The basis of early supercomputers</a:t>
            </a:r>
          </a:p>
          <a:p>
            <a:r>
              <a:rPr lang="en-US" dirty="0"/>
              <a:t>SIMD processing brings a form of this to the general-purpose CPU.</a:t>
            </a:r>
          </a:p>
          <a:p>
            <a:pPr lvl="1"/>
            <a:r>
              <a:rPr lang="en-US" dirty="0"/>
              <a:t>Useful for multimedia codes and data-parallel operations</a:t>
            </a:r>
          </a:p>
          <a:p>
            <a:r>
              <a:rPr lang="en-US" dirty="0"/>
              <a:t>GPUs exploit a different form, SIMT, with massive parallelism.</a:t>
            </a:r>
          </a:p>
          <a:p>
            <a:pPr lvl="1"/>
            <a:r>
              <a:rPr lang="en-US" dirty="0"/>
              <a:t>Simple cores but multithreading and multiprocessing hide latency</a:t>
            </a:r>
          </a:p>
          <a:p>
            <a:endParaRPr lang="en-US" dirty="0"/>
          </a:p>
        </p:txBody>
      </p:sp>
    </p:spTree>
    <p:extLst>
      <p:ext uri="{BB962C8B-B14F-4D97-AF65-F5344CB8AC3E}">
        <p14:creationId xmlns:p14="http://schemas.microsoft.com/office/powerpoint/2010/main" val="2418913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A2B7958-1691-44E4-858B-E159265E2C76}"/>
              </a:ext>
            </a:extLst>
          </p:cNvPr>
          <p:cNvSpPr txBox="1"/>
          <p:nvPr/>
        </p:nvSpPr>
        <p:spPr>
          <a:xfrm>
            <a:off x="3715657" y="2583543"/>
            <a:ext cx="5878286" cy="420914"/>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endParaRPr lang="en-GB" sz="2100" kern="1200" dirty="0">
              <a:solidFill>
                <a:schemeClr val="tx2"/>
              </a:solidFill>
              <a:latin typeface="+mn-lt"/>
              <a:ea typeface="+mn-ea"/>
              <a:cs typeface="+mn-cs"/>
            </a:endParaRPr>
          </a:p>
        </p:txBody>
      </p:sp>
      <p:sp>
        <p:nvSpPr>
          <p:cNvPr id="5" name="Rectangle 4">
            <a:extLst>
              <a:ext uri="{FF2B5EF4-FFF2-40B4-BE49-F238E27FC236}">
                <a16:creationId xmlns:a16="http://schemas.microsoft.com/office/drawing/2014/main" id="{C3C849C3-9AC0-4A68-AF95-F5CE020E55B6}"/>
              </a:ext>
            </a:extLst>
          </p:cNvPr>
          <p:cNvSpPr/>
          <p:nvPr/>
        </p:nvSpPr>
        <p:spPr>
          <a:xfrm>
            <a:off x="3510288" y="2967335"/>
            <a:ext cx="5171480"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Vector Processors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34913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Vector Processors</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Vector processors explicitly exploit data-level parallelism.</a:t>
            </a:r>
          </a:p>
          <a:p>
            <a:pPr lvl="1"/>
            <a:r>
              <a:rPr lang="en-GB" dirty="0"/>
              <a:t>When instructions are applied to multiple independent data items</a:t>
            </a:r>
          </a:p>
          <a:p>
            <a:r>
              <a:rPr lang="en-GB" dirty="0"/>
              <a:t>Vector processors gather data from memory into large (vector) registers.</a:t>
            </a:r>
          </a:p>
          <a:p>
            <a:pPr lvl="1"/>
            <a:r>
              <a:rPr lang="en-GB" dirty="0"/>
              <a:t>Then, conceptually perform operations on these items together</a:t>
            </a:r>
          </a:p>
          <a:p>
            <a:pPr lvl="1"/>
            <a:r>
              <a:rPr lang="en-GB" dirty="0"/>
              <a:t>Essentially performing many register-register operations with the same opcode</a:t>
            </a:r>
          </a:p>
          <a:p>
            <a:pPr lvl="1"/>
            <a:r>
              <a:rPr lang="en-GB" dirty="0"/>
              <a:t>Results are scattered back out to memory.</a:t>
            </a:r>
          </a:p>
          <a:p>
            <a:r>
              <a:rPr lang="en-GB" dirty="0"/>
              <a:t>For vectorizable data, vector processors:</a:t>
            </a:r>
          </a:p>
          <a:p>
            <a:pPr lvl="1"/>
            <a:r>
              <a:rPr lang="en-GB" dirty="0"/>
              <a:t>Provide energy-efficient computation (amortizing the costs of fetch and decode).</a:t>
            </a:r>
          </a:p>
          <a:p>
            <a:pPr lvl="1"/>
            <a:r>
              <a:rPr lang="en-GB" dirty="0"/>
              <a:t>Hide memory latencies through pipelining operations.</a:t>
            </a:r>
            <a:endParaRPr lang="en-US" dirty="0"/>
          </a:p>
        </p:txBody>
      </p:sp>
    </p:spTree>
    <p:extLst>
      <p:ext uri="{BB962C8B-B14F-4D97-AF65-F5344CB8AC3E}">
        <p14:creationId xmlns:p14="http://schemas.microsoft.com/office/powerpoint/2010/main" val="3964939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Example Executing Code on a Vector Processor</a:t>
            </a:r>
          </a:p>
        </p:txBody>
      </p:sp>
      <p:sp>
        <p:nvSpPr>
          <p:cNvPr id="102" name="Text Placeholder 3">
            <a:extLst>
              <a:ext uri="{FF2B5EF4-FFF2-40B4-BE49-F238E27FC236}">
                <a16:creationId xmlns:a16="http://schemas.microsoft.com/office/drawing/2014/main" id="{0D49F3B8-3E74-4379-9CE3-FEA591405BB4}"/>
              </a:ext>
            </a:extLst>
          </p:cNvPr>
          <p:cNvSpPr txBox="1">
            <a:spLocks/>
          </p:cNvSpPr>
          <p:nvPr/>
        </p:nvSpPr>
        <p:spPr>
          <a:xfrm>
            <a:off x="492125"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Contiguous data in memory</a:t>
            </a:r>
          </a:p>
        </p:txBody>
      </p:sp>
      <p:sp>
        <p:nvSpPr>
          <p:cNvPr id="103" name="Text Placeholder 5">
            <a:extLst>
              <a:ext uri="{FF2B5EF4-FFF2-40B4-BE49-F238E27FC236}">
                <a16:creationId xmlns:a16="http://schemas.microsoft.com/office/drawing/2014/main" id="{A37B0CFE-8714-4046-973E-28B1DE3671E0}"/>
              </a:ext>
            </a:extLst>
          </p:cNvPr>
          <p:cNvSpPr txBox="1">
            <a:spLocks/>
          </p:cNvSpPr>
          <p:nvPr/>
        </p:nvSpPr>
        <p:spPr>
          <a:xfrm>
            <a:off x="6341534" y="1620481"/>
            <a:ext cx="5332942" cy="560696"/>
          </a:xfrm>
          <a:prstGeom prst="rect">
            <a:avLst/>
          </a:prstGeom>
        </p:spPr>
        <p:txBody>
          <a:bodyPr/>
          <a:lst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a:lstStyle>
          <a:p>
            <a:pPr marL="0" indent="0">
              <a:buNone/>
            </a:pPr>
            <a:r>
              <a:rPr lang="en-US" dirty="0"/>
              <a:t>Dispersed data in memory</a:t>
            </a:r>
          </a:p>
        </p:txBody>
      </p:sp>
      <p:sp>
        <p:nvSpPr>
          <p:cNvPr id="104" name="TextBox 103">
            <a:extLst>
              <a:ext uri="{FF2B5EF4-FFF2-40B4-BE49-F238E27FC236}">
                <a16:creationId xmlns:a16="http://schemas.microsoft.com/office/drawing/2014/main" id="{B57B8E7E-4C66-4731-B6E0-1557A321D108}"/>
              </a:ext>
            </a:extLst>
          </p:cNvPr>
          <p:cNvSpPr txBox="1"/>
          <p:nvPr/>
        </p:nvSpPr>
        <p:spPr>
          <a:xfrm>
            <a:off x="492125" y="2416344"/>
            <a:ext cx="5332942" cy="103323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Courier" pitchFamily="2" charset="0"/>
                <a:ea typeface="+mn-ea"/>
              </a:rPr>
              <a:t>for (int i=0; i&lt;64; ++i) {</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dirty="0">
                <a:solidFill>
                  <a:schemeClr val="tx2"/>
                </a:solidFill>
                <a:latin typeface="Courier" pitchFamily="2" charset="0"/>
                <a:ea typeface="+mn-ea"/>
              </a:rPr>
              <a:t>  A[i] = B[i] + C[i]</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Courier" pitchFamily="2" charset="0"/>
                <a:ea typeface="+mn-ea"/>
              </a:rPr>
              <a:t>}</a:t>
            </a:r>
          </a:p>
        </p:txBody>
      </p:sp>
      <p:sp>
        <p:nvSpPr>
          <p:cNvPr id="105" name="TextBox 104">
            <a:extLst>
              <a:ext uri="{FF2B5EF4-FFF2-40B4-BE49-F238E27FC236}">
                <a16:creationId xmlns:a16="http://schemas.microsoft.com/office/drawing/2014/main" id="{BC785BD4-3B4F-44A1-B1DC-396AAA386AAF}"/>
              </a:ext>
            </a:extLst>
          </p:cNvPr>
          <p:cNvSpPr txBox="1"/>
          <p:nvPr/>
        </p:nvSpPr>
        <p:spPr>
          <a:xfrm>
            <a:off x="6339946" y="2416344"/>
            <a:ext cx="5332942" cy="1033232"/>
          </a:xfrm>
          <a:prstGeom prst="rect">
            <a:avLst/>
          </a:prstGeom>
          <a:no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Courier" pitchFamily="2" charset="0"/>
                <a:ea typeface="+mn-ea"/>
              </a:rPr>
              <a:t>for (int i=0; i&lt;64; ++i) {</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dirty="0">
                <a:solidFill>
                  <a:schemeClr val="tx2"/>
                </a:solidFill>
                <a:latin typeface="Courier" pitchFamily="2" charset="0"/>
                <a:ea typeface="+mn-ea"/>
              </a:rPr>
              <a:t>  A[i] = B[D[i]] + C[i]</a:t>
            </a:r>
          </a:p>
          <a:p>
            <a:pPr marL="0" indent="0" algn="l" defTabSz="914400" rtl="0" eaLnBrk="1" latinLnBrk="0" hangingPunct="1">
              <a:lnSpc>
                <a:spcPct val="90000"/>
              </a:lnSpc>
              <a:spcBef>
                <a:spcPts val="0"/>
              </a:spcBef>
              <a:spcAft>
                <a:spcPts val="600"/>
              </a:spcAft>
              <a:buFont typeface="Arial" panose="020B0604020202020204" pitchFamily="34" charset="0"/>
              <a:buNone/>
            </a:pPr>
            <a:r>
              <a:rPr lang="en-US" sz="2100" kern="1200" dirty="0">
                <a:solidFill>
                  <a:schemeClr val="tx2"/>
                </a:solidFill>
                <a:latin typeface="Courier" pitchFamily="2" charset="0"/>
                <a:ea typeface="+mn-ea"/>
              </a:rPr>
              <a:t>}</a:t>
            </a:r>
          </a:p>
        </p:txBody>
      </p:sp>
      <p:grpSp>
        <p:nvGrpSpPr>
          <p:cNvPr id="106" name="Group 105">
            <a:extLst>
              <a:ext uri="{FF2B5EF4-FFF2-40B4-BE49-F238E27FC236}">
                <a16:creationId xmlns:a16="http://schemas.microsoft.com/office/drawing/2014/main" id="{A4E4856B-6032-4D65-BFED-6546CF9B3CE2}"/>
              </a:ext>
            </a:extLst>
          </p:cNvPr>
          <p:cNvGrpSpPr/>
          <p:nvPr/>
        </p:nvGrpSpPr>
        <p:grpSpPr>
          <a:xfrm>
            <a:off x="1030996" y="4010167"/>
            <a:ext cx="4187810" cy="1944000"/>
            <a:chOff x="1030996" y="4010167"/>
            <a:chExt cx="4187810" cy="1944000"/>
          </a:xfrm>
        </p:grpSpPr>
        <p:sp>
          <p:nvSpPr>
            <p:cNvPr id="107" name="Rectangle 106">
              <a:extLst>
                <a:ext uri="{FF2B5EF4-FFF2-40B4-BE49-F238E27FC236}">
                  <a16:creationId xmlns:a16="http://schemas.microsoft.com/office/drawing/2014/main" id="{FAA2B787-96A7-4333-9565-EAB80AE60E9F}"/>
                </a:ext>
              </a:extLst>
            </p:cNvPr>
            <p:cNvSpPr/>
            <p:nvPr/>
          </p:nvSpPr>
          <p:spPr>
            <a:xfrm>
              <a:off x="2335832" y="5594167"/>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8" name="Rectangle 107">
              <a:extLst>
                <a:ext uri="{FF2B5EF4-FFF2-40B4-BE49-F238E27FC236}">
                  <a16:creationId xmlns:a16="http://schemas.microsoft.com/office/drawing/2014/main" id="{6291C040-6D3A-4C84-9EF4-B77041900377}"/>
                </a:ext>
              </a:extLst>
            </p:cNvPr>
            <p:cNvSpPr/>
            <p:nvPr/>
          </p:nvSpPr>
          <p:spPr>
            <a:xfrm>
              <a:off x="2695832" y="5594167"/>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108">
              <a:extLst>
                <a:ext uri="{FF2B5EF4-FFF2-40B4-BE49-F238E27FC236}">
                  <a16:creationId xmlns:a16="http://schemas.microsoft.com/office/drawing/2014/main" id="{379FDEB1-8150-4B8D-9EAF-EB988E99E3F0}"/>
                </a:ext>
              </a:extLst>
            </p:cNvPr>
            <p:cNvSpPr/>
            <p:nvPr/>
          </p:nvSpPr>
          <p:spPr>
            <a:xfrm>
              <a:off x="3055832" y="5594167"/>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0" name="Rectangle 109">
              <a:extLst>
                <a:ext uri="{FF2B5EF4-FFF2-40B4-BE49-F238E27FC236}">
                  <a16:creationId xmlns:a16="http://schemas.microsoft.com/office/drawing/2014/main" id="{BBE3E3A3-AA8C-462B-A63E-3A6936B46BB7}"/>
                </a:ext>
              </a:extLst>
            </p:cNvPr>
            <p:cNvSpPr/>
            <p:nvPr/>
          </p:nvSpPr>
          <p:spPr>
            <a:xfrm>
              <a:off x="3415832" y="5594167"/>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110">
              <a:extLst>
                <a:ext uri="{FF2B5EF4-FFF2-40B4-BE49-F238E27FC236}">
                  <a16:creationId xmlns:a16="http://schemas.microsoft.com/office/drawing/2014/main" id="{12AE271E-6473-4EC2-BD2A-42BF4E7087AE}"/>
                </a:ext>
              </a:extLst>
            </p:cNvPr>
            <p:cNvSpPr/>
            <p:nvPr/>
          </p:nvSpPr>
          <p:spPr>
            <a:xfrm>
              <a:off x="2193129" y="4730167"/>
              <a:ext cx="1728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4000" dirty="0">
                  <a:solidFill>
                    <a:schemeClr val="tx1"/>
                  </a:solidFill>
                </a:rPr>
                <a:t>+</a:t>
              </a:r>
            </a:p>
          </p:txBody>
        </p:sp>
        <p:sp>
          <p:nvSpPr>
            <p:cNvPr id="112" name="Rectangle 111">
              <a:extLst>
                <a:ext uri="{FF2B5EF4-FFF2-40B4-BE49-F238E27FC236}">
                  <a16:creationId xmlns:a16="http://schemas.microsoft.com/office/drawing/2014/main" id="{446DFEBC-3426-40A5-B47F-CAECACD2EFF3}"/>
                </a:ext>
              </a:extLst>
            </p:cNvPr>
            <p:cNvSpPr/>
            <p:nvPr/>
          </p:nvSpPr>
          <p:spPr>
            <a:xfrm>
              <a:off x="1255832" y="4010167"/>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6D0546DF-5BCC-41FF-AE36-594EA0B8DF49}"/>
                </a:ext>
              </a:extLst>
            </p:cNvPr>
            <p:cNvSpPr/>
            <p:nvPr/>
          </p:nvSpPr>
          <p:spPr>
            <a:xfrm>
              <a:off x="1615832" y="4010167"/>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4" name="Rectangle 113">
              <a:extLst>
                <a:ext uri="{FF2B5EF4-FFF2-40B4-BE49-F238E27FC236}">
                  <a16:creationId xmlns:a16="http://schemas.microsoft.com/office/drawing/2014/main" id="{28CC037C-B700-478C-B625-58BCD0EA31D0}"/>
                </a:ext>
              </a:extLst>
            </p:cNvPr>
            <p:cNvSpPr/>
            <p:nvPr/>
          </p:nvSpPr>
          <p:spPr>
            <a:xfrm>
              <a:off x="1975832" y="4010167"/>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68D3544C-0A58-40F3-830F-6D97CC57EAF3}"/>
                </a:ext>
              </a:extLst>
            </p:cNvPr>
            <p:cNvSpPr/>
            <p:nvPr/>
          </p:nvSpPr>
          <p:spPr>
            <a:xfrm>
              <a:off x="2335832" y="4010167"/>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115">
              <a:extLst>
                <a:ext uri="{FF2B5EF4-FFF2-40B4-BE49-F238E27FC236}">
                  <a16:creationId xmlns:a16="http://schemas.microsoft.com/office/drawing/2014/main" id="{059CB685-4E53-43A2-9F2D-7515D1CA521F}"/>
                </a:ext>
              </a:extLst>
            </p:cNvPr>
            <p:cNvSpPr/>
            <p:nvPr/>
          </p:nvSpPr>
          <p:spPr>
            <a:xfrm>
              <a:off x="3489129" y="4010167"/>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52DACFEF-E216-4D61-9599-5C29D1EE8429}"/>
                </a:ext>
              </a:extLst>
            </p:cNvPr>
            <p:cNvSpPr/>
            <p:nvPr/>
          </p:nvSpPr>
          <p:spPr>
            <a:xfrm>
              <a:off x="3849129" y="4010167"/>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117">
              <a:extLst>
                <a:ext uri="{FF2B5EF4-FFF2-40B4-BE49-F238E27FC236}">
                  <a16:creationId xmlns:a16="http://schemas.microsoft.com/office/drawing/2014/main" id="{33613ABD-2D25-468E-9510-8FC33009F397}"/>
                </a:ext>
              </a:extLst>
            </p:cNvPr>
            <p:cNvSpPr/>
            <p:nvPr/>
          </p:nvSpPr>
          <p:spPr>
            <a:xfrm>
              <a:off x="4209129" y="4010167"/>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Rectangle 118">
              <a:extLst>
                <a:ext uri="{FF2B5EF4-FFF2-40B4-BE49-F238E27FC236}">
                  <a16:creationId xmlns:a16="http://schemas.microsoft.com/office/drawing/2014/main" id="{78B3BBBE-0753-44E6-BE75-72AEBD7C97C0}"/>
                </a:ext>
              </a:extLst>
            </p:cNvPr>
            <p:cNvSpPr/>
            <p:nvPr/>
          </p:nvSpPr>
          <p:spPr>
            <a:xfrm>
              <a:off x="4569129" y="4010167"/>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0" name="Straight Arrow Connector 119">
              <a:extLst>
                <a:ext uri="{FF2B5EF4-FFF2-40B4-BE49-F238E27FC236}">
                  <a16:creationId xmlns:a16="http://schemas.microsoft.com/office/drawing/2014/main" id="{1E6DCFA1-573D-45DC-9854-23007CDA3832}"/>
                </a:ext>
              </a:extLst>
            </p:cNvPr>
            <p:cNvCxnSpPr>
              <a:cxnSpLocks/>
              <a:stCxn id="143" idx="2"/>
              <a:endCxn id="107" idx="0"/>
            </p:cNvCxnSpPr>
            <p:nvPr/>
          </p:nvCxnSpPr>
          <p:spPr>
            <a:xfrm flipH="1">
              <a:off x="2515832" y="5198400"/>
              <a:ext cx="377699" cy="39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9595AC2C-64AC-4997-822F-74C7E7C96BA5}"/>
                </a:ext>
              </a:extLst>
            </p:cNvPr>
            <p:cNvCxnSpPr>
              <a:cxnSpLocks/>
              <a:stCxn id="144" idx="2"/>
              <a:endCxn id="108" idx="0"/>
            </p:cNvCxnSpPr>
            <p:nvPr/>
          </p:nvCxnSpPr>
          <p:spPr>
            <a:xfrm flipH="1">
              <a:off x="2875832" y="5198400"/>
              <a:ext cx="125699" cy="39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F7F126F3-985F-40A9-83F7-4D5BF5C15230}"/>
                </a:ext>
              </a:extLst>
            </p:cNvPr>
            <p:cNvCxnSpPr>
              <a:cxnSpLocks/>
              <a:stCxn id="145" idx="2"/>
              <a:endCxn id="109" idx="0"/>
            </p:cNvCxnSpPr>
            <p:nvPr/>
          </p:nvCxnSpPr>
          <p:spPr>
            <a:xfrm>
              <a:off x="3109185" y="5198400"/>
              <a:ext cx="126647" cy="39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ECD3C3AA-15D8-447E-A204-AADF08A2734B}"/>
                </a:ext>
              </a:extLst>
            </p:cNvPr>
            <p:cNvCxnSpPr>
              <a:cxnSpLocks/>
              <a:stCxn id="146" idx="2"/>
              <a:endCxn id="110" idx="0"/>
            </p:cNvCxnSpPr>
            <p:nvPr/>
          </p:nvCxnSpPr>
          <p:spPr>
            <a:xfrm>
              <a:off x="3216536" y="5198400"/>
              <a:ext cx="379296" cy="39576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A1B4A60C-9F3F-47B0-A5AE-39896E017D28}"/>
                </a:ext>
              </a:extLst>
            </p:cNvPr>
            <p:cNvCxnSpPr>
              <a:cxnSpLocks/>
              <a:stCxn id="116" idx="2"/>
              <a:endCxn id="139" idx="0"/>
            </p:cNvCxnSpPr>
            <p:nvPr/>
          </p:nvCxnSpPr>
          <p:spPr>
            <a:xfrm flipH="1">
              <a:off x="3423600" y="4370167"/>
              <a:ext cx="245529"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4279C179-6C48-4D82-B780-D4B632230FBF}"/>
                </a:ext>
              </a:extLst>
            </p:cNvPr>
            <p:cNvCxnSpPr>
              <a:cxnSpLocks/>
              <a:stCxn id="117" idx="2"/>
              <a:endCxn id="140" idx="0"/>
            </p:cNvCxnSpPr>
            <p:nvPr/>
          </p:nvCxnSpPr>
          <p:spPr>
            <a:xfrm flipH="1">
              <a:off x="3531600" y="4370167"/>
              <a:ext cx="497529"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056AADA2-ECD7-4428-81B1-C03C30597694}"/>
                </a:ext>
              </a:extLst>
            </p:cNvPr>
            <p:cNvCxnSpPr>
              <a:cxnSpLocks/>
              <a:stCxn id="118" idx="2"/>
              <a:endCxn id="141" idx="0"/>
            </p:cNvCxnSpPr>
            <p:nvPr/>
          </p:nvCxnSpPr>
          <p:spPr>
            <a:xfrm flipH="1">
              <a:off x="3639254" y="4370167"/>
              <a:ext cx="749875"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743C0551-B78B-4C88-9E51-25A347C17CAD}"/>
                </a:ext>
              </a:extLst>
            </p:cNvPr>
            <p:cNvCxnSpPr>
              <a:cxnSpLocks/>
              <a:stCxn id="119" idx="2"/>
              <a:endCxn id="142" idx="0"/>
            </p:cNvCxnSpPr>
            <p:nvPr/>
          </p:nvCxnSpPr>
          <p:spPr>
            <a:xfrm flipH="1">
              <a:off x="3746605" y="4370167"/>
              <a:ext cx="1002524"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D0AF9BF5-FCBD-4CCF-BD95-828C4DC8E5EA}"/>
                </a:ext>
              </a:extLst>
            </p:cNvPr>
            <p:cNvSpPr txBox="1"/>
            <p:nvPr/>
          </p:nvSpPr>
          <p:spPr>
            <a:xfrm>
              <a:off x="1030996" y="4044742"/>
              <a:ext cx="218577" cy="290849"/>
            </a:xfrm>
            <a:prstGeom prst="rect">
              <a:avLst/>
            </a:prstGeom>
            <a:noFill/>
          </p:spPr>
          <p:txBody>
            <a:bodyPr wrap="none" lIns="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B</a:t>
              </a:r>
              <a:endParaRPr lang="en-GB" sz="2100" kern="1200" dirty="0">
                <a:solidFill>
                  <a:schemeClr val="tx2"/>
                </a:solidFill>
                <a:latin typeface="+mn-lt"/>
                <a:ea typeface="+mn-ea"/>
                <a:cs typeface="+mn-cs"/>
              </a:endParaRPr>
            </a:p>
          </p:txBody>
        </p:sp>
        <p:sp>
          <p:nvSpPr>
            <p:cNvPr id="129" name="TextBox 128">
              <a:extLst>
                <a:ext uri="{FF2B5EF4-FFF2-40B4-BE49-F238E27FC236}">
                  <a16:creationId xmlns:a16="http://schemas.microsoft.com/office/drawing/2014/main" id="{25FE0EA8-4506-400A-8F79-E09AB543E5A3}"/>
                </a:ext>
              </a:extLst>
            </p:cNvPr>
            <p:cNvSpPr txBox="1"/>
            <p:nvPr/>
          </p:nvSpPr>
          <p:spPr>
            <a:xfrm>
              <a:off x="4929129" y="4044742"/>
              <a:ext cx="289677" cy="290849"/>
            </a:xfrm>
            <a:prstGeom prst="rect">
              <a:avLst/>
            </a:prstGeom>
            <a:noFill/>
          </p:spPr>
          <p:txBody>
            <a:bodyPr wrap="none" lIns="72000" tIns="0" rIns="7200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a:t>
              </a:r>
            </a:p>
          </p:txBody>
        </p:sp>
        <p:sp>
          <p:nvSpPr>
            <p:cNvPr id="130" name="TextBox 129">
              <a:extLst>
                <a:ext uri="{FF2B5EF4-FFF2-40B4-BE49-F238E27FC236}">
                  <a16:creationId xmlns:a16="http://schemas.microsoft.com/office/drawing/2014/main" id="{44FB85A5-AB53-4168-A8D2-395EB7C70B9E}"/>
                </a:ext>
              </a:extLst>
            </p:cNvPr>
            <p:cNvSpPr txBox="1"/>
            <p:nvPr/>
          </p:nvSpPr>
          <p:spPr>
            <a:xfrm>
              <a:off x="2107637" y="5628742"/>
              <a:ext cx="228195" cy="290849"/>
            </a:xfrm>
            <a:prstGeom prst="rect">
              <a:avLst/>
            </a:prstGeom>
            <a:noFill/>
          </p:spPr>
          <p:txBody>
            <a:bodyPr wrap="none" lIns="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A</a:t>
              </a:r>
              <a:endParaRPr lang="en-GB" sz="2100" kern="1200" dirty="0">
                <a:solidFill>
                  <a:schemeClr val="tx2"/>
                </a:solidFill>
                <a:latin typeface="+mn-lt"/>
                <a:ea typeface="+mn-ea"/>
                <a:cs typeface="+mn-cs"/>
              </a:endParaRPr>
            </a:p>
          </p:txBody>
        </p:sp>
        <p:cxnSp>
          <p:nvCxnSpPr>
            <p:cNvPr id="131" name="Straight Arrow Connector 130">
              <a:extLst>
                <a:ext uri="{FF2B5EF4-FFF2-40B4-BE49-F238E27FC236}">
                  <a16:creationId xmlns:a16="http://schemas.microsoft.com/office/drawing/2014/main" id="{C075FE14-C1DE-4DE2-87CD-486FFF2C2C35}"/>
                </a:ext>
              </a:extLst>
            </p:cNvPr>
            <p:cNvCxnSpPr>
              <a:cxnSpLocks/>
              <a:stCxn id="115" idx="2"/>
              <a:endCxn id="138" idx="0"/>
            </p:cNvCxnSpPr>
            <p:nvPr/>
          </p:nvCxnSpPr>
          <p:spPr>
            <a:xfrm>
              <a:off x="2515832" y="4370167"/>
              <a:ext cx="171517"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528AB10A-E110-47FC-99F4-02F5C2E56B85}"/>
                </a:ext>
              </a:extLst>
            </p:cNvPr>
            <p:cNvCxnSpPr>
              <a:cxnSpLocks/>
              <a:stCxn id="114" idx="2"/>
              <a:endCxn id="137" idx="0"/>
            </p:cNvCxnSpPr>
            <p:nvPr/>
          </p:nvCxnSpPr>
          <p:spPr>
            <a:xfrm>
              <a:off x="2155832" y="4370167"/>
              <a:ext cx="424166"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2BDBFCCE-5F2F-4880-B336-2CC94EDC9F36}"/>
                </a:ext>
              </a:extLst>
            </p:cNvPr>
            <p:cNvCxnSpPr>
              <a:cxnSpLocks/>
              <a:stCxn id="113" idx="2"/>
              <a:endCxn id="136" idx="0"/>
            </p:cNvCxnSpPr>
            <p:nvPr/>
          </p:nvCxnSpPr>
          <p:spPr>
            <a:xfrm>
              <a:off x="1795832" y="4370167"/>
              <a:ext cx="676512"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E099BEC8-2665-48EC-8622-49E69C804E8F}"/>
                </a:ext>
              </a:extLst>
            </p:cNvPr>
            <p:cNvCxnSpPr>
              <a:cxnSpLocks/>
              <a:stCxn id="112" idx="2"/>
              <a:endCxn id="135" idx="0"/>
            </p:cNvCxnSpPr>
            <p:nvPr/>
          </p:nvCxnSpPr>
          <p:spPr>
            <a:xfrm>
              <a:off x="1435832" y="4370167"/>
              <a:ext cx="928512" cy="3962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Rectangle 134">
              <a:extLst>
                <a:ext uri="{FF2B5EF4-FFF2-40B4-BE49-F238E27FC236}">
                  <a16:creationId xmlns:a16="http://schemas.microsoft.com/office/drawing/2014/main" id="{9AC8D873-88F4-421A-9503-4E3DFC61051C}"/>
                </a:ext>
              </a:extLst>
            </p:cNvPr>
            <p:cNvSpPr>
              <a:spLocks noChangeAspect="1"/>
            </p:cNvSpPr>
            <p:nvPr/>
          </p:nvSpPr>
          <p:spPr>
            <a:xfrm>
              <a:off x="2310344" y="4766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6" name="Rectangle 135">
              <a:extLst>
                <a:ext uri="{FF2B5EF4-FFF2-40B4-BE49-F238E27FC236}">
                  <a16:creationId xmlns:a16="http://schemas.microsoft.com/office/drawing/2014/main" id="{FCA757FA-3D2F-411E-9623-69305C3DBD40}"/>
                </a:ext>
              </a:extLst>
            </p:cNvPr>
            <p:cNvSpPr>
              <a:spLocks noChangeAspect="1"/>
            </p:cNvSpPr>
            <p:nvPr/>
          </p:nvSpPr>
          <p:spPr>
            <a:xfrm>
              <a:off x="2418344" y="4766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136">
              <a:extLst>
                <a:ext uri="{FF2B5EF4-FFF2-40B4-BE49-F238E27FC236}">
                  <a16:creationId xmlns:a16="http://schemas.microsoft.com/office/drawing/2014/main" id="{EC582B15-527A-49B7-9BB8-C2BEBF64322B}"/>
                </a:ext>
              </a:extLst>
            </p:cNvPr>
            <p:cNvSpPr>
              <a:spLocks noChangeAspect="1"/>
            </p:cNvSpPr>
            <p:nvPr/>
          </p:nvSpPr>
          <p:spPr>
            <a:xfrm>
              <a:off x="2525998" y="4766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8" name="Rectangle 137">
              <a:extLst>
                <a:ext uri="{FF2B5EF4-FFF2-40B4-BE49-F238E27FC236}">
                  <a16:creationId xmlns:a16="http://schemas.microsoft.com/office/drawing/2014/main" id="{A0E07C26-420A-417B-83CB-7CBCA19025A6}"/>
                </a:ext>
              </a:extLst>
            </p:cNvPr>
            <p:cNvSpPr>
              <a:spLocks noChangeAspect="1"/>
            </p:cNvSpPr>
            <p:nvPr/>
          </p:nvSpPr>
          <p:spPr>
            <a:xfrm>
              <a:off x="2633349" y="4766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138">
              <a:extLst>
                <a:ext uri="{FF2B5EF4-FFF2-40B4-BE49-F238E27FC236}">
                  <a16:creationId xmlns:a16="http://schemas.microsoft.com/office/drawing/2014/main" id="{8BA934D0-CDFC-4B0C-83D5-B8C19EF20747}"/>
                </a:ext>
              </a:extLst>
            </p:cNvPr>
            <p:cNvSpPr>
              <a:spLocks noChangeAspect="1"/>
            </p:cNvSpPr>
            <p:nvPr/>
          </p:nvSpPr>
          <p:spPr>
            <a:xfrm>
              <a:off x="3369600" y="4766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0" name="Rectangle 139">
              <a:extLst>
                <a:ext uri="{FF2B5EF4-FFF2-40B4-BE49-F238E27FC236}">
                  <a16:creationId xmlns:a16="http://schemas.microsoft.com/office/drawing/2014/main" id="{CD9B6C4A-4224-45A2-B6B3-229CAF791ACA}"/>
                </a:ext>
              </a:extLst>
            </p:cNvPr>
            <p:cNvSpPr>
              <a:spLocks noChangeAspect="1"/>
            </p:cNvSpPr>
            <p:nvPr/>
          </p:nvSpPr>
          <p:spPr>
            <a:xfrm>
              <a:off x="3477600" y="4766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1" name="Rectangle 140">
              <a:extLst>
                <a:ext uri="{FF2B5EF4-FFF2-40B4-BE49-F238E27FC236}">
                  <a16:creationId xmlns:a16="http://schemas.microsoft.com/office/drawing/2014/main" id="{4ACEA003-0FDE-4CD5-9BF5-C1CE08804AB6}"/>
                </a:ext>
              </a:extLst>
            </p:cNvPr>
            <p:cNvSpPr>
              <a:spLocks noChangeAspect="1"/>
            </p:cNvSpPr>
            <p:nvPr/>
          </p:nvSpPr>
          <p:spPr>
            <a:xfrm>
              <a:off x="3585254" y="4766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Rectangle 141">
              <a:extLst>
                <a:ext uri="{FF2B5EF4-FFF2-40B4-BE49-F238E27FC236}">
                  <a16:creationId xmlns:a16="http://schemas.microsoft.com/office/drawing/2014/main" id="{F072DC41-3B93-4BE4-9633-2CF94AB0EE7D}"/>
                </a:ext>
              </a:extLst>
            </p:cNvPr>
            <p:cNvSpPr>
              <a:spLocks noChangeAspect="1"/>
            </p:cNvSpPr>
            <p:nvPr/>
          </p:nvSpPr>
          <p:spPr>
            <a:xfrm>
              <a:off x="3692605" y="4766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3" name="Rectangle 142">
              <a:extLst>
                <a:ext uri="{FF2B5EF4-FFF2-40B4-BE49-F238E27FC236}">
                  <a16:creationId xmlns:a16="http://schemas.microsoft.com/office/drawing/2014/main" id="{16CC311A-BD4A-40FA-8515-415C405CB7B5}"/>
                </a:ext>
              </a:extLst>
            </p:cNvPr>
            <p:cNvSpPr>
              <a:spLocks noChangeAspect="1"/>
            </p:cNvSpPr>
            <p:nvPr/>
          </p:nvSpPr>
          <p:spPr>
            <a:xfrm>
              <a:off x="2839531" y="5090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Rectangle 143">
              <a:extLst>
                <a:ext uri="{FF2B5EF4-FFF2-40B4-BE49-F238E27FC236}">
                  <a16:creationId xmlns:a16="http://schemas.microsoft.com/office/drawing/2014/main" id="{F6E8C735-457B-46BF-ACE8-E2C31B3A9B46}"/>
                </a:ext>
              </a:extLst>
            </p:cNvPr>
            <p:cNvSpPr>
              <a:spLocks noChangeAspect="1"/>
            </p:cNvSpPr>
            <p:nvPr/>
          </p:nvSpPr>
          <p:spPr>
            <a:xfrm>
              <a:off x="2947531" y="5090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144">
              <a:extLst>
                <a:ext uri="{FF2B5EF4-FFF2-40B4-BE49-F238E27FC236}">
                  <a16:creationId xmlns:a16="http://schemas.microsoft.com/office/drawing/2014/main" id="{27167E70-28B6-4C61-8A60-63A3A2F38CBF}"/>
                </a:ext>
              </a:extLst>
            </p:cNvPr>
            <p:cNvSpPr>
              <a:spLocks noChangeAspect="1"/>
            </p:cNvSpPr>
            <p:nvPr/>
          </p:nvSpPr>
          <p:spPr>
            <a:xfrm>
              <a:off x="3055185" y="5090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Rectangle 145">
              <a:extLst>
                <a:ext uri="{FF2B5EF4-FFF2-40B4-BE49-F238E27FC236}">
                  <a16:creationId xmlns:a16="http://schemas.microsoft.com/office/drawing/2014/main" id="{A34D59F8-6750-493A-908B-9EA2CDC9D1B2}"/>
                </a:ext>
              </a:extLst>
            </p:cNvPr>
            <p:cNvSpPr>
              <a:spLocks noChangeAspect="1"/>
            </p:cNvSpPr>
            <p:nvPr/>
          </p:nvSpPr>
          <p:spPr>
            <a:xfrm>
              <a:off x="3162536" y="5090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7" name="Group 146">
            <a:extLst>
              <a:ext uri="{FF2B5EF4-FFF2-40B4-BE49-F238E27FC236}">
                <a16:creationId xmlns:a16="http://schemas.microsoft.com/office/drawing/2014/main" id="{41B6308C-CDC1-43BF-A545-C2946F9423B1}"/>
              </a:ext>
            </a:extLst>
          </p:cNvPr>
          <p:cNvGrpSpPr/>
          <p:nvPr/>
        </p:nvGrpSpPr>
        <p:grpSpPr>
          <a:xfrm>
            <a:off x="6527674" y="3684743"/>
            <a:ext cx="4920787" cy="2664000"/>
            <a:chOff x="6527674" y="3684743"/>
            <a:chExt cx="4920787" cy="2664000"/>
          </a:xfrm>
        </p:grpSpPr>
        <p:sp>
          <p:nvSpPr>
            <p:cNvPr id="148" name="Rectangle 147">
              <a:extLst>
                <a:ext uri="{FF2B5EF4-FFF2-40B4-BE49-F238E27FC236}">
                  <a16:creationId xmlns:a16="http://schemas.microsoft.com/office/drawing/2014/main" id="{16476CFB-9F1D-44CE-8D2A-FEC816B267D5}"/>
                </a:ext>
              </a:extLst>
            </p:cNvPr>
            <p:cNvSpPr/>
            <p:nvPr/>
          </p:nvSpPr>
          <p:spPr>
            <a:xfrm>
              <a:off x="8565487" y="5988743"/>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9" name="Rectangle 148">
              <a:extLst>
                <a:ext uri="{FF2B5EF4-FFF2-40B4-BE49-F238E27FC236}">
                  <a16:creationId xmlns:a16="http://schemas.microsoft.com/office/drawing/2014/main" id="{391572A6-CB0E-475A-B7CE-4E26FBEA7007}"/>
                </a:ext>
              </a:extLst>
            </p:cNvPr>
            <p:cNvSpPr/>
            <p:nvPr/>
          </p:nvSpPr>
          <p:spPr>
            <a:xfrm>
              <a:off x="8925487" y="5988743"/>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Rectangle 149">
              <a:extLst>
                <a:ext uri="{FF2B5EF4-FFF2-40B4-BE49-F238E27FC236}">
                  <a16:creationId xmlns:a16="http://schemas.microsoft.com/office/drawing/2014/main" id="{CBB3F91E-4E3F-4D5C-BB72-ED353D9335EF}"/>
                </a:ext>
              </a:extLst>
            </p:cNvPr>
            <p:cNvSpPr/>
            <p:nvPr/>
          </p:nvSpPr>
          <p:spPr>
            <a:xfrm>
              <a:off x="9285487" y="5988743"/>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1" name="Rectangle 150">
              <a:extLst>
                <a:ext uri="{FF2B5EF4-FFF2-40B4-BE49-F238E27FC236}">
                  <a16:creationId xmlns:a16="http://schemas.microsoft.com/office/drawing/2014/main" id="{C91B7E70-A596-47E1-AA25-07F8F081480E}"/>
                </a:ext>
              </a:extLst>
            </p:cNvPr>
            <p:cNvSpPr/>
            <p:nvPr/>
          </p:nvSpPr>
          <p:spPr>
            <a:xfrm>
              <a:off x="9645487" y="5988743"/>
              <a:ext cx="360000" cy="360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ectangle 151">
              <a:extLst>
                <a:ext uri="{FF2B5EF4-FFF2-40B4-BE49-F238E27FC236}">
                  <a16:creationId xmlns:a16="http://schemas.microsoft.com/office/drawing/2014/main" id="{C06C4A7F-CD13-4B84-8974-12574872B95B}"/>
                </a:ext>
              </a:extLst>
            </p:cNvPr>
            <p:cNvSpPr/>
            <p:nvPr/>
          </p:nvSpPr>
          <p:spPr>
            <a:xfrm>
              <a:off x="8422784" y="5124743"/>
              <a:ext cx="1728000" cy="503999"/>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GB" sz="4000" dirty="0">
                  <a:solidFill>
                    <a:schemeClr val="tx1"/>
                  </a:solidFill>
                </a:rPr>
                <a:t>+</a:t>
              </a:r>
            </a:p>
          </p:txBody>
        </p:sp>
        <p:sp>
          <p:nvSpPr>
            <p:cNvPr id="153" name="Rectangle 152">
              <a:extLst>
                <a:ext uri="{FF2B5EF4-FFF2-40B4-BE49-F238E27FC236}">
                  <a16:creationId xmlns:a16="http://schemas.microsoft.com/office/drawing/2014/main" id="{DE002CEA-CCA9-423A-8E9E-5C9A621D9D4D}"/>
                </a:ext>
              </a:extLst>
            </p:cNvPr>
            <p:cNvSpPr/>
            <p:nvPr/>
          </p:nvSpPr>
          <p:spPr>
            <a:xfrm>
              <a:off x="6765487" y="3684743"/>
              <a:ext cx="360000" cy="360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4" name="Rectangle 153">
              <a:extLst>
                <a:ext uri="{FF2B5EF4-FFF2-40B4-BE49-F238E27FC236}">
                  <a16:creationId xmlns:a16="http://schemas.microsoft.com/office/drawing/2014/main" id="{230B3565-5F41-4593-B3F6-5E3D71550065}"/>
                </a:ext>
              </a:extLst>
            </p:cNvPr>
            <p:cNvSpPr/>
            <p:nvPr/>
          </p:nvSpPr>
          <p:spPr>
            <a:xfrm>
              <a:off x="7125487" y="3684743"/>
              <a:ext cx="360000" cy="360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5" name="Rectangle 154">
              <a:extLst>
                <a:ext uri="{FF2B5EF4-FFF2-40B4-BE49-F238E27FC236}">
                  <a16:creationId xmlns:a16="http://schemas.microsoft.com/office/drawing/2014/main" id="{45B95DA9-10F4-41C2-AD2B-014F1BF18232}"/>
                </a:ext>
              </a:extLst>
            </p:cNvPr>
            <p:cNvSpPr/>
            <p:nvPr/>
          </p:nvSpPr>
          <p:spPr>
            <a:xfrm>
              <a:off x="7485487" y="3684743"/>
              <a:ext cx="360000" cy="360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Rectangle 155">
              <a:extLst>
                <a:ext uri="{FF2B5EF4-FFF2-40B4-BE49-F238E27FC236}">
                  <a16:creationId xmlns:a16="http://schemas.microsoft.com/office/drawing/2014/main" id="{4C0160AB-1EA5-4353-9D08-3C691192639B}"/>
                </a:ext>
              </a:extLst>
            </p:cNvPr>
            <p:cNvSpPr/>
            <p:nvPr/>
          </p:nvSpPr>
          <p:spPr>
            <a:xfrm>
              <a:off x="7845487" y="3684743"/>
              <a:ext cx="360000" cy="360000"/>
            </a:xfrm>
            <a:prstGeom prst="rect">
              <a:avLst/>
            </a:prstGeom>
            <a:solidFill>
              <a:schemeClr val="accent2">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156">
              <a:extLst>
                <a:ext uri="{FF2B5EF4-FFF2-40B4-BE49-F238E27FC236}">
                  <a16:creationId xmlns:a16="http://schemas.microsoft.com/office/drawing/2014/main" id="{FF1F687F-149C-44EA-A237-7FB82C5A9DCF}"/>
                </a:ext>
              </a:extLst>
            </p:cNvPr>
            <p:cNvSpPr/>
            <p:nvPr/>
          </p:nvSpPr>
          <p:spPr>
            <a:xfrm>
              <a:off x="6766784" y="4404743"/>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Rectangle 157">
              <a:extLst>
                <a:ext uri="{FF2B5EF4-FFF2-40B4-BE49-F238E27FC236}">
                  <a16:creationId xmlns:a16="http://schemas.microsoft.com/office/drawing/2014/main" id="{9525C03C-DB1B-4565-B718-7ECBBA55598A}"/>
                </a:ext>
              </a:extLst>
            </p:cNvPr>
            <p:cNvSpPr/>
            <p:nvPr/>
          </p:nvSpPr>
          <p:spPr>
            <a:xfrm>
              <a:off x="7126784" y="4404743"/>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Rectangle 158">
              <a:extLst>
                <a:ext uri="{FF2B5EF4-FFF2-40B4-BE49-F238E27FC236}">
                  <a16:creationId xmlns:a16="http://schemas.microsoft.com/office/drawing/2014/main" id="{4425D818-C7EF-4B86-B49B-5DB93B4E40D4}"/>
                </a:ext>
              </a:extLst>
            </p:cNvPr>
            <p:cNvSpPr/>
            <p:nvPr/>
          </p:nvSpPr>
          <p:spPr>
            <a:xfrm>
              <a:off x="7485487" y="4404743"/>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Rectangle 159">
              <a:extLst>
                <a:ext uri="{FF2B5EF4-FFF2-40B4-BE49-F238E27FC236}">
                  <a16:creationId xmlns:a16="http://schemas.microsoft.com/office/drawing/2014/main" id="{5ADFE1D0-7093-474B-A6A9-A51223FF3337}"/>
                </a:ext>
              </a:extLst>
            </p:cNvPr>
            <p:cNvSpPr/>
            <p:nvPr/>
          </p:nvSpPr>
          <p:spPr>
            <a:xfrm>
              <a:off x="7845487" y="4404743"/>
              <a:ext cx="360000" cy="36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Rectangle 160">
              <a:extLst>
                <a:ext uri="{FF2B5EF4-FFF2-40B4-BE49-F238E27FC236}">
                  <a16:creationId xmlns:a16="http://schemas.microsoft.com/office/drawing/2014/main" id="{57311906-8E76-42FB-AD1B-8102B80B737D}"/>
                </a:ext>
              </a:extLst>
            </p:cNvPr>
            <p:cNvSpPr/>
            <p:nvPr/>
          </p:nvSpPr>
          <p:spPr>
            <a:xfrm>
              <a:off x="8205487" y="4404743"/>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2" name="Rectangle 161">
              <a:extLst>
                <a:ext uri="{FF2B5EF4-FFF2-40B4-BE49-F238E27FC236}">
                  <a16:creationId xmlns:a16="http://schemas.microsoft.com/office/drawing/2014/main" id="{0AF1F807-1D08-42F6-B128-423BBF37C6CE}"/>
                </a:ext>
              </a:extLst>
            </p:cNvPr>
            <p:cNvSpPr/>
            <p:nvPr/>
          </p:nvSpPr>
          <p:spPr>
            <a:xfrm>
              <a:off x="8565487" y="4404743"/>
              <a:ext cx="360000" cy="360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Rectangle 162">
              <a:extLst>
                <a:ext uri="{FF2B5EF4-FFF2-40B4-BE49-F238E27FC236}">
                  <a16:creationId xmlns:a16="http://schemas.microsoft.com/office/drawing/2014/main" id="{052D63B8-0F41-42EA-B9CE-9268B4F7E552}"/>
                </a:ext>
              </a:extLst>
            </p:cNvPr>
            <p:cNvSpPr/>
            <p:nvPr/>
          </p:nvSpPr>
          <p:spPr>
            <a:xfrm>
              <a:off x="9718784" y="4404743"/>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4" name="Rectangle 163">
              <a:extLst>
                <a:ext uri="{FF2B5EF4-FFF2-40B4-BE49-F238E27FC236}">
                  <a16:creationId xmlns:a16="http://schemas.microsoft.com/office/drawing/2014/main" id="{C918E7A7-A3BF-4CAF-8B1D-7725195092FF}"/>
                </a:ext>
              </a:extLst>
            </p:cNvPr>
            <p:cNvSpPr/>
            <p:nvPr/>
          </p:nvSpPr>
          <p:spPr>
            <a:xfrm>
              <a:off x="10078784" y="4404743"/>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Rectangle 164">
              <a:extLst>
                <a:ext uri="{FF2B5EF4-FFF2-40B4-BE49-F238E27FC236}">
                  <a16:creationId xmlns:a16="http://schemas.microsoft.com/office/drawing/2014/main" id="{4A7291A4-5877-414D-904B-9A804BA6A95D}"/>
                </a:ext>
              </a:extLst>
            </p:cNvPr>
            <p:cNvSpPr/>
            <p:nvPr/>
          </p:nvSpPr>
          <p:spPr>
            <a:xfrm>
              <a:off x="10438784" y="4404743"/>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6" name="Rectangle 165">
              <a:extLst>
                <a:ext uri="{FF2B5EF4-FFF2-40B4-BE49-F238E27FC236}">
                  <a16:creationId xmlns:a16="http://schemas.microsoft.com/office/drawing/2014/main" id="{968C8186-F219-446D-BE39-A7D21C52A44D}"/>
                </a:ext>
              </a:extLst>
            </p:cNvPr>
            <p:cNvSpPr/>
            <p:nvPr/>
          </p:nvSpPr>
          <p:spPr>
            <a:xfrm>
              <a:off x="10798784" y="4404743"/>
              <a:ext cx="360000" cy="360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7" name="Straight Arrow Connector 166">
              <a:extLst>
                <a:ext uri="{FF2B5EF4-FFF2-40B4-BE49-F238E27FC236}">
                  <a16:creationId xmlns:a16="http://schemas.microsoft.com/office/drawing/2014/main" id="{3172AAB9-D405-4BE5-8611-D3D0873A9D70}"/>
                </a:ext>
              </a:extLst>
            </p:cNvPr>
            <p:cNvCxnSpPr>
              <a:cxnSpLocks/>
              <a:stCxn id="153" idx="2"/>
              <a:endCxn id="161" idx="0"/>
            </p:cNvCxnSpPr>
            <p:nvPr/>
          </p:nvCxnSpPr>
          <p:spPr>
            <a:xfrm>
              <a:off x="6945487" y="4044743"/>
              <a:ext cx="1440000" cy="3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731D4369-29D8-4822-A2E9-90F6339D24A3}"/>
                </a:ext>
              </a:extLst>
            </p:cNvPr>
            <p:cNvCxnSpPr>
              <a:cxnSpLocks/>
              <a:stCxn id="154" idx="2"/>
              <a:endCxn id="157" idx="0"/>
            </p:cNvCxnSpPr>
            <p:nvPr/>
          </p:nvCxnSpPr>
          <p:spPr>
            <a:xfrm flipH="1">
              <a:off x="6946784" y="4044743"/>
              <a:ext cx="358703" cy="3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A56DC190-E06C-4FC6-BB2D-5A65E43A77C3}"/>
                </a:ext>
              </a:extLst>
            </p:cNvPr>
            <p:cNvCxnSpPr>
              <a:cxnSpLocks/>
              <a:stCxn id="155" idx="2"/>
              <a:endCxn id="159" idx="0"/>
            </p:cNvCxnSpPr>
            <p:nvPr/>
          </p:nvCxnSpPr>
          <p:spPr>
            <a:xfrm>
              <a:off x="7665487" y="4044743"/>
              <a:ext cx="0" cy="3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A489DB53-3106-4BB8-AF6D-C4F35F9065D0}"/>
                </a:ext>
              </a:extLst>
            </p:cNvPr>
            <p:cNvCxnSpPr>
              <a:cxnSpLocks/>
              <a:stCxn id="156" idx="2"/>
              <a:endCxn id="162" idx="0"/>
            </p:cNvCxnSpPr>
            <p:nvPr/>
          </p:nvCxnSpPr>
          <p:spPr>
            <a:xfrm>
              <a:off x="8025487" y="4044743"/>
              <a:ext cx="720000" cy="36000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7FCD14D1-9D3A-4B54-BD9E-12A0FB813C24}"/>
                </a:ext>
              </a:extLst>
            </p:cNvPr>
            <p:cNvCxnSpPr>
              <a:cxnSpLocks/>
              <a:stCxn id="162" idx="2"/>
              <a:endCxn id="190" idx="0"/>
            </p:cNvCxnSpPr>
            <p:nvPr/>
          </p:nvCxnSpPr>
          <p:spPr>
            <a:xfrm>
              <a:off x="8745487" y="4764743"/>
              <a:ext cx="174318"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9629C941-302C-4D7C-ACCC-2137EE082EE6}"/>
                </a:ext>
              </a:extLst>
            </p:cNvPr>
            <p:cNvCxnSpPr>
              <a:cxnSpLocks/>
              <a:stCxn id="161" idx="2"/>
              <a:endCxn id="187" idx="0"/>
            </p:cNvCxnSpPr>
            <p:nvPr/>
          </p:nvCxnSpPr>
          <p:spPr>
            <a:xfrm>
              <a:off x="8385487" y="4764743"/>
              <a:ext cx="211313"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02D72742-746D-4131-B5B5-09B590D38888}"/>
                </a:ext>
              </a:extLst>
            </p:cNvPr>
            <p:cNvCxnSpPr>
              <a:cxnSpLocks/>
              <a:stCxn id="159" idx="2"/>
              <a:endCxn id="189" idx="0"/>
            </p:cNvCxnSpPr>
            <p:nvPr/>
          </p:nvCxnSpPr>
          <p:spPr>
            <a:xfrm>
              <a:off x="7665487" y="4764743"/>
              <a:ext cx="1146967"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173">
              <a:extLst>
                <a:ext uri="{FF2B5EF4-FFF2-40B4-BE49-F238E27FC236}">
                  <a16:creationId xmlns:a16="http://schemas.microsoft.com/office/drawing/2014/main" id="{ED738F0E-81EE-41BC-BCEC-40A37CE1A45B}"/>
                </a:ext>
              </a:extLst>
            </p:cNvPr>
            <p:cNvCxnSpPr>
              <a:cxnSpLocks/>
              <a:stCxn id="157" idx="2"/>
              <a:endCxn id="188" idx="0"/>
            </p:cNvCxnSpPr>
            <p:nvPr/>
          </p:nvCxnSpPr>
          <p:spPr>
            <a:xfrm>
              <a:off x="6946784" y="4764743"/>
              <a:ext cx="1758016"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5" name="Straight Arrow Connector 174">
              <a:extLst>
                <a:ext uri="{FF2B5EF4-FFF2-40B4-BE49-F238E27FC236}">
                  <a16:creationId xmlns:a16="http://schemas.microsoft.com/office/drawing/2014/main" id="{7CDE02D0-B297-4C1F-BDB2-10E7C86C6929}"/>
                </a:ext>
              </a:extLst>
            </p:cNvPr>
            <p:cNvCxnSpPr>
              <a:cxnSpLocks/>
              <a:stCxn id="195" idx="2"/>
              <a:endCxn id="148" idx="0"/>
            </p:cNvCxnSpPr>
            <p:nvPr/>
          </p:nvCxnSpPr>
          <p:spPr>
            <a:xfrm flipH="1">
              <a:off x="8745487" y="5594400"/>
              <a:ext cx="378497" cy="3943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F8DB0DDF-4C34-48A0-93AE-D2FC8FE7AAEB}"/>
                </a:ext>
              </a:extLst>
            </p:cNvPr>
            <p:cNvCxnSpPr>
              <a:cxnSpLocks/>
              <a:stCxn id="196" idx="2"/>
              <a:endCxn id="149" idx="0"/>
            </p:cNvCxnSpPr>
            <p:nvPr/>
          </p:nvCxnSpPr>
          <p:spPr>
            <a:xfrm flipH="1">
              <a:off x="9105487" y="5594400"/>
              <a:ext cx="126497" cy="3943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D743A032-4BC2-4F91-A6B0-81D9E817E00F}"/>
                </a:ext>
              </a:extLst>
            </p:cNvPr>
            <p:cNvCxnSpPr>
              <a:cxnSpLocks/>
              <a:stCxn id="197" idx="2"/>
              <a:endCxn id="150" idx="0"/>
            </p:cNvCxnSpPr>
            <p:nvPr/>
          </p:nvCxnSpPr>
          <p:spPr>
            <a:xfrm>
              <a:off x="9339638" y="5594400"/>
              <a:ext cx="125849" cy="3943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F2625D3C-E758-423D-9098-F1576B8256ED}"/>
                </a:ext>
              </a:extLst>
            </p:cNvPr>
            <p:cNvCxnSpPr>
              <a:cxnSpLocks/>
              <a:stCxn id="198" idx="2"/>
              <a:endCxn id="151" idx="0"/>
            </p:cNvCxnSpPr>
            <p:nvPr/>
          </p:nvCxnSpPr>
          <p:spPr>
            <a:xfrm>
              <a:off x="9446989" y="5594400"/>
              <a:ext cx="378498" cy="39434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9" name="Straight Arrow Connector 178">
              <a:extLst>
                <a:ext uri="{FF2B5EF4-FFF2-40B4-BE49-F238E27FC236}">
                  <a16:creationId xmlns:a16="http://schemas.microsoft.com/office/drawing/2014/main" id="{6740A6C2-9043-4B54-8607-544B0A07CC4E}"/>
                </a:ext>
              </a:extLst>
            </p:cNvPr>
            <p:cNvCxnSpPr>
              <a:cxnSpLocks/>
              <a:stCxn id="163" idx="2"/>
              <a:endCxn id="191" idx="0"/>
            </p:cNvCxnSpPr>
            <p:nvPr/>
          </p:nvCxnSpPr>
          <p:spPr>
            <a:xfrm flipH="1">
              <a:off x="9655200" y="4764743"/>
              <a:ext cx="243584"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a:extLst>
                <a:ext uri="{FF2B5EF4-FFF2-40B4-BE49-F238E27FC236}">
                  <a16:creationId xmlns:a16="http://schemas.microsoft.com/office/drawing/2014/main" id="{961607DB-2AEB-4E24-8AAD-9347A7D45463}"/>
                </a:ext>
              </a:extLst>
            </p:cNvPr>
            <p:cNvCxnSpPr>
              <a:cxnSpLocks/>
              <a:stCxn id="164" idx="2"/>
              <a:endCxn id="192" idx="0"/>
            </p:cNvCxnSpPr>
            <p:nvPr/>
          </p:nvCxnSpPr>
          <p:spPr>
            <a:xfrm flipH="1">
              <a:off x="9763200" y="4764743"/>
              <a:ext cx="495584"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1" name="Straight Arrow Connector 180">
              <a:extLst>
                <a:ext uri="{FF2B5EF4-FFF2-40B4-BE49-F238E27FC236}">
                  <a16:creationId xmlns:a16="http://schemas.microsoft.com/office/drawing/2014/main" id="{E0231651-575C-46F5-917E-1F1B71E88207}"/>
                </a:ext>
              </a:extLst>
            </p:cNvPr>
            <p:cNvCxnSpPr>
              <a:cxnSpLocks/>
              <a:stCxn id="165" idx="2"/>
              <a:endCxn id="193" idx="0"/>
            </p:cNvCxnSpPr>
            <p:nvPr/>
          </p:nvCxnSpPr>
          <p:spPr>
            <a:xfrm flipH="1">
              <a:off x="9870854" y="4764743"/>
              <a:ext cx="747930"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CA09BCA2-363D-47BC-95C7-9CB22E181381}"/>
                </a:ext>
              </a:extLst>
            </p:cNvPr>
            <p:cNvCxnSpPr>
              <a:cxnSpLocks/>
              <a:stCxn id="166" idx="2"/>
              <a:endCxn id="194" idx="0"/>
            </p:cNvCxnSpPr>
            <p:nvPr/>
          </p:nvCxnSpPr>
          <p:spPr>
            <a:xfrm flipH="1">
              <a:off x="9978205" y="4764743"/>
              <a:ext cx="1000579" cy="39765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1738C019-C633-4A69-9812-4766ED0ED8D3}"/>
                </a:ext>
              </a:extLst>
            </p:cNvPr>
            <p:cNvSpPr txBox="1"/>
            <p:nvPr/>
          </p:nvSpPr>
          <p:spPr>
            <a:xfrm>
              <a:off x="6527674" y="3719318"/>
              <a:ext cx="237813" cy="290849"/>
            </a:xfrm>
            <a:prstGeom prst="rect">
              <a:avLst/>
            </a:prstGeom>
            <a:noFill/>
          </p:spPr>
          <p:txBody>
            <a:bodyPr wrap="none" lIns="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D</a:t>
              </a:r>
              <a:endParaRPr lang="en-GB" sz="2100" kern="1200" dirty="0">
                <a:solidFill>
                  <a:schemeClr val="tx2"/>
                </a:solidFill>
                <a:latin typeface="+mn-lt"/>
                <a:ea typeface="+mn-ea"/>
                <a:cs typeface="+mn-cs"/>
              </a:endParaRPr>
            </a:p>
          </p:txBody>
        </p:sp>
        <p:sp>
          <p:nvSpPr>
            <p:cNvPr id="184" name="TextBox 183">
              <a:extLst>
                <a:ext uri="{FF2B5EF4-FFF2-40B4-BE49-F238E27FC236}">
                  <a16:creationId xmlns:a16="http://schemas.microsoft.com/office/drawing/2014/main" id="{57760A45-9335-4CBB-9B47-5415A7F932E6}"/>
                </a:ext>
              </a:extLst>
            </p:cNvPr>
            <p:cNvSpPr txBox="1"/>
            <p:nvPr/>
          </p:nvSpPr>
          <p:spPr>
            <a:xfrm>
              <a:off x="6543533" y="4441651"/>
              <a:ext cx="218577" cy="290849"/>
            </a:xfrm>
            <a:prstGeom prst="rect">
              <a:avLst/>
            </a:prstGeom>
            <a:noFill/>
          </p:spPr>
          <p:txBody>
            <a:bodyPr wrap="none" lIns="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B</a:t>
              </a:r>
              <a:endParaRPr lang="en-GB" sz="2100" kern="1200" dirty="0">
                <a:solidFill>
                  <a:schemeClr val="tx2"/>
                </a:solidFill>
                <a:latin typeface="+mn-lt"/>
                <a:ea typeface="+mn-ea"/>
                <a:cs typeface="+mn-cs"/>
              </a:endParaRPr>
            </a:p>
          </p:txBody>
        </p:sp>
        <p:sp>
          <p:nvSpPr>
            <p:cNvPr id="185" name="TextBox 184">
              <a:extLst>
                <a:ext uri="{FF2B5EF4-FFF2-40B4-BE49-F238E27FC236}">
                  <a16:creationId xmlns:a16="http://schemas.microsoft.com/office/drawing/2014/main" id="{00ADD569-990C-4B21-A2CB-C962B64AB5EF}"/>
                </a:ext>
              </a:extLst>
            </p:cNvPr>
            <p:cNvSpPr txBox="1"/>
            <p:nvPr/>
          </p:nvSpPr>
          <p:spPr>
            <a:xfrm>
              <a:off x="11158784" y="4439318"/>
              <a:ext cx="289677" cy="290849"/>
            </a:xfrm>
            <a:prstGeom prst="rect">
              <a:avLst/>
            </a:prstGeom>
            <a:noFill/>
          </p:spPr>
          <p:txBody>
            <a:bodyPr wrap="none" lIns="72000" tIns="0" rIns="72000" bIns="0" rtlCol="0">
              <a:spAutoFit/>
            </a:bodyPr>
            <a:lstStyle/>
            <a:p>
              <a:pPr marL="0" indent="0"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C</a:t>
              </a:r>
            </a:p>
          </p:txBody>
        </p:sp>
        <p:sp>
          <p:nvSpPr>
            <p:cNvPr id="186" name="TextBox 185">
              <a:extLst>
                <a:ext uri="{FF2B5EF4-FFF2-40B4-BE49-F238E27FC236}">
                  <a16:creationId xmlns:a16="http://schemas.microsoft.com/office/drawing/2014/main" id="{44FF27F7-BA9F-4268-8E58-D39A8034BF4B}"/>
                </a:ext>
              </a:extLst>
            </p:cNvPr>
            <p:cNvSpPr txBox="1"/>
            <p:nvPr/>
          </p:nvSpPr>
          <p:spPr>
            <a:xfrm>
              <a:off x="8337292" y="6023318"/>
              <a:ext cx="228195" cy="290849"/>
            </a:xfrm>
            <a:prstGeom prst="rect">
              <a:avLst/>
            </a:prstGeom>
            <a:noFill/>
          </p:spPr>
          <p:txBody>
            <a:bodyPr wrap="none" lIns="0" tIns="0" rIns="72000" bIns="0" rtlCol="0">
              <a:spAutoFit/>
            </a:bodyPr>
            <a:lstStyle/>
            <a:p>
              <a:pPr marL="0" indent="0" algn="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A</a:t>
              </a:r>
              <a:endParaRPr lang="en-GB" sz="2100" kern="1200" dirty="0">
                <a:solidFill>
                  <a:schemeClr val="tx2"/>
                </a:solidFill>
                <a:latin typeface="+mn-lt"/>
                <a:ea typeface="+mn-ea"/>
                <a:cs typeface="+mn-cs"/>
              </a:endParaRPr>
            </a:p>
          </p:txBody>
        </p:sp>
        <p:sp>
          <p:nvSpPr>
            <p:cNvPr id="187" name="Rectangle 186">
              <a:extLst>
                <a:ext uri="{FF2B5EF4-FFF2-40B4-BE49-F238E27FC236}">
                  <a16:creationId xmlns:a16="http://schemas.microsoft.com/office/drawing/2014/main" id="{0183467F-DADE-425B-98D8-A66CA6F94CDC}"/>
                </a:ext>
              </a:extLst>
            </p:cNvPr>
            <p:cNvSpPr>
              <a:spLocks noChangeAspect="1"/>
            </p:cNvSpPr>
            <p:nvPr/>
          </p:nvSpPr>
          <p:spPr>
            <a:xfrm>
              <a:off x="8542800" y="5162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8" name="Rectangle 187">
              <a:extLst>
                <a:ext uri="{FF2B5EF4-FFF2-40B4-BE49-F238E27FC236}">
                  <a16:creationId xmlns:a16="http://schemas.microsoft.com/office/drawing/2014/main" id="{EA7548CE-CE11-4F70-87AA-5A30EE33DF83}"/>
                </a:ext>
              </a:extLst>
            </p:cNvPr>
            <p:cNvSpPr>
              <a:spLocks noChangeAspect="1"/>
            </p:cNvSpPr>
            <p:nvPr/>
          </p:nvSpPr>
          <p:spPr>
            <a:xfrm>
              <a:off x="8650800" y="5162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Rectangle 188">
              <a:extLst>
                <a:ext uri="{FF2B5EF4-FFF2-40B4-BE49-F238E27FC236}">
                  <a16:creationId xmlns:a16="http://schemas.microsoft.com/office/drawing/2014/main" id="{DDDE01D6-4A70-4890-84BD-83BE5F20D39B}"/>
                </a:ext>
              </a:extLst>
            </p:cNvPr>
            <p:cNvSpPr>
              <a:spLocks noChangeAspect="1"/>
            </p:cNvSpPr>
            <p:nvPr/>
          </p:nvSpPr>
          <p:spPr>
            <a:xfrm>
              <a:off x="8758454" y="5162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0" name="Rectangle 189">
              <a:extLst>
                <a:ext uri="{FF2B5EF4-FFF2-40B4-BE49-F238E27FC236}">
                  <a16:creationId xmlns:a16="http://schemas.microsoft.com/office/drawing/2014/main" id="{68C1168B-41D4-4C9F-B3DA-A2945450CB93}"/>
                </a:ext>
              </a:extLst>
            </p:cNvPr>
            <p:cNvSpPr>
              <a:spLocks noChangeAspect="1"/>
            </p:cNvSpPr>
            <p:nvPr/>
          </p:nvSpPr>
          <p:spPr>
            <a:xfrm>
              <a:off x="8865805" y="5162400"/>
              <a:ext cx="108000" cy="108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Rectangle 190">
              <a:extLst>
                <a:ext uri="{FF2B5EF4-FFF2-40B4-BE49-F238E27FC236}">
                  <a16:creationId xmlns:a16="http://schemas.microsoft.com/office/drawing/2014/main" id="{C8B04438-2DB2-4399-91FA-42E1F25C2A68}"/>
                </a:ext>
              </a:extLst>
            </p:cNvPr>
            <p:cNvSpPr>
              <a:spLocks noChangeAspect="1"/>
            </p:cNvSpPr>
            <p:nvPr/>
          </p:nvSpPr>
          <p:spPr>
            <a:xfrm>
              <a:off x="9601200" y="5162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2" name="Rectangle 191">
              <a:extLst>
                <a:ext uri="{FF2B5EF4-FFF2-40B4-BE49-F238E27FC236}">
                  <a16:creationId xmlns:a16="http://schemas.microsoft.com/office/drawing/2014/main" id="{2C71E151-DC5D-47B8-BCFD-D15A352B9CD9}"/>
                </a:ext>
              </a:extLst>
            </p:cNvPr>
            <p:cNvSpPr>
              <a:spLocks noChangeAspect="1"/>
            </p:cNvSpPr>
            <p:nvPr/>
          </p:nvSpPr>
          <p:spPr>
            <a:xfrm>
              <a:off x="9709200" y="5162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Rectangle 192">
              <a:extLst>
                <a:ext uri="{FF2B5EF4-FFF2-40B4-BE49-F238E27FC236}">
                  <a16:creationId xmlns:a16="http://schemas.microsoft.com/office/drawing/2014/main" id="{698BE38D-79CE-4204-8E97-F20928F38678}"/>
                </a:ext>
              </a:extLst>
            </p:cNvPr>
            <p:cNvSpPr>
              <a:spLocks noChangeAspect="1"/>
            </p:cNvSpPr>
            <p:nvPr/>
          </p:nvSpPr>
          <p:spPr>
            <a:xfrm>
              <a:off x="9816854" y="5162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4" name="Rectangle 193">
              <a:extLst>
                <a:ext uri="{FF2B5EF4-FFF2-40B4-BE49-F238E27FC236}">
                  <a16:creationId xmlns:a16="http://schemas.microsoft.com/office/drawing/2014/main" id="{51310BA2-4B94-4FEB-912D-3133C6EA6AAA}"/>
                </a:ext>
              </a:extLst>
            </p:cNvPr>
            <p:cNvSpPr>
              <a:spLocks noChangeAspect="1"/>
            </p:cNvSpPr>
            <p:nvPr/>
          </p:nvSpPr>
          <p:spPr>
            <a:xfrm>
              <a:off x="9924205" y="5162400"/>
              <a:ext cx="108000" cy="108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Rectangle 194">
              <a:extLst>
                <a:ext uri="{FF2B5EF4-FFF2-40B4-BE49-F238E27FC236}">
                  <a16:creationId xmlns:a16="http://schemas.microsoft.com/office/drawing/2014/main" id="{EB49E556-FCA6-402F-8999-45DB63BBD0A9}"/>
                </a:ext>
              </a:extLst>
            </p:cNvPr>
            <p:cNvSpPr>
              <a:spLocks noChangeAspect="1"/>
            </p:cNvSpPr>
            <p:nvPr/>
          </p:nvSpPr>
          <p:spPr>
            <a:xfrm>
              <a:off x="9069984" y="5486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6" name="Rectangle 195">
              <a:extLst>
                <a:ext uri="{FF2B5EF4-FFF2-40B4-BE49-F238E27FC236}">
                  <a16:creationId xmlns:a16="http://schemas.microsoft.com/office/drawing/2014/main" id="{C8965FAE-B312-408E-9790-C58D5A213AB9}"/>
                </a:ext>
              </a:extLst>
            </p:cNvPr>
            <p:cNvSpPr>
              <a:spLocks noChangeAspect="1"/>
            </p:cNvSpPr>
            <p:nvPr/>
          </p:nvSpPr>
          <p:spPr>
            <a:xfrm>
              <a:off x="9177984" y="5486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7" name="Rectangle 196">
              <a:extLst>
                <a:ext uri="{FF2B5EF4-FFF2-40B4-BE49-F238E27FC236}">
                  <a16:creationId xmlns:a16="http://schemas.microsoft.com/office/drawing/2014/main" id="{DF30CDB1-FA71-4702-AFC3-3751BCBF504E}"/>
                </a:ext>
              </a:extLst>
            </p:cNvPr>
            <p:cNvSpPr>
              <a:spLocks noChangeAspect="1"/>
            </p:cNvSpPr>
            <p:nvPr/>
          </p:nvSpPr>
          <p:spPr>
            <a:xfrm>
              <a:off x="9285638" y="5486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8" name="Rectangle 197">
              <a:extLst>
                <a:ext uri="{FF2B5EF4-FFF2-40B4-BE49-F238E27FC236}">
                  <a16:creationId xmlns:a16="http://schemas.microsoft.com/office/drawing/2014/main" id="{460E5D06-18BF-4996-9AFA-E76DF21993C4}"/>
                </a:ext>
              </a:extLst>
            </p:cNvPr>
            <p:cNvSpPr>
              <a:spLocks noChangeAspect="1"/>
            </p:cNvSpPr>
            <p:nvPr/>
          </p:nvSpPr>
          <p:spPr>
            <a:xfrm>
              <a:off x="9392989" y="5486400"/>
              <a:ext cx="108000" cy="108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73292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An Example Vector Processor</a:t>
            </a:r>
          </a:p>
        </p:txBody>
      </p:sp>
      <p:sp>
        <p:nvSpPr>
          <p:cNvPr id="4" name="Content Placeholder 4">
            <a:extLst>
              <a:ext uri="{FF2B5EF4-FFF2-40B4-BE49-F238E27FC236}">
                <a16:creationId xmlns:a16="http://schemas.microsoft.com/office/drawing/2014/main" id="{AD33E1C3-CADD-439E-8F84-F84B0165DBF1}"/>
              </a:ext>
            </a:extLst>
          </p:cNvPr>
          <p:cNvSpPr>
            <a:spLocks noGrp="1"/>
          </p:cNvSpPr>
          <p:nvPr>
            <p:ph idx="1"/>
          </p:nvPr>
        </p:nvSpPr>
        <p:spPr>
          <a:xfrm>
            <a:off x="492789" y="1631112"/>
            <a:ext cx="2606011" cy="4086426"/>
          </a:xfrm>
        </p:spPr>
        <p:txBody>
          <a:bodyPr/>
          <a:lstStyle/>
          <a:p>
            <a:r>
              <a:rPr lang="en-US" dirty="0"/>
              <a:t>Vector functional units fed by</a:t>
            </a:r>
          </a:p>
          <a:p>
            <a:pPr lvl="1"/>
            <a:r>
              <a:rPr lang="en-US" dirty="0"/>
              <a:t>Vector registers provide independent data to operate on.</a:t>
            </a:r>
          </a:p>
          <a:p>
            <a:pPr lvl="1"/>
            <a:r>
              <a:rPr lang="en-US" dirty="0"/>
              <a:t>Scalar registers provide additional data or memory addresses.</a:t>
            </a:r>
          </a:p>
          <a:p>
            <a:r>
              <a:rPr lang="en-US" dirty="0"/>
              <a:t>Vector FUs are fully pipelined.</a:t>
            </a:r>
          </a:p>
          <a:p>
            <a:pPr lvl="1"/>
            <a:r>
              <a:rPr lang="en-US" dirty="0"/>
              <a:t>To start processing a new element on each clock cycle</a:t>
            </a:r>
          </a:p>
        </p:txBody>
      </p:sp>
      <p:grpSp>
        <p:nvGrpSpPr>
          <p:cNvPr id="5" name="Group 4">
            <a:extLst>
              <a:ext uri="{FF2B5EF4-FFF2-40B4-BE49-F238E27FC236}">
                <a16:creationId xmlns:a16="http://schemas.microsoft.com/office/drawing/2014/main" id="{284C7D2D-108E-4825-8EB7-C5374AC9A566}"/>
              </a:ext>
            </a:extLst>
          </p:cNvPr>
          <p:cNvGrpSpPr/>
          <p:nvPr/>
        </p:nvGrpSpPr>
        <p:grpSpPr>
          <a:xfrm>
            <a:off x="3396800" y="1618235"/>
            <a:ext cx="8477268" cy="4636684"/>
            <a:chOff x="3396800" y="1618235"/>
            <a:chExt cx="8477268" cy="4636684"/>
          </a:xfrm>
        </p:grpSpPr>
        <p:sp>
          <p:nvSpPr>
            <p:cNvPr id="6" name="Rectangle 5">
              <a:extLst>
                <a:ext uri="{FF2B5EF4-FFF2-40B4-BE49-F238E27FC236}">
                  <a16:creationId xmlns:a16="http://schemas.microsoft.com/office/drawing/2014/main" id="{8CF0CF92-6C43-4159-9165-525E1CBBCA8D}"/>
                </a:ext>
              </a:extLst>
            </p:cNvPr>
            <p:cNvSpPr/>
            <p:nvPr/>
          </p:nvSpPr>
          <p:spPr>
            <a:xfrm>
              <a:off x="3396800" y="2698235"/>
              <a:ext cx="432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PC</a:t>
              </a:r>
            </a:p>
          </p:txBody>
        </p:sp>
        <p:sp>
          <p:nvSpPr>
            <p:cNvPr id="7" name="Rectangle 6">
              <a:extLst>
                <a:ext uri="{FF2B5EF4-FFF2-40B4-BE49-F238E27FC236}">
                  <a16:creationId xmlns:a16="http://schemas.microsoft.com/office/drawing/2014/main" id="{AEFD9E39-F7A1-44EA-9202-5131337C8B9D}"/>
                </a:ext>
              </a:extLst>
            </p:cNvPr>
            <p:cNvSpPr/>
            <p:nvPr/>
          </p:nvSpPr>
          <p:spPr>
            <a:xfrm>
              <a:off x="3972800" y="2698235"/>
              <a:ext cx="936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GB" dirty="0">
                  <a:solidFill>
                    <a:schemeClr val="tx1"/>
                  </a:solidFill>
                </a:rPr>
                <a:t>Instr memory</a:t>
              </a:r>
            </a:p>
          </p:txBody>
        </p:sp>
        <p:sp>
          <p:nvSpPr>
            <p:cNvPr id="8" name="Rectangle 7">
              <a:extLst>
                <a:ext uri="{FF2B5EF4-FFF2-40B4-BE49-F238E27FC236}">
                  <a16:creationId xmlns:a16="http://schemas.microsoft.com/office/drawing/2014/main" id="{052A4793-C3E7-4754-B72D-A3065BAE9049}"/>
                </a:ext>
              </a:extLst>
            </p:cNvPr>
            <p:cNvSpPr/>
            <p:nvPr/>
          </p:nvSpPr>
          <p:spPr>
            <a:xfrm>
              <a:off x="9588800" y="2979035"/>
              <a:ext cx="936000" cy="144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GB" dirty="0">
                  <a:solidFill>
                    <a:schemeClr val="tx1"/>
                  </a:solidFill>
                </a:rPr>
                <a:t>Data memory</a:t>
              </a:r>
            </a:p>
          </p:txBody>
        </p:sp>
        <p:sp>
          <p:nvSpPr>
            <p:cNvPr id="9" name="Rounded Rectangle 7">
              <a:extLst>
                <a:ext uri="{FF2B5EF4-FFF2-40B4-BE49-F238E27FC236}">
                  <a16:creationId xmlns:a16="http://schemas.microsoft.com/office/drawing/2014/main" id="{5D897AF5-5831-4051-8851-CE86267FAB59}"/>
                </a:ext>
              </a:extLst>
            </p:cNvPr>
            <p:cNvSpPr/>
            <p:nvPr/>
          </p:nvSpPr>
          <p:spPr>
            <a:xfrm>
              <a:off x="5231398" y="2698235"/>
              <a:ext cx="720000" cy="108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1"/>
            <a:lstStyle/>
            <a:p>
              <a:pPr algn="ctr"/>
              <a:r>
                <a:rPr lang="en-GB" dirty="0">
                  <a:solidFill>
                    <a:schemeClr val="tx1"/>
                  </a:solidFill>
                </a:rPr>
                <a:t>Decode</a:t>
              </a:r>
            </a:p>
          </p:txBody>
        </p:sp>
        <p:sp>
          <p:nvSpPr>
            <p:cNvPr id="10" name="Rectangle 9">
              <a:extLst>
                <a:ext uri="{FF2B5EF4-FFF2-40B4-BE49-F238E27FC236}">
                  <a16:creationId xmlns:a16="http://schemas.microsoft.com/office/drawing/2014/main" id="{A6941799-8A0B-4589-B56B-64CC7EBE1542}"/>
                </a:ext>
              </a:extLst>
            </p:cNvPr>
            <p:cNvSpPr/>
            <p:nvPr/>
          </p:nvSpPr>
          <p:spPr>
            <a:xfrm>
              <a:off x="6348800" y="1978235"/>
              <a:ext cx="936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Scalar register file</a:t>
              </a:r>
            </a:p>
          </p:txBody>
        </p:sp>
        <p:sp>
          <p:nvSpPr>
            <p:cNvPr id="11" name="Rectangle 10">
              <a:extLst>
                <a:ext uri="{FF2B5EF4-FFF2-40B4-BE49-F238E27FC236}">
                  <a16:creationId xmlns:a16="http://schemas.microsoft.com/office/drawing/2014/main" id="{E33C5D9C-9B01-4E72-8DDA-AFECA856E571}"/>
                </a:ext>
              </a:extLst>
            </p:cNvPr>
            <p:cNvSpPr/>
            <p:nvPr/>
          </p:nvSpPr>
          <p:spPr>
            <a:xfrm>
              <a:off x="6348800" y="3418235"/>
              <a:ext cx="936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Vector register file</a:t>
              </a:r>
            </a:p>
          </p:txBody>
        </p:sp>
        <p:grpSp>
          <p:nvGrpSpPr>
            <p:cNvPr id="12" name="Group 11">
              <a:extLst>
                <a:ext uri="{FF2B5EF4-FFF2-40B4-BE49-F238E27FC236}">
                  <a16:creationId xmlns:a16="http://schemas.microsoft.com/office/drawing/2014/main" id="{17ADFE1B-E400-439B-9836-AA1EC9F7BDF8}"/>
                </a:ext>
              </a:extLst>
            </p:cNvPr>
            <p:cNvGrpSpPr>
              <a:grpSpLocks noChangeAspect="1"/>
            </p:cNvGrpSpPr>
            <p:nvPr/>
          </p:nvGrpSpPr>
          <p:grpSpPr>
            <a:xfrm rot="5400000">
              <a:off x="7824800" y="2914235"/>
              <a:ext cx="1296000" cy="648000"/>
              <a:chOff x="8640000" y="5040000"/>
              <a:chExt cx="1440000" cy="720000"/>
            </a:xfrm>
          </p:grpSpPr>
          <p:sp>
            <p:nvSpPr>
              <p:cNvPr id="49" name="Manual Operation 10">
                <a:extLst>
                  <a:ext uri="{FF2B5EF4-FFF2-40B4-BE49-F238E27FC236}">
                    <a16:creationId xmlns:a16="http://schemas.microsoft.com/office/drawing/2014/main" id="{F6AD1677-B232-40E5-9ED3-302008FFDBCB}"/>
                  </a:ext>
                </a:extLst>
              </p:cNvPr>
              <p:cNvSpPr/>
              <p:nvPr/>
            </p:nvSpPr>
            <p:spPr>
              <a:xfrm rot="10800000">
                <a:off x="8640000" y="5040000"/>
                <a:ext cx="1440000" cy="7200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Triangle 13">
                <a:extLst>
                  <a:ext uri="{FF2B5EF4-FFF2-40B4-BE49-F238E27FC236}">
                    <a16:creationId xmlns:a16="http://schemas.microsoft.com/office/drawing/2014/main" id="{6D89228E-6DE2-46A0-ACF8-6497A4103A30}"/>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1" name="Straight Connector 50">
                <a:extLst>
                  <a:ext uri="{FF2B5EF4-FFF2-40B4-BE49-F238E27FC236}">
                    <a16:creationId xmlns:a16="http://schemas.microsoft.com/office/drawing/2014/main" id="{AA4137D8-E27F-4627-9807-3CF0C4B71385}"/>
                  </a:ext>
                </a:extLst>
              </p:cNvPr>
              <p:cNvCxnSpPr>
                <a:cxnSpLocks/>
                <a:stCxn id="50" idx="2"/>
                <a:endCxn id="50"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E7EB0A4-2EAD-4B9C-98F4-0542B8E9F2D8}"/>
                  </a:ext>
                </a:extLst>
              </p:cNvPr>
              <p:cNvCxnSpPr>
                <a:cxnSpLocks/>
                <a:stCxn id="50" idx="2"/>
                <a:endCxn id="50"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19F01C8-EDA5-4686-860A-9DCE2F2CEFAF}"/>
                  </a:ext>
                </a:extLst>
              </p:cNvPr>
              <p:cNvCxnSpPr>
                <a:cxnSpLocks/>
                <a:stCxn id="50" idx="4"/>
                <a:endCxn id="50"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138E0D49-376C-4B89-8697-AB391747935F}"/>
                </a:ext>
              </a:extLst>
            </p:cNvPr>
            <p:cNvSpPr/>
            <p:nvPr/>
          </p:nvSpPr>
          <p:spPr>
            <a:xfrm>
              <a:off x="9119399" y="4607435"/>
              <a:ext cx="936000" cy="1080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Vector load &amp; store</a:t>
              </a:r>
            </a:p>
          </p:txBody>
        </p:sp>
        <p:sp>
          <p:nvSpPr>
            <p:cNvPr id="14" name="Manual Operation 28">
              <a:extLst>
                <a:ext uri="{FF2B5EF4-FFF2-40B4-BE49-F238E27FC236}">
                  <a16:creationId xmlns:a16="http://schemas.microsoft.com/office/drawing/2014/main" id="{882BB717-20FA-4116-B020-3D15E5BC887A}"/>
                </a:ext>
              </a:extLst>
            </p:cNvPr>
            <p:cNvSpPr>
              <a:spLocks noChangeAspect="1"/>
            </p:cNvSpPr>
            <p:nvPr/>
          </p:nvSpPr>
          <p:spPr>
            <a:xfrm rot="16200000">
              <a:off x="10560800" y="2698235"/>
              <a:ext cx="1008000" cy="504000"/>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5" name="Straight Arrow Connector 14">
              <a:extLst>
                <a:ext uri="{FF2B5EF4-FFF2-40B4-BE49-F238E27FC236}">
                  <a16:creationId xmlns:a16="http://schemas.microsoft.com/office/drawing/2014/main" id="{4CA5DC53-AA9C-4D43-B080-2FD1D05DC01F}"/>
                </a:ext>
              </a:extLst>
            </p:cNvPr>
            <p:cNvCxnSpPr>
              <a:cxnSpLocks/>
              <a:stCxn id="6" idx="3"/>
              <a:endCxn id="7" idx="1"/>
            </p:cNvCxnSpPr>
            <p:nvPr/>
          </p:nvCxnSpPr>
          <p:spPr>
            <a:xfrm>
              <a:off x="3828800" y="3238235"/>
              <a:ext cx="144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15192B5-B179-4B0C-9222-4AE45534563B}"/>
                </a:ext>
              </a:extLst>
            </p:cNvPr>
            <p:cNvCxnSpPr>
              <a:cxnSpLocks/>
              <a:stCxn id="7" idx="3"/>
              <a:endCxn id="9" idx="1"/>
            </p:cNvCxnSpPr>
            <p:nvPr/>
          </p:nvCxnSpPr>
          <p:spPr>
            <a:xfrm>
              <a:off x="4908800" y="3238235"/>
              <a:ext cx="3225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37">
              <a:extLst>
                <a:ext uri="{FF2B5EF4-FFF2-40B4-BE49-F238E27FC236}">
                  <a16:creationId xmlns:a16="http://schemas.microsoft.com/office/drawing/2014/main" id="{7498BC99-0066-45A0-A849-2A1890B6FAA2}"/>
                </a:ext>
              </a:extLst>
            </p:cNvPr>
            <p:cNvCxnSpPr>
              <a:cxnSpLocks/>
              <a:stCxn id="11" idx="1"/>
              <a:endCxn id="10" idx="1"/>
            </p:cNvCxnSpPr>
            <p:nvPr/>
          </p:nvCxnSpPr>
          <p:spPr>
            <a:xfrm rot="10800000">
              <a:off x="6348800" y="2518235"/>
              <a:ext cx="12700" cy="1440000"/>
            </a:xfrm>
            <a:prstGeom prst="bentConnector3">
              <a:avLst>
                <a:gd name="adj1" fmla="val 1290268"/>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D2F4B0A-FDB0-4DA5-977E-F9A072929AE6}"/>
                </a:ext>
              </a:extLst>
            </p:cNvPr>
            <p:cNvCxnSpPr>
              <a:cxnSpLocks/>
              <a:stCxn id="9" idx="3"/>
              <a:endCxn id="33" idx="2"/>
            </p:cNvCxnSpPr>
            <p:nvPr/>
          </p:nvCxnSpPr>
          <p:spPr>
            <a:xfrm>
              <a:off x="5951398" y="3238235"/>
              <a:ext cx="208074" cy="908"/>
            </a:xfrm>
            <a:prstGeom prst="straightConnector1">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9" name="Elbow Connector 41">
              <a:extLst>
                <a:ext uri="{FF2B5EF4-FFF2-40B4-BE49-F238E27FC236}">
                  <a16:creationId xmlns:a16="http://schemas.microsoft.com/office/drawing/2014/main" id="{11B412F4-0C7B-4814-A7F8-7B0D9580A54A}"/>
                </a:ext>
              </a:extLst>
            </p:cNvPr>
            <p:cNvCxnSpPr>
              <a:cxnSpLocks/>
            </p:cNvCxnSpPr>
            <p:nvPr/>
          </p:nvCxnSpPr>
          <p:spPr>
            <a:xfrm flipV="1">
              <a:off x="7282000" y="3778235"/>
              <a:ext cx="866800" cy="496800"/>
            </a:xfrm>
            <a:prstGeom prst="bentConnector3">
              <a:avLst>
                <a:gd name="adj1" fmla="val 2546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52">
              <a:extLst>
                <a:ext uri="{FF2B5EF4-FFF2-40B4-BE49-F238E27FC236}">
                  <a16:creationId xmlns:a16="http://schemas.microsoft.com/office/drawing/2014/main" id="{4F22E5AC-65CA-43E7-83A0-225DBE560EB8}"/>
                </a:ext>
              </a:extLst>
            </p:cNvPr>
            <p:cNvCxnSpPr>
              <a:cxnSpLocks/>
            </p:cNvCxnSpPr>
            <p:nvPr/>
          </p:nvCxnSpPr>
          <p:spPr>
            <a:xfrm flipV="1">
              <a:off x="7284800" y="2877637"/>
              <a:ext cx="863998" cy="677398"/>
            </a:xfrm>
            <a:prstGeom prst="bentConnector3">
              <a:avLst>
                <a:gd name="adj1" fmla="val 3031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57">
              <a:extLst>
                <a:ext uri="{FF2B5EF4-FFF2-40B4-BE49-F238E27FC236}">
                  <a16:creationId xmlns:a16="http://schemas.microsoft.com/office/drawing/2014/main" id="{825A3808-1437-4A70-83C0-1A04A4684A6A}"/>
                </a:ext>
              </a:extLst>
            </p:cNvPr>
            <p:cNvCxnSpPr>
              <a:cxnSpLocks/>
            </p:cNvCxnSpPr>
            <p:nvPr/>
          </p:nvCxnSpPr>
          <p:spPr>
            <a:xfrm>
              <a:off x="7284799" y="2979035"/>
              <a:ext cx="864000" cy="57600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59">
              <a:extLst>
                <a:ext uri="{FF2B5EF4-FFF2-40B4-BE49-F238E27FC236}">
                  <a16:creationId xmlns:a16="http://schemas.microsoft.com/office/drawing/2014/main" id="{5169795E-1FD5-43B7-879B-3B3C8BBA05C3}"/>
                </a:ext>
              </a:extLst>
            </p:cNvPr>
            <p:cNvCxnSpPr>
              <a:cxnSpLocks/>
            </p:cNvCxnSpPr>
            <p:nvPr/>
          </p:nvCxnSpPr>
          <p:spPr>
            <a:xfrm>
              <a:off x="7282000" y="2259035"/>
              <a:ext cx="866798" cy="439200"/>
            </a:xfrm>
            <a:prstGeom prst="bentConnector3">
              <a:avLst>
                <a:gd name="adj1" fmla="val 50000"/>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69">
              <a:extLst>
                <a:ext uri="{FF2B5EF4-FFF2-40B4-BE49-F238E27FC236}">
                  <a16:creationId xmlns:a16="http://schemas.microsoft.com/office/drawing/2014/main" id="{4B5FD003-C882-4309-8093-A70F2FC584DE}"/>
                </a:ext>
              </a:extLst>
            </p:cNvPr>
            <p:cNvCxnSpPr>
              <a:cxnSpLocks/>
            </p:cNvCxnSpPr>
            <p:nvPr/>
          </p:nvCxnSpPr>
          <p:spPr>
            <a:xfrm>
              <a:off x="7715399" y="3555035"/>
              <a:ext cx="1872000" cy="482400"/>
            </a:xfrm>
            <a:prstGeom prst="bentConnector3">
              <a:avLst>
                <a:gd name="adj1" fmla="val 297"/>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73">
              <a:extLst>
                <a:ext uri="{FF2B5EF4-FFF2-40B4-BE49-F238E27FC236}">
                  <a16:creationId xmlns:a16="http://schemas.microsoft.com/office/drawing/2014/main" id="{17AD4ADE-4E5F-48E1-BFF9-EB66AA549B19}"/>
                </a:ext>
              </a:extLst>
            </p:cNvPr>
            <p:cNvCxnSpPr>
              <a:cxnSpLocks/>
              <a:endCxn id="13" idx="1"/>
            </p:cNvCxnSpPr>
            <p:nvPr/>
          </p:nvCxnSpPr>
          <p:spPr>
            <a:xfrm>
              <a:off x="7501467" y="4275035"/>
              <a:ext cx="1617932" cy="872400"/>
            </a:xfrm>
            <a:prstGeom prst="bentConnector3">
              <a:avLst>
                <a:gd name="adj1" fmla="val 11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944ABEF-CA4D-4DCB-96F6-62EE1AAAE7B6}"/>
                </a:ext>
              </a:extLst>
            </p:cNvPr>
            <p:cNvSpPr>
              <a:spLocks noChangeAspect="1"/>
            </p:cNvSpPr>
            <p:nvPr/>
          </p:nvSpPr>
          <p:spPr>
            <a:xfrm>
              <a:off x="7682201" y="3519035"/>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190DEF98-8ADD-46A8-BEA3-4E04872622AC}"/>
                </a:ext>
              </a:extLst>
            </p:cNvPr>
            <p:cNvSpPr>
              <a:spLocks noChangeAspect="1"/>
            </p:cNvSpPr>
            <p:nvPr/>
          </p:nvSpPr>
          <p:spPr>
            <a:xfrm>
              <a:off x="7465467" y="4239035"/>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27" name="Elbow Connector 87">
              <a:extLst>
                <a:ext uri="{FF2B5EF4-FFF2-40B4-BE49-F238E27FC236}">
                  <a16:creationId xmlns:a16="http://schemas.microsoft.com/office/drawing/2014/main" id="{F5B1AB90-B591-4DC4-B633-FCA489288840}"/>
                </a:ext>
              </a:extLst>
            </p:cNvPr>
            <p:cNvCxnSpPr>
              <a:cxnSpLocks/>
            </p:cNvCxnSpPr>
            <p:nvPr/>
          </p:nvCxnSpPr>
          <p:spPr>
            <a:xfrm flipV="1">
              <a:off x="9228433" y="4251336"/>
              <a:ext cx="358966" cy="356099"/>
            </a:xfrm>
            <a:prstGeom prst="bentConnector3">
              <a:avLst>
                <a:gd name="adj1" fmla="val 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DF5E065-95D9-4E0C-B400-A20C7624C035}"/>
                </a:ext>
              </a:extLst>
            </p:cNvPr>
            <p:cNvCxnSpPr>
              <a:cxnSpLocks/>
              <a:stCxn id="49" idx="2"/>
            </p:cNvCxnSpPr>
            <p:nvPr/>
          </p:nvCxnSpPr>
          <p:spPr>
            <a:xfrm>
              <a:off x="8796800" y="3238235"/>
              <a:ext cx="7905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698A439-2104-417C-BBAA-5FCB1643D4D3}"/>
                </a:ext>
              </a:extLst>
            </p:cNvPr>
            <p:cNvCxnSpPr>
              <a:cxnSpLocks/>
            </p:cNvCxnSpPr>
            <p:nvPr/>
          </p:nvCxnSpPr>
          <p:spPr>
            <a:xfrm>
              <a:off x="10524800" y="3238235"/>
              <a:ext cx="28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99">
              <a:extLst>
                <a:ext uri="{FF2B5EF4-FFF2-40B4-BE49-F238E27FC236}">
                  <a16:creationId xmlns:a16="http://schemas.microsoft.com/office/drawing/2014/main" id="{B5D4926E-0DD6-4657-8CA8-75CBC8E4F81A}"/>
                </a:ext>
              </a:extLst>
            </p:cNvPr>
            <p:cNvCxnSpPr>
              <a:cxnSpLocks/>
            </p:cNvCxnSpPr>
            <p:nvPr/>
          </p:nvCxnSpPr>
          <p:spPr>
            <a:xfrm flipV="1">
              <a:off x="9121317" y="2692386"/>
              <a:ext cx="1691483" cy="541351"/>
            </a:xfrm>
            <a:prstGeom prst="bentConnector3">
              <a:avLst>
                <a:gd name="adj1" fmla="val -298"/>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F043E28F-AACA-49AC-83AE-F8B762D949BD}"/>
                </a:ext>
              </a:extLst>
            </p:cNvPr>
            <p:cNvSpPr>
              <a:spLocks noChangeAspect="1"/>
            </p:cNvSpPr>
            <p:nvPr/>
          </p:nvSpPr>
          <p:spPr>
            <a:xfrm>
              <a:off x="9083399" y="319448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2" name="Elbow Connector 103">
              <a:extLst>
                <a:ext uri="{FF2B5EF4-FFF2-40B4-BE49-F238E27FC236}">
                  <a16:creationId xmlns:a16="http://schemas.microsoft.com/office/drawing/2014/main" id="{DE3CDF93-346E-4E24-AFFF-EEEC5859F5F3}"/>
                </a:ext>
              </a:extLst>
            </p:cNvPr>
            <p:cNvCxnSpPr>
              <a:cxnSpLocks/>
              <a:stCxn id="14" idx="2"/>
            </p:cNvCxnSpPr>
            <p:nvPr/>
          </p:nvCxnSpPr>
          <p:spPr>
            <a:xfrm flipH="1" flipV="1">
              <a:off x="6071600" y="1894788"/>
              <a:ext cx="5245200" cy="1055447"/>
            </a:xfrm>
            <a:prstGeom prst="bentConnector3">
              <a:avLst>
                <a:gd name="adj1" fmla="val -2740"/>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66C57F9-5C98-494D-8A60-D446FE74AF5B}"/>
                </a:ext>
              </a:extLst>
            </p:cNvPr>
            <p:cNvSpPr>
              <a:spLocks noChangeAspect="1"/>
            </p:cNvSpPr>
            <p:nvPr/>
          </p:nvSpPr>
          <p:spPr>
            <a:xfrm>
              <a:off x="6159472" y="3203143"/>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4" name="Elbow Connector 118">
              <a:extLst>
                <a:ext uri="{FF2B5EF4-FFF2-40B4-BE49-F238E27FC236}">
                  <a16:creationId xmlns:a16="http://schemas.microsoft.com/office/drawing/2014/main" id="{B83F5EDF-D5D3-40CD-A2DB-75CBDD8483DF}"/>
                </a:ext>
              </a:extLst>
            </p:cNvPr>
            <p:cNvCxnSpPr>
              <a:cxnSpLocks/>
            </p:cNvCxnSpPr>
            <p:nvPr/>
          </p:nvCxnSpPr>
          <p:spPr>
            <a:xfrm rot="10800000">
              <a:off x="6347398" y="2244635"/>
              <a:ext cx="12700" cy="1440000"/>
            </a:xfrm>
            <a:prstGeom prst="bentConnector3">
              <a:avLst>
                <a:gd name="adj1" fmla="val 2246024"/>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3929EE8-C963-4F0D-B5CA-127A2FB21577}"/>
                </a:ext>
              </a:extLst>
            </p:cNvPr>
            <p:cNvCxnSpPr/>
            <p:nvPr/>
          </p:nvCxnSpPr>
          <p:spPr>
            <a:xfrm flipV="1">
              <a:off x="6071600" y="1895039"/>
              <a:ext cx="0" cy="3495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8A7B22E7-C6AB-47BE-ACB9-750EE7076A21}"/>
                </a:ext>
              </a:extLst>
            </p:cNvPr>
            <p:cNvSpPr>
              <a:spLocks noChangeAspect="1"/>
            </p:cNvSpPr>
            <p:nvPr/>
          </p:nvSpPr>
          <p:spPr>
            <a:xfrm>
              <a:off x="6041398" y="2207727"/>
              <a:ext cx="72000" cy="72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7" name="Straight Connector 36">
              <a:extLst>
                <a:ext uri="{FF2B5EF4-FFF2-40B4-BE49-F238E27FC236}">
                  <a16:creationId xmlns:a16="http://schemas.microsoft.com/office/drawing/2014/main" id="{8D9ADCD4-85E8-4D3A-84ED-BFAE2591A0DE}"/>
                </a:ext>
              </a:extLst>
            </p:cNvPr>
            <p:cNvCxnSpPr/>
            <p:nvPr/>
          </p:nvCxnSpPr>
          <p:spPr>
            <a:xfrm>
              <a:off x="5052800" y="1631704"/>
              <a:ext cx="0" cy="43200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D40A8AD-3874-4A53-A97A-0E54DFF75723}"/>
                </a:ext>
              </a:extLst>
            </p:cNvPr>
            <p:cNvCxnSpPr/>
            <p:nvPr/>
          </p:nvCxnSpPr>
          <p:spPr>
            <a:xfrm>
              <a:off x="7388160" y="1631112"/>
              <a:ext cx="0" cy="43200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CEDD600-58F0-45A6-9171-2D504990A5D5}"/>
                </a:ext>
              </a:extLst>
            </p:cNvPr>
            <p:cNvCxnSpPr/>
            <p:nvPr/>
          </p:nvCxnSpPr>
          <p:spPr>
            <a:xfrm>
              <a:off x="8940800" y="1631112"/>
              <a:ext cx="0" cy="43200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BF01ACF-DA25-480D-97BD-64DAA3435F65}"/>
                </a:ext>
              </a:extLst>
            </p:cNvPr>
            <p:cNvCxnSpPr/>
            <p:nvPr/>
          </p:nvCxnSpPr>
          <p:spPr>
            <a:xfrm>
              <a:off x="10668800" y="1631112"/>
              <a:ext cx="0" cy="432000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3BDBFA1-450A-4442-868C-50D36C38B338}"/>
                </a:ext>
              </a:extLst>
            </p:cNvPr>
            <p:cNvSpPr txBox="1"/>
            <p:nvPr/>
          </p:nvSpPr>
          <p:spPr>
            <a:xfrm>
              <a:off x="3675795" y="5964070"/>
              <a:ext cx="594009"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Fetch</a:t>
              </a:r>
            </a:p>
          </p:txBody>
        </p:sp>
        <p:sp>
          <p:nvSpPr>
            <p:cNvPr id="42" name="TextBox 41">
              <a:extLst>
                <a:ext uri="{FF2B5EF4-FFF2-40B4-BE49-F238E27FC236}">
                  <a16:creationId xmlns:a16="http://schemas.microsoft.com/office/drawing/2014/main" id="{0CEF5D19-9D83-43E2-B610-65E63F2A8ED7}"/>
                </a:ext>
              </a:extLst>
            </p:cNvPr>
            <p:cNvSpPr txBox="1"/>
            <p:nvPr/>
          </p:nvSpPr>
          <p:spPr>
            <a:xfrm>
              <a:off x="5741703" y="5951111"/>
              <a:ext cx="829715"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Decode</a:t>
              </a:r>
            </a:p>
          </p:txBody>
        </p:sp>
        <p:sp>
          <p:nvSpPr>
            <p:cNvPr id="43" name="TextBox 42">
              <a:extLst>
                <a:ext uri="{FF2B5EF4-FFF2-40B4-BE49-F238E27FC236}">
                  <a16:creationId xmlns:a16="http://schemas.microsoft.com/office/drawing/2014/main" id="{ED483FED-61AC-438B-B11E-658AB4419774}"/>
                </a:ext>
              </a:extLst>
            </p:cNvPr>
            <p:cNvSpPr txBox="1"/>
            <p:nvPr/>
          </p:nvSpPr>
          <p:spPr>
            <a:xfrm>
              <a:off x="7767695" y="5964070"/>
              <a:ext cx="852413"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Execute</a:t>
              </a:r>
            </a:p>
          </p:txBody>
        </p:sp>
        <p:sp>
          <p:nvSpPr>
            <p:cNvPr id="44" name="TextBox 43">
              <a:extLst>
                <a:ext uri="{FF2B5EF4-FFF2-40B4-BE49-F238E27FC236}">
                  <a16:creationId xmlns:a16="http://schemas.microsoft.com/office/drawing/2014/main" id="{C90075B0-3484-46BA-B786-11DF52333E58}"/>
                </a:ext>
              </a:extLst>
            </p:cNvPr>
            <p:cNvSpPr txBox="1"/>
            <p:nvPr/>
          </p:nvSpPr>
          <p:spPr>
            <a:xfrm>
              <a:off x="9346031" y="5951111"/>
              <a:ext cx="940707"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dirty="0">
                  <a:solidFill>
                    <a:schemeClr val="tx2"/>
                  </a:solidFill>
                  <a:latin typeface="+mn-lt"/>
                  <a:ea typeface="+mn-ea"/>
                </a:rPr>
                <a:t>Memory</a:t>
              </a:r>
              <a:endParaRPr lang="en-GB" sz="2100" kern="1200" dirty="0">
                <a:solidFill>
                  <a:schemeClr val="tx2"/>
                </a:solidFill>
                <a:latin typeface="+mn-lt"/>
                <a:ea typeface="+mn-ea"/>
                <a:cs typeface="+mn-cs"/>
              </a:endParaRPr>
            </a:p>
          </p:txBody>
        </p:sp>
        <p:sp>
          <p:nvSpPr>
            <p:cNvPr id="45" name="TextBox 44">
              <a:extLst>
                <a:ext uri="{FF2B5EF4-FFF2-40B4-BE49-F238E27FC236}">
                  <a16:creationId xmlns:a16="http://schemas.microsoft.com/office/drawing/2014/main" id="{8B83A6BB-57AE-4504-8768-5F7457DC0BBC}"/>
                </a:ext>
              </a:extLst>
            </p:cNvPr>
            <p:cNvSpPr txBox="1"/>
            <p:nvPr/>
          </p:nvSpPr>
          <p:spPr>
            <a:xfrm>
              <a:off x="10759532" y="5964070"/>
              <a:ext cx="1114536"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Writeback</a:t>
              </a:r>
            </a:p>
          </p:txBody>
        </p:sp>
        <p:cxnSp>
          <p:nvCxnSpPr>
            <p:cNvPr id="46" name="Straight Connector 45">
              <a:extLst>
                <a:ext uri="{FF2B5EF4-FFF2-40B4-BE49-F238E27FC236}">
                  <a16:creationId xmlns:a16="http://schemas.microsoft.com/office/drawing/2014/main" id="{BA20ECE2-8C32-4E76-9287-B6C439FDC506}"/>
                </a:ext>
              </a:extLst>
            </p:cNvPr>
            <p:cNvCxnSpPr/>
            <p:nvPr/>
          </p:nvCxnSpPr>
          <p:spPr>
            <a:xfrm>
              <a:off x="8145558" y="1618235"/>
              <a:ext cx="0" cy="4320000"/>
            </a:xfrm>
            <a:prstGeom prst="line">
              <a:avLst/>
            </a:prstGeom>
            <a:ln w="12700">
              <a:solidFill>
                <a:srgbClr val="FF0000">
                  <a:alpha val="5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84FC93D-C098-4193-BE5A-F6CAF821B91D}"/>
                </a:ext>
              </a:extLst>
            </p:cNvPr>
            <p:cNvCxnSpPr/>
            <p:nvPr/>
          </p:nvCxnSpPr>
          <p:spPr>
            <a:xfrm>
              <a:off x="8546400" y="1618235"/>
              <a:ext cx="0" cy="4320000"/>
            </a:xfrm>
            <a:prstGeom prst="line">
              <a:avLst/>
            </a:prstGeom>
            <a:ln w="12700">
              <a:solidFill>
                <a:srgbClr val="FF0000">
                  <a:alpha val="50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80A6346-525E-4FC5-B8A8-AB78BCF9550D}"/>
                </a:ext>
              </a:extLst>
            </p:cNvPr>
            <p:cNvCxnSpPr/>
            <p:nvPr/>
          </p:nvCxnSpPr>
          <p:spPr>
            <a:xfrm>
              <a:off x="7770730" y="1618235"/>
              <a:ext cx="0" cy="4320000"/>
            </a:xfrm>
            <a:prstGeom prst="line">
              <a:avLst/>
            </a:prstGeom>
            <a:ln w="12700">
              <a:solidFill>
                <a:srgbClr val="FF0000">
                  <a:alpha val="50000"/>
                </a:srgbClr>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6225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Instruction Execution</a:t>
            </a:r>
          </a:p>
        </p:txBody>
      </p:sp>
      <p:sp>
        <p:nvSpPr>
          <p:cNvPr id="4" name="Content Placeholder 7">
            <a:extLst>
              <a:ext uri="{FF2B5EF4-FFF2-40B4-BE49-F238E27FC236}">
                <a16:creationId xmlns:a16="http://schemas.microsoft.com/office/drawing/2014/main" id="{E605918E-A877-4A25-A112-AED66AB458CC}"/>
              </a:ext>
            </a:extLst>
          </p:cNvPr>
          <p:cNvSpPr>
            <a:spLocks noGrp="1"/>
          </p:cNvSpPr>
          <p:nvPr>
            <p:ph idx="1"/>
          </p:nvPr>
        </p:nvSpPr>
        <p:spPr>
          <a:xfrm>
            <a:off x="492789" y="1671612"/>
            <a:ext cx="5467744" cy="4086426"/>
          </a:xfrm>
        </p:spPr>
        <p:txBody>
          <a:bodyPr/>
          <a:lstStyle/>
          <a:p>
            <a:r>
              <a:rPr lang="en-US" dirty="0"/>
              <a:t>The core operates on vectors of data</a:t>
            </a:r>
          </a:p>
          <a:p>
            <a:pPr lvl="1"/>
            <a:r>
              <a:rPr lang="en-US" dirty="0"/>
              <a:t>However, this doesn’t mean that the whole vector must be processed at once.</a:t>
            </a:r>
          </a:p>
          <a:p>
            <a:r>
              <a:rPr lang="en-US" dirty="0"/>
              <a:t>This is a simple vector functional unit.</a:t>
            </a:r>
          </a:p>
          <a:p>
            <a:pPr lvl="1"/>
            <a:r>
              <a:rPr lang="en-US" dirty="0"/>
              <a:t>It can only process one element at a time.</a:t>
            </a:r>
          </a:p>
          <a:p>
            <a:r>
              <a:rPr lang="en-US" dirty="0"/>
              <a:t>Operation on a new data element starts on each clock cycle.</a:t>
            </a:r>
          </a:p>
          <a:p>
            <a:pPr lvl="1"/>
            <a:r>
              <a:rPr lang="en-US" dirty="0"/>
              <a:t>The FU is pipelined to support multi-cycle operations.</a:t>
            </a:r>
          </a:p>
          <a:p>
            <a:r>
              <a:rPr lang="en-US" dirty="0"/>
              <a:t>The ALU needs as many cycles as there are vector elements to process all data.</a:t>
            </a:r>
          </a:p>
          <a:p>
            <a:pPr lvl="1"/>
            <a:r>
              <a:rPr lang="en-US" dirty="0"/>
              <a:t>Plus the time to perform one operation</a:t>
            </a:r>
          </a:p>
        </p:txBody>
      </p:sp>
      <p:grpSp>
        <p:nvGrpSpPr>
          <p:cNvPr id="5" name="Group 4">
            <a:extLst>
              <a:ext uri="{FF2B5EF4-FFF2-40B4-BE49-F238E27FC236}">
                <a16:creationId xmlns:a16="http://schemas.microsoft.com/office/drawing/2014/main" id="{EBD32376-955A-4D56-92C2-46EC5323C2CC}"/>
              </a:ext>
            </a:extLst>
          </p:cNvPr>
          <p:cNvGrpSpPr/>
          <p:nvPr/>
        </p:nvGrpSpPr>
        <p:grpSpPr>
          <a:xfrm>
            <a:off x="6659999" y="2055355"/>
            <a:ext cx="4824001" cy="2160000"/>
            <a:chOff x="6659999" y="2055355"/>
            <a:chExt cx="4824001" cy="2160000"/>
          </a:xfrm>
        </p:grpSpPr>
        <p:grpSp>
          <p:nvGrpSpPr>
            <p:cNvPr id="6" name="Group 5">
              <a:extLst>
                <a:ext uri="{FF2B5EF4-FFF2-40B4-BE49-F238E27FC236}">
                  <a16:creationId xmlns:a16="http://schemas.microsoft.com/office/drawing/2014/main" id="{4EA57A2B-883D-43EC-A2AC-49D834136871}"/>
                </a:ext>
              </a:extLst>
            </p:cNvPr>
            <p:cNvGrpSpPr/>
            <p:nvPr/>
          </p:nvGrpSpPr>
          <p:grpSpPr>
            <a:xfrm>
              <a:off x="6659999" y="2590235"/>
              <a:ext cx="4824001" cy="1298872"/>
              <a:chOff x="6659999" y="2590235"/>
              <a:chExt cx="4824001" cy="1298872"/>
            </a:xfrm>
          </p:grpSpPr>
          <p:grpSp>
            <p:nvGrpSpPr>
              <p:cNvPr id="16" name="Group 15">
                <a:extLst>
                  <a:ext uri="{FF2B5EF4-FFF2-40B4-BE49-F238E27FC236}">
                    <a16:creationId xmlns:a16="http://schemas.microsoft.com/office/drawing/2014/main" id="{3984B6E7-7668-4A62-ADC9-456A4D21BA39}"/>
                  </a:ext>
                </a:extLst>
              </p:cNvPr>
              <p:cNvGrpSpPr>
                <a:grpSpLocks noChangeAspect="1"/>
              </p:cNvGrpSpPr>
              <p:nvPr/>
            </p:nvGrpSpPr>
            <p:grpSpPr>
              <a:xfrm rot="5400000">
                <a:off x="9216000" y="2914235"/>
                <a:ext cx="1296000" cy="648000"/>
                <a:chOff x="8640000" y="5040000"/>
                <a:chExt cx="1440000" cy="720000"/>
              </a:xfrm>
            </p:grpSpPr>
            <p:sp>
              <p:nvSpPr>
                <p:cNvPr id="29" name="Manual Operation 10">
                  <a:extLst>
                    <a:ext uri="{FF2B5EF4-FFF2-40B4-BE49-F238E27FC236}">
                      <a16:creationId xmlns:a16="http://schemas.microsoft.com/office/drawing/2014/main" id="{CC1CD6CC-E1A2-4AF5-BE4D-6D226B6A4259}"/>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riangle 11">
                  <a:extLst>
                    <a:ext uri="{FF2B5EF4-FFF2-40B4-BE49-F238E27FC236}">
                      <a16:creationId xmlns:a16="http://schemas.microsoft.com/office/drawing/2014/main" id="{5E739A34-465E-461F-922F-BD6CFDE62AF2}"/>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1" name="Straight Connector 30">
                  <a:extLst>
                    <a:ext uri="{FF2B5EF4-FFF2-40B4-BE49-F238E27FC236}">
                      <a16:creationId xmlns:a16="http://schemas.microsoft.com/office/drawing/2014/main" id="{1960B46F-38DD-40E1-9197-F0D9433298A6}"/>
                    </a:ext>
                  </a:extLst>
                </p:cNvPr>
                <p:cNvCxnSpPr>
                  <a:cxnSpLocks/>
                  <a:stCxn id="30" idx="2"/>
                  <a:endCxn id="30"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4FB15F2-F862-4EC2-83B3-DC42BAD704EA}"/>
                    </a:ext>
                  </a:extLst>
                </p:cNvPr>
                <p:cNvCxnSpPr>
                  <a:cxnSpLocks/>
                  <a:stCxn id="30" idx="2"/>
                  <a:endCxn id="30"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3230C41-73EC-4A20-A51C-402A2EE58ACF}"/>
                    </a:ext>
                  </a:extLst>
                </p:cNvPr>
                <p:cNvCxnSpPr>
                  <a:cxnSpLocks/>
                  <a:stCxn id="30" idx="4"/>
                  <a:endCxn id="30"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2D04325C-CB51-478D-856A-3B1F53FFFA06}"/>
                  </a:ext>
                </a:extLst>
              </p:cNvPr>
              <p:cNvSpPr/>
              <p:nvPr/>
            </p:nvSpPr>
            <p:spPr>
              <a:xfrm>
                <a:off x="6948000" y="2590235"/>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B[3]</a:t>
                </a:r>
              </a:p>
            </p:txBody>
          </p:sp>
          <p:sp>
            <p:nvSpPr>
              <p:cNvPr id="18" name="Rectangle 17">
                <a:extLst>
                  <a:ext uri="{FF2B5EF4-FFF2-40B4-BE49-F238E27FC236}">
                    <a16:creationId xmlns:a16="http://schemas.microsoft.com/office/drawing/2014/main" id="{AD33FF75-401A-42CF-B8F5-2B32E3C9B39A}"/>
                  </a:ext>
                </a:extLst>
              </p:cNvPr>
              <p:cNvSpPr/>
              <p:nvPr/>
            </p:nvSpPr>
            <p:spPr>
              <a:xfrm>
                <a:off x="7596000" y="2590235"/>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B[2]</a:t>
                </a:r>
              </a:p>
            </p:txBody>
          </p:sp>
          <p:sp>
            <p:nvSpPr>
              <p:cNvPr id="19" name="Rectangle 18">
                <a:extLst>
                  <a:ext uri="{FF2B5EF4-FFF2-40B4-BE49-F238E27FC236}">
                    <a16:creationId xmlns:a16="http://schemas.microsoft.com/office/drawing/2014/main" id="{65E9B6C8-4236-4A16-99B8-1745C9B9D195}"/>
                  </a:ext>
                </a:extLst>
              </p:cNvPr>
              <p:cNvSpPr/>
              <p:nvPr/>
            </p:nvSpPr>
            <p:spPr>
              <a:xfrm>
                <a:off x="8244000" y="2590235"/>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B[1]</a:t>
                </a:r>
              </a:p>
            </p:txBody>
          </p:sp>
          <p:sp>
            <p:nvSpPr>
              <p:cNvPr id="20" name="Rectangle 19">
                <a:extLst>
                  <a:ext uri="{FF2B5EF4-FFF2-40B4-BE49-F238E27FC236}">
                    <a16:creationId xmlns:a16="http://schemas.microsoft.com/office/drawing/2014/main" id="{95135DAC-7E60-48ED-A841-AB76AE59BD26}"/>
                  </a:ext>
                </a:extLst>
              </p:cNvPr>
              <p:cNvSpPr/>
              <p:nvPr/>
            </p:nvSpPr>
            <p:spPr>
              <a:xfrm>
                <a:off x="6948000" y="3457107"/>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C[3]</a:t>
                </a:r>
              </a:p>
            </p:txBody>
          </p:sp>
          <p:sp>
            <p:nvSpPr>
              <p:cNvPr id="21" name="Rectangle 20">
                <a:extLst>
                  <a:ext uri="{FF2B5EF4-FFF2-40B4-BE49-F238E27FC236}">
                    <a16:creationId xmlns:a16="http://schemas.microsoft.com/office/drawing/2014/main" id="{B006D2BA-32FD-4D76-AF2F-1A1B86658D2B}"/>
                  </a:ext>
                </a:extLst>
              </p:cNvPr>
              <p:cNvSpPr/>
              <p:nvPr/>
            </p:nvSpPr>
            <p:spPr>
              <a:xfrm>
                <a:off x="7596000" y="3457107"/>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C[2]</a:t>
                </a:r>
              </a:p>
            </p:txBody>
          </p:sp>
          <p:sp>
            <p:nvSpPr>
              <p:cNvPr id="22" name="Rectangle 21">
                <a:extLst>
                  <a:ext uri="{FF2B5EF4-FFF2-40B4-BE49-F238E27FC236}">
                    <a16:creationId xmlns:a16="http://schemas.microsoft.com/office/drawing/2014/main" id="{DED008E1-9E51-41BA-A22D-5B3ED850DC52}"/>
                  </a:ext>
                </a:extLst>
              </p:cNvPr>
              <p:cNvSpPr/>
              <p:nvPr/>
            </p:nvSpPr>
            <p:spPr>
              <a:xfrm>
                <a:off x="8244000" y="3457107"/>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C[1]</a:t>
                </a:r>
              </a:p>
            </p:txBody>
          </p:sp>
          <p:sp>
            <p:nvSpPr>
              <p:cNvPr id="23" name="Rectangle 22">
                <a:extLst>
                  <a:ext uri="{FF2B5EF4-FFF2-40B4-BE49-F238E27FC236}">
                    <a16:creationId xmlns:a16="http://schemas.microsoft.com/office/drawing/2014/main" id="{A1A7C7B2-1EE2-416E-B90A-46DCC0A9DCFE}"/>
                  </a:ext>
                </a:extLst>
              </p:cNvPr>
              <p:cNvSpPr/>
              <p:nvPr/>
            </p:nvSpPr>
            <p:spPr>
              <a:xfrm>
                <a:off x="10836000" y="3025107"/>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A[0]</a:t>
                </a:r>
              </a:p>
            </p:txBody>
          </p:sp>
          <p:cxnSp>
            <p:nvCxnSpPr>
              <p:cNvPr id="24" name="Straight Arrow Connector 23">
                <a:extLst>
                  <a:ext uri="{FF2B5EF4-FFF2-40B4-BE49-F238E27FC236}">
                    <a16:creationId xmlns:a16="http://schemas.microsoft.com/office/drawing/2014/main" id="{9AAC8DC9-81AB-4A72-A6DB-3C4070D88E46}"/>
                  </a:ext>
                </a:extLst>
              </p:cNvPr>
              <p:cNvCxnSpPr>
                <a:stCxn id="19" idx="3"/>
              </p:cNvCxnSpPr>
              <p:nvPr/>
            </p:nvCxnSpPr>
            <p:spPr>
              <a:xfrm>
                <a:off x="8892000" y="2806235"/>
                <a:ext cx="64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EC42FD0-11F9-4FAD-BBFE-9435EA9AD74F}"/>
                  </a:ext>
                </a:extLst>
              </p:cNvPr>
              <p:cNvCxnSpPr>
                <a:cxnSpLocks/>
                <a:stCxn id="22" idx="3"/>
              </p:cNvCxnSpPr>
              <p:nvPr/>
            </p:nvCxnSpPr>
            <p:spPr>
              <a:xfrm>
                <a:off x="8892000" y="3673107"/>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1DA54F-52A7-4CFF-BB94-7418F2CE89AC}"/>
                  </a:ext>
                </a:extLst>
              </p:cNvPr>
              <p:cNvCxnSpPr>
                <a:cxnSpLocks/>
                <a:stCxn id="29" idx="2"/>
                <a:endCxn id="23" idx="1"/>
              </p:cNvCxnSpPr>
              <p:nvPr/>
            </p:nvCxnSpPr>
            <p:spPr>
              <a:xfrm>
                <a:off x="10188000" y="3238235"/>
                <a:ext cx="648000" cy="28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Document 33">
                <a:extLst>
                  <a:ext uri="{FF2B5EF4-FFF2-40B4-BE49-F238E27FC236}">
                    <a16:creationId xmlns:a16="http://schemas.microsoft.com/office/drawing/2014/main" id="{6E691D49-3EB6-4CAF-80D3-2206ED788ED8}"/>
                  </a:ext>
                </a:extLst>
              </p:cNvPr>
              <p:cNvSpPr/>
              <p:nvPr/>
            </p:nvSpPr>
            <p:spPr>
              <a:xfrm rot="5400000">
                <a:off x="6588000" y="3528000"/>
                <a:ext cx="432000" cy="288000"/>
              </a:xfrm>
              <a:prstGeom prst="flowChartDocumen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Document 34">
                <a:extLst>
                  <a:ext uri="{FF2B5EF4-FFF2-40B4-BE49-F238E27FC236}">
                    <a16:creationId xmlns:a16="http://schemas.microsoft.com/office/drawing/2014/main" id="{6C053603-1D58-4A9D-889F-ADD24D48C4EA}"/>
                  </a:ext>
                </a:extLst>
              </p:cNvPr>
              <p:cNvSpPr/>
              <p:nvPr/>
            </p:nvSpPr>
            <p:spPr>
              <a:xfrm rot="5400000">
                <a:off x="6587999" y="2662235"/>
                <a:ext cx="432000" cy="288000"/>
              </a:xfrm>
              <a:prstGeom prst="flowChartDocumen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a:extLst>
                <a:ext uri="{FF2B5EF4-FFF2-40B4-BE49-F238E27FC236}">
                  <a16:creationId xmlns:a16="http://schemas.microsoft.com/office/drawing/2014/main" id="{619032A8-061B-4615-941A-5A8A8C5DF198}"/>
                </a:ext>
              </a:extLst>
            </p:cNvPr>
            <p:cNvSpPr txBox="1"/>
            <p:nvPr/>
          </p:nvSpPr>
          <p:spPr>
            <a:xfrm>
              <a:off x="9597364" y="2090983"/>
              <a:ext cx="54341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sp>
          <p:nvSpPr>
            <p:cNvPr id="8" name="TextBox 7">
              <a:extLst>
                <a:ext uri="{FF2B5EF4-FFF2-40B4-BE49-F238E27FC236}">
                  <a16:creationId xmlns:a16="http://schemas.microsoft.com/office/drawing/2014/main" id="{DF8D7543-DADF-4F8B-8E24-97AA1E729A1D}"/>
                </a:ext>
              </a:extLst>
            </p:cNvPr>
            <p:cNvSpPr txBox="1"/>
            <p:nvPr/>
          </p:nvSpPr>
          <p:spPr>
            <a:xfrm>
              <a:off x="11026149" y="2086815"/>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T0</a:t>
              </a:r>
            </a:p>
          </p:txBody>
        </p:sp>
        <p:sp>
          <p:nvSpPr>
            <p:cNvPr id="9" name="TextBox 8">
              <a:extLst>
                <a:ext uri="{FF2B5EF4-FFF2-40B4-BE49-F238E27FC236}">
                  <a16:creationId xmlns:a16="http://schemas.microsoft.com/office/drawing/2014/main" id="{496A6B6D-787A-4482-90ED-FDFF4637006A}"/>
                </a:ext>
              </a:extLst>
            </p:cNvPr>
            <p:cNvSpPr txBox="1"/>
            <p:nvPr/>
          </p:nvSpPr>
          <p:spPr>
            <a:xfrm>
              <a:off x="8428606" y="2088430"/>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T1</a:t>
              </a:r>
            </a:p>
          </p:txBody>
        </p:sp>
        <p:sp>
          <p:nvSpPr>
            <p:cNvPr id="10" name="TextBox 9">
              <a:extLst>
                <a:ext uri="{FF2B5EF4-FFF2-40B4-BE49-F238E27FC236}">
                  <a16:creationId xmlns:a16="http://schemas.microsoft.com/office/drawing/2014/main" id="{DC0A4E96-E3BF-4B35-B655-5DD932BF0914}"/>
                </a:ext>
              </a:extLst>
            </p:cNvPr>
            <p:cNvSpPr txBox="1"/>
            <p:nvPr/>
          </p:nvSpPr>
          <p:spPr>
            <a:xfrm>
              <a:off x="7780606" y="2088429"/>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T2</a:t>
              </a:r>
            </a:p>
          </p:txBody>
        </p:sp>
        <p:sp>
          <p:nvSpPr>
            <p:cNvPr id="11" name="TextBox 10">
              <a:extLst>
                <a:ext uri="{FF2B5EF4-FFF2-40B4-BE49-F238E27FC236}">
                  <a16:creationId xmlns:a16="http://schemas.microsoft.com/office/drawing/2014/main" id="{F32F8D1F-314D-4D2D-8967-573260370537}"/>
                </a:ext>
              </a:extLst>
            </p:cNvPr>
            <p:cNvSpPr txBox="1"/>
            <p:nvPr/>
          </p:nvSpPr>
          <p:spPr>
            <a:xfrm>
              <a:off x="7132606" y="2086815"/>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T3</a:t>
              </a:r>
            </a:p>
          </p:txBody>
        </p:sp>
        <p:cxnSp>
          <p:nvCxnSpPr>
            <p:cNvPr id="12" name="Straight Connector 11">
              <a:extLst>
                <a:ext uri="{FF2B5EF4-FFF2-40B4-BE49-F238E27FC236}">
                  <a16:creationId xmlns:a16="http://schemas.microsoft.com/office/drawing/2014/main" id="{799FC032-7A91-4115-8881-B4FC4F4DB506}"/>
                </a:ext>
              </a:extLst>
            </p:cNvPr>
            <p:cNvCxnSpPr/>
            <p:nvPr/>
          </p:nvCxnSpPr>
          <p:spPr>
            <a:xfrm>
              <a:off x="7595999" y="2055355"/>
              <a:ext cx="0" cy="216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B0FEEC-1A8D-4C99-A8CC-46AF0152EE66}"/>
                </a:ext>
              </a:extLst>
            </p:cNvPr>
            <p:cNvCxnSpPr/>
            <p:nvPr/>
          </p:nvCxnSpPr>
          <p:spPr>
            <a:xfrm>
              <a:off x="8243999" y="2055355"/>
              <a:ext cx="0" cy="216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28AE634-1DC2-4FCA-A1B1-B302AA8048A3}"/>
                </a:ext>
              </a:extLst>
            </p:cNvPr>
            <p:cNvCxnSpPr/>
            <p:nvPr/>
          </p:nvCxnSpPr>
          <p:spPr>
            <a:xfrm>
              <a:off x="8891999" y="2055355"/>
              <a:ext cx="0" cy="216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393EDC4-554F-46D7-AA0D-9C33EAE713EF}"/>
                </a:ext>
              </a:extLst>
            </p:cNvPr>
            <p:cNvCxnSpPr/>
            <p:nvPr/>
          </p:nvCxnSpPr>
          <p:spPr>
            <a:xfrm>
              <a:off x="6947999" y="2055355"/>
              <a:ext cx="0" cy="216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95447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Instruction Execution</a:t>
            </a:r>
          </a:p>
        </p:txBody>
      </p:sp>
      <p:sp>
        <p:nvSpPr>
          <p:cNvPr id="4" name="Content Placeholder 3">
            <a:extLst>
              <a:ext uri="{FF2B5EF4-FFF2-40B4-BE49-F238E27FC236}">
                <a16:creationId xmlns:a16="http://schemas.microsoft.com/office/drawing/2014/main" id="{C5AC7ACA-7E2E-4E38-B2AF-13EE48F75B29}"/>
              </a:ext>
            </a:extLst>
          </p:cNvPr>
          <p:cNvSpPr>
            <a:spLocks noGrp="1"/>
          </p:cNvSpPr>
          <p:nvPr>
            <p:ph idx="1"/>
          </p:nvPr>
        </p:nvSpPr>
        <p:spPr>
          <a:xfrm>
            <a:off x="492789" y="1671612"/>
            <a:ext cx="5467744" cy="4086426"/>
          </a:xfrm>
        </p:spPr>
        <p:txBody>
          <a:bodyPr/>
          <a:lstStyle/>
          <a:p>
            <a:r>
              <a:rPr lang="en-US" dirty="0"/>
              <a:t>Duplicating the functional units increases performance.</a:t>
            </a:r>
          </a:p>
          <a:p>
            <a:pPr lvl="1"/>
            <a:r>
              <a:rPr lang="en-US" dirty="0"/>
              <a:t>Since we now start execution on multiple data elements on each clock cycle</a:t>
            </a:r>
          </a:p>
          <a:p>
            <a:r>
              <a:rPr lang="en-US" dirty="0"/>
              <a:t>To help this, we can partition the vector register file into lanes.</a:t>
            </a:r>
          </a:p>
          <a:p>
            <a:pPr lvl="1"/>
            <a:r>
              <a:rPr lang="en-US" dirty="0"/>
              <a:t>With one functional unit of each type per lane</a:t>
            </a:r>
          </a:p>
          <a:p>
            <a:pPr lvl="1"/>
            <a:r>
              <a:rPr lang="en-US" dirty="0"/>
              <a:t>Data elements are interleaved across lanes to produce data in the correct order.</a:t>
            </a:r>
          </a:p>
        </p:txBody>
      </p:sp>
      <p:sp>
        <p:nvSpPr>
          <p:cNvPr id="5" name="TextBox 4">
            <a:extLst>
              <a:ext uri="{FF2B5EF4-FFF2-40B4-BE49-F238E27FC236}">
                <a16:creationId xmlns:a16="http://schemas.microsoft.com/office/drawing/2014/main" id="{0260B051-ECDA-491A-BFCD-6E68B85720B4}"/>
              </a:ext>
            </a:extLst>
          </p:cNvPr>
          <p:cNvSpPr txBox="1"/>
          <p:nvPr/>
        </p:nvSpPr>
        <p:spPr>
          <a:xfrm>
            <a:off x="9142290" y="1690576"/>
            <a:ext cx="543418"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Time</a:t>
            </a:r>
          </a:p>
        </p:txBody>
      </p:sp>
      <p:sp>
        <p:nvSpPr>
          <p:cNvPr id="6" name="TextBox 5">
            <a:extLst>
              <a:ext uri="{FF2B5EF4-FFF2-40B4-BE49-F238E27FC236}">
                <a16:creationId xmlns:a16="http://schemas.microsoft.com/office/drawing/2014/main" id="{D76B8D46-169E-4B86-A81E-B24A14B388A9}"/>
              </a:ext>
            </a:extLst>
          </p:cNvPr>
          <p:cNvSpPr txBox="1"/>
          <p:nvPr/>
        </p:nvSpPr>
        <p:spPr>
          <a:xfrm>
            <a:off x="10486147" y="1689075"/>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T0</a:t>
            </a:r>
          </a:p>
        </p:txBody>
      </p:sp>
      <p:sp>
        <p:nvSpPr>
          <p:cNvPr id="7" name="TextBox 6">
            <a:extLst>
              <a:ext uri="{FF2B5EF4-FFF2-40B4-BE49-F238E27FC236}">
                <a16:creationId xmlns:a16="http://schemas.microsoft.com/office/drawing/2014/main" id="{83921F51-EAC4-4925-83F0-C32E12DAE123}"/>
              </a:ext>
            </a:extLst>
          </p:cNvPr>
          <p:cNvSpPr txBox="1"/>
          <p:nvPr/>
        </p:nvSpPr>
        <p:spPr>
          <a:xfrm>
            <a:off x="8068607" y="1689074"/>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T1</a:t>
            </a:r>
          </a:p>
        </p:txBody>
      </p:sp>
      <p:sp>
        <p:nvSpPr>
          <p:cNvPr id="8" name="TextBox 7">
            <a:extLst>
              <a:ext uri="{FF2B5EF4-FFF2-40B4-BE49-F238E27FC236}">
                <a16:creationId xmlns:a16="http://schemas.microsoft.com/office/drawing/2014/main" id="{E1FF8478-5D69-4F11-9BDE-7D38BF62A740}"/>
              </a:ext>
            </a:extLst>
          </p:cNvPr>
          <p:cNvSpPr txBox="1"/>
          <p:nvPr/>
        </p:nvSpPr>
        <p:spPr>
          <a:xfrm>
            <a:off x="7420607" y="1689073"/>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T2</a:t>
            </a:r>
          </a:p>
        </p:txBody>
      </p:sp>
      <p:sp>
        <p:nvSpPr>
          <p:cNvPr id="9" name="TextBox 8">
            <a:extLst>
              <a:ext uri="{FF2B5EF4-FFF2-40B4-BE49-F238E27FC236}">
                <a16:creationId xmlns:a16="http://schemas.microsoft.com/office/drawing/2014/main" id="{BADCA460-EE38-43A1-9F01-58C2415DE4F1}"/>
              </a:ext>
            </a:extLst>
          </p:cNvPr>
          <p:cNvSpPr txBox="1"/>
          <p:nvPr/>
        </p:nvSpPr>
        <p:spPr>
          <a:xfrm>
            <a:off x="6772607" y="1687459"/>
            <a:ext cx="267702" cy="290849"/>
          </a:xfrm>
          <a:prstGeom prst="rect">
            <a:avLst/>
          </a:prstGeom>
          <a:noFill/>
        </p:spPr>
        <p:txBody>
          <a:bodyPr wrap="non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GB" sz="2100" kern="1200" dirty="0">
                <a:solidFill>
                  <a:schemeClr val="tx2"/>
                </a:solidFill>
                <a:latin typeface="+mn-lt"/>
                <a:ea typeface="+mn-ea"/>
                <a:cs typeface="+mn-cs"/>
              </a:rPr>
              <a:t>T3</a:t>
            </a:r>
          </a:p>
        </p:txBody>
      </p:sp>
      <p:grpSp>
        <p:nvGrpSpPr>
          <p:cNvPr id="10" name="Group 9">
            <a:extLst>
              <a:ext uri="{FF2B5EF4-FFF2-40B4-BE49-F238E27FC236}">
                <a16:creationId xmlns:a16="http://schemas.microsoft.com/office/drawing/2014/main" id="{ED4719E3-C3AF-4CDB-8EBF-E753ED2065DF}"/>
              </a:ext>
            </a:extLst>
          </p:cNvPr>
          <p:cNvGrpSpPr/>
          <p:nvPr/>
        </p:nvGrpSpPr>
        <p:grpSpPr>
          <a:xfrm>
            <a:off x="6300000" y="2124000"/>
            <a:ext cx="4643998" cy="972000"/>
            <a:chOff x="6300000" y="2124000"/>
            <a:chExt cx="4643998" cy="972000"/>
          </a:xfrm>
        </p:grpSpPr>
        <p:grpSp>
          <p:nvGrpSpPr>
            <p:cNvPr id="11" name="Group 10">
              <a:extLst>
                <a:ext uri="{FF2B5EF4-FFF2-40B4-BE49-F238E27FC236}">
                  <a16:creationId xmlns:a16="http://schemas.microsoft.com/office/drawing/2014/main" id="{CB763D07-9E9A-467F-91F7-91D41BA934D0}"/>
                </a:ext>
              </a:extLst>
            </p:cNvPr>
            <p:cNvGrpSpPr>
              <a:grpSpLocks noChangeAspect="1"/>
            </p:cNvGrpSpPr>
            <p:nvPr/>
          </p:nvGrpSpPr>
          <p:grpSpPr>
            <a:xfrm rot="5400000">
              <a:off x="8945999" y="2376000"/>
              <a:ext cx="936000" cy="468000"/>
              <a:chOff x="8640000" y="5040000"/>
              <a:chExt cx="1440000" cy="720000"/>
            </a:xfrm>
          </p:grpSpPr>
          <p:sp>
            <p:nvSpPr>
              <p:cNvPr id="24" name="Manual Operation 20">
                <a:extLst>
                  <a:ext uri="{FF2B5EF4-FFF2-40B4-BE49-F238E27FC236}">
                    <a16:creationId xmlns:a16="http://schemas.microsoft.com/office/drawing/2014/main" id="{A8F3E6CA-0032-4D5A-915E-97AFF4B7FFE0}"/>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5" name="Triangle 21">
                <a:extLst>
                  <a:ext uri="{FF2B5EF4-FFF2-40B4-BE49-F238E27FC236}">
                    <a16:creationId xmlns:a16="http://schemas.microsoft.com/office/drawing/2014/main" id="{E79D6697-5E51-4D76-B5A5-A69F79731A7D}"/>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26" name="Straight Connector 25">
                <a:extLst>
                  <a:ext uri="{FF2B5EF4-FFF2-40B4-BE49-F238E27FC236}">
                    <a16:creationId xmlns:a16="http://schemas.microsoft.com/office/drawing/2014/main" id="{D85C0908-C0CB-40F0-9ACF-F17AEA5AB6A2}"/>
                  </a:ext>
                </a:extLst>
              </p:cNvPr>
              <p:cNvCxnSpPr>
                <a:cxnSpLocks/>
                <a:stCxn id="25" idx="2"/>
                <a:endCxn id="25"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4FF9586-A753-46C3-8CDC-6DB1E2FBDA41}"/>
                  </a:ext>
                </a:extLst>
              </p:cNvPr>
              <p:cNvCxnSpPr>
                <a:cxnSpLocks/>
                <a:stCxn id="25" idx="2"/>
                <a:endCxn id="25"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2EFB55D-956A-4D7B-9312-DCEE3D541AA8}"/>
                  </a:ext>
                </a:extLst>
              </p:cNvPr>
              <p:cNvCxnSpPr>
                <a:cxnSpLocks/>
                <a:stCxn id="25" idx="4"/>
                <a:endCxn id="25"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Rectangle 11">
              <a:extLst>
                <a:ext uri="{FF2B5EF4-FFF2-40B4-BE49-F238E27FC236}">
                  <a16:creationId xmlns:a16="http://schemas.microsoft.com/office/drawing/2014/main" id="{03E41E6C-D93F-4EEC-AA9F-6C3F96764FA7}"/>
                </a:ext>
              </a:extLst>
            </p:cNvPr>
            <p:cNvSpPr/>
            <p:nvPr/>
          </p:nvSpPr>
          <p:spPr>
            <a:xfrm>
              <a:off x="6588000" y="212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B[12]</a:t>
              </a:r>
            </a:p>
          </p:txBody>
        </p:sp>
        <p:sp>
          <p:nvSpPr>
            <p:cNvPr id="13" name="Rectangle 12">
              <a:extLst>
                <a:ext uri="{FF2B5EF4-FFF2-40B4-BE49-F238E27FC236}">
                  <a16:creationId xmlns:a16="http://schemas.microsoft.com/office/drawing/2014/main" id="{E82D39B6-9B27-4717-86CC-BDDF68B83A9F}"/>
                </a:ext>
              </a:extLst>
            </p:cNvPr>
            <p:cNvSpPr/>
            <p:nvPr/>
          </p:nvSpPr>
          <p:spPr>
            <a:xfrm>
              <a:off x="7236000" y="212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B[8]</a:t>
              </a:r>
            </a:p>
          </p:txBody>
        </p:sp>
        <p:sp>
          <p:nvSpPr>
            <p:cNvPr id="14" name="Rectangle 13">
              <a:extLst>
                <a:ext uri="{FF2B5EF4-FFF2-40B4-BE49-F238E27FC236}">
                  <a16:creationId xmlns:a16="http://schemas.microsoft.com/office/drawing/2014/main" id="{1FB1BA4C-CD4A-4943-9EA5-4EA402A38D03}"/>
                </a:ext>
              </a:extLst>
            </p:cNvPr>
            <p:cNvSpPr/>
            <p:nvPr/>
          </p:nvSpPr>
          <p:spPr>
            <a:xfrm>
              <a:off x="7884000" y="212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B[4]</a:t>
              </a:r>
            </a:p>
          </p:txBody>
        </p:sp>
        <p:sp>
          <p:nvSpPr>
            <p:cNvPr id="15" name="Rectangle 14">
              <a:extLst>
                <a:ext uri="{FF2B5EF4-FFF2-40B4-BE49-F238E27FC236}">
                  <a16:creationId xmlns:a16="http://schemas.microsoft.com/office/drawing/2014/main" id="{CDFA44D4-FB56-48E4-A73F-BDF913175C85}"/>
                </a:ext>
              </a:extLst>
            </p:cNvPr>
            <p:cNvSpPr/>
            <p:nvPr/>
          </p:nvSpPr>
          <p:spPr>
            <a:xfrm>
              <a:off x="6588000" y="266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C[12]</a:t>
              </a:r>
            </a:p>
          </p:txBody>
        </p:sp>
        <p:sp>
          <p:nvSpPr>
            <p:cNvPr id="16" name="Rectangle 15">
              <a:extLst>
                <a:ext uri="{FF2B5EF4-FFF2-40B4-BE49-F238E27FC236}">
                  <a16:creationId xmlns:a16="http://schemas.microsoft.com/office/drawing/2014/main" id="{1071579E-618C-4B2A-B1B3-8F5351A7B1D2}"/>
                </a:ext>
              </a:extLst>
            </p:cNvPr>
            <p:cNvSpPr/>
            <p:nvPr/>
          </p:nvSpPr>
          <p:spPr>
            <a:xfrm>
              <a:off x="7236000" y="266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C[8]</a:t>
              </a:r>
            </a:p>
          </p:txBody>
        </p:sp>
        <p:sp>
          <p:nvSpPr>
            <p:cNvPr id="17" name="Rectangle 16">
              <a:extLst>
                <a:ext uri="{FF2B5EF4-FFF2-40B4-BE49-F238E27FC236}">
                  <a16:creationId xmlns:a16="http://schemas.microsoft.com/office/drawing/2014/main" id="{B3353079-8E6F-4E7E-8A8D-D42A75D0AFE9}"/>
                </a:ext>
              </a:extLst>
            </p:cNvPr>
            <p:cNvSpPr/>
            <p:nvPr/>
          </p:nvSpPr>
          <p:spPr>
            <a:xfrm>
              <a:off x="7884000" y="266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C[4]</a:t>
              </a:r>
            </a:p>
          </p:txBody>
        </p:sp>
        <p:sp>
          <p:nvSpPr>
            <p:cNvPr id="18" name="Rectangle 17">
              <a:extLst>
                <a:ext uri="{FF2B5EF4-FFF2-40B4-BE49-F238E27FC236}">
                  <a16:creationId xmlns:a16="http://schemas.microsoft.com/office/drawing/2014/main" id="{7DFF4CC7-0B66-4610-91F8-552788D54B79}"/>
                </a:ext>
              </a:extLst>
            </p:cNvPr>
            <p:cNvSpPr/>
            <p:nvPr/>
          </p:nvSpPr>
          <p:spPr>
            <a:xfrm>
              <a:off x="10295998" y="2394000"/>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A[0]</a:t>
              </a:r>
            </a:p>
          </p:txBody>
        </p:sp>
        <p:cxnSp>
          <p:nvCxnSpPr>
            <p:cNvPr id="19" name="Straight Arrow Connector 18">
              <a:extLst>
                <a:ext uri="{FF2B5EF4-FFF2-40B4-BE49-F238E27FC236}">
                  <a16:creationId xmlns:a16="http://schemas.microsoft.com/office/drawing/2014/main" id="{93ADFBEA-30F4-4416-AB12-D3A446818BDB}"/>
                </a:ext>
              </a:extLst>
            </p:cNvPr>
            <p:cNvCxnSpPr>
              <a:stCxn id="14" idx="3"/>
            </p:cNvCxnSpPr>
            <p:nvPr/>
          </p:nvCxnSpPr>
          <p:spPr>
            <a:xfrm>
              <a:off x="8532000" y="2340000"/>
              <a:ext cx="64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B04D270-D24F-4DD5-A9BC-918974D8C696}"/>
                </a:ext>
              </a:extLst>
            </p:cNvPr>
            <p:cNvCxnSpPr>
              <a:cxnSpLocks/>
              <a:stCxn id="17" idx="3"/>
            </p:cNvCxnSpPr>
            <p:nvPr/>
          </p:nvCxnSpPr>
          <p:spPr>
            <a:xfrm>
              <a:off x="8532000" y="288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075C00E-E146-4DEB-AF15-3CF9654FF016}"/>
                </a:ext>
              </a:extLst>
            </p:cNvPr>
            <p:cNvCxnSpPr>
              <a:cxnSpLocks/>
              <a:stCxn id="24" idx="2"/>
              <a:endCxn id="18" idx="1"/>
            </p:cNvCxnSpPr>
            <p:nvPr/>
          </p:nvCxnSpPr>
          <p:spPr>
            <a:xfrm>
              <a:off x="9647999" y="261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Document 191">
              <a:extLst>
                <a:ext uri="{FF2B5EF4-FFF2-40B4-BE49-F238E27FC236}">
                  <a16:creationId xmlns:a16="http://schemas.microsoft.com/office/drawing/2014/main" id="{8FFC0AC6-11B2-46FB-8E42-4647F8C3FA32}"/>
                </a:ext>
              </a:extLst>
            </p:cNvPr>
            <p:cNvSpPr/>
            <p:nvPr/>
          </p:nvSpPr>
          <p:spPr>
            <a:xfrm rot="5400000">
              <a:off x="6228000" y="2196000"/>
              <a:ext cx="432000" cy="288000"/>
            </a:xfrm>
            <a:prstGeom prst="flowChartDocumen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Document 195">
              <a:extLst>
                <a:ext uri="{FF2B5EF4-FFF2-40B4-BE49-F238E27FC236}">
                  <a16:creationId xmlns:a16="http://schemas.microsoft.com/office/drawing/2014/main" id="{28A924EF-73C3-42C0-944F-49A89C074292}"/>
                </a:ext>
              </a:extLst>
            </p:cNvPr>
            <p:cNvSpPr/>
            <p:nvPr/>
          </p:nvSpPr>
          <p:spPr>
            <a:xfrm rot="5400000">
              <a:off x="6228000" y="2736000"/>
              <a:ext cx="432000" cy="288000"/>
            </a:xfrm>
            <a:prstGeom prst="flowChartDocumen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9" name="Group 28">
            <a:extLst>
              <a:ext uri="{FF2B5EF4-FFF2-40B4-BE49-F238E27FC236}">
                <a16:creationId xmlns:a16="http://schemas.microsoft.com/office/drawing/2014/main" id="{D85EB796-DA83-41D8-8E12-545026DCFBAD}"/>
              </a:ext>
            </a:extLst>
          </p:cNvPr>
          <p:cNvGrpSpPr/>
          <p:nvPr/>
        </p:nvGrpSpPr>
        <p:grpSpPr>
          <a:xfrm>
            <a:off x="6300000" y="3204000"/>
            <a:ext cx="4643998" cy="972000"/>
            <a:chOff x="6300000" y="3204000"/>
            <a:chExt cx="4643998" cy="972000"/>
          </a:xfrm>
        </p:grpSpPr>
        <p:grpSp>
          <p:nvGrpSpPr>
            <p:cNvPr id="30" name="Group 29">
              <a:extLst>
                <a:ext uri="{FF2B5EF4-FFF2-40B4-BE49-F238E27FC236}">
                  <a16:creationId xmlns:a16="http://schemas.microsoft.com/office/drawing/2014/main" id="{04417B7C-BC1B-4F63-BA13-C046297695D1}"/>
                </a:ext>
              </a:extLst>
            </p:cNvPr>
            <p:cNvGrpSpPr>
              <a:grpSpLocks noChangeAspect="1"/>
            </p:cNvGrpSpPr>
            <p:nvPr/>
          </p:nvGrpSpPr>
          <p:grpSpPr>
            <a:xfrm rot="5400000">
              <a:off x="8945999" y="3456000"/>
              <a:ext cx="936000" cy="468000"/>
              <a:chOff x="8640000" y="5040000"/>
              <a:chExt cx="1440000" cy="720000"/>
            </a:xfrm>
          </p:grpSpPr>
          <p:sp>
            <p:nvSpPr>
              <p:cNvPr id="43" name="Manual Operation 141">
                <a:extLst>
                  <a:ext uri="{FF2B5EF4-FFF2-40B4-BE49-F238E27FC236}">
                    <a16:creationId xmlns:a16="http://schemas.microsoft.com/office/drawing/2014/main" id="{9635538F-1237-4862-A7F3-F0002616C1FB}"/>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44" name="Triangle 142">
                <a:extLst>
                  <a:ext uri="{FF2B5EF4-FFF2-40B4-BE49-F238E27FC236}">
                    <a16:creationId xmlns:a16="http://schemas.microsoft.com/office/drawing/2014/main" id="{D966C00B-D9D7-4561-A573-AF981945952D}"/>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45" name="Straight Connector 44">
                <a:extLst>
                  <a:ext uri="{FF2B5EF4-FFF2-40B4-BE49-F238E27FC236}">
                    <a16:creationId xmlns:a16="http://schemas.microsoft.com/office/drawing/2014/main" id="{79F013EF-AE2E-475A-9AF4-541AB5D04778}"/>
                  </a:ext>
                </a:extLst>
              </p:cNvPr>
              <p:cNvCxnSpPr>
                <a:cxnSpLocks/>
                <a:stCxn id="44" idx="2"/>
                <a:endCxn id="44"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E61901D-2A23-4818-AB58-FEA99AF8B6EF}"/>
                  </a:ext>
                </a:extLst>
              </p:cNvPr>
              <p:cNvCxnSpPr>
                <a:cxnSpLocks/>
                <a:stCxn id="44" idx="2"/>
                <a:endCxn id="44"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B4A1C4-63B9-49E4-9F02-283303710180}"/>
                  </a:ext>
                </a:extLst>
              </p:cNvPr>
              <p:cNvCxnSpPr>
                <a:cxnSpLocks/>
                <a:stCxn id="44" idx="4"/>
                <a:endCxn id="44"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7D7DEB76-4D36-4F68-9AF8-9E45997EA8AC}"/>
                </a:ext>
              </a:extLst>
            </p:cNvPr>
            <p:cNvSpPr/>
            <p:nvPr/>
          </p:nvSpPr>
          <p:spPr>
            <a:xfrm>
              <a:off x="6588000" y="320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B[13]</a:t>
              </a:r>
            </a:p>
          </p:txBody>
        </p:sp>
        <p:sp>
          <p:nvSpPr>
            <p:cNvPr id="32" name="Rectangle 31">
              <a:extLst>
                <a:ext uri="{FF2B5EF4-FFF2-40B4-BE49-F238E27FC236}">
                  <a16:creationId xmlns:a16="http://schemas.microsoft.com/office/drawing/2014/main" id="{14965437-02FE-45B8-952B-BF36D1100390}"/>
                </a:ext>
              </a:extLst>
            </p:cNvPr>
            <p:cNvSpPr/>
            <p:nvPr/>
          </p:nvSpPr>
          <p:spPr>
            <a:xfrm>
              <a:off x="7236000" y="320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B[9]</a:t>
              </a:r>
            </a:p>
          </p:txBody>
        </p:sp>
        <p:sp>
          <p:nvSpPr>
            <p:cNvPr id="33" name="Rectangle 32">
              <a:extLst>
                <a:ext uri="{FF2B5EF4-FFF2-40B4-BE49-F238E27FC236}">
                  <a16:creationId xmlns:a16="http://schemas.microsoft.com/office/drawing/2014/main" id="{2B96C4D9-C625-46A4-9D8E-721CD95B3417}"/>
                </a:ext>
              </a:extLst>
            </p:cNvPr>
            <p:cNvSpPr/>
            <p:nvPr/>
          </p:nvSpPr>
          <p:spPr>
            <a:xfrm>
              <a:off x="7884000" y="320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B[5]</a:t>
              </a:r>
            </a:p>
          </p:txBody>
        </p:sp>
        <p:sp>
          <p:nvSpPr>
            <p:cNvPr id="34" name="Rectangle 33">
              <a:extLst>
                <a:ext uri="{FF2B5EF4-FFF2-40B4-BE49-F238E27FC236}">
                  <a16:creationId xmlns:a16="http://schemas.microsoft.com/office/drawing/2014/main" id="{5FE52558-ED4B-4AD9-ABE6-5CD766EBFF76}"/>
                </a:ext>
              </a:extLst>
            </p:cNvPr>
            <p:cNvSpPr/>
            <p:nvPr/>
          </p:nvSpPr>
          <p:spPr>
            <a:xfrm>
              <a:off x="6588000" y="374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C[13]</a:t>
              </a:r>
            </a:p>
          </p:txBody>
        </p:sp>
        <p:sp>
          <p:nvSpPr>
            <p:cNvPr id="35" name="Rectangle 34">
              <a:extLst>
                <a:ext uri="{FF2B5EF4-FFF2-40B4-BE49-F238E27FC236}">
                  <a16:creationId xmlns:a16="http://schemas.microsoft.com/office/drawing/2014/main" id="{7BF69E8A-A32C-4326-9215-652335714C9D}"/>
                </a:ext>
              </a:extLst>
            </p:cNvPr>
            <p:cNvSpPr/>
            <p:nvPr/>
          </p:nvSpPr>
          <p:spPr>
            <a:xfrm>
              <a:off x="7236000" y="374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C[9]</a:t>
              </a:r>
            </a:p>
          </p:txBody>
        </p:sp>
        <p:sp>
          <p:nvSpPr>
            <p:cNvPr id="36" name="Rectangle 35">
              <a:extLst>
                <a:ext uri="{FF2B5EF4-FFF2-40B4-BE49-F238E27FC236}">
                  <a16:creationId xmlns:a16="http://schemas.microsoft.com/office/drawing/2014/main" id="{C0C9117A-02BF-4D48-8F73-BDC0112A5BDF}"/>
                </a:ext>
              </a:extLst>
            </p:cNvPr>
            <p:cNvSpPr/>
            <p:nvPr/>
          </p:nvSpPr>
          <p:spPr>
            <a:xfrm>
              <a:off x="7884000" y="374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C[5]</a:t>
              </a:r>
            </a:p>
          </p:txBody>
        </p:sp>
        <p:sp>
          <p:nvSpPr>
            <p:cNvPr id="37" name="Rectangle 36">
              <a:extLst>
                <a:ext uri="{FF2B5EF4-FFF2-40B4-BE49-F238E27FC236}">
                  <a16:creationId xmlns:a16="http://schemas.microsoft.com/office/drawing/2014/main" id="{6DAC5C7A-D608-4879-AB21-DF1F8991772A}"/>
                </a:ext>
              </a:extLst>
            </p:cNvPr>
            <p:cNvSpPr/>
            <p:nvPr/>
          </p:nvSpPr>
          <p:spPr>
            <a:xfrm>
              <a:off x="10295998" y="3474000"/>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A[1]</a:t>
              </a:r>
            </a:p>
          </p:txBody>
        </p:sp>
        <p:cxnSp>
          <p:nvCxnSpPr>
            <p:cNvPr id="38" name="Straight Arrow Connector 37">
              <a:extLst>
                <a:ext uri="{FF2B5EF4-FFF2-40B4-BE49-F238E27FC236}">
                  <a16:creationId xmlns:a16="http://schemas.microsoft.com/office/drawing/2014/main" id="{EEF5B12A-0331-4AF7-8C6A-98BE9E17B44D}"/>
                </a:ext>
              </a:extLst>
            </p:cNvPr>
            <p:cNvCxnSpPr>
              <a:stCxn id="33" idx="3"/>
            </p:cNvCxnSpPr>
            <p:nvPr/>
          </p:nvCxnSpPr>
          <p:spPr>
            <a:xfrm>
              <a:off x="8532000" y="3420000"/>
              <a:ext cx="64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34E5C6B-D21F-4339-AAB7-C911D403257A}"/>
                </a:ext>
              </a:extLst>
            </p:cNvPr>
            <p:cNvCxnSpPr>
              <a:cxnSpLocks/>
              <a:stCxn id="36" idx="3"/>
            </p:cNvCxnSpPr>
            <p:nvPr/>
          </p:nvCxnSpPr>
          <p:spPr>
            <a:xfrm>
              <a:off x="8532000" y="396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9768311-48BA-444F-81D6-FDE776298CC3}"/>
                </a:ext>
              </a:extLst>
            </p:cNvPr>
            <p:cNvCxnSpPr>
              <a:cxnSpLocks/>
              <a:stCxn id="43" idx="2"/>
              <a:endCxn id="37" idx="1"/>
            </p:cNvCxnSpPr>
            <p:nvPr/>
          </p:nvCxnSpPr>
          <p:spPr>
            <a:xfrm>
              <a:off x="9647999" y="369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Document 192">
              <a:extLst>
                <a:ext uri="{FF2B5EF4-FFF2-40B4-BE49-F238E27FC236}">
                  <a16:creationId xmlns:a16="http://schemas.microsoft.com/office/drawing/2014/main" id="{618D3D65-9B4E-4BA2-AB2E-B03A6914ABFD}"/>
                </a:ext>
              </a:extLst>
            </p:cNvPr>
            <p:cNvSpPr/>
            <p:nvPr/>
          </p:nvSpPr>
          <p:spPr>
            <a:xfrm rot="5400000">
              <a:off x="6228000" y="3276000"/>
              <a:ext cx="432000" cy="288000"/>
            </a:xfrm>
            <a:prstGeom prst="flowChartDocumen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Document 196">
              <a:extLst>
                <a:ext uri="{FF2B5EF4-FFF2-40B4-BE49-F238E27FC236}">
                  <a16:creationId xmlns:a16="http://schemas.microsoft.com/office/drawing/2014/main" id="{47B0B017-8A02-45EA-B3FE-9065188F884B}"/>
                </a:ext>
              </a:extLst>
            </p:cNvPr>
            <p:cNvSpPr/>
            <p:nvPr/>
          </p:nvSpPr>
          <p:spPr>
            <a:xfrm rot="5400000">
              <a:off x="6228000" y="3816000"/>
              <a:ext cx="432000" cy="288000"/>
            </a:xfrm>
            <a:prstGeom prst="flowChartDocumen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48" name="Group 47">
            <a:extLst>
              <a:ext uri="{FF2B5EF4-FFF2-40B4-BE49-F238E27FC236}">
                <a16:creationId xmlns:a16="http://schemas.microsoft.com/office/drawing/2014/main" id="{7E3E8A6C-627B-4E41-8FA7-78BAACC42CBA}"/>
              </a:ext>
            </a:extLst>
          </p:cNvPr>
          <p:cNvGrpSpPr/>
          <p:nvPr/>
        </p:nvGrpSpPr>
        <p:grpSpPr>
          <a:xfrm>
            <a:off x="6300000" y="4284000"/>
            <a:ext cx="4643998" cy="972000"/>
            <a:chOff x="6300000" y="4284000"/>
            <a:chExt cx="4643998" cy="972000"/>
          </a:xfrm>
        </p:grpSpPr>
        <p:grpSp>
          <p:nvGrpSpPr>
            <p:cNvPr id="49" name="Group 48">
              <a:extLst>
                <a:ext uri="{FF2B5EF4-FFF2-40B4-BE49-F238E27FC236}">
                  <a16:creationId xmlns:a16="http://schemas.microsoft.com/office/drawing/2014/main" id="{4EC9AA9A-BB35-46C4-83AD-B132E457CA82}"/>
                </a:ext>
              </a:extLst>
            </p:cNvPr>
            <p:cNvGrpSpPr>
              <a:grpSpLocks noChangeAspect="1"/>
            </p:cNvGrpSpPr>
            <p:nvPr/>
          </p:nvGrpSpPr>
          <p:grpSpPr>
            <a:xfrm rot="5400000">
              <a:off x="8945999" y="4536000"/>
              <a:ext cx="936000" cy="468000"/>
              <a:chOff x="8640000" y="5040000"/>
              <a:chExt cx="1440000" cy="720000"/>
            </a:xfrm>
          </p:grpSpPr>
          <p:sp>
            <p:nvSpPr>
              <p:cNvPr id="62" name="Manual Operation 158">
                <a:extLst>
                  <a:ext uri="{FF2B5EF4-FFF2-40B4-BE49-F238E27FC236}">
                    <a16:creationId xmlns:a16="http://schemas.microsoft.com/office/drawing/2014/main" id="{92290B53-DD78-4F38-8D10-CACC87B17E46}"/>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3" name="Triangle 159">
                <a:extLst>
                  <a:ext uri="{FF2B5EF4-FFF2-40B4-BE49-F238E27FC236}">
                    <a16:creationId xmlns:a16="http://schemas.microsoft.com/office/drawing/2014/main" id="{D19C7A85-37CD-4DC5-B60D-0C20C0F8C580}"/>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64" name="Straight Connector 63">
                <a:extLst>
                  <a:ext uri="{FF2B5EF4-FFF2-40B4-BE49-F238E27FC236}">
                    <a16:creationId xmlns:a16="http://schemas.microsoft.com/office/drawing/2014/main" id="{74BF5822-739A-499D-BAA2-71CAA4EC7714}"/>
                  </a:ext>
                </a:extLst>
              </p:cNvPr>
              <p:cNvCxnSpPr>
                <a:cxnSpLocks/>
                <a:stCxn id="63" idx="2"/>
                <a:endCxn id="63"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4060A2AD-E503-424D-AC5B-2DC3669B9283}"/>
                  </a:ext>
                </a:extLst>
              </p:cNvPr>
              <p:cNvCxnSpPr>
                <a:cxnSpLocks/>
                <a:stCxn id="63" idx="2"/>
                <a:endCxn id="63"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46A6390-D74C-4B0E-9614-DCA462542899}"/>
                  </a:ext>
                </a:extLst>
              </p:cNvPr>
              <p:cNvCxnSpPr>
                <a:cxnSpLocks/>
                <a:stCxn id="63" idx="4"/>
                <a:endCxn id="63"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E6656D2E-170D-4130-8972-E1611E706B09}"/>
                </a:ext>
              </a:extLst>
            </p:cNvPr>
            <p:cNvSpPr/>
            <p:nvPr/>
          </p:nvSpPr>
          <p:spPr>
            <a:xfrm>
              <a:off x="6588000" y="428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B[14]</a:t>
              </a:r>
            </a:p>
          </p:txBody>
        </p:sp>
        <p:sp>
          <p:nvSpPr>
            <p:cNvPr id="51" name="Rectangle 50">
              <a:extLst>
                <a:ext uri="{FF2B5EF4-FFF2-40B4-BE49-F238E27FC236}">
                  <a16:creationId xmlns:a16="http://schemas.microsoft.com/office/drawing/2014/main" id="{CD92DB60-3B4A-4F49-B4E0-265AB9656278}"/>
                </a:ext>
              </a:extLst>
            </p:cNvPr>
            <p:cNvSpPr/>
            <p:nvPr/>
          </p:nvSpPr>
          <p:spPr>
            <a:xfrm>
              <a:off x="7236000" y="428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B[10]</a:t>
              </a:r>
            </a:p>
          </p:txBody>
        </p:sp>
        <p:sp>
          <p:nvSpPr>
            <p:cNvPr id="52" name="Rectangle 51">
              <a:extLst>
                <a:ext uri="{FF2B5EF4-FFF2-40B4-BE49-F238E27FC236}">
                  <a16:creationId xmlns:a16="http://schemas.microsoft.com/office/drawing/2014/main" id="{4335D448-6490-49F8-9840-C8EEE30779E9}"/>
                </a:ext>
              </a:extLst>
            </p:cNvPr>
            <p:cNvSpPr/>
            <p:nvPr/>
          </p:nvSpPr>
          <p:spPr>
            <a:xfrm>
              <a:off x="7884000" y="428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B[6]</a:t>
              </a:r>
            </a:p>
          </p:txBody>
        </p:sp>
        <p:sp>
          <p:nvSpPr>
            <p:cNvPr id="53" name="Rectangle 52">
              <a:extLst>
                <a:ext uri="{FF2B5EF4-FFF2-40B4-BE49-F238E27FC236}">
                  <a16:creationId xmlns:a16="http://schemas.microsoft.com/office/drawing/2014/main" id="{0FB2A959-94DC-4FD9-9C55-5111FF6D0E37}"/>
                </a:ext>
              </a:extLst>
            </p:cNvPr>
            <p:cNvSpPr/>
            <p:nvPr/>
          </p:nvSpPr>
          <p:spPr>
            <a:xfrm>
              <a:off x="6588000" y="482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C[14]</a:t>
              </a:r>
            </a:p>
          </p:txBody>
        </p:sp>
        <p:sp>
          <p:nvSpPr>
            <p:cNvPr id="54" name="Rectangle 53">
              <a:extLst>
                <a:ext uri="{FF2B5EF4-FFF2-40B4-BE49-F238E27FC236}">
                  <a16:creationId xmlns:a16="http://schemas.microsoft.com/office/drawing/2014/main" id="{5D1CABC0-B1DA-4F60-B4D4-70AA9F445649}"/>
                </a:ext>
              </a:extLst>
            </p:cNvPr>
            <p:cNvSpPr/>
            <p:nvPr/>
          </p:nvSpPr>
          <p:spPr>
            <a:xfrm>
              <a:off x="7236000" y="482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C[10]</a:t>
              </a:r>
            </a:p>
          </p:txBody>
        </p:sp>
        <p:sp>
          <p:nvSpPr>
            <p:cNvPr id="55" name="Rectangle 54">
              <a:extLst>
                <a:ext uri="{FF2B5EF4-FFF2-40B4-BE49-F238E27FC236}">
                  <a16:creationId xmlns:a16="http://schemas.microsoft.com/office/drawing/2014/main" id="{85310ADC-BFAB-46F3-A7AB-D25D0DE7806C}"/>
                </a:ext>
              </a:extLst>
            </p:cNvPr>
            <p:cNvSpPr/>
            <p:nvPr/>
          </p:nvSpPr>
          <p:spPr>
            <a:xfrm>
              <a:off x="7884000" y="482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C[6]</a:t>
              </a:r>
            </a:p>
          </p:txBody>
        </p:sp>
        <p:sp>
          <p:nvSpPr>
            <p:cNvPr id="56" name="Rectangle 55">
              <a:extLst>
                <a:ext uri="{FF2B5EF4-FFF2-40B4-BE49-F238E27FC236}">
                  <a16:creationId xmlns:a16="http://schemas.microsoft.com/office/drawing/2014/main" id="{4A243E9E-A9EC-4FB1-A438-525E44BB931D}"/>
                </a:ext>
              </a:extLst>
            </p:cNvPr>
            <p:cNvSpPr/>
            <p:nvPr/>
          </p:nvSpPr>
          <p:spPr>
            <a:xfrm>
              <a:off x="10295998" y="4554000"/>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A[2]</a:t>
              </a:r>
            </a:p>
          </p:txBody>
        </p:sp>
        <p:cxnSp>
          <p:nvCxnSpPr>
            <p:cNvPr id="57" name="Straight Arrow Connector 56">
              <a:extLst>
                <a:ext uri="{FF2B5EF4-FFF2-40B4-BE49-F238E27FC236}">
                  <a16:creationId xmlns:a16="http://schemas.microsoft.com/office/drawing/2014/main" id="{3E0461FA-CED3-4E73-B622-A78066B4F854}"/>
                </a:ext>
              </a:extLst>
            </p:cNvPr>
            <p:cNvCxnSpPr>
              <a:stCxn id="52" idx="3"/>
            </p:cNvCxnSpPr>
            <p:nvPr/>
          </p:nvCxnSpPr>
          <p:spPr>
            <a:xfrm>
              <a:off x="8532000" y="4500000"/>
              <a:ext cx="64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02FC085-2FFD-4B41-871D-BA2210B3BCED}"/>
                </a:ext>
              </a:extLst>
            </p:cNvPr>
            <p:cNvCxnSpPr>
              <a:cxnSpLocks/>
              <a:stCxn id="55" idx="3"/>
            </p:cNvCxnSpPr>
            <p:nvPr/>
          </p:nvCxnSpPr>
          <p:spPr>
            <a:xfrm>
              <a:off x="8532000" y="504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E1508C30-E69A-4572-9A84-7FEF7F1266DC}"/>
                </a:ext>
              </a:extLst>
            </p:cNvPr>
            <p:cNvCxnSpPr>
              <a:cxnSpLocks/>
              <a:stCxn id="62" idx="2"/>
              <a:endCxn id="56" idx="1"/>
            </p:cNvCxnSpPr>
            <p:nvPr/>
          </p:nvCxnSpPr>
          <p:spPr>
            <a:xfrm>
              <a:off x="9647999" y="477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Document 193">
              <a:extLst>
                <a:ext uri="{FF2B5EF4-FFF2-40B4-BE49-F238E27FC236}">
                  <a16:creationId xmlns:a16="http://schemas.microsoft.com/office/drawing/2014/main" id="{DDB9460A-ACB1-41E2-B33B-BD82ADCC9358}"/>
                </a:ext>
              </a:extLst>
            </p:cNvPr>
            <p:cNvSpPr/>
            <p:nvPr/>
          </p:nvSpPr>
          <p:spPr>
            <a:xfrm rot="5400000">
              <a:off x="6228000" y="4356000"/>
              <a:ext cx="432000" cy="288000"/>
            </a:xfrm>
            <a:prstGeom prst="flowChartDocumen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Document 197">
              <a:extLst>
                <a:ext uri="{FF2B5EF4-FFF2-40B4-BE49-F238E27FC236}">
                  <a16:creationId xmlns:a16="http://schemas.microsoft.com/office/drawing/2014/main" id="{40ED0D6E-5CD2-4F7F-BD9B-17039AB652A0}"/>
                </a:ext>
              </a:extLst>
            </p:cNvPr>
            <p:cNvSpPr/>
            <p:nvPr/>
          </p:nvSpPr>
          <p:spPr>
            <a:xfrm rot="5400000">
              <a:off x="6228000" y="4896000"/>
              <a:ext cx="432000" cy="288000"/>
            </a:xfrm>
            <a:prstGeom prst="flowChartDocumen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7" name="Group 66">
            <a:extLst>
              <a:ext uri="{FF2B5EF4-FFF2-40B4-BE49-F238E27FC236}">
                <a16:creationId xmlns:a16="http://schemas.microsoft.com/office/drawing/2014/main" id="{44E6914F-83C9-401A-823C-D2F74467053F}"/>
              </a:ext>
            </a:extLst>
          </p:cNvPr>
          <p:cNvGrpSpPr>
            <a:grpSpLocks noChangeAspect="1"/>
          </p:cNvGrpSpPr>
          <p:nvPr/>
        </p:nvGrpSpPr>
        <p:grpSpPr>
          <a:xfrm rot="5400000">
            <a:off x="8945999" y="5616000"/>
            <a:ext cx="936000" cy="468000"/>
            <a:chOff x="8640000" y="5040000"/>
            <a:chExt cx="1440000" cy="720000"/>
          </a:xfrm>
        </p:grpSpPr>
        <p:sp>
          <p:nvSpPr>
            <p:cNvPr id="68" name="Manual Operation 175">
              <a:extLst>
                <a:ext uri="{FF2B5EF4-FFF2-40B4-BE49-F238E27FC236}">
                  <a16:creationId xmlns:a16="http://schemas.microsoft.com/office/drawing/2014/main" id="{90790709-27CD-4F41-8F5E-F36174B8911F}"/>
                </a:ext>
              </a:extLst>
            </p:cNvPr>
            <p:cNvSpPr/>
            <p:nvPr/>
          </p:nvSpPr>
          <p:spPr>
            <a:xfrm rot="10800000">
              <a:off x="8640000" y="5040000"/>
              <a:ext cx="1440000" cy="720000"/>
            </a:xfrm>
            <a:prstGeom prst="flowChartManualOperation">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9" name="Triangle 176">
              <a:extLst>
                <a:ext uri="{FF2B5EF4-FFF2-40B4-BE49-F238E27FC236}">
                  <a16:creationId xmlns:a16="http://schemas.microsoft.com/office/drawing/2014/main" id="{A19DB7AC-D343-45CB-97EA-168F25A0B6C7}"/>
                </a:ext>
              </a:extLst>
            </p:cNvPr>
            <p:cNvSpPr/>
            <p:nvPr/>
          </p:nvSpPr>
          <p:spPr>
            <a:xfrm>
              <a:off x="9072000" y="5472000"/>
              <a:ext cx="576000" cy="2880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cxnSp>
          <p:nvCxnSpPr>
            <p:cNvPr id="70" name="Straight Connector 69">
              <a:extLst>
                <a:ext uri="{FF2B5EF4-FFF2-40B4-BE49-F238E27FC236}">
                  <a16:creationId xmlns:a16="http://schemas.microsoft.com/office/drawing/2014/main" id="{AF688678-9A54-46CC-9122-F3ABCE3098C3}"/>
                </a:ext>
              </a:extLst>
            </p:cNvPr>
            <p:cNvCxnSpPr>
              <a:cxnSpLocks/>
              <a:stCxn id="69" idx="2"/>
              <a:endCxn id="69" idx="4"/>
            </p:cNvCxnSpPr>
            <p:nvPr/>
          </p:nvCxnSpPr>
          <p:spPr>
            <a:xfrm>
              <a:off x="9072000" y="5760000"/>
              <a:ext cx="57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D8D6F5A-34CB-49D1-8AD6-ED647E6A3637}"/>
                </a:ext>
              </a:extLst>
            </p:cNvPr>
            <p:cNvCxnSpPr>
              <a:cxnSpLocks/>
              <a:stCxn id="69" idx="2"/>
              <a:endCxn id="69" idx="0"/>
            </p:cNvCxnSpPr>
            <p:nvPr/>
          </p:nvCxnSpPr>
          <p:spPr>
            <a:xfrm flipV="1">
              <a:off x="9072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F462D9BC-DAA7-40DC-ACC5-16234B78F893}"/>
                </a:ext>
              </a:extLst>
            </p:cNvPr>
            <p:cNvCxnSpPr>
              <a:cxnSpLocks/>
              <a:stCxn id="69" idx="4"/>
              <a:endCxn id="69" idx="0"/>
            </p:cNvCxnSpPr>
            <p:nvPr/>
          </p:nvCxnSpPr>
          <p:spPr>
            <a:xfrm flipH="1" flipV="1">
              <a:off x="9360000" y="5472000"/>
              <a:ext cx="288000" cy="288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85F4A6E8-BCAE-4D4D-A374-2A41227BD4AC}"/>
              </a:ext>
            </a:extLst>
          </p:cNvPr>
          <p:cNvSpPr/>
          <p:nvPr/>
        </p:nvSpPr>
        <p:spPr>
          <a:xfrm>
            <a:off x="6588000" y="536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B[15]</a:t>
            </a:r>
          </a:p>
        </p:txBody>
      </p:sp>
      <p:sp>
        <p:nvSpPr>
          <p:cNvPr id="74" name="Rectangle 73">
            <a:extLst>
              <a:ext uri="{FF2B5EF4-FFF2-40B4-BE49-F238E27FC236}">
                <a16:creationId xmlns:a16="http://schemas.microsoft.com/office/drawing/2014/main" id="{D8B1501D-5330-4149-9BB8-E53143CB09A7}"/>
              </a:ext>
            </a:extLst>
          </p:cNvPr>
          <p:cNvSpPr/>
          <p:nvPr/>
        </p:nvSpPr>
        <p:spPr>
          <a:xfrm>
            <a:off x="7236000" y="536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B[11]</a:t>
            </a:r>
          </a:p>
        </p:txBody>
      </p:sp>
      <p:sp>
        <p:nvSpPr>
          <p:cNvPr id="75" name="Rectangle 74">
            <a:extLst>
              <a:ext uri="{FF2B5EF4-FFF2-40B4-BE49-F238E27FC236}">
                <a16:creationId xmlns:a16="http://schemas.microsoft.com/office/drawing/2014/main" id="{0017606E-F0C0-464D-8DAA-519B5E9E5AE5}"/>
              </a:ext>
            </a:extLst>
          </p:cNvPr>
          <p:cNvSpPr/>
          <p:nvPr/>
        </p:nvSpPr>
        <p:spPr>
          <a:xfrm>
            <a:off x="7884000" y="5364000"/>
            <a:ext cx="648000" cy="432000"/>
          </a:xfrm>
          <a:prstGeom prst="rec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B[7]</a:t>
            </a:r>
          </a:p>
        </p:txBody>
      </p:sp>
      <p:sp>
        <p:nvSpPr>
          <p:cNvPr id="76" name="Rectangle 75">
            <a:extLst>
              <a:ext uri="{FF2B5EF4-FFF2-40B4-BE49-F238E27FC236}">
                <a16:creationId xmlns:a16="http://schemas.microsoft.com/office/drawing/2014/main" id="{4621B2A2-7C67-455B-B49B-C9CDC2D45958}"/>
              </a:ext>
            </a:extLst>
          </p:cNvPr>
          <p:cNvSpPr/>
          <p:nvPr/>
        </p:nvSpPr>
        <p:spPr>
          <a:xfrm>
            <a:off x="6588000" y="590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C[15]</a:t>
            </a:r>
          </a:p>
        </p:txBody>
      </p:sp>
      <p:sp>
        <p:nvSpPr>
          <p:cNvPr id="77" name="Rectangle 76">
            <a:extLst>
              <a:ext uri="{FF2B5EF4-FFF2-40B4-BE49-F238E27FC236}">
                <a16:creationId xmlns:a16="http://schemas.microsoft.com/office/drawing/2014/main" id="{A207345A-7605-4D75-86BB-727648B31B9A}"/>
              </a:ext>
            </a:extLst>
          </p:cNvPr>
          <p:cNvSpPr/>
          <p:nvPr/>
        </p:nvSpPr>
        <p:spPr>
          <a:xfrm>
            <a:off x="7236000" y="590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C[11]</a:t>
            </a:r>
          </a:p>
        </p:txBody>
      </p:sp>
      <p:sp>
        <p:nvSpPr>
          <p:cNvPr id="78" name="Rectangle 77">
            <a:extLst>
              <a:ext uri="{FF2B5EF4-FFF2-40B4-BE49-F238E27FC236}">
                <a16:creationId xmlns:a16="http://schemas.microsoft.com/office/drawing/2014/main" id="{D8A728AD-13BB-46A9-9BE3-98AA37D1EB29}"/>
              </a:ext>
            </a:extLst>
          </p:cNvPr>
          <p:cNvSpPr/>
          <p:nvPr/>
        </p:nvSpPr>
        <p:spPr>
          <a:xfrm>
            <a:off x="7884000" y="5904000"/>
            <a:ext cx="648000" cy="432000"/>
          </a:xfrm>
          <a:prstGeom prst="rec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C[7]</a:t>
            </a:r>
          </a:p>
        </p:txBody>
      </p:sp>
      <p:sp>
        <p:nvSpPr>
          <p:cNvPr id="79" name="Rectangle 78">
            <a:extLst>
              <a:ext uri="{FF2B5EF4-FFF2-40B4-BE49-F238E27FC236}">
                <a16:creationId xmlns:a16="http://schemas.microsoft.com/office/drawing/2014/main" id="{B1C4F171-349E-435E-BE84-3C5D18100C90}"/>
              </a:ext>
            </a:extLst>
          </p:cNvPr>
          <p:cNvSpPr/>
          <p:nvPr/>
        </p:nvSpPr>
        <p:spPr>
          <a:xfrm>
            <a:off x="10295998" y="5634000"/>
            <a:ext cx="648000" cy="432000"/>
          </a:xfrm>
          <a:prstGeom prst="rect">
            <a:avLst/>
          </a:prstGeom>
          <a:solidFill>
            <a:schemeClr val="accent2">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A[3]</a:t>
            </a:r>
          </a:p>
        </p:txBody>
      </p:sp>
      <p:cxnSp>
        <p:nvCxnSpPr>
          <p:cNvPr id="80" name="Straight Arrow Connector 79">
            <a:extLst>
              <a:ext uri="{FF2B5EF4-FFF2-40B4-BE49-F238E27FC236}">
                <a16:creationId xmlns:a16="http://schemas.microsoft.com/office/drawing/2014/main" id="{AAE68943-3263-4C6C-B10C-C958BA6512B9}"/>
              </a:ext>
            </a:extLst>
          </p:cNvPr>
          <p:cNvCxnSpPr>
            <a:stCxn id="75" idx="3"/>
          </p:cNvCxnSpPr>
          <p:nvPr/>
        </p:nvCxnSpPr>
        <p:spPr>
          <a:xfrm>
            <a:off x="8532000" y="5580000"/>
            <a:ext cx="64800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A26E861D-2E3B-432B-9085-CC1B0CFB9B28}"/>
              </a:ext>
            </a:extLst>
          </p:cNvPr>
          <p:cNvCxnSpPr>
            <a:cxnSpLocks/>
            <a:stCxn id="78" idx="3"/>
          </p:cNvCxnSpPr>
          <p:nvPr/>
        </p:nvCxnSpPr>
        <p:spPr>
          <a:xfrm>
            <a:off x="8532000" y="612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DA76C8BE-1AD8-48E4-9B4F-D6D0CB3F4BF1}"/>
              </a:ext>
            </a:extLst>
          </p:cNvPr>
          <p:cNvCxnSpPr>
            <a:cxnSpLocks/>
            <a:stCxn id="68" idx="2"/>
            <a:endCxn id="79" idx="1"/>
          </p:cNvCxnSpPr>
          <p:nvPr/>
        </p:nvCxnSpPr>
        <p:spPr>
          <a:xfrm>
            <a:off x="9647999" y="5850000"/>
            <a:ext cx="647999"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3" name="Document 194">
            <a:extLst>
              <a:ext uri="{FF2B5EF4-FFF2-40B4-BE49-F238E27FC236}">
                <a16:creationId xmlns:a16="http://schemas.microsoft.com/office/drawing/2014/main" id="{76D92D15-8698-449C-83F1-F8ECB84E54A1}"/>
              </a:ext>
            </a:extLst>
          </p:cNvPr>
          <p:cNvSpPr/>
          <p:nvPr/>
        </p:nvSpPr>
        <p:spPr>
          <a:xfrm rot="5400000">
            <a:off x="6228000" y="5436000"/>
            <a:ext cx="432000" cy="288000"/>
          </a:xfrm>
          <a:prstGeom prst="flowChartDocument">
            <a:avLst/>
          </a:prstGeom>
          <a:solidFill>
            <a:schemeClr val="accent2">
              <a:lumMod val="25000"/>
              <a:lumOff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4" name="Document 198">
            <a:extLst>
              <a:ext uri="{FF2B5EF4-FFF2-40B4-BE49-F238E27FC236}">
                <a16:creationId xmlns:a16="http://schemas.microsoft.com/office/drawing/2014/main" id="{E3B0AA44-8849-4797-9642-D8FBCC98D372}"/>
              </a:ext>
            </a:extLst>
          </p:cNvPr>
          <p:cNvSpPr/>
          <p:nvPr/>
        </p:nvSpPr>
        <p:spPr>
          <a:xfrm rot="5400000">
            <a:off x="6228000" y="5976000"/>
            <a:ext cx="432000" cy="288000"/>
          </a:xfrm>
          <a:prstGeom prst="flowChartDocument">
            <a:avLst/>
          </a:prstGeom>
          <a:solidFill>
            <a:schemeClr val="accent2">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85" name="Straight Connector 84">
            <a:extLst>
              <a:ext uri="{FF2B5EF4-FFF2-40B4-BE49-F238E27FC236}">
                <a16:creationId xmlns:a16="http://schemas.microsoft.com/office/drawing/2014/main" id="{242245A7-D5E5-4683-837D-B228FE65A834}"/>
              </a:ext>
            </a:extLst>
          </p:cNvPr>
          <p:cNvCxnSpPr/>
          <p:nvPr/>
        </p:nvCxnSpPr>
        <p:spPr>
          <a:xfrm>
            <a:off x="7236000" y="1656000"/>
            <a:ext cx="0" cy="493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D9F3E7DA-7FDB-4BEF-96B7-1D711C2E3FCA}"/>
              </a:ext>
            </a:extLst>
          </p:cNvPr>
          <p:cNvCxnSpPr/>
          <p:nvPr/>
        </p:nvCxnSpPr>
        <p:spPr>
          <a:xfrm>
            <a:off x="7884000" y="1656000"/>
            <a:ext cx="0" cy="493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8EE79AA-DF1E-4D1D-9AB1-F492D13CB7AF}"/>
              </a:ext>
            </a:extLst>
          </p:cNvPr>
          <p:cNvCxnSpPr/>
          <p:nvPr/>
        </p:nvCxnSpPr>
        <p:spPr>
          <a:xfrm>
            <a:off x="8532000" y="1656000"/>
            <a:ext cx="0" cy="493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B7EB1BB-F136-4F41-B793-8A2F7B908E43}"/>
              </a:ext>
            </a:extLst>
          </p:cNvPr>
          <p:cNvCxnSpPr/>
          <p:nvPr/>
        </p:nvCxnSpPr>
        <p:spPr>
          <a:xfrm>
            <a:off x="6588000" y="1656000"/>
            <a:ext cx="0" cy="4932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73209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1D4E06-5D3F-4994-A4A7-4BA626FA722D}">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1b3c636-2c1a-4a05-9492-676b008f308a"/>
    <ds:schemaRef ds:uri="5602b56c-42e3-46dd-be85-b5975c744898"/>
    <ds:schemaRef ds:uri="http://www.w3.org/XML/1998/namespace"/>
  </ds:schemaRefs>
</ds:datastoreItem>
</file>

<file path=customXml/itemProps2.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7163</Words>
  <Application>Microsoft Office PowerPoint</Application>
  <PresentationFormat>Widescreen</PresentationFormat>
  <Paragraphs>676</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Courier</vt:lpstr>
      <vt:lpstr>Courier New</vt:lpstr>
      <vt:lpstr>Wingdings</vt:lpstr>
      <vt:lpstr>Arm_PPT_Public</vt:lpstr>
      <vt:lpstr>Vector, SIMD, &amp; GPUs</vt:lpstr>
      <vt:lpstr>Module Syllabus</vt:lpstr>
      <vt:lpstr>Motivation</vt:lpstr>
      <vt:lpstr>PowerPoint Presentation</vt:lpstr>
      <vt:lpstr>Vector Processors</vt:lpstr>
      <vt:lpstr>Example Executing Code on a Vector Processor</vt:lpstr>
      <vt:lpstr>An Example Vector Processor</vt:lpstr>
      <vt:lpstr>Instruction Execution</vt:lpstr>
      <vt:lpstr>Instruction Execution</vt:lpstr>
      <vt:lpstr>Predication</vt:lpstr>
      <vt:lpstr>PowerPoint Presentation</vt:lpstr>
      <vt:lpstr>SIMD</vt:lpstr>
      <vt:lpstr>SIMD Execution</vt:lpstr>
      <vt:lpstr>SIMD vs Vector Processing</vt:lpstr>
      <vt:lpstr>Case Study: AArch64 NEON</vt:lpstr>
      <vt:lpstr>Case Study: AArch64 SIMD Instruction Types</vt:lpstr>
      <vt:lpstr>Case Study: AArch64 SIMD Register Bank</vt:lpstr>
      <vt:lpstr>Case Study: AArch64 SIMD Data Types and Sizes</vt:lpstr>
      <vt:lpstr>Case Study: Scalable Vector Extension (SVE)</vt:lpstr>
      <vt:lpstr>Case Study: SVE Vectors and Predicates</vt:lpstr>
      <vt:lpstr>PowerPoint Presentation</vt:lpstr>
      <vt:lpstr>GPU Evolution</vt:lpstr>
      <vt:lpstr>GPU Design Principles</vt:lpstr>
      <vt:lpstr>SIMT vs SIMD</vt:lpstr>
      <vt:lpstr>One Processing Element</vt:lpstr>
      <vt:lpstr>Multiple Processing Elements</vt:lpstr>
      <vt:lpstr>Minimizing Stalls</vt:lpstr>
      <vt:lpstr>Scaling Out</vt:lpstr>
      <vt:lpstr>Case Study: Mali T880 GPU</vt:lpstr>
      <vt:lpstr>Case Study: Arm Mali Bifrost GPU Architecture</vt:lpstr>
      <vt:lpstr>Case Study: Arm Mali-G76 GPU</vt:lpstr>
      <vt:lpstr>Case Study: Arm Mali-G77 GPU</vt:lpstr>
      <vt:lpstr>Summary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2021-11-30T12:30:04Z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