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63"/>
  </p:notesMasterIdLst>
  <p:handoutMasterIdLst>
    <p:handoutMasterId r:id="rId64"/>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 id="441" r:id="rId6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70365" autoAdjust="0"/>
  </p:normalViewPr>
  <p:slideViewPr>
    <p:cSldViewPr snapToGrid="0">
      <p:cViewPr varScale="1">
        <p:scale>
          <a:sx n="85" d="100"/>
          <a:sy n="85" d="100"/>
        </p:scale>
        <p:origin x="96"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veloper.arm.com/docs/genc009492/latest/introduc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veloper.arm.com/ip-products/security-ip/trustzo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atic.docs.arm.com/100690/0200/armv8m_trustzone_technology_100690_0200.pdf?_ga=2.172876068.626413000.1569495113-171889455.1539079803"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ommunity.arm.com/developer/ip-products/processors/trustzone-for-armv8-m/f/trustzone-armv8-m-forum/10019/trustzone-of-the-cortex-m-vs-trustzone-of-the-cortex-a" TargetMode="External"/><Relationship Id="rId4" Type="http://schemas.openxmlformats.org/officeDocument/2006/relationships/hyperlink" Target="https://www.arm.com/why-arm/technologies/trustzone-for-cortex-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veloper.arm.com/ip-products/system-ip/system-ip/free-system-ip-whitepapers/enterprise-virtualization-whitepap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ommunity.arm.com/developer/ip-products/system/f/embedded-forum/10379/gic-virtualization----gich_elrsr-and-hardware-interrupts" TargetMode="External"/><Relationship Id="rId5" Type="http://schemas.openxmlformats.org/officeDocument/2006/relationships/hyperlink" Target="https://static.docs.arm.com/ihi0069/d/IHI0069D_gic_architecture_specification.pdf?_ga=2.157174715.1822511761.1571662550-171889455.1539079803&amp;_gac=1.148265285.1569863214.Cj0KCQjwz8bsBRC6ARIsAEyNnvoz2q5hVSPP1ljRrjvxw07z3lvU6IPfC3oRwZKQbIQkBEf8l21WI9UaAtrREALw_wcB" TargetMode="External"/><Relationship Id="rId4" Type="http://schemas.openxmlformats.org/officeDocument/2006/relationships/hyperlink" Target="https://developer.arm.com/ip-products/system-ip/system-controllers/interrupt-controller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eveloper.arm.com/ip-products/system-ip/coresight-debug-and-trace/coresight-components/coresight-ela-500-embedded-logic-analyser"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eveloper.arm.com/ip-products/system-ip/coresight-debug-and-trace/coresight-technical-introduction?_ga=2.212414099.626413000.1569495113-171889455.1539079803"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eveloper.arm.com/ip-products/system-ip/coresight-debug-and-trace/coresight-components/coresight-soc-600"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community.arm.com/developer/ip-products/processors/b/processors-ip-blog/posts/how-to-debug-coresight-basics-part-1" TargetMode="External"/><Relationship Id="rId4" Type="http://schemas.openxmlformats.org/officeDocument/2006/relationships/hyperlink" Target="https://developer.arm.com/ip-products/system-ip/coresight-debug-and-trace/coresight-components/coresight-ela-500-embedded-logic-analyser"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eveloper.arm.com/ip-products/system-ip/coresight-debug-and-trace/coresight-components/coresight-ela-500-embedded-logic-analyzer"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ommunity.arm.com/developer/tools-software/tools/b/tools-software-ides-blog/posts/using-the-coresight-ela-500-embedded-logic-analyzer-with-arm-ds-5#targetText=Introduction,IP%20and%203rd%20party%20IP.&amp;targetText=As%20well%20as%20accelerating%20debug,assistance%20for%20post%20deployment%20debu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otchips.org/hc30/2conf/2.07_ARM_ML_Processor_HC30_ARM_2018_08_17.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developer.arm.com/ip-products/processors/machine-learning/arm-ml-processo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eveloper.arm.com/ip-products/system-ip/memory-controllers/corelink-dmc-50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ommunity.arm.com/developer/ip-products/processors/b/processors-ip-blog/posts/arm-cortex-r8-paves-way-to-lte-advanced-pro-and-5g"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community.arm.com/developer/ip-products/processors/b/processors-ip-blog/posts/the-route-to-5g---arm-whitepaper" TargetMode="External"/><Relationship Id="rId4" Type="http://schemas.openxmlformats.org/officeDocument/2006/relationships/hyperlink" Target="https://developer.arm.com/ip-products/processors/cortex-r/cortex-r8"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arminfo.emea.arm.com/help/topic/com.arm.doc.100453_0400_02_en/dsu_trm_100453_0400_02_en.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arminfo.emea.arm.com/help/topic/com.arm.doc.100798_0400_00_en/cortex_a76_trm_100798_0400_00_en.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infocenter.arm.com/help/index.jsp?topic=/com.arm.doc.den0024b/index.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arm.com/why-arm/technologies/safety"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anandtech.com/show/11441/dynamiq-and-arms-new-cpus-cortex-a75-a55/4"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www.anandtech.com/show/12785/arm-cortex-a76-cpu-unveiled-7nm-powerhouse" TargetMode="External"/><Relationship Id="rId4" Type="http://schemas.openxmlformats.org/officeDocument/2006/relationships/hyperlink" Target="https://www.anandtech.com/show/13614/arm-delivers-on-cortex-a76-promises"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arminfo.emea.arm.com/help/topic/com.arm.doc.100798_0400_00_en/cortex_a76_trm_100798_0400_00_en.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en.wikichip.org/wiki/movidius/microarchitectures/shave_v2.0"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unity.arm.com/developer/ip-products/processors/b/processors-ip-blog/posts/where-does-big-little-fit-in-the-world-of-dynamiq?_ga=2.182919457.626413000.1569495113-171889455.1539079803"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eveloper.arm.com/ip-products/processors/cortex-a/cortex-a55" TargetMode="External"/><Relationship Id="rId4" Type="http://schemas.openxmlformats.org/officeDocument/2006/relationships/hyperlink" Target="https://developer.arm.com/ip-products/processors/cortex-a/cortex-a7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69113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is the DynamIQ cluster that has big and LITTLE cores. </a:t>
            </a:r>
          </a:p>
          <a:p>
            <a:r>
              <a:rPr lang="en-GB" dirty="0"/>
              <a:t>Tasks that do not require high performance can migrate to the smaller cores (Cortex-A55). This saves power by running on the (relatively) simple in-order microarchitecture.</a:t>
            </a:r>
          </a:p>
          <a:p>
            <a:r>
              <a:rPr lang="en-GB" dirty="0"/>
              <a:t>Tasks that need computing power run on the larger cores (Cortex-A76), so high performance is available when required.</a:t>
            </a:r>
          </a:p>
          <a:p>
            <a:endParaRPr lang="en-GB" dirty="0"/>
          </a:p>
          <a:p>
            <a:r>
              <a:rPr lang="en-GB" dirty="0"/>
              <a:t>However, both core types must run exactly the same ISA so as to enable migration at any point.</a:t>
            </a:r>
          </a:p>
          <a:p>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16260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Let’s now look at the graphics and display IPs in this SoC example.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78695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details the Graphics and Display IPs that we have used in the SoC example.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84073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will now learn about Arm TrustZone. </a:t>
            </a:r>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34337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introducing what TrustZone is, it is important to understand what we define security as (shown in this current slide).  </a:t>
            </a:r>
          </a:p>
          <a:p>
            <a:endParaRPr lang="en-GB" dirty="0"/>
          </a:p>
          <a:p>
            <a:r>
              <a:rPr lang="en-GB" dirty="0"/>
              <a:t>For more information, please see</a:t>
            </a:r>
            <a:r>
              <a:rPr lang="en-GB" dirty="0">
                <a:solidFill>
                  <a:srgbClr val="FF0000"/>
                </a:solidFill>
              </a:rPr>
              <a:t>:</a:t>
            </a:r>
          </a:p>
          <a:p>
            <a:r>
              <a:rPr lang="en-GB" dirty="0">
                <a:solidFill>
                  <a:srgbClr val="FF0000"/>
                </a:solidFill>
              </a:rPr>
              <a:t>https://developer.arm.com/solutions/security-on-arm </a:t>
            </a:r>
          </a:p>
          <a:p>
            <a:r>
              <a:rPr lang="en-GB" dirty="0">
                <a:solidFill>
                  <a:srgbClr val="FF0000"/>
                </a:solidFill>
                <a:hlinkClick r:id="rId3">
                  <a:extLst>
                    <a:ext uri="{A12FA001-AC4F-418D-AE19-62706E023703}">
                      <ahyp:hlinkClr xmlns:ahyp="http://schemas.microsoft.com/office/drawing/2018/hyperlinkcolor" val="tx"/>
                    </a:ext>
                  </a:extLst>
                </a:hlinkClick>
              </a:rPr>
              <a:t>https://developer.arm.com/docs/genc009492/latest/introduction</a:t>
            </a:r>
            <a:endParaRPr lang="en-GB" dirty="0">
              <a:solidFill>
                <a:srgbClr val="FF0000"/>
              </a:solidFill>
            </a:endParaRP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19617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TrustZone is an Arm technology that provides system-wide hardware isolation for trusted software. </a:t>
            </a:r>
          </a:p>
          <a:p>
            <a:endParaRPr lang="en-GB" dirty="0"/>
          </a:p>
          <a:p>
            <a:r>
              <a:rPr lang="en-GB" dirty="0"/>
              <a:t>TrustZone is not a one-size-fits-all approach to security, but an infrastructure to enable compliant components to work within to ensure security.</a:t>
            </a:r>
          </a:p>
          <a:p>
            <a:endParaRPr lang="en-GB" dirty="0"/>
          </a:p>
          <a:p>
            <a:r>
              <a:rPr lang="en-GB" dirty="0"/>
              <a:t>See </a:t>
            </a:r>
            <a:r>
              <a:rPr lang="en-GB" dirty="0">
                <a:hlinkClick r:id="rId3"/>
              </a:rPr>
              <a:t>https://developer.arm.com/ip-products/security-ip/trustzone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371420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most obvious way of implementing these two worlds (Normal world and Secure world) is through two cores, e.g., </a:t>
            </a:r>
            <a:r>
              <a:rPr lang="en-GB" dirty="0"/>
              <a:t>a dedicated core for the Secure world. However, t</a:t>
            </a:r>
            <a:r>
              <a:rPr lang="en-GB" sz="1200" dirty="0"/>
              <a:t>his is costly in silicon area and power</a:t>
            </a:r>
          </a:p>
          <a:p>
            <a:pPr marL="532264" indent="-532264">
              <a:buFont typeface="Arial" panose="020B0604020202020204" pitchFamily="34" charset="0"/>
              <a:buChar char="•"/>
            </a:pPr>
            <a:endParaRPr lang="en-GB" sz="1200" dirty="0"/>
          </a:p>
          <a:p>
            <a:r>
              <a:rPr lang="en-GB" sz="1200" dirty="0"/>
              <a:t>TrustZone provides architectural extensions to allow one core to execute code from the Normal and Secure worlds. </a:t>
            </a:r>
            <a:r>
              <a:rPr lang="en-US" sz="1200" dirty="0"/>
              <a:t>The “Secure Monitor Mode” acts as a gatekeeper for moving between worlds.</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45654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reading: </a:t>
            </a:r>
          </a:p>
          <a:p>
            <a:pPr marL="266131" indent="-266131">
              <a:buFont typeface="Arial" panose="020B0604020202020204" pitchFamily="34" charset="0"/>
              <a:buChar char="•"/>
            </a:pPr>
            <a:r>
              <a:rPr lang="en-GB" dirty="0"/>
              <a:t>TrustZone technology for Armv8-M architecture </a:t>
            </a:r>
            <a:r>
              <a:rPr lang="en-GB" dirty="0">
                <a:hlinkClick r:id="rId3"/>
              </a:rPr>
              <a:t>https://static.docs.arm.com/100690/0200/armv8m_trustzone_technology_100690_0200.pdf?_ga=2.172876068.626413000.1569495113-171889455.1539079803</a:t>
            </a:r>
            <a:endParaRPr lang="en-GB" dirty="0"/>
          </a:p>
          <a:p>
            <a:pPr marL="266131" indent="-266131">
              <a:buFont typeface="Arial" panose="020B0604020202020204" pitchFamily="34" charset="0"/>
              <a:buChar char="•"/>
            </a:pPr>
            <a:r>
              <a:rPr lang="en-GB" dirty="0">
                <a:hlinkClick r:id="rId4"/>
              </a:rPr>
              <a:t>https://www.arm.com/why-arm/technologies/trustzone-for-cortex-a</a:t>
            </a:r>
            <a:endParaRPr lang="en-GB" dirty="0"/>
          </a:p>
          <a:p>
            <a:pPr marL="266131" indent="-266131">
              <a:buFont typeface="Arial" panose="020B0604020202020204" pitchFamily="34" charset="0"/>
              <a:buChar char="•"/>
            </a:pPr>
            <a:r>
              <a:rPr lang="en-GB" dirty="0">
                <a:hlinkClick r:id="rId5"/>
              </a:rPr>
              <a:t>https://community.arm.com/developer/ip-products/processors/trustzone-for-armv8-m/f/trustzone-armv8-m-forum/10019/trustzone-of-the-cortex-m-vs-trustzone-of-the-cortex-a</a:t>
            </a:r>
            <a:endParaRPr lang="en-GB" dirty="0"/>
          </a:p>
          <a:p>
            <a:pPr marL="266131" indent="-266131">
              <a:buFont typeface="Arial" panose="020B0604020202020204" pitchFamily="34" charset="0"/>
              <a:buChar char="•"/>
            </a:pPr>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422740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TrustZone is implemented, the memory is also partitioned into Secure and Normal (Non-Secure) memory regions. Virtual Addresses in Non-Secure state can only map to Non-Secure Physical Addresses. On the other hand, Virtual Addresses in Secure state can map either to Secure or Non-Secure Physical Addresses. </a:t>
            </a:r>
          </a:p>
          <a:p>
            <a:endParaRPr lang="en-GB" dirty="0"/>
          </a:p>
          <a:p>
            <a:r>
              <a:rPr lang="en-GB" dirty="0"/>
              <a:t>Each memory transaction must indicate the security state of the address it is trying to access. </a:t>
            </a:r>
            <a:r>
              <a:rPr lang="en-US" sz="1800" dirty="0"/>
              <a:t>Note that in this implementation, caches carry information about which physical address space was accessed, NOT which Virtual Address (VA) space.</a:t>
            </a:r>
          </a:p>
          <a:p>
            <a:r>
              <a:rPr lang="en-GB" sz="1800" dirty="0"/>
              <a:t>The TLB entry has an additional bit to identify which “world” the data belong to.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26981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dirty="0"/>
              <a:t>We will now look at the Generic Interrupt Controller in this SoC example. </a:t>
            </a:r>
            <a:endParaRPr lang="LID4096"/>
          </a:p>
          <a:p>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210843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 this final module, we will tie in together the concepts we have learned in the previous Computer Architecture modules and look at how some of those concepts are put together in a System-on-Chip (SoC).</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474119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function of a GIC? </a:t>
            </a:r>
          </a:p>
          <a:p>
            <a:pPr defTabSz="1419370">
              <a:defRPr/>
            </a:pPr>
            <a:r>
              <a:rPr lang="en-GB" dirty="0"/>
              <a:t>The GIC performs critical tasks of interrupt management, prioritization, and routing. GICs are extremely beneficial in boosting processor efficiency and supporting interrupt virtualization (e.g., interrupts in Virtual Machines). Interrupt virtualization will not be covered in this course. For more information on it, please read the Arm White Paper on Enterprise Virtualization, see </a:t>
            </a:r>
            <a:r>
              <a:rPr lang="en-GB" dirty="0">
                <a:hlinkClick r:id="rId3"/>
              </a:rPr>
              <a:t>https://developer.arm.com/ip-products/system-ip/system-ip/free-system-ip-whitepapers/enterprise-virtualization-whitepaper</a:t>
            </a:r>
            <a:endParaRPr lang="en-GB" dirty="0"/>
          </a:p>
          <a:p>
            <a:endParaRPr lang="en-GB" dirty="0"/>
          </a:p>
          <a:p>
            <a:r>
              <a:rPr lang="en-GB" dirty="0"/>
              <a:t>The Arm GICs are usually implemented as a separate block of IP that is based on an Arm GIC architecture. There are different versions of the Arm GIC architecture (v1 is the earliest and GICv3/4 is the latest). </a:t>
            </a:r>
          </a:p>
          <a:p>
            <a:endParaRPr lang="en-GB" dirty="0"/>
          </a:p>
          <a:p>
            <a:r>
              <a:rPr lang="en-GB" dirty="0"/>
              <a:t>The SoC example shown in the previous slide uses an Arm CoreLink GIC-600 Generic Interrupt Controller.</a:t>
            </a:r>
          </a:p>
          <a:p>
            <a:endParaRPr lang="en-GB" dirty="0"/>
          </a:p>
          <a:p>
            <a:r>
              <a:rPr lang="en-GB" dirty="0"/>
              <a:t>The CoreLink GIC-600 is designed to support the DynamIQ cores, such as Cortex-A76 and Cortex-A55, while also being fully backward compatible with other Armv8.0 cores. </a:t>
            </a:r>
          </a:p>
          <a:p>
            <a:endParaRPr lang="en-GB" dirty="0"/>
          </a:p>
          <a:p>
            <a:r>
              <a:rPr lang="en-GB" dirty="0"/>
              <a:t>Arm provides several types of GICs, with the simplest being GIC-400 for systems with small CPU cores, and GIC-600 for higher performing cores. </a:t>
            </a:r>
          </a:p>
          <a:p>
            <a:endParaRPr lang="en-GB" dirty="0"/>
          </a:p>
          <a:p>
            <a:r>
              <a:rPr lang="en-GB" dirty="0"/>
              <a:t>References:</a:t>
            </a:r>
          </a:p>
          <a:p>
            <a:r>
              <a:rPr lang="en-GB" dirty="0">
                <a:hlinkClick r:id="rId4"/>
              </a:rPr>
              <a:t>https://developer.arm.com/ip-products/system-ip/system-controllers/interrupt-controllers</a:t>
            </a:r>
            <a:endParaRPr lang="en-GB" dirty="0"/>
          </a:p>
          <a:p>
            <a:r>
              <a:rPr lang="en-GB" dirty="0">
                <a:hlinkClick r:id="rId5"/>
              </a:rPr>
              <a:t>https://static.docs.arm.com/ihi0069/d/IHI0069D_gic_architecture_specification.pdf?_ga=2.157174715.1822511761.1571662550-171889455.1539079803&amp;_gac=1.148265285.1569863214.Cj0KCQjwz8bsBRC6ARIsAEyNnvoz2q5hVSPP1ljRrjvxw07z3lvU6IPfC3oRwZKQbIQkBEf8l21WI9UaAtrREALw_wcB</a:t>
            </a:r>
            <a:endParaRPr lang="en-GB" dirty="0"/>
          </a:p>
          <a:p>
            <a:endParaRPr lang="en-GB" dirty="0"/>
          </a:p>
          <a:p>
            <a:r>
              <a:rPr lang="en-GB" dirty="0">
                <a:hlinkClick r:id="rId6"/>
              </a:rPr>
              <a:t>https://community.arm.com/developer/ip-products/system/f/embedded-forum/10379/gic-virtualization----gich_elrsr-and-hardware-interrupts</a:t>
            </a:r>
            <a:endParaRPr lang="en-GB" dirty="0"/>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226466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dirty="0"/>
              <a:t>We will now look at the interconnect in this SoC example. </a:t>
            </a:r>
            <a:endParaRPr lang="LID4096" dirty="0"/>
          </a:p>
          <a:p>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32914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 example shown in the previous slide uses an Arm CoreLink CCI-550 interconnect. It is based on the Arm AMBA 4 ACE protocol. AMBA is an open-standard interconnect specification for communication between different IP blocks in a SoC.</a:t>
            </a:r>
          </a:p>
          <a:p>
            <a:endParaRPr lang="en-GB" dirty="0"/>
          </a:p>
          <a:p>
            <a:r>
              <a:rPr lang="en-GB" dirty="0"/>
              <a:t>The CoreLink CCI-550 interconnect provides a cache coherent interconnect between CPU clusters and other IP blocks in the SoC.</a:t>
            </a:r>
          </a:p>
          <a:p>
            <a:endParaRPr lang="en-GB" dirty="0"/>
          </a:p>
          <a:p>
            <a:r>
              <a:rPr lang="en-GB" dirty="0"/>
              <a:t>The interconnect itself is implemented as a number of different crossbars and control logic. It also contains a “snoop filter.” This keeps a record of addresses stored in the caches of the attached cores (or “ACE manager”). The snoop filter is often able to resolve coherence requests without the need to broadcast to all ACE interfaces. This mechanism helps to reduce both system power and latency.</a:t>
            </a:r>
          </a:p>
          <a:p>
            <a:endParaRPr lang="en-GB" dirty="0"/>
          </a:p>
          <a:p>
            <a:r>
              <a:rPr lang="en-GB" dirty="0"/>
              <a:t>The IP also contains a debug and performance monitoring interface, testing interfaces, and clock and power control interfaces.</a:t>
            </a:r>
          </a:p>
          <a:p>
            <a:endParaRPr lang="en-GB" dirty="0"/>
          </a:p>
          <a:p>
            <a:r>
              <a:rPr lang="en-GB" dirty="0"/>
              <a:t>References:</a:t>
            </a:r>
          </a:p>
          <a:p>
            <a:r>
              <a:rPr lang="en-GB" dirty="0"/>
              <a:t>Corelink CCI 550 Cache Coherence Interconnect Technical Reference Manual</a:t>
            </a:r>
          </a:p>
          <a:p>
            <a:r>
              <a:rPr lang="en-GB" dirty="0"/>
              <a:t>https://static.docs.arm.com/100282/0001/corelink_cci550_cache_coherent_interconnect_technical_reference_manual_100282_0001_01_en.pdf</a:t>
            </a:r>
          </a:p>
          <a:p>
            <a:endParaRPr lang="en-GB" dirty="0"/>
          </a:p>
          <a:p>
            <a:endParaRPr lang="en-GB" dirty="0"/>
          </a:p>
          <a:p>
            <a:endParaRPr lang="en-GB" dirty="0"/>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4059047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Arm CoreLink Network Interconnect (NIC-450) offers highly configurable topology with Network on Chip (NoC)-like properties that enable you to build high performance, optimized, AMBA-compliant SoC connectivity. </a:t>
            </a:r>
          </a:p>
          <a:p>
            <a:endParaRPr lang="en-US" sz="1200" dirty="0"/>
          </a:p>
          <a:p>
            <a:r>
              <a:rPr lang="en-US" sz="1200" dirty="0"/>
              <a:t>CoreLink Network Interconnect is configurable across a wide range of applications from a single bridge component, e.g., an AHB to AXI protocol bridge, to a complex infrastructure that consists of up to 128 requesters and 64 completers in a combination of different AMBA protocols.</a:t>
            </a:r>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405439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dirty="0"/>
              <a:t>We shall now look at the debug and trace IPs in the SoC example. </a:t>
            </a:r>
          </a:p>
          <a:p>
            <a:pPr defTabSz="1419370">
              <a:defRPr/>
            </a:pPr>
            <a:r>
              <a:rPr lang="en-GB" dirty="0"/>
              <a:t>Why is debug and trace necessary in most SoC designs? This feature is not only needed for software development and troubleshooting, but it is also extremely useful for collection of diagnostic data in the system when required. </a:t>
            </a:r>
          </a:p>
          <a:p>
            <a:pPr defTabSz="1419370">
              <a:defRPr/>
            </a:pPr>
            <a:endParaRPr lang="en-GB" dirty="0"/>
          </a:p>
          <a:p>
            <a:pPr defTabSz="1419370">
              <a:defRPr/>
            </a:pPr>
            <a:r>
              <a:rPr lang="en-GB" dirty="0"/>
              <a:t>This SoC example uses a CoreSight SoC-600 and ELA-500. </a:t>
            </a:r>
            <a:endParaRPr lang="LID4096" dirty="0"/>
          </a:p>
          <a:p>
            <a:endParaRPr lang="en-GB" dirty="0">
              <a:hlinkClick r:id="rId3"/>
            </a:endParaRPr>
          </a:p>
          <a:p>
            <a:r>
              <a:rPr lang="en-GB" dirty="0">
                <a:hlinkClick r:id="rId4"/>
              </a:rPr>
              <a:t>https://developer.arm.com/ip-products/system-ip/coresight-debug-and-trace/coresight-technical-introduction?_ga=2.212414099.626413000.1569495113-171889455.1539079803</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866609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Arm CoreSight SoC-600 is a debug and trace IP that includes debug access, trace routing and termination, cross-triggering and time stamping. </a:t>
            </a:r>
          </a:p>
          <a:p>
            <a:endParaRPr lang="en-US" sz="1800" dirty="0"/>
          </a:p>
          <a:p>
            <a:r>
              <a:rPr lang="en-US" sz="1800" dirty="0"/>
              <a:t>For more information, see:</a:t>
            </a:r>
          </a:p>
          <a:p>
            <a:endParaRPr lang="en-US" sz="1800" dirty="0"/>
          </a:p>
          <a:p>
            <a:r>
              <a:rPr lang="en-GB" dirty="0">
                <a:hlinkClick r:id="rId3"/>
              </a:rPr>
              <a:t>https://developer.arm.com/ip-products/system-ip/coresight-debug-and-trace/coresight-components/coresight-soc-600</a:t>
            </a:r>
            <a:endParaRPr lang="en-US" sz="1800" dirty="0"/>
          </a:p>
          <a:p>
            <a:pPr defTabSz="1419370">
              <a:defRPr/>
            </a:pPr>
            <a:r>
              <a:rPr lang="en-GB" dirty="0">
                <a:hlinkClick r:id="rId4"/>
              </a:rPr>
              <a:t>https://developer.arm.com/ip-products/system-ip/coresight-debug-and-trace/coresight-components/coresight-ela-500-embedded-logic-analyser</a:t>
            </a:r>
            <a:endParaRPr lang="en-US" sz="1800" dirty="0"/>
          </a:p>
          <a:p>
            <a:pPr defTabSz="1419370">
              <a:defRPr/>
            </a:pPr>
            <a:r>
              <a:rPr lang="en-GB" dirty="0">
                <a:hlinkClick r:id="rId5"/>
              </a:rPr>
              <a:t>https://community.arm.com/developer/ip-products/processors/b/processors-ip-blog/posts/how-to-debug-coresight-basics-part-1</a:t>
            </a:r>
            <a:endParaRPr lang="en-GB" dirty="0"/>
          </a:p>
          <a:p>
            <a:endParaRPr lang="en-US" sz="180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42888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b="0" dirty="0"/>
              <a:t>The CoreSight ELA-500 Embedded Logic Analyzer provides low-level signal visibility into the IPs – it provides visibility of load, stores, fetches, cache activity, none of which are available through instruction tracing. The embedded logic analyzer provides extra assistance with post-deployment debug by monitoring low-level signals. </a:t>
            </a:r>
          </a:p>
          <a:p>
            <a:pPr defTabSz="1419370">
              <a:defRPr/>
            </a:pPr>
            <a:endParaRPr lang="en-GB" b="0" dirty="0"/>
          </a:p>
          <a:p>
            <a:pPr defTabSz="1419370">
              <a:defRPr/>
            </a:pPr>
            <a:r>
              <a:rPr lang="en-US" dirty="0"/>
              <a:t>Debug signals are connected from the IP being debugged to the ELA-500, which compares the signals with a target value and drives actions (as shown in image). There is an optional trace capability that can be used to generate a history of the debug signals at any point in time. </a:t>
            </a:r>
            <a:r>
              <a:rPr lang="en-US" sz="1800" dirty="0"/>
              <a:t>Trigger conditions can be programmed over standard debug interfaces either directly by an on-chip processor or an external debugger.</a:t>
            </a:r>
            <a:endParaRPr lang="en-GB" b="0" dirty="0"/>
          </a:p>
          <a:p>
            <a:pPr defTabSz="1419370">
              <a:defRPr/>
            </a:pPr>
            <a:endParaRPr lang="en-GB" b="1" dirty="0"/>
          </a:p>
          <a:p>
            <a:pPr defTabSz="1419370">
              <a:defRPr/>
            </a:pPr>
            <a:r>
              <a:rPr lang="en-GB" dirty="0"/>
              <a:t>Additional information:</a:t>
            </a:r>
          </a:p>
          <a:p>
            <a:pPr marL="266131" indent="-266131" defTabSz="1419370">
              <a:buFont typeface="Arial" panose="020B0604020202020204" pitchFamily="34" charset="0"/>
              <a:buChar char="•"/>
              <a:defRPr/>
            </a:pPr>
            <a:r>
              <a:rPr lang="en-GB" dirty="0">
                <a:hlinkClick r:id="rId3"/>
              </a:rPr>
              <a:t>https://developer.arm.com/ip-products/system-ip/coresight-debug-and-trace/coresight-components/coresight-ela-500-embedded-logic-analyzer</a:t>
            </a:r>
            <a:endParaRPr lang="en-GB" dirty="0"/>
          </a:p>
          <a:p>
            <a:pPr marL="266131" indent="-266131">
              <a:buFont typeface="Arial" panose="020B0604020202020204" pitchFamily="34" charset="0"/>
              <a:buChar char="•"/>
            </a:pPr>
            <a:r>
              <a:rPr lang="en-GB" dirty="0">
                <a:hlinkClick r:id="rId4"/>
              </a:rPr>
              <a:t>https://community.arm.com/developer/tools-software/tools/b/tools-software-ides-blog/posts/using-the-coresight-ela-500-embedded-logic-analyzer-with-arm-ds-5#targetText=Introduction,IP%20and%203rd%20party%20IP.&amp;targetText=As%20well%20as%20accelerating%20debug,assistance%20for%20post%20deployment%20debug.</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2220153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dirty="0"/>
              <a:t>Having highly specialized hardware accelerators designed for specific tasks to boost performance is not uncommon in a SoC design nowadays. We shall now look at one example, which is the Machine Learning processor in our SoC example. </a:t>
            </a:r>
          </a:p>
          <a:p>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2982011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dirty="0"/>
              <a:t>Machine learning processors specialize for neural-network inference and have massive efficiency uplift from CPUs, GPUs, and DSPs. </a:t>
            </a:r>
          </a:p>
          <a:p>
            <a:pPr defTabSz="1419370">
              <a:defRPr/>
            </a:pPr>
            <a:endParaRPr lang="en-GB" dirty="0"/>
          </a:p>
          <a:p>
            <a:pPr defTabSz="1419370">
              <a:defRPr/>
            </a:pPr>
            <a:r>
              <a:rPr lang="en-GB" dirty="0"/>
              <a:t>Neural networks have many applications within a smartphone or tablet, e.g., for improving the quality of photographs by first recognizing the type of scene that is about to be photographed or by post-processing images. Apps are also increasingly making use of neural networks for various forms of image classification and object recognition, face detection and solving the computer vision problems associated with augmented reality, etc.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69203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19370">
              <a:defRPr/>
            </a:pPr>
            <a:r>
              <a:rPr lang="en-GB" dirty="0"/>
              <a:t>The diagram in this slide shows a block diagram of an Arm Machine Learning Processor, which has 16 compute engines.  For more information, see </a:t>
            </a:r>
            <a:r>
              <a:rPr lang="en-GB" dirty="0">
                <a:hlinkClick r:id="rId3"/>
              </a:rPr>
              <a:t>https://www.hotchips.org/hc30/2conf/2.07_ARM_ML_Processor_HC30_ARM_2018_08_17.pdf</a:t>
            </a:r>
            <a:endParaRPr lang="en-GB" dirty="0"/>
          </a:p>
          <a:p>
            <a:endParaRPr lang="en-GB" dirty="0"/>
          </a:p>
          <a:p>
            <a:endParaRPr lang="en-GB" dirty="0"/>
          </a:p>
          <a:p>
            <a:r>
              <a:rPr lang="en-GB" dirty="0"/>
              <a:t>Reference: </a:t>
            </a:r>
          </a:p>
          <a:p>
            <a:pPr marL="266131" indent="-266131">
              <a:buFont typeface="Arial" panose="020B0604020202020204" pitchFamily="34" charset="0"/>
              <a:buChar char="•"/>
            </a:pPr>
            <a:r>
              <a:rPr lang="en-GB" dirty="0">
                <a:hlinkClick r:id="rId4"/>
              </a:rPr>
              <a:t>https://developer.arm.com/ip-products/processors/machine-learning/arm-ml-processor</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424800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is a SoC?</a:t>
            </a:r>
          </a:p>
          <a:p>
            <a:endParaRPr lang="en-US" sz="1200" b="1" dirty="0"/>
          </a:p>
          <a:p>
            <a:r>
              <a:rPr lang="en-US" sz="1200" dirty="0"/>
              <a:t>A SoC contains many different IP blocks, including programmable processors, integrated on one chip.  They aim to meet design goals through a combination of hardware and software. SoCs emerged as transistor budgets grew and permitted greater levels of integration, and this helped to  reduce both cost and power consumption. </a:t>
            </a:r>
          </a:p>
          <a:p>
            <a:endParaRPr lang="en-US" sz="1200" b="1" dirty="0"/>
          </a:p>
          <a:p>
            <a:r>
              <a:rPr lang="en-US" sz="1200" b="1" dirty="0"/>
              <a:t>IP blocks</a:t>
            </a:r>
          </a:p>
          <a:p>
            <a:endParaRPr lang="en-US" sz="1200" dirty="0"/>
          </a:p>
          <a:p>
            <a:r>
              <a:rPr lang="en-US" sz="1200" dirty="0"/>
              <a:t>When designing a SoC, it is typical to use intellectual property from several sources. Each IP core, or IP block, performs a particular function and is the intellectual property of one company. Examples of IP blocks include processor cores, GPUs, on-chip interconnect, peripherals, memory controllers, and off-chip interfaces.</a:t>
            </a:r>
          </a:p>
          <a:p>
            <a:endParaRPr lang="en-US" sz="1200" dirty="0"/>
          </a:p>
          <a:p>
            <a:r>
              <a:rPr lang="en-US" sz="1200" b="1" dirty="0"/>
              <a:t>Physical interfaces (“PHYs”)</a:t>
            </a:r>
          </a:p>
          <a:p>
            <a:endParaRPr lang="en-US" sz="1200" dirty="0"/>
          </a:p>
          <a:p>
            <a:r>
              <a:rPr lang="en-US" sz="1200" dirty="0"/>
              <a:t>When communicating off-chip, we must implement the physical layer functionality, the circuitry that actually drives the pins and receives the data according to a particular interface specification (e.g., USB). </a:t>
            </a:r>
          </a:p>
          <a:p>
            <a:endParaRPr lang="en-US" sz="1200" dirty="0"/>
          </a:p>
          <a:p>
            <a:r>
              <a:rPr lang="en-US" sz="1200" dirty="0"/>
              <a:t>The circuit or IP necessary for this is often abbreviated simply to “PHY,” short for “Physical Interfaces.” This is a common term especially when talking about interfaces such as DRAM (e.g., “DDR PHY”) and for off-chip communication standards such as USB (e.g., “a USB4 PHY”). PHYs are often provided as “hard” IP meaning that the final layout is provided. This removes the need for every user of the IP to try to produce the actual layout. For off-chip interfaces with very tight timing constraints, this can be challenging. </a:t>
            </a:r>
          </a:p>
          <a:p>
            <a:endParaRPr lang="en-US" sz="1200" dirty="0"/>
          </a:p>
          <a:p>
            <a:r>
              <a:rPr lang="en-US" sz="1200" b="1" dirty="0"/>
              <a:t>Logic libraries and embedded memories</a:t>
            </a:r>
          </a:p>
          <a:p>
            <a:endParaRPr lang="en-US" sz="1200" dirty="0"/>
          </a:p>
          <a:p>
            <a:r>
              <a:rPr lang="en-US" sz="1200" dirty="0"/>
              <a:t>When designing a chip, we will also need access to logic libraries and embedded memory (SRAM, register file, and ROM) compilers. Logic gates are contained within “standard cell libraries.” These contain hundreds of different logic gates with descriptions of their function, layout, power, and timing characteristics. EDA tools take hardware descriptions at the Register Transfer Level (RTL) and synthesize implementations built from standard cells.</a:t>
            </a:r>
          </a:p>
          <a:p>
            <a:endParaRPr lang="en-US" sz="1200" dirty="0"/>
          </a:p>
          <a:p>
            <a:endParaRPr lang="en-US" sz="1200" dirty="0"/>
          </a:p>
          <a:p>
            <a:endParaRPr lang="en-US" sz="1200"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732529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other forms of “specialization” and they are interlinked with heterogeneity. For example, Cortex-A55 is “specialized” for low-power computation. Other types of specialized accelerators include crypto processor, video processor, and display processor. </a:t>
            </a:r>
          </a:p>
          <a:p>
            <a:endParaRPr lang="en-GB" dirty="0"/>
          </a:p>
          <a:p>
            <a:r>
              <a:rPr lang="en-GB" b="1" dirty="0"/>
              <a:t>What is a feature map?</a:t>
            </a:r>
          </a:p>
          <a:p>
            <a:endParaRPr lang="en-GB" dirty="0"/>
          </a:p>
          <a:p>
            <a:r>
              <a:rPr lang="en-GB" dirty="0"/>
              <a:t>In a convolutional neural network, we take the input data (or output from the previous layer) and using a convolution filter produce a feature map.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944820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will now look at the memory controller in the SoC example.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547958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general, a memory controller manages the flow of data from the memory to the system. It reads, writes, and refreshes the SDRAM. </a:t>
            </a:r>
          </a:p>
          <a:p>
            <a:endParaRPr lang="en-GB" dirty="0"/>
          </a:p>
          <a:p>
            <a:endParaRPr lang="en-GB" dirty="0"/>
          </a:p>
          <a:p>
            <a:r>
              <a:rPr lang="en-GB" dirty="0"/>
              <a:t>References:</a:t>
            </a:r>
          </a:p>
          <a:p>
            <a:r>
              <a:rPr lang="en-GB" dirty="0">
                <a:hlinkClick r:id="rId3"/>
              </a:rPr>
              <a:t>https://developer.arm.com/ip-products/system-ip/memory-controllers/corelink-dmc-500</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236415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notice that in our SoC example here, there is a Cellular Radio processor as shown in the orange box. In this example, the Cortex-R8 is used as a Cellular Radio processor. </a:t>
            </a:r>
          </a:p>
          <a:p>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4244337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increasing complexity of today’s cellular communication standards requires the use of efficient real-time processors. </a:t>
            </a:r>
          </a:p>
          <a:p>
            <a:endParaRPr lang="en-GB" sz="1200" dirty="0"/>
          </a:p>
          <a:p>
            <a:r>
              <a:rPr lang="en-GB" sz="1200" dirty="0"/>
              <a:t>Hard real-time means that the processor can switch to handle a new critical event very rapidly, and with a known (deterministic) worst case delay. This worst case delay is typically just a few nanoseconds and enables interrupts from other parts of the system to be detected and acted upon very quickly. Layer 1 control tasks in LTE-Advanced Pro and 5G modems will handle multiple carriers and very high data rates. A processor must therefore run at a relatively high clock frequency and be able to very rapidly switch between tasks and handle incoming events. Unlicensed carriers, such as WiFi, provide much higher data and packet rates than LTE, and combining and controlling these diverse carriers requires a specialized processor. The Cortex-R8 with an eleven-stage pipeline can be clocked very rapidly to deliver the performance needed. The pipeline is “out-of-order,” which means that processing can continue even when some instructions are waiting for data from the slower external memory systems – this greatly reduces pipeline “stalls” and delivers the best possible performance. </a:t>
            </a:r>
          </a:p>
          <a:p>
            <a:r>
              <a:rPr lang="en-GB" sz="1200" dirty="0"/>
              <a:t>(from “The Route to 5G,” Arm White Paper*)</a:t>
            </a:r>
            <a:endParaRPr lang="en-GB" dirty="0"/>
          </a:p>
          <a:p>
            <a:endParaRPr lang="en-GB" dirty="0"/>
          </a:p>
          <a:p>
            <a:r>
              <a:rPr lang="en-GB" dirty="0"/>
              <a:t>Caches suffer from non-deterministic access latencies</a:t>
            </a:r>
          </a:p>
          <a:p>
            <a:r>
              <a:rPr lang="en-GB" dirty="0"/>
              <a:t>Deterministic and low-latency memory accesses are important (e.g., for interrupts)</a:t>
            </a:r>
          </a:p>
          <a:p>
            <a:endParaRPr lang="en-GB" dirty="0"/>
          </a:p>
          <a:p>
            <a:r>
              <a:rPr lang="en-GB" dirty="0"/>
              <a:t>References:</a:t>
            </a:r>
          </a:p>
          <a:p>
            <a:r>
              <a:rPr lang="en-GB" dirty="0">
                <a:hlinkClick r:id="rId3"/>
              </a:rPr>
              <a:t>https://community.arm.com/developer/ip-products/processors/b/processors-ip-blog/posts/arm-cortex-r8-paves-way-to-lte-advanced-pro-and-5g</a:t>
            </a:r>
            <a:endParaRPr lang="en-GB" dirty="0"/>
          </a:p>
          <a:p>
            <a:r>
              <a:rPr lang="en-GB" dirty="0">
                <a:hlinkClick r:id="rId4"/>
              </a:rPr>
              <a:t>https://developer.arm.com/ip-products/processors/cortex-r/cortex-r8</a:t>
            </a:r>
            <a:endParaRPr lang="en-GB" dirty="0"/>
          </a:p>
          <a:p>
            <a:r>
              <a:rPr lang="en-GB" dirty="0">
                <a:hlinkClick r:id="rId5"/>
              </a:rPr>
              <a:t>* https://community.arm.com/developer/ip-products/processors/b/processors-ip-blog/posts/the-route-to-5g---arm-whitepaper</a:t>
            </a:r>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3942880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the previous slides, we have looked at some of the major IP blocks in our SoC example. We will now briefly go through some technological features that would be good to consider when choosing an IP for a SoC design.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871577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 considerations that we will cover in this module are shown in this slide. </a:t>
            </a:r>
          </a:p>
          <a:p>
            <a:endParaRPr lang="en-GB" dirty="0"/>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1372483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First of all, we will look at power domain features, specifically in the DynamIQ cluster in this SoC example. </a:t>
            </a:r>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33093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what are power domains and why are they needed? </a:t>
            </a:r>
          </a:p>
          <a:p>
            <a:r>
              <a:rPr lang="en-GB" dirty="0"/>
              <a:t>In some SoCs, some level of power management (usually by a power controller) is crucial - it is challenging to supply power to all IPs and yet achieve the same power and performance trade-off. Therefore, power-gating is often used, which is a technique to reduce power consumption (static power leakage) when a component is not used – essentially “gate the power” to the unused component. </a:t>
            </a:r>
          </a:p>
          <a:p>
            <a:endParaRPr lang="en-GB" dirty="0"/>
          </a:p>
          <a:p>
            <a:r>
              <a:rPr lang="en-GB" dirty="0"/>
              <a:t>To facilitate effective power management, blocks of the circuit can be grouped together to have its own power mode independently of other parts of the circuit (and thus its own “power domain”). So, e.g., the circuit blocks in one power domain could be gated, while the rest of the circuit in the other power domain is fully operating. Or instead of completely gated, it could be in a retention mode, while the rest of the circuit is in fully operational mode. </a:t>
            </a:r>
          </a:p>
          <a:p>
            <a:endParaRPr lang="en-GB" dirty="0"/>
          </a:p>
          <a:p>
            <a:endParaRPr lang="en-GB" dirty="0"/>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4115220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diagram in this slide shows the DSU clock domain, voltage domain, and power domains. Blocks in the DynamIQ cluster that are in the same power domain have the same color. Note that </a:t>
            </a:r>
            <a:r>
              <a:rPr lang="en-US" dirty="0"/>
              <a:t>each core can be implemented in one, or more, separate power domains.</a:t>
            </a:r>
            <a:endParaRPr lang="en-GB" dirty="0"/>
          </a:p>
          <a:p>
            <a:endParaRPr lang="en-GB" dirty="0"/>
          </a:p>
          <a:p>
            <a:r>
              <a:rPr lang="en-GB" dirty="0">
                <a:hlinkClick r:id="rId3"/>
              </a:rPr>
              <a:t>http://arminfo.emea.arm.com/help/topic/com.arm.doc.100453_0400_02_en/dsu_trm_100453_0400_02_en.pdf</a:t>
            </a:r>
            <a:endParaRPr lang="en-GB" dirty="0"/>
          </a:p>
          <a:p>
            <a:r>
              <a:rPr lang="en-GB" dirty="0">
                <a:hlinkClick r:id="rId4"/>
              </a:rPr>
              <a:t>http://arminfo.emea.arm.com/help/topic/com.arm.doc.100798_0400_00_en/cortex_a76_trm_100798_0400_00_en.pdf</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dirty="0"/>
          </a:p>
        </p:txBody>
      </p:sp>
    </p:spTree>
    <p:extLst>
      <p:ext uri="{BB962C8B-B14F-4D97-AF65-F5344CB8AC3E}">
        <p14:creationId xmlns:p14="http://schemas.microsoft.com/office/powerpoint/2010/main" val="18067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clear advantages in greater levels of integration, e.g., improved performance and reduced cost, size and power consumption. Of course, there are also significant costs associated with designing and manufacturing a new SoC, e.g., the cost  of making the unique set of masks needed to fabricate a chip. These Non-Recurring Engineering (NRE) costs must be recovered, normally through the manufacture of a very high number of chips. The costs mean that very large target markets are typically required to justify the design of high-performance SoCs, e.g., the mobile computing market.</a:t>
            </a:r>
          </a:p>
          <a:p>
            <a:endParaRPr lang="en-GB" dirty="0"/>
          </a:p>
          <a:p>
            <a:r>
              <a:rPr lang="en-GB" dirty="0"/>
              <a:t>Highly integrated, low-cost and low-power SoCs have also helped to create new markets such as the Internet-of-Things (IoT).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84134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Depending on the purpose and capabilities of your SoC, you might want your application-specific processor to support virtualization.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dirty="0"/>
          </a:p>
        </p:txBody>
      </p:sp>
    </p:spTree>
    <p:extLst>
      <p:ext uri="{BB962C8B-B14F-4D97-AF65-F5344CB8AC3E}">
        <p14:creationId xmlns:p14="http://schemas.microsoft.com/office/powerpoint/2010/main" val="3411950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virtualization is basically the ability to create “virtual machines” that act like real machines. These virtual machines function like the real machine itself in terms of ISA, peripherals, and other devices, as well as the ability to host an OS (guest OS). A hypervisor manages the Guest OS’s and monitors their execution. </a:t>
            </a:r>
          </a:p>
          <a:p>
            <a:endParaRPr lang="en-GB" dirty="0"/>
          </a:p>
          <a:p>
            <a:r>
              <a:rPr lang="en-GB" dirty="0"/>
              <a:t>Why virtualization?</a:t>
            </a:r>
          </a:p>
          <a:p>
            <a:r>
              <a:rPr lang="en-GB" dirty="0"/>
              <a:t>For server applications, virtualization is a well-established “must-have” with many use cases such as resource management, sand boxing, disaster recovery, and availability management. </a:t>
            </a:r>
          </a:p>
          <a:p>
            <a:r>
              <a:rPr lang="en-GB" dirty="0"/>
              <a:t>For the automotive industry, virtualization provides isolation, whereby buggy or malicious application running on the open OS will not interfere with the “closed OS” that handles vehicle management apps. </a:t>
            </a:r>
          </a:p>
          <a:p>
            <a:r>
              <a:rPr lang="en-GB" dirty="0"/>
              <a:t>For business applications, virtualization allows businesses to maintain control of enterprise data. It also allows users to choose device, have the OS and apps they want, and configure it the way they want. </a:t>
            </a:r>
          </a:p>
          <a:p>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dirty="0"/>
          </a:p>
        </p:txBody>
      </p:sp>
    </p:spTree>
    <p:extLst>
      <p:ext uri="{BB962C8B-B14F-4D97-AF65-F5344CB8AC3E}">
        <p14:creationId xmlns:p14="http://schemas.microsoft.com/office/powerpoint/2010/main" val="194161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a comparison of a system without virtualization versus a system with virtualization. </a:t>
            </a:r>
          </a:p>
          <a:p>
            <a:r>
              <a:rPr lang="en-GB" dirty="0"/>
              <a:t>Some of the functions of a hypervisor include memory management, device emulation, device assignment, exception handling, interrupt handling, scheduling, and context switching. For more information, see Hypervisor software topic in https://developer.arm.com/docs/den0013/latest/cortex-a-series-programmers-guide-version-40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42</a:t>
            </a:fld>
            <a:endParaRPr lang="en-US" altLang="en-US" dirty="0"/>
          </a:p>
        </p:txBody>
      </p:sp>
    </p:spTree>
    <p:extLst>
      <p:ext uri="{BB962C8B-B14F-4D97-AF65-F5344CB8AC3E}">
        <p14:creationId xmlns:p14="http://schemas.microsoft.com/office/powerpoint/2010/main" val="2160113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Page-table translations can become complicated in the presence of virtualization.  The next slide has more details – this one shows how this relates to the page-table translations performed in module 6.  Essentially, the first stage of translation gets the physical address for the virtual machine, and the second accelerates the translation to the physical address where the guest OS application actually resides.</a:t>
            </a:r>
          </a:p>
          <a:p>
            <a:endParaRPr lang="en-GB" dirty="0"/>
          </a:p>
          <a:p>
            <a:r>
              <a:rPr lang="en-GB" dirty="0"/>
              <a:t>More details are available in the Arm whitepaper: https://www.arm.com/files/pdf/System-MMU-Whitepaper-v8.0.pdf</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43</a:t>
            </a:fld>
            <a:endParaRPr lang="en-US" altLang="en-US" dirty="0"/>
          </a:p>
        </p:txBody>
      </p:sp>
    </p:spTree>
    <p:extLst>
      <p:ext uri="{BB962C8B-B14F-4D97-AF65-F5344CB8AC3E}">
        <p14:creationId xmlns:p14="http://schemas.microsoft.com/office/powerpoint/2010/main" val="2007410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only one OS is running, the Virtual Address (VA) to Physical Address (PA) translation is as expected (covered in the previous module).</a:t>
            </a:r>
          </a:p>
          <a:p>
            <a:endParaRPr lang="en-GB" dirty="0"/>
          </a:p>
          <a:p>
            <a:r>
              <a:rPr lang="en-GB" dirty="0"/>
              <a:t>However, in a virtualized system with multiple OS’s managed by the hypervisor, how is the translation like? As shown in the diagram in this slide, first of all, the hypervisor itself would still need its own VA to PA translation. The OS will also need a VA to PA translation. But since each OS has its own translation table (that is independent from other OS’s), multiple OS’s might translate to the same PA.</a:t>
            </a:r>
          </a:p>
          <a:p>
            <a:endParaRPr lang="en-GB" dirty="0"/>
          </a:p>
          <a:p>
            <a:r>
              <a:rPr lang="en-GB" dirty="0"/>
              <a:t>To work around this “overlapping PA” scenario, an</a:t>
            </a:r>
            <a:r>
              <a:rPr lang="en-GB" i="1" dirty="0"/>
              <a:t> Intermediate Physical Address </a:t>
            </a:r>
            <a:r>
              <a:rPr lang="en-GB" i="0" dirty="0"/>
              <a:t>(IPA)</a:t>
            </a:r>
            <a:r>
              <a:rPr lang="en-GB" dirty="0"/>
              <a:t> is used. Each guest OS would translate the VA to an IPA, which is known as a Stage-1 translation. The hypervisor then translates the IPA to PA, which is known as the Stage-2 translation. Essentially, the hypervisor sorts out the overlapping PA issue so that each OS can access different PAs. Note that the Stage-2 translation is done with the use of additional tables that are under the control of the hypervisor and is invisible to the OS. </a:t>
            </a:r>
          </a:p>
          <a:p>
            <a:endParaRPr lang="en-GB" dirty="0"/>
          </a:p>
          <a:p>
            <a:r>
              <a:rPr lang="en-GB" dirty="0"/>
              <a:t>For more information, see </a:t>
            </a:r>
            <a:r>
              <a:rPr lang="en-GB" dirty="0">
                <a:hlinkClick r:id="rId3"/>
              </a:rPr>
              <a:t>http://infocenter.arm.com/help/index.jsp?topic=/com.arm.doc.den0024b/index.html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44</a:t>
            </a:fld>
            <a:endParaRPr lang="en-US" altLang="en-US" dirty="0"/>
          </a:p>
        </p:txBody>
      </p:sp>
    </p:spTree>
    <p:extLst>
      <p:ext uri="{BB962C8B-B14F-4D97-AF65-F5344CB8AC3E}">
        <p14:creationId xmlns:p14="http://schemas.microsoft.com/office/powerpoint/2010/main" val="376927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some applications, safety is absolutely crucial, and you may want to have an application processor that supports a Dual Core Lock Step mechanism. </a:t>
            </a:r>
          </a:p>
          <a:p>
            <a:r>
              <a:rPr lang="en-GB" dirty="0"/>
              <a:t>Note: In this SoC example, the Cortex-A76 and DSU do not support Dual Core Lock Step. However, the Cortex-A76</a:t>
            </a:r>
            <a:r>
              <a:rPr lang="en-GB" i="1" dirty="0"/>
              <a:t>AE</a:t>
            </a:r>
            <a:r>
              <a:rPr lang="en-GB" i="0" dirty="0"/>
              <a:t> supports Dual Core Lock Step, and it must be used with the DSU-</a:t>
            </a:r>
            <a:r>
              <a:rPr lang="en-GB" i="1" dirty="0"/>
              <a:t>AE </a:t>
            </a:r>
            <a:r>
              <a:rPr lang="en-GB" i="0" dirty="0"/>
              <a:t>version. </a:t>
            </a:r>
            <a:endParaRPr lang="LID4096" i="1"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45</a:t>
            </a:fld>
            <a:endParaRPr lang="en-US" altLang="en-US" dirty="0"/>
          </a:p>
        </p:txBody>
      </p:sp>
    </p:spTree>
    <p:extLst>
      <p:ext uri="{BB962C8B-B14F-4D97-AF65-F5344CB8AC3E}">
        <p14:creationId xmlns:p14="http://schemas.microsoft.com/office/powerpoint/2010/main" val="1503361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DCLS is where you have two similar cores run the exact same program, and the results are compared with each other. If there is a mismatch, then the comparator/checker generates a fault that has to be addressed. This is particularly useful especially for applications where safety is a crucial concern, such as automotive. </a:t>
            </a:r>
          </a:p>
          <a:p>
            <a:endParaRPr lang="en-GB" dirty="0"/>
          </a:p>
          <a:p>
            <a:r>
              <a:rPr lang="en-GB" dirty="0"/>
              <a:t>Modern Arm cores (such as the Arm Cortex-A76AE) have a “Split-Lock” capability allowing the cores to run in lock step (“lock mode”) or configured as two independent cores (“split mode”). </a:t>
            </a:r>
          </a:p>
          <a:p>
            <a:endParaRPr lang="en-GB" dirty="0"/>
          </a:p>
          <a:p>
            <a:r>
              <a:rPr lang="en-GB" dirty="0"/>
              <a:t>References:</a:t>
            </a:r>
          </a:p>
          <a:p>
            <a:r>
              <a:rPr lang="en-GB" dirty="0">
                <a:hlinkClick r:id="rId3"/>
              </a:rPr>
              <a:t>https://www.arm.com/why-arm/technologies/safety</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46</a:t>
            </a:fld>
            <a:endParaRPr lang="en-US" altLang="en-US" dirty="0"/>
          </a:p>
        </p:txBody>
      </p:sp>
    </p:spTree>
    <p:extLst>
      <p:ext uri="{BB962C8B-B14F-4D97-AF65-F5344CB8AC3E}">
        <p14:creationId xmlns:p14="http://schemas.microsoft.com/office/powerpoint/2010/main" val="3516786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47</a:t>
            </a:fld>
            <a:endParaRPr lang="en-US" altLang="en-US" dirty="0"/>
          </a:p>
        </p:txBody>
      </p:sp>
    </p:spTree>
    <p:extLst>
      <p:ext uri="{BB962C8B-B14F-4D97-AF65-F5344CB8AC3E}">
        <p14:creationId xmlns:p14="http://schemas.microsoft.com/office/powerpoint/2010/main" val="353517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a quick overview of the features of Cortex-A76 and Cortex-A55</a:t>
            </a:r>
          </a:p>
          <a:p>
            <a:endParaRPr lang="en-GB" dirty="0"/>
          </a:p>
          <a:p>
            <a:r>
              <a:rPr lang="en-GB" dirty="0"/>
              <a:t>Additional reading: </a:t>
            </a:r>
          </a:p>
          <a:p>
            <a:r>
              <a:rPr lang="en-GB" dirty="0">
                <a:hlinkClick r:id="rId3"/>
              </a:rPr>
              <a:t>https://www.anandtech.com/show/11441/dynamiq-and-arms-new-cpus-cortex-a75-a55/4</a:t>
            </a:r>
            <a:endParaRPr lang="en-GB" dirty="0"/>
          </a:p>
          <a:p>
            <a:r>
              <a:rPr lang="en-GB" dirty="0">
                <a:hlinkClick r:id="rId4"/>
              </a:rPr>
              <a:t>https://www.anandtech.com/show/13614/arm-delivers-on-cortex-a76-promises</a:t>
            </a:r>
            <a:endParaRPr lang="en-GB" dirty="0"/>
          </a:p>
          <a:p>
            <a:r>
              <a:rPr lang="en-GB" dirty="0">
                <a:hlinkClick r:id="rId5"/>
              </a:rPr>
              <a:t>https://www.anandtech.com/show/12785/arm-cortex-a76-cpu-unveiled-7nm-powerhouse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48</a:t>
            </a:fld>
            <a:endParaRPr lang="en-US" altLang="en-US" dirty="0"/>
          </a:p>
        </p:txBody>
      </p:sp>
    </p:spTree>
    <p:extLst>
      <p:ext uri="{BB962C8B-B14F-4D97-AF65-F5344CB8AC3E}">
        <p14:creationId xmlns:p14="http://schemas.microsoft.com/office/powerpoint/2010/main" val="987706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Depending on the purpose and capabilities of your SoC, you might want your application-specific processor to have Reliability, Availability, and Serviceability (RAS).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49</a:t>
            </a:fld>
            <a:endParaRPr lang="en-US" altLang="en-US" dirty="0"/>
          </a:p>
        </p:txBody>
      </p:sp>
    </p:spTree>
    <p:extLst>
      <p:ext uri="{BB962C8B-B14F-4D97-AF65-F5344CB8AC3E}">
        <p14:creationId xmlns:p14="http://schemas.microsoft.com/office/powerpoint/2010/main" val="259660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module, we will explore the architecture and technologies for SoCs that have the design goals and constraints that are suitable for mobile phones or tablet computers.  </a:t>
            </a:r>
          </a:p>
          <a:p>
            <a:endParaRPr lang="en-GB" dirty="0"/>
          </a:p>
          <a:p>
            <a:r>
              <a:rPr lang="en-GB" dirty="0"/>
              <a:t>The target market helps us define some high-level goals and constraints based on things such as capacity of batteries (a smartphone battery has a capacity of ~10,000 mWh). </a:t>
            </a:r>
          </a:p>
          <a:p>
            <a:endParaRPr lang="en-GB" dirty="0"/>
          </a:p>
          <a:p>
            <a:r>
              <a:rPr lang="en-GB" dirty="0"/>
              <a:t>CPU power consumption (2-3 W in this example) is often limited to short bursts due to limited ability to dissipate heat. Laptops and tablets will be able to sustain higher power consumption with larger batteries and better cooling.</a:t>
            </a:r>
          </a:p>
          <a:p>
            <a:endParaRPr lang="en-GB" dirty="0"/>
          </a:p>
          <a:p>
            <a:r>
              <a:rPr lang="en-GB" dirty="0"/>
              <a:t>The cost per chip dictates the area available and the transistor budget. Note, the transistors used to create logic are relatively large compared to those in on-chip SRAM. </a:t>
            </a:r>
          </a:p>
          <a:p>
            <a:endParaRPr lang="en-GB" dirty="0"/>
          </a:p>
          <a:p>
            <a:r>
              <a:rPr lang="en-GB" dirty="0"/>
              <a:t>Off-chip bandwidth to main memory has grown quickly for mobile products as new memory standards are introduced (we assume a 64-bit bus below):</a:t>
            </a:r>
          </a:p>
          <a:p>
            <a:endParaRPr lang="en-GB" dirty="0"/>
          </a:p>
          <a:p>
            <a:r>
              <a:rPr lang="en-GB" dirty="0"/>
              <a:t>Date introduced/standard/memory bandwidth offered</a:t>
            </a:r>
          </a:p>
          <a:p>
            <a:r>
              <a:rPr lang="en-GB" dirty="0"/>
              <a:t>2013 - LPDDR3 ~17 GB/s </a:t>
            </a:r>
          </a:p>
          <a:p>
            <a:r>
              <a:rPr lang="en-GB" dirty="0"/>
              <a:t>2015 - LPDDR4 ~32 GB/s (i.e., 4 × 16-bit channels) </a:t>
            </a:r>
          </a:p>
          <a:p>
            <a:r>
              <a:rPr lang="en-GB" dirty="0"/>
              <a:t>2019 - LPDDR5 ~44 GB/s (+30% over LPDDR4)</a:t>
            </a:r>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007826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RAS? RAS stands for Reliability, Availability, and Serviceability. </a:t>
            </a:r>
          </a:p>
          <a:p>
            <a:pPr marL="266131" indent="-266131">
              <a:buFont typeface="Arial" panose="020B0604020202020204" pitchFamily="34" charset="0"/>
              <a:buChar char="•"/>
            </a:pPr>
            <a:r>
              <a:rPr lang="en-GB" dirty="0"/>
              <a:t>Reliability in the sense that there is continuity of correct service by your processor.</a:t>
            </a:r>
          </a:p>
          <a:p>
            <a:pPr marL="266131" indent="-266131">
              <a:buFont typeface="Arial" panose="020B0604020202020204" pitchFamily="34" charset="0"/>
              <a:buChar char="•"/>
            </a:pPr>
            <a:r>
              <a:rPr lang="en-GB" dirty="0"/>
              <a:t>Availability  in the sense that your processor is ready to operate the correct service.</a:t>
            </a:r>
          </a:p>
          <a:p>
            <a:pPr marL="266131" indent="-266131">
              <a:buFont typeface="Arial" panose="020B0604020202020204" pitchFamily="34" charset="0"/>
              <a:buChar char="•"/>
            </a:pPr>
            <a:r>
              <a:rPr lang="en-GB" dirty="0"/>
              <a:t>Serviceability in the sense that your processor has the ability to undergo modifications and repairs. </a:t>
            </a:r>
          </a:p>
          <a:p>
            <a:pPr marL="266131" indent="-266131">
              <a:buFont typeface="Arial" panose="020B0604020202020204" pitchFamily="34" charset="0"/>
              <a:buChar char="•"/>
            </a:pPr>
            <a:endParaRPr lang="en-GB" dirty="0"/>
          </a:p>
          <a:p>
            <a:r>
              <a:rPr lang="en-GB" dirty="0"/>
              <a:t>RAS is important in most systems nowadays because it protects data integrity and helps make your system more fault-tolerant</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50</a:t>
            </a:fld>
            <a:endParaRPr lang="en-US" altLang="en-US" dirty="0"/>
          </a:p>
        </p:txBody>
      </p:sp>
    </p:spTree>
    <p:extLst>
      <p:ext uri="{BB962C8B-B14F-4D97-AF65-F5344CB8AC3E}">
        <p14:creationId xmlns:p14="http://schemas.microsoft.com/office/powerpoint/2010/main" val="1920465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51</a:t>
            </a:fld>
            <a:endParaRPr lang="en-US" altLang="en-US" dirty="0"/>
          </a:p>
        </p:txBody>
      </p:sp>
    </p:spTree>
    <p:extLst>
      <p:ext uri="{BB962C8B-B14F-4D97-AF65-F5344CB8AC3E}">
        <p14:creationId xmlns:p14="http://schemas.microsoft.com/office/powerpoint/2010/main" val="294067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Arm RAS terminology-wise, what is the difference between fault and error?</a:t>
            </a:r>
          </a:p>
          <a:p>
            <a:r>
              <a:rPr lang="en-GB" dirty="0"/>
              <a:t>A fault leads to an error. The fault could be a manufacturing problem, e.g. On the other hand, an error is any deviation from the correct behavior. </a:t>
            </a:r>
          </a:p>
          <a:p>
            <a:endParaRPr lang="en-GB" dirty="0"/>
          </a:p>
          <a:p>
            <a:r>
              <a:rPr lang="en-GB" dirty="0"/>
              <a:t>This slide lists some of the techniques that are used for RAS. </a:t>
            </a:r>
          </a:p>
          <a:p>
            <a:endParaRPr lang="en-GB" dirty="0"/>
          </a:p>
          <a:p>
            <a:r>
              <a:rPr lang="en-GB" dirty="0"/>
              <a:t>Additional info: </a:t>
            </a:r>
          </a:p>
          <a:p>
            <a:pPr marL="532264" indent="-532264">
              <a:buFont typeface="Arial" panose="020B0604020202020204" pitchFamily="34" charset="0"/>
              <a:buChar char="•"/>
            </a:pPr>
            <a:r>
              <a:rPr lang="en-GB" dirty="0"/>
              <a:t>Standard techniques are available to detect and correct errors here. The most common technique is adding Error-Correcting Codes (ECC) into DRAM and caches. Single Error Correction, Double Error Detection (SECDED) is also popular. This can be achieved using 8 extra bits per 64-bit value.</a:t>
            </a:r>
          </a:p>
          <a:p>
            <a:pPr marL="532264" indent="-532264">
              <a:buFont typeface="Arial" panose="020B0604020202020204" pitchFamily="34" charset="0"/>
              <a:buChar char="•"/>
            </a:pPr>
            <a:r>
              <a:rPr lang="en-GB" dirty="0"/>
              <a:t>However, certain domains mandate higher reliability guarantees from the cores too. Safety-critical systems must meet stringent reliability requirements to get certified, e.g., Automotive Safety Integrity Levels (highest is ASIL-D) </a:t>
            </a:r>
          </a:p>
          <a:p>
            <a:endParaRPr lang="en-GB" dirty="0"/>
          </a:p>
          <a:p>
            <a:endParaRPr lang="en-GB" dirty="0"/>
          </a:p>
          <a:p>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52</a:t>
            </a:fld>
            <a:endParaRPr lang="en-US" altLang="en-US" dirty="0"/>
          </a:p>
        </p:txBody>
      </p:sp>
    </p:spTree>
    <p:extLst>
      <p:ext uri="{BB962C8B-B14F-4D97-AF65-F5344CB8AC3E}">
        <p14:creationId xmlns:p14="http://schemas.microsoft.com/office/powerpoint/2010/main" val="1535957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RAS specification was introduced for Armv8-A. For more information on RAS specification for Armv8-A, see </a:t>
            </a:r>
          </a:p>
          <a:p>
            <a:r>
              <a:rPr lang="en-GB" dirty="0"/>
              <a:t>https://static.docs.arm.com/ddi0587/b/ARM_DDI_0587B_RAS.pdf</a:t>
            </a:r>
          </a:p>
          <a:p>
            <a:endParaRPr lang="en-GB" dirty="0"/>
          </a:p>
          <a:p>
            <a:r>
              <a:rPr lang="en-GB" dirty="0"/>
              <a:t>This slide also lists some of the RAS features included in Armv8-A. </a:t>
            </a:r>
          </a:p>
          <a:p>
            <a:endParaRPr lang="en-GB" dirty="0"/>
          </a:p>
          <a:p>
            <a:r>
              <a:rPr lang="en-GB" b="1" dirty="0"/>
              <a:t>SED</a:t>
            </a:r>
            <a:r>
              <a:rPr lang="en-GB" dirty="0"/>
              <a:t>: Single Error Detect. </a:t>
            </a:r>
          </a:p>
          <a:p>
            <a:r>
              <a:rPr lang="en-GB" b="1" dirty="0"/>
              <a:t>Interleaved</a:t>
            </a:r>
            <a:r>
              <a:rPr lang="en-GB" dirty="0"/>
              <a:t> </a:t>
            </a:r>
            <a:r>
              <a:rPr lang="en-GB" b="1" dirty="0"/>
              <a:t>parity</a:t>
            </a:r>
            <a:r>
              <a:rPr lang="en-GB" dirty="0"/>
              <a:t>: </a:t>
            </a:r>
            <a:r>
              <a:rPr lang="en-US" dirty="0"/>
              <a:t>One bit of parity is applicable to the even bits of the word, and one bit of parity is applicable to the odd bits of the word.</a:t>
            </a:r>
            <a:endParaRPr lang="en-GB" dirty="0"/>
          </a:p>
          <a:p>
            <a:r>
              <a:rPr lang="en-GB" b="1" dirty="0"/>
              <a:t>SECDED</a:t>
            </a:r>
            <a:r>
              <a:rPr lang="en-GB" dirty="0"/>
              <a:t>: Single Error Correct, Double Error Detect. </a:t>
            </a:r>
          </a:p>
          <a:p>
            <a:endParaRPr lang="en-GB" dirty="0"/>
          </a:p>
          <a:p>
            <a:r>
              <a:rPr lang="en-GB" dirty="0"/>
              <a:t>RAS in Cortex-A76: </a:t>
            </a:r>
            <a:r>
              <a:rPr lang="en-GB" dirty="0">
                <a:hlinkClick r:id="rId3"/>
              </a:rPr>
              <a:t>http://arminfo.emea.arm.com/help/topic/com.arm.doc.100798_0400_00_en/cortex_a76_trm_100798_0400_00_en.pdf</a:t>
            </a:r>
            <a:endParaRPr lang="en-GB" dirty="0"/>
          </a:p>
          <a:p>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53</a:t>
            </a:fld>
            <a:endParaRPr lang="en-US" altLang="en-US" dirty="0"/>
          </a:p>
        </p:txBody>
      </p:sp>
    </p:spTree>
    <p:extLst>
      <p:ext uri="{BB962C8B-B14F-4D97-AF65-F5344CB8AC3E}">
        <p14:creationId xmlns:p14="http://schemas.microsoft.com/office/powerpoint/2010/main" val="1707366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Other SoC examples from different companies are shown here.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54</a:t>
            </a:fld>
            <a:endParaRPr lang="en-US" altLang="en-US" dirty="0"/>
          </a:p>
        </p:txBody>
      </p:sp>
    </p:spTree>
    <p:extLst>
      <p:ext uri="{BB962C8B-B14F-4D97-AF65-F5344CB8AC3E}">
        <p14:creationId xmlns:p14="http://schemas.microsoft.com/office/powerpoint/2010/main" val="1053070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55</a:t>
            </a:fld>
            <a:endParaRPr lang="en-US" altLang="en-US" dirty="0"/>
          </a:p>
        </p:txBody>
      </p:sp>
    </p:spTree>
    <p:extLst>
      <p:ext uri="{BB962C8B-B14F-4D97-AF65-F5344CB8AC3E}">
        <p14:creationId xmlns:p14="http://schemas.microsoft.com/office/powerpoint/2010/main" val="642378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kSPS</a:t>
            </a:r>
            <a:r>
              <a:rPr lang="en-GB" dirty="0"/>
              <a:t>: kilo samples per second</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56</a:t>
            </a:fld>
            <a:endParaRPr lang="en-US" altLang="en-US" dirty="0"/>
          </a:p>
        </p:txBody>
      </p:sp>
    </p:spTree>
    <p:extLst>
      <p:ext uri="{BB962C8B-B14F-4D97-AF65-F5344CB8AC3E}">
        <p14:creationId xmlns:p14="http://schemas.microsoft.com/office/powerpoint/2010/main" val="537988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57</a:t>
            </a:fld>
            <a:endParaRPr lang="en-US" altLang="en-US" dirty="0"/>
          </a:p>
        </p:txBody>
      </p:sp>
    </p:spTree>
    <p:extLst>
      <p:ext uri="{BB962C8B-B14F-4D97-AF65-F5344CB8AC3E}">
        <p14:creationId xmlns:p14="http://schemas.microsoft.com/office/powerpoint/2010/main" val="66139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19370" rtl="0" eaLnBrk="0" fontAlgn="base" latinLnBrk="0" hangingPunct="0">
              <a:lnSpc>
                <a:spcPct val="100000"/>
              </a:lnSpc>
              <a:spcBef>
                <a:spcPts val="600"/>
              </a:spcBef>
              <a:spcAft>
                <a:spcPct val="0"/>
              </a:spcAft>
              <a:buClrTx/>
              <a:buSzTx/>
              <a:buFontTx/>
              <a:buNone/>
              <a:tabLst/>
              <a:defRPr/>
            </a:pPr>
            <a:r>
              <a:rPr lang="en-GB" dirty="0" err="1"/>
              <a:t>GbE</a:t>
            </a:r>
            <a:r>
              <a:rPr lang="en-GB" dirty="0"/>
              <a:t>: </a:t>
            </a:r>
            <a:r>
              <a:rPr lang="en-GB" sz="1200" b="0" i="0" kern="1200" dirty="0">
                <a:solidFill>
                  <a:schemeClr val="tx1"/>
                </a:solidFill>
                <a:effectLst/>
                <a:latin typeface="+mn-lt"/>
                <a:ea typeface="ＭＳ Ｐゴシック" charset="0"/>
                <a:cs typeface="ＭＳ Ｐゴシック" charset="0"/>
              </a:rPr>
              <a:t>Gigabit Ethernet</a:t>
            </a:r>
            <a:endParaRPr lang="en-GB" b="0" dirty="0"/>
          </a:p>
          <a:p>
            <a:pPr defTabSz="1419370">
              <a:defRPr/>
            </a:pPr>
            <a:endParaRPr lang="en-GB" dirty="0">
              <a:latin typeface="+mn-lt"/>
              <a:hlinkClick r:id="rId3"/>
            </a:endParaRPr>
          </a:p>
          <a:p>
            <a:pPr defTabSz="1419370">
              <a:defRPr/>
            </a:pPr>
            <a:r>
              <a:rPr lang="en-GB" dirty="0">
                <a:latin typeface="+mn-lt"/>
                <a:hlinkClick r:id="rId3"/>
              </a:rPr>
              <a:t>https://en.wikichip.org/wiki/movidius/microarchitectures/shave_v2.0</a:t>
            </a:r>
            <a:endParaRPr lang="en-GB" dirty="0">
              <a:latin typeface="+mn-lt"/>
            </a:endParaRPr>
          </a:p>
          <a:p>
            <a:pPr defTabSz="1419370">
              <a:defRPr/>
            </a:pPr>
            <a:r>
              <a:rPr lang="en-GB" dirty="0"/>
              <a:t>https://arxiv.org/pdf</a:t>
            </a:r>
            <a:r>
              <a:rPr lang="en-GB"/>
              <a:t>/1810.04150</a:t>
            </a:r>
            <a:endParaRPr lang="en-GB" dirty="0"/>
          </a:p>
          <a:p>
            <a:pPr defTabSz="1419370">
              <a:defRPr/>
            </a:pPr>
            <a:endParaRPr lang="en-GB" dirty="0">
              <a:hlinkClick r:id="rId3"/>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58</a:t>
            </a:fld>
            <a:endParaRPr lang="en-US" altLang="en-US" dirty="0"/>
          </a:p>
        </p:txBody>
      </p:sp>
    </p:spTree>
    <p:extLst>
      <p:ext uri="{BB962C8B-B14F-4D97-AF65-F5344CB8AC3E}">
        <p14:creationId xmlns:p14="http://schemas.microsoft.com/office/powerpoint/2010/main" val="302809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dirty="0"/>
              <a:t>This slide shows a high-level overview of the main IP blocks in a SoC example that is based on the high-level goals and constraints from the previous slide.</a:t>
            </a:r>
          </a:p>
          <a:p>
            <a:endParaRPr lang="en-GB" dirty="0"/>
          </a:p>
          <a:p>
            <a:r>
              <a:rPr lang="en-GB" b="1" dirty="0"/>
              <a:t>General-Purpose Processors</a:t>
            </a:r>
          </a:p>
          <a:p>
            <a:endParaRPr lang="en-GB" b="1" dirty="0"/>
          </a:p>
          <a:p>
            <a:r>
              <a:rPr lang="en-GB" dirty="0"/>
              <a:t>The design has a mixture of high-performance “big” cores and more power-efficient “little” cores. Depending on the nature of the workload, we are able to schedule threads on the most appropriate core in order to minimize power consumption.</a:t>
            </a:r>
          </a:p>
          <a:p>
            <a:endParaRPr lang="en-GB" dirty="0"/>
          </a:p>
          <a:p>
            <a:r>
              <a:rPr lang="en-GB" dirty="0"/>
              <a:t>The multi-core design also allows us to take advantage of the process or thread-level parallelism.</a:t>
            </a:r>
          </a:p>
          <a:p>
            <a:endParaRPr lang="en-GB" dirty="0"/>
          </a:p>
          <a:p>
            <a:r>
              <a:rPr lang="en-GB" b="1" dirty="0"/>
              <a:t>GPU </a:t>
            </a:r>
          </a:p>
          <a:p>
            <a:r>
              <a:rPr lang="en-GB" b="0" dirty="0"/>
              <a:t>A highly specialized processor for providing high-quality graphics, e.g., for 3D games, augmented reality and virtual reality applications. The GPU will also be able to accelerate other data-parallel workloads, e.g., computer vision, machine learning techniques, image processing algorithms, etc. </a:t>
            </a:r>
          </a:p>
          <a:p>
            <a:endParaRPr lang="en-GB" dirty="0"/>
          </a:p>
          <a:p>
            <a:r>
              <a:rPr lang="en-GB" b="1" dirty="0"/>
              <a:t>Machine Learning Accelerator</a:t>
            </a:r>
          </a:p>
          <a:p>
            <a:r>
              <a:rPr lang="en-GB" b="0" dirty="0"/>
              <a:t>Modern machine techniques, such as Convolutional Neural Networks, represent a particularly compute-intensive workload that can benefit significantly from hardware acceleration. </a:t>
            </a:r>
          </a:p>
          <a:p>
            <a:endParaRPr lang="en-GB" dirty="0"/>
          </a:p>
          <a:p>
            <a:r>
              <a:rPr lang="en-GB" b="1" dirty="0"/>
              <a:t>Cellular Radio Processor</a:t>
            </a:r>
          </a:p>
          <a:p>
            <a:r>
              <a:rPr lang="en-GB" b="0" dirty="0"/>
              <a:t>Cellular communications standards are complex and are often implemented with the aid of programmable processors. The processing requirements are significant and often require multiple processors. In addition, there are many hard real-time requirements that must be met to avoid dropping data and forcing it to be re-transmitted.</a:t>
            </a:r>
          </a:p>
          <a:p>
            <a:endParaRPr lang="en-GB" b="1" dirty="0"/>
          </a:p>
          <a:p>
            <a:r>
              <a:rPr lang="en-GB" b="1" dirty="0"/>
              <a:t>Dedicated Sensor Processor</a:t>
            </a:r>
          </a:p>
          <a:p>
            <a:r>
              <a:rPr lang="en-GB" dirty="0"/>
              <a:t>A dedicated processor is employed to process sensor inputs (e.g., GPS, accelerometer, gyroscope, touch, microphone, etc.). The sensor processor may average, filter, and combine (or fuse) sensor inputs. This enables the sensors to be “always-on” without requiring significant amounts of the phone’s battery or processing resources. </a:t>
            </a:r>
          </a:p>
          <a:p>
            <a:endParaRPr lang="en-GB" dirty="0"/>
          </a:p>
          <a:p>
            <a:r>
              <a:rPr lang="en-GB" b="1" dirty="0"/>
              <a:t>System Control Processor (SCP)</a:t>
            </a:r>
          </a:p>
          <a:p>
            <a:pPr marL="266131" indent="-266131">
              <a:buFont typeface="Arial" panose="020B0604020202020204" pitchFamily="34" charset="0"/>
              <a:buChar char="•"/>
            </a:pPr>
            <a:r>
              <a:rPr lang="en-US" sz="1800" dirty="0"/>
              <a:t>Controls clocks and resets.</a:t>
            </a:r>
          </a:p>
          <a:p>
            <a:pPr marL="266131" indent="-266131">
              <a:buFont typeface="Arial" panose="020B0604020202020204" pitchFamily="34" charset="0"/>
              <a:buChar char="•"/>
            </a:pPr>
            <a:r>
              <a:rPr lang="en-US" sz="1800" dirty="0"/>
              <a:t>Is responsible for power state transitions for the power regions in the SoC.</a:t>
            </a:r>
          </a:p>
          <a:p>
            <a:pPr marL="266131" indent="-266131">
              <a:buFont typeface="Arial" panose="020B0604020202020204" pitchFamily="34" charset="0"/>
              <a:buChar char="•"/>
            </a:pPr>
            <a:r>
              <a:rPr lang="en-US" sz="1800" dirty="0"/>
              <a:t>Has direct control over the </a:t>
            </a:r>
            <a:r>
              <a:rPr lang="en-US" sz="1800" i="1" dirty="0"/>
              <a:t>Power-Management Integrated Circuit</a:t>
            </a:r>
            <a:r>
              <a:rPr lang="en-US" sz="1800" dirty="0"/>
              <a:t> (PMIC) on the board.</a:t>
            </a:r>
          </a:p>
          <a:p>
            <a:endParaRPr lang="en-GB" dirty="0"/>
          </a:p>
          <a:p>
            <a:r>
              <a:rPr lang="en-GB" b="1" dirty="0"/>
              <a:t>Video Processor</a:t>
            </a:r>
          </a:p>
          <a:p>
            <a:r>
              <a:rPr lang="en-GB" b="0" dirty="0"/>
              <a:t>This is a specialized processor used for encoding and decoding video content. There are many different codecs to support, e.g., VP9, H.264, HEVC/H.265, etc.</a:t>
            </a:r>
          </a:p>
          <a:p>
            <a:endParaRPr lang="en-GB" dirty="0"/>
          </a:p>
          <a:p>
            <a:r>
              <a:rPr lang="en-GB" b="1" dirty="0"/>
              <a:t>Display Processor </a:t>
            </a:r>
          </a:p>
          <a:p>
            <a:r>
              <a:rPr lang="en-GB" dirty="0"/>
              <a:t>Performs operations such as scaling, rotation, composing layers, picture quality enhancements.</a:t>
            </a:r>
          </a:p>
          <a:p>
            <a:r>
              <a:rPr lang="en-GB" dirty="0"/>
              <a:t>Limits GPU workload (reduces power) – an example of where it is beneficial to extract certain functionality from the GPU and implement it as a separate, more specialized processor. </a:t>
            </a:r>
          </a:p>
          <a:p>
            <a:r>
              <a:rPr lang="en-GB" dirty="0"/>
              <a:t>The display processor is also often paired with other IP for backlight management, HDR management, optimizations based on ambient light, etc. </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22425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 a more detailed view of our SoC example. Here, we have refined the design and mapped to IP available from Arm. The boxes in green show software libraries and tools for the SoC. </a:t>
            </a:r>
            <a:endParaRPr lang="LID4096"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29348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cluster of 8-cores are our general-purpose processors. </a:t>
            </a:r>
          </a:p>
          <a:p>
            <a:r>
              <a:rPr lang="en-GB" dirty="0"/>
              <a:t>Here, we have 4 Cortex-A76 cores (the “big” cores) and 4 Cortex-A55 cores (the “LITTLE” cores) that form the Arm big.LITTLE architecture. </a:t>
            </a:r>
          </a:p>
          <a:p>
            <a:pPr defTabSz="1419370">
              <a:defRPr/>
            </a:pPr>
            <a:r>
              <a:rPr lang="en-GB" dirty="0"/>
              <a:t>The DynamIQ Shared Unit (DSU) contains a shared L3 Cache, the Snoop Control Unit (SCU) to maintain cache coherence, power management circuitry, and interfaces to the rest of the system. The DSU is basically a cluster microarchitecture that integrates one or more cores to form a DynamIQ cluster. Note that the Cortex-A55 and Cortex-A76 must be implemented inside the DSU as the DSU contains the necessary I/Os to interface with the rest of the system. </a:t>
            </a:r>
          </a:p>
          <a:p>
            <a:endParaRPr lang="en-GB" dirty="0"/>
          </a:p>
          <a:p>
            <a:r>
              <a:rPr lang="en-GB" dirty="0"/>
              <a:t>If we profile a typical day of heavy smartphone use, we find that the majority of the time the CPUs will be in a deep sleep state (perhaps 80% of the time). Even when active, for the majority of the time, the processing requirements may be low with the LITTLE cores active 80-90% of the time and the big cores only 10-20%.</a:t>
            </a:r>
          </a:p>
          <a:p>
            <a:endParaRPr lang="en-GB" dirty="0"/>
          </a:p>
          <a:p>
            <a:endParaRPr lang="en-GB" dirty="0"/>
          </a:p>
          <a:p>
            <a:r>
              <a:rPr lang="en-GB" dirty="0"/>
              <a:t>References:</a:t>
            </a:r>
          </a:p>
          <a:p>
            <a:r>
              <a:rPr lang="en-GB" dirty="0"/>
              <a:t>https://www.hotchips.org/wp-content/uploads/hc_archives/hc29/HC29.22-Tuesday-Pub/HC29.22.80-Architectdure-Pub/HC29,22,820-DynamiQ-Greenhaigh-ARM.pdf</a:t>
            </a:r>
          </a:p>
          <a:p>
            <a:endParaRPr lang="en-GB" dirty="0"/>
          </a:p>
          <a:p>
            <a:r>
              <a:rPr lang="en-GB" dirty="0"/>
              <a:t>Additional reading:</a:t>
            </a:r>
          </a:p>
          <a:p>
            <a:pPr defTabSz="1419370">
              <a:defRPr/>
            </a:pPr>
            <a:r>
              <a:rPr lang="en-GB" dirty="0">
                <a:hlinkClick r:id="rId3"/>
              </a:rPr>
              <a:t>https://community.arm.com/developer/ip-products/processors/b/processors-ip-blog/posts/where-does-big-little-fit-in-the-world-of-dynamiq?_ga=2.182919457.626413000.1569495113-171889455.1539079803</a:t>
            </a:r>
            <a:endParaRPr lang="LID4096" dirty="0"/>
          </a:p>
          <a:p>
            <a:r>
              <a:rPr lang="en-GB" dirty="0">
                <a:hlinkClick r:id="rId4"/>
              </a:rPr>
              <a:t>https://developer.arm.com/ip-products/processors/cortex-a/cortex-a76</a:t>
            </a:r>
            <a:endParaRPr lang="en-GB" dirty="0"/>
          </a:p>
          <a:p>
            <a:r>
              <a:rPr lang="en-GB" dirty="0">
                <a:hlinkClick r:id="rId5"/>
              </a:rPr>
              <a:t>https://developer.arm.com/ip-products/processors/cortex-a/cortex-a55</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99819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different types of cores listed here make different trade-offs in terms of flexibility and efficiency. By creating a specialized core, we lose flexibility, but can make significant gains in terms of power efficiency and performance. General-purpose cores are still required in order to run the necessarily very broad range of programs and applications.</a:t>
            </a:r>
          </a:p>
          <a:p>
            <a:endParaRPr lang="en-GB" dirty="0"/>
          </a:p>
          <a:p>
            <a:r>
              <a:rPr lang="en-GB" dirty="0"/>
              <a:t>In practice, most applications will be partitioned across multiple core types. For example, we might benefit from the ability to run control-flow intensive code on our high-performance general-purpose cores and have the ability to offload data-parallel and machine-learning-related kernels to more specialized cores. Even if our target market was much narrower, programmable cores would most likely still be important and necessary.</a:t>
            </a:r>
          </a:p>
          <a:p>
            <a:endParaRPr lang="en-GB" dirty="0"/>
          </a:p>
          <a:p>
            <a:r>
              <a:rPr lang="en-GB" dirty="0"/>
              <a:t>One potential pitfall is to only consider algorithms that map well to highly parallel accelerators. While it is often possible to find highly parallel solutions, this may omit less regular solutions that actually perform less work, and hence require less power. It is also useful to remember that general-purpose cores are often augmented with their own powerful data-parallel SIMD extensions.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140349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A SoC Case Study</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GB" sz="2399" dirty="0"/>
              <a:t>Module 11</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Heterogeneity in Microarchitectures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An example is DynamIQ big.LITTLE.</a:t>
            </a:r>
          </a:p>
          <a:p>
            <a:pPr marL="741363" lvl="1" indent="-342900"/>
            <a:r>
              <a:rPr lang="en-GB" dirty="0"/>
              <a:t>Next generation big.LITTLE Cortex-A CPUs in one cluster with a shared coherent memory</a:t>
            </a:r>
          </a:p>
          <a:p>
            <a:pPr marL="741363" lvl="1" indent="-342900"/>
            <a:r>
              <a:rPr lang="en-GB" dirty="0"/>
              <a:t>Tasks that do not require high performance can migrate to the smaller cores (Cortex-A55).</a:t>
            </a:r>
          </a:p>
          <a:p>
            <a:pPr marL="741363" lvl="1" indent="-342900"/>
            <a:r>
              <a:rPr lang="en-GB" dirty="0"/>
              <a:t>Tasks that need computing power run on the larger cores (Cortex-A76).</a:t>
            </a:r>
          </a:p>
          <a:p>
            <a:pPr>
              <a:buFont typeface="Arial" panose="020B0604020202020204" pitchFamily="34" charset="0"/>
              <a:buChar char="•"/>
            </a:pPr>
            <a:r>
              <a:rPr lang="en-GB" dirty="0"/>
              <a:t>The key to this form of heterogeneity is ISA-compatibility.</a:t>
            </a:r>
          </a:p>
          <a:p>
            <a:pPr marL="741363" lvl="1" indent="-342900"/>
            <a:r>
              <a:rPr lang="en-GB" dirty="0"/>
              <a:t>Both core types must run exactly the same ISA so as to enable migration at any point.</a:t>
            </a:r>
          </a:p>
          <a:p>
            <a:pPr>
              <a:buFont typeface="Arial" panose="020B0604020202020204" pitchFamily="34" charset="0"/>
              <a:buChar char="•"/>
            </a:pPr>
            <a:r>
              <a:rPr lang="en-GB" dirty="0"/>
              <a:t>Shared L3 caches and separate voltage/frequency domains within each cluster.</a:t>
            </a:r>
          </a:p>
          <a:p>
            <a:pPr marL="741363" lvl="1" indent="-342900"/>
            <a:r>
              <a:rPr lang="en-GB" dirty="0"/>
              <a:t>These improve performance and provide more opportunities for power saving.</a:t>
            </a:r>
            <a:endParaRPr lang="en-US" dirty="0"/>
          </a:p>
        </p:txBody>
      </p:sp>
    </p:spTree>
    <p:extLst>
      <p:ext uri="{BB962C8B-B14F-4D97-AF65-F5344CB8AC3E}">
        <p14:creationId xmlns:p14="http://schemas.microsoft.com/office/powerpoint/2010/main" val="109453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Graphics and Display IP</a:t>
            </a:r>
            <a:endParaRPr lang="en-US" dirty="0"/>
          </a:p>
        </p:txBody>
      </p:sp>
      <p:grpSp>
        <p:nvGrpSpPr>
          <p:cNvPr id="4" name="Group 3">
            <a:extLst>
              <a:ext uri="{FF2B5EF4-FFF2-40B4-BE49-F238E27FC236}">
                <a16:creationId xmlns:a16="http://schemas.microsoft.com/office/drawing/2014/main" id="{127B717C-81F7-4484-8183-29F5703E4E32}"/>
              </a:ext>
            </a:extLst>
          </p:cNvPr>
          <p:cNvGrpSpPr/>
          <p:nvPr/>
        </p:nvGrpSpPr>
        <p:grpSpPr>
          <a:xfrm>
            <a:off x="804472" y="1459052"/>
            <a:ext cx="10583056" cy="4178118"/>
            <a:chOff x="839449" y="1817948"/>
            <a:chExt cx="10583056" cy="4178118"/>
          </a:xfrm>
        </p:grpSpPr>
        <p:sp>
          <p:nvSpPr>
            <p:cNvPr id="5" name="Rectangle 4">
              <a:extLst>
                <a:ext uri="{FF2B5EF4-FFF2-40B4-BE49-F238E27FC236}">
                  <a16:creationId xmlns:a16="http://schemas.microsoft.com/office/drawing/2014/main" id="{D4457A09-09F7-4C2D-AD3F-DFB246E0DABC}"/>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C0D69EA5-E636-4F6D-85CD-17EEC965FBEE}"/>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36954B31-F32D-42CD-AD44-1526ECD6154D}"/>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1DC6C6AA-7C73-4381-9F6A-ADC22026BA3F}"/>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1298409B-AEC8-4B62-81C0-01DB910CF3D9}"/>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BB87738D-C8FF-4C14-BF11-6382960CEE6F}"/>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03545A9D-35F6-45F1-8383-90A600CCC72B}"/>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995C5AF7-78C5-4547-85B0-C5EED7485FF8}"/>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0E3D49FC-DC6A-4D5F-8DB4-DBF7445070D9}"/>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E9DEB95D-32BA-40A1-B7BC-A603ADBB4E7F}"/>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1F1589C6-0E98-45CA-B220-16B9D299BD25}"/>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9FB6D464-73F0-4B7B-96E9-88BC7CE23691}"/>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296AA53C-1219-444D-B7B0-10C7931A3E8A}"/>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9F86459C-A614-4E79-B861-DE2A79C809C0}"/>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03DBC4C8-8525-4D1B-8C21-9AEBF4DFE0FA}"/>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1614E86A-EA95-44A0-AF83-F1CE148E67BB}"/>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1749B409-AD85-4C4D-A03F-D0EBAE53A897}"/>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A15BBE75-EA62-403E-BD87-AC23ED5EC439}"/>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8A1B1806-1BB0-4AB6-BA89-95677AFB4733}"/>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1B6DD2AB-4B09-4E72-912B-45A7743C4DE3}"/>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1CCFC5E3-A8DB-4057-B2E2-4BAE8C40535C}"/>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05AA1CF1-8E61-4AD8-86AB-3697D0880EF7}"/>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B18412E5-96A4-403C-9ED2-EE15AD27444C}"/>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99C328CF-9EF0-45C2-AB2C-0AB654EE8E6E}"/>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33EEFEFE-4D24-4CDA-94BB-54C8B7A44688}"/>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CCBC5CDA-DD35-4BFF-8941-DB61404F71BF}"/>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D61611DB-44BB-40CB-B616-CA8765D40630}"/>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A888F5F3-451F-4CC2-994D-13EE625FCFFF}"/>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2B70A49B-55FD-494D-BC6E-C14012AD499F}"/>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11B2D9A5-617E-4E6F-882F-8F7659BEE7FD}"/>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60CF2BAC-9393-4878-9649-86F2BAF2AE77}"/>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39A643B8-7D17-4053-A98C-ADABB8EBA8D9}"/>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8DCA9DE0-A054-44CF-9CCF-726B601E7BE1}"/>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3DAE8E70-E111-4DA4-867F-D09449D50FFF}"/>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C20DDB05-4CD6-4764-BC44-2122141DEBA2}"/>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CA3193C6-39C5-4DE3-92E6-842319A139E2}"/>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40F9EF57-7AD4-48CD-BCDC-E801F0A82DDF}"/>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679376B1-DBAE-4102-8814-E9A349907887}"/>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46320970-08A6-4257-8417-1B7C6049494C}"/>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63B167CE-499F-4441-B0D1-9A8C4545E9DC}"/>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60125276-0AF8-4AAD-8DE5-3838F08ADFE2}"/>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F8169AE7-37C8-411D-9A50-FAF6B298F1C0}"/>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60459707-D9CA-44E4-B5DA-6579986DEF67}"/>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596D124F-F5F8-40CA-A4DE-F307ED927258}"/>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5231B5FF-CA24-453F-85BE-360DB821DC45}"/>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68DBD95A-7611-40AD-A525-890C93BEA130}"/>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0B8AE8FD-DCEA-4F57-BB1F-8BA2FD402877}"/>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0CAD7D7F-5A1B-49AF-BF91-532452C7A20D}"/>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30C00539-0CC8-4BFF-9F0C-E1023AC0AF11}"/>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B0840B92-4882-4D8A-8920-EE2F4F8B709B}"/>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66E22AD8-2D24-4F3B-8921-95CE9B269817}"/>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EF4FC2B2-4A7D-4653-BCCB-D1E2EF606F86}"/>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CFB33745-F2F7-41FB-835D-2571A3BB9FDF}"/>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DAC36370-66E2-430C-97E0-0B40A35A0E90}"/>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F0298B4C-7D2B-4791-ADB0-BCEA14600FB0}"/>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0EBD14B4-6D4F-4F7C-86D5-8C1BA9822CCF}"/>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6785ECB3-7C28-40CE-ACAB-987BC8406038}"/>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154C7872-BEF5-41E7-B870-046745EDC8CD}"/>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2766E43F-B50E-420D-941A-65D4EFB55A2D}"/>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B7E5A724-EAAC-4CF8-B5E7-C8AAC66AB3B4}"/>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03F638AC-7C14-4769-8F16-1C73B832A7E7}"/>
              </a:ext>
            </a:extLst>
          </p:cNvPr>
          <p:cNvSpPr/>
          <p:nvPr/>
        </p:nvSpPr>
        <p:spPr>
          <a:xfrm>
            <a:off x="6236190" y="2420066"/>
            <a:ext cx="1052342" cy="783283"/>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5A205419-BC6F-4248-A0B6-9FD04CFF7067}"/>
              </a:ext>
            </a:extLst>
          </p:cNvPr>
          <p:cNvSpPr/>
          <p:nvPr/>
        </p:nvSpPr>
        <p:spPr>
          <a:xfrm>
            <a:off x="8778033" y="2675906"/>
            <a:ext cx="2371436" cy="662895"/>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3632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Graphics and Display IP</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In the example shown in the previous slide: </a:t>
            </a:r>
          </a:p>
          <a:p>
            <a:pPr>
              <a:buFont typeface="Arial" panose="020B0604020202020204" pitchFamily="34" charset="0"/>
              <a:buChar char="•"/>
            </a:pPr>
            <a:r>
              <a:rPr lang="en-GB" sz="2000" b="1" dirty="0"/>
              <a:t>Mali-G76 (see module 10)</a:t>
            </a:r>
          </a:p>
          <a:p>
            <a:pPr marL="741363" lvl="1" indent="-342900"/>
            <a:r>
              <a:rPr lang="en-GB" dirty="0"/>
              <a:t>This is the SoC’s main GPU. Our SoC has 10 GPU cores providing 240 32-bit execution lanes (with INT8 support).</a:t>
            </a:r>
          </a:p>
          <a:p>
            <a:pPr>
              <a:buFont typeface="Arial" panose="020B0604020202020204" pitchFamily="34" charset="0"/>
              <a:buChar char="•"/>
            </a:pPr>
            <a:r>
              <a:rPr lang="en-GB" sz="2000" b="1" dirty="0"/>
              <a:t>Mali-V76</a:t>
            </a:r>
          </a:p>
          <a:p>
            <a:pPr marL="741363" lvl="1" indent="-342900"/>
            <a:r>
              <a:rPr lang="en-GB" dirty="0"/>
              <a:t>Video processor (video encode and decode)</a:t>
            </a:r>
          </a:p>
          <a:p>
            <a:pPr>
              <a:buFont typeface="Arial" panose="020B0604020202020204" pitchFamily="34" charset="0"/>
              <a:buChar char="•"/>
            </a:pPr>
            <a:r>
              <a:rPr lang="en-GB" sz="2000" b="1" dirty="0"/>
              <a:t>Mali-D71</a:t>
            </a:r>
            <a:endParaRPr lang="en-GB" sz="2000" dirty="0"/>
          </a:p>
          <a:p>
            <a:pPr marL="741363" lvl="1" indent="-342900"/>
            <a:r>
              <a:rPr lang="en-GB" dirty="0"/>
              <a:t>Display processor (scaling, rotation, composing layers, picture quality enhancements)</a:t>
            </a:r>
          </a:p>
          <a:p>
            <a:pPr>
              <a:buFont typeface="Arial" panose="020B0604020202020204" pitchFamily="34" charset="0"/>
              <a:buChar char="•"/>
            </a:pPr>
            <a:r>
              <a:rPr lang="en-GB" sz="2000" b="1" dirty="0"/>
              <a:t>Assertive Display 5 (AD5 )</a:t>
            </a:r>
            <a:endParaRPr lang="en-GB" sz="2000" dirty="0"/>
          </a:p>
          <a:p>
            <a:pPr marL="741363" lvl="1" indent="-342900"/>
            <a:r>
              <a:rPr lang="en-GB" dirty="0"/>
              <a:t>HDR management features </a:t>
            </a:r>
          </a:p>
          <a:p>
            <a:pPr marL="741363" lvl="1" indent="-342900"/>
            <a:r>
              <a:rPr lang="en-GB" dirty="0"/>
              <a:t>Ambient light adaptivity and advanced power-saving features</a:t>
            </a:r>
          </a:p>
          <a:p>
            <a:pPr marL="741363" lvl="1" indent="-342900"/>
            <a:r>
              <a:rPr lang="en-GB" dirty="0"/>
              <a:t>Gamut management</a:t>
            </a:r>
            <a:endParaRPr lang="en-US" dirty="0"/>
          </a:p>
        </p:txBody>
      </p:sp>
    </p:spTree>
    <p:extLst>
      <p:ext uri="{BB962C8B-B14F-4D97-AF65-F5344CB8AC3E}">
        <p14:creationId xmlns:p14="http://schemas.microsoft.com/office/powerpoint/2010/main" val="262612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TrustZone</a:t>
            </a:r>
            <a:endParaRPr lang="en-US" dirty="0"/>
          </a:p>
        </p:txBody>
      </p:sp>
      <p:grpSp>
        <p:nvGrpSpPr>
          <p:cNvPr id="4" name="Group 3">
            <a:extLst>
              <a:ext uri="{FF2B5EF4-FFF2-40B4-BE49-F238E27FC236}">
                <a16:creationId xmlns:a16="http://schemas.microsoft.com/office/drawing/2014/main" id="{F2359FE1-37D9-4BD0-8AF6-A3554E9AC760}"/>
              </a:ext>
            </a:extLst>
          </p:cNvPr>
          <p:cNvGrpSpPr/>
          <p:nvPr/>
        </p:nvGrpSpPr>
        <p:grpSpPr>
          <a:xfrm>
            <a:off x="804472" y="1494177"/>
            <a:ext cx="10583056" cy="4178118"/>
            <a:chOff x="839449" y="1817948"/>
            <a:chExt cx="10583056" cy="4178118"/>
          </a:xfrm>
        </p:grpSpPr>
        <p:sp>
          <p:nvSpPr>
            <p:cNvPr id="5" name="Rectangle 4">
              <a:extLst>
                <a:ext uri="{FF2B5EF4-FFF2-40B4-BE49-F238E27FC236}">
                  <a16:creationId xmlns:a16="http://schemas.microsoft.com/office/drawing/2014/main" id="{6BC5D69C-0D43-44CC-88FB-DD95831F172D}"/>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8A3D041B-5F81-49A0-8138-8A50A2240A06}"/>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3D46703F-27A1-4018-B760-94FB470C2867}"/>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44BDA4CC-6CDA-4A94-BCFF-6CFDE7508E20}"/>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C50DA0C5-9812-4102-85FE-C2E724FB4F04}"/>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8068C3E0-E3D4-48E4-97A3-AEFA9520EE25}"/>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14DA93C2-392F-4026-B484-BC6675F6AF07}"/>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015E2B46-310F-4FDE-B731-FB678D8A2325}"/>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B4714ABB-CA0A-4530-8088-A9DB7ABCC61D}"/>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14314F27-69A0-4822-88D7-BFEA096A45ED}"/>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54A7DCF0-EDA0-41FD-81BD-0CD2AC0D3D57}"/>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CE6443F3-45C6-445F-94DB-A03A88AB15F7}"/>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9999B75D-4E34-4948-A264-082D9FDEE585}"/>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5DCF341D-295B-4D20-9738-890D7EBD6952}"/>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4B5BAEFF-5EDE-4BA8-B3E6-F721A987FB2E}"/>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CD98B00F-4FA3-4313-8F24-9B9D47AC45E4}"/>
                </a:ext>
              </a:extLst>
            </p:cNvPr>
            <p:cNvGrpSpPr/>
            <p:nvPr/>
          </p:nvGrpSpPr>
          <p:grpSpPr>
            <a:xfrm>
              <a:off x="1499206" y="4461221"/>
              <a:ext cx="7075168" cy="351014"/>
              <a:chOff x="1590960" y="2472169"/>
              <a:chExt cx="5072444" cy="429364"/>
            </a:xfrm>
            <a:solidFill>
              <a:srgbClr val="0091BD"/>
            </a:solidFill>
          </p:grpSpPr>
          <p:sp>
            <p:nvSpPr>
              <p:cNvPr id="63" name="Rectangle 62">
                <a:extLst>
                  <a:ext uri="{FF2B5EF4-FFF2-40B4-BE49-F238E27FC236}">
                    <a16:creationId xmlns:a16="http://schemas.microsoft.com/office/drawing/2014/main" id="{21BD343E-7EAC-41FB-9538-CC9ACAE01A15}"/>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051C89C3-3A51-4677-9F30-735063F7FCBE}"/>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038EE09F-0255-48E0-8959-A37270F4B6F3}"/>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4441A6B4-1815-4F5A-AE3D-69A2D0716A47}"/>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E4E6DDE1-2EB4-4D10-A91D-7FB7FD621410}"/>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1EBBAE15-203C-43D1-94A9-ACA2D2DCDB57}"/>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80D50361-E0EF-4069-B606-60B47F2AA461}"/>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AB7CB477-0743-4661-A61F-C0D334ACEEF9}"/>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E96D37D3-366D-4EC1-986F-FC96FAE463E6}"/>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B8E36F50-A7F6-4F02-97EA-E196791FF317}"/>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FEFCA566-02A1-431E-8FBF-C1E310F29E23}"/>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4176DE9D-A53D-4557-B75F-4162445F32FC}"/>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5EB5ACDB-4DB9-461F-9B76-5E7E8A26BB16}"/>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A67268BB-84BB-4993-8CB2-9B550C3EDBE8}"/>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FCFAC92D-6975-48D1-84F8-20FD701B6B7C}"/>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DDF17C87-A202-44A4-9B10-532722C40DCD}"/>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3C58ADDB-444C-4D39-8846-DF71A54EDC12}"/>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8B03AE59-475A-4024-87DB-A0778D412F25}"/>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3EBEEDC4-38D4-42B8-BE88-C1004A6C9110}"/>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E445D05C-BB65-4E94-9B46-2EA4CBA27CC3}"/>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8A3CC97D-499D-4161-AB01-5A8C7DFD12A1}"/>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30B60287-19D6-4C90-A8FC-A296305E2C41}"/>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946022D3-269A-46D3-A7A4-0552264AF200}"/>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C07D6D1F-DB37-49CA-9319-19CB3EEC7822}"/>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227B4278-F2F2-45D2-9662-D37F1F74EEFE}"/>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FC593575-1723-43AE-98C6-7E17735E0A9D}"/>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6C064557-78C4-4E98-B48D-130C3D62E547}"/>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8F562EE1-F2A7-4D26-A6F4-B80902DF5665}"/>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E9ED72B6-AB50-40E7-8540-7229D751C593}"/>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BE7BB073-ADB6-4A23-AB5D-8E2995A2B3E5}"/>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B85FDC98-C2C9-4B62-B0A0-A37B21CF833E}"/>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6608EFF0-24B7-4001-8C91-7D670D5EDB24}"/>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F6D71E93-9F73-44D6-99EB-A5385DD82B7A}"/>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C75DF519-BCA1-4724-AAC2-504821A0B65E}"/>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E3720E25-1EB1-4083-9305-E2FAC48E655B}"/>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F15BC99B-65B5-4202-870B-AD0E62E73CD9}"/>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F99B9BB3-9212-4DD3-9EA5-7B0A82F810FA}"/>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99D98E09-FD76-4FF0-92FC-EF7E4D7828DF}"/>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7B1C0A0B-35F4-4E83-8583-D8805C7303DE}"/>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9E35BCDC-A0C5-4C9A-BDE5-826DF511C62E}"/>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6A59DA9F-28A9-471B-8B37-1A0BF28D6FD2}"/>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E869D9E6-C6ED-4D7D-8CD8-8ED741630EAA}"/>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274EADE0-56B5-45EF-9149-6D9B560B6049}"/>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360C8462-B598-42A3-BF25-A48A68A24B37}"/>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302B8924-4ABF-4DD5-8B8D-386569AAABFB}"/>
              </a:ext>
            </a:extLst>
          </p:cNvPr>
          <p:cNvSpPr/>
          <p:nvPr/>
        </p:nvSpPr>
        <p:spPr>
          <a:xfrm>
            <a:off x="8826486" y="4704255"/>
            <a:ext cx="2447607" cy="531696"/>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00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What Is Security?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Security is a property of the system, which ensures that resources of value cannot be copied, damaged, or made unavailable to genuine users.</a:t>
            </a:r>
          </a:p>
          <a:p>
            <a:r>
              <a:rPr lang="en-GB" dirty="0"/>
              <a:t>There are several fundamental security properties: </a:t>
            </a:r>
          </a:p>
          <a:p>
            <a:pPr>
              <a:buFont typeface="Arial" panose="020B0604020202020204" pitchFamily="34" charset="0"/>
              <a:buChar char="•"/>
            </a:pPr>
            <a:r>
              <a:rPr lang="en-GB" dirty="0"/>
              <a:t>Confidentiality</a:t>
            </a:r>
          </a:p>
          <a:p>
            <a:pPr lvl="2"/>
            <a:r>
              <a:rPr lang="en-GB" dirty="0"/>
              <a:t>If an asset is confidential, it cannot be copied or stolen by a defined set of attacks.</a:t>
            </a:r>
          </a:p>
          <a:p>
            <a:pPr>
              <a:buFont typeface="Arial" panose="020B0604020202020204" pitchFamily="34" charset="0"/>
              <a:buChar char="•"/>
            </a:pPr>
            <a:r>
              <a:rPr lang="en-GB" dirty="0"/>
              <a:t>Integrity</a:t>
            </a:r>
          </a:p>
          <a:p>
            <a:pPr lvl="2"/>
            <a:r>
              <a:rPr lang="en-GB" dirty="0"/>
              <a:t>If an asset has its integrity assured, it is defended against modification by a defined set of attacks.</a:t>
            </a:r>
          </a:p>
          <a:p>
            <a:pPr>
              <a:buFont typeface="Arial" panose="020B0604020202020204" pitchFamily="34" charset="0"/>
              <a:buChar char="•"/>
            </a:pPr>
            <a:r>
              <a:rPr lang="en-GB" dirty="0"/>
              <a:t>Authenticity – may be provided if integrity cannot be</a:t>
            </a:r>
          </a:p>
          <a:p>
            <a:pPr lvl="2"/>
            <a:r>
              <a:rPr lang="en-GB" dirty="0"/>
              <a:t>If an asset is authentic, it is known to have not been modified by an attacker.</a:t>
            </a:r>
          </a:p>
          <a:p>
            <a:pPr lvl="2"/>
            <a:r>
              <a:rPr lang="en-GB" dirty="0"/>
              <a:t>In other words, the defender can detect any modifications made before the asset is used.</a:t>
            </a:r>
            <a:endParaRPr lang="en-US" dirty="0"/>
          </a:p>
        </p:txBody>
      </p:sp>
    </p:spTree>
    <p:extLst>
      <p:ext uri="{BB962C8B-B14F-4D97-AF65-F5344CB8AC3E}">
        <p14:creationId xmlns:p14="http://schemas.microsoft.com/office/powerpoint/2010/main" val="316082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TrustZone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TrustZone’s primary security objective:</a:t>
            </a:r>
          </a:p>
          <a:p>
            <a:endParaRPr lang="en-GB" dirty="0"/>
          </a:p>
          <a:p>
            <a:endParaRPr lang="en-GB" dirty="0"/>
          </a:p>
          <a:p>
            <a:endParaRPr lang="en-GB" dirty="0"/>
          </a:p>
          <a:p>
            <a:r>
              <a:rPr lang="en-GB" dirty="0"/>
              <a:t>This is achieved by partitioning all resources into two worlds:</a:t>
            </a:r>
          </a:p>
          <a:p>
            <a:pPr lvl="1"/>
            <a:r>
              <a:rPr lang="en-GB" dirty="0"/>
              <a:t>The secure world for the security subsystem</a:t>
            </a:r>
          </a:p>
          <a:p>
            <a:pPr lvl="1"/>
            <a:r>
              <a:rPr lang="en-GB" dirty="0"/>
              <a:t>The normal world for everything else</a:t>
            </a:r>
          </a:p>
          <a:p>
            <a:r>
              <a:rPr lang="en-GB" dirty="0"/>
              <a:t>No normal world components can access secure world resources.</a:t>
            </a:r>
          </a:p>
          <a:p>
            <a:pPr lvl="1"/>
            <a:r>
              <a:rPr lang="en-GB" dirty="0"/>
              <a:t>This is enforced through hardware logic.</a:t>
            </a:r>
            <a:endParaRPr lang="en-US" dirty="0"/>
          </a:p>
        </p:txBody>
      </p:sp>
      <p:sp>
        <p:nvSpPr>
          <p:cNvPr id="4" name="TextBox 3">
            <a:extLst>
              <a:ext uri="{FF2B5EF4-FFF2-40B4-BE49-F238E27FC236}">
                <a16:creationId xmlns:a16="http://schemas.microsoft.com/office/drawing/2014/main" id="{08BFC7A9-DA83-41EB-95A7-B51F348C4444}"/>
              </a:ext>
            </a:extLst>
          </p:cNvPr>
          <p:cNvSpPr txBox="1"/>
          <p:nvPr/>
        </p:nvSpPr>
        <p:spPr>
          <a:xfrm>
            <a:off x="531813" y="1952974"/>
            <a:ext cx="11180762" cy="1032590"/>
          </a:xfrm>
          <a:prstGeom prst="rect">
            <a:avLst/>
          </a:prstGeom>
          <a:noFill/>
        </p:spPr>
        <p:txBody>
          <a:bodyPr wrap="square" lIns="180000" tIns="0" rIns="180000" bIns="0" rtlCol="0">
            <a:spAutoFit/>
          </a:bodyPr>
          <a:lstStyle/>
          <a:p>
            <a:pPr algn="ctr" eaLnBrk="1" hangingPunct="1">
              <a:lnSpc>
                <a:spcPct val="90000"/>
              </a:lnSpc>
              <a:spcBef>
                <a:spcPts val="0"/>
              </a:spcBef>
              <a:spcAft>
                <a:spcPts val="600"/>
              </a:spcAft>
            </a:pPr>
            <a:r>
              <a:rPr lang="en-GB" sz="2400" b="1" dirty="0">
                <a:solidFill>
                  <a:schemeClr val="tx2"/>
                </a:solidFill>
              </a:rPr>
              <a:t>To enable the construction of a programmable environment that allows the confidentiality and integrity of almost any asset to be protected from specific attacks</a:t>
            </a:r>
            <a:endParaRPr lang="en-GB" sz="2000" b="1" dirty="0">
              <a:solidFill>
                <a:schemeClr val="tx2"/>
              </a:solidFill>
            </a:endParaRPr>
          </a:p>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Tree>
    <p:extLst>
      <p:ext uri="{BB962C8B-B14F-4D97-AF65-F5344CB8AC3E}">
        <p14:creationId xmlns:p14="http://schemas.microsoft.com/office/powerpoint/2010/main" val="169650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Hardware Requirements</a:t>
            </a:r>
          </a:p>
        </p:txBody>
      </p:sp>
      <p:sp>
        <p:nvSpPr>
          <p:cNvPr id="4" name="Text Placeholder 6">
            <a:extLst>
              <a:ext uri="{FF2B5EF4-FFF2-40B4-BE49-F238E27FC236}">
                <a16:creationId xmlns:a16="http://schemas.microsoft.com/office/drawing/2014/main" id="{919C4CC9-42BF-4E0B-A14D-640B5EEF851E}"/>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Reducing hardware overheads</a:t>
            </a:r>
          </a:p>
        </p:txBody>
      </p:sp>
      <p:sp>
        <p:nvSpPr>
          <p:cNvPr id="5" name="Content Placeholder 2">
            <a:extLst>
              <a:ext uri="{FF2B5EF4-FFF2-40B4-BE49-F238E27FC236}">
                <a16:creationId xmlns:a16="http://schemas.microsoft.com/office/drawing/2014/main" id="{82AC4D6E-F2D7-45E6-B2A4-990212B46135}"/>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a:buFont typeface="Arial" panose="020B0604020202020204" pitchFamily="34" charset="0"/>
              <a:buChar char="•"/>
            </a:pPr>
            <a:r>
              <a:rPr lang="en-GB" sz="2000" dirty="0"/>
              <a:t>Use two cores to implement two worlds.</a:t>
            </a:r>
          </a:p>
          <a:p>
            <a:pPr lvl="2"/>
            <a:r>
              <a:rPr lang="en-GB" dirty="0"/>
              <a:t>I.e., a dedicated core for the Secure world</a:t>
            </a:r>
          </a:p>
          <a:p>
            <a:pPr lvl="2"/>
            <a:r>
              <a:rPr lang="en-GB" sz="2000" dirty="0"/>
              <a:t>Costly in silicon area and power</a:t>
            </a:r>
          </a:p>
          <a:p>
            <a:pPr>
              <a:buFont typeface="Arial" panose="020B0604020202020204" pitchFamily="34" charset="0"/>
              <a:buChar char="•"/>
            </a:pPr>
            <a:r>
              <a:rPr lang="en-GB" sz="2000" dirty="0"/>
              <a:t>TrustZone provides architectural extensions to allow one core to execute code from the normal and secure worlds.</a:t>
            </a:r>
          </a:p>
          <a:p>
            <a:pPr>
              <a:buFont typeface="Arial" panose="020B0604020202020204" pitchFamily="34" charset="0"/>
              <a:buChar char="•"/>
            </a:pPr>
            <a:r>
              <a:rPr lang="en-US" sz="2000" dirty="0"/>
              <a:t>“Secure Monitor Mode” acts as a gatekeeper for moving between worlds.</a:t>
            </a:r>
          </a:p>
          <a:p>
            <a:endParaRPr lang="en-GB" dirty="0"/>
          </a:p>
          <a:p>
            <a:endParaRPr lang="en-US" dirty="0"/>
          </a:p>
        </p:txBody>
      </p:sp>
      <p:sp>
        <p:nvSpPr>
          <p:cNvPr id="6" name="Text Placeholder 7">
            <a:extLst>
              <a:ext uri="{FF2B5EF4-FFF2-40B4-BE49-F238E27FC236}">
                <a16:creationId xmlns:a16="http://schemas.microsoft.com/office/drawing/2014/main" id="{0046DA93-29A9-4B37-AB8C-F7B58C59E20A}"/>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lgn="ctr">
              <a:buNone/>
            </a:pPr>
            <a:r>
              <a:rPr lang="en-GB" dirty="0"/>
              <a:t>Secure Monitor</a:t>
            </a:r>
          </a:p>
        </p:txBody>
      </p:sp>
      <p:pic>
        <p:nvPicPr>
          <p:cNvPr id="7" name="Picture 6">
            <a:extLst>
              <a:ext uri="{FF2B5EF4-FFF2-40B4-BE49-F238E27FC236}">
                <a16:creationId xmlns:a16="http://schemas.microsoft.com/office/drawing/2014/main" id="{176E961B-2F48-43D0-A09D-B021C57937FB}"/>
              </a:ext>
            </a:extLst>
          </p:cNvPr>
          <p:cNvPicPr>
            <a:picLocks noChangeAspect="1"/>
          </p:cNvPicPr>
          <p:nvPr/>
        </p:nvPicPr>
        <p:blipFill>
          <a:blip r:embed="rId3"/>
          <a:stretch>
            <a:fillRect/>
          </a:stretch>
        </p:blipFill>
        <p:spPr>
          <a:xfrm>
            <a:off x="6854093" y="2737437"/>
            <a:ext cx="4395797" cy="2938764"/>
          </a:xfrm>
          <a:prstGeom prst="rect">
            <a:avLst/>
          </a:prstGeom>
        </p:spPr>
      </p:pic>
    </p:spTree>
    <p:extLst>
      <p:ext uri="{BB962C8B-B14F-4D97-AF65-F5344CB8AC3E}">
        <p14:creationId xmlns:p14="http://schemas.microsoft.com/office/powerpoint/2010/main" val="248471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TrustZone Processor Architecture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 core executes code from both Secure and Normal (Non-Secure) worlds by presenting two virtual processors to the outside world: </a:t>
            </a:r>
          </a:p>
          <a:p>
            <a:pPr lvl="2"/>
            <a:r>
              <a:rPr lang="en-GB" dirty="0"/>
              <a:t>The non-secure virtual processor can only access Non-Secure resources.</a:t>
            </a:r>
          </a:p>
          <a:p>
            <a:pPr lvl="2"/>
            <a:r>
              <a:rPr lang="en-GB" dirty="0"/>
              <a:t>The secure virtual processor can see all resources.</a:t>
            </a:r>
          </a:p>
          <a:p>
            <a:pPr>
              <a:buFont typeface="Arial" panose="020B0604020202020204" pitchFamily="34" charset="0"/>
              <a:buChar char="•"/>
            </a:pPr>
            <a:r>
              <a:rPr lang="en-GB" dirty="0"/>
              <a:t>Virtual processors share the core through time slicing (see Module 9).</a:t>
            </a:r>
          </a:p>
          <a:p>
            <a:pPr lvl="2"/>
            <a:r>
              <a:rPr lang="en-GB" dirty="0"/>
              <a:t>They context switch through a dedicated core mode that performs the switch.</a:t>
            </a:r>
          </a:p>
          <a:p>
            <a:pPr lvl="2"/>
            <a:r>
              <a:rPr lang="en-GB" dirty="0"/>
              <a:t>One example is the Secure Monitor Call (SMC) instruction.</a:t>
            </a:r>
          </a:p>
          <a:p>
            <a:pPr>
              <a:buFont typeface="Arial" panose="020B0604020202020204" pitchFamily="34" charset="0"/>
              <a:buChar char="•"/>
            </a:pPr>
            <a:r>
              <a:rPr lang="en-GB" dirty="0"/>
              <a:t>The secure monitor ensures all secure world state is inaccessible when switching to normal mode.</a:t>
            </a:r>
            <a:endParaRPr lang="en-US" dirty="0"/>
          </a:p>
        </p:txBody>
      </p:sp>
    </p:spTree>
    <p:extLst>
      <p:ext uri="{BB962C8B-B14F-4D97-AF65-F5344CB8AC3E}">
        <p14:creationId xmlns:p14="http://schemas.microsoft.com/office/powerpoint/2010/main" val="386099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Partitioning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Physical memory map is also partitioned into two worlds, i.e., Secure and Non-Secure regions.</a:t>
            </a:r>
          </a:p>
          <a:p>
            <a:pPr marL="741363" lvl="1" indent="-342900"/>
            <a:r>
              <a:rPr lang="en-GB" dirty="0"/>
              <a:t>Virtual addresses in Non-Secure state can only map to Non-Secure physical addresses.</a:t>
            </a:r>
          </a:p>
          <a:p>
            <a:pPr marL="741363" lvl="1" indent="-342900"/>
            <a:r>
              <a:rPr lang="en-GB" dirty="0"/>
              <a:t>Virtual addresses in Secure state can map to either Secure or Non-Secure physical addresses.</a:t>
            </a:r>
          </a:p>
          <a:p>
            <a:pPr>
              <a:buFont typeface="Arial" panose="020B0604020202020204" pitchFamily="34" charset="0"/>
              <a:buChar char="•"/>
            </a:pPr>
            <a:r>
              <a:rPr lang="en-GB" dirty="0"/>
              <a:t>Memory transactions have a security attribute to indicate Secure or Non-Secure access.</a:t>
            </a:r>
          </a:p>
          <a:p>
            <a:endParaRPr lang="en-US" dirty="0"/>
          </a:p>
        </p:txBody>
      </p:sp>
      <p:sp>
        <p:nvSpPr>
          <p:cNvPr id="4" name="Rectangle 3">
            <a:extLst>
              <a:ext uri="{FF2B5EF4-FFF2-40B4-BE49-F238E27FC236}">
                <a16:creationId xmlns:a16="http://schemas.microsoft.com/office/drawing/2014/main" id="{FC214BFC-ADA0-4381-8948-EB7A18E90FAB}"/>
              </a:ext>
            </a:extLst>
          </p:cNvPr>
          <p:cNvSpPr/>
          <p:nvPr/>
        </p:nvSpPr>
        <p:spPr>
          <a:xfrm>
            <a:off x="2063668" y="3172756"/>
            <a:ext cx="1222513" cy="2335696"/>
          </a:xfrm>
          <a:prstGeom prst="rect">
            <a:avLst/>
          </a:prstGeom>
          <a:solidFill>
            <a:schemeClr val="bg2">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Secure</a:t>
            </a:r>
          </a:p>
        </p:txBody>
      </p:sp>
      <p:sp>
        <p:nvSpPr>
          <p:cNvPr id="5" name="TextBox 4">
            <a:extLst>
              <a:ext uri="{FF2B5EF4-FFF2-40B4-BE49-F238E27FC236}">
                <a16:creationId xmlns:a16="http://schemas.microsoft.com/office/drawing/2014/main" id="{DC2DD8BD-7147-4036-87C2-1477EE4CFCAD}"/>
              </a:ext>
            </a:extLst>
          </p:cNvPr>
          <p:cNvSpPr txBox="1"/>
          <p:nvPr/>
        </p:nvSpPr>
        <p:spPr>
          <a:xfrm>
            <a:off x="744856" y="3169444"/>
            <a:ext cx="2117035" cy="178905"/>
          </a:xfrm>
          <a:prstGeom prst="rect">
            <a:avLst/>
          </a:prstGeom>
          <a:ln w="19050">
            <a:noFill/>
          </a:ln>
        </p:spPr>
        <p:txBody>
          <a:bodyPr vert="horz" wrap="square" lIns="0" tIns="0" rIns="0" bIns="0" rtlCol="0" anchor="t">
            <a:noAutofit/>
          </a:bodyPr>
          <a:lstStyle/>
          <a:p>
            <a:pPr algn="l"/>
            <a:r>
              <a:rPr lang="en-GB" sz="800" b="1" dirty="0">
                <a:latin typeface="Courier New" panose="02070309020205020404" pitchFamily="49" charset="0"/>
                <a:cs typeface="Courier New" panose="02070309020205020404" pitchFamily="49" charset="0"/>
              </a:rPr>
              <a:t>0xFF_FFFF_FFFF_FFFF</a:t>
            </a:r>
            <a:endParaRPr lang="en-GB" sz="105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62F22E78-388D-473E-A419-1EDA2855D54C}"/>
              </a:ext>
            </a:extLst>
          </p:cNvPr>
          <p:cNvSpPr txBox="1"/>
          <p:nvPr/>
        </p:nvSpPr>
        <p:spPr>
          <a:xfrm>
            <a:off x="744856" y="5430928"/>
            <a:ext cx="2117035" cy="178905"/>
          </a:xfrm>
          <a:prstGeom prst="rect">
            <a:avLst/>
          </a:prstGeom>
          <a:ln w="19050">
            <a:noFill/>
          </a:ln>
        </p:spPr>
        <p:txBody>
          <a:bodyPr vert="horz" wrap="square" lIns="0" tIns="0" rIns="0" bIns="0" rtlCol="0" anchor="t">
            <a:noAutofit/>
          </a:bodyPr>
          <a:lstStyle/>
          <a:p>
            <a:pPr algn="l"/>
            <a:r>
              <a:rPr lang="en-GB" sz="800" b="1" dirty="0">
                <a:latin typeface="Courier New" panose="02070309020205020404" pitchFamily="49" charset="0"/>
                <a:cs typeface="Courier New" panose="02070309020205020404" pitchFamily="49" charset="0"/>
              </a:rPr>
              <a:t>0x00_0000_0000_0000</a:t>
            </a:r>
            <a:endParaRPr lang="en-GB" b="1"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313648F7-28F4-42F7-AD96-DDB243BC7247}"/>
              </a:ext>
            </a:extLst>
          </p:cNvPr>
          <p:cNvSpPr/>
          <p:nvPr/>
        </p:nvSpPr>
        <p:spPr>
          <a:xfrm>
            <a:off x="4684948" y="3172756"/>
            <a:ext cx="1222513" cy="2335696"/>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Non-secure</a:t>
            </a:r>
          </a:p>
        </p:txBody>
      </p:sp>
      <p:sp>
        <p:nvSpPr>
          <p:cNvPr id="8" name="TextBox 7">
            <a:extLst>
              <a:ext uri="{FF2B5EF4-FFF2-40B4-BE49-F238E27FC236}">
                <a16:creationId xmlns:a16="http://schemas.microsoft.com/office/drawing/2014/main" id="{ACAFA584-A514-4BC4-A938-B4F7063C8A71}"/>
              </a:ext>
            </a:extLst>
          </p:cNvPr>
          <p:cNvSpPr txBox="1"/>
          <p:nvPr/>
        </p:nvSpPr>
        <p:spPr>
          <a:xfrm>
            <a:off x="3366136" y="3169444"/>
            <a:ext cx="2117035" cy="178905"/>
          </a:xfrm>
          <a:prstGeom prst="rect">
            <a:avLst/>
          </a:prstGeom>
          <a:ln w="19050">
            <a:noFill/>
          </a:ln>
        </p:spPr>
        <p:txBody>
          <a:bodyPr vert="horz" wrap="square" lIns="0" tIns="0" rIns="0" bIns="0" rtlCol="0" anchor="t">
            <a:noAutofit/>
          </a:bodyPr>
          <a:lstStyle/>
          <a:p>
            <a:pPr algn="l"/>
            <a:r>
              <a:rPr lang="en-GB" sz="800" b="1" dirty="0">
                <a:latin typeface="Courier New" panose="02070309020205020404" pitchFamily="49" charset="0"/>
                <a:cs typeface="Courier New" panose="02070309020205020404" pitchFamily="49" charset="0"/>
              </a:rPr>
              <a:t>0xFF_FFFF_FFFF_FFFF</a:t>
            </a:r>
            <a:endParaRPr lang="en-GB" sz="1050" b="1" dirty="0">
              <a:latin typeface="Courier New" panose="02070309020205020404" pitchFamily="49" charset="0"/>
              <a:cs typeface="Courier New" panose="02070309020205020404" pitchFamily="49" charset="0"/>
            </a:endParaRPr>
          </a:p>
        </p:txBody>
      </p:sp>
      <p:sp>
        <p:nvSpPr>
          <p:cNvPr id="9" name="TextBox 8">
            <a:extLst>
              <a:ext uri="{FF2B5EF4-FFF2-40B4-BE49-F238E27FC236}">
                <a16:creationId xmlns:a16="http://schemas.microsoft.com/office/drawing/2014/main" id="{53D38A49-7794-4A3A-9A1C-1A4817C189CF}"/>
              </a:ext>
            </a:extLst>
          </p:cNvPr>
          <p:cNvSpPr txBox="1"/>
          <p:nvPr/>
        </p:nvSpPr>
        <p:spPr>
          <a:xfrm>
            <a:off x="3366136" y="5430928"/>
            <a:ext cx="2117035" cy="178905"/>
          </a:xfrm>
          <a:prstGeom prst="rect">
            <a:avLst/>
          </a:prstGeom>
          <a:ln w="19050">
            <a:noFill/>
          </a:ln>
        </p:spPr>
        <p:txBody>
          <a:bodyPr vert="horz" wrap="square" lIns="0" tIns="0" rIns="0" bIns="0" rtlCol="0" anchor="t">
            <a:noAutofit/>
          </a:bodyPr>
          <a:lstStyle/>
          <a:p>
            <a:pPr algn="l"/>
            <a:r>
              <a:rPr lang="en-GB" sz="800" b="1" dirty="0">
                <a:latin typeface="Courier New" panose="02070309020205020404" pitchFamily="49" charset="0"/>
                <a:cs typeface="Courier New" panose="02070309020205020404" pitchFamily="49" charset="0"/>
              </a:rPr>
              <a:t>0x00_0000_0000_0000</a:t>
            </a:r>
            <a:endParaRPr lang="en-GB" b="1"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7466AD62-074B-47E9-852D-90D164FEBD66}"/>
              </a:ext>
            </a:extLst>
          </p:cNvPr>
          <p:cNvSpPr/>
          <p:nvPr/>
        </p:nvSpPr>
        <p:spPr>
          <a:xfrm>
            <a:off x="9348388" y="3172756"/>
            <a:ext cx="1222513" cy="2335696"/>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F915F619-F121-44C1-B492-BFF21AA719A6}"/>
              </a:ext>
            </a:extLst>
          </p:cNvPr>
          <p:cNvSpPr txBox="1"/>
          <p:nvPr/>
        </p:nvSpPr>
        <p:spPr>
          <a:xfrm>
            <a:off x="8029576" y="3169444"/>
            <a:ext cx="2117035" cy="178905"/>
          </a:xfrm>
          <a:prstGeom prst="rect">
            <a:avLst/>
          </a:prstGeom>
          <a:ln w="19050">
            <a:noFill/>
          </a:ln>
        </p:spPr>
        <p:txBody>
          <a:bodyPr vert="horz" wrap="square" lIns="0" tIns="0" rIns="0" bIns="0" rtlCol="0" anchor="t">
            <a:noAutofit/>
          </a:bodyPr>
          <a:lstStyle/>
          <a:p>
            <a:pPr algn="l"/>
            <a:r>
              <a:rPr lang="en-GB" sz="800" b="1" dirty="0">
                <a:latin typeface="Courier New" panose="02070309020205020404" pitchFamily="49" charset="0"/>
                <a:cs typeface="Courier New" panose="02070309020205020404" pitchFamily="49" charset="0"/>
              </a:rPr>
              <a:t>0xFF_FFFF_FFFF_FFFF</a:t>
            </a:r>
            <a:endParaRPr lang="en-GB" sz="1050" b="1" dirty="0">
              <a:latin typeface="Courier New" panose="02070309020205020404" pitchFamily="49" charset="0"/>
              <a:cs typeface="Courier New" panose="02070309020205020404" pitchFamily="49" charset="0"/>
            </a:endParaRPr>
          </a:p>
        </p:txBody>
      </p:sp>
      <p:sp>
        <p:nvSpPr>
          <p:cNvPr id="12" name="TextBox 11">
            <a:extLst>
              <a:ext uri="{FF2B5EF4-FFF2-40B4-BE49-F238E27FC236}">
                <a16:creationId xmlns:a16="http://schemas.microsoft.com/office/drawing/2014/main" id="{F5C70114-46E1-43B1-8008-606360B2BF09}"/>
              </a:ext>
            </a:extLst>
          </p:cNvPr>
          <p:cNvSpPr txBox="1"/>
          <p:nvPr/>
        </p:nvSpPr>
        <p:spPr>
          <a:xfrm>
            <a:off x="8029576" y="5430928"/>
            <a:ext cx="2117035" cy="178905"/>
          </a:xfrm>
          <a:prstGeom prst="rect">
            <a:avLst/>
          </a:prstGeom>
          <a:ln w="19050">
            <a:noFill/>
          </a:ln>
        </p:spPr>
        <p:txBody>
          <a:bodyPr vert="horz" wrap="square" lIns="0" tIns="0" rIns="0" bIns="0" rtlCol="0" anchor="t">
            <a:noAutofit/>
          </a:bodyPr>
          <a:lstStyle/>
          <a:p>
            <a:pPr algn="l"/>
            <a:r>
              <a:rPr lang="en-GB" sz="800" b="1" dirty="0">
                <a:latin typeface="Courier New" panose="02070309020205020404" pitchFamily="49" charset="0"/>
                <a:cs typeface="Courier New" panose="02070309020205020404" pitchFamily="49" charset="0"/>
              </a:rPr>
              <a:t>0x00_0000_0000_0000</a:t>
            </a:r>
            <a:endParaRPr lang="en-GB" b="1"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58BD2161-8E78-4DB4-BBAF-A75FE0715AF0}"/>
              </a:ext>
            </a:extLst>
          </p:cNvPr>
          <p:cNvSpPr/>
          <p:nvPr/>
        </p:nvSpPr>
        <p:spPr>
          <a:xfrm>
            <a:off x="9348388" y="3270822"/>
            <a:ext cx="1222513" cy="314960"/>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3EF9279-D5FD-4CC0-B154-8A1344BC80DB}"/>
              </a:ext>
            </a:extLst>
          </p:cNvPr>
          <p:cNvSpPr/>
          <p:nvPr/>
        </p:nvSpPr>
        <p:spPr>
          <a:xfrm>
            <a:off x="9348388" y="4093782"/>
            <a:ext cx="1222513" cy="246822"/>
          </a:xfrm>
          <a:prstGeom prst="rect">
            <a:avLst/>
          </a:prstGeom>
          <a:solidFill>
            <a:schemeClr val="bg2">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E5253EF1-9AC3-4471-90BF-E193FE6540C2}"/>
              </a:ext>
            </a:extLst>
          </p:cNvPr>
          <p:cNvSpPr/>
          <p:nvPr/>
        </p:nvSpPr>
        <p:spPr>
          <a:xfrm>
            <a:off x="9348388" y="5375157"/>
            <a:ext cx="1222513" cy="133295"/>
          </a:xfrm>
          <a:prstGeom prst="rect">
            <a:avLst/>
          </a:prstGeom>
          <a:solidFill>
            <a:schemeClr val="bg2">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C3D4A2D-0612-4DE7-8FA7-00133B8EF915}"/>
              </a:ext>
            </a:extLst>
          </p:cNvPr>
          <p:cNvSpPr/>
          <p:nvPr/>
        </p:nvSpPr>
        <p:spPr>
          <a:xfrm>
            <a:off x="9348388" y="4561142"/>
            <a:ext cx="1222513" cy="640080"/>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2651A29-CAD5-4CE4-909F-4CD6AA85BCDC}"/>
              </a:ext>
            </a:extLst>
          </p:cNvPr>
          <p:cNvSpPr/>
          <p:nvPr/>
        </p:nvSpPr>
        <p:spPr>
          <a:xfrm>
            <a:off x="9348388" y="3646742"/>
            <a:ext cx="1222513" cy="132080"/>
          </a:xfrm>
          <a:prstGeom prst="rect">
            <a:avLst/>
          </a:prstGeom>
          <a:solidFill>
            <a:schemeClr val="bg2">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79C81507-BEEA-4CB6-AFE1-13706E4E5D21}"/>
              </a:ext>
            </a:extLst>
          </p:cNvPr>
          <p:cNvSpPr txBox="1"/>
          <p:nvPr/>
        </p:nvSpPr>
        <p:spPr>
          <a:xfrm>
            <a:off x="1763340" y="5622304"/>
            <a:ext cx="3688080" cy="467360"/>
          </a:xfrm>
          <a:prstGeom prst="rect">
            <a:avLst/>
          </a:prstGeom>
          <a:ln w="19050">
            <a:noFill/>
          </a:ln>
        </p:spPr>
        <p:txBody>
          <a:bodyPr vert="horz" wrap="square" lIns="0" tIns="0" rIns="0" bIns="0" rtlCol="0" anchor="t">
            <a:normAutofit/>
          </a:bodyPr>
          <a:lstStyle/>
          <a:p>
            <a:pPr algn="ctr"/>
            <a:r>
              <a:rPr lang="en-GB" sz="1400" dirty="0"/>
              <a:t>Architectural view on the physical address space</a:t>
            </a:r>
          </a:p>
          <a:p>
            <a:pPr algn="ctr"/>
            <a:r>
              <a:rPr lang="en-GB" sz="1400" dirty="0"/>
              <a:t>One physical address space for each world</a:t>
            </a:r>
          </a:p>
        </p:txBody>
      </p:sp>
      <p:sp>
        <p:nvSpPr>
          <p:cNvPr id="19" name="TextBox 18">
            <a:extLst>
              <a:ext uri="{FF2B5EF4-FFF2-40B4-BE49-F238E27FC236}">
                <a16:creationId xmlns:a16="http://schemas.microsoft.com/office/drawing/2014/main" id="{E737A7B0-11DA-4649-AFED-A021F23CFBE2}"/>
              </a:ext>
            </a:extLst>
          </p:cNvPr>
          <p:cNvSpPr txBox="1"/>
          <p:nvPr/>
        </p:nvSpPr>
        <p:spPr>
          <a:xfrm>
            <a:off x="8029576" y="5633321"/>
            <a:ext cx="3079858" cy="430887"/>
          </a:xfrm>
          <a:prstGeom prst="rect">
            <a:avLst/>
          </a:prstGeom>
          <a:ln w="19050">
            <a:noFill/>
          </a:ln>
        </p:spPr>
        <p:txBody>
          <a:bodyPr vert="horz" wrap="square" lIns="0" tIns="0" rIns="0" bIns="0" rtlCol="0" anchor="t">
            <a:spAutoFit/>
          </a:bodyPr>
          <a:lstStyle/>
          <a:p>
            <a:pPr algn="ctr"/>
            <a:r>
              <a:rPr lang="en-GB" sz="1400" dirty="0"/>
              <a:t>Common implementation</a:t>
            </a:r>
          </a:p>
          <a:p>
            <a:pPr algn="ctr"/>
            <a:r>
              <a:rPr lang="en-GB" sz="1400" dirty="0"/>
              <a:t>Data are interleaved throughout memory</a:t>
            </a:r>
          </a:p>
        </p:txBody>
      </p:sp>
    </p:spTree>
    <p:extLst>
      <p:ext uri="{BB962C8B-B14F-4D97-AF65-F5344CB8AC3E}">
        <p14:creationId xmlns:p14="http://schemas.microsoft.com/office/powerpoint/2010/main" val="223172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Generic Interrupt Controller</a:t>
            </a:r>
            <a:endParaRPr lang="en-US" dirty="0"/>
          </a:p>
        </p:txBody>
      </p:sp>
      <p:grpSp>
        <p:nvGrpSpPr>
          <p:cNvPr id="4" name="Group 3">
            <a:extLst>
              <a:ext uri="{FF2B5EF4-FFF2-40B4-BE49-F238E27FC236}">
                <a16:creationId xmlns:a16="http://schemas.microsoft.com/office/drawing/2014/main" id="{2A7EDCE6-D379-4718-9B36-677DDB7B1A63}"/>
              </a:ext>
            </a:extLst>
          </p:cNvPr>
          <p:cNvGrpSpPr/>
          <p:nvPr/>
        </p:nvGrpSpPr>
        <p:grpSpPr>
          <a:xfrm>
            <a:off x="790978" y="1525153"/>
            <a:ext cx="10583056" cy="4178118"/>
            <a:chOff x="839449" y="1817948"/>
            <a:chExt cx="10583056" cy="4178118"/>
          </a:xfrm>
        </p:grpSpPr>
        <p:sp>
          <p:nvSpPr>
            <p:cNvPr id="5" name="Rectangle 4">
              <a:extLst>
                <a:ext uri="{FF2B5EF4-FFF2-40B4-BE49-F238E27FC236}">
                  <a16:creationId xmlns:a16="http://schemas.microsoft.com/office/drawing/2014/main" id="{15063C82-02D0-4FB7-AE45-06F7FE8A1682}"/>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D8FCC2D4-C395-4E71-B4BD-7BE2BFB3FFB5}"/>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0E11AC88-F751-4BC0-8922-120D7CCF3676}"/>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481E3278-6382-43CF-90FB-2378EE58BCDD}"/>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293C361B-BAEE-4007-8112-B1828CA9F72C}"/>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05A66BB5-F08A-4616-9B61-15AAD7124ABB}"/>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67ED7220-AE25-42F2-A731-C6B286DB6BE3}"/>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3007DA2D-BFAF-43DB-90CB-C7DDD9D3252B}"/>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7F54DEDA-6709-489A-BFA6-B7A4A19808DD}"/>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194E50CB-D968-49B6-949E-1228E45C3EF3}"/>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A56A7005-54A1-4391-81EE-16627558DABD}"/>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EE672339-12C7-4FC8-BD3F-0679FD186687}"/>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03B6385B-4F16-4398-AF1E-39D6BBD324F6}"/>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85E13943-60CC-4241-93E2-45F8B48D53E7}"/>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B7D65F89-E619-486D-8DF3-82A512061A39}"/>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4A679509-EFCF-4E28-A432-7579F368290F}"/>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CF51069D-AA7B-4A8C-8F77-5403ECE472C3}"/>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A1F6B40D-73BC-4C8E-A191-57D1BFAB1BD9}"/>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A56829C9-5FA9-41A5-A7BB-A720CB2EFFE9}"/>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BF4C8F37-F5F8-4D63-B968-FA5CA5DC7809}"/>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D145C6B3-3E0B-43F7-9770-8315263C8AD4}"/>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1A3D6F94-4658-4737-B104-EC66AE3F7203}"/>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CF85DD45-1999-4A70-9921-3D474ECD3DEF}"/>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6F34B0FE-20FF-4310-BF84-F74C782C6AF5}"/>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4E68631B-2B6E-4EEB-89AD-9219EE0DD7BB}"/>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788E8AF3-6EB5-4C91-BF65-6CEDA1237361}"/>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15AE1A60-8CC5-4068-BA87-4FCF6028F65F}"/>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AF8C08CE-18F6-4870-8856-6871DB8EA2E0}"/>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B1AF48E8-395D-4ABC-B4C0-89E248DBEC62}"/>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4542B5BB-16BD-44BD-B1D8-0F01CF93055F}"/>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A47CC21E-49F6-43E5-8740-13215CE3D7C4}"/>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E0D67D35-CD0D-40DD-B16C-FF3FDEF8CA8B}"/>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449BABBA-2A52-457E-ADA5-F58BBA3BD710}"/>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04FDE96A-2805-480C-BCAD-418E1B594043}"/>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E07C4697-FC05-4F8F-B1CD-1B0E1A2F1915}"/>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D6E5A8AC-D32A-4DCD-A3A2-8B3AE5FEDEAC}"/>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8AC8FCF3-7537-403A-A532-6A8D8038040A}"/>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F32F5A57-7077-418A-A1C6-0E7803AA86BF}"/>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7EEF1685-BB7B-4769-8D04-F3FADF160DD3}"/>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BD5F2B39-8ECA-4589-A6A2-93922096951D}"/>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621D3006-1C0B-4261-954A-AF7A4AAAF565}"/>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20B679D6-3028-4C62-8BA4-9DFD791D8A70}"/>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BFB4003B-FEBD-4760-98FD-3A2D75570A76}"/>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BB9858D1-B2C1-454C-82AE-0480C4A37554}"/>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F994B574-9E6E-4451-AD09-5F68A56FC63F}"/>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0C4F2549-313D-45B5-BB4E-C05DDF4ABDDD}"/>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86B58FF6-E795-40E3-A3F3-3E62B41BC42C}"/>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E0006AD3-E0FA-40E6-8D3F-00B2160C6439}"/>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3BB4A1DB-5628-4FEE-8D87-E87DD97A7AA1}"/>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3B5A841D-8C8F-4C41-90ED-154061CFC18D}"/>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4034375E-CEFE-4B6D-891B-D5A0C75267EB}"/>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A07E1AA0-CDA8-4DAC-BDD0-7068AFBCC357}"/>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F2AD8402-4779-4A8E-AE67-F04ECA3DEB7E}"/>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1A62D956-E845-4217-B22C-19525B8D5FD1}"/>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03E5320A-903D-432E-9A35-22D1736AEAEF}"/>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EB9ABCFC-62D4-41C4-A9E3-FD37C4EBDF1D}"/>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2C942559-15DE-4665-86F1-C470C581C684}"/>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7706FCE5-3EF7-4282-B90F-571DA3A3D9AF}"/>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B25F063A-851C-4653-874D-F970C819C7CC}"/>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CD907350-723B-425C-898F-85C8645E3A5E}"/>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66C82F84-5974-4B56-8B12-8F926B764C1A}"/>
              </a:ext>
            </a:extLst>
          </p:cNvPr>
          <p:cNvSpPr/>
          <p:nvPr/>
        </p:nvSpPr>
        <p:spPr>
          <a:xfrm>
            <a:off x="1450735" y="1540142"/>
            <a:ext cx="3069416" cy="328381"/>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288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US" dirty="0"/>
              <a:t>System-on-Chip (SoC) concepts</a:t>
            </a:r>
          </a:p>
          <a:p>
            <a:pPr>
              <a:buFont typeface="Arial" panose="020B0604020202020204" pitchFamily="34" charset="0"/>
              <a:buChar char="•"/>
            </a:pPr>
            <a:r>
              <a:rPr lang="en-US" dirty="0"/>
              <a:t>Overview of typical IP blocks</a:t>
            </a:r>
          </a:p>
          <a:p>
            <a:pPr>
              <a:buFont typeface="Arial" panose="020B0604020202020204" pitchFamily="34" charset="0"/>
              <a:buChar char="•"/>
            </a:pPr>
            <a:r>
              <a:rPr lang="en-US" dirty="0"/>
              <a:t>Example SoC designs</a:t>
            </a:r>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Generic Interrupt Controller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Performs interrupt management, prioritization, and routing</a:t>
            </a:r>
          </a:p>
          <a:p>
            <a:pPr>
              <a:buFont typeface="Arial" panose="020B0604020202020204" pitchFamily="34" charset="0"/>
              <a:buChar char="•"/>
            </a:pPr>
            <a:r>
              <a:rPr lang="en-GB" dirty="0"/>
              <a:t>Boosts processor efficiency and interrupt virtualization</a:t>
            </a:r>
          </a:p>
          <a:p>
            <a:pPr>
              <a:buFont typeface="Arial" panose="020B0604020202020204" pitchFamily="34" charset="0"/>
              <a:buChar char="•"/>
            </a:pPr>
            <a:r>
              <a:rPr lang="en-GB" dirty="0"/>
              <a:t>Arm GIC architecture</a:t>
            </a:r>
          </a:p>
          <a:p>
            <a:pPr>
              <a:buFont typeface="Arial" panose="020B0604020202020204" pitchFamily="34" charset="0"/>
              <a:buChar char="•"/>
            </a:pPr>
            <a:r>
              <a:rPr lang="en-GB" dirty="0"/>
              <a:t>A fully coherent GPU simplifies software development and improves performance.</a:t>
            </a:r>
          </a:p>
          <a:p>
            <a:pPr marL="741363" lvl="1" indent="-342900"/>
            <a:r>
              <a:rPr lang="en-GB" dirty="0"/>
              <a:t>Removing the need for software-managed cache maintenance</a:t>
            </a:r>
          </a:p>
          <a:p>
            <a:pPr>
              <a:buFont typeface="Arial" panose="020B0604020202020204" pitchFamily="34" charset="0"/>
              <a:buChar char="•"/>
            </a:pPr>
            <a:r>
              <a:rPr lang="en-GB" dirty="0"/>
              <a:t>CoreLink CCI-600 Generic Interrupt Controller</a:t>
            </a:r>
          </a:p>
          <a:p>
            <a:pPr marL="741363" lvl="1" indent="-342900"/>
            <a:r>
              <a:rPr lang="en-GB" dirty="0"/>
              <a:t>Supports DynamIQ cores</a:t>
            </a:r>
          </a:p>
          <a:p>
            <a:pPr marL="741363" lvl="1" indent="-342900"/>
            <a:r>
              <a:rPr lang="en-GB" dirty="0"/>
              <a:t>Fully backward compatible with Arm v8.0 cores</a:t>
            </a:r>
          </a:p>
          <a:p>
            <a:endParaRPr lang="en-US" dirty="0"/>
          </a:p>
        </p:txBody>
      </p:sp>
    </p:spTree>
    <p:extLst>
      <p:ext uri="{BB962C8B-B14F-4D97-AF65-F5344CB8AC3E}">
        <p14:creationId xmlns:p14="http://schemas.microsoft.com/office/powerpoint/2010/main" val="140262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Interconnect</a:t>
            </a:r>
            <a:endParaRPr lang="en-US" dirty="0"/>
          </a:p>
        </p:txBody>
      </p:sp>
      <p:grpSp>
        <p:nvGrpSpPr>
          <p:cNvPr id="4" name="Group 3">
            <a:extLst>
              <a:ext uri="{FF2B5EF4-FFF2-40B4-BE49-F238E27FC236}">
                <a16:creationId xmlns:a16="http://schemas.microsoft.com/office/drawing/2014/main" id="{B5433630-F678-4D53-BE21-C3C25549B49C}"/>
              </a:ext>
            </a:extLst>
          </p:cNvPr>
          <p:cNvGrpSpPr/>
          <p:nvPr/>
        </p:nvGrpSpPr>
        <p:grpSpPr>
          <a:xfrm>
            <a:off x="804472" y="1437018"/>
            <a:ext cx="10583056" cy="4178118"/>
            <a:chOff x="839449" y="1817948"/>
            <a:chExt cx="10583056" cy="4178118"/>
          </a:xfrm>
        </p:grpSpPr>
        <p:sp>
          <p:nvSpPr>
            <p:cNvPr id="5" name="Rectangle 4">
              <a:extLst>
                <a:ext uri="{FF2B5EF4-FFF2-40B4-BE49-F238E27FC236}">
                  <a16:creationId xmlns:a16="http://schemas.microsoft.com/office/drawing/2014/main" id="{D4A26BC0-DF82-4B70-A249-01B6B2308314}"/>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2A295821-C5EA-4676-A758-38F7BF8336FE}"/>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5F421210-C03A-4591-877A-8028C46A0251}"/>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C2D176A3-D7F8-4A22-9E0D-A4B51CC19ADC}"/>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B2BA5DD2-614B-4708-BA33-61163424C80E}"/>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F8F9E90A-E4CE-42C1-AE41-7806E0A45080}"/>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DA093CF8-58C3-4737-89E7-8A824C08A70E}"/>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6BAABCFB-A0D7-45EE-AE8D-2DEAC2C4A955}"/>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35783F18-64DA-4317-9619-468A23BF3DA1}"/>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6C93A09D-1E19-4821-A1F3-DC9E866ED7A0}"/>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6DC0D189-04F8-4CF2-8102-4B8400876DCA}"/>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8581C7E0-4149-4A8E-9F8B-BA8D6D4D0D32}"/>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73AF613F-7E20-4476-AC7D-656558215010}"/>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04C62526-58C0-4763-8430-D282FF99C891}"/>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6D0D9108-6B89-4760-8C52-CBDEE03FDE96}"/>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AB7B6CFA-759C-46DF-803E-63CE12222FD2}"/>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82C8FBD1-A290-4F37-BFBC-68CEF747C3DE}"/>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E0C9C847-16AB-47EE-81F9-D9CB1FFA6674}"/>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44BA6DD4-F221-49C9-B328-771631FAD900}"/>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3CBC76A4-20E8-4543-932D-3311F323D7EC}"/>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CE1FA9F9-0846-42A7-87AE-4F36B792E60D}"/>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DD4A3E29-AD02-4969-8444-72EFC8C3BCD4}"/>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FF551B1D-901E-4D52-9A05-683E5013C684}"/>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ED510BB8-76CE-422D-B7A4-D62FFBB5C5E6}"/>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A28EE419-6BE6-44E4-AE3A-20E6628DEE18}"/>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D792F5E6-4DC3-4906-A326-E0FBE3A0B876}"/>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EC4E313E-AD72-44B8-A0A2-6042DB56BDA9}"/>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D249E882-1514-4D43-83D4-341DD702C858}"/>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4EE278C4-F7CC-4BED-BFF8-74325E74B7C7}"/>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67DBFB23-2F37-4A08-81F9-9A390309764D}"/>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73FF1B4E-4D74-4339-B51D-27422474DFCF}"/>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AD74F58E-F151-4CE5-935E-2BE4FF1812EE}"/>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98B61315-E577-4C3B-A31B-66E319C7AB7C}"/>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7CBC084A-20F6-41A1-A1FB-97940671E793}"/>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C63E0979-5B31-4F5A-911F-8FB978E8D822}"/>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13BF41D3-A5FC-47CB-8711-67F42B3B82CC}"/>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F9CF5DD2-3434-4EC4-894C-1C0F9E74DFE9}"/>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641274A0-A4C5-4CA9-96E1-E2F6D866DC59}"/>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29813F89-4358-4D00-B1BA-866976B5F1CB}"/>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C01E1CB4-F77B-46BE-9D09-9070F8F3F6C7}"/>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88D5FABD-E166-45C0-933C-714ED9738415}"/>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471A5B0F-33F1-40AD-BD42-1A50E2A21804}"/>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2A8DEEF2-4FC7-4DF0-8F56-D233B27006FF}"/>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FA698FD7-7988-4ED4-877C-3F8E0B838D7C}"/>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69858C67-DF5D-4410-9045-DD39662EBB80}"/>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51306079-EA32-4CD2-9ECD-6F82ACFE38DD}"/>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96D978F0-D519-424C-8270-198F8DDE43B8}"/>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71161839-D0F0-4B4C-9B8A-1E8A09D19A04}"/>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9983BBCD-1AF3-4D1D-9427-CC335C61B83D}"/>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9D5CAC31-DC67-4551-9F40-51EA27FDFEB9}"/>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F7C2931F-2721-4EFB-9D62-70074F7391B0}"/>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3B17F391-44A5-4C53-824E-5CFE553C0E50}"/>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049F7324-13CA-408F-AFE2-686812AE9A18}"/>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643680CC-5BB1-4FFD-ACCD-3554A0A23F8A}"/>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95FF883A-DA6B-43C0-A774-1366545D358F}"/>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9ED105F0-0803-4538-B714-385B20F7F0E8}"/>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63E550E7-BA8E-4D2F-B18A-47AB136BCBF9}"/>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9FF90A84-A6A5-430E-BB25-8F3A6F1AA750}"/>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262CD257-789F-4745-8E08-E9A50B9C83F3}"/>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97C6573F-71FC-45A7-8BB8-B42EF221B39C}"/>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1ED1CF37-C88E-4BDE-91BB-8B155F0265AF}"/>
              </a:ext>
            </a:extLst>
          </p:cNvPr>
          <p:cNvSpPr/>
          <p:nvPr/>
        </p:nvSpPr>
        <p:spPr>
          <a:xfrm>
            <a:off x="1371506" y="4015146"/>
            <a:ext cx="7219928" cy="531696"/>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104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Cache Coherent Interconnect</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CoreLink CCI-550 Cache Coherent Interconnect</a:t>
            </a:r>
          </a:p>
          <a:p>
            <a:pPr>
              <a:buFont typeface="Arial" panose="020B0604020202020204" pitchFamily="34" charset="0"/>
              <a:buChar char="•"/>
            </a:pPr>
            <a:r>
              <a:rPr lang="en-GB" dirty="0"/>
              <a:t>Provides cache coherence between CPU clusters and the GPU, network interfaces, and the machine learning accelerator</a:t>
            </a:r>
          </a:p>
          <a:p>
            <a:pPr>
              <a:buFont typeface="Arial" panose="020B0604020202020204" pitchFamily="34" charset="0"/>
              <a:buChar char="•"/>
            </a:pPr>
            <a:r>
              <a:rPr lang="en-GB" dirty="0"/>
              <a:t>A fully coherent GPU simplifies software development and improves performance.</a:t>
            </a:r>
          </a:p>
          <a:p>
            <a:pPr marL="741363" lvl="1" indent="-342900"/>
            <a:r>
              <a:rPr lang="en-GB" dirty="0"/>
              <a:t>Removing the need for software-managed cache maintenance</a:t>
            </a:r>
          </a:p>
          <a:p>
            <a:endParaRPr lang="en-US" dirty="0"/>
          </a:p>
        </p:txBody>
      </p:sp>
    </p:spTree>
    <p:extLst>
      <p:ext uri="{BB962C8B-B14F-4D97-AF65-F5344CB8AC3E}">
        <p14:creationId xmlns:p14="http://schemas.microsoft.com/office/powerpoint/2010/main" val="277247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Interconnect</a:t>
            </a:r>
            <a:endParaRPr lang="en-US" dirty="0"/>
          </a:p>
        </p:txBody>
      </p:sp>
      <p:grpSp>
        <p:nvGrpSpPr>
          <p:cNvPr id="4" name="Group 3">
            <a:extLst>
              <a:ext uri="{FF2B5EF4-FFF2-40B4-BE49-F238E27FC236}">
                <a16:creationId xmlns:a16="http://schemas.microsoft.com/office/drawing/2014/main" id="{BA56B4FD-5B42-4FCD-AF34-4C3FEAB61494}"/>
              </a:ext>
            </a:extLst>
          </p:cNvPr>
          <p:cNvGrpSpPr/>
          <p:nvPr/>
        </p:nvGrpSpPr>
        <p:grpSpPr>
          <a:xfrm>
            <a:off x="804472" y="1426001"/>
            <a:ext cx="10583056" cy="4178118"/>
            <a:chOff x="839449" y="1817948"/>
            <a:chExt cx="10583056" cy="4178118"/>
          </a:xfrm>
        </p:grpSpPr>
        <p:sp>
          <p:nvSpPr>
            <p:cNvPr id="5" name="Rectangle 4">
              <a:extLst>
                <a:ext uri="{FF2B5EF4-FFF2-40B4-BE49-F238E27FC236}">
                  <a16:creationId xmlns:a16="http://schemas.microsoft.com/office/drawing/2014/main" id="{7FDEED48-FF02-46B5-B22A-DEBC631A9CE3}"/>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32261AC7-7433-4061-9361-C097C998E523}"/>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601CB722-A452-4695-8FA5-F20277DC243B}"/>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7A4E7713-3A6E-4E32-A8ED-F87FA50A421E}"/>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602FC211-D6D9-4720-929C-8B00360447DB}"/>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0A899814-715A-4B1E-AA1B-0F28A15F4E04}"/>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87F898EF-70DC-4463-8718-BAA5DC6173D6}"/>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CC28216E-B47D-4B5B-91D7-C7D09A8B129C}"/>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39131AA5-4269-434C-95EB-65FAB0B99C3B}"/>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86C0B9B7-327E-4C01-BB68-20783D85C43C}"/>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171F9A0B-DBA6-42DC-850E-EA7C4134BEA8}"/>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5C8566B6-F217-41C2-9594-C2666C3BE7F1}"/>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192D2054-CDC4-42A2-9552-FF19913093F0}"/>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AACE852A-A86D-4E1D-885A-60C9BE2E951B}"/>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39131733-49FB-4089-8850-30F0124FCFD6}"/>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E30650D3-EDE4-4074-983F-9C281DCB6033}"/>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1ED271A2-4063-4507-B0A2-2CBD41F3FAA5}"/>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D9DD0272-F56B-4EC9-A58C-A51EE170C043}"/>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D31529CB-E813-466A-AE9D-CE031846624D}"/>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3B3D13A7-4DB2-4B7C-905E-E8C71D47BD43}"/>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06DDFADA-62B1-4C10-B14A-3689B78C029A}"/>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9D347F5C-9EBC-449C-B6EA-24650372AC72}"/>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0568B9D6-8249-4DCD-A7AC-137E98249423}"/>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5B88DF65-4583-43E7-BED1-A789B460A227}"/>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10F73120-C631-4EA7-9E9B-9F97B7F05EE7}"/>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396FB53A-2092-41F1-8F59-7132A5193C88}"/>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98C05E48-0355-446B-A469-1FBD75CFDCA8}"/>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532ADFD8-D59C-48E3-9398-6B2C70CD40DA}"/>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217B6A86-722D-4FF3-BE4E-746EDCD3E637}"/>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92CADCD2-5897-4939-8C66-E9F562FA7FCF}"/>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34DC77D0-68AA-45F8-A8F4-B78A8B006F3E}"/>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65A29228-552E-43C8-99CA-37895CB2DE69}"/>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36CA6D77-50DB-42D7-BA90-FCB057B28A02}"/>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E3F06391-E59D-4C9F-98EC-DAD37A0CB939}"/>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C9E3B17F-CD2A-4F42-8C35-B3333F4DE4B1}"/>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74495DCE-B6BD-4AAA-8104-6C9326609BF0}"/>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D199C11C-CE0F-4633-8034-4F4C8AE9C430}"/>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3774A645-1B5C-46D6-B194-48B8A6060999}"/>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87BFBDA3-DF7D-4DF7-9A96-E337A3AC7CCB}"/>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754E9F22-26A2-437C-9C9E-6DECB683D005}"/>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39EF80D1-25FB-46D3-A664-5780D0F5AE10}"/>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65B7A1E0-DFF8-4809-89E2-5B3701787404}"/>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6F776217-1944-4084-A4E7-3C2672F3D016}"/>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C468EB9E-45B0-4AB8-AE23-B4E473F5F60D}"/>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543BBC69-5A9B-48CA-B995-2BA376AB44A7}"/>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EB652959-D5B9-4BD8-825E-531174F6047D}"/>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F9EC2444-8A80-456F-941E-DE2FC5294C4D}"/>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B5AEEAA5-5D73-47DA-8087-ABAEE2554F50}"/>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279A6142-7569-4B90-A69B-0273EE58C13E}"/>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1EF638C4-5CF2-4FAC-BEAD-98A7E4871EE1}"/>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361E742E-AAA4-44CE-8B12-B67CF7FF129B}"/>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7625EA7F-2599-4FB4-92CC-CB8805D78978}"/>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9FBE6DE0-CB50-4597-A04B-31401F20706A}"/>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2E2B1903-7316-48CB-B892-FE720B86EFBE}"/>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68354CCD-317A-4F24-ACEB-9142EC0AFEDC}"/>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941BF0ED-C10F-443B-B377-23640CEF1424}"/>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D0ED0824-C2D0-4A55-ADF5-2690EC48D431}"/>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E9186573-229C-414B-8D53-BF8CB9A30131}"/>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7FFC3E6B-04F6-4D18-B883-B40D81BA70AA}"/>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72560DEB-CDCC-4D31-B9FD-70DEEF400C35}"/>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8C716497-C350-4EAB-8E09-E41A8F5F75AF}"/>
              </a:ext>
            </a:extLst>
          </p:cNvPr>
          <p:cNvSpPr/>
          <p:nvPr/>
        </p:nvSpPr>
        <p:spPr>
          <a:xfrm>
            <a:off x="8535438" y="4000311"/>
            <a:ext cx="2816920" cy="476272"/>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25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Debug and Trace</a:t>
            </a:r>
            <a:endParaRPr lang="en-US" dirty="0"/>
          </a:p>
        </p:txBody>
      </p:sp>
      <p:grpSp>
        <p:nvGrpSpPr>
          <p:cNvPr id="4" name="Group 3">
            <a:extLst>
              <a:ext uri="{FF2B5EF4-FFF2-40B4-BE49-F238E27FC236}">
                <a16:creationId xmlns:a16="http://schemas.microsoft.com/office/drawing/2014/main" id="{06DD6DC7-35EC-49EA-B8E5-7CC9073E453E}"/>
              </a:ext>
            </a:extLst>
          </p:cNvPr>
          <p:cNvGrpSpPr/>
          <p:nvPr/>
        </p:nvGrpSpPr>
        <p:grpSpPr>
          <a:xfrm>
            <a:off x="804472" y="1492103"/>
            <a:ext cx="10583056" cy="4178118"/>
            <a:chOff x="839449" y="1817948"/>
            <a:chExt cx="10583056" cy="4178118"/>
          </a:xfrm>
        </p:grpSpPr>
        <p:sp>
          <p:nvSpPr>
            <p:cNvPr id="5" name="Rectangle 4">
              <a:extLst>
                <a:ext uri="{FF2B5EF4-FFF2-40B4-BE49-F238E27FC236}">
                  <a16:creationId xmlns:a16="http://schemas.microsoft.com/office/drawing/2014/main" id="{1D9A0952-24AF-4740-8759-DAC0FDC99685}"/>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ADE59F5F-4935-490C-A3EE-BFD173825C16}"/>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485B2C30-CA3B-42F3-8DDA-1F4D93D24480}"/>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BC9A4F6C-09A3-401E-901E-BEDB791FC973}"/>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08632912-DF37-4034-A240-A08F0B2CB534}"/>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2E33091F-F72A-4847-A293-76FF9BA228CB}"/>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27D43D94-A3C3-4216-A092-654EA92F0288}"/>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2DB91870-0465-48D1-AB6D-0AFD87B8D7C7}"/>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DA8207AC-5F6C-4739-8903-B543DDCA6AEF}"/>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03CF2BD8-D5D9-46F7-879A-8D2393D1F438}"/>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98B323F3-7109-4832-A98A-7463B30B592F}"/>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64DDC5CE-5954-4064-A497-80E6C5B64519}"/>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52CC8DF9-0555-4E68-A995-CBDB4641DBC1}"/>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3DC8A990-B512-4556-B2C7-B4703A8AE565}"/>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64021A8A-E7C3-42A5-8816-2C944FFE6981}"/>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A38BA2F1-C41F-4D0B-9D9D-E50943A3A30E}"/>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CCE50E13-9A6B-4456-AF92-6DBFA2A52EF4}"/>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2A0AA8B9-716A-4BE3-900B-8CE204B338F8}"/>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8AB1705B-DBF6-420A-9370-1EE04B4D00D0}"/>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19E1FD13-C9B7-4D18-A349-2FED33680BB8}"/>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68DDD026-E3F9-4149-ACEE-7B6895F0ADE3}"/>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F7ECAD5E-44CF-4C56-B372-E75953BCB440}"/>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1CACCE4B-B305-4E5A-8586-D4836D561899}"/>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98EC221F-05E1-44DB-B2C9-E80F47BD356E}"/>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7A60EB1C-C6D5-434B-8576-202BD5FED922}"/>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FB3A5D8F-1090-4D4B-A077-C8CDC4AEFA37}"/>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C351ADCF-7454-4195-84DD-360CCADA5B2C}"/>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ED25725A-2C20-4CEB-92D6-BBBC31E6473E}"/>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4B102069-D7AC-44E1-BEAF-C57B91B875C8}"/>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3C1130F8-2D63-41B7-98E9-54CC8C3701A9}"/>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0ADA8AA6-61D3-475A-9E14-782875A1FBE3}"/>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ACC72540-53B7-49D1-9954-649AABD66935}"/>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A1EA151F-45E0-454D-967D-B3D1E3401596}"/>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E2F1DB61-8904-4B2A-B30A-6C34E73C938D}"/>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5EFA2F82-10B6-4EEB-8590-CDF94C2941FB}"/>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C67DD8F0-D75C-4CAB-BDDD-932692DFC997}"/>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7916C0CD-0777-4650-A98C-B3162E9D8E87}"/>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C4E38534-D3AE-42F6-83D8-B2FF742D3B7B}"/>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97F53362-E715-4678-BBD3-DB6E820BCB64}"/>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CF957D21-BEF2-40D3-AAFF-81112458CC69}"/>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18145FD3-1B9D-49BC-9E59-9FB20C6C2AC0}"/>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77785B65-29B2-4FEF-BDFF-B3ADEE09F2DB}"/>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D9AE4810-F8F4-4464-93E7-B26FEAF47E5A}"/>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622CCE6B-2DB3-45E5-939D-D0CFA538AFB3}"/>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47E71A18-EBD1-4986-A0B2-3DF77BA28FDF}"/>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2EA7CA4F-A556-47EA-8A4F-729C2B917AD3}"/>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CAD2AC69-62A7-4770-8343-EC441468C0E0}"/>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934AE68D-DAD5-415F-B511-BAFAACD3EFDD}"/>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EE733C45-810C-4618-9FF3-7888A060D6CE}"/>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A29DBD59-4867-4D92-8170-94816EFF249F}"/>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3B4D89B0-1030-4B13-82FC-A4E27695763D}"/>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7B6D70B1-1137-42F9-AB55-7036778CFBB3}"/>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3A4D7EA7-9094-4272-B47F-0442AC36BA53}"/>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430A2A24-FFDF-4E86-BB0F-8D7F55A93D9C}"/>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09825B39-0A82-477F-9530-C17EB7B98D01}"/>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4BE910CA-810C-4311-977E-E19E83B7909C}"/>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8B7C2FBC-1CB7-4BB3-A7B8-EC2FA897336E}"/>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C3E2C29C-1154-4749-BF17-4536544371ED}"/>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A5FA8934-E1D9-4847-A9FD-06B05E65A42C}"/>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7D6C6C07-A3F1-41A5-A050-AA35D2860884}"/>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2A60FAA5-4B21-492A-8DEE-295A89C3C7B4}"/>
              </a:ext>
            </a:extLst>
          </p:cNvPr>
          <p:cNvSpPr/>
          <p:nvPr/>
        </p:nvSpPr>
        <p:spPr>
          <a:xfrm>
            <a:off x="846171" y="1467307"/>
            <a:ext cx="524533" cy="4257069"/>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C94B8764-3300-41AF-92AF-5FDD5190C320}"/>
              </a:ext>
            </a:extLst>
          </p:cNvPr>
          <p:cNvSpPr/>
          <p:nvPr/>
        </p:nvSpPr>
        <p:spPr>
          <a:xfrm>
            <a:off x="2869919" y="2085319"/>
            <a:ext cx="263888" cy="1388509"/>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10333633-13DD-4FCC-8D00-4505526C41D8}"/>
              </a:ext>
            </a:extLst>
          </p:cNvPr>
          <p:cNvSpPr/>
          <p:nvPr/>
        </p:nvSpPr>
        <p:spPr>
          <a:xfrm>
            <a:off x="4477978" y="2347820"/>
            <a:ext cx="224625" cy="1122274"/>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01014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Debug and Trace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b="1" dirty="0"/>
              <a:t>Traditional debug </a:t>
            </a:r>
            <a:r>
              <a:rPr lang="en-GB" dirty="0"/>
              <a:t>(CoreSight SoC-600)</a:t>
            </a:r>
          </a:p>
          <a:p>
            <a:pPr marL="741363" lvl="1" indent="-342900"/>
            <a:r>
              <a:rPr lang="en-GB" dirty="0"/>
              <a:t>Invasive debug where the processor is halted using breakpoints or watchpoints</a:t>
            </a:r>
          </a:p>
          <a:p>
            <a:pPr marL="741363" lvl="1" indent="-342900"/>
            <a:r>
              <a:rPr lang="en-GB" dirty="0"/>
              <a:t>A debug connection is used to examine and modify registers and memory.</a:t>
            </a:r>
          </a:p>
          <a:p>
            <a:pPr marL="741363" lvl="1" indent="-342900"/>
            <a:r>
              <a:rPr lang="en-GB" dirty="0"/>
              <a:t>It is possible to “single step” execution.</a:t>
            </a:r>
            <a:endParaRPr lang="en-GB" b="1" dirty="0"/>
          </a:p>
          <a:p>
            <a:pPr>
              <a:buFont typeface="Arial" panose="020B0604020202020204" pitchFamily="34" charset="0"/>
              <a:buChar char="•"/>
            </a:pPr>
            <a:r>
              <a:rPr lang="en-GB" b="1" dirty="0"/>
              <a:t>Trace</a:t>
            </a:r>
            <a:r>
              <a:rPr lang="en-GB" dirty="0"/>
              <a:t> (CoreSight SoC-600)</a:t>
            </a:r>
          </a:p>
          <a:p>
            <a:pPr marL="741363" lvl="1" indent="-342900"/>
            <a:r>
              <a:rPr lang="en-GB" dirty="0"/>
              <a:t>Non-invasive debug with the processor running at full speed</a:t>
            </a:r>
          </a:p>
          <a:p>
            <a:pPr marL="741363" lvl="1" indent="-342900"/>
            <a:r>
              <a:rPr lang="en-GB" dirty="0"/>
              <a:t>Delivers the trace off-chip in real-time or stores it in on-chip memory</a:t>
            </a:r>
          </a:p>
          <a:p>
            <a:pPr marL="741363" lvl="1" indent="-342900"/>
            <a:r>
              <a:rPr lang="en-GB" dirty="0"/>
              <a:t>Traces are usually carefully compressed to make the best use of limited off-chip bandwidth (or on-chip memory).</a:t>
            </a:r>
          </a:p>
          <a:p>
            <a:pPr marL="741363" lvl="1" indent="-342900"/>
            <a:r>
              <a:rPr lang="en-GB" dirty="0"/>
              <a:t>Various components can create traces.</a:t>
            </a:r>
          </a:p>
          <a:p>
            <a:endParaRPr lang="en-US" dirty="0"/>
          </a:p>
        </p:txBody>
      </p:sp>
    </p:spTree>
    <p:extLst>
      <p:ext uri="{BB962C8B-B14F-4D97-AF65-F5344CB8AC3E}">
        <p14:creationId xmlns:p14="http://schemas.microsoft.com/office/powerpoint/2010/main" val="380361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Debug and Trace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b="1" dirty="0"/>
              <a:t>Embedded Logic Analyzer </a:t>
            </a:r>
            <a:r>
              <a:rPr lang="en-GB" dirty="0"/>
              <a:t>(CoreSight ELA-500)</a:t>
            </a:r>
          </a:p>
          <a:p>
            <a:pPr marL="741363" lvl="1" indent="-342900"/>
            <a:r>
              <a:rPr lang="en-GB" dirty="0"/>
              <a:t>These IP blocks allow many (over 1500) internal logic signals to be monitored.</a:t>
            </a:r>
          </a:p>
          <a:p>
            <a:pPr marL="741363" lvl="1" indent="-342900"/>
            <a:r>
              <a:rPr lang="en-GB" dirty="0"/>
              <a:t>Complex “triggers” can be constructed to start capturing signals.</a:t>
            </a:r>
          </a:p>
          <a:p>
            <a:pPr marL="741363" lvl="1" indent="-342900"/>
            <a:r>
              <a:rPr lang="en-GB" dirty="0"/>
              <a:t>Signals are stored in on-chip SRAM for later analysis.</a:t>
            </a:r>
            <a:endParaRPr lang="en-US" dirty="0"/>
          </a:p>
        </p:txBody>
      </p:sp>
      <p:pic>
        <p:nvPicPr>
          <p:cNvPr id="4" name="Picture 2">
            <a:extLst>
              <a:ext uri="{FF2B5EF4-FFF2-40B4-BE49-F238E27FC236}">
                <a16:creationId xmlns:a16="http://schemas.microsoft.com/office/drawing/2014/main" id="{EEEF1A49-52F8-4329-BD19-2F572CC8C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707" y="2641262"/>
            <a:ext cx="6353908" cy="363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3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Specialization</a:t>
            </a:r>
            <a:endParaRPr lang="en-US" dirty="0"/>
          </a:p>
        </p:txBody>
      </p:sp>
      <p:grpSp>
        <p:nvGrpSpPr>
          <p:cNvPr id="4" name="Group 3">
            <a:extLst>
              <a:ext uri="{FF2B5EF4-FFF2-40B4-BE49-F238E27FC236}">
                <a16:creationId xmlns:a16="http://schemas.microsoft.com/office/drawing/2014/main" id="{40859BCD-1806-4629-B015-A7B3A906E2D0}"/>
              </a:ext>
            </a:extLst>
          </p:cNvPr>
          <p:cNvGrpSpPr/>
          <p:nvPr/>
        </p:nvGrpSpPr>
        <p:grpSpPr>
          <a:xfrm>
            <a:off x="804472" y="1470069"/>
            <a:ext cx="10583056" cy="4178118"/>
            <a:chOff x="839449" y="1817948"/>
            <a:chExt cx="10583056" cy="4178118"/>
          </a:xfrm>
        </p:grpSpPr>
        <p:sp>
          <p:nvSpPr>
            <p:cNvPr id="5" name="Rectangle 4">
              <a:extLst>
                <a:ext uri="{FF2B5EF4-FFF2-40B4-BE49-F238E27FC236}">
                  <a16:creationId xmlns:a16="http://schemas.microsoft.com/office/drawing/2014/main" id="{F39EEB35-07B0-4BC7-BF3F-F8778D0B0BF1}"/>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020DD639-045B-4F5A-B775-91B72C72EB5F}"/>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418F7214-67C3-499E-9C69-0E5B2DB57F21}"/>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1D4AC6C5-4703-4C2D-9467-35FB93527974}"/>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0B905EDA-4641-440D-9B59-9BF0A6C90E43}"/>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5F23635F-9C8A-4303-A3AB-4F1C9B459CAA}"/>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B639D8D5-091C-474C-93B6-2206BF166AF2}"/>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34C41D28-1A60-46A3-B535-829B8DFA9CB9}"/>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1C979C9F-79A1-4D11-9470-BC0D9C199640}"/>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88F73D01-CC38-4BFB-82A2-7F82E74615F5}"/>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F2075E79-C654-4C92-B0C0-92E034EBD792}"/>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F0BEFD6E-322B-4CCE-9677-2B842DA4AB32}"/>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9C88C756-DEE9-4453-B547-1A613BD89042}"/>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EB292177-A47F-4046-87CE-77F6F68841B2}"/>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2D69B8FC-1FF7-43A9-B843-020008AC349D}"/>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E2AD10E5-5E08-4C43-89AA-E6FC65532815}"/>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116139D0-CFEB-4E35-B52D-8D8DC3DE9D70}"/>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06C33130-37E8-434A-A708-454138F085B2}"/>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F6FCE3BE-25CD-4E38-A0AE-C94343749CCB}"/>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C5D5D819-9586-4114-A9E2-CC9CE9846D2B}"/>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B7217367-61B2-4231-AF22-82373B4CC62C}"/>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00423304-CA98-4F11-BCEF-43AAA9004C56}"/>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68CB04BF-AFC2-4306-A99F-51F75996FEA4}"/>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4805D77F-D0C6-4F12-BD9B-0AD774655A0D}"/>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EEAF7E02-D1EA-48C6-BACD-5DE2CCE0EEC8}"/>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508D3449-EFCF-411C-A57C-9453044CBACC}"/>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4255F906-9F91-4A98-939E-A3A78A1B48BD}"/>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8185F1F6-1EDE-4823-B9AA-E4AA672D6B10}"/>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2A4A50A2-CE19-4834-A474-D636902FD114}"/>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1E7F4579-69C2-4AE8-81AF-C2AFDBD79216}"/>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3A08D76F-901E-4E03-B11D-0DFBE62D462E}"/>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54C0528E-C277-4ED8-BBA0-1180368ED791}"/>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A9126327-2C40-49C4-9205-D8FFD22D610E}"/>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AC07B02D-68C4-4AB6-90CF-1951A427A22D}"/>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066AD45F-8C4D-4A9E-B2EA-7403BBBD88D5}"/>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F01BDE23-59EB-45C9-AEED-0CB78C3479CD}"/>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12C7EAD3-22CD-49F8-8105-31FFF35FD4D8}"/>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FBBE9CEB-B848-446F-8040-ADCC758B3C9C}"/>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60D723CF-318E-4BBA-BFB9-26E91041F90D}"/>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F1DD3C30-4434-47B5-B1FA-1A27F4894F24}"/>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7A846303-CB85-4477-A235-5E4482B332D5}"/>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9809D3FD-3189-43E8-AE2F-39899D3196AA}"/>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53E92E4B-1410-41D4-AF39-431F9F467E2B}"/>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AAA8E52E-5080-4A48-BC83-0B8249A2C0A7}"/>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C6A164E8-0D00-4DAA-81E2-D12D1A84EC75}"/>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A6123E51-3D58-4313-A24C-15DD521E0867}"/>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3C669838-A9C4-44DA-BE75-B1CCEDDC0A8D}"/>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1FC020D0-9FD6-4DC0-99A6-A55D2F625C9A}"/>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02B32125-0D0F-42D3-8055-44749F7E43BA}"/>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AA5BF6FA-2033-44A8-AB3E-4A97562BCF94}"/>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FC06437E-8F76-403C-A072-09D22F7E5D57}"/>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8E81BAE5-6D38-4CD5-A107-1BF3E793E3D2}"/>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CD126158-385E-46CE-8D0E-136D2DEDC60B}"/>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752E2682-981B-455D-BFB3-118A171B5B69}"/>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9C1B82C8-4F3F-4F0D-94C3-76FF2B85CB3F}"/>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5E9361B9-1739-4D78-8AAC-A108459D77DE}"/>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73E66590-042F-418B-8BCD-FD669FBB7B81}"/>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FD507B60-C7E5-475F-A2CE-1BFB46EBC531}"/>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41F72FC7-A1B7-47BB-9B40-478662275456}"/>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3EFD0355-1C80-4802-A844-8BB8F0A0C8F0}"/>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30DF0F14-4292-49DA-9FAC-46F403DBCDA1}"/>
              </a:ext>
            </a:extLst>
          </p:cNvPr>
          <p:cNvSpPr/>
          <p:nvPr/>
        </p:nvSpPr>
        <p:spPr>
          <a:xfrm>
            <a:off x="7331281" y="2605107"/>
            <a:ext cx="1420722" cy="1077397"/>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631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Specialization – A Machine Learning Processor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 Machine Learning (ML) processor’s architecture is different to general-purpose cores.</a:t>
            </a:r>
          </a:p>
          <a:p>
            <a:pPr marL="741363" lvl="1" indent="-342900"/>
            <a:r>
              <a:rPr lang="en-GB" dirty="0"/>
              <a:t>Different instructions</a:t>
            </a:r>
          </a:p>
          <a:p>
            <a:pPr marL="741363" lvl="1" indent="-342900"/>
            <a:r>
              <a:rPr lang="en-GB" dirty="0"/>
              <a:t>Different programming model</a:t>
            </a:r>
          </a:p>
          <a:p>
            <a:pPr marL="741363" lvl="1" indent="-342900"/>
            <a:r>
              <a:rPr lang="en-GB" dirty="0"/>
              <a:t>Different pipeline structure</a:t>
            </a:r>
          </a:p>
          <a:p>
            <a:pPr marL="741363" lvl="1" indent="-342900"/>
            <a:r>
              <a:rPr lang="en-GB" dirty="0"/>
              <a:t>Different methods of communication</a:t>
            </a:r>
          </a:p>
          <a:p>
            <a:pPr>
              <a:buFont typeface="Arial" panose="020B0604020202020204" pitchFamily="34" charset="0"/>
              <a:buChar char="•"/>
            </a:pPr>
            <a:r>
              <a:rPr lang="en-GB" dirty="0"/>
              <a:t>The ML processor executes convolutional neural-network inference efficiently.</a:t>
            </a:r>
          </a:p>
          <a:p>
            <a:pPr marL="741363" lvl="1" indent="-342900"/>
            <a:r>
              <a:rPr lang="en-GB" dirty="0"/>
              <a:t>Design and execution tailored to the specifics of the algorithm</a:t>
            </a:r>
            <a:endParaRPr lang="en-US" dirty="0"/>
          </a:p>
        </p:txBody>
      </p:sp>
    </p:spTree>
    <p:extLst>
      <p:ext uri="{BB962C8B-B14F-4D97-AF65-F5344CB8AC3E}">
        <p14:creationId xmlns:p14="http://schemas.microsoft.com/office/powerpoint/2010/main" val="4052482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Specialization – A Machine Learning Processor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616575" cy="4948335"/>
          </a:xfrm>
        </p:spPr>
        <p:txBody>
          <a:bodyPr/>
          <a:lstStyle/>
          <a:p>
            <a:r>
              <a:rPr lang="en-GB" dirty="0"/>
              <a:t>Specialized for neural-network inference</a:t>
            </a:r>
          </a:p>
          <a:p>
            <a:r>
              <a:rPr lang="en-GB" dirty="0"/>
              <a:t>Example of Arm ML processor with 16 compute engines</a:t>
            </a:r>
          </a:p>
          <a:p>
            <a:pPr lvl="1"/>
            <a:r>
              <a:rPr lang="en-GB" dirty="0"/>
              <a:t>8-bit quantized integer support</a:t>
            </a:r>
          </a:p>
          <a:p>
            <a:pPr lvl="1"/>
            <a:r>
              <a:rPr lang="en-GB" dirty="0"/>
              <a:t>No caches</a:t>
            </a:r>
          </a:p>
          <a:p>
            <a:r>
              <a:rPr lang="en-GB" dirty="0"/>
              <a:t>Convolutional neural networks statically mapped onto the compute engines</a:t>
            </a:r>
          </a:p>
          <a:p>
            <a:pPr lvl="1"/>
            <a:r>
              <a:rPr lang="en-GB" dirty="0"/>
              <a:t>Output feature maps interleaved across engines</a:t>
            </a:r>
          </a:p>
          <a:p>
            <a:pPr lvl="1"/>
            <a:r>
              <a:rPr lang="en-GB" dirty="0"/>
              <a:t>Weights held in that engine’s SRAM</a:t>
            </a:r>
          </a:p>
          <a:p>
            <a:pPr lvl="1"/>
            <a:r>
              <a:rPr lang="en-GB" dirty="0"/>
              <a:t>Input feature maps interleaved across all SRAMs</a:t>
            </a:r>
            <a:endParaRPr lang="en-US" dirty="0"/>
          </a:p>
        </p:txBody>
      </p:sp>
      <p:pic>
        <p:nvPicPr>
          <p:cNvPr id="4" name="Picture 3">
            <a:extLst>
              <a:ext uri="{FF2B5EF4-FFF2-40B4-BE49-F238E27FC236}">
                <a16:creationId xmlns:a16="http://schemas.microsoft.com/office/drawing/2014/main" id="{5DF89DC7-ABDF-4E3D-9F45-60320817A6E2}"/>
              </a:ext>
            </a:extLst>
          </p:cNvPr>
          <p:cNvPicPr>
            <a:picLocks noChangeAspect="1"/>
          </p:cNvPicPr>
          <p:nvPr/>
        </p:nvPicPr>
        <p:blipFill>
          <a:blip r:embed="rId3"/>
          <a:stretch>
            <a:fillRect/>
          </a:stretch>
        </p:blipFill>
        <p:spPr>
          <a:xfrm>
            <a:off x="6231469" y="1464115"/>
            <a:ext cx="5467742" cy="4791561"/>
          </a:xfrm>
          <a:prstGeom prst="rect">
            <a:avLst/>
          </a:prstGeom>
        </p:spPr>
      </p:pic>
    </p:spTree>
    <p:extLst>
      <p:ext uri="{BB962C8B-B14F-4D97-AF65-F5344CB8AC3E}">
        <p14:creationId xmlns:p14="http://schemas.microsoft.com/office/powerpoint/2010/main" val="160418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System-on-chip (SoC) Case Study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In this final module, we are going to explore a modern System-on-Chip or “SoC.”</a:t>
            </a:r>
          </a:p>
          <a:p>
            <a:pPr marL="741363" lvl="1" indent="-342900"/>
            <a:r>
              <a:rPr lang="en-GB" dirty="0"/>
              <a:t>SoCs are designed for particular markets and meet target design goals by combining many different IP blocks.</a:t>
            </a:r>
          </a:p>
          <a:p>
            <a:pPr marL="741363" lvl="1" indent="-342900"/>
            <a:r>
              <a:rPr lang="en-GB" dirty="0"/>
              <a:t>They contain both programmable processors and application-specific IP.</a:t>
            </a:r>
          </a:p>
          <a:p>
            <a:pPr>
              <a:buFont typeface="Arial" panose="020B0604020202020204" pitchFamily="34" charset="0"/>
              <a:buChar char="•"/>
            </a:pPr>
            <a:r>
              <a:rPr lang="en-GB" dirty="0"/>
              <a:t>We’ll examine each of its building blocks and main features.</a:t>
            </a:r>
          </a:p>
          <a:p>
            <a:pPr>
              <a:buFont typeface="Arial" panose="020B0604020202020204" pitchFamily="34" charset="0"/>
              <a:buChar char="•"/>
            </a:pPr>
            <a:r>
              <a:rPr lang="en-GB" dirty="0"/>
              <a:t>And look at how each of these individual “IP” blocks are brought together</a:t>
            </a:r>
            <a:endParaRPr lang="en-US" dirty="0"/>
          </a:p>
        </p:txBody>
      </p:sp>
    </p:spTree>
    <p:extLst>
      <p:ext uri="{BB962C8B-B14F-4D97-AF65-F5344CB8AC3E}">
        <p14:creationId xmlns:p14="http://schemas.microsoft.com/office/powerpoint/2010/main" val="2125658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Specialization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Specialization and heterogeneity are interlinked.</a:t>
            </a:r>
          </a:p>
          <a:p>
            <a:pPr marL="741363" lvl="1" indent="-342900"/>
            <a:r>
              <a:rPr lang="en-GB" dirty="0"/>
              <a:t>We can think of the Cortex-A55s as being “specialized” for low-power computation.</a:t>
            </a:r>
          </a:p>
          <a:p>
            <a:r>
              <a:rPr lang="en-GB" dirty="0"/>
              <a:t>Often with specialization, we think of larger changes than just the microarchitecture.</a:t>
            </a:r>
          </a:p>
          <a:p>
            <a:pPr marL="741363" lvl="1" indent="-342900"/>
            <a:r>
              <a:rPr lang="en-GB" dirty="0"/>
              <a:t>Such as with the machine-learning processor</a:t>
            </a:r>
          </a:p>
          <a:p>
            <a:r>
              <a:rPr lang="en-GB" dirty="0"/>
              <a:t>Other forms of specialized accelerator exist within the SoC.</a:t>
            </a:r>
          </a:p>
          <a:p>
            <a:pPr marL="741363" lvl="1" indent="-342900"/>
            <a:r>
              <a:rPr lang="en-GB" dirty="0"/>
              <a:t>A cryptographic processor (CryptoCell-712) for secure boot, cryptographic functions, etc.</a:t>
            </a:r>
          </a:p>
          <a:p>
            <a:pPr marL="741363" lvl="1" indent="-342900"/>
            <a:r>
              <a:rPr lang="en-GB" dirty="0"/>
              <a:t>A video processor (Mali-V76) for decoding videos</a:t>
            </a:r>
          </a:p>
          <a:p>
            <a:pPr marL="741363" lvl="1" indent="-342900"/>
            <a:r>
              <a:rPr lang="en-GB" dirty="0"/>
              <a:t>A display processor (Mali-D71) for driving displays and offloading some imaging tasks from the GPU</a:t>
            </a:r>
          </a:p>
          <a:p>
            <a:endParaRPr lang="en-US" dirty="0"/>
          </a:p>
        </p:txBody>
      </p:sp>
    </p:spTree>
    <p:extLst>
      <p:ext uri="{BB962C8B-B14F-4D97-AF65-F5344CB8AC3E}">
        <p14:creationId xmlns:p14="http://schemas.microsoft.com/office/powerpoint/2010/main" val="381835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DRAM Interface</a:t>
            </a:r>
            <a:endParaRPr lang="en-US" dirty="0"/>
          </a:p>
        </p:txBody>
      </p:sp>
      <p:grpSp>
        <p:nvGrpSpPr>
          <p:cNvPr id="4" name="Group 3">
            <a:extLst>
              <a:ext uri="{FF2B5EF4-FFF2-40B4-BE49-F238E27FC236}">
                <a16:creationId xmlns:a16="http://schemas.microsoft.com/office/drawing/2014/main" id="{F7B1A56D-0E23-45A2-A0C2-1877FDE60A4E}"/>
              </a:ext>
            </a:extLst>
          </p:cNvPr>
          <p:cNvGrpSpPr/>
          <p:nvPr/>
        </p:nvGrpSpPr>
        <p:grpSpPr>
          <a:xfrm>
            <a:off x="804472" y="1492102"/>
            <a:ext cx="10583056" cy="4178118"/>
            <a:chOff x="839449" y="1817948"/>
            <a:chExt cx="10583056" cy="4178118"/>
          </a:xfrm>
        </p:grpSpPr>
        <p:sp>
          <p:nvSpPr>
            <p:cNvPr id="5" name="Rectangle 4">
              <a:extLst>
                <a:ext uri="{FF2B5EF4-FFF2-40B4-BE49-F238E27FC236}">
                  <a16:creationId xmlns:a16="http://schemas.microsoft.com/office/drawing/2014/main" id="{39494EF3-2198-45AB-9EDF-FC586B19F421}"/>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AEE31EEE-BBC8-4217-86F3-494B76732008}"/>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A8736694-7E89-49DE-B505-A22F97288D59}"/>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09B9A7E3-71B6-48FD-9E88-0F4338ACC383}"/>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784C94AD-E988-407D-AE49-F773EE97FB98}"/>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FB1D3D2F-F3AF-4183-9A8D-88A57B6BA0F8}"/>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F8C5027A-E1B8-4130-B0CF-4BCC9C055F7A}"/>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D1755442-8FAA-4D76-A9D9-332B9F54A23B}"/>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19E0CAE8-0B5D-47EF-8D86-51E66221C827}"/>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485793EC-76BF-4248-A0E5-5F347DCCF8A8}"/>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678FDA21-3EB9-485C-A217-ECAAB82439EB}"/>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7F360B2D-4EC0-4B17-B580-A79A6526E230}"/>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18137CC9-EC3E-467E-BAEF-820E666FFD45}"/>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EDB51B93-166B-49E1-95CB-2BAEA6B59072}"/>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757DCD5E-59E8-4C8C-B55F-5ADBF9775A43}"/>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CC944774-06BF-4AF4-BD04-C656D1996B7C}"/>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50658DA8-AA44-424F-B071-4795BFAE0EAB}"/>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7A7BB265-2435-4620-B0E0-96C1CFF3F81E}"/>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9D84857B-88AC-4867-8941-84302824A181}"/>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525EF130-E248-439F-AA9D-D2120BA27EEC}"/>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3F631510-0605-4F75-835E-13E4B02AC1BA}"/>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7FA5E885-B8B5-4A73-9F2E-D95CD976A8B3}"/>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57C6B235-8DD7-42AE-80E8-81FD1803B4CC}"/>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4B91B87F-7556-423E-9D81-C4EC349CB835}"/>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AF7C5CEB-2B85-477A-8BF5-8FC65F6643B6}"/>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077C0CBD-6A89-4AFF-BB61-E63C968891F3}"/>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B158D896-0513-49E7-88B7-DA1AF44B946C}"/>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121E469A-A217-46FF-A214-409E1F4B0173}"/>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23331A52-8AC4-4AA2-B0EE-7A7BE600CD7F}"/>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F7EE4FAF-9548-4196-8885-D4A0B2046ACA}"/>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9C7726D5-6DBC-4CB9-AED0-CCABB7A6E269}"/>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7C4ECE55-62C8-453D-A87A-75DB1CCC53A4}"/>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8E770527-9E4C-45CB-94B3-E37910521743}"/>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E5B35794-2D11-49C0-8D0F-660DA7BC1942}"/>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D11BDD77-0048-4809-85BE-F96C2980650E}"/>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950538C8-CFA5-4B2F-A672-DEC6D261B582}"/>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EE2734C6-B196-45C1-9465-B7D99FA998C3}"/>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A31E1214-BDE3-48B7-B8B6-4834DF637D5D}"/>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642E0C0C-CB04-493B-86DA-0F718F6F3164}"/>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429F6F19-F751-4B74-A2ED-076AA20DD028}"/>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4DEAA7CF-83B6-4F75-A18D-878D7E1C2330}"/>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43FA1E23-EE34-44E9-849B-35D8B72E0060}"/>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3F9EA654-EF5B-404D-8D22-945EF8C18FA9}"/>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B07974B6-5F2E-4A90-983D-02509C807BB3}"/>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809737C5-9B5D-432C-9FF9-D1ADDA9718FF}"/>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ED847AD1-E1DC-4917-BCD6-1FE4E19D924F}"/>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31C7E3BD-1709-4592-B4B4-E7AFA48C53F9}"/>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BA6B232F-60A5-40D1-B44A-2FCEED1CD2CB}"/>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652F9D82-EA4F-4855-8C7F-5AFF6D240245}"/>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671EE62E-6A18-48C5-BA51-DA90891965E5}"/>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24415987-1E58-4FCB-AD0A-97FB932B7AB5}"/>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8314B774-C7EE-4C5B-BB71-DC71BC9AEE94}"/>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97C01A77-CB3D-4AC0-963E-73C4FA7C81E1}"/>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728105D4-96AA-4880-83DA-7C518DC4EA4C}"/>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60104CC0-DA1A-4D1A-A607-B818F54C2A55}"/>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32E18CF8-D3BF-471C-95D2-EB8CE6A7162A}"/>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BA8527B2-B0C4-40C6-AC14-686B10ADF270}"/>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38A6AAF9-5256-4929-8C5B-2F7DBCDAE31A}"/>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CF029047-9882-4219-80E5-A4E43968DCA8}"/>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5A36CE07-5BAC-45ED-BD9C-E0855AE92F30}"/>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527E97E4-18DB-4E33-97D9-57E891531E41}"/>
              </a:ext>
            </a:extLst>
          </p:cNvPr>
          <p:cNvSpPr/>
          <p:nvPr/>
        </p:nvSpPr>
        <p:spPr>
          <a:xfrm>
            <a:off x="5830508" y="4702489"/>
            <a:ext cx="2244009" cy="531696"/>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82913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Memory Controller (DMC-500)</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What does a memory controller have to do?</a:t>
            </a:r>
          </a:p>
          <a:p>
            <a:pPr marL="741363" lvl="1" indent="-342900"/>
            <a:r>
              <a:rPr lang="en-GB" dirty="0"/>
              <a:t>Convert system memory requests to the necessary series of commands to access the correct rank, bank, row and column in an external SDRAM</a:t>
            </a:r>
          </a:p>
          <a:p>
            <a:pPr marL="741363" lvl="1" indent="-342900"/>
            <a:r>
              <a:rPr lang="en-GB" dirty="0"/>
              <a:t>Buffer and reorder requests to optimize performance and meet QoS goals</a:t>
            </a:r>
          </a:p>
          <a:p>
            <a:pPr marL="741363" lvl="1" indent="-342900"/>
            <a:r>
              <a:rPr lang="en-GB" dirty="0"/>
              <a:t>Error checking and handling</a:t>
            </a:r>
          </a:p>
          <a:p>
            <a:pPr marL="741363" lvl="1" indent="-342900"/>
            <a:r>
              <a:rPr lang="en-GB" dirty="0"/>
              <a:t>Refresh control logic for SDRAM</a:t>
            </a:r>
          </a:p>
          <a:p>
            <a:pPr>
              <a:buFont typeface="Arial" panose="020B0604020202020204" pitchFamily="34" charset="0"/>
              <a:buChar char="•"/>
            </a:pPr>
            <a:r>
              <a:rPr lang="en-GB" dirty="0"/>
              <a:t>What is it connected to? In our SoC example: </a:t>
            </a:r>
          </a:p>
          <a:p>
            <a:pPr marL="741363" lvl="1" indent="-342900"/>
            <a:r>
              <a:rPr lang="en-GB" dirty="0"/>
              <a:t>Each memory controller (Arm DMC-500) supports dual AXI4 (128-bit) system interfaces.</a:t>
            </a:r>
          </a:p>
          <a:p>
            <a:pPr marL="741363" lvl="1" indent="-342900"/>
            <a:r>
              <a:rPr lang="en-GB" dirty="0"/>
              <a:t>Connects to the actual DRAM PHY using a standard interface (called DFI).</a:t>
            </a:r>
          </a:p>
          <a:p>
            <a:pPr lvl="1" indent="0">
              <a:buNone/>
            </a:pPr>
            <a:endParaRPr lang="en-GB" dirty="0"/>
          </a:p>
          <a:p>
            <a:endParaRPr lang="en-GB" dirty="0"/>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2200564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Real-time Processing</a:t>
            </a:r>
            <a:endParaRPr lang="en-US" dirty="0"/>
          </a:p>
        </p:txBody>
      </p:sp>
      <p:grpSp>
        <p:nvGrpSpPr>
          <p:cNvPr id="4" name="Group 3">
            <a:extLst>
              <a:ext uri="{FF2B5EF4-FFF2-40B4-BE49-F238E27FC236}">
                <a16:creationId xmlns:a16="http://schemas.microsoft.com/office/drawing/2014/main" id="{15D478FA-2E74-426B-9767-B71F0382CC7F}"/>
              </a:ext>
            </a:extLst>
          </p:cNvPr>
          <p:cNvGrpSpPr/>
          <p:nvPr/>
        </p:nvGrpSpPr>
        <p:grpSpPr>
          <a:xfrm>
            <a:off x="804472" y="1459052"/>
            <a:ext cx="10583056" cy="4178118"/>
            <a:chOff x="839449" y="1817948"/>
            <a:chExt cx="10583056" cy="4178118"/>
          </a:xfrm>
        </p:grpSpPr>
        <p:sp>
          <p:nvSpPr>
            <p:cNvPr id="5" name="Rectangle 4">
              <a:extLst>
                <a:ext uri="{FF2B5EF4-FFF2-40B4-BE49-F238E27FC236}">
                  <a16:creationId xmlns:a16="http://schemas.microsoft.com/office/drawing/2014/main" id="{0380DF5E-21A1-40DD-9A09-684B8F661F73}"/>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3D08BBC4-827F-4904-9955-D78FDD4A3E0A}"/>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01B61729-4279-477F-B4A9-93BCBE9F334A}"/>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12931C89-12C1-4B99-AD86-FF7CA9CAC2CB}"/>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3D9B1D58-DD2E-42C5-86EC-0842406DCED7}"/>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191CE1EC-D09D-4E59-993A-92780ECF9C32}"/>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0988E5FB-DD5C-4600-A5DD-A7A8ABAA8F74}"/>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E63FFE72-7BCF-4AA5-ABAB-F31681274125}"/>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0B0FCDDE-7D7F-4A3A-98EE-2EBB2F025EE9}"/>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9390E337-F5A9-43CA-A22A-69ABF216611C}"/>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B80D71F8-5B3C-44DD-AB75-46CEF95FEB23}"/>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ABBBA821-03C1-4796-BD92-8A16AFEE5594}"/>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1A726B01-1A8E-40CF-B9A1-A327A4A5C2A7}"/>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27CC0D64-1C8E-4DBC-AEB2-75AFB958A47F}"/>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220C6B26-4067-4EEB-831E-7126192F0754}"/>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7CD638A4-B18D-4062-983E-9669803C1A95}"/>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EEAA7D13-0B39-44BF-967B-A25ADFCE624E}"/>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D4338BBF-F6EF-46CD-99C5-247FB09308BA}"/>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C63D588D-2605-4C33-B109-27FB3C96F2FF}"/>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79CF4E6B-EF6A-4654-893D-D6D60B45034C}"/>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CAE35374-5DF9-4843-85DC-1C747DC4E42C}"/>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6F28A7A4-287E-4352-BD54-1F81E74AA573}"/>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7A6AA2B6-142E-4FCA-9F41-2548D9ED20D4}"/>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4F8BB75D-F756-4150-B3CC-FF72F0F226A6}"/>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271422F5-282E-49DE-B171-C802415A94D4}"/>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F57C0D9F-B7BE-439D-83E2-8C75DC57431F}"/>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76813046-CDE7-414E-88A3-ECC5FA898F60}"/>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7002A4EB-C59D-49BA-B977-E7364A0432D2}"/>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7E340616-43D6-42CB-9A5D-11402851BB34}"/>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41BE0299-6532-45E8-A736-1CEF1BB4D675}"/>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843FE896-C5AA-4DF8-9B19-A2A969CC43BE}"/>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25C2370C-46B6-4CA3-B589-575DBE76FAE1}"/>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1A089457-85AA-433B-9738-267A9298DD9A}"/>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8680812A-16D9-4E30-AAFC-B7A9B483BCFF}"/>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2358A3EF-876E-4AD4-91BE-A68560518DC0}"/>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DFAC6602-B8A5-4B68-92A2-6BE75174CD63}"/>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EC9B4159-156A-405A-BE49-A611CC1BB8B9}"/>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33DD5095-ECC5-4F11-92CA-38350846B53F}"/>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71C634E2-9C33-4C40-8BAD-5B0627BE1F44}"/>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2591F6D1-D686-41F8-95BC-3EB0F8A0665D}"/>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F8F05C38-1436-417F-BB32-2DD92ACF5AD7}"/>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5238E650-BD6F-4635-B5C2-EB3C68D1AC57}"/>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0FFA0789-9E63-4B7B-96F0-CE84E35F205E}"/>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CDBC46A3-BE3A-4492-B96A-7A14DE546476}"/>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2FFF0709-E804-4AA1-A8BA-20467955F947}"/>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3034CDA2-52F4-4D07-86B2-B0DDD2D09A4B}"/>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92BA83A0-3EB0-486C-ADF9-D9AAA07734FA}"/>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44A6A01C-581B-44CE-92E0-94BBA6F64D1A}"/>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BCE64D45-8168-450E-86C2-62185E252201}"/>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955628BC-B32B-4447-8096-E3ED180E1C70}"/>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CDE4ABC0-9706-4588-8392-129E86A9B4AF}"/>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E6E781E9-9DF5-47FC-838A-9B7C841DFAF8}"/>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73B8532F-56EF-423A-8D71-3A051B0A2D5A}"/>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4D2843D4-948E-44DD-A6A2-9B7080F2309B}"/>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3B1318C7-4441-4B95-93B3-241E492F04E5}"/>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81C0A6F1-79F2-42A4-AFCD-3526257CFD8C}"/>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F2609CA9-67E1-4318-8E34-87B8934BCFC2}"/>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8B4A6EBA-2C5F-436A-9305-8B9EADA8E592}"/>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FAEC64A5-39C2-4045-89D0-43D388D4915C}"/>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8A51797F-827F-414C-A203-C244FB00750B}"/>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2D2B9623-08C1-4A26-A149-1180971F5AF1}"/>
              </a:ext>
            </a:extLst>
          </p:cNvPr>
          <p:cNvSpPr/>
          <p:nvPr/>
        </p:nvSpPr>
        <p:spPr>
          <a:xfrm>
            <a:off x="7340267" y="1659099"/>
            <a:ext cx="1406171" cy="901887"/>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448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Real-time Processing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The software requirements for the latest cellular communications standards are complex.</a:t>
            </a:r>
          </a:p>
          <a:p>
            <a:pPr marL="741363" lvl="1" indent="-342900"/>
            <a:r>
              <a:rPr lang="en-GB" dirty="0"/>
              <a:t>E.g., LTE Advanced Pro and 5G</a:t>
            </a:r>
          </a:p>
          <a:p>
            <a:pPr>
              <a:buFont typeface="Arial" panose="020B0604020202020204" pitchFamily="34" charset="0"/>
              <a:buChar char="•"/>
            </a:pPr>
            <a:r>
              <a:rPr lang="en-GB" dirty="0"/>
              <a:t>Requires real-time multi-core processor</a:t>
            </a:r>
          </a:p>
          <a:p>
            <a:pPr marL="741363" lvl="1" indent="-342900"/>
            <a:r>
              <a:rPr lang="en-GB" dirty="0"/>
              <a:t>In our SoC example, a quad-core coherent cluster of Cortex-R8 cores is used.</a:t>
            </a:r>
          </a:p>
          <a:p>
            <a:pPr>
              <a:buFont typeface="Arial" panose="020B0604020202020204" pitchFamily="34" charset="0"/>
              <a:buChar char="•"/>
            </a:pPr>
            <a:r>
              <a:rPr lang="en-GB" dirty="0"/>
              <a:t>Low-latency and hard real-time requirements</a:t>
            </a:r>
          </a:p>
          <a:p>
            <a:pPr marL="741363" lvl="1" indent="-342900"/>
            <a:r>
              <a:rPr lang="en-GB" dirty="0"/>
              <a:t>Large Tightly Coupled Memories (TCMs) in addition to traditional instruction/data caches</a:t>
            </a:r>
          </a:p>
          <a:p>
            <a:pPr marL="741363" lvl="1" indent="-342900"/>
            <a:r>
              <a:rPr lang="en-GB" dirty="0"/>
              <a:t>Simple Memory Protection Unit (MPU) rather than virtual memory to reduce memory latency</a:t>
            </a:r>
          </a:p>
          <a:p>
            <a:pPr marL="741363" lvl="1" indent="-342900"/>
            <a:r>
              <a:rPr lang="en-GB" dirty="0"/>
              <a:t>Extra interface ports to tightly couple the rest of the latency-sensitive modem system with cores </a:t>
            </a:r>
          </a:p>
          <a:p>
            <a:pPr>
              <a:buFont typeface="Arial" panose="020B0604020202020204" pitchFamily="34" charset="0"/>
              <a:buChar char="•"/>
            </a:pPr>
            <a:r>
              <a:rPr lang="en-GB" dirty="0"/>
              <a:t>Reliability</a:t>
            </a:r>
          </a:p>
          <a:p>
            <a:pPr marL="741363" lvl="1" indent="-342900"/>
            <a:r>
              <a:rPr lang="en-GB" dirty="0"/>
              <a:t>Improved error detection, correction, and containment schemes</a:t>
            </a:r>
            <a:endParaRPr lang="en-US" dirty="0"/>
          </a:p>
        </p:txBody>
      </p:sp>
    </p:spTree>
    <p:extLst>
      <p:ext uri="{BB962C8B-B14F-4D97-AF65-F5344CB8AC3E}">
        <p14:creationId xmlns:p14="http://schemas.microsoft.com/office/powerpoint/2010/main" val="2104904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36196C-73D5-4511-8EC2-0E715B846DB5}"/>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BAD0D0DA-3989-4FA4-A654-D2D60C932779}"/>
              </a:ext>
            </a:extLst>
          </p:cNvPr>
          <p:cNvSpPr/>
          <p:nvPr/>
        </p:nvSpPr>
        <p:spPr>
          <a:xfrm>
            <a:off x="1244739" y="2967335"/>
            <a:ext cx="970259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Other SoC Design Considerations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0648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SoC Considerations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Power domains</a:t>
            </a:r>
          </a:p>
          <a:p>
            <a:pPr>
              <a:buFont typeface="Arial" panose="020B0604020202020204" pitchFamily="34" charset="0"/>
              <a:buChar char="•"/>
            </a:pPr>
            <a:r>
              <a:rPr lang="en-GB" dirty="0"/>
              <a:t>Virtualization</a:t>
            </a:r>
          </a:p>
          <a:p>
            <a:pPr>
              <a:buFont typeface="Arial" panose="020B0604020202020204" pitchFamily="34" charset="0"/>
              <a:buChar char="•"/>
            </a:pPr>
            <a:r>
              <a:rPr lang="en-GB" dirty="0"/>
              <a:t>Reliability, Availability, and Serviceability (RAS)</a:t>
            </a:r>
          </a:p>
          <a:p>
            <a:pPr>
              <a:buFont typeface="Arial" panose="020B0604020202020204" pitchFamily="34" charset="0"/>
              <a:buChar char="•"/>
            </a:pPr>
            <a:r>
              <a:rPr lang="en-GB" dirty="0"/>
              <a:t>Safety using Dual-Core Lock Step</a:t>
            </a:r>
          </a:p>
          <a:p>
            <a:endParaRPr lang="en-US" dirty="0"/>
          </a:p>
        </p:txBody>
      </p:sp>
    </p:spTree>
    <p:extLst>
      <p:ext uri="{BB962C8B-B14F-4D97-AF65-F5344CB8AC3E}">
        <p14:creationId xmlns:p14="http://schemas.microsoft.com/office/powerpoint/2010/main" val="2960386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Power Domains</a:t>
            </a:r>
            <a:endParaRPr lang="en-US" dirty="0"/>
          </a:p>
        </p:txBody>
      </p:sp>
      <p:grpSp>
        <p:nvGrpSpPr>
          <p:cNvPr id="4" name="Group 3">
            <a:extLst>
              <a:ext uri="{FF2B5EF4-FFF2-40B4-BE49-F238E27FC236}">
                <a16:creationId xmlns:a16="http://schemas.microsoft.com/office/drawing/2014/main" id="{11292867-7122-4562-B866-B4FB42C5A94C}"/>
              </a:ext>
            </a:extLst>
          </p:cNvPr>
          <p:cNvGrpSpPr/>
          <p:nvPr/>
        </p:nvGrpSpPr>
        <p:grpSpPr>
          <a:xfrm>
            <a:off x="804472" y="1536170"/>
            <a:ext cx="10583056" cy="4178118"/>
            <a:chOff x="839449" y="1817948"/>
            <a:chExt cx="10583056" cy="4178118"/>
          </a:xfrm>
        </p:grpSpPr>
        <p:sp>
          <p:nvSpPr>
            <p:cNvPr id="5" name="Rectangle 4">
              <a:extLst>
                <a:ext uri="{FF2B5EF4-FFF2-40B4-BE49-F238E27FC236}">
                  <a16:creationId xmlns:a16="http://schemas.microsoft.com/office/drawing/2014/main" id="{38ADCC1B-E8C8-47F9-8C18-849CDDF7C98E}"/>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2D1040FA-F003-4BD8-85B5-5BEF49001594}"/>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8F4687AD-5F4F-4317-995F-5EDEB219FCB3}"/>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DCCA74C5-4EDC-42D0-B308-9DD1CAC3CDC4}"/>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BC9143C2-95D3-4295-9987-90FF1EE06929}"/>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CD585790-7C74-4D1B-9655-D527B9086E2C}"/>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909B5F50-2C9A-4FC3-B9AE-4C19ACB139F6}"/>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3E40EA88-DD22-4926-BC92-A5517BDA7A35}"/>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AAC7F843-3E2B-45F5-A3FF-1BFA2ADDBBD1}"/>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97ABF84C-93EB-4BB9-B821-ED9634A80DCD}"/>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EFB69D61-F5F2-4340-A14C-BA400E5FC8B4}"/>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886F3789-0E39-488A-BDB7-1E53698CD532}"/>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C0AD806B-6BCC-4C63-9E34-97E539EF80FE}"/>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3BA97595-C9D9-4BC8-A33C-C6EF2C4E2697}"/>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CED15E6E-9211-4205-9487-96B99A31804D}"/>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D1BD222E-D2FF-4E2F-B71E-D1A410CC6404}"/>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4326A435-FF40-40CA-BA6A-B253FF8F77A5}"/>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64B61845-35F6-49CF-855E-54A31A8621F9}"/>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3A1E5C2A-539D-4DFC-99BB-F4DDB5711911}"/>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85E27E3F-FF06-4ACD-AF91-A6B4D9A32ABD}"/>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E5BE51F7-90CE-44E9-B422-18ED1A4ED1CB}"/>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EBC75FE8-2DA3-41A4-A27B-CD7A5DF0FB1C}"/>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CDE27387-FEF6-4CA1-A3E4-988DD1EBD1AC}"/>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17692B24-E238-4D6E-AC67-4300C7DD7D70}"/>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73E1CC7C-CDDA-4089-81C1-DD9A15DB1B31}"/>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B0EADE64-8E11-46FC-8A91-552C8A518E72}"/>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C757580D-5DC5-4A63-9A95-A09488408A2E}"/>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C4898614-6D3F-48DC-B7E0-AF5E75F095C7}"/>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6CF566B2-1EB7-4D4C-B351-CAABCDF4BE2F}"/>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5C6C6310-20A8-47E1-A352-F3949EA7902C}"/>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C64F01F0-261C-4BAC-9009-73A9ED70DB1F}"/>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46BC6378-BA95-4268-9697-E5BF31F951EB}"/>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3043F175-4F2C-4118-B03C-69203CDEE0F2}"/>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3D661845-FD79-43B6-9692-6A63C546941C}"/>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7D931A91-5628-4CCB-AEEC-616A46D2E7B1}"/>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7317EC1D-F400-4E6E-B390-DA32098BC6F4}"/>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79935DDA-097D-4199-B4CF-76CA3C75BB22}"/>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A454E9DE-3606-4B21-A2F3-282A87E2EBEE}"/>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74C2448E-91A2-4081-9E81-D3FABD7F8F90}"/>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1FC13853-9FC4-4397-9341-275501F3C5D0}"/>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062D0D9A-FE6C-4523-8E13-FEE657D3DFBC}"/>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7C62DD62-9F6A-4E81-8634-B688145710F7}"/>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60BD8488-C908-4B10-B4BF-36440FAA0E71}"/>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3B9EDD50-353E-444D-BAED-F608D08661B3}"/>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1406084C-3D40-4DFD-8FAD-3C42A9FE8147}"/>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CDB9DF01-54A6-452A-AF71-679228CF513B}"/>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6F4A3180-2DAA-412B-9759-2506F36E8209}"/>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313DE202-796A-4F88-B4AE-F73B21322754}"/>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99784B58-1515-432E-B6CB-A5DB1B36452D}"/>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3620F60E-4252-4CD1-8F80-6816EAAA9F46}"/>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BA8ACF59-AD81-477A-A7C8-4DD7DE3B7276}"/>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A8C8D669-E3DE-443C-B752-03177726782A}"/>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4B946066-1B5C-478D-9E55-B64B05B02ABA}"/>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BCB9484A-D512-42FE-BDA8-893422A038C7}"/>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F7A9AD21-DCB9-407C-A405-E356A9A9714C}"/>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9BD2B438-9892-4D84-BD18-CE38A677B0AE}"/>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5EB6EE48-4DC6-4634-ACA1-E5524873F91A}"/>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FC92FABF-9FB9-44EC-8C70-3FEA61C64E3C}"/>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C9D72646-CD63-44E2-8076-9FB6D6BD9E1A}"/>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E115EAB8-D117-4EC0-BA81-220C97B77E30}"/>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683DC293-82E9-4F90-B5FB-C42680EC0B12}"/>
              </a:ext>
            </a:extLst>
          </p:cNvPr>
          <p:cNvSpPr/>
          <p:nvPr/>
        </p:nvSpPr>
        <p:spPr>
          <a:xfrm>
            <a:off x="1395290" y="1934548"/>
            <a:ext cx="3358802" cy="2064990"/>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90278DA2-9678-4E5E-BC36-23E760F25C48}"/>
              </a:ext>
            </a:extLst>
          </p:cNvPr>
          <p:cNvSpPr/>
          <p:nvPr/>
        </p:nvSpPr>
        <p:spPr>
          <a:xfrm>
            <a:off x="804472" y="1510913"/>
            <a:ext cx="10583056" cy="4230040"/>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4384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Power Domains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Providing power to all components of a system-on-chip is challenging.</a:t>
            </a:r>
          </a:p>
          <a:p>
            <a:pPr lvl="1"/>
            <a:r>
              <a:rPr lang="en-GB" dirty="0"/>
              <a:t>A SoC will implement multiple different domains to create independence between components.</a:t>
            </a:r>
          </a:p>
          <a:p>
            <a:pPr lvl="1"/>
            <a:r>
              <a:rPr lang="en-GB" dirty="0"/>
              <a:t>This enables power gating when a component is unused.</a:t>
            </a:r>
          </a:p>
          <a:p>
            <a:pPr>
              <a:buFont typeface="Arial" panose="020B0604020202020204" pitchFamily="34" charset="0"/>
              <a:buChar char="•"/>
            </a:pPr>
            <a:r>
              <a:rPr lang="en-GB" dirty="0"/>
              <a:t>There will usually be a system-wide power controller.</a:t>
            </a:r>
          </a:p>
          <a:p>
            <a:pPr lvl="1"/>
            <a:r>
              <a:rPr lang="en-GB" dirty="0"/>
              <a:t>This can be programmed (through the kernel) to implement a specific power policy.</a:t>
            </a:r>
            <a:endParaRPr lang="en-US" dirty="0"/>
          </a:p>
        </p:txBody>
      </p:sp>
    </p:spTree>
    <p:extLst>
      <p:ext uri="{BB962C8B-B14F-4D97-AF65-F5344CB8AC3E}">
        <p14:creationId xmlns:p14="http://schemas.microsoft.com/office/powerpoint/2010/main" val="357168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Power Domains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Within a DynamIQ cluster alone, there are multiple domains.</a:t>
            </a:r>
          </a:p>
          <a:p>
            <a:pPr lvl="1"/>
            <a:r>
              <a:rPr lang="en-GB" dirty="0"/>
              <a:t>Each core has its own power domain.</a:t>
            </a:r>
          </a:p>
          <a:p>
            <a:pPr lvl="1"/>
            <a:r>
              <a:rPr lang="en-GB" dirty="0"/>
              <a:t>Blocks with same color are in the same power domain.</a:t>
            </a:r>
            <a:endParaRPr lang="en-US" dirty="0"/>
          </a:p>
        </p:txBody>
      </p:sp>
      <p:pic>
        <p:nvPicPr>
          <p:cNvPr id="4" name="Picture 3">
            <a:extLst>
              <a:ext uri="{FF2B5EF4-FFF2-40B4-BE49-F238E27FC236}">
                <a16:creationId xmlns:a16="http://schemas.microsoft.com/office/drawing/2014/main" id="{41C4D1F0-713D-4E03-8CE8-84D7BF64F705}"/>
              </a:ext>
            </a:extLst>
          </p:cNvPr>
          <p:cNvPicPr>
            <a:picLocks noChangeAspect="1"/>
          </p:cNvPicPr>
          <p:nvPr/>
        </p:nvPicPr>
        <p:blipFill rotWithShape="1">
          <a:blip r:embed="rId3"/>
          <a:srcRect b="9333"/>
          <a:stretch/>
        </p:blipFill>
        <p:spPr>
          <a:xfrm>
            <a:off x="2389328" y="2249214"/>
            <a:ext cx="7699290" cy="4050549"/>
          </a:xfrm>
          <a:prstGeom prst="rect">
            <a:avLst/>
          </a:prstGeom>
        </p:spPr>
      </p:pic>
    </p:spTree>
    <p:extLst>
      <p:ext uri="{BB962C8B-B14F-4D97-AF65-F5344CB8AC3E}">
        <p14:creationId xmlns:p14="http://schemas.microsoft.com/office/powerpoint/2010/main" val="67009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Why Create a Custom System-on-chip (SoC)?</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Reduced cost</a:t>
            </a:r>
          </a:p>
          <a:p>
            <a:pPr>
              <a:buFont typeface="Arial" panose="020B0604020202020204" pitchFamily="34" charset="0"/>
              <a:buChar char="•"/>
            </a:pPr>
            <a:r>
              <a:rPr lang="en-GB" dirty="0"/>
              <a:t>Reduced PCB area and volume</a:t>
            </a:r>
          </a:p>
          <a:p>
            <a:pPr>
              <a:buFont typeface="Arial" panose="020B0604020202020204" pitchFamily="34" charset="0"/>
              <a:buChar char="•"/>
            </a:pPr>
            <a:r>
              <a:rPr lang="en-GB" dirty="0"/>
              <a:t>Increased performance and reduced power consumption </a:t>
            </a:r>
          </a:p>
          <a:p>
            <a:pPr>
              <a:buFont typeface="Arial" panose="020B0604020202020204" pitchFamily="34" charset="0"/>
              <a:buChar char="•"/>
            </a:pPr>
            <a:r>
              <a:rPr lang="en-GB" dirty="0"/>
              <a:t>Product differentiation</a:t>
            </a:r>
          </a:p>
          <a:p>
            <a:r>
              <a:rPr lang="en-GB" dirty="0"/>
              <a:t>SoCs integrate a range of IP types: processors, custom processors, accelerators, on-chip memories, peripherals and interfaces, etc.</a:t>
            </a:r>
            <a:endParaRPr lang="en-US" dirty="0"/>
          </a:p>
        </p:txBody>
      </p:sp>
    </p:spTree>
    <p:extLst>
      <p:ext uri="{BB962C8B-B14F-4D97-AF65-F5344CB8AC3E}">
        <p14:creationId xmlns:p14="http://schemas.microsoft.com/office/powerpoint/2010/main" val="231251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Virtualization</a:t>
            </a:r>
            <a:endParaRPr lang="en-US" dirty="0"/>
          </a:p>
        </p:txBody>
      </p:sp>
      <p:grpSp>
        <p:nvGrpSpPr>
          <p:cNvPr id="4" name="Group 3">
            <a:extLst>
              <a:ext uri="{FF2B5EF4-FFF2-40B4-BE49-F238E27FC236}">
                <a16:creationId xmlns:a16="http://schemas.microsoft.com/office/drawing/2014/main" id="{31D06BD1-AECF-4A78-90CD-356C54FD7565}"/>
              </a:ext>
            </a:extLst>
          </p:cNvPr>
          <p:cNvGrpSpPr/>
          <p:nvPr/>
        </p:nvGrpSpPr>
        <p:grpSpPr>
          <a:xfrm>
            <a:off x="804472" y="1426002"/>
            <a:ext cx="10583056" cy="4178118"/>
            <a:chOff x="839449" y="1817948"/>
            <a:chExt cx="10583056" cy="4178118"/>
          </a:xfrm>
        </p:grpSpPr>
        <p:sp>
          <p:nvSpPr>
            <p:cNvPr id="5" name="Rectangle 4">
              <a:extLst>
                <a:ext uri="{FF2B5EF4-FFF2-40B4-BE49-F238E27FC236}">
                  <a16:creationId xmlns:a16="http://schemas.microsoft.com/office/drawing/2014/main" id="{FE0B3A9C-F010-4629-8B06-5B12BE6984D1}"/>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BC56B33C-3CCC-47BD-BB3B-B96B3D324259}"/>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2CBB8F0C-59B6-4197-BDDC-BC2A7D1F0723}"/>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C536565A-352A-4685-B414-5C54E96AB99C}"/>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D449A2AE-C344-4A46-AFE3-77570415564A}"/>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5E284966-FA6E-4185-A0DD-255BDE0D9469}"/>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D5516B97-034B-4934-87C9-0A9028EEFA50}"/>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BE9C8C82-ED0C-4D3D-8D46-76527FAE83BD}"/>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60C04B35-2089-4249-AC8B-89E07BA9491C}"/>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E5D1F890-7868-488A-9195-AB23393FEF5D}"/>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AF50FB01-A31A-4601-978D-A5BB96686D48}"/>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4DB0D297-D205-40B8-BE70-58565A58E1B4}"/>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28F2D4CD-F41B-45DE-A303-1FC8133B2637}"/>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812E28AF-ED4B-46BA-B7C7-7E997F011D09}"/>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0D6929BA-A1C5-4AAF-BADA-D53848A778CD}"/>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BEEFB9A1-95BA-4A2F-A877-CF692813BF37}"/>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124CE2C9-B731-4E71-8CB5-9BDA1E6824C7}"/>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846DDDFC-3EEB-4595-8B9D-5EF1FFCF9A54}"/>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FD58E6BC-A598-4908-BC31-1D72FB620E91}"/>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0716FA9D-F16A-4EB2-844C-7AC4C495ADAF}"/>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0AA17CF1-6635-4832-A8B3-6BEE7DB87811}"/>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85023534-F6E1-4BFB-ADA7-49E5BD5BCD7D}"/>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A26B4040-CAD0-46A1-80D0-6C726B39294D}"/>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D7F2DEEA-3899-4B65-AC66-B230C6DE1275}"/>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CF6233ED-78A8-46B5-8775-90246531A8D2}"/>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B00192EC-78F5-4212-B139-8984159A9D2D}"/>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E9DE93A4-3E5B-431D-8F69-99D2F169A873}"/>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EDC7DA9B-ED39-4B49-AC1E-D691CFF1A08A}"/>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E367D67C-FD54-4057-A1A2-244E34B85E8E}"/>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1D189BAF-ED11-41BE-9C84-474A651BBF17}"/>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BDDC9805-6431-436C-BCB1-C6CCAD249AE2}"/>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C4626CE8-C6CC-4235-96D1-AA4DAA71C29E}"/>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7B1A8CE0-B2AF-482E-AC18-A8EE5E46F602}"/>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1391CD99-371B-4643-BF14-AD409763A635}"/>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C0BD3C5E-92B6-47D1-9FD6-92331FCFF7AB}"/>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4781C4FB-A5B2-4F21-A065-9DA82A76EEB3}"/>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9C607274-F45F-43B1-8B62-DFE9478F3300}"/>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240747DD-72C5-47BE-B9E6-780E09D9B83D}"/>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C11AB057-2B5F-45FE-9AB0-30EFAA185B4F}"/>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806F7B94-DCE6-4ACC-9640-723C1532EBDA}"/>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91277FB7-EBEE-41BD-B9E4-08A8B92957D6}"/>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71B18205-7BBB-4147-A242-82845775D9F7}"/>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8AB8E1C0-6248-482F-A7F7-D8B2A0414937}"/>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F02B8C3D-B361-4F91-850D-C828ABF6807C}"/>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8EBEE267-1088-4DEF-9FA9-3B3C24AE3C4F}"/>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A001C13F-08D1-4E4B-9F57-25BF54BCE3BC}"/>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A0800866-541B-4E26-A00C-BA774BA703E6}"/>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1366E844-6F60-4D41-A850-50C76D83D09B}"/>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CDEE2B79-502B-45B4-BDE8-9381DA3D21EE}"/>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173624BD-D10D-4D40-8BA7-198474598E30}"/>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09D83867-0123-483F-B3E1-4F4E078DE3FC}"/>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C90D0E13-C3A1-4FE6-B953-8263DB1C8326}"/>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21E611A0-6881-4099-A224-207641E79610}"/>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546F0006-54FE-495A-B781-5C47325872BF}"/>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D46237B9-EA30-4DB8-98EB-DDDAEEF24D73}"/>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E9BC0F43-14DE-477F-B427-2D3645449C4A}"/>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7F517C5C-E64C-4F54-B400-2157B052C226}"/>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F785DD4E-AF3F-4EA4-972B-2ED9323B3C29}"/>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53BB43DE-6F9C-4CC7-95F8-787470319F00}"/>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13F33056-06A4-4122-9A8B-6D4C9CBC2430}"/>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5D045DDB-E0BE-46EC-B2F2-9BA382F0205C}"/>
              </a:ext>
            </a:extLst>
          </p:cNvPr>
          <p:cNvSpPr/>
          <p:nvPr/>
        </p:nvSpPr>
        <p:spPr>
          <a:xfrm>
            <a:off x="1395290" y="1824380"/>
            <a:ext cx="3358802" cy="2064990"/>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3778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Virtualization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Virtualization is the ability to create virtual machines that act like real machines.</a:t>
            </a:r>
          </a:p>
          <a:p>
            <a:pPr marL="741363" lvl="1" indent="-342900"/>
            <a:r>
              <a:rPr lang="en-GB" dirty="0"/>
              <a:t>A virtual machine is a software program that mimics a real system called the guest.</a:t>
            </a:r>
          </a:p>
          <a:p>
            <a:pPr marL="1198563" lvl="2" indent="-342900"/>
            <a:r>
              <a:rPr lang="en-GB" dirty="0"/>
              <a:t>Being a software program, it actually runs on a real machine called the host.</a:t>
            </a:r>
          </a:p>
          <a:p>
            <a:pPr marL="741363" lvl="1" indent="-342900"/>
            <a:r>
              <a:rPr lang="en-GB" dirty="0"/>
              <a:t>To the user, it is (almost) indistinguishable from a real system.</a:t>
            </a:r>
          </a:p>
          <a:p>
            <a:pPr marL="1198563" lvl="2" indent="-342900"/>
            <a:r>
              <a:rPr lang="en-GB" dirty="0"/>
              <a:t>Difficult, if not impossible, to know that they are running on a virtual machine and not real hardware</a:t>
            </a:r>
          </a:p>
          <a:p>
            <a:pPr>
              <a:buFont typeface="Arial" panose="020B0604020202020204" pitchFamily="34" charset="0"/>
              <a:buChar char="•"/>
            </a:pPr>
            <a:r>
              <a:rPr lang="en-GB" dirty="0"/>
              <a:t>A virtual machine contains all the functionality of the real system.</a:t>
            </a:r>
          </a:p>
          <a:p>
            <a:pPr marL="741363" lvl="1" indent="-342900"/>
            <a:r>
              <a:rPr lang="en-GB" dirty="0"/>
              <a:t>E.g., both user and privileged ISAs</a:t>
            </a:r>
          </a:p>
          <a:p>
            <a:pPr marL="741363" lvl="1" indent="-342900"/>
            <a:r>
              <a:rPr lang="en-GB" dirty="0"/>
              <a:t>Peripherals and other devices</a:t>
            </a:r>
          </a:p>
          <a:p>
            <a:pPr marL="741363" lvl="1" indent="-342900"/>
            <a:r>
              <a:rPr lang="en-GB" dirty="0"/>
              <a:t>The ability to run an operating system (the guest)</a:t>
            </a:r>
          </a:p>
          <a:p>
            <a:pPr>
              <a:buFont typeface="Arial" panose="020B0604020202020204" pitchFamily="34" charset="0"/>
              <a:buChar char="•"/>
            </a:pPr>
            <a:r>
              <a:rPr lang="en-GB" dirty="0"/>
              <a:t>The hypervisor provides a virtual system to each of the Guest OS and monitors their execution.</a:t>
            </a:r>
          </a:p>
          <a:p>
            <a:endParaRPr lang="en-US" dirty="0"/>
          </a:p>
        </p:txBody>
      </p:sp>
    </p:spTree>
    <p:extLst>
      <p:ext uri="{BB962C8B-B14F-4D97-AF65-F5344CB8AC3E}">
        <p14:creationId xmlns:p14="http://schemas.microsoft.com/office/powerpoint/2010/main" val="334188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Virtualization</a:t>
            </a:r>
            <a:endParaRPr lang="en-US" dirty="0"/>
          </a:p>
        </p:txBody>
      </p:sp>
      <p:pic>
        <p:nvPicPr>
          <p:cNvPr id="4" name="Picture 3">
            <a:extLst>
              <a:ext uri="{FF2B5EF4-FFF2-40B4-BE49-F238E27FC236}">
                <a16:creationId xmlns:a16="http://schemas.microsoft.com/office/drawing/2014/main" id="{1694071A-E7CF-435E-90A4-7DFF732E8995}"/>
              </a:ext>
            </a:extLst>
          </p:cNvPr>
          <p:cNvPicPr>
            <a:picLocks noChangeAspect="1"/>
          </p:cNvPicPr>
          <p:nvPr/>
        </p:nvPicPr>
        <p:blipFill>
          <a:blip r:embed="rId3"/>
          <a:stretch>
            <a:fillRect/>
          </a:stretch>
        </p:blipFill>
        <p:spPr>
          <a:xfrm>
            <a:off x="919162" y="1404937"/>
            <a:ext cx="10353675" cy="4048125"/>
          </a:xfrm>
          <a:prstGeom prst="rect">
            <a:avLst/>
          </a:prstGeom>
        </p:spPr>
      </p:pic>
    </p:spTree>
    <p:extLst>
      <p:ext uri="{BB962C8B-B14F-4D97-AF65-F5344CB8AC3E}">
        <p14:creationId xmlns:p14="http://schemas.microsoft.com/office/powerpoint/2010/main" val="882541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Virtualization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Hardware support can increase the efficiency of virtualization.</a:t>
            </a:r>
          </a:p>
          <a:p>
            <a:pPr marL="741363" lvl="1" indent="-342900"/>
            <a:r>
              <a:rPr lang="en-GB" dirty="0"/>
              <a:t>Reducing the costs of switching between virtual machines</a:t>
            </a:r>
          </a:p>
          <a:p>
            <a:pPr>
              <a:buFont typeface="Arial" panose="020B0604020202020204" pitchFamily="34" charset="0"/>
              <a:buChar char="•"/>
            </a:pPr>
            <a:r>
              <a:rPr lang="en-GB" dirty="0"/>
              <a:t>E.g., page-table translation for guest OS applications</a:t>
            </a:r>
          </a:p>
          <a:p>
            <a:pPr marL="741363" lvl="1" indent="-342900"/>
            <a:r>
              <a:rPr lang="en-GB" dirty="0"/>
              <a:t>Processor supports a second stage of page-table translation.</a:t>
            </a:r>
          </a:p>
          <a:p>
            <a:endParaRPr lang="en-US" dirty="0"/>
          </a:p>
        </p:txBody>
      </p:sp>
      <p:sp>
        <p:nvSpPr>
          <p:cNvPr id="4" name="Rectangle 3">
            <a:extLst>
              <a:ext uri="{FF2B5EF4-FFF2-40B4-BE49-F238E27FC236}">
                <a16:creationId xmlns:a16="http://schemas.microsoft.com/office/drawing/2014/main" id="{5E2BC6C2-EEBC-40EB-9F09-C98A794723F2}"/>
              </a:ext>
            </a:extLst>
          </p:cNvPr>
          <p:cNvSpPr/>
          <p:nvPr/>
        </p:nvSpPr>
        <p:spPr>
          <a:xfrm>
            <a:off x="519113" y="3342480"/>
            <a:ext cx="864000" cy="864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CPU</a:t>
            </a:r>
          </a:p>
        </p:txBody>
      </p:sp>
      <p:sp>
        <p:nvSpPr>
          <p:cNvPr id="5" name="Rectangle 4">
            <a:extLst>
              <a:ext uri="{FF2B5EF4-FFF2-40B4-BE49-F238E27FC236}">
                <a16:creationId xmlns:a16="http://schemas.microsoft.com/office/drawing/2014/main" id="{55B8DD6E-3F19-4960-9F7C-2267119AA91B}"/>
              </a:ext>
            </a:extLst>
          </p:cNvPr>
          <p:cNvSpPr/>
          <p:nvPr/>
        </p:nvSpPr>
        <p:spPr>
          <a:xfrm>
            <a:off x="10820429" y="3342480"/>
            <a:ext cx="864000" cy="864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Memory</a:t>
            </a:r>
          </a:p>
        </p:txBody>
      </p:sp>
      <p:cxnSp>
        <p:nvCxnSpPr>
          <p:cNvPr id="6" name="Elbow Connector 8">
            <a:extLst>
              <a:ext uri="{FF2B5EF4-FFF2-40B4-BE49-F238E27FC236}">
                <a16:creationId xmlns:a16="http://schemas.microsoft.com/office/drawing/2014/main" id="{BC4B7855-0F78-4E7E-AAB3-80133BBBC9CC}"/>
              </a:ext>
            </a:extLst>
          </p:cNvPr>
          <p:cNvCxnSpPr>
            <a:cxnSpLocks/>
            <a:stCxn id="4" idx="2"/>
            <a:endCxn id="14" idx="1"/>
          </p:cNvCxnSpPr>
          <p:nvPr/>
        </p:nvCxnSpPr>
        <p:spPr>
          <a:xfrm rot="16200000" flipH="1">
            <a:off x="833002" y="4324591"/>
            <a:ext cx="1104888" cy="86866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53F0CB-DD7E-42C6-B939-1E3F15652CEB}"/>
              </a:ext>
            </a:extLst>
          </p:cNvPr>
          <p:cNvSpPr txBox="1"/>
          <p:nvPr/>
        </p:nvSpPr>
        <p:spPr>
          <a:xfrm>
            <a:off x="519113" y="5444433"/>
            <a:ext cx="1190967"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Virtual address</a:t>
            </a:r>
          </a:p>
        </p:txBody>
      </p:sp>
      <p:cxnSp>
        <p:nvCxnSpPr>
          <p:cNvPr id="8" name="Elbow Connector 10">
            <a:extLst>
              <a:ext uri="{FF2B5EF4-FFF2-40B4-BE49-F238E27FC236}">
                <a16:creationId xmlns:a16="http://schemas.microsoft.com/office/drawing/2014/main" id="{80849851-2532-4AE1-821A-44913FD58788}"/>
              </a:ext>
            </a:extLst>
          </p:cNvPr>
          <p:cNvCxnSpPr>
            <a:cxnSpLocks/>
          </p:cNvCxnSpPr>
          <p:nvPr/>
        </p:nvCxnSpPr>
        <p:spPr>
          <a:xfrm flipV="1">
            <a:off x="2384990" y="4399648"/>
            <a:ext cx="1674000" cy="731721"/>
          </a:xfrm>
          <a:prstGeom prst="bentConnector3">
            <a:avLst>
              <a:gd name="adj1" fmla="val -1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11">
            <a:extLst>
              <a:ext uri="{FF2B5EF4-FFF2-40B4-BE49-F238E27FC236}">
                <a16:creationId xmlns:a16="http://schemas.microsoft.com/office/drawing/2014/main" id="{1F04F3C6-17A3-463E-8A49-3103527C9AE3}"/>
              </a:ext>
            </a:extLst>
          </p:cNvPr>
          <p:cNvCxnSpPr>
            <a:cxnSpLocks/>
          </p:cNvCxnSpPr>
          <p:nvPr/>
        </p:nvCxnSpPr>
        <p:spPr>
          <a:xfrm>
            <a:off x="5142324" y="4399647"/>
            <a:ext cx="1060298" cy="754566"/>
          </a:xfrm>
          <a:prstGeom prst="bentConnector3">
            <a:avLst>
              <a:gd name="adj1" fmla="val 10001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12">
            <a:extLst>
              <a:ext uri="{FF2B5EF4-FFF2-40B4-BE49-F238E27FC236}">
                <a16:creationId xmlns:a16="http://schemas.microsoft.com/office/drawing/2014/main" id="{FF9AA792-3A90-4CE8-BC76-51518931D8FA}"/>
              </a:ext>
            </a:extLst>
          </p:cNvPr>
          <p:cNvCxnSpPr>
            <a:cxnSpLocks/>
            <a:stCxn id="18" idx="2"/>
            <a:endCxn id="36" idx="2"/>
          </p:cNvCxnSpPr>
          <p:nvPr/>
        </p:nvCxnSpPr>
        <p:spPr>
          <a:xfrm rot="5400000" flipH="1" flipV="1">
            <a:off x="7061229" y="1755324"/>
            <a:ext cx="6235" cy="7469210"/>
          </a:xfrm>
          <a:prstGeom prst="bentConnector3">
            <a:avLst>
              <a:gd name="adj1" fmla="val -1271541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6D5671B-C67B-4AE1-BAD2-4E2FD0EC6A74}"/>
              </a:ext>
            </a:extLst>
          </p:cNvPr>
          <p:cNvSpPr/>
          <p:nvPr/>
        </p:nvSpPr>
        <p:spPr>
          <a:xfrm>
            <a:off x="5562771" y="5154213"/>
            <a:ext cx="1224000" cy="36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DFECFC9-6CF6-4B18-A5C8-73CD35B00C1B}"/>
              </a:ext>
            </a:extLst>
          </p:cNvPr>
          <p:cNvSpPr txBox="1"/>
          <p:nvPr/>
        </p:nvSpPr>
        <p:spPr>
          <a:xfrm>
            <a:off x="5599349" y="5260503"/>
            <a:ext cx="117179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Frame</a:t>
            </a:r>
            <a:r>
              <a:rPr lang="en-GB" sz="1400" kern="1200" dirty="0">
                <a:latin typeface="Arial" panose="020B0604020202020204" pitchFamily="34" charset="0"/>
                <a:ea typeface="+mn-ea"/>
                <a:cs typeface="Arial" panose="020B0604020202020204" pitchFamily="34" charset="0"/>
              </a:rPr>
              <a:t> number</a:t>
            </a:r>
          </a:p>
        </p:txBody>
      </p:sp>
      <p:grpSp>
        <p:nvGrpSpPr>
          <p:cNvPr id="13" name="Group 12">
            <a:extLst>
              <a:ext uri="{FF2B5EF4-FFF2-40B4-BE49-F238E27FC236}">
                <a16:creationId xmlns:a16="http://schemas.microsoft.com/office/drawing/2014/main" id="{AEEC6253-97B7-4BD2-9CA6-0CD4A53B2DC6}"/>
              </a:ext>
            </a:extLst>
          </p:cNvPr>
          <p:cNvGrpSpPr/>
          <p:nvPr/>
        </p:nvGrpSpPr>
        <p:grpSpPr>
          <a:xfrm>
            <a:off x="1819779" y="5131368"/>
            <a:ext cx="1800000" cy="361678"/>
            <a:chOff x="5130288" y="3663213"/>
            <a:chExt cx="1800000" cy="361678"/>
          </a:xfrm>
        </p:grpSpPr>
        <p:sp>
          <p:nvSpPr>
            <p:cNvPr id="14" name="Rectangle 13">
              <a:extLst>
                <a:ext uri="{FF2B5EF4-FFF2-40B4-BE49-F238E27FC236}">
                  <a16:creationId xmlns:a16="http://schemas.microsoft.com/office/drawing/2014/main" id="{E0B5BD55-2EE3-4F6D-8AA8-7F9BA31DE12C}"/>
                </a:ext>
              </a:extLst>
            </p:cNvPr>
            <p:cNvSpPr/>
            <p:nvPr/>
          </p:nvSpPr>
          <p:spPr>
            <a:xfrm>
              <a:off x="5130288" y="3663213"/>
              <a:ext cx="1800000" cy="36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F5CAAF70-E793-47BE-B33B-B05C37B2675C}"/>
                </a:ext>
              </a:extLst>
            </p:cNvPr>
            <p:cNvSpPr txBox="1"/>
            <p:nvPr/>
          </p:nvSpPr>
          <p:spPr>
            <a:xfrm>
              <a:off x="5166866" y="3769503"/>
              <a:ext cx="1074012"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number</a:t>
              </a:r>
            </a:p>
          </p:txBody>
        </p:sp>
        <p:sp>
          <p:nvSpPr>
            <p:cNvPr id="16" name="TextBox 15">
              <a:extLst>
                <a:ext uri="{FF2B5EF4-FFF2-40B4-BE49-F238E27FC236}">
                  <a16:creationId xmlns:a16="http://schemas.microsoft.com/office/drawing/2014/main" id="{C93E529C-60FC-4B18-8DC1-56F246514F69}"/>
                </a:ext>
              </a:extLst>
            </p:cNvPr>
            <p:cNvSpPr txBox="1"/>
            <p:nvPr/>
          </p:nvSpPr>
          <p:spPr>
            <a:xfrm>
              <a:off x="6405077" y="3769503"/>
              <a:ext cx="474425"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Offset</a:t>
              </a:r>
            </a:p>
          </p:txBody>
        </p:sp>
        <p:cxnSp>
          <p:nvCxnSpPr>
            <p:cNvPr id="17" name="Straight Connector 16">
              <a:extLst>
                <a:ext uri="{FF2B5EF4-FFF2-40B4-BE49-F238E27FC236}">
                  <a16:creationId xmlns:a16="http://schemas.microsoft.com/office/drawing/2014/main" id="{C01A59B9-7F3C-49F4-BB00-5A059B6AFF36}"/>
                </a:ext>
              </a:extLst>
            </p:cNvPr>
            <p:cNvCxnSpPr/>
            <p:nvPr/>
          </p:nvCxnSpPr>
          <p:spPr>
            <a:xfrm>
              <a:off x="6350213" y="366321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A17F8B1-2243-4C7A-A055-95BBD7247125}"/>
                </a:ext>
              </a:extLst>
            </p:cNvPr>
            <p:cNvSpPr/>
            <p:nvPr/>
          </p:nvSpPr>
          <p:spPr>
            <a:xfrm>
              <a:off x="6350213" y="3676003"/>
              <a:ext cx="580075" cy="34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Elbow Connector 25">
            <a:extLst>
              <a:ext uri="{FF2B5EF4-FFF2-40B4-BE49-F238E27FC236}">
                <a16:creationId xmlns:a16="http://schemas.microsoft.com/office/drawing/2014/main" id="{EF67AB20-DFCC-4BFD-8E75-2ED8A9A03A42}"/>
              </a:ext>
            </a:extLst>
          </p:cNvPr>
          <p:cNvCxnSpPr>
            <a:cxnSpLocks/>
            <a:stCxn id="36" idx="3"/>
            <a:endCxn id="5" idx="2"/>
          </p:cNvCxnSpPr>
          <p:nvPr/>
        </p:nvCxnSpPr>
        <p:spPr>
          <a:xfrm flipV="1">
            <a:off x="11088989" y="4206480"/>
            <a:ext cx="163440" cy="110588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8126497-5940-47CC-90F9-568F17E09EBE}"/>
              </a:ext>
            </a:extLst>
          </p:cNvPr>
          <p:cNvSpPr txBox="1"/>
          <p:nvPr/>
        </p:nvSpPr>
        <p:spPr>
          <a:xfrm>
            <a:off x="5497502" y="5640428"/>
            <a:ext cx="1354538"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Physical</a:t>
            </a:r>
            <a:r>
              <a:rPr lang="en-GB" sz="1400" kern="1200" dirty="0">
                <a:latin typeface="Arial" panose="020B0604020202020204" pitchFamily="34" charset="0"/>
                <a:ea typeface="+mn-ea"/>
                <a:cs typeface="Arial" panose="020B0604020202020204" pitchFamily="34" charset="0"/>
              </a:rPr>
              <a:t> address</a:t>
            </a:r>
          </a:p>
        </p:txBody>
      </p:sp>
      <p:grpSp>
        <p:nvGrpSpPr>
          <p:cNvPr id="21" name="Group 20">
            <a:extLst>
              <a:ext uri="{FF2B5EF4-FFF2-40B4-BE49-F238E27FC236}">
                <a16:creationId xmlns:a16="http://schemas.microsoft.com/office/drawing/2014/main" id="{74D68224-6A1F-45D3-A2C2-8F9FEA8EEF2A}"/>
              </a:ext>
            </a:extLst>
          </p:cNvPr>
          <p:cNvGrpSpPr/>
          <p:nvPr/>
        </p:nvGrpSpPr>
        <p:grpSpPr>
          <a:xfrm>
            <a:off x="4050000" y="3693062"/>
            <a:ext cx="1080771" cy="2412631"/>
            <a:chOff x="4050000" y="3693062"/>
            <a:chExt cx="1080771" cy="2412631"/>
          </a:xfrm>
        </p:grpSpPr>
        <p:sp>
          <p:nvSpPr>
            <p:cNvPr id="22" name="Rectangle 21">
              <a:extLst>
                <a:ext uri="{FF2B5EF4-FFF2-40B4-BE49-F238E27FC236}">
                  <a16:creationId xmlns:a16="http://schemas.microsoft.com/office/drawing/2014/main" id="{6B4C2034-1EA9-431C-BC6E-064E105321A6}"/>
                </a:ext>
              </a:extLst>
            </p:cNvPr>
            <p:cNvSpPr/>
            <p:nvPr/>
          </p:nvSpPr>
          <p:spPr>
            <a:xfrm>
              <a:off x="4051779" y="3945693"/>
              <a:ext cx="1078992" cy="2160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AC766A47-B1C2-4A1B-BFE0-EAA384032053}"/>
                </a:ext>
              </a:extLst>
            </p:cNvPr>
            <p:cNvCxnSpPr/>
            <p:nvPr/>
          </p:nvCxnSpPr>
          <p:spPr>
            <a:xfrm>
              <a:off x="4050000" y="4232955"/>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3C2143-2B26-4559-B6D6-CFBCC40B4E55}"/>
                </a:ext>
              </a:extLst>
            </p:cNvPr>
            <p:cNvCxnSpPr/>
            <p:nvPr/>
          </p:nvCxnSpPr>
          <p:spPr>
            <a:xfrm>
              <a:off x="4051768" y="4520955"/>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D232D3-B292-491D-9379-5FA5DA74FDFC}"/>
                </a:ext>
              </a:extLst>
            </p:cNvPr>
            <p:cNvCxnSpPr/>
            <p:nvPr/>
          </p:nvCxnSpPr>
          <p:spPr>
            <a:xfrm>
              <a:off x="4051767" y="5817600"/>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9F3A20-AFF5-4724-8F43-A47B5AD2AD34}"/>
                </a:ext>
              </a:extLst>
            </p:cNvPr>
            <p:cNvSpPr txBox="1"/>
            <p:nvPr/>
          </p:nvSpPr>
          <p:spPr>
            <a:xfrm>
              <a:off x="4569891" y="4613499"/>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27" name="TextBox 26">
              <a:extLst>
                <a:ext uri="{FF2B5EF4-FFF2-40B4-BE49-F238E27FC236}">
                  <a16:creationId xmlns:a16="http://schemas.microsoft.com/office/drawing/2014/main" id="{7870DCD4-FF5E-4DB9-B107-A5C22EC56DDF}"/>
                </a:ext>
              </a:extLst>
            </p:cNvPr>
            <p:cNvSpPr txBox="1"/>
            <p:nvPr/>
          </p:nvSpPr>
          <p:spPr>
            <a:xfrm>
              <a:off x="4569159" y="4903200"/>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28" name="TextBox 27">
              <a:extLst>
                <a:ext uri="{FF2B5EF4-FFF2-40B4-BE49-F238E27FC236}">
                  <a16:creationId xmlns:a16="http://schemas.microsoft.com/office/drawing/2014/main" id="{E6E2AD9A-AC1E-45BC-84E1-13DDFDD9E059}"/>
                </a:ext>
              </a:extLst>
            </p:cNvPr>
            <p:cNvSpPr txBox="1"/>
            <p:nvPr/>
          </p:nvSpPr>
          <p:spPr>
            <a:xfrm>
              <a:off x="4569159" y="5191200"/>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29" name="TextBox 28">
              <a:extLst>
                <a:ext uri="{FF2B5EF4-FFF2-40B4-BE49-F238E27FC236}">
                  <a16:creationId xmlns:a16="http://schemas.microsoft.com/office/drawing/2014/main" id="{988484FB-2714-4D3D-97E7-0AF328EB1938}"/>
                </a:ext>
              </a:extLst>
            </p:cNvPr>
            <p:cNvSpPr txBox="1"/>
            <p:nvPr/>
          </p:nvSpPr>
          <p:spPr>
            <a:xfrm>
              <a:off x="4174820" y="3693062"/>
              <a:ext cx="856004"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table</a:t>
              </a:r>
            </a:p>
          </p:txBody>
        </p:sp>
      </p:grpSp>
      <p:cxnSp>
        <p:nvCxnSpPr>
          <p:cNvPr id="30" name="Elbow Connector 39">
            <a:extLst>
              <a:ext uri="{FF2B5EF4-FFF2-40B4-BE49-F238E27FC236}">
                <a16:creationId xmlns:a16="http://schemas.microsoft.com/office/drawing/2014/main" id="{F6C6CF61-E84C-4FA1-A802-FEC94878DE96}"/>
              </a:ext>
            </a:extLst>
          </p:cNvPr>
          <p:cNvCxnSpPr>
            <a:cxnSpLocks/>
          </p:cNvCxnSpPr>
          <p:nvPr/>
        </p:nvCxnSpPr>
        <p:spPr>
          <a:xfrm>
            <a:off x="8874000" y="4376802"/>
            <a:ext cx="1060298" cy="754566"/>
          </a:xfrm>
          <a:prstGeom prst="bentConnector3">
            <a:avLst>
              <a:gd name="adj1" fmla="val 10001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B2608F0-1A21-4414-90A7-779DA00F0B29}"/>
              </a:ext>
            </a:extLst>
          </p:cNvPr>
          <p:cNvGrpSpPr/>
          <p:nvPr/>
        </p:nvGrpSpPr>
        <p:grpSpPr>
          <a:xfrm>
            <a:off x="9288989" y="5131368"/>
            <a:ext cx="1800000" cy="360000"/>
            <a:chOff x="8873280" y="3686058"/>
            <a:chExt cx="1800000" cy="360000"/>
          </a:xfrm>
        </p:grpSpPr>
        <p:sp>
          <p:nvSpPr>
            <p:cNvPr id="32" name="Rectangle 31">
              <a:extLst>
                <a:ext uri="{FF2B5EF4-FFF2-40B4-BE49-F238E27FC236}">
                  <a16:creationId xmlns:a16="http://schemas.microsoft.com/office/drawing/2014/main" id="{527EE36F-16D5-4197-AE88-CD69CDA6B8CB}"/>
                </a:ext>
              </a:extLst>
            </p:cNvPr>
            <p:cNvSpPr/>
            <p:nvPr/>
          </p:nvSpPr>
          <p:spPr>
            <a:xfrm>
              <a:off x="8873280" y="3686058"/>
              <a:ext cx="1800000" cy="36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39E11DC9-837F-49AD-AA31-519F6906E6CC}"/>
                </a:ext>
              </a:extLst>
            </p:cNvPr>
            <p:cNvSpPr txBox="1"/>
            <p:nvPr/>
          </p:nvSpPr>
          <p:spPr>
            <a:xfrm>
              <a:off x="8909858" y="3792348"/>
              <a:ext cx="1171796"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Frame</a:t>
              </a:r>
              <a:r>
                <a:rPr lang="en-GB" sz="1400" kern="1200" dirty="0">
                  <a:latin typeface="Arial" panose="020B0604020202020204" pitchFamily="34" charset="0"/>
                  <a:ea typeface="+mn-ea"/>
                  <a:cs typeface="Arial" panose="020B0604020202020204" pitchFamily="34" charset="0"/>
                </a:rPr>
                <a:t> number</a:t>
              </a:r>
            </a:p>
          </p:txBody>
        </p:sp>
        <p:sp>
          <p:nvSpPr>
            <p:cNvPr id="34" name="TextBox 33">
              <a:extLst>
                <a:ext uri="{FF2B5EF4-FFF2-40B4-BE49-F238E27FC236}">
                  <a16:creationId xmlns:a16="http://schemas.microsoft.com/office/drawing/2014/main" id="{5E30F07D-FEE0-41D8-9994-2248ECE4D5C5}"/>
                </a:ext>
              </a:extLst>
            </p:cNvPr>
            <p:cNvSpPr txBox="1"/>
            <p:nvPr/>
          </p:nvSpPr>
          <p:spPr>
            <a:xfrm>
              <a:off x="10148069" y="3792348"/>
              <a:ext cx="474425"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Offset</a:t>
              </a:r>
            </a:p>
          </p:txBody>
        </p:sp>
        <p:cxnSp>
          <p:nvCxnSpPr>
            <p:cNvPr id="35" name="Straight Connector 34">
              <a:extLst>
                <a:ext uri="{FF2B5EF4-FFF2-40B4-BE49-F238E27FC236}">
                  <a16:creationId xmlns:a16="http://schemas.microsoft.com/office/drawing/2014/main" id="{7CA4A73F-0596-4089-AE8E-266A5AFE8A09}"/>
                </a:ext>
              </a:extLst>
            </p:cNvPr>
            <p:cNvCxnSpPr/>
            <p:nvPr/>
          </p:nvCxnSpPr>
          <p:spPr>
            <a:xfrm>
              <a:off x="10093205" y="3686058"/>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F3B5141-0BE4-41D7-86D6-3278AAE5BEF3}"/>
                </a:ext>
              </a:extLst>
            </p:cNvPr>
            <p:cNvSpPr/>
            <p:nvPr/>
          </p:nvSpPr>
          <p:spPr>
            <a:xfrm>
              <a:off x="10093205" y="3692613"/>
              <a:ext cx="580075" cy="348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TextBox 36">
            <a:extLst>
              <a:ext uri="{FF2B5EF4-FFF2-40B4-BE49-F238E27FC236}">
                <a16:creationId xmlns:a16="http://schemas.microsoft.com/office/drawing/2014/main" id="{141FE904-33C7-4EF6-A756-E7CB0E434146}"/>
              </a:ext>
            </a:extLst>
          </p:cNvPr>
          <p:cNvSpPr txBox="1"/>
          <p:nvPr/>
        </p:nvSpPr>
        <p:spPr>
          <a:xfrm>
            <a:off x="11007160" y="5627229"/>
            <a:ext cx="677269" cy="3877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Physical</a:t>
            </a:r>
            <a:r>
              <a:rPr lang="en-GB" sz="1400" kern="1200" dirty="0">
                <a:latin typeface="Arial" panose="020B0604020202020204" pitchFamily="34" charset="0"/>
                <a:ea typeface="+mn-ea"/>
                <a:cs typeface="Arial" panose="020B0604020202020204" pitchFamily="34" charset="0"/>
              </a:rPr>
              <a:t> address</a:t>
            </a:r>
          </a:p>
        </p:txBody>
      </p:sp>
      <p:grpSp>
        <p:nvGrpSpPr>
          <p:cNvPr id="38" name="Group 37">
            <a:extLst>
              <a:ext uri="{FF2B5EF4-FFF2-40B4-BE49-F238E27FC236}">
                <a16:creationId xmlns:a16="http://schemas.microsoft.com/office/drawing/2014/main" id="{A77A4F86-FE33-4976-AB33-FC88117DDB5A}"/>
              </a:ext>
            </a:extLst>
          </p:cNvPr>
          <p:cNvGrpSpPr/>
          <p:nvPr/>
        </p:nvGrpSpPr>
        <p:grpSpPr>
          <a:xfrm>
            <a:off x="7794000" y="3693600"/>
            <a:ext cx="1081683" cy="2412631"/>
            <a:chOff x="7894800" y="3781109"/>
            <a:chExt cx="1081683" cy="2412631"/>
          </a:xfrm>
        </p:grpSpPr>
        <p:sp>
          <p:nvSpPr>
            <p:cNvPr id="39" name="Rectangle 38">
              <a:extLst>
                <a:ext uri="{FF2B5EF4-FFF2-40B4-BE49-F238E27FC236}">
                  <a16:creationId xmlns:a16="http://schemas.microsoft.com/office/drawing/2014/main" id="{87CD6B51-C370-4D6D-8DDE-FE431EF7770C}"/>
                </a:ext>
              </a:extLst>
            </p:cNvPr>
            <p:cNvSpPr/>
            <p:nvPr/>
          </p:nvSpPr>
          <p:spPr>
            <a:xfrm>
              <a:off x="7897491" y="4033740"/>
              <a:ext cx="1078992" cy="2160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Connector 39">
              <a:extLst>
                <a:ext uri="{FF2B5EF4-FFF2-40B4-BE49-F238E27FC236}">
                  <a16:creationId xmlns:a16="http://schemas.microsoft.com/office/drawing/2014/main" id="{D91310AC-28AB-478F-B5B2-E6B5A65B25F6}"/>
                </a:ext>
              </a:extLst>
            </p:cNvPr>
            <p:cNvCxnSpPr/>
            <p:nvPr/>
          </p:nvCxnSpPr>
          <p:spPr>
            <a:xfrm>
              <a:off x="7894800" y="4321002"/>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1C6172-627A-4607-B2D3-4AF8F9BC6B93}"/>
                </a:ext>
              </a:extLst>
            </p:cNvPr>
            <p:cNvCxnSpPr/>
            <p:nvPr/>
          </p:nvCxnSpPr>
          <p:spPr>
            <a:xfrm>
              <a:off x="7897480" y="4609002"/>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436CE9-EC24-4901-915D-2DB2DBFD926F}"/>
                </a:ext>
              </a:extLst>
            </p:cNvPr>
            <p:cNvCxnSpPr/>
            <p:nvPr/>
          </p:nvCxnSpPr>
          <p:spPr>
            <a:xfrm>
              <a:off x="7897479" y="5905647"/>
              <a:ext cx="10790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B5C7D6D-3B4D-4081-AADA-46C66D4D34B7}"/>
                </a:ext>
              </a:extLst>
            </p:cNvPr>
            <p:cNvSpPr txBox="1"/>
            <p:nvPr/>
          </p:nvSpPr>
          <p:spPr>
            <a:xfrm>
              <a:off x="8415603" y="4701546"/>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44" name="TextBox 43">
              <a:extLst>
                <a:ext uri="{FF2B5EF4-FFF2-40B4-BE49-F238E27FC236}">
                  <a16:creationId xmlns:a16="http://schemas.microsoft.com/office/drawing/2014/main" id="{15BD3C44-2477-4579-B73B-FD455A0C418A}"/>
                </a:ext>
              </a:extLst>
            </p:cNvPr>
            <p:cNvSpPr txBox="1"/>
            <p:nvPr/>
          </p:nvSpPr>
          <p:spPr>
            <a:xfrm>
              <a:off x="8414871" y="4991247"/>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45" name="TextBox 44">
              <a:extLst>
                <a:ext uri="{FF2B5EF4-FFF2-40B4-BE49-F238E27FC236}">
                  <a16:creationId xmlns:a16="http://schemas.microsoft.com/office/drawing/2014/main" id="{F1B84411-E5E7-49A2-A3B8-1F0BC7E094CE}"/>
                </a:ext>
              </a:extLst>
            </p:cNvPr>
            <p:cNvSpPr txBox="1"/>
            <p:nvPr/>
          </p:nvSpPr>
          <p:spPr>
            <a:xfrm>
              <a:off x="8414871" y="5279247"/>
              <a:ext cx="673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
          <p:nvSpPr>
            <p:cNvPr id="46" name="TextBox 45">
              <a:extLst>
                <a:ext uri="{FF2B5EF4-FFF2-40B4-BE49-F238E27FC236}">
                  <a16:creationId xmlns:a16="http://schemas.microsoft.com/office/drawing/2014/main" id="{A3B0F19E-8DE4-4AD9-BEF9-757D043E486F}"/>
                </a:ext>
              </a:extLst>
            </p:cNvPr>
            <p:cNvSpPr txBox="1"/>
            <p:nvPr/>
          </p:nvSpPr>
          <p:spPr>
            <a:xfrm>
              <a:off x="8020532" y="3781109"/>
              <a:ext cx="856004"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Page table</a:t>
              </a:r>
            </a:p>
          </p:txBody>
        </p:sp>
      </p:grpSp>
      <p:cxnSp>
        <p:nvCxnSpPr>
          <p:cNvPr id="47" name="Elbow Connector 61">
            <a:extLst>
              <a:ext uri="{FF2B5EF4-FFF2-40B4-BE49-F238E27FC236}">
                <a16:creationId xmlns:a16="http://schemas.microsoft.com/office/drawing/2014/main" id="{CE893F66-5F67-4AAD-9990-5DC7BD24B06B}"/>
              </a:ext>
            </a:extLst>
          </p:cNvPr>
          <p:cNvCxnSpPr>
            <a:cxnSpLocks/>
            <a:stCxn id="12" idx="3"/>
          </p:cNvCxnSpPr>
          <p:nvPr/>
        </p:nvCxnSpPr>
        <p:spPr>
          <a:xfrm flipV="1">
            <a:off x="6771145" y="4399474"/>
            <a:ext cx="1022855" cy="95797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ED42EC2-45CF-4BA9-B2AB-CB623779F4F8}"/>
              </a:ext>
            </a:extLst>
          </p:cNvPr>
          <p:cNvSpPr txBox="1"/>
          <p:nvPr/>
        </p:nvSpPr>
        <p:spPr>
          <a:xfrm>
            <a:off x="3139558" y="3991216"/>
            <a:ext cx="808811"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Stage 1</a:t>
            </a:r>
          </a:p>
        </p:txBody>
      </p:sp>
      <p:sp>
        <p:nvSpPr>
          <p:cNvPr id="49" name="TextBox 48">
            <a:extLst>
              <a:ext uri="{FF2B5EF4-FFF2-40B4-BE49-F238E27FC236}">
                <a16:creationId xmlns:a16="http://schemas.microsoft.com/office/drawing/2014/main" id="{D692C51E-8987-4837-902D-706B8CE39EAB}"/>
              </a:ext>
            </a:extLst>
          </p:cNvPr>
          <p:cNvSpPr txBox="1"/>
          <p:nvPr/>
        </p:nvSpPr>
        <p:spPr>
          <a:xfrm>
            <a:off x="6888403" y="3988118"/>
            <a:ext cx="808811"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Stage 2</a:t>
            </a:r>
          </a:p>
        </p:txBody>
      </p:sp>
    </p:spTree>
    <p:extLst>
      <p:ext uri="{BB962C8B-B14F-4D97-AF65-F5344CB8AC3E}">
        <p14:creationId xmlns:p14="http://schemas.microsoft.com/office/powerpoint/2010/main" val="3213435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Virtualization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In virtualization, memory management requires additional translation. </a:t>
            </a:r>
          </a:p>
          <a:p>
            <a:pPr marL="741363" lvl="1" indent="-342900"/>
            <a:r>
              <a:rPr lang="en-GB" dirty="0"/>
              <a:t>The hypervisor has its own translation table.</a:t>
            </a:r>
          </a:p>
          <a:p>
            <a:pPr marL="741363" lvl="1" indent="-342900"/>
            <a:r>
              <a:rPr lang="en-GB" dirty="0"/>
              <a:t>Additional translation stage using Intermediate Physical Address (IPA)</a:t>
            </a:r>
          </a:p>
          <a:p>
            <a:endParaRPr lang="en-US" dirty="0"/>
          </a:p>
        </p:txBody>
      </p:sp>
      <p:grpSp>
        <p:nvGrpSpPr>
          <p:cNvPr id="4" name="Group 3">
            <a:extLst>
              <a:ext uri="{FF2B5EF4-FFF2-40B4-BE49-F238E27FC236}">
                <a16:creationId xmlns:a16="http://schemas.microsoft.com/office/drawing/2014/main" id="{B498AE1F-B96C-4EFD-ADDA-37AC172530EE}"/>
              </a:ext>
            </a:extLst>
          </p:cNvPr>
          <p:cNvGrpSpPr/>
          <p:nvPr/>
        </p:nvGrpSpPr>
        <p:grpSpPr>
          <a:xfrm>
            <a:off x="1831390" y="3730678"/>
            <a:ext cx="3216804" cy="1197483"/>
            <a:chOff x="1273714" y="3364639"/>
            <a:chExt cx="3216804" cy="1197483"/>
          </a:xfrm>
        </p:grpSpPr>
        <p:sp>
          <p:nvSpPr>
            <p:cNvPr id="5" name="Rectangle 4">
              <a:extLst>
                <a:ext uri="{FF2B5EF4-FFF2-40B4-BE49-F238E27FC236}">
                  <a16:creationId xmlns:a16="http://schemas.microsoft.com/office/drawing/2014/main" id="{10DBD285-F2F0-4241-B882-4098D2B52BAC}"/>
                </a:ext>
              </a:extLst>
            </p:cNvPr>
            <p:cNvSpPr/>
            <p:nvPr/>
          </p:nvSpPr>
          <p:spPr>
            <a:xfrm>
              <a:off x="1273715" y="3575109"/>
              <a:ext cx="3216803" cy="536028"/>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OS                      </a:t>
              </a:r>
              <a:r>
                <a:rPr kumimoji="0" lang="en-GB" sz="1800" b="0" i="0" u="none" strike="noStrike" kern="0" cap="none" spc="0" normalizeH="0" baseline="0" noProof="0" dirty="0">
                  <a:ln>
                    <a:noFill/>
                  </a:ln>
                  <a:solidFill>
                    <a:srgbClr val="00B1DB"/>
                  </a:solidFill>
                  <a:effectLst/>
                  <a:uLnTx/>
                  <a:uFillTx/>
                  <a:latin typeface="Gill Sans MT"/>
                  <a:ea typeface="+mn-ea"/>
                  <a:cs typeface="+mn-cs"/>
                </a:rPr>
                <a:t>VA       PA</a:t>
              </a:r>
            </a:p>
          </p:txBody>
        </p:sp>
        <p:sp>
          <p:nvSpPr>
            <p:cNvPr id="6" name="Rectangle 5">
              <a:extLst>
                <a:ext uri="{FF2B5EF4-FFF2-40B4-BE49-F238E27FC236}">
                  <a16:creationId xmlns:a16="http://schemas.microsoft.com/office/drawing/2014/main" id="{2BE2ECEE-F9F3-446D-8E4E-3BF52DFBCFB7}"/>
                </a:ext>
              </a:extLst>
            </p:cNvPr>
            <p:cNvSpPr/>
            <p:nvPr/>
          </p:nvSpPr>
          <p:spPr>
            <a:xfrm>
              <a:off x="1273714" y="4224728"/>
              <a:ext cx="3216803" cy="337394"/>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Hardware</a:t>
              </a:r>
              <a:endParaRPr kumimoji="0" lang="en-GB" sz="1800" b="0" i="0" u="none" strike="noStrike" kern="0" cap="none" spc="0" normalizeH="0" baseline="0" noProof="0" dirty="0">
                <a:ln>
                  <a:noFill/>
                </a:ln>
                <a:solidFill>
                  <a:srgbClr val="00B1DB"/>
                </a:solidFill>
                <a:effectLst/>
                <a:uLnTx/>
                <a:uFillTx/>
                <a:latin typeface="Gill Sans MT"/>
                <a:ea typeface="+mn-ea"/>
                <a:cs typeface="+mn-cs"/>
              </a:endParaRPr>
            </a:p>
          </p:txBody>
        </p:sp>
        <p:cxnSp>
          <p:nvCxnSpPr>
            <p:cNvPr id="7" name="Straight Arrow Connector 6">
              <a:extLst>
                <a:ext uri="{FF2B5EF4-FFF2-40B4-BE49-F238E27FC236}">
                  <a16:creationId xmlns:a16="http://schemas.microsoft.com/office/drawing/2014/main" id="{F95CE438-ACE8-4CF2-B4CD-ED54B0C126A7}"/>
                </a:ext>
              </a:extLst>
            </p:cNvPr>
            <p:cNvCxnSpPr>
              <a:cxnSpLocks/>
            </p:cNvCxnSpPr>
            <p:nvPr/>
          </p:nvCxnSpPr>
          <p:spPr>
            <a:xfrm flipV="1">
              <a:off x="3349833" y="3849774"/>
              <a:ext cx="351249" cy="2373"/>
            </a:xfrm>
            <a:prstGeom prst="straightConnector1">
              <a:avLst/>
            </a:prstGeom>
            <a:noFill/>
            <a:ln w="15875" cap="flat" cmpd="sng" algn="ctr">
              <a:solidFill>
                <a:srgbClr val="00B1DB"/>
              </a:solidFill>
              <a:prstDash val="solid"/>
              <a:tailEnd type="triangle"/>
            </a:ln>
            <a:effectLst>
              <a:outerShdw blurRad="65500" dist="38100" dir="5400000" rotWithShape="0">
                <a:srgbClr val="000000">
                  <a:alpha val="40000"/>
                </a:srgbClr>
              </a:outerShdw>
            </a:effectLst>
          </p:spPr>
        </p:cxnSp>
        <p:sp>
          <p:nvSpPr>
            <p:cNvPr id="8" name="Rectangle 7">
              <a:extLst>
                <a:ext uri="{FF2B5EF4-FFF2-40B4-BE49-F238E27FC236}">
                  <a16:creationId xmlns:a16="http://schemas.microsoft.com/office/drawing/2014/main" id="{9AAC4F8A-050B-45F1-9E1B-EB19E2AB7FE8}"/>
                </a:ext>
              </a:extLst>
            </p:cNvPr>
            <p:cNvSpPr/>
            <p:nvPr/>
          </p:nvSpPr>
          <p:spPr>
            <a:xfrm>
              <a:off x="2920737" y="3695814"/>
              <a:ext cx="1169746" cy="304952"/>
            </a:xfrm>
            <a:prstGeom prst="rect">
              <a:avLst/>
            </a:prstGeom>
            <a:noFill/>
            <a:ln w="15875" cap="flat" cmpd="sng" algn="ctr">
              <a:solidFill>
                <a:srgbClr val="00B1D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9" name="TextBox 8">
              <a:extLst>
                <a:ext uri="{FF2B5EF4-FFF2-40B4-BE49-F238E27FC236}">
                  <a16:creationId xmlns:a16="http://schemas.microsoft.com/office/drawing/2014/main" id="{DE7376A9-BA9D-464B-A46E-C4FD2652DD1F}"/>
                </a:ext>
              </a:extLst>
            </p:cNvPr>
            <p:cNvSpPr txBox="1"/>
            <p:nvPr/>
          </p:nvSpPr>
          <p:spPr>
            <a:xfrm>
              <a:off x="2903782" y="3364639"/>
              <a:ext cx="1321774" cy="513314"/>
            </a:xfrm>
            <a:prstGeom prst="rect">
              <a:avLst/>
            </a:prstGeom>
          </p:spPr>
          <p:txBody>
            <a:bodyPr vert="horz" wrap="none" lIns="0" tIns="0" rIns="0" bIns="0" rtlCol="0" anchor="t">
              <a:normAutofit/>
            </a:bodyPr>
            <a:lstStyle/>
            <a:p>
              <a:pPr defTabSz="457200" eaLnBrk="1" fontAlgn="auto" hangingPunct="1">
                <a:spcBef>
                  <a:spcPts val="0"/>
                </a:spcBef>
                <a:spcAft>
                  <a:spcPts val="0"/>
                </a:spcAft>
              </a:pPr>
              <a:r>
                <a:rPr lang="en-GB" sz="1400" dirty="0">
                  <a:solidFill>
                    <a:srgbClr val="00B1DB"/>
                  </a:solidFill>
                  <a:latin typeface="Gill Sans MT"/>
                  <a:ea typeface="+mn-ea"/>
                </a:rPr>
                <a:t>Translation table</a:t>
              </a:r>
            </a:p>
          </p:txBody>
        </p:sp>
      </p:grpSp>
      <p:grpSp>
        <p:nvGrpSpPr>
          <p:cNvPr id="10" name="Group 9">
            <a:extLst>
              <a:ext uri="{FF2B5EF4-FFF2-40B4-BE49-F238E27FC236}">
                <a16:creationId xmlns:a16="http://schemas.microsoft.com/office/drawing/2014/main" id="{BC9FB326-2007-4AD4-8C9C-B301B1C26C2C}"/>
              </a:ext>
            </a:extLst>
          </p:cNvPr>
          <p:cNvGrpSpPr/>
          <p:nvPr/>
        </p:nvGrpSpPr>
        <p:grpSpPr>
          <a:xfrm>
            <a:off x="6430254" y="3536026"/>
            <a:ext cx="3729275" cy="2661827"/>
            <a:chOff x="6518962" y="3551699"/>
            <a:chExt cx="3729275" cy="2661827"/>
          </a:xfrm>
        </p:grpSpPr>
        <p:sp>
          <p:nvSpPr>
            <p:cNvPr id="11" name="Rectangle 10">
              <a:extLst>
                <a:ext uri="{FF2B5EF4-FFF2-40B4-BE49-F238E27FC236}">
                  <a16:creationId xmlns:a16="http://schemas.microsoft.com/office/drawing/2014/main" id="{49799D22-53A1-4DBE-B5B8-10D435DA02C4}"/>
                </a:ext>
              </a:extLst>
            </p:cNvPr>
            <p:cNvSpPr/>
            <p:nvPr/>
          </p:nvSpPr>
          <p:spPr>
            <a:xfrm>
              <a:off x="7040787" y="4862242"/>
              <a:ext cx="3136822" cy="879882"/>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Hypervisor         </a:t>
              </a:r>
              <a:r>
                <a:rPr kumimoji="0" lang="en-GB" sz="1800" b="0" i="0" u="none" strike="noStrike" kern="0" cap="none" spc="0" normalizeH="0" baseline="0" noProof="0" dirty="0">
                  <a:ln>
                    <a:noFill/>
                  </a:ln>
                  <a:solidFill>
                    <a:srgbClr val="ED174F"/>
                  </a:solidFill>
                  <a:effectLst/>
                  <a:uLnTx/>
                  <a:uFillTx/>
                  <a:latin typeface="Gill Sans MT"/>
                  <a:ea typeface="+mn-ea"/>
                  <a:cs typeface="+mn-cs"/>
                </a:rPr>
                <a:t>IPA         PA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cs typeface="+mn-cs"/>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B1DB"/>
                  </a:solidFill>
                  <a:effectLst/>
                  <a:uLnTx/>
                  <a:uFillTx/>
                  <a:latin typeface="Gill Sans MT"/>
                  <a:ea typeface="+mn-ea"/>
                  <a:cs typeface="+mn-cs"/>
                </a:rPr>
                <a:t>       </a:t>
              </a:r>
            </a:p>
          </p:txBody>
        </p:sp>
        <p:sp>
          <p:nvSpPr>
            <p:cNvPr id="12" name="Rectangle 11">
              <a:extLst>
                <a:ext uri="{FF2B5EF4-FFF2-40B4-BE49-F238E27FC236}">
                  <a16:creationId xmlns:a16="http://schemas.microsoft.com/office/drawing/2014/main" id="{263A259C-26EA-4E6F-8B4C-953688D8FC4D}"/>
                </a:ext>
              </a:extLst>
            </p:cNvPr>
            <p:cNvSpPr/>
            <p:nvPr/>
          </p:nvSpPr>
          <p:spPr>
            <a:xfrm>
              <a:off x="7040788" y="5865071"/>
              <a:ext cx="3136821" cy="348455"/>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Hardware</a:t>
              </a:r>
              <a:endParaRPr kumimoji="0" lang="en-GB" sz="1800" b="0" i="0" u="none" strike="noStrike" kern="0" cap="none" spc="0" normalizeH="0" baseline="0" noProof="0" dirty="0">
                <a:ln>
                  <a:noFill/>
                </a:ln>
                <a:solidFill>
                  <a:srgbClr val="00B1DB"/>
                </a:solidFill>
                <a:effectLst/>
                <a:uLnTx/>
                <a:uFillTx/>
                <a:latin typeface="Gill Sans MT"/>
                <a:ea typeface="+mn-ea"/>
                <a:cs typeface="+mn-cs"/>
              </a:endParaRPr>
            </a:p>
          </p:txBody>
        </p:sp>
        <p:cxnSp>
          <p:nvCxnSpPr>
            <p:cNvPr id="13" name="Straight Arrow Connector 12">
              <a:extLst>
                <a:ext uri="{FF2B5EF4-FFF2-40B4-BE49-F238E27FC236}">
                  <a16:creationId xmlns:a16="http://schemas.microsoft.com/office/drawing/2014/main" id="{894D98BA-5F59-4191-8CD1-CCDBA9FB760D}"/>
                </a:ext>
              </a:extLst>
            </p:cNvPr>
            <p:cNvCxnSpPr>
              <a:cxnSpLocks/>
            </p:cNvCxnSpPr>
            <p:nvPr/>
          </p:nvCxnSpPr>
          <p:spPr>
            <a:xfrm flipV="1">
              <a:off x="9115398" y="5040866"/>
              <a:ext cx="443901" cy="5215"/>
            </a:xfrm>
            <a:prstGeom prst="straightConnector1">
              <a:avLst/>
            </a:prstGeom>
            <a:noFill/>
            <a:ln w="15875" cap="flat" cmpd="sng" algn="ctr">
              <a:solidFill>
                <a:srgbClr val="ED174F"/>
              </a:solidFill>
              <a:prstDash val="solid"/>
              <a:tailEnd type="triangle"/>
            </a:ln>
            <a:effectLst>
              <a:outerShdw blurRad="65500" dist="38100" dir="5400000" rotWithShape="0">
                <a:srgbClr val="000000">
                  <a:alpha val="40000"/>
                </a:srgbClr>
              </a:outerShdw>
            </a:effectLst>
          </p:spPr>
        </p:cxnSp>
        <p:grpSp>
          <p:nvGrpSpPr>
            <p:cNvPr id="14" name="Group 13">
              <a:extLst>
                <a:ext uri="{FF2B5EF4-FFF2-40B4-BE49-F238E27FC236}">
                  <a16:creationId xmlns:a16="http://schemas.microsoft.com/office/drawing/2014/main" id="{192867FE-813B-4FCB-A335-D69B7EA2B914}"/>
                </a:ext>
              </a:extLst>
            </p:cNvPr>
            <p:cNvGrpSpPr/>
            <p:nvPr/>
          </p:nvGrpSpPr>
          <p:grpSpPr>
            <a:xfrm>
              <a:off x="6518962" y="3551699"/>
              <a:ext cx="3060200" cy="536028"/>
              <a:chOff x="7133173" y="3264948"/>
              <a:chExt cx="2816769" cy="536028"/>
            </a:xfrm>
          </p:grpSpPr>
          <p:sp>
            <p:nvSpPr>
              <p:cNvPr id="33" name="Rectangle 32">
                <a:extLst>
                  <a:ext uri="{FF2B5EF4-FFF2-40B4-BE49-F238E27FC236}">
                    <a16:creationId xmlns:a16="http://schemas.microsoft.com/office/drawing/2014/main" id="{18C26867-87D1-4D1A-B024-670486128E8D}"/>
                  </a:ext>
                </a:extLst>
              </p:cNvPr>
              <p:cNvSpPr/>
              <p:nvPr/>
            </p:nvSpPr>
            <p:spPr>
              <a:xfrm>
                <a:off x="7133173" y="3264948"/>
                <a:ext cx="2816769" cy="536028"/>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OS                     VA         IPA</a:t>
                </a:r>
              </a:p>
            </p:txBody>
          </p:sp>
          <p:cxnSp>
            <p:nvCxnSpPr>
              <p:cNvPr id="34" name="Straight Arrow Connector 33">
                <a:extLst>
                  <a:ext uri="{FF2B5EF4-FFF2-40B4-BE49-F238E27FC236}">
                    <a16:creationId xmlns:a16="http://schemas.microsoft.com/office/drawing/2014/main" id="{26E506C5-5DC9-49B2-928A-418FC9A24D84}"/>
                  </a:ext>
                </a:extLst>
              </p:cNvPr>
              <p:cNvCxnSpPr>
                <a:cxnSpLocks/>
              </p:cNvCxnSpPr>
              <p:nvPr/>
            </p:nvCxnSpPr>
            <p:spPr>
              <a:xfrm flipV="1">
                <a:off x="9071749" y="3539742"/>
                <a:ext cx="351249" cy="2373"/>
              </a:xfrm>
              <a:prstGeom prst="straightConnector1">
                <a:avLst/>
              </a:prstGeom>
              <a:noFill/>
              <a:ln w="15875" cap="flat" cmpd="sng" algn="ctr">
                <a:solidFill>
                  <a:srgbClr val="000000"/>
                </a:solidFill>
                <a:prstDash val="solid"/>
                <a:tailEnd type="triangle"/>
              </a:ln>
              <a:effectLst>
                <a:outerShdw blurRad="65500" dist="38100" dir="5400000" rotWithShape="0">
                  <a:srgbClr val="000000">
                    <a:alpha val="40000"/>
                  </a:srgbClr>
                </a:outerShdw>
              </a:effectLst>
            </p:spPr>
          </p:cxnSp>
        </p:grpSp>
        <p:sp>
          <p:nvSpPr>
            <p:cNvPr id="15" name="Rectangle 14">
              <a:extLst>
                <a:ext uri="{FF2B5EF4-FFF2-40B4-BE49-F238E27FC236}">
                  <a16:creationId xmlns:a16="http://schemas.microsoft.com/office/drawing/2014/main" id="{B7AD47E3-AF66-42E7-9DCE-F776A6610CD9}"/>
                </a:ext>
              </a:extLst>
            </p:cNvPr>
            <p:cNvSpPr/>
            <p:nvPr/>
          </p:nvSpPr>
          <p:spPr>
            <a:xfrm>
              <a:off x="8672811" y="4918109"/>
              <a:ext cx="1434452" cy="304952"/>
            </a:xfrm>
            <a:prstGeom prst="rect">
              <a:avLst/>
            </a:prstGeom>
            <a:noFill/>
            <a:ln w="15875" cap="flat" cmpd="sng" algn="ctr">
              <a:solidFill>
                <a:srgbClr val="ED174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16" name="Group 15">
              <a:extLst>
                <a:ext uri="{FF2B5EF4-FFF2-40B4-BE49-F238E27FC236}">
                  <a16:creationId xmlns:a16="http://schemas.microsoft.com/office/drawing/2014/main" id="{AFD7DF81-593C-4F4C-A42C-FBCFBEAB0BCD}"/>
                </a:ext>
              </a:extLst>
            </p:cNvPr>
            <p:cNvGrpSpPr/>
            <p:nvPr/>
          </p:nvGrpSpPr>
          <p:grpSpPr>
            <a:xfrm>
              <a:off x="8352526" y="4455749"/>
              <a:ext cx="1895711" cy="671780"/>
              <a:chOff x="8393507" y="3945251"/>
              <a:chExt cx="1893656" cy="857093"/>
            </a:xfrm>
          </p:grpSpPr>
          <p:cxnSp>
            <p:nvCxnSpPr>
              <p:cNvPr id="28" name="Straight Connector 27">
                <a:extLst>
                  <a:ext uri="{FF2B5EF4-FFF2-40B4-BE49-F238E27FC236}">
                    <a16:creationId xmlns:a16="http://schemas.microsoft.com/office/drawing/2014/main" id="{2E958E34-820B-4918-B488-0CFDFE371A95}"/>
                  </a:ext>
                </a:extLst>
              </p:cNvPr>
              <p:cNvCxnSpPr>
                <a:cxnSpLocks/>
              </p:cNvCxnSpPr>
              <p:nvPr/>
            </p:nvCxnSpPr>
            <p:spPr>
              <a:xfrm flipH="1">
                <a:off x="10286953" y="3945251"/>
                <a:ext cx="210" cy="356316"/>
              </a:xfrm>
              <a:prstGeom prst="line">
                <a:avLst/>
              </a:prstGeom>
              <a:noFill/>
              <a:ln w="22225" cap="flat" cmpd="sng" algn="ctr">
                <a:solidFill>
                  <a:srgbClr val="00B1DB"/>
                </a:solidFill>
                <a:prstDash val="solid"/>
              </a:ln>
              <a:effectLst>
                <a:outerShdw blurRad="65500" dist="38100" dir="5400000" rotWithShape="0">
                  <a:srgbClr val="000000">
                    <a:alpha val="40000"/>
                  </a:srgbClr>
                </a:outerShdw>
              </a:effectLst>
            </p:spPr>
          </p:cxnSp>
          <p:cxnSp>
            <p:nvCxnSpPr>
              <p:cNvPr id="29" name="Straight Connector 28">
                <a:extLst>
                  <a:ext uri="{FF2B5EF4-FFF2-40B4-BE49-F238E27FC236}">
                    <a16:creationId xmlns:a16="http://schemas.microsoft.com/office/drawing/2014/main" id="{88BED1F6-D66F-4184-880F-8CEB32FB50AB}"/>
                  </a:ext>
                </a:extLst>
              </p:cNvPr>
              <p:cNvCxnSpPr>
                <a:cxnSpLocks/>
              </p:cNvCxnSpPr>
              <p:nvPr/>
            </p:nvCxnSpPr>
            <p:spPr>
              <a:xfrm flipH="1">
                <a:off x="8393508" y="4292106"/>
                <a:ext cx="1893445" cy="9461"/>
              </a:xfrm>
              <a:prstGeom prst="line">
                <a:avLst/>
              </a:prstGeom>
              <a:noFill/>
              <a:ln w="22225" cap="flat" cmpd="sng" algn="ctr">
                <a:gradFill flip="none" rotWithShape="1">
                  <a:gsLst>
                    <a:gs pos="30000">
                      <a:srgbClr val="00B1DB"/>
                    </a:gs>
                    <a:gs pos="70000">
                      <a:srgbClr val="ED174F"/>
                    </a:gs>
                  </a:gsLst>
                  <a:lin ang="0" scaled="1"/>
                  <a:tileRect/>
                </a:gradFill>
                <a:prstDash val="solid"/>
              </a:ln>
              <a:effectLst>
                <a:outerShdw blurRad="65500" dist="38100" dir="5400000" rotWithShape="0">
                  <a:srgbClr val="000000">
                    <a:alpha val="40000"/>
                  </a:srgbClr>
                </a:outerShdw>
              </a:effectLst>
            </p:spPr>
          </p:cxnSp>
          <p:cxnSp>
            <p:nvCxnSpPr>
              <p:cNvPr id="30" name="Straight Connector 29">
                <a:extLst>
                  <a:ext uri="{FF2B5EF4-FFF2-40B4-BE49-F238E27FC236}">
                    <a16:creationId xmlns:a16="http://schemas.microsoft.com/office/drawing/2014/main" id="{B4E93BD0-E067-4E0B-91A7-93BF3517E5BD}"/>
                  </a:ext>
                </a:extLst>
              </p:cNvPr>
              <p:cNvCxnSpPr/>
              <p:nvPr/>
            </p:nvCxnSpPr>
            <p:spPr>
              <a:xfrm>
                <a:off x="8401458" y="4293616"/>
                <a:ext cx="0" cy="508728"/>
              </a:xfrm>
              <a:prstGeom prst="line">
                <a:avLst/>
              </a:prstGeom>
              <a:noFill/>
              <a:ln w="22225" cap="flat" cmpd="sng" algn="ctr">
                <a:solidFill>
                  <a:srgbClr val="ED174F"/>
                </a:solidFill>
                <a:prstDash val="solid"/>
              </a:ln>
              <a:effectLst>
                <a:outerShdw blurRad="65500" dist="38100" dir="5400000" rotWithShape="0">
                  <a:srgbClr val="000000">
                    <a:alpha val="40000"/>
                  </a:srgbClr>
                </a:outerShdw>
              </a:effectLst>
            </p:spPr>
          </p:cxnSp>
          <p:cxnSp>
            <p:nvCxnSpPr>
              <p:cNvPr id="31" name="Straight Arrow Connector 30">
                <a:extLst>
                  <a:ext uri="{FF2B5EF4-FFF2-40B4-BE49-F238E27FC236}">
                    <a16:creationId xmlns:a16="http://schemas.microsoft.com/office/drawing/2014/main" id="{79325120-A1D5-4012-9D5C-191F58E256F4}"/>
                  </a:ext>
                </a:extLst>
              </p:cNvPr>
              <p:cNvCxnSpPr/>
              <p:nvPr/>
            </p:nvCxnSpPr>
            <p:spPr>
              <a:xfrm>
                <a:off x="8393507" y="4802344"/>
                <a:ext cx="339740" cy="0"/>
              </a:xfrm>
              <a:prstGeom prst="straightConnector1">
                <a:avLst/>
              </a:prstGeom>
              <a:noFill/>
              <a:ln w="22225" cap="flat" cmpd="sng" algn="ctr">
                <a:solidFill>
                  <a:srgbClr val="ED174F"/>
                </a:solidFill>
                <a:prstDash val="solid"/>
                <a:tailEnd type="triangle"/>
              </a:ln>
              <a:effectLst>
                <a:outerShdw blurRad="65500" dist="38100" dir="5400000" rotWithShape="0">
                  <a:srgbClr val="000000">
                    <a:alpha val="40000"/>
                  </a:srgbClr>
                </a:outerShdw>
              </a:effectLst>
            </p:spPr>
          </p:cxnSp>
          <p:cxnSp>
            <p:nvCxnSpPr>
              <p:cNvPr id="32" name="Straight Connector 31">
                <a:extLst>
                  <a:ext uri="{FF2B5EF4-FFF2-40B4-BE49-F238E27FC236}">
                    <a16:creationId xmlns:a16="http://schemas.microsoft.com/office/drawing/2014/main" id="{F2A740DC-0E1D-42AC-8937-1F388E636406}"/>
                  </a:ext>
                </a:extLst>
              </p:cNvPr>
              <p:cNvCxnSpPr/>
              <p:nvPr/>
            </p:nvCxnSpPr>
            <p:spPr>
              <a:xfrm>
                <a:off x="10010227" y="3953202"/>
                <a:ext cx="276726" cy="0"/>
              </a:xfrm>
              <a:prstGeom prst="line">
                <a:avLst/>
              </a:prstGeom>
              <a:noFill/>
              <a:ln w="22225" cap="flat" cmpd="sng" algn="ctr">
                <a:solidFill>
                  <a:srgbClr val="00B1DB"/>
                </a:solidFill>
                <a:prstDash val="solid"/>
              </a:ln>
              <a:effectLst>
                <a:outerShdw blurRad="65500" dist="38100" dir="5400000" rotWithShape="0">
                  <a:srgbClr val="000000">
                    <a:alpha val="40000"/>
                  </a:srgbClr>
                </a:outerShdw>
              </a:effectLst>
            </p:spPr>
          </p:cxnSp>
        </p:grpSp>
        <p:grpSp>
          <p:nvGrpSpPr>
            <p:cNvPr id="17" name="Group 16">
              <a:extLst>
                <a:ext uri="{FF2B5EF4-FFF2-40B4-BE49-F238E27FC236}">
                  <a16:creationId xmlns:a16="http://schemas.microsoft.com/office/drawing/2014/main" id="{4AEFE90D-DFC0-4FD8-BCB9-E7936BC0459A}"/>
                </a:ext>
              </a:extLst>
            </p:cNvPr>
            <p:cNvGrpSpPr/>
            <p:nvPr/>
          </p:nvGrpSpPr>
          <p:grpSpPr>
            <a:xfrm>
              <a:off x="6671362" y="3704099"/>
              <a:ext cx="3060200" cy="536028"/>
              <a:chOff x="7133173" y="3264948"/>
              <a:chExt cx="2816769" cy="536028"/>
            </a:xfrm>
          </p:grpSpPr>
          <p:sp>
            <p:nvSpPr>
              <p:cNvPr id="26" name="Rectangle 25">
                <a:extLst>
                  <a:ext uri="{FF2B5EF4-FFF2-40B4-BE49-F238E27FC236}">
                    <a16:creationId xmlns:a16="http://schemas.microsoft.com/office/drawing/2014/main" id="{73DEDB2C-DB39-4EEB-BBF1-4D9F33BF3331}"/>
                  </a:ext>
                </a:extLst>
              </p:cNvPr>
              <p:cNvSpPr/>
              <p:nvPr/>
            </p:nvSpPr>
            <p:spPr>
              <a:xfrm>
                <a:off x="7133173" y="3264948"/>
                <a:ext cx="2816769" cy="536028"/>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OS                     VA         IPA</a:t>
                </a:r>
              </a:p>
            </p:txBody>
          </p:sp>
          <p:cxnSp>
            <p:nvCxnSpPr>
              <p:cNvPr id="27" name="Straight Arrow Connector 26">
                <a:extLst>
                  <a:ext uri="{FF2B5EF4-FFF2-40B4-BE49-F238E27FC236}">
                    <a16:creationId xmlns:a16="http://schemas.microsoft.com/office/drawing/2014/main" id="{31882318-EA1A-4F69-9DCA-1E7AF6BBAB23}"/>
                  </a:ext>
                </a:extLst>
              </p:cNvPr>
              <p:cNvCxnSpPr>
                <a:cxnSpLocks/>
              </p:cNvCxnSpPr>
              <p:nvPr/>
            </p:nvCxnSpPr>
            <p:spPr>
              <a:xfrm flipV="1">
                <a:off x="9071749" y="3539742"/>
                <a:ext cx="351249" cy="2373"/>
              </a:xfrm>
              <a:prstGeom prst="straightConnector1">
                <a:avLst/>
              </a:prstGeom>
              <a:noFill/>
              <a:ln w="15875" cap="flat" cmpd="sng" algn="ctr">
                <a:solidFill>
                  <a:srgbClr val="000000"/>
                </a:solidFill>
                <a:prstDash val="solid"/>
                <a:tailEnd type="triangle"/>
              </a:ln>
              <a:effectLst>
                <a:outerShdw blurRad="65500" dist="38100" dir="5400000" rotWithShape="0">
                  <a:srgbClr val="000000">
                    <a:alpha val="40000"/>
                  </a:srgbClr>
                </a:outerShdw>
              </a:effectLst>
            </p:spPr>
          </p:cxnSp>
        </p:grpSp>
        <p:grpSp>
          <p:nvGrpSpPr>
            <p:cNvPr id="18" name="Group 17">
              <a:extLst>
                <a:ext uri="{FF2B5EF4-FFF2-40B4-BE49-F238E27FC236}">
                  <a16:creationId xmlns:a16="http://schemas.microsoft.com/office/drawing/2014/main" id="{FEB251EE-0173-47F6-B8AF-C86A25EAB699}"/>
                </a:ext>
              </a:extLst>
            </p:cNvPr>
            <p:cNvGrpSpPr/>
            <p:nvPr/>
          </p:nvGrpSpPr>
          <p:grpSpPr>
            <a:xfrm>
              <a:off x="6823762" y="3856499"/>
              <a:ext cx="3060200" cy="536028"/>
              <a:chOff x="7133173" y="3264948"/>
              <a:chExt cx="2816769" cy="536028"/>
            </a:xfrm>
          </p:grpSpPr>
          <p:sp>
            <p:nvSpPr>
              <p:cNvPr id="24" name="Rectangle 23">
                <a:extLst>
                  <a:ext uri="{FF2B5EF4-FFF2-40B4-BE49-F238E27FC236}">
                    <a16:creationId xmlns:a16="http://schemas.microsoft.com/office/drawing/2014/main" id="{1184E10C-2424-4AAE-806C-A0935717B712}"/>
                  </a:ext>
                </a:extLst>
              </p:cNvPr>
              <p:cNvSpPr/>
              <p:nvPr/>
            </p:nvSpPr>
            <p:spPr>
              <a:xfrm>
                <a:off x="7133173" y="3264948"/>
                <a:ext cx="2816769" cy="536028"/>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OS                     VA         IPA</a:t>
                </a:r>
              </a:p>
            </p:txBody>
          </p:sp>
          <p:cxnSp>
            <p:nvCxnSpPr>
              <p:cNvPr id="25" name="Straight Arrow Connector 24">
                <a:extLst>
                  <a:ext uri="{FF2B5EF4-FFF2-40B4-BE49-F238E27FC236}">
                    <a16:creationId xmlns:a16="http://schemas.microsoft.com/office/drawing/2014/main" id="{541E6923-4B49-438C-BEA4-A29843D075A0}"/>
                  </a:ext>
                </a:extLst>
              </p:cNvPr>
              <p:cNvCxnSpPr>
                <a:cxnSpLocks/>
              </p:cNvCxnSpPr>
              <p:nvPr/>
            </p:nvCxnSpPr>
            <p:spPr>
              <a:xfrm flipV="1">
                <a:off x="9071749" y="3539742"/>
                <a:ext cx="351249" cy="2373"/>
              </a:xfrm>
              <a:prstGeom prst="straightConnector1">
                <a:avLst/>
              </a:prstGeom>
              <a:noFill/>
              <a:ln w="15875" cap="flat" cmpd="sng" algn="ctr">
                <a:solidFill>
                  <a:srgbClr val="000000"/>
                </a:solidFill>
                <a:prstDash val="solid"/>
                <a:tailEnd type="triangle"/>
              </a:ln>
              <a:effectLst>
                <a:outerShdw blurRad="65500" dist="38100" dir="5400000" rotWithShape="0">
                  <a:srgbClr val="000000">
                    <a:alpha val="40000"/>
                  </a:srgbClr>
                </a:outerShdw>
              </a:effectLst>
            </p:spPr>
          </p:cxnSp>
        </p:grpSp>
        <p:sp>
          <p:nvSpPr>
            <p:cNvPr id="19" name="Rectangle 18">
              <a:extLst>
                <a:ext uri="{FF2B5EF4-FFF2-40B4-BE49-F238E27FC236}">
                  <a16:creationId xmlns:a16="http://schemas.microsoft.com/office/drawing/2014/main" id="{C1CB98EC-54B2-4267-9AF7-B8E1059E45C3}"/>
                </a:ext>
              </a:extLst>
            </p:cNvPr>
            <p:cNvSpPr/>
            <p:nvPr/>
          </p:nvSpPr>
          <p:spPr>
            <a:xfrm>
              <a:off x="7015306" y="4141565"/>
              <a:ext cx="3077210" cy="536028"/>
            </a:xfrm>
            <a:prstGeom prst="rect">
              <a:avLst/>
            </a:prstGeom>
            <a:solidFill>
              <a:srgbClr val="26CEAD">
                <a:lumMod val="20000"/>
                <a:lumOff val="80000"/>
                <a:alpha val="68000"/>
              </a:srgbClr>
            </a:solidFill>
            <a:ln w="9525" cap="flat" cmpd="sng" algn="ctr">
              <a:solidFill>
                <a:srgbClr val="26CEAD"/>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Gill Sans MT"/>
                  <a:ea typeface="+mn-ea"/>
                  <a:cs typeface="+mn-cs"/>
                </a:rPr>
                <a:t>OS                      </a:t>
              </a:r>
              <a:r>
                <a:rPr kumimoji="0" lang="en-GB" sz="1800" b="0" i="0" u="none" strike="noStrike" kern="0" cap="none" spc="0" normalizeH="0" baseline="0" noProof="0" dirty="0">
                  <a:ln>
                    <a:noFill/>
                  </a:ln>
                  <a:solidFill>
                    <a:srgbClr val="00B1DB"/>
                  </a:solidFill>
                  <a:effectLst/>
                  <a:uLnTx/>
                  <a:uFillTx/>
                  <a:latin typeface="Gill Sans MT"/>
                  <a:ea typeface="+mn-ea"/>
                  <a:cs typeface="+mn-cs"/>
                </a:rPr>
                <a:t>VA       IPA</a:t>
              </a:r>
            </a:p>
          </p:txBody>
        </p:sp>
        <p:cxnSp>
          <p:nvCxnSpPr>
            <p:cNvPr id="20" name="Straight Arrow Connector 19">
              <a:extLst>
                <a:ext uri="{FF2B5EF4-FFF2-40B4-BE49-F238E27FC236}">
                  <a16:creationId xmlns:a16="http://schemas.microsoft.com/office/drawing/2014/main" id="{4F4A17CB-2A69-4DE2-B1E0-6C59E0B6042F}"/>
                </a:ext>
              </a:extLst>
            </p:cNvPr>
            <p:cNvCxnSpPr>
              <a:cxnSpLocks/>
            </p:cNvCxnSpPr>
            <p:nvPr/>
          </p:nvCxnSpPr>
          <p:spPr>
            <a:xfrm flipV="1">
              <a:off x="9135854" y="4418732"/>
              <a:ext cx="351249" cy="2373"/>
            </a:xfrm>
            <a:prstGeom prst="straightConnector1">
              <a:avLst/>
            </a:prstGeom>
            <a:noFill/>
            <a:ln w="15875" cap="flat" cmpd="sng" algn="ctr">
              <a:solidFill>
                <a:srgbClr val="00B1DB"/>
              </a:solidFill>
              <a:prstDash val="solid"/>
              <a:tailEnd type="triangle"/>
            </a:ln>
            <a:effectLst>
              <a:outerShdw blurRad="65500" dist="38100" dir="5400000" rotWithShape="0">
                <a:srgbClr val="000000">
                  <a:alpha val="40000"/>
                </a:srgbClr>
              </a:outerShdw>
            </a:effectLst>
          </p:spPr>
        </p:cxnSp>
        <p:sp>
          <p:nvSpPr>
            <p:cNvPr id="21" name="Rectangle 20">
              <a:extLst>
                <a:ext uri="{FF2B5EF4-FFF2-40B4-BE49-F238E27FC236}">
                  <a16:creationId xmlns:a16="http://schemas.microsoft.com/office/drawing/2014/main" id="{E0AA7870-EBA6-4C32-8389-6040A377C891}"/>
                </a:ext>
              </a:extLst>
            </p:cNvPr>
            <p:cNvSpPr/>
            <p:nvPr/>
          </p:nvSpPr>
          <p:spPr>
            <a:xfrm>
              <a:off x="8717010" y="4287588"/>
              <a:ext cx="1169746" cy="304952"/>
            </a:xfrm>
            <a:prstGeom prst="rect">
              <a:avLst/>
            </a:prstGeom>
            <a:noFill/>
            <a:ln w="15875" cap="flat" cmpd="sng" algn="ctr">
              <a:solidFill>
                <a:srgbClr val="00B1D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2" name="Rectangle 21">
              <a:extLst>
                <a:ext uri="{FF2B5EF4-FFF2-40B4-BE49-F238E27FC236}">
                  <a16:creationId xmlns:a16="http://schemas.microsoft.com/office/drawing/2014/main" id="{B2FB161B-3E86-4901-8681-A594C3D3E0DB}"/>
                </a:ext>
              </a:extLst>
            </p:cNvPr>
            <p:cNvSpPr/>
            <p:nvPr/>
          </p:nvSpPr>
          <p:spPr>
            <a:xfrm>
              <a:off x="8668317" y="5293367"/>
              <a:ext cx="1434452" cy="304952"/>
            </a:xfrm>
            <a:prstGeom prst="rect">
              <a:avLst/>
            </a:prstGeom>
            <a:noFill/>
            <a:ln w="15875" cap="flat" cmpd="sng" algn="ctr">
              <a:solidFill>
                <a:srgbClr val="00B1D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kern="0" dirty="0">
                  <a:solidFill>
                    <a:srgbClr val="00B1DB"/>
                  </a:solidFill>
                  <a:latin typeface="Gill Sans MT"/>
                  <a:ea typeface="+mn-ea"/>
                </a:rPr>
                <a:t>VA        PA</a:t>
              </a:r>
            </a:p>
          </p:txBody>
        </p:sp>
        <p:cxnSp>
          <p:nvCxnSpPr>
            <p:cNvPr id="23" name="Straight Arrow Connector 22">
              <a:extLst>
                <a:ext uri="{FF2B5EF4-FFF2-40B4-BE49-F238E27FC236}">
                  <a16:creationId xmlns:a16="http://schemas.microsoft.com/office/drawing/2014/main" id="{9BF8C60B-3973-4705-8177-A5F63096633D}"/>
                </a:ext>
              </a:extLst>
            </p:cNvPr>
            <p:cNvCxnSpPr>
              <a:cxnSpLocks/>
            </p:cNvCxnSpPr>
            <p:nvPr/>
          </p:nvCxnSpPr>
          <p:spPr>
            <a:xfrm flipV="1">
              <a:off x="9233371" y="5467114"/>
              <a:ext cx="351249" cy="2373"/>
            </a:xfrm>
            <a:prstGeom prst="straightConnector1">
              <a:avLst/>
            </a:prstGeom>
            <a:noFill/>
            <a:ln w="15875" cap="flat" cmpd="sng" algn="ctr">
              <a:solidFill>
                <a:srgbClr val="00B1DB"/>
              </a:solidFill>
              <a:prstDash val="solid"/>
              <a:tailEnd type="triangle"/>
            </a:ln>
            <a:effectLst>
              <a:outerShdw blurRad="65500" dist="38100" dir="5400000" rotWithShape="0">
                <a:srgbClr val="000000">
                  <a:alpha val="40000"/>
                </a:srgbClr>
              </a:outerShdw>
            </a:effectLst>
          </p:spPr>
        </p:cxnSp>
      </p:grpSp>
      <p:sp>
        <p:nvSpPr>
          <p:cNvPr id="35" name="TextBox 34">
            <a:extLst>
              <a:ext uri="{FF2B5EF4-FFF2-40B4-BE49-F238E27FC236}">
                <a16:creationId xmlns:a16="http://schemas.microsoft.com/office/drawing/2014/main" id="{DD00DE69-417C-40C9-8785-BAB58F023C39}"/>
              </a:ext>
            </a:extLst>
          </p:cNvPr>
          <p:cNvSpPr txBox="1"/>
          <p:nvPr/>
        </p:nvSpPr>
        <p:spPr>
          <a:xfrm>
            <a:off x="2389230" y="2948156"/>
            <a:ext cx="203927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u="sng" dirty="0">
                <a:solidFill>
                  <a:schemeClr val="tx2"/>
                </a:solidFill>
                <a:latin typeface="+mn-lt"/>
                <a:ea typeface="+mn-ea"/>
              </a:rPr>
              <a:t>Traditional system</a:t>
            </a:r>
            <a:endParaRPr lang="LID4096" sz="2100" b="1" u="sng" kern="1200" err="1">
              <a:solidFill>
                <a:schemeClr val="tx2"/>
              </a:solidFill>
              <a:latin typeface="+mn-lt"/>
              <a:ea typeface="+mn-ea"/>
              <a:cs typeface="+mn-cs"/>
            </a:endParaRPr>
          </a:p>
        </p:txBody>
      </p:sp>
      <p:sp>
        <p:nvSpPr>
          <p:cNvPr id="36" name="TextBox 35">
            <a:extLst>
              <a:ext uri="{FF2B5EF4-FFF2-40B4-BE49-F238E27FC236}">
                <a16:creationId xmlns:a16="http://schemas.microsoft.com/office/drawing/2014/main" id="{CC770C74-B0C3-4BF3-9D01-EB2F4F61EBB3}"/>
              </a:ext>
            </a:extLst>
          </p:cNvPr>
          <p:cNvSpPr txBox="1"/>
          <p:nvPr/>
        </p:nvSpPr>
        <p:spPr>
          <a:xfrm>
            <a:off x="6454745" y="2958568"/>
            <a:ext cx="4134530"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u="sng" dirty="0">
                <a:solidFill>
                  <a:schemeClr val="tx2"/>
                </a:solidFill>
                <a:latin typeface="+mn-lt"/>
                <a:ea typeface="+mn-ea"/>
              </a:rPr>
              <a:t>Virtualized system with multiple OS’s</a:t>
            </a:r>
            <a:endParaRPr lang="LID4096" sz="2100" b="1" u="sng" kern="1200" err="1">
              <a:solidFill>
                <a:schemeClr val="tx2"/>
              </a:solidFill>
              <a:latin typeface="+mn-lt"/>
              <a:ea typeface="+mn-ea"/>
              <a:cs typeface="+mn-cs"/>
            </a:endParaRPr>
          </a:p>
        </p:txBody>
      </p:sp>
      <p:grpSp>
        <p:nvGrpSpPr>
          <p:cNvPr id="37" name="Group 36">
            <a:extLst>
              <a:ext uri="{FF2B5EF4-FFF2-40B4-BE49-F238E27FC236}">
                <a16:creationId xmlns:a16="http://schemas.microsoft.com/office/drawing/2014/main" id="{1AEBFDD4-30B7-46C2-8B10-98B2E638B311}"/>
              </a:ext>
            </a:extLst>
          </p:cNvPr>
          <p:cNvGrpSpPr/>
          <p:nvPr/>
        </p:nvGrpSpPr>
        <p:grpSpPr>
          <a:xfrm>
            <a:off x="10380890" y="5476485"/>
            <a:ext cx="1424650" cy="721130"/>
            <a:chOff x="10473590" y="4278867"/>
            <a:chExt cx="1424650" cy="721130"/>
          </a:xfrm>
        </p:grpSpPr>
        <p:grpSp>
          <p:nvGrpSpPr>
            <p:cNvPr id="38" name="Group 37">
              <a:extLst>
                <a:ext uri="{FF2B5EF4-FFF2-40B4-BE49-F238E27FC236}">
                  <a16:creationId xmlns:a16="http://schemas.microsoft.com/office/drawing/2014/main" id="{93CEC03F-62C9-4588-9370-E76743BC6F4A}"/>
                </a:ext>
              </a:extLst>
            </p:cNvPr>
            <p:cNvGrpSpPr/>
            <p:nvPr/>
          </p:nvGrpSpPr>
          <p:grpSpPr>
            <a:xfrm>
              <a:off x="10473590" y="4539345"/>
              <a:ext cx="1424650" cy="460652"/>
              <a:chOff x="8040583" y="2534496"/>
              <a:chExt cx="1424650" cy="460652"/>
            </a:xfrm>
          </p:grpSpPr>
          <p:sp>
            <p:nvSpPr>
              <p:cNvPr id="40" name="Rectangle 39">
                <a:extLst>
                  <a:ext uri="{FF2B5EF4-FFF2-40B4-BE49-F238E27FC236}">
                    <a16:creationId xmlns:a16="http://schemas.microsoft.com/office/drawing/2014/main" id="{5BE1F375-ABC4-4E03-B5D7-886444D254FC}"/>
                  </a:ext>
                </a:extLst>
              </p:cNvPr>
              <p:cNvSpPr/>
              <p:nvPr/>
            </p:nvSpPr>
            <p:spPr>
              <a:xfrm>
                <a:off x="8040583" y="2534496"/>
                <a:ext cx="1424650" cy="204137"/>
              </a:xfrm>
              <a:prstGeom prst="rect">
                <a:avLst/>
              </a:prstGeom>
              <a:noFill/>
              <a:ln w="15875" cap="flat" cmpd="sng" algn="ctr">
                <a:solidFill>
                  <a:srgbClr val="00B1D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1DB"/>
                    </a:solidFill>
                    <a:effectLst/>
                    <a:uLnTx/>
                    <a:uFillTx/>
                    <a:latin typeface="Gill Sans MT"/>
                    <a:ea typeface="+mn-ea"/>
                    <a:cs typeface="+mn-cs"/>
                  </a:rPr>
                  <a:t>Stage-1 translation</a:t>
                </a:r>
              </a:p>
            </p:txBody>
          </p:sp>
          <p:sp>
            <p:nvSpPr>
              <p:cNvPr id="41" name="Rectangle 40">
                <a:extLst>
                  <a:ext uri="{FF2B5EF4-FFF2-40B4-BE49-F238E27FC236}">
                    <a16:creationId xmlns:a16="http://schemas.microsoft.com/office/drawing/2014/main" id="{57BC6E17-AAA3-4C45-9BBF-5E6FD5A18924}"/>
                  </a:ext>
                </a:extLst>
              </p:cNvPr>
              <p:cNvSpPr/>
              <p:nvPr/>
            </p:nvSpPr>
            <p:spPr>
              <a:xfrm>
                <a:off x="8040583" y="2798432"/>
                <a:ext cx="1424650" cy="196716"/>
              </a:xfrm>
              <a:prstGeom prst="rect">
                <a:avLst/>
              </a:prstGeom>
              <a:noFill/>
              <a:ln w="15875" cap="flat" cmpd="sng" algn="ctr">
                <a:solidFill>
                  <a:srgbClr val="ED174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ED174F"/>
                    </a:solidFill>
                    <a:effectLst/>
                    <a:uLnTx/>
                    <a:uFillTx/>
                    <a:latin typeface="Gill Sans MT"/>
                    <a:ea typeface="+mn-ea"/>
                    <a:cs typeface="+mn-cs"/>
                  </a:rPr>
                  <a:t>Stage-2 translation</a:t>
                </a:r>
              </a:p>
            </p:txBody>
          </p:sp>
        </p:grpSp>
        <p:sp>
          <p:nvSpPr>
            <p:cNvPr id="39" name="TextBox 38">
              <a:extLst>
                <a:ext uri="{FF2B5EF4-FFF2-40B4-BE49-F238E27FC236}">
                  <a16:creationId xmlns:a16="http://schemas.microsoft.com/office/drawing/2014/main" id="{8E49C735-A0B1-49D3-8152-B2D34DA4B037}"/>
                </a:ext>
              </a:extLst>
            </p:cNvPr>
            <p:cNvSpPr txBox="1"/>
            <p:nvPr/>
          </p:nvSpPr>
          <p:spPr>
            <a:xfrm>
              <a:off x="10480076" y="4278867"/>
              <a:ext cx="914400" cy="204137"/>
            </a:xfrm>
            <a:prstGeom prst="rect">
              <a:avLst/>
            </a:prstGeom>
          </p:spPr>
          <p:txBody>
            <a:bodyPr vert="horz" wrap="none" lIns="0" tIns="0" rIns="0" bIns="0" rtlCol="0" anchor="t">
              <a:normAutofit/>
            </a:bodyPr>
            <a:lstStyle/>
            <a:p>
              <a:r>
                <a:rPr lang="en-GB" sz="1200" dirty="0"/>
                <a:t>Legend:</a:t>
              </a:r>
            </a:p>
          </p:txBody>
        </p:sp>
      </p:grpSp>
      <p:cxnSp>
        <p:nvCxnSpPr>
          <p:cNvPr id="42" name="Straight Connector 41">
            <a:extLst>
              <a:ext uri="{FF2B5EF4-FFF2-40B4-BE49-F238E27FC236}">
                <a16:creationId xmlns:a16="http://schemas.microsoft.com/office/drawing/2014/main" id="{B18F3AB3-3640-450C-842B-07D162CF1391}"/>
              </a:ext>
            </a:extLst>
          </p:cNvPr>
          <p:cNvCxnSpPr/>
          <p:nvPr/>
        </p:nvCxnSpPr>
        <p:spPr>
          <a:xfrm>
            <a:off x="5575610" y="2821259"/>
            <a:ext cx="0" cy="350377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497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Safety - Dual Core Lock Step</a:t>
            </a:r>
            <a:endParaRPr lang="en-US" dirty="0"/>
          </a:p>
        </p:txBody>
      </p:sp>
      <p:grpSp>
        <p:nvGrpSpPr>
          <p:cNvPr id="4" name="Group 3">
            <a:extLst>
              <a:ext uri="{FF2B5EF4-FFF2-40B4-BE49-F238E27FC236}">
                <a16:creationId xmlns:a16="http://schemas.microsoft.com/office/drawing/2014/main" id="{83FC23F6-A486-43AE-9EEC-0F8C2B40428C}"/>
              </a:ext>
            </a:extLst>
          </p:cNvPr>
          <p:cNvGrpSpPr/>
          <p:nvPr/>
        </p:nvGrpSpPr>
        <p:grpSpPr>
          <a:xfrm>
            <a:off x="804472" y="1448035"/>
            <a:ext cx="10583056" cy="4178118"/>
            <a:chOff x="839449" y="1817948"/>
            <a:chExt cx="10583056" cy="4178118"/>
          </a:xfrm>
        </p:grpSpPr>
        <p:sp>
          <p:nvSpPr>
            <p:cNvPr id="5" name="Rectangle 4">
              <a:extLst>
                <a:ext uri="{FF2B5EF4-FFF2-40B4-BE49-F238E27FC236}">
                  <a16:creationId xmlns:a16="http://schemas.microsoft.com/office/drawing/2014/main" id="{3B002423-7CF3-4266-BBE8-890271682A56}"/>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D8ED4827-FB69-4543-874D-8D7A5B84EFE1}"/>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3AD649CC-6F34-40E0-8ACF-4AD874B58417}"/>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D9CA21B6-867B-42D5-8285-B0E6E6F22E7C}"/>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1E07CA81-E2BC-4FE0-80CB-1BBCB046468A}"/>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18E46BBF-D227-469C-98DA-7011FA24B272}"/>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62C1B947-636D-481D-A539-33E31E74C8A4}"/>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2ED716F3-915C-44FD-AC5A-283C8CB1A8F6}"/>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4738FC42-5A40-40A3-BD19-5FA49A46E18D}"/>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65F6F3FE-1847-4872-A5F3-F17FC27E66C1}"/>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542245D5-3995-411A-92F4-AB91168A7B10}"/>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F5F248CF-E1B0-42CB-A7D9-C9513946E324}"/>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730689D9-A1EB-4D85-83DD-1075E8792565}"/>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94A69AB4-BF7C-471F-A7E0-91DC20B31DEA}"/>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506CC569-F77C-4834-948B-5A9442850F42}"/>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EF662FDB-1D13-4E3A-B014-57789DE5CD2C}"/>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08C9E728-0D54-433F-9926-973FDB74BFFB}"/>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4F104918-A8AC-4051-AC46-B176C33532F6}"/>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ECC42255-8AE1-477C-BCE8-9C6B9E18712A}"/>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B46D0552-F4FC-459D-841D-34D4376FBA25}"/>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688B595D-DFEC-4680-BC50-EBDBF0B2C54F}"/>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DB43B32C-F00A-4DB5-93A6-85EFA94BBE92}"/>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CF37D96B-51DE-444F-BBB3-E2899C8A69E4}"/>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3DE95683-4AA0-48DD-AFB8-E34B2F476979}"/>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351965C0-D101-445B-94C9-4EFA571DDE2E}"/>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5245AD53-595A-404D-AB69-BF88D797430F}"/>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E0BA2864-D77C-4C0F-A95B-F9E5BE6F0D4C}"/>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11D91CC8-FB8A-4D2A-914A-8250693C2F5A}"/>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E2F85B1B-3422-497B-90CD-6B1895F0D9E7}"/>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2A929296-0507-4326-85E0-177D57135EF2}"/>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094C40AC-E339-4C96-9B13-E34A3FD1EA0E}"/>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AB94E79D-C30B-4DC4-A918-6ED9E353B8E2}"/>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DB4D2896-5A11-47AB-A3A0-A873E147375B}"/>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3CC146B8-3513-4CD5-86CA-B9E9A5C4BFE1}"/>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C652DE7E-9C53-4B67-806D-5D476E929A27}"/>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1AA4B105-F52D-4D56-8170-D1C14CD05A33}"/>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2E1156B5-807F-4A97-BB9D-7141BF349290}"/>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76EF4183-3081-45F8-BF25-59D2AA589930}"/>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3B0FAD2C-219F-4A8E-9445-E37FC398991D}"/>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DF4A9F14-8552-4D14-861B-E18679AA738D}"/>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D59A5DCB-6028-4876-BFD3-49293BBEB768}"/>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BD70082A-D778-4CB8-8E33-2FFF27EF54D4}"/>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1739614B-3B38-4D67-904C-B3B181437EFD}"/>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8BDEB27A-8514-4AA6-9438-14015F32EA51}"/>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94BF07C5-35EF-4B5C-934A-8AB4CC7BA120}"/>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D5C11616-7673-4104-8BD4-AC4FE082F7AE}"/>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80559604-9D01-4746-BAA8-7746E2D5249A}"/>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14FE63E3-1CB3-4946-8708-975AB4C77C8F}"/>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A1CA0538-9856-4FAA-8865-294233677C6E}"/>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7C6C7A08-71C4-458D-A293-92D6FF7057DD}"/>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3D639BB4-76E0-484F-B133-09D586B7FB67}"/>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F020E440-E9E4-49F0-B95F-334602275E69}"/>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5565765F-9D38-4837-BB81-003AF55C8DE6}"/>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7CE5850D-1B60-433B-BB99-C164C53A8A04}"/>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C7CD7CFD-A420-48B9-AF79-36547B707951}"/>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CC401DD0-A4A2-4A62-BEF5-982A6C2A52B7}"/>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D7D8ACB7-E3AF-4196-8F7C-BC03A7FC5495}"/>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BF10D81D-947E-4757-86A0-2A5231BDF332}"/>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64C059B3-483A-4BAC-B0A3-2543058F1611}"/>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66B37482-AEC5-4CE3-B930-9FA25304498E}"/>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90DAE681-5CE5-4AB3-B3B0-D2A984DFC735}"/>
              </a:ext>
            </a:extLst>
          </p:cNvPr>
          <p:cNvSpPr/>
          <p:nvPr/>
        </p:nvSpPr>
        <p:spPr>
          <a:xfrm>
            <a:off x="1395290" y="1846413"/>
            <a:ext cx="1785412" cy="1555335"/>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7B460939-7867-4283-898B-5208F1A5C3DA}"/>
              </a:ext>
            </a:extLst>
          </p:cNvPr>
          <p:cNvSpPr/>
          <p:nvPr/>
        </p:nvSpPr>
        <p:spPr>
          <a:xfrm>
            <a:off x="1395512" y="3453209"/>
            <a:ext cx="3345670" cy="394758"/>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384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Dual Core Lock Step (DCLS)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DCLS is an industry-standard technique that runs the program twice on different hardware.</a:t>
            </a:r>
          </a:p>
          <a:p>
            <a:pPr lvl="1"/>
            <a:r>
              <a:rPr lang="en-GB" dirty="0"/>
              <a:t>Results compared at each cycle</a:t>
            </a:r>
          </a:p>
          <a:p>
            <a:pPr lvl="1"/>
            <a:r>
              <a:rPr lang="en-GB" dirty="0"/>
              <a:t>Introduces spatial and temporal redundancy into the system</a:t>
            </a:r>
            <a:endParaRPr lang="en-US" dirty="0"/>
          </a:p>
        </p:txBody>
      </p:sp>
      <p:grpSp>
        <p:nvGrpSpPr>
          <p:cNvPr id="4" name="Group 3">
            <a:extLst>
              <a:ext uri="{FF2B5EF4-FFF2-40B4-BE49-F238E27FC236}">
                <a16:creationId xmlns:a16="http://schemas.microsoft.com/office/drawing/2014/main" id="{F2B46061-FAFA-4F67-8CAB-7B70C4FCBC2B}"/>
              </a:ext>
            </a:extLst>
          </p:cNvPr>
          <p:cNvGrpSpPr/>
          <p:nvPr/>
        </p:nvGrpSpPr>
        <p:grpSpPr>
          <a:xfrm>
            <a:off x="2136000" y="3131136"/>
            <a:ext cx="7920000" cy="2952000"/>
            <a:chOff x="2016000" y="2628000"/>
            <a:chExt cx="7920000" cy="2952000"/>
          </a:xfrm>
        </p:grpSpPr>
        <p:sp>
          <p:nvSpPr>
            <p:cNvPr id="5" name="Rectangle 4">
              <a:extLst>
                <a:ext uri="{FF2B5EF4-FFF2-40B4-BE49-F238E27FC236}">
                  <a16:creationId xmlns:a16="http://schemas.microsoft.com/office/drawing/2014/main" id="{8A7A727B-6652-4400-97A5-0B7976644932}"/>
                </a:ext>
              </a:extLst>
            </p:cNvPr>
            <p:cNvSpPr/>
            <p:nvPr/>
          </p:nvSpPr>
          <p:spPr>
            <a:xfrm>
              <a:off x="4032000" y="2628000"/>
              <a:ext cx="1296000" cy="1296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Core 0</a:t>
              </a:r>
            </a:p>
          </p:txBody>
        </p:sp>
        <p:sp>
          <p:nvSpPr>
            <p:cNvPr id="6" name="Rectangle 5">
              <a:extLst>
                <a:ext uri="{FF2B5EF4-FFF2-40B4-BE49-F238E27FC236}">
                  <a16:creationId xmlns:a16="http://schemas.microsoft.com/office/drawing/2014/main" id="{D36CD62D-573F-4509-8362-B2E63D955FD4}"/>
                </a:ext>
              </a:extLst>
            </p:cNvPr>
            <p:cNvSpPr/>
            <p:nvPr/>
          </p:nvSpPr>
          <p:spPr>
            <a:xfrm>
              <a:off x="4032000" y="4284000"/>
              <a:ext cx="1296000" cy="1296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Core 1</a:t>
              </a:r>
            </a:p>
          </p:txBody>
        </p:sp>
        <p:sp>
          <p:nvSpPr>
            <p:cNvPr id="7" name="Rectangle 6">
              <a:extLst>
                <a:ext uri="{FF2B5EF4-FFF2-40B4-BE49-F238E27FC236}">
                  <a16:creationId xmlns:a16="http://schemas.microsoft.com/office/drawing/2014/main" id="{1EC3BDEE-8D33-4679-BC3B-A29875326497}"/>
                </a:ext>
              </a:extLst>
            </p:cNvPr>
            <p:cNvSpPr/>
            <p:nvPr/>
          </p:nvSpPr>
          <p:spPr>
            <a:xfrm>
              <a:off x="2016000" y="2628000"/>
              <a:ext cx="1296000" cy="295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and data</a:t>
              </a:r>
            </a:p>
          </p:txBody>
        </p:sp>
        <p:sp>
          <p:nvSpPr>
            <p:cNvPr id="8" name="Rectangle 7">
              <a:extLst>
                <a:ext uri="{FF2B5EF4-FFF2-40B4-BE49-F238E27FC236}">
                  <a16:creationId xmlns:a16="http://schemas.microsoft.com/office/drawing/2014/main" id="{08F96203-AB49-42B5-8B66-FAE6AD2238D4}"/>
                </a:ext>
              </a:extLst>
            </p:cNvPr>
            <p:cNvSpPr/>
            <p:nvPr/>
          </p:nvSpPr>
          <p:spPr>
            <a:xfrm>
              <a:off x="6048000" y="2628000"/>
              <a:ext cx="648000" cy="2952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tx1"/>
                  </a:solidFill>
                </a:rPr>
                <a:t>Checker</a:t>
              </a:r>
            </a:p>
          </p:txBody>
        </p:sp>
        <p:sp>
          <p:nvSpPr>
            <p:cNvPr id="9" name="Rectangle 8">
              <a:extLst>
                <a:ext uri="{FF2B5EF4-FFF2-40B4-BE49-F238E27FC236}">
                  <a16:creationId xmlns:a16="http://schemas.microsoft.com/office/drawing/2014/main" id="{6DC85D4A-58A7-46C5-8BE8-C8CDC8943507}"/>
                </a:ext>
              </a:extLst>
            </p:cNvPr>
            <p:cNvSpPr/>
            <p:nvPr/>
          </p:nvSpPr>
          <p:spPr>
            <a:xfrm>
              <a:off x="7416000" y="3672000"/>
              <a:ext cx="2520000" cy="864000"/>
            </a:xfrm>
            <a:prstGeom prst="rect">
              <a:avLst/>
            </a:prstGeom>
            <a:gradFill flip="none" rotWithShape="1">
              <a:gsLst>
                <a:gs pos="45000">
                  <a:schemeClr val="accent4"/>
                </a:gs>
                <a:gs pos="55000">
                  <a:srgbClr val="C00000"/>
                </a:gs>
                <a:gs pos="0">
                  <a:schemeClr val="accent4"/>
                </a:gs>
                <a:gs pos="100000">
                  <a:srgbClr val="C00000"/>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Correct?</a:t>
              </a:r>
            </a:p>
          </p:txBody>
        </p:sp>
        <p:cxnSp>
          <p:nvCxnSpPr>
            <p:cNvPr id="10" name="Straight Arrow Connector 9">
              <a:extLst>
                <a:ext uri="{FF2B5EF4-FFF2-40B4-BE49-F238E27FC236}">
                  <a16:creationId xmlns:a16="http://schemas.microsoft.com/office/drawing/2014/main" id="{9158114B-B412-4EBC-AFAA-CF75E84A1D51}"/>
                </a:ext>
              </a:extLst>
            </p:cNvPr>
            <p:cNvCxnSpPr/>
            <p:nvPr/>
          </p:nvCxnSpPr>
          <p:spPr>
            <a:xfrm>
              <a:off x="3420000" y="3276000"/>
              <a:ext cx="5039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08E29F-10FB-4A58-94D5-C270E9E4C4A8}"/>
                </a:ext>
              </a:extLst>
            </p:cNvPr>
            <p:cNvCxnSpPr/>
            <p:nvPr/>
          </p:nvCxnSpPr>
          <p:spPr>
            <a:xfrm>
              <a:off x="3419999" y="4932000"/>
              <a:ext cx="5039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EED7A9-A787-45D7-8844-89C1F070F89E}"/>
                </a:ext>
              </a:extLst>
            </p:cNvPr>
            <p:cNvCxnSpPr/>
            <p:nvPr/>
          </p:nvCxnSpPr>
          <p:spPr>
            <a:xfrm>
              <a:off x="5436000" y="3276000"/>
              <a:ext cx="5039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F02EF1-CEF0-4542-A7C3-2C2596E3A0E4}"/>
                </a:ext>
              </a:extLst>
            </p:cNvPr>
            <p:cNvCxnSpPr/>
            <p:nvPr/>
          </p:nvCxnSpPr>
          <p:spPr>
            <a:xfrm>
              <a:off x="5435999" y="4932000"/>
              <a:ext cx="5039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420F71-D488-456D-8B33-7A11055340EA}"/>
                </a:ext>
              </a:extLst>
            </p:cNvPr>
            <p:cNvCxnSpPr/>
            <p:nvPr/>
          </p:nvCxnSpPr>
          <p:spPr>
            <a:xfrm>
              <a:off x="6804000" y="4104000"/>
              <a:ext cx="50399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659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E2635-5019-4987-AD62-A5D69F2D538C}"/>
              </a:ext>
            </a:extLst>
          </p:cNvPr>
          <p:cNvSpPr txBox="1"/>
          <p:nvPr/>
        </p:nvSpPr>
        <p:spPr>
          <a:xfrm>
            <a:off x="3715657" y="2583543"/>
            <a:ext cx="5878286" cy="420914"/>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GB" sz="2100" b="0" i="0" u="none" strike="noStrike" kern="1200" cap="none" spc="0" normalizeH="0" baseline="0" noProof="0" dirty="0">
              <a:ln>
                <a:noFill/>
              </a:ln>
              <a:solidFill>
                <a:srgbClr val="333E48"/>
              </a:solidFill>
              <a:effectLst/>
              <a:uLnTx/>
              <a:uFillTx/>
              <a:latin typeface="Calibri"/>
              <a:ea typeface="ＭＳ Ｐゴシック" panose="020B0600070205080204" pitchFamily="34" charset="-128"/>
              <a:cs typeface="+mn-cs"/>
            </a:endParaRPr>
          </a:p>
        </p:txBody>
      </p:sp>
      <p:sp>
        <p:nvSpPr>
          <p:cNvPr id="5" name="Rectangle 4">
            <a:extLst>
              <a:ext uri="{FF2B5EF4-FFF2-40B4-BE49-F238E27FC236}">
                <a16:creationId xmlns:a16="http://schemas.microsoft.com/office/drawing/2014/main" id="{AA0A5B6B-3B05-4D53-8322-8C6F9D9B57AA}"/>
              </a:ext>
            </a:extLst>
          </p:cNvPr>
          <p:cNvSpPr/>
          <p:nvPr/>
        </p:nvSpPr>
        <p:spPr>
          <a:xfrm>
            <a:off x="4100525" y="2967335"/>
            <a:ext cx="3991028"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rgbClr val="0091BD"/>
                </a:solidFill>
                <a:effectLst>
                  <a:outerShdw blurRad="38100" dist="25400" dir="5400000" algn="ctr" rotWithShape="0">
                    <a:srgbClr val="6E747A">
                      <a:alpha val="43000"/>
                    </a:srgbClr>
                  </a:outerShdw>
                </a:effectLst>
                <a:uLnTx/>
                <a:uFillTx/>
                <a:latin typeface="Calibri" panose="020F0502020204030204" pitchFamily="34" charset="0"/>
                <a:ea typeface="ＭＳ Ｐゴシック" panose="020B0600070205080204" pitchFamily="34" charset="-128"/>
                <a:cs typeface="+mn-cs"/>
              </a:rPr>
              <a:t>Backup Slides</a:t>
            </a:r>
          </a:p>
        </p:txBody>
      </p:sp>
    </p:spTree>
    <p:extLst>
      <p:ext uri="{BB962C8B-B14F-4D97-AF65-F5344CB8AC3E}">
        <p14:creationId xmlns:p14="http://schemas.microsoft.com/office/powerpoint/2010/main" val="1738236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Heterogeneity in Microarchitectures</a:t>
            </a:r>
            <a:endParaRPr lang="en-US" dirty="0"/>
          </a:p>
        </p:txBody>
      </p:sp>
      <p:sp>
        <p:nvSpPr>
          <p:cNvPr id="4" name="Text Placeholder 4">
            <a:extLst>
              <a:ext uri="{FF2B5EF4-FFF2-40B4-BE49-F238E27FC236}">
                <a16:creationId xmlns:a16="http://schemas.microsoft.com/office/drawing/2014/main" id="{B76E193C-9DD5-48F3-969C-E9DFBB21A491}"/>
              </a:ext>
            </a:extLst>
          </p:cNvPr>
          <p:cNvSpPr txBox="1">
            <a:spLocks/>
          </p:cNvSpPr>
          <p:nvPr/>
        </p:nvSpPr>
        <p:spPr>
          <a:xfrm>
            <a:off x="492125" y="1158030"/>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Cortex-A76</a:t>
            </a:r>
          </a:p>
        </p:txBody>
      </p:sp>
      <p:sp>
        <p:nvSpPr>
          <p:cNvPr id="5" name="Content Placeholder 6">
            <a:extLst>
              <a:ext uri="{FF2B5EF4-FFF2-40B4-BE49-F238E27FC236}">
                <a16:creationId xmlns:a16="http://schemas.microsoft.com/office/drawing/2014/main" id="{6B0B3C3F-9DF3-46D8-93F1-5E0DD01E6404}"/>
              </a:ext>
            </a:extLst>
          </p:cNvPr>
          <p:cNvSpPr txBox="1">
            <a:spLocks/>
          </p:cNvSpPr>
          <p:nvPr/>
        </p:nvSpPr>
        <p:spPr>
          <a:xfrm>
            <a:off x="492125" y="1899501"/>
            <a:ext cx="5332941" cy="386257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4-way superscalar, out-of-order processor</a:t>
            </a:r>
          </a:p>
          <a:p>
            <a:pPr lvl="1"/>
            <a:r>
              <a:rPr lang="en-GB" dirty="0"/>
              <a:t>8-wide issue</a:t>
            </a:r>
          </a:p>
          <a:p>
            <a:r>
              <a:rPr lang="en-GB" dirty="0"/>
              <a:t>13-stage pipeline</a:t>
            </a:r>
          </a:p>
          <a:p>
            <a:r>
              <a:rPr lang="en-GB" dirty="0"/>
              <a:t>Multilevel branch-target cache</a:t>
            </a:r>
          </a:p>
          <a:p>
            <a:pPr lvl="1"/>
            <a:r>
              <a:rPr lang="en-GB" dirty="0"/>
              <a:t>Branch unit has 2× fetch-unit bandwidth</a:t>
            </a:r>
          </a:p>
          <a:p>
            <a:r>
              <a:rPr lang="en-GB" dirty="0"/>
              <a:t>128-entry instruction window</a:t>
            </a:r>
          </a:p>
          <a:p>
            <a:r>
              <a:rPr lang="en-GB" dirty="0"/>
              <a:t>Two load/store pipelines access 64 KB L1D</a:t>
            </a:r>
          </a:p>
          <a:p>
            <a:pPr lvl="1"/>
            <a:r>
              <a:rPr lang="en-GB" dirty="0"/>
              <a:t>Optimized for memory-level parallelism</a:t>
            </a:r>
          </a:p>
          <a:p>
            <a:endParaRPr lang="en-GB" dirty="0"/>
          </a:p>
        </p:txBody>
      </p:sp>
      <p:sp>
        <p:nvSpPr>
          <p:cNvPr id="6" name="Text Placeholder 5">
            <a:extLst>
              <a:ext uri="{FF2B5EF4-FFF2-40B4-BE49-F238E27FC236}">
                <a16:creationId xmlns:a16="http://schemas.microsoft.com/office/drawing/2014/main" id="{1235D4E6-19FC-40F8-BCAE-23A9666AA75F}"/>
              </a:ext>
            </a:extLst>
          </p:cNvPr>
          <p:cNvSpPr txBox="1">
            <a:spLocks/>
          </p:cNvSpPr>
          <p:nvPr/>
        </p:nvSpPr>
        <p:spPr>
          <a:xfrm>
            <a:off x="6341534" y="1158030"/>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Cortex-A55</a:t>
            </a:r>
          </a:p>
        </p:txBody>
      </p:sp>
      <p:sp>
        <p:nvSpPr>
          <p:cNvPr id="7" name="Content Placeholder 7">
            <a:extLst>
              <a:ext uri="{FF2B5EF4-FFF2-40B4-BE49-F238E27FC236}">
                <a16:creationId xmlns:a16="http://schemas.microsoft.com/office/drawing/2014/main" id="{6ECB9EF5-E561-4186-A880-F893FAB60937}"/>
              </a:ext>
            </a:extLst>
          </p:cNvPr>
          <p:cNvSpPr txBox="1">
            <a:spLocks/>
          </p:cNvSpPr>
          <p:nvPr/>
        </p:nvSpPr>
        <p:spPr>
          <a:xfrm>
            <a:off x="6341534" y="1900032"/>
            <a:ext cx="5331354" cy="420024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2-wide in-order superscalar</a:t>
            </a:r>
          </a:p>
          <a:p>
            <a:r>
              <a:rPr lang="en-GB" dirty="0"/>
              <a:t>8-stage pipeline</a:t>
            </a:r>
          </a:p>
          <a:p>
            <a:pPr lvl="1"/>
            <a:r>
              <a:rPr lang="en-GB" dirty="0"/>
              <a:t>Sweet spot between power/area and frequency</a:t>
            </a:r>
          </a:p>
          <a:p>
            <a:r>
              <a:rPr lang="en-GB" dirty="0"/>
              <a:t>Neural network-based branch predictor</a:t>
            </a:r>
          </a:p>
          <a:p>
            <a:pPr lvl="1"/>
            <a:r>
              <a:rPr lang="en-GB" dirty="0"/>
              <a:t>256-entry Branch Target Address Cache (BTAC)</a:t>
            </a:r>
          </a:p>
          <a:p>
            <a:r>
              <a:rPr lang="en-GB" dirty="0"/>
              <a:t>Configurable L1D cache size</a:t>
            </a:r>
          </a:p>
          <a:p>
            <a:pPr lvl="1"/>
            <a:r>
              <a:rPr lang="en-GB" dirty="0"/>
              <a:t>Fully exclusive of L2</a:t>
            </a:r>
          </a:p>
          <a:p>
            <a:r>
              <a:rPr lang="en-GB" dirty="0"/>
              <a:t>Independent load &amp; store AGUs</a:t>
            </a:r>
          </a:p>
          <a:p>
            <a:pPr lvl="1"/>
            <a:r>
              <a:rPr lang="en-GB" dirty="0"/>
              <a:t>Address generation units</a:t>
            </a:r>
          </a:p>
          <a:p>
            <a:pPr lvl="1"/>
            <a:endParaRPr lang="en-GB" dirty="0"/>
          </a:p>
          <a:p>
            <a:endParaRPr lang="en-GB" dirty="0"/>
          </a:p>
        </p:txBody>
      </p:sp>
    </p:spTree>
    <p:extLst>
      <p:ext uri="{BB962C8B-B14F-4D97-AF65-F5344CB8AC3E}">
        <p14:creationId xmlns:p14="http://schemas.microsoft.com/office/powerpoint/2010/main" val="2192109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Reliability, Availability, and Serviceability (RAS)</a:t>
            </a:r>
            <a:endParaRPr lang="en-US" dirty="0"/>
          </a:p>
        </p:txBody>
      </p:sp>
      <p:grpSp>
        <p:nvGrpSpPr>
          <p:cNvPr id="4" name="Group 3">
            <a:extLst>
              <a:ext uri="{FF2B5EF4-FFF2-40B4-BE49-F238E27FC236}">
                <a16:creationId xmlns:a16="http://schemas.microsoft.com/office/drawing/2014/main" id="{76E2F2EC-9478-40BB-AFEB-DEE1BEFC62C1}"/>
              </a:ext>
            </a:extLst>
          </p:cNvPr>
          <p:cNvGrpSpPr/>
          <p:nvPr/>
        </p:nvGrpSpPr>
        <p:grpSpPr>
          <a:xfrm>
            <a:off x="804472" y="1492103"/>
            <a:ext cx="10583056" cy="4178118"/>
            <a:chOff x="839449" y="1817948"/>
            <a:chExt cx="10583056" cy="4178118"/>
          </a:xfrm>
        </p:grpSpPr>
        <p:sp>
          <p:nvSpPr>
            <p:cNvPr id="5" name="Rectangle 4">
              <a:extLst>
                <a:ext uri="{FF2B5EF4-FFF2-40B4-BE49-F238E27FC236}">
                  <a16:creationId xmlns:a16="http://schemas.microsoft.com/office/drawing/2014/main" id="{38CD7DD9-784D-435F-BF44-3F7D1FFACC01}"/>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8FE27F76-A0D5-4A5E-B66C-D62C75770CBE}"/>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B223EB18-3D0F-45B2-9D19-7970819E134D}"/>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985B7A8D-A4AE-4415-9E38-445D67AFF2B0}"/>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50510858-7041-4A0E-9463-4CBDABD4B3BD}"/>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4BA83C5C-B3EA-4574-AE1C-E0324D619907}"/>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7F9ECB81-4FD2-4B77-9FB0-3040FAC10B31}"/>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FB3F1C61-24FC-458B-961C-CE21EBE444FD}"/>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53662870-F84C-4881-8031-F40C53876859}"/>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108E480F-473F-488E-9D67-7919CDF12A30}"/>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A1131889-FD2F-4309-A717-E15F8A540AAB}"/>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7D7E5888-113C-4A74-B044-F284746B504C}"/>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73879F9A-071B-49B8-904D-CDC4579745C4}"/>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0593B213-C60E-4350-B2EE-34BCDDEA7E4D}"/>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7859CBD3-58A1-49FE-BC5A-DF5831B7DE47}"/>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C63A783D-EA30-48AF-9E34-0F82A4DD566E}"/>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22B84679-9F0F-45F9-BD58-60D51A664D07}"/>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7A82CADC-EA17-4EFA-BB5D-A938041E898C}"/>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93DEEE8F-5B3A-4CCE-865E-AA7A5E12C730}"/>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58AAF4D2-CFDA-44AC-A1A4-11855C1C2A03}"/>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E85768C0-6F1B-40AD-94F3-928D46546B39}"/>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29E62574-3A49-44D2-AB63-B9DCD7875347}"/>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3D2A05A5-1D14-43D3-9A92-D5EE375A0128}"/>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9D170523-D2D4-46D0-B2A5-AABE58BD6B56}"/>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2501DA74-FBBC-43FC-A596-612386B7BED0}"/>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C1D702F1-6FA4-49EB-ABF7-CD9D76A711CE}"/>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4C5A0C79-2786-4A11-BA9B-FF515CDB4425}"/>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A6D11C68-EB42-4197-BB81-CDD6BEE45F18}"/>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F9E42884-A954-4082-A3DA-09160C79DF0C}"/>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3DBB5EA9-1306-423A-BA9F-0095BED91CAB}"/>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13693200-04AC-4A12-B7BB-26D001C133D2}"/>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CA6D53E9-2787-4758-977B-648BD2A2A609}"/>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5DA1FF5A-160C-4BC7-85FD-7628D2E56C86}"/>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A9AB4CE9-51B8-4382-8FD6-13B7FE60D9AC}"/>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5F12CB83-2DA0-4FBD-A507-9EC244B2C31F}"/>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ED5C97C1-AFBE-4C86-A9D2-CDC092A9CDA2}"/>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7668C264-5BBB-41AE-9646-2BECA843FDDF}"/>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4F446115-2601-4003-B02F-790CED037DF6}"/>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5406A95E-51A6-45A9-8211-828E9CC39D7B}"/>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D1F67675-8A41-4D15-9BAA-45A8AB6229B4}"/>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4D41E6E3-FE16-4070-95AC-CCBA8B58DFDB}"/>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7880B8F5-2952-47C8-8D0B-11DD199929F4}"/>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F25486FC-6A1C-4C8E-BDC4-FE79C4D921CC}"/>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004CF6C9-B8CA-4273-B25C-544C3EA5C7DE}"/>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85D722C9-F0FE-447A-B987-38FC6050727C}"/>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95CA4C9F-E84D-449F-9297-700BFADDE6F1}"/>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A0FF8BFD-D669-4A24-BF7F-943FE48D9D09}"/>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F05B2159-71CD-4280-91C9-DB3198119BC0}"/>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A406618C-D889-42B6-B2D6-C90C5E038EAB}"/>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1C4BB150-66A9-4D48-B229-C86E12289C12}"/>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C946B98A-44F7-4156-B5B7-C52C17AE46F4}"/>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150EEDAA-18AB-4103-B851-99A411E937CC}"/>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BF8D60C5-250A-40D8-AE78-500997B300D9}"/>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BA2DE349-4E02-4561-AF1E-5FF7FAD1C65F}"/>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676CA2D4-47F3-4AA6-A364-AB78CB9F2ACF}"/>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83D404CB-73E7-486C-9B76-9610037694B4}"/>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1F79B633-5992-4A88-B185-E4EA752F6871}"/>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FBC7FBE6-C8E0-4C10-A487-2B651254946A}"/>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2958288D-1324-4ADD-8B8B-D9F765AB6577}"/>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BD9EE4E9-CA97-4D5A-BDEF-7DE219B72C28}"/>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A6B0343E-E7FF-43EF-9AC2-A48503D5B559}"/>
              </a:ext>
            </a:extLst>
          </p:cNvPr>
          <p:cNvSpPr/>
          <p:nvPr/>
        </p:nvSpPr>
        <p:spPr>
          <a:xfrm>
            <a:off x="1395290" y="1890481"/>
            <a:ext cx="3358802" cy="2064990"/>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6082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System-on-chip (SoC) Design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solidFill>
                  <a:schemeClr val="tx1"/>
                </a:solidFill>
              </a:rPr>
              <a:t>Let’s define some high-level design goals and constraints for a SoC example:</a:t>
            </a:r>
          </a:p>
          <a:p>
            <a:pPr>
              <a:buFont typeface="Arial" panose="020B0604020202020204" pitchFamily="34" charset="0"/>
              <a:buChar char="•"/>
            </a:pPr>
            <a:r>
              <a:rPr lang="en-GB" b="1" dirty="0">
                <a:solidFill>
                  <a:schemeClr val="tx1"/>
                </a:solidFill>
              </a:rPr>
              <a:t>Target market</a:t>
            </a:r>
            <a:r>
              <a:rPr lang="en-GB" dirty="0">
                <a:solidFill>
                  <a:schemeClr val="tx1"/>
                </a:solidFill>
              </a:rPr>
              <a:t>: client device (e.g., mobile phone, tablet, etc.) </a:t>
            </a:r>
          </a:p>
          <a:p>
            <a:pPr>
              <a:buFont typeface="Arial" panose="020B0604020202020204" pitchFamily="34" charset="0"/>
              <a:buChar char="•"/>
            </a:pPr>
            <a:r>
              <a:rPr lang="en-GB" b="1" dirty="0">
                <a:solidFill>
                  <a:schemeClr val="tx1"/>
                </a:solidFill>
              </a:rPr>
              <a:t>Area </a:t>
            </a:r>
            <a:r>
              <a:rPr lang="en-GB" dirty="0">
                <a:solidFill>
                  <a:schemeClr val="tx1"/>
                </a:solidFill>
              </a:rPr>
              <a:t>= ~70-80 </a:t>
            </a:r>
            <a:r>
              <a:rPr lang="en-GB" dirty="0"/>
              <a:t>mm</a:t>
            </a:r>
            <a:r>
              <a:rPr lang="en-GB" baseline="30000" dirty="0"/>
              <a:t>2</a:t>
            </a:r>
            <a:r>
              <a:rPr lang="en-GB" dirty="0">
                <a:solidFill>
                  <a:schemeClr val="tx1"/>
                </a:solidFill>
              </a:rPr>
              <a:t> in 7 nm fabrication technology</a:t>
            </a:r>
          </a:p>
          <a:p>
            <a:pPr>
              <a:buFont typeface="Arial" panose="020B0604020202020204" pitchFamily="34" charset="0"/>
              <a:buChar char="•"/>
            </a:pPr>
            <a:r>
              <a:rPr lang="en-GB" b="1" dirty="0">
                <a:solidFill>
                  <a:schemeClr val="tx1"/>
                </a:solidFill>
              </a:rPr>
              <a:t>Transistor budget</a:t>
            </a:r>
            <a:r>
              <a:rPr lang="en-GB" dirty="0">
                <a:solidFill>
                  <a:schemeClr val="tx1"/>
                </a:solidFill>
              </a:rPr>
              <a:t>: ~7-8 billion transistors</a:t>
            </a:r>
          </a:p>
          <a:p>
            <a:pPr>
              <a:buFont typeface="Arial" panose="020B0604020202020204" pitchFamily="34" charset="0"/>
              <a:buChar char="•"/>
            </a:pPr>
            <a:r>
              <a:rPr lang="en-GB" b="1" dirty="0">
                <a:solidFill>
                  <a:schemeClr val="tx1"/>
                </a:solidFill>
              </a:rPr>
              <a:t>Performance: </a:t>
            </a:r>
            <a:r>
              <a:rPr lang="en-GB" dirty="0">
                <a:solidFill>
                  <a:schemeClr val="tx1"/>
                </a:solidFill>
              </a:rPr>
              <a:t>Excellent general-purpose performance over a wide range of workloads, e.g., image processing, 2D/3D graphics, machine learning applications. Some requirements for real-time processing capabilities</a:t>
            </a:r>
          </a:p>
          <a:p>
            <a:pPr>
              <a:buFont typeface="Arial" panose="020B0604020202020204" pitchFamily="34" charset="0"/>
              <a:buChar char="•"/>
            </a:pPr>
            <a:r>
              <a:rPr lang="en-GB" b="1" dirty="0">
                <a:solidFill>
                  <a:schemeClr val="tx1"/>
                </a:solidFill>
              </a:rPr>
              <a:t>Off-chip memory bandwidth: </a:t>
            </a:r>
            <a:r>
              <a:rPr lang="en-GB" dirty="0">
                <a:solidFill>
                  <a:schemeClr val="tx1"/>
                </a:solidFill>
              </a:rPr>
              <a:t>32 GB/s </a:t>
            </a:r>
          </a:p>
          <a:p>
            <a:pPr>
              <a:buFont typeface="Arial" panose="020B0604020202020204" pitchFamily="34" charset="0"/>
              <a:buChar char="•"/>
            </a:pPr>
            <a:r>
              <a:rPr lang="en-GB" b="1" dirty="0">
                <a:solidFill>
                  <a:schemeClr val="tx1"/>
                </a:solidFill>
              </a:rPr>
              <a:t>Power: </a:t>
            </a:r>
            <a:r>
              <a:rPr lang="en-GB" dirty="0">
                <a:solidFill>
                  <a:schemeClr val="tx1"/>
                </a:solidFill>
              </a:rPr>
              <a:t>2-3 W peak (only in short bursts on smartphones)</a:t>
            </a:r>
            <a:endParaRPr lang="en-US" dirty="0"/>
          </a:p>
        </p:txBody>
      </p:sp>
    </p:spTree>
    <p:extLst>
      <p:ext uri="{BB962C8B-B14F-4D97-AF65-F5344CB8AC3E}">
        <p14:creationId xmlns:p14="http://schemas.microsoft.com/office/powerpoint/2010/main" val="1108904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Reliability, Availability, and Serviceability (RAS)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What is RAS?</a:t>
            </a:r>
          </a:p>
          <a:p>
            <a:pPr marL="741363" lvl="1" indent="-342900"/>
            <a:r>
              <a:rPr lang="en-GB" b="1" dirty="0"/>
              <a:t>R</a:t>
            </a:r>
            <a:r>
              <a:rPr lang="en-GB" dirty="0"/>
              <a:t>eliability – Continuity of correct service</a:t>
            </a:r>
          </a:p>
          <a:p>
            <a:pPr marL="741363" lvl="1" indent="-342900"/>
            <a:r>
              <a:rPr lang="en-GB" b="1" dirty="0"/>
              <a:t>A</a:t>
            </a:r>
            <a:r>
              <a:rPr lang="en-GB" dirty="0"/>
              <a:t>vailability – Readiness for correct service </a:t>
            </a:r>
          </a:p>
          <a:p>
            <a:pPr marL="741363" lvl="1" indent="-342900"/>
            <a:r>
              <a:rPr lang="en-GB" b="1" dirty="0"/>
              <a:t>S</a:t>
            </a:r>
            <a:r>
              <a:rPr lang="en-GB" dirty="0"/>
              <a:t>erviceability – Ability to undergo modifications and repairs</a:t>
            </a:r>
          </a:p>
          <a:p>
            <a:pPr>
              <a:buFont typeface="Arial" panose="020B0604020202020204" pitchFamily="34" charset="0"/>
              <a:buChar char="•"/>
            </a:pPr>
            <a:r>
              <a:rPr lang="en-GB" dirty="0"/>
              <a:t>Protects data integrity, makes systems more fault-tolerant</a:t>
            </a:r>
          </a:p>
          <a:p>
            <a:pPr marL="741363" lvl="1" indent="-342900"/>
            <a:r>
              <a:rPr lang="en-US" dirty="0"/>
              <a:t>Transient errors can be detected and corrected before they cause application or system failure. </a:t>
            </a:r>
          </a:p>
          <a:p>
            <a:pPr marL="741363" lvl="1" indent="-342900"/>
            <a:r>
              <a:rPr lang="en-US" dirty="0"/>
              <a:t>Failing components can be identified and replaced. </a:t>
            </a:r>
          </a:p>
          <a:p>
            <a:pPr marL="741363" lvl="1" indent="-342900"/>
            <a:r>
              <a:rPr lang="en-US" dirty="0"/>
              <a:t>Failure can be predicted ahead of time to allow replacement during planned maintenance.</a:t>
            </a:r>
            <a:endParaRPr lang="en-GB" dirty="0"/>
          </a:p>
          <a:p>
            <a:endParaRPr lang="en-US" dirty="0"/>
          </a:p>
        </p:txBody>
      </p:sp>
    </p:spTree>
    <p:extLst>
      <p:ext uri="{BB962C8B-B14F-4D97-AF65-F5344CB8AC3E}">
        <p14:creationId xmlns:p14="http://schemas.microsoft.com/office/powerpoint/2010/main" val="4206301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Why RAS?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Technology scaling provides smaller transistors - but also less reliable.</a:t>
            </a:r>
          </a:p>
          <a:p>
            <a:pPr>
              <a:buFont typeface="Arial" panose="020B0604020202020204" pitchFamily="34" charset="0"/>
              <a:buChar char="•"/>
            </a:pPr>
            <a:r>
              <a:rPr lang="en-GB" dirty="0"/>
              <a:t>Multiple points in a processor’s life cycle where hard and soft errors can creep in</a:t>
            </a:r>
          </a:p>
          <a:p>
            <a:pPr marL="741363" lvl="1" indent="-342900"/>
            <a:r>
              <a:rPr lang="en-GB" dirty="0"/>
              <a:t>During manufacture (process variation) or transistor aging</a:t>
            </a:r>
          </a:p>
          <a:p>
            <a:pPr marL="741363" lvl="1" indent="-342900"/>
            <a:r>
              <a:rPr lang="en-GB" dirty="0"/>
              <a:t>As an effect of power fluctuations (voltage droops)</a:t>
            </a:r>
          </a:p>
          <a:p>
            <a:pPr marL="741363" lvl="1" indent="-342900"/>
            <a:r>
              <a:rPr lang="en-GB" dirty="0"/>
              <a:t>Through particle strikes (e.g., caused by cosmic rays, gamma radiation)</a:t>
            </a:r>
          </a:p>
          <a:p>
            <a:pPr>
              <a:buFont typeface="Arial" panose="020B0604020202020204" pitchFamily="34" charset="0"/>
              <a:buChar char="•"/>
            </a:pPr>
            <a:r>
              <a:rPr lang="en-GB" dirty="0"/>
              <a:t>These errors can cause the processor to perform calculations incorrectly.</a:t>
            </a:r>
          </a:p>
          <a:p>
            <a:pPr marL="741363" lvl="1" indent="-342900"/>
            <a:r>
              <a:rPr lang="en-GB" dirty="0"/>
              <a:t>Either because a circuit has been corrupted (hard error)</a:t>
            </a:r>
          </a:p>
          <a:p>
            <a:pPr marL="741363" lvl="1" indent="-342900"/>
            <a:r>
              <a:rPr lang="en-GB" dirty="0"/>
              <a:t>Or bits in the values used have been flipped (soft error)</a:t>
            </a:r>
          </a:p>
          <a:p>
            <a:pPr>
              <a:buFont typeface="Arial" panose="020B0604020202020204" pitchFamily="34" charset="0"/>
              <a:buChar char="•"/>
            </a:pPr>
            <a:r>
              <a:rPr lang="en-GB" dirty="0"/>
              <a:t>Memory systems are most vulnerable.</a:t>
            </a:r>
          </a:p>
          <a:p>
            <a:pPr marL="741363" lvl="1" indent="-342900"/>
            <a:r>
              <a:rPr lang="en-GB" dirty="0"/>
              <a:t>Especially DRAM, which contains small transistors, easily flipped</a:t>
            </a:r>
          </a:p>
          <a:p>
            <a:pPr marL="741363" lvl="1" indent="-342900"/>
            <a:r>
              <a:rPr lang="en-GB" dirty="0"/>
              <a:t>But also caches, due to having a lot of memory cells close together, increasing the probability of a particle hit</a:t>
            </a:r>
          </a:p>
          <a:p>
            <a:pPr marL="741363" lvl="1" indent="-342900"/>
            <a:endParaRPr lang="en-GB" dirty="0"/>
          </a:p>
          <a:p>
            <a:endParaRPr lang="en-US" dirty="0"/>
          </a:p>
        </p:txBody>
      </p:sp>
    </p:spTree>
    <p:extLst>
      <p:ext uri="{BB962C8B-B14F-4D97-AF65-F5344CB8AC3E}">
        <p14:creationId xmlns:p14="http://schemas.microsoft.com/office/powerpoint/2010/main" val="3668447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RAS Techniques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Terminology</a:t>
            </a:r>
          </a:p>
          <a:p>
            <a:pPr marL="741363" lvl="1" indent="-342900"/>
            <a:r>
              <a:rPr lang="en-GB" dirty="0"/>
              <a:t>An </a:t>
            </a:r>
            <a:r>
              <a:rPr lang="en-GB" i="1" dirty="0"/>
              <a:t>error</a:t>
            </a:r>
            <a:r>
              <a:rPr lang="en-GB" dirty="0"/>
              <a:t> is any deviation of the correct behavior.</a:t>
            </a:r>
          </a:p>
          <a:p>
            <a:pPr marL="741363" lvl="1" indent="-342900"/>
            <a:r>
              <a:rPr lang="en-GB" dirty="0"/>
              <a:t>A </a:t>
            </a:r>
            <a:r>
              <a:rPr lang="en-GB" i="1" dirty="0"/>
              <a:t>fault</a:t>
            </a:r>
            <a:r>
              <a:rPr lang="en-GB" dirty="0"/>
              <a:t> leads to an </a:t>
            </a:r>
            <a:r>
              <a:rPr lang="en-GB" i="1" dirty="0"/>
              <a:t>error –  </a:t>
            </a:r>
            <a:r>
              <a:rPr lang="en-GB" dirty="0"/>
              <a:t>example of fault: manufacturing problem.</a:t>
            </a:r>
          </a:p>
          <a:p>
            <a:pPr>
              <a:buFont typeface="Arial" panose="020B0604020202020204" pitchFamily="34" charset="0"/>
              <a:buChar char="•"/>
            </a:pPr>
            <a:r>
              <a:rPr lang="en-GB" dirty="0"/>
              <a:t>Techniques for Reliability</a:t>
            </a:r>
          </a:p>
          <a:p>
            <a:pPr marL="741363" lvl="1" indent="-342900"/>
            <a:r>
              <a:rPr lang="en-GB" dirty="0"/>
              <a:t>Avoid error, correct the error, contain the scope of the error</a:t>
            </a:r>
          </a:p>
          <a:p>
            <a:pPr>
              <a:buFont typeface="Arial" panose="020B0604020202020204" pitchFamily="34" charset="0"/>
              <a:buChar char="•"/>
            </a:pPr>
            <a:r>
              <a:rPr lang="en-GB" dirty="0"/>
              <a:t>Techniques for Availability</a:t>
            </a:r>
          </a:p>
          <a:p>
            <a:pPr marL="741363" lvl="1" indent="-342900"/>
            <a:r>
              <a:rPr lang="en-GB" dirty="0"/>
              <a:t>Fault handling </a:t>
            </a:r>
          </a:p>
          <a:p>
            <a:pPr marL="741363" lvl="1" indent="-342900"/>
            <a:r>
              <a:rPr lang="en-GB" dirty="0"/>
              <a:t>Minimize scope of failure</a:t>
            </a:r>
          </a:p>
          <a:p>
            <a:pPr>
              <a:buFont typeface="Arial" panose="020B0604020202020204" pitchFamily="34" charset="0"/>
              <a:buChar char="•"/>
            </a:pPr>
            <a:r>
              <a:rPr lang="en-GB" dirty="0"/>
              <a:t>Techniques for Serviceability</a:t>
            </a:r>
          </a:p>
          <a:p>
            <a:pPr marL="741363" lvl="1" indent="-342900"/>
            <a:r>
              <a:rPr lang="en-GB" dirty="0"/>
              <a:t>Fault and error reporting</a:t>
            </a:r>
          </a:p>
          <a:p>
            <a:pPr lvl="1" indent="0">
              <a:buNone/>
            </a:pPr>
            <a:endParaRPr lang="en-GB" dirty="0"/>
          </a:p>
          <a:p>
            <a:endParaRPr lang="en-US" dirty="0"/>
          </a:p>
        </p:txBody>
      </p:sp>
    </p:spTree>
    <p:extLst>
      <p:ext uri="{BB962C8B-B14F-4D97-AF65-F5344CB8AC3E}">
        <p14:creationId xmlns:p14="http://schemas.microsoft.com/office/powerpoint/2010/main" val="209880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RAS in </a:t>
            </a:r>
            <a:r>
              <a:rPr lang="en-US" dirty="0"/>
              <a:t>Armv8</a:t>
            </a:r>
            <a:r>
              <a:rPr lang="en-GB" dirty="0"/>
              <a:t>-A Profile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Arm introduced RAS specification for the Armv8-A profile.</a:t>
            </a:r>
          </a:p>
          <a:p>
            <a:pPr>
              <a:buFont typeface="Arial" panose="020B0604020202020204" pitchFamily="34" charset="0"/>
              <a:buChar char="•"/>
            </a:pPr>
            <a:r>
              <a:rPr lang="en-GB" dirty="0"/>
              <a:t>Includes:</a:t>
            </a:r>
          </a:p>
          <a:p>
            <a:pPr marL="741363" lvl="1" indent="-342900"/>
            <a:r>
              <a:rPr lang="en-GB" dirty="0"/>
              <a:t>Error recording in specific RAS registers.</a:t>
            </a:r>
          </a:p>
          <a:p>
            <a:pPr marL="741363" lvl="1" indent="-342900"/>
            <a:r>
              <a:rPr lang="en-GB" dirty="0"/>
              <a:t>Supports fault injection for the purpose of testing fault handling software by programming some Error Record and Control registers.</a:t>
            </a:r>
          </a:p>
          <a:p>
            <a:pPr marL="741363" lvl="1" indent="-342900"/>
            <a:r>
              <a:rPr lang="en-GB" dirty="0"/>
              <a:t>Optional cache protection with SED, interleaved parity, and SECDED capabilities.</a:t>
            </a:r>
          </a:p>
          <a:p>
            <a:pPr marL="741363" lvl="1" indent="-342900"/>
            <a:r>
              <a:rPr lang="en-US" dirty="0"/>
              <a:t>Error recovery and fault handling interrupt outputs. </a:t>
            </a:r>
          </a:p>
          <a:p>
            <a:pPr marL="741363" lvl="1" indent="-342900"/>
            <a:r>
              <a:rPr lang="en-US" dirty="0"/>
              <a:t>Error Synchronization Barrier instruction (</a:t>
            </a:r>
            <a:r>
              <a:rPr lang="en-US" dirty="0">
                <a:latin typeface="Courier New" panose="02070309020205020404" pitchFamily="49" charset="0"/>
                <a:cs typeface="Courier New" panose="02070309020205020404" pitchFamily="49" charset="0"/>
              </a:rPr>
              <a:t>ESB</a:t>
            </a:r>
            <a:r>
              <a:rPr lang="en-US" dirty="0"/>
              <a:t>), which allows efficient isolation of errors </a:t>
            </a:r>
            <a:endParaRPr lang="en-GB" dirty="0"/>
          </a:p>
          <a:p>
            <a:endParaRPr lang="en-US" dirty="0"/>
          </a:p>
        </p:txBody>
      </p:sp>
    </p:spTree>
    <p:extLst>
      <p:ext uri="{BB962C8B-B14F-4D97-AF65-F5344CB8AC3E}">
        <p14:creationId xmlns:p14="http://schemas.microsoft.com/office/powerpoint/2010/main" val="4112113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0D982C-7D02-4254-AF76-4C05109743DC}"/>
              </a:ext>
            </a:extLst>
          </p:cNvPr>
          <p:cNvSpPr/>
          <p:nvPr/>
        </p:nvSpPr>
        <p:spPr>
          <a:xfrm>
            <a:off x="3175846" y="2967335"/>
            <a:ext cx="584038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Other SoC Examples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51703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Further Examples: Wireless IoT Soc</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081953" cy="4948335"/>
          </a:xfrm>
        </p:spPr>
        <p:txBody>
          <a:bodyPr/>
          <a:lstStyle/>
          <a:p>
            <a:pPr marL="0" indent="0">
              <a:buNone/>
            </a:pPr>
            <a:r>
              <a:rPr lang="en-GB" b="1" dirty="0"/>
              <a:t>Nordic Semi nRF52832</a:t>
            </a:r>
          </a:p>
          <a:p>
            <a:pPr>
              <a:buFont typeface="Arial" panose="020B0604020202020204" pitchFamily="34" charset="0"/>
              <a:buChar char="•"/>
            </a:pPr>
            <a:r>
              <a:rPr lang="en-GB" sz="2000" dirty="0"/>
              <a:t>Bluetooth 5 Low Energy SoC for smart home, sensor networks, wristwatches, remote control applications, etc.</a:t>
            </a:r>
          </a:p>
          <a:p>
            <a:pPr>
              <a:buFont typeface="Arial" panose="020B0604020202020204" pitchFamily="34" charset="0"/>
              <a:buChar char="•"/>
            </a:pPr>
            <a:r>
              <a:rPr lang="en-GB" sz="2000" dirty="0"/>
              <a:t>Multiprotocol 2.4 GHz Radio</a:t>
            </a:r>
          </a:p>
          <a:p>
            <a:pPr>
              <a:buFont typeface="Arial" panose="020B0604020202020204" pitchFamily="34" charset="0"/>
              <a:buChar char="•"/>
            </a:pPr>
            <a:r>
              <a:rPr lang="en-GB" sz="2000" dirty="0"/>
              <a:t>NFC-A Near Field Communication</a:t>
            </a:r>
          </a:p>
          <a:p>
            <a:pPr>
              <a:buFont typeface="Arial" panose="020B0604020202020204" pitchFamily="34" charset="0"/>
              <a:buChar char="•"/>
            </a:pPr>
            <a:r>
              <a:rPr lang="en-GB" sz="2000" dirty="0"/>
              <a:t>64 MHz ARM Cortex-M4F</a:t>
            </a:r>
          </a:p>
          <a:p>
            <a:pPr marL="741363" lvl="1" indent="-342900"/>
            <a:r>
              <a:rPr lang="en-GB" sz="1400" dirty="0"/>
              <a:t>With floating point (“F)” and DSP instructions</a:t>
            </a:r>
          </a:p>
          <a:p>
            <a:pPr marL="741363" lvl="1" indent="-342900"/>
            <a:r>
              <a:rPr lang="en-GB" sz="1400" dirty="0"/>
              <a:t>3-stage pipeline with branch speculation</a:t>
            </a:r>
          </a:p>
          <a:p>
            <a:pPr marL="741363" lvl="1" indent="-342900"/>
            <a:r>
              <a:rPr lang="en-GB" sz="1400" dirty="0"/>
              <a:t>Various sleep modes</a:t>
            </a:r>
          </a:p>
          <a:p>
            <a:pPr>
              <a:buFont typeface="Arial" panose="020B0604020202020204" pitchFamily="34" charset="0"/>
              <a:buChar char="•"/>
            </a:pPr>
            <a:r>
              <a:rPr lang="en-GB" sz="2000" dirty="0"/>
              <a:t>Cost $2.50 or less at volume</a:t>
            </a:r>
            <a:endParaRPr lang="en-US" dirty="0"/>
          </a:p>
        </p:txBody>
      </p:sp>
      <p:grpSp>
        <p:nvGrpSpPr>
          <p:cNvPr id="4" name="Group 3">
            <a:extLst>
              <a:ext uri="{FF2B5EF4-FFF2-40B4-BE49-F238E27FC236}">
                <a16:creationId xmlns:a16="http://schemas.microsoft.com/office/drawing/2014/main" id="{BF351652-60AA-41AF-B24C-706380BCE4D2}"/>
              </a:ext>
            </a:extLst>
          </p:cNvPr>
          <p:cNvGrpSpPr/>
          <p:nvPr/>
        </p:nvGrpSpPr>
        <p:grpSpPr>
          <a:xfrm>
            <a:off x="5715000" y="1260392"/>
            <a:ext cx="6272784" cy="4524375"/>
            <a:chOff x="5532120" y="962025"/>
            <a:chExt cx="6272784" cy="4524375"/>
          </a:xfrm>
        </p:grpSpPr>
        <p:sp>
          <p:nvSpPr>
            <p:cNvPr id="5" name="Rectangle 4">
              <a:extLst>
                <a:ext uri="{FF2B5EF4-FFF2-40B4-BE49-F238E27FC236}">
                  <a16:creationId xmlns:a16="http://schemas.microsoft.com/office/drawing/2014/main" id="{554375A0-23C5-4A19-8FAF-0775E5807788}"/>
                </a:ext>
              </a:extLst>
            </p:cNvPr>
            <p:cNvSpPr/>
            <p:nvPr/>
          </p:nvSpPr>
          <p:spPr>
            <a:xfrm>
              <a:off x="5532120" y="962025"/>
              <a:ext cx="6272784" cy="45243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632CACD-44E8-468A-A4B1-CBF57C11F6CA}"/>
                </a:ext>
              </a:extLst>
            </p:cNvPr>
            <p:cNvSpPr/>
            <p:nvPr/>
          </p:nvSpPr>
          <p:spPr>
            <a:xfrm>
              <a:off x="5677358" y="1121656"/>
              <a:ext cx="1739900" cy="2216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512 KB</a:t>
              </a:r>
            </a:p>
            <a:p>
              <a:pPr algn="ctr"/>
              <a:r>
                <a:rPr lang="en-GB" dirty="0"/>
                <a:t>Flash with cache</a:t>
              </a:r>
            </a:p>
          </p:txBody>
        </p:sp>
        <p:sp>
          <p:nvSpPr>
            <p:cNvPr id="7" name="Rectangle 6">
              <a:extLst>
                <a:ext uri="{FF2B5EF4-FFF2-40B4-BE49-F238E27FC236}">
                  <a16:creationId xmlns:a16="http://schemas.microsoft.com/office/drawing/2014/main" id="{556B5A5D-A14F-4CBB-9519-3BC53368B9F1}"/>
                </a:ext>
              </a:extLst>
            </p:cNvPr>
            <p:cNvSpPr/>
            <p:nvPr/>
          </p:nvSpPr>
          <p:spPr>
            <a:xfrm>
              <a:off x="5677358" y="3497646"/>
              <a:ext cx="1739900"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64 KB</a:t>
              </a:r>
            </a:p>
            <a:p>
              <a:pPr algn="ctr"/>
              <a:r>
                <a:rPr lang="en-GB" dirty="0"/>
                <a:t>SRAM</a:t>
              </a:r>
            </a:p>
          </p:txBody>
        </p:sp>
        <p:sp>
          <p:nvSpPr>
            <p:cNvPr id="8" name="Rectangle 7">
              <a:extLst>
                <a:ext uri="{FF2B5EF4-FFF2-40B4-BE49-F238E27FC236}">
                  <a16:creationId xmlns:a16="http://schemas.microsoft.com/office/drawing/2014/main" id="{25EBEBBF-D5E0-4CEB-A0F3-CC3B82700A2B}"/>
                </a:ext>
              </a:extLst>
            </p:cNvPr>
            <p:cNvSpPr/>
            <p:nvPr/>
          </p:nvSpPr>
          <p:spPr>
            <a:xfrm>
              <a:off x="5698726" y="4563950"/>
              <a:ext cx="2207117" cy="773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GPIO</a:t>
              </a:r>
            </a:p>
          </p:txBody>
        </p:sp>
        <p:sp>
          <p:nvSpPr>
            <p:cNvPr id="9" name="Rectangle 8">
              <a:extLst>
                <a:ext uri="{FF2B5EF4-FFF2-40B4-BE49-F238E27FC236}">
                  <a16:creationId xmlns:a16="http://schemas.microsoft.com/office/drawing/2014/main" id="{1EF5B9B7-C756-46A2-BFD7-D3E6D6E1617D}"/>
                </a:ext>
              </a:extLst>
            </p:cNvPr>
            <p:cNvSpPr/>
            <p:nvPr/>
          </p:nvSpPr>
          <p:spPr>
            <a:xfrm>
              <a:off x="7530850" y="1121655"/>
              <a:ext cx="357837" cy="333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AHB Lite bus</a:t>
              </a:r>
            </a:p>
          </p:txBody>
        </p:sp>
        <p:sp>
          <p:nvSpPr>
            <p:cNvPr id="10" name="Rectangle 9">
              <a:extLst>
                <a:ext uri="{FF2B5EF4-FFF2-40B4-BE49-F238E27FC236}">
                  <a16:creationId xmlns:a16="http://schemas.microsoft.com/office/drawing/2014/main" id="{9A273E5C-E23F-4240-B387-4348C3AF1B58}"/>
                </a:ext>
              </a:extLst>
            </p:cNvPr>
            <p:cNvSpPr/>
            <p:nvPr/>
          </p:nvSpPr>
          <p:spPr>
            <a:xfrm>
              <a:off x="8050443" y="1143143"/>
              <a:ext cx="357837" cy="1936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APB bus</a:t>
              </a:r>
            </a:p>
          </p:txBody>
        </p:sp>
        <p:sp>
          <p:nvSpPr>
            <p:cNvPr id="11" name="Rectangle 10">
              <a:extLst>
                <a:ext uri="{FF2B5EF4-FFF2-40B4-BE49-F238E27FC236}">
                  <a16:creationId xmlns:a16="http://schemas.microsoft.com/office/drawing/2014/main" id="{35BD2BD9-C566-404E-8CE8-C9ED370B0067}"/>
                </a:ext>
              </a:extLst>
            </p:cNvPr>
            <p:cNvSpPr/>
            <p:nvPr/>
          </p:nvSpPr>
          <p:spPr>
            <a:xfrm>
              <a:off x="8056643" y="3218284"/>
              <a:ext cx="2317331"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Processor</a:t>
              </a:r>
            </a:p>
            <a:p>
              <a:pPr algn="ctr"/>
              <a:r>
                <a:rPr lang="en-GB" dirty="0"/>
                <a:t>64 MHz ARM</a:t>
              </a:r>
            </a:p>
            <a:p>
              <a:pPr algn="ctr"/>
              <a:r>
                <a:rPr lang="en-GB" dirty="0"/>
                <a:t>Cortex-M4F CPU</a:t>
              </a:r>
            </a:p>
          </p:txBody>
        </p:sp>
        <p:sp>
          <p:nvSpPr>
            <p:cNvPr id="12" name="Rectangle 11">
              <a:extLst>
                <a:ext uri="{FF2B5EF4-FFF2-40B4-BE49-F238E27FC236}">
                  <a16:creationId xmlns:a16="http://schemas.microsoft.com/office/drawing/2014/main" id="{8375D61F-6113-4676-A5E6-E38F81D79D5D}"/>
                </a:ext>
              </a:extLst>
            </p:cNvPr>
            <p:cNvSpPr/>
            <p:nvPr/>
          </p:nvSpPr>
          <p:spPr>
            <a:xfrm>
              <a:off x="8082144" y="4267614"/>
              <a:ext cx="1133164" cy="1068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Radio</a:t>
              </a:r>
            </a:p>
            <a:p>
              <a:pPr algn="ctr"/>
              <a:r>
                <a:rPr lang="en-GB" dirty="0"/>
                <a:t>Multi-protocol</a:t>
              </a:r>
            </a:p>
            <a:p>
              <a:pPr algn="ctr"/>
              <a:r>
                <a:rPr lang="en-GB" dirty="0"/>
                <a:t>2.4 GHz</a:t>
              </a:r>
            </a:p>
          </p:txBody>
        </p:sp>
        <p:sp>
          <p:nvSpPr>
            <p:cNvPr id="13" name="Rectangle 12">
              <a:extLst>
                <a:ext uri="{FF2B5EF4-FFF2-40B4-BE49-F238E27FC236}">
                  <a16:creationId xmlns:a16="http://schemas.microsoft.com/office/drawing/2014/main" id="{ABEF9D3C-A9FA-426D-BAFC-EB3AC338DEB6}"/>
                </a:ext>
              </a:extLst>
            </p:cNvPr>
            <p:cNvSpPr/>
            <p:nvPr/>
          </p:nvSpPr>
          <p:spPr>
            <a:xfrm>
              <a:off x="9356805" y="4267614"/>
              <a:ext cx="1017169" cy="1068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NFC-A</a:t>
              </a:r>
            </a:p>
            <a:p>
              <a:pPr algn="ctr"/>
              <a:r>
                <a:rPr lang="en-GB" dirty="0"/>
                <a:t>tag</a:t>
              </a:r>
            </a:p>
          </p:txBody>
        </p:sp>
        <p:sp>
          <p:nvSpPr>
            <p:cNvPr id="14" name="Rectangle 13">
              <a:extLst>
                <a:ext uri="{FF2B5EF4-FFF2-40B4-BE49-F238E27FC236}">
                  <a16:creationId xmlns:a16="http://schemas.microsoft.com/office/drawing/2014/main" id="{827EAB9C-7169-4ABD-9B2A-A9F595E2D70C}"/>
                </a:ext>
              </a:extLst>
            </p:cNvPr>
            <p:cNvSpPr/>
            <p:nvPr/>
          </p:nvSpPr>
          <p:spPr>
            <a:xfrm>
              <a:off x="10515470" y="4270290"/>
              <a:ext cx="1157417" cy="1065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Oscillators</a:t>
              </a:r>
            </a:p>
          </p:txBody>
        </p:sp>
        <p:sp>
          <p:nvSpPr>
            <p:cNvPr id="15" name="Rectangle 14">
              <a:extLst>
                <a:ext uri="{FF2B5EF4-FFF2-40B4-BE49-F238E27FC236}">
                  <a16:creationId xmlns:a16="http://schemas.microsoft.com/office/drawing/2014/main" id="{36727CBA-9756-4672-9C91-4DAD10195338}"/>
                </a:ext>
              </a:extLst>
            </p:cNvPr>
            <p:cNvSpPr/>
            <p:nvPr/>
          </p:nvSpPr>
          <p:spPr>
            <a:xfrm>
              <a:off x="10527596" y="3218284"/>
              <a:ext cx="1133164"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Power</a:t>
              </a:r>
            </a:p>
            <a:p>
              <a:pPr algn="ctr"/>
              <a:r>
                <a:rPr lang="en-GB" dirty="0"/>
                <a:t>supply</a:t>
              </a:r>
            </a:p>
          </p:txBody>
        </p:sp>
        <p:sp>
          <p:nvSpPr>
            <p:cNvPr id="16" name="Rectangle 15">
              <a:extLst>
                <a:ext uri="{FF2B5EF4-FFF2-40B4-BE49-F238E27FC236}">
                  <a16:creationId xmlns:a16="http://schemas.microsoft.com/office/drawing/2014/main" id="{12F645BB-ED9C-4317-B727-5CD43E4A49F4}"/>
                </a:ext>
              </a:extLst>
            </p:cNvPr>
            <p:cNvSpPr/>
            <p:nvPr/>
          </p:nvSpPr>
          <p:spPr>
            <a:xfrm>
              <a:off x="8528864" y="1153105"/>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Timers/Counters</a:t>
              </a:r>
            </a:p>
          </p:txBody>
        </p:sp>
        <p:sp>
          <p:nvSpPr>
            <p:cNvPr id="17" name="Rectangle 16">
              <a:extLst>
                <a:ext uri="{FF2B5EF4-FFF2-40B4-BE49-F238E27FC236}">
                  <a16:creationId xmlns:a16="http://schemas.microsoft.com/office/drawing/2014/main" id="{1E22A564-46F6-428A-8225-A6AE4B1ED646}"/>
                </a:ext>
              </a:extLst>
            </p:cNvPr>
            <p:cNvSpPr/>
            <p:nvPr/>
          </p:nvSpPr>
          <p:spPr>
            <a:xfrm>
              <a:off x="8528864" y="1662034"/>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Analog I/O</a:t>
              </a:r>
            </a:p>
          </p:txBody>
        </p:sp>
        <p:sp>
          <p:nvSpPr>
            <p:cNvPr id="18" name="Rectangle 17">
              <a:extLst>
                <a:ext uri="{FF2B5EF4-FFF2-40B4-BE49-F238E27FC236}">
                  <a16:creationId xmlns:a16="http://schemas.microsoft.com/office/drawing/2014/main" id="{29BBE55B-D964-4128-B15B-0D14CE8803F4}"/>
                </a:ext>
              </a:extLst>
            </p:cNvPr>
            <p:cNvSpPr/>
            <p:nvPr/>
          </p:nvSpPr>
          <p:spPr>
            <a:xfrm>
              <a:off x="8528864" y="2183067"/>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Digital I/O</a:t>
              </a:r>
            </a:p>
          </p:txBody>
        </p:sp>
        <p:sp>
          <p:nvSpPr>
            <p:cNvPr id="19" name="Rectangle 18">
              <a:extLst>
                <a:ext uri="{FF2B5EF4-FFF2-40B4-BE49-F238E27FC236}">
                  <a16:creationId xmlns:a16="http://schemas.microsoft.com/office/drawing/2014/main" id="{BAC61D1A-D7FE-4BD9-B060-DFB07FAC7D94}"/>
                </a:ext>
              </a:extLst>
            </p:cNvPr>
            <p:cNvSpPr/>
            <p:nvPr/>
          </p:nvSpPr>
          <p:spPr>
            <a:xfrm>
              <a:off x="8528864" y="2680260"/>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 Peripherals</a:t>
              </a:r>
            </a:p>
          </p:txBody>
        </p:sp>
      </p:grpSp>
    </p:spTree>
    <p:extLst>
      <p:ext uri="{BB962C8B-B14F-4D97-AF65-F5344CB8AC3E}">
        <p14:creationId xmlns:p14="http://schemas.microsoft.com/office/powerpoint/2010/main" val="2232724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Further Examples: Wireless IoT Soc</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6" y="1171111"/>
            <a:ext cx="5042118" cy="4948335"/>
          </a:xfrm>
        </p:spPr>
        <p:txBody>
          <a:bodyPr/>
          <a:lstStyle/>
          <a:p>
            <a:pPr marL="0" indent="0">
              <a:buNone/>
            </a:pPr>
            <a:r>
              <a:rPr lang="en-GB" b="1" dirty="0"/>
              <a:t>Nordic Semi nRF52832</a:t>
            </a:r>
          </a:p>
          <a:p>
            <a:pPr>
              <a:buFont typeface="Arial" panose="020B0604020202020204" pitchFamily="34" charset="0"/>
              <a:buChar char="•"/>
            </a:pPr>
            <a:r>
              <a:rPr lang="en-GB" dirty="0"/>
              <a:t>32 pin GPIO</a:t>
            </a:r>
          </a:p>
          <a:p>
            <a:pPr>
              <a:buFont typeface="Arial" panose="020B0604020202020204" pitchFamily="34" charset="0"/>
              <a:buChar char="•"/>
            </a:pPr>
            <a:r>
              <a:rPr lang="en-GB" dirty="0"/>
              <a:t>12-bit/200 </a:t>
            </a:r>
            <a:r>
              <a:rPr lang="en-GB" dirty="0" err="1"/>
              <a:t>kSPS</a:t>
            </a:r>
            <a:r>
              <a:rPr lang="en-GB" dirty="0"/>
              <a:t> ADC</a:t>
            </a:r>
          </a:p>
          <a:p>
            <a:pPr>
              <a:buFont typeface="Arial" panose="020B0604020202020204" pitchFamily="34" charset="0"/>
              <a:buChar char="•"/>
            </a:pPr>
            <a:r>
              <a:rPr lang="en-GB" dirty="0"/>
              <a:t>SPI/2-wire/I</a:t>
            </a:r>
            <a:r>
              <a:rPr lang="en-GB" baseline="30000" dirty="0"/>
              <a:t>2</a:t>
            </a:r>
            <a:r>
              <a:rPr lang="en-GB" dirty="0"/>
              <a:t>S/UART/PDM/QDEC</a:t>
            </a:r>
          </a:p>
          <a:p>
            <a:pPr>
              <a:buFont typeface="Arial" panose="020B0604020202020204" pitchFamily="34" charset="0"/>
              <a:buChar char="•"/>
            </a:pPr>
            <a:r>
              <a:rPr lang="en-GB" dirty="0"/>
              <a:t>128-bit AES ECB/CCM/AAR co-processor</a:t>
            </a:r>
          </a:p>
          <a:p>
            <a:pPr>
              <a:buFont typeface="Arial" panose="020B0604020202020204" pitchFamily="34" charset="0"/>
              <a:buChar char="•"/>
            </a:pPr>
            <a:r>
              <a:rPr lang="en-GB" dirty="0"/>
              <a:t>On-chip DC/DC buck converter </a:t>
            </a:r>
          </a:p>
          <a:p>
            <a:pPr>
              <a:buFont typeface="Arial" panose="020B0604020202020204" pitchFamily="34" charset="0"/>
              <a:buChar char="•"/>
            </a:pPr>
            <a:r>
              <a:rPr lang="en-GB" dirty="0"/>
              <a:t>Ultra-low standby current (0.3-1.6 µA @3 V), up to 15.2 mA when transmitting</a:t>
            </a:r>
          </a:p>
          <a:p>
            <a:pPr>
              <a:buFont typeface="Arial" panose="020B0604020202020204" pitchFamily="34" charset="0"/>
              <a:buChar char="•"/>
            </a:pPr>
            <a:r>
              <a:rPr lang="en-GB" dirty="0"/>
              <a:t>3 mm × 3.2 mm WLCSP50 package</a:t>
            </a:r>
            <a:br>
              <a:rPr lang="en-GB" dirty="0"/>
            </a:br>
            <a:r>
              <a:rPr lang="en-GB" dirty="0"/>
              <a:t>(or 6 mm × 6 mm QFN48)</a:t>
            </a:r>
            <a:endParaRPr lang="en-US" dirty="0"/>
          </a:p>
        </p:txBody>
      </p:sp>
      <p:grpSp>
        <p:nvGrpSpPr>
          <p:cNvPr id="4" name="Group 3">
            <a:extLst>
              <a:ext uri="{FF2B5EF4-FFF2-40B4-BE49-F238E27FC236}">
                <a16:creationId xmlns:a16="http://schemas.microsoft.com/office/drawing/2014/main" id="{ABB5FCDD-F648-4F6A-A4A1-0FC4F5E84386}"/>
              </a:ext>
            </a:extLst>
          </p:cNvPr>
          <p:cNvGrpSpPr/>
          <p:nvPr/>
        </p:nvGrpSpPr>
        <p:grpSpPr>
          <a:xfrm>
            <a:off x="5715000" y="1260392"/>
            <a:ext cx="6272784" cy="4524375"/>
            <a:chOff x="5532120" y="962025"/>
            <a:chExt cx="6272784" cy="4524375"/>
          </a:xfrm>
        </p:grpSpPr>
        <p:sp>
          <p:nvSpPr>
            <p:cNvPr id="5" name="Rectangle 4">
              <a:extLst>
                <a:ext uri="{FF2B5EF4-FFF2-40B4-BE49-F238E27FC236}">
                  <a16:creationId xmlns:a16="http://schemas.microsoft.com/office/drawing/2014/main" id="{65E725F5-062C-4A33-9787-040896F1F843}"/>
                </a:ext>
              </a:extLst>
            </p:cNvPr>
            <p:cNvSpPr/>
            <p:nvPr/>
          </p:nvSpPr>
          <p:spPr>
            <a:xfrm>
              <a:off x="5532120" y="962025"/>
              <a:ext cx="6272784" cy="45243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C56D5A0-5AEF-4591-B96F-CB05E3EBF154}"/>
                </a:ext>
              </a:extLst>
            </p:cNvPr>
            <p:cNvSpPr/>
            <p:nvPr/>
          </p:nvSpPr>
          <p:spPr>
            <a:xfrm>
              <a:off x="5677358" y="1121656"/>
              <a:ext cx="1739900" cy="2216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512 KB</a:t>
              </a:r>
            </a:p>
            <a:p>
              <a:pPr algn="ctr"/>
              <a:r>
                <a:rPr lang="en-GB" dirty="0"/>
                <a:t>Flash with cache</a:t>
              </a:r>
            </a:p>
          </p:txBody>
        </p:sp>
        <p:sp>
          <p:nvSpPr>
            <p:cNvPr id="7" name="Rectangle 6">
              <a:extLst>
                <a:ext uri="{FF2B5EF4-FFF2-40B4-BE49-F238E27FC236}">
                  <a16:creationId xmlns:a16="http://schemas.microsoft.com/office/drawing/2014/main" id="{E3B725D4-4234-4587-B175-DDB16FDB30A1}"/>
                </a:ext>
              </a:extLst>
            </p:cNvPr>
            <p:cNvSpPr/>
            <p:nvPr/>
          </p:nvSpPr>
          <p:spPr>
            <a:xfrm>
              <a:off x="5677358" y="3497646"/>
              <a:ext cx="1739900"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64 KB</a:t>
              </a:r>
            </a:p>
            <a:p>
              <a:pPr algn="ctr"/>
              <a:r>
                <a:rPr lang="en-GB" dirty="0"/>
                <a:t>SRAM</a:t>
              </a:r>
            </a:p>
          </p:txBody>
        </p:sp>
        <p:sp>
          <p:nvSpPr>
            <p:cNvPr id="8" name="Rectangle 7">
              <a:extLst>
                <a:ext uri="{FF2B5EF4-FFF2-40B4-BE49-F238E27FC236}">
                  <a16:creationId xmlns:a16="http://schemas.microsoft.com/office/drawing/2014/main" id="{9574E6D4-A7D9-4B03-ABFD-272D9CAF7915}"/>
                </a:ext>
              </a:extLst>
            </p:cNvPr>
            <p:cNvSpPr/>
            <p:nvPr/>
          </p:nvSpPr>
          <p:spPr>
            <a:xfrm>
              <a:off x="5698726" y="4563950"/>
              <a:ext cx="2207117" cy="773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GPIO</a:t>
              </a:r>
            </a:p>
          </p:txBody>
        </p:sp>
        <p:sp>
          <p:nvSpPr>
            <p:cNvPr id="9" name="Rectangle 8">
              <a:extLst>
                <a:ext uri="{FF2B5EF4-FFF2-40B4-BE49-F238E27FC236}">
                  <a16:creationId xmlns:a16="http://schemas.microsoft.com/office/drawing/2014/main" id="{F79926E2-B525-4F93-9880-BD0CB580BF47}"/>
                </a:ext>
              </a:extLst>
            </p:cNvPr>
            <p:cNvSpPr/>
            <p:nvPr/>
          </p:nvSpPr>
          <p:spPr>
            <a:xfrm>
              <a:off x="7530850" y="1121655"/>
              <a:ext cx="357837" cy="3330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AHB Lite bus</a:t>
              </a:r>
            </a:p>
          </p:txBody>
        </p:sp>
        <p:sp>
          <p:nvSpPr>
            <p:cNvPr id="10" name="Rectangle 9">
              <a:extLst>
                <a:ext uri="{FF2B5EF4-FFF2-40B4-BE49-F238E27FC236}">
                  <a16:creationId xmlns:a16="http://schemas.microsoft.com/office/drawing/2014/main" id="{180602F4-80F4-4173-ADDB-D85CD4706492}"/>
                </a:ext>
              </a:extLst>
            </p:cNvPr>
            <p:cNvSpPr/>
            <p:nvPr/>
          </p:nvSpPr>
          <p:spPr>
            <a:xfrm>
              <a:off x="8050443" y="1143143"/>
              <a:ext cx="357837" cy="1936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APB bus</a:t>
              </a:r>
            </a:p>
          </p:txBody>
        </p:sp>
        <p:sp>
          <p:nvSpPr>
            <p:cNvPr id="11" name="Rectangle 10">
              <a:extLst>
                <a:ext uri="{FF2B5EF4-FFF2-40B4-BE49-F238E27FC236}">
                  <a16:creationId xmlns:a16="http://schemas.microsoft.com/office/drawing/2014/main" id="{E5266910-58B3-472D-A800-E99A215D8D99}"/>
                </a:ext>
              </a:extLst>
            </p:cNvPr>
            <p:cNvSpPr/>
            <p:nvPr/>
          </p:nvSpPr>
          <p:spPr>
            <a:xfrm>
              <a:off x="8056643" y="3218284"/>
              <a:ext cx="2317331"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Processor</a:t>
              </a:r>
            </a:p>
            <a:p>
              <a:pPr algn="ctr"/>
              <a:r>
                <a:rPr lang="en-GB" dirty="0"/>
                <a:t>64 MHz ARM</a:t>
              </a:r>
            </a:p>
            <a:p>
              <a:pPr algn="ctr"/>
              <a:r>
                <a:rPr lang="en-GB" dirty="0"/>
                <a:t>Cortex-M4F CPU</a:t>
              </a:r>
            </a:p>
          </p:txBody>
        </p:sp>
        <p:sp>
          <p:nvSpPr>
            <p:cNvPr id="12" name="Rectangle 11">
              <a:extLst>
                <a:ext uri="{FF2B5EF4-FFF2-40B4-BE49-F238E27FC236}">
                  <a16:creationId xmlns:a16="http://schemas.microsoft.com/office/drawing/2014/main" id="{C72F1DB2-C346-44B7-AC24-4964A81CEAFE}"/>
                </a:ext>
              </a:extLst>
            </p:cNvPr>
            <p:cNvSpPr/>
            <p:nvPr/>
          </p:nvSpPr>
          <p:spPr>
            <a:xfrm>
              <a:off x="8082144" y="4267614"/>
              <a:ext cx="1133164" cy="1068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Radio</a:t>
              </a:r>
            </a:p>
            <a:p>
              <a:pPr algn="ctr"/>
              <a:r>
                <a:rPr lang="en-GB" dirty="0"/>
                <a:t>Multi-protocol</a:t>
              </a:r>
            </a:p>
            <a:p>
              <a:pPr algn="ctr"/>
              <a:r>
                <a:rPr lang="en-GB" dirty="0"/>
                <a:t>2.4 GHz</a:t>
              </a:r>
            </a:p>
          </p:txBody>
        </p:sp>
        <p:sp>
          <p:nvSpPr>
            <p:cNvPr id="13" name="Rectangle 12">
              <a:extLst>
                <a:ext uri="{FF2B5EF4-FFF2-40B4-BE49-F238E27FC236}">
                  <a16:creationId xmlns:a16="http://schemas.microsoft.com/office/drawing/2014/main" id="{8D13FE64-DD0F-4F82-B1BA-1A07073BFD45}"/>
                </a:ext>
              </a:extLst>
            </p:cNvPr>
            <p:cNvSpPr/>
            <p:nvPr/>
          </p:nvSpPr>
          <p:spPr>
            <a:xfrm>
              <a:off x="9356805" y="4267614"/>
              <a:ext cx="1017169" cy="1068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NFC-A</a:t>
              </a:r>
            </a:p>
            <a:p>
              <a:pPr algn="ctr"/>
              <a:r>
                <a:rPr lang="en-GB" dirty="0"/>
                <a:t>tag</a:t>
              </a:r>
            </a:p>
          </p:txBody>
        </p:sp>
        <p:sp>
          <p:nvSpPr>
            <p:cNvPr id="14" name="Rectangle 13">
              <a:extLst>
                <a:ext uri="{FF2B5EF4-FFF2-40B4-BE49-F238E27FC236}">
                  <a16:creationId xmlns:a16="http://schemas.microsoft.com/office/drawing/2014/main" id="{5099697A-7D5E-41F6-8A95-E7BABECA53C5}"/>
                </a:ext>
              </a:extLst>
            </p:cNvPr>
            <p:cNvSpPr/>
            <p:nvPr/>
          </p:nvSpPr>
          <p:spPr>
            <a:xfrm>
              <a:off x="10515470" y="4270290"/>
              <a:ext cx="1157417" cy="1065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Oscillators</a:t>
              </a:r>
            </a:p>
          </p:txBody>
        </p:sp>
        <p:sp>
          <p:nvSpPr>
            <p:cNvPr id="15" name="Rectangle 14">
              <a:extLst>
                <a:ext uri="{FF2B5EF4-FFF2-40B4-BE49-F238E27FC236}">
                  <a16:creationId xmlns:a16="http://schemas.microsoft.com/office/drawing/2014/main" id="{0CAEED58-FB9F-4246-B9EE-DE6F51612DF4}"/>
                </a:ext>
              </a:extLst>
            </p:cNvPr>
            <p:cNvSpPr/>
            <p:nvPr/>
          </p:nvSpPr>
          <p:spPr>
            <a:xfrm>
              <a:off x="10527596" y="3218284"/>
              <a:ext cx="1133164"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Power</a:t>
              </a:r>
            </a:p>
            <a:p>
              <a:pPr algn="ctr"/>
              <a:r>
                <a:rPr lang="en-GB" dirty="0"/>
                <a:t>supply</a:t>
              </a:r>
            </a:p>
          </p:txBody>
        </p:sp>
        <p:sp>
          <p:nvSpPr>
            <p:cNvPr id="16" name="Rectangle 15">
              <a:extLst>
                <a:ext uri="{FF2B5EF4-FFF2-40B4-BE49-F238E27FC236}">
                  <a16:creationId xmlns:a16="http://schemas.microsoft.com/office/drawing/2014/main" id="{88CF10B0-1A42-47AE-B8A0-E8B7BB8C75BD}"/>
                </a:ext>
              </a:extLst>
            </p:cNvPr>
            <p:cNvSpPr/>
            <p:nvPr/>
          </p:nvSpPr>
          <p:spPr>
            <a:xfrm>
              <a:off x="8528864" y="1153105"/>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Timers/Counters</a:t>
              </a:r>
            </a:p>
          </p:txBody>
        </p:sp>
        <p:sp>
          <p:nvSpPr>
            <p:cNvPr id="17" name="Rectangle 16">
              <a:extLst>
                <a:ext uri="{FF2B5EF4-FFF2-40B4-BE49-F238E27FC236}">
                  <a16:creationId xmlns:a16="http://schemas.microsoft.com/office/drawing/2014/main" id="{1ECB6D4A-0012-456D-8394-ACBE010CD394}"/>
                </a:ext>
              </a:extLst>
            </p:cNvPr>
            <p:cNvSpPr/>
            <p:nvPr/>
          </p:nvSpPr>
          <p:spPr>
            <a:xfrm>
              <a:off x="8528864" y="1662034"/>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Analog I/O</a:t>
              </a:r>
            </a:p>
          </p:txBody>
        </p:sp>
        <p:sp>
          <p:nvSpPr>
            <p:cNvPr id="18" name="Rectangle 17">
              <a:extLst>
                <a:ext uri="{FF2B5EF4-FFF2-40B4-BE49-F238E27FC236}">
                  <a16:creationId xmlns:a16="http://schemas.microsoft.com/office/drawing/2014/main" id="{55E66551-684A-4FDF-99E6-EF24ADB93352}"/>
                </a:ext>
              </a:extLst>
            </p:cNvPr>
            <p:cNvSpPr/>
            <p:nvPr/>
          </p:nvSpPr>
          <p:spPr>
            <a:xfrm>
              <a:off x="8528864" y="2183067"/>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Digital I/O</a:t>
              </a:r>
            </a:p>
          </p:txBody>
        </p:sp>
        <p:sp>
          <p:nvSpPr>
            <p:cNvPr id="19" name="Rectangle 18">
              <a:extLst>
                <a:ext uri="{FF2B5EF4-FFF2-40B4-BE49-F238E27FC236}">
                  <a16:creationId xmlns:a16="http://schemas.microsoft.com/office/drawing/2014/main" id="{43A37302-7760-49F7-9892-785DCDE7FBF2}"/>
                </a:ext>
              </a:extLst>
            </p:cNvPr>
            <p:cNvSpPr/>
            <p:nvPr/>
          </p:nvSpPr>
          <p:spPr>
            <a:xfrm>
              <a:off x="8528864" y="2680260"/>
              <a:ext cx="3131896" cy="399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 Peripherals</a:t>
              </a:r>
            </a:p>
          </p:txBody>
        </p:sp>
      </p:grpSp>
    </p:spTree>
    <p:extLst>
      <p:ext uri="{BB962C8B-B14F-4D97-AF65-F5344CB8AC3E}">
        <p14:creationId xmlns:p14="http://schemas.microsoft.com/office/powerpoint/2010/main" val="171713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Further Examples: Intel Movidius Myriad X</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961255" cy="4948335"/>
          </a:xfrm>
        </p:spPr>
        <p:txBody>
          <a:bodyPr/>
          <a:lstStyle/>
          <a:p>
            <a:r>
              <a:rPr lang="en-GB" dirty="0"/>
              <a:t>Vision Processing Unit (VPU)</a:t>
            </a:r>
          </a:p>
          <a:p>
            <a:r>
              <a:rPr lang="en-GB" dirty="0"/>
              <a:t>Intelligent machine vision, e.g., robotics, augmented and virtual reality, wearables, and smart city applications</a:t>
            </a:r>
          </a:p>
          <a:p>
            <a:pPr>
              <a:buFont typeface="Arial" panose="020B0604020202020204" pitchFamily="34" charset="0"/>
              <a:buChar char="•"/>
            </a:pPr>
            <a:r>
              <a:rPr lang="en-GB" dirty="0"/>
              <a:t>&gt;4 TOPS</a:t>
            </a:r>
          </a:p>
          <a:p>
            <a:pPr>
              <a:buFont typeface="Arial" panose="020B0604020202020204" pitchFamily="34" charset="0"/>
              <a:buChar char="•"/>
            </a:pPr>
            <a:r>
              <a:rPr lang="en-GB" dirty="0"/>
              <a:t>Low-power &lt;1 W </a:t>
            </a:r>
          </a:p>
          <a:p>
            <a:pPr>
              <a:buFont typeface="Arial" panose="020B0604020202020204" pitchFamily="34" charset="0"/>
              <a:buChar char="•"/>
            </a:pPr>
            <a:r>
              <a:rPr lang="en-GB" dirty="0"/>
              <a:t>package 8.1 mm × 8.8 mm </a:t>
            </a:r>
          </a:p>
          <a:p>
            <a:pPr>
              <a:buFont typeface="Arial" panose="020B0604020202020204" pitchFamily="34" charset="0"/>
              <a:buChar char="•"/>
            </a:pPr>
            <a:r>
              <a:rPr lang="en-GB" dirty="0"/>
              <a:t>Process: TSMC’s 16 nm FinFET</a:t>
            </a:r>
            <a:endParaRPr lang="en-US" dirty="0"/>
          </a:p>
        </p:txBody>
      </p:sp>
      <p:sp>
        <p:nvSpPr>
          <p:cNvPr id="4" name="Rectangle 3">
            <a:extLst>
              <a:ext uri="{FF2B5EF4-FFF2-40B4-BE49-F238E27FC236}">
                <a16:creationId xmlns:a16="http://schemas.microsoft.com/office/drawing/2014/main" id="{46A09C13-7708-4B59-8B77-7132B4FA5727}"/>
              </a:ext>
            </a:extLst>
          </p:cNvPr>
          <p:cNvSpPr/>
          <p:nvPr/>
        </p:nvSpPr>
        <p:spPr>
          <a:xfrm>
            <a:off x="5715000" y="1260392"/>
            <a:ext cx="6272784" cy="45243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AF0C6784-E4C3-45B1-BC82-CBB33149B3FF}"/>
              </a:ext>
            </a:extLst>
          </p:cNvPr>
          <p:cNvSpPr/>
          <p:nvPr/>
        </p:nvSpPr>
        <p:spPr>
          <a:xfrm>
            <a:off x="7900416" y="4928617"/>
            <a:ext cx="3950208" cy="66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16 SHAVE vector processors</a:t>
            </a:r>
          </a:p>
        </p:txBody>
      </p:sp>
      <p:sp>
        <p:nvSpPr>
          <p:cNvPr id="6" name="Rectangle 5">
            <a:extLst>
              <a:ext uri="{FF2B5EF4-FFF2-40B4-BE49-F238E27FC236}">
                <a16:creationId xmlns:a16="http://schemas.microsoft.com/office/drawing/2014/main" id="{5468AD50-A014-4266-9369-6FABEF3164F6}"/>
              </a:ext>
            </a:extLst>
          </p:cNvPr>
          <p:cNvSpPr/>
          <p:nvPr/>
        </p:nvSpPr>
        <p:spPr>
          <a:xfrm>
            <a:off x="7900416" y="3839634"/>
            <a:ext cx="3950208"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MB SRAM</a:t>
            </a:r>
          </a:p>
        </p:txBody>
      </p:sp>
      <p:sp>
        <p:nvSpPr>
          <p:cNvPr id="7" name="Rectangle 6">
            <a:extLst>
              <a:ext uri="{FF2B5EF4-FFF2-40B4-BE49-F238E27FC236}">
                <a16:creationId xmlns:a16="http://schemas.microsoft.com/office/drawing/2014/main" id="{4F8F900F-3234-4259-AB67-182423999DA8}"/>
              </a:ext>
            </a:extLst>
          </p:cNvPr>
          <p:cNvSpPr/>
          <p:nvPr/>
        </p:nvSpPr>
        <p:spPr>
          <a:xfrm>
            <a:off x="9643507" y="2879074"/>
            <a:ext cx="2207117" cy="773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Vision Accelerators</a:t>
            </a:r>
          </a:p>
        </p:txBody>
      </p:sp>
      <p:sp>
        <p:nvSpPr>
          <p:cNvPr id="8" name="Rectangle 7">
            <a:extLst>
              <a:ext uri="{FF2B5EF4-FFF2-40B4-BE49-F238E27FC236}">
                <a16:creationId xmlns:a16="http://schemas.microsoft.com/office/drawing/2014/main" id="{1640AB3F-CD4E-4D31-9930-C897144AC9A7}"/>
              </a:ext>
            </a:extLst>
          </p:cNvPr>
          <p:cNvSpPr/>
          <p:nvPr/>
        </p:nvSpPr>
        <p:spPr>
          <a:xfrm>
            <a:off x="9643506" y="1450102"/>
            <a:ext cx="2207117" cy="1241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Neural Compute</a:t>
            </a:r>
          </a:p>
          <a:p>
            <a:pPr algn="ctr"/>
            <a:r>
              <a:rPr lang="en-GB" dirty="0"/>
              <a:t>Engine</a:t>
            </a:r>
          </a:p>
          <a:p>
            <a:pPr algn="ctr"/>
            <a:r>
              <a:rPr lang="en-GB" dirty="0"/>
              <a:t>(up to 1 TOPS)</a:t>
            </a:r>
          </a:p>
        </p:txBody>
      </p:sp>
      <p:sp>
        <p:nvSpPr>
          <p:cNvPr id="9" name="Rectangle 8">
            <a:extLst>
              <a:ext uri="{FF2B5EF4-FFF2-40B4-BE49-F238E27FC236}">
                <a16:creationId xmlns:a16="http://schemas.microsoft.com/office/drawing/2014/main" id="{7BBA2A54-6276-4ECC-BFB0-6B3CF332F9EA}"/>
              </a:ext>
            </a:extLst>
          </p:cNvPr>
          <p:cNvSpPr/>
          <p:nvPr/>
        </p:nvSpPr>
        <p:spPr>
          <a:xfrm>
            <a:off x="7900416" y="1450102"/>
            <a:ext cx="1605929" cy="2202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Imaging</a:t>
            </a:r>
          </a:p>
          <a:p>
            <a:pPr algn="ctr"/>
            <a:r>
              <a:rPr lang="en-GB" dirty="0"/>
              <a:t>Accelerators</a:t>
            </a:r>
          </a:p>
        </p:txBody>
      </p:sp>
      <p:sp>
        <p:nvSpPr>
          <p:cNvPr id="10" name="Rectangle 9">
            <a:extLst>
              <a:ext uri="{FF2B5EF4-FFF2-40B4-BE49-F238E27FC236}">
                <a16:creationId xmlns:a16="http://schemas.microsoft.com/office/drawing/2014/main" id="{2052BC18-C38A-443E-8EC6-28406E20A45D}"/>
              </a:ext>
            </a:extLst>
          </p:cNvPr>
          <p:cNvSpPr/>
          <p:nvPr/>
        </p:nvSpPr>
        <p:spPr>
          <a:xfrm>
            <a:off x="5894650" y="3314817"/>
            <a:ext cx="1868606" cy="122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Processors</a:t>
            </a:r>
          </a:p>
          <a:p>
            <a:pPr algn="ctr"/>
            <a:r>
              <a:rPr lang="en-GB" dirty="0"/>
              <a:t>(2 × LEON4</a:t>
            </a:r>
          </a:p>
          <a:p>
            <a:pPr algn="ctr"/>
            <a:r>
              <a:rPr lang="en-GB" dirty="0"/>
              <a:t>SPARC V8 ISA)</a:t>
            </a:r>
          </a:p>
        </p:txBody>
      </p:sp>
      <p:sp>
        <p:nvSpPr>
          <p:cNvPr id="11" name="Rectangle 10">
            <a:extLst>
              <a:ext uri="{FF2B5EF4-FFF2-40B4-BE49-F238E27FC236}">
                <a16:creationId xmlns:a16="http://schemas.microsoft.com/office/drawing/2014/main" id="{008B2BF5-EA9C-49BE-9CFC-2FD47E3890CE}"/>
              </a:ext>
            </a:extLst>
          </p:cNvPr>
          <p:cNvSpPr/>
          <p:nvPr/>
        </p:nvSpPr>
        <p:spPr>
          <a:xfrm>
            <a:off x="5894651" y="1450101"/>
            <a:ext cx="1868603" cy="172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USB 3.1</a:t>
            </a:r>
          </a:p>
          <a:p>
            <a:pPr algn="ctr"/>
            <a:r>
              <a:rPr lang="en-GB" dirty="0"/>
              <a:t>Quad SPI</a:t>
            </a:r>
          </a:p>
          <a:p>
            <a:pPr algn="ctr"/>
            <a:r>
              <a:rPr lang="en-GB" dirty="0"/>
              <a:t>I2S, 2× SD</a:t>
            </a:r>
          </a:p>
          <a:p>
            <a:pPr algn="ctr"/>
            <a:r>
              <a:rPr lang="en-GB" dirty="0"/>
              <a:t>10 GbE</a:t>
            </a:r>
          </a:p>
          <a:p>
            <a:pPr algn="ctr"/>
            <a:r>
              <a:rPr lang="en-GB" dirty="0"/>
              <a:t>PCIe 3.0</a:t>
            </a:r>
          </a:p>
          <a:p>
            <a:pPr algn="ctr"/>
            <a:r>
              <a:rPr lang="en-GB" dirty="0"/>
              <a:t>16 × MIPI lanes</a:t>
            </a:r>
          </a:p>
        </p:txBody>
      </p:sp>
      <p:sp>
        <p:nvSpPr>
          <p:cNvPr id="12" name="Arrow: Up-Down 11">
            <a:extLst>
              <a:ext uri="{FF2B5EF4-FFF2-40B4-BE49-F238E27FC236}">
                <a16:creationId xmlns:a16="http://schemas.microsoft.com/office/drawing/2014/main" id="{3973B017-CC43-414C-98A8-0CCF07933875}"/>
              </a:ext>
            </a:extLst>
          </p:cNvPr>
          <p:cNvSpPr/>
          <p:nvPr/>
        </p:nvSpPr>
        <p:spPr>
          <a:xfrm rot="5400000">
            <a:off x="5405388" y="1937262"/>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B6CA29E-309B-4A55-86EF-847C57514419}"/>
              </a:ext>
            </a:extLst>
          </p:cNvPr>
          <p:cNvSpPr/>
          <p:nvPr/>
        </p:nvSpPr>
        <p:spPr>
          <a:xfrm>
            <a:off x="5894651" y="4632387"/>
            <a:ext cx="1868603" cy="53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 Controller</a:t>
            </a:r>
          </a:p>
        </p:txBody>
      </p:sp>
      <p:sp>
        <p:nvSpPr>
          <p:cNvPr id="14" name="Rectangle 13">
            <a:extLst>
              <a:ext uri="{FF2B5EF4-FFF2-40B4-BE49-F238E27FC236}">
                <a16:creationId xmlns:a16="http://schemas.microsoft.com/office/drawing/2014/main" id="{DEB30139-82F7-4400-8DBF-4025A0B9036E}"/>
              </a:ext>
            </a:extLst>
          </p:cNvPr>
          <p:cNvSpPr/>
          <p:nvPr/>
        </p:nvSpPr>
        <p:spPr>
          <a:xfrm>
            <a:off x="5894649" y="5263113"/>
            <a:ext cx="1868603" cy="33449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DDR PHY</a:t>
            </a:r>
          </a:p>
        </p:txBody>
      </p:sp>
      <p:sp>
        <p:nvSpPr>
          <p:cNvPr id="15" name="Arrow: Up-Down 14">
            <a:extLst>
              <a:ext uri="{FF2B5EF4-FFF2-40B4-BE49-F238E27FC236}">
                <a16:creationId xmlns:a16="http://schemas.microsoft.com/office/drawing/2014/main" id="{3D7811EC-4DF6-4403-8869-C597AEF589F7}"/>
              </a:ext>
            </a:extLst>
          </p:cNvPr>
          <p:cNvSpPr/>
          <p:nvPr/>
        </p:nvSpPr>
        <p:spPr>
          <a:xfrm>
            <a:off x="6673899" y="5640265"/>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FEEC7EF-0B04-4BFE-BB34-5CC3DD3F9CFA}"/>
              </a:ext>
            </a:extLst>
          </p:cNvPr>
          <p:cNvSpPr txBox="1"/>
          <p:nvPr/>
        </p:nvSpPr>
        <p:spPr>
          <a:xfrm>
            <a:off x="7073900" y="5933659"/>
            <a:ext cx="3035300"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LPDDR4, 32-bit@1600 MHz (12 GiB/s)</a:t>
            </a:r>
          </a:p>
        </p:txBody>
      </p:sp>
    </p:spTree>
    <p:extLst>
      <p:ext uri="{BB962C8B-B14F-4D97-AF65-F5344CB8AC3E}">
        <p14:creationId xmlns:p14="http://schemas.microsoft.com/office/powerpoint/2010/main" val="2291925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Further Examples: Intel Movidius Myriad X</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153535" cy="4948335"/>
          </a:xfrm>
        </p:spPr>
        <p:txBody>
          <a:bodyPr/>
          <a:lstStyle/>
          <a:p>
            <a:r>
              <a:rPr lang="en-GB" dirty="0"/>
              <a:t>20+ fixed-function imaging and vision accelerators, 4K video HW encoder, neural compute engine (DNN accelerator)</a:t>
            </a:r>
          </a:p>
          <a:p>
            <a:r>
              <a:rPr lang="en-GB" b="1" dirty="0"/>
              <a:t>SHAVE vector processors</a:t>
            </a:r>
          </a:p>
          <a:p>
            <a:r>
              <a:rPr lang="en-GB" dirty="0"/>
              <a:t>VLIW-style processor with 128-bit vector operations. Each processor can perform multiple scalar and vector operations in parallel.</a:t>
            </a:r>
          </a:p>
          <a:p>
            <a:endParaRPr lang="en-US" dirty="0"/>
          </a:p>
        </p:txBody>
      </p:sp>
      <p:sp>
        <p:nvSpPr>
          <p:cNvPr id="4" name="Rectangle 3">
            <a:extLst>
              <a:ext uri="{FF2B5EF4-FFF2-40B4-BE49-F238E27FC236}">
                <a16:creationId xmlns:a16="http://schemas.microsoft.com/office/drawing/2014/main" id="{74410080-D133-4748-A6E1-168EB3D18284}"/>
              </a:ext>
            </a:extLst>
          </p:cNvPr>
          <p:cNvSpPr/>
          <p:nvPr/>
        </p:nvSpPr>
        <p:spPr>
          <a:xfrm>
            <a:off x="5715000" y="1260392"/>
            <a:ext cx="6272784" cy="45243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1245A94-A614-4149-8A80-37263E06677F}"/>
              </a:ext>
            </a:extLst>
          </p:cNvPr>
          <p:cNvSpPr/>
          <p:nvPr/>
        </p:nvSpPr>
        <p:spPr>
          <a:xfrm>
            <a:off x="7900416" y="4928617"/>
            <a:ext cx="3950208" cy="66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16 SHAVE vector processors</a:t>
            </a:r>
          </a:p>
        </p:txBody>
      </p:sp>
      <p:sp>
        <p:nvSpPr>
          <p:cNvPr id="6" name="Rectangle 5">
            <a:extLst>
              <a:ext uri="{FF2B5EF4-FFF2-40B4-BE49-F238E27FC236}">
                <a16:creationId xmlns:a16="http://schemas.microsoft.com/office/drawing/2014/main" id="{B4028272-AFC5-47B0-955D-9B2F251679DF}"/>
              </a:ext>
            </a:extLst>
          </p:cNvPr>
          <p:cNvSpPr/>
          <p:nvPr/>
        </p:nvSpPr>
        <p:spPr>
          <a:xfrm>
            <a:off x="7900416" y="3839634"/>
            <a:ext cx="3950208"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MB SRAM</a:t>
            </a:r>
          </a:p>
        </p:txBody>
      </p:sp>
      <p:sp>
        <p:nvSpPr>
          <p:cNvPr id="7" name="Rectangle 6">
            <a:extLst>
              <a:ext uri="{FF2B5EF4-FFF2-40B4-BE49-F238E27FC236}">
                <a16:creationId xmlns:a16="http://schemas.microsoft.com/office/drawing/2014/main" id="{36DA35B0-0175-460F-A43B-8A0638339B9E}"/>
              </a:ext>
            </a:extLst>
          </p:cNvPr>
          <p:cNvSpPr/>
          <p:nvPr/>
        </p:nvSpPr>
        <p:spPr>
          <a:xfrm>
            <a:off x="9643507" y="2879074"/>
            <a:ext cx="2207117" cy="773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Vision Accelerators</a:t>
            </a:r>
          </a:p>
        </p:txBody>
      </p:sp>
      <p:sp>
        <p:nvSpPr>
          <p:cNvPr id="8" name="Rectangle 7">
            <a:extLst>
              <a:ext uri="{FF2B5EF4-FFF2-40B4-BE49-F238E27FC236}">
                <a16:creationId xmlns:a16="http://schemas.microsoft.com/office/drawing/2014/main" id="{6CA49128-DD7C-4916-B2D4-115F415DD854}"/>
              </a:ext>
            </a:extLst>
          </p:cNvPr>
          <p:cNvSpPr/>
          <p:nvPr/>
        </p:nvSpPr>
        <p:spPr>
          <a:xfrm>
            <a:off x="9643506" y="1450102"/>
            <a:ext cx="2207117" cy="1241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Neural Compute</a:t>
            </a:r>
          </a:p>
          <a:p>
            <a:pPr algn="ctr"/>
            <a:r>
              <a:rPr lang="en-GB" dirty="0"/>
              <a:t>Engine</a:t>
            </a:r>
          </a:p>
          <a:p>
            <a:pPr algn="ctr"/>
            <a:r>
              <a:rPr lang="en-GB" dirty="0"/>
              <a:t>(up to 1 TOPS)</a:t>
            </a:r>
          </a:p>
        </p:txBody>
      </p:sp>
      <p:sp>
        <p:nvSpPr>
          <p:cNvPr id="9" name="Rectangle 8">
            <a:extLst>
              <a:ext uri="{FF2B5EF4-FFF2-40B4-BE49-F238E27FC236}">
                <a16:creationId xmlns:a16="http://schemas.microsoft.com/office/drawing/2014/main" id="{56514270-75D6-44E3-BBE1-272CBA6F9533}"/>
              </a:ext>
            </a:extLst>
          </p:cNvPr>
          <p:cNvSpPr/>
          <p:nvPr/>
        </p:nvSpPr>
        <p:spPr>
          <a:xfrm>
            <a:off x="7900416" y="1450102"/>
            <a:ext cx="1605929" cy="2202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Imaging</a:t>
            </a:r>
          </a:p>
          <a:p>
            <a:pPr algn="ctr"/>
            <a:r>
              <a:rPr lang="en-GB" dirty="0"/>
              <a:t>Accelerators</a:t>
            </a:r>
          </a:p>
        </p:txBody>
      </p:sp>
      <p:sp>
        <p:nvSpPr>
          <p:cNvPr id="10" name="Rectangle 9">
            <a:extLst>
              <a:ext uri="{FF2B5EF4-FFF2-40B4-BE49-F238E27FC236}">
                <a16:creationId xmlns:a16="http://schemas.microsoft.com/office/drawing/2014/main" id="{F255B76C-8C0B-4A69-963D-5832455D84CF}"/>
              </a:ext>
            </a:extLst>
          </p:cNvPr>
          <p:cNvSpPr/>
          <p:nvPr/>
        </p:nvSpPr>
        <p:spPr>
          <a:xfrm>
            <a:off x="5894650" y="3314817"/>
            <a:ext cx="1868606" cy="122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Processors</a:t>
            </a:r>
          </a:p>
          <a:p>
            <a:pPr algn="ctr"/>
            <a:r>
              <a:rPr lang="en-GB" dirty="0"/>
              <a:t>(2 × LEON4</a:t>
            </a:r>
          </a:p>
          <a:p>
            <a:pPr algn="ctr"/>
            <a:r>
              <a:rPr lang="en-GB" dirty="0"/>
              <a:t>SPARC V8 ISA)</a:t>
            </a:r>
          </a:p>
        </p:txBody>
      </p:sp>
      <p:sp>
        <p:nvSpPr>
          <p:cNvPr id="11" name="Rectangle 10">
            <a:extLst>
              <a:ext uri="{FF2B5EF4-FFF2-40B4-BE49-F238E27FC236}">
                <a16:creationId xmlns:a16="http://schemas.microsoft.com/office/drawing/2014/main" id="{CE4878AE-ADDB-4952-9E67-A4E6F716E63F}"/>
              </a:ext>
            </a:extLst>
          </p:cNvPr>
          <p:cNvSpPr/>
          <p:nvPr/>
        </p:nvSpPr>
        <p:spPr>
          <a:xfrm>
            <a:off x="5894651" y="1450101"/>
            <a:ext cx="1868603" cy="1726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USB 3.1</a:t>
            </a:r>
          </a:p>
          <a:p>
            <a:pPr algn="ctr"/>
            <a:r>
              <a:rPr lang="en-GB" dirty="0"/>
              <a:t>Quad SPI</a:t>
            </a:r>
          </a:p>
          <a:p>
            <a:pPr algn="ctr"/>
            <a:r>
              <a:rPr lang="en-GB" dirty="0"/>
              <a:t>I2S, 2× SD</a:t>
            </a:r>
          </a:p>
          <a:p>
            <a:pPr algn="ctr"/>
            <a:r>
              <a:rPr lang="en-GB" dirty="0"/>
              <a:t>10 GbE</a:t>
            </a:r>
          </a:p>
          <a:p>
            <a:pPr algn="ctr"/>
            <a:r>
              <a:rPr lang="en-GB" dirty="0"/>
              <a:t>PCIe 3.0</a:t>
            </a:r>
          </a:p>
          <a:p>
            <a:pPr algn="ctr"/>
            <a:r>
              <a:rPr lang="en-GB" dirty="0"/>
              <a:t>16 × MIPI lanes</a:t>
            </a:r>
          </a:p>
        </p:txBody>
      </p:sp>
      <p:sp>
        <p:nvSpPr>
          <p:cNvPr id="12" name="Arrow: Up-Down 11">
            <a:extLst>
              <a:ext uri="{FF2B5EF4-FFF2-40B4-BE49-F238E27FC236}">
                <a16:creationId xmlns:a16="http://schemas.microsoft.com/office/drawing/2014/main" id="{B7BA4F7A-15A8-4C00-94CC-1FC932504269}"/>
              </a:ext>
            </a:extLst>
          </p:cNvPr>
          <p:cNvSpPr/>
          <p:nvPr/>
        </p:nvSpPr>
        <p:spPr>
          <a:xfrm rot="5400000">
            <a:off x="5405388" y="1937262"/>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67E48A4-1478-401E-B0A8-67A8624CBFE4}"/>
              </a:ext>
            </a:extLst>
          </p:cNvPr>
          <p:cNvSpPr/>
          <p:nvPr/>
        </p:nvSpPr>
        <p:spPr>
          <a:xfrm>
            <a:off x="5894651" y="4632387"/>
            <a:ext cx="1868603" cy="53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 Controller</a:t>
            </a:r>
          </a:p>
        </p:txBody>
      </p:sp>
      <p:sp>
        <p:nvSpPr>
          <p:cNvPr id="14" name="Rectangle 13">
            <a:extLst>
              <a:ext uri="{FF2B5EF4-FFF2-40B4-BE49-F238E27FC236}">
                <a16:creationId xmlns:a16="http://schemas.microsoft.com/office/drawing/2014/main" id="{3F081BE4-4DB0-4CE8-9F45-9404C3856526}"/>
              </a:ext>
            </a:extLst>
          </p:cNvPr>
          <p:cNvSpPr/>
          <p:nvPr/>
        </p:nvSpPr>
        <p:spPr>
          <a:xfrm>
            <a:off x="5894649" y="5263113"/>
            <a:ext cx="1868603" cy="33449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DDR PHY</a:t>
            </a:r>
          </a:p>
        </p:txBody>
      </p:sp>
      <p:sp>
        <p:nvSpPr>
          <p:cNvPr id="15" name="Arrow: Up-Down 14">
            <a:extLst>
              <a:ext uri="{FF2B5EF4-FFF2-40B4-BE49-F238E27FC236}">
                <a16:creationId xmlns:a16="http://schemas.microsoft.com/office/drawing/2014/main" id="{ECF27908-C3AF-430A-A0F9-831975E28924}"/>
              </a:ext>
            </a:extLst>
          </p:cNvPr>
          <p:cNvSpPr/>
          <p:nvPr/>
        </p:nvSpPr>
        <p:spPr>
          <a:xfrm>
            <a:off x="6673899" y="5640265"/>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8CA359F-D34B-48F3-8908-01813C15BDC6}"/>
              </a:ext>
            </a:extLst>
          </p:cNvPr>
          <p:cNvSpPr txBox="1"/>
          <p:nvPr/>
        </p:nvSpPr>
        <p:spPr>
          <a:xfrm>
            <a:off x="7073900" y="5933659"/>
            <a:ext cx="3035300"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LPDDR4, 32-bit@1600 MHz (12 GiB/s)</a:t>
            </a:r>
          </a:p>
        </p:txBody>
      </p:sp>
    </p:spTree>
    <p:extLst>
      <p:ext uri="{BB962C8B-B14F-4D97-AF65-F5344CB8AC3E}">
        <p14:creationId xmlns:p14="http://schemas.microsoft.com/office/powerpoint/2010/main" val="56707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High-level View of Our System-on-chip (SoC) Example </a:t>
            </a:r>
            <a:endParaRPr lang="en-US" dirty="0"/>
          </a:p>
        </p:txBody>
      </p:sp>
      <p:sp>
        <p:nvSpPr>
          <p:cNvPr id="4" name="Rectangle 3">
            <a:extLst>
              <a:ext uri="{FF2B5EF4-FFF2-40B4-BE49-F238E27FC236}">
                <a16:creationId xmlns:a16="http://schemas.microsoft.com/office/drawing/2014/main" id="{9ACC3754-CD94-4608-B4D0-082081A4DBA0}"/>
              </a:ext>
            </a:extLst>
          </p:cNvPr>
          <p:cNvSpPr/>
          <p:nvPr/>
        </p:nvSpPr>
        <p:spPr>
          <a:xfrm>
            <a:off x="836341" y="1116349"/>
            <a:ext cx="10836547" cy="49974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p>
        </p:txBody>
      </p:sp>
      <p:sp>
        <p:nvSpPr>
          <p:cNvPr id="5" name="Rectangle 4">
            <a:extLst>
              <a:ext uri="{FF2B5EF4-FFF2-40B4-BE49-F238E27FC236}">
                <a16:creationId xmlns:a16="http://schemas.microsoft.com/office/drawing/2014/main" id="{E80D850A-E8C3-4C43-8E6B-4CD8E578F179}"/>
              </a:ext>
            </a:extLst>
          </p:cNvPr>
          <p:cNvSpPr/>
          <p:nvPr/>
        </p:nvSpPr>
        <p:spPr>
          <a:xfrm>
            <a:off x="1080294" y="3911600"/>
            <a:ext cx="6958806" cy="467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Cache Coherent Interconnect</a:t>
            </a:r>
          </a:p>
        </p:txBody>
      </p:sp>
      <p:sp>
        <p:nvSpPr>
          <p:cNvPr id="6" name="Rectangle 5">
            <a:extLst>
              <a:ext uri="{FF2B5EF4-FFF2-40B4-BE49-F238E27FC236}">
                <a16:creationId xmlns:a16="http://schemas.microsoft.com/office/drawing/2014/main" id="{59F107B9-7365-4A7E-A392-936169997337}"/>
              </a:ext>
            </a:extLst>
          </p:cNvPr>
          <p:cNvSpPr/>
          <p:nvPr/>
        </p:nvSpPr>
        <p:spPr>
          <a:xfrm>
            <a:off x="1471960" y="3387502"/>
            <a:ext cx="2200645" cy="337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MB Shared L3 Cache</a:t>
            </a:r>
          </a:p>
        </p:txBody>
      </p:sp>
      <p:sp>
        <p:nvSpPr>
          <p:cNvPr id="7" name="Rectangle 6">
            <a:extLst>
              <a:ext uri="{FF2B5EF4-FFF2-40B4-BE49-F238E27FC236}">
                <a16:creationId xmlns:a16="http://schemas.microsoft.com/office/drawing/2014/main" id="{10A02C65-1413-4AF7-BC68-BA2E90650292}"/>
              </a:ext>
            </a:extLst>
          </p:cNvPr>
          <p:cNvSpPr/>
          <p:nvPr/>
        </p:nvSpPr>
        <p:spPr>
          <a:xfrm>
            <a:off x="4301928" y="2811046"/>
            <a:ext cx="1739900"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GPU</a:t>
            </a:r>
          </a:p>
          <a:p>
            <a:pPr algn="ctr"/>
            <a:r>
              <a:rPr lang="en-GB" dirty="0"/>
              <a:t>(750 MHz)</a:t>
            </a:r>
          </a:p>
        </p:txBody>
      </p:sp>
      <p:sp>
        <p:nvSpPr>
          <p:cNvPr id="8" name="Rectangle 7">
            <a:extLst>
              <a:ext uri="{FF2B5EF4-FFF2-40B4-BE49-F238E27FC236}">
                <a16:creationId xmlns:a16="http://schemas.microsoft.com/office/drawing/2014/main" id="{29D79F94-1362-4E94-95E1-369919E7B2F7}"/>
              </a:ext>
            </a:extLst>
          </p:cNvPr>
          <p:cNvSpPr/>
          <p:nvPr/>
        </p:nvSpPr>
        <p:spPr>
          <a:xfrm>
            <a:off x="6291662" y="2811046"/>
            <a:ext cx="1747438" cy="93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Machine Learning</a:t>
            </a:r>
          </a:p>
          <a:p>
            <a:pPr algn="ctr"/>
            <a:r>
              <a:rPr lang="en-GB" dirty="0"/>
              <a:t>Accelerator</a:t>
            </a:r>
          </a:p>
        </p:txBody>
      </p:sp>
      <p:sp>
        <p:nvSpPr>
          <p:cNvPr id="9" name="Rectangle 8">
            <a:extLst>
              <a:ext uri="{FF2B5EF4-FFF2-40B4-BE49-F238E27FC236}">
                <a16:creationId xmlns:a16="http://schemas.microsoft.com/office/drawing/2014/main" id="{43EC92D9-FFFC-4548-A8F6-3355D104B5A0}"/>
              </a:ext>
            </a:extLst>
          </p:cNvPr>
          <p:cNvSpPr/>
          <p:nvPr/>
        </p:nvSpPr>
        <p:spPr>
          <a:xfrm>
            <a:off x="8786019" y="2728497"/>
            <a:ext cx="1121569" cy="110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Display</a:t>
            </a:r>
          </a:p>
          <a:p>
            <a:pPr algn="ctr"/>
            <a:r>
              <a:rPr lang="en-GB" dirty="0"/>
              <a:t>Processor</a:t>
            </a:r>
          </a:p>
        </p:txBody>
      </p:sp>
      <p:sp>
        <p:nvSpPr>
          <p:cNvPr id="10" name="Rectangle 9">
            <a:extLst>
              <a:ext uri="{FF2B5EF4-FFF2-40B4-BE49-F238E27FC236}">
                <a16:creationId xmlns:a16="http://schemas.microsoft.com/office/drawing/2014/main" id="{7FC874D2-EB00-456E-ADE2-2E6E099ABF8D}"/>
              </a:ext>
            </a:extLst>
          </p:cNvPr>
          <p:cNvSpPr/>
          <p:nvPr/>
        </p:nvSpPr>
        <p:spPr>
          <a:xfrm>
            <a:off x="10101260" y="2728496"/>
            <a:ext cx="1121569" cy="110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Video </a:t>
            </a:r>
          </a:p>
          <a:p>
            <a:pPr algn="ctr"/>
            <a:r>
              <a:rPr lang="en-GB" dirty="0"/>
              <a:t>Processor</a:t>
            </a:r>
          </a:p>
        </p:txBody>
      </p:sp>
      <p:sp>
        <p:nvSpPr>
          <p:cNvPr id="11" name="Rectangle 10">
            <a:extLst>
              <a:ext uri="{FF2B5EF4-FFF2-40B4-BE49-F238E27FC236}">
                <a16:creationId xmlns:a16="http://schemas.microsoft.com/office/drawing/2014/main" id="{5E265A47-7E62-41A3-94F0-14AF3A126C54}"/>
              </a:ext>
            </a:extLst>
          </p:cNvPr>
          <p:cNvSpPr/>
          <p:nvPr/>
        </p:nvSpPr>
        <p:spPr>
          <a:xfrm>
            <a:off x="8579247" y="4014292"/>
            <a:ext cx="2889647" cy="365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Interconnect</a:t>
            </a:r>
          </a:p>
        </p:txBody>
      </p:sp>
      <p:sp>
        <p:nvSpPr>
          <p:cNvPr id="12" name="Rectangle 11">
            <a:extLst>
              <a:ext uri="{FF2B5EF4-FFF2-40B4-BE49-F238E27FC236}">
                <a16:creationId xmlns:a16="http://schemas.microsoft.com/office/drawing/2014/main" id="{867F6F6C-863A-4439-BFBB-0221DB4710F4}"/>
              </a:ext>
            </a:extLst>
          </p:cNvPr>
          <p:cNvSpPr/>
          <p:nvPr/>
        </p:nvSpPr>
        <p:spPr>
          <a:xfrm>
            <a:off x="10101260" y="1364660"/>
            <a:ext cx="1121569" cy="110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System </a:t>
            </a:r>
          </a:p>
          <a:p>
            <a:pPr algn="ctr"/>
            <a:r>
              <a:rPr lang="en-GB" sz="1600" dirty="0"/>
              <a:t>Control </a:t>
            </a:r>
          </a:p>
          <a:p>
            <a:pPr algn="ctr"/>
            <a:r>
              <a:rPr lang="en-GB" sz="1600" dirty="0"/>
              <a:t>Processor</a:t>
            </a:r>
          </a:p>
          <a:p>
            <a:pPr algn="ctr"/>
            <a:r>
              <a:rPr lang="en-GB" sz="1600" dirty="0"/>
              <a:t>(SCP)</a:t>
            </a:r>
          </a:p>
        </p:txBody>
      </p:sp>
      <p:sp>
        <p:nvSpPr>
          <p:cNvPr id="13" name="Rectangle 12">
            <a:extLst>
              <a:ext uri="{FF2B5EF4-FFF2-40B4-BE49-F238E27FC236}">
                <a16:creationId xmlns:a16="http://schemas.microsoft.com/office/drawing/2014/main" id="{B5D7FBEC-6E80-4703-A9CC-C327F213FA3E}"/>
              </a:ext>
            </a:extLst>
          </p:cNvPr>
          <p:cNvSpPr/>
          <p:nvPr/>
        </p:nvSpPr>
        <p:spPr>
          <a:xfrm>
            <a:off x="8786017" y="1364660"/>
            <a:ext cx="1121569" cy="110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Dedicated</a:t>
            </a:r>
          </a:p>
          <a:p>
            <a:pPr algn="ctr"/>
            <a:r>
              <a:rPr lang="en-GB" sz="1600" dirty="0"/>
              <a:t>Sensor </a:t>
            </a:r>
          </a:p>
          <a:p>
            <a:pPr algn="ctr"/>
            <a:r>
              <a:rPr lang="en-GB" sz="1600" dirty="0"/>
              <a:t>Processor</a:t>
            </a:r>
          </a:p>
          <a:p>
            <a:pPr algn="ctr"/>
            <a:endParaRPr lang="en-GB" sz="1600" dirty="0"/>
          </a:p>
        </p:txBody>
      </p:sp>
      <p:sp>
        <p:nvSpPr>
          <p:cNvPr id="14" name="Rectangle 13">
            <a:extLst>
              <a:ext uri="{FF2B5EF4-FFF2-40B4-BE49-F238E27FC236}">
                <a16:creationId xmlns:a16="http://schemas.microsoft.com/office/drawing/2014/main" id="{6BC0F18F-A02E-4CC6-B834-FDBFEA291D86}"/>
              </a:ext>
            </a:extLst>
          </p:cNvPr>
          <p:cNvSpPr/>
          <p:nvPr/>
        </p:nvSpPr>
        <p:spPr>
          <a:xfrm>
            <a:off x="6291662" y="4516019"/>
            <a:ext cx="1739900" cy="543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Memory Controller</a:t>
            </a:r>
          </a:p>
        </p:txBody>
      </p:sp>
      <p:sp>
        <p:nvSpPr>
          <p:cNvPr id="15" name="Rectangle 14">
            <a:extLst>
              <a:ext uri="{FF2B5EF4-FFF2-40B4-BE49-F238E27FC236}">
                <a16:creationId xmlns:a16="http://schemas.microsoft.com/office/drawing/2014/main" id="{2340C1DD-9801-4DF6-B068-17C7E13D2338}"/>
              </a:ext>
            </a:extLst>
          </p:cNvPr>
          <p:cNvSpPr/>
          <p:nvPr/>
        </p:nvSpPr>
        <p:spPr>
          <a:xfrm>
            <a:off x="6291662" y="5259051"/>
            <a:ext cx="1739900" cy="482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DDR PHY</a:t>
            </a:r>
          </a:p>
        </p:txBody>
      </p:sp>
      <p:sp>
        <p:nvSpPr>
          <p:cNvPr id="16" name="Rectangle 15">
            <a:extLst>
              <a:ext uri="{FF2B5EF4-FFF2-40B4-BE49-F238E27FC236}">
                <a16:creationId xmlns:a16="http://schemas.microsoft.com/office/drawing/2014/main" id="{E0C21A66-5CC1-4B38-A1A1-E5F843BF5822}"/>
              </a:ext>
            </a:extLst>
          </p:cNvPr>
          <p:cNvSpPr/>
          <p:nvPr/>
        </p:nvSpPr>
        <p:spPr>
          <a:xfrm>
            <a:off x="1080294" y="5254648"/>
            <a:ext cx="1739900" cy="482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Off-chip interface PHYs</a:t>
            </a:r>
          </a:p>
        </p:txBody>
      </p:sp>
      <p:sp>
        <p:nvSpPr>
          <p:cNvPr id="17" name="Rectangle 16">
            <a:extLst>
              <a:ext uri="{FF2B5EF4-FFF2-40B4-BE49-F238E27FC236}">
                <a16:creationId xmlns:a16="http://schemas.microsoft.com/office/drawing/2014/main" id="{2D695EC7-2303-47BE-BD13-3E9B17D08562}"/>
              </a:ext>
            </a:extLst>
          </p:cNvPr>
          <p:cNvSpPr/>
          <p:nvPr/>
        </p:nvSpPr>
        <p:spPr>
          <a:xfrm>
            <a:off x="1080294" y="4510422"/>
            <a:ext cx="1739900" cy="543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Peripheral IP</a:t>
            </a:r>
          </a:p>
        </p:txBody>
      </p:sp>
      <p:sp>
        <p:nvSpPr>
          <p:cNvPr id="18" name="Arrow: Up-Down 17">
            <a:extLst>
              <a:ext uri="{FF2B5EF4-FFF2-40B4-BE49-F238E27FC236}">
                <a16:creationId xmlns:a16="http://schemas.microsoft.com/office/drawing/2014/main" id="{C9C6F642-348F-49F6-9253-6D74CF604BCF}"/>
              </a:ext>
            </a:extLst>
          </p:cNvPr>
          <p:cNvSpPr/>
          <p:nvPr/>
        </p:nvSpPr>
        <p:spPr>
          <a:xfrm>
            <a:off x="7006560" y="5745914"/>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Up-Down 18">
            <a:extLst>
              <a:ext uri="{FF2B5EF4-FFF2-40B4-BE49-F238E27FC236}">
                <a16:creationId xmlns:a16="http://schemas.microsoft.com/office/drawing/2014/main" id="{B279ACF8-9781-4669-B0AF-3B55B74863CE}"/>
              </a:ext>
            </a:extLst>
          </p:cNvPr>
          <p:cNvSpPr/>
          <p:nvPr/>
        </p:nvSpPr>
        <p:spPr>
          <a:xfrm>
            <a:off x="1406979" y="5736925"/>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30C6C51-7B12-4B79-99D8-1B891811AE55}"/>
              </a:ext>
            </a:extLst>
          </p:cNvPr>
          <p:cNvSpPr/>
          <p:nvPr/>
        </p:nvSpPr>
        <p:spPr>
          <a:xfrm>
            <a:off x="6246254" y="4473262"/>
            <a:ext cx="4501957" cy="63347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4C04011-AC15-4D3A-9600-8B74C12E50B9}"/>
              </a:ext>
            </a:extLst>
          </p:cNvPr>
          <p:cNvSpPr txBox="1"/>
          <p:nvPr/>
        </p:nvSpPr>
        <p:spPr>
          <a:xfrm>
            <a:off x="8497232" y="4673600"/>
            <a:ext cx="1955006" cy="24929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kern="1200" dirty="0">
                <a:solidFill>
                  <a:schemeClr val="bg1"/>
                </a:solidFill>
                <a:latin typeface="+mn-lt"/>
                <a:ea typeface="+mn-ea"/>
                <a:cs typeface="+mn-cs"/>
              </a:rPr>
              <a:t>Memory System</a:t>
            </a:r>
          </a:p>
        </p:txBody>
      </p:sp>
      <p:sp>
        <p:nvSpPr>
          <p:cNvPr id="22" name="TextBox 21">
            <a:extLst>
              <a:ext uri="{FF2B5EF4-FFF2-40B4-BE49-F238E27FC236}">
                <a16:creationId xmlns:a16="http://schemas.microsoft.com/office/drawing/2014/main" id="{71B507E8-C179-4F66-9C34-74D2D12B4778}"/>
              </a:ext>
            </a:extLst>
          </p:cNvPr>
          <p:cNvSpPr txBox="1"/>
          <p:nvPr/>
        </p:nvSpPr>
        <p:spPr>
          <a:xfrm>
            <a:off x="4687869" y="6464399"/>
            <a:ext cx="597417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32 GiB/s (LPDDR4X-4266, 4 × 16-bit channels)</a:t>
            </a:r>
          </a:p>
        </p:txBody>
      </p:sp>
      <p:sp>
        <p:nvSpPr>
          <p:cNvPr id="23" name="Rectangle 22">
            <a:extLst>
              <a:ext uri="{FF2B5EF4-FFF2-40B4-BE49-F238E27FC236}">
                <a16:creationId xmlns:a16="http://schemas.microsoft.com/office/drawing/2014/main" id="{A806F004-02BF-4F59-8AC4-612379DBE834}"/>
              </a:ext>
            </a:extLst>
          </p:cNvPr>
          <p:cNvSpPr/>
          <p:nvPr/>
        </p:nvSpPr>
        <p:spPr>
          <a:xfrm>
            <a:off x="7483948" y="1373118"/>
            <a:ext cx="1121569" cy="1087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Cellular</a:t>
            </a:r>
          </a:p>
          <a:p>
            <a:pPr algn="ctr"/>
            <a:r>
              <a:rPr lang="en-GB" sz="1600" dirty="0"/>
              <a:t>Radio</a:t>
            </a:r>
          </a:p>
          <a:p>
            <a:pPr algn="ctr"/>
            <a:r>
              <a:rPr lang="en-GB" sz="1600" dirty="0"/>
              <a:t>Processor</a:t>
            </a:r>
          </a:p>
          <a:p>
            <a:pPr algn="ctr"/>
            <a:r>
              <a:rPr lang="en-GB" sz="1600" dirty="0"/>
              <a:t>(real-time)</a:t>
            </a:r>
          </a:p>
        </p:txBody>
      </p:sp>
      <p:cxnSp>
        <p:nvCxnSpPr>
          <p:cNvPr id="24" name="Straight Connector 23">
            <a:extLst>
              <a:ext uri="{FF2B5EF4-FFF2-40B4-BE49-F238E27FC236}">
                <a16:creationId xmlns:a16="http://schemas.microsoft.com/office/drawing/2014/main" id="{09F5F0A8-2246-4632-840F-3B61873F0345}"/>
              </a:ext>
            </a:extLst>
          </p:cNvPr>
          <p:cNvCxnSpPr>
            <a:cxnSpLocks/>
            <a:stCxn id="7" idx="2"/>
          </p:cNvCxnSpPr>
          <p:nvPr/>
        </p:nvCxnSpPr>
        <p:spPr>
          <a:xfrm>
            <a:off x="5171878" y="3750846"/>
            <a:ext cx="0" cy="1460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2A9E9F-74CA-4D62-8EEC-F59D7717CBE3}"/>
              </a:ext>
            </a:extLst>
          </p:cNvPr>
          <p:cNvCxnSpPr/>
          <p:nvPr/>
        </p:nvCxnSpPr>
        <p:spPr>
          <a:xfrm>
            <a:off x="2496017" y="3760371"/>
            <a:ext cx="0" cy="1460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356C93-400B-443A-B721-3FED3E2C48DB}"/>
              </a:ext>
            </a:extLst>
          </p:cNvPr>
          <p:cNvCxnSpPr>
            <a:cxnSpLocks/>
            <a:stCxn id="8" idx="2"/>
          </p:cNvCxnSpPr>
          <p:nvPr/>
        </p:nvCxnSpPr>
        <p:spPr>
          <a:xfrm flipH="1">
            <a:off x="7161613" y="3750846"/>
            <a:ext cx="3768" cy="14604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12D30E-9255-4B7D-89C9-220B588F57E0}"/>
              </a:ext>
            </a:extLst>
          </p:cNvPr>
          <p:cNvCxnSpPr>
            <a:cxnSpLocks/>
            <a:stCxn id="9" idx="2"/>
          </p:cNvCxnSpPr>
          <p:nvPr/>
        </p:nvCxnSpPr>
        <p:spPr>
          <a:xfrm flipH="1">
            <a:off x="9346802" y="3833397"/>
            <a:ext cx="2" cy="18089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19B234-C574-4C93-9C0A-C70D3541EF7B}"/>
              </a:ext>
            </a:extLst>
          </p:cNvPr>
          <p:cNvCxnSpPr>
            <a:cxnSpLocks/>
            <a:stCxn id="10" idx="2"/>
          </p:cNvCxnSpPr>
          <p:nvPr/>
        </p:nvCxnSpPr>
        <p:spPr>
          <a:xfrm>
            <a:off x="10662045" y="3833396"/>
            <a:ext cx="0" cy="1740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8A549D-50AA-4460-A05F-20ABF2994EB7}"/>
              </a:ext>
            </a:extLst>
          </p:cNvPr>
          <p:cNvCxnSpPr>
            <a:cxnSpLocks/>
            <a:stCxn id="11" idx="2"/>
          </p:cNvCxnSpPr>
          <p:nvPr/>
        </p:nvCxnSpPr>
        <p:spPr>
          <a:xfrm>
            <a:off x="10024071" y="4379495"/>
            <a:ext cx="0" cy="18541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6B36C8-5A0F-427E-BA23-754BBAF64F39}"/>
              </a:ext>
            </a:extLst>
          </p:cNvPr>
          <p:cNvCxnSpPr>
            <a:cxnSpLocks/>
            <a:endCxn id="14" idx="0"/>
          </p:cNvCxnSpPr>
          <p:nvPr/>
        </p:nvCxnSpPr>
        <p:spPr>
          <a:xfrm>
            <a:off x="7161611" y="4196893"/>
            <a:ext cx="1" cy="31912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D8999D-91F5-442F-9AD8-38B352182BFF}"/>
              </a:ext>
            </a:extLst>
          </p:cNvPr>
          <p:cNvCxnSpPr>
            <a:cxnSpLocks/>
            <a:endCxn id="15" idx="0"/>
          </p:cNvCxnSpPr>
          <p:nvPr/>
        </p:nvCxnSpPr>
        <p:spPr>
          <a:xfrm>
            <a:off x="7161611" y="5012011"/>
            <a:ext cx="1" cy="24704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96AFBC-2BF8-4068-A99D-837ED7234B09}"/>
              </a:ext>
            </a:extLst>
          </p:cNvPr>
          <p:cNvCxnSpPr>
            <a:cxnSpLocks/>
            <a:stCxn id="17" idx="2"/>
            <a:endCxn id="16" idx="0"/>
          </p:cNvCxnSpPr>
          <p:nvPr/>
        </p:nvCxnSpPr>
        <p:spPr>
          <a:xfrm>
            <a:off x="1950244" y="5053430"/>
            <a:ext cx="0" cy="20121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B7F063-005C-4FCF-BDEF-2B806BADD399}"/>
              </a:ext>
            </a:extLst>
          </p:cNvPr>
          <p:cNvCxnSpPr>
            <a:cxnSpLocks/>
            <a:endCxn id="17" idx="0"/>
          </p:cNvCxnSpPr>
          <p:nvPr/>
        </p:nvCxnSpPr>
        <p:spPr>
          <a:xfrm>
            <a:off x="1950244" y="4073549"/>
            <a:ext cx="0" cy="43687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 name="Arrow: Up-Down 33">
            <a:extLst>
              <a:ext uri="{FF2B5EF4-FFF2-40B4-BE49-F238E27FC236}">
                <a16:creationId xmlns:a16="http://schemas.microsoft.com/office/drawing/2014/main" id="{CA36A89F-2A17-46FC-9638-4DF32F6AFA82}"/>
              </a:ext>
            </a:extLst>
          </p:cNvPr>
          <p:cNvSpPr/>
          <p:nvPr/>
        </p:nvSpPr>
        <p:spPr>
          <a:xfrm>
            <a:off x="2121880" y="5749303"/>
            <a:ext cx="310101" cy="668421"/>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BCBF55C0-9856-4ABE-90CA-B800D092E33C}"/>
              </a:ext>
            </a:extLst>
          </p:cNvPr>
          <p:cNvSpPr/>
          <p:nvPr/>
        </p:nvSpPr>
        <p:spPr>
          <a:xfrm>
            <a:off x="4267696" y="1254643"/>
            <a:ext cx="2971800" cy="146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5">
                    <a:lumMod val="60000"/>
                    <a:lumOff val="40000"/>
                  </a:schemeClr>
                </a:solidFill>
              </a:rPr>
              <a:t>Core Private L1 Caches:</a:t>
            </a:r>
          </a:p>
          <a:p>
            <a:r>
              <a:rPr lang="en-GB" sz="1200" dirty="0">
                <a:solidFill>
                  <a:schemeClr val="accent5">
                    <a:lumMod val="60000"/>
                    <a:lumOff val="40000"/>
                  </a:schemeClr>
                </a:solidFill>
              </a:rPr>
              <a:t>L1 I cache/D cache 64 KB each for big cores</a:t>
            </a:r>
          </a:p>
          <a:p>
            <a:r>
              <a:rPr lang="en-GB" sz="1200" dirty="0">
                <a:solidFill>
                  <a:schemeClr val="accent5">
                    <a:lumMod val="60000"/>
                    <a:lumOff val="40000"/>
                  </a:schemeClr>
                </a:solidFill>
              </a:rPr>
              <a:t>L1 I cache/D cache 32 KB each for little cores</a:t>
            </a:r>
          </a:p>
          <a:p>
            <a:r>
              <a:rPr lang="en-GB" sz="1200" b="1" dirty="0">
                <a:solidFill>
                  <a:schemeClr val="accent5">
                    <a:lumMod val="60000"/>
                    <a:lumOff val="40000"/>
                  </a:schemeClr>
                </a:solidFill>
              </a:rPr>
              <a:t>Core Private L2 Caches:</a:t>
            </a:r>
          </a:p>
          <a:p>
            <a:r>
              <a:rPr lang="en-GB" sz="1200" dirty="0">
                <a:solidFill>
                  <a:schemeClr val="accent5">
                    <a:lumMod val="60000"/>
                    <a:lumOff val="40000"/>
                  </a:schemeClr>
                </a:solidFill>
              </a:rPr>
              <a:t>512 KB each for big cores</a:t>
            </a:r>
          </a:p>
          <a:p>
            <a:r>
              <a:rPr lang="en-GB" sz="1200" dirty="0">
                <a:solidFill>
                  <a:schemeClr val="accent5">
                    <a:lumMod val="60000"/>
                    <a:lumOff val="40000"/>
                  </a:schemeClr>
                </a:solidFill>
              </a:rPr>
              <a:t>128 KB each for little cores</a:t>
            </a:r>
          </a:p>
        </p:txBody>
      </p:sp>
      <p:grpSp>
        <p:nvGrpSpPr>
          <p:cNvPr id="36" name="Group 35">
            <a:extLst>
              <a:ext uri="{FF2B5EF4-FFF2-40B4-BE49-F238E27FC236}">
                <a16:creationId xmlns:a16="http://schemas.microsoft.com/office/drawing/2014/main" id="{BEDB6AE2-8CE7-414E-9496-9736584FD8F9}"/>
              </a:ext>
            </a:extLst>
          </p:cNvPr>
          <p:cNvGrpSpPr/>
          <p:nvPr/>
        </p:nvGrpSpPr>
        <p:grpSpPr>
          <a:xfrm>
            <a:off x="1769347" y="2709797"/>
            <a:ext cx="529291" cy="474308"/>
            <a:chOff x="1998723" y="-286916"/>
            <a:chExt cx="529291" cy="474308"/>
          </a:xfrm>
        </p:grpSpPr>
        <p:sp>
          <p:nvSpPr>
            <p:cNvPr id="37" name="Rectangle 36">
              <a:extLst>
                <a:ext uri="{FF2B5EF4-FFF2-40B4-BE49-F238E27FC236}">
                  <a16:creationId xmlns:a16="http://schemas.microsoft.com/office/drawing/2014/main" id="{0F45FF32-3E54-42F1-BE36-0D15ABAEFA11}"/>
                </a:ext>
              </a:extLst>
            </p:cNvPr>
            <p:cNvSpPr/>
            <p:nvPr/>
          </p:nvSpPr>
          <p:spPr>
            <a:xfrm>
              <a:off x="1998723" y="-284757"/>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B0295A8A-DC0D-42B3-AE86-A737598E3033}"/>
                </a:ext>
              </a:extLst>
            </p:cNvPr>
            <p:cNvSpPr/>
            <p:nvPr/>
          </p:nvSpPr>
          <p:spPr>
            <a:xfrm>
              <a:off x="1998723" y="-23060"/>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8D3FC795-0A41-4F1C-9744-5D10CDC4E69B}"/>
                </a:ext>
              </a:extLst>
            </p:cNvPr>
            <p:cNvSpPr/>
            <p:nvPr/>
          </p:nvSpPr>
          <p:spPr>
            <a:xfrm>
              <a:off x="2285378" y="-286916"/>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6E42E8E8-E03B-4A30-AB6D-227B316FF81D}"/>
                </a:ext>
              </a:extLst>
            </p:cNvPr>
            <p:cNvSpPr/>
            <p:nvPr/>
          </p:nvSpPr>
          <p:spPr>
            <a:xfrm>
              <a:off x="2290616" y="-18171"/>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1" name="Group 40">
            <a:extLst>
              <a:ext uri="{FF2B5EF4-FFF2-40B4-BE49-F238E27FC236}">
                <a16:creationId xmlns:a16="http://schemas.microsoft.com/office/drawing/2014/main" id="{1B03DA14-D93B-4D49-BA7C-285D200CC722}"/>
              </a:ext>
            </a:extLst>
          </p:cNvPr>
          <p:cNvGrpSpPr/>
          <p:nvPr/>
        </p:nvGrpSpPr>
        <p:grpSpPr>
          <a:xfrm>
            <a:off x="2548141" y="2513299"/>
            <a:ext cx="905966" cy="796210"/>
            <a:chOff x="2834218" y="-458422"/>
            <a:chExt cx="534238" cy="469098"/>
          </a:xfrm>
        </p:grpSpPr>
        <p:sp>
          <p:nvSpPr>
            <p:cNvPr id="42" name="Rectangle 41">
              <a:extLst>
                <a:ext uri="{FF2B5EF4-FFF2-40B4-BE49-F238E27FC236}">
                  <a16:creationId xmlns:a16="http://schemas.microsoft.com/office/drawing/2014/main" id="{3B450327-7A71-43BF-A08F-914DD90DD774}"/>
                </a:ext>
              </a:extLst>
            </p:cNvPr>
            <p:cNvSpPr/>
            <p:nvPr/>
          </p:nvSpPr>
          <p:spPr>
            <a:xfrm>
              <a:off x="3128390" y="-458422"/>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D5845ED4-E7D4-42BC-AE8E-55428F39BCC2}"/>
                </a:ext>
              </a:extLst>
            </p:cNvPr>
            <p:cNvSpPr/>
            <p:nvPr/>
          </p:nvSpPr>
          <p:spPr>
            <a:xfrm>
              <a:off x="3131058" y="-194887"/>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20D1DB19-CFC0-4D25-A7F9-AC944B47BAB3}"/>
                </a:ext>
              </a:extLst>
            </p:cNvPr>
            <p:cNvSpPr/>
            <p:nvPr/>
          </p:nvSpPr>
          <p:spPr>
            <a:xfrm>
              <a:off x="2838829" y="-196725"/>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1968E727-2017-4EB5-AE29-BE6AFD26FA42}"/>
                </a:ext>
              </a:extLst>
            </p:cNvPr>
            <p:cNvSpPr/>
            <p:nvPr/>
          </p:nvSpPr>
          <p:spPr>
            <a:xfrm>
              <a:off x="2834218" y="-458422"/>
              <a:ext cx="237398" cy="20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45">
            <a:extLst>
              <a:ext uri="{FF2B5EF4-FFF2-40B4-BE49-F238E27FC236}">
                <a16:creationId xmlns:a16="http://schemas.microsoft.com/office/drawing/2014/main" id="{13520EE9-58FF-40D3-8948-5FE06B98E9F2}"/>
              </a:ext>
            </a:extLst>
          </p:cNvPr>
          <p:cNvSpPr/>
          <p:nvPr/>
        </p:nvSpPr>
        <p:spPr>
          <a:xfrm>
            <a:off x="1080293" y="1223310"/>
            <a:ext cx="2971798" cy="2587681"/>
          </a:xfrm>
          <a:prstGeom prst="rect">
            <a:avLst/>
          </a:prstGeom>
          <a:noFill/>
          <a:ln w="5715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accent5">
                    <a:lumMod val="60000"/>
                    <a:lumOff val="40000"/>
                  </a:schemeClr>
                </a:solidFill>
              </a:rPr>
              <a:t>General-Purpose Multi-Core Processors </a:t>
            </a:r>
            <a:r>
              <a:rPr lang="en-GB" dirty="0">
                <a:solidFill>
                  <a:schemeClr val="accent5">
                    <a:lumMod val="60000"/>
                    <a:lumOff val="40000"/>
                  </a:schemeClr>
                </a:solidFill>
              </a:rPr>
              <a:t>(Cores × 8) </a:t>
            </a:r>
            <a:endParaRPr lang="en-GB" b="1" dirty="0">
              <a:solidFill>
                <a:schemeClr val="accent5">
                  <a:lumMod val="60000"/>
                  <a:lumOff val="40000"/>
                </a:schemeClr>
              </a:solidFill>
            </a:endParaRPr>
          </a:p>
          <a:p>
            <a:pPr algn="ctr"/>
            <a:r>
              <a:rPr lang="en-GB" sz="1400" dirty="0">
                <a:solidFill>
                  <a:schemeClr val="accent5">
                    <a:lumMod val="60000"/>
                    <a:lumOff val="40000"/>
                  </a:schemeClr>
                </a:solidFill>
              </a:rPr>
              <a:t>4 big cores: e.g., A76, 2.6 GHz</a:t>
            </a:r>
          </a:p>
          <a:p>
            <a:pPr algn="ctr"/>
            <a:r>
              <a:rPr lang="en-GB" sz="1400" dirty="0">
                <a:solidFill>
                  <a:schemeClr val="accent5">
                    <a:lumMod val="60000"/>
                    <a:lumOff val="40000"/>
                  </a:schemeClr>
                </a:solidFill>
              </a:rPr>
              <a:t>4 little cores: e.g., A55, 1.8 GHz </a:t>
            </a:r>
          </a:p>
          <a:p>
            <a:pPr algn="ctr"/>
            <a:r>
              <a:rPr lang="en-GB" sz="1400" dirty="0">
                <a:solidFill>
                  <a:schemeClr val="accent5">
                    <a:lumMod val="60000"/>
                    <a:lumOff val="40000"/>
                  </a:schemeClr>
                </a:solidFill>
              </a:rPr>
              <a:t>Private L1 &amp; L2 caches</a:t>
            </a:r>
          </a:p>
          <a:p>
            <a:pPr algn="ctr"/>
            <a:endParaRPr lang="en-GB" dirty="0">
              <a:solidFill>
                <a:schemeClr val="accent5">
                  <a:lumMod val="60000"/>
                  <a:lumOff val="40000"/>
                </a:schemeClr>
              </a:solidFill>
            </a:endParaRPr>
          </a:p>
          <a:p>
            <a:pPr algn="ctr"/>
            <a:endParaRPr lang="LID4096" dirty="0"/>
          </a:p>
        </p:txBody>
      </p:sp>
    </p:spTree>
    <p:extLst>
      <p:ext uri="{BB962C8B-B14F-4D97-AF65-F5344CB8AC3E}">
        <p14:creationId xmlns:p14="http://schemas.microsoft.com/office/powerpoint/2010/main" val="145175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Modern Arm System-on-chip (SoC)</a:t>
            </a:r>
            <a:endParaRPr lang="en-US" dirty="0"/>
          </a:p>
        </p:txBody>
      </p:sp>
      <p:grpSp>
        <p:nvGrpSpPr>
          <p:cNvPr id="4" name="Group 3">
            <a:extLst>
              <a:ext uri="{FF2B5EF4-FFF2-40B4-BE49-F238E27FC236}">
                <a16:creationId xmlns:a16="http://schemas.microsoft.com/office/drawing/2014/main" id="{29746A4F-4AA9-4831-A383-0D6EB97DE36F}"/>
              </a:ext>
            </a:extLst>
          </p:cNvPr>
          <p:cNvGrpSpPr/>
          <p:nvPr/>
        </p:nvGrpSpPr>
        <p:grpSpPr>
          <a:xfrm>
            <a:off x="790978" y="1470069"/>
            <a:ext cx="10583056" cy="4178118"/>
            <a:chOff x="839449" y="1817948"/>
            <a:chExt cx="10583056" cy="4178118"/>
          </a:xfrm>
        </p:grpSpPr>
        <p:sp>
          <p:nvSpPr>
            <p:cNvPr id="5" name="Rectangle 4">
              <a:extLst>
                <a:ext uri="{FF2B5EF4-FFF2-40B4-BE49-F238E27FC236}">
                  <a16:creationId xmlns:a16="http://schemas.microsoft.com/office/drawing/2014/main" id="{DC7315EF-A09A-45BB-8519-0319027CCF25}"/>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8A9515F6-EDA8-479A-814E-089E59832263}"/>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8CE6DEE2-7B2C-45D9-B86C-8AD9E26CDDF5}"/>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88C82D74-05C8-4A69-8F82-C56A7CAAD0ED}"/>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A7468FF1-2B68-4A99-A38F-0ADEFC367350}"/>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B4868D9A-F052-46C9-A2D0-F836B34BE06B}"/>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D1530C54-3142-4283-971C-AD520FC22345}"/>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657BF154-34E7-4FFF-8E5D-A75F9752332E}"/>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F2AA0557-7065-438F-B0E7-3BE57BA94AE5}"/>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1846CCA9-492C-4136-87DC-B1440A5C5D6B}"/>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192336ED-055C-4FB1-87A9-C5068C1C566E}"/>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FDB75DEA-DC79-4D16-B549-1A54B739E3DA}"/>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A4A2662B-7C9D-4B23-9BCC-97CC6CB600F0}"/>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55080D83-AD3A-40B2-8A2F-2BC5511883CC}"/>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FDB346CB-9509-4D8B-BBF8-643340834F9F}"/>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616C89DC-9C83-4C5A-97B3-33E756C42407}"/>
                </a:ext>
              </a:extLst>
            </p:cNvPr>
            <p:cNvGrpSpPr/>
            <p:nvPr/>
          </p:nvGrpSpPr>
          <p:grpSpPr>
            <a:xfrm>
              <a:off x="1499206" y="4461222"/>
              <a:ext cx="7075168" cy="351010"/>
              <a:chOff x="1590960" y="2472191"/>
              <a:chExt cx="5072444" cy="429363"/>
            </a:xfrm>
            <a:solidFill>
              <a:srgbClr val="0091BD"/>
            </a:solidFill>
          </p:grpSpPr>
          <p:sp>
            <p:nvSpPr>
              <p:cNvPr id="63" name="Rectangle 62">
                <a:extLst>
                  <a:ext uri="{FF2B5EF4-FFF2-40B4-BE49-F238E27FC236}">
                    <a16:creationId xmlns:a16="http://schemas.microsoft.com/office/drawing/2014/main" id="{67ED9729-F2B0-45B6-9419-85B36FC7E46A}"/>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07DDB79F-9BAD-4A85-A6AF-4F56B23AF1C8}"/>
                  </a:ext>
                </a:extLst>
              </p:cNvPr>
              <p:cNvSpPr txBox="1"/>
              <p:nvPr/>
            </p:nvSpPr>
            <p:spPr>
              <a:xfrm>
                <a:off x="1606195" y="2472191"/>
                <a:ext cx="5057209" cy="429363"/>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D4C38DCD-B482-4263-9080-3AD660457425}"/>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1B2DB8C9-9E1F-4E92-871C-9F2F5E8A919D}"/>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F612406F-E4FD-4D60-BDB8-DB2A58300016}"/>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1BAC7FBF-B636-4C31-9FB7-2D65633D16FE}"/>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C8E5FA65-C1C0-4A7D-A637-987B367AE985}"/>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C579A559-AA4C-41AA-8F92-FBDFEDBB989C}"/>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1C17624E-DF37-496C-B4C3-517895E2445E}"/>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23F6E301-6DB3-41F3-BE19-EF999E7F83CF}"/>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980C54AC-B8E8-4DF6-9877-899EFA01CF71}"/>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633716EA-6B07-4F03-A890-5FD9136A895E}"/>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02631129-A1F4-4056-9325-8192AD2D2ECF}"/>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19AEA449-C2AB-42B6-B9F4-34F137ED9CF3}"/>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E09217BF-6EE4-464B-970D-AECBEA185526}"/>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3DD699DC-1B25-41EA-85B4-4F8474762746}"/>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0AEF07D9-655E-48E3-BA8A-F20C7F90747F}"/>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BDD9EEF5-80A2-49F3-866A-2BBDFA49293E}"/>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3F6C6E7F-37AA-4442-A9E3-130AE51ACE36}"/>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433283EE-81BF-496B-A864-279FD683CC1B}"/>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1F6C8CD9-DD84-4F11-B8C7-B0C761B0119F}"/>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3B859505-C4EF-486F-88E5-65A1CFDEE5CF}"/>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C5943069-82FB-43DE-8623-1F783EC49DC9}"/>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4FB3B23D-C920-48EE-B970-E2A38F1C2057}"/>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DF0844C1-9B4F-4329-AEED-9D16F0ABFF6D}"/>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034FD4CC-F790-4D83-9B7A-B32E177CF9B5}"/>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FCFFF03D-8CE6-41CD-8001-AC408E1198E8}"/>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81A5C3A4-6AE6-43BE-9030-9FE018EF2546}"/>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C099C014-8CDC-4EEC-8BC1-72167162A01A}"/>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766A1A3B-E127-499A-9BB8-BFEE50BD89E5}"/>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07EE1387-6993-4B69-9F9A-18290D4578D3}"/>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5B1BB952-A02D-4E07-8633-4BAF79434078}"/>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A5C7D3B4-8336-4727-AAD0-455E7AE8B5FD}"/>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709E84F8-66B4-4684-AB40-A5693216DA4B}"/>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7D5842AD-564F-45E0-9087-3E24A52AA88A}"/>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717A32FF-BCB6-4D26-A96F-BF13A1B37076}"/>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BC5A9DA8-DAD9-46A6-BEF6-D082ED0593D9}"/>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0D9826F6-27A5-4107-9CC2-0E1972334087}"/>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953BDB02-CCE4-4D57-B5C0-EFED7647D0F4}"/>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6C42F134-7D29-42E4-B943-2B7E5C3CB5C5}"/>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72542DD1-1480-4227-9309-05D10E06ED28}"/>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C12B3241-62D2-4F3F-8B4E-3612B0466E7B}"/>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BA56108D-E4DB-46A1-AB4C-68AC343B1A4B}"/>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B83FAB58-A482-4701-B154-F0685CC90ADC}"/>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Tree>
    <p:extLst>
      <p:ext uri="{BB962C8B-B14F-4D97-AF65-F5344CB8AC3E}">
        <p14:creationId xmlns:p14="http://schemas.microsoft.com/office/powerpoint/2010/main" val="204418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Heterogeneous Multicore Cluster</a:t>
            </a:r>
            <a:endParaRPr lang="en-US" dirty="0"/>
          </a:p>
        </p:txBody>
      </p:sp>
      <p:grpSp>
        <p:nvGrpSpPr>
          <p:cNvPr id="4" name="Group 3">
            <a:extLst>
              <a:ext uri="{FF2B5EF4-FFF2-40B4-BE49-F238E27FC236}">
                <a16:creationId xmlns:a16="http://schemas.microsoft.com/office/drawing/2014/main" id="{CF90998B-EB98-42E9-9400-1269231EB4B1}"/>
              </a:ext>
            </a:extLst>
          </p:cNvPr>
          <p:cNvGrpSpPr/>
          <p:nvPr/>
        </p:nvGrpSpPr>
        <p:grpSpPr>
          <a:xfrm>
            <a:off x="804472" y="1503120"/>
            <a:ext cx="10583056" cy="4178118"/>
            <a:chOff x="839449" y="1817948"/>
            <a:chExt cx="10583056" cy="4178118"/>
          </a:xfrm>
        </p:grpSpPr>
        <p:sp>
          <p:nvSpPr>
            <p:cNvPr id="5" name="Rectangle 4">
              <a:extLst>
                <a:ext uri="{FF2B5EF4-FFF2-40B4-BE49-F238E27FC236}">
                  <a16:creationId xmlns:a16="http://schemas.microsoft.com/office/drawing/2014/main" id="{301ED74F-61D9-42F7-8852-1AACD20F8D31}"/>
                </a:ext>
              </a:extLst>
            </p:cNvPr>
            <p:cNvSpPr/>
            <p:nvPr/>
          </p:nvSpPr>
          <p:spPr>
            <a:xfrm>
              <a:off x="839449" y="1817948"/>
              <a:ext cx="10583056" cy="4178118"/>
            </a:xfrm>
            <a:prstGeom prst="rect">
              <a:avLst/>
            </a:prstGeom>
            <a:solidFill>
              <a:srgbClr val="002B49"/>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Down Arrow 24">
              <a:extLst>
                <a:ext uri="{FF2B5EF4-FFF2-40B4-BE49-F238E27FC236}">
                  <a16:creationId xmlns:a16="http://schemas.microsoft.com/office/drawing/2014/main" id="{B8FC2469-FD72-45D6-80F7-C6AE51BFEFFE}"/>
                </a:ext>
              </a:extLst>
            </p:cNvPr>
            <p:cNvSpPr/>
            <p:nvPr/>
          </p:nvSpPr>
          <p:spPr>
            <a:xfrm>
              <a:off x="7928529" y="3562246"/>
              <a:ext cx="294652" cy="899969"/>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7" name="Down Arrow 25">
              <a:extLst>
                <a:ext uri="{FF2B5EF4-FFF2-40B4-BE49-F238E27FC236}">
                  <a16:creationId xmlns:a16="http://schemas.microsoft.com/office/drawing/2014/main" id="{8A1FE17C-1EEA-48D8-A8E2-45202DD5AF93}"/>
                </a:ext>
              </a:extLst>
            </p:cNvPr>
            <p:cNvSpPr/>
            <p:nvPr/>
          </p:nvSpPr>
          <p:spPr>
            <a:xfrm>
              <a:off x="5347994" y="3166334"/>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8" name="Rectangle 7">
              <a:extLst>
                <a:ext uri="{FF2B5EF4-FFF2-40B4-BE49-F238E27FC236}">
                  <a16:creationId xmlns:a16="http://schemas.microsoft.com/office/drawing/2014/main" id="{7B0D9E3E-E493-4B6C-98B4-83992209F521}"/>
                </a:ext>
              </a:extLst>
            </p:cNvPr>
            <p:cNvSpPr/>
            <p:nvPr/>
          </p:nvSpPr>
          <p:spPr>
            <a:xfrm>
              <a:off x="1460168" y="2330453"/>
              <a:ext cx="3315397" cy="1876784"/>
            </a:xfrm>
            <a:prstGeom prst="rect">
              <a:avLst/>
            </a:prstGeom>
            <a:solidFill>
              <a:srgbClr val="002B49">
                <a:alpha val="40000"/>
              </a:srgbClr>
            </a:solidFill>
            <a:ln w="6350" cap="flat" cmpd="sng" algn="ctr">
              <a:solidFill>
                <a:srgbClr val="002B49"/>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505555"/>
                </a:solidFill>
                <a:effectLst/>
                <a:uLnTx/>
                <a:uFillTx/>
                <a:latin typeface="Gill Sans MT"/>
                <a:ea typeface="ＭＳ Ｐゴシック" panose="020B0600070205080204" pitchFamily="34" charset="-128"/>
              </a:endParaRPr>
            </a:p>
          </p:txBody>
        </p:sp>
        <p:sp>
          <p:nvSpPr>
            <p:cNvPr id="9" name="Down Arrow 4">
              <a:extLst>
                <a:ext uri="{FF2B5EF4-FFF2-40B4-BE49-F238E27FC236}">
                  <a16:creationId xmlns:a16="http://schemas.microsoft.com/office/drawing/2014/main" id="{2260516E-3443-42A7-B317-2315C0344349}"/>
                </a:ext>
              </a:extLst>
            </p:cNvPr>
            <p:cNvSpPr/>
            <p:nvPr/>
          </p:nvSpPr>
          <p:spPr>
            <a:xfrm>
              <a:off x="2111419"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0" name="Down Arrow 5">
              <a:extLst>
                <a:ext uri="{FF2B5EF4-FFF2-40B4-BE49-F238E27FC236}">
                  <a16:creationId xmlns:a16="http://schemas.microsoft.com/office/drawing/2014/main" id="{FCA13192-B4F3-459F-8E6D-C845B59360FB}"/>
                </a:ext>
              </a:extLst>
            </p:cNvPr>
            <p:cNvSpPr/>
            <p:nvPr/>
          </p:nvSpPr>
          <p:spPr>
            <a:xfrm>
              <a:off x="3762686" y="4112589"/>
              <a:ext cx="304321" cy="336102"/>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1" name="Rectangle 10">
              <a:extLst>
                <a:ext uri="{FF2B5EF4-FFF2-40B4-BE49-F238E27FC236}">
                  <a16:creationId xmlns:a16="http://schemas.microsoft.com/office/drawing/2014/main" id="{61D8D8CA-7E82-4210-8F85-2C1983AECE02}"/>
                </a:ext>
              </a:extLst>
            </p:cNvPr>
            <p:cNvSpPr/>
            <p:nvPr/>
          </p:nvSpPr>
          <p:spPr>
            <a:xfrm>
              <a:off x="1525563" y="3883411"/>
              <a:ext cx="3214146" cy="293946"/>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DynamIQ Shared Unit</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2" name="Down Arrow 85">
              <a:extLst>
                <a:ext uri="{FF2B5EF4-FFF2-40B4-BE49-F238E27FC236}">
                  <a16:creationId xmlns:a16="http://schemas.microsoft.com/office/drawing/2014/main" id="{520EF777-889D-45BA-AEC1-8E3DC1538770}"/>
                </a:ext>
              </a:extLst>
            </p:cNvPr>
            <p:cNvSpPr/>
            <p:nvPr/>
          </p:nvSpPr>
          <p:spPr>
            <a:xfrm>
              <a:off x="3245881" y="5019306"/>
              <a:ext cx="241656" cy="57029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3" name="Rectangle 12">
              <a:extLst>
                <a:ext uri="{FF2B5EF4-FFF2-40B4-BE49-F238E27FC236}">
                  <a16:creationId xmlns:a16="http://schemas.microsoft.com/office/drawing/2014/main" id="{3FBD7EF9-FC3D-49F2-AB86-086CB8262BB5}"/>
                </a:ext>
              </a:extLst>
            </p:cNvPr>
            <p:cNvSpPr/>
            <p:nvPr/>
          </p:nvSpPr>
          <p:spPr>
            <a:xfrm>
              <a:off x="4147737" y="5054491"/>
              <a:ext cx="7141639" cy="476272"/>
            </a:xfrm>
            <a:prstGeom prst="rect">
              <a:avLst/>
            </a:prstGeom>
            <a:noFill/>
            <a:ln w="28575" cap="flat" cmpd="sng" algn="ctr">
              <a:solidFill>
                <a:sysClr val="window" lastClr="FFFFFF"/>
              </a:solidFill>
              <a:prstDash val="dash"/>
            </a:ln>
            <a:effectLst/>
          </p:spPr>
          <p:txBody>
            <a:bodyPr lIns="121899" tIns="60949" rIns="121899" bIns="60949" rtlCol="0" anchor="t"/>
            <a:lstStyle/>
            <a:p>
              <a:pPr marL="0" marR="0" lvl="0" indent="0" defTabSz="1218987" eaLnBrk="0" fontAlgn="base" latinLnBrk="0" hangingPunct="0">
                <a:lnSpc>
                  <a:spcPct val="100000"/>
                </a:lnSpc>
                <a:spcBef>
                  <a:spcPct val="0"/>
                </a:spcBef>
                <a:spcAft>
                  <a:spcPct val="0"/>
                </a:spcAft>
                <a:buClrTx/>
                <a:buSzTx/>
                <a:buFontTx/>
                <a:buNone/>
                <a:tabLst/>
                <a:defRPr/>
              </a:pPr>
              <a:r>
                <a:rPr kumimoji="0" lang="en-IE" sz="1800" b="0" i="0" u="none" strike="noStrike" kern="0" cap="none" spc="0" normalizeH="0" baseline="0" noProof="0" dirty="0">
                  <a:ln>
                    <a:noFill/>
                  </a:ln>
                  <a:solidFill>
                    <a:prstClr val="white"/>
                  </a:solidFill>
                  <a:effectLst/>
                  <a:uLnTx/>
                  <a:uFillTx/>
                  <a:ea typeface="ＭＳ Ｐゴシック" panose="020B0600070205080204" pitchFamily="34" charset="-128"/>
                </a:rPr>
                <a:t>Memory System 			Integrated TrustZone</a:t>
              </a:r>
              <a:endPar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14" name="Down Arrow 9">
              <a:extLst>
                <a:ext uri="{FF2B5EF4-FFF2-40B4-BE49-F238E27FC236}">
                  <a16:creationId xmlns:a16="http://schemas.microsoft.com/office/drawing/2014/main" id="{E27E7C94-D4B1-41C7-AD1E-E1C4004C321E}"/>
                </a:ext>
              </a:extLst>
            </p:cNvPr>
            <p:cNvSpPr/>
            <p:nvPr/>
          </p:nvSpPr>
          <p:spPr>
            <a:xfrm>
              <a:off x="10168326" y="4090735"/>
              <a:ext cx="290140" cy="354697"/>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5" name="Down Arrow 10">
              <a:extLst>
                <a:ext uri="{FF2B5EF4-FFF2-40B4-BE49-F238E27FC236}">
                  <a16:creationId xmlns:a16="http://schemas.microsoft.com/office/drawing/2014/main" id="{5C7EB885-6707-43E9-8423-E057E60DA218}"/>
                </a:ext>
              </a:extLst>
            </p:cNvPr>
            <p:cNvSpPr/>
            <p:nvPr/>
          </p:nvSpPr>
          <p:spPr>
            <a:xfrm>
              <a:off x="2154483" y="2124733"/>
              <a:ext cx="268190" cy="205720"/>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6" name="Down Arrow 11">
              <a:extLst>
                <a:ext uri="{FF2B5EF4-FFF2-40B4-BE49-F238E27FC236}">
                  <a16:creationId xmlns:a16="http://schemas.microsoft.com/office/drawing/2014/main" id="{72F604C7-280B-497B-BEEE-F6A742CF101D}"/>
                </a:ext>
              </a:extLst>
            </p:cNvPr>
            <p:cNvSpPr/>
            <p:nvPr/>
          </p:nvSpPr>
          <p:spPr>
            <a:xfrm>
              <a:off x="3698702" y="2172561"/>
              <a:ext cx="289955" cy="47165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17" name="Down Arrow 12">
              <a:extLst>
                <a:ext uri="{FF2B5EF4-FFF2-40B4-BE49-F238E27FC236}">
                  <a16:creationId xmlns:a16="http://schemas.microsoft.com/office/drawing/2014/main" id="{51E88811-6C62-4654-B2A8-3BF557A036E4}"/>
                </a:ext>
              </a:extLst>
            </p:cNvPr>
            <p:cNvSpPr/>
            <p:nvPr/>
          </p:nvSpPr>
          <p:spPr>
            <a:xfrm>
              <a:off x="9048158" y="4504573"/>
              <a:ext cx="308277" cy="520779"/>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8" name="Rectangle 17">
              <a:extLst>
                <a:ext uri="{FF2B5EF4-FFF2-40B4-BE49-F238E27FC236}">
                  <a16:creationId xmlns:a16="http://schemas.microsoft.com/office/drawing/2014/main" id="{5A5B736D-C297-4F52-B6E4-A7678B953062}"/>
                </a:ext>
              </a:extLst>
            </p:cNvPr>
            <p:cNvSpPr/>
            <p:nvPr/>
          </p:nvSpPr>
          <p:spPr>
            <a:xfrm>
              <a:off x="1511489" y="2382593"/>
              <a:ext cx="1517919" cy="1417080"/>
            </a:xfrm>
            <a:prstGeom prst="rect">
              <a:avLst/>
            </a:prstGeom>
            <a:solidFill>
              <a:srgbClr val="0091BD"/>
            </a:solidFill>
            <a:ln w="6350" cap="flat" cmpd="sng" algn="ctr">
              <a:noFill/>
              <a:prstDash val="solid"/>
            </a:ln>
            <a:effectLst/>
          </p:spPr>
          <p:txBody>
            <a:bodyPr lIns="91432" tIns="45717" rIns="91432" bIns="45717"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IE" sz="9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Cortex-A76</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19" name="Rectangle 18">
              <a:extLst>
                <a:ext uri="{FF2B5EF4-FFF2-40B4-BE49-F238E27FC236}">
                  <a16:creationId xmlns:a16="http://schemas.microsoft.com/office/drawing/2014/main" id="{27C46C41-2695-49C5-9A0A-32279E09252A}"/>
                </a:ext>
              </a:extLst>
            </p:cNvPr>
            <p:cNvSpPr/>
            <p:nvPr/>
          </p:nvSpPr>
          <p:spPr>
            <a:xfrm>
              <a:off x="6241123" y="2754142"/>
              <a:ext cx="1082385" cy="809097"/>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Mali-G76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20" name="Group 1">
              <a:extLst>
                <a:ext uri="{FF2B5EF4-FFF2-40B4-BE49-F238E27FC236}">
                  <a16:creationId xmlns:a16="http://schemas.microsoft.com/office/drawing/2014/main" id="{4645E317-894C-43CE-B4B4-8FC300AB02DC}"/>
                </a:ext>
              </a:extLst>
            </p:cNvPr>
            <p:cNvGrpSpPr/>
            <p:nvPr/>
          </p:nvGrpSpPr>
          <p:grpSpPr>
            <a:xfrm>
              <a:off x="1499206" y="4461221"/>
              <a:ext cx="7075168" cy="351014"/>
              <a:chOff x="1590960" y="2472170"/>
              <a:chExt cx="5072444" cy="429364"/>
            </a:xfrm>
            <a:solidFill>
              <a:srgbClr val="0091BD"/>
            </a:solidFill>
          </p:grpSpPr>
          <p:sp>
            <p:nvSpPr>
              <p:cNvPr id="63" name="Rectangle 62">
                <a:extLst>
                  <a:ext uri="{FF2B5EF4-FFF2-40B4-BE49-F238E27FC236}">
                    <a16:creationId xmlns:a16="http://schemas.microsoft.com/office/drawing/2014/main" id="{20112705-68BB-4DFB-885D-1CEBC960BB4A}"/>
                  </a:ext>
                </a:extLst>
              </p:cNvPr>
              <p:cNvSpPr/>
              <p:nvPr/>
            </p:nvSpPr>
            <p:spPr>
              <a:xfrm>
                <a:off x="1590960" y="2478587"/>
                <a:ext cx="5072444" cy="378186"/>
              </a:xfrm>
              <a:prstGeom prst="rect">
                <a:avLst/>
              </a:prstGeom>
              <a:grpFill/>
              <a:ln w="6350" cap="flat" cmpd="sng" algn="ctr">
                <a:noFill/>
                <a:prstDash val="solid"/>
              </a:ln>
              <a:effectLst/>
            </p:spPr>
            <p:txBody>
              <a:bodyPr lIns="68586" tIns="34294" rIns="68586" bIns="34294"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4" name="TextBox 63">
                <a:extLst>
                  <a:ext uri="{FF2B5EF4-FFF2-40B4-BE49-F238E27FC236}">
                    <a16:creationId xmlns:a16="http://schemas.microsoft.com/office/drawing/2014/main" id="{CA948DA9-6CBA-42FD-84F5-6663634247B1}"/>
                  </a:ext>
                </a:extLst>
              </p:cNvPr>
              <p:cNvSpPr txBox="1"/>
              <p:nvPr/>
            </p:nvSpPr>
            <p:spPr>
              <a:xfrm>
                <a:off x="1606195" y="2472170"/>
                <a:ext cx="5057209" cy="429364"/>
              </a:xfrm>
              <a:prstGeom prst="rect">
                <a:avLst/>
              </a:prstGeom>
              <a:grpFill/>
            </p:spPr>
            <p:txBody>
              <a:bodyPr wrap="square" lIns="68586" tIns="34294" rIns="68586" bIns="34294" rtlCol="0" anchor="ctr">
                <a:spAutoFit/>
              </a:bodyP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ＭＳ Ｐゴシック" panose="020B0600070205080204" pitchFamily="34" charset="-128"/>
                  </a:rPr>
                  <a:t>CoreLink CCI-550</a:t>
                </a:r>
              </a:p>
            </p:txBody>
          </p:sp>
        </p:grpSp>
        <p:sp>
          <p:nvSpPr>
            <p:cNvPr id="21" name="Rectangle 20">
              <a:extLst>
                <a:ext uri="{FF2B5EF4-FFF2-40B4-BE49-F238E27FC236}">
                  <a16:creationId xmlns:a16="http://schemas.microsoft.com/office/drawing/2014/main" id="{E0DBC57B-6446-472C-BB34-BFE578EA7306}"/>
                </a:ext>
              </a:extLst>
            </p:cNvPr>
            <p:cNvSpPr>
              <a:spLocks noChangeArrowheads="1"/>
            </p:cNvSpPr>
            <p:nvPr/>
          </p:nvSpPr>
          <p:spPr bwMode="auto">
            <a:xfrm>
              <a:off x="1511491" y="1862919"/>
              <a:ext cx="3012531" cy="318146"/>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CoreLink GIC-600</a:t>
              </a:r>
            </a:p>
          </p:txBody>
        </p:sp>
        <p:sp>
          <p:nvSpPr>
            <p:cNvPr id="22" name="Down Arrow 19">
              <a:extLst>
                <a:ext uri="{FF2B5EF4-FFF2-40B4-BE49-F238E27FC236}">
                  <a16:creationId xmlns:a16="http://schemas.microsoft.com/office/drawing/2014/main" id="{4F8498C3-F05A-4A42-8450-8D72A9B080E2}"/>
                </a:ext>
              </a:extLst>
            </p:cNvPr>
            <p:cNvSpPr/>
            <p:nvPr/>
          </p:nvSpPr>
          <p:spPr>
            <a:xfrm>
              <a:off x="6632666" y="3563239"/>
              <a:ext cx="344105" cy="882193"/>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3" name="Rectangle 22">
              <a:extLst>
                <a:ext uri="{FF2B5EF4-FFF2-40B4-BE49-F238E27FC236}">
                  <a16:creationId xmlns:a16="http://schemas.microsoft.com/office/drawing/2014/main" id="{8FE5291C-D7CE-4C7D-95F4-5FD908209F07}"/>
                </a:ext>
              </a:extLst>
            </p:cNvPr>
            <p:cNvSpPr/>
            <p:nvPr/>
          </p:nvSpPr>
          <p:spPr>
            <a:xfrm>
              <a:off x="4867215" y="2245171"/>
              <a:ext cx="1266258" cy="1067257"/>
            </a:xfrm>
            <a:prstGeom prst="rect">
              <a:avLst/>
            </a:prstGeom>
            <a:solidFill>
              <a:srgbClr val="FFFFFF">
                <a:lumMod val="65000"/>
              </a:srgbClr>
            </a:solidFill>
            <a:ln w="6350" cap="flat" cmpd="sng" algn="ctr">
              <a:solidFill>
                <a:srgbClr val="7D868C"/>
              </a:solid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I/O Coherent Requesters</a:t>
              </a: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4" name="Down Arrow 21">
              <a:extLst>
                <a:ext uri="{FF2B5EF4-FFF2-40B4-BE49-F238E27FC236}">
                  <a16:creationId xmlns:a16="http://schemas.microsoft.com/office/drawing/2014/main" id="{E354095E-EF57-4D7B-8810-D1AB1B00D0FB}"/>
                </a:ext>
              </a:extLst>
            </p:cNvPr>
            <p:cNvSpPr/>
            <p:nvPr/>
          </p:nvSpPr>
          <p:spPr>
            <a:xfrm>
              <a:off x="5312735" y="4030384"/>
              <a:ext cx="387492" cy="415048"/>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25" name="Rectangle 24">
              <a:extLst>
                <a:ext uri="{FF2B5EF4-FFF2-40B4-BE49-F238E27FC236}">
                  <a16:creationId xmlns:a16="http://schemas.microsoft.com/office/drawing/2014/main" id="{8278CA27-6D87-4EAC-9E7C-5E18469ADAE7}"/>
                </a:ext>
              </a:extLst>
            </p:cNvPr>
            <p:cNvSpPr>
              <a:spLocks noChangeArrowheads="1"/>
            </p:cNvSpPr>
            <p:nvPr/>
          </p:nvSpPr>
          <p:spPr bwMode="auto">
            <a:xfrm>
              <a:off x="4868492" y="3313612"/>
              <a:ext cx="1272665" cy="20050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6" name="Rectangle 25">
              <a:extLst>
                <a:ext uri="{FF2B5EF4-FFF2-40B4-BE49-F238E27FC236}">
                  <a16:creationId xmlns:a16="http://schemas.microsoft.com/office/drawing/2014/main" id="{F5E7B887-8505-4FEF-9C71-CB6523BE27A6}"/>
                </a:ext>
              </a:extLst>
            </p:cNvPr>
            <p:cNvSpPr>
              <a:spLocks noChangeArrowheads="1"/>
            </p:cNvSpPr>
            <p:nvPr/>
          </p:nvSpPr>
          <p:spPr bwMode="auto">
            <a:xfrm>
              <a:off x="8679431" y="4466465"/>
              <a:ext cx="2609945" cy="309175"/>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NIC-450</a:t>
              </a:r>
            </a:p>
          </p:txBody>
        </p:sp>
        <p:sp>
          <p:nvSpPr>
            <p:cNvPr id="27" name="Down Arrow 24">
              <a:extLst>
                <a:ext uri="{FF2B5EF4-FFF2-40B4-BE49-F238E27FC236}">
                  <a16:creationId xmlns:a16="http://schemas.microsoft.com/office/drawing/2014/main" id="{0779F017-B7FE-48CF-8863-6AA0CF2D81FF}"/>
                </a:ext>
              </a:extLst>
            </p:cNvPr>
            <p:cNvSpPr/>
            <p:nvPr/>
          </p:nvSpPr>
          <p:spPr>
            <a:xfrm>
              <a:off x="9177959" y="2989580"/>
              <a:ext cx="339056" cy="1455852"/>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8" name="Down Arrow 25">
              <a:extLst>
                <a:ext uri="{FF2B5EF4-FFF2-40B4-BE49-F238E27FC236}">
                  <a16:creationId xmlns:a16="http://schemas.microsoft.com/office/drawing/2014/main" id="{8D8FCD4B-48AD-4300-913B-EF55DF6DE0E4}"/>
                </a:ext>
              </a:extLst>
            </p:cNvPr>
            <p:cNvSpPr/>
            <p:nvPr/>
          </p:nvSpPr>
          <p:spPr>
            <a:xfrm>
              <a:off x="10194823" y="3331960"/>
              <a:ext cx="290858" cy="640641"/>
            </a:xfrm>
            <a:prstGeom prst="downArrow">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29" name="Rectangle 28">
              <a:extLst>
                <a:ext uri="{FF2B5EF4-FFF2-40B4-BE49-F238E27FC236}">
                  <a16:creationId xmlns:a16="http://schemas.microsoft.com/office/drawing/2014/main" id="{5ED79A87-6DF2-4A2E-AB0A-E2274FB9E8B9}"/>
                </a:ext>
              </a:extLst>
            </p:cNvPr>
            <p:cNvSpPr>
              <a:spLocks noChangeArrowheads="1"/>
            </p:cNvSpPr>
            <p:nvPr/>
          </p:nvSpPr>
          <p:spPr bwMode="auto">
            <a:xfrm>
              <a:off x="9862730" y="3976549"/>
              <a:ext cx="1321715"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grpSp>
          <p:nvGrpSpPr>
            <p:cNvPr id="30" name="Group 29">
              <a:extLst>
                <a:ext uri="{FF2B5EF4-FFF2-40B4-BE49-F238E27FC236}">
                  <a16:creationId xmlns:a16="http://schemas.microsoft.com/office/drawing/2014/main" id="{584C6D50-3A19-4773-9E73-88A70BCBC3B5}"/>
                </a:ext>
              </a:extLst>
            </p:cNvPr>
            <p:cNvGrpSpPr/>
            <p:nvPr/>
          </p:nvGrpSpPr>
          <p:grpSpPr>
            <a:xfrm>
              <a:off x="1888220" y="2815624"/>
              <a:ext cx="851063" cy="589773"/>
              <a:chOff x="1834003" y="1338511"/>
              <a:chExt cx="680334" cy="471337"/>
            </a:xfrm>
            <a:solidFill>
              <a:srgbClr val="002B49"/>
            </a:solidFill>
          </p:grpSpPr>
          <p:sp>
            <p:nvSpPr>
              <p:cNvPr id="61" name="Rectangle 60">
                <a:extLst>
                  <a:ext uri="{FF2B5EF4-FFF2-40B4-BE49-F238E27FC236}">
                    <a16:creationId xmlns:a16="http://schemas.microsoft.com/office/drawing/2014/main" id="{7C2D5DD7-3E1A-4FD5-AD67-4592108A6251}"/>
                  </a:ext>
                </a:extLst>
              </p:cNvPr>
              <p:cNvSpPr/>
              <p:nvPr/>
            </p:nvSpPr>
            <p:spPr>
              <a:xfrm>
                <a:off x="1943718" y="1431870"/>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2" name="Rectangle 61">
                <a:extLst>
                  <a:ext uri="{FF2B5EF4-FFF2-40B4-BE49-F238E27FC236}">
                    <a16:creationId xmlns:a16="http://schemas.microsoft.com/office/drawing/2014/main" id="{B939BA06-A9B3-4A65-989A-D5E0C94C9E13}"/>
                  </a:ext>
                </a:extLst>
              </p:cNvPr>
              <p:cNvSpPr/>
              <p:nvPr/>
            </p:nvSpPr>
            <p:spPr>
              <a:xfrm>
                <a:off x="1834003" y="1338511"/>
                <a:ext cx="570619" cy="377978"/>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1" name="Rectangle 30">
              <a:extLst>
                <a:ext uri="{FF2B5EF4-FFF2-40B4-BE49-F238E27FC236}">
                  <a16:creationId xmlns:a16="http://schemas.microsoft.com/office/drawing/2014/main" id="{510E70E6-348D-4BEB-88CF-97225D1963ED}"/>
                </a:ext>
              </a:extLst>
            </p:cNvPr>
            <p:cNvSpPr/>
            <p:nvPr/>
          </p:nvSpPr>
          <p:spPr>
            <a:xfrm>
              <a:off x="9862731" y="2999806"/>
              <a:ext cx="955043" cy="70899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-D71</a:t>
              </a: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a:t>
              </a:r>
            </a:p>
          </p:txBody>
        </p:sp>
        <p:sp>
          <p:nvSpPr>
            <p:cNvPr id="32" name="Rectangle 31">
              <a:extLst>
                <a:ext uri="{FF2B5EF4-FFF2-40B4-BE49-F238E27FC236}">
                  <a16:creationId xmlns:a16="http://schemas.microsoft.com/office/drawing/2014/main" id="{6EB64504-4ED5-4287-8294-00E6A5714408}"/>
                </a:ext>
              </a:extLst>
            </p:cNvPr>
            <p:cNvSpPr/>
            <p:nvPr/>
          </p:nvSpPr>
          <p:spPr>
            <a:xfrm rot="16200000">
              <a:off x="-890977" y="3729594"/>
              <a:ext cx="4102499" cy="369148"/>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CoreSight SoC-600</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3" name="Down Arrow 35">
              <a:extLst>
                <a:ext uri="{FF2B5EF4-FFF2-40B4-BE49-F238E27FC236}">
                  <a16:creationId xmlns:a16="http://schemas.microsoft.com/office/drawing/2014/main" id="{71D15F11-7CD8-47AE-95F8-79C0A3A391E6}"/>
                </a:ext>
              </a:extLst>
            </p:cNvPr>
            <p:cNvSpPr/>
            <p:nvPr/>
          </p:nvSpPr>
          <p:spPr>
            <a:xfrm>
              <a:off x="6163932" y="4531274"/>
              <a:ext cx="296285" cy="49431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4" name="Rectangle 33">
              <a:extLst>
                <a:ext uri="{FF2B5EF4-FFF2-40B4-BE49-F238E27FC236}">
                  <a16:creationId xmlns:a16="http://schemas.microsoft.com/office/drawing/2014/main" id="{7B6000D1-8AD9-4C85-BDE2-A519FE22909D}"/>
                </a:ext>
              </a:extLst>
            </p:cNvPr>
            <p:cNvSpPr/>
            <p:nvPr/>
          </p:nvSpPr>
          <p:spPr>
            <a:xfrm>
              <a:off x="5932476" y="5625263"/>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35" name="Rectangle 34">
              <a:extLst>
                <a:ext uri="{FF2B5EF4-FFF2-40B4-BE49-F238E27FC236}">
                  <a16:creationId xmlns:a16="http://schemas.microsoft.com/office/drawing/2014/main" id="{5B2F085D-69BB-40A9-9DD2-D45C8CCB1DC0}"/>
                </a:ext>
              </a:extLst>
            </p:cNvPr>
            <p:cNvSpPr/>
            <p:nvPr/>
          </p:nvSpPr>
          <p:spPr>
            <a:xfrm rot="16200000">
              <a:off x="2319896" y="2980918"/>
              <a:ext cx="1412888"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36" name="Rectangle 35">
              <a:extLst>
                <a:ext uri="{FF2B5EF4-FFF2-40B4-BE49-F238E27FC236}">
                  <a16:creationId xmlns:a16="http://schemas.microsoft.com/office/drawing/2014/main" id="{AFFD56CF-DE9F-4525-A628-FD51CAC1AC1F}"/>
                </a:ext>
              </a:extLst>
            </p:cNvPr>
            <p:cNvSpPr/>
            <p:nvPr/>
          </p:nvSpPr>
          <p:spPr>
            <a:xfrm>
              <a:off x="3261710" y="2644214"/>
              <a:ext cx="1262314" cy="1155459"/>
            </a:xfrm>
            <a:prstGeom prst="rect">
              <a:avLst/>
            </a:prstGeom>
            <a:solidFill>
              <a:srgbClr val="0091BD"/>
            </a:solidFill>
            <a:ln w="6350" cap="flat" cmpd="sng" algn="ctr">
              <a:noFill/>
              <a:prstDash val="solid"/>
            </a:ln>
            <a:effectLst/>
          </p:spPr>
          <p:txBody>
            <a:bodyPr lIns="91432" tIns="45717" rIns="91432" bIns="45717" rtlCol="0" anchor="b"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 Cortex-A55</a:t>
              </a:r>
              <a:endPar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grpSp>
          <p:nvGrpSpPr>
            <p:cNvPr id="37" name="Group 36">
              <a:extLst>
                <a:ext uri="{FF2B5EF4-FFF2-40B4-BE49-F238E27FC236}">
                  <a16:creationId xmlns:a16="http://schemas.microsoft.com/office/drawing/2014/main" id="{82A58BCA-2FC4-4E33-BAB6-977D27C448EC}"/>
                </a:ext>
              </a:extLst>
            </p:cNvPr>
            <p:cNvGrpSpPr/>
            <p:nvPr/>
          </p:nvGrpSpPr>
          <p:grpSpPr>
            <a:xfrm>
              <a:off x="3559270" y="2842130"/>
              <a:ext cx="773009" cy="537129"/>
              <a:chOff x="3109182" y="1455118"/>
              <a:chExt cx="600126" cy="416891"/>
            </a:xfrm>
            <a:solidFill>
              <a:srgbClr val="002B49"/>
            </a:solidFill>
          </p:grpSpPr>
          <p:sp>
            <p:nvSpPr>
              <p:cNvPr id="57" name="Rectangle 56">
                <a:extLst>
                  <a:ext uri="{FF2B5EF4-FFF2-40B4-BE49-F238E27FC236}">
                    <a16:creationId xmlns:a16="http://schemas.microsoft.com/office/drawing/2014/main" id="{304B6C89-99B8-4D35-B229-18955D63FF36}"/>
                  </a:ext>
                </a:extLst>
              </p:cNvPr>
              <p:cNvSpPr/>
              <p:nvPr/>
            </p:nvSpPr>
            <p:spPr>
              <a:xfrm>
                <a:off x="3315126" y="1653020"/>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8" name="Rectangle 57">
                <a:extLst>
                  <a:ext uri="{FF2B5EF4-FFF2-40B4-BE49-F238E27FC236}">
                    <a16:creationId xmlns:a16="http://schemas.microsoft.com/office/drawing/2014/main" id="{9A2DB29B-1D6E-4595-B817-BE2D5EB6346A}"/>
                  </a:ext>
                </a:extLst>
              </p:cNvPr>
              <p:cNvSpPr/>
              <p:nvPr/>
            </p:nvSpPr>
            <p:spPr>
              <a:xfrm>
                <a:off x="3245446" y="158335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9" name="Rectangle 58">
                <a:extLst>
                  <a:ext uri="{FF2B5EF4-FFF2-40B4-BE49-F238E27FC236}">
                    <a16:creationId xmlns:a16="http://schemas.microsoft.com/office/drawing/2014/main" id="{EC38F62F-F49C-4375-BFED-29363F97E6A5}"/>
                  </a:ext>
                </a:extLst>
              </p:cNvPr>
              <p:cNvSpPr/>
              <p:nvPr/>
            </p:nvSpPr>
            <p:spPr>
              <a:xfrm>
                <a:off x="3171858" y="1517773"/>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60" name="Rectangle 59">
                <a:extLst>
                  <a:ext uri="{FF2B5EF4-FFF2-40B4-BE49-F238E27FC236}">
                    <a16:creationId xmlns:a16="http://schemas.microsoft.com/office/drawing/2014/main" id="{1AECD990-9393-4E34-AB9C-51B5CFA8854E}"/>
                  </a:ext>
                </a:extLst>
              </p:cNvPr>
              <p:cNvSpPr/>
              <p:nvPr/>
            </p:nvSpPr>
            <p:spPr>
              <a:xfrm>
                <a:off x="3109182" y="1455118"/>
                <a:ext cx="394182" cy="218989"/>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38" name="Rectangle 37">
              <a:extLst>
                <a:ext uri="{FF2B5EF4-FFF2-40B4-BE49-F238E27FC236}">
                  <a16:creationId xmlns:a16="http://schemas.microsoft.com/office/drawing/2014/main" id="{0852C95D-F0A0-4EFC-9AFC-165093A724E8}"/>
                </a:ext>
              </a:extLst>
            </p:cNvPr>
            <p:cNvSpPr>
              <a:spLocks noChangeArrowheads="1"/>
            </p:cNvSpPr>
            <p:nvPr/>
          </p:nvSpPr>
          <p:spPr bwMode="auto">
            <a:xfrm>
              <a:off x="5932476"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39" name="Rectangle 75">
              <a:extLst>
                <a:ext uri="{FF2B5EF4-FFF2-40B4-BE49-F238E27FC236}">
                  <a16:creationId xmlns:a16="http://schemas.microsoft.com/office/drawing/2014/main" id="{48028A3B-3BCA-4FB8-B88D-6B49D1A5D80F}"/>
                </a:ext>
              </a:extLst>
            </p:cNvPr>
            <p:cNvSpPr/>
            <p:nvPr/>
          </p:nvSpPr>
          <p:spPr>
            <a:xfrm>
              <a:off x="10166785" y="2094504"/>
              <a:ext cx="983948" cy="772153"/>
            </a:xfrm>
            <a:prstGeom prst="rect">
              <a:avLst/>
            </a:prstGeom>
            <a:solidFill>
              <a:srgbClr val="0091BD"/>
            </a:solidFill>
            <a:ln w="6350" cap="flat" cmpd="sng" algn="ctr">
              <a:noFill/>
              <a:prstDash val="solid"/>
            </a:ln>
            <a:effectLst/>
          </p:spPr>
          <p:txBody>
            <a:bodyPr lIns="36000" tIns="45717" rIns="36000"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SCP</a:t>
              </a: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Cortex-M3</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0" name="Down Arrow 83">
              <a:extLst>
                <a:ext uri="{FF2B5EF4-FFF2-40B4-BE49-F238E27FC236}">
                  <a16:creationId xmlns:a16="http://schemas.microsoft.com/office/drawing/2014/main" id="{4EDFC555-B36B-4E24-B3AA-2317BDF07C86}"/>
                </a:ext>
              </a:extLst>
            </p:cNvPr>
            <p:cNvSpPr/>
            <p:nvPr/>
          </p:nvSpPr>
          <p:spPr>
            <a:xfrm>
              <a:off x="2543398" y="4536017"/>
              <a:ext cx="291696" cy="456123"/>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1" name="Down Arrow 86">
              <a:extLst>
                <a:ext uri="{FF2B5EF4-FFF2-40B4-BE49-F238E27FC236}">
                  <a16:creationId xmlns:a16="http://schemas.microsoft.com/office/drawing/2014/main" id="{E2ED842A-0928-4562-A8B2-A119EA628250}"/>
                </a:ext>
              </a:extLst>
            </p:cNvPr>
            <p:cNvSpPr/>
            <p:nvPr/>
          </p:nvSpPr>
          <p:spPr>
            <a:xfrm>
              <a:off x="1970431" y="5100304"/>
              <a:ext cx="239004" cy="485925"/>
            </a:xfrm>
            <a:prstGeom prst="downArrow">
              <a:avLst/>
            </a:prstGeom>
            <a:solidFill>
              <a:srgbClr val="0091BD"/>
            </a:solidFill>
            <a:ln w="9525"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42" name="Rectangle 94">
              <a:extLst>
                <a:ext uri="{FF2B5EF4-FFF2-40B4-BE49-F238E27FC236}">
                  <a16:creationId xmlns:a16="http://schemas.microsoft.com/office/drawing/2014/main" id="{49789960-5587-4366-A124-7AE52A02CB86}"/>
                </a:ext>
              </a:extLst>
            </p:cNvPr>
            <p:cNvSpPr>
              <a:spLocks noChangeArrowheads="1"/>
            </p:cNvSpPr>
            <p:nvPr/>
          </p:nvSpPr>
          <p:spPr bwMode="auto">
            <a:xfrm>
              <a:off x="1518677" y="5022120"/>
              <a:ext cx="2244009" cy="401432"/>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CoreLink NIC-450</a:t>
              </a:r>
            </a:p>
          </p:txBody>
        </p:sp>
        <p:sp>
          <p:nvSpPr>
            <p:cNvPr id="43" name="Rectangle 95">
              <a:extLst>
                <a:ext uri="{FF2B5EF4-FFF2-40B4-BE49-F238E27FC236}">
                  <a16:creationId xmlns:a16="http://schemas.microsoft.com/office/drawing/2014/main" id="{7783438F-694E-496A-A0B0-076FD99B08FA}"/>
                </a:ext>
              </a:extLst>
            </p:cNvPr>
            <p:cNvSpPr/>
            <p:nvPr/>
          </p:nvSpPr>
          <p:spPr>
            <a:xfrm>
              <a:off x="1504842" y="5616210"/>
              <a:ext cx="2250890" cy="315267"/>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sz="1600" kern="0" dirty="0">
                  <a:solidFill>
                    <a:srgbClr val="FFFFFF"/>
                  </a:solidFill>
                  <a:ea typeface="ＭＳ Ｐゴシック" panose="020B0600070205080204" pitchFamily="34" charset="-128"/>
                </a:rPr>
                <a:t>Peripherals</a:t>
              </a:r>
              <a:endParaRPr lang="en-GB" sz="300" kern="0" dirty="0">
                <a:solidFill>
                  <a:srgbClr val="FFFFFF"/>
                </a:solidFill>
                <a:ea typeface="ＭＳ Ｐゴシック" panose="020B0600070205080204" pitchFamily="34" charset="-128"/>
              </a:endParaRPr>
            </a:p>
          </p:txBody>
        </p:sp>
        <p:sp>
          <p:nvSpPr>
            <p:cNvPr id="44" name="Rectangle 43">
              <a:extLst>
                <a:ext uri="{FF2B5EF4-FFF2-40B4-BE49-F238E27FC236}">
                  <a16:creationId xmlns:a16="http://schemas.microsoft.com/office/drawing/2014/main" id="{821D0390-A397-49B5-9B44-3E41A2A9839A}"/>
                </a:ext>
              </a:extLst>
            </p:cNvPr>
            <p:cNvSpPr/>
            <p:nvPr/>
          </p:nvSpPr>
          <p:spPr>
            <a:xfrm rot="16200000">
              <a:off x="4049667" y="3109632"/>
              <a:ext cx="1155460" cy="224623"/>
            </a:xfrm>
            <a:prstGeom prst="rect">
              <a:avLst/>
            </a:prstGeom>
            <a:solidFill>
              <a:sysClr val="windowText" lastClr="000000"/>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500" b="0" i="0" u="none" strike="noStrike" kern="0" cap="none" spc="0" normalizeH="0" baseline="0" noProof="0" dirty="0">
                  <a:ln>
                    <a:noFill/>
                  </a:ln>
                  <a:solidFill>
                    <a:srgbClr val="FFFFFF"/>
                  </a:solidFill>
                  <a:effectLst/>
                  <a:uLnTx/>
                  <a:uFillTx/>
                  <a:ea typeface="ＭＳ Ｐゴシック" panose="020B0600070205080204" pitchFamily="34" charset="-128"/>
                </a:rPr>
                <a:t>ELA-500</a:t>
              </a:r>
              <a:endParaRPr kumimoji="0" lang="en-GB" sz="15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5" name="Rectangle 44">
              <a:extLst>
                <a:ext uri="{FF2B5EF4-FFF2-40B4-BE49-F238E27FC236}">
                  <a16:creationId xmlns:a16="http://schemas.microsoft.com/office/drawing/2014/main" id="{E257D6FC-0CEB-418F-9CB3-92CEE99238B9}"/>
                </a:ext>
              </a:extLst>
            </p:cNvPr>
            <p:cNvSpPr>
              <a:spLocks noChangeArrowheads="1"/>
            </p:cNvSpPr>
            <p:nvPr/>
          </p:nvSpPr>
          <p:spPr bwMode="auto">
            <a:xfrm>
              <a:off x="7037357" y="5119619"/>
              <a:ext cx="1023056" cy="341595"/>
            </a:xfrm>
            <a:prstGeom prst="rect">
              <a:avLst/>
            </a:prstGeom>
            <a:solidFill>
              <a:srgbClr val="0091BD"/>
            </a:solidFill>
            <a:ln w="9525">
              <a:noFill/>
              <a:prstDash val="sysDash"/>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ea typeface="ＭＳ Ｐゴシック" panose="020B0600070205080204" pitchFamily="34" charset="-128"/>
                </a:rPr>
                <a:t>DMC-500</a:t>
              </a:r>
            </a:p>
          </p:txBody>
        </p:sp>
        <p:sp>
          <p:nvSpPr>
            <p:cNvPr id="46" name="Rectangle 45">
              <a:extLst>
                <a:ext uri="{FF2B5EF4-FFF2-40B4-BE49-F238E27FC236}">
                  <a16:creationId xmlns:a16="http://schemas.microsoft.com/office/drawing/2014/main" id="{490FE7C3-1BDC-4736-B445-6BC521CD87B2}"/>
                </a:ext>
              </a:extLst>
            </p:cNvPr>
            <p:cNvSpPr/>
            <p:nvPr/>
          </p:nvSpPr>
          <p:spPr>
            <a:xfrm>
              <a:off x="4932055" y="2766505"/>
              <a:ext cx="1126947" cy="4735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CryptoCell-712</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7" name="Rectangle 75">
              <a:extLst>
                <a:ext uri="{FF2B5EF4-FFF2-40B4-BE49-F238E27FC236}">
                  <a16:creationId xmlns:a16="http://schemas.microsoft.com/office/drawing/2014/main" id="{C87DCFF5-917C-4161-A690-67CFCE787EF5}"/>
                </a:ext>
              </a:extLst>
            </p:cNvPr>
            <p:cNvSpPr/>
            <p:nvPr/>
          </p:nvSpPr>
          <p:spPr>
            <a:xfrm>
              <a:off x="8803592"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S</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ensor Fusion</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Cortex-M</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x</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8" name="Rectangle 75">
              <a:extLst>
                <a:ext uri="{FF2B5EF4-FFF2-40B4-BE49-F238E27FC236}">
                  <a16:creationId xmlns:a16="http://schemas.microsoft.com/office/drawing/2014/main" id="{87CB36E1-1E69-426A-9A6B-88A36EAAEF35}"/>
                </a:ext>
              </a:extLst>
            </p:cNvPr>
            <p:cNvSpPr/>
            <p:nvPr/>
          </p:nvSpPr>
          <p:spPr>
            <a:xfrm>
              <a:off x="7432879" y="2094505"/>
              <a:ext cx="1289144" cy="775058"/>
            </a:xfrm>
            <a:prstGeom prst="rect">
              <a:avLst/>
            </a:prstGeom>
            <a:solidFill>
              <a:srgbClr val="0091BD"/>
            </a:solidFill>
            <a:ln w="6350" cap="flat" cmpd="sng" algn="ctr">
              <a:noFill/>
              <a:prstDash val="solid"/>
            </a:ln>
            <a:effectLst/>
          </p:spPr>
          <p:txBody>
            <a:bodyPr lIns="91432" tIns="45717" rIns="91432" bIns="45717" rtlCol="0"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Cellular Radio</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rPr>
                <a:t>Cortex-</a:t>
              </a: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R8</a:t>
              </a:r>
              <a:endParaRPr kumimoji="0" lang="en-GB" sz="8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49" name="Rectangle 48">
              <a:extLst>
                <a:ext uri="{FF2B5EF4-FFF2-40B4-BE49-F238E27FC236}">
                  <a16:creationId xmlns:a16="http://schemas.microsoft.com/office/drawing/2014/main" id="{64F02958-0E36-4093-B106-D76C957FC420}"/>
                </a:ext>
              </a:extLst>
            </p:cNvPr>
            <p:cNvSpPr/>
            <p:nvPr/>
          </p:nvSpPr>
          <p:spPr>
            <a:xfrm rot="16200000">
              <a:off x="10661323" y="3183790"/>
              <a:ext cx="709000" cy="337248"/>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AD5</a:t>
              </a:r>
              <a:endParaRPr kumimoji="0" lang="en-IE" sz="1600" b="0"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0" name="Rectangle 49">
              <a:extLst>
                <a:ext uri="{FF2B5EF4-FFF2-40B4-BE49-F238E27FC236}">
                  <a16:creationId xmlns:a16="http://schemas.microsoft.com/office/drawing/2014/main" id="{E0E22526-8C09-4846-A6BA-7EC7341F50B9}"/>
                </a:ext>
              </a:extLst>
            </p:cNvPr>
            <p:cNvSpPr/>
            <p:nvPr/>
          </p:nvSpPr>
          <p:spPr>
            <a:xfrm>
              <a:off x="7037357" y="5618236"/>
              <a:ext cx="1023056" cy="347180"/>
            </a:xfrm>
            <a:prstGeom prst="rect">
              <a:avLst/>
            </a:prstGeom>
            <a:solidFill>
              <a:srgbClr val="FFFFFF">
                <a:lumMod val="65000"/>
              </a:srgbClr>
            </a:solidFill>
            <a:ln w="6350" cap="flat" cmpd="sng" algn="ctr">
              <a:noFill/>
              <a:prstDash val="solid"/>
            </a:ln>
            <a:effectLst/>
          </p:spPr>
          <p:txBody>
            <a:bodyPr lIns="91432" tIns="45717" rIns="91432" bIns="45717" rtlCol="0" anchor="ctr"/>
            <a:lstStyle/>
            <a:p>
              <a:pPr algn="ctr" defTabSz="1218987" eaLnBrk="0" fontAlgn="base" hangingPunct="0">
                <a:spcBef>
                  <a:spcPct val="0"/>
                </a:spcBef>
                <a:spcAft>
                  <a:spcPct val="0"/>
                </a:spcAft>
                <a:defRPr/>
              </a:pPr>
              <a:r>
                <a:rPr lang="en-GB" kern="0" dirty="0">
                  <a:solidFill>
                    <a:srgbClr val="FFFFFF"/>
                  </a:solidFill>
                  <a:ea typeface="ＭＳ Ｐゴシック" panose="020B0600070205080204" pitchFamily="34" charset="-128"/>
                </a:rPr>
                <a:t>LPDDR4x</a:t>
              </a:r>
            </a:p>
          </p:txBody>
        </p:sp>
        <p:sp>
          <p:nvSpPr>
            <p:cNvPr id="51" name="Rectangle 50">
              <a:extLst>
                <a:ext uri="{FF2B5EF4-FFF2-40B4-BE49-F238E27FC236}">
                  <a16:creationId xmlns:a16="http://schemas.microsoft.com/office/drawing/2014/main" id="{E26D8A94-3BB5-4CAD-8BBA-24D1D234FDC2}"/>
                </a:ext>
              </a:extLst>
            </p:cNvPr>
            <p:cNvSpPr>
              <a:spLocks noChangeArrowheads="1"/>
            </p:cNvSpPr>
            <p:nvPr/>
          </p:nvSpPr>
          <p:spPr bwMode="auto">
            <a:xfrm>
              <a:off x="4893987" y="3810895"/>
              <a:ext cx="1207334" cy="293817"/>
            </a:xfrm>
            <a:prstGeom prst="rect">
              <a:avLst/>
            </a:prstGeom>
            <a:solidFill>
              <a:srgbClr val="0091BD"/>
            </a:solidFill>
            <a:ln w="9525">
              <a:noFill/>
              <a:miter lim="800000"/>
              <a:headEnd/>
              <a:tailEnd/>
            </a:ln>
            <a:effectLst/>
          </p:spPr>
          <p:txBody>
            <a:bodyPr wrap="none" lIns="91432" tIns="45717" rIns="91432" bIns="45717" anchor="ctr"/>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ＭＳ Ｐゴシック" panose="020B0600070205080204" pitchFamily="34" charset="-128"/>
                </a:rPr>
                <a:t>MMU-600</a:t>
              </a:r>
              <a:endParaRPr kumimoji="0" lang="en-US" sz="1600" b="0" i="0" u="none" strike="noStrike" kern="0" cap="none" spc="0" normalizeH="0" baseline="0" noProof="0" dirty="0">
                <a:ln>
                  <a:noFill/>
                </a:ln>
                <a:solidFill>
                  <a:prstClr val="white"/>
                </a:solidFill>
                <a:effectLst/>
                <a:uLnTx/>
                <a:uFillTx/>
                <a:ea typeface="ＭＳ Ｐゴシック" panose="020B0600070205080204" pitchFamily="34" charset="-128"/>
              </a:endParaRPr>
            </a:p>
          </p:txBody>
        </p:sp>
        <p:sp>
          <p:nvSpPr>
            <p:cNvPr id="52" name="Rectangle 51">
              <a:extLst>
                <a:ext uri="{FF2B5EF4-FFF2-40B4-BE49-F238E27FC236}">
                  <a16:creationId xmlns:a16="http://schemas.microsoft.com/office/drawing/2014/main" id="{2A46E028-4365-4BAA-AE73-7D251C7975BD}"/>
                </a:ext>
              </a:extLst>
            </p:cNvPr>
            <p:cNvSpPr/>
            <p:nvPr/>
          </p:nvSpPr>
          <p:spPr>
            <a:xfrm>
              <a:off x="8816404" y="2999644"/>
              <a:ext cx="985614" cy="705019"/>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Mali</a:t>
              </a:r>
              <a:r>
                <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rPr>
                <a:t>-</a:t>
              </a:r>
              <a:r>
                <a:rPr kumimoji="0" lang="en-IE" sz="1800" b="1" i="0" u="none" strike="noStrike" kern="0" cap="none" spc="0" normalizeH="0" baseline="0" noProof="0" dirty="0">
                  <a:ln>
                    <a:noFill/>
                  </a:ln>
                  <a:solidFill>
                    <a:srgbClr val="FFFFFF"/>
                  </a:solidFill>
                  <a:effectLst/>
                  <a:uLnTx/>
                  <a:uFillTx/>
                  <a:ea typeface="ＭＳ Ｐゴシック" panose="020B0600070205080204" pitchFamily="34" charset="-128"/>
                </a:rPr>
                <a:t>V76</a:t>
              </a:r>
              <a:endParaRPr kumimoji="0" lang="en-GB" sz="1800" b="1" i="0" u="none" strike="noStrike" kern="0" cap="none" spc="0" normalizeH="0" baseline="0" noProof="0" dirty="0">
                <a:ln>
                  <a:noFill/>
                </a:ln>
                <a:solidFill>
                  <a:srgbClr val="FFFFFF"/>
                </a:solidFill>
                <a:effectLst/>
                <a:uLnTx/>
                <a:uFillTx/>
                <a:ea typeface="ＭＳ Ｐゴシック" panose="020B0600070205080204" pitchFamily="34" charset="-128"/>
              </a:endParaRPr>
            </a:p>
          </p:txBody>
        </p:sp>
        <p:sp>
          <p:nvSpPr>
            <p:cNvPr id="53" name="Rectangle 52">
              <a:extLst>
                <a:ext uri="{FF2B5EF4-FFF2-40B4-BE49-F238E27FC236}">
                  <a16:creationId xmlns:a16="http://schemas.microsoft.com/office/drawing/2014/main" id="{6460F004-2162-4EFC-8A52-AE37CFD9603B}"/>
                </a:ext>
              </a:extLst>
            </p:cNvPr>
            <p:cNvSpPr/>
            <p:nvPr/>
          </p:nvSpPr>
          <p:spPr>
            <a:xfrm>
              <a:off x="7438283" y="3007356"/>
              <a:ext cx="1283739" cy="961875"/>
            </a:xfrm>
            <a:prstGeom prst="rect">
              <a:avLst/>
            </a:prstGeom>
            <a:solidFill>
              <a:srgbClr val="0091BD"/>
            </a:solidFill>
            <a:ln w="6350" cap="flat" cmpd="sng" algn="ctr">
              <a:noFill/>
              <a:prstDash val="solid"/>
            </a:ln>
            <a:effectLst/>
          </p:spPr>
          <p:txBody>
            <a:bodyPr lIns="91432" tIns="45717" rIns="91432" bIns="45717" rtlCol="0" anchor="ctr" anchorCtr="0"/>
            <a:lstStyle/>
            <a:p>
              <a:pPr marL="0" marR="0" lvl="0" indent="0" algn="ctr" defTabSz="1218987"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ea typeface="ＭＳ Ｐゴシック" panose="020B0600070205080204" pitchFamily="34" charset="-128"/>
                </a:rPr>
                <a:t>Machine Learning processor</a:t>
              </a:r>
            </a:p>
          </p:txBody>
        </p:sp>
        <p:sp>
          <p:nvSpPr>
            <p:cNvPr id="54" name="Rectangle 53">
              <a:extLst>
                <a:ext uri="{FF2B5EF4-FFF2-40B4-BE49-F238E27FC236}">
                  <a16:creationId xmlns:a16="http://schemas.microsoft.com/office/drawing/2014/main" id="{FA602859-93FC-4047-A76B-DC0E4D82091D}"/>
                </a:ext>
              </a:extLst>
            </p:cNvPr>
            <p:cNvSpPr/>
            <p:nvPr/>
          </p:nvSpPr>
          <p:spPr>
            <a:xfrm>
              <a:off x="1751903" y="2683075"/>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sp>
          <p:nvSpPr>
            <p:cNvPr id="55" name="TextBox 54">
              <a:extLst>
                <a:ext uri="{FF2B5EF4-FFF2-40B4-BE49-F238E27FC236}">
                  <a16:creationId xmlns:a16="http://schemas.microsoft.com/office/drawing/2014/main" id="{49684E95-11D8-4437-9B85-C98C5EC8FAF2}"/>
                </a:ext>
              </a:extLst>
            </p:cNvPr>
            <p:cNvSpPr txBox="1"/>
            <p:nvPr/>
          </p:nvSpPr>
          <p:spPr>
            <a:xfrm>
              <a:off x="1453935" y="2211032"/>
              <a:ext cx="3315397" cy="1992932"/>
            </a:xfrm>
            <a:prstGeom prst="rect">
              <a:avLst/>
            </a:prstGeom>
            <a:noFill/>
            <a:ln>
              <a:solidFill>
                <a:srgbClr val="7D868C"/>
              </a:solidFill>
            </a:ln>
          </p:spPr>
          <p:txBody>
            <a:bodyPr wrap="square" lIns="0" tIns="0" rIns="0" bIns="0" rtlCol="0">
              <a:spAutoFit/>
            </a:bodyPr>
            <a:lstStyle/>
            <a:p>
              <a:pPr marL="0" marR="0" lvl="0" indent="0" defTabSz="91440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US" sz="2100" b="0" i="0" u="none" strike="noStrike" kern="0" cap="none" spc="0" normalizeH="0" baseline="0" noProof="0" dirty="0">
                <a:ln>
                  <a:noFill/>
                </a:ln>
                <a:solidFill>
                  <a:srgbClr val="333E48"/>
                </a:solidFill>
                <a:effectLst/>
                <a:uLnTx/>
                <a:uFillTx/>
                <a:ea typeface="ＭＳ Ｐゴシック" panose="020B0600070205080204" pitchFamily="34" charset="-128"/>
              </a:endParaRPr>
            </a:p>
          </p:txBody>
        </p:sp>
        <p:sp>
          <p:nvSpPr>
            <p:cNvPr id="56" name="Rectangle 55">
              <a:extLst>
                <a:ext uri="{FF2B5EF4-FFF2-40B4-BE49-F238E27FC236}">
                  <a16:creationId xmlns:a16="http://schemas.microsoft.com/office/drawing/2014/main" id="{ACB1CA36-35E4-41CA-8484-C83AA1671ADB}"/>
                </a:ext>
              </a:extLst>
            </p:cNvPr>
            <p:cNvSpPr/>
            <p:nvPr/>
          </p:nvSpPr>
          <p:spPr>
            <a:xfrm>
              <a:off x="1588211" y="2598272"/>
              <a:ext cx="713815" cy="472955"/>
            </a:xfrm>
            <a:prstGeom prst="rect">
              <a:avLst/>
            </a:prstGeom>
            <a:solidFill>
              <a:srgbClr val="0091BD"/>
            </a:solidFill>
            <a:ln w="12700" cap="flat" cmpd="sng" algn="ctr">
              <a:solidFill>
                <a:sysClr val="window" lastClr="FFFFFF"/>
              </a:solidFill>
              <a:prstDash val="solid"/>
            </a:ln>
            <a:effectLst/>
          </p:spPr>
          <p:txBody>
            <a:bodyPr lIns="68586" tIns="34294" rIns="68586" bIns="34294" rtlCol="0" anchor="t"/>
            <a:lstStyle/>
            <a:p>
              <a:pPr marL="0" marR="0" lvl="0" indent="0" algn="ctr" defTabSz="1218987" eaLnBrk="0" fontAlgn="base" latinLnBrk="0" hangingPunct="0">
                <a:lnSpc>
                  <a:spcPct val="100000"/>
                </a:lnSpc>
                <a:spcBef>
                  <a:spcPct val="0"/>
                </a:spcBef>
                <a:spcAft>
                  <a:spcPct val="0"/>
                </a:spcAft>
                <a:buClrTx/>
                <a:buSzTx/>
                <a:buFontTx/>
                <a:buNone/>
                <a:tabLst/>
                <a:defRPr/>
              </a:pPr>
              <a:endParaRPr kumimoji="0" lang="en-GB" sz="1500" b="0" i="0" u="none" strike="noStrike" kern="0" cap="none" spc="0" normalizeH="0" baseline="0" noProof="0" dirty="0">
                <a:ln>
                  <a:noFill/>
                </a:ln>
                <a:solidFill>
                  <a:srgbClr val="505555"/>
                </a:solidFill>
                <a:effectLst/>
                <a:uLnTx/>
                <a:uFillTx/>
                <a:ea typeface="ＭＳ Ｐゴシック" panose="020B0600070205080204" pitchFamily="34" charset="-128"/>
              </a:endParaRPr>
            </a:p>
          </p:txBody>
        </p:sp>
      </p:grpSp>
      <p:sp>
        <p:nvSpPr>
          <p:cNvPr id="65" name="Rectangle 64">
            <a:extLst>
              <a:ext uri="{FF2B5EF4-FFF2-40B4-BE49-F238E27FC236}">
                <a16:creationId xmlns:a16="http://schemas.microsoft.com/office/drawing/2014/main" id="{EE1CC084-6316-4C24-BE6D-D25927F8F430}"/>
              </a:ext>
            </a:extLst>
          </p:cNvPr>
          <p:cNvSpPr/>
          <p:nvPr/>
        </p:nvSpPr>
        <p:spPr>
          <a:xfrm>
            <a:off x="1422174" y="1916970"/>
            <a:ext cx="3356743" cy="2063376"/>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0432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Heterogeneity</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There are different levels of heterogeneity within the SoC.</a:t>
            </a:r>
          </a:p>
          <a:p>
            <a:pPr>
              <a:buFont typeface="Arial" panose="020B0604020202020204" pitchFamily="34" charset="0"/>
              <a:buChar char="•"/>
            </a:pPr>
            <a:r>
              <a:rPr lang="en-GB" dirty="0"/>
              <a:t>Cores running the same ISA but with different microarchitectures</a:t>
            </a:r>
          </a:p>
          <a:p>
            <a:pPr marL="741363" lvl="1" indent="-342900"/>
            <a:r>
              <a:rPr lang="en-GB" dirty="0"/>
              <a:t>E.g., Cortex-A55 and Cortex-A76 in DynamIQ Shared Unit</a:t>
            </a:r>
          </a:p>
          <a:p>
            <a:pPr marL="741363" lvl="1" indent="-342900"/>
            <a:r>
              <a:rPr lang="en-GB" dirty="0"/>
              <a:t>Allows general-purpose tasks to migrate to save power or increase performance</a:t>
            </a:r>
          </a:p>
          <a:p>
            <a:pPr>
              <a:buFont typeface="Arial" panose="020B0604020202020204" pitchFamily="34" charset="0"/>
              <a:buChar char="•"/>
            </a:pPr>
            <a:r>
              <a:rPr lang="en-GB" dirty="0"/>
              <a:t>Cores extracting different types of parallelism </a:t>
            </a:r>
          </a:p>
          <a:p>
            <a:pPr marL="741363" lvl="1" indent="-342900"/>
            <a:r>
              <a:rPr lang="en-GB" dirty="0"/>
              <a:t>E.g., Cortex-A cores vs Mali GPU</a:t>
            </a:r>
          </a:p>
          <a:p>
            <a:pPr marL="741363" lvl="1" indent="-342900"/>
            <a:r>
              <a:rPr lang="en-GB" dirty="0"/>
              <a:t>The GPU is specialized to efficiently exploit data-parallel parallelism.</a:t>
            </a:r>
          </a:p>
          <a:p>
            <a:pPr>
              <a:buFont typeface="Arial" panose="020B0604020202020204" pitchFamily="34" charset="0"/>
              <a:buChar char="•"/>
            </a:pPr>
            <a:r>
              <a:rPr lang="en-GB" dirty="0"/>
              <a:t>Cores specialized to specific tasks </a:t>
            </a:r>
          </a:p>
          <a:p>
            <a:pPr marL="741363" lvl="1" indent="-342900"/>
            <a:r>
              <a:rPr lang="en-GB" dirty="0"/>
              <a:t>E.g., machine-learning processor</a:t>
            </a:r>
          </a:p>
          <a:p>
            <a:pPr marL="741363" lvl="1" indent="-342900"/>
            <a:r>
              <a:rPr lang="en-GB" dirty="0"/>
              <a:t>These are highly specialized hardware accelerators designed for a narrow range of workloads.</a:t>
            </a:r>
          </a:p>
          <a:p>
            <a:pPr marL="0" indent="0" algn="ctr">
              <a:buNone/>
            </a:pPr>
            <a:endParaRPr lang="en-GB" b="1" dirty="0"/>
          </a:p>
          <a:p>
            <a:pPr marL="0" indent="0" algn="ctr">
              <a:buNone/>
            </a:pPr>
            <a:r>
              <a:rPr lang="en-GB" b="1" dirty="0"/>
              <a:t>Key aim: Reduce power consumption but increase performance</a:t>
            </a:r>
            <a:endParaRPr lang="en-US" dirty="0"/>
          </a:p>
        </p:txBody>
      </p:sp>
    </p:spTree>
    <p:extLst>
      <p:ext uri="{BB962C8B-B14F-4D97-AF65-F5344CB8AC3E}">
        <p14:creationId xmlns:p14="http://schemas.microsoft.com/office/powerpoint/2010/main" val="15529360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81b3c636-2c1a-4a05-9492-676b008f308a"/>
    <ds:schemaRef ds:uri="5602b56c-42e3-46dd-be85-b5975c74489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9605</Words>
  <Application>Microsoft Office PowerPoint</Application>
  <PresentationFormat>Widescreen</PresentationFormat>
  <Paragraphs>1463</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vt:lpstr>
      <vt:lpstr>Gill Sans MT</vt:lpstr>
      <vt:lpstr>Wingdings</vt:lpstr>
      <vt:lpstr>Arm_PPT_Public</vt:lpstr>
      <vt:lpstr>A SoC Case Study</vt:lpstr>
      <vt:lpstr>Module Syllabus</vt:lpstr>
      <vt:lpstr>A System-on-chip (SoC) Case Study</vt:lpstr>
      <vt:lpstr>Why Create a Custom System-on-chip (SoC)?</vt:lpstr>
      <vt:lpstr>System-on-chip (SoC) Design</vt:lpstr>
      <vt:lpstr>High-level View of Our System-on-chip (SoC) Example </vt:lpstr>
      <vt:lpstr>A Modern Arm System-on-chip (SoC)</vt:lpstr>
      <vt:lpstr>Heterogeneous Multicore Cluster</vt:lpstr>
      <vt:lpstr>Heterogeneity</vt:lpstr>
      <vt:lpstr>Heterogeneity in Microarchitectures</vt:lpstr>
      <vt:lpstr>Graphics and Display IP</vt:lpstr>
      <vt:lpstr>Graphics and Display IP</vt:lpstr>
      <vt:lpstr>TrustZone</vt:lpstr>
      <vt:lpstr>What Is Security?</vt:lpstr>
      <vt:lpstr>TrustZone</vt:lpstr>
      <vt:lpstr>Hardware Requirements</vt:lpstr>
      <vt:lpstr>TrustZone Processor Architecture</vt:lpstr>
      <vt:lpstr>Memory Partitioning</vt:lpstr>
      <vt:lpstr>Generic Interrupt Controller</vt:lpstr>
      <vt:lpstr>Generic Interrupt Controller</vt:lpstr>
      <vt:lpstr>Interconnect</vt:lpstr>
      <vt:lpstr>Cache Coherent Interconnect</vt:lpstr>
      <vt:lpstr>Interconnect</vt:lpstr>
      <vt:lpstr>Debug and Trace</vt:lpstr>
      <vt:lpstr>Debug and Trace </vt:lpstr>
      <vt:lpstr>Debug and Trace</vt:lpstr>
      <vt:lpstr>Specialization</vt:lpstr>
      <vt:lpstr>Specialization – A Machine Learning Processor</vt:lpstr>
      <vt:lpstr>Specialization – A Machine Learning Processor</vt:lpstr>
      <vt:lpstr>Specialization</vt:lpstr>
      <vt:lpstr>DRAM Interface</vt:lpstr>
      <vt:lpstr>Memory Controller (DMC-500)</vt:lpstr>
      <vt:lpstr>Real-time Processing</vt:lpstr>
      <vt:lpstr>Real-time Processing</vt:lpstr>
      <vt:lpstr>PowerPoint Presentation</vt:lpstr>
      <vt:lpstr>SoC Considerations</vt:lpstr>
      <vt:lpstr>Power Domains</vt:lpstr>
      <vt:lpstr>Power Domains</vt:lpstr>
      <vt:lpstr>Power Domains</vt:lpstr>
      <vt:lpstr>Virtualization</vt:lpstr>
      <vt:lpstr>Virtualization</vt:lpstr>
      <vt:lpstr>Virtualization</vt:lpstr>
      <vt:lpstr>Virtualization</vt:lpstr>
      <vt:lpstr>Virtualization</vt:lpstr>
      <vt:lpstr>Safety - Dual Core Lock Step</vt:lpstr>
      <vt:lpstr>Dual Core Lock Step (DCLS)</vt:lpstr>
      <vt:lpstr>PowerPoint Presentation</vt:lpstr>
      <vt:lpstr>Heterogeneity in Microarchitectures</vt:lpstr>
      <vt:lpstr>Reliability, Availability, and Serviceability (RAS)</vt:lpstr>
      <vt:lpstr>Reliability, Availability, and Serviceability (RAS)</vt:lpstr>
      <vt:lpstr>Why RAS?</vt:lpstr>
      <vt:lpstr>RAS Techniques</vt:lpstr>
      <vt:lpstr>RAS in Armv8-A Profile</vt:lpstr>
      <vt:lpstr>PowerPoint Presentation</vt:lpstr>
      <vt:lpstr>Further Examples: Wireless IoT Soc</vt:lpstr>
      <vt:lpstr>Further Examples: Wireless IoT Soc</vt:lpstr>
      <vt:lpstr>Further Examples: Intel Movidius Myriad X</vt:lpstr>
      <vt:lpstr>Further Examples: Intel Movidius Myriad 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2021-11-30T12:37:55Z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