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5431" r:id="rId6"/>
  </p:sldMasterIdLst>
  <p:notesMasterIdLst>
    <p:notesMasterId r:id="rId34"/>
  </p:notesMasterIdLst>
  <p:handoutMasterIdLst>
    <p:handoutMasterId r:id="rId35"/>
  </p:handoutMasterIdLst>
  <p:sldIdLst>
    <p:sldId id="384" r:id="rId7"/>
    <p:sldId id="257" r:id="rId8"/>
    <p:sldId id="337" r:id="rId9"/>
    <p:sldId id="302" r:id="rId10"/>
    <p:sldId id="394" r:id="rId11"/>
    <p:sldId id="395" r:id="rId12"/>
    <p:sldId id="341" r:id="rId13"/>
    <p:sldId id="398" r:id="rId14"/>
    <p:sldId id="344" r:id="rId15"/>
    <p:sldId id="345" r:id="rId16"/>
    <p:sldId id="386" r:id="rId17"/>
    <p:sldId id="347" r:id="rId18"/>
    <p:sldId id="396" r:id="rId19"/>
    <p:sldId id="388" r:id="rId20"/>
    <p:sldId id="389" r:id="rId21"/>
    <p:sldId id="390" r:id="rId22"/>
    <p:sldId id="353" r:id="rId23"/>
    <p:sldId id="391" r:id="rId24"/>
    <p:sldId id="355" r:id="rId25"/>
    <p:sldId id="392" r:id="rId26"/>
    <p:sldId id="393" r:id="rId27"/>
    <p:sldId id="358" r:id="rId28"/>
    <p:sldId id="397" r:id="rId29"/>
    <p:sldId id="360" r:id="rId30"/>
    <p:sldId id="361" r:id="rId31"/>
    <p:sldId id="321" r:id="rId32"/>
    <p:sldId id="327" r:id="rId33"/>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7F7F"/>
    <a:srgbClr val="333E48"/>
    <a:srgbClr val="00C1DE"/>
    <a:srgbClr val="FF6B00"/>
    <a:srgbClr val="E5ECEB"/>
    <a:srgbClr val="95D600"/>
    <a:srgbClr val="FFC600"/>
    <a:srgbClr val="FF6900"/>
    <a:srgbClr val="93E5FF"/>
    <a:srgbClr val="7B7F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D5ABB26-0587-4C30-8999-92F81FD0307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67" autoAdjust="0"/>
    <p:restoredTop sz="71865" autoAdjust="0"/>
  </p:normalViewPr>
  <p:slideViewPr>
    <p:cSldViewPr snapToGrid="0">
      <p:cViewPr varScale="1">
        <p:scale>
          <a:sx n="83" d="100"/>
          <a:sy n="83" d="100"/>
        </p:scale>
        <p:origin x="894" y="7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99" d="100"/>
          <a:sy n="99" d="100"/>
        </p:scale>
        <p:origin x="4272"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kolaj Flis" userId="39e8211e-2a63-483a-9298-21d8b605897a" providerId="ADAL" clId="{2C85C907-4FEC-4A3E-8781-5BD26B9F2E14}"/>
    <pc:docChg chg="modSld">
      <pc:chgData name="Mikolaj Flis" userId="39e8211e-2a63-483a-9298-21d8b605897a" providerId="ADAL" clId="{2C85C907-4FEC-4A3E-8781-5BD26B9F2E14}" dt="2021-08-31T11:19:23.502" v="0"/>
      <pc:docMkLst>
        <pc:docMk/>
      </pc:docMkLst>
      <pc:sldChg chg="modSp mod">
        <pc:chgData name="Mikolaj Flis" userId="39e8211e-2a63-483a-9298-21d8b605897a" providerId="ADAL" clId="{2C85C907-4FEC-4A3E-8781-5BD26B9F2E14}" dt="2021-08-31T11:19:23.502" v="0"/>
        <pc:sldMkLst>
          <pc:docMk/>
          <pc:sldMk cId="2211890904" sldId="384"/>
        </pc:sldMkLst>
        <pc:spChg chg="mod">
          <ac:chgData name="Mikolaj Flis" userId="39e8211e-2a63-483a-9298-21d8b605897a" providerId="ADAL" clId="{2C85C907-4FEC-4A3E-8781-5BD26B9F2E14}" dt="2021-08-31T11:19:23.502" v="0"/>
          <ac:spMkLst>
            <pc:docMk/>
            <pc:sldMk cId="2211890904" sldId="384"/>
            <ac:spMk id="3" creationId="{E70F63D7-C9D6-5940-A181-F1CEF7DF7ED4}"/>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7B394A5-FD1F-430F-BB3A-F7878AC293E0}"/>
              </a:ext>
            </a:extLst>
          </p:cNvPr>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a:p>
        </p:txBody>
      </p:sp>
      <p:sp>
        <p:nvSpPr>
          <p:cNvPr id="4" name="Footer Placeholder 3">
            <a:extLst>
              <a:ext uri="{FF2B5EF4-FFF2-40B4-BE49-F238E27FC236}">
                <a16:creationId xmlns:a16="http://schemas.microsoft.com/office/drawing/2014/main" id="{363CE605-DAD4-4C64-BE6E-BE3D8E5504AE}"/>
              </a:ext>
            </a:extLst>
          </p:cNvPr>
          <p:cNvSpPr>
            <a:spLocks noGrp="1"/>
          </p:cNvSpPr>
          <p:nvPr>
            <p:ph type="ftr" sz="quarter" idx="2"/>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a:p>
        </p:txBody>
      </p:sp>
      <p:sp>
        <p:nvSpPr>
          <p:cNvPr id="5" name="Slide Number Placeholder 4">
            <a:extLst>
              <a:ext uri="{FF2B5EF4-FFF2-40B4-BE49-F238E27FC236}">
                <a16:creationId xmlns:a16="http://schemas.microsoft.com/office/drawing/2014/main" id="{5F699187-58AF-4D6B-8526-D5C98A6AF82B}"/>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ea typeface="ＭＳ Ｐゴシック" charset="-128"/>
              </a:defRPr>
            </a:lvl1pPr>
          </a:lstStyle>
          <a:p>
            <a:pPr>
              <a:defRPr/>
            </a:pPr>
            <a:fld id="{79C45C6D-DBFC-4B67-A8DE-9C2360ACC98E}" type="slidenum">
              <a:rPr lang="en-US" altLang="en-US"/>
              <a:pPr>
                <a:defRPr/>
              </a:pPr>
              <a:t>‹#›</a:t>
            </a:fld>
            <a:endParaRPr lang="en-US" altLang="en-US"/>
          </a:p>
        </p:txBody>
      </p:sp>
    </p:spTree>
    <p:extLst>
      <p:ext uri="{BB962C8B-B14F-4D97-AF65-F5344CB8AC3E}">
        <p14:creationId xmlns:p14="http://schemas.microsoft.com/office/powerpoint/2010/main" val="8531822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97C0424-39BA-4205-9510-7D8372B40FAD}"/>
              </a:ext>
            </a:extLst>
          </p:cNvPr>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a:p>
        </p:txBody>
      </p:sp>
      <p:sp>
        <p:nvSpPr>
          <p:cNvPr id="3" name="Date Placeholder 2">
            <a:extLst>
              <a:ext uri="{FF2B5EF4-FFF2-40B4-BE49-F238E27FC236}">
                <a16:creationId xmlns:a16="http://schemas.microsoft.com/office/drawing/2014/main" id="{190861BC-4E89-4909-9F41-7A6E20183733}"/>
              </a:ext>
            </a:extLst>
          </p:cNvPr>
          <p:cNvSpPr>
            <a:spLocks noGrp="1"/>
          </p:cNvSpPr>
          <p:nvPr>
            <p:ph type="dt"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ea typeface="ＭＳ Ｐゴシック" charset="-128"/>
              </a:defRPr>
            </a:lvl1pPr>
          </a:lstStyle>
          <a:p>
            <a:pPr>
              <a:defRPr/>
            </a:pPr>
            <a:fld id="{5B25F150-DB0B-4758-AFA9-222A6E446235}" type="datetimeFigureOut">
              <a:rPr lang="en-US" altLang="en-US"/>
              <a:pPr>
                <a:defRPr/>
              </a:pPr>
              <a:t>9/29/2021</a:t>
            </a:fld>
            <a:endParaRPr lang="en-US" altLang="en-US"/>
          </a:p>
        </p:txBody>
      </p:sp>
      <p:sp>
        <p:nvSpPr>
          <p:cNvPr id="4" name="Slide Image Placeholder 3">
            <a:extLst>
              <a:ext uri="{FF2B5EF4-FFF2-40B4-BE49-F238E27FC236}">
                <a16:creationId xmlns:a16="http://schemas.microsoft.com/office/drawing/2014/main" id="{D5B20C51-CC4D-4C34-9C63-92F50CE02E99}"/>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DAC138B7-E2A5-4B5D-ADC2-E53A511B52FC}"/>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a:extLst>
              <a:ext uri="{FF2B5EF4-FFF2-40B4-BE49-F238E27FC236}">
                <a16:creationId xmlns:a16="http://schemas.microsoft.com/office/drawing/2014/main" id="{59A61A1A-4481-471C-A253-BE997586AA04}"/>
              </a:ext>
            </a:extLst>
          </p:cNvPr>
          <p:cNvSpPr>
            <a:spLocks noGrp="1"/>
          </p:cNvSpPr>
          <p:nvPr>
            <p:ph type="ftr" sz="quarter" idx="4"/>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a:p>
        </p:txBody>
      </p:sp>
      <p:sp>
        <p:nvSpPr>
          <p:cNvPr id="7" name="Slide Number Placeholder 6">
            <a:extLst>
              <a:ext uri="{FF2B5EF4-FFF2-40B4-BE49-F238E27FC236}">
                <a16:creationId xmlns:a16="http://schemas.microsoft.com/office/drawing/2014/main" id="{1BC0DDD9-A1C6-46BA-89ED-AF0DD2672605}"/>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ea typeface="ＭＳ Ｐゴシック" charset="-128"/>
              </a:defRPr>
            </a:lvl1pPr>
          </a:lstStyle>
          <a:p>
            <a:pPr>
              <a:defRPr/>
            </a:pPr>
            <a:fld id="{3B16354E-6974-4833-AB87-3220A0835E84}" type="slidenum">
              <a:rPr lang="en-US" altLang="en-US"/>
              <a:pPr>
                <a:defRPr/>
              </a:pPr>
              <a:t>‹#›</a:t>
            </a:fld>
            <a:endParaRPr lang="en-US" altLang="en-US"/>
          </a:p>
        </p:txBody>
      </p:sp>
    </p:spTree>
    <p:extLst>
      <p:ext uri="{BB962C8B-B14F-4D97-AF65-F5344CB8AC3E}">
        <p14:creationId xmlns:p14="http://schemas.microsoft.com/office/powerpoint/2010/main" val="976758004"/>
      </p:ext>
    </p:extLst>
  </p:cSld>
  <p:clrMap bg1="lt1" tx1="dk1" bg2="lt2" tx2="dk2" accent1="accent1" accent2="accent2" accent3="accent3" accent4="accent4" accent5="accent5" accent6="accent6" hlink="hlink" folHlink="folHlink"/>
  <p:notesStyle>
    <a:lvl1pPr algn="l" rtl="0" eaLnBrk="0" fontAlgn="base" hangingPunct="0">
      <a:spcBef>
        <a:spcPts val="6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ts val="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ts val="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ts val="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ts val="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a:extLst>
              <a:ext uri="{FF2B5EF4-FFF2-40B4-BE49-F238E27FC236}">
                <a16:creationId xmlns:a16="http://schemas.microsoft.com/office/drawing/2014/main" id="{516C1422-85A1-564D-A764-8011C09BC23F}"/>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63613">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63613">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63613">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63613">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636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636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636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636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6473C604-78E2-8746-95AF-3A1BD13D1B85}" type="slidenum">
              <a:rPr lang="en-US" altLang="en-US" sz="1300"/>
              <a:pPr>
                <a:spcBef>
                  <a:spcPct val="0"/>
                </a:spcBef>
              </a:pPr>
              <a:t>2</a:t>
            </a:fld>
            <a:endParaRPr lang="en-US" altLang="en-US" sz="1300" dirty="0"/>
          </a:p>
        </p:txBody>
      </p:sp>
      <p:sp>
        <p:nvSpPr>
          <p:cNvPr id="19458" name="Rectangle 2">
            <a:extLst>
              <a:ext uri="{FF2B5EF4-FFF2-40B4-BE49-F238E27FC236}">
                <a16:creationId xmlns:a16="http://schemas.microsoft.com/office/drawing/2014/main" id="{CFA283B3-98F9-354A-AC44-B554D6E4A5BB}"/>
              </a:ext>
            </a:extLst>
          </p:cNvPr>
          <p:cNvSpPr>
            <a:spLocks noGrp="1" noRot="1" noChangeAspect="1" noChangeArrowheads="1" noTextEdit="1"/>
          </p:cNvSpPr>
          <p:nvPr>
            <p:ph type="sldImg"/>
          </p:nvPr>
        </p:nvSpPr>
        <p:spPr>
          <a:ln/>
        </p:spPr>
      </p:sp>
      <p:sp>
        <p:nvSpPr>
          <p:cNvPr id="171011" name="Rectangle 3">
            <a:extLst>
              <a:ext uri="{FF2B5EF4-FFF2-40B4-BE49-F238E27FC236}">
                <a16:creationId xmlns:a16="http://schemas.microsoft.com/office/drawing/2014/main" id="{CD10E155-59CB-5842-BAA2-1B9C8ED780C2}"/>
              </a:ext>
            </a:extLst>
          </p:cNvPr>
          <p:cNvSpPr>
            <a:spLocks noGrp="1" noChangeArrowheads="1"/>
          </p:cNvSpPr>
          <p:nvPr>
            <p:ph type="body" idx="1"/>
          </p:nvPr>
        </p:nvSpPr>
        <p:spPr/>
        <p:txBody>
          <a:bodyPr/>
          <a:lstStyle/>
          <a:p>
            <a:pPr eaLnBrk="1" hangingPunct="1">
              <a:defRPr/>
            </a:pPr>
            <a:endParaRPr lang="en-US" dirty="0">
              <a:cs typeface="+mn-cs"/>
            </a:endParaRPr>
          </a:p>
        </p:txBody>
      </p:sp>
    </p:spTree>
    <p:extLst>
      <p:ext uri="{BB962C8B-B14F-4D97-AF65-F5344CB8AC3E}">
        <p14:creationId xmlns:p14="http://schemas.microsoft.com/office/powerpoint/2010/main" val="13480958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eaLnBrk="0" fontAlgn="base" hangingPunct="0">
              <a:spcBef>
                <a:spcPct val="30000"/>
              </a:spcBef>
              <a:spcAft>
                <a:spcPct val="0"/>
              </a:spcAft>
              <a:defRPr/>
            </a:pPr>
            <a:r>
              <a:rPr lang="en-GB" sz="1200" kern="0" dirty="0"/>
              <a:t>The full table can be found online.</a:t>
            </a:r>
          </a:p>
          <a:p>
            <a:endParaRPr lang="en-GB" dirty="0"/>
          </a:p>
          <a:p>
            <a:endParaRPr lang="en-IN" dirty="0"/>
          </a:p>
        </p:txBody>
      </p:sp>
      <p:sp>
        <p:nvSpPr>
          <p:cNvPr id="4" name="Slide Number Placeholder 3"/>
          <p:cNvSpPr>
            <a:spLocks noGrp="1"/>
          </p:cNvSpPr>
          <p:nvPr>
            <p:ph type="sldNum" sz="quarter" idx="10"/>
          </p:nvPr>
        </p:nvSpPr>
        <p:spPr/>
        <p:txBody>
          <a:bodyPr/>
          <a:lstStyle/>
          <a:p>
            <a:pPr>
              <a:defRPr/>
            </a:pPr>
            <a:fld id="{4ED05C12-C9C4-4501-9C72-D2E25191FC36}" type="slidenum">
              <a:rPr lang="en-US" altLang="en-US" smtClean="0"/>
              <a:pPr>
                <a:defRPr/>
              </a:pPr>
              <a:t>12</a:t>
            </a:fld>
            <a:endParaRPr lang="en-US" altLang="en-US" dirty="0"/>
          </a:p>
        </p:txBody>
      </p:sp>
    </p:spTree>
    <p:extLst>
      <p:ext uri="{BB962C8B-B14F-4D97-AF65-F5344CB8AC3E}">
        <p14:creationId xmlns:p14="http://schemas.microsoft.com/office/powerpoint/2010/main" val="35985454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US" sz="1200" dirty="0">
                <a:latin typeface="Arial" pitchFamily="100" charset="0"/>
                <a:ea typeface="MS PGothic" pitchFamily="34" charset="-128"/>
              </a:rPr>
              <a:t>We will now learn how to design and implement an AHB UART peripheral in order to allow our SoC to communicate with a computer.</a:t>
            </a:r>
            <a:endParaRPr lang="en-GB"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13</a:t>
            </a:fld>
            <a:endParaRPr lang="en-US" altLang="en-US" dirty="0"/>
          </a:p>
        </p:txBody>
      </p:sp>
    </p:spTree>
    <p:extLst>
      <p:ext uri="{BB962C8B-B14F-4D97-AF65-F5344CB8AC3E}">
        <p14:creationId xmlns:p14="http://schemas.microsoft.com/office/powerpoint/2010/main" val="5359471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000" kern="0" dirty="0"/>
              <a:t>The block diagram of the VGA peripheral is illustrated here. </a:t>
            </a:r>
            <a:endParaRPr lang="en-GB" dirty="0"/>
          </a:p>
        </p:txBody>
      </p:sp>
      <p:sp>
        <p:nvSpPr>
          <p:cNvPr id="4" name="Slide Number Placeholder 3"/>
          <p:cNvSpPr>
            <a:spLocks noGrp="1"/>
          </p:cNvSpPr>
          <p:nvPr>
            <p:ph type="sldNum" sz="quarter" idx="10"/>
          </p:nvPr>
        </p:nvSpPr>
        <p:spPr/>
        <p:txBody>
          <a:bodyPr/>
          <a:lstStyle/>
          <a:p>
            <a:pPr>
              <a:defRPr/>
            </a:pPr>
            <a:fld id="{4ED05C12-C9C4-4501-9C72-D2E25191FC36}" type="slidenum">
              <a:rPr lang="en-US" altLang="en-US" smtClean="0"/>
              <a:pPr>
                <a:defRPr/>
              </a:pPr>
              <a:t>14</a:t>
            </a:fld>
            <a:endParaRPr lang="en-US" altLang="en-US" dirty="0"/>
          </a:p>
        </p:txBody>
      </p:sp>
    </p:spTree>
    <p:extLst>
      <p:ext uri="{BB962C8B-B14F-4D97-AF65-F5344CB8AC3E}">
        <p14:creationId xmlns:p14="http://schemas.microsoft.com/office/powerpoint/2010/main" val="25016835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baseline="0" dirty="0"/>
              <a:t>The AHB interface block is used to manage the flow of data and control signals from the AHB bus to the internal memory space in the UART peripheral, namely the </a:t>
            </a:r>
            <a:r>
              <a:rPr lang="en-US" sz="1300" dirty="0">
                <a:latin typeface="Arial" pitchFamily="100" charset="0"/>
                <a:ea typeface="MS PGothic" pitchFamily="34" charset="-128"/>
              </a:rPr>
              <a:t>transmit/receive FIFO memory.</a:t>
            </a:r>
          </a:p>
          <a:p>
            <a:pPr lvl="0"/>
            <a:endParaRPr lang="en-GB" dirty="0"/>
          </a:p>
          <a:p>
            <a:endParaRPr lang="en-IN" dirty="0"/>
          </a:p>
        </p:txBody>
      </p:sp>
      <p:sp>
        <p:nvSpPr>
          <p:cNvPr id="4" name="Slide Number Placeholder 3"/>
          <p:cNvSpPr>
            <a:spLocks noGrp="1"/>
          </p:cNvSpPr>
          <p:nvPr>
            <p:ph type="sldNum" sz="quarter" idx="10"/>
          </p:nvPr>
        </p:nvSpPr>
        <p:spPr/>
        <p:txBody>
          <a:bodyPr/>
          <a:lstStyle/>
          <a:p>
            <a:pPr>
              <a:defRPr/>
            </a:pPr>
            <a:fld id="{4ED05C12-C9C4-4501-9C72-D2E25191FC36}" type="slidenum">
              <a:rPr lang="en-US" altLang="en-US" smtClean="0"/>
              <a:pPr>
                <a:defRPr/>
              </a:pPr>
              <a:t>15</a:t>
            </a:fld>
            <a:endParaRPr lang="en-US" altLang="en-US" dirty="0"/>
          </a:p>
        </p:txBody>
      </p:sp>
    </p:spTree>
    <p:extLst>
      <p:ext uri="{BB962C8B-B14F-4D97-AF65-F5344CB8AC3E}">
        <p14:creationId xmlns:p14="http://schemas.microsoft.com/office/powerpoint/2010/main" val="14871586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The role of the baud generator is to provide timing information f</a:t>
            </a:r>
            <a:r>
              <a:rPr lang="en-US" sz="1300" dirty="0">
                <a:latin typeface="Arial" pitchFamily="100" charset="0"/>
                <a:ea typeface="MS PGothic" pitchFamily="34" charset="-128"/>
              </a:rPr>
              <a:t>or UART transmit and receive control. It</a:t>
            </a:r>
            <a:r>
              <a:rPr lang="en-US" baseline="0" dirty="0"/>
              <a:t> takes</a:t>
            </a:r>
            <a:r>
              <a:rPr lang="en-US" dirty="0"/>
              <a:t> a clock signal as an input</a:t>
            </a:r>
            <a:r>
              <a:rPr lang="en-US" baseline="0" dirty="0"/>
              <a:t> from an on-chip clock generator. It then </a:t>
            </a:r>
            <a:r>
              <a:rPr lang="en-US" dirty="0"/>
              <a:t>divides it by a divisor in the range between 1 and (216 - 1) to produce a baud clock (tick).</a:t>
            </a:r>
            <a:r>
              <a:rPr lang="en-US" baseline="0" dirty="0"/>
              <a:t> </a:t>
            </a:r>
            <a:r>
              <a:rPr lang="en-US" dirty="0"/>
              <a:t>The frequency of the baud</a:t>
            </a:r>
            <a:r>
              <a:rPr lang="en-US" baseline="0" dirty="0"/>
              <a:t> clock </a:t>
            </a:r>
            <a:r>
              <a:rPr lang="en-US" dirty="0"/>
              <a:t>is sixteen times (16×) the baud rate. This means each received or transmitted bit lasts 16 baud</a:t>
            </a:r>
            <a:r>
              <a:rPr lang="en-US" baseline="0" dirty="0"/>
              <a:t> clock </a:t>
            </a:r>
            <a:r>
              <a:rPr lang="en-US" dirty="0"/>
              <a:t>cycles (ticks). </a:t>
            </a:r>
            <a:r>
              <a:rPr lang="en-US" sz="1300" dirty="0">
                <a:latin typeface="Arial" pitchFamily="100" charset="0"/>
                <a:ea typeface="MS PGothic" pitchFamily="34" charset="-128"/>
              </a:rPr>
              <a:t>In our implementation, the baud generator contains free-running counters that generate a baud rate of 19200 based on 50MHz system clock.</a:t>
            </a:r>
          </a:p>
        </p:txBody>
      </p:sp>
      <p:sp>
        <p:nvSpPr>
          <p:cNvPr id="4" name="Slide Number Placeholder 3"/>
          <p:cNvSpPr>
            <a:spLocks noGrp="1"/>
          </p:cNvSpPr>
          <p:nvPr>
            <p:ph type="sldNum" sz="quarter" idx="10"/>
          </p:nvPr>
        </p:nvSpPr>
        <p:spPr/>
        <p:txBody>
          <a:bodyPr/>
          <a:lstStyle/>
          <a:p>
            <a:pPr>
              <a:defRPr/>
            </a:pPr>
            <a:fld id="{4ED05C12-C9C4-4501-9C72-D2E25191FC36}" type="slidenum">
              <a:rPr lang="en-US" altLang="en-US" smtClean="0"/>
              <a:pPr>
                <a:defRPr/>
              </a:pPr>
              <a:t>16</a:t>
            </a:fld>
            <a:endParaRPr lang="en-US" altLang="en-US" dirty="0"/>
          </a:p>
        </p:txBody>
      </p:sp>
    </p:spTree>
    <p:extLst>
      <p:ext uri="{BB962C8B-B14F-4D97-AF65-F5344CB8AC3E}">
        <p14:creationId xmlns:p14="http://schemas.microsoft.com/office/powerpoint/2010/main" val="32757747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dirty="0">
                <a:latin typeface="Arial" pitchFamily="100" charset="0"/>
                <a:ea typeface="MS PGothic" pitchFamily="34" charset="-128"/>
              </a:rPr>
              <a:t>The UART transmitter performs parallel-to-serial conversion on the data read from the transmitter FIFO. It then outputs the serial bit stream beginning with a start bit, data bits (with the LSB first), followed by the parity bit (if used), and then the stop bits. The UART transmitter uses the “done” signal to indicate that it is ready for the next character. The speed of the processor is typically much higher than the transmission time of a character through the UART. Therefore, to avoid data loss, it is important for the UART to prevent the host system from depositing new data items until previous transmissions are completed. This is achieved using a busy flag.</a:t>
            </a:r>
          </a:p>
        </p:txBody>
      </p:sp>
      <p:sp>
        <p:nvSpPr>
          <p:cNvPr id="4" name="Slide Number Placeholder 3"/>
          <p:cNvSpPr>
            <a:spLocks noGrp="1"/>
          </p:cNvSpPr>
          <p:nvPr>
            <p:ph type="sldNum" sz="quarter" idx="10"/>
          </p:nvPr>
        </p:nvSpPr>
        <p:spPr/>
        <p:txBody>
          <a:bodyPr/>
          <a:lstStyle/>
          <a:p>
            <a:pPr>
              <a:defRPr/>
            </a:pPr>
            <a:fld id="{4ED05C12-C9C4-4501-9C72-D2E25191FC36}" type="slidenum">
              <a:rPr lang="en-US" altLang="en-US" smtClean="0"/>
              <a:pPr>
                <a:defRPr/>
              </a:pPr>
              <a:t>17</a:t>
            </a:fld>
            <a:endParaRPr lang="en-US" altLang="en-US" dirty="0"/>
          </a:p>
        </p:txBody>
      </p:sp>
    </p:spTree>
    <p:extLst>
      <p:ext uri="{BB962C8B-B14F-4D97-AF65-F5344CB8AC3E}">
        <p14:creationId xmlns:p14="http://schemas.microsoft.com/office/powerpoint/2010/main" val="4874686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The receiver tests the state of the incoming signal on each clock pulse, looking for the beginning of the start bit. If the apparent start bit lasts at least one-half of the bit time, it is valid and signals the start of a new character. If not, it is considered a spurious pulse and is ignored. After waiting a</a:t>
            </a:r>
            <a:r>
              <a:rPr lang="en-US" baseline="0" dirty="0"/>
              <a:t> further bit time</a:t>
            </a:r>
            <a:r>
              <a:rPr lang="en-US" dirty="0"/>
              <a:t>, the state of the line is again sampled and the resulting level clocked into a shift register. After the required number of bit periods for the character length (eight bits, typically) have elapsed, the contents of the shift register are made available (in parallel fashion) to the receiving system. The UART will set a flag indicating new data is available</a:t>
            </a:r>
            <a:r>
              <a:rPr lang="en-US" baseline="0" dirty="0"/>
              <a:t>. In our implementation, the “done” signal at the output of the receiver indicates to the FIFO that a data item is available to be latched.</a:t>
            </a:r>
            <a:endParaRPr lang="en-US" dirty="0"/>
          </a:p>
        </p:txBody>
      </p:sp>
      <p:sp>
        <p:nvSpPr>
          <p:cNvPr id="4" name="Slide Number Placeholder 3"/>
          <p:cNvSpPr>
            <a:spLocks noGrp="1"/>
          </p:cNvSpPr>
          <p:nvPr>
            <p:ph type="sldNum" sz="quarter" idx="10"/>
          </p:nvPr>
        </p:nvSpPr>
        <p:spPr/>
        <p:txBody>
          <a:bodyPr/>
          <a:lstStyle/>
          <a:p>
            <a:pPr>
              <a:defRPr/>
            </a:pPr>
            <a:fld id="{4ED05C12-C9C4-4501-9C72-D2E25191FC36}" type="slidenum">
              <a:rPr lang="en-US" altLang="en-US" smtClean="0"/>
              <a:pPr>
                <a:defRPr/>
              </a:pPr>
              <a:t>18</a:t>
            </a:fld>
            <a:endParaRPr lang="en-US" altLang="en-US" dirty="0"/>
          </a:p>
        </p:txBody>
      </p:sp>
    </p:spTree>
    <p:extLst>
      <p:ext uri="{BB962C8B-B14F-4D97-AF65-F5344CB8AC3E}">
        <p14:creationId xmlns:p14="http://schemas.microsoft.com/office/powerpoint/2010/main" val="29928356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eaLnBrk="0" fontAlgn="base" hangingPunct="0">
              <a:spcBef>
                <a:spcPct val="30000"/>
              </a:spcBef>
              <a:spcAft>
                <a:spcPct val="0"/>
              </a:spcAft>
              <a:defRPr/>
            </a:pPr>
            <a:r>
              <a:rPr lang="en-US" sz="1300" dirty="0">
                <a:solidFill>
                  <a:srgbClr val="FF0000"/>
                </a:solidFill>
                <a:latin typeface="Arial" pitchFamily="100" charset="0"/>
                <a:ea typeface="MS PGothic" pitchFamily="34" charset="-128"/>
              </a:rPr>
              <a:t>The FIFO blocks temporarily buffer the data to be sent</a:t>
            </a:r>
            <a:r>
              <a:rPr lang="en-US" sz="1300" dirty="0">
                <a:latin typeface="Arial" pitchFamily="100" charset="0"/>
                <a:ea typeface="MS PGothic" pitchFamily="34" charset="-128"/>
              </a:rPr>
              <a:t>, or the data that has been received</a:t>
            </a:r>
            <a:r>
              <a:rPr lang="en-GB" sz="1300" dirty="0">
                <a:latin typeface="Arial" pitchFamily="100" charset="0"/>
                <a:ea typeface="MS PGothic" pitchFamily="34" charset="-128"/>
              </a:rPr>
              <a:t>.</a:t>
            </a:r>
            <a:r>
              <a:rPr lang="en-GB" sz="1300" baseline="0" dirty="0">
                <a:latin typeface="Arial" pitchFamily="100" charset="0"/>
                <a:ea typeface="MS PGothic" pitchFamily="34" charset="-128"/>
              </a:rPr>
              <a:t> A</a:t>
            </a:r>
            <a:r>
              <a:rPr lang="en-GB" sz="1300" dirty="0">
                <a:latin typeface="Arial" pitchFamily="100" charset="0"/>
                <a:ea typeface="MS PGothic" pitchFamily="34" charset="-128"/>
              </a:rPr>
              <a:t> requirement</a:t>
            </a:r>
            <a:r>
              <a:rPr lang="en-GB" sz="1300" baseline="0" dirty="0">
                <a:latin typeface="Arial" pitchFamily="100" charset="0"/>
                <a:ea typeface="MS PGothic" pitchFamily="34" charset="-128"/>
              </a:rPr>
              <a:t> of </a:t>
            </a:r>
            <a:r>
              <a:rPr lang="en-US" sz="1300" dirty="0">
                <a:latin typeface="Arial" pitchFamily="100" charset="0"/>
                <a:ea typeface="MS PGothic" pitchFamily="34" charset="-128"/>
              </a:rPr>
              <a:t>full-duplex operation is</a:t>
            </a:r>
            <a:r>
              <a:rPr lang="en-US" sz="1300" baseline="0" dirty="0">
                <a:latin typeface="Arial" pitchFamily="100" charset="0"/>
                <a:ea typeface="MS PGothic" pitchFamily="34" charset="-128"/>
              </a:rPr>
              <a:t> that </a:t>
            </a:r>
            <a:r>
              <a:rPr lang="en-US" sz="1300" dirty="0">
                <a:latin typeface="Arial" pitchFamily="100" charset="0"/>
                <a:ea typeface="MS PGothic" pitchFamily="34" charset="-128"/>
              </a:rPr>
              <a:t>characters need to be sent and received at the same time. UARTs use two different shift registers for transmitted and received characters. In this implementation, the transmitter and receiver FIFO is 8-bit wide</a:t>
            </a:r>
            <a:r>
              <a:rPr lang="en-US" sz="1300" baseline="0" dirty="0">
                <a:latin typeface="Arial" pitchFamily="100" charset="0"/>
                <a:ea typeface="MS PGothic" pitchFamily="34" charset="-128"/>
              </a:rPr>
              <a:t> and</a:t>
            </a:r>
            <a:r>
              <a:rPr lang="en-US" sz="1300" dirty="0">
                <a:latin typeface="Arial" pitchFamily="100" charset="0"/>
                <a:ea typeface="MS PGothic" pitchFamily="34" charset="-128"/>
              </a:rPr>
              <a:t> four locations deep. CPU data written across the </a:t>
            </a:r>
            <a:r>
              <a:rPr lang="en-US" sz="1300" b="1" dirty="0">
                <a:solidFill>
                  <a:srgbClr val="FF0000"/>
                </a:solidFill>
                <a:latin typeface="Arial" pitchFamily="100" charset="0"/>
                <a:ea typeface="MS PGothic" pitchFamily="34" charset="-128"/>
              </a:rPr>
              <a:t>APB [??? Not AHB???] </a:t>
            </a:r>
            <a:r>
              <a:rPr lang="en-US" sz="1300" dirty="0">
                <a:latin typeface="Arial" pitchFamily="100" charset="0"/>
                <a:ea typeface="MS PGothic" pitchFamily="34" charset="-128"/>
              </a:rPr>
              <a:t>interface is stored in the FIFO until read out by the transmit logic. The ready signal of the transmitter FIFO indicates it is ready to receive data from the AHB block interface. Received data is stored in the receiver FIFO by the receive logic until read out by the CPU across the AHB interface. </a:t>
            </a:r>
            <a:r>
              <a:rPr lang="en-US" sz="1300" b="1" dirty="0">
                <a:latin typeface="Arial" pitchFamily="100" charset="0"/>
                <a:ea typeface="MS PGothic" pitchFamily="34" charset="-128"/>
              </a:rPr>
              <a:t>Ready? Full?</a:t>
            </a:r>
            <a:endParaRPr lang="en-GB" dirty="0"/>
          </a:p>
        </p:txBody>
      </p:sp>
      <p:sp>
        <p:nvSpPr>
          <p:cNvPr id="4" name="Slide Number Placeholder 3"/>
          <p:cNvSpPr>
            <a:spLocks noGrp="1"/>
          </p:cNvSpPr>
          <p:nvPr>
            <p:ph type="sldNum" sz="quarter" idx="10"/>
          </p:nvPr>
        </p:nvSpPr>
        <p:spPr/>
        <p:txBody>
          <a:bodyPr/>
          <a:lstStyle/>
          <a:p>
            <a:pPr>
              <a:defRPr/>
            </a:pPr>
            <a:fld id="{4ED05C12-C9C4-4501-9C72-D2E25191FC36}" type="slidenum">
              <a:rPr lang="en-US" altLang="en-US" smtClean="0"/>
              <a:pPr>
                <a:defRPr/>
              </a:pPr>
              <a:t>19</a:t>
            </a:fld>
            <a:endParaRPr lang="en-US" altLang="en-US" dirty="0"/>
          </a:p>
        </p:txBody>
      </p:sp>
    </p:spTree>
    <p:extLst>
      <p:ext uri="{BB962C8B-B14F-4D97-AF65-F5344CB8AC3E}">
        <p14:creationId xmlns:p14="http://schemas.microsoft.com/office/powerpoint/2010/main" val="12569308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66612" eaLnBrk="0" fontAlgn="base" hangingPunct="0">
              <a:spcBef>
                <a:spcPct val="30000"/>
              </a:spcBef>
              <a:spcAft>
                <a:spcPct val="0"/>
              </a:spcAft>
              <a:defRPr/>
            </a:pPr>
            <a:r>
              <a:rPr lang="en-US" dirty="0"/>
              <a:t>In this</a:t>
            </a:r>
            <a:r>
              <a:rPr lang="en-US" baseline="0" dirty="0"/>
              <a:t> implementation, the processor clock is 50MHZ, whereas the </a:t>
            </a:r>
            <a:r>
              <a:rPr lang="en-US" sz="1900" dirty="0"/>
              <a:t>UART data is transmitted at</a:t>
            </a:r>
            <a:r>
              <a:rPr lang="en-US" sz="1900" baseline="0" dirty="0"/>
              <a:t> a</a:t>
            </a:r>
            <a:r>
              <a:rPr lang="en-US" sz="1900" dirty="0"/>
              <a:t> lower rate of 19,200 bps. If there was no transmitter FIFO, the processor would</a:t>
            </a:r>
            <a:r>
              <a:rPr lang="en-US" sz="1900" baseline="0" dirty="0"/>
              <a:t> have</a:t>
            </a:r>
            <a:r>
              <a:rPr lang="en-US" sz="1900" dirty="0"/>
              <a:t> to wait a long time for the UART to finish the transmission of each data item before it can deposit a new piece of data. The transmitter FIFO allows the processor to deposit several data items in the FIFO memory to be transmitted later on. This improves system efficiency. </a:t>
            </a:r>
            <a:r>
              <a:rPr lang="en-US" dirty="0"/>
              <a:t>It</a:t>
            </a:r>
            <a:r>
              <a:rPr lang="en-US" baseline="0" dirty="0"/>
              <a:t> is worth noting here that in principle, we can design a UART without a receiver FIFO, but the majority of UART designs</a:t>
            </a:r>
            <a:r>
              <a:rPr lang="en-US" dirty="0"/>
              <a:t> have an FIFO buffer memory that</a:t>
            </a:r>
            <a:r>
              <a:rPr lang="en-US" baseline="0" dirty="0"/>
              <a:t> sits </a:t>
            </a:r>
            <a:r>
              <a:rPr lang="en-US" dirty="0"/>
              <a:t>between the receiver shift register and the host system interface. This allows the host processor more time to handle an interrupt signal from the UART.</a:t>
            </a:r>
          </a:p>
        </p:txBody>
      </p:sp>
      <p:sp>
        <p:nvSpPr>
          <p:cNvPr id="4" name="Slide Number Placeholder 3"/>
          <p:cNvSpPr>
            <a:spLocks noGrp="1"/>
          </p:cNvSpPr>
          <p:nvPr>
            <p:ph type="sldNum" sz="quarter" idx="10"/>
          </p:nvPr>
        </p:nvSpPr>
        <p:spPr/>
        <p:txBody>
          <a:bodyPr/>
          <a:lstStyle/>
          <a:p>
            <a:pPr>
              <a:defRPr/>
            </a:pPr>
            <a:fld id="{4ED05C12-C9C4-4501-9C72-D2E25191FC36}" type="slidenum">
              <a:rPr lang="en-US" altLang="en-US" smtClean="0"/>
              <a:pPr>
                <a:defRPr/>
              </a:pPr>
              <a:t>20</a:t>
            </a:fld>
            <a:endParaRPr lang="en-US" altLang="en-US" dirty="0"/>
          </a:p>
        </p:txBody>
      </p:sp>
    </p:spTree>
    <p:extLst>
      <p:ext uri="{BB962C8B-B14F-4D97-AF65-F5344CB8AC3E}">
        <p14:creationId xmlns:p14="http://schemas.microsoft.com/office/powerpoint/2010/main" val="12617367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FIFO refers to a data buffer that outputs its earliest input data, such as a data queue. </a:t>
            </a:r>
            <a:r>
              <a:rPr lang="en-US" sz="1200" dirty="0"/>
              <a:t>In contrast, LIFO is a buffer that outputs its latest input data, e.g., a program stack. </a:t>
            </a:r>
            <a:r>
              <a:rPr lang="en-US" dirty="0"/>
              <a:t>The FIFO can be designed to be synchronous or asynchronous.</a:t>
            </a:r>
            <a:r>
              <a:rPr lang="en-US" baseline="0" dirty="0"/>
              <a:t> </a:t>
            </a:r>
            <a:r>
              <a:rPr lang="en-US" dirty="0"/>
              <a:t>A synchronous FIFO is an FIFO where one</a:t>
            </a:r>
            <a:r>
              <a:rPr lang="en-US" baseline="0" dirty="0"/>
              <a:t> </a:t>
            </a:r>
            <a:r>
              <a:rPr lang="en-US" dirty="0"/>
              <a:t>clock is used for reading and writing</a:t>
            </a:r>
            <a:r>
              <a:rPr lang="en-US" baseline="0" dirty="0"/>
              <a:t> and</a:t>
            </a:r>
            <a:r>
              <a:rPr lang="en-US" dirty="0"/>
              <a:t> an asynchronous FIFO uses</a:t>
            </a:r>
            <a:r>
              <a:rPr lang="en-US" baseline="0" dirty="0"/>
              <a:t> a number of</a:t>
            </a:r>
            <a:r>
              <a:rPr lang="en-US" dirty="0"/>
              <a:t> clocks for reading and writing. Asynchronous FIFOs may</a:t>
            </a:r>
            <a:r>
              <a:rPr lang="en-US" baseline="0" dirty="0"/>
              <a:t> sometimes </a:t>
            </a:r>
            <a:r>
              <a:rPr lang="en-US" dirty="0"/>
              <a:t>introduce metastability issues. The</a:t>
            </a:r>
            <a:r>
              <a:rPr lang="en-US" baseline="0" dirty="0"/>
              <a:t> hardware architecture of the FIFO mainly includes two parts: the storage part that holds that data item; this part can be designed using a memory block or a set of registers or any other forms of data storage devices. The second part is the control logic that manages the interface of the FIFO and interacts with other blocks in the system.</a:t>
            </a:r>
            <a:endParaRPr lang="en-GB" dirty="0"/>
          </a:p>
        </p:txBody>
      </p:sp>
      <p:sp>
        <p:nvSpPr>
          <p:cNvPr id="4" name="Slide Number Placeholder 3"/>
          <p:cNvSpPr>
            <a:spLocks noGrp="1"/>
          </p:cNvSpPr>
          <p:nvPr>
            <p:ph type="sldNum" sz="quarter" idx="10"/>
          </p:nvPr>
        </p:nvSpPr>
        <p:spPr/>
        <p:txBody>
          <a:bodyPr/>
          <a:lstStyle/>
          <a:p>
            <a:pPr>
              <a:defRPr/>
            </a:pPr>
            <a:fld id="{4ED05C12-C9C4-4501-9C72-D2E25191FC36}" type="slidenum">
              <a:rPr lang="en-US" altLang="en-US" smtClean="0"/>
              <a:pPr>
                <a:defRPr/>
              </a:pPr>
              <a:t>21</a:t>
            </a:fld>
            <a:endParaRPr lang="en-US" altLang="en-US" dirty="0"/>
          </a:p>
        </p:txBody>
      </p:sp>
    </p:spTree>
    <p:extLst>
      <p:ext uri="{BB962C8B-B14F-4D97-AF65-F5344CB8AC3E}">
        <p14:creationId xmlns:p14="http://schemas.microsoft.com/office/powerpoint/2010/main" val="3714011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module explores </a:t>
            </a:r>
            <a:r>
              <a:rPr lang="en-GB" baseline="0" dirty="0"/>
              <a:t>how to connect our SoC to a computer in order to exchange data. For this, we will use the </a:t>
            </a:r>
            <a:r>
              <a:rPr lang="en-GB" sz="1300" dirty="0"/>
              <a:t>Universal Asynchronous Receiver/Transmitter (UART) protocol.</a:t>
            </a:r>
          </a:p>
        </p:txBody>
      </p:sp>
      <p:sp>
        <p:nvSpPr>
          <p:cNvPr id="4" name="Slide Number Placeholder 3"/>
          <p:cNvSpPr>
            <a:spLocks noGrp="1"/>
          </p:cNvSpPr>
          <p:nvPr>
            <p:ph type="sldNum" sz="quarter" idx="10"/>
          </p:nvPr>
        </p:nvSpPr>
        <p:spPr/>
        <p:txBody>
          <a:bodyPr/>
          <a:lstStyle/>
          <a:p>
            <a:pPr>
              <a:defRPr/>
            </a:pPr>
            <a:fld id="{4ED05C12-C9C4-4501-9C72-D2E25191FC36}" type="slidenum">
              <a:rPr lang="en-US" altLang="en-US" smtClean="0"/>
              <a:pPr>
                <a:defRPr/>
              </a:pPr>
              <a:t>4</a:t>
            </a:fld>
            <a:endParaRPr lang="en-US" altLang="en-US" dirty="0"/>
          </a:p>
        </p:txBody>
      </p:sp>
    </p:spTree>
    <p:extLst>
      <p:ext uri="{BB962C8B-B14F-4D97-AF65-F5344CB8AC3E}">
        <p14:creationId xmlns:p14="http://schemas.microsoft.com/office/powerpoint/2010/main" val="32525109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eaLnBrk="0" fontAlgn="base" hangingPunct="0">
              <a:spcBef>
                <a:spcPct val="30000"/>
              </a:spcBef>
              <a:spcAft>
                <a:spcPct val="0"/>
              </a:spcAft>
              <a:defRPr/>
            </a:pPr>
            <a:r>
              <a:rPr lang="en-US" sz="1300" dirty="0"/>
              <a:t>For FIFOs of non-trivial size, a dual-port RAM is usually used, where one port is dedicated to writing and the other to reading. </a:t>
            </a:r>
            <a:r>
              <a:rPr lang="en-US" dirty="0"/>
              <a:t>Additional flags are used to indicate the status of the FIFO</a:t>
            </a:r>
            <a:r>
              <a:rPr lang="en-US" baseline="0" dirty="0"/>
              <a:t>. These are summarized as follows:</a:t>
            </a:r>
          </a:p>
          <a:p>
            <a:pPr marL="0" indent="0" defTabSz="966612" eaLnBrk="0" fontAlgn="base" hangingPunct="0">
              <a:spcBef>
                <a:spcPct val="30000"/>
              </a:spcBef>
              <a:spcAft>
                <a:spcPct val="0"/>
              </a:spcAft>
              <a:buFont typeface="Arial" panose="020B0604020202020204" pitchFamily="34" charset="0"/>
              <a:buNone/>
              <a:defRPr/>
            </a:pPr>
            <a:r>
              <a:rPr lang="en-US" dirty="0"/>
              <a:t>FIFO Full: All memory space is used; hence, no more data can be written</a:t>
            </a:r>
          </a:p>
          <a:p>
            <a:pPr marL="0" indent="0" defTabSz="966612" eaLnBrk="0" fontAlgn="base" hangingPunct="0">
              <a:spcBef>
                <a:spcPct val="30000"/>
              </a:spcBef>
              <a:spcAft>
                <a:spcPct val="0"/>
              </a:spcAft>
              <a:buFont typeface="Arial" panose="020B0604020202020204" pitchFamily="34" charset="0"/>
              <a:buNone/>
              <a:defRPr/>
            </a:pPr>
            <a:r>
              <a:rPr lang="en-US" dirty="0"/>
              <a:t>FIFO Empty: No data in the memory; thus, no more data can be read</a:t>
            </a:r>
          </a:p>
          <a:p>
            <a:pPr marL="0" indent="0" defTabSz="966612" eaLnBrk="0" fontAlgn="base" hangingPunct="0">
              <a:spcBef>
                <a:spcPct val="30000"/>
              </a:spcBef>
              <a:spcAft>
                <a:spcPct val="0"/>
              </a:spcAft>
              <a:buFont typeface="Arial" panose="020B0604020202020204" pitchFamily="34" charset="0"/>
              <a:buNone/>
              <a:defRPr/>
            </a:pPr>
            <a:r>
              <a:rPr lang="en-US" dirty="0"/>
              <a:t>Some FIFOs also provide half full/empty signals</a:t>
            </a:r>
          </a:p>
        </p:txBody>
      </p:sp>
      <p:sp>
        <p:nvSpPr>
          <p:cNvPr id="4" name="Slide Number Placeholder 3"/>
          <p:cNvSpPr>
            <a:spLocks noGrp="1"/>
          </p:cNvSpPr>
          <p:nvPr>
            <p:ph type="sldNum" sz="quarter" idx="10"/>
          </p:nvPr>
        </p:nvSpPr>
        <p:spPr/>
        <p:txBody>
          <a:bodyPr/>
          <a:lstStyle/>
          <a:p>
            <a:pPr>
              <a:defRPr/>
            </a:pPr>
            <a:fld id="{4ED05C12-C9C4-4501-9C72-D2E25191FC36}" type="slidenum">
              <a:rPr lang="en-US" altLang="en-US" smtClean="0"/>
              <a:pPr>
                <a:defRPr/>
              </a:pPr>
              <a:t>22</a:t>
            </a:fld>
            <a:endParaRPr lang="en-US" altLang="en-US" dirty="0"/>
          </a:p>
        </p:txBody>
      </p:sp>
    </p:spTree>
    <p:extLst>
      <p:ext uri="{BB962C8B-B14F-4D97-AF65-F5344CB8AC3E}">
        <p14:creationId xmlns:p14="http://schemas.microsoft.com/office/powerpoint/2010/main" val="9831048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GB" sz="1400" dirty="0"/>
              <a:t>When using dual port memory to implement an FIFO, the addresses of the two ports are automatically managed as data move to/from the memory. The address can be coded in either natural binary code or Gray code. The first is the </a:t>
            </a:r>
            <a:r>
              <a:rPr lang="en-GB" sz="1200" dirty="0"/>
              <a:t>traditional way of representing a number. In this scheme, usually, one or multiple bits are changed when incrementing numbers. On the other hand, in the </a:t>
            </a:r>
            <a:r>
              <a:rPr lang="en-GB" sz="1400" dirty="0"/>
              <a:t>Gray code scheme, an example of which is given in this table, </a:t>
            </a:r>
            <a:r>
              <a:rPr lang="en-GB" sz="1200" dirty="0"/>
              <a:t>only one bit is changed in each increment. This means the use of Gray code will reduce the switching activities on the address bus, hence decreasing the current drawn from the supply voltage,</a:t>
            </a:r>
            <a:r>
              <a:rPr lang="en-GB" sz="1200" baseline="0" dirty="0"/>
              <a:t> </a:t>
            </a:r>
            <a:r>
              <a:rPr lang="en-GB" sz="1200" dirty="0"/>
              <a:t>saving</a:t>
            </a:r>
            <a:r>
              <a:rPr lang="en-GB" sz="1200" baseline="0" dirty="0"/>
              <a:t> more</a:t>
            </a:r>
            <a:r>
              <a:rPr lang="en-GB" sz="1200" dirty="0"/>
              <a:t> power compared to the binary scheme.</a:t>
            </a:r>
          </a:p>
          <a:p>
            <a:endParaRPr lang="en-US"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23</a:t>
            </a:fld>
            <a:endParaRPr lang="en-US" altLang="en-US" dirty="0"/>
          </a:p>
        </p:txBody>
      </p:sp>
    </p:spTree>
    <p:extLst>
      <p:ext uri="{BB962C8B-B14F-4D97-AF65-F5344CB8AC3E}">
        <p14:creationId xmlns:p14="http://schemas.microsoft.com/office/powerpoint/2010/main" val="38063634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Once the design of the UART peripheral is</a:t>
            </a:r>
            <a:r>
              <a:rPr lang="en-GB" baseline="0" dirty="0"/>
              <a:t> finished and its behavior is verified through digital simulations</a:t>
            </a:r>
            <a:r>
              <a:rPr lang="en-GB" dirty="0"/>
              <a:t>,</a:t>
            </a:r>
            <a:r>
              <a:rPr lang="en-GB" baseline="0" dirty="0"/>
              <a:t> it can be integrated with the SoC design we have already implemented in the previous labs. Our example SoC design will now have three peripherals, as shown here. Each of these needs to have its own memory space. The table in this slide shows the base and end addresses allocated to each peripheral.</a:t>
            </a:r>
          </a:p>
        </p:txBody>
      </p:sp>
      <p:sp>
        <p:nvSpPr>
          <p:cNvPr id="4" name="Slide Number Placeholder 3"/>
          <p:cNvSpPr>
            <a:spLocks noGrp="1"/>
          </p:cNvSpPr>
          <p:nvPr>
            <p:ph type="sldNum" sz="quarter" idx="10"/>
          </p:nvPr>
        </p:nvSpPr>
        <p:spPr/>
        <p:txBody>
          <a:bodyPr/>
          <a:lstStyle/>
          <a:p>
            <a:pPr>
              <a:defRPr/>
            </a:pPr>
            <a:fld id="{4ED05C12-C9C4-4501-9C72-D2E25191FC36}" type="slidenum">
              <a:rPr lang="en-US" altLang="en-US" smtClean="0"/>
              <a:pPr>
                <a:defRPr/>
              </a:pPr>
              <a:t>24</a:t>
            </a:fld>
            <a:endParaRPr lang="en-US" altLang="en-US" dirty="0"/>
          </a:p>
        </p:txBody>
      </p:sp>
    </p:spTree>
    <p:extLst>
      <p:ext uri="{BB962C8B-B14F-4D97-AF65-F5344CB8AC3E}">
        <p14:creationId xmlns:p14="http://schemas.microsoft.com/office/powerpoint/2010/main" val="31259057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2" defTabSz="966612" eaLnBrk="0" fontAlgn="base" hangingPunct="0">
              <a:spcBef>
                <a:spcPct val="30000"/>
              </a:spcBef>
              <a:spcAft>
                <a:spcPct val="0"/>
              </a:spcAft>
              <a:defRPr/>
            </a:pPr>
            <a:r>
              <a:rPr lang="en-GB" dirty="0"/>
              <a:t>The internal memory space of the</a:t>
            </a:r>
            <a:r>
              <a:rPr lang="en-GB" baseline="0" dirty="0"/>
              <a:t> </a:t>
            </a:r>
            <a:r>
              <a:rPr lang="en-GB" dirty="0"/>
              <a:t>UART peripheral</a:t>
            </a:r>
            <a:r>
              <a:rPr lang="en-GB" baseline="0" dirty="0"/>
              <a:t> </a:t>
            </a:r>
            <a:r>
              <a:rPr lang="en-GB" dirty="0"/>
              <a:t>is divided into two regions:</a:t>
            </a:r>
            <a:r>
              <a:rPr lang="en-GB" baseline="0" dirty="0"/>
              <a:t> a data register and an FIFO status register. </a:t>
            </a:r>
            <a:r>
              <a:rPr lang="en-GB" dirty="0"/>
              <a:t>The data</a:t>
            </a:r>
            <a:r>
              <a:rPr lang="en-GB" baseline="0" dirty="0"/>
              <a:t> register is a 32-bit </a:t>
            </a:r>
            <a:r>
              <a:rPr lang="en-GB" dirty="0"/>
              <a:t>word (four byte) space </a:t>
            </a:r>
            <a:r>
              <a:rPr lang="en-GB" sz="1900" dirty="0"/>
              <a:t>used for both input and output data. The FIFO status register also occupies a 4-byte space in the memory and it stores two flags: </a:t>
            </a:r>
            <a:r>
              <a:rPr lang="en-US" sz="1900" dirty="0"/>
              <a:t>Rx FIFO Empty and Tx FIFO Full. If the Rx FIFO Empty is asserted, it means the processor cannot read from the FIFO. If Tx FIFO Full is asserted, the processor has to wait before writing to the FIFO.</a:t>
            </a:r>
          </a:p>
        </p:txBody>
      </p:sp>
      <p:sp>
        <p:nvSpPr>
          <p:cNvPr id="4" name="Slide Number Placeholder 3"/>
          <p:cNvSpPr>
            <a:spLocks noGrp="1"/>
          </p:cNvSpPr>
          <p:nvPr>
            <p:ph type="sldNum" sz="quarter" idx="10"/>
          </p:nvPr>
        </p:nvSpPr>
        <p:spPr/>
        <p:txBody>
          <a:bodyPr/>
          <a:lstStyle/>
          <a:p>
            <a:pPr>
              <a:defRPr/>
            </a:pPr>
            <a:fld id="{4ED05C12-C9C4-4501-9C72-D2E25191FC36}" type="slidenum">
              <a:rPr lang="en-US" altLang="en-US" smtClean="0"/>
              <a:pPr>
                <a:defRPr/>
              </a:pPr>
              <a:t>25</a:t>
            </a:fld>
            <a:endParaRPr lang="en-US" altLang="en-US" dirty="0"/>
          </a:p>
        </p:txBody>
      </p:sp>
    </p:spTree>
    <p:extLst>
      <p:ext uri="{BB962C8B-B14F-4D97-AF65-F5344CB8AC3E}">
        <p14:creationId xmlns:p14="http://schemas.microsoft.com/office/powerpoint/2010/main" val="24529362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dirty="0">
                <a:latin typeface="Arial" pitchFamily="100" charset="0"/>
                <a:ea typeface="MS PGothic" pitchFamily="34" charset="-128"/>
              </a:rPr>
              <a:t>Digital data communication occurs in</a:t>
            </a:r>
            <a:r>
              <a:rPr lang="en-US" sz="1200" b="0" baseline="0" dirty="0">
                <a:latin typeface="Arial" pitchFamily="100" charset="0"/>
                <a:ea typeface="MS PGothic" pitchFamily="34" charset="-128"/>
              </a:rPr>
              <a:t> two</a:t>
            </a:r>
            <a:r>
              <a:rPr lang="en-US" sz="1200" b="0" dirty="0">
                <a:latin typeface="Arial" pitchFamily="100" charset="0"/>
                <a:ea typeface="MS PGothic" pitchFamily="34" charset="-128"/>
              </a:rPr>
              <a:t> basic modes: serial or parallel.</a:t>
            </a:r>
            <a:r>
              <a:rPr lang="en-US" sz="1200" b="0" baseline="0" dirty="0">
                <a:latin typeface="Arial" pitchFamily="100" charset="0"/>
                <a:ea typeface="MS PGothic" pitchFamily="34" charset="-128"/>
              </a:rPr>
              <a:t> </a:t>
            </a:r>
            <a:r>
              <a:rPr lang="en-US" sz="1200" b="0" dirty="0">
                <a:latin typeface="Arial" pitchFamily="100" charset="0"/>
                <a:ea typeface="MS PGothic" pitchFamily="34" charset="-128"/>
              </a:rPr>
              <a:t>The type of transmission mode</a:t>
            </a:r>
            <a:r>
              <a:rPr lang="en-US" sz="1200" b="0" baseline="0" dirty="0">
                <a:latin typeface="Arial" pitchFamily="100" charset="0"/>
                <a:ea typeface="MS PGothic" pitchFamily="34" charset="-128"/>
              </a:rPr>
              <a:t> to be used</a:t>
            </a:r>
            <a:r>
              <a:rPr lang="en-US" sz="1200" b="0" dirty="0">
                <a:latin typeface="Arial" pitchFamily="100" charset="0"/>
                <a:ea typeface="MS PGothic" pitchFamily="34" charset="-128"/>
              </a:rPr>
              <a:t> depends on the wire length required by the communication</a:t>
            </a:r>
            <a:r>
              <a:rPr lang="en-US" sz="1200" b="0" baseline="0" dirty="0">
                <a:latin typeface="Arial" pitchFamily="100" charset="0"/>
                <a:ea typeface="MS PGothic" pitchFamily="34" charset="-128"/>
              </a:rPr>
              <a:t> bandwidth</a:t>
            </a:r>
            <a:r>
              <a:rPr lang="en-US" sz="1200" b="0" dirty="0">
                <a:latin typeface="Arial" pitchFamily="100" charset="0"/>
                <a:ea typeface="MS PGothic" pitchFamily="34" charset="-128"/>
              </a:rPr>
              <a:t>.</a:t>
            </a:r>
          </a:p>
          <a:p>
            <a:endParaRPr lang="en-US" sz="1200" b="0" dirty="0">
              <a:latin typeface="Arial" pitchFamily="100" charset="0"/>
              <a:ea typeface="MS PGothic" pitchFamily="34" charset="-128"/>
            </a:endParaRPr>
          </a:p>
          <a:p>
            <a:r>
              <a:rPr lang="en-US" sz="1200" b="0" dirty="0">
                <a:latin typeface="Arial" pitchFamily="100" charset="0"/>
                <a:ea typeface="MS PGothic" pitchFamily="34" charset="-128"/>
              </a:rPr>
              <a:t>In serial transmission, bits are sent sequentially on the same</a:t>
            </a:r>
            <a:r>
              <a:rPr lang="en-US" sz="1200" b="0" baseline="0" dirty="0">
                <a:latin typeface="Arial" pitchFamily="100" charset="0"/>
                <a:ea typeface="MS PGothic" pitchFamily="34" charset="-128"/>
              </a:rPr>
              <a:t> line. This reduces the wiring costs but also slows the communication speed. </a:t>
            </a:r>
            <a:r>
              <a:rPr lang="en-US" sz="1200" b="0" dirty="0">
                <a:latin typeface="Arial" pitchFamily="100" charset="0"/>
                <a:ea typeface="MS PGothic" pitchFamily="34" charset="-128"/>
              </a:rPr>
              <a:t>Serial transmission is </a:t>
            </a:r>
            <a:r>
              <a:rPr lang="en-GB" sz="1200" b="0" dirty="0">
                <a:latin typeface="Arial" pitchFamily="100" charset="0"/>
                <a:ea typeface="MS PGothic" pitchFamily="34" charset="-128"/>
              </a:rPr>
              <a:t>c</a:t>
            </a:r>
            <a:r>
              <a:rPr lang="en-GB" b="0" dirty="0"/>
              <a:t>ommonly used for long-haul communication, modems, and non-networked communication between devices.</a:t>
            </a:r>
            <a:endParaRPr lang="en-US" sz="1200" b="0" dirty="0">
              <a:latin typeface="Arial" pitchFamily="100" charset="0"/>
              <a:ea typeface="MS PGothic" pitchFamily="34" charset="-128"/>
            </a:endParaRPr>
          </a:p>
          <a:p>
            <a:endParaRPr lang="en-US" sz="1200" b="0" dirty="0">
              <a:latin typeface="Arial" pitchFamily="100" charset="0"/>
              <a:ea typeface="MS PGothic" pitchFamily="34" charset="-128"/>
            </a:endParaRPr>
          </a:p>
          <a:p>
            <a:r>
              <a:rPr lang="en-US" sz="1200" b="0" dirty="0">
                <a:latin typeface="Arial" pitchFamily="100" charset="0"/>
                <a:ea typeface="MS PGothic" pitchFamily="34" charset="-128"/>
              </a:rPr>
              <a:t>Examples of serial mode transmission include connections between a computer and a modem using the RS-232 protocol. Other serial transmission protocols include </a:t>
            </a:r>
            <a:r>
              <a:rPr lang="en-GB" b="0" dirty="0"/>
              <a:t>UART, SPI, I2C, USB, and Ethernet PCI Express.</a:t>
            </a:r>
          </a:p>
          <a:p>
            <a:endParaRPr lang="en-US"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5</a:t>
            </a:fld>
            <a:endParaRPr lang="en-US" altLang="en-US" dirty="0"/>
          </a:p>
        </p:txBody>
      </p:sp>
    </p:spTree>
    <p:extLst>
      <p:ext uri="{BB962C8B-B14F-4D97-AF65-F5344CB8AC3E}">
        <p14:creationId xmlns:p14="http://schemas.microsoft.com/office/powerpoint/2010/main" val="21451938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Arial" pitchFamily="100" charset="0"/>
                <a:ea typeface="MS PGothic" pitchFamily="34" charset="-128"/>
              </a:rPr>
              <a:t>Serial communications</a:t>
            </a:r>
            <a:r>
              <a:rPr lang="en-US" sz="1200" baseline="0" dirty="0">
                <a:latin typeface="Arial" pitchFamily="100" charset="0"/>
                <a:ea typeface="MS PGothic" pitchFamily="34" charset="-128"/>
              </a:rPr>
              <a:t> </a:t>
            </a:r>
            <a:r>
              <a:rPr lang="en-US" sz="1200" dirty="0">
                <a:latin typeface="Arial" pitchFamily="100" charset="0"/>
                <a:ea typeface="MS PGothic" pitchFamily="34" charset="-128"/>
              </a:rPr>
              <a:t>can be either synchronous or asynchronous.</a:t>
            </a:r>
            <a:r>
              <a:rPr lang="en-US" sz="1200" baseline="0" dirty="0">
                <a:latin typeface="Arial" pitchFamily="100" charset="0"/>
                <a:ea typeface="MS PGothic" pitchFamily="34" charset="-128"/>
              </a:rPr>
              <a:t> </a:t>
            </a:r>
            <a:r>
              <a:rPr lang="en-US" sz="1200" dirty="0">
                <a:latin typeface="Arial" pitchFamily="100" charset="0"/>
                <a:ea typeface="MS PGothic" pitchFamily="34" charset="-128"/>
              </a:rPr>
              <a:t>In synchronous serial transmission, </a:t>
            </a:r>
            <a:r>
              <a:rPr lang="en-US" sz="1200" baseline="0" dirty="0">
                <a:latin typeface="Arial" pitchFamily="100" charset="0"/>
                <a:ea typeface="MS PGothic" pitchFamily="34" charset="-128"/>
              </a:rPr>
              <a:t>data transmission is synchronized using a clock signal. Extra wiring is needed in order to distribute the clock signal. </a:t>
            </a:r>
            <a:r>
              <a:rPr lang="en-US" sz="1200" dirty="0">
                <a:latin typeface="Arial" pitchFamily="100" charset="0"/>
                <a:ea typeface="MS PGothic" pitchFamily="34" charset="-128"/>
              </a:rPr>
              <a:t>In asynchronous transmission, </a:t>
            </a:r>
            <a:r>
              <a:rPr lang="en-US" sz="1200" baseline="0" dirty="0">
                <a:latin typeface="Arial" pitchFamily="100" charset="0"/>
                <a:ea typeface="MS PGothic" pitchFamily="34" charset="-128"/>
              </a:rPr>
              <a:t>data transmission is coordinated using </a:t>
            </a:r>
            <a:r>
              <a:rPr lang="en-US" sz="1200" dirty="0">
                <a:latin typeface="Arial" pitchFamily="100" charset="0"/>
                <a:ea typeface="MS PGothic" pitchFamily="34" charset="-128"/>
              </a:rPr>
              <a:t>handshake</a:t>
            </a:r>
            <a:r>
              <a:rPr lang="en-US" sz="1200" baseline="0" dirty="0">
                <a:latin typeface="Arial" pitchFamily="100" charset="0"/>
                <a:ea typeface="MS PGothic" pitchFamily="34" charset="-128"/>
              </a:rPr>
              <a:t> protocols</a:t>
            </a:r>
            <a:r>
              <a:rPr lang="en-US" sz="1200" dirty="0">
                <a:latin typeface="Arial" pitchFamily="100" charset="0"/>
                <a:ea typeface="MS PGothic" pitchFamily="34" charset="-128"/>
              </a:rPr>
              <a:t>, which</a:t>
            </a:r>
            <a:r>
              <a:rPr lang="en-US" sz="1200" baseline="0" dirty="0">
                <a:latin typeface="Arial" pitchFamily="100" charset="0"/>
                <a:ea typeface="MS PGothic" pitchFamily="34" charset="-128"/>
              </a:rPr>
              <a:t> indicate the start and end of the transmission. </a:t>
            </a:r>
            <a:r>
              <a:rPr lang="en-US" dirty="0"/>
              <a:t>This means there is no need for the clock signal to be transmitted; however, both the transmitter and receiver will need to agree on how to coordinate data transfer (e.g., baud rate)</a:t>
            </a:r>
            <a:r>
              <a:rPr lang="en-US" sz="1200" baseline="0" dirty="0">
                <a:latin typeface="Arial" pitchFamily="100" charset="0"/>
                <a:ea typeface="MS PGothic" pitchFamily="34" charset="-128"/>
              </a:rPr>
              <a:t>. </a:t>
            </a:r>
            <a:r>
              <a:rPr lang="en-US" sz="1200" dirty="0">
                <a:latin typeface="Arial" pitchFamily="100" charset="0"/>
                <a:ea typeface="MS PGothic" pitchFamily="34" charset="-128"/>
              </a:rPr>
              <a:t>Asynchronous transmission allows for arbitrary size gaps between frames. </a:t>
            </a:r>
          </a:p>
          <a:p>
            <a:endParaRPr lang="en-US" sz="1200" dirty="0">
              <a:latin typeface="Arial" pitchFamily="100" charset="0"/>
              <a:ea typeface="MS PGothic" pitchFamily="34" charset="-128"/>
            </a:endParaRPr>
          </a:p>
          <a:p>
            <a:r>
              <a:rPr lang="en-US" sz="1200" dirty="0">
                <a:latin typeface="Arial" pitchFamily="100" charset="0"/>
                <a:ea typeface="MS PGothic" pitchFamily="34" charset="-128"/>
              </a:rPr>
              <a:t>Asynchronous</a:t>
            </a:r>
            <a:r>
              <a:rPr lang="en-US" sz="1200" baseline="0" dirty="0">
                <a:latin typeface="Arial" pitchFamily="100" charset="0"/>
                <a:ea typeface="MS PGothic" pitchFamily="34" charset="-128"/>
              </a:rPr>
              <a:t> data transmission typically needs more than one wire per data item, as opposed to one wire in the case of synchronous transmission.  </a:t>
            </a:r>
            <a:endParaRPr lang="en-US" sz="1200" dirty="0">
              <a:latin typeface="Arial" pitchFamily="100" charset="0"/>
              <a:ea typeface="MS PGothic" pitchFamily="34" charset="-128"/>
            </a:endParaRPr>
          </a:p>
          <a:p>
            <a:endParaRPr lang="en-US"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6</a:t>
            </a:fld>
            <a:endParaRPr lang="en-US" altLang="en-US" dirty="0"/>
          </a:p>
        </p:txBody>
      </p:sp>
    </p:spTree>
    <p:extLst>
      <p:ext uri="{BB962C8B-B14F-4D97-AF65-F5344CB8AC3E}">
        <p14:creationId xmlns:p14="http://schemas.microsoft.com/office/powerpoint/2010/main" val="26505610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Arial" pitchFamily="100" charset="0"/>
                <a:ea typeface="MS PGothic" pitchFamily="34" charset="-128"/>
              </a:rPr>
              <a:t>In parallel communication, several data items/bits are transmitted</a:t>
            </a:r>
            <a:r>
              <a:rPr lang="en-US" sz="1200" baseline="0" dirty="0">
                <a:latin typeface="Arial" pitchFamily="100" charset="0"/>
                <a:ea typeface="MS PGothic" pitchFamily="34" charset="-128"/>
              </a:rPr>
              <a:t> </a:t>
            </a:r>
            <a:r>
              <a:rPr lang="en-US" sz="1200" dirty="0">
                <a:latin typeface="Arial" pitchFamily="100" charset="0"/>
                <a:ea typeface="MS PGothic" pitchFamily="34" charset="-128"/>
              </a:rPr>
              <a:t>simultaneously on different wires.</a:t>
            </a:r>
            <a:r>
              <a:rPr lang="en-US" sz="1200" baseline="0" dirty="0">
                <a:latin typeface="Arial" pitchFamily="100" charset="0"/>
                <a:ea typeface="MS PGothic" pitchFamily="34" charset="-128"/>
              </a:rPr>
              <a:t> Such transmission is </a:t>
            </a:r>
            <a:r>
              <a:rPr lang="en-US" sz="1200" dirty="0">
                <a:latin typeface="Arial" pitchFamily="100" charset="0"/>
                <a:ea typeface="MS PGothic" pitchFamily="34" charset="-128"/>
              </a:rPr>
              <a:t>synchronized by a clock signal. Parallel</a:t>
            </a:r>
            <a:r>
              <a:rPr lang="en-US" sz="1200" baseline="0" dirty="0">
                <a:latin typeface="Arial" pitchFamily="100" charset="0"/>
                <a:ea typeface="MS PGothic" pitchFamily="34" charset="-128"/>
              </a:rPr>
              <a:t> communications</a:t>
            </a:r>
            <a:r>
              <a:rPr lang="en-US" sz="1200" dirty="0">
                <a:latin typeface="Arial" pitchFamily="100" charset="0"/>
                <a:ea typeface="MS PGothic" pitchFamily="34" charset="-128"/>
              </a:rPr>
              <a:t> offer a higher</a:t>
            </a:r>
            <a:r>
              <a:rPr lang="en-US" sz="1200" baseline="0" dirty="0">
                <a:latin typeface="Arial" pitchFamily="100" charset="0"/>
                <a:ea typeface="MS PGothic" pitchFamily="34" charset="-128"/>
              </a:rPr>
              <a:t> bandwidth compared to serial communication; h</a:t>
            </a:r>
            <a:r>
              <a:rPr lang="en-US" sz="1200" dirty="0">
                <a:latin typeface="Arial" pitchFamily="100" charset="0"/>
                <a:ea typeface="MS PGothic" pitchFamily="34" charset="-128"/>
              </a:rPr>
              <a:t>owever, this improved</a:t>
            </a:r>
            <a:r>
              <a:rPr lang="en-US" sz="1200" baseline="0" dirty="0">
                <a:latin typeface="Arial" pitchFamily="100" charset="0"/>
                <a:ea typeface="MS PGothic" pitchFamily="34" charset="-128"/>
              </a:rPr>
              <a:t> speed</a:t>
            </a:r>
            <a:r>
              <a:rPr lang="en-US" sz="1200" dirty="0">
                <a:latin typeface="Arial" pitchFamily="100" charset="0"/>
                <a:ea typeface="MS PGothic" pitchFamily="34" charset="-128"/>
              </a:rPr>
              <a:t> is at the cost of increased wiring overheads. One example of a parallel transmission is the connection between a processor core and the memory, as we have seen previously. Generally, on-chip communication channels are parallel.</a:t>
            </a:r>
            <a:endParaRPr lang="en-GB" b="0" dirty="0"/>
          </a:p>
        </p:txBody>
      </p:sp>
      <p:sp>
        <p:nvSpPr>
          <p:cNvPr id="4" name="Slide Number Placeholder 3"/>
          <p:cNvSpPr>
            <a:spLocks noGrp="1"/>
          </p:cNvSpPr>
          <p:nvPr>
            <p:ph type="sldNum" sz="quarter" idx="10"/>
          </p:nvPr>
        </p:nvSpPr>
        <p:spPr/>
        <p:txBody>
          <a:bodyPr/>
          <a:lstStyle/>
          <a:p>
            <a:pPr>
              <a:defRPr/>
            </a:pPr>
            <a:fld id="{4ED05C12-C9C4-4501-9C72-D2E25191FC36}" type="slidenum">
              <a:rPr lang="en-US" altLang="en-US" smtClean="0"/>
              <a:pPr>
                <a:defRPr/>
              </a:pPr>
              <a:t>7</a:t>
            </a:fld>
            <a:endParaRPr lang="en-US" altLang="en-US" dirty="0"/>
          </a:p>
        </p:txBody>
      </p:sp>
    </p:spTree>
    <p:extLst>
      <p:ext uri="{BB962C8B-B14F-4D97-AF65-F5344CB8AC3E}">
        <p14:creationId xmlns:p14="http://schemas.microsoft.com/office/powerpoint/2010/main" val="8516584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300" dirty="0">
                <a:latin typeface="Arial" pitchFamily="100" charset="0"/>
                <a:ea typeface="MS PGothic" pitchFamily="34" charset="-128"/>
              </a:rPr>
              <a:t>Parallel</a:t>
            </a:r>
            <a:r>
              <a:rPr lang="en-US" sz="1300" baseline="0" dirty="0">
                <a:latin typeface="Arial" pitchFamily="100" charset="0"/>
                <a:ea typeface="MS PGothic" pitchFamily="34" charset="-128"/>
              </a:rPr>
              <a:t> communication</a:t>
            </a:r>
            <a:r>
              <a:rPr lang="en-US" sz="1300" dirty="0">
                <a:latin typeface="Arial" pitchFamily="100" charset="0"/>
                <a:ea typeface="MS PGothic" pitchFamily="34" charset="-128"/>
              </a:rPr>
              <a:t> offers a higher</a:t>
            </a:r>
            <a:r>
              <a:rPr lang="en-US" sz="1300" baseline="0" dirty="0">
                <a:latin typeface="Arial" pitchFamily="100" charset="0"/>
                <a:ea typeface="MS PGothic" pitchFamily="34" charset="-128"/>
              </a:rPr>
              <a:t> bandwidth compared to serial communication; h</a:t>
            </a:r>
            <a:r>
              <a:rPr lang="en-US" sz="1300" dirty="0">
                <a:latin typeface="Arial" pitchFamily="100" charset="0"/>
                <a:ea typeface="MS PGothic" pitchFamily="34" charset="-128"/>
              </a:rPr>
              <a:t>owever, this speed is at the cost of increased wiring overheads.</a:t>
            </a:r>
            <a:r>
              <a:rPr lang="en-US" sz="1300" baseline="0" dirty="0">
                <a:latin typeface="Arial" pitchFamily="100" charset="0"/>
                <a:ea typeface="MS PGothic" pitchFamily="34" charset="-128"/>
              </a:rPr>
              <a:t> </a:t>
            </a:r>
            <a:r>
              <a:rPr lang="en-GB" baseline="0" dirty="0"/>
              <a:t>P</a:t>
            </a:r>
            <a:r>
              <a:rPr lang="en-GB" dirty="0"/>
              <a:t>arallel data</a:t>
            </a:r>
            <a:r>
              <a:rPr lang="en-GB" baseline="0" dirty="0"/>
              <a:t> transmission is vulnerable to errors caused by clock skew and </a:t>
            </a:r>
            <a:r>
              <a:rPr lang="en-GB" dirty="0"/>
              <a:t>crosstalk between different wires.</a:t>
            </a:r>
            <a:r>
              <a:rPr lang="en-GB" baseline="0" dirty="0"/>
              <a:t> On the other hand, serial communication is not as prone to such errors, and therefore is more reliable. This means </a:t>
            </a:r>
            <a:r>
              <a:rPr lang="en-GB" dirty="0"/>
              <a:t>serial communication can be clocked in a higher frequency.</a:t>
            </a:r>
            <a:r>
              <a:rPr lang="en-GB" baseline="0" dirty="0"/>
              <a:t> However, the throughput of serial links is still limited as compared to its parallel counterpart.</a:t>
            </a:r>
            <a:endParaRPr lang="en-GB" dirty="0"/>
          </a:p>
          <a:p>
            <a:endParaRPr lang="en-US"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8</a:t>
            </a:fld>
            <a:endParaRPr lang="en-US" altLang="en-US" dirty="0"/>
          </a:p>
        </p:txBody>
      </p:sp>
    </p:spTree>
    <p:extLst>
      <p:ext uri="{BB962C8B-B14F-4D97-AF65-F5344CB8AC3E}">
        <p14:creationId xmlns:p14="http://schemas.microsoft.com/office/powerpoint/2010/main" val="30308884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 UART is a piece of hardware that </a:t>
            </a:r>
            <a:r>
              <a:rPr lang="en-US" sz="1200" dirty="0">
                <a:latin typeface="Arial" pitchFamily="100" charset="0"/>
                <a:ea typeface="MS PGothic" pitchFamily="34" charset="-128"/>
              </a:rPr>
              <a:t>converts data from serial to parallel and vice versa. It</a:t>
            </a:r>
            <a:r>
              <a:rPr lang="en-US" sz="1200" baseline="0" dirty="0">
                <a:latin typeface="Arial" pitchFamily="100" charset="0"/>
                <a:ea typeface="MS PGothic" pitchFamily="34" charset="-128"/>
              </a:rPr>
              <a:t> uses asynchronous communication between sender and receiver with a pre-agreed baud rate, wherein the communication link has separate transmission and receiving wires. The sender converts data from parallel to serial, which is transferred through a serial cable. The receiver reassembles data back to parallel. One </a:t>
            </a:r>
            <a:r>
              <a:rPr lang="en-US" baseline="0" dirty="0"/>
              <a:t>typical application of UART is the connection of a piece of hardware (e.g., modem) to a computer. </a:t>
            </a:r>
          </a:p>
        </p:txBody>
      </p:sp>
      <p:sp>
        <p:nvSpPr>
          <p:cNvPr id="4" name="Slide Number Placeholder 3"/>
          <p:cNvSpPr>
            <a:spLocks noGrp="1"/>
          </p:cNvSpPr>
          <p:nvPr>
            <p:ph type="sldNum" sz="quarter" idx="10"/>
          </p:nvPr>
        </p:nvSpPr>
        <p:spPr/>
        <p:txBody>
          <a:bodyPr/>
          <a:lstStyle/>
          <a:p>
            <a:pPr>
              <a:defRPr/>
            </a:pPr>
            <a:fld id="{4ED05C12-C9C4-4501-9C72-D2E25191FC36}" type="slidenum">
              <a:rPr lang="en-US" altLang="en-US" smtClean="0"/>
              <a:pPr>
                <a:defRPr/>
              </a:pPr>
              <a:t>9</a:t>
            </a:fld>
            <a:endParaRPr lang="en-US" altLang="en-US" dirty="0"/>
          </a:p>
        </p:txBody>
      </p:sp>
    </p:spTree>
    <p:extLst>
      <p:ext uri="{BB962C8B-B14F-4D97-AF65-F5344CB8AC3E}">
        <p14:creationId xmlns:p14="http://schemas.microsoft.com/office/powerpoint/2010/main" val="31931046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a:t>
            </a:r>
            <a:r>
              <a:rPr lang="en-GB" baseline="0" dirty="0"/>
              <a:t> main stages of a UART transmission are summarised as follows:</a:t>
            </a:r>
          </a:p>
          <a:p>
            <a:endParaRPr lang="en-GB" dirty="0"/>
          </a:p>
          <a:p>
            <a:pPr marL="0" indent="0">
              <a:buFont typeface="+mj-lt"/>
              <a:buNone/>
            </a:pPr>
            <a:r>
              <a:rPr lang="en-GB" dirty="0"/>
              <a:t>A data</a:t>
            </a:r>
            <a:r>
              <a:rPr lang="en-GB" baseline="0" dirty="0"/>
              <a:t> item (typically a word) is applied </a:t>
            </a:r>
            <a:r>
              <a:rPr lang="en-GB" dirty="0"/>
              <a:t>to the UART inputs. </a:t>
            </a:r>
          </a:p>
          <a:p>
            <a:pPr marL="228600" indent="-228600">
              <a:buFont typeface="+mj-lt"/>
              <a:buAutoNum type="arabicPeriod"/>
            </a:pPr>
            <a:endParaRPr lang="en-GB" dirty="0"/>
          </a:p>
          <a:p>
            <a:pPr marL="0" indent="0">
              <a:buFont typeface="+mj-lt"/>
              <a:buNone/>
            </a:pPr>
            <a:r>
              <a:rPr lang="en-GB" baseline="0" dirty="0"/>
              <a:t>A </a:t>
            </a:r>
            <a:r>
              <a:rPr lang="en-GB" dirty="0"/>
              <a:t>“start bit" is added</a:t>
            </a:r>
            <a:r>
              <a:rPr lang="en-GB" baseline="0" dirty="0"/>
              <a:t> </a:t>
            </a:r>
            <a:r>
              <a:rPr lang="en-GB" dirty="0"/>
              <a:t>to the beginning of each word to be transmitted. This bit</a:t>
            </a:r>
            <a:r>
              <a:rPr lang="en-GB" baseline="0" dirty="0"/>
              <a:t> will help synchronise the clock between sender and receiver</a:t>
            </a:r>
            <a:r>
              <a:rPr lang="en-GB" dirty="0"/>
              <a:t>.</a:t>
            </a:r>
            <a:r>
              <a:rPr lang="en-GB" baseline="0" dirty="0"/>
              <a:t> It is worth noting here that the transmitter and receiver </a:t>
            </a:r>
            <a:r>
              <a:rPr lang="en-GB" dirty="0"/>
              <a:t>clocks must not have a</a:t>
            </a:r>
            <a:r>
              <a:rPr lang="en-GB" baseline="0" dirty="0"/>
              <a:t> </a:t>
            </a:r>
            <a:r>
              <a:rPr lang="en-GB" dirty="0"/>
              <a:t>frequency drift by more than 10% during the transmission of the remaining bits in the word.</a:t>
            </a:r>
          </a:p>
          <a:p>
            <a:pPr marL="228600" indent="-228600">
              <a:buFont typeface="+mj-lt"/>
              <a:buAutoNum type="arabicPeriod"/>
            </a:pPr>
            <a:endParaRPr lang="en-GB" dirty="0"/>
          </a:p>
          <a:p>
            <a:pPr marL="0" indent="0">
              <a:buFont typeface="+mj-lt"/>
              <a:buNone/>
            </a:pPr>
            <a:r>
              <a:rPr lang="en-GB" dirty="0"/>
              <a:t>After the “start bit,” the remaining</a:t>
            </a:r>
            <a:r>
              <a:rPr lang="en-GB" baseline="0" dirty="0"/>
              <a:t> bits </a:t>
            </a:r>
            <a:r>
              <a:rPr lang="en-GB" dirty="0"/>
              <a:t>are sent, with the least significant bit (LSB) being sent first. When the entire data word has been sent, the transmitter may add a parity bit that the transmitter generates,</a:t>
            </a:r>
            <a:r>
              <a:rPr lang="en-GB" baseline="0" dirty="0"/>
              <a:t> and finally </a:t>
            </a:r>
            <a:r>
              <a:rPr lang="en-GB" dirty="0"/>
              <a:t>at least one stop bit is sent by the transmitter.</a:t>
            </a:r>
          </a:p>
          <a:p>
            <a:pPr marL="228600" indent="-228600">
              <a:buFont typeface="+mj-lt"/>
              <a:buAutoNum type="arabicPeriod"/>
            </a:pPr>
            <a:endParaRPr lang="en-GB" dirty="0"/>
          </a:p>
          <a:p>
            <a:pPr marL="0" indent="0">
              <a:buFont typeface="+mj-lt"/>
              <a:buNone/>
            </a:pPr>
            <a:r>
              <a:rPr lang="en-US" dirty="0"/>
              <a:t>The receiver expects to get the stop bit at the end of the data item. If the receiver does not find the stop bit where it is supposed to, it will discard the entire word and generate a framing error when the data word is read by the processor. </a:t>
            </a:r>
          </a:p>
          <a:p>
            <a:pPr marL="228600" indent="-228600">
              <a:buFont typeface="+mj-lt"/>
              <a:buAutoNum type="arabicPeriod"/>
            </a:pPr>
            <a:endParaRPr lang="en-GB" dirty="0"/>
          </a:p>
          <a:p>
            <a:pPr marL="0" indent="0">
              <a:buFont typeface="+mj-lt"/>
              <a:buNone/>
            </a:pPr>
            <a:r>
              <a:rPr lang="en-GB" dirty="0"/>
              <a:t>If the stop bits</a:t>
            </a:r>
            <a:r>
              <a:rPr lang="en-GB" baseline="0" dirty="0"/>
              <a:t> appears, the receiver </a:t>
            </a:r>
            <a:r>
              <a:rPr lang="en-GB" dirty="0"/>
              <a:t>passes</a:t>
            </a:r>
            <a:r>
              <a:rPr lang="en-GB" baseline="0" dirty="0"/>
              <a:t> the data</a:t>
            </a:r>
            <a:r>
              <a:rPr lang="en-GB" dirty="0"/>
              <a:t> to the host.</a:t>
            </a:r>
            <a:r>
              <a:rPr lang="en-GB" baseline="0" dirty="0"/>
              <a:t> </a:t>
            </a:r>
          </a:p>
          <a:p>
            <a:pPr marL="0" indent="0">
              <a:buFont typeface="+mj-lt"/>
              <a:buNone/>
            </a:pPr>
            <a:endParaRPr lang="en-GB" baseline="0" dirty="0"/>
          </a:p>
          <a:p>
            <a:pPr marL="0" indent="0">
              <a:buFont typeface="+mj-lt"/>
              <a:buNone/>
            </a:pPr>
            <a:r>
              <a:rPr lang="en-GB" dirty="0"/>
              <a:t>If there is no data to transmit, the transmission line can be idle.</a:t>
            </a:r>
          </a:p>
        </p:txBody>
      </p:sp>
      <p:sp>
        <p:nvSpPr>
          <p:cNvPr id="4" name="Slide Number Placeholder 3"/>
          <p:cNvSpPr>
            <a:spLocks noGrp="1"/>
          </p:cNvSpPr>
          <p:nvPr>
            <p:ph type="sldNum" sz="quarter" idx="10"/>
          </p:nvPr>
        </p:nvSpPr>
        <p:spPr/>
        <p:txBody>
          <a:bodyPr/>
          <a:lstStyle/>
          <a:p>
            <a:pPr>
              <a:defRPr/>
            </a:pPr>
            <a:fld id="{4ED05C12-C9C4-4501-9C72-D2E25191FC36}" type="slidenum">
              <a:rPr lang="en-US" altLang="en-US" smtClean="0"/>
              <a:pPr>
                <a:defRPr/>
              </a:pPr>
              <a:t>10</a:t>
            </a:fld>
            <a:endParaRPr lang="en-US" altLang="en-US" dirty="0"/>
          </a:p>
        </p:txBody>
      </p:sp>
    </p:spTree>
    <p:extLst>
      <p:ext uri="{BB962C8B-B14F-4D97-AF65-F5344CB8AC3E}">
        <p14:creationId xmlns:p14="http://schemas.microsoft.com/office/powerpoint/2010/main" val="6767667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eaLnBrk="0" fontAlgn="base" hangingPunct="0">
              <a:spcBef>
                <a:spcPct val="30000"/>
              </a:spcBef>
              <a:spcAft>
                <a:spcPct val="0"/>
              </a:spcAft>
              <a:defRPr/>
            </a:pPr>
            <a:r>
              <a:rPr lang="en-US" sz="1300" dirty="0"/>
              <a:t>If we are to transmit text information through the UART interface, the characters need</a:t>
            </a:r>
            <a:r>
              <a:rPr lang="en-US" sz="1300" baseline="0" dirty="0"/>
              <a:t> to be</a:t>
            </a:r>
            <a:r>
              <a:rPr lang="en-US" sz="1300" dirty="0"/>
              <a:t> transferred into binary data. To achieve this, we will need to use a character encoding scheme. </a:t>
            </a:r>
            <a:r>
              <a:rPr lang="en-GB" dirty="0"/>
              <a:t>One</a:t>
            </a:r>
            <a:r>
              <a:rPr lang="en-GB" baseline="0" dirty="0"/>
              <a:t> of the most widely used </a:t>
            </a:r>
            <a:r>
              <a:rPr lang="en-GB" dirty="0"/>
              <a:t>character-encoding schemes is the ASCII code.</a:t>
            </a:r>
            <a:r>
              <a:rPr lang="en-GB" baseline="0" dirty="0"/>
              <a:t> It was o</a:t>
            </a:r>
            <a:r>
              <a:rPr lang="en-GB" dirty="0"/>
              <a:t>riginally based on the English alphabet. It encodes 128 specified characters into 7-bit binary integers.</a:t>
            </a:r>
            <a:r>
              <a:rPr lang="en-GB" baseline="0" dirty="0"/>
              <a:t> </a:t>
            </a:r>
            <a:r>
              <a:rPr lang="en-GB" dirty="0"/>
              <a:t>It defines 95 printable characters, including the space, and 33 non-printing control characters. The first edition of th</a:t>
            </a:r>
            <a:r>
              <a:rPr lang="en-GB" baseline="0" dirty="0"/>
              <a:t>is code s</a:t>
            </a:r>
            <a:r>
              <a:rPr lang="en-GB" dirty="0"/>
              <a:t>tandard was published in</a:t>
            </a:r>
            <a:r>
              <a:rPr lang="en-GB" baseline="0" dirty="0"/>
              <a:t> </a:t>
            </a:r>
            <a:r>
              <a:rPr lang="en-GB" dirty="0"/>
              <a:t>1963, and its most recent update was in 1986. </a:t>
            </a:r>
            <a:r>
              <a:rPr lang="en-GB" sz="1300" dirty="0">
                <a:latin typeface="Arial" pitchFamily="100" charset="0"/>
                <a:ea typeface="MS PGothic" pitchFamily="34" charset="-128"/>
              </a:rPr>
              <a:t>ASCII code can be represented using 7-bit, but</a:t>
            </a:r>
            <a:r>
              <a:rPr lang="en-GB" sz="1300" baseline="0" dirty="0">
                <a:latin typeface="Arial" pitchFamily="100" charset="0"/>
                <a:ea typeface="MS PGothic" pitchFamily="34" charset="-128"/>
              </a:rPr>
              <a:t> </a:t>
            </a:r>
            <a:r>
              <a:rPr lang="en-GB" sz="1300" dirty="0">
                <a:latin typeface="Arial" pitchFamily="100" charset="0"/>
                <a:ea typeface="MS PGothic" pitchFamily="34" charset="-128"/>
              </a:rPr>
              <a:t>it became common practice to use an 8-bit byte to store each character in memory. This led</a:t>
            </a:r>
            <a:r>
              <a:rPr lang="en-GB" sz="1300" baseline="0" dirty="0">
                <a:latin typeface="Arial" pitchFamily="100" charset="0"/>
                <a:ea typeface="MS PGothic" pitchFamily="34" charset="-128"/>
              </a:rPr>
              <a:t> to a new </a:t>
            </a:r>
            <a:r>
              <a:rPr lang="en-GB" sz="1300" dirty="0">
                <a:latin typeface="Arial" pitchFamily="100" charset="0"/>
                <a:ea typeface="MS PGothic" pitchFamily="34" charset="-128"/>
              </a:rPr>
              <a:t>8-bit relative of ASCII,</a:t>
            </a:r>
            <a:r>
              <a:rPr lang="en-GB" sz="1300" baseline="0" dirty="0">
                <a:latin typeface="Arial" pitchFamily="100" charset="0"/>
                <a:ea typeface="MS PGothic" pitchFamily="34" charset="-128"/>
              </a:rPr>
              <a:t> which has the same</a:t>
            </a:r>
            <a:r>
              <a:rPr lang="en-GB" sz="1300" dirty="0">
                <a:latin typeface="Arial" pitchFamily="100" charset="0"/>
                <a:ea typeface="MS PGothic" pitchFamily="34" charset="-128"/>
              </a:rPr>
              <a:t> original character-mapping. The extended 8-bit standar</a:t>
            </a:r>
            <a:r>
              <a:rPr lang="en-GB" sz="1300" baseline="0" dirty="0">
                <a:latin typeface="Arial" pitchFamily="100" charset="0"/>
                <a:ea typeface="MS PGothic" pitchFamily="34" charset="-128"/>
              </a:rPr>
              <a:t>d also has </a:t>
            </a:r>
            <a:r>
              <a:rPr lang="en-GB" sz="1300" dirty="0">
                <a:latin typeface="Arial" pitchFamily="100" charset="0"/>
                <a:ea typeface="MS PGothic" pitchFamily="34" charset="-128"/>
              </a:rPr>
              <a:t>additional character definitions after the first 128 (i.e., 7-bit) characters. </a:t>
            </a:r>
            <a:r>
              <a:rPr lang="en-US" sz="2000" dirty="0"/>
              <a:t>UTF-8 (UCS Transformation Format—8-bit)</a:t>
            </a:r>
            <a:r>
              <a:rPr lang="en-US" sz="2000" baseline="0" dirty="0"/>
              <a:t>  was </a:t>
            </a:r>
            <a:r>
              <a:rPr lang="en-US" sz="1800" baseline="0" dirty="0"/>
              <a:t>d</a:t>
            </a:r>
            <a:r>
              <a:rPr lang="en-US" sz="1800" dirty="0"/>
              <a:t>erived from ASCII</a:t>
            </a:r>
            <a:r>
              <a:rPr lang="en-US" sz="1800" baseline="0" dirty="0"/>
              <a:t> and is </a:t>
            </a:r>
            <a:r>
              <a:rPr lang="en-GB" sz="1800" baseline="0" dirty="0"/>
              <a:t>c</a:t>
            </a:r>
            <a:r>
              <a:rPr lang="en-GB" sz="1800" dirty="0"/>
              <a:t>ompatible with the original ASCII.</a:t>
            </a:r>
            <a:endParaRPr lang="en-GB" sz="1300" dirty="0">
              <a:latin typeface="Arial" pitchFamily="100" charset="0"/>
              <a:ea typeface="MS PGothic" pitchFamily="34" charset="-128"/>
            </a:endParaRPr>
          </a:p>
        </p:txBody>
      </p:sp>
      <p:sp>
        <p:nvSpPr>
          <p:cNvPr id="4" name="Slide Number Placeholder 3"/>
          <p:cNvSpPr>
            <a:spLocks noGrp="1"/>
          </p:cNvSpPr>
          <p:nvPr>
            <p:ph type="sldNum" sz="quarter" idx="10"/>
          </p:nvPr>
        </p:nvSpPr>
        <p:spPr/>
        <p:txBody>
          <a:bodyPr/>
          <a:lstStyle/>
          <a:p>
            <a:pPr>
              <a:defRPr/>
            </a:pPr>
            <a:fld id="{4ED05C12-C9C4-4501-9C72-D2E25191FC36}" type="slidenum">
              <a:rPr lang="en-US" altLang="en-US" smtClean="0"/>
              <a:pPr>
                <a:defRPr/>
              </a:pPr>
              <a:t>11</a:t>
            </a:fld>
            <a:endParaRPr lang="en-US" altLang="en-US" dirty="0"/>
          </a:p>
        </p:txBody>
      </p:sp>
    </p:spTree>
    <p:extLst>
      <p:ext uri="{BB962C8B-B14F-4D97-AF65-F5344CB8AC3E}">
        <p14:creationId xmlns:p14="http://schemas.microsoft.com/office/powerpoint/2010/main" val="20612768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4.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5.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6.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7.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8.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9.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0.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1.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3.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4.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5.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9_Section Divider slide">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BE556DF-BE24-BB47-9FD2-350D67DC1C4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200" y="-1"/>
            <a:ext cx="12193200" cy="6858002"/>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sp>
        <p:nvSpPr>
          <p:cNvPr id="4" name="Rectangle 3">
            <a:extLst>
              <a:ext uri="{FF2B5EF4-FFF2-40B4-BE49-F238E27FC236}">
                <a16:creationId xmlns:a16="http://schemas.microsoft.com/office/drawing/2014/main" id="{47DB56EA-EFE9-874F-97FF-66B32F665BC9}"/>
              </a:ext>
            </a:extLst>
          </p:cNvPr>
          <p:cNvSpPr>
            <a:spLocks/>
          </p:cNvSpPr>
          <p:nvPr userDrawn="1"/>
        </p:nvSpPr>
        <p:spPr>
          <a:xfrm rot="5400000">
            <a:off x="2666400" y="-2667600"/>
            <a:ext cx="6858000" cy="12193200"/>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FC834CFF-8E93-2347-9547-EC508DDB3038}"/>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8" name="Title 1">
            <a:extLst>
              <a:ext uri="{FF2B5EF4-FFF2-40B4-BE49-F238E27FC236}">
                <a16:creationId xmlns:a16="http://schemas.microsoft.com/office/drawing/2014/main" id="{B82DC592-EAC9-634F-9EE1-EDC89A262412}"/>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39"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20" name="Subtitle 2">
            <a:extLst>
              <a:ext uri="{FF2B5EF4-FFF2-40B4-BE49-F238E27FC236}">
                <a16:creationId xmlns:a16="http://schemas.microsoft.com/office/drawing/2014/main" id="{200936EE-7EE0-D441-851D-618ACC029F66}"/>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5" name="Picture 14" descr="A picture containing building, drawing&#10;&#10;Description automatically generated">
            <a:extLst>
              <a:ext uri="{FF2B5EF4-FFF2-40B4-BE49-F238E27FC236}">
                <a16:creationId xmlns:a16="http://schemas.microsoft.com/office/drawing/2014/main" id="{3DE2A1EC-11A7-6C45-AE97-813BACFCF89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3" name="TextBox 20">
            <a:extLst>
              <a:ext uri="{FF2B5EF4-FFF2-40B4-BE49-F238E27FC236}">
                <a16:creationId xmlns:a16="http://schemas.microsoft.com/office/drawing/2014/main" id="{3292D234-E25F-7F41-ABB8-C75FCF5CD524}"/>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2409490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4_Title Slide">
    <p:spTree>
      <p:nvGrpSpPr>
        <p:cNvPr id="1" name=""/>
        <p:cNvGrpSpPr/>
        <p:nvPr/>
      </p:nvGrpSpPr>
      <p:grpSpPr>
        <a:xfrm>
          <a:off x="0" y="0"/>
          <a:ext cx="0" cy="0"/>
          <a:chOff x="0" y="0"/>
          <a:chExt cx="0" cy="0"/>
        </a:xfrm>
      </p:grpSpPr>
      <p:pic>
        <p:nvPicPr>
          <p:cNvPr id="3" name="Picture 2" descr="A picture containing hydrozoan&#10;&#10;Description automatically generated">
            <a:extLst>
              <a:ext uri="{FF2B5EF4-FFF2-40B4-BE49-F238E27FC236}">
                <a16:creationId xmlns:a16="http://schemas.microsoft.com/office/drawing/2014/main" id="{74A8AC8F-8A23-E644-ABCA-8318EFE2322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677"/>
            <a:ext cx="12193200" cy="6858675"/>
          </a:xfrm>
          <a:prstGeom prst="rect">
            <a:avLst/>
          </a:prstGeom>
        </p:spPr>
      </p:pic>
      <p:sp>
        <p:nvSpPr>
          <p:cNvPr id="15" name="Rectangle 14">
            <a:extLst>
              <a:ext uri="{FF2B5EF4-FFF2-40B4-BE49-F238E27FC236}">
                <a16:creationId xmlns:a16="http://schemas.microsoft.com/office/drawing/2014/main" id="{275CEC7D-A359-1740-9727-7D6F154D859C}"/>
              </a:ext>
            </a:extLst>
          </p:cNvPr>
          <p:cNvSpPr/>
          <p:nvPr userDrawn="1"/>
        </p:nvSpPr>
        <p:spPr>
          <a:xfrm>
            <a:off x="0" y="0"/>
            <a:ext cx="12192000" cy="6858000"/>
          </a:xfrm>
          <a:prstGeom prst="rect">
            <a:avLst/>
          </a:prstGeom>
          <a:solidFill>
            <a:schemeClr val="tx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algn="ctr">
              <a:defRPr/>
            </a:pPr>
            <a:endParaRPr lang="en-US" altLang="en-US" dirty="0">
              <a:solidFill>
                <a:srgbClr val="FFFFFF"/>
              </a:solidFill>
            </a:endParaRPr>
          </a:p>
        </p:txBody>
      </p:sp>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23" name="Picture 22">
            <a:extLst>
              <a:ext uri="{FF2B5EF4-FFF2-40B4-BE49-F238E27FC236}">
                <a16:creationId xmlns:a16="http://schemas.microsoft.com/office/drawing/2014/main" id="{6C9308F2-C30B-4E4F-9DA5-A1A86F5F74F7}"/>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8" name="Title 1">
            <a:extLst>
              <a:ext uri="{FF2B5EF4-FFF2-40B4-BE49-F238E27FC236}">
                <a16:creationId xmlns:a16="http://schemas.microsoft.com/office/drawing/2014/main" id="{275A4ED9-47E4-4F44-AAD7-16DA7F41891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9" name="Subtitle 2">
            <a:extLst>
              <a:ext uri="{FF2B5EF4-FFF2-40B4-BE49-F238E27FC236}">
                <a16:creationId xmlns:a16="http://schemas.microsoft.com/office/drawing/2014/main" id="{22732B47-45F3-C946-9945-2403B161825C}"/>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318CCECB-9B2C-4F40-93A1-3FF9264650A8}"/>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dirty="0">
              <a:solidFill>
                <a:schemeClr val="tx2"/>
              </a:solidFill>
            </a:endParaRPr>
          </a:p>
        </p:txBody>
      </p:sp>
      <p:sp>
        <p:nvSpPr>
          <p:cNvPr id="17" name="TextBox 20">
            <a:extLst>
              <a:ext uri="{FF2B5EF4-FFF2-40B4-BE49-F238E27FC236}">
                <a16:creationId xmlns:a16="http://schemas.microsoft.com/office/drawing/2014/main" id="{9DE32C43-10DC-6D45-AAC5-F6B8ED9985ED}"/>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564874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6_Title Slide">
    <p:bg>
      <p:bgRef idx="1001">
        <a:schemeClr val="bg1"/>
      </p:bgRef>
    </p:bg>
    <p:spTree>
      <p:nvGrpSpPr>
        <p:cNvPr id="1" name=""/>
        <p:cNvGrpSpPr/>
        <p:nvPr/>
      </p:nvGrpSpPr>
      <p:grpSpPr>
        <a:xfrm>
          <a:off x="0" y="0"/>
          <a:ext cx="0" cy="0"/>
          <a:chOff x="0" y="0"/>
          <a:chExt cx="0" cy="0"/>
        </a:xfrm>
      </p:grpSpPr>
      <p:pic>
        <p:nvPicPr>
          <p:cNvPr id="4" name="Picture 3" descr="A picture containing outdoor, laser, light, scene&#10;&#10;Description automatically generated">
            <a:extLst>
              <a:ext uri="{FF2B5EF4-FFF2-40B4-BE49-F238E27FC236}">
                <a16:creationId xmlns:a16="http://schemas.microsoft.com/office/drawing/2014/main" id="{566CB7B2-10D4-7544-8B87-EFB12B44516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200" y="0"/>
            <a:ext cx="12193200" cy="6858000"/>
          </a:xfrm>
          <a:prstGeom prst="rect">
            <a:avLst/>
          </a:prstGeom>
        </p:spPr>
      </p:pic>
      <p:sp>
        <p:nvSpPr>
          <p:cNvPr id="2" name="Rectangle 1">
            <a:extLst>
              <a:ext uri="{FF2B5EF4-FFF2-40B4-BE49-F238E27FC236}">
                <a16:creationId xmlns:a16="http://schemas.microsoft.com/office/drawing/2014/main" id="{83D297C4-855A-9540-843B-CC587D9FD8C1}"/>
              </a:ext>
            </a:extLst>
          </p:cNvPr>
          <p:cNvSpPr/>
          <p:nvPr userDrawn="1"/>
        </p:nvSpPr>
        <p:spPr>
          <a:xfrm>
            <a:off x="0" y="-1"/>
            <a:ext cx="12192000" cy="6857999"/>
          </a:xfrm>
          <a:prstGeom prst="rect">
            <a:avLst/>
          </a:prstGeom>
          <a:solidFill>
            <a:schemeClr val="bg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dirty="0">
              <a:solidFill>
                <a:schemeClr val="tx2"/>
              </a:solidFill>
            </a:endParaRPr>
          </a:p>
        </p:txBody>
      </p:sp>
      <p:sp>
        <p:nvSpPr>
          <p:cNvPr id="18" name="TextBox 20">
            <a:extLst>
              <a:ext uri="{FF2B5EF4-FFF2-40B4-BE49-F238E27FC236}">
                <a16:creationId xmlns:a16="http://schemas.microsoft.com/office/drawing/2014/main" id="{15D5131B-4C51-1F44-B7F4-6CA8B239F633}"/>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376651372"/>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7_Title Slide">
    <p:bg>
      <p:bgRef idx="1001">
        <a:schemeClr val="bg1"/>
      </p:bgRef>
    </p:bg>
    <p:spTree>
      <p:nvGrpSpPr>
        <p:cNvPr id="1" name=""/>
        <p:cNvGrpSpPr/>
        <p:nvPr/>
      </p:nvGrpSpPr>
      <p:grpSpPr>
        <a:xfrm>
          <a:off x="0" y="0"/>
          <a:ext cx="0" cy="0"/>
          <a:chOff x="0" y="0"/>
          <a:chExt cx="0" cy="0"/>
        </a:xfrm>
      </p:grpSpPr>
      <p:pic>
        <p:nvPicPr>
          <p:cNvPr id="3" name="Picture 2" descr="A picture containing outdoor, sky, city, night&#10;&#10;Description automatically generated">
            <a:extLst>
              <a:ext uri="{FF2B5EF4-FFF2-40B4-BE49-F238E27FC236}">
                <a16:creationId xmlns:a16="http://schemas.microsoft.com/office/drawing/2014/main" id="{373ACAC4-F57F-F549-85F2-65FF12CC25D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200" y="0"/>
            <a:ext cx="12193200" cy="6858000"/>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sp>
        <p:nvSpPr>
          <p:cNvPr id="2" name="Rectangle 1">
            <a:extLst>
              <a:ext uri="{FF2B5EF4-FFF2-40B4-BE49-F238E27FC236}">
                <a16:creationId xmlns:a16="http://schemas.microsoft.com/office/drawing/2014/main" id="{5FB835CB-DD8C-F446-83CE-32ACFB0217A0}"/>
              </a:ext>
            </a:extLst>
          </p:cNvPr>
          <p:cNvSpPr/>
          <p:nvPr userDrawn="1"/>
        </p:nvSpPr>
        <p:spPr>
          <a:xfrm>
            <a:off x="-1200" y="0"/>
            <a:ext cx="12193200" cy="6857998"/>
          </a:xfrm>
          <a:prstGeom prst="rect">
            <a:avLst/>
          </a:prstGeom>
          <a:solidFill>
            <a:schemeClr val="bg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dirty="0">
              <a:solidFill>
                <a:schemeClr val="tx2"/>
              </a:solidFill>
            </a:endParaRPr>
          </a:p>
        </p:txBody>
      </p:sp>
      <p:sp>
        <p:nvSpPr>
          <p:cNvPr id="18" name="TextBox 20">
            <a:extLst>
              <a:ext uri="{FF2B5EF4-FFF2-40B4-BE49-F238E27FC236}">
                <a16:creationId xmlns:a16="http://schemas.microsoft.com/office/drawing/2014/main" id="{E2E6ED93-C5DD-684E-B1BE-4080D175C89C}"/>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1770302622"/>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8_Title Slide">
    <p:bg>
      <p:bgRef idx="1001">
        <a:schemeClr val="bg1"/>
      </p:bgRef>
    </p:bg>
    <p:spTree>
      <p:nvGrpSpPr>
        <p:cNvPr id="1" name=""/>
        <p:cNvGrpSpPr/>
        <p:nvPr/>
      </p:nvGrpSpPr>
      <p:grpSpPr>
        <a:xfrm>
          <a:off x="0" y="0"/>
          <a:ext cx="0" cy="0"/>
          <a:chOff x="0" y="0"/>
          <a:chExt cx="0" cy="0"/>
        </a:xfrm>
      </p:grpSpPr>
      <p:pic>
        <p:nvPicPr>
          <p:cNvPr id="4" name="Picture 3" descr="A picture containing sky, outdoor&#10;&#10;Description automatically generated">
            <a:extLst>
              <a:ext uri="{FF2B5EF4-FFF2-40B4-BE49-F238E27FC236}">
                <a16:creationId xmlns:a16="http://schemas.microsoft.com/office/drawing/2014/main" id="{4782D4B3-E72D-F041-ABD0-1372C0EBFBE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00" y="0"/>
            <a:ext cx="12193200" cy="6858000"/>
          </a:xfrm>
          <a:prstGeom prst="rect">
            <a:avLst/>
          </a:prstGeom>
        </p:spPr>
      </p:pic>
      <p:sp>
        <p:nvSpPr>
          <p:cNvPr id="2" name="Rectangle 1">
            <a:extLst>
              <a:ext uri="{FF2B5EF4-FFF2-40B4-BE49-F238E27FC236}">
                <a16:creationId xmlns:a16="http://schemas.microsoft.com/office/drawing/2014/main" id="{23CED656-9AD2-7747-9AF1-F75EAE25A4FC}"/>
              </a:ext>
            </a:extLst>
          </p:cNvPr>
          <p:cNvSpPr/>
          <p:nvPr userDrawn="1"/>
        </p:nvSpPr>
        <p:spPr>
          <a:xfrm>
            <a:off x="0" y="-3"/>
            <a:ext cx="12192600" cy="6857999"/>
          </a:xfrm>
          <a:prstGeom prst="rect">
            <a:avLst/>
          </a:prstGeom>
          <a:gradFill flip="none" rotWithShape="1">
            <a:gsLst>
              <a:gs pos="0">
                <a:schemeClr val="bg1">
                  <a:alpha val="0"/>
                </a:schemeClr>
              </a:gs>
              <a:gs pos="100000">
                <a:schemeClr val="bg1">
                  <a:alpha val="5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dirty="0">
              <a:solidFill>
                <a:schemeClr val="tx2"/>
              </a:solidFill>
            </a:endParaRPr>
          </a:p>
        </p:txBody>
      </p:sp>
      <p:sp>
        <p:nvSpPr>
          <p:cNvPr id="18" name="TextBox 20">
            <a:extLst>
              <a:ext uri="{FF2B5EF4-FFF2-40B4-BE49-F238E27FC236}">
                <a16:creationId xmlns:a16="http://schemas.microsoft.com/office/drawing/2014/main" id="{3812FE35-0376-054E-A535-66C3377FC402}"/>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2902566655"/>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9_Title Slide">
    <p:bg>
      <p:bgRef idx="1001">
        <a:schemeClr val="bg1"/>
      </p:bgRef>
    </p:bg>
    <p:spTree>
      <p:nvGrpSpPr>
        <p:cNvPr id="1" name=""/>
        <p:cNvGrpSpPr/>
        <p:nvPr/>
      </p:nvGrpSpPr>
      <p:grpSpPr>
        <a:xfrm>
          <a:off x="0" y="0"/>
          <a:ext cx="0" cy="0"/>
          <a:chOff x="0" y="0"/>
          <a:chExt cx="0" cy="0"/>
        </a:xfrm>
      </p:grpSpPr>
      <p:pic>
        <p:nvPicPr>
          <p:cNvPr id="3" name="Picture 2" descr="A picture containing blur, light&#10;&#10;Description automatically generated">
            <a:extLst>
              <a:ext uri="{FF2B5EF4-FFF2-40B4-BE49-F238E27FC236}">
                <a16:creationId xmlns:a16="http://schemas.microsoft.com/office/drawing/2014/main" id="{2C9049B0-0B94-BD42-824D-B6D9FACBA80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200" y="-1"/>
            <a:ext cx="12193200" cy="6858002"/>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sp>
        <p:nvSpPr>
          <p:cNvPr id="19" name="Rectangle 18">
            <a:extLst>
              <a:ext uri="{FF2B5EF4-FFF2-40B4-BE49-F238E27FC236}">
                <a16:creationId xmlns:a16="http://schemas.microsoft.com/office/drawing/2014/main" id="{0C9285AD-6427-0B46-A0F2-1DCB911CA9CC}"/>
              </a:ext>
            </a:extLst>
          </p:cNvPr>
          <p:cNvSpPr/>
          <p:nvPr userDrawn="1"/>
        </p:nvSpPr>
        <p:spPr>
          <a:xfrm>
            <a:off x="0" y="-3"/>
            <a:ext cx="12192600" cy="6857999"/>
          </a:xfrm>
          <a:prstGeom prst="rect">
            <a:avLst/>
          </a:prstGeom>
          <a:gradFill flip="none" rotWithShape="1">
            <a:gsLst>
              <a:gs pos="0">
                <a:schemeClr val="bg1">
                  <a:alpha val="0"/>
                </a:schemeClr>
              </a:gs>
              <a:gs pos="100000">
                <a:schemeClr val="bg1">
                  <a:alpha val="5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dirty="0">
              <a:solidFill>
                <a:schemeClr val="tx2"/>
              </a:solidFill>
            </a:endParaRPr>
          </a:p>
        </p:txBody>
      </p:sp>
      <p:sp>
        <p:nvSpPr>
          <p:cNvPr id="18" name="TextBox 20">
            <a:extLst>
              <a:ext uri="{FF2B5EF4-FFF2-40B4-BE49-F238E27FC236}">
                <a16:creationId xmlns:a16="http://schemas.microsoft.com/office/drawing/2014/main" id="{BE181728-95E0-D942-934C-22837439CA1F}"/>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2965794297"/>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20_Title Slide">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6CF1BEC-2CAF-7649-A00C-2845946E679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00" y="0"/>
            <a:ext cx="12193200" cy="6858001"/>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sp>
        <p:nvSpPr>
          <p:cNvPr id="2" name="Rectangle 1">
            <a:extLst>
              <a:ext uri="{FF2B5EF4-FFF2-40B4-BE49-F238E27FC236}">
                <a16:creationId xmlns:a16="http://schemas.microsoft.com/office/drawing/2014/main" id="{39841289-60D1-7948-9778-C9FCBEABBE6A}"/>
              </a:ext>
            </a:extLst>
          </p:cNvPr>
          <p:cNvSpPr/>
          <p:nvPr userDrawn="1"/>
        </p:nvSpPr>
        <p:spPr>
          <a:xfrm>
            <a:off x="0" y="-1"/>
            <a:ext cx="12192000" cy="6857999"/>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dirty="0">
              <a:solidFill>
                <a:schemeClr val="tx2"/>
              </a:solidFill>
            </a:endParaRPr>
          </a:p>
        </p:txBody>
      </p:sp>
      <p:sp>
        <p:nvSpPr>
          <p:cNvPr id="18" name="TextBox 20">
            <a:extLst>
              <a:ext uri="{FF2B5EF4-FFF2-40B4-BE49-F238E27FC236}">
                <a16:creationId xmlns:a16="http://schemas.microsoft.com/office/drawing/2014/main" id="{3437A559-6F71-E24B-8877-CF29E1842AA5}"/>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2177789686"/>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21_Title Slide">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DBE12DA-8290-CF4B-976D-F9128AA4E4B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200" y="-1"/>
            <a:ext cx="12193200" cy="6858000"/>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sp>
        <p:nvSpPr>
          <p:cNvPr id="18" name="Rectangle 17">
            <a:extLst>
              <a:ext uri="{FF2B5EF4-FFF2-40B4-BE49-F238E27FC236}">
                <a16:creationId xmlns:a16="http://schemas.microsoft.com/office/drawing/2014/main" id="{B9A7D91F-FDE8-064E-A3E9-D2C0020634A8}"/>
              </a:ext>
            </a:extLst>
          </p:cNvPr>
          <p:cNvSpPr/>
          <p:nvPr userDrawn="1"/>
        </p:nvSpPr>
        <p:spPr>
          <a:xfrm>
            <a:off x="-1200" y="-2"/>
            <a:ext cx="12192600" cy="6857999"/>
          </a:xfrm>
          <a:prstGeom prst="rect">
            <a:avLst/>
          </a:prstGeom>
          <a:gradFill flip="none" rotWithShape="1">
            <a:gsLst>
              <a:gs pos="0">
                <a:schemeClr val="bg1">
                  <a:alpha val="0"/>
                </a:schemeClr>
              </a:gs>
              <a:gs pos="100000">
                <a:schemeClr val="bg1">
                  <a:alpha val="43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dirty="0">
              <a:solidFill>
                <a:schemeClr val="tx2"/>
              </a:solidFill>
            </a:endParaRPr>
          </a:p>
        </p:txBody>
      </p:sp>
      <p:sp>
        <p:nvSpPr>
          <p:cNvPr id="19" name="TextBox 20">
            <a:extLst>
              <a:ext uri="{FF2B5EF4-FFF2-40B4-BE49-F238E27FC236}">
                <a16:creationId xmlns:a16="http://schemas.microsoft.com/office/drawing/2014/main" id="{DB13CEFF-559B-FB4C-A2FE-263C6B46C7CE}"/>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3745097387"/>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22_Title Slide">
    <p:bg>
      <p:bgRef idx="1001">
        <a:schemeClr val="bg1"/>
      </p:bgRef>
    </p:bg>
    <p:spTree>
      <p:nvGrpSpPr>
        <p:cNvPr id="1" name=""/>
        <p:cNvGrpSpPr/>
        <p:nvPr/>
      </p:nvGrpSpPr>
      <p:grpSpPr>
        <a:xfrm>
          <a:off x="0" y="0"/>
          <a:ext cx="0" cy="0"/>
          <a:chOff x="0" y="0"/>
          <a:chExt cx="0" cy="0"/>
        </a:xfrm>
      </p:grpSpPr>
      <p:pic>
        <p:nvPicPr>
          <p:cNvPr id="4" name="Picture 3" descr="A picture containing invertebrate, ctenophore&#10;&#10;Description automatically generated">
            <a:extLst>
              <a:ext uri="{FF2B5EF4-FFF2-40B4-BE49-F238E27FC236}">
                <a16:creationId xmlns:a16="http://schemas.microsoft.com/office/drawing/2014/main" id="{58C025E6-8226-464D-867E-1C3F7CD5269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sp>
        <p:nvSpPr>
          <p:cNvPr id="18" name="Rectangle 17">
            <a:extLst>
              <a:ext uri="{FF2B5EF4-FFF2-40B4-BE49-F238E27FC236}">
                <a16:creationId xmlns:a16="http://schemas.microsoft.com/office/drawing/2014/main" id="{CBBE7B51-ECA1-FA4D-BCAA-2BAA2A4A3ED4}"/>
              </a:ext>
            </a:extLst>
          </p:cNvPr>
          <p:cNvSpPr/>
          <p:nvPr userDrawn="1"/>
        </p:nvSpPr>
        <p:spPr>
          <a:xfrm>
            <a:off x="3510116" y="1"/>
            <a:ext cx="8681883" cy="6857999"/>
          </a:xfrm>
          <a:prstGeom prst="rect">
            <a:avLst/>
          </a:prstGeom>
          <a:gradFill flip="none" rotWithShape="1">
            <a:gsLst>
              <a:gs pos="0">
                <a:schemeClr val="bg1">
                  <a:alpha val="0"/>
                </a:schemeClr>
              </a:gs>
              <a:gs pos="100000">
                <a:schemeClr val="bg1">
                  <a:alpha val="5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dirty="0">
              <a:solidFill>
                <a:schemeClr val="tx2"/>
              </a:solidFill>
            </a:endParaRPr>
          </a:p>
        </p:txBody>
      </p:sp>
      <p:sp>
        <p:nvSpPr>
          <p:cNvPr id="19" name="TextBox 20">
            <a:extLst>
              <a:ext uri="{FF2B5EF4-FFF2-40B4-BE49-F238E27FC236}">
                <a16:creationId xmlns:a16="http://schemas.microsoft.com/office/drawing/2014/main" id="{F4023BA9-1025-B342-8C96-782CC118DCF8}"/>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3799476742"/>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23_Title Slide">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9ED8F0C-28F2-8A42-9D40-7084C9FFD77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53" y="0"/>
            <a:ext cx="12212707" cy="6858000"/>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sp>
        <p:nvSpPr>
          <p:cNvPr id="2" name="Rectangle 1">
            <a:extLst>
              <a:ext uri="{FF2B5EF4-FFF2-40B4-BE49-F238E27FC236}">
                <a16:creationId xmlns:a16="http://schemas.microsoft.com/office/drawing/2014/main" id="{426677CF-4019-3745-AE17-170FFE5A9470}"/>
              </a:ext>
            </a:extLst>
          </p:cNvPr>
          <p:cNvSpPr/>
          <p:nvPr userDrawn="1"/>
        </p:nvSpPr>
        <p:spPr>
          <a:xfrm>
            <a:off x="0" y="0"/>
            <a:ext cx="12202354"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dirty="0">
              <a:solidFill>
                <a:schemeClr val="tx2"/>
              </a:solidFill>
            </a:endParaRPr>
          </a:p>
        </p:txBody>
      </p:sp>
      <p:sp>
        <p:nvSpPr>
          <p:cNvPr id="18" name="TextBox 20">
            <a:extLst>
              <a:ext uri="{FF2B5EF4-FFF2-40B4-BE49-F238E27FC236}">
                <a16:creationId xmlns:a16="http://schemas.microsoft.com/office/drawing/2014/main" id="{97F8A816-849A-F64A-9212-F0A7C735F9D3}"/>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3746209821"/>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24_Title Slide">
    <p:bg>
      <p:bgRef idx="1001">
        <a:schemeClr val="bg1"/>
      </p:bgRef>
    </p:bg>
    <p:spTree>
      <p:nvGrpSpPr>
        <p:cNvPr id="1" name=""/>
        <p:cNvGrpSpPr/>
        <p:nvPr/>
      </p:nvGrpSpPr>
      <p:grpSpPr>
        <a:xfrm>
          <a:off x="0" y="0"/>
          <a:ext cx="0" cy="0"/>
          <a:chOff x="0" y="0"/>
          <a:chExt cx="0" cy="0"/>
        </a:xfrm>
      </p:grpSpPr>
      <p:pic>
        <p:nvPicPr>
          <p:cNvPr id="4" name="Picture 3" descr="A picture containing circuit, electronics, night&#10;&#10;Description automatically generated">
            <a:extLst>
              <a:ext uri="{FF2B5EF4-FFF2-40B4-BE49-F238E27FC236}">
                <a16:creationId xmlns:a16="http://schemas.microsoft.com/office/drawing/2014/main" id="{0CFC14C8-0981-E345-B10D-84223FB4CE7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00" y="-1"/>
            <a:ext cx="12193200" cy="6858002"/>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sp>
        <p:nvSpPr>
          <p:cNvPr id="2" name="Rectangle 1">
            <a:extLst>
              <a:ext uri="{FF2B5EF4-FFF2-40B4-BE49-F238E27FC236}">
                <a16:creationId xmlns:a16="http://schemas.microsoft.com/office/drawing/2014/main" id="{0542CAB4-5A61-4A44-9A1E-BC9746ED65BA}"/>
              </a:ext>
            </a:extLst>
          </p:cNvPr>
          <p:cNvSpPr/>
          <p:nvPr userDrawn="1"/>
        </p:nvSpPr>
        <p:spPr>
          <a:xfrm>
            <a:off x="0" y="-1"/>
            <a:ext cx="12192000" cy="6857999"/>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dirty="0">
              <a:solidFill>
                <a:schemeClr val="tx2"/>
              </a:solidFill>
            </a:endParaRPr>
          </a:p>
        </p:txBody>
      </p:sp>
      <p:sp>
        <p:nvSpPr>
          <p:cNvPr id="18" name="TextBox 20">
            <a:extLst>
              <a:ext uri="{FF2B5EF4-FFF2-40B4-BE49-F238E27FC236}">
                <a16:creationId xmlns:a16="http://schemas.microsoft.com/office/drawing/2014/main" id="{066775FA-2E3A-3B47-AC4A-682D27F2218D}"/>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3569028959"/>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0_Section Divider slide">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F60B99-6BFE-2D40-895F-0F084FEC4E7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1"/>
            <a:ext cx="12191327" cy="6858001"/>
          </a:xfrm>
          <a:prstGeom prst="rect">
            <a:avLst/>
          </a:prstGeom>
        </p:spPr>
      </p:pic>
      <p:sp>
        <p:nvSpPr>
          <p:cNvPr id="21" name="Rectangle 20">
            <a:extLst>
              <a:ext uri="{FF2B5EF4-FFF2-40B4-BE49-F238E27FC236}">
                <a16:creationId xmlns:a16="http://schemas.microsoft.com/office/drawing/2014/main" id="{05A56ACD-80AA-D441-B2FA-F252F126F050}"/>
              </a:ext>
            </a:extLst>
          </p:cNvPr>
          <p:cNvSpPr>
            <a:spLocks/>
          </p:cNvSpPr>
          <p:nvPr userDrawn="1"/>
        </p:nvSpPr>
        <p:spPr>
          <a:xfrm rot="5400000">
            <a:off x="2666400" y="-2667600"/>
            <a:ext cx="6858000" cy="12193200"/>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20" name="Picture 19">
            <a:extLst>
              <a:ext uri="{FF2B5EF4-FFF2-40B4-BE49-F238E27FC236}">
                <a16:creationId xmlns:a16="http://schemas.microsoft.com/office/drawing/2014/main" id="{EFB81D85-C6D9-464F-970F-8B449E6B3741}"/>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1" name="Title 1">
            <a:extLst>
              <a:ext uri="{FF2B5EF4-FFF2-40B4-BE49-F238E27FC236}">
                <a16:creationId xmlns:a16="http://schemas.microsoft.com/office/drawing/2014/main" id="{A687E4BC-2B2B-B045-B01E-E0001545D82E}"/>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2" name="Subtitle 2">
            <a:extLst>
              <a:ext uri="{FF2B5EF4-FFF2-40B4-BE49-F238E27FC236}">
                <a16:creationId xmlns:a16="http://schemas.microsoft.com/office/drawing/2014/main" id="{D59F83AF-D8A4-3D48-9AAD-FC11BC3D96F1}"/>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5" name="Picture 14" descr="A picture containing building, drawing&#10;&#10;Description automatically generated">
            <a:extLst>
              <a:ext uri="{FF2B5EF4-FFF2-40B4-BE49-F238E27FC236}">
                <a16:creationId xmlns:a16="http://schemas.microsoft.com/office/drawing/2014/main" id="{6CAA01D4-228A-2D47-8D6D-23BE3048C23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3" name="TextBox 20">
            <a:extLst>
              <a:ext uri="{FF2B5EF4-FFF2-40B4-BE49-F238E27FC236}">
                <a16:creationId xmlns:a16="http://schemas.microsoft.com/office/drawing/2014/main" id="{A92CF2F3-D508-734C-A803-AEC0A192B100}"/>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15817274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25_Title Slide">
    <p:bg>
      <p:bgRef idx="1001">
        <a:schemeClr val="bg1"/>
      </p:bgRef>
    </p:bg>
    <p:spTree>
      <p:nvGrpSpPr>
        <p:cNvPr id="1" name=""/>
        <p:cNvGrpSpPr/>
        <p:nvPr/>
      </p:nvGrpSpPr>
      <p:grpSpPr>
        <a:xfrm>
          <a:off x="0" y="0"/>
          <a:ext cx="0" cy="0"/>
          <a:chOff x="0" y="0"/>
          <a:chExt cx="0" cy="0"/>
        </a:xfrm>
      </p:grpSpPr>
      <p:pic>
        <p:nvPicPr>
          <p:cNvPr id="3" name="Picture 2" descr="A picture containing outdoor object, blue, star, bright&#10;&#10;Description automatically generated">
            <a:extLst>
              <a:ext uri="{FF2B5EF4-FFF2-40B4-BE49-F238E27FC236}">
                <a16:creationId xmlns:a16="http://schemas.microsoft.com/office/drawing/2014/main" id="{FB37B42A-7042-E140-A580-6034CB58561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200" y="-2"/>
            <a:ext cx="12193200" cy="6857999"/>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sp>
        <p:nvSpPr>
          <p:cNvPr id="18" name="Rectangle 17">
            <a:extLst>
              <a:ext uri="{FF2B5EF4-FFF2-40B4-BE49-F238E27FC236}">
                <a16:creationId xmlns:a16="http://schemas.microsoft.com/office/drawing/2014/main" id="{6A9646DD-15B4-6F44-9224-549BD8C15001}"/>
              </a:ext>
            </a:extLst>
          </p:cNvPr>
          <p:cNvSpPr/>
          <p:nvPr userDrawn="1"/>
        </p:nvSpPr>
        <p:spPr>
          <a:xfrm>
            <a:off x="-1200" y="-3"/>
            <a:ext cx="12192600" cy="6857999"/>
          </a:xfrm>
          <a:prstGeom prst="rect">
            <a:avLst/>
          </a:prstGeom>
          <a:gradFill flip="none" rotWithShape="1">
            <a:gsLst>
              <a:gs pos="0">
                <a:schemeClr val="bg1">
                  <a:alpha val="0"/>
                </a:schemeClr>
              </a:gs>
              <a:gs pos="100000">
                <a:schemeClr val="bg1">
                  <a:alpha val="5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dirty="0">
              <a:solidFill>
                <a:schemeClr val="tx2"/>
              </a:solidFill>
            </a:endParaRPr>
          </a:p>
        </p:txBody>
      </p:sp>
      <p:sp>
        <p:nvSpPr>
          <p:cNvPr id="19" name="TextBox 20">
            <a:extLst>
              <a:ext uri="{FF2B5EF4-FFF2-40B4-BE49-F238E27FC236}">
                <a16:creationId xmlns:a16="http://schemas.microsoft.com/office/drawing/2014/main" id="{F9FBE488-91F7-1942-A89D-FB17FE084C34}"/>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3893411578"/>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26_Title Slide">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EBEC0F4-29B3-1844-A206-E9978DDC95C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00" y="0"/>
            <a:ext cx="12193200" cy="6858000"/>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sp>
        <p:nvSpPr>
          <p:cNvPr id="18" name="Rectangle 17">
            <a:extLst>
              <a:ext uri="{FF2B5EF4-FFF2-40B4-BE49-F238E27FC236}">
                <a16:creationId xmlns:a16="http://schemas.microsoft.com/office/drawing/2014/main" id="{A6BA66D4-F829-5348-B094-D86162A17157}"/>
              </a:ext>
            </a:extLst>
          </p:cNvPr>
          <p:cNvSpPr/>
          <p:nvPr userDrawn="1"/>
        </p:nvSpPr>
        <p:spPr>
          <a:xfrm>
            <a:off x="-600" y="-3"/>
            <a:ext cx="12192600" cy="6857999"/>
          </a:xfrm>
          <a:prstGeom prst="rect">
            <a:avLst/>
          </a:prstGeom>
          <a:gradFill flip="none" rotWithShape="1">
            <a:gsLst>
              <a:gs pos="0">
                <a:schemeClr val="bg1">
                  <a:alpha val="0"/>
                </a:schemeClr>
              </a:gs>
              <a:gs pos="100000">
                <a:schemeClr val="bg1">
                  <a:alpha val="5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dirty="0">
              <a:solidFill>
                <a:schemeClr val="tx2"/>
              </a:solidFill>
            </a:endParaRPr>
          </a:p>
        </p:txBody>
      </p:sp>
      <p:sp>
        <p:nvSpPr>
          <p:cNvPr id="19" name="TextBox 20">
            <a:extLst>
              <a:ext uri="{FF2B5EF4-FFF2-40B4-BE49-F238E27FC236}">
                <a16:creationId xmlns:a16="http://schemas.microsoft.com/office/drawing/2014/main" id="{BDDBD7D5-08A7-D64A-8871-2D7A78BACF86}"/>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1396076832"/>
      </p:ext>
    </p:extLst>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27_Title Slide">
    <p:bg>
      <p:bgRef idx="1001">
        <a:schemeClr val="bg1"/>
      </p:bgRef>
    </p:bg>
    <p:spTree>
      <p:nvGrpSpPr>
        <p:cNvPr id="1" name=""/>
        <p:cNvGrpSpPr/>
        <p:nvPr/>
      </p:nvGrpSpPr>
      <p:grpSpPr>
        <a:xfrm>
          <a:off x="0" y="0"/>
          <a:ext cx="0" cy="0"/>
          <a:chOff x="0" y="0"/>
          <a:chExt cx="0" cy="0"/>
        </a:xfrm>
      </p:grpSpPr>
      <p:pic>
        <p:nvPicPr>
          <p:cNvPr id="3" name="Picture 2" descr="A picture containing indoor&#10;&#10;Description automatically generated">
            <a:extLst>
              <a:ext uri="{FF2B5EF4-FFF2-40B4-BE49-F238E27FC236}">
                <a16:creationId xmlns:a16="http://schemas.microsoft.com/office/drawing/2014/main" id="{0AFABCE9-6BC8-E741-B725-757DD8CDEF0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3200" cy="6861157"/>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sp>
        <p:nvSpPr>
          <p:cNvPr id="18" name="Rectangle 17">
            <a:extLst>
              <a:ext uri="{FF2B5EF4-FFF2-40B4-BE49-F238E27FC236}">
                <a16:creationId xmlns:a16="http://schemas.microsoft.com/office/drawing/2014/main" id="{C430656C-1B23-0749-AD6A-14502D71E9B2}"/>
              </a:ext>
            </a:extLst>
          </p:cNvPr>
          <p:cNvSpPr/>
          <p:nvPr userDrawn="1"/>
        </p:nvSpPr>
        <p:spPr>
          <a:xfrm>
            <a:off x="-600" y="1"/>
            <a:ext cx="12192600" cy="6857999"/>
          </a:xfrm>
          <a:prstGeom prst="rect">
            <a:avLst/>
          </a:prstGeom>
          <a:gradFill flip="none" rotWithShape="1">
            <a:gsLst>
              <a:gs pos="0">
                <a:schemeClr val="bg1">
                  <a:alpha val="0"/>
                </a:schemeClr>
              </a:gs>
              <a:gs pos="100000">
                <a:schemeClr val="bg1">
                  <a:alpha val="5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dirty="0">
              <a:solidFill>
                <a:schemeClr val="tx2"/>
              </a:solidFill>
            </a:endParaRPr>
          </a:p>
        </p:txBody>
      </p:sp>
      <p:sp>
        <p:nvSpPr>
          <p:cNvPr id="19" name="TextBox 20">
            <a:extLst>
              <a:ext uri="{FF2B5EF4-FFF2-40B4-BE49-F238E27FC236}">
                <a16:creationId xmlns:a16="http://schemas.microsoft.com/office/drawing/2014/main" id="{6B5A3F7D-62C2-2F4F-A74E-62524C8DDF0E}"/>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3096687837"/>
      </p:ext>
    </p:extLst>
  </p:cSld>
  <p:clrMapOvr>
    <a:overrideClrMapping bg1="dk1" tx1="lt1" bg2="dk2" tx2="lt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0_Title Slide">
    <p:bg>
      <p:bgPr>
        <a:solidFill>
          <a:schemeClr val="accent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3223CC0-C7A1-BC40-9A1F-09EBC27A25E6}"/>
              </a:ext>
            </a:extLst>
          </p:cNvPr>
          <p:cNvPicPr>
            <a:picLocks noChangeAspect="1"/>
          </p:cNvPicPr>
          <p:nvPr userDrawn="1"/>
        </p:nvPicPr>
        <p:blipFill rotWithShape="1">
          <a:blip r:embed="rId2"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Title 1">
            <a:extLst>
              <a:ext uri="{FF2B5EF4-FFF2-40B4-BE49-F238E27FC236}">
                <a16:creationId xmlns:a16="http://schemas.microsoft.com/office/drawing/2014/main" id="{A0CD7DAB-58BC-C442-ABC0-6D7414DFC22E}"/>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Divider Page Title</a:t>
            </a:r>
            <a:br>
              <a:rPr lang="en-US" dirty="0"/>
            </a:br>
            <a:r>
              <a:rPr lang="en-US" dirty="0"/>
              <a:t>Line 3</a:t>
            </a:r>
            <a:br>
              <a:rPr lang="en-US" dirty="0"/>
            </a:br>
            <a:r>
              <a:rPr lang="en-US" dirty="0"/>
              <a:t>Line 4</a:t>
            </a:r>
          </a:p>
        </p:txBody>
      </p:sp>
      <p:sp>
        <p:nvSpPr>
          <p:cNvPr id="7" name="Subtitle 2">
            <a:extLst>
              <a:ext uri="{FF2B5EF4-FFF2-40B4-BE49-F238E27FC236}">
                <a16:creationId xmlns:a16="http://schemas.microsoft.com/office/drawing/2014/main" id="{9CDE2EBD-0FA3-D24B-AC33-4F98A57EE244}"/>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1" name="Picture 10" descr="A picture containing building, drawing&#10;&#10;Description automatically generated">
            <a:extLst>
              <a:ext uri="{FF2B5EF4-FFF2-40B4-BE49-F238E27FC236}">
                <a16:creationId xmlns:a16="http://schemas.microsoft.com/office/drawing/2014/main" id="{FF51B5E8-1A64-CC4C-8297-18A3B49396C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0" name="TextBox 20">
            <a:extLst>
              <a:ext uri="{FF2B5EF4-FFF2-40B4-BE49-F238E27FC236}">
                <a16:creationId xmlns:a16="http://schemas.microsoft.com/office/drawing/2014/main" id="{CF3F483E-C28F-8C43-8AF4-54DEBAF1D61F}"/>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13137273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4_Section Divider slide">
    <p:bg>
      <p:bgPr>
        <a:solidFill>
          <a:schemeClr val="accent2"/>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6F5B06E-F6A0-3B43-AD64-568F71E24194}"/>
              </a:ext>
            </a:extLst>
          </p:cNvPr>
          <p:cNvPicPr>
            <a:picLocks noChangeAspect="1"/>
          </p:cNvPicPr>
          <p:nvPr userDrawn="1"/>
        </p:nvPicPr>
        <p:blipFill rotWithShape="1">
          <a:blip r:embed="rId2"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Title 1">
            <a:extLst>
              <a:ext uri="{FF2B5EF4-FFF2-40B4-BE49-F238E27FC236}">
                <a16:creationId xmlns:a16="http://schemas.microsoft.com/office/drawing/2014/main" id="{373DAA08-2A8E-BC49-A908-D83D95CBFDFB}"/>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Divider Page Title</a:t>
            </a:r>
            <a:br>
              <a:rPr lang="en-US" dirty="0"/>
            </a:br>
            <a:r>
              <a:rPr lang="en-US" dirty="0"/>
              <a:t>Line 3</a:t>
            </a:r>
            <a:br>
              <a:rPr lang="en-US" dirty="0"/>
            </a:br>
            <a:r>
              <a:rPr lang="en-US" dirty="0"/>
              <a:t>Line 4</a:t>
            </a:r>
          </a:p>
        </p:txBody>
      </p:sp>
      <p:sp>
        <p:nvSpPr>
          <p:cNvPr id="7" name="Subtitle 2">
            <a:extLst>
              <a:ext uri="{FF2B5EF4-FFF2-40B4-BE49-F238E27FC236}">
                <a16:creationId xmlns:a16="http://schemas.microsoft.com/office/drawing/2014/main" id="{818585A9-CBDE-FB4B-A656-FBBD0B0CAA69}"/>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1" name="Picture 10" descr="A picture containing building, drawing&#10;&#10;Description automatically generated">
            <a:extLst>
              <a:ext uri="{FF2B5EF4-FFF2-40B4-BE49-F238E27FC236}">
                <a16:creationId xmlns:a16="http://schemas.microsoft.com/office/drawing/2014/main" id="{F366692D-059F-E843-B530-FFE3E2135C8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9" name="TextBox 20">
            <a:extLst>
              <a:ext uri="{FF2B5EF4-FFF2-40B4-BE49-F238E27FC236}">
                <a16:creationId xmlns:a16="http://schemas.microsoft.com/office/drawing/2014/main" id="{84D08BDA-0B34-A84B-B3A0-9DE0D5EB9613}"/>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12287992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8_Section Divider slide">
    <p:bg>
      <p:bgPr>
        <a:solidFill>
          <a:schemeClr val="accent5"/>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3353FD8-3FBF-E340-8B41-D553C61637D3}"/>
              </a:ext>
            </a:extLst>
          </p:cNvPr>
          <p:cNvPicPr>
            <a:picLocks noChangeAspect="1"/>
          </p:cNvPicPr>
          <p:nvPr userDrawn="1"/>
        </p:nvPicPr>
        <p:blipFill rotWithShape="1">
          <a:blip r:embed="rId2"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Title 1">
            <a:extLst>
              <a:ext uri="{FF2B5EF4-FFF2-40B4-BE49-F238E27FC236}">
                <a16:creationId xmlns:a16="http://schemas.microsoft.com/office/drawing/2014/main" id="{0602B157-BA2E-444C-B53E-75E500564873}"/>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Divider Page Title</a:t>
            </a:r>
            <a:br>
              <a:rPr lang="en-US" dirty="0"/>
            </a:br>
            <a:r>
              <a:rPr lang="en-US" dirty="0"/>
              <a:t>Line 3</a:t>
            </a:r>
            <a:br>
              <a:rPr lang="en-US" dirty="0"/>
            </a:br>
            <a:r>
              <a:rPr lang="en-US" dirty="0"/>
              <a:t>Line 4</a:t>
            </a:r>
          </a:p>
        </p:txBody>
      </p:sp>
      <p:sp>
        <p:nvSpPr>
          <p:cNvPr id="7" name="Subtitle 2">
            <a:extLst>
              <a:ext uri="{FF2B5EF4-FFF2-40B4-BE49-F238E27FC236}">
                <a16:creationId xmlns:a16="http://schemas.microsoft.com/office/drawing/2014/main" id="{87FC899D-8C55-104D-89CA-EA4FCE459E0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1" name="Picture 10" descr="A picture containing building, drawing&#10;&#10;Description automatically generated">
            <a:extLst>
              <a:ext uri="{FF2B5EF4-FFF2-40B4-BE49-F238E27FC236}">
                <a16:creationId xmlns:a16="http://schemas.microsoft.com/office/drawing/2014/main" id="{2C852A8C-3865-AA4E-82F7-750F6C6DD68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0" name="TextBox 20">
            <a:extLst>
              <a:ext uri="{FF2B5EF4-FFF2-40B4-BE49-F238E27FC236}">
                <a16:creationId xmlns:a16="http://schemas.microsoft.com/office/drawing/2014/main" id="{8F84B417-FBBD-D54C-B0DE-4D62AABBD4C4}"/>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7260419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 column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6250"/>
            <a:ext cx="11233150" cy="654760"/>
          </a:xfrm>
        </p:spPr>
        <p:txBody>
          <a:bodyPr anchor="t"/>
          <a:lstStyle>
            <a:lvl1pPr>
              <a:defRPr b="0"/>
            </a:lvl1pPr>
          </a:lstStyle>
          <a:p>
            <a:r>
              <a:rPr lang="en-US" dirty="0"/>
              <a:t>Click to Edit Master Title Style</a:t>
            </a:r>
          </a:p>
        </p:txBody>
      </p:sp>
      <p:sp>
        <p:nvSpPr>
          <p:cNvPr id="4" name="Text Placeholder 2"/>
          <p:cNvSpPr>
            <a:spLocks noGrp="1"/>
          </p:cNvSpPr>
          <p:nvPr>
            <p:ph idx="1" hasCustomPrompt="1"/>
          </p:nvPr>
        </p:nvSpPr>
        <p:spPr>
          <a:xfrm>
            <a:off x="479425" y="1171111"/>
            <a:ext cx="11233150" cy="4948335"/>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400">
                <a:solidFill>
                  <a:schemeClr val="tx2"/>
                </a:solidFill>
              </a:defRPr>
            </a:lvl1pPr>
            <a:lvl2pPr marL="672783">
              <a:lnSpc>
                <a:spcPct val="100000"/>
              </a:lnSpc>
              <a:spcAft>
                <a:spcPts val="0"/>
              </a:spcAft>
              <a:defRPr sz="2000">
                <a:solidFill>
                  <a:schemeClr val="tx2"/>
                </a:solidFill>
              </a:defRPr>
            </a:lvl2pPr>
            <a:lvl3pPr marL="947103">
              <a:lnSpc>
                <a:spcPct val="100000"/>
              </a:lnSpc>
              <a:spcAft>
                <a:spcPts val="0"/>
              </a:spcAft>
              <a:defRPr sz="1800">
                <a:solidFill>
                  <a:schemeClr val="tx2"/>
                </a:solidFill>
              </a:defRPr>
            </a:lvl3pPr>
            <a:lvl4pPr marL="1293178">
              <a:lnSpc>
                <a:spcPct val="100000"/>
              </a:lnSpc>
              <a:spcAft>
                <a:spcPts val="0"/>
              </a:spcAft>
              <a:defRPr sz="1800">
                <a:solidFill>
                  <a:schemeClr val="tx2"/>
                </a:solidFill>
              </a:defRPr>
            </a:lvl4pPr>
            <a:lvl5pPr marL="1518603">
              <a:lnSpc>
                <a:spcPct val="100000"/>
              </a:lnSpc>
              <a:spcAft>
                <a:spcPts val="0"/>
              </a:spcAft>
              <a:defRPr sz="1800">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dirty="0"/>
              <a:t>Click to edit Master text styles with Top Level Bullet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21132503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 column slide w/ Sub">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8302"/>
            <a:ext cx="11233150" cy="512830"/>
          </a:xfrm>
        </p:spPr>
        <p:txBody>
          <a:bodyPr anchor="t"/>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7" name="Text Placeholder 2"/>
          <p:cNvSpPr>
            <a:spLocks noGrp="1"/>
          </p:cNvSpPr>
          <p:nvPr>
            <p:ph idx="1"/>
          </p:nvPr>
        </p:nvSpPr>
        <p:spPr>
          <a:xfrm>
            <a:off x="479425" y="1554489"/>
            <a:ext cx="11233150" cy="4553233"/>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400">
                <a:solidFill>
                  <a:schemeClr val="tx2"/>
                </a:solidFill>
              </a:defRPr>
            </a:lvl1pPr>
            <a:lvl2pPr>
              <a:lnSpc>
                <a:spcPct val="100000"/>
              </a:lnSpc>
              <a:spcAft>
                <a:spcPts val="0"/>
              </a:spcAft>
              <a:buClr>
                <a:schemeClr val="accent1"/>
              </a:buClr>
              <a:defRPr sz="2000">
                <a:solidFill>
                  <a:schemeClr val="tx2"/>
                </a:solidFill>
              </a:defRPr>
            </a:lvl2pPr>
            <a:lvl3pPr>
              <a:lnSpc>
                <a:spcPct val="100000"/>
              </a:lnSpc>
              <a:spcAft>
                <a:spcPts val="0"/>
              </a:spcAft>
              <a:buClr>
                <a:schemeClr val="accent1"/>
              </a:buClr>
              <a:defRPr>
                <a:solidFill>
                  <a:schemeClr val="tx2"/>
                </a:solidFill>
              </a:defRPr>
            </a:lvl3pPr>
            <a:lvl4pPr>
              <a:lnSpc>
                <a:spcPct val="100000"/>
              </a:lnSpc>
              <a:spcAft>
                <a:spcPts val="0"/>
              </a:spcAft>
              <a:buClr>
                <a:schemeClr val="accent1"/>
              </a:buClr>
              <a:defRPr>
                <a:solidFill>
                  <a:schemeClr val="tx2"/>
                </a:solidFill>
              </a:defRPr>
            </a:lvl4pPr>
            <a:lvl5pPr>
              <a:lnSpc>
                <a:spcPct val="100000"/>
              </a:lnSpc>
              <a:spcAft>
                <a:spcPts val="0"/>
              </a:spcAft>
              <a:buClr>
                <a:schemeClr val="accent1"/>
              </a:buCl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477504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 column slide ">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83E00537-4172-4053-A616-87E429C679AC}"/>
              </a:ext>
            </a:extLst>
          </p:cNvPr>
          <p:cNvCxnSpPr>
            <a:cxnSpLocks/>
          </p:cNvCxnSpPr>
          <p:nvPr userDrawn="1"/>
        </p:nvCxnSpPr>
        <p:spPr>
          <a:xfrm>
            <a:off x="6096000" y="1620481"/>
            <a:ext cx="0" cy="451520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479425" y="478302"/>
            <a:ext cx="11233150" cy="512830"/>
          </a:xfrm>
        </p:spPr>
        <p:txBody>
          <a:bodyPr/>
          <a:lstStyle/>
          <a:p>
            <a:r>
              <a:rPr lang="en-US" dirty="0"/>
              <a:t>Click to Edit Master Title Style</a:t>
            </a:r>
          </a:p>
        </p:txBody>
      </p:sp>
      <p:sp>
        <p:nvSpPr>
          <p:cNvPr id="44" name="Text Placeholder 43"/>
          <p:cNvSpPr>
            <a:spLocks noGrp="1"/>
          </p:cNvSpPr>
          <p:nvPr>
            <p:ph type="body" sz="quarter" idx="13" hasCustomPrompt="1"/>
          </p:nvPr>
        </p:nvSpPr>
        <p:spPr>
          <a:xfrm>
            <a:off x="479425" y="991131"/>
            <a:ext cx="11233150" cy="359204"/>
          </a:xfrm>
        </p:spPr>
        <p:txBody>
          <a:bodyPr anchor="t"/>
          <a:lstStyle>
            <a:lvl1pPr marL="0" indent="0">
              <a:spcAft>
                <a:spcPts val="0"/>
              </a:spcAft>
              <a:buNone/>
              <a:defRPr sz="2400">
                <a:solidFill>
                  <a:schemeClr val="accent6"/>
                </a:solidFill>
              </a:defRPr>
            </a:lvl1pPr>
          </a:lstStyle>
          <a:p>
            <a:pPr lvl="0"/>
            <a:r>
              <a:rPr lang="en-US" dirty="0"/>
              <a:t>Click to edit Master text styles</a:t>
            </a:r>
          </a:p>
        </p:txBody>
      </p:sp>
      <p:sp>
        <p:nvSpPr>
          <p:cNvPr id="9" name="Text Placeholder 131"/>
          <p:cNvSpPr>
            <a:spLocks noGrp="1"/>
          </p:cNvSpPr>
          <p:nvPr>
            <p:ph type="body" sz="quarter" idx="16" hasCustomPrompt="1"/>
          </p:nvPr>
        </p:nvSpPr>
        <p:spPr>
          <a:xfrm>
            <a:off x="479425" y="1620481"/>
            <a:ext cx="5345642"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 name="Content Placeholder 3"/>
          <p:cNvSpPr>
            <a:spLocks noGrp="1"/>
          </p:cNvSpPr>
          <p:nvPr>
            <p:ph sz="quarter" idx="19"/>
          </p:nvPr>
        </p:nvSpPr>
        <p:spPr>
          <a:xfrm>
            <a:off x="477587" y="2202443"/>
            <a:ext cx="5347480" cy="3933245"/>
          </a:xfrm>
        </p:spPr>
        <p:txBody>
          <a:bodyPr/>
          <a:lstStyle>
            <a:lvl1pPr marL="342900" indent="-342900" algn="just">
              <a:lnSpc>
                <a:spcPct val="100000"/>
              </a:lnSpc>
              <a:spcBef>
                <a:spcPts val="600"/>
              </a:spcBef>
              <a:spcAft>
                <a:spcPts val="0"/>
              </a:spcAft>
              <a:buClr>
                <a:schemeClr val="accent1"/>
              </a:buClr>
              <a:buFont typeface="Arial" charset="0"/>
              <a:buChar char="•"/>
              <a:defRPr sz="2000">
                <a:solidFill>
                  <a:srgbClr val="333E48"/>
                </a:solidFill>
              </a:defRPr>
            </a:lvl1pPr>
            <a:lvl2pPr marL="581343">
              <a:lnSpc>
                <a:spcPct val="100000"/>
              </a:lnSpc>
              <a:spcAft>
                <a:spcPts val="0"/>
              </a:spcAft>
              <a:buClr>
                <a:schemeClr val="accent1"/>
              </a:buClr>
              <a:defRPr>
                <a:solidFill>
                  <a:srgbClr val="333E48"/>
                </a:solidFill>
              </a:defRPr>
            </a:lvl2pPr>
            <a:lvl3pPr marL="947103">
              <a:lnSpc>
                <a:spcPct val="100000"/>
              </a:lnSpc>
              <a:spcAft>
                <a:spcPts val="0"/>
              </a:spcAft>
              <a:buClr>
                <a:schemeClr val="accent1"/>
              </a:buClr>
              <a:defRPr>
                <a:solidFill>
                  <a:srgbClr val="333E48"/>
                </a:solidFill>
              </a:defRPr>
            </a:lvl3pPr>
            <a:lvl4pPr marL="1293178" indent="-173038">
              <a:lnSpc>
                <a:spcPct val="100000"/>
              </a:lnSpc>
              <a:spcAft>
                <a:spcPts val="0"/>
              </a:spcAft>
              <a:buClr>
                <a:schemeClr val="accent1"/>
              </a:buClr>
              <a:buFont typeface="Arial" charset="0"/>
              <a:buChar char="•"/>
              <a:defRPr>
                <a:solidFill>
                  <a:srgbClr val="333E48"/>
                </a:solidFill>
              </a:defRPr>
            </a:lvl4pPr>
            <a:lvl5pPr marL="1518603">
              <a:lnSpc>
                <a:spcPct val="100000"/>
              </a:lnSpc>
              <a:spcAft>
                <a:spcPts val="0"/>
              </a:spcAft>
              <a:buClr>
                <a:schemeClr val="accent1"/>
              </a:buClr>
              <a:defRPr>
                <a:solidFill>
                  <a:srgbClr val="333E4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131"/>
          <p:cNvSpPr>
            <a:spLocks noGrp="1"/>
          </p:cNvSpPr>
          <p:nvPr>
            <p:ph type="body" sz="quarter" idx="18" hasCustomPrompt="1"/>
          </p:nvPr>
        </p:nvSpPr>
        <p:spPr>
          <a:xfrm>
            <a:off x="6341534" y="1620481"/>
            <a:ext cx="5371042"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12" name="Content Placeholder 3"/>
          <p:cNvSpPr>
            <a:spLocks noGrp="1"/>
          </p:cNvSpPr>
          <p:nvPr>
            <p:ph sz="quarter" idx="21" hasCustomPrompt="1"/>
          </p:nvPr>
        </p:nvSpPr>
        <p:spPr>
          <a:xfrm>
            <a:off x="6339947" y="2202442"/>
            <a:ext cx="5372628" cy="3933246"/>
          </a:xfrm>
        </p:spPr>
        <p:txBody>
          <a:bodyPr/>
          <a:lstStyle>
            <a:lvl1pPr marL="342900" indent="-342900">
              <a:lnSpc>
                <a:spcPct val="100000"/>
              </a:lnSpc>
              <a:spcBef>
                <a:spcPts val="600"/>
              </a:spcBef>
              <a:spcAft>
                <a:spcPts val="0"/>
              </a:spcAft>
              <a:buClr>
                <a:schemeClr val="accent1"/>
              </a:buClr>
              <a:buFont typeface="Arial" charset="0"/>
              <a:buChar char="•"/>
              <a:defRPr sz="2000">
                <a:solidFill>
                  <a:srgbClr val="333E48"/>
                </a:solidFill>
              </a:defRPr>
            </a:lvl1pPr>
            <a:lvl2pPr marL="581343">
              <a:lnSpc>
                <a:spcPct val="100000"/>
              </a:lnSpc>
              <a:spcAft>
                <a:spcPts val="0"/>
              </a:spcAft>
              <a:buClr>
                <a:schemeClr val="accent1"/>
              </a:buClr>
              <a:defRPr>
                <a:solidFill>
                  <a:srgbClr val="333E48"/>
                </a:solidFill>
              </a:defRPr>
            </a:lvl2pPr>
            <a:lvl3pPr marL="947103">
              <a:lnSpc>
                <a:spcPct val="100000"/>
              </a:lnSpc>
              <a:spcAft>
                <a:spcPts val="0"/>
              </a:spcAft>
              <a:buClr>
                <a:schemeClr val="accent1"/>
              </a:buClr>
              <a:defRPr>
                <a:solidFill>
                  <a:srgbClr val="333E48"/>
                </a:solidFill>
              </a:defRPr>
            </a:lvl3pPr>
            <a:lvl4pPr marL="1293178" indent="-173038">
              <a:lnSpc>
                <a:spcPct val="100000"/>
              </a:lnSpc>
              <a:spcAft>
                <a:spcPts val="0"/>
              </a:spcAft>
              <a:buClr>
                <a:schemeClr val="accent1"/>
              </a:buClr>
              <a:buFont typeface="Arial" charset="0"/>
              <a:buChar char="•"/>
              <a:defRPr>
                <a:solidFill>
                  <a:srgbClr val="333E48"/>
                </a:solidFill>
              </a:defRPr>
            </a:lvl4pPr>
            <a:lvl5pPr marL="1518603">
              <a:lnSpc>
                <a:spcPct val="100000"/>
              </a:lnSpc>
              <a:spcAft>
                <a:spcPts val="0"/>
              </a:spcAft>
              <a:buClr>
                <a:schemeClr val="accent1"/>
              </a:buClr>
              <a:defRPr>
                <a:solidFill>
                  <a:srgbClr val="333E4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526211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 column slide ">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E9795D2F-D322-4144-8DA8-55D6A2942740}"/>
              </a:ext>
            </a:extLst>
          </p:cNvPr>
          <p:cNvCxnSpPr>
            <a:cxnSpLocks/>
          </p:cNvCxnSpPr>
          <p:nvPr userDrawn="1"/>
        </p:nvCxnSpPr>
        <p:spPr bwMode="auto">
          <a:xfrm>
            <a:off x="4148138" y="1611050"/>
            <a:ext cx="0" cy="444843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B4D2EAD-40A5-4C0B-900F-916EB19FF748}"/>
              </a:ext>
            </a:extLst>
          </p:cNvPr>
          <p:cNvCxnSpPr>
            <a:cxnSpLocks/>
          </p:cNvCxnSpPr>
          <p:nvPr userDrawn="1"/>
        </p:nvCxnSpPr>
        <p:spPr bwMode="auto">
          <a:xfrm>
            <a:off x="8051800" y="1611050"/>
            <a:ext cx="0" cy="444843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userDrawn="1">
            <p:ph type="title" hasCustomPrompt="1"/>
          </p:nvPr>
        </p:nvSpPr>
        <p:spPr>
          <a:xfrm>
            <a:off x="479425" y="478302"/>
            <a:ext cx="11233150" cy="512830"/>
          </a:xfrm>
        </p:spPr>
        <p:txBody>
          <a:bodyPr/>
          <a:lstStyle/>
          <a:p>
            <a:r>
              <a:rPr lang="en-US" dirty="0"/>
              <a:t>Click to Edit Master Title Style</a:t>
            </a:r>
          </a:p>
        </p:txBody>
      </p:sp>
      <p:sp>
        <p:nvSpPr>
          <p:cNvPr id="44" name="Text Placeholder 43"/>
          <p:cNvSpPr>
            <a:spLocks noGrp="1"/>
          </p:cNvSpPr>
          <p:nvPr userDrawn="1">
            <p:ph type="body" sz="quarter" idx="13"/>
          </p:nvPr>
        </p:nvSpPr>
        <p:spPr>
          <a:xfrm>
            <a:off x="479425" y="991131"/>
            <a:ext cx="11233150" cy="344488"/>
          </a:xfrm>
        </p:spPr>
        <p:txBody>
          <a:bodyPr/>
          <a:lstStyle>
            <a:lvl1pPr marL="0" indent="0">
              <a:buNone/>
              <a:defRPr lang="en-US" sz="2400" dirty="0">
                <a:solidFill>
                  <a:schemeClr val="accent6"/>
                </a:solidFill>
              </a:defRPr>
            </a:lvl1pPr>
          </a:lstStyle>
          <a:p>
            <a:pPr lvl="0"/>
            <a:r>
              <a:rPr lang="en-US"/>
              <a:t>Click to edit Master text styles</a:t>
            </a:r>
          </a:p>
        </p:txBody>
      </p:sp>
      <p:sp>
        <p:nvSpPr>
          <p:cNvPr id="7" name="Text Placeholder 2"/>
          <p:cNvSpPr>
            <a:spLocks noGrp="1"/>
          </p:cNvSpPr>
          <p:nvPr userDrawn="1">
            <p:ph idx="1"/>
          </p:nvPr>
        </p:nvSpPr>
        <p:spPr>
          <a:xfrm>
            <a:off x="479426" y="2373786"/>
            <a:ext cx="3372644" cy="3685702"/>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000">
                <a:solidFill>
                  <a:srgbClr val="333E48"/>
                </a:solidFill>
              </a:defRPr>
            </a:lvl1pPr>
            <a:lvl2pPr marL="581343">
              <a:lnSpc>
                <a:spcPct val="100000"/>
              </a:lnSpc>
              <a:spcAft>
                <a:spcPts val="0"/>
              </a:spcAft>
              <a:buClr>
                <a:schemeClr val="accent1"/>
              </a:buClr>
              <a:defRPr>
                <a:solidFill>
                  <a:srgbClr val="333E48"/>
                </a:solidFill>
              </a:defRPr>
            </a:lvl2pPr>
            <a:lvl3pPr>
              <a:defRPr>
                <a:solidFill>
                  <a:srgbClr val="383838"/>
                </a:solidFill>
              </a:defRPr>
            </a:lvl3pPr>
            <a:lvl4pPr>
              <a:defRPr>
                <a:solidFill>
                  <a:srgbClr val="383838"/>
                </a:solidFill>
              </a:defRPr>
            </a:lvl4pPr>
            <a:lvl5pPr>
              <a:defRPr>
                <a:solidFill>
                  <a:srgbClr val="383838"/>
                </a:solidFill>
              </a:defRPr>
            </a:lvl5pPr>
          </a:lstStyle>
          <a:p>
            <a:pPr lvl="0"/>
            <a:r>
              <a:rPr lang="en-US"/>
              <a:t>Click to edit Master text styles</a:t>
            </a:r>
          </a:p>
          <a:p>
            <a:pPr lvl="1"/>
            <a:r>
              <a:rPr lang="en-US"/>
              <a:t>Second level</a:t>
            </a:r>
          </a:p>
        </p:txBody>
      </p:sp>
      <p:sp>
        <p:nvSpPr>
          <p:cNvPr id="100" name="Text Placeholder 131"/>
          <p:cNvSpPr>
            <a:spLocks noGrp="1"/>
          </p:cNvSpPr>
          <p:nvPr userDrawn="1">
            <p:ph type="body" sz="quarter" idx="16" hasCustomPrompt="1"/>
          </p:nvPr>
        </p:nvSpPr>
        <p:spPr>
          <a:xfrm>
            <a:off x="479425" y="1611050"/>
            <a:ext cx="3372645"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13" name="Text Placeholder 2"/>
          <p:cNvSpPr>
            <a:spLocks noGrp="1"/>
          </p:cNvSpPr>
          <p:nvPr userDrawn="1">
            <p:ph idx="17"/>
          </p:nvPr>
        </p:nvSpPr>
        <p:spPr>
          <a:xfrm>
            <a:off x="4416359" y="2373786"/>
            <a:ext cx="3359281" cy="3685702"/>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000">
                <a:solidFill>
                  <a:srgbClr val="333E48"/>
                </a:solidFill>
              </a:defRPr>
            </a:lvl1pPr>
            <a:lvl2pPr marL="581343">
              <a:lnSpc>
                <a:spcPct val="100000"/>
              </a:lnSpc>
              <a:spcAft>
                <a:spcPts val="0"/>
              </a:spcAft>
              <a:buClr>
                <a:schemeClr val="accent1"/>
              </a:buClr>
              <a:defRPr>
                <a:solidFill>
                  <a:srgbClr val="333E48"/>
                </a:solidFill>
              </a:defRPr>
            </a:lvl2pPr>
          </a:lstStyle>
          <a:p>
            <a:pPr lvl="0"/>
            <a:r>
              <a:rPr lang="en-US"/>
              <a:t>Click to edit Master text styles</a:t>
            </a:r>
          </a:p>
          <a:p>
            <a:pPr lvl="1"/>
            <a:r>
              <a:rPr lang="en-US"/>
              <a:t>Second level</a:t>
            </a:r>
          </a:p>
        </p:txBody>
      </p:sp>
      <p:sp>
        <p:nvSpPr>
          <p:cNvPr id="14" name="Text Placeholder 2"/>
          <p:cNvSpPr>
            <a:spLocks noGrp="1"/>
          </p:cNvSpPr>
          <p:nvPr userDrawn="1">
            <p:ph idx="18"/>
          </p:nvPr>
        </p:nvSpPr>
        <p:spPr>
          <a:xfrm>
            <a:off x="8300113" y="2373786"/>
            <a:ext cx="3412462" cy="3685702"/>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000">
                <a:solidFill>
                  <a:srgbClr val="333E48"/>
                </a:solidFill>
              </a:defRPr>
            </a:lvl1pPr>
            <a:lvl2pPr marL="581343">
              <a:lnSpc>
                <a:spcPct val="100000"/>
              </a:lnSpc>
              <a:spcAft>
                <a:spcPts val="0"/>
              </a:spcAft>
              <a:buClr>
                <a:schemeClr val="accent1"/>
              </a:buClr>
              <a:defRPr>
                <a:solidFill>
                  <a:srgbClr val="333E48"/>
                </a:solidFill>
              </a:defRPr>
            </a:lvl2pPr>
          </a:lstStyle>
          <a:p>
            <a:pPr lvl="0"/>
            <a:r>
              <a:rPr lang="en-US"/>
              <a:t>Click to edit Master text styles</a:t>
            </a:r>
          </a:p>
          <a:p>
            <a:pPr lvl="1"/>
            <a:r>
              <a:rPr lang="en-US"/>
              <a:t>Second level</a:t>
            </a:r>
          </a:p>
        </p:txBody>
      </p:sp>
      <p:sp>
        <p:nvSpPr>
          <p:cNvPr id="15" name="Text Placeholder 131"/>
          <p:cNvSpPr>
            <a:spLocks noGrp="1"/>
          </p:cNvSpPr>
          <p:nvPr userDrawn="1">
            <p:ph type="body" sz="quarter" idx="19" hasCustomPrompt="1"/>
          </p:nvPr>
        </p:nvSpPr>
        <p:spPr>
          <a:xfrm>
            <a:off x="4419997" y="1611050"/>
            <a:ext cx="3359945"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16" name="Text Placeholder 131"/>
          <p:cNvSpPr>
            <a:spLocks noGrp="1"/>
          </p:cNvSpPr>
          <p:nvPr userDrawn="1">
            <p:ph type="body" sz="quarter" idx="20" hasCustomPrompt="1"/>
          </p:nvPr>
        </p:nvSpPr>
        <p:spPr>
          <a:xfrm>
            <a:off x="8299449" y="1611050"/>
            <a:ext cx="3413126"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Tree>
    <p:extLst>
      <p:ext uri="{BB962C8B-B14F-4D97-AF65-F5344CB8AC3E}">
        <p14:creationId xmlns:p14="http://schemas.microsoft.com/office/powerpoint/2010/main" val="1200007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1_Section Divider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E0F1145-3FE1-6D42-AA8B-F8E06EB9FA7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21" y="0"/>
            <a:ext cx="12192442" cy="6858000"/>
          </a:xfrm>
          <a:prstGeom prst="rect">
            <a:avLst/>
          </a:prstGeom>
        </p:spPr>
      </p:pic>
      <p:sp>
        <p:nvSpPr>
          <p:cNvPr id="23" name="Rectangle 22">
            <a:extLst>
              <a:ext uri="{FF2B5EF4-FFF2-40B4-BE49-F238E27FC236}">
                <a16:creationId xmlns:a16="http://schemas.microsoft.com/office/drawing/2014/main" id="{0D2F924C-135F-554D-93F0-AB47D68FAEB2}"/>
              </a:ext>
            </a:extLst>
          </p:cNvPr>
          <p:cNvSpPr/>
          <p:nvPr userDrawn="1"/>
        </p:nvSpPr>
        <p:spPr>
          <a:xfrm rot="16200000">
            <a:off x="6027000" y="693001"/>
            <a:ext cx="6858000" cy="5472000"/>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8B406E79-E2B4-C342-8DB2-4D2D3C2FAA28}"/>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428F18B9-825A-C643-BA5E-9620354031F0}"/>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79634863-0C8B-5F4F-B35A-4D468E8ECB8E}"/>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5" name="Picture 14" descr="A picture containing building, drawing&#10;&#10;Description automatically generated">
            <a:extLst>
              <a:ext uri="{FF2B5EF4-FFF2-40B4-BE49-F238E27FC236}">
                <a16:creationId xmlns:a16="http://schemas.microsoft.com/office/drawing/2014/main" id="{E921999B-E167-3C4E-A8F5-820963AA112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3" name="TextBox 20">
            <a:extLst>
              <a:ext uri="{FF2B5EF4-FFF2-40B4-BE49-F238E27FC236}">
                <a16:creationId xmlns:a16="http://schemas.microsoft.com/office/drawing/2014/main" id="{70BF6488-6104-D74D-BDA7-9A5F46DE19CE}"/>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12114023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 column slide with imag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8302"/>
            <a:ext cx="11233150"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9" name="Content Placeholder 8"/>
          <p:cNvSpPr>
            <a:spLocks noGrp="1"/>
          </p:cNvSpPr>
          <p:nvPr>
            <p:ph sz="quarter" idx="21"/>
          </p:nvPr>
        </p:nvSpPr>
        <p:spPr>
          <a:xfrm>
            <a:off x="8299119" y="2372564"/>
            <a:ext cx="3413455" cy="3686924"/>
          </a:xfrm>
        </p:spPr>
        <p:txBody>
          <a:bodyPr/>
          <a:lstStyle>
            <a:lvl1pPr marL="342900" indent="-342900">
              <a:lnSpc>
                <a:spcPct val="100000"/>
              </a:lnSpc>
              <a:spcBef>
                <a:spcPts val="600"/>
              </a:spcBef>
              <a:spcAft>
                <a:spcPts val="0"/>
              </a:spcAft>
              <a:buClr>
                <a:schemeClr val="accent1"/>
              </a:buClr>
              <a:buFont typeface="Arial" charset="0"/>
              <a:buChar char="•"/>
              <a:defRPr sz="2000">
                <a:solidFill>
                  <a:srgbClr val="333E48"/>
                </a:solidFill>
              </a:defRPr>
            </a:lvl1pPr>
            <a:lvl2pPr marL="581343">
              <a:lnSpc>
                <a:spcPct val="100000"/>
              </a:lnSpc>
              <a:spcAft>
                <a:spcPts val="0"/>
              </a:spcAft>
              <a:buClr>
                <a:schemeClr val="accent1"/>
              </a:buClr>
              <a:defRPr>
                <a:solidFill>
                  <a:srgbClr val="333E48"/>
                </a:solidFill>
              </a:defRPr>
            </a:lvl2pPr>
            <a:lvl3pPr>
              <a:lnSpc>
                <a:spcPct val="100000"/>
              </a:lnSpc>
              <a:spcAft>
                <a:spcPts val="0"/>
              </a:spcAft>
              <a:buClr>
                <a:schemeClr val="accent1"/>
              </a:buClr>
              <a:defRPr>
                <a:solidFill>
                  <a:srgbClr val="333E48"/>
                </a:solidFill>
              </a:defRPr>
            </a:lvl3pPr>
          </a:lstStyle>
          <a:p>
            <a:pPr lvl="0"/>
            <a:r>
              <a:rPr lang="en-US"/>
              <a:t>Click to edit Master text styles</a:t>
            </a:r>
          </a:p>
          <a:p>
            <a:pPr lvl="1"/>
            <a:r>
              <a:rPr lang="en-US"/>
              <a:t>Second level</a:t>
            </a:r>
          </a:p>
          <a:p>
            <a:pPr lvl="2"/>
            <a:r>
              <a:rPr lang="en-US"/>
              <a:t>Third level</a:t>
            </a:r>
          </a:p>
        </p:txBody>
      </p:sp>
      <p:grpSp>
        <p:nvGrpSpPr>
          <p:cNvPr id="36" name="Group 6">
            <a:extLst>
              <a:ext uri="{FF2B5EF4-FFF2-40B4-BE49-F238E27FC236}">
                <a16:creationId xmlns:a16="http://schemas.microsoft.com/office/drawing/2014/main" id="{CCE81F77-7204-0241-970A-63C43B1D7B80}"/>
              </a:ext>
            </a:extLst>
          </p:cNvPr>
          <p:cNvGrpSpPr>
            <a:grpSpLocks/>
          </p:cNvGrpSpPr>
          <p:nvPr userDrawn="1"/>
        </p:nvGrpSpPr>
        <p:grpSpPr bwMode="auto">
          <a:xfrm>
            <a:off x="4148138" y="1611050"/>
            <a:ext cx="3903662" cy="4448438"/>
            <a:chOff x="3706307" y="1883391"/>
            <a:chExt cx="3803176" cy="4472959"/>
          </a:xfrm>
        </p:grpSpPr>
        <p:cxnSp>
          <p:nvCxnSpPr>
            <p:cNvPr id="37" name="Straight Connector 36">
              <a:extLst>
                <a:ext uri="{FF2B5EF4-FFF2-40B4-BE49-F238E27FC236}">
                  <a16:creationId xmlns:a16="http://schemas.microsoft.com/office/drawing/2014/main" id="{7266E339-1F3B-8E41-B64F-AA6A42EDF799}"/>
                </a:ext>
              </a:extLst>
            </p:cNvPr>
            <p:cNvCxnSpPr>
              <a:cxnSpLocks/>
            </p:cNvCxnSpPr>
            <p:nvPr userDrawn="1"/>
          </p:nvCxnSpPr>
          <p:spPr>
            <a:xfrm>
              <a:off x="3706307" y="1883391"/>
              <a:ext cx="0" cy="447295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922B3030-62BD-3440-A850-5C6E7CCDD54A}"/>
                </a:ext>
              </a:extLst>
            </p:cNvPr>
            <p:cNvCxnSpPr>
              <a:cxnSpLocks/>
            </p:cNvCxnSpPr>
            <p:nvPr userDrawn="1"/>
          </p:nvCxnSpPr>
          <p:spPr>
            <a:xfrm>
              <a:off x="7509483" y="1883391"/>
              <a:ext cx="0" cy="4472959"/>
            </a:xfrm>
            <a:prstGeom prst="line">
              <a:avLst/>
            </a:prstGeom>
            <a:ln w="12700"/>
          </p:spPr>
          <p:style>
            <a:lnRef idx="1">
              <a:schemeClr val="accent1"/>
            </a:lnRef>
            <a:fillRef idx="0">
              <a:schemeClr val="accent1"/>
            </a:fillRef>
            <a:effectRef idx="0">
              <a:schemeClr val="accent1"/>
            </a:effectRef>
            <a:fontRef idx="minor">
              <a:schemeClr val="tx1"/>
            </a:fontRef>
          </p:style>
        </p:cxnSp>
      </p:grpSp>
      <p:sp>
        <p:nvSpPr>
          <p:cNvPr id="40" name="Text Placeholder 131">
            <a:extLst>
              <a:ext uri="{FF2B5EF4-FFF2-40B4-BE49-F238E27FC236}">
                <a16:creationId xmlns:a16="http://schemas.microsoft.com/office/drawing/2014/main" id="{B54BFFD1-D378-D841-B5DD-88788B48D029}"/>
              </a:ext>
            </a:extLst>
          </p:cNvPr>
          <p:cNvSpPr>
            <a:spLocks noGrp="1"/>
          </p:cNvSpPr>
          <p:nvPr>
            <p:ph type="body" sz="quarter" idx="16" hasCustomPrompt="1"/>
          </p:nvPr>
        </p:nvSpPr>
        <p:spPr>
          <a:xfrm>
            <a:off x="479425" y="1611050"/>
            <a:ext cx="3372645"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3" name="Text Placeholder 131">
            <a:extLst>
              <a:ext uri="{FF2B5EF4-FFF2-40B4-BE49-F238E27FC236}">
                <a16:creationId xmlns:a16="http://schemas.microsoft.com/office/drawing/2014/main" id="{E3125198-F65A-8049-9D3E-A6AF258DAEBF}"/>
              </a:ext>
            </a:extLst>
          </p:cNvPr>
          <p:cNvSpPr>
            <a:spLocks noGrp="1"/>
          </p:cNvSpPr>
          <p:nvPr>
            <p:ph type="body" sz="quarter" idx="19" hasCustomPrompt="1"/>
          </p:nvPr>
        </p:nvSpPr>
        <p:spPr>
          <a:xfrm>
            <a:off x="4416192" y="1611050"/>
            <a:ext cx="3359945"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5" name="Text Placeholder 131">
            <a:extLst>
              <a:ext uri="{FF2B5EF4-FFF2-40B4-BE49-F238E27FC236}">
                <a16:creationId xmlns:a16="http://schemas.microsoft.com/office/drawing/2014/main" id="{7C8008EA-19DB-814F-9284-A055A2AB89CD}"/>
              </a:ext>
            </a:extLst>
          </p:cNvPr>
          <p:cNvSpPr>
            <a:spLocks noGrp="1"/>
          </p:cNvSpPr>
          <p:nvPr>
            <p:ph type="body" sz="quarter" idx="20" hasCustomPrompt="1"/>
          </p:nvPr>
        </p:nvSpPr>
        <p:spPr>
          <a:xfrm>
            <a:off x="8299449" y="1611050"/>
            <a:ext cx="3413126"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6" name="Content Placeholder 8">
            <a:extLst>
              <a:ext uri="{FF2B5EF4-FFF2-40B4-BE49-F238E27FC236}">
                <a16:creationId xmlns:a16="http://schemas.microsoft.com/office/drawing/2014/main" id="{DD4BA2E6-FACA-5C45-B75F-9327959A672A}"/>
              </a:ext>
            </a:extLst>
          </p:cNvPr>
          <p:cNvSpPr>
            <a:spLocks noGrp="1"/>
          </p:cNvSpPr>
          <p:nvPr>
            <p:ph sz="quarter" idx="22"/>
          </p:nvPr>
        </p:nvSpPr>
        <p:spPr>
          <a:xfrm>
            <a:off x="4415863" y="2372564"/>
            <a:ext cx="3360274" cy="3686924"/>
          </a:xfrm>
        </p:spPr>
        <p:txBody>
          <a:bodyPr/>
          <a:lstStyle>
            <a:lvl1pPr marL="342900" indent="-342900">
              <a:lnSpc>
                <a:spcPct val="100000"/>
              </a:lnSpc>
              <a:spcBef>
                <a:spcPts val="600"/>
              </a:spcBef>
              <a:spcAft>
                <a:spcPts val="0"/>
              </a:spcAft>
              <a:buClr>
                <a:schemeClr val="accent1"/>
              </a:buClr>
              <a:buFont typeface="Arial" charset="0"/>
              <a:buChar char="•"/>
              <a:defRPr sz="2000">
                <a:solidFill>
                  <a:srgbClr val="333E48"/>
                </a:solidFill>
              </a:defRPr>
            </a:lvl1pPr>
            <a:lvl2pPr marL="581343">
              <a:lnSpc>
                <a:spcPct val="100000"/>
              </a:lnSpc>
              <a:spcAft>
                <a:spcPts val="0"/>
              </a:spcAft>
              <a:buClr>
                <a:schemeClr val="accent1"/>
              </a:buClr>
              <a:defRPr>
                <a:solidFill>
                  <a:srgbClr val="333E48"/>
                </a:solidFill>
              </a:defRPr>
            </a:lvl2pPr>
            <a:lvl3pPr>
              <a:lnSpc>
                <a:spcPct val="100000"/>
              </a:lnSpc>
              <a:spcAft>
                <a:spcPts val="0"/>
              </a:spcAft>
              <a:buClr>
                <a:schemeClr val="accent1"/>
              </a:buClr>
              <a:defRPr>
                <a:solidFill>
                  <a:srgbClr val="333E48"/>
                </a:solidFill>
              </a:defRPr>
            </a:lvl3pPr>
          </a:lstStyle>
          <a:p>
            <a:pPr lvl="0"/>
            <a:r>
              <a:rPr lang="en-US"/>
              <a:t>Click to edit Master text styles</a:t>
            </a:r>
          </a:p>
          <a:p>
            <a:pPr lvl="1"/>
            <a:r>
              <a:rPr lang="en-US"/>
              <a:t>Second level</a:t>
            </a:r>
          </a:p>
          <a:p>
            <a:pPr lvl="2"/>
            <a:r>
              <a:rPr lang="en-US"/>
              <a:t>Third level</a:t>
            </a:r>
          </a:p>
        </p:txBody>
      </p:sp>
      <p:sp>
        <p:nvSpPr>
          <p:cNvPr id="47" name="Content Placeholder 8">
            <a:extLst>
              <a:ext uri="{FF2B5EF4-FFF2-40B4-BE49-F238E27FC236}">
                <a16:creationId xmlns:a16="http://schemas.microsoft.com/office/drawing/2014/main" id="{5AB0A5A2-CEF5-6E44-BACF-2C0296FE306B}"/>
              </a:ext>
            </a:extLst>
          </p:cNvPr>
          <p:cNvSpPr>
            <a:spLocks noGrp="1"/>
          </p:cNvSpPr>
          <p:nvPr>
            <p:ph sz="quarter" idx="23"/>
          </p:nvPr>
        </p:nvSpPr>
        <p:spPr>
          <a:xfrm>
            <a:off x="479425" y="2372564"/>
            <a:ext cx="3360274" cy="3686924"/>
          </a:xfrm>
        </p:spPr>
        <p:txBody>
          <a:bodyPr/>
          <a:lstStyle>
            <a:lvl1pPr marL="342900" indent="-342900">
              <a:lnSpc>
                <a:spcPct val="100000"/>
              </a:lnSpc>
              <a:spcBef>
                <a:spcPts val="600"/>
              </a:spcBef>
              <a:spcAft>
                <a:spcPts val="0"/>
              </a:spcAft>
              <a:buClr>
                <a:schemeClr val="accent1"/>
              </a:buClr>
              <a:buFont typeface="Arial" charset="0"/>
              <a:buChar char="•"/>
              <a:defRPr sz="2000">
                <a:solidFill>
                  <a:srgbClr val="333E48"/>
                </a:solidFill>
              </a:defRPr>
            </a:lvl1pPr>
            <a:lvl2pPr marL="581343">
              <a:lnSpc>
                <a:spcPct val="100000"/>
              </a:lnSpc>
              <a:spcAft>
                <a:spcPts val="0"/>
              </a:spcAft>
              <a:buClr>
                <a:schemeClr val="accent1"/>
              </a:buClr>
              <a:defRPr>
                <a:solidFill>
                  <a:srgbClr val="333E48"/>
                </a:solidFill>
              </a:defRPr>
            </a:lvl2pPr>
            <a:lvl3pPr>
              <a:lnSpc>
                <a:spcPct val="100000"/>
              </a:lnSpc>
              <a:spcAft>
                <a:spcPts val="0"/>
              </a:spcAft>
              <a:buClr>
                <a:schemeClr val="accent1"/>
              </a:buClr>
              <a:defRPr>
                <a:solidFill>
                  <a:srgbClr val="333E48"/>
                </a:solidFill>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5371875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col_narrow_wide">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D505B7A5-C1F7-41D3-815C-A3728D81DBDD}"/>
              </a:ext>
            </a:extLst>
          </p:cNvPr>
          <p:cNvCxnSpPr>
            <a:cxnSpLocks/>
          </p:cNvCxnSpPr>
          <p:nvPr userDrawn="1"/>
        </p:nvCxnSpPr>
        <p:spPr>
          <a:xfrm>
            <a:off x="3255004" y="1631950"/>
            <a:ext cx="0" cy="444060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479425" y="478301"/>
            <a:ext cx="11233150"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dirty="0">
                <a:solidFill>
                  <a:schemeClr val="accent6"/>
                </a:solidFill>
              </a:defRPr>
            </a:lvl1pPr>
          </a:lstStyle>
          <a:p>
            <a:pPr lvl="0"/>
            <a:r>
              <a:rPr lang="en-US"/>
              <a:t>Click to edit Master text styles</a:t>
            </a:r>
          </a:p>
        </p:txBody>
      </p:sp>
      <p:sp>
        <p:nvSpPr>
          <p:cNvPr id="18" name="Text Placeholder 2"/>
          <p:cNvSpPr>
            <a:spLocks noGrp="1"/>
          </p:cNvSpPr>
          <p:nvPr>
            <p:ph idx="1"/>
          </p:nvPr>
        </p:nvSpPr>
        <p:spPr>
          <a:xfrm>
            <a:off x="479425" y="1631111"/>
            <a:ext cx="2619375" cy="4440603"/>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400">
                <a:solidFill>
                  <a:srgbClr val="333E48"/>
                </a:solidFill>
              </a:defRPr>
            </a:lvl1pPr>
            <a:lvl2pPr marL="581343">
              <a:lnSpc>
                <a:spcPct val="100000"/>
              </a:lnSpc>
              <a:spcAft>
                <a:spcPts val="0"/>
              </a:spcAft>
              <a:buClr>
                <a:schemeClr val="accent1"/>
              </a:buClr>
              <a:defRPr sz="2000">
                <a:solidFill>
                  <a:srgbClr val="333E48"/>
                </a:solidFill>
              </a:defRPr>
            </a:lvl2pPr>
          </a:lstStyle>
          <a:p>
            <a:pPr lvl="0"/>
            <a:r>
              <a:rPr lang="en-US"/>
              <a:t>Click to edit Master text styles</a:t>
            </a:r>
          </a:p>
          <a:p>
            <a:pPr lvl="1"/>
            <a:r>
              <a:rPr lang="en-US"/>
              <a:t>Second level</a:t>
            </a:r>
          </a:p>
        </p:txBody>
      </p:sp>
      <p:sp>
        <p:nvSpPr>
          <p:cNvPr id="7" name="Content Placeholder 3"/>
          <p:cNvSpPr>
            <a:spLocks noGrp="1"/>
          </p:cNvSpPr>
          <p:nvPr>
            <p:ph sz="quarter" idx="21"/>
          </p:nvPr>
        </p:nvSpPr>
        <p:spPr>
          <a:xfrm>
            <a:off x="3416035" y="1631111"/>
            <a:ext cx="8296540" cy="4440603"/>
          </a:xfrm>
        </p:spPr>
        <p:txBody>
          <a:bodyPr/>
          <a:lstStyle>
            <a:lvl1pPr marL="342900" indent="-342900">
              <a:lnSpc>
                <a:spcPct val="100000"/>
              </a:lnSpc>
              <a:spcBef>
                <a:spcPts val="600"/>
              </a:spcBef>
              <a:spcAft>
                <a:spcPts val="0"/>
              </a:spcAft>
              <a:buClr>
                <a:schemeClr val="accent1"/>
              </a:buClr>
              <a:buFont typeface="Arial" charset="0"/>
              <a:buChar char="•"/>
              <a:defRPr sz="2400">
                <a:solidFill>
                  <a:srgbClr val="333E48"/>
                </a:solidFill>
              </a:defRPr>
            </a:lvl1pPr>
            <a:lvl2pPr marL="581343">
              <a:lnSpc>
                <a:spcPct val="100000"/>
              </a:lnSpc>
              <a:spcAft>
                <a:spcPts val="0"/>
              </a:spcAft>
              <a:buClr>
                <a:schemeClr val="accent1"/>
              </a:buClr>
              <a:defRPr sz="2000">
                <a:solidFill>
                  <a:srgbClr val="333E48"/>
                </a:solidFill>
              </a:defRPr>
            </a:lvl2pPr>
            <a:lvl3pPr marL="947103">
              <a:lnSpc>
                <a:spcPct val="100000"/>
              </a:lnSpc>
              <a:spcAft>
                <a:spcPts val="0"/>
              </a:spcAft>
              <a:buClr>
                <a:schemeClr val="accent1"/>
              </a:buClr>
              <a:defRPr sz="1800">
                <a:solidFill>
                  <a:srgbClr val="333E48"/>
                </a:solidFill>
              </a:defRPr>
            </a:lvl3pPr>
            <a:lvl4pPr marL="1293178" indent="-173038">
              <a:lnSpc>
                <a:spcPct val="100000"/>
              </a:lnSpc>
              <a:spcAft>
                <a:spcPts val="0"/>
              </a:spcAft>
              <a:buClr>
                <a:schemeClr val="accent1"/>
              </a:buClr>
              <a:buFont typeface="Arial" charset="0"/>
              <a:buChar char="•"/>
              <a:defRPr sz="1800">
                <a:solidFill>
                  <a:srgbClr val="333E48"/>
                </a:solidFill>
              </a:defRPr>
            </a:lvl4pPr>
            <a:lvl5pPr marL="1518603">
              <a:lnSpc>
                <a:spcPct val="100000"/>
              </a:lnSpc>
              <a:spcAft>
                <a:spcPts val="0"/>
              </a:spcAft>
              <a:buClr>
                <a:schemeClr val="accent1"/>
              </a:buClr>
              <a:defRPr sz="1800">
                <a:solidFill>
                  <a:srgbClr val="333E4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629991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3 column slide ">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0C41881F-8B1A-4F78-926D-54E8F515C458}"/>
              </a:ext>
            </a:extLst>
          </p:cNvPr>
          <p:cNvCxnSpPr>
            <a:cxnSpLocks/>
          </p:cNvCxnSpPr>
          <p:nvPr userDrawn="1"/>
        </p:nvCxnSpPr>
        <p:spPr>
          <a:xfrm>
            <a:off x="8932863" y="1629287"/>
            <a:ext cx="0" cy="444326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479425" y="478301"/>
            <a:ext cx="11233150"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6" name="Content Placeholder 5"/>
          <p:cNvSpPr>
            <a:spLocks noGrp="1"/>
          </p:cNvSpPr>
          <p:nvPr>
            <p:ph sz="quarter" idx="15"/>
          </p:nvPr>
        </p:nvSpPr>
        <p:spPr>
          <a:xfrm>
            <a:off x="9037637" y="1629597"/>
            <a:ext cx="2674937" cy="4443488"/>
          </a:xfrm>
        </p:spPr>
        <p:txBody>
          <a:bodyPr/>
          <a:lstStyle>
            <a:lvl1pPr marL="342900" indent="-342900">
              <a:lnSpc>
                <a:spcPct val="100000"/>
              </a:lnSpc>
              <a:spcBef>
                <a:spcPts val="600"/>
              </a:spcBef>
              <a:spcAft>
                <a:spcPts val="0"/>
              </a:spcAft>
              <a:buClr>
                <a:schemeClr val="accent1"/>
              </a:buClr>
              <a:buFont typeface="Arial" charset="0"/>
              <a:buChar char="•"/>
              <a:defRPr sz="2400">
                <a:solidFill>
                  <a:srgbClr val="333E48"/>
                </a:solidFill>
              </a:defRPr>
            </a:lvl1pPr>
            <a:lvl2pPr marL="581343">
              <a:lnSpc>
                <a:spcPct val="100000"/>
              </a:lnSpc>
              <a:spcAft>
                <a:spcPts val="0"/>
              </a:spcAft>
              <a:buClr>
                <a:schemeClr val="accent1"/>
              </a:buClr>
              <a:defRPr sz="2000">
                <a:solidFill>
                  <a:srgbClr val="333E48"/>
                </a:solidFill>
              </a:defRPr>
            </a:lvl2pPr>
          </a:lstStyle>
          <a:p>
            <a:pPr lvl="0"/>
            <a:r>
              <a:rPr lang="en-US"/>
              <a:t>Click to edit Master text styles</a:t>
            </a:r>
          </a:p>
          <a:p>
            <a:pPr lvl="1"/>
            <a:r>
              <a:rPr lang="en-US"/>
              <a:t>Second level</a:t>
            </a:r>
          </a:p>
        </p:txBody>
      </p:sp>
      <p:sp>
        <p:nvSpPr>
          <p:cNvPr id="8" name="Content Placeholder 3"/>
          <p:cNvSpPr>
            <a:spLocks noGrp="1"/>
          </p:cNvSpPr>
          <p:nvPr>
            <p:ph sz="quarter" idx="21"/>
          </p:nvPr>
        </p:nvSpPr>
        <p:spPr>
          <a:xfrm>
            <a:off x="479425" y="1629287"/>
            <a:ext cx="8348664" cy="4443267"/>
          </a:xfrm>
        </p:spPr>
        <p:txBody>
          <a:bodyPr/>
          <a:lstStyle>
            <a:lvl1pPr marL="342900" indent="-342900">
              <a:lnSpc>
                <a:spcPct val="100000"/>
              </a:lnSpc>
              <a:spcBef>
                <a:spcPts val="600"/>
              </a:spcBef>
              <a:spcAft>
                <a:spcPts val="0"/>
              </a:spcAft>
              <a:buClr>
                <a:schemeClr val="accent1"/>
              </a:buClr>
              <a:buFont typeface="Arial" charset="0"/>
              <a:buChar char="•"/>
              <a:defRPr sz="2400">
                <a:solidFill>
                  <a:srgbClr val="333E48"/>
                </a:solidFill>
              </a:defRPr>
            </a:lvl1pPr>
            <a:lvl2pPr marL="581343">
              <a:lnSpc>
                <a:spcPct val="100000"/>
              </a:lnSpc>
              <a:spcAft>
                <a:spcPts val="0"/>
              </a:spcAft>
              <a:buClr>
                <a:schemeClr val="accent1"/>
              </a:buClr>
              <a:defRPr sz="2000">
                <a:solidFill>
                  <a:srgbClr val="333E48"/>
                </a:solidFill>
              </a:defRPr>
            </a:lvl2pPr>
            <a:lvl3pPr marL="947103">
              <a:lnSpc>
                <a:spcPct val="100000"/>
              </a:lnSpc>
              <a:spcAft>
                <a:spcPts val="0"/>
              </a:spcAft>
              <a:buClr>
                <a:schemeClr val="accent1"/>
              </a:buClr>
              <a:defRPr sz="1800">
                <a:solidFill>
                  <a:srgbClr val="333E48"/>
                </a:solidFill>
              </a:defRPr>
            </a:lvl3pPr>
            <a:lvl4pPr marL="1293178" indent="-173038">
              <a:lnSpc>
                <a:spcPct val="100000"/>
              </a:lnSpc>
              <a:spcAft>
                <a:spcPts val="0"/>
              </a:spcAft>
              <a:buClr>
                <a:schemeClr val="accent1"/>
              </a:buClr>
              <a:buFont typeface="Arial" charset="0"/>
              <a:buChar char="•"/>
              <a:defRPr sz="1800">
                <a:solidFill>
                  <a:srgbClr val="333E48"/>
                </a:solidFill>
              </a:defRPr>
            </a:lvl4pPr>
            <a:lvl5pPr marL="1518603">
              <a:lnSpc>
                <a:spcPct val="100000"/>
              </a:lnSpc>
              <a:spcAft>
                <a:spcPts val="0"/>
              </a:spcAft>
              <a:buClr>
                <a:schemeClr val="accent1"/>
              </a:buClr>
              <a:defRPr sz="1800">
                <a:solidFill>
                  <a:srgbClr val="333E4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659496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 column text with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8302"/>
            <a:ext cx="11233150"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6" name="Picture Placeholder 5"/>
          <p:cNvSpPr>
            <a:spLocks noGrp="1"/>
          </p:cNvSpPr>
          <p:nvPr>
            <p:ph type="pic" sz="quarter" idx="17"/>
          </p:nvPr>
        </p:nvSpPr>
        <p:spPr>
          <a:xfrm>
            <a:off x="3354388" y="1618445"/>
            <a:ext cx="2606675" cy="1953683"/>
          </a:xfrm>
        </p:spPr>
        <p:txBody>
          <a:bodyPr/>
          <a:lstStyle>
            <a:lvl1pPr marL="0" indent="0">
              <a:buClr>
                <a:schemeClr val="accent1"/>
              </a:buClr>
              <a:buNone/>
              <a:defRPr sz="2200">
                <a:solidFill>
                  <a:srgbClr val="333E48"/>
                </a:solidFill>
              </a:defRPr>
            </a:lvl1pPr>
          </a:lstStyle>
          <a:p>
            <a:pPr lvl="0"/>
            <a:r>
              <a:rPr lang="en-US" noProof="0" dirty="0"/>
              <a:t>Click icon to add picture</a:t>
            </a:r>
          </a:p>
        </p:txBody>
      </p:sp>
      <p:sp>
        <p:nvSpPr>
          <p:cNvPr id="104" name="Picture Placeholder 5"/>
          <p:cNvSpPr>
            <a:spLocks noGrp="1"/>
          </p:cNvSpPr>
          <p:nvPr>
            <p:ph type="pic" sz="quarter" idx="18"/>
          </p:nvPr>
        </p:nvSpPr>
        <p:spPr>
          <a:xfrm>
            <a:off x="3354388" y="3755872"/>
            <a:ext cx="2606675" cy="1953683"/>
          </a:xfrm>
        </p:spPr>
        <p:txBody>
          <a:bodyPr/>
          <a:lstStyle>
            <a:lvl1pPr marL="0" indent="0">
              <a:buClr>
                <a:schemeClr val="accent1"/>
              </a:buClr>
              <a:buNone/>
              <a:defRPr sz="2200">
                <a:solidFill>
                  <a:srgbClr val="333E48"/>
                </a:solidFill>
              </a:defRPr>
            </a:lvl1pPr>
          </a:lstStyle>
          <a:p>
            <a:pPr lvl="0"/>
            <a:r>
              <a:rPr lang="en-US" noProof="0" dirty="0"/>
              <a:t>Click icon to add picture</a:t>
            </a:r>
          </a:p>
        </p:txBody>
      </p:sp>
      <p:sp>
        <p:nvSpPr>
          <p:cNvPr id="105" name="Picture Placeholder 5"/>
          <p:cNvSpPr>
            <a:spLocks noGrp="1"/>
          </p:cNvSpPr>
          <p:nvPr>
            <p:ph type="pic" sz="quarter" idx="19"/>
          </p:nvPr>
        </p:nvSpPr>
        <p:spPr>
          <a:xfrm>
            <a:off x="9066213" y="1618445"/>
            <a:ext cx="2646362" cy="1953683"/>
          </a:xfrm>
        </p:spPr>
        <p:txBody>
          <a:bodyPr/>
          <a:lstStyle>
            <a:lvl1pPr marL="0" indent="0">
              <a:buClr>
                <a:schemeClr val="accent1"/>
              </a:buClr>
              <a:buNone/>
              <a:defRPr sz="2200">
                <a:solidFill>
                  <a:srgbClr val="333E48"/>
                </a:solidFill>
              </a:defRPr>
            </a:lvl1pPr>
          </a:lstStyle>
          <a:p>
            <a:pPr lvl="0"/>
            <a:r>
              <a:rPr lang="en-US" noProof="0" dirty="0"/>
              <a:t>Click icon to add picture</a:t>
            </a:r>
          </a:p>
        </p:txBody>
      </p:sp>
      <p:sp>
        <p:nvSpPr>
          <p:cNvPr id="106" name="Picture Placeholder 5"/>
          <p:cNvSpPr>
            <a:spLocks noGrp="1"/>
          </p:cNvSpPr>
          <p:nvPr>
            <p:ph type="pic" sz="quarter" idx="20"/>
          </p:nvPr>
        </p:nvSpPr>
        <p:spPr>
          <a:xfrm>
            <a:off x="9066213" y="3755872"/>
            <a:ext cx="2646362" cy="1953683"/>
          </a:xfrm>
        </p:spPr>
        <p:txBody>
          <a:bodyPr/>
          <a:lstStyle>
            <a:lvl1pPr marL="0" indent="0">
              <a:buClr>
                <a:schemeClr val="accent1"/>
              </a:buClr>
              <a:buNone/>
              <a:defRPr sz="2200">
                <a:solidFill>
                  <a:srgbClr val="333E48"/>
                </a:solidFill>
              </a:defRPr>
            </a:lvl1pPr>
          </a:lstStyle>
          <a:p>
            <a:pPr lvl="0"/>
            <a:r>
              <a:rPr lang="en-US" noProof="0" dirty="0"/>
              <a:t>Click icon to add picture</a:t>
            </a:r>
          </a:p>
        </p:txBody>
      </p:sp>
      <p:sp>
        <p:nvSpPr>
          <p:cNvPr id="14" name="Text Placeholder 7"/>
          <p:cNvSpPr>
            <a:spLocks noGrp="1"/>
          </p:cNvSpPr>
          <p:nvPr>
            <p:ph type="body" sz="quarter" idx="21"/>
          </p:nvPr>
        </p:nvSpPr>
        <p:spPr>
          <a:xfrm>
            <a:off x="479425" y="1618445"/>
            <a:ext cx="2619375" cy="4086225"/>
          </a:xfrm>
        </p:spPr>
        <p:txBody>
          <a:bodyPr/>
          <a:lstStyle>
            <a:lvl1pPr marL="342900" indent="-342900">
              <a:lnSpc>
                <a:spcPct val="100000"/>
              </a:lnSpc>
              <a:spcBef>
                <a:spcPts val="600"/>
              </a:spcBef>
              <a:spcAft>
                <a:spcPts val="0"/>
              </a:spcAft>
              <a:buClr>
                <a:schemeClr val="accent1"/>
              </a:buClr>
              <a:buFont typeface="Arial" charset="0"/>
              <a:buChar char="•"/>
              <a:defRPr sz="2000">
                <a:solidFill>
                  <a:srgbClr val="333E48"/>
                </a:solidFill>
              </a:defRPr>
            </a:lvl1pPr>
            <a:lvl2pPr>
              <a:lnSpc>
                <a:spcPct val="100000"/>
              </a:lnSpc>
              <a:spcBef>
                <a:spcPts val="0"/>
              </a:spcBef>
              <a:spcAft>
                <a:spcPts val="0"/>
              </a:spcAft>
              <a:buClr>
                <a:schemeClr val="accent1"/>
              </a:buClr>
              <a:defRPr>
                <a:solidFill>
                  <a:srgbClr val="333E48"/>
                </a:solidFill>
              </a:defRPr>
            </a:lvl2pPr>
            <a:lvl3pPr>
              <a:lnSpc>
                <a:spcPct val="100000"/>
              </a:lnSpc>
              <a:spcBef>
                <a:spcPts val="0"/>
              </a:spcBef>
              <a:spcAft>
                <a:spcPts val="0"/>
              </a:spcAft>
              <a:buClr>
                <a:schemeClr val="accent1"/>
              </a:buClr>
              <a:defRPr>
                <a:solidFill>
                  <a:srgbClr val="333E48"/>
                </a:solidFill>
              </a:defRPr>
            </a:lvl3pPr>
            <a:lvl4pPr marL="1201738" indent="-173038">
              <a:lnSpc>
                <a:spcPct val="100000"/>
              </a:lnSpc>
              <a:spcBef>
                <a:spcPts val="0"/>
              </a:spcBef>
              <a:spcAft>
                <a:spcPts val="0"/>
              </a:spcAft>
              <a:buClr>
                <a:schemeClr val="accent1"/>
              </a:buClr>
              <a:buFont typeface="Arial" charset="0"/>
              <a:buChar char="•"/>
              <a:defRPr>
                <a:solidFill>
                  <a:srgbClr val="333E48"/>
                </a:solidFill>
              </a:defRPr>
            </a:lvl4pPr>
            <a:lvl5pPr>
              <a:lnSpc>
                <a:spcPct val="100000"/>
              </a:lnSpc>
              <a:spcBef>
                <a:spcPts val="0"/>
              </a:spcBef>
              <a:spcAft>
                <a:spcPts val="0"/>
              </a:spcAft>
              <a:buClr>
                <a:schemeClr val="accent1"/>
              </a:buClr>
              <a:defRPr>
                <a:solidFill>
                  <a:srgbClr val="333E4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7"/>
          <p:cNvSpPr>
            <a:spLocks noGrp="1"/>
          </p:cNvSpPr>
          <p:nvPr>
            <p:ph type="body" sz="quarter" idx="22"/>
          </p:nvPr>
        </p:nvSpPr>
        <p:spPr>
          <a:xfrm>
            <a:off x="6220216" y="1618445"/>
            <a:ext cx="2606675" cy="4086225"/>
          </a:xfrm>
        </p:spPr>
        <p:txBody>
          <a:bodyPr/>
          <a:lstStyle>
            <a:lvl1pPr marL="342900" indent="-342900">
              <a:lnSpc>
                <a:spcPct val="100000"/>
              </a:lnSpc>
              <a:spcBef>
                <a:spcPts val="600"/>
              </a:spcBef>
              <a:spcAft>
                <a:spcPts val="0"/>
              </a:spcAft>
              <a:buClr>
                <a:schemeClr val="accent1"/>
              </a:buClr>
              <a:buFont typeface="Arial" charset="0"/>
              <a:buChar char="•"/>
              <a:defRPr sz="2000">
                <a:solidFill>
                  <a:srgbClr val="333E48"/>
                </a:solidFill>
              </a:defRPr>
            </a:lvl1pPr>
            <a:lvl2pPr>
              <a:lnSpc>
                <a:spcPct val="100000"/>
              </a:lnSpc>
              <a:spcBef>
                <a:spcPts val="0"/>
              </a:spcBef>
              <a:spcAft>
                <a:spcPts val="0"/>
              </a:spcAft>
              <a:buClr>
                <a:schemeClr val="accent1"/>
              </a:buClr>
              <a:defRPr>
                <a:solidFill>
                  <a:srgbClr val="333E48"/>
                </a:solidFill>
              </a:defRPr>
            </a:lvl2pPr>
            <a:lvl3pPr>
              <a:lnSpc>
                <a:spcPct val="100000"/>
              </a:lnSpc>
              <a:spcBef>
                <a:spcPts val="0"/>
              </a:spcBef>
              <a:spcAft>
                <a:spcPts val="0"/>
              </a:spcAft>
              <a:buClr>
                <a:schemeClr val="accent1"/>
              </a:buClr>
              <a:defRPr>
                <a:solidFill>
                  <a:srgbClr val="333E48"/>
                </a:solidFill>
              </a:defRPr>
            </a:lvl3pPr>
            <a:lvl4pPr marL="1201738" indent="-173038">
              <a:lnSpc>
                <a:spcPct val="100000"/>
              </a:lnSpc>
              <a:spcBef>
                <a:spcPts val="0"/>
              </a:spcBef>
              <a:spcAft>
                <a:spcPts val="0"/>
              </a:spcAft>
              <a:buClr>
                <a:schemeClr val="accent1"/>
              </a:buClr>
              <a:buFont typeface="Arial" charset="0"/>
              <a:buChar char="•"/>
              <a:defRPr>
                <a:solidFill>
                  <a:srgbClr val="333E48"/>
                </a:solidFill>
              </a:defRPr>
            </a:lvl4pPr>
            <a:lvl5pPr>
              <a:lnSpc>
                <a:spcPct val="100000"/>
              </a:lnSpc>
              <a:spcBef>
                <a:spcPts val="0"/>
              </a:spcBef>
              <a:spcAft>
                <a:spcPts val="0"/>
              </a:spcAft>
              <a:buClr>
                <a:schemeClr val="accent1"/>
              </a:buClr>
              <a:defRPr>
                <a:solidFill>
                  <a:srgbClr val="333E4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14441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 column with image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8302"/>
            <a:ext cx="11233150" cy="512829"/>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7" name="Text Placeholder 2"/>
          <p:cNvSpPr>
            <a:spLocks noGrp="1"/>
          </p:cNvSpPr>
          <p:nvPr>
            <p:ph idx="1"/>
          </p:nvPr>
        </p:nvSpPr>
        <p:spPr>
          <a:xfrm>
            <a:off x="479425" y="1629079"/>
            <a:ext cx="5481108" cy="4455197"/>
          </a:xfrm>
          <a:prstGeom prst="rect">
            <a:avLst/>
          </a:prstGeom>
        </p:spPr>
        <p:txBody>
          <a:bodyPr/>
          <a:lstStyle>
            <a:lvl1pPr marL="342900" indent="-342900">
              <a:lnSpc>
                <a:spcPct val="100000"/>
              </a:lnSpc>
              <a:spcAft>
                <a:spcPts val="0"/>
              </a:spcAft>
              <a:buClr>
                <a:schemeClr val="accent1"/>
              </a:buClr>
              <a:buFont typeface="Arial" charset="0"/>
              <a:buChar char="•"/>
              <a:defRPr sz="2400">
                <a:solidFill>
                  <a:srgbClr val="333E48"/>
                </a:solidFill>
              </a:defRPr>
            </a:lvl1pPr>
            <a:lvl2pPr>
              <a:lnSpc>
                <a:spcPct val="100000"/>
              </a:lnSpc>
              <a:spcBef>
                <a:spcPts val="0"/>
              </a:spcBef>
              <a:spcAft>
                <a:spcPts val="0"/>
              </a:spcAft>
              <a:buClr>
                <a:schemeClr val="accent1"/>
              </a:buClr>
              <a:defRPr sz="2000">
                <a:solidFill>
                  <a:srgbClr val="333E48"/>
                </a:solidFill>
              </a:defRPr>
            </a:lvl2pPr>
            <a:lvl3pPr>
              <a:lnSpc>
                <a:spcPct val="100000"/>
              </a:lnSpc>
              <a:spcBef>
                <a:spcPts val="0"/>
              </a:spcBef>
              <a:spcAft>
                <a:spcPts val="0"/>
              </a:spcAft>
              <a:buClr>
                <a:schemeClr val="accent1"/>
              </a:buClr>
              <a:defRPr sz="1800">
                <a:solidFill>
                  <a:srgbClr val="333E48"/>
                </a:solidFill>
              </a:defRPr>
            </a:lvl3pPr>
          </a:lstStyle>
          <a:p>
            <a:pPr lvl="0"/>
            <a:r>
              <a:rPr lang="en-US"/>
              <a:t>Click to edit Master text styles</a:t>
            </a:r>
          </a:p>
          <a:p>
            <a:pPr lvl="1"/>
            <a:r>
              <a:rPr lang="en-US"/>
              <a:t>Second level</a:t>
            </a:r>
          </a:p>
          <a:p>
            <a:pPr lvl="2"/>
            <a:r>
              <a:rPr lang="en-US"/>
              <a:t>Third level</a:t>
            </a:r>
          </a:p>
        </p:txBody>
      </p:sp>
      <p:sp>
        <p:nvSpPr>
          <p:cNvPr id="50" name="Picture Placeholder 5"/>
          <p:cNvSpPr>
            <a:spLocks noGrp="1"/>
          </p:cNvSpPr>
          <p:nvPr>
            <p:ph type="pic" sz="quarter" idx="17"/>
          </p:nvPr>
        </p:nvSpPr>
        <p:spPr>
          <a:xfrm>
            <a:off x="6250924" y="1629080"/>
            <a:ext cx="5461651" cy="4455198"/>
          </a:xfrm>
        </p:spPr>
        <p:txBody>
          <a:bodyPr/>
          <a:lstStyle>
            <a:lvl1pPr marL="0" indent="0">
              <a:buClr>
                <a:schemeClr val="accent1"/>
              </a:buClr>
              <a:buNone/>
              <a:defRPr sz="2200">
                <a:solidFill>
                  <a:srgbClr val="333E48"/>
                </a:solidFill>
              </a:defRPr>
            </a:lvl1pPr>
          </a:lstStyle>
          <a:p>
            <a:pPr lvl="0"/>
            <a:r>
              <a:rPr lang="en-US" noProof="0" dirty="0"/>
              <a:t>Click icon to add picture</a:t>
            </a:r>
          </a:p>
        </p:txBody>
      </p:sp>
    </p:spTree>
    <p:extLst>
      <p:ext uri="{BB962C8B-B14F-4D97-AF65-F5344CB8AC3E}">
        <p14:creationId xmlns:p14="http://schemas.microsoft.com/office/powerpoint/2010/main" val="158421645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able Sldi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atin typeface="+mn-lt"/>
              </a:defRPr>
            </a:lvl1pPr>
          </a:lstStyle>
          <a:p>
            <a:r>
              <a:rPr lang="en-US" dirty="0"/>
              <a:t>Click to Edit Master Title Style</a:t>
            </a:r>
          </a:p>
        </p:txBody>
      </p:sp>
      <p:sp>
        <p:nvSpPr>
          <p:cNvPr id="10" name="Table Placeholder 3"/>
          <p:cNvSpPr>
            <a:spLocks noGrp="1"/>
          </p:cNvSpPr>
          <p:nvPr>
            <p:ph type="tbl" sz="quarter" idx="13"/>
          </p:nvPr>
        </p:nvSpPr>
        <p:spPr>
          <a:xfrm>
            <a:off x="479425" y="1259574"/>
            <a:ext cx="11233150" cy="4836426"/>
          </a:xfrm>
        </p:spPr>
        <p:txBody>
          <a:bodyPr/>
          <a:lstStyle>
            <a:lvl1pPr marL="0" indent="0">
              <a:buNone/>
              <a:defRPr/>
            </a:lvl1pPr>
          </a:lstStyle>
          <a:p>
            <a:pPr lvl="0"/>
            <a:r>
              <a:rPr lang="en-US" noProof="0" dirty="0"/>
              <a:t>Click icon to add table</a:t>
            </a:r>
          </a:p>
        </p:txBody>
      </p:sp>
    </p:spTree>
    <p:extLst>
      <p:ext uri="{BB962C8B-B14F-4D97-AF65-F5344CB8AC3E}">
        <p14:creationId xmlns:p14="http://schemas.microsoft.com/office/powerpoint/2010/main" val="7751233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151418806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2_Closing Slide">
    <p:bg>
      <p:bgPr>
        <a:solidFill>
          <a:schemeClr val="accent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828AC5A-7EFB-CA43-8A9B-3B442C5C9A1B}"/>
              </a:ext>
            </a:extLst>
          </p:cNvPr>
          <p:cNvPicPr>
            <a:picLocks noChangeAspect="1"/>
          </p:cNvPicPr>
          <p:nvPr userDrawn="1"/>
        </p:nvPicPr>
        <p:blipFill rotWithShape="1">
          <a:blip r:embed="rId2"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Rectangle 5">
            <a:extLst>
              <a:ext uri="{FF2B5EF4-FFF2-40B4-BE49-F238E27FC236}">
                <a16:creationId xmlns:a16="http://schemas.microsoft.com/office/drawing/2014/main" id="{E2B5F482-A1DF-47CF-A799-587634BE9938}"/>
              </a:ext>
            </a:extLst>
          </p:cNvPr>
          <p:cNvSpPr/>
          <p:nvPr userDrawn="1"/>
        </p:nvSpPr>
        <p:spPr>
          <a:xfrm>
            <a:off x="10683875" y="5937250"/>
            <a:ext cx="1095375" cy="682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a typeface="ＭＳ Ｐゴシック" charset="0"/>
              <a:cs typeface="ＭＳ Ｐゴシック" charset="0"/>
            </a:endParaRPr>
          </a:p>
        </p:txBody>
      </p:sp>
      <p:pic>
        <p:nvPicPr>
          <p:cNvPr id="11" name="Picture 10" descr="A picture containing building, drawing&#10;&#10;Description automatically generated">
            <a:extLst>
              <a:ext uri="{FF2B5EF4-FFF2-40B4-BE49-F238E27FC236}">
                <a16:creationId xmlns:a16="http://schemas.microsoft.com/office/drawing/2014/main" id="{C1198ECC-03BB-F84C-8B27-CF6053626C9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0" name="TextBox 20">
            <a:extLst>
              <a:ext uri="{FF2B5EF4-FFF2-40B4-BE49-F238E27FC236}">
                <a16:creationId xmlns:a16="http://schemas.microsoft.com/office/drawing/2014/main" id="{2EFD6F9F-6DEB-6F4D-BE5A-D3540160B34B}"/>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
        <p:nvSpPr>
          <p:cNvPr id="7" name="Rectangle 6">
            <a:extLst>
              <a:ext uri="{FF2B5EF4-FFF2-40B4-BE49-F238E27FC236}">
                <a16:creationId xmlns:a16="http://schemas.microsoft.com/office/drawing/2014/main" id="{45A82B8D-79F0-2840-A348-51E15B608C54}"/>
              </a:ext>
            </a:extLst>
          </p:cNvPr>
          <p:cNvSpPr>
            <a:spLocks noChangeArrowheads="1"/>
          </p:cNvSpPr>
          <p:nvPr userDrawn="1"/>
        </p:nvSpPr>
        <p:spPr bwMode="auto">
          <a:xfrm>
            <a:off x="6670505" y="952143"/>
            <a:ext cx="4655186" cy="569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r">
              <a:defRPr/>
            </a:pPr>
            <a:r>
              <a:rPr lang="en-US" altLang="en-US" sz="2800" dirty="0">
                <a:solidFill>
                  <a:schemeClr val="bg1"/>
                </a:solidFill>
              </a:rPr>
              <a:t>Thank You</a:t>
            </a:r>
          </a:p>
          <a:p>
            <a:pPr algn="r">
              <a:defRPr/>
            </a:pPr>
            <a:r>
              <a:rPr lang="en-US" altLang="en-US" sz="2800" dirty="0" err="1">
                <a:solidFill>
                  <a:schemeClr val="bg1"/>
                </a:solidFill>
              </a:rPr>
              <a:t>Danke</a:t>
            </a:r>
            <a:endParaRPr lang="en-US" altLang="en-US" sz="2800" dirty="0">
              <a:solidFill>
                <a:schemeClr val="bg1"/>
              </a:solidFill>
            </a:endParaRPr>
          </a:p>
          <a:p>
            <a:pPr algn="r">
              <a:defRPr/>
            </a:pPr>
            <a:r>
              <a:rPr lang="en-US" altLang="en-US" sz="2800" dirty="0">
                <a:solidFill>
                  <a:schemeClr val="bg1"/>
                </a:solidFill>
              </a:rPr>
              <a:t>Gracias</a:t>
            </a:r>
          </a:p>
          <a:p>
            <a:pPr algn="r">
              <a:defRPr/>
            </a:pPr>
            <a:r>
              <a:rPr lang="en-US" altLang="en-US" sz="2800" dirty="0" err="1">
                <a:solidFill>
                  <a:schemeClr val="bg1"/>
                </a:solidFill>
              </a:rPr>
              <a:t>谢谢</a:t>
            </a:r>
            <a:endParaRPr lang="en-US" altLang="en-US" sz="2800" dirty="0">
              <a:solidFill>
                <a:schemeClr val="bg1"/>
              </a:solidFill>
            </a:endParaRPr>
          </a:p>
          <a:p>
            <a:pPr algn="r">
              <a:defRPr/>
            </a:pPr>
            <a:r>
              <a:rPr lang="en-US" altLang="en-US" sz="2800" dirty="0" err="1">
                <a:solidFill>
                  <a:schemeClr val="bg1"/>
                </a:solidFill>
              </a:rPr>
              <a:t>ありがとう</a:t>
            </a:r>
            <a:endParaRPr lang="en-US" altLang="en-US" sz="2800" dirty="0">
              <a:solidFill>
                <a:schemeClr val="bg1"/>
              </a:solidFill>
            </a:endParaRPr>
          </a:p>
          <a:p>
            <a:pPr algn="r">
              <a:defRPr/>
            </a:pPr>
            <a:r>
              <a:rPr lang="en-US" altLang="en-US" sz="2800" dirty="0">
                <a:solidFill>
                  <a:schemeClr val="bg1"/>
                </a:solidFill>
              </a:rPr>
              <a:t>Asante</a:t>
            </a:r>
          </a:p>
          <a:p>
            <a:pPr algn="r">
              <a:defRPr/>
            </a:pPr>
            <a:r>
              <a:rPr lang="en-US" altLang="en-US" sz="2800" dirty="0">
                <a:solidFill>
                  <a:schemeClr val="bg1"/>
                </a:solidFill>
              </a:rPr>
              <a:t>Merci</a:t>
            </a:r>
          </a:p>
          <a:p>
            <a:pPr algn="r">
              <a:defRPr/>
            </a:pPr>
            <a:r>
              <a:rPr lang="en-US" altLang="en-US" sz="2800" dirty="0" err="1">
                <a:solidFill>
                  <a:schemeClr val="bg1"/>
                </a:solidFill>
              </a:rPr>
              <a:t>감사합니다</a:t>
            </a:r>
            <a:endParaRPr lang="en-US" altLang="en-US" sz="2800" dirty="0">
              <a:solidFill>
                <a:schemeClr val="bg1"/>
              </a:solidFill>
            </a:endParaRPr>
          </a:p>
          <a:p>
            <a:pPr algn="r">
              <a:defRPr/>
            </a:pPr>
            <a:r>
              <a:rPr lang="en-US" altLang="en-US" sz="2800" dirty="0" err="1">
                <a:solidFill>
                  <a:schemeClr val="bg1"/>
                </a:solidFill>
              </a:rPr>
              <a:t>धन्यवाद</a:t>
            </a:r>
            <a:endParaRPr lang="en-US" altLang="en-US" sz="2800" dirty="0">
              <a:solidFill>
                <a:schemeClr val="bg1"/>
              </a:solidFill>
            </a:endParaRPr>
          </a:p>
          <a:p>
            <a:pPr marL="0" marR="0" lvl="0" indent="0" algn="r" defTabSz="914400" rtl="0" eaLnBrk="0" fontAlgn="base" latinLnBrk="0" hangingPunct="0">
              <a:lnSpc>
                <a:spcPct val="100000"/>
              </a:lnSpc>
              <a:spcBef>
                <a:spcPct val="0"/>
              </a:spcBef>
              <a:spcAft>
                <a:spcPct val="0"/>
              </a:spcAft>
              <a:buClrTx/>
              <a:buSzTx/>
              <a:buFontTx/>
              <a:buNone/>
              <a:tabLst/>
              <a:defRPr/>
            </a:pPr>
            <a:r>
              <a:rPr lang="en-US" altLang="en-US" sz="2800" dirty="0">
                <a:solidFill>
                  <a:schemeClr val="bg1"/>
                </a:solidFill>
              </a:rPr>
              <a:t>Kiitos</a:t>
            </a:r>
          </a:p>
          <a:p>
            <a:pPr algn="r">
              <a:defRPr/>
            </a:pPr>
            <a:r>
              <a:rPr lang="ar-SA" sz="2800" kern="1200" dirty="0">
                <a:solidFill>
                  <a:schemeClr val="bg1"/>
                </a:solidFill>
                <a:latin typeface="Calibri" charset="0"/>
                <a:ea typeface="ＭＳ Ｐゴシック" charset="-128"/>
                <a:cs typeface="+mn-cs"/>
              </a:rPr>
              <a:t>شكرًا</a:t>
            </a:r>
            <a:endParaRPr lang="en-GB" sz="2800" kern="1200" dirty="0">
              <a:solidFill>
                <a:schemeClr val="bg1"/>
              </a:solidFill>
              <a:latin typeface="Calibri" charset="0"/>
              <a:ea typeface="ＭＳ Ｐゴシック" charset="-128"/>
              <a:cs typeface="+mn-cs"/>
            </a:endParaRPr>
          </a:p>
          <a:p>
            <a:pPr algn="r">
              <a:defRPr/>
            </a:pPr>
            <a:r>
              <a:rPr lang="as-IN" altLang="en-US" sz="2800" dirty="0">
                <a:solidFill>
                  <a:schemeClr val="bg1"/>
                </a:solidFill>
              </a:rPr>
              <a:t>ধন্যবাদ</a:t>
            </a:r>
            <a:br>
              <a:rPr lang="en-US" altLang="en-US" sz="2800" dirty="0">
                <a:solidFill>
                  <a:schemeClr val="bg1"/>
                </a:solidFill>
              </a:rPr>
            </a:br>
            <a:r>
              <a:rPr lang="he-IL" altLang="en-US" sz="2800" dirty="0">
                <a:solidFill>
                  <a:schemeClr val="bg1"/>
                </a:solidFill>
              </a:rPr>
              <a:t>תודה</a:t>
            </a:r>
            <a:endParaRPr lang="en-US" altLang="en-US" sz="2800" dirty="0">
              <a:solidFill>
                <a:schemeClr val="bg1"/>
              </a:solidFill>
            </a:endParaRPr>
          </a:p>
        </p:txBody>
      </p:sp>
    </p:spTree>
    <p:extLst>
      <p:ext uri="{BB962C8B-B14F-4D97-AF65-F5344CB8AC3E}">
        <p14:creationId xmlns:p14="http://schemas.microsoft.com/office/powerpoint/2010/main" val="31162736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3_Closing Slide">
    <p:bg>
      <p:bgPr>
        <a:solidFill>
          <a:schemeClr val="accent2"/>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511E887-F2DD-9743-B321-E6625A63F4D3}"/>
              </a:ext>
            </a:extLst>
          </p:cNvPr>
          <p:cNvPicPr>
            <a:picLocks noChangeAspect="1"/>
          </p:cNvPicPr>
          <p:nvPr userDrawn="1"/>
        </p:nvPicPr>
        <p:blipFill rotWithShape="1">
          <a:blip r:embed="rId2"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pic>
        <p:nvPicPr>
          <p:cNvPr id="10" name="Picture 9" descr="A picture containing building, drawing&#10;&#10;Description automatically generated">
            <a:extLst>
              <a:ext uri="{FF2B5EF4-FFF2-40B4-BE49-F238E27FC236}">
                <a16:creationId xmlns:a16="http://schemas.microsoft.com/office/drawing/2014/main" id="{AF5F647F-3DD2-E04B-AC85-5BB3FF09994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9" name="TextBox 20">
            <a:extLst>
              <a:ext uri="{FF2B5EF4-FFF2-40B4-BE49-F238E27FC236}">
                <a16:creationId xmlns:a16="http://schemas.microsoft.com/office/drawing/2014/main" id="{1BE84E2F-085C-6E4E-8174-736F84DE3A17}"/>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
        <p:nvSpPr>
          <p:cNvPr id="6" name="Rectangle 5">
            <a:extLst>
              <a:ext uri="{FF2B5EF4-FFF2-40B4-BE49-F238E27FC236}">
                <a16:creationId xmlns:a16="http://schemas.microsoft.com/office/drawing/2014/main" id="{8630E328-7BED-1141-A027-0EEE09BB1F0B}"/>
              </a:ext>
            </a:extLst>
          </p:cNvPr>
          <p:cNvSpPr>
            <a:spLocks noChangeArrowheads="1"/>
          </p:cNvSpPr>
          <p:nvPr userDrawn="1"/>
        </p:nvSpPr>
        <p:spPr bwMode="auto">
          <a:xfrm>
            <a:off x="6670505" y="952143"/>
            <a:ext cx="4655186" cy="569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r">
              <a:defRPr/>
            </a:pPr>
            <a:r>
              <a:rPr lang="en-US" altLang="en-US" sz="2800" dirty="0">
                <a:solidFill>
                  <a:schemeClr val="bg1"/>
                </a:solidFill>
              </a:rPr>
              <a:t>Thank You</a:t>
            </a:r>
          </a:p>
          <a:p>
            <a:pPr algn="r">
              <a:defRPr/>
            </a:pPr>
            <a:r>
              <a:rPr lang="en-US" altLang="en-US" sz="2800" dirty="0" err="1">
                <a:solidFill>
                  <a:schemeClr val="bg1"/>
                </a:solidFill>
              </a:rPr>
              <a:t>Danke</a:t>
            </a:r>
            <a:endParaRPr lang="en-US" altLang="en-US" sz="2800" dirty="0">
              <a:solidFill>
                <a:schemeClr val="bg1"/>
              </a:solidFill>
            </a:endParaRPr>
          </a:p>
          <a:p>
            <a:pPr algn="r">
              <a:defRPr/>
            </a:pPr>
            <a:r>
              <a:rPr lang="en-US" altLang="en-US" sz="2800" dirty="0">
                <a:solidFill>
                  <a:schemeClr val="bg1"/>
                </a:solidFill>
              </a:rPr>
              <a:t>Gracias</a:t>
            </a:r>
          </a:p>
          <a:p>
            <a:pPr algn="r">
              <a:defRPr/>
            </a:pPr>
            <a:r>
              <a:rPr lang="en-US" altLang="en-US" sz="2800" dirty="0" err="1">
                <a:solidFill>
                  <a:schemeClr val="bg1"/>
                </a:solidFill>
              </a:rPr>
              <a:t>谢谢</a:t>
            </a:r>
            <a:endParaRPr lang="en-US" altLang="en-US" sz="2800" dirty="0">
              <a:solidFill>
                <a:schemeClr val="bg1"/>
              </a:solidFill>
            </a:endParaRPr>
          </a:p>
          <a:p>
            <a:pPr algn="r">
              <a:defRPr/>
            </a:pPr>
            <a:r>
              <a:rPr lang="en-US" altLang="en-US" sz="2800" dirty="0" err="1">
                <a:solidFill>
                  <a:schemeClr val="bg1"/>
                </a:solidFill>
              </a:rPr>
              <a:t>ありがとう</a:t>
            </a:r>
            <a:endParaRPr lang="en-US" altLang="en-US" sz="2800" dirty="0">
              <a:solidFill>
                <a:schemeClr val="bg1"/>
              </a:solidFill>
            </a:endParaRPr>
          </a:p>
          <a:p>
            <a:pPr algn="r">
              <a:defRPr/>
            </a:pPr>
            <a:r>
              <a:rPr lang="en-US" altLang="en-US" sz="2800" dirty="0">
                <a:solidFill>
                  <a:schemeClr val="bg1"/>
                </a:solidFill>
              </a:rPr>
              <a:t>Asante</a:t>
            </a:r>
          </a:p>
          <a:p>
            <a:pPr algn="r">
              <a:defRPr/>
            </a:pPr>
            <a:r>
              <a:rPr lang="en-US" altLang="en-US" sz="2800" dirty="0">
                <a:solidFill>
                  <a:schemeClr val="bg1"/>
                </a:solidFill>
              </a:rPr>
              <a:t>Merci</a:t>
            </a:r>
          </a:p>
          <a:p>
            <a:pPr algn="r">
              <a:defRPr/>
            </a:pPr>
            <a:r>
              <a:rPr lang="en-US" altLang="en-US" sz="2800" dirty="0" err="1">
                <a:solidFill>
                  <a:schemeClr val="bg1"/>
                </a:solidFill>
              </a:rPr>
              <a:t>감사합니다</a:t>
            </a:r>
            <a:endParaRPr lang="en-US" altLang="en-US" sz="2800" dirty="0">
              <a:solidFill>
                <a:schemeClr val="bg1"/>
              </a:solidFill>
            </a:endParaRPr>
          </a:p>
          <a:p>
            <a:pPr algn="r">
              <a:defRPr/>
            </a:pPr>
            <a:r>
              <a:rPr lang="en-US" altLang="en-US" sz="2800" dirty="0" err="1">
                <a:solidFill>
                  <a:schemeClr val="bg1"/>
                </a:solidFill>
              </a:rPr>
              <a:t>धन्यवाद</a:t>
            </a:r>
            <a:endParaRPr lang="en-US" altLang="en-US" sz="2800" dirty="0">
              <a:solidFill>
                <a:schemeClr val="bg1"/>
              </a:solidFill>
            </a:endParaRPr>
          </a:p>
          <a:p>
            <a:pPr marL="0" marR="0" lvl="0" indent="0" algn="r" defTabSz="914400" rtl="0" eaLnBrk="0" fontAlgn="base" latinLnBrk="0" hangingPunct="0">
              <a:lnSpc>
                <a:spcPct val="100000"/>
              </a:lnSpc>
              <a:spcBef>
                <a:spcPct val="0"/>
              </a:spcBef>
              <a:spcAft>
                <a:spcPct val="0"/>
              </a:spcAft>
              <a:buClrTx/>
              <a:buSzTx/>
              <a:buFontTx/>
              <a:buNone/>
              <a:tabLst/>
              <a:defRPr/>
            </a:pPr>
            <a:r>
              <a:rPr lang="en-US" altLang="en-US" sz="2800" dirty="0">
                <a:solidFill>
                  <a:schemeClr val="bg1"/>
                </a:solidFill>
              </a:rPr>
              <a:t>Kiitos</a:t>
            </a:r>
          </a:p>
          <a:p>
            <a:pPr algn="r">
              <a:defRPr/>
            </a:pPr>
            <a:r>
              <a:rPr lang="ar-SA" sz="2800" kern="1200" dirty="0">
                <a:solidFill>
                  <a:schemeClr val="bg1"/>
                </a:solidFill>
                <a:latin typeface="Calibri" charset="0"/>
                <a:ea typeface="ＭＳ Ｐゴシック" charset="-128"/>
                <a:cs typeface="+mn-cs"/>
              </a:rPr>
              <a:t>شكرًا</a:t>
            </a:r>
            <a:endParaRPr lang="en-GB" sz="2800" kern="1200" dirty="0">
              <a:solidFill>
                <a:schemeClr val="bg1"/>
              </a:solidFill>
              <a:latin typeface="Calibri" charset="0"/>
              <a:ea typeface="ＭＳ Ｐゴシック" charset="-128"/>
              <a:cs typeface="+mn-cs"/>
            </a:endParaRPr>
          </a:p>
          <a:p>
            <a:pPr algn="r">
              <a:defRPr/>
            </a:pPr>
            <a:r>
              <a:rPr lang="as-IN" altLang="en-US" sz="2800" dirty="0">
                <a:solidFill>
                  <a:schemeClr val="bg1"/>
                </a:solidFill>
              </a:rPr>
              <a:t>ধন্যবাদ</a:t>
            </a:r>
            <a:br>
              <a:rPr lang="en-US" altLang="en-US" sz="2800" dirty="0">
                <a:solidFill>
                  <a:schemeClr val="bg1"/>
                </a:solidFill>
              </a:rPr>
            </a:br>
            <a:r>
              <a:rPr lang="he-IL" altLang="en-US" sz="2800" dirty="0">
                <a:solidFill>
                  <a:schemeClr val="bg1"/>
                </a:solidFill>
              </a:rPr>
              <a:t>תודה</a:t>
            </a:r>
            <a:endParaRPr lang="en-US" altLang="en-US" sz="2800" dirty="0">
              <a:solidFill>
                <a:schemeClr val="bg1"/>
              </a:solidFill>
            </a:endParaRPr>
          </a:p>
        </p:txBody>
      </p:sp>
    </p:spTree>
    <p:extLst>
      <p:ext uri="{BB962C8B-B14F-4D97-AF65-F5344CB8AC3E}">
        <p14:creationId xmlns:p14="http://schemas.microsoft.com/office/powerpoint/2010/main" val="376944665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1_Closing Slide">
    <p:bg>
      <p:bgPr>
        <a:solidFill>
          <a:schemeClr val="accent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33539DD-CEDA-3A48-A36A-6D3775392ACF}"/>
              </a:ext>
            </a:extLst>
          </p:cNvPr>
          <p:cNvPicPr>
            <a:picLocks noChangeAspect="1"/>
          </p:cNvPicPr>
          <p:nvPr userDrawn="1"/>
        </p:nvPicPr>
        <p:blipFill rotWithShape="1">
          <a:blip r:embed="rId2"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Rectangle 5"/>
          <p:cNvSpPr>
            <a:spLocks noChangeArrowheads="1"/>
          </p:cNvSpPr>
          <p:nvPr userDrawn="1"/>
        </p:nvSpPr>
        <p:spPr bwMode="auto">
          <a:xfrm>
            <a:off x="7078942" y="1087378"/>
            <a:ext cx="423330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r">
              <a:defRPr/>
            </a:pPr>
            <a:r>
              <a:rPr lang="en-US" altLang="x-none" sz="1200" dirty="0">
                <a:solidFill>
                  <a:schemeClr val="bg1"/>
                </a:solidFill>
              </a:rPr>
              <a:t>The Arm trademarks featured in this presentation are registered trademarks or trademarks of Arm Limited (or its subsidiaries) in the US and/or elsewhere.  All rights reserved.  All other marks featured may be trademarks of their respective owners.</a:t>
            </a:r>
          </a:p>
          <a:p>
            <a:pPr algn="r">
              <a:defRPr/>
            </a:pPr>
            <a:br>
              <a:rPr lang="en-US" altLang="x-none" sz="1200" dirty="0">
                <a:solidFill>
                  <a:schemeClr val="bg1"/>
                </a:solidFill>
              </a:rPr>
            </a:br>
            <a:r>
              <a:rPr lang="en-US" altLang="x-none" sz="1200" dirty="0" err="1">
                <a:solidFill>
                  <a:schemeClr val="bg1"/>
                </a:solidFill>
              </a:rPr>
              <a:t>www.arm.com</a:t>
            </a:r>
            <a:r>
              <a:rPr lang="en-US" altLang="x-none" sz="1200" dirty="0">
                <a:solidFill>
                  <a:schemeClr val="bg1"/>
                </a:solidFill>
              </a:rPr>
              <a:t>/company/policies/trademarks</a:t>
            </a:r>
          </a:p>
        </p:txBody>
      </p:sp>
      <p:pic>
        <p:nvPicPr>
          <p:cNvPr id="9" name="Picture 8" descr="A picture containing building, drawing&#10;&#10;Description automatically generated">
            <a:extLst>
              <a:ext uri="{FF2B5EF4-FFF2-40B4-BE49-F238E27FC236}">
                <a16:creationId xmlns:a16="http://schemas.microsoft.com/office/drawing/2014/main" id="{05C774FB-6A72-C34E-AAAD-07547EC9639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8" name="TextBox 20">
            <a:extLst>
              <a:ext uri="{FF2B5EF4-FFF2-40B4-BE49-F238E27FC236}">
                <a16:creationId xmlns:a16="http://schemas.microsoft.com/office/drawing/2014/main" id="{870DFC52-AE4C-654B-A714-C2006FAE0419}"/>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6807161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2_Section Divider slide">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E925CD4-06B7-E24D-8A2A-BE1E27E8BC7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0" y="0"/>
            <a:ext cx="12193200" cy="6858000"/>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sp>
        <p:nvSpPr>
          <p:cNvPr id="2" name="Rectangle 1">
            <a:extLst>
              <a:ext uri="{FF2B5EF4-FFF2-40B4-BE49-F238E27FC236}">
                <a16:creationId xmlns:a16="http://schemas.microsoft.com/office/drawing/2014/main" id="{D58F9D61-0E18-934E-80CB-8ABCE713AF08}"/>
              </a:ext>
            </a:extLst>
          </p:cNvPr>
          <p:cNvSpPr/>
          <p:nvPr userDrawn="1"/>
        </p:nvSpPr>
        <p:spPr>
          <a:xfrm>
            <a:off x="0" y="-1"/>
            <a:ext cx="12192000" cy="6857999"/>
          </a:xfrm>
          <a:prstGeom prst="rect">
            <a:avLst/>
          </a:prstGeom>
          <a:gradFill flip="none" rotWithShape="1">
            <a:gsLst>
              <a:gs pos="0">
                <a:schemeClr val="tx1">
                  <a:alpha val="0"/>
                </a:schemeClr>
              </a:gs>
              <a:gs pos="99000">
                <a:schemeClr val="tx1">
                  <a:alpha val="20000"/>
                </a:schemeClr>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19">
            <a:extLst>
              <a:ext uri="{FF2B5EF4-FFF2-40B4-BE49-F238E27FC236}">
                <a16:creationId xmlns:a16="http://schemas.microsoft.com/office/drawing/2014/main" id="{8B5F76A5-92C3-DF4A-993D-C79C93E5316F}"/>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1" name="Title 1">
            <a:extLst>
              <a:ext uri="{FF2B5EF4-FFF2-40B4-BE49-F238E27FC236}">
                <a16:creationId xmlns:a16="http://schemas.microsoft.com/office/drawing/2014/main" id="{A2F45A70-6A1D-5943-8B02-2010995888C2}"/>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2" name="Subtitle 2">
            <a:extLst>
              <a:ext uri="{FF2B5EF4-FFF2-40B4-BE49-F238E27FC236}">
                <a16:creationId xmlns:a16="http://schemas.microsoft.com/office/drawing/2014/main" id="{21CCBE84-A3EE-DA41-BB17-C2EE027C0E1D}"/>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5" name="Picture 14" descr="A picture containing building, drawing&#10;&#10;Description automatically generated">
            <a:extLst>
              <a:ext uri="{FF2B5EF4-FFF2-40B4-BE49-F238E27FC236}">
                <a16:creationId xmlns:a16="http://schemas.microsoft.com/office/drawing/2014/main" id="{267C7E9E-E74C-0547-868F-423E4E2194C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3" name="TextBox 20">
            <a:extLst>
              <a:ext uri="{FF2B5EF4-FFF2-40B4-BE49-F238E27FC236}">
                <a16:creationId xmlns:a16="http://schemas.microsoft.com/office/drawing/2014/main" id="{1652C07E-440A-CE41-9DBD-125723A40F13}"/>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128002053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4_Closing Slide">
    <p:bg>
      <p:bgPr>
        <a:solidFill>
          <a:schemeClr val="accent2"/>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2720845-44B5-8345-A55E-DF3DBAF7C289}"/>
              </a:ext>
            </a:extLst>
          </p:cNvPr>
          <p:cNvPicPr>
            <a:picLocks noChangeAspect="1"/>
          </p:cNvPicPr>
          <p:nvPr userDrawn="1"/>
        </p:nvPicPr>
        <p:blipFill rotWithShape="1">
          <a:blip r:embed="rId2"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Rectangle 5"/>
          <p:cNvSpPr>
            <a:spLocks noChangeArrowheads="1"/>
          </p:cNvSpPr>
          <p:nvPr userDrawn="1"/>
        </p:nvSpPr>
        <p:spPr bwMode="auto">
          <a:xfrm>
            <a:off x="7078942" y="1087378"/>
            <a:ext cx="423330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r">
              <a:defRPr/>
            </a:pPr>
            <a:r>
              <a:rPr lang="en-US" altLang="x-none" sz="1200" dirty="0">
                <a:solidFill>
                  <a:schemeClr val="bg1"/>
                </a:solidFill>
              </a:rPr>
              <a:t>The Arm trademarks featured in this presentation are registered trademarks or trademarks of Arm Limited (or its subsidiaries) in the US and/or elsewhere.  All rights reserved.  All other marks featured may be trademarks of their respective owners.</a:t>
            </a:r>
          </a:p>
          <a:p>
            <a:pPr algn="r">
              <a:defRPr/>
            </a:pPr>
            <a:br>
              <a:rPr lang="en-US" altLang="x-none" sz="1200" dirty="0">
                <a:solidFill>
                  <a:schemeClr val="bg1"/>
                </a:solidFill>
              </a:rPr>
            </a:br>
            <a:r>
              <a:rPr lang="en-US" altLang="x-none" sz="1200" dirty="0" err="1">
                <a:solidFill>
                  <a:schemeClr val="bg1"/>
                </a:solidFill>
              </a:rPr>
              <a:t>www.arm.com</a:t>
            </a:r>
            <a:r>
              <a:rPr lang="en-US" altLang="x-none" sz="1200" dirty="0">
                <a:solidFill>
                  <a:schemeClr val="bg1"/>
                </a:solidFill>
              </a:rPr>
              <a:t>/company/policies/trademarks</a:t>
            </a:r>
          </a:p>
        </p:txBody>
      </p:sp>
      <p:pic>
        <p:nvPicPr>
          <p:cNvPr id="9" name="Picture 8" descr="A picture containing building, drawing&#10;&#10;Description automatically generated">
            <a:extLst>
              <a:ext uri="{FF2B5EF4-FFF2-40B4-BE49-F238E27FC236}">
                <a16:creationId xmlns:a16="http://schemas.microsoft.com/office/drawing/2014/main" id="{0A3F307A-54EB-9747-ABE8-8A816CDDD8D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8" name="TextBox 20">
            <a:extLst>
              <a:ext uri="{FF2B5EF4-FFF2-40B4-BE49-F238E27FC236}">
                <a16:creationId xmlns:a16="http://schemas.microsoft.com/office/drawing/2014/main" id="{EA133D04-5236-D641-B03F-0BE645CEB92A}"/>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222505067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79425" y="478301"/>
            <a:ext cx="11233150" cy="654760"/>
          </a:xfrm>
        </p:spPr>
        <p:txBody>
          <a:bodyPr/>
          <a:lstStyle/>
          <a:p>
            <a:r>
              <a:rPr lang="en-US"/>
              <a:t>Click to edit Master title style</a:t>
            </a:r>
          </a:p>
        </p:txBody>
      </p:sp>
      <p:sp>
        <p:nvSpPr>
          <p:cNvPr id="3" name="Content Placeholder 2"/>
          <p:cNvSpPr>
            <a:spLocks noGrp="1"/>
          </p:cNvSpPr>
          <p:nvPr>
            <p:ph idx="1"/>
          </p:nvPr>
        </p:nvSpPr>
        <p:spPr>
          <a:xfrm>
            <a:off x="479425" y="1133061"/>
            <a:ext cx="11243088" cy="46009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6280847B-9A7E-BA46-810D-F75EAE9DB87B}"/>
              </a:ext>
            </a:extLst>
          </p:cNvPr>
          <p:cNvSpPr>
            <a:spLocks noGrp="1" noChangeArrowheads="1"/>
          </p:cNvSpPr>
          <p:nvPr>
            <p:ph type="ftr" sz="quarter" idx="10"/>
          </p:nvPr>
        </p:nvSpPr>
        <p:spPr>
          <a:xfrm>
            <a:off x="0" y="0"/>
            <a:ext cx="0" cy="0"/>
          </a:xfrm>
          <a:ln/>
        </p:spPr>
        <p:txBody>
          <a:bodyPr/>
          <a:lstStyle>
            <a:lvl1pPr>
              <a:defRPr/>
            </a:lvl1pPr>
          </a:lstStyle>
          <a:p>
            <a:pPr>
              <a:defRPr/>
            </a:pPr>
            <a:endParaRPr lang="en-US" dirty="0"/>
          </a:p>
        </p:txBody>
      </p:sp>
      <p:sp>
        <p:nvSpPr>
          <p:cNvPr id="5" name="Rectangle 6">
            <a:extLst>
              <a:ext uri="{FF2B5EF4-FFF2-40B4-BE49-F238E27FC236}">
                <a16:creationId xmlns:a16="http://schemas.microsoft.com/office/drawing/2014/main" id="{1315F1EF-53E7-C540-9856-2EEA75515F0D}"/>
              </a:ext>
            </a:extLst>
          </p:cNvPr>
          <p:cNvSpPr>
            <a:spLocks noGrp="1" noChangeArrowheads="1"/>
          </p:cNvSpPr>
          <p:nvPr>
            <p:ph type="sldNum" sz="quarter" idx="11"/>
          </p:nvPr>
        </p:nvSpPr>
        <p:spPr>
          <a:xfrm>
            <a:off x="0" y="0"/>
            <a:ext cx="0" cy="0"/>
          </a:xfrm>
          <a:ln/>
        </p:spPr>
        <p:txBody>
          <a:bodyPr/>
          <a:lstStyle>
            <a:lvl1pPr>
              <a:defRPr/>
            </a:lvl1pPr>
          </a:lstStyle>
          <a:p>
            <a:pPr>
              <a:defRPr/>
            </a:pPr>
            <a:fld id="{42B5FBF0-ABAE-FA4B-A2FF-2B6EEB7B5CA1}" type="slidenum">
              <a:rPr lang="en-US" altLang="en-US" smtClean="0"/>
              <a:pPr>
                <a:defRPr/>
              </a:pPr>
              <a:t>‹#›</a:t>
            </a:fld>
            <a:endParaRPr lang="en-US" altLang="en-US" dirty="0"/>
          </a:p>
        </p:txBody>
      </p:sp>
    </p:spTree>
    <p:extLst>
      <p:ext uri="{BB962C8B-B14F-4D97-AF65-F5344CB8AC3E}">
        <p14:creationId xmlns:p14="http://schemas.microsoft.com/office/powerpoint/2010/main" val="2705024178"/>
      </p:ext>
    </p:extLst>
  </p:cSld>
  <p:clrMapOvr>
    <a:masterClrMapping/>
  </p:clrMapOvr>
  <p:transition>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5_Section Divider slide">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494321-DD87-0D4B-AEA1-CB80E368084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00" y="1"/>
            <a:ext cx="12193200" cy="6857999"/>
          </a:xfrm>
          <a:prstGeom prst="rect">
            <a:avLst/>
          </a:prstGeom>
        </p:spPr>
      </p:pic>
      <p:sp>
        <p:nvSpPr>
          <p:cNvPr id="5" name="Rectangle 4">
            <a:extLst>
              <a:ext uri="{FF2B5EF4-FFF2-40B4-BE49-F238E27FC236}">
                <a16:creationId xmlns:a16="http://schemas.microsoft.com/office/drawing/2014/main" id="{779C855E-7087-584A-BBB4-44CE2BD68C9E}"/>
              </a:ext>
            </a:extLst>
          </p:cNvPr>
          <p:cNvSpPr/>
          <p:nvPr userDrawn="1"/>
        </p:nvSpPr>
        <p:spPr>
          <a:xfrm rot="16200000">
            <a:off x="5794735" y="460734"/>
            <a:ext cx="6862654" cy="5931877"/>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sp>
        <p:nvSpPr>
          <p:cNvPr id="13" name="Rectangle 12">
            <a:extLst>
              <a:ext uri="{FF2B5EF4-FFF2-40B4-BE49-F238E27FC236}">
                <a16:creationId xmlns:a16="http://schemas.microsoft.com/office/drawing/2014/main" id="{C68F4AA8-7F9E-7D41-BF94-4D811F55AC26}"/>
              </a:ext>
            </a:extLst>
          </p:cNvPr>
          <p:cNvSpPr/>
          <p:nvPr userDrawn="1"/>
        </p:nvSpPr>
        <p:spPr>
          <a:xfrm>
            <a:off x="0" y="1"/>
            <a:ext cx="12192000" cy="6857999"/>
          </a:xfrm>
          <a:prstGeom prst="rect">
            <a:avLst/>
          </a:prstGeom>
          <a:gradFill flip="none" rotWithShape="1">
            <a:gsLst>
              <a:gs pos="0">
                <a:schemeClr val="tx1">
                  <a:alpha val="0"/>
                </a:schemeClr>
              </a:gs>
              <a:gs pos="100000">
                <a:schemeClr val="tx1">
                  <a:alpha val="45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19">
            <a:extLst>
              <a:ext uri="{FF2B5EF4-FFF2-40B4-BE49-F238E27FC236}">
                <a16:creationId xmlns:a16="http://schemas.microsoft.com/office/drawing/2014/main" id="{73210143-1056-7048-ADC6-41884B602F87}"/>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39"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6964FB5B-BAC3-AC46-8166-1B8CCBE24973}"/>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28C4AE80-A942-A94D-9D03-1C89C28629F0}"/>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5" name="Picture 14" descr="A picture containing building, drawing&#10;&#10;Description automatically generated">
            <a:extLst>
              <a:ext uri="{FF2B5EF4-FFF2-40B4-BE49-F238E27FC236}">
                <a16:creationId xmlns:a16="http://schemas.microsoft.com/office/drawing/2014/main" id="{8C8B782A-A9C9-CA41-A2FF-1BC8DE03468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22" name="TextBox 20">
            <a:extLst>
              <a:ext uri="{FF2B5EF4-FFF2-40B4-BE49-F238E27FC236}">
                <a16:creationId xmlns:a16="http://schemas.microsoft.com/office/drawing/2014/main" id="{FCEEB435-8B36-4144-8E92-92682FE106A7}"/>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596688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6_Section Divider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CD0AF51-EEA2-DE46-8B7D-78783234884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1760" r="1770"/>
          <a:stretch/>
        </p:blipFill>
        <p:spPr>
          <a:xfrm>
            <a:off x="-600" y="0"/>
            <a:ext cx="12192000" cy="6857999"/>
          </a:xfrm>
          <a:prstGeom prst="rect">
            <a:avLst/>
          </a:prstGeom>
        </p:spPr>
      </p:pic>
      <p:sp>
        <p:nvSpPr>
          <p:cNvPr id="5" name="Rectangle 4">
            <a:extLst>
              <a:ext uri="{FF2B5EF4-FFF2-40B4-BE49-F238E27FC236}">
                <a16:creationId xmlns:a16="http://schemas.microsoft.com/office/drawing/2014/main" id="{779C855E-7087-584A-BBB4-44CE2BD68C9E}"/>
              </a:ext>
            </a:extLst>
          </p:cNvPr>
          <p:cNvSpPr/>
          <p:nvPr userDrawn="1"/>
        </p:nvSpPr>
        <p:spPr>
          <a:xfrm rot="16200000">
            <a:off x="5797061" y="463062"/>
            <a:ext cx="6858000" cy="5931877"/>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a:extLst>
              <a:ext uri="{FF2B5EF4-FFF2-40B4-BE49-F238E27FC236}">
                <a16:creationId xmlns:a16="http://schemas.microsoft.com/office/drawing/2014/main" id="{4C9E646E-904B-FE40-95AC-5DBD9EA1E95D}"/>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4FC9BE8F-3B53-B24B-8202-E7DDC587BFB7}"/>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67B2024A-A0B8-5D48-B2AD-E9A66CF104D9}"/>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4" name="Picture 13" descr="A picture containing building, drawing&#10;&#10;Description automatically generated">
            <a:extLst>
              <a:ext uri="{FF2B5EF4-FFF2-40B4-BE49-F238E27FC236}">
                <a16:creationId xmlns:a16="http://schemas.microsoft.com/office/drawing/2014/main" id="{B0F255FF-9877-7447-84E8-B54342514AA9}"/>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3" name="TextBox 20">
            <a:extLst>
              <a:ext uri="{FF2B5EF4-FFF2-40B4-BE49-F238E27FC236}">
                <a16:creationId xmlns:a16="http://schemas.microsoft.com/office/drawing/2014/main" id="{AEE727D9-9D95-154F-8EEF-D353686DEB98}"/>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1304096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8_Section Divider slide">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BD6984C-0C60-D246-AE94-A2AE6368F1F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0" y="0"/>
            <a:ext cx="12193200" cy="6857998"/>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sp>
        <p:nvSpPr>
          <p:cNvPr id="13" name="Rectangle 12">
            <a:extLst>
              <a:ext uri="{FF2B5EF4-FFF2-40B4-BE49-F238E27FC236}">
                <a16:creationId xmlns:a16="http://schemas.microsoft.com/office/drawing/2014/main" id="{FF9BECDB-CC38-DF4D-907D-B3DFBF61DA05}"/>
              </a:ext>
            </a:extLst>
          </p:cNvPr>
          <p:cNvSpPr/>
          <p:nvPr userDrawn="1"/>
        </p:nvSpPr>
        <p:spPr>
          <a:xfrm>
            <a:off x="4498259" y="1"/>
            <a:ext cx="7693741" cy="6857999"/>
          </a:xfrm>
          <a:prstGeom prst="rect">
            <a:avLst/>
          </a:prstGeom>
          <a:gradFill flip="none" rotWithShape="1">
            <a:gsLst>
              <a:gs pos="0">
                <a:schemeClr val="tx1">
                  <a:alpha val="0"/>
                </a:schemeClr>
              </a:gs>
              <a:gs pos="100000">
                <a:schemeClr val="tx1">
                  <a:alpha val="45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19">
            <a:extLst>
              <a:ext uri="{FF2B5EF4-FFF2-40B4-BE49-F238E27FC236}">
                <a16:creationId xmlns:a16="http://schemas.microsoft.com/office/drawing/2014/main" id="{32AEACEA-CC36-0E44-8844-76898F890A76}"/>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39"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0C60D2D7-6351-ED48-8D39-DF4D3B06FA58}"/>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EE0145AD-284C-9241-B886-C8320F3291EC}"/>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5" name="Picture 14" descr="A picture containing building, drawing&#10;&#10;Description automatically generated">
            <a:extLst>
              <a:ext uri="{FF2B5EF4-FFF2-40B4-BE49-F238E27FC236}">
                <a16:creationId xmlns:a16="http://schemas.microsoft.com/office/drawing/2014/main" id="{317F1C36-0131-3143-8A0C-5B53D484B0F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22" name="TextBox 20">
            <a:extLst>
              <a:ext uri="{FF2B5EF4-FFF2-40B4-BE49-F238E27FC236}">
                <a16:creationId xmlns:a16="http://schemas.microsoft.com/office/drawing/2014/main" id="{97C82C88-5520-304D-9044-627C10A67F0A}"/>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58150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7_Section Divider slide">
    <p:bg>
      <p:bgPr>
        <a:solidFill>
          <a:schemeClr val="tx1"/>
        </a:solidFill>
        <a:effectLst/>
      </p:bgPr>
    </p:bg>
    <p:spTree>
      <p:nvGrpSpPr>
        <p:cNvPr id="1" name=""/>
        <p:cNvGrpSpPr/>
        <p:nvPr/>
      </p:nvGrpSpPr>
      <p:grpSpPr>
        <a:xfrm>
          <a:off x="0" y="0"/>
          <a:ext cx="0" cy="0"/>
          <a:chOff x="0" y="0"/>
          <a:chExt cx="0" cy="0"/>
        </a:xfrm>
      </p:grpSpPr>
      <p:pic>
        <p:nvPicPr>
          <p:cNvPr id="3" name="Picture 2" descr="A picture containing indoor, person&#10;&#10;Description automatically generated">
            <a:extLst>
              <a:ext uri="{FF2B5EF4-FFF2-40B4-BE49-F238E27FC236}">
                <a16:creationId xmlns:a16="http://schemas.microsoft.com/office/drawing/2014/main" id="{B1347F1D-5F69-BB4F-AE1F-4C4F13186A2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00" y="1"/>
            <a:ext cx="12193200" cy="6857998"/>
          </a:xfrm>
          <a:prstGeom prst="rect">
            <a:avLst/>
          </a:prstGeom>
        </p:spPr>
      </p:pic>
      <p:sp>
        <p:nvSpPr>
          <p:cNvPr id="5" name="Rectangle 4">
            <a:extLst>
              <a:ext uri="{FF2B5EF4-FFF2-40B4-BE49-F238E27FC236}">
                <a16:creationId xmlns:a16="http://schemas.microsoft.com/office/drawing/2014/main" id="{779C855E-7087-584A-BBB4-44CE2BD68C9E}"/>
              </a:ext>
            </a:extLst>
          </p:cNvPr>
          <p:cNvSpPr/>
          <p:nvPr userDrawn="1"/>
        </p:nvSpPr>
        <p:spPr>
          <a:xfrm rot="16200000">
            <a:off x="5172924" y="-161079"/>
            <a:ext cx="6862654" cy="7175502"/>
          </a:xfrm>
          <a:prstGeom prst="rect">
            <a:avLst/>
          </a:prstGeom>
          <a:gradFill>
            <a:gsLst>
              <a:gs pos="0">
                <a:schemeClr val="accent1">
                  <a:lumMod val="0"/>
                  <a:alpha val="0"/>
                </a:schemeClr>
              </a:gs>
              <a:gs pos="100000">
                <a:schemeClr val="tx1">
                  <a:alpha val="41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22" name="Picture 21">
            <a:extLst>
              <a:ext uri="{FF2B5EF4-FFF2-40B4-BE49-F238E27FC236}">
                <a16:creationId xmlns:a16="http://schemas.microsoft.com/office/drawing/2014/main" id="{9FCF4363-5E90-D047-9431-0DB690B3B27A}"/>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50D5555E-95A7-C641-8EB5-0619DE2A3F12}"/>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106C3B07-082E-DB42-B5EB-8FC5A1CED033}"/>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5" name="Picture 14" descr="A picture containing building, drawing&#10;&#10;Description automatically generated">
            <a:extLst>
              <a:ext uri="{FF2B5EF4-FFF2-40B4-BE49-F238E27FC236}">
                <a16:creationId xmlns:a16="http://schemas.microsoft.com/office/drawing/2014/main" id="{AF64EEF4-B1ED-2544-B548-9FFD93EA665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3" name="TextBox 20">
            <a:extLst>
              <a:ext uri="{FF2B5EF4-FFF2-40B4-BE49-F238E27FC236}">
                <a16:creationId xmlns:a16="http://schemas.microsoft.com/office/drawing/2014/main" id="{73FB50C7-839A-F84D-ADC0-26A88F1AF62E}"/>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28175365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3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AB041E3-D124-8440-B6B0-06A51A3090B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00" y="1"/>
            <a:ext cx="12193200" cy="6857999"/>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sp>
        <p:nvSpPr>
          <p:cNvPr id="18" name="Rectangle 17">
            <a:extLst>
              <a:ext uri="{FF2B5EF4-FFF2-40B4-BE49-F238E27FC236}">
                <a16:creationId xmlns:a16="http://schemas.microsoft.com/office/drawing/2014/main" id="{5BFF0996-2F0F-5B4A-AE7F-01949B340BCF}"/>
              </a:ext>
            </a:extLst>
          </p:cNvPr>
          <p:cNvSpPr/>
          <p:nvPr userDrawn="1"/>
        </p:nvSpPr>
        <p:spPr>
          <a:xfrm>
            <a:off x="3849329" y="1"/>
            <a:ext cx="8342671" cy="6857999"/>
          </a:xfrm>
          <a:prstGeom prst="rect">
            <a:avLst/>
          </a:prstGeom>
          <a:gradFill flip="none" rotWithShape="1">
            <a:gsLst>
              <a:gs pos="0">
                <a:schemeClr val="tx1">
                  <a:alpha val="0"/>
                </a:schemeClr>
              </a:gs>
              <a:gs pos="45000">
                <a:srgbClr val="000000">
                  <a:alpha val="25000"/>
                </a:srgbClr>
              </a:gs>
              <a:gs pos="100000">
                <a:schemeClr val="tx1">
                  <a:alpha val="5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a:extLst>
              <a:ext uri="{FF2B5EF4-FFF2-40B4-BE49-F238E27FC236}">
                <a16:creationId xmlns:a16="http://schemas.microsoft.com/office/drawing/2014/main" id="{86BE3C52-00EF-C04D-93F3-7480251F2708}"/>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39"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385A9EDC-D6F8-D44D-A166-BF363AD0E8CC}"/>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3" name="Subtitle 2">
            <a:extLst>
              <a:ext uri="{FF2B5EF4-FFF2-40B4-BE49-F238E27FC236}">
                <a16:creationId xmlns:a16="http://schemas.microsoft.com/office/drawing/2014/main" id="{B3120599-1266-FE46-AC08-C11A2D8A77BE}"/>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0A33934D-C896-5B4A-B1D6-BDDDB11E039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dirty="0">
              <a:solidFill>
                <a:schemeClr val="tx2"/>
              </a:solidFill>
            </a:endParaRPr>
          </a:p>
        </p:txBody>
      </p:sp>
      <p:sp>
        <p:nvSpPr>
          <p:cNvPr id="19" name="TextBox 20">
            <a:extLst>
              <a:ext uri="{FF2B5EF4-FFF2-40B4-BE49-F238E27FC236}">
                <a16:creationId xmlns:a16="http://schemas.microsoft.com/office/drawing/2014/main" id="{605CEBE1-EDEA-1145-9184-E339DB2CD8E3}"/>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20618328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9425" y="478301"/>
            <a:ext cx="11233150" cy="654760"/>
          </a:xfrm>
          <a:prstGeom prst="rect">
            <a:avLst/>
          </a:prstGeom>
        </p:spPr>
        <p:txBody>
          <a:bodyPr vert="horz" lIns="0" tIns="0" rIns="0" bIns="0" rtlCol="0" anchor="t">
            <a:noAutofit/>
          </a:bodyPr>
          <a:lstStyle/>
          <a:p>
            <a:r>
              <a:rPr lang="en-US"/>
              <a:t>Click to edit Master title style</a:t>
            </a:r>
            <a:endParaRPr lang="en-US" dirty="0"/>
          </a:p>
        </p:txBody>
      </p:sp>
      <p:sp>
        <p:nvSpPr>
          <p:cNvPr id="1029" name="TextBox 26"/>
          <p:cNvSpPr txBox="1">
            <a:spLocks noChangeArrowheads="1"/>
          </p:cNvSpPr>
          <p:nvPr userDrawn="1"/>
        </p:nvSpPr>
        <p:spPr bwMode="auto">
          <a:xfrm>
            <a:off x="492125" y="6410643"/>
            <a:ext cx="312738" cy="138112"/>
          </a:xfrm>
          <a:prstGeom prst="rect">
            <a:avLst/>
          </a:prstGeom>
          <a:noFill/>
          <a:ln>
            <a:noFill/>
          </a:ln>
        </p:spPr>
        <p:txBody>
          <a:bodyPr lIns="0" tIns="0" rIns="0" bIns="0">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lnSpc>
                <a:spcPct val="90000"/>
              </a:lnSpc>
              <a:spcAft>
                <a:spcPts val="600"/>
              </a:spcAft>
              <a:buFont typeface="Arial" charset="0"/>
              <a:buNone/>
              <a:defRPr/>
            </a:pPr>
            <a:fld id="{2682C2D1-8EA8-E748-B66F-74D4D53CF8F8}" type="slidenum">
              <a:rPr lang="en-US" altLang="en-US" sz="1000" smtClean="0">
                <a:solidFill>
                  <a:srgbClr val="7F7F7F"/>
                </a:solidFill>
              </a:rPr>
              <a:pPr eaLnBrk="1" hangingPunct="1">
                <a:lnSpc>
                  <a:spcPct val="90000"/>
                </a:lnSpc>
                <a:spcAft>
                  <a:spcPts val="600"/>
                </a:spcAft>
                <a:buFont typeface="Arial" charset="0"/>
                <a:buNone/>
                <a:defRPr/>
              </a:pPr>
              <a:t>‹#›</a:t>
            </a:fld>
            <a:endParaRPr lang="en-US" altLang="en-US" sz="1000" dirty="0">
              <a:solidFill>
                <a:srgbClr val="7F7F7F"/>
              </a:solidFill>
            </a:endParaRPr>
          </a:p>
        </p:txBody>
      </p:sp>
      <p:sp>
        <p:nvSpPr>
          <p:cNvPr id="7" name="Text Placeholder 2">
            <a:extLst>
              <a:ext uri="{FF2B5EF4-FFF2-40B4-BE49-F238E27FC236}">
                <a16:creationId xmlns:a16="http://schemas.microsoft.com/office/drawing/2014/main" id="{84EB643E-3109-434C-BA97-15D4C8A5EF9E}"/>
              </a:ext>
            </a:extLst>
          </p:cNvPr>
          <p:cNvSpPr>
            <a:spLocks noGrp="1"/>
          </p:cNvSpPr>
          <p:nvPr>
            <p:ph type="body" idx="1"/>
          </p:nvPr>
        </p:nvSpPr>
        <p:spPr>
          <a:xfrm>
            <a:off x="479425" y="1133061"/>
            <a:ext cx="11243088" cy="4974662"/>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descr="A picture containing clock, meter&#10;&#10;Description automatically generated">
            <a:extLst>
              <a:ext uri="{FF2B5EF4-FFF2-40B4-BE49-F238E27FC236}">
                <a16:creationId xmlns:a16="http://schemas.microsoft.com/office/drawing/2014/main" id="{C88DC1F2-A377-A943-9ABE-BD7E2F2C1811}"/>
              </a:ext>
            </a:extLst>
          </p:cNvPr>
          <p:cNvPicPr>
            <a:picLocks noChangeAspect="1"/>
          </p:cNvPicPr>
          <p:nvPr userDrawn="1"/>
        </p:nvPicPr>
        <p:blipFill>
          <a:blip r:embed="rId43" cstate="screen">
            <a:extLst>
              <a:ext uri="{28A0092B-C50C-407E-A947-70E740481C1C}">
                <a14:useLocalDpi xmlns:a14="http://schemas.microsoft.com/office/drawing/2010/main"/>
              </a:ext>
            </a:extLst>
          </a:blip>
          <a:stretch>
            <a:fillRect/>
          </a:stretch>
        </p:blipFill>
        <p:spPr>
          <a:xfrm>
            <a:off x="10835847" y="6384924"/>
            <a:ext cx="879904" cy="274619"/>
          </a:xfrm>
          <a:prstGeom prst="rect">
            <a:avLst/>
          </a:prstGeom>
        </p:spPr>
      </p:pic>
      <p:sp>
        <p:nvSpPr>
          <p:cNvPr id="9" name="TextBox 20">
            <a:extLst>
              <a:ext uri="{FF2B5EF4-FFF2-40B4-BE49-F238E27FC236}">
                <a16:creationId xmlns:a16="http://schemas.microsoft.com/office/drawing/2014/main" id="{27B344F3-4498-5A4F-9DA2-CB9437A25367}"/>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rgbClr val="7F7F7F"/>
                </a:solidFill>
              </a:rPr>
              <a:t>© 2021 Arm</a:t>
            </a:r>
            <a:endParaRPr lang="en-US" altLang="en-US" sz="1000" dirty="0">
              <a:solidFill>
                <a:srgbClr val="7F7F7F"/>
              </a:solidFill>
            </a:endParaRPr>
          </a:p>
        </p:txBody>
      </p:sp>
    </p:spTree>
    <p:extLst>
      <p:ext uri="{BB962C8B-B14F-4D97-AF65-F5344CB8AC3E}">
        <p14:creationId xmlns:p14="http://schemas.microsoft.com/office/powerpoint/2010/main" val="1077791022"/>
      </p:ext>
    </p:extLst>
  </p:cSld>
  <p:clrMap bg1="lt1" tx1="dk1" bg2="lt2" tx2="dk2" accent1="accent1" accent2="accent2" accent3="accent3" accent4="accent4" accent5="accent5" accent6="accent6" hlink="hlink" folHlink="folHlink"/>
  <p:sldLayoutIdLst>
    <p:sldLayoutId id="2147485514" r:id="rId1"/>
    <p:sldLayoutId id="2147485515" r:id="rId2"/>
    <p:sldLayoutId id="2147485516" r:id="rId3"/>
    <p:sldLayoutId id="2147485517" r:id="rId4"/>
    <p:sldLayoutId id="2147485520" r:id="rId5"/>
    <p:sldLayoutId id="2147485521" r:id="rId6"/>
    <p:sldLayoutId id="2147485524" r:id="rId7"/>
    <p:sldLayoutId id="2147485522" r:id="rId8"/>
    <p:sldLayoutId id="2147485507" r:id="rId9"/>
    <p:sldLayoutId id="2147485525" r:id="rId10"/>
    <p:sldLayoutId id="2147485527" r:id="rId11"/>
    <p:sldLayoutId id="2147485528" r:id="rId12"/>
    <p:sldLayoutId id="2147485529" r:id="rId13"/>
    <p:sldLayoutId id="2147485530" r:id="rId14"/>
    <p:sldLayoutId id="2147485531" r:id="rId15"/>
    <p:sldLayoutId id="2147485532" r:id="rId16"/>
    <p:sldLayoutId id="2147485533" r:id="rId17"/>
    <p:sldLayoutId id="2147485534" r:id="rId18"/>
    <p:sldLayoutId id="2147485535" r:id="rId19"/>
    <p:sldLayoutId id="2147485536" r:id="rId20"/>
    <p:sldLayoutId id="2147485537" r:id="rId21"/>
    <p:sldLayoutId id="2147485538" r:id="rId22"/>
    <p:sldLayoutId id="2147485510" r:id="rId23"/>
    <p:sldLayoutId id="2147485436" r:id="rId24"/>
    <p:sldLayoutId id="2147485438" r:id="rId25"/>
    <p:sldLayoutId id="2147485440" r:id="rId26"/>
    <p:sldLayoutId id="2147485441" r:id="rId27"/>
    <p:sldLayoutId id="2147485442" r:id="rId28"/>
    <p:sldLayoutId id="2147485443" r:id="rId29"/>
    <p:sldLayoutId id="2147485444" r:id="rId30"/>
    <p:sldLayoutId id="2147485445" r:id="rId31"/>
    <p:sldLayoutId id="2147485446" r:id="rId32"/>
    <p:sldLayoutId id="2147485447" r:id="rId33"/>
    <p:sldLayoutId id="2147485448" r:id="rId34"/>
    <p:sldLayoutId id="2147485449" r:id="rId35"/>
    <p:sldLayoutId id="2147485450" r:id="rId36"/>
    <p:sldLayoutId id="2147485452" r:id="rId37"/>
    <p:sldLayoutId id="2147485512" r:id="rId38"/>
    <p:sldLayoutId id="2147485453" r:id="rId39"/>
    <p:sldLayoutId id="2147485513" r:id="rId40"/>
    <p:sldLayoutId id="2147485539" r:id="rId41"/>
  </p:sldLayoutIdLst>
  <p:hf hdr="0" ftr="0" dt="0"/>
  <p:txStyles>
    <p:titleStyle>
      <a:lvl1pPr algn="l" rtl="0" eaLnBrk="1" fontAlgn="base" hangingPunct="1">
        <a:lnSpc>
          <a:spcPct val="85000"/>
        </a:lnSpc>
        <a:spcBef>
          <a:spcPct val="0"/>
        </a:spcBef>
        <a:spcAft>
          <a:spcPct val="0"/>
        </a:spcAft>
        <a:defRPr sz="3600" b="0" kern="1200" spc="-50">
          <a:solidFill>
            <a:schemeClr val="accent1"/>
          </a:solidFill>
          <a:latin typeface="+mn-lt"/>
          <a:ea typeface="ＭＳ Ｐゴシック" charset="0"/>
          <a:cs typeface="ＭＳ Ｐゴシック" charset="0"/>
        </a:defRPr>
      </a:lvl1pPr>
      <a:lvl2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2pPr>
      <a:lvl3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3pPr>
      <a:lvl4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4pPr>
      <a:lvl5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5pPr>
      <a:lvl6pPr marL="457200" algn="l" rtl="0" eaLnBrk="1" fontAlgn="base" hangingPunct="1">
        <a:lnSpc>
          <a:spcPct val="85000"/>
        </a:lnSpc>
        <a:spcBef>
          <a:spcPct val="0"/>
        </a:spcBef>
        <a:spcAft>
          <a:spcPct val="0"/>
        </a:spcAft>
        <a:defRPr sz="3600" b="1">
          <a:solidFill>
            <a:schemeClr val="accent1"/>
          </a:solidFill>
          <a:latin typeface="Calibri" charset="0"/>
        </a:defRPr>
      </a:lvl6pPr>
      <a:lvl7pPr marL="914400" algn="l" rtl="0" eaLnBrk="1" fontAlgn="base" hangingPunct="1">
        <a:lnSpc>
          <a:spcPct val="85000"/>
        </a:lnSpc>
        <a:spcBef>
          <a:spcPct val="0"/>
        </a:spcBef>
        <a:spcAft>
          <a:spcPct val="0"/>
        </a:spcAft>
        <a:defRPr sz="3600" b="1">
          <a:solidFill>
            <a:schemeClr val="accent1"/>
          </a:solidFill>
          <a:latin typeface="Calibri" charset="0"/>
        </a:defRPr>
      </a:lvl7pPr>
      <a:lvl8pPr marL="1371600" algn="l" rtl="0" eaLnBrk="1" fontAlgn="base" hangingPunct="1">
        <a:lnSpc>
          <a:spcPct val="85000"/>
        </a:lnSpc>
        <a:spcBef>
          <a:spcPct val="0"/>
        </a:spcBef>
        <a:spcAft>
          <a:spcPct val="0"/>
        </a:spcAft>
        <a:defRPr sz="3600" b="1">
          <a:solidFill>
            <a:schemeClr val="accent1"/>
          </a:solidFill>
          <a:latin typeface="Calibri" charset="0"/>
        </a:defRPr>
      </a:lvl8pPr>
      <a:lvl9pPr marL="1828800" algn="l" rtl="0" eaLnBrk="1" fontAlgn="base" hangingPunct="1">
        <a:lnSpc>
          <a:spcPct val="85000"/>
        </a:lnSpc>
        <a:spcBef>
          <a:spcPct val="0"/>
        </a:spcBef>
        <a:spcAft>
          <a:spcPct val="0"/>
        </a:spcAft>
        <a:defRPr sz="3600" b="1">
          <a:solidFill>
            <a:schemeClr val="accent1"/>
          </a:solidFill>
          <a:latin typeface="Calibri" charset="0"/>
        </a:defRPr>
      </a:lvl9pPr>
    </p:titleStyle>
    <p:bodyStyle>
      <a:lvl1pPr marL="342900" indent="-342900" algn="l" rtl="0" eaLnBrk="1" fontAlgn="base" hangingPunct="1">
        <a:lnSpc>
          <a:spcPct val="100000"/>
        </a:lnSpc>
        <a:spcBef>
          <a:spcPts val="600"/>
        </a:spcBef>
        <a:spcAft>
          <a:spcPts val="0"/>
        </a:spcAft>
        <a:buClr>
          <a:schemeClr val="accent1"/>
        </a:buClr>
        <a:buFont typeface="Arial" charset="0"/>
        <a:buChar char="•"/>
        <a:defRPr sz="2400" kern="1200">
          <a:solidFill>
            <a:srgbClr val="333E48"/>
          </a:solidFill>
          <a:latin typeface="+mn-lt"/>
          <a:ea typeface="ＭＳ Ｐゴシック" charset="0"/>
          <a:cs typeface="ＭＳ Ｐゴシック" charset="0"/>
        </a:defRPr>
      </a:lvl1pPr>
      <a:lvl2pPr marL="581343" indent="-166688" algn="l" rtl="0" eaLnBrk="1" fontAlgn="base" hangingPunct="1">
        <a:lnSpc>
          <a:spcPct val="100000"/>
        </a:lnSpc>
        <a:spcBef>
          <a:spcPts val="0"/>
        </a:spcBef>
        <a:spcAft>
          <a:spcPts val="0"/>
        </a:spcAft>
        <a:buClr>
          <a:schemeClr val="accent1"/>
        </a:buClr>
        <a:buSzPct val="80000"/>
        <a:buFont typeface="Arial" charset="0"/>
        <a:buChar char="•"/>
        <a:defRPr sz="2000" kern="1200">
          <a:solidFill>
            <a:srgbClr val="333E48"/>
          </a:solidFill>
          <a:latin typeface="+mn-lt"/>
          <a:ea typeface="ＭＳ Ｐゴシック" charset="0"/>
          <a:cs typeface="+mn-cs"/>
        </a:defRPr>
      </a:lvl2pPr>
      <a:lvl3pPr marL="855663" indent="-166688" algn="l" rtl="0" eaLnBrk="1" fontAlgn="base" hangingPunct="1">
        <a:lnSpc>
          <a:spcPct val="100000"/>
        </a:lnSpc>
        <a:spcBef>
          <a:spcPts val="0"/>
        </a:spcBef>
        <a:spcAft>
          <a:spcPts val="0"/>
        </a:spcAft>
        <a:buClr>
          <a:schemeClr val="accent1"/>
        </a:buClr>
        <a:buSzPct val="80000"/>
        <a:buFont typeface="Calibri" charset="0"/>
        <a:buChar char="–"/>
        <a:defRPr kern="1200">
          <a:solidFill>
            <a:srgbClr val="333E48"/>
          </a:solidFill>
          <a:latin typeface="+mn-lt"/>
          <a:ea typeface="ＭＳ Ｐゴシック" charset="0"/>
          <a:cs typeface="+mn-cs"/>
        </a:defRPr>
      </a:lvl3pPr>
      <a:lvl4pPr marL="1201738" indent="-173038" algn="l" rtl="0" eaLnBrk="1" fontAlgn="base" hangingPunct="1">
        <a:lnSpc>
          <a:spcPct val="100000"/>
        </a:lnSpc>
        <a:spcBef>
          <a:spcPts val="0"/>
        </a:spcBef>
        <a:spcAft>
          <a:spcPts val="0"/>
        </a:spcAft>
        <a:buClr>
          <a:schemeClr val="accent1"/>
        </a:buClr>
        <a:buSzPct val="80000"/>
        <a:buFont typeface="Wingdings" charset="2"/>
        <a:buChar char="§"/>
        <a:defRPr kern="1200">
          <a:solidFill>
            <a:srgbClr val="333E48"/>
          </a:solidFill>
          <a:latin typeface="+mn-lt"/>
          <a:ea typeface="ＭＳ Ｐゴシック" charset="0"/>
          <a:cs typeface="+mn-cs"/>
        </a:defRPr>
      </a:lvl4pPr>
      <a:lvl5pPr marL="1427163" indent="-168275" algn="l" rtl="0" eaLnBrk="1" fontAlgn="base" hangingPunct="1">
        <a:lnSpc>
          <a:spcPct val="100000"/>
        </a:lnSpc>
        <a:spcBef>
          <a:spcPts val="0"/>
        </a:spcBef>
        <a:spcAft>
          <a:spcPts val="0"/>
        </a:spcAft>
        <a:buClr>
          <a:schemeClr val="accent1"/>
        </a:buClr>
        <a:buSzPct val="80000"/>
        <a:buFont typeface="Calibri" charset="0"/>
        <a:buChar char="–"/>
        <a:defRPr kern="1200">
          <a:solidFill>
            <a:srgbClr val="333E48"/>
          </a:solidFill>
          <a:latin typeface="+mn-lt"/>
          <a:ea typeface="ＭＳ Ｐゴシック" charset="0"/>
          <a:cs typeface="+mn-cs"/>
        </a:defRPr>
      </a:lvl5pPr>
      <a:lvl6pPr marL="16550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6pPr>
      <a:lvl7pPr marL="18836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7pPr>
      <a:lvl8pPr marL="21122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8pPr>
      <a:lvl9pPr marL="23408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619" userDrawn="1">
          <p15:clr>
            <a:srgbClr val="F26B43"/>
          </p15:clr>
        </p15:guide>
        <p15:guide id="4" orient="horz" pos="300" userDrawn="1">
          <p15:clr>
            <a:srgbClr val="F26B43"/>
          </p15:clr>
        </p15:guide>
        <p15:guide id="5" orient="horz" pos="4020" userDrawn="1">
          <p15:clr>
            <a:srgbClr val="F26B43"/>
          </p15:clr>
        </p15:guide>
        <p15:guide id="6" pos="7378" userDrawn="1">
          <p15:clr>
            <a:srgbClr val="F26B43"/>
          </p15:clr>
        </p15:guide>
        <p15:guide id="7" pos="302" userDrawn="1">
          <p15:clr>
            <a:srgbClr val="F26B43"/>
          </p15:clr>
        </p15:guide>
        <p15:guide id="8" pos="7061"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7.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0B2B5-4683-EA47-85B4-5F8C42063374}"/>
              </a:ext>
            </a:extLst>
          </p:cNvPr>
          <p:cNvSpPr>
            <a:spLocks noGrp="1"/>
          </p:cNvSpPr>
          <p:nvPr>
            <p:ph type="title"/>
          </p:nvPr>
        </p:nvSpPr>
        <p:spPr/>
        <p:txBody>
          <a:bodyPr/>
          <a:lstStyle/>
          <a:p>
            <a:r>
              <a:rPr lang="en-US" dirty="0"/>
              <a:t>AHB UART Peripheral</a:t>
            </a:r>
          </a:p>
        </p:txBody>
      </p:sp>
      <p:sp>
        <p:nvSpPr>
          <p:cNvPr id="3" name="Subtitle 2">
            <a:extLst>
              <a:ext uri="{FF2B5EF4-FFF2-40B4-BE49-F238E27FC236}">
                <a16:creationId xmlns:a16="http://schemas.microsoft.com/office/drawing/2014/main" id="{E70F63D7-C9D6-5940-A181-F1CEF7DF7ED4}"/>
              </a:ext>
            </a:extLst>
          </p:cNvPr>
          <p:cNvSpPr>
            <a:spLocks noGrp="1"/>
          </p:cNvSpPr>
          <p:nvPr>
            <p:ph type="subTitle" idx="1"/>
          </p:nvPr>
        </p:nvSpPr>
        <p:spPr/>
        <p:txBody>
          <a:bodyPr/>
          <a:lstStyle/>
          <a:p>
            <a:r>
              <a:rPr lang="en-US" dirty="0"/>
              <a:t>Intro to System-on-Chip Design course</a:t>
            </a:r>
          </a:p>
          <a:p>
            <a:endParaRPr lang="en-US" dirty="0"/>
          </a:p>
        </p:txBody>
      </p:sp>
    </p:spTree>
    <p:extLst>
      <p:ext uri="{BB962C8B-B14F-4D97-AF65-F5344CB8AC3E}">
        <p14:creationId xmlns:p14="http://schemas.microsoft.com/office/powerpoint/2010/main" val="22118909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GB" dirty="0"/>
              <a:t>UART Protocol</a:t>
            </a:r>
            <a:endParaRPr lang="en-US" dirty="0"/>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sz="quarter" idx="1"/>
          </p:nvPr>
        </p:nvSpPr>
        <p:spPr bwMode="auto">
          <a:xfrm>
            <a:off x="492125" y="1639888"/>
            <a:ext cx="11180763" cy="4086225"/>
          </a:xfrm>
        </p:spPr>
        <p:txBody>
          <a:bodyPr wrap="square" numCol="1" anchor="t" anchorCtr="0" compatLnSpc="1">
            <a:prstTxWarp prst="textNoShape">
              <a:avLst/>
            </a:prstTxWarp>
          </a:bodyPr>
          <a:lstStyle/>
          <a:p>
            <a:r>
              <a:rPr lang="en-IN" altLang="en-US" dirty="0">
                <a:ea typeface="ＭＳ Ｐゴシック" panose="020B0600070205080204" pitchFamily="34" charset="-128"/>
              </a:rPr>
              <a:t>Data transfer starts with a starting bit by driving logic to low for one clock cycle.</a:t>
            </a:r>
          </a:p>
          <a:p>
            <a:r>
              <a:rPr lang="en-IN" altLang="en-US" dirty="0">
                <a:ea typeface="ＭＳ Ｐゴシック" panose="020B0600070205080204" pitchFamily="34" charset="-128"/>
              </a:rPr>
              <a:t>In the next eight clock cycles, eight bits are sent sequentially from the transmitter.</a:t>
            </a:r>
          </a:p>
          <a:p>
            <a:r>
              <a:rPr lang="en-IN" altLang="en-US" dirty="0">
                <a:ea typeface="ＭＳ Ｐゴシック" panose="020B0600070205080204" pitchFamily="34" charset="-128"/>
              </a:rPr>
              <a:t>Optionally, one parity bit can be added to improve transfer reliability.</a:t>
            </a:r>
          </a:p>
          <a:p>
            <a:r>
              <a:rPr lang="en-IN" altLang="en-US" dirty="0">
                <a:ea typeface="ＭＳ Ｐゴシック" panose="020B0600070205080204" pitchFamily="34" charset="-128"/>
              </a:rPr>
              <a:t>In the end, the data wire is pulled up high to indicate completion of the transfer.</a:t>
            </a:r>
            <a:endParaRPr lang="en-US" altLang="en-US" dirty="0">
              <a:ea typeface="ＭＳ Ｐゴシック" panose="020B0600070205080204" pitchFamily="34" charset="-128"/>
            </a:endParaRPr>
          </a:p>
        </p:txBody>
      </p:sp>
      <p:grpSp>
        <p:nvGrpSpPr>
          <p:cNvPr id="5" name="Group 100">
            <a:extLst>
              <a:ext uri="{FF2B5EF4-FFF2-40B4-BE49-F238E27FC236}">
                <a16:creationId xmlns:a16="http://schemas.microsoft.com/office/drawing/2014/main" id="{D4E09D19-63E9-4FB3-8970-396B824CC7FF}"/>
              </a:ext>
            </a:extLst>
          </p:cNvPr>
          <p:cNvGrpSpPr>
            <a:grpSpLocks/>
          </p:cNvGrpSpPr>
          <p:nvPr/>
        </p:nvGrpSpPr>
        <p:grpSpPr bwMode="auto">
          <a:xfrm>
            <a:off x="1007140" y="3962403"/>
            <a:ext cx="10043893" cy="354113"/>
            <a:chOff x="865462" y="2956260"/>
            <a:chExt cx="7535588" cy="354330"/>
          </a:xfrm>
          <a:effectLst>
            <a:outerShdw blurRad="50800" dist="38100" dir="2700000" algn="tl" rotWithShape="0">
              <a:prstClr val="black">
                <a:alpha val="40000"/>
              </a:prstClr>
            </a:outerShdw>
          </a:effectLst>
        </p:grpSpPr>
        <p:grpSp>
          <p:nvGrpSpPr>
            <p:cNvPr id="6" name="Group 4">
              <a:extLst>
                <a:ext uri="{FF2B5EF4-FFF2-40B4-BE49-F238E27FC236}">
                  <a16:creationId xmlns:a16="http://schemas.microsoft.com/office/drawing/2014/main" id="{48CDBBD6-4823-4912-B328-C19D91EB1809}"/>
                </a:ext>
              </a:extLst>
            </p:cNvPr>
            <p:cNvGrpSpPr>
              <a:grpSpLocks/>
            </p:cNvGrpSpPr>
            <p:nvPr/>
          </p:nvGrpSpPr>
          <p:grpSpPr bwMode="auto">
            <a:xfrm>
              <a:off x="2111173" y="2956261"/>
              <a:ext cx="639233" cy="354329"/>
              <a:chOff x="1877152" y="4791247"/>
              <a:chExt cx="623208" cy="214429"/>
            </a:xfrm>
          </p:grpSpPr>
          <p:sp>
            <p:nvSpPr>
              <p:cNvPr id="92" name="Rectangle 91">
                <a:extLst>
                  <a:ext uri="{FF2B5EF4-FFF2-40B4-BE49-F238E27FC236}">
                    <a16:creationId xmlns:a16="http://schemas.microsoft.com/office/drawing/2014/main" id="{B0563D52-6D06-42CD-8EF0-FC7BC0ADC7D4}"/>
                  </a:ext>
                </a:extLst>
              </p:cNvPr>
              <p:cNvSpPr/>
              <p:nvPr/>
            </p:nvSpPr>
            <p:spPr bwMode="auto">
              <a:xfrm>
                <a:off x="1910073" y="4791246"/>
                <a:ext cx="557153" cy="214369"/>
              </a:xfrm>
              <a:prstGeom prst="rect">
                <a:avLst/>
              </a:prstGeom>
              <a:solidFill>
                <a:schemeClr val="accent5">
                  <a:lumMod val="60000"/>
                  <a:lumOff val="40000"/>
                </a:schemeClr>
              </a:solidFill>
              <a:ln w="19050" cap="flat" cmpd="sng" algn="ctr">
                <a:noFill/>
                <a:prstDash val="solid"/>
                <a:round/>
                <a:headEnd type="none" w="med" len="med"/>
                <a:tailEnd type="none" w="med" len="med"/>
              </a:ln>
              <a:effectLst/>
            </p:spPr>
            <p:txBody>
              <a:bodyPr wrap="none" anchor="ctr"/>
              <a:lstStyle/>
              <a:p>
                <a:pPr algn="ctr">
                  <a:defRPr/>
                </a:pPr>
                <a:endParaRPr lang="en-GB" sz="1600" dirty="0"/>
              </a:p>
            </p:txBody>
          </p:sp>
          <p:sp>
            <p:nvSpPr>
              <p:cNvPr id="93" name="Isosceles Triangle 92">
                <a:extLst>
                  <a:ext uri="{FF2B5EF4-FFF2-40B4-BE49-F238E27FC236}">
                    <a16:creationId xmlns:a16="http://schemas.microsoft.com/office/drawing/2014/main" id="{2E9F5BB4-8285-4467-9877-878E0FF96440}"/>
                  </a:ext>
                </a:extLst>
              </p:cNvPr>
              <p:cNvSpPr/>
              <p:nvPr/>
            </p:nvSpPr>
            <p:spPr bwMode="auto">
              <a:xfrm rot="16200000">
                <a:off x="1786639" y="4882181"/>
                <a:ext cx="214369" cy="32500"/>
              </a:xfrm>
              <a:prstGeom prst="triangle">
                <a:avLst/>
              </a:prstGeom>
              <a:solidFill>
                <a:schemeClr val="accent5">
                  <a:lumMod val="60000"/>
                  <a:lumOff val="40000"/>
                </a:schemeClr>
              </a:solidFill>
              <a:ln w="19050" cap="flat" cmpd="sng" algn="ctr">
                <a:noFill/>
                <a:prstDash val="solid"/>
                <a:round/>
                <a:headEnd type="none" w="med" len="med"/>
                <a:tailEnd type="none" w="med" len="med"/>
              </a:ln>
              <a:effectLst/>
            </p:spPr>
            <p:txBody>
              <a:bodyPr wrap="none" anchor="ctr"/>
              <a:lstStyle/>
              <a:p>
                <a:pPr algn="ctr">
                  <a:defRPr/>
                </a:pPr>
                <a:endParaRPr lang="en-GB" sz="1600" dirty="0"/>
              </a:p>
            </p:txBody>
          </p:sp>
          <p:sp>
            <p:nvSpPr>
              <p:cNvPr id="94" name="Isosceles Triangle 93">
                <a:extLst>
                  <a:ext uri="{FF2B5EF4-FFF2-40B4-BE49-F238E27FC236}">
                    <a16:creationId xmlns:a16="http://schemas.microsoft.com/office/drawing/2014/main" id="{BB297C80-E185-47D5-883C-C788D8F5A74E}"/>
                  </a:ext>
                </a:extLst>
              </p:cNvPr>
              <p:cNvSpPr/>
              <p:nvPr/>
            </p:nvSpPr>
            <p:spPr bwMode="auto">
              <a:xfrm rot="5400000">
                <a:off x="2376292" y="4882181"/>
                <a:ext cx="214369" cy="32501"/>
              </a:xfrm>
              <a:prstGeom prst="triangle">
                <a:avLst/>
              </a:prstGeom>
              <a:solidFill>
                <a:schemeClr val="accent5">
                  <a:lumMod val="60000"/>
                  <a:lumOff val="40000"/>
                </a:schemeClr>
              </a:solidFill>
              <a:ln w="19050" cap="flat" cmpd="sng" algn="ctr">
                <a:noFill/>
                <a:prstDash val="solid"/>
                <a:round/>
                <a:headEnd type="none" w="med" len="med"/>
                <a:tailEnd type="none" w="med" len="med"/>
              </a:ln>
              <a:effectLst/>
            </p:spPr>
            <p:txBody>
              <a:bodyPr wrap="none" anchor="ctr"/>
              <a:lstStyle/>
              <a:p>
                <a:pPr algn="ctr">
                  <a:defRPr/>
                </a:pPr>
                <a:endParaRPr lang="en-GB" sz="1600" dirty="0"/>
              </a:p>
            </p:txBody>
          </p:sp>
          <p:cxnSp>
            <p:nvCxnSpPr>
              <p:cNvPr id="95" name="Straight Connector 94">
                <a:extLst>
                  <a:ext uri="{FF2B5EF4-FFF2-40B4-BE49-F238E27FC236}">
                    <a16:creationId xmlns:a16="http://schemas.microsoft.com/office/drawing/2014/main" id="{97D6F66F-BC86-420F-B0AD-5E19599BD14F}"/>
                  </a:ext>
                </a:extLst>
              </p:cNvPr>
              <p:cNvCxnSpPr>
                <a:stCxn id="93" idx="4"/>
              </p:cNvCxnSpPr>
              <p:nvPr/>
            </p:nvCxnSpPr>
            <p:spPr bwMode="auto">
              <a:xfrm flipH="1">
                <a:off x="1877573" y="4791246"/>
                <a:ext cx="32500" cy="107665"/>
              </a:xfrm>
              <a:prstGeom prst="line">
                <a:avLst/>
              </a:prstGeom>
              <a:noFill/>
              <a:ln w="12700" cap="flat" cmpd="sng" algn="ctr">
                <a:solidFill>
                  <a:schemeClr val="tx1">
                    <a:lumMod val="50000"/>
                    <a:lumOff val="50000"/>
                  </a:schemeClr>
                </a:solidFill>
                <a:prstDash val="solid"/>
                <a:round/>
                <a:headEnd type="none" w="med" len="med"/>
                <a:tailEnd type="none" w="med" len="med"/>
              </a:ln>
              <a:effectLst/>
            </p:spPr>
          </p:cxnSp>
          <p:cxnSp>
            <p:nvCxnSpPr>
              <p:cNvPr id="96" name="Straight Connector 95">
                <a:extLst>
                  <a:ext uri="{FF2B5EF4-FFF2-40B4-BE49-F238E27FC236}">
                    <a16:creationId xmlns:a16="http://schemas.microsoft.com/office/drawing/2014/main" id="{4B0D4334-DCA0-44E1-9221-BC50A5BEB9F0}"/>
                  </a:ext>
                </a:extLst>
              </p:cNvPr>
              <p:cNvCxnSpPr>
                <a:stCxn id="93" idx="0"/>
                <a:endCxn id="93" idx="2"/>
              </p:cNvCxnSpPr>
              <p:nvPr/>
            </p:nvCxnSpPr>
            <p:spPr bwMode="auto">
              <a:xfrm>
                <a:off x="1877573" y="4898911"/>
                <a:ext cx="32500" cy="106704"/>
              </a:xfrm>
              <a:prstGeom prst="line">
                <a:avLst/>
              </a:prstGeom>
              <a:noFill/>
              <a:ln w="12700" cap="flat" cmpd="sng" algn="ctr">
                <a:solidFill>
                  <a:schemeClr val="tx1">
                    <a:lumMod val="50000"/>
                    <a:lumOff val="50000"/>
                  </a:schemeClr>
                </a:solidFill>
                <a:prstDash val="solid"/>
                <a:round/>
                <a:headEnd type="none" w="med" len="med"/>
                <a:tailEnd type="none" w="med" len="med"/>
              </a:ln>
              <a:effectLst/>
            </p:spPr>
          </p:cxnSp>
          <p:cxnSp>
            <p:nvCxnSpPr>
              <p:cNvPr id="97" name="Straight Connector 96">
                <a:extLst>
                  <a:ext uri="{FF2B5EF4-FFF2-40B4-BE49-F238E27FC236}">
                    <a16:creationId xmlns:a16="http://schemas.microsoft.com/office/drawing/2014/main" id="{B15C78EE-5F68-4AB6-885F-3FBA47E538AC}"/>
                  </a:ext>
                </a:extLst>
              </p:cNvPr>
              <p:cNvCxnSpPr>
                <a:stCxn id="94" idx="2"/>
              </p:cNvCxnSpPr>
              <p:nvPr/>
            </p:nvCxnSpPr>
            <p:spPr bwMode="auto">
              <a:xfrm>
                <a:off x="2467226" y="4791246"/>
                <a:ext cx="32501" cy="107665"/>
              </a:xfrm>
              <a:prstGeom prst="line">
                <a:avLst/>
              </a:prstGeom>
              <a:noFill/>
              <a:ln w="12700" cap="flat" cmpd="sng" algn="ctr">
                <a:solidFill>
                  <a:schemeClr val="tx1">
                    <a:lumMod val="50000"/>
                    <a:lumOff val="50000"/>
                  </a:schemeClr>
                </a:solidFill>
                <a:prstDash val="solid"/>
                <a:round/>
                <a:headEnd type="none" w="med" len="med"/>
                <a:tailEnd type="none" w="med" len="med"/>
              </a:ln>
              <a:effectLst/>
            </p:spPr>
          </p:cxnSp>
          <p:cxnSp>
            <p:nvCxnSpPr>
              <p:cNvPr id="98" name="Straight Connector 97">
                <a:extLst>
                  <a:ext uri="{FF2B5EF4-FFF2-40B4-BE49-F238E27FC236}">
                    <a16:creationId xmlns:a16="http://schemas.microsoft.com/office/drawing/2014/main" id="{9542ECD3-93EF-44C9-AB92-7640B891293B}"/>
                  </a:ext>
                </a:extLst>
              </p:cNvPr>
              <p:cNvCxnSpPr>
                <a:endCxn id="94" idx="4"/>
              </p:cNvCxnSpPr>
              <p:nvPr/>
            </p:nvCxnSpPr>
            <p:spPr bwMode="auto">
              <a:xfrm flipH="1">
                <a:off x="2467226" y="4898911"/>
                <a:ext cx="32501" cy="106704"/>
              </a:xfrm>
              <a:prstGeom prst="line">
                <a:avLst/>
              </a:prstGeom>
              <a:noFill/>
              <a:ln w="12700" cap="flat" cmpd="sng" algn="ctr">
                <a:solidFill>
                  <a:schemeClr val="tx1">
                    <a:lumMod val="50000"/>
                    <a:lumOff val="50000"/>
                  </a:schemeClr>
                </a:solidFill>
                <a:prstDash val="solid"/>
                <a:round/>
                <a:headEnd type="none" w="med" len="med"/>
                <a:tailEnd type="none" w="med" len="med"/>
              </a:ln>
              <a:effectLst/>
            </p:spPr>
          </p:cxnSp>
          <p:cxnSp>
            <p:nvCxnSpPr>
              <p:cNvPr id="99" name="Straight Connector 98">
                <a:extLst>
                  <a:ext uri="{FF2B5EF4-FFF2-40B4-BE49-F238E27FC236}">
                    <a16:creationId xmlns:a16="http://schemas.microsoft.com/office/drawing/2014/main" id="{EDB294B9-6D51-4C41-AC3F-1B8DB7ACD60B}"/>
                  </a:ext>
                </a:extLst>
              </p:cNvPr>
              <p:cNvCxnSpPr>
                <a:stCxn id="93" idx="4"/>
                <a:endCxn id="94" idx="2"/>
              </p:cNvCxnSpPr>
              <p:nvPr/>
            </p:nvCxnSpPr>
            <p:spPr bwMode="auto">
              <a:xfrm>
                <a:off x="1910073" y="4791246"/>
                <a:ext cx="557153" cy="0"/>
              </a:xfrm>
              <a:prstGeom prst="line">
                <a:avLst/>
              </a:prstGeom>
              <a:noFill/>
              <a:ln w="12700" cap="flat" cmpd="sng" algn="ctr">
                <a:solidFill>
                  <a:schemeClr val="tx1">
                    <a:lumMod val="50000"/>
                    <a:lumOff val="50000"/>
                  </a:schemeClr>
                </a:solidFill>
                <a:prstDash val="solid"/>
                <a:round/>
                <a:headEnd type="none" w="med" len="med"/>
                <a:tailEnd type="none" w="med" len="med"/>
              </a:ln>
              <a:effectLst/>
            </p:spPr>
          </p:cxnSp>
          <p:cxnSp>
            <p:nvCxnSpPr>
              <p:cNvPr id="100" name="Straight Connector 99">
                <a:extLst>
                  <a:ext uri="{FF2B5EF4-FFF2-40B4-BE49-F238E27FC236}">
                    <a16:creationId xmlns:a16="http://schemas.microsoft.com/office/drawing/2014/main" id="{3BEE5CB1-1998-4DCA-9039-9C5651AB5C7A}"/>
                  </a:ext>
                </a:extLst>
              </p:cNvPr>
              <p:cNvCxnSpPr>
                <a:stCxn id="93" idx="2"/>
              </p:cNvCxnSpPr>
              <p:nvPr/>
            </p:nvCxnSpPr>
            <p:spPr bwMode="auto">
              <a:xfrm>
                <a:off x="1910073" y="5005615"/>
                <a:ext cx="557153" cy="0"/>
              </a:xfrm>
              <a:prstGeom prst="line">
                <a:avLst/>
              </a:prstGeom>
              <a:noFill/>
              <a:ln w="12700" cap="flat" cmpd="sng" algn="ctr">
                <a:solidFill>
                  <a:schemeClr val="tx1">
                    <a:lumMod val="50000"/>
                    <a:lumOff val="50000"/>
                  </a:schemeClr>
                </a:solidFill>
                <a:prstDash val="solid"/>
                <a:round/>
                <a:headEnd type="none" w="med" len="med"/>
                <a:tailEnd type="none" w="med" len="med"/>
              </a:ln>
              <a:effectLst/>
            </p:spPr>
          </p:cxnSp>
        </p:grpSp>
        <p:cxnSp>
          <p:nvCxnSpPr>
            <p:cNvPr id="7" name="Straight Connector 6">
              <a:extLst>
                <a:ext uri="{FF2B5EF4-FFF2-40B4-BE49-F238E27FC236}">
                  <a16:creationId xmlns:a16="http://schemas.microsoft.com/office/drawing/2014/main" id="{0CFFD596-8FA0-42F2-9634-D73ACA7ABD64}"/>
                </a:ext>
              </a:extLst>
            </p:cNvPr>
            <p:cNvCxnSpPr/>
            <p:nvPr/>
          </p:nvCxnSpPr>
          <p:spPr bwMode="auto">
            <a:xfrm flipH="1">
              <a:off x="2075093" y="3134169"/>
              <a:ext cx="33337" cy="176321"/>
            </a:xfrm>
            <a:prstGeom prst="line">
              <a:avLst/>
            </a:prstGeom>
            <a:noFill/>
            <a:ln w="12700" cap="flat" cmpd="sng" algn="ctr">
              <a:solidFill>
                <a:schemeClr val="tx1">
                  <a:lumMod val="50000"/>
                  <a:lumOff val="50000"/>
                </a:schemeClr>
              </a:solidFill>
              <a:prstDash val="solid"/>
              <a:round/>
              <a:headEnd type="none" w="med" len="med"/>
              <a:tailEnd type="none" w="med" len="med"/>
            </a:ln>
            <a:effectLst/>
          </p:spPr>
        </p:cxnSp>
        <p:sp>
          <p:nvSpPr>
            <p:cNvPr id="8" name="Rectangle 7">
              <a:extLst>
                <a:ext uri="{FF2B5EF4-FFF2-40B4-BE49-F238E27FC236}">
                  <a16:creationId xmlns:a16="http://schemas.microsoft.com/office/drawing/2014/main" id="{B69A342E-D3D2-4C13-9F01-CFFE124F2C97}"/>
                </a:ext>
              </a:extLst>
            </p:cNvPr>
            <p:cNvSpPr/>
            <p:nvPr/>
          </p:nvSpPr>
          <p:spPr bwMode="auto">
            <a:xfrm>
              <a:off x="6619940" y="2956260"/>
              <a:ext cx="571479" cy="354230"/>
            </a:xfrm>
            <a:prstGeom prst="rect">
              <a:avLst/>
            </a:prstGeom>
            <a:solidFill>
              <a:schemeClr val="accent5">
                <a:lumMod val="60000"/>
                <a:lumOff val="40000"/>
              </a:schemeClr>
            </a:solidFill>
            <a:ln w="19050" cap="flat" cmpd="sng" algn="ctr">
              <a:noFill/>
              <a:prstDash val="solid"/>
              <a:round/>
              <a:headEnd type="none" w="med" len="med"/>
              <a:tailEnd type="none" w="med" len="med"/>
            </a:ln>
            <a:effectLst/>
          </p:spPr>
          <p:txBody>
            <a:bodyPr wrap="none" anchor="ctr"/>
            <a:lstStyle/>
            <a:p>
              <a:pPr algn="ctr">
                <a:defRPr/>
              </a:pPr>
              <a:endParaRPr lang="en-GB" sz="1600" dirty="0"/>
            </a:p>
          </p:txBody>
        </p:sp>
        <p:sp>
          <p:nvSpPr>
            <p:cNvPr id="9" name="Isosceles Triangle 8">
              <a:extLst>
                <a:ext uri="{FF2B5EF4-FFF2-40B4-BE49-F238E27FC236}">
                  <a16:creationId xmlns:a16="http://schemas.microsoft.com/office/drawing/2014/main" id="{025A3CF4-6EB9-42BF-A331-416B7A24B8D6}"/>
                </a:ext>
              </a:extLst>
            </p:cNvPr>
            <p:cNvSpPr/>
            <p:nvPr/>
          </p:nvSpPr>
          <p:spPr bwMode="auto">
            <a:xfrm rot="16200000">
              <a:off x="6425363" y="3115913"/>
              <a:ext cx="354230" cy="34924"/>
            </a:xfrm>
            <a:prstGeom prst="triangle">
              <a:avLst/>
            </a:prstGeom>
            <a:solidFill>
              <a:schemeClr val="accent5">
                <a:lumMod val="60000"/>
                <a:lumOff val="40000"/>
              </a:schemeClr>
            </a:solidFill>
            <a:ln w="19050" cap="flat" cmpd="sng" algn="ctr">
              <a:noFill/>
              <a:prstDash val="solid"/>
              <a:round/>
              <a:headEnd type="none" w="med" len="med"/>
              <a:tailEnd type="none" w="med" len="med"/>
            </a:ln>
            <a:effectLst/>
          </p:spPr>
          <p:txBody>
            <a:bodyPr wrap="none" anchor="ctr"/>
            <a:lstStyle/>
            <a:p>
              <a:pPr algn="ctr">
                <a:defRPr/>
              </a:pPr>
              <a:endParaRPr lang="en-GB" sz="1600" dirty="0"/>
            </a:p>
          </p:txBody>
        </p:sp>
        <p:sp>
          <p:nvSpPr>
            <p:cNvPr id="10" name="Isosceles Triangle 9">
              <a:extLst>
                <a:ext uri="{FF2B5EF4-FFF2-40B4-BE49-F238E27FC236}">
                  <a16:creationId xmlns:a16="http://schemas.microsoft.com/office/drawing/2014/main" id="{4204DC51-7B22-4507-98C6-A9035D664DD9}"/>
                </a:ext>
              </a:extLst>
            </p:cNvPr>
            <p:cNvSpPr/>
            <p:nvPr/>
          </p:nvSpPr>
          <p:spPr bwMode="auto">
            <a:xfrm rot="5400000">
              <a:off x="7030972" y="3116707"/>
              <a:ext cx="354230" cy="33336"/>
            </a:xfrm>
            <a:prstGeom prst="triangle">
              <a:avLst/>
            </a:prstGeom>
            <a:solidFill>
              <a:schemeClr val="accent5">
                <a:lumMod val="60000"/>
                <a:lumOff val="40000"/>
              </a:schemeClr>
            </a:solidFill>
            <a:ln w="19050" cap="flat" cmpd="sng" algn="ctr">
              <a:noFill/>
              <a:prstDash val="solid"/>
              <a:round/>
              <a:headEnd type="none" w="med" len="med"/>
              <a:tailEnd type="none" w="med" len="med"/>
            </a:ln>
            <a:effectLst/>
          </p:spPr>
          <p:txBody>
            <a:bodyPr wrap="none" anchor="ctr"/>
            <a:lstStyle/>
            <a:p>
              <a:pPr algn="ctr">
                <a:defRPr/>
              </a:pPr>
              <a:endParaRPr lang="en-GB" sz="1600" dirty="0"/>
            </a:p>
          </p:txBody>
        </p:sp>
        <p:cxnSp>
          <p:nvCxnSpPr>
            <p:cNvPr id="11" name="Straight Connector 10">
              <a:extLst>
                <a:ext uri="{FF2B5EF4-FFF2-40B4-BE49-F238E27FC236}">
                  <a16:creationId xmlns:a16="http://schemas.microsoft.com/office/drawing/2014/main" id="{79246FDE-B3D0-41A4-839D-6E1CB875AFBB}"/>
                </a:ext>
              </a:extLst>
            </p:cNvPr>
            <p:cNvCxnSpPr>
              <a:stCxn id="9" idx="4"/>
            </p:cNvCxnSpPr>
            <p:nvPr/>
          </p:nvCxnSpPr>
          <p:spPr bwMode="auto">
            <a:xfrm flipH="1">
              <a:off x="6585016" y="2956260"/>
              <a:ext cx="34924" cy="177909"/>
            </a:xfrm>
            <a:prstGeom prst="line">
              <a:avLst/>
            </a:prstGeom>
            <a:noFill/>
            <a:ln w="12700" cap="flat" cmpd="sng" algn="ctr">
              <a:solidFill>
                <a:schemeClr val="tx1">
                  <a:lumMod val="50000"/>
                  <a:lumOff val="50000"/>
                </a:schemeClr>
              </a:solidFill>
              <a:prstDash val="solid"/>
              <a:round/>
              <a:headEnd type="none" w="med" len="med"/>
              <a:tailEnd type="none" w="med" len="med"/>
            </a:ln>
            <a:effectLst/>
          </p:spPr>
        </p:cxnSp>
        <p:cxnSp>
          <p:nvCxnSpPr>
            <p:cNvPr id="12" name="Straight Connector 11">
              <a:extLst>
                <a:ext uri="{FF2B5EF4-FFF2-40B4-BE49-F238E27FC236}">
                  <a16:creationId xmlns:a16="http://schemas.microsoft.com/office/drawing/2014/main" id="{2451A7EC-74C1-4A03-8A73-12CACD3588A0}"/>
                </a:ext>
              </a:extLst>
            </p:cNvPr>
            <p:cNvCxnSpPr>
              <a:stCxn id="9" idx="0"/>
              <a:endCxn id="9" idx="2"/>
            </p:cNvCxnSpPr>
            <p:nvPr/>
          </p:nvCxnSpPr>
          <p:spPr bwMode="auto">
            <a:xfrm>
              <a:off x="6585016" y="3134169"/>
              <a:ext cx="34924" cy="176321"/>
            </a:xfrm>
            <a:prstGeom prst="line">
              <a:avLst/>
            </a:prstGeom>
            <a:noFill/>
            <a:ln w="12700" cap="flat" cmpd="sng" algn="ctr">
              <a:solidFill>
                <a:schemeClr val="tx1">
                  <a:lumMod val="50000"/>
                  <a:lumOff val="50000"/>
                </a:schemeClr>
              </a:solidFill>
              <a:prstDash val="solid"/>
              <a:round/>
              <a:headEnd type="none" w="med" len="med"/>
              <a:tailEnd type="none" w="med" len="med"/>
            </a:ln>
            <a:effectLst/>
          </p:spPr>
        </p:cxnSp>
        <p:cxnSp>
          <p:nvCxnSpPr>
            <p:cNvPr id="13" name="Straight Connector 12">
              <a:extLst>
                <a:ext uri="{FF2B5EF4-FFF2-40B4-BE49-F238E27FC236}">
                  <a16:creationId xmlns:a16="http://schemas.microsoft.com/office/drawing/2014/main" id="{B7ECE8A4-539D-45FF-B17F-5BCA9EAF1720}"/>
                </a:ext>
              </a:extLst>
            </p:cNvPr>
            <p:cNvCxnSpPr>
              <a:stCxn id="10" idx="2"/>
            </p:cNvCxnSpPr>
            <p:nvPr/>
          </p:nvCxnSpPr>
          <p:spPr bwMode="auto">
            <a:xfrm>
              <a:off x="7191419" y="2956260"/>
              <a:ext cx="33336" cy="177909"/>
            </a:xfrm>
            <a:prstGeom prst="line">
              <a:avLst/>
            </a:prstGeom>
            <a:noFill/>
            <a:ln w="12700" cap="flat" cmpd="sng" algn="ctr">
              <a:solidFill>
                <a:schemeClr val="tx1">
                  <a:lumMod val="50000"/>
                  <a:lumOff val="50000"/>
                </a:schemeClr>
              </a:solidFill>
              <a:prstDash val="solid"/>
              <a:round/>
              <a:headEnd type="none" w="med" len="med"/>
              <a:tailEnd type="none" w="med" len="med"/>
            </a:ln>
            <a:effectLst/>
          </p:spPr>
        </p:cxnSp>
        <p:cxnSp>
          <p:nvCxnSpPr>
            <p:cNvPr id="14" name="Straight Connector 13">
              <a:extLst>
                <a:ext uri="{FF2B5EF4-FFF2-40B4-BE49-F238E27FC236}">
                  <a16:creationId xmlns:a16="http://schemas.microsoft.com/office/drawing/2014/main" id="{B0022469-C6F7-470F-A793-BBD2E754B9FE}"/>
                </a:ext>
              </a:extLst>
            </p:cNvPr>
            <p:cNvCxnSpPr>
              <a:endCxn id="10" idx="4"/>
            </p:cNvCxnSpPr>
            <p:nvPr/>
          </p:nvCxnSpPr>
          <p:spPr bwMode="auto">
            <a:xfrm flipH="1">
              <a:off x="7191419" y="2956260"/>
              <a:ext cx="68260" cy="354230"/>
            </a:xfrm>
            <a:prstGeom prst="line">
              <a:avLst/>
            </a:prstGeom>
            <a:noFill/>
            <a:ln w="12700" cap="flat" cmpd="sng" algn="ctr">
              <a:solidFill>
                <a:schemeClr val="tx1">
                  <a:lumMod val="50000"/>
                  <a:lumOff val="50000"/>
                </a:schemeClr>
              </a:solidFill>
              <a:prstDash val="solid"/>
              <a:round/>
              <a:headEnd type="none" w="med" len="med"/>
              <a:tailEnd type="none" w="med" len="med"/>
            </a:ln>
            <a:effectLst/>
          </p:spPr>
        </p:cxnSp>
        <p:cxnSp>
          <p:nvCxnSpPr>
            <p:cNvPr id="15" name="Straight Connector 14">
              <a:extLst>
                <a:ext uri="{FF2B5EF4-FFF2-40B4-BE49-F238E27FC236}">
                  <a16:creationId xmlns:a16="http://schemas.microsoft.com/office/drawing/2014/main" id="{8762FB15-6A4F-42C2-AE48-44E6812CB0FE}"/>
                </a:ext>
              </a:extLst>
            </p:cNvPr>
            <p:cNvCxnSpPr>
              <a:stCxn id="9" idx="4"/>
              <a:endCxn id="10" idx="2"/>
            </p:cNvCxnSpPr>
            <p:nvPr/>
          </p:nvCxnSpPr>
          <p:spPr bwMode="auto">
            <a:xfrm>
              <a:off x="6619940" y="2956260"/>
              <a:ext cx="571479" cy="0"/>
            </a:xfrm>
            <a:prstGeom prst="line">
              <a:avLst/>
            </a:prstGeom>
            <a:noFill/>
            <a:ln w="12700" cap="flat" cmpd="sng" algn="ctr">
              <a:solidFill>
                <a:schemeClr val="tx1">
                  <a:lumMod val="50000"/>
                  <a:lumOff val="50000"/>
                </a:schemeClr>
              </a:solidFill>
              <a:prstDash val="solid"/>
              <a:round/>
              <a:headEnd type="none" w="med" len="med"/>
              <a:tailEnd type="none" w="med" len="med"/>
            </a:ln>
            <a:effectLst/>
          </p:spPr>
        </p:cxnSp>
        <p:cxnSp>
          <p:nvCxnSpPr>
            <p:cNvPr id="16" name="Straight Connector 15">
              <a:extLst>
                <a:ext uri="{FF2B5EF4-FFF2-40B4-BE49-F238E27FC236}">
                  <a16:creationId xmlns:a16="http://schemas.microsoft.com/office/drawing/2014/main" id="{B377A201-8B11-4B1A-B5FF-531801D2F22F}"/>
                </a:ext>
              </a:extLst>
            </p:cNvPr>
            <p:cNvCxnSpPr>
              <a:stCxn id="9" idx="2"/>
            </p:cNvCxnSpPr>
            <p:nvPr/>
          </p:nvCxnSpPr>
          <p:spPr bwMode="auto">
            <a:xfrm>
              <a:off x="6619940" y="3310490"/>
              <a:ext cx="571479" cy="0"/>
            </a:xfrm>
            <a:prstGeom prst="line">
              <a:avLst/>
            </a:prstGeom>
            <a:noFill/>
            <a:ln w="12700" cap="flat" cmpd="sng" algn="ctr">
              <a:solidFill>
                <a:schemeClr val="tx1">
                  <a:lumMod val="50000"/>
                  <a:lumOff val="50000"/>
                </a:schemeClr>
              </a:solidFill>
              <a:prstDash val="solid"/>
              <a:round/>
              <a:headEnd type="none" w="med" len="med"/>
              <a:tailEnd type="none" w="med" len="med"/>
            </a:ln>
            <a:effectLst/>
          </p:spPr>
        </p:cxnSp>
        <p:cxnSp>
          <p:nvCxnSpPr>
            <p:cNvPr id="17" name="Straight Connector 16">
              <a:extLst>
                <a:ext uri="{FF2B5EF4-FFF2-40B4-BE49-F238E27FC236}">
                  <a16:creationId xmlns:a16="http://schemas.microsoft.com/office/drawing/2014/main" id="{0A735EF6-4FAD-444B-B2FD-96797774F891}"/>
                </a:ext>
              </a:extLst>
            </p:cNvPr>
            <p:cNvCxnSpPr/>
            <p:nvPr/>
          </p:nvCxnSpPr>
          <p:spPr bwMode="auto">
            <a:xfrm>
              <a:off x="1503614" y="3310490"/>
              <a:ext cx="571479" cy="0"/>
            </a:xfrm>
            <a:prstGeom prst="line">
              <a:avLst/>
            </a:prstGeom>
            <a:noFill/>
            <a:ln w="12700" cap="flat" cmpd="sng" algn="ctr">
              <a:solidFill>
                <a:schemeClr val="tx1">
                  <a:lumMod val="50000"/>
                  <a:lumOff val="50000"/>
                </a:schemeClr>
              </a:solidFill>
              <a:prstDash val="solid"/>
              <a:round/>
              <a:headEnd type="none" w="med" len="med"/>
              <a:tailEnd type="none" w="med" len="med"/>
            </a:ln>
            <a:effectLst/>
          </p:spPr>
        </p:cxnSp>
        <p:cxnSp>
          <p:nvCxnSpPr>
            <p:cNvPr id="18" name="Straight Connector 17">
              <a:extLst>
                <a:ext uri="{FF2B5EF4-FFF2-40B4-BE49-F238E27FC236}">
                  <a16:creationId xmlns:a16="http://schemas.microsoft.com/office/drawing/2014/main" id="{31DEEB40-8336-4B69-AFF6-725D3449F87D}"/>
                </a:ext>
              </a:extLst>
            </p:cNvPr>
            <p:cNvCxnSpPr/>
            <p:nvPr/>
          </p:nvCxnSpPr>
          <p:spPr bwMode="auto">
            <a:xfrm>
              <a:off x="1435354" y="2956260"/>
              <a:ext cx="68260" cy="354230"/>
            </a:xfrm>
            <a:prstGeom prst="line">
              <a:avLst/>
            </a:prstGeom>
            <a:noFill/>
            <a:ln w="12700" cap="flat" cmpd="sng" algn="ctr">
              <a:solidFill>
                <a:schemeClr val="tx1">
                  <a:lumMod val="50000"/>
                  <a:lumOff val="50000"/>
                </a:schemeClr>
              </a:solidFill>
              <a:prstDash val="solid"/>
              <a:round/>
              <a:headEnd type="none" w="med" len="med"/>
              <a:tailEnd type="none" w="med" len="med"/>
            </a:ln>
            <a:effectLst/>
          </p:spPr>
        </p:cxnSp>
        <p:cxnSp>
          <p:nvCxnSpPr>
            <p:cNvPr id="19" name="Straight Connector 18">
              <a:extLst>
                <a:ext uri="{FF2B5EF4-FFF2-40B4-BE49-F238E27FC236}">
                  <a16:creationId xmlns:a16="http://schemas.microsoft.com/office/drawing/2014/main" id="{DD76E0A5-2CB3-4332-9396-0E80128CD8AF}"/>
                </a:ext>
              </a:extLst>
            </p:cNvPr>
            <p:cNvCxnSpPr/>
            <p:nvPr/>
          </p:nvCxnSpPr>
          <p:spPr bwMode="auto">
            <a:xfrm>
              <a:off x="865462" y="2956260"/>
              <a:ext cx="571479" cy="0"/>
            </a:xfrm>
            <a:prstGeom prst="line">
              <a:avLst/>
            </a:prstGeom>
            <a:noFill/>
            <a:ln w="12700" cap="flat" cmpd="sng" algn="ctr">
              <a:solidFill>
                <a:schemeClr val="tx1">
                  <a:lumMod val="50000"/>
                  <a:lumOff val="50000"/>
                </a:schemeClr>
              </a:solidFill>
              <a:prstDash val="solid"/>
              <a:round/>
              <a:headEnd type="none" w="med" len="med"/>
              <a:tailEnd type="none" w="med" len="med"/>
            </a:ln>
            <a:effectLst/>
          </p:spPr>
        </p:cxnSp>
        <p:cxnSp>
          <p:nvCxnSpPr>
            <p:cNvPr id="20" name="Straight Connector 19">
              <a:extLst>
                <a:ext uri="{FF2B5EF4-FFF2-40B4-BE49-F238E27FC236}">
                  <a16:creationId xmlns:a16="http://schemas.microsoft.com/office/drawing/2014/main" id="{6B601EBA-E081-4601-A55F-E034545B1011}"/>
                </a:ext>
              </a:extLst>
            </p:cNvPr>
            <p:cNvCxnSpPr/>
            <p:nvPr/>
          </p:nvCxnSpPr>
          <p:spPr bwMode="auto">
            <a:xfrm>
              <a:off x="7259679" y="2956260"/>
              <a:ext cx="569892" cy="0"/>
            </a:xfrm>
            <a:prstGeom prst="line">
              <a:avLst/>
            </a:prstGeom>
            <a:noFill/>
            <a:ln w="12700" cap="flat" cmpd="sng" algn="ctr">
              <a:solidFill>
                <a:schemeClr val="tx1">
                  <a:lumMod val="50000"/>
                  <a:lumOff val="50000"/>
                </a:schemeClr>
              </a:solidFill>
              <a:prstDash val="solid"/>
              <a:round/>
              <a:headEnd type="none" w="med" len="med"/>
              <a:tailEnd type="none" w="med" len="med"/>
            </a:ln>
            <a:effectLst/>
          </p:spPr>
        </p:cxnSp>
        <p:grpSp>
          <p:nvGrpSpPr>
            <p:cNvPr id="21" name="Group 19">
              <a:extLst>
                <a:ext uri="{FF2B5EF4-FFF2-40B4-BE49-F238E27FC236}">
                  <a16:creationId xmlns:a16="http://schemas.microsoft.com/office/drawing/2014/main" id="{E70D1835-0167-40EA-907A-86C5CDA1DAA4}"/>
                </a:ext>
              </a:extLst>
            </p:cNvPr>
            <p:cNvGrpSpPr>
              <a:grpSpLocks/>
            </p:cNvGrpSpPr>
            <p:nvPr/>
          </p:nvGrpSpPr>
          <p:grpSpPr bwMode="auto">
            <a:xfrm>
              <a:off x="2750405" y="2956261"/>
              <a:ext cx="639233" cy="354329"/>
              <a:chOff x="1877152" y="4791247"/>
              <a:chExt cx="623208" cy="214429"/>
            </a:xfrm>
          </p:grpSpPr>
          <p:sp>
            <p:nvSpPr>
              <p:cNvPr id="83" name="Rectangle 82">
                <a:extLst>
                  <a:ext uri="{FF2B5EF4-FFF2-40B4-BE49-F238E27FC236}">
                    <a16:creationId xmlns:a16="http://schemas.microsoft.com/office/drawing/2014/main" id="{51404396-513C-444E-90C2-EF6E9F8DC524}"/>
                  </a:ext>
                </a:extLst>
              </p:cNvPr>
              <p:cNvSpPr/>
              <p:nvPr/>
            </p:nvSpPr>
            <p:spPr bwMode="auto">
              <a:xfrm>
                <a:off x="1910568" y="4791246"/>
                <a:ext cx="555605" cy="214369"/>
              </a:xfrm>
              <a:prstGeom prst="rect">
                <a:avLst/>
              </a:prstGeom>
              <a:solidFill>
                <a:schemeClr val="accent5">
                  <a:lumMod val="60000"/>
                  <a:lumOff val="40000"/>
                </a:schemeClr>
              </a:solidFill>
              <a:ln w="19050" cap="flat" cmpd="sng" algn="ctr">
                <a:noFill/>
                <a:prstDash val="solid"/>
                <a:round/>
                <a:headEnd type="none" w="med" len="med"/>
                <a:tailEnd type="none" w="med" len="med"/>
              </a:ln>
              <a:effectLst/>
            </p:spPr>
            <p:txBody>
              <a:bodyPr wrap="none" anchor="ctr"/>
              <a:lstStyle/>
              <a:p>
                <a:pPr algn="ctr">
                  <a:defRPr/>
                </a:pPr>
                <a:endParaRPr lang="en-GB" sz="1600" dirty="0"/>
              </a:p>
            </p:txBody>
          </p:sp>
          <p:sp>
            <p:nvSpPr>
              <p:cNvPr id="84" name="Isosceles Triangle 83">
                <a:extLst>
                  <a:ext uri="{FF2B5EF4-FFF2-40B4-BE49-F238E27FC236}">
                    <a16:creationId xmlns:a16="http://schemas.microsoft.com/office/drawing/2014/main" id="{EBF9DD20-8E32-41C6-AC08-A2F9DDB3B058}"/>
                  </a:ext>
                </a:extLst>
              </p:cNvPr>
              <p:cNvSpPr/>
              <p:nvPr/>
            </p:nvSpPr>
            <p:spPr bwMode="auto">
              <a:xfrm rot="16200000">
                <a:off x="1786359" y="4881407"/>
                <a:ext cx="214369" cy="34048"/>
              </a:xfrm>
              <a:prstGeom prst="triangle">
                <a:avLst/>
              </a:prstGeom>
              <a:solidFill>
                <a:schemeClr val="accent5">
                  <a:lumMod val="60000"/>
                  <a:lumOff val="40000"/>
                </a:schemeClr>
              </a:solidFill>
              <a:ln w="19050" cap="flat" cmpd="sng" algn="ctr">
                <a:noFill/>
                <a:prstDash val="solid"/>
                <a:round/>
                <a:headEnd type="none" w="med" len="med"/>
                <a:tailEnd type="none" w="med" len="med"/>
              </a:ln>
              <a:effectLst/>
            </p:spPr>
            <p:txBody>
              <a:bodyPr wrap="none" anchor="ctr"/>
              <a:lstStyle/>
              <a:p>
                <a:pPr algn="ctr">
                  <a:defRPr/>
                </a:pPr>
                <a:endParaRPr lang="en-GB" sz="1600" dirty="0"/>
              </a:p>
            </p:txBody>
          </p:sp>
          <p:sp>
            <p:nvSpPr>
              <p:cNvPr id="85" name="Isosceles Triangle 84">
                <a:extLst>
                  <a:ext uri="{FF2B5EF4-FFF2-40B4-BE49-F238E27FC236}">
                    <a16:creationId xmlns:a16="http://schemas.microsoft.com/office/drawing/2014/main" id="{C4E2635B-DD5B-49B5-BD9F-DE824C01F26A}"/>
                  </a:ext>
                </a:extLst>
              </p:cNvPr>
              <p:cNvSpPr/>
              <p:nvPr/>
            </p:nvSpPr>
            <p:spPr bwMode="auto">
              <a:xfrm rot="5400000">
                <a:off x="2376012" y="4881407"/>
                <a:ext cx="214369" cy="34048"/>
              </a:xfrm>
              <a:prstGeom prst="triangle">
                <a:avLst/>
              </a:prstGeom>
              <a:solidFill>
                <a:schemeClr val="accent5">
                  <a:lumMod val="60000"/>
                  <a:lumOff val="40000"/>
                </a:schemeClr>
              </a:solidFill>
              <a:ln w="19050" cap="flat" cmpd="sng" algn="ctr">
                <a:noFill/>
                <a:prstDash val="solid"/>
                <a:round/>
                <a:headEnd type="none" w="med" len="med"/>
                <a:tailEnd type="none" w="med" len="med"/>
              </a:ln>
              <a:effectLst/>
            </p:spPr>
            <p:txBody>
              <a:bodyPr wrap="none" anchor="ctr"/>
              <a:lstStyle/>
              <a:p>
                <a:pPr algn="ctr">
                  <a:defRPr/>
                </a:pPr>
                <a:endParaRPr lang="en-GB" sz="1600" dirty="0"/>
              </a:p>
            </p:txBody>
          </p:sp>
          <p:cxnSp>
            <p:nvCxnSpPr>
              <p:cNvPr id="86" name="Straight Connector 85">
                <a:extLst>
                  <a:ext uri="{FF2B5EF4-FFF2-40B4-BE49-F238E27FC236}">
                    <a16:creationId xmlns:a16="http://schemas.microsoft.com/office/drawing/2014/main" id="{59C5DF94-B33F-4B71-BCE5-332A653BFEE3}"/>
                  </a:ext>
                </a:extLst>
              </p:cNvPr>
              <p:cNvCxnSpPr>
                <a:stCxn id="84" idx="4"/>
              </p:cNvCxnSpPr>
              <p:nvPr/>
            </p:nvCxnSpPr>
            <p:spPr bwMode="auto">
              <a:xfrm flipH="1">
                <a:off x="1876519" y="4791246"/>
                <a:ext cx="34048" cy="107665"/>
              </a:xfrm>
              <a:prstGeom prst="line">
                <a:avLst/>
              </a:prstGeom>
              <a:noFill/>
              <a:ln w="12700" cap="flat" cmpd="sng" algn="ctr">
                <a:solidFill>
                  <a:schemeClr val="tx1">
                    <a:lumMod val="50000"/>
                    <a:lumOff val="50000"/>
                  </a:schemeClr>
                </a:solidFill>
                <a:prstDash val="solid"/>
                <a:round/>
                <a:headEnd type="none" w="med" len="med"/>
                <a:tailEnd type="none" w="med" len="med"/>
              </a:ln>
              <a:effectLst/>
            </p:spPr>
          </p:cxnSp>
          <p:cxnSp>
            <p:nvCxnSpPr>
              <p:cNvPr id="87" name="Straight Connector 86">
                <a:extLst>
                  <a:ext uri="{FF2B5EF4-FFF2-40B4-BE49-F238E27FC236}">
                    <a16:creationId xmlns:a16="http://schemas.microsoft.com/office/drawing/2014/main" id="{1E735B81-538F-4E1B-BB3F-37C59B34E300}"/>
                  </a:ext>
                </a:extLst>
              </p:cNvPr>
              <p:cNvCxnSpPr>
                <a:stCxn id="84" idx="0"/>
                <a:endCxn id="84" idx="2"/>
              </p:cNvCxnSpPr>
              <p:nvPr/>
            </p:nvCxnSpPr>
            <p:spPr bwMode="auto">
              <a:xfrm>
                <a:off x="1876519" y="4898911"/>
                <a:ext cx="34048" cy="106704"/>
              </a:xfrm>
              <a:prstGeom prst="line">
                <a:avLst/>
              </a:prstGeom>
              <a:noFill/>
              <a:ln w="12700" cap="flat" cmpd="sng" algn="ctr">
                <a:solidFill>
                  <a:schemeClr val="tx1">
                    <a:lumMod val="50000"/>
                    <a:lumOff val="50000"/>
                  </a:schemeClr>
                </a:solidFill>
                <a:prstDash val="solid"/>
                <a:round/>
                <a:headEnd type="none" w="med" len="med"/>
                <a:tailEnd type="none" w="med" len="med"/>
              </a:ln>
              <a:effectLst/>
            </p:spPr>
          </p:cxnSp>
          <p:cxnSp>
            <p:nvCxnSpPr>
              <p:cNvPr id="88" name="Straight Connector 87">
                <a:extLst>
                  <a:ext uri="{FF2B5EF4-FFF2-40B4-BE49-F238E27FC236}">
                    <a16:creationId xmlns:a16="http://schemas.microsoft.com/office/drawing/2014/main" id="{BE48333E-1D42-439B-94DC-9A026CC801AC}"/>
                  </a:ext>
                </a:extLst>
              </p:cNvPr>
              <p:cNvCxnSpPr>
                <a:stCxn id="85" idx="2"/>
              </p:cNvCxnSpPr>
              <p:nvPr/>
            </p:nvCxnSpPr>
            <p:spPr bwMode="auto">
              <a:xfrm>
                <a:off x="2466172" y="4791246"/>
                <a:ext cx="34048" cy="107665"/>
              </a:xfrm>
              <a:prstGeom prst="line">
                <a:avLst/>
              </a:prstGeom>
              <a:noFill/>
              <a:ln w="12700" cap="flat" cmpd="sng" algn="ctr">
                <a:solidFill>
                  <a:schemeClr val="tx1">
                    <a:lumMod val="50000"/>
                    <a:lumOff val="50000"/>
                  </a:schemeClr>
                </a:solidFill>
                <a:prstDash val="solid"/>
                <a:round/>
                <a:headEnd type="none" w="med" len="med"/>
                <a:tailEnd type="none" w="med" len="med"/>
              </a:ln>
              <a:effectLst/>
            </p:spPr>
          </p:cxnSp>
          <p:cxnSp>
            <p:nvCxnSpPr>
              <p:cNvPr id="89" name="Straight Connector 88">
                <a:extLst>
                  <a:ext uri="{FF2B5EF4-FFF2-40B4-BE49-F238E27FC236}">
                    <a16:creationId xmlns:a16="http://schemas.microsoft.com/office/drawing/2014/main" id="{0F9CCBA7-EBB2-4540-A991-B0C7012C664D}"/>
                  </a:ext>
                </a:extLst>
              </p:cNvPr>
              <p:cNvCxnSpPr>
                <a:endCxn id="85" idx="4"/>
              </p:cNvCxnSpPr>
              <p:nvPr/>
            </p:nvCxnSpPr>
            <p:spPr bwMode="auto">
              <a:xfrm flipH="1">
                <a:off x="2466172" y="4898911"/>
                <a:ext cx="34048" cy="106704"/>
              </a:xfrm>
              <a:prstGeom prst="line">
                <a:avLst/>
              </a:prstGeom>
              <a:noFill/>
              <a:ln w="12700" cap="flat" cmpd="sng" algn="ctr">
                <a:solidFill>
                  <a:schemeClr val="tx1">
                    <a:lumMod val="50000"/>
                    <a:lumOff val="50000"/>
                  </a:schemeClr>
                </a:solidFill>
                <a:prstDash val="solid"/>
                <a:round/>
                <a:headEnd type="none" w="med" len="med"/>
                <a:tailEnd type="none" w="med" len="med"/>
              </a:ln>
              <a:effectLst/>
            </p:spPr>
          </p:cxnSp>
          <p:cxnSp>
            <p:nvCxnSpPr>
              <p:cNvPr id="90" name="Straight Connector 89">
                <a:extLst>
                  <a:ext uri="{FF2B5EF4-FFF2-40B4-BE49-F238E27FC236}">
                    <a16:creationId xmlns:a16="http://schemas.microsoft.com/office/drawing/2014/main" id="{E48CED9C-E5A2-4527-8DCE-2D56517C7138}"/>
                  </a:ext>
                </a:extLst>
              </p:cNvPr>
              <p:cNvCxnSpPr>
                <a:stCxn id="84" idx="4"/>
                <a:endCxn id="85" idx="2"/>
              </p:cNvCxnSpPr>
              <p:nvPr/>
            </p:nvCxnSpPr>
            <p:spPr bwMode="auto">
              <a:xfrm>
                <a:off x="1910568" y="4791246"/>
                <a:ext cx="555605" cy="0"/>
              </a:xfrm>
              <a:prstGeom prst="line">
                <a:avLst/>
              </a:prstGeom>
              <a:noFill/>
              <a:ln w="12700" cap="flat" cmpd="sng" algn="ctr">
                <a:solidFill>
                  <a:schemeClr val="tx1">
                    <a:lumMod val="50000"/>
                    <a:lumOff val="50000"/>
                  </a:schemeClr>
                </a:solidFill>
                <a:prstDash val="solid"/>
                <a:round/>
                <a:headEnd type="none" w="med" len="med"/>
                <a:tailEnd type="none" w="med" len="med"/>
              </a:ln>
              <a:effectLst/>
            </p:spPr>
          </p:cxnSp>
          <p:cxnSp>
            <p:nvCxnSpPr>
              <p:cNvPr id="91" name="Straight Connector 90">
                <a:extLst>
                  <a:ext uri="{FF2B5EF4-FFF2-40B4-BE49-F238E27FC236}">
                    <a16:creationId xmlns:a16="http://schemas.microsoft.com/office/drawing/2014/main" id="{2C21293A-C086-4C47-945F-509D10B6FB4E}"/>
                  </a:ext>
                </a:extLst>
              </p:cNvPr>
              <p:cNvCxnSpPr>
                <a:stCxn id="84" idx="2"/>
              </p:cNvCxnSpPr>
              <p:nvPr/>
            </p:nvCxnSpPr>
            <p:spPr bwMode="auto">
              <a:xfrm>
                <a:off x="1910568" y="5005615"/>
                <a:ext cx="555605" cy="0"/>
              </a:xfrm>
              <a:prstGeom prst="line">
                <a:avLst/>
              </a:prstGeom>
              <a:noFill/>
              <a:ln w="12700" cap="flat" cmpd="sng" algn="ctr">
                <a:solidFill>
                  <a:schemeClr val="tx1">
                    <a:lumMod val="50000"/>
                    <a:lumOff val="50000"/>
                  </a:schemeClr>
                </a:solidFill>
                <a:prstDash val="solid"/>
                <a:round/>
                <a:headEnd type="none" w="med" len="med"/>
                <a:tailEnd type="none" w="med" len="med"/>
              </a:ln>
              <a:effectLst/>
            </p:spPr>
          </p:cxnSp>
        </p:grpSp>
        <p:grpSp>
          <p:nvGrpSpPr>
            <p:cNvPr id="22" name="Group 20">
              <a:extLst>
                <a:ext uri="{FF2B5EF4-FFF2-40B4-BE49-F238E27FC236}">
                  <a16:creationId xmlns:a16="http://schemas.microsoft.com/office/drawing/2014/main" id="{A3A958CB-B124-4CEE-A9DC-B8695DBDB600}"/>
                </a:ext>
              </a:extLst>
            </p:cNvPr>
            <p:cNvGrpSpPr>
              <a:grpSpLocks/>
            </p:cNvGrpSpPr>
            <p:nvPr/>
          </p:nvGrpSpPr>
          <p:grpSpPr bwMode="auto">
            <a:xfrm>
              <a:off x="3389638" y="2956261"/>
              <a:ext cx="639233" cy="354329"/>
              <a:chOff x="1877152" y="4791247"/>
              <a:chExt cx="623208" cy="214429"/>
            </a:xfrm>
          </p:grpSpPr>
          <p:sp>
            <p:nvSpPr>
              <p:cNvPr id="74" name="Rectangle 73">
                <a:extLst>
                  <a:ext uri="{FF2B5EF4-FFF2-40B4-BE49-F238E27FC236}">
                    <a16:creationId xmlns:a16="http://schemas.microsoft.com/office/drawing/2014/main" id="{0959ED3B-C6FB-4DC5-AA0A-D1BFA1E3809B}"/>
                  </a:ext>
                </a:extLst>
              </p:cNvPr>
              <p:cNvSpPr/>
              <p:nvPr/>
            </p:nvSpPr>
            <p:spPr bwMode="auto">
              <a:xfrm>
                <a:off x="1911061" y="4791246"/>
                <a:ext cx="555606" cy="214369"/>
              </a:xfrm>
              <a:prstGeom prst="rect">
                <a:avLst/>
              </a:prstGeom>
              <a:solidFill>
                <a:schemeClr val="accent5">
                  <a:lumMod val="60000"/>
                  <a:lumOff val="40000"/>
                </a:schemeClr>
              </a:solidFill>
              <a:ln w="19050" cap="flat" cmpd="sng" algn="ctr">
                <a:noFill/>
                <a:prstDash val="solid"/>
                <a:round/>
                <a:headEnd type="none" w="med" len="med"/>
                <a:tailEnd type="none" w="med" len="med"/>
              </a:ln>
              <a:effectLst/>
            </p:spPr>
            <p:txBody>
              <a:bodyPr wrap="none" anchor="ctr"/>
              <a:lstStyle/>
              <a:p>
                <a:pPr algn="ctr">
                  <a:defRPr/>
                </a:pPr>
                <a:endParaRPr lang="en-GB" sz="1600" dirty="0"/>
              </a:p>
            </p:txBody>
          </p:sp>
          <p:sp>
            <p:nvSpPr>
              <p:cNvPr id="75" name="Isosceles Triangle 74">
                <a:extLst>
                  <a:ext uri="{FF2B5EF4-FFF2-40B4-BE49-F238E27FC236}">
                    <a16:creationId xmlns:a16="http://schemas.microsoft.com/office/drawing/2014/main" id="{378B9994-D85A-4BBD-BE55-02D29681CEB8}"/>
                  </a:ext>
                </a:extLst>
              </p:cNvPr>
              <p:cNvSpPr/>
              <p:nvPr/>
            </p:nvSpPr>
            <p:spPr bwMode="auto">
              <a:xfrm rot="16200000">
                <a:off x="1786852" y="4881407"/>
                <a:ext cx="214369" cy="34048"/>
              </a:xfrm>
              <a:prstGeom prst="triangle">
                <a:avLst/>
              </a:prstGeom>
              <a:solidFill>
                <a:schemeClr val="accent5">
                  <a:lumMod val="60000"/>
                  <a:lumOff val="40000"/>
                </a:schemeClr>
              </a:solidFill>
              <a:ln w="19050" cap="flat" cmpd="sng" algn="ctr">
                <a:noFill/>
                <a:prstDash val="solid"/>
                <a:round/>
                <a:headEnd type="none" w="med" len="med"/>
                <a:tailEnd type="none" w="med" len="med"/>
              </a:ln>
              <a:effectLst/>
            </p:spPr>
            <p:txBody>
              <a:bodyPr wrap="none" anchor="ctr"/>
              <a:lstStyle/>
              <a:p>
                <a:pPr algn="ctr">
                  <a:defRPr/>
                </a:pPr>
                <a:endParaRPr lang="en-GB" sz="1600" dirty="0"/>
              </a:p>
            </p:txBody>
          </p:sp>
          <p:sp>
            <p:nvSpPr>
              <p:cNvPr id="76" name="Isosceles Triangle 75">
                <a:extLst>
                  <a:ext uri="{FF2B5EF4-FFF2-40B4-BE49-F238E27FC236}">
                    <a16:creationId xmlns:a16="http://schemas.microsoft.com/office/drawing/2014/main" id="{93440E57-00BF-4D92-9333-37263C1884A8}"/>
                  </a:ext>
                </a:extLst>
              </p:cNvPr>
              <p:cNvSpPr/>
              <p:nvPr/>
            </p:nvSpPr>
            <p:spPr bwMode="auto">
              <a:xfrm rot="5400000">
                <a:off x="2376506" y="4881407"/>
                <a:ext cx="214369" cy="34048"/>
              </a:xfrm>
              <a:prstGeom prst="triangle">
                <a:avLst/>
              </a:prstGeom>
              <a:solidFill>
                <a:schemeClr val="accent5">
                  <a:lumMod val="60000"/>
                  <a:lumOff val="40000"/>
                </a:schemeClr>
              </a:solidFill>
              <a:ln w="19050" cap="flat" cmpd="sng" algn="ctr">
                <a:noFill/>
                <a:prstDash val="solid"/>
                <a:round/>
                <a:headEnd type="none" w="med" len="med"/>
                <a:tailEnd type="none" w="med" len="med"/>
              </a:ln>
              <a:effectLst/>
            </p:spPr>
            <p:txBody>
              <a:bodyPr wrap="none" anchor="ctr"/>
              <a:lstStyle/>
              <a:p>
                <a:pPr algn="ctr">
                  <a:defRPr/>
                </a:pPr>
                <a:endParaRPr lang="en-GB" sz="1600" dirty="0"/>
              </a:p>
            </p:txBody>
          </p:sp>
          <p:cxnSp>
            <p:nvCxnSpPr>
              <p:cNvPr id="77" name="Straight Connector 76">
                <a:extLst>
                  <a:ext uri="{FF2B5EF4-FFF2-40B4-BE49-F238E27FC236}">
                    <a16:creationId xmlns:a16="http://schemas.microsoft.com/office/drawing/2014/main" id="{DE6D18C4-B740-4D23-A904-02BF9F42565A}"/>
                  </a:ext>
                </a:extLst>
              </p:cNvPr>
              <p:cNvCxnSpPr>
                <a:stCxn id="75" idx="4"/>
              </p:cNvCxnSpPr>
              <p:nvPr/>
            </p:nvCxnSpPr>
            <p:spPr bwMode="auto">
              <a:xfrm flipH="1">
                <a:off x="1877013" y="4791246"/>
                <a:ext cx="34048" cy="107665"/>
              </a:xfrm>
              <a:prstGeom prst="line">
                <a:avLst/>
              </a:prstGeom>
              <a:noFill/>
              <a:ln w="12700" cap="flat" cmpd="sng" algn="ctr">
                <a:solidFill>
                  <a:schemeClr val="tx1">
                    <a:lumMod val="50000"/>
                    <a:lumOff val="50000"/>
                  </a:schemeClr>
                </a:solidFill>
                <a:prstDash val="solid"/>
                <a:round/>
                <a:headEnd type="none" w="med" len="med"/>
                <a:tailEnd type="none" w="med" len="med"/>
              </a:ln>
              <a:effectLst/>
            </p:spPr>
          </p:cxnSp>
          <p:cxnSp>
            <p:nvCxnSpPr>
              <p:cNvPr id="78" name="Straight Connector 77">
                <a:extLst>
                  <a:ext uri="{FF2B5EF4-FFF2-40B4-BE49-F238E27FC236}">
                    <a16:creationId xmlns:a16="http://schemas.microsoft.com/office/drawing/2014/main" id="{D64778E4-4444-4153-B4DB-FD8CD855550D}"/>
                  </a:ext>
                </a:extLst>
              </p:cNvPr>
              <p:cNvCxnSpPr>
                <a:stCxn id="75" idx="0"/>
                <a:endCxn id="75" idx="2"/>
              </p:cNvCxnSpPr>
              <p:nvPr/>
            </p:nvCxnSpPr>
            <p:spPr bwMode="auto">
              <a:xfrm>
                <a:off x="1877013" y="4898911"/>
                <a:ext cx="34048" cy="106704"/>
              </a:xfrm>
              <a:prstGeom prst="line">
                <a:avLst/>
              </a:prstGeom>
              <a:noFill/>
              <a:ln w="12700" cap="flat" cmpd="sng" algn="ctr">
                <a:solidFill>
                  <a:schemeClr val="tx1">
                    <a:lumMod val="50000"/>
                    <a:lumOff val="50000"/>
                  </a:schemeClr>
                </a:solidFill>
                <a:prstDash val="solid"/>
                <a:round/>
                <a:headEnd type="none" w="med" len="med"/>
                <a:tailEnd type="none" w="med" len="med"/>
              </a:ln>
              <a:effectLst/>
            </p:spPr>
          </p:cxnSp>
          <p:cxnSp>
            <p:nvCxnSpPr>
              <p:cNvPr id="79" name="Straight Connector 78">
                <a:extLst>
                  <a:ext uri="{FF2B5EF4-FFF2-40B4-BE49-F238E27FC236}">
                    <a16:creationId xmlns:a16="http://schemas.microsoft.com/office/drawing/2014/main" id="{0D3D3294-37F9-49E3-872E-CADBA95FBE3C}"/>
                  </a:ext>
                </a:extLst>
              </p:cNvPr>
              <p:cNvCxnSpPr>
                <a:stCxn id="76" idx="2"/>
              </p:cNvCxnSpPr>
              <p:nvPr/>
            </p:nvCxnSpPr>
            <p:spPr bwMode="auto">
              <a:xfrm>
                <a:off x="2466667" y="4791246"/>
                <a:ext cx="34048" cy="107665"/>
              </a:xfrm>
              <a:prstGeom prst="line">
                <a:avLst/>
              </a:prstGeom>
              <a:noFill/>
              <a:ln w="12700" cap="flat" cmpd="sng" algn="ctr">
                <a:solidFill>
                  <a:schemeClr val="tx1">
                    <a:lumMod val="50000"/>
                    <a:lumOff val="50000"/>
                  </a:schemeClr>
                </a:solidFill>
                <a:prstDash val="solid"/>
                <a:round/>
                <a:headEnd type="none" w="med" len="med"/>
                <a:tailEnd type="none" w="med" len="med"/>
              </a:ln>
              <a:effectLst/>
            </p:spPr>
          </p:cxnSp>
          <p:cxnSp>
            <p:nvCxnSpPr>
              <p:cNvPr id="80" name="Straight Connector 79">
                <a:extLst>
                  <a:ext uri="{FF2B5EF4-FFF2-40B4-BE49-F238E27FC236}">
                    <a16:creationId xmlns:a16="http://schemas.microsoft.com/office/drawing/2014/main" id="{9A41E5D0-D270-4E02-B28D-195DD801D88C}"/>
                  </a:ext>
                </a:extLst>
              </p:cNvPr>
              <p:cNvCxnSpPr>
                <a:endCxn id="76" idx="4"/>
              </p:cNvCxnSpPr>
              <p:nvPr/>
            </p:nvCxnSpPr>
            <p:spPr bwMode="auto">
              <a:xfrm flipH="1">
                <a:off x="2466667" y="4898911"/>
                <a:ext cx="34048" cy="106704"/>
              </a:xfrm>
              <a:prstGeom prst="line">
                <a:avLst/>
              </a:prstGeom>
              <a:noFill/>
              <a:ln w="12700" cap="flat" cmpd="sng" algn="ctr">
                <a:solidFill>
                  <a:schemeClr val="tx1">
                    <a:lumMod val="50000"/>
                    <a:lumOff val="50000"/>
                  </a:schemeClr>
                </a:solidFill>
                <a:prstDash val="solid"/>
                <a:round/>
                <a:headEnd type="none" w="med" len="med"/>
                <a:tailEnd type="none" w="med" len="med"/>
              </a:ln>
              <a:effectLst/>
            </p:spPr>
          </p:cxnSp>
          <p:cxnSp>
            <p:nvCxnSpPr>
              <p:cNvPr id="81" name="Straight Connector 80">
                <a:extLst>
                  <a:ext uri="{FF2B5EF4-FFF2-40B4-BE49-F238E27FC236}">
                    <a16:creationId xmlns:a16="http://schemas.microsoft.com/office/drawing/2014/main" id="{C6FBF2E9-761C-456B-B338-9205AED5A89F}"/>
                  </a:ext>
                </a:extLst>
              </p:cNvPr>
              <p:cNvCxnSpPr>
                <a:stCxn id="75" idx="4"/>
                <a:endCxn id="76" idx="2"/>
              </p:cNvCxnSpPr>
              <p:nvPr/>
            </p:nvCxnSpPr>
            <p:spPr bwMode="auto">
              <a:xfrm>
                <a:off x="1911061" y="4791246"/>
                <a:ext cx="555606" cy="0"/>
              </a:xfrm>
              <a:prstGeom prst="line">
                <a:avLst/>
              </a:prstGeom>
              <a:noFill/>
              <a:ln w="12700" cap="flat" cmpd="sng" algn="ctr">
                <a:solidFill>
                  <a:schemeClr val="tx1">
                    <a:lumMod val="50000"/>
                    <a:lumOff val="50000"/>
                  </a:schemeClr>
                </a:solidFill>
                <a:prstDash val="solid"/>
                <a:round/>
                <a:headEnd type="none" w="med" len="med"/>
                <a:tailEnd type="none" w="med" len="med"/>
              </a:ln>
              <a:effectLst/>
            </p:spPr>
          </p:cxnSp>
          <p:cxnSp>
            <p:nvCxnSpPr>
              <p:cNvPr id="82" name="Straight Connector 81">
                <a:extLst>
                  <a:ext uri="{FF2B5EF4-FFF2-40B4-BE49-F238E27FC236}">
                    <a16:creationId xmlns:a16="http://schemas.microsoft.com/office/drawing/2014/main" id="{4BEFA889-D6BB-4334-B26C-2F6418ADDB94}"/>
                  </a:ext>
                </a:extLst>
              </p:cNvPr>
              <p:cNvCxnSpPr>
                <a:stCxn id="75" idx="2"/>
              </p:cNvCxnSpPr>
              <p:nvPr/>
            </p:nvCxnSpPr>
            <p:spPr bwMode="auto">
              <a:xfrm>
                <a:off x="1911061" y="5005615"/>
                <a:ext cx="555606" cy="0"/>
              </a:xfrm>
              <a:prstGeom prst="line">
                <a:avLst/>
              </a:prstGeom>
              <a:noFill/>
              <a:ln w="12700" cap="flat" cmpd="sng" algn="ctr">
                <a:solidFill>
                  <a:schemeClr val="tx1">
                    <a:lumMod val="50000"/>
                    <a:lumOff val="50000"/>
                  </a:schemeClr>
                </a:solidFill>
                <a:prstDash val="solid"/>
                <a:round/>
                <a:headEnd type="none" w="med" len="med"/>
                <a:tailEnd type="none" w="med" len="med"/>
              </a:ln>
              <a:effectLst/>
            </p:spPr>
          </p:cxnSp>
        </p:grpSp>
        <p:grpSp>
          <p:nvGrpSpPr>
            <p:cNvPr id="23" name="Group 21">
              <a:extLst>
                <a:ext uri="{FF2B5EF4-FFF2-40B4-BE49-F238E27FC236}">
                  <a16:creationId xmlns:a16="http://schemas.microsoft.com/office/drawing/2014/main" id="{2C96B6D4-63F4-41AF-88C6-F0ED9FD848D0}"/>
                </a:ext>
              </a:extLst>
            </p:cNvPr>
            <p:cNvGrpSpPr>
              <a:grpSpLocks/>
            </p:cNvGrpSpPr>
            <p:nvPr/>
          </p:nvGrpSpPr>
          <p:grpSpPr bwMode="auto">
            <a:xfrm>
              <a:off x="4028871" y="2956261"/>
              <a:ext cx="639233" cy="354329"/>
              <a:chOff x="1877152" y="4791247"/>
              <a:chExt cx="623208" cy="214429"/>
            </a:xfrm>
          </p:grpSpPr>
          <p:sp>
            <p:nvSpPr>
              <p:cNvPr id="65" name="Rectangle 64">
                <a:extLst>
                  <a:ext uri="{FF2B5EF4-FFF2-40B4-BE49-F238E27FC236}">
                    <a16:creationId xmlns:a16="http://schemas.microsoft.com/office/drawing/2014/main" id="{71AEC6D5-2038-4DD7-9615-865E17EF979E}"/>
                  </a:ext>
                </a:extLst>
              </p:cNvPr>
              <p:cNvSpPr/>
              <p:nvPr/>
            </p:nvSpPr>
            <p:spPr bwMode="auto">
              <a:xfrm>
                <a:off x="1910007" y="4791246"/>
                <a:ext cx="557153" cy="214369"/>
              </a:xfrm>
              <a:prstGeom prst="rect">
                <a:avLst/>
              </a:prstGeom>
              <a:solidFill>
                <a:schemeClr val="accent5">
                  <a:lumMod val="60000"/>
                  <a:lumOff val="40000"/>
                </a:schemeClr>
              </a:solidFill>
              <a:ln w="19050" cap="flat" cmpd="sng" algn="ctr">
                <a:noFill/>
                <a:prstDash val="solid"/>
                <a:round/>
                <a:headEnd type="none" w="med" len="med"/>
                <a:tailEnd type="none" w="med" len="med"/>
              </a:ln>
              <a:effectLst/>
            </p:spPr>
            <p:txBody>
              <a:bodyPr wrap="none" anchor="ctr"/>
              <a:lstStyle/>
              <a:p>
                <a:pPr algn="ctr">
                  <a:defRPr/>
                </a:pPr>
                <a:endParaRPr lang="en-GB" sz="1600" dirty="0"/>
              </a:p>
            </p:txBody>
          </p:sp>
          <p:sp>
            <p:nvSpPr>
              <p:cNvPr id="66" name="Isosceles Triangle 65">
                <a:extLst>
                  <a:ext uri="{FF2B5EF4-FFF2-40B4-BE49-F238E27FC236}">
                    <a16:creationId xmlns:a16="http://schemas.microsoft.com/office/drawing/2014/main" id="{ED79833D-5355-441E-B7C6-187432EAB992}"/>
                  </a:ext>
                </a:extLst>
              </p:cNvPr>
              <p:cNvSpPr/>
              <p:nvPr/>
            </p:nvSpPr>
            <p:spPr bwMode="auto">
              <a:xfrm rot="16200000">
                <a:off x="1786572" y="4882181"/>
                <a:ext cx="214369" cy="32500"/>
              </a:xfrm>
              <a:prstGeom prst="triangle">
                <a:avLst/>
              </a:prstGeom>
              <a:solidFill>
                <a:schemeClr val="accent5">
                  <a:lumMod val="60000"/>
                  <a:lumOff val="40000"/>
                </a:schemeClr>
              </a:solidFill>
              <a:ln w="19050" cap="flat" cmpd="sng" algn="ctr">
                <a:noFill/>
                <a:prstDash val="solid"/>
                <a:round/>
                <a:headEnd type="none" w="med" len="med"/>
                <a:tailEnd type="none" w="med" len="med"/>
              </a:ln>
              <a:effectLst/>
            </p:spPr>
            <p:txBody>
              <a:bodyPr wrap="none" anchor="ctr"/>
              <a:lstStyle/>
              <a:p>
                <a:pPr algn="ctr">
                  <a:defRPr/>
                </a:pPr>
                <a:endParaRPr lang="en-GB" sz="1600" dirty="0"/>
              </a:p>
            </p:txBody>
          </p:sp>
          <p:sp>
            <p:nvSpPr>
              <p:cNvPr id="67" name="Isosceles Triangle 66">
                <a:extLst>
                  <a:ext uri="{FF2B5EF4-FFF2-40B4-BE49-F238E27FC236}">
                    <a16:creationId xmlns:a16="http://schemas.microsoft.com/office/drawing/2014/main" id="{C3DA7C4F-A8DF-417A-9111-FB444484F451}"/>
                  </a:ext>
                </a:extLst>
              </p:cNvPr>
              <p:cNvSpPr/>
              <p:nvPr/>
            </p:nvSpPr>
            <p:spPr bwMode="auto">
              <a:xfrm rot="5400000">
                <a:off x="2376225" y="4882181"/>
                <a:ext cx="214369" cy="32501"/>
              </a:xfrm>
              <a:prstGeom prst="triangle">
                <a:avLst/>
              </a:prstGeom>
              <a:solidFill>
                <a:schemeClr val="accent5">
                  <a:lumMod val="60000"/>
                  <a:lumOff val="40000"/>
                </a:schemeClr>
              </a:solidFill>
              <a:ln w="19050" cap="flat" cmpd="sng" algn="ctr">
                <a:noFill/>
                <a:prstDash val="solid"/>
                <a:round/>
                <a:headEnd type="none" w="med" len="med"/>
                <a:tailEnd type="none" w="med" len="med"/>
              </a:ln>
              <a:effectLst/>
            </p:spPr>
            <p:txBody>
              <a:bodyPr wrap="none" anchor="ctr"/>
              <a:lstStyle/>
              <a:p>
                <a:pPr algn="ctr">
                  <a:defRPr/>
                </a:pPr>
                <a:endParaRPr lang="en-GB" sz="1600" dirty="0"/>
              </a:p>
            </p:txBody>
          </p:sp>
          <p:cxnSp>
            <p:nvCxnSpPr>
              <p:cNvPr id="68" name="Straight Connector 67">
                <a:extLst>
                  <a:ext uri="{FF2B5EF4-FFF2-40B4-BE49-F238E27FC236}">
                    <a16:creationId xmlns:a16="http://schemas.microsoft.com/office/drawing/2014/main" id="{0B9EFDB2-F40B-4A60-A300-F3EC565C98C3}"/>
                  </a:ext>
                </a:extLst>
              </p:cNvPr>
              <p:cNvCxnSpPr>
                <a:stCxn id="66" idx="4"/>
              </p:cNvCxnSpPr>
              <p:nvPr/>
            </p:nvCxnSpPr>
            <p:spPr bwMode="auto">
              <a:xfrm flipH="1">
                <a:off x="1877507" y="4791246"/>
                <a:ext cx="32500" cy="107665"/>
              </a:xfrm>
              <a:prstGeom prst="line">
                <a:avLst/>
              </a:prstGeom>
              <a:noFill/>
              <a:ln w="12700" cap="flat" cmpd="sng" algn="ctr">
                <a:solidFill>
                  <a:schemeClr val="tx1">
                    <a:lumMod val="50000"/>
                    <a:lumOff val="50000"/>
                  </a:schemeClr>
                </a:solidFill>
                <a:prstDash val="solid"/>
                <a:round/>
                <a:headEnd type="none" w="med" len="med"/>
                <a:tailEnd type="none" w="med" len="med"/>
              </a:ln>
              <a:effectLst/>
            </p:spPr>
          </p:cxnSp>
          <p:cxnSp>
            <p:nvCxnSpPr>
              <p:cNvPr id="69" name="Straight Connector 68">
                <a:extLst>
                  <a:ext uri="{FF2B5EF4-FFF2-40B4-BE49-F238E27FC236}">
                    <a16:creationId xmlns:a16="http://schemas.microsoft.com/office/drawing/2014/main" id="{56B9D58F-85BA-465D-B1C5-996BF4FCB232}"/>
                  </a:ext>
                </a:extLst>
              </p:cNvPr>
              <p:cNvCxnSpPr>
                <a:stCxn id="66" idx="0"/>
                <a:endCxn id="66" idx="2"/>
              </p:cNvCxnSpPr>
              <p:nvPr/>
            </p:nvCxnSpPr>
            <p:spPr bwMode="auto">
              <a:xfrm>
                <a:off x="1877507" y="4898911"/>
                <a:ext cx="32500" cy="106704"/>
              </a:xfrm>
              <a:prstGeom prst="line">
                <a:avLst/>
              </a:prstGeom>
              <a:noFill/>
              <a:ln w="12700" cap="flat" cmpd="sng" algn="ctr">
                <a:solidFill>
                  <a:schemeClr val="tx1">
                    <a:lumMod val="50000"/>
                    <a:lumOff val="50000"/>
                  </a:schemeClr>
                </a:solidFill>
                <a:prstDash val="solid"/>
                <a:round/>
                <a:headEnd type="none" w="med" len="med"/>
                <a:tailEnd type="none" w="med" len="med"/>
              </a:ln>
              <a:effectLst/>
            </p:spPr>
          </p:cxnSp>
          <p:cxnSp>
            <p:nvCxnSpPr>
              <p:cNvPr id="70" name="Straight Connector 69">
                <a:extLst>
                  <a:ext uri="{FF2B5EF4-FFF2-40B4-BE49-F238E27FC236}">
                    <a16:creationId xmlns:a16="http://schemas.microsoft.com/office/drawing/2014/main" id="{4A3C37A4-A633-4680-BE19-4516372129FA}"/>
                  </a:ext>
                </a:extLst>
              </p:cNvPr>
              <p:cNvCxnSpPr>
                <a:stCxn id="67" idx="2"/>
              </p:cNvCxnSpPr>
              <p:nvPr/>
            </p:nvCxnSpPr>
            <p:spPr bwMode="auto">
              <a:xfrm>
                <a:off x="2467160" y="4791246"/>
                <a:ext cx="32501" cy="107665"/>
              </a:xfrm>
              <a:prstGeom prst="line">
                <a:avLst/>
              </a:prstGeom>
              <a:noFill/>
              <a:ln w="12700" cap="flat" cmpd="sng" algn="ctr">
                <a:solidFill>
                  <a:schemeClr val="tx1">
                    <a:lumMod val="50000"/>
                    <a:lumOff val="50000"/>
                  </a:schemeClr>
                </a:solidFill>
                <a:prstDash val="solid"/>
                <a:round/>
                <a:headEnd type="none" w="med" len="med"/>
                <a:tailEnd type="none" w="med" len="med"/>
              </a:ln>
              <a:effectLst/>
            </p:spPr>
          </p:cxnSp>
          <p:cxnSp>
            <p:nvCxnSpPr>
              <p:cNvPr id="71" name="Straight Connector 70">
                <a:extLst>
                  <a:ext uri="{FF2B5EF4-FFF2-40B4-BE49-F238E27FC236}">
                    <a16:creationId xmlns:a16="http://schemas.microsoft.com/office/drawing/2014/main" id="{E1D29A2B-6609-4ABB-B13E-183DD0DA30A6}"/>
                  </a:ext>
                </a:extLst>
              </p:cNvPr>
              <p:cNvCxnSpPr>
                <a:endCxn id="67" idx="4"/>
              </p:cNvCxnSpPr>
              <p:nvPr/>
            </p:nvCxnSpPr>
            <p:spPr bwMode="auto">
              <a:xfrm flipH="1">
                <a:off x="2467160" y="4898911"/>
                <a:ext cx="32501" cy="106704"/>
              </a:xfrm>
              <a:prstGeom prst="line">
                <a:avLst/>
              </a:prstGeom>
              <a:noFill/>
              <a:ln w="12700" cap="flat" cmpd="sng" algn="ctr">
                <a:solidFill>
                  <a:schemeClr val="tx1">
                    <a:lumMod val="50000"/>
                    <a:lumOff val="50000"/>
                  </a:schemeClr>
                </a:solidFill>
                <a:prstDash val="solid"/>
                <a:round/>
                <a:headEnd type="none" w="med" len="med"/>
                <a:tailEnd type="none" w="med" len="med"/>
              </a:ln>
              <a:effectLst/>
            </p:spPr>
          </p:cxnSp>
          <p:cxnSp>
            <p:nvCxnSpPr>
              <p:cNvPr id="72" name="Straight Connector 71">
                <a:extLst>
                  <a:ext uri="{FF2B5EF4-FFF2-40B4-BE49-F238E27FC236}">
                    <a16:creationId xmlns:a16="http://schemas.microsoft.com/office/drawing/2014/main" id="{A2FA6D0F-A664-4A59-8CD6-A9C6B94DF1B4}"/>
                  </a:ext>
                </a:extLst>
              </p:cNvPr>
              <p:cNvCxnSpPr>
                <a:stCxn id="66" idx="4"/>
                <a:endCxn id="67" idx="2"/>
              </p:cNvCxnSpPr>
              <p:nvPr/>
            </p:nvCxnSpPr>
            <p:spPr bwMode="auto">
              <a:xfrm>
                <a:off x="1910007" y="4791246"/>
                <a:ext cx="557153" cy="0"/>
              </a:xfrm>
              <a:prstGeom prst="line">
                <a:avLst/>
              </a:prstGeom>
              <a:noFill/>
              <a:ln w="12700" cap="flat" cmpd="sng" algn="ctr">
                <a:solidFill>
                  <a:schemeClr val="tx1">
                    <a:lumMod val="50000"/>
                    <a:lumOff val="50000"/>
                  </a:schemeClr>
                </a:solidFill>
                <a:prstDash val="solid"/>
                <a:round/>
                <a:headEnd type="none" w="med" len="med"/>
                <a:tailEnd type="none" w="med" len="med"/>
              </a:ln>
              <a:effectLst/>
            </p:spPr>
          </p:cxnSp>
          <p:cxnSp>
            <p:nvCxnSpPr>
              <p:cNvPr id="73" name="Straight Connector 72">
                <a:extLst>
                  <a:ext uri="{FF2B5EF4-FFF2-40B4-BE49-F238E27FC236}">
                    <a16:creationId xmlns:a16="http://schemas.microsoft.com/office/drawing/2014/main" id="{2BEA5659-83A8-422B-B821-A0CE50F9EB71}"/>
                  </a:ext>
                </a:extLst>
              </p:cNvPr>
              <p:cNvCxnSpPr>
                <a:stCxn id="66" idx="2"/>
              </p:cNvCxnSpPr>
              <p:nvPr/>
            </p:nvCxnSpPr>
            <p:spPr bwMode="auto">
              <a:xfrm>
                <a:off x="1910007" y="5005615"/>
                <a:ext cx="557153" cy="0"/>
              </a:xfrm>
              <a:prstGeom prst="line">
                <a:avLst/>
              </a:prstGeom>
              <a:noFill/>
              <a:ln w="12700" cap="flat" cmpd="sng" algn="ctr">
                <a:solidFill>
                  <a:schemeClr val="tx1">
                    <a:lumMod val="50000"/>
                    <a:lumOff val="50000"/>
                  </a:schemeClr>
                </a:solidFill>
                <a:prstDash val="solid"/>
                <a:round/>
                <a:headEnd type="none" w="med" len="med"/>
                <a:tailEnd type="none" w="med" len="med"/>
              </a:ln>
              <a:effectLst/>
            </p:spPr>
          </p:cxnSp>
        </p:grpSp>
        <p:grpSp>
          <p:nvGrpSpPr>
            <p:cNvPr id="24" name="Group 22">
              <a:extLst>
                <a:ext uri="{FF2B5EF4-FFF2-40B4-BE49-F238E27FC236}">
                  <a16:creationId xmlns:a16="http://schemas.microsoft.com/office/drawing/2014/main" id="{2F40CD78-506A-431A-8187-B6C4B583E43D}"/>
                </a:ext>
              </a:extLst>
            </p:cNvPr>
            <p:cNvGrpSpPr>
              <a:grpSpLocks/>
            </p:cNvGrpSpPr>
            <p:nvPr/>
          </p:nvGrpSpPr>
          <p:grpSpPr bwMode="auto">
            <a:xfrm>
              <a:off x="4668103" y="2956261"/>
              <a:ext cx="639233" cy="354329"/>
              <a:chOff x="1877152" y="4791247"/>
              <a:chExt cx="623208" cy="214429"/>
            </a:xfrm>
          </p:grpSpPr>
          <p:sp>
            <p:nvSpPr>
              <p:cNvPr id="56" name="Rectangle 55">
                <a:extLst>
                  <a:ext uri="{FF2B5EF4-FFF2-40B4-BE49-F238E27FC236}">
                    <a16:creationId xmlns:a16="http://schemas.microsoft.com/office/drawing/2014/main" id="{6CA16767-B608-44F0-A85C-8B593A2C1722}"/>
                  </a:ext>
                </a:extLst>
              </p:cNvPr>
              <p:cNvSpPr/>
              <p:nvPr/>
            </p:nvSpPr>
            <p:spPr bwMode="auto">
              <a:xfrm>
                <a:off x="1910501" y="4791246"/>
                <a:ext cx="555605" cy="214369"/>
              </a:xfrm>
              <a:prstGeom prst="rect">
                <a:avLst/>
              </a:prstGeom>
              <a:solidFill>
                <a:schemeClr val="accent5">
                  <a:lumMod val="60000"/>
                  <a:lumOff val="40000"/>
                </a:schemeClr>
              </a:solidFill>
              <a:ln w="19050" cap="flat" cmpd="sng" algn="ctr">
                <a:noFill/>
                <a:prstDash val="solid"/>
                <a:round/>
                <a:headEnd type="none" w="med" len="med"/>
                <a:tailEnd type="none" w="med" len="med"/>
              </a:ln>
              <a:effectLst/>
            </p:spPr>
            <p:txBody>
              <a:bodyPr wrap="none" anchor="ctr"/>
              <a:lstStyle/>
              <a:p>
                <a:pPr algn="ctr">
                  <a:defRPr/>
                </a:pPr>
                <a:endParaRPr lang="en-GB" sz="1600" dirty="0"/>
              </a:p>
            </p:txBody>
          </p:sp>
          <p:sp>
            <p:nvSpPr>
              <p:cNvPr id="57" name="Isosceles Triangle 56">
                <a:extLst>
                  <a:ext uri="{FF2B5EF4-FFF2-40B4-BE49-F238E27FC236}">
                    <a16:creationId xmlns:a16="http://schemas.microsoft.com/office/drawing/2014/main" id="{A83B18AB-209D-40A0-BC4F-106ACABD1856}"/>
                  </a:ext>
                </a:extLst>
              </p:cNvPr>
              <p:cNvSpPr/>
              <p:nvPr/>
            </p:nvSpPr>
            <p:spPr bwMode="auto">
              <a:xfrm rot="16200000">
                <a:off x="1786293" y="4881407"/>
                <a:ext cx="214369" cy="34048"/>
              </a:xfrm>
              <a:prstGeom prst="triangle">
                <a:avLst/>
              </a:prstGeom>
              <a:solidFill>
                <a:schemeClr val="accent5">
                  <a:lumMod val="60000"/>
                  <a:lumOff val="40000"/>
                </a:schemeClr>
              </a:solidFill>
              <a:ln w="19050" cap="flat" cmpd="sng" algn="ctr">
                <a:noFill/>
                <a:prstDash val="solid"/>
                <a:round/>
                <a:headEnd type="none" w="med" len="med"/>
                <a:tailEnd type="none" w="med" len="med"/>
              </a:ln>
              <a:effectLst/>
            </p:spPr>
            <p:txBody>
              <a:bodyPr wrap="none" anchor="ctr"/>
              <a:lstStyle/>
              <a:p>
                <a:pPr algn="ctr">
                  <a:defRPr/>
                </a:pPr>
                <a:endParaRPr lang="en-GB" sz="1600" dirty="0"/>
              </a:p>
            </p:txBody>
          </p:sp>
          <p:sp>
            <p:nvSpPr>
              <p:cNvPr id="58" name="Isosceles Triangle 57">
                <a:extLst>
                  <a:ext uri="{FF2B5EF4-FFF2-40B4-BE49-F238E27FC236}">
                    <a16:creationId xmlns:a16="http://schemas.microsoft.com/office/drawing/2014/main" id="{B01B2DD2-7048-47AE-ACE9-B4B8CEF715E4}"/>
                  </a:ext>
                </a:extLst>
              </p:cNvPr>
              <p:cNvSpPr/>
              <p:nvPr/>
            </p:nvSpPr>
            <p:spPr bwMode="auto">
              <a:xfrm rot="5400000">
                <a:off x="2375946" y="4881407"/>
                <a:ext cx="214369" cy="34048"/>
              </a:xfrm>
              <a:prstGeom prst="triangle">
                <a:avLst/>
              </a:prstGeom>
              <a:solidFill>
                <a:schemeClr val="accent5">
                  <a:lumMod val="60000"/>
                  <a:lumOff val="40000"/>
                </a:schemeClr>
              </a:solidFill>
              <a:ln w="19050" cap="flat" cmpd="sng" algn="ctr">
                <a:noFill/>
                <a:prstDash val="solid"/>
                <a:round/>
                <a:headEnd type="none" w="med" len="med"/>
                <a:tailEnd type="none" w="med" len="med"/>
              </a:ln>
              <a:effectLst/>
            </p:spPr>
            <p:txBody>
              <a:bodyPr wrap="none" anchor="ctr"/>
              <a:lstStyle/>
              <a:p>
                <a:pPr algn="ctr">
                  <a:defRPr/>
                </a:pPr>
                <a:endParaRPr lang="en-GB" sz="1600" dirty="0"/>
              </a:p>
            </p:txBody>
          </p:sp>
          <p:cxnSp>
            <p:nvCxnSpPr>
              <p:cNvPr id="59" name="Straight Connector 58">
                <a:extLst>
                  <a:ext uri="{FF2B5EF4-FFF2-40B4-BE49-F238E27FC236}">
                    <a16:creationId xmlns:a16="http://schemas.microsoft.com/office/drawing/2014/main" id="{CE835F59-7FD9-4642-A878-89B1DEF6FD1F}"/>
                  </a:ext>
                </a:extLst>
              </p:cNvPr>
              <p:cNvCxnSpPr>
                <a:stCxn id="57" idx="4"/>
              </p:cNvCxnSpPr>
              <p:nvPr/>
            </p:nvCxnSpPr>
            <p:spPr bwMode="auto">
              <a:xfrm flipH="1">
                <a:off x="1876453" y="4791246"/>
                <a:ext cx="34048" cy="107665"/>
              </a:xfrm>
              <a:prstGeom prst="line">
                <a:avLst/>
              </a:prstGeom>
              <a:noFill/>
              <a:ln w="12700" cap="flat" cmpd="sng" algn="ctr">
                <a:solidFill>
                  <a:schemeClr val="tx1">
                    <a:lumMod val="50000"/>
                    <a:lumOff val="50000"/>
                  </a:schemeClr>
                </a:solidFill>
                <a:prstDash val="solid"/>
                <a:round/>
                <a:headEnd type="none" w="med" len="med"/>
                <a:tailEnd type="none" w="med" len="med"/>
              </a:ln>
              <a:effectLst/>
            </p:spPr>
          </p:cxnSp>
          <p:cxnSp>
            <p:nvCxnSpPr>
              <p:cNvPr id="60" name="Straight Connector 59">
                <a:extLst>
                  <a:ext uri="{FF2B5EF4-FFF2-40B4-BE49-F238E27FC236}">
                    <a16:creationId xmlns:a16="http://schemas.microsoft.com/office/drawing/2014/main" id="{7FF98C6F-6874-46AC-AB0B-CEB6ACF07F62}"/>
                  </a:ext>
                </a:extLst>
              </p:cNvPr>
              <p:cNvCxnSpPr>
                <a:stCxn id="57" idx="0"/>
                <a:endCxn id="57" idx="2"/>
              </p:cNvCxnSpPr>
              <p:nvPr/>
            </p:nvCxnSpPr>
            <p:spPr bwMode="auto">
              <a:xfrm>
                <a:off x="1876453" y="4898911"/>
                <a:ext cx="34048" cy="106704"/>
              </a:xfrm>
              <a:prstGeom prst="line">
                <a:avLst/>
              </a:prstGeom>
              <a:noFill/>
              <a:ln w="12700" cap="flat" cmpd="sng" algn="ctr">
                <a:solidFill>
                  <a:schemeClr val="tx1">
                    <a:lumMod val="50000"/>
                    <a:lumOff val="50000"/>
                  </a:schemeClr>
                </a:solidFill>
                <a:prstDash val="solid"/>
                <a:round/>
                <a:headEnd type="none" w="med" len="med"/>
                <a:tailEnd type="none" w="med" len="med"/>
              </a:ln>
              <a:effectLst/>
            </p:spPr>
          </p:cxnSp>
          <p:cxnSp>
            <p:nvCxnSpPr>
              <p:cNvPr id="61" name="Straight Connector 60">
                <a:extLst>
                  <a:ext uri="{FF2B5EF4-FFF2-40B4-BE49-F238E27FC236}">
                    <a16:creationId xmlns:a16="http://schemas.microsoft.com/office/drawing/2014/main" id="{D6803777-05F0-4423-8C07-249A3512DD01}"/>
                  </a:ext>
                </a:extLst>
              </p:cNvPr>
              <p:cNvCxnSpPr>
                <a:stCxn id="58" idx="2"/>
              </p:cNvCxnSpPr>
              <p:nvPr/>
            </p:nvCxnSpPr>
            <p:spPr bwMode="auto">
              <a:xfrm>
                <a:off x="2466106" y="4791246"/>
                <a:ext cx="34048" cy="107665"/>
              </a:xfrm>
              <a:prstGeom prst="line">
                <a:avLst/>
              </a:prstGeom>
              <a:noFill/>
              <a:ln w="12700" cap="flat" cmpd="sng" algn="ctr">
                <a:solidFill>
                  <a:schemeClr val="tx1">
                    <a:lumMod val="50000"/>
                    <a:lumOff val="50000"/>
                  </a:schemeClr>
                </a:solidFill>
                <a:prstDash val="solid"/>
                <a:round/>
                <a:headEnd type="none" w="med" len="med"/>
                <a:tailEnd type="none" w="med" len="med"/>
              </a:ln>
              <a:effectLst/>
            </p:spPr>
          </p:cxnSp>
          <p:cxnSp>
            <p:nvCxnSpPr>
              <p:cNvPr id="62" name="Straight Connector 61">
                <a:extLst>
                  <a:ext uri="{FF2B5EF4-FFF2-40B4-BE49-F238E27FC236}">
                    <a16:creationId xmlns:a16="http://schemas.microsoft.com/office/drawing/2014/main" id="{142FC5FD-4D17-49B3-827D-318ADF97A909}"/>
                  </a:ext>
                </a:extLst>
              </p:cNvPr>
              <p:cNvCxnSpPr>
                <a:endCxn id="58" idx="4"/>
              </p:cNvCxnSpPr>
              <p:nvPr/>
            </p:nvCxnSpPr>
            <p:spPr bwMode="auto">
              <a:xfrm flipH="1">
                <a:off x="2466106" y="4898911"/>
                <a:ext cx="34048" cy="106704"/>
              </a:xfrm>
              <a:prstGeom prst="line">
                <a:avLst/>
              </a:prstGeom>
              <a:noFill/>
              <a:ln w="12700" cap="flat" cmpd="sng" algn="ctr">
                <a:solidFill>
                  <a:schemeClr val="tx1">
                    <a:lumMod val="50000"/>
                    <a:lumOff val="50000"/>
                  </a:schemeClr>
                </a:solidFill>
                <a:prstDash val="solid"/>
                <a:round/>
                <a:headEnd type="none" w="med" len="med"/>
                <a:tailEnd type="none" w="med" len="med"/>
              </a:ln>
              <a:effectLst/>
            </p:spPr>
          </p:cxnSp>
          <p:cxnSp>
            <p:nvCxnSpPr>
              <p:cNvPr id="63" name="Straight Connector 62">
                <a:extLst>
                  <a:ext uri="{FF2B5EF4-FFF2-40B4-BE49-F238E27FC236}">
                    <a16:creationId xmlns:a16="http://schemas.microsoft.com/office/drawing/2014/main" id="{63639803-9865-4A5D-84E7-1BF4056C5CB1}"/>
                  </a:ext>
                </a:extLst>
              </p:cNvPr>
              <p:cNvCxnSpPr>
                <a:stCxn id="57" idx="4"/>
                <a:endCxn id="58" idx="2"/>
              </p:cNvCxnSpPr>
              <p:nvPr/>
            </p:nvCxnSpPr>
            <p:spPr bwMode="auto">
              <a:xfrm>
                <a:off x="1910501" y="4791246"/>
                <a:ext cx="555605" cy="0"/>
              </a:xfrm>
              <a:prstGeom prst="line">
                <a:avLst/>
              </a:prstGeom>
              <a:noFill/>
              <a:ln w="12700" cap="flat" cmpd="sng" algn="ctr">
                <a:solidFill>
                  <a:schemeClr val="tx1">
                    <a:lumMod val="50000"/>
                    <a:lumOff val="50000"/>
                  </a:schemeClr>
                </a:solidFill>
                <a:prstDash val="solid"/>
                <a:round/>
                <a:headEnd type="none" w="med" len="med"/>
                <a:tailEnd type="none" w="med" len="med"/>
              </a:ln>
              <a:effectLst/>
            </p:spPr>
          </p:cxnSp>
          <p:cxnSp>
            <p:nvCxnSpPr>
              <p:cNvPr id="64" name="Straight Connector 63">
                <a:extLst>
                  <a:ext uri="{FF2B5EF4-FFF2-40B4-BE49-F238E27FC236}">
                    <a16:creationId xmlns:a16="http://schemas.microsoft.com/office/drawing/2014/main" id="{48C8C84F-07C7-45A1-B823-96D3EB141E17}"/>
                  </a:ext>
                </a:extLst>
              </p:cNvPr>
              <p:cNvCxnSpPr>
                <a:stCxn id="57" idx="2"/>
              </p:cNvCxnSpPr>
              <p:nvPr/>
            </p:nvCxnSpPr>
            <p:spPr bwMode="auto">
              <a:xfrm>
                <a:off x="1910501" y="5005615"/>
                <a:ext cx="555605" cy="0"/>
              </a:xfrm>
              <a:prstGeom prst="line">
                <a:avLst/>
              </a:prstGeom>
              <a:noFill/>
              <a:ln w="12700" cap="flat" cmpd="sng" algn="ctr">
                <a:solidFill>
                  <a:schemeClr val="tx1">
                    <a:lumMod val="50000"/>
                    <a:lumOff val="50000"/>
                  </a:schemeClr>
                </a:solidFill>
                <a:prstDash val="solid"/>
                <a:round/>
                <a:headEnd type="none" w="med" len="med"/>
                <a:tailEnd type="none" w="med" len="med"/>
              </a:ln>
              <a:effectLst/>
            </p:spPr>
          </p:cxnSp>
        </p:grpSp>
        <p:grpSp>
          <p:nvGrpSpPr>
            <p:cNvPr id="25" name="Group 23">
              <a:extLst>
                <a:ext uri="{FF2B5EF4-FFF2-40B4-BE49-F238E27FC236}">
                  <a16:creationId xmlns:a16="http://schemas.microsoft.com/office/drawing/2014/main" id="{6A6B974A-7DBE-4842-AC78-AE1B020609AA}"/>
                </a:ext>
              </a:extLst>
            </p:cNvPr>
            <p:cNvGrpSpPr>
              <a:grpSpLocks/>
            </p:cNvGrpSpPr>
            <p:nvPr/>
          </p:nvGrpSpPr>
          <p:grpSpPr bwMode="auto">
            <a:xfrm>
              <a:off x="5309110" y="2956261"/>
              <a:ext cx="639233" cy="354329"/>
              <a:chOff x="1877152" y="4791247"/>
              <a:chExt cx="623208" cy="214429"/>
            </a:xfrm>
          </p:grpSpPr>
          <p:sp>
            <p:nvSpPr>
              <p:cNvPr id="47" name="Rectangle 46">
                <a:extLst>
                  <a:ext uri="{FF2B5EF4-FFF2-40B4-BE49-F238E27FC236}">
                    <a16:creationId xmlns:a16="http://schemas.microsoft.com/office/drawing/2014/main" id="{74B1CADB-393A-4317-A8EC-B1DEC6BC0023}"/>
                  </a:ext>
                </a:extLst>
              </p:cNvPr>
              <p:cNvSpPr/>
              <p:nvPr/>
            </p:nvSpPr>
            <p:spPr bwMode="auto">
              <a:xfrm>
                <a:off x="1910813" y="4791246"/>
                <a:ext cx="555605" cy="214369"/>
              </a:xfrm>
              <a:prstGeom prst="rect">
                <a:avLst/>
              </a:prstGeom>
              <a:solidFill>
                <a:schemeClr val="accent5">
                  <a:lumMod val="60000"/>
                  <a:lumOff val="40000"/>
                </a:schemeClr>
              </a:solidFill>
              <a:ln w="19050" cap="flat" cmpd="sng" algn="ctr">
                <a:noFill/>
                <a:prstDash val="solid"/>
                <a:round/>
                <a:headEnd type="none" w="med" len="med"/>
                <a:tailEnd type="none" w="med" len="med"/>
              </a:ln>
              <a:effectLst/>
            </p:spPr>
            <p:txBody>
              <a:bodyPr wrap="none" anchor="ctr"/>
              <a:lstStyle/>
              <a:p>
                <a:pPr algn="ctr">
                  <a:defRPr/>
                </a:pPr>
                <a:endParaRPr lang="en-GB" sz="1600" dirty="0"/>
              </a:p>
            </p:txBody>
          </p:sp>
          <p:sp>
            <p:nvSpPr>
              <p:cNvPr id="48" name="Isosceles Triangle 47">
                <a:extLst>
                  <a:ext uri="{FF2B5EF4-FFF2-40B4-BE49-F238E27FC236}">
                    <a16:creationId xmlns:a16="http://schemas.microsoft.com/office/drawing/2014/main" id="{C834E909-0DE8-42A0-B083-E8FF4585B335}"/>
                  </a:ext>
                </a:extLst>
              </p:cNvPr>
              <p:cNvSpPr/>
              <p:nvPr/>
            </p:nvSpPr>
            <p:spPr bwMode="auto">
              <a:xfrm rot="16200000">
                <a:off x="1786605" y="4881407"/>
                <a:ext cx="214369" cy="34048"/>
              </a:xfrm>
              <a:prstGeom prst="triangle">
                <a:avLst/>
              </a:prstGeom>
              <a:solidFill>
                <a:schemeClr val="accent5">
                  <a:lumMod val="60000"/>
                  <a:lumOff val="40000"/>
                </a:schemeClr>
              </a:solidFill>
              <a:ln w="19050" cap="flat" cmpd="sng" algn="ctr">
                <a:noFill/>
                <a:prstDash val="solid"/>
                <a:round/>
                <a:headEnd type="none" w="med" len="med"/>
                <a:tailEnd type="none" w="med" len="med"/>
              </a:ln>
              <a:effectLst/>
            </p:spPr>
            <p:txBody>
              <a:bodyPr wrap="none" anchor="ctr"/>
              <a:lstStyle/>
              <a:p>
                <a:pPr algn="ctr">
                  <a:defRPr/>
                </a:pPr>
                <a:endParaRPr lang="en-GB" sz="1600" dirty="0"/>
              </a:p>
            </p:txBody>
          </p:sp>
          <p:sp>
            <p:nvSpPr>
              <p:cNvPr id="49" name="Isosceles Triangle 48">
                <a:extLst>
                  <a:ext uri="{FF2B5EF4-FFF2-40B4-BE49-F238E27FC236}">
                    <a16:creationId xmlns:a16="http://schemas.microsoft.com/office/drawing/2014/main" id="{C4C3B28F-14B0-4112-A27E-A176CE35CD96}"/>
                  </a:ext>
                </a:extLst>
              </p:cNvPr>
              <p:cNvSpPr/>
              <p:nvPr/>
            </p:nvSpPr>
            <p:spPr bwMode="auto">
              <a:xfrm rot="5400000">
                <a:off x="2376258" y="4881407"/>
                <a:ext cx="214369" cy="34048"/>
              </a:xfrm>
              <a:prstGeom prst="triangle">
                <a:avLst/>
              </a:prstGeom>
              <a:solidFill>
                <a:schemeClr val="accent5">
                  <a:lumMod val="60000"/>
                  <a:lumOff val="40000"/>
                </a:schemeClr>
              </a:solidFill>
              <a:ln w="19050" cap="flat" cmpd="sng" algn="ctr">
                <a:noFill/>
                <a:prstDash val="solid"/>
                <a:round/>
                <a:headEnd type="none" w="med" len="med"/>
                <a:tailEnd type="none" w="med" len="med"/>
              </a:ln>
              <a:effectLst/>
            </p:spPr>
            <p:txBody>
              <a:bodyPr wrap="none" anchor="ctr"/>
              <a:lstStyle/>
              <a:p>
                <a:pPr algn="ctr">
                  <a:defRPr/>
                </a:pPr>
                <a:endParaRPr lang="en-GB" sz="1600" dirty="0"/>
              </a:p>
            </p:txBody>
          </p:sp>
          <p:cxnSp>
            <p:nvCxnSpPr>
              <p:cNvPr id="50" name="Straight Connector 49">
                <a:extLst>
                  <a:ext uri="{FF2B5EF4-FFF2-40B4-BE49-F238E27FC236}">
                    <a16:creationId xmlns:a16="http://schemas.microsoft.com/office/drawing/2014/main" id="{B2AF706F-6147-4AF8-BF84-AB08B2EC737C}"/>
                  </a:ext>
                </a:extLst>
              </p:cNvPr>
              <p:cNvCxnSpPr>
                <a:stCxn id="48" idx="4"/>
              </p:cNvCxnSpPr>
              <p:nvPr/>
            </p:nvCxnSpPr>
            <p:spPr bwMode="auto">
              <a:xfrm flipH="1">
                <a:off x="1876765" y="4791246"/>
                <a:ext cx="34048" cy="107665"/>
              </a:xfrm>
              <a:prstGeom prst="line">
                <a:avLst/>
              </a:prstGeom>
              <a:noFill/>
              <a:ln w="12700" cap="flat" cmpd="sng" algn="ctr">
                <a:solidFill>
                  <a:schemeClr val="tx1">
                    <a:lumMod val="50000"/>
                    <a:lumOff val="50000"/>
                  </a:schemeClr>
                </a:solidFill>
                <a:prstDash val="solid"/>
                <a:round/>
                <a:headEnd type="none" w="med" len="med"/>
                <a:tailEnd type="none" w="med" len="med"/>
              </a:ln>
              <a:effectLst/>
            </p:spPr>
          </p:cxnSp>
          <p:cxnSp>
            <p:nvCxnSpPr>
              <p:cNvPr id="51" name="Straight Connector 50">
                <a:extLst>
                  <a:ext uri="{FF2B5EF4-FFF2-40B4-BE49-F238E27FC236}">
                    <a16:creationId xmlns:a16="http://schemas.microsoft.com/office/drawing/2014/main" id="{7640ADB5-8B01-46B5-B473-F7881F124EF3}"/>
                  </a:ext>
                </a:extLst>
              </p:cNvPr>
              <p:cNvCxnSpPr>
                <a:stCxn id="48" idx="0"/>
                <a:endCxn id="48" idx="2"/>
              </p:cNvCxnSpPr>
              <p:nvPr/>
            </p:nvCxnSpPr>
            <p:spPr bwMode="auto">
              <a:xfrm>
                <a:off x="1876765" y="4898911"/>
                <a:ext cx="34048" cy="106704"/>
              </a:xfrm>
              <a:prstGeom prst="line">
                <a:avLst/>
              </a:prstGeom>
              <a:noFill/>
              <a:ln w="12700" cap="flat" cmpd="sng" algn="ctr">
                <a:solidFill>
                  <a:schemeClr val="tx1">
                    <a:lumMod val="50000"/>
                    <a:lumOff val="50000"/>
                  </a:schemeClr>
                </a:solidFill>
                <a:prstDash val="solid"/>
                <a:round/>
                <a:headEnd type="none" w="med" len="med"/>
                <a:tailEnd type="none" w="med" len="med"/>
              </a:ln>
              <a:effectLst/>
            </p:spPr>
          </p:cxnSp>
          <p:cxnSp>
            <p:nvCxnSpPr>
              <p:cNvPr id="52" name="Straight Connector 51">
                <a:extLst>
                  <a:ext uri="{FF2B5EF4-FFF2-40B4-BE49-F238E27FC236}">
                    <a16:creationId xmlns:a16="http://schemas.microsoft.com/office/drawing/2014/main" id="{77BB63A5-280D-4ECD-99DA-34E6CAFA09E2}"/>
                  </a:ext>
                </a:extLst>
              </p:cNvPr>
              <p:cNvCxnSpPr>
                <a:stCxn id="49" idx="2"/>
              </p:cNvCxnSpPr>
              <p:nvPr/>
            </p:nvCxnSpPr>
            <p:spPr bwMode="auto">
              <a:xfrm>
                <a:off x="2466418" y="4791246"/>
                <a:ext cx="34048" cy="107665"/>
              </a:xfrm>
              <a:prstGeom prst="line">
                <a:avLst/>
              </a:prstGeom>
              <a:noFill/>
              <a:ln w="12700" cap="flat" cmpd="sng" algn="ctr">
                <a:solidFill>
                  <a:schemeClr val="tx1">
                    <a:lumMod val="50000"/>
                    <a:lumOff val="50000"/>
                  </a:schemeClr>
                </a:solidFill>
                <a:prstDash val="solid"/>
                <a:round/>
                <a:headEnd type="none" w="med" len="med"/>
                <a:tailEnd type="none" w="med" len="med"/>
              </a:ln>
              <a:effectLst/>
            </p:spPr>
          </p:cxnSp>
          <p:cxnSp>
            <p:nvCxnSpPr>
              <p:cNvPr id="53" name="Straight Connector 52">
                <a:extLst>
                  <a:ext uri="{FF2B5EF4-FFF2-40B4-BE49-F238E27FC236}">
                    <a16:creationId xmlns:a16="http://schemas.microsoft.com/office/drawing/2014/main" id="{42286265-95A1-4F3E-8917-07FA75F1257F}"/>
                  </a:ext>
                </a:extLst>
              </p:cNvPr>
              <p:cNvCxnSpPr>
                <a:endCxn id="49" idx="4"/>
              </p:cNvCxnSpPr>
              <p:nvPr/>
            </p:nvCxnSpPr>
            <p:spPr bwMode="auto">
              <a:xfrm flipH="1">
                <a:off x="2466418" y="4898911"/>
                <a:ext cx="34048" cy="106704"/>
              </a:xfrm>
              <a:prstGeom prst="line">
                <a:avLst/>
              </a:prstGeom>
              <a:noFill/>
              <a:ln w="12700" cap="flat" cmpd="sng" algn="ctr">
                <a:solidFill>
                  <a:schemeClr val="tx1">
                    <a:lumMod val="50000"/>
                    <a:lumOff val="50000"/>
                  </a:schemeClr>
                </a:solidFill>
                <a:prstDash val="solid"/>
                <a:round/>
                <a:headEnd type="none" w="med" len="med"/>
                <a:tailEnd type="none" w="med" len="med"/>
              </a:ln>
              <a:effectLst/>
            </p:spPr>
          </p:cxnSp>
          <p:cxnSp>
            <p:nvCxnSpPr>
              <p:cNvPr id="54" name="Straight Connector 53">
                <a:extLst>
                  <a:ext uri="{FF2B5EF4-FFF2-40B4-BE49-F238E27FC236}">
                    <a16:creationId xmlns:a16="http://schemas.microsoft.com/office/drawing/2014/main" id="{0FB51F63-FD43-42C5-A24E-46BD6CB655C4}"/>
                  </a:ext>
                </a:extLst>
              </p:cNvPr>
              <p:cNvCxnSpPr>
                <a:stCxn id="48" idx="4"/>
                <a:endCxn id="49" idx="2"/>
              </p:cNvCxnSpPr>
              <p:nvPr/>
            </p:nvCxnSpPr>
            <p:spPr bwMode="auto">
              <a:xfrm>
                <a:off x="1910813" y="4791246"/>
                <a:ext cx="555605" cy="0"/>
              </a:xfrm>
              <a:prstGeom prst="line">
                <a:avLst/>
              </a:prstGeom>
              <a:noFill/>
              <a:ln w="12700" cap="flat" cmpd="sng" algn="ctr">
                <a:solidFill>
                  <a:schemeClr val="tx1">
                    <a:lumMod val="50000"/>
                    <a:lumOff val="50000"/>
                  </a:schemeClr>
                </a:solidFill>
                <a:prstDash val="solid"/>
                <a:round/>
                <a:headEnd type="none" w="med" len="med"/>
                <a:tailEnd type="none" w="med" len="med"/>
              </a:ln>
              <a:effectLst/>
            </p:spPr>
          </p:cxnSp>
          <p:cxnSp>
            <p:nvCxnSpPr>
              <p:cNvPr id="55" name="Straight Connector 54">
                <a:extLst>
                  <a:ext uri="{FF2B5EF4-FFF2-40B4-BE49-F238E27FC236}">
                    <a16:creationId xmlns:a16="http://schemas.microsoft.com/office/drawing/2014/main" id="{29474B08-3D0D-4885-9682-CE7D4590FCE0}"/>
                  </a:ext>
                </a:extLst>
              </p:cNvPr>
              <p:cNvCxnSpPr>
                <a:stCxn id="48" idx="2"/>
              </p:cNvCxnSpPr>
              <p:nvPr/>
            </p:nvCxnSpPr>
            <p:spPr bwMode="auto">
              <a:xfrm>
                <a:off x="1910813" y="5005615"/>
                <a:ext cx="555605" cy="0"/>
              </a:xfrm>
              <a:prstGeom prst="line">
                <a:avLst/>
              </a:prstGeom>
              <a:noFill/>
              <a:ln w="12700" cap="flat" cmpd="sng" algn="ctr">
                <a:solidFill>
                  <a:schemeClr val="tx1">
                    <a:lumMod val="50000"/>
                    <a:lumOff val="50000"/>
                  </a:schemeClr>
                </a:solidFill>
                <a:prstDash val="solid"/>
                <a:round/>
                <a:headEnd type="none" w="med" len="med"/>
                <a:tailEnd type="none" w="med" len="med"/>
              </a:ln>
              <a:effectLst/>
            </p:spPr>
          </p:cxnSp>
        </p:grpSp>
        <p:grpSp>
          <p:nvGrpSpPr>
            <p:cNvPr id="26" name="Group 24">
              <a:extLst>
                <a:ext uri="{FF2B5EF4-FFF2-40B4-BE49-F238E27FC236}">
                  <a16:creationId xmlns:a16="http://schemas.microsoft.com/office/drawing/2014/main" id="{588471A9-6AC9-464F-ADE9-CB5D73259F9A}"/>
                </a:ext>
              </a:extLst>
            </p:cNvPr>
            <p:cNvGrpSpPr>
              <a:grpSpLocks/>
            </p:cNvGrpSpPr>
            <p:nvPr/>
          </p:nvGrpSpPr>
          <p:grpSpPr bwMode="auto">
            <a:xfrm>
              <a:off x="5948343" y="2956261"/>
              <a:ext cx="639233" cy="354329"/>
              <a:chOff x="1877152" y="4791247"/>
              <a:chExt cx="623208" cy="214429"/>
            </a:xfrm>
          </p:grpSpPr>
          <p:sp>
            <p:nvSpPr>
              <p:cNvPr id="38" name="Rectangle 37">
                <a:extLst>
                  <a:ext uri="{FF2B5EF4-FFF2-40B4-BE49-F238E27FC236}">
                    <a16:creationId xmlns:a16="http://schemas.microsoft.com/office/drawing/2014/main" id="{7A165016-AF7C-467A-BA0E-BA4457609A2C}"/>
                  </a:ext>
                </a:extLst>
              </p:cNvPr>
              <p:cNvSpPr/>
              <p:nvPr/>
            </p:nvSpPr>
            <p:spPr bwMode="auto">
              <a:xfrm>
                <a:off x="1911307" y="4791246"/>
                <a:ext cx="555606" cy="214369"/>
              </a:xfrm>
              <a:prstGeom prst="rect">
                <a:avLst/>
              </a:prstGeom>
              <a:solidFill>
                <a:schemeClr val="accent5">
                  <a:lumMod val="60000"/>
                  <a:lumOff val="40000"/>
                </a:schemeClr>
              </a:solidFill>
              <a:ln w="19050" cap="flat" cmpd="sng" algn="ctr">
                <a:noFill/>
                <a:prstDash val="solid"/>
                <a:round/>
                <a:headEnd type="none" w="med" len="med"/>
                <a:tailEnd type="none" w="med" len="med"/>
              </a:ln>
              <a:effectLst/>
            </p:spPr>
            <p:txBody>
              <a:bodyPr wrap="none" anchor="ctr"/>
              <a:lstStyle/>
              <a:p>
                <a:pPr algn="ctr">
                  <a:defRPr/>
                </a:pPr>
                <a:endParaRPr lang="en-GB" sz="1600" dirty="0"/>
              </a:p>
            </p:txBody>
          </p:sp>
          <p:sp>
            <p:nvSpPr>
              <p:cNvPr id="39" name="Isosceles Triangle 38">
                <a:extLst>
                  <a:ext uri="{FF2B5EF4-FFF2-40B4-BE49-F238E27FC236}">
                    <a16:creationId xmlns:a16="http://schemas.microsoft.com/office/drawing/2014/main" id="{BE202343-1469-47F0-A783-0BB5C2144D37}"/>
                  </a:ext>
                </a:extLst>
              </p:cNvPr>
              <p:cNvSpPr/>
              <p:nvPr/>
            </p:nvSpPr>
            <p:spPr bwMode="auto">
              <a:xfrm rot="16200000">
                <a:off x="1787098" y="4881407"/>
                <a:ext cx="214369" cy="34048"/>
              </a:xfrm>
              <a:prstGeom prst="triangle">
                <a:avLst/>
              </a:prstGeom>
              <a:solidFill>
                <a:schemeClr val="accent5">
                  <a:lumMod val="60000"/>
                  <a:lumOff val="40000"/>
                </a:schemeClr>
              </a:solidFill>
              <a:ln w="19050" cap="flat" cmpd="sng" algn="ctr">
                <a:noFill/>
                <a:prstDash val="solid"/>
                <a:round/>
                <a:headEnd type="none" w="med" len="med"/>
                <a:tailEnd type="none" w="med" len="med"/>
              </a:ln>
              <a:effectLst/>
            </p:spPr>
            <p:txBody>
              <a:bodyPr wrap="none" anchor="ctr"/>
              <a:lstStyle/>
              <a:p>
                <a:pPr algn="ctr">
                  <a:defRPr/>
                </a:pPr>
                <a:endParaRPr lang="en-GB" sz="1600" dirty="0"/>
              </a:p>
            </p:txBody>
          </p:sp>
          <p:sp>
            <p:nvSpPr>
              <p:cNvPr id="40" name="Isosceles Triangle 39">
                <a:extLst>
                  <a:ext uri="{FF2B5EF4-FFF2-40B4-BE49-F238E27FC236}">
                    <a16:creationId xmlns:a16="http://schemas.microsoft.com/office/drawing/2014/main" id="{29CC22FC-7F63-41FE-9A99-901D37D24389}"/>
                  </a:ext>
                </a:extLst>
              </p:cNvPr>
              <p:cNvSpPr/>
              <p:nvPr/>
            </p:nvSpPr>
            <p:spPr bwMode="auto">
              <a:xfrm rot="5400000">
                <a:off x="2376752" y="4881407"/>
                <a:ext cx="214369" cy="34048"/>
              </a:xfrm>
              <a:prstGeom prst="triangle">
                <a:avLst/>
              </a:prstGeom>
              <a:solidFill>
                <a:schemeClr val="accent5">
                  <a:lumMod val="60000"/>
                  <a:lumOff val="40000"/>
                </a:schemeClr>
              </a:solidFill>
              <a:ln w="19050" cap="flat" cmpd="sng" algn="ctr">
                <a:noFill/>
                <a:prstDash val="solid"/>
                <a:round/>
                <a:headEnd type="none" w="med" len="med"/>
                <a:tailEnd type="none" w="med" len="med"/>
              </a:ln>
              <a:effectLst/>
            </p:spPr>
            <p:txBody>
              <a:bodyPr wrap="none" anchor="ctr"/>
              <a:lstStyle/>
              <a:p>
                <a:pPr algn="ctr">
                  <a:defRPr/>
                </a:pPr>
                <a:endParaRPr lang="en-GB" sz="1600" dirty="0"/>
              </a:p>
            </p:txBody>
          </p:sp>
          <p:cxnSp>
            <p:nvCxnSpPr>
              <p:cNvPr id="41" name="Straight Connector 40">
                <a:extLst>
                  <a:ext uri="{FF2B5EF4-FFF2-40B4-BE49-F238E27FC236}">
                    <a16:creationId xmlns:a16="http://schemas.microsoft.com/office/drawing/2014/main" id="{FEC7B7FA-3931-4706-A5FF-8AB115B8C5D4}"/>
                  </a:ext>
                </a:extLst>
              </p:cNvPr>
              <p:cNvCxnSpPr>
                <a:stCxn id="39" idx="4"/>
              </p:cNvCxnSpPr>
              <p:nvPr/>
            </p:nvCxnSpPr>
            <p:spPr bwMode="auto">
              <a:xfrm flipH="1">
                <a:off x="1877258" y="4791246"/>
                <a:ext cx="34048" cy="107665"/>
              </a:xfrm>
              <a:prstGeom prst="line">
                <a:avLst/>
              </a:prstGeom>
              <a:noFill/>
              <a:ln w="12700" cap="flat" cmpd="sng" algn="ctr">
                <a:solidFill>
                  <a:schemeClr val="tx1">
                    <a:lumMod val="50000"/>
                    <a:lumOff val="50000"/>
                  </a:schemeClr>
                </a:solidFill>
                <a:prstDash val="solid"/>
                <a:round/>
                <a:headEnd type="none" w="med" len="med"/>
                <a:tailEnd type="none" w="med" len="med"/>
              </a:ln>
              <a:effectLst/>
            </p:spPr>
          </p:cxnSp>
          <p:cxnSp>
            <p:nvCxnSpPr>
              <p:cNvPr id="42" name="Straight Connector 41">
                <a:extLst>
                  <a:ext uri="{FF2B5EF4-FFF2-40B4-BE49-F238E27FC236}">
                    <a16:creationId xmlns:a16="http://schemas.microsoft.com/office/drawing/2014/main" id="{61FB75D0-DB1B-48A4-9D26-70EAAA0CCB0C}"/>
                  </a:ext>
                </a:extLst>
              </p:cNvPr>
              <p:cNvCxnSpPr>
                <a:stCxn id="39" idx="0"/>
                <a:endCxn id="39" idx="2"/>
              </p:cNvCxnSpPr>
              <p:nvPr/>
            </p:nvCxnSpPr>
            <p:spPr bwMode="auto">
              <a:xfrm>
                <a:off x="1877258" y="4898911"/>
                <a:ext cx="34048" cy="106704"/>
              </a:xfrm>
              <a:prstGeom prst="line">
                <a:avLst/>
              </a:prstGeom>
              <a:noFill/>
              <a:ln w="12700" cap="flat" cmpd="sng" algn="ctr">
                <a:solidFill>
                  <a:schemeClr val="tx1">
                    <a:lumMod val="50000"/>
                    <a:lumOff val="50000"/>
                  </a:schemeClr>
                </a:solidFill>
                <a:prstDash val="solid"/>
                <a:round/>
                <a:headEnd type="none" w="med" len="med"/>
                <a:tailEnd type="none" w="med" len="med"/>
              </a:ln>
              <a:effectLst/>
            </p:spPr>
          </p:cxnSp>
          <p:cxnSp>
            <p:nvCxnSpPr>
              <p:cNvPr id="43" name="Straight Connector 42">
                <a:extLst>
                  <a:ext uri="{FF2B5EF4-FFF2-40B4-BE49-F238E27FC236}">
                    <a16:creationId xmlns:a16="http://schemas.microsoft.com/office/drawing/2014/main" id="{E2FAFE1C-6486-4844-AC5D-0760F403E34F}"/>
                  </a:ext>
                </a:extLst>
              </p:cNvPr>
              <p:cNvCxnSpPr>
                <a:stCxn id="40" idx="2"/>
              </p:cNvCxnSpPr>
              <p:nvPr/>
            </p:nvCxnSpPr>
            <p:spPr bwMode="auto">
              <a:xfrm>
                <a:off x="2466912" y="4791246"/>
                <a:ext cx="34048" cy="107665"/>
              </a:xfrm>
              <a:prstGeom prst="line">
                <a:avLst/>
              </a:prstGeom>
              <a:noFill/>
              <a:ln w="12700" cap="flat" cmpd="sng" algn="ctr">
                <a:solidFill>
                  <a:schemeClr val="tx1">
                    <a:lumMod val="50000"/>
                    <a:lumOff val="50000"/>
                  </a:schemeClr>
                </a:solidFill>
                <a:prstDash val="solid"/>
                <a:round/>
                <a:headEnd type="none" w="med" len="med"/>
                <a:tailEnd type="none" w="med" len="med"/>
              </a:ln>
              <a:effectLst/>
            </p:spPr>
          </p:cxnSp>
          <p:cxnSp>
            <p:nvCxnSpPr>
              <p:cNvPr id="44" name="Straight Connector 43">
                <a:extLst>
                  <a:ext uri="{FF2B5EF4-FFF2-40B4-BE49-F238E27FC236}">
                    <a16:creationId xmlns:a16="http://schemas.microsoft.com/office/drawing/2014/main" id="{56DB6769-696F-4BBE-8719-F8CF976D6821}"/>
                  </a:ext>
                </a:extLst>
              </p:cNvPr>
              <p:cNvCxnSpPr>
                <a:endCxn id="40" idx="4"/>
              </p:cNvCxnSpPr>
              <p:nvPr/>
            </p:nvCxnSpPr>
            <p:spPr bwMode="auto">
              <a:xfrm flipH="1">
                <a:off x="2466912" y="4898911"/>
                <a:ext cx="34048" cy="106704"/>
              </a:xfrm>
              <a:prstGeom prst="line">
                <a:avLst/>
              </a:prstGeom>
              <a:noFill/>
              <a:ln w="12700" cap="flat" cmpd="sng" algn="ctr">
                <a:solidFill>
                  <a:schemeClr val="tx1">
                    <a:lumMod val="50000"/>
                    <a:lumOff val="50000"/>
                  </a:schemeClr>
                </a:solidFill>
                <a:prstDash val="solid"/>
                <a:round/>
                <a:headEnd type="none" w="med" len="med"/>
                <a:tailEnd type="none" w="med" len="med"/>
              </a:ln>
              <a:effectLst/>
            </p:spPr>
          </p:cxnSp>
          <p:cxnSp>
            <p:nvCxnSpPr>
              <p:cNvPr id="45" name="Straight Connector 44">
                <a:extLst>
                  <a:ext uri="{FF2B5EF4-FFF2-40B4-BE49-F238E27FC236}">
                    <a16:creationId xmlns:a16="http://schemas.microsoft.com/office/drawing/2014/main" id="{ED2D4119-B136-4AE7-A496-282AD906B56A}"/>
                  </a:ext>
                </a:extLst>
              </p:cNvPr>
              <p:cNvCxnSpPr>
                <a:stCxn id="39" idx="4"/>
                <a:endCxn id="40" idx="2"/>
              </p:cNvCxnSpPr>
              <p:nvPr/>
            </p:nvCxnSpPr>
            <p:spPr bwMode="auto">
              <a:xfrm>
                <a:off x="1911307" y="4791246"/>
                <a:ext cx="555606" cy="0"/>
              </a:xfrm>
              <a:prstGeom prst="line">
                <a:avLst/>
              </a:prstGeom>
              <a:noFill/>
              <a:ln w="12700" cap="flat" cmpd="sng" algn="ctr">
                <a:solidFill>
                  <a:schemeClr val="tx1">
                    <a:lumMod val="50000"/>
                    <a:lumOff val="50000"/>
                  </a:schemeClr>
                </a:solidFill>
                <a:prstDash val="solid"/>
                <a:round/>
                <a:headEnd type="none" w="med" len="med"/>
                <a:tailEnd type="none" w="med" len="med"/>
              </a:ln>
              <a:effectLst/>
            </p:spPr>
          </p:cxnSp>
          <p:cxnSp>
            <p:nvCxnSpPr>
              <p:cNvPr id="46" name="Straight Connector 45">
                <a:extLst>
                  <a:ext uri="{FF2B5EF4-FFF2-40B4-BE49-F238E27FC236}">
                    <a16:creationId xmlns:a16="http://schemas.microsoft.com/office/drawing/2014/main" id="{D2EEE1EB-E170-452D-9725-767626CC2CF2}"/>
                  </a:ext>
                </a:extLst>
              </p:cNvPr>
              <p:cNvCxnSpPr>
                <a:stCxn id="39" idx="2"/>
              </p:cNvCxnSpPr>
              <p:nvPr/>
            </p:nvCxnSpPr>
            <p:spPr bwMode="auto">
              <a:xfrm>
                <a:off x="1911307" y="5005615"/>
                <a:ext cx="555606" cy="0"/>
              </a:xfrm>
              <a:prstGeom prst="line">
                <a:avLst/>
              </a:prstGeom>
              <a:noFill/>
              <a:ln w="12700" cap="flat" cmpd="sng" algn="ctr">
                <a:solidFill>
                  <a:schemeClr val="tx1">
                    <a:lumMod val="50000"/>
                    <a:lumOff val="50000"/>
                  </a:schemeClr>
                </a:solidFill>
                <a:prstDash val="solid"/>
                <a:round/>
                <a:headEnd type="none" w="med" len="med"/>
                <a:tailEnd type="none" w="med" len="med"/>
              </a:ln>
              <a:effectLst/>
            </p:spPr>
          </p:cxnSp>
        </p:grpSp>
        <p:cxnSp>
          <p:nvCxnSpPr>
            <p:cNvPr id="27" name="Straight Connector 26">
              <a:extLst>
                <a:ext uri="{FF2B5EF4-FFF2-40B4-BE49-F238E27FC236}">
                  <a16:creationId xmlns:a16="http://schemas.microsoft.com/office/drawing/2014/main" id="{C3AA692D-D323-4114-8CE6-5A46D28E73E9}"/>
                </a:ext>
              </a:extLst>
            </p:cNvPr>
            <p:cNvCxnSpPr/>
            <p:nvPr/>
          </p:nvCxnSpPr>
          <p:spPr bwMode="auto">
            <a:xfrm>
              <a:off x="7829571" y="2956260"/>
              <a:ext cx="571479" cy="0"/>
            </a:xfrm>
            <a:prstGeom prst="line">
              <a:avLst/>
            </a:prstGeom>
            <a:noFill/>
            <a:ln w="12700" cap="flat" cmpd="sng" algn="ctr">
              <a:solidFill>
                <a:schemeClr val="tx1">
                  <a:lumMod val="50000"/>
                  <a:lumOff val="50000"/>
                </a:schemeClr>
              </a:solidFill>
              <a:prstDash val="solid"/>
              <a:round/>
              <a:headEnd type="none" w="med" len="med"/>
              <a:tailEnd type="none" w="med" len="med"/>
            </a:ln>
            <a:effectLst/>
          </p:spPr>
        </p:cxnSp>
        <p:sp>
          <p:nvSpPr>
            <p:cNvPr id="28" name="TextBox 26">
              <a:extLst>
                <a:ext uri="{FF2B5EF4-FFF2-40B4-BE49-F238E27FC236}">
                  <a16:creationId xmlns:a16="http://schemas.microsoft.com/office/drawing/2014/main" id="{9684DA8C-29FE-4C82-9054-02BCA2B5C258}"/>
                </a:ext>
              </a:extLst>
            </p:cNvPr>
            <p:cNvSpPr txBox="1">
              <a:spLocks noChangeArrowheads="1"/>
            </p:cNvSpPr>
            <p:nvPr/>
          </p:nvSpPr>
          <p:spPr bwMode="auto">
            <a:xfrm>
              <a:off x="1426211" y="2987568"/>
              <a:ext cx="917437" cy="277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b="0" dirty="0"/>
                <a:t>Start bit</a:t>
              </a:r>
            </a:p>
          </p:txBody>
        </p:sp>
        <p:sp>
          <p:nvSpPr>
            <p:cNvPr id="29" name="TextBox 27">
              <a:extLst>
                <a:ext uri="{FF2B5EF4-FFF2-40B4-BE49-F238E27FC236}">
                  <a16:creationId xmlns:a16="http://schemas.microsoft.com/office/drawing/2014/main" id="{FAA38999-3A3B-4792-B5F6-189E422C0E67}"/>
                </a:ext>
              </a:extLst>
            </p:cNvPr>
            <p:cNvSpPr txBox="1">
              <a:spLocks noChangeArrowheads="1"/>
            </p:cNvSpPr>
            <p:nvPr/>
          </p:nvSpPr>
          <p:spPr bwMode="auto">
            <a:xfrm>
              <a:off x="7259173" y="2963076"/>
              <a:ext cx="917437" cy="277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b="0" dirty="0"/>
                <a:t>Stop bit</a:t>
              </a:r>
            </a:p>
          </p:txBody>
        </p:sp>
        <p:sp>
          <p:nvSpPr>
            <p:cNvPr id="30" name="TextBox 28">
              <a:extLst>
                <a:ext uri="{FF2B5EF4-FFF2-40B4-BE49-F238E27FC236}">
                  <a16:creationId xmlns:a16="http://schemas.microsoft.com/office/drawing/2014/main" id="{05B6BCE2-F448-43F6-8650-C486D9B05943}"/>
                </a:ext>
              </a:extLst>
            </p:cNvPr>
            <p:cNvSpPr txBox="1">
              <a:spLocks noChangeArrowheads="1"/>
            </p:cNvSpPr>
            <p:nvPr/>
          </p:nvSpPr>
          <p:spPr bwMode="auto">
            <a:xfrm>
              <a:off x="2181517" y="2987568"/>
              <a:ext cx="534740" cy="277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b="0" dirty="0"/>
                <a:t>Bit 0</a:t>
              </a:r>
            </a:p>
          </p:txBody>
        </p:sp>
        <p:sp>
          <p:nvSpPr>
            <p:cNvPr id="31" name="TextBox 29">
              <a:extLst>
                <a:ext uri="{FF2B5EF4-FFF2-40B4-BE49-F238E27FC236}">
                  <a16:creationId xmlns:a16="http://schemas.microsoft.com/office/drawing/2014/main" id="{486BA0E9-C15A-474F-9307-CA1A4B1146E6}"/>
                </a:ext>
              </a:extLst>
            </p:cNvPr>
            <p:cNvSpPr txBox="1">
              <a:spLocks noChangeArrowheads="1"/>
            </p:cNvSpPr>
            <p:nvPr/>
          </p:nvSpPr>
          <p:spPr bwMode="auto">
            <a:xfrm>
              <a:off x="2802651" y="2987568"/>
              <a:ext cx="534740" cy="277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b="0" dirty="0"/>
                <a:t>Bit 1</a:t>
              </a:r>
            </a:p>
          </p:txBody>
        </p:sp>
        <p:sp>
          <p:nvSpPr>
            <p:cNvPr id="32" name="TextBox 30">
              <a:extLst>
                <a:ext uri="{FF2B5EF4-FFF2-40B4-BE49-F238E27FC236}">
                  <a16:creationId xmlns:a16="http://schemas.microsoft.com/office/drawing/2014/main" id="{1D8B7EAD-B3D8-482D-A072-03A276BA1E12}"/>
                </a:ext>
              </a:extLst>
            </p:cNvPr>
            <p:cNvSpPr txBox="1">
              <a:spLocks noChangeArrowheads="1"/>
            </p:cNvSpPr>
            <p:nvPr/>
          </p:nvSpPr>
          <p:spPr bwMode="auto">
            <a:xfrm>
              <a:off x="3441884" y="2995732"/>
              <a:ext cx="534740" cy="277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b="0" dirty="0"/>
                <a:t>Bit 2</a:t>
              </a:r>
            </a:p>
          </p:txBody>
        </p:sp>
        <p:sp>
          <p:nvSpPr>
            <p:cNvPr id="33" name="TextBox 31">
              <a:extLst>
                <a:ext uri="{FF2B5EF4-FFF2-40B4-BE49-F238E27FC236}">
                  <a16:creationId xmlns:a16="http://schemas.microsoft.com/office/drawing/2014/main" id="{E426D317-786B-4167-8E1E-9DB3714DCBB2}"/>
                </a:ext>
              </a:extLst>
            </p:cNvPr>
            <p:cNvSpPr txBox="1">
              <a:spLocks noChangeArrowheads="1"/>
            </p:cNvSpPr>
            <p:nvPr/>
          </p:nvSpPr>
          <p:spPr bwMode="auto">
            <a:xfrm>
              <a:off x="4099215" y="2995732"/>
              <a:ext cx="534740" cy="277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b="0" dirty="0"/>
                <a:t>Bit 3</a:t>
              </a:r>
            </a:p>
          </p:txBody>
        </p:sp>
        <p:sp>
          <p:nvSpPr>
            <p:cNvPr id="34" name="TextBox 32">
              <a:extLst>
                <a:ext uri="{FF2B5EF4-FFF2-40B4-BE49-F238E27FC236}">
                  <a16:creationId xmlns:a16="http://schemas.microsoft.com/office/drawing/2014/main" id="{6E2AB0CF-987E-45A1-B46C-8A20F5EE1357}"/>
                </a:ext>
              </a:extLst>
            </p:cNvPr>
            <p:cNvSpPr txBox="1">
              <a:spLocks noChangeArrowheads="1"/>
            </p:cNvSpPr>
            <p:nvPr/>
          </p:nvSpPr>
          <p:spPr bwMode="auto">
            <a:xfrm>
              <a:off x="4755521" y="2987568"/>
              <a:ext cx="534740" cy="277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b="0" dirty="0"/>
                <a:t>Bit 4</a:t>
              </a:r>
            </a:p>
          </p:txBody>
        </p:sp>
        <p:sp>
          <p:nvSpPr>
            <p:cNvPr id="35" name="TextBox 33">
              <a:extLst>
                <a:ext uri="{FF2B5EF4-FFF2-40B4-BE49-F238E27FC236}">
                  <a16:creationId xmlns:a16="http://schemas.microsoft.com/office/drawing/2014/main" id="{37D3E814-62EF-42BF-B9F3-D14F28A03ABF}"/>
                </a:ext>
              </a:extLst>
            </p:cNvPr>
            <p:cNvSpPr txBox="1">
              <a:spLocks noChangeArrowheads="1"/>
            </p:cNvSpPr>
            <p:nvPr/>
          </p:nvSpPr>
          <p:spPr bwMode="auto">
            <a:xfrm>
              <a:off x="5396529" y="2979404"/>
              <a:ext cx="534740" cy="277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b="0" dirty="0"/>
                <a:t>Bit 5</a:t>
              </a:r>
            </a:p>
          </p:txBody>
        </p:sp>
        <p:sp>
          <p:nvSpPr>
            <p:cNvPr id="36" name="TextBox 34">
              <a:extLst>
                <a:ext uri="{FF2B5EF4-FFF2-40B4-BE49-F238E27FC236}">
                  <a16:creationId xmlns:a16="http://schemas.microsoft.com/office/drawing/2014/main" id="{A49DDB16-D690-445F-B312-D6E2E576A31F}"/>
                </a:ext>
              </a:extLst>
            </p:cNvPr>
            <p:cNvSpPr txBox="1">
              <a:spLocks noChangeArrowheads="1"/>
            </p:cNvSpPr>
            <p:nvPr/>
          </p:nvSpPr>
          <p:spPr bwMode="auto">
            <a:xfrm>
              <a:off x="6027613" y="2987568"/>
              <a:ext cx="534740" cy="277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b="0" dirty="0"/>
                <a:t>Bit 6</a:t>
              </a:r>
            </a:p>
          </p:txBody>
        </p:sp>
        <p:sp>
          <p:nvSpPr>
            <p:cNvPr id="37" name="TextBox 35">
              <a:extLst>
                <a:ext uri="{FF2B5EF4-FFF2-40B4-BE49-F238E27FC236}">
                  <a16:creationId xmlns:a16="http://schemas.microsoft.com/office/drawing/2014/main" id="{2CD4ADD4-1BE8-403D-A885-13AF45FEC9F9}"/>
                </a:ext>
              </a:extLst>
            </p:cNvPr>
            <p:cNvSpPr txBox="1">
              <a:spLocks noChangeArrowheads="1"/>
            </p:cNvSpPr>
            <p:nvPr/>
          </p:nvSpPr>
          <p:spPr bwMode="auto">
            <a:xfrm>
              <a:off x="6666845" y="2987568"/>
              <a:ext cx="534740" cy="277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b="0" dirty="0"/>
                <a:t>Bit 7</a:t>
              </a:r>
            </a:p>
          </p:txBody>
        </p:sp>
      </p:grpSp>
      <p:grpSp>
        <p:nvGrpSpPr>
          <p:cNvPr id="101" name="Group 100">
            <a:extLst>
              <a:ext uri="{FF2B5EF4-FFF2-40B4-BE49-F238E27FC236}">
                <a16:creationId xmlns:a16="http://schemas.microsoft.com/office/drawing/2014/main" id="{86B3538B-062C-4EB3-B8CA-A53897564A03}"/>
              </a:ext>
            </a:extLst>
          </p:cNvPr>
          <p:cNvGrpSpPr>
            <a:grpSpLocks/>
          </p:cNvGrpSpPr>
          <p:nvPr/>
        </p:nvGrpSpPr>
        <p:grpSpPr bwMode="auto">
          <a:xfrm>
            <a:off x="2503039" y="5264151"/>
            <a:ext cx="852683" cy="354013"/>
            <a:chOff x="1877152" y="4791247"/>
            <a:chExt cx="623208" cy="214429"/>
          </a:xfrm>
          <a:effectLst>
            <a:outerShdw blurRad="50800" dist="38100" dir="2700000" algn="tl" rotWithShape="0">
              <a:prstClr val="black">
                <a:alpha val="40000"/>
              </a:prstClr>
            </a:outerShdw>
          </a:effectLst>
        </p:grpSpPr>
        <p:sp>
          <p:nvSpPr>
            <p:cNvPr id="102" name="Rectangle 101">
              <a:extLst>
                <a:ext uri="{FF2B5EF4-FFF2-40B4-BE49-F238E27FC236}">
                  <a16:creationId xmlns:a16="http://schemas.microsoft.com/office/drawing/2014/main" id="{11536A22-7E8F-452F-B5BF-B6000CE94D89}"/>
                </a:ext>
              </a:extLst>
            </p:cNvPr>
            <p:cNvSpPr/>
            <p:nvPr/>
          </p:nvSpPr>
          <p:spPr bwMode="auto">
            <a:xfrm>
              <a:off x="1909626" y="4791247"/>
              <a:ext cx="558259" cy="214429"/>
            </a:xfrm>
            <a:prstGeom prst="rect">
              <a:avLst/>
            </a:prstGeom>
            <a:solidFill>
              <a:schemeClr val="accent5">
                <a:lumMod val="60000"/>
                <a:lumOff val="40000"/>
              </a:schemeClr>
            </a:solidFill>
            <a:ln w="19050" cap="flat" cmpd="sng" algn="ctr">
              <a:noFill/>
              <a:prstDash val="solid"/>
              <a:round/>
              <a:headEnd type="none" w="med" len="med"/>
              <a:tailEnd type="none" w="med" len="med"/>
            </a:ln>
            <a:effectLst/>
          </p:spPr>
          <p:txBody>
            <a:bodyPr wrap="none" anchor="ctr"/>
            <a:lstStyle/>
            <a:p>
              <a:pPr algn="ctr">
                <a:defRPr/>
              </a:pPr>
              <a:endParaRPr lang="en-GB" sz="1600" dirty="0"/>
            </a:p>
          </p:txBody>
        </p:sp>
        <p:sp>
          <p:nvSpPr>
            <p:cNvPr id="103" name="Isosceles Triangle 102">
              <a:extLst>
                <a:ext uri="{FF2B5EF4-FFF2-40B4-BE49-F238E27FC236}">
                  <a16:creationId xmlns:a16="http://schemas.microsoft.com/office/drawing/2014/main" id="{D2A9E90B-B5AE-497A-9E9E-177A992B6647}"/>
                </a:ext>
              </a:extLst>
            </p:cNvPr>
            <p:cNvSpPr/>
            <p:nvPr/>
          </p:nvSpPr>
          <p:spPr bwMode="auto">
            <a:xfrm rot="16200000">
              <a:off x="1786175" y="4882224"/>
              <a:ext cx="214429" cy="32474"/>
            </a:xfrm>
            <a:prstGeom prst="triangle">
              <a:avLst/>
            </a:prstGeom>
            <a:solidFill>
              <a:schemeClr val="accent5">
                <a:lumMod val="60000"/>
                <a:lumOff val="40000"/>
              </a:schemeClr>
            </a:solidFill>
            <a:ln w="19050" cap="flat" cmpd="sng" algn="ctr">
              <a:noFill/>
              <a:prstDash val="solid"/>
              <a:round/>
              <a:headEnd type="none" w="med" len="med"/>
              <a:tailEnd type="none" w="med" len="med"/>
            </a:ln>
            <a:effectLst/>
          </p:spPr>
          <p:txBody>
            <a:bodyPr wrap="none" anchor="ctr"/>
            <a:lstStyle/>
            <a:p>
              <a:pPr algn="ctr">
                <a:defRPr/>
              </a:pPr>
              <a:endParaRPr lang="en-GB" sz="1600" dirty="0"/>
            </a:p>
          </p:txBody>
        </p:sp>
        <p:sp>
          <p:nvSpPr>
            <p:cNvPr id="104" name="Isosceles Triangle 103">
              <a:extLst>
                <a:ext uri="{FF2B5EF4-FFF2-40B4-BE49-F238E27FC236}">
                  <a16:creationId xmlns:a16="http://schemas.microsoft.com/office/drawing/2014/main" id="{51DDAAE9-91BD-4F23-876D-271E2406B6A8}"/>
                </a:ext>
              </a:extLst>
            </p:cNvPr>
            <p:cNvSpPr/>
            <p:nvPr/>
          </p:nvSpPr>
          <p:spPr bwMode="auto">
            <a:xfrm rot="5400000">
              <a:off x="2376908" y="4882224"/>
              <a:ext cx="214429" cy="32474"/>
            </a:xfrm>
            <a:prstGeom prst="triangle">
              <a:avLst/>
            </a:prstGeom>
            <a:solidFill>
              <a:schemeClr val="accent5">
                <a:lumMod val="60000"/>
                <a:lumOff val="40000"/>
              </a:schemeClr>
            </a:solidFill>
            <a:ln w="19050" cap="flat" cmpd="sng" algn="ctr">
              <a:noFill/>
              <a:prstDash val="solid"/>
              <a:round/>
              <a:headEnd type="none" w="med" len="med"/>
              <a:tailEnd type="none" w="med" len="med"/>
            </a:ln>
            <a:effectLst/>
          </p:spPr>
          <p:txBody>
            <a:bodyPr wrap="none" anchor="ctr"/>
            <a:lstStyle/>
            <a:p>
              <a:pPr algn="ctr">
                <a:defRPr/>
              </a:pPr>
              <a:endParaRPr lang="en-GB" sz="1600" dirty="0"/>
            </a:p>
          </p:txBody>
        </p:sp>
        <p:cxnSp>
          <p:nvCxnSpPr>
            <p:cNvPr id="105" name="Straight Connector 104">
              <a:extLst>
                <a:ext uri="{FF2B5EF4-FFF2-40B4-BE49-F238E27FC236}">
                  <a16:creationId xmlns:a16="http://schemas.microsoft.com/office/drawing/2014/main" id="{119FAB09-55AA-4CE4-9D7E-22FBE5F213E2}"/>
                </a:ext>
              </a:extLst>
            </p:cNvPr>
            <p:cNvCxnSpPr>
              <a:stCxn id="103" idx="4"/>
            </p:cNvCxnSpPr>
            <p:nvPr/>
          </p:nvCxnSpPr>
          <p:spPr bwMode="auto">
            <a:xfrm flipH="1">
              <a:off x="1877152" y="4791247"/>
              <a:ext cx="32474" cy="107695"/>
            </a:xfrm>
            <a:prstGeom prst="line">
              <a:avLst/>
            </a:prstGeom>
            <a:noFill/>
            <a:ln w="12700" cap="flat" cmpd="sng" algn="ctr">
              <a:solidFill>
                <a:schemeClr val="tx1">
                  <a:lumMod val="50000"/>
                  <a:lumOff val="50000"/>
                </a:schemeClr>
              </a:solidFill>
              <a:prstDash val="solid"/>
              <a:round/>
              <a:headEnd type="none" w="med" len="med"/>
              <a:tailEnd type="none" w="med" len="med"/>
            </a:ln>
            <a:effectLst/>
          </p:spPr>
        </p:cxnSp>
        <p:cxnSp>
          <p:nvCxnSpPr>
            <p:cNvPr id="106" name="Straight Connector 105">
              <a:extLst>
                <a:ext uri="{FF2B5EF4-FFF2-40B4-BE49-F238E27FC236}">
                  <a16:creationId xmlns:a16="http://schemas.microsoft.com/office/drawing/2014/main" id="{AF6C2047-B5A1-4E30-91DD-DC32BC8945FB}"/>
                </a:ext>
              </a:extLst>
            </p:cNvPr>
            <p:cNvCxnSpPr>
              <a:stCxn id="103" idx="0"/>
              <a:endCxn id="103" idx="2"/>
            </p:cNvCxnSpPr>
            <p:nvPr/>
          </p:nvCxnSpPr>
          <p:spPr bwMode="auto">
            <a:xfrm>
              <a:off x="1877152" y="4898942"/>
              <a:ext cx="32474" cy="106734"/>
            </a:xfrm>
            <a:prstGeom prst="line">
              <a:avLst/>
            </a:prstGeom>
            <a:noFill/>
            <a:ln w="12700" cap="flat" cmpd="sng" algn="ctr">
              <a:solidFill>
                <a:schemeClr val="tx1">
                  <a:lumMod val="50000"/>
                  <a:lumOff val="50000"/>
                </a:schemeClr>
              </a:solidFill>
              <a:prstDash val="solid"/>
              <a:round/>
              <a:headEnd type="none" w="med" len="med"/>
              <a:tailEnd type="none" w="med" len="med"/>
            </a:ln>
            <a:effectLst/>
          </p:spPr>
        </p:cxnSp>
        <p:cxnSp>
          <p:nvCxnSpPr>
            <p:cNvPr id="107" name="Straight Connector 106">
              <a:extLst>
                <a:ext uri="{FF2B5EF4-FFF2-40B4-BE49-F238E27FC236}">
                  <a16:creationId xmlns:a16="http://schemas.microsoft.com/office/drawing/2014/main" id="{92B98405-BE44-40E8-9E7A-6528277F1054}"/>
                </a:ext>
              </a:extLst>
            </p:cNvPr>
            <p:cNvCxnSpPr>
              <a:stCxn id="104" idx="2"/>
            </p:cNvCxnSpPr>
            <p:nvPr/>
          </p:nvCxnSpPr>
          <p:spPr bwMode="auto">
            <a:xfrm>
              <a:off x="2467886" y="4791247"/>
              <a:ext cx="32474" cy="107695"/>
            </a:xfrm>
            <a:prstGeom prst="line">
              <a:avLst/>
            </a:prstGeom>
            <a:noFill/>
            <a:ln w="12700" cap="flat" cmpd="sng" algn="ctr">
              <a:solidFill>
                <a:schemeClr val="tx1">
                  <a:lumMod val="50000"/>
                  <a:lumOff val="50000"/>
                </a:schemeClr>
              </a:solidFill>
              <a:prstDash val="solid"/>
              <a:round/>
              <a:headEnd type="none" w="med" len="med"/>
              <a:tailEnd type="none" w="med" len="med"/>
            </a:ln>
            <a:effectLst/>
          </p:spPr>
        </p:cxnSp>
        <p:cxnSp>
          <p:nvCxnSpPr>
            <p:cNvPr id="108" name="Straight Connector 107">
              <a:extLst>
                <a:ext uri="{FF2B5EF4-FFF2-40B4-BE49-F238E27FC236}">
                  <a16:creationId xmlns:a16="http://schemas.microsoft.com/office/drawing/2014/main" id="{0E29B63D-B191-49E8-B448-8B4F7F5E7412}"/>
                </a:ext>
              </a:extLst>
            </p:cNvPr>
            <p:cNvCxnSpPr>
              <a:endCxn id="104" idx="4"/>
            </p:cNvCxnSpPr>
            <p:nvPr/>
          </p:nvCxnSpPr>
          <p:spPr bwMode="auto">
            <a:xfrm flipH="1">
              <a:off x="2467886" y="4898942"/>
              <a:ext cx="32474" cy="106734"/>
            </a:xfrm>
            <a:prstGeom prst="line">
              <a:avLst/>
            </a:prstGeom>
            <a:noFill/>
            <a:ln w="12700" cap="flat" cmpd="sng" algn="ctr">
              <a:solidFill>
                <a:schemeClr val="tx1">
                  <a:lumMod val="50000"/>
                  <a:lumOff val="50000"/>
                </a:schemeClr>
              </a:solidFill>
              <a:prstDash val="solid"/>
              <a:round/>
              <a:headEnd type="none" w="med" len="med"/>
              <a:tailEnd type="none" w="med" len="med"/>
            </a:ln>
            <a:effectLst/>
          </p:spPr>
        </p:cxnSp>
        <p:cxnSp>
          <p:nvCxnSpPr>
            <p:cNvPr id="109" name="Straight Connector 108">
              <a:extLst>
                <a:ext uri="{FF2B5EF4-FFF2-40B4-BE49-F238E27FC236}">
                  <a16:creationId xmlns:a16="http://schemas.microsoft.com/office/drawing/2014/main" id="{AE793A34-377D-48C3-8202-970A7F180B05}"/>
                </a:ext>
              </a:extLst>
            </p:cNvPr>
            <p:cNvCxnSpPr>
              <a:stCxn id="103" idx="4"/>
              <a:endCxn id="104" idx="2"/>
            </p:cNvCxnSpPr>
            <p:nvPr/>
          </p:nvCxnSpPr>
          <p:spPr bwMode="auto">
            <a:xfrm>
              <a:off x="1909626" y="4791247"/>
              <a:ext cx="558259" cy="0"/>
            </a:xfrm>
            <a:prstGeom prst="line">
              <a:avLst/>
            </a:prstGeom>
            <a:noFill/>
            <a:ln w="12700" cap="flat" cmpd="sng" algn="ctr">
              <a:solidFill>
                <a:schemeClr val="tx1">
                  <a:lumMod val="50000"/>
                  <a:lumOff val="50000"/>
                </a:schemeClr>
              </a:solidFill>
              <a:prstDash val="solid"/>
              <a:round/>
              <a:headEnd type="none" w="med" len="med"/>
              <a:tailEnd type="none" w="med" len="med"/>
            </a:ln>
            <a:effectLst/>
          </p:spPr>
        </p:cxnSp>
        <p:cxnSp>
          <p:nvCxnSpPr>
            <p:cNvPr id="110" name="Straight Connector 109">
              <a:extLst>
                <a:ext uri="{FF2B5EF4-FFF2-40B4-BE49-F238E27FC236}">
                  <a16:creationId xmlns:a16="http://schemas.microsoft.com/office/drawing/2014/main" id="{04AEEB6A-66BD-41FE-8723-0AC066EF43FC}"/>
                </a:ext>
              </a:extLst>
            </p:cNvPr>
            <p:cNvCxnSpPr>
              <a:stCxn id="103" idx="2"/>
            </p:cNvCxnSpPr>
            <p:nvPr/>
          </p:nvCxnSpPr>
          <p:spPr bwMode="auto">
            <a:xfrm>
              <a:off x="1909626" y="5005676"/>
              <a:ext cx="558259" cy="0"/>
            </a:xfrm>
            <a:prstGeom prst="line">
              <a:avLst/>
            </a:prstGeom>
            <a:noFill/>
            <a:ln w="12700" cap="flat" cmpd="sng" algn="ctr">
              <a:solidFill>
                <a:schemeClr val="tx1">
                  <a:lumMod val="50000"/>
                  <a:lumOff val="50000"/>
                </a:schemeClr>
              </a:solidFill>
              <a:prstDash val="solid"/>
              <a:round/>
              <a:headEnd type="none" w="med" len="med"/>
              <a:tailEnd type="none" w="med" len="med"/>
            </a:ln>
            <a:effectLst/>
          </p:spPr>
        </p:cxnSp>
      </p:grpSp>
      <p:cxnSp>
        <p:nvCxnSpPr>
          <p:cNvPr id="111" name="Straight Connector 110">
            <a:extLst>
              <a:ext uri="{FF2B5EF4-FFF2-40B4-BE49-F238E27FC236}">
                <a16:creationId xmlns:a16="http://schemas.microsoft.com/office/drawing/2014/main" id="{48617E3F-A57E-4D81-A9C2-8C8FFCC97FCC}"/>
              </a:ext>
            </a:extLst>
          </p:cNvPr>
          <p:cNvCxnSpPr/>
          <p:nvPr/>
        </p:nvCxnSpPr>
        <p:spPr bwMode="auto">
          <a:xfrm flipH="1">
            <a:off x="2456491" y="5441951"/>
            <a:ext cx="44432" cy="176213"/>
          </a:xfrm>
          <a:prstGeom prst="line">
            <a:avLst/>
          </a:prstGeom>
          <a:noFill/>
          <a:ln w="12700" cap="flat" cmpd="sng" algn="ctr">
            <a:solidFill>
              <a:schemeClr val="tx1">
                <a:lumMod val="50000"/>
                <a:lumOff val="50000"/>
              </a:schemeClr>
            </a:solidFill>
            <a:prstDash val="solid"/>
            <a:round/>
            <a:headEnd type="none" w="med" len="med"/>
            <a:tailEnd type="none" w="med" len="med"/>
          </a:ln>
          <a:effectLst>
            <a:outerShdw blurRad="50800" dist="38100" dir="2700000" algn="tl" rotWithShape="0">
              <a:prstClr val="black">
                <a:alpha val="40000"/>
              </a:prstClr>
            </a:outerShdw>
          </a:effectLst>
        </p:spPr>
      </p:cxnSp>
      <p:sp>
        <p:nvSpPr>
          <p:cNvPr id="112" name="Rectangle 111">
            <a:extLst>
              <a:ext uri="{FF2B5EF4-FFF2-40B4-BE49-F238E27FC236}">
                <a16:creationId xmlns:a16="http://schemas.microsoft.com/office/drawing/2014/main" id="{4C3456FF-D128-44C5-904D-66E3C4E4A8BB}"/>
              </a:ext>
            </a:extLst>
          </p:cNvPr>
          <p:cNvSpPr/>
          <p:nvPr/>
        </p:nvSpPr>
        <p:spPr bwMode="auto">
          <a:xfrm>
            <a:off x="8514140" y="5264151"/>
            <a:ext cx="761702" cy="354013"/>
          </a:xfrm>
          <a:prstGeom prst="rect">
            <a:avLst/>
          </a:prstGeom>
          <a:solidFill>
            <a:schemeClr val="accent5">
              <a:lumMod val="60000"/>
              <a:lumOff val="40000"/>
            </a:schemeClr>
          </a:solidFill>
          <a:ln w="1905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endParaRPr lang="en-GB" sz="1600" dirty="0"/>
          </a:p>
        </p:txBody>
      </p:sp>
      <p:sp>
        <p:nvSpPr>
          <p:cNvPr id="113" name="Isosceles Triangle 112">
            <a:extLst>
              <a:ext uri="{FF2B5EF4-FFF2-40B4-BE49-F238E27FC236}">
                <a16:creationId xmlns:a16="http://schemas.microsoft.com/office/drawing/2014/main" id="{EDAE6CE0-2019-40E0-8D7F-04E0D96A4E2C}"/>
              </a:ext>
            </a:extLst>
          </p:cNvPr>
          <p:cNvSpPr/>
          <p:nvPr/>
        </p:nvSpPr>
        <p:spPr bwMode="auto">
          <a:xfrm rot="16200000">
            <a:off x="8313860" y="5417883"/>
            <a:ext cx="354013" cy="46548"/>
          </a:xfrm>
          <a:prstGeom prst="triangle">
            <a:avLst/>
          </a:prstGeom>
          <a:solidFill>
            <a:schemeClr val="accent5">
              <a:lumMod val="60000"/>
              <a:lumOff val="40000"/>
            </a:schemeClr>
          </a:solidFill>
          <a:ln w="1905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endParaRPr lang="en-GB" sz="1600" dirty="0"/>
          </a:p>
        </p:txBody>
      </p:sp>
      <p:sp>
        <p:nvSpPr>
          <p:cNvPr id="114" name="Isosceles Triangle 113">
            <a:extLst>
              <a:ext uri="{FF2B5EF4-FFF2-40B4-BE49-F238E27FC236}">
                <a16:creationId xmlns:a16="http://schemas.microsoft.com/office/drawing/2014/main" id="{FC86AD54-8D2E-496F-9F1F-20E303C4D88D}"/>
              </a:ext>
            </a:extLst>
          </p:cNvPr>
          <p:cNvSpPr/>
          <p:nvPr/>
        </p:nvSpPr>
        <p:spPr bwMode="auto">
          <a:xfrm rot="5400000">
            <a:off x="9121052" y="5418941"/>
            <a:ext cx="354013" cy="44433"/>
          </a:xfrm>
          <a:prstGeom prst="triangle">
            <a:avLst/>
          </a:prstGeom>
          <a:solidFill>
            <a:schemeClr val="accent5">
              <a:lumMod val="60000"/>
              <a:lumOff val="40000"/>
            </a:schemeClr>
          </a:solidFill>
          <a:ln w="1905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endParaRPr lang="en-GB" sz="1600" dirty="0"/>
          </a:p>
        </p:txBody>
      </p:sp>
      <p:cxnSp>
        <p:nvCxnSpPr>
          <p:cNvPr id="115" name="Straight Connector 114">
            <a:extLst>
              <a:ext uri="{FF2B5EF4-FFF2-40B4-BE49-F238E27FC236}">
                <a16:creationId xmlns:a16="http://schemas.microsoft.com/office/drawing/2014/main" id="{9A2ED625-B47B-4EDB-B9CA-7EBA4C80DEDE}"/>
              </a:ext>
            </a:extLst>
          </p:cNvPr>
          <p:cNvCxnSpPr>
            <a:stCxn id="113" idx="4"/>
          </p:cNvCxnSpPr>
          <p:nvPr/>
        </p:nvCxnSpPr>
        <p:spPr bwMode="auto">
          <a:xfrm flipH="1">
            <a:off x="8467592" y="5264150"/>
            <a:ext cx="46548" cy="177800"/>
          </a:xfrm>
          <a:prstGeom prst="line">
            <a:avLst/>
          </a:prstGeom>
          <a:noFill/>
          <a:ln w="12700" cap="flat" cmpd="sng" algn="ctr">
            <a:solidFill>
              <a:schemeClr val="tx1">
                <a:lumMod val="50000"/>
                <a:lumOff val="50000"/>
              </a:schemeClr>
            </a:solidFill>
            <a:prstDash val="solid"/>
            <a:round/>
            <a:headEnd type="none" w="med" len="med"/>
            <a:tailEnd type="none" w="med" len="med"/>
          </a:ln>
          <a:effectLst>
            <a:outerShdw blurRad="50800" dist="38100" dir="2700000" algn="tl" rotWithShape="0">
              <a:prstClr val="black">
                <a:alpha val="40000"/>
              </a:prstClr>
            </a:outerShdw>
          </a:effectLst>
        </p:spPr>
      </p:cxnSp>
      <p:cxnSp>
        <p:nvCxnSpPr>
          <p:cNvPr id="116" name="Straight Connector 115">
            <a:extLst>
              <a:ext uri="{FF2B5EF4-FFF2-40B4-BE49-F238E27FC236}">
                <a16:creationId xmlns:a16="http://schemas.microsoft.com/office/drawing/2014/main" id="{62FF084E-EE79-418A-BC90-9928570984C1}"/>
              </a:ext>
            </a:extLst>
          </p:cNvPr>
          <p:cNvCxnSpPr>
            <a:stCxn id="113" idx="0"/>
            <a:endCxn id="113" idx="2"/>
          </p:cNvCxnSpPr>
          <p:nvPr/>
        </p:nvCxnSpPr>
        <p:spPr bwMode="auto">
          <a:xfrm>
            <a:off x="8467592" y="5441951"/>
            <a:ext cx="46548" cy="176213"/>
          </a:xfrm>
          <a:prstGeom prst="line">
            <a:avLst/>
          </a:prstGeom>
          <a:noFill/>
          <a:ln w="12700" cap="flat" cmpd="sng" algn="ctr">
            <a:solidFill>
              <a:schemeClr val="tx1">
                <a:lumMod val="50000"/>
                <a:lumOff val="50000"/>
              </a:schemeClr>
            </a:solidFill>
            <a:prstDash val="solid"/>
            <a:round/>
            <a:headEnd type="none" w="med" len="med"/>
            <a:tailEnd type="none" w="med" len="med"/>
          </a:ln>
          <a:effectLst>
            <a:outerShdw blurRad="50800" dist="38100" dir="2700000" algn="tl" rotWithShape="0">
              <a:prstClr val="black">
                <a:alpha val="40000"/>
              </a:prstClr>
            </a:outerShdw>
          </a:effectLst>
        </p:spPr>
      </p:cxnSp>
      <p:cxnSp>
        <p:nvCxnSpPr>
          <p:cNvPr id="117" name="Straight Connector 116">
            <a:extLst>
              <a:ext uri="{FF2B5EF4-FFF2-40B4-BE49-F238E27FC236}">
                <a16:creationId xmlns:a16="http://schemas.microsoft.com/office/drawing/2014/main" id="{AF908E2E-C5FA-4D46-B62B-5F87E46661D1}"/>
              </a:ext>
            </a:extLst>
          </p:cNvPr>
          <p:cNvCxnSpPr>
            <a:stCxn id="114" idx="2"/>
          </p:cNvCxnSpPr>
          <p:nvPr/>
        </p:nvCxnSpPr>
        <p:spPr bwMode="auto">
          <a:xfrm>
            <a:off x="9275842" y="5264150"/>
            <a:ext cx="44433" cy="177800"/>
          </a:xfrm>
          <a:prstGeom prst="line">
            <a:avLst/>
          </a:prstGeom>
          <a:noFill/>
          <a:ln w="12700" cap="flat" cmpd="sng" algn="ctr">
            <a:solidFill>
              <a:schemeClr val="tx1">
                <a:lumMod val="50000"/>
                <a:lumOff val="50000"/>
              </a:schemeClr>
            </a:solidFill>
            <a:prstDash val="solid"/>
            <a:round/>
            <a:headEnd type="none" w="med" len="med"/>
            <a:tailEnd type="none" w="med" len="med"/>
          </a:ln>
          <a:effectLst>
            <a:outerShdw blurRad="50800" dist="38100" dir="2700000" algn="tl" rotWithShape="0">
              <a:prstClr val="black">
                <a:alpha val="40000"/>
              </a:prstClr>
            </a:outerShdw>
          </a:effectLst>
        </p:spPr>
      </p:cxnSp>
      <p:cxnSp>
        <p:nvCxnSpPr>
          <p:cNvPr id="118" name="Straight Connector 117">
            <a:extLst>
              <a:ext uri="{FF2B5EF4-FFF2-40B4-BE49-F238E27FC236}">
                <a16:creationId xmlns:a16="http://schemas.microsoft.com/office/drawing/2014/main" id="{D2AB1C74-1F03-4F5D-BF47-C4AFD826EE9E}"/>
              </a:ext>
            </a:extLst>
          </p:cNvPr>
          <p:cNvCxnSpPr>
            <a:stCxn id="114" idx="0"/>
            <a:endCxn id="114" idx="4"/>
          </p:cNvCxnSpPr>
          <p:nvPr/>
        </p:nvCxnSpPr>
        <p:spPr bwMode="auto">
          <a:xfrm flipH="1">
            <a:off x="9275842" y="5441951"/>
            <a:ext cx="44433" cy="176213"/>
          </a:xfrm>
          <a:prstGeom prst="line">
            <a:avLst/>
          </a:prstGeom>
          <a:noFill/>
          <a:ln w="12700" cap="flat" cmpd="sng" algn="ctr">
            <a:solidFill>
              <a:schemeClr val="tx1">
                <a:lumMod val="50000"/>
                <a:lumOff val="50000"/>
              </a:schemeClr>
            </a:solidFill>
            <a:prstDash val="solid"/>
            <a:round/>
            <a:headEnd type="none" w="med" len="med"/>
            <a:tailEnd type="none" w="med" len="med"/>
          </a:ln>
          <a:effectLst>
            <a:outerShdw blurRad="50800" dist="38100" dir="2700000" algn="tl" rotWithShape="0">
              <a:prstClr val="black">
                <a:alpha val="40000"/>
              </a:prstClr>
            </a:outerShdw>
          </a:effectLst>
        </p:spPr>
      </p:cxnSp>
      <p:cxnSp>
        <p:nvCxnSpPr>
          <p:cNvPr id="119" name="Straight Connector 118">
            <a:extLst>
              <a:ext uri="{FF2B5EF4-FFF2-40B4-BE49-F238E27FC236}">
                <a16:creationId xmlns:a16="http://schemas.microsoft.com/office/drawing/2014/main" id="{133513CC-AF54-4760-91C1-CA5E72EDB662}"/>
              </a:ext>
            </a:extLst>
          </p:cNvPr>
          <p:cNvCxnSpPr>
            <a:stCxn id="113" idx="4"/>
            <a:endCxn id="114" idx="2"/>
          </p:cNvCxnSpPr>
          <p:nvPr/>
        </p:nvCxnSpPr>
        <p:spPr bwMode="auto">
          <a:xfrm>
            <a:off x="8514140" y="5264150"/>
            <a:ext cx="761702" cy="0"/>
          </a:xfrm>
          <a:prstGeom prst="line">
            <a:avLst/>
          </a:prstGeom>
          <a:noFill/>
          <a:ln w="12700" cap="flat" cmpd="sng" algn="ctr">
            <a:solidFill>
              <a:schemeClr val="tx1">
                <a:lumMod val="50000"/>
                <a:lumOff val="50000"/>
              </a:schemeClr>
            </a:solidFill>
            <a:prstDash val="solid"/>
            <a:round/>
            <a:headEnd type="none" w="med" len="med"/>
            <a:tailEnd type="none" w="med" len="med"/>
          </a:ln>
          <a:effectLst>
            <a:outerShdw blurRad="50800" dist="38100" dir="2700000" algn="tl" rotWithShape="0">
              <a:prstClr val="black">
                <a:alpha val="40000"/>
              </a:prstClr>
            </a:outerShdw>
          </a:effectLst>
        </p:spPr>
      </p:cxnSp>
      <p:cxnSp>
        <p:nvCxnSpPr>
          <p:cNvPr id="120" name="Straight Connector 119">
            <a:extLst>
              <a:ext uri="{FF2B5EF4-FFF2-40B4-BE49-F238E27FC236}">
                <a16:creationId xmlns:a16="http://schemas.microsoft.com/office/drawing/2014/main" id="{BE8E43A5-59C6-4DA0-9C33-5BA8FE054234}"/>
              </a:ext>
            </a:extLst>
          </p:cNvPr>
          <p:cNvCxnSpPr>
            <a:stCxn id="113" idx="2"/>
          </p:cNvCxnSpPr>
          <p:nvPr/>
        </p:nvCxnSpPr>
        <p:spPr bwMode="auto">
          <a:xfrm>
            <a:off x="8514140" y="5618163"/>
            <a:ext cx="761702" cy="0"/>
          </a:xfrm>
          <a:prstGeom prst="line">
            <a:avLst/>
          </a:prstGeom>
          <a:noFill/>
          <a:ln w="12700" cap="flat" cmpd="sng" algn="ctr">
            <a:solidFill>
              <a:schemeClr val="tx1">
                <a:lumMod val="50000"/>
                <a:lumOff val="50000"/>
              </a:schemeClr>
            </a:solidFill>
            <a:prstDash val="solid"/>
            <a:round/>
            <a:headEnd type="none" w="med" len="med"/>
            <a:tailEnd type="none" w="med" len="med"/>
          </a:ln>
          <a:effectLst>
            <a:outerShdw blurRad="50800" dist="38100" dir="2700000" algn="tl" rotWithShape="0">
              <a:prstClr val="black">
                <a:alpha val="40000"/>
              </a:prstClr>
            </a:outerShdw>
          </a:effectLst>
        </p:spPr>
      </p:cxnSp>
      <p:cxnSp>
        <p:nvCxnSpPr>
          <p:cNvPr id="121" name="Straight Connector 120">
            <a:extLst>
              <a:ext uri="{FF2B5EF4-FFF2-40B4-BE49-F238E27FC236}">
                <a16:creationId xmlns:a16="http://schemas.microsoft.com/office/drawing/2014/main" id="{6CE75084-5ED0-454F-A249-89AE31693DD5}"/>
              </a:ext>
            </a:extLst>
          </p:cNvPr>
          <p:cNvCxnSpPr/>
          <p:nvPr/>
        </p:nvCxnSpPr>
        <p:spPr bwMode="auto">
          <a:xfrm>
            <a:off x="1694789" y="5618163"/>
            <a:ext cx="761702" cy="0"/>
          </a:xfrm>
          <a:prstGeom prst="line">
            <a:avLst/>
          </a:prstGeom>
          <a:noFill/>
          <a:ln w="12700" cap="flat" cmpd="sng" algn="ctr">
            <a:solidFill>
              <a:schemeClr val="tx1">
                <a:lumMod val="50000"/>
                <a:lumOff val="50000"/>
              </a:schemeClr>
            </a:solidFill>
            <a:prstDash val="solid"/>
            <a:round/>
            <a:headEnd type="none" w="med" len="med"/>
            <a:tailEnd type="none" w="med" len="med"/>
          </a:ln>
          <a:effectLst>
            <a:outerShdw blurRad="50800" dist="38100" dir="2700000" algn="tl" rotWithShape="0">
              <a:prstClr val="black">
                <a:alpha val="40000"/>
              </a:prstClr>
            </a:outerShdw>
          </a:effectLst>
        </p:spPr>
      </p:cxnSp>
      <p:cxnSp>
        <p:nvCxnSpPr>
          <p:cNvPr id="122" name="Straight Connector 121">
            <a:extLst>
              <a:ext uri="{FF2B5EF4-FFF2-40B4-BE49-F238E27FC236}">
                <a16:creationId xmlns:a16="http://schemas.microsoft.com/office/drawing/2014/main" id="{32749426-4906-4AB0-9788-419A645F2583}"/>
              </a:ext>
            </a:extLst>
          </p:cNvPr>
          <p:cNvCxnSpPr/>
          <p:nvPr/>
        </p:nvCxnSpPr>
        <p:spPr bwMode="auto">
          <a:xfrm>
            <a:off x="1603807" y="5264151"/>
            <a:ext cx="90982" cy="354013"/>
          </a:xfrm>
          <a:prstGeom prst="line">
            <a:avLst/>
          </a:prstGeom>
          <a:noFill/>
          <a:ln w="12700" cap="flat" cmpd="sng" algn="ctr">
            <a:solidFill>
              <a:schemeClr val="tx1">
                <a:lumMod val="50000"/>
                <a:lumOff val="50000"/>
              </a:schemeClr>
            </a:solidFill>
            <a:prstDash val="solid"/>
            <a:round/>
            <a:headEnd type="none" w="med" len="med"/>
            <a:tailEnd type="none" w="med" len="med"/>
          </a:ln>
          <a:effectLst>
            <a:outerShdw blurRad="50800" dist="38100" dir="2700000" algn="tl" rotWithShape="0">
              <a:prstClr val="black">
                <a:alpha val="40000"/>
              </a:prstClr>
            </a:outerShdw>
          </a:effectLst>
        </p:spPr>
      </p:cxnSp>
      <p:cxnSp>
        <p:nvCxnSpPr>
          <p:cNvPr id="123" name="Straight Connector 122">
            <a:extLst>
              <a:ext uri="{FF2B5EF4-FFF2-40B4-BE49-F238E27FC236}">
                <a16:creationId xmlns:a16="http://schemas.microsoft.com/office/drawing/2014/main" id="{84FEA559-BDB3-4E8A-A558-90B8C59F3873}"/>
              </a:ext>
            </a:extLst>
          </p:cNvPr>
          <p:cNvCxnSpPr/>
          <p:nvPr/>
        </p:nvCxnSpPr>
        <p:spPr bwMode="auto">
          <a:xfrm>
            <a:off x="844221" y="5264150"/>
            <a:ext cx="761702" cy="0"/>
          </a:xfrm>
          <a:prstGeom prst="line">
            <a:avLst/>
          </a:prstGeom>
          <a:noFill/>
          <a:ln w="12700" cap="flat" cmpd="sng" algn="ctr">
            <a:solidFill>
              <a:schemeClr val="tx1">
                <a:lumMod val="50000"/>
                <a:lumOff val="50000"/>
              </a:schemeClr>
            </a:solidFill>
            <a:prstDash val="solid"/>
            <a:round/>
            <a:headEnd type="none" w="med" len="med"/>
            <a:tailEnd type="none" w="med" len="med"/>
          </a:ln>
          <a:effectLst>
            <a:outerShdw blurRad="50800" dist="38100" dir="2700000" algn="tl" rotWithShape="0">
              <a:prstClr val="black">
                <a:alpha val="40000"/>
              </a:prstClr>
            </a:outerShdw>
          </a:effectLst>
        </p:spPr>
      </p:cxnSp>
      <p:grpSp>
        <p:nvGrpSpPr>
          <p:cNvPr id="124" name="Group 115">
            <a:extLst>
              <a:ext uri="{FF2B5EF4-FFF2-40B4-BE49-F238E27FC236}">
                <a16:creationId xmlns:a16="http://schemas.microsoft.com/office/drawing/2014/main" id="{B904D52F-5EBC-4E85-8080-0A64F7E31A49}"/>
              </a:ext>
            </a:extLst>
          </p:cNvPr>
          <p:cNvGrpSpPr>
            <a:grpSpLocks/>
          </p:cNvGrpSpPr>
          <p:nvPr/>
        </p:nvGrpSpPr>
        <p:grpSpPr bwMode="auto">
          <a:xfrm>
            <a:off x="3355723" y="5264151"/>
            <a:ext cx="852684" cy="354013"/>
            <a:chOff x="1877152" y="4791247"/>
            <a:chExt cx="623208" cy="214429"/>
          </a:xfrm>
          <a:effectLst>
            <a:outerShdw blurRad="50800" dist="38100" dir="2700000" algn="tl" rotWithShape="0">
              <a:prstClr val="black">
                <a:alpha val="40000"/>
              </a:prstClr>
            </a:outerShdw>
          </a:effectLst>
        </p:grpSpPr>
        <p:sp>
          <p:nvSpPr>
            <p:cNvPr id="125" name="Rectangle 124">
              <a:extLst>
                <a:ext uri="{FF2B5EF4-FFF2-40B4-BE49-F238E27FC236}">
                  <a16:creationId xmlns:a16="http://schemas.microsoft.com/office/drawing/2014/main" id="{CD0F6661-393F-4241-9CBC-37330428A795}"/>
                </a:ext>
              </a:extLst>
            </p:cNvPr>
            <p:cNvSpPr/>
            <p:nvPr/>
          </p:nvSpPr>
          <p:spPr bwMode="auto">
            <a:xfrm>
              <a:off x="1911173" y="4791247"/>
              <a:ext cx="555165" cy="214429"/>
            </a:xfrm>
            <a:prstGeom prst="rect">
              <a:avLst/>
            </a:prstGeom>
            <a:solidFill>
              <a:schemeClr val="accent5">
                <a:lumMod val="60000"/>
                <a:lumOff val="40000"/>
              </a:schemeClr>
            </a:solidFill>
            <a:ln w="19050" cap="flat" cmpd="sng" algn="ctr">
              <a:noFill/>
              <a:prstDash val="solid"/>
              <a:round/>
              <a:headEnd type="none" w="med" len="med"/>
              <a:tailEnd type="none" w="med" len="med"/>
            </a:ln>
            <a:effectLst/>
          </p:spPr>
          <p:txBody>
            <a:bodyPr wrap="none" anchor="ctr"/>
            <a:lstStyle/>
            <a:p>
              <a:pPr algn="ctr">
                <a:defRPr/>
              </a:pPr>
              <a:endParaRPr lang="en-GB" sz="1600" dirty="0"/>
            </a:p>
          </p:txBody>
        </p:sp>
        <p:sp>
          <p:nvSpPr>
            <p:cNvPr id="126" name="Isosceles Triangle 125">
              <a:extLst>
                <a:ext uri="{FF2B5EF4-FFF2-40B4-BE49-F238E27FC236}">
                  <a16:creationId xmlns:a16="http://schemas.microsoft.com/office/drawing/2014/main" id="{087589B2-020D-4F63-8CDC-B4B381E514A8}"/>
                </a:ext>
              </a:extLst>
            </p:cNvPr>
            <p:cNvSpPr/>
            <p:nvPr/>
          </p:nvSpPr>
          <p:spPr bwMode="auto">
            <a:xfrm rot="16200000">
              <a:off x="1786948" y="4881451"/>
              <a:ext cx="214429" cy="34021"/>
            </a:xfrm>
            <a:prstGeom prst="triangle">
              <a:avLst/>
            </a:prstGeom>
            <a:solidFill>
              <a:schemeClr val="accent5">
                <a:lumMod val="60000"/>
                <a:lumOff val="40000"/>
              </a:schemeClr>
            </a:solidFill>
            <a:ln w="19050" cap="flat" cmpd="sng" algn="ctr">
              <a:noFill/>
              <a:prstDash val="solid"/>
              <a:round/>
              <a:headEnd type="none" w="med" len="med"/>
              <a:tailEnd type="none" w="med" len="med"/>
            </a:ln>
            <a:effectLst/>
          </p:spPr>
          <p:txBody>
            <a:bodyPr wrap="none" anchor="ctr"/>
            <a:lstStyle/>
            <a:p>
              <a:pPr algn="ctr">
                <a:defRPr/>
              </a:pPr>
              <a:endParaRPr lang="en-GB" sz="1600" dirty="0"/>
            </a:p>
          </p:txBody>
        </p:sp>
        <p:sp>
          <p:nvSpPr>
            <p:cNvPr id="127" name="Isosceles Triangle 126">
              <a:extLst>
                <a:ext uri="{FF2B5EF4-FFF2-40B4-BE49-F238E27FC236}">
                  <a16:creationId xmlns:a16="http://schemas.microsoft.com/office/drawing/2014/main" id="{C95DBDBB-E5C9-4C40-B108-906CA070A5E8}"/>
                </a:ext>
              </a:extLst>
            </p:cNvPr>
            <p:cNvSpPr/>
            <p:nvPr/>
          </p:nvSpPr>
          <p:spPr bwMode="auto">
            <a:xfrm rot="5400000">
              <a:off x="2376135" y="4881451"/>
              <a:ext cx="214429" cy="34021"/>
            </a:xfrm>
            <a:prstGeom prst="triangle">
              <a:avLst/>
            </a:prstGeom>
            <a:solidFill>
              <a:schemeClr val="accent5">
                <a:lumMod val="60000"/>
                <a:lumOff val="40000"/>
              </a:schemeClr>
            </a:solidFill>
            <a:ln w="19050" cap="flat" cmpd="sng" algn="ctr">
              <a:noFill/>
              <a:prstDash val="solid"/>
              <a:round/>
              <a:headEnd type="none" w="med" len="med"/>
              <a:tailEnd type="none" w="med" len="med"/>
            </a:ln>
            <a:effectLst/>
          </p:spPr>
          <p:txBody>
            <a:bodyPr wrap="none" anchor="ctr"/>
            <a:lstStyle/>
            <a:p>
              <a:pPr algn="ctr">
                <a:defRPr/>
              </a:pPr>
              <a:endParaRPr lang="en-GB" sz="1600" dirty="0"/>
            </a:p>
          </p:txBody>
        </p:sp>
        <p:cxnSp>
          <p:nvCxnSpPr>
            <p:cNvPr id="128" name="Straight Connector 127">
              <a:extLst>
                <a:ext uri="{FF2B5EF4-FFF2-40B4-BE49-F238E27FC236}">
                  <a16:creationId xmlns:a16="http://schemas.microsoft.com/office/drawing/2014/main" id="{22A3A12C-DE51-42B7-9799-10AF43D5C8BB}"/>
                </a:ext>
              </a:extLst>
            </p:cNvPr>
            <p:cNvCxnSpPr>
              <a:stCxn id="126" idx="4"/>
            </p:cNvCxnSpPr>
            <p:nvPr/>
          </p:nvCxnSpPr>
          <p:spPr bwMode="auto">
            <a:xfrm flipH="1">
              <a:off x="1877152" y="4791247"/>
              <a:ext cx="34021" cy="107695"/>
            </a:xfrm>
            <a:prstGeom prst="line">
              <a:avLst/>
            </a:prstGeom>
            <a:noFill/>
            <a:ln w="12700" cap="flat" cmpd="sng" algn="ctr">
              <a:solidFill>
                <a:schemeClr val="tx1">
                  <a:lumMod val="50000"/>
                  <a:lumOff val="50000"/>
                </a:schemeClr>
              </a:solidFill>
              <a:prstDash val="solid"/>
              <a:round/>
              <a:headEnd type="none" w="med" len="med"/>
              <a:tailEnd type="none" w="med" len="med"/>
            </a:ln>
            <a:effectLst/>
          </p:spPr>
        </p:cxnSp>
        <p:cxnSp>
          <p:nvCxnSpPr>
            <p:cNvPr id="129" name="Straight Connector 128">
              <a:extLst>
                <a:ext uri="{FF2B5EF4-FFF2-40B4-BE49-F238E27FC236}">
                  <a16:creationId xmlns:a16="http://schemas.microsoft.com/office/drawing/2014/main" id="{308F2361-4138-48F7-97F8-0EE2D28B0DF7}"/>
                </a:ext>
              </a:extLst>
            </p:cNvPr>
            <p:cNvCxnSpPr>
              <a:stCxn id="126" idx="0"/>
              <a:endCxn id="126" idx="2"/>
            </p:cNvCxnSpPr>
            <p:nvPr/>
          </p:nvCxnSpPr>
          <p:spPr bwMode="auto">
            <a:xfrm>
              <a:off x="1877152" y="4898942"/>
              <a:ext cx="34021" cy="106734"/>
            </a:xfrm>
            <a:prstGeom prst="line">
              <a:avLst/>
            </a:prstGeom>
            <a:noFill/>
            <a:ln w="12700" cap="flat" cmpd="sng" algn="ctr">
              <a:solidFill>
                <a:schemeClr val="tx1">
                  <a:lumMod val="50000"/>
                  <a:lumOff val="50000"/>
                </a:schemeClr>
              </a:solidFill>
              <a:prstDash val="solid"/>
              <a:round/>
              <a:headEnd type="none" w="med" len="med"/>
              <a:tailEnd type="none" w="med" len="med"/>
            </a:ln>
            <a:effectLst/>
          </p:spPr>
        </p:cxnSp>
        <p:cxnSp>
          <p:nvCxnSpPr>
            <p:cNvPr id="130" name="Straight Connector 129">
              <a:extLst>
                <a:ext uri="{FF2B5EF4-FFF2-40B4-BE49-F238E27FC236}">
                  <a16:creationId xmlns:a16="http://schemas.microsoft.com/office/drawing/2014/main" id="{DCAFA986-399F-4D53-AC62-12C0DADCF039}"/>
                </a:ext>
              </a:extLst>
            </p:cNvPr>
            <p:cNvCxnSpPr>
              <a:stCxn id="127" idx="2"/>
            </p:cNvCxnSpPr>
            <p:nvPr/>
          </p:nvCxnSpPr>
          <p:spPr bwMode="auto">
            <a:xfrm>
              <a:off x="2466339" y="4791247"/>
              <a:ext cx="34021" cy="107695"/>
            </a:xfrm>
            <a:prstGeom prst="line">
              <a:avLst/>
            </a:prstGeom>
            <a:noFill/>
            <a:ln w="12700" cap="flat" cmpd="sng" algn="ctr">
              <a:solidFill>
                <a:schemeClr val="tx1">
                  <a:lumMod val="50000"/>
                  <a:lumOff val="50000"/>
                </a:schemeClr>
              </a:solidFill>
              <a:prstDash val="solid"/>
              <a:round/>
              <a:headEnd type="none" w="med" len="med"/>
              <a:tailEnd type="none" w="med" len="med"/>
            </a:ln>
            <a:effectLst/>
          </p:spPr>
        </p:cxnSp>
        <p:cxnSp>
          <p:nvCxnSpPr>
            <p:cNvPr id="131" name="Straight Connector 130">
              <a:extLst>
                <a:ext uri="{FF2B5EF4-FFF2-40B4-BE49-F238E27FC236}">
                  <a16:creationId xmlns:a16="http://schemas.microsoft.com/office/drawing/2014/main" id="{110308C3-2EBD-4AA2-A238-1F3E3350C7E0}"/>
                </a:ext>
              </a:extLst>
            </p:cNvPr>
            <p:cNvCxnSpPr>
              <a:endCxn id="127" idx="4"/>
            </p:cNvCxnSpPr>
            <p:nvPr/>
          </p:nvCxnSpPr>
          <p:spPr bwMode="auto">
            <a:xfrm flipH="1">
              <a:off x="2466339" y="4898942"/>
              <a:ext cx="34021" cy="106734"/>
            </a:xfrm>
            <a:prstGeom prst="line">
              <a:avLst/>
            </a:prstGeom>
            <a:noFill/>
            <a:ln w="12700" cap="flat" cmpd="sng" algn="ctr">
              <a:solidFill>
                <a:schemeClr val="tx1">
                  <a:lumMod val="50000"/>
                  <a:lumOff val="50000"/>
                </a:schemeClr>
              </a:solidFill>
              <a:prstDash val="solid"/>
              <a:round/>
              <a:headEnd type="none" w="med" len="med"/>
              <a:tailEnd type="none" w="med" len="med"/>
            </a:ln>
            <a:effectLst/>
          </p:spPr>
        </p:cxnSp>
        <p:cxnSp>
          <p:nvCxnSpPr>
            <p:cNvPr id="132" name="Straight Connector 131">
              <a:extLst>
                <a:ext uri="{FF2B5EF4-FFF2-40B4-BE49-F238E27FC236}">
                  <a16:creationId xmlns:a16="http://schemas.microsoft.com/office/drawing/2014/main" id="{A63B0283-97F0-4B62-B69E-BABBB481FA23}"/>
                </a:ext>
              </a:extLst>
            </p:cNvPr>
            <p:cNvCxnSpPr>
              <a:stCxn id="126" idx="4"/>
              <a:endCxn id="127" idx="2"/>
            </p:cNvCxnSpPr>
            <p:nvPr/>
          </p:nvCxnSpPr>
          <p:spPr bwMode="auto">
            <a:xfrm>
              <a:off x="1911173" y="4791247"/>
              <a:ext cx="555165" cy="0"/>
            </a:xfrm>
            <a:prstGeom prst="line">
              <a:avLst/>
            </a:prstGeom>
            <a:noFill/>
            <a:ln w="12700" cap="flat" cmpd="sng" algn="ctr">
              <a:solidFill>
                <a:schemeClr val="tx1">
                  <a:lumMod val="50000"/>
                  <a:lumOff val="50000"/>
                </a:schemeClr>
              </a:solidFill>
              <a:prstDash val="solid"/>
              <a:round/>
              <a:headEnd type="none" w="med" len="med"/>
              <a:tailEnd type="none" w="med" len="med"/>
            </a:ln>
            <a:effectLst/>
          </p:spPr>
        </p:cxnSp>
        <p:cxnSp>
          <p:nvCxnSpPr>
            <p:cNvPr id="133" name="Straight Connector 132">
              <a:extLst>
                <a:ext uri="{FF2B5EF4-FFF2-40B4-BE49-F238E27FC236}">
                  <a16:creationId xmlns:a16="http://schemas.microsoft.com/office/drawing/2014/main" id="{F1BB9D0F-B955-469B-9BDA-D53D5DA67376}"/>
                </a:ext>
              </a:extLst>
            </p:cNvPr>
            <p:cNvCxnSpPr>
              <a:stCxn id="126" idx="2"/>
            </p:cNvCxnSpPr>
            <p:nvPr/>
          </p:nvCxnSpPr>
          <p:spPr bwMode="auto">
            <a:xfrm>
              <a:off x="1911173" y="5005676"/>
              <a:ext cx="555165" cy="0"/>
            </a:xfrm>
            <a:prstGeom prst="line">
              <a:avLst/>
            </a:prstGeom>
            <a:noFill/>
            <a:ln w="12700" cap="flat" cmpd="sng" algn="ctr">
              <a:solidFill>
                <a:schemeClr val="tx1">
                  <a:lumMod val="50000"/>
                  <a:lumOff val="50000"/>
                </a:schemeClr>
              </a:solidFill>
              <a:prstDash val="solid"/>
              <a:round/>
              <a:headEnd type="none" w="med" len="med"/>
              <a:tailEnd type="none" w="med" len="med"/>
            </a:ln>
            <a:effectLst/>
          </p:spPr>
        </p:cxnSp>
      </p:grpSp>
      <p:grpSp>
        <p:nvGrpSpPr>
          <p:cNvPr id="134" name="Group 116">
            <a:extLst>
              <a:ext uri="{FF2B5EF4-FFF2-40B4-BE49-F238E27FC236}">
                <a16:creationId xmlns:a16="http://schemas.microsoft.com/office/drawing/2014/main" id="{1E9FFB16-4CE7-419C-86B8-3E613CEDA51A}"/>
              </a:ext>
            </a:extLst>
          </p:cNvPr>
          <p:cNvGrpSpPr>
            <a:grpSpLocks/>
          </p:cNvGrpSpPr>
          <p:nvPr/>
        </p:nvGrpSpPr>
        <p:grpSpPr bwMode="auto">
          <a:xfrm>
            <a:off x="4208407" y="5264151"/>
            <a:ext cx="850568" cy="354013"/>
            <a:chOff x="1877152" y="4791247"/>
            <a:chExt cx="623208" cy="214429"/>
          </a:xfrm>
          <a:effectLst>
            <a:outerShdw blurRad="50800" dist="38100" dir="2700000" algn="tl" rotWithShape="0">
              <a:prstClr val="black">
                <a:alpha val="40000"/>
              </a:prstClr>
            </a:outerShdw>
          </a:effectLst>
        </p:grpSpPr>
        <p:sp>
          <p:nvSpPr>
            <p:cNvPr id="135" name="Rectangle 134">
              <a:extLst>
                <a:ext uri="{FF2B5EF4-FFF2-40B4-BE49-F238E27FC236}">
                  <a16:creationId xmlns:a16="http://schemas.microsoft.com/office/drawing/2014/main" id="{D5C0851B-1271-4A66-9294-11E628F3D1C9}"/>
                </a:ext>
              </a:extLst>
            </p:cNvPr>
            <p:cNvSpPr/>
            <p:nvPr/>
          </p:nvSpPr>
          <p:spPr bwMode="auto">
            <a:xfrm>
              <a:off x="1911258" y="4791247"/>
              <a:ext cx="554996" cy="214429"/>
            </a:xfrm>
            <a:prstGeom prst="rect">
              <a:avLst/>
            </a:prstGeom>
            <a:solidFill>
              <a:schemeClr val="accent5">
                <a:lumMod val="60000"/>
                <a:lumOff val="40000"/>
              </a:schemeClr>
            </a:solidFill>
            <a:ln w="19050" cap="flat" cmpd="sng" algn="ctr">
              <a:noFill/>
              <a:prstDash val="solid"/>
              <a:round/>
              <a:headEnd type="none" w="med" len="med"/>
              <a:tailEnd type="none" w="med" len="med"/>
            </a:ln>
            <a:effectLst/>
          </p:spPr>
          <p:txBody>
            <a:bodyPr wrap="none" anchor="ctr"/>
            <a:lstStyle/>
            <a:p>
              <a:pPr algn="ctr">
                <a:defRPr/>
              </a:pPr>
              <a:endParaRPr lang="en-GB" sz="1600" dirty="0"/>
            </a:p>
          </p:txBody>
        </p:sp>
        <p:sp>
          <p:nvSpPr>
            <p:cNvPr id="136" name="Isosceles Triangle 135">
              <a:extLst>
                <a:ext uri="{FF2B5EF4-FFF2-40B4-BE49-F238E27FC236}">
                  <a16:creationId xmlns:a16="http://schemas.microsoft.com/office/drawing/2014/main" id="{DBDB3941-AF97-45CC-A680-A0108741BD3F}"/>
                </a:ext>
              </a:extLst>
            </p:cNvPr>
            <p:cNvSpPr/>
            <p:nvPr/>
          </p:nvSpPr>
          <p:spPr bwMode="auto">
            <a:xfrm rot="16200000">
              <a:off x="1786990" y="4881409"/>
              <a:ext cx="214429" cy="34106"/>
            </a:xfrm>
            <a:prstGeom prst="triangle">
              <a:avLst/>
            </a:prstGeom>
            <a:solidFill>
              <a:schemeClr val="accent5">
                <a:lumMod val="60000"/>
                <a:lumOff val="40000"/>
              </a:schemeClr>
            </a:solidFill>
            <a:ln w="19050" cap="flat" cmpd="sng" algn="ctr">
              <a:noFill/>
              <a:prstDash val="solid"/>
              <a:round/>
              <a:headEnd type="none" w="med" len="med"/>
              <a:tailEnd type="none" w="med" len="med"/>
            </a:ln>
            <a:effectLst/>
          </p:spPr>
          <p:txBody>
            <a:bodyPr wrap="none" anchor="ctr"/>
            <a:lstStyle/>
            <a:p>
              <a:pPr algn="ctr">
                <a:defRPr/>
              </a:pPr>
              <a:endParaRPr lang="en-GB" sz="1600" dirty="0"/>
            </a:p>
          </p:txBody>
        </p:sp>
        <p:sp>
          <p:nvSpPr>
            <p:cNvPr id="137" name="Isosceles Triangle 136">
              <a:extLst>
                <a:ext uri="{FF2B5EF4-FFF2-40B4-BE49-F238E27FC236}">
                  <a16:creationId xmlns:a16="http://schemas.microsoft.com/office/drawing/2014/main" id="{3273FEDC-3A4E-435B-B8CF-1F2897293F21}"/>
                </a:ext>
              </a:extLst>
            </p:cNvPr>
            <p:cNvSpPr/>
            <p:nvPr/>
          </p:nvSpPr>
          <p:spPr bwMode="auto">
            <a:xfrm rot="5400000">
              <a:off x="2376093" y="4881409"/>
              <a:ext cx="214429" cy="34106"/>
            </a:xfrm>
            <a:prstGeom prst="triangle">
              <a:avLst/>
            </a:prstGeom>
            <a:solidFill>
              <a:schemeClr val="accent5">
                <a:lumMod val="60000"/>
                <a:lumOff val="40000"/>
              </a:schemeClr>
            </a:solidFill>
            <a:ln w="19050" cap="flat" cmpd="sng" algn="ctr">
              <a:noFill/>
              <a:prstDash val="solid"/>
              <a:round/>
              <a:headEnd type="none" w="med" len="med"/>
              <a:tailEnd type="none" w="med" len="med"/>
            </a:ln>
            <a:effectLst/>
          </p:spPr>
          <p:txBody>
            <a:bodyPr wrap="none" anchor="ctr"/>
            <a:lstStyle/>
            <a:p>
              <a:pPr algn="ctr">
                <a:defRPr/>
              </a:pPr>
              <a:endParaRPr lang="en-GB" sz="1600" dirty="0"/>
            </a:p>
          </p:txBody>
        </p:sp>
        <p:cxnSp>
          <p:nvCxnSpPr>
            <p:cNvPr id="138" name="Straight Connector 137">
              <a:extLst>
                <a:ext uri="{FF2B5EF4-FFF2-40B4-BE49-F238E27FC236}">
                  <a16:creationId xmlns:a16="http://schemas.microsoft.com/office/drawing/2014/main" id="{92B800B8-10A1-479B-9103-EE7169CF8246}"/>
                </a:ext>
              </a:extLst>
            </p:cNvPr>
            <p:cNvCxnSpPr>
              <a:stCxn id="136" idx="4"/>
            </p:cNvCxnSpPr>
            <p:nvPr/>
          </p:nvCxnSpPr>
          <p:spPr bwMode="auto">
            <a:xfrm flipH="1">
              <a:off x="1877152" y="4791247"/>
              <a:ext cx="34106" cy="107695"/>
            </a:xfrm>
            <a:prstGeom prst="line">
              <a:avLst/>
            </a:prstGeom>
            <a:noFill/>
            <a:ln w="12700" cap="flat" cmpd="sng" algn="ctr">
              <a:solidFill>
                <a:schemeClr val="tx1">
                  <a:lumMod val="50000"/>
                  <a:lumOff val="50000"/>
                </a:schemeClr>
              </a:solidFill>
              <a:prstDash val="solid"/>
              <a:round/>
              <a:headEnd type="none" w="med" len="med"/>
              <a:tailEnd type="none" w="med" len="med"/>
            </a:ln>
            <a:effectLst/>
          </p:spPr>
        </p:cxnSp>
        <p:cxnSp>
          <p:nvCxnSpPr>
            <p:cNvPr id="139" name="Straight Connector 138">
              <a:extLst>
                <a:ext uri="{FF2B5EF4-FFF2-40B4-BE49-F238E27FC236}">
                  <a16:creationId xmlns:a16="http://schemas.microsoft.com/office/drawing/2014/main" id="{14B39DD3-95EC-4FA9-B940-C44F9C99BC1B}"/>
                </a:ext>
              </a:extLst>
            </p:cNvPr>
            <p:cNvCxnSpPr>
              <a:stCxn id="136" idx="0"/>
              <a:endCxn id="136" idx="2"/>
            </p:cNvCxnSpPr>
            <p:nvPr/>
          </p:nvCxnSpPr>
          <p:spPr bwMode="auto">
            <a:xfrm>
              <a:off x="1877152" y="4898942"/>
              <a:ext cx="34106" cy="106734"/>
            </a:xfrm>
            <a:prstGeom prst="line">
              <a:avLst/>
            </a:prstGeom>
            <a:noFill/>
            <a:ln w="12700" cap="flat" cmpd="sng" algn="ctr">
              <a:solidFill>
                <a:schemeClr val="tx1">
                  <a:lumMod val="50000"/>
                  <a:lumOff val="50000"/>
                </a:schemeClr>
              </a:solidFill>
              <a:prstDash val="solid"/>
              <a:round/>
              <a:headEnd type="none" w="med" len="med"/>
              <a:tailEnd type="none" w="med" len="med"/>
            </a:ln>
            <a:effectLst/>
          </p:spPr>
        </p:cxnSp>
        <p:cxnSp>
          <p:nvCxnSpPr>
            <p:cNvPr id="140" name="Straight Connector 139">
              <a:extLst>
                <a:ext uri="{FF2B5EF4-FFF2-40B4-BE49-F238E27FC236}">
                  <a16:creationId xmlns:a16="http://schemas.microsoft.com/office/drawing/2014/main" id="{FD18826F-A5FE-4BFD-92C1-72FD37545EB5}"/>
                </a:ext>
              </a:extLst>
            </p:cNvPr>
            <p:cNvCxnSpPr>
              <a:stCxn id="137" idx="2"/>
            </p:cNvCxnSpPr>
            <p:nvPr/>
          </p:nvCxnSpPr>
          <p:spPr bwMode="auto">
            <a:xfrm>
              <a:off x="2466254" y="4791247"/>
              <a:ext cx="34106" cy="107695"/>
            </a:xfrm>
            <a:prstGeom prst="line">
              <a:avLst/>
            </a:prstGeom>
            <a:noFill/>
            <a:ln w="12700" cap="flat" cmpd="sng" algn="ctr">
              <a:solidFill>
                <a:schemeClr val="tx1">
                  <a:lumMod val="50000"/>
                  <a:lumOff val="50000"/>
                </a:schemeClr>
              </a:solidFill>
              <a:prstDash val="solid"/>
              <a:round/>
              <a:headEnd type="none" w="med" len="med"/>
              <a:tailEnd type="none" w="med" len="med"/>
            </a:ln>
            <a:effectLst/>
          </p:spPr>
        </p:cxnSp>
        <p:cxnSp>
          <p:nvCxnSpPr>
            <p:cNvPr id="141" name="Straight Connector 140">
              <a:extLst>
                <a:ext uri="{FF2B5EF4-FFF2-40B4-BE49-F238E27FC236}">
                  <a16:creationId xmlns:a16="http://schemas.microsoft.com/office/drawing/2014/main" id="{B33546F9-42CA-4830-BCFF-24F62E94074D}"/>
                </a:ext>
              </a:extLst>
            </p:cNvPr>
            <p:cNvCxnSpPr>
              <a:endCxn id="137" idx="4"/>
            </p:cNvCxnSpPr>
            <p:nvPr/>
          </p:nvCxnSpPr>
          <p:spPr bwMode="auto">
            <a:xfrm flipH="1">
              <a:off x="2466254" y="4898942"/>
              <a:ext cx="34106" cy="106734"/>
            </a:xfrm>
            <a:prstGeom prst="line">
              <a:avLst/>
            </a:prstGeom>
            <a:noFill/>
            <a:ln w="12700" cap="flat" cmpd="sng" algn="ctr">
              <a:solidFill>
                <a:schemeClr val="tx1">
                  <a:lumMod val="50000"/>
                  <a:lumOff val="50000"/>
                </a:schemeClr>
              </a:solidFill>
              <a:prstDash val="solid"/>
              <a:round/>
              <a:headEnd type="none" w="med" len="med"/>
              <a:tailEnd type="none" w="med" len="med"/>
            </a:ln>
            <a:effectLst/>
          </p:spPr>
        </p:cxnSp>
        <p:cxnSp>
          <p:nvCxnSpPr>
            <p:cNvPr id="142" name="Straight Connector 141">
              <a:extLst>
                <a:ext uri="{FF2B5EF4-FFF2-40B4-BE49-F238E27FC236}">
                  <a16:creationId xmlns:a16="http://schemas.microsoft.com/office/drawing/2014/main" id="{B29600AE-E72A-493C-BF3D-2B02E7D5A41D}"/>
                </a:ext>
              </a:extLst>
            </p:cNvPr>
            <p:cNvCxnSpPr>
              <a:stCxn id="136" idx="4"/>
              <a:endCxn id="137" idx="2"/>
            </p:cNvCxnSpPr>
            <p:nvPr/>
          </p:nvCxnSpPr>
          <p:spPr bwMode="auto">
            <a:xfrm>
              <a:off x="1911258" y="4791247"/>
              <a:ext cx="554996" cy="0"/>
            </a:xfrm>
            <a:prstGeom prst="line">
              <a:avLst/>
            </a:prstGeom>
            <a:noFill/>
            <a:ln w="12700" cap="flat" cmpd="sng" algn="ctr">
              <a:solidFill>
                <a:schemeClr val="tx1">
                  <a:lumMod val="50000"/>
                  <a:lumOff val="50000"/>
                </a:schemeClr>
              </a:solidFill>
              <a:prstDash val="solid"/>
              <a:round/>
              <a:headEnd type="none" w="med" len="med"/>
              <a:tailEnd type="none" w="med" len="med"/>
            </a:ln>
            <a:effectLst/>
          </p:spPr>
        </p:cxnSp>
        <p:cxnSp>
          <p:nvCxnSpPr>
            <p:cNvPr id="143" name="Straight Connector 142">
              <a:extLst>
                <a:ext uri="{FF2B5EF4-FFF2-40B4-BE49-F238E27FC236}">
                  <a16:creationId xmlns:a16="http://schemas.microsoft.com/office/drawing/2014/main" id="{6E02FF63-82FE-41B1-8597-934A0AD13225}"/>
                </a:ext>
              </a:extLst>
            </p:cNvPr>
            <p:cNvCxnSpPr>
              <a:stCxn id="136" idx="2"/>
            </p:cNvCxnSpPr>
            <p:nvPr/>
          </p:nvCxnSpPr>
          <p:spPr bwMode="auto">
            <a:xfrm>
              <a:off x="1911258" y="5005676"/>
              <a:ext cx="554996" cy="0"/>
            </a:xfrm>
            <a:prstGeom prst="line">
              <a:avLst/>
            </a:prstGeom>
            <a:noFill/>
            <a:ln w="12700" cap="flat" cmpd="sng" algn="ctr">
              <a:solidFill>
                <a:schemeClr val="tx1">
                  <a:lumMod val="50000"/>
                  <a:lumOff val="50000"/>
                </a:schemeClr>
              </a:solidFill>
              <a:prstDash val="solid"/>
              <a:round/>
              <a:headEnd type="none" w="med" len="med"/>
              <a:tailEnd type="none" w="med" len="med"/>
            </a:ln>
            <a:effectLst/>
          </p:spPr>
        </p:cxnSp>
      </p:grpSp>
      <p:grpSp>
        <p:nvGrpSpPr>
          <p:cNvPr id="144" name="Group 117">
            <a:extLst>
              <a:ext uri="{FF2B5EF4-FFF2-40B4-BE49-F238E27FC236}">
                <a16:creationId xmlns:a16="http://schemas.microsoft.com/office/drawing/2014/main" id="{561E19BD-6ED4-42BB-A809-FF93D4740E6C}"/>
              </a:ext>
            </a:extLst>
          </p:cNvPr>
          <p:cNvGrpSpPr>
            <a:grpSpLocks/>
          </p:cNvGrpSpPr>
          <p:nvPr/>
        </p:nvGrpSpPr>
        <p:grpSpPr bwMode="auto">
          <a:xfrm>
            <a:off x="5058974" y="5264151"/>
            <a:ext cx="852683" cy="354013"/>
            <a:chOff x="1877152" y="4791247"/>
            <a:chExt cx="623208" cy="214429"/>
          </a:xfrm>
          <a:effectLst>
            <a:outerShdw blurRad="50800" dist="38100" dir="2700000" algn="tl" rotWithShape="0">
              <a:prstClr val="black">
                <a:alpha val="40000"/>
              </a:prstClr>
            </a:outerShdw>
          </a:effectLst>
        </p:grpSpPr>
        <p:sp>
          <p:nvSpPr>
            <p:cNvPr id="145" name="Rectangle 144">
              <a:extLst>
                <a:ext uri="{FF2B5EF4-FFF2-40B4-BE49-F238E27FC236}">
                  <a16:creationId xmlns:a16="http://schemas.microsoft.com/office/drawing/2014/main" id="{31A90182-36C5-4FCA-87D1-F6C6C5E73F92}"/>
                </a:ext>
              </a:extLst>
            </p:cNvPr>
            <p:cNvSpPr/>
            <p:nvPr/>
          </p:nvSpPr>
          <p:spPr bwMode="auto">
            <a:xfrm>
              <a:off x="1909626" y="4791247"/>
              <a:ext cx="558259" cy="214429"/>
            </a:xfrm>
            <a:prstGeom prst="rect">
              <a:avLst/>
            </a:prstGeom>
            <a:solidFill>
              <a:schemeClr val="accent5">
                <a:lumMod val="60000"/>
                <a:lumOff val="40000"/>
              </a:schemeClr>
            </a:solidFill>
            <a:ln w="19050" cap="flat" cmpd="sng" algn="ctr">
              <a:noFill/>
              <a:prstDash val="solid"/>
              <a:round/>
              <a:headEnd type="none" w="med" len="med"/>
              <a:tailEnd type="none" w="med" len="med"/>
            </a:ln>
            <a:effectLst/>
          </p:spPr>
          <p:txBody>
            <a:bodyPr wrap="none" anchor="ctr"/>
            <a:lstStyle/>
            <a:p>
              <a:pPr algn="ctr">
                <a:defRPr/>
              </a:pPr>
              <a:endParaRPr lang="en-GB" sz="1600" dirty="0"/>
            </a:p>
          </p:txBody>
        </p:sp>
        <p:sp>
          <p:nvSpPr>
            <p:cNvPr id="146" name="Isosceles Triangle 145">
              <a:extLst>
                <a:ext uri="{FF2B5EF4-FFF2-40B4-BE49-F238E27FC236}">
                  <a16:creationId xmlns:a16="http://schemas.microsoft.com/office/drawing/2014/main" id="{D446122F-5AC9-4667-9375-6B12BC0ADE2E}"/>
                </a:ext>
              </a:extLst>
            </p:cNvPr>
            <p:cNvSpPr/>
            <p:nvPr/>
          </p:nvSpPr>
          <p:spPr bwMode="auto">
            <a:xfrm rot="16200000">
              <a:off x="1786175" y="4882224"/>
              <a:ext cx="214429" cy="32474"/>
            </a:xfrm>
            <a:prstGeom prst="triangle">
              <a:avLst/>
            </a:prstGeom>
            <a:solidFill>
              <a:schemeClr val="accent5">
                <a:lumMod val="60000"/>
                <a:lumOff val="40000"/>
              </a:schemeClr>
            </a:solidFill>
            <a:ln w="19050" cap="flat" cmpd="sng" algn="ctr">
              <a:noFill/>
              <a:prstDash val="solid"/>
              <a:round/>
              <a:headEnd type="none" w="med" len="med"/>
              <a:tailEnd type="none" w="med" len="med"/>
            </a:ln>
            <a:effectLst/>
          </p:spPr>
          <p:txBody>
            <a:bodyPr wrap="none" anchor="ctr"/>
            <a:lstStyle/>
            <a:p>
              <a:pPr algn="ctr">
                <a:defRPr/>
              </a:pPr>
              <a:endParaRPr lang="en-GB" sz="1600" dirty="0"/>
            </a:p>
          </p:txBody>
        </p:sp>
        <p:sp>
          <p:nvSpPr>
            <p:cNvPr id="147" name="Isosceles Triangle 146">
              <a:extLst>
                <a:ext uri="{FF2B5EF4-FFF2-40B4-BE49-F238E27FC236}">
                  <a16:creationId xmlns:a16="http://schemas.microsoft.com/office/drawing/2014/main" id="{496E468A-11AC-4F3F-A277-A908E843805D}"/>
                </a:ext>
              </a:extLst>
            </p:cNvPr>
            <p:cNvSpPr/>
            <p:nvPr/>
          </p:nvSpPr>
          <p:spPr bwMode="auto">
            <a:xfrm rot="5400000">
              <a:off x="2376908" y="4882224"/>
              <a:ext cx="214429" cy="32474"/>
            </a:xfrm>
            <a:prstGeom prst="triangle">
              <a:avLst/>
            </a:prstGeom>
            <a:solidFill>
              <a:schemeClr val="accent5">
                <a:lumMod val="60000"/>
                <a:lumOff val="40000"/>
              </a:schemeClr>
            </a:solidFill>
            <a:ln w="19050" cap="flat" cmpd="sng" algn="ctr">
              <a:noFill/>
              <a:prstDash val="solid"/>
              <a:round/>
              <a:headEnd type="none" w="med" len="med"/>
              <a:tailEnd type="none" w="med" len="med"/>
            </a:ln>
            <a:effectLst/>
          </p:spPr>
          <p:txBody>
            <a:bodyPr wrap="none" anchor="ctr"/>
            <a:lstStyle/>
            <a:p>
              <a:pPr algn="ctr">
                <a:defRPr/>
              </a:pPr>
              <a:endParaRPr lang="en-GB" sz="1600" dirty="0"/>
            </a:p>
          </p:txBody>
        </p:sp>
        <p:cxnSp>
          <p:nvCxnSpPr>
            <p:cNvPr id="148" name="Straight Connector 147">
              <a:extLst>
                <a:ext uri="{FF2B5EF4-FFF2-40B4-BE49-F238E27FC236}">
                  <a16:creationId xmlns:a16="http://schemas.microsoft.com/office/drawing/2014/main" id="{BC3B8D25-2CFD-4A9E-A6B2-EEA041BCE451}"/>
                </a:ext>
              </a:extLst>
            </p:cNvPr>
            <p:cNvCxnSpPr>
              <a:stCxn id="146" idx="4"/>
            </p:cNvCxnSpPr>
            <p:nvPr/>
          </p:nvCxnSpPr>
          <p:spPr bwMode="auto">
            <a:xfrm flipH="1">
              <a:off x="1877152" y="4791247"/>
              <a:ext cx="32474" cy="107695"/>
            </a:xfrm>
            <a:prstGeom prst="line">
              <a:avLst/>
            </a:prstGeom>
            <a:noFill/>
            <a:ln w="12700" cap="flat" cmpd="sng" algn="ctr">
              <a:solidFill>
                <a:schemeClr val="tx1">
                  <a:lumMod val="50000"/>
                  <a:lumOff val="50000"/>
                </a:schemeClr>
              </a:solidFill>
              <a:prstDash val="solid"/>
              <a:round/>
              <a:headEnd type="none" w="med" len="med"/>
              <a:tailEnd type="none" w="med" len="med"/>
            </a:ln>
            <a:effectLst/>
          </p:spPr>
        </p:cxnSp>
        <p:cxnSp>
          <p:nvCxnSpPr>
            <p:cNvPr id="149" name="Straight Connector 148">
              <a:extLst>
                <a:ext uri="{FF2B5EF4-FFF2-40B4-BE49-F238E27FC236}">
                  <a16:creationId xmlns:a16="http://schemas.microsoft.com/office/drawing/2014/main" id="{9EDD417E-694E-421D-9494-2C299F4718EE}"/>
                </a:ext>
              </a:extLst>
            </p:cNvPr>
            <p:cNvCxnSpPr>
              <a:stCxn id="146" idx="0"/>
              <a:endCxn id="146" idx="2"/>
            </p:cNvCxnSpPr>
            <p:nvPr/>
          </p:nvCxnSpPr>
          <p:spPr bwMode="auto">
            <a:xfrm>
              <a:off x="1877152" y="4898942"/>
              <a:ext cx="32474" cy="106734"/>
            </a:xfrm>
            <a:prstGeom prst="line">
              <a:avLst/>
            </a:prstGeom>
            <a:noFill/>
            <a:ln w="12700" cap="flat" cmpd="sng" algn="ctr">
              <a:solidFill>
                <a:schemeClr val="tx1">
                  <a:lumMod val="50000"/>
                  <a:lumOff val="50000"/>
                </a:schemeClr>
              </a:solidFill>
              <a:prstDash val="solid"/>
              <a:round/>
              <a:headEnd type="none" w="med" len="med"/>
              <a:tailEnd type="none" w="med" len="med"/>
            </a:ln>
            <a:effectLst/>
          </p:spPr>
        </p:cxnSp>
        <p:cxnSp>
          <p:nvCxnSpPr>
            <p:cNvPr id="150" name="Straight Connector 149">
              <a:extLst>
                <a:ext uri="{FF2B5EF4-FFF2-40B4-BE49-F238E27FC236}">
                  <a16:creationId xmlns:a16="http://schemas.microsoft.com/office/drawing/2014/main" id="{3ADF4A49-AFFA-446C-9D1C-DCD29DFD8EC0}"/>
                </a:ext>
              </a:extLst>
            </p:cNvPr>
            <p:cNvCxnSpPr>
              <a:stCxn id="147" idx="2"/>
            </p:cNvCxnSpPr>
            <p:nvPr/>
          </p:nvCxnSpPr>
          <p:spPr bwMode="auto">
            <a:xfrm>
              <a:off x="2467886" y="4791247"/>
              <a:ext cx="32474" cy="107695"/>
            </a:xfrm>
            <a:prstGeom prst="line">
              <a:avLst/>
            </a:prstGeom>
            <a:noFill/>
            <a:ln w="12700" cap="flat" cmpd="sng" algn="ctr">
              <a:solidFill>
                <a:schemeClr val="tx1">
                  <a:lumMod val="50000"/>
                  <a:lumOff val="50000"/>
                </a:schemeClr>
              </a:solidFill>
              <a:prstDash val="solid"/>
              <a:round/>
              <a:headEnd type="none" w="med" len="med"/>
              <a:tailEnd type="none" w="med" len="med"/>
            </a:ln>
            <a:effectLst/>
          </p:spPr>
        </p:cxnSp>
        <p:cxnSp>
          <p:nvCxnSpPr>
            <p:cNvPr id="151" name="Straight Connector 150">
              <a:extLst>
                <a:ext uri="{FF2B5EF4-FFF2-40B4-BE49-F238E27FC236}">
                  <a16:creationId xmlns:a16="http://schemas.microsoft.com/office/drawing/2014/main" id="{3F2272E5-81C7-4A00-9267-E38B8244A42F}"/>
                </a:ext>
              </a:extLst>
            </p:cNvPr>
            <p:cNvCxnSpPr>
              <a:endCxn id="147" idx="4"/>
            </p:cNvCxnSpPr>
            <p:nvPr/>
          </p:nvCxnSpPr>
          <p:spPr bwMode="auto">
            <a:xfrm flipH="1">
              <a:off x="2467886" y="4898942"/>
              <a:ext cx="32474" cy="106734"/>
            </a:xfrm>
            <a:prstGeom prst="line">
              <a:avLst/>
            </a:prstGeom>
            <a:noFill/>
            <a:ln w="12700" cap="flat" cmpd="sng" algn="ctr">
              <a:solidFill>
                <a:schemeClr val="tx1">
                  <a:lumMod val="50000"/>
                  <a:lumOff val="50000"/>
                </a:schemeClr>
              </a:solidFill>
              <a:prstDash val="solid"/>
              <a:round/>
              <a:headEnd type="none" w="med" len="med"/>
              <a:tailEnd type="none" w="med" len="med"/>
            </a:ln>
            <a:effectLst/>
          </p:spPr>
        </p:cxnSp>
        <p:cxnSp>
          <p:nvCxnSpPr>
            <p:cNvPr id="152" name="Straight Connector 151">
              <a:extLst>
                <a:ext uri="{FF2B5EF4-FFF2-40B4-BE49-F238E27FC236}">
                  <a16:creationId xmlns:a16="http://schemas.microsoft.com/office/drawing/2014/main" id="{8005FE80-8A59-4898-A2DA-0F82FCC55DFD}"/>
                </a:ext>
              </a:extLst>
            </p:cNvPr>
            <p:cNvCxnSpPr>
              <a:stCxn id="146" idx="4"/>
              <a:endCxn id="147" idx="2"/>
            </p:cNvCxnSpPr>
            <p:nvPr/>
          </p:nvCxnSpPr>
          <p:spPr bwMode="auto">
            <a:xfrm>
              <a:off x="1909626" y="4791247"/>
              <a:ext cx="558259" cy="0"/>
            </a:xfrm>
            <a:prstGeom prst="line">
              <a:avLst/>
            </a:prstGeom>
            <a:noFill/>
            <a:ln w="12700" cap="flat" cmpd="sng" algn="ctr">
              <a:solidFill>
                <a:schemeClr val="tx1">
                  <a:lumMod val="50000"/>
                  <a:lumOff val="50000"/>
                </a:schemeClr>
              </a:solidFill>
              <a:prstDash val="solid"/>
              <a:round/>
              <a:headEnd type="none" w="med" len="med"/>
              <a:tailEnd type="none" w="med" len="med"/>
            </a:ln>
            <a:effectLst/>
          </p:spPr>
        </p:cxnSp>
        <p:cxnSp>
          <p:nvCxnSpPr>
            <p:cNvPr id="153" name="Straight Connector 152">
              <a:extLst>
                <a:ext uri="{FF2B5EF4-FFF2-40B4-BE49-F238E27FC236}">
                  <a16:creationId xmlns:a16="http://schemas.microsoft.com/office/drawing/2014/main" id="{0589BBB7-1F6F-4FFE-A10E-05E722072548}"/>
                </a:ext>
              </a:extLst>
            </p:cNvPr>
            <p:cNvCxnSpPr>
              <a:stCxn id="146" idx="2"/>
            </p:cNvCxnSpPr>
            <p:nvPr/>
          </p:nvCxnSpPr>
          <p:spPr bwMode="auto">
            <a:xfrm>
              <a:off x="1909626" y="5005676"/>
              <a:ext cx="558259" cy="0"/>
            </a:xfrm>
            <a:prstGeom prst="line">
              <a:avLst/>
            </a:prstGeom>
            <a:noFill/>
            <a:ln w="12700" cap="flat" cmpd="sng" algn="ctr">
              <a:solidFill>
                <a:schemeClr val="tx1">
                  <a:lumMod val="50000"/>
                  <a:lumOff val="50000"/>
                </a:schemeClr>
              </a:solidFill>
              <a:prstDash val="solid"/>
              <a:round/>
              <a:headEnd type="none" w="med" len="med"/>
              <a:tailEnd type="none" w="med" len="med"/>
            </a:ln>
            <a:effectLst/>
          </p:spPr>
        </p:cxnSp>
      </p:grpSp>
      <p:grpSp>
        <p:nvGrpSpPr>
          <p:cNvPr id="154" name="Group 118">
            <a:extLst>
              <a:ext uri="{FF2B5EF4-FFF2-40B4-BE49-F238E27FC236}">
                <a16:creationId xmlns:a16="http://schemas.microsoft.com/office/drawing/2014/main" id="{9B095247-6561-4487-BABE-90FC06BBA355}"/>
              </a:ext>
            </a:extLst>
          </p:cNvPr>
          <p:cNvGrpSpPr>
            <a:grpSpLocks/>
          </p:cNvGrpSpPr>
          <p:nvPr/>
        </p:nvGrpSpPr>
        <p:grpSpPr bwMode="auto">
          <a:xfrm>
            <a:off x="5911658" y="5264151"/>
            <a:ext cx="852684" cy="354013"/>
            <a:chOff x="1877152" y="4791247"/>
            <a:chExt cx="623208" cy="214429"/>
          </a:xfrm>
          <a:effectLst>
            <a:outerShdw blurRad="50800" dist="38100" dir="2700000" algn="tl" rotWithShape="0">
              <a:prstClr val="black">
                <a:alpha val="40000"/>
              </a:prstClr>
            </a:outerShdw>
          </a:effectLst>
        </p:grpSpPr>
        <p:sp>
          <p:nvSpPr>
            <p:cNvPr id="155" name="Rectangle 154">
              <a:extLst>
                <a:ext uri="{FF2B5EF4-FFF2-40B4-BE49-F238E27FC236}">
                  <a16:creationId xmlns:a16="http://schemas.microsoft.com/office/drawing/2014/main" id="{4408BBC8-D1F8-4A56-A419-9020F270F6A6}"/>
                </a:ext>
              </a:extLst>
            </p:cNvPr>
            <p:cNvSpPr/>
            <p:nvPr/>
          </p:nvSpPr>
          <p:spPr bwMode="auto">
            <a:xfrm>
              <a:off x="1911173" y="4791247"/>
              <a:ext cx="555165" cy="214429"/>
            </a:xfrm>
            <a:prstGeom prst="rect">
              <a:avLst/>
            </a:prstGeom>
            <a:solidFill>
              <a:schemeClr val="accent5">
                <a:lumMod val="60000"/>
                <a:lumOff val="40000"/>
              </a:schemeClr>
            </a:solidFill>
            <a:ln w="19050" cap="flat" cmpd="sng" algn="ctr">
              <a:noFill/>
              <a:prstDash val="solid"/>
              <a:round/>
              <a:headEnd type="none" w="med" len="med"/>
              <a:tailEnd type="none" w="med" len="med"/>
            </a:ln>
            <a:effectLst/>
          </p:spPr>
          <p:txBody>
            <a:bodyPr wrap="none" anchor="ctr"/>
            <a:lstStyle/>
            <a:p>
              <a:pPr algn="ctr">
                <a:defRPr/>
              </a:pPr>
              <a:endParaRPr lang="en-GB" sz="1600" dirty="0"/>
            </a:p>
          </p:txBody>
        </p:sp>
        <p:sp>
          <p:nvSpPr>
            <p:cNvPr id="156" name="Isosceles Triangle 155">
              <a:extLst>
                <a:ext uri="{FF2B5EF4-FFF2-40B4-BE49-F238E27FC236}">
                  <a16:creationId xmlns:a16="http://schemas.microsoft.com/office/drawing/2014/main" id="{94AADD7B-DDF7-44DE-B3DC-C221B496E452}"/>
                </a:ext>
              </a:extLst>
            </p:cNvPr>
            <p:cNvSpPr/>
            <p:nvPr/>
          </p:nvSpPr>
          <p:spPr bwMode="auto">
            <a:xfrm rot="16200000">
              <a:off x="1786948" y="4881451"/>
              <a:ext cx="214429" cy="34021"/>
            </a:xfrm>
            <a:prstGeom prst="triangle">
              <a:avLst/>
            </a:prstGeom>
            <a:solidFill>
              <a:schemeClr val="accent5">
                <a:lumMod val="60000"/>
                <a:lumOff val="40000"/>
              </a:schemeClr>
            </a:solidFill>
            <a:ln w="19050" cap="flat" cmpd="sng" algn="ctr">
              <a:noFill/>
              <a:prstDash val="solid"/>
              <a:round/>
              <a:headEnd type="none" w="med" len="med"/>
              <a:tailEnd type="none" w="med" len="med"/>
            </a:ln>
            <a:effectLst/>
          </p:spPr>
          <p:txBody>
            <a:bodyPr wrap="none" anchor="ctr"/>
            <a:lstStyle/>
            <a:p>
              <a:pPr algn="ctr">
                <a:defRPr/>
              </a:pPr>
              <a:endParaRPr lang="en-GB" sz="1600" dirty="0"/>
            </a:p>
          </p:txBody>
        </p:sp>
        <p:sp>
          <p:nvSpPr>
            <p:cNvPr id="157" name="Isosceles Triangle 156">
              <a:extLst>
                <a:ext uri="{FF2B5EF4-FFF2-40B4-BE49-F238E27FC236}">
                  <a16:creationId xmlns:a16="http://schemas.microsoft.com/office/drawing/2014/main" id="{F099D824-2A8A-4714-BF80-536FD0F7FC7C}"/>
                </a:ext>
              </a:extLst>
            </p:cNvPr>
            <p:cNvSpPr/>
            <p:nvPr/>
          </p:nvSpPr>
          <p:spPr bwMode="auto">
            <a:xfrm rot="5400000">
              <a:off x="2376135" y="4881451"/>
              <a:ext cx="214429" cy="34021"/>
            </a:xfrm>
            <a:prstGeom prst="triangle">
              <a:avLst/>
            </a:prstGeom>
            <a:solidFill>
              <a:schemeClr val="accent5">
                <a:lumMod val="60000"/>
                <a:lumOff val="40000"/>
              </a:schemeClr>
            </a:solidFill>
            <a:ln w="19050" cap="flat" cmpd="sng" algn="ctr">
              <a:noFill/>
              <a:prstDash val="solid"/>
              <a:round/>
              <a:headEnd type="none" w="med" len="med"/>
              <a:tailEnd type="none" w="med" len="med"/>
            </a:ln>
            <a:effectLst/>
          </p:spPr>
          <p:txBody>
            <a:bodyPr wrap="none" anchor="ctr"/>
            <a:lstStyle/>
            <a:p>
              <a:pPr algn="ctr">
                <a:defRPr/>
              </a:pPr>
              <a:endParaRPr lang="en-GB" sz="1600" dirty="0"/>
            </a:p>
          </p:txBody>
        </p:sp>
        <p:cxnSp>
          <p:nvCxnSpPr>
            <p:cNvPr id="158" name="Straight Connector 157">
              <a:extLst>
                <a:ext uri="{FF2B5EF4-FFF2-40B4-BE49-F238E27FC236}">
                  <a16:creationId xmlns:a16="http://schemas.microsoft.com/office/drawing/2014/main" id="{B229FA5E-E84C-4AA0-A20F-BE83A3BF74B7}"/>
                </a:ext>
              </a:extLst>
            </p:cNvPr>
            <p:cNvCxnSpPr>
              <a:stCxn id="156" idx="4"/>
            </p:cNvCxnSpPr>
            <p:nvPr/>
          </p:nvCxnSpPr>
          <p:spPr bwMode="auto">
            <a:xfrm flipH="1">
              <a:off x="1877152" y="4791247"/>
              <a:ext cx="34021" cy="107695"/>
            </a:xfrm>
            <a:prstGeom prst="line">
              <a:avLst/>
            </a:prstGeom>
            <a:noFill/>
            <a:ln w="12700" cap="flat" cmpd="sng" algn="ctr">
              <a:solidFill>
                <a:schemeClr val="tx1">
                  <a:lumMod val="50000"/>
                  <a:lumOff val="50000"/>
                </a:schemeClr>
              </a:solidFill>
              <a:prstDash val="solid"/>
              <a:round/>
              <a:headEnd type="none" w="med" len="med"/>
              <a:tailEnd type="none" w="med" len="med"/>
            </a:ln>
            <a:effectLst/>
          </p:spPr>
        </p:cxnSp>
        <p:cxnSp>
          <p:nvCxnSpPr>
            <p:cNvPr id="159" name="Straight Connector 158">
              <a:extLst>
                <a:ext uri="{FF2B5EF4-FFF2-40B4-BE49-F238E27FC236}">
                  <a16:creationId xmlns:a16="http://schemas.microsoft.com/office/drawing/2014/main" id="{1B604522-3D1A-4093-92A1-78A8E6F70EF1}"/>
                </a:ext>
              </a:extLst>
            </p:cNvPr>
            <p:cNvCxnSpPr>
              <a:stCxn id="156" idx="0"/>
              <a:endCxn id="156" idx="2"/>
            </p:cNvCxnSpPr>
            <p:nvPr/>
          </p:nvCxnSpPr>
          <p:spPr bwMode="auto">
            <a:xfrm>
              <a:off x="1877152" y="4898942"/>
              <a:ext cx="34021" cy="106734"/>
            </a:xfrm>
            <a:prstGeom prst="line">
              <a:avLst/>
            </a:prstGeom>
            <a:noFill/>
            <a:ln w="12700" cap="flat" cmpd="sng" algn="ctr">
              <a:solidFill>
                <a:schemeClr val="tx1">
                  <a:lumMod val="50000"/>
                  <a:lumOff val="50000"/>
                </a:schemeClr>
              </a:solidFill>
              <a:prstDash val="solid"/>
              <a:round/>
              <a:headEnd type="none" w="med" len="med"/>
              <a:tailEnd type="none" w="med" len="med"/>
            </a:ln>
            <a:effectLst/>
          </p:spPr>
        </p:cxnSp>
        <p:cxnSp>
          <p:nvCxnSpPr>
            <p:cNvPr id="160" name="Straight Connector 159">
              <a:extLst>
                <a:ext uri="{FF2B5EF4-FFF2-40B4-BE49-F238E27FC236}">
                  <a16:creationId xmlns:a16="http://schemas.microsoft.com/office/drawing/2014/main" id="{4D18C00E-B3EE-492D-9E2B-28D1441D57F3}"/>
                </a:ext>
              </a:extLst>
            </p:cNvPr>
            <p:cNvCxnSpPr>
              <a:stCxn id="157" idx="2"/>
            </p:cNvCxnSpPr>
            <p:nvPr/>
          </p:nvCxnSpPr>
          <p:spPr bwMode="auto">
            <a:xfrm>
              <a:off x="2466339" y="4791247"/>
              <a:ext cx="34021" cy="107695"/>
            </a:xfrm>
            <a:prstGeom prst="line">
              <a:avLst/>
            </a:prstGeom>
            <a:noFill/>
            <a:ln w="12700" cap="flat" cmpd="sng" algn="ctr">
              <a:solidFill>
                <a:schemeClr val="tx1">
                  <a:lumMod val="50000"/>
                  <a:lumOff val="50000"/>
                </a:schemeClr>
              </a:solidFill>
              <a:prstDash val="solid"/>
              <a:round/>
              <a:headEnd type="none" w="med" len="med"/>
              <a:tailEnd type="none" w="med" len="med"/>
            </a:ln>
            <a:effectLst/>
          </p:spPr>
        </p:cxnSp>
        <p:cxnSp>
          <p:nvCxnSpPr>
            <p:cNvPr id="161" name="Straight Connector 160">
              <a:extLst>
                <a:ext uri="{FF2B5EF4-FFF2-40B4-BE49-F238E27FC236}">
                  <a16:creationId xmlns:a16="http://schemas.microsoft.com/office/drawing/2014/main" id="{38DBB7D3-077C-446D-B668-570A93C92151}"/>
                </a:ext>
              </a:extLst>
            </p:cNvPr>
            <p:cNvCxnSpPr>
              <a:endCxn id="157" idx="4"/>
            </p:cNvCxnSpPr>
            <p:nvPr/>
          </p:nvCxnSpPr>
          <p:spPr bwMode="auto">
            <a:xfrm flipH="1">
              <a:off x="2466339" y="4898942"/>
              <a:ext cx="34021" cy="106734"/>
            </a:xfrm>
            <a:prstGeom prst="line">
              <a:avLst/>
            </a:prstGeom>
            <a:noFill/>
            <a:ln w="12700" cap="flat" cmpd="sng" algn="ctr">
              <a:solidFill>
                <a:schemeClr val="tx1">
                  <a:lumMod val="50000"/>
                  <a:lumOff val="50000"/>
                </a:schemeClr>
              </a:solidFill>
              <a:prstDash val="solid"/>
              <a:round/>
              <a:headEnd type="none" w="med" len="med"/>
              <a:tailEnd type="none" w="med" len="med"/>
            </a:ln>
            <a:effectLst/>
          </p:spPr>
        </p:cxnSp>
        <p:cxnSp>
          <p:nvCxnSpPr>
            <p:cNvPr id="162" name="Straight Connector 161">
              <a:extLst>
                <a:ext uri="{FF2B5EF4-FFF2-40B4-BE49-F238E27FC236}">
                  <a16:creationId xmlns:a16="http://schemas.microsoft.com/office/drawing/2014/main" id="{10F37881-82FD-4B56-B219-3A84E39876D9}"/>
                </a:ext>
              </a:extLst>
            </p:cNvPr>
            <p:cNvCxnSpPr>
              <a:stCxn id="156" idx="4"/>
              <a:endCxn id="157" idx="2"/>
            </p:cNvCxnSpPr>
            <p:nvPr/>
          </p:nvCxnSpPr>
          <p:spPr bwMode="auto">
            <a:xfrm>
              <a:off x="1911173" y="4791247"/>
              <a:ext cx="555165" cy="0"/>
            </a:xfrm>
            <a:prstGeom prst="line">
              <a:avLst/>
            </a:prstGeom>
            <a:noFill/>
            <a:ln w="12700" cap="flat" cmpd="sng" algn="ctr">
              <a:solidFill>
                <a:schemeClr val="tx1">
                  <a:lumMod val="50000"/>
                  <a:lumOff val="50000"/>
                </a:schemeClr>
              </a:solidFill>
              <a:prstDash val="solid"/>
              <a:round/>
              <a:headEnd type="none" w="med" len="med"/>
              <a:tailEnd type="none" w="med" len="med"/>
            </a:ln>
            <a:effectLst/>
          </p:spPr>
        </p:cxnSp>
        <p:cxnSp>
          <p:nvCxnSpPr>
            <p:cNvPr id="163" name="Straight Connector 162">
              <a:extLst>
                <a:ext uri="{FF2B5EF4-FFF2-40B4-BE49-F238E27FC236}">
                  <a16:creationId xmlns:a16="http://schemas.microsoft.com/office/drawing/2014/main" id="{095FDB0D-DE59-4BA0-94AD-1107648C56F9}"/>
                </a:ext>
              </a:extLst>
            </p:cNvPr>
            <p:cNvCxnSpPr>
              <a:stCxn id="156" idx="2"/>
            </p:cNvCxnSpPr>
            <p:nvPr/>
          </p:nvCxnSpPr>
          <p:spPr bwMode="auto">
            <a:xfrm>
              <a:off x="1911173" y="5005676"/>
              <a:ext cx="555165" cy="0"/>
            </a:xfrm>
            <a:prstGeom prst="line">
              <a:avLst/>
            </a:prstGeom>
            <a:noFill/>
            <a:ln w="12700" cap="flat" cmpd="sng" algn="ctr">
              <a:solidFill>
                <a:schemeClr val="tx1">
                  <a:lumMod val="50000"/>
                  <a:lumOff val="50000"/>
                </a:schemeClr>
              </a:solidFill>
              <a:prstDash val="solid"/>
              <a:round/>
              <a:headEnd type="none" w="med" len="med"/>
              <a:tailEnd type="none" w="med" len="med"/>
            </a:ln>
            <a:effectLst/>
          </p:spPr>
        </p:cxnSp>
      </p:grpSp>
      <p:grpSp>
        <p:nvGrpSpPr>
          <p:cNvPr id="164" name="Group 119">
            <a:extLst>
              <a:ext uri="{FF2B5EF4-FFF2-40B4-BE49-F238E27FC236}">
                <a16:creationId xmlns:a16="http://schemas.microsoft.com/office/drawing/2014/main" id="{EB7E15B5-88DC-4A4A-B7DD-352A89706523}"/>
              </a:ext>
            </a:extLst>
          </p:cNvPr>
          <p:cNvGrpSpPr>
            <a:grpSpLocks/>
          </p:cNvGrpSpPr>
          <p:nvPr/>
        </p:nvGrpSpPr>
        <p:grpSpPr bwMode="auto">
          <a:xfrm>
            <a:off x="6766457" y="5264151"/>
            <a:ext cx="852684" cy="354013"/>
            <a:chOff x="1877152" y="4791247"/>
            <a:chExt cx="623208" cy="214429"/>
          </a:xfrm>
          <a:effectLst>
            <a:outerShdw blurRad="50800" dist="38100" dir="2700000" algn="tl" rotWithShape="0">
              <a:prstClr val="black">
                <a:alpha val="40000"/>
              </a:prstClr>
            </a:outerShdw>
          </a:effectLst>
        </p:grpSpPr>
        <p:sp>
          <p:nvSpPr>
            <p:cNvPr id="165" name="Rectangle 164">
              <a:extLst>
                <a:ext uri="{FF2B5EF4-FFF2-40B4-BE49-F238E27FC236}">
                  <a16:creationId xmlns:a16="http://schemas.microsoft.com/office/drawing/2014/main" id="{71AAA7CC-4500-4C52-AFEA-3471E6A5ECC2}"/>
                </a:ext>
              </a:extLst>
            </p:cNvPr>
            <p:cNvSpPr/>
            <p:nvPr/>
          </p:nvSpPr>
          <p:spPr bwMode="auto">
            <a:xfrm>
              <a:off x="1911173" y="4791247"/>
              <a:ext cx="555165" cy="214429"/>
            </a:xfrm>
            <a:prstGeom prst="rect">
              <a:avLst/>
            </a:prstGeom>
            <a:solidFill>
              <a:schemeClr val="accent5">
                <a:lumMod val="60000"/>
                <a:lumOff val="40000"/>
              </a:schemeClr>
            </a:solidFill>
            <a:ln w="19050" cap="flat" cmpd="sng" algn="ctr">
              <a:noFill/>
              <a:prstDash val="solid"/>
              <a:round/>
              <a:headEnd type="none" w="med" len="med"/>
              <a:tailEnd type="none" w="med" len="med"/>
            </a:ln>
            <a:effectLst/>
          </p:spPr>
          <p:txBody>
            <a:bodyPr wrap="none" anchor="ctr"/>
            <a:lstStyle/>
            <a:p>
              <a:pPr algn="ctr">
                <a:defRPr/>
              </a:pPr>
              <a:endParaRPr lang="en-GB" sz="1600" dirty="0"/>
            </a:p>
          </p:txBody>
        </p:sp>
        <p:sp>
          <p:nvSpPr>
            <p:cNvPr id="166" name="Isosceles Triangle 165">
              <a:extLst>
                <a:ext uri="{FF2B5EF4-FFF2-40B4-BE49-F238E27FC236}">
                  <a16:creationId xmlns:a16="http://schemas.microsoft.com/office/drawing/2014/main" id="{194AAC3D-421D-4C8B-984A-DB9DE203439B}"/>
                </a:ext>
              </a:extLst>
            </p:cNvPr>
            <p:cNvSpPr/>
            <p:nvPr/>
          </p:nvSpPr>
          <p:spPr bwMode="auto">
            <a:xfrm rot="16200000">
              <a:off x="1786948" y="4881451"/>
              <a:ext cx="214429" cy="34021"/>
            </a:xfrm>
            <a:prstGeom prst="triangle">
              <a:avLst/>
            </a:prstGeom>
            <a:solidFill>
              <a:schemeClr val="accent5">
                <a:lumMod val="60000"/>
                <a:lumOff val="40000"/>
              </a:schemeClr>
            </a:solidFill>
            <a:ln w="19050" cap="flat" cmpd="sng" algn="ctr">
              <a:noFill/>
              <a:prstDash val="solid"/>
              <a:round/>
              <a:headEnd type="none" w="med" len="med"/>
              <a:tailEnd type="none" w="med" len="med"/>
            </a:ln>
            <a:effectLst/>
          </p:spPr>
          <p:txBody>
            <a:bodyPr wrap="none" anchor="ctr"/>
            <a:lstStyle/>
            <a:p>
              <a:pPr algn="ctr">
                <a:defRPr/>
              </a:pPr>
              <a:endParaRPr lang="en-GB" sz="1600" dirty="0"/>
            </a:p>
          </p:txBody>
        </p:sp>
        <p:sp>
          <p:nvSpPr>
            <p:cNvPr id="167" name="Isosceles Triangle 166">
              <a:extLst>
                <a:ext uri="{FF2B5EF4-FFF2-40B4-BE49-F238E27FC236}">
                  <a16:creationId xmlns:a16="http://schemas.microsoft.com/office/drawing/2014/main" id="{22E2DF28-2993-4573-B39A-4FBBAFAFFF40}"/>
                </a:ext>
              </a:extLst>
            </p:cNvPr>
            <p:cNvSpPr/>
            <p:nvPr/>
          </p:nvSpPr>
          <p:spPr bwMode="auto">
            <a:xfrm rot="5400000">
              <a:off x="2376135" y="4881451"/>
              <a:ext cx="214429" cy="34021"/>
            </a:xfrm>
            <a:prstGeom prst="triangle">
              <a:avLst/>
            </a:prstGeom>
            <a:solidFill>
              <a:schemeClr val="accent5">
                <a:lumMod val="60000"/>
                <a:lumOff val="40000"/>
              </a:schemeClr>
            </a:solidFill>
            <a:ln w="19050" cap="flat" cmpd="sng" algn="ctr">
              <a:noFill/>
              <a:prstDash val="solid"/>
              <a:round/>
              <a:headEnd type="none" w="med" len="med"/>
              <a:tailEnd type="none" w="med" len="med"/>
            </a:ln>
            <a:effectLst/>
          </p:spPr>
          <p:txBody>
            <a:bodyPr wrap="none" anchor="ctr"/>
            <a:lstStyle/>
            <a:p>
              <a:pPr algn="ctr">
                <a:defRPr/>
              </a:pPr>
              <a:endParaRPr lang="en-GB" sz="1600" dirty="0"/>
            </a:p>
          </p:txBody>
        </p:sp>
        <p:cxnSp>
          <p:nvCxnSpPr>
            <p:cNvPr id="168" name="Straight Connector 167">
              <a:extLst>
                <a:ext uri="{FF2B5EF4-FFF2-40B4-BE49-F238E27FC236}">
                  <a16:creationId xmlns:a16="http://schemas.microsoft.com/office/drawing/2014/main" id="{E913CFC7-0FD9-4483-A98A-80A234FEEC3F}"/>
                </a:ext>
              </a:extLst>
            </p:cNvPr>
            <p:cNvCxnSpPr>
              <a:stCxn id="166" idx="4"/>
            </p:cNvCxnSpPr>
            <p:nvPr/>
          </p:nvCxnSpPr>
          <p:spPr bwMode="auto">
            <a:xfrm flipH="1">
              <a:off x="1877152" y="4791247"/>
              <a:ext cx="34021" cy="107695"/>
            </a:xfrm>
            <a:prstGeom prst="line">
              <a:avLst/>
            </a:prstGeom>
            <a:noFill/>
            <a:ln w="12700" cap="flat" cmpd="sng" algn="ctr">
              <a:solidFill>
                <a:schemeClr val="tx1">
                  <a:lumMod val="50000"/>
                  <a:lumOff val="50000"/>
                </a:schemeClr>
              </a:solidFill>
              <a:prstDash val="solid"/>
              <a:round/>
              <a:headEnd type="none" w="med" len="med"/>
              <a:tailEnd type="none" w="med" len="med"/>
            </a:ln>
            <a:effectLst/>
          </p:spPr>
        </p:cxnSp>
        <p:cxnSp>
          <p:nvCxnSpPr>
            <p:cNvPr id="169" name="Straight Connector 168">
              <a:extLst>
                <a:ext uri="{FF2B5EF4-FFF2-40B4-BE49-F238E27FC236}">
                  <a16:creationId xmlns:a16="http://schemas.microsoft.com/office/drawing/2014/main" id="{942A781A-4BFE-4E54-8042-7754F23BCE20}"/>
                </a:ext>
              </a:extLst>
            </p:cNvPr>
            <p:cNvCxnSpPr>
              <a:stCxn id="166" idx="0"/>
              <a:endCxn id="166" idx="2"/>
            </p:cNvCxnSpPr>
            <p:nvPr/>
          </p:nvCxnSpPr>
          <p:spPr bwMode="auto">
            <a:xfrm>
              <a:off x="1877152" y="4898942"/>
              <a:ext cx="34021" cy="106734"/>
            </a:xfrm>
            <a:prstGeom prst="line">
              <a:avLst/>
            </a:prstGeom>
            <a:noFill/>
            <a:ln w="12700" cap="flat" cmpd="sng" algn="ctr">
              <a:solidFill>
                <a:schemeClr val="tx1">
                  <a:lumMod val="50000"/>
                  <a:lumOff val="50000"/>
                </a:schemeClr>
              </a:solidFill>
              <a:prstDash val="solid"/>
              <a:round/>
              <a:headEnd type="none" w="med" len="med"/>
              <a:tailEnd type="none" w="med" len="med"/>
            </a:ln>
            <a:effectLst/>
          </p:spPr>
        </p:cxnSp>
        <p:cxnSp>
          <p:nvCxnSpPr>
            <p:cNvPr id="170" name="Straight Connector 169">
              <a:extLst>
                <a:ext uri="{FF2B5EF4-FFF2-40B4-BE49-F238E27FC236}">
                  <a16:creationId xmlns:a16="http://schemas.microsoft.com/office/drawing/2014/main" id="{5E83185D-9291-4AEE-9468-99F59EB4280D}"/>
                </a:ext>
              </a:extLst>
            </p:cNvPr>
            <p:cNvCxnSpPr>
              <a:stCxn id="167" idx="2"/>
            </p:cNvCxnSpPr>
            <p:nvPr/>
          </p:nvCxnSpPr>
          <p:spPr bwMode="auto">
            <a:xfrm>
              <a:off x="2466339" y="4791247"/>
              <a:ext cx="34021" cy="107695"/>
            </a:xfrm>
            <a:prstGeom prst="line">
              <a:avLst/>
            </a:prstGeom>
            <a:noFill/>
            <a:ln w="12700" cap="flat" cmpd="sng" algn="ctr">
              <a:solidFill>
                <a:schemeClr val="tx1">
                  <a:lumMod val="50000"/>
                  <a:lumOff val="50000"/>
                </a:schemeClr>
              </a:solidFill>
              <a:prstDash val="solid"/>
              <a:round/>
              <a:headEnd type="none" w="med" len="med"/>
              <a:tailEnd type="none" w="med" len="med"/>
            </a:ln>
            <a:effectLst/>
          </p:spPr>
        </p:cxnSp>
        <p:cxnSp>
          <p:nvCxnSpPr>
            <p:cNvPr id="171" name="Straight Connector 170">
              <a:extLst>
                <a:ext uri="{FF2B5EF4-FFF2-40B4-BE49-F238E27FC236}">
                  <a16:creationId xmlns:a16="http://schemas.microsoft.com/office/drawing/2014/main" id="{2130FADB-BC4A-47B4-856B-56578CAB82F2}"/>
                </a:ext>
              </a:extLst>
            </p:cNvPr>
            <p:cNvCxnSpPr>
              <a:endCxn id="167" idx="4"/>
            </p:cNvCxnSpPr>
            <p:nvPr/>
          </p:nvCxnSpPr>
          <p:spPr bwMode="auto">
            <a:xfrm flipH="1">
              <a:off x="2466339" y="4898942"/>
              <a:ext cx="34021" cy="106734"/>
            </a:xfrm>
            <a:prstGeom prst="line">
              <a:avLst/>
            </a:prstGeom>
            <a:noFill/>
            <a:ln w="12700" cap="flat" cmpd="sng" algn="ctr">
              <a:solidFill>
                <a:schemeClr val="tx1">
                  <a:lumMod val="50000"/>
                  <a:lumOff val="50000"/>
                </a:schemeClr>
              </a:solidFill>
              <a:prstDash val="solid"/>
              <a:round/>
              <a:headEnd type="none" w="med" len="med"/>
              <a:tailEnd type="none" w="med" len="med"/>
            </a:ln>
            <a:effectLst/>
          </p:spPr>
        </p:cxnSp>
        <p:cxnSp>
          <p:nvCxnSpPr>
            <p:cNvPr id="172" name="Straight Connector 171">
              <a:extLst>
                <a:ext uri="{FF2B5EF4-FFF2-40B4-BE49-F238E27FC236}">
                  <a16:creationId xmlns:a16="http://schemas.microsoft.com/office/drawing/2014/main" id="{6A24588E-2AD8-4B40-9843-904DDEA2C6DF}"/>
                </a:ext>
              </a:extLst>
            </p:cNvPr>
            <p:cNvCxnSpPr>
              <a:stCxn id="166" idx="4"/>
              <a:endCxn id="167" idx="2"/>
            </p:cNvCxnSpPr>
            <p:nvPr/>
          </p:nvCxnSpPr>
          <p:spPr bwMode="auto">
            <a:xfrm>
              <a:off x="1911173" y="4791247"/>
              <a:ext cx="555165" cy="0"/>
            </a:xfrm>
            <a:prstGeom prst="line">
              <a:avLst/>
            </a:prstGeom>
            <a:noFill/>
            <a:ln w="12700" cap="flat" cmpd="sng" algn="ctr">
              <a:solidFill>
                <a:schemeClr val="tx1">
                  <a:lumMod val="50000"/>
                  <a:lumOff val="50000"/>
                </a:schemeClr>
              </a:solidFill>
              <a:prstDash val="solid"/>
              <a:round/>
              <a:headEnd type="none" w="med" len="med"/>
              <a:tailEnd type="none" w="med" len="med"/>
            </a:ln>
            <a:effectLst/>
          </p:spPr>
        </p:cxnSp>
        <p:cxnSp>
          <p:nvCxnSpPr>
            <p:cNvPr id="173" name="Straight Connector 172">
              <a:extLst>
                <a:ext uri="{FF2B5EF4-FFF2-40B4-BE49-F238E27FC236}">
                  <a16:creationId xmlns:a16="http://schemas.microsoft.com/office/drawing/2014/main" id="{A07692A0-8F7A-405E-B592-66E4C3EF909D}"/>
                </a:ext>
              </a:extLst>
            </p:cNvPr>
            <p:cNvCxnSpPr>
              <a:stCxn id="166" idx="2"/>
            </p:cNvCxnSpPr>
            <p:nvPr/>
          </p:nvCxnSpPr>
          <p:spPr bwMode="auto">
            <a:xfrm>
              <a:off x="1911173" y="5005676"/>
              <a:ext cx="555165" cy="0"/>
            </a:xfrm>
            <a:prstGeom prst="line">
              <a:avLst/>
            </a:prstGeom>
            <a:noFill/>
            <a:ln w="12700" cap="flat" cmpd="sng" algn="ctr">
              <a:solidFill>
                <a:schemeClr val="tx1">
                  <a:lumMod val="50000"/>
                  <a:lumOff val="50000"/>
                </a:schemeClr>
              </a:solidFill>
              <a:prstDash val="solid"/>
              <a:round/>
              <a:headEnd type="none" w="med" len="med"/>
              <a:tailEnd type="none" w="med" len="med"/>
            </a:ln>
            <a:effectLst/>
          </p:spPr>
        </p:cxnSp>
      </p:grpSp>
      <p:grpSp>
        <p:nvGrpSpPr>
          <p:cNvPr id="174" name="Group 120">
            <a:extLst>
              <a:ext uri="{FF2B5EF4-FFF2-40B4-BE49-F238E27FC236}">
                <a16:creationId xmlns:a16="http://schemas.microsoft.com/office/drawing/2014/main" id="{B2025D12-8752-4AB8-9E25-70C57359C9E7}"/>
              </a:ext>
            </a:extLst>
          </p:cNvPr>
          <p:cNvGrpSpPr>
            <a:grpSpLocks/>
          </p:cNvGrpSpPr>
          <p:nvPr/>
        </p:nvGrpSpPr>
        <p:grpSpPr bwMode="auto">
          <a:xfrm>
            <a:off x="7619141" y="5264151"/>
            <a:ext cx="850568" cy="354013"/>
            <a:chOff x="1877152" y="4791247"/>
            <a:chExt cx="623208" cy="214429"/>
          </a:xfrm>
          <a:effectLst>
            <a:outerShdw blurRad="50800" dist="38100" dir="2700000" algn="tl" rotWithShape="0">
              <a:prstClr val="black">
                <a:alpha val="40000"/>
              </a:prstClr>
            </a:outerShdw>
          </a:effectLst>
        </p:grpSpPr>
        <p:sp>
          <p:nvSpPr>
            <p:cNvPr id="175" name="Rectangle 174">
              <a:extLst>
                <a:ext uri="{FF2B5EF4-FFF2-40B4-BE49-F238E27FC236}">
                  <a16:creationId xmlns:a16="http://schemas.microsoft.com/office/drawing/2014/main" id="{47FC2CB6-6696-4E22-8CE7-9298401405E7}"/>
                </a:ext>
              </a:extLst>
            </p:cNvPr>
            <p:cNvSpPr/>
            <p:nvPr/>
          </p:nvSpPr>
          <p:spPr bwMode="auto">
            <a:xfrm>
              <a:off x="1911258" y="4791247"/>
              <a:ext cx="554996" cy="214429"/>
            </a:xfrm>
            <a:prstGeom prst="rect">
              <a:avLst/>
            </a:prstGeom>
            <a:solidFill>
              <a:schemeClr val="accent5">
                <a:lumMod val="60000"/>
                <a:lumOff val="40000"/>
              </a:schemeClr>
            </a:solidFill>
            <a:ln w="19050" cap="flat" cmpd="sng" algn="ctr">
              <a:noFill/>
              <a:prstDash val="solid"/>
              <a:round/>
              <a:headEnd type="none" w="med" len="med"/>
              <a:tailEnd type="none" w="med" len="med"/>
            </a:ln>
            <a:effectLst/>
          </p:spPr>
          <p:txBody>
            <a:bodyPr wrap="none" anchor="ctr"/>
            <a:lstStyle/>
            <a:p>
              <a:pPr algn="ctr">
                <a:defRPr/>
              </a:pPr>
              <a:endParaRPr lang="en-GB" sz="1600" dirty="0"/>
            </a:p>
          </p:txBody>
        </p:sp>
        <p:sp>
          <p:nvSpPr>
            <p:cNvPr id="176" name="Isosceles Triangle 175">
              <a:extLst>
                <a:ext uri="{FF2B5EF4-FFF2-40B4-BE49-F238E27FC236}">
                  <a16:creationId xmlns:a16="http://schemas.microsoft.com/office/drawing/2014/main" id="{43208F92-1E0B-4C0F-81F7-AF50488D159F}"/>
                </a:ext>
              </a:extLst>
            </p:cNvPr>
            <p:cNvSpPr/>
            <p:nvPr/>
          </p:nvSpPr>
          <p:spPr bwMode="auto">
            <a:xfrm rot="16200000">
              <a:off x="1786990" y="4881409"/>
              <a:ext cx="214429" cy="34106"/>
            </a:xfrm>
            <a:prstGeom prst="triangle">
              <a:avLst/>
            </a:prstGeom>
            <a:solidFill>
              <a:schemeClr val="accent5">
                <a:lumMod val="60000"/>
                <a:lumOff val="40000"/>
              </a:schemeClr>
            </a:solidFill>
            <a:ln w="19050" cap="flat" cmpd="sng" algn="ctr">
              <a:noFill/>
              <a:prstDash val="solid"/>
              <a:round/>
              <a:headEnd type="none" w="med" len="med"/>
              <a:tailEnd type="none" w="med" len="med"/>
            </a:ln>
            <a:effectLst/>
          </p:spPr>
          <p:txBody>
            <a:bodyPr wrap="none" anchor="ctr"/>
            <a:lstStyle/>
            <a:p>
              <a:pPr algn="ctr">
                <a:defRPr/>
              </a:pPr>
              <a:endParaRPr lang="en-GB" sz="1600" dirty="0"/>
            </a:p>
          </p:txBody>
        </p:sp>
        <p:sp>
          <p:nvSpPr>
            <p:cNvPr id="177" name="Isosceles Triangle 176">
              <a:extLst>
                <a:ext uri="{FF2B5EF4-FFF2-40B4-BE49-F238E27FC236}">
                  <a16:creationId xmlns:a16="http://schemas.microsoft.com/office/drawing/2014/main" id="{3E364D2A-8462-4FAF-961C-DE2B5F563133}"/>
                </a:ext>
              </a:extLst>
            </p:cNvPr>
            <p:cNvSpPr/>
            <p:nvPr/>
          </p:nvSpPr>
          <p:spPr bwMode="auto">
            <a:xfrm rot="5400000">
              <a:off x="2376093" y="4881409"/>
              <a:ext cx="214429" cy="34106"/>
            </a:xfrm>
            <a:prstGeom prst="triangle">
              <a:avLst/>
            </a:prstGeom>
            <a:solidFill>
              <a:schemeClr val="accent5">
                <a:lumMod val="60000"/>
                <a:lumOff val="40000"/>
              </a:schemeClr>
            </a:solidFill>
            <a:ln w="19050" cap="flat" cmpd="sng" algn="ctr">
              <a:noFill/>
              <a:prstDash val="solid"/>
              <a:round/>
              <a:headEnd type="none" w="med" len="med"/>
              <a:tailEnd type="none" w="med" len="med"/>
            </a:ln>
            <a:effectLst/>
          </p:spPr>
          <p:txBody>
            <a:bodyPr wrap="none" anchor="ctr"/>
            <a:lstStyle/>
            <a:p>
              <a:pPr algn="ctr">
                <a:defRPr/>
              </a:pPr>
              <a:endParaRPr lang="en-GB" sz="1600" dirty="0"/>
            </a:p>
          </p:txBody>
        </p:sp>
        <p:cxnSp>
          <p:nvCxnSpPr>
            <p:cNvPr id="178" name="Straight Connector 177">
              <a:extLst>
                <a:ext uri="{FF2B5EF4-FFF2-40B4-BE49-F238E27FC236}">
                  <a16:creationId xmlns:a16="http://schemas.microsoft.com/office/drawing/2014/main" id="{393C9EC3-4668-4040-A78E-8C4776247B7C}"/>
                </a:ext>
              </a:extLst>
            </p:cNvPr>
            <p:cNvCxnSpPr>
              <a:stCxn id="176" idx="4"/>
            </p:cNvCxnSpPr>
            <p:nvPr/>
          </p:nvCxnSpPr>
          <p:spPr bwMode="auto">
            <a:xfrm flipH="1">
              <a:off x="1877152" y="4791247"/>
              <a:ext cx="34106" cy="107695"/>
            </a:xfrm>
            <a:prstGeom prst="line">
              <a:avLst/>
            </a:prstGeom>
            <a:noFill/>
            <a:ln w="12700" cap="flat" cmpd="sng" algn="ctr">
              <a:solidFill>
                <a:schemeClr val="tx1">
                  <a:lumMod val="50000"/>
                  <a:lumOff val="50000"/>
                </a:schemeClr>
              </a:solidFill>
              <a:prstDash val="solid"/>
              <a:round/>
              <a:headEnd type="none" w="med" len="med"/>
              <a:tailEnd type="none" w="med" len="med"/>
            </a:ln>
            <a:effectLst/>
          </p:spPr>
        </p:cxnSp>
        <p:cxnSp>
          <p:nvCxnSpPr>
            <p:cNvPr id="179" name="Straight Connector 178">
              <a:extLst>
                <a:ext uri="{FF2B5EF4-FFF2-40B4-BE49-F238E27FC236}">
                  <a16:creationId xmlns:a16="http://schemas.microsoft.com/office/drawing/2014/main" id="{7BA74539-A36C-48C9-BFD7-1E1F23476637}"/>
                </a:ext>
              </a:extLst>
            </p:cNvPr>
            <p:cNvCxnSpPr>
              <a:stCxn id="176" idx="0"/>
              <a:endCxn id="176" idx="2"/>
            </p:cNvCxnSpPr>
            <p:nvPr/>
          </p:nvCxnSpPr>
          <p:spPr bwMode="auto">
            <a:xfrm>
              <a:off x="1877152" y="4898942"/>
              <a:ext cx="34106" cy="106734"/>
            </a:xfrm>
            <a:prstGeom prst="line">
              <a:avLst/>
            </a:prstGeom>
            <a:noFill/>
            <a:ln w="12700" cap="flat" cmpd="sng" algn="ctr">
              <a:solidFill>
                <a:schemeClr val="tx1">
                  <a:lumMod val="50000"/>
                  <a:lumOff val="50000"/>
                </a:schemeClr>
              </a:solidFill>
              <a:prstDash val="solid"/>
              <a:round/>
              <a:headEnd type="none" w="med" len="med"/>
              <a:tailEnd type="none" w="med" len="med"/>
            </a:ln>
            <a:effectLst/>
          </p:spPr>
        </p:cxnSp>
        <p:cxnSp>
          <p:nvCxnSpPr>
            <p:cNvPr id="180" name="Straight Connector 179">
              <a:extLst>
                <a:ext uri="{FF2B5EF4-FFF2-40B4-BE49-F238E27FC236}">
                  <a16:creationId xmlns:a16="http://schemas.microsoft.com/office/drawing/2014/main" id="{E56144C6-AA6A-46B4-83D8-D5A44A195FEA}"/>
                </a:ext>
              </a:extLst>
            </p:cNvPr>
            <p:cNvCxnSpPr>
              <a:stCxn id="177" idx="2"/>
            </p:cNvCxnSpPr>
            <p:nvPr/>
          </p:nvCxnSpPr>
          <p:spPr bwMode="auto">
            <a:xfrm>
              <a:off x="2466254" y="4791247"/>
              <a:ext cx="34106" cy="107695"/>
            </a:xfrm>
            <a:prstGeom prst="line">
              <a:avLst/>
            </a:prstGeom>
            <a:noFill/>
            <a:ln w="12700" cap="flat" cmpd="sng" algn="ctr">
              <a:solidFill>
                <a:schemeClr val="tx1">
                  <a:lumMod val="50000"/>
                  <a:lumOff val="50000"/>
                </a:schemeClr>
              </a:solidFill>
              <a:prstDash val="solid"/>
              <a:round/>
              <a:headEnd type="none" w="med" len="med"/>
              <a:tailEnd type="none" w="med" len="med"/>
            </a:ln>
            <a:effectLst/>
          </p:spPr>
        </p:cxnSp>
        <p:cxnSp>
          <p:nvCxnSpPr>
            <p:cNvPr id="181" name="Straight Connector 180">
              <a:extLst>
                <a:ext uri="{FF2B5EF4-FFF2-40B4-BE49-F238E27FC236}">
                  <a16:creationId xmlns:a16="http://schemas.microsoft.com/office/drawing/2014/main" id="{A186F6E5-62A8-412B-B5AE-04AEEBB8C3E5}"/>
                </a:ext>
              </a:extLst>
            </p:cNvPr>
            <p:cNvCxnSpPr>
              <a:endCxn id="177" idx="4"/>
            </p:cNvCxnSpPr>
            <p:nvPr/>
          </p:nvCxnSpPr>
          <p:spPr bwMode="auto">
            <a:xfrm flipH="1">
              <a:off x="2466254" y="4898942"/>
              <a:ext cx="34106" cy="106734"/>
            </a:xfrm>
            <a:prstGeom prst="line">
              <a:avLst/>
            </a:prstGeom>
            <a:noFill/>
            <a:ln w="12700" cap="flat" cmpd="sng" algn="ctr">
              <a:solidFill>
                <a:schemeClr val="tx1">
                  <a:lumMod val="50000"/>
                  <a:lumOff val="50000"/>
                </a:schemeClr>
              </a:solidFill>
              <a:prstDash val="solid"/>
              <a:round/>
              <a:headEnd type="none" w="med" len="med"/>
              <a:tailEnd type="none" w="med" len="med"/>
            </a:ln>
            <a:effectLst/>
          </p:spPr>
        </p:cxnSp>
        <p:cxnSp>
          <p:nvCxnSpPr>
            <p:cNvPr id="182" name="Straight Connector 181">
              <a:extLst>
                <a:ext uri="{FF2B5EF4-FFF2-40B4-BE49-F238E27FC236}">
                  <a16:creationId xmlns:a16="http://schemas.microsoft.com/office/drawing/2014/main" id="{999B31D1-BC40-4AB3-B386-0A164CF8BE7D}"/>
                </a:ext>
              </a:extLst>
            </p:cNvPr>
            <p:cNvCxnSpPr>
              <a:stCxn id="176" idx="4"/>
              <a:endCxn id="177" idx="2"/>
            </p:cNvCxnSpPr>
            <p:nvPr/>
          </p:nvCxnSpPr>
          <p:spPr bwMode="auto">
            <a:xfrm>
              <a:off x="1911258" y="4791247"/>
              <a:ext cx="554996" cy="0"/>
            </a:xfrm>
            <a:prstGeom prst="line">
              <a:avLst/>
            </a:prstGeom>
            <a:noFill/>
            <a:ln w="12700" cap="flat" cmpd="sng" algn="ctr">
              <a:solidFill>
                <a:schemeClr val="tx1">
                  <a:lumMod val="50000"/>
                  <a:lumOff val="50000"/>
                </a:schemeClr>
              </a:solidFill>
              <a:prstDash val="solid"/>
              <a:round/>
              <a:headEnd type="none" w="med" len="med"/>
              <a:tailEnd type="none" w="med" len="med"/>
            </a:ln>
            <a:effectLst/>
          </p:spPr>
        </p:cxnSp>
        <p:cxnSp>
          <p:nvCxnSpPr>
            <p:cNvPr id="183" name="Straight Connector 182">
              <a:extLst>
                <a:ext uri="{FF2B5EF4-FFF2-40B4-BE49-F238E27FC236}">
                  <a16:creationId xmlns:a16="http://schemas.microsoft.com/office/drawing/2014/main" id="{CA7B44F5-7FCA-4580-A00C-14A972B81745}"/>
                </a:ext>
              </a:extLst>
            </p:cNvPr>
            <p:cNvCxnSpPr>
              <a:stCxn id="176" idx="2"/>
            </p:cNvCxnSpPr>
            <p:nvPr/>
          </p:nvCxnSpPr>
          <p:spPr bwMode="auto">
            <a:xfrm>
              <a:off x="1911258" y="5005676"/>
              <a:ext cx="554996" cy="0"/>
            </a:xfrm>
            <a:prstGeom prst="line">
              <a:avLst/>
            </a:prstGeom>
            <a:noFill/>
            <a:ln w="12700" cap="flat" cmpd="sng" algn="ctr">
              <a:solidFill>
                <a:schemeClr val="tx1">
                  <a:lumMod val="50000"/>
                  <a:lumOff val="50000"/>
                </a:schemeClr>
              </a:solidFill>
              <a:prstDash val="solid"/>
              <a:round/>
              <a:headEnd type="none" w="med" len="med"/>
              <a:tailEnd type="none" w="med" len="med"/>
            </a:ln>
            <a:effectLst/>
          </p:spPr>
        </p:cxnSp>
      </p:grpSp>
      <p:cxnSp>
        <p:nvCxnSpPr>
          <p:cNvPr id="184" name="Straight Connector 183">
            <a:extLst>
              <a:ext uri="{FF2B5EF4-FFF2-40B4-BE49-F238E27FC236}">
                <a16:creationId xmlns:a16="http://schemas.microsoft.com/office/drawing/2014/main" id="{DE84AE2E-0725-4ED7-A23C-5A2D5D147D54}"/>
              </a:ext>
            </a:extLst>
          </p:cNvPr>
          <p:cNvCxnSpPr/>
          <p:nvPr/>
        </p:nvCxnSpPr>
        <p:spPr bwMode="auto">
          <a:xfrm>
            <a:off x="10596127" y="5264150"/>
            <a:ext cx="761702" cy="0"/>
          </a:xfrm>
          <a:prstGeom prst="line">
            <a:avLst/>
          </a:prstGeom>
          <a:noFill/>
          <a:ln w="12700" cap="flat" cmpd="sng" algn="ctr">
            <a:solidFill>
              <a:schemeClr val="tx1">
                <a:lumMod val="50000"/>
                <a:lumOff val="50000"/>
              </a:schemeClr>
            </a:solidFill>
            <a:prstDash val="solid"/>
            <a:round/>
            <a:headEnd type="none" w="med" len="med"/>
            <a:tailEnd type="none" w="med" len="med"/>
          </a:ln>
          <a:effectLst>
            <a:outerShdw blurRad="50800" dist="38100" dir="2700000" algn="tl" rotWithShape="0">
              <a:prstClr val="black">
                <a:alpha val="40000"/>
              </a:prstClr>
            </a:outerShdw>
          </a:effectLst>
        </p:spPr>
      </p:cxnSp>
      <p:sp>
        <p:nvSpPr>
          <p:cNvPr id="185" name="TextBox 122">
            <a:extLst>
              <a:ext uri="{FF2B5EF4-FFF2-40B4-BE49-F238E27FC236}">
                <a16:creationId xmlns:a16="http://schemas.microsoft.com/office/drawing/2014/main" id="{60C33AB0-8059-4FAA-828C-0A951A9F8FBA}"/>
              </a:ext>
            </a:extLst>
          </p:cNvPr>
          <p:cNvSpPr txBox="1">
            <a:spLocks noChangeArrowheads="1"/>
          </p:cNvSpPr>
          <p:nvPr/>
        </p:nvSpPr>
        <p:spPr bwMode="auto">
          <a:xfrm>
            <a:off x="1591113" y="5295900"/>
            <a:ext cx="1222955" cy="276999"/>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b="0" dirty="0"/>
              <a:t>Start bit</a:t>
            </a:r>
          </a:p>
        </p:txBody>
      </p:sp>
      <p:sp>
        <p:nvSpPr>
          <p:cNvPr id="186" name="TextBox 124">
            <a:extLst>
              <a:ext uri="{FF2B5EF4-FFF2-40B4-BE49-F238E27FC236}">
                <a16:creationId xmlns:a16="http://schemas.microsoft.com/office/drawing/2014/main" id="{F367EEFA-DE11-4680-8DA5-186A36BE0A6C}"/>
              </a:ext>
            </a:extLst>
          </p:cNvPr>
          <p:cNvSpPr txBox="1">
            <a:spLocks noChangeArrowheads="1"/>
          </p:cNvSpPr>
          <p:nvPr/>
        </p:nvSpPr>
        <p:spPr bwMode="auto">
          <a:xfrm>
            <a:off x="2598251" y="5295900"/>
            <a:ext cx="713039" cy="276999"/>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b="0" dirty="0"/>
              <a:t>Bit 0</a:t>
            </a:r>
          </a:p>
        </p:txBody>
      </p:sp>
      <p:sp>
        <p:nvSpPr>
          <p:cNvPr id="187" name="TextBox 125">
            <a:extLst>
              <a:ext uri="{FF2B5EF4-FFF2-40B4-BE49-F238E27FC236}">
                <a16:creationId xmlns:a16="http://schemas.microsoft.com/office/drawing/2014/main" id="{A98B9428-5427-4E6B-B93A-5FF793138B29}"/>
              </a:ext>
            </a:extLst>
          </p:cNvPr>
          <p:cNvSpPr txBox="1">
            <a:spLocks noChangeArrowheads="1"/>
          </p:cNvSpPr>
          <p:nvPr/>
        </p:nvSpPr>
        <p:spPr bwMode="auto">
          <a:xfrm>
            <a:off x="3425546" y="5295900"/>
            <a:ext cx="713037" cy="276999"/>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b="0" dirty="0"/>
              <a:t>Bit 1</a:t>
            </a:r>
          </a:p>
        </p:txBody>
      </p:sp>
      <p:sp>
        <p:nvSpPr>
          <p:cNvPr id="188" name="TextBox 126">
            <a:extLst>
              <a:ext uri="{FF2B5EF4-FFF2-40B4-BE49-F238E27FC236}">
                <a16:creationId xmlns:a16="http://schemas.microsoft.com/office/drawing/2014/main" id="{554E56D1-25A2-4779-9638-BB801E462EC3}"/>
              </a:ext>
            </a:extLst>
          </p:cNvPr>
          <p:cNvSpPr txBox="1">
            <a:spLocks noChangeArrowheads="1"/>
          </p:cNvSpPr>
          <p:nvPr/>
        </p:nvSpPr>
        <p:spPr bwMode="auto">
          <a:xfrm>
            <a:off x="4278228" y="5303838"/>
            <a:ext cx="710922" cy="276999"/>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b="0" dirty="0"/>
              <a:t>Bit 2</a:t>
            </a:r>
          </a:p>
        </p:txBody>
      </p:sp>
      <p:sp>
        <p:nvSpPr>
          <p:cNvPr id="189" name="TextBox 127">
            <a:extLst>
              <a:ext uri="{FF2B5EF4-FFF2-40B4-BE49-F238E27FC236}">
                <a16:creationId xmlns:a16="http://schemas.microsoft.com/office/drawing/2014/main" id="{C5B7061B-65BC-46D7-B5B6-71D0C85608CF}"/>
              </a:ext>
            </a:extLst>
          </p:cNvPr>
          <p:cNvSpPr txBox="1">
            <a:spLocks noChangeArrowheads="1"/>
          </p:cNvSpPr>
          <p:nvPr/>
        </p:nvSpPr>
        <p:spPr bwMode="auto">
          <a:xfrm>
            <a:off x="5154186" y="5303838"/>
            <a:ext cx="713039" cy="276999"/>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b="0" dirty="0"/>
              <a:t>Bit 3</a:t>
            </a:r>
          </a:p>
        </p:txBody>
      </p:sp>
      <p:sp>
        <p:nvSpPr>
          <p:cNvPr id="190" name="TextBox 128">
            <a:extLst>
              <a:ext uri="{FF2B5EF4-FFF2-40B4-BE49-F238E27FC236}">
                <a16:creationId xmlns:a16="http://schemas.microsoft.com/office/drawing/2014/main" id="{4DD99FCF-8C5E-47D7-B436-39FB027AA4FC}"/>
              </a:ext>
            </a:extLst>
          </p:cNvPr>
          <p:cNvSpPr txBox="1">
            <a:spLocks noChangeArrowheads="1"/>
          </p:cNvSpPr>
          <p:nvPr/>
        </p:nvSpPr>
        <p:spPr bwMode="auto">
          <a:xfrm>
            <a:off x="6028029" y="5295900"/>
            <a:ext cx="713037" cy="276999"/>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b="0" dirty="0"/>
              <a:t>Bit 4</a:t>
            </a:r>
          </a:p>
        </p:txBody>
      </p:sp>
      <p:sp>
        <p:nvSpPr>
          <p:cNvPr id="191" name="TextBox 129">
            <a:extLst>
              <a:ext uri="{FF2B5EF4-FFF2-40B4-BE49-F238E27FC236}">
                <a16:creationId xmlns:a16="http://schemas.microsoft.com/office/drawing/2014/main" id="{46D3E411-191C-42D6-93EB-7264A0C3D5B2}"/>
              </a:ext>
            </a:extLst>
          </p:cNvPr>
          <p:cNvSpPr txBox="1">
            <a:spLocks noChangeArrowheads="1"/>
          </p:cNvSpPr>
          <p:nvPr/>
        </p:nvSpPr>
        <p:spPr bwMode="auto">
          <a:xfrm>
            <a:off x="6882829" y="5287963"/>
            <a:ext cx="713037" cy="276999"/>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b="0" dirty="0"/>
              <a:t>Bit 5</a:t>
            </a:r>
          </a:p>
        </p:txBody>
      </p:sp>
      <p:sp>
        <p:nvSpPr>
          <p:cNvPr id="192" name="TextBox 130">
            <a:extLst>
              <a:ext uri="{FF2B5EF4-FFF2-40B4-BE49-F238E27FC236}">
                <a16:creationId xmlns:a16="http://schemas.microsoft.com/office/drawing/2014/main" id="{43017996-848E-45C9-B4DA-8AAEECEEFB3F}"/>
              </a:ext>
            </a:extLst>
          </p:cNvPr>
          <p:cNvSpPr txBox="1">
            <a:spLocks noChangeArrowheads="1"/>
          </p:cNvSpPr>
          <p:nvPr/>
        </p:nvSpPr>
        <p:spPr bwMode="auto">
          <a:xfrm>
            <a:off x="7722816" y="5295900"/>
            <a:ext cx="713039" cy="276999"/>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b="0" dirty="0"/>
              <a:t>Bit 6</a:t>
            </a:r>
          </a:p>
        </p:txBody>
      </p:sp>
      <p:sp>
        <p:nvSpPr>
          <p:cNvPr id="193" name="TextBox 131">
            <a:extLst>
              <a:ext uri="{FF2B5EF4-FFF2-40B4-BE49-F238E27FC236}">
                <a16:creationId xmlns:a16="http://schemas.microsoft.com/office/drawing/2014/main" id="{C29BA09A-271B-4BB3-B280-6D4695F9318F}"/>
              </a:ext>
            </a:extLst>
          </p:cNvPr>
          <p:cNvSpPr txBox="1">
            <a:spLocks noChangeArrowheads="1"/>
          </p:cNvSpPr>
          <p:nvPr/>
        </p:nvSpPr>
        <p:spPr bwMode="auto">
          <a:xfrm>
            <a:off x="8575501" y="5295900"/>
            <a:ext cx="713037" cy="276999"/>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b="0" dirty="0"/>
              <a:t>Bit 7</a:t>
            </a:r>
          </a:p>
        </p:txBody>
      </p:sp>
      <p:cxnSp>
        <p:nvCxnSpPr>
          <p:cNvPr id="194" name="Straight Connector 193">
            <a:extLst>
              <a:ext uri="{FF2B5EF4-FFF2-40B4-BE49-F238E27FC236}">
                <a16:creationId xmlns:a16="http://schemas.microsoft.com/office/drawing/2014/main" id="{EE660FCC-78A9-4103-80A2-5C4D1BC1FE5D}"/>
              </a:ext>
            </a:extLst>
          </p:cNvPr>
          <p:cNvCxnSpPr/>
          <p:nvPr/>
        </p:nvCxnSpPr>
        <p:spPr bwMode="auto">
          <a:xfrm flipH="1">
            <a:off x="10126410" y="5264151"/>
            <a:ext cx="90982" cy="354013"/>
          </a:xfrm>
          <a:prstGeom prst="line">
            <a:avLst/>
          </a:prstGeom>
          <a:noFill/>
          <a:ln w="12700" cap="flat" cmpd="sng" algn="ctr">
            <a:solidFill>
              <a:schemeClr val="tx1">
                <a:lumMod val="50000"/>
                <a:lumOff val="50000"/>
              </a:schemeClr>
            </a:solidFill>
            <a:prstDash val="solid"/>
            <a:round/>
            <a:headEnd type="none" w="med" len="med"/>
            <a:tailEnd type="none" w="med" len="med"/>
          </a:ln>
          <a:effectLst>
            <a:outerShdw blurRad="50800" dist="38100" dir="2700000" algn="tl" rotWithShape="0">
              <a:prstClr val="black">
                <a:alpha val="40000"/>
              </a:prstClr>
            </a:outerShdw>
          </a:effectLst>
        </p:spPr>
      </p:cxnSp>
      <p:cxnSp>
        <p:nvCxnSpPr>
          <p:cNvPr id="195" name="Straight Connector 194">
            <a:extLst>
              <a:ext uri="{FF2B5EF4-FFF2-40B4-BE49-F238E27FC236}">
                <a16:creationId xmlns:a16="http://schemas.microsoft.com/office/drawing/2014/main" id="{7B530746-5666-444A-A192-80FAE4AAFF11}"/>
              </a:ext>
            </a:extLst>
          </p:cNvPr>
          <p:cNvCxnSpPr/>
          <p:nvPr/>
        </p:nvCxnSpPr>
        <p:spPr bwMode="auto">
          <a:xfrm>
            <a:off x="10448018" y="5264150"/>
            <a:ext cx="759587" cy="0"/>
          </a:xfrm>
          <a:prstGeom prst="line">
            <a:avLst/>
          </a:prstGeom>
          <a:noFill/>
          <a:ln w="12700" cap="flat" cmpd="sng" algn="ctr">
            <a:solidFill>
              <a:schemeClr val="tx1">
                <a:lumMod val="50000"/>
                <a:lumOff val="50000"/>
              </a:schemeClr>
            </a:solidFill>
            <a:prstDash val="solid"/>
            <a:round/>
            <a:headEnd type="none" w="med" len="med"/>
            <a:tailEnd type="none" w="med" len="med"/>
          </a:ln>
          <a:effectLst>
            <a:outerShdw blurRad="50800" dist="38100" dir="2700000" algn="tl" rotWithShape="0">
              <a:prstClr val="black">
                <a:alpha val="40000"/>
              </a:prstClr>
            </a:outerShdw>
          </a:effectLst>
        </p:spPr>
      </p:cxnSp>
      <p:cxnSp>
        <p:nvCxnSpPr>
          <p:cNvPr id="196" name="Straight Connector 195">
            <a:extLst>
              <a:ext uri="{FF2B5EF4-FFF2-40B4-BE49-F238E27FC236}">
                <a16:creationId xmlns:a16="http://schemas.microsoft.com/office/drawing/2014/main" id="{903A2945-5C31-4601-87AA-733F43A33878}"/>
              </a:ext>
            </a:extLst>
          </p:cNvPr>
          <p:cNvCxnSpPr/>
          <p:nvPr/>
        </p:nvCxnSpPr>
        <p:spPr bwMode="auto">
          <a:xfrm>
            <a:off x="10208929" y="5264150"/>
            <a:ext cx="761702" cy="0"/>
          </a:xfrm>
          <a:prstGeom prst="line">
            <a:avLst/>
          </a:prstGeom>
          <a:noFill/>
          <a:ln w="12700" cap="flat" cmpd="sng" algn="ctr">
            <a:solidFill>
              <a:schemeClr val="tx1">
                <a:lumMod val="50000"/>
                <a:lumOff val="50000"/>
              </a:schemeClr>
            </a:solidFill>
            <a:prstDash val="solid"/>
            <a:round/>
            <a:headEnd type="none" w="med" len="med"/>
            <a:tailEnd type="none" w="med" len="med"/>
          </a:ln>
          <a:effectLst>
            <a:outerShdw blurRad="50800" dist="38100" dir="2700000" algn="tl" rotWithShape="0">
              <a:prstClr val="black">
                <a:alpha val="40000"/>
              </a:prstClr>
            </a:outerShdw>
          </a:effectLst>
        </p:spPr>
      </p:cxnSp>
      <p:sp>
        <p:nvSpPr>
          <p:cNvPr id="197" name="TextBox 198">
            <a:extLst>
              <a:ext uri="{FF2B5EF4-FFF2-40B4-BE49-F238E27FC236}">
                <a16:creationId xmlns:a16="http://schemas.microsoft.com/office/drawing/2014/main" id="{7F21A697-4E82-4A8C-BAD3-7907366159D3}"/>
              </a:ext>
            </a:extLst>
          </p:cNvPr>
          <p:cNvSpPr txBox="1">
            <a:spLocks noChangeArrowheads="1"/>
          </p:cNvSpPr>
          <p:nvPr/>
        </p:nvSpPr>
        <p:spPr bwMode="auto">
          <a:xfrm>
            <a:off x="10217393" y="5286375"/>
            <a:ext cx="1222955" cy="276999"/>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b="0" dirty="0"/>
              <a:t>Stop bit</a:t>
            </a:r>
          </a:p>
        </p:txBody>
      </p:sp>
      <p:sp>
        <p:nvSpPr>
          <p:cNvPr id="198" name="Rectangle 197">
            <a:extLst>
              <a:ext uri="{FF2B5EF4-FFF2-40B4-BE49-F238E27FC236}">
                <a16:creationId xmlns:a16="http://schemas.microsoft.com/office/drawing/2014/main" id="{96B3B5FE-F42A-44D1-A5D3-3F6B57CEF7F8}"/>
              </a:ext>
            </a:extLst>
          </p:cNvPr>
          <p:cNvSpPr/>
          <p:nvPr/>
        </p:nvSpPr>
        <p:spPr bwMode="auto">
          <a:xfrm>
            <a:off x="9366824" y="5264151"/>
            <a:ext cx="761702" cy="354013"/>
          </a:xfrm>
          <a:prstGeom prst="rect">
            <a:avLst/>
          </a:prstGeom>
          <a:solidFill>
            <a:schemeClr val="accent5">
              <a:lumMod val="60000"/>
              <a:lumOff val="40000"/>
            </a:schemeClr>
          </a:solidFill>
          <a:ln w="1905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endParaRPr lang="en-GB" sz="1600" dirty="0"/>
          </a:p>
        </p:txBody>
      </p:sp>
      <p:sp>
        <p:nvSpPr>
          <p:cNvPr id="199" name="Isosceles Triangle 198">
            <a:extLst>
              <a:ext uri="{FF2B5EF4-FFF2-40B4-BE49-F238E27FC236}">
                <a16:creationId xmlns:a16="http://schemas.microsoft.com/office/drawing/2014/main" id="{00745997-C9FA-4BD1-8EB6-83032D4E23E8}"/>
              </a:ext>
            </a:extLst>
          </p:cNvPr>
          <p:cNvSpPr/>
          <p:nvPr/>
        </p:nvSpPr>
        <p:spPr bwMode="auto">
          <a:xfrm rot="16200000">
            <a:off x="9166544" y="5417883"/>
            <a:ext cx="354013" cy="46548"/>
          </a:xfrm>
          <a:prstGeom prst="triangle">
            <a:avLst/>
          </a:prstGeom>
          <a:solidFill>
            <a:schemeClr val="accent5">
              <a:lumMod val="60000"/>
              <a:lumOff val="40000"/>
            </a:schemeClr>
          </a:solidFill>
          <a:ln w="1905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endParaRPr lang="en-GB" sz="1600" dirty="0"/>
          </a:p>
        </p:txBody>
      </p:sp>
      <p:sp>
        <p:nvSpPr>
          <p:cNvPr id="200" name="Isosceles Triangle 199">
            <a:extLst>
              <a:ext uri="{FF2B5EF4-FFF2-40B4-BE49-F238E27FC236}">
                <a16:creationId xmlns:a16="http://schemas.microsoft.com/office/drawing/2014/main" id="{0E5D062B-6ADF-4ACA-BB52-4ACD4D224AF3}"/>
              </a:ext>
            </a:extLst>
          </p:cNvPr>
          <p:cNvSpPr/>
          <p:nvPr/>
        </p:nvSpPr>
        <p:spPr bwMode="auto">
          <a:xfrm rot="5400000">
            <a:off x="9973737" y="5418941"/>
            <a:ext cx="354013" cy="44432"/>
          </a:xfrm>
          <a:prstGeom prst="triangle">
            <a:avLst/>
          </a:prstGeom>
          <a:solidFill>
            <a:schemeClr val="accent5">
              <a:lumMod val="60000"/>
              <a:lumOff val="40000"/>
            </a:schemeClr>
          </a:solidFill>
          <a:ln w="1905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endParaRPr lang="en-GB" sz="1600" dirty="0"/>
          </a:p>
        </p:txBody>
      </p:sp>
      <p:cxnSp>
        <p:nvCxnSpPr>
          <p:cNvPr id="201" name="Straight Connector 200">
            <a:extLst>
              <a:ext uri="{FF2B5EF4-FFF2-40B4-BE49-F238E27FC236}">
                <a16:creationId xmlns:a16="http://schemas.microsoft.com/office/drawing/2014/main" id="{BA4B1A5E-E5E7-46EF-BC56-83A808250A30}"/>
              </a:ext>
            </a:extLst>
          </p:cNvPr>
          <p:cNvCxnSpPr>
            <a:stCxn id="199" idx="4"/>
          </p:cNvCxnSpPr>
          <p:nvPr/>
        </p:nvCxnSpPr>
        <p:spPr bwMode="auto">
          <a:xfrm flipH="1">
            <a:off x="9320276" y="5264150"/>
            <a:ext cx="46548" cy="177800"/>
          </a:xfrm>
          <a:prstGeom prst="line">
            <a:avLst/>
          </a:prstGeom>
          <a:noFill/>
          <a:ln w="12700" cap="flat" cmpd="sng" algn="ctr">
            <a:solidFill>
              <a:schemeClr val="tx1">
                <a:lumMod val="50000"/>
                <a:lumOff val="50000"/>
              </a:schemeClr>
            </a:solidFill>
            <a:prstDash val="solid"/>
            <a:round/>
            <a:headEnd type="none" w="med" len="med"/>
            <a:tailEnd type="none" w="med" len="med"/>
          </a:ln>
          <a:effectLst>
            <a:outerShdw blurRad="50800" dist="38100" dir="2700000" algn="tl" rotWithShape="0">
              <a:prstClr val="black">
                <a:alpha val="40000"/>
              </a:prstClr>
            </a:outerShdw>
          </a:effectLst>
        </p:spPr>
      </p:cxnSp>
      <p:cxnSp>
        <p:nvCxnSpPr>
          <p:cNvPr id="202" name="Straight Connector 201">
            <a:extLst>
              <a:ext uri="{FF2B5EF4-FFF2-40B4-BE49-F238E27FC236}">
                <a16:creationId xmlns:a16="http://schemas.microsoft.com/office/drawing/2014/main" id="{A872FF39-3C4C-44EC-9B38-F1DBF1AF0102}"/>
              </a:ext>
            </a:extLst>
          </p:cNvPr>
          <p:cNvCxnSpPr>
            <a:stCxn id="199" idx="0"/>
            <a:endCxn id="199" idx="2"/>
          </p:cNvCxnSpPr>
          <p:nvPr/>
        </p:nvCxnSpPr>
        <p:spPr bwMode="auto">
          <a:xfrm>
            <a:off x="9320276" y="5441951"/>
            <a:ext cx="46548" cy="176213"/>
          </a:xfrm>
          <a:prstGeom prst="line">
            <a:avLst/>
          </a:prstGeom>
          <a:noFill/>
          <a:ln w="12700" cap="flat" cmpd="sng" algn="ctr">
            <a:solidFill>
              <a:schemeClr val="tx1">
                <a:lumMod val="50000"/>
                <a:lumOff val="50000"/>
              </a:schemeClr>
            </a:solidFill>
            <a:prstDash val="solid"/>
            <a:round/>
            <a:headEnd type="none" w="med" len="med"/>
            <a:tailEnd type="none" w="med" len="med"/>
          </a:ln>
          <a:effectLst>
            <a:outerShdw blurRad="50800" dist="38100" dir="2700000" algn="tl" rotWithShape="0">
              <a:prstClr val="black">
                <a:alpha val="40000"/>
              </a:prstClr>
            </a:outerShdw>
          </a:effectLst>
        </p:spPr>
      </p:cxnSp>
      <p:cxnSp>
        <p:nvCxnSpPr>
          <p:cNvPr id="203" name="Straight Connector 202">
            <a:extLst>
              <a:ext uri="{FF2B5EF4-FFF2-40B4-BE49-F238E27FC236}">
                <a16:creationId xmlns:a16="http://schemas.microsoft.com/office/drawing/2014/main" id="{654C63FF-AD54-4E6A-BC6B-E79DD09178AE}"/>
              </a:ext>
            </a:extLst>
          </p:cNvPr>
          <p:cNvCxnSpPr>
            <a:stCxn id="200" idx="2"/>
          </p:cNvCxnSpPr>
          <p:nvPr/>
        </p:nvCxnSpPr>
        <p:spPr bwMode="auto">
          <a:xfrm>
            <a:off x="10128527" y="5264150"/>
            <a:ext cx="44432" cy="177800"/>
          </a:xfrm>
          <a:prstGeom prst="line">
            <a:avLst/>
          </a:prstGeom>
          <a:noFill/>
          <a:ln w="12700" cap="flat" cmpd="sng" algn="ctr">
            <a:solidFill>
              <a:schemeClr val="tx1">
                <a:lumMod val="50000"/>
                <a:lumOff val="50000"/>
              </a:schemeClr>
            </a:solidFill>
            <a:prstDash val="solid"/>
            <a:round/>
            <a:headEnd type="none" w="med" len="med"/>
            <a:tailEnd type="none" w="med" len="med"/>
          </a:ln>
          <a:effectLst>
            <a:outerShdw blurRad="50800" dist="38100" dir="2700000" algn="tl" rotWithShape="0">
              <a:prstClr val="black">
                <a:alpha val="40000"/>
              </a:prstClr>
            </a:outerShdw>
          </a:effectLst>
        </p:spPr>
      </p:cxnSp>
      <p:cxnSp>
        <p:nvCxnSpPr>
          <p:cNvPr id="204" name="Straight Connector 203">
            <a:extLst>
              <a:ext uri="{FF2B5EF4-FFF2-40B4-BE49-F238E27FC236}">
                <a16:creationId xmlns:a16="http://schemas.microsoft.com/office/drawing/2014/main" id="{31B2EC19-6A31-4141-9B80-2F69BF343B80}"/>
              </a:ext>
            </a:extLst>
          </p:cNvPr>
          <p:cNvCxnSpPr>
            <a:stCxn id="200" idx="0"/>
            <a:endCxn id="200" idx="4"/>
          </p:cNvCxnSpPr>
          <p:nvPr/>
        </p:nvCxnSpPr>
        <p:spPr bwMode="auto">
          <a:xfrm flipH="1">
            <a:off x="10128527" y="5441951"/>
            <a:ext cx="44432" cy="176213"/>
          </a:xfrm>
          <a:prstGeom prst="line">
            <a:avLst/>
          </a:prstGeom>
          <a:noFill/>
          <a:ln w="12700" cap="flat" cmpd="sng" algn="ctr">
            <a:solidFill>
              <a:schemeClr val="tx1">
                <a:lumMod val="50000"/>
                <a:lumOff val="50000"/>
              </a:schemeClr>
            </a:solidFill>
            <a:prstDash val="solid"/>
            <a:round/>
            <a:headEnd type="none" w="med" len="med"/>
            <a:tailEnd type="none" w="med" len="med"/>
          </a:ln>
          <a:effectLst>
            <a:outerShdw blurRad="50800" dist="38100" dir="2700000" algn="tl" rotWithShape="0">
              <a:prstClr val="black">
                <a:alpha val="40000"/>
              </a:prstClr>
            </a:outerShdw>
          </a:effectLst>
        </p:spPr>
      </p:cxnSp>
      <p:cxnSp>
        <p:nvCxnSpPr>
          <p:cNvPr id="205" name="Straight Connector 204">
            <a:extLst>
              <a:ext uri="{FF2B5EF4-FFF2-40B4-BE49-F238E27FC236}">
                <a16:creationId xmlns:a16="http://schemas.microsoft.com/office/drawing/2014/main" id="{2125F947-CA22-4434-8AC4-B8ED94D9D887}"/>
              </a:ext>
            </a:extLst>
          </p:cNvPr>
          <p:cNvCxnSpPr>
            <a:stCxn id="199" idx="4"/>
            <a:endCxn id="200" idx="2"/>
          </p:cNvCxnSpPr>
          <p:nvPr/>
        </p:nvCxnSpPr>
        <p:spPr bwMode="auto">
          <a:xfrm>
            <a:off x="9366824" y="5264150"/>
            <a:ext cx="761702" cy="0"/>
          </a:xfrm>
          <a:prstGeom prst="line">
            <a:avLst/>
          </a:prstGeom>
          <a:noFill/>
          <a:ln w="12700" cap="flat" cmpd="sng" algn="ctr">
            <a:solidFill>
              <a:schemeClr val="tx1">
                <a:lumMod val="50000"/>
                <a:lumOff val="50000"/>
              </a:schemeClr>
            </a:solidFill>
            <a:prstDash val="solid"/>
            <a:round/>
            <a:headEnd type="none" w="med" len="med"/>
            <a:tailEnd type="none" w="med" len="med"/>
          </a:ln>
          <a:effectLst>
            <a:outerShdw blurRad="50800" dist="38100" dir="2700000" algn="tl" rotWithShape="0">
              <a:prstClr val="black">
                <a:alpha val="40000"/>
              </a:prstClr>
            </a:outerShdw>
          </a:effectLst>
        </p:spPr>
      </p:cxnSp>
      <p:cxnSp>
        <p:nvCxnSpPr>
          <p:cNvPr id="206" name="Straight Connector 205">
            <a:extLst>
              <a:ext uri="{FF2B5EF4-FFF2-40B4-BE49-F238E27FC236}">
                <a16:creationId xmlns:a16="http://schemas.microsoft.com/office/drawing/2014/main" id="{35760AEF-EF9B-4552-A616-6121B6E8714C}"/>
              </a:ext>
            </a:extLst>
          </p:cNvPr>
          <p:cNvCxnSpPr>
            <a:stCxn id="199" idx="2"/>
          </p:cNvCxnSpPr>
          <p:nvPr/>
        </p:nvCxnSpPr>
        <p:spPr bwMode="auto">
          <a:xfrm>
            <a:off x="9366824" y="5618163"/>
            <a:ext cx="761702" cy="0"/>
          </a:xfrm>
          <a:prstGeom prst="line">
            <a:avLst/>
          </a:prstGeom>
          <a:noFill/>
          <a:ln w="12700" cap="flat" cmpd="sng" algn="ctr">
            <a:solidFill>
              <a:schemeClr val="tx1">
                <a:lumMod val="50000"/>
                <a:lumOff val="50000"/>
              </a:schemeClr>
            </a:solidFill>
            <a:prstDash val="solid"/>
            <a:round/>
            <a:headEnd type="none" w="med" len="med"/>
            <a:tailEnd type="none" w="med" len="med"/>
          </a:ln>
          <a:effectLst>
            <a:outerShdw blurRad="50800" dist="38100" dir="2700000" algn="tl" rotWithShape="0">
              <a:prstClr val="black">
                <a:alpha val="40000"/>
              </a:prstClr>
            </a:outerShdw>
          </a:effectLst>
        </p:spPr>
      </p:cxnSp>
      <p:sp>
        <p:nvSpPr>
          <p:cNvPr id="207" name="TextBox 217">
            <a:extLst>
              <a:ext uri="{FF2B5EF4-FFF2-40B4-BE49-F238E27FC236}">
                <a16:creationId xmlns:a16="http://schemas.microsoft.com/office/drawing/2014/main" id="{A71A62E0-76A0-4272-9476-6C1EC4A2D59E}"/>
              </a:ext>
            </a:extLst>
          </p:cNvPr>
          <p:cNvSpPr txBox="1">
            <a:spLocks noChangeArrowheads="1"/>
          </p:cNvSpPr>
          <p:nvPr/>
        </p:nvSpPr>
        <p:spPr bwMode="auto">
          <a:xfrm>
            <a:off x="9390098" y="5295901"/>
            <a:ext cx="867494" cy="276225"/>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b="0" dirty="0"/>
              <a:t>Parity </a:t>
            </a:r>
          </a:p>
        </p:txBody>
      </p:sp>
      <p:sp>
        <p:nvSpPr>
          <p:cNvPr id="208" name="TextBox 218">
            <a:extLst>
              <a:ext uri="{FF2B5EF4-FFF2-40B4-BE49-F238E27FC236}">
                <a16:creationId xmlns:a16="http://schemas.microsoft.com/office/drawing/2014/main" id="{6E1C7B1D-5AF4-4527-975E-62CC0CFDAE2B}"/>
              </a:ext>
            </a:extLst>
          </p:cNvPr>
          <p:cNvSpPr txBox="1">
            <a:spLocks noChangeArrowheads="1"/>
          </p:cNvSpPr>
          <p:nvPr/>
        </p:nvSpPr>
        <p:spPr bwMode="auto">
          <a:xfrm>
            <a:off x="3914304" y="4414839"/>
            <a:ext cx="4940487"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b="0" dirty="0"/>
              <a:t>Transfer one byte without parity bit</a:t>
            </a:r>
          </a:p>
        </p:txBody>
      </p:sp>
      <p:sp>
        <p:nvSpPr>
          <p:cNvPr id="209" name="TextBox 219">
            <a:extLst>
              <a:ext uri="{FF2B5EF4-FFF2-40B4-BE49-F238E27FC236}">
                <a16:creationId xmlns:a16="http://schemas.microsoft.com/office/drawing/2014/main" id="{081D68F8-23AB-4550-80B6-E3DAD95F2922}"/>
              </a:ext>
            </a:extLst>
          </p:cNvPr>
          <p:cNvSpPr txBox="1">
            <a:spLocks noChangeArrowheads="1"/>
          </p:cNvSpPr>
          <p:nvPr/>
        </p:nvSpPr>
        <p:spPr bwMode="auto">
          <a:xfrm>
            <a:off x="4087803" y="5753101"/>
            <a:ext cx="3992591"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b="0" dirty="0"/>
              <a:t>Transfer one byte with parity bit</a:t>
            </a:r>
          </a:p>
        </p:txBody>
      </p:sp>
    </p:spTree>
    <p:extLst>
      <p:ext uri="{BB962C8B-B14F-4D97-AF65-F5344CB8AC3E}">
        <p14:creationId xmlns:p14="http://schemas.microsoft.com/office/powerpoint/2010/main" val="25606149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GB" dirty="0"/>
              <a:t>Character-Encoding Scheme</a:t>
            </a:r>
            <a:endParaRPr lang="en-US" dirty="0"/>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sz="quarter" idx="1"/>
          </p:nvPr>
        </p:nvSpPr>
        <p:spPr bwMode="auto">
          <a:xfrm>
            <a:off x="492125" y="1639888"/>
            <a:ext cx="11180763" cy="4086225"/>
          </a:xfrm>
        </p:spPr>
        <p:txBody>
          <a:bodyPr wrap="square" numCol="1" anchor="t" anchorCtr="0" compatLnSpc="1">
            <a:prstTxWarp prst="textNoShape">
              <a:avLst/>
            </a:prstTxWarp>
          </a:bodyPr>
          <a:lstStyle/>
          <a:p>
            <a:r>
              <a:rPr lang="en-US" dirty="0"/>
              <a:t>Characters are coded in American Standard Code for Information Interchange (ASCII)</a:t>
            </a:r>
            <a:endParaRPr lang="en-US" altLang="en-US" dirty="0">
              <a:ea typeface="ＭＳ Ｐゴシック" panose="020B0600070205080204" pitchFamily="34" charset="-128"/>
            </a:endParaRPr>
          </a:p>
          <a:p>
            <a:pPr lvl="1"/>
            <a:r>
              <a:rPr lang="en-IN" altLang="en-US" dirty="0">
                <a:ea typeface="ＭＳ Ｐゴシック" panose="020B0600070205080204" pitchFamily="34" charset="-128"/>
              </a:rPr>
              <a:t>Encodes 128 characters</a:t>
            </a:r>
          </a:p>
          <a:p>
            <a:pPr lvl="1"/>
            <a:r>
              <a:rPr lang="en-IN" altLang="en-US" dirty="0">
                <a:ea typeface="ＭＳ Ｐゴシック" panose="020B0600070205080204" pitchFamily="34" charset="-128"/>
              </a:rPr>
              <a:t>95 printable characters, such as “a,” “b,” “1,” and “2”</a:t>
            </a:r>
          </a:p>
          <a:p>
            <a:pPr lvl="1"/>
            <a:r>
              <a:rPr lang="en-IN" altLang="en-US" dirty="0">
                <a:ea typeface="ＭＳ Ｐゴシック" panose="020B0600070205080204" pitchFamily="34" charset="-128"/>
              </a:rPr>
              <a:t>33 non-printing control characters, e.g., next line, back space, escape</a:t>
            </a:r>
          </a:p>
          <a:p>
            <a:pPr lvl="1"/>
            <a:r>
              <a:rPr lang="en-IN" altLang="en-US" dirty="0">
                <a:ea typeface="ＭＳ Ｐゴシック" panose="020B0600070205080204" pitchFamily="34" charset="-128"/>
              </a:rPr>
              <a:t>Can be represented by seven bits, commonly stored as one byte for storage convenience</a:t>
            </a:r>
          </a:p>
          <a:p>
            <a:r>
              <a:rPr lang="en-US" dirty="0"/>
              <a:t>UTF-8 (UCS Transformation Format—8-bit)</a:t>
            </a:r>
            <a:endParaRPr lang="en-US" altLang="en-US" dirty="0">
              <a:ea typeface="ＭＳ Ｐゴシック" panose="020B0600070205080204" pitchFamily="34" charset="-128"/>
            </a:endParaRPr>
          </a:p>
          <a:p>
            <a:pPr lvl="1"/>
            <a:r>
              <a:rPr lang="en-IN" altLang="en-US" dirty="0">
                <a:ea typeface="ＭＳ Ｐゴシック" panose="020B0600070205080204" pitchFamily="34" charset="-128"/>
              </a:rPr>
              <a:t>Derived from ASCII since 2007</a:t>
            </a:r>
          </a:p>
          <a:p>
            <a:pPr lvl="1"/>
            <a:r>
              <a:rPr lang="en-IN" altLang="en-US" dirty="0">
                <a:ea typeface="ＭＳ Ｐゴシック" panose="020B0600070205080204" pitchFamily="34" charset="-128"/>
              </a:rPr>
              <a:t>Variable-width encoding scheme</a:t>
            </a:r>
          </a:p>
          <a:p>
            <a:pPr lvl="1"/>
            <a:r>
              <a:rPr lang="en-IN" altLang="en-US" dirty="0">
                <a:ea typeface="ＭＳ Ｐゴシック" panose="020B0600070205080204" pitchFamily="34" charset="-128"/>
              </a:rPr>
              <a:t>Widely used for the world wide web</a:t>
            </a:r>
          </a:p>
          <a:p>
            <a:pPr lvl="1"/>
            <a:r>
              <a:rPr lang="en-IN" altLang="en-US" dirty="0">
                <a:ea typeface="ＭＳ Ｐゴシック" panose="020B0600070205080204" pitchFamily="34" charset="-128"/>
              </a:rPr>
              <a:t>Compatible with the original ASCII</a:t>
            </a:r>
          </a:p>
          <a:p>
            <a:pPr lvl="1"/>
            <a:endParaRPr lang="en-US" altLang="en-US" dirty="0">
              <a:ea typeface="ＭＳ Ｐゴシック" panose="020B0600070205080204" pitchFamily="34" charset="-128"/>
            </a:endParaRPr>
          </a:p>
          <a:p>
            <a:pPr lvl="1"/>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34330727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GB" dirty="0"/>
              <a:t>ASCII Encoded Characters</a:t>
            </a:r>
            <a:endParaRPr lang="en-US" dirty="0"/>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sz="quarter" idx="1"/>
          </p:nvPr>
        </p:nvSpPr>
        <p:spPr bwMode="auto">
          <a:xfrm>
            <a:off x="547670" y="1095376"/>
            <a:ext cx="11180763" cy="674687"/>
          </a:xfrm>
        </p:spPr>
        <p:txBody>
          <a:bodyPr wrap="square" numCol="1" anchor="t" anchorCtr="0" compatLnSpc="1">
            <a:prstTxWarp prst="textNoShape">
              <a:avLst/>
            </a:prstTxWarp>
          </a:bodyPr>
          <a:lstStyle/>
          <a:p>
            <a:r>
              <a:rPr lang="en-GB" kern="0" dirty="0"/>
              <a:t>The table below lists some frequently used characters coded in ASCII. </a:t>
            </a:r>
            <a:endParaRPr lang="en-US" altLang="en-US" dirty="0">
              <a:ea typeface="ＭＳ Ｐゴシック" panose="020B0600070205080204" pitchFamily="34" charset="-128"/>
            </a:endParaRPr>
          </a:p>
        </p:txBody>
      </p:sp>
      <p:graphicFrame>
        <p:nvGraphicFramePr>
          <p:cNvPr id="5" name="Content Placeholder 3">
            <a:extLst>
              <a:ext uri="{FF2B5EF4-FFF2-40B4-BE49-F238E27FC236}">
                <a16:creationId xmlns:a16="http://schemas.microsoft.com/office/drawing/2014/main" id="{02C95ACD-EAF0-4E7A-AD8E-F6738869D2BE}"/>
              </a:ext>
            </a:extLst>
          </p:cNvPr>
          <p:cNvGraphicFramePr>
            <a:graphicFrameLocks/>
          </p:cNvGraphicFramePr>
          <p:nvPr/>
        </p:nvGraphicFramePr>
        <p:xfrm>
          <a:off x="1165829" y="1770063"/>
          <a:ext cx="9944447" cy="4389432"/>
        </p:xfrm>
        <a:graphic>
          <a:graphicData uri="http://schemas.openxmlformats.org/drawingml/2006/table">
            <a:tbl>
              <a:tblPr firstRow="1" bandRow="1">
                <a:tableStyleId>{5C22544A-7EE6-4342-B048-85BDC9FD1C3A}</a:tableStyleId>
              </a:tblPr>
              <a:tblGrid>
                <a:gridCol w="1169743">
                  <a:extLst>
                    <a:ext uri="{9D8B030D-6E8A-4147-A177-3AD203B41FA5}">
                      <a16:colId xmlns:a16="http://schemas.microsoft.com/office/drawing/2014/main" val="20000"/>
                    </a:ext>
                  </a:extLst>
                </a:gridCol>
                <a:gridCol w="1751893">
                  <a:extLst>
                    <a:ext uri="{9D8B030D-6E8A-4147-A177-3AD203B41FA5}">
                      <a16:colId xmlns:a16="http://schemas.microsoft.com/office/drawing/2014/main" val="20001"/>
                    </a:ext>
                  </a:extLst>
                </a:gridCol>
                <a:gridCol w="587593">
                  <a:extLst>
                    <a:ext uri="{9D8B030D-6E8A-4147-A177-3AD203B41FA5}">
                      <a16:colId xmlns:a16="http://schemas.microsoft.com/office/drawing/2014/main" val="20002"/>
                    </a:ext>
                  </a:extLst>
                </a:gridCol>
                <a:gridCol w="1169743">
                  <a:extLst>
                    <a:ext uri="{9D8B030D-6E8A-4147-A177-3AD203B41FA5}">
                      <a16:colId xmlns:a16="http://schemas.microsoft.com/office/drawing/2014/main" val="20003"/>
                    </a:ext>
                  </a:extLst>
                </a:gridCol>
                <a:gridCol w="1783090">
                  <a:extLst>
                    <a:ext uri="{9D8B030D-6E8A-4147-A177-3AD203B41FA5}">
                      <a16:colId xmlns:a16="http://schemas.microsoft.com/office/drawing/2014/main" val="20004"/>
                    </a:ext>
                  </a:extLst>
                </a:gridCol>
                <a:gridCol w="556396">
                  <a:extLst>
                    <a:ext uri="{9D8B030D-6E8A-4147-A177-3AD203B41FA5}">
                      <a16:colId xmlns:a16="http://schemas.microsoft.com/office/drawing/2014/main" val="20005"/>
                    </a:ext>
                  </a:extLst>
                </a:gridCol>
                <a:gridCol w="1169743">
                  <a:extLst>
                    <a:ext uri="{9D8B030D-6E8A-4147-A177-3AD203B41FA5}">
                      <a16:colId xmlns:a16="http://schemas.microsoft.com/office/drawing/2014/main" val="20006"/>
                    </a:ext>
                  </a:extLst>
                </a:gridCol>
                <a:gridCol w="1756246">
                  <a:extLst>
                    <a:ext uri="{9D8B030D-6E8A-4147-A177-3AD203B41FA5}">
                      <a16:colId xmlns:a16="http://schemas.microsoft.com/office/drawing/2014/main" val="20007"/>
                    </a:ext>
                  </a:extLst>
                </a:gridCol>
              </a:tblGrid>
              <a:tr h="365786">
                <a:tc>
                  <a:txBody>
                    <a:bodyPr/>
                    <a:lstStyle/>
                    <a:p>
                      <a:pPr algn="ctr"/>
                      <a:r>
                        <a:rPr lang="en-GB" sz="1800" dirty="0"/>
                        <a:t>Hex </a:t>
                      </a:r>
                    </a:p>
                  </a:txBody>
                  <a:tcPr marL="121883" marR="121883" marT="45723" marB="45723"/>
                </a:tc>
                <a:tc>
                  <a:txBody>
                    <a:bodyPr/>
                    <a:lstStyle/>
                    <a:p>
                      <a:pPr algn="ctr"/>
                      <a:r>
                        <a:rPr lang="en-GB" sz="1800" dirty="0"/>
                        <a:t>Character </a:t>
                      </a:r>
                    </a:p>
                  </a:txBody>
                  <a:tcPr marL="121883" marR="121883" marT="45723" marB="45723"/>
                </a:tc>
                <a:tc>
                  <a:txBody>
                    <a:bodyPr/>
                    <a:lstStyle/>
                    <a:p>
                      <a:pPr algn="ctr"/>
                      <a:endParaRPr lang="en-GB" sz="1800" dirty="0"/>
                    </a:p>
                  </a:txBody>
                  <a:tcPr marL="121883" marR="121883" marT="45723" marB="45723"/>
                </a:tc>
                <a:tc>
                  <a:txBody>
                    <a:bodyPr/>
                    <a:lstStyle/>
                    <a:p>
                      <a:pPr algn="ctr"/>
                      <a:r>
                        <a:rPr lang="en-GB" sz="1800" dirty="0"/>
                        <a:t>Hex</a:t>
                      </a:r>
                    </a:p>
                  </a:txBody>
                  <a:tcPr marL="121883" marR="121883" marT="45723" marB="45723"/>
                </a:tc>
                <a:tc>
                  <a:txBody>
                    <a:bodyPr/>
                    <a:lstStyle/>
                    <a:p>
                      <a:pPr algn="ctr"/>
                      <a:r>
                        <a:rPr lang="en-GB" sz="1800" dirty="0"/>
                        <a:t>Character </a:t>
                      </a:r>
                    </a:p>
                  </a:txBody>
                  <a:tcPr marL="121883" marR="121883" marT="45723" marB="45723"/>
                </a:tc>
                <a:tc>
                  <a:txBody>
                    <a:bodyPr/>
                    <a:lstStyle/>
                    <a:p>
                      <a:pPr algn="ctr"/>
                      <a:endParaRPr lang="en-GB" sz="1800" dirty="0"/>
                    </a:p>
                  </a:txBody>
                  <a:tcPr marL="121883" marR="121883" marT="45723" marB="45723"/>
                </a:tc>
                <a:tc>
                  <a:txBody>
                    <a:bodyPr/>
                    <a:lstStyle/>
                    <a:p>
                      <a:pPr algn="ctr"/>
                      <a:r>
                        <a:rPr lang="en-GB" sz="1800" dirty="0"/>
                        <a:t>Hex</a:t>
                      </a:r>
                    </a:p>
                  </a:txBody>
                  <a:tcPr marL="121883" marR="121883" marT="45723" marB="45723"/>
                </a:tc>
                <a:tc>
                  <a:txBody>
                    <a:bodyPr/>
                    <a:lstStyle/>
                    <a:p>
                      <a:pPr algn="ctr"/>
                      <a:r>
                        <a:rPr lang="en-GB" sz="1800" dirty="0"/>
                        <a:t>Character </a:t>
                      </a:r>
                    </a:p>
                  </a:txBody>
                  <a:tcPr marL="121883" marR="121883" marT="45723" marB="45723"/>
                </a:tc>
                <a:extLst>
                  <a:ext uri="{0D108BD9-81ED-4DB2-BD59-A6C34878D82A}">
                    <a16:rowId xmlns:a16="http://schemas.microsoft.com/office/drawing/2014/main" val="10000"/>
                  </a:ext>
                </a:extLst>
              </a:tr>
              <a:tr h="365786">
                <a:tc>
                  <a:txBody>
                    <a:bodyPr/>
                    <a:lstStyle/>
                    <a:p>
                      <a:pPr algn="ctr"/>
                      <a:r>
                        <a:rPr lang="en-GB" sz="1800" dirty="0"/>
                        <a:t>0x30</a:t>
                      </a:r>
                    </a:p>
                  </a:txBody>
                  <a:tcPr marL="121883" marR="121883" marT="45723" marB="45723"/>
                </a:tc>
                <a:tc>
                  <a:txBody>
                    <a:bodyPr/>
                    <a:lstStyle/>
                    <a:p>
                      <a:pPr algn="ctr"/>
                      <a:r>
                        <a:rPr lang="en-GB" sz="1800" dirty="0"/>
                        <a:t>0</a:t>
                      </a:r>
                    </a:p>
                  </a:txBody>
                  <a:tcPr marL="121883" marR="121883" marT="45723" marB="45723"/>
                </a:tc>
                <a:tc>
                  <a:txBody>
                    <a:bodyPr/>
                    <a:lstStyle/>
                    <a:p>
                      <a:pPr algn="ctr"/>
                      <a:endParaRPr lang="en-GB" sz="1800" dirty="0"/>
                    </a:p>
                  </a:txBody>
                  <a:tcPr marL="121883" marR="121883" marT="45723" marB="45723"/>
                </a:tc>
                <a:tc>
                  <a:txBody>
                    <a:bodyPr/>
                    <a:lstStyle/>
                    <a:p>
                      <a:pPr algn="ctr"/>
                      <a:r>
                        <a:rPr lang="en-GB" sz="1800" dirty="0"/>
                        <a:t>0x41</a:t>
                      </a:r>
                    </a:p>
                  </a:txBody>
                  <a:tcPr marL="121883" marR="121883" marT="45723" marB="45723"/>
                </a:tc>
                <a:tc>
                  <a:txBody>
                    <a:bodyPr/>
                    <a:lstStyle/>
                    <a:p>
                      <a:pPr algn="ctr"/>
                      <a:r>
                        <a:rPr lang="en-GB" sz="1800" dirty="0"/>
                        <a:t>A</a:t>
                      </a:r>
                    </a:p>
                  </a:txBody>
                  <a:tcPr marL="121883" marR="121883" marT="45723" marB="45723"/>
                </a:tc>
                <a:tc>
                  <a:txBody>
                    <a:bodyPr/>
                    <a:lstStyle/>
                    <a:p>
                      <a:pPr algn="ctr"/>
                      <a:endParaRPr lang="en-GB" sz="1800" dirty="0"/>
                    </a:p>
                  </a:txBody>
                  <a:tcPr marL="121883" marR="121883" marT="45723" marB="45723"/>
                </a:tc>
                <a:tc>
                  <a:txBody>
                    <a:bodyPr/>
                    <a:lstStyle/>
                    <a:p>
                      <a:pPr algn="ctr"/>
                      <a:r>
                        <a:rPr lang="en-GB" sz="1800" dirty="0"/>
                        <a:t>0x61</a:t>
                      </a:r>
                    </a:p>
                  </a:txBody>
                  <a:tcPr marL="121883" marR="121883" marT="45723" marB="45723"/>
                </a:tc>
                <a:tc>
                  <a:txBody>
                    <a:bodyPr/>
                    <a:lstStyle/>
                    <a:p>
                      <a:pPr algn="ctr"/>
                      <a:r>
                        <a:rPr lang="en-GB" sz="1800" dirty="0"/>
                        <a:t>a</a:t>
                      </a:r>
                    </a:p>
                  </a:txBody>
                  <a:tcPr marL="121883" marR="121883" marT="45723" marB="45723"/>
                </a:tc>
                <a:extLst>
                  <a:ext uri="{0D108BD9-81ED-4DB2-BD59-A6C34878D82A}">
                    <a16:rowId xmlns:a16="http://schemas.microsoft.com/office/drawing/2014/main" val="10001"/>
                  </a:ext>
                </a:extLst>
              </a:tr>
              <a:tr h="365786">
                <a:tc>
                  <a:txBody>
                    <a:bodyPr/>
                    <a:lstStyle/>
                    <a:p>
                      <a:pPr algn="ctr"/>
                      <a:r>
                        <a:rPr lang="en-GB" sz="1800" dirty="0"/>
                        <a:t>0x31</a:t>
                      </a:r>
                    </a:p>
                  </a:txBody>
                  <a:tcPr marL="121883" marR="121883" marT="45723" marB="45723"/>
                </a:tc>
                <a:tc>
                  <a:txBody>
                    <a:bodyPr/>
                    <a:lstStyle/>
                    <a:p>
                      <a:pPr algn="ctr"/>
                      <a:r>
                        <a:rPr lang="en-GB" sz="1800" dirty="0"/>
                        <a:t>1</a:t>
                      </a:r>
                    </a:p>
                  </a:txBody>
                  <a:tcPr marL="121883" marR="121883" marT="45723" marB="45723"/>
                </a:tc>
                <a:tc>
                  <a:txBody>
                    <a:bodyPr/>
                    <a:lstStyle/>
                    <a:p>
                      <a:pPr algn="ctr"/>
                      <a:endParaRPr lang="en-GB" sz="1800" dirty="0"/>
                    </a:p>
                  </a:txBody>
                  <a:tcPr marL="121883" marR="121883" marT="45723" marB="45723"/>
                </a:tc>
                <a:tc>
                  <a:txBody>
                    <a:bodyPr/>
                    <a:lstStyle/>
                    <a:p>
                      <a:pPr algn="ctr"/>
                      <a:r>
                        <a:rPr lang="en-GB" sz="1800" dirty="0"/>
                        <a:t>0x42</a:t>
                      </a:r>
                    </a:p>
                  </a:txBody>
                  <a:tcPr marL="121883" marR="121883" marT="45723" marB="45723"/>
                </a:tc>
                <a:tc>
                  <a:txBody>
                    <a:bodyPr/>
                    <a:lstStyle/>
                    <a:p>
                      <a:pPr algn="ctr"/>
                      <a:r>
                        <a:rPr lang="en-GB" sz="1800" dirty="0"/>
                        <a:t>B</a:t>
                      </a:r>
                    </a:p>
                  </a:txBody>
                  <a:tcPr marL="121883" marR="121883" marT="45723" marB="45723"/>
                </a:tc>
                <a:tc>
                  <a:txBody>
                    <a:bodyPr/>
                    <a:lstStyle/>
                    <a:p>
                      <a:pPr algn="ctr"/>
                      <a:endParaRPr lang="en-GB" sz="1800" dirty="0"/>
                    </a:p>
                  </a:txBody>
                  <a:tcPr marL="121883" marR="121883" marT="45723" marB="45723"/>
                </a:tc>
                <a:tc>
                  <a:txBody>
                    <a:bodyPr/>
                    <a:lstStyle/>
                    <a:p>
                      <a:pPr algn="ctr"/>
                      <a:r>
                        <a:rPr lang="en-GB" sz="1800" dirty="0"/>
                        <a:t>0x62</a:t>
                      </a:r>
                    </a:p>
                  </a:txBody>
                  <a:tcPr marL="121883" marR="121883" marT="45723" marB="45723"/>
                </a:tc>
                <a:tc>
                  <a:txBody>
                    <a:bodyPr/>
                    <a:lstStyle/>
                    <a:p>
                      <a:pPr algn="ctr"/>
                      <a:r>
                        <a:rPr lang="en-GB" sz="1800" dirty="0"/>
                        <a:t>b</a:t>
                      </a:r>
                    </a:p>
                  </a:txBody>
                  <a:tcPr marL="121883" marR="121883" marT="45723" marB="45723"/>
                </a:tc>
                <a:extLst>
                  <a:ext uri="{0D108BD9-81ED-4DB2-BD59-A6C34878D82A}">
                    <a16:rowId xmlns:a16="http://schemas.microsoft.com/office/drawing/2014/main" val="10002"/>
                  </a:ext>
                </a:extLst>
              </a:tr>
              <a:tr h="365786">
                <a:tc>
                  <a:txBody>
                    <a:bodyPr/>
                    <a:lstStyle/>
                    <a:p>
                      <a:pPr algn="ctr"/>
                      <a:r>
                        <a:rPr lang="en-GB" sz="1800" dirty="0"/>
                        <a:t>0x32</a:t>
                      </a:r>
                    </a:p>
                  </a:txBody>
                  <a:tcPr marL="121883" marR="121883" marT="45723" marB="45723"/>
                </a:tc>
                <a:tc>
                  <a:txBody>
                    <a:bodyPr/>
                    <a:lstStyle/>
                    <a:p>
                      <a:pPr algn="ctr"/>
                      <a:r>
                        <a:rPr lang="en-GB" sz="1800" dirty="0"/>
                        <a:t>2</a:t>
                      </a:r>
                    </a:p>
                  </a:txBody>
                  <a:tcPr marL="121883" marR="121883" marT="45723" marB="45723"/>
                </a:tc>
                <a:tc>
                  <a:txBody>
                    <a:bodyPr/>
                    <a:lstStyle/>
                    <a:p>
                      <a:pPr algn="ctr"/>
                      <a:endParaRPr lang="en-GB" sz="1800" dirty="0"/>
                    </a:p>
                  </a:txBody>
                  <a:tcPr marL="121883" marR="121883" marT="45723" marB="45723"/>
                </a:tc>
                <a:tc>
                  <a:txBody>
                    <a:bodyPr/>
                    <a:lstStyle/>
                    <a:p>
                      <a:pPr algn="ctr"/>
                      <a:r>
                        <a:rPr lang="en-GB" sz="1800" dirty="0"/>
                        <a:t>0x43</a:t>
                      </a:r>
                    </a:p>
                  </a:txBody>
                  <a:tcPr marL="121883" marR="121883" marT="45723" marB="45723"/>
                </a:tc>
                <a:tc>
                  <a:txBody>
                    <a:bodyPr/>
                    <a:lstStyle/>
                    <a:p>
                      <a:pPr algn="ctr"/>
                      <a:r>
                        <a:rPr lang="en-GB" sz="1800" dirty="0"/>
                        <a:t>C</a:t>
                      </a:r>
                    </a:p>
                  </a:txBody>
                  <a:tcPr marL="121883" marR="121883" marT="45723" marB="45723"/>
                </a:tc>
                <a:tc>
                  <a:txBody>
                    <a:bodyPr/>
                    <a:lstStyle/>
                    <a:p>
                      <a:pPr algn="ctr"/>
                      <a:endParaRPr lang="en-GB" sz="1800" dirty="0"/>
                    </a:p>
                  </a:txBody>
                  <a:tcPr marL="121883" marR="121883" marT="45723" marB="45723"/>
                </a:tc>
                <a:tc>
                  <a:txBody>
                    <a:bodyPr/>
                    <a:lstStyle/>
                    <a:p>
                      <a:pPr algn="ctr"/>
                      <a:r>
                        <a:rPr lang="en-GB" sz="1800" dirty="0"/>
                        <a:t>0x63</a:t>
                      </a:r>
                    </a:p>
                  </a:txBody>
                  <a:tcPr marL="121883" marR="121883" marT="45723" marB="45723"/>
                </a:tc>
                <a:tc>
                  <a:txBody>
                    <a:bodyPr/>
                    <a:lstStyle/>
                    <a:p>
                      <a:pPr algn="ctr"/>
                      <a:r>
                        <a:rPr lang="en-GB" sz="1800" dirty="0"/>
                        <a:t>c</a:t>
                      </a:r>
                    </a:p>
                  </a:txBody>
                  <a:tcPr marL="121883" marR="121883" marT="45723" marB="45723"/>
                </a:tc>
                <a:extLst>
                  <a:ext uri="{0D108BD9-81ED-4DB2-BD59-A6C34878D82A}">
                    <a16:rowId xmlns:a16="http://schemas.microsoft.com/office/drawing/2014/main" val="10003"/>
                  </a:ext>
                </a:extLst>
              </a:tr>
              <a:tr h="365786">
                <a:tc>
                  <a:txBody>
                    <a:bodyPr/>
                    <a:lstStyle/>
                    <a:p>
                      <a:pPr algn="ctr"/>
                      <a:r>
                        <a:rPr lang="en-GB" sz="1800" dirty="0"/>
                        <a:t>0x33</a:t>
                      </a:r>
                    </a:p>
                  </a:txBody>
                  <a:tcPr marL="121883" marR="121883" marT="45723" marB="45723"/>
                </a:tc>
                <a:tc>
                  <a:txBody>
                    <a:bodyPr/>
                    <a:lstStyle/>
                    <a:p>
                      <a:pPr algn="ctr"/>
                      <a:r>
                        <a:rPr lang="en-GB" sz="1800" dirty="0"/>
                        <a:t>3</a:t>
                      </a:r>
                    </a:p>
                  </a:txBody>
                  <a:tcPr marL="121883" marR="121883" marT="45723" marB="45723"/>
                </a:tc>
                <a:tc>
                  <a:txBody>
                    <a:bodyPr/>
                    <a:lstStyle/>
                    <a:p>
                      <a:pPr algn="ctr"/>
                      <a:endParaRPr lang="en-GB" sz="1800" dirty="0"/>
                    </a:p>
                  </a:txBody>
                  <a:tcPr marL="121883" marR="121883" marT="45723" marB="45723"/>
                </a:tc>
                <a:tc>
                  <a:txBody>
                    <a:bodyPr/>
                    <a:lstStyle/>
                    <a:p>
                      <a:pPr algn="ctr"/>
                      <a:r>
                        <a:rPr lang="en-GB" sz="1800" dirty="0"/>
                        <a:t>0x44</a:t>
                      </a:r>
                    </a:p>
                  </a:txBody>
                  <a:tcPr marL="121883" marR="121883" marT="45723" marB="45723"/>
                </a:tc>
                <a:tc>
                  <a:txBody>
                    <a:bodyPr/>
                    <a:lstStyle/>
                    <a:p>
                      <a:pPr algn="ctr"/>
                      <a:r>
                        <a:rPr lang="en-GB" sz="1800" dirty="0"/>
                        <a:t>D</a:t>
                      </a:r>
                    </a:p>
                  </a:txBody>
                  <a:tcPr marL="121883" marR="121883" marT="45723" marB="45723"/>
                </a:tc>
                <a:tc>
                  <a:txBody>
                    <a:bodyPr/>
                    <a:lstStyle/>
                    <a:p>
                      <a:pPr algn="ctr"/>
                      <a:endParaRPr lang="en-GB" sz="1800" dirty="0"/>
                    </a:p>
                  </a:txBody>
                  <a:tcPr marL="121883" marR="121883" marT="45723" marB="45723"/>
                </a:tc>
                <a:tc>
                  <a:txBody>
                    <a:bodyPr/>
                    <a:lstStyle/>
                    <a:p>
                      <a:pPr algn="ctr"/>
                      <a:r>
                        <a:rPr lang="en-GB" sz="1800" dirty="0"/>
                        <a:t>0x64</a:t>
                      </a:r>
                    </a:p>
                  </a:txBody>
                  <a:tcPr marL="121883" marR="121883" marT="45723" marB="45723"/>
                </a:tc>
                <a:tc>
                  <a:txBody>
                    <a:bodyPr/>
                    <a:lstStyle/>
                    <a:p>
                      <a:pPr algn="ctr"/>
                      <a:r>
                        <a:rPr lang="en-GB" sz="1800" dirty="0"/>
                        <a:t>d</a:t>
                      </a:r>
                    </a:p>
                  </a:txBody>
                  <a:tcPr marL="121883" marR="121883" marT="45723" marB="45723"/>
                </a:tc>
                <a:extLst>
                  <a:ext uri="{0D108BD9-81ED-4DB2-BD59-A6C34878D82A}">
                    <a16:rowId xmlns:a16="http://schemas.microsoft.com/office/drawing/2014/main" val="10004"/>
                  </a:ext>
                </a:extLst>
              </a:tr>
              <a:tr h="365786">
                <a:tc>
                  <a:txBody>
                    <a:bodyPr/>
                    <a:lstStyle/>
                    <a:p>
                      <a:pPr algn="ctr"/>
                      <a:r>
                        <a:rPr lang="en-GB" sz="1800" dirty="0"/>
                        <a:t>0x34</a:t>
                      </a:r>
                    </a:p>
                  </a:txBody>
                  <a:tcPr marL="121883" marR="121883" marT="45723" marB="45723"/>
                </a:tc>
                <a:tc>
                  <a:txBody>
                    <a:bodyPr/>
                    <a:lstStyle/>
                    <a:p>
                      <a:pPr algn="ctr"/>
                      <a:r>
                        <a:rPr lang="en-GB" sz="1800" dirty="0"/>
                        <a:t>4</a:t>
                      </a:r>
                    </a:p>
                  </a:txBody>
                  <a:tcPr marL="121883" marR="121883" marT="45723" marB="45723"/>
                </a:tc>
                <a:tc>
                  <a:txBody>
                    <a:bodyPr/>
                    <a:lstStyle/>
                    <a:p>
                      <a:pPr algn="ctr"/>
                      <a:endParaRPr lang="en-GB" sz="1800" dirty="0"/>
                    </a:p>
                  </a:txBody>
                  <a:tcPr marL="121883" marR="121883" marT="45723" marB="45723"/>
                </a:tc>
                <a:tc>
                  <a:txBody>
                    <a:bodyPr/>
                    <a:lstStyle/>
                    <a:p>
                      <a:pPr algn="ctr"/>
                      <a:r>
                        <a:rPr lang="en-GB" sz="1800" dirty="0"/>
                        <a:t>0x45</a:t>
                      </a:r>
                    </a:p>
                  </a:txBody>
                  <a:tcPr marL="121883" marR="121883" marT="45723" marB="45723"/>
                </a:tc>
                <a:tc>
                  <a:txBody>
                    <a:bodyPr/>
                    <a:lstStyle/>
                    <a:p>
                      <a:pPr algn="ctr"/>
                      <a:r>
                        <a:rPr lang="en-GB" sz="1800" dirty="0"/>
                        <a:t>E</a:t>
                      </a:r>
                    </a:p>
                  </a:txBody>
                  <a:tcPr marL="121883" marR="121883" marT="45723" marB="45723"/>
                </a:tc>
                <a:tc>
                  <a:txBody>
                    <a:bodyPr/>
                    <a:lstStyle/>
                    <a:p>
                      <a:pPr algn="ctr"/>
                      <a:endParaRPr lang="en-GB" sz="1800" dirty="0"/>
                    </a:p>
                  </a:txBody>
                  <a:tcPr marL="121883" marR="121883" marT="45723" marB="45723"/>
                </a:tc>
                <a:tc>
                  <a:txBody>
                    <a:bodyPr/>
                    <a:lstStyle/>
                    <a:p>
                      <a:pPr algn="ctr"/>
                      <a:r>
                        <a:rPr lang="en-GB" sz="1800" dirty="0"/>
                        <a:t>0x65</a:t>
                      </a:r>
                    </a:p>
                  </a:txBody>
                  <a:tcPr marL="121883" marR="121883" marT="45723" marB="45723"/>
                </a:tc>
                <a:tc>
                  <a:txBody>
                    <a:bodyPr/>
                    <a:lstStyle/>
                    <a:p>
                      <a:pPr algn="ctr"/>
                      <a:r>
                        <a:rPr lang="en-GB" sz="1800" dirty="0"/>
                        <a:t>e</a:t>
                      </a:r>
                    </a:p>
                  </a:txBody>
                  <a:tcPr marL="121883" marR="121883" marT="45723" marB="45723"/>
                </a:tc>
                <a:extLst>
                  <a:ext uri="{0D108BD9-81ED-4DB2-BD59-A6C34878D82A}">
                    <a16:rowId xmlns:a16="http://schemas.microsoft.com/office/drawing/2014/main" val="10005"/>
                  </a:ext>
                </a:extLst>
              </a:tr>
              <a:tr h="365786">
                <a:tc>
                  <a:txBody>
                    <a:bodyPr/>
                    <a:lstStyle/>
                    <a:p>
                      <a:pPr algn="ctr"/>
                      <a:r>
                        <a:rPr lang="en-GB" sz="1800" dirty="0"/>
                        <a:t>0x35</a:t>
                      </a:r>
                    </a:p>
                  </a:txBody>
                  <a:tcPr marL="121883" marR="121883" marT="45723" marB="45723"/>
                </a:tc>
                <a:tc>
                  <a:txBody>
                    <a:bodyPr/>
                    <a:lstStyle/>
                    <a:p>
                      <a:pPr algn="ctr"/>
                      <a:r>
                        <a:rPr lang="en-GB" sz="1800" dirty="0"/>
                        <a:t>5</a:t>
                      </a:r>
                    </a:p>
                  </a:txBody>
                  <a:tcPr marL="121883" marR="121883" marT="45723" marB="45723"/>
                </a:tc>
                <a:tc>
                  <a:txBody>
                    <a:bodyPr/>
                    <a:lstStyle/>
                    <a:p>
                      <a:pPr algn="ctr"/>
                      <a:endParaRPr lang="en-GB" sz="1800" dirty="0"/>
                    </a:p>
                  </a:txBody>
                  <a:tcPr marL="121883" marR="121883" marT="45723" marB="45723"/>
                </a:tc>
                <a:tc>
                  <a:txBody>
                    <a:bodyPr/>
                    <a:lstStyle/>
                    <a:p>
                      <a:pPr algn="ctr"/>
                      <a:r>
                        <a:rPr lang="en-GB" sz="1800" dirty="0"/>
                        <a:t>0x46</a:t>
                      </a:r>
                    </a:p>
                  </a:txBody>
                  <a:tcPr marL="121883" marR="121883" marT="45723" marB="45723"/>
                </a:tc>
                <a:tc>
                  <a:txBody>
                    <a:bodyPr/>
                    <a:lstStyle/>
                    <a:p>
                      <a:pPr algn="ctr"/>
                      <a:r>
                        <a:rPr lang="en-GB" sz="1800" dirty="0"/>
                        <a:t>F</a:t>
                      </a:r>
                    </a:p>
                  </a:txBody>
                  <a:tcPr marL="121883" marR="121883" marT="45723" marB="45723"/>
                </a:tc>
                <a:tc>
                  <a:txBody>
                    <a:bodyPr/>
                    <a:lstStyle/>
                    <a:p>
                      <a:pPr algn="ctr"/>
                      <a:endParaRPr lang="en-GB" sz="1800" dirty="0"/>
                    </a:p>
                  </a:txBody>
                  <a:tcPr marL="121883" marR="121883" marT="45723" marB="45723"/>
                </a:tc>
                <a:tc>
                  <a:txBody>
                    <a:bodyPr/>
                    <a:lstStyle/>
                    <a:p>
                      <a:pPr algn="ctr"/>
                      <a:r>
                        <a:rPr lang="en-GB" sz="1800" dirty="0"/>
                        <a:t>0x66</a:t>
                      </a:r>
                    </a:p>
                  </a:txBody>
                  <a:tcPr marL="121883" marR="121883" marT="45723" marB="45723"/>
                </a:tc>
                <a:tc>
                  <a:txBody>
                    <a:bodyPr/>
                    <a:lstStyle/>
                    <a:p>
                      <a:pPr algn="ctr"/>
                      <a:r>
                        <a:rPr lang="en-GB" sz="1800" dirty="0"/>
                        <a:t>f</a:t>
                      </a:r>
                    </a:p>
                  </a:txBody>
                  <a:tcPr marL="121883" marR="121883" marT="45723" marB="45723"/>
                </a:tc>
                <a:extLst>
                  <a:ext uri="{0D108BD9-81ED-4DB2-BD59-A6C34878D82A}">
                    <a16:rowId xmlns:a16="http://schemas.microsoft.com/office/drawing/2014/main" val="10006"/>
                  </a:ext>
                </a:extLst>
              </a:tr>
              <a:tr h="365786">
                <a:tc>
                  <a:txBody>
                    <a:bodyPr/>
                    <a:lstStyle/>
                    <a:p>
                      <a:pPr algn="ctr"/>
                      <a:r>
                        <a:rPr lang="en-GB" sz="1800" dirty="0"/>
                        <a:t>0x36</a:t>
                      </a:r>
                    </a:p>
                  </a:txBody>
                  <a:tcPr marL="121883" marR="121883" marT="45723" marB="45723"/>
                </a:tc>
                <a:tc>
                  <a:txBody>
                    <a:bodyPr/>
                    <a:lstStyle/>
                    <a:p>
                      <a:pPr algn="ctr"/>
                      <a:r>
                        <a:rPr lang="en-GB" sz="1800" dirty="0"/>
                        <a:t>6</a:t>
                      </a:r>
                    </a:p>
                  </a:txBody>
                  <a:tcPr marL="121883" marR="121883" marT="45723" marB="45723"/>
                </a:tc>
                <a:tc>
                  <a:txBody>
                    <a:bodyPr/>
                    <a:lstStyle/>
                    <a:p>
                      <a:pPr algn="ctr"/>
                      <a:endParaRPr lang="en-GB" sz="1800" dirty="0"/>
                    </a:p>
                  </a:txBody>
                  <a:tcPr marL="121883" marR="121883" marT="45723" marB="45723"/>
                </a:tc>
                <a:tc>
                  <a:txBody>
                    <a:bodyPr/>
                    <a:lstStyle/>
                    <a:p>
                      <a:pPr algn="ctr"/>
                      <a:r>
                        <a:rPr lang="en-GB" sz="1800" dirty="0"/>
                        <a:t>0x47</a:t>
                      </a:r>
                    </a:p>
                  </a:txBody>
                  <a:tcPr marL="121883" marR="121883" marT="45723" marB="45723"/>
                </a:tc>
                <a:tc>
                  <a:txBody>
                    <a:bodyPr/>
                    <a:lstStyle/>
                    <a:p>
                      <a:pPr algn="ctr"/>
                      <a:r>
                        <a:rPr lang="en-GB" sz="1800" dirty="0"/>
                        <a:t>G</a:t>
                      </a:r>
                    </a:p>
                  </a:txBody>
                  <a:tcPr marL="121883" marR="121883" marT="45723" marB="45723"/>
                </a:tc>
                <a:tc>
                  <a:txBody>
                    <a:bodyPr/>
                    <a:lstStyle/>
                    <a:p>
                      <a:pPr algn="ctr"/>
                      <a:endParaRPr lang="en-GB" sz="1800" dirty="0"/>
                    </a:p>
                  </a:txBody>
                  <a:tcPr marL="121883" marR="121883" marT="45723" marB="45723"/>
                </a:tc>
                <a:tc>
                  <a:txBody>
                    <a:bodyPr/>
                    <a:lstStyle/>
                    <a:p>
                      <a:pPr algn="ctr"/>
                      <a:r>
                        <a:rPr lang="en-GB" sz="1800" dirty="0"/>
                        <a:t>0x67</a:t>
                      </a:r>
                    </a:p>
                  </a:txBody>
                  <a:tcPr marL="121883" marR="121883" marT="45723" marB="45723"/>
                </a:tc>
                <a:tc>
                  <a:txBody>
                    <a:bodyPr/>
                    <a:lstStyle/>
                    <a:p>
                      <a:pPr algn="ctr"/>
                      <a:r>
                        <a:rPr lang="en-GB" sz="1800" dirty="0"/>
                        <a:t>g</a:t>
                      </a:r>
                    </a:p>
                  </a:txBody>
                  <a:tcPr marL="121883" marR="121883" marT="45723" marB="45723"/>
                </a:tc>
                <a:extLst>
                  <a:ext uri="{0D108BD9-81ED-4DB2-BD59-A6C34878D82A}">
                    <a16:rowId xmlns:a16="http://schemas.microsoft.com/office/drawing/2014/main" val="10007"/>
                  </a:ext>
                </a:extLst>
              </a:tr>
              <a:tr h="365786">
                <a:tc>
                  <a:txBody>
                    <a:bodyPr/>
                    <a:lstStyle/>
                    <a:p>
                      <a:pPr algn="ctr"/>
                      <a:r>
                        <a:rPr lang="en-GB" sz="1800" dirty="0"/>
                        <a:t>0x37</a:t>
                      </a:r>
                    </a:p>
                  </a:txBody>
                  <a:tcPr marL="121883" marR="121883" marT="45723" marB="45723"/>
                </a:tc>
                <a:tc>
                  <a:txBody>
                    <a:bodyPr/>
                    <a:lstStyle/>
                    <a:p>
                      <a:pPr algn="ctr"/>
                      <a:r>
                        <a:rPr lang="en-GB" sz="1800" dirty="0"/>
                        <a:t>7</a:t>
                      </a:r>
                    </a:p>
                  </a:txBody>
                  <a:tcPr marL="121883" marR="121883" marT="45723" marB="45723"/>
                </a:tc>
                <a:tc>
                  <a:txBody>
                    <a:bodyPr/>
                    <a:lstStyle/>
                    <a:p>
                      <a:pPr algn="ctr"/>
                      <a:endParaRPr lang="en-GB" sz="1800" dirty="0"/>
                    </a:p>
                  </a:txBody>
                  <a:tcPr marL="121883" marR="121883" marT="45723" marB="45723"/>
                </a:tc>
                <a:tc>
                  <a:txBody>
                    <a:bodyPr/>
                    <a:lstStyle/>
                    <a:p>
                      <a:pPr algn="ctr"/>
                      <a:r>
                        <a:rPr lang="en-GB" sz="1800" dirty="0"/>
                        <a:t>0x48</a:t>
                      </a:r>
                    </a:p>
                  </a:txBody>
                  <a:tcPr marL="121883" marR="121883" marT="45723" marB="45723"/>
                </a:tc>
                <a:tc>
                  <a:txBody>
                    <a:bodyPr/>
                    <a:lstStyle/>
                    <a:p>
                      <a:pPr algn="ctr"/>
                      <a:r>
                        <a:rPr lang="en-GB" sz="1800" dirty="0"/>
                        <a:t>H</a:t>
                      </a:r>
                    </a:p>
                  </a:txBody>
                  <a:tcPr marL="121883" marR="121883" marT="45723" marB="45723"/>
                </a:tc>
                <a:tc>
                  <a:txBody>
                    <a:bodyPr/>
                    <a:lstStyle/>
                    <a:p>
                      <a:pPr algn="ctr"/>
                      <a:endParaRPr lang="en-GB" sz="1800" dirty="0"/>
                    </a:p>
                  </a:txBody>
                  <a:tcPr marL="121883" marR="121883" marT="45723" marB="45723"/>
                </a:tc>
                <a:tc>
                  <a:txBody>
                    <a:bodyPr/>
                    <a:lstStyle/>
                    <a:p>
                      <a:pPr algn="ctr"/>
                      <a:r>
                        <a:rPr lang="en-GB" sz="1800" dirty="0"/>
                        <a:t>0x68</a:t>
                      </a:r>
                    </a:p>
                  </a:txBody>
                  <a:tcPr marL="121883" marR="121883" marT="45723" marB="45723"/>
                </a:tc>
                <a:tc>
                  <a:txBody>
                    <a:bodyPr/>
                    <a:lstStyle/>
                    <a:p>
                      <a:pPr algn="ctr"/>
                      <a:r>
                        <a:rPr lang="en-GB" sz="1800" dirty="0"/>
                        <a:t>h</a:t>
                      </a:r>
                    </a:p>
                  </a:txBody>
                  <a:tcPr marL="121883" marR="121883" marT="45723" marB="45723"/>
                </a:tc>
                <a:extLst>
                  <a:ext uri="{0D108BD9-81ED-4DB2-BD59-A6C34878D82A}">
                    <a16:rowId xmlns:a16="http://schemas.microsoft.com/office/drawing/2014/main" val="10008"/>
                  </a:ext>
                </a:extLst>
              </a:tr>
              <a:tr h="365786">
                <a:tc>
                  <a:txBody>
                    <a:bodyPr/>
                    <a:lstStyle/>
                    <a:p>
                      <a:pPr algn="ctr"/>
                      <a:r>
                        <a:rPr lang="en-GB" sz="1800" dirty="0"/>
                        <a:t>0x38</a:t>
                      </a:r>
                    </a:p>
                  </a:txBody>
                  <a:tcPr marL="121883" marR="121883" marT="45723" marB="45723"/>
                </a:tc>
                <a:tc>
                  <a:txBody>
                    <a:bodyPr/>
                    <a:lstStyle/>
                    <a:p>
                      <a:pPr algn="ctr"/>
                      <a:r>
                        <a:rPr lang="en-GB" sz="1800" dirty="0"/>
                        <a:t>8</a:t>
                      </a:r>
                    </a:p>
                  </a:txBody>
                  <a:tcPr marL="121883" marR="121883" marT="45723" marB="45723"/>
                </a:tc>
                <a:tc>
                  <a:txBody>
                    <a:bodyPr/>
                    <a:lstStyle/>
                    <a:p>
                      <a:pPr algn="ctr"/>
                      <a:endParaRPr lang="en-GB" sz="1800" dirty="0"/>
                    </a:p>
                  </a:txBody>
                  <a:tcPr marL="121883" marR="121883" marT="45723" marB="45723"/>
                </a:tc>
                <a:tc>
                  <a:txBody>
                    <a:bodyPr/>
                    <a:lstStyle/>
                    <a:p>
                      <a:pPr algn="ctr"/>
                      <a:r>
                        <a:rPr lang="en-GB" sz="1800" dirty="0"/>
                        <a:t>0x49</a:t>
                      </a:r>
                    </a:p>
                  </a:txBody>
                  <a:tcPr marL="121883" marR="121883" marT="45723" marB="45723"/>
                </a:tc>
                <a:tc>
                  <a:txBody>
                    <a:bodyPr/>
                    <a:lstStyle/>
                    <a:p>
                      <a:pPr algn="ctr"/>
                      <a:r>
                        <a:rPr lang="en-GB" sz="1800" dirty="0"/>
                        <a:t>I</a:t>
                      </a:r>
                    </a:p>
                  </a:txBody>
                  <a:tcPr marL="121883" marR="121883" marT="45723" marB="45723"/>
                </a:tc>
                <a:tc>
                  <a:txBody>
                    <a:bodyPr/>
                    <a:lstStyle/>
                    <a:p>
                      <a:pPr algn="ctr"/>
                      <a:endParaRPr lang="en-GB" sz="1800" dirty="0"/>
                    </a:p>
                  </a:txBody>
                  <a:tcPr marL="121883" marR="121883" marT="45723" marB="45723"/>
                </a:tc>
                <a:tc>
                  <a:txBody>
                    <a:bodyPr/>
                    <a:lstStyle/>
                    <a:p>
                      <a:pPr algn="ctr"/>
                      <a:r>
                        <a:rPr lang="en-GB" sz="1800" dirty="0"/>
                        <a:t>0x69</a:t>
                      </a:r>
                    </a:p>
                  </a:txBody>
                  <a:tcPr marL="121883" marR="121883" marT="45723" marB="45723"/>
                </a:tc>
                <a:tc>
                  <a:txBody>
                    <a:bodyPr/>
                    <a:lstStyle/>
                    <a:p>
                      <a:pPr algn="ctr"/>
                      <a:r>
                        <a:rPr lang="en-GB" sz="1800" dirty="0"/>
                        <a:t>i</a:t>
                      </a:r>
                    </a:p>
                  </a:txBody>
                  <a:tcPr marL="121883" marR="121883" marT="45723" marB="45723"/>
                </a:tc>
                <a:extLst>
                  <a:ext uri="{0D108BD9-81ED-4DB2-BD59-A6C34878D82A}">
                    <a16:rowId xmlns:a16="http://schemas.microsoft.com/office/drawing/2014/main" val="10009"/>
                  </a:ext>
                </a:extLst>
              </a:tr>
              <a:tr h="36578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dirty="0"/>
                        <a:t>0x39</a:t>
                      </a:r>
                    </a:p>
                  </a:txBody>
                  <a:tcPr marL="121883" marR="121883" marT="45723" marB="45723"/>
                </a:tc>
                <a:tc>
                  <a:txBody>
                    <a:bodyPr/>
                    <a:lstStyle/>
                    <a:p>
                      <a:pPr algn="ctr"/>
                      <a:r>
                        <a:rPr lang="en-GB" sz="1800" dirty="0"/>
                        <a:t>9</a:t>
                      </a:r>
                    </a:p>
                  </a:txBody>
                  <a:tcPr marL="121883" marR="121883" marT="45723" marB="45723"/>
                </a:tc>
                <a:tc>
                  <a:txBody>
                    <a:bodyPr/>
                    <a:lstStyle/>
                    <a:p>
                      <a:pPr algn="ctr"/>
                      <a:endParaRPr lang="en-GB" sz="1800" dirty="0"/>
                    </a:p>
                  </a:txBody>
                  <a:tcPr marL="121883" marR="121883" marT="45723" marB="45723"/>
                </a:tc>
                <a:tc>
                  <a:txBody>
                    <a:bodyPr/>
                    <a:lstStyle/>
                    <a:p>
                      <a:pPr algn="ctr"/>
                      <a:r>
                        <a:rPr lang="en-GB" sz="1800" dirty="0"/>
                        <a:t>0x4A</a:t>
                      </a:r>
                    </a:p>
                  </a:txBody>
                  <a:tcPr marL="121883" marR="121883" marT="45723" marB="45723"/>
                </a:tc>
                <a:tc>
                  <a:txBody>
                    <a:bodyPr/>
                    <a:lstStyle/>
                    <a:p>
                      <a:pPr algn="ctr"/>
                      <a:r>
                        <a:rPr lang="en-GB" sz="1800" dirty="0"/>
                        <a:t>J</a:t>
                      </a:r>
                    </a:p>
                  </a:txBody>
                  <a:tcPr marL="121883" marR="121883" marT="45723" marB="45723"/>
                </a:tc>
                <a:tc>
                  <a:txBody>
                    <a:bodyPr/>
                    <a:lstStyle/>
                    <a:p>
                      <a:pPr algn="ctr"/>
                      <a:endParaRPr lang="en-GB" sz="1800" dirty="0"/>
                    </a:p>
                  </a:txBody>
                  <a:tcPr marL="121883" marR="121883" marT="45723" marB="45723"/>
                </a:tc>
                <a:tc>
                  <a:txBody>
                    <a:bodyPr/>
                    <a:lstStyle/>
                    <a:p>
                      <a:pPr algn="ctr"/>
                      <a:r>
                        <a:rPr lang="en-GB" sz="1800" dirty="0"/>
                        <a:t>0x6A</a:t>
                      </a:r>
                    </a:p>
                  </a:txBody>
                  <a:tcPr marL="121883" marR="121883" marT="45723" marB="45723"/>
                </a:tc>
                <a:tc>
                  <a:txBody>
                    <a:bodyPr/>
                    <a:lstStyle/>
                    <a:p>
                      <a:pPr algn="ctr"/>
                      <a:r>
                        <a:rPr lang="en-GB" sz="1800" dirty="0"/>
                        <a:t>J</a:t>
                      </a:r>
                    </a:p>
                  </a:txBody>
                  <a:tcPr marL="121883" marR="121883" marT="45723" marB="45723"/>
                </a:tc>
                <a:extLst>
                  <a:ext uri="{0D108BD9-81ED-4DB2-BD59-A6C34878D82A}">
                    <a16:rowId xmlns:a16="http://schemas.microsoft.com/office/drawing/2014/main" val="10010"/>
                  </a:ext>
                </a:extLst>
              </a:tr>
              <a:tr h="36578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dirty="0"/>
                        <a:t>…</a:t>
                      </a:r>
                    </a:p>
                  </a:txBody>
                  <a:tcPr marL="121883" marR="121883" marT="45723" marB="45723"/>
                </a:tc>
                <a:tc>
                  <a:txBody>
                    <a:bodyPr/>
                    <a:lstStyle/>
                    <a:p>
                      <a:pPr algn="ctr"/>
                      <a:endParaRPr lang="en-GB" sz="1800" dirty="0"/>
                    </a:p>
                  </a:txBody>
                  <a:tcPr marL="121883" marR="121883" marT="45723" marB="45723"/>
                </a:tc>
                <a:tc>
                  <a:txBody>
                    <a:bodyPr/>
                    <a:lstStyle/>
                    <a:p>
                      <a:pPr algn="ctr"/>
                      <a:endParaRPr lang="en-GB" sz="1800" dirty="0"/>
                    </a:p>
                  </a:txBody>
                  <a:tcPr marL="121883" marR="121883" marT="45723" marB="45723"/>
                </a:tc>
                <a:tc>
                  <a:txBody>
                    <a:bodyPr/>
                    <a:lstStyle/>
                    <a:p>
                      <a:pPr algn="ctr"/>
                      <a:r>
                        <a:rPr lang="en-GB" sz="1800" dirty="0"/>
                        <a:t>…</a:t>
                      </a:r>
                    </a:p>
                  </a:txBody>
                  <a:tcPr marL="121883" marR="121883" marT="45723" marB="45723"/>
                </a:tc>
                <a:tc>
                  <a:txBody>
                    <a:bodyPr/>
                    <a:lstStyle/>
                    <a:p>
                      <a:pPr algn="ctr"/>
                      <a:endParaRPr lang="en-GB" sz="1800" dirty="0"/>
                    </a:p>
                  </a:txBody>
                  <a:tcPr marL="121883" marR="121883" marT="45723" marB="45723"/>
                </a:tc>
                <a:tc>
                  <a:txBody>
                    <a:bodyPr/>
                    <a:lstStyle/>
                    <a:p>
                      <a:pPr algn="ctr"/>
                      <a:endParaRPr lang="en-GB" sz="1800" dirty="0"/>
                    </a:p>
                  </a:txBody>
                  <a:tcPr marL="121883" marR="121883" marT="45723" marB="45723"/>
                </a:tc>
                <a:tc>
                  <a:txBody>
                    <a:bodyPr/>
                    <a:lstStyle/>
                    <a:p>
                      <a:pPr algn="ctr"/>
                      <a:r>
                        <a:rPr lang="en-GB" sz="1800" dirty="0"/>
                        <a:t>…</a:t>
                      </a:r>
                    </a:p>
                  </a:txBody>
                  <a:tcPr marL="121883" marR="121883" marT="45723" marB="45723"/>
                </a:tc>
                <a:tc>
                  <a:txBody>
                    <a:bodyPr/>
                    <a:lstStyle/>
                    <a:p>
                      <a:pPr algn="ctr"/>
                      <a:endParaRPr lang="en-GB" sz="1800" dirty="0"/>
                    </a:p>
                  </a:txBody>
                  <a:tcPr marL="121883" marR="121883" marT="45723" marB="45723"/>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38657508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22B26-188E-9245-AB7A-3FE62164D511}"/>
              </a:ext>
            </a:extLst>
          </p:cNvPr>
          <p:cNvSpPr>
            <a:spLocks noGrp="1"/>
          </p:cNvSpPr>
          <p:nvPr>
            <p:ph type="title"/>
          </p:nvPr>
        </p:nvSpPr>
        <p:spPr/>
        <p:txBody>
          <a:bodyPr/>
          <a:lstStyle/>
          <a:p>
            <a:r>
              <a:rPr lang="en-GB" dirty="0"/>
              <a:t>AHB UART Peripheral</a:t>
            </a:r>
            <a:endParaRPr lang="en-US" dirty="0"/>
          </a:p>
        </p:txBody>
      </p:sp>
      <p:sp>
        <p:nvSpPr>
          <p:cNvPr id="3" name="Text Placeholder 2">
            <a:extLst>
              <a:ext uri="{FF2B5EF4-FFF2-40B4-BE49-F238E27FC236}">
                <a16:creationId xmlns:a16="http://schemas.microsoft.com/office/drawing/2014/main" id="{DEE07DF9-1503-2C45-9B96-0DC82048771F}"/>
              </a:ext>
            </a:extLst>
          </p:cNvPr>
          <p:cNvSpPr>
            <a:spLocks noGrp="1"/>
          </p:cNvSpPr>
          <p:nvPr>
            <p:ph type="body" sz="quarter" idx="13"/>
          </p:nvPr>
        </p:nvSpPr>
        <p:spPr/>
        <p:txBody>
          <a:bodyPr/>
          <a:lstStyle/>
          <a:p>
            <a:r>
              <a:rPr lang="en-US" dirty="0"/>
              <a:t>Interfacing with UART using AHB3-Lite bus</a:t>
            </a:r>
          </a:p>
          <a:p>
            <a:endParaRPr lang="en-US" dirty="0"/>
          </a:p>
        </p:txBody>
      </p:sp>
      <p:sp>
        <p:nvSpPr>
          <p:cNvPr id="5" name="Rectangle 4">
            <a:extLst>
              <a:ext uri="{FF2B5EF4-FFF2-40B4-BE49-F238E27FC236}">
                <a16:creationId xmlns:a16="http://schemas.microsoft.com/office/drawing/2014/main" id="{2F282B94-C311-48BD-8993-21924DAF4BB0}"/>
              </a:ext>
            </a:extLst>
          </p:cNvPr>
          <p:cNvSpPr/>
          <p:nvPr/>
        </p:nvSpPr>
        <p:spPr bwMode="auto">
          <a:xfrm>
            <a:off x="775720" y="2593804"/>
            <a:ext cx="10640560" cy="2408238"/>
          </a:xfrm>
          <a:prstGeom prst="rect">
            <a:avLst/>
          </a:prstGeom>
          <a:solidFill>
            <a:schemeClr val="bg1">
              <a:lumMod val="95000"/>
            </a:schemeClr>
          </a:solidFill>
          <a:ln w="19050" cap="flat" cmpd="sng" algn="ctr">
            <a:noFill/>
            <a:prstDash val="solid"/>
            <a:round/>
            <a:headEnd type="none" w="med" len="med"/>
            <a:tailEnd type="none" w="med" len="med"/>
          </a:ln>
          <a:effectLst/>
        </p:spPr>
        <p:txBody>
          <a:bodyPr wrap="none" anchor="ctr"/>
          <a:lstStyle/>
          <a:p>
            <a:pPr algn="ctr">
              <a:defRPr/>
            </a:pPr>
            <a:endParaRPr lang="en-GB" sz="1200" dirty="0"/>
          </a:p>
        </p:txBody>
      </p:sp>
      <p:sp>
        <p:nvSpPr>
          <p:cNvPr id="6" name="Down Arrow 39">
            <a:extLst>
              <a:ext uri="{FF2B5EF4-FFF2-40B4-BE49-F238E27FC236}">
                <a16:creationId xmlns:a16="http://schemas.microsoft.com/office/drawing/2014/main" id="{F164BEED-B529-4D38-8BDE-F3B051C07408}"/>
              </a:ext>
            </a:extLst>
          </p:cNvPr>
          <p:cNvSpPr/>
          <p:nvPr/>
        </p:nvSpPr>
        <p:spPr bwMode="auto">
          <a:xfrm>
            <a:off x="5760639" y="3524079"/>
            <a:ext cx="279291" cy="782638"/>
          </a:xfrm>
          <a:prstGeom prst="downArrow">
            <a:avLst/>
          </a:prstGeom>
          <a:solidFill>
            <a:schemeClr val="bg1">
              <a:lumMod val="65000"/>
            </a:schemeClr>
          </a:solidFill>
          <a:ln w="19050" cap="flat" cmpd="sng" algn="ctr">
            <a:noFill/>
            <a:prstDash val="solid"/>
            <a:round/>
            <a:headEnd type="none" w="med" len="med"/>
            <a:tailEnd type="none" w="med" len="med"/>
          </a:ln>
          <a:effectLst/>
        </p:spPr>
        <p:txBody>
          <a:bodyPr wrap="none" anchor="ctr"/>
          <a:lstStyle/>
          <a:p>
            <a:pPr algn="ctr"/>
            <a:endParaRPr lang="en-GB" dirty="0"/>
          </a:p>
        </p:txBody>
      </p:sp>
      <p:sp>
        <p:nvSpPr>
          <p:cNvPr id="7" name="Down Arrow 45">
            <a:extLst>
              <a:ext uri="{FF2B5EF4-FFF2-40B4-BE49-F238E27FC236}">
                <a16:creationId xmlns:a16="http://schemas.microsoft.com/office/drawing/2014/main" id="{06C91F04-E786-409D-9185-498F9B591329}"/>
              </a:ext>
            </a:extLst>
          </p:cNvPr>
          <p:cNvSpPr/>
          <p:nvPr/>
        </p:nvSpPr>
        <p:spPr bwMode="auto">
          <a:xfrm>
            <a:off x="5273996" y="3763793"/>
            <a:ext cx="277176" cy="542925"/>
          </a:xfrm>
          <a:prstGeom prst="downArrow">
            <a:avLst/>
          </a:prstGeom>
          <a:solidFill>
            <a:schemeClr val="accent3">
              <a:lumMod val="60000"/>
              <a:lumOff val="40000"/>
            </a:schemeClr>
          </a:solidFill>
          <a:ln w="19050" cap="flat" cmpd="sng" algn="ctr">
            <a:noFill/>
            <a:prstDash val="solid"/>
            <a:round/>
            <a:headEnd type="none" w="med" len="med"/>
            <a:tailEnd type="none" w="med" len="med"/>
          </a:ln>
          <a:effectLst/>
        </p:spPr>
        <p:txBody>
          <a:bodyPr wrap="none" anchor="ctr"/>
          <a:lstStyle/>
          <a:p>
            <a:pPr algn="ctr">
              <a:defRPr/>
            </a:pPr>
            <a:endParaRPr lang="en-GB" dirty="0">
              <a:cs typeface="+mn-cs"/>
            </a:endParaRPr>
          </a:p>
        </p:txBody>
      </p:sp>
      <p:sp>
        <p:nvSpPr>
          <p:cNvPr id="8" name="Down Arrow 46">
            <a:extLst>
              <a:ext uri="{FF2B5EF4-FFF2-40B4-BE49-F238E27FC236}">
                <a16:creationId xmlns:a16="http://schemas.microsoft.com/office/drawing/2014/main" id="{C3C2D771-A3B4-415B-BEDF-D6B4BA5B7EFC}"/>
              </a:ext>
            </a:extLst>
          </p:cNvPr>
          <p:cNvSpPr/>
          <p:nvPr/>
        </p:nvSpPr>
        <p:spPr bwMode="auto">
          <a:xfrm>
            <a:off x="4848712" y="4006679"/>
            <a:ext cx="279291" cy="300038"/>
          </a:xfrm>
          <a:prstGeom prst="downArrow">
            <a:avLst/>
          </a:prstGeom>
          <a:solidFill>
            <a:schemeClr val="accent2">
              <a:lumMod val="40000"/>
              <a:lumOff val="60000"/>
            </a:schemeClr>
          </a:solidFill>
          <a:ln w="19050" cap="flat" cmpd="sng" algn="ctr">
            <a:noFill/>
            <a:prstDash val="solid"/>
            <a:round/>
            <a:headEnd type="none" w="med" len="med"/>
            <a:tailEnd type="none" w="med" len="med"/>
          </a:ln>
          <a:effectLst/>
        </p:spPr>
        <p:txBody>
          <a:bodyPr wrap="none" anchor="ctr"/>
          <a:lstStyle/>
          <a:p>
            <a:pPr algn="ctr">
              <a:defRPr/>
            </a:pPr>
            <a:endParaRPr lang="en-GB" dirty="0">
              <a:cs typeface="+mn-cs"/>
            </a:endParaRPr>
          </a:p>
        </p:txBody>
      </p:sp>
      <p:sp>
        <p:nvSpPr>
          <p:cNvPr id="9" name="Rectangle 8">
            <a:extLst>
              <a:ext uri="{FF2B5EF4-FFF2-40B4-BE49-F238E27FC236}">
                <a16:creationId xmlns:a16="http://schemas.microsoft.com/office/drawing/2014/main" id="{79600165-A640-46DB-BC52-73722A3A3D89}"/>
              </a:ext>
            </a:extLst>
          </p:cNvPr>
          <p:cNvSpPr/>
          <p:nvPr/>
        </p:nvSpPr>
        <p:spPr bwMode="auto">
          <a:xfrm>
            <a:off x="1188309" y="3489155"/>
            <a:ext cx="10037545" cy="161925"/>
          </a:xfrm>
          <a:prstGeom prst="rect">
            <a:avLst/>
          </a:prstGeom>
          <a:solidFill>
            <a:schemeClr val="bg1">
              <a:lumMod val="65000"/>
            </a:schemeClr>
          </a:solidFill>
          <a:ln w="19050" cap="flat" cmpd="sng" algn="ctr">
            <a:noFill/>
            <a:prstDash val="solid"/>
            <a:round/>
            <a:headEnd type="none" w="med" len="med"/>
            <a:tailEnd type="none" w="med" len="med"/>
          </a:ln>
          <a:effectLst/>
        </p:spPr>
        <p:txBody>
          <a:bodyPr wrap="none" anchor="ctr"/>
          <a:lstStyle/>
          <a:p>
            <a:pPr algn="ctr"/>
            <a:endParaRPr lang="en-GB" dirty="0"/>
          </a:p>
        </p:txBody>
      </p:sp>
      <p:sp>
        <p:nvSpPr>
          <p:cNvPr id="10" name="Down Arrow 48">
            <a:extLst>
              <a:ext uri="{FF2B5EF4-FFF2-40B4-BE49-F238E27FC236}">
                <a16:creationId xmlns:a16="http://schemas.microsoft.com/office/drawing/2014/main" id="{857E1920-73B6-40A9-9DEC-21057E2E66F0}"/>
              </a:ext>
            </a:extLst>
          </p:cNvPr>
          <p:cNvSpPr/>
          <p:nvPr/>
        </p:nvSpPr>
        <p:spPr bwMode="auto">
          <a:xfrm>
            <a:off x="2106584" y="3524079"/>
            <a:ext cx="279291" cy="782638"/>
          </a:xfrm>
          <a:prstGeom prst="downArrow">
            <a:avLst/>
          </a:prstGeom>
          <a:solidFill>
            <a:schemeClr val="bg1">
              <a:lumMod val="65000"/>
            </a:schemeClr>
          </a:solidFill>
          <a:ln w="19050" cap="flat" cmpd="sng" algn="ctr">
            <a:noFill/>
            <a:prstDash val="solid"/>
            <a:round/>
            <a:headEnd type="none" w="med" len="med"/>
            <a:tailEnd type="none" w="med" len="med"/>
          </a:ln>
          <a:effectLst/>
        </p:spPr>
        <p:txBody>
          <a:bodyPr wrap="none" anchor="ctr"/>
          <a:lstStyle/>
          <a:p>
            <a:pPr algn="ctr"/>
            <a:endParaRPr lang="en-GB" dirty="0"/>
          </a:p>
        </p:txBody>
      </p:sp>
      <p:sp>
        <p:nvSpPr>
          <p:cNvPr id="11" name="Down Arrow 49">
            <a:extLst>
              <a:ext uri="{FF2B5EF4-FFF2-40B4-BE49-F238E27FC236}">
                <a16:creationId xmlns:a16="http://schemas.microsoft.com/office/drawing/2014/main" id="{891F24A9-705E-4485-87D5-6F14C5827FC6}"/>
              </a:ext>
            </a:extLst>
          </p:cNvPr>
          <p:cNvSpPr/>
          <p:nvPr/>
        </p:nvSpPr>
        <p:spPr bwMode="auto">
          <a:xfrm>
            <a:off x="3947365" y="3524079"/>
            <a:ext cx="279291" cy="782638"/>
          </a:xfrm>
          <a:prstGeom prst="downArrow">
            <a:avLst/>
          </a:prstGeom>
          <a:solidFill>
            <a:schemeClr val="bg1">
              <a:lumMod val="65000"/>
            </a:schemeClr>
          </a:solidFill>
          <a:ln w="19050" cap="flat" cmpd="sng" algn="ctr">
            <a:noFill/>
            <a:prstDash val="solid"/>
            <a:round/>
            <a:headEnd type="none" w="med" len="med"/>
            <a:tailEnd type="none" w="med" len="med"/>
          </a:ln>
          <a:effectLst/>
        </p:spPr>
        <p:txBody>
          <a:bodyPr wrap="none" anchor="ctr"/>
          <a:lstStyle/>
          <a:p>
            <a:pPr algn="ctr"/>
            <a:endParaRPr lang="en-GB" dirty="0"/>
          </a:p>
        </p:txBody>
      </p:sp>
      <p:sp>
        <p:nvSpPr>
          <p:cNvPr id="12" name="Rectangle 11">
            <a:extLst>
              <a:ext uri="{FF2B5EF4-FFF2-40B4-BE49-F238E27FC236}">
                <a16:creationId xmlns:a16="http://schemas.microsoft.com/office/drawing/2014/main" id="{89C035D1-9754-47E2-8F00-1877C154EB95}"/>
              </a:ext>
            </a:extLst>
          </p:cNvPr>
          <p:cNvSpPr/>
          <p:nvPr/>
        </p:nvSpPr>
        <p:spPr bwMode="auto">
          <a:xfrm>
            <a:off x="1188309" y="3730455"/>
            <a:ext cx="10037545" cy="161925"/>
          </a:xfrm>
          <a:prstGeom prst="rect">
            <a:avLst/>
          </a:prstGeom>
          <a:solidFill>
            <a:schemeClr val="accent3">
              <a:lumMod val="60000"/>
              <a:lumOff val="40000"/>
            </a:schemeClr>
          </a:solidFill>
          <a:ln w="19050" cap="flat" cmpd="sng" algn="ctr">
            <a:noFill/>
            <a:prstDash val="solid"/>
            <a:round/>
            <a:headEnd type="none" w="med" len="med"/>
            <a:tailEnd type="none" w="med" len="med"/>
          </a:ln>
          <a:effectLst/>
        </p:spPr>
        <p:txBody>
          <a:bodyPr wrap="none" anchor="ctr"/>
          <a:lstStyle/>
          <a:p>
            <a:pPr algn="ctr">
              <a:defRPr/>
            </a:pPr>
            <a:endParaRPr lang="en-GB" sz="1000" dirty="0"/>
          </a:p>
        </p:txBody>
      </p:sp>
      <p:sp>
        <p:nvSpPr>
          <p:cNvPr id="13" name="Down Arrow 51">
            <a:extLst>
              <a:ext uri="{FF2B5EF4-FFF2-40B4-BE49-F238E27FC236}">
                <a16:creationId xmlns:a16="http://schemas.microsoft.com/office/drawing/2014/main" id="{4888DFEC-E51C-4E62-94EB-174F6FAC94F9}"/>
              </a:ext>
            </a:extLst>
          </p:cNvPr>
          <p:cNvSpPr/>
          <p:nvPr/>
        </p:nvSpPr>
        <p:spPr bwMode="auto">
          <a:xfrm>
            <a:off x="1638983" y="3763793"/>
            <a:ext cx="277176" cy="542925"/>
          </a:xfrm>
          <a:prstGeom prst="downArrow">
            <a:avLst/>
          </a:prstGeom>
          <a:solidFill>
            <a:schemeClr val="accent3">
              <a:lumMod val="60000"/>
              <a:lumOff val="40000"/>
            </a:schemeClr>
          </a:solidFill>
          <a:ln w="19050" cap="flat" cmpd="sng" algn="ctr">
            <a:noFill/>
            <a:prstDash val="solid"/>
            <a:round/>
            <a:headEnd type="none" w="med" len="med"/>
            <a:tailEnd type="none" w="med" len="med"/>
          </a:ln>
          <a:effectLst/>
        </p:spPr>
        <p:txBody>
          <a:bodyPr wrap="none" anchor="ctr"/>
          <a:lstStyle/>
          <a:p>
            <a:pPr algn="ctr">
              <a:defRPr/>
            </a:pPr>
            <a:endParaRPr lang="en-GB" dirty="0">
              <a:cs typeface="+mn-cs"/>
            </a:endParaRPr>
          </a:p>
        </p:txBody>
      </p:sp>
      <p:sp>
        <p:nvSpPr>
          <p:cNvPr id="14" name="Down Arrow 52">
            <a:extLst>
              <a:ext uri="{FF2B5EF4-FFF2-40B4-BE49-F238E27FC236}">
                <a16:creationId xmlns:a16="http://schemas.microsoft.com/office/drawing/2014/main" id="{090AE992-3B8C-40B6-B5F1-F78E29F59D10}"/>
              </a:ext>
            </a:extLst>
          </p:cNvPr>
          <p:cNvSpPr/>
          <p:nvPr/>
        </p:nvSpPr>
        <p:spPr bwMode="auto">
          <a:xfrm>
            <a:off x="3460722" y="3763793"/>
            <a:ext cx="277174" cy="542925"/>
          </a:xfrm>
          <a:prstGeom prst="downArrow">
            <a:avLst/>
          </a:prstGeom>
          <a:solidFill>
            <a:schemeClr val="accent3">
              <a:lumMod val="60000"/>
              <a:lumOff val="40000"/>
            </a:schemeClr>
          </a:solidFill>
          <a:ln w="19050" cap="flat" cmpd="sng" algn="ctr">
            <a:noFill/>
            <a:prstDash val="solid"/>
            <a:round/>
            <a:headEnd type="none" w="med" len="med"/>
            <a:tailEnd type="none" w="med" len="med"/>
          </a:ln>
          <a:effectLst/>
        </p:spPr>
        <p:txBody>
          <a:bodyPr wrap="none" anchor="ctr"/>
          <a:lstStyle/>
          <a:p>
            <a:pPr algn="ctr">
              <a:defRPr/>
            </a:pPr>
            <a:endParaRPr lang="en-GB" dirty="0">
              <a:cs typeface="+mn-cs"/>
            </a:endParaRPr>
          </a:p>
        </p:txBody>
      </p:sp>
      <p:sp>
        <p:nvSpPr>
          <p:cNvPr id="15" name="Rectangle 14">
            <a:extLst>
              <a:ext uri="{FF2B5EF4-FFF2-40B4-BE49-F238E27FC236}">
                <a16:creationId xmlns:a16="http://schemas.microsoft.com/office/drawing/2014/main" id="{314A97BD-8AD8-44EB-8C0B-F9297A7CB477}"/>
              </a:ext>
            </a:extLst>
          </p:cNvPr>
          <p:cNvSpPr/>
          <p:nvPr/>
        </p:nvSpPr>
        <p:spPr bwMode="auto">
          <a:xfrm>
            <a:off x="5064529" y="2793830"/>
            <a:ext cx="2185662" cy="411163"/>
          </a:xfrm>
          <a:prstGeom prst="rect">
            <a:avLst/>
          </a:prstGeom>
          <a:solidFill>
            <a:schemeClr val="bg2">
              <a:lumMod val="40000"/>
              <a:lumOff val="60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r>
              <a:rPr lang="en-GB" sz="1200" dirty="0"/>
              <a:t>Arm Cortex-M0</a:t>
            </a:r>
          </a:p>
          <a:p>
            <a:pPr algn="ctr">
              <a:defRPr/>
            </a:pPr>
            <a:r>
              <a:rPr lang="en-GB" sz="1200" dirty="0"/>
              <a:t>Processor</a:t>
            </a:r>
          </a:p>
        </p:txBody>
      </p:sp>
      <p:sp>
        <p:nvSpPr>
          <p:cNvPr id="16" name="Rectangle 15">
            <a:extLst>
              <a:ext uri="{FF2B5EF4-FFF2-40B4-BE49-F238E27FC236}">
                <a16:creationId xmlns:a16="http://schemas.microsoft.com/office/drawing/2014/main" id="{A308AA34-63F5-45FE-861D-20845C188433}"/>
              </a:ext>
            </a:extLst>
          </p:cNvPr>
          <p:cNvSpPr/>
          <p:nvPr/>
        </p:nvSpPr>
        <p:spPr bwMode="auto">
          <a:xfrm>
            <a:off x="1186193" y="4306718"/>
            <a:ext cx="1349906" cy="458787"/>
          </a:xfrm>
          <a:prstGeom prst="rect">
            <a:avLst/>
          </a:prstGeom>
          <a:solidFill>
            <a:schemeClr val="accent5">
              <a:lumMod val="60000"/>
              <a:lumOff val="40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r>
              <a:rPr lang="en-GB" sz="1000" dirty="0"/>
              <a:t>BRAM</a:t>
            </a:r>
          </a:p>
        </p:txBody>
      </p:sp>
      <p:sp>
        <p:nvSpPr>
          <p:cNvPr id="17" name="Rectangle 16">
            <a:extLst>
              <a:ext uri="{FF2B5EF4-FFF2-40B4-BE49-F238E27FC236}">
                <a16:creationId xmlns:a16="http://schemas.microsoft.com/office/drawing/2014/main" id="{CF619A0C-18FD-4B2E-B9A5-AACB1B1C8B2D}"/>
              </a:ext>
            </a:extLst>
          </p:cNvPr>
          <p:cNvSpPr/>
          <p:nvPr/>
        </p:nvSpPr>
        <p:spPr bwMode="auto">
          <a:xfrm>
            <a:off x="1186193" y="3973343"/>
            <a:ext cx="10039661" cy="161925"/>
          </a:xfrm>
          <a:prstGeom prst="rect">
            <a:avLst/>
          </a:prstGeom>
          <a:solidFill>
            <a:schemeClr val="accent2">
              <a:lumMod val="40000"/>
              <a:lumOff val="60000"/>
            </a:schemeClr>
          </a:solidFill>
          <a:ln w="19050" cap="flat" cmpd="sng" algn="ctr">
            <a:noFill/>
            <a:prstDash val="solid"/>
            <a:round/>
            <a:headEnd type="none" w="med" len="med"/>
            <a:tailEnd type="none" w="med" len="med"/>
          </a:ln>
          <a:effectLst/>
        </p:spPr>
        <p:txBody>
          <a:bodyPr wrap="none" anchor="ctr"/>
          <a:lstStyle/>
          <a:p>
            <a:pPr algn="ctr">
              <a:defRPr/>
            </a:pPr>
            <a:endParaRPr lang="en-GB" sz="1000" dirty="0"/>
          </a:p>
        </p:txBody>
      </p:sp>
      <p:sp>
        <p:nvSpPr>
          <p:cNvPr id="18" name="TextBox 30">
            <a:extLst>
              <a:ext uri="{FF2B5EF4-FFF2-40B4-BE49-F238E27FC236}">
                <a16:creationId xmlns:a16="http://schemas.microsoft.com/office/drawing/2014/main" id="{945425D4-41BD-4901-99C2-05FCE1F502FB}"/>
              </a:ext>
            </a:extLst>
          </p:cNvPr>
          <p:cNvSpPr txBox="1">
            <a:spLocks noChangeArrowheads="1"/>
          </p:cNvSpPr>
          <p:nvPr/>
        </p:nvSpPr>
        <p:spPr bwMode="auto">
          <a:xfrm>
            <a:off x="832848" y="2676355"/>
            <a:ext cx="1817506"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ctr" eaLnBrk="1" hangingPunct="1"/>
            <a:r>
              <a:rPr lang="en-GB" sz="1200" dirty="0"/>
              <a:t>System on Chip</a:t>
            </a:r>
          </a:p>
        </p:txBody>
      </p:sp>
      <p:sp>
        <p:nvSpPr>
          <p:cNvPr id="19" name="TextBox 75">
            <a:extLst>
              <a:ext uri="{FF2B5EF4-FFF2-40B4-BE49-F238E27FC236}">
                <a16:creationId xmlns:a16="http://schemas.microsoft.com/office/drawing/2014/main" id="{79FA6317-2AFB-400A-917E-2F2C737CECD3}"/>
              </a:ext>
            </a:extLst>
          </p:cNvPr>
          <p:cNvSpPr txBox="1">
            <a:spLocks noChangeArrowheads="1"/>
          </p:cNvSpPr>
          <p:nvPr/>
        </p:nvSpPr>
        <p:spPr bwMode="auto">
          <a:xfrm>
            <a:off x="7738950" y="3208167"/>
            <a:ext cx="3580001"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100" dirty="0"/>
              <a:t>Arm AMBA 3 AHB-Lite System Bus</a:t>
            </a:r>
          </a:p>
          <a:p>
            <a:pPr eaLnBrk="1" hangingPunct="1"/>
            <a:endParaRPr lang="en-GB" sz="1100" dirty="0"/>
          </a:p>
        </p:txBody>
      </p:sp>
      <p:sp>
        <p:nvSpPr>
          <p:cNvPr id="20" name="Down Arrow 58">
            <a:extLst>
              <a:ext uri="{FF2B5EF4-FFF2-40B4-BE49-F238E27FC236}">
                <a16:creationId xmlns:a16="http://schemas.microsoft.com/office/drawing/2014/main" id="{B65AD66C-FFD4-490B-86CD-2B1CE2632391}"/>
              </a:ext>
            </a:extLst>
          </p:cNvPr>
          <p:cNvSpPr/>
          <p:nvPr/>
        </p:nvSpPr>
        <p:spPr bwMode="auto">
          <a:xfrm>
            <a:off x="1188309" y="4006679"/>
            <a:ext cx="279291" cy="300038"/>
          </a:xfrm>
          <a:prstGeom prst="downArrow">
            <a:avLst/>
          </a:prstGeom>
          <a:solidFill>
            <a:schemeClr val="accent2">
              <a:lumMod val="40000"/>
              <a:lumOff val="60000"/>
            </a:schemeClr>
          </a:solidFill>
          <a:ln w="19050" cap="flat" cmpd="sng" algn="ctr">
            <a:noFill/>
            <a:prstDash val="solid"/>
            <a:round/>
            <a:headEnd type="none" w="med" len="med"/>
            <a:tailEnd type="none" w="med" len="med"/>
          </a:ln>
          <a:effectLst/>
        </p:spPr>
        <p:txBody>
          <a:bodyPr wrap="none" anchor="ctr"/>
          <a:lstStyle/>
          <a:p>
            <a:pPr algn="ctr">
              <a:defRPr/>
            </a:pPr>
            <a:endParaRPr lang="en-GB" dirty="0">
              <a:cs typeface="+mn-cs"/>
            </a:endParaRPr>
          </a:p>
        </p:txBody>
      </p:sp>
      <p:sp>
        <p:nvSpPr>
          <p:cNvPr id="21" name="Down Arrow 59">
            <a:extLst>
              <a:ext uri="{FF2B5EF4-FFF2-40B4-BE49-F238E27FC236}">
                <a16:creationId xmlns:a16="http://schemas.microsoft.com/office/drawing/2014/main" id="{F615DE32-D9E4-4F46-8731-CF6045C2A3AA}"/>
              </a:ext>
            </a:extLst>
          </p:cNvPr>
          <p:cNvSpPr/>
          <p:nvPr/>
        </p:nvSpPr>
        <p:spPr bwMode="auto">
          <a:xfrm>
            <a:off x="3035437" y="4006679"/>
            <a:ext cx="279291" cy="300038"/>
          </a:xfrm>
          <a:prstGeom prst="downArrow">
            <a:avLst/>
          </a:prstGeom>
          <a:solidFill>
            <a:schemeClr val="accent2">
              <a:lumMod val="40000"/>
              <a:lumOff val="60000"/>
            </a:schemeClr>
          </a:solidFill>
          <a:ln w="19050" cap="flat" cmpd="sng" algn="ctr">
            <a:noFill/>
            <a:prstDash val="solid"/>
            <a:round/>
            <a:headEnd type="none" w="med" len="med"/>
            <a:tailEnd type="none" w="med" len="med"/>
          </a:ln>
          <a:effectLst/>
        </p:spPr>
        <p:txBody>
          <a:bodyPr wrap="none" anchor="ctr"/>
          <a:lstStyle/>
          <a:p>
            <a:pPr algn="ctr">
              <a:defRPr/>
            </a:pPr>
            <a:endParaRPr lang="en-GB" dirty="0">
              <a:cs typeface="+mn-cs"/>
            </a:endParaRPr>
          </a:p>
        </p:txBody>
      </p:sp>
      <p:sp>
        <p:nvSpPr>
          <p:cNvPr id="22" name="Down Arrow 60">
            <a:extLst>
              <a:ext uri="{FF2B5EF4-FFF2-40B4-BE49-F238E27FC236}">
                <a16:creationId xmlns:a16="http://schemas.microsoft.com/office/drawing/2014/main" id="{259DCC42-626F-47E8-838E-2E15F88D9997}"/>
              </a:ext>
            </a:extLst>
          </p:cNvPr>
          <p:cNvSpPr/>
          <p:nvPr/>
        </p:nvSpPr>
        <p:spPr bwMode="auto">
          <a:xfrm rot="10800000">
            <a:off x="5381904" y="3219280"/>
            <a:ext cx="279291" cy="754063"/>
          </a:xfrm>
          <a:prstGeom prst="downArrow">
            <a:avLst/>
          </a:prstGeom>
          <a:solidFill>
            <a:schemeClr val="accent2">
              <a:lumMod val="40000"/>
              <a:lumOff val="60000"/>
            </a:schemeClr>
          </a:solidFill>
          <a:ln w="19050" cap="flat" cmpd="sng" algn="ctr">
            <a:noFill/>
            <a:prstDash val="solid"/>
            <a:round/>
            <a:headEnd type="none" w="med" len="med"/>
            <a:tailEnd type="none" w="med" len="med"/>
          </a:ln>
          <a:effectLst/>
        </p:spPr>
        <p:txBody>
          <a:bodyPr wrap="none" anchor="ctr"/>
          <a:lstStyle/>
          <a:p>
            <a:pPr algn="ctr">
              <a:defRPr/>
            </a:pPr>
            <a:endParaRPr lang="en-GB" dirty="0">
              <a:cs typeface="+mn-cs"/>
            </a:endParaRPr>
          </a:p>
        </p:txBody>
      </p:sp>
      <p:sp>
        <p:nvSpPr>
          <p:cNvPr id="23" name="Down Arrow 61">
            <a:extLst>
              <a:ext uri="{FF2B5EF4-FFF2-40B4-BE49-F238E27FC236}">
                <a16:creationId xmlns:a16="http://schemas.microsoft.com/office/drawing/2014/main" id="{D0AC67A4-39D0-422C-AB9E-289D56B758E6}"/>
              </a:ext>
            </a:extLst>
          </p:cNvPr>
          <p:cNvSpPr/>
          <p:nvPr/>
        </p:nvSpPr>
        <p:spPr bwMode="auto">
          <a:xfrm rot="10800000">
            <a:off x="6018772" y="3219280"/>
            <a:ext cx="277176" cy="544513"/>
          </a:xfrm>
          <a:prstGeom prst="downArrow">
            <a:avLst/>
          </a:prstGeom>
          <a:solidFill>
            <a:schemeClr val="accent3">
              <a:lumMod val="60000"/>
              <a:lumOff val="40000"/>
            </a:schemeClr>
          </a:solidFill>
          <a:ln w="19050" cap="flat" cmpd="sng" algn="ctr">
            <a:noFill/>
            <a:prstDash val="solid"/>
            <a:round/>
            <a:headEnd type="none" w="med" len="med"/>
            <a:tailEnd type="none" w="med" len="med"/>
          </a:ln>
          <a:effectLst/>
        </p:spPr>
        <p:txBody>
          <a:bodyPr wrap="none" anchor="ctr"/>
          <a:lstStyle/>
          <a:p>
            <a:pPr algn="ctr">
              <a:defRPr/>
            </a:pPr>
            <a:endParaRPr lang="en-GB" dirty="0">
              <a:cs typeface="+mn-cs"/>
            </a:endParaRPr>
          </a:p>
        </p:txBody>
      </p:sp>
      <p:sp>
        <p:nvSpPr>
          <p:cNvPr id="24" name="Down Arrow 62">
            <a:extLst>
              <a:ext uri="{FF2B5EF4-FFF2-40B4-BE49-F238E27FC236}">
                <a16:creationId xmlns:a16="http://schemas.microsoft.com/office/drawing/2014/main" id="{FBFB1BB1-6FB7-4470-A077-E2558055F608}"/>
              </a:ext>
            </a:extLst>
          </p:cNvPr>
          <p:cNvSpPr/>
          <p:nvPr/>
        </p:nvSpPr>
        <p:spPr bwMode="auto">
          <a:xfrm rot="10800000">
            <a:off x="6649291" y="3219280"/>
            <a:ext cx="279291" cy="328613"/>
          </a:xfrm>
          <a:prstGeom prst="downArrow">
            <a:avLst/>
          </a:prstGeom>
          <a:solidFill>
            <a:schemeClr val="bg1">
              <a:lumMod val="65000"/>
            </a:schemeClr>
          </a:solidFill>
          <a:ln w="19050" cap="flat" cmpd="sng" algn="ctr">
            <a:noFill/>
            <a:prstDash val="solid"/>
            <a:round/>
            <a:headEnd type="none" w="med" len="med"/>
            <a:tailEnd type="none" w="med" len="med"/>
          </a:ln>
          <a:effectLst/>
        </p:spPr>
        <p:txBody>
          <a:bodyPr wrap="none" anchor="ctr"/>
          <a:lstStyle/>
          <a:p>
            <a:pPr algn="ctr">
              <a:defRPr/>
            </a:pPr>
            <a:endParaRPr lang="en-GB" dirty="0">
              <a:cs typeface="+mn-cs"/>
            </a:endParaRPr>
          </a:p>
        </p:txBody>
      </p:sp>
      <p:sp>
        <p:nvSpPr>
          <p:cNvPr id="25" name="TextBox 29">
            <a:extLst>
              <a:ext uri="{FF2B5EF4-FFF2-40B4-BE49-F238E27FC236}">
                <a16:creationId xmlns:a16="http://schemas.microsoft.com/office/drawing/2014/main" id="{1469174C-28E1-47EF-B914-1B1AC426A1C1}"/>
              </a:ext>
            </a:extLst>
          </p:cNvPr>
          <p:cNvSpPr txBox="1">
            <a:spLocks noChangeArrowheads="1"/>
          </p:cNvSpPr>
          <p:nvPr/>
        </p:nvSpPr>
        <p:spPr bwMode="auto">
          <a:xfrm>
            <a:off x="5559635" y="3670130"/>
            <a:ext cx="217931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dirty="0"/>
              <a:t>32-bit Address Bus</a:t>
            </a:r>
          </a:p>
        </p:txBody>
      </p:sp>
      <p:sp>
        <p:nvSpPr>
          <p:cNvPr id="26" name="TextBox 28">
            <a:extLst>
              <a:ext uri="{FF2B5EF4-FFF2-40B4-BE49-F238E27FC236}">
                <a16:creationId xmlns:a16="http://schemas.microsoft.com/office/drawing/2014/main" id="{6E026240-9A86-487E-AFD1-78CAA0F44D8C}"/>
              </a:ext>
            </a:extLst>
          </p:cNvPr>
          <p:cNvSpPr txBox="1">
            <a:spLocks noChangeArrowheads="1"/>
          </p:cNvSpPr>
          <p:nvPr/>
        </p:nvSpPr>
        <p:spPr bwMode="auto">
          <a:xfrm>
            <a:off x="4751384" y="3913017"/>
            <a:ext cx="181962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dirty="0"/>
              <a:t>32-bit Data Bus</a:t>
            </a:r>
          </a:p>
        </p:txBody>
      </p:sp>
      <p:sp>
        <p:nvSpPr>
          <p:cNvPr id="27" name="TextBox 29">
            <a:extLst>
              <a:ext uri="{FF2B5EF4-FFF2-40B4-BE49-F238E27FC236}">
                <a16:creationId xmlns:a16="http://schemas.microsoft.com/office/drawing/2014/main" id="{8DC7DD25-F8DE-4DD4-9C3D-E41A131A9402}"/>
              </a:ext>
            </a:extLst>
          </p:cNvPr>
          <p:cNvSpPr txBox="1">
            <a:spLocks noChangeArrowheads="1"/>
          </p:cNvSpPr>
          <p:nvPr/>
        </p:nvSpPr>
        <p:spPr bwMode="auto">
          <a:xfrm>
            <a:off x="6198618" y="3425655"/>
            <a:ext cx="183443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dirty="0"/>
              <a:t>Control Signals</a:t>
            </a:r>
          </a:p>
        </p:txBody>
      </p:sp>
      <p:pic>
        <p:nvPicPr>
          <p:cNvPr id="28" name="Picture 42">
            <a:extLst>
              <a:ext uri="{FF2B5EF4-FFF2-40B4-BE49-F238E27FC236}">
                <a16:creationId xmlns:a16="http://schemas.microsoft.com/office/drawing/2014/main" id="{477A8A18-1E42-4F8F-A2C3-956E5A1914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61798" y="2814467"/>
            <a:ext cx="1652472" cy="43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 name="Rectangle 28">
            <a:extLst>
              <a:ext uri="{FF2B5EF4-FFF2-40B4-BE49-F238E27FC236}">
                <a16:creationId xmlns:a16="http://schemas.microsoft.com/office/drawing/2014/main" id="{92C5DE46-4539-41B5-B824-AF8ADD118FF8}"/>
              </a:ext>
            </a:extLst>
          </p:cNvPr>
          <p:cNvSpPr/>
          <p:nvPr/>
        </p:nvSpPr>
        <p:spPr bwMode="auto">
          <a:xfrm>
            <a:off x="2923299" y="4306718"/>
            <a:ext cx="1349906" cy="458787"/>
          </a:xfrm>
          <a:prstGeom prst="rect">
            <a:avLst/>
          </a:prstGeom>
          <a:solidFill>
            <a:schemeClr val="accent5">
              <a:lumMod val="60000"/>
              <a:lumOff val="40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r>
              <a:rPr lang="en-GB" sz="1000" dirty="0"/>
              <a:t>VGA</a:t>
            </a:r>
          </a:p>
          <a:p>
            <a:pPr algn="ctr">
              <a:defRPr/>
            </a:pPr>
            <a:r>
              <a:rPr lang="en-GB" sz="1000" dirty="0"/>
              <a:t>Peripheral</a:t>
            </a:r>
          </a:p>
        </p:txBody>
      </p:sp>
      <p:sp>
        <p:nvSpPr>
          <p:cNvPr id="30" name="Rectangle 29">
            <a:extLst>
              <a:ext uri="{FF2B5EF4-FFF2-40B4-BE49-F238E27FC236}">
                <a16:creationId xmlns:a16="http://schemas.microsoft.com/office/drawing/2014/main" id="{63CF1E7A-4106-4F5F-9823-877EC945F517}"/>
              </a:ext>
            </a:extLst>
          </p:cNvPr>
          <p:cNvSpPr/>
          <p:nvPr/>
        </p:nvSpPr>
        <p:spPr bwMode="auto">
          <a:xfrm>
            <a:off x="2923299" y="5173493"/>
            <a:ext cx="1349906" cy="458787"/>
          </a:xfrm>
          <a:prstGeom prst="rect">
            <a:avLst/>
          </a:prstGeom>
          <a:solidFill>
            <a:schemeClr val="accent5">
              <a:lumMod val="60000"/>
              <a:lumOff val="40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r>
              <a:rPr lang="en-GB" sz="1000" dirty="0"/>
              <a:t>Monitor</a:t>
            </a:r>
          </a:p>
        </p:txBody>
      </p:sp>
      <p:sp>
        <p:nvSpPr>
          <p:cNvPr id="31" name="Up-Down Arrow 74">
            <a:extLst>
              <a:ext uri="{FF2B5EF4-FFF2-40B4-BE49-F238E27FC236}">
                <a16:creationId xmlns:a16="http://schemas.microsoft.com/office/drawing/2014/main" id="{1B5896C7-C12D-4021-9DEA-9636D0A8C0A0}"/>
              </a:ext>
            </a:extLst>
          </p:cNvPr>
          <p:cNvSpPr/>
          <p:nvPr/>
        </p:nvSpPr>
        <p:spPr bwMode="auto">
          <a:xfrm>
            <a:off x="3460722" y="4765505"/>
            <a:ext cx="277174" cy="398463"/>
          </a:xfrm>
          <a:prstGeom prst="upDownArrow">
            <a:avLst/>
          </a:prstGeom>
          <a:solidFill>
            <a:schemeClr val="bg1">
              <a:lumMod val="95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dirty="0"/>
          </a:p>
        </p:txBody>
      </p:sp>
      <p:sp>
        <p:nvSpPr>
          <p:cNvPr id="32" name="Rectangle 31">
            <a:extLst>
              <a:ext uri="{FF2B5EF4-FFF2-40B4-BE49-F238E27FC236}">
                <a16:creationId xmlns:a16="http://schemas.microsoft.com/office/drawing/2014/main" id="{B1F739B6-E457-4BAC-A4AD-73CFF6A41F29}"/>
              </a:ext>
            </a:extLst>
          </p:cNvPr>
          <p:cNvSpPr/>
          <p:nvPr/>
        </p:nvSpPr>
        <p:spPr bwMode="auto">
          <a:xfrm>
            <a:off x="4736573" y="4306718"/>
            <a:ext cx="1349906" cy="458787"/>
          </a:xfrm>
          <a:prstGeom prst="rect">
            <a:avLst/>
          </a:prstGeom>
          <a:solidFill>
            <a:schemeClr val="accent5">
              <a:lumMod val="60000"/>
              <a:lumOff val="40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r>
              <a:rPr lang="en-GB" sz="1000" dirty="0"/>
              <a:t>UART</a:t>
            </a:r>
          </a:p>
          <a:p>
            <a:pPr algn="ctr">
              <a:defRPr/>
            </a:pPr>
            <a:r>
              <a:rPr lang="en-GB" sz="1000" dirty="0"/>
              <a:t>Peripheral</a:t>
            </a:r>
          </a:p>
        </p:txBody>
      </p:sp>
      <p:sp>
        <p:nvSpPr>
          <p:cNvPr id="33" name="Rectangle 32">
            <a:extLst>
              <a:ext uri="{FF2B5EF4-FFF2-40B4-BE49-F238E27FC236}">
                <a16:creationId xmlns:a16="http://schemas.microsoft.com/office/drawing/2014/main" id="{7A31B34A-8610-45A4-9F54-2953E217EAF3}"/>
              </a:ext>
            </a:extLst>
          </p:cNvPr>
          <p:cNvSpPr/>
          <p:nvPr/>
        </p:nvSpPr>
        <p:spPr bwMode="auto">
          <a:xfrm>
            <a:off x="4736573" y="5173493"/>
            <a:ext cx="1349906" cy="458787"/>
          </a:xfrm>
          <a:prstGeom prst="rect">
            <a:avLst/>
          </a:prstGeom>
          <a:solidFill>
            <a:schemeClr val="accent5">
              <a:lumMod val="60000"/>
              <a:lumOff val="40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r>
              <a:rPr lang="en-GB" sz="1000" dirty="0"/>
              <a:t>To Host</a:t>
            </a:r>
          </a:p>
        </p:txBody>
      </p:sp>
      <p:sp>
        <p:nvSpPr>
          <p:cNvPr id="34" name="Up-Down Arrow 79">
            <a:extLst>
              <a:ext uri="{FF2B5EF4-FFF2-40B4-BE49-F238E27FC236}">
                <a16:creationId xmlns:a16="http://schemas.microsoft.com/office/drawing/2014/main" id="{8A46B63E-1364-4142-8E38-53DBEB9DB50C}"/>
              </a:ext>
            </a:extLst>
          </p:cNvPr>
          <p:cNvSpPr/>
          <p:nvPr/>
        </p:nvSpPr>
        <p:spPr bwMode="auto">
          <a:xfrm>
            <a:off x="5273996" y="4765505"/>
            <a:ext cx="277176" cy="398463"/>
          </a:xfrm>
          <a:prstGeom prst="upDownArrow">
            <a:avLst/>
          </a:prstGeom>
          <a:solidFill>
            <a:schemeClr val="bg1">
              <a:lumMod val="95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dirty="0"/>
          </a:p>
        </p:txBody>
      </p:sp>
      <p:sp>
        <p:nvSpPr>
          <p:cNvPr id="35" name="Rounded Rectangle 91">
            <a:extLst>
              <a:ext uri="{FF2B5EF4-FFF2-40B4-BE49-F238E27FC236}">
                <a16:creationId xmlns:a16="http://schemas.microsoft.com/office/drawing/2014/main" id="{9C70EF6A-E7C8-4F1A-A980-4EB26721E5C1}"/>
              </a:ext>
            </a:extLst>
          </p:cNvPr>
          <p:cNvSpPr>
            <a:spLocks noChangeArrowheads="1"/>
          </p:cNvSpPr>
          <p:nvPr/>
        </p:nvSpPr>
        <p:spPr bwMode="auto">
          <a:xfrm>
            <a:off x="4491135" y="4189243"/>
            <a:ext cx="1840781" cy="1576387"/>
          </a:xfrm>
          <a:prstGeom prst="roundRect">
            <a:avLst>
              <a:gd name="adj" fmla="val 16667"/>
            </a:avLst>
          </a:prstGeom>
          <a:noFill/>
          <a:ln w="19050" algn="ctr">
            <a:solidFill>
              <a:srgbClr val="C00000"/>
            </a:solidFill>
            <a:prstDash val="sysDash"/>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dirty="0"/>
          </a:p>
        </p:txBody>
      </p:sp>
    </p:spTree>
    <p:extLst>
      <p:ext uri="{BB962C8B-B14F-4D97-AF65-F5344CB8AC3E}">
        <p14:creationId xmlns:p14="http://schemas.microsoft.com/office/powerpoint/2010/main" val="20373866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GB" dirty="0"/>
              <a:t>AHB UART Peripheral</a:t>
            </a:r>
            <a:endParaRPr lang="en-US" dirty="0"/>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sz="quarter" idx="1"/>
          </p:nvPr>
        </p:nvSpPr>
        <p:spPr bwMode="auto">
          <a:xfrm>
            <a:off x="492125" y="1368425"/>
            <a:ext cx="11180763" cy="4086225"/>
          </a:xfrm>
        </p:spPr>
        <p:txBody>
          <a:bodyPr wrap="square" numCol="1" anchor="t" anchorCtr="0" compatLnSpc="1">
            <a:prstTxWarp prst="textNoShape">
              <a:avLst/>
            </a:prstTxWarp>
          </a:bodyPr>
          <a:lstStyle/>
          <a:p>
            <a:r>
              <a:rPr lang="en-GB" dirty="0"/>
              <a:t>In our design, the UART peripheral consists of:</a:t>
            </a:r>
            <a:endParaRPr lang="en-US" altLang="en-US" dirty="0">
              <a:ea typeface="ＭＳ Ｐゴシック" panose="020B0600070205080204" pitchFamily="34" charset="-128"/>
            </a:endParaRPr>
          </a:p>
          <a:p>
            <a:pPr lvl="1"/>
            <a:r>
              <a:rPr lang="en-GB" dirty="0"/>
              <a:t>UART transmitter, receiver</a:t>
            </a:r>
          </a:p>
          <a:p>
            <a:pPr lvl="1"/>
            <a:r>
              <a:rPr lang="en-GB" dirty="0"/>
              <a:t>Transmitter FIFO and receiver FIFO</a:t>
            </a:r>
          </a:p>
          <a:p>
            <a:pPr lvl="1"/>
            <a:r>
              <a:rPr lang="en-GB" dirty="0"/>
              <a:t>Baud rate generator</a:t>
            </a:r>
          </a:p>
          <a:p>
            <a:pPr lvl="1"/>
            <a:r>
              <a:rPr lang="en-GB" dirty="0"/>
              <a:t>AHB bus interface</a:t>
            </a:r>
            <a:endParaRPr lang="en-US" altLang="en-US" dirty="0">
              <a:ea typeface="ＭＳ Ｐゴシック" panose="020B0600070205080204" pitchFamily="34" charset="-128"/>
            </a:endParaRPr>
          </a:p>
        </p:txBody>
      </p:sp>
      <p:sp>
        <p:nvSpPr>
          <p:cNvPr id="5" name="Rectangle 4">
            <a:extLst>
              <a:ext uri="{FF2B5EF4-FFF2-40B4-BE49-F238E27FC236}">
                <a16:creationId xmlns:a16="http://schemas.microsoft.com/office/drawing/2014/main" id="{A1A1698F-8769-4D0B-A26C-207652912699}"/>
              </a:ext>
            </a:extLst>
          </p:cNvPr>
          <p:cNvSpPr/>
          <p:nvPr/>
        </p:nvSpPr>
        <p:spPr bwMode="auto">
          <a:xfrm>
            <a:off x="1904257" y="3422651"/>
            <a:ext cx="8012686" cy="2447925"/>
          </a:xfrm>
          <a:prstGeom prst="rect">
            <a:avLst/>
          </a:prstGeom>
          <a:solidFill>
            <a:schemeClr val="bg1">
              <a:lumMod val="95000"/>
            </a:schemeClr>
          </a:solidFill>
          <a:ln w="19050" cap="flat" cmpd="sng" algn="ctr">
            <a:noFill/>
            <a:prstDash val="solid"/>
            <a:round/>
            <a:headEnd type="none" w="med" len="med"/>
            <a:tailEnd type="none" w="med" len="med"/>
          </a:ln>
          <a:effectLst/>
        </p:spPr>
        <p:txBody>
          <a:bodyPr wrap="none" anchor="ctr"/>
          <a:lstStyle/>
          <a:p>
            <a:pPr algn="ctr">
              <a:defRPr/>
            </a:pPr>
            <a:endParaRPr lang="en-GB" sz="1200" b="0" dirty="0"/>
          </a:p>
        </p:txBody>
      </p:sp>
      <p:sp>
        <p:nvSpPr>
          <p:cNvPr id="6" name="Rectangle 5">
            <a:extLst>
              <a:ext uri="{FF2B5EF4-FFF2-40B4-BE49-F238E27FC236}">
                <a16:creationId xmlns:a16="http://schemas.microsoft.com/office/drawing/2014/main" id="{96971872-1A60-41B5-9FB9-4D2F58213F6D}"/>
              </a:ext>
            </a:extLst>
          </p:cNvPr>
          <p:cNvSpPr/>
          <p:nvPr/>
        </p:nvSpPr>
        <p:spPr bwMode="auto">
          <a:xfrm>
            <a:off x="7507000" y="3660776"/>
            <a:ext cx="1999469" cy="506413"/>
          </a:xfrm>
          <a:prstGeom prst="rect">
            <a:avLst/>
          </a:prstGeom>
          <a:solidFill>
            <a:schemeClr val="accent5">
              <a:lumMod val="40000"/>
              <a:lumOff val="60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r>
              <a:rPr lang="en-GB" sz="1200" b="0" dirty="0"/>
              <a:t>UART </a:t>
            </a:r>
          </a:p>
          <a:p>
            <a:pPr algn="ctr">
              <a:defRPr/>
            </a:pPr>
            <a:r>
              <a:rPr lang="en-GB" sz="1200" b="0" dirty="0"/>
              <a:t>Transmitter</a:t>
            </a:r>
          </a:p>
        </p:txBody>
      </p:sp>
      <p:sp>
        <p:nvSpPr>
          <p:cNvPr id="7" name="Rectangle 6">
            <a:extLst>
              <a:ext uri="{FF2B5EF4-FFF2-40B4-BE49-F238E27FC236}">
                <a16:creationId xmlns:a16="http://schemas.microsoft.com/office/drawing/2014/main" id="{750C5586-D559-44BA-B7C9-EF2B8BAE237B}"/>
              </a:ext>
            </a:extLst>
          </p:cNvPr>
          <p:cNvSpPr/>
          <p:nvPr/>
        </p:nvSpPr>
        <p:spPr bwMode="auto">
          <a:xfrm>
            <a:off x="7507000" y="5030788"/>
            <a:ext cx="1999469" cy="506412"/>
          </a:xfrm>
          <a:prstGeom prst="rect">
            <a:avLst/>
          </a:prstGeom>
          <a:solidFill>
            <a:schemeClr val="accent5">
              <a:lumMod val="40000"/>
              <a:lumOff val="60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r>
              <a:rPr lang="en-GB" sz="1200" b="0" dirty="0"/>
              <a:t>UART </a:t>
            </a:r>
          </a:p>
          <a:p>
            <a:pPr algn="ctr">
              <a:defRPr/>
            </a:pPr>
            <a:r>
              <a:rPr lang="en-GB" sz="1200" b="0" dirty="0"/>
              <a:t>Receiver</a:t>
            </a:r>
          </a:p>
        </p:txBody>
      </p:sp>
      <p:sp>
        <p:nvSpPr>
          <p:cNvPr id="8" name="Rectangle 7">
            <a:extLst>
              <a:ext uri="{FF2B5EF4-FFF2-40B4-BE49-F238E27FC236}">
                <a16:creationId xmlns:a16="http://schemas.microsoft.com/office/drawing/2014/main" id="{82CF9083-7ED0-4B58-BD14-5BB95C631543}"/>
              </a:ext>
            </a:extLst>
          </p:cNvPr>
          <p:cNvSpPr/>
          <p:nvPr/>
        </p:nvSpPr>
        <p:spPr bwMode="auto">
          <a:xfrm>
            <a:off x="7507000" y="4405313"/>
            <a:ext cx="1999469" cy="385762"/>
          </a:xfrm>
          <a:prstGeom prst="rect">
            <a:avLst/>
          </a:prstGeom>
          <a:solidFill>
            <a:schemeClr val="accent5">
              <a:lumMod val="40000"/>
              <a:lumOff val="60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r>
              <a:rPr lang="en-GB" sz="1200" b="0" dirty="0"/>
              <a:t>Baud </a:t>
            </a:r>
            <a:r>
              <a:rPr lang="en-GB" sz="1200" dirty="0"/>
              <a:t>R</a:t>
            </a:r>
            <a:r>
              <a:rPr lang="en-GB" sz="1200" b="0" dirty="0"/>
              <a:t>ate </a:t>
            </a:r>
          </a:p>
          <a:p>
            <a:pPr algn="ctr">
              <a:defRPr/>
            </a:pPr>
            <a:r>
              <a:rPr lang="en-GB" sz="1200" b="0" dirty="0"/>
              <a:t>Generator</a:t>
            </a:r>
          </a:p>
        </p:txBody>
      </p:sp>
      <p:sp>
        <p:nvSpPr>
          <p:cNvPr id="9" name="Rectangle 8">
            <a:extLst>
              <a:ext uri="{FF2B5EF4-FFF2-40B4-BE49-F238E27FC236}">
                <a16:creationId xmlns:a16="http://schemas.microsoft.com/office/drawing/2014/main" id="{0084508C-E727-472D-B7D1-AEB1A376189C}"/>
              </a:ext>
            </a:extLst>
          </p:cNvPr>
          <p:cNvSpPr/>
          <p:nvPr/>
        </p:nvSpPr>
        <p:spPr bwMode="auto">
          <a:xfrm>
            <a:off x="4428454" y="3660776"/>
            <a:ext cx="1999468" cy="506413"/>
          </a:xfrm>
          <a:prstGeom prst="rect">
            <a:avLst/>
          </a:prstGeom>
          <a:solidFill>
            <a:schemeClr val="accent5">
              <a:lumMod val="40000"/>
              <a:lumOff val="60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r>
              <a:rPr lang="en-GB" sz="1200" b="0" dirty="0"/>
              <a:t>Transmitter</a:t>
            </a:r>
          </a:p>
          <a:p>
            <a:pPr algn="ctr">
              <a:defRPr/>
            </a:pPr>
            <a:r>
              <a:rPr lang="en-GB" sz="1200" b="0" dirty="0"/>
              <a:t>FIFO</a:t>
            </a:r>
          </a:p>
        </p:txBody>
      </p:sp>
      <p:sp>
        <p:nvSpPr>
          <p:cNvPr id="10" name="Rectangle 9">
            <a:extLst>
              <a:ext uri="{FF2B5EF4-FFF2-40B4-BE49-F238E27FC236}">
                <a16:creationId xmlns:a16="http://schemas.microsoft.com/office/drawing/2014/main" id="{9CD562ED-7298-4500-893E-81917A0C9616}"/>
              </a:ext>
            </a:extLst>
          </p:cNvPr>
          <p:cNvSpPr/>
          <p:nvPr/>
        </p:nvSpPr>
        <p:spPr bwMode="auto">
          <a:xfrm>
            <a:off x="4428454" y="5030788"/>
            <a:ext cx="1999468" cy="506412"/>
          </a:xfrm>
          <a:prstGeom prst="rect">
            <a:avLst/>
          </a:prstGeom>
          <a:solidFill>
            <a:schemeClr val="accent5">
              <a:lumMod val="40000"/>
              <a:lumOff val="60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r>
              <a:rPr lang="en-GB" sz="1200" b="0" dirty="0"/>
              <a:t>Receiver</a:t>
            </a:r>
          </a:p>
          <a:p>
            <a:pPr algn="ctr">
              <a:defRPr/>
            </a:pPr>
            <a:r>
              <a:rPr lang="en-GB" sz="1200" b="0" dirty="0"/>
              <a:t>FIFO</a:t>
            </a:r>
          </a:p>
        </p:txBody>
      </p:sp>
      <p:cxnSp>
        <p:nvCxnSpPr>
          <p:cNvPr id="11" name="Straight Arrow Connector 10">
            <a:extLst>
              <a:ext uri="{FF2B5EF4-FFF2-40B4-BE49-F238E27FC236}">
                <a16:creationId xmlns:a16="http://schemas.microsoft.com/office/drawing/2014/main" id="{65B03BAB-CD04-483D-A486-220D3D179692}"/>
              </a:ext>
            </a:extLst>
          </p:cNvPr>
          <p:cNvCxnSpPr/>
          <p:nvPr/>
        </p:nvCxnSpPr>
        <p:spPr bwMode="auto">
          <a:xfrm>
            <a:off x="9506470" y="3892550"/>
            <a:ext cx="1053688" cy="0"/>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p:spPr>
      </p:cxnSp>
      <p:cxnSp>
        <p:nvCxnSpPr>
          <p:cNvPr id="12" name="Straight Arrow Connector 11">
            <a:extLst>
              <a:ext uri="{FF2B5EF4-FFF2-40B4-BE49-F238E27FC236}">
                <a16:creationId xmlns:a16="http://schemas.microsoft.com/office/drawing/2014/main" id="{6880807E-9343-476B-BD1E-4C9972DC78EB}"/>
              </a:ext>
            </a:extLst>
          </p:cNvPr>
          <p:cNvCxnSpPr/>
          <p:nvPr/>
        </p:nvCxnSpPr>
        <p:spPr bwMode="auto">
          <a:xfrm flipH="1">
            <a:off x="9533975" y="5283200"/>
            <a:ext cx="998676" cy="0"/>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p:spPr>
      </p:cxnSp>
      <p:cxnSp>
        <p:nvCxnSpPr>
          <p:cNvPr id="13" name="Straight Arrow Connector 12">
            <a:extLst>
              <a:ext uri="{FF2B5EF4-FFF2-40B4-BE49-F238E27FC236}">
                <a16:creationId xmlns:a16="http://schemas.microsoft.com/office/drawing/2014/main" id="{0A9A786F-AD64-4B86-A69D-276CA8509AFA}"/>
              </a:ext>
            </a:extLst>
          </p:cNvPr>
          <p:cNvCxnSpPr/>
          <p:nvPr/>
        </p:nvCxnSpPr>
        <p:spPr bwMode="auto">
          <a:xfrm>
            <a:off x="6427922" y="3709988"/>
            <a:ext cx="1055805" cy="0"/>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p:spPr>
      </p:cxnSp>
      <p:cxnSp>
        <p:nvCxnSpPr>
          <p:cNvPr id="14" name="Straight Arrow Connector 13">
            <a:extLst>
              <a:ext uri="{FF2B5EF4-FFF2-40B4-BE49-F238E27FC236}">
                <a16:creationId xmlns:a16="http://schemas.microsoft.com/office/drawing/2014/main" id="{412CF6A0-0254-4871-9E3E-AF829EF42F49}"/>
              </a:ext>
            </a:extLst>
          </p:cNvPr>
          <p:cNvCxnSpPr/>
          <p:nvPr/>
        </p:nvCxnSpPr>
        <p:spPr bwMode="auto">
          <a:xfrm flipH="1">
            <a:off x="6427922" y="4140200"/>
            <a:ext cx="1093890" cy="0"/>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p:spPr>
      </p:cxnSp>
      <p:cxnSp>
        <p:nvCxnSpPr>
          <p:cNvPr id="15" name="Straight Arrow Connector 14">
            <a:extLst>
              <a:ext uri="{FF2B5EF4-FFF2-40B4-BE49-F238E27FC236}">
                <a16:creationId xmlns:a16="http://schemas.microsoft.com/office/drawing/2014/main" id="{FCFA10D7-0413-4862-8AD5-1E096679DA7B}"/>
              </a:ext>
            </a:extLst>
          </p:cNvPr>
          <p:cNvCxnSpPr/>
          <p:nvPr/>
        </p:nvCxnSpPr>
        <p:spPr bwMode="auto">
          <a:xfrm>
            <a:off x="6427922" y="3935413"/>
            <a:ext cx="1055805" cy="0"/>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p:spPr>
      </p:cxnSp>
      <p:cxnSp>
        <p:nvCxnSpPr>
          <p:cNvPr id="16" name="Straight Arrow Connector 15">
            <a:extLst>
              <a:ext uri="{FF2B5EF4-FFF2-40B4-BE49-F238E27FC236}">
                <a16:creationId xmlns:a16="http://schemas.microsoft.com/office/drawing/2014/main" id="{048EA47F-7C26-481B-9D1F-9568EE7794F0}"/>
              </a:ext>
            </a:extLst>
          </p:cNvPr>
          <p:cNvCxnSpPr/>
          <p:nvPr/>
        </p:nvCxnSpPr>
        <p:spPr bwMode="auto">
          <a:xfrm flipH="1">
            <a:off x="6410996" y="5416550"/>
            <a:ext cx="1096005" cy="0"/>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p:spPr>
      </p:cxnSp>
      <p:cxnSp>
        <p:nvCxnSpPr>
          <p:cNvPr id="17" name="Straight Arrow Connector 16">
            <a:extLst>
              <a:ext uri="{FF2B5EF4-FFF2-40B4-BE49-F238E27FC236}">
                <a16:creationId xmlns:a16="http://schemas.microsoft.com/office/drawing/2014/main" id="{3C07D854-318C-4C1E-A6A5-E5BA17A1DC4C}"/>
              </a:ext>
            </a:extLst>
          </p:cNvPr>
          <p:cNvCxnSpPr/>
          <p:nvPr/>
        </p:nvCxnSpPr>
        <p:spPr bwMode="auto">
          <a:xfrm flipV="1">
            <a:off x="8492981" y="4167188"/>
            <a:ext cx="0" cy="228600"/>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p:spPr>
      </p:cxnSp>
      <p:cxnSp>
        <p:nvCxnSpPr>
          <p:cNvPr id="18" name="Straight Arrow Connector 17">
            <a:extLst>
              <a:ext uri="{FF2B5EF4-FFF2-40B4-BE49-F238E27FC236}">
                <a16:creationId xmlns:a16="http://schemas.microsoft.com/office/drawing/2014/main" id="{2F67BCC3-23D2-4A65-836E-1ED4543F440B}"/>
              </a:ext>
            </a:extLst>
          </p:cNvPr>
          <p:cNvCxnSpPr/>
          <p:nvPr/>
        </p:nvCxnSpPr>
        <p:spPr bwMode="auto">
          <a:xfrm>
            <a:off x="8480286" y="4787900"/>
            <a:ext cx="0" cy="242888"/>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p:spPr>
      </p:cxnSp>
      <p:cxnSp>
        <p:nvCxnSpPr>
          <p:cNvPr id="19" name="Straight Arrow Connector 18">
            <a:extLst>
              <a:ext uri="{FF2B5EF4-FFF2-40B4-BE49-F238E27FC236}">
                <a16:creationId xmlns:a16="http://schemas.microsoft.com/office/drawing/2014/main" id="{3683C310-F506-4965-B0D3-1D8D2B4CEA82}"/>
              </a:ext>
            </a:extLst>
          </p:cNvPr>
          <p:cNvCxnSpPr/>
          <p:nvPr/>
        </p:nvCxnSpPr>
        <p:spPr bwMode="auto">
          <a:xfrm flipH="1">
            <a:off x="3334564" y="4059238"/>
            <a:ext cx="1093890" cy="0"/>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p:spPr>
      </p:cxnSp>
      <p:cxnSp>
        <p:nvCxnSpPr>
          <p:cNvPr id="20" name="Straight Arrow Connector 19">
            <a:extLst>
              <a:ext uri="{FF2B5EF4-FFF2-40B4-BE49-F238E27FC236}">
                <a16:creationId xmlns:a16="http://schemas.microsoft.com/office/drawing/2014/main" id="{928400F1-4734-441B-A74A-B834AD737EC9}"/>
              </a:ext>
            </a:extLst>
          </p:cNvPr>
          <p:cNvCxnSpPr/>
          <p:nvPr/>
        </p:nvCxnSpPr>
        <p:spPr bwMode="auto">
          <a:xfrm>
            <a:off x="3374766" y="3725863"/>
            <a:ext cx="1053688" cy="0"/>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p:spPr>
      </p:cxnSp>
      <p:cxnSp>
        <p:nvCxnSpPr>
          <p:cNvPr id="21" name="Straight Arrow Connector 20">
            <a:extLst>
              <a:ext uri="{FF2B5EF4-FFF2-40B4-BE49-F238E27FC236}">
                <a16:creationId xmlns:a16="http://schemas.microsoft.com/office/drawing/2014/main" id="{EE199211-C7EC-420A-B853-E3C0A288C6DD}"/>
              </a:ext>
            </a:extLst>
          </p:cNvPr>
          <p:cNvCxnSpPr/>
          <p:nvPr/>
        </p:nvCxnSpPr>
        <p:spPr bwMode="auto">
          <a:xfrm flipH="1">
            <a:off x="3334564" y="5305425"/>
            <a:ext cx="1093890" cy="0"/>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p:spPr>
      </p:cxnSp>
      <p:sp>
        <p:nvSpPr>
          <p:cNvPr id="22" name="TextBox 86">
            <a:extLst>
              <a:ext uri="{FF2B5EF4-FFF2-40B4-BE49-F238E27FC236}">
                <a16:creationId xmlns:a16="http://schemas.microsoft.com/office/drawing/2014/main" id="{90199180-99D7-43A9-8828-298CFF7EB314}"/>
              </a:ext>
            </a:extLst>
          </p:cNvPr>
          <p:cNvSpPr txBox="1">
            <a:spLocks noChangeArrowheads="1"/>
          </p:cNvSpPr>
          <p:nvPr/>
        </p:nvSpPr>
        <p:spPr bwMode="auto">
          <a:xfrm>
            <a:off x="9923290" y="3613151"/>
            <a:ext cx="1273736"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b="0" dirty="0"/>
              <a:t>UART TX</a:t>
            </a:r>
          </a:p>
        </p:txBody>
      </p:sp>
      <p:sp>
        <p:nvSpPr>
          <p:cNvPr id="23" name="TextBox 87">
            <a:extLst>
              <a:ext uri="{FF2B5EF4-FFF2-40B4-BE49-F238E27FC236}">
                <a16:creationId xmlns:a16="http://schemas.microsoft.com/office/drawing/2014/main" id="{18B2FCA2-81F3-4406-99C5-49AC9F476098}"/>
              </a:ext>
            </a:extLst>
          </p:cNvPr>
          <p:cNvSpPr txBox="1">
            <a:spLocks noChangeArrowheads="1"/>
          </p:cNvSpPr>
          <p:nvPr/>
        </p:nvSpPr>
        <p:spPr bwMode="auto">
          <a:xfrm>
            <a:off x="9923290" y="4984751"/>
            <a:ext cx="1273736"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b="0" dirty="0"/>
              <a:t>UART RX</a:t>
            </a:r>
          </a:p>
        </p:txBody>
      </p:sp>
      <p:sp>
        <p:nvSpPr>
          <p:cNvPr id="24" name="TextBox 88">
            <a:extLst>
              <a:ext uri="{FF2B5EF4-FFF2-40B4-BE49-F238E27FC236}">
                <a16:creationId xmlns:a16="http://schemas.microsoft.com/office/drawing/2014/main" id="{B3176954-D373-47FC-B117-70710503EF63}"/>
              </a:ext>
            </a:extLst>
          </p:cNvPr>
          <p:cNvSpPr txBox="1">
            <a:spLocks noChangeArrowheads="1"/>
          </p:cNvSpPr>
          <p:nvPr/>
        </p:nvSpPr>
        <p:spPr bwMode="auto">
          <a:xfrm>
            <a:off x="6732603" y="3467101"/>
            <a:ext cx="907696"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b="0" dirty="0"/>
              <a:t>Data </a:t>
            </a:r>
          </a:p>
        </p:txBody>
      </p:sp>
      <p:sp>
        <p:nvSpPr>
          <p:cNvPr id="25" name="TextBox 89">
            <a:extLst>
              <a:ext uri="{FF2B5EF4-FFF2-40B4-BE49-F238E27FC236}">
                <a16:creationId xmlns:a16="http://schemas.microsoft.com/office/drawing/2014/main" id="{6F559BA2-310C-4F85-9979-B80625882215}"/>
              </a:ext>
            </a:extLst>
          </p:cNvPr>
          <p:cNvSpPr txBox="1">
            <a:spLocks noChangeArrowheads="1"/>
          </p:cNvSpPr>
          <p:nvPr/>
        </p:nvSpPr>
        <p:spPr bwMode="auto">
          <a:xfrm>
            <a:off x="6736835" y="3694114"/>
            <a:ext cx="909811"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b="0" dirty="0"/>
              <a:t>Start</a:t>
            </a:r>
          </a:p>
        </p:txBody>
      </p:sp>
      <p:sp>
        <p:nvSpPr>
          <p:cNvPr id="26" name="TextBox 90">
            <a:extLst>
              <a:ext uri="{FF2B5EF4-FFF2-40B4-BE49-F238E27FC236}">
                <a16:creationId xmlns:a16="http://schemas.microsoft.com/office/drawing/2014/main" id="{692BDFF9-DF87-4E12-B43B-FFB6A358E2E6}"/>
              </a:ext>
            </a:extLst>
          </p:cNvPr>
          <p:cNvSpPr txBox="1">
            <a:spLocks noChangeArrowheads="1"/>
          </p:cNvSpPr>
          <p:nvPr/>
        </p:nvSpPr>
        <p:spPr bwMode="auto">
          <a:xfrm>
            <a:off x="6736835" y="3922714"/>
            <a:ext cx="909811"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b="0" dirty="0"/>
              <a:t>Done</a:t>
            </a:r>
          </a:p>
        </p:txBody>
      </p:sp>
      <p:sp>
        <p:nvSpPr>
          <p:cNvPr id="27" name="TextBox 91">
            <a:extLst>
              <a:ext uri="{FF2B5EF4-FFF2-40B4-BE49-F238E27FC236}">
                <a16:creationId xmlns:a16="http://schemas.microsoft.com/office/drawing/2014/main" id="{D7395957-6F43-4858-9E38-4D2AB2A0A2C6}"/>
              </a:ext>
            </a:extLst>
          </p:cNvPr>
          <p:cNvSpPr txBox="1">
            <a:spLocks noChangeArrowheads="1"/>
          </p:cNvSpPr>
          <p:nvPr/>
        </p:nvSpPr>
        <p:spPr bwMode="auto">
          <a:xfrm>
            <a:off x="8461245" y="4148139"/>
            <a:ext cx="757471"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b="0" dirty="0"/>
              <a:t>Tick</a:t>
            </a:r>
          </a:p>
        </p:txBody>
      </p:sp>
      <p:sp>
        <p:nvSpPr>
          <p:cNvPr id="28" name="TextBox 92">
            <a:extLst>
              <a:ext uri="{FF2B5EF4-FFF2-40B4-BE49-F238E27FC236}">
                <a16:creationId xmlns:a16="http://schemas.microsoft.com/office/drawing/2014/main" id="{00223CA7-E519-471E-8857-863FE509D9D5}"/>
              </a:ext>
            </a:extLst>
          </p:cNvPr>
          <p:cNvSpPr txBox="1">
            <a:spLocks noChangeArrowheads="1"/>
          </p:cNvSpPr>
          <p:nvPr/>
        </p:nvSpPr>
        <p:spPr bwMode="auto">
          <a:xfrm>
            <a:off x="8461245" y="4772026"/>
            <a:ext cx="757471"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b="0" dirty="0"/>
              <a:t>Tick</a:t>
            </a:r>
          </a:p>
        </p:txBody>
      </p:sp>
      <p:sp>
        <p:nvSpPr>
          <p:cNvPr id="29" name="TextBox 93">
            <a:extLst>
              <a:ext uri="{FF2B5EF4-FFF2-40B4-BE49-F238E27FC236}">
                <a16:creationId xmlns:a16="http://schemas.microsoft.com/office/drawing/2014/main" id="{0E5C8740-4666-43FF-83B3-DA7C2D505646}"/>
              </a:ext>
            </a:extLst>
          </p:cNvPr>
          <p:cNvSpPr txBox="1">
            <a:spLocks noChangeArrowheads="1"/>
          </p:cNvSpPr>
          <p:nvPr/>
        </p:nvSpPr>
        <p:spPr bwMode="auto">
          <a:xfrm>
            <a:off x="3491136" y="3789363"/>
            <a:ext cx="93731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b="0" dirty="0"/>
              <a:t>Ready</a:t>
            </a:r>
          </a:p>
        </p:txBody>
      </p:sp>
      <p:sp>
        <p:nvSpPr>
          <p:cNvPr id="30" name="TextBox 94">
            <a:extLst>
              <a:ext uri="{FF2B5EF4-FFF2-40B4-BE49-F238E27FC236}">
                <a16:creationId xmlns:a16="http://schemas.microsoft.com/office/drawing/2014/main" id="{25932C99-85B1-4E75-8DAD-3D6BC8850F1B}"/>
              </a:ext>
            </a:extLst>
          </p:cNvPr>
          <p:cNvSpPr txBox="1">
            <a:spLocks noChangeArrowheads="1"/>
          </p:cNvSpPr>
          <p:nvPr/>
        </p:nvSpPr>
        <p:spPr bwMode="auto">
          <a:xfrm>
            <a:off x="3330333" y="3467101"/>
            <a:ext cx="93731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b="0" dirty="0"/>
              <a:t>Data</a:t>
            </a:r>
          </a:p>
        </p:txBody>
      </p:sp>
      <p:cxnSp>
        <p:nvCxnSpPr>
          <p:cNvPr id="31" name="Straight Arrow Connector 30">
            <a:extLst>
              <a:ext uri="{FF2B5EF4-FFF2-40B4-BE49-F238E27FC236}">
                <a16:creationId xmlns:a16="http://schemas.microsoft.com/office/drawing/2014/main" id="{613BFD45-D668-4BAC-A25D-D66C928A743B}"/>
              </a:ext>
            </a:extLst>
          </p:cNvPr>
          <p:cNvCxnSpPr/>
          <p:nvPr/>
        </p:nvCxnSpPr>
        <p:spPr bwMode="auto">
          <a:xfrm flipH="1">
            <a:off x="6410996" y="5186363"/>
            <a:ext cx="1096005" cy="0"/>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p:spPr>
      </p:cxnSp>
      <p:sp>
        <p:nvSpPr>
          <p:cNvPr id="32" name="TextBox 96">
            <a:extLst>
              <a:ext uri="{FF2B5EF4-FFF2-40B4-BE49-F238E27FC236}">
                <a16:creationId xmlns:a16="http://schemas.microsoft.com/office/drawing/2014/main" id="{1BCE1C32-DF80-414D-BB26-108227766A02}"/>
              </a:ext>
            </a:extLst>
          </p:cNvPr>
          <p:cNvSpPr txBox="1">
            <a:spLocks noChangeArrowheads="1"/>
          </p:cNvSpPr>
          <p:nvPr/>
        </p:nvSpPr>
        <p:spPr bwMode="auto">
          <a:xfrm>
            <a:off x="6504092" y="4941888"/>
            <a:ext cx="907696"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b="0" dirty="0"/>
              <a:t>Data </a:t>
            </a:r>
          </a:p>
        </p:txBody>
      </p:sp>
      <p:sp>
        <p:nvSpPr>
          <p:cNvPr id="33" name="TextBox 97">
            <a:extLst>
              <a:ext uri="{FF2B5EF4-FFF2-40B4-BE49-F238E27FC236}">
                <a16:creationId xmlns:a16="http://schemas.microsoft.com/office/drawing/2014/main" id="{02EE5534-C584-46F2-855F-86BC896C7326}"/>
              </a:ext>
            </a:extLst>
          </p:cNvPr>
          <p:cNvSpPr txBox="1">
            <a:spLocks noChangeArrowheads="1"/>
          </p:cNvSpPr>
          <p:nvPr/>
        </p:nvSpPr>
        <p:spPr bwMode="auto">
          <a:xfrm>
            <a:off x="6521019" y="5194301"/>
            <a:ext cx="907696"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b="0" dirty="0"/>
              <a:t>Done</a:t>
            </a:r>
          </a:p>
        </p:txBody>
      </p:sp>
      <p:cxnSp>
        <p:nvCxnSpPr>
          <p:cNvPr id="34" name="Straight Arrow Connector 33">
            <a:extLst>
              <a:ext uri="{FF2B5EF4-FFF2-40B4-BE49-F238E27FC236}">
                <a16:creationId xmlns:a16="http://schemas.microsoft.com/office/drawing/2014/main" id="{3FF1BE0D-4FCC-4810-8F6D-BAAF7DE15F0E}"/>
              </a:ext>
            </a:extLst>
          </p:cNvPr>
          <p:cNvCxnSpPr/>
          <p:nvPr/>
        </p:nvCxnSpPr>
        <p:spPr bwMode="auto">
          <a:xfrm flipH="1">
            <a:off x="3334564" y="5089525"/>
            <a:ext cx="1093890" cy="0"/>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p:spPr>
      </p:cxnSp>
      <p:sp>
        <p:nvSpPr>
          <p:cNvPr id="35" name="TextBox 99">
            <a:extLst>
              <a:ext uri="{FF2B5EF4-FFF2-40B4-BE49-F238E27FC236}">
                <a16:creationId xmlns:a16="http://schemas.microsoft.com/office/drawing/2014/main" id="{D4124758-2C92-43DE-8BE9-30A4F409177D}"/>
              </a:ext>
            </a:extLst>
          </p:cNvPr>
          <p:cNvSpPr txBox="1">
            <a:spLocks noChangeArrowheads="1"/>
          </p:cNvSpPr>
          <p:nvPr/>
        </p:nvSpPr>
        <p:spPr bwMode="auto">
          <a:xfrm>
            <a:off x="3505948" y="4849814"/>
            <a:ext cx="937316"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b="0" dirty="0"/>
              <a:t>Data</a:t>
            </a:r>
          </a:p>
        </p:txBody>
      </p:sp>
      <p:sp>
        <p:nvSpPr>
          <p:cNvPr id="36" name="TextBox 100">
            <a:extLst>
              <a:ext uri="{FF2B5EF4-FFF2-40B4-BE49-F238E27FC236}">
                <a16:creationId xmlns:a16="http://schemas.microsoft.com/office/drawing/2014/main" id="{ADBD52A2-5D19-42C3-8732-7C49F680B358}"/>
              </a:ext>
            </a:extLst>
          </p:cNvPr>
          <p:cNvSpPr txBox="1">
            <a:spLocks noChangeArrowheads="1"/>
          </p:cNvSpPr>
          <p:nvPr/>
        </p:nvSpPr>
        <p:spPr bwMode="auto">
          <a:xfrm>
            <a:off x="3512295" y="5078414"/>
            <a:ext cx="93731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b="0" dirty="0"/>
              <a:t>Ready</a:t>
            </a:r>
          </a:p>
        </p:txBody>
      </p:sp>
      <p:cxnSp>
        <p:nvCxnSpPr>
          <p:cNvPr id="37" name="Straight Arrow Connector 36">
            <a:extLst>
              <a:ext uri="{FF2B5EF4-FFF2-40B4-BE49-F238E27FC236}">
                <a16:creationId xmlns:a16="http://schemas.microsoft.com/office/drawing/2014/main" id="{3F083FEB-939C-4C6F-9704-F550EF93DCF8}"/>
              </a:ext>
            </a:extLst>
          </p:cNvPr>
          <p:cNvCxnSpPr/>
          <p:nvPr/>
        </p:nvCxnSpPr>
        <p:spPr bwMode="auto">
          <a:xfrm flipH="1">
            <a:off x="3334564" y="5511800"/>
            <a:ext cx="1093890" cy="0"/>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p:spPr>
      </p:cxnSp>
      <p:sp>
        <p:nvSpPr>
          <p:cNvPr id="38" name="TextBox 103">
            <a:extLst>
              <a:ext uri="{FF2B5EF4-FFF2-40B4-BE49-F238E27FC236}">
                <a16:creationId xmlns:a16="http://schemas.microsoft.com/office/drawing/2014/main" id="{D37E6EAA-B6F7-4976-A564-9163A89B4EE9}"/>
              </a:ext>
            </a:extLst>
          </p:cNvPr>
          <p:cNvSpPr txBox="1">
            <a:spLocks noChangeArrowheads="1"/>
          </p:cNvSpPr>
          <p:nvPr/>
        </p:nvSpPr>
        <p:spPr bwMode="auto">
          <a:xfrm>
            <a:off x="3522874" y="5292726"/>
            <a:ext cx="937316"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b="0" dirty="0"/>
              <a:t>Full</a:t>
            </a:r>
          </a:p>
        </p:txBody>
      </p:sp>
      <p:cxnSp>
        <p:nvCxnSpPr>
          <p:cNvPr id="39" name="Straight Connector 38">
            <a:extLst>
              <a:ext uri="{FF2B5EF4-FFF2-40B4-BE49-F238E27FC236}">
                <a16:creationId xmlns:a16="http://schemas.microsoft.com/office/drawing/2014/main" id="{2FC937C5-3447-4772-8AD7-499F8F720345}"/>
              </a:ext>
            </a:extLst>
          </p:cNvPr>
          <p:cNvCxnSpPr/>
          <p:nvPr/>
        </p:nvCxnSpPr>
        <p:spPr bwMode="auto">
          <a:xfrm flipV="1">
            <a:off x="6552757" y="3629026"/>
            <a:ext cx="143877" cy="123825"/>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sp>
        <p:nvSpPr>
          <p:cNvPr id="40" name="TextBox 74">
            <a:extLst>
              <a:ext uri="{FF2B5EF4-FFF2-40B4-BE49-F238E27FC236}">
                <a16:creationId xmlns:a16="http://schemas.microsoft.com/office/drawing/2014/main" id="{7821FBC3-E2DB-49C6-AACC-B3D734744C2A}"/>
              </a:ext>
            </a:extLst>
          </p:cNvPr>
          <p:cNvSpPr txBox="1">
            <a:spLocks noChangeArrowheads="1"/>
          </p:cNvSpPr>
          <p:nvPr/>
        </p:nvSpPr>
        <p:spPr bwMode="auto">
          <a:xfrm>
            <a:off x="6391953" y="3527425"/>
            <a:ext cx="514148"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900" b="0" dirty="0"/>
              <a:t>8</a:t>
            </a:r>
          </a:p>
        </p:txBody>
      </p:sp>
      <p:cxnSp>
        <p:nvCxnSpPr>
          <p:cNvPr id="41" name="Straight Connector 40">
            <a:extLst>
              <a:ext uri="{FF2B5EF4-FFF2-40B4-BE49-F238E27FC236}">
                <a16:creationId xmlns:a16="http://schemas.microsoft.com/office/drawing/2014/main" id="{513408DC-E291-423D-BDCB-5AD6269A45D6}"/>
              </a:ext>
            </a:extLst>
          </p:cNvPr>
          <p:cNvCxnSpPr/>
          <p:nvPr/>
        </p:nvCxnSpPr>
        <p:spPr bwMode="auto">
          <a:xfrm flipV="1">
            <a:off x="7301764" y="5108576"/>
            <a:ext cx="143877" cy="123825"/>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sp>
        <p:nvSpPr>
          <p:cNvPr id="42" name="TextBox 74">
            <a:extLst>
              <a:ext uri="{FF2B5EF4-FFF2-40B4-BE49-F238E27FC236}">
                <a16:creationId xmlns:a16="http://schemas.microsoft.com/office/drawing/2014/main" id="{F21D9DC5-B033-4871-A262-EB37D5F56E87}"/>
              </a:ext>
            </a:extLst>
          </p:cNvPr>
          <p:cNvSpPr txBox="1">
            <a:spLocks noChangeArrowheads="1"/>
          </p:cNvSpPr>
          <p:nvPr/>
        </p:nvSpPr>
        <p:spPr bwMode="auto">
          <a:xfrm>
            <a:off x="7085949" y="5006975"/>
            <a:ext cx="514148"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900" b="0" dirty="0"/>
              <a:t>8</a:t>
            </a:r>
          </a:p>
        </p:txBody>
      </p:sp>
      <p:cxnSp>
        <p:nvCxnSpPr>
          <p:cNvPr id="43" name="Straight Connector 42">
            <a:extLst>
              <a:ext uri="{FF2B5EF4-FFF2-40B4-BE49-F238E27FC236}">
                <a16:creationId xmlns:a16="http://schemas.microsoft.com/office/drawing/2014/main" id="{394E72FF-4D39-4822-A90E-E986B5BF9C1F}"/>
              </a:ext>
            </a:extLst>
          </p:cNvPr>
          <p:cNvCxnSpPr/>
          <p:nvPr/>
        </p:nvCxnSpPr>
        <p:spPr bwMode="auto">
          <a:xfrm flipV="1">
            <a:off x="4030676" y="3652838"/>
            <a:ext cx="143877" cy="123825"/>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sp>
        <p:nvSpPr>
          <p:cNvPr id="44" name="TextBox 74">
            <a:extLst>
              <a:ext uri="{FF2B5EF4-FFF2-40B4-BE49-F238E27FC236}">
                <a16:creationId xmlns:a16="http://schemas.microsoft.com/office/drawing/2014/main" id="{C48F7A15-19B5-4AA3-807D-340033A40BB3}"/>
              </a:ext>
            </a:extLst>
          </p:cNvPr>
          <p:cNvSpPr txBox="1">
            <a:spLocks noChangeArrowheads="1"/>
          </p:cNvSpPr>
          <p:nvPr/>
        </p:nvSpPr>
        <p:spPr bwMode="auto">
          <a:xfrm>
            <a:off x="3814860" y="3551239"/>
            <a:ext cx="514148"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900" b="0" dirty="0"/>
              <a:t>8</a:t>
            </a:r>
          </a:p>
        </p:txBody>
      </p:sp>
      <p:cxnSp>
        <p:nvCxnSpPr>
          <p:cNvPr id="45" name="Straight Connector 44">
            <a:extLst>
              <a:ext uri="{FF2B5EF4-FFF2-40B4-BE49-F238E27FC236}">
                <a16:creationId xmlns:a16="http://schemas.microsoft.com/office/drawing/2014/main" id="{91E8DCE6-30FD-439E-BA08-8F6C7D4593D8}"/>
              </a:ext>
            </a:extLst>
          </p:cNvPr>
          <p:cNvCxnSpPr/>
          <p:nvPr/>
        </p:nvCxnSpPr>
        <p:spPr bwMode="auto">
          <a:xfrm flipV="1">
            <a:off x="4240143" y="5019676"/>
            <a:ext cx="143877" cy="123825"/>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sp>
        <p:nvSpPr>
          <p:cNvPr id="46" name="TextBox 74">
            <a:extLst>
              <a:ext uri="{FF2B5EF4-FFF2-40B4-BE49-F238E27FC236}">
                <a16:creationId xmlns:a16="http://schemas.microsoft.com/office/drawing/2014/main" id="{B10049BE-84AD-471E-A7FD-0075328DF606}"/>
              </a:ext>
            </a:extLst>
          </p:cNvPr>
          <p:cNvSpPr txBox="1">
            <a:spLocks noChangeArrowheads="1"/>
          </p:cNvSpPr>
          <p:nvPr/>
        </p:nvSpPr>
        <p:spPr bwMode="auto">
          <a:xfrm>
            <a:off x="4024328" y="4918075"/>
            <a:ext cx="51415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900" b="0" dirty="0"/>
              <a:t>8</a:t>
            </a:r>
          </a:p>
        </p:txBody>
      </p:sp>
      <p:sp>
        <p:nvSpPr>
          <p:cNvPr id="47" name="Rectangle 46">
            <a:extLst>
              <a:ext uri="{FF2B5EF4-FFF2-40B4-BE49-F238E27FC236}">
                <a16:creationId xmlns:a16="http://schemas.microsoft.com/office/drawing/2014/main" id="{197AE085-10DF-4288-AEA8-7DC0F2ED618D}"/>
              </a:ext>
            </a:extLst>
          </p:cNvPr>
          <p:cNvSpPr/>
          <p:nvPr/>
        </p:nvSpPr>
        <p:spPr bwMode="auto">
          <a:xfrm>
            <a:off x="2445912" y="3629026"/>
            <a:ext cx="928854" cy="1908175"/>
          </a:xfrm>
          <a:prstGeom prst="rect">
            <a:avLst/>
          </a:prstGeom>
          <a:solidFill>
            <a:schemeClr val="accent5">
              <a:lumMod val="40000"/>
              <a:lumOff val="60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r>
              <a:rPr lang="en-GB" sz="1200" b="0" dirty="0"/>
              <a:t>AHB</a:t>
            </a:r>
          </a:p>
          <a:p>
            <a:pPr algn="ctr">
              <a:defRPr/>
            </a:pPr>
            <a:r>
              <a:rPr lang="en-GB" sz="1200" b="0" dirty="0"/>
              <a:t>Interface</a:t>
            </a:r>
          </a:p>
        </p:txBody>
      </p:sp>
      <p:sp>
        <p:nvSpPr>
          <p:cNvPr id="48" name="Left-Right Arrow 49">
            <a:extLst>
              <a:ext uri="{FF2B5EF4-FFF2-40B4-BE49-F238E27FC236}">
                <a16:creationId xmlns:a16="http://schemas.microsoft.com/office/drawing/2014/main" id="{6B041855-8AC8-42B0-98E1-58C5216E0453}"/>
              </a:ext>
            </a:extLst>
          </p:cNvPr>
          <p:cNvSpPr/>
          <p:nvPr/>
        </p:nvSpPr>
        <p:spPr bwMode="auto">
          <a:xfrm>
            <a:off x="966940" y="3703639"/>
            <a:ext cx="1466276" cy="414337"/>
          </a:xfrm>
          <a:prstGeom prst="leftRightArrow">
            <a:avLst/>
          </a:prstGeom>
          <a:no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r>
              <a:rPr lang="en-GB" sz="1200" dirty="0"/>
              <a:t>Data [31:0] </a:t>
            </a:r>
          </a:p>
        </p:txBody>
      </p:sp>
      <p:sp>
        <p:nvSpPr>
          <p:cNvPr id="49" name="Left-Right Arrow 50">
            <a:extLst>
              <a:ext uri="{FF2B5EF4-FFF2-40B4-BE49-F238E27FC236}">
                <a16:creationId xmlns:a16="http://schemas.microsoft.com/office/drawing/2014/main" id="{1FD84183-0134-4EFA-BF19-AAB3EF7C1EC6}"/>
              </a:ext>
            </a:extLst>
          </p:cNvPr>
          <p:cNvSpPr/>
          <p:nvPr/>
        </p:nvSpPr>
        <p:spPr bwMode="auto">
          <a:xfrm>
            <a:off x="966940" y="4395789"/>
            <a:ext cx="1466276" cy="414337"/>
          </a:xfrm>
          <a:prstGeom prst="leftRightArrow">
            <a:avLst/>
          </a:prstGeom>
          <a:no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r>
              <a:rPr lang="en-GB" sz="1200" dirty="0"/>
              <a:t>Addr [31:0]  </a:t>
            </a:r>
          </a:p>
        </p:txBody>
      </p:sp>
      <p:sp>
        <p:nvSpPr>
          <p:cNvPr id="50" name="Left-Right Arrow 51">
            <a:extLst>
              <a:ext uri="{FF2B5EF4-FFF2-40B4-BE49-F238E27FC236}">
                <a16:creationId xmlns:a16="http://schemas.microsoft.com/office/drawing/2014/main" id="{7E37595C-C293-4F78-8084-7A8775787F44}"/>
              </a:ext>
            </a:extLst>
          </p:cNvPr>
          <p:cNvSpPr/>
          <p:nvPr/>
        </p:nvSpPr>
        <p:spPr bwMode="auto">
          <a:xfrm>
            <a:off x="966940" y="5056189"/>
            <a:ext cx="1466276" cy="414337"/>
          </a:xfrm>
          <a:prstGeom prst="leftRightArrow">
            <a:avLst/>
          </a:prstGeom>
          <a:no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r>
              <a:rPr lang="en-GB" sz="1200" dirty="0"/>
              <a:t>Control [31:0] </a:t>
            </a:r>
          </a:p>
        </p:txBody>
      </p:sp>
    </p:spTree>
    <p:extLst>
      <p:ext uri="{BB962C8B-B14F-4D97-AF65-F5344CB8AC3E}">
        <p14:creationId xmlns:p14="http://schemas.microsoft.com/office/powerpoint/2010/main" val="9735231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GB" dirty="0"/>
              <a:t>AHB UART Peripheral</a:t>
            </a:r>
            <a:endParaRPr lang="en-US" dirty="0"/>
          </a:p>
        </p:txBody>
      </p:sp>
      <p:sp>
        <p:nvSpPr>
          <p:cNvPr id="5" name="Rectangle 4">
            <a:extLst>
              <a:ext uri="{FF2B5EF4-FFF2-40B4-BE49-F238E27FC236}">
                <a16:creationId xmlns:a16="http://schemas.microsoft.com/office/drawing/2014/main" id="{ACCC57CD-38C3-42A7-96F7-B76C4A2F9D93}"/>
              </a:ext>
            </a:extLst>
          </p:cNvPr>
          <p:cNvSpPr/>
          <p:nvPr/>
        </p:nvSpPr>
        <p:spPr bwMode="auto">
          <a:xfrm>
            <a:off x="1904257" y="3422651"/>
            <a:ext cx="8012686" cy="2447925"/>
          </a:xfrm>
          <a:prstGeom prst="rect">
            <a:avLst/>
          </a:prstGeom>
          <a:solidFill>
            <a:schemeClr val="bg1">
              <a:lumMod val="95000"/>
            </a:schemeClr>
          </a:solidFill>
          <a:ln w="19050" cap="flat" cmpd="sng" algn="ctr">
            <a:noFill/>
            <a:prstDash val="solid"/>
            <a:round/>
            <a:headEnd type="none" w="med" len="med"/>
            <a:tailEnd type="none" w="med" len="med"/>
          </a:ln>
          <a:effectLst/>
        </p:spPr>
        <p:txBody>
          <a:bodyPr wrap="none" anchor="ctr"/>
          <a:lstStyle/>
          <a:p>
            <a:pPr algn="ctr">
              <a:defRPr/>
            </a:pPr>
            <a:endParaRPr lang="en-GB" sz="1200" b="0" dirty="0"/>
          </a:p>
        </p:txBody>
      </p:sp>
      <p:sp>
        <p:nvSpPr>
          <p:cNvPr id="6" name="Rectangle 5">
            <a:extLst>
              <a:ext uri="{FF2B5EF4-FFF2-40B4-BE49-F238E27FC236}">
                <a16:creationId xmlns:a16="http://schemas.microsoft.com/office/drawing/2014/main" id="{6DDB92E2-178F-49E3-ABA1-4D693F0F49EB}"/>
              </a:ext>
            </a:extLst>
          </p:cNvPr>
          <p:cNvSpPr/>
          <p:nvPr/>
        </p:nvSpPr>
        <p:spPr bwMode="auto">
          <a:xfrm>
            <a:off x="7507000" y="3660776"/>
            <a:ext cx="1999469" cy="506413"/>
          </a:xfrm>
          <a:prstGeom prst="rect">
            <a:avLst/>
          </a:prstGeom>
          <a:solidFill>
            <a:schemeClr val="accent5">
              <a:lumMod val="40000"/>
              <a:lumOff val="60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r>
              <a:rPr lang="en-GB" sz="1200" b="0" dirty="0"/>
              <a:t>UART </a:t>
            </a:r>
          </a:p>
          <a:p>
            <a:pPr algn="ctr">
              <a:defRPr/>
            </a:pPr>
            <a:r>
              <a:rPr lang="en-GB" sz="1200" b="0" dirty="0"/>
              <a:t>Transmitter</a:t>
            </a:r>
          </a:p>
        </p:txBody>
      </p:sp>
      <p:sp>
        <p:nvSpPr>
          <p:cNvPr id="7" name="Rectangle 6">
            <a:extLst>
              <a:ext uri="{FF2B5EF4-FFF2-40B4-BE49-F238E27FC236}">
                <a16:creationId xmlns:a16="http://schemas.microsoft.com/office/drawing/2014/main" id="{58994F41-3BC6-4472-AAD2-CC8C9B53D3E8}"/>
              </a:ext>
            </a:extLst>
          </p:cNvPr>
          <p:cNvSpPr/>
          <p:nvPr/>
        </p:nvSpPr>
        <p:spPr bwMode="auto">
          <a:xfrm>
            <a:off x="7507000" y="5030788"/>
            <a:ext cx="1999469" cy="506412"/>
          </a:xfrm>
          <a:prstGeom prst="rect">
            <a:avLst/>
          </a:prstGeom>
          <a:solidFill>
            <a:schemeClr val="accent5">
              <a:lumMod val="40000"/>
              <a:lumOff val="60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r>
              <a:rPr lang="en-GB" sz="1200" b="0" dirty="0"/>
              <a:t>UART </a:t>
            </a:r>
          </a:p>
          <a:p>
            <a:pPr algn="ctr">
              <a:defRPr/>
            </a:pPr>
            <a:r>
              <a:rPr lang="en-GB" sz="1200" b="0" dirty="0"/>
              <a:t>Receiver</a:t>
            </a:r>
          </a:p>
        </p:txBody>
      </p:sp>
      <p:sp>
        <p:nvSpPr>
          <p:cNvPr id="8" name="Rectangle 7">
            <a:extLst>
              <a:ext uri="{FF2B5EF4-FFF2-40B4-BE49-F238E27FC236}">
                <a16:creationId xmlns:a16="http://schemas.microsoft.com/office/drawing/2014/main" id="{B786C684-9209-4B6D-B7BE-100B7AB63A7F}"/>
              </a:ext>
            </a:extLst>
          </p:cNvPr>
          <p:cNvSpPr/>
          <p:nvPr/>
        </p:nvSpPr>
        <p:spPr bwMode="auto">
          <a:xfrm>
            <a:off x="7507000" y="4405313"/>
            <a:ext cx="1999469" cy="385762"/>
          </a:xfrm>
          <a:prstGeom prst="rect">
            <a:avLst/>
          </a:prstGeom>
          <a:solidFill>
            <a:schemeClr val="accent5">
              <a:lumMod val="40000"/>
              <a:lumOff val="60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r>
              <a:rPr lang="en-GB" sz="1200" b="0" dirty="0"/>
              <a:t>Baud Rate </a:t>
            </a:r>
          </a:p>
          <a:p>
            <a:pPr algn="ctr">
              <a:defRPr/>
            </a:pPr>
            <a:r>
              <a:rPr lang="en-GB" sz="1200" b="0" dirty="0"/>
              <a:t>Generator</a:t>
            </a:r>
          </a:p>
        </p:txBody>
      </p:sp>
      <p:sp>
        <p:nvSpPr>
          <p:cNvPr id="9" name="Rectangle 8">
            <a:extLst>
              <a:ext uri="{FF2B5EF4-FFF2-40B4-BE49-F238E27FC236}">
                <a16:creationId xmlns:a16="http://schemas.microsoft.com/office/drawing/2014/main" id="{034AAF57-674C-4047-A070-DA77AB718684}"/>
              </a:ext>
            </a:extLst>
          </p:cNvPr>
          <p:cNvSpPr/>
          <p:nvPr/>
        </p:nvSpPr>
        <p:spPr bwMode="auto">
          <a:xfrm>
            <a:off x="4428454" y="3660776"/>
            <a:ext cx="1999468" cy="506413"/>
          </a:xfrm>
          <a:prstGeom prst="rect">
            <a:avLst/>
          </a:prstGeom>
          <a:solidFill>
            <a:schemeClr val="accent5">
              <a:lumMod val="40000"/>
              <a:lumOff val="60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r>
              <a:rPr lang="en-GB" sz="1200" b="0" dirty="0"/>
              <a:t>Transmitter</a:t>
            </a:r>
          </a:p>
          <a:p>
            <a:pPr algn="ctr">
              <a:defRPr/>
            </a:pPr>
            <a:r>
              <a:rPr lang="en-GB" sz="1200" b="0" dirty="0"/>
              <a:t>FIFO</a:t>
            </a:r>
          </a:p>
        </p:txBody>
      </p:sp>
      <p:sp>
        <p:nvSpPr>
          <p:cNvPr id="10" name="Rectangle 9">
            <a:extLst>
              <a:ext uri="{FF2B5EF4-FFF2-40B4-BE49-F238E27FC236}">
                <a16:creationId xmlns:a16="http://schemas.microsoft.com/office/drawing/2014/main" id="{8F11A60F-6D04-4B3F-99BD-2EA9A25294FA}"/>
              </a:ext>
            </a:extLst>
          </p:cNvPr>
          <p:cNvSpPr/>
          <p:nvPr/>
        </p:nvSpPr>
        <p:spPr bwMode="auto">
          <a:xfrm>
            <a:off x="4428454" y="5030788"/>
            <a:ext cx="1999468" cy="506412"/>
          </a:xfrm>
          <a:prstGeom prst="rect">
            <a:avLst/>
          </a:prstGeom>
          <a:solidFill>
            <a:schemeClr val="accent5">
              <a:lumMod val="40000"/>
              <a:lumOff val="60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r>
              <a:rPr lang="en-GB" sz="1200" b="0" dirty="0"/>
              <a:t>Receiver</a:t>
            </a:r>
          </a:p>
          <a:p>
            <a:pPr algn="ctr">
              <a:defRPr/>
            </a:pPr>
            <a:r>
              <a:rPr lang="en-GB" sz="1200" b="0" dirty="0"/>
              <a:t>FIFO</a:t>
            </a:r>
          </a:p>
        </p:txBody>
      </p:sp>
      <p:cxnSp>
        <p:nvCxnSpPr>
          <p:cNvPr id="11" name="Straight Arrow Connector 10">
            <a:extLst>
              <a:ext uri="{FF2B5EF4-FFF2-40B4-BE49-F238E27FC236}">
                <a16:creationId xmlns:a16="http://schemas.microsoft.com/office/drawing/2014/main" id="{B6071BC9-1EAA-40E2-99FC-000D593E4025}"/>
              </a:ext>
            </a:extLst>
          </p:cNvPr>
          <p:cNvCxnSpPr/>
          <p:nvPr/>
        </p:nvCxnSpPr>
        <p:spPr bwMode="auto">
          <a:xfrm>
            <a:off x="9506470" y="3892550"/>
            <a:ext cx="1053688" cy="0"/>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p:spPr>
      </p:cxnSp>
      <p:cxnSp>
        <p:nvCxnSpPr>
          <p:cNvPr id="12" name="Straight Arrow Connector 11">
            <a:extLst>
              <a:ext uri="{FF2B5EF4-FFF2-40B4-BE49-F238E27FC236}">
                <a16:creationId xmlns:a16="http://schemas.microsoft.com/office/drawing/2014/main" id="{E9011442-A4B7-4240-9624-0A9C0AEB415B}"/>
              </a:ext>
            </a:extLst>
          </p:cNvPr>
          <p:cNvCxnSpPr/>
          <p:nvPr/>
        </p:nvCxnSpPr>
        <p:spPr bwMode="auto">
          <a:xfrm flipH="1">
            <a:off x="9533975" y="5283200"/>
            <a:ext cx="998676" cy="0"/>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p:spPr>
      </p:cxnSp>
      <p:cxnSp>
        <p:nvCxnSpPr>
          <p:cNvPr id="13" name="Straight Arrow Connector 12">
            <a:extLst>
              <a:ext uri="{FF2B5EF4-FFF2-40B4-BE49-F238E27FC236}">
                <a16:creationId xmlns:a16="http://schemas.microsoft.com/office/drawing/2014/main" id="{EBD73CBA-8CA6-4D22-B51F-0D4CDA661779}"/>
              </a:ext>
            </a:extLst>
          </p:cNvPr>
          <p:cNvCxnSpPr/>
          <p:nvPr/>
        </p:nvCxnSpPr>
        <p:spPr bwMode="auto">
          <a:xfrm>
            <a:off x="6427922" y="3709988"/>
            <a:ext cx="1055805" cy="0"/>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p:spPr>
      </p:cxnSp>
      <p:cxnSp>
        <p:nvCxnSpPr>
          <p:cNvPr id="14" name="Straight Arrow Connector 13">
            <a:extLst>
              <a:ext uri="{FF2B5EF4-FFF2-40B4-BE49-F238E27FC236}">
                <a16:creationId xmlns:a16="http://schemas.microsoft.com/office/drawing/2014/main" id="{CC79876D-3DB2-4FE3-B8B5-BD3979E87B34}"/>
              </a:ext>
            </a:extLst>
          </p:cNvPr>
          <p:cNvCxnSpPr/>
          <p:nvPr/>
        </p:nvCxnSpPr>
        <p:spPr bwMode="auto">
          <a:xfrm flipH="1">
            <a:off x="6427922" y="4140200"/>
            <a:ext cx="1093890" cy="0"/>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p:spPr>
      </p:cxnSp>
      <p:cxnSp>
        <p:nvCxnSpPr>
          <p:cNvPr id="15" name="Straight Arrow Connector 14">
            <a:extLst>
              <a:ext uri="{FF2B5EF4-FFF2-40B4-BE49-F238E27FC236}">
                <a16:creationId xmlns:a16="http://schemas.microsoft.com/office/drawing/2014/main" id="{BC935E86-68CA-489E-BA89-9032A8B07CE8}"/>
              </a:ext>
            </a:extLst>
          </p:cNvPr>
          <p:cNvCxnSpPr/>
          <p:nvPr/>
        </p:nvCxnSpPr>
        <p:spPr bwMode="auto">
          <a:xfrm>
            <a:off x="6427922" y="3935413"/>
            <a:ext cx="1055805" cy="0"/>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p:spPr>
      </p:cxnSp>
      <p:cxnSp>
        <p:nvCxnSpPr>
          <p:cNvPr id="16" name="Straight Arrow Connector 15">
            <a:extLst>
              <a:ext uri="{FF2B5EF4-FFF2-40B4-BE49-F238E27FC236}">
                <a16:creationId xmlns:a16="http://schemas.microsoft.com/office/drawing/2014/main" id="{F865E377-8E9A-4259-9CA1-1F0A80A9FE6E}"/>
              </a:ext>
            </a:extLst>
          </p:cNvPr>
          <p:cNvCxnSpPr/>
          <p:nvPr/>
        </p:nvCxnSpPr>
        <p:spPr bwMode="auto">
          <a:xfrm flipH="1">
            <a:off x="6410996" y="5416550"/>
            <a:ext cx="1096005" cy="0"/>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p:spPr>
      </p:cxnSp>
      <p:cxnSp>
        <p:nvCxnSpPr>
          <p:cNvPr id="17" name="Straight Arrow Connector 16">
            <a:extLst>
              <a:ext uri="{FF2B5EF4-FFF2-40B4-BE49-F238E27FC236}">
                <a16:creationId xmlns:a16="http://schemas.microsoft.com/office/drawing/2014/main" id="{310058CB-0DC2-439D-9F51-77D0D9E518D5}"/>
              </a:ext>
            </a:extLst>
          </p:cNvPr>
          <p:cNvCxnSpPr/>
          <p:nvPr/>
        </p:nvCxnSpPr>
        <p:spPr bwMode="auto">
          <a:xfrm flipV="1">
            <a:off x="8492981" y="4167188"/>
            <a:ext cx="0" cy="228600"/>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p:spPr>
      </p:cxnSp>
      <p:cxnSp>
        <p:nvCxnSpPr>
          <p:cNvPr id="18" name="Straight Arrow Connector 17">
            <a:extLst>
              <a:ext uri="{FF2B5EF4-FFF2-40B4-BE49-F238E27FC236}">
                <a16:creationId xmlns:a16="http://schemas.microsoft.com/office/drawing/2014/main" id="{3D3EFF78-CFEF-4E0E-86A4-61C43B1C8284}"/>
              </a:ext>
            </a:extLst>
          </p:cNvPr>
          <p:cNvCxnSpPr/>
          <p:nvPr/>
        </p:nvCxnSpPr>
        <p:spPr bwMode="auto">
          <a:xfrm>
            <a:off x="8480286" y="4787900"/>
            <a:ext cx="0" cy="242888"/>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p:spPr>
      </p:cxnSp>
      <p:cxnSp>
        <p:nvCxnSpPr>
          <p:cNvPr id="19" name="Straight Arrow Connector 18">
            <a:extLst>
              <a:ext uri="{FF2B5EF4-FFF2-40B4-BE49-F238E27FC236}">
                <a16:creationId xmlns:a16="http://schemas.microsoft.com/office/drawing/2014/main" id="{37642CE9-00A7-4B36-9C8E-E59AA59AAD8B}"/>
              </a:ext>
            </a:extLst>
          </p:cNvPr>
          <p:cNvCxnSpPr/>
          <p:nvPr/>
        </p:nvCxnSpPr>
        <p:spPr bwMode="auto">
          <a:xfrm flipH="1">
            <a:off x="3334564" y="4059238"/>
            <a:ext cx="1093890" cy="0"/>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p:spPr>
      </p:cxnSp>
      <p:cxnSp>
        <p:nvCxnSpPr>
          <p:cNvPr id="20" name="Straight Arrow Connector 19">
            <a:extLst>
              <a:ext uri="{FF2B5EF4-FFF2-40B4-BE49-F238E27FC236}">
                <a16:creationId xmlns:a16="http://schemas.microsoft.com/office/drawing/2014/main" id="{E1498E25-38F1-447B-87C9-2C3D4673F109}"/>
              </a:ext>
            </a:extLst>
          </p:cNvPr>
          <p:cNvCxnSpPr/>
          <p:nvPr/>
        </p:nvCxnSpPr>
        <p:spPr bwMode="auto">
          <a:xfrm>
            <a:off x="3374766" y="3725863"/>
            <a:ext cx="1053688" cy="0"/>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p:spPr>
      </p:cxnSp>
      <p:cxnSp>
        <p:nvCxnSpPr>
          <p:cNvPr id="21" name="Straight Arrow Connector 20">
            <a:extLst>
              <a:ext uri="{FF2B5EF4-FFF2-40B4-BE49-F238E27FC236}">
                <a16:creationId xmlns:a16="http://schemas.microsoft.com/office/drawing/2014/main" id="{9F4213F8-8D2B-404E-AFA3-B98F9AC576CD}"/>
              </a:ext>
            </a:extLst>
          </p:cNvPr>
          <p:cNvCxnSpPr/>
          <p:nvPr/>
        </p:nvCxnSpPr>
        <p:spPr bwMode="auto">
          <a:xfrm flipH="1">
            <a:off x="3334564" y="5305425"/>
            <a:ext cx="1093890" cy="0"/>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p:spPr>
      </p:cxnSp>
      <p:sp>
        <p:nvSpPr>
          <p:cNvPr id="22" name="TextBox 86">
            <a:extLst>
              <a:ext uri="{FF2B5EF4-FFF2-40B4-BE49-F238E27FC236}">
                <a16:creationId xmlns:a16="http://schemas.microsoft.com/office/drawing/2014/main" id="{F303EBB9-7A95-4DA7-95F1-032225C4E5B2}"/>
              </a:ext>
            </a:extLst>
          </p:cNvPr>
          <p:cNvSpPr txBox="1">
            <a:spLocks noChangeArrowheads="1"/>
          </p:cNvSpPr>
          <p:nvPr/>
        </p:nvSpPr>
        <p:spPr bwMode="auto">
          <a:xfrm>
            <a:off x="9923290" y="3613151"/>
            <a:ext cx="1273736"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b="0" dirty="0"/>
              <a:t>UART TX</a:t>
            </a:r>
          </a:p>
        </p:txBody>
      </p:sp>
      <p:sp>
        <p:nvSpPr>
          <p:cNvPr id="23" name="TextBox 87">
            <a:extLst>
              <a:ext uri="{FF2B5EF4-FFF2-40B4-BE49-F238E27FC236}">
                <a16:creationId xmlns:a16="http://schemas.microsoft.com/office/drawing/2014/main" id="{C8E921F9-9F81-41C3-BE26-FE89BC36CCEF}"/>
              </a:ext>
            </a:extLst>
          </p:cNvPr>
          <p:cNvSpPr txBox="1">
            <a:spLocks noChangeArrowheads="1"/>
          </p:cNvSpPr>
          <p:nvPr/>
        </p:nvSpPr>
        <p:spPr bwMode="auto">
          <a:xfrm>
            <a:off x="9923290" y="4984751"/>
            <a:ext cx="1273736"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b="0" dirty="0"/>
              <a:t>UART RX</a:t>
            </a:r>
          </a:p>
        </p:txBody>
      </p:sp>
      <p:sp>
        <p:nvSpPr>
          <p:cNvPr id="24" name="TextBox 88">
            <a:extLst>
              <a:ext uri="{FF2B5EF4-FFF2-40B4-BE49-F238E27FC236}">
                <a16:creationId xmlns:a16="http://schemas.microsoft.com/office/drawing/2014/main" id="{CEE8B7A2-926A-455B-842F-988CC780E868}"/>
              </a:ext>
            </a:extLst>
          </p:cNvPr>
          <p:cNvSpPr txBox="1">
            <a:spLocks noChangeArrowheads="1"/>
          </p:cNvSpPr>
          <p:nvPr/>
        </p:nvSpPr>
        <p:spPr bwMode="auto">
          <a:xfrm>
            <a:off x="6732603" y="3467101"/>
            <a:ext cx="907696"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b="0" dirty="0"/>
              <a:t>Data </a:t>
            </a:r>
          </a:p>
        </p:txBody>
      </p:sp>
      <p:sp>
        <p:nvSpPr>
          <p:cNvPr id="25" name="TextBox 89">
            <a:extLst>
              <a:ext uri="{FF2B5EF4-FFF2-40B4-BE49-F238E27FC236}">
                <a16:creationId xmlns:a16="http://schemas.microsoft.com/office/drawing/2014/main" id="{7A5A8F25-7FA9-4518-861D-996213DA57DE}"/>
              </a:ext>
            </a:extLst>
          </p:cNvPr>
          <p:cNvSpPr txBox="1">
            <a:spLocks noChangeArrowheads="1"/>
          </p:cNvSpPr>
          <p:nvPr/>
        </p:nvSpPr>
        <p:spPr bwMode="auto">
          <a:xfrm>
            <a:off x="6736835" y="3694114"/>
            <a:ext cx="909811"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b="0" dirty="0"/>
              <a:t>Start</a:t>
            </a:r>
          </a:p>
        </p:txBody>
      </p:sp>
      <p:sp>
        <p:nvSpPr>
          <p:cNvPr id="26" name="TextBox 90">
            <a:extLst>
              <a:ext uri="{FF2B5EF4-FFF2-40B4-BE49-F238E27FC236}">
                <a16:creationId xmlns:a16="http://schemas.microsoft.com/office/drawing/2014/main" id="{28E0D224-6621-463C-9141-0C2B53C5C5B3}"/>
              </a:ext>
            </a:extLst>
          </p:cNvPr>
          <p:cNvSpPr txBox="1">
            <a:spLocks noChangeArrowheads="1"/>
          </p:cNvSpPr>
          <p:nvPr/>
        </p:nvSpPr>
        <p:spPr bwMode="auto">
          <a:xfrm>
            <a:off x="6736835" y="3922714"/>
            <a:ext cx="909811"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b="0" dirty="0"/>
              <a:t>Done</a:t>
            </a:r>
          </a:p>
        </p:txBody>
      </p:sp>
      <p:sp>
        <p:nvSpPr>
          <p:cNvPr id="27" name="TextBox 91">
            <a:extLst>
              <a:ext uri="{FF2B5EF4-FFF2-40B4-BE49-F238E27FC236}">
                <a16:creationId xmlns:a16="http://schemas.microsoft.com/office/drawing/2014/main" id="{40F7D9D1-4660-45BE-B9B6-FFEAA39761AF}"/>
              </a:ext>
            </a:extLst>
          </p:cNvPr>
          <p:cNvSpPr txBox="1">
            <a:spLocks noChangeArrowheads="1"/>
          </p:cNvSpPr>
          <p:nvPr/>
        </p:nvSpPr>
        <p:spPr bwMode="auto">
          <a:xfrm>
            <a:off x="8461245" y="4148139"/>
            <a:ext cx="757471"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b="0" dirty="0"/>
              <a:t>Tick</a:t>
            </a:r>
          </a:p>
        </p:txBody>
      </p:sp>
      <p:sp>
        <p:nvSpPr>
          <p:cNvPr id="28" name="TextBox 92">
            <a:extLst>
              <a:ext uri="{FF2B5EF4-FFF2-40B4-BE49-F238E27FC236}">
                <a16:creationId xmlns:a16="http://schemas.microsoft.com/office/drawing/2014/main" id="{F9A2601B-42AB-4F02-8151-86645377584E}"/>
              </a:ext>
            </a:extLst>
          </p:cNvPr>
          <p:cNvSpPr txBox="1">
            <a:spLocks noChangeArrowheads="1"/>
          </p:cNvSpPr>
          <p:nvPr/>
        </p:nvSpPr>
        <p:spPr bwMode="auto">
          <a:xfrm>
            <a:off x="8461245" y="4772026"/>
            <a:ext cx="757471"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b="0" dirty="0"/>
              <a:t>Tick</a:t>
            </a:r>
          </a:p>
        </p:txBody>
      </p:sp>
      <p:sp>
        <p:nvSpPr>
          <p:cNvPr id="29" name="TextBox 93">
            <a:extLst>
              <a:ext uri="{FF2B5EF4-FFF2-40B4-BE49-F238E27FC236}">
                <a16:creationId xmlns:a16="http://schemas.microsoft.com/office/drawing/2014/main" id="{D22C5F93-34CC-4C08-92C7-59F3350BC935}"/>
              </a:ext>
            </a:extLst>
          </p:cNvPr>
          <p:cNvSpPr txBox="1">
            <a:spLocks noChangeArrowheads="1"/>
          </p:cNvSpPr>
          <p:nvPr/>
        </p:nvSpPr>
        <p:spPr bwMode="auto">
          <a:xfrm>
            <a:off x="3491136" y="3789363"/>
            <a:ext cx="93731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b="0" dirty="0"/>
              <a:t>Ready</a:t>
            </a:r>
          </a:p>
        </p:txBody>
      </p:sp>
      <p:sp>
        <p:nvSpPr>
          <p:cNvPr id="30" name="TextBox 94">
            <a:extLst>
              <a:ext uri="{FF2B5EF4-FFF2-40B4-BE49-F238E27FC236}">
                <a16:creationId xmlns:a16="http://schemas.microsoft.com/office/drawing/2014/main" id="{59E79BDE-0D55-4C2D-9167-C89CBAB07E0F}"/>
              </a:ext>
            </a:extLst>
          </p:cNvPr>
          <p:cNvSpPr txBox="1">
            <a:spLocks noChangeArrowheads="1"/>
          </p:cNvSpPr>
          <p:nvPr/>
        </p:nvSpPr>
        <p:spPr bwMode="auto">
          <a:xfrm>
            <a:off x="3330333" y="3467101"/>
            <a:ext cx="93731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b="0" dirty="0"/>
              <a:t>Data</a:t>
            </a:r>
          </a:p>
        </p:txBody>
      </p:sp>
      <p:cxnSp>
        <p:nvCxnSpPr>
          <p:cNvPr id="31" name="Straight Arrow Connector 30">
            <a:extLst>
              <a:ext uri="{FF2B5EF4-FFF2-40B4-BE49-F238E27FC236}">
                <a16:creationId xmlns:a16="http://schemas.microsoft.com/office/drawing/2014/main" id="{B1514872-F361-43D8-A91C-A44354506B70}"/>
              </a:ext>
            </a:extLst>
          </p:cNvPr>
          <p:cNvCxnSpPr/>
          <p:nvPr/>
        </p:nvCxnSpPr>
        <p:spPr bwMode="auto">
          <a:xfrm flipH="1">
            <a:off x="6410996" y="5186363"/>
            <a:ext cx="1096005" cy="0"/>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p:spPr>
      </p:cxnSp>
      <p:sp>
        <p:nvSpPr>
          <p:cNvPr id="32" name="TextBox 96">
            <a:extLst>
              <a:ext uri="{FF2B5EF4-FFF2-40B4-BE49-F238E27FC236}">
                <a16:creationId xmlns:a16="http://schemas.microsoft.com/office/drawing/2014/main" id="{74CD1E3A-1210-405E-8EFD-8FE75BA760C2}"/>
              </a:ext>
            </a:extLst>
          </p:cNvPr>
          <p:cNvSpPr txBox="1">
            <a:spLocks noChangeArrowheads="1"/>
          </p:cNvSpPr>
          <p:nvPr/>
        </p:nvSpPr>
        <p:spPr bwMode="auto">
          <a:xfrm>
            <a:off x="6504092" y="4941888"/>
            <a:ext cx="907696"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b="0" dirty="0"/>
              <a:t>Data </a:t>
            </a:r>
          </a:p>
        </p:txBody>
      </p:sp>
      <p:sp>
        <p:nvSpPr>
          <p:cNvPr id="33" name="TextBox 97">
            <a:extLst>
              <a:ext uri="{FF2B5EF4-FFF2-40B4-BE49-F238E27FC236}">
                <a16:creationId xmlns:a16="http://schemas.microsoft.com/office/drawing/2014/main" id="{C96ED16D-E807-4A8C-B7C0-562BDB89746F}"/>
              </a:ext>
            </a:extLst>
          </p:cNvPr>
          <p:cNvSpPr txBox="1">
            <a:spLocks noChangeArrowheads="1"/>
          </p:cNvSpPr>
          <p:nvPr/>
        </p:nvSpPr>
        <p:spPr bwMode="auto">
          <a:xfrm>
            <a:off x="6521019" y="5194301"/>
            <a:ext cx="907696"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b="0" dirty="0"/>
              <a:t>Done</a:t>
            </a:r>
          </a:p>
        </p:txBody>
      </p:sp>
      <p:cxnSp>
        <p:nvCxnSpPr>
          <p:cNvPr id="34" name="Straight Arrow Connector 33">
            <a:extLst>
              <a:ext uri="{FF2B5EF4-FFF2-40B4-BE49-F238E27FC236}">
                <a16:creationId xmlns:a16="http://schemas.microsoft.com/office/drawing/2014/main" id="{F0E58D11-A0D4-4FB6-954F-7D1F273D840D}"/>
              </a:ext>
            </a:extLst>
          </p:cNvPr>
          <p:cNvCxnSpPr/>
          <p:nvPr/>
        </p:nvCxnSpPr>
        <p:spPr bwMode="auto">
          <a:xfrm flipH="1">
            <a:off x="3334564" y="5089525"/>
            <a:ext cx="1093890" cy="0"/>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p:spPr>
      </p:cxnSp>
      <p:sp>
        <p:nvSpPr>
          <p:cNvPr id="35" name="TextBox 99">
            <a:extLst>
              <a:ext uri="{FF2B5EF4-FFF2-40B4-BE49-F238E27FC236}">
                <a16:creationId xmlns:a16="http://schemas.microsoft.com/office/drawing/2014/main" id="{5F6AA38A-3C51-484E-93F6-AE6C7982F2F9}"/>
              </a:ext>
            </a:extLst>
          </p:cNvPr>
          <p:cNvSpPr txBox="1">
            <a:spLocks noChangeArrowheads="1"/>
          </p:cNvSpPr>
          <p:nvPr/>
        </p:nvSpPr>
        <p:spPr bwMode="auto">
          <a:xfrm>
            <a:off x="3505948" y="4849814"/>
            <a:ext cx="937316"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b="0" dirty="0"/>
              <a:t>Data</a:t>
            </a:r>
          </a:p>
        </p:txBody>
      </p:sp>
      <p:sp>
        <p:nvSpPr>
          <p:cNvPr id="36" name="TextBox 100">
            <a:extLst>
              <a:ext uri="{FF2B5EF4-FFF2-40B4-BE49-F238E27FC236}">
                <a16:creationId xmlns:a16="http://schemas.microsoft.com/office/drawing/2014/main" id="{23B46F9B-4B28-41EB-9251-22188EF3DA5D}"/>
              </a:ext>
            </a:extLst>
          </p:cNvPr>
          <p:cNvSpPr txBox="1">
            <a:spLocks noChangeArrowheads="1"/>
          </p:cNvSpPr>
          <p:nvPr/>
        </p:nvSpPr>
        <p:spPr bwMode="auto">
          <a:xfrm>
            <a:off x="3512295" y="5078414"/>
            <a:ext cx="93731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b="0" dirty="0"/>
              <a:t>Ready</a:t>
            </a:r>
          </a:p>
        </p:txBody>
      </p:sp>
      <p:cxnSp>
        <p:nvCxnSpPr>
          <p:cNvPr id="37" name="Straight Arrow Connector 36">
            <a:extLst>
              <a:ext uri="{FF2B5EF4-FFF2-40B4-BE49-F238E27FC236}">
                <a16:creationId xmlns:a16="http://schemas.microsoft.com/office/drawing/2014/main" id="{C42C89A8-8CE0-450C-81A2-DECD14E45B25}"/>
              </a:ext>
            </a:extLst>
          </p:cNvPr>
          <p:cNvCxnSpPr/>
          <p:nvPr/>
        </p:nvCxnSpPr>
        <p:spPr bwMode="auto">
          <a:xfrm flipH="1">
            <a:off x="3334564" y="5511800"/>
            <a:ext cx="1093890" cy="0"/>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p:spPr>
      </p:cxnSp>
      <p:sp>
        <p:nvSpPr>
          <p:cNvPr id="38" name="TextBox 103">
            <a:extLst>
              <a:ext uri="{FF2B5EF4-FFF2-40B4-BE49-F238E27FC236}">
                <a16:creationId xmlns:a16="http://schemas.microsoft.com/office/drawing/2014/main" id="{ACA8178C-429A-4830-B14E-0D45E93C9571}"/>
              </a:ext>
            </a:extLst>
          </p:cNvPr>
          <p:cNvSpPr txBox="1">
            <a:spLocks noChangeArrowheads="1"/>
          </p:cNvSpPr>
          <p:nvPr/>
        </p:nvSpPr>
        <p:spPr bwMode="auto">
          <a:xfrm>
            <a:off x="3522874" y="5292726"/>
            <a:ext cx="937316"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b="0" dirty="0"/>
              <a:t>Full</a:t>
            </a:r>
          </a:p>
        </p:txBody>
      </p:sp>
      <p:cxnSp>
        <p:nvCxnSpPr>
          <p:cNvPr id="39" name="Straight Connector 38">
            <a:extLst>
              <a:ext uri="{FF2B5EF4-FFF2-40B4-BE49-F238E27FC236}">
                <a16:creationId xmlns:a16="http://schemas.microsoft.com/office/drawing/2014/main" id="{8F9F58A0-A08E-49C9-A03C-6DE99C2AA223}"/>
              </a:ext>
            </a:extLst>
          </p:cNvPr>
          <p:cNvCxnSpPr/>
          <p:nvPr/>
        </p:nvCxnSpPr>
        <p:spPr bwMode="auto">
          <a:xfrm flipV="1">
            <a:off x="6552757" y="3629026"/>
            <a:ext cx="143877" cy="123825"/>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sp>
        <p:nvSpPr>
          <p:cNvPr id="40" name="TextBox 74">
            <a:extLst>
              <a:ext uri="{FF2B5EF4-FFF2-40B4-BE49-F238E27FC236}">
                <a16:creationId xmlns:a16="http://schemas.microsoft.com/office/drawing/2014/main" id="{8AEA7773-A16A-49D7-9911-56F0E8C0106A}"/>
              </a:ext>
            </a:extLst>
          </p:cNvPr>
          <p:cNvSpPr txBox="1">
            <a:spLocks noChangeArrowheads="1"/>
          </p:cNvSpPr>
          <p:nvPr/>
        </p:nvSpPr>
        <p:spPr bwMode="auto">
          <a:xfrm>
            <a:off x="6391953" y="3527425"/>
            <a:ext cx="514148"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900" b="0" dirty="0"/>
              <a:t>8</a:t>
            </a:r>
          </a:p>
        </p:txBody>
      </p:sp>
      <p:cxnSp>
        <p:nvCxnSpPr>
          <p:cNvPr id="41" name="Straight Connector 40">
            <a:extLst>
              <a:ext uri="{FF2B5EF4-FFF2-40B4-BE49-F238E27FC236}">
                <a16:creationId xmlns:a16="http://schemas.microsoft.com/office/drawing/2014/main" id="{FB5B2EAB-34F1-41B0-BD5D-795F4CE672C5}"/>
              </a:ext>
            </a:extLst>
          </p:cNvPr>
          <p:cNvCxnSpPr/>
          <p:nvPr/>
        </p:nvCxnSpPr>
        <p:spPr bwMode="auto">
          <a:xfrm flipV="1">
            <a:off x="7301764" y="5108576"/>
            <a:ext cx="143877" cy="123825"/>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sp>
        <p:nvSpPr>
          <p:cNvPr id="42" name="TextBox 74">
            <a:extLst>
              <a:ext uri="{FF2B5EF4-FFF2-40B4-BE49-F238E27FC236}">
                <a16:creationId xmlns:a16="http://schemas.microsoft.com/office/drawing/2014/main" id="{673052E1-65A1-44CD-A4E5-E73468406E22}"/>
              </a:ext>
            </a:extLst>
          </p:cNvPr>
          <p:cNvSpPr txBox="1">
            <a:spLocks noChangeArrowheads="1"/>
          </p:cNvSpPr>
          <p:nvPr/>
        </p:nvSpPr>
        <p:spPr bwMode="auto">
          <a:xfrm>
            <a:off x="7085949" y="5006975"/>
            <a:ext cx="514148"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900" b="0" dirty="0"/>
              <a:t>8</a:t>
            </a:r>
          </a:p>
        </p:txBody>
      </p:sp>
      <p:cxnSp>
        <p:nvCxnSpPr>
          <p:cNvPr id="43" name="Straight Connector 42">
            <a:extLst>
              <a:ext uri="{FF2B5EF4-FFF2-40B4-BE49-F238E27FC236}">
                <a16:creationId xmlns:a16="http://schemas.microsoft.com/office/drawing/2014/main" id="{BEB78835-CA02-465D-95A1-EDD465D78262}"/>
              </a:ext>
            </a:extLst>
          </p:cNvPr>
          <p:cNvCxnSpPr/>
          <p:nvPr/>
        </p:nvCxnSpPr>
        <p:spPr bwMode="auto">
          <a:xfrm flipV="1">
            <a:off x="4030676" y="3652838"/>
            <a:ext cx="143877" cy="123825"/>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sp>
        <p:nvSpPr>
          <p:cNvPr id="44" name="TextBox 74">
            <a:extLst>
              <a:ext uri="{FF2B5EF4-FFF2-40B4-BE49-F238E27FC236}">
                <a16:creationId xmlns:a16="http://schemas.microsoft.com/office/drawing/2014/main" id="{BB80F0F3-217B-4FF7-B46E-701E5FF98045}"/>
              </a:ext>
            </a:extLst>
          </p:cNvPr>
          <p:cNvSpPr txBox="1">
            <a:spLocks noChangeArrowheads="1"/>
          </p:cNvSpPr>
          <p:nvPr/>
        </p:nvSpPr>
        <p:spPr bwMode="auto">
          <a:xfrm>
            <a:off x="3814860" y="3551239"/>
            <a:ext cx="514148"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900" b="0" dirty="0"/>
              <a:t>8</a:t>
            </a:r>
          </a:p>
        </p:txBody>
      </p:sp>
      <p:cxnSp>
        <p:nvCxnSpPr>
          <p:cNvPr id="45" name="Straight Connector 44">
            <a:extLst>
              <a:ext uri="{FF2B5EF4-FFF2-40B4-BE49-F238E27FC236}">
                <a16:creationId xmlns:a16="http://schemas.microsoft.com/office/drawing/2014/main" id="{C6E79870-26C3-48C8-83E0-0B4302AB8A22}"/>
              </a:ext>
            </a:extLst>
          </p:cNvPr>
          <p:cNvCxnSpPr/>
          <p:nvPr/>
        </p:nvCxnSpPr>
        <p:spPr bwMode="auto">
          <a:xfrm flipV="1">
            <a:off x="4240143" y="5019676"/>
            <a:ext cx="143877" cy="123825"/>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sp>
        <p:nvSpPr>
          <p:cNvPr id="46" name="TextBox 74">
            <a:extLst>
              <a:ext uri="{FF2B5EF4-FFF2-40B4-BE49-F238E27FC236}">
                <a16:creationId xmlns:a16="http://schemas.microsoft.com/office/drawing/2014/main" id="{B43C4143-4431-4947-84CD-03FB99EA9D89}"/>
              </a:ext>
            </a:extLst>
          </p:cNvPr>
          <p:cNvSpPr txBox="1">
            <a:spLocks noChangeArrowheads="1"/>
          </p:cNvSpPr>
          <p:nvPr/>
        </p:nvSpPr>
        <p:spPr bwMode="auto">
          <a:xfrm>
            <a:off x="4024328" y="4918075"/>
            <a:ext cx="51415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900" b="0" dirty="0"/>
              <a:t>8</a:t>
            </a:r>
          </a:p>
        </p:txBody>
      </p:sp>
      <p:sp>
        <p:nvSpPr>
          <p:cNvPr id="47" name="Rectangle 46">
            <a:extLst>
              <a:ext uri="{FF2B5EF4-FFF2-40B4-BE49-F238E27FC236}">
                <a16:creationId xmlns:a16="http://schemas.microsoft.com/office/drawing/2014/main" id="{E842E8FC-B8E7-4D5B-8821-3572822400DF}"/>
              </a:ext>
            </a:extLst>
          </p:cNvPr>
          <p:cNvSpPr/>
          <p:nvPr/>
        </p:nvSpPr>
        <p:spPr bwMode="auto">
          <a:xfrm>
            <a:off x="2445912" y="3629026"/>
            <a:ext cx="928854" cy="1908175"/>
          </a:xfrm>
          <a:prstGeom prst="rect">
            <a:avLst/>
          </a:prstGeom>
          <a:solidFill>
            <a:schemeClr val="accent5">
              <a:lumMod val="40000"/>
              <a:lumOff val="60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r>
              <a:rPr lang="en-GB" sz="1200" b="0" dirty="0"/>
              <a:t>AHB</a:t>
            </a:r>
          </a:p>
          <a:p>
            <a:pPr algn="ctr">
              <a:defRPr/>
            </a:pPr>
            <a:r>
              <a:rPr lang="en-GB" sz="1200" dirty="0"/>
              <a:t>I</a:t>
            </a:r>
            <a:r>
              <a:rPr lang="en-GB" sz="1200" b="0" dirty="0"/>
              <a:t>nterface</a:t>
            </a:r>
          </a:p>
        </p:txBody>
      </p:sp>
      <p:sp>
        <p:nvSpPr>
          <p:cNvPr id="48" name="Left-Right Arrow 49">
            <a:extLst>
              <a:ext uri="{FF2B5EF4-FFF2-40B4-BE49-F238E27FC236}">
                <a16:creationId xmlns:a16="http://schemas.microsoft.com/office/drawing/2014/main" id="{5FE62B8A-2257-404A-9A2A-E527136164B1}"/>
              </a:ext>
            </a:extLst>
          </p:cNvPr>
          <p:cNvSpPr/>
          <p:nvPr/>
        </p:nvSpPr>
        <p:spPr bwMode="auto">
          <a:xfrm>
            <a:off x="966940" y="3703639"/>
            <a:ext cx="1466276" cy="414337"/>
          </a:xfrm>
          <a:prstGeom prst="leftRightArrow">
            <a:avLst/>
          </a:prstGeom>
          <a:no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r>
              <a:rPr lang="en-GB" sz="1200" dirty="0"/>
              <a:t>Data [31:0] </a:t>
            </a:r>
          </a:p>
        </p:txBody>
      </p:sp>
      <p:sp>
        <p:nvSpPr>
          <p:cNvPr id="49" name="Left-Right Arrow 50">
            <a:extLst>
              <a:ext uri="{FF2B5EF4-FFF2-40B4-BE49-F238E27FC236}">
                <a16:creationId xmlns:a16="http://schemas.microsoft.com/office/drawing/2014/main" id="{034F2F94-8FD0-4BDD-96C6-D31FAD5FB62B}"/>
              </a:ext>
            </a:extLst>
          </p:cNvPr>
          <p:cNvSpPr/>
          <p:nvPr/>
        </p:nvSpPr>
        <p:spPr bwMode="auto">
          <a:xfrm>
            <a:off x="966940" y="4395789"/>
            <a:ext cx="1466276" cy="414337"/>
          </a:xfrm>
          <a:prstGeom prst="leftRightArrow">
            <a:avLst/>
          </a:prstGeom>
          <a:no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r>
              <a:rPr lang="en-GB" sz="1200" dirty="0"/>
              <a:t>Addr [31:0]  </a:t>
            </a:r>
          </a:p>
        </p:txBody>
      </p:sp>
      <p:sp>
        <p:nvSpPr>
          <p:cNvPr id="50" name="Left-Right Arrow 51">
            <a:extLst>
              <a:ext uri="{FF2B5EF4-FFF2-40B4-BE49-F238E27FC236}">
                <a16:creationId xmlns:a16="http://schemas.microsoft.com/office/drawing/2014/main" id="{32D3E493-9D5F-4645-BB55-301A57F2B27F}"/>
              </a:ext>
            </a:extLst>
          </p:cNvPr>
          <p:cNvSpPr/>
          <p:nvPr/>
        </p:nvSpPr>
        <p:spPr bwMode="auto">
          <a:xfrm>
            <a:off x="966940" y="5056189"/>
            <a:ext cx="1466276" cy="414337"/>
          </a:xfrm>
          <a:prstGeom prst="leftRightArrow">
            <a:avLst/>
          </a:prstGeom>
          <a:no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r>
              <a:rPr lang="en-GB" sz="1200" dirty="0"/>
              <a:t>Control [31:0] </a:t>
            </a:r>
          </a:p>
        </p:txBody>
      </p:sp>
      <p:sp>
        <p:nvSpPr>
          <p:cNvPr id="51" name="Rectangle 50">
            <a:extLst>
              <a:ext uri="{FF2B5EF4-FFF2-40B4-BE49-F238E27FC236}">
                <a16:creationId xmlns:a16="http://schemas.microsoft.com/office/drawing/2014/main" id="{CCA73E88-4A8E-46B4-A23E-84FA71E88DDE}"/>
              </a:ext>
            </a:extLst>
          </p:cNvPr>
          <p:cNvSpPr/>
          <p:nvPr/>
        </p:nvSpPr>
        <p:spPr bwMode="auto">
          <a:xfrm>
            <a:off x="1879924" y="3374133"/>
            <a:ext cx="2192010" cy="2544959"/>
          </a:xfrm>
          <a:prstGeom prst="rect">
            <a:avLst/>
          </a:prstGeom>
          <a:noFill/>
          <a:ln w="190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1" i="0" u="none" strike="noStrike" cap="none" normalizeH="0" baseline="0" dirty="0">
              <a:ln>
                <a:noFill/>
              </a:ln>
              <a:solidFill>
                <a:srgbClr val="FF0000"/>
              </a:solidFill>
              <a:effectLst/>
              <a:latin typeface="Arial" charset="0"/>
              <a:ea typeface="MS PGothic" pitchFamily="34" charset="-128"/>
            </a:endParaRPr>
          </a:p>
        </p:txBody>
      </p:sp>
      <p:sp>
        <p:nvSpPr>
          <p:cNvPr id="55" name="Content Placeholder 18">
            <a:extLst>
              <a:ext uri="{FF2B5EF4-FFF2-40B4-BE49-F238E27FC236}">
                <a16:creationId xmlns:a16="http://schemas.microsoft.com/office/drawing/2014/main" id="{799EBB6F-0196-4F68-99B2-E24BB7807006}"/>
              </a:ext>
            </a:extLst>
          </p:cNvPr>
          <p:cNvSpPr>
            <a:spLocks noGrp="1" noChangeArrowheads="1"/>
          </p:cNvSpPr>
          <p:nvPr>
            <p:ph sz="quarter" idx="1"/>
          </p:nvPr>
        </p:nvSpPr>
        <p:spPr bwMode="auto">
          <a:xfrm>
            <a:off x="492125" y="1368425"/>
            <a:ext cx="11180763" cy="4086225"/>
          </a:xfrm>
        </p:spPr>
        <p:txBody>
          <a:bodyPr wrap="square" numCol="1" anchor="t" anchorCtr="0" compatLnSpc="1">
            <a:prstTxWarp prst="textNoShape">
              <a:avLst/>
            </a:prstTxWarp>
          </a:bodyPr>
          <a:lstStyle/>
          <a:p>
            <a:r>
              <a:rPr lang="en-GB" dirty="0"/>
              <a:t>In our design, the UART peripheral consists of:</a:t>
            </a:r>
            <a:endParaRPr lang="en-US" altLang="en-US" dirty="0">
              <a:ea typeface="ＭＳ Ｐゴシック" panose="020B0600070205080204" pitchFamily="34" charset="-128"/>
            </a:endParaRPr>
          </a:p>
          <a:p>
            <a:pPr lvl="1"/>
            <a:r>
              <a:rPr lang="en-GB" dirty="0"/>
              <a:t>UART transmitter, receiver</a:t>
            </a:r>
          </a:p>
          <a:p>
            <a:pPr lvl="1"/>
            <a:r>
              <a:rPr lang="en-GB" dirty="0"/>
              <a:t>Transmitter FIFO and receiver FIFO</a:t>
            </a:r>
          </a:p>
          <a:p>
            <a:pPr lvl="1"/>
            <a:r>
              <a:rPr lang="en-GB" dirty="0"/>
              <a:t>Baud rate generator</a:t>
            </a:r>
          </a:p>
          <a:p>
            <a:pPr lvl="1"/>
            <a:r>
              <a:rPr lang="en-GB" dirty="0"/>
              <a:t>AHB bus interface</a:t>
            </a:r>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8611577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GB" dirty="0"/>
              <a:t>Baud Rate Generator</a:t>
            </a:r>
            <a:endParaRPr lang="en-US" dirty="0"/>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sz="quarter" idx="1"/>
          </p:nvPr>
        </p:nvSpPr>
        <p:spPr bwMode="auto">
          <a:xfrm>
            <a:off x="492125" y="1639888"/>
            <a:ext cx="11180763" cy="4086225"/>
          </a:xfrm>
        </p:spPr>
        <p:txBody>
          <a:bodyPr wrap="square" numCol="1" anchor="t" anchorCtr="0" compatLnSpc="1">
            <a:prstTxWarp prst="textNoShape">
              <a:avLst/>
            </a:prstTxWarp>
          </a:bodyPr>
          <a:lstStyle/>
          <a:p>
            <a:r>
              <a:rPr lang="en-GB" dirty="0"/>
              <a:t>Baud rate generator</a:t>
            </a:r>
            <a:endParaRPr lang="en-US" altLang="en-US" dirty="0">
              <a:ea typeface="ＭＳ Ｐゴシック" panose="020B0600070205080204" pitchFamily="34" charset="-128"/>
            </a:endParaRPr>
          </a:p>
          <a:p>
            <a:pPr lvl="1"/>
            <a:r>
              <a:rPr lang="en-US" dirty="0"/>
              <a:t>Generate system ticks for a fixed transmission baud rate, e.g., 19200 bps byte to the receiver FIFO.</a:t>
            </a:r>
            <a:endParaRPr lang="en-US" altLang="en-US" dirty="0">
              <a:ea typeface="ＭＳ Ｐゴシック" panose="020B0600070205080204" pitchFamily="34" charset="-128"/>
            </a:endParaRPr>
          </a:p>
        </p:txBody>
      </p:sp>
      <p:sp>
        <p:nvSpPr>
          <p:cNvPr id="5" name="Rectangle 4">
            <a:extLst>
              <a:ext uri="{FF2B5EF4-FFF2-40B4-BE49-F238E27FC236}">
                <a16:creationId xmlns:a16="http://schemas.microsoft.com/office/drawing/2014/main" id="{5CD11FA3-7297-48EB-8D63-280D5FF4CB1C}"/>
              </a:ext>
            </a:extLst>
          </p:cNvPr>
          <p:cNvSpPr/>
          <p:nvPr/>
        </p:nvSpPr>
        <p:spPr bwMode="auto">
          <a:xfrm>
            <a:off x="1904257" y="3422651"/>
            <a:ext cx="8012686" cy="2447925"/>
          </a:xfrm>
          <a:prstGeom prst="rect">
            <a:avLst/>
          </a:prstGeom>
          <a:solidFill>
            <a:schemeClr val="bg1">
              <a:lumMod val="95000"/>
            </a:schemeClr>
          </a:solidFill>
          <a:ln w="19050" cap="flat" cmpd="sng" algn="ctr">
            <a:noFill/>
            <a:prstDash val="solid"/>
            <a:round/>
            <a:headEnd type="none" w="med" len="med"/>
            <a:tailEnd type="none" w="med" len="med"/>
          </a:ln>
          <a:effectLst/>
        </p:spPr>
        <p:txBody>
          <a:bodyPr wrap="none" anchor="ctr"/>
          <a:lstStyle/>
          <a:p>
            <a:pPr algn="ctr">
              <a:defRPr/>
            </a:pPr>
            <a:endParaRPr lang="en-GB" sz="1200" b="0" dirty="0"/>
          </a:p>
        </p:txBody>
      </p:sp>
      <p:sp>
        <p:nvSpPr>
          <p:cNvPr id="6" name="Rectangle 5">
            <a:extLst>
              <a:ext uri="{FF2B5EF4-FFF2-40B4-BE49-F238E27FC236}">
                <a16:creationId xmlns:a16="http://schemas.microsoft.com/office/drawing/2014/main" id="{6303BBA5-2D5F-4CB5-9EC4-CA926BB31216}"/>
              </a:ext>
            </a:extLst>
          </p:cNvPr>
          <p:cNvSpPr/>
          <p:nvPr/>
        </p:nvSpPr>
        <p:spPr bwMode="auto">
          <a:xfrm>
            <a:off x="7507000" y="3660776"/>
            <a:ext cx="1999469" cy="506413"/>
          </a:xfrm>
          <a:prstGeom prst="rect">
            <a:avLst/>
          </a:prstGeom>
          <a:solidFill>
            <a:schemeClr val="accent5">
              <a:lumMod val="40000"/>
              <a:lumOff val="60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r>
              <a:rPr lang="en-GB" sz="1200" b="0" dirty="0"/>
              <a:t>UART </a:t>
            </a:r>
          </a:p>
          <a:p>
            <a:pPr algn="ctr">
              <a:defRPr/>
            </a:pPr>
            <a:r>
              <a:rPr lang="en-GB" sz="1200" b="0" dirty="0"/>
              <a:t>Transmitter</a:t>
            </a:r>
          </a:p>
        </p:txBody>
      </p:sp>
      <p:sp>
        <p:nvSpPr>
          <p:cNvPr id="7" name="Rectangle 6">
            <a:extLst>
              <a:ext uri="{FF2B5EF4-FFF2-40B4-BE49-F238E27FC236}">
                <a16:creationId xmlns:a16="http://schemas.microsoft.com/office/drawing/2014/main" id="{E79B76AC-E942-447D-B7EB-EACB39A11481}"/>
              </a:ext>
            </a:extLst>
          </p:cNvPr>
          <p:cNvSpPr/>
          <p:nvPr/>
        </p:nvSpPr>
        <p:spPr bwMode="auto">
          <a:xfrm>
            <a:off x="7507000" y="5030788"/>
            <a:ext cx="1999469" cy="506412"/>
          </a:xfrm>
          <a:prstGeom prst="rect">
            <a:avLst/>
          </a:prstGeom>
          <a:solidFill>
            <a:schemeClr val="accent5">
              <a:lumMod val="40000"/>
              <a:lumOff val="60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r>
              <a:rPr lang="en-GB" sz="1200" b="0" dirty="0"/>
              <a:t>UART </a:t>
            </a:r>
          </a:p>
          <a:p>
            <a:pPr algn="ctr">
              <a:defRPr/>
            </a:pPr>
            <a:r>
              <a:rPr lang="en-GB" sz="1200" b="0" dirty="0"/>
              <a:t>Receiver</a:t>
            </a:r>
          </a:p>
        </p:txBody>
      </p:sp>
      <p:sp>
        <p:nvSpPr>
          <p:cNvPr id="8" name="Rectangle 7">
            <a:extLst>
              <a:ext uri="{FF2B5EF4-FFF2-40B4-BE49-F238E27FC236}">
                <a16:creationId xmlns:a16="http://schemas.microsoft.com/office/drawing/2014/main" id="{027AE773-71E2-449F-8DC3-A20002C4BFD6}"/>
              </a:ext>
            </a:extLst>
          </p:cNvPr>
          <p:cNvSpPr/>
          <p:nvPr/>
        </p:nvSpPr>
        <p:spPr bwMode="auto">
          <a:xfrm>
            <a:off x="7507000" y="4405313"/>
            <a:ext cx="1999469" cy="385762"/>
          </a:xfrm>
          <a:prstGeom prst="rect">
            <a:avLst/>
          </a:prstGeom>
          <a:solidFill>
            <a:schemeClr val="accent5">
              <a:lumMod val="40000"/>
              <a:lumOff val="60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r>
              <a:rPr lang="en-GB" sz="1200" b="0" dirty="0"/>
              <a:t>Baud Rate </a:t>
            </a:r>
          </a:p>
          <a:p>
            <a:pPr algn="ctr">
              <a:defRPr/>
            </a:pPr>
            <a:r>
              <a:rPr lang="en-GB" sz="1200" b="0" dirty="0"/>
              <a:t>Generator</a:t>
            </a:r>
          </a:p>
        </p:txBody>
      </p:sp>
      <p:sp>
        <p:nvSpPr>
          <p:cNvPr id="9" name="Rectangle 8">
            <a:extLst>
              <a:ext uri="{FF2B5EF4-FFF2-40B4-BE49-F238E27FC236}">
                <a16:creationId xmlns:a16="http://schemas.microsoft.com/office/drawing/2014/main" id="{265191BC-2595-43E5-9AFB-D2D5045D2AA9}"/>
              </a:ext>
            </a:extLst>
          </p:cNvPr>
          <p:cNvSpPr/>
          <p:nvPr/>
        </p:nvSpPr>
        <p:spPr bwMode="auto">
          <a:xfrm>
            <a:off x="4428454" y="3660776"/>
            <a:ext cx="1999468" cy="506413"/>
          </a:xfrm>
          <a:prstGeom prst="rect">
            <a:avLst/>
          </a:prstGeom>
          <a:solidFill>
            <a:schemeClr val="accent5">
              <a:lumMod val="40000"/>
              <a:lumOff val="60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r>
              <a:rPr lang="en-GB" sz="1200" b="0" dirty="0"/>
              <a:t>Transmitter</a:t>
            </a:r>
          </a:p>
          <a:p>
            <a:pPr algn="ctr">
              <a:defRPr/>
            </a:pPr>
            <a:r>
              <a:rPr lang="en-GB" sz="1200" b="0" dirty="0"/>
              <a:t>FIFO</a:t>
            </a:r>
          </a:p>
        </p:txBody>
      </p:sp>
      <p:sp>
        <p:nvSpPr>
          <p:cNvPr id="10" name="Rectangle 9">
            <a:extLst>
              <a:ext uri="{FF2B5EF4-FFF2-40B4-BE49-F238E27FC236}">
                <a16:creationId xmlns:a16="http://schemas.microsoft.com/office/drawing/2014/main" id="{6B5384C1-4B3A-4A78-B004-183717299452}"/>
              </a:ext>
            </a:extLst>
          </p:cNvPr>
          <p:cNvSpPr/>
          <p:nvPr/>
        </p:nvSpPr>
        <p:spPr bwMode="auto">
          <a:xfrm>
            <a:off x="4428454" y="5030788"/>
            <a:ext cx="1999468" cy="506412"/>
          </a:xfrm>
          <a:prstGeom prst="rect">
            <a:avLst/>
          </a:prstGeom>
          <a:solidFill>
            <a:schemeClr val="accent5">
              <a:lumMod val="40000"/>
              <a:lumOff val="60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r>
              <a:rPr lang="en-GB" sz="1200" b="0" dirty="0"/>
              <a:t>Receiver</a:t>
            </a:r>
          </a:p>
          <a:p>
            <a:pPr algn="ctr">
              <a:defRPr/>
            </a:pPr>
            <a:r>
              <a:rPr lang="en-GB" sz="1200" b="0" dirty="0"/>
              <a:t>FIFO</a:t>
            </a:r>
          </a:p>
        </p:txBody>
      </p:sp>
      <p:cxnSp>
        <p:nvCxnSpPr>
          <p:cNvPr id="11" name="Straight Arrow Connector 10">
            <a:extLst>
              <a:ext uri="{FF2B5EF4-FFF2-40B4-BE49-F238E27FC236}">
                <a16:creationId xmlns:a16="http://schemas.microsoft.com/office/drawing/2014/main" id="{19066E83-662B-431E-8D43-C5E089CFFE80}"/>
              </a:ext>
            </a:extLst>
          </p:cNvPr>
          <p:cNvCxnSpPr/>
          <p:nvPr/>
        </p:nvCxnSpPr>
        <p:spPr bwMode="auto">
          <a:xfrm>
            <a:off x="9506470" y="3892550"/>
            <a:ext cx="1053688" cy="0"/>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p:spPr>
      </p:cxnSp>
      <p:cxnSp>
        <p:nvCxnSpPr>
          <p:cNvPr id="12" name="Straight Arrow Connector 11">
            <a:extLst>
              <a:ext uri="{FF2B5EF4-FFF2-40B4-BE49-F238E27FC236}">
                <a16:creationId xmlns:a16="http://schemas.microsoft.com/office/drawing/2014/main" id="{4B99F4C7-E522-48F0-8AC6-FAAEF1522800}"/>
              </a:ext>
            </a:extLst>
          </p:cNvPr>
          <p:cNvCxnSpPr/>
          <p:nvPr/>
        </p:nvCxnSpPr>
        <p:spPr bwMode="auto">
          <a:xfrm flipH="1">
            <a:off x="9533975" y="5283200"/>
            <a:ext cx="998676" cy="0"/>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p:spPr>
      </p:cxnSp>
      <p:cxnSp>
        <p:nvCxnSpPr>
          <p:cNvPr id="13" name="Straight Arrow Connector 12">
            <a:extLst>
              <a:ext uri="{FF2B5EF4-FFF2-40B4-BE49-F238E27FC236}">
                <a16:creationId xmlns:a16="http://schemas.microsoft.com/office/drawing/2014/main" id="{987FA7E8-5C5B-47CA-920F-B036E368C939}"/>
              </a:ext>
            </a:extLst>
          </p:cNvPr>
          <p:cNvCxnSpPr/>
          <p:nvPr/>
        </p:nvCxnSpPr>
        <p:spPr bwMode="auto">
          <a:xfrm>
            <a:off x="6427922" y="3709988"/>
            <a:ext cx="1055805" cy="0"/>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p:spPr>
      </p:cxnSp>
      <p:cxnSp>
        <p:nvCxnSpPr>
          <p:cNvPr id="14" name="Straight Arrow Connector 13">
            <a:extLst>
              <a:ext uri="{FF2B5EF4-FFF2-40B4-BE49-F238E27FC236}">
                <a16:creationId xmlns:a16="http://schemas.microsoft.com/office/drawing/2014/main" id="{F786E2F4-A4AF-49F3-807A-BAE2B3614C74}"/>
              </a:ext>
            </a:extLst>
          </p:cNvPr>
          <p:cNvCxnSpPr/>
          <p:nvPr/>
        </p:nvCxnSpPr>
        <p:spPr bwMode="auto">
          <a:xfrm flipH="1">
            <a:off x="6427922" y="4140200"/>
            <a:ext cx="1093890" cy="0"/>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p:spPr>
      </p:cxnSp>
      <p:cxnSp>
        <p:nvCxnSpPr>
          <p:cNvPr id="15" name="Straight Arrow Connector 14">
            <a:extLst>
              <a:ext uri="{FF2B5EF4-FFF2-40B4-BE49-F238E27FC236}">
                <a16:creationId xmlns:a16="http://schemas.microsoft.com/office/drawing/2014/main" id="{B9ECC0E3-9FA6-4816-A9DE-F3EE7F56DA93}"/>
              </a:ext>
            </a:extLst>
          </p:cNvPr>
          <p:cNvCxnSpPr/>
          <p:nvPr/>
        </p:nvCxnSpPr>
        <p:spPr bwMode="auto">
          <a:xfrm>
            <a:off x="6427922" y="3935413"/>
            <a:ext cx="1055805" cy="0"/>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p:spPr>
      </p:cxnSp>
      <p:cxnSp>
        <p:nvCxnSpPr>
          <p:cNvPr id="16" name="Straight Arrow Connector 15">
            <a:extLst>
              <a:ext uri="{FF2B5EF4-FFF2-40B4-BE49-F238E27FC236}">
                <a16:creationId xmlns:a16="http://schemas.microsoft.com/office/drawing/2014/main" id="{9168FEEC-C972-45EA-8A4F-D611AC4FB3F1}"/>
              </a:ext>
            </a:extLst>
          </p:cNvPr>
          <p:cNvCxnSpPr/>
          <p:nvPr/>
        </p:nvCxnSpPr>
        <p:spPr bwMode="auto">
          <a:xfrm flipH="1">
            <a:off x="6410996" y="5416550"/>
            <a:ext cx="1096005" cy="0"/>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p:spPr>
      </p:cxnSp>
      <p:cxnSp>
        <p:nvCxnSpPr>
          <p:cNvPr id="17" name="Straight Arrow Connector 16">
            <a:extLst>
              <a:ext uri="{FF2B5EF4-FFF2-40B4-BE49-F238E27FC236}">
                <a16:creationId xmlns:a16="http://schemas.microsoft.com/office/drawing/2014/main" id="{F6B06B60-E4F0-407C-ABA7-B322E73429E6}"/>
              </a:ext>
            </a:extLst>
          </p:cNvPr>
          <p:cNvCxnSpPr/>
          <p:nvPr/>
        </p:nvCxnSpPr>
        <p:spPr bwMode="auto">
          <a:xfrm flipV="1">
            <a:off x="8492981" y="4167188"/>
            <a:ext cx="0" cy="228600"/>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p:spPr>
      </p:cxnSp>
      <p:cxnSp>
        <p:nvCxnSpPr>
          <p:cNvPr id="18" name="Straight Arrow Connector 17">
            <a:extLst>
              <a:ext uri="{FF2B5EF4-FFF2-40B4-BE49-F238E27FC236}">
                <a16:creationId xmlns:a16="http://schemas.microsoft.com/office/drawing/2014/main" id="{80C1C26D-F740-4F2E-9D9F-486D45F8F4FB}"/>
              </a:ext>
            </a:extLst>
          </p:cNvPr>
          <p:cNvCxnSpPr/>
          <p:nvPr/>
        </p:nvCxnSpPr>
        <p:spPr bwMode="auto">
          <a:xfrm>
            <a:off x="8480286" y="4787900"/>
            <a:ext cx="0" cy="242888"/>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p:spPr>
      </p:cxnSp>
      <p:cxnSp>
        <p:nvCxnSpPr>
          <p:cNvPr id="19" name="Straight Arrow Connector 18">
            <a:extLst>
              <a:ext uri="{FF2B5EF4-FFF2-40B4-BE49-F238E27FC236}">
                <a16:creationId xmlns:a16="http://schemas.microsoft.com/office/drawing/2014/main" id="{372A973B-C697-4F65-8E6E-AB412993B77A}"/>
              </a:ext>
            </a:extLst>
          </p:cNvPr>
          <p:cNvCxnSpPr/>
          <p:nvPr/>
        </p:nvCxnSpPr>
        <p:spPr bwMode="auto">
          <a:xfrm flipH="1">
            <a:off x="3334564" y="4059238"/>
            <a:ext cx="1093890" cy="0"/>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p:spPr>
      </p:cxnSp>
      <p:cxnSp>
        <p:nvCxnSpPr>
          <p:cNvPr id="20" name="Straight Arrow Connector 19">
            <a:extLst>
              <a:ext uri="{FF2B5EF4-FFF2-40B4-BE49-F238E27FC236}">
                <a16:creationId xmlns:a16="http://schemas.microsoft.com/office/drawing/2014/main" id="{C471E595-3BC3-4235-9E7B-5549C117A91A}"/>
              </a:ext>
            </a:extLst>
          </p:cNvPr>
          <p:cNvCxnSpPr/>
          <p:nvPr/>
        </p:nvCxnSpPr>
        <p:spPr bwMode="auto">
          <a:xfrm>
            <a:off x="3374766" y="3725863"/>
            <a:ext cx="1053688" cy="0"/>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p:spPr>
      </p:cxnSp>
      <p:cxnSp>
        <p:nvCxnSpPr>
          <p:cNvPr id="21" name="Straight Arrow Connector 20">
            <a:extLst>
              <a:ext uri="{FF2B5EF4-FFF2-40B4-BE49-F238E27FC236}">
                <a16:creationId xmlns:a16="http://schemas.microsoft.com/office/drawing/2014/main" id="{9BA282A9-2887-4CD7-96E6-00E002C8027F}"/>
              </a:ext>
            </a:extLst>
          </p:cNvPr>
          <p:cNvCxnSpPr/>
          <p:nvPr/>
        </p:nvCxnSpPr>
        <p:spPr bwMode="auto">
          <a:xfrm flipH="1">
            <a:off x="3334564" y="5305425"/>
            <a:ext cx="1093890" cy="0"/>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p:spPr>
      </p:cxnSp>
      <p:sp>
        <p:nvSpPr>
          <p:cNvPr id="22" name="TextBox 86">
            <a:extLst>
              <a:ext uri="{FF2B5EF4-FFF2-40B4-BE49-F238E27FC236}">
                <a16:creationId xmlns:a16="http://schemas.microsoft.com/office/drawing/2014/main" id="{65EF51FD-0D54-46DA-A0B6-1C36781FDC05}"/>
              </a:ext>
            </a:extLst>
          </p:cNvPr>
          <p:cNvSpPr txBox="1">
            <a:spLocks noChangeArrowheads="1"/>
          </p:cNvSpPr>
          <p:nvPr/>
        </p:nvSpPr>
        <p:spPr bwMode="auto">
          <a:xfrm>
            <a:off x="9923290" y="3613151"/>
            <a:ext cx="1273736"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b="0" dirty="0"/>
              <a:t>UART TX</a:t>
            </a:r>
          </a:p>
        </p:txBody>
      </p:sp>
      <p:sp>
        <p:nvSpPr>
          <p:cNvPr id="23" name="TextBox 87">
            <a:extLst>
              <a:ext uri="{FF2B5EF4-FFF2-40B4-BE49-F238E27FC236}">
                <a16:creationId xmlns:a16="http://schemas.microsoft.com/office/drawing/2014/main" id="{F30173A5-7F33-497B-9DB7-FCDE6C390616}"/>
              </a:ext>
            </a:extLst>
          </p:cNvPr>
          <p:cNvSpPr txBox="1">
            <a:spLocks noChangeArrowheads="1"/>
          </p:cNvSpPr>
          <p:nvPr/>
        </p:nvSpPr>
        <p:spPr bwMode="auto">
          <a:xfrm>
            <a:off x="9923290" y="4984751"/>
            <a:ext cx="1273736"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b="0" dirty="0"/>
              <a:t>UART RX</a:t>
            </a:r>
          </a:p>
        </p:txBody>
      </p:sp>
      <p:sp>
        <p:nvSpPr>
          <p:cNvPr id="24" name="TextBox 88">
            <a:extLst>
              <a:ext uri="{FF2B5EF4-FFF2-40B4-BE49-F238E27FC236}">
                <a16:creationId xmlns:a16="http://schemas.microsoft.com/office/drawing/2014/main" id="{A61DC191-87F5-4CAF-8463-4258A4D27B05}"/>
              </a:ext>
            </a:extLst>
          </p:cNvPr>
          <p:cNvSpPr txBox="1">
            <a:spLocks noChangeArrowheads="1"/>
          </p:cNvSpPr>
          <p:nvPr/>
        </p:nvSpPr>
        <p:spPr bwMode="auto">
          <a:xfrm>
            <a:off x="6732603" y="3467101"/>
            <a:ext cx="907696"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b="0" dirty="0"/>
              <a:t>Data </a:t>
            </a:r>
          </a:p>
        </p:txBody>
      </p:sp>
      <p:sp>
        <p:nvSpPr>
          <p:cNvPr id="25" name="TextBox 89">
            <a:extLst>
              <a:ext uri="{FF2B5EF4-FFF2-40B4-BE49-F238E27FC236}">
                <a16:creationId xmlns:a16="http://schemas.microsoft.com/office/drawing/2014/main" id="{799CEA42-77CB-4B87-90E4-8571D08A1E45}"/>
              </a:ext>
            </a:extLst>
          </p:cNvPr>
          <p:cNvSpPr txBox="1">
            <a:spLocks noChangeArrowheads="1"/>
          </p:cNvSpPr>
          <p:nvPr/>
        </p:nvSpPr>
        <p:spPr bwMode="auto">
          <a:xfrm>
            <a:off x="6736835" y="3694114"/>
            <a:ext cx="909811"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b="0" dirty="0"/>
              <a:t>Start</a:t>
            </a:r>
          </a:p>
        </p:txBody>
      </p:sp>
      <p:sp>
        <p:nvSpPr>
          <p:cNvPr id="26" name="TextBox 90">
            <a:extLst>
              <a:ext uri="{FF2B5EF4-FFF2-40B4-BE49-F238E27FC236}">
                <a16:creationId xmlns:a16="http://schemas.microsoft.com/office/drawing/2014/main" id="{C105F848-E7B8-43CD-B72E-FA43464E6B17}"/>
              </a:ext>
            </a:extLst>
          </p:cNvPr>
          <p:cNvSpPr txBox="1">
            <a:spLocks noChangeArrowheads="1"/>
          </p:cNvSpPr>
          <p:nvPr/>
        </p:nvSpPr>
        <p:spPr bwMode="auto">
          <a:xfrm>
            <a:off x="6736835" y="3922714"/>
            <a:ext cx="909811"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b="0" dirty="0"/>
              <a:t>Done</a:t>
            </a:r>
          </a:p>
        </p:txBody>
      </p:sp>
      <p:sp>
        <p:nvSpPr>
          <p:cNvPr id="27" name="TextBox 91">
            <a:extLst>
              <a:ext uri="{FF2B5EF4-FFF2-40B4-BE49-F238E27FC236}">
                <a16:creationId xmlns:a16="http://schemas.microsoft.com/office/drawing/2014/main" id="{A9C6301B-04FD-4AF2-9085-06FB1F1AC4AC}"/>
              </a:ext>
            </a:extLst>
          </p:cNvPr>
          <p:cNvSpPr txBox="1">
            <a:spLocks noChangeArrowheads="1"/>
          </p:cNvSpPr>
          <p:nvPr/>
        </p:nvSpPr>
        <p:spPr bwMode="auto">
          <a:xfrm>
            <a:off x="8461245" y="4148139"/>
            <a:ext cx="757471"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b="0" dirty="0"/>
              <a:t>Tick</a:t>
            </a:r>
          </a:p>
        </p:txBody>
      </p:sp>
      <p:sp>
        <p:nvSpPr>
          <p:cNvPr id="28" name="TextBox 92">
            <a:extLst>
              <a:ext uri="{FF2B5EF4-FFF2-40B4-BE49-F238E27FC236}">
                <a16:creationId xmlns:a16="http://schemas.microsoft.com/office/drawing/2014/main" id="{40275782-C73C-4609-BC03-E08F1E2097A0}"/>
              </a:ext>
            </a:extLst>
          </p:cNvPr>
          <p:cNvSpPr txBox="1">
            <a:spLocks noChangeArrowheads="1"/>
          </p:cNvSpPr>
          <p:nvPr/>
        </p:nvSpPr>
        <p:spPr bwMode="auto">
          <a:xfrm>
            <a:off x="8461245" y="4772026"/>
            <a:ext cx="757471"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b="0" dirty="0"/>
              <a:t>Tick</a:t>
            </a:r>
          </a:p>
        </p:txBody>
      </p:sp>
      <p:sp>
        <p:nvSpPr>
          <p:cNvPr id="29" name="TextBox 93">
            <a:extLst>
              <a:ext uri="{FF2B5EF4-FFF2-40B4-BE49-F238E27FC236}">
                <a16:creationId xmlns:a16="http://schemas.microsoft.com/office/drawing/2014/main" id="{E5C54EC8-FE33-43CE-9C44-A6D449581C57}"/>
              </a:ext>
            </a:extLst>
          </p:cNvPr>
          <p:cNvSpPr txBox="1">
            <a:spLocks noChangeArrowheads="1"/>
          </p:cNvSpPr>
          <p:nvPr/>
        </p:nvSpPr>
        <p:spPr bwMode="auto">
          <a:xfrm>
            <a:off x="3491136" y="3789363"/>
            <a:ext cx="93731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b="0" dirty="0"/>
              <a:t>Ready</a:t>
            </a:r>
          </a:p>
        </p:txBody>
      </p:sp>
      <p:sp>
        <p:nvSpPr>
          <p:cNvPr id="30" name="TextBox 94">
            <a:extLst>
              <a:ext uri="{FF2B5EF4-FFF2-40B4-BE49-F238E27FC236}">
                <a16:creationId xmlns:a16="http://schemas.microsoft.com/office/drawing/2014/main" id="{13FBA95F-3500-4AE5-94F3-E7E368F0B3E3}"/>
              </a:ext>
            </a:extLst>
          </p:cNvPr>
          <p:cNvSpPr txBox="1">
            <a:spLocks noChangeArrowheads="1"/>
          </p:cNvSpPr>
          <p:nvPr/>
        </p:nvSpPr>
        <p:spPr bwMode="auto">
          <a:xfrm>
            <a:off x="3330333" y="3467101"/>
            <a:ext cx="93731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b="0" dirty="0"/>
              <a:t>Data</a:t>
            </a:r>
          </a:p>
        </p:txBody>
      </p:sp>
      <p:cxnSp>
        <p:nvCxnSpPr>
          <p:cNvPr id="31" name="Straight Arrow Connector 30">
            <a:extLst>
              <a:ext uri="{FF2B5EF4-FFF2-40B4-BE49-F238E27FC236}">
                <a16:creationId xmlns:a16="http://schemas.microsoft.com/office/drawing/2014/main" id="{45F12D38-118C-4A42-A255-281CFAC1D340}"/>
              </a:ext>
            </a:extLst>
          </p:cNvPr>
          <p:cNvCxnSpPr/>
          <p:nvPr/>
        </p:nvCxnSpPr>
        <p:spPr bwMode="auto">
          <a:xfrm flipH="1">
            <a:off x="6410996" y="5186363"/>
            <a:ext cx="1096005" cy="0"/>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p:spPr>
      </p:cxnSp>
      <p:sp>
        <p:nvSpPr>
          <p:cNvPr id="32" name="TextBox 96">
            <a:extLst>
              <a:ext uri="{FF2B5EF4-FFF2-40B4-BE49-F238E27FC236}">
                <a16:creationId xmlns:a16="http://schemas.microsoft.com/office/drawing/2014/main" id="{F3EA2C07-3AA3-4542-8320-E5CFCC9546B9}"/>
              </a:ext>
            </a:extLst>
          </p:cNvPr>
          <p:cNvSpPr txBox="1">
            <a:spLocks noChangeArrowheads="1"/>
          </p:cNvSpPr>
          <p:nvPr/>
        </p:nvSpPr>
        <p:spPr bwMode="auto">
          <a:xfrm>
            <a:off x="6504092" y="4941888"/>
            <a:ext cx="907696"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b="0" dirty="0"/>
              <a:t>Data </a:t>
            </a:r>
          </a:p>
        </p:txBody>
      </p:sp>
      <p:sp>
        <p:nvSpPr>
          <p:cNvPr id="33" name="TextBox 97">
            <a:extLst>
              <a:ext uri="{FF2B5EF4-FFF2-40B4-BE49-F238E27FC236}">
                <a16:creationId xmlns:a16="http://schemas.microsoft.com/office/drawing/2014/main" id="{C89FEA68-D8ED-4669-B89C-AA554503EAA3}"/>
              </a:ext>
            </a:extLst>
          </p:cNvPr>
          <p:cNvSpPr txBox="1">
            <a:spLocks noChangeArrowheads="1"/>
          </p:cNvSpPr>
          <p:nvPr/>
        </p:nvSpPr>
        <p:spPr bwMode="auto">
          <a:xfrm>
            <a:off x="6521019" y="5194301"/>
            <a:ext cx="907696"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b="0" dirty="0"/>
              <a:t>Done</a:t>
            </a:r>
          </a:p>
        </p:txBody>
      </p:sp>
      <p:cxnSp>
        <p:nvCxnSpPr>
          <p:cNvPr id="34" name="Straight Arrow Connector 33">
            <a:extLst>
              <a:ext uri="{FF2B5EF4-FFF2-40B4-BE49-F238E27FC236}">
                <a16:creationId xmlns:a16="http://schemas.microsoft.com/office/drawing/2014/main" id="{B3AE9699-6A85-4262-8524-6C2027596BA4}"/>
              </a:ext>
            </a:extLst>
          </p:cNvPr>
          <p:cNvCxnSpPr/>
          <p:nvPr/>
        </p:nvCxnSpPr>
        <p:spPr bwMode="auto">
          <a:xfrm flipH="1">
            <a:off x="3334564" y="5089525"/>
            <a:ext cx="1093890" cy="0"/>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p:spPr>
      </p:cxnSp>
      <p:sp>
        <p:nvSpPr>
          <p:cNvPr id="35" name="TextBox 99">
            <a:extLst>
              <a:ext uri="{FF2B5EF4-FFF2-40B4-BE49-F238E27FC236}">
                <a16:creationId xmlns:a16="http://schemas.microsoft.com/office/drawing/2014/main" id="{C65201E0-4D10-4339-BA80-2A0F0636950F}"/>
              </a:ext>
            </a:extLst>
          </p:cNvPr>
          <p:cNvSpPr txBox="1">
            <a:spLocks noChangeArrowheads="1"/>
          </p:cNvSpPr>
          <p:nvPr/>
        </p:nvSpPr>
        <p:spPr bwMode="auto">
          <a:xfrm>
            <a:off x="3505948" y="4849814"/>
            <a:ext cx="937316"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b="0" dirty="0"/>
              <a:t>Data</a:t>
            </a:r>
          </a:p>
        </p:txBody>
      </p:sp>
      <p:sp>
        <p:nvSpPr>
          <p:cNvPr id="36" name="TextBox 100">
            <a:extLst>
              <a:ext uri="{FF2B5EF4-FFF2-40B4-BE49-F238E27FC236}">
                <a16:creationId xmlns:a16="http://schemas.microsoft.com/office/drawing/2014/main" id="{694F4F39-B836-48F2-B3F9-5D17943A7ED7}"/>
              </a:ext>
            </a:extLst>
          </p:cNvPr>
          <p:cNvSpPr txBox="1">
            <a:spLocks noChangeArrowheads="1"/>
          </p:cNvSpPr>
          <p:nvPr/>
        </p:nvSpPr>
        <p:spPr bwMode="auto">
          <a:xfrm>
            <a:off x="3512295" y="5078414"/>
            <a:ext cx="93731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b="0" dirty="0"/>
              <a:t>Ready</a:t>
            </a:r>
          </a:p>
        </p:txBody>
      </p:sp>
      <p:cxnSp>
        <p:nvCxnSpPr>
          <p:cNvPr id="37" name="Straight Arrow Connector 36">
            <a:extLst>
              <a:ext uri="{FF2B5EF4-FFF2-40B4-BE49-F238E27FC236}">
                <a16:creationId xmlns:a16="http://schemas.microsoft.com/office/drawing/2014/main" id="{708AFD7C-0EF7-4066-851D-ECBFD0E75170}"/>
              </a:ext>
            </a:extLst>
          </p:cNvPr>
          <p:cNvCxnSpPr/>
          <p:nvPr/>
        </p:nvCxnSpPr>
        <p:spPr bwMode="auto">
          <a:xfrm flipH="1">
            <a:off x="3334564" y="5511800"/>
            <a:ext cx="1093890" cy="0"/>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p:spPr>
      </p:cxnSp>
      <p:sp>
        <p:nvSpPr>
          <p:cNvPr id="38" name="TextBox 103">
            <a:extLst>
              <a:ext uri="{FF2B5EF4-FFF2-40B4-BE49-F238E27FC236}">
                <a16:creationId xmlns:a16="http://schemas.microsoft.com/office/drawing/2014/main" id="{AC23AA2E-5925-463D-8570-EE343E4D15A0}"/>
              </a:ext>
            </a:extLst>
          </p:cNvPr>
          <p:cNvSpPr txBox="1">
            <a:spLocks noChangeArrowheads="1"/>
          </p:cNvSpPr>
          <p:nvPr/>
        </p:nvSpPr>
        <p:spPr bwMode="auto">
          <a:xfrm>
            <a:off x="3522874" y="5292726"/>
            <a:ext cx="937316"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b="0" dirty="0"/>
              <a:t>Full</a:t>
            </a:r>
          </a:p>
        </p:txBody>
      </p:sp>
      <p:cxnSp>
        <p:nvCxnSpPr>
          <p:cNvPr id="39" name="Straight Connector 38">
            <a:extLst>
              <a:ext uri="{FF2B5EF4-FFF2-40B4-BE49-F238E27FC236}">
                <a16:creationId xmlns:a16="http://schemas.microsoft.com/office/drawing/2014/main" id="{FEBB96A7-C8B2-40A8-8EEE-B3264069AA8C}"/>
              </a:ext>
            </a:extLst>
          </p:cNvPr>
          <p:cNvCxnSpPr/>
          <p:nvPr/>
        </p:nvCxnSpPr>
        <p:spPr bwMode="auto">
          <a:xfrm flipV="1">
            <a:off x="6552757" y="3629026"/>
            <a:ext cx="143877" cy="123825"/>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sp>
        <p:nvSpPr>
          <p:cNvPr id="40" name="TextBox 74">
            <a:extLst>
              <a:ext uri="{FF2B5EF4-FFF2-40B4-BE49-F238E27FC236}">
                <a16:creationId xmlns:a16="http://schemas.microsoft.com/office/drawing/2014/main" id="{146278CB-4C46-41F1-8FD0-62F08FEDEF61}"/>
              </a:ext>
            </a:extLst>
          </p:cNvPr>
          <p:cNvSpPr txBox="1">
            <a:spLocks noChangeArrowheads="1"/>
          </p:cNvSpPr>
          <p:nvPr/>
        </p:nvSpPr>
        <p:spPr bwMode="auto">
          <a:xfrm>
            <a:off x="6391953" y="3527425"/>
            <a:ext cx="514148"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900" b="0" dirty="0"/>
              <a:t>8</a:t>
            </a:r>
          </a:p>
        </p:txBody>
      </p:sp>
      <p:cxnSp>
        <p:nvCxnSpPr>
          <p:cNvPr id="41" name="Straight Connector 40">
            <a:extLst>
              <a:ext uri="{FF2B5EF4-FFF2-40B4-BE49-F238E27FC236}">
                <a16:creationId xmlns:a16="http://schemas.microsoft.com/office/drawing/2014/main" id="{CC003D2B-D0E5-47BF-BDDD-570D3F201BE8}"/>
              </a:ext>
            </a:extLst>
          </p:cNvPr>
          <p:cNvCxnSpPr/>
          <p:nvPr/>
        </p:nvCxnSpPr>
        <p:spPr bwMode="auto">
          <a:xfrm flipV="1">
            <a:off x="7301764" y="5108576"/>
            <a:ext cx="143877" cy="123825"/>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sp>
        <p:nvSpPr>
          <p:cNvPr id="42" name="TextBox 74">
            <a:extLst>
              <a:ext uri="{FF2B5EF4-FFF2-40B4-BE49-F238E27FC236}">
                <a16:creationId xmlns:a16="http://schemas.microsoft.com/office/drawing/2014/main" id="{81CF3F1B-826F-4996-8314-24EC5BB41CDD}"/>
              </a:ext>
            </a:extLst>
          </p:cNvPr>
          <p:cNvSpPr txBox="1">
            <a:spLocks noChangeArrowheads="1"/>
          </p:cNvSpPr>
          <p:nvPr/>
        </p:nvSpPr>
        <p:spPr bwMode="auto">
          <a:xfrm>
            <a:off x="7085949" y="5006975"/>
            <a:ext cx="514148"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900" b="0" dirty="0"/>
              <a:t>8</a:t>
            </a:r>
          </a:p>
        </p:txBody>
      </p:sp>
      <p:cxnSp>
        <p:nvCxnSpPr>
          <p:cNvPr id="43" name="Straight Connector 42">
            <a:extLst>
              <a:ext uri="{FF2B5EF4-FFF2-40B4-BE49-F238E27FC236}">
                <a16:creationId xmlns:a16="http://schemas.microsoft.com/office/drawing/2014/main" id="{EA0CF54B-907D-442C-8385-D3A204C5EFCE}"/>
              </a:ext>
            </a:extLst>
          </p:cNvPr>
          <p:cNvCxnSpPr/>
          <p:nvPr/>
        </p:nvCxnSpPr>
        <p:spPr bwMode="auto">
          <a:xfrm flipV="1">
            <a:off x="4030676" y="3652838"/>
            <a:ext cx="143877" cy="123825"/>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sp>
        <p:nvSpPr>
          <p:cNvPr id="44" name="TextBox 74">
            <a:extLst>
              <a:ext uri="{FF2B5EF4-FFF2-40B4-BE49-F238E27FC236}">
                <a16:creationId xmlns:a16="http://schemas.microsoft.com/office/drawing/2014/main" id="{5A64D206-80B1-475F-BE2E-CC620E06D9D2}"/>
              </a:ext>
            </a:extLst>
          </p:cNvPr>
          <p:cNvSpPr txBox="1">
            <a:spLocks noChangeArrowheads="1"/>
          </p:cNvSpPr>
          <p:nvPr/>
        </p:nvSpPr>
        <p:spPr bwMode="auto">
          <a:xfrm>
            <a:off x="3814860" y="3551239"/>
            <a:ext cx="514148"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900" b="0" dirty="0"/>
              <a:t>8</a:t>
            </a:r>
          </a:p>
        </p:txBody>
      </p:sp>
      <p:cxnSp>
        <p:nvCxnSpPr>
          <p:cNvPr id="45" name="Straight Connector 44">
            <a:extLst>
              <a:ext uri="{FF2B5EF4-FFF2-40B4-BE49-F238E27FC236}">
                <a16:creationId xmlns:a16="http://schemas.microsoft.com/office/drawing/2014/main" id="{F6642D6D-3CEF-4F85-8C64-F4FD4FE0B3CE}"/>
              </a:ext>
            </a:extLst>
          </p:cNvPr>
          <p:cNvCxnSpPr/>
          <p:nvPr/>
        </p:nvCxnSpPr>
        <p:spPr bwMode="auto">
          <a:xfrm flipV="1">
            <a:off x="4240143" y="5019676"/>
            <a:ext cx="143877" cy="123825"/>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sp>
        <p:nvSpPr>
          <p:cNvPr id="46" name="TextBox 74">
            <a:extLst>
              <a:ext uri="{FF2B5EF4-FFF2-40B4-BE49-F238E27FC236}">
                <a16:creationId xmlns:a16="http://schemas.microsoft.com/office/drawing/2014/main" id="{E7AC4FA0-C8CA-4C73-8362-F0678041079C}"/>
              </a:ext>
            </a:extLst>
          </p:cNvPr>
          <p:cNvSpPr txBox="1">
            <a:spLocks noChangeArrowheads="1"/>
          </p:cNvSpPr>
          <p:nvPr/>
        </p:nvSpPr>
        <p:spPr bwMode="auto">
          <a:xfrm>
            <a:off x="4024328" y="4918075"/>
            <a:ext cx="51415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900" b="0" dirty="0"/>
              <a:t>8</a:t>
            </a:r>
          </a:p>
        </p:txBody>
      </p:sp>
      <p:sp>
        <p:nvSpPr>
          <p:cNvPr id="47" name="Rectangle 46">
            <a:extLst>
              <a:ext uri="{FF2B5EF4-FFF2-40B4-BE49-F238E27FC236}">
                <a16:creationId xmlns:a16="http://schemas.microsoft.com/office/drawing/2014/main" id="{53721F60-A3E6-47A8-AC40-E4E6273B2BFD}"/>
              </a:ext>
            </a:extLst>
          </p:cNvPr>
          <p:cNvSpPr/>
          <p:nvPr/>
        </p:nvSpPr>
        <p:spPr bwMode="auto">
          <a:xfrm>
            <a:off x="2445912" y="3629026"/>
            <a:ext cx="928854" cy="1908175"/>
          </a:xfrm>
          <a:prstGeom prst="rect">
            <a:avLst/>
          </a:prstGeom>
          <a:solidFill>
            <a:schemeClr val="accent5">
              <a:lumMod val="40000"/>
              <a:lumOff val="60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r>
              <a:rPr lang="en-GB" sz="1200" b="0" dirty="0"/>
              <a:t>AHB</a:t>
            </a:r>
          </a:p>
          <a:p>
            <a:pPr algn="ctr">
              <a:defRPr/>
            </a:pPr>
            <a:r>
              <a:rPr lang="en-GB" sz="1200" dirty="0"/>
              <a:t>I</a:t>
            </a:r>
            <a:r>
              <a:rPr lang="en-GB" sz="1200" b="0" dirty="0"/>
              <a:t>nterface</a:t>
            </a:r>
          </a:p>
        </p:txBody>
      </p:sp>
      <p:sp>
        <p:nvSpPr>
          <p:cNvPr id="48" name="Left-Right Arrow 49">
            <a:extLst>
              <a:ext uri="{FF2B5EF4-FFF2-40B4-BE49-F238E27FC236}">
                <a16:creationId xmlns:a16="http://schemas.microsoft.com/office/drawing/2014/main" id="{7EFAFB1E-3645-4BE4-941A-644222A75A0D}"/>
              </a:ext>
            </a:extLst>
          </p:cNvPr>
          <p:cNvSpPr/>
          <p:nvPr/>
        </p:nvSpPr>
        <p:spPr bwMode="auto">
          <a:xfrm>
            <a:off x="966940" y="3703639"/>
            <a:ext cx="1466276" cy="414337"/>
          </a:xfrm>
          <a:prstGeom prst="leftRightArrow">
            <a:avLst/>
          </a:prstGeom>
          <a:no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r>
              <a:rPr lang="en-GB" sz="1200" dirty="0"/>
              <a:t>Data [31:0] </a:t>
            </a:r>
          </a:p>
        </p:txBody>
      </p:sp>
      <p:sp>
        <p:nvSpPr>
          <p:cNvPr id="49" name="Left-Right Arrow 50">
            <a:extLst>
              <a:ext uri="{FF2B5EF4-FFF2-40B4-BE49-F238E27FC236}">
                <a16:creationId xmlns:a16="http://schemas.microsoft.com/office/drawing/2014/main" id="{AE042D7E-3E44-4DFC-9159-476EF7045477}"/>
              </a:ext>
            </a:extLst>
          </p:cNvPr>
          <p:cNvSpPr/>
          <p:nvPr/>
        </p:nvSpPr>
        <p:spPr bwMode="auto">
          <a:xfrm>
            <a:off x="966940" y="4395789"/>
            <a:ext cx="1466276" cy="414337"/>
          </a:xfrm>
          <a:prstGeom prst="leftRightArrow">
            <a:avLst/>
          </a:prstGeom>
          <a:no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r>
              <a:rPr lang="en-GB" sz="1200" dirty="0"/>
              <a:t>Addr [31:0]  </a:t>
            </a:r>
          </a:p>
        </p:txBody>
      </p:sp>
      <p:sp>
        <p:nvSpPr>
          <p:cNvPr id="50" name="Left-Right Arrow 51">
            <a:extLst>
              <a:ext uri="{FF2B5EF4-FFF2-40B4-BE49-F238E27FC236}">
                <a16:creationId xmlns:a16="http://schemas.microsoft.com/office/drawing/2014/main" id="{AB609947-0469-4235-9F82-A7580283B10F}"/>
              </a:ext>
            </a:extLst>
          </p:cNvPr>
          <p:cNvSpPr/>
          <p:nvPr/>
        </p:nvSpPr>
        <p:spPr bwMode="auto">
          <a:xfrm>
            <a:off x="966940" y="5056189"/>
            <a:ext cx="1466276" cy="414337"/>
          </a:xfrm>
          <a:prstGeom prst="leftRightArrow">
            <a:avLst/>
          </a:prstGeom>
          <a:no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r>
              <a:rPr lang="en-GB" sz="1200" dirty="0"/>
              <a:t>Control [31:0] </a:t>
            </a:r>
          </a:p>
        </p:txBody>
      </p:sp>
      <p:sp>
        <p:nvSpPr>
          <p:cNvPr id="51" name="Rectangle 50">
            <a:extLst>
              <a:ext uri="{FF2B5EF4-FFF2-40B4-BE49-F238E27FC236}">
                <a16:creationId xmlns:a16="http://schemas.microsoft.com/office/drawing/2014/main" id="{23C88E75-B35E-4DB9-9AE0-926273452333}"/>
              </a:ext>
            </a:extLst>
          </p:cNvPr>
          <p:cNvSpPr/>
          <p:nvPr/>
        </p:nvSpPr>
        <p:spPr bwMode="auto">
          <a:xfrm>
            <a:off x="7396976" y="4264842"/>
            <a:ext cx="2192010" cy="652465"/>
          </a:xfrm>
          <a:prstGeom prst="rect">
            <a:avLst/>
          </a:prstGeom>
          <a:noFill/>
          <a:ln w="190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1" i="0" u="none" strike="noStrike" cap="none" normalizeH="0" baseline="0" dirty="0">
              <a:ln>
                <a:noFill/>
              </a:ln>
              <a:solidFill>
                <a:srgbClr val="FF0000"/>
              </a:solidFill>
              <a:effectLst/>
              <a:latin typeface="Arial" charset="0"/>
              <a:ea typeface="MS PGothic" pitchFamily="34" charset="-128"/>
            </a:endParaRPr>
          </a:p>
        </p:txBody>
      </p:sp>
    </p:spTree>
    <p:extLst>
      <p:ext uri="{BB962C8B-B14F-4D97-AF65-F5344CB8AC3E}">
        <p14:creationId xmlns:p14="http://schemas.microsoft.com/office/powerpoint/2010/main" val="32765587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GB" dirty="0"/>
              <a:t>UART Transmitter</a:t>
            </a:r>
            <a:endParaRPr lang="en-US" dirty="0"/>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sz="quarter" idx="1"/>
          </p:nvPr>
        </p:nvSpPr>
        <p:spPr bwMode="auto">
          <a:xfrm>
            <a:off x="531812" y="1441449"/>
            <a:ext cx="11180763" cy="4284664"/>
          </a:xfrm>
        </p:spPr>
        <p:txBody>
          <a:bodyPr wrap="square" numCol="1" anchor="t" anchorCtr="0" compatLnSpc="1">
            <a:prstTxWarp prst="textNoShape">
              <a:avLst/>
            </a:prstTxWarp>
          </a:bodyPr>
          <a:lstStyle/>
          <a:p>
            <a:pPr marL="342900" lvl="1" indent="-342900">
              <a:spcBef>
                <a:spcPts val="600"/>
              </a:spcBef>
            </a:pPr>
            <a:r>
              <a:rPr lang="en-US" sz="2400" dirty="0"/>
              <a:t>Reads data (in byte) from the transmitter FIFO</a:t>
            </a:r>
          </a:p>
          <a:p>
            <a:pPr marL="342900" lvl="1" indent="-342900">
              <a:spcBef>
                <a:spcPts val="600"/>
              </a:spcBef>
            </a:pPr>
            <a:r>
              <a:rPr lang="en-US" sz="2400" dirty="0"/>
              <a:t>Converts a single byte data to sequential bits</a:t>
            </a:r>
          </a:p>
          <a:p>
            <a:pPr marL="342900" lvl="1" indent="-342900">
              <a:spcBef>
                <a:spcPts val="600"/>
              </a:spcBef>
            </a:pPr>
            <a:r>
              <a:rPr lang="en-US" sz="2400" dirty="0"/>
              <a:t>Sends bits to the tx pin, clocked in a fixed rate provided from the baud generator</a:t>
            </a:r>
            <a:endParaRPr lang="en-US" altLang="en-US" sz="2400" dirty="0"/>
          </a:p>
        </p:txBody>
      </p:sp>
      <p:sp>
        <p:nvSpPr>
          <p:cNvPr id="5" name="Rectangle 4">
            <a:extLst>
              <a:ext uri="{FF2B5EF4-FFF2-40B4-BE49-F238E27FC236}">
                <a16:creationId xmlns:a16="http://schemas.microsoft.com/office/drawing/2014/main" id="{B64B62D4-8399-4F02-89B8-9E30B493D20D}"/>
              </a:ext>
            </a:extLst>
          </p:cNvPr>
          <p:cNvSpPr/>
          <p:nvPr/>
        </p:nvSpPr>
        <p:spPr bwMode="auto">
          <a:xfrm>
            <a:off x="1904257" y="3422651"/>
            <a:ext cx="8012686" cy="2447925"/>
          </a:xfrm>
          <a:prstGeom prst="rect">
            <a:avLst/>
          </a:prstGeom>
          <a:solidFill>
            <a:schemeClr val="bg1">
              <a:lumMod val="95000"/>
            </a:schemeClr>
          </a:solidFill>
          <a:ln w="19050" cap="flat" cmpd="sng" algn="ctr">
            <a:noFill/>
            <a:prstDash val="solid"/>
            <a:round/>
            <a:headEnd type="none" w="med" len="med"/>
            <a:tailEnd type="none" w="med" len="med"/>
          </a:ln>
          <a:effectLst/>
        </p:spPr>
        <p:txBody>
          <a:bodyPr wrap="none" anchor="ctr"/>
          <a:lstStyle/>
          <a:p>
            <a:pPr algn="ctr">
              <a:defRPr/>
            </a:pPr>
            <a:endParaRPr lang="en-GB" sz="1200" b="0" dirty="0"/>
          </a:p>
        </p:txBody>
      </p:sp>
      <p:sp>
        <p:nvSpPr>
          <p:cNvPr id="6" name="Rectangle 5">
            <a:extLst>
              <a:ext uri="{FF2B5EF4-FFF2-40B4-BE49-F238E27FC236}">
                <a16:creationId xmlns:a16="http://schemas.microsoft.com/office/drawing/2014/main" id="{1713905D-A6A2-4694-9A8F-D2AAE8E16285}"/>
              </a:ext>
            </a:extLst>
          </p:cNvPr>
          <p:cNvSpPr/>
          <p:nvPr/>
        </p:nvSpPr>
        <p:spPr bwMode="auto">
          <a:xfrm>
            <a:off x="7507000" y="3660776"/>
            <a:ext cx="1999469" cy="506413"/>
          </a:xfrm>
          <a:prstGeom prst="rect">
            <a:avLst/>
          </a:prstGeom>
          <a:solidFill>
            <a:schemeClr val="accent5">
              <a:lumMod val="40000"/>
              <a:lumOff val="60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r>
              <a:rPr lang="en-GB" sz="1200" b="0" dirty="0"/>
              <a:t>UART </a:t>
            </a:r>
          </a:p>
          <a:p>
            <a:pPr algn="ctr">
              <a:defRPr/>
            </a:pPr>
            <a:r>
              <a:rPr lang="en-GB" sz="1200" b="0" dirty="0"/>
              <a:t>Transmitter</a:t>
            </a:r>
          </a:p>
        </p:txBody>
      </p:sp>
      <p:sp>
        <p:nvSpPr>
          <p:cNvPr id="7" name="Rectangle 6">
            <a:extLst>
              <a:ext uri="{FF2B5EF4-FFF2-40B4-BE49-F238E27FC236}">
                <a16:creationId xmlns:a16="http://schemas.microsoft.com/office/drawing/2014/main" id="{24BD5DE7-B997-4D4B-B4B7-E849FD77D9D4}"/>
              </a:ext>
            </a:extLst>
          </p:cNvPr>
          <p:cNvSpPr/>
          <p:nvPr/>
        </p:nvSpPr>
        <p:spPr bwMode="auto">
          <a:xfrm>
            <a:off x="7507000" y="5030788"/>
            <a:ext cx="1999469" cy="506412"/>
          </a:xfrm>
          <a:prstGeom prst="rect">
            <a:avLst/>
          </a:prstGeom>
          <a:solidFill>
            <a:schemeClr val="accent5">
              <a:lumMod val="40000"/>
              <a:lumOff val="60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r>
              <a:rPr lang="en-GB" sz="1200" b="0" dirty="0"/>
              <a:t>UART </a:t>
            </a:r>
          </a:p>
          <a:p>
            <a:pPr algn="ctr">
              <a:defRPr/>
            </a:pPr>
            <a:r>
              <a:rPr lang="en-GB" sz="1200" b="0" dirty="0"/>
              <a:t>Receiver</a:t>
            </a:r>
          </a:p>
        </p:txBody>
      </p:sp>
      <p:sp>
        <p:nvSpPr>
          <p:cNvPr id="8" name="Rectangle 7">
            <a:extLst>
              <a:ext uri="{FF2B5EF4-FFF2-40B4-BE49-F238E27FC236}">
                <a16:creationId xmlns:a16="http://schemas.microsoft.com/office/drawing/2014/main" id="{95FBF61B-2049-4CF1-8425-F36E2EE06363}"/>
              </a:ext>
            </a:extLst>
          </p:cNvPr>
          <p:cNvSpPr/>
          <p:nvPr/>
        </p:nvSpPr>
        <p:spPr bwMode="auto">
          <a:xfrm>
            <a:off x="7507000" y="4405313"/>
            <a:ext cx="1999469" cy="385762"/>
          </a:xfrm>
          <a:prstGeom prst="rect">
            <a:avLst/>
          </a:prstGeom>
          <a:solidFill>
            <a:schemeClr val="accent5">
              <a:lumMod val="40000"/>
              <a:lumOff val="60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r>
              <a:rPr lang="en-GB" sz="1200" b="0" dirty="0"/>
              <a:t>Baud Rate </a:t>
            </a:r>
          </a:p>
          <a:p>
            <a:pPr algn="ctr">
              <a:defRPr/>
            </a:pPr>
            <a:r>
              <a:rPr lang="en-GB" sz="1200" b="0" dirty="0"/>
              <a:t>Generator</a:t>
            </a:r>
          </a:p>
        </p:txBody>
      </p:sp>
      <p:sp>
        <p:nvSpPr>
          <p:cNvPr id="9" name="Rectangle 8">
            <a:extLst>
              <a:ext uri="{FF2B5EF4-FFF2-40B4-BE49-F238E27FC236}">
                <a16:creationId xmlns:a16="http://schemas.microsoft.com/office/drawing/2014/main" id="{E395BBB7-0CC4-4D10-B562-F9DE167BAC31}"/>
              </a:ext>
            </a:extLst>
          </p:cNvPr>
          <p:cNvSpPr/>
          <p:nvPr/>
        </p:nvSpPr>
        <p:spPr bwMode="auto">
          <a:xfrm>
            <a:off x="4428454" y="3660776"/>
            <a:ext cx="1999468" cy="506413"/>
          </a:xfrm>
          <a:prstGeom prst="rect">
            <a:avLst/>
          </a:prstGeom>
          <a:solidFill>
            <a:schemeClr val="accent5">
              <a:lumMod val="40000"/>
              <a:lumOff val="60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r>
              <a:rPr lang="en-GB" sz="1200" b="0" dirty="0"/>
              <a:t>Transmitter</a:t>
            </a:r>
          </a:p>
          <a:p>
            <a:pPr algn="ctr">
              <a:defRPr/>
            </a:pPr>
            <a:r>
              <a:rPr lang="en-GB" sz="1200" b="0" dirty="0"/>
              <a:t>FIFO</a:t>
            </a:r>
          </a:p>
        </p:txBody>
      </p:sp>
      <p:sp>
        <p:nvSpPr>
          <p:cNvPr id="10" name="Rectangle 9">
            <a:extLst>
              <a:ext uri="{FF2B5EF4-FFF2-40B4-BE49-F238E27FC236}">
                <a16:creationId xmlns:a16="http://schemas.microsoft.com/office/drawing/2014/main" id="{F4663891-5B6D-418A-B826-256E0A20CF08}"/>
              </a:ext>
            </a:extLst>
          </p:cNvPr>
          <p:cNvSpPr/>
          <p:nvPr/>
        </p:nvSpPr>
        <p:spPr bwMode="auto">
          <a:xfrm>
            <a:off x="4428454" y="5030788"/>
            <a:ext cx="1999468" cy="506412"/>
          </a:xfrm>
          <a:prstGeom prst="rect">
            <a:avLst/>
          </a:prstGeom>
          <a:solidFill>
            <a:schemeClr val="accent5">
              <a:lumMod val="40000"/>
              <a:lumOff val="60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r>
              <a:rPr lang="en-GB" sz="1200" b="0" dirty="0"/>
              <a:t>Receiver</a:t>
            </a:r>
          </a:p>
          <a:p>
            <a:pPr algn="ctr">
              <a:defRPr/>
            </a:pPr>
            <a:r>
              <a:rPr lang="en-GB" sz="1200" b="0" dirty="0"/>
              <a:t>FIFO</a:t>
            </a:r>
          </a:p>
        </p:txBody>
      </p:sp>
      <p:cxnSp>
        <p:nvCxnSpPr>
          <p:cNvPr id="11" name="Straight Arrow Connector 10">
            <a:extLst>
              <a:ext uri="{FF2B5EF4-FFF2-40B4-BE49-F238E27FC236}">
                <a16:creationId xmlns:a16="http://schemas.microsoft.com/office/drawing/2014/main" id="{56D9CB61-8B41-4728-8839-E41D5ECF054B}"/>
              </a:ext>
            </a:extLst>
          </p:cNvPr>
          <p:cNvCxnSpPr/>
          <p:nvPr/>
        </p:nvCxnSpPr>
        <p:spPr bwMode="auto">
          <a:xfrm>
            <a:off x="9506470" y="3892550"/>
            <a:ext cx="1053688" cy="0"/>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p:spPr>
      </p:cxnSp>
      <p:cxnSp>
        <p:nvCxnSpPr>
          <p:cNvPr id="12" name="Straight Arrow Connector 11">
            <a:extLst>
              <a:ext uri="{FF2B5EF4-FFF2-40B4-BE49-F238E27FC236}">
                <a16:creationId xmlns:a16="http://schemas.microsoft.com/office/drawing/2014/main" id="{B7738BA3-8F37-45A7-B6B5-98B358D3CBE5}"/>
              </a:ext>
            </a:extLst>
          </p:cNvPr>
          <p:cNvCxnSpPr/>
          <p:nvPr/>
        </p:nvCxnSpPr>
        <p:spPr bwMode="auto">
          <a:xfrm flipH="1">
            <a:off x="9533975" y="5283200"/>
            <a:ext cx="998676" cy="0"/>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p:spPr>
      </p:cxnSp>
      <p:cxnSp>
        <p:nvCxnSpPr>
          <p:cNvPr id="13" name="Straight Arrow Connector 12">
            <a:extLst>
              <a:ext uri="{FF2B5EF4-FFF2-40B4-BE49-F238E27FC236}">
                <a16:creationId xmlns:a16="http://schemas.microsoft.com/office/drawing/2014/main" id="{ADFBC337-6B2C-4B9C-8DE0-A6ABC2C9EAC8}"/>
              </a:ext>
            </a:extLst>
          </p:cNvPr>
          <p:cNvCxnSpPr/>
          <p:nvPr/>
        </p:nvCxnSpPr>
        <p:spPr bwMode="auto">
          <a:xfrm>
            <a:off x="6427922" y="3709988"/>
            <a:ext cx="1055805" cy="0"/>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p:spPr>
      </p:cxnSp>
      <p:cxnSp>
        <p:nvCxnSpPr>
          <p:cNvPr id="14" name="Straight Arrow Connector 13">
            <a:extLst>
              <a:ext uri="{FF2B5EF4-FFF2-40B4-BE49-F238E27FC236}">
                <a16:creationId xmlns:a16="http://schemas.microsoft.com/office/drawing/2014/main" id="{316070DF-ACEA-497D-BDBE-B74E223C27E8}"/>
              </a:ext>
            </a:extLst>
          </p:cNvPr>
          <p:cNvCxnSpPr/>
          <p:nvPr/>
        </p:nvCxnSpPr>
        <p:spPr bwMode="auto">
          <a:xfrm flipH="1">
            <a:off x="6427922" y="4140200"/>
            <a:ext cx="1093890" cy="0"/>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p:spPr>
      </p:cxnSp>
      <p:cxnSp>
        <p:nvCxnSpPr>
          <p:cNvPr id="15" name="Straight Arrow Connector 14">
            <a:extLst>
              <a:ext uri="{FF2B5EF4-FFF2-40B4-BE49-F238E27FC236}">
                <a16:creationId xmlns:a16="http://schemas.microsoft.com/office/drawing/2014/main" id="{E5FB3780-154B-471D-BB8D-6C0F726AB510}"/>
              </a:ext>
            </a:extLst>
          </p:cNvPr>
          <p:cNvCxnSpPr/>
          <p:nvPr/>
        </p:nvCxnSpPr>
        <p:spPr bwMode="auto">
          <a:xfrm>
            <a:off x="6427922" y="3935413"/>
            <a:ext cx="1055805" cy="0"/>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p:spPr>
      </p:cxnSp>
      <p:cxnSp>
        <p:nvCxnSpPr>
          <p:cNvPr id="16" name="Straight Arrow Connector 15">
            <a:extLst>
              <a:ext uri="{FF2B5EF4-FFF2-40B4-BE49-F238E27FC236}">
                <a16:creationId xmlns:a16="http://schemas.microsoft.com/office/drawing/2014/main" id="{7FC0B5DC-46B3-44D3-A24E-BBFCD2E533F1}"/>
              </a:ext>
            </a:extLst>
          </p:cNvPr>
          <p:cNvCxnSpPr/>
          <p:nvPr/>
        </p:nvCxnSpPr>
        <p:spPr bwMode="auto">
          <a:xfrm flipH="1">
            <a:off x="6410996" y="5416550"/>
            <a:ext cx="1096005" cy="0"/>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p:spPr>
      </p:cxnSp>
      <p:cxnSp>
        <p:nvCxnSpPr>
          <p:cNvPr id="17" name="Straight Arrow Connector 16">
            <a:extLst>
              <a:ext uri="{FF2B5EF4-FFF2-40B4-BE49-F238E27FC236}">
                <a16:creationId xmlns:a16="http://schemas.microsoft.com/office/drawing/2014/main" id="{7D7F6A18-8CFD-44A9-9C09-602F1CC35FBA}"/>
              </a:ext>
            </a:extLst>
          </p:cNvPr>
          <p:cNvCxnSpPr/>
          <p:nvPr/>
        </p:nvCxnSpPr>
        <p:spPr bwMode="auto">
          <a:xfrm flipV="1">
            <a:off x="8492981" y="4167188"/>
            <a:ext cx="0" cy="228600"/>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p:spPr>
      </p:cxnSp>
      <p:cxnSp>
        <p:nvCxnSpPr>
          <p:cNvPr id="18" name="Straight Arrow Connector 17">
            <a:extLst>
              <a:ext uri="{FF2B5EF4-FFF2-40B4-BE49-F238E27FC236}">
                <a16:creationId xmlns:a16="http://schemas.microsoft.com/office/drawing/2014/main" id="{C9B5DFF4-29F9-4D3E-A499-199F591A584B}"/>
              </a:ext>
            </a:extLst>
          </p:cNvPr>
          <p:cNvCxnSpPr/>
          <p:nvPr/>
        </p:nvCxnSpPr>
        <p:spPr bwMode="auto">
          <a:xfrm>
            <a:off x="8480286" y="4787900"/>
            <a:ext cx="0" cy="242888"/>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p:spPr>
      </p:cxnSp>
      <p:cxnSp>
        <p:nvCxnSpPr>
          <p:cNvPr id="19" name="Straight Arrow Connector 18">
            <a:extLst>
              <a:ext uri="{FF2B5EF4-FFF2-40B4-BE49-F238E27FC236}">
                <a16:creationId xmlns:a16="http://schemas.microsoft.com/office/drawing/2014/main" id="{0D1CCE92-68A5-462E-8C2E-1495E89C1256}"/>
              </a:ext>
            </a:extLst>
          </p:cNvPr>
          <p:cNvCxnSpPr/>
          <p:nvPr/>
        </p:nvCxnSpPr>
        <p:spPr bwMode="auto">
          <a:xfrm flipH="1">
            <a:off x="3334564" y="4059238"/>
            <a:ext cx="1093890" cy="0"/>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p:spPr>
      </p:cxnSp>
      <p:cxnSp>
        <p:nvCxnSpPr>
          <p:cNvPr id="20" name="Straight Arrow Connector 19">
            <a:extLst>
              <a:ext uri="{FF2B5EF4-FFF2-40B4-BE49-F238E27FC236}">
                <a16:creationId xmlns:a16="http://schemas.microsoft.com/office/drawing/2014/main" id="{8B498FFD-6DF2-474C-AB21-B487B76D2E5D}"/>
              </a:ext>
            </a:extLst>
          </p:cNvPr>
          <p:cNvCxnSpPr/>
          <p:nvPr/>
        </p:nvCxnSpPr>
        <p:spPr bwMode="auto">
          <a:xfrm>
            <a:off x="3374766" y="3725863"/>
            <a:ext cx="1053688" cy="0"/>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p:spPr>
      </p:cxnSp>
      <p:cxnSp>
        <p:nvCxnSpPr>
          <p:cNvPr id="21" name="Straight Arrow Connector 20">
            <a:extLst>
              <a:ext uri="{FF2B5EF4-FFF2-40B4-BE49-F238E27FC236}">
                <a16:creationId xmlns:a16="http://schemas.microsoft.com/office/drawing/2014/main" id="{346D29B2-E33B-4D99-8C0F-87CFEAD14AC1}"/>
              </a:ext>
            </a:extLst>
          </p:cNvPr>
          <p:cNvCxnSpPr/>
          <p:nvPr/>
        </p:nvCxnSpPr>
        <p:spPr bwMode="auto">
          <a:xfrm flipH="1">
            <a:off x="3334564" y="5305425"/>
            <a:ext cx="1093890" cy="0"/>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p:spPr>
      </p:cxnSp>
      <p:sp>
        <p:nvSpPr>
          <p:cNvPr id="22" name="TextBox 86">
            <a:extLst>
              <a:ext uri="{FF2B5EF4-FFF2-40B4-BE49-F238E27FC236}">
                <a16:creationId xmlns:a16="http://schemas.microsoft.com/office/drawing/2014/main" id="{54BE7B47-1E7E-4F86-AA21-236E71C9354E}"/>
              </a:ext>
            </a:extLst>
          </p:cNvPr>
          <p:cNvSpPr txBox="1">
            <a:spLocks noChangeArrowheads="1"/>
          </p:cNvSpPr>
          <p:nvPr/>
        </p:nvSpPr>
        <p:spPr bwMode="auto">
          <a:xfrm>
            <a:off x="9923290" y="3613151"/>
            <a:ext cx="1273736"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b="0" dirty="0"/>
              <a:t>UART TX</a:t>
            </a:r>
          </a:p>
        </p:txBody>
      </p:sp>
      <p:sp>
        <p:nvSpPr>
          <p:cNvPr id="23" name="TextBox 87">
            <a:extLst>
              <a:ext uri="{FF2B5EF4-FFF2-40B4-BE49-F238E27FC236}">
                <a16:creationId xmlns:a16="http://schemas.microsoft.com/office/drawing/2014/main" id="{3D950FB1-3E5B-4DF8-85C7-78BCA38FB7CF}"/>
              </a:ext>
            </a:extLst>
          </p:cNvPr>
          <p:cNvSpPr txBox="1">
            <a:spLocks noChangeArrowheads="1"/>
          </p:cNvSpPr>
          <p:nvPr/>
        </p:nvSpPr>
        <p:spPr bwMode="auto">
          <a:xfrm>
            <a:off x="9923290" y="4984751"/>
            <a:ext cx="1273736"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b="0" dirty="0"/>
              <a:t>UART RX</a:t>
            </a:r>
          </a:p>
        </p:txBody>
      </p:sp>
      <p:sp>
        <p:nvSpPr>
          <p:cNvPr id="24" name="TextBox 88">
            <a:extLst>
              <a:ext uri="{FF2B5EF4-FFF2-40B4-BE49-F238E27FC236}">
                <a16:creationId xmlns:a16="http://schemas.microsoft.com/office/drawing/2014/main" id="{3E686647-4A68-4287-93AD-8B0CB828AF5F}"/>
              </a:ext>
            </a:extLst>
          </p:cNvPr>
          <p:cNvSpPr txBox="1">
            <a:spLocks noChangeArrowheads="1"/>
          </p:cNvSpPr>
          <p:nvPr/>
        </p:nvSpPr>
        <p:spPr bwMode="auto">
          <a:xfrm>
            <a:off x="6732603" y="3467101"/>
            <a:ext cx="907696"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b="0" dirty="0"/>
              <a:t>Data </a:t>
            </a:r>
          </a:p>
        </p:txBody>
      </p:sp>
      <p:sp>
        <p:nvSpPr>
          <p:cNvPr id="25" name="TextBox 89">
            <a:extLst>
              <a:ext uri="{FF2B5EF4-FFF2-40B4-BE49-F238E27FC236}">
                <a16:creationId xmlns:a16="http://schemas.microsoft.com/office/drawing/2014/main" id="{435162D8-EA9B-4B08-BE57-F5C624865355}"/>
              </a:ext>
            </a:extLst>
          </p:cNvPr>
          <p:cNvSpPr txBox="1">
            <a:spLocks noChangeArrowheads="1"/>
          </p:cNvSpPr>
          <p:nvPr/>
        </p:nvSpPr>
        <p:spPr bwMode="auto">
          <a:xfrm>
            <a:off x="6736835" y="3694114"/>
            <a:ext cx="909811"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b="0" dirty="0"/>
              <a:t>Start</a:t>
            </a:r>
          </a:p>
        </p:txBody>
      </p:sp>
      <p:sp>
        <p:nvSpPr>
          <p:cNvPr id="26" name="TextBox 90">
            <a:extLst>
              <a:ext uri="{FF2B5EF4-FFF2-40B4-BE49-F238E27FC236}">
                <a16:creationId xmlns:a16="http://schemas.microsoft.com/office/drawing/2014/main" id="{7F461894-FD54-46C1-B7BA-BB8035B443B2}"/>
              </a:ext>
            </a:extLst>
          </p:cNvPr>
          <p:cNvSpPr txBox="1">
            <a:spLocks noChangeArrowheads="1"/>
          </p:cNvSpPr>
          <p:nvPr/>
        </p:nvSpPr>
        <p:spPr bwMode="auto">
          <a:xfrm>
            <a:off x="6736835" y="3922714"/>
            <a:ext cx="909811"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b="0" dirty="0"/>
              <a:t>Done</a:t>
            </a:r>
          </a:p>
        </p:txBody>
      </p:sp>
      <p:sp>
        <p:nvSpPr>
          <p:cNvPr id="27" name="TextBox 91">
            <a:extLst>
              <a:ext uri="{FF2B5EF4-FFF2-40B4-BE49-F238E27FC236}">
                <a16:creationId xmlns:a16="http://schemas.microsoft.com/office/drawing/2014/main" id="{C46DBDE1-E7FA-43C3-B051-2A1851620E43}"/>
              </a:ext>
            </a:extLst>
          </p:cNvPr>
          <p:cNvSpPr txBox="1">
            <a:spLocks noChangeArrowheads="1"/>
          </p:cNvSpPr>
          <p:nvPr/>
        </p:nvSpPr>
        <p:spPr bwMode="auto">
          <a:xfrm>
            <a:off x="8461245" y="4148139"/>
            <a:ext cx="757471"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b="0" dirty="0"/>
              <a:t>Tick</a:t>
            </a:r>
          </a:p>
        </p:txBody>
      </p:sp>
      <p:sp>
        <p:nvSpPr>
          <p:cNvPr id="28" name="TextBox 92">
            <a:extLst>
              <a:ext uri="{FF2B5EF4-FFF2-40B4-BE49-F238E27FC236}">
                <a16:creationId xmlns:a16="http://schemas.microsoft.com/office/drawing/2014/main" id="{B58A00BE-DB67-4CAD-96FF-D8C0637A6B43}"/>
              </a:ext>
            </a:extLst>
          </p:cNvPr>
          <p:cNvSpPr txBox="1">
            <a:spLocks noChangeArrowheads="1"/>
          </p:cNvSpPr>
          <p:nvPr/>
        </p:nvSpPr>
        <p:spPr bwMode="auto">
          <a:xfrm>
            <a:off x="8461245" y="4772026"/>
            <a:ext cx="757471"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b="0" dirty="0"/>
              <a:t>Tick</a:t>
            </a:r>
          </a:p>
        </p:txBody>
      </p:sp>
      <p:sp>
        <p:nvSpPr>
          <p:cNvPr id="29" name="TextBox 93">
            <a:extLst>
              <a:ext uri="{FF2B5EF4-FFF2-40B4-BE49-F238E27FC236}">
                <a16:creationId xmlns:a16="http://schemas.microsoft.com/office/drawing/2014/main" id="{45E4D1D2-8AF5-499A-BEAA-2C64E87BA26C}"/>
              </a:ext>
            </a:extLst>
          </p:cNvPr>
          <p:cNvSpPr txBox="1">
            <a:spLocks noChangeArrowheads="1"/>
          </p:cNvSpPr>
          <p:nvPr/>
        </p:nvSpPr>
        <p:spPr bwMode="auto">
          <a:xfrm>
            <a:off x="3491136" y="3789363"/>
            <a:ext cx="93731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b="0" dirty="0"/>
              <a:t>Ready</a:t>
            </a:r>
          </a:p>
        </p:txBody>
      </p:sp>
      <p:sp>
        <p:nvSpPr>
          <p:cNvPr id="30" name="TextBox 94">
            <a:extLst>
              <a:ext uri="{FF2B5EF4-FFF2-40B4-BE49-F238E27FC236}">
                <a16:creationId xmlns:a16="http://schemas.microsoft.com/office/drawing/2014/main" id="{E769E53F-33B5-4D1C-A159-1967D9DCB331}"/>
              </a:ext>
            </a:extLst>
          </p:cNvPr>
          <p:cNvSpPr txBox="1">
            <a:spLocks noChangeArrowheads="1"/>
          </p:cNvSpPr>
          <p:nvPr/>
        </p:nvSpPr>
        <p:spPr bwMode="auto">
          <a:xfrm>
            <a:off x="3330333" y="3467101"/>
            <a:ext cx="93731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b="0" dirty="0"/>
              <a:t>Data</a:t>
            </a:r>
          </a:p>
        </p:txBody>
      </p:sp>
      <p:cxnSp>
        <p:nvCxnSpPr>
          <p:cNvPr id="31" name="Straight Arrow Connector 30">
            <a:extLst>
              <a:ext uri="{FF2B5EF4-FFF2-40B4-BE49-F238E27FC236}">
                <a16:creationId xmlns:a16="http://schemas.microsoft.com/office/drawing/2014/main" id="{14E8E748-94B0-400F-9E8A-9B1B2CAACB09}"/>
              </a:ext>
            </a:extLst>
          </p:cNvPr>
          <p:cNvCxnSpPr/>
          <p:nvPr/>
        </p:nvCxnSpPr>
        <p:spPr bwMode="auto">
          <a:xfrm flipH="1">
            <a:off x="6410996" y="5186363"/>
            <a:ext cx="1096005" cy="0"/>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p:spPr>
      </p:cxnSp>
      <p:sp>
        <p:nvSpPr>
          <p:cNvPr id="32" name="TextBox 96">
            <a:extLst>
              <a:ext uri="{FF2B5EF4-FFF2-40B4-BE49-F238E27FC236}">
                <a16:creationId xmlns:a16="http://schemas.microsoft.com/office/drawing/2014/main" id="{5243D6E1-7D3D-4233-9A93-AF4F2D0DDD38}"/>
              </a:ext>
            </a:extLst>
          </p:cNvPr>
          <p:cNvSpPr txBox="1">
            <a:spLocks noChangeArrowheads="1"/>
          </p:cNvSpPr>
          <p:nvPr/>
        </p:nvSpPr>
        <p:spPr bwMode="auto">
          <a:xfrm>
            <a:off x="6504092" y="4941888"/>
            <a:ext cx="907696"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b="0" dirty="0"/>
              <a:t>Data </a:t>
            </a:r>
          </a:p>
        </p:txBody>
      </p:sp>
      <p:sp>
        <p:nvSpPr>
          <p:cNvPr id="33" name="TextBox 97">
            <a:extLst>
              <a:ext uri="{FF2B5EF4-FFF2-40B4-BE49-F238E27FC236}">
                <a16:creationId xmlns:a16="http://schemas.microsoft.com/office/drawing/2014/main" id="{72FD5BE5-6BB0-4BFF-AAC9-4FDF1642080B}"/>
              </a:ext>
            </a:extLst>
          </p:cNvPr>
          <p:cNvSpPr txBox="1">
            <a:spLocks noChangeArrowheads="1"/>
          </p:cNvSpPr>
          <p:nvPr/>
        </p:nvSpPr>
        <p:spPr bwMode="auto">
          <a:xfrm>
            <a:off x="6521019" y="5194301"/>
            <a:ext cx="907696"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b="0" dirty="0"/>
              <a:t>Done</a:t>
            </a:r>
          </a:p>
        </p:txBody>
      </p:sp>
      <p:cxnSp>
        <p:nvCxnSpPr>
          <p:cNvPr id="34" name="Straight Arrow Connector 33">
            <a:extLst>
              <a:ext uri="{FF2B5EF4-FFF2-40B4-BE49-F238E27FC236}">
                <a16:creationId xmlns:a16="http://schemas.microsoft.com/office/drawing/2014/main" id="{96EBB4AB-580F-4265-B419-73F28568178A}"/>
              </a:ext>
            </a:extLst>
          </p:cNvPr>
          <p:cNvCxnSpPr/>
          <p:nvPr/>
        </p:nvCxnSpPr>
        <p:spPr bwMode="auto">
          <a:xfrm flipH="1">
            <a:off x="3334564" y="5089525"/>
            <a:ext cx="1093890" cy="0"/>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p:spPr>
      </p:cxnSp>
      <p:sp>
        <p:nvSpPr>
          <p:cNvPr id="35" name="TextBox 99">
            <a:extLst>
              <a:ext uri="{FF2B5EF4-FFF2-40B4-BE49-F238E27FC236}">
                <a16:creationId xmlns:a16="http://schemas.microsoft.com/office/drawing/2014/main" id="{EB82F263-68B6-4013-8F5A-D7B30A402F77}"/>
              </a:ext>
            </a:extLst>
          </p:cNvPr>
          <p:cNvSpPr txBox="1">
            <a:spLocks noChangeArrowheads="1"/>
          </p:cNvSpPr>
          <p:nvPr/>
        </p:nvSpPr>
        <p:spPr bwMode="auto">
          <a:xfrm>
            <a:off x="3505948" y="4849814"/>
            <a:ext cx="937316"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b="0" dirty="0"/>
              <a:t>Data</a:t>
            </a:r>
          </a:p>
        </p:txBody>
      </p:sp>
      <p:sp>
        <p:nvSpPr>
          <p:cNvPr id="36" name="TextBox 100">
            <a:extLst>
              <a:ext uri="{FF2B5EF4-FFF2-40B4-BE49-F238E27FC236}">
                <a16:creationId xmlns:a16="http://schemas.microsoft.com/office/drawing/2014/main" id="{E2EF3D05-4128-410C-B897-5B2FF911415B}"/>
              </a:ext>
            </a:extLst>
          </p:cNvPr>
          <p:cNvSpPr txBox="1">
            <a:spLocks noChangeArrowheads="1"/>
          </p:cNvSpPr>
          <p:nvPr/>
        </p:nvSpPr>
        <p:spPr bwMode="auto">
          <a:xfrm>
            <a:off x="3512295" y="5078414"/>
            <a:ext cx="93731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b="0" dirty="0"/>
              <a:t>Ready</a:t>
            </a:r>
          </a:p>
        </p:txBody>
      </p:sp>
      <p:cxnSp>
        <p:nvCxnSpPr>
          <p:cNvPr id="37" name="Straight Arrow Connector 36">
            <a:extLst>
              <a:ext uri="{FF2B5EF4-FFF2-40B4-BE49-F238E27FC236}">
                <a16:creationId xmlns:a16="http://schemas.microsoft.com/office/drawing/2014/main" id="{380684A0-2A75-4BAB-BD59-0B7685E593E4}"/>
              </a:ext>
            </a:extLst>
          </p:cNvPr>
          <p:cNvCxnSpPr/>
          <p:nvPr/>
        </p:nvCxnSpPr>
        <p:spPr bwMode="auto">
          <a:xfrm flipH="1">
            <a:off x="3334564" y="5511800"/>
            <a:ext cx="1093890" cy="0"/>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p:spPr>
      </p:cxnSp>
      <p:sp>
        <p:nvSpPr>
          <p:cNvPr id="38" name="TextBox 103">
            <a:extLst>
              <a:ext uri="{FF2B5EF4-FFF2-40B4-BE49-F238E27FC236}">
                <a16:creationId xmlns:a16="http://schemas.microsoft.com/office/drawing/2014/main" id="{D7BE89CF-D1FB-4672-ACED-53B809BA27C4}"/>
              </a:ext>
            </a:extLst>
          </p:cNvPr>
          <p:cNvSpPr txBox="1">
            <a:spLocks noChangeArrowheads="1"/>
          </p:cNvSpPr>
          <p:nvPr/>
        </p:nvSpPr>
        <p:spPr bwMode="auto">
          <a:xfrm>
            <a:off x="3522874" y="5292726"/>
            <a:ext cx="937316"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b="0" dirty="0"/>
              <a:t>Full</a:t>
            </a:r>
          </a:p>
        </p:txBody>
      </p:sp>
      <p:cxnSp>
        <p:nvCxnSpPr>
          <p:cNvPr id="39" name="Straight Connector 38">
            <a:extLst>
              <a:ext uri="{FF2B5EF4-FFF2-40B4-BE49-F238E27FC236}">
                <a16:creationId xmlns:a16="http://schemas.microsoft.com/office/drawing/2014/main" id="{EF1E600A-F250-4020-8AC3-691ECF33CD6D}"/>
              </a:ext>
            </a:extLst>
          </p:cNvPr>
          <p:cNvCxnSpPr/>
          <p:nvPr/>
        </p:nvCxnSpPr>
        <p:spPr bwMode="auto">
          <a:xfrm flipV="1">
            <a:off x="6552757" y="3629026"/>
            <a:ext cx="143877" cy="123825"/>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sp>
        <p:nvSpPr>
          <p:cNvPr id="40" name="TextBox 74">
            <a:extLst>
              <a:ext uri="{FF2B5EF4-FFF2-40B4-BE49-F238E27FC236}">
                <a16:creationId xmlns:a16="http://schemas.microsoft.com/office/drawing/2014/main" id="{20E301C6-9B21-458F-941C-ED8123473432}"/>
              </a:ext>
            </a:extLst>
          </p:cNvPr>
          <p:cNvSpPr txBox="1">
            <a:spLocks noChangeArrowheads="1"/>
          </p:cNvSpPr>
          <p:nvPr/>
        </p:nvSpPr>
        <p:spPr bwMode="auto">
          <a:xfrm>
            <a:off x="6391953" y="3527425"/>
            <a:ext cx="514148"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900" b="0" dirty="0"/>
              <a:t>8</a:t>
            </a:r>
          </a:p>
        </p:txBody>
      </p:sp>
      <p:cxnSp>
        <p:nvCxnSpPr>
          <p:cNvPr id="41" name="Straight Connector 40">
            <a:extLst>
              <a:ext uri="{FF2B5EF4-FFF2-40B4-BE49-F238E27FC236}">
                <a16:creationId xmlns:a16="http://schemas.microsoft.com/office/drawing/2014/main" id="{18D7893F-A2C2-42A5-943F-153651AF5B1E}"/>
              </a:ext>
            </a:extLst>
          </p:cNvPr>
          <p:cNvCxnSpPr/>
          <p:nvPr/>
        </p:nvCxnSpPr>
        <p:spPr bwMode="auto">
          <a:xfrm flipV="1">
            <a:off x="7301764" y="5108576"/>
            <a:ext cx="143877" cy="123825"/>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sp>
        <p:nvSpPr>
          <p:cNvPr id="42" name="TextBox 74">
            <a:extLst>
              <a:ext uri="{FF2B5EF4-FFF2-40B4-BE49-F238E27FC236}">
                <a16:creationId xmlns:a16="http://schemas.microsoft.com/office/drawing/2014/main" id="{5F62B769-9842-4F7E-8D5B-A010946864B2}"/>
              </a:ext>
            </a:extLst>
          </p:cNvPr>
          <p:cNvSpPr txBox="1">
            <a:spLocks noChangeArrowheads="1"/>
          </p:cNvSpPr>
          <p:nvPr/>
        </p:nvSpPr>
        <p:spPr bwMode="auto">
          <a:xfrm>
            <a:off x="7085949" y="5006975"/>
            <a:ext cx="514148"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900" b="0" dirty="0"/>
              <a:t>8</a:t>
            </a:r>
          </a:p>
        </p:txBody>
      </p:sp>
      <p:cxnSp>
        <p:nvCxnSpPr>
          <p:cNvPr id="43" name="Straight Connector 42">
            <a:extLst>
              <a:ext uri="{FF2B5EF4-FFF2-40B4-BE49-F238E27FC236}">
                <a16:creationId xmlns:a16="http://schemas.microsoft.com/office/drawing/2014/main" id="{35204C7A-A073-412A-94C4-BB415866D6C5}"/>
              </a:ext>
            </a:extLst>
          </p:cNvPr>
          <p:cNvCxnSpPr/>
          <p:nvPr/>
        </p:nvCxnSpPr>
        <p:spPr bwMode="auto">
          <a:xfrm flipV="1">
            <a:off x="4030676" y="3652838"/>
            <a:ext cx="143877" cy="123825"/>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sp>
        <p:nvSpPr>
          <p:cNvPr id="44" name="TextBox 74">
            <a:extLst>
              <a:ext uri="{FF2B5EF4-FFF2-40B4-BE49-F238E27FC236}">
                <a16:creationId xmlns:a16="http://schemas.microsoft.com/office/drawing/2014/main" id="{515BEAC4-94DA-4DBA-8F53-9ABC097A470F}"/>
              </a:ext>
            </a:extLst>
          </p:cNvPr>
          <p:cNvSpPr txBox="1">
            <a:spLocks noChangeArrowheads="1"/>
          </p:cNvSpPr>
          <p:nvPr/>
        </p:nvSpPr>
        <p:spPr bwMode="auto">
          <a:xfrm>
            <a:off x="3814860" y="3551239"/>
            <a:ext cx="514148"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900" b="0" dirty="0"/>
              <a:t>8</a:t>
            </a:r>
          </a:p>
        </p:txBody>
      </p:sp>
      <p:cxnSp>
        <p:nvCxnSpPr>
          <p:cNvPr id="45" name="Straight Connector 44">
            <a:extLst>
              <a:ext uri="{FF2B5EF4-FFF2-40B4-BE49-F238E27FC236}">
                <a16:creationId xmlns:a16="http://schemas.microsoft.com/office/drawing/2014/main" id="{2DE96E14-25D8-4F97-B057-4F693998B3DF}"/>
              </a:ext>
            </a:extLst>
          </p:cNvPr>
          <p:cNvCxnSpPr/>
          <p:nvPr/>
        </p:nvCxnSpPr>
        <p:spPr bwMode="auto">
          <a:xfrm flipV="1">
            <a:off x="4240143" y="5019676"/>
            <a:ext cx="143877" cy="123825"/>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sp>
        <p:nvSpPr>
          <p:cNvPr id="46" name="TextBox 74">
            <a:extLst>
              <a:ext uri="{FF2B5EF4-FFF2-40B4-BE49-F238E27FC236}">
                <a16:creationId xmlns:a16="http://schemas.microsoft.com/office/drawing/2014/main" id="{F977DA44-F4FB-4D5D-B35D-05F3779A007C}"/>
              </a:ext>
            </a:extLst>
          </p:cNvPr>
          <p:cNvSpPr txBox="1">
            <a:spLocks noChangeArrowheads="1"/>
          </p:cNvSpPr>
          <p:nvPr/>
        </p:nvSpPr>
        <p:spPr bwMode="auto">
          <a:xfrm>
            <a:off x="4024328" y="4918075"/>
            <a:ext cx="51415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900" b="0" dirty="0"/>
              <a:t>8</a:t>
            </a:r>
          </a:p>
        </p:txBody>
      </p:sp>
      <p:sp>
        <p:nvSpPr>
          <p:cNvPr id="47" name="Rectangle 46">
            <a:extLst>
              <a:ext uri="{FF2B5EF4-FFF2-40B4-BE49-F238E27FC236}">
                <a16:creationId xmlns:a16="http://schemas.microsoft.com/office/drawing/2014/main" id="{3E55D580-793C-43BA-B37B-00CF4B3174D5}"/>
              </a:ext>
            </a:extLst>
          </p:cNvPr>
          <p:cNvSpPr/>
          <p:nvPr/>
        </p:nvSpPr>
        <p:spPr bwMode="auto">
          <a:xfrm>
            <a:off x="2445912" y="3629026"/>
            <a:ext cx="928854" cy="1908175"/>
          </a:xfrm>
          <a:prstGeom prst="rect">
            <a:avLst/>
          </a:prstGeom>
          <a:solidFill>
            <a:schemeClr val="accent5">
              <a:lumMod val="40000"/>
              <a:lumOff val="60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r>
              <a:rPr lang="en-GB" sz="1200" b="0" dirty="0"/>
              <a:t>AHB</a:t>
            </a:r>
          </a:p>
          <a:p>
            <a:pPr algn="ctr">
              <a:defRPr/>
            </a:pPr>
            <a:r>
              <a:rPr lang="en-GB" sz="1200" dirty="0"/>
              <a:t>I</a:t>
            </a:r>
            <a:r>
              <a:rPr lang="en-GB" sz="1200" b="0" dirty="0"/>
              <a:t>nterface</a:t>
            </a:r>
          </a:p>
        </p:txBody>
      </p:sp>
      <p:sp>
        <p:nvSpPr>
          <p:cNvPr id="48" name="Left-Right Arrow 49">
            <a:extLst>
              <a:ext uri="{FF2B5EF4-FFF2-40B4-BE49-F238E27FC236}">
                <a16:creationId xmlns:a16="http://schemas.microsoft.com/office/drawing/2014/main" id="{C33E3271-1D40-4AA6-80E3-BB04F43A12A6}"/>
              </a:ext>
            </a:extLst>
          </p:cNvPr>
          <p:cNvSpPr/>
          <p:nvPr/>
        </p:nvSpPr>
        <p:spPr bwMode="auto">
          <a:xfrm>
            <a:off x="966940" y="3703639"/>
            <a:ext cx="1466276" cy="414337"/>
          </a:xfrm>
          <a:prstGeom prst="leftRightArrow">
            <a:avLst/>
          </a:prstGeom>
          <a:no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r>
              <a:rPr lang="en-GB" sz="1200" dirty="0"/>
              <a:t>Data [31:0] </a:t>
            </a:r>
          </a:p>
        </p:txBody>
      </p:sp>
      <p:sp>
        <p:nvSpPr>
          <p:cNvPr id="49" name="Left-Right Arrow 50">
            <a:extLst>
              <a:ext uri="{FF2B5EF4-FFF2-40B4-BE49-F238E27FC236}">
                <a16:creationId xmlns:a16="http://schemas.microsoft.com/office/drawing/2014/main" id="{86455EB3-35EA-4CAF-A3AF-155677B0B908}"/>
              </a:ext>
            </a:extLst>
          </p:cNvPr>
          <p:cNvSpPr/>
          <p:nvPr/>
        </p:nvSpPr>
        <p:spPr bwMode="auto">
          <a:xfrm>
            <a:off x="966940" y="4395789"/>
            <a:ext cx="1466276" cy="414337"/>
          </a:xfrm>
          <a:prstGeom prst="leftRightArrow">
            <a:avLst/>
          </a:prstGeom>
          <a:no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r>
              <a:rPr lang="en-GB" sz="1200" dirty="0"/>
              <a:t>Addr [31:0]  </a:t>
            </a:r>
          </a:p>
        </p:txBody>
      </p:sp>
      <p:sp>
        <p:nvSpPr>
          <p:cNvPr id="50" name="Left-Right Arrow 51">
            <a:extLst>
              <a:ext uri="{FF2B5EF4-FFF2-40B4-BE49-F238E27FC236}">
                <a16:creationId xmlns:a16="http://schemas.microsoft.com/office/drawing/2014/main" id="{81352BC9-B01A-47DE-8106-585AA162F105}"/>
              </a:ext>
            </a:extLst>
          </p:cNvPr>
          <p:cNvSpPr/>
          <p:nvPr/>
        </p:nvSpPr>
        <p:spPr bwMode="auto">
          <a:xfrm>
            <a:off x="966940" y="5056189"/>
            <a:ext cx="1466276" cy="414337"/>
          </a:xfrm>
          <a:prstGeom prst="leftRightArrow">
            <a:avLst/>
          </a:prstGeom>
          <a:no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r>
              <a:rPr lang="en-GB" sz="1200" dirty="0"/>
              <a:t>Control [31:0] </a:t>
            </a:r>
          </a:p>
        </p:txBody>
      </p:sp>
      <p:sp>
        <p:nvSpPr>
          <p:cNvPr id="51" name="Rectangle 50">
            <a:extLst>
              <a:ext uri="{FF2B5EF4-FFF2-40B4-BE49-F238E27FC236}">
                <a16:creationId xmlns:a16="http://schemas.microsoft.com/office/drawing/2014/main" id="{BDDD054B-0F14-4837-B5BD-75FAB5489BB5}"/>
              </a:ext>
            </a:extLst>
          </p:cNvPr>
          <p:cNvSpPr/>
          <p:nvPr/>
        </p:nvSpPr>
        <p:spPr bwMode="auto">
          <a:xfrm>
            <a:off x="7411788" y="3560057"/>
            <a:ext cx="2192010" cy="652465"/>
          </a:xfrm>
          <a:prstGeom prst="rect">
            <a:avLst/>
          </a:prstGeom>
          <a:noFill/>
          <a:ln w="190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1" i="0" u="none" strike="noStrike" cap="none" normalizeH="0" baseline="0" dirty="0">
              <a:ln>
                <a:noFill/>
              </a:ln>
              <a:solidFill>
                <a:srgbClr val="FF0000"/>
              </a:solidFill>
              <a:effectLst/>
              <a:latin typeface="Arial" charset="0"/>
              <a:ea typeface="MS PGothic" pitchFamily="34" charset="-128"/>
            </a:endParaRPr>
          </a:p>
        </p:txBody>
      </p:sp>
    </p:spTree>
    <p:extLst>
      <p:ext uri="{BB962C8B-B14F-4D97-AF65-F5344CB8AC3E}">
        <p14:creationId xmlns:p14="http://schemas.microsoft.com/office/powerpoint/2010/main" val="20726747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GB" dirty="0"/>
              <a:t>UART Receiver</a:t>
            </a:r>
            <a:endParaRPr lang="en-US" dirty="0"/>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sz="quarter" idx="1"/>
          </p:nvPr>
        </p:nvSpPr>
        <p:spPr bwMode="auto">
          <a:xfrm>
            <a:off x="531812" y="1338263"/>
            <a:ext cx="11180763" cy="4086225"/>
          </a:xfrm>
        </p:spPr>
        <p:txBody>
          <a:bodyPr wrap="square" numCol="1" anchor="t" anchorCtr="0" compatLnSpc="1">
            <a:prstTxWarp prst="textNoShape">
              <a:avLst/>
            </a:prstTxWarp>
          </a:bodyPr>
          <a:lstStyle/>
          <a:p>
            <a:pPr marL="342900" lvl="1" indent="-342900">
              <a:spcBef>
                <a:spcPts val="600"/>
              </a:spcBef>
            </a:pPr>
            <a:r>
              <a:rPr lang="en-US" sz="2400" dirty="0"/>
              <a:t>Receives the sequential bits from the rx pin, using the clock generated from the baud generator</a:t>
            </a:r>
          </a:p>
          <a:p>
            <a:pPr marL="342900" lvl="1" indent="-342900">
              <a:spcBef>
                <a:spcPts val="600"/>
              </a:spcBef>
            </a:pPr>
            <a:r>
              <a:rPr lang="en-US" sz="2400" dirty="0"/>
              <a:t>Reassembles the bits to a single byte</a:t>
            </a:r>
          </a:p>
          <a:p>
            <a:pPr marL="342900" lvl="1" indent="-342900">
              <a:spcBef>
                <a:spcPts val="600"/>
              </a:spcBef>
            </a:pPr>
            <a:r>
              <a:rPr lang="en-US" sz="2400" dirty="0"/>
              <a:t>Writes the received byte to the receiver FIFO</a:t>
            </a:r>
            <a:endParaRPr lang="en-US" altLang="en-US" sz="2400" dirty="0"/>
          </a:p>
        </p:txBody>
      </p:sp>
      <p:sp>
        <p:nvSpPr>
          <p:cNvPr id="5" name="Rectangle 4">
            <a:extLst>
              <a:ext uri="{FF2B5EF4-FFF2-40B4-BE49-F238E27FC236}">
                <a16:creationId xmlns:a16="http://schemas.microsoft.com/office/drawing/2014/main" id="{8CE07D01-277E-43AD-943E-ED636D988419}"/>
              </a:ext>
            </a:extLst>
          </p:cNvPr>
          <p:cNvSpPr/>
          <p:nvPr/>
        </p:nvSpPr>
        <p:spPr bwMode="auto">
          <a:xfrm>
            <a:off x="1904257" y="3422651"/>
            <a:ext cx="8012686" cy="2447925"/>
          </a:xfrm>
          <a:prstGeom prst="rect">
            <a:avLst/>
          </a:prstGeom>
          <a:solidFill>
            <a:schemeClr val="bg1">
              <a:lumMod val="95000"/>
            </a:schemeClr>
          </a:solidFill>
          <a:ln w="19050" cap="flat" cmpd="sng" algn="ctr">
            <a:noFill/>
            <a:prstDash val="solid"/>
            <a:round/>
            <a:headEnd type="none" w="med" len="med"/>
            <a:tailEnd type="none" w="med" len="med"/>
          </a:ln>
          <a:effectLst/>
        </p:spPr>
        <p:txBody>
          <a:bodyPr wrap="none" anchor="ctr"/>
          <a:lstStyle/>
          <a:p>
            <a:pPr algn="ctr">
              <a:defRPr/>
            </a:pPr>
            <a:endParaRPr lang="en-GB" sz="1200" b="0" dirty="0"/>
          </a:p>
        </p:txBody>
      </p:sp>
      <p:sp>
        <p:nvSpPr>
          <p:cNvPr id="6" name="Rectangle 5">
            <a:extLst>
              <a:ext uri="{FF2B5EF4-FFF2-40B4-BE49-F238E27FC236}">
                <a16:creationId xmlns:a16="http://schemas.microsoft.com/office/drawing/2014/main" id="{723373D7-8BD4-4CEC-8F48-598A10D43017}"/>
              </a:ext>
            </a:extLst>
          </p:cNvPr>
          <p:cNvSpPr/>
          <p:nvPr/>
        </p:nvSpPr>
        <p:spPr bwMode="auto">
          <a:xfrm>
            <a:off x="7507000" y="3660776"/>
            <a:ext cx="1999469" cy="506413"/>
          </a:xfrm>
          <a:prstGeom prst="rect">
            <a:avLst/>
          </a:prstGeom>
          <a:solidFill>
            <a:schemeClr val="accent5">
              <a:lumMod val="40000"/>
              <a:lumOff val="60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r>
              <a:rPr lang="en-GB" sz="1200" b="0" dirty="0"/>
              <a:t>UART </a:t>
            </a:r>
          </a:p>
          <a:p>
            <a:pPr algn="ctr">
              <a:defRPr/>
            </a:pPr>
            <a:r>
              <a:rPr lang="en-GB" sz="1200" b="0" dirty="0"/>
              <a:t>Transmitter</a:t>
            </a:r>
          </a:p>
        </p:txBody>
      </p:sp>
      <p:sp>
        <p:nvSpPr>
          <p:cNvPr id="7" name="Rectangle 6">
            <a:extLst>
              <a:ext uri="{FF2B5EF4-FFF2-40B4-BE49-F238E27FC236}">
                <a16:creationId xmlns:a16="http://schemas.microsoft.com/office/drawing/2014/main" id="{BBE935B7-C2B1-4910-B356-293922D4AE8C}"/>
              </a:ext>
            </a:extLst>
          </p:cNvPr>
          <p:cNvSpPr/>
          <p:nvPr/>
        </p:nvSpPr>
        <p:spPr bwMode="auto">
          <a:xfrm>
            <a:off x="7507000" y="5030788"/>
            <a:ext cx="1999469" cy="506412"/>
          </a:xfrm>
          <a:prstGeom prst="rect">
            <a:avLst/>
          </a:prstGeom>
          <a:solidFill>
            <a:schemeClr val="accent5">
              <a:lumMod val="40000"/>
              <a:lumOff val="60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r>
              <a:rPr lang="en-GB" sz="1200" b="0" dirty="0"/>
              <a:t>UART </a:t>
            </a:r>
          </a:p>
          <a:p>
            <a:pPr algn="ctr">
              <a:defRPr/>
            </a:pPr>
            <a:r>
              <a:rPr lang="en-GB" sz="1200" b="0" dirty="0"/>
              <a:t>Receiver</a:t>
            </a:r>
          </a:p>
        </p:txBody>
      </p:sp>
      <p:sp>
        <p:nvSpPr>
          <p:cNvPr id="8" name="Rectangle 7">
            <a:extLst>
              <a:ext uri="{FF2B5EF4-FFF2-40B4-BE49-F238E27FC236}">
                <a16:creationId xmlns:a16="http://schemas.microsoft.com/office/drawing/2014/main" id="{A305A485-F5EC-4F4B-8AFB-7FB3E02FC19F}"/>
              </a:ext>
            </a:extLst>
          </p:cNvPr>
          <p:cNvSpPr/>
          <p:nvPr/>
        </p:nvSpPr>
        <p:spPr bwMode="auto">
          <a:xfrm>
            <a:off x="7507000" y="4405313"/>
            <a:ext cx="1999469" cy="385762"/>
          </a:xfrm>
          <a:prstGeom prst="rect">
            <a:avLst/>
          </a:prstGeom>
          <a:solidFill>
            <a:schemeClr val="accent5">
              <a:lumMod val="40000"/>
              <a:lumOff val="60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r>
              <a:rPr lang="en-GB" sz="1200" b="0" dirty="0"/>
              <a:t>Baud Rate </a:t>
            </a:r>
          </a:p>
          <a:p>
            <a:pPr algn="ctr">
              <a:defRPr/>
            </a:pPr>
            <a:r>
              <a:rPr lang="en-GB" sz="1200" b="0" dirty="0"/>
              <a:t>Generator</a:t>
            </a:r>
          </a:p>
        </p:txBody>
      </p:sp>
      <p:sp>
        <p:nvSpPr>
          <p:cNvPr id="9" name="Rectangle 8">
            <a:extLst>
              <a:ext uri="{FF2B5EF4-FFF2-40B4-BE49-F238E27FC236}">
                <a16:creationId xmlns:a16="http://schemas.microsoft.com/office/drawing/2014/main" id="{64AC16CC-68A7-42B2-9EF1-EB2760E7AA55}"/>
              </a:ext>
            </a:extLst>
          </p:cNvPr>
          <p:cNvSpPr/>
          <p:nvPr/>
        </p:nvSpPr>
        <p:spPr bwMode="auto">
          <a:xfrm>
            <a:off x="4428454" y="3660776"/>
            <a:ext cx="1999468" cy="506413"/>
          </a:xfrm>
          <a:prstGeom prst="rect">
            <a:avLst/>
          </a:prstGeom>
          <a:solidFill>
            <a:schemeClr val="accent5">
              <a:lumMod val="40000"/>
              <a:lumOff val="60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r>
              <a:rPr lang="en-GB" sz="1200" b="0" dirty="0"/>
              <a:t>Transmitter</a:t>
            </a:r>
          </a:p>
          <a:p>
            <a:pPr algn="ctr">
              <a:defRPr/>
            </a:pPr>
            <a:r>
              <a:rPr lang="en-GB" sz="1200" b="0" dirty="0"/>
              <a:t>FIFO</a:t>
            </a:r>
          </a:p>
        </p:txBody>
      </p:sp>
      <p:sp>
        <p:nvSpPr>
          <p:cNvPr id="10" name="Rectangle 9">
            <a:extLst>
              <a:ext uri="{FF2B5EF4-FFF2-40B4-BE49-F238E27FC236}">
                <a16:creationId xmlns:a16="http://schemas.microsoft.com/office/drawing/2014/main" id="{A914BD7A-0C77-435A-894B-A09B0C21502A}"/>
              </a:ext>
            </a:extLst>
          </p:cNvPr>
          <p:cNvSpPr/>
          <p:nvPr/>
        </p:nvSpPr>
        <p:spPr bwMode="auto">
          <a:xfrm>
            <a:off x="4428454" y="5030788"/>
            <a:ext cx="1999468" cy="506412"/>
          </a:xfrm>
          <a:prstGeom prst="rect">
            <a:avLst/>
          </a:prstGeom>
          <a:solidFill>
            <a:schemeClr val="accent5">
              <a:lumMod val="40000"/>
              <a:lumOff val="60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r>
              <a:rPr lang="en-GB" sz="1200" b="0" dirty="0"/>
              <a:t>Receiver</a:t>
            </a:r>
          </a:p>
          <a:p>
            <a:pPr algn="ctr">
              <a:defRPr/>
            </a:pPr>
            <a:r>
              <a:rPr lang="en-GB" sz="1200" b="0" dirty="0"/>
              <a:t>FIFO</a:t>
            </a:r>
          </a:p>
        </p:txBody>
      </p:sp>
      <p:cxnSp>
        <p:nvCxnSpPr>
          <p:cNvPr id="11" name="Straight Arrow Connector 10">
            <a:extLst>
              <a:ext uri="{FF2B5EF4-FFF2-40B4-BE49-F238E27FC236}">
                <a16:creationId xmlns:a16="http://schemas.microsoft.com/office/drawing/2014/main" id="{2D6EBD73-1D3E-4CD6-868D-5892E384A566}"/>
              </a:ext>
            </a:extLst>
          </p:cNvPr>
          <p:cNvCxnSpPr/>
          <p:nvPr/>
        </p:nvCxnSpPr>
        <p:spPr bwMode="auto">
          <a:xfrm>
            <a:off x="9506470" y="3892550"/>
            <a:ext cx="1053688" cy="0"/>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p:spPr>
      </p:cxnSp>
      <p:cxnSp>
        <p:nvCxnSpPr>
          <p:cNvPr id="12" name="Straight Arrow Connector 11">
            <a:extLst>
              <a:ext uri="{FF2B5EF4-FFF2-40B4-BE49-F238E27FC236}">
                <a16:creationId xmlns:a16="http://schemas.microsoft.com/office/drawing/2014/main" id="{19572A4F-0671-4717-A9E6-E400736ED3AD}"/>
              </a:ext>
            </a:extLst>
          </p:cNvPr>
          <p:cNvCxnSpPr/>
          <p:nvPr/>
        </p:nvCxnSpPr>
        <p:spPr bwMode="auto">
          <a:xfrm flipH="1">
            <a:off x="9533975" y="5283200"/>
            <a:ext cx="998676" cy="0"/>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p:spPr>
      </p:cxnSp>
      <p:cxnSp>
        <p:nvCxnSpPr>
          <p:cNvPr id="13" name="Straight Arrow Connector 12">
            <a:extLst>
              <a:ext uri="{FF2B5EF4-FFF2-40B4-BE49-F238E27FC236}">
                <a16:creationId xmlns:a16="http://schemas.microsoft.com/office/drawing/2014/main" id="{B46271D9-3B8D-4CED-B68F-6B308F750B9A}"/>
              </a:ext>
            </a:extLst>
          </p:cNvPr>
          <p:cNvCxnSpPr/>
          <p:nvPr/>
        </p:nvCxnSpPr>
        <p:spPr bwMode="auto">
          <a:xfrm>
            <a:off x="6427922" y="3709988"/>
            <a:ext cx="1055805" cy="0"/>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p:spPr>
      </p:cxnSp>
      <p:cxnSp>
        <p:nvCxnSpPr>
          <p:cNvPr id="14" name="Straight Arrow Connector 13">
            <a:extLst>
              <a:ext uri="{FF2B5EF4-FFF2-40B4-BE49-F238E27FC236}">
                <a16:creationId xmlns:a16="http://schemas.microsoft.com/office/drawing/2014/main" id="{75C35C85-AD47-4493-9DD6-00291342FAD5}"/>
              </a:ext>
            </a:extLst>
          </p:cNvPr>
          <p:cNvCxnSpPr/>
          <p:nvPr/>
        </p:nvCxnSpPr>
        <p:spPr bwMode="auto">
          <a:xfrm flipH="1">
            <a:off x="6427922" y="4140200"/>
            <a:ext cx="1093890" cy="0"/>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p:spPr>
      </p:cxnSp>
      <p:cxnSp>
        <p:nvCxnSpPr>
          <p:cNvPr id="15" name="Straight Arrow Connector 14">
            <a:extLst>
              <a:ext uri="{FF2B5EF4-FFF2-40B4-BE49-F238E27FC236}">
                <a16:creationId xmlns:a16="http://schemas.microsoft.com/office/drawing/2014/main" id="{E7B2E7D5-171E-4E6E-A927-B16BE052FA99}"/>
              </a:ext>
            </a:extLst>
          </p:cNvPr>
          <p:cNvCxnSpPr/>
          <p:nvPr/>
        </p:nvCxnSpPr>
        <p:spPr bwMode="auto">
          <a:xfrm>
            <a:off x="6427922" y="3935413"/>
            <a:ext cx="1055805" cy="0"/>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p:spPr>
      </p:cxnSp>
      <p:cxnSp>
        <p:nvCxnSpPr>
          <p:cNvPr id="16" name="Straight Arrow Connector 15">
            <a:extLst>
              <a:ext uri="{FF2B5EF4-FFF2-40B4-BE49-F238E27FC236}">
                <a16:creationId xmlns:a16="http://schemas.microsoft.com/office/drawing/2014/main" id="{5E99AB22-7BF2-4E4F-B80B-7AB8D2E7E7C6}"/>
              </a:ext>
            </a:extLst>
          </p:cNvPr>
          <p:cNvCxnSpPr/>
          <p:nvPr/>
        </p:nvCxnSpPr>
        <p:spPr bwMode="auto">
          <a:xfrm flipH="1">
            <a:off x="6410996" y="5416550"/>
            <a:ext cx="1096005" cy="0"/>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p:spPr>
      </p:cxnSp>
      <p:cxnSp>
        <p:nvCxnSpPr>
          <p:cNvPr id="17" name="Straight Arrow Connector 16">
            <a:extLst>
              <a:ext uri="{FF2B5EF4-FFF2-40B4-BE49-F238E27FC236}">
                <a16:creationId xmlns:a16="http://schemas.microsoft.com/office/drawing/2014/main" id="{9A464A22-4511-4516-8386-FA16CBE67B87}"/>
              </a:ext>
            </a:extLst>
          </p:cNvPr>
          <p:cNvCxnSpPr/>
          <p:nvPr/>
        </p:nvCxnSpPr>
        <p:spPr bwMode="auto">
          <a:xfrm flipV="1">
            <a:off x="8492981" y="4167188"/>
            <a:ext cx="0" cy="228600"/>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p:spPr>
      </p:cxnSp>
      <p:cxnSp>
        <p:nvCxnSpPr>
          <p:cNvPr id="18" name="Straight Arrow Connector 17">
            <a:extLst>
              <a:ext uri="{FF2B5EF4-FFF2-40B4-BE49-F238E27FC236}">
                <a16:creationId xmlns:a16="http://schemas.microsoft.com/office/drawing/2014/main" id="{4DE4F73E-621F-4106-8377-783C68354899}"/>
              </a:ext>
            </a:extLst>
          </p:cNvPr>
          <p:cNvCxnSpPr/>
          <p:nvPr/>
        </p:nvCxnSpPr>
        <p:spPr bwMode="auto">
          <a:xfrm>
            <a:off x="8480286" y="4787900"/>
            <a:ext cx="0" cy="242888"/>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p:spPr>
      </p:cxnSp>
      <p:cxnSp>
        <p:nvCxnSpPr>
          <p:cNvPr id="19" name="Straight Arrow Connector 18">
            <a:extLst>
              <a:ext uri="{FF2B5EF4-FFF2-40B4-BE49-F238E27FC236}">
                <a16:creationId xmlns:a16="http://schemas.microsoft.com/office/drawing/2014/main" id="{FAD37EB4-D79B-45A8-B79D-CF6FD23626FC}"/>
              </a:ext>
            </a:extLst>
          </p:cNvPr>
          <p:cNvCxnSpPr/>
          <p:nvPr/>
        </p:nvCxnSpPr>
        <p:spPr bwMode="auto">
          <a:xfrm flipH="1">
            <a:off x="3334564" y="4059238"/>
            <a:ext cx="1093890" cy="0"/>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p:spPr>
      </p:cxnSp>
      <p:cxnSp>
        <p:nvCxnSpPr>
          <p:cNvPr id="20" name="Straight Arrow Connector 19">
            <a:extLst>
              <a:ext uri="{FF2B5EF4-FFF2-40B4-BE49-F238E27FC236}">
                <a16:creationId xmlns:a16="http://schemas.microsoft.com/office/drawing/2014/main" id="{0723F67B-F383-4C74-91D7-6F9045D7DAA0}"/>
              </a:ext>
            </a:extLst>
          </p:cNvPr>
          <p:cNvCxnSpPr/>
          <p:nvPr/>
        </p:nvCxnSpPr>
        <p:spPr bwMode="auto">
          <a:xfrm>
            <a:off x="3374766" y="3725863"/>
            <a:ext cx="1053688" cy="0"/>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p:spPr>
      </p:cxnSp>
      <p:cxnSp>
        <p:nvCxnSpPr>
          <p:cNvPr id="21" name="Straight Arrow Connector 20">
            <a:extLst>
              <a:ext uri="{FF2B5EF4-FFF2-40B4-BE49-F238E27FC236}">
                <a16:creationId xmlns:a16="http://schemas.microsoft.com/office/drawing/2014/main" id="{F2CEFCAE-60F5-4C2A-8566-3F7000AE179F}"/>
              </a:ext>
            </a:extLst>
          </p:cNvPr>
          <p:cNvCxnSpPr/>
          <p:nvPr/>
        </p:nvCxnSpPr>
        <p:spPr bwMode="auto">
          <a:xfrm flipH="1">
            <a:off x="3334564" y="5305425"/>
            <a:ext cx="1093890" cy="0"/>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p:spPr>
      </p:cxnSp>
      <p:sp>
        <p:nvSpPr>
          <p:cNvPr id="22" name="TextBox 86">
            <a:extLst>
              <a:ext uri="{FF2B5EF4-FFF2-40B4-BE49-F238E27FC236}">
                <a16:creationId xmlns:a16="http://schemas.microsoft.com/office/drawing/2014/main" id="{1D93830E-354C-46AD-A815-2C0117FBFFE6}"/>
              </a:ext>
            </a:extLst>
          </p:cNvPr>
          <p:cNvSpPr txBox="1">
            <a:spLocks noChangeArrowheads="1"/>
          </p:cNvSpPr>
          <p:nvPr/>
        </p:nvSpPr>
        <p:spPr bwMode="auto">
          <a:xfrm>
            <a:off x="9923290" y="3613151"/>
            <a:ext cx="1273736"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b="0" dirty="0"/>
              <a:t>UART TX</a:t>
            </a:r>
          </a:p>
        </p:txBody>
      </p:sp>
      <p:sp>
        <p:nvSpPr>
          <p:cNvPr id="23" name="TextBox 87">
            <a:extLst>
              <a:ext uri="{FF2B5EF4-FFF2-40B4-BE49-F238E27FC236}">
                <a16:creationId xmlns:a16="http://schemas.microsoft.com/office/drawing/2014/main" id="{6B4EB05C-BA72-456C-B11D-1CC4B06EF702}"/>
              </a:ext>
            </a:extLst>
          </p:cNvPr>
          <p:cNvSpPr txBox="1">
            <a:spLocks noChangeArrowheads="1"/>
          </p:cNvSpPr>
          <p:nvPr/>
        </p:nvSpPr>
        <p:spPr bwMode="auto">
          <a:xfrm>
            <a:off x="9923290" y="4984751"/>
            <a:ext cx="1273736"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b="0" dirty="0"/>
              <a:t>UART RX</a:t>
            </a:r>
          </a:p>
        </p:txBody>
      </p:sp>
      <p:sp>
        <p:nvSpPr>
          <p:cNvPr id="24" name="TextBox 88">
            <a:extLst>
              <a:ext uri="{FF2B5EF4-FFF2-40B4-BE49-F238E27FC236}">
                <a16:creationId xmlns:a16="http://schemas.microsoft.com/office/drawing/2014/main" id="{B100B2FB-B595-4E4A-A7EA-F9BD5A67581D}"/>
              </a:ext>
            </a:extLst>
          </p:cNvPr>
          <p:cNvSpPr txBox="1">
            <a:spLocks noChangeArrowheads="1"/>
          </p:cNvSpPr>
          <p:nvPr/>
        </p:nvSpPr>
        <p:spPr bwMode="auto">
          <a:xfrm>
            <a:off x="6732603" y="3467101"/>
            <a:ext cx="907696"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b="0" dirty="0"/>
              <a:t>Data </a:t>
            </a:r>
          </a:p>
        </p:txBody>
      </p:sp>
      <p:sp>
        <p:nvSpPr>
          <p:cNvPr id="25" name="TextBox 89">
            <a:extLst>
              <a:ext uri="{FF2B5EF4-FFF2-40B4-BE49-F238E27FC236}">
                <a16:creationId xmlns:a16="http://schemas.microsoft.com/office/drawing/2014/main" id="{C99DE4FD-3538-4736-91BD-C30D08B11D48}"/>
              </a:ext>
            </a:extLst>
          </p:cNvPr>
          <p:cNvSpPr txBox="1">
            <a:spLocks noChangeArrowheads="1"/>
          </p:cNvSpPr>
          <p:nvPr/>
        </p:nvSpPr>
        <p:spPr bwMode="auto">
          <a:xfrm>
            <a:off x="6736835" y="3694114"/>
            <a:ext cx="909811"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b="0" dirty="0"/>
              <a:t>Start</a:t>
            </a:r>
          </a:p>
        </p:txBody>
      </p:sp>
      <p:sp>
        <p:nvSpPr>
          <p:cNvPr id="26" name="TextBox 90">
            <a:extLst>
              <a:ext uri="{FF2B5EF4-FFF2-40B4-BE49-F238E27FC236}">
                <a16:creationId xmlns:a16="http://schemas.microsoft.com/office/drawing/2014/main" id="{44795621-66CE-4509-B45A-757C651D6510}"/>
              </a:ext>
            </a:extLst>
          </p:cNvPr>
          <p:cNvSpPr txBox="1">
            <a:spLocks noChangeArrowheads="1"/>
          </p:cNvSpPr>
          <p:nvPr/>
        </p:nvSpPr>
        <p:spPr bwMode="auto">
          <a:xfrm>
            <a:off x="6736835" y="3922714"/>
            <a:ext cx="909811"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b="0" dirty="0"/>
              <a:t>Done</a:t>
            </a:r>
          </a:p>
        </p:txBody>
      </p:sp>
      <p:sp>
        <p:nvSpPr>
          <p:cNvPr id="27" name="TextBox 91">
            <a:extLst>
              <a:ext uri="{FF2B5EF4-FFF2-40B4-BE49-F238E27FC236}">
                <a16:creationId xmlns:a16="http://schemas.microsoft.com/office/drawing/2014/main" id="{2B9CEB98-C61B-4AD0-A031-D4385737B1FD}"/>
              </a:ext>
            </a:extLst>
          </p:cNvPr>
          <p:cNvSpPr txBox="1">
            <a:spLocks noChangeArrowheads="1"/>
          </p:cNvSpPr>
          <p:nvPr/>
        </p:nvSpPr>
        <p:spPr bwMode="auto">
          <a:xfrm>
            <a:off x="8461245" y="4148139"/>
            <a:ext cx="757471"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b="0" dirty="0"/>
              <a:t>Tick</a:t>
            </a:r>
          </a:p>
        </p:txBody>
      </p:sp>
      <p:sp>
        <p:nvSpPr>
          <p:cNvPr id="28" name="TextBox 92">
            <a:extLst>
              <a:ext uri="{FF2B5EF4-FFF2-40B4-BE49-F238E27FC236}">
                <a16:creationId xmlns:a16="http://schemas.microsoft.com/office/drawing/2014/main" id="{7B036F89-BFFA-4524-B614-4226828EF613}"/>
              </a:ext>
            </a:extLst>
          </p:cNvPr>
          <p:cNvSpPr txBox="1">
            <a:spLocks noChangeArrowheads="1"/>
          </p:cNvSpPr>
          <p:nvPr/>
        </p:nvSpPr>
        <p:spPr bwMode="auto">
          <a:xfrm>
            <a:off x="8461245" y="4772026"/>
            <a:ext cx="757471"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b="0" dirty="0"/>
              <a:t>Tick</a:t>
            </a:r>
          </a:p>
        </p:txBody>
      </p:sp>
      <p:sp>
        <p:nvSpPr>
          <p:cNvPr id="29" name="TextBox 93">
            <a:extLst>
              <a:ext uri="{FF2B5EF4-FFF2-40B4-BE49-F238E27FC236}">
                <a16:creationId xmlns:a16="http://schemas.microsoft.com/office/drawing/2014/main" id="{E9E73C35-F0B5-4E38-A4C4-90D9ECBDFED4}"/>
              </a:ext>
            </a:extLst>
          </p:cNvPr>
          <p:cNvSpPr txBox="1">
            <a:spLocks noChangeArrowheads="1"/>
          </p:cNvSpPr>
          <p:nvPr/>
        </p:nvSpPr>
        <p:spPr bwMode="auto">
          <a:xfrm>
            <a:off x="3491136" y="3789363"/>
            <a:ext cx="93731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b="0" dirty="0"/>
              <a:t>Ready</a:t>
            </a:r>
          </a:p>
        </p:txBody>
      </p:sp>
      <p:sp>
        <p:nvSpPr>
          <p:cNvPr id="30" name="TextBox 94">
            <a:extLst>
              <a:ext uri="{FF2B5EF4-FFF2-40B4-BE49-F238E27FC236}">
                <a16:creationId xmlns:a16="http://schemas.microsoft.com/office/drawing/2014/main" id="{85424A74-A349-44ED-B9B3-288FC428F1F6}"/>
              </a:ext>
            </a:extLst>
          </p:cNvPr>
          <p:cNvSpPr txBox="1">
            <a:spLocks noChangeArrowheads="1"/>
          </p:cNvSpPr>
          <p:nvPr/>
        </p:nvSpPr>
        <p:spPr bwMode="auto">
          <a:xfrm>
            <a:off x="3330333" y="3467101"/>
            <a:ext cx="93731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b="0" dirty="0"/>
              <a:t>Data</a:t>
            </a:r>
          </a:p>
        </p:txBody>
      </p:sp>
      <p:cxnSp>
        <p:nvCxnSpPr>
          <p:cNvPr id="31" name="Straight Arrow Connector 30">
            <a:extLst>
              <a:ext uri="{FF2B5EF4-FFF2-40B4-BE49-F238E27FC236}">
                <a16:creationId xmlns:a16="http://schemas.microsoft.com/office/drawing/2014/main" id="{ACA99F97-D9FD-4D0A-9EED-6601CB671B19}"/>
              </a:ext>
            </a:extLst>
          </p:cNvPr>
          <p:cNvCxnSpPr/>
          <p:nvPr/>
        </p:nvCxnSpPr>
        <p:spPr bwMode="auto">
          <a:xfrm flipH="1">
            <a:off x="6410996" y="5186363"/>
            <a:ext cx="1096005" cy="0"/>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p:spPr>
      </p:cxnSp>
      <p:sp>
        <p:nvSpPr>
          <p:cNvPr id="32" name="TextBox 96">
            <a:extLst>
              <a:ext uri="{FF2B5EF4-FFF2-40B4-BE49-F238E27FC236}">
                <a16:creationId xmlns:a16="http://schemas.microsoft.com/office/drawing/2014/main" id="{10478D31-1C6C-4DB0-AB23-72D462443988}"/>
              </a:ext>
            </a:extLst>
          </p:cNvPr>
          <p:cNvSpPr txBox="1">
            <a:spLocks noChangeArrowheads="1"/>
          </p:cNvSpPr>
          <p:nvPr/>
        </p:nvSpPr>
        <p:spPr bwMode="auto">
          <a:xfrm>
            <a:off x="6504092" y="4941888"/>
            <a:ext cx="907696"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b="0" dirty="0"/>
              <a:t>Data </a:t>
            </a:r>
          </a:p>
        </p:txBody>
      </p:sp>
      <p:sp>
        <p:nvSpPr>
          <p:cNvPr id="33" name="TextBox 97">
            <a:extLst>
              <a:ext uri="{FF2B5EF4-FFF2-40B4-BE49-F238E27FC236}">
                <a16:creationId xmlns:a16="http://schemas.microsoft.com/office/drawing/2014/main" id="{A4545E6A-7356-4AB4-9383-87BF110C4BF0}"/>
              </a:ext>
            </a:extLst>
          </p:cNvPr>
          <p:cNvSpPr txBox="1">
            <a:spLocks noChangeArrowheads="1"/>
          </p:cNvSpPr>
          <p:nvPr/>
        </p:nvSpPr>
        <p:spPr bwMode="auto">
          <a:xfrm>
            <a:off x="6521019" y="5194301"/>
            <a:ext cx="907696"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b="0" dirty="0"/>
              <a:t>Done</a:t>
            </a:r>
          </a:p>
        </p:txBody>
      </p:sp>
      <p:cxnSp>
        <p:nvCxnSpPr>
          <p:cNvPr id="34" name="Straight Arrow Connector 33">
            <a:extLst>
              <a:ext uri="{FF2B5EF4-FFF2-40B4-BE49-F238E27FC236}">
                <a16:creationId xmlns:a16="http://schemas.microsoft.com/office/drawing/2014/main" id="{7099A4E4-7F0B-49AC-BE48-26A44E142D69}"/>
              </a:ext>
            </a:extLst>
          </p:cNvPr>
          <p:cNvCxnSpPr/>
          <p:nvPr/>
        </p:nvCxnSpPr>
        <p:spPr bwMode="auto">
          <a:xfrm flipH="1">
            <a:off x="3334564" y="5089525"/>
            <a:ext cx="1093890" cy="0"/>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p:spPr>
      </p:cxnSp>
      <p:sp>
        <p:nvSpPr>
          <p:cNvPr id="35" name="TextBox 99">
            <a:extLst>
              <a:ext uri="{FF2B5EF4-FFF2-40B4-BE49-F238E27FC236}">
                <a16:creationId xmlns:a16="http://schemas.microsoft.com/office/drawing/2014/main" id="{22219F3F-8EA3-4F8C-B2A1-13F7FDDDA8F8}"/>
              </a:ext>
            </a:extLst>
          </p:cNvPr>
          <p:cNvSpPr txBox="1">
            <a:spLocks noChangeArrowheads="1"/>
          </p:cNvSpPr>
          <p:nvPr/>
        </p:nvSpPr>
        <p:spPr bwMode="auto">
          <a:xfrm>
            <a:off x="3505948" y="4849814"/>
            <a:ext cx="937316"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b="0" dirty="0"/>
              <a:t>Data</a:t>
            </a:r>
          </a:p>
        </p:txBody>
      </p:sp>
      <p:sp>
        <p:nvSpPr>
          <p:cNvPr id="36" name="TextBox 100">
            <a:extLst>
              <a:ext uri="{FF2B5EF4-FFF2-40B4-BE49-F238E27FC236}">
                <a16:creationId xmlns:a16="http://schemas.microsoft.com/office/drawing/2014/main" id="{AC5FBE4A-1B04-4E9A-BC51-D7458F95F142}"/>
              </a:ext>
            </a:extLst>
          </p:cNvPr>
          <p:cNvSpPr txBox="1">
            <a:spLocks noChangeArrowheads="1"/>
          </p:cNvSpPr>
          <p:nvPr/>
        </p:nvSpPr>
        <p:spPr bwMode="auto">
          <a:xfrm>
            <a:off x="3512295" y="5078414"/>
            <a:ext cx="93731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b="0" dirty="0"/>
              <a:t>Ready</a:t>
            </a:r>
          </a:p>
        </p:txBody>
      </p:sp>
      <p:cxnSp>
        <p:nvCxnSpPr>
          <p:cNvPr id="37" name="Straight Arrow Connector 36">
            <a:extLst>
              <a:ext uri="{FF2B5EF4-FFF2-40B4-BE49-F238E27FC236}">
                <a16:creationId xmlns:a16="http://schemas.microsoft.com/office/drawing/2014/main" id="{B9425B68-66CF-462A-8588-13D56D27401B}"/>
              </a:ext>
            </a:extLst>
          </p:cNvPr>
          <p:cNvCxnSpPr/>
          <p:nvPr/>
        </p:nvCxnSpPr>
        <p:spPr bwMode="auto">
          <a:xfrm flipH="1">
            <a:off x="3334564" y="5511800"/>
            <a:ext cx="1093890" cy="0"/>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p:spPr>
      </p:cxnSp>
      <p:sp>
        <p:nvSpPr>
          <p:cNvPr id="38" name="TextBox 103">
            <a:extLst>
              <a:ext uri="{FF2B5EF4-FFF2-40B4-BE49-F238E27FC236}">
                <a16:creationId xmlns:a16="http://schemas.microsoft.com/office/drawing/2014/main" id="{AE2D709B-51BD-422F-A52A-B1F0FD01F623}"/>
              </a:ext>
            </a:extLst>
          </p:cNvPr>
          <p:cNvSpPr txBox="1">
            <a:spLocks noChangeArrowheads="1"/>
          </p:cNvSpPr>
          <p:nvPr/>
        </p:nvSpPr>
        <p:spPr bwMode="auto">
          <a:xfrm>
            <a:off x="3522874" y="5292726"/>
            <a:ext cx="937316"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b="0" dirty="0"/>
              <a:t>Full</a:t>
            </a:r>
          </a:p>
        </p:txBody>
      </p:sp>
      <p:cxnSp>
        <p:nvCxnSpPr>
          <p:cNvPr id="39" name="Straight Connector 38">
            <a:extLst>
              <a:ext uri="{FF2B5EF4-FFF2-40B4-BE49-F238E27FC236}">
                <a16:creationId xmlns:a16="http://schemas.microsoft.com/office/drawing/2014/main" id="{5DAD2827-232D-4864-AE29-B6AF58B2A68C}"/>
              </a:ext>
            </a:extLst>
          </p:cNvPr>
          <p:cNvCxnSpPr/>
          <p:nvPr/>
        </p:nvCxnSpPr>
        <p:spPr bwMode="auto">
          <a:xfrm flipV="1">
            <a:off x="6552757" y="3629026"/>
            <a:ext cx="143877" cy="123825"/>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sp>
        <p:nvSpPr>
          <p:cNvPr id="40" name="TextBox 74">
            <a:extLst>
              <a:ext uri="{FF2B5EF4-FFF2-40B4-BE49-F238E27FC236}">
                <a16:creationId xmlns:a16="http://schemas.microsoft.com/office/drawing/2014/main" id="{E6D154C7-994B-42B6-8ABB-C5F1572A66B8}"/>
              </a:ext>
            </a:extLst>
          </p:cNvPr>
          <p:cNvSpPr txBox="1">
            <a:spLocks noChangeArrowheads="1"/>
          </p:cNvSpPr>
          <p:nvPr/>
        </p:nvSpPr>
        <p:spPr bwMode="auto">
          <a:xfrm>
            <a:off x="6391953" y="3527425"/>
            <a:ext cx="514148"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900" b="0" dirty="0"/>
              <a:t>8</a:t>
            </a:r>
          </a:p>
        </p:txBody>
      </p:sp>
      <p:cxnSp>
        <p:nvCxnSpPr>
          <p:cNvPr id="41" name="Straight Connector 40">
            <a:extLst>
              <a:ext uri="{FF2B5EF4-FFF2-40B4-BE49-F238E27FC236}">
                <a16:creationId xmlns:a16="http://schemas.microsoft.com/office/drawing/2014/main" id="{0768A66F-D6D4-442C-88D2-C0B014222309}"/>
              </a:ext>
            </a:extLst>
          </p:cNvPr>
          <p:cNvCxnSpPr/>
          <p:nvPr/>
        </p:nvCxnSpPr>
        <p:spPr bwMode="auto">
          <a:xfrm flipV="1">
            <a:off x="7301764" y="5108576"/>
            <a:ext cx="143877" cy="123825"/>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sp>
        <p:nvSpPr>
          <p:cNvPr id="42" name="TextBox 74">
            <a:extLst>
              <a:ext uri="{FF2B5EF4-FFF2-40B4-BE49-F238E27FC236}">
                <a16:creationId xmlns:a16="http://schemas.microsoft.com/office/drawing/2014/main" id="{9248C944-B08D-4940-9FFC-B66B94FE8B77}"/>
              </a:ext>
            </a:extLst>
          </p:cNvPr>
          <p:cNvSpPr txBox="1">
            <a:spLocks noChangeArrowheads="1"/>
          </p:cNvSpPr>
          <p:nvPr/>
        </p:nvSpPr>
        <p:spPr bwMode="auto">
          <a:xfrm>
            <a:off x="7085949" y="5006975"/>
            <a:ext cx="514148"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900" b="0" dirty="0"/>
              <a:t>8</a:t>
            </a:r>
          </a:p>
        </p:txBody>
      </p:sp>
      <p:cxnSp>
        <p:nvCxnSpPr>
          <p:cNvPr id="43" name="Straight Connector 42">
            <a:extLst>
              <a:ext uri="{FF2B5EF4-FFF2-40B4-BE49-F238E27FC236}">
                <a16:creationId xmlns:a16="http://schemas.microsoft.com/office/drawing/2014/main" id="{84B5505E-AFD8-4FF2-B6FC-F1692B4943BC}"/>
              </a:ext>
            </a:extLst>
          </p:cNvPr>
          <p:cNvCxnSpPr/>
          <p:nvPr/>
        </p:nvCxnSpPr>
        <p:spPr bwMode="auto">
          <a:xfrm flipV="1">
            <a:off x="4030676" y="3652838"/>
            <a:ext cx="143877" cy="123825"/>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sp>
        <p:nvSpPr>
          <p:cNvPr id="44" name="TextBox 74">
            <a:extLst>
              <a:ext uri="{FF2B5EF4-FFF2-40B4-BE49-F238E27FC236}">
                <a16:creationId xmlns:a16="http://schemas.microsoft.com/office/drawing/2014/main" id="{F0CA8275-FECE-4DD9-820A-53E51EB682A6}"/>
              </a:ext>
            </a:extLst>
          </p:cNvPr>
          <p:cNvSpPr txBox="1">
            <a:spLocks noChangeArrowheads="1"/>
          </p:cNvSpPr>
          <p:nvPr/>
        </p:nvSpPr>
        <p:spPr bwMode="auto">
          <a:xfrm>
            <a:off x="3814860" y="3551239"/>
            <a:ext cx="514148"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900" b="0" dirty="0"/>
              <a:t>8</a:t>
            </a:r>
          </a:p>
        </p:txBody>
      </p:sp>
      <p:cxnSp>
        <p:nvCxnSpPr>
          <p:cNvPr id="45" name="Straight Connector 44">
            <a:extLst>
              <a:ext uri="{FF2B5EF4-FFF2-40B4-BE49-F238E27FC236}">
                <a16:creationId xmlns:a16="http://schemas.microsoft.com/office/drawing/2014/main" id="{5B03B7E1-980B-4484-9563-5E39D95AE5AD}"/>
              </a:ext>
            </a:extLst>
          </p:cNvPr>
          <p:cNvCxnSpPr/>
          <p:nvPr/>
        </p:nvCxnSpPr>
        <p:spPr bwMode="auto">
          <a:xfrm flipV="1">
            <a:off x="4240143" y="5019676"/>
            <a:ext cx="143877" cy="123825"/>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sp>
        <p:nvSpPr>
          <p:cNvPr id="46" name="TextBox 74">
            <a:extLst>
              <a:ext uri="{FF2B5EF4-FFF2-40B4-BE49-F238E27FC236}">
                <a16:creationId xmlns:a16="http://schemas.microsoft.com/office/drawing/2014/main" id="{6CA7871F-CB38-481F-B887-C672EF7F60CD}"/>
              </a:ext>
            </a:extLst>
          </p:cNvPr>
          <p:cNvSpPr txBox="1">
            <a:spLocks noChangeArrowheads="1"/>
          </p:cNvSpPr>
          <p:nvPr/>
        </p:nvSpPr>
        <p:spPr bwMode="auto">
          <a:xfrm>
            <a:off x="4024328" y="4918075"/>
            <a:ext cx="51415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900" b="0" dirty="0"/>
              <a:t>8</a:t>
            </a:r>
          </a:p>
        </p:txBody>
      </p:sp>
      <p:sp>
        <p:nvSpPr>
          <p:cNvPr id="47" name="Rectangle 46">
            <a:extLst>
              <a:ext uri="{FF2B5EF4-FFF2-40B4-BE49-F238E27FC236}">
                <a16:creationId xmlns:a16="http://schemas.microsoft.com/office/drawing/2014/main" id="{67852490-1192-407A-AF96-7AF88C4EB067}"/>
              </a:ext>
            </a:extLst>
          </p:cNvPr>
          <p:cNvSpPr/>
          <p:nvPr/>
        </p:nvSpPr>
        <p:spPr bwMode="auto">
          <a:xfrm>
            <a:off x="2445912" y="3629026"/>
            <a:ext cx="928854" cy="1908175"/>
          </a:xfrm>
          <a:prstGeom prst="rect">
            <a:avLst/>
          </a:prstGeom>
          <a:solidFill>
            <a:schemeClr val="accent5">
              <a:lumMod val="40000"/>
              <a:lumOff val="60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r>
              <a:rPr lang="en-GB" sz="1200" b="0" dirty="0"/>
              <a:t>AHB</a:t>
            </a:r>
          </a:p>
          <a:p>
            <a:pPr algn="ctr">
              <a:defRPr/>
            </a:pPr>
            <a:r>
              <a:rPr lang="en-GB" sz="1200" b="0" dirty="0"/>
              <a:t>Interface</a:t>
            </a:r>
          </a:p>
        </p:txBody>
      </p:sp>
      <p:sp>
        <p:nvSpPr>
          <p:cNvPr id="48" name="Left-Right Arrow 49">
            <a:extLst>
              <a:ext uri="{FF2B5EF4-FFF2-40B4-BE49-F238E27FC236}">
                <a16:creationId xmlns:a16="http://schemas.microsoft.com/office/drawing/2014/main" id="{3E2DD256-AD26-446C-A0EB-883642035F0A}"/>
              </a:ext>
            </a:extLst>
          </p:cNvPr>
          <p:cNvSpPr/>
          <p:nvPr/>
        </p:nvSpPr>
        <p:spPr bwMode="auto">
          <a:xfrm>
            <a:off x="966940" y="3703639"/>
            <a:ext cx="1466276" cy="414337"/>
          </a:xfrm>
          <a:prstGeom prst="leftRightArrow">
            <a:avLst/>
          </a:prstGeom>
          <a:no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r>
              <a:rPr lang="en-GB" sz="1200" dirty="0"/>
              <a:t>Data [31:0] </a:t>
            </a:r>
          </a:p>
        </p:txBody>
      </p:sp>
      <p:sp>
        <p:nvSpPr>
          <p:cNvPr id="49" name="Left-Right Arrow 50">
            <a:extLst>
              <a:ext uri="{FF2B5EF4-FFF2-40B4-BE49-F238E27FC236}">
                <a16:creationId xmlns:a16="http://schemas.microsoft.com/office/drawing/2014/main" id="{1EDE3FAB-9D53-496F-9625-9E8F178CB3DC}"/>
              </a:ext>
            </a:extLst>
          </p:cNvPr>
          <p:cNvSpPr/>
          <p:nvPr/>
        </p:nvSpPr>
        <p:spPr bwMode="auto">
          <a:xfrm>
            <a:off x="966940" y="4395789"/>
            <a:ext cx="1466276" cy="414337"/>
          </a:xfrm>
          <a:prstGeom prst="leftRightArrow">
            <a:avLst/>
          </a:prstGeom>
          <a:no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r>
              <a:rPr lang="en-GB" sz="1200" dirty="0"/>
              <a:t>Addr [31:0]  </a:t>
            </a:r>
          </a:p>
        </p:txBody>
      </p:sp>
      <p:sp>
        <p:nvSpPr>
          <p:cNvPr id="50" name="Left-Right Arrow 51">
            <a:extLst>
              <a:ext uri="{FF2B5EF4-FFF2-40B4-BE49-F238E27FC236}">
                <a16:creationId xmlns:a16="http://schemas.microsoft.com/office/drawing/2014/main" id="{6C22521F-B663-4F83-804D-DA7526460E55}"/>
              </a:ext>
            </a:extLst>
          </p:cNvPr>
          <p:cNvSpPr/>
          <p:nvPr/>
        </p:nvSpPr>
        <p:spPr bwMode="auto">
          <a:xfrm>
            <a:off x="966940" y="5056189"/>
            <a:ext cx="1466276" cy="414337"/>
          </a:xfrm>
          <a:prstGeom prst="leftRightArrow">
            <a:avLst/>
          </a:prstGeom>
          <a:no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r>
              <a:rPr lang="en-GB" sz="1200" dirty="0"/>
              <a:t>Control [31:0] </a:t>
            </a:r>
          </a:p>
        </p:txBody>
      </p:sp>
      <p:sp>
        <p:nvSpPr>
          <p:cNvPr id="51" name="Rectangle 50">
            <a:extLst>
              <a:ext uri="{FF2B5EF4-FFF2-40B4-BE49-F238E27FC236}">
                <a16:creationId xmlns:a16="http://schemas.microsoft.com/office/drawing/2014/main" id="{F14F6274-2BBD-4C97-9153-83E03CB7D9AE}"/>
              </a:ext>
            </a:extLst>
          </p:cNvPr>
          <p:cNvSpPr/>
          <p:nvPr/>
        </p:nvSpPr>
        <p:spPr bwMode="auto">
          <a:xfrm>
            <a:off x="7396976" y="4956968"/>
            <a:ext cx="2192010" cy="652465"/>
          </a:xfrm>
          <a:prstGeom prst="rect">
            <a:avLst/>
          </a:prstGeom>
          <a:noFill/>
          <a:ln w="190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1" i="0" u="none" strike="noStrike" cap="none" normalizeH="0" baseline="0" dirty="0">
              <a:ln>
                <a:noFill/>
              </a:ln>
              <a:solidFill>
                <a:srgbClr val="FF0000"/>
              </a:solidFill>
              <a:effectLst/>
              <a:latin typeface="Arial" charset="0"/>
              <a:ea typeface="MS PGothic" pitchFamily="34" charset="-128"/>
            </a:endParaRPr>
          </a:p>
        </p:txBody>
      </p:sp>
    </p:spTree>
    <p:extLst>
      <p:ext uri="{BB962C8B-B14F-4D97-AF65-F5344CB8AC3E}">
        <p14:creationId xmlns:p14="http://schemas.microsoft.com/office/powerpoint/2010/main" val="6038555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22670C1-2356-4235-9C78-F71E9309832D}"/>
              </a:ext>
            </a:extLst>
          </p:cNvPr>
          <p:cNvSpPr/>
          <p:nvPr/>
        </p:nvSpPr>
        <p:spPr bwMode="auto">
          <a:xfrm>
            <a:off x="1904257" y="3422651"/>
            <a:ext cx="8012686" cy="2447925"/>
          </a:xfrm>
          <a:prstGeom prst="rect">
            <a:avLst/>
          </a:prstGeom>
          <a:solidFill>
            <a:schemeClr val="bg1">
              <a:lumMod val="95000"/>
            </a:schemeClr>
          </a:solidFill>
          <a:ln w="19050" cap="flat" cmpd="sng" algn="ctr">
            <a:noFill/>
            <a:prstDash val="solid"/>
            <a:round/>
            <a:headEnd type="none" w="med" len="med"/>
            <a:tailEnd type="none" w="med" len="med"/>
          </a:ln>
          <a:effectLst/>
        </p:spPr>
        <p:txBody>
          <a:bodyPr wrap="none" anchor="ctr"/>
          <a:lstStyle/>
          <a:p>
            <a:pPr algn="ctr">
              <a:defRPr/>
            </a:pPr>
            <a:endParaRPr lang="en-GB" sz="1200" b="0" dirty="0"/>
          </a:p>
        </p:txBody>
      </p:sp>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US" dirty="0"/>
              <a:t>First In First Out (FIFO)</a:t>
            </a:r>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sz="quarter" idx="1"/>
          </p:nvPr>
        </p:nvSpPr>
        <p:spPr bwMode="auto">
          <a:xfrm>
            <a:off x="479425" y="1333499"/>
            <a:ext cx="11180763" cy="4086225"/>
          </a:xfrm>
        </p:spPr>
        <p:txBody>
          <a:bodyPr wrap="square" numCol="1" anchor="t" anchorCtr="0" compatLnSpc="1">
            <a:prstTxWarp prst="textNoShape">
              <a:avLst/>
            </a:prstTxWarp>
          </a:bodyPr>
          <a:lstStyle/>
          <a:p>
            <a:r>
              <a:rPr lang="en-US" dirty="0">
                <a:solidFill>
                  <a:srgbClr val="00B050"/>
                </a:solidFill>
              </a:rPr>
              <a:t>FIFO</a:t>
            </a:r>
            <a:endParaRPr lang="en-US" altLang="en-US" dirty="0">
              <a:solidFill>
                <a:srgbClr val="00B050"/>
              </a:solidFill>
              <a:ea typeface="ＭＳ Ｐゴシック" panose="020B0600070205080204" pitchFamily="34" charset="-128"/>
            </a:endParaRPr>
          </a:p>
          <a:p>
            <a:pPr lvl="1"/>
            <a:r>
              <a:rPr lang="en-US" dirty="0">
                <a:solidFill>
                  <a:srgbClr val="00B050"/>
                </a:solidFill>
              </a:rPr>
              <a:t>Buffers data to be sent (or is received)</a:t>
            </a:r>
          </a:p>
          <a:p>
            <a:pPr lvl="1"/>
            <a:r>
              <a:rPr lang="en-US" altLang="en-US" dirty="0">
                <a:solidFill>
                  <a:srgbClr val="00B050"/>
                </a:solidFill>
                <a:ea typeface="ＭＳ Ｐゴシック" panose="020B0600070205080204" pitchFamily="34" charset="-128"/>
              </a:rPr>
              <a:t> 8-bit wide and 4 locations deep</a:t>
            </a:r>
          </a:p>
          <a:p>
            <a:r>
              <a:rPr lang="en-GB" dirty="0">
                <a:solidFill>
                  <a:srgbClr val="FF0000"/>
                </a:solidFill>
              </a:rPr>
              <a:t>Baud rate generator</a:t>
            </a:r>
            <a:endParaRPr lang="en-US" altLang="en-US" dirty="0">
              <a:solidFill>
                <a:srgbClr val="FF0000"/>
              </a:solidFill>
              <a:ea typeface="ＭＳ Ｐゴシック" panose="020B0600070205080204" pitchFamily="34" charset="-128"/>
            </a:endParaRPr>
          </a:p>
          <a:p>
            <a:pPr lvl="1"/>
            <a:r>
              <a:rPr lang="en-US" dirty="0">
                <a:solidFill>
                  <a:srgbClr val="FF0000"/>
                </a:solidFill>
              </a:rPr>
              <a:t>Generate system ticks for a fixed transmission baud rate, e.g., 19200 bps byte, to the receiver FIFO.</a:t>
            </a:r>
          </a:p>
          <a:p>
            <a:pPr lvl="1"/>
            <a:endParaRPr lang="en-US" altLang="en-US" dirty="0">
              <a:solidFill>
                <a:srgbClr val="00B050"/>
              </a:solidFill>
              <a:ea typeface="ＭＳ Ｐゴシック" panose="020B0600070205080204" pitchFamily="34" charset="-128"/>
            </a:endParaRPr>
          </a:p>
        </p:txBody>
      </p:sp>
      <p:sp>
        <p:nvSpPr>
          <p:cNvPr id="6" name="Rectangle 5">
            <a:extLst>
              <a:ext uri="{FF2B5EF4-FFF2-40B4-BE49-F238E27FC236}">
                <a16:creationId xmlns:a16="http://schemas.microsoft.com/office/drawing/2014/main" id="{3E2688B2-0E2A-4B59-8A7D-C79273648D99}"/>
              </a:ext>
            </a:extLst>
          </p:cNvPr>
          <p:cNvSpPr/>
          <p:nvPr/>
        </p:nvSpPr>
        <p:spPr bwMode="auto">
          <a:xfrm>
            <a:off x="7507000" y="3660776"/>
            <a:ext cx="1999469" cy="506413"/>
          </a:xfrm>
          <a:prstGeom prst="rect">
            <a:avLst/>
          </a:prstGeom>
          <a:solidFill>
            <a:schemeClr val="accent5">
              <a:lumMod val="40000"/>
              <a:lumOff val="60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r>
              <a:rPr lang="en-GB" sz="1200" b="0" dirty="0"/>
              <a:t>UART </a:t>
            </a:r>
          </a:p>
          <a:p>
            <a:pPr algn="ctr">
              <a:defRPr/>
            </a:pPr>
            <a:r>
              <a:rPr lang="en-GB" sz="1200" b="0" dirty="0"/>
              <a:t>Transmitter</a:t>
            </a:r>
          </a:p>
        </p:txBody>
      </p:sp>
      <p:sp>
        <p:nvSpPr>
          <p:cNvPr id="7" name="Rectangle 6">
            <a:extLst>
              <a:ext uri="{FF2B5EF4-FFF2-40B4-BE49-F238E27FC236}">
                <a16:creationId xmlns:a16="http://schemas.microsoft.com/office/drawing/2014/main" id="{3C1DA4E9-DE62-496D-A84B-4EF5639B09B5}"/>
              </a:ext>
            </a:extLst>
          </p:cNvPr>
          <p:cNvSpPr/>
          <p:nvPr/>
        </p:nvSpPr>
        <p:spPr bwMode="auto">
          <a:xfrm>
            <a:off x="7507000" y="5030788"/>
            <a:ext cx="1999469" cy="506412"/>
          </a:xfrm>
          <a:prstGeom prst="rect">
            <a:avLst/>
          </a:prstGeom>
          <a:solidFill>
            <a:schemeClr val="accent5">
              <a:lumMod val="40000"/>
              <a:lumOff val="60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r>
              <a:rPr lang="en-GB" sz="1200" b="0" dirty="0"/>
              <a:t>UART </a:t>
            </a:r>
          </a:p>
          <a:p>
            <a:pPr algn="ctr">
              <a:defRPr/>
            </a:pPr>
            <a:r>
              <a:rPr lang="en-GB" sz="1200" b="0" dirty="0"/>
              <a:t>Receiver</a:t>
            </a:r>
          </a:p>
        </p:txBody>
      </p:sp>
      <p:sp>
        <p:nvSpPr>
          <p:cNvPr id="8" name="Rectangle 7">
            <a:extLst>
              <a:ext uri="{FF2B5EF4-FFF2-40B4-BE49-F238E27FC236}">
                <a16:creationId xmlns:a16="http://schemas.microsoft.com/office/drawing/2014/main" id="{A209C239-D3BA-4871-9EB4-AD66F841C0B7}"/>
              </a:ext>
            </a:extLst>
          </p:cNvPr>
          <p:cNvSpPr/>
          <p:nvPr/>
        </p:nvSpPr>
        <p:spPr bwMode="auto">
          <a:xfrm>
            <a:off x="7507000" y="4405313"/>
            <a:ext cx="1999469" cy="385762"/>
          </a:xfrm>
          <a:prstGeom prst="rect">
            <a:avLst/>
          </a:prstGeom>
          <a:solidFill>
            <a:schemeClr val="accent5">
              <a:lumMod val="40000"/>
              <a:lumOff val="60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r>
              <a:rPr lang="en-GB" sz="1200" b="0" dirty="0"/>
              <a:t>Baud Rate </a:t>
            </a:r>
          </a:p>
          <a:p>
            <a:pPr algn="ctr">
              <a:defRPr/>
            </a:pPr>
            <a:r>
              <a:rPr lang="en-GB" sz="1200" b="0" dirty="0"/>
              <a:t>Generator</a:t>
            </a:r>
          </a:p>
        </p:txBody>
      </p:sp>
      <p:sp>
        <p:nvSpPr>
          <p:cNvPr id="9" name="Rectangle 8">
            <a:extLst>
              <a:ext uri="{FF2B5EF4-FFF2-40B4-BE49-F238E27FC236}">
                <a16:creationId xmlns:a16="http://schemas.microsoft.com/office/drawing/2014/main" id="{10594A83-C610-48EE-959C-8E8045F89590}"/>
              </a:ext>
            </a:extLst>
          </p:cNvPr>
          <p:cNvSpPr/>
          <p:nvPr/>
        </p:nvSpPr>
        <p:spPr bwMode="auto">
          <a:xfrm>
            <a:off x="4428454" y="3660776"/>
            <a:ext cx="1999468" cy="506413"/>
          </a:xfrm>
          <a:prstGeom prst="rect">
            <a:avLst/>
          </a:prstGeom>
          <a:solidFill>
            <a:schemeClr val="accent5">
              <a:lumMod val="40000"/>
              <a:lumOff val="60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r>
              <a:rPr lang="en-GB" sz="1200" b="0" dirty="0"/>
              <a:t>Transmitter</a:t>
            </a:r>
          </a:p>
          <a:p>
            <a:pPr algn="ctr">
              <a:defRPr/>
            </a:pPr>
            <a:r>
              <a:rPr lang="en-GB" sz="1200" b="0" dirty="0"/>
              <a:t>FIFO</a:t>
            </a:r>
          </a:p>
        </p:txBody>
      </p:sp>
      <p:sp>
        <p:nvSpPr>
          <p:cNvPr id="10" name="Rectangle 9">
            <a:extLst>
              <a:ext uri="{FF2B5EF4-FFF2-40B4-BE49-F238E27FC236}">
                <a16:creationId xmlns:a16="http://schemas.microsoft.com/office/drawing/2014/main" id="{F682EEE0-CB01-4042-9947-0AE4E5793A1A}"/>
              </a:ext>
            </a:extLst>
          </p:cNvPr>
          <p:cNvSpPr/>
          <p:nvPr/>
        </p:nvSpPr>
        <p:spPr bwMode="auto">
          <a:xfrm>
            <a:off x="4428454" y="5030788"/>
            <a:ext cx="1999468" cy="506412"/>
          </a:xfrm>
          <a:prstGeom prst="rect">
            <a:avLst/>
          </a:prstGeom>
          <a:solidFill>
            <a:schemeClr val="accent5">
              <a:lumMod val="40000"/>
              <a:lumOff val="60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r>
              <a:rPr lang="en-GB" sz="1200" b="0" dirty="0"/>
              <a:t>Receiver</a:t>
            </a:r>
          </a:p>
          <a:p>
            <a:pPr algn="ctr">
              <a:defRPr/>
            </a:pPr>
            <a:r>
              <a:rPr lang="en-GB" sz="1200" b="0" dirty="0"/>
              <a:t>FIFO</a:t>
            </a:r>
          </a:p>
        </p:txBody>
      </p:sp>
      <p:cxnSp>
        <p:nvCxnSpPr>
          <p:cNvPr id="11" name="Straight Arrow Connector 10">
            <a:extLst>
              <a:ext uri="{FF2B5EF4-FFF2-40B4-BE49-F238E27FC236}">
                <a16:creationId xmlns:a16="http://schemas.microsoft.com/office/drawing/2014/main" id="{2C3746C4-7203-4913-9868-0A54A2CE11DC}"/>
              </a:ext>
            </a:extLst>
          </p:cNvPr>
          <p:cNvCxnSpPr/>
          <p:nvPr/>
        </p:nvCxnSpPr>
        <p:spPr bwMode="auto">
          <a:xfrm>
            <a:off x="9506470" y="3892550"/>
            <a:ext cx="1053688" cy="0"/>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p:spPr>
      </p:cxnSp>
      <p:cxnSp>
        <p:nvCxnSpPr>
          <p:cNvPr id="12" name="Straight Arrow Connector 11">
            <a:extLst>
              <a:ext uri="{FF2B5EF4-FFF2-40B4-BE49-F238E27FC236}">
                <a16:creationId xmlns:a16="http://schemas.microsoft.com/office/drawing/2014/main" id="{CAC243A7-A63D-4EEA-99F7-9CA667FCFC2D}"/>
              </a:ext>
            </a:extLst>
          </p:cNvPr>
          <p:cNvCxnSpPr/>
          <p:nvPr/>
        </p:nvCxnSpPr>
        <p:spPr bwMode="auto">
          <a:xfrm flipH="1">
            <a:off x="9533975" y="5283200"/>
            <a:ext cx="998676" cy="0"/>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p:spPr>
      </p:cxnSp>
      <p:cxnSp>
        <p:nvCxnSpPr>
          <p:cNvPr id="13" name="Straight Arrow Connector 12">
            <a:extLst>
              <a:ext uri="{FF2B5EF4-FFF2-40B4-BE49-F238E27FC236}">
                <a16:creationId xmlns:a16="http://schemas.microsoft.com/office/drawing/2014/main" id="{37BC507F-BF64-4BA0-A684-07FC94F008C2}"/>
              </a:ext>
            </a:extLst>
          </p:cNvPr>
          <p:cNvCxnSpPr/>
          <p:nvPr/>
        </p:nvCxnSpPr>
        <p:spPr bwMode="auto">
          <a:xfrm>
            <a:off x="6427922" y="3709988"/>
            <a:ext cx="1055805" cy="0"/>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p:spPr>
      </p:cxnSp>
      <p:cxnSp>
        <p:nvCxnSpPr>
          <p:cNvPr id="14" name="Straight Arrow Connector 13">
            <a:extLst>
              <a:ext uri="{FF2B5EF4-FFF2-40B4-BE49-F238E27FC236}">
                <a16:creationId xmlns:a16="http://schemas.microsoft.com/office/drawing/2014/main" id="{052CF6EA-84A5-4304-8A6A-4AFAC4287D03}"/>
              </a:ext>
            </a:extLst>
          </p:cNvPr>
          <p:cNvCxnSpPr/>
          <p:nvPr/>
        </p:nvCxnSpPr>
        <p:spPr bwMode="auto">
          <a:xfrm flipH="1">
            <a:off x="6427922" y="4140200"/>
            <a:ext cx="1093890" cy="0"/>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p:spPr>
      </p:cxnSp>
      <p:cxnSp>
        <p:nvCxnSpPr>
          <p:cNvPr id="15" name="Straight Arrow Connector 14">
            <a:extLst>
              <a:ext uri="{FF2B5EF4-FFF2-40B4-BE49-F238E27FC236}">
                <a16:creationId xmlns:a16="http://schemas.microsoft.com/office/drawing/2014/main" id="{815FB271-BFAF-4FD8-AA4A-7D7F8172F811}"/>
              </a:ext>
            </a:extLst>
          </p:cNvPr>
          <p:cNvCxnSpPr/>
          <p:nvPr/>
        </p:nvCxnSpPr>
        <p:spPr bwMode="auto">
          <a:xfrm>
            <a:off x="6427922" y="3935413"/>
            <a:ext cx="1055805" cy="0"/>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p:spPr>
      </p:cxnSp>
      <p:cxnSp>
        <p:nvCxnSpPr>
          <p:cNvPr id="16" name="Straight Arrow Connector 15">
            <a:extLst>
              <a:ext uri="{FF2B5EF4-FFF2-40B4-BE49-F238E27FC236}">
                <a16:creationId xmlns:a16="http://schemas.microsoft.com/office/drawing/2014/main" id="{54D425DD-5CD8-4323-9C4F-E191A321204E}"/>
              </a:ext>
            </a:extLst>
          </p:cNvPr>
          <p:cNvCxnSpPr/>
          <p:nvPr/>
        </p:nvCxnSpPr>
        <p:spPr bwMode="auto">
          <a:xfrm flipH="1">
            <a:off x="6410996" y="5416550"/>
            <a:ext cx="1096005" cy="0"/>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p:spPr>
      </p:cxnSp>
      <p:cxnSp>
        <p:nvCxnSpPr>
          <p:cNvPr id="17" name="Straight Arrow Connector 16">
            <a:extLst>
              <a:ext uri="{FF2B5EF4-FFF2-40B4-BE49-F238E27FC236}">
                <a16:creationId xmlns:a16="http://schemas.microsoft.com/office/drawing/2014/main" id="{4DDA113B-9BF4-4377-8055-C1406107A5CA}"/>
              </a:ext>
            </a:extLst>
          </p:cNvPr>
          <p:cNvCxnSpPr/>
          <p:nvPr/>
        </p:nvCxnSpPr>
        <p:spPr bwMode="auto">
          <a:xfrm flipV="1">
            <a:off x="8492981" y="4167188"/>
            <a:ext cx="0" cy="228600"/>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p:spPr>
      </p:cxnSp>
      <p:cxnSp>
        <p:nvCxnSpPr>
          <p:cNvPr id="18" name="Straight Arrow Connector 17">
            <a:extLst>
              <a:ext uri="{FF2B5EF4-FFF2-40B4-BE49-F238E27FC236}">
                <a16:creationId xmlns:a16="http://schemas.microsoft.com/office/drawing/2014/main" id="{C52B701B-60DB-4A1C-A2A7-C8308EF13206}"/>
              </a:ext>
            </a:extLst>
          </p:cNvPr>
          <p:cNvCxnSpPr/>
          <p:nvPr/>
        </p:nvCxnSpPr>
        <p:spPr bwMode="auto">
          <a:xfrm>
            <a:off x="8480286" y="4787900"/>
            <a:ext cx="0" cy="242888"/>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p:spPr>
      </p:cxnSp>
      <p:cxnSp>
        <p:nvCxnSpPr>
          <p:cNvPr id="19" name="Straight Arrow Connector 18">
            <a:extLst>
              <a:ext uri="{FF2B5EF4-FFF2-40B4-BE49-F238E27FC236}">
                <a16:creationId xmlns:a16="http://schemas.microsoft.com/office/drawing/2014/main" id="{61A0D68D-A710-4998-937C-4E91DB6CA430}"/>
              </a:ext>
            </a:extLst>
          </p:cNvPr>
          <p:cNvCxnSpPr/>
          <p:nvPr/>
        </p:nvCxnSpPr>
        <p:spPr bwMode="auto">
          <a:xfrm flipH="1">
            <a:off x="3334564" y="4059238"/>
            <a:ext cx="1093890" cy="0"/>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p:spPr>
      </p:cxnSp>
      <p:cxnSp>
        <p:nvCxnSpPr>
          <p:cNvPr id="20" name="Straight Arrow Connector 19">
            <a:extLst>
              <a:ext uri="{FF2B5EF4-FFF2-40B4-BE49-F238E27FC236}">
                <a16:creationId xmlns:a16="http://schemas.microsoft.com/office/drawing/2014/main" id="{7689BE02-AEC1-4AF0-8536-744686EB3BD1}"/>
              </a:ext>
            </a:extLst>
          </p:cNvPr>
          <p:cNvCxnSpPr/>
          <p:nvPr/>
        </p:nvCxnSpPr>
        <p:spPr bwMode="auto">
          <a:xfrm>
            <a:off x="3374766" y="3725863"/>
            <a:ext cx="1053688" cy="0"/>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p:spPr>
      </p:cxnSp>
      <p:cxnSp>
        <p:nvCxnSpPr>
          <p:cNvPr id="21" name="Straight Arrow Connector 20">
            <a:extLst>
              <a:ext uri="{FF2B5EF4-FFF2-40B4-BE49-F238E27FC236}">
                <a16:creationId xmlns:a16="http://schemas.microsoft.com/office/drawing/2014/main" id="{0139BC47-5866-4BF9-8669-7895FCC0F6AC}"/>
              </a:ext>
            </a:extLst>
          </p:cNvPr>
          <p:cNvCxnSpPr/>
          <p:nvPr/>
        </p:nvCxnSpPr>
        <p:spPr bwMode="auto">
          <a:xfrm flipH="1">
            <a:off x="3334564" y="5305425"/>
            <a:ext cx="1093890" cy="0"/>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p:spPr>
      </p:cxnSp>
      <p:sp>
        <p:nvSpPr>
          <p:cNvPr id="22" name="TextBox 86">
            <a:extLst>
              <a:ext uri="{FF2B5EF4-FFF2-40B4-BE49-F238E27FC236}">
                <a16:creationId xmlns:a16="http://schemas.microsoft.com/office/drawing/2014/main" id="{83296D0D-3903-48D6-8B8D-BAE132B020C6}"/>
              </a:ext>
            </a:extLst>
          </p:cNvPr>
          <p:cNvSpPr txBox="1">
            <a:spLocks noChangeArrowheads="1"/>
          </p:cNvSpPr>
          <p:nvPr/>
        </p:nvSpPr>
        <p:spPr bwMode="auto">
          <a:xfrm>
            <a:off x="9923290" y="3613151"/>
            <a:ext cx="1273736"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b="0" dirty="0"/>
              <a:t>UART TX</a:t>
            </a:r>
          </a:p>
        </p:txBody>
      </p:sp>
      <p:sp>
        <p:nvSpPr>
          <p:cNvPr id="23" name="TextBox 87">
            <a:extLst>
              <a:ext uri="{FF2B5EF4-FFF2-40B4-BE49-F238E27FC236}">
                <a16:creationId xmlns:a16="http://schemas.microsoft.com/office/drawing/2014/main" id="{A6C98E69-63CF-4729-A995-8B5E0093A778}"/>
              </a:ext>
            </a:extLst>
          </p:cNvPr>
          <p:cNvSpPr txBox="1">
            <a:spLocks noChangeArrowheads="1"/>
          </p:cNvSpPr>
          <p:nvPr/>
        </p:nvSpPr>
        <p:spPr bwMode="auto">
          <a:xfrm>
            <a:off x="9923290" y="4984751"/>
            <a:ext cx="1273736"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b="0" dirty="0"/>
              <a:t>UART RX</a:t>
            </a:r>
          </a:p>
        </p:txBody>
      </p:sp>
      <p:sp>
        <p:nvSpPr>
          <p:cNvPr id="24" name="TextBox 88">
            <a:extLst>
              <a:ext uri="{FF2B5EF4-FFF2-40B4-BE49-F238E27FC236}">
                <a16:creationId xmlns:a16="http://schemas.microsoft.com/office/drawing/2014/main" id="{AFF97228-3A3E-4DFA-9933-F2709D53E4E7}"/>
              </a:ext>
            </a:extLst>
          </p:cNvPr>
          <p:cNvSpPr txBox="1">
            <a:spLocks noChangeArrowheads="1"/>
          </p:cNvSpPr>
          <p:nvPr/>
        </p:nvSpPr>
        <p:spPr bwMode="auto">
          <a:xfrm>
            <a:off x="6732603" y="3467101"/>
            <a:ext cx="907696"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b="0" dirty="0"/>
              <a:t>Data </a:t>
            </a:r>
          </a:p>
        </p:txBody>
      </p:sp>
      <p:sp>
        <p:nvSpPr>
          <p:cNvPr id="25" name="TextBox 89">
            <a:extLst>
              <a:ext uri="{FF2B5EF4-FFF2-40B4-BE49-F238E27FC236}">
                <a16:creationId xmlns:a16="http://schemas.microsoft.com/office/drawing/2014/main" id="{F9436700-754F-4249-9C1D-3F3B021C6C1F}"/>
              </a:ext>
            </a:extLst>
          </p:cNvPr>
          <p:cNvSpPr txBox="1">
            <a:spLocks noChangeArrowheads="1"/>
          </p:cNvSpPr>
          <p:nvPr/>
        </p:nvSpPr>
        <p:spPr bwMode="auto">
          <a:xfrm>
            <a:off x="6736835" y="3694114"/>
            <a:ext cx="909811"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b="0" dirty="0"/>
              <a:t>Start</a:t>
            </a:r>
          </a:p>
        </p:txBody>
      </p:sp>
      <p:sp>
        <p:nvSpPr>
          <p:cNvPr id="26" name="TextBox 90">
            <a:extLst>
              <a:ext uri="{FF2B5EF4-FFF2-40B4-BE49-F238E27FC236}">
                <a16:creationId xmlns:a16="http://schemas.microsoft.com/office/drawing/2014/main" id="{B14B74E3-D682-4ECD-A078-0CF70AC3F749}"/>
              </a:ext>
            </a:extLst>
          </p:cNvPr>
          <p:cNvSpPr txBox="1">
            <a:spLocks noChangeArrowheads="1"/>
          </p:cNvSpPr>
          <p:nvPr/>
        </p:nvSpPr>
        <p:spPr bwMode="auto">
          <a:xfrm>
            <a:off x="6736835" y="3922714"/>
            <a:ext cx="909811"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b="0" dirty="0"/>
              <a:t>Done</a:t>
            </a:r>
          </a:p>
        </p:txBody>
      </p:sp>
      <p:sp>
        <p:nvSpPr>
          <p:cNvPr id="27" name="TextBox 91">
            <a:extLst>
              <a:ext uri="{FF2B5EF4-FFF2-40B4-BE49-F238E27FC236}">
                <a16:creationId xmlns:a16="http://schemas.microsoft.com/office/drawing/2014/main" id="{E7229D79-39F0-44FA-9062-F42614091459}"/>
              </a:ext>
            </a:extLst>
          </p:cNvPr>
          <p:cNvSpPr txBox="1">
            <a:spLocks noChangeArrowheads="1"/>
          </p:cNvSpPr>
          <p:nvPr/>
        </p:nvSpPr>
        <p:spPr bwMode="auto">
          <a:xfrm>
            <a:off x="8461245" y="4148139"/>
            <a:ext cx="757471"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b="0" dirty="0"/>
              <a:t>Tick</a:t>
            </a:r>
          </a:p>
        </p:txBody>
      </p:sp>
      <p:sp>
        <p:nvSpPr>
          <p:cNvPr id="28" name="TextBox 92">
            <a:extLst>
              <a:ext uri="{FF2B5EF4-FFF2-40B4-BE49-F238E27FC236}">
                <a16:creationId xmlns:a16="http://schemas.microsoft.com/office/drawing/2014/main" id="{47F6490D-1738-451E-A5E3-760BE6E27410}"/>
              </a:ext>
            </a:extLst>
          </p:cNvPr>
          <p:cNvSpPr txBox="1">
            <a:spLocks noChangeArrowheads="1"/>
          </p:cNvSpPr>
          <p:nvPr/>
        </p:nvSpPr>
        <p:spPr bwMode="auto">
          <a:xfrm>
            <a:off x="8461245" y="4772026"/>
            <a:ext cx="757471"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b="0" dirty="0"/>
              <a:t>Tick</a:t>
            </a:r>
          </a:p>
        </p:txBody>
      </p:sp>
      <p:sp>
        <p:nvSpPr>
          <p:cNvPr id="29" name="TextBox 93">
            <a:extLst>
              <a:ext uri="{FF2B5EF4-FFF2-40B4-BE49-F238E27FC236}">
                <a16:creationId xmlns:a16="http://schemas.microsoft.com/office/drawing/2014/main" id="{3C5F1F29-78D5-49CB-B05E-29CE32C5E5D3}"/>
              </a:ext>
            </a:extLst>
          </p:cNvPr>
          <p:cNvSpPr txBox="1">
            <a:spLocks noChangeArrowheads="1"/>
          </p:cNvSpPr>
          <p:nvPr/>
        </p:nvSpPr>
        <p:spPr bwMode="auto">
          <a:xfrm>
            <a:off x="3491136" y="3789363"/>
            <a:ext cx="93731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b="0" dirty="0"/>
              <a:t>Ready</a:t>
            </a:r>
          </a:p>
        </p:txBody>
      </p:sp>
      <p:sp>
        <p:nvSpPr>
          <p:cNvPr id="30" name="TextBox 94">
            <a:extLst>
              <a:ext uri="{FF2B5EF4-FFF2-40B4-BE49-F238E27FC236}">
                <a16:creationId xmlns:a16="http://schemas.microsoft.com/office/drawing/2014/main" id="{CE64BFE1-F770-42B5-9BE9-5F038615EFB3}"/>
              </a:ext>
            </a:extLst>
          </p:cNvPr>
          <p:cNvSpPr txBox="1">
            <a:spLocks noChangeArrowheads="1"/>
          </p:cNvSpPr>
          <p:nvPr/>
        </p:nvSpPr>
        <p:spPr bwMode="auto">
          <a:xfrm>
            <a:off x="3330333" y="3467101"/>
            <a:ext cx="93731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b="0" dirty="0"/>
              <a:t>Data</a:t>
            </a:r>
          </a:p>
        </p:txBody>
      </p:sp>
      <p:cxnSp>
        <p:nvCxnSpPr>
          <p:cNvPr id="31" name="Straight Arrow Connector 30">
            <a:extLst>
              <a:ext uri="{FF2B5EF4-FFF2-40B4-BE49-F238E27FC236}">
                <a16:creationId xmlns:a16="http://schemas.microsoft.com/office/drawing/2014/main" id="{0A8224B7-C1BE-4463-B41B-D9497427F127}"/>
              </a:ext>
            </a:extLst>
          </p:cNvPr>
          <p:cNvCxnSpPr/>
          <p:nvPr/>
        </p:nvCxnSpPr>
        <p:spPr bwMode="auto">
          <a:xfrm flipH="1">
            <a:off x="6410996" y="5186363"/>
            <a:ext cx="1096005" cy="0"/>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p:spPr>
      </p:cxnSp>
      <p:sp>
        <p:nvSpPr>
          <p:cNvPr id="32" name="TextBox 96">
            <a:extLst>
              <a:ext uri="{FF2B5EF4-FFF2-40B4-BE49-F238E27FC236}">
                <a16:creationId xmlns:a16="http://schemas.microsoft.com/office/drawing/2014/main" id="{F6191485-FBDE-401E-B6A3-94805A573E21}"/>
              </a:ext>
            </a:extLst>
          </p:cNvPr>
          <p:cNvSpPr txBox="1">
            <a:spLocks noChangeArrowheads="1"/>
          </p:cNvSpPr>
          <p:nvPr/>
        </p:nvSpPr>
        <p:spPr bwMode="auto">
          <a:xfrm>
            <a:off x="6504092" y="4941888"/>
            <a:ext cx="907696"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b="0" dirty="0"/>
              <a:t>Data </a:t>
            </a:r>
          </a:p>
        </p:txBody>
      </p:sp>
      <p:sp>
        <p:nvSpPr>
          <p:cNvPr id="33" name="TextBox 97">
            <a:extLst>
              <a:ext uri="{FF2B5EF4-FFF2-40B4-BE49-F238E27FC236}">
                <a16:creationId xmlns:a16="http://schemas.microsoft.com/office/drawing/2014/main" id="{B5D19179-C960-4A54-AF56-FBE4285740BA}"/>
              </a:ext>
            </a:extLst>
          </p:cNvPr>
          <p:cNvSpPr txBox="1">
            <a:spLocks noChangeArrowheads="1"/>
          </p:cNvSpPr>
          <p:nvPr/>
        </p:nvSpPr>
        <p:spPr bwMode="auto">
          <a:xfrm>
            <a:off x="6521019" y="5194301"/>
            <a:ext cx="907696"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b="0" dirty="0"/>
              <a:t>Done</a:t>
            </a:r>
          </a:p>
        </p:txBody>
      </p:sp>
      <p:cxnSp>
        <p:nvCxnSpPr>
          <p:cNvPr id="34" name="Straight Arrow Connector 33">
            <a:extLst>
              <a:ext uri="{FF2B5EF4-FFF2-40B4-BE49-F238E27FC236}">
                <a16:creationId xmlns:a16="http://schemas.microsoft.com/office/drawing/2014/main" id="{6DDDC535-3B76-43B8-802D-9FB9860D1BA8}"/>
              </a:ext>
            </a:extLst>
          </p:cNvPr>
          <p:cNvCxnSpPr/>
          <p:nvPr/>
        </p:nvCxnSpPr>
        <p:spPr bwMode="auto">
          <a:xfrm flipH="1">
            <a:off x="3334564" y="5089525"/>
            <a:ext cx="1093890" cy="0"/>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p:spPr>
      </p:cxnSp>
      <p:sp>
        <p:nvSpPr>
          <p:cNvPr id="35" name="TextBox 99">
            <a:extLst>
              <a:ext uri="{FF2B5EF4-FFF2-40B4-BE49-F238E27FC236}">
                <a16:creationId xmlns:a16="http://schemas.microsoft.com/office/drawing/2014/main" id="{73FDDBA7-682B-459C-B316-80626E4018E6}"/>
              </a:ext>
            </a:extLst>
          </p:cNvPr>
          <p:cNvSpPr txBox="1">
            <a:spLocks noChangeArrowheads="1"/>
          </p:cNvSpPr>
          <p:nvPr/>
        </p:nvSpPr>
        <p:spPr bwMode="auto">
          <a:xfrm>
            <a:off x="3505948" y="4849814"/>
            <a:ext cx="937316"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b="0" dirty="0"/>
              <a:t>Data</a:t>
            </a:r>
          </a:p>
        </p:txBody>
      </p:sp>
      <p:sp>
        <p:nvSpPr>
          <p:cNvPr id="36" name="TextBox 100">
            <a:extLst>
              <a:ext uri="{FF2B5EF4-FFF2-40B4-BE49-F238E27FC236}">
                <a16:creationId xmlns:a16="http://schemas.microsoft.com/office/drawing/2014/main" id="{A6E36C7F-FC39-43E1-B0C1-157BF6229B2A}"/>
              </a:ext>
            </a:extLst>
          </p:cNvPr>
          <p:cNvSpPr txBox="1">
            <a:spLocks noChangeArrowheads="1"/>
          </p:cNvSpPr>
          <p:nvPr/>
        </p:nvSpPr>
        <p:spPr bwMode="auto">
          <a:xfrm>
            <a:off x="3512295" y="5078414"/>
            <a:ext cx="93731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b="0" dirty="0"/>
              <a:t>Ready</a:t>
            </a:r>
          </a:p>
        </p:txBody>
      </p:sp>
      <p:cxnSp>
        <p:nvCxnSpPr>
          <p:cNvPr id="37" name="Straight Arrow Connector 36">
            <a:extLst>
              <a:ext uri="{FF2B5EF4-FFF2-40B4-BE49-F238E27FC236}">
                <a16:creationId xmlns:a16="http://schemas.microsoft.com/office/drawing/2014/main" id="{EAE1E5F5-3385-4C46-9D23-428AFCB69734}"/>
              </a:ext>
            </a:extLst>
          </p:cNvPr>
          <p:cNvCxnSpPr/>
          <p:nvPr/>
        </p:nvCxnSpPr>
        <p:spPr bwMode="auto">
          <a:xfrm flipH="1">
            <a:off x="3334564" y="5511800"/>
            <a:ext cx="1093890" cy="0"/>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p:spPr>
      </p:cxnSp>
      <p:sp>
        <p:nvSpPr>
          <p:cNvPr id="38" name="TextBox 103">
            <a:extLst>
              <a:ext uri="{FF2B5EF4-FFF2-40B4-BE49-F238E27FC236}">
                <a16:creationId xmlns:a16="http://schemas.microsoft.com/office/drawing/2014/main" id="{A24FEC5D-3886-40B2-8A0B-7CA3E488F331}"/>
              </a:ext>
            </a:extLst>
          </p:cNvPr>
          <p:cNvSpPr txBox="1">
            <a:spLocks noChangeArrowheads="1"/>
          </p:cNvSpPr>
          <p:nvPr/>
        </p:nvSpPr>
        <p:spPr bwMode="auto">
          <a:xfrm>
            <a:off x="3522874" y="5292726"/>
            <a:ext cx="937316"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b="0" dirty="0"/>
              <a:t>Full</a:t>
            </a:r>
          </a:p>
        </p:txBody>
      </p:sp>
      <p:cxnSp>
        <p:nvCxnSpPr>
          <p:cNvPr id="39" name="Straight Connector 38">
            <a:extLst>
              <a:ext uri="{FF2B5EF4-FFF2-40B4-BE49-F238E27FC236}">
                <a16:creationId xmlns:a16="http://schemas.microsoft.com/office/drawing/2014/main" id="{C27388E2-DCFB-4B7A-82BB-45C3C689DDF1}"/>
              </a:ext>
            </a:extLst>
          </p:cNvPr>
          <p:cNvCxnSpPr/>
          <p:nvPr/>
        </p:nvCxnSpPr>
        <p:spPr bwMode="auto">
          <a:xfrm flipV="1">
            <a:off x="6552757" y="3629026"/>
            <a:ext cx="143877" cy="123825"/>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sp>
        <p:nvSpPr>
          <p:cNvPr id="40" name="TextBox 74">
            <a:extLst>
              <a:ext uri="{FF2B5EF4-FFF2-40B4-BE49-F238E27FC236}">
                <a16:creationId xmlns:a16="http://schemas.microsoft.com/office/drawing/2014/main" id="{1BA150F1-68C9-4F5D-B1EE-1F5120B242F8}"/>
              </a:ext>
            </a:extLst>
          </p:cNvPr>
          <p:cNvSpPr txBox="1">
            <a:spLocks noChangeArrowheads="1"/>
          </p:cNvSpPr>
          <p:nvPr/>
        </p:nvSpPr>
        <p:spPr bwMode="auto">
          <a:xfrm>
            <a:off x="6391953" y="3527425"/>
            <a:ext cx="514148"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900" b="0" dirty="0"/>
              <a:t>8</a:t>
            </a:r>
          </a:p>
        </p:txBody>
      </p:sp>
      <p:cxnSp>
        <p:nvCxnSpPr>
          <p:cNvPr id="41" name="Straight Connector 40">
            <a:extLst>
              <a:ext uri="{FF2B5EF4-FFF2-40B4-BE49-F238E27FC236}">
                <a16:creationId xmlns:a16="http://schemas.microsoft.com/office/drawing/2014/main" id="{9801316C-964D-4214-A43D-A83D972F0940}"/>
              </a:ext>
            </a:extLst>
          </p:cNvPr>
          <p:cNvCxnSpPr/>
          <p:nvPr/>
        </p:nvCxnSpPr>
        <p:spPr bwMode="auto">
          <a:xfrm flipV="1">
            <a:off x="7301764" y="5108576"/>
            <a:ext cx="143877" cy="123825"/>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sp>
        <p:nvSpPr>
          <p:cNvPr id="42" name="TextBox 74">
            <a:extLst>
              <a:ext uri="{FF2B5EF4-FFF2-40B4-BE49-F238E27FC236}">
                <a16:creationId xmlns:a16="http://schemas.microsoft.com/office/drawing/2014/main" id="{0114069F-0481-4EE5-9C6D-00D00CBB4F13}"/>
              </a:ext>
            </a:extLst>
          </p:cNvPr>
          <p:cNvSpPr txBox="1">
            <a:spLocks noChangeArrowheads="1"/>
          </p:cNvSpPr>
          <p:nvPr/>
        </p:nvSpPr>
        <p:spPr bwMode="auto">
          <a:xfrm>
            <a:off x="7085949" y="5006975"/>
            <a:ext cx="514148"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900" b="0" dirty="0"/>
              <a:t>8</a:t>
            </a:r>
          </a:p>
        </p:txBody>
      </p:sp>
      <p:cxnSp>
        <p:nvCxnSpPr>
          <p:cNvPr id="43" name="Straight Connector 42">
            <a:extLst>
              <a:ext uri="{FF2B5EF4-FFF2-40B4-BE49-F238E27FC236}">
                <a16:creationId xmlns:a16="http://schemas.microsoft.com/office/drawing/2014/main" id="{55102267-86C5-4A60-90B0-72A08D2FBF47}"/>
              </a:ext>
            </a:extLst>
          </p:cNvPr>
          <p:cNvCxnSpPr/>
          <p:nvPr/>
        </p:nvCxnSpPr>
        <p:spPr bwMode="auto">
          <a:xfrm flipV="1">
            <a:off x="4030676" y="3652838"/>
            <a:ext cx="143877" cy="123825"/>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sp>
        <p:nvSpPr>
          <p:cNvPr id="44" name="TextBox 74">
            <a:extLst>
              <a:ext uri="{FF2B5EF4-FFF2-40B4-BE49-F238E27FC236}">
                <a16:creationId xmlns:a16="http://schemas.microsoft.com/office/drawing/2014/main" id="{9CF52A11-213A-497E-9156-D3FD8CABCF9B}"/>
              </a:ext>
            </a:extLst>
          </p:cNvPr>
          <p:cNvSpPr txBox="1">
            <a:spLocks noChangeArrowheads="1"/>
          </p:cNvSpPr>
          <p:nvPr/>
        </p:nvSpPr>
        <p:spPr bwMode="auto">
          <a:xfrm>
            <a:off x="3814860" y="3551239"/>
            <a:ext cx="514148"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900" b="0" dirty="0"/>
              <a:t>8</a:t>
            </a:r>
          </a:p>
        </p:txBody>
      </p:sp>
      <p:cxnSp>
        <p:nvCxnSpPr>
          <p:cNvPr id="45" name="Straight Connector 44">
            <a:extLst>
              <a:ext uri="{FF2B5EF4-FFF2-40B4-BE49-F238E27FC236}">
                <a16:creationId xmlns:a16="http://schemas.microsoft.com/office/drawing/2014/main" id="{3C8C474D-933C-4B2B-BC3F-9CEA3E9E0181}"/>
              </a:ext>
            </a:extLst>
          </p:cNvPr>
          <p:cNvCxnSpPr/>
          <p:nvPr/>
        </p:nvCxnSpPr>
        <p:spPr bwMode="auto">
          <a:xfrm flipV="1">
            <a:off x="4240143" y="5019676"/>
            <a:ext cx="143877" cy="123825"/>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sp>
        <p:nvSpPr>
          <p:cNvPr id="46" name="TextBox 74">
            <a:extLst>
              <a:ext uri="{FF2B5EF4-FFF2-40B4-BE49-F238E27FC236}">
                <a16:creationId xmlns:a16="http://schemas.microsoft.com/office/drawing/2014/main" id="{C494AE2A-5C8D-407E-A611-EAB9900B78E7}"/>
              </a:ext>
            </a:extLst>
          </p:cNvPr>
          <p:cNvSpPr txBox="1">
            <a:spLocks noChangeArrowheads="1"/>
          </p:cNvSpPr>
          <p:nvPr/>
        </p:nvSpPr>
        <p:spPr bwMode="auto">
          <a:xfrm>
            <a:off x="4024328" y="4918075"/>
            <a:ext cx="51415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900" b="0" dirty="0"/>
              <a:t>8</a:t>
            </a:r>
          </a:p>
        </p:txBody>
      </p:sp>
      <p:sp>
        <p:nvSpPr>
          <p:cNvPr id="47" name="Rectangle 46">
            <a:extLst>
              <a:ext uri="{FF2B5EF4-FFF2-40B4-BE49-F238E27FC236}">
                <a16:creationId xmlns:a16="http://schemas.microsoft.com/office/drawing/2014/main" id="{7FCF2465-22D0-417E-BCAB-F193BB4E6ACE}"/>
              </a:ext>
            </a:extLst>
          </p:cNvPr>
          <p:cNvSpPr/>
          <p:nvPr/>
        </p:nvSpPr>
        <p:spPr bwMode="auto">
          <a:xfrm>
            <a:off x="2445912" y="3629026"/>
            <a:ext cx="928854" cy="1908175"/>
          </a:xfrm>
          <a:prstGeom prst="rect">
            <a:avLst/>
          </a:prstGeom>
          <a:solidFill>
            <a:schemeClr val="accent5">
              <a:lumMod val="40000"/>
              <a:lumOff val="60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r>
              <a:rPr lang="en-GB" sz="1200" b="0" dirty="0"/>
              <a:t>AHB</a:t>
            </a:r>
          </a:p>
          <a:p>
            <a:pPr algn="ctr">
              <a:defRPr/>
            </a:pPr>
            <a:r>
              <a:rPr lang="en-GB" sz="1200" b="0" dirty="0"/>
              <a:t>Interface</a:t>
            </a:r>
          </a:p>
        </p:txBody>
      </p:sp>
      <p:sp>
        <p:nvSpPr>
          <p:cNvPr id="48" name="Left-Right Arrow 49">
            <a:extLst>
              <a:ext uri="{FF2B5EF4-FFF2-40B4-BE49-F238E27FC236}">
                <a16:creationId xmlns:a16="http://schemas.microsoft.com/office/drawing/2014/main" id="{4881A6E4-A6FC-4A47-B5B5-ACD4E47E8ED6}"/>
              </a:ext>
            </a:extLst>
          </p:cNvPr>
          <p:cNvSpPr/>
          <p:nvPr/>
        </p:nvSpPr>
        <p:spPr bwMode="auto">
          <a:xfrm>
            <a:off x="966940" y="3703639"/>
            <a:ext cx="1466276" cy="414337"/>
          </a:xfrm>
          <a:prstGeom prst="leftRightArrow">
            <a:avLst/>
          </a:prstGeom>
          <a:no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r>
              <a:rPr lang="en-GB" sz="1200" dirty="0"/>
              <a:t>Data [31:0] </a:t>
            </a:r>
          </a:p>
        </p:txBody>
      </p:sp>
      <p:sp>
        <p:nvSpPr>
          <p:cNvPr id="49" name="Left-Right Arrow 50">
            <a:extLst>
              <a:ext uri="{FF2B5EF4-FFF2-40B4-BE49-F238E27FC236}">
                <a16:creationId xmlns:a16="http://schemas.microsoft.com/office/drawing/2014/main" id="{3E304F3B-D484-47D2-A4C8-D045AD12755D}"/>
              </a:ext>
            </a:extLst>
          </p:cNvPr>
          <p:cNvSpPr/>
          <p:nvPr/>
        </p:nvSpPr>
        <p:spPr bwMode="auto">
          <a:xfrm>
            <a:off x="966940" y="4395789"/>
            <a:ext cx="1466276" cy="414337"/>
          </a:xfrm>
          <a:prstGeom prst="leftRightArrow">
            <a:avLst/>
          </a:prstGeom>
          <a:no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r>
              <a:rPr lang="en-GB" sz="1200" dirty="0"/>
              <a:t>Addr [31:0]  </a:t>
            </a:r>
          </a:p>
        </p:txBody>
      </p:sp>
      <p:sp>
        <p:nvSpPr>
          <p:cNvPr id="50" name="Left-Right Arrow 51">
            <a:extLst>
              <a:ext uri="{FF2B5EF4-FFF2-40B4-BE49-F238E27FC236}">
                <a16:creationId xmlns:a16="http://schemas.microsoft.com/office/drawing/2014/main" id="{B1397528-FB3A-407D-940D-0405EDAFD359}"/>
              </a:ext>
            </a:extLst>
          </p:cNvPr>
          <p:cNvSpPr/>
          <p:nvPr/>
        </p:nvSpPr>
        <p:spPr bwMode="auto">
          <a:xfrm>
            <a:off x="966940" y="5056189"/>
            <a:ext cx="1466276" cy="414337"/>
          </a:xfrm>
          <a:prstGeom prst="leftRightArrow">
            <a:avLst/>
          </a:prstGeom>
          <a:no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r>
              <a:rPr lang="en-GB" sz="1200" dirty="0"/>
              <a:t>Control [31:0] </a:t>
            </a:r>
          </a:p>
        </p:txBody>
      </p:sp>
      <p:sp>
        <p:nvSpPr>
          <p:cNvPr id="51" name="Rectangle 50">
            <a:extLst>
              <a:ext uri="{FF2B5EF4-FFF2-40B4-BE49-F238E27FC236}">
                <a16:creationId xmlns:a16="http://schemas.microsoft.com/office/drawing/2014/main" id="{61BFD1CB-785F-435A-B3D9-CFEA86EB290E}"/>
              </a:ext>
            </a:extLst>
          </p:cNvPr>
          <p:cNvSpPr/>
          <p:nvPr/>
        </p:nvSpPr>
        <p:spPr bwMode="auto">
          <a:xfrm>
            <a:off x="4300704" y="3325617"/>
            <a:ext cx="2192010" cy="2544959"/>
          </a:xfrm>
          <a:prstGeom prst="rect">
            <a:avLst/>
          </a:prstGeom>
          <a:noFill/>
          <a:ln w="190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1" i="0" u="none" strike="noStrike" cap="none" normalizeH="0" baseline="0" dirty="0">
              <a:ln>
                <a:noFill/>
              </a:ln>
              <a:solidFill>
                <a:srgbClr val="FF0000"/>
              </a:solidFill>
              <a:effectLst/>
              <a:latin typeface="Arial" charset="0"/>
              <a:ea typeface="MS PGothic" pitchFamily="34" charset="-128"/>
            </a:endParaRPr>
          </a:p>
        </p:txBody>
      </p:sp>
    </p:spTree>
    <p:extLst>
      <p:ext uri="{BB962C8B-B14F-4D97-AF65-F5344CB8AC3E}">
        <p14:creationId xmlns:p14="http://schemas.microsoft.com/office/powerpoint/2010/main" val="23837397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E732E8F9-034D-3843-9F6E-24F0AFBC5B57}"/>
              </a:ext>
            </a:extLst>
          </p:cNvPr>
          <p:cNvSpPr>
            <a:spLocks noGrp="1" noChangeArrowheads="1"/>
          </p:cNvSpPr>
          <p:nvPr>
            <p:ph type="title"/>
          </p:nvPr>
        </p:nvSpPr>
        <p:spPr/>
        <p:txBody>
          <a:bodyPr/>
          <a:lstStyle/>
          <a:p>
            <a:pPr eaLnBrk="1" hangingPunct="1">
              <a:defRPr/>
            </a:pPr>
            <a:r>
              <a:rPr lang="en-US" dirty="0">
                <a:cs typeface="+mj-cs"/>
              </a:rPr>
              <a:t>Learning Objectives</a:t>
            </a:r>
          </a:p>
        </p:txBody>
      </p:sp>
      <p:sp>
        <p:nvSpPr>
          <p:cNvPr id="3075" name="Rectangle 3">
            <a:extLst>
              <a:ext uri="{FF2B5EF4-FFF2-40B4-BE49-F238E27FC236}">
                <a16:creationId xmlns:a16="http://schemas.microsoft.com/office/drawing/2014/main" id="{18893A3C-ECEB-EB40-AC7D-88BE5EA3D727}"/>
              </a:ext>
            </a:extLst>
          </p:cNvPr>
          <p:cNvSpPr>
            <a:spLocks noGrp="1" noChangeArrowheads="1"/>
          </p:cNvSpPr>
          <p:nvPr>
            <p:ph type="body" idx="1"/>
          </p:nvPr>
        </p:nvSpPr>
        <p:spPr/>
        <p:txBody>
          <a:bodyPr/>
          <a:lstStyle/>
          <a:p>
            <a:pPr marL="0" indent="0">
              <a:buNone/>
            </a:pPr>
            <a:r>
              <a:rPr lang="en-US" altLang="en-US" dirty="0">
                <a:ea typeface="ＭＳ Ｐゴシック" panose="020B0600070205080204" pitchFamily="34" charset="-128"/>
              </a:rPr>
              <a:t>At the end of this lecture, you should be able to</a:t>
            </a:r>
            <a:r>
              <a:rPr lang="en-US" altLang="en-US" dirty="0">
                <a:solidFill>
                  <a:schemeClr val="accent5"/>
                </a:solidFill>
                <a:ea typeface="ＭＳ Ｐゴシック" panose="020B0600070205080204" pitchFamily="34" charset="-128"/>
              </a:rPr>
              <a:t>:</a:t>
            </a:r>
          </a:p>
          <a:p>
            <a:r>
              <a:rPr lang="en-GB" dirty="0">
                <a:ea typeface="ＭＳ Ｐゴシック" panose="020B0600070205080204" pitchFamily="34" charset="-128"/>
              </a:rPr>
              <a:t>Outline the concepts of both serial and parallel communication and give examples of their applications. </a:t>
            </a:r>
          </a:p>
          <a:p>
            <a:r>
              <a:rPr lang="en-GB" dirty="0">
                <a:ea typeface="ＭＳ Ｐゴシック" panose="020B0600070205080204" pitchFamily="34" charset="-128"/>
              </a:rPr>
              <a:t>Explain the difference between synchronous and asynchronous serial communication. </a:t>
            </a:r>
          </a:p>
          <a:p>
            <a:r>
              <a:rPr lang="en-GB" dirty="0">
                <a:ea typeface="ＭＳ Ｐゴシック" panose="020B0600070205080204" pitchFamily="34" charset="-128"/>
              </a:rPr>
              <a:t>Compare serial and parallel communication and their advantages and disadvantages. </a:t>
            </a:r>
          </a:p>
          <a:p>
            <a:r>
              <a:rPr lang="en-GB" dirty="0">
                <a:ea typeface="ＭＳ Ｐゴシック" panose="020B0600070205080204" pitchFamily="34" charset="-128"/>
              </a:rPr>
              <a:t>Describe UART and its communication protocol. </a:t>
            </a:r>
          </a:p>
          <a:p>
            <a:r>
              <a:rPr lang="en-GB" dirty="0">
                <a:ea typeface="ＭＳ Ｐゴシック" panose="020B0600070205080204" pitchFamily="34" charset="-128"/>
              </a:rPr>
              <a:t>Outline the components of the AHB UART peripheral and describe their functions. </a:t>
            </a:r>
            <a:endParaRPr lang="en-US" dirty="0">
              <a:cs typeface="+mn-cs"/>
            </a:endParaRPr>
          </a:p>
        </p:txBody>
      </p:sp>
    </p:spTree>
    <p:extLst>
      <p:ext uri="{BB962C8B-B14F-4D97-AF65-F5344CB8AC3E}">
        <p14:creationId xmlns:p14="http://schemas.microsoft.com/office/powerpoint/2010/main" val="1136888500"/>
      </p:ext>
    </p:extLst>
  </p:cSld>
  <p:clrMapOvr>
    <a:masterClrMapping/>
  </p:clrMapOvr>
  <p:transition>
    <p:zoom/>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GB" dirty="0"/>
              <a:t>Why Do We Need an FIFO in UART?</a:t>
            </a:r>
            <a:endParaRPr lang="en-US" dirty="0"/>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sz="quarter" idx="1"/>
          </p:nvPr>
        </p:nvSpPr>
        <p:spPr bwMode="auto">
          <a:xfrm>
            <a:off x="492125" y="1110790"/>
            <a:ext cx="11180763" cy="4086225"/>
          </a:xfrm>
        </p:spPr>
        <p:txBody>
          <a:bodyPr wrap="square" numCol="1" anchor="t" anchorCtr="0" compatLnSpc="1">
            <a:prstTxWarp prst="textNoShape">
              <a:avLst/>
            </a:prstTxWarp>
          </a:bodyPr>
          <a:lstStyle/>
          <a:p>
            <a:r>
              <a:rPr lang="en-US" altLang="en-US" dirty="0">
                <a:ea typeface="ＭＳ Ｐゴシック" panose="020B0600070205080204" pitchFamily="34" charset="-128"/>
              </a:rPr>
              <a:t>Transmitter FIFO</a:t>
            </a:r>
          </a:p>
          <a:p>
            <a:pPr lvl="1"/>
            <a:r>
              <a:rPr lang="en-IN" altLang="en-US" dirty="0">
                <a:ea typeface="ＭＳ Ｐゴシック" panose="020B0600070205080204" pitchFamily="34" charset="-128"/>
              </a:rPr>
              <a:t>Processor operates in a higher clock frequency, e.g., 50,000,000Hz</a:t>
            </a:r>
          </a:p>
          <a:p>
            <a:pPr lvl="1"/>
            <a:r>
              <a:rPr lang="en-IN" altLang="en-US" dirty="0">
                <a:ea typeface="ＭＳ Ｐゴシック" panose="020B0600070205080204" pitchFamily="34" charset="-128"/>
              </a:rPr>
              <a:t>UART data is transmitted in a much lower frequency, e.g., 19,200 Hz.</a:t>
            </a:r>
          </a:p>
          <a:p>
            <a:pPr lvl="1"/>
            <a:r>
              <a:rPr lang="en-IN" altLang="en-US" dirty="0">
                <a:ea typeface="ＭＳ Ｐゴシック" panose="020B0600070205080204" pitchFamily="34" charset="-128"/>
              </a:rPr>
              <a:t>If the processor waits for the UART, a large amount of time is wasted.</a:t>
            </a:r>
          </a:p>
          <a:p>
            <a:pPr lvl="1"/>
            <a:r>
              <a:rPr lang="en-IN" altLang="en-US" dirty="0">
                <a:ea typeface="ＭＳ Ｐゴシック" panose="020B0600070205080204" pitchFamily="34" charset="-128"/>
              </a:rPr>
              <a:t>Hence, FIFOs are used to improve the system efficiency.</a:t>
            </a:r>
          </a:p>
          <a:p>
            <a:r>
              <a:rPr lang="en-US" altLang="en-US" dirty="0">
                <a:ea typeface="ＭＳ Ｐゴシック" panose="020B0600070205080204" pitchFamily="34" charset="-128"/>
              </a:rPr>
              <a:t>Receiver FIFO:</a:t>
            </a:r>
          </a:p>
          <a:p>
            <a:pPr lvl="1"/>
            <a:r>
              <a:rPr lang="en-IN" altLang="en-US" dirty="0">
                <a:ea typeface="ＭＳ Ｐゴシック" panose="020B0600070205080204" pitchFamily="34" charset="-128"/>
              </a:rPr>
              <a:t>Used to give the processor more time to handle interrupt signals</a:t>
            </a:r>
          </a:p>
          <a:p>
            <a:pPr lvl="1"/>
            <a:endParaRPr lang="en-US" altLang="en-US" dirty="0">
              <a:ea typeface="ＭＳ Ｐゴシック" panose="020B0600070205080204" pitchFamily="34" charset="-128"/>
            </a:endParaRPr>
          </a:p>
        </p:txBody>
      </p:sp>
      <p:sp>
        <p:nvSpPr>
          <p:cNvPr id="5" name="Rectangle 4">
            <a:extLst>
              <a:ext uri="{FF2B5EF4-FFF2-40B4-BE49-F238E27FC236}">
                <a16:creationId xmlns:a16="http://schemas.microsoft.com/office/drawing/2014/main" id="{035B964C-1D96-4566-9BF1-3CD18B32120F}"/>
              </a:ext>
            </a:extLst>
          </p:cNvPr>
          <p:cNvSpPr/>
          <p:nvPr/>
        </p:nvSpPr>
        <p:spPr bwMode="auto">
          <a:xfrm>
            <a:off x="1938034" y="3818603"/>
            <a:ext cx="1339327" cy="368300"/>
          </a:xfrm>
          <a:prstGeom prst="rect">
            <a:avLst/>
          </a:prstGeom>
          <a:solidFill>
            <a:schemeClr val="accent2">
              <a:lumMod val="20000"/>
              <a:lumOff val="80000"/>
            </a:schemeClr>
          </a:solidFill>
          <a:ln w="19050" cap="flat" cmpd="sng" algn="ctr">
            <a:solidFill>
              <a:schemeClr val="tx1">
                <a:lumMod val="50000"/>
                <a:lumOff val="5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endParaRPr lang="en-GB" dirty="0"/>
          </a:p>
        </p:txBody>
      </p:sp>
      <p:sp>
        <p:nvSpPr>
          <p:cNvPr id="6" name="Rectangle 5">
            <a:extLst>
              <a:ext uri="{FF2B5EF4-FFF2-40B4-BE49-F238E27FC236}">
                <a16:creationId xmlns:a16="http://schemas.microsoft.com/office/drawing/2014/main" id="{6D11DFEB-7B33-4E8B-9FF3-3254D194C4AA}"/>
              </a:ext>
            </a:extLst>
          </p:cNvPr>
          <p:cNvSpPr/>
          <p:nvPr/>
        </p:nvSpPr>
        <p:spPr bwMode="auto">
          <a:xfrm>
            <a:off x="3842290" y="3818603"/>
            <a:ext cx="3884682" cy="368300"/>
          </a:xfrm>
          <a:prstGeom prst="rect">
            <a:avLst/>
          </a:prstGeom>
          <a:solidFill>
            <a:schemeClr val="accent5">
              <a:lumMod val="20000"/>
              <a:lumOff val="80000"/>
            </a:schemeClr>
          </a:solidFill>
          <a:ln w="19050" cap="flat" cmpd="sng" algn="ctr">
            <a:solidFill>
              <a:schemeClr val="tx1">
                <a:lumMod val="50000"/>
                <a:lumOff val="5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endParaRPr lang="en-GB" dirty="0"/>
          </a:p>
        </p:txBody>
      </p:sp>
      <p:sp>
        <p:nvSpPr>
          <p:cNvPr id="7" name="Rectangle 6">
            <a:extLst>
              <a:ext uri="{FF2B5EF4-FFF2-40B4-BE49-F238E27FC236}">
                <a16:creationId xmlns:a16="http://schemas.microsoft.com/office/drawing/2014/main" id="{5E66051A-4A12-4C56-AFCC-9353CD393861}"/>
              </a:ext>
            </a:extLst>
          </p:cNvPr>
          <p:cNvSpPr/>
          <p:nvPr/>
        </p:nvSpPr>
        <p:spPr bwMode="auto">
          <a:xfrm>
            <a:off x="7236097" y="3877340"/>
            <a:ext cx="327956" cy="249238"/>
          </a:xfrm>
          <a:prstGeom prst="rect">
            <a:avLst/>
          </a:prstGeom>
          <a:solidFill>
            <a:schemeClr val="accent2">
              <a:lumMod val="20000"/>
              <a:lumOff val="80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dirty="0"/>
          </a:p>
        </p:txBody>
      </p:sp>
      <p:sp>
        <p:nvSpPr>
          <p:cNvPr id="8" name="Rectangle 7">
            <a:extLst>
              <a:ext uri="{FF2B5EF4-FFF2-40B4-BE49-F238E27FC236}">
                <a16:creationId xmlns:a16="http://schemas.microsoft.com/office/drawing/2014/main" id="{86C090E7-150A-4FF6-B650-2A1412266988}"/>
              </a:ext>
            </a:extLst>
          </p:cNvPr>
          <p:cNvSpPr/>
          <p:nvPr/>
        </p:nvSpPr>
        <p:spPr bwMode="auto">
          <a:xfrm>
            <a:off x="6728296" y="3877340"/>
            <a:ext cx="327956" cy="249238"/>
          </a:xfrm>
          <a:prstGeom prst="rect">
            <a:avLst/>
          </a:prstGeom>
          <a:solidFill>
            <a:schemeClr val="accent3">
              <a:lumMod val="40000"/>
              <a:lumOff val="60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dirty="0"/>
          </a:p>
        </p:txBody>
      </p:sp>
      <p:sp>
        <p:nvSpPr>
          <p:cNvPr id="9" name="Rectangle 8">
            <a:extLst>
              <a:ext uri="{FF2B5EF4-FFF2-40B4-BE49-F238E27FC236}">
                <a16:creationId xmlns:a16="http://schemas.microsoft.com/office/drawing/2014/main" id="{625ECDE5-9B10-4517-9725-5970F77CEF21}"/>
              </a:ext>
            </a:extLst>
          </p:cNvPr>
          <p:cNvSpPr/>
          <p:nvPr/>
        </p:nvSpPr>
        <p:spPr bwMode="auto">
          <a:xfrm>
            <a:off x="6231074" y="3877340"/>
            <a:ext cx="325839" cy="249238"/>
          </a:xfrm>
          <a:prstGeom prst="rect">
            <a:avLst/>
          </a:prstGeom>
          <a:solidFill>
            <a:schemeClr val="accent1">
              <a:lumMod val="20000"/>
              <a:lumOff val="80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dirty="0"/>
          </a:p>
        </p:txBody>
      </p:sp>
      <p:sp>
        <p:nvSpPr>
          <p:cNvPr id="10" name="Rectangle 9">
            <a:extLst>
              <a:ext uri="{FF2B5EF4-FFF2-40B4-BE49-F238E27FC236}">
                <a16:creationId xmlns:a16="http://schemas.microsoft.com/office/drawing/2014/main" id="{ADA02441-B80A-429B-97C2-C2A68761A013}"/>
              </a:ext>
            </a:extLst>
          </p:cNvPr>
          <p:cNvSpPr/>
          <p:nvPr/>
        </p:nvSpPr>
        <p:spPr bwMode="auto">
          <a:xfrm>
            <a:off x="5729619" y="3877340"/>
            <a:ext cx="327956" cy="249238"/>
          </a:xfrm>
          <a:prstGeom prst="rect">
            <a:avLst/>
          </a:prstGeom>
          <a:solidFill>
            <a:schemeClr val="bg2">
              <a:lumMod val="40000"/>
              <a:lumOff val="60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dirty="0"/>
          </a:p>
        </p:txBody>
      </p:sp>
      <p:sp>
        <p:nvSpPr>
          <p:cNvPr id="11" name="Rectangle 10">
            <a:extLst>
              <a:ext uri="{FF2B5EF4-FFF2-40B4-BE49-F238E27FC236}">
                <a16:creationId xmlns:a16="http://schemas.microsoft.com/office/drawing/2014/main" id="{9287C286-C350-4273-BE6F-47C2ED12E42E}"/>
              </a:ext>
            </a:extLst>
          </p:cNvPr>
          <p:cNvSpPr/>
          <p:nvPr/>
        </p:nvSpPr>
        <p:spPr bwMode="auto">
          <a:xfrm>
            <a:off x="5196428" y="3877340"/>
            <a:ext cx="327956" cy="249238"/>
          </a:xfrm>
          <a:prstGeom prst="rect">
            <a:avLst/>
          </a:prstGeom>
          <a:solidFill>
            <a:schemeClr val="tx2">
              <a:lumMod val="20000"/>
              <a:lumOff val="80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dirty="0"/>
          </a:p>
        </p:txBody>
      </p:sp>
      <p:sp>
        <p:nvSpPr>
          <p:cNvPr id="12" name="Rectangle 11">
            <a:extLst>
              <a:ext uri="{FF2B5EF4-FFF2-40B4-BE49-F238E27FC236}">
                <a16:creationId xmlns:a16="http://schemas.microsoft.com/office/drawing/2014/main" id="{ED91E597-2C25-4E6C-8D2E-4F9FB7615E50}"/>
              </a:ext>
            </a:extLst>
          </p:cNvPr>
          <p:cNvSpPr/>
          <p:nvPr/>
        </p:nvSpPr>
        <p:spPr bwMode="auto">
          <a:xfrm>
            <a:off x="4690743" y="3877340"/>
            <a:ext cx="325839" cy="249238"/>
          </a:xfrm>
          <a:prstGeom prst="rect">
            <a:avLst/>
          </a:prstGeom>
          <a:solidFill>
            <a:schemeClr val="accent5">
              <a:lumMod val="60000"/>
              <a:lumOff val="40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dirty="0"/>
          </a:p>
        </p:txBody>
      </p:sp>
      <p:sp>
        <p:nvSpPr>
          <p:cNvPr id="13" name="TextBox 10">
            <a:extLst>
              <a:ext uri="{FF2B5EF4-FFF2-40B4-BE49-F238E27FC236}">
                <a16:creationId xmlns:a16="http://schemas.microsoft.com/office/drawing/2014/main" id="{7A7F74DC-C64D-4CFE-ADD8-7A88804E9DF8}"/>
              </a:ext>
            </a:extLst>
          </p:cNvPr>
          <p:cNvSpPr txBox="1">
            <a:spLocks noChangeArrowheads="1"/>
          </p:cNvSpPr>
          <p:nvPr/>
        </p:nvSpPr>
        <p:spPr bwMode="auto">
          <a:xfrm>
            <a:off x="7202244" y="3848766"/>
            <a:ext cx="410473"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b="0" dirty="0"/>
              <a:t>A</a:t>
            </a:r>
          </a:p>
        </p:txBody>
      </p:sp>
      <p:sp>
        <p:nvSpPr>
          <p:cNvPr id="14" name="TextBox 11">
            <a:extLst>
              <a:ext uri="{FF2B5EF4-FFF2-40B4-BE49-F238E27FC236}">
                <a16:creationId xmlns:a16="http://schemas.microsoft.com/office/drawing/2014/main" id="{72A18936-C38B-4239-ADD8-E863EFCB4A7A}"/>
              </a:ext>
            </a:extLst>
          </p:cNvPr>
          <p:cNvSpPr txBox="1">
            <a:spLocks noChangeArrowheads="1"/>
          </p:cNvSpPr>
          <p:nvPr/>
        </p:nvSpPr>
        <p:spPr bwMode="auto">
          <a:xfrm>
            <a:off x="6696559" y="3848766"/>
            <a:ext cx="408356"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b="0" dirty="0"/>
              <a:t>B</a:t>
            </a:r>
          </a:p>
        </p:txBody>
      </p:sp>
      <p:sp>
        <p:nvSpPr>
          <p:cNvPr id="15" name="TextBox 12">
            <a:extLst>
              <a:ext uri="{FF2B5EF4-FFF2-40B4-BE49-F238E27FC236}">
                <a16:creationId xmlns:a16="http://schemas.microsoft.com/office/drawing/2014/main" id="{530F4862-6EA8-4C0E-8824-21B16C9F0018}"/>
              </a:ext>
            </a:extLst>
          </p:cNvPr>
          <p:cNvSpPr txBox="1">
            <a:spLocks noChangeArrowheads="1"/>
          </p:cNvSpPr>
          <p:nvPr/>
        </p:nvSpPr>
        <p:spPr bwMode="auto">
          <a:xfrm>
            <a:off x="6197221" y="3848766"/>
            <a:ext cx="410473"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b="0" dirty="0"/>
              <a:t>C</a:t>
            </a:r>
          </a:p>
        </p:txBody>
      </p:sp>
      <p:sp>
        <p:nvSpPr>
          <p:cNvPr id="16" name="TextBox 13">
            <a:extLst>
              <a:ext uri="{FF2B5EF4-FFF2-40B4-BE49-F238E27FC236}">
                <a16:creationId xmlns:a16="http://schemas.microsoft.com/office/drawing/2014/main" id="{180A1AB7-724B-4DAB-B00C-20A2CE5C8018}"/>
              </a:ext>
            </a:extLst>
          </p:cNvPr>
          <p:cNvSpPr txBox="1">
            <a:spLocks noChangeArrowheads="1"/>
          </p:cNvSpPr>
          <p:nvPr/>
        </p:nvSpPr>
        <p:spPr bwMode="auto">
          <a:xfrm>
            <a:off x="5697883" y="3848766"/>
            <a:ext cx="408356"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b="0" dirty="0"/>
              <a:t>D</a:t>
            </a:r>
          </a:p>
        </p:txBody>
      </p:sp>
      <p:sp>
        <p:nvSpPr>
          <p:cNvPr id="17" name="TextBox 14">
            <a:extLst>
              <a:ext uri="{FF2B5EF4-FFF2-40B4-BE49-F238E27FC236}">
                <a16:creationId xmlns:a16="http://schemas.microsoft.com/office/drawing/2014/main" id="{A417F54A-C866-4519-A7BE-EBA29AC4E2CE}"/>
              </a:ext>
            </a:extLst>
          </p:cNvPr>
          <p:cNvSpPr txBox="1">
            <a:spLocks noChangeArrowheads="1"/>
          </p:cNvSpPr>
          <p:nvPr/>
        </p:nvSpPr>
        <p:spPr bwMode="auto">
          <a:xfrm>
            <a:off x="5173154" y="3848766"/>
            <a:ext cx="408356"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b="0" dirty="0"/>
              <a:t>E</a:t>
            </a:r>
          </a:p>
        </p:txBody>
      </p:sp>
      <p:sp>
        <p:nvSpPr>
          <p:cNvPr id="18" name="TextBox 15">
            <a:extLst>
              <a:ext uri="{FF2B5EF4-FFF2-40B4-BE49-F238E27FC236}">
                <a16:creationId xmlns:a16="http://schemas.microsoft.com/office/drawing/2014/main" id="{2B9E412C-13E4-4422-B329-5D153559DF7D}"/>
              </a:ext>
            </a:extLst>
          </p:cNvPr>
          <p:cNvSpPr txBox="1">
            <a:spLocks noChangeArrowheads="1"/>
          </p:cNvSpPr>
          <p:nvPr/>
        </p:nvSpPr>
        <p:spPr bwMode="auto">
          <a:xfrm>
            <a:off x="4665353" y="3848766"/>
            <a:ext cx="410473"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b="0" dirty="0"/>
              <a:t>F</a:t>
            </a:r>
          </a:p>
        </p:txBody>
      </p:sp>
      <p:cxnSp>
        <p:nvCxnSpPr>
          <p:cNvPr id="19" name="Straight Arrow Connector 18">
            <a:extLst>
              <a:ext uri="{FF2B5EF4-FFF2-40B4-BE49-F238E27FC236}">
                <a16:creationId xmlns:a16="http://schemas.microsoft.com/office/drawing/2014/main" id="{F97838E1-8394-4E29-8EAC-5F2FF3F58209}"/>
              </a:ext>
            </a:extLst>
          </p:cNvPr>
          <p:cNvCxnSpPr/>
          <p:nvPr/>
        </p:nvCxnSpPr>
        <p:spPr bwMode="auto">
          <a:xfrm>
            <a:off x="3332373" y="4002753"/>
            <a:ext cx="1218724" cy="0"/>
          </a:xfrm>
          <a:prstGeom prst="straightConnector1">
            <a:avLst/>
          </a:prstGeom>
          <a:noFill/>
          <a:ln w="19050" cap="flat" cmpd="sng" algn="ctr">
            <a:solidFill>
              <a:schemeClr val="tx1">
                <a:lumMod val="50000"/>
                <a:lumOff val="50000"/>
              </a:schemeClr>
            </a:solidFill>
            <a:prstDash val="solid"/>
            <a:round/>
            <a:headEnd type="none" w="med" len="med"/>
            <a:tailEnd type="triangle" w="lg" len="lg"/>
          </a:ln>
          <a:effectLst>
            <a:outerShdw blurRad="50800" dist="38100" dir="2700000" algn="tl" rotWithShape="0">
              <a:prstClr val="black">
                <a:alpha val="40000"/>
              </a:prstClr>
            </a:outerShdw>
          </a:effectLst>
        </p:spPr>
      </p:cxnSp>
      <p:sp>
        <p:nvSpPr>
          <p:cNvPr id="20" name="TextBox 19">
            <a:extLst>
              <a:ext uri="{FF2B5EF4-FFF2-40B4-BE49-F238E27FC236}">
                <a16:creationId xmlns:a16="http://schemas.microsoft.com/office/drawing/2014/main" id="{32846A56-BE71-4919-AC2F-BAC7C37445CE}"/>
              </a:ext>
            </a:extLst>
          </p:cNvPr>
          <p:cNvSpPr txBox="1">
            <a:spLocks noChangeArrowheads="1"/>
          </p:cNvSpPr>
          <p:nvPr/>
        </p:nvSpPr>
        <p:spPr bwMode="auto">
          <a:xfrm>
            <a:off x="1931687" y="3850354"/>
            <a:ext cx="150647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b="0" dirty="0"/>
              <a:t>Processor</a:t>
            </a:r>
          </a:p>
        </p:txBody>
      </p:sp>
      <p:sp>
        <p:nvSpPr>
          <p:cNvPr id="21" name="Rectangle 20">
            <a:extLst>
              <a:ext uri="{FF2B5EF4-FFF2-40B4-BE49-F238E27FC236}">
                <a16:creationId xmlns:a16="http://schemas.microsoft.com/office/drawing/2014/main" id="{88582BC4-9074-44F5-BFB5-807791E7F061}"/>
              </a:ext>
            </a:extLst>
          </p:cNvPr>
          <p:cNvSpPr/>
          <p:nvPr/>
        </p:nvSpPr>
        <p:spPr bwMode="auto">
          <a:xfrm>
            <a:off x="3842290" y="5044153"/>
            <a:ext cx="3884682" cy="366712"/>
          </a:xfrm>
          <a:prstGeom prst="rect">
            <a:avLst/>
          </a:prstGeom>
          <a:solidFill>
            <a:schemeClr val="accent5">
              <a:lumMod val="20000"/>
              <a:lumOff val="80000"/>
            </a:schemeClr>
          </a:solidFill>
          <a:ln w="19050" cap="flat" cmpd="sng" algn="ctr">
            <a:solidFill>
              <a:schemeClr val="tx1">
                <a:lumMod val="50000"/>
                <a:lumOff val="5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endParaRPr lang="en-GB" dirty="0"/>
          </a:p>
        </p:txBody>
      </p:sp>
      <p:sp>
        <p:nvSpPr>
          <p:cNvPr id="22" name="Rectangle 21">
            <a:extLst>
              <a:ext uri="{FF2B5EF4-FFF2-40B4-BE49-F238E27FC236}">
                <a16:creationId xmlns:a16="http://schemas.microsoft.com/office/drawing/2014/main" id="{33581491-5468-4A10-A2FC-C76FF3E4E12E}"/>
              </a:ext>
            </a:extLst>
          </p:cNvPr>
          <p:cNvSpPr/>
          <p:nvPr/>
        </p:nvSpPr>
        <p:spPr bwMode="auto">
          <a:xfrm>
            <a:off x="8105709" y="5102890"/>
            <a:ext cx="325839" cy="249238"/>
          </a:xfrm>
          <a:prstGeom prst="rect">
            <a:avLst/>
          </a:prstGeom>
          <a:solidFill>
            <a:schemeClr val="accent2">
              <a:lumMod val="20000"/>
              <a:lumOff val="80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dirty="0"/>
          </a:p>
        </p:txBody>
      </p:sp>
      <p:sp>
        <p:nvSpPr>
          <p:cNvPr id="23" name="Rectangle 22">
            <a:extLst>
              <a:ext uri="{FF2B5EF4-FFF2-40B4-BE49-F238E27FC236}">
                <a16:creationId xmlns:a16="http://schemas.microsoft.com/office/drawing/2014/main" id="{E7CCF4EB-F1DC-4290-8DBB-BB6A8C922E3A}"/>
              </a:ext>
            </a:extLst>
          </p:cNvPr>
          <p:cNvSpPr/>
          <p:nvPr/>
        </p:nvSpPr>
        <p:spPr bwMode="auto">
          <a:xfrm>
            <a:off x="7236098" y="5102890"/>
            <a:ext cx="325839" cy="249238"/>
          </a:xfrm>
          <a:prstGeom prst="rect">
            <a:avLst/>
          </a:prstGeom>
          <a:solidFill>
            <a:schemeClr val="accent3">
              <a:lumMod val="40000"/>
              <a:lumOff val="60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dirty="0"/>
          </a:p>
        </p:txBody>
      </p:sp>
      <p:sp>
        <p:nvSpPr>
          <p:cNvPr id="24" name="Rectangle 23">
            <a:extLst>
              <a:ext uri="{FF2B5EF4-FFF2-40B4-BE49-F238E27FC236}">
                <a16:creationId xmlns:a16="http://schemas.microsoft.com/office/drawing/2014/main" id="{74571219-BF5F-4319-A06E-5BD17672AB17}"/>
              </a:ext>
            </a:extLst>
          </p:cNvPr>
          <p:cNvSpPr/>
          <p:nvPr/>
        </p:nvSpPr>
        <p:spPr bwMode="auto">
          <a:xfrm>
            <a:off x="6736759" y="5102890"/>
            <a:ext cx="327956" cy="249238"/>
          </a:xfrm>
          <a:prstGeom prst="rect">
            <a:avLst/>
          </a:prstGeom>
          <a:solidFill>
            <a:schemeClr val="accent1">
              <a:lumMod val="20000"/>
              <a:lumOff val="80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dirty="0"/>
          </a:p>
        </p:txBody>
      </p:sp>
      <p:sp>
        <p:nvSpPr>
          <p:cNvPr id="25" name="Rectangle 24">
            <a:extLst>
              <a:ext uri="{FF2B5EF4-FFF2-40B4-BE49-F238E27FC236}">
                <a16:creationId xmlns:a16="http://schemas.microsoft.com/office/drawing/2014/main" id="{536B278C-0A0B-4256-A604-8A2954BD208F}"/>
              </a:ext>
            </a:extLst>
          </p:cNvPr>
          <p:cNvSpPr/>
          <p:nvPr/>
        </p:nvSpPr>
        <p:spPr bwMode="auto">
          <a:xfrm>
            <a:off x="6237421" y="5102890"/>
            <a:ext cx="325839" cy="249238"/>
          </a:xfrm>
          <a:prstGeom prst="rect">
            <a:avLst/>
          </a:prstGeom>
          <a:solidFill>
            <a:schemeClr val="bg2">
              <a:lumMod val="40000"/>
              <a:lumOff val="60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dirty="0"/>
          </a:p>
        </p:txBody>
      </p:sp>
      <p:sp>
        <p:nvSpPr>
          <p:cNvPr id="26" name="Rectangle 25">
            <a:extLst>
              <a:ext uri="{FF2B5EF4-FFF2-40B4-BE49-F238E27FC236}">
                <a16:creationId xmlns:a16="http://schemas.microsoft.com/office/drawing/2014/main" id="{A06C75D7-E8C6-4912-BF03-C32A0DD4DA17}"/>
              </a:ext>
            </a:extLst>
          </p:cNvPr>
          <p:cNvSpPr/>
          <p:nvPr/>
        </p:nvSpPr>
        <p:spPr bwMode="auto">
          <a:xfrm>
            <a:off x="5704230" y="5102890"/>
            <a:ext cx="325839" cy="249238"/>
          </a:xfrm>
          <a:prstGeom prst="rect">
            <a:avLst/>
          </a:prstGeom>
          <a:solidFill>
            <a:schemeClr val="tx2">
              <a:lumMod val="20000"/>
              <a:lumOff val="80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dirty="0"/>
          </a:p>
        </p:txBody>
      </p:sp>
      <p:sp>
        <p:nvSpPr>
          <p:cNvPr id="27" name="Rectangle 26">
            <a:extLst>
              <a:ext uri="{FF2B5EF4-FFF2-40B4-BE49-F238E27FC236}">
                <a16:creationId xmlns:a16="http://schemas.microsoft.com/office/drawing/2014/main" id="{D75B130D-2892-4DF7-AC03-4FBC4200F005}"/>
              </a:ext>
            </a:extLst>
          </p:cNvPr>
          <p:cNvSpPr/>
          <p:nvPr/>
        </p:nvSpPr>
        <p:spPr bwMode="auto">
          <a:xfrm>
            <a:off x="5196428" y="5102890"/>
            <a:ext cx="327956" cy="249238"/>
          </a:xfrm>
          <a:prstGeom prst="rect">
            <a:avLst/>
          </a:prstGeom>
          <a:solidFill>
            <a:schemeClr val="accent5">
              <a:lumMod val="60000"/>
              <a:lumOff val="40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dirty="0"/>
          </a:p>
        </p:txBody>
      </p:sp>
      <p:sp>
        <p:nvSpPr>
          <p:cNvPr id="28" name="TextBox 32">
            <a:extLst>
              <a:ext uri="{FF2B5EF4-FFF2-40B4-BE49-F238E27FC236}">
                <a16:creationId xmlns:a16="http://schemas.microsoft.com/office/drawing/2014/main" id="{7EC5A15C-6FEA-484A-A747-381C3288F1A5}"/>
              </a:ext>
            </a:extLst>
          </p:cNvPr>
          <p:cNvSpPr txBox="1">
            <a:spLocks noChangeArrowheads="1"/>
          </p:cNvSpPr>
          <p:nvPr/>
        </p:nvSpPr>
        <p:spPr bwMode="auto">
          <a:xfrm>
            <a:off x="8071855" y="5072729"/>
            <a:ext cx="408356" cy="307975"/>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b="0" dirty="0"/>
              <a:t>A</a:t>
            </a:r>
          </a:p>
        </p:txBody>
      </p:sp>
      <p:sp>
        <p:nvSpPr>
          <p:cNvPr id="29" name="TextBox 33">
            <a:extLst>
              <a:ext uri="{FF2B5EF4-FFF2-40B4-BE49-F238E27FC236}">
                <a16:creationId xmlns:a16="http://schemas.microsoft.com/office/drawing/2014/main" id="{7849E1DF-FBA6-497D-AE0A-E2F7134FEF3F}"/>
              </a:ext>
            </a:extLst>
          </p:cNvPr>
          <p:cNvSpPr txBox="1">
            <a:spLocks noChangeArrowheads="1"/>
          </p:cNvSpPr>
          <p:nvPr/>
        </p:nvSpPr>
        <p:spPr bwMode="auto">
          <a:xfrm>
            <a:off x="7202244" y="5072729"/>
            <a:ext cx="41047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b="0" dirty="0"/>
              <a:t>B</a:t>
            </a:r>
          </a:p>
        </p:txBody>
      </p:sp>
      <p:sp>
        <p:nvSpPr>
          <p:cNvPr id="30" name="TextBox 34">
            <a:extLst>
              <a:ext uri="{FF2B5EF4-FFF2-40B4-BE49-F238E27FC236}">
                <a16:creationId xmlns:a16="http://schemas.microsoft.com/office/drawing/2014/main" id="{EACFAFF1-97FE-4DD2-831D-821BF0F956A1}"/>
              </a:ext>
            </a:extLst>
          </p:cNvPr>
          <p:cNvSpPr txBox="1">
            <a:spLocks noChangeArrowheads="1"/>
          </p:cNvSpPr>
          <p:nvPr/>
        </p:nvSpPr>
        <p:spPr bwMode="auto">
          <a:xfrm>
            <a:off x="6705023" y="5072729"/>
            <a:ext cx="408356"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b="0" dirty="0"/>
              <a:t>C</a:t>
            </a:r>
          </a:p>
        </p:txBody>
      </p:sp>
      <p:sp>
        <p:nvSpPr>
          <p:cNvPr id="31" name="TextBox 35">
            <a:extLst>
              <a:ext uri="{FF2B5EF4-FFF2-40B4-BE49-F238E27FC236}">
                <a16:creationId xmlns:a16="http://schemas.microsoft.com/office/drawing/2014/main" id="{879A5574-0D8C-450D-A3BD-FF610F01E105}"/>
              </a:ext>
            </a:extLst>
          </p:cNvPr>
          <p:cNvSpPr txBox="1">
            <a:spLocks noChangeArrowheads="1"/>
          </p:cNvSpPr>
          <p:nvPr/>
        </p:nvSpPr>
        <p:spPr bwMode="auto">
          <a:xfrm>
            <a:off x="6203568" y="5072729"/>
            <a:ext cx="41047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b="0" dirty="0"/>
              <a:t>D</a:t>
            </a:r>
          </a:p>
        </p:txBody>
      </p:sp>
      <p:sp>
        <p:nvSpPr>
          <p:cNvPr id="32" name="TextBox 36">
            <a:extLst>
              <a:ext uri="{FF2B5EF4-FFF2-40B4-BE49-F238E27FC236}">
                <a16:creationId xmlns:a16="http://schemas.microsoft.com/office/drawing/2014/main" id="{D2C031E0-FCC5-4C5D-8D0E-FD0E93AD08EB}"/>
              </a:ext>
            </a:extLst>
          </p:cNvPr>
          <p:cNvSpPr txBox="1">
            <a:spLocks noChangeArrowheads="1"/>
          </p:cNvSpPr>
          <p:nvPr/>
        </p:nvSpPr>
        <p:spPr bwMode="auto">
          <a:xfrm>
            <a:off x="5678839" y="5072729"/>
            <a:ext cx="41047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b="0" dirty="0"/>
              <a:t>E</a:t>
            </a:r>
          </a:p>
        </p:txBody>
      </p:sp>
      <p:sp>
        <p:nvSpPr>
          <p:cNvPr id="33" name="TextBox 37">
            <a:extLst>
              <a:ext uri="{FF2B5EF4-FFF2-40B4-BE49-F238E27FC236}">
                <a16:creationId xmlns:a16="http://schemas.microsoft.com/office/drawing/2014/main" id="{4C0B3577-F472-4884-A549-1CDCC9B7123E}"/>
              </a:ext>
            </a:extLst>
          </p:cNvPr>
          <p:cNvSpPr txBox="1">
            <a:spLocks noChangeArrowheads="1"/>
          </p:cNvSpPr>
          <p:nvPr/>
        </p:nvSpPr>
        <p:spPr bwMode="auto">
          <a:xfrm>
            <a:off x="5173154" y="5072729"/>
            <a:ext cx="408356"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b="0" dirty="0"/>
              <a:t>F</a:t>
            </a:r>
          </a:p>
        </p:txBody>
      </p:sp>
      <p:cxnSp>
        <p:nvCxnSpPr>
          <p:cNvPr id="34" name="Straight Arrow Connector 33">
            <a:extLst>
              <a:ext uri="{FF2B5EF4-FFF2-40B4-BE49-F238E27FC236}">
                <a16:creationId xmlns:a16="http://schemas.microsoft.com/office/drawing/2014/main" id="{C81C240F-9EFE-403B-A4F1-82DB2A08B8FF}"/>
              </a:ext>
            </a:extLst>
          </p:cNvPr>
          <p:cNvCxnSpPr/>
          <p:nvPr/>
        </p:nvCxnSpPr>
        <p:spPr bwMode="auto">
          <a:xfrm flipV="1">
            <a:off x="7644455" y="5226715"/>
            <a:ext cx="351229" cy="0"/>
          </a:xfrm>
          <a:prstGeom prst="straightConnector1">
            <a:avLst/>
          </a:prstGeom>
          <a:noFill/>
          <a:ln w="19050" cap="flat" cmpd="sng" algn="ctr">
            <a:solidFill>
              <a:schemeClr val="tx1">
                <a:lumMod val="50000"/>
                <a:lumOff val="50000"/>
              </a:schemeClr>
            </a:solidFill>
            <a:prstDash val="solid"/>
            <a:round/>
            <a:headEnd type="none" w="med" len="med"/>
            <a:tailEnd type="triangle" w="lg" len="lg"/>
          </a:ln>
          <a:effectLst>
            <a:outerShdw blurRad="50800" dist="38100" dir="2700000" algn="tl" rotWithShape="0">
              <a:prstClr val="black">
                <a:alpha val="40000"/>
              </a:prstClr>
            </a:outerShdw>
          </a:effectLst>
        </p:spPr>
      </p:cxnSp>
      <p:cxnSp>
        <p:nvCxnSpPr>
          <p:cNvPr id="35" name="Straight Arrow Connector 34">
            <a:extLst>
              <a:ext uri="{FF2B5EF4-FFF2-40B4-BE49-F238E27FC236}">
                <a16:creationId xmlns:a16="http://schemas.microsoft.com/office/drawing/2014/main" id="{50A924B0-3A11-45A4-895A-FCF89EF5EA54}"/>
              </a:ext>
            </a:extLst>
          </p:cNvPr>
          <p:cNvCxnSpPr/>
          <p:nvPr/>
        </p:nvCxnSpPr>
        <p:spPr bwMode="auto">
          <a:xfrm>
            <a:off x="1533909" y="3818603"/>
            <a:ext cx="0" cy="2133600"/>
          </a:xfrm>
          <a:prstGeom prst="straightConnector1">
            <a:avLst/>
          </a:prstGeom>
          <a:noFill/>
          <a:ln w="19050" cap="flat" cmpd="sng" algn="ctr">
            <a:solidFill>
              <a:schemeClr val="tx1">
                <a:lumMod val="50000"/>
                <a:lumOff val="50000"/>
              </a:schemeClr>
            </a:solidFill>
            <a:prstDash val="solid"/>
            <a:round/>
            <a:headEnd type="none" w="med" len="med"/>
            <a:tailEnd type="triangle" w="lg" len="lg"/>
          </a:ln>
          <a:effectLst>
            <a:outerShdw blurRad="50800" dist="38100" dir="2700000" algn="tl" rotWithShape="0">
              <a:prstClr val="black">
                <a:alpha val="40000"/>
              </a:prstClr>
            </a:outerShdw>
          </a:effectLst>
        </p:spPr>
      </p:cxnSp>
      <p:sp>
        <p:nvSpPr>
          <p:cNvPr id="36" name="TextBox 46">
            <a:extLst>
              <a:ext uri="{FF2B5EF4-FFF2-40B4-BE49-F238E27FC236}">
                <a16:creationId xmlns:a16="http://schemas.microsoft.com/office/drawing/2014/main" id="{739E2F83-80F2-40F6-A6B8-CFEDF65464E6}"/>
              </a:ext>
            </a:extLst>
          </p:cNvPr>
          <p:cNvSpPr txBox="1">
            <a:spLocks noChangeArrowheads="1"/>
          </p:cNvSpPr>
          <p:nvPr/>
        </p:nvSpPr>
        <p:spPr bwMode="auto">
          <a:xfrm>
            <a:off x="770090" y="4725066"/>
            <a:ext cx="763819"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b="0" dirty="0"/>
              <a:t>Time </a:t>
            </a:r>
          </a:p>
        </p:txBody>
      </p:sp>
      <p:sp>
        <p:nvSpPr>
          <p:cNvPr id="37" name="Rectangle 36">
            <a:extLst>
              <a:ext uri="{FF2B5EF4-FFF2-40B4-BE49-F238E27FC236}">
                <a16:creationId xmlns:a16="http://schemas.microsoft.com/office/drawing/2014/main" id="{644CB1BD-0740-45B2-BEB7-8E930E324CBB}"/>
              </a:ext>
            </a:extLst>
          </p:cNvPr>
          <p:cNvSpPr/>
          <p:nvPr/>
        </p:nvSpPr>
        <p:spPr bwMode="auto">
          <a:xfrm>
            <a:off x="8877989" y="5045740"/>
            <a:ext cx="2058713" cy="368300"/>
          </a:xfrm>
          <a:prstGeom prst="rect">
            <a:avLst/>
          </a:prstGeom>
          <a:solidFill>
            <a:schemeClr val="accent3">
              <a:lumMod val="20000"/>
              <a:lumOff val="80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dirty="0"/>
          </a:p>
        </p:txBody>
      </p:sp>
      <p:sp>
        <p:nvSpPr>
          <p:cNvPr id="38" name="TextBox 50">
            <a:extLst>
              <a:ext uri="{FF2B5EF4-FFF2-40B4-BE49-F238E27FC236}">
                <a16:creationId xmlns:a16="http://schemas.microsoft.com/office/drawing/2014/main" id="{43246440-21AC-4C2E-A8C1-A05CD625BD5B}"/>
              </a:ext>
            </a:extLst>
          </p:cNvPr>
          <p:cNvSpPr txBox="1">
            <a:spLocks noChangeArrowheads="1"/>
          </p:cNvSpPr>
          <p:nvPr/>
        </p:nvSpPr>
        <p:spPr bwMode="auto">
          <a:xfrm>
            <a:off x="8869525" y="5079079"/>
            <a:ext cx="2251254"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b="0" dirty="0"/>
              <a:t>UART Transmitter </a:t>
            </a:r>
          </a:p>
        </p:txBody>
      </p:sp>
      <p:cxnSp>
        <p:nvCxnSpPr>
          <p:cNvPr id="39" name="Straight Arrow Connector 38">
            <a:extLst>
              <a:ext uri="{FF2B5EF4-FFF2-40B4-BE49-F238E27FC236}">
                <a16:creationId xmlns:a16="http://schemas.microsoft.com/office/drawing/2014/main" id="{5E6981FE-04C8-49D9-BCF1-86DD5C1D322B}"/>
              </a:ext>
            </a:extLst>
          </p:cNvPr>
          <p:cNvCxnSpPr/>
          <p:nvPr/>
        </p:nvCxnSpPr>
        <p:spPr bwMode="auto">
          <a:xfrm flipV="1">
            <a:off x="8482328" y="5226715"/>
            <a:ext cx="351229" cy="0"/>
          </a:xfrm>
          <a:prstGeom prst="straightConnector1">
            <a:avLst/>
          </a:prstGeom>
          <a:noFill/>
          <a:ln w="19050" cap="flat" cmpd="sng" algn="ctr">
            <a:solidFill>
              <a:schemeClr val="tx1">
                <a:lumMod val="50000"/>
                <a:lumOff val="50000"/>
              </a:schemeClr>
            </a:solidFill>
            <a:prstDash val="solid"/>
            <a:round/>
            <a:headEnd type="none" w="med" len="med"/>
            <a:tailEnd type="triangle" w="lg" len="lg"/>
          </a:ln>
          <a:effectLst>
            <a:outerShdw blurRad="50800" dist="38100" dir="2700000" algn="tl" rotWithShape="0">
              <a:prstClr val="black">
                <a:alpha val="40000"/>
              </a:prstClr>
            </a:outerShdw>
          </a:effectLst>
        </p:spPr>
      </p:cxnSp>
      <p:sp>
        <p:nvSpPr>
          <p:cNvPr id="40" name="Rectangular Callout 38">
            <a:extLst>
              <a:ext uri="{FF2B5EF4-FFF2-40B4-BE49-F238E27FC236}">
                <a16:creationId xmlns:a16="http://schemas.microsoft.com/office/drawing/2014/main" id="{2C5324C6-2DB2-45E1-ACBA-4C3EB267FEAE}"/>
              </a:ext>
            </a:extLst>
          </p:cNvPr>
          <p:cNvSpPr/>
          <p:nvPr/>
        </p:nvSpPr>
        <p:spPr bwMode="auto">
          <a:xfrm>
            <a:off x="2608756" y="4466303"/>
            <a:ext cx="1942341" cy="354012"/>
          </a:xfrm>
          <a:prstGeom prst="wedgeRectCallout">
            <a:avLst>
              <a:gd name="adj1" fmla="val 819"/>
              <a:gd name="adj2" fmla="val -129144"/>
            </a:avLst>
          </a:prstGeom>
          <a:solidFill>
            <a:schemeClr val="accent2">
              <a:lumMod val="20000"/>
              <a:lumOff val="80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b="0" dirty="0"/>
          </a:p>
        </p:txBody>
      </p:sp>
      <p:sp>
        <p:nvSpPr>
          <p:cNvPr id="41" name="TextBox 54">
            <a:extLst>
              <a:ext uri="{FF2B5EF4-FFF2-40B4-BE49-F238E27FC236}">
                <a16:creationId xmlns:a16="http://schemas.microsoft.com/office/drawing/2014/main" id="{EB45C725-A6E6-4F9D-B513-1E634E8155A8}"/>
              </a:ext>
            </a:extLst>
          </p:cNvPr>
          <p:cNvSpPr txBox="1">
            <a:spLocks noChangeArrowheads="1"/>
          </p:cNvSpPr>
          <p:nvPr/>
        </p:nvSpPr>
        <p:spPr bwMode="auto">
          <a:xfrm>
            <a:off x="2538897" y="4437728"/>
            <a:ext cx="217720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100" b="0" dirty="0"/>
              <a:t>Processor quickly pushes data to FIFO</a:t>
            </a:r>
          </a:p>
        </p:txBody>
      </p:sp>
      <p:sp>
        <p:nvSpPr>
          <p:cNvPr id="42" name="Rectangle 41">
            <a:extLst>
              <a:ext uri="{FF2B5EF4-FFF2-40B4-BE49-F238E27FC236}">
                <a16:creationId xmlns:a16="http://schemas.microsoft.com/office/drawing/2014/main" id="{3C80CA21-D57D-4391-95AB-85CA8C87809F}"/>
              </a:ext>
            </a:extLst>
          </p:cNvPr>
          <p:cNvSpPr/>
          <p:nvPr/>
        </p:nvSpPr>
        <p:spPr bwMode="auto">
          <a:xfrm>
            <a:off x="1938034" y="5050503"/>
            <a:ext cx="1339327" cy="368300"/>
          </a:xfrm>
          <a:prstGeom prst="rect">
            <a:avLst/>
          </a:prstGeom>
          <a:solidFill>
            <a:schemeClr val="accent2">
              <a:lumMod val="20000"/>
              <a:lumOff val="80000"/>
            </a:schemeClr>
          </a:solidFill>
          <a:ln w="19050" cap="flat" cmpd="sng" algn="ctr">
            <a:solidFill>
              <a:schemeClr val="tx1">
                <a:lumMod val="50000"/>
                <a:lumOff val="5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endParaRPr lang="en-GB" dirty="0"/>
          </a:p>
        </p:txBody>
      </p:sp>
      <p:sp>
        <p:nvSpPr>
          <p:cNvPr id="43" name="TextBox 60">
            <a:extLst>
              <a:ext uri="{FF2B5EF4-FFF2-40B4-BE49-F238E27FC236}">
                <a16:creationId xmlns:a16="http://schemas.microsoft.com/office/drawing/2014/main" id="{D3D63483-F9DD-40A2-B6BA-B68DA629BCD2}"/>
              </a:ext>
            </a:extLst>
          </p:cNvPr>
          <p:cNvSpPr txBox="1">
            <a:spLocks noChangeArrowheads="1"/>
          </p:cNvSpPr>
          <p:nvPr/>
        </p:nvSpPr>
        <p:spPr bwMode="auto">
          <a:xfrm>
            <a:off x="1931687" y="5083841"/>
            <a:ext cx="150647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b="0" dirty="0"/>
              <a:t>Processor</a:t>
            </a:r>
          </a:p>
        </p:txBody>
      </p:sp>
      <p:sp>
        <p:nvSpPr>
          <p:cNvPr id="44" name="Rectangular Callout 42">
            <a:extLst>
              <a:ext uri="{FF2B5EF4-FFF2-40B4-BE49-F238E27FC236}">
                <a16:creationId xmlns:a16="http://schemas.microsoft.com/office/drawing/2014/main" id="{BC1CE5F1-482C-4E89-895F-66BDA2EB197A}"/>
              </a:ext>
            </a:extLst>
          </p:cNvPr>
          <p:cNvSpPr/>
          <p:nvPr/>
        </p:nvSpPr>
        <p:spPr bwMode="auto">
          <a:xfrm>
            <a:off x="2608756" y="5707728"/>
            <a:ext cx="1942341" cy="354012"/>
          </a:xfrm>
          <a:prstGeom prst="wedgeRectCallout">
            <a:avLst>
              <a:gd name="adj1" fmla="val -43439"/>
              <a:gd name="adj2" fmla="val -108388"/>
            </a:avLst>
          </a:prstGeom>
          <a:solidFill>
            <a:schemeClr val="accent2">
              <a:lumMod val="20000"/>
              <a:lumOff val="80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b="0" dirty="0"/>
          </a:p>
        </p:txBody>
      </p:sp>
      <p:sp>
        <p:nvSpPr>
          <p:cNvPr id="45" name="TextBox 63">
            <a:extLst>
              <a:ext uri="{FF2B5EF4-FFF2-40B4-BE49-F238E27FC236}">
                <a16:creationId xmlns:a16="http://schemas.microsoft.com/office/drawing/2014/main" id="{B88777F4-0CE5-401E-9650-0CB85733A3AE}"/>
              </a:ext>
            </a:extLst>
          </p:cNvPr>
          <p:cNvSpPr txBox="1">
            <a:spLocks noChangeArrowheads="1"/>
          </p:cNvSpPr>
          <p:nvPr/>
        </p:nvSpPr>
        <p:spPr bwMode="auto">
          <a:xfrm>
            <a:off x="2627798" y="5653753"/>
            <a:ext cx="203755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100" b="0" dirty="0"/>
              <a:t>Now processor can do something else</a:t>
            </a:r>
          </a:p>
        </p:txBody>
      </p:sp>
      <p:sp>
        <p:nvSpPr>
          <p:cNvPr id="46" name="Rectangular Callout 44">
            <a:extLst>
              <a:ext uri="{FF2B5EF4-FFF2-40B4-BE49-F238E27FC236}">
                <a16:creationId xmlns:a16="http://schemas.microsoft.com/office/drawing/2014/main" id="{6418F11D-6F1E-438E-90EB-7AC3FF0D4ED6}"/>
              </a:ext>
            </a:extLst>
          </p:cNvPr>
          <p:cNvSpPr/>
          <p:nvPr/>
        </p:nvSpPr>
        <p:spPr bwMode="auto">
          <a:xfrm>
            <a:off x="8294017" y="5712491"/>
            <a:ext cx="1942341" cy="354013"/>
          </a:xfrm>
          <a:prstGeom prst="wedgeRectCallout">
            <a:avLst>
              <a:gd name="adj1" fmla="val -33915"/>
              <a:gd name="adj2" fmla="val -166043"/>
            </a:avLst>
          </a:prstGeom>
          <a:solidFill>
            <a:schemeClr val="accent3">
              <a:lumMod val="20000"/>
              <a:lumOff val="80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b="0" dirty="0"/>
          </a:p>
        </p:txBody>
      </p:sp>
      <p:sp>
        <p:nvSpPr>
          <p:cNvPr id="47" name="TextBox 65">
            <a:extLst>
              <a:ext uri="{FF2B5EF4-FFF2-40B4-BE49-F238E27FC236}">
                <a16:creationId xmlns:a16="http://schemas.microsoft.com/office/drawing/2014/main" id="{01764009-D9B8-431B-BFE8-FC77BA60D3EF}"/>
              </a:ext>
            </a:extLst>
          </p:cNvPr>
          <p:cNvSpPr txBox="1">
            <a:spLocks noChangeArrowheads="1"/>
          </p:cNvSpPr>
          <p:nvPr/>
        </p:nvSpPr>
        <p:spPr bwMode="auto">
          <a:xfrm>
            <a:off x="8258049" y="5772469"/>
            <a:ext cx="217719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100" b="0" dirty="0"/>
              <a:t>UART slowly shifts data out</a:t>
            </a:r>
          </a:p>
        </p:txBody>
      </p:sp>
      <p:sp>
        <p:nvSpPr>
          <p:cNvPr id="48" name="TextBox 67">
            <a:extLst>
              <a:ext uri="{FF2B5EF4-FFF2-40B4-BE49-F238E27FC236}">
                <a16:creationId xmlns:a16="http://schemas.microsoft.com/office/drawing/2014/main" id="{396C2051-9D75-4619-B5F6-1287028ECF9F}"/>
              </a:ext>
            </a:extLst>
          </p:cNvPr>
          <p:cNvSpPr txBox="1">
            <a:spLocks noChangeArrowheads="1"/>
          </p:cNvSpPr>
          <p:nvPr/>
        </p:nvSpPr>
        <p:spPr bwMode="auto">
          <a:xfrm>
            <a:off x="4735174" y="4204365"/>
            <a:ext cx="270827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100" b="0" dirty="0"/>
              <a:t>UART Transmitter FIFO</a:t>
            </a:r>
          </a:p>
        </p:txBody>
      </p:sp>
      <p:sp>
        <p:nvSpPr>
          <p:cNvPr id="49" name="TextBox 67">
            <a:extLst>
              <a:ext uri="{FF2B5EF4-FFF2-40B4-BE49-F238E27FC236}">
                <a16:creationId xmlns:a16="http://schemas.microsoft.com/office/drawing/2014/main" id="{B5A0CF20-AD79-4FE4-8AD5-A3DFBC2CEF93}"/>
              </a:ext>
            </a:extLst>
          </p:cNvPr>
          <p:cNvSpPr txBox="1">
            <a:spLocks noChangeArrowheads="1"/>
          </p:cNvSpPr>
          <p:nvPr/>
        </p:nvSpPr>
        <p:spPr bwMode="auto">
          <a:xfrm>
            <a:off x="4735174" y="5445790"/>
            <a:ext cx="270827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100" b="0" dirty="0"/>
              <a:t>UART Transmitter FIFO</a:t>
            </a:r>
          </a:p>
        </p:txBody>
      </p:sp>
    </p:spTree>
    <p:extLst>
      <p:ext uri="{BB962C8B-B14F-4D97-AF65-F5344CB8AC3E}">
        <p14:creationId xmlns:p14="http://schemas.microsoft.com/office/powerpoint/2010/main" val="2251610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US" dirty="0"/>
              <a:t>First In First Out (FIFO)</a:t>
            </a:r>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sz="quarter" idx="1"/>
          </p:nvPr>
        </p:nvSpPr>
        <p:spPr bwMode="auto">
          <a:xfrm>
            <a:off x="465653" y="1171578"/>
            <a:ext cx="11057654" cy="4086225"/>
          </a:xfrm>
        </p:spPr>
        <p:txBody>
          <a:bodyPr wrap="square" numCol="1" anchor="t" anchorCtr="0" compatLnSpc="1">
            <a:prstTxWarp prst="textNoShape">
              <a:avLst/>
            </a:prstTxWarp>
          </a:bodyPr>
          <a:lstStyle/>
          <a:p>
            <a:r>
              <a:rPr lang="en-IN" altLang="en-US" dirty="0">
                <a:ea typeface="ＭＳ Ｐゴシック" panose="020B0600070205080204" pitchFamily="34" charset="-128"/>
              </a:rPr>
              <a:t>FIFO refers to a data buffer that outputs its earliest input data, such as a data queue.</a:t>
            </a:r>
          </a:p>
          <a:p>
            <a:r>
              <a:rPr lang="en-IN" altLang="en-US" dirty="0">
                <a:ea typeface="ＭＳ Ｐゴシック" panose="020B0600070205080204" pitchFamily="34" charset="-128"/>
              </a:rPr>
              <a:t>In contrast, last in first out (LIFO) is a buffer that outputs its latest input data, e.g., program stack.</a:t>
            </a:r>
          </a:p>
          <a:p>
            <a:r>
              <a:rPr lang="en-IN" altLang="en-US" dirty="0">
                <a:ea typeface="ＭＳ Ｐゴシック" panose="020B0600070205080204" pitchFamily="34" charset="-128"/>
              </a:rPr>
              <a:t>Synchronous FIFO</a:t>
            </a:r>
            <a:endParaRPr lang="en-US" altLang="en-US" dirty="0">
              <a:ea typeface="ＭＳ Ｐゴシック" panose="020B0600070205080204" pitchFamily="34" charset="-128"/>
            </a:endParaRPr>
          </a:p>
          <a:p>
            <a:pPr lvl="1"/>
            <a:r>
              <a:rPr lang="en-IN" altLang="en-US" dirty="0">
                <a:ea typeface="ＭＳ Ｐゴシック" panose="020B0600070205080204" pitchFamily="34" charset="-128"/>
              </a:rPr>
              <a:t>The same clock is used for both reading and writing.</a:t>
            </a:r>
            <a:endParaRPr lang="en-US" altLang="en-US" dirty="0">
              <a:ea typeface="ＭＳ Ｐゴシック" panose="020B0600070205080204" pitchFamily="34" charset="-128"/>
            </a:endParaRPr>
          </a:p>
          <a:p>
            <a:r>
              <a:rPr lang="en-US" dirty="0"/>
              <a:t>Asynchronous FIFO</a:t>
            </a:r>
            <a:endParaRPr lang="en-US" altLang="en-US" dirty="0">
              <a:ea typeface="ＭＳ Ｐゴシック" panose="020B0600070205080204" pitchFamily="34" charset="-128"/>
            </a:endParaRPr>
          </a:p>
          <a:p>
            <a:pPr lvl="1"/>
            <a:r>
              <a:rPr lang="en-US" dirty="0"/>
              <a:t>Different clocks are used for reading and writing.</a:t>
            </a:r>
            <a:endParaRPr lang="en-US" altLang="en-US" dirty="0">
              <a:ea typeface="ＭＳ Ｐゴシック" panose="020B0600070205080204" pitchFamily="34" charset="-128"/>
            </a:endParaRPr>
          </a:p>
        </p:txBody>
      </p:sp>
      <p:sp>
        <p:nvSpPr>
          <p:cNvPr id="5" name="Rectangle 4">
            <a:extLst>
              <a:ext uri="{FF2B5EF4-FFF2-40B4-BE49-F238E27FC236}">
                <a16:creationId xmlns:a16="http://schemas.microsoft.com/office/drawing/2014/main" id="{AC7EC8B8-75A4-41D6-A484-C49B36850A2E}"/>
              </a:ext>
            </a:extLst>
          </p:cNvPr>
          <p:cNvSpPr/>
          <p:nvPr/>
        </p:nvSpPr>
        <p:spPr bwMode="auto">
          <a:xfrm>
            <a:off x="1627082" y="4968875"/>
            <a:ext cx="3213960" cy="368300"/>
          </a:xfrm>
          <a:prstGeom prst="rect">
            <a:avLst/>
          </a:prstGeom>
          <a:solidFill>
            <a:schemeClr val="accent5">
              <a:lumMod val="20000"/>
              <a:lumOff val="80000"/>
            </a:schemeClr>
          </a:solidFill>
          <a:ln w="19050" cap="flat" cmpd="sng" algn="ctr">
            <a:solidFill>
              <a:schemeClr val="tx1">
                <a:lumMod val="50000"/>
                <a:lumOff val="5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endParaRPr lang="en-GB" dirty="0"/>
          </a:p>
        </p:txBody>
      </p:sp>
      <p:sp>
        <p:nvSpPr>
          <p:cNvPr id="6" name="Rectangle 5">
            <a:extLst>
              <a:ext uri="{FF2B5EF4-FFF2-40B4-BE49-F238E27FC236}">
                <a16:creationId xmlns:a16="http://schemas.microsoft.com/office/drawing/2014/main" id="{582E374A-90E4-4F3D-8F11-CD13741CCD07}"/>
              </a:ext>
            </a:extLst>
          </p:cNvPr>
          <p:cNvSpPr/>
          <p:nvPr/>
        </p:nvSpPr>
        <p:spPr bwMode="auto">
          <a:xfrm>
            <a:off x="5486373" y="5027614"/>
            <a:ext cx="327955" cy="249237"/>
          </a:xfrm>
          <a:prstGeom prst="rect">
            <a:avLst/>
          </a:prstGeom>
          <a:solidFill>
            <a:schemeClr val="accent2">
              <a:lumMod val="20000"/>
              <a:lumOff val="80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dirty="0"/>
          </a:p>
        </p:txBody>
      </p:sp>
      <p:sp>
        <p:nvSpPr>
          <p:cNvPr id="7" name="Rectangle 6">
            <a:extLst>
              <a:ext uri="{FF2B5EF4-FFF2-40B4-BE49-F238E27FC236}">
                <a16:creationId xmlns:a16="http://schemas.microsoft.com/office/drawing/2014/main" id="{19A7FCD5-2AD9-4B15-8A7C-6A047466283B}"/>
              </a:ext>
            </a:extLst>
          </p:cNvPr>
          <p:cNvSpPr/>
          <p:nvPr/>
        </p:nvSpPr>
        <p:spPr bwMode="auto">
          <a:xfrm>
            <a:off x="4223217" y="5027614"/>
            <a:ext cx="327956" cy="249237"/>
          </a:xfrm>
          <a:prstGeom prst="rect">
            <a:avLst/>
          </a:prstGeom>
          <a:solidFill>
            <a:schemeClr val="accent3">
              <a:lumMod val="40000"/>
              <a:lumOff val="60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dirty="0"/>
          </a:p>
        </p:txBody>
      </p:sp>
      <p:sp>
        <p:nvSpPr>
          <p:cNvPr id="8" name="Rectangle 7">
            <a:extLst>
              <a:ext uri="{FF2B5EF4-FFF2-40B4-BE49-F238E27FC236}">
                <a16:creationId xmlns:a16="http://schemas.microsoft.com/office/drawing/2014/main" id="{5E662E88-DA42-4FBC-9BD0-90675C1109F4}"/>
              </a:ext>
            </a:extLst>
          </p:cNvPr>
          <p:cNvSpPr/>
          <p:nvPr/>
        </p:nvSpPr>
        <p:spPr bwMode="auto">
          <a:xfrm>
            <a:off x="3725996" y="5027614"/>
            <a:ext cx="325839" cy="249237"/>
          </a:xfrm>
          <a:prstGeom prst="rect">
            <a:avLst/>
          </a:prstGeom>
          <a:solidFill>
            <a:schemeClr val="accent1">
              <a:lumMod val="20000"/>
              <a:lumOff val="80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dirty="0"/>
          </a:p>
        </p:txBody>
      </p:sp>
      <p:sp>
        <p:nvSpPr>
          <p:cNvPr id="9" name="Rectangle 8">
            <a:extLst>
              <a:ext uri="{FF2B5EF4-FFF2-40B4-BE49-F238E27FC236}">
                <a16:creationId xmlns:a16="http://schemas.microsoft.com/office/drawing/2014/main" id="{231D0FF0-913A-423F-9DA5-E06CCE4DEAA6}"/>
              </a:ext>
            </a:extLst>
          </p:cNvPr>
          <p:cNvSpPr/>
          <p:nvPr/>
        </p:nvSpPr>
        <p:spPr bwMode="auto">
          <a:xfrm>
            <a:off x="3224541" y="5027614"/>
            <a:ext cx="327956" cy="249237"/>
          </a:xfrm>
          <a:prstGeom prst="rect">
            <a:avLst/>
          </a:prstGeom>
          <a:solidFill>
            <a:schemeClr val="bg2">
              <a:lumMod val="40000"/>
              <a:lumOff val="60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dirty="0"/>
          </a:p>
        </p:txBody>
      </p:sp>
      <p:sp>
        <p:nvSpPr>
          <p:cNvPr id="10" name="Rectangle 9">
            <a:extLst>
              <a:ext uri="{FF2B5EF4-FFF2-40B4-BE49-F238E27FC236}">
                <a16:creationId xmlns:a16="http://schemas.microsoft.com/office/drawing/2014/main" id="{5CD57588-2A3F-497D-91DD-19DFA3F1A282}"/>
              </a:ext>
            </a:extLst>
          </p:cNvPr>
          <p:cNvSpPr/>
          <p:nvPr/>
        </p:nvSpPr>
        <p:spPr bwMode="auto">
          <a:xfrm>
            <a:off x="2691349" y="5027614"/>
            <a:ext cx="327956" cy="249237"/>
          </a:xfrm>
          <a:prstGeom prst="rect">
            <a:avLst/>
          </a:prstGeom>
          <a:solidFill>
            <a:schemeClr val="tx2">
              <a:lumMod val="20000"/>
              <a:lumOff val="80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dirty="0"/>
          </a:p>
        </p:txBody>
      </p:sp>
      <p:sp>
        <p:nvSpPr>
          <p:cNvPr id="11" name="Rectangle 10">
            <a:extLst>
              <a:ext uri="{FF2B5EF4-FFF2-40B4-BE49-F238E27FC236}">
                <a16:creationId xmlns:a16="http://schemas.microsoft.com/office/drawing/2014/main" id="{C044D4AC-130A-4BCC-8D9C-4958DF18B2F1}"/>
              </a:ext>
            </a:extLst>
          </p:cNvPr>
          <p:cNvSpPr/>
          <p:nvPr/>
        </p:nvSpPr>
        <p:spPr bwMode="auto">
          <a:xfrm>
            <a:off x="916160" y="5027614"/>
            <a:ext cx="325839" cy="249237"/>
          </a:xfrm>
          <a:prstGeom prst="rect">
            <a:avLst/>
          </a:prstGeom>
          <a:solidFill>
            <a:schemeClr val="accent5">
              <a:lumMod val="60000"/>
              <a:lumOff val="40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dirty="0"/>
          </a:p>
        </p:txBody>
      </p:sp>
      <p:sp>
        <p:nvSpPr>
          <p:cNvPr id="12" name="TextBox 10">
            <a:extLst>
              <a:ext uri="{FF2B5EF4-FFF2-40B4-BE49-F238E27FC236}">
                <a16:creationId xmlns:a16="http://schemas.microsoft.com/office/drawing/2014/main" id="{B779604B-6CB0-4BDE-9C93-DEC1562CBA5D}"/>
              </a:ext>
            </a:extLst>
          </p:cNvPr>
          <p:cNvSpPr txBox="1">
            <a:spLocks noChangeArrowheads="1"/>
          </p:cNvSpPr>
          <p:nvPr/>
        </p:nvSpPr>
        <p:spPr bwMode="auto">
          <a:xfrm>
            <a:off x="5452521" y="4999039"/>
            <a:ext cx="410473" cy="307975"/>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b="0" dirty="0"/>
              <a:t>A</a:t>
            </a:r>
          </a:p>
        </p:txBody>
      </p:sp>
      <p:sp>
        <p:nvSpPr>
          <p:cNvPr id="13" name="TextBox 11">
            <a:extLst>
              <a:ext uri="{FF2B5EF4-FFF2-40B4-BE49-F238E27FC236}">
                <a16:creationId xmlns:a16="http://schemas.microsoft.com/office/drawing/2014/main" id="{637292EA-E035-465B-B2B3-40ADE84BABC0}"/>
              </a:ext>
            </a:extLst>
          </p:cNvPr>
          <p:cNvSpPr txBox="1">
            <a:spLocks noChangeArrowheads="1"/>
          </p:cNvSpPr>
          <p:nvPr/>
        </p:nvSpPr>
        <p:spPr bwMode="auto">
          <a:xfrm>
            <a:off x="4191480" y="4999039"/>
            <a:ext cx="408356"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b="0" dirty="0"/>
              <a:t>B</a:t>
            </a:r>
          </a:p>
        </p:txBody>
      </p:sp>
      <p:sp>
        <p:nvSpPr>
          <p:cNvPr id="14" name="TextBox 12">
            <a:extLst>
              <a:ext uri="{FF2B5EF4-FFF2-40B4-BE49-F238E27FC236}">
                <a16:creationId xmlns:a16="http://schemas.microsoft.com/office/drawing/2014/main" id="{B6F937C3-504A-405E-9AD5-6F415D8B7F6C}"/>
              </a:ext>
            </a:extLst>
          </p:cNvPr>
          <p:cNvSpPr txBox="1">
            <a:spLocks noChangeArrowheads="1"/>
          </p:cNvSpPr>
          <p:nvPr/>
        </p:nvSpPr>
        <p:spPr bwMode="auto">
          <a:xfrm>
            <a:off x="3692142" y="4999039"/>
            <a:ext cx="41047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b="0" dirty="0"/>
              <a:t>C</a:t>
            </a:r>
          </a:p>
        </p:txBody>
      </p:sp>
      <p:sp>
        <p:nvSpPr>
          <p:cNvPr id="15" name="TextBox 13">
            <a:extLst>
              <a:ext uri="{FF2B5EF4-FFF2-40B4-BE49-F238E27FC236}">
                <a16:creationId xmlns:a16="http://schemas.microsoft.com/office/drawing/2014/main" id="{57EB0369-582F-46B4-A220-0E6DB2E639C9}"/>
              </a:ext>
            </a:extLst>
          </p:cNvPr>
          <p:cNvSpPr txBox="1">
            <a:spLocks noChangeArrowheads="1"/>
          </p:cNvSpPr>
          <p:nvPr/>
        </p:nvSpPr>
        <p:spPr bwMode="auto">
          <a:xfrm>
            <a:off x="3192804" y="4999039"/>
            <a:ext cx="408356"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b="0" dirty="0"/>
              <a:t>D</a:t>
            </a:r>
          </a:p>
        </p:txBody>
      </p:sp>
      <p:sp>
        <p:nvSpPr>
          <p:cNvPr id="16" name="TextBox 14">
            <a:extLst>
              <a:ext uri="{FF2B5EF4-FFF2-40B4-BE49-F238E27FC236}">
                <a16:creationId xmlns:a16="http://schemas.microsoft.com/office/drawing/2014/main" id="{8D5AC13B-6919-4EC2-B2A9-5D0154969C3B}"/>
              </a:ext>
            </a:extLst>
          </p:cNvPr>
          <p:cNvSpPr txBox="1">
            <a:spLocks noChangeArrowheads="1"/>
          </p:cNvSpPr>
          <p:nvPr/>
        </p:nvSpPr>
        <p:spPr bwMode="auto">
          <a:xfrm>
            <a:off x="2668076" y="4999039"/>
            <a:ext cx="408356"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b="0" dirty="0"/>
              <a:t>E</a:t>
            </a:r>
          </a:p>
        </p:txBody>
      </p:sp>
      <p:sp>
        <p:nvSpPr>
          <p:cNvPr id="17" name="TextBox 15">
            <a:extLst>
              <a:ext uri="{FF2B5EF4-FFF2-40B4-BE49-F238E27FC236}">
                <a16:creationId xmlns:a16="http://schemas.microsoft.com/office/drawing/2014/main" id="{07143A3E-5BCF-41BF-9A85-C6708FE74CE7}"/>
              </a:ext>
            </a:extLst>
          </p:cNvPr>
          <p:cNvSpPr txBox="1">
            <a:spLocks noChangeArrowheads="1"/>
          </p:cNvSpPr>
          <p:nvPr/>
        </p:nvSpPr>
        <p:spPr bwMode="auto">
          <a:xfrm>
            <a:off x="890770" y="4999039"/>
            <a:ext cx="410473" cy="307975"/>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b="0" dirty="0"/>
              <a:t>F</a:t>
            </a:r>
          </a:p>
        </p:txBody>
      </p:sp>
      <p:cxnSp>
        <p:nvCxnSpPr>
          <p:cNvPr id="18" name="Straight Arrow Connector 17">
            <a:extLst>
              <a:ext uri="{FF2B5EF4-FFF2-40B4-BE49-F238E27FC236}">
                <a16:creationId xmlns:a16="http://schemas.microsoft.com/office/drawing/2014/main" id="{04E1FB68-4C3B-407E-ACC1-F8E37E0D03D0}"/>
              </a:ext>
            </a:extLst>
          </p:cNvPr>
          <p:cNvCxnSpPr/>
          <p:nvPr/>
        </p:nvCxnSpPr>
        <p:spPr bwMode="auto">
          <a:xfrm>
            <a:off x="1330864" y="5153025"/>
            <a:ext cx="939433" cy="0"/>
          </a:xfrm>
          <a:prstGeom prst="straightConnector1">
            <a:avLst/>
          </a:prstGeom>
          <a:noFill/>
          <a:ln w="19050" cap="flat" cmpd="sng" algn="ctr">
            <a:solidFill>
              <a:schemeClr val="tx1">
                <a:lumMod val="50000"/>
                <a:lumOff val="50000"/>
              </a:schemeClr>
            </a:solidFill>
            <a:prstDash val="solid"/>
            <a:round/>
            <a:headEnd type="none" w="med" len="med"/>
            <a:tailEnd type="triangle" w="lg" len="lg"/>
          </a:ln>
          <a:effectLst/>
        </p:spPr>
      </p:cxnSp>
      <p:sp>
        <p:nvSpPr>
          <p:cNvPr id="19" name="TextBox 67">
            <a:extLst>
              <a:ext uri="{FF2B5EF4-FFF2-40B4-BE49-F238E27FC236}">
                <a16:creationId xmlns:a16="http://schemas.microsoft.com/office/drawing/2014/main" id="{67C4FC68-CAA5-4853-B874-1AF57FF17998}"/>
              </a:ext>
            </a:extLst>
          </p:cNvPr>
          <p:cNvSpPr txBox="1">
            <a:spLocks noChangeArrowheads="1"/>
          </p:cNvSpPr>
          <p:nvPr/>
        </p:nvSpPr>
        <p:spPr bwMode="auto">
          <a:xfrm>
            <a:off x="1591643" y="5618165"/>
            <a:ext cx="3554611"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ctr" eaLnBrk="1" hangingPunct="1"/>
            <a:r>
              <a:rPr lang="en-GB" sz="1600" b="0" dirty="0"/>
              <a:t>Queue</a:t>
            </a:r>
            <a:r>
              <a:rPr lang="en-GB" sz="1600" dirty="0"/>
              <a:t>: </a:t>
            </a:r>
            <a:r>
              <a:rPr lang="en-GB" sz="1600" b="0" dirty="0"/>
              <a:t>First In First Out</a:t>
            </a:r>
          </a:p>
        </p:txBody>
      </p:sp>
      <p:cxnSp>
        <p:nvCxnSpPr>
          <p:cNvPr id="20" name="Straight Arrow Connector 19">
            <a:extLst>
              <a:ext uri="{FF2B5EF4-FFF2-40B4-BE49-F238E27FC236}">
                <a16:creationId xmlns:a16="http://schemas.microsoft.com/office/drawing/2014/main" id="{A2041360-FB33-4EAE-8FED-507B10EBB767}"/>
              </a:ext>
            </a:extLst>
          </p:cNvPr>
          <p:cNvCxnSpPr/>
          <p:nvPr/>
        </p:nvCxnSpPr>
        <p:spPr bwMode="auto">
          <a:xfrm>
            <a:off x="4716208" y="5153025"/>
            <a:ext cx="609362" cy="0"/>
          </a:xfrm>
          <a:prstGeom prst="straightConnector1">
            <a:avLst/>
          </a:prstGeom>
          <a:noFill/>
          <a:ln w="19050" cap="flat" cmpd="sng" algn="ctr">
            <a:solidFill>
              <a:schemeClr val="tx1">
                <a:lumMod val="50000"/>
                <a:lumOff val="50000"/>
              </a:schemeClr>
            </a:solidFill>
            <a:prstDash val="solid"/>
            <a:round/>
            <a:headEnd type="none" w="med" len="med"/>
            <a:tailEnd type="triangle" w="lg" len="lg"/>
          </a:ln>
          <a:effectLst/>
        </p:spPr>
      </p:cxnSp>
      <p:sp>
        <p:nvSpPr>
          <p:cNvPr id="21" name="TextBox 67">
            <a:extLst>
              <a:ext uri="{FF2B5EF4-FFF2-40B4-BE49-F238E27FC236}">
                <a16:creationId xmlns:a16="http://schemas.microsoft.com/office/drawing/2014/main" id="{705A0ADA-9AB2-4B96-81BF-19699B4398F6}"/>
              </a:ext>
            </a:extLst>
          </p:cNvPr>
          <p:cNvSpPr txBox="1">
            <a:spLocks noChangeArrowheads="1"/>
          </p:cNvSpPr>
          <p:nvPr/>
        </p:nvSpPr>
        <p:spPr bwMode="auto">
          <a:xfrm>
            <a:off x="7381108" y="5811044"/>
            <a:ext cx="33493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ctr" eaLnBrk="1" hangingPunct="1"/>
            <a:r>
              <a:rPr lang="en-GB" sz="1600" b="0" dirty="0"/>
              <a:t>Stack: Last In First Out</a:t>
            </a:r>
          </a:p>
        </p:txBody>
      </p:sp>
      <p:sp>
        <p:nvSpPr>
          <p:cNvPr id="22" name="Rectangle 21">
            <a:extLst>
              <a:ext uri="{FF2B5EF4-FFF2-40B4-BE49-F238E27FC236}">
                <a16:creationId xmlns:a16="http://schemas.microsoft.com/office/drawing/2014/main" id="{1159FE34-01C8-4E49-8F1D-C0D1CFBF6880}"/>
              </a:ext>
            </a:extLst>
          </p:cNvPr>
          <p:cNvSpPr/>
          <p:nvPr/>
        </p:nvSpPr>
        <p:spPr bwMode="auto">
          <a:xfrm rot="16200000">
            <a:off x="8350940" y="4745663"/>
            <a:ext cx="1435100" cy="490875"/>
          </a:xfrm>
          <a:prstGeom prst="rect">
            <a:avLst/>
          </a:prstGeom>
          <a:solidFill>
            <a:schemeClr val="accent5">
              <a:lumMod val="20000"/>
              <a:lumOff val="80000"/>
            </a:schemeClr>
          </a:solidFill>
          <a:ln w="19050" cap="flat" cmpd="sng" algn="ctr">
            <a:solidFill>
              <a:schemeClr val="tx1">
                <a:lumMod val="50000"/>
                <a:lumOff val="5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endParaRPr lang="en-GB" dirty="0"/>
          </a:p>
        </p:txBody>
      </p:sp>
      <p:sp>
        <p:nvSpPr>
          <p:cNvPr id="23" name="Rectangle 22">
            <a:extLst>
              <a:ext uri="{FF2B5EF4-FFF2-40B4-BE49-F238E27FC236}">
                <a16:creationId xmlns:a16="http://schemas.microsoft.com/office/drawing/2014/main" id="{78D87A3E-209C-4524-BEE4-13ECC0BF965E}"/>
              </a:ext>
            </a:extLst>
          </p:cNvPr>
          <p:cNvSpPr/>
          <p:nvPr/>
        </p:nvSpPr>
        <p:spPr bwMode="auto">
          <a:xfrm>
            <a:off x="8905571" y="4995864"/>
            <a:ext cx="327955" cy="249237"/>
          </a:xfrm>
          <a:prstGeom prst="rect">
            <a:avLst/>
          </a:prstGeom>
          <a:solidFill>
            <a:schemeClr val="accent3">
              <a:lumMod val="40000"/>
              <a:lumOff val="60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dirty="0"/>
          </a:p>
        </p:txBody>
      </p:sp>
      <p:sp>
        <p:nvSpPr>
          <p:cNvPr id="24" name="Rectangle 23">
            <a:extLst>
              <a:ext uri="{FF2B5EF4-FFF2-40B4-BE49-F238E27FC236}">
                <a16:creationId xmlns:a16="http://schemas.microsoft.com/office/drawing/2014/main" id="{E7A49C8B-8F85-4CA2-8DF6-75EBEE027219}"/>
              </a:ext>
            </a:extLst>
          </p:cNvPr>
          <p:cNvSpPr/>
          <p:nvPr/>
        </p:nvSpPr>
        <p:spPr bwMode="auto">
          <a:xfrm>
            <a:off x="8892877" y="4659314"/>
            <a:ext cx="325839" cy="249237"/>
          </a:xfrm>
          <a:prstGeom prst="rect">
            <a:avLst/>
          </a:prstGeom>
          <a:solidFill>
            <a:schemeClr val="accent1">
              <a:lumMod val="20000"/>
              <a:lumOff val="80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dirty="0"/>
          </a:p>
        </p:txBody>
      </p:sp>
      <p:sp>
        <p:nvSpPr>
          <p:cNvPr id="25" name="Rectangle 24">
            <a:extLst>
              <a:ext uri="{FF2B5EF4-FFF2-40B4-BE49-F238E27FC236}">
                <a16:creationId xmlns:a16="http://schemas.microsoft.com/office/drawing/2014/main" id="{F3BDCB15-3315-4B69-BEC0-BD643DB7A41D}"/>
              </a:ext>
            </a:extLst>
          </p:cNvPr>
          <p:cNvSpPr/>
          <p:nvPr/>
        </p:nvSpPr>
        <p:spPr bwMode="auto">
          <a:xfrm>
            <a:off x="9512817" y="3876675"/>
            <a:ext cx="327956" cy="249238"/>
          </a:xfrm>
          <a:prstGeom prst="rect">
            <a:avLst/>
          </a:prstGeom>
          <a:solidFill>
            <a:schemeClr val="bg2">
              <a:lumMod val="40000"/>
              <a:lumOff val="60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dirty="0"/>
          </a:p>
        </p:txBody>
      </p:sp>
      <p:sp>
        <p:nvSpPr>
          <p:cNvPr id="26" name="TextBox 27">
            <a:extLst>
              <a:ext uri="{FF2B5EF4-FFF2-40B4-BE49-F238E27FC236}">
                <a16:creationId xmlns:a16="http://schemas.microsoft.com/office/drawing/2014/main" id="{D8A54322-A203-47BE-BF14-ECE1436C3F3E}"/>
              </a:ext>
            </a:extLst>
          </p:cNvPr>
          <p:cNvSpPr txBox="1">
            <a:spLocks noChangeArrowheads="1"/>
          </p:cNvSpPr>
          <p:nvPr/>
        </p:nvSpPr>
        <p:spPr bwMode="auto">
          <a:xfrm>
            <a:off x="8873833" y="4967289"/>
            <a:ext cx="40835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b="0" dirty="0"/>
              <a:t>B</a:t>
            </a:r>
          </a:p>
        </p:txBody>
      </p:sp>
      <p:sp>
        <p:nvSpPr>
          <p:cNvPr id="27" name="TextBox 28">
            <a:extLst>
              <a:ext uri="{FF2B5EF4-FFF2-40B4-BE49-F238E27FC236}">
                <a16:creationId xmlns:a16="http://schemas.microsoft.com/office/drawing/2014/main" id="{BF76FF23-505F-4898-BE92-DA0D70D203A9}"/>
              </a:ext>
            </a:extLst>
          </p:cNvPr>
          <p:cNvSpPr txBox="1">
            <a:spLocks noChangeArrowheads="1"/>
          </p:cNvSpPr>
          <p:nvPr/>
        </p:nvSpPr>
        <p:spPr bwMode="auto">
          <a:xfrm>
            <a:off x="8859023" y="4630739"/>
            <a:ext cx="41047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b="0" dirty="0"/>
              <a:t>C</a:t>
            </a:r>
          </a:p>
        </p:txBody>
      </p:sp>
      <p:sp>
        <p:nvSpPr>
          <p:cNvPr id="28" name="TextBox 29">
            <a:extLst>
              <a:ext uri="{FF2B5EF4-FFF2-40B4-BE49-F238E27FC236}">
                <a16:creationId xmlns:a16="http://schemas.microsoft.com/office/drawing/2014/main" id="{CD5A8C0A-EA60-4A9D-902D-89F3604469A1}"/>
              </a:ext>
            </a:extLst>
          </p:cNvPr>
          <p:cNvSpPr txBox="1">
            <a:spLocks noChangeArrowheads="1"/>
          </p:cNvSpPr>
          <p:nvPr/>
        </p:nvSpPr>
        <p:spPr bwMode="auto">
          <a:xfrm>
            <a:off x="9481080" y="3848101"/>
            <a:ext cx="408356" cy="307975"/>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b="0" dirty="0"/>
              <a:t>D</a:t>
            </a:r>
          </a:p>
        </p:txBody>
      </p:sp>
      <p:sp>
        <p:nvSpPr>
          <p:cNvPr id="29" name="Rectangle 28">
            <a:extLst>
              <a:ext uri="{FF2B5EF4-FFF2-40B4-BE49-F238E27FC236}">
                <a16:creationId xmlns:a16="http://schemas.microsoft.com/office/drawing/2014/main" id="{6375D82A-320B-41F9-BE72-E0CAC2ACBE64}"/>
              </a:ext>
            </a:extLst>
          </p:cNvPr>
          <p:cNvSpPr/>
          <p:nvPr/>
        </p:nvSpPr>
        <p:spPr bwMode="auto">
          <a:xfrm>
            <a:off x="8903455" y="5357814"/>
            <a:ext cx="327956" cy="249237"/>
          </a:xfrm>
          <a:prstGeom prst="rect">
            <a:avLst/>
          </a:prstGeom>
          <a:solidFill>
            <a:schemeClr val="accent2">
              <a:lumMod val="20000"/>
              <a:lumOff val="80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dirty="0"/>
          </a:p>
        </p:txBody>
      </p:sp>
      <p:sp>
        <p:nvSpPr>
          <p:cNvPr id="30" name="TextBox 32">
            <a:extLst>
              <a:ext uri="{FF2B5EF4-FFF2-40B4-BE49-F238E27FC236}">
                <a16:creationId xmlns:a16="http://schemas.microsoft.com/office/drawing/2014/main" id="{B86BE902-B8D9-4784-9B9F-933A750842D2}"/>
              </a:ext>
            </a:extLst>
          </p:cNvPr>
          <p:cNvSpPr txBox="1">
            <a:spLocks noChangeArrowheads="1"/>
          </p:cNvSpPr>
          <p:nvPr/>
        </p:nvSpPr>
        <p:spPr bwMode="auto">
          <a:xfrm>
            <a:off x="8869602" y="5329239"/>
            <a:ext cx="41047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b="0" dirty="0"/>
              <a:t>A</a:t>
            </a:r>
          </a:p>
        </p:txBody>
      </p:sp>
      <p:sp>
        <p:nvSpPr>
          <p:cNvPr id="31" name="Rectangle 30">
            <a:extLst>
              <a:ext uri="{FF2B5EF4-FFF2-40B4-BE49-F238E27FC236}">
                <a16:creationId xmlns:a16="http://schemas.microsoft.com/office/drawing/2014/main" id="{1179109A-FE9F-4D99-86E1-B804EB9947DB}"/>
              </a:ext>
            </a:extLst>
          </p:cNvPr>
          <p:cNvSpPr/>
          <p:nvPr/>
        </p:nvSpPr>
        <p:spPr bwMode="auto">
          <a:xfrm>
            <a:off x="8253892" y="3898900"/>
            <a:ext cx="327955" cy="249238"/>
          </a:xfrm>
          <a:prstGeom prst="rect">
            <a:avLst/>
          </a:prstGeom>
          <a:solidFill>
            <a:schemeClr val="bg2">
              <a:lumMod val="40000"/>
              <a:lumOff val="60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dirty="0"/>
          </a:p>
        </p:txBody>
      </p:sp>
      <p:sp>
        <p:nvSpPr>
          <p:cNvPr id="32" name="TextBox 34">
            <a:extLst>
              <a:ext uri="{FF2B5EF4-FFF2-40B4-BE49-F238E27FC236}">
                <a16:creationId xmlns:a16="http://schemas.microsoft.com/office/drawing/2014/main" id="{372B8F84-CF56-4FF8-AA09-58DC45AC889E}"/>
              </a:ext>
            </a:extLst>
          </p:cNvPr>
          <p:cNvSpPr txBox="1">
            <a:spLocks noChangeArrowheads="1"/>
          </p:cNvSpPr>
          <p:nvPr/>
        </p:nvSpPr>
        <p:spPr bwMode="auto">
          <a:xfrm>
            <a:off x="8243312" y="3870326"/>
            <a:ext cx="408358" cy="307975"/>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b="0" dirty="0"/>
              <a:t>E</a:t>
            </a:r>
          </a:p>
        </p:txBody>
      </p:sp>
      <p:cxnSp>
        <p:nvCxnSpPr>
          <p:cNvPr id="33" name="Curved Connector 20">
            <a:extLst>
              <a:ext uri="{FF2B5EF4-FFF2-40B4-BE49-F238E27FC236}">
                <a16:creationId xmlns:a16="http://schemas.microsoft.com/office/drawing/2014/main" id="{2CBC2B82-BE3C-48EC-96F1-0F2C1429ED4D}"/>
              </a:ext>
            </a:extLst>
          </p:cNvPr>
          <p:cNvCxnSpPr>
            <a:stCxn id="31" idx="3"/>
          </p:cNvCxnSpPr>
          <p:nvPr/>
        </p:nvCxnSpPr>
        <p:spPr bwMode="auto">
          <a:xfrm>
            <a:off x="8581847" y="4024314"/>
            <a:ext cx="332188" cy="350837"/>
          </a:xfrm>
          <a:prstGeom prst="curvedConnector2">
            <a:avLst/>
          </a:prstGeom>
          <a:noFill/>
          <a:ln w="19050" cap="flat" cmpd="sng" algn="ctr">
            <a:solidFill>
              <a:schemeClr val="tx1">
                <a:lumMod val="65000"/>
                <a:lumOff val="35000"/>
              </a:schemeClr>
            </a:solidFill>
            <a:prstDash val="solid"/>
            <a:round/>
            <a:headEnd type="none" w="med" len="med"/>
            <a:tailEnd type="triangle" w="lg" len="lg"/>
          </a:ln>
          <a:effectLst/>
        </p:spPr>
      </p:cxnSp>
      <p:cxnSp>
        <p:nvCxnSpPr>
          <p:cNvPr id="34" name="Curved Connector 37">
            <a:extLst>
              <a:ext uri="{FF2B5EF4-FFF2-40B4-BE49-F238E27FC236}">
                <a16:creationId xmlns:a16="http://schemas.microsoft.com/office/drawing/2014/main" id="{AD2CED23-5779-45FA-9DDE-57CE1FC3DD1D}"/>
              </a:ext>
            </a:extLst>
          </p:cNvPr>
          <p:cNvCxnSpPr>
            <a:endCxn id="28" idx="1"/>
          </p:cNvCxnSpPr>
          <p:nvPr/>
        </p:nvCxnSpPr>
        <p:spPr bwMode="auto">
          <a:xfrm rot="5400000" flipH="1" flipV="1">
            <a:off x="9136918" y="4030989"/>
            <a:ext cx="373062" cy="315261"/>
          </a:xfrm>
          <a:prstGeom prst="curvedConnector2">
            <a:avLst/>
          </a:prstGeom>
          <a:noFill/>
          <a:ln w="19050" cap="flat" cmpd="sng" algn="ctr">
            <a:solidFill>
              <a:schemeClr val="tx1">
                <a:lumMod val="65000"/>
                <a:lumOff val="35000"/>
              </a:schemeClr>
            </a:solidFill>
            <a:prstDash val="solid"/>
            <a:round/>
            <a:headEnd type="none" w="med" len="med"/>
            <a:tailEnd type="triangle" w="lg" len="lg"/>
          </a:ln>
          <a:effectLst/>
        </p:spPr>
      </p:cxnSp>
    </p:spTree>
    <p:extLst>
      <p:ext uri="{BB962C8B-B14F-4D97-AF65-F5344CB8AC3E}">
        <p14:creationId xmlns:p14="http://schemas.microsoft.com/office/powerpoint/2010/main" val="30549906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US" dirty="0"/>
              <a:t>FIFO Implementation </a:t>
            </a:r>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sz="quarter" idx="1"/>
          </p:nvPr>
        </p:nvSpPr>
        <p:spPr bwMode="auto">
          <a:xfrm>
            <a:off x="492125" y="1639888"/>
            <a:ext cx="11152479" cy="4086225"/>
          </a:xfrm>
        </p:spPr>
        <p:txBody>
          <a:bodyPr wrap="square" numCol="1" anchor="t" anchorCtr="0" compatLnSpc="1">
            <a:prstTxWarp prst="textNoShape">
              <a:avLst/>
            </a:prstTxWarp>
          </a:bodyPr>
          <a:lstStyle/>
          <a:p>
            <a:r>
              <a:rPr lang="en-US" dirty="0"/>
              <a:t>An FIFO is usually implemented on a dual-port memory, as one port is for reading and the other is for writing.</a:t>
            </a:r>
            <a:endParaRPr lang="en-US" altLang="en-US" dirty="0">
              <a:ea typeface="ＭＳ Ｐゴシック" panose="020B0600070205080204" pitchFamily="34" charset="-128"/>
            </a:endParaRPr>
          </a:p>
        </p:txBody>
      </p:sp>
      <p:sp>
        <p:nvSpPr>
          <p:cNvPr id="5" name="Rectangle 4">
            <a:extLst>
              <a:ext uri="{FF2B5EF4-FFF2-40B4-BE49-F238E27FC236}">
                <a16:creationId xmlns:a16="http://schemas.microsoft.com/office/drawing/2014/main" id="{44BC570E-CB9B-4231-A149-3537F48DE68F}"/>
              </a:ext>
            </a:extLst>
          </p:cNvPr>
          <p:cNvSpPr/>
          <p:nvPr/>
        </p:nvSpPr>
        <p:spPr bwMode="auto">
          <a:xfrm>
            <a:off x="4006144" y="2754057"/>
            <a:ext cx="2244907" cy="1654175"/>
          </a:xfrm>
          <a:prstGeom prst="rect">
            <a:avLst/>
          </a:prstGeom>
          <a:solidFill>
            <a:schemeClr val="accent5">
              <a:lumMod val="40000"/>
              <a:lumOff val="60000"/>
            </a:schemeClr>
          </a:solidFill>
          <a:ln w="19050" cap="flat" cmpd="sng" algn="ctr">
            <a:solidFill>
              <a:schemeClr val="tx1">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r>
              <a:rPr lang="en-GB" dirty="0">
                <a:cs typeface="+mn-cs"/>
              </a:rPr>
              <a:t>FIFO</a:t>
            </a:r>
          </a:p>
          <a:p>
            <a:pPr algn="ctr">
              <a:defRPr/>
            </a:pPr>
            <a:r>
              <a:rPr lang="en-GB" dirty="0">
                <a:cs typeface="+mn-cs"/>
              </a:rPr>
              <a:t>Dual Port Memory</a:t>
            </a:r>
          </a:p>
        </p:txBody>
      </p:sp>
      <p:sp>
        <p:nvSpPr>
          <p:cNvPr id="6" name="Right Arrow 2">
            <a:extLst>
              <a:ext uri="{FF2B5EF4-FFF2-40B4-BE49-F238E27FC236}">
                <a16:creationId xmlns:a16="http://schemas.microsoft.com/office/drawing/2014/main" id="{DB6A3AF3-636A-41C5-B7F5-010703B9B668}"/>
              </a:ext>
            </a:extLst>
          </p:cNvPr>
          <p:cNvSpPr/>
          <p:nvPr/>
        </p:nvSpPr>
        <p:spPr bwMode="auto">
          <a:xfrm>
            <a:off x="2872054" y="2865182"/>
            <a:ext cx="1134090" cy="249237"/>
          </a:xfrm>
          <a:prstGeom prst="rightArrow">
            <a:avLst/>
          </a:prstGeom>
          <a:solidFill>
            <a:schemeClr val="bg1">
              <a:lumMod val="85000"/>
            </a:schemeClr>
          </a:solidFill>
          <a:ln w="19050" cap="flat" cmpd="sng" algn="ctr">
            <a:solidFill>
              <a:schemeClr val="tx1">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endParaRPr lang="en-GB" dirty="0">
              <a:cs typeface="+mn-cs"/>
            </a:endParaRPr>
          </a:p>
        </p:txBody>
      </p:sp>
      <p:sp>
        <p:nvSpPr>
          <p:cNvPr id="7" name="Right Arrow 35">
            <a:extLst>
              <a:ext uri="{FF2B5EF4-FFF2-40B4-BE49-F238E27FC236}">
                <a16:creationId xmlns:a16="http://schemas.microsoft.com/office/drawing/2014/main" id="{62ABDD0B-C07A-4204-8D2F-D7DACF5F8865}"/>
              </a:ext>
            </a:extLst>
          </p:cNvPr>
          <p:cNvSpPr/>
          <p:nvPr/>
        </p:nvSpPr>
        <p:spPr bwMode="auto">
          <a:xfrm>
            <a:off x="6251051" y="2865182"/>
            <a:ext cx="1134090" cy="249237"/>
          </a:xfrm>
          <a:prstGeom prst="rightArrow">
            <a:avLst/>
          </a:prstGeom>
          <a:solidFill>
            <a:schemeClr val="bg1">
              <a:lumMod val="85000"/>
            </a:schemeClr>
          </a:solidFill>
          <a:ln w="19050" cap="flat" cmpd="sng" algn="ctr">
            <a:solidFill>
              <a:schemeClr val="tx1">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endParaRPr lang="en-GB" dirty="0">
              <a:cs typeface="+mn-cs"/>
            </a:endParaRPr>
          </a:p>
        </p:txBody>
      </p:sp>
      <p:cxnSp>
        <p:nvCxnSpPr>
          <p:cNvPr id="8" name="Straight Arrow Connector 7">
            <a:extLst>
              <a:ext uri="{FF2B5EF4-FFF2-40B4-BE49-F238E27FC236}">
                <a16:creationId xmlns:a16="http://schemas.microsoft.com/office/drawing/2014/main" id="{01CEF7EB-1502-4C30-9012-762E61578673}"/>
              </a:ext>
            </a:extLst>
          </p:cNvPr>
          <p:cNvCxnSpPr/>
          <p:nvPr/>
        </p:nvCxnSpPr>
        <p:spPr bwMode="auto">
          <a:xfrm>
            <a:off x="6251051" y="3357306"/>
            <a:ext cx="1134090" cy="0"/>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a:outerShdw blurRad="50800" dist="38100" dir="2700000" algn="tl" rotWithShape="0">
              <a:prstClr val="black">
                <a:alpha val="40000"/>
              </a:prstClr>
            </a:outerShdw>
          </a:effectLst>
        </p:spPr>
      </p:cxnSp>
      <p:cxnSp>
        <p:nvCxnSpPr>
          <p:cNvPr id="9" name="Straight Arrow Connector 8">
            <a:extLst>
              <a:ext uri="{FF2B5EF4-FFF2-40B4-BE49-F238E27FC236}">
                <a16:creationId xmlns:a16="http://schemas.microsoft.com/office/drawing/2014/main" id="{712BE76F-DDFE-486D-B11B-3ED279FB54F0}"/>
              </a:ext>
            </a:extLst>
          </p:cNvPr>
          <p:cNvCxnSpPr/>
          <p:nvPr/>
        </p:nvCxnSpPr>
        <p:spPr bwMode="auto">
          <a:xfrm>
            <a:off x="6251051" y="3663693"/>
            <a:ext cx="1134090" cy="0"/>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a:outerShdw blurRad="50800" dist="38100" dir="2700000" algn="tl" rotWithShape="0">
              <a:prstClr val="black">
                <a:alpha val="40000"/>
              </a:prstClr>
            </a:outerShdw>
          </a:effectLst>
        </p:spPr>
      </p:cxnSp>
      <p:cxnSp>
        <p:nvCxnSpPr>
          <p:cNvPr id="10" name="Straight Arrow Connector 9">
            <a:extLst>
              <a:ext uri="{FF2B5EF4-FFF2-40B4-BE49-F238E27FC236}">
                <a16:creationId xmlns:a16="http://schemas.microsoft.com/office/drawing/2014/main" id="{4984C22F-1DF8-4A8F-BE0C-3A23B5A9680F}"/>
              </a:ext>
            </a:extLst>
          </p:cNvPr>
          <p:cNvCxnSpPr/>
          <p:nvPr/>
        </p:nvCxnSpPr>
        <p:spPr bwMode="auto">
          <a:xfrm>
            <a:off x="6251051" y="3930393"/>
            <a:ext cx="1134090" cy="0"/>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a:outerShdw blurRad="50800" dist="38100" dir="2700000" algn="tl" rotWithShape="0">
              <a:prstClr val="black">
                <a:alpha val="40000"/>
              </a:prstClr>
            </a:outerShdw>
          </a:effectLst>
        </p:spPr>
      </p:cxnSp>
      <p:cxnSp>
        <p:nvCxnSpPr>
          <p:cNvPr id="11" name="Straight Arrow Connector 10">
            <a:extLst>
              <a:ext uri="{FF2B5EF4-FFF2-40B4-BE49-F238E27FC236}">
                <a16:creationId xmlns:a16="http://schemas.microsoft.com/office/drawing/2014/main" id="{93C7D0E2-08DF-4355-B210-683AE60DBB01}"/>
              </a:ext>
            </a:extLst>
          </p:cNvPr>
          <p:cNvCxnSpPr/>
          <p:nvPr/>
        </p:nvCxnSpPr>
        <p:spPr bwMode="auto">
          <a:xfrm>
            <a:off x="6251051" y="4236781"/>
            <a:ext cx="1134090" cy="0"/>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a:outerShdw blurRad="50800" dist="38100" dir="2700000" algn="tl" rotWithShape="0">
              <a:prstClr val="black">
                <a:alpha val="40000"/>
              </a:prstClr>
            </a:outerShdw>
          </a:effectLst>
        </p:spPr>
      </p:cxnSp>
      <p:sp>
        <p:nvSpPr>
          <p:cNvPr id="12" name="TextBox 36">
            <a:extLst>
              <a:ext uri="{FF2B5EF4-FFF2-40B4-BE49-F238E27FC236}">
                <a16:creationId xmlns:a16="http://schemas.microsoft.com/office/drawing/2014/main" id="{CF566E46-6F3F-4DB5-8EFD-E3131EDD1AEC}"/>
              </a:ext>
            </a:extLst>
          </p:cNvPr>
          <p:cNvSpPr txBox="1">
            <a:spLocks noChangeArrowheads="1"/>
          </p:cNvSpPr>
          <p:nvPr/>
        </p:nvSpPr>
        <p:spPr bwMode="auto">
          <a:xfrm>
            <a:off x="1750659" y="2793744"/>
            <a:ext cx="115101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dirty="0"/>
              <a:t>Data In</a:t>
            </a:r>
          </a:p>
        </p:txBody>
      </p:sp>
      <p:sp>
        <p:nvSpPr>
          <p:cNvPr id="13" name="TextBox 43">
            <a:extLst>
              <a:ext uri="{FF2B5EF4-FFF2-40B4-BE49-F238E27FC236}">
                <a16:creationId xmlns:a16="http://schemas.microsoft.com/office/drawing/2014/main" id="{8DE92B43-D195-461C-B4A4-36626D1A334F}"/>
              </a:ext>
            </a:extLst>
          </p:cNvPr>
          <p:cNvSpPr txBox="1">
            <a:spLocks noChangeArrowheads="1"/>
          </p:cNvSpPr>
          <p:nvPr/>
        </p:nvSpPr>
        <p:spPr bwMode="auto">
          <a:xfrm>
            <a:off x="7402068" y="2811207"/>
            <a:ext cx="1387991"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dirty="0"/>
              <a:t>Data Out</a:t>
            </a:r>
          </a:p>
        </p:txBody>
      </p:sp>
      <p:sp>
        <p:nvSpPr>
          <p:cNvPr id="14" name="TextBox 44">
            <a:extLst>
              <a:ext uri="{FF2B5EF4-FFF2-40B4-BE49-F238E27FC236}">
                <a16:creationId xmlns:a16="http://schemas.microsoft.com/office/drawing/2014/main" id="{826EAFC9-47F1-46E2-B1C3-64AA973D9885}"/>
              </a:ext>
            </a:extLst>
          </p:cNvPr>
          <p:cNvSpPr txBox="1">
            <a:spLocks noChangeArrowheads="1"/>
          </p:cNvSpPr>
          <p:nvPr/>
        </p:nvSpPr>
        <p:spPr bwMode="auto">
          <a:xfrm>
            <a:off x="7402068" y="3203319"/>
            <a:ext cx="1387991"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b="0" dirty="0"/>
              <a:t>FIFO Full</a:t>
            </a:r>
          </a:p>
        </p:txBody>
      </p:sp>
      <p:sp>
        <p:nvSpPr>
          <p:cNvPr id="15" name="TextBox 45">
            <a:extLst>
              <a:ext uri="{FF2B5EF4-FFF2-40B4-BE49-F238E27FC236}">
                <a16:creationId xmlns:a16="http://schemas.microsoft.com/office/drawing/2014/main" id="{23021495-9B4C-4828-B92F-64FC6ED23BF5}"/>
              </a:ext>
            </a:extLst>
          </p:cNvPr>
          <p:cNvSpPr txBox="1">
            <a:spLocks noChangeArrowheads="1"/>
          </p:cNvSpPr>
          <p:nvPr/>
        </p:nvSpPr>
        <p:spPr bwMode="auto">
          <a:xfrm>
            <a:off x="7402067" y="3498594"/>
            <a:ext cx="1658819"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b="0" dirty="0"/>
              <a:t>FIFO Empty</a:t>
            </a:r>
          </a:p>
        </p:txBody>
      </p:sp>
      <p:sp>
        <p:nvSpPr>
          <p:cNvPr id="16" name="TextBox 46">
            <a:extLst>
              <a:ext uri="{FF2B5EF4-FFF2-40B4-BE49-F238E27FC236}">
                <a16:creationId xmlns:a16="http://schemas.microsoft.com/office/drawing/2014/main" id="{2658B349-77F2-4A7D-AC3E-08969B2C1E72}"/>
              </a:ext>
            </a:extLst>
          </p:cNvPr>
          <p:cNvSpPr txBox="1">
            <a:spLocks noChangeArrowheads="1"/>
          </p:cNvSpPr>
          <p:nvPr/>
        </p:nvSpPr>
        <p:spPr bwMode="auto">
          <a:xfrm>
            <a:off x="7402068" y="3763707"/>
            <a:ext cx="247764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b="0" dirty="0"/>
              <a:t>FIFO Almost Full</a:t>
            </a:r>
          </a:p>
        </p:txBody>
      </p:sp>
      <p:sp>
        <p:nvSpPr>
          <p:cNvPr id="17" name="TextBox 47">
            <a:extLst>
              <a:ext uri="{FF2B5EF4-FFF2-40B4-BE49-F238E27FC236}">
                <a16:creationId xmlns:a16="http://schemas.microsoft.com/office/drawing/2014/main" id="{2ADFF596-6A58-4E04-9D9C-019A7B23A0CD}"/>
              </a:ext>
            </a:extLst>
          </p:cNvPr>
          <p:cNvSpPr txBox="1">
            <a:spLocks noChangeArrowheads="1"/>
          </p:cNvSpPr>
          <p:nvPr/>
        </p:nvSpPr>
        <p:spPr bwMode="auto">
          <a:xfrm>
            <a:off x="7402068" y="4087557"/>
            <a:ext cx="247764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b="0" dirty="0"/>
              <a:t>FIFO Almost Empty</a:t>
            </a:r>
          </a:p>
        </p:txBody>
      </p:sp>
    </p:spTree>
    <p:extLst>
      <p:ext uri="{BB962C8B-B14F-4D97-AF65-F5344CB8AC3E}">
        <p14:creationId xmlns:p14="http://schemas.microsoft.com/office/powerpoint/2010/main" val="10068779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22B26-188E-9245-AB7A-3FE62164D511}"/>
              </a:ext>
            </a:extLst>
          </p:cNvPr>
          <p:cNvSpPr>
            <a:spLocks noGrp="1"/>
          </p:cNvSpPr>
          <p:nvPr>
            <p:ph type="title"/>
          </p:nvPr>
        </p:nvSpPr>
        <p:spPr/>
        <p:txBody>
          <a:bodyPr/>
          <a:lstStyle/>
          <a:p>
            <a:r>
              <a:rPr lang="en-US" dirty="0"/>
              <a:t>FIFO Implementation</a:t>
            </a:r>
          </a:p>
        </p:txBody>
      </p:sp>
      <p:sp>
        <p:nvSpPr>
          <p:cNvPr id="3" name="Text Placeholder 2">
            <a:extLst>
              <a:ext uri="{FF2B5EF4-FFF2-40B4-BE49-F238E27FC236}">
                <a16:creationId xmlns:a16="http://schemas.microsoft.com/office/drawing/2014/main" id="{DEE07DF9-1503-2C45-9B96-0DC82048771F}"/>
              </a:ext>
            </a:extLst>
          </p:cNvPr>
          <p:cNvSpPr>
            <a:spLocks noGrp="1"/>
          </p:cNvSpPr>
          <p:nvPr>
            <p:ph type="body" sz="quarter" idx="13"/>
          </p:nvPr>
        </p:nvSpPr>
        <p:spPr>
          <a:xfrm>
            <a:off x="479425" y="991132"/>
            <a:ext cx="11233150" cy="344488"/>
          </a:xfrm>
        </p:spPr>
        <p:txBody>
          <a:bodyPr/>
          <a:lstStyle/>
          <a:p>
            <a:r>
              <a:rPr lang="en-US" dirty="0"/>
              <a:t>Grey counter vs. binary counter</a:t>
            </a:r>
          </a:p>
          <a:p>
            <a:endParaRPr lang="en-US" dirty="0"/>
          </a:p>
        </p:txBody>
      </p:sp>
      <p:graphicFrame>
        <p:nvGraphicFramePr>
          <p:cNvPr id="5" name="Table 4">
            <a:extLst>
              <a:ext uri="{FF2B5EF4-FFF2-40B4-BE49-F238E27FC236}">
                <a16:creationId xmlns:a16="http://schemas.microsoft.com/office/drawing/2014/main" id="{25F568FE-A92C-4D8B-AB90-020D6F83E796}"/>
              </a:ext>
            </a:extLst>
          </p:cNvPr>
          <p:cNvGraphicFramePr>
            <a:graphicFrameLocks noGrp="1"/>
          </p:cNvGraphicFramePr>
          <p:nvPr>
            <p:extLst>
              <p:ext uri="{D42A27DB-BD31-4B8C-83A1-F6EECF244321}">
                <p14:modId xmlns:p14="http://schemas.microsoft.com/office/powerpoint/2010/main" val="1157233839"/>
              </p:ext>
            </p:extLst>
          </p:nvPr>
        </p:nvGraphicFramePr>
        <p:xfrm>
          <a:off x="2857957" y="1658994"/>
          <a:ext cx="6476085" cy="4207874"/>
        </p:xfrm>
        <a:graphic>
          <a:graphicData uri="http://schemas.openxmlformats.org/drawingml/2006/table">
            <a:tbl>
              <a:tblPr firstRow="1" bandRow="1">
                <a:tableStyleId>{5C22544A-7EE6-4342-B048-85BDC9FD1C3A}</a:tableStyleId>
              </a:tblPr>
              <a:tblGrid>
                <a:gridCol w="2158695">
                  <a:extLst>
                    <a:ext uri="{9D8B030D-6E8A-4147-A177-3AD203B41FA5}">
                      <a16:colId xmlns:a16="http://schemas.microsoft.com/office/drawing/2014/main" val="20000"/>
                    </a:ext>
                  </a:extLst>
                </a:gridCol>
                <a:gridCol w="2158695">
                  <a:extLst>
                    <a:ext uri="{9D8B030D-6E8A-4147-A177-3AD203B41FA5}">
                      <a16:colId xmlns:a16="http://schemas.microsoft.com/office/drawing/2014/main" val="20001"/>
                    </a:ext>
                  </a:extLst>
                </a:gridCol>
                <a:gridCol w="2158695">
                  <a:extLst>
                    <a:ext uri="{9D8B030D-6E8A-4147-A177-3AD203B41FA5}">
                      <a16:colId xmlns:a16="http://schemas.microsoft.com/office/drawing/2014/main" val="20002"/>
                    </a:ext>
                  </a:extLst>
                </a:gridCol>
              </a:tblGrid>
              <a:tr h="468088">
                <a:tc>
                  <a:txBody>
                    <a:bodyPr/>
                    <a:lstStyle/>
                    <a:p>
                      <a:r>
                        <a:rPr lang="en-GB" sz="1800" dirty="0"/>
                        <a:t>Dec </a:t>
                      </a:r>
                    </a:p>
                  </a:txBody>
                  <a:tcPr marL="121835" marR="121835" marT="45733" marB="45733"/>
                </a:tc>
                <a:tc>
                  <a:txBody>
                    <a:bodyPr/>
                    <a:lstStyle/>
                    <a:p>
                      <a:r>
                        <a:rPr lang="en-GB" sz="1800" dirty="0"/>
                        <a:t>Gray </a:t>
                      </a:r>
                    </a:p>
                  </a:txBody>
                  <a:tcPr marL="121835" marR="121835" marT="45733" marB="45733"/>
                </a:tc>
                <a:tc>
                  <a:txBody>
                    <a:bodyPr/>
                    <a:lstStyle/>
                    <a:p>
                      <a:r>
                        <a:rPr lang="en-GB" sz="1800" dirty="0"/>
                        <a:t>Binary </a:t>
                      </a:r>
                    </a:p>
                  </a:txBody>
                  <a:tcPr marL="121835" marR="121835" marT="45733" marB="45733"/>
                </a:tc>
                <a:extLst>
                  <a:ext uri="{0D108BD9-81ED-4DB2-BD59-A6C34878D82A}">
                    <a16:rowId xmlns:a16="http://schemas.microsoft.com/office/drawing/2014/main" val="10000"/>
                  </a:ext>
                </a:extLst>
              </a:tr>
              <a:tr h="468088">
                <a:tc>
                  <a:txBody>
                    <a:bodyPr/>
                    <a:lstStyle/>
                    <a:p>
                      <a:r>
                        <a:rPr lang="en-GB" sz="1800" dirty="0"/>
                        <a:t>0</a:t>
                      </a:r>
                    </a:p>
                  </a:txBody>
                  <a:tcPr marL="121835" marR="121835" marT="45733" marB="45733"/>
                </a:tc>
                <a:tc>
                  <a:txBody>
                    <a:bodyPr/>
                    <a:lstStyle/>
                    <a:p>
                      <a:r>
                        <a:rPr lang="en-GB" sz="1800" dirty="0"/>
                        <a:t>000</a:t>
                      </a:r>
                    </a:p>
                  </a:txBody>
                  <a:tcPr marL="121835" marR="121835" marT="45733" marB="45733"/>
                </a:tc>
                <a:tc>
                  <a:txBody>
                    <a:bodyPr/>
                    <a:lstStyle/>
                    <a:p>
                      <a:r>
                        <a:rPr lang="en-GB" sz="1800" dirty="0"/>
                        <a:t>000</a:t>
                      </a:r>
                    </a:p>
                  </a:txBody>
                  <a:tcPr marL="121835" marR="121835" marT="45733" marB="45733"/>
                </a:tc>
                <a:extLst>
                  <a:ext uri="{0D108BD9-81ED-4DB2-BD59-A6C34878D82A}">
                    <a16:rowId xmlns:a16="http://schemas.microsoft.com/office/drawing/2014/main" val="10001"/>
                  </a:ext>
                </a:extLst>
              </a:tr>
              <a:tr h="468088">
                <a:tc>
                  <a:txBody>
                    <a:bodyPr/>
                    <a:lstStyle/>
                    <a:p>
                      <a:r>
                        <a:rPr lang="en-GB" sz="1800" dirty="0"/>
                        <a:t>1</a:t>
                      </a:r>
                    </a:p>
                  </a:txBody>
                  <a:tcPr marL="121835" marR="121835" marT="45733" marB="45733"/>
                </a:tc>
                <a:tc>
                  <a:txBody>
                    <a:bodyPr/>
                    <a:lstStyle/>
                    <a:p>
                      <a:r>
                        <a:rPr lang="en-GB" sz="1800" dirty="0"/>
                        <a:t>001</a:t>
                      </a:r>
                    </a:p>
                  </a:txBody>
                  <a:tcPr marL="121835" marR="121835" marT="45733" marB="45733"/>
                </a:tc>
                <a:tc>
                  <a:txBody>
                    <a:bodyPr/>
                    <a:lstStyle/>
                    <a:p>
                      <a:r>
                        <a:rPr lang="en-GB" sz="1800" dirty="0"/>
                        <a:t>001</a:t>
                      </a:r>
                    </a:p>
                  </a:txBody>
                  <a:tcPr marL="121835" marR="121835" marT="45733" marB="45733"/>
                </a:tc>
                <a:extLst>
                  <a:ext uri="{0D108BD9-81ED-4DB2-BD59-A6C34878D82A}">
                    <a16:rowId xmlns:a16="http://schemas.microsoft.com/office/drawing/2014/main" val="10002"/>
                  </a:ext>
                </a:extLst>
              </a:tr>
              <a:tr h="468088">
                <a:tc>
                  <a:txBody>
                    <a:bodyPr/>
                    <a:lstStyle/>
                    <a:p>
                      <a:r>
                        <a:rPr lang="en-GB" sz="1800" dirty="0"/>
                        <a:t>2</a:t>
                      </a:r>
                    </a:p>
                  </a:txBody>
                  <a:tcPr marL="121835" marR="121835" marT="45733" marB="45733"/>
                </a:tc>
                <a:tc>
                  <a:txBody>
                    <a:bodyPr/>
                    <a:lstStyle/>
                    <a:p>
                      <a:r>
                        <a:rPr lang="en-GB" sz="1800" dirty="0"/>
                        <a:t>011</a:t>
                      </a:r>
                    </a:p>
                  </a:txBody>
                  <a:tcPr marL="121835" marR="121835" marT="45733" marB="45733"/>
                </a:tc>
                <a:tc>
                  <a:txBody>
                    <a:bodyPr/>
                    <a:lstStyle/>
                    <a:p>
                      <a:r>
                        <a:rPr lang="en-GB" sz="1800" dirty="0"/>
                        <a:t>010</a:t>
                      </a:r>
                    </a:p>
                  </a:txBody>
                  <a:tcPr marL="121835" marR="121835" marT="45733" marB="45733"/>
                </a:tc>
                <a:extLst>
                  <a:ext uri="{0D108BD9-81ED-4DB2-BD59-A6C34878D82A}">
                    <a16:rowId xmlns:a16="http://schemas.microsoft.com/office/drawing/2014/main" val="10003"/>
                  </a:ext>
                </a:extLst>
              </a:tr>
              <a:tr h="468088">
                <a:tc>
                  <a:txBody>
                    <a:bodyPr/>
                    <a:lstStyle/>
                    <a:p>
                      <a:r>
                        <a:rPr lang="en-GB" sz="1800" dirty="0"/>
                        <a:t>3</a:t>
                      </a:r>
                    </a:p>
                  </a:txBody>
                  <a:tcPr marL="121835" marR="121835" marT="45733" marB="45733"/>
                </a:tc>
                <a:tc>
                  <a:txBody>
                    <a:bodyPr/>
                    <a:lstStyle/>
                    <a:p>
                      <a:r>
                        <a:rPr lang="en-GB" sz="1800" dirty="0"/>
                        <a:t>010</a:t>
                      </a:r>
                    </a:p>
                  </a:txBody>
                  <a:tcPr marL="121835" marR="121835" marT="45733" marB="45733"/>
                </a:tc>
                <a:tc>
                  <a:txBody>
                    <a:bodyPr/>
                    <a:lstStyle/>
                    <a:p>
                      <a:r>
                        <a:rPr lang="en-GB" sz="1800" dirty="0"/>
                        <a:t>011</a:t>
                      </a:r>
                    </a:p>
                  </a:txBody>
                  <a:tcPr marL="121835" marR="121835" marT="45733" marB="45733"/>
                </a:tc>
                <a:extLst>
                  <a:ext uri="{0D108BD9-81ED-4DB2-BD59-A6C34878D82A}">
                    <a16:rowId xmlns:a16="http://schemas.microsoft.com/office/drawing/2014/main" val="10004"/>
                  </a:ext>
                </a:extLst>
              </a:tr>
              <a:tr h="468088">
                <a:tc>
                  <a:txBody>
                    <a:bodyPr/>
                    <a:lstStyle/>
                    <a:p>
                      <a:r>
                        <a:rPr lang="en-GB" sz="1800" dirty="0"/>
                        <a:t>4</a:t>
                      </a:r>
                    </a:p>
                  </a:txBody>
                  <a:tcPr marL="121835" marR="121835" marT="45733" marB="45733"/>
                </a:tc>
                <a:tc>
                  <a:txBody>
                    <a:bodyPr/>
                    <a:lstStyle/>
                    <a:p>
                      <a:r>
                        <a:rPr lang="en-GB" sz="1800" dirty="0"/>
                        <a:t>110</a:t>
                      </a:r>
                    </a:p>
                  </a:txBody>
                  <a:tcPr marL="121835" marR="121835" marT="45733" marB="45733"/>
                </a:tc>
                <a:tc>
                  <a:txBody>
                    <a:bodyPr/>
                    <a:lstStyle/>
                    <a:p>
                      <a:r>
                        <a:rPr lang="en-GB" sz="1800" dirty="0"/>
                        <a:t>100</a:t>
                      </a:r>
                    </a:p>
                  </a:txBody>
                  <a:tcPr marL="121835" marR="121835" marT="45733" marB="45733"/>
                </a:tc>
                <a:extLst>
                  <a:ext uri="{0D108BD9-81ED-4DB2-BD59-A6C34878D82A}">
                    <a16:rowId xmlns:a16="http://schemas.microsoft.com/office/drawing/2014/main" val="10005"/>
                  </a:ext>
                </a:extLst>
              </a:tr>
              <a:tr h="468088">
                <a:tc>
                  <a:txBody>
                    <a:bodyPr/>
                    <a:lstStyle/>
                    <a:p>
                      <a:r>
                        <a:rPr lang="en-GB" sz="1800" dirty="0"/>
                        <a:t>5</a:t>
                      </a:r>
                    </a:p>
                  </a:txBody>
                  <a:tcPr marL="121835" marR="121835" marT="45733" marB="45733"/>
                </a:tc>
                <a:tc>
                  <a:txBody>
                    <a:bodyPr/>
                    <a:lstStyle/>
                    <a:p>
                      <a:r>
                        <a:rPr lang="en-GB" sz="1800" dirty="0"/>
                        <a:t>111</a:t>
                      </a:r>
                    </a:p>
                  </a:txBody>
                  <a:tcPr marL="121835" marR="121835" marT="45733" marB="45733"/>
                </a:tc>
                <a:tc>
                  <a:txBody>
                    <a:bodyPr/>
                    <a:lstStyle/>
                    <a:p>
                      <a:r>
                        <a:rPr lang="en-GB" sz="1800" dirty="0"/>
                        <a:t>101</a:t>
                      </a:r>
                    </a:p>
                  </a:txBody>
                  <a:tcPr marL="121835" marR="121835" marT="45733" marB="45733"/>
                </a:tc>
                <a:extLst>
                  <a:ext uri="{0D108BD9-81ED-4DB2-BD59-A6C34878D82A}">
                    <a16:rowId xmlns:a16="http://schemas.microsoft.com/office/drawing/2014/main" val="10006"/>
                  </a:ext>
                </a:extLst>
              </a:tr>
              <a:tr h="463170">
                <a:tc>
                  <a:txBody>
                    <a:bodyPr/>
                    <a:lstStyle/>
                    <a:p>
                      <a:r>
                        <a:rPr lang="en-GB" sz="1800" dirty="0"/>
                        <a:t>6</a:t>
                      </a:r>
                    </a:p>
                  </a:txBody>
                  <a:tcPr marL="121835" marR="121835" marT="45733" marB="45733"/>
                </a:tc>
                <a:tc>
                  <a:txBody>
                    <a:bodyPr/>
                    <a:lstStyle/>
                    <a:p>
                      <a:r>
                        <a:rPr lang="en-GB" sz="1800" dirty="0"/>
                        <a:t>101</a:t>
                      </a:r>
                    </a:p>
                  </a:txBody>
                  <a:tcPr marL="121835" marR="121835" marT="45733" marB="45733"/>
                </a:tc>
                <a:tc>
                  <a:txBody>
                    <a:bodyPr/>
                    <a:lstStyle/>
                    <a:p>
                      <a:r>
                        <a:rPr lang="en-GB" sz="1800" dirty="0"/>
                        <a:t>110</a:t>
                      </a:r>
                    </a:p>
                  </a:txBody>
                  <a:tcPr marL="121835" marR="121835" marT="45733" marB="45733"/>
                </a:tc>
                <a:extLst>
                  <a:ext uri="{0D108BD9-81ED-4DB2-BD59-A6C34878D82A}">
                    <a16:rowId xmlns:a16="http://schemas.microsoft.com/office/drawing/2014/main" val="10007"/>
                  </a:ext>
                </a:extLst>
              </a:tr>
              <a:tr h="468088">
                <a:tc>
                  <a:txBody>
                    <a:bodyPr/>
                    <a:lstStyle/>
                    <a:p>
                      <a:r>
                        <a:rPr lang="en-GB" sz="1800" dirty="0"/>
                        <a:t>7</a:t>
                      </a:r>
                    </a:p>
                  </a:txBody>
                  <a:tcPr marL="121835" marR="121835" marT="45733" marB="45733"/>
                </a:tc>
                <a:tc>
                  <a:txBody>
                    <a:bodyPr/>
                    <a:lstStyle/>
                    <a:p>
                      <a:r>
                        <a:rPr lang="en-GB" sz="1800" dirty="0"/>
                        <a:t>100</a:t>
                      </a:r>
                    </a:p>
                  </a:txBody>
                  <a:tcPr marL="121835" marR="121835" marT="45733" marB="45733"/>
                </a:tc>
                <a:tc>
                  <a:txBody>
                    <a:bodyPr/>
                    <a:lstStyle/>
                    <a:p>
                      <a:r>
                        <a:rPr lang="en-GB" sz="1800" dirty="0"/>
                        <a:t>111</a:t>
                      </a:r>
                    </a:p>
                  </a:txBody>
                  <a:tcPr marL="121835" marR="121835" marT="45733" marB="45733"/>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7160461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GB" dirty="0"/>
              <a:t>Memory Space</a:t>
            </a:r>
            <a:endParaRPr lang="en-US" dirty="0"/>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sz="quarter" idx="1"/>
          </p:nvPr>
        </p:nvSpPr>
        <p:spPr bwMode="auto">
          <a:xfrm>
            <a:off x="492124" y="1200150"/>
            <a:ext cx="11180763" cy="403225"/>
          </a:xfrm>
        </p:spPr>
        <p:txBody>
          <a:bodyPr wrap="square" numCol="1" anchor="t" anchorCtr="0" compatLnSpc="1">
            <a:prstTxWarp prst="textNoShape">
              <a:avLst/>
            </a:prstTxWarp>
          </a:bodyPr>
          <a:lstStyle/>
          <a:p>
            <a:r>
              <a:rPr lang="en-GB" dirty="0"/>
              <a:t>The memory space is allocated as follows:</a:t>
            </a:r>
            <a:endParaRPr lang="en-US" altLang="en-US" dirty="0">
              <a:ea typeface="ＭＳ Ｐゴシック" panose="020B0600070205080204" pitchFamily="34" charset="-128"/>
            </a:endParaRPr>
          </a:p>
        </p:txBody>
      </p:sp>
      <p:graphicFrame>
        <p:nvGraphicFramePr>
          <p:cNvPr id="5" name="Content Placeholder 5">
            <a:extLst>
              <a:ext uri="{FF2B5EF4-FFF2-40B4-BE49-F238E27FC236}">
                <a16:creationId xmlns:a16="http://schemas.microsoft.com/office/drawing/2014/main" id="{5DAE156E-EAA8-45E3-BCE6-AFDC21D0B372}"/>
              </a:ext>
            </a:extLst>
          </p:cNvPr>
          <p:cNvGraphicFramePr>
            <a:graphicFrameLocks/>
          </p:cNvGraphicFramePr>
          <p:nvPr>
            <p:extLst>
              <p:ext uri="{D42A27DB-BD31-4B8C-83A1-F6EECF244321}">
                <p14:modId xmlns:p14="http://schemas.microsoft.com/office/powerpoint/2010/main" val="267085322"/>
              </p:ext>
            </p:extLst>
          </p:nvPr>
        </p:nvGraphicFramePr>
        <p:xfrm>
          <a:off x="1179101" y="1579096"/>
          <a:ext cx="10450136" cy="1557802"/>
        </p:xfrm>
        <a:graphic>
          <a:graphicData uri="http://schemas.openxmlformats.org/drawingml/2006/table">
            <a:tbl>
              <a:tblPr firstRow="1" bandRow="1">
                <a:tableStyleId>{5C22544A-7EE6-4342-B048-85BDC9FD1C3A}</a:tableStyleId>
              </a:tblPr>
              <a:tblGrid>
                <a:gridCol w="2612534">
                  <a:extLst>
                    <a:ext uri="{9D8B030D-6E8A-4147-A177-3AD203B41FA5}">
                      <a16:colId xmlns:a16="http://schemas.microsoft.com/office/drawing/2014/main" val="20000"/>
                    </a:ext>
                  </a:extLst>
                </a:gridCol>
                <a:gridCol w="2612534">
                  <a:extLst>
                    <a:ext uri="{9D8B030D-6E8A-4147-A177-3AD203B41FA5}">
                      <a16:colId xmlns:a16="http://schemas.microsoft.com/office/drawing/2014/main" val="20001"/>
                    </a:ext>
                  </a:extLst>
                </a:gridCol>
                <a:gridCol w="2612534">
                  <a:extLst>
                    <a:ext uri="{9D8B030D-6E8A-4147-A177-3AD203B41FA5}">
                      <a16:colId xmlns:a16="http://schemas.microsoft.com/office/drawing/2014/main" val="20002"/>
                    </a:ext>
                  </a:extLst>
                </a:gridCol>
                <a:gridCol w="2612534">
                  <a:extLst>
                    <a:ext uri="{9D8B030D-6E8A-4147-A177-3AD203B41FA5}">
                      <a16:colId xmlns:a16="http://schemas.microsoft.com/office/drawing/2014/main" val="20003"/>
                    </a:ext>
                  </a:extLst>
                </a:gridCol>
              </a:tblGrid>
              <a:tr h="389459">
                <a:tc>
                  <a:txBody>
                    <a:bodyPr/>
                    <a:lstStyle/>
                    <a:p>
                      <a:r>
                        <a:rPr lang="en-GB" sz="1800" dirty="0"/>
                        <a:t>Peripheral</a:t>
                      </a:r>
                    </a:p>
                  </a:txBody>
                  <a:tcPr marL="121872" marR="121872" marT="45749" marB="45749"/>
                </a:tc>
                <a:tc>
                  <a:txBody>
                    <a:bodyPr/>
                    <a:lstStyle/>
                    <a:p>
                      <a:r>
                        <a:rPr lang="en-GB" sz="1800" dirty="0"/>
                        <a:t>Base</a:t>
                      </a:r>
                      <a:r>
                        <a:rPr lang="en-GB" sz="1800" baseline="0" dirty="0"/>
                        <a:t> address</a:t>
                      </a:r>
                      <a:endParaRPr lang="en-GB" sz="1800" dirty="0"/>
                    </a:p>
                  </a:txBody>
                  <a:tcPr marL="121872" marR="121872" marT="45749" marB="45749"/>
                </a:tc>
                <a:tc>
                  <a:txBody>
                    <a:bodyPr/>
                    <a:lstStyle/>
                    <a:p>
                      <a:r>
                        <a:rPr lang="en-GB" sz="1800" dirty="0"/>
                        <a:t>End address</a:t>
                      </a:r>
                    </a:p>
                  </a:txBody>
                  <a:tcPr marL="121872" marR="121872" marT="45749" marB="45749"/>
                </a:tc>
                <a:tc>
                  <a:txBody>
                    <a:bodyPr/>
                    <a:lstStyle/>
                    <a:p>
                      <a:r>
                        <a:rPr lang="en-GB" sz="1800" dirty="0"/>
                        <a:t>Size</a:t>
                      </a:r>
                    </a:p>
                  </a:txBody>
                  <a:tcPr marL="121872" marR="121872" marT="45749" marB="45749"/>
                </a:tc>
                <a:extLst>
                  <a:ext uri="{0D108BD9-81ED-4DB2-BD59-A6C34878D82A}">
                    <a16:rowId xmlns:a16="http://schemas.microsoft.com/office/drawing/2014/main" val="10000"/>
                  </a:ext>
                </a:extLst>
              </a:tr>
              <a:tr h="389425">
                <a:tc>
                  <a:txBody>
                    <a:bodyPr/>
                    <a:lstStyle/>
                    <a:p>
                      <a:r>
                        <a:rPr lang="en-GB" sz="1800" dirty="0"/>
                        <a:t>MEM</a:t>
                      </a:r>
                    </a:p>
                  </a:txBody>
                  <a:tcPr marL="121872" marR="121872" marT="45733" marB="45733"/>
                </a:tc>
                <a:tc>
                  <a:txBody>
                    <a:bodyPr/>
                    <a:lstStyle/>
                    <a:p>
                      <a:r>
                        <a:rPr lang="en-GB" sz="1800" dirty="0"/>
                        <a:t>0x0000_0000</a:t>
                      </a:r>
                    </a:p>
                  </a:txBody>
                  <a:tcPr marL="121872" marR="121872" marT="45733" marB="45733"/>
                </a:tc>
                <a:tc>
                  <a:txBody>
                    <a:bodyPr/>
                    <a:lstStyle/>
                    <a:p>
                      <a:r>
                        <a:rPr lang="en-GB" sz="1800" dirty="0"/>
                        <a:t>0x0FFF_FFFF</a:t>
                      </a:r>
                    </a:p>
                  </a:txBody>
                  <a:tcPr marL="121872" marR="121872" marT="45733" marB="45733"/>
                </a:tc>
                <a:tc>
                  <a:txBody>
                    <a:bodyPr/>
                    <a:lstStyle/>
                    <a:p>
                      <a:r>
                        <a:rPr lang="en-GB" sz="1800" dirty="0"/>
                        <a:t>16MB</a:t>
                      </a:r>
                    </a:p>
                  </a:txBody>
                  <a:tcPr marL="121872" marR="121872" marT="45733" marB="45733"/>
                </a:tc>
                <a:extLst>
                  <a:ext uri="{0D108BD9-81ED-4DB2-BD59-A6C34878D82A}">
                    <a16:rowId xmlns:a16="http://schemas.microsoft.com/office/drawing/2014/main" val="10001"/>
                  </a:ext>
                </a:extLst>
              </a:tr>
              <a:tr h="389459">
                <a:tc>
                  <a:txBody>
                    <a:bodyPr/>
                    <a:lstStyle/>
                    <a:p>
                      <a:r>
                        <a:rPr lang="en-GB" sz="1800" dirty="0"/>
                        <a:t>VGA</a:t>
                      </a:r>
                    </a:p>
                  </a:txBody>
                  <a:tcPr marL="121872" marR="121872" marT="45749" marB="4574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a:t>0x5000_0000</a:t>
                      </a:r>
                    </a:p>
                  </a:txBody>
                  <a:tcPr marL="121872" marR="121872" marT="45749" marB="4574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a:t>0x50FF_FFFF</a:t>
                      </a:r>
                    </a:p>
                  </a:txBody>
                  <a:tcPr marL="121872" marR="121872" marT="45749" marB="45749"/>
                </a:tc>
                <a:tc>
                  <a:txBody>
                    <a:bodyPr/>
                    <a:lstStyle/>
                    <a:p>
                      <a:r>
                        <a:rPr lang="en-GB" sz="1800" dirty="0"/>
                        <a:t>16MB</a:t>
                      </a:r>
                    </a:p>
                  </a:txBody>
                  <a:tcPr marL="121872" marR="121872" marT="45749" marB="45749"/>
                </a:tc>
                <a:extLst>
                  <a:ext uri="{0D108BD9-81ED-4DB2-BD59-A6C34878D82A}">
                    <a16:rowId xmlns:a16="http://schemas.microsoft.com/office/drawing/2014/main" val="10002"/>
                  </a:ext>
                </a:extLst>
              </a:tr>
              <a:tr h="389459">
                <a:tc>
                  <a:txBody>
                    <a:bodyPr/>
                    <a:lstStyle/>
                    <a:p>
                      <a:r>
                        <a:rPr lang="en-GB" sz="1800" dirty="0"/>
                        <a:t>UART</a:t>
                      </a:r>
                    </a:p>
                  </a:txBody>
                  <a:tcPr marL="121872" marR="121872" marT="45749" marB="4574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a:t>0x5100_0000</a:t>
                      </a:r>
                    </a:p>
                  </a:txBody>
                  <a:tcPr marL="121872" marR="121872" marT="45749" marB="4574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a:t>0x51FF_FFFF</a:t>
                      </a:r>
                    </a:p>
                  </a:txBody>
                  <a:tcPr marL="121872" marR="121872" marT="45749" marB="45749"/>
                </a:tc>
                <a:tc>
                  <a:txBody>
                    <a:bodyPr/>
                    <a:lstStyle/>
                    <a:p>
                      <a:r>
                        <a:rPr lang="en-GB" sz="1800" dirty="0"/>
                        <a:t>16MB</a:t>
                      </a:r>
                    </a:p>
                  </a:txBody>
                  <a:tcPr marL="121872" marR="121872" marT="45749" marB="45749"/>
                </a:tc>
                <a:extLst>
                  <a:ext uri="{0D108BD9-81ED-4DB2-BD59-A6C34878D82A}">
                    <a16:rowId xmlns:a16="http://schemas.microsoft.com/office/drawing/2014/main" val="10003"/>
                  </a:ext>
                </a:extLst>
              </a:tr>
            </a:tbl>
          </a:graphicData>
        </a:graphic>
      </p:graphicFrame>
      <p:sp>
        <p:nvSpPr>
          <p:cNvPr id="6" name="Rectangle 5">
            <a:extLst>
              <a:ext uri="{FF2B5EF4-FFF2-40B4-BE49-F238E27FC236}">
                <a16:creationId xmlns:a16="http://schemas.microsoft.com/office/drawing/2014/main" id="{FBFF0BA6-1E1F-4529-8BF9-B166434FD087}"/>
              </a:ext>
            </a:extLst>
          </p:cNvPr>
          <p:cNvSpPr/>
          <p:nvPr/>
        </p:nvSpPr>
        <p:spPr bwMode="auto">
          <a:xfrm>
            <a:off x="1262441" y="3812438"/>
            <a:ext cx="10450134" cy="2179187"/>
          </a:xfrm>
          <a:prstGeom prst="rect">
            <a:avLst/>
          </a:prstGeom>
          <a:solidFill>
            <a:schemeClr val="bg1">
              <a:lumMod val="95000"/>
            </a:schemeClr>
          </a:solidFill>
          <a:ln w="19050" cap="flat" cmpd="sng" algn="ctr">
            <a:noFill/>
            <a:prstDash val="solid"/>
            <a:round/>
            <a:headEnd type="none" w="med" len="med"/>
            <a:tailEnd type="none" w="med" len="med"/>
          </a:ln>
          <a:effectLst/>
        </p:spPr>
        <p:txBody>
          <a:bodyPr wrap="none" anchor="ctr"/>
          <a:lstStyle/>
          <a:p>
            <a:pPr algn="ctr">
              <a:defRPr/>
            </a:pPr>
            <a:endParaRPr lang="en-GB" sz="1200" dirty="0"/>
          </a:p>
        </p:txBody>
      </p:sp>
      <p:sp>
        <p:nvSpPr>
          <p:cNvPr id="7" name="Down Arrow 5">
            <a:extLst>
              <a:ext uri="{FF2B5EF4-FFF2-40B4-BE49-F238E27FC236}">
                <a16:creationId xmlns:a16="http://schemas.microsoft.com/office/drawing/2014/main" id="{791375C3-D5CB-47F2-B611-E88069AE990B}"/>
              </a:ext>
            </a:extLst>
          </p:cNvPr>
          <p:cNvSpPr/>
          <p:nvPr/>
        </p:nvSpPr>
        <p:spPr bwMode="auto">
          <a:xfrm>
            <a:off x="5996446" y="4602632"/>
            <a:ext cx="279291" cy="789497"/>
          </a:xfrm>
          <a:prstGeom prst="downArrow">
            <a:avLst/>
          </a:prstGeom>
          <a:solidFill>
            <a:schemeClr val="bg1">
              <a:lumMod val="65000"/>
            </a:schemeClr>
          </a:solidFill>
          <a:ln w="19050" cap="flat" cmpd="sng" algn="ctr">
            <a:noFill/>
            <a:prstDash val="solid"/>
            <a:round/>
            <a:headEnd type="none" w="med" len="med"/>
            <a:tailEnd type="none" w="med" len="med"/>
          </a:ln>
          <a:effectLst/>
        </p:spPr>
        <p:txBody>
          <a:bodyPr wrap="none" anchor="ctr"/>
          <a:lstStyle/>
          <a:p>
            <a:pPr algn="ctr"/>
            <a:endParaRPr lang="en-GB" dirty="0"/>
          </a:p>
        </p:txBody>
      </p:sp>
      <p:sp>
        <p:nvSpPr>
          <p:cNvPr id="8" name="Down Arrow 6">
            <a:extLst>
              <a:ext uri="{FF2B5EF4-FFF2-40B4-BE49-F238E27FC236}">
                <a16:creationId xmlns:a16="http://schemas.microsoft.com/office/drawing/2014/main" id="{B8DE632F-B1BB-4274-AAB0-3B7F62105EE7}"/>
              </a:ext>
            </a:extLst>
          </p:cNvPr>
          <p:cNvSpPr/>
          <p:nvPr/>
        </p:nvSpPr>
        <p:spPr bwMode="auto">
          <a:xfrm>
            <a:off x="5509803" y="4842346"/>
            <a:ext cx="277176" cy="547683"/>
          </a:xfrm>
          <a:prstGeom prst="downArrow">
            <a:avLst/>
          </a:prstGeom>
          <a:solidFill>
            <a:schemeClr val="accent3">
              <a:lumMod val="60000"/>
              <a:lumOff val="40000"/>
            </a:schemeClr>
          </a:solidFill>
          <a:ln w="19050" cap="flat" cmpd="sng" algn="ctr">
            <a:noFill/>
            <a:prstDash val="solid"/>
            <a:round/>
            <a:headEnd type="none" w="med" len="med"/>
            <a:tailEnd type="none" w="med" len="med"/>
          </a:ln>
          <a:effectLst/>
        </p:spPr>
        <p:txBody>
          <a:bodyPr wrap="none" anchor="ctr"/>
          <a:lstStyle/>
          <a:p>
            <a:pPr algn="ctr">
              <a:defRPr/>
            </a:pPr>
            <a:endParaRPr lang="en-GB" dirty="0">
              <a:cs typeface="+mn-cs"/>
            </a:endParaRPr>
          </a:p>
        </p:txBody>
      </p:sp>
      <p:sp>
        <p:nvSpPr>
          <p:cNvPr id="9" name="Down Arrow 7">
            <a:extLst>
              <a:ext uri="{FF2B5EF4-FFF2-40B4-BE49-F238E27FC236}">
                <a16:creationId xmlns:a16="http://schemas.microsoft.com/office/drawing/2014/main" id="{8D3A4C2C-E04C-48AD-8E53-34BB17F5253D}"/>
              </a:ext>
            </a:extLst>
          </p:cNvPr>
          <p:cNvSpPr/>
          <p:nvPr/>
        </p:nvSpPr>
        <p:spPr bwMode="auto">
          <a:xfrm>
            <a:off x="5084519" y="5085232"/>
            <a:ext cx="279291" cy="302668"/>
          </a:xfrm>
          <a:prstGeom prst="downArrow">
            <a:avLst/>
          </a:prstGeom>
          <a:solidFill>
            <a:schemeClr val="accent2">
              <a:lumMod val="40000"/>
              <a:lumOff val="60000"/>
            </a:schemeClr>
          </a:solidFill>
          <a:ln w="19050" cap="flat" cmpd="sng" algn="ctr">
            <a:noFill/>
            <a:prstDash val="solid"/>
            <a:round/>
            <a:headEnd type="none" w="med" len="med"/>
            <a:tailEnd type="none" w="med" len="med"/>
          </a:ln>
          <a:effectLst/>
        </p:spPr>
        <p:txBody>
          <a:bodyPr wrap="none" anchor="ctr"/>
          <a:lstStyle/>
          <a:p>
            <a:pPr algn="ctr">
              <a:defRPr/>
            </a:pPr>
            <a:endParaRPr lang="en-GB" dirty="0">
              <a:cs typeface="+mn-cs"/>
            </a:endParaRPr>
          </a:p>
        </p:txBody>
      </p:sp>
      <p:sp>
        <p:nvSpPr>
          <p:cNvPr id="10" name="Rectangle 9">
            <a:extLst>
              <a:ext uri="{FF2B5EF4-FFF2-40B4-BE49-F238E27FC236}">
                <a16:creationId xmlns:a16="http://schemas.microsoft.com/office/drawing/2014/main" id="{4D194155-87B3-431E-87C1-CD0AB38F85D0}"/>
              </a:ext>
            </a:extLst>
          </p:cNvPr>
          <p:cNvSpPr/>
          <p:nvPr/>
        </p:nvSpPr>
        <p:spPr bwMode="auto">
          <a:xfrm>
            <a:off x="1424116" y="4567709"/>
            <a:ext cx="10037545" cy="163344"/>
          </a:xfrm>
          <a:prstGeom prst="rect">
            <a:avLst/>
          </a:prstGeom>
          <a:solidFill>
            <a:schemeClr val="bg1">
              <a:lumMod val="65000"/>
            </a:schemeClr>
          </a:solidFill>
          <a:ln w="19050" cap="flat" cmpd="sng" algn="ctr">
            <a:noFill/>
            <a:prstDash val="solid"/>
            <a:round/>
            <a:headEnd type="none" w="med" len="med"/>
            <a:tailEnd type="none" w="med" len="med"/>
          </a:ln>
          <a:effectLst/>
        </p:spPr>
        <p:txBody>
          <a:bodyPr wrap="none" anchor="ctr"/>
          <a:lstStyle/>
          <a:p>
            <a:pPr algn="ctr"/>
            <a:endParaRPr lang="en-GB" dirty="0"/>
          </a:p>
        </p:txBody>
      </p:sp>
      <p:sp>
        <p:nvSpPr>
          <p:cNvPr id="11" name="Down Arrow 9">
            <a:extLst>
              <a:ext uri="{FF2B5EF4-FFF2-40B4-BE49-F238E27FC236}">
                <a16:creationId xmlns:a16="http://schemas.microsoft.com/office/drawing/2014/main" id="{CEB73835-E883-4161-AECE-42FA3DC407DE}"/>
              </a:ext>
            </a:extLst>
          </p:cNvPr>
          <p:cNvSpPr/>
          <p:nvPr/>
        </p:nvSpPr>
        <p:spPr bwMode="auto">
          <a:xfrm>
            <a:off x="2342391" y="4602632"/>
            <a:ext cx="279291" cy="789497"/>
          </a:xfrm>
          <a:prstGeom prst="downArrow">
            <a:avLst/>
          </a:prstGeom>
          <a:solidFill>
            <a:schemeClr val="bg1">
              <a:lumMod val="65000"/>
            </a:schemeClr>
          </a:solidFill>
          <a:ln w="19050" cap="flat" cmpd="sng" algn="ctr">
            <a:noFill/>
            <a:prstDash val="solid"/>
            <a:round/>
            <a:headEnd type="none" w="med" len="med"/>
            <a:tailEnd type="none" w="med" len="med"/>
          </a:ln>
          <a:effectLst/>
        </p:spPr>
        <p:txBody>
          <a:bodyPr wrap="none" anchor="ctr"/>
          <a:lstStyle/>
          <a:p>
            <a:pPr algn="ctr"/>
            <a:endParaRPr lang="en-GB" dirty="0"/>
          </a:p>
        </p:txBody>
      </p:sp>
      <p:sp>
        <p:nvSpPr>
          <p:cNvPr id="12" name="Down Arrow 10">
            <a:extLst>
              <a:ext uri="{FF2B5EF4-FFF2-40B4-BE49-F238E27FC236}">
                <a16:creationId xmlns:a16="http://schemas.microsoft.com/office/drawing/2014/main" id="{DC4ED241-DAB5-4ED3-8767-C926F7472900}"/>
              </a:ext>
            </a:extLst>
          </p:cNvPr>
          <p:cNvSpPr/>
          <p:nvPr/>
        </p:nvSpPr>
        <p:spPr bwMode="auto">
          <a:xfrm>
            <a:off x="4183171" y="4602632"/>
            <a:ext cx="279291" cy="789497"/>
          </a:xfrm>
          <a:prstGeom prst="downArrow">
            <a:avLst/>
          </a:prstGeom>
          <a:solidFill>
            <a:schemeClr val="bg1">
              <a:lumMod val="65000"/>
            </a:schemeClr>
          </a:solidFill>
          <a:ln w="19050" cap="flat" cmpd="sng" algn="ctr">
            <a:noFill/>
            <a:prstDash val="solid"/>
            <a:round/>
            <a:headEnd type="none" w="med" len="med"/>
            <a:tailEnd type="none" w="med" len="med"/>
          </a:ln>
          <a:effectLst/>
        </p:spPr>
        <p:txBody>
          <a:bodyPr wrap="none" anchor="ctr"/>
          <a:lstStyle/>
          <a:p>
            <a:pPr algn="ctr"/>
            <a:endParaRPr lang="en-GB" dirty="0"/>
          </a:p>
        </p:txBody>
      </p:sp>
      <p:sp>
        <p:nvSpPr>
          <p:cNvPr id="13" name="Rectangle 12">
            <a:extLst>
              <a:ext uri="{FF2B5EF4-FFF2-40B4-BE49-F238E27FC236}">
                <a16:creationId xmlns:a16="http://schemas.microsoft.com/office/drawing/2014/main" id="{26397881-B477-49F4-AC06-69D2A6E86793}"/>
              </a:ext>
            </a:extLst>
          </p:cNvPr>
          <p:cNvSpPr/>
          <p:nvPr/>
        </p:nvSpPr>
        <p:spPr bwMode="auto">
          <a:xfrm>
            <a:off x="1424116" y="4809009"/>
            <a:ext cx="10037545" cy="163344"/>
          </a:xfrm>
          <a:prstGeom prst="rect">
            <a:avLst/>
          </a:prstGeom>
          <a:solidFill>
            <a:schemeClr val="accent3">
              <a:lumMod val="60000"/>
              <a:lumOff val="40000"/>
            </a:schemeClr>
          </a:solidFill>
          <a:ln w="19050" cap="flat" cmpd="sng" algn="ctr">
            <a:noFill/>
            <a:prstDash val="solid"/>
            <a:round/>
            <a:headEnd type="none" w="med" len="med"/>
            <a:tailEnd type="none" w="med" len="med"/>
          </a:ln>
          <a:effectLst/>
        </p:spPr>
        <p:txBody>
          <a:bodyPr wrap="none" anchor="ctr"/>
          <a:lstStyle/>
          <a:p>
            <a:pPr algn="ctr">
              <a:defRPr/>
            </a:pPr>
            <a:endParaRPr lang="en-GB" sz="1000" dirty="0"/>
          </a:p>
        </p:txBody>
      </p:sp>
      <p:sp>
        <p:nvSpPr>
          <p:cNvPr id="14" name="Down Arrow 12">
            <a:extLst>
              <a:ext uri="{FF2B5EF4-FFF2-40B4-BE49-F238E27FC236}">
                <a16:creationId xmlns:a16="http://schemas.microsoft.com/office/drawing/2014/main" id="{E822620E-F10F-439A-8B88-A7C2FE6CDB72}"/>
              </a:ext>
            </a:extLst>
          </p:cNvPr>
          <p:cNvSpPr/>
          <p:nvPr/>
        </p:nvSpPr>
        <p:spPr bwMode="auto">
          <a:xfrm>
            <a:off x="1874790" y="4842346"/>
            <a:ext cx="277176" cy="547683"/>
          </a:xfrm>
          <a:prstGeom prst="downArrow">
            <a:avLst/>
          </a:prstGeom>
          <a:solidFill>
            <a:schemeClr val="accent3">
              <a:lumMod val="60000"/>
              <a:lumOff val="40000"/>
            </a:schemeClr>
          </a:solidFill>
          <a:ln w="19050" cap="flat" cmpd="sng" algn="ctr">
            <a:noFill/>
            <a:prstDash val="solid"/>
            <a:round/>
            <a:headEnd type="none" w="med" len="med"/>
            <a:tailEnd type="none" w="med" len="med"/>
          </a:ln>
          <a:effectLst/>
        </p:spPr>
        <p:txBody>
          <a:bodyPr wrap="none" anchor="ctr"/>
          <a:lstStyle/>
          <a:p>
            <a:pPr algn="ctr">
              <a:defRPr/>
            </a:pPr>
            <a:endParaRPr lang="en-GB" dirty="0">
              <a:cs typeface="+mn-cs"/>
            </a:endParaRPr>
          </a:p>
        </p:txBody>
      </p:sp>
      <p:sp>
        <p:nvSpPr>
          <p:cNvPr id="15" name="Down Arrow 13">
            <a:extLst>
              <a:ext uri="{FF2B5EF4-FFF2-40B4-BE49-F238E27FC236}">
                <a16:creationId xmlns:a16="http://schemas.microsoft.com/office/drawing/2014/main" id="{F7DABC82-7D44-4F72-8B72-090D006C8B4B}"/>
              </a:ext>
            </a:extLst>
          </p:cNvPr>
          <p:cNvSpPr/>
          <p:nvPr/>
        </p:nvSpPr>
        <p:spPr bwMode="auto">
          <a:xfrm>
            <a:off x="3696528" y="4842346"/>
            <a:ext cx="277174" cy="547683"/>
          </a:xfrm>
          <a:prstGeom prst="downArrow">
            <a:avLst/>
          </a:prstGeom>
          <a:solidFill>
            <a:schemeClr val="accent3">
              <a:lumMod val="60000"/>
              <a:lumOff val="40000"/>
            </a:schemeClr>
          </a:solidFill>
          <a:ln w="19050" cap="flat" cmpd="sng" algn="ctr">
            <a:noFill/>
            <a:prstDash val="solid"/>
            <a:round/>
            <a:headEnd type="none" w="med" len="med"/>
            <a:tailEnd type="none" w="med" len="med"/>
          </a:ln>
          <a:effectLst/>
        </p:spPr>
        <p:txBody>
          <a:bodyPr wrap="none" anchor="ctr"/>
          <a:lstStyle/>
          <a:p>
            <a:pPr algn="ctr">
              <a:defRPr/>
            </a:pPr>
            <a:endParaRPr lang="en-GB" dirty="0">
              <a:cs typeface="+mn-cs"/>
            </a:endParaRPr>
          </a:p>
        </p:txBody>
      </p:sp>
      <p:sp>
        <p:nvSpPr>
          <p:cNvPr id="16" name="Rectangle 15">
            <a:extLst>
              <a:ext uri="{FF2B5EF4-FFF2-40B4-BE49-F238E27FC236}">
                <a16:creationId xmlns:a16="http://schemas.microsoft.com/office/drawing/2014/main" id="{108C7922-D4CC-48CE-A0CF-022FE1A677A0}"/>
              </a:ext>
            </a:extLst>
          </p:cNvPr>
          <p:cNvSpPr/>
          <p:nvPr/>
        </p:nvSpPr>
        <p:spPr bwMode="auto">
          <a:xfrm>
            <a:off x="5300336" y="3872383"/>
            <a:ext cx="2185662" cy="414767"/>
          </a:xfrm>
          <a:prstGeom prst="rect">
            <a:avLst/>
          </a:prstGeom>
          <a:solidFill>
            <a:schemeClr val="bg2">
              <a:lumMod val="40000"/>
              <a:lumOff val="60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r>
              <a:rPr lang="en-GB" sz="1200" dirty="0"/>
              <a:t>Arm Cortex-M0</a:t>
            </a:r>
          </a:p>
          <a:p>
            <a:pPr algn="ctr">
              <a:defRPr/>
            </a:pPr>
            <a:r>
              <a:rPr lang="en-GB" sz="1200" dirty="0"/>
              <a:t>Processor</a:t>
            </a:r>
          </a:p>
        </p:txBody>
      </p:sp>
      <p:sp>
        <p:nvSpPr>
          <p:cNvPr id="17" name="Rectangle 16">
            <a:extLst>
              <a:ext uri="{FF2B5EF4-FFF2-40B4-BE49-F238E27FC236}">
                <a16:creationId xmlns:a16="http://schemas.microsoft.com/office/drawing/2014/main" id="{3E60A8A5-969A-4B56-8793-D2ECAEFE6E57}"/>
              </a:ext>
            </a:extLst>
          </p:cNvPr>
          <p:cNvSpPr/>
          <p:nvPr/>
        </p:nvSpPr>
        <p:spPr bwMode="auto">
          <a:xfrm>
            <a:off x="1422000" y="5385272"/>
            <a:ext cx="1349906" cy="462808"/>
          </a:xfrm>
          <a:prstGeom prst="rect">
            <a:avLst/>
          </a:prstGeom>
          <a:solidFill>
            <a:schemeClr val="accent5">
              <a:lumMod val="60000"/>
              <a:lumOff val="40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r>
              <a:rPr lang="en-GB" sz="1000" dirty="0"/>
              <a:t>BRAM</a:t>
            </a:r>
          </a:p>
        </p:txBody>
      </p:sp>
      <p:sp>
        <p:nvSpPr>
          <p:cNvPr id="18" name="Rectangle 17">
            <a:extLst>
              <a:ext uri="{FF2B5EF4-FFF2-40B4-BE49-F238E27FC236}">
                <a16:creationId xmlns:a16="http://schemas.microsoft.com/office/drawing/2014/main" id="{B6EE0C04-DAC4-4191-8CE8-15399A0FC585}"/>
              </a:ext>
            </a:extLst>
          </p:cNvPr>
          <p:cNvSpPr/>
          <p:nvPr/>
        </p:nvSpPr>
        <p:spPr bwMode="auto">
          <a:xfrm>
            <a:off x="1422000" y="5051897"/>
            <a:ext cx="10039661" cy="163344"/>
          </a:xfrm>
          <a:prstGeom prst="rect">
            <a:avLst/>
          </a:prstGeom>
          <a:solidFill>
            <a:schemeClr val="accent2">
              <a:lumMod val="40000"/>
              <a:lumOff val="60000"/>
            </a:schemeClr>
          </a:solidFill>
          <a:ln w="19050" cap="flat" cmpd="sng" algn="ctr">
            <a:noFill/>
            <a:prstDash val="solid"/>
            <a:round/>
            <a:headEnd type="none" w="med" len="med"/>
            <a:tailEnd type="none" w="med" len="med"/>
          </a:ln>
          <a:effectLst/>
        </p:spPr>
        <p:txBody>
          <a:bodyPr wrap="none" anchor="ctr"/>
          <a:lstStyle/>
          <a:p>
            <a:pPr algn="ctr">
              <a:defRPr/>
            </a:pPr>
            <a:endParaRPr lang="en-GB" sz="1000" dirty="0"/>
          </a:p>
        </p:txBody>
      </p:sp>
      <p:sp>
        <p:nvSpPr>
          <p:cNvPr id="19" name="TextBox 30">
            <a:extLst>
              <a:ext uri="{FF2B5EF4-FFF2-40B4-BE49-F238E27FC236}">
                <a16:creationId xmlns:a16="http://schemas.microsoft.com/office/drawing/2014/main" id="{78E00388-9C85-4BAB-BB2A-26B55648B0D8}"/>
              </a:ext>
            </a:extLst>
          </p:cNvPr>
          <p:cNvSpPr txBox="1">
            <a:spLocks noChangeArrowheads="1"/>
          </p:cNvSpPr>
          <p:nvPr/>
        </p:nvSpPr>
        <p:spPr bwMode="auto">
          <a:xfrm>
            <a:off x="1068655" y="3754907"/>
            <a:ext cx="1817506"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ctr" eaLnBrk="1" hangingPunct="1"/>
            <a:r>
              <a:rPr lang="en-GB" sz="1200" dirty="0"/>
              <a:t>System on Chip</a:t>
            </a:r>
          </a:p>
        </p:txBody>
      </p:sp>
      <p:sp>
        <p:nvSpPr>
          <p:cNvPr id="20" name="TextBox 75">
            <a:extLst>
              <a:ext uri="{FF2B5EF4-FFF2-40B4-BE49-F238E27FC236}">
                <a16:creationId xmlns:a16="http://schemas.microsoft.com/office/drawing/2014/main" id="{DE9D8568-ACB9-4997-AF0A-484FAE07E40F}"/>
              </a:ext>
            </a:extLst>
          </p:cNvPr>
          <p:cNvSpPr txBox="1">
            <a:spLocks noChangeArrowheads="1"/>
          </p:cNvSpPr>
          <p:nvPr/>
        </p:nvSpPr>
        <p:spPr bwMode="auto">
          <a:xfrm>
            <a:off x="7974757" y="4286720"/>
            <a:ext cx="3580001"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100" dirty="0"/>
              <a:t>Arm AMBA 3 AHB-Lite System Bus</a:t>
            </a:r>
          </a:p>
          <a:p>
            <a:pPr eaLnBrk="1" hangingPunct="1"/>
            <a:endParaRPr lang="en-GB" sz="1100" dirty="0"/>
          </a:p>
        </p:txBody>
      </p:sp>
      <p:sp>
        <p:nvSpPr>
          <p:cNvPr id="21" name="Down Arrow 19">
            <a:extLst>
              <a:ext uri="{FF2B5EF4-FFF2-40B4-BE49-F238E27FC236}">
                <a16:creationId xmlns:a16="http://schemas.microsoft.com/office/drawing/2014/main" id="{111DD9C7-BB1B-4739-988A-D7DAB8ADCB56}"/>
              </a:ext>
            </a:extLst>
          </p:cNvPr>
          <p:cNvSpPr/>
          <p:nvPr/>
        </p:nvSpPr>
        <p:spPr bwMode="auto">
          <a:xfrm>
            <a:off x="1424116" y="5085232"/>
            <a:ext cx="279291" cy="302668"/>
          </a:xfrm>
          <a:prstGeom prst="downArrow">
            <a:avLst/>
          </a:prstGeom>
          <a:solidFill>
            <a:schemeClr val="accent2">
              <a:lumMod val="40000"/>
              <a:lumOff val="60000"/>
            </a:schemeClr>
          </a:solidFill>
          <a:ln w="19050" cap="flat" cmpd="sng" algn="ctr">
            <a:noFill/>
            <a:prstDash val="solid"/>
            <a:round/>
            <a:headEnd type="none" w="med" len="med"/>
            <a:tailEnd type="none" w="med" len="med"/>
          </a:ln>
          <a:effectLst/>
        </p:spPr>
        <p:txBody>
          <a:bodyPr wrap="none" anchor="ctr"/>
          <a:lstStyle/>
          <a:p>
            <a:pPr algn="ctr">
              <a:defRPr/>
            </a:pPr>
            <a:endParaRPr lang="en-GB" dirty="0">
              <a:cs typeface="+mn-cs"/>
            </a:endParaRPr>
          </a:p>
        </p:txBody>
      </p:sp>
      <p:sp>
        <p:nvSpPr>
          <p:cNvPr id="22" name="Down Arrow 20">
            <a:extLst>
              <a:ext uri="{FF2B5EF4-FFF2-40B4-BE49-F238E27FC236}">
                <a16:creationId xmlns:a16="http://schemas.microsoft.com/office/drawing/2014/main" id="{BAFE537E-C653-435A-822F-6B2EE71307F0}"/>
              </a:ext>
            </a:extLst>
          </p:cNvPr>
          <p:cNvSpPr/>
          <p:nvPr/>
        </p:nvSpPr>
        <p:spPr bwMode="auto">
          <a:xfrm>
            <a:off x="3271244" y="5085232"/>
            <a:ext cx="279291" cy="302668"/>
          </a:xfrm>
          <a:prstGeom prst="downArrow">
            <a:avLst/>
          </a:prstGeom>
          <a:solidFill>
            <a:schemeClr val="accent2">
              <a:lumMod val="40000"/>
              <a:lumOff val="60000"/>
            </a:schemeClr>
          </a:solidFill>
          <a:ln w="19050" cap="flat" cmpd="sng" algn="ctr">
            <a:noFill/>
            <a:prstDash val="solid"/>
            <a:round/>
            <a:headEnd type="none" w="med" len="med"/>
            <a:tailEnd type="none" w="med" len="med"/>
          </a:ln>
          <a:effectLst/>
        </p:spPr>
        <p:txBody>
          <a:bodyPr wrap="none" anchor="ctr"/>
          <a:lstStyle/>
          <a:p>
            <a:pPr algn="ctr">
              <a:defRPr/>
            </a:pPr>
            <a:endParaRPr lang="en-GB" dirty="0">
              <a:cs typeface="+mn-cs"/>
            </a:endParaRPr>
          </a:p>
        </p:txBody>
      </p:sp>
      <p:sp>
        <p:nvSpPr>
          <p:cNvPr id="23" name="Down Arrow 21">
            <a:extLst>
              <a:ext uri="{FF2B5EF4-FFF2-40B4-BE49-F238E27FC236}">
                <a16:creationId xmlns:a16="http://schemas.microsoft.com/office/drawing/2014/main" id="{0F7AF5C1-44A5-4464-88C9-EF2324322E5E}"/>
              </a:ext>
            </a:extLst>
          </p:cNvPr>
          <p:cNvSpPr/>
          <p:nvPr/>
        </p:nvSpPr>
        <p:spPr bwMode="auto">
          <a:xfrm rot="10800000">
            <a:off x="5617709" y="4297831"/>
            <a:ext cx="279291" cy="760672"/>
          </a:xfrm>
          <a:prstGeom prst="downArrow">
            <a:avLst/>
          </a:prstGeom>
          <a:solidFill>
            <a:schemeClr val="accent2">
              <a:lumMod val="40000"/>
              <a:lumOff val="60000"/>
            </a:schemeClr>
          </a:solidFill>
          <a:ln w="19050" cap="flat" cmpd="sng" algn="ctr">
            <a:noFill/>
            <a:prstDash val="solid"/>
            <a:round/>
            <a:headEnd type="none" w="med" len="med"/>
            <a:tailEnd type="none" w="med" len="med"/>
          </a:ln>
          <a:effectLst/>
        </p:spPr>
        <p:txBody>
          <a:bodyPr wrap="none" anchor="ctr"/>
          <a:lstStyle/>
          <a:p>
            <a:pPr algn="ctr">
              <a:defRPr/>
            </a:pPr>
            <a:endParaRPr lang="en-GB" dirty="0">
              <a:cs typeface="+mn-cs"/>
            </a:endParaRPr>
          </a:p>
        </p:txBody>
      </p:sp>
      <p:sp>
        <p:nvSpPr>
          <p:cNvPr id="24" name="Down Arrow 22">
            <a:extLst>
              <a:ext uri="{FF2B5EF4-FFF2-40B4-BE49-F238E27FC236}">
                <a16:creationId xmlns:a16="http://schemas.microsoft.com/office/drawing/2014/main" id="{55C34349-A6E4-4C17-9446-52A201BE417D}"/>
              </a:ext>
            </a:extLst>
          </p:cNvPr>
          <p:cNvSpPr/>
          <p:nvPr/>
        </p:nvSpPr>
        <p:spPr bwMode="auto">
          <a:xfrm rot="10800000">
            <a:off x="6254579" y="4297831"/>
            <a:ext cx="277176" cy="549285"/>
          </a:xfrm>
          <a:prstGeom prst="downArrow">
            <a:avLst/>
          </a:prstGeom>
          <a:solidFill>
            <a:schemeClr val="accent3">
              <a:lumMod val="60000"/>
              <a:lumOff val="40000"/>
            </a:schemeClr>
          </a:solidFill>
          <a:ln w="19050" cap="flat" cmpd="sng" algn="ctr">
            <a:noFill/>
            <a:prstDash val="solid"/>
            <a:round/>
            <a:headEnd type="none" w="med" len="med"/>
            <a:tailEnd type="none" w="med" len="med"/>
          </a:ln>
          <a:effectLst/>
        </p:spPr>
        <p:txBody>
          <a:bodyPr wrap="none" anchor="ctr"/>
          <a:lstStyle/>
          <a:p>
            <a:pPr algn="ctr">
              <a:defRPr/>
            </a:pPr>
            <a:endParaRPr lang="en-GB" dirty="0">
              <a:cs typeface="+mn-cs"/>
            </a:endParaRPr>
          </a:p>
        </p:txBody>
      </p:sp>
      <p:sp>
        <p:nvSpPr>
          <p:cNvPr id="25" name="Down Arrow 23">
            <a:extLst>
              <a:ext uri="{FF2B5EF4-FFF2-40B4-BE49-F238E27FC236}">
                <a16:creationId xmlns:a16="http://schemas.microsoft.com/office/drawing/2014/main" id="{A63B5451-3CF1-4E01-A7A7-08F5858FA921}"/>
              </a:ext>
            </a:extLst>
          </p:cNvPr>
          <p:cNvSpPr/>
          <p:nvPr/>
        </p:nvSpPr>
        <p:spPr bwMode="auto">
          <a:xfrm rot="10800000">
            <a:off x="6885096" y="4297831"/>
            <a:ext cx="279291" cy="331493"/>
          </a:xfrm>
          <a:prstGeom prst="downArrow">
            <a:avLst/>
          </a:prstGeom>
          <a:solidFill>
            <a:schemeClr val="bg1">
              <a:lumMod val="65000"/>
            </a:schemeClr>
          </a:solidFill>
          <a:ln w="19050" cap="flat" cmpd="sng" algn="ctr">
            <a:noFill/>
            <a:prstDash val="solid"/>
            <a:round/>
            <a:headEnd type="none" w="med" len="med"/>
            <a:tailEnd type="none" w="med" len="med"/>
          </a:ln>
          <a:effectLst/>
        </p:spPr>
        <p:txBody>
          <a:bodyPr wrap="none" anchor="ctr"/>
          <a:lstStyle/>
          <a:p>
            <a:pPr algn="ctr">
              <a:defRPr/>
            </a:pPr>
            <a:endParaRPr lang="en-GB" dirty="0">
              <a:cs typeface="+mn-cs"/>
            </a:endParaRPr>
          </a:p>
        </p:txBody>
      </p:sp>
      <p:sp>
        <p:nvSpPr>
          <p:cNvPr id="26" name="TextBox 29">
            <a:extLst>
              <a:ext uri="{FF2B5EF4-FFF2-40B4-BE49-F238E27FC236}">
                <a16:creationId xmlns:a16="http://schemas.microsoft.com/office/drawing/2014/main" id="{0B403187-C789-49E5-A512-2B51DC3CF751}"/>
              </a:ext>
            </a:extLst>
          </p:cNvPr>
          <p:cNvSpPr txBox="1">
            <a:spLocks noChangeArrowheads="1"/>
          </p:cNvSpPr>
          <p:nvPr/>
        </p:nvSpPr>
        <p:spPr bwMode="auto">
          <a:xfrm>
            <a:off x="5795442" y="4748683"/>
            <a:ext cx="217931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dirty="0"/>
              <a:t>32-bit Address Bus</a:t>
            </a:r>
          </a:p>
        </p:txBody>
      </p:sp>
      <p:sp>
        <p:nvSpPr>
          <p:cNvPr id="27" name="TextBox 28">
            <a:extLst>
              <a:ext uri="{FF2B5EF4-FFF2-40B4-BE49-F238E27FC236}">
                <a16:creationId xmlns:a16="http://schemas.microsoft.com/office/drawing/2014/main" id="{EAC885FF-E09C-4128-92C7-FD3BA508C74D}"/>
              </a:ext>
            </a:extLst>
          </p:cNvPr>
          <p:cNvSpPr txBox="1">
            <a:spLocks noChangeArrowheads="1"/>
          </p:cNvSpPr>
          <p:nvPr/>
        </p:nvSpPr>
        <p:spPr bwMode="auto">
          <a:xfrm>
            <a:off x="4987191" y="4991571"/>
            <a:ext cx="181962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dirty="0"/>
              <a:t>32-bit Data Bus</a:t>
            </a:r>
          </a:p>
        </p:txBody>
      </p:sp>
      <p:sp>
        <p:nvSpPr>
          <p:cNvPr id="28" name="TextBox 29">
            <a:extLst>
              <a:ext uri="{FF2B5EF4-FFF2-40B4-BE49-F238E27FC236}">
                <a16:creationId xmlns:a16="http://schemas.microsoft.com/office/drawing/2014/main" id="{99EDC0DF-7561-4C18-8B96-0B245130B760}"/>
              </a:ext>
            </a:extLst>
          </p:cNvPr>
          <p:cNvSpPr txBox="1">
            <a:spLocks noChangeArrowheads="1"/>
          </p:cNvSpPr>
          <p:nvPr/>
        </p:nvSpPr>
        <p:spPr bwMode="auto">
          <a:xfrm>
            <a:off x="6434425" y="4504208"/>
            <a:ext cx="183443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dirty="0"/>
              <a:t>Control Signals</a:t>
            </a:r>
          </a:p>
        </p:txBody>
      </p:sp>
      <p:pic>
        <p:nvPicPr>
          <p:cNvPr id="29" name="Picture 42">
            <a:extLst>
              <a:ext uri="{FF2B5EF4-FFF2-40B4-BE49-F238E27FC236}">
                <a16:creationId xmlns:a16="http://schemas.microsoft.com/office/drawing/2014/main" id="{09CD9065-5687-4EEE-B424-5D2585516E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97605" y="3893020"/>
            <a:ext cx="1652472" cy="4355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 name="Rectangle 29">
            <a:extLst>
              <a:ext uri="{FF2B5EF4-FFF2-40B4-BE49-F238E27FC236}">
                <a16:creationId xmlns:a16="http://schemas.microsoft.com/office/drawing/2014/main" id="{D1E8627B-302B-4558-A146-26F194B9B8E6}"/>
              </a:ext>
            </a:extLst>
          </p:cNvPr>
          <p:cNvSpPr/>
          <p:nvPr/>
        </p:nvSpPr>
        <p:spPr bwMode="auto">
          <a:xfrm>
            <a:off x="3159105" y="5385272"/>
            <a:ext cx="1349906" cy="462808"/>
          </a:xfrm>
          <a:prstGeom prst="rect">
            <a:avLst/>
          </a:prstGeom>
          <a:solidFill>
            <a:schemeClr val="accent5">
              <a:lumMod val="60000"/>
              <a:lumOff val="40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r>
              <a:rPr lang="en-GB" sz="1000" dirty="0"/>
              <a:t>VGA</a:t>
            </a:r>
          </a:p>
          <a:p>
            <a:pPr algn="ctr">
              <a:defRPr/>
            </a:pPr>
            <a:r>
              <a:rPr lang="en-GB" sz="1000" dirty="0"/>
              <a:t>Peripheral</a:t>
            </a:r>
          </a:p>
        </p:txBody>
      </p:sp>
      <p:sp>
        <p:nvSpPr>
          <p:cNvPr id="31" name="Rectangle 30">
            <a:extLst>
              <a:ext uri="{FF2B5EF4-FFF2-40B4-BE49-F238E27FC236}">
                <a16:creationId xmlns:a16="http://schemas.microsoft.com/office/drawing/2014/main" id="{31EBDB15-6F73-43A3-8361-D62AFC0C6D2D}"/>
              </a:ext>
            </a:extLst>
          </p:cNvPr>
          <p:cNvSpPr/>
          <p:nvPr/>
        </p:nvSpPr>
        <p:spPr bwMode="auto">
          <a:xfrm>
            <a:off x="3159105" y="6170119"/>
            <a:ext cx="1349906" cy="462808"/>
          </a:xfrm>
          <a:prstGeom prst="rect">
            <a:avLst/>
          </a:prstGeom>
          <a:solidFill>
            <a:schemeClr val="accent5">
              <a:lumMod val="60000"/>
              <a:lumOff val="40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r>
              <a:rPr lang="en-GB" sz="1000" dirty="0"/>
              <a:t>Monitor</a:t>
            </a:r>
          </a:p>
        </p:txBody>
      </p:sp>
      <p:sp>
        <p:nvSpPr>
          <p:cNvPr id="32" name="Up-Down Arrow 30">
            <a:extLst>
              <a:ext uri="{FF2B5EF4-FFF2-40B4-BE49-F238E27FC236}">
                <a16:creationId xmlns:a16="http://schemas.microsoft.com/office/drawing/2014/main" id="{A8F23A43-DE3A-4B55-B7C0-230A4D9B7866}"/>
              </a:ext>
            </a:extLst>
          </p:cNvPr>
          <p:cNvSpPr/>
          <p:nvPr/>
        </p:nvSpPr>
        <p:spPr bwMode="auto">
          <a:xfrm>
            <a:off x="3696528" y="5844058"/>
            <a:ext cx="272582" cy="316916"/>
          </a:xfrm>
          <a:prstGeom prst="upDownArrow">
            <a:avLst/>
          </a:prstGeom>
          <a:solidFill>
            <a:schemeClr val="bg1">
              <a:lumMod val="95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dirty="0"/>
          </a:p>
        </p:txBody>
      </p:sp>
      <p:sp>
        <p:nvSpPr>
          <p:cNvPr id="35" name="Rectangle 34">
            <a:extLst>
              <a:ext uri="{FF2B5EF4-FFF2-40B4-BE49-F238E27FC236}">
                <a16:creationId xmlns:a16="http://schemas.microsoft.com/office/drawing/2014/main" id="{98554395-62DB-4AE3-8730-DDB11BC400A1}"/>
              </a:ext>
            </a:extLst>
          </p:cNvPr>
          <p:cNvSpPr/>
          <p:nvPr/>
        </p:nvSpPr>
        <p:spPr bwMode="auto">
          <a:xfrm>
            <a:off x="4972380" y="5385272"/>
            <a:ext cx="1349906" cy="462808"/>
          </a:xfrm>
          <a:prstGeom prst="rect">
            <a:avLst/>
          </a:prstGeom>
          <a:solidFill>
            <a:schemeClr val="accent5">
              <a:lumMod val="60000"/>
              <a:lumOff val="40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r>
              <a:rPr lang="en-GB" sz="1000" dirty="0"/>
              <a:t>UART</a:t>
            </a:r>
          </a:p>
          <a:p>
            <a:pPr algn="ctr">
              <a:defRPr/>
            </a:pPr>
            <a:r>
              <a:rPr lang="en-GB" sz="1000" dirty="0"/>
              <a:t>Peripheral</a:t>
            </a:r>
          </a:p>
        </p:txBody>
      </p:sp>
      <p:sp>
        <p:nvSpPr>
          <p:cNvPr id="36" name="Rectangle 35">
            <a:extLst>
              <a:ext uri="{FF2B5EF4-FFF2-40B4-BE49-F238E27FC236}">
                <a16:creationId xmlns:a16="http://schemas.microsoft.com/office/drawing/2014/main" id="{60E2B167-A25C-41D7-93FD-1B62E3DD05E8}"/>
              </a:ext>
            </a:extLst>
          </p:cNvPr>
          <p:cNvSpPr/>
          <p:nvPr/>
        </p:nvSpPr>
        <p:spPr bwMode="auto">
          <a:xfrm>
            <a:off x="4972380" y="6199819"/>
            <a:ext cx="1349906" cy="462808"/>
          </a:xfrm>
          <a:prstGeom prst="rect">
            <a:avLst/>
          </a:prstGeom>
          <a:solidFill>
            <a:schemeClr val="accent5">
              <a:lumMod val="60000"/>
              <a:lumOff val="40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r>
              <a:rPr lang="en-GB" sz="1000" dirty="0"/>
              <a:t>To Host</a:t>
            </a:r>
          </a:p>
        </p:txBody>
      </p:sp>
      <p:sp>
        <p:nvSpPr>
          <p:cNvPr id="37" name="Up-Down Arrow 35">
            <a:extLst>
              <a:ext uri="{FF2B5EF4-FFF2-40B4-BE49-F238E27FC236}">
                <a16:creationId xmlns:a16="http://schemas.microsoft.com/office/drawing/2014/main" id="{0C59A9C6-096F-48B2-86C5-6D23ADB77289}"/>
              </a:ext>
            </a:extLst>
          </p:cNvPr>
          <p:cNvSpPr/>
          <p:nvPr/>
        </p:nvSpPr>
        <p:spPr bwMode="auto">
          <a:xfrm>
            <a:off x="5509803" y="5844058"/>
            <a:ext cx="285638" cy="358449"/>
          </a:xfrm>
          <a:prstGeom prst="upDownArrow">
            <a:avLst/>
          </a:prstGeom>
          <a:solidFill>
            <a:schemeClr val="bg1">
              <a:lumMod val="95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dirty="0"/>
          </a:p>
        </p:txBody>
      </p:sp>
      <p:sp>
        <p:nvSpPr>
          <p:cNvPr id="38" name="Rounded Rectangle 91">
            <a:extLst>
              <a:ext uri="{FF2B5EF4-FFF2-40B4-BE49-F238E27FC236}">
                <a16:creationId xmlns:a16="http://schemas.microsoft.com/office/drawing/2014/main" id="{7258AEFA-B4E9-49DB-AC6A-6105B322BC09}"/>
              </a:ext>
            </a:extLst>
          </p:cNvPr>
          <p:cNvSpPr>
            <a:spLocks noChangeArrowheads="1"/>
          </p:cNvSpPr>
          <p:nvPr/>
        </p:nvSpPr>
        <p:spPr bwMode="auto">
          <a:xfrm>
            <a:off x="4726942" y="5267797"/>
            <a:ext cx="1840781" cy="1479100"/>
          </a:xfrm>
          <a:prstGeom prst="roundRect">
            <a:avLst>
              <a:gd name="adj" fmla="val 16667"/>
            </a:avLst>
          </a:prstGeom>
          <a:noFill/>
          <a:ln w="19050" algn="ctr">
            <a:solidFill>
              <a:srgbClr val="C00000"/>
            </a:solidFill>
            <a:prstDash val="sysDash"/>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dirty="0"/>
          </a:p>
        </p:txBody>
      </p:sp>
      <p:sp>
        <p:nvSpPr>
          <p:cNvPr id="39" name="Content Placeholder 18">
            <a:extLst>
              <a:ext uri="{FF2B5EF4-FFF2-40B4-BE49-F238E27FC236}">
                <a16:creationId xmlns:a16="http://schemas.microsoft.com/office/drawing/2014/main" id="{491A7A85-ED18-49D1-A0FA-3EB123478C63}"/>
              </a:ext>
            </a:extLst>
          </p:cNvPr>
          <p:cNvSpPr txBox="1">
            <a:spLocks noChangeArrowheads="1"/>
          </p:cNvSpPr>
          <p:nvPr/>
        </p:nvSpPr>
        <p:spPr bwMode="auto">
          <a:xfrm>
            <a:off x="312609" y="3295545"/>
            <a:ext cx="11180763" cy="403225"/>
          </a:xfrm>
          <a:prstGeom prst="rect">
            <a:avLst/>
          </a:prstGeom>
        </p:spPr>
        <p:txBody>
          <a:bodyPr vert="horz" wrap="square" lIns="0" tIns="0" rIns="0" bIns="0" numCol="1" rtlCol="0" anchor="t" anchorCtr="0" compatLnSpc="1">
            <a:prstTxWarp prst="textNoShape">
              <a:avLst/>
            </a:prstTxWarp>
            <a:noAutofit/>
          </a:bodyPr>
          <a:lstStyle>
            <a:lvl1pPr marL="342900" indent="-342900" algn="l" rtl="0" eaLnBrk="1" fontAlgn="base" hangingPunct="1">
              <a:lnSpc>
                <a:spcPct val="100000"/>
              </a:lnSpc>
              <a:spcBef>
                <a:spcPts val="600"/>
              </a:spcBef>
              <a:spcAft>
                <a:spcPts val="0"/>
              </a:spcAft>
              <a:buClr>
                <a:schemeClr val="accent1"/>
              </a:buClr>
              <a:buFont typeface="Arial" charset="0"/>
              <a:buChar char="•"/>
              <a:defRPr sz="2400" kern="1200">
                <a:solidFill>
                  <a:schemeClr val="tx2"/>
                </a:solidFill>
                <a:latin typeface="+mn-lt"/>
                <a:ea typeface="ＭＳ Ｐゴシック" charset="0"/>
                <a:cs typeface="ＭＳ Ｐゴシック" charset="0"/>
              </a:defRPr>
            </a:lvl1pPr>
            <a:lvl2pPr marL="672783" indent="-166688" algn="l" rtl="0" eaLnBrk="1" fontAlgn="base" hangingPunct="1">
              <a:lnSpc>
                <a:spcPct val="100000"/>
              </a:lnSpc>
              <a:spcBef>
                <a:spcPts val="0"/>
              </a:spcBef>
              <a:spcAft>
                <a:spcPts val="0"/>
              </a:spcAft>
              <a:buClr>
                <a:schemeClr val="accent1"/>
              </a:buClr>
              <a:buSzPct val="80000"/>
              <a:buFont typeface="Arial" charset="0"/>
              <a:buChar char="•"/>
              <a:defRPr sz="2000" kern="1200">
                <a:solidFill>
                  <a:schemeClr val="tx2"/>
                </a:solidFill>
                <a:latin typeface="+mn-lt"/>
                <a:ea typeface="ＭＳ Ｐゴシック" charset="0"/>
                <a:cs typeface="+mn-cs"/>
              </a:defRPr>
            </a:lvl2pPr>
            <a:lvl3pPr marL="947103" indent="-166688" algn="l" rtl="0" eaLnBrk="1" fontAlgn="base" hangingPunct="1">
              <a:lnSpc>
                <a:spcPct val="100000"/>
              </a:lnSpc>
              <a:spcBef>
                <a:spcPts val="0"/>
              </a:spcBef>
              <a:spcAft>
                <a:spcPts val="0"/>
              </a:spcAft>
              <a:buClr>
                <a:schemeClr val="accent1"/>
              </a:buClr>
              <a:buSzPct val="80000"/>
              <a:buFont typeface="Calibri" charset="0"/>
              <a:buChar char="–"/>
              <a:defRPr sz="1800" kern="1200">
                <a:solidFill>
                  <a:schemeClr val="tx2"/>
                </a:solidFill>
                <a:latin typeface="+mn-lt"/>
                <a:ea typeface="ＭＳ Ｐゴシック" charset="0"/>
                <a:cs typeface="+mn-cs"/>
              </a:defRPr>
            </a:lvl3pPr>
            <a:lvl4pPr marL="1293178" indent="-173038" algn="l" rtl="0" eaLnBrk="1" fontAlgn="base" hangingPunct="1">
              <a:lnSpc>
                <a:spcPct val="100000"/>
              </a:lnSpc>
              <a:spcBef>
                <a:spcPts val="0"/>
              </a:spcBef>
              <a:spcAft>
                <a:spcPts val="0"/>
              </a:spcAft>
              <a:buClr>
                <a:schemeClr val="accent1"/>
              </a:buClr>
              <a:buSzPct val="80000"/>
              <a:buFont typeface="Wingdings" charset="2"/>
              <a:buChar char="§"/>
              <a:defRPr sz="1800" kern="1200">
                <a:solidFill>
                  <a:schemeClr val="tx2"/>
                </a:solidFill>
                <a:latin typeface="+mn-lt"/>
                <a:ea typeface="ＭＳ Ｐゴシック" charset="0"/>
                <a:cs typeface="+mn-cs"/>
              </a:defRPr>
            </a:lvl4pPr>
            <a:lvl5pPr marL="1518603" indent="-168275" algn="l" rtl="0" eaLnBrk="1" fontAlgn="base" hangingPunct="1">
              <a:lnSpc>
                <a:spcPct val="100000"/>
              </a:lnSpc>
              <a:spcBef>
                <a:spcPts val="0"/>
              </a:spcBef>
              <a:spcAft>
                <a:spcPts val="0"/>
              </a:spcAft>
              <a:buClr>
                <a:schemeClr val="accent1"/>
              </a:buClr>
              <a:buSzPct val="80000"/>
              <a:buFont typeface="Calibri" charset="0"/>
              <a:buChar char="–"/>
              <a:defRPr sz="1800" kern="1200">
                <a:solidFill>
                  <a:schemeClr val="tx2"/>
                </a:solidFill>
                <a:latin typeface="+mn-lt"/>
                <a:ea typeface="ＭＳ Ｐゴシック" charset="0"/>
                <a:cs typeface="+mn-cs"/>
              </a:defRPr>
            </a:lvl5pPr>
            <a:lvl6pPr marL="16550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a:solidFill>
                  <a:schemeClr val="tx2"/>
                </a:solidFill>
                <a:latin typeface="+mn-lt"/>
                <a:ea typeface="+mn-ea"/>
                <a:cs typeface="+mn-cs"/>
              </a:defRPr>
            </a:lvl6pPr>
            <a:lvl7pPr marL="18836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a:solidFill>
                  <a:schemeClr val="tx2"/>
                </a:solidFill>
                <a:latin typeface="+mn-lt"/>
                <a:ea typeface="+mn-ea"/>
                <a:cs typeface="+mn-cs"/>
              </a:defRPr>
            </a:lvl7pPr>
            <a:lvl8pPr marL="21122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a:solidFill>
                  <a:schemeClr val="tx2"/>
                </a:solidFill>
                <a:latin typeface="+mn-lt"/>
                <a:ea typeface="+mn-ea"/>
                <a:cs typeface="+mn-cs"/>
              </a:defRPr>
            </a:lvl8pPr>
            <a:lvl9pPr marL="23408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a:solidFill>
                  <a:schemeClr val="tx2"/>
                </a:solidFill>
                <a:latin typeface="+mn-lt"/>
                <a:ea typeface="+mn-ea"/>
                <a:cs typeface="+mn-cs"/>
              </a:defRPr>
            </a:lvl9pPr>
          </a:lstStyle>
          <a:p>
            <a:r>
              <a:rPr lang="en-GB" dirty="0">
                <a:highlight>
                  <a:srgbClr val="FFFF00"/>
                </a:highlight>
              </a:rPr>
              <a:t>The memory space corresponds to address under which we will access UART via BUS:</a:t>
            </a:r>
            <a:endParaRPr lang="en-US" altLang="en-US" dirty="0">
              <a:highlight>
                <a:srgbClr val="FFFF00"/>
              </a:highlight>
              <a:ea typeface="ＭＳ Ｐゴシック" panose="020B0600070205080204" pitchFamily="34" charset="-128"/>
            </a:endParaRPr>
          </a:p>
        </p:txBody>
      </p:sp>
    </p:spTree>
    <p:extLst>
      <p:ext uri="{BB962C8B-B14F-4D97-AF65-F5344CB8AC3E}">
        <p14:creationId xmlns:p14="http://schemas.microsoft.com/office/powerpoint/2010/main" val="22327742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GB" dirty="0"/>
              <a:t>Memory Space</a:t>
            </a:r>
            <a:endParaRPr lang="en-US" dirty="0"/>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sz="quarter" idx="1"/>
          </p:nvPr>
        </p:nvSpPr>
        <p:spPr bwMode="auto">
          <a:xfrm>
            <a:off x="492125" y="1187450"/>
            <a:ext cx="11180763" cy="3275012"/>
          </a:xfrm>
        </p:spPr>
        <p:txBody>
          <a:bodyPr wrap="square" numCol="1" anchor="t" anchorCtr="0" compatLnSpc="1">
            <a:prstTxWarp prst="textNoShape">
              <a:avLst/>
            </a:prstTxWarp>
          </a:bodyPr>
          <a:lstStyle/>
          <a:p>
            <a:r>
              <a:rPr lang="en-GB" dirty="0"/>
              <a:t>The UART peripheral should have at least two registers</a:t>
            </a:r>
            <a:endParaRPr lang="en-US" altLang="en-US" dirty="0">
              <a:ea typeface="ＭＳ Ｐゴシック" panose="020B0600070205080204" pitchFamily="34" charset="-128"/>
            </a:endParaRPr>
          </a:p>
          <a:p>
            <a:pPr lvl="1"/>
            <a:r>
              <a:rPr lang="en-IN" altLang="en-US" dirty="0">
                <a:ea typeface="ＭＳ Ｐゴシック" panose="020B0600070205080204" pitchFamily="34" charset="-128"/>
              </a:rPr>
              <a:t>Data register</a:t>
            </a:r>
          </a:p>
          <a:p>
            <a:pPr lvl="1"/>
            <a:r>
              <a:rPr lang="en-IN" altLang="en-US" dirty="0">
                <a:ea typeface="ＭＳ Ｐゴシック" panose="020B0600070205080204" pitchFamily="34" charset="-128"/>
              </a:rPr>
              <a:t>Used for both input and output data</a:t>
            </a:r>
          </a:p>
          <a:p>
            <a:pPr lvl="1"/>
            <a:r>
              <a:rPr lang="en-IN" altLang="en-US" dirty="0">
                <a:ea typeface="ＭＳ Ｐゴシック" panose="020B0600070205080204" pitchFamily="34" charset="-128"/>
              </a:rPr>
              <a:t>FIFO status register</a:t>
            </a:r>
          </a:p>
          <a:p>
            <a:pPr lvl="1"/>
            <a:r>
              <a:rPr lang="en-IN" altLang="en-US" dirty="0">
                <a:ea typeface="ＭＳ Ｐゴシック" panose="020B0600070205080204" pitchFamily="34" charset="-128"/>
              </a:rPr>
              <a:t>Bit0: Rx FIFO Empty</a:t>
            </a:r>
          </a:p>
          <a:p>
            <a:pPr lvl="1"/>
            <a:r>
              <a:rPr lang="en-IN" altLang="en-US" dirty="0">
                <a:ea typeface="ＭＳ Ｐゴシック" panose="020B0600070205080204" pitchFamily="34" charset="-128"/>
              </a:rPr>
              <a:t>If empty, processor cannot read from the FIFO.</a:t>
            </a:r>
          </a:p>
          <a:p>
            <a:pPr lvl="1"/>
            <a:r>
              <a:rPr lang="en-IN" altLang="en-US" dirty="0">
                <a:ea typeface="ＭＳ Ｐゴシック" panose="020B0600070205080204" pitchFamily="34" charset="-128"/>
              </a:rPr>
              <a:t>Bit1: Tx FIFO Full</a:t>
            </a:r>
          </a:p>
          <a:p>
            <a:pPr lvl="1"/>
            <a:r>
              <a:rPr lang="en-IN" altLang="en-US" dirty="0">
                <a:ea typeface="ＭＳ Ｐゴシック" panose="020B0600070205080204" pitchFamily="34" charset="-128"/>
              </a:rPr>
              <a:t>If full, processor has to wait before writing to the FIFO.</a:t>
            </a:r>
            <a:endParaRPr lang="en-US" altLang="en-US" dirty="0">
              <a:ea typeface="ＭＳ Ｐゴシック" panose="020B0600070205080204" pitchFamily="34" charset="-128"/>
            </a:endParaRPr>
          </a:p>
        </p:txBody>
      </p:sp>
      <p:graphicFrame>
        <p:nvGraphicFramePr>
          <p:cNvPr id="5" name="Content Placeholder 5">
            <a:extLst>
              <a:ext uri="{FF2B5EF4-FFF2-40B4-BE49-F238E27FC236}">
                <a16:creationId xmlns:a16="http://schemas.microsoft.com/office/drawing/2014/main" id="{DFB2F7AA-F607-4A0E-9233-8AA46148159A}"/>
              </a:ext>
            </a:extLst>
          </p:cNvPr>
          <p:cNvGraphicFramePr>
            <a:graphicFrameLocks/>
          </p:cNvGraphicFramePr>
          <p:nvPr>
            <p:extLst>
              <p:ext uri="{D42A27DB-BD31-4B8C-83A1-F6EECF244321}">
                <p14:modId xmlns:p14="http://schemas.microsoft.com/office/powerpoint/2010/main" val="297242106"/>
              </p:ext>
            </p:extLst>
          </p:nvPr>
        </p:nvGraphicFramePr>
        <p:xfrm>
          <a:off x="735778" y="4370388"/>
          <a:ext cx="10693456" cy="1112838"/>
        </p:xfrm>
        <a:graphic>
          <a:graphicData uri="http://schemas.openxmlformats.org/drawingml/2006/table">
            <a:tbl>
              <a:tblPr firstRow="1" bandRow="1">
                <a:tableStyleId>{5C22544A-7EE6-4342-B048-85BDC9FD1C3A}</a:tableStyleId>
              </a:tblPr>
              <a:tblGrid>
                <a:gridCol w="3646870">
                  <a:extLst>
                    <a:ext uri="{9D8B030D-6E8A-4147-A177-3AD203B41FA5}">
                      <a16:colId xmlns:a16="http://schemas.microsoft.com/office/drawing/2014/main" val="20000"/>
                    </a:ext>
                  </a:extLst>
                </a:gridCol>
                <a:gridCol w="3482101">
                  <a:extLst>
                    <a:ext uri="{9D8B030D-6E8A-4147-A177-3AD203B41FA5}">
                      <a16:colId xmlns:a16="http://schemas.microsoft.com/office/drawing/2014/main" val="20001"/>
                    </a:ext>
                  </a:extLst>
                </a:gridCol>
                <a:gridCol w="3564485">
                  <a:extLst>
                    <a:ext uri="{9D8B030D-6E8A-4147-A177-3AD203B41FA5}">
                      <a16:colId xmlns:a16="http://schemas.microsoft.com/office/drawing/2014/main" val="20002"/>
                    </a:ext>
                  </a:extLst>
                </a:gridCol>
              </a:tblGrid>
              <a:tr h="370946">
                <a:tc>
                  <a:txBody>
                    <a:bodyPr/>
                    <a:lstStyle/>
                    <a:p>
                      <a:r>
                        <a:rPr lang="en-GB" sz="1800" dirty="0"/>
                        <a:t>Register</a:t>
                      </a:r>
                      <a:r>
                        <a:rPr lang="en-GB" sz="1800" baseline="0" dirty="0"/>
                        <a:t> </a:t>
                      </a:r>
                      <a:endParaRPr lang="en-GB" sz="1800" dirty="0"/>
                    </a:p>
                  </a:txBody>
                  <a:tcPr marL="121879" marR="121879" marT="45733" marB="45733"/>
                </a:tc>
                <a:tc>
                  <a:txBody>
                    <a:bodyPr/>
                    <a:lstStyle/>
                    <a:p>
                      <a:r>
                        <a:rPr lang="en-GB" sz="1800" dirty="0"/>
                        <a:t>Base</a:t>
                      </a:r>
                      <a:r>
                        <a:rPr lang="en-GB" sz="1800" baseline="0" dirty="0"/>
                        <a:t> address</a:t>
                      </a:r>
                      <a:endParaRPr lang="en-GB" sz="1800" dirty="0"/>
                    </a:p>
                  </a:txBody>
                  <a:tcPr marL="121879" marR="121879" marT="45733" marB="45733"/>
                </a:tc>
                <a:tc>
                  <a:txBody>
                    <a:bodyPr/>
                    <a:lstStyle/>
                    <a:p>
                      <a:r>
                        <a:rPr lang="en-GB" sz="1800" dirty="0"/>
                        <a:t>Size</a:t>
                      </a:r>
                    </a:p>
                  </a:txBody>
                  <a:tcPr marL="121879" marR="121879" marT="45733" marB="45733"/>
                </a:tc>
                <a:extLst>
                  <a:ext uri="{0D108BD9-81ED-4DB2-BD59-A6C34878D82A}">
                    <a16:rowId xmlns:a16="http://schemas.microsoft.com/office/drawing/2014/main" val="10000"/>
                  </a:ext>
                </a:extLst>
              </a:tr>
              <a:tr h="370946">
                <a:tc>
                  <a:txBody>
                    <a:bodyPr/>
                    <a:lstStyle/>
                    <a:p>
                      <a:pPr algn="l"/>
                      <a:r>
                        <a:rPr lang="en-GB" sz="1800" dirty="0"/>
                        <a:t>Data </a:t>
                      </a:r>
                    </a:p>
                  </a:txBody>
                  <a:tcPr marL="121879" marR="121879" marT="45733" marB="45733"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a:t>0x5100_0000</a:t>
                      </a:r>
                    </a:p>
                  </a:txBody>
                  <a:tcPr marL="121879" marR="121879" marT="45733" marB="45733"/>
                </a:tc>
                <a:tc>
                  <a:txBody>
                    <a:bodyPr/>
                    <a:lstStyle/>
                    <a:p>
                      <a:r>
                        <a:rPr lang="en-GB" sz="1800" dirty="0"/>
                        <a:t>4 Byte</a:t>
                      </a:r>
                    </a:p>
                  </a:txBody>
                  <a:tcPr marL="121879" marR="121879" marT="45733" marB="45733"/>
                </a:tc>
                <a:extLst>
                  <a:ext uri="{0D108BD9-81ED-4DB2-BD59-A6C34878D82A}">
                    <a16:rowId xmlns:a16="http://schemas.microsoft.com/office/drawing/2014/main" val="10001"/>
                  </a:ext>
                </a:extLst>
              </a:tr>
              <a:tr h="370946">
                <a:tc>
                  <a:txBody>
                    <a:bodyPr/>
                    <a:lstStyle/>
                    <a:p>
                      <a:pPr algn="l"/>
                      <a:r>
                        <a:rPr lang="en-GB" sz="1800" dirty="0"/>
                        <a:t>FIFO status</a:t>
                      </a:r>
                    </a:p>
                  </a:txBody>
                  <a:tcPr marL="121879" marR="121879" marT="45733" marB="45733"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a:t>0x5100_0004</a:t>
                      </a:r>
                    </a:p>
                  </a:txBody>
                  <a:tcPr marL="121879" marR="121879" marT="45733" marB="45733"/>
                </a:tc>
                <a:tc>
                  <a:txBody>
                    <a:bodyPr/>
                    <a:lstStyle/>
                    <a:p>
                      <a:r>
                        <a:rPr lang="en-GB" sz="1800" dirty="0"/>
                        <a:t>4</a:t>
                      </a:r>
                      <a:r>
                        <a:rPr lang="en-GB" sz="1800" baseline="0" dirty="0"/>
                        <a:t> </a:t>
                      </a:r>
                      <a:r>
                        <a:rPr lang="en-GB" sz="1800" dirty="0"/>
                        <a:t>Byte</a:t>
                      </a:r>
                    </a:p>
                  </a:txBody>
                  <a:tcPr marL="121879" marR="121879" marT="45733" marB="45733"/>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1038530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GB" dirty="0"/>
              <a:t>Module Syllabus</a:t>
            </a:r>
            <a:endParaRPr lang="en-US" dirty="0"/>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sz="quarter" idx="1"/>
          </p:nvPr>
        </p:nvSpPr>
        <p:spPr bwMode="auto">
          <a:xfrm>
            <a:off x="492125" y="1639888"/>
            <a:ext cx="11180763" cy="4086225"/>
          </a:xfrm>
        </p:spPr>
        <p:txBody>
          <a:bodyPr wrap="square" numCol="1" anchor="t" anchorCtr="0" compatLnSpc="1">
            <a:prstTxWarp prst="textNoShape">
              <a:avLst/>
            </a:prstTxWarp>
          </a:bodyPr>
          <a:lstStyle/>
          <a:p>
            <a:r>
              <a:rPr lang="en-IN" dirty="0">
                <a:ea typeface="ＭＳ Ｐゴシック" panose="020B0600070205080204" pitchFamily="34" charset="-128"/>
              </a:rPr>
              <a:t>P</a:t>
            </a:r>
            <a:r>
              <a:rPr lang="en-GB" dirty="0"/>
              <a:t>rinciples of Serial and Parallel Communication</a:t>
            </a:r>
            <a:endParaRPr lang="en-US" sz="2000" dirty="0">
              <a:ea typeface="ＭＳ Ｐゴシック" panose="020B0600070205080204" pitchFamily="34" charset="-128"/>
            </a:endParaRPr>
          </a:p>
          <a:p>
            <a:r>
              <a:rPr lang="en-GB" sz="2400" dirty="0">
                <a:ea typeface="ＭＳ Ｐゴシック" panose="020B0600070205080204" pitchFamily="34" charset="-128"/>
              </a:rPr>
              <a:t>The UART (Universal Asynchronous Receiver/Transmitter) Protocol</a:t>
            </a:r>
          </a:p>
          <a:p>
            <a:r>
              <a:rPr lang="en-GB" sz="2400" dirty="0">
                <a:ea typeface="ＭＳ Ｐゴシック" panose="020B0600070205080204" pitchFamily="34" charset="-128"/>
              </a:rPr>
              <a:t>Design and Implementation of an AHB UART Peripheral</a:t>
            </a:r>
          </a:p>
          <a:p>
            <a:pPr marL="0" indent="0">
              <a:buNone/>
            </a:pPr>
            <a:endParaRPr lang="en-GB" altLang="en-US" dirty="0">
              <a:ea typeface="ＭＳ Ｐゴシック" panose="020B0600070205080204" pitchFamily="34" charset="-128"/>
            </a:endParaRPr>
          </a:p>
        </p:txBody>
      </p:sp>
    </p:spTree>
    <p:extLst>
      <p:ext uri="{BB962C8B-B14F-4D97-AF65-F5344CB8AC3E}">
        <p14:creationId xmlns:p14="http://schemas.microsoft.com/office/powerpoint/2010/main" val="39196208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GB" dirty="0"/>
              <a:t>Building a System on a Chip (SoC)</a:t>
            </a:r>
            <a:endParaRPr lang="en-US" dirty="0"/>
          </a:p>
        </p:txBody>
      </p:sp>
      <p:sp>
        <p:nvSpPr>
          <p:cNvPr id="6" name="Rectangle 5">
            <a:extLst>
              <a:ext uri="{FF2B5EF4-FFF2-40B4-BE49-F238E27FC236}">
                <a16:creationId xmlns:a16="http://schemas.microsoft.com/office/drawing/2014/main" id="{DFB53E63-B11D-4323-9877-E75DE0A5FE4E}"/>
              </a:ext>
            </a:extLst>
          </p:cNvPr>
          <p:cNvSpPr/>
          <p:nvPr/>
        </p:nvSpPr>
        <p:spPr bwMode="auto">
          <a:xfrm>
            <a:off x="6757128" y="3460130"/>
            <a:ext cx="4183015" cy="993775"/>
          </a:xfrm>
          <a:prstGeom prst="rect">
            <a:avLst/>
          </a:prstGeom>
          <a:solidFill>
            <a:schemeClr val="accent5">
              <a:lumMod val="60000"/>
              <a:lumOff val="40000"/>
            </a:schemeClr>
          </a:solidFill>
          <a:ln w="19050" cap="flat" cmpd="sng" algn="ctr">
            <a:solidFill>
              <a:schemeClr val="tx1">
                <a:lumMod val="50000"/>
                <a:lumOff val="5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endParaRPr lang="en-GB" sz="1000" dirty="0">
              <a:cs typeface="Arial" charset="0"/>
            </a:endParaRPr>
          </a:p>
        </p:txBody>
      </p:sp>
      <p:sp>
        <p:nvSpPr>
          <p:cNvPr id="7" name="Rectangle 6">
            <a:extLst>
              <a:ext uri="{FF2B5EF4-FFF2-40B4-BE49-F238E27FC236}">
                <a16:creationId xmlns:a16="http://schemas.microsoft.com/office/drawing/2014/main" id="{FEAE2A88-B708-4E17-828B-799853F6B225}"/>
              </a:ext>
            </a:extLst>
          </p:cNvPr>
          <p:cNvSpPr/>
          <p:nvPr/>
        </p:nvSpPr>
        <p:spPr bwMode="auto">
          <a:xfrm>
            <a:off x="6907352" y="4020517"/>
            <a:ext cx="1127743" cy="347663"/>
          </a:xfrm>
          <a:prstGeom prst="rect">
            <a:avLst/>
          </a:prstGeom>
          <a:solidFill>
            <a:schemeClr val="bg1">
              <a:lumMod val="85000"/>
            </a:schemeClr>
          </a:solidFill>
          <a:ln w="19050" cap="flat" cmpd="sng" algn="ctr">
            <a:solidFill>
              <a:schemeClr val="tx1">
                <a:lumMod val="50000"/>
                <a:lumOff val="5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r>
              <a:rPr lang="en-US" altLang="zh-CN" sz="1000" dirty="0">
                <a:cs typeface="Arial" charset="0"/>
              </a:rPr>
              <a:t>Memory</a:t>
            </a:r>
            <a:endParaRPr lang="en-GB" sz="1000" dirty="0">
              <a:cs typeface="Arial" charset="0"/>
            </a:endParaRPr>
          </a:p>
        </p:txBody>
      </p:sp>
      <p:sp>
        <p:nvSpPr>
          <p:cNvPr id="8" name="Rectangle 7">
            <a:extLst>
              <a:ext uri="{FF2B5EF4-FFF2-40B4-BE49-F238E27FC236}">
                <a16:creationId xmlns:a16="http://schemas.microsoft.com/office/drawing/2014/main" id="{883ED766-7A30-4C28-A803-FDBE0FFCBEE7}"/>
              </a:ext>
            </a:extLst>
          </p:cNvPr>
          <p:cNvSpPr/>
          <p:nvPr/>
        </p:nvSpPr>
        <p:spPr bwMode="auto">
          <a:xfrm>
            <a:off x="8327082" y="4020517"/>
            <a:ext cx="1127742" cy="347663"/>
          </a:xfrm>
          <a:prstGeom prst="rect">
            <a:avLst/>
          </a:prstGeom>
          <a:solidFill>
            <a:schemeClr val="bg1">
              <a:lumMod val="85000"/>
            </a:schemeClr>
          </a:solidFill>
          <a:ln w="19050" cap="flat" cmpd="sng" algn="ctr">
            <a:solidFill>
              <a:schemeClr val="tx1">
                <a:lumMod val="50000"/>
                <a:lumOff val="5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r>
              <a:rPr lang="en-GB" sz="1000" dirty="0">
                <a:cs typeface="Arial" charset="0"/>
              </a:rPr>
              <a:t>VGA</a:t>
            </a:r>
          </a:p>
          <a:p>
            <a:pPr algn="ctr">
              <a:defRPr/>
            </a:pPr>
            <a:r>
              <a:rPr lang="en-GB" sz="1000" dirty="0">
                <a:cs typeface="Arial" charset="0"/>
              </a:rPr>
              <a:t>Peripheral</a:t>
            </a:r>
          </a:p>
        </p:txBody>
      </p:sp>
      <p:sp>
        <p:nvSpPr>
          <p:cNvPr id="9" name="Rectangle 8">
            <a:extLst>
              <a:ext uri="{FF2B5EF4-FFF2-40B4-BE49-F238E27FC236}">
                <a16:creationId xmlns:a16="http://schemas.microsoft.com/office/drawing/2014/main" id="{BDA006FF-E779-4112-BBA4-5FFDF2A3AC14}"/>
              </a:ext>
            </a:extLst>
          </p:cNvPr>
          <p:cNvSpPr/>
          <p:nvPr/>
        </p:nvSpPr>
        <p:spPr bwMode="auto">
          <a:xfrm>
            <a:off x="9702377" y="4020517"/>
            <a:ext cx="1125627" cy="347663"/>
          </a:xfrm>
          <a:prstGeom prst="rect">
            <a:avLst/>
          </a:prstGeom>
          <a:solidFill>
            <a:schemeClr val="bg1">
              <a:lumMod val="85000"/>
            </a:schemeClr>
          </a:solidFill>
          <a:ln w="19050" cap="flat" cmpd="sng" algn="ctr">
            <a:solidFill>
              <a:schemeClr val="tx1">
                <a:lumMod val="50000"/>
                <a:lumOff val="5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r>
              <a:rPr lang="en-GB" sz="1000" dirty="0">
                <a:cs typeface="Arial" charset="0"/>
              </a:rPr>
              <a:t>UART</a:t>
            </a:r>
          </a:p>
          <a:p>
            <a:pPr algn="ctr">
              <a:defRPr/>
            </a:pPr>
            <a:r>
              <a:rPr lang="en-GB" sz="1000" dirty="0">
                <a:cs typeface="Arial" charset="0"/>
              </a:rPr>
              <a:t>Peripheral</a:t>
            </a:r>
          </a:p>
        </p:txBody>
      </p:sp>
      <p:sp>
        <p:nvSpPr>
          <p:cNvPr id="10" name="Rectangle 9">
            <a:extLst>
              <a:ext uri="{FF2B5EF4-FFF2-40B4-BE49-F238E27FC236}">
                <a16:creationId xmlns:a16="http://schemas.microsoft.com/office/drawing/2014/main" id="{67758060-DD13-40DF-AD13-5C8AAAB045E4}"/>
              </a:ext>
            </a:extLst>
          </p:cNvPr>
          <p:cNvSpPr/>
          <p:nvPr/>
        </p:nvSpPr>
        <p:spPr bwMode="auto">
          <a:xfrm>
            <a:off x="6907352" y="3545854"/>
            <a:ext cx="1127743" cy="347662"/>
          </a:xfrm>
          <a:prstGeom prst="rect">
            <a:avLst/>
          </a:prstGeom>
          <a:solidFill>
            <a:schemeClr val="bg1">
              <a:lumMod val="85000"/>
            </a:schemeClr>
          </a:solidFill>
          <a:ln w="19050" cap="flat" cmpd="sng" algn="ctr">
            <a:solidFill>
              <a:schemeClr val="tx1">
                <a:lumMod val="50000"/>
                <a:lumOff val="5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r>
              <a:rPr lang="en-GB" sz="1000" dirty="0">
                <a:cs typeface="Arial" charset="0"/>
              </a:rPr>
              <a:t>Timer</a:t>
            </a:r>
          </a:p>
          <a:p>
            <a:pPr algn="ctr">
              <a:defRPr/>
            </a:pPr>
            <a:r>
              <a:rPr lang="en-GB" sz="1000" dirty="0">
                <a:cs typeface="Arial" charset="0"/>
              </a:rPr>
              <a:t>Peripheral</a:t>
            </a:r>
          </a:p>
        </p:txBody>
      </p:sp>
      <p:sp>
        <p:nvSpPr>
          <p:cNvPr id="11" name="Rectangle 10">
            <a:extLst>
              <a:ext uri="{FF2B5EF4-FFF2-40B4-BE49-F238E27FC236}">
                <a16:creationId xmlns:a16="http://schemas.microsoft.com/office/drawing/2014/main" id="{A4870B42-8828-4AED-85DC-689E434F4B98}"/>
              </a:ext>
            </a:extLst>
          </p:cNvPr>
          <p:cNvSpPr/>
          <p:nvPr/>
        </p:nvSpPr>
        <p:spPr bwMode="auto">
          <a:xfrm>
            <a:off x="8316501" y="3545854"/>
            <a:ext cx="1127743" cy="347662"/>
          </a:xfrm>
          <a:prstGeom prst="rect">
            <a:avLst/>
          </a:prstGeom>
          <a:solidFill>
            <a:schemeClr val="bg1">
              <a:lumMod val="85000"/>
            </a:schemeClr>
          </a:solidFill>
          <a:ln w="19050" cap="flat" cmpd="sng" algn="ctr">
            <a:solidFill>
              <a:schemeClr val="tx1">
                <a:lumMod val="50000"/>
                <a:lumOff val="5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r>
              <a:rPr lang="en-GB" sz="1000" dirty="0">
                <a:cs typeface="Arial" charset="0"/>
              </a:rPr>
              <a:t>GPIO</a:t>
            </a:r>
          </a:p>
          <a:p>
            <a:pPr algn="ctr">
              <a:defRPr/>
            </a:pPr>
            <a:r>
              <a:rPr lang="en-GB" sz="1000" dirty="0">
                <a:cs typeface="Arial" charset="0"/>
              </a:rPr>
              <a:t>Peripheral</a:t>
            </a:r>
          </a:p>
        </p:txBody>
      </p:sp>
      <p:sp>
        <p:nvSpPr>
          <p:cNvPr id="12" name="Rectangle 11">
            <a:extLst>
              <a:ext uri="{FF2B5EF4-FFF2-40B4-BE49-F238E27FC236}">
                <a16:creationId xmlns:a16="http://schemas.microsoft.com/office/drawing/2014/main" id="{029CE6E1-74A2-4202-BAD3-89975B41F8E8}"/>
              </a:ext>
            </a:extLst>
          </p:cNvPr>
          <p:cNvSpPr/>
          <p:nvPr/>
        </p:nvSpPr>
        <p:spPr bwMode="auto">
          <a:xfrm>
            <a:off x="9685451" y="3545854"/>
            <a:ext cx="1127742" cy="347662"/>
          </a:xfrm>
          <a:prstGeom prst="rect">
            <a:avLst/>
          </a:prstGeom>
          <a:solidFill>
            <a:schemeClr val="bg1">
              <a:lumMod val="85000"/>
            </a:schemeClr>
          </a:solidFill>
          <a:ln w="19050" cap="flat" cmpd="sng" algn="ctr">
            <a:solidFill>
              <a:schemeClr val="tx1">
                <a:lumMod val="50000"/>
                <a:lumOff val="5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r>
              <a:rPr lang="en-GB" sz="1000" dirty="0">
                <a:cs typeface="Arial" charset="0"/>
              </a:rPr>
              <a:t>7-Segment</a:t>
            </a:r>
          </a:p>
          <a:p>
            <a:pPr algn="ctr">
              <a:defRPr/>
            </a:pPr>
            <a:r>
              <a:rPr lang="en-GB" sz="1000" dirty="0">
                <a:cs typeface="Arial" charset="0"/>
              </a:rPr>
              <a:t>Peripheral</a:t>
            </a:r>
          </a:p>
        </p:txBody>
      </p:sp>
      <p:sp>
        <p:nvSpPr>
          <p:cNvPr id="13" name="Rectangle 12">
            <a:extLst>
              <a:ext uri="{FF2B5EF4-FFF2-40B4-BE49-F238E27FC236}">
                <a16:creationId xmlns:a16="http://schemas.microsoft.com/office/drawing/2014/main" id="{A7BC271A-F6BF-4737-BDDB-2052EED825D5}"/>
              </a:ext>
            </a:extLst>
          </p:cNvPr>
          <p:cNvSpPr/>
          <p:nvPr/>
        </p:nvSpPr>
        <p:spPr bwMode="auto">
          <a:xfrm>
            <a:off x="3304077" y="2937842"/>
            <a:ext cx="2786561" cy="265113"/>
          </a:xfrm>
          <a:prstGeom prst="rect">
            <a:avLst/>
          </a:prstGeom>
          <a:solidFill>
            <a:schemeClr val="accent1">
              <a:lumMod val="20000"/>
              <a:lumOff val="80000"/>
            </a:schemeClr>
          </a:solidFill>
          <a:ln w="19050" cap="flat" cmpd="sng" algn="ctr">
            <a:solidFill>
              <a:schemeClr val="tx1">
                <a:lumMod val="50000"/>
                <a:lumOff val="5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r>
              <a:rPr lang="en-GB" sz="1200" dirty="0">
                <a:cs typeface="Arial" charset="0"/>
              </a:rPr>
              <a:t>Arm CMSIS-Core</a:t>
            </a:r>
          </a:p>
        </p:txBody>
      </p:sp>
      <p:sp>
        <p:nvSpPr>
          <p:cNvPr id="14" name="Rectangle 13">
            <a:extLst>
              <a:ext uri="{FF2B5EF4-FFF2-40B4-BE49-F238E27FC236}">
                <a16:creationId xmlns:a16="http://schemas.microsoft.com/office/drawing/2014/main" id="{96309D7C-52B1-401C-8703-7042504301A8}"/>
              </a:ext>
            </a:extLst>
          </p:cNvPr>
          <p:cNvSpPr/>
          <p:nvPr/>
        </p:nvSpPr>
        <p:spPr bwMode="auto">
          <a:xfrm>
            <a:off x="3304077" y="2356816"/>
            <a:ext cx="7636066" cy="300038"/>
          </a:xfrm>
          <a:prstGeom prst="rect">
            <a:avLst/>
          </a:prstGeom>
          <a:solidFill>
            <a:schemeClr val="accent3">
              <a:lumMod val="40000"/>
              <a:lumOff val="60000"/>
            </a:schemeClr>
          </a:solidFill>
          <a:ln w="19050" cap="flat" cmpd="sng" algn="ctr">
            <a:solidFill>
              <a:schemeClr val="tx1">
                <a:lumMod val="50000"/>
                <a:lumOff val="5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r>
              <a:rPr lang="en-GB" sz="1200" dirty="0">
                <a:cs typeface="Arial" charset="0"/>
              </a:rPr>
              <a:t>Application Programming Interface (API)</a:t>
            </a:r>
          </a:p>
        </p:txBody>
      </p:sp>
      <p:sp>
        <p:nvSpPr>
          <p:cNvPr id="15" name="Rectangle 14">
            <a:extLst>
              <a:ext uri="{FF2B5EF4-FFF2-40B4-BE49-F238E27FC236}">
                <a16:creationId xmlns:a16="http://schemas.microsoft.com/office/drawing/2014/main" id="{A3DC6B68-75E8-4FA2-8F98-CF0876593566}"/>
              </a:ext>
            </a:extLst>
          </p:cNvPr>
          <p:cNvSpPr/>
          <p:nvPr/>
        </p:nvSpPr>
        <p:spPr bwMode="auto">
          <a:xfrm>
            <a:off x="3304077" y="1724992"/>
            <a:ext cx="7636066" cy="347663"/>
          </a:xfrm>
          <a:prstGeom prst="rect">
            <a:avLst/>
          </a:prstGeom>
          <a:solidFill>
            <a:schemeClr val="accent2">
              <a:lumMod val="20000"/>
              <a:lumOff val="80000"/>
            </a:schemeClr>
          </a:solidFill>
          <a:ln w="19050" cap="flat" cmpd="sng" algn="ctr">
            <a:solidFill>
              <a:schemeClr val="tx1">
                <a:lumMod val="50000"/>
                <a:lumOff val="5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r>
              <a:rPr lang="en-GB" sz="1200" dirty="0">
                <a:cs typeface="Arial" charset="0"/>
              </a:rPr>
              <a:t>Application Design (e.g., Game)</a:t>
            </a:r>
          </a:p>
        </p:txBody>
      </p:sp>
      <p:sp>
        <p:nvSpPr>
          <p:cNvPr id="16" name="Rectangle 15">
            <a:extLst>
              <a:ext uri="{FF2B5EF4-FFF2-40B4-BE49-F238E27FC236}">
                <a16:creationId xmlns:a16="http://schemas.microsoft.com/office/drawing/2014/main" id="{76C4049C-7AF2-4CA9-85A4-E9EA54EF0C9C}"/>
              </a:ext>
            </a:extLst>
          </p:cNvPr>
          <p:cNvSpPr/>
          <p:nvPr/>
        </p:nvSpPr>
        <p:spPr bwMode="auto">
          <a:xfrm>
            <a:off x="3304078" y="3460130"/>
            <a:ext cx="2803487" cy="993775"/>
          </a:xfrm>
          <a:prstGeom prst="rect">
            <a:avLst/>
          </a:prstGeom>
          <a:solidFill>
            <a:schemeClr val="accent5">
              <a:lumMod val="60000"/>
              <a:lumOff val="40000"/>
            </a:schemeClr>
          </a:solidFill>
          <a:ln w="19050" cap="flat" cmpd="sng" algn="ctr">
            <a:solidFill>
              <a:schemeClr val="tx1">
                <a:lumMod val="50000"/>
                <a:lumOff val="5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r>
              <a:rPr lang="en-GB" dirty="0">
                <a:cs typeface="Arial" charset="0"/>
              </a:rPr>
              <a:t>Arm Cortex-M0</a:t>
            </a:r>
          </a:p>
          <a:p>
            <a:pPr algn="ctr">
              <a:defRPr/>
            </a:pPr>
            <a:r>
              <a:rPr lang="en-GB" dirty="0">
                <a:cs typeface="Arial" charset="0"/>
              </a:rPr>
              <a:t>Processor</a:t>
            </a:r>
          </a:p>
        </p:txBody>
      </p:sp>
      <p:sp>
        <p:nvSpPr>
          <p:cNvPr id="17" name="Up-Down Arrow 34">
            <a:extLst>
              <a:ext uri="{FF2B5EF4-FFF2-40B4-BE49-F238E27FC236}">
                <a16:creationId xmlns:a16="http://schemas.microsoft.com/office/drawing/2014/main" id="{CEF930EB-70DA-4447-864D-AB5AEA13F6E3}"/>
              </a:ext>
            </a:extLst>
          </p:cNvPr>
          <p:cNvSpPr/>
          <p:nvPr/>
        </p:nvSpPr>
        <p:spPr bwMode="auto">
          <a:xfrm>
            <a:off x="4607435" y="3202955"/>
            <a:ext cx="205236" cy="257175"/>
          </a:xfrm>
          <a:prstGeom prst="upDownArrow">
            <a:avLst/>
          </a:prstGeom>
          <a:solidFill>
            <a:schemeClr val="bg1">
              <a:lumMod val="95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18" name="Up-Down Arrow 35">
            <a:extLst>
              <a:ext uri="{FF2B5EF4-FFF2-40B4-BE49-F238E27FC236}">
                <a16:creationId xmlns:a16="http://schemas.microsoft.com/office/drawing/2014/main" id="{38C13998-6D78-40FF-A195-18AB7343CDE6}"/>
              </a:ext>
            </a:extLst>
          </p:cNvPr>
          <p:cNvSpPr/>
          <p:nvPr/>
        </p:nvSpPr>
        <p:spPr bwMode="auto">
          <a:xfrm>
            <a:off x="4607435" y="2660030"/>
            <a:ext cx="205236" cy="257175"/>
          </a:xfrm>
          <a:prstGeom prst="upDownArrow">
            <a:avLst/>
          </a:prstGeom>
          <a:solidFill>
            <a:schemeClr val="bg1">
              <a:lumMod val="95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sz="1200" dirty="0">
              <a:cs typeface="Arial" charset="0"/>
            </a:endParaRPr>
          </a:p>
        </p:txBody>
      </p:sp>
      <p:sp>
        <p:nvSpPr>
          <p:cNvPr id="19" name="Up-Down Arrow 36">
            <a:extLst>
              <a:ext uri="{FF2B5EF4-FFF2-40B4-BE49-F238E27FC236}">
                <a16:creationId xmlns:a16="http://schemas.microsoft.com/office/drawing/2014/main" id="{C00F4D1D-244F-486C-A26D-3A486AF7BFDC}"/>
              </a:ext>
            </a:extLst>
          </p:cNvPr>
          <p:cNvSpPr/>
          <p:nvPr/>
        </p:nvSpPr>
        <p:spPr bwMode="auto">
          <a:xfrm>
            <a:off x="7019492" y="2079005"/>
            <a:ext cx="205236" cy="257175"/>
          </a:xfrm>
          <a:prstGeom prst="upDownArrow">
            <a:avLst/>
          </a:prstGeom>
          <a:solidFill>
            <a:schemeClr val="bg1">
              <a:lumMod val="95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sz="1200" dirty="0">
              <a:cs typeface="Arial" charset="0"/>
            </a:endParaRPr>
          </a:p>
        </p:txBody>
      </p:sp>
      <p:sp>
        <p:nvSpPr>
          <p:cNvPr id="20" name="TextBox 21">
            <a:extLst>
              <a:ext uri="{FF2B5EF4-FFF2-40B4-BE49-F238E27FC236}">
                <a16:creationId xmlns:a16="http://schemas.microsoft.com/office/drawing/2014/main" id="{7C1DDE95-8E3D-41E9-B858-EE15DD34878D}"/>
              </a:ext>
            </a:extLst>
          </p:cNvPr>
          <p:cNvSpPr txBox="1">
            <a:spLocks noChangeArrowheads="1"/>
          </p:cNvSpPr>
          <p:nvPr/>
        </p:nvSpPr>
        <p:spPr bwMode="auto">
          <a:xfrm>
            <a:off x="932220" y="3780804"/>
            <a:ext cx="223432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b="0" dirty="0"/>
              <a:t>Hardware design</a:t>
            </a:r>
          </a:p>
        </p:txBody>
      </p:sp>
      <p:sp>
        <p:nvSpPr>
          <p:cNvPr id="21" name="TextBox 22">
            <a:extLst>
              <a:ext uri="{FF2B5EF4-FFF2-40B4-BE49-F238E27FC236}">
                <a16:creationId xmlns:a16="http://schemas.microsoft.com/office/drawing/2014/main" id="{1BA9C157-6BC6-4157-81D8-E90CDAF2C8F4}"/>
              </a:ext>
            </a:extLst>
          </p:cNvPr>
          <p:cNvSpPr txBox="1">
            <a:spLocks noChangeArrowheads="1"/>
          </p:cNvSpPr>
          <p:nvPr/>
        </p:nvSpPr>
        <p:spPr bwMode="auto">
          <a:xfrm>
            <a:off x="932220" y="2507630"/>
            <a:ext cx="237185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b="0" dirty="0"/>
              <a:t>Software low-level drivers &amp; libraries programming </a:t>
            </a:r>
          </a:p>
        </p:txBody>
      </p:sp>
      <p:sp>
        <p:nvSpPr>
          <p:cNvPr id="22" name="TextBox 23">
            <a:extLst>
              <a:ext uri="{FF2B5EF4-FFF2-40B4-BE49-F238E27FC236}">
                <a16:creationId xmlns:a16="http://schemas.microsoft.com/office/drawing/2014/main" id="{FD062754-67C8-4831-94B7-B23FA700A73B}"/>
              </a:ext>
            </a:extLst>
          </p:cNvPr>
          <p:cNvSpPr txBox="1">
            <a:spLocks noChangeArrowheads="1"/>
          </p:cNvSpPr>
          <p:nvPr/>
        </p:nvSpPr>
        <p:spPr bwMode="auto">
          <a:xfrm>
            <a:off x="932220" y="1612280"/>
            <a:ext cx="275905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b="0" dirty="0"/>
              <a:t>Software high-level</a:t>
            </a:r>
          </a:p>
          <a:p>
            <a:pPr eaLnBrk="1" hangingPunct="1"/>
            <a:r>
              <a:rPr lang="en-GB" b="0" dirty="0"/>
              <a:t> application development</a:t>
            </a:r>
          </a:p>
        </p:txBody>
      </p:sp>
      <p:sp>
        <p:nvSpPr>
          <p:cNvPr id="23" name="Up Arrow 40">
            <a:extLst>
              <a:ext uri="{FF2B5EF4-FFF2-40B4-BE49-F238E27FC236}">
                <a16:creationId xmlns:a16="http://schemas.microsoft.com/office/drawing/2014/main" id="{22125C2B-179A-44A1-97F6-E996C70498EF}"/>
              </a:ext>
            </a:extLst>
          </p:cNvPr>
          <p:cNvSpPr/>
          <p:nvPr/>
        </p:nvSpPr>
        <p:spPr bwMode="auto">
          <a:xfrm>
            <a:off x="492125" y="1612280"/>
            <a:ext cx="372388" cy="2841625"/>
          </a:xfrm>
          <a:prstGeom prst="upArrow">
            <a:avLst/>
          </a:prstGeom>
          <a:solidFill>
            <a:schemeClr val="accent5">
              <a:lumMod val="20000"/>
              <a:lumOff val="80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24" name="Up-Down Arrow 41">
            <a:extLst>
              <a:ext uri="{FF2B5EF4-FFF2-40B4-BE49-F238E27FC236}">
                <a16:creationId xmlns:a16="http://schemas.microsoft.com/office/drawing/2014/main" id="{76F2F586-65F0-4C54-987A-D1909BFA3BB0}"/>
              </a:ext>
            </a:extLst>
          </p:cNvPr>
          <p:cNvSpPr/>
          <p:nvPr/>
        </p:nvSpPr>
        <p:spPr bwMode="auto">
          <a:xfrm rot="5400000">
            <a:off x="6244496" y="3623772"/>
            <a:ext cx="358775" cy="666490"/>
          </a:xfrm>
          <a:prstGeom prst="upDownArrow">
            <a:avLst>
              <a:gd name="adj1" fmla="val 57296"/>
              <a:gd name="adj2" fmla="val 46826"/>
            </a:avLst>
          </a:prstGeom>
          <a:solidFill>
            <a:schemeClr val="bg1">
              <a:lumMod val="95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25" name="Rectangle 24">
            <a:extLst>
              <a:ext uri="{FF2B5EF4-FFF2-40B4-BE49-F238E27FC236}">
                <a16:creationId xmlns:a16="http://schemas.microsoft.com/office/drawing/2014/main" id="{35432192-DF49-4D0D-9FBA-D54E692DD111}"/>
              </a:ext>
            </a:extLst>
          </p:cNvPr>
          <p:cNvSpPr/>
          <p:nvPr/>
        </p:nvSpPr>
        <p:spPr bwMode="auto">
          <a:xfrm>
            <a:off x="6757128" y="2937842"/>
            <a:ext cx="4183015" cy="265113"/>
          </a:xfrm>
          <a:prstGeom prst="rect">
            <a:avLst/>
          </a:prstGeom>
          <a:solidFill>
            <a:schemeClr val="accent1">
              <a:lumMod val="20000"/>
              <a:lumOff val="80000"/>
            </a:schemeClr>
          </a:solidFill>
          <a:ln w="19050" cap="flat" cmpd="sng" algn="ctr">
            <a:solidFill>
              <a:schemeClr val="tx1">
                <a:lumMod val="50000"/>
                <a:lumOff val="5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r>
              <a:rPr lang="en-GB" sz="1200" dirty="0">
                <a:cs typeface="Arial" charset="0"/>
              </a:rPr>
              <a:t>Peripheral Drivers</a:t>
            </a:r>
          </a:p>
        </p:txBody>
      </p:sp>
      <p:sp>
        <p:nvSpPr>
          <p:cNvPr id="26" name="Up-Down Arrow 43">
            <a:extLst>
              <a:ext uri="{FF2B5EF4-FFF2-40B4-BE49-F238E27FC236}">
                <a16:creationId xmlns:a16="http://schemas.microsoft.com/office/drawing/2014/main" id="{FC0ED160-1A63-4FA1-98A8-5EEE6159D7BE}"/>
              </a:ext>
            </a:extLst>
          </p:cNvPr>
          <p:cNvSpPr/>
          <p:nvPr/>
        </p:nvSpPr>
        <p:spPr bwMode="auto">
          <a:xfrm>
            <a:off x="8847578" y="3202955"/>
            <a:ext cx="205236" cy="257175"/>
          </a:xfrm>
          <a:prstGeom prst="upDownArrow">
            <a:avLst/>
          </a:prstGeom>
          <a:solidFill>
            <a:schemeClr val="bg1">
              <a:lumMod val="95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27" name="Up-Down Arrow 44">
            <a:extLst>
              <a:ext uri="{FF2B5EF4-FFF2-40B4-BE49-F238E27FC236}">
                <a16:creationId xmlns:a16="http://schemas.microsoft.com/office/drawing/2014/main" id="{DBCBF632-631B-4F6F-814D-AD139A62AB0E}"/>
              </a:ext>
            </a:extLst>
          </p:cNvPr>
          <p:cNvSpPr/>
          <p:nvPr/>
        </p:nvSpPr>
        <p:spPr bwMode="auto">
          <a:xfrm>
            <a:off x="8847578" y="2660030"/>
            <a:ext cx="205236" cy="257175"/>
          </a:xfrm>
          <a:prstGeom prst="upDownArrow">
            <a:avLst/>
          </a:prstGeom>
          <a:solidFill>
            <a:schemeClr val="bg1">
              <a:lumMod val="95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sz="1200" dirty="0">
              <a:cs typeface="Arial" charset="0"/>
            </a:endParaRPr>
          </a:p>
        </p:txBody>
      </p:sp>
      <p:sp>
        <p:nvSpPr>
          <p:cNvPr id="28" name="TextBox 21">
            <a:extLst>
              <a:ext uri="{FF2B5EF4-FFF2-40B4-BE49-F238E27FC236}">
                <a16:creationId xmlns:a16="http://schemas.microsoft.com/office/drawing/2014/main" id="{A1A4C494-0EEC-4670-A793-C4FF6FEA106F}"/>
              </a:ext>
            </a:extLst>
          </p:cNvPr>
          <p:cNvSpPr txBox="1">
            <a:spLocks noChangeArrowheads="1"/>
          </p:cNvSpPr>
          <p:nvPr/>
        </p:nvSpPr>
        <p:spPr bwMode="auto">
          <a:xfrm>
            <a:off x="6170629" y="3809162"/>
            <a:ext cx="7595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b="0" dirty="0"/>
              <a:t>AHB</a:t>
            </a:r>
          </a:p>
        </p:txBody>
      </p:sp>
      <p:sp>
        <p:nvSpPr>
          <p:cNvPr id="29" name="Rectangle 28">
            <a:extLst>
              <a:ext uri="{FF2B5EF4-FFF2-40B4-BE49-F238E27FC236}">
                <a16:creationId xmlns:a16="http://schemas.microsoft.com/office/drawing/2014/main" id="{4D856948-F581-4B5A-9D27-12E2CC5915FF}"/>
              </a:ext>
            </a:extLst>
          </p:cNvPr>
          <p:cNvSpPr/>
          <p:nvPr/>
        </p:nvSpPr>
        <p:spPr bwMode="auto">
          <a:xfrm>
            <a:off x="9621977" y="3950627"/>
            <a:ext cx="1318166" cy="474663"/>
          </a:xfrm>
          <a:prstGeom prst="rect">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1" i="0" u="none" strike="noStrike" cap="none" normalizeH="0" baseline="0" dirty="0">
              <a:ln>
                <a:noFill/>
              </a:ln>
              <a:solidFill>
                <a:srgbClr val="000000"/>
              </a:solidFill>
              <a:effectLst/>
              <a:latin typeface="Arial" charset="0"/>
              <a:ea typeface="MS PGothic" pitchFamily="34" charset="-128"/>
            </a:endParaRPr>
          </a:p>
        </p:txBody>
      </p:sp>
    </p:spTree>
    <p:extLst>
      <p:ext uri="{BB962C8B-B14F-4D97-AF65-F5344CB8AC3E}">
        <p14:creationId xmlns:p14="http://schemas.microsoft.com/office/powerpoint/2010/main" val="14072315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22B26-188E-9245-AB7A-3FE62164D511}"/>
              </a:ext>
            </a:extLst>
          </p:cNvPr>
          <p:cNvSpPr>
            <a:spLocks noGrp="1"/>
          </p:cNvSpPr>
          <p:nvPr>
            <p:ph type="title"/>
          </p:nvPr>
        </p:nvSpPr>
        <p:spPr/>
        <p:txBody>
          <a:bodyPr/>
          <a:lstStyle/>
          <a:p>
            <a:r>
              <a:rPr lang="en-US" dirty="0"/>
              <a:t>Serial Communication</a:t>
            </a:r>
          </a:p>
        </p:txBody>
      </p:sp>
      <p:sp>
        <p:nvSpPr>
          <p:cNvPr id="4" name="Content Placeholder 3">
            <a:extLst>
              <a:ext uri="{FF2B5EF4-FFF2-40B4-BE49-F238E27FC236}">
                <a16:creationId xmlns:a16="http://schemas.microsoft.com/office/drawing/2014/main" id="{004AE7B5-32B8-1044-A5B9-C68205F8DCC2}"/>
              </a:ext>
            </a:extLst>
          </p:cNvPr>
          <p:cNvSpPr>
            <a:spLocks noGrp="1"/>
          </p:cNvSpPr>
          <p:nvPr>
            <p:ph idx="1"/>
          </p:nvPr>
        </p:nvSpPr>
        <p:spPr>
          <a:xfrm>
            <a:off x="479425" y="1554490"/>
            <a:ext cx="11233150" cy="4568014"/>
          </a:xfrm>
        </p:spPr>
        <p:txBody>
          <a:bodyPr/>
          <a:lstStyle/>
          <a:p>
            <a:r>
              <a:rPr lang="en-US" dirty="0"/>
              <a:t>Serial Communication</a:t>
            </a:r>
          </a:p>
          <a:p>
            <a:pPr lvl="1"/>
            <a:r>
              <a:rPr lang="en-US" dirty="0"/>
              <a:t>Transmits data one bit at a time in a sequential fashion</a:t>
            </a:r>
          </a:p>
          <a:p>
            <a:pPr lvl="1"/>
            <a:r>
              <a:rPr lang="en-US" dirty="0"/>
              <a:t>Commonly used for long-haul communication, modems, and non-networked communication between devices</a:t>
            </a:r>
          </a:p>
          <a:p>
            <a:pPr lvl="1"/>
            <a:r>
              <a:rPr lang="en-US" dirty="0"/>
              <a:t>Examples are UART, SPI, I2C, USB, Ethernet PCI Express, etc.</a:t>
            </a:r>
          </a:p>
        </p:txBody>
      </p:sp>
      <p:grpSp>
        <p:nvGrpSpPr>
          <p:cNvPr id="6" name="Group 44">
            <a:extLst>
              <a:ext uri="{FF2B5EF4-FFF2-40B4-BE49-F238E27FC236}">
                <a16:creationId xmlns:a16="http://schemas.microsoft.com/office/drawing/2014/main" id="{9F1BBC0C-3498-44F4-AD57-D04F5AA5AE89}"/>
              </a:ext>
            </a:extLst>
          </p:cNvPr>
          <p:cNvGrpSpPr>
            <a:grpSpLocks/>
          </p:cNvGrpSpPr>
          <p:nvPr/>
        </p:nvGrpSpPr>
        <p:grpSpPr bwMode="auto">
          <a:xfrm>
            <a:off x="3955464" y="3959762"/>
            <a:ext cx="2084103" cy="317500"/>
            <a:chOff x="644234" y="4204444"/>
            <a:chExt cx="1925320" cy="317500"/>
          </a:xfrm>
          <a:effectLst>
            <a:outerShdw blurRad="50800" dist="38100" dir="2700000" algn="tl" rotWithShape="0">
              <a:prstClr val="black">
                <a:alpha val="40000"/>
              </a:prstClr>
            </a:outerShdw>
          </a:effectLst>
        </p:grpSpPr>
        <p:sp>
          <p:nvSpPr>
            <p:cNvPr id="7" name="Rectangle 6">
              <a:extLst>
                <a:ext uri="{FF2B5EF4-FFF2-40B4-BE49-F238E27FC236}">
                  <a16:creationId xmlns:a16="http://schemas.microsoft.com/office/drawing/2014/main" id="{397F4921-B57A-4858-AC6F-CE8D4CDC45D4}"/>
                </a:ext>
              </a:extLst>
            </p:cNvPr>
            <p:cNvSpPr/>
            <p:nvPr/>
          </p:nvSpPr>
          <p:spPr bwMode="auto">
            <a:xfrm>
              <a:off x="644234" y="4204444"/>
              <a:ext cx="240421" cy="317500"/>
            </a:xfrm>
            <a:prstGeom prst="rect">
              <a:avLst/>
            </a:prstGeom>
            <a:solidFill>
              <a:schemeClr val="accent5">
                <a:lumMod val="40000"/>
                <a:lumOff val="60000"/>
              </a:schemeClr>
            </a:solidFill>
            <a:ln w="1905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r>
                <a:rPr lang="en-GB" dirty="0"/>
                <a:t>1</a:t>
              </a:r>
            </a:p>
          </p:txBody>
        </p:sp>
        <p:sp>
          <p:nvSpPr>
            <p:cNvPr id="8" name="Rectangle 7">
              <a:extLst>
                <a:ext uri="{FF2B5EF4-FFF2-40B4-BE49-F238E27FC236}">
                  <a16:creationId xmlns:a16="http://schemas.microsoft.com/office/drawing/2014/main" id="{3F4F224B-AB32-4A65-A27B-2C40C36F7976}"/>
                </a:ext>
              </a:extLst>
            </p:cNvPr>
            <p:cNvSpPr/>
            <p:nvPr/>
          </p:nvSpPr>
          <p:spPr bwMode="auto">
            <a:xfrm>
              <a:off x="884655" y="4204444"/>
              <a:ext cx="242375" cy="317500"/>
            </a:xfrm>
            <a:prstGeom prst="rect">
              <a:avLst/>
            </a:prstGeom>
            <a:solidFill>
              <a:schemeClr val="accent5">
                <a:lumMod val="40000"/>
                <a:lumOff val="60000"/>
              </a:schemeClr>
            </a:solidFill>
            <a:ln w="1905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r>
                <a:rPr lang="en-GB" dirty="0"/>
                <a:t>0</a:t>
              </a:r>
            </a:p>
          </p:txBody>
        </p:sp>
        <p:sp>
          <p:nvSpPr>
            <p:cNvPr id="9" name="Rectangle 8">
              <a:extLst>
                <a:ext uri="{FF2B5EF4-FFF2-40B4-BE49-F238E27FC236}">
                  <a16:creationId xmlns:a16="http://schemas.microsoft.com/office/drawing/2014/main" id="{45A8D462-1FD0-42B7-8B7B-0365A16EABD3}"/>
                </a:ext>
              </a:extLst>
            </p:cNvPr>
            <p:cNvSpPr/>
            <p:nvPr/>
          </p:nvSpPr>
          <p:spPr bwMode="auto">
            <a:xfrm>
              <a:off x="1127030" y="4204444"/>
              <a:ext cx="240420" cy="317500"/>
            </a:xfrm>
            <a:prstGeom prst="rect">
              <a:avLst/>
            </a:prstGeom>
            <a:solidFill>
              <a:schemeClr val="accent5">
                <a:lumMod val="40000"/>
                <a:lumOff val="60000"/>
              </a:schemeClr>
            </a:solidFill>
            <a:ln w="1905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r>
                <a:rPr lang="en-GB" dirty="0"/>
                <a:t>1</a:t>
              </a:r>
            </a:p>
          </p:txBody>
        </p:sp>
        <p:sp>
          <p:nvSpPr>
            <p:cNvPr id="10" name="Rectangle 9">
              <a:extLst>
                <a:ext uri="{FF2B5EF4-FFF2-40B4-BE49-F238E27FC236}">
                  <a16:creationId xmlns:a16="http://schemas.microsoft.com/office/drawing/2014/main" id="{5A90EDBB-5320-44D3-A737-4233DF9F4CF0}"/>
                </a:ext>
              </a:extLst>
            </p:cNvPr>
            <p:cNvSpPr/>
            <p:nvPr/>
          </p:nvSpPr>
          <p:spPr bwMode="auto">
            <a:xfrm>
              <a:off x="1367450" y="4204444"/>
              <a:ext cx="242375" cy="317500"/>
            </a:xfrm>
            <a:prstGeom prst="rect">
              <a:avLst/>
            </a:prstGeom>
            <a:solidFill>
              <a:schemeClr val="accent5">
                <a:lumMod val="40000"/>
                <a:lumOff val="60000"/>
              </a:schemeClr>
            </a:solidFill>
            <a:ln w="1905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r>
                <a:rPr lang="en-GB" dirty="0"/>
                <a:t>1</a:t>
              </a:r>
            </a:p>
          </p:txBody>
        </p:sp>
        <p:sp>
          <p:nvSpPr>
            <p:cNvPr id="11" name="Rectangle 10">
              <a:extLst>
                <a:ext uri="{FF2B5EF4-FFF2-40B4-BE49-F238E27FC236}">
                  <a16:creationId xmlns:a16="http://schemas.microsoft.com/office/drawing/2014/main" id="{2D2959F6-5EDF-40E9-9D8A-7BD719B81E23}"/>
                </a:ext>
              </a:extLst>
            </p:cNvPr>
            <p:cNvSpPr/>
            <p:nvPr/>
          </p:nvSpPr>
          <p:spPr bwMode="auto">
            <a:xfrm>
              <a:off x="1603962" y="4204444"/>
              <a:ext cx="242375" cy="317500"/>
            </a:xfrm>
            <a:prstGeom prst="rect">
              <a:avLst/>
            </a:prstGeom>
            <a:solidFill>
              <a:schemeClr val="accent5">
                <a:lumMod val="40000"/>
                <a:lumOff val="60000"/>
              </a:schemeClr>
            </a:solidFill>
            <a:ln w="1905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r>
                <a:rPr lang="en-GB" dirty="0"/>
                <a:t>1</a:t>
              </a:r>
            </a:p>
          </p:txBody>
        </p:sp>
        <p:sp>
          <p:nvSpPr>
            <p:cNvPr id="12" name="Rectangle 11">
              <a:extLst>
                <a:ext uri="{FF2B5EF4-FFF2-40B4-BE49-F238E27FC236}">
                  <a16:creationId xmlns:a16="http://schemas.microsoft.com/office/drawing/2014/main" id="{D9367654-4E4D-4BC0-AFFE-52E6F7017D79}"/>
                </a:ext>
              </a:extLst>
            </p:cNvPr>
            <p:cNvSpPr/>
            <p:nvPr/>
          </p:nvSpPr>
          <p:spPr bwMode="auto">
            <a:xfrm>
              <a:off x="1846338" y="4204444"/>
              <a:ext cx="240420" cy="317500"/>
            </a:xfrm>
            <a:prstGeom prst="rect">
              <a:avLst/>
            </a:prstGeom>
            <a:solidFill>
              <a:schemeClr val="accent5">
                <a:lumMod val="40000"/>
                <a:lumOff val="60000"/>
              </a:schemeClr>
            </a:solidFill>
            <a:ln w="1905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r>
                <a:rPr lang="en-GB" dirty="0"/>
                <a:t>0</a:t>
              </a:r>
            </a:p>
          </p:txBody>
        </p:sp>
        <p:sp>
          <p:nvSpPr>
            <p:cNvPr id="13" name="Rectangle 12">
              <a:extLst>
                <a:ext uri="{FF2B5EF4-FFF2-40B4-BE49-F238E27FC236}">
                  <a16:creationId xmlns:a16="http://schemas.microsoft.com/office/drawing/2014/main" id="{0BCF4DCD-D8E3-4ACB-9442-133719ECBAB8}"/>
                </a:ext>
              </a:extLst>
            </p:cNvPr>
            <p:cNvSpPr/>
            <p:nvPr/>
          </p:nvSpPr>
          <p:spPr bwMode="auto">
            <a:xfrm>
              <a:off x="2086758" y="4204444"/>
              <a:ext cx="242375" cy="317500"/>
            </a:xfrm>
            <a:prstGeom prst="rect">
              <a:avLst/>
            </a:prstGeom>
            <a:solidFill>
              <a:schemeClr val="accent5">
                <a:lumMod val="40000"/>
                <a:lumOff val="60000"/>
              </a:schemeClr>
            </a:solidFill>
            <a:ln w="1905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r>
                <a:rPr lang="en-GB" dirty="0"/>
                <a:t>0</a:t>
              </a:r>
            </a:p>
          </p:txBody>
        </p:sp>
        <p:sp>
          <p:nvSpPr>
            <p:cNvPr id="14" name="Rectangle 13">
              <a:extLst>
                <a:ext uri="{FF2B5EF4-FFF2-40B4-BE49-F238E27FC236}">
                  <a16:creationId xmlns:a16="http://schemas.microsoft.com/office/drawing/2014/main" id="{B71C42FC-BFCD-410F-881F-BCB5A0179F8A}"/>
                </a:ext>
              </a:extLst>
            </p:cNvPr>
            <p:cNvSpPr/>
            <p:nvPr/>
          </p:nvSpPr>
          <p:spPr bwMode="auto">
            <a:xfrm>
              <a:off x="2329133" y="4204444"/>
              <a:ext cx="240421" cy="317500"/>
            </a:xfrm>
            <a:prstGeom prst="rect">
              <a:avLst/>
            </a:prstGeom>
            <a:solidFill>
              <a:schemeClr val="accent5">
                <a:lumMod val="40000"/>
                <a:lumOff val="60000"/>
              </a:schemeClr>
            </a:solidFill>
            <a:ln w="1905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r>
                <a:rPr lang="en-GB" dirty="0"/>
                <a:t>1</a:t>
              </a:r>
            </a:p>
          </p:txBody>
        </p:sp>
      </p:grpSp>
      <p:cxnSp>
        <p:nvCxnSpPr>
          <p:cNvPr id="15" name="Straight Arrow Connector 14">
            <a:extLst>
              <a:ext uri="{FF2B5EF4-FFF2-40B4-BE49-F238E27FC236}">
                <a16:creationId xmlns:a16="http://schemas.microsoft.com/office/drawing/2014/main" id="{615168BE-E255-423A-A836-BF0F54B38DE2}"/>
              </a:ext>
            </a:extLst>
          </p:cNvPr>
          <p:cNvCxnSpPr/>
          <p:nvPr/>
        </p:nvCxnSpPr>
        <p:spPr bwMode="auto">
          <a:xfrm>
            <a:off x="6128433" y="4118512"/>
            <a:ext cx="1747684" cy="0"/>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a:outerShdw blurRad="50800" dist="38100" dir="2700000" algn="tl" rotWithShape="0">
              <a:prstClr val="black">
                <a:alpha val="40000"/>
              </a:prstClr>
            </a:outerShdw>
          </a:effectLst>
        </p:spPr>
      </p:cxnSp>
      <p:grpSp>
        <p:nvGrpSpPr>
          <p:cNvPr id="16" name="Group 15">
            <a:extLst>
              <a:ext uri="{FF2B5EF4-FFF2-40B4-BE49-F238E27FC236}">
                <a16:creationId xmlns:a16="http://schemas.microsoft.com/office/drawing/2014/main" id="{08EC8900-4976-4F04-B575-5683235E82B9}"/>
              </a:ext>
            </a:extLst>
          </p:cNvPr>
          <p:cNvGrpSpPr/>
          <p:nvPr/>
        </p:nvGrpSpPr>
        <p:grpSpPr>
          <a:xfrm>
            <a:off x="6175770" y="3753959"/>
            <a:ext cx="1561385" cy="317500"/>
            <a:chOff x="644234" y="4204444"/>
            <a:chExt cx="1925320" cy="317500"/>
          </a:xfrm>
          <a:noFill/>
          <a:effectLst>
            <a:outerShdw blurRad="50800" dist="38100" dir="2700000" algn="tl" rotWithShape="0">
              <a:prstClr val="black">
                <a:alpha val="40000"/>
              </a:prstClr>
            </a:outerShdw>
          </a:effectLst>
        </p:grpSpPr>
        <p:sp>
          <p:nvSpPr>
            <p:cNvPr id="17" name="Rectangle 16">
              <a:extLst>
                <a:ext uri="{FF2B5EF4-FFF2-40B4-BE49-F238E27FC236}">
                  <a16:creationId xmlns:a16="http://schemas.microsoft.com/office/drawing/2014/main" id="{5B230176-16D3-4D64-9820-40A06E61AC74}"/>
                </a:ext>
              </a:extLst>
            </p:cNvPr>
            <p:cNvSpPr/>
            <p:nvPr/>
          </p:nvSpPr>
          <p:spPr bwMode="auto">
            <a:xfrm>
              <a:off x="644234" y="4204444"/>
              <a:ext cx="241300" cy="317500"/>
            </a:xfrm>
            <a:prstGeom prst="rect">
              <a:avLst/>
            </a:prstGeom>
            <a:grpFill/>
            <a:ln w="19050" cap="flat" cmpd="sng" algn="ctr">
              <a:noFill/>
              <a:prstDash val="solid"/>
              <a:round/>
              <a:headEnd type="none" w="med" len="med"/>
              <a:tailEnd type="none" w="med" len="med"/>
            </a:ln>
            <a:effectLst/>
          </p:spPr>
          <p:txBody>
            <a:bodyPr wrap="none" anchor="ctr"/>
            <a:lstStyle/>
            <a:p>
              <a:pPr algn="ctr">
                <a:defRPr/>
              </a:pPr>
              <a:r>
                <a:rPr lang="en-GB" dirty="0"/>
                <a:t>1</a:t>
              </a:r>
            </a:p>
          </p:txBody>
        </p:sp>
        <p:sp>
          <p:nvSpPr>
            <p:cNvPr id="18" name="Rectangle 17">
              <a:extLst>
                <a:ext uri="{FF2B5EF4-FFF2-40B4-BE49-F238E27FC236}">
                  <a16:creationId xmlns:a16="http://schemas.microsoft.com/office/drawing/2014/main" id="{0DC1B7B8-A0A0-4089-AB89-04D0A4A0E66C}"/>
                </a:ext>
              </a:extLst>
            </p:cNvPr>
            <p:cNvSpPr/>
            <p:nvPr/>
          </p:nvSpPr>
          <p:spPr bwMode="auto">
            <a:xfrm>
              <a:off x="885534" y="4204444"/>
              <a:ext cx="241300" cy="317500"/>
            </a:xfrm>
            <a:prstGeom prst="rect">
              <a:avLst/>
            </a:prstGeom>
            <a:grpFill/>
            <a:ln w="19050" cap="flat" cmpd="sng" algn="ctr">
              <a:noFill/>
              <a:prstDash val="solid"/>
              <a:round/>
              <a:headEnd type="none" w="med" len="med"/>
              <a:tailEnd type="none" w="med" len="med"/>
            </a:ln>
            <a:effectLst/>
          </p:spPr>
          <p:txBody>
            <a:bodyPr wrap="none" anchor="ctr"/>
            <a:lstStyle/>
            <a:p>
              <a:pPr algn="ctr">
                <a:defRPr/>
              </a:pPr>
              <a:r>
                <a:rPr lang="en-GB" dirty="0"/>
                <a:t>0</a:t>
              </a:r>
            </a:p>
          </p:txBody>
        </p:sp>
        <p:sp>
          <p:nvSpPr>
            <p:cNvPr id="19" name="Rectangle 18">
              <a:extLst>
                <a:ext uri="{FF2B5EF4-FFF2-40B4-BE49-F238E27FC236}">
                  <a16:creationId xmlns:a16="http://schemas.microsoft.com/office/drawing/2014/main" id="{823C05D7-BB9F-49B2-BE40-4AE9C81BC190}"/>
                </a:ext>
              </a:extLst>
            </p:cNvPr>
            <p:cNvSpPr/>
            <p:nvPr/>
          </p:nvSpPr>
          <p:spPr bwMode="auto">
            <a:xfrm>
              <a:off x="1126834" y="4204444"/>
              <a:ext cx="241300" cy="317500"/>
            </a:xfrm>
            <a:prstGeom prst="rect">
              <a:avLst/>
            </a:prstGeom>
            <a:grpFill/>
            <a:ln w="19050" cap="flat" cmpd="sng" algn="ctr">
              <a:noFill/>
              <a:prstDash val="solid"/>
              <a:round/>
              <a:headEnd type="none" w="med" len="med"/>
              <a:tailEnd type="none" w="med" len="med"/>
            </a:ln>
            <a:effectLst/>
          </p:spPr>
          <p:txBody>
            <a:bodyPr wrap="none" anchor="ctr"/>
            <a:lstStyle/>
            <a:p>
              <a:pPr algn="ctr">
                <a:defRPr/>
              </a:pPr>
              <a:r>
                <a:rPr lang="en-GB" dirty="0"/>
                <a:t>1</a:t>
              </a:r>
            </a:p>
          </p:txBody>
        </p:sp>
        <p:sp>
          <p:nvSpPr>
            <p:cNvPr id="20" name="Rectangle 19">
              <a:extLst>
                <a:ext uri="{FF2B5EF4-FFF2-40B4-BE49-F238E27FC236}">
                  <a16:creationId xmlns:a16="http://schemas.microsoft.com/office/drawing/2014/main" id="{43CF8A25-63B3-4F22-B9CF-D1332F6AC33A}"/>
                </a:ext>
              </a:extLst>
            </p:cNvPr>
            <p:cNvSpPr/>
            <p:nvPr/>
          </p:nvSpPr>
          <p:spPr bwMode="auto">
            <a:xfrm>
              <a:off x="1368134" y="4204444"/>
              <a:ext cx="241300" cy="317500"/>
            </a:xfrm>
            <a:prstGeom prst="rect">
              <a:avLst/>
            </a:prstGeom>
            <a:grpFill/>
            <a:ln w="19050" cap="flat" cmpd="sng" algn="ctr">
              <a:noFill/>
              <a:prstDash val="solid"/>
              <a:round/>
              <a:headEnd type="none" w="med" len="med"/>
              <a:tailEnd type="none" w="med" len="med"/>
            </a:ln>
            <a:effectLst/>
          </p:spPr>
          <p:txBody>
            <a:bodyPr wrap="none" anchor="ctr"/>
            <a:lstStyle/>
            <a:p>
              <a:pPr algn="ctr">
                <a:defRPr/>
              </a:pPr>
              <a:r>
                <a:rPr lang="en-GB" dirty="0"/>
                <a:t>1</a:t>
              </a:r>
            </a:p>
          </p:txBody>
        </p:sp>
        <p:sp>
          <p:nvSpPr>
            <p:cNvPr id="21" name="Rectangle 20">
              <a:extLst>
                <a:ext uri="{FF2B5EF4-FFF2-40B4-BE49-F238E27FC236}">
                  <a16:creationId xmlns:a16="http://schemas.microsoft.com/office/drawing/2014/main" id="{710DFDAF-3155-42B4-9FD0-B03D16AE0D0F}"/>
                </a:ext>
              </a:extLst>
            </p:cNvPr>
            <p:cNvSpPr/>
            <p:nvPr/>
          </p:nvSpPr>
          <p:spPr bwMode="auto">
            <a:xfrm>
              <a:off x="1604354" y="4204444"/>
              <a:ext cx="241300" cy="317500"/>
            </a:xfrm>
            <a:prstGeom prst="rect">
              <a:avLst/>
            </a:prstGeom>
            <a:grpFill/>
            <a:ln w="19050" cap="flat" cmpd="sng" algn="ctr">
              <a:noFill/>
              <a:prstDash val="solid"/>
              <a:round/>
              <a:headEnd type="none" w="med" len="med"/>
              <a:tailEnd type="none" w="med" len="med"/>
            </a:ln>
            <a:effectLst/>
          </p:spPr>
          <p:txBody>
            <a:bodyPr wrap="none" anchor="ctr"/>
            <a:lstStyle/>
            <a:p>
              <a:pPr algn="ctr">
                <a:defRPr/>
              </a:pPr>
              <a:r>
                <a:rPr lang="en-GB" dirty="0"/>
                <a:t>1</a:t>
              </a:r>
            </a:p>
          </p:txBody>
        </p:sp>
        <p:sp>
          <p:nvSpPr>
            <p:cNvPr id="22" name="Rectangle 21">
              <a:extLst>
                <a:ext uri="{FF2B5EF4-FFF2-40B4-BE49-F238E27FC236}">
                  <a16:creationId xmlns:a16="http://schemas.microsoft.com/office/drawing/2014/main" id="{E690D153-5AEF-461B-B766-2D890AD710A7}"/>
                </a:ext>
              </a:extLst>
            </p:cNvPr>
            <p:cNvSpPr/>
            <p:nvPr/>
          </p:nvSpPr>
          <p:spPr bwMode="auto">
            <a:xfrm>
              <a:off x="1845654" y="4204444"/>
              <a:ext cx="241300" cy="317500"/>
            </a:xfrm>
            <a:prstGeom prst="rect">
              <a:avLst/>
            </a:prstGeom>
            <a:grpFill/>
            <a:ln w="19050" cap="flat" cmpd="sng" algn="ctr">
              <a:noFill/>
              <a:prstDash val="solid"/>
              <a:round/>
              <a:headEnd type="none" w="med" len="med"/>
              <a:tailEnd type="none" w="med" len="med"/>
            </a:ln>
            <a:effectLst/>
          </p:spPr>
          <p:txBody>
            <a:bodyPr wrap="none" anchor="ctr"/>
            <a:lstStyle/>
            <a:p>
              <a:pPr algn="ctr">
                <a:defRPr/>
              </a:pPr>
              <a:r>
                <a:rPr lang="en-GB" dirty="0"/>
                <a:t>0</a:t>
              </a:r>
            </a:p>
          </p:txBody>
        </p:sp>
        <p:sp>
          <p:nvSpPr>
            <p:cNvPr id="23" name="Rectangle 22">
              <a:extLst>
                <a:ext uri="{FF2B5EF4-FFF2-40B4-BE49-F238E27FC236}">
                  <a16:creationId xmlns:a16="http://schemas.microsoft.com/office/drawing/2014/main" id="{5A3FA12F-6321-46C2-ADD0-D39C11A859D6}"/>
                </a:ext>
              </a:extLst>
            </p:cNvPr>
            <p:cNvSpPr/>
            <p:nvPr/>
          </p:nvSpPr>
          <p:spPr bwMode="auto">
            <a:xfrm>
              <a:off x="2086954" y="4204444"/>
              <a:ext cx="241300" cy="317500"/>
            </a:xfrm>
            <a:prstGeom prst="rect">
              <a:avLst/>
            </a:prstGeom>
            <a:grpFill/>
            <a:ln w="19050" cap="flat" cmpd="sng" algn="ctr">
              <a:noFill/>
              <a:prstDash val="solid"/>
              <a:round/>
              <a:headEnd type="none" w="med" len="med"/>
              <a:tailEnd type="none" w="med" len="med"/>
            </a:ln>
            <a:effectLst/>
          </p:spPr>
          <p:txBody>
            <a:bodyPr wrap="none" anchor="ctr"/>
            <a:lstStyle/>
            <a:p>
              <a:pPr algn="ctr">
                <a:defRPr/>
              </a:pPr>
              <a:r>
                <a:rPr lang="en-GB" dirty="0"/>
                <a:t>0</a:t>
              </a:r>
            </a:p>
          </p:txBody>
        </p:sp>
        <p:sp>
          <p:nvSpPr>
            <p:cNvPr id="24" name="Rectangle 23">
              <a:extLst>
                <a:ext uri="{FF2B5EF4-FFF2-40B4-BE49-F238E27FC236}">
                  <a16:creationId xmlns:a16="http://schemas.microsoft.com/office/drawing/2014/main" id="{66113F99-E078-4434-B70A-40BB93C4A0CB}"/>
                </a:ext>
              </a:extLst>
            </p:cNvPr>
            <p:cNvSpPr/>
            <p:nvPr/>
          </p:nvSpPr>
          <p:spPr bwMode="auto">
            <a:xfrm>
              <a:off x="2328254" y="4204444"/>
              <a:ext cx="241300" cy="317500"/>
            </a:xfrm>
            <a:prstGeom prst="rect">
              <a:avLst/>
            </a:prstGeom>
            <a:grpFill/>
            <a:ln w="19050" cap="flat" cmpd="sng" algn="ctr">
              <a:noFill/>
              <a:prstDash val="solid"/>
              <a:round/>
              <a:headEnd type="none" w="med" len="med"/>
              <a:tailEnd type="none" w="med" len="med"/>
            </a:ln>
            <a:effectLst/>
          </p:spPr>
          <p:txBody>
            <a:bodyPr wrap="none" anchor="ctr"/>
            <a:lstStyle/>
            <a:p>
              <a:pPr algn="ctr">
                <a:defRPr/>
              </a:pPr>
              <a:r>
                <a:rPr lang="en-GB" dirty="0"/>
                <a:t>1</a:t>
              </a:r>
            </a:p>
          </p:txBody>
        </p:sp>
      </p:grpSp>
      <p:sp>
        <p:nvSpPr>
          <p:cNvPr id="25" name="TextBox 114">
            <a:extLst>
              <a:ext uri="{FF2B5EF4-FFF2-40B4-BE49-F238E27FC236}">
                <a16:creationId xmlns:a16="http://schemas.microsoft.com/office/drawing/2014/main" id="{A9661FCA-AC3F-4DBE-9B47-8F7E9ADB5036}"/>
              </a:ext>
            </a:extLst>
          </p:cNvPr>
          <p:cNvSpPr txBox="1">
            <a:spLocks noChangeArrowheads="1"/>
          </p:cNvSpPr>
          <p:nvPr/>
        </p:nvSpPr>
        <p:spPr bwMode="auto">
          <a:xfrm>
            <a:off x="4296115" y="4810663"/>
            <a:ext cx="287754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ctr" eaLnBrk="1" hangingPunct="1"/>
            <a:r>
              <a:rPr lang="en-GB" dirty="0"/>
              <a:t>Serial communication </a:t>
            </a:r>
          </a:p>
        </p:txBody>
      </p:sp>
    </p:spTree>
    <p:extLst>
      <p:ext uri="{BB962C8B-B14F-4D97-AF65-F5344CB8AC3E}">
        <p14:creationId xmlns:p14="http://schemas.microsoft.com/office/powerpoint/2010/main" val="19555946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8D7A5-B18D-F14E-879A-E8B6E47A6F60}"/>
              </a:ext>
            </a:extLst>
          </p:cNvPr>
          <p:cNvSpPr>
            <a:spLocks noGrp="1"/>
          </p:cNvSpPr>
          <p:nvPr>
            <p:ph type="title"/>
          </p:nvPr>
        </p:nvSpPr>
        <p:spPr/>
        <p:txBody>
          <a:bodyPr/>
          <a:lstStyle/>
          <a:p>
            <a:r>
              <a:rPr lang="en-GB" dirty="0"/>
              <a:t>Types of Serial Communication</a:t>
            </a:r>
            <a:endParaRPr lang="en-US" dirty="0"/>
          </a:p>
        </p:txBody>
      </p:sp>
      <p:sp>
        <p:nvSpPr>
          <p:cNvPr id="4" name="Text Placeholder 3">
            <a:extLst>
              <a:ext uri="{FF2B5EF4-FFF2-40B4-BE49-F238E27FC236}">
                <a16:creationId xmlns:a16="http://schemas.microsoft.com/office/drawing/2014/main" id="{BBF3C979-F3E5-9545-990B-091AC049180C}"/>
              </a:ext>
            </a:extLst>
          </p:cNvPr>
          <p:cNvSpPr>
            <a:spLocks noGrp="1"/>
          </p:cNvSpPr>
          <p:nvPr>
            <p:ph type="body" sz="quarter" idx="16"/>
          </p:nvPr>
        </p:nvSpPr>
        <p:spPr/>
        <p:txBody>
          <a:bodyPr/>
          <a:lstStyle/>
          <a:p>
            <a:r>
              <a:rPr lang="en-GB" dirty="0"/>
              <a:t>Synchronous serial transmission</a:t>
            </a:r>
            <a:endParaRPr lang="en-US" altLang="en-US" dirty="0">
              <a:ea typeface="ＭＳ Ｐゴシック" panose="020B0600070205080204" pitchFamily="34" charset="-128"/>
            </a:endParaRPr>
          </a:p>
          <a:p>
            <a:endParaRPr lang="en-US" dirty="0"/>
          </a:p>
        </p:txBody>
      </p:sp>
      <p:sp>
        <p:nvSpPr>
          <p:cNvPr id="5" name="Content Placeholder 4">
            <a:extLst>
              <a:ext uri="{FF2B5EF4-FFF2-40B4-BE49-F238E27FC236}">
                <a16:creationId xmlns:a16="http://schemas.microsoft.com/office/drawing/2014/main" id="{27230F91-96F6-1F4B-B7D0-1361320A542A}"/>
              </a:ext>
            </a:extLst>
          </p:cNvPr>
          <p:cNvSpPr>
            <a:spLocks noGrp="1"/>
          </p:cNvSpPr>
          <p:nvPr>
            <p:ph sz="quarter" idx="19"/>
          </p:nvPr>
        </p:nvSpPr>
        <p:spPr>
          <a:xfrm>
            <a:off x="492125" y="2202443"/>
            <a:ext cx="5332941" cy="3933245"/>
          </a:xfrm>
        </p:spPr>
        <p:txBody>
          <a:bodyPr/>
          <a:lstStyle/>
          <a:p>
            <a:pPr algn="l"/>
            <a:r>
              <a:rPr lang="en-GB" dirty="0"/>
              <a:t>A common clock is shared by both the sender and the receiver,</a:t>
            </a:r>
          </a:p>
          <a:p>
            <a:pPr algn="l"/>
            <a:r>
              <a:rPr lang="en-GB" dirty="0"/>
              <a:t>More efficient transmission, since one wire is dedicatedly used for data transfer,</a:t>
            </a:r>
          </a:p>
          <a:p>
            <a:pPr algn="l"/>
            <a:r>
              <a:rPr lang="en-GB" dirty="0"/>
              <a:t>More costly, since an extra clock wire is required.</a:t>
            </a:r>
          </a:p>
          <a:p>
            <a:pPr marL="0" indent="0" algn="l">
              <a:buNone/>
            </a:pPr>
            <a:endParaRPr lang="en-US" dirty="0"/>
          </a:p>
        </p:txBody>
      </p:sp>
      <p:sp>
        <p:nvSpPr>
          <p:cNvPr id="6" name="Text Placeholder 5">
            <a:extLst>
              <a:ext uri="{FF2B5EF4-FFF2-40B4-BE49-F238E27FC236}">
                <a16:creationId xmlns:a16="http://schemas.microsoft.com/office/drawing/2014/main" id="{C8A6AB0B-4394-274C-AC28-3712B3C57BD5}"/>
              </a:ext>
            </a:extLst>
          </p:cNvPr>
          <p:cNvSpPr>
            <a:spLocks noGrp="1"/>
          </p:cNvSpPr>
          <p:nvPr>
            <p:ph type="body" sz="quarter" idx="18"/>
          </p:nvPr>
        </p:nvSpPr>
        <p:spPr/>
        <p:txBody>
          <a:bodyPr/>
          <a:lstStyle/>
          <a:p>
            <a:r>
              <a:rPr lang="en-GB" dirty="0"/>
              <a:t>Asynchronous serial transmission</a:t>
            </a:r>
            <a:endParaRPr lang="en-US" altLang="en-US" dirty="0">
              <a:ea typeface="ＭＳ Ｐゴシック" panose="020B0600070205080204" pitchFamily="34" charset="-128"/>
            </a:endParaRPr>
          </a:p>
          <a:p>
            <a:endParaRPr lang="en-US" dirty="0"/>
          </a:p>
        </p:txBody>
      </p:sp>
      <p:sp>
        <p:nvSpPr>
          <p:cNvPr id="7" name="Content Placeholder 6">
            <a:extLst>
              <a:ext uri="{FF2B5EF4-FFF2-40B4-BE49-F238E27FC236}">
                <a16:creationId xmlns:a16="http://schemas.microsoft.com/office/drawing/2014/main" id="{8A63059B-6070-C440-8E05-1E8FCB31FF7D}"/>
              </a:ext>
            </a:extLst>
          </p:cNvPr>
          <p:cNvSpPr>
            <a:spLocks noGrp="1"/>
          </p:cNvSpPr>
          <p:nvPr>
            <p:ph sz="quarter" idx="21"/>
          </p:nvPr>
        </p:nvSpPr>
        <p:spPr/>
        <p:txBody>
          <a:bodyPr/>
          <a:lstStyle/>
          <a:p>
            <a:r>
              <a:rPr lang="en-GB" dirty="0"/>
              <a:t>The sender does not have to send a clock signal,</a:t>
            </a:r>
          </a:p>
          <a:p>
            <a:r>
              <a:rPr lang="en-GB" dirty="0"/>
              <a:t>Both the sender and receiver agree on timing parameters in advance,</a:t>
            </a:r>
          </a:p>
          <a:p>
            <a:r>
              <a:rPr lang="en-GB" dirty="0"/>
              <a:t>Special bits are added to synchronize transmission.</a:t>
            </a:r>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9437211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GB" dirty="0"/>
              <a:t>Parallel Communication </a:t>
            </a:r>
            <a:endParaRPr lang="en-US" dirty="0"/>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sz="quarter" idx="1"/>
          </p:nvPr>
        </p:nvSpPr>
        <p:spPr bwMode="auto">
          <a:xfrm>
            <a:off x="492125" y="1639888"/>
            <a:ext cx="11180763" cy="4086225"/>
          </a:xfrm>
        </p:spPr>
        <p:txBody>
          <a:bodyPr wrap="square" numCol="1" anchor="t" anchorCtr="0" compatLnSpc="1">
            <a:prstTxWarp prst="textNoShape">
              <a:avLst/>
            </a:prstTxWarp>
          </a:bodyPr>
          <a:lstStyle/>
          <a:p>
            <a:pPr marL="13017"/>
            <a:r>
              <a:rPr lang="en-IN" altLang="en-US" dirty="0"/>
              <a:t>Multiple bits are sent simultaneously; transmits data one bit at a time in a sequential fashion</a:t>
            </a:r>
          </a:p>
          <a:p>
            <a:pPr marL="13017"/>
            <a:r>
              <a:rPr lang="en-IN" altLang="en-US" dirty="0"/>
              <a:t>Parallel transmission is typically synchronous.</a:t>
            </a:r>
          </a:p>
          <a:p>
            <a:pPr marL="13017"/>
            <a:r>
              <a:rPr lang="en-IN" altLang="en-US" dirty="0"/>
              <a:t>Examples include on-chip buses, such as Arm AHB.</a:t>
            </a:r>
            <a:endParaRPr lang="en-US" altLang="en-US" dirty="0"/>
          </a:p>
        </p:txBody>
      </p:sp>
      <p:grpSp>
        <p:nvGrpSpPr>
          <p:cNvPr id="5" name="Group 68">
            <a:extLst>
              <a:ext uri="{FF2B5EF4-FFF2-40B4-BE49-F238E27FC236}">
                <a16:creationId xmlns:a16="http://schemas.microsoft.com/office/drawing/2014/main" id="{B58933E8-51B5-4A45-9AE0-939A6D38865A}"/>
              </a:ext>
            </a:extLst>
          </p:cNvPr>
          <p:cNvGrpSpPr>
            <a:grpSpLocks/>
          </p:cNvGrpSpPr>
          <p:nvPr/>
        </p:nvGrpSpPr>
        <p:grpSpPr bwMode="auto">
          <a:xfrm rot="5400000">
            <a:off x="3748100" y="4759216"/>
            <a:ext cx="1563687" cy="423168"/>
            <a:chOff x="644234" y="4204444"/>
            <a:chExt cx="1925320" cy="317500"/>
          </a:xfrm>
          <a:effectLst>
            <a:outerShdw blurRad="50800" dist="38100" dir="2700000" algn="tl" rotWithShape="0">
              <a:prstClr val="black">
                <a:alpha val="40000"/>
              </a:prstClr>
            </a:outerShdw>
          </a:effectLst>
        </p:grpSpPr>
        <p:sp>
          <p:nvSpPr>
            <p:cNvPr id="6" name="Rectangle 5">
              <a:extLst>
                <a:ext uri="{FF2B5EF4-FFF2-40B4-BE49-F238E27FC236}">
                  <a16:creationId xmlns:a16="http://schemas.microsoft.com/office/drawing/2014/main" id="{0A179885-8B88-4977-8AF6-AFD5A977C1DD}"/>
                </a:ext>
              </a:extLst>
            </p:cNvPr>
            <p:cNvSpPr/>
            <p:nvPr/>
          </p:nvSpPr>
          <p:spPr bwMode="auto">
            <a:xfrm>
              <a:off x="644234" y="4204444"/>
              <a:ext cx="241300" cy="317500"/>
            </a:xfrm>
            <a:prstGeom prst="rect">
              <a:avLst/>
            </a:prstGeom>
            <a:solidFill>
              <a:schemeClr val="accent5">
                <a:lumMod val="40000"/>
                <a:lumOff val="60000"/>
              </a:schemeClr>
            </a:solidFill>
            <a:ln w="19050" cap="flat" cmpd="sng" algn="ctr">
              <a:solidFill>
                <a:schemeClr val="tx1">
                  <a:lumMod val="75000"/>
                  <a:lumOff val="25000"/>
                </a:schemeClr>
              </a:solidFill>
              <a:prstDash val="solid"/>
              <a:round/>
              <a:headEnd type="none" w="med" len="med"/>
              <a:tailEnd type="none" w="med" len="med"/>
            </a:ln>
            <a:effectLst/>
          </p:spPr>
          <p:txBody>
            <a:bodyPr vert="vert270" wrap="none" anchor="ctr"/>
            <a:lstStyle/>
            <a:p>
              <a:pPr algn="ctr">
                <a:defRPr/>
              </a:pPr>
              <a:r>
                <a:rPr lang="en-GB" dirty="0"/>
                <a:t>1</a:t>
              </a:r>
            </a:p>
          </p:txBody>
        </p:sp>
        <p:sp>
          <p:nvSpPr>
            <p:cNvPr id="7" name="Rectangle 6">
              <a:extLst>
                <a:ext uri="{FF2B5EF4-FFF2-40B4-BE49-F238E27FC236}">
                  <a16:creationId xmlns:a16="http://schemas.microsoft.com/office/drawing/2014/main" id="{9427860E-391A-43A3-8DD0-F7249FE5EE88}"/>
                </a:ext>
              </a:extLst>
            </p:cNvPr>
            <p:cNvSpPr/>
            <p:nvPr/>
          </p:nvSpPr>
          <p:spPr bwMode="auto">
            <a:xfrm>
              <a:off x="885534" y="4204444"/>
              <a:ext cx="241300" cy="317500"/>
            </a:xfrm>
            <a:prstGeom prst="rect">
              <a:avLst/>
            </a:prstGeom>
            <a:solidFill>
              <a:schemeClr val="accent5">
                <a:lumMod val="40000"/>
                <a:lumOff val="60000"/>
              </a:schemeClr>
            </a:solidFill>
            <a:ln w="19050" cap="flat" cmpd="sng" algn="ctr">
              <a:solidFill>
                <a:schemeClr val="tx1">
                  <a:lumMod val="75000"/>
                  <a:lumOff val="25000"/>
                </a:schemeClr>
              </a:solidFill>
              <a:prstDash val="solid"/>
              <a:round/>
              <a:headEnd type="none" w="med" len="med"/>
              <a:tailEnd type="none" w="med" len="med"/>
            </a:ln>
            <a:effectLst/>
          </p:spPr>
          <p:txBody>
            <a:bodyPr vert="vert270" wrap="none" anchor="ctr"/>
            <a:lstStyle/>
            <a:p>
              <a:pPr algn="ctr">
                <a:defRPr/>
              </a:pPr>
              <a:r>
                <a:rPr lang="en-GB" dirty="0"/>
                <a:t>0</a:t>
              </a:r>
            </a:p>
          </p:txBody>
        </p:sp>
        <p:sp>
          <p:nvSpPr>
            <p:cNvPr id="8" name="Rectangle 7">
              <a:extLst>
                <a:ext uri="{FF2B5EF4-FFF2-40B4-BE49-F238E27FC236}">
                  <a16:creationId xmlns:a16="http://schemas.microsoft.com/office/drawing/2014/main" id="{8BECC36E-FAAD-476E-B87E-0F03422A6C0A}"/>
                </a:ext>
              </a:extLst>
            </p:cNvPr>
            <p:cNvSpPr/>
            <p:nvPr/>
          </p:nvSpPr>
          <p:spPr bwMode="auto">
            <a:xfrm>
              <a:off x="1126834" y="4204444"/>
              <a:ext cx="241300" cy="317500"/>
            </a:xfrm>
            <a:prstGeom prst="rect">
              <a:avLst/>
            </a:prstGeom>
            <a:solidFill>
              <a:schemeClr val="accent5">
                <a:lumMod val="40000"/>
                <a:lumOff val="60000"/>
              </a:schemeClr>
            </a:solidFill>
            <a:ln w="19050" cap="flat" cmpd="sng" algn="ctr">
              <a:solidFill>
                <a:schemeClr val="tx1">
                  <a:lumMod val="75000"/>
                  <a:lumOff val="25000"/>
                </a:schemeClr>
              </a:solidFill>
              <a:prstDash val="solid"/>
              <a:round/>
              <a:headEnd type="none" w="med" len="med"/>
              <a:tailEnd type="none" w="med" len="med"/>
            </a:ln>
            <a:effectLst/>
          </p:spPr>
          <p:txBody>
            <a:bodyPr vert="vert270" wrap="none" anchor="ctr"/>
            <a:lstStyle/>
            <a:p>
              <a:pPr algn="ctr">
                <a:defRPr/>
              </a:pPr>
              <a:r>
                <a:rPr lang="en-GB" dirty="0"/>
                <a:t>1</a:t>
              </a:r>
            </a:p>
          </p:txBody>
        </p:sp>
        <p:sp>
          <p:nvSpPr>
            <p:cNvPr id="9" name="Rectangle 8">
              <a:extLst>
                <a:ext uri="{FF2B5EF4-FFF2-40B4-BE49-F238E27FC236}">
                  <a16:creationId xmlns:a16="http://schemas.microsoft.com/office/drawing/2014/main" id="{6B809472-E028-4426-937B-6EBC293ECC89}"/>
                </a:ext>
              </a:extLst>
            </p:cNvPr>
            <p:cNvSpPr/>
            <p:nvPr/>
          </p:nvSpPr>
          <p:spPr bwMode="auto">
            <a:xfrm>
              <a:off x="1368134" y="4204444"/>
              <a:ext cx="241300" cy="317500"/>
            </a:xfrm>
            <a:prstGeom prst="rect">
              <a:avLst/>
            </a:prstGeom>
            <a:solidFill>
              <a:schemeClr val="accent5">
                <a:lumMod val="40000"/>
                <a:lumOff val="60000"/>
              </a:schemeClr>
            </a:solidFill>
            <a:ln w="19050" cap="flat" cmpd="sng" algn="ctr">
              <a:solidFill>
                <a:schemeClr val="tx1">
                  <a:lumMod val="75000"/>
                  <a:lumOff val="25000"/>
                </a:schemeClr>
              </a:solidFill>
              <a:prstDash val="solid"/>
              <a:round/>
              <a:headEnd type="none" w="med" len="med"/>
              <a:tailEnd type="none" w="med" len="med"/>
            </a:ln>
            <a:effectLst/>
          </p:spPr>
          <p:txBody>
            <a:bodyPr vert="vert270" wrap="none" anchor="ctr"/>
            <a:lstStyle/>
            <a:p>
              <a:pPr algn="ctr">
                <a:defRPr/>
              </a:pPr>
              <a:r>
                <a:rPr lang="en-GB" dirty="0"/>
                <a:t>1</a:t>
              </a:r>
            </a:p>
          </p:txBody>
        </p:sp>
        <p:sp>
          <p:nvSpPr>
            <p:cNvPr id="10" name="Rectangle 9">
              <a:extLst>
                <a:ext uri="{FF2B5EF4-FFF2-40B4-BE49-F238E27FC236}">
                  <a16:creationId xmlns:a16="http://schemas.microsoft.com/office/drawing/2014/main" id="{06449FEE-5466-4593-AA66-1B3C873A8FC5}"/>
                </a:ext>
              </a:extLst>
            </p:cNvPr>
            <p:cNvSpPr/>
            <p:nvPr/>
          </p:nvSpPr>
          <p:spPr bwMode="auto">
            <a:xfrm>
              <a:off x="1604354" y="4204444"/>
              <a:ext cx="241300" cy="317500"/>
            </a:xfrm>
            <a:prstGeom prst="rect">
              <a:avLst/>
            </a:prstGeom>
            <a:solidFill>
              <a:schemeClr val="accent5">
                <a:lumMod val="40000"/>
                <a:lumOff val="60000"/>
              </a:schemeClr>
            </a:solidFill>
            <a:ln w="19050" cap="flat" cmpd="sng" algn="ctr">
              <a:solidFill>
                <a:schemeClr val="tx1">
                  <a:lumMod val="75000"/>
                  <a:lumOff val="25000"/>
                </a:schemeClr>
              </a:solidFill>
              <a:prstDash val="solid"/>
              <a:round/>
              <a:headEnd type="none" w="med" len="med"/>
              <a:tailEnd type="none" w="med" len="med"/>
            </a:ln>
            <a:effectLst/>
          </p:spPr>
          <p:txBody>
            <a:bodyPr vert="vert270" wrap="none" anchor="ctr"/>
            <a:lstStyle/>
            <a:p>
              <a:pPr algn="ctr">
                <a:defRPr/>
              </a:pPr>
              <a:r>
                <a:rPr lang="en-GB" dirty="0"/>
                <a:t>1</a:t>
              </a:r>
            </a:p>
          </p:txBody>
        </p:sp>
        <p:sp>
          <p:nvSpPr>
            <p:cNvPr id="11" name="Rectangle 10">
              <a:extLst>
                <a:ext uri="{FF2B5EF4-FFF2-40B4-BE49-F238E27FC236}">
                  <a16:creationId xmlns:a16="http://schemas.microsoft.com/office/drawing/2014/main" id="{8781F7A2-9C27-4EE8-8327-3DD616F0B04D}"/>
                </a:ext>
              </a:extLst>
            </p:cNvPr>
            <p:cNvSpPr/>
            <p:nvPr/>
          </p:nvSpPr>
          <p:spPr bwMode="auto">
            <a:xfrm>
              <a:off x="1845654" y="4204444"/>
              <a:ext cx="241300" cy="317500"/>
            </a:xfrm>
            <a:prstGeom prst="rect">
              <a:avLst/>
            </a:prstGeom>
            <a:solidFill>
              <a:schemeClr val="accent5">
                <a:lumMod val="40000"/>
                <a:lumOff val="60000"/>
              </a:schemeClr>
            </a:solidFill>
            <a:ln w="19050" cap="flat" cmpd="sng" algn="ctr">
              <a:solidFill>
                <a:schemeClr val="tx1">
                  <a:lumMod val="75000"/>
                  <a:lumOff val="25000"/>
                </a:schemeClr>
              </a:solidFill>
              <a:prstDash val="solid"/>
              <a:round/>
              <a:headEnd type="none" w="med" len="med"/>
              <a:tailEnd type="none" w="med" len="med"/>
            </a:ln>
            <a:effectLst/>
          </p:spPr>
          <p:txBody>
            <a:bodyPr vert="vert270" wrap="none" anchor="ctr"/>
            <a:lstStyle/>
            <a:p>
              <a:pPr algn="ctr">
                <a:defRPr/>
              </a:pPr>
              <a:r>
                <a:rPr lang="en-GB" dirty="0"/>
                <a:t>0</a:t>
              </a:r>
            </a:p>
          </p:txBody>
        </p:sp>
        <p:sp>
          <p:nvSpPr>
            <p:cNvPr id="12" name="Rectangle 11">
              <a:extLst>
                <a:ext uri="{FF2B5EF4-FFF2-40B4-BE49-F238E27FC236}">
                  <a16:creationId xmlns:a16="http://schemas.microsoft.com/office/drawing/2014/main" id="{EE199308-209B-4CBF-8E6D-3303DE096EDE}"/>
                </a:ext>
              </a:extLst>
            </p:cNvPr>
            <p:cNvSpPr/>
            <p:nvPr/>
          </p:nvSpPr>
          <p:spPr bwMode="auto">
            <a:xfrm>
              <a:off x="2086954" y="4204444"/>
              <a:ext cx="241300" cy="317500"/>
            </a:xfrm>
            <a:prstGeom prst="rect">
              <a:avLst/>
            </a:prstGeom>
            <a:solidFill>
              <a:schemeClr val="accent5">
                <a:lumMod val="40000"/>
                <a:lumOff val="60000"/>
              </a:schemeClr>
            </a:solidFill>
            <a:ln w="19050" cap="flat" cmpd="sng" algn="ctr">
              <a:solidFill>
                <a:schemeClr val="tx1">
                  <a:lumMod val="75000"/>
                  <a:lumOff val="25000"/>
                </a:schemeClr>
              </a:solidFill>
              <a:prstDash val="solid"/>
              <a:round/>
              <a:headEnd type="none" w="med" len="med"/>
              <a:tailEnd type="none" w="med" len="med"/>
            </a:ln>
            <a:effectLst/>
          </p:spPr>
          <p:txBody>
            <a:bodyPr vert="vert270" wrap="none" anchor="ctr"/>
            <a:lstStyle/>
            <a:p>
              <a:pPr algn="ctr">
                <a:defRPr/>
              </a:pPr>
              <a:r>
                <a:rPr lang="en-GB" dirty="0"/>
                <a:t>0</a:t>
              </a:r>
            </a:p>
          </p:txBody>
        </p:sp>
        <p:sp>
          <p:nvSpPr>
            <p:cNvPr id="13" name="Rectangle 12">
              <a:extLst>
                <a:ext uri="{FF2B5EF4-FFF2-40B4-BE49-F238E27FC236}">
                  <a16:creationId xmlns:a16="http://schemas.microsoft.com/office/drawing/2014/main" id="{74DE3A11-04DD-48CD-BD41-137DBC366DD7}"/>
                </a:ext>
              </a:extLst>
            </p:cNvPr>
            <p:cNvSpPr/>
            <p:nvPr/>
          </p:nvSpPr>
          <p:spPr bwMode="auto">
            <a:xfrm>
              <a:off x="2328254" y="4204444"/>
              <a:ext cx="241300" cy="317500"/>
            </a:xfrm>
            <a:prstGeom prst="rect">
              <a:avLst/>
            </a:prstGeom>
            <a:solidFill>
              <a:schemeClr val="accent5">
                <a:lumMod val="40000"/>
                <a:lumOff val="60000"/>
              </a:schemeClr>
            </a:solidFill>
            <a:ln w="19050" cap="flat" cmpd="sng" algn="ctr">
              <a:solidFill>
                <a:schemeClr val="tx1">
                  <a:lumMod val="75000"/>
                  <a:lumOff val="25000"/>
                </a:schemeClr>
              </a:solidFill>
              <a:prstDash val="solid"/>
              <a:round/>
              <a:headEnd type="none" w="med" len="med"/>
              <a:tailEnd type="none" w="med" len="med"/>
            </a:ln>
            <a:effectLst/>
          </p:spPr>
          <p:txBody>
            <a:bodyPr vert="vert270" wrap="none" anchor="ctr"/>
            <a:lstStyle/>
            <a:p>
              <a:pPr algn="ctr">
                <a:defRPr/>
              </a:pPr>
              <a:r>
                <a:rPr lang="en-GB" dirty="0"/>
                <a:t>1</a:t>
              </a:r>
            </a:p>
          </p:txBody>
        </p:sp>
      </p:grpSp>
      <p:grpSp>
        <p:nvGrpSpPr>
          <p:cNvPr id="14" name="Group 113">
            <a:extLst>
              <a:ext uri="{FF2B5EF4-FFF2-40B4-BE49-F238E27FC236}">
                <a16:creationId xmlns:a16="http://schemas.microsoft.com/office/drawing/2014/main" id="{EE556C9D-CB33-47D8-8F6C-CAEDA398B929}"/>
              </a:ext>
            </a:extLst>
          </p:cNvPr>
          <p:cNvGrpSpPr>
            <a:grpSpLocks/>
          </p:cNvGrpSpPr>
          <p:nvPr/>
        </p:nvGrpSpPr>
        <p:grpSpPr bwMode="auto">
          <a:xfrm>
            <a:off x="4832510" y="4282618"/>
            <a:ext cx="1914834" cy="1371600"/>
            <a:chOff x="6498529" y="4648828"/>
            <a:chExt cx="729705" cy="1370881"/>
          </a:xfrm>
          <a:effectLst>
            <a:outerShdw blurRad="50800" dist="38100" dir="2700000" algn="tl" rotWithShape="0">
              <a:prstClr val="black">
                <a:alpha val="40000"/>
              </a:prstClr>
            </a:outerShdw>
          </a:effectLst>
        </p:grpSpPr>
        <p:cxnSp>
          <p:nvCxnSpPr>
            <p:cNvPr id="15" name="Straight Arrow Connector 14">
              <a:extLst>
                <a:ext uri="{FF2B5EF4-FFF2-40B4-BE49-F238E27FC236}">
                  <a16:creationId xmlns:a16="http://schemas.microsoft.com/office/drawing/2014/main" id="{5321D2B5-EE76-49AC-A510-1F59D22CC88E}"/>
                </a:ext>
              </a:extLst>
            </p:cNvPr>
            <p:cNvCxnSpPr/>
            <p:nvPr/>
          </p:nvCxnSpPr>
          <p:spPr bwMode="auto">
            <a:xfrm>
              <a:off x="6498529" y="4648828"/>
              <a:ext cx="729705" cy="0"/>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p:spPr>
        </p:cxnSp>
        <p:cxnSp>
          <p:nvCxnSpPr>
            <p:cNvPr id="16" name="Straight Arrow Connector 15">
              <a:extLst>
                <a:ext uri="{FF2B5EF4-FFF2-40B4-BE49-F238E27FC236}">
                  <a16:creationId xmlns:a16="http://schemas.microsoft.com/office/drawing/2014/main" id="{B96AED43-2BC7-4070-9A93-882F14E78E45}"/>
                </a:ext>
              </a:extLst>
            </p:cNvPr>
            <p:cNvCxnSpPr/>
            <p:nvPr/>
          </p:nvCxnSpPr>
          <p:spPr bwMode="auto">
            <a:xfrm>
              <a:off x="6498529" y="4848748"/>
              <a:ext cx="729705" cy="0"/>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p:spPr>
        </p:cxnSp>
        <p:cxnSp>
          <p:nvCxnSpPr>
            <p:cNvPr id="17" name="Straight Arrow Connector 16">
              <a:extLst>
                <a:ext uri="{FF2B5EF4-FFF2-40B4-BE49-F238E27FC236}">
                  <a16:creationId xmlns:a16="http://schemas.microsoft.com/office/drawing/2014/main" id="{EB7FE6C6-0A56-4D1E-9A5B-9D8096FC2863}"/>
                </a:ext>
              </a:extLst>
            </p:cNvPr>
            <p:cNvCxnSpPr/>
            <p:nvPr/>
          </p:nvCxnSpPr>
          <p:spPr bwMode="auto">
            <a:xfrm>
              <a:off x="6498529" y="5040735"/>
              <a:ext cx="729705" cy="0"/>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p:spPr>
        </p:cxnSp>
        <p:cxnSp>
          <p:nvCxnSpPr>
            <p:cNvPr id="18" name="Straight Arrow Connector 17">
              <a:extLst>
                <a:ext uri="{FF2B5EF4-FFF2-40B4-BE49-F238E27FC236}">
                  <a16:creationId xmlns:a16="http://schemas.microsoft.com/office/drawing/2014/main" id="{47753363-BDF6-49C5-AAC7-6BC529ED8A82}"/>
                </a:ext>
              </a:extLst>
            </p:cNvPr>
            <p:cNvCxnSpPr/>
            <p:nvPr/>
          </p:nvCxnSpPr>
          <p:spPr bwMode="auto">
            <a:xfrm>
              <a:off x="6498529" y="5240656"/>
              <a:ext cx="729705" cy="0"/>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p:spPr>
        </p:cxnSp>
        <p:cxnSp>
          <p:nvCxnSpPr>
            <p:cNvPr id="19" name="Straight Arrow Connector 18">
              <a:extLst>
                <a:ext uri="{FF2B5EF4-FFF2-40B4-BE49-F238E27FC236}">
                  <a16:creationId xmlns:a16="http://schemas.microsoft.com/office/drawing/2014/main" id="{DAFBFD6C-FD81-4FDB-9CE1-960638AEC085}"/>
                </a:ext>
              </a:extLst>
            </p:cNvPr>
            <p:cNvCxnSpPr/>
            <p:nvPr/>
          </p:nvCxnSpPr>
          <p:spPr bwMode="auto">
            <a:xfrm>
              <a:off x="6498529" y="5427882"/>
              <a:ext cx="729705" cy="0"/>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p:spPr>
        </p:cxnSp>
        <p:cxnSp>
          <p:nvCxnSpPr>
            <p:cNvPr id="20" name="Straight Arrow Connector 19">
              <a:extLst>
                <a:ext uri="{FF2B5EF4-FFF2-40B4-BE49-F238E27FC236}">
                  <a16:creationId xmlns:a16="http://schemas.microsoft.com/office/drawing/2014/main" id="{06045DEB-FD23-4553-A22F-5037F3A5BB76}"/>
                </a:ext>
              </a:extLst>
            </p:cNvPr>
            <p:cNvCxnSpPr/>
            <p:nvPr/>
          </p:nvCxnSpPr>
          <p:spPr bwMode="auto">
            <a:xfrm>
              <a:off x="6498529" y="5627803"/>
              <a:ext cx="729705" cy="0"/>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p:spPr>
        </p:cxnSp>
        <p:cxnSp>
          <p:nvCxnSpPr>
            <p:cNvPr id="21" name="Straight Arrow Connector 20">
              <a:extLst>
                <a:ext uri="{FF2B5EF4-FFF2-40B4-BE49-F238E27FC236}">
                  <a16:creationId xmlns:a16="http://schemas.microsoft.com/office/drawing/2014/main" id="{A0C494F4-8959-49D9-819C-3DA69879C86B}"/>
                </a:ext>
              </a:extLst>
            </p:cNvPr>
            <p:cNvCxnSpPr/>
            <p:nvPr/>
          </p:nvCxnSpPr>
          <p:spPr bwMode="auto">
            <a:xfrm>
              <a:off x="6498529" y="5819789"/>
              <a:ext cx="729705" cy="0"/>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p:spPr>
        </p:cxnSp>
        <p:cxnSp>
          <p:nvCxnSpPr>
            <p:cNvPr id="22" name="Straight Arrow Connector 21">
              <a:extLst>
                <a:ext uri="{FF2B5EF4-FFF2-40B4-BE49-F238E27FC236}">
                  <a16:creationId xmlns:a16="http://schemas.microsoft.com/office/drawing/2014/main" id="{9B216AD0-A92D-431F-BD32-0E2103518ED1}"/>
                </a:ext>
              </a:extLst>
            </p:cNvPr>
            <p:cNvCxnSpPr/>
            <p:nvPr/>
          </p:nvCxnSpPr>
          <p:spPr bwMode="auto">
            <a:xfrm>
              <a:off x="6498529" y="6019709"/>
              <a:ext cx="729705" cy="0"/>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p:spPr>
        </p:cxnSp>
      </p:grpSp>
      <p:grpSp>
        <p:nvGrpSpPr>
          <p:cNvPr id="23" name="Group 22">
            <a:extLst>
              <a:ext uri="{FF2B5EF4-FFF2-40B4-BE49-F238E27FC236}">
                <a16:creationId xmlns:a16="http://schemas.microsoft.com/office/drawing/2014/main" id="{DB01B804-8FF9-45B7-B722-445E44B6ACB4}"/>
              </a:ext>
            </a:extLst>
          </p:cNvPr>
          <p:cNvGrpSpPr/>
          <p:nvPr/>
        </p:nvGrpSpPr>
        <p:grpSpPr>
          <a:xfrm rot="5400000">
            <a:off x="4911900" y="4669467"/>
            <a:ext cx="1563370" cy="423168"/>
            <a:chOff x="644234" y="4204444"/>
            <a:chExt cx="1925320" cy="317500"/>
          </a:xfrm>
          <a:noFill/>
          <a:effectLst>
            <a:outerShdw blurRad="50800" dist="38100" dir="2700000" algn="tl" rotWithShape="0">
              <a:prstClr val="black">
                <a:alpha val="40000"/>
              </a:prstClr>
            </a:outerShdw>
          </a:effectLst>
        </p:grpSpPr>
        <p:sp>
          <p:nvSpPr>
            <p:cNvPr id="24" name="Rectangle 23">
              <a:extLst>
                <a:ext uri="{FF2B5EF4-FFF2-40B4-BE49-F238E27FC236}">
                  <a16:creationId xmlns:a16="http://schemas.microsoft.com/office/drawing/2014/main" id="{D900425D-DDCB-4588-B04F-098E54DFDB5B}"/>
                </a:ext>
              </a:extLst>
            </p:cNvPr>
            <p:cNvSpPr/>
            <p:nvPr/>
          </p:nvSpPr>
          <p:spPr bwMode="auto">
            <a:xfrm>
              <a:off x="644234" y="4204444"/>
              <a:ext cx="241300" cy="317500"/>
            </a:xfrm>
            <a:prstGeom prst="rect">
              <a:avLst/>
            </a:prstGeom>
            <a:grpFill/>
            <a:ln w="19050" cap="flat" cmpd="sng" algn="ctr">
              <a:noFill/>
              <a:prstDash val="solid"/>
              <a:round/>
              <a:headEnd type="none" w="med" len="med"/>
              <a:tailEnd type="none" w="med" len="med"/>
            </a:ln>
            <a:effectLst/>
          </p:spPr>
          <p:txBody>
            <a:bodyPr vert="vert270" wrap="none" anchor="ctr"/>
            <a:lstStyle/>
            <a:p>
              <a:pPr algn="ctr">
                <a:defRPr/>
              </a:pPr>
              <a:r>
                <a:rPr lang="en-GB" dirty="0"/>
                <a:t>1</a:t>
              </a:r>
            </a:p>
          </p:txBody>
        </p:sp>
        <p:sp>
          <p:nvSpPr>
            <p:cNvPr id="25" name="Rectangle 24">
              <a:extLst>
                <a:ext uri="{FF2B5EF4-FFF2-40B4-BE49-F238E27FC236}">
                  <a16:creationId xmlns:a16="http://schemas.microsoft.com/office/drawing/2014/main" id="{296B92B5-2926-4E0B-A712-30A428E3C718}"/>
                </a:ext>
              </a:extLst>
            </p:cNvPr>
            <p:cNvSpPr/>
            <p:nvPr/>
          </p:nvSpPr>
          <p:spPr bwMode="auto">
            <a:xfrm>
              <a:off x="885534" y="4204444"/>
              <a:ext cx="241300" cy="317500"/>
            </a:xfrm>
            <a:prstGeom prst="rect">
              <a:avLst/>
            </a:prstGeom>
            <a:grpFill/>
            <a:ln w="19050" cap="flat" cmpd="sng" algn="ctr">
              <a:noFill/>
              <a:prstDash val="solid"/>
              <a:round/>
              <a:headEnd type="none" w="med" len="med"/>
              <a:tailEnd type="none" w="med" len="med"/>
            </a:ln>
            <a:effectLst/>
          </p:spPr>
          <p:txBody>
            <a:bodyPr vert="vert270" wrap="none" anchor="ctr"/>
            <a:lstStyle/>
            <a:p>
              <a:pPr algn="ctr">
                <a:defRPr/>
              </a:pPr>
              <a:r>
                <a:rPr lang="en-GB" dirty="0"/>
                <a:t>0</a:t>
              </a:r>
            </a:p>
          </p:txBody>
        </p:sp>
        <p:sp>
          <p:nvSpPr>
            <p:cNvPr id="26" name="Rectangle 25">
              <a:extLst>
                <a:ext uri="{FF2B5EF4-FFF2-40B4-BE49-F238E27FC236}">
                  <a16:creationId xmlns:a16="http://schemas.microsoft.com/office/drawing/2014/main" id="{C7F51F4B-825A-47F8-B9DD-02E5B7ECAD45}"/>
                </a:ext>
              </a:extLst>
            </p:cNvPr>
            <p:cNvSpPr/>
            <p:nvPr/>
          </p:nvSpPr>
          <p:spPr bwMode="auto">
            <a:xfrm>
              <a:off x="1126834" y="4204444"/>
              <a:ext cx="241300" cy="317500"/>
            </a:xfrm>
            <a:prstGeom prst="rect">
              <a:avLst/>
            </a:prstGeom>
            <a:grpFill/>
            <a:ln w="19050" cap="flat" cmpd="sng" algn="ctr">
              <a:noFill/>
              <a:prstDash val="solid"/>
              <a:round/>
              <a:headEnd type="none" w="med" len="med"/>
              <a:tailEnd type="none" w="med" len="med"/>
            </a:ln>
            <a:effectLst/>
          </p:spPr>
          <p:txBody>
            <a:bodyPr vert="vert270" wrap="none" anchor="ctr"/>
            <a:lstStyle/>
            <a:p>
              <a:pPr algn="ctr">
                <a:defRPr/>
              </a:pPr>
              <a:r>
                <a:rPr lang="en-GB" dirty="0"/>
                <a:t>1</a:t>
              </a:r>
            </a:p>
          </p:txBody>
        </p:sp>
        <p:sp>
          <p:nvSpPr>
            <p:cNvPr id="27" name="Rectangle 26">
              <a:extLst>
                <a:ext uri="{FF2B5EF4-FFF2-40B4-BE49-F238E27FC236}">
                  <a16:creationId xmlns:a16="http://schemas.microsoft.com/office/drawing/2014/main" id="{1C764A63-E1A0-4706-9678-BD545550DFB0}"/>
                </a:ext>
              </a:extLst>
            </p:cNvPr>
            <p:cNvSpPr/>
            <p:nvPr/>
          </p:nvSpPr>
          <p:spPr bwMode="auto">
            <a:xfrm>
              <a:off x="1368134" y="4204444"/>
              <a:ext cx="241300" cy="317500"/>
            </a:xfrm>
            <a:prstGeom prst="rect">
              <a:avLst/>
            </a:prstGeom>
            <a:grpFill/>
            <a:ln w="19050" cap="flat" cmpd="sng" algn="ctr">
              <a:noFill/>
              <a:prstDash val="solid"/>
              <a:round/>
              <a:headEnd type="none" w="med" len="med"/>
              <a:tailEnd type="none" w="med" len="med"/>
            </a:ln>
            <a:effectLst/>
          </p:spPr>
          <p:txBody>
            <a:bodyPr vert="vert270" wrap="none" anchor="ctr"/>
            <a:lstStyle/>
            <a:p>
              <a:pPr algn="ctr">
                <a:defRPr/>
              </a:pPr>
              <a:r>
                <a:rPr lang="en-GB" dirty="0"/>
                <a:t>1</a:t>
              </a:r>
            </a:p>
          </p:txBody>
        </p:sp>
        <p:sp>
          <p:nvSpPr>
            <p:cNvPr id="28" name="Rectangle 27">
              <a:extLst>
                <a:ext uri="{FF2B5EF4-FFF2-40B4-BE49-F238E27FC236}">
                  <a16:creationId xmlns:a16="http://schemas.microsoft.com/office/drawing/2014/main" id="{004CE0AD-D382-419E-9087-7D25F8D86EE9}"/>
                </a:ext>
              </a:extLst>
            </p:cNvPr>
            <p:cNvSpPr/>
            <p:nvPr/>
          </p:nvSpPr>
          <p:spPr bwMode="auto">
            <a:xfrm>
              <a:off x="1604354" y="4204444"/>
              <a:ext cx="241300" cy="317500"/>
            </a:xfrm>
            <a:prstGeom prst="rect">
              <a:avLst/>
            </a:prstGeom>
            <a:grpFill/>
            <a:ln w="19050" cap="flat" cmpd="sng" algn="ctr">
              <a:noFill/>
              <a:prstDash val="solid"/>
              <a:round/>
              <a:headEnd type="none" w="med" len="med"/>
              <a:tailEnd type="none" w="med" len="med"/>
            </a:ln>
            <a:effectLst/>
          </p:spPr>
          <p:txBody>
            <a:bodyPr vert="vert270" wrap="none" anchor="ctr"/>
            <a:lstStyle/>
            <a:p>
              <a:pPr algn="ctr">
                <a:defRPr/>
              </a:pPr>
              <a:r>
                <a:rPr lang="en-GB" dirty="0"/>
                <a:t>1</a:t>
              </a:r>
            </a:p>
          </p:txBody>
        </p:sp>
        <p:sp>
          <p:nvSpPr>
            <p:cNvPr id="29" name="Rectangle 28">
              <a:extLst>
                <a:ext uri="{FF2B5EF4-FFF2-40B4-BE49-F238E27FC236}">
                  <a16:creationId xmlns:a16="http://schemas.microsoft.com/office/drawing/2014/main" id="{55E68736-0539-4DE3-8265-D62E872E9995}"/>
                </a:ext>
              </a:extLst>
            </p:cNvPr>
            <p:cNvSpPr/>
            <p:nvPr/>
          </p:nvSpPr>
          <p:spPr bwMode="auto">
            <a:xfrm>
              <a:off x="1845654" y="4204444"/>
              <a:ext cx="241300" cy="317500"/>
            </a:xfrm>
            <a:prstGeom prst="rect">
              <a:avLst/>
            </a:prstGeom>
            <a:grpFill/>
            <a:ln w="19050" cap="flat" cmpd="sng" algn="ctr">
              <a:noFill/>
              <a:prstDash val="solid"/>
              <a:round/>
              <a:headEnd type="none" w="med" len="med"/>
              <a:tailEnd type="none" w="med" len="med"/>
            </a:ln>
            <a:effectLst/>
          </p:spPr>
          <p:txBody>
            <a:bodyPr vert="vert270" wrap="none" anchor="ctr"/>
            <a:lstStyle/>
            <a:p>
              <a:pPr algn="ctr">
                <a:defRPr/>
              </a:pPr>
              <a:r>
                <a:rPr lang="en-GB" dirty="0"/>
                <a:t>0</a:t>
              </a:r>
            </a:p>
          </p:txBody>
        </p:sp>
        <p:sp>
          <p:nvSpPr>
            <p:cNvPr id="30" name="Rectangle 29">
              <a:extLst>
                <a:ext uri="{FF2B5EF4-FFF2-40B4-BE49-F238E27FC236}">
                  <a16:creationId xmlns:a16="http://schemas.microsoft.com/office/drawing/2014/main" id="{2EB41517-B9AE-4C29-A74E-72BB4B409328}"/>
                </a:ext>
              </a:extLst>
            </p:cNvPr>
            <p:cNvSpPr/>
            <p:nvPr/>
          </p:nvSpPr>
          <p:spPr bwMode="auto">
            <a:xfrm>
              <a:off x="2086954" y="4204444"/>
              <a:ext cx="241300" cy="317500"/>
            </a:xfrm>
            <a:prstGeom prst="rect">
              <a:avLst/>
            </a:prstGeom>
            <a:grpFill/>
            <a:ln w="19050" cap="flat" cmpd="sng" algn="ctr">
              <a:noFill/>
              <a:prstDash val="solid"/>
              <a:round/>
              <a:headEnd type="none" w="med" len="med"/>
              <a:tailEnd type="none" w="med" len="med"/>
            </a:ln>
            <a:effectLst/>
          </p:spPr>
          <p:txBody>
            <a:bodyPr vert="vert270" wrap="none" anchor="ctr"/>
            <a:lstStyle/>
            <a:p>
              <a:pPr algn="ctr">
                <a:defRPr/>
              </a:pPr>
              <a:r>
                <a:rPr lang="en-GB" dirty="0"/>
                <a:t>0</a:t>
              </a:r>
            </a:p>
          </p:txBody>
        </p:sp>
        <p:sp>
          <p:nvSpPr>
            <p:cNvPr id="31" name="Rectangle 30">
              <a:extLst>
                <a:ext uri="{FF2B5EF4-FFF2-40B4-BE49-F238E27FC236}">
                  <a16:creationId xmlns:a16="http://schemas.microsoft.com/office/drawing/2014/main" id="{B1D19FB8-7706-4D51-92C0-A7B424FA86BD}"/>
                </a:ext>
              </a:extLst>
            </p:cNvPr>
            <p:cNvSpPr/>
            <p:nvPr/>
          </p:nvSpPr>
          <p:spPr bwMode="auto">
            <a:xfrm>
              <a:off x="2328254" y="4204444"/>
              <a:ext cx="241300" cy="317500"/>
            </a:xfrm>
            <a:prstGeom prst="rect">
              <a:avLst/>
            </a:prstGeom>
            <a:grpFill/>
            <a:ln w="19050" cap="flat" cmpd="sng" algn="ctr">
              <a:noFill/>
              <a:prstDash val="solid"/>
              <a:round/>
              <a:headEnd type="none" w="med" len="med"/>
              <a:tailEnd type="none" w="med" len="med"/>
            </a:ln>
            <a:effectLst/>
          </p:spPr>
          <p:txBody>
            <a:bodyPr vert="vert270" wrap="none" anchor="ctr"/>
            <a:lstStyle/>
            <a:p>
              <a:pPr algn="ctr">
                <a:defRPr/>
              </a:pPr>
              <a:r>
                <a:rPr lang="en-GB" dirty="0"/>
                <a:t>1</a:t>
              </a:r>
            </a:p>
          </p:txBody>
        </p:sp>
      </p:grpSp>
      <p:sp>
        <p:nvSpPr>
          <p:cNvPr id="32" name="TextBox 115">
            <a:extLst>
              <a:ext uri="{FF2B5EF4-FFF2-40B4-BE49-F238E27FC236}">
                <a16:creationId xmlns:a16="http://schemas.microsoft.com/office/drawing/2014/main" id="{06AE4320-F454-4EF0-A1BB-9623B8F6E77C}"/>
              </a:ext>
            </a:extLst>
          </p:cNvPr>
          <p:cNvSpPr txBox="1">
            <a:spLocks noChangeArrowheads="1"/>
          </p:cNvSpPr>
          <p:nvPr/>
        </p:nvSpPr>
        <p:spPr bwMode="auto">
          <a:xfrm>
            <a:off x="4011564" y="5844719"/>
            <a:ext cx="33028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ctr" eaLnBrk="1" hangingPunct="1"/>
            <a:r>
              <a:rPr lang="en-GB" dirty="0"/>
              <a:t>Parallel communication </a:t>
            </a:r>
          </a:p>
        </p:txBody>
      </p:sp>
    </p:spTree>
    <p:extLst>
      <p:ext uri="{BB962C8B-B14F-4D97-AF65-F5344CB8AC3E}">
        <p14:creationId xmlns:p14="http://schemas.microsoft.com/office/powerpoint/2010/main" val="15295353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8D7A5-B18D-F14E-879A-E8B6E47A6F60}"/>
              </a:ext>
            </a:extLst>
          </p:cNvPr>
          <p:cNvSpPr>
            <a:spLocks noGrp="1"/>
          </p:cNvSpPr>
          <p:nvPr>
            <p:ph type="title"/>
          </p:nvPr>
        </p:nvSpPr>
        <p:spPr/>
        <p:txBody>
          <a:bodyPr/>
          <a:lstStyle/>
          <a:p>
            <a:r>
              <a:rPr lang="en-GB" dirty="0"/>
              <a:t>Serial vs Parallel Communication</a:t>
            </a:r>
            <a:endParaRPr lang="en-US" dirty="0"/>
          </a:p>
        </p:txBody>
      </p:sp>
      <p:sp>
        <p:nvSpPr>
          <p:cNvPr id="4" name="Text Placeholder 3">
            <a:extLst>
              <a:ext uri="{FF2B5EF4-FFF2-40B4-BE49-F238E27FC236}">
                <a16:creationId xmlns:a16="http://schemas.microsoft.com/office/drawing/2014/main" id="{BBF3C979-F3E5-9545-990B-091AC049180C}"/>
              </a:ext>
            </a:extLst>
          </p:cNvPr>
          <p:cNvSpPr>
            <a:spLocks noGrp="1"/>
          </p:cNvSpPr>
          <p:nvPr>
            <p:ph type="body" sz="quarter" idx="16"/>
          </p:nvPr>
        </p:nvSpPr>
        <p:spPr/>
        <p:txBody>
          <a:bodyPr/>
          <a:lstStyle/>
          <a:p>
            <a:r>
              <a:rPr lang="en-US" dirty="0"/>
              <a:t>Serial</a:t>
            </a:r>
            <a:endParaRPr lang="en-US" altLang="en-US" dirty="0">
              <a:ea typeface="ＭＳ Ｐゴシック" panose="020B0600070205080204" pitchFamily="34" charset="-128"/>
            </a:endParaRPr>
          </a:p>
          <a:p>
            <a:endParaRPr lang="en-US" dirty="0"/>
          </a:p>
        </p:txBody>
      </p:sp>
      <p:sp>
        <p:nvSpPr>
          <p:cNvPr id="5" name="Content Placeholder 4">
            <a:extLst>
              <a:ext uri="{FF2B5EF4-FFF2-40B4-BE49-F238E27FC236}">
                <a16:creationId xmlns:a16="http://schemas.microsoft.com/office/drawing/2014/main" id="{27230F91-96F6-1F4B-B7D0-1361320A542A}"/>
              </a:ext>
            </a:extLst>
          </p:cNvPr>
          <p:cNvSpPr>
            <a:spLocks noGrp="1"/>
          </p:cNvSpPr>
          <p:nvPr>
            <p:ph sz="quarter" idx="19"/>
          </p:nvPr>
        </p:nvSpPr>
        <p:spPr>
          <a:xfrm>
            <a:off x="492125" y="2202443"/>
            <a:ext cx="5332941" cy="3933245"/>
          </a:xfrm>
        </p:spPr>
        <p:txBody>
          <a:bodyPr/>
          <a:lstStyle/>
          <a:p>
            <a:pPr algn="l"/>
            <a:r>
              <a:rPr lang="en-GB" dirty="0"/>
              <a:t>Less wire cost</a:t>
            </a:r>
          </a:p>
          <a:p>
            <a:pPr algn="l"/>
            <a:r>
              <a:rPr lang="en-GB" dirty="0"/>
              <a:t>More reliability</a:t>
            </a:r>
          </a:p>
          <a:p>
            <a:pPr algn="l"/>
            <a:r>
              <a:rPr lang="en-GB" dirty="0"/>
              <a:t>Higher clock rate</a:t>
            </a:r>
          </a:p>
          <a:p>
            <a:pPr algn="l"/>
            <a:r>
              <a:rPr lang="en-GB" dirty="0"/>
              <a:t>Limited throughput</a:t>
            </a:r>
          </a:p>
          <a:p>
            <a:pPr marL="0" indent="0" algn="l">
              <a:buNone/>
            </a:pPr>
            <a:endParaRPr lang="en-US" dirty="0"/>
          </a:p>
        </p:txBody>
      </p:sp>
      <p:sp>
        <p:nvSpPr>
          <p:cNvPr id="6" name="Text Placeholder 5">
            <a:extLst>
              <a:ext uri="{FF2B5EF4-FFF2-40B4-BE49-F238E27FC236}">
                <a16:creationId xmlns:a16="http://schemas.microsoft.com/office/drawing/2014/main" id="{C8A6AB0B-4394-274C-AC28-3712B3C57BD5}"/>
              </a:ext>
            </a:extLst>
          </p:cNvPr>
          <p:cNvSpPr>
            <a:spLocks noGrp="1"/>
          </p:cNvSpPr>
          <p:nvPr>
            <p:ph type="body" sz="quarter" idx="18"/>
          </p:nvPr>
        </p:nvSpPr>
        <p:spPr/>
        <p:txBody>
          <a:bodyPr/>
          <a:lstStyle/>
          <a:p>
            <a:r>
              <a:rPr lang="en-US" dirty="0"/>
              <a:t>Parallel</a:t>
            </a:r>
            <a:endParaRPr lang="en-US" altLang="en-US" dirty="0">
              <a:ea typeface="ＭＳ Ｐゴシック" panose="020B0600070205080204" pitchFamily="34" charset="-128"/>
            </a:endParaRPr>
          </a:p>
          <a:p>
            <a:endParaRPr lang="en-US" dirty="0"/>
          </a:p>
        </p:txBody>
      </p:sp>
      <p:sp>
        <p:nvSpPr>
          <p:cNvPr id="7" name="Content Placeholder 6">
            <a:extLst>
              <a:ext uri="{FF2B5EF4-FFF2-40B4-BE49-F238E27FC236}">
                <a16:creationId xmlns:a16="http://schemas.microsoft.com/office/drawing/2014/main" id="{8A63059B-6070-C440-8E05-1E8FCB31FF7D}"/>
              </a:ext>
            </a:extLst>
          </p:cNvPr>
          <p:cNvSpPr>
            <a:spLocks noGrp="1"/>
          </p:cNvSpPr>
          <p:nvPr>
            <p:ph sz="quarter" idx="21"/>
          </p:nvPr>
        </p:nvSpPr>
        <p:spPr/>
        <p:txBody>
          <a:bodyPr/>
          <a:lstStyle/>
          <a:p>
            <a:r>
              <a:rPr lang="en-GB" dirty="0"/>
              <a:t>More wire cost</a:t>
            </a:r>
          </a:p>
          <a:p>
            <a:r>
              <a:rPr lang="en-GB" altLang="en-US" dirty="0">
                <a:ea typeface="ＭＳ Ｐゴシック" panose="020B0600070205080204" pitchFamily="34" charset="-128"/>
              </a:rPr>
              <a:t>Less reliable</a:t>
            </a:r>
          </a:p>
          <a:p>
            <a:r>
              <a:rPr lang="en-GB" altLang="en-US" dirty="0">
                <a:ea typeface="ＭＳ Ｐゴシック" panose="020B0600070205080204" pitchFamily="34" charset="-128"/>
              </a:rPr>
              <a:t>Slower clock rate</a:t>
            </a:r>
          </a:p>
          <a:p>
            <a:r>
              <a:rPr lang="en-GB" altLang="en-US" dirty="0">
                <a:ea typeface="ＭＳ Ｐゴシック" panose="020B0600070205080204" pitchFamily="34" charset="-128"/>
              </a:rPr>
              <a:t>Higher throughput</a:t>
            </a:r>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18050295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GB" dirty="0"/>
              <a:t>UART Overview</a:t>
            </a:r>
            <a:endParaRPr lang="en-US" dirty="0"/>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sz="quarter" idx="1"/>
          </p:nvPr>
        </p:nvSpPr>
        <p:spPr bwMode="auto">
          <a:xfrm>
            <a:off x="483536" y="1168401"/>
            <a:ext cx="11180763" cy="4086225"/>
          </a:xfrm>
        </p:spPr>
        <p:txBody>
          <a:bodyPr wrap="square" numCol="1" anchor="t" anchorCtr="0" compatLnSpc="1">
            <a:prstTxWarp prst="textNoShape">
              <a:avLst/>
            </a:prstTxWarp>
          </a:bodyPr>
          <a:lstStyle/>
          <a:p>
            <a:r>
              <a:rPr lang="en-GB" dirty="0"/>
              <a:t>UART</a:t>
            </a:r>
            <a:endParaRPr lang="en-US" altLang="en-US" dirty="0">
              <a:ea typeface="ＭＳ Ｐゴシック" panose="020B0600070205080204" pitchFamily="34" charset="-128"/>
            </a:endParaRPr>
          </a:p>
          <a:p>
            <a:pPr lvl="1"/>
            <a:r>
              <a:rPr lang="en-GB" dirty="0"/>
              <a:t>Asynchronous communication, no clock wire required, pre-agreed baud rate</a:t>
            </a:r>
          </a:p>
          <a:p>
            <a:pPr lvl="1"/>
            <a:r>
              <a:rPr lang="en-GB" dirty="0"/>
              <a:t>Separate transmission and receiving wires</a:t>
            </a:r>
          </a:p>
          <a:p>
            <a:r>
              <a:rPr lang="en-GB" dirty="0"/>
              <a:t>UART communication</a:t>
            </a:r>
            <a:endParaRPr lang="en-US" altLang="en-US" dirty="0">
              <a:ea typeface="ＭＳ Ｐゴシック" panose="020B0600070205080204" pitchFamily="34" charset="-128"/>
            </a:endParaRPr>
          </a:p>
          <a:p>
            <a:pPr lvl="1"/>
            <a:r>
              <a:rPr lang="en-GB" dirty="0"/>
              <a:t>Converts data from parallel to serial</a:t>
            </a:r>
          </a:p>
          <a:p>
            <a:pPr lvl="1"/>
            <a:r>
              <a:rPr lang="en-GB" dirty="0"/>
              <a:t>Sequential data is transferred through serial cable</a:t>
            </a:r>
          </a:p>
          <a:p>
            <a:pPr lvl="1"/>
            <a:r>
              <a:rPr lang="en-GB" dirty="0"/>
              <a:t>Receives the sequential data and reassembles it back to parallel</a:t>
            </a:r>
          </a:p>
          <a:p>
            <a:pPr lvl="1"/>
            <a:endParaRPr lang="en-US" altLang="en-US" dirty="0">
              <a:ea typeface="ＭＳ Ｐゴシック" panose="020B0600070205080204" pitchFamily="34" charset="-128"/>
            </a:endParaRPr>
          </a:p>
        </p:txBody>
      </p:sp>
      <p:sp>
        <p:nvSpPr>
          <p:cNvPr id="5" name="Rectangle 4">
            <a:extLst>
              <a:ext uri="{FF2B5EF4-FFF2-40B4-BE49-F238E27FC236}">
                <a16:creationId xmlns:a16="http://schemas.microsoft.com/office/drawing/2014/main" id="{46DAF8BA-95C6-4A42-A682-942E173B6D71}"/>
              </a:ext>
            </a:extLst>
          </p:cNvPr>
          <p:cNvSpPr/>
          <p:nvPr/>
        </p:nvSpPr>
        <p:spPr bwMode="auto">
          <a:xfrm>
            <a:off x="1842898" y="4813300"/>
            <a:ext cx="1940225" cy="977900"/>
          </a:xfrm>
          <a:prstGeom prst="rect">
            <a:avLst/>
          </a:prstGeom>
          <a:solidFill>
            <a:schemeClr val="accent5">
              <a:lumMod val="40000"/>
              <a:lumOff val="60000"/>
            </a:schemeClr>
          </a:solidFill>
          <a:ln w="19050" cap="flat" cmpd="sng" algn="ctr">
            <a:solidFill>
              <a:schemeClr val="tx1">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r>
              <a:rPr lang="en-GB" dirty="0"/>
              <a:t>Device 1</a:t>
            </a:r>
          </a:p>
        </p:txBody>
      </p:sp>
      <p:cxnSp>
        <p:nvCxnSpPr>
          <p:cNvPr id="6" name="Straight Arrow Connector 5">
            <a:extLst>
              <a:ext uri="{FF2B5EF4-FFF2-40B4-BE49-F238E27FC236}">
                <a16:creationId xmlns:a16="http://schemas.microsoft.com/office/drawing/2014/main" id="{081640BD-6256-419E-A9AB-0A68F23FFB7B}"/>
              </a:ext>
            </a:extLst>
          </p:cNvPr>
          <p:cNvCxnSpPr/>
          <p:nvPr/>
        </p:nvCxnSpPr>
        <p:spPr bwMode="auto">
          <a:xfrm>
            <a:off x="3783122" y="5054600"/>
            <a:ext cx="3732342" cy="0"/>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a:outerShdw blurRad="50800" dist="38100" dir="2700000" algn="tl" rotWithShape="0">
              <a:prstClr val="black">
                <a:alpha val="40000"/>
              </a:prstClr>
            </a:outerShdw>
          </a:effectLst>
        </p:spPr>
      </p:cxnSp>
      <p:cxnSp>
        <p:nvCxnSpPr>
          <p:cNvPr id="7" name="Straight Arrow Connector 6">
            <a:extLst>
              <a:ext uri="{FF2B5EF4-FFF2-40B4-BE49-F238E27FC236}">
                <a16:creationId xmlns:a16="http://schemas.microsoft.com/office/drawing/2014/main" id="{B4AEDA92-1E0D-4D54-B649-70E621D0B923}"/>
              </a:ext>
            </a:extLst>
          </p:cNvPr>
          <p:cNvCxnSpPr/>
          <p:nvPr/>
        </p:nvCxnSpPr>
        <p:spPr bwMode="auto">
          <a:xfrm flipH="1">
            <a:off x="3783122" y="5562600"/>
            <a:ext cx="3732342" cy="0"/>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a:outerShdw blurRad="50800" dist="38100" dir="2700000" algn="tl" rotWithShape="0">
              <a:prstClr val="black">
                <a:alpha val="40000"/>
              </a:prstClr>
            </a:outerShdw>
          </a:effectLst>
        </p:spPr>
      </p:cxnSp>
      <p:grpSp>
        <p:nvGrpSpPr>
          <p:cNvPr id="8" name="Group 11">
            <a:extLst>
              <a:ext uri="{FF2B5EF4-FFF2-40B4-BE49-F238E27FC236}">
                <a16:creationId xmlns:a16="http://schemas.microsoft.com/office/drawing/2014/main" id="{BC6889D8-5533-4701-9908-19AB774F643C}"/>
              </a:ext>
            </a:extLst>
          </p:cNvPr>
          <p:cNvGrpSpPr>
            <a:grpSpLocks/>
          </p:cNvGrpSpPr>
          <p:nvPr/>
        </p:nvGrpSpPr>
        <p:grpSpPr bwMode="auto">
          <a:xfrm>
            <a:off x="4333241" y="4813301"/>
            <a:ext cx="2475533" cy="130175"/>
            <a:chOff x="3352800" y="4597400"/>
            <a:chExt cx="2790190" cy="257175"/>
          </a:xfrm>
          <a:effectLst>
            <a:outerShdw blurRad="50800" dist="38100" dir="2700000" algn="tl" rotWithShape="0">
              <a:prstClr val="black">
                <a:alpha val="40000"/>
              </a:prstClr>
            </a:outerShdw>
          </a:effectLst>
        </p:grpSpPr>
        <p:cxnSp>
          <p:nvCxnSpPr>
            <p:cNvPr id="9" name="Straight Connector 8">
              <a:extLst>
                <a:ext uri="{FF2B5EF4-FFF2-40B4-BE49-F238E27FC236}">
                  <a16:creationId xmlns:a16="http://schemas.microsoft.com/office/drawing/2014/main" id="{6AF4715C-3076-48D2-9C40-7C4D2A153BB0}"/>
                </a:ext>
              </a:extLst>
            </p:cNvPr>
            <p:cNvCxnSpPr/>
            <p:nvPr/>
          </p:nvCxnSpPr>
          <p:spPr bwMode="auto">
            <a:xfrm>
              <a:off x="3352800" y="4848302"/>
              <a:ext cx="307637" cy="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10" name="Straight Connector 9">
              <a:extLst>
                <a:ext uri="{FF2B5EF4-FFF2-40B4-BE49-F238E27FC236}">
                  <a16:creationId xmlns:a16="http://schemas.microsoft.com/office/drawing/2014/main" id="{52117B6B-854A-49D0-A56C-8E2E4C4950B1}"/>
                </a:ext>
              </a:extLst>
            </p:cNvPr>
            <p:cNvCxnSpPr/>
            <p:nvPr/>
          </p:nvCxnSpPr>
          <p:spPr bwMode="auto">
            <a:xfrm flipV="1">
              <a:off x="3660437" y="4597400"/>
              <a:ext cx="0" cy="25404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11" name="Straight Connector 10">
              <a:extLst>
                <a:ext uri="{FF2B5EF4-FFF2-40B4-BE49-F238E27FC236}">
                  <a16:creationId xmlns:a16="http://schemas.microsoft.com/office/drawing/2014/main" id="{0D366CF8-25A7-4BAB-BE48-5EDA31346046}"/>
                </a:ext>
              </a:extLst>
            </p:cNvPr>
            <p:cNvCxnSpPr/>
            <p:nvPr/>
          </p:nvCxnSpPr>
          <p:spPr bwMode="auto">
            <a:xfrm>
              <a:off x="3660437" y="4600537"/>
              <a:ext cx="920524" cy="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12" name="Straight Connector 11">
              <a:extLst>
                <a:ext uri="{FF2B5EF4-FFF2-40B4-BE49-F238E27FC236}">
                  <a16:creationId xmlns:a16="http://schemas.microsoft.com/office/drawing/2014/main" id="{4A6E6ADE-488C-4103-A682-B17538F851C9}"/>
                </a:ext>
              </a:extLst>
            </p:cNvPr>
            <p:cNvCxnSpPr/>
            <p:nvPr/>
          </p:nvCxnSpPr>
          <p:spPr bwMode="auto">
            <a:xfrm flipV="1">
              <a:off x="4580961" y="4600537"/>
              <a:ext cx="0" cy="254038"/>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13" name="Straight Connector 12">
              <a:extLst>
                <a:ext uri="{FF2B5EF4-FFF2-40B4-BE49-F238E27FC236}">
                  <a16:creationId xmlns:a16="http://schemas.microsoft.com/office/drawing/2014/main" id="{7F90A61B-E1BE-4C3F-8C04-3BBCB6E85C2D}"/>
                </a:ext>
              </a:extLst>
            </p:cNvPr>
            <p:cNvCxnSpPr/>
            <p:nvPr/>
          </p:nvCxnSpPr>
          <p:spPr bwMode="auto">
            <a:xfrm>
              <a:off x="4595270" y="4848302"/>
              <a:ext cx="307636" cy="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14" name="Straight Connector 13">
              <a:extLst>
                <a:ext uri="{FF2B5EF4-FFF2-40B4-BE49-F238E27FC236}">
                  <a16:creationId xmlns:a16="http://schemas.microsoft.com/office/drawing/2014/main" id="{13F1DF7C-AFA7-4EC1-9A3F-0BD8B8898DA7}"/>
                </a:ext>
              </a:extLst>
            </p:cNvPr>
            <p:cNvCxnSpPr/>
            <p:nvPr/>
          </p:nvCxnSpPr>
          <p:spPr bwMode="auto">
            <a:xfrm flipV="1">
              <a:off x="4902906" y="4597400"/>
              <a:ext cx="0" cy="25404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15" name="Straight Connector 14">
              <a:extLst>
                <a:ext uri="{FF2B5EF4-FFF2-40B4-BE49-F238E27FC236}">
                  <a16:creationId xmlns:a16="http://schemas.microsoft.com/office/drawing/2014/main" id="{327C47EE-4F4F-4535-9262-2AD408665A76}"/>
                </a:ext>
              </a:extLst>
            </p:cNvPr>
            <p:cNvCxnSpPr/>
            <p:nvPr/>
          </p:nvCxnSpPr>
          <p:spPr bwMode="auto">
            <a:xfrm>
              <a:off x="4902906" y="4600537"/>
              <a:ext cx="307637" cy="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16" name="Straight Connector 15">
              <a:extLst>
                <a:ext uri="{FF2B5EF4-FFF2-40B4-BE49-F238E27FC236}">
                  <a16:creationId xmlns:a16="http://schemas.microsoft.com/office/drawing/2014/main" id="{BF225F14-4E95-4EF0-A84E-B60FCD253EFF}"/>
                </a:ext>
              </a:extLst>
            </p:cNvPr>
            <p:cNvCxnSpPr/>
            <p:nvPr/>
          </p:nvCxnSpPr>
          <p:spPr bwMode="auto">
            <a:xfrm flipV="1">
              <a:off x="5210543" y="4600537"/>
              <a:ext cx="0" cy="254038"/>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17" name="Straight Connector 16">
              <a:extLst>
                <a:ext uri="{FF2B5EF4-FFF2-40B4-BE49-F238E27FC236}">
                  <a16:creationId xmlns:a16="http://schemas.microsoft.com/office/drawing/2014/main" id="{FFADAB84-BBD0-4DA1-9171-F78F0A08D5EC}"/>
                </a:ext>
              </a:extLst>
            </p:cNvPr>
            <p:cNvCxnSpPr/>
            <p:nvPr/>
          </p:nvCxnSpPr>
          <p:spPr bwMode="auto">
            <a:xfrm>
              <a:off x="5210543" y="4848302"/>
              <a:ext cx="307636" cy="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18" name="Straight Connector 17">
              <a:extLst>
                <a:ext uri="{FF2B5EF4-FFF2-40B4-BE49-F238E27FC236}">
                  <a16:creationId xmlns:a16="http://schemas.microsoft.com/office/drawing/2014/main" id="{736A194B-78CF-421E-850C-677856257E44}"/>
                </a:ext>
              </a:extLst>
            </p:cNvPr>
            <p:cNvCxnSpPr/>
            <p:nvPr/>
          </p:nvCxnSpPr>
          <p:spPr bwMode="auto">
            <a:xfrm flipV="1">
              <a:off x="5527717" y="4597400"/>
              <a:ext cx="0" cy="25404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19" name="Straight Connector 18">
              <a:extLst>
                <a:ext uri="{FF2B5EF4-FFF2-40B4-BE49-F238E27FC236}">
                  <a16:creationId xmlns:a16="http://schemas.microsoft.com/office/drawing/2014/main" id="{30815C10-A462-4F44-8537-1C8A0E3EC253}"/>
                </a:ext>
              </a:extLst>
            </p:cNvPr>
            <p:cNvCxnSpPr/>
            <p:nvPr/>
          </p:nvCxnSpPr>
          <p:spPr bwMode="auto">
            <a:xfrm>
              <a:off x="5527717" y="4600537"/>
              <a:ext cx="307637" cy="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20" name="Straight Connector 19">
              <a:extLst>
                <a:ext uri="{FF2B5EF4-FFF2-40B4-BE49-F238E27FC236}">
                  <a16:creationId xmlns:a16="http://schemas.microsoft.com/office/drawing/2014/main" id="{DFB33AD1-1597-4ED9-8975-335ED772D866}"/>
                </a:ext>
              </a:extLst>
            </p:cNvPr>
            <p:cNvCxnSpPr/>
            <p:nvPr/>
          </p:nvCxnSpPr>
          <p:spPr bwMode="auto">
            <a:xfrm flipV="1">
              <a:off x="5835354" y="4600537"/>
              <a:ext cx="0" cy="254038"/>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21" name="Straight Connector 20">
              <a:extLst>
                <a:ext uri="{FF2B5EF4-FFF2-40B4-BE49-F238E27FC236}">
                  <a16:creationId xmlns:a16="http://schemas.microsoft.com/office/drawing/2014/main" id="{FA028497-13D4-4F14-A570-812434FE1C73}"/>
                </a:ext>
              </a:extLst>
            </p:cNvPr>
            <p:cNvCxnSpPr/>
            <p:nvPr/>
          </p:nvCxnSpPr>
          <p:spPr bwMode="auto">
            <a:xfrm>
              <a:off x="5835354" y="4848302"/>
              <a:ext cx="307636" cy="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grpSp>
      <p:grpSp>
        <p:nvGrpSpPr>
          <p:cNvPr id="22" name="Group 59">
            <a:extLst>
              <a:ext uri="{FF2B5EF4-FFF2-40B4-BE49-F238E27FC236}">
                <a16:creationId xmlns:a16="http://schemas.microsoft.com/office/drawing/2014/main" id="{252D0C92-6619-4A68-9EB6-2FBC1D4FA106}"/>
              </a:ext>
            </a:extLst>
          </p:cNvPr>
          <p:cNvGrpSpPr>
            <a:grpSpLocks/>
          </p:cNvGrpSpPr>
          <p:nvPr/>
        </p:nvGrpSpPr>
        <p:grpSpPr bwMode="auto">
          <a:xfrm rot="10800000">
            <a:off x="4334298" y="5678498"/>
            <a:ext cx="2475533" cy="139695"/>
            <a:chOff x="3410035" y="4594263"/>
            <a:chExt cx="2790190" cy="275983"/>
          </a:xfrm>
          <a:effectLst>
            <a:outerShdw blurRad="50800" dist="38100" dir="2700000" algn="tl" rotWithShape="0">
              <a:prstClr val="black">
                <a:alpha val="40000"/>
              </a:prstClr>
            </a:outerShdw>
          </a:effectLst>
        </p:grpSpPr>
        <p:cxnSp>
          <p:nvCxnSpPr>
            <p:cNvPr id="23" name="Straight Connector 22">
              <a:extLst>
                <a:ext uri="{FF2B5EF4-FFF2-40B4-BE49-F238E27FC236}">
                  <a16:creationId xmlns:a16="http://schemas.microsoft.com/office/drawing/2014/main" id="{AAFC9886-F330-47CA-A112-AC5770D78449}"/>
                </a:ext>
              </a:extLst>
            </p:cNvPr>
            <p:cNvCxnSpPr/>
            <p:nvPr/>
          </p:nvCxnSpPr>
          <p:spPr bwMode="auto">
            <a:xfrm>
              <a:off x="3410035" y="4848302"/>
              <a:ext cx="307637" cy="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24" name="Straight Connector 23">
              <a:extLst>
                <a:ext uri="{FF2B5EF4-FFF2-40B4-BE49-F238E27FC236}">
                  <a16:creationId xmlns:a16="http://schemas.microsoft.com/office/drawing/2014/main" id="{CA63A301-7F90-47F8-8570-B7572B5E4E78}"/>
                </a:ext>
              </a:extLst>
            </p:cNvPr>
            <p:cNvCxnSpPr/>
            <p:nvPr/>
          </p:nvCxnSpPr>
          <p:spPr bwMode="auto">
            <a:xfrm flipV="1">
              <a:off x="3722945" y="4616208"/>
              <a:ext cx="0" cy="254037"/>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25" name="Straight Connector 24">
              <a:extLst>
                <a:ext uri="{FF2B5EF4-FFF2-40B4-BE49-F238E27FC236}">
                  <a16:creationId xmlns:a16="http://schemas.microsoft.com/office/drawing/2014/main" id="{B601136E-85D1-4292-90D2-B11DF33A60B3}"/>
                </a:ext>
              </a:extLst>
            </p:cNvPr>
            <p:cNvCxnSpPr>
              <a:cxnSpLocks/>
            </p:cNvCxnSpPr>
            <p:nvPr/>
          </p:nvCxnSpPr>
          <p:spPr bwMode="auto">
            <a:xfrm rot="10800000" flipH="1" flipV="1">
              <a:off x="3722946" y="4616204"/>
              <a:ext cx="939100" cy="2"/>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26" name="Straight Connector 25">
              <a:extLst>
                <a:ext uri="{FF2B5EF4-FFF2-40B4-BE49-F238E27FC236}">
                  <a16:creationId xmlns:a16="http://schemas.microsoft.com/office/drawing/2014/main" id="{06594910-EEF8-4B7E-A22D-F4134DB5E23A}"/>
                </a:ext>
              </a:extLst>
            </p:cNvPr>
            <p:cNvCxnSpPr/>
            <p:nvPr/>
          </p:nvCxnSpPr>
          <p:spPr bwMode="auto">
            <a:xfrm flipV="1">
              <a:off x="4662044" y="4594263"/>
              <a:ext cx="0" cy="25404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27" name="Straight Connector 26">
              <a:extLst>
                <a:ext uri="{FF2B5EF4-FFF2-40B4-BE49-F238E27FC236}">
                  <a16:creationId xmlns:a16="http://schemas.microsoft.com/office/drawing/2014/main" id="{8BDB7E93-42CA-4946-9799-E795DC9D5F7C}"/>
                </a:ext>
              </a:extLst>
            </p:cNvPr>
            <p:cNvCxnSpPr>
              <a:cxnSpLocks/>
            </p:cNvCxnSpPr>
            <p:nvPr/>
          </p:nvCxnSpPr>
          <p:spPr bwMode="auto">
            <a:xfrm rot="10800000" flipH="1" flipV="1">
              <a:off x="4652505" y="4848300"/>
              <a:ext cx="315871" cy="2"/>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28" name="Straight Connector 27">
              <a:extLst>
                <a:ext uri="{FF2B5EF4-FFF2-40B4-BE49-F238E27FC236}">
                  <a16:creationId xmlns:a16="http://schemas.microsoft.com/office/drawing/2014/main" id="{5292DC68-0722-4682-93D2-0216BE0A2F2D}"/>
                </a:ext>
              </a:extLst>
            </p:cNvPr>
            <p:cNvCxnSpPr/>
            <p:nvPr/>
          </p:nvCxnSpPr>
          <p:spPr bwMode="auto">
            <a:xfrm flipV="1">
              <a:off x="4960143" y="4594265"/>
              <a:ext cx="0" cy="254038"/>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29" name="Straight Connector 28">
              <a:extLst>
                <a:ext uri="{FF2B5EF4-FFF2-40B4-BE49-F238E27FC236}">
                  <a16:creationId xmlns:a16="http://schemas.microsoft.com/office/drawing/2014/main" id="{4D40664A-E040-43CD-8888-87D8CFDEC121}"/>
                </a:ext>
              </a:extLst>
            </p:cNvPr>
            <p:cNvCxnSpPr>
              <a:cxnSpLocks/>
            </p:cNvCxnSpPr>
            <p:nvPr/>
          </p:nvCxnSpPr>
          <p:spPr bwMode="auto">
            <a:xfrm rot="10800000" flipH="1">
              <a:off x="4949311" y="4600536"/>
              <a:ext cx="336240" cy="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30" name="Straight Connector 29">
              <a:extLst>
                <a:ext uri="{FF2B5EF4-FFF2-40B4-BE49-F238E27FC236}">
                  <a16:creationId xmlns:a16="http://schemas.microsoft.com/office/drawing/2014/main" id="{C3EB95F6-39E6-43C2-B963-297ACC566ACA}"/>
                </a:ext>
              </a:extLst>
            </p:cNvPr>
            <p:cNvCxnSpPr>
              <a:cxnSpLocks/>
            </p:cNvCxnSpPr>
            <p:nvPr/>
          </p:nvCxnSpPr>
          <p:spPr bwMode="auto">
            <a:xfrm rot="10800000">
              <a:off x="5276012" y="4600536"/>
              <a:ext cx="0" cy="26971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31" name="Straight Connector 30">
              <a:extLst>
                <a:ext uri="{FF2B5EF4-FFF2-40B4-BE49-F238E27FC236}">
                  <a16:creationId xmlns:a16="http://schemas.microsoft.com/office/drawing/2014/main" id="{5CBD034D-643C-4AEC-B091-B5A238E17814}"/>
                </a:ext>
              </a:extLst>
            </p:cNvPr>
            <p:cNvCxnSpPr/>
            <p:nvPr/>
          </p:nvCxnSpPr>
          <p:spPr bwMode="auto">
            <a:xfrm>
              <a:off x="5267777" y="4848302"/>
              <a:ext cx="307636" cy="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32" name="Straight Connector 31">
              <a:extLst>
                <a:ext uri="{FF2B5EF4-FFF2-40B4-BE49-F238E27FC236}">
                  <a16:creationId xmlns:a16="http://schemas.microsoft.com/office/drawing/2014/main" id="{0AA717D6-CBD6-41E7-99BD-ECF24747D31C}"/>
                </a:ext>
              </a:extLst>
            </p:cNvPr>
            <p:cNvCxnSpPr/>
            <p:nvPr/>
          </p:nvCxnSpPr>
          <p:spPr bwMode="auto">
            <a:xfrm flipV="1">
              <a:off x="5563276" y="4594265"/>
              <a:ext cx="0" cy="254038"/>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33" name="Straight Connector 32">
              <a:extLst>
                <a:ext uri="{FF2B5EF4-FFF2-40B4-BE49-F238E27FC236}">
                  <a16:creationId xmlns:a16="http://schemas.microsoft.com/office/drawing/2014/main" id="{33665890-52E1-4CAA-A446-962278CCD49C}"/>
                </a:ext>
              </a:extLst>
            </p:cNvPr>
            <p:cNvCxnSpPr>
              <a:cxnSpLocks/>
            </p:cNvCxnSpPr>
            <p:nvPr/>
          </p:nvCxnSpPr>
          <p:spPr bwMode="auto">
            <a:xfrm rot="10800000" flipH="1">
              <a:off x="5563277" y="4600536"/>
              <a:ext cx="341238" cy="9392"/>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34" name="Straight Connector 33">
              <a:extLst>
                <a:ext uri="{FF2B5EF4-FFF2-40B4-BE49-F238E27FC236}">
                  <a16:creationId xmlns:a16="http://schemas.microsoft.com/office/drawing/2014/main" id="{FDA92DCA-02F6-43F6-BB2B-EC308865355D}"/>
                </a:ext>
              </a:extLst>
            </p:cNvPr>
            <p:cNvCxnSpPr/>
            <p:nvPr/>
          </p:nvCxnSpPr>
          <p:spPr bwMode="auto">
            <a:xfrm flipV="1">
              <a:off x="5893449" y="4616206"/>
              <a:ext cx="0" cy="25404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35" name="Straight Connector 34">
              <a:extLst>
                <a:ext uri="{FF2B5EF4-FFF2-40B4-BE49-F238E27FC236}">
                  <a16:creationId xmlns:a16="http://schemas.microsoft.com/office/drawing/2014/main" id="{080F8527-45A5-4647-9875-435FA591D88D}"/>
                </a:ext>
              </a:extLst>
            </p:cNvPr>
            <p:cNvCxnSpPr/>
            <p:nvPr/>
          </p:nvCxnSpPr>
          <p:spPr bwMode="auto">
            <a:xfrm>
              <a:off x="5892589" y="4848302"/>
              <a:ext cx="307636" cy="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grpSp>
      <p:sp>
        <p:nvSpPr>
          <p:cNvPr id="36" name="TextBox 12">
            <a:extLst>
              <a:ext uri="{FF2B5EF4-FFF2-40B4-BE49-F238E27FC236}">
                <a16:creationId xmlns:a16="http://schemas.microsoft.com/office/drawing/2014/main" id="{3C9239EE-3BE6-4DA3-A661-4EB00FA61263}"/>
              </a:ext>
            </a:extLst>
          </p:cNvPr>
          <p:cNvSpPr txBox="1">
            <a:spLocks noChangeArrowheads="1"/>
          </p:cNvSpPr>
          <p:nvPr/>
        </p:nvSpPr>
        <p:spPr bwMode="auto">
          <a:xfrm>
            <a:off x="4377674" y="5151439"/>
            <a:ext cx="681300" cy="307975"/>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dirty="0"/>
              <a:t>tx</a:t>
            </a:r>
          </a:p>
        </p:txBody>
      </p:sp>
      <p:sp>
        <p:nvSpPr>
          <p:cNvPr id="37" name="TextBox 74">
            <a:extLst>
              <a:ext uri="{FF2B5EF4-FFF2-40B4-BE49-F238E27FC236}">
                <a16:creationId xmlns:a16="http://schemas.microsoft.com/office/drawing/2014/main" id="{5F315B7D-19F9-4E17-9BBD-633A7C95E251}"/>
              </a:ext>
            </a:extLst>
          </p:cNvPr>
          <p:cNvSpPr txBox="1">
            <a:spLocks noChangeArrowheads="1"/>
          </p:cNvSpPr>
          <p:nvPr/>
        </p:nvSpPr>
        <p:spPr bwMode="auto">
          <a:xfrm>
            <a:off x="3338796" y="4899026"/>
            <a:ext cx="681300"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dirty="0"/>
              <a:t>tx</a:t>
            </a:r>
          </a:p>
        </p:txBody>
      </p:sp>
      <p:sp>
        <p:nvSpPr>
          <p:cNvPr id="38" name="TextBox 75">
            <a:extLst>
              <a:ext uri="{FF2B5EF4-FFF2-40B4-BE49-F238E27FC236}">
                <a16:creationId xmlns:a16="http://schemas.microsoft.com/office/drawing/2014/main" id="{0CD122FE-4887-4CC1-B40E-D79932468D85}"/>
              </a:ext>
            </a:extLst>
          </p:cNvPr>
          <p:cNvSpPr txBox="1">
            <a:spLocks noChangeArrowheads="1"/>
          </p:cNvSpPr>
          <p:nvPr/>
        </p:nvSpPr>
        <p:spPr bwMode="auto">
          <a:xfrm>
            <a:off x="3323986" y="5397501"/>
            <a:ext cx="681300"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dirty="0"/>
              <a:t>rx</a:t>
            </a:r>
          </a:p>
        </p:txBody>
      </p:sp>
      <p:sp>
        <p:nvSpPr>
          <p:cNvPr id="39" name="Rectangle 38">
            <a:extLst>
              <a:ext uri="{FF2B5EF4-FFF2-40B4-BE49-F238E27FC236}">
                <a16:creationId xmlns:a16="http://schemas.microsoft.com/office/drawing/2014/main" id="{373ED778-85D8-410F-B26E-0E29AF1CA375}"/>
              </a:ext>
            </a:extLst>
          </p:cNvPr>
          <p:cNvSpPr/>
          <p:nvPr/>
        </p:nvSpPr>
        <p:spPr bwMode="auto">
          <a:xfrm>
            <a:off x="7515463" y="4813300"/>
            <a:ext cx="1940226" cy="977900"/>
          </a:xfrm>
          <a:prstGeom prst="rect">
            <a:avLst/>
          </a:prstGeom>
          <a:solidFill>
            <a:schemeClr val="accent5">
              <a:lumMod val="40000"/>
              <a:lumOff val="60000"/>
            </a:schemeClr>
          </a:solidFill>
          <a:ln w="19050" cap="flat" cmpd="sng" algn="ctr">
            <a:solidFill>
              <a:schemeClr val="tx1">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r>
              <a:rPr lang="en-GB" dirty="0"/>
              <a:t>Device 2</a:t>
            </a:r>
          </a:p>
        </p:txBody>
      </p:sp>
      <p:sp>
        <p:nvSpPr>
          <p:cNvPr id="40" name="TextBox 78">
            <a:extLst>
              <a:ext uri="{FF2B5EF4-FFF2-40B4-BE49-F238E27FC236}">
                <a16:creationId xmlns:a16="http://schemas.microsoft.com/office/drawing/2014/main" id="{5A33A210-2244-447C-ABC9-02AA6A46B09C}"/>
              </a:ext>
            </a:extLst>
          </p:cNvPr>
          <p:cNvSpPr txBox="1">
            <a:spLocks noChangeArrowheads="1"/>
          </p:cNvSpPr>
          <p:nvPr/>
        </p:nvSpPr>
        <p:spPr bwMode="auto">
          <a:xfrm>
            <a:off x="7479496" y="4899026"/>
            <a:ext cx="681300"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dirty="0"/>
              <a:t>rx</a:t>
            </a:r>
          </a:p>
        </p:txBody>
      </p:sp>
      <p:sp>
        <p:nvSpPr>
          <p:cNvPr id="41" name="TextBox 79">
            <a:extLst>
              <a:ext uri="{FF2B5EF4-FFF2-40B4-BE49-F238E27FC236}">
                <a16:creationId xmlns:a16="http://schemas.microsoft.com/office/drawing/2014/main" id="{3F7162AB-58C7-4E31-9089-CCEC73D2A471}"/>
              </a:ext>
            </a:extLst>
          </p:cNvPr>
          <p:cNvSpPr txBox="1">
            <a:spLocks noChangeArrowheads="1"/>
          </p:cNvSpPr>
          <p:nvPr/>
        </p:nvSpPr>
        <p:spPr bwMode="auto">
          <a:xfrm>
            <a:off x="7464684" y="5397501"/>
            <a:ext cx="681300"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dirty="0"/>
              <a:t>tx</a:t>
            </a:r>
          </a:p>
        </p:txBody>
      </p:sp>
    </p:spTree>
    <p:extLst>
      <p:ext uri="{BB962C8B-B14F-4D97-AF65-F5344CB8AC3E}">
        <p14:creationId xmlns:p14="http://schemas.microsoft.com/office/powerpoint/2010/main" val="18667847"/>
      </p:ext>
    </p:extLst>
  </p:cSld>
  <p:clrMapOvr>
    <a:masterClrMapping/>
  </p:clrMapOvr>
</p:sld>
</file>

<file path=ppt/theme/theme1.xml><?xml version="1.0" encoding="utf-8"?>
<a:theme xmlns:a="http://schemas.openxmlformats.org/drawingml/2006/main" name="Arm_PPT_Public">
  <a:themeElements>
    <a:clrScheme name="Arm PPT">
      <a:dk1>
        <a:srgbClr val="000000"/>
      </a:dk1>
      <a:lt1>
        <a:srgbClr val="FFFFFF"/>
      </a:lt1>
      <a:dk2>
        <a:srgbClr val="333E48"/>
      </a:dk2>
      <a:lt2>
        <a:srgbClr val="E5ECEB"/>
      </a:lt2>
      <a:accent1>
        <a:srgbClr val="0091BD"/>
      </a:accent1>
      <a:accent2>
        <a:srgbClr val="002B49"/>
      </a:accent2>
      <a:accent3>
        <a:srgbClr val="FFC700"/>
      </a:accent3>
      <a:accent4>
        <a:srgbClr val="95D600"/>
      </a:accent4>
      <a:accent5>
        <a:srgbClr val="FF6B00"/>
      </a:accent5>
      <a:accent6>
        <a:srgbClr val="7D868C"/>
      </a:accent6>
      <a:hlink>
        <a:srgbClr val="00C1DE"/>
      </a:hlink>
      <a:folHlink>
        <a:srgbClr val="002F6C"/>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0" indent="0" algn="l" defTabSz="914400" rtl="0" eaLnBrk="1" latinLnBrk="0" hangingPunct="1">
          <a:lnSpc>
            <a:spcPct val="90000"/>
          </a:lnSpc>
          <a:spcBef>
            <a:spcPts val="0"/>
          </a:spcBef>
          <a:spcAft>
            <a:spcPts val="600"/>
          </a:spcAft>
          <a:buFont typeface="Arial" panose="020B0604020202020204" pitchFamily="34" charset="0"/>
          <a:buNone/>
          <a:defRPr sz="2100" kern="1200" dirty="0" err="1" smtClean="0">
            <a:solidFill>
              <a:schemeClr val="tx2"/>
            </a:solidFill>
            <a:latin typeface="+mn-lt"/>
            <a:ea typeface="+mn-ea"/>
            <a:cs typeface="+mn-cs"/>
          </a:defRPr>
        </a:defPPr>
      </a:lstStyle>
    </a:txDef>
  </a:objectDefaults>
  <a:extraClrSchemeLst/>
  <a:extLst>
    <a:ext uri="{05A4C25C-085E-4340-85A3-A5531E510DB2}">
      <thm15:themeFamily xmlns:thm15="http://schemas.microsoft.com/office/thememl/2012/main" name="Arm_PPT_Master_Arm_2021  -  Read-Only" id="{2ECA17C3-4A9A-49E0-93D7-9F332099AAE2}" vid="{BAA1BFBD-571E-49D2-BF76-ED9C8BAE214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ARM Document" ma:contentTypeID="0x0101005C6975769EB1684CAB07571CAE07A11B0100BC81FA0C64ACC243A77959D9266C7751" ma:contentTypeVersion="27" ma:contentTypeDescription="" ma:contentTypeScope="" ma:versionID="c3d44a507a30e34bb56df6cb41b0e970">
  <xsd:schema xmlns:xsd="http://www.w3.org/2001/XMLSchema" xmlns:xs="http://www.w3.org/2001/XMLSchema" xmlns:p="http://schemas.microsoft.com/office/2006/metadata/properties" xmlns:ns1="http://schemas.microsoft.com/sharepoint/v3" xmlns:ns2="f2ad5090-61a8-4b8c-ab70-68f4ff4d1933" xmlns:ns3="http://schemas.microsoft.com/sharepoint/v3/fields" xmlns:ns4="c0950e01-db07-4e41-9c32-b7a8e9fccc9b" targetNamespace="http://schemas.microsoft.com/office/2006/metadata/properties" ma:root="true" ma:fieldsID="d6365f768a9cf65e3d0aaa644537f94f" ns1:_="" ns2:_="" ns3:_="" ns4:_="">
    <xsd:import namespace="http://schemas.microsoft.com/sharepoint/v3"/>
    <xsd:import namespace="f2ad5090-61a8-4b8c-ab70-68f4ff4d1933"/>
    <xsd:import namespace="http://schemas.microsoft.com/sharepoint/v3/fields"/>
    <xsd:import namespace="c0950e01-db07-4e41-9c32-b7a8e9fccc9b"/>
    <xsd:element name="properties">
      <xsd:complexType>
        <xsd:sequence>
          <xsd:element name="documentManagement">
            <xsd:complexType>
              <xsd:all>
                <xsd:element ref="ns1:RoutingRuleDescription" minOccurs="0"/>
                <xsd:element ref="ns2:Document_x0020_Author" minOccurs="0"/>
                <xsd:element ref="ns3:_Status"/>
                <xsd:element ref="ns2:Document_x0020_Confidentiality"/>
                <xsd:element ref="ns2:_dlc_DocId" minOccurs="0"/>
                <xsd:element ref="ns2:_dlc_DocIdUrl" minOccurs="0"/>
                <xsd:element ref="ns2:_dlc_DocIdPersistId" minOccurs="0"/>
                <xsd:element ref="ns2:ARM_x0020_Legacy_x0020_ID" minOccurs="0"/>
                <xsd:element ref="ns2:Current_x0020_Version" minOccurs="0"/>
                <xsd:element ref="ns2:j60c3ced31bb40378c6254d49035d966" minOccurs="0"/>
                <xsd:element ref="ns2:TaxCatchAll" minOccurs="0"/>
                <xsd:element ref="ns2:TaxCatchAllLabel" minOccurs="0"/>
                <xsd:element ref="ns4:Catego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2" nillable="true" ma:displayName="Description" ma:internalName="RoutingRuleDescription"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2ad5090-61a8-4b8c-ab70-68f4ff4d1933" elementFormDefault="qualified">
    <xsd:import namespace="http://schemas.microsoft.com/office/2006/documentManagement/types"/>
    <xsd:import namespace="http://schemas.microsoft.com/office/infopath/2007/PartnerControls"/>
    <xsd:element name="Document_x0020_Author" ma:index="3" nillable="true" ma:displayName="Document Author" ma:list="UserInfo" ma:SharePointGroup="0" ma:internalName="Document_x0020_Autho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ocument_x0020_Confidentiality" ma:index="5" ma:displayName="Document Confidentiality" ma:default="Confidential" ma:format="Dropdown" ma:internalName="Document_x0020_Confidentiality">
      <xsd:simpleType>
        <xsd:restriction base="dms:Choice">
          <xsd:enumeration value="Secret"/>
          <xsd:enumeration value="Confidential-Restricted"/>
          <xsd:enumeration value="Confidential"/>
          <xsd:enumeration value="Non-Confidential"/>
          <xsd:enumeration value="Personal"/>
        </xsd:restriction>
      </xsd:simpleType>
    </xsd:element>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ARM_x0020_Legacy_x0020_ID" ma:index="16" nillable="true" ma:displayName="ARM Legacy ID" ma:internalName="ARM_x0020_Legacy_x0020_ID">
      <xsd:simpleType>
        <xsd:restriction base="dms:Text">
          <xsd:maxLength value="255"/>
        </xsd:restriction>
      </xsd:simpleType>
    </xsd:element>
    <xsd:element name="Current_x0020_Version" ma:index="17" nillable="true" ma:displayName="Current Version" ma:description="The current version number of the file in SharePoint." ma:internalName="Current_x0020_Version" ma:readOnly="false">
      <xsd:simpleType>
        <xsd:restriction base="dms:Text">
          <xsd:maxLength value="255"/>
        </xsd:restriction>
      </xsd:simpleType>
    </xsd:element>
    <xsd:element name="j60c3ced31bb40378c6254d49035d966" ma:index="18" nillable="true" ma:taxonomy="true" ma:internalName="j60c3ced31bb40378c6254d49035d966" ma:taxonomyFieldName="Calendar_x0020_Year" ma:displayName="Calendar Year" ma:readOnly="false" ma:default="7;#2017|58467e81-5d99-44a5-abb5-12a016b65e9e" ma:fieldId="{360c3ced-31bb-4037-8c62-54d49035d966}" ma:sspId="982c6e79-63e2-4d63-9b21-99d1544b0b75" ma:termSetId="c604d99f-773e-49a6-a2c0-6d4bc7541120" ma:anchorId="00000000-0000-0000-0000-000000000000" ma:open="false" ma:isKeyword="false">
      <xsd:complexType>
        <xsd:sequence>
          <xsd:element ref="pc:Terms" minOccurs="0" maxOccurs="1"/>
        </xsd:sequence>
      </xsd:complexType>
    </xsd:element>
    <xsd:element name="TaxCatchAll" ma:index="19" nillable="true" ma:displayName="Taxonomy Catch All Column" ma:hidden="true" ma:list="{a9424fa9-fdb0-43c3-9a79-ae027323b92a}" ma:internalName="TaxCatchAll" ma:showField="CatchAllData" ma:web="f2ad5090-61a8-4b8c-ab70-68f4ff4d1933">
      <xsd:complexType>
        <xsd:complexContent>
          <xsd:extension base="dms:MultiChoiceLookup">
            <xsd:sequence>
              <xsd:element name="Value" type="dms:Lookup" maxOccurs="unbounded" minOccurs="0" nillable="true"/>
            </xsd:sequence>
          </xsd:extension>
        </xsd:complexContent>
      </xsd:complexType>
    </xsd:element>
    <xsd:element name="TaxCatchAllLabel" ma:index="20" nillable="true" ma:displayName="Taxonomy Catch All Column1" ma:hidden="true" ma:list="{a9424fa9-fdb0-43c3-9a79-ae027323b92a}" ma:internalName="TaxCatchAllLabel" ma:readOnly="true" ma:showField="CatchAllDataLabel" ma:web="f2ad5090-61a8-4b8c-ab70-68f4ff4d193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4" ma:displayName="Status" ma:default="Not Started" ma:internalName="_Status" ma:readOnly="false">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c0950e01-db07-4e41-9c32-b7a8e9fccc9b" elementFormDefault="qualified">
    <xsd:import namespace="http://schemas.microsoft.com/office/2006/documentManagement/types"/>
    <xsd:import namespace="http://schemas.microsoft.com/office/infopath/2007/PartnerControls"/>
    <xsd:element name="Category" ma:index="22" nillable="true" ma:displayName="Category" ma:format="Dropdown" ma:internalName="Category">
      <xsd:simpleType>
        <xsd:restriction base="dms:Choice">
          <xsd:enumeration value="Word Documents - UK"/>
          <xsd:enumeration value="Word Documents - US"/>
          <xsd:enumeration value="Board Presentation Templates"/>
          <xsd:enumeration value="Public Presentation Templates"/>
          <xsd:enumeration value="Private Presentation Templates"/>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1" ma:displayName="Content Type"/>
        <xsd:element ref="dc:title" minOccurs="0" maxOccurs="1" ma:index="1" ma:displayName="Title"/>
        <xsd:element ref="dc:subject" minOccurs="0" maxOccurs="1"/>
        <xsd:element ref="dc:description" minOccurs="0" maxOccurs="1"/>
        <xsd:element name="keywords" minOccurs="0" maxOccurs="1" type="xsd:string" ma:index="6"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axOccurs="1" ma:displayName="Status">
          <xsd:simpleType xmlns:xs="http://www.w3.org/2001/XMLSchema">
            <xsd:restriction base="xsd:string">
              <xsd:minLength value="1"/>
            </xsd:restriction>
          </xsd:simpleType>
        </xsd:element>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customXsn xmlns="http://schemas.microsoft.com/office/2006/metadata/customXsn">
  <xsnLocation/>
  <cached>True</cached>
  <openByDefault>True</openByDefault>
  <xsnScope/>
</customXsn>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5.xml><?xml version="1.0" encoding="utf-8"?>
<p:properties xmlns:p="http://schemas.microsoft.com/office/2006/metadata/properties" xmlns:xsi="http://www.w3.org/2001/XMLSchema-instance" xmlns:pc="http://schemas.microsoft.com/office/infopath/2007/PartnerControls">
  <documentManagement>
    <Current_x0020_Version xmlns="f2ad5090-61a8-4b8c-ab70-68f4ff4d1933">9.0</Current_x0020_Version>
    <Document_x0020_Author xmlns="f2ad5090-61a8-4b8c-ab70-68f4ff4d1933">
      <UserInfo>
        <DisplayName/>
        <AccountId xsi:nil="true"/>
        <AccountType/>
      </UserInfo>
    </Document_x0020_Author>
    <_dlc_DocId xmlns="f2ad5090-61a8-4b8c-ab70-68f4ff4d1933">ARM-ECM-0633231</_dlc_DocId>
    <Document_x0020_Confidentiality xmlns="f2ad5090-61a8-4b8c-ab70-68f4ff4d1933">Confidential-Restricted</Document_x0020_Confidentiality>
    <_dlc_DocIdUrl xmlns="f2ad5090-61a8-4b8c-ab70-68f4ff4d1933">
      <Url>http://teamsites.arm.com/sites/cthub/_layouts/DocIdRedir.aspx?ID=ARM-ECM-0633231</Url>
      <Description>ARM-ECM-0633231</Description>
    </_dlc_DocIdUrl>
    <Category xmlns="c0950e01-db07-4e41-9c32-b7a8e9fccc9b">Private Presentation Templates</Category>
    <ARM_x0020_Legacy_x0020_ID xmlns="f2ad5090-61a8-4b8c-ab70-68f4ff4d1933" xsi:nil="true"/>
    <TaxCatchAll xmlns="f2ad5090-61a8-4b8c-ab70-68f4ff4d1933">
      <Value>7</Value>
      <Value>1</Value>
    </TaxCatchAll>
    <j60c3ced31bb40378c6254d49035d966 xmlns="f2ad5090-61a8-4b8c-ab70-68f4ff4d1933">
      <Terms xmlns="http://schemas.microsoft.com/office/infopath/2007/PartnerControls">
        <TermInfo xmlns="http://schemas.microsoft.com/office/infopath/2007/PartnerControls">
          <TermName xmlns="http://schemas.microsoft.com/office/infopath/2007/PartnerControls">2017</TermName>
          <TermId xmlns="http://schemas.microsoft.com/office/infopath/2007/PartnerControls">58467e81-5d99-44a5-abb5-12a016b65e9e</TermId>
        </TermInfo>
      </Terms>
    </j60c3ced31bb40378c6254d49035d966>
    <RoutingRuleDescription xmlns="http://schemas.microsoft.com/sharepoint/v3" xsi:nil="true"/>
    <_Status xmlns="http://schemas.microsoft.com/sharepoint/v3/fields">Not Started</_Status>
  </documentManagement>
</p:properties>
</file>

<file path=customXml/itemProps1.xml><?xml version="1.0" encoding="utf-8"?>
<ds:datastoreItem xmlns:ds="http://schemas.openxmlformats.org/officeDocument/2006/customXml" ds:itemID="{5675509F-A6F5-4147-861D-E4CC99F48F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2ad5090-61a8-4b8c-ab70-68f4ff4d1933"/>
    <ds:schemaRef ds:uri="http://schemas.microsoft.com/sharepoint/v3/fields"/>
    <ds:schemaRef ds:uri="c0950e01-db07-4e41-9c32-b7a8e9fccc9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959113B-7FA4-40AB-AF85-5C5588D4771C}">
  <ds:schemaRefs>
    <ds:schemaRef ds:uri="http://schemas.microsoft.com/office/2006/metadata/customXsn"/>
  </ds:schemaRefs>
</ds:datastoreItem>
</file>

<file path=customXml/itemProps3.xml><?xml version="1.0" encoding="utf-8"?>
<ds:datastoreItem xmlns:ds="http://schemas.openxmlformats.org/officeDocument/2006/customXml" ds:itemID="{82EFBBFE-5AFC-4CAD-AD38-1CB870BDB255}">
  <ds:schemaRefs>
    <ds:schemaRef ds:uri="http://schemas.microsoft.com/sharepoint/v3/contenttype/forms"/>
  </ds:schemaRefs>
</ds:datastoreItem>
</file>

<file path=customXml/itemProps4.xml><?xml version="1.0" encoding="utf-8"?>
<ds:datastoreItem xmlns:ds="http://schemas.openxmlformats.org/officeDocument/2006/customXml" ds:itemID="{1E7F2E56-8924-419D-99E9-79DB71144EB2}">
  <ds:schemaRefs>
    <ds:schemaRef ds:uri="http://schemas.microsoft.com/sharepoint/events"/>
  </ds:schemaRefs>
</ds:datastoreItem>
</file>

<file path=customXml/itemProps5.xml><?xml version="1.0" encoding="utf-8"?>
<ds:datastoreItem xmlns:ds="http://schemas.openxmlformats.org/officeDocument/2006/customXml" ds:itemID="{B61D4E06-5D3F-4994-A4A7-4BA626FA722D}">
  <ds:schemaRefs>
    <ds:schemaRef ds:uri="c0950e01-db07-4e41-9c32-b7a8e9fccc9b"/>
    <ds:schemaRef ds:uri="http://schemas.microsoft.com/office/2006/documentManagement/types"/>
    <ds:schemaRef ds:uri="http://schemas.microsoft.com/office/2006/metadata/properties"/>
    <ds:schemaRef ds:uri="f2ad5090-61a8-4b8c-ab70-68f4ff4d1933"/>
    <ds:schemaRef ds:uri="http://purl.org/dc/elements/1.1/"/>
    <ds:schemaRef ds:uri="http://schemas.microsoft.com/sharepoint/v3/fields"/>
    <ds:schemaRef ds:uri="http://schemas.openxmlformats.org/package/2006/metadata/core-properties"/>
    <ds:schemaRef ds:uri="http://www.w3.org/XML/1998/namespace"/>
    <ds:schemaRef ds:uri="http://purl.org/dc/terms/"/>
    <ds:schemaRef ds:uri="http://schemas.microsoft.com/office/infopath/2007/PartnerControls"/>
    <ds:schemaRef ds:uri="http://schemas.microsoft.com/sharepoint/v3"/>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Arm_PPT_Template_2021</Template>
  <TotalTime>56</TotalTime>
  <Words>4004</Words>
  <Application>Microsoft Office PowerPoint</Application>
  <PresentationFormat>Widescreen</PresentationFormat>
  <Paragraphs>672</Paragraphs>
  <Slides>27</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Times New Roman</vt:lpstr>
      <vt:lpstr>Wingdings</vt:lpstr>
      <vt:lpstr>Arm_PPT_Public</vt:lpstr>
      <vt:lpstr>AHB UART Peripheral</vt:lpstr>
      <vt:lpstr>Learning Objectives</vt:lpstr>
      <vt:lpstr>Module Syllabus</vt:lpstr>
      <vt:lpstr>Building a System on a Chip (SoC)</vt:lpstr>
      <vt:lpstr>Serial Communication</vt:lpstr>
      <vt:lpstr>Types of Serial Communication</vt:lpstr>
      <vt:lpstr>Parallel Communication </vt:lpstr>
      <vt:lpstr>Serial vs Parallel Communication</vt:lpstr>
      <vt:lpstr>UART Overview</vt:lpstr>
      <vt:lpstr>UART Protocol</vt:lpstr>
      <vt:lpstr>Character-Encoding Scheme</vt:lpstr>
      <vt:lpstr>ASCII Encoded Characters</vt:lpstr>
      <vt:lpstr>AHB UART Peripheral</vt:lpstr>
      <vt:lpstr>AHB UART Peripheral</vt:lpstr>
      <vt:lpstr>AHB UART Peripheral</vt:lpstr>
      <vt:lpstr>Baud Rate Generator</vt:lpstr>
      <vt:lpstr>UART Transmitter</vt:lpstr>
      <vt:lpstr>UART Receiver</vt:lpstr>
      <vt:lpstr>First In First Out (FIFO)</vt:lpstr>
      <vt:lpstr>Why Do We Need an FIFO in UART?</vt:lpstr>
      <vt:lpstr>First In First Out (FIFO)</vt:lpstr>
      <vt:lpstr>FIFO Implementation </vt:lpstr>
      <vt:lpstr>FIFO Implementation</vt:lpstr>
      <vt:lpstr>Memory Space</vt:lpstr>
      <vt:lpstr>Memory Space</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AHB UART Peripheral</dc:title>
  <dc:subject/>
  <dc:creator>Mikolaj Flis</dc:creator>
  <cp:keywords/>
  <dc:description/>
  <cp:lastModifiedBy>Oyinkuro Benafa</cp:lastModifiedBy>
  <cp:revision>6</cp:revision>
  <dcterms:created xsi:type="dcterms:W3CDTF">2021-08-17T11:44:18Z</dcterms:created>
  <dcterms:modified xsi:type="dcterms:W3CDTF">2021-09-29T12:58:02Z</dcterms:modified>
  <cp:category/>
  <cp:contentStatus>Published</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45c40ffca3445d9bf3205a60bd2f6d6">
    <vt:lpwstr>Confidential|28d1025d-1415-4984-b35e-5b79e7d32b5c</vt:lpwstr>
  </property>
  <property fmtid="{D5CDD505-2E9C-101B-9397-08002B2CF9AE}" pid="3" name="TaxKeyword">
    <vt:lpwstr/>
  </property>
  <property fmtid="{D5CDD505-2E9C-101B-9397-08002B2CF9AE}" pid="4" name="_dlc_policyId">
    <vt:lpwstr>0x0101004E4B3E189D714F49A85ED613D6AE4F95|-1756139441</vt:lpwstr>
  </property>
  <property fmtid="{D5CDD505-2E9C-101B-9397-08002B2CF9AE}" pid="5" name="_dlc_DocIdItemGuid">
    <vt:lpwstr>e89a121e-355c-4cb1-879e-045fefeb8c84</vt:lpwstr>
  </property>
  <property fmtid="{D5CDD505-2E9C-101B-9397-08002B2CF9AE}" pid="6" name="_dlc_ItemStageId">
    <vt:lpwstr>1</vt:lpwstr>
  </property>
  <property fmtid="{D5CDD505-2E9C-101B-9397-08002B2CF9AE}" pid="7" name="j60c3ced31bb40378c6254d49035d966">
    <vt:lpwstr>2015|ee47c3e7-6a69-4f36-9adf-1007c8d399a4</vt:lpwstr>
  </property>
  <property fmtid="{D5CDD505-2E9C-101B-9397-08002B2CF9AE}" pid="8" name="vti_description">
    <vt:lpwstr/>
  </property>
  <property fmtid="{D5CDD505-2E9C-101B-9397-08002B2CF9AE}" pid="9" name="WorkflowChangePath">
    <vt:lpwstr>1069b4ef-e6f3-4ad7-8c8e-772136578697,10;</vt:lpwstr>
  </property>
  <property fmtid="{D5CDD505-2E9C-101B-9397-08002B2CF9AE}" pid="10" name="Confidentiality">
    <vt:lpwstr>1;#Confidential|28d1025d-1415-4984-b35e-5b79e7d32b5c</vt:lpwstr>
  </property>
  <property fmtid="{D5CDD505-2E9C-101B-9397-08002B2CF9AE}" pid="11" name="ContentTypeId">
    <vt:lpwstr>0x0101005C6975769EB1684CAB07571CAE07A11B0100BC81FA0C64ACC243A77959D9266C7751</vt:lpwstr>
  </property>
  <property fmtid="{D5CDD505-2E9C-101B-9397-08002B2CF9AE}" pid="12" name="Calendar Year">
    <vt:lpwstr>7;#2017|58467e81-5d99-44a5-abb5-12a016b65e9e</vt:lpwstr>
  </property>
  <property fmtid="{D5CDD505-2E9C-101B-9397-08002B2CF9AE}" pid="13" name="TaxCatchAll">
    <vt:lpwstr/>
  </property>
  <property fmtid="{D5CDD505-2E9C-101B-9397-08002B2CF9AE}" pid="14" name="TaxKeywordTaxHTField">
    <vt:lpwstr/>
  </property>
  <property fmtid="{D5CDD505-2E9C-101B-9397-08002B2CF9AE}" pid="15" name="ItemRetentionFormula">
    <vt:lpwstr/>
  </property>
  <property fmtid="{D5CDD505-2E9C-101B-9397-08002B2CF9AE}" pid="16" name="_dlc_LastRun">
    <vt:lpwstr>08/15/2015 23:02:11</vt:lpwstr>
  </property>
</Properties>
</file>