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72"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0"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75" d="100"/>
          <a:sy n="75" d="100"/>
        </p:scale>
        <p:origin x="1944"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17T11:43:48.484" idx="20">
    <p:pos x="10" y="10"/>
    <p:text>image attribution?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10/27/2021</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10/27/2021</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73376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Finally, we can load the texture</a:t>
            </a:r>
            <a:r>
              <a:rPr lang="en-GB" baseline="0" dirty="0"/>
              <a:t> using the “glTextImage2D()” function. This function takes a lot of parameters so we will take a look at what these are: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r>
              <a:rPr lang="en-GB" baseline="0" dirty="0"/>
              <a:t>The first parameter the function requires is the texture unit upon which we wish to act. This is followed by the mipmap level number. (Note that we will look at mipmapping in more depth in later modules/labs.) </a:t>
            </a:r>
            <a:r>
              <a:rPr lang="en-GB" dirty="0"/>
              <a:t>Next is the internal format that we should use. In OpenGL ES 2.0, the internal format and the format of the image must be the same, because there is no conversion method. This is why parameter 7 is the same as this one.</a:t>
            </a:r>
            <a:r>
              <a:rPr lang="en-GB" baseline="0" dirty="0"/>
              <a:t> </a:t>
            </a:r>
            <a:r>
              <a:rPr lang="en-GB" dirty="0"/>
              <a:t>Parameters 4 and 5 represent the width and height of the image. In this case it is a 3 x 3 image as it would have taken too long to manually write the RAW format for a bigger image. Parameter 6 is the border you would like around the image, this has to be 0 on OpenGL ES. The final two parameters are the type of the data we are going to use and then the data itself.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237134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 know how to make objects and give them textures, what else can we</a:t>
            </a:r>
            <a:r>
              <a:rPr lang="en-GB" baseline="0" dirty="0"/>
              <a:t> include in our scene to provide more realism and graphical complexity?</a:t>
            </a:r>
          </a:p>
          <a:p>
            <a:endParaRPr lang="en-GB" baseline="0" dirty="0"/>
          </a:p>
          <a:p>
            <a:r>
              <a:rPr lang="en-GB" baseline="0" dirty="0"/>
              <a:t>In computer graphics, scenes are commonly rendered including a simulation of light.  This makes the scene look much more realistic and accentuates its 3D nature.</a:t>
            </a:r>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168395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lighting models need to know which way all of the polygons in the scene are facing. For example, if we know a light is pointing from a certain direction, in order to know whether a polygon should be lit by that light we must know if it's facing towards the light or not. You may be think</a:t>
            </a:r>
            <a:r>
              <a:rPr lang="en-GB" baseline="0" dirty="0"/>
              <a:t> that</a:t>
            </a:r>
            <a:r>
              <a:rPr lang="en-GB" dirty="0"/>
              <a:t> the system should know which way the polygon is facing because we specified it:  we specified the vertices with the correct winding to show which way we wanted them to face and we provided a transformation to move the polygons to the correct place.</a:t>
            </a:r>
          </a:p>
          <a:p>
            <a:endParaRPr lang="en-GB" dirty="0"/>
          </a:p>
          <a:p>
            <a:r>
              <a:rPr lang="en-GB" dirty="0"/>
              <a:t>There are two reasons why we don't use this information:</a:t>
            </a:r>
          </a:p>
          <a:p>
            <a:pPr marL="171450" indent="-171450">
              <a:buFont typeface="Arial" panose="020B0604020202020204" pitchFamily="34" charset="0"/>
              <a:buChar char="•"/>
            </a:pPr>
            <a:r>
              <a:rPr lang="en-GB" dirty="0"/>
              <a:t>There is no mechanism in an OpenGL ES shader to get at this information.</a:t>
            </a:r>
          </a:p>
          <a:p>
            <a:pPr marL="171450" indent="-171450">
              <a:buFont typeface="Arial" panose="020B0604020202020204" pitchFamily="34" charset="0"/>
              <a:buChar char="•"/>
            </a:pPr>
            <a:r>
              <a:rPr lang="en-GB" dirty="0"/>
              <a:t>Specifying this information separately allows us to do</a:t>
            </a:r>
            <a:r>
              <a:rPr lang="en-GB" baseline="0" dirty="0"/>
              <a:t> a lot more</a:t>
            </a:r>
            <a:r>
              <a:rPr lang="en-GB" dirty="0"/>
              <a:t> things by not being strictly accurate.</a:t>
            </a:r>
          </a:p>
          <a:p>
            <a:endParaRPr lang="en-GB" dirty="0"/>
          </a:p>
          <a:p>
            <a:r>
              <a:rPr lang="en-GB" dirty="0"/>
              <a:t>We use what are known as surface </a:t>
            </a:r>
            <a:r>
              <a:rPr lang="en-GB" dirty="0" err="1"/>
              <a:t>normals</a:t>
            </a:r>
            <a:r>
              <a:rPr lang="en-GB" dirty="0"/>
              <a:t>, or just </a:t>
            </a:r>
            <a:r>
              <a:rPr lang="en-GB" dirty="0" err="1"/>
              <a:t>normals</a:t>
            </a:r>
            <a:r>
              <a:rPr lang="en-GB" dirty="0"/>
              <a:t>, to encode the required information. For every vertex in the scene, we provide a vector which points perpendicularly from the surface it represents.</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15095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surface normal is typically a vector which points perpendicularly away from the surface that it represents. These will become</a:t>
            </a:r>
            <a:r>
              <a:rPr lang="en-GB" baseline="0" dirty="0"/>
              <a:t> a useful attribute later, as they enable more effective and efficient use of lighting and mapping.</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4208295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vertex normal points away (perpendicularly) from each vertex of an object. Like surface</a:t>
            </a:r>
            <a:r>
              <a:rPr lang="en-GB" baseline="0" dirty="0"/>
              <a:t> normals, vertex normals are used in a number of different graphics-related topics, such as lighting models and shading techniques.</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1849900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type of lighting we will look at is diffuse lighting,</a:t>
            </a:r>
            <a:r>
              <a:rPr lang="en-GB" baseline="0" dirty="0"/>
              <a:t> or diffuse reflection.</a:t>
            </a:r>
          </a:p>
          <a:p>
            <a:endParaRPr lang="en-GB" baseline="0" dirty="0"/>
          </a:p>
          <a:p>
            <a:r>
              <a:rPr lang="en-GB" baseline="0" dirty="0"/>
              <a:t>Diffuse reflection is the act of light being reflected from a surface in many different directions. This is caused by the surface not being perfectly flat and is commonly used in computer graphics.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307415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think of a simple example of directional light, we want to work out whether the light would touch the face of our polygon or not. If we store the direction of the light as a vector, we</a:t>
            </a:r>
            <a:r>
              <a:rPr lang="en-GB" baseline="0" dirty="0"/>
              <a:t> can perform a simple calculation that</a:t>
            </a:r>
            <a:r>
              <a:rPr lang="en-GB" dirty="0"/>
              <a:t> will give us that data. The dot product of two normalized vectors will give you the cosine of the angle between those vectors.</a:t>
            </a:r>
          </a:p>
          <a:p>
            <a:endParaRPr lang="en-GB" b="0" dirty="0"/>
          </a:p>
          <a:p>
            <a:r>
              <a:rPr lang="en-GB" b="0" dirty="0"/>
              <a:t>Note: The dot product provides</a:t>
            </a:r>
            <a:r>
              <a:rPr lang="en-GB" b="0" baseline="0" dirty="0"/>
              <a:t> the angle between the </a:t>
            </a:r>
            <a:r>
              <a:rPr lang="en-GB" b="0" i="1" baseline="0" dirty="0"/>
              <a:t>sources</a:t>
            </a:r>
            <a:r>
              <a:rPr lang="en-GB" b="0" baseline="0" dirty="0"/>
              <a:t> of the vectors.  We have reversed the direction of the light direction in the shader.</a:t>
            </a:r>
          </a:p>
          <a:p>
            <a:endParaRPr lang="en-GB" b="1" baseline="0" dirty="0"/>
          </a:p>
          <a:p>
            <a:r>
              <a:rPr lang="en-GB" dirty="0"/>
              <a:t>Therefore, the dot product of the light direction and the surface normal will give us the cosine of the angle between those vectors. If this angle is between -90° (270°) and 90°, the light is on the correct side of the polygon. Since the return value of dot is actually the cosine of the angle, we actually want to check to see if it's between cos(90°) and cos(-90°) or in fact just greater than zero (cos(90°) = cos(-90°) = 0).</a:t>
            </a:r>
            <a:endParaRPr lang="en-GB" b="1"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a:p>
        </p:txBody>
      </p:sp>
    </p:spTree>
    <p:extLst>
      <p:ext uri="{BB962C8B-B14F-4D97-AF65-F5344CB8AC3E}">
        <p14:creationId xmlns:p14="http://schemas.microsoft.com/office/powerpoint/2010/main" val="753931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Figure shows that the dot product of any vector on the front face of the surface will be positive. N** is the normal to the surface, and the other three vectors represent lights (with their directions reversed so that the dot product gives the correct angle). For the red and orange lights, the dot product returns cos(45°) and cos(295°) respectively, which are both positive values. The dot product of the normal and the green light vector is cos(155°), a negative number.</a:t>
            </a:r>
          </a:p>
          <a:p>
            <a:endParaRPr lang="en-GB" dirty="0"/>
          </a:p>
          <a:p>
            <a:r>
              <a:rPr lang="en-GB" dirty="0"/>
              <a:t>This would give us a binary on or off for our light, but we can do better than that. If we use the angle to directly control the intensity of the light, the surface will be brighter when the surface is more directly facing the light (e.g. cos(0°) = 1) reducing as the angle increases (e.g. cos(80°) = 0.17).</a:t>
            </a:r>
          </a:p>
          <a:p>
            <a:endParaRPr lang="en-GB" dirty="0"/>
          </a:p>
          <a:p>
            <a:r>
              <a:rPr lang="en-GB" dirty="0"/>
              <a:t>Again, looking at figure 2, the dot product of the red light and the normal (cos(45°) = 0.71) is greater than the dot product of the orange sun and the normal (cos(295°) = 0.42).</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83788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a:t>
            </a:r>
            <a:r>
              <a:rPr lang="en-GB" baseline="0" dirty="0"/>
              <a:t> type of lighting we will look at is ambient light.</a:t>
            </a:r>
          </a:p>
          <a:p>
            <a:endParaRPr lang="en-GB" baseline="0" dirty="0"/>
          </a:p>
          <a:p>
            <a:r>
              <a:rPr lang="en-GB" baseline="0" dirty="0"/>
              <a:t>Ambient lighting is a fixed amount of light that affects every object in the scene. This is used because in the real world, things are very rarely completely black. Light reflects off all objects, so that areas that are not in direct view of a light source still get touched by reflections. </a:t>
            </a:r>
            <a:r>
              <a:rPr lang="en-GB" dirty="0"/>
              <a:t>Modeling these interactions is known as global illumination.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576714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type of lighting we will look at is specular light</a:t>
            </a:r>
            <a:r>
              <a:rPr lang="en-GB" baseline="0" dirty="0"/>
              <a:t> or specular reflection.</a:t>
            </a:r>
          </a:p>
          <a:p>
            <a:endParaRPr lang="en-GB" baseline="0" dirty="0"/>
          </a:p>
          <a:p>
            <a:r>
              <a:rPr lang="en-GB" baseline="0" dirty="0"/>
              <a:t>In contrast to diffuse reflection, which is split across many directions, specular reflection only reflects in one direction. This creates the effect of a bright spot of light on an object or model, and is very commonly used in computer graphics.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44797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a:t>
            </a:fld>
            <a:endParaRPr lang="en-US" altLang="en-US" dirty="0"/>
          </a:p>
        </p:txBody>
      </p:sp>
    </p:spTree>
    <p:extLst>
      <p:ext uri="{BB962C8B-B14F-4D97-AF65-F5344CB8AC3E}">
        <p14:creationId xmlns:p14="http://schemas.microsoft.com/office/powerpoint/2010/main" val="220100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simple </a:t>
            </a:r>
            <a:r>
              <a:rPr lang="en-GB" b="0" dirty="0"/>
              <a:t>example of specular light, a shiny metallic surface and a matte wooden surface of the same color will look different, even if the light direction, light intensity, eye position and surface orientation are the same. Even after using diffuse and ambient light, as we have so far, those two surfaces would still look the same. Adding specular light will take into account the amount of light reflected from the surface directly towards the eye.</a:t>
            </a:r>
          </a:p>
          <a:p>
            <a:endParaRPr lang="en-GB" b="0" dirty="0"/>
          </a:p>
          <a:p>
            <a:r>
              <a:rPr lang="en-GB" b="0" dirty="0"/>
              <a:t>We can do this by first finding out which way the light is reflecting off the surface, and then calculating the dot product of that vector and the inverse eye direction.</a:t>
            </a:r>
          </a:p>
          <a:p>
            <a:endParaRPr lang="en-GB" b="0" dirty="0"/>
          </a:p>
          <a:p>
            <a:r>
              <a:rPr lang="en-GB" b="0" dirty="0"/>
              <a:t>Figure shows that if we find a reflection vector R where </a:t>
            </a:r>
            <a:r>
              <a:rPr lang="en-GB" dirty="0"/>
              <a:t>Ω = Θ, we can use this with the inverse eye direction to find Φ. We can use Φ to control the intensity of specular light reflecting from the surface, to simulate how much light is being reflected directly towards the eye.</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356422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intensity of light hitting a surface is dependent on the similarity of the light vector and surface normal.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intensity of reflected light is dependent on the similarity of the eye vector and the reflection vector.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2042740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3773936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81125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seen that we can create objects and give them</a:t>
            </a:r>
            <a:r>
              <a:rPr lang="en-GB" baseline="0" dirty="0"/>
              <a:t> a color, such as the red triangle we created in the previous lab. But graphics’ colors and decoration are typically more complex and visually appealing than that. This is where textures come in.</a:t>
            </a:r>
          </a:p>
          <a:p>
            <a:endParaRPr lang="en-GB" baseline="0" dirty="0"/>
          </a:p>
          <a:p>
            <a:r>
              <a:rPr lang="en-GB" baseline="0" dirty="0"/>
              <a:t>A texture is simply an image that we wish to have a model/object display. Textures come in many different sizes and resolutions, and in an array of file formats. They allow a model/object to represent a number of colors and patterns that are richer than the bland, red triangle.</a:t>
            </a:r>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315281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Essentially, a texture is a 2D image made up of a grid of pixels or </a:t>
            </a:r>
            <a:r>
              <a:rPr lang="en-GB" dirty="0" err="1"/>
              <a:t>texels</a:t>
            </a:r>
            <a:r>
              <a:rPr lang="en-GB" dirty="0"/>
              <a:t>,</a:t>
            </a:r>
            <a:r>
              <a:rPr lang="en-GB" baseline="0" dirty="0"/>
              <a:t> in which each pixel is defined by its color components. The term </a:t>
            </a:r>
            <a:r>
              <a:rPr lang="en-GB" baseline="0" dirty="0" err="1"/>
              <a:t>texel</a:t>
            </a:r>
            <a:r>
              <a:rPr lang="en-GB" baseline="0" dirty="0"/>
              <a:t> describes a texture storage element, as opposed to pixels (picture elements), but they are generally the same thing. The dimensions of this image are the texture’s resolution; generally, the high the resolution, the better the quality of the texture/image.</a:t>
            </a:r>
          </a:p>
          <a:p>
            <a:endParaRPr lang="en-GB" baseline="0" dirty="0"/>
          </a:p>
          <a:p>
            <a:r>
              <a:rPr lang="en-GB" baseline="0" dirty="0"/>
              <a:t>There are a variety of different color formats that textures can follow. In computer graphics. Pixels are typically stored in an RGB-format. In the example, we can see how the RGB values are split into an “RGB565” format. Some formats also include an alpha section in order to convey transparency.</a:t>
            </a:r>
            <a:endParaRPr lang="en-GB" dirty="0"/>
          </a:p>
          <a:p>
            <a:r>
              <a:rPr lang="en-GB" dirty="0"/>
              <a:t> </a:t>
            </a:r>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158356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make our object display</a:t>
            </a:r>
            <a:r>
              <a:rPr lang="en-GB" baseline="0" dirty="0"/>
              <a:t> a texture?</a:t>
            </a:r>
            <a:endParaRPr lang="en-GB" dirty="0"/>
          </a:p>
          <a:p>
            <a:endParaRPr lang="en-GB" dirty="0"/>
          </a:p>
          <a:p>
            <a:r>
              <a:rPr lang="en-GB" dirty="0"/>
              <a:t>Texture mapping is the</a:t>
            </a:r>
            <a:r>
              <a:rPr lang="en-GB" baseline="0" dirty="0"/>
              <a:t> process of applying a texture to an object. In a very trivial sense, we have a 2D texture map, and we map it to each vertex of the object.</a:t>
            </a:r>
          </a:p>
          <a:p>
            <a:endParaRPr lang="en-GB" baseline="0" dirty="0"/>
          </a:p>
          <a:p>
            <a:r>
              <a:rPr lang="en-GB" baseline="0" dirty="0"/>
              <a:t>There are a number of different methods for applying textures to models. As one example, we will take a look at UV mapping.</a:t>
            </a:r>
          </a:p>
          <a:p>
            <a:endParaRPr lang="en-GB" baseline="0" dirty="0"/>
          </a:p>
          <a:p>
            <a:r>
              <a:rPr lang="en-GB" baseline="0" dirty="0"/>
              <a:t>Picture credit: https://en.wikipedia.org/wiki/File:Texturedm1a2.png</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238396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3722131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306090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Since we are focusing on developing graphics using</a:t>
            </a:r>
            <a:r>
              <a:rPr lang="en-GB" baseline="0" dirty="0"/>
              <a:t> OpenGL ES, we need to look at what support it provides for using textures. </a:t>
            </a:r>
          </a:p>
          <a:p>
            <a:endParaRPr lang="en-GB" baseline="0" dirty="0"/>
          </a:p>
          <a:p>
            <a:r>
              <a:rPr lang="en-GB" baseline="0" dirty="0"/>
              <a:t>OpenGL ES provides a number of functions that developers are able to use when handling textures. They work in a very similar way to the shader and program functions we looked at in earlier modules. There are quite a few functions provided in this area, but we will look at the most important ones.</a:t>
            </a:r>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3484322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First of all, much like the shader and program functions, we create a texture object so we have a handle to refer to.</a:t>
            </a:r>
            <a:r>
              <a:rPr lang="en-GB" baseline="0" dirty="0"/>
              <a:t> We do this using the function “</a:t>
            </a:r>
            <a:r>
              <a:rPr lang="en-GB" baseline="0" dirty="0" err="1"/>
              <a:t>glGenTextures</a:t>
            </a:r>
            <a:r>
              <a:rPr lang="en-GB" baseline="0" dirty="0"/>
              <a:t>()”, i</a:t>
            </a:r>
            <a:r>
              <a:rPr lang="en-GB" dirty="0"/>
              <a:t>ts parameters are the number of textures to generate and a place to put them.</a:t>
            </a:r>
          </a:p>
          <a:p>
            <a:endParaRPr lang="en-GB" dirty="0"/>
          </a:p>
          <a:p>
            <a:r>
              <a:rPr lang="en-GB" dirty="0"/>
              <a:t>We</a:t>
            </a:r>
            <a:r>
              <a:rPr lang="en-GB" baseline="0" dirty="0"/>
              <a:t> can then activate a texture using the function “</a:t>
            </a:r>
            <a:r>
              <a:rPr lang="en-GB" baseline="0" dirty="0" err="1"/>
              <a:t>glActiveTexture</a:t>
            </a:r>
            <a:r>
              <a:rPr lang="en-GB" baseline="0" dirty="0"/>
              <a:t>()”, its parameter is an </a:t>
            </a:r>
            <a:r>
              <a:rPr lang="en-GB" baseline="0" dirty="0" err="1"/>
              <a:t>enum</a:t>
            </a:r>
            <a:r>
              <a:rPr lang="en-GB" baseline="0" dirty="0"/>
              <a:t> referring to a particular texture, so for this example we choose “GL_TEXTURE0”.</a:t>
            </a:r>
          </a:p>
          <a:p>
            <a:endParaRPr lang="en-GB" baseline="0" dirty="0"/>
          </a:p>
          <a:p>
            <a:r>
              <a:rPr lang="en-GB" dirty="0"/>
              <a:t>Next,</a:t>
            </a:r>
            <a:r>
              <a:rPr lang="en-GB" baseline="0" dirty="0"/>
              <a:t> we can bind a specific unit type to the texture object using the function “</a:t>
            </a:r>
            <a:r>
              <a:rPr lang="en-GB" baseline="0" dirty="0" err="1"/>
              <a:t>glBindTexture</a:t>
            </a:r>
            <a:r>
              <a:rPr lang="en-GB" baseline="0" dirty="0"/>
              <a:t>(GL_TEXTURE_2D, </a:t>
            </a:r>
            <a:r>
              <a:rPr lang="en-GB" baseline="0" dirty="0" err="1"/>
              <a:t>textureId</a:t>
            </a:r>
            <a:r>
              <a:rPr lang="en-GB" baseline="0" dirty="0"/>
              <a:t>)”. We have two choices for this unit type: GL_TEXTURE_2D or GL_TEXTURE_CUBE_MAP. In this example, we select GL_TEXTURE_2D as it is the most common. This means that any subsequent texture GL operations will happen to the texture that we created in “</a:t>
            </a:r>
            <a:r>
              <a:rPr lang="en-GB" baseline="0" dirty="0" err="1"/>
              <a:t>glGenTextures</a:t>
            </a:r>
            <a:r>
              <a:rPr lang="en-GB" baseline="0" dirty="0"/>
              <a:t>()”.</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3901977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comments" Target="../comments/comment1.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1519514"/>
          </a:xfrm>
        </p:spPr>
        <p:txBody>
          <a:bodyPr/>
          <a:lstStyle/>
          <a:p>
            <a:r>
              <a:rPr lang="en-GB" dirty="0"/>
              <a:t>Texturing and Lighting</a:t>
            </a:r>
            <a:endParaRPr lang="en-US" dirty="0"/>
          </a:p>
        </p:txBody>
      </p:sp>
    </p:spTree>
    <p:extLst>
      <p:ext uri="{BB962C8B-B14F-4D97-AF65-F5344CB8AC3E}">
        <p14:creationId xmlns:p14="http://schemas.microsoft.com/office/powerpoint/2010/main" val="166403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04300" y="1295400"/>
            <a:ext cx="11154300" cy="4680000"/>
          </a:xfrm>
        </p:spPr>
        <p:txBody>
          <a:bodyPr/>
          <a:lstStyle/>
          <a:p>
            <a:r>
              <a:rPr lang="en-GB" dirty="0"/>
              <a:t>Finally, load the texture:</a:t>
            </a:r>
          </a:p>
        </p:txBody>
      </p:sp>
      <p:sp>
        <p:nvSpPr>
          <p:cNvPr id="3" name="Title 2"/>
          <p:cNvSpPr>
            <a:spLocks noGrp="1"/>
          </p:cNvSpPr>
          <p:nvPr>
            <p:ph type="title"/>
          </p:nvPr>
        </p:nvSpPr>
        <p:spPr/>
        <p:txBody>
          <a:bodyPr>
            <a:normAutofit/>
          </a:bodyPr>
          <a:lstStyle/>
          <a:p>
            <a:r>
              <a:rPr lang="en-GB" dirty="0"/>
              <a:t>OpenGL ES: Texture Functions</a:t>
            </a:r>
          </a:p>
        </p:txBody>
      </p:sp>
      <p:sp>
        <p:nvSpPr>
          <p:cNvPr id="4" name="Rectangle 3"/>
          <p:cNvSpPr/>
          <p:nvPr/>
        </p:nvSpPr>
        <p:spPr>
          <a:xfrm>
            <a:off x="1266300" y="2450068"/>
            <a:ext cx="10544700" cy="369332"/>
          </a:xfrm>
          <a:prstGeom prst="rect">
            <a:avLst/>
          </a:prstGeom>
        </p:spPr>
        <p:txBody>
          <a:bodyPr wrap="square">
            <a:spAutoFit/>
          </a:bodyPr>
          <a:lstStyle/>
          <a:p>
            <a:r>
              <a:rPr lang="en-GB" dirty="0">
                <a:solidFill>
                  <a:srgbClr val="FF0000"/>
                </a:solidFill>
              </a:rPr>
              <a:t>glTexImage2D(GL_TEXTURE_2D, 0, GL_RGBA, 3, 3, 0, GL_RGBA, GL_UNSIGNED_BYTE, pixels);</a:t>
            </a:r>
          </a:p>
        </p:txBody>
      </p:sp>
      <p:sp>
        <p:nvSpPr>
          <p:cNvPr id="5" name="Content Placeholder 1"/>
          <p:cNvSpPr txBox="1">
            <a:spLocks/>
          </p:cNvSpPr>
          <p:nvPr/>
        </p:nvSpPr>
        <p:spPr>
          <a:xfrm>
            <a:off x="504300" y="3429000"/>
            <a:ext cx="11154300" cy="10668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A number of other functions can help when handling textures, but these important ones  will feature in the lab.</a:t>
            </a:r>
          </a:p>
        </p:txBody>
      </p:sp>
    </p:spTree>
    <p:extLst>
      <p:ext uri="{BB962C8B-B14F-4D97-AF65-F5344CB8AC3E}">
        <p14:creationId xmlns:p14="http://schemas.microsoft.com/office/powerpoint/2010/main" val="2438542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846000"/>
          </a:xfrm>
        </p:spPr>
        <p:txBody>
          <a:bodyPr/>
          <a:lstStyle/>
          <a:p>
            <a:r>
              <a:rPr lang="en-GB" dirty="0"/>
              <a:t>In computer graphics, scenes are commonly rendered with a simulation of light:</a:t>
            </a:r>
          </a:p>
          <a:p>
            <a:pPr lvl="1"/>
            <a:r>
              <a:rPr lang="en-GB" dirty="0"/>
              <a:t>This makes the scene look more realistic.</a:t>
            </a:r>
          </a:p>
          <a:p>
            <a:r>
              <a:rPr lang="en-GB" dirty="0"/>
              <a:t>There are a number of different lighting types:</a:t>
            </a:r>
          </a:p>
          <a:p>
            <a:pPr lvl="1"/>
            <a:r>
              <a:rPr lang="en-GB" dirty="0"/>
              <a:t>Diffuse light</a:t>
            </a:r>
          </a:p>
          <a:p>
            <a:pPr lvl="1"/>
            <a:r>
              <a:rPr lang="en-GB" dirty="0"/>
              <a:t>Ambient light</a:t>
            </a:r>
          </a:p>
          <a:p>
            <a:pPr lvl="1"/>
            <a:r>
              <a:rPr lang="en-GB" dirty="0"/>
              <a:t>Specular light</a:t>
            </a:r>
          </a:p>
          <a:p>
            <a:pPr indent="-166688"/>
            <a:endParaRPr lang="en-GB" dirty="0"/>
          </a:p>
        </p:txBody>
      </p:sp>
      <p:sp>
        <p:nvSpPr>
          <p:cNvPr id="3" name="Title 2"/>
          <p:cNvSpPr>
            <a:spLocks noGrp="1"/>
          </p:cNvSpPr>
          <p:nvPr>
            <p:ph type="title"/>
          </p:nvPr>
        </p:nvSpPr>
        <p:spPr/>
        <p:txBody>
          <a:bodyPr>
            <a:normAutofit/>
          </a:bodyPr>
          <a:lstStyle/>
          <a:p>
            <a:r>
              <a:rPr lang="en-GB" dirty="0"/>
              <a:t>Lighting</a:t>
            </a:r>
          </a:p>
        </p:txBody>
      </p:sp>
      <p:sp>
        <p:nvSpPr>
          <p:cNvPr id="5" name="Content Placeholder 1"/>
          <p:cNvSpPr txBox="1">
            <a:spLocks/>
          </p:cNvSpPr>
          <p:nvPr/>
        </p:nvSpPr>
        <p:spPr>
          <a:xfrm>
            <a:off x="492471" y="2659200"/>
            <a:ext cx="11154300" cy="846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lvl="1"/>
            <a:endParaRPr lang="en-GB" dirty="0"/>
          </a:p>
        </p:txBody>
      </p:sp>
    </p:spTree>
    <p:extLst>
      <p:ext uri="{BB962C8B-B14F-4D97-AF65-F5344CB8AC3E}">
        <p14:creationId xmlns:p14="http://schemas.microsoft.com/office/powerpoint/2010/main" val="289724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7821935" cy="4680000"/>
          </a:xfrm>
        </p:spPr>
        <p:txBody>
          <a:bodyPr/>
          <a:lstStyle/>
          <a:p>
            <a:r>
              <a:rPr lang="en-GB" dirty="0"/>
              <a:t>Most lighting models need to know which way all of the polygons in the scene are facing. </a:t>
            </a:r>
          </a:p>
          <a:p>
            <a:endParaRPr lang="en-GB" dirty="0"/>
          </a:p>
          <a:p>
            <a:r>
              <a:rPr lang="en-GB" dirty="0"/>
              <a:t>However, there are two reasons not to use the information that highlighted which way the vertices were facing:</a:t>
            </a:r>
          </a:p>
          <a:p>
            <a:pPr marL="709612" lvl="1" indent="-171450"/>
            <a:r>
              <a:rPr lang="en-GB" dirty="0"/>
              <a:t>There is no mechanism in an OpenGL ES shader to get at this information.</a:t>
            </a:r>
          </a:p>
          <a:p>
            <a:pPr marL="709612" lvl="1" indent="-171450"/>
            <a:r>
              <a:rPr lang="en-GB" dirty="0"/>
              <a:t>Specifying this information separately gives the developer greater flexibility.</a:t>
            </a:r>
          </a:p>
          <a:p>
            <a:endParaRPr lang="en-GB" dirty="0"/>
          </a:p>
          <a:p>
            <a:r>
              <a:rPr lang="en-GB" dirty="0"/>
              <a:t>Surface </a:t>
            </a:r>
            <a:r>
              <a:rPr lang="en-GB" dirty="0" err="1"/>
              <a:t>normals</a:t>
            </a:r>
            <a:r>
              <a:rPr lang="en-GB" dirty="0"/>
              <a:t> (also called </a:t>
            </a:r>
            <a:r>
              <a:rPr lang="en-GB" dirty="0" err="1"/>
              <a:t>normals</a:t>
            </a:r>
            <a:r>
              <a:rPr lang="en-GB" dirty="0"/>
              <a:t>) are used to encode the required information.</a:t>
            </a:r>
          </a:p>
        </p:txBody>
      </p:sp>
      <p:sp>
        <p:nvSpPr>
          <p:cNvPr id="3" name="Title 2"/>
          <p:cNvSpPr>
            <a:spLocks noGrp="1"/>
          </p:cNvSpPr>
          <p:nvPr>
            <p:ph type="title"/>
          </p:nvPr>
        </p:nvSpPr>
        <p:spPr/>
        <p:txBody>
          <a:bodyPr>
            <a:normAutofit/>
          </a:bodyPr>
          <a:lstStyle/>
          <a:p>
            <a:r>
              <a:rPr lang="en-GB" dirty="0"/>
              <a:t>Normals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0" y="1295400"/>
            <a:ext cx="3228974" cy="4123156"/>
          </a:xfrm>
          <a:prstGeom prst="rect">
            <a:avLst/>
          </a:prstGeom>
        </p:spPr>
      </p:pic>
    </p:spTree>
    <p:extLst>
      <p:ext uri="{BB962C8B-B14F-4D97-AF65-F5344CB8AC3E}">
        <p14:creationId xmlns:p14="http://schemas.microsoft.com/office/powerpoint/2010/main" val="3593459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surface normal is typically a vector that points perpendicularly away from the surface that it represents.</a:t>
            </a:r>
          </a:p>
          <a:p>
            <a:endParaRPr lang="en-GB" dirty="0"/>
          </a:p>
        </p:txBody>
      </p:sp>
      <p:sp>
        <p:nvSpPr>
          <p:cNvPr id="3" name="Title 2"/>
          <p:cNvSpPr>
            <a:spLocks noGrp="1"/>
          </p:cNvSpPr>
          <p:nvPr>
            <p:ph type="title"/>
          </p:nvPr>
        </p:nvSpPr>
        <p:spPr/>
        <p:txBody>
          <a:bodyPr>
            <a:normAutofit/>
          </a:bodyPr>
          <a:lstStyle/>
          <a:p>
            <a:r>
              <a:rPr lang="en-GB" dirty="0"/>
              <a:t>Surface Normals</a:t>
            </a:r>
          </a:p>
        </p:txBody>
      </p:sp>
      <p:sp>
        <p:nvSpPr>
          <p:cNvPr id="4" name="Rectangle 3"/>
          <p:cNvSpPr/>
          <p:nvPr/>
        </p:nvSpPr>
        <p:spPr>
          <a:xfrm>
            <a:off x="4114800" y="3048000"/>
            <a:ext cx="1600200" cy="1828800"/>
          </a:xfrm>
          <a:prstGeom prst="rect">
            <a:avLst/>
          </a:prstGeom>
          <a:solidFill>
            <a:schemeClr val="accent1"/>
          </a:solidFill>
          <a:ln>
            <a:solidFill>
              <a:schemeClr val="tx1"/>
            </a:solidFill>
          </a:ln>
          <a:effectLst/>
          <a:scene3d>
            <a:camera prst="perspectiveHeroicExtremeLeftFacing" fov="6300000">
              <a:rot lat="1262600" lon="2106530" rev="21597166"/>
            </a:camera>
            <a:lightRig rig="balanced" dir="t"/>
          </a:scene3d>
          <a:sp3d extrusionH="2540000">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a:off x="6096000" y="3800476"/>
            <a:ext cx="838200" cy="161925"/>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010400" y="3886200"/>
            <a:ext cx="914400" cy="914400"/>
          </a:xfrm>
          <a:prstGeom prst="rect">
            <a:avLst/>
          </a:prstGeom>
        </p:spPr>
        <p:txBody>
          <a:bodyPr vert="horz" wrap="none" lIns="0" tIns="0" rIns="0" bIns="0" rtlCol="0" anchor="t">
            <a:normAutofit/>
          </a:bodyPr>
          <a:lstStyle/>
          <a:p>
            <a:r>
              <a:rPr lang="en-GB" dirty="0"/>
              <a:t>Surface normal</a:t>
            </a:r>
          </a:p>
        </p:txBody>
      </p:sp>
      <p:cxnSp>
        <p:nvCxnSpPr>
          <p:cNvPr id="7" name="Straight Arrow Connector 6"/>
          <p:cNvCxnSpPr/>
          <p:nvPr/>
        </p:nvCxnSpPr>
        <p:spPr>
          <a:xfrm flipV="1">
            <a:off x="5486400" y="2057400"/>
            <a:ext cx="0" cy="838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4038600" y="3886200"/>
            <a:ext cx="914400" cy="45720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009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vertex normal points away (perpendicularly) from each vertex of an object.</a:t>
            </a:r>
          </a:p>
        </p:txBody>
      </p:sp>
      <p:sp>
        <p:nvSpPr>
          <p:cNvPr id="3" name="Title 2"/>
          <p:cNvSpPr>
            <a:spLocks noGrp="1"/>
          </p:cNvSpPr>
          <p:nvPr>
            <p:ph type="title"/>
          </p:nvPr>
        </p:nvSpPr>
        <p:spPr/>
        <p:txBody>
          <a:bodyPr>
            <a:normAutofit/>
          </a:bodyPr>
          <a:lstStyle/>
          <a:p>
            <a:r>
              <a:rPr lang="en-GB" dirty="0"/>
              <a:t>Vertex Normals</a:t>
            </a:r>
          </a:p>
        </p:txBody>
      </p:sp>
      <p:sp>
        <p:nvSpPr>
          <p:cNvPr id="4" name="Rectangle 3"/>
          <p:cNvSpPr/>
          <p:nvPr/>
        </p:nvSpPr>
        <p:spPr>
          <a:xfrm>
            <a:off x="4876800" y="3183368"/>
            <a:ext cx="1600200" cy="1828800"/>
          </a:xfrm>
          <a:prstGeom prst="rect">
            <a:avLst/>
          </a:prstGeom>
          <a:solidFill>
            <a:schemeClr val="accent1"/>
          </a:solidFill>
          <a:ln>
            <a:solidFill>
              <a:schemeClr val="tx1"/>
            </a:solidFill>
          </a:ln>
          <a:effectLst/>
          <a:scene3d>
            <a:camera prst="perspectiveHeroicExtremeLeftFacing" fov="6300000">
              <a:rot lat="1262600" lon="2106530" rev="21597166"/>
            </a:camera>
            <a:lightRig rig="balanced" dir="t"/>
          </a:scene3d>
          <a:sp3d extrusionH="2540000">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 name="Straight Arrow Connector 6"/>
          <p:cNvCxnSpPr/>
          <p:nvPr/>
        </p:nvCxnSpPr>
        <p:spPr>
          <a:xfrm flipH="1">
            <a:off x="4621335" y="3124202"/>
            <a:ext cx="419100" cy="143883"/>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flipV="1">
            <a:off x="4621335" y="3011917"/>
            <a:ext cx="402600" cy="95250"/>
          </a:xfrm>
          <a:prstGeom prst="straightConnector1">
            <a:avLst/>
          </a:prstGeom>
          <a:ln w="3492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5040435" y="2667001"/>
            <a:ext cx="0" cy="440167"/>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57600" y="2667001"/>
            <a:ext cx="914400" cy="914400"/>
          </a:xfrm>
          <a:prstGeom prst="rect">
            <a:avLst/>
          </a:prstGeom>
        </p:spPr>
        <p:txBody>
          <a:bodyPr vert="horz" wrap="none" lIns="0" tIns="0" rIns="0" bIns="0" rtlCol="0" anchor="t">
            <a:normAutofit/>
          </a:bodyPr>
          <a:lstStyle/>
          <a:p>
            <a:r>
              <a:rPr lang="en-GB" dirty="0"/>
              <a:t>Vertex </a:t>
            </a:r>
          </a:p>
          <a:p>
            <a:r>
              <a:rPr lang="en-GB" dirty="0"/>
              <a:t>normals</a:t>
            </a:r>
          </a:p>
        </p:txBody>
      </p:sp>
    </p:spTree>
    <p:extLst>
      <p:ext uri="{BB962C8B-B14F-4D97-AF65-F5344CB8AC3E}">
        <p14:creationId xmlns:p14="http://schemas.microsoft.com/office/powerpoint/2010/main" val="2535955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Diffuse light/diffuse reflection is the act of light reflecting from a surface in many different directions, due to the surface not being perfectly flat. </a:t>
            </a:r>
          </a:p>
        </p:txBody>
      </p:sp>
      <p:sp>
        <p:nvSpPr>
          <p:cNvPr id="3" name="Title 2"/>
          <p:cNvSpPr>
            <a:spLocks noGrp="1"/>
          </p:cNvSpPr>
          <p:nvPr>
            <p:ph type="title"/>
          </p:nvPr>
        </p:nvSpPr>
        <p:spPr/>
        <p:txBody>
          <a:bodyPr>
            <a:normAutofit/>
          </a:bodyPr>
          <a:lstStyle/>
          <a:p>
            <a:r>
              <a:rPr lang="en-GB" dirty="0"/>
              <a:t>Diffuse Light</a:t>
            </a:r>
          </a:p>
        </p:txBody>
      </p:sp>
      <p:sp>
        <p:nvSpPr>
          <p:cNvPr id="4" name="Rectangle 3"/>
          <p:cNvSpPr/>
          <p:nvPr/>
        </p:nvSpPr>
        <p:spPr>
          <a:xfrm>
            <a:off x="685800" y="5562600"/>
            <a:ext cx="58674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 name="Straight Connector 5"/>
          <p:cNvCxnSpPr>
            <a:endCxn id="4" idx="0"/>
          </p:cNvCxnSpPr>
          <p:nvPr/>
        </p:nvCxnSpPr>
        <p:spPr>
          <a:xfrm>
            <a:off x="2057400" y="2971800"/>
            <a:ext cx="1562100" cy="2590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4" idx="0"/>
          </p:cNvCxnSpPr>
          <p:nvPr/>
        </p:nvCxnSpPr>
        <p:spPr>
          <a:xfrm flipV="1">
            <a:off x="3619500" y="5029200"/>
            <a:ext cx="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0"/>
          </p:cNvCxnSpPr>
          <p:nvPr/>
        </p:nvCxnSpPr>
        <p:spPr>
          <a:xfrm flipV="1">
            <a:off x="3619500" y="5181600"/>
            <a:ext cx="342900" cy="381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4" idx="0"/>
          </p:cNvCxnSpPr>
          <p:nvPr/>
        </p:nvCxnSpPr>
        <p:spPr>
          <a:xfrm flipV="1">
            <a:off x="3619500" y="5486400"/>
            <a:ext cx="571500" cy="762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0"/>
          </p:cNvCxnSpPr>
          <p:nvPr/>
        </p:nvCxnSpPr>
        <p:spPr>
          <a:xfrm flipH="1" flipV="1">
            <a:off x="3200400" y="5181600"/>
            <a:ext cx="419100" cy="3810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4" idx="0"/>
          </p:cNvCxnSpPr>
          <p:nvPr/>
        </p:nvCxnSpPr>
        <p:spPr>
          <a:xfrm flipH="1" flipV="1">
            <a:off x="3048000" y="5486400"/>
            <a:ext cx="571500" cy="7620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1905000" y="2819400"/>
            <a:ext cx="304800" cy="3048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TextBox 19"/>
          <p:cNvSpPr txBox="1"/>
          <p:nvPr/>
        </p:nvSpPr>
        <p:spPr>
          <a:xfrm>
            <a:off x="2362200" y="2743200"/>
            <a:ext cx="914400" cy="914400"/>
          </a:xfrm>
          <a:prstGeom prst="rect">
            <a:avLst/>
          </a:prstGeom>
        </p:spPr>
        <p:txBody>
          <a:bodyPr vert="horz" wrap="none" lIns="0" tIns="0" rIns="0" bIns="0" rtlCol="0" anchor="t">
            <a:normAutofit/>
          </a:bodyPr>
          <a:lstStyle/>
          <a:p>
            <a:r>
              <a:rPr lang="en-GB" dirty="0"/>
              <a:t>Light source</a:t>
            </a:r>
          </a:p>
        </p:txBody>
      </p:sp>
      <p:pic>
        <p:nvPicPr>
          <p:cNvPr id="13" name="Picture 2" descr="C:\Users\Pete\Desktop\MPD_Mali_Training\Done\Day1\500xXX_BlenderFiles\Sphere_4_d.jpg"/>
          <p:cNvPicPr>
            <a:picLocks noChangeAspect="1" noChangeArrowheads="1"/>
          </p:cNvPicPr>
          <p:nvPr/>
        </p:nvPicPr>
        <p:blipFill>
          <a:blip r:embed="rId3" cstate="print"/>
          <a:srcRect/>
          <a:stretch>
            <a:fillRect/>
          </a:stretch>
        </p:blipFill>
        <p:spPr bwMode="auto">
          <a:xfrm>
            <a:off x="7467600" y="2819400"/>
            <a:ext cx="2880400" cy="288040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1581635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20000" y="1440000"/>
            <a:ext cx="3740150" cy="3942118"/>
          </a:xfrm>
        </p:spPr>
      </p:pic>
      <p:sp>
        <p:nvSpPr>
          <p:cNvPr id="3" name="Title 2"/>
          <p:cNvSpPr>
            <a:spLocks noGrp="1"/>
          </p:cNvSpPr>
          <p:nvPr>
            <p:ph type="title"/>
          </p:nvPr>
        </p:nvSpPr>
        <p:spPr/>
        <p:txBody>
          <a:bodyPr>
            <a:normAutofit/>
          </a:bodyPr>
          <a:lstStyle/>
          <a:p>
            <a:r>
              <a:rPr lang="en-GB" dirty="0"/>
              <a:t>Diffuse Light </a:t>
            </a:r>
          </a:p>
        </p:txBody>
      </p:sp>
      <p:sp>
        <p:nvSpPr>
          <p:cNvPr id="6" name="Content Placeholder 1"/>
          <p:cNvSpPr txBox="1">
            <a:spLocks/>
          </p:cNvSpPr>
          <p:nvPr/>
        </p:nvSpPr>
        <p:spPr>
          <a:xfrm>
            <a:off x="483866" y="1440000"/>
            <a:ext cx="6221735"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 developer needs to know whether light coming from a specific source will hit the face of a polygon.</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This can be done by using the dot product to calculate the cosine of the angle between the source of the light and the surface normal.</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If the return value of the dot product is between cos(90) and cos(-90), then the light is hitting the correct side of the polygon.</a:t>
            </a:r>
          </a:p>
        </p:txBody>
      </p:sp>
    </p:spTree>
    <p:extLst>
      <p:ext uri="{BB962C8B-B14F-4D97-AF65-F5344CB8AC3E}">
        <p14:creationId xmlns:p14="http://schemas.microsoft.com/office/powerpoint/2010/main" val="1090689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Diffuse Light </a:t>
            </a:r>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1440000"/>
            <a:ext cx="3740150" cy="3942118"/>
          </a:xfrm>
          <a:prstGeom prst="rect">
            <a:avLst/>
          </a:prstGeom>
        </p:spPr>
      </p:pic>
      <p:sp>
        <p:nvSpPr>
          <p:cNvPr id="5" name="Content Placeholder 1"/>
          <p:cNvSpPr txBox="1">
            <a:spLocks/>
          </p:cNvSpPr>
          <p:nvPr/>
        </p:nvSpPr>
        <p:spPr>
          <a:xfrm>
            <a:off x="483866" y="1440000"/>
            <a:ext cx="6221735"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
        <p:nvSpPr>
          <p:cNvPr id="6" name="Content Placeholder 1"/>
          <p:cNvSpPr txBox="1">
            <a:spLocks/>
          </p:cNvSpPr>
          <p:nvPr/>
        </p:nvSpPr>
        <p:spPr>
          <a:xfrm>
            <a:off x="483865" y="1522658"/>
            <a:ext cx="6221735"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This diagram shows that the dot product of any vector that is on the front face of the surface will be positive.</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This creates a binary effect as to whether the light is hitting a face surface or not.</a:t>
            </a:r>
          </a:p>
          <a:p>
            <a:pPr marL="0" indent="0">
              <a:buNone/>
            </a:pPr>
            <a:endParaRPr lang="en-GB" dirty="0">
              <a:solidFill>
                <a:schemeClr val="tx2"/>
              </a:solidFill>
              <a:latin typeface="+mn-lt"/>
              <a:ea typeface="ＭＳ Ｐゴシック" charset="0"/>
            </a:endParaRPr>
          </a:p>
          <a:p>
            <a:pPr marL="0" indent="0">
              <a:buNone/>
            </a:pPr>
            <a:r>
              <a:rPr lang="en-GB" dirty="0">
                <a:solidFill>
                  <a:schemeClr val="tx2"/>
                </a:solidFill>
                <a:latin typeface="+mn-lt"/>
                <a:ea typeface="ＭＳ Ｐゴシック" charset="0"/>
              </a:rPr>
              <a:t>By using the angle to control the intensity of the light, the surface would be brighter when the surface is more directly facing the light.</a:t>
            </a:r>
          </a:p>
        </p:txBody>
      </p:sp>
    </p:spTree>
    <p:extLst>
      <p:ext uri="{BB962C8B-B14F-4D97-AF65-F5344CB8AC3E}">
        <p14:creationId xmlns:p14="http://schemas.microsoft.com/office/powerpoint/2010/main" val="414587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11098535" cy="4680000"/>
          </a:xfrm>
        </p:spPr>
        <p:txBody>
          <a:bodyPr/>
          <a:lstStyle/>
          <a:p>
            <a:r>
              <a:rPr lang="en-GB" dirty="0"/>
              <a:t>Ambient lighting is a fixed amount of light that affects every object within a scene.</a:t>
            </a:r>
          </a:p>
          <a:p>
            <a:r>
              <a:rPr lang="en-GB" dirty="0"/>
              <a:t>In the real world, everything gets a bit of light via reflections.</a:t>
            </a:r>
          </a:p>
          <a:p>
            <a:endParaRPr lang="en-GB" dirty="0"/>
          </a:p>
        </p:txBody>
      </p:sp>
      <p:sp>
        <p:nvSpPr>
          <p:cNvPr id="3" name="Title 2"/>
          <p:cNvSpPr>
            <a:spLocks noGrp="1"/>
          </p:cNvSpPr>
          <p:nvPr>
            <p:ph type="title"/>
          </p:nvPr>
        </p:nvSpPr>
        <p:spPr/>
        <p:txBody>
          <a:bodyPr>
            <a:normAutofit/>
          </a:bodyPr>
          <a:lstStyle/>
          <a:p>
            <a:r>
              <a:rPr lang="en-GB" dirty="0"/>
              <a:t>Ambient Light</a:t>
            </a:r>
          </a:p>
        </p:txBody>
      </p:sp>
      <p:pic>
        <p:nvPicPr>
          <p:cNvPr id="4" name="Picture 1" descr="C:\Users\Pete\Desktop\MPD_Mali_Training\Done\Day1\500xXX_BlenderFiles\Sphere_3_ambient.jpg"/>
          <p:cNvPicPr>
            <a:picLocks noChangeAspect="1" noChangeArrowheads="1"/>
          </p:cNvPicPr>
          <p:nvPr/>
        </p:nvPicPr>
        <p:blipFill>
          <a:blip r:embed="rId3" cstate="print"/>
          <a:srcRect/>
          <a:stretch>
            <a:fillRect/>
          </a:stretch>
        </p:blipFill>
        <p:spPr bwMode="auto">
          <a:xfrm>
            <a:off x="7467600" y="3472731"/>
            <a:ext cx="2438400" cy="2438399"/>
          </a:xfrm>
          <a:prstGeom prst="rect">
            <a:avLst/>
          </a:prstGeom>
        </p:spPr>
        <p:style>
          <a:lnRef idx="2">
            <a:schemeClr val="accent4"/>
          </a:lnRef>
          <a:fillRef idx="1">
            <a:schemeClr val="lt1"/>
          </a:fillRef>
          <a:effectRef idx="0">
            <a:schemeClr val="accent4"/>
          </a:effectRef>
          <a:fontRef idx="minor">
            <a:schemeClr val="dk1"/>
          </a:fontRef>
        </p:style>
      </p:pic>
      <p:sp>
        <p:nvSpPr>
          <p:cNvPr id="5" name="Freeform 4"/>
          <p:cNvSpPr/>
          <p:nvPr/>
        </p:nvSpPr>
        <p:spPr bwMode="auto">
          <a:xfrm>
            <a:off x="4104054" y="5835574"/>
            <a:ext cx="763698" cy="298955"/>
          </a:xfrm>
          <a:custGeom>
            <a:avLst/>
            <a:gdLst>
              <a:gd name="connsiteX0" fmla="*/ 0 w 428625"/>
              <a:gd name="connsiteY0" fmla="*/ 0 h 223838"/>
              <a:gd name="connsiteX1" fmla="*/ 4763 w 428625"/>
              <a:gd name="connsiteY1" fmla="*/ 223838 h 223838"/>
              <a:gd name="connsiteX2" fmla="*/ 428625 w 428625"/>
              <a:gd name="connsiteY2" fmla="*/ 223838 h 223838"/>
              <a:gd name="connsiteX3" fmla="*/ 0 w 428625"/>
              <a:gd name="connsiteY3" fmla="*/ 0 h 223838"/>
            </a:gdLst>
            <a:ahLst/>
            <a:cxnLst>
              <a:cxn ang="0">
                <a:pos x="connsiteX0" y="connsiteY0"/>
              </a:cxn>
              <a:cxn ang="0">
                <a:pos x="connsiteX1" y="connsiteY1"/>
              </a:cxn>
              <a:cxn ang="0">
                <a:pos x="connsiteX2" y="connsiteY2"/>
              </a:cxn>
              <a:cxn ang="0">
                <a:pos x="connsiteX3" y="connsiteY3"/>
              </a:cxn>
            </a:cxnLst>
            <a:rect l="l" t="t" r="r" b="b"/>
            <a:pathLst>
              <a:path w="428625" h="223838">
                <a:moveTo>
                  <a:pt x="0" y="0"/>
                </a:moveTo>
                <a:lnTo>
                  <a:pt x="4763" y="223838"/>
                </a:lnTo>
                <a:lnTo>
                  <a:pt x="428625" y="223838"/>
                </a:lnTo>
                <a:lnTo>
                  <a:pt x="0" y="0"/>
                </a:lnTo>
                <a:close/>
              </a:path>
            </a:pathLst>
          </a:custGeom>
          <a:solidFill>
            <a:srgbClr val="646464"/>
          </a:solidFill>
          <a:ln w="317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endParaRPr lang="en-GB" sz="1600">
              <a:latin typeface="Arial" charset="0"/>
            </a:endParaRPr>
          </a:p>
        </p:txBody>
      </p:sp>
      <p:sp>
        <p:nvSpPr>
          <p:cNvPr id="6" name="Freeform 5"/>
          <p:cNvSpPr/>
          <p:nvPr/>
        </p:nvSpPr>
        <p:spPr bwMode="auto">
          <a:xfrm>
            <a:off x="4101804" y="3246796"/>
            <a:ext cx="804879" cy="304825"/>
          </a:xfrm>
          <a:custGeom>
            <a:avLst/>
            <a:gdLst>
              <a:gd name="connsiteX0" fmla="*/ 0 w 439270"/>
              <a:gd name="connsiteY0" fmla="*/ 215153 h 215153"/>
              <a:gd name="connsiteX1" fmla="*/ 8965 w 439270"/>
              <a:gd name="connsiteY1" fmla="*/ 0 h 215153"/>
              <a:gd name="connsiteX2" fmla="*/ 439270 w 439270"/>
              <a:gd name="connsiteY2" fmla="*/ 0 h 215153"/>
              <a:gd name="connsiteX3" fmla="*/ 0 w 439270"/>
              <a:gd name="connsiteY3" fmla="*/ 215153 h 215153"/>
              <a:gd name="connsiteX0" fmla="*/ 11186 w 450456"/>
              <a:gd name="connsiteY0" fmla="*/ 215153 h 215153"/>
              <a:gd name="connsiteX1" fmla="*/ 0 w 450456"/>
              <a:gd name="connsiteY1" fmla="*/ 10075 h 215153"/>
              <a:gd name="connsiteX2" fmla="*/ 450456 w 450456"/>
              <a:gd name="connsiteY2" fmla="*/ 0 h 215153"/>
              <a:gd name="connsiteX3" fmla="*/ 11186 w 450456"/>
              <a:gd name="connsiteY3" fmla="*/ 215153 h 215153"/>
              <a:gd name="connsiteX0" fmla="*/ 11186 w 450456"/>
              <a:gd name="connsiteY0" fmla="*/ 215153 h 215153"/>
              <a:gd name="connsiteX1" fmla="*/ 0 w 450456"/>
              <a:gd name="connsiteY1" fmla="*/ 10075 h 215153"/>
              <a:gd name="connsiteX2" fmla="*/ 450456 w 450456"/>
              <a:gd name="connsiteY2" fmla="*/ 0 h 215153"/>
              <a:gd name="connsiteX3" fmla="*/ 11186 w 450456"/>
              <a:gd name="connsiteY3" fmla="*/ 215153 h 215153"/>
              <a:gd name="connsiteX0" fmla="*/ 11186 w 450456"/>
              <a:gd name="connsiteY0" fmla="*/ 419392 h 419392"/>
              <a:gd name="connsiteX1" fmla="*/ 0 w 450456"/>
              <a:gd name="connsiteY1" fmla="*/ 0 h 419392"/>
              <a:gd name="connsiteX2" fmla="*/ 450456 w 450456"/>
              <a:gd name="connsiteY2" fmla="*/ 204239 h 419392"/>
              <a:gd name="connsiteX3" fmla="*/ 11186 w 450456"/>
              <a:gd name="connsiteY3" fmla="*/ 419392 h 419392"/>
              <a:gd name="connsiteX0" fmla="*/ 11186 w 450456"/>
              <a:gd name="connsiteY0" fmla="*/ 215153 h 215153"/>
              <a:gd name="connsiteX1" fmla="*/ 0 w 450456"/>
              <a:gd name="connsiteY1" fmla="*/ 10075 h 215153"/>
              <a:gd name="connsiteX2" fmla="*/ 450456 w 450456"/>
              <a:gd name="connsiteY2" fmla="*/ 0 h 215153"/>
              <a:gd name="connsiteX3" fmla="*/ 11186 w 450456"/>
              <a:gd name="connsiteY3" fmla="*/ 215153 h 215153"/>
              <a:gd name="connsiteX0" fmla="*/ 9405 w 448675"/>
              <a:gd name="connsiteY0" fmla="*/ 219328 h 219328"/>
              <a:gd name="connsiteX1" fmla="*/ 0 w 448675"/>
              <a:gd name="connsiteY1" fmla="*/ 0 h 219328"/>
              <a:gd name="connsiteX2" fmla="*/ 448675 w 448675"/>
              <a:gd name="connsiteY2" fmla="*/ 4175 h 219328"/>
              <a:gd name="connsiteX3" fmla="*/ 9405 w 448675"/>
              <a:gd name="connsiteY3" fmla="*/ 219328 h 219328"/>
              <a:gd name="connsiteX0" fmla="*/ 0 w 451739"/>
              <a:gd name="connsiteY0" fmla="*/ 228234 h 228234"/>
              <a:gd name="connsiteX1" fmla="*/ 3064 w 451739"/>
              <a:gd name="connsiteY1" fmla="*/ 0 h 228234"/>
              <a:gd name="connsiteX2" fmla="*/ 451739 w 451739"/>
              <a:gd name="connsiteY2" fmla="*/ 4175 h 228234"/>
              <a:gd name="connsiteX3" fmla="*/ 0 w 451739"/>
              <a:gd name="connsiteY3" fmla="*/ 228234 h 228234"/>
            </a:gdLst>
            <a:ahLst/>
            <a:cxnLst>
              <a:cxn ang="0">
                <a:pos x="connsiteX0" y="connsiteY0"/>
              </a:cxn>
              <a:cxn ang="0">
                <a:pos x="connsiteX1" y="connsiteY1"/>
              </a:cxn>
              <a:cxn ang="0">
                <a:pos x="connsiteX2" y="connsiteY2"/>
              </a:cxn>
              <a:cxn ang="0">
                <a:pos x="connsiteX3" y="connsiteY3"/>
              </a:cxn>
            </a:cxnLst>
            <a:rect l="l" t="t" r="r" b="b"/>
            <a:pathLst>
              <a:path w="451739" h="228234">
                <a:moveTo>
                  <a:pt x="0" y="228234"/>
                </a:moveTo>
                <a:cubicBezTo>
                  <a:pt x="1021" y="152156"/>
                  <a:pt x="2043" y="76078"/>
                  <a:pt x="3064" y="0"/>
                </a:cubicBezTo>
                <a:lnTo>
                  <a:pt x="451739" y="4175"/>
                </a:lnTo>
                <a:lnTo>
                  <a:pt x="0" y="228234"/>
                </a:lnTo>
                <a:close/>
              </a:path>
            </a:pathLst>
          </a:custGeom>
          <a:solidFill>
            <a:srgbClr val="646464"/>
          </a:solidFill>
          <a:ln w="317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endParaRPr lang="en-GB" sz="1600">
              <a:latin typeface="Arial" charset="0"/>
            </a:endParaRPr>
          </a:p>
        </p:txBody>
      </p:sp>
      <p:sp>
        <p:nvSpPr>
          <p:cNvPr id="7" name="Freeform 6"/>
          <p:cNvSpPr/>
          <p:nvPr/>
        </p:nvSpPr>
        <p:spPr bwMode="auto">
          <a:xfrm>
            <a:off x="1807868" y="5177745"/>
            <a:ext cx="1763530" cy="955317"/>
          </a:xfrm>
          <a:custGeom>
            <a:avLst/>
            <a:gdLst>
              <a:gd name="connsiteX0" fmla="*/ 0 w 860612"/>
              <a:gd name="connsiteY0" fmla="*/ 699247 h 699247"/>
              <a:gd name="connsiteX1" fmla="*/ 8965 w 860612"/>
              <a:gd name="connsiteY1" fmla="*/ 0 h 699247"/>
              <a:gd name="connsiteX2" fmla="*/ 860612 w 860612"/>
              <a:gd name="connsiteY2" fmla="*/ 699247 h 699247"/>
              <a:gd name="connsiteX3" fmla="*/ 0 w 860612"/>
              <a:gd name="connsiteY3" fmla="*/ 699247 h 699247"/>
              <a:gd name="connsiteX0" fmla="*/ 0 w 984437"/>
              <a:gd name="connsiteY0" fmla="*/ 699247 h 704010"/>
              <a:gd name="connsiteX1" fmla="*/ 8965 w 984437"/>
              <a:gd name="connsiteY1" fmla="*/ 0 h 704010"/>
              <a:gd name="connsiteX2" fmla="*/ 984437 w 984437"/>
              <a:gd name="connsiteY2" fmla="*/ 704010 h 704010"/>
              <a:gd name="connsiteX3" fmla="*/ 0 w 984437"/>
              <a:gd name="connsiteY3" fmla="*/ 699247 h 704010"/>
              <a:gd name="connsiteX0" fmla="*/ 0 w 984437"/>
              <a:gd name="connsiteY0" fmla="*/ 709935 h 714698"/>
              <a:gd name="connsiteX1" fmla="*/ 8965 w 984437"/>
              <a:gd name="connsiteY1" fmla="*/ 0 h 714698"/>
              <a:gd name="connsiteX2" fmla="*/ 984437 w 984437"/>
              <a:gd name="connsiteY2" fmla="*/ 714698 h 714698"/>
              <a:gd name="connsiteX3" fmla="*/ 0 w 984437"/>
              <a:gd name="connsiteY3" fmla="*/ 709935 h 714698"/>
              <a:gd name="connsiteX0" fmla="*/ 0 w 998687"/>
              <a:gd name="connsiteY0" fmla="*/ 709935 h 714698"/>
              <a:gd name="connsiteX1" fmla="*/ 8965 w 998687"/>
              <a:gd name="connsiteY1" fmla="*/ 0 h 714698"/>
              <a:gd name="connsiteX2" fmla="*/ 998687 w 998687"/>
              <a:gd name="connsiteY2" fmla="*/ 714698 h 714698"/>
              <a:gd name="connsiteX3" fmla="*/ 0 w 998687"/>
              <a:gd name="connsiteY3" fmla="*/ 709935 h 714698"/>
              <a:gd name="connsiteX0" fmla="*/ 0 w 989781"/>
              <a:gd name="connsiteY0" fmla="*/ 715279 h 715279"/>
              <a:gd name="connsiteX1" fmla="*/ 59 w 989781"/>
              <a:gd name="connsiteY1" fmla="*/ 0 h 715279"/>
              <a:gd name="connsiteX2" fmla="*/ 989781 w 989781"/>
              <a:gd name="connsiteY2" fmla="*/ 714698 h 715279"/>
              <a:gd name="connsiteX3" fmla="*/ 0 w 989781"/>
              <a:gd name="connsiteY3" fmla="*/ 715279 h 715279"/>
            </a:gdLst>
            <a:ahLst/>
            <a:cxnLst>
              <a:cxn ang="0">
                <a:pos x="connsiteX0" y="connsiteY0"/>
              </a:cxn>
              <a:cxn ang="0">
                <a:pos x="connsiteX1" y="connsiteY1"/>
              </a:cxn>
              <a:cxn ang="0">
                <a:pos x="connsiteX2" y="connsiteY2"/>
              </a:cxn>
              <a:cxn ang="0">
                <a:pos x="connsiteX3" y="connsiteY3"/>
              </a:cxn>
            </a:cxnLst>
            <a:rect l="l" t="t" r="r" b="b"/>
            <a:pathLst>
              <a:path w="989781" h="715279">
                <a:moveTo>
                  <a:pt x="0" y="715279"/>
                </a:moveTo>
                <a:cubicBezTo>
                  <a:pt x="20" y="476853"/>
                  <a:pt x="39" y="238426"/>
                  <a:pt x="59" y="0"/>
                </a:cubicBezTo>
                <a:lnTo>
                  <a:pt x="989781" y="714698"/>
                </a:lnTo>
                <a:lnTo>
                  <a:pt x="0" y="715279"/>
                </a:lnTo>
                <a:close/>
              </a:path>
            </a:pathLst>
          </a:custGeom>
          <a:solidFill>
            <a:srgbClr val="646464"/>
          </a:solidFill>
          <a:ln w="317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endParaRPr lang="en-GB" sz="1600">
              <a:latin typeface="Arial" charset="0"/>
            </a:endParaRPr>
          </a:p>
        </p:txBody>
      </p:sp>
      <p:sp>
        <p:nvSpPr>
          <p:cNvPr id="8" name="Freeform 7"/>
          <p:cNvSpPr/>
          <p:nvPr/>
        </p:nvSpPr>
        <p:spPr bwMode="auto">
          <a:xfrm>
            <a:off x="1792001" y="3264344"/>
            <a:ext cx="1745523" cy="960096"/>
          </a:xfrm>
          <a:custGeom>
            <a:avLst/>
            <a:gdLst>
              <a:gd name="connsiteX0" fmla="*/ 8965 w 860612"/>
              <a:gd name="connsiteY0" fmla="*/ 690283 h 690283"/>
              <a:gd name="connsiteX1" fmla="*/ 0 w 860612"/>
              <a:gd name="connsiteY1" fmla="*/ 0 h 690283"/>
              <a:gd name="connsiteX2" fmla="*/ 860612 w 860612"/>
              <a:gd name="connsiteY2" fmla="*/ 0 h 690283"/>
              <a:gd name="connsiteX3" fmla="*/ 8965 w 860612"/>
              <a:gd name="connsiteY3" fmla="*/ 690283 h 690283"/>
              <a:gd name="connsiteX0" fmla="*/ 8965 w 979675"/>
              <a:gd name="connsiteY0" fmla="*/ 690283 h 690283"/>
              <a:gd name="connsiteX1" fmla="*/ 0 w 979675"/>
              <a:gd name="connsiteY1" fmla="*/ 0 h 690283"/>
              <a:gd name="connsiteX2" fmla="*/ 979675 w 979675"/>
              <a:gd name="connsiteY2" fmla="*/ 0 h 690283"/>
              <a:gd name="connsiteX3" fmla="*/ 8965 w 979675"/>
              <a:gd name="connsiteY3" fmla="*/ 690283 h 690283"/>
              <a:gd name="connsiteX0" fmla="*/ 4202 w 979675"/>
              <a:gd name="connsiteY0" fmla="*/ 718858 h 718858"/>
              <a:gd name="connsiteX1" fmla="*/ 0 w 979675"/>
              <a:gd name="connsiteY1" fmla="*/ 0 h 718858"/>
              <a:gd name="connsiteX2" fmla="*/ 979675 w 979675"/>
              <a:gd name="connsiteY2" fmla="*/ 0 h 718858"/>
              <a:gd name="connsiteX3" fmla="*/ 4202 w 979675"/>
              <a:gd name="connsiteY3" fmla="*/ 718858 h 718858"/>
            </a:gdLst>
            <a:ahLst/>
            <a:cxnLst>
              <a:cxn ang="0">
                <a:pos x="connsiteX0" y="connsiteY0"/>
              </a:cxn>
              <a:cxn ang="0">
                <a:pos x="connsiteX1" y="connsiteY1"/>
              </a:cxn>
              <a:cxn ang="0">
                <a:pos x="connsiteX2" y="connsiteY2"/>
              </a:cxn>
              <a:cxn ang="0">
                <a:pos x="connsiteX3" y="connsiteY3"/>
              </a:cxn>
            </a:cxnLst>
            <a:rect l="l" t="t" r="r" b="b"/>
            <a:pathLst>
              <a:path w="979675" h="718858">
                <a:moveTo>
                  <a:pt x="4202" y="718858"/>
                </a:moveTo>
                <a:cubicBezTo>
                  <a:pt x="2801" y="479239"/>
                  <a:pt x="1401" y="239619"/>
                  <a:pt x="0" y="0"/>
                </a:cubicBezTo>
                <a:lnTo>
                  <a:pt x="979675" y="0"/>
                </a:lnTo>
                <a:lnTo>
                  <a:pt x="4202" y="718858"/>
                </a:lnTo>
                <a:close/>
              </a:path>
            </a:pathLst>
          </a:custGeom>
          <a:solidFill>
            <a:srgbClr val="646464"/>
          </a:solidFill>
          <a:ln w="3175" cap="flat" cmpd="sng" algn="ctr">
            <a:no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endParaRPr lang="en-GB" sz="1600">
              <a:latin typeface="Arial" charset="0"/>
            </a:endParaRPr>
          </a:p>
        </p:txBody>
      </p:sp>
      <p:grpSp>
        <p:nvGrpSpPr>
          <p:cNvPr id="9" name="Group 8"/>
          <p:cNvGrpSpPr/>
          <p:nvPr/>
        </p:nvGrpSpPr>
        <p:grpSpPr>
          <a:xfrm>
            <a:off x="1550806" y="3255306"/>
            <a:ext cx="3859395" cy="2872867"/>
            <a:chOff x="6000760" y="1988191"/>
            <a:chExt cx="2166087" cy="2155189"/>
          </a:xfrm>
        </p:grpSpPr>
        <p:cxnSp>
          <p:nvCxnSpPr>
            <p:cNvPr id="10" name="Straight Connector 9"/>
            <p:cNvCxnSpPr/>
            <p:nvPr/>
          </p:nvCxnSpPr>
          <p:spPr bwMode="auto">
            <a:xfrm rot="5400000">
              <a:off x="5643570" y="2357430"/>
              <a:ext cx="714380" cy="0"/>
            </a:xfrm>
            <a:prstGeom prst="line">
              <a:avLst/>
            </a:prstGeom>
            <a:noFill/>
            <a:ln w="1905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5400000">
              <a:off x="5786446" y="2357430"/>
              <a:ext cx="714380" cy="0"/>
            </a:xfrm>
            <a:prstGeom prst="line">
              <a:avLst/>
            </a:prstGeom>
            <a:noFill/>
            <a:ln w="190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6000760" y="2714620"/>
              <a:ext cx="142876" cy="0"/>
            </a:xfrm>
            <a:prstGeom prst="line">
              <a:avLst/>
            </a:prstGeom>
            <a:noFill/>
            <a:ln w="19050" cap="flat" cmpd="sng" algn="ctr">
              <a:solidFill>
                <a:schemeClr val="tx1"/>
              </a:solidFill>
              <a:prstDash val="solid"/>
              <a:round/>
              <a:headEnd type="none" w="med" len="med"/>
              <a:tailEnd type="none" w="med" len="med"/>
            </a:ln>
            <a:effectLst/>
          </p:spPr>
        </p:cxnSp>
        <p:grpSp>
          <p:nvGrpSpPr>
            <p:cNvPr id="13" name="Group 12"/>
            <p:cNvGrpSpPr/>
            <p:nvPr/>
          </p:nvGrpSpPr>
          <p:grpSpPr>
            <a:xfrm rot="10800000">
              <a:off x="6000760" y="3429000"/>
              <a:ext cx="142876" cy="714380"/>
              <a:chOff x="6000760" y="3429000"/>
              <a:chExt cx="142876" cy="714380"/>
            </a:xfrm>
          </p:grpSpPr>
          <p:cxnSp>
            <p:nvCxnSpPr>
              <p:cNvPr id="23" name="Straight Connector 22"/>
              <p:cNvCxnSpPr/>
              <p:nvPr/>
            </p:nvCxnSpPr>
            <p:spPr bwMode="auto">
              <a:xfrm rot="5400000">
                <a:off x="5643570" y="3786190"/>
                <a:ext cx="714380" cy="0"/>
              </a:xfrm>
              <a:prstGeom prst="line">
                <a:avLst/>
              </a:prstGeom>
              <a:noFill/>
              <a:ln w="1905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5786446" y="3786190"/>
                <a:ext cx="714380" cy="0"/>
              </a:xfrm>
              <a:prstGeom prst="line">
                <a:avLst/>
              </a:prstGeom>
              <a:noFill/>
              <a:ln w="1905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000760" y="4143380"/>
                <a:ext cx="142876" cy="0"/>
              </a:xfrm>
              <a:prstGeom prst="line">
                <a:avLst/>
              </a:prstGeom>
              <a:noFill/>
              <a:ln w="19050" cap="flat" cmpd="sng" algn="ctr">
                <a:solidFill>
                  <a:schemeClr val="tx1"/>
                </a:solidFill>
                <a:prstDash val="solid"/>
                <a:round/>
                <a:headEnd type="none" w="med" len="med"/>
                <a:tailEnd type="none" w="med" len="med"/>
              </a:ln>
              <a:effectLst/>
            </p:spPr>
          </p:cxnSp>
        </p:grpSp>
        <p:cxnSp>
          <p:nvCxnSpPr>
            <p:cNvPr id="14" name="Straight Connector 13"/>
            <p:cNvCxnSpPr/>
            <p:nvPr/>
          </p:nvCxnSpPr>
          <p:spPr bwMode="auto">
            <a:xfrm>
              <a:off x="6143636" y="2000240"/>
              <a:ext cx="1000132" cy="0"/>
            </a:xfrm>
            <a:prstGeom prst="line">
              <a:avLst/>
            </a:prstGeom>
            <a:noFill/>
            <a:ln w="1905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6143636" y="4143380"/>
              <a:ext cx="1000132" cy="0"/>
            </a:xfrm>
            <a:prstGeom prst="line">
              <a:avLst/>
            </a:prstGeom>
            <a:noFill/>
            <a:ln w="1905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5400000">
              <a:off x="7036611" y="2107397"/>
              <a:ext cx="214314" cy="0"/>
            </a:xfrm>
            <a:prstGeom prst="line">
              <a:avLst/>
            </a:prstGeom>
            <a:noFill/>
            <a:ln w="1905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a:off x="7431741" y="1988191"/>
              <a:ext cx="3064" cy="228676"/>
            </a:xfrm>
            <a:prstGeom prst="line">
              <a:avLst/>
            </a:prstGeom>
            <a:noFill/>
            <a:ln w="1905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7143768" y="2214554"/>
              <a:ext cx="285752" cy="0"/>
            </a:xfrm>
            <a:prstGeom prst="line">
              <a:avLst/>
            </a:prstGeom>
            <a:noFill/>
            <a:ln w="1905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flipH="1" flipV="1">
              <a:off x="7322363" y="4036223"/>
              <a:ext cx="214314" cy="0"/>
            </a:xfrm>
            <a:prstGeom prst="line">
              <a:avLst/>
            </a:prstGeom>
            <a:no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rot="5400000">
              <a:off x="7036611" y="4036223"/>
              <a:ext cx="214314" cy="0"/>
            </a:xfrm>
            <a:prstGeom prst="line">
              <a:avLst/>
            </a:prstGeom>
            <a:noFill/>
            <a:ln w="1905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7143768" y="3929066"/>
              <a:ext cx="285752" cy="0"/>
            </a:xfrm>
            <a:prstGeom prst="line">
              <a:avLst/>
            </a:prstGeom>
            <a:noFill/>
            <a:ln w="19050" cap="flat" cmpd="sng" algn="ctr">
              <a:solidFill>
                <a:schemeClr val="tx1"/>
              </a:solidFill>
              <a:prstDash val="solid"/>
              <a:round/>
              <a:headEnd type="none" w="med" len="med"/>
              <a:tailEnd type="none" w="med" len="med"/>
            </a:ln>
            <a:effectLst/>
          </p:spPr>
        </p:cxnSp>
        <p:sp>
          <p:nvSpPr>
            <p:cNvPr id="22" name="Freeform 21"/>
            <p:cNvSpPr/>
            <p:nvPr/>
          </p:nvSpPr>
          <p:spPr bwMode="auto">
            <a:xfrm>
              <a:off x="7431741" y="1990165"/>
              <a:ext cx="735106" cy="2151529"/>
            </a:xfrm>
            <a:custGeom>
              <a:avLst/>
              <a:gdLst>
                <a:gd name="connsiteX0" fmla="*/ 0 w 735106"/>
                <a:gd name="connsiteY0" fmla="*/ 0 h 2151529"/>
                <a:gd name="connsiteX1" fmla="*/ 735106 w 735106"/>
                <a:gd name="connsiteY1" fmla="*/ 0 h 2151529"/>
                <a:gd name="connsiteX2" fmla="*/ 735106 w 735106"/>
                <a:gd name="connsiteY2" fmla="*/ 2151529 h 2151529"/>
                <a:gd name="connsiteX3" fmla="*/ 0 w 735106"/>
                <a:gd name="connsiteY3" fmla="*/ 2151529 h 2151529"/>
                <a:gd name="connsiteX4" fmla="*/ 8965 w 735106"/>
                <a:gd name="connsiteY4" fmla="*/ 2151529 h 21515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06" h="2151529">
                  <a:moveTo>
                    <a:pt x="0" y="0"/>
                  </a:moveTo>
                  <a:lnTo>
                    <a:pt x="735106" y="0"/>
                  </a:lnTo>
                  <a:lnTo>
                    <a:pt x="735106" y="2151529"/>
                  </a:lnTo>
                  <a:lnTo>
                    <a:pt x="0" y="2151529"/>
                  </a:lnTo>
                  <a:lnTo>
                    <a:pt x="8965" y="2151529"/>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lgn="ctr">
                <a:spcBef>
                  <a:spcPct val="50000"/>
                </a:spcBef>
              </a:pPr>
              <a:endParaRPr lang="en-GB" sz="1600">
                <a:latin typeface="Arial" charset="0"/>
              </a:endParaRPr>
            </a:p>
          </p:txBody>
        </p:sp>
      </p:grpSp>
      <p:cxnSp>
        <p:nvCxnSpPr>
          <p:cNvPr id="26" name="Straight Connector 25"/>
          <p:cNvCxnSpPr/>
          <p:nvPr/>
        </p:nvCxnSpPr>
        <p:spPr bwMode="auto">
          <a:xfrm flipV="1">
            <a:off x="921997" y="3264826"/>
            <a:ext cx="2627588" cy="1432175"/>
          </a:xfrm>
          <a:prstGeom prst="line">
            <a:avLst/>
          </a:prstGeom>
          <a:noFill/>
          <a:ln w="19050" cap="flat" cmpd="sng" algn="ctr">
            <a:solidFill>
              <a:schemeClr val="tx1"/>
            </a:solidFill>
            <a:prstDash val="solid"/>
            <a:round/>
            <a:headEnd type="none" w="med" len="med"/>
            <a:tailEnd type="none" w="med" len="med"/>
          </a:ln>
          <a:effectLst/>
        </p:spPr>
      </p:cxnSp>
      <p:cxnSp>
        <p:nvCxnSpPr>
          <p:cNvPr id="27" name="Straight Connector 26"/>
          <p:cNvCxnSpPr>
            <a:endCxn id="7" idx="2"/>
          </p:cNvCxnSpPr>
          <p:nvPr/>
        </p:nvCxnSpPr>
        <p:spPr bwMode="auto">
          <a:xfrm>
            <a:off x="921996" y="4697001"/>
            <a:ext cx="2649402" cy="1435285"/>
          </a:xfrm>
          <a:prstGeom prst="line">
            <a:avLst/>
          </a:prstGeom>
          <a:noFill/>
          <a:ln w="19050"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flipV="1">
            <a:off x="4104090" y="3255306"/>
            <a:ext cx="784435" cy="296755"/>
          </a:xfrm>
          <a:prstGeom prst="line">
            <a:avLst/>
          </a:prstGeom>
          <a:noFill/>
          <a:ln w="19050"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flipV="1">
            <a:off x="922000" y="3552062"/>
            <a:ext cx="3182091" cy="1144939"/>
          </a:xfrm>
          <a:prstGeom prst="line">
            <a:avLst/>
          </a:prstGeom>
          <a:noFill/>
          <a:ln w="12700" cap="flat" cmpd="sng" algn="ctr">
            <a:solidFill>
              <a:schemeClr val="tx1"/>
            </a:solidFill>
            <a:prstDash val="dash"/>
            <a:round/>
            <a:headEnd type="none" w="med" len="med"/>
            <a:tailEnd type="none" w="med" len="med"/>
          </a:ln>
          <a:effectLst/>
        </p:spPr>
      </p:cxnSp>
      <p:cxnSp>
        <p:nvCxnSpPr>
          <p:cNvPr id="30" name="Straight Connector 29"/>
          <p:cNvCxnSpPr/>
          <p:nvPr/>
        </p:nvCxnSpPr>
        <p:spPr bwMode="auto">
          <a:xfrm>
            <a:off x="922000" y="4697001"/>
            <a:ext cx="3182091" cy="1144939"/>
          </a:xfrm>
          <a:prstGeom prst="line">
            <a:avLst/>
          </a:prstGeom>
          <a:noFill/>
          <a:ln w="12700" cap="flat" cmpd="sng" algn="ctr">
            <a:solidFill>
              <a:schemeClr val="tx1"/>
            </a:solidFill>
            <a:prstDash val="dash"/>
            <a:round/>
            <a:headEnd type="none" w="med" len="med"/>
            <a:tailEnd type="none" w="med" len="med"/>
          </a:ln>
          <a:effectLst/>
        </p:spPr>
      </p:cxnSp>
      <p:cxnSp>
        <p:nvCxnSpPr>
          <p:cNvPr id="31" name="Straight Connector 30"/>
          <p:cNvCxnSpPr/>
          <p:nvPr/>
        </p:nvCxnSpPr>
        <p:spPr bwMode="auto">
          <a:xfrm>
            <a:off x="4104091" y="5841939"/>
            <a:ext cx="763702" cy="286235"/>
          </a:xfrm>
          <a:prstGeom prst="line">
            <a:avLst/>
          </a:prstGeom>
          <a:noFill/>
          <a:ln w="19050" cap="flat" cmpd="sng" algn="ctr">
            <a:solidFill>
              <a:schemeClr val="tx1"/>
            </a:solidFill>
            <a:prstDash val="solid"/>
            <a:round/>
            <a:headEnd type="none" w="med" len="med"/>
            <a:tailEnd type="none" w="med" len="med"/>
          </a:ln>
          <a:effectLst/>
        </p:spPr>
      </p:cxnSp>
      <p:cxnSp>
        <p:nvCxnSpPr>
          <p:cNvPr id="32" name="Straight Arrow Connector 31"/>
          <p:cNvCxnSpPr>
            <a:stCxn id="36" idx="0"/>
          </p:cNvCxnSpPr>
          <p:nvPr/>
        </p:nvCxnSpPr>
        <p:spPr bwMode="auto">
          <a:xfrm flipH="1" flipV="1">
            <a:off x="2382199" y="5778634"/>
            <a:ext cx="1099232" cy="543275"/>
          </a:xfrm>
          <a:prstGeom prst="straightConnector1">
            <a:avLst/>
          </a:prstGeom>
          <a:noFill/>
          <a:ln w="19050" cap="flat" cmpd="sng" algn="ctr">
            <a:solidFill>
              <a:schemeClr val="bg2"/>
            </a:solidFill>
            <a:prstDash val="solid"/>
            <a:round/>
            <a:headEnd type="none" w="med" len="med"/>
            <a:tailEnd type="triangle" w="lg" len="lg"/>
          </a:ln>
          <a:effectLst/>
        </p:spPr>
      </p:cxnSp>
      <p:cxnSp>
        <p:nvCxnSpPr>
          <p:cNvPr id="33" name="Straight Arrow Connector 32"/>
          <p:cNvCxnSpPr>
            <a:stCxn id="36" idx="0"/>
          </p:cNvCxnSpPr>
          <p:nvPr/>
        </p:nvCxnSpPr>
        <p:spPr bwMode="auto">
          <a:xfrm flipH="1" flipV="1">
            <a:off x="2310509" y="3548488"/>
            <a:ext cx="1170922" cy="2773420"/>
          </a:xfrm>
          <a:prstGeom prst="straightConnector1">
            <a:avLst/>
          </a:prstGeom>
          <a:noFill/>
          <a:ln w="19050" cap="flat" cmpd="sng" algn="ctr">
            <a:solidFill>
              <a:schemeClr val="bg2"/>
            </a:solidFill>
            <a:prstDash val="solid"/>
            <a:round/>
            <a:headEnd type="none" w="med" len="med"/>
            <a:tailEnd type="triangle" w="lg" len="lg"/>
          </a:ln>
          <a:effectLst/>
        </p:spPr>
      </p:cxnSp>
      <p:cxnSp>
        <p:nvCxnSpPr>
          <p:cNvPr id="34" name="Straight Arrow Connector 33"/>
          <p:cNvCxnSpPr>
            <a:stCxn id="36" idx="0"/>
          </p:cNvCxnSpPr>
          <p:nvPr/>
        </p:nvCxnSpPr>
        <p:spPr bwMode="auto">
          <a:xfrm flipV="1">
            <a:off x="3481432" y="3342508"/>
            <a:ext cx="800537" cy="2979400"/>
          </a:xfrm>
          <a:prstGeom prst="straightConnector1">
            <a:avLst/>
          </a:prstGeom>
          <a:noFill/>
          <a:ln w="19050" cap="flat" cmpd="sng" algn="ctr">
            <a:solidFill>
              <a:schemeClr val="bg2"/>
            </a:solidFill>
            <a:prstDash val="solid"/>
            <a:round/>
            <a:headEnd type="none" w="med" len="med"/>
            <a:tailEnd type="triangle" w="lg" len="lg"/>
          </a:ln>
          <a:effectLst/>
        </p:spPr>
      </p:cxnSp>
      <p:cxnSp>
        <p:nvCxnSpPr>
          <p:cNvPr id="35" name="Straight Arrow Connector 34"/>
          <p:cNvCxnSpPr>
            <a:stCxn id="36" idx="0"/>
          </p:cNvCxnSpPr>
          <p:nvPr/>
        </p:nvCxnSpPr>
        <p:spPr bwMode="auto">
          <a:xfrm flipV="1">
            <a:off x="3481432" y="6011516"/>
            <a:ext cx="824435" cy="310392"/>
          </a:xfrm>
          <a:prstGeom prst="straightConnector1">
            <a:avLst/>
          </a:prstGeom>
          <a:noFill/>
          <a:ln w="19050" cap="flat" cmpd="sng" algn="ctr">
            <a:solidFill>
              <a:schemeClr val="bg2"/>
            </a:solidFill>
            <a:prstDash val="solid"/>
            <a:round/>
            <a:headEnd type="none" w="med" len="med"/>
            <a:tailEnd type="triangle" w="lg" len="lg"/>
          </a:ln>
          <a:effectLst/>
        </p:spPr>
      </p:cxnSp>
      <p:sp>
        <p:nvSpPr>
          <p:cNvPr id="36" name="TextBox 35"/>
          <p:cNvSpPr txBox="1"/>
          <p:nvPr/>
        </p:nvSpPr>
        <p:spPr>
          <a:xfrm>
            <a:off x="1760879" y="6321908"/>
            <a:ext cx="3441105" cy="292388"/>
          </a:xfrm>
          <a:prstGeom prst="rect">
            <a:avLst/>
          </a:prstGeom>
          <a:solidFill>
            <a:schemeClr val="bg1"/>
          </a:solidFill>
        </p:spPr>
        <p:txBody>
          <a:bodyPr wrap="square" rtlCol="0">
            <a:spAutoFit/>
          </a:bodyPr>
          <a:lstStyle/>
          <a:p>
            <a:r>
              <a:rPr lang="en-GB" sz="1300" dirty="0"/>
              <a:t>Black if no second order rays</a:t>
            </a:r>
          </a:p>
        </p:txBody>
      </p:sp>
      <p:sp>
        <p:nvSpPr>
          <p:cNvPr id="37" name="TextBox 36"/>
          <p:cNvSpPr txBox="1"/>
          <p:nvPr/>
        </p:nvSpPr>
        <p:spPr>
          <a:xfrm>
            <a:off x="1610004" y="2812870"/>
            <a:ext cx="3772093" cy="307492"/>
          </a:xfrm>
          <a:prstGeom prst="rect">
            <a:avLst/>
          </a:prstGeom>
          <a:noFill/>
        </p:spPr>
        <p:txBody>
          <a:bodyPr wrap="square" rtlCol="0">
            <a:spAutoFit/>
          </a:bodyPr>
          <a:lstStyle/>
          <a:p>
            <a:r>
              <a:rPr lang="en-GB" sz="1400" b="1" dirty="0"/>
              <a:t>Real world</a:t>
            </a:r>
          </a:p>
        </p:txBody>
      </p:sp>
      <p:pic>
        <p:nvPicPr>
          <p:cNvPr id="38" name="Picture 5" descr="C:\Users\Pete\AppData\Local\Microsoft\Windows\Temporary Internet Files\Content.IE5\8WHDZRKU\MCj04418340000[1].wmf"/>
          <p:cNvPicPr>
            <a:picLocks noChangeAspect="1" noChangeArrowheads="1"/>
          </p:cNvPicPr>
          <p:nvPr/>
        </p:nvPicPr>
        <p:blipFill>
          <a:blip r:embed="rId4" cstate="print"/>
          <a:srcRect/>
          <a:stretch>
            <a:fillRect/>
          </a:stretch>
        </p:blipFill>
        <p:spPr bwMode="auto">
          <a:xfrm>
            <a:off x="808367" y="4486264"/>
            <a:ext cx="518312" cy="466737"/>
          </a:xfrm>
          <a:prstGeom prst="rect">
            <a:avLst/>
          </a:prstGeom>
          <a:noFill/>
        </p:spPr>
      </p:pic>
    </p:spTree>
    <p:extLst>
      <p:ext uri="{BB962C8B-B14F-4D97-AF65-F5344CB8AC3E}">
        <p14:creationId xmlns:p14="http://schemas.microsoft.com/office/powerpoint/2010/main" val="205944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Specular light/specular reflection only reflects in one direction, unlike diffuse reflection. This creates the effect of a bright spot of light on an object or model.</a:t>
            </a:r>
          </a:p>
        </p:txBody>
      </p:sp>
      <p:sp>
        <p:nvSpPr>
          <p:cNvPr id="3" name="Title 2"/>
          <p:cNvSpPr>
            <a:spLocks noGrp="1"/>
          </p:cNvSpPr>
          <p:nvPr>
            <p:ph type="title"/>
          </p:nvPr>
        </p:nvSpPr>
        <p:spPr/>
        <p:txBody>
          <a:bodyPr>
            <a:normAutofit/>
          </a:bodyPr>
          <a:lstStyle/>
          <a:p>
            <a:r>
              <a:rPr lang="en-GB" dirty="0"/>
              <a:t>Specular Light</a:t>
            </a:r>
          </a:p>
        </p:txBody>
      </p:sp>
      <p:sp>
        <p:nvSpPr>
          <p:cNvPr id="4" name="Rectangle 3"/>
          <p:cNvSpPr/>
          <p:nvPr/>
        </p:nvSpPr>
        <p:spPr>
          <a:xfrm>
            <a:off x="762000" y="5791200"/>
            <a:ext cx="58674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a:endCxn id="4" idx="0"/>
          </p:cNvCxnSpPr>
          <p:nvPr/>
        </p:nvCxnSpPr>
        <p:spPr>
          <a:xfrm>
            <a:off x="2133600" y="3200400"/>
            <a:ext cx="1562100" cy="2590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0"/>
          </p:cNvCxnSpPr>
          <p:nvPr/>
        </p:nvCxnSpPr>
        <p:spPr>
          <a:xfrm flipV="1">
            <a:off x="3695700" y="4495800"/>
            <a:ext cx="1181100" cy="129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981200" y="3048000"/>
            <a:ext cx="304800" cy="3048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TextBox 11"/>
          <p:cNvSpPr txBox="1"/>
          <p:nvPr/>
        </p:nvSpPr>
        <p:spPr>
          <a:xfrm>
            <a:off x="2438400" y="2971800"/>
            <a:ext cx="914400" cy="914400"/>
          </a:xfrm>
          <a:prstGeom prst="rect">
            <a:avLst/>
          </a:prstGeom>
        </p:spPr>
        <p:txBody>
          <a:bodyPr vert="horz" wrap="none" lIns="0" tIns="0" rIns="0" bIns="0" rtlCol="0" anchor="t">
            <a:normAutofit/>
          </a:bodyPr>
          <a:lstStyle/>
          <a:p>
            <a:r>
              <a:rPr lang="en-GB" dirty="0"/>
              <a:t>Light source</a:t>
            </a:r>
          </a:p>
        </p:txBody>
      </p:sp>
      <p:pic>
        <p:nvPicPr>
          <p:cNvPr id="9" name="Picture 2" descr="C:\Users\Pete\Desktop\MPD_Mali_Training\Done\Day1\500xXX_BlenderFiles\Sphere_4_s.jpg"/>
          <p:cNvPicPr>
            <a:picLocks noChangeAspect="1" noChangeArrowheads="1"/>
          </p:cNvPicPr>
          <p:nvPr/>
        </p:nvPicPr>
        <p:blipFill>
          <a:blip r:embed="rId3" cstate="print"/>
          <a:srcRect/>
          <a:stretch>
            <a:fillRect/>
          </a:stretch>
        </p:blipFill>
        <p:spPr bwMode="auto">
          <a:xfrm>
            <a:off x="7711402" y="2993765"/>
            <a:ext cx="2880399" cy="288040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03141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Loading and Using Textures</a:t>
            </a:r>
          </a:p>
          <a:p>
            <a:pPr>
              <a:spcAft>
                <a:spcPts val="400"/>
              </a:spcAft>
            </a:pPr>
            <a:endParaRPr lang="en-GB" dirty="0"/>
          </a:p>
          <a:p>
            <a:pPr>
              <a:spcAft>
                <a:spcPts val="400"/>
              </a:spcAft>
            </a:pPr>
            <a:r>
              <a:rPr lang="en-GB" dirty="0"/>
              <a:t>Different Types of Lighting</a:t>
            </a:r>
          </a:p>
          <a:p>
            <a:pPr>
              <a:spcAft>
                <a:spcPts val="400"/>
              </a:spcAft>
            </a:pPr>
            <a:endParaRPr lang="en-GB" dirty="0"/>
          </a:p>
          <a:p>
            <a:pPr>
              <a:spcAft>
                <a:spcPts val="400"/>
              </a:spcAft>
            </a:pPr>
            <a:r>
              <a:rPr lang="en-GB" dirty="0"/>
              <a:t>Brief Introduction to </a:t>
            </a:r>
            <a:r>
              <a:rPr lang="en-GB" dirty="0" err="1"/>
              <a:t>Normals</a:t>
            </a:r>
            <a:endParaRPr lang="en-GB" dirty="0"/>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36271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5311" y="1176000"/>
            <a:ext cx="5840735" cy="2141400"/>
          </a:xfrm>
        </p:spPr>
        <p:txBody>
          <a:bodyPr/>
          <a:lstStyle/>
          <a:p>
            <a:r>
              <a:rPr lang="en-GB" dirty="0"/>
              <a:t>A shiny metallic surface and a matte wooden surface would look different, even if the light direction, intensity, and eye position are the same.</a:t>
            </a:r>
          </a:p>
          <a:p>
            <a:pPr lvl="1"/>
            <a:r>
              <a:rPr lang="en-GB" dirty="0"/>
              <a:t>Just using diffuse and ambient lighting wouldn’t show this difference.</a:t>
            </a:r>
          </a:p>
          <a:p>
            <a:pPr>
              <a:spcAft>
                <a:spcPts val="400"/>
              </a:spcAft>
            </a:pPr>
            <a:r>
              <a:rPr lang="en-GB" dirty="0"/>
              <a:t>Specular light will show the difference by taking the amount of light that is reflected towards the eye into account. </a:t>
            </a:r>
          </a:p>
          <a:p>
            <a:pPr>
              <a:spcAft>
                <a:spcPts val="400"/>
              </a:spcAft>
            </a:pPr>
            <a:endParaRPr lang="en-GB" dirty="0"/>
          </a:p>
          <a:p>
            <a:pPr>
              <a:spcAft>
                <a:spcPts val="400"/>
              </a:spcAft>
            </a:pPr>
            <a:r>
              <a:rPr lang="en-GB" dirty="0"/>
              <a:t>Obtain the dot product of the vector that represents the direction the light is reflecting and the inverse eye direction.</a:t>
            </a:r>
          </a:p>
          <a:p>
            <a:pPr indent="-166688"/>
            <a:endParaRPr lang="en-GB" dirty="0"/>
          </a:p>
        </p:txBody>
      </p:sp>
      <p:sp>
        <p:nvSpPr>
          <p:cNvPr id="3" name="Title 2"/>
          <p:cNvSpPr>
            <a:spLocks noGrp="1"/>
          </p:cNvSpPr>
          <p:nvPr>
            <p:ph type="title"/>
          </p:nvPr>
        </p:nvSpPr>
        <p:spPr/>
        <p:txBody>
          <a:bodyPr>
            <a:normAutofit/>
          </a:bodyPr>
          <a:lstStyle/>
          <a:p>
            <a:r>
              <a:rPr lang="en-GB" dirty="0"/>
              <a:t>Specular Light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424" y="2443112"/>
            <a:ext cx="4592402" cy="2586087"/>
          </a:xfrm>
          <a:prstGeom prst="rect">
            <a:avLst/>
          </a:prstGeom>
        </p:spPr>
      </p:pic>
      <p:sp>
        <p:nvSpPr>
          <p:cNvPr id="6" name="Content Placeholder 1"/>
          <p:cNvSpPr txBox="1">
            <a:spLocks/>
          </p:cNvSpPr>
          <p:nvPr/>
        </p:nvSpPr>
        <p:spPr>
          <a:xfrm>
            <a:off x="514377" y="3581400"/>
            <a:ext cx="5840735" cy="21414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24948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846000"/>
          </a:xfrm>
        </p:spPr>
        <p:txBody>
          <a:bodyPr/>
          <a:lstStyle/>
          <a:p>
            <a:pPr>
              <a:spcAft>
                <a:spcPts val="400"/>
              </a:spcAft>
            </a:pPr>
            <a:r>
              <a:rPr lang="en-GB" dirty="0"/>
              <a:t>The intensity of a light hitting a surface is dependent on the similarity of the light vector and surface normal.</a:t>
            </a:r>
          </a:p>
          <a:p>
            <a:pPr>
              <a:spcAft>
                <a:spcPts val="400"/>
              </a:spcAft>
            </a:pPr>
            <a:endParaRPr lang="en-GB" dirty="0"/>
          </a:p>
          <a:p>
            <a:pPr>
              <a:spcAft>
                <a:spcPts val="400"/>
              </a:spcAft>
            </a:pPr>
            <a:r>
              <a:rPr lang="en-GB" dirty="0"/>
              <a:t>The intensity of reflected light is dependent on the similarity of the eye vector and the reflection vector.</a:t>
            </a:r>
          </a:p>
        </p:txBody>
      </p:sp>
      <p:sp>
        <p:nvSpPr>
          <p:cNvPr id="3" name="Title 2"/>
          <p:cNvSpPr>
            <a:spLocks noGrp="1"/>
          </p:cNvSpPr>
          <p:nvPr>
            <p:ph type="title"/>
          </p:nvPr>
        </p:nvSpPr>
        <p:spPr/>
        <p:txBody>
          <a:bodyPr>
            <a:normAutofit/>
          </a:bodyPr>
          <a:lstStyle/>
          <a:p>
            <a:r>
              <a:rPr lang="en-GB" dirty="0"/>
              <a:t>Lighting Strength</a:t>
            </a:r>
          </a:p>
        </p:txBody>
      </p:sp>
      <p:grpSp>
        <p:nvGrpSpPr>
          <p:cNvPr id="25" name="Group 24"/>
          <p:cNvGrpSpPr/>
          <p:nvPr/>
        </p:nvGrpSpPr>
        <p:grpSpPr>
          <a:xfrm>
            <a:off x="3429000" y="3810001"/>
            <a:ext cx="5334000" cy="2192965"/>
            <a:chOff x="3426619" y="3352800"/>
            <a:chExt cx="5334000" cy="2192965"/>
          </a:xfrm>
        </p:grpSpPr>
        <p:grpSp>
          <p:nvGrpSpPr>
            <p:cNvPr id="20" name="Group 19"/>
            <p:cNvGrpSpPr/>
            <p:nvPr/>
          </p:nvGrpSpPr>
          <p:grpSpPr>
            <a:xfrm>
              <a:off x="4341019" y="3640765"/>
              <a:ext cx="3352800" cy="1905000"/>
              <a:chOff x="2969419" y="2590800"/>
              <a:chExt cx="5867400" cy="2819400"/>
            </a:xfrm>
          </p:grpSpPr>
          <p:sp>
            <p:nvSpPr>
              <p:cNvPr id="4" name="Rectangle 3"/>
              <p:cNvSpPr/>
              <p:nvPr/>
            </p:nvSpPr>
            <p:spPr>
              <a:xfrm>
                <a:off x="2969419" y="5334000"/>
                <a:ext cx="5867400" cy="76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a:endCxn id="4" idx="0"/>
              </p:cNvCxnSpPr>
              <p:nvPr/>
            </p:nvCxnSpPr>
            <p:spPr>
              <a:xfrm>
                <a:off x="4341019" y="2743200"/>
                <a:ext cx="1562100" cy="2590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4" idx="0"/>
              </p:cNvCxnSpPr>
              <p:nvPr/>
            </p:nvCxnSpPr>
            <p:spPr>
              <a:xfrm flipV="1">
                <a:off x="5903119" y="2590800"/>
                <a:ext cx="0" cy="2743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4188619" y="2590800"/>
                <a:ext cx="304800" cy="30480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9" name="Straight Arrow Connector 8"/>
              <p:cNvCxnSpPr/>
              <p:nvPr/>
            </p:nvCxnSpPr>
            <p:spPr>
              <a:xfrm flipH="1">
                <a:off x="5903119" y="3962400"/>
                <a:ext cx="29337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969419" y="3886200"/>
                <a:ext cx="2933700" cy="14388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1" name="TextBox 20"/>
            <p:cNvSpPr txBox="1"/>
            <p:nvPr/>
          </p:nvSpPr>
          <p:spPr>
            <a:xfrm>
              <a:off x="4493419" y="3352800"/>
              <a:ext cx="914400" cy="914400"/>
            </a:xfrm>
            <a:prstGeom prst="rect">
              <a:avLst/>
            </a:prstGeom>
          </p:spPr>
          <p:txBody>
            <a:bodyPr vert="horz" wrap="none" lIns="0" tIns="0" rIns="0" bIns="0" rtlCol="0" anchor="t">
              <a:normAutofit/>
            </a:bodyPr>
            <a:lstStyle/>
            <a:p>
              <a:r>
                <a:rPr lang="en-GB" dirty="0"/>
                <a:t>Eye vector</a:t>
              </a:r>
            </a:p>
          </p:txBody>
        </p:sp>
        <p:sp>
          <p:nvSpPr>
            <p:cNvPr id="22" name="TextBox 21"/>
            <p:cNvSpPr txBox="1"/>
            <p:nvPr/>
          </p:nvSpPr>
          <p:spPr>
            <a:xfrm>
              <a:off x="6169819" y="3352800"/>
              <a:ext cx="914400" cy="914400"/>
            </a:xfrm>
            <a:prstGeom prst="rect">
              <a:avLst/>
            </a:prstGeom>
          </p:spPr>
          <p:txBody>
            <a:bodyPr vert="horz" wrap="none" lIns="0" tIns="0" rIns="0" bIns="0" rtlCol="0" anchor="t">
              <a:normAutofit/>
            </a:bodyPr>
            <a:lstStyle/>
            <a:p>
              <a:r>
                <a:rPr lang="en-GB" dirty="0"/>
                <a:t>Surface </a:t>
              </a:r>
            </a:p>
            <a:p>
              <a:r>
                <a:rPr lang="en-GB" dirty="0"/>
                <a:t>normal</a:t>
              </a:r>
            </a:p>
          </p:txBody>
        </p:sp>
        <p:sp>
          <p:nvSpPr>
            <p:cNvPr id="23" name="TextBox 22"/>
            <p:cNvSpPr txBox="1"/>
            <p:nvPr/>
          </p:nvSpPr>
          <p:spPr>
            <a:xfrm>
              <a:off x="7846219" y="4343400"/>
              <a:ext cx="914400" cy="914400"/>
            </a:xfrm>
            <a:prstGeom prst="rect">
              <a:avLst/>
            </a:prstGeom>
          </p:spPr>
          <p:txBody>
            <a:bodyPr vert="horz" wrap="none" lIns="0" tIns="0" rIns="0" bIns="0" rtlCol="0" anchor="t">
              <a:normAutofit/>
            </a:bodyPr>
            <a:lstStyle/>
            <a:p>
              <a:r>
                <a:rPr lang="en-GB" dirty="0"/>
                <a:t>Light</a:t>
              </a:r>
            </a:p>
            <a:p>
              <a:r>
                <a:rPr lang="en-GB" dirty="0"/>
                <a:t>vector</a:t>
              </a:r>
            </a:p>
          </p:txBody>
        </p:sp>
        <p:sp>
          <p:nvSpPr>
            <p:cNvPr id="24" name="TextBox 23"/>
            <p:cNvSpPr txBox="1"/>
            <p:nvPr/>
          </p:nvSpPr>
          <p:spPr>
            <a:xfrm>
              <a:off x="3426619" y="4267200"/>
              <a:ext cx="914400" cy="914400"/>
            </a:xfrm>
            <a:prstGeom prst="rect">
              <a:avLst/>
            </a:prstGeom>
          </p:spPr>
          <p:txBody>
            <a:bodyPr vert="horz" wrap="none" lIns="0" tIns="0" rIns="0" bIns="0" rtlCol="0" anchor="t">
              <a:normAutofit/>
            </a:bodyPr>
            <a:lstStyle/>
            <a:p>
              <a:r>
                <a:rPr lang="en-GB" dirty="0"/>
                <a:t>Reflection </a:t>
              </a:r>
            </a:p>
            <a:p>
              <a:r>
                <a:rPr lang="en-GB" dirty="0"/>
                <a:t>vector</a:t>
              </a:r>
            </a:p>
          </p:txBody>
        </p:sp>
      </p:grpSp>
    </p:spTree>
    <p:extLst>
      <p:ext uri="{BB962C8B-B14F-4D97-AF65-F5344CB8AC3E}">
        <p14:creationId xmlns:p14="http://schemas.microsoft.com/office/powerpoint/2010/main" val="464016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066800"/>
            <a:ext cx="11154300" cy="4680000"/>
          </a:xfrm>
        </p:spPr>
        <p:txBody>
          <a:bodyPr/>
          <a:lstStyle/>
          <a:p>
            <a:r>
              <a:rPr lang="en-GB" dirty="0"/>
              <a:t>If </a:t>
            </a:r>
            <a:r>
              <a:rPr lang="en-GB" dirty="0" err="1"/>
              <a:t>normals</a:t>
            </a:r>
            <a:r>
              <a:rPr lang="en-GB" dirty="0"/>
              <a:t> are perpendicular to the polygon in the scene, then the polygons will be lit and individually visible.</a:t>
            </a:r>
          </a:p>
          <a:p>
            <a:r>
              <a:rPr lang="en-GB" dirty="0"/>
              <a:t>But this would leave a very rigid and blocky shape.</a:t>
            </a:r>
          </a:p>
          <a:p>
            <a:r>
              <a:rPr lang="en-GB" dirty="0"/>
              <a:t>However, if the normal were perpendicular to the original or true surface, the lighting will provide a more accurate representation of the shape.</a:t>
            </a:r>
          </a:p>
          <a:p>
            <a:endParaRPr lang="en-GB" dirty="0"/>
          </a:p>
          <a:p>
            <a:endParaRPr lang="en-GB" dirty="0"/>
          </a:p>
        </p:txBody>
      </p:sp>
      <p:sp>
        <p:nvSpPr>
          <p:cNvPr id="3" name="Title 2"/>
          <p:cNvSpPr>
            <a:spLocks noGrp="1"/>
          </p:cNvSpPr>
          <p:nvPr>
            <p:ph type="title"/>
          </p:nvPr>
        </p:nvSpPr>
        <p:spPr/>
        <p:txBody>
          <a:bodyPr>
            <a:normAutofit/>
          </a:bodyPr>
          <a:lstStyle/>
          <a:p>
            <a:r>
              <a:rPr lang="en-GB" dirty="0" err="1"/>
              <a:t>Normals</a:t>
            </a:r>
            <a:r>
              <a:rPr lang="en-GB" dirty="0"/>
              <a:t> </a:t>
            </a:r>
          </a:p>
        </p:txBody>
      </p:sp>
      <p:pic>
        <p:nvPicPr>
          <p:cNvPr id="1026" name="Picture 2" descr="LightingNorma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3505200"/>
            <a:ext cx="5714999"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26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5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A texture is simply an image that a model/object displays.</a:t>
            </a:r>
          </a:p>
          <a:p>
            <a:pPr>
              <a:spcAft>
                <a:spcPts val="400"/>
              </a:spcAft>
            </a:pPr>
            <a:endParaRPr lang="en-GB" dirty="0"/>
          </a:p>
          <a:p>
            <a:pPr>
              <a:spcAft>
                <a:spcPts val="400"/>
              </a:spcAft>
            </a:pPr>
            <a:r>
              <a:rPr lang="en-GB" dirty="0"/>
              <a:t>Textures can come in many different sizes/resolutions, and an array of file formats.</a:t>
            </a:r>
          </a:p>
          <a:p>
            <a:pPr>
              <a:spcAft>
                <a:spcPts val="400"/>
              </a:spcAft>
            </a:pPr>
            <a:endParaRPr lang="en-GB" dirty="0"/>
          </a:p>
          <a:p>
            <a:pPr>
              <a:spcAft>
                <a:spcPts val="400"/>
              </a:spcAft>
            </a:pPr>
            <a:r>
              <a:rPr lang="en-GB" dirty="0"/>
              <a:t>Textures allow a model/object to represent many different colors.</a:t>
            </a:r>
          </a:p>
          <a:p>
            <a:endParaRPr lang="en-GB" dirty="0"/>
          </a:p>
        </p:txBody>
      </p:sp>
      <p:sp>
        <p:nvSpPr>
          <p:cNvPr id="3" name="Title 2"/>
          <p:cNvSpPr>
            <a:spLocks noGrp="1"/>
          </p:cNvSpPr>
          <p:nvPr>
            <p:ph type="title"/>
          </p:nvPr>
        </p:nvSpPr>
        <p:spPr/>
        <p:txBody>
          <a:bodyPr>
            <a:normAutofit/>
          </a:bodyPr>
          <a:lstStyle/>
          <a:p>
            <a:r>
              <a:rPr lang="en-GB" dirty="0"/>
              <a:t>What is a Texture?</a:t>
            </a:r>
          </a:p>
        </p:txBody>
      </p:sp>
    </p:spTree>
    <p:extLst>
      <p:ext uri="{BB962C8B-B14F-4D97-AF65-F5344CB8AC3E}">
        <p14:creationId xmlns:p14="http://schemas.microsoft.com/office/powerpoint/2010/main" val="298523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What is in a Texture?</a:t>
            </a:r>
          </a:p>
        </p:txBody>
      </p:sp>
      <p:pic>
        <p:nvPicPr>
          <p:cNvPr id="70" name="Picture 69"/>
          <p:cNvPicPr>
            <a:picLocks noChangeAspect="1" noChangeArrowheads="1"/>
          </p:cNvPicPr>
          <p:nvPr/>
        </p:nvPicPr>
        <p:blipFill rotWithShape="1">
          <a:blip r:embed="rId3" cstate="print"/>
          <a:srcRect l="38614" t="45949"/>
          <a:stretch/>
        </p:blipFill>
        <p:spPr bwMode="auto">
          <a:xfrm>
            <a:off x="1676400" y="3518922"/>
            <a:ext cx="1430282" cy="2500879"/>
          </a:xfrm>
          <a:prstGeom prst="rect">
            <a:avLst/>
          </a:prstGeom>
          <a:noFill/>
          <a:ln w="12700">
            <a:solidFill>
              <a:schemeClr val="tx1"/>
            </a:solidFill>
            <a:miter lim="800000"/>
            <a:headEnd/>
            <a:tailEnd/>
          </a:ln>
        </p:spPr>
      </p:pic>
      <p:pic>
        <p:nvPicPr>
          <p:cNvPr id="71" name="Picture 4"/>
          <p:cNvPicPr>
            <a:picLocks noChangeAspect="1" noChangeArrowheads="1"/>
          </p:cNvPicPr>
          <p:nvPr/>
        </p:nvPicPr>
        <p:blipFill>
          <a:blip r:embed="rId4" cstate="print"/>
          <a:srcRect/>
          <a:stretch>
            <a:fillRect/>
          </a:stretch>
        </p:blipFill>
        <p:spPr bwMode="auto">
          <a:xfrm>
            <a:off x="3943695" y="3482152"/>
            <a:ext cx="1277882" cy="2537648"/>
          </a:xfrm>
          <a:prstGeom prst="rect">
            <a:avLst/>
          </a:prstGeom>
          <a:noFill/>
          <a:ln w="12700">
            <a:solidFill>
              <a:schemeClr val="tx1"/>
            </a:solidFill>
            <a:miter lim="800000"/>
            <a:headEnd/>
            <a:tailEnd/>
          </a:ln>
        </p:spPr>
      </p:pic>
      <p:pic>
        <p:nvPicPr>
          <p:cNvPr id="74" name="Picture 5"/>
          <p:cNvPicPr>
            <a:picLocks noChangeAspect="1" noChangeArrowheads="1"/>
          </p:cNvPicPr>
          <p:nvPr/>
        </p:nvPicPr>
        <p:blipFill>
          <a:blip r:embed="rId5" cstate="print"/>
          <a:srcRect/>
          <a:stretch>
            <a:fillRect/>
          </a:stretch>
        </p:blipFill>
        <p:spPr bwMode="auto">
          <a:xfrm>
            <a:off x="3943694" y="3482152"/>
            <a:ext cx="1277882" cy="2537648"/>
          </a:xfrm>
          <a:prstGeom prst="rect">
            <a:avLst/>
          </a:prstGeom>
          <a:noFill/>
          <a:ln w="12700">
            <a:solidFill>
              <a:schemeClr val="tx1"/>
            </a:solidFill>
            <a:miter lim="800000"/>
            <a:headEnd/>
            <a:tailEnd/>
          </a:ln>
        </p:spPr>
      </p:pic>
      <p:sp>
        <p:nvSpPr>
          <p:cNvPr id="76" name="Content Placeholder 75"/>
          <p:cNvSpPr>
            <a:spLocks noGrp="1"/>
          </p:cNvSpPr>
          <p:nvPr>
            <p:ph sz="half" idx="1"/>
          </p:nvPr>
        </p:nvSpPr>
        <p:spPr>
          <a:xfrm>
            <a:off x="483865" y="1440000"/>
            <a:ext cx="11154300" cy="846000"/>
          </a:xfrm>
        </p:spPr>
        <p:txBody>
          <a:bodyPr/>
          <a:lstStyle/>
          <a:p>
            <a:r>
              <a:rPr lang="en-GB" dirty="0"/>
              <a:t>A texture is a 2D image that represents the surface of an object:</a:t>
            </a:r>
          </a:p>
          <a:p>
            <a:pPr lvl="1"/>
            <a:r>
              <a:rPr lang="en-GB" dirty="0"/>
              <a:t>Made up of a grid of pixels or </a:t>
            </a:r>
            <a:r>
              <a:rPr lang="en-GB" dirty="0" err="1"/>
              <a:t>texels</a:t>
            </a:r>
            <a:r>
              <a:rPr lang="en-GB" dirty="0"/>
              <a:t>.</a:t>
            </a:r>
          </a:p>
          <a:p>
            <a:r>
              <a:rPr lang="en-GB" dirty="0"/>
              <a:t>Each pixel is defined with a certain color:</a:t>
            </a:r>
          </a:p>
          <a:p>
            <a:pPr lvl="1"/>
            <a:r>
              <a:rPr lang="en-GB" dirty="0"/>
              <a:t>There are a number of color formats.</a:t>
            </a:r>
          </a:p>
        </p:txBody>
      </p:sp>
      <p:cxnSp>
        <p:nvCxnSpPr>
          <p:cNvPr id="73" name="Straight Connector 72"/>
          <p:cNvCxnSpPr/>
          <p:nvPr/>
        </p:nvCxnSpPr>
        <p:spPr bwMode="auto">
          <a:xfrm flipV="1">
            <a:off x="2743200" y="4282252"/>
            <a:ext cx="1714032" cy="1280348"/>
          </a:xfrm>
          <a:prstGeom prst="line">
            <a:avLst/>
          </a:prstGeom>
          <a:noFill/>
          <a:ln w="38100" cap="flat" cmpd="sng" algn="ctr">
            <a:solidFill>
              <a:srgbClr val="FF0000"/>
            </a:solidFill>
            <a:prstDash val="solid"/>
            <a:round/>
            <a:headEnd type="none" w="med" len="med"/>
            <a:tailEnd type="none" w="med" len="med"/>
          </a:ln>
          <a:effectLst/>
        </p:spPr>
      </p:cxnSp>
      <p:cxnSp>
        <p:nvCxnSpPr>
          <p:cNvPr id="81" name="Straight Connector 80"/>
          <p:cNvCxnSpPr/>
          <p:nvPr/>
        </p:nvCxnSpPr>
        <p:spPr bwMode="auto">
          <a:xfrm>
            <a:off x="4724400" y="4282252"/>
            <a:ext cx="1828800" cy="0"/>
          </a:xfrm>
          <a:prstGeom prst="line">
            <a:avLst/>
          </a:prstGeom>
          <a:noFill/>
          <a:ln w="19050" cap="flat" cmpd="sng" algn="ctr">
            <a:solidFill>
              <a:schemeClr val="bg1">
                <a:lumMod val="50000"/>
              </a:schemeClr>
            </a:solidFill>
            <a:prstDash val="solid"/>
            <a:round/>
            <a:headEnd type="none" w="med" len="med"/>
            <a:tailEnd type="none" w="med" len="med"/>
          </a:ln>
          <a:effectLst/>
        </p:spPr>
      </p:cxnSp>
      <p:sp>
        <p:nvSpPr>
          <p:cNvPr id="85" name="Rectangle 84"/>
          <p:cNvSpPr/>
          <p:nvPr/>
        </p:nvSpPr>
        <p:spPr>
          <a:xfrm>
            <a:off x="6629400" y="4191000"/>
            <a:ext cx="228600" cy="2286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Rectangle 85"/>
          <p:cNvSpPr/>
          <p:nvPr/>
        </p:nvSpPr>
        <p:spPr>
          <a:xfrm>
            <a:off x="6858000" y="4191000"/>
            <a:ext cx="228600" cy="2286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7086600" y="4191000"/>
            <a:ext cx="228600" cy="2286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7315200" y="4191000"/>
            <a:ext cx="228600" cy="2286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7543800" y="4191000"/>
            <a:ext cx="228600" cy="228600"/>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77724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80010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Rectangle 91"/>
          <p:cNvSpPr/>
          <p:nvPr/>
        </p:nvSpPr>
        <p:spPr>
          <a:xfrm>
            <a:off x="82296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Rectangle 92"/>
          <p:cNvSpPr/>
          <p:nvPr/>
        </p:nvSpPr>
        <p:spPr>
          <a:xfrm>
            <a:off x="84582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Rectangle 93"/>
          <p:cNvSpPr/>
          <p:nvPr/>
        </p:nvSpPr>
        <p:spPr>
          <a:xfrm>
            <a:off x="86868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Rectangle 94"/>
          <p:cNvSpPr/>
          <p:nvPr/>
        </p:nvSpPr>
        <p:spPr>
          <a:xfrm>
            <a:off x="8915400" y="4191000"/>
            <a:ext cx="228600" cy="228600"/>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Rectangle 95"/>
          <p:cNvSpPr/>
          <p:nvPr/>
        </p:nvSpPr>
        <p:spPr>
          <a:xfrm>
            <a:off x="9144000" y="4191000"/>
            <a:ext cx="22860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Rectangle 96"/>
          <p:cNvSpPr/>
          <p:nvPr/>
        </p:nvSpPr>
        <p:spPr>
          <a:xfrm>
            <a:off x="9372600" y="4191000"/>
            <a:ext cx="22860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ectangle 97"/>
          <p:cNvSpPr/>
          <p:nvPr/>
        </p:nvSpPr>
        <p:spPr>
          <a:xfrm>
            <a:off x="9601200" y="4191000"/>
            <a:ext cx="22860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98"/>
          <p:cNvSpPr/>
          <p:nvPr/>
        </p:nvSpPr>
        <p:spPr>
          <a:xfrm>
            <a:off x="9829800" y="4191000"/>
            <a:ext cx="22860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Rectangle 99"/>
          <p:cNvSpPr/>
          <p:nvPr/>
        </p:nvSpPr>
        <p:spPr>
          <a:xfrm>
            <a:off x="10058400" y="4191000"/>
            <a:ext cx="228600" cy="228600"/>
          </a:xfrm>
          <a:prstGeom prst="rect">
            <a:avLst/>
          </a:prstGeom>
          <a:solidFill>
            <a:srgbClr val="0070C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TextBox 102"/>
          <p:cNvSpPr txBox="1"/>
          <p:nvPr/>
        </p:nvSpPr>
        <p:spPr>
          <a:xfrm>
            <a:off x="8001000" y="4648200"/>
            <a:ext cx="914400" cy="914400"/>
          </a:xfrm>
          <a:prstGeom prst="rect">
            <a:avLst/>
          </a:prstGeom>
        </p:spPr>
        <p:txBody>
          <a:bodyPr vert="horz" wrap="none" lIns="0" tIns="0" rIns="0" bIns="0" rtlCol="0" anchor="t">
            <a:normAutofit/>
          </a:bodyPr>
          <a:lstStyle/>
          <a:p>
            <a:r>
              <a:rPr lang="en-GB" i="1" dirty="0"/>
              <a:t>RGB565</a:t>
            </a:r>
          </a:p>
        </p:txBody>
      </p:sp>
    </p:spTree>
    <p:extLst>
      <p:ext uri="{BB962C8B-B14F-4D97-AF65-F5344CB8AC3E}">
        <p14:creationId xmlns:p14="http://schemas.microsoft.com/office/powerpoint/2010/main" val="1236587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Texture mapping is the act of applying a texture to an object.</a:t>
            </a:r>
          </a:p>
          <a:p>
            <a:pPr>
              <a:spcAft>
                <a:spcPts val="400"/>
              </a:spcAft>
            </a:pPr>
            <a:endParaRPr lang="en-GB" dirty="0"/>
          </a:p>
          <a:p>
            <a:pPr>
              <a:spcAft>
                <a:spcPts val="400"/>
              </a:spcAft>
            </a:pPr>
            <a:r>
              <a:rPr lang="en-GB" dirty="0"/>
              <a:t>A 2D texture is mapped to each vertex of the object.</a:t>
            </a:r>
          </a:p>
          <a:p>
            <a:endParaRPr lang="en-GB" dirty="0">
              <a:solidFill>
                <a:srgbClr val="FF0000"/>
              </a:solidFill>
            </a:endParaRPr>
          </a:p>
          <a:p>
            <a:endParaRPr lang="en-GB" dirty="0">
              <a:solidFill>
                <a:srgbClr val="FF0000"/>
              </a:solidFill>
            </a:endParaRPr>
          </a:p>
        </p:txBody>
      </p:sp>
      <p:sp>
        <p:nvSpPr>
          <p:cNvPr id="3" name="Title 2"/>
          <p:cNvSpPr>
            <a:spLocks noGrp="1"/>
          </p:cNvSpPr>
          <p:nvPr>
            <p:ph type="title"/>
          </p:nvPr>
        </p:nvSpPr>
        <p:spPr/>
        <p:txBody>
          <a:bodyPr>
            <a:normAutofit/>
          </a:bodyPr>
          <a:lstStyle/>
          <a:p>
            <a:r>
              <a:rPr lang="en-GB" dirty="0"/>
              <a:t>Texture Mapping</a:t>
            </a:r>
          </a:p>
        </p:txBody>
      </p:sp>
      <p:pic>
        <p:nvPicPr>
          <p:cNvPr id="2050" name="Picture 2" descr="https://upload.wikimedia.org/wikipedia/commons/thumb/3/30/Texturedm1a2.png/220px-Texturedm1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95601"/>
            <a:ext cx="4114800" cy="302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8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066800"/>
            <a:ext cx="11327135" cy="4680000"/>
          </a:xfrm>
        </p:spPr>
        <p:txBody>
          <a:bodyPr/>
          <a:lstStyle/>
          <a:p>
            <a:pPr>
              <a:spcAft>
                <a:spcPts val="400"/>
              </a:spcAft>
            </a:pPr>
            <a:r>
              <a:rPr lang="en-GB" dirty="0"/>
              <a:t>UV mapping is the process of applying a texture map to a 3D model.</a:t>
            </a:r>
          </a:p>
          <a:p>
            <a:pPr>
              <a:spcAft>
                <a:spcPts val="400"/>
              </a:spcAft>
            </a:pPr>
            <a:endParaRPr lang="en-GB" dirty="0"/>
          </a:p>
          <a:p>
            <a:pPr>
              <a:spcAft>
                <a:spcPts val="400"/>
              </a:spcAft>
            </a:pPr>
            <a:r>
              <a:rPr lang="en-GB" dirty="0"/>
              <a:t>The axes are labelled U and V, because X, Y and Z are used to symbolize coordinates in the 3D model.</a:t>
            </a:r>
          </a:p>
          <a:p>
            <a:pPr>
              <a:spcAft>
                <a:spcPts val="400"/>
              </a:spcAft>
            </a:pPr>
            <a:endParaRPr lang="en-GB" dirty="0"/>
          </a:p>
          <a:p>
            <a:pPr>
              <a:spcAft>
                <a:spcPts val="400"/>
              </a:spcAft>
            </a:pPr>
            <a:r>
              <a:rPr lang="en-GB" dirty="0"/>
              <a:t>Start with a 2D texture map that will simply be a canvas of the image on which the object is to be applied.</a:t>
            </a:r>
          </a:p>
          <a:p>
            <a:pPr>
              <a:spcAft>
                <a:spcPts val="400"/>
              </a:spcAft>
            </a:pPr>
            <a:endParaRPr lang="en-GB" dirty="0"/>
          </a:p>
          <a:p>
            <a:pPr>
              <a:spcAft>
                <a:spcPts val="400"/>
              </a:spcAft>
            </a:pPr>
            <a:r>
              <a:rPr lang="en-GB" dirty="0"/>
              <a:t>Then place the object on the 2D texture map, </a:t>
            </a:r>
            <a:r>
              <a:rPr lang="en-GB" dirty="0" err="1"/>
              <a:t>unraveled</a:t>
            </a:r>
            <a:r>
              <a:rPr lang="en-GB" dirty="0"/>
              <a:t>, so that it is flat on the texture map.</a:t>
            </a:r>
          </a:p>
          <a:p>
            <a:endParaRPr lang="en-GB" dirty="0"/>
          </a:p>
        </p:txBody>
      </p:sp>
      <p:sp>
        <p:nvSpPr>
          <p:cNvPr id="3" name="Title 2"/>
          <p:cNvSpPr>
            <a:spLocks noGrp="1"/>
          </p:cNvSpPr>
          <p:nvPr>
            <p:ph type="title"/>
          </p:nvPr>
        </p:nvSpPr>
        <p:spPr/>
        <p:txBody>
          <a:bodyPr>
            <a:normAutofit/>
          </a:bodyPr>
          <a:lstStyle/>
          <a:p>
            <a:r>
              <a:rPr lang="en-GB" dirty="0"/>
              <a:t>UV Mapping</a:t>
            </a:r>
          </a:p>
        </p:txBody>
      </p:sp>
    </p:spTree>
    <p:extLst>
      <p:ext uri="{BB962C8B-B14F-4D97-AF65-F5344CB8AC3E}">
        <p14:creationId xmlns:p14="http://schemas.microsoft.com/office/powerpoint/2010/main" val="86887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568400"/>
            <a:ext cx="11154300" cy="4680000"/>
          </a:xfrm>
        </p:spPr>
        <p:txBody>
          <a:bodyPr/>
          <a:lstStyle/>
          <a:p>
            <a:pPr>
              <a:spcAft>
                <a:spcPts val="400"/>
              </a:spcAft>
            </a:pPr>
            <a:r>
              <a:rPr lang="en-GB" dirty="0"/>
              <a:t>The image is then projected onto the corresponding parts of the model.</a:t>
            </a:r>
          </a:p>
          <a:p>
            <a:pPr>
              <a:spcAft>
                <a:spcPts val="400"/>
              </a:spcAft>
            </a:pPr>
            <a:endParaRPr lang="en-GB" dirty="0"/>
          </a:p>
          <a:p>
            <a:pPr>
              <a:spcAft>
                <a:spcPts val="400"/>
              </a:spcAft>
            </a:pPr>
            <a:r>
              <a:rPr lang="en-GB" dirty="0"/>
              <a:t>Finally, the model is wrapped back up and the model will be 3D with the 2D texture mapped on to it.</a:t>
            </a:r>
          </a:p>
          <a:p>
            <a:endParaRPr lang="en-GB" dirty="0"/>
          </a:p>
        </p:txBody>
      </p:sp>
      <p:sp>
        <p:nvSpPr>
          <p:cNvPr id="3" name="Title 2"/>
          <p:cNvSpPr>
            <a:spLocks noGrp="1"/>
          </p:cNvSpPr>
          <p:nvPr>
            <p:ph type="title"/>
          </p:nvPr>
        </p:nvSpPr>
        <p:spPr/>
        <p:txBody>
          <a:bodyPr>
            <a:normAutofit/>
          </a:bodyPr>
          <a:lstStyle/>
          <a:p>
            <a:r>
              <a:rPr lang="en-GB" dirty="0"/>
              <a:t>UV Mapping</a:t>
            </a:r>
          </a:p>
        </p:txBody>
      </p:sp>
    </p:spTree>
    <p:extLst>
      <p:ext uri="{BB962C8B-B14F-4D97-AF65-F5344CB8AC3E}">
        <p14:creationId xmlns:p14="http://schemas.microsoft.com/office/powerpoint/2010/main" val="2767008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OpenGL ES has a number of functions designed for handling textures.</a:t>
            </a:r>
          </a:p>
          <a:p>
            <a:pPr>
              <a:spcAft>
                <a:spcPts val="400"/>
              </a:spcAft>
            </a:pPr>
            <a:endParaRPr lang="en-GB" dirty="0"/>
          </a:p>
          <a:p>
            <a:pPr>
              <a:spcAft>
                <a:spcPts val="400"/>
              </a:spcAft>
            </a:pPr>
            <a:r>
              <a:rPr lang="en-GB" dirty="0"/>
              <a:t>They work in a very similar way to the shader and program functions explored in previous modules.</a:t>
            </a:r>
          </a:p>
          <a:p>
            <a:pPr>
              <a:spcAft>
                <a:spcPts val="400"/>
              </a:spcAft>
            </a:pPr>
            <a:endParaRPr lang="en-GB" dirty="0"/>
          </a:p>
          <a:p>
            <a:pPr>
              <a:spcAft>
                <a:spcPts val="400"/>
              </a:spcAft>
            </a:pPr>
            <a:r>
              <a:rPr lang="en-GB" dirty="0"/>
              <a:t>A look at some of the most important ones follows.</a:t>
            </a:r>
          </a:p>
        </p:txBody>
      </p:sp>
      <p:sp>
        <p:nvSpPr>
          <p:cNvPr id="3" name="Title 2"/>
          <p:cNvSpPr>
            <a:spLocks noGrp="1"/>
          </p:cNvSpPr>
          <p:nvPr>
            <p:ph type="title"/>
          </p:nvPr>
        </p:nvSpPr>
        <p:spPr/>
        <p:txBody>
          <a:bodyPr>
            <a:normAutofit/>
          </a:bodyPr>
          <a:lstStyle/>
          <a:p>
            <a:r>
              <a:rPr lang="en-GB" dirty="0"/>
              <a:t>OpenGL ES and Textures</a:t>
            </a:r>
          </a:p>
        </p:txBody>
      </p:sp>
    </p:spTree>
    <p:extLst>
      <p:ext uri="{BB962C8B-B14F-4D97-AF65-F5344CB8AC3E}">
        <p14:creationId xmlns:p14="http://schemas.microsoft.com/office/powerpoint/2010/main" val="1026346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154300" cy="922200"/>
          </a:xfrm>
        </p:spPr>
        <p:txBody>
          <a:bodyPr/>
          <a:lstStyle/>
          <a:p>
            <a:r>
              <a:rPr lang="en-GB" dirty="0"/>
              <a:t>First of all, much like the shader and program functions, texture objects are created to provide a handle to refer to:</a:t>
            </a:r>
          </a:p>
        </p:txBody>
      </p:sp>
      <p:sp>
        <p:nvSpPr>
          <p:cNvPr id="3" name="Title 2"/>
          <p:cNvSpPr>
            <a:spLocks noGrp="1"/>
          </p:cNvSpPr>
          <p:nvPr>
            <p:ph type="title"/>
          </p:nvPr>
        </p:nvSpPr>
        <p:spPr/>
        <p:txBody>
          <a:bodyPr>
            <a:normAutofit/>
          </a:bodyPr>
          <a:lstStyle/>
          <a:p>
            <a:r>
              <a:rPr lang="en-GB" dirty="0"/>
              <a:t>OpenGL ES: Texture Functions</a:t>
            </a:r>
          </a:p>
        </p:txBody>
      </p:sp>
      <p:sp>
        <p:nvSpPr>
          <p:cNvPr id="4" name="Rectangle 3"/>
          <p:cNvSpPr/>
          <p:nvPr/>
        </p:nvSpPr>
        <p:spPr>
          <a:xfrm>
            <a:off x="4613680" y="2362200"/>
            <a:ext cx="2963055" cy="369332"/>
          </a:xfrm>
          <a:prstGeom prst="rect">
            <a:avLst/>
          </a:prstGeom>
        </p:spPr>
        <p:txBody>
          <a:bodyPr wrap="none">
            <a:spAutoFit/>
          </a:bodyPr>
          <a:lstStyle/>
          <a:p>
            <a:r>
              <a:rPr lang="en-GB" dirty="0" err="1">
                <a:solidFill>
                  <a:srgbClr val="FF0000"/>
                </a:solidFill>
              </a:rPr>
              <a:t>glGenTextures</a:t>
            </a:r>
            <a:r>
              <a:rPr lang="en-GB" dirty="0">
                <a:solidFill>
                  <a:srgbClr val="FF0000"/>
                </a:solidFill>
              </a:rPr>
              <a:t>(1, &amp;</a:t>
            </a:r>
            <a:r>
              <a:rPr lang="en-GB" dirty="0" err="1">
                <a:solidFill>
                  <a:srgbClr val="FF0000"/>
                </a:solidFill>
              </a:rPr>
              <a:t>textureId</a:t>
            </a:r>
            <a:r>
              <a:rPr lang="en-GB" dirty="0">
                <a:solidFill>
                  <a:srgbClr val="FF0000"/>
                </a:solidFill>
              </a:rPr>
              <a:t>);</a:t>
            </a:r>
          </a:p>
        </p:txBody>
      </p:sp>
      <p:sp>
        <p:nvSpPr>
          <p:cNvPr id="5" name="Content Placeholder 1"/>
          <p:cNvSpPr txBox="1">
            <a:spLocks/>
          </p:cNvSpPr>
          <p:nvPr/>
        </p:nvSpPr>
        <p:spPr>
          <a:xfrm>
            <a:off x="504300" y="3268800"/>
            <a:ext cx="111543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Then activate a texture</a:t>
            </a:r>
          </a:p>
        </p:txBody>
      </p:sp>
      <p:sp>
        <p:nvSpPr>
          <p:cNvPr id="6" name="Rectangle 5"/>
          <p:cNvSpPr/>
          <p:nvPr/>
        </p:nvSpPr>
        <p:spPr>
          <a:xfrm>
            <a:off x="3886201" y="3897868"/>
            <a:ext cx="3140924" cy="369332"/>
          </a:xfrm>
          <a:prstGeom prst="rect">
            <a:avLst/>
          </a:prstGeom>
        </p:spPr>
        <p:txBody>
          <a:bodyPr wrap="none">
            <a:spAutoFit/>
          </a:bodyPr>
          <a:lstStyle/>
          <a:p>
            <a:r>
              <a:rPr lang="en-GB" dirty="0">
                <a:solidFill>
                  <a:srgbClr val="FF0000"/>
                </a:solidFill>
              </a:rPr>
              <a:t>glActiveTexture(GL_TEXTURE0);</a:t>
            </a:r>
          </a:p>
        </p:txBody>
      </p:sp>
      <p:sp>
        <p:nvSpPr>
          <p:cNvPr id="7" name="Content Placeholder 1"/>
          <p:cNvSpPr txBox="1">
            <a:spLocks/>
          </p:cNvSpPr>
          <p:nvPr/>
        </p:nvSpPr>
        <p:spPr>
          <a:xfrm>
            <a:off x="504300" y="4792800"/>
            <a:ext cx="11154300" cy="9222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None/>
            </a:pPr>
            <a:r>
              <a:rPr lang="en-GB" dirty="0">
                <a:solidFill>
                  <a:schemeClr val="tx2"/>
                </a:solidFill>
                <a:latin typeface="+mn-lt"/>
                <a:ea typeface="ＭＳ Ｐゴシック" charset="0"/>
              </a:rPr>
              <a:t>Bind the texture object</a:t>
            </a:r>
          </a:p>
        </p:txBody>
      </p:sp>
      <p:sp>
        <p:nvSpPr>
          <p:cNvPr id="8" name="Rectangle 7"/>
          <p:cNvSpPr/>
          <p:nvPr/>
        </p:nvSpPr>
        <p:spPr>
          <a:xfrm>
            <a:off x="3429001" y="5421868"/>
            <a:ext cx="4204292" cy="369332"/>
          </a:xfrm>
          <a:prstGeom prst="rect">
            <a:avLst/>
          </a:prstGeom>
        </p:spPr>
        <p:txBody>
          <a:bodyPr wrap="none">
            <a:spAutoFit/>
          </a:bodyPr>
          <a:lstStyle/>
          <a:p>
            <a:r>
              <a:rPr lang="en-GB" dirty="0">
                <a:solidFill>
                  <a:srgbClr val="FF0000"/>
                </a:solidFill>
              </a:rPr>
              <a:t>glBindTexture(GL_TEXTURE_2D, textureId);</a:t>
            </a:r>
          </a:p>
        </p:txBody>
      </p:sp>
    </p:spTree>
    <p:extLst>
      <p:ext uri="{BB962C8B-B14F-4D97-AF65-F5344CB8AC3E}">
        <p14:creationId xmlns:p14="http://schemas.microsoft.com/office/powerpoint/2010/main" val="372051338"/>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3.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3023</Words>
  <Application>Microsoft Office PowerPoint</Application>
  <PresentationFormat>Widescreen</PresentationFormat>
  <Paragraphs>207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Gill Sans MT</vt:lpstr>
      <vt:lpstr>Wingdings</vt:lpstr>
      <vt:lpstr>ARM PPT template 2017_Confidential</vt:lpstr>
      <vt:lpstr>Texturing and Lighting</vt:lpstr>
      <vt:lpstr>Module Syllabus</vt:lpstr>
      <vt:lpstr>What is a Texture?</vt:lpstr>
      <vt:lpstr>What is in a Texture?</vt:lpstr>
      <vt:lpstr>Texture Mapping</vt:lpstr>
      <vt:lpstr>UV Mapping</vt:lpstr>
      <vt:lpstr>UV Mapping</vt:lpstr>
      <vt:lpstr>OpenGL ES and Textures</vt:lpstr>
      <vt:lpstr>OpenGL ES: Texture Functions</vt:lpstr>
      <vt:lpstr>OpenGL ES: Texture Functions</vt:lpstr>
      <vt:lpstr>Lighting</vt:lpstr>
      <vt:lpstr>Normals</vt:lpstr>
      <vt:lpstr>Surface Normals</vt:lpstr>
      <vt:lpstr>Vertex Normals</vt:lpstr>
      <vt:lpstr>Diffuse Light</vt:lpstr>
      <vt:lpstr>Diffuse Light </vt:lpstr>
      <vt:lpstr>Diffuse Light </vt:lpstr>
      <vt:lpstr>Ambient Light</vt:lpstr>
      <vt:lpstr>Specular Light</vt:lpstr>
      <vt:lpstr>Specular Light</vt:lpstr>
      <vt:lpstr>Lighting Strength</vt:lpstr>
      <vt:lpstr>Normals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2021-10-27T12:52:58Z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