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72"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9"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3357" autoAdjust="0"/>
  </p:normalViewPr>
  <p:slideViewPr>
    <p:cSldViewPr snapToGrid="0">
      <p:cViewPr varScale="1">
        <p:scale>
          <a:sx n="39" d="100"/>
          <a:sy n="39" d="100"/>
        </p:scale>
        <p:origin x="1636"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5/18/2020</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5/18/2020</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243185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 Two translations (X, Y axes) and one rotation (Z); three translations (X, Y, Z) and three rotations (X, Y, Z).</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a:p>
        </p:txBody>
      </p:sp>
    </p:spTree>
    <p:extLst>
      <p:ext uri="{BB962C8B-B14F-4D97-AF65-F5344CB8AC3E}">
        <p14:creationId xmlns:p14="http://schemas.microsoft.com/office/powerpoint/2010/main" val="327173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dirty="0" err="1"/>
              <a:t>credit:https</a:t>
            </a:r>
            <a:r>
              <a:rPr lang="en-GB" dirty="0"/>
              <a:t>://upload.wikimedia.org/</a:t>
            </a:r>
            <a:r>
              <a:rPr lang="en-GB" dirty="0" err="1"/>
              <a:t>wikipedia</a:t>
            </a:r>
            <a:r>
              <a:rPr lang="en-GB" dirty="0"/>
              <a:t>/commons/thumb/b/b9/Xonotic_Game_Play_-_Silent_Siege.jpg/800px-Xonotic_Game_Play_-_Silent_Siege.jpg</a:t>
            </a:r>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a:p>
        </p:txBody>
      </p:sp>
    </p:spTree>
    <p:extLst>
      <p:ext uri="{BB962C8B-B14F-4D97-AF65-F5344CB8AC3E}">
        <p14:creationId xmlns:p14="http://schemas.microsoft.com/office/powerpoint/2010/main" val="121393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b="0" i="0" dirty="0"/>
              <a:t>game loop is the main code of your game. </a:t>
            </a:r>
            <a:r>
              <a:rPr lang="en-GB" sz="1200" b="0" i="0" kern="1200" dirty="0">
                <a:solidFill>
                  <a:schemeClr val="tx1"/>
                </a:solidFill>
                <a:effectLst/>
                <a:latin typeface="+mn-lt"/>
                <a:ea typeface="+mn-ea"/>
                <a:cs typeface="+mn-cs"/>
              </a:rPr>
              <a:t>Generally, the three phases are initialize, update and render.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The initialize phase is used to do any game setup and prepare the environment for the update and draw phases. Here you should create your main entities, prepare the menu, detect default hardware capabilities, and so on. This will be used anytime there is</a:t>
            </a:r>
            <a:r>
              <a:rPr lang="en-GB" b="0" i="0" baseline="0" dirty="0"/>
              <a:t> a level/scene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a:t>The update phase is used to prepare all of the assets and objects to be drawn within the scene. This is also where physics, transformations, stat changes, and other similar operations/functions belong.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a:t>The draw phase is where all of this information is put onto the scene. This code will draw/translate the information defined in the update </a:t>
            </a:r>
            <a:r>
              <a:rPr lang="en-GB" baseline="0" dirty="0"/>
              <a:t>phase onto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a:p>
        </p:txBody>
      </p:sp>
    </p:spTree>
    <p:extLst>
      <p:ext uri="{BB962C8B-B14F-4D97-AF65-F5344CB8AC3E}">
        <p14:creationId xmlns:p14="http://schemas.microsoft.com/office/powerpoint/2010/main" val="67664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16</a:t>
            </a:fld>
            <a:endParaRPr lang="en-GB"/>
          </a:p>
        </p:txBody>
      </p:sp>
    </p:spTree>
    <p:extLst>
      <p:ext uri="{BB962C8B-B14F-4D97-AF65-F5344CB8AC3E}">
        <p14:creationId xmlns:p14="http://schemas.microsoft.com/office/powerpoint/2010/main" val="217271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we don’t need to do anything, we just tell the game loop to go to sleep for the remaining time period and wake up when the next cycle is due. If we don’t do this, the game will run more quickly than intended. By introducing the sleep time we achieve constant frame rate.</a:t>
            </a:r>
            <a:endParaRPr lang="en-GB" b="0"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a:p>
        </p:txBody>
      </p:sp>
    </p:spTree>
    <p:extLst>
      <p:ext uri="{BB962C8B-B14F-4D97-AF65-F5344CB8AC3E}">
        <p14:creationId xmlns:p14="http://schemas.microsoft.com/office/powerpoint/2010/main" val="380416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Unity, all game objects are displayed under the Hierarchy window</a:t>
            </a:r>
            <a:br>
              <a:rPr lang="en-GB" dirty="0"/>
            </a:br>
            <a:br>
              <a:rPr lang="en-GB" dirty="0"/>
            </a:br>
            <a:r>
              <a:rPr lang="en-GB" dirty="0"/>
              <a:t>Here Unity will enable a developer to create parent-child relationships between game objects. This creates classes and subclasses between objects.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You will also be able to attach the same function to multiple objects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a:p>
        </p:txBody>
      </p:sp>
    </p:spTree>
    <p:extLst>
      <p:ext uri="{BB962C8B-B14F-4D97-AF65-F5344CB8AC3E}">
        <p14:creationId xmlns:p14="http://schemas.microsoft.com/office/powerpoint/2010/main" val="3410274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Scenes in Unity are containers for game objects</a:t>
            </a:r>
            <a:br>
              <a:rPr lang="en-GB" dirty="0"/>
            </a:br>
            <a:br>
              <a:rPr lang="en-GB" dirty="0"/>
            </a:br>
            <a:r>
              <a:rPr lang="en-GB" dirty="0"/>
              <a:t>A scene will be a localized instance for each game object, if you wish to use multiple game objects, you will need to create multiple instances of the same object</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Scenes can simply be thought as a container for all of the in-game physics, logic and other interactions to take place</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a:p>
        </p:txBody>
      </p:sp>
    </p:spTree>
    <p:extLst>
      <p:ext uri="{BB962C8B-B14F-4D97-AF65-F5344CB8AC3E}">
        <p14:creationId xmlns:p14="http://schemas.microsoft.com/office/powerpoint/2010/main" val="218473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software development process is typically</a:t>
            </a:r>
            <a:r>
              <a:rPr lang="en-GB" baseline="0" dirty="0"/>
              <a:t> a </a:t>
            </a:r>
            <a:r>
              <a:rPr lang="en-GB" dirty="0"/>
              <a:t>number of work phases which are used by engineers and developers. T</a:t>
            </a:r>
            <a:r>
              <a:rPr lang="en-GB" baseline="0" dirty="0"/>
              <a:t>here are usually five</a:t>
            </a:r>
            <a:r>
              <a:rPr lang="en-GB" dirty="0"/>
              <a:t> phases,</a:t>
            </a:r>
            <a:r>
              <a:rPr lang="en-GB" baseline="0" dirty="0"/>
              <a:t> which </a:t>
            </a:r>
            <a:r>
              <a:rPr lang="en-GB" dirty="0"/>
              <a:t>are planning, analysis, design, implementation, and maintenance. This can vary from</a:t>
            </a:r>
            <a:r>
              <a:rPr lang="en-GB" baseline="0" dirty="0"/>
              <a:t> project to project.</a:t>
            </a:r>
          </a:p>
          <a:p>
            <a:endParaRPr lang="en-GB" baseline="0" dirty="0"/>
          </a:p>
          <a:p>
            <a:r>
              <a:rPr lang="en-GB" baseline="0" dirty="0"/>
              <a:t>Gaming development has tended to use rapid-prototyping and agile development, as these methods facilitate a quicker turnaround for releasing a game to market while still maintaining a high quality.</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a:p>
        </p:txBody>
      </p:sp>
    </p:spTree>
    <p:extLst>
      <p:ext uri="{BB962C8B-B14F-4D97-AF65-F5344CB8AC3E}">
        <p14:creationId xmlns:p14="http://schemas.microsoft.com/office/powerpoint/2010/main" val="41707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Iterative prototyping allows for</a:t>
            </a:r>
            <a:r>
              <a:rPr lang="en-GB" baseline="0" dirty="0"/>
              <a:t> focus on regular testing, which facilitates problem solving and playability issues. </a:t>
            </a:r>
          </a:p>
          <a:p>
            <a:endParaRPr lang="en-GB" baseline="0" dirty="0"/>
          </a:p>
          <a:p>
            <a:r>
              <a:rPr lang="en-GB" baseline="0" dirty="0"/>
              <a:t>This type of prototyping needs pre-planning and pre-production, to allow for crisis management and changes in creative direction.</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142487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the pre-planning</a:t>
            </a:r>
            <a:r>
              <a:rPr lang="en-GB" baseline="0" dirty="0"/>
              <a:t> process of iterative development is to break down and distil your game components down into their properties and functionality. The relationships among all components should be considered as well. The eventual aim is to create a design document for your team to use for reference.  While this will usually be iterated upon, it is an essential starting point for creating base reference material for your game.</a:t>
            </a:r>
          </a:p>
          <a:p>
            <a:endParaRPr lang="en-GB" baseline="0" dirty="0"/>
          </a:p>
          <a:p>
            <a:r>
              <a:rPr lang="en-GB" baseline="0" dirty="0"/>
              <a:t>Consider the example of the Mario brick block from Super Mario Bros. 1.  What are its properties, its size? Does it move? What other physics properties does it have? Look at the above example. Are there any missing properties, functionalities or relationships?</a:t>
            </a:r>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215180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If defined within a layer, a single process can update a number of game objects at the same time.  This allows for easy coordination of</a:t>
            </a:r>
            <a:r>
              <a:rPr lang="en-GB" sz="1200" b="0" baseline="0" dirty="0">
                <a:solidFill>
                  <a:schemeClr val="tx1"/>
                </a:solidFill>
              </a:rPr>
              <a:t> </a:t>
            </a:r>
            <a:r>
              <a:rPr lang="en-GB" sz="1200" b="0" baseline="0" dirty="0" err="1">
                <a:solidFill>
                  <a:schemeClr val="tx1"/>
                </a:solidFill>
              </a:rPr>
              <a:t>behaviors</a:t>
            </a:r>
            <a:r>
              <a:rPr lang="en-GB" sz="1200" b="0" baseline="0" dirty="0">
                <a:solidFill>
                  <a:schemeClr val="tx1"/>
                </a:solidFill>
              </a:rPr>
              <a:t> between multiple objects. For example, the update process could take multiple enemies that are using the same movement, and update their movement using the same process. The downside is that it can be cumbersome to manage multiple objects that differ in certain </a:t>
            </a:r>
            <a:r>
              <a:rPr lang="en-GB" sz="1200" b="0" baseline="0" dirty="0" err="1">
                <a:solidFill>
                  <a:schemeClr val="tx1"/>
                </a:solidFill>
              </a:rPr>
              <a:t>behaviors</a:t>
            </a:r>
            <a:r>
              <a:rPr lang="en-GB" sz="1200" b="0" baseline="0" dirty="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tx1"/>
                </a:solidFill>
              </a:rPr>
              <a:t>Decentralized control is the opposite of this. Each object is assigned its individual </a:t>
            </a:r>
            <a:r>
              <a:rPr lang="en-GB" sz="1200" b="0" baseline="0" dirty="0" err="1">
                <a:solidFill>
                  <a:schemeClr val="tx1"/>
                </a:solidFill>
              </a:rPr>
              <a:t>behaviors</a:t>
            </a:r>
            <a:r>
              <a:rPr lang="en-GB" sz="1200" b="0" baseline="0" dirty="0">
                <a:solidFill>
                  <a:schemeClr val="tx1"/>
                </a:solidFill>
              </a:rPr>
              <a:t>, but inter-object interaction can be difficult to handle.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tx1"/>
                </a:solidFill>
              </a:rPr>
              <a:t>These methods can be combined within your game; just take in to consideration what is suitable for each object.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319477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2D games, the draw order follows a similar structure: background -&gt; sprites nodes -&gt; static nodes -&gt; text labels. This is not a strict order, as on occasion static notes will need to be drawn behind sprites, e.g., if a player dies and falls off screen, it will need to be drawn in front of the static nodes it falls beneath.</a:t>
            </a:r>
          </a:p>
          <a:p>
            <a:endParaRPr lang="en-GB" baseline="0" dirty="0"/>
          </a:p>
          <a:p>
            <a:r>
              <a:rPr lang="en-GB" baseline="0" dirty="0"/>
              <a:t>Image credit: http://small-games.info/s/f/g/gang_garrison_2_1.jpg</a:t>
            </a:r>
          </a:p>
          <a:p>
            <a:endParaRPr lang="en-GB" baseline="0" dirty="0"/>
          </a:p>
          <a:p>
            <a:endParaRPr lang="en-GB" baseline="0" dirty="0"/>
          </a:p>
          <a:p>
            <a:endParaRPr lang="en-GB" baseline="0"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253103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the first level of the classic game Super Mario Bros. T</a:t>
            </a:r>
            <a:r>
              <a:rPr lang="en-GB" baseline="0" dirty="0"/>
              <a:t>his follows a similar structure to our previous example. The sprite nodes sit behind the static nodes.  For example, if a piranha plant emerges from the green pipe and appears in front of the static node, then the user would see the piranha plant at all times.</a:t>
            </a:r>
          </a:p>
          <a:p>
            <a:endParaRPr lang="en-GB" baseline="0"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421532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a:t>
            </a:r>
            <a:r>
              <a:rPr lang="en-GB" baseline="0" dirty="0"/>
              <a:t> </a:t>
            </a:r>
            <a:r>
              <a:rPr lang="en-GB" baseline="0" dirty="0" err="1"/>
              <a:t>superclasses</a:t>
            </a:r>
            <a:r>
              <a:rPr lang="en-GB" baseline="0" dirty="0"/>
              <a:t> and subclasses, we can create a class diagram for all of our game components. This will form the basis of your relationship diagram. </a:t>
            </a:r>
          </a:p>
          <a:p>
            <a:endParaRPr lang="en-GB" baseline="0" dirty="0"/>
          </a:p>
          <a:p>
            <a:r>
              <a:rPr lang="en-GB" baseline="0" dirty="0"/>
              <a:t>The example show cascades down to individual game objects. This is a key way to identify common functions between classes and objects.</a:t>
            </a:r>
          </a:p>
          <a:p>
            <a:endParaRPr lang="en-GB" baseline="0" dirty="0"/>
          </a:p>
          <a:p>
            <a:r>
              <a:rPr lang="en-GB" baseline="0" dirty="0"/>
              <a:t>The example shown is one way of doing this, but there are other methods that might be more suitable for your game.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405624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above, even</a:t>
            </a:r>
            <a:r>
              <a:rPr lang="en-GB" baseline="0" dirty="0"/>
              <a:t> basic designs can be very complex in terms of groupings.</a:t>
            </a:r>
          </a:p>
          <a:p>
            <a:endParaRPr lang="en-GB" baseline="0" dirty="0"/>
          </a:p>
          <a:p>
            <a:r>
              <a:rPr lang="en-GB" baseline="0" dirty="0"/>
              <a:t>Take a look at this diagram and understand the instances of each grouping.  There can only ever be 0 or 1 instances of the player character, whether that is regular Mario, big Mario or fire flower Mario.</a:t>
            </a:r>
          </a:p>
          <a:p>
            <a:endParaRPr lang="en-GB" baseline="0"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689185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Merci</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Kiitos</a:t>
            </a:r>
            <a:endParaRPr lang="en-US" altLang="en-US" sz="2800" dirty="0">
              <a:solidFill>
                <a:schemeClr val="bg1"/>
              </a:solidFill>
            </a:endParaRP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6"/>
            <a:ext cx="5113338" cy="1519514"/>
          </a:xfrm>
        </p:spPr>
        <p:txBody>
          <a:bodyPr/>
          <a:lstStyle/>
          <a:p>
            <a:r>
              <a:rPr lang="en-GB" dirty="0"/>
              <a:t>Video Game Design</a:t>
            </a:r>
            <a:endParaRPr lang="en-US" dirty="0"/>
          </a:p>
        </p:txBody>
      </p:sp>
    </p:spTree>
    <p:extLst>
      <p:ext uri="{BB962C8B-B14F-4D97-AF65-F5344CB8AC3E}">
        <p14:creationId xmlns:p14="http://schemas.microsoft.com/office/powerpoint/2010/main" val="318402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0" y="1104562"/>
            <a:ext cx="1950720" cy="1828800"/>
          </a:xfrm>
        </p:spPr>
      </p:pic>
      <p:sp>
        <p:nvSpPr>
          <p:cNvPr id="3" name="Title 2"/>
          <p:cNvSpPr>
            <a:spLocks noGrp="1"/>
          </p:cNvSpPr>
          <p:nvPr>
            <p:ph type="title"/>
          </p:nvPr>
        </p:nvSpPr>
        <p:spPr/>
        <p:txBody>
          <a:bodyPr>
            <a:normAutofit/>
          </a:bodyPr>
          <a:lstStyle/>
          <a:p>
            <a:r>
              <a:rPr lang="en-GB" dirty="0"/>
              <a:t>Breaking It Down: Identifying Groupings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131570"/>
            <a:ext cx="2026920" cy="1840230"/>
          </a:xfrm>
          <a:prstGeom prst="rect">
            <a:avLst/>
          </a:prstGeom>
        </p:spPr>
      </p:pic>
      <p:cxnSp>
        <p:nvCxnSpPr>
          <p:cNvPr id="8" name="Straight Arrow Connector 7"/>
          <p:cNvCxnSpPr>
            <a:stCxn id="4" idx="3"/>
          </p:cNvCxnSpPr>
          <p:nvPr/>
        </p:nvCxnSpPr>
        <p:spPr>
          <a:xfrm>
            <a:off x="3474720" y="2018962"/>
            <a:ext cx="4876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970520" y="2058581"/>
            <a:ext cx="4876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962400" y="1295400"/>
            <a:ext cx="1752600" cy="1447800"/>
          </a:xfrm>
          <a:prstGeom prst="rect">
            <a:avLst/>
          </a:prstGeom>
          <a:solidFill>
            <a:schemeClr val="accent1">
              <a:alpha val="40000"/>
            </a:scheme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TitleScreenLayer</a:t>
            </a:r>
            <a:endParaRPr lang="en-GB" dirty="0"/>
          </a:p>
        </p:txBody>
      </p:sp>
      <p:sp>
        <p:nvSpPr>
          <p:cNvPr id="12" name="Rectangle 11"/>
          <p:cNvSpPr/>
          <p:nvPr/>
        </p:nvSpPr>
        <p:spPr>
          <a:xfrm>
            <a:off x="8490543" y="1334681"/>
            <a:ext cx="1752600" cy="1447800"/>
          </a:xfrm>
          <a:prstGeom prst="rect">
            <a:avLst/>
          </a:prstGeom>
          <a:solidFill>
            <a:schemeClr val="accent1">
              <a:alpha val="40000"/>
            </a:scheme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Level1Layer</a:t>
            </a:r>
          </a:p>
        </p:txBody>
      </p:sp>
      <p:cxnSp>
        <p:nvCxnSpPr>
          <p:cNvPr id="13" name="Straight Arrow Connector 12"/>
          <p:cNvCxnSpPr>
            <a:stCxn id="11" idx="2"/>
            <a:endCxn id="24" idx="0"/>
          </p:cNvCxnSpPr>
          <p:nvPr/>
        </p:nvCxnSpPr>
        <p:spPr>
          <a:xfrm rot="5400000">
            <a:off x="2752725" y="1343025"/>
            <a:ext cx="685800" cy="34861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2"/>
            <a:endCxn id="33" idx="0"/>
          </p:cNvCxnSpPr>
          <p:nvPr/>
        </p:nvCxnSpPr>
        <p:spPr>
          <a:xfrm rot="5400000">
            <a:off x="6958431" y="1020584"/>
            <a:ext cx="646517" cy="417031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3400" y="4191000"/>
            <a:ext cx="1600200" cy="4572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TextInfoLabel</a:t>
            </a:r>
            <a:endParaRPr lang="en-GB" dirty="0"/>
          </a:p>
        </p:txBody>
      </p:sp>
      <p:sp>
        <p:nvSpPr>
          <p:cNvPr id="18" name="Rectangle 17"/>
          <p:cNvSpPr/>
          <p:nvPr/>
        </p:nvSpPr>
        <p:spPr>
          <a:xfrm>
            <a:off x="533400" y="3733800"/>
            <a:ext cx="1600200" cy="4572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PlayerMario</a:t>
            </a:r>
            <a:endParaRPr lang="en-GB" dirty="0"/>
          </a:p>
        </p:txBody>
      </p:sp>
      <p:sp>
        <p:nvSpPr>
          <p:cNvPr id="19" name="Rectangle 18"/>
          <p:cNvSpPr/>
          <p:nvPr/>
        </p:nvSpPr>
        <p:spPr>
          <a:xfrm>
            <a:off x="533400" y="4648200"/>
            <a:ext cx="1600200" cy="4572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TextMenuItem</a:t>
            </a:r>
            <a:endParaRPr lang="en-GB" dirty="0"/>
          </a:p>
        </p:txBody>
      </p:sp>
      <p:sp>
        <p:nvSpPr>
          <p:cNvPr id="20" name="Rectangle 19"/>
          <p:cNvSpPr/>
          <p:nvPr/>
        </p:nvSpPr>
        <p:spPr>
          <a:xfrm>
            <a:off x="533400" y="5121317"/>
            <a:ext cx="1600200" cy="4572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Background</a:t>
            </a:r>
          </a:p>
        </p:txBody>
      </p:sp>
      <p:sp>
        <p:nvSpPr>
          <p:cNvPr id="24" name="TextBox 23"/>
          <p:cNvSpPr txBox="1"/>
          <p:nvPr/>
        </p:nvSpPr>
        <p:spPr>
          <a:xfrm>
            <a:off x="1143000" y="3429001"/>
            <a:ext cx="419100" cy="304801"/>
          </a:xfrm>
          <a:prstGeom prst="rect">
            <a:avLst/>
          </a:prstGeom>
        </p:spPr>
        <p:txBody>
          <a:bodyPr vert="horz" wrap="none" lIns="0" tIns="0" rIns="0" bIns="0" rtlCol="0" anchor="t">
            <a:normAutofit/>
          </a:bodyPr>
          <a:lstStyle/>
          <a:p>
            <a:r>
              <a:rPr lang="en-GB" dirty="0"/>
              <a:t>1 of:</a:t>
            </a:r>
          </a:p>
        </p:txBody>
      </p:sp>
      <p:sp>
        <p:nvSpPr>
          <p:cNvPr id="29" name="Rectangle 28"/>
          <p:cNvSpPr/>
          <p:nvPr/>
        </p:nvSpPr>
        <p:spPr>
          <a:xfrm>
            <a:off x="4320233" y="3767560"/>
            <a:ext cx="1752600" cy="4191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TextInfoLabel</a:t>
            </a:r>
            <a:endParaRPr lang="en-GB" dirty="0"/>
          </a:p>
        </p:txBody>
      </p:sp>
      <p:sp>
        <p:nvSpPr>
          <p:cNvPr id="30" name="Rectangle 29"/>
          <p:cNvSpPr/>
          <p:nvPr/>
        </p:nvSpPr>
        <p:spPr>
          <a:xfrm>
            <a:off x="6251331" y="3767560"/>
            <a:ext cx="1825869" cy="4191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PlayerMario</a:t>
            </a:r>
            <a:endParaRPr lang="en-GB" dirty="0"/>
          </a:p>
        </p:txBody>
      </p:sp>
      <p:sp>
        <p:nvSpPr>
          <p:cNvPr id="32" name="Rectangle 31"/>
          <p:cNvSpPr/>
          <p:nvPr/>
        </p:nvSpPr>
        <p:spPr>
          <a:xfrm>
            <a:off x="4320233" y="4191000"/>
            <a:ext cx="1752600" cy="4191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Background</a:t>
            </a:r>
          </a:p>
        </p:txBody>
      </p:sp>
      <p:sp>
        <p:nvSpPr>
          <p:cNvPr id="33" name="TextBox 32"/>
          <p:cNvSpPr txBox="1"/>
          <p:nvPr/>
        </p:nvSpPr>
        <p:spPr>
          <a:xfrm>
            <a:off x="4986983" y="3428999"/>
            <a:ext cx="419100" cy="304801"/>
          </a:xfrm>
          <a:prstGeom prst="rect">
            <a:avLst/>
          </a:prstGeom>
        </p:spPr>
        <p:txBody>
          <a:bodyPr vert="horz" wrap="none" lIns="0" tIns="0" rIns="0" bIns="0" rtlCol="0" anchor="t">
            <a:normAutofit/>
          </a:bodyPr>
          <a:lstStyle/>
          <a:p>
            <a:r>
              <a:rPr lang="en-GB" dirty="0"/>
              <a:t>1 of:</a:t>
            </a:r>
          </a:p>
        </p:txBody>
      </p:sp>
      <p:sp>
        <p:nvSpPr>
          <p:cNvPr id="34" name="TextBox 33"/>
          <p:cNvSpPr txBox="1"/>
          <p:nvPr/>
        </p:nvSpPr>
        <p:spPr>
          <a:xfrm>
            <a:off x="6781800" y="3428998"/>
            <a:ext cx="419100" cy="304801"/>
          </a:xfrm>
          <a:prstGeom prst="rect">
            <a:avLst/>
          </a:prstGeom>
        </p:spPr>
        <p:txBody>
          <a:bodyPr vert="horz" wrap="none" lIns="0" tIns="0" rIns="0" bIns="0" rtlCol="0" anchor="t">
            <a:normAutofit/>
          </a:bodyPr>
          <a:lstStyle/>
          <a:p>
            <a:r>
              <a:rPr lang="en-GB" dirty="0"/>
              <a:t>0 or 1 of:</a:t>
            </a:r>
          </a:p>
        </p:txBody>
      </p:sp>
      <p:sp>
        <p:nvSpPr>
          <p:cNvPr id="36" name="Rectangle 35"/>
          <p:cNvSpPr/>
          <p:nvPr/>
        </p:nvSpPr>
        <p:spPr>
          <a:xfrm>
            <a:off x="2295525" y="3733800"/>
            <a:ext cx="1600200" cy="4572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StaticGround</a:t>
            </a:r>
            <a:endParaRPr lang="en-GB" dirty="0"/>
          </a:p>
        </p:txBody>
      </p:sp>
      <p:sp>
        <p:nvSpPr>
          <p:cNvPr id="37" name="TextBox 36"/>
          <p:cNvSpPr txBox="1"/>
          <p:nvPr/>
        </p:nvSpPr>
        <p:spPr>
          <a:xfrm>
            <a:off x="2886075" y="3462760"/>
            <a:ext cx="419100" cy="304801"/>
          </a:xfrm>
          <a:prstGeom prst="rect">
            <a:avLst/>
          </a:prstGeom>
        </p:spPr>
        <p:txBody>
          <a:bodyPr vert="horz" wrap="none" lIns="0" tIns="0" rIns="0" bIns="0" rtlCol="0" anchor="t">
            <a:normAutofit/>
          </a:bodyPr>
          <a:lstStyle/>
          <a:p>
            <a:r>
              <a:rPr lang="en-GB" dirty="0"/>
              <a:t>16 of:</a:t>
            </a:r>
          </a:p>
        </p:txBody>
      </p:sp>
      <p:sp>
        <p:nvSpPr>
          <p:cNvPr id="38" name="Rectangle 37"/>
          <p:cNvSpPr/>
          <p:nvPr/>
        </p:nvSpPr>
        <p:spPr>
          <a:xfrm>
            <a:off x="8229600" y="3759844"/>
            <a:ext cx="1752600" cy="431156"/>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StaticGround</a:t>
            </a:r>
            <a:endParaRPr lang="en-GB" dirty="0"/>
          </a:p>
        </p:txBody>
      </p:sp>
      <p:sp>
        <p:nvSpPr>
          <p:cNvPr id="39" name="TextBox 38"/>
          <p:cNvSpPr txBox="1"/>
          <p:nvPr/>
        </p:nvSpPr>
        <p:spPr>
          <a:xfrm>
            <a:off x="8304866" y="3421281"/>
            <a:ext cx="419100" cy="304801"/>
          </a:xfrm>
          <a:prstGeom prst="rect">
            <a:avLst/>
          </a:prstGeom>
        </p:spPr>
        <p:txBody>
          <a:bodyPr vert="horz" wrap="none" lIns="0" tIns="0" rIns="0" bIns="0" rtlCol="0" anchor="t">
            <a:normAutofit/>
          </a:bodyPr>
          <a:lstStyle/>
          <a:p>
            <a:r>
              <a:rPr lang="en-GB" dirty="0"/>
              <a:t>Dynamic Array of:</a:t>
            </a:r>
          </a:p>
        </p:txBody>
      </p:sp>
      <p:sp>
        <p:nvSpPr>
          <p:cNvPr id="40" name="Rectangle 39"/>
          <p:cNvSpPr/>
          <p:nvPr/>
        </p:nvSpPr>
        <p:spPr>
          <a:xfrm>
            <a:off x="8229600" y="4191000"/>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AIGoomba</a:t>
            </a:r>
            <a:endParaRPr lang="en-GB" dirty="0"/>
          </a:p>
        </p:txBody>
      </p:sp>
      <p:sp>
        <p:nvSpPr>
          <p:cNvPr id="41" name="Rectangle 40"/>
          <p:cNvSpPr/>
          <p:nvPr/>
        </p:nvSpPr>
        <p:spPr>
          <a:xfrm>
            <a:off x="8229600" y="5029200"/>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AIKoopa</a:t>
            </a:r>
            <a:endParaRPr lang="en-GB" dirty="0"/>
          </a:p>
        </p:txBody>
      </p:sp>
      <p:sp>
        <p:nvSpPr>
          <p:cNvPr id="42" name="Rectangle 41"/>
          <p:cNvSpPr/>
          <p:nvPr/>
        </p:nvSpPr>
        <p:spPr>
          <a:xfrm>
            <a:off x="8229600" y="5443960"/>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SpriteShell</a:t>
            </a:r>
            <a:endParaRPr lang="en-GB" dirty="0"/>
          </a:p>
        </p:txBody>
      </p:sp>
      <p:sp>
        <p:nvSpPr>
          <p:cNvPr id="43" name="Rectangle 42"/>
          <p:cNvSpPr/>
          <p:nvPr/>
        </p:nvSpPr>
        <p:spPr>
          <a:xfrm>
            <a:off x="8229600" y="5858720"/>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StaticCoins</a:t>
            </a:r>
            <a:endParaRPr lang="en-GB" dirty="0"/>
          </a:p>
        </p:txBody>
      </p:sp>
      <p:sp>
        <p:nvSpPr>
          <p:cNvPr id="45" name="TextBox 44"/>
          <p:cNvSpPr txBox="1"/>
          <p:nvPr/>
        </p:nvSpPr>
        <p:spPr>
          <a:xfrm>
            <a:off x="10439400" y="3429001"/>
            <a:ext cx="419100" cy="304801"/>
          </a:xfrm>
          <a:prstGeom prst="rect">
            <a:avLst/>
          </a:prstGeom>
        </p:spPr>
        <p:txBody>
          <a:bodyPr vert="horz" wrap="none" lIns="0" tIns="0" rIns="0" bIns="0" rtlCol="0" anchor="t">
            <a:normAutofit/>
          </a:bodyPr>
          <a:lstStyle/>
          <a:p>
            <a:r>
              <a:rPr lang="en-GB" dirty="0"/>
              <a:t>0 to N of:</a:t>
            </a:r>
          </a:p>
        </p:txBody>
      </p:sp>
      <p:sp>
        <p:nvSpPr>
          <p:cNvPr id="46" name="Rectangle 45"/>
          <p:cNvSpPr/>
          <p:nvPr/>
        </p:nvSpPr>
        <p:spPr>
          <a:xfrm>
            <a:off x="10213754" y="3733798"/>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SpriteFireball</a:t>
            </a:r>
            <a:endParaRPr lang="en-GB" dirty="0"/>
          </a:p>
        </p:txBody>
      </p:sp>
      <p:sp>
        <p:nvSpPr>
          <p:cNvPr id="47" name="Rectangle 46"/>
          <p:cNvSpPr/>
          <p:nvPr/>
        </p:nvSpPr>
        <p:spPr>
          <a:xfrm>
            <a:off x="6251331" y="5029200"/>
            <a:ext cx="1825869"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SpriteMushroom</a:t>
            </a:r>
            <a:endParaRPr lang="en-GB" dirty="0"/>
          </a:p>
        </p:txBody>
      </p:sp>
      <p:sp>
        <p:nvSpPr>
          <p:cNvPr id="48" name="Rectangle 47"/>
          <p:cNvSpPr/>
          <p:nvPr/>
        </p:nvSpPr>
        <p:spPr>
          <a:xfrm>
            <a:off x="6251330" y="5472415"/>
            <a:ext cx="1825869"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SpriteFireFlower</a:t>
            </a:r>
            <a:endParaRPr lang="en-GB" dirty="0"/>
          </a:p>
        </p:txBody>
      </p:sp>
      <p:sp>
        <p:nvSpPr>
          <p:cNvPr id="49" name="Rectangle 48"/>
          <p:cNvSpPr/>
          <p:nvPr/>
        </p:nvSpPr>
        <p:spPr>
          <a:xfrm>
            <a:off x="6251331" y="5901160"/>
            <a:ext cx="1825869"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SpriteStar</a:t>
            </a:r>
            <a:endParaRPr lang="en-GB" dirty="0"/>
          </a:p>
        </p:txBody>
      </p:sp>
      <p:sp>
        <p:nvSpPr>
          <p:cNvPr id="50" name="Rectangle 49"/>
          <p:cNvSpPr/>
          <p:nvPr/>
        </p:nvSpPr>
        <p:spPr>
          <a:xfrm>
            <a:off x="10213754" y="4157238"/>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TextSplashMsg</a:t>
            </a:r>
            <a:endParaRPr lang="en-GB" dirty="0"/>
          </a:p>
        </p:txBody>
      </p:sp>
      <p:sp>
        <p:nvSpPr>
          <p:cNvPr id="51" name="Rectangle 50"/>
          <p:cNvSpPr/>
          <p:nvPr/>
        </p:nvSpPr>
        <p:spPr>
          <a:xfrm>
            <a:off x="10210800" y="4605760"/>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SpriteFireballExp</a:t>
            </a:r>
            <a:endParaRPr lang="en-GB" dirty="0"/>
          </a:p>
        </p:txBody>
      </p:sp>
      <p:sp>
        <p:nvSpPr>
          <p:cNvPr id="52" name="Rectangle 51"/>
          <p:cNvSpPr/>
          <p:nvPr/>
        </p:nvSpPr>
        <p:spPr>
          <a:xfrm>
            <a:off x="10213754" y="5020520"/>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SpriteCoins</a:t>
            </a:r>
            <a:endParaRPr lang="en-GB" dirty="0"/>
          </a:p>
        </p:txBody>
      </p:sp>
      <p:sp>
        <p:nvSpPr>
          <p:cNvPr id="53" name="Rectangle 52"/>
          <p:cNvSpPr/>
          <p:nvPr/>
        </p:nvSpPr>
        <p:spPr>
          <a:xfrm>
            <a:off x="6251331" y="4191000"/>
            <a:ext cx="1825869" cy="4191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PlayerBigMario</a:t>
            </a:r>
            <a:endParaRPr lang="en-GB" dirty="0"/>
          </a:p>
        </p:txBody>
      </p:sp>
      <p:sp>
        <p:nvSpPr>
          <p:cNvPr id="54" name="Rectangle 53"/>
          <p:cNvSpPr/>
          <p:nvPr/>
        </p:nvSpPr>
        <p:spPr>
          <a:xfrm>
            <a:off x="6251331" y="4618780"/>
            <a:ext cx="1825869" cy="41910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PlayerFireMario</a:t>
            </a:r>
            <a:endParaRPr lang="en-GB" dirty="0"/>
          </a:p>
        </p:txBody>
      </p:sp>
      <p:cxnSp>
        <p:nvCxnSpPr>
          <p:cNvPr id="55" name="Straight Arrow Connector 12"/>
          <p:cNvCxnSpPr>
            <a:stCxn id="11" idx="2"/>
            <a:endCxn id="37" idx="0"/>
          </p:cNvCxnSpPr>
          <p:nvPr/>
        </p:nvCxnSpPr>
        <p:spPr>
          <a:xfrm rot="5400000">
            <a:off x="3607385" y="2231443"/>
            <a:ext cx="719559" cy="174307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15"/>
          <p:cNvCxnSpPr>
            <a:stCxn id="12" idx="2"/>
            <a:endCxn id="34" idx="0"/>
          </p:cNvCxnSpPr>
          <p:nvPr/>
        </p:nvCxnSpPr>
        <p:spPr>
          <a:xfrm rot="5400000">
            <a:off x="7855839" y="1917994"/>
            <a:ext cx="646516" cy="237549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15"/>
          <p:cNvCxnSpPr>
            <a:stCxn id="12" idx="2"/>
            <a:endCxn id="39" idx="0"/>
          </p:cNvCxnSpPr>
          <p:nvPr/>
        </p:nvCxnSpPr>
        <p:spPr>
          <a:xfrm rot="5400000">
            <a:off x="8621232" y="2675668"/>
            <a:ext cx="638799" cy="85242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15"/>
          <p:cNvCxnSpPr>
            <a:stCxn id="12" idx="2"/>
            <a:endCxn id="45" idx="0"/>
          </p:cNvCxnSpPr>
          <p:nvPr/>
        </p:nvCxnSpPr>
        <p:spPr>
          <a:xfrm rot="16200000" flipH="1">
            <a:off x="9684638" y="2464687"/>
            <a:ext cx="646519" cy="128210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6251330" y="6329905"/>
            <a:ext cx="182587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SpriteOneUp</a:t>
            </a:r>
            <a:endParaRPr lang="en-GB" dirty="0"/>
          </a:p>
        </p:txBody>
      </p:sp>
      <p:sp>
        <p:nvSpPr>
          <p:cNvPr id="70" name="Rectangle 69"/>
          <p:cNvSpPr/>
          <p:nvPr/>
        </p:nvSpPr>
        <p:spPr>
          <a:xfrm>
            <a:off x="8229600" y="4605760"/>
            <a:ext cx="1752600" cy="423440"/>
          </a:xfrm>
          <a:prstGeom prst="rect">
            <a:avLst/>
          </a:prstGeom>
          <a:solidFill>
            <a:srgbClr val="00B050">
              <a:alpha val="40000"/>
            </a:srgb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AIGoombaFlat</a:t>
            </a:r>
            <a:endParaRPr lang="en-GB" dirty="0"/>
          </a:p>
        </p:txBody>
      </p:sp>
    </p:spTree>
    <p:extLst>
      <p:ext uri="{BB962C8B-B14F-4D97-AF65-F5344CB8AC3E}">
        <p14:creationId xmlns:p14="http://schemas.microsoft.com/office/powerpoint/2010/main" val="23647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92125" y="1479468"/>
            <a:ext cx="11180762" cy="4086225"/>
          </a:xfrm>
        </p:spPr>
        <p:txBody>
          <a:bodyPr/>
          <a:lstStyle/>
          <a:p>
            <a:r>
              <a:rPr lang="en-GB" dirty="0"/>
              <a:t>Now consider the order of update/render functions for each of the game objects:</a:t>
            </a:r>
          </a:p>
        </p:txBody>
      </p:sp>
      <p:sp>
        <p:nvSpPr>
          <p:cNvPr id="3" name="Title 2"/>
          <p:cNvSpPr>
            <a:spLocks noGrp="1"/>
          </p:cNvSpPr>
          <p:nvPr>
            <p:ph type="title"/>
          </p:nvPr>
        </p:nvSpPr>
        <p:spPr/>
        <p:txBody>
          <a:bodyPr>
            <a:normAutofit/>
          </a:bodyPr>
          <a:lstStyle/>
          <a:p>
            <a:r>
              <a:rPr lang="en-GB" dirty="0"/>
              <a:t>Breaking It Down: Update/Render Game Objects</a:t>
            </a:r>
          </a:p>
        </p:txBody>
      </p:sp>
      <p:sp>
        <p:nvSpPr>
          <p:cNvPr id="4" name="Rectangle 3"/>
          <p:cNvSpPr/>
          <p:nvPr/>
        </p:nvSpPr>
        <p:spPr>
          <a:xfrm>
            <a:off x="5105400" y="1981200"/>
            <a:ext cx="1752600" cy="1447800"/>
          </a:xfrm>
          <a:prstGeom prst="rect">
            <a:avLst/>
          </a:prstGeom>
          <a:solidFill>
            <a:schemeClr val="accent1">
              <a:alpha val="40000"/>
            </a:scheme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Level1Layer</a:t>
            </a:r>
          </a:p>
        </p:txBody>
      </p:sp>
      <p:cxnSp>
        <p:nvCxnSpPr>
          <p:cNvPr id="5" name="Straight Arrow Connector 15"/>
          <p:cNvCxnSpPr>
            <a:stCxn id="4" idx="2"/>
            <a:endCxn id="9" idx="0"/>
          </p:cNvCxnSpPr>
          <p:nvPr/>
        </p:nvCxnSpPr>
        <p:spPr>
          <a:xfrm rot="5400000">
            <a:off x="4305300" y="2438400"/>
            <a:ext cx="685800" cy="26670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15"/>
          <p:cNvCxnSpPr>
            <a:stCxn id="4" idx="2"/>
            <a:endCxn id="8" idx="0"/>
          </p:cNvCxnSpPr>
          <p:nvPr/>
        </p:nvCxnSpPr>
        <p:spPr>
          <a:xfrm rot="16200000" flipH="1">
            <a:off x="7010400" y="2400300"/>
            <a:ext cx="685800" cy="27432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229600" y="4114801"/>
            <a:ext cx="990600" cy="367847"/>
          </a:xfrm>
          <a:prstGeom prst="rect">
            <a:avLst/>
          </a:prstGeom>
          <a:solidFill>
            <a:schemeClr val="accent1">
              <a:alpha val="40000"/>
            </a:scheme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Render</a:t>
            </a:r>
          </a:p>
        </p:txBody>
      </p:sp>
      <p:sp>
        <p:nvSpPr>
          <p:cNvPr id="9" name="Rectangle 8"/>
          <p:cNvSpPr/>
          <p:nvPr/>
        </p:nvSpPr>
        <p:spPr>
          <a:xfrm>
            <a:off x="2743200" y="4114801"/>
            <a:ext cx="1143000" cy="344083"/>
          </a:xfrm>
          <a:prstGeom prst="rect">
            <a:avLst/>
          </a:prstGeom>
          <a:solidFill>
            <a:schemeClr val="accent1">
              <a:alpha val="40000"/>
            </a:schemeClr>
          </a:solidFill>
          <a:ln>
            <a:solidFill>
              <a:schemeClr val="accent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Update</a:t>
            </a:r>
          </a:p>
        </p:txBody>
      </p:sp>
      <p:sp>
        <p:nvSpPr>
          <p:cNvPr id="16" name="TextBox 15"/>
          <p:cNvSpPr txBox="1"/>
          <p:nvPr/>
        </p:nvSpPr>
        <p:spPr>
          <a:xfrm>
            <a:off x="2133600" y="4627049"/>
            <a:ext cx="2362200" cy="1965434"/>
          </a:xfrm>
          <a:prstGeom prst="rect">
            <a:avLst/>
          </a:prstGeom>
          <a:solidFill>
            <a:schemeClr val="accent1"/>
          </a:solidFill>
          <a:scene3d>
            <a:camera prst="orthographicFront"/>
            <a:lightRig rig="threePt" dir="t"/>
          </a:scene3d>
          <a:sp3d>
            <a:bevelT/>
          </a:sp3d>
        </p:spPr>
        <p:txBody>
          <a:bodyPr vert="horz" wrap="square" lIns="36000" tIns="36000" rIns="36000" bIns="36000" rtlCol="0" anchor="t">
            <a:normAutofit lnSpcReduction="10000"/>
          </a:bodyPr>
          <a:lstStyle/>
          <a:p>
            <a:pPr marL="285750" indent="-285750">
              <a:buFont typeface="Arial" panose="020B0604020202020204" pitchFamily="34" charset="0"/>
              <a:buChar char="•"/>
            </a:pPr>
            <a:r>
              <a:rPr lang="en-GB" dirty="0">
                <a:solidFill>
                  <a:schemeClr val="bg1"/>
                </a:solidFill>
              </a:rPr>
              <a:t>Update Background</a:t>
            </a:r>
          </a:p>
          <a:p>
            <a:pPr marL="285750" indent="-285750">
              <a:buFont typeface="Arial" panose="020B0604020202020204" pitchFamily="34" charset="0"/>
              <a:buChar char="•"/>
            </a:pPr>
            <a:r>
              <a:rPr lang="en-GB" dirty="0">
                <a:solidFill>
                  <a:schemeClr val="bg1"/>
                </a:solidFill>
              </a:rPr>
              <a:t>Update Player</a:t>
            </a:r>
          </a:p>
          <a:p>
            <a:pPr marL="285750" indent="-285750">
              <a:buFont typeface="Arial" panose="020B0604020202020204" pitchFamily="34" charset="0"/>
              <a:buChar char="•"/>
            </a:pPr>
            <a:r>
              <a:rPr lang="en-GB" dirty="0">
                <a:solidFill>
                  <a:schemeClr val="bg1"/>
                </a:solidFill>
              </a:rPr>
              <a:t>Update Fireball</a:t>
            </a:r>
          </a:p>
          <a:p>
            <a:pPr marL="285750" indent="-285750">
              <a:buFont typeface="Arial" panose="020B0604020202020204" pitchFamily="34" charset="0"/>
              <a:buChar char="•"/>
            </a:pPr>
            <a:r>
              <a:rPr lang="en-GB" dirty="0">
                <a:solidFill>
                  <a:schemeClr val="bg1"/>
                </a:solidFill>
              </a:rPr>
              <a:t>Update Enemies</a:t>
            </a:r>
          </a:p>
          <a:p>
            <a:pPr marL="285750" indent="-285750">
              <a:buFont typeface="Arial" panose="020B0604020202020204" pitchFamily="34" charset="0"/>
              <a:buChar char="•"/>
            </a:pPr>
            <a:r>
              <a:rPr lang="en-GB" dirty="0">
                <a:solidFill>
                  <a:schemeClr val="bg1"/>
                </a:solidFill>
              </a:rPr>
              <a:t>Update </a:t>
            </a:r>
            <a:r>
              <a:rPr lang="en-GB" dirty="0" err="1">
                <a:solidFill>
                  <a:schemeClr val="bg1"/>
                </a:solidFill>
              </a:rPr>
              <a:t>Powerups</a:t>
            </a:r>
            <a:endParaRPr lang="en-GB" dirty="0">
              <a:solidFill>
                <a:schemeClr val="bg1"/>
              </a:solidFill>
            </a:endParaRPr>
          </a:p>
          <a:p>
            <a:pPr marL="285750" indent="-285750">
              <a:buFont typeface="Arial" panose="020B0604020202020204" pitchFamily="34" charset="0"/>
              <a:buChar char="•"/>
            </a:pPr>
            <a:r>
              <a:rPr lang="en-GB" dirty="0">
                <a:solidFill>
                  <a:schemeClr val="bg1"/>
                </a:solidFill>
              </a:rPr>
              <a:t>Update Coins</a:t>
            </a:r>
          </a:p>
          <a:p>
            <a:pPr marL="285750" indent="-285750">
              <a:buFont typeface="Arial" panose="020B0604020202020204" pitchFamily="34" charset="0"/>
              <a:buChar char="•"/>
            </a:pPr>
            <a:r>
              <a:rPr lang="en-GB" dirty="0">
                <a:solidFill>
                  <a:schemeClr val="bg1"/>
                </a:solidFill>
              </a:rPr>
              <a:t>Update Score</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sp>
        <p:nvSpPr>
          <p:cNvPr id="18" name="TextBox 17"/>
          <p:cNvSpPr txBox="1"/>
          <p:nvPr/>
        </p:nvSpPr>
        <p:spPr>
          <a:xfrm>
            <a:off x="7543800" y="4587766"/>
            <a:ext cx="2362200" cy="1965434"/>
          </a:xfrm>
          <a:prstGeom prst="rect">
            <a:avLst/>
          </a:prstGeom>
          <a:solidFill>
            <a:schemeClr val="accent1"/>
          </a:solidFill>
          <a:scene3d>
            <a:camera prst="orthographicFront"/>
            <a:lightRig rig="threePt" dir="t"/>
          </a:scene3d>
          <a:sp3d>
            <a:bevelT/>
          </a:sp3d>
        </p:spPr>
        <p:txBody>
          <a:bodyPr vert="horz" wrap="square" lIns="36000" tIns="36000" rIns="36000" bIns="36000" rtlCol="0" anchor="t">
            <a:normAutofit/>
          </a:bodyPr>
          <a:lstStyle/>
          <a:p>
            <a:pPr marL="285750" indent="-285750">
              <a:buFont typeface="Arial" panose="020B0604020202020204" pitchFamily="34" charset="0"/>
              <a:buChar char="•"/>
            </a:pPr>
            <a:r>
              <a:rPr lang="en-GB" dirty="0">
                <a:solidFill>
                  <a:schemeClr val="bg1"/>
                </a:solidFill>
              </a:rPr>
              <a:t>Draw Background</a:t>
            </a:r>
          </a:p>
          <a:p>
            <a:pPr marL="285750" indent="-285750">
              <a:buFont typeface="Arial" panose="020B0604020202020204" pitchFamily="34" charset="0"/>
              <a:buChar char="•"/>
            </a:pPr>
            <a:r>
              <a:rPr lang="en-GB" dirty="0">
                <a:solidFill>
                  <a:schemeClr val="bg1"/>
                </a:solidFill>
              </a:rPr>
              <a:t>Draw Sprites</a:t>
            </a:r>
          </a:p>
          <a:p>
            <a:pPr marL="285750" indent="-285750">
              <a:buFont typeface="Arial" panose="020B0604020202020204" pitchFamily="34" charset="0"/>
              <a:buChar char="•"/>
            </a:pPr>
            <a:r>
              <a:rPr lang="en-GB" dirty="0">
                <a:solidFill>
                  <a:schemeClr val="bg1"/>
                </a:solidFill>
              </a:rPr>
              <a:t>Draw Temporary Animations</a:t>
            </a:r>
          </a:p>
          <a:p>
            <a:pPr marL="285750" indent="-285750">
              <a:buFont typeface="Arial" panose="020B0604020202020204" pitchFamily="34" charset="0"/>
              <a:buChar char="•"/>
            </a:pPr>
            <a:r>
              <a:rPr lang="en-GB" dirty="0">
                <a:solidFill>
                  <a:schemeClr val="bg1"/>
                </a:solidFill>
              </a:rPr>
              <a:t>Draw score, </a:t>
            </a:r>
            <a:r>
              <a:rPr lang="en-GB" dirty="0" err="1">
                <a:solidFill>
                  <a:schemeClr val="bg1"/>
                </a:solidFill>
              </a:rPr>
              <a:t>lifes</a:t>
            </a:r>
            <a:r>
              <a:rPr lang="en-GB" dirty="0">
                <a:solidFill>
                  <a:schemeClr val="bg1"/>
                </a:solidFill>
              </a:rPr>
              <a:t> and splash messages</a:t>
            </a:r>
          </a:p>
          <a:p>
            <a:pPr marL="285750"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237897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Try to create class and relationship diagrams for your own game idea:</a:t>
            </a:r>
          </a:p>
          <a:p>
            <a:pPr lvl="1"/>
            <a:r>
              <a:rPr lang="en-GB" dirty="0"/>
              <a:t>What are the key game objects? </a:t>
            </a:r>
          </a:p>
          <a:p>
            <a:pPr lvl="1"/>
            <a:r>
              <a:rPr lang="en-GB" dirty="0"/>
              <a:t>What are their properties? </a:t>
            </a:r>
          </a:p>
          <a:p>
            <a:pPr lvl="1"/>
            <a:r>
              <a:rPr lang="en-GB" dirty="0"/>
              <a:t>How do they relate to one another? </a:t>
            </a:r>
          </a:p>
          <a:p>
            <a:pPr lvl="1"/>
            <a:r>
              <a:rPr lang="en-GB" dirty="0"/>
              <a:t>How are they grouped together? </a:t>
            </a:r>
          </a:p>
          <a:p>
            <a:pPr lvl="1"/>
            <a:r>
              <a:rPr lang="en-GB" dirty="0"/>
              <a:t>How are they updated?</a:t>
            </a:r>
          </a:p>
        </p:txBody>
      </p:sp>
      <p:sp>
        <p:nvSpPr>
          <p:cNvPr id="3" name="Title 2"/>
          <p:cNvSpPr>
            <a:spLocks noGrp="1"/>
          </p:cNvSpPr>
          <p:nvPr>
            <p:ph type="title"/>
          </p:nvPr>
        </p:nvSpPr>
        <p:spPr/>
        <p:txBody>
          <a:bodyPr>
            <a:normAutofit/>
          </a:bodyPr>
          <a:lstStyle/>
          <a:p>
            <a:r>
              <a:rPr lang="en-GB" dirty="0"/>
              <a:t>Work on Your Game Idea	</a:t>
            </a:r>
          </a:p>
        </p:txBody>
      </p:sp>
    </p:spTree>
    <p:extLst>
      <p:ext uri="{BB962C8B-B14F-4D97-AF65-F5344CB8AC3E}">
        <p14:creationId xmlns:p14="http://schemas.microsoft.com/office/powerpoint/2010/main" val="347814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10336535" cy="4680000"/>
          </a:xfrm>
        </p:spPr>
        <p:txBody>
          <a:bodyPr/>
          <a:lstStyle/>
          <a:p>
            <a:r>
              <a:rPr lang="en-GB" dirty="0"/>
              <a:t>3D games are much more complex than 2D games:</a:t>
            </a:r>
          </a:p>
          <a:p>
            <a:pPr lvl="1"/>
            <a:r>
              <a:rPr lang="en-GB" dirty="0"/>
              <a:t>A third dimension adds a potentially huge impact on overall performance.</a:t>
            </a:r>
          </a:p>
          <a:p>
            <a:pPr lvl="1"/>
            <a:r>
              <a:rPr lang="en-GB" dirty="0"/>
              <a:t>Physics in 2D has three degrees of freedom; in 3D it has six degrees of freedom.</a:t>
            </a:r>
          </a:p>
          <a:p>
            <a:pPr lvl="1"/>
            <a:r>
              <a:rPr lang="en-GB" dirty="0"/>
              <a:t>2D sprites are most commonly (one or many) image files. 3D sprites are models that are UV-wrapped in textures. </a:t>
            </a:r>
          </a:p>
          <a:p>
            <a:pPr lvl="1"/>
            <a:r>
              <a:rPr lang="en-GB" dirty="0"/>
              <a:t>The processes behind lighting, cameras,  AI and even sound are made more complex in 3D programming.</a:t>
            </a:r>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Game Objects: From 2D to 3D Games</a:t>
            </a:r>
          </a:p>
        </p:txBody>
      </p:sp>
    </p:spTree>
    <p:extLst>
      <p:ext uri="{BB962C8B-B14F-4D97-AF65-F5344CB8AC3E}">
        <p14:creationId xmlns:p14="http://schemas.microsoft.com/office/powerpoint/2010/main" val="159055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124200" y="3200401"/>
            <a:ext cx="5344230" cy="3006129"/>
          </a:xfrm>
        </p:spPr>
      </p:pic>
      <p:sp>
        <p:nvSpPr>
          <p:cNvPr id="3" name="Title 2"/>
          <p:cNvSpPr>
            <a:spLocks noGrp="1"/>
          </p:cNvSpPr>
          <p:nvPr>
            <p:ph type="title"/>
          </p:nvPr>
        </p:nvSpPr>
        <p:spPr/>
        <p:txBody>
          <a:bodyPr>
            <a:normAutofit/>
          </a:bodyPr>
          <a:lstStyle/>
          <a:p>
            <a:r>
              <a:rPr lang="en-GB" dirty="0"/>
              <a:t>Game Objects: 3D Games</a:t>
            </a:r>
          </a:p>
        </p:txBody>
      </p:sp>
      <p:sp>
        <p:nvSpPr>
          <p:cNvPr id="2" name="Oval 1"/>
          <p:cNvSpPr/>
          <p:nvPr/>
        </p:nvSpPr>
        <p:spPr>
          <a:xfrm>
            <a:off x="4495800" y="5715000"/>
            <a:ext cx="2590800" cy="685800"/>
          </a:xfrm>
          <a:prstGeom prst="ellipse">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p:cNvSpPr/>
          <p:nvPr/>
        </p:nvSpPr>
        <p:spPr>
          <a:xfrm>
            <a:off x="7924800" y="3200400"/>
            <a:ext cx="609600" cy="304800"/>
          </a:xfrm>
          <a:prstGeom prst="ellipse">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Oval 5"/>
          <p:cNvSpPr/>
          <p:nvPr/>
        </p:nvSpPr>
        <p:spPr>
          <a:xfrm>
            <a:off x="5334000" y="4343400"/>
            <a:ext cx="457200" cy="685800"/>
          </a:xfrm>
          <a:prstGeom prst="ellipse">
            <a:avLst/>
          </a:prstGeom>
          <a:noFill/>
          <a:ln w="190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4419600" y="3505200"/>
            <a:ext cx="685800" cy="1181100"/>
          </a:xfrm>
          <a:prstGeom prst="ellipse">
            <a:avLst/>
          </a:prstGeom>
          <a:noFill/>
          <a:ln w="1905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3276600" y="3657600"/>
            <a:ext cx="1143000" cy="2057400"/>
          </a:xfrm>
          <a:prstGeom prst="ellipse">
            <a:avLst/>
          </a:prstGeom>
          <a:noFill/>
          <a:ln w="1905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6632806" y="4686300"/>
            <a:ext cx="457200" cy="342900"/>
          </a:xfrm>
          <a:prstGeom prst="ellipse">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5410200" y="5029201"/>
            <a:ext cx="2362200" cy="1047991"/>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9067800" y="3505200"/>
            <a:ext cx="381000" cy="4572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9067800" y="5410200"/>
            <a:ext cx="381000" cy="457200"/>
          </a:xfrm>
          <a:prstGeom prst="ellipse">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a:off x="9601200" y="3581400"/>
            <a:ext cx="1371599" cy="381000"/>
          </a:xfrm>
          <a:prstGeom prst="rect">
            <a:avLst/>
          </a:prstGeom>
        </p:spPr>
        <p:txBody>
          <a:bodyPr vert="horz" wrap="square" lIns="0" tIns="0" rIns="0" bIns="0" rtlCol="0" anchor="t">
            <a:normAutofit/>
          </a:bodyPr>
          <a:lstStyle/>
          <a:p>
            <a:r>
              <a:rPr lang="en-GB" dirty="0"/>
              <a:t>3D models</a:t>
            </a:r>
          </a:p>
        </p:txBody>
      </p:sp>
      <p:sp>
        <p:nvSpPr>
          <p:cNvPr id="18" name="TextBox 17"/>
          <p:cNvSpPr txBox="1"/>
          <p:nvPr/>
        </p:nvSpPr>
        <p:spPr>
          <a:xfrm>
            <a:off x="9613287" y="4191000"/>
            <a:ext cx="1295400" cy="381000"/>
          </a:xfrm>
          <a:prstGeom prst="rect">
            <a:avLst/>
          </a:prstGeom>
        </p:spPr>
        <p:txBody>
          <a:bodyPr vert="horz" wrap="square" lIns="0" tIns="0" rIns="0" bIns="0" rtlCol="0" anchor="t">
            <a:normAutofit fontScale="32500" lnSpcReduction="20000"/>
          </a:bodyPr>
          <a:lstStyle/>
          <a:p>
            <a:r>
              <a:rPr lang="en-GB" dirty="0"/>
              <a:t>- </a:t>
            </a:r>
          </a:p>
          <a:p>
            <a:endParaRPr lang="en-GB" dirty="0"/>
          </a:p>
          <a:p>
            <a:r>
              <a:rPr lang="en-GB" sz="5500" dirty="0"/>
              <a:t>3D meshes</a:t>
            </a:r>
          </a:p>
        </p:txBody>
      </p:sp>
      <p:sp>
        <p:nvSpPr>
          <p:cNvPr id="19" name="TextBox 18"/>
          <p:cNvSpPr txBox="1"/>
          <p:nvPr/>
        </p:nvSpPr>
        <p:spPr>
          <a:xfrm>
            <a:off x="9613287" y="4800600"/>
            <a:ext cx="1359513" cy="381000"/>
          </a:xfrm>
          <a:prstGeom prst="rect">
            <a:avLst/>
          </a:prstGeom>
        </p:spPr>
        <p:txBody>
          <a:bodyPr vert="horz" wrap="square" lIns="0" tIns="0" rIns="0" bIns="0" rtlCol="0" anchor="t">
            <a:normAutofit/>
          </a:bodyPr>
          <a:lstStyle/>
          <a:p>
            <a:r>
              <a:rPr lang="en-GB" dirty="0"/>
              <a:t>Lighting</a:t>
            </a:r>
          </a:p>
        </p:txBody>
      </p:sp>
      <p:sp>
        <p:nvSpPr>
          <p:cNvPr id="20" name="TextBox 19"/>
          <p:cNvSpPr txBox="1"/>
          <p:nvPr/>
        </p:nvSpPr>
        <p:spPr>
          <a:xfrm>
            <a:off x="9613288" y="5410200"/>
            <a:ext cx="1359513" cy="381000"/>
          </a:xfrm>
          <a:prstGeom prst="rect">
            <a:avLst/>
          </a:prstGeom>
        </p:spPr>
        <p:txBody>
          <a:bodyPr vert="horz" wrap="square" lIns="0" tIns="0" rIns="0" bIns="0" rtlCol="0" anchor="t">
            <a:normAutofit/>
          </a:bodyPr>
          <a:lstStyle/>
          <a:p>
            <a:r>
              <a:rPr lang="en-GB" dirty="0"/>
              <a:t>Text labels</a:t>
            </a:r>
          </a:p>
        </p:txBody>
      </p:sp>
      <p:sp>
        <p:nvSpPr>
          <p:cNvPr id="21" name="Oval 20"/>
          <p:cNvSpPr/>
          <p:nvPr/>
        </p:nvSpPr>
        <p:spPr>
          <a:xfrm>
            <a:off x="9067800" y="4114800"/>
            <a:ext cx="381000" cy="438150"/>
          </a:xfrm>
          <a:prstGeom prst="ellipse">
            <a:avLst/>
          </a:prstGeom>
          <a:noFill/>
          <a:ln w="1905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p:cNvSpPr/>
          <p:nvPr/>
        </p:nvSpPr>
        <p:spPr>
          <a:xfrm>
            <a:off x="9067800" y="4724400"/>
            <a:ext cx="419100" cy="495300"/>
          </a:xfrm>
          <a:prstGeom prst="ellipse">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Content Placeholder 1"/>
          <p:cNvSpPr txBox="1">
            <a:spLocks/>
          </p:cNvSpPr>
          <p:nvPr/>
        </p:nvSpPr>
        <p:spPr>
          <a:xfrm>
            <a:off x="483865" y="1440000"/>
            <a:ext cx="11154300"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graphicFrame>
        <p:nvGraphicFramePr>
          <p:cNvPr id="11" name="Table 10"/>
          <p:cNvGraphicFramePr>
            <a:graphicFrameLocks noGrp="1"/>
          </p:cNvGraphicFramePr>
          <p:nvPr/>
        </p:nvGraphicFramePr>
        <p:xfrm>
          <a:off x="702153" y="1295400"/>
          <a:ext cx="10717725" cy="1432560"/>
        </p:xfrm>
        <a:graphic>
          <a:graphicData uri="http://schemas.openxmlformats.org/drawingml/2006/table">
            <a:tbl>
              <a:tblPr firstRow="1" bandRow="1">
                <a:tableStyleId>{5C22544A-7EE6-4342-B048-85BDC9FD1C3A}</a:tableStyleId>
              </a:tblPr>
              <a:tblGrid>
                <a:gridCol w="1317971">
                  <a:extLst>
                    <a:ext uri="{9D8B030D-6E8A-4147-A177-3AD203B41FA5}">
                      <a16:colId xmlns:a16="http://schemas.microsoft.com/office/drawing/2014/main" val="20000"/>
                    </a:ext>
                  </a:extLst>
                </a:gridCol>
                <a:gridCol w="1491928">
                  <a:extLst>
                    <a:ext uri="{9D8B030D-6E8A-4147-A177-3AD203B41FA5}">
                      <a16:colId xmlns:a16="http://schemas.microsoft.com/office/drawing/2014/main" val="20001"/>
                    </a:ext>
                  </a:extLst>
                </a:gridCol>
                <a:gridCol w="1317971">
                  <a:extLst>
                    <a:ext uri="{9D8B030D-6E8A-4147-A177-3AD203B41FA5}">
                      <a16:colId xmlns:a16="http://schemas.microsoft.com/office/drawing/2014/main" val="20002"/>
                    </a:ext>
                  </a:extLst>
                </a:gridCol>
                <a:gridCol w="1317971">
                  <a:extLst>
                    <a:ext uri="{9D8B030D-6E8A-4147-A177-3AD203B41FA5}">
                      <a16:colId xmlns:a16="http://schemas.microsoft.com/office/drawing/2014/main" val="20003"/>
                    </a:ext>
                  </a:extLst>
                </a:gridCol>
                <a:gridCol w="1317971">
                  <a:extLst>
                    <a:ext uri="{9D8B030D-6E8A-4147-A177-3AD203B41FA5}">
                      <a16:colId xmlns:a16="http://schemas.microsoft.com/office/drawing/2014/main" val="20004"/>
                    </a:ext>
                  </a:extLst>
                </a:gridCol>
                <a:gridCol w="1317971">
                  <a:extLst>
                    <a:ext uri="{9D8B030D-6E8A-4147-A177-3AD203B41FA5}">
                      <a16:colId xmlns:a16="http://schemas.microsoft.com/office/drawing/2014/main" val="20005"/>
                    </a:ext>
                  </a:extLst>
                </a:gridCol>
                <a:gridCol w="1317971">
                  <a:extLst>
                    <a:ext uri="{9D8B030D-6E8A-4147-A177-3AD203B41FA5}">
                      <a16:colId xmlns:a16="http://schemas.microsoft.com/office/drawing/2014/main" val="20006"/>
                    </a:ext>
                  </a:extLst>
                </a:gridCol>
                <a:gridCol w="1317971">
                  <a:extLst>
                    <a:ext uri="{9D8B030D-6E8A-4147-A177-3AD203B41FA5}">
                      <a16:colId xmlns:a16="http://schemas.microsoft.com/office/drawing/2014/main" val="20007"/>
                    </a:ext>
                  </a:extLst>
                </a:gridCol>
              </a:tblGrid>
              <a:tr h="450532">
                <a:tc>
                  <a:txBody>
                    <a:bodyPr/>
                    <a:lstStyle/>
                    <a:p>
                      <a:r>
                        <a:rPr lang="en-GB" sz="1400" dirty="0"/>
                        <a:t>Skybox/</a:t>
                      </a:r>
                      <a:br>
                        <a:rPr lang="en-GB" sz="1400" dirty="0"/>
                      </a:br>
                      <a:r>
                        <a:rPr lang="en-GB" sz="1400" dirty="0"/>
                        <a:t>background</a:t>
                      </a:r>
                    </a:p>
                  </a:txBody>
                  <a:tcPr/>
                </a:tc>
                <a:tc>
                  <a:txBody>
                    <a:bodyPr/>
                    <a:lstStyle/>
                    <a:p>
                      <a:r>
                        <a:rPr lang="en-GB" sz="1400" dirty="0"/>
                        <a:t>Level geometry</a:t>
                      </a:r>
                    </a:p>
                  </a:txBody>
                  <a:tcPr/>
                </a:tc>
                <a:tc>
                  <a:txBody>
                    <a:bodyPr/>
                    <a:lstStyle/>
                    <a:p>
                      <a:r>
                        <a:rPr lang="en-GB" sz="1400" dirty="0"/>
                        <a:t>Model</a:t>
                      </a:r>
                    </a:p>
                  </a:txBody>
                  <a:tcPr/>
                </a:tc>
                <a:tc>
                  <a:txBody>
                    <a:bodyPr/>
                    <a:lstStyle/>
                    <a:p>
                      <a:r>
                        <a:rPr lang="en-GB" sz="1400" dirty="0"/>
                        <a:t>Texture</a:t>
                      </a:r>
                    </a:p>
                  </a:txBody>
                  <a:tcPr/>
                </a:tc>
                <a:tc>
                  <a:txBody>
                    <a:bodyPr/>
                    <a:lstStyle/>
                    <a:p>
                      <a:r>
                        <a:rPr lang="en-GB" sz="1400" dirty="0"/>
                        <a:t>Camera</a:t>
                      </a:r>
                    </a:p>
                  </a:txBody>
                  <a:tcPr/>
                </a:tc>
                <a:tc>
                  <a:txBody>
                    <a:bodyPr/>
                    <a:lstStyle/>
                    <a:p>
                      <a:r>
                        <a:rPr lang="en-GB" sz="1400" dirty="0"/>
                        <a:t>Lighting</a:t>
                      </a:r>
                    </a:p>
                  </a:txBody>
                  <a:tcPr/>
                </a:tc>
                <a:tc>
                  <a:txBody>
                    <a:bodyPr/>
                    <a:lstStyle/>
                    <a:p>
                      <a:r>
                        <a:rPr lang="en-GB" sz="1400" dirty="0"/>
                        <a:t>Effects</a:t>
                      </a:r>
                    </a:p>
                  </a:txBody>
                  <a:tcPr/>
                </a:tc>
                <a:tc>
                  <a:txBody>
                    <a:bodyPr/>
                    <a:lstStyle/>
                    <a:p>
                      <a:r>
                        <a:rPr lang="en-GB" sz="1400" dirty="0"/>
                        <a:t>Text overlay</a:t>
                      </a:r>
                    </a:p>
                  </a:txBody>
                  <a:tcPr/>
                </a:tc>
                <a:extLst>
                  <a:ext uri="{0D108BD9-81ED-4DB2-BD59-A6C34878D82A}">
                    <a16:rowId xmlns:a16="http://schemas.microsoft.com/office/drawing/2014/main" val="10000"/>
                  </a:ext>
                </a:extLst>
              </a:tr>
              <a:tr h="416845">
                <a:tc>
                  <a:txBody>
                    <a:bodyPr/>
                    <a:lstStyle/>
                    <a:p>
                      <a:r>
                        <a:rPr lang="en-GB" dirty="0"/>
                        <a:t>Six image files</a:t>
                      </a:r>
                    </a:p>
                  </a:txBody>
                  <a:tcPr/>
                </a:tc>
                <a:tc>
                  <a:txBody>
                    <a:bodyPr/>
                    <a:lstStyle/>
                    <a:p>
                      <a:r>
                        <a:rPr lang="en-GB" dirty="0"/>
                        <a:t>3D static meshes</a:t>
                      </a:r>
                    </a:p>
                  </a:txBody>
                  <a:tcPr/>
                </a:tc>
                <a:tc>
                  <a:txBody>
                    <a:bodyPr/>
                    <a:lstStyle/>
                    <a:p>
                      <a:r>
                        <a:rPr lang="en-GB" dirty="0"/>
                        <a:t>3D sprite objects</a:t>
                      </a:r>
                    </a:p>
                  </a:txBody>
                  <a:tcPr/>
                </a:tc>
                <a:tc>
                  <a:txBody>
                    <a:bodyPr/>
                    <a:lstStyle/>
                    <a:p>
                      <a:r>
                        <a:rPr lang="en-GB" dirty="0"/>
                        <a:t>2D images</a:t>
                      </a:r>
                    </a:p>
                  </a:txBody>
                  <a:tcPr/>
                </a:tc>
                <a:tc>
                  <a:txBody>
                    <a:bodyPr/>
                    <a:lstStyle/>
                    <a:p>
                      <a:r>
                        <a:rPr lang="en-GB" dirty="0"/>
                        <a:t>Perspective or orthogonal</a:t>
                      </a:r>
                    </a:p>
                  </a:txBody>
                  <a:tcPr/>
                </a:tc>
                <a:tc>
                  <a:txBody>
                    <a:bodyPr/>
                    <a:lstStyle/>
                    <a:p>
                      <a:r>
                        <a:rPr lang="en-GB" dirty="0"/>
                        <a:t>Specular, </a:t>
                      </a:r>
                    </a:p>
                    <a:p>
                      <a:r>
                        <a:rPr lang="en-GB" dirty="0"/>
                        <a:t>ambient, diffuse</a:t>
                      </a:r>
                    </a:p>
                  </a:txBody>
                  <a:tcPr/>
                </a:tc>
                <a:tc>
                  <a:txBody>
                    <a:bodyPr/>
                    <a:lstStyle/>
                    <a:p>
                      <a:r>
                        <a:rPr lang="en-GB" dirty="0"/>
                        <a:t>Particle systems </a:t>
                      </a:r>
                    </a:p>
                  </a:txBody>
                  <a:tcPr/>
                </a:tc>
                <a:tc>
                  <a:txBody>
                    <a:bodyPr/>
                    <a:lstStyle/>
                    <a:p>
                      <a:r>
                        <a:rPr lang="en-GB" dirty="0"/>
                        <a:t>Score,</a:t>
                      </a:r>
                      <a:r>
                        <a:rPr lang="en-GB" baseline="0" dirty="0"/>
                        <a:t> time, ammo</a:t>
                      </a:r>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600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The game loop is the main code of your game:</a:t>
            </a:r>
          </a:p>
          <a:p>
            <a:pPr lvl="1"/>
            <a:r>
              <a:rPr lang="en-GB" dirty="0"/>
              <a:t>Three phases: initialize, update and render</a:t>
            </a:r>
          </a:p>
          <a:p>
            <a:r>
              <a:rPr lang="en-GB" dirty="0"/>
              <a:t>Many different implementations on the game loop are possible.</a:t>
            </a:r>
            <a:br>
              <a:rPr lang="en-GB" dirty="0"/>
            </a:br>
            <a:endParaRPr lang="en-GB" dirty="0"/>
          </a:p>
          <a:p>
            <a:pPr algn="ctr"/>
            <a:r>
              <a:rPr lang="en-GB" dirty="0"/>
              <a:t>Basic game loop:</a:t>
            </a:r>
          </a:p>
          <a:p>
            <a:endParaRPr lang="en-GB" dirty="0"/>
          </a:p>
          <a:p>
            <a:r>
              <a:rPr lang="en-GB" dirty="0"/>
              <a:t>This simple loop isn’t hardware specific.</a:t>
            </a:r>
            <a:br>
              <a:rPr lang="en-GB" dirty="0"/>
            </a:br>
            <a:br>
              <a:rPr lang="en-GB" dirty="0"/>
            </a:br>
            <a:r>
              <a:rPr lang="en-GB" dirty="0"/>
              <a:t>In the context of the code above,  the framerate is number of times </a:t>
            </a:r>
            <a:r>
              <a:rPr lang="en-GB" dirty="0" err="1"/>
              <a:t>display_game</a:t>
            </a:r>
            <a:r>
              <a:rPr lang="en-GB" dirty="0"/>
              <a:t>() is called per second. Game speed is number of times </a:t>
            </a:r>
            <a:r>
              <a:rPr lang="en-GB" dirty="0" err="1"/>
              <a:t>update_game</a:t>
            </a:r>
            <a:r>
              <a:rPr lang="en-GB" dirty="0"/>
              <a:t>() is called per second.</a:t>
            </a:r>
          </a:p>
        </p:txBody>
      </p:sp>
      <p:sp>
        <p:nvSpPr>
          <p:cNvPr id="3" name="Title 2"/>
          <p:cNvSpPr>
            <a:spLocks noGrp="1"/>
          </p:cNvSpPr>
          <p:nvPr>
            <p:ph type="title"/>
          </p:nvPr>
        </p:nvSpPr>
        <p:spPr/>
        <p:txBody>
          <a:bodyPr>
            <a:normAutofit/>
          </a:bodyPr>
          <a:lstStyle/>
          <a:p>
            <a:r>
              <a:rPr lang="en-GB" dirty="0"/>
              <a:t>The Game Loop</a:t>
            </a:r>
          </a:p>
        </p:txBody>
      </p:sp>
      <p:sp>
        <p:nvSpPr>
          <p:cNvPr id="4" name="TextBox 3"/>
          <p:cNvSpPr txBox="1"/>
          <p:nvPr/>
        </p:nvSpPr>
        <p:spPr>
          <a:xfrm>
            <a:off x="7543800" y="3124200"/>
            <a:ext cx="4286250" cy="1143000"/>
          </a:xfrm>
          <a:prstGeom prst="rect">
            <a:avLst/>
          </a:prstGeom>
        </p:spPr>
        <p:txBody>
          <a:bodyPr vert="horz" wrap="square" lIns="0" tIns="0" rIns="0" bIns="0" rtlCol="0" anchor="t">
            <a:normAutofit fontScale="92500" lnSpcReduction="20000"/>
          </a:bodyPr>
          <a:lstStyle/>
          <a:p>
            <a:pPr marL="0" lvl="4"/>
            <a:r>
              <a:rPr lang="en-GB" dirty="0"/>
              <a:t>bool </a:t>
            </a:r>
            <a:r>
              <a:rPr lang="en-GB" dirty="0" err="1"/>
              <a:t>game_is_running</a:t>
            </a:r>
            <a:r>
              <a:rPr lang="en-GB" dirty="0"/>
              <a:t> = true; </a:t>
            </a:r>
            <a:br>
              <a:rPr lang="en-GB" dirty="0"/>
            </a:br>
            <a:r>
              <a:rPr lang="en-GB" dirty="0"/>
              <a:t>while( </a:t>
            </a:r>
            <a:r>
              <a:rPr lang="en-GB" dirty="0" err="1"/>
              <a:t>game_is_running</a:t>
            </a:r>
            <a:r>
              <a:rPr lang="en-GB" dirty="0"/>
              <a:t> ) { </a:t>
            </a:r>
            <a:br>
              <a:rPr lang="en-GB" dirty="0"/>
            </a:br>
            <a:r>
              <a:rPr lang="en-GB" dirty="0"/>
              <a:t>		</a:t>
            </a:r>
            <a:r>
              <a:rPr lang="en-GB" dirty="0" err="1"/>
              <a:t>update_game</a:t>
            </a:r>
            <a:r>
              <a:rPr lang="en-GB" dirty="0"/>
              <a:t>(); </a:t>
            </a:r>
            <a:br>
              <a:rPr lang="en-GB" dirty="0"/>
            </a:br>
            <a:r>
              <a:rPr lang="en-GB" dirty="0"/>
              <a:t>		</a:t>
            </a:r>
            <a:r>
              <a:rPr lang="en-GB" dirty="0" err="1"/>
              <a:t>display_game</a:t>
            </a:r>
            <a:r>
              <a:rPr lang="en-GB" dirty="0"/>
              <a:t>(); </a:t>
            </a:r>
          </a:p>
          <a:p>
            <a:pPr marL="0" lvl="4"/>
            <a:r>
              <a:rPr lang="en-GB" dirty="0"/>
              <a:t>}</a:t>
            </a:r>
          </a:p>
          <a:p>
            <a:pPr marL="0" lvl="4"/>
            <a:endParaRPr lang="en-GB" dirty="0"/>
          </a:p>
          <a:p>
            <a:endParaRPr lang="en-GB" dirty="0"/>
          </a:p>
        </p:txBody>
      </p:sp>
    </p:spTree>
    <p:extLst>
      <p:ext uri="{BB962C8B-B14F-4D97-AF65-F5344CB8AC3E}">
        <p14:creationId xmlns:p14="http://schemas.microsoft.com/office/powerpoint/2010/main" val="396138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game’s frames per second (FPS) is the number of times</a:t>
            </a:r>
            <a:br>
              <a:rPr lang="en-GB" dirty="0"/>
            </a:br>
            <a:r>
              <a:rPr lang="en-GB" dirty="0"/>
              <a:t>the update-render loop runs per second.</a:t>
            </a:r>
          </a:p>
          <a:p>
            <a:r>
              <a:rPr lang="en-GB" dirty="0"/>
              <a:t>The previous slide’s code runs as fast as it can. FPS will</a:t>
            </a:r>
            <a:br>
              <a:rPr lang="en-GB" dirty="0"/>
            </a:br>
            <a:r>
              <a:rPr lang="en-GB" dirty="0"/>
              <a:t>be determined by work to be done and platform speed.</a:t>
            </a:r>
          </a:p>
          <a:p>
            <a:endParaRPr lang="en-GB" dirty="0"/>
          </a:p>
          <a:p>
            <a:endParaRPr lang="en-GB" dirty="0"/>
          </a:p>
          <a:p>
            <a:pPr algn="r"/>
            <a:r>
              <a:rPr lang="en-GB" dirty="0"/>
              <a:t>It is key to run the game at a consistent speed,</a:t>
            </a:r>
            <a:br>
              <a:rPr lang="en-GB" dirty="0"/>
            </a:br>
            <a:r>
              <a:rPr lang="en-GB" dirty="0"/>
              <a:t>regardless of hardware.</a:t>
            </a:r>
            <a:br>
              <a:rPr lang="en-GB" dirty="0"/>
            </a:br>
            <a:br>
              <a:rPr lang="en-GB" dirty="0"/>
            </a:br>
            <a:r>
              <a:rPr lang="en-GB" dirty="0"/>
              <a:t>The aim is to limit the FPS so that it is stable.</a:t>
            </a:r>
          </a:p>
          <a:p>
            <a:pPr algn="r"/>
            <a:endParaRPr lang="en-GB" dirty="0"/>
          </a:p>
          <a:p>
            <a:pPr algn="r"/>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The Game Loop: Frames per Second and Game Speed</a:t>
            </a:r>
          </a:p>
        </p:txBody>
      </p:sp>
      <p:sp>
        <p:nvSpPr>
          <p:cNvPr id="4" name="Rectangle 3"/>
          <p:cNvSpPr/>
          <p:nvPr/>
        </p:nvSpPr>
        <p:spPr>
          <a:xfrm>
            <a:off x="8610601" y="967075"/>
            <a:ext cx="1613241" cy="2240612"/>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Update</a:t>
            </a:r>
            <a:endParaRPr lang="en-GB" dirty="0"/>
          </a:p>
        </p:txBody>
      </p:sp>
      <p:sp>
        <p:nvSpPr>
          <p:cNvPr id="5" name="Rectangle 4"/>
          <p:cNvSpPr/>
          <p:nvPr/>
        </p:nvSpPr>
        <p:spPr>
          <a:xfrm>
            <a:off x="10210801" y="967075"/>
            <a:ext cx="1613241" cy="2240612"/>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Render</a:t>
            </a:r>
            <a:endParaRPr lang="en-GB" dirty="0"/>
          </a:p>
        </p:txBody>
      </p:sp>
      <p:cxnSp>
        <p:nvCxnSpPr>
          <p:cNvPr id="7" name="Straight Arrow Connector 6"/>
          <p:cNvCxnSpPr/>
          <p:nvPr/>
        </p:nvCxnSpPr>
        <p:spPr>
          <a:xfrm flipV="1">
            <a:off x="8595341" y="3352802"/>
            <a:ext cx="322870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796766" y="3462996"/>
            <a:ext cx="795034" cy="270804"/>
          </a:xfrm>
          <a:prstGeom prst="rect">
            <a:avLst/>
          </a:prstGeom>
        </p:spPr>
        <p:txBody>
          <a:bodyPr vert="horz" wrap="square" lIns="0" tIns="0" rIns="0" bIns="0" rtlCol="0" anchor="t">
            <a:normAutofit fontScale="85000" lnSpcReduction="10000"/>
          </a:bodyPr>
          <a:lstStyle/>
          <a:p>
            <a:r>
              <a:rPr lang="en-GB" dirty="0"/>
              <a:t>1 Second</a:t>
            </a:r>
          </a:p>
        </p:txBody>
      </p:sp>
      <p:cxnSp>
        <p:nvCxnSpPr>
          <p:cNvPr id="10" name="Straight Connector 9"/>
          <p:cNvCxnSpPr>
            <a:endCxn id="8" idx="1"/>
          </p:cNvCxnSpPr>
          <p:nvPr/>
        </p:nvCxnSpPr>
        <p:spPr>
          <a:xfrm>
            <a:off x="8595340" y="3352802"/>
            <a:ext cx="1201426" cy="245596"/>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591801" y="3352802"/>
            <a:ext cx="1232241" cy="228598"/>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626096" y="3657600"/>
            <a:ext cx="1956305" cy="304800"/>
          </a:xfrm>
          <a:prstGeom prst="rect">
            <a:avLst/>
          </a:prstGeom>
        </p:spPr>
        <p:txBody>
          <a:bodyPr vert="horz" wrap="square" lIns="0" tIns="0" rIns="0" bIns="0" rtlCol="0" anchor="t">
            <a:normAutofit/>
          </a:bodyPr>
          <a:lstStyle/>
          <a:p>
            <a:r>
              <a:rPr lang="en-GB" sz="1200" dirty="0"/>
              <a:t>1 </a:t>
            </a:r>
            <a:r>
              <a:rPr lang="en-GB" sz="1300" dirty="0"/>
              <a:t>Frame per Second</a:t>
            </a:r>
          </a:p>
        </p:txBody>
      </p:sp>
      <p:grpSp>
        <p:nvGrpSpPr>
          <p:cNvPr id="6" name="Group 5">
            <a:extLst>
              <a:ext uri="{FF2B5EF4-FFF2-40B4-BE49-F238E27FC236}">
                <a16:creationId xmlns:a16="http://schemas.microsoft.com/office/drawing/2014/main" id="{31AB8F21-CC5C-4E2F-A680-DEA82343E15D}"/>
              </a:ext>
            </a:extLst>
          </p:cNvPr>
          <p:cNvGrpSpPr/>
          <p:nvPr/>
        </p:nvGrpSpPr>
        <p:grpSpPr>
          <a:xfrm>
            <a:off x="746740" y="3487216"/>
            <a:ext cx="3228702" cy="2995325"/>
            <a:chOff x="746740" y="3852976"/>
            <a:chExt cx="3228702" cy="2995325"/>
          </a:xfrm>
        </p:grpSpPr>
        <p:sp>
          <p:nvSpPr>
            <p:cNvPr id="22" name="Rectangle 21"/>
            <p:cNvSpPr/>
            <p:nvPr/>
          </p:nvSpPr>
          <p:spPr>
            <a:xfrm>
              <a:off x="762001" y="3852976"/>
              <a:ext cx="304799" cy="2240612"/>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sp>
          <p:nvSpPr>
            <p:cNvPr id="23" name="Rectangle 22"/>
            <p:cNvSpPr/>
            <p:nvPr/>
          </p:nvSpPr>
          <p:spPr>
            <a:xfrm>
              <a:off x="1066800" y="3852976"/>
              <a:ext cx="304799" cy="2240612"/>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a:t>
              </a:r>
              <a:endParaRPr lang="en-GB" dirty="0"/>
            </a:p>
          </p:txBody>
        </p:sp>
        <p:cxnSp>
          <p:nvCxnSpPr>
            <p:cNvPr id="24" name="Straight Arrow Connector 23"/>
            <p:cNvCxnSpPr/>
            <p:nvPr/>
          </p:nvCxnSpPr>
          <p:spPr>
            <a:xfrm flipV="1">
              <a:off x="746741" y="6238703"/>
              <a:ext cx="322870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948166" y="6348897"/>
              <a:ext cx="795034" cy="270804"/>
            </a:xfrm>
            <a:prstGeom prst="rect">
              <a:avLst/>
            </a:prstGeom>
          </p:spPr>
          <p:txBody>
            <a:bodyPr vert="horz" wrap="square" lIns="0" tIns="0" rIns="0" bIns="0" rtlCol="0" anchor="t">
              <a:normAutofit fontScale="85000" lnSpcReduction="10000"/>
            </a:bodyPr>
            <a:lstStyle/>
            <a:p>
              <a:r>
                <a:rPr lang="en-GB" dirty="0"/>
                <a:t>1 Second</a:t>
              </a:r>
            </a:p>
          </p:txBody>
        </p:sp>
        <p:cxnSp>
          <p:nvCxnSpPr>
            <p:cNvPr id="26" name="Straight Connector 25"/>
            <p:cNvCxnSpPr>
              <a:endCxn id="25" idx="1"/>
            </p:cNvCxnSpPr>
            <p:nvPr/>
          </p:nvCxnSpPr>
          <p:spPr>
            <a:xfrm>
              <a:off x="746740" y="6238703"/>
              <a:ext cx="1201426" cy="245596"/>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743201" y="6238703"/>
              <a:ext cx="1232241" cy="228598"/>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777496" y="6543501"/>
              <a:ext cx="1956305" cy="304800"/>
            </a:xfrm>
            <a:prstGeom prst="rect">
              <a:avLst/>
            </a:prstGeom>
          </p:spPr>
          <p:txBody>
            <a:bodyPr vert="horz" wrap="square" lIns="0" tIns="0" rIns="0" bIns="0" rtlCol="0" anchor="t">
              <a:normAutofit/>
            </a:bodyPr>
            <a:lstStyle/>
            <a:p>
              <a:r>
                <a:rPr lang="en-GB" sz="1300" dirty="0"/>
                <a:t>5 Frames per Second</a:t>
              </a:r>
            </a:p>
          </p:txBody>
        </p:sp>
        <p:sp>
          <p:nvSpPr>
            <p:cNvPr id="29" name="Rectangle 28"/>
            <p:cNvSpPr/>
            <p:nvPr/>
          </p:nvSpPr>
          <p:spPr>
            <a:xfrm>
              <a:off x="1376932" y="3852976"/>
              <a:ext cx="304799" cy="2240612"/>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sp>
          <p:nvSpPr>
            <p:cNvPr id="30" name="Rectangle 29"/>
            <p:cNvSpPr/>
            <p:nvPr/>
          </p:nvSpPr>
          <p:spPr>
            <a:xfrm>
              <a:off x="1681731" y="3852976"/>
              <a:ext cx="304799" cy="2240612"/>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a:t>
              </a:r>
              <a:endParaRPr lang="en-GB" dirty="0"/>
            </a:p>
          </p:txBody>
        </p:sp>
        <p:sp>
          <p:nvSpPr>
            <p:cNvPr id="31" name="Rectangle 30"/>
            <p:cNvSpPr/>
            <p:nvPr/>
          </p:nvSpPr>
          <p:spPr>
            <a:xfrm>
              <a:off x="1976650" y="3855388"/>
              <a:ext cx="304799" cy="2238200"/>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sp>
          <p:nvSpPr>
            <p:cNvPr id="32" name="Rectangle 31"/>
            <p:cNvSpPr/>
            <p:nvPr/>
          </p:nvSpPr>
          <p:spPr>
            <a:xfrm>
              <a:off x="2281449" y="3855388"/>
              <a:ext cx="304799" cy="2238200"/>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a:t>
              </a:r>
              <a:endParaRPr lang="en-GB" dirty="0"/>
            </a:p>
          </p:txBody>
        </p:sp>
        <p:sp>
          <p:nvSpPr>
            <p:cNvPr id="33" name="Rectangle 32"/>
            <p:cNvSpPr/>
            <p:nvPr/>
          </p:nvSpPr>
          <p:spPr>
            <a:xfrm>
              <a:off x="2590803" y="3855388"/>
              <a:ext cx="304799" cy="2238200"/>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sp>
          <p:nvSpPr>
            <p:cNvPr id="34" name="Rectangle 33"/>
            <p:cNvSpPr/>
            <p:nvPr/>
          </p:nvSpPr>
          <p:spPr>
            <a:xfrm>
              <a:off x="2895602" y="3855388"/>
              <a:ext cx="304799" cy="2238200"/>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a:t>
              </a:r>
              <a:endParaRPr lang="en-GB" dirty="0"/>
            </a:p>
          </p:txBody>
        </p:sp>
        <p:sp>
          <p:nvSpPr>
            <p:cNvPr id="35" name="Rectangle 34"/>
            <p:cNvSpPr/>
            <p:nvPr/>
          </p:nvSpPr>
          <p:spPr>
            <a:xfrm>
              <a:off x="3200403" y="3852976"/>
              <a:ext cx="342897" cy="2240612"/>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sp>
          <p:nvSpPr>
            <p:cNvPr id="36" name="Rectangle 35"/>
            <p:cNvSpPr/>
            <p:nvPr/>
          </p:nvSpPr>
          <p:spPr>
            <a:xfrm>
              <a:off x="3543300" y="3852976"/>
              <a:ext cx="304799" cy="2240612"/>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a:t>
              </a:r>
              <a:endParaRPr lang="en-GB" dirty="0"/>
            </a:p>
          </p:txBody>
        </p:sp>
      </p:grpSp>
    </p:spTree>
    <p:extLst>
      <p:ext uri="{BB962C8B-B14F-4D97-AF65-F5344CB8AC3E}">
        <p14:creationId xmlns:p14="http://schemas.microsoft.com/office/powerpoint/2010/main" val="113025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Aim to complete all processing and rendering </a:t>
            </a:r>
            <a:br>
              <a:rPr lang="en-GB" dirty="0"/>
            </a:br>
            <a:r>
              <a:rPr lang="en-GB" dirty="0"/>
              <a:t>within a specified time (16ms per frame for 60FPS).</a:t>
            </a:r>
            <a:br>
              <a:rPr lang="en-GB" dirty="0"/>
            </a:br>
            <a:br>
              <a:rPr lang="en-GB" dirty="0"/>
            </a:br>
            <a:r>
              <a:rPr lang="en-GB" dirty="0"/>
              <a:t>Will need to implement sleep to achieve </a:t>
            </a:r>
            <a:br>
              <a:rPr lang="en-GB" dirty="0"/>
            </a:br>
            <a:r>
              <a:rPr lang="en-GB" dirty="0"/>
              <a:t>constant framerate.</a:t>
            </a:r>
          </a:p>
          <a:p>
            <a:endParaRPr lang="en-GB" dirty="0"/>
          </a:p>
          <a:p>
            <a:pPr algn="r"/>
            <a:r>
              <a:rPr lang="en-GB" dirty="0"/>
              <a:t>To achieve constant game speed, both sleep </a:t>
            </a:r>
            <a:br>
              <a:rPr lang="en-GB" dirty="0"/>
            </a:br>
            <a:r>
              <a:rPr lang="en-GB" dirty="0"/>
              <a:t>and frameskips need to be implemented.</a:t>
            </a:r>
            <a:br>
              <a:rPr lang="en-GB" dirty="0"/>
            </a:br>
            <a:br>
              <a:rPr lang="en-GB" dirty="0"/>
            </a:br>
            <a:r>
              <a:rPr lang="en-GB" dirty="0"/>
              <a:t>Achieving constant game speed </a:t>
            </a:r>
            <a:br>
              <a:rPr lang="en-GB" dirty="0"/>
            </a:br>
            <a:r>
              <a:rPr lang="en-GB" dirty="0"/>
              <a:t>may mean dropping rendering frames. </a:t>
            </a:r>
          </a:p>
          <a:p>
            <a:endParaRPr lang="en-GB" dirty="0"/>
          </a:p>
          <a:p>
            <a:endParaRPr lang="en-GB" dirty="0"/>
          </a:p>
        </p:txBody>
      </p:sp>
      <p:sp>
        <p:nvSpPr>
          <p:cNvPr id="3" name="Title 2"/>
          <p:cNvSpPr>
            <a:spLocks noGrp="1"/>
          </p:cNvSpPr>
          <p:nvPr>
            <p:ph type="title"/>
          </p:nvPr>
        </p:nvSpPr>
        <p:spPr/>
        <p:txBody>
          <a:bodyPr>
            <a:normAutofit/>
          </a:bodyPr>
          <a:lstStyle/>
          <a:p>
            <a:r>
              <a:rPr lang="en-GB" dirty="0"/>
              <a:t>The Game Loop: Sleep</a:t>
            </a:r>
          </a:p>
        </p:txBody>
      </p:sp>
      <p:sp>
        <p:nvSpPr>
          <p:cNvPr id="4" name="Rectangle 3"/>
          <p:cNvSpPr/>
          <p:nvPr/>
        </p:nvSpPr>
        <p:spPr>
          <a:xfrm>
            <a:off x="8382001" y="509875"/>
            <a:ext cx="914400" cy="2240612"/>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sp>
        <p:nvSpPr>
          <p:cNvPr id="5" name="Rectangle 4"/>
          <p:cNvSpPr/>
          <p:nvPr/>
        </p:nvSpPr>
        <p:spPr>
          <a:xfrm>
            <a:off x="9296400" y="509875"/>
            <a:ext cx="914400" cy="2240612"/>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a:t>
            </a:r>
            <a:endParaRPr lang="en-GB" dirty="0"/>
          </a:p>
        </p:txBody>
      </p:sp>
      <p:cxnSp>
        <p:nvCxnSpPr>
          <p:cNvPr id="6" name="Straight Arrow Connector 5"/>
          <p:cNvCxnSpPr/>
          <p:nvPr/>
        </p:nvCxnSpPr>
        <p:spPr>
          <a:xfrm flipV="1">
            <a:off x="8366740" y="2895600"/>
            <a:ext cx="3291860" cy="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568166" y="3005796"/>
            <a:ext cx="795034" cy="270804"/>
          </a:xfrm>
          <a:prstGeom prst="rect">
            <a:avLst/>
          </a:prstGeom>
        </p:spPr>
        <p:txBody>
          <a:bodyPr vert="horz" wrap="square" lIns="0" tIns="0" rIns="0" bIns="0" rtlCol="0" anchor="t">
            <a:normAutofit/>
          </a:bodyPr>
          <a:lstStyle/>
          <a:p>
            <a:r>
              <a:rPr lang="en-GB" sz="1200" dirty="0"/>
              <a:t>1/10 Second</a:t>
            </a:r>
          </a:p>
        </p:txBody>
      </p:sp>
      <p:cxnSp>
        <p:nvCxnSpPr>
          <p:cNvPr id="8" name="Straight Connector 7"/>
          <p:cNvCxnSpPr>
            <a:endCxn id="7" idx="1"/>
          </p:cNvCxnSpPr>
          <p:nvPr/>
        </p:nvCxnSpPr>
        <p:spPr>
          <a:xfrm>
            <a:off x="8366740" y="2895602"/>
            <a:ext cx="1201426" cy="245596"/>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0363201" y="2895602"/>
            <a:ext cx="1232241" cy="228598"/>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0210800" y="509875"/>
            <a:ext cx="1384641" cy="2240612"/>
          </a:xfrm>
          <a:prstGeom prst="rect">
            <a:avLst/>
          </a:prstGeom>
          <a:solidFill>
            <a:schemeClr val="tx1">
              <a:lumMod val="95000"/>
              <a:lumOff val="5000"/>
              <a:alpha val="22000"/>
            </a:schemeClr>
          </a:solid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Sleep</a:t>
            </a:r>
            <a:endParaRPr lang="en-GB" dirty="0"/>
          </a:p>
        </p:txBody>
      </p:sp>
      <p:grpSp>
        <p:nvGrpSpPr>
          <p:cNvPr id="12" name="Group 11">
            <a:extLst>
              <a:ext uri="{FF2B5EF4-FFF2-40B4-BE49-F238E27FC236}">
                <a16:creationId xmlns:a16="http://schemas.microsoft.com/office/drawing/2014/main" id="{3AB61109-A926-4534-B8B4-4F312CD86272}"/>
              </a:ext>
            </a:extLst>
          </p:cNvPr>
          <p:cNvGrpSpPr/>
          <p:nvPr/>
        </p:nvGrpSpPr>
        <p:grpSpPr>
          <a:xfrm>
            <a:off x="622048" y="3291840"/>
            <a:ext cx="4178552" cy="3051401"/>
            <a:chOff x="622048" y="3581400"/>
            <a:chExt cx="4178552" cy="3051401"/>
          </a:xfrm>
        </p:grpSpPr>
        <p:sp>
          <p:nvSpPr>
            <p:cNvPr id="13" name="TextBox 12"/>
            <p:cNvSpPr txBox="1"/>
            <p:nvPr/>
          </p:nvSpPr>
          <p:spPr>
            <a:xfrm>
              <a:off x="1155448" y="6328001"/>
              <a:ext cx="3175505" cy="304800"/>
            </a:xfrm>
            <a:prstGeom prst="rect">
              <a:avLst/>
            </a:prstGeom>
          </p:spPr>
          <p:txBody>
            <a:bodyPr vert="horz" wrap="square" lIns="0" tIns="0" rIns="0" bIns="0" rtlCol="0" anchor="t">
              <a:noAutofit/>
            </a:bodyPr>
            <a:lstStyle/>
            <a:p>
              <a:r>
                <a:rPr lang="en-GB" sz="1300" dirty="0"/>
                <a:t>An example of achieving constant game speed through variable FPS</a:t>
              </a:r>
            </a:p>
          </p:txBody>
        </p:sp>
        <p:sp>
          <p:nvSpPr>
            <p:cNvPr id="56" name="TextBox 55"/>
            <p:cNvSpPr txBox="1"/>
            <p:nvPr/>
          </p:nvSpPr>
          <p:spPr>
            <a:xfrm>
              <a:off x="622048" y="6102752"/>
              <a:ext cx="1956305" cy="304800"/>
            </a:xfrm>
            <a:prstGeom prst="rect">
              <a:avLst/>
            </a:prstGeom>
          </p:spPr>
          <p:txBody>
            <a:bodyPr vert="horz" wrap="square" lIns="0" tIns="0" rIns="0" bIns="0" rtlCol="0" anchor="t">
              <a:normAutofit/>
            </a:bodyPr>
            <a:lstStyle/>
            <a:p>
              <a:pPr algn="ctr"/>
              <a:r>
                <a:rPr lang="en-GB" sz="1200" dirty="0"/>
                <a:t>Overtime</a:t>
              </a:r>
            </a:p>
          </p:txBody>
        </p:sp>
        <p:grpSp>
          <p:nvGrpSpPr>
            <p:cNvPr id="10" name="Group 9"/>
            <p:cNvGrpSpPr/>
            <p:nvPr/>
          </p:nvGrpSpPr>
          <p:grpSpPr>
            <a:xfrm>
              <a:off x="762000" y="3581400"/>
              <a:ext cx="4038600" cy="2514600"/>
              <a:chOff x="759619" y="3581400"/>
              <a:chExt cx="4038600" cy="2514600"/>
            </a:xfrm>
          </p:grpSpPr>
          <p:sp>
            <p:nvSpPr>
              <p:cNvPr id="14" name="Rectangle 13"/>
              <p:cNvSpPr/>
              <p:nvPr/>
            </p:nvSpPr>
            <p:spPr>
              <a:xfrm>
                <a:off x="759620" y="4191000"/>
                <a:ext cx="528458" cy="1601924"/>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sp>
            <p:nvSpPr>
              <p:cNvPr id="15" name="Rectangle 14"/>
              <p:cNvSpPr/>
              <p:nvPr/>
            </p:nvSpPr>
            <p:spPr>
              <a:xfrm>
                <a:off x="1293019" y="4191000"/>
                <a:ext cx="304799" cy="1601924"/>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a:t>
                </a:r>
                <a:endParaRPr lang="en-GB" dirty="0"/>
              </a:p>
            </p:txBody>
          </p:sp>
          <p:cxnSp>
            <p:nvCxnSpPr>
              <p:cNvPr id="37" name="Straight Connector 36"/>
              <p:cNvCxnSpPr/>
              <p:nvPr/>
            </p:nvCxnSpPr>
            <p:spPr>
              <a:xfrm>
                <a:off x="759619" y="3581400"/>
                <a:ext cx="2667000" cy="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59619" y="3581400"/>
                <a:ext cx="0" cy="613048"/>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597819" y="3581400"/>
                <a:ext cx="0" cy="60960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512219" y="3581400"/>
                <a:ext cx="0" cy="609600"/>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426619" y="3581400"/>
                <a:ext cx="0" cy="60960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679349" y="3619500"/>
                <a:ext cx="904517" cy="266700"/>
              </a:xfrm>
              <a:prstGeom prst="rect">
                <a:avLst/>
              </a:prstGeom>
            </p:spPr>
            <p:txBody>
              <a:bodyPr vert="horz" wrap="square" lIns="0" tIns="0" rIns="0" bIns="0" rtlCol="0" anchor="t">
                <a:normAutofit/>
              </a:bodyPr>
              <a:lstStyle/>
              <a:p>
                <a:r>
                  <a:rPr lang="en-GB" sz="1600" dirty="0"/>
                  <a:t>1 Frame</a:t>
                </a:r>
              </a:p>
            </p:txBody>
          </p:sp>
          <p:sp>
            <p:nvSpPr>
              <p:cNvPr id="45" name="TextBox 44"/>
              <p:cNvSpPr txBox="1"/>
              <p:nvPr/>
            </p:nvSpPr>
            <p:spPr>
              <a:xfrm>
                <a:off x="835819" y="3619500"/>
                <a:ext cx="904517" cy="266700"/>
              </a:xfrm>
              <a:prstGeom prst="rect">
                <a:avLst/>
              </a:prstGeom>
            </p:spPr>
            <p:txBody>
              <a:bodyPr vert="horz" wrap="square" lIns="0" tIns="0" rIns="0" bIns="0" rtlCol="0" anchor="t">
                <a:normAutofit/>
              </a:bodyPr>
              <a:lstStyle/>
              <a:p>
                <a:r>
                  <a:rPr lang="en-GB" sz="1600" dirty="0"/>
                  <a:t>1 Frame</a:t>
                </a:r>
              </a:p>
            </p:txBody>
          </p:sp>
          <p:sp>
            <p:nvSpPr>
              <p:cNvPr id="46" name="TextBox 45"/>
              <p:cNvSpPr txBox="1"/>
              <p:nvPr/>
            </p:nvSpPr>
            <p:spPr>
              <a:xfrm>
                <a:off x="2588419" y="3619500"/>
                <a:ext cx="904517" cy="266700"/>
              </a:xfrm>
              <a:prstGeom prst="rect">
                <a:avLst/>
              </a:prstGeom>
            </p:spPr>
            <p:txBody>
              <a:bodyPr vert="horz" wrap="square" lIns="0" tIns="0" rIns="0" bIns="0" rtlCol="0" anchor="t">
                <a:normAutofit/>
              </a:bodyPr>
              <a:lstStyle/>
              <a:p>
                <a:r>
                  <a:rPr lang="en-GB" sz="1600" dirty="0"/>
                  <a:t>1 Frame</a:t>
                </a:r>
              </a:p>
            </p:txBody>
          </p:sp>
          <p:sp>
            <p:nvSpPr>
              <p:cNvPr id="55" name="Rectangle 54"/>
              <p:cNvSpPr/>
              <p:nvPr/>
            </p:nvSpPr>
            <p:spPr>
              <a:xfrm>
                <a:off x="1597820" y="4191000"/>
                <a:ext cx="228599" cy="1601924"/>
              </a:xfrm>
              <a:prstGeom prst="rect">
                <a:avLst/>
              </a:prstGeom>
              <a:solidFill>
                <a:srgbClr val="C00000">
                  <a:alpha val="22000"/>
                </a:srgb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Overtime</a:t>
                </a:r>
              </a:p>
            </p:txBody>
          </p:sp>
          <p:sp>
            <p:nvSpPr>
              <p:cNvPr id="57" name="Rectangle 56"/>
              <p:cNvSpPr/>
              <p:nvPr/>
            </p:nvSpPr>
            <p:spPr>
              <a:xfrm>
                <a:off x="1826419" y="4191000"/>
                <a:ext cx="457200" cy="1601924"/>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sp>
            <p:nvSpPr>
              <p:cNvPr id="58" name="Rectangle 57"/>
              <p:cNvSpPr/>
              <p:nvPr/>
            </p:nvSpPr>
            <p:spPr>
              <a:xfrm>
                <a:off x="2283619" y="4189276"/>
                <a:ext cx="457200" cy="1601924"/>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cxnSp>
            <p:nvCxnSpPr>
              <p:cNvPr id="53" name="Straight Connector 52"/>
              <p:cNvCxnSpPr/>
              <p:nvPr/>
            </p:nvCxnSpPr>
            <p:spPr>
              <a:xfrm>
                <a:off x="1597819" y="4191000"/>
                <a:ext cx="0" cy="1905000"/>
              </a:xfrm>
              <a:prstGeom prst="line">
                <a:avLst/>
              </a:prstGeom>
              <a:ln w="254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512219" y="4191000"/>
                <a:ext cx="0" cy="1905000"/>
              </a:xfrm>
              <a:prstGeom prst="line">
                <a:avLst/>
              </a:prstGeom>
              <a:ln w="254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2740819" y="4191000"/>
                <a:ext cx="457200" cy="1601924"/>
              </a:xfrm>
              <a:prstGeom prst="rect">
                <a:avLst/>
              </a:prstGeom>
              <a:solidFill>
                <a:schemeClr val="accent1">
                  <a:alpha val="22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R</a:t>
                </a:r>
                <a:endParaRPr lang="en-GB" dirty="0"/>
              </a:p>
            </p:txBody>
          </p:sp>
          <p:sp>
            <p:nvSpPr>
              <p:cNvPr id="61" name="Rectangle 60"/>
              <p:cNvSpPr/>
              <p:nvPr/>
            </p:nvSpPr>
            <p:spPr>
              <a:xfrm>
                <a:off x="3198019" y="4189276"/>
                <a:ext cx="228601" cy="1601924"/>
              </a:xfrm>
              <a:prstGeom prst="rect">
                <a:avLst/>
              </a:prstGeom>
              <a:solidFill>
                <a:schemeClr val="tx1">
                  <a:lumMod val="95000"/>
                  <a:lumOff val="5000"/>
                  <a:alpha val="22000"/>
                </a:schemeClr>
              </a:solid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S</a:t>
                </a:r>
                <a:endParaRPr lang="en-GB" dirty="0"/>
              </a:p>
            </p:txBody>
          </p:sp>
          <p:sp>
            <p:nvSpPr>
              <p:cNvPr id="62" name="Rectangle 61"/>
              <p:cNvSpPr/>
              <p:nvPr/>
            </p:nvSpPr>
            <p:spPr>
              <a:xfrm>
                <a:off x="3431561" y="4191000"/>
                <a:ext cx="528458" cy="1601924"/>
              </a:xfrm>
              <a:prstGeom prst="rect">
                <a:avLst/>
              </a:prstGeom>
              <a:solidFill>
                <a:srgbClr val="00B050">
                  <a:alpha val="32000"/>
                </a:srgb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U</a:t>
                </a:r>
                <a:endParaRPr lang="en-GB" dirty="0"/>
              </a:p>
            </p:txBody>
          </p:sp>
          <p:cxnSp>
            <p:nvCxnSpPr>
              <p:cNvPr id="63" name="Straight Arrow Connector 62"/>
              <p:cNvCxnSpPr/>
              <p:nvPr/>
            </p:nvCxnSpPr>
            <p:spPr>
              <a:xfrm>
                <a:off x="4036219" y="5029200"/>
                <a:ext cx="762000" cy="0"/>
              </a:xfrm>
              <a:prstGeom prst="straightConnector1">
                <a:avLst/>
              </a:prstGeom>
              <a:ln w="25400">
                <a:prstDash val="dash"/>
                <a:tailEnd type="arrow"/>
              </a:ln>
            </p:spPr>
            <p:style>
              <a:lnRef idx="2">
                <a:schemeClr val="accent1"/>
              </a:lnRef>
              <a:fillRef idx="0">
                <a:schemeClr val="accent1"/>
              </a:fillRef>
              <a:effectRef idx="1">
                <a:schemeClr val="accent1"/>
              </a:effectRef>
              <a:fontRef idx="minor">
                <a:schemeClr val="tx1"/>
              </a:fontRef>
            </p:style>
          </p:cxnSp>
        </p:grpSp>
        <p:sp>
          <p:nvSpPr>
            <p:cNvPr id="65" name="TextBox 64"/>
            <p:cNvSpPr txBox="1"/>
            <p:nvPr/>
          </p:nvSpPr>
          <p:spPr>
            <a:xfrm>
              <a:off x="1587209" y="6093106"/>
              <a:ext cx="1956305" cy="304800"/>
            </a:xfrm>
            <a:prstGeom prst="rect">
              <a:avLst/>
            </a:prstGeom>
          </p:spPr>
          <p:txBody>
            <a:bodyPr vert="horz" wrap="square" lIns="0" tIns="0" rIns="0" bIns="0" rtlCol="0" anchor="t">
              <a:normAutofit/>
            </a:bodyPr>
            <a:lstStyle/>
            <a:p>
              <a:pPr algn="ctr"/>
              <a:r>
                <a:rPr lang="en-GB" sz="1200" dirty="0"/>
                <a:t>Frame skip</a:t>
              </a:r>
            </a:p>
          </p:txBody>
        </p:sp>
      </p:grpSp>
      <p:sp>
        <p:nvSpPr>
          <p:cNvPr id="34" name="TextBox 33"/>
          <p:cNvSpPr txBox="1"/>
          <p:nvPr/>
        </p:nvSpPr>
        <p:spPr>
          <a:xfrm>
            <a:off x="9326870" y="3276600"/>
            <a:ext cx="1645930" cy="270804"/>
          </a:xfrm>
          <a:prstGeom prst="rect">
            <a:avLst/>
          </a:prstGeom>
        </p:spPr>
        <p:txBody>
          <a:bodyPr vert="horz" wrap="square" lIns="0" tIns="0" rIns="0" bIns="0" rtlCol="0" anchor="t">
            <a:noAutofit/>
          </a:bodyPr>
          <a:lstStyle/>
          <a:p>
            <a:r>
              <a:rPr lang="en-GB" sz="1300" dirty="0"/>
              <a:t>10 frames per second</a:t>
            </a:r>
          </a:p>
        </p:txBody>
      </p:sp>
    </p:spTree>
    <p:extLst>
      <p:ext uri="{BB962C8B-B14F-4D97-AF65-F5344CB8AC3E}">
        <p14:creationId xmlns:p14="http://schemas.microsoft.com/office/powerpoint/2010/main" val="284803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92125" y="1479468"/>
            <a:ext cx="11180762" cy="4086225"/>
          </a:xfrm>
        </p:spPr>
        <p:txBody>
          <a:bodyPr/>
          <a:lstStyle/>
          <a:p>
            <a:r>
              <a:rPr lang="en-GB" dirty="0"/>
              <a:t>In Unity, all game objects are displayed under the Hierarchy window</a:t>
            </a:r>
            <a:br>
              <a:rPr lang="en-GB" dirty="0"/>
            </a:br>
            <a:br>
              <a:rPr lang="en-GB" dirty="0"/>
            </a:br>
            <a:r>
              <a:rPr lang="en-GB" dirty="0"/>
              <a:t>Here Unity will enable a developer to create parent-child </a:t>
            </a:r>
            <a:br>
              <a:rPr lang="en-GB" dirty="0"/>
            </a:br>
            <a:r>
              <a:rPr lang="en-GB" dirty="0"/>
              <a:t>relationships between game objects</a:t>
            </a:r>
            <a:br>
              <a:rPr lang="en-GB" dirty="0"/>
            </a:br>
            <a:br>
              <a:rPr lang="en-GB" dirty="0"/>
            </a:br>
            <a:r>
              <a:rPr lang="en-GB" dirty="0"/>
              <a:t>You will also be able to attach the same function to multiple</a:t>
            </a:r>
            <a:br>
              <a:rPr lang="en-GB" dirty="0"/>
            </a:br>
            <a:r>
              <a:rPr lang="en-GB" dirty="0"/>
              <a:t>objects</a:t>
            </a:r>
          </a:p>
          <a:p>
            <a:endParaRPr lang="en-GB" dirty="0"/>
          </a:p>
        </p:txBody>
      </p:sp>
      <p:sp>
        <p:nvSpPr>
          <p:cNvPr id="3" name="Title 2"/>
          <p:cNvSpPr>
            <a:spLocks noGrp="1"/>
          </p:cNvSpPr>
          <p:nvPr>
            <p:ph type="title"/>
          </p:nvPr>
        </p:nvSpPr>
        <p:spPr/>
        <p:txBody>
          <a:bodyPr>
            <a:normAutofit/>
          </a:bodyPr>
          <a:lstStyle/>
          <a:p>
            <a:r>
              <a:rPr lang="en-GB" dirty="0"/>
              <a:t>Unity: Hierarchy</a:t>
            </a:r>
          </a:p>
        </p:txBody>
      </p:sp>
      <p:pic>
        <p:nvPicPr>
          <p:cNvPr id="7" name="Picture 6">
            <a:extLst>
              <a:ext uri="{FF2B5EF4-FFF2-40B4-BE49-F238E27FC236}">
                <a16:creationId xmlns:a16="http://schemas.microsoft.com/office/drawing/2014/main" id="{3A3AC909-89E1-4278-B6D2-74074ED73E11}"/>
              </a:ext>
            </a:extLst>
          </p:cNvPr>
          <p:cNvPicPr>
            <a:picLocks noChangeAspect="1"/>
          </p:cNvPicPr>
          <p:nvPr/>
        </p:nvPicPr>
        <p:blipFill>
          <a:blip r:embed="rId3"/>
          <a:stretch>
            <a:fillRect/>
          </a:stretch>
        </p:blipFill>
        <p:spPr>
          <a:xfrm>
            <a:off x="9034462" y="2783205"/>
            <a:ext cx="2638425" cy="3105150"/>
          </a:xfrm>
          <a:prstGeom prst="rect">
            <a:avLst/>
          </a:prstGeom>
        </p:spPr>
      </p:pic>
    </p:spTree>
    <p:extLst>
      <p:ext uri="{BB962C8B-B14F-4D97-AF65-F5344CB8AC3E}">
        <p14:creationId xmlns:p14="http://schemas.microsoft.com/office/powerpoint/2010/main" val="171256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0"/>
            <a:ext cx="10287000" cy="4680000"/>
          </a:xfrm>
        </p:spPr>
        <p:txBody>
          <a:bodyPr/>
          <a:lstStyle/>
          <a:p>
            <a:r>
              <a:rPr lang="en-GB" dirty="0"/>
              <a:t>Scenes in Unity are containers for game objects</a:t>
            </a:r>
            <a:br>
              <a:rPr lang="en-GB" dirty="0"/>
            </a:br>
            <a:br>
              <a:rPr lang="en-GB" dirty="0"/>
            </a:br>
            <a:r>
              <a:rPr lang="en-GB" dirty="0"/>
              <a:t>A scene will be a localized instance for each game object</a:t>
            </a:r>
            <a:br>
              <a:rPr lang="en-GB" dirty="0"/>
            </a:br>
            <a:br>
              <a:rPr lang="en-GB" dirty="0"/>
            </a:br>
            <a:r>
              <a:rPr lang="en-GB" dirty="0"/>
              <a:t>Scenes can simply be thought as a container for all of the in-game physics, logic and other interactions to take place</a:t>
            </a:r>
          </a:p>
        </p:txBody>
      </p:sp>
      <p:sp>
        <p:nvSpPr>
          <p:cNvPr id="3" name="Title 2"/>
          <p:cNvSpPr>
            <a:spLocks noGrp="1"/>
          </p:cNvSpPr>
          <p:nvPr>
            <p:ph type="title"/>
          </p:nvPr>
        </p:nvSpPr>
        <p:spPr/>
        <p:txBody>
          <a:bodyPr>
            <a:normAutofit/>
          </a:bodyPr>
          <a:lstStyle/>
          <a:p>
            <a:r>
              <a:rPr lang="en-GB" dirty="0"/>
              <a:t>Unity: Scenes</a:t>
            </a:r>
          </a:p>
        </p:txBody>
      </p:sp>
    </p:spTree>
    <p:extLst>
      <p:ext uri="{BB962C8B-B14F-4D97-AF65-F5344CB8AC3E}">
        <p14:creationId xmlns:p14="http://schemas.microsoft.com/office/powerpoint/2010/main" val="333753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lvl="0">
              <a:spcAft>
                <a:spcPts val="400"/>
              </a:spcAft>
            </a:pPr>
            <a:r>
              <a:rPr lang="en-GB" dirty="0"/>
              <a:t>General Principles of Software Design Theory</a:t>
            </a:r>
          </a:p>
          <a:p>
            <a:pPr lvl="0">
              <a:spcAft>
                <a:spcPts val="400"/>
              </a:spcAft>
            </a:pPr>
            <a:endParaRPr lang="en-GB" dirty="0"/>
          </a:p>
          <a:p>
            <a:pPr lvl="0">
              <a:spcAft>
                <a:spcPts val="400"/>
              </a:spcAft>
            </a:pPr>
            <a:r>
              <a:rPr lang="en-GB" dirty="0"/>
              <a:t>Key Game Components</a:t>
            </a:r>
          </a:p>
          <a:p>
            <a:pPr lvl="0">
              <a:spcAft>
                <a:spcPts val="400"/>
              </a:spcAft>
            </a:pPr>
            <a:endParaRPr lang="en-GB" dirty="0"/>
          </a:p>
          <a:p>
            <a:pPr lvl="0">
              <a:spcAft>
                <a:spcPts val="400"/>
              </a:spcAft>
            </a:pPr>
            <a:r>
              <a:rPr lang="en-GB" dirty="0"/>
              <a:t>The Game Loop</a:t>
            </a:r>
          </a:p>
          <a:p>
            <a:pPr lvl="0">
              <a:spcAft>
                <a:spcPts val="400"/>
              </a:spcAft>
            </a:pPr>
            <a:endParaRPr lang="en-GB" dirty="0"/>
          </a:p>
          <a:p>
            <a:pPr lvl="0">
              <a:spcAft>
                <a:spcPts val="400"/>
              </a:spcAft>
            </a:pPr>
            <a:r>
              <a:rPr lang="en-GB" dirty="0"/>
              <a:t>Example Game Breakdown: Super Mario Bros.</a:t>
            </a:r>
          </a:p>
          <a:p>
            <a:pPr lvl="0">
              <a:spcAft>
                <a:spcPts val="400"/>
              </a:spcAft>
            </a:pPr>
            <a:endParaRPr lang="en-GB" dirty="0"/>
          </a:p>
          <a:p>
            <a:pPr>
              <a:spcAft>
                <a:spcPts val="400"/>
              </a:spcAft>
            </a:pPr>
            <a:r>
              <a:rPr lang="en-GB" dirty="0"/>
              <a:t>Platform Considerations</a:t>
            </a:r>
          </a:p>
          <a:p>
            <a:pPr>
              <a:spcAft>
                <a:spcPts val="400"/>
              </a:spcAft>
            </a:pPr>
            <a:endParaRPr lang="en-GB" dirty="0"/>
          </a:p>
          <a:p>
            <a:pPr>
              <a:spcAft>
                <a:spcPts val="400"/>
              </a:spcAft>
            </a:pPr>
            <a:r>
              <a:rPr lang="en-GB" dirty="0"/>
              <a:t>Project Considerations</a:t>
            </a:r>
          </a:p>
          <a:p>
            <a:pPr lvl="0"/>
            <a:endParaRPr lang="en-GB" dirty="0"/>
          </a:p>
          <a:p>
            <a:endParaRPr lang="en-GB" dirty="0"/>
          </a:p>
        </p:txBody>
      </p:sp>
      <p:sp>
        <p:nvSpPr>
          <p:cNvPr id="3" name="Title 2"/>
          <p:cNvSpPr>
            <a:spLocks noGrp="1"/>
          </p:cNvSpPr>
          <p:nvPr>
            <p:ph type="title"/>
          </p:nvPr>
        </p:nvSpPr>
        <p:spPr/>
        <p:txBody>
          <a:bodyPr>
            <a:normAutofit/>
          </a:bodyPr>
          <a:lstStyle/>
          <a:p>
            <a:r>
              <a:rPr lang="en-GB" dirty="0"/>
              <a:t>Module Syllabus</a:t>
            </a:r>
          </a:p>
        </p:txBody>
      </p:sp>
    </p:spTree>
    <p:extLst>
      <p:ext uri="{BB962C8B-B14F-4D97-AF65-F5344CB8AC3E}">
        <p14:creationId xmlns:p14="http://schemas.microsoft.com/office/powerpoint/2010/main" val="185524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10717535" cy="4680000"/>
          </a:xfrm>
        </p:spPr>
        <p:txBody>
          <a:bodyPr/>
          <a:lstStyle/>
          <a:p>
            <a:r>
              <a:rPr lang="en-GB" dirty="0"/>
              <a:t>Solo projects for 3D games are time consuming and frustrating.</a:t>
            </a:r>
            <a:br>
              <a:rPr lang="en-GB" dirty="0"/>
            </a:br>
            <a:br>
              <a:rPr lang="en-GB" dirty="0"/>
            </a:br>
            <a:r>
              <a:rPr lang="en-GB" dirty="0"/>
              <a:t>A project </a:t>
            </a:r>
            <a:r>
              <a:rPr lang="en-GB" i="1" dirty="0"/>
              <a:t>will</a:t>
            </a:r>
            <a:r>
              <a:rPr lang="en-GB" dirty="0"/>
              <a:t> hit brick walls; how these are dealt with these problems will dictate how successful a project is.</a:t>
            </a:r>
            <a:br>
              <a:rPr lang="en-GB" dirty="0"/>
            </a:br>
            <a:br>
              <a:rPr lang="en-GB" dirty="0"/>
            </a:br>
            <a:r>
              <a:rPr lang="en-GB" dirty="0"/>
              <a:t>Making stand-out games in today’s market is incredibly difficult.</a:t>
            </a:r>
            <a:br>
              <a:rPr lang="en-GB" dirty="0"/>
            </a:br>
            <a:br>
              <a:rPr lang="en-GB" dirty="0"/>
            </a:br>
            <a:r>
              <a:rPr lang="en-GB" dirty="0"/>
              <a:t>Aspects of video game design will be completely new and have a steep learning curve (3D modeling, programming, advanced lighting, AI).</a:t>
            </a:r>
            <a:br>
              <a:rPr lang="en-GB" dirty="0"/>
            </a:br>
            <a:br>
              <a:rPr lang="en-GB" dirty="0"/>
            </a:br>
            <a:r>
              <a:rPr lang="en-GB" dirty="0"/>
              <a:t>Without meticulous planning, a project will almost certainly fail.</a:t>
            </a:r>
          </a:p>
          <a:p>
            <a:endParaRPr lang="en-GB" dirty="0"/>
          </a:p>
          <a:p>
            <a:endParaRPr lang="en-GB" dirty="0"/>
          </a:p>
        </p:txBody>
      </p:sp>
      <p:sp>
        <p:nvSpPr>
          <p:cNvPr id="3" name="Title 2"/>
          <p:cNvSpPr>
            <a:spLocks noGrp="1"/>
          </p:cNvSpPr>
          <p:nvPr>
            <p:ph type="title"/>
          </p:nvPr>
        </p:nvSpPr>
        <p:spPr/>
        <p:txBody>
          <a:bodyPr>
            <a:normAutofit/>
          </a:bodyPr>
          <a:lstStyle/>
          <a:p>
            <a:r>
              <a:rPr lang="en-GB" dirty="0"/>
              <a:t>Project Considerations</a:t>
            </a:r>
          </a:p>
        </p:txBody>
      </p:sp>
    </p:spTree>
    <p:extLst>
      <p:ext uri="{BB962C8B-B14F-4D97-AF65-F5344CB8AC3E}">
        <p14:creationId xmlns:p14="http://schemas.microsoft.com/office/powerpoint/2010/main" val="1640234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The importance of planning cannot be overstated.</a:t>
            </a:r>
            <a:br>
              <a:rPr lang="en-GB" dirty="0"/>
            </a:br>
            <a:br>
              <a:rPr lang="en-GB" dirty="0"/>
            </a:br>
            <a:r>
              <a:rPr lang="en-GB" dirty="0"/>
              <a:t>A design document is essential and should be detailed.</a:t>
            </a:r>
            <a:br>
              <a:rPr lang="en-GB" dirty="0"/>
            </a:br>
            <a:br>
              <a:rPr lang="en-GB" dirty="0"/>
            </a:br>
            <a:r>
              <a:rPr lang="en-GB" dirty="0"/>
              <a:t>Conduct risk assessments and find contingency plans for issues that may arise.</a:t>
            </a:r>
            <a:br>
              <a:rPr lang="en-GB" dirty="0"/>
            </a:br>
            <a:br>
              <a:rPr lang="en-GB" dirty="0"/>
            </a:br>
            <a:r>
              <a:rPr lang="en-GB" dirty="0"/>
              <a:t>Plan to develop a short demo of your fully featured game.</a:t>
            </a:r>
            <a:br>
              <a:rPr lang="en-GB" dirty="0"/>
            </a:br>
            <a:br>
              <a:rPr lang="en-GB" dirty="0"/>
            </a:br>
            <a:r>
              <a:rPr lang="en-GB" dirty="0"/>
              <a:t>Create a timeline for your project, with ideal milestones.</a:t>
            </a:r>
            <a:br>
              <a:rPr lang="en-GB" dirty="0"/>
            </a:br>
            <a:br>
              <a:rPr lang="en-GB" dirty="0"/>
            </a:br>
            <a:r>
              <a:rPr lang="en-GB" dirty="0"/>
              <a:t>Remember: iterative development!</a:t>
            </a:r>
          </a:p>
        </p:txBody>
      </p:sp>
      <p:sp>
        <p:nvSpPr>
          <p:cNvPr id="3" name="Title 2"/>
          <p:cNvSpPr>
            <a:spLocks noGrp="1"/>
          </p:cNvSpPr>
          <p:nvPr>
            <p:ph type="title"/>
          </p:nvPr>
        </p:nvSpPr>
        <p:spPr/>
        <p:txBody>
          <a:bodyPr>
            <a:normAutofit/>
          </a:bodyPr>
          <a:lstStyle/>
          <a:p>
            <a:r>
              <a:rPr lang="en-GB" dirty="0"/>
              <a:t>Project Considerations: The Importance of Planning</a:t>
            </a:r>
          </a:p>
        </p:txBody>
      </p:sp>
    </p:spTree>
    <p:extLst>
      <p:ext uri="{BB962C8B-B14F-4D97-AF65-F5344CB8AC3E}">
        <p14:creationId xmlns:p14="http://schemas.microsoft.com/office/powerpoint/2010/main" val="10312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0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77200" y="864394"/>
            <a:ext cx="3494734" cy="3494734"/>
          </a:xfrm>
        </p:spPr>
      </p:pic>
      <p:sp>
        <p:nvSpPr>
          <p:cNvPr id="3" name="Title 2"/>
          <p:cNvSpPr>
            <a:spLocks noGrp="1"/>
          </p:cNvSpPr>
          <p:nvPr>
            <p:ph type="title"/>
          </p:nvPr>
        </p:nvSpPr>
        <p:spPr/>
        <p:txBody>
          <a:bodyPr>
            <a:normAutofit/>
          </a:bodyPr>
          <a:lstStyle/>
          <a:p>
            <a:r>
              <a:rPr lang="en-GB" dirty="0"/>
              <a:t>Software Development Process</a:t>
            </a:r>
          </a:p>
        </p:txBody>
      </p:sp>
      <p:sp>
        <p:nvSpPr>
          <p:cNvPr id="5" name="TextBox 4"/>
          <p:cNvSpPr txBox="1"/>
          <p:nvPr/>
        </p:nvSpPr>
        <p:spPr>
          <a:xfrm>
            <a:off x="5562600" y="2514600"/>
            <a:ext cx="1676400" cy="457200"/>
          </a:xfrm>
          <a:prstGeom prst="rect">
            <a:avLst/>
          </a:prstGeom>
        </p:spPr>
        <p:txBody>
          <a:bodyPr vert="horz" wrap="none" lIns="0" tIns="0" rIns="0" bIns="0" rtlCol="0" anchor="t">
            <a:normAutofit/>
          </a:bodyPr>
          <a:lstStyle/>
          <a:p>
            <a:endParaRPr lang="en-GB" dirty="0"/>
          </a:p>
        </p:txBody>
      </p:sp>
      <p:sp>
        <p:nvSpPr>
          <p:cNvPr id="6" name="TextBox 5"/>
          <p:cNvSpPr txBox="1"/>
          <p:nvPr/>
        </p:nvSpPr>
        <p:spPr>
          <a:xfrm>
            <a:off x="8382001" y="2181540"/>
            <a:ext cx="758179" cy="256860"/>
          </a:xfrm>
          <a:prstGeom prst="rect">
            <a:avLst/>
          </a:prstGeom>
        </p:spPr>
        <p:txBody>
          <a:bodyPr vert="horz" wrap="none" lIns="0" tIns="0" rIns="0" bIns="0" rtlCol="0" anchor="t">
            <a:normAutofit fontScale="92500" lnSpcReduction="10000"/>
          </a:bodyPr>
          <a:lstStyle/>
          <a:p>
            <a:r>
              <a:rPr lang="en-GB" dirty="0"/>
              <a:t>Maintenance</a:t>
            </a:r>
          </a:p>
        </p:txBody>
      </p:sp>
      <p:sp>
        <p:nvSpPr>
          <p:cNvPr id="8" name="TextBox 7"/>
          <p:cNvSpPr txBox="1"/>
          <p:nvPr/>
        </p:nvSpPr>
        <p:spPr>
          <a:xfrm>
            <a:off x="9525001" y="1147514"/>
            <a:ext cx="758179" cy="256860"/>
          </a:xfrm>
          <a:prstGeom prst="rect">
            <a:avLst/>
          </a:prstGeom>
        </p:spPr>
        <p:txBody>
          <a:bodyPr vert="horz" wrap="none" lIns="0" tIns="0" rIns="0" bIns="0" rtlCol="0" anchor="t">
            <a:normAutofit fontScale="92500" lnSpcReduction="10000"/>
          </a:bodyPr>
          <a:lstStyle/>
          <a:p>
            <a:r>
              <a:rPr lang="en-GB" dirty="0"/>
              <a:t>Planning</a:t>
            </a:r>
          </a:p>
        </p:txBody>
      </p:sp>
      <p:sp>
        <p:nvSpPr>
          <p:cNvPr id="9" name="TextBox 8"/>
          <p:cNvSpPr txBox="1"/>
          <p:nvPr/>
        </p:nvSpPr>
        <p:spPr>
          <a:xfrm>
            <a:off x="10443222" y="1952940"/>
            <a:ext cx="758179" cy="256860"/>
          </a:xfrm>
          <a:prstGeom prst="rect">
            <a:avLst/>
          </a:prstGeom>
        </p:spPr>
        <p:txBody>
          <a:bodyPr vert="horz" wrap="none" lIns="0" tIns="0" rIns="0" bIns="0" rtlCol="0" anchor="t">
            <a:normAutofit fontScale="92500" lnSpcReduction="10000"/>
          </a:bodyPr>
          <a:lstStyle/>
          <a:p>
            <a:r>
              <a:rPr lang="en-GB" dirty="0"/>
              <a:t>Analysis</a:t>
            </a:r>
          </a:p>
          <a:p>
            <a:endParaRPr lang="en-GB" dirty="0"/>
          </a:p>
        </p:txBody>
      </p:sp>
      <p:sp>
        <p:nvSpPr>
          <p:cNvPr id="10" name="TextBox 9"/>
          <p:cNvSpPr txBox="1"/>
          <p:nvPr/>
        </p:nvSpPr>
        <p:spPr>
          <a:xfrm>
            <a:off x="8686801" y="3429000"/>
            <a:ext cx="758179" cy="256860"/>
          </a:xfrm>
          <a:prstGeom prst="rect">
            <a:avLst/>
          </a:prstGeom>
        </p:spPr>
        <p:txBody>
          <a:bodyPr vert="horz" wrap="none" lIns="0" tIns="0" rIns="0" bIns="0" rtlCol="0" anchor="t">
            <a:normAutofit fontScale="92500" lnSpcReduction="10000"/>
          </a:bodyPr>
          <a:lstStyle/>
          <a:p>
            <a:r>
              <a:rPr lang="en-GB" dirty="0"/>
              <a:t>Implementation</a:t>
            </a:r>
          </a:p>
        </p:txBody>
      </p:sp>
      <p:sp>
        <p:nvSpPr>
          <p:cNvPr id="11" name="TextBox 10"/>
          <p:cNvSpPr txBox="1"/>
          <p:nvPr/>
        </p:nvSpPr>
        <p:spPr>
          <a:xfrm>
            <a:off x="10443222" y="3172140"/>
            <a:ext cx="758179" cy="256860"/>
          </a:xfrm>
          <a:prstGeom prst="rect">
            <a:avLst/>
          </a:prstGeom>
        </p:spPr>
        <p:txBody>
          <a:bodyPr vert="horz" wrap="none" lIns="0" tIns="0" rIns="0" bIns="0" rtlCol="0" anchor="t">
            <a:normAutofit fontScale="92500" lnSpcReduction="10000"/>
          </a:bodyPr>
          <a:lstStyle/>
          <a:p>
            <a:r>
              <a:rPr lang="en-GB" dirty="0"/>
              <a:t>Design</a:t>
            </a:r>
          </a:p>
        </p:txBody>
      </p:sp>
      <p:sp>
        <p:nvSpPr>
          <p:cNvPr id="13" name="Content Placeholder 1"/>
          <p:cNvSpPr txBox="1">
            <a:spLocks/>
          </p:cNvSpPr>
          <p:nvPr/>
        </p:nvSpPr>
        <p:spPr>
          <a:xfrm>
            <a:off x="483865" y="1440000"/>
            <a:ext cx="11154300"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lnSpc>
                <a:spcPct val="90000"/>
              </a:lnSpc>
              <a:spcBef>
                <a:spcPct val="0"/>
              </a:spcBef>
              <a:spcAft>
                <a:spcPts val="400"/>
              </a:spcAft>
              <a:buNone/>
            </a:pPr>
            <a:r>
              <a:rPr lang="en-GB" dirty="0">
                <a:solidFill>
                  <a:schemeClr val="tx2"/>
                </a:solidFill>
                <a:latin typeface="+mn-lt"/>
                <a:ea typeface="ＭＳ Ｐゴシック" charset="0"/>
              </a:rPr>
              <a:t>Various software development processes exist to </a:t>
            </a:r>
            <a:br>
              <a:rPr lang="en-GB" dirty="0">
                <a:solidFill>
                  <a:schemeClr val="tx2"/>
                </a:solidFill>
                <a:latin typeface="+mn-lt"/>
                <a:ea typeface="ＭＳ Ｐゴシック" charset="0"/>
              </a:rPr>
            </a:br>
            <a:r>
              <a:rPr lang="en-GB" dirty="0">
                <a:solidFill>
                  <a:schemeClr val="tx2"/>
                </a:solidFill>
                <a:latin typeface="+mn-lt"/>
                <a:ea typeface="ＭＳ Ｐゴシック" charset="0"/>
              </a:rPr>
              <a:t>split development into distinct phases.</a:t>
            </a:r>
            <a:br>
              <a:rPr lang="en-GB" dirty="0">
                <a:solidFill>
                  <a:schemeClr val="tx2"/>
                </a:solidFill>
                <a:latin typeface="+mn-lt"/>
                <a:ea typeface="ＭＳ Ｐゴシック" charset="0"/>
              </a:rPr>
            </a:br>
            <a:endParaRPr lang="en-GB" dirty="0">
              <a:solidFill>
                <a:schemeClr val="tx2"/>
              </a:solidFill>
              <a:latin typeface="+mn-lt"/>
              <a:ea typeface="ＭＳ Ｐゴシック" charset="0"/>
            </a:endParaRPr>
          </a:p>
          <a:p>
            <a:pPr marL="0" indent="0">
              <a:lnSpc>
                <a:spcPct val="90000"/>
              </a:lnSpc>
              <a:spcBef>
                <a:spcPct val="0"/>
              </a:spcBef>
              <a:spcAft>
                <a:spcPts val="400"/>
              </a:spcAft>
              <a:buNone/>
            </a:pPr>
            <a:r>
              <a:rPr lang="en-GB" dirty="0">
                <a:solidFill>
                  <a:schemeClr val="tx2"/>
                </a:solidFill>
                <a:latin typeface="+mn-lt"/>
                <a:ea typeface="ＭＳ Ｐゴシック" charset="0"/>
              </a:rPr>
              <a:t>Teams are usually divided among</a:t>
            </a:r>
            <a:br>
              <a:rPr lang="en-GB" dirty="0">
                <a:solidFill>
                  <a:schemeClr val="tx2"/>
                </a:solidFill>
                <a:latin typeface="+mn-lt"/>
                <a:ea typeface="ＭＳ Ｐゴシック" charset="0"/>
              </a:rPr>
            </a:br>
            <a:r>
              <a:rPr lang="en-GB" dirty="0">
                <a:solidFill>
                  <a:schemeClr val="tx2"/>
                </a:solidFill>
                <a:latin typeface="+mn-lt"/>
                <a:ea typeface="ＭＳ Ｐゴシック" charset="0"/>
              </a:rPr>
              <a:t>the phases of software development processes.</a:t>
            </a:r>
          </a:p>
          <a:p>
            <a:pPr marL="0" indent="0">
              <a:lnSpc>
                <a:spcPct val="90000"/>
              </a:lnSpc>
              <a:spcBef>
                <a:spcPct val="0"/>
              </a:spcBef>
              <a:spcAft>
                <a:spcPts val="400"/>
              </a:spcAft>
              <a:buNone/>
            </a:pPr>
            <a:endParaRPr lang="en-GB" dirty="0">
              <a:solidFill>
                <a:schemeClr val="tx2"/>
              </a:solidFill>
              <a:latin typeface="+mn-lt"/>
              <a:ea typeface="ＭＳ Ｐゴシック" charset="0"/>
            </a:endParaRPr>
          </a:p>
          <a:p>
            <a:pPr marL="0" indent="0">
              <a:lnSpc>
                <a:spcPct val="90000"/>
              </a:lnSpc>
              <a:spcBef>
                <a:spcPct val="0"/>
              </a:spcBef>
              <a:spcAft>
                <a:spcPts val="400"/>
              </a:spcAft>
              <a:buNone/>
            </a:pPr>
            <a:r>
              <a:rPr lang="en-GB" dirty="0">
                <a:solidFill>
                  <a:schemeClr val="tx2"/>
                </a:solidFill>
                <a:latin typeface="+mn-lt"/>
                <a:ea typeface="ＭＳ Ｐゴシック" charset="0"/>
              </a:rPr>
              <a:t>A wide range of methodologies exist.</a:t>
            </a:r>
          </a:p>
          <a:p>
            <a:pPr marL="0" indent="0">
              <a:lnSpc>
                <a:spcPct val="90000"/>
              </a:lnSpc>
              <a:spcBef>
                <a:spcPct val="0"/>
              </a:spcBef>
              <a:spcAft>
                <a:spcPts val="400"/>
              </a:spcAft>
              <a:buNone/>
            </a:pPr>
            <a:endParaRPr lang="en-GB" dirty="0">
              <a:solidFill>
                <a:schemeClr val="tx2"/>
              </a:solidFill>
              <a:latin typeface="+mn-lt"/>
              <a:ea typeface="ＭＳ Ｐゴシック" charset="0"/>
            </a:endParaRPr>
          </a:p>
          <a:p>
            <a:pPr marL="0" indent="0">
              <a:lnSpc>
                <a:spcPct val="90000"/>
              </a:lnSpc>
              <a:spcBef>
                <a:spcPct val="0"/>
              </a:spcBef>
              <a:spcAft>
                <a:spcPts val="400"/>
              </a:spcAft>
              <a:buNone/>
            </a:pPr>
            <a:r>
              <a:rPr lang="en-GB" dirty="0">
                <a:solidFill>
                  <a:schemeClr val="tx2"/>
                </a:solidFill>
                <a:latin typeface="+mn-lt"/>
                <a:ea typeface="ＭＳ Ｐゴシック" charset="0"/>
              </a:rPr>
              <a:t>Gaming development tends to focus on rapid prototyping and</a:t>
            </a:r>
            <a:br>
              <a:rPr lang="en-GB" dirty="0">
                <a:solidFill>
                  <a:schemeClr val="tx2"/>
                </a:solidFill>
                <a:latin typeface="+mn-lt"/>
                <a:ea typeface="ＭＳ Ｐゴシック" charset="0"/>
              </a:rPr>
            </a:br>
            <a:r>
              <a:rPr lang="en-GB" dirty="0">
                <a:solidFill>
                  <a:schemeClr val="tx2"/>
                </a:solidFill>
                <a:latin typeface="+mn-lt"/>
                <a:ea typeface="ＭＳ Ｐゴシック" charset="0"/>
              </a:rPr>
              <a:t>agile development.</a:t>
            </a:r>
          </a:p>
          <a:p>
            <a:endParaRPr lang="en-GB" dirty="0"/>
          </a:p>
        </p:txBody>
      </p:sp>
      <p:sp>
        <p:nvSpPr>
          <p:cNvPr id="14" name="TextBox 13"/>
          <p:cNvSpPr txBox="1"/>
          <p:nvPr/>
        </p:nvSpPr>
        <p:spPr>
          <a:xfrm>
            <a:off x="9140179" y="4332377"/>
            <a:ext cx="1981200" cy="315908"/>
          </a:xfrm>
          <a:prstGeom prst="rect">
            <a:avLst/>
          </a:prstGeom>
        </p:spPr>
        <p:txBody>
          <a:bodyPr vert="horz" wrap="square" lIns="0" tIns="0" rIns="0" bIns="0" rtlCol="0" anchor="t">
            <a:noAutofit/>
          </a:bodyPr>
          <a:lstStyle/>
          <a:p>
            <a:r>
              <a:rPr lang="en-GB" sz="1300" dirty="0"/>
              <a:t>A typical software development  life cycle</a:t>
            </a:r>
          </a:p>
        </p:txBody>
      </p:sp>
    </p:spTree>
    <p:extLst>
      <p:ext uri="{BB962C8B-B14F-4D97-AF65-F5344CB8AC3E}">
        <p14:creationId xmlns:p14="http://schemas.microsoft.com/office/powerpoint/2010/main" val="377901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Video games are more complex </a:t>
            </a:r>
            <a:br>
              <a:rPr lang="en-GB" dirty="0"/>
            </a:br>
            <a:r>
              <a:rPr lang="en-GB" dirty="0"/>
              <a:t>than most software applications.</a:t>
            </a:r>
            <a:br>
              <a:rPr lang="en-GB" dirty="0"/>
            </a:br>
            <a:br>
              <a:rPr lang="en-GB" dirty="0"/>
            </a:br>
            <a:r>
              <a:rPr lang="en-GB" dirty="0"/>
              <a:t>Therefore, a more iterative prototyping </a:t>
            </a:r>
            <a:br>
              <a:rPr lang="en-GB" dirty="0"/>
            </a:br>
            <a:r>
              <a:rPr lang="en-GB" dirty="0"/>
              <a:t>methodology is </a:t>
            </a:r>
            <a:r>
              <a:rPr lang="en-GB" dirty="0" err="1"/>
              <a:t>favored</a:t>
            </a:r>
            <a:r>
              <a:rPr lang="en-GB" dirty="0"/>
              <a:t>.</a:t>
            </a:r>
            <a:br>
              <a:rPr lang="en-GB" dirty="0"/>
            </a:br>
            <a:br>
              <a:rPr lang="en-GB" dirty="0"/>
            </a:br>
            <a:r>
              <a:rPr lang="en-GB" dirty="0"/>
              <a:t>Pre-planning and pre-production </a:t>
            </a:r>
            <a:br>
              <a:rPr lang="en-GB" dirty="0"/>
            </a:br>
            <a:r>
              <a:rPr lang="en-GB" dirty="0"/>
              <a:t>are essential for success.</a:t>
            </a:r>
            <a:br>
              <a:rPr lang="en-GB" dirty="0"/>
            </a:br>
            <a:br>
              <a:rPr lang="en-GB" dirty="0"/>
            </a:br>
            <a:r>
              <a:rPr lang="en-GB" dirty="0"/>
              <a:t>Iterative design is becoming </a:t>
            </a:r>
            <a:br>
              <a:rPr lang="en-GB" dirty="0"/>
            </a:br>
            <a:r>
              <a:rPr lang="en-GB" dirty="0"/>
              <a:t>more and more commonplace.</a:t>
            </a:r>
          </a:p>
          <a:p>
            <a:endParaRPr lang="en-GB" dirty="0"/>
          </a:p>
          <a:p>
            <a:endParaRPr lang="en-GB" dirty="0"/>
          </a:p>
          <a:p>
            <a:endParaRPr lang="en-GB" dirty="0"/>
          </a:p>
          <a:p>
            <a:endParaRPr lang="en-GB" dirty="0"/>
          </a:p>
          <a:p>
            <a:endParaRPr lang="en-GB" dirty="0"/>
          </a:p>
          <a:p>
            <a:endParaRPr lang="en-GB" dirty="0"/>
          </a:p>
          <a:p>
            <a:endParaRPr lang="en-GB" i="1" dirty="0"/>
          </a:p>
        </p:txBody>
      </p:sp>
      <p:sp>
        <p:nvSpPr>
          <p:cNvPr id="3" name="Title 2"/>
          <p:cNvSpPr>
            <a:spLocks noGrp="1"/>
          </p:cNvSpPr>
          <p:nvPr>
            <p:ph type="title"/>
          </p:nvPr>
        </p:nvSpPr>
        <p:spPr/>
        <p:txBody>
          <a:bodyPr>
            <a:normAutofit/>
          </a:bodyPr>
          <a:lstStyle/>
          <a:p>
            <a:r>
              <a:rPr lang="en-GB" dirty="0"/>
              <a:t>Game Development Process: Iterative Development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295400"/>
            <a:ext cx="3810000" cy="3810000"/>
          </a:xfrm>
          <a:prstGeom prst="rect">
            <a:avLst/>
          </a:prstGeom>
        </p:spPr>
      </p:pic>
      <p:sp>
        <p:nvSpPr>
          <p:cNvPr id="5" name="TextBox 4"/>
          <p:cNvSpPr txBox="1"/>
          <p:nvPr/>
        </p:nvSpPr>
        <p:spPr>
          <a:xfrm>
            <a:off x="8686800" y="4038600"/>
            <a:ext cx="914400" cy="457200"/>
          </a:xfrm>
          <a:prstGeom prst="rect">
            <a:avLst/>
          </a:prstGeom>
        </p:spPr>
        <p:txBody>
          <a:bodyPr vert="horz" wrap="none" lIns="0" tIns="0" rIns="0" bIns="0" rtlCol="0" anchor="t">
            <a:normAutofit/>
          </a:bodyPr>
          <a:lstStyle/>
          <a:p>
            <a:r>
              <a:rPr lang="en-GB" dirty="0"/>
              <a:t>Prototyping</a:t>
            </a:r>
          </a:p>
        </p:txBody>
      </p:sp>
      <p:sp>
        <p:nvSpPr>
          <p:cNvPr id="6" name="TextBox 5"/>
          <p:cNvSpPr txBox="1"/>
          <p:nvPr/>
        </p:nvSpPr>
        <p:spPr>
          <a:xfrm>
            <a:off x="9572776" y="2971800"/>
            <a:ext cx="914400" cy="457200"/>
          </a:xfrm>
          <a:prstGeom prst="rect">
            <a:avLst/>
          </a:prstGeom>
        </p:spPr>
        <p:txBody>
          <a:bodyPr vert="horz" wrap="none" lIns="0" tIns="0" rIns="0" bIns="0" rtlCol="0" anchor="t">
            <a:normAutofit/>
          </a:bodyPr>
          <a:lstStyle/>
          <a:p>
            <a:r>
              <a:rPr lang="en-GB" dirty="0"/>
              <a:t>Planning</a:t>
            </a:r>
          </a:p>
        </p:txBody>
      </p:sp>
      <p:sp>
        <p:nvSpPr>
          <p:cNvPr id="7" name="TextBox 6"/>
          <p:cNvSpPr txBox="1"/>
          <p:nvPr/>
        </p:nvSpPr>
        <p:spPr>
          <a:xfrm>
            <a:off x="7848600" y="3174357"/>
            <a:ext cx="914400" cy="457200"/>
          </a:xfrm>
          <a:prstGeom prst="rect">
            <a:avLst/>
          </a:prstGeom>
        </p:spPr>
        <p:txBody>
          <a:bodyPr vert="horz" wrap="none" lIns="0" tIns="0" rIns="0" bIns="0" rtlCol="0" anchor="t">
            <a:normAutofit/>
          </a:bodyPr>
          <a:lstStyle/>
          <a:p>
            <a:r>
              <a:rPr lang="en-GB" dirty="0"/>
              <a:t>Testing</a:t>
            </a:r>
          </a:p>
        </p:txBody>
      </p:sp>
      <p:sp>
        <p:nvSpPr>
          <p:cNvPr id="8" name="TextBox 7"/>
          <p:cNvSpPr txBox="1"/>
          <p:nvPr/>
        </p:nvSpPr>
        <p:spPr>
          <a:xfrm>
            <a:off x="8839200" y="1905000"/>
            <a:ext cx="914400" cy="457200"/>
          </a:xfrm>
          <a:prstGeom prst="rect">
            <a:avLst/>
          </a:prstGeom>
        </p:spPr>
        <p:txBody>
          <a:bodyPr vert="horz" wrap="none" lIns="0" tIns="0" rIns="0" bIns="0" rtlCol="0" anchor="t">
            <a:normAutofit/>
          </a:bodyPr>
          <a:lstStyle/>
          <a:p>
            <a:r>
              <a:rPr lang="en-GB" dirty="0"/>
              <a:t>Review</a:t>
            </a:r>
          </a:p>
        </p:txBody>
      </p:sp>
      <p:sp>
        <p:nvSpPr>
          <p:cNvPr id="9" name="TextBox 8"/>
          <p:cNvSpPr txBox="1"/>
          <p:nvPr/>
        </p:nvSpPr>
        <p:spPr>
          <a:xfrm>
            <a:off x="8153400" y="5177420"/>
            <a:ext cx="2514600" cy="385181"/>
          </a:xfrm>
          <a:prstGeom prst="rect">
            <a:avLst/>
          </a:prstGeom>
        </p:spPr>
        <p:txBody>
          <a:bodyPr vert="horz" wrap="square" lIns="0" tIns="0" rIns="0" bIns="0" rtlCol="0" anchor="t">
            <a:noAutofit/>
          </a:bodyPr>
          <a:lstStyle/>
          <a:p>
            <a:r>
              <a:rPr lang="en-GB" sz="1300" dirty="0"/>
              <a:t>Typically, this iterative methodology would run multiple times per development week.</a:t>
            </a:r>
          </a:p>
        </p:txBody>
      </p:sp>
    </p:spTree>
    <p:extLst>
      <p:ext uri="{BB962C8B-B14F-4D97-AF65-F5344CB8AC3E}">
        <p14:creationId xmlns:p14="http://schemas.microsoft.com/office/powerpoint/2010/main" val="74455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Object Orientated Components</a:t>
            </a:r>
          </a:p>
        </p:txBody>
      </p:sp>
      <p:pic>
        <p:nvPicPr>
          <p:cNvPr id="5" name="Picture 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475122" y="2362200"/>
            <a:ext cx="1078078"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9915" y="4118686"/>
            <a:ext cx="1386791" cy="1070603"/>
          </a:xfrm>
          <a:prstGeom prst="rect">
            <a:avLst/>
          </a:prstGeom>
        </p:spPr>
      </p:pic>
      <p:sp>
        <p:nvSpPr>
          <p:cNvPr id="8" name="Content Placeholder 7"/>
          <p:cNvSpPr>
            <a:spLocks noGrp="1"/>
          </p:cNvSpPr>
          <p:nvPr>
            <p:ph sz="half" idx="1"/>
          </p:nvPr>
        </p:nvSpPr>
        <p:spPr>
          <a:xfrm>
            <a:off x="483866" y="1440000"/>
            <a:ext cx="4621535" cy="4680000"/>
          </a:xfrm>
        </p:spPr>
        <p:txBody>
          <a:bodyPr/>
          <a:lstStyle/>
          <a:p>
            <a:r>
              <a:rPr lang="en-GB" dirty="0"/>
              <a:t>Break down and distil game into</a:t>
            </a:r>
            <a:br>
              <a:rPr lang="en-GB" dirty="0"/>
            </a:br>
            <a:r>
              <a:rPr lang="en-GB" dirty="0"/>
              <a:t>the following categories:</a:t>
            </a:r>
          </a:p>
          <a:p>
            <a:pPr lvl="1"/>
            <a:r>
              <a:rPr lang="en-GB" dirty="0"/>
              <a:t>Properties</a:t>
            </a:r>
          </a:p>
          <a:p>
            <a:pPr lvl="1"/>
            <a:r>
              <a:rPr lang="en-GB" dirty="0"/>
              <a:t>Functionality</a:t>
            </a:r>
          </a:p>
          <a:p>
            <a:br>
              <a:rPr lang="en-GB" dirty="0"/>
            </a:br>
            <a:r>
              <a:rPr lang="en-GB" dirty="0"/>
              <a:t>Consider if/how each component relates to the others.</a:t>
            </a:r>
            <a:br>
              <a:rPr lang="en-GB" dirty="0"/>
            </a:br>
            <a:br>
              <a:rPr lang="en-GB" dirty="0"/>
            </a:br>
            <a:r>
              <a:rPr lang="en-GB" dirty="0"/>
              <a:t>Use this to create a design document.</a:t>
            </a:r>
          </a:p>
          <a:p>
            <a:endParaRPr lang="en-GB" dirty="0"/>
          </a:p>
          <a:p>
            <a:endParaRPr lang="en-GB" dirty="0"/>
          </a:p>
          <a:p>
            <a:endParaRPr lang="en-GB" b="1" dirty="0"/>
          </a:p>
          <a:p>
            <a:endParaRPr lang="en-GB"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718" t="9718" r="9516" b="9516"/>
          <a:stretch/>
        </p:blipFill>
        <p:spPr>
          <a:xfrm>
            <a:off x="5527784" y="1143000"/>
            <a:ext cx="1025416" cy="1025416"/>
          </a:xfrm>
          <a:prstGeom prst="rect">
            <a:avLst/>
          </a:prstGeom>
        </p:spPr>
      </p:pic>
      <p:sp>
        <p:nvSpPr>
          <p:cNvPr id="7" name="Content Placeholder 7"/>
          <p:cNvSpPr txBox="1">
            <a:spLocks/>
          </p:cNvSpPr>
          <p:nvPr/>
        </p:nvSpPr>
        <p:spPr>
          <a:xfrm>
            <a:off x="7086601" y="1393800"/>
            <a:ext cx="4621535"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t>Example: Mario brick block</a:t>
            </a:r>
          </a:p>
          <a:p>
            <a:pPr marL="0" indent="0">
              <a:buNone/>
            </a:pPr>
            <a:endParaRPr lang="en-GB" dirty="0"/>
          </a:p>
          <a:p>
            <a:pPr marL="0" indent="0">
              <a:buNone/>
            </a:pPr>
            <a:r>
              <a:rPr lang="en-GB" dirty="0"/>
              <a:t>What are its properties? </a:t>
            </a:r>
          </a:p>
          <a:p>
            <a:pPr marL="538162" lvl="1" indent="0">
              <a:buNone/>
            </a:pPr>
            <a:r>
              <a:rPr lang="en-GB" dirty="0"/>
              <a:t>Size, movement, physics, texture</a:t>
            </a:r>
          </a:p>
          <a:p>
            <a:pPr marL="0" indent="0">
              <a:buNone/>
            </a:pPr>
            <a:endParaRPr lang="en-GB" dirty="0"/>
          </a:p>
          <a:p>
            <a:pPr marL="0" indent="0">
              <a:buNone/>
            </a:pPr>
            <a:r>
              <a:rPr lang="en-GB" dirty="0"/>
              <a:t>What is its functionality?</a:t>
            </a:r>
          </a:p>
          <a:p>
            <a:pPr marL="538162" lvl="1" indent="0">
              <a:buNone/>
            </a:pPr>
            <a:r>
              <a:rPr lang="en-GB" dirty="0"/>
              <a:t>Update (state, contents), draw, destroy</a:t>
            </a:r>
          </a:p>
          <a:p>
            <a:pPr marL="0" indent="0">
              <a:buNone/>
            </a:pPr>
            <a:endParaRPr lang="en-GB" dirty="0"/>
          </a:p>
          <a:p>
            <a:pPr marL="0" indent="0">
              <a:buNone/>
            </a:pPr>
            <a:r>
              <a:rPr lang="en-GB" dirty="0"/>
              <a:t>How does this item relate to others?</a:t>
            </a:r>
          </a:p>
          <a:p>
            <a:pPr marL="538162" lvl="1" indent="0">
              <a:buNone/>
            </a:pPr>
            <a:r>
              <a:rPr lang="en-GB" dirty="0"/>
              <a:t>Mario, powerups, coins</a:t>
            </a:r>
          </a:p>
          <a:p>
            <a:endParaRPr lang="en-GB" dirty="0"/>
          </a:p>
          <a:p>
            <a:pPr marL="0" indent="0">
              <a:buNone/>
            </a:pPr>
            <a:endParaRPr lang="en-GB" dirty="0"/>
          </a:p>
          <a:p>
            <a:endParaRPr lang="en-GB" dirty="0"/>
          </a:p>
          <a:p>
            <a:endParaRPr lang="en-GB" b="1" dirty="0"/>
          </a:p>
          <a:p>
            <a:endParaRPr lang="en-GB"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3460" y="1143000"/>
            <a:ext cx="761340" cy="761340"/>
          </a:xfrm>
          <a:prstGeom prst="rect">
            <a:avLst/>
          </a:prstGeom>
        </p:spPr>
      </p:pic>
    </p:spTree>
    <p:extLst>
      <p:ext uri="{BB962C8B-B14F-4D97-AF65-F5344CB8AC3E}">
        <p14:creationId xmlns:p14="http://schemas.microsoft.com/office/powerpoint/2010/main" val="151229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Objects within a game layer can be grouped together:</a:t>
            </a:r>
          </a:p>
          <a:p>
            <a:pPr lvl="1"/>
            <a:r>
              <a:rPr lang="en-GB" dirty="0"/>
              <a:t>This makes updating/drawing faster or easier.</a:t>
            </a:r>
            <a:br>
              <a:rPr lang="en-GB" dirty="0"/>
            </a:br>
            <a:endParaRPr lang="en-GB" dirty="0"/>
          </a:p>
          <a:p>
            <a:r>
              <a:rPr lang="en-GB" dirty="0"/>
              <a:t>Grouping in a layer allows for centralized control.</a:t>
            </a:r>
            <a:br>
              <a:rPr lang="en-GB" dirty="0"/>
            </a:br>
            <a:br>
              <a:rPr lang="en-GB" dirty="0"/>
            </a:br>
            <a:r>
              <a:rPr lang="en-GB" dirty="0"/>
              <a:t>Decentralized control is also possible.</a:t>
            </a:r>
            <a:br>
              <a:rPr lang="en-GB" dirty="0"/>
            </a:br>
            <a:br>
              <a:rPr lang="en-GB" dirty="0"/>
            </a:br>
            <a:r>
              <a:rPr lang="en-GB" dirty="0"/>
              <a:t>It is useful to update game objects in the same order each time.</a:t>
            </a:r>
          </a:p>
        </p:txBody>
      </p:sp>
      <p:sp>
        <p:nvSpPr>
          <p:cNvPr id="3" name="Title 2"/>
          <p:cNvSpPr>
            <a:spLocks noGrp="1"/>
          </p:cNvSpPr>
          <p:nvPr>
            <p:ph type="title"/>
          </p:nvPr>
        </p:nvSpPr>
        <p:spPr/>
        <p:txBody>
          <a:bodyPr>
            <a:normAutofit/>
          </a:bodyPr>
          <a:lstStyle/>
          <a:p>
            <a:r>
              <a:rPr lang="en-GB" dirty="0"/>
              <a:t>Grouping Game Objects</a:t>
            </a:r>
          </a:p>
        </p:txBody>
      </p:sp>
      <p:sp>
        <p:nvSpPr>
          <p:cNvPr id="4" name="Rounded Rectangle 3"/>
          <p:cNvSpPr/>
          <p:nvPr/>
        </p:nvSpPr>
        <p:spPr>
          <a:xfrm>
            <a:off x="8763000" y="228600"/>
            <a:ext cx="2667000" cy="24090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chemeClr val="accent1"/>
            </a:solidFill>
          </a:ln>
          <a:effectLst>
            <a:outerShdw blurRad="50800" dist="50800" dir="5400000" sx="53000" sy="53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2400" b="1" dirty="0"/>
              <a:t>Update Process</a:t>
            </a:r>
          </a:p>
        </p:txBody>
      </p:sp>
      <p:sp>
        <p:nvSpPr>
          <p:cNvPr id="5" name="Rounded Rectangle 4"/>
          <p:cNvSpPr/>
          <p:nvPr/>
        </p:nvSpPr>
        <p:spPr>
          <a:xfrm>
            <a:off x="8763000" y="3124200"/>
            <a:ext cx="2667000" cy="135694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chemeClr val="accent1"/>
            </a:solidFill>
          </a:ln>
          <a:effectLst>
            <a:outerShdw blurRad="50800" dist="50800" dir="5400000" sx="53000" sy="53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2400" b="1" dirty="0"/>
              <a:t>Object</a:t>
            </a:r>
            <a:endParaRPr lang="en-GB" b="1" dirty="0"/>
          </a:p>
        </p:txBody>
      </p:sp>
      <p:sp>
        <p:nvSpPr>
          <p:cNvPr id="6" name="Rounded Rectangle 5"/>
          <p:cNvSpPr/>
          <p:nvPr/>
        </p:nvSpPr>
        <p:spPr>
          <a:xfrm>
            <a:off x="9144000" y="943710"/>
            <a:ext cx="1905000" cy="65649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chemeClr val="accent1"/>
            </a:solidFill>
          </a:ln>
          <a:effectLst>
            <a:outerShdw blurRad="50800" dist="50800" dir="5400000" sx="53000" sy="53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Object</a:t>
            </a:r>
            <a:endParaRPr lang="en-GB" dirty="0"/>
          </a:p>
        </p:txBody>
      </p:sp>
      <p:sp>
        <p:nvSpPr>
          <p:cNvPr id="8" name="Rounded Rectangle 7"/>
          <p:cNvSpPr/>
          <p:nvPr/>
        </p:nvSpPr>
        <p:spPr>
          <a:xfrm>
            <a:off x="9144000" y="1781910"/>
            <a:ext cx="1905000" cy="65649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chemeClr val="accent1"/>
            </a:solidFill>
          </a:ln>
          <a:effectLst>
            <a:outerShdw blurRad="50800" dist="50800" dir="5400000" sx="53000" sy="53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Object</a:t>
            </a:r>
            <a:endParaRPr lang="en-GB" dirty="0"/>
          </a:p>
        </p:txBody>
      </p:sp>
      <p:sp>
        <p:nvSpPr>
          <p:cNvPr id="10" name="Rounded Rectangle 9"/>
          <p:cNvSpPr/>
          <p:nvPr/>
        </p:nvSpPr>
        <p:spPr>
          <a:xfrm>
            <a:off x="9144000" y="3657601"/>
            <a:ext cx="1905000" cy="58029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chemeClr val="accent1"/>
            </a:solidFill>
          </a:ln>
          <a:effectLst>
            <a:outerShdw blurRad="50800" dist="50800" dir="5400000" sx="53000" sy="53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Update Process</a:t>
            </a:r>
          </a:p>
        </p:txBody>
      </p:sp>
      <p:sp>
        <p:nvSpPr>
          <p:cNvPr id="13" name="Rounded Rectangle 12"/>
          <p:cNvSpPr/>
          <p:nvPr/>
        </p:nvSpPr>
        <p:spPr>
          <a:xfrm>
            <a:off x="8763000" y="4662854"/>
            <a:ext cx="2667000" cy="135694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chemeClr val="accent1"/>
            </a:solidFill>
          </a:ln>
          <a:effectLst>
            <a:outerShdw blurRad="50800" dist="50800" dir="5400000" sx="53000" sy="53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2400" b="1" dirty="0"/>
              <a:t>Object</a:t>
            </a:r>
            <a:endParaRPr lang="en-GB" b="1" dirty="0"/>
          </a:p>
        </p:txBody>
      </p:sp>
      <p:sp>
        <p:nvSpPr>
          <p:cNvPr id="14" name="Rounded Rectangle 13"/>
          <p:cNvSpPr/>
          <p:nvPr/>
        </p:nvSpPr>
        <p:spPr>
          <a:xfrm>
            <a:off x="9144000" y="5196255"/>
            <a:ext cx="1905000" cy="58029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chemeClr val="accent1"/>
            </a:solidFill>
          </a:ln>
          <a:effectLst>
            <a:outerShdw blurRad="50800" dist="50800" dir="5400000" sx="53000" sy="53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Update Process</a:t>
            </a:r>
          </a:p>
        </p:txBody>
      </p:sp>
    </p:spTree>
    <p:extLst>
      <p:ext uri="{BB962C8B-B14F-4D97-AF65-F5344CB8AC3E}">
        <p14:creationId xmlns:p14="http://schemas.microsoft.com/office/powerpoint/2010/main" val="392336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890778"/>
            <a:ext cx="12678630" cy="5769863"/>
          </a:xfrm>
        </p:spPr>
        <p:txBody>
          <a:bodyPr/>
          <a:lstStyle/>
          <a:p>
            <a:r>
              <a:rPr lang="en-GB" dirty="0"/>
              <a:t>2D game scenes tend to have a standard set of groupings:</a:t>
            </a:r>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Game Objects: 2D Games and Groupings</a:t>
            </a:r>
          </a:p>
        </p:txBody>
      </p:sp>
      <p:graphicFrame>
        <p:nvGraphicFramePr>
          <p:cNvPr id="4" name="Table 3"/>
          <p:cNvGraphicFramePr>
            <a:graphicFrameLocks noGrp="1"/>
          </p:cNvGraphicFramePr>
          <p:nvPr/>
        </p:nvGraphicFramePr>
        <p:xfrm>
          <a:off x="533402" y="1447800"/>
          <a:ext cx="11048999" cy="1200828"/>
        </p:xfrm>
        <a:graphic>
          <a:graphicData uri="http://schemas.openxmlformats.org/drawingml/2006/table">
            <a:tbl>
              <a:tblPr firstRow="1" bandRow="1">
                <a:tableStyleId>{5C22544A-7EE6-4342-B048-85BDC9FD1C3A}</a:tableStyleId>
              </a:tblPr>
              <a:tblGrid>
                <a:gridCol w="2395538">
                  <a:extLst>
                    <a:ext uri="{9D8B030D-6E8A-4147-A177-3AD203B41FA5}">
                      <a16:colId xmlns:a16="http://schemas.microsoft.com/office/drawing/2014/main" val="20000"/>
                    </a:ext>
                  </a:extLst>
                </a:gridCol>
                <a:gridCol w="2557461">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3505200">
                  <a:extLst>
                    <a:ext uri="{9D8B030D-6E8A-4147-A177-3AD203B41FA5}">
                      <a16:colId xmlns:a16="http://schemas.microsoft.com/office/drawing/2014/main" val="20003"/>
                    </a:ext>
                  </a:extLst>
                </a:gridCol>
              </a:tblGrid>
              <a:tr h="304542">
                <a:tc>
                  <a:txBody>
                    <a:bodyPr/>
                    <a:lstStyle/>
                    <a:p>
                      <a:r>
                        <a:rPr lang="en-GB" sz="1600" dirty="0"/>
                        <a:t>Background</a:t>
                      </a:r>
                    </a:p>
                  </a:txBody>
                  <a:tcPr marL="112735" marR="112735" marT="56367" marB="56367"/>
                </a:tc>
                <a:tc>
                  <a:txBody>
                    <a:bodyPr/>
                    <a:lstStyle/>
                    <a:p>
                      <a:r>
                        <a:rPr lang="en-GB" sz="1600" dirty="0"/>
                        <a:t>Sprite</a:t>
                      </a:r>
                      <a:r>
                        <a:rPr lang="en-GB" sz="1600" baseline="0" dirty="0"/>
                        <a:t> nodes</a:t>
                      </a:r>
                      <a:endParaRPr lang="en-GB" sz="1600" dirty="0"/>
                    </a:p>
                  </a:txBody>
                  <a:tcPr marL="112735" marR="112735" marT="56367" marB="56367"/>
                </a:tc>
                <a:tc>
                  <a:txBody>
                    <a:bodyPr/>
                    <a:lstStyle/>
                    <a:p>
                      <a:r>
                        <a:rPr lang="en-GB" sz="1600" dirty="0"/>
                        <a:t>Static nodes </a:t>
                      </a:r>
                    </a:p>
                  </a:txBody>
                  <a:tcPr marL="112735" marR="112735" marT="56367" marB="56367"/>
                </a:tc>
                <a:tc>
                  <a:txBody>
                    <a:bodyPr/>
                    <a:lstStyle/>
                    <a:p>
                      <a:r>
                        <a:rPr lang="en-GB" sz="1600" dirty="0"/>
                        <a:t>Text labels (overlay information)</a:t>
                      </a:r>
                    </a:p>
                  </a:txBody>
                  <a:tcPr marL="112735" marR="112735" marT="56367" marB="56367"/>
                </a:tc>
                <a:extLst>
                  <a:ext uri="{0D108BD9-81ED-4DB2-BD59-A6C34878D82A}">
                    <a16:rowId xmlns:a16="http://schemas.microsoft.com/office/drawing/2014/main" val="10000"/>
                  </a:ext>
                </a:extLst>
              </a:tr>
              <a:tr h="686058">
                <a:tc>
                  <a:txBody>
                    <a:bodyPr/>
                    <a:lstStyle/>
                    <a:p>
                      <a:pPr marL="285750" indent="-285750">
                        <a:buFont typeface="Arial" panose="020B0604020202020204" pitchFamily="34" charset="0"/>
                        <a:buChar char="•"/>
                      </a:pPr>
                      <a:r>
                        <a:rPr lang="en-GB" sz="1600" dirty="0"/>
                        <a:t>Drawn first</a:t>
                      </a:r>
                    </a:p>
                    <a:p>
                      <a:pPr marL="285750" indent="-285750">
                        <a:buFont typeface="Arial" panose="020B0604020202020204" pitchFamily="34" charset="0"/>
                        <a:buChar char="•"/>
                      </a:pPr>
                      <a:r>
                        <a:rPr lang="en-GB" sz="1600" dirty="0"/>
                        <a:t>Should</a:t>
                      </a:r>
                      <a:r>
                        <a:rPr lang="en-GB" sz="1600" baseline="0" dirty="0"/>
                        <a:t> be size of perspective view</a:t>
                      </a:r>
                      <a:endParaRPr lang="en-GB" sz="1600" dirty="0"/>
                    </a:p>
                  </a:txBody>
                  <a:tcPr marL="112735" marR="112735" marT="56367" marB="56367"/>
                </a:tc>
                <a:tc>
                  <a:txBody>
                    <a:bodyPr/>
                    <a:lstStyle/>
                    <a:p>
                      <a:pPr marL="285750" indent="-285750">
                        <a:buFont typeface="Arial" panose="020B0604020202020204" pitchFamily="34" charset="0"/>
                        <a:buChar char="•"/>
                      </a:pPr>
                      <a:r>
                        <a:rPr lang="en-GB" sz="1600" dirty="0"/>
                        <a:t>Drawn</a:t>
                      </a:r>
                      <a:r>
                        <a:rPr lang="en-GB" sz="1600" baseline="0" dirty="0"/>
                        <a:t> in front of background</a:t>
                      </a:r>
                    </a:p>
                    <a:p>
                      <a:pPr marL="285750" indent="-285750">
                        <a:buFont typeface="Arial" panose="020B0604020202020204" pitchFamily="34" charset="0"/>
                        <a:buChar char="•"/>
                      </a:pPr>
                      <a:r>
                        <a:rPr lang="en-GB" sz="1600" baseline="0" dirty="0"/>
                        <a:t>Movable and animated</a:t>
                      </a:r>
                    </a:p>
                  </a:txBody>
                  <a:tcPr marL="112735" marR="112735" marT="56367" marB="56367"/>
                </a:tc>
                <a:tc>
                  <a:txBody>
                    <a:bodyPr/>
                    <a:lstStyle/>
                    <a:p>
                      <a:pPr marL="285750" indent="-285750">
                        <a:buFont typeface="Arial" panose="020B0604020202020204" pitchFamily="34" charset="0"/>
                        <a:buChar char="•"/>
                      </a:pPr>
                      <a:r>
                        <a:rPr lang="en-GB" sz="1600" dirty="0"/>
                        <a:t>Drawn in</a:t>
                      </a:r>
                      <a:r>
                        <a:rPr lang="en-GB" sz="1600" baseline="0" dirty="0"/>
                        <a:t> front of sprites</a:t>
                      </a:r>
                    </a:p>
                    <a:p>
                      <a:pPr marL="285750" indent="-285750">
                        <a:buFont typeface="Arial" panose="020B0604020202020204" pitchFamily="34" charset="0"/>
                        <a:buChar char="•"/>
                      </a:pPr>
                      <a:r>
                        <a:rPr lang="en-GB" sz="1600" baseline="0" dirty="0"/>
                        <a:t>Typically makes the terrain of a level</a:t>
                      </a:r>
                    </a:p>
                  </a:txBody>
                  <a:tcPr marL="112735" marR="112735" marT="56367" marB="56367"/>
                </a:tc>
                <a:tc>
                  <a:txBody>
                    <a:bodyPr/>
                    <a:lstStyle/>
                    <a:p>
                      <a:pPr marL="285750" indent="-285750">
                        <a:buFont typeface="Arial" panose="020B0604020202020204" pitchFamily="34" charset="0"/>
                        <a:buChar char="•"/>
                      </a:pPr>
                      <a:r>
                        <a:rPr lang="en-GB" sz="1600" dirty="0"/>
                        <a:t>Drawn in front of entire scene</a:t>
                      </a:r>
                    </a:p>
                    <a:p>
                      <a:pPr marL="285750" indent="-285750">
                        <a:buFont typeface="Arial" panose="020B0604020202020204" pitchFamily="34" charset="0"/>
                        <a:buChar char="•"/>
                      </a:pPr>
                      <a:r>
                        <a:rPr lang="en-GB" sz="1600" dirty="0"/>
                        <a:t>Displays information/selectable</a:t>
                      </a:r>
                      <a:r>
                        <a:rPr lang="en-GB" sz="1600" baseline="0" dirty="0"/>
                        <a:t> menu items</a:t>
                      </a:r>
                      <a:endParaRPr lang="en-GB" sz="1600" dirty="0"/>
                    </a:p>
                  </a:txBody>
                  <a:tcPr marL="112735" marR="112735" marT="56367" marB="56367"/>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037872"/>
            <a:ext cx="5029200" cy="3771900"/>
          </a:xfrm>
          <a:prstGeom prst="rect">
            <a:avLst/>
          </a:prstGeom>
        </p:spPr>
      </p:pic>
      <p:sp>
        <p:nvSpPr>
          <p:cNvPr id="7" name="Oval 6"/>
          <p:cNvSpPr/>
          <p:nvPr/>
        </p:nvSpPr>
        <p:spPr>
          <a:xfrm>
            <a:off x="5334000" y="3657600"/>
            <a:ext cx="381000" cy="4572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4876800" y="4495800"/>
            <a:ext cx="381000" cy="4572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5791200" y="4724400"/>
            <a:ext cx="381000" cy="4572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7772400" y="4267200"/>
            <a:ext cx="381000" cy="4572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9067800" y="3505200"/>
            <a:ext cx="381000" cy="4572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3810000" y="3048000"/>
            <a:ext cx="5029200" cy="1219200"/>
          </a:xfrm>
          <a:prstGeom prst="ellipse">
            <a:avLst/>
          </a:prstGeom>
          <a:noFill/>
          <a:ln w="2540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9067800" y="4114800"/>
            <a:ext cx="381000" cy="457200"/>
          </a:xfrm>
          <a:prstGeom prst="ellipse">
            <a:avLst/>
          </a:prstGeom>
          <a:noFill/>
          <a:ln w="2540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6172200" y="4999057"/>
            <a:ext cx="1981200" cy="1219200"/>
          </a:xfrm>
          <a:prstGeom prst="ellipse">
            <a:avLst/>
          </a:prstGeom>
          <a:noFill/>
          <a:ln w="2540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3543300" y="5334000"/>
            <a:ext cx="1981200" cy="1219200"/>
          </a:xfrm>
          <a:prstGeom prst="ellipse">
            <a:avLst/>
          </a:prstGeom>
          <a:noFill/>
          <a:ln w="2540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p:cNvSpPr/>
          <p:nvPr/>
        </p:nvSpPr>
        <p:spPr>
          <a:xfrm>
            <a:off x="9067800" y="4724400"/>
            <a:ext cx="381000" cy="457200"/>
          </a:xfrm>
          <a:prstGeom prst="ellipse">
            <a:avLst/>
          </a:prstGeom>
          <a:noFill/>
          <a:ln w="2540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p:cNvSpPr/>
          <p:nvPr/>
        </p:nvSpPr>
        <p:spPr>
          <a:xfrm>
            <a:off x="5524500" y="2895600"/>
            <a:ext cx="990600" cy="609600"/>
          </a:xfrm>
          <a:prstGeom prst="ellipse">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4724400" y="6200172"/>
            <a:ext cx="2590800" cy="609600"/>
          </a:xfrm>
          <a:prstGeom prst="ellipse">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p:cNvSpPr/>
          <p:nvPr/>
        </p:nvSpPr>
        <p:spPr>
          <a:xfrm>
            <a:off x="9067800" y="5410200"/>
            <a:ext cx="381000" cy="457200"/>
          </a:xfrm>
          <a:prstGeom prst="ellipse">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9601200" y="3581400"/>
            <a:ext cx="1371599" cy="381000"/>
          </a:xfrm>
          <a:prstGeom prst="rect">
            <a:avLst/>
          </a:prstGeom>
        </p:spPr>
        <p:txBody>
          <a:bodyPr vert="horz" wrap="square" lIns="0" tIns="0" rIns="0" bIns="0" rtlCol="0" anchor="t">
            <a:normAutofit/>
          </a:bodyPr>
          <a:lstStyle/>
          <a:p>
            <a:r>
              <a:rPr lang="en-GB" dirty="0"/>
              <a:t>Sprite nodes</a:t>
            </a:r>
          </a:p>
        </p:txBody>
      </p:sp>
      <p:sp>
        <p:nvSpPr>
          <p:cNvPr id="22" name="TextBox 21"/>
          <p:cNvSpPr txBox="1"/>
          <p:nvPr/>
        </p:nvSpPr>
        <p:spPr>
          <a:xfrm>
            <a:off x="9613287" y="4191000"/>
            <a:ext cx="1295400" cy="381000"/>
          </a:xfrm>
          <a:prstGeom prst="rect">
            <a:avLst/>
          </a:prstGeom>
        </p:spPr>
        <p:txBody>
          <a:bodyPr vert="horz" wrap="square" lIns="0" tIns="0" rIns="0" bIns="0" rtlCol="0" anchor="t">
            <a:normAutofit/>
          </a:bodyPr>
          <a:lstStyle/>
          <a:p>
            <a:r>
              <a:rPr lang="en-GB" dirty="0"/>
              <a:t>Background</a:t>
            </a:r>
          </a:p>
        </p:txBody>
      </p:sp>
      <p:sp>
        <p:nvSpPr>
          <p:cNvPr id="23" name="TextBox 22"/>
          <p:cNvSpPr txBox="1"/>
          <p:nvPr/>
        </p:nvSpPr>
        <p:spPr>
          <a:xfrm>
            <a:off x="9613287" y="4800600"/>
            <a:ext cx="1359513" cy="381000"/>
          </a:xfrm>
          <a:prstGeom prst="rect">
            <a:avLst/>
          </a:prstGeom>
        </p:spPr>
        <p:txBody>
          <a:bodyPr vert="horz" wrap="square" lIns="0" tIns="0" rIns="0" bIns="0" rtlCol="0" anchor="t">
            <a:normAutofit/>
          </a:bodyPr>
          <a:lstStyle/>
          <a:p>
            <a:r>
              <a:rPr lang="en-GB" dirty="0"/>
              <a:t>Static nodes</a:t>
            </a:r>
          </a:p>
        </p:txBody>
      </p:sp>
      <p:sp>
        <p:nvSpPr>
          <p:cNvPr id="24" name="TextBox 23"/>
          <p:cNvSpPr txBox="1"/>
          <p:nvPr/>
        </p:nvSpPr>
        <p:spPr>
          <a:xfrm>
            <a:off x="9613288" y="5410200"/>
            <a:ext cx="1359513" cy="381000"/>
          </a:xfrm>
          <a:prstGeom prst="rect">
            <a:avLst/>
          </a:prstGeom>
        </p:spPr>
        <p:txBody>
          <a:bodyPr vert="horz" wrap="square" lIns="0" tIns="0" rIns="0" bIns="0" rtlCol="0" anchor="t">
            <a:normAutofit/>
          </a:bodyPr>
          <a:lstStyle/>
          <a:p>
            <a:r>
              <a:rPr lang="en-GB" dirty="0"/>
              <a:t>Text labels</a:t>
            </a:r>
          </a:p>
        </p:txBody>
      </p:sp>
    </p:spTree>
    <p:extLst>
      <p:ext uri="{BB962C8B-B14F-4D97-AF65-F5344CB8AC3E}">
        <p14:creationId xmlns:p14="http://schemas.microsoft.com/office/powerpoint/2010/main" val="262717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Breaking It Down: Super Mario Bros.</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1019175"/>
            <a:ext cx="6934200" cy="5200650"/>
          </a:xfrm>
          <a:prstGeom prst="rect">
            <a:avLst/>
          </a:prstGeom>
        </p:spPr>
      </p:pic>
      <p:sp>
        <p:nvSpPr>
          <p:cNvPr id="36" name="Oval 35"/>
          <p:cNvSpPr/>
          <p:nvPr/>
        </p:nvSpPr>
        <p:spPr>
          <a:xfrm>
            <a:off x="2667000" y="1219200"/>
            <a:ext cx="6858000" cy="685800"/>
          </a:xfrm>
          <a:prstGeom prst="ellipse">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p:cNvSpPr/>
          <p:nvPr/>
        </p:nvSpPr>
        <p:spPr>
          <a:xfrm>
            <a:off x="4953000" y="3830135"/>
            <a:ext cx="990600" cy="685800"/>
          </a:xfrm>
          <a:prstGeom prst="ellipse">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p:cNvSpPr/>
          <p:nvPr/>
        </p:nvSpPr>
        <p:spPr>
          <a:xfrm>
            <a:off x="2971800" y="5334000"/>
            <a:ext cx="990600" cy="685800"/>
          </a:xfrm>
          <a:prstGeom prst="ellipse">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p:cNvSpPr/>
          <p:nvPr/>
        </p:nvSpPr>
        <p:spPr>
          <a:xfrm>
            <a:off x="5900708" y="5334000"/>
            <a:ext cx="990600" cy="685800"/>
          </a:xfrm>
          <a:prstGeom prst="ellipse">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Oval 39"/>
          <p:cNvSpPr/>
          <p:nvPr/>
        </p:nvSpPr>
        <p:spPr>
          <a:xfrm>
            <a:off x="6629400" y="5334000"/>
            <a:ext cx="990600" cy="685800"/>
          </a:xfrm>
          <a:prstGeom prst="ellipse">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Oval 40"/>
          <p:cNvSpPr/>
          <p:nvPr/>
        </p:nvSpPr>
        <p:spPr>
          <a:xfrm>
            <a:off x="2667000" y="5734050"/>
            <a:ext cx="6858000" cy="685800"/>
          </a:xfrm>
          <a:prstGeom prst="ellipse">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3" name="Curved Connector 42"/>
          <p:cNvCxnSpPr>
            <a:stCxn id="38" idx="0"/>
          </p:cNvCxnSpPr>
          <p:nvPr/>
        </p:nvCxnSpPr>
        <p:spPr>
          <a:xfrm rot="5400000" flipH="1" flipV="1">
            <a:off x="3179060" y="3407659"/>
            <a:ext cx="2214383" cy="1638300"/>
          </a:xfrm>
          <a:prstGeom prst="curvedConnector3">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urved Connector 44"/>
          <p:cNvCxnSpPr/>
          <p:nvPr/>
        </p:nvCxnSpPr>
        <p:spPr>
          <a:xfrm rot="5400000" flipH="1" flipV="1">
            <a:off x="5178767" y="3389153"/>
            <a:ext cx="710519" cy="171450"/>
          </a:xfrm>
          <a:prstGeom prst="curvedConnector3">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953000" y="2857500"/>
            <a:ext cx="1352550" cy="342900"/>
          </a:xfrm>
          <a:prstGeom prst="rect">
            <a:avLst/>
          </a:prstGeom>
        </p:spPr>
        <p:txBody>
          <a:bodyPr vert="horz" wrap="square" lIns="0" tIns="0" rIns="0" bIns="0" rtlCol="0" anchor="t">
            <a:normAutofit/>
          </a:bodyPr>
          <a:lstStyle/>
          <a:p>
            <a:r>
              <a:rPr lang="en-GB" b="1" dirty="0">
                <a:solidFill>
                  <a:schemeClr val="bg1"/>
                </a:solidFill>
                <a:effectLst>
                  <a:outerShdw blurRad="38100" dist="38100" dir="2700000" algn="tl">
                    <a:srgbClr val="000000">
                      <a:alpha val="43137"/>
                    </a:srgbClr>
                  </a:outerShdw>
                </a:effectLst>
              </a:rPr>
              <a:t>Sprite Nodes</a:t>
            </a:r>
          </a:p>
        </p:txBody>
      </p:sp>
      <p:cxnSp>
        <p:nvCxnSpPr>
          <p:cNvPr id="48" name="Curved Connector 47"/>
          <p:cNvCxnSpPr>
            <a:stCxn id="39" idx="0"/>
          </p:cNvCxnSpPr>
          <p:nvPr/>
        </p:nvCxnSpPr>
        <p:spPr>
          <a:xfrm rot="16200000" flipV="1">
            <a:off x="5138813" y="4076805"/>
            <a:ext cx="2214382" cy="300008"/>
          </a:xfrm>
          <a:prstGeom prst="curvedConnector3">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40" idx="0"/>
          </p:cNvCxnSpPr>
          <p:nvPr/>
        </p:nvCxnSpPr>
        <p:spPr>
          <a:xfrm rot="16200000" flipV="1">
            <a:off x="6199629" y="4408929"/>
            <a:ext cx="1030992" cy="819150"/>
          </a:xfrm>
          <a:prstGeom prst="curvedConnector3">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61" idx="0"/>
            <a:endCxn id="36" idx="4"/>
          </p:cNvCxnSpPr>
          <p:nvPr/>
        </p:nvCxnSpPr>
        <p:spPr>
          <a:xfrm rot="16200000" flipV="1">
            <a:off x="6846004" y="1154997"/>
            <a:ext cx="700268" cy="2200275"/>
          </a:xfrm>
          <a:prstGeom prst="curved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620000" y="2605268"/>
            <a:ext cx="1352550" cy="342900"/>
          </a:xfrm>
          <a:prstGeom prst="rect">
            <a:avLst/>
          </a:prstGeom>
        </p:spPr>
        <p:txBody>
          <a:bodyPr vert="horz" wrap="square" lIns="0" tIns="0" rIns="0" bIns="0" rtlCol="0" anchor="t">
            <a:noAutofit/>
          </a:bodyPr>
          <a:lstStyle/>
          <a:p>
            <a:r>
              <a:rPr lang="en-GB" sz="1700" b="1" dirty="0">
                <a:solidFill>
                  <a:schemeClr val="bg1"/>
                </a:solidFill>
                <a:effectLst>
                  <a:outerShdw blurRad="38100" dist="38100" dir="2700000" algn="tl">
                    <a:srgbClr val="000000">
                      <a:alpha val="43137"/>
                    </a:srgbClr>
                  </a:outerShdw>
                </a:effectLst>
              </a:rPr>
              <a:t>Information overlay</a:t>
            </a:r>
          </a:p>
        </p:txBody>
      </p:sp>
      <p:cxnSp>
        <p:nvCxnSpPr>
          <p:cNvPr id="64" name="Curved Connector 63"/>
          <p:cNvCxnSpPr>
            <a:stCxn id="41" idx="7"/>
          </p:cNvCxnSpPr>
          <p:nvPr/>
        </p:nvCxnSpPr>
        <p:spPr>
          <a:xfrm rot="16200000" flipV="1">
            <a:off x="7553396" y="4867209"/>
            <a:ext cx="1414883" cy="519667"/>
          </a:xfrm>
          <a:prstGeom prst="curved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334250" y="4152900"/>
            <a:ext cx="1352550" cy="342900"/>
          </a:xfrm>
          <a:prstGeom prst="rect">
            <a:avLst/>
          </a:prstGeom>
        </p:spPr>
        <p:txBody>
          <a:bodyPr vert="horz" wrap="square" lIns="0" tIns="0" rIns="0" bIns="0" rtlCol="0" anchor="t">
            <a:normAutofit/>
          </a:bodyPr>
          <a:lstStyle/>
          <a:p>
            <a:r>
              <a:rPr lang="en-GB" b="1" dirty="0">
                <a:solidFill>
                  <a:schemeClr val="bg1"/>
                </a:solidFill>
                <a:effectLst>
                  <a:outerShdw blurRad="38100" dist="38100" dir="2700000" algn="tl">
                    <a:srgbClr val="000000">
                      <a:alpha val="43137"/>
                    </a:srgbClr>
                  </a:outerShdw>
                </a:effectLst>
              </a:rPr>
              <a:t>Static Node</a:t>
            </a:r>
          </a:p>
        </p:txBody>
      </p:sp>
      <p:sp>
        <p:nvSpPr>
          <p:cNvPr id="68" name="Oval 67"/>
          <p:cNvSpPr/>
          <p:nvPr/>
        </p:nvSpPr>
        <p:spPr>
          <a:xfrm flipV="1">
            <a:off x="2971801" y="2057401"/>
            <a:ext cx="1312069" cy="2169408"/>
          </a:xfrm>
          <a:prstGeom prst="ellipse">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9" name="Curved Connector 68"/>
          <p:cNvCxnSpPr>
            <a:endCxn id="68" idx="6"/>
          </p:cNvCxnSpPr>
          <p:nvPr/>
        </p:nvCxnSpPr>
        <p:spPr>
          <a:xfrm rot="10800000" flipV="1">
            <a:off x="4283871" y="2362200"/>
            <a:ext cx="897731" cy="779905"/>
          </a:xfrm>
          <a:prstGeom prst="curved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5200650" y="2247900"/>
            <a:ext cx="1352550" cy="342900"/>
          </a:xfrm>
          <a:prstGeom prst="rect">
            <a:avLst/>
          </a:prstGeom>
        </p:spPr>
        <p:txBody>
          <a:bodyPr vert="horz" wrap="square" lIns="0" tIns="0" rIns="0" bIns="0" rtlCol="0" anchor="t">
            <a:noAutofit/>
          </a:bodyPr>
          <a:lstStyle/>
          <a:p>
            <a:r>
              <a:rPr lang="en-GB" sz="1700" b="1" dirty="0">
                <a:solidFill>
                  <a:schemeClr val="bg1"/>
                </a:solidFill>
                <a:effectLst>
                  <a:outerShdw blurRad="38100" dist="38100" dir="2700000" algn="tl">
                    <a:srgbClr val="000000">
                      <a:alpha val="43137"/>
                    </a:srgbClr>
                  </a:outerShdw>
                </a:effectLst>
              </a:rPr>
              <a:t>Background</a:t>
            </a:r>
          </a:p>
        </p:txBody>
      </p:sp>
      <p:sp>
        <p:nvSpPr>
          <p:cNvPr id="73" name="TextBox 72"/>
          <p:cNvSpPr txBox="1"/>
          <p:nvPr/>
        </p:nvSpPr>
        <p:spPr>
          <a:xfrm>
            <a:off x="4286250" y="6360410"/>
            <a:ext cx="3714753" cy="345191"/>
          </a:xfrm>
          <a:prstGeom prst="rect">
            <a:avLst/>
          </a:prstGeom>
        </p:spPr>
        <p:txBody>
          <a:bodyPr vert="horz" wrap="square" lIns="0" tIns="0" rIns="0" bIns="0" rtlCol="0" anchor="t">
            <a:noAutofit/>
          </a:bodyPr>
          <a:lstStyle/>
          <a:p>
            <a:r>
              <a:rPr lang="en-GB" sz="1300" dirty="0"/>
              <a:t>Super Mario Bros. World 1-1 (Nintendo, 1985)</a:t>
            </a:r>
          </a:p>
        </p:txBody>
      </p:sp>
    </p:spTree>
    <p:extLst>
      <p:ext uri="{BB962C8B-B14F-4D97-AF65-F5344CB8AC3E}">
        <p14:creationId xmlns:p14="http://schemas.microsoft.com/office/powerpoint/2010/main" val="191833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All groupings are </a:t>
            </a:r>
            <a:r>
              <a:rPr lang="en-GB" dirty="0" err="1"/>
              <a:t>superclasses</a:t>
            </a:r>
            <a:r>
              <a:rPr lang="en-GB" dirty="0"/>
              <a:t>, </a:t>
            </a:r>
            <a:br>
              <a:rPr lang="en-GB" dirty="0"/>
            </a:br>
            <a:r>
              <a:rPr lang="en-GB" dirty="0"/>
              <a:t>and each component will fall into </a:t>
            </a:r>
            <a:br>
              <a:rPr lang="en-GB" dirty="0"/>
            </a:br>
            <a:r>
              <a:rPr lang="en-GB" dirty="0"/>
              <a:t>one of these </a:t>
            </a:r>
            <a:r>
              <a:rPr lang="en-GB" dirty="0" err="1"/>
              <a:t>superclasses</a:t>
            </a:r>
            <a:r>
              <a:rPr lang="en-GB" dirty="0"/>
              <a:t>.</a:t>
            </a:r>
            <a:br>
              <a:rPr lang="en-GB" dirty="0"/>
            </a:br>
            <a:br>
              <a:rPr lang="en-GB" dirty="0"/>
            </a:br>
            <a:r>
              <a:rPr lang="en-GB" dirty="0"/>
              <a:t>Draw a class diagram based on</a:t>
            </a:r>
            <a:br>
              <a:rPr lang="en-GB" dirty="0"/>
            </a:br>
            <a:r>
              <a:rPr lang="en-GB" dirty="0"/>
              <a:t>previous classification of properties.</a:t>
            </a:r>
            <a:br>
              <a:rPr lang="en-GB" dirty="0"/>
            </a:br>
            <a:br>
              <a:rPr lang="en-GB" dirty="0"/>
            </a:br>
            <a:r>
              <a:rPr lang="en-GB" dirty="0"/>
              <a:t>An example class diagram is </a:t>
            </a:r>
            <a:br>
              <a:rPr lang="en-GB" dirty="0"/>
            </a:br>
            <a:r>
              <a:rPr lang="en-GB" dirty="0"/>
              <a:t>shown, but this isn’t the only</a:t>
            </a:r>
            <a:br>
              <a:rPr lang="en-GB" dirty="0"/>
            </a:br>
            <a:r>
              <a:rPr lang="en-GB" dirty="0"/>
              <a:t>possible method.</a:t>
            </a:r>
          </a:p>
          <a:p>
            <a:endParaRPr lang="en-GB" dirty="0"/>
          </a:p>
        </p:txBody>
      </p:sp>
      <p:sp>
        <p:nvSpPr>
          <p:cNvPr id="3" name="Title 2"/>
          <p:cNvSpPr>
            <a:spLocks noGrp="1"/>
          </p:cNvSpPr>
          <p:nvPr>
            <p:ph type="title"/>
          </p:nvPr>
        </p:nvSpPr>
        <p:spPr/>
        <p:txBody>
          <a:bodyPr>
            <a:normAutofit/>
          </a:bodyPr>
          <a:lstStyle/>
          <a:p>
            <a:r>
              <a:rPr lang="en-GB" dirty="0"/>
              <a:t>Breaking It Down: Class Diagram</a:t>
            </a:r>
          </a:p>
        </p:txBody>
      </p:sp>
      <p:graphicFrame>
        <p:nvGraphicFramePr>
          <p:cNvPr id="4" name="Table 3"/>
          <p:cNvGraphicFramePr>
            <a:graphicFrameLocks noGrp="1"/>
          </p:cNvGraphicFramePr>
          <p:nvPr/>
        </p:nvGraphicFramePr>
        <p:xfrm>
          <a:off x="8763000" y="1371600"/>
          <a:ext cx="1905000" cy="907026"/>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294968">
                <a:tc>
                  <a:txBody>
                    <a:bodyPr/>
                    <a:lstStyle/>
                    <a:p>
                      <a:pPr algn="ctr"/>
                      <a:r>
                        <a:rPr lang="en-GB" sz="1500" dirty="0"/>
                        <a:t>Sprite</a:t>
                      </a:r>
                    </a:p>
                  </a:txBody>
                  <a:tcPr marL="73742" marR="73742" marT="36871" marB="36871"/>
                </a:tc>
                <a:extLst>
                  <a:ext uri="{0D108BD9-81ED-4DB2-BD59-A6C34878D82A}">
                    <a16:rowId xmlns:a16="http://schemas.microsoft.com/office/drawing/2014/main" val="10000"/>
                  </a:ext>
                </a:extLst>
              </a:tr>
              <a:tr h="294968">
                <a:tc>
                  <a:txBody>
                    <a:bodyPr/>
                    <a:lstStyle/>
                    <a:p>
                      <a:endParaRPr lang="en-GB" sz="1500" dirty="0"/>
                    </a:p>
                  </a:txBody>
                  <a:tcPr marL="73742" marR="73742" marT="36871" marB="36871"/>
                </a:tc>
                <a:extLst>
                  <a:ext uri="{0D108BD9-81ED-4DB2-BD59-A6C34878D82A}">
                    <a16:rowId xmlns:a16="http://schemas.microsoft.com/office/drawing/2014/main" val="10001"/>
                  </a:ext>
                </a:extLst>
              </a:tr>
              <a:tr h="294968">
                <a:tc>
                  <a:txBody>
                    <a:bodyPr/>
                    <a:lstStyle/>
                    <a:p>
                      <a:endParaRPr lang="en-GB" sz="1500" dirty="0"/>
                    </a:p>
                  </a:txBody>
                  <a:tcPr marL="73742" marR="73742" marT="36871" marB="36871"/>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6858000" y="4419600"/>
          <a:ext cx="1447800" cy="698484"/>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tblGrid>
              <a:tr h="229780">
                <a:tc>
                  <a:txBody>
                    <a:bodyPr/>
                    <a:lstStyle/>
                    <a:p>
                      <a:pPr algn="ctr"/>
                      <a:r>
                        <a:rPr lang="en-GB" sz="1200" dirty="0" err="1"/>
                        <a:t>PlayerLuigi</a:t>
                      </a:r>
                      <a:endParaRPr lang="en-GB" sz="1200" dirty="0"/>
                    </a:p>
                  </a:txBody>
                  <a:tcPr marL="56044" marR="56044" marT="28022" marB="28022"/>
                </a:tc>
                <a:extLst>
                  <a:ext uri="{0D108BD9-81ED-4DB2-BD59-A6C34878D82A}">
                    <a16:rowId xmlns:a16="http://schemas.microsoft.com/office/drawing/2014/main" val="10000"/>
                  </a:ext>
                </a:extLst>
              </a:tr>
              <a:tr h="229780">
                <a:tc>
                  <a:txBody>
                    <a:bodyPr/>
                    <a:lstStyle/>
                    <a:p>
                      <a:endParaRPr lang="en-GB" sz="1100"/>
                    </a:p>
                  </a:txBody>
                  <a:tcPr marL="56044" marR="56044" marT="28022" marB="28022"/>
                </a:tc>
                <a:extLst>
                  <a:ext uri="{0D108BD9-81ED-4DB2-BD59-A6C34878D82A}">
                    <a16:rowId xmlns:a16="http://schemas.microsoft.com/office/drawing/2014/main" val="10001"/>
                  </a:ext>
                </a:extLst>
              </a:tr>
              <a:tr h="229780">
                <a:tc>
                  <a:txBody>
                    <a:bodyPr/>
                    <a:lstStyle/>
                    <a:p>
                      <a:endParaRPr lang="en-GB" sz="1100" dirty="0"/>
                    </a:p>
                  </a:txBody>
                  <a:tcPr marL="56044" marR="56044" marT="28022" marB="28022"/>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5105400" y="4419600"/>
          <a:ext cx="1524000" cy="72562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241874">
                <a:tc>
                  <a:txBody>
                    <a:bodyPr/>
                    <a:lstStyle/>
                    <a:p>
                      <a:pPr algn="ctr"/>
                      <a:r>
                        <a:rPr lang="en-GB" sz="1200" dirty="0" err="1"/>
                        <a:t>PlayerMario</a:t>
                      </a:r>
                      <a:endParaRPr lang="en-GB" sz="1200" dirty="0"/>
                    </a:p>
                  </a:txBody>
                  <a:tcPr marL="58994" marR="58994" marT="29497" marB="29497"/>
                </a:tc>
                <a:extLst>
                  <a:ext uri="{0D108BD9-81ED-4DB2-BD59-A6C34878D82A}">
                    <a16:rowId xmlns:a16="http://schemas.microsoft.com/office/drawing/2014/main" val="10000"/>
                  </a:ext>
                </a:extLst>
              </a:tr>
              <a:tr h="241874">
                <a:tc>
                  <a:txBody>
                    <a:bodyPr/>
                    <a:lstStyle/>
                    <a:p>
                      <a:endParaRPr lang="en-GB" sz="1200" dirty="0"/>
                    </a:p>
                  </a:txBody>
                  <a:tcPr marL="58994" marR="58994" marT="29497" marB="29497"/>
                </a:tc>
                <a:extLst>
                  <a:ext uri="{0D108BD9-81ED-4DB2-BD59-A6C34878D82A}">
                    <a16:rowId xmlns:a16="http://schemas.microsoft.com/office/drawing/2014/main" val="10001"/>
                  </a:ext>
                </a:extLst>
              </a:tr>
              <a:tr h="241874">
                <a:tc>
                  <a:txBody>
                    <a:bodyPr/>
                    <a:lstStyle/>
                    <a:p>
                      <a:endParaRPr lang="en-GB" sz="1200" dirty="0"/>
                    </a:p>
                  </a:txBody>
                  <a:tcPr marL="58994" marR="58994" marT="29497" marB="29497"/>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2895600"/>
          <a:ext cx="1905000" cy="907026"/>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294968">
                <a:tc>
                  <a:txBody>
                    <a:bodyPr/>
                    <a:lstStyle/>
                    <a:p>
                      <a:pPr algn="ctr"/>
                      <a:r>
                        <a:rPr lang="en-GB" sz="1500" dirty="0" err="1"/>
                        <a:t>PlayerCharacter</a:t>
                      </a:r>
                      <a:endParaRPr lang="en-GB" sz="1500" dirty="0"/>
                    </a:p>
                  </a:txBody>
                  <a:tcPr marL="73742" marR="73742" marT="36871" marB="36871"/>
                </a:tc>
                <a:extLst>
                  <a:ext uri="{0D108BD9-81ED-4DB2-BD59-A6C34878D82A}">
                    <a16:rowId xmlns:a16="http://schemas.microsoft.com/office/drawing/2014/main" val="10000"/>
                  </a:ext>
                </a:extLst>
              </a:tr>
              <a:tr h="294968">
                <a:tc>
                  <a:txBody>
                    <a:bodyPr/>
                    <a:lstStyle/>
                    <a:p>
                      <a:endParaRPr lang="en-GB" sz="1500" dirty="0"/>
                    </a:p>
                  </a:txBody>
                  <a:tcPr marL="73742" marR="73742" marT="36871" marB="36871"/>
                </a:tc>
                <a:extLst>
                  <a:ext uri="{0D108BD9-81ED-4DB2-BD59-A6C34878D82A}">
                    <a16:rowId xmlns:a16="http://schemas.microsoft.com/office/drawing/2014/main" val="10001"/>
                  </a:ext>
                </a:extLst>
              </a:tr>
              <a:tr h="294968">
                <a:tc>
                  <a:txBody>
                    <a:bodyPr/>
                    <a:lstStyle/>
                    <a:p>
                      <a:endParaRPr lang="en-GB" sz="1500" dirty="0"/>
                    </a:p>
                  </a:txBody>
                  <a:tcPr marL="73742" marR="73742" marT="36871" marB="36871"/>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nvGraphicFramePr>
        <p:xfrm>
          <a:off x="9677400" y="2895600"/>
          <a:ext cx="1905000" cy="907026"/>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294968">
                <a:tc>
                  <a:txBody>
                    <a:bodyPr/>
                    <a:lstStyle/>
                    <a:p>
                      <a:pPr algn="ctr"/>
                      <a:r>
                        <a:rPr lang="en-GB" sz="1500" dirty="0" err="1"/>
                        <a:t>AICharacter</a:t>
                      </a:r>
                      <a:endParaRPr lang="en-GB" sz="1500" dirty="0"/>
                    </a:p>
                  </a:txBody>
                  <a:tcPr marL="73742" marR="73742" marT="36871" marB="36871"/>
                </a:tc>
                <a:extLst>
                  <a:ext uri="{0D108BD9-81ED-4DB2-BD59-A6C34878D82A}">
                    <a16:rowId xmlns:a16="http://schemas.microsoft.com/office/drawing/2014/main" val="10000"/>
                  </a:ext>
                </a:extLst>
              </a:tr>
              <a:tr h="294968">
                <a:tc>
                  <a:txBody>
                    <a:bodyPr/>
                    <a:lstStyle/>
                    <a:p>
                      <a:endParaRPr lang="en-GB" sz="1500" dirty="0"/>
                    </a:p>
                  </a:txBody>
                  <a:tcPr marL="73742" marR="73742" marT="36871" marB="36871"/>
                </a:tc>
                <a:extLst>
                  <a:ext uri="{0D108BD9-81ED-4DB2-BD59-A6C34878D82A}">
                    <a16:rowId xmlns:a16="http://schemas.microsoft.com/office/drawing/2014/main" val="10001"/>
                  </a:ext>
                </a:extLst>
              </a:tr>
              <a:tr h="294968">
                <a:tc>
                  <a:txBody>
                    <a:bodyPr/>
                    <a:lstStyle/>
                    <a:p>
                      <a:endParaRPr lang="en-GB" sz="1500" dirty="0"/>
                    </a:p>
                  </a:txBody>
                  <a:tcPr marL="73742" marR="73742" marT="36871" marB="36871"/>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8915400" y="4343400"/>
          <a:ext cx="1524000" cy="72562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241874">
                <a:tc>
                  <a:txBody>
                    <a:bodyPr/>
                    <a:lstStyle/>
                    <a:p>
                      <a:pPr algn="ctr"/>
                      <a:r>
                        <a:rPr lang="en-GB" sz="1200" dirty="0" err="1"/>
                        <a:t>AIGoomba</a:t>
                      </a:r>
                      <a:endParaRPr lang="en-GB" sz="1200" dirty="0"/>
                    </a:p>
                  </a:txBody>
                  <a:tcPr marL="58994" marR="58994" marT="29497" marB="29497"/>
                </a:tc>
                <a:extLst>
                  <a:ext uri="{0D108BD9-81ED-4DB2-BD59-A6C34878D82A}">
                    <a16:rowId xmlns:a16="http://schemas.microsoft.com/office/drawing/2014/main" val="10000"/>
                  </a:ext>
                </a:extLst>
              </a:tr>
              <a:tr h="241874">
                <a:tc>
                  <a:txBody>
                    <a:bodyPr/>
                    <a:lstStyle/>
                    <a:p>
                      <a:endParaRPr lang="en-GB" sz="1200" dirty="0"/>
                    </a:p>
                  </a:txBody>
                  <a:tcPr marL="58994" marR="58994" marT="29497" marB="29497"/>
                </a:tc>
                <a:extLst>
                  <a:ext uri="{0D108BD9-81ED-4DB2-BD59-A6C34878D82A}">
                    <a16:rowId xmlns:a16="http://schemas.microsoft.com/office/drawing/2014/main" val="10001"/>
                  </a:ext>
                </a:extLst>
              </a:tr>
              <a:tr h="241874">
                <a:tc>
                  <a:txBody>
                    <a:bodyPr/>
                    <a:lstStyle/>
                    <a:p>
                      <a:endParaRPr lang="en-GB" sz="1200" dirty="0"/>
                    </a:p>
                  </a:txBody>
                  <a:tcPr marL="58994" marR="58994" marT="29497" marB="29497"/>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nvGraphicFramePr>
        <p:xfrm>
          <a:off x="10633337" y="4343400"/>
          <a:ext cx="1524000" cy="72562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241874">
                <a:tc>
                  <a:txBody>
                    <a:bodyPr/>
                    <a:lstStyle/>
                    <a:p>
                      <a:pPr algn="ctr"/>
                      <a:r>
                        <a:rPr lang="en-GB" sz="1200" dirty="0" err="1"/>
                        <a:t>AIKoopa</a:t>
                      </a:r>
                      <a:endParaRPr lang="en-GB" sz="1200" dirty="0"/>
                    </a:p>
                  </a:txBody>
                  <a:tcPr marL="58994" marR="58994" marT="29497" marB="29497"/>
                </a:tc>
                <a:extLst>
                  <a:ext uri="{0D108BD9-81ED-4DB2-BD59-A6C34878D82A}">
                    <a16:rowId xmlns:a16="http://schemas.microsoft.com/office/drawing/2014/main" val="10000"/>
                  </a:ext>
                </a:extLst>
              </a:tr>
              <a:tr h="241874">
                <a:tc>
                  <a:txBody>
                    <a:bodyPr/>
                    <a:lstStyle/>
                    <a:p>
                      <a:endParaRPr lang="en-GB" sz="1200" dirty="0"/>
                    </a:p>
                  </a:txBody>
                  <a:tcPr marL="58994" marR="58994" marT="29497" marB="29497"/>
                </a:tc>
                <a:extLst>
                  <a:ext uri="{0D108BD9-81ED-4DB2-BD59-A6C34878D82A}">
                    <a16:rowId xmlns:a16="http://schemas.microsoft.com/office/drawing/2014/main" val="10001"/>
                  </a:ext>
                </a:extLst>
              </a:tr>
              <a:tr h="241874">
                <a:tc>
                  <a:txBody>
                    <a:bodyPr/>
                    <a:lstStyle/>
                    <a:p>
                      <a:endParaRPr lang="en-GB" sz="1200" dirty="0"/>
                    </a:p>
                  </a:txBody>
                  <a:tcPr marL="58994" marR="58994" marT="29497" marB="29497"/>
                </a:tc>
                <a:extLst>
                  <a:ext uri="{0D108BD9-81ED-4DB2-BD59-A6C34878D82A}">
                    <a16:rowId xmlns:a16="http://schemas.microsoft.com/office/drawing/2014/main" val="10002"/>
                  </a:ext>
                </a:extLst>
              </a:tr>
            </a:tbl>
          </a:graphicData>
        </a:graphic>
      </p:graphicFrame>
      <p:cxnSp>
        <p:nvCxnSpPr>
          <p:cNvPr id="13" name="Elbow Connector 12"/>
          <p:cNvCxnSpPr>
            <a:stCxn id="7" idx="0"/>
            <a:endCxn id="4" idx="2"/>
          </p:cNvCxnSpPr>
          <p:nvPr/>
        </p:nvCxnSpPr>
        <p:spPr>
          <a:xfrm rot="5400000" flipH="1" flipV="1">
            <a:off x="8454513" y="1634613"/>
            <a:ext cx="616974" cy="19050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8" idx="0"/>
            <a:endCxn id="4" idx="2"/>
          </p:cNvCxnSpPr>
          <p:nvPr/>
        </p:nvCxnSpPr>
        <p:spPr>
          <a:xfrm rot="16200000" flipV="1">
            <a:off x="9864213" y="2129913"/>
            <a:ext cx="616974" cy="9144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6" idx="0"/>
            <a:endCxn id="7" idx="2"/>
          </p:cNvCxnSpPr>
          <p:nvPr/>
        </p:nvCxnSpPr>
        <p:spPr>
          <a:xfrm rot="5400000" flipH="1" flipV="1">
            <a:off x="6530463" y="3139563"/>
            <a:ext cx="616974" cy="19431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5" idx="0"/>
            <a:endCxn id="7" idx="2"/>
          </p:cNvCxnSpPr>
          <p:nvPr/>
        </p:nvCxnSpPr>
        <p:spPr>
          <a:xfrm rot="5400000" flipH="1" flipV="1">
            <a:off x="7387713" y="3996813"/>
            <a:ext cx="616974" cy="2286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10" idx="0"/>
            <a:endCxn id="8" idx="2"/>
          </p:cNvCxnSpPr>
          <p:nvPr/>
        </p:nvCxnSpPr>
        <p:spPr>
          <a:xfrm rot="5400000" flipH="1" flipV="1">
            <a:off x="9883263" y="3596763"/>
            <a:ext cx="540774" cy="9525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1" idx="0"/>
            <a:endCxn id="8" idx="2"/>
          </p:cNvCxnSpPr>
          <p:nvPr/>
        </p:nvCxnSpPr>
        <p:spPr>
          <a:xfrm rot="16200000" flipV="1">
            <a:off x="10742232" y="3690295"/>
            <a:ext cx="540774" cy="76543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079599"/>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2.xml><?xml version="1.0" encoding="utf-8"?>
<ds:datastoreItem xmlns:ds="http://schemas.openxmlformats.org/officeDocument/2006/customXml" ds:itemID="{3546F3D9-27DD-4F07-9983-380B33535F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2441</Words>
  <Application>Microsoft Office PowerPoint</Application>
  <PresentationFormat>Widescreen</PresentationFormat>
  <Paragraphs>329</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Wingdings</vt:lpstr>
      <vt:lpstr>ARM PPT template 2017_Confidential</vt:lpstr>
      <vt:lpstr>Video Game Design</vt:lpstr>
      <vt:lpstr>Module Syllabus</vt:lpstr>
      <vt:lpstr>Software Development Process</vt:lpstr>
      <vt:lpstr>Game Development Process: Iterative Development</vt:lpstr>
      <vt:lpstr>Object Orientated Components</vt:lpstr>
      <vt:lpstr>Grouping Game Objects</vt:lpstr>
      <vt:lpstr>Game Objects: 2D Games and Groupings</vt:lpstr>
      <vt:lpstr>Breaking It Down: Super Mario Bros.</vt:lpstr>
      <vt:lpstr>Breaking It Down: Class Diagram</vt:lpstr>
      <vt:lpstr>Breaking It Down: Identifying Groupings</vt:lpstr>
      <vt:lpstr>Breaking It Down: Update/Render Game Objects</vt:lpstr>
      <vt:lpstr>Work on Your Game Idea </vt:lpstr>
      <vt:lpstr>Game Objects: From 2D to 3D Games</vt:lpstr>
      <vt:lpstr>Game Objects: 3D Games</vt:lpstr>
      <vt:lpstr>The Game Loop</vt:lpstr>
      <vt:lpstr>The Game Loop: Frames per Second and Game Speed</vt:lpstr>
      <vt:lpstr>The Game Loop: Sleep</vt:lpstr>
      <vt:lpstr>Unity: Hierarchy</vt:lpstr>
      <vt:lpstr>Unity: Scenes</vt:lpstr>
      <vt:lpstr>Project Considerations</vt:lpstr>
      <vt:lpstr>Project Considerations: The Importance of Planning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2020-05-18T13:31:40Z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