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2"/>
  </p:notesMasterIdLst>
  <p:handoutMasterIdLst>
    <p:handoutMasterId r:id="rId33"/>
  </p:handoutMasterIdLst>
  <p:sldIdLst>
    <p:sldId id="371" r:id="rId5"/>
    <p:sldId id="257" r:id="rId6"/>
    <p:sldId id="258" r:id="rId7"/>
    <p:sldId id="259" r:id="rId8"/>
    <p:sldId id="260" r:id="rId9"/>
    <p:sldId id="261"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372"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9"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CEB"/>
    <a:srgbClr val="95D600"/>
    <a:srgbClr val="FF6B00"/>
    <a:srgbClr val="00C1DE"/>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01" autoAdjust="0"/>
    <p:restoredTop sz="63357" autoAdjust="0"/>
  </p:normalViewPr>
  <p:slideViewPr>
    <p:cSldViewPr snapToGrid="0">
      <p:cViewPr varScale="1">
        <p:scale>
          <a:sx n="75" d="100"/>
          <a:sy n="75" d="100"/>
        </p:scale>
        <p:origin x="1944"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3" d="100"/>
          <a:sy n="73" d="100"/>
        </p:scale>
        <p:origin x="3560"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0836F7-A38A-461C-9E01-FBB0AD11CEEA}"/>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6EFF89DB-0163-4563-9377-E6085C326570}"/>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408166A3-E862-4E45-91F7-3D96E6F6C54F}" type="datetimeFigureOut">
              <a:rPr lang="en-US" altLang="en-US"/>
              <a:pPr>
                <a:defRPr/>
              </a:pPr>
              <a:t>10/27/2021</a:t>
            </a:fld>
            <a:endParaRPr lang="en-US" altLang="en-US" dirty="0"/>
          </a:p>
        </p:txBody>
      </p:sp>
      <p:sp>
        <p:nvSpPr>
          <p:cNvPr id="4" name="Footer Placeholder 3">
            <a:extLst>
              <a:ext uri="{FF2B5EF4-FFF2-40B4-BE49-F238E27FC236}">
                <a16:creationId xmlns:a16="http://schemas.microsoft.com/office/drawing/2014/main" id="{B1576F87-20DA-468D-B340-09EA2263E84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9C925CE1-DD78-4BE9-8679-5EA4FF45E7D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AE52C29F-6E8B-4FCF-B05C-39095F06748E}"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80DD0D-9D32-4C0D-AA04-3265FC750FA6}"/>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0FDB6EE8-DCB8-41BD-A3C8-E3A12231608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7BB49F74-3831-4782-9926-36A1F1DC6259}" type="datetimeFigureOut">
              <a:rPr lang="en-US" altLang="en-US"/>
              <a:pPr>
                <a:defRPr/>
              </a:pPr>
              <a:t>10/27/2021</a:t>
            </a:fld>
            <a:endParaRPr lang="en-US" altLang="en-US" dirty="0"/>
          </a:p>
        </p:txBody>
      </p:sp>
      <p:sp>
        <p:nvSpPr>
          <p:cNvPr id="4" name="Slide Image Placeholder 3">
            <a:extLst>
              <a:ext uri="{FF2B5EF4-FFF2-40B4-BE49-F238E27FC236}">
                <a16:creationId xmlns:a16="http://schemas.microsoft.com/office/drawing/2014/main" id="{25744739-3539-48B5-A096-4DFD5EA77A9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58A2211-D7FD-4E67-A6D9-583B439384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292F51B-BF74-49BC-83A1-C16F26379DFC}"/>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37DEDC91-3AC4-4F8D-BED3-4ED56913FA6D}"/>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ED05C12-C9C4-4501-9C72-D2E25191FC36}"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2639556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608218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266853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182280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Physics are created through code-based computations that detect the physics within the scene, the collision detection of meshes/models and the deformation of any assets.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Typically due the computational complexity of physics calculations, a physics engine is used to manage the data flow of physics calculations.</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13</a:t>
            </a:fld>
            <a:endParaRPr lang="en-GB"/>
          </a:p>
        </p:txBody>
      </p:sp>
    </p:spTree>
    <p:extLst>
      <p:ext uri="{BB962C8B-B14F-4D97-AF65-F5344CB8AC3E}">
        <p14:creationId xmlns:p14="http://schemas.microsoft.com/office/powerpoint/2010/main" val="710133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To code physics yourself, getting to grips with complex mathematical computations is beneficial. Familiarization with Newton’s Laws of Motion for example, can help with force/mass calculation.</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14</a:t>
            </a:fld>
            <a:endParaRPr lang="en-GB"/>
          </a:p>
        </p:txBody>
      </p:sp>
    </p:spTree>
    <p:extLst>
      <p:ext uri="{BB962C8B-B14F-4D97-AF65-F5344CB8AC3E}">
        <p14:creationId xmlns:p14="http://schemas.microsoft.com/office/powerpoint/2010/main" val="1408759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kinematics of the object should be calculated. This is the motion of the rigid bodies, but without the calculation of mass or force.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It is imperative that physics are </a:t>
            </a:r>
            <a:r>
              <a:rPr lang="en-GB" i="0" dirty="0"/>
              <a:t>calculated independent from the</a:t>
            </a:r>
            <a:r>
              <a:rPr lang="en-GB" dirty="0"/>
              <a:t> framerate, but are rendered within the update loop.</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15</a:t>
            </a:fld>
            <a:endParaRPr lang="en-GB"/>
          </a:p>
        </p:txBody>
      </p:sp>
    </p:spTree>
    <p:extLst>
      <p:ext uri="{BB962C8B-B14F-4D97-AF65-F5344CB8AC3E}">
        <p14:creationId xmlns:p14="http://schemas.microsoft.com/office/powerpoint/2010/main" val="2898640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16</a:t>
            </a:fld>
            <a:endParaRPr lang="en-GB"/>
          </a:p>
        </p:txBody>
      </p:sp>
    </p:spTree>
    <p:extLst>
      <p:ext uri="{BB962C8B-B14F-4D97-AF65-F5344CB8AC3E}">
        <p14:creationId xmlns:p14="http://schemas.microsoft.com/office/powerpoint/2010/main" val="31143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17</a:t>
            </a:fld>
            <a:endParaRPr lang="en-US" altLang="en-US" dirty="0"/>
          </a:p>
        </p:txBody>
      </p:sp>
    </p:spTree>
    <p:extLst>
      <p:ext uri="{BB962C8B-B14F-4D97-AF65-F5344CB8AC3E}">
        <p14:creationId xmlns:p14="http://schemas.microsoft.com/office/powerpoint/2010/main" val="204699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18</a:t>
            </a:fld>
            <a:endParaRPr lang="en-GB"/>
          </a:p>
        </p:txBody>
      </p:sp>
    </p:spTree>
    <p:extLst>
      <p:ext uri="{BB962C8B-B14F-4D97-AF65-F5344CB8AC3E}">
        <p14:creationId xmlns:p14="http://schemas.microsoft.com/office/powerpoint/2010/main" val="4284507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19</a:t>
            </a:fld>
            <a:endParaRPr lang="en-US" altLang="en-US" dirty="0"/>
          </a:p>
        </p:txBody>
      </p:sp>
    </p:spTree>
    <p:extLst>
      <p:ext uri="{BB962C8B-B14F-4D97-AF65-F5344CB8AC3E}">
        <p14:creationId xmlns:p14="http://schemas.microsoft.com/office/powerpoint/2010/main" val="360531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a:t>
            </a:fld>
            <a:endParaRPr lang="en-US" altLang="en-US" dirty="0"/>
          </a:p>
        </p:txBody>
      </p:sp>
    </p:spTree>
    <p:extLst>
      <p:ext uri="{BB962C8B-B14F-4D97-AF65-F5344CB8AC3E}">
        <p14:creationId xmlns:p14="http://schemas.microsoft.com/office/powerpoint/2010/main" val="1799632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20</a:t>
            </a:fld>
            <a:endParaRPr lang="en-US" altLang="en-US" dirty="0"/>
          </a:p>
        </p:txBody>
      </p:sp>
    </p:spTree>
    <p:extLst>
      <p:ext uri="{BB962C8B-B14F-4D97-AF65-F5344CB8AC3E}">
        <p14:creationId xmlns:p14="http://schemas.microsoft.com/office/powerpoint/2010/main" val="2142029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21</a:t>
            </a:fld>
            <a:endParaRPr lang="en-US" altLang="en-US" dirty="0"/>
          </a:p>
        </p:txBody>
      </p:sp>
    </p:spTree>
    <p:extLst>
      <p:ext uri="{BB962C8B-B14F-4D97-AF65-F5344CB8AC3E}">
        <p14:creationId xmlns:p14="http://schemas.microsoft.com/office/powerpoint/2010/main" val="1478313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22</a:t>
            </a:fld>
            <a:endParaRPr lang="en-US" altLang="en-US" dirty="0"/>
          </a:p>
        </p:txBody>
      </p:sp>
    </p:spTree>
    <p:extLst>
      <p:ext uri="{BB962C8B-B14F-4D97-AF65-F5344CB8AC3E}">
        <p14:creationId xmlns:p14="http://schemas.microsoft.com/office/powerpoint/2010/main" val="3743203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Determining the source of performance issues is complex. Try enable effects, lighting, and other game objects to narrow down the source of issues.</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23</a:t>
            </a:fld>
            <a:endParaRPr lang="en-GB"/>
          </a:p>
        </p:txBody>
      </p:sp>
    </p:spTree>
    <p:extLst>
      <p:ext uri="{BB962C8B-B14F-4D97-AF65-F5344CB8AC3E}">
        <p14:creationId xmlns:p14="http://schemas.microsoft.com/office/powerpoint/2010/main" val="2257124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Overdrawing is when polygons are rendered that are never seen,</a:t>
            </a:r>
            <a:r>
              <a:rPr lang="en-GB" baseline="0" dirty="0"/>
              <a:t> causing additional computation to be done. This can be especially problematic on mobile platforms which need more resource management considerations.</a:t>
            </a:r>
          </a:p>
          <a:p>
            <a:endParaRPr lang="en-GB" baseline="0" dirty="0"/>
          </a:p>
          <a:p>
            <a:endParaRPr lang="en-GB" baseline="0" dirty="0"/>
          </a:p>
          <a:p>
            <a:endParaRPr lang="en-GB" b="1" baseline="0" dirty="0"/>
          </a:p>
          <a:p>
            <a:endParaRPr lang="en-GB" b="1" dirty="0"/>
          </a:p>
        </p:txBody>
      </p:sp>
      <p:sp>
        <p:nvSpPr>
          <p:cNvPr id="4" name="Slide Number Placeholder 3"/>
          <p:cNvSpPr>
            <a:spLocks noGrp="1"/>
          </p:cNvSpPr>
          <p:nvPr>
            <p:ph type="sldNum" sz="quarter" idx="10"/>
          </p:nvPr>
        </p:nvSpPr>
        <p:spPr/>
        <p:txBody>
          <a:bodyPr/>
          <a:lstStyle/>
          <a:p>
            <a:fld id="{7E30B4F9-F56B-4B1F-A7F6-68D0E6BDFCA5}" type="slidenum">
              <a:rPr lang="en-GB" smtClean="0"/>
              <a:t>24</a:t>
            </a:fld>
            <a:endParaRPr lang="en-GB"/>
          </a:p>
        </p:txBody>
      </p:sp>
    </p:spTree>
    <p:extLst>
      <p:ext uri="{BB962C8B-B14F-4D97-AF65-F5344CB8AC3E}">
        <p14:creationId xmlns:p14="http://schemas.microsoft.com/office/powerpoint/2010/main" val="197810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25</a:t>
            </a:fld>
            <a:endParaRPr lang="en-GB"/>
          </a:p>
        </p:txBody>
      </p:sp>
    </p:spTree>
    <p:extLst>
      <p:ext uri="{BB962C8B-B14F-4D97-AF65-F5344CB8AC3E}">
        <p14:creationId xmlns:p14="http://schemas.microsoft.com/office/powerpoint/2010/main" val="4278436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If you are running a game at 60 FPS, try updating some assets only every second or third frame.</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26</a:t>
            </a:fld>
            <a:endParaRPr lang="en-GB"/>
          </a:p>
        </p:txBody>
      </p:sp>
    </p:spTree>
    <p:extLst>
      <p:ext uri="{BB962C8B-B14F-4D97-AF65-F5344CB8AC3E}">
        <p14:creationId xmlns:p14="http://schemas.microsoft.com/office/powerpoint/2010/main" val="11888593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4ED05C12-C9C4-4501-9C72-D2E25191FC36}" type="slidenum">
              <a:rPr lang="en-US" altLang="en-US" smtClean="0"/>
              <a:pPr>
                <a:defRPr/>
              </a:pPr>
              <a:t>27</a:t>
            </a:fld>
            <a:endParaRPr lang="en-US" altLang="en-US" dirty="0"/>
          </a:p>
        </p:txBody>
      </p:sp>
    </p:spTree>
    <p:extLst>
      <p:ext uri="{BB962C8B-B14F-4D97-AF65-F5344CB8AC3E}">
        <p14:creationId xmlns:p14="http://schemas.microsoft.com/office/powerpoint/2010/main" val="257669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Techniques like bloom, motion blur, chromatic aberration, film grain and lens flare exist to impress, but also to cover polygonal limitations.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Advanced 3D effects should never be put into the initial prototypes of a game, because they can be memory intensive and create issues that are hard to isolate.</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3</a:t>
            </a:fld>
            <a:endParaRPr lang="en-GB"/>
          </a:p>
        </p:txBody>
      </p:sp>
    </p:spTree>
    <p:extLst>
      <p:ext uri="{BB962C8B-B14F-4D97-AF65-F5344CB8AC3E}">
        <p14:creationId xmlns:p14="http://schemas.microsoft.com/office/powerpoint/2010/main" val="252596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dirty="0"/>
              <a:t>The difference between games and other media is that the former is real-time and the latter is offline.</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4</a:t>
            </a:fld>
            <a:endParaRPr lang="en-GB"/>
          </a:p>
        </p:txBody>
      </p:sp>
    </p:spTree>
    <p:extLst>
      <p:ext uri="{BB962C8B-B14F-4D97-AF65-F5344CB8AC3E}">
        <p14:creationId xmlns:p14="http://schemas.microsoft.com/office/powerpoint/2010/main" val="781344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Choose an animation techniques that is most suitable for your design:</a:t>
            </a:r>
          </a:p>
          <a:p>
            <a:endParaRPr lang="en-GB" dirty="0"/>
          </a:p>
          <a:p>
            <a:pPr lvl="1"/>
            <a:r>
              <a:rPr lang="en-GB" dirty="0"/>
              <a:t>Sprite Sheet Animation: 2D animation that is formed on a single image</a:t>
            </a:r>
          </a:p>
          <a:p>
            <a:pPr lvl="1"/>
            <a:r>
              <a:rPr lang="en-GB" dirty="0"/>
              <a:t>Skeletal Animation: represented with both surface skin and a linked (and invisible) skeletal rig</a:t>
            </a:r>
          </a:p>
          <a:p>
            <a:pPr lvl="1"/>
            <a:r>
              <a:rPr lang="en-GB" dirty="0"/>
              <a:t>Data-Driven Animation: maps motions from an actor (human or otherwise) to a virtual character </a:t>
            </a:r>
          </a:p>
          <a:p>
            <a:pPr lvl="1"/>
            <a:r>
              <a:rPr lang="en-GB" dirty="0"/>
              <a:t>Physics Animation: mathematically based movement. Requires large computational cost but is more realistic.</a:t>
            </a:r>
          </a:p>
          <a:p>
            <a:pPr lvl="1"/>
            <a:r>
              <a:rPr lang="en-GB" dirty="0"/>
              <a:t>Particle Animation: uses a large number of very small assets to reproduce special effects</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5</a:t>
            </a:fld>
            <a:endParaRPr lang="en-GB"/>
          </a:p>
        </p:txBody>
      </p:sp>
    </p:spTree>
    <p:extLst>
      <p:ext uri="{BB962C8B-B14F-4D97-AF65-F5344CB8AC3E}">
        <p14:creationId xmlns:p14="http://schemas.microsoft.com/office/powerpoint/2010/main" val="1211410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above moves a sprite along its X axis by 250 * delta until it is off of the screen.</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This is a very simple example.</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6</a:t>
            </a:fld>
            <a:endParaRPr lang="en-GB"/>
          </a:p>
        </p:txBody>
      </p:sp>
    </p:spTree>
    <p:extLst>
      <p:ext uri="{BB962C8B-B14F-4D97-AF65-F5344CB8AC3E}">
        <p14:creationId xmlns:p14="http://schemas.microsoft.com/office/powerpoint/2010/main" val="3627939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Particle effects are complex effects that are made from multiple smaller particles. Particles are various generated assets: lines, pixels, polygons, 3D meshes or models.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Particle systems are a set of particles controlled by routines that allow them to act autonomously. Particle systems are dynamic, allowing for changes in form, direction and position. </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7</a:t>
            </a:fld>
            <a:endParaRPr lang="en-GB"/>
          </a:p>
        </p:txBody>
      </p:sp>
    </p:spTree>
    <p:extLst>
      <p:ext uri="{BB962C8B-B14F-4D97-AF65-F5344CB8AC3E}">
        <p14:creationId xmlns:p14="http://schemas.microsoft.com/office/powerpoint/2010/main" val="4185977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dirty="0"/>
              <a:t>What physics are you applying to your particles? Are you limiting the emitter range?  What directions can the particles travel in? Is gravity affecting particles? Are they affected by collision detection?</a:t>
            </a:r>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8</a:t>
            </a:fld>
            <a:endParaRPr lang="en-GB"/>
          </a:p>
        </p:txBody>
      </p:sp>
    </p:spTree>
    <p:extLst>
      <p:ext uri="{BB962C8B-B14F-4D97-AF65-F5344CB8AC3E}">
        <p14:creationId xmlns:p14="http://schemas.microsoft.com/office/powerpoint/2010/main" val="1856819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Every frame needs to do three things: create new particles, manage existing particle functions and render the particles. These parameters can be set in either the code or in your editing software.</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If particle systems are allowed to run without end, they will cause a memory leak. This will lead to slowdown and eventually the crashing of your application. So</a:t>
            </a:r>
            <a:r>
              <a:rPr lang="en-GB" baseline="0" dirty="0"/>
              <a:t> ensure that each particle is temporary.</a:t>
            </a:r>
            <a:endParaRPr lang="en-GB" dirty="0"/>
          </a:p>
          <a:p>
            <a:endParaRPr lang="en-GB" dirty="0"/>
          </a:p>
        </p:txBody>
      </p:sp>
      <p:sp>
        <p:nvSpPr>
          <p:cNvPr id="4" name="Slide Number Placeholder 3"/>
          <p:cNvSpPr>
            <a:spLocks noGrp="1"/>
          </p:cNvSpPr>
          <p:nvPr>
            <p:ph type="sldNum" sz="quarter" idx="10"/>
          </p:nvPr>
        </p:nvSpPr>
        <p:spPr/>
        <p:txBody>
          <a:bodyPr/>
          <a:lstStyle/>
          <a:p>
            <a:fld id="{7E30B4F9-F56B-4B1F-A7F6-68D0E6BDFCA5}" type="slidenum">
              <a:rPr lang="en-GB" smtClean="0"/>
              <a:t>9</a:t>
            </a:fld>
            <a:endParaRPr lang="en-GB"/>
          </a:p>
        </p:txBody>
      </p:sp>
    </p:spTree>
    <p:extLst>
      <p:ext uri="{BB962C8B-B14F-4D97-AF65-F5344CB8AC3E}">
        <p14:creationId xmlns:p14="http://schemas.microsoft.com/office/powerpoint/2010/main" val="2556154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mt="81000"/>
            <a:extLst>
              <a:ext uri="{28A0092B-C50C-407E-A947-70E740481C1C}">
                <a14:useLocalDpi xmlns:a14="http://schemas.microsoft.com/office/drawing/2010/main"/>
              </a:ext>
            </a:extLst>
          </a:blip>
          <a:srcRect l="9468" t="18093" b="5564"/>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9DC87DCF-87C4-CE4F-9C7C-31ECAA79225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0795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0" name="TextBox 20">
            <a:extLst>
              <a:ext uri="{FF2B5EF4-FFF2-40B4-BE49-F238E27FC236}">
                <a16:creationId xmlns:a16="http://schemas.microsoft.com/office/drawing/2014/main" id="{5AD1A3C3-3C14-2B42-9074-E87275C219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605909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A5F8-C720-354C-A6E2-C00E801C551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t="7799" b="7799"/>
          <a:stretch/>
        </p:blipFill>
        <p:spPr>
          <a:xfrm>
            <a:off x="0" y="0"/>
            <a:ext cx="12192000" cy="6858001"/>
          </a:xfrm>
          <a:prstGeom prst="rect">
            <a:avLst/>
          </a:prstGeom>
        </p:spPr>
      </p:pic>
      <p:pic>
        <p:nvPicPr>
          <p:cNvPr id="19" name="Picture 18">
            <a:extLst>
              <a:ext uri="{FF2B5EF4-FFF2-40B4-BE49-F238E27FC236}">
                <a16:creationId xmlns:a16="http://schemas.microsoft.com/office/drawing/2014/main" id="{08674FB4-14BE-B54B-B389-3384C06E1E2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2" name="TextBox 20">
            <a:extLst>
              <a:ext uri="{FF2B5EF4-FFF2-40B4-BE49-F238E27FC236}">
                <a16:creationId xmlns:a16="http://schemas.microsoft.com/office/drawing/2014/main" id="{6AA3F778-80A5-3E45-999D-10AC5502419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tx2"/>
                </a:solidFill>
              </a:rPr>
              <a:t>© 2020 Arm Limited</a:t>
            </a:r>
          </a:p>
        </p:txBody>
      </p:sp>
    </p:spTree>
    <p:extLst>
      <p:ext uri="{BB962C8B-B14F-4D97-AF65-F5344CB8AC3E}">
        <p14:creationId xmlns:p14="http://schemas.microsoft.com/office/powerpoint/2010/main" val="177195989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D86ACCD9-F471-43BC-B77A-0C37A0363E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tx2"/>
              </a:solidFill>
              <a:cs typeface="ＭＳ Ｐゴシック" charset="0"/>
            </a:endParaRPr>
          </a:p>
        </p:txBody>
      </p:sp>
      <p:sp>
        <p:nvSpPr>
          <p:cNvPr id="8" name="TextBox 20">
            <a:extLst>
              <a:ext uri="{FF2B5EF4-FFF2-40B4-BE49-F238E27FC236}">
                <a16:creationId xmlns:a16="http://schemas.microsoft.com/office/drawing/2014/main" id="{5B1BEE8E-C9DD-4507-ABC1-BE5E4AA64E08}"/>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pic>
        <p:nvPicPr>
          <p:cNvPr id="9" name="Picture 9">
            <a:extLst>
              <a:ext uri="{FF2B5EF4-FFF2-40B4-BE49-F238E27FC236}">
                <a16:creationId xmlns:a16="http://schemas.microsoft.com/office/drawing/2014/main" id="{ED085226-B7FC-4237-9307-87DDA9C6AC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04875" y="1206500"/>
            <a:ext cx="22399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1"/>
          <p:cNvSpPr>
            <a:spLocks noGrp="1"/>
          </p:cNvSpPr>
          <p:nvPr>
            <p:ph type="title"/>
          </p:nvPr>
        </p:nvSpPr>
        <p:spPr>
          <a:xfrm>
            <a:off x="6294006" y="2057639"/>
            <a:ext cx="5045507" cy="1556425"/>
          </a:xfrm>
        </p:spPr>
        <p:txBody>
          <a:bodyPr anchor="ctr" anchorCtr="0"/>
          <a:lstStyle>
            <a:lvl1pPr algn="r">
              <a:lnSpc>
                <a:spcPct val="85000"/>
              </a:lnSpc>
              <a:defRPr sz="5500" b="0" spc="-100" baseline="0">
                <a:solidFill>
                  <a:schemeClr val="bg1"/>
                </a:solidFill>
              </a:defRPr>
            </a:lvl1pPr>
          </a:lstStyle>
          <a:p>
            <a:r>
              <a:rPr lang="en-US"/>
              <a:t>Click to edit Master title style</a:t>
            </a:r>
            <a:endParaRPr lang="en-US" dirty="0"/>
          </a:p>
        </p:txBody>
      </p:sp>
      <p:sp>
        <p:nvSpPr>
          <p:cNvPr id="20" name="Subtitle 2"/>
          <p:cNvSpPr>
            <a:spLocks noGrp="1"/>
          </p:cNvSpPr>
          <p:nvPr>
            <p:ph type="subTitle" idx="1"/>
          </p:nvPr>
        </p:nvSpPr>
        <p:spPr>
          <a:xfrm>
            <a:off x="6298735" y="3671282"/>
            <a:ext cx="5040778" cy="739253"/>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1" name="Text Placeholder 28"/>
          <p:cNvSpPr>
            <a:spLocks noGrp="1"/>
          </p:cNvSpPr>
          <p:nvPr>
            <p:ph type="body" sz="quarter" idx="12"/>
          </p:nvPr>
        </p:nvSpPr>
        <p:spPr>
          <a:xfrm>
            <a:off x="6294006" y="5562481"/>
            <a:ext cx="5041572" cy="239159"/>
          </a:xfrm>
        </p:spPr>
        <p:txBody>
          <a:bodyPr/>
          <a:lstStyle>
            <a:lvl1pPr algn="r">
              <a:spcAft>
                <a:spcPts val="600"/>
              </a:spcAft>
              <a:defRPr sz="1600">
                <a:solidFill>
                  <a:schemeClr val="bg1"/>
                </a:solidFill>
              </a:defRPr>
            </a:lvl1pPr>
          </a:lstStyle>
          <a:p>
            <a:pPr lvl="0"/>
            <a:r>
              <a:rPr lang="en-US" dirty="0"/>
              <a:t>Edit Master text styles</a:t>
            </a:r>
          </a:p>
        </p:txBody>
      </p:sp>
      <p:sp>
        <p:nvSpPr>
          <p:cNvPr id="22" name="Text Placeholder 28"/>
          <p:cNvSpPr>
            <a:spLocks noGrp="1"/>
          </p:cNvSpPr>
          <p:nvPr>
            <p:ph type="body" sz="quarter" idx="13"/>
          </p:nvPr>
        </p:nvSpPr>
        <p:spPr>
          <a:xfrm>
            <a:off x="6294006" y="5872361"/>
            <a:ext cx="5041572" cy="239159"/>
          </a:xfrm>
        </p:spPr>
        <p:txBody>
          <a:bodyPr/>
          <a:lstStyle>
            <a:lvl1pPr algn="r">
              <a:spcAft>
                <a:spcPts val="600"/>
              </a:spcAft>
              <a:defRPr sz="1600">
                <a:solidFill>
                  <a:schemeClr val="bg1"/>
                </a:solidFill>
              </a:defRPr>
            </a:lvl1pPr>
          </a:lstStyle>
          <a:p>
            <a:pPr lvl="0"/>
            <a:r>
              <a:rPr lang="en-US"/>
              <a:t>Edit Master text styles</a:t>
            </a:r>
          </a:p>
        </p:txBody>
      </p:sp>
      <p:sp>
        <p:nvSpPr>
          <p:cNvPr id="23" name="Text Placeholder 3"/>
          <p:cNvSpPr>
            <a:spLocks noGrp="1"/>
          </p:cNvSpPr>
          <p:nvPr>
            <p:ph type="body" sz="quarter" idx="14"/>
          </p:nvPr>
        </p:nvSpPr>
        <p:spPr>
          <a:xfrm>
            <a:off x="7071306" y="1639338"/>
            <a:ext cx="4268207" cy="289871"/>
          </a:xfrm>
        </p:spPr>
        <p:txBody>
          <a:bodyPr/>
          <a:lstStyle>
            <a:lvl1pPr algn="r">
              <a:defRPr sz="2400" baseline="0">
                <a:solidFill>
                  <a:schemeClr val="bg1"/>
                </a:solidFill>
              </a:defRPr>
            </a:lvl1pPr>
          </a:lstStyle>
          <a:p>
            <a:pPr lvl="0"/>
            <a:r>
              <a:rPr lang="en-US"/>
              <a:t>Edit Master text styles</a:t>
            </a:r>
          </a:p>
        </p:txBody>
      </p:sp>
      <p:pic>
        <p:nvPicPr>
          <p:cNvPr id="11" name="Picture 10">
            <a:extLst>
              <a:ext uri="{FF2B5EF4-FFF2-40B4-BE49-F238E27FC236}">
                <a16:creationId xmlns:a16="http://schemas.microsoft.com/office/drawing/2014/main" id="{F1A21F85-3482-47FB-AA36-A85B96F2EBB8}"/>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Tree>
    <p:extLst>
      <p:ext uri="{BB962C8B-B14F-4D97-AF65-F5344CB8AC3E}">
        <p14:creationId xmlns:p14="http://schemas.microsoft.com/office/powerpoint/2010/main" val="314654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ED7A184D-DF83-F84A-837C-3EBA03A2EA6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610345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473DFF03-CE2E-F445-98FC-31F036C923F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9940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 name="Text Placeholder 2"/>
          <p:cNvSpPr>
            <a:spLocks noGrp="1"/>
          </p:cNvSpPr>
          <p:nvPr>
            <p:ph idx="1"/>
          </p:nvPr>
        </p:nvSpPr>
        <p:spPr>
          <a:xfrm>
            <a:off x="492125" y="1479468"/>
            <a:ext cx="11180762" cy="4086225"/>
          </a:xfrm>
          <a:prstGeom prst="rect">
            <a:avLst/>
          </a:prstGeo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76421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6CEC54C1-485F-40D2-B042-79849DAFE15A}"/>
              </a:ext>
            </a:extLst>
          </p:cNvPr>
          <p:cNvCxnSpPr>
            <a:cxnSpLocks/>
          </p:cNvCxnSpPr>
          <p:nvPr userDrawn="1"/>
        </p:nvCxnSpPr>
        <p:spPr>
          <a:xfrm>
            <a:off x="6096000" y="1662113"/>
            <a:ext cx="0" cy="447357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spcAft>
                <a:spcPts val="0"/>
              </a:spcAft>
              <a:buNone/>
              <a:defRPr sz="2400">
                <a:solidFill>
                  <a:schemeClr val="tx2">
                    <a:lumMod val="60000"/>
                    <a:lumOff val="40000"/>
                  </a:schemeClr>
                </a:solidFill>
              </a:defRPr>
            </a:lvl1pPr>
          </a:lstStyle>
          <a:p>
            <a:pPr lvl="0"/>
            <a:r>
              <a:rPr lang="en-US"/>
              <a:t>Edit Master text styles</a:t>
            </a:r>
          </a:p>
        </p:txBody>
      </p:sp>
      <p:sp>
        <p:nvSpPr>
          <p:cNvPr id="9" name="Text Placeholder 131"/>
          <p:cNvSpPr>
            <a:spLocks noGrp="1"/>
          </p:cNvSpPr>
          <p:nvPr>
            <p:ph type="body" sz="quarter" idx="16"/>
          </p:nvPr>
        </p:nvSpPr>
        <p:spPr>
          <a:xfrm>
            <a:off x="492125"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4" name="Content Placeholder 3"/>
          <p:cNvSpPr>
            <a:spLocks noGrp="1"/>
          </p:cNvSpPr>
          <p:nvPr>
            <p:ph sz="quarter" idx="19"/>
          </p:nvPr>
        </p:nvSpPr>
        <p:spPr>
          <a:xfrm>
            <a:off x="492125" y="2361952"/>
            <a:ext cx="5332941" cy="3605743"/>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31"/>
          <p:cNvSpPr>
            <a:spLocks noGrp="1"/>
          </p:cNvSpPr>
          <p:nvPr>
            <p:ph type="body" sz="quarter" idx="18"/>
          </p:nvPr>
        </p:nvSpPr>
        <p:spPr>
          <a:xfrm>
            <a:off x="6341534" y="1620481"/>
            <a:ext cx="5332942"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8" name="Content Placeholder 7"/>
          <p:cNvSpPr>
            <a:spLocks noGrp="1"/>
          </p:cNvSpPr>
          <p:nvPr>
            <p:ph sz="quarter" idx="20"/>
          </p:nvPr>
        </p:nvSpPr>
        <p:spPr>
          <a:xfrm>
            <a:off x="6341534" y="2362483"/>
            <a:ext cx="5331354" cy="3605212"/>
          </a:xfrm>
        </p:spPr>
        <p:txBody>
          <a:bodyPr/>
          <a:lstStyle>
            <a:lvl1pPr marL="0" indent="0">
              <a:buNone/>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9526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ECD41E8-8F7A-4802-BD8A-6CACEC985F17}"/>
              </a:ext>
            </a:extLst>
          </p:cNvPr>
          <p:cNvGrpSpPr>
            <a:grpSpLocks/>
          </p:cNvGrpSpPr>
          <p:nvPr userDrawn="1"/>
        </p:nvGrpSpPr>
        <p:grpSpPr bwMode="auto">
          <a:xfrm>
            <a:off x="4148138" y="1754188"/>
            <a:ext cx="3903662" cy="4305300"/>
            <a:chOff x="3706307" y="1883391"/>
            <a:chExt cx="3803176" cy="4472959"/>
          </a:xfrm>
        </p:grpSpPr>
        <p:cxnSp>
          <p:nvCxnSpPr>
            <p:cNvPr id="11" name="Straight Connector 10">
              <a:extLst>
                <a:ext uri="{FF2B5EF4-FFF2-40B4-BE49-F238E27FC236}">
                  <a16:creationId xmlns:a16="http://schemas.microsoft.com/office/drawing/2014/main" id="{AC4DA0A3-5394-4DD3-8DBF-449419EB9BEC}"/>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F2575E8-95EA-447D-9561-5F51443D866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2373786"/>
            <a:ext cx="3359281" cy="3605945"/>
          </a:xfrm>
          <a:prstGeom prst="rect">
            <a:avLst/>
          </a:prstGeo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p:txBody>
      </p:sp>
      <p:sp>
        <p:nvSpPr>
          <p:cNvPr id="100" name="Text Placeholder 131"/>
          <p:cNvSpPr>
            <a:spLocks noGrp="1"/>
          </p:cNvSpPr>
          <p:nvPr>
            <p:ph type="body" sz="quarter" idx="16"/>
          </p:nvPr>
        </p:nvSpPr>
        <p:spPr>
          <a:xfrm>
            <a:off x="492125"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3" name="Text Placeholder 2"/>
          <p:cNvSpPr>
            <a:spLocks noGrp="1"/>
          </p:cNvSpPr>
          <p:nvPr>
            <p:ph idx="17"/>
          </p:nvPr>
        </p:nvSpPr>
        <p:spPr>
          <a:xfrm>
            <a:off x="4444207" y="2373786"/>
            <a:ext cx="3359281" cy="3605945"/>
          </a:xfrm>
          <a:prstGeom prst="rect">
            <a:avLst/>
          </a:prstGeom>
        </p:spPr>
        <p:txBody>
          <a:bodyPr/>
          <a:lstStyle>
            <a:lvl1pPr marL="0" indent="0">
              <a:buNone/>
              <a:defRPr/>
            </a:lvl1pPr>
          </a:lstStyle>
          <a:p>
            <a:pPr lvl="0"/>
            <a:r>
              <a:rPr lang="en-US"/>
              <a:t>Edit Master text styles</a:t>
            </a:r>
          </a:p>
          <a:p>
            <a:pPr lvl="1"/>
            <a:r>
              <a:rPr lang="en-US"/>
              <a:t>Second level</a:t>
            </a:r>
          </a:p>
        </p:txBody>
      </p:sp>
      <p:sp>
        <p:nvSpPr>
          <p:cNvPr id="14" name="Text Placeholder 2"/>
          <p:cNvSpPr>
            <a:spLocks noGrp="1"/>
          </p:cNvSpPr>
          <p:nvPr>
            <p:ph idx="18"/>
          </p:nvPr>
        </p:nvSpPr>
        <p:spPr>
          <a:xfrm>
            <a:off x="8300113" y="2373786"/>
            <a:ext cx="3359281" cy="3605945"/>
          </a:xfrm>
          <a:prstGeom prst="rect">
            <a:avLst/>
          </a:prstGeo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
        <p:nvSpPr>
          <p:cNvPr id="15" name="Text Placeholder 131"/>
          <p:cNvSpPr>
            <a:spLocks noGrp="1"/>
          </p:cNvSpPr>
          <p:nvPr>
            <p:ph type="body" sz="quarter" idx="19"/>
          </p:nvPr>
        </p:nvSpPr>
        <p:spPr>
          <a:xfrm>
            <a:off x="4419997"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6" name="Text Placeholder 131"/>
          <p:cNvSpPr>
            <a:spLocks noGrp="1"/>
          </p:cNvSpPr>
          <p:nvPr>
            <p:ph type="body" sz="quarter" idx="20"/>
          </p:nvPr>
        </p:nvSpPr>
        <p:spPr>
          <a:xfrm>
            <a:off x="8299449" y="1611050"/>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Tree>
    <p:extLst>
      <p:ext uri="{BB962C8B-B14F-4D97-AF65-F5344CB8AC3E}">
        <p14:creationId xmlns:p14="http://schemas.microsoft.com/office/powerpoint/2010/main" val="2949384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F5E88F4-34BF-4FB5-900D-00FBACE9F35D}"/>
              </a:ext>
            </a:extLst>
          </p:cNvPr>
          <p:cNvCxnSpPr>
            <a:cxnSpLocks/>
          </p:cNvCxnSpPr>
          <p:nvPr userDrawn="1"/>
        </p:nvCxnSpPr>
        <p:spPr>
          <a:xfrm>
            <a:off x="3233738" y="16319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dirty="0">
                <a:solidFill>
                  <a:schemeClr val="tx2">
                    <a:lumMod val="60000"/>
                    <a:lumOff val="40000"/>
                  </a:schemeClr>
                </a:solidFill>
              </a:defRPr>
            </a:lvl1pPr>
          </a:lstStyle>
          <a:p>
            <a:pPr lvl="0"/>
            <a:r>
              <a:rPr lang="en-US"/>
              <a:t>Edit Master text styles</a:t>
            </a:r>
          </a:p>
        </p:txBody>
      </p:sp>
      <p:sp>
        <p:nvSpPr>
          <p:cNvPr id="47" name="Text Placeholder 2"/>
          <p:cNvSpPr>
            <a:spLocks noGrp="1"/>
          </p:cNvSpPr>
          <p:nvPr>
            <p:ph idx="14"/>
          </p:nvPr>
        </p:nvSpPr>
        <p:spPr>
          <a:xfrm>
            <a:off x="3369738" y="1631112"/>
            <a:ext cx="8303150" cy="4086426"/>
          </a:xfrm>
          <a:prstGeom prst="rect">
            <a:avLst/>
          </a:prstGeom>
        </p:spPr>
        <p:txBody>
          <a:bodyPr/>
          <a:lstStyle>
            <a:lvl1pPr marL="0" indent="0">
              <a:buNone/>
              <a:defRPr b="0"/>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2"/>
          <p:cNvSpPr>
            <a:spLocks noGrp="1"/>
          </p:cNvSpPr>
          <p:nvPr>
            <p:ph idx="1"/>
          </p:nvPr>
        </p:nvSpPr>
        <p:spPr>
          <a:xfrm>
            <a:off x="492789" y="1631112"/>
            <a:ext cx="2606011" cy="4086426"/>
          </a:xfrm>
          <a:prstGeom prst="rect">
            <a:avLst/>
          </a:prstGeom>
        </p:spPr>
        <p:txBody>
          <a:bodyPr/>
          <a:lstStyle>
            <a:lvl1pPr marL="0" indent="0">
              <a:buNone/>
              <a:defRPr/>
            </a:lvl1pPr>
            <a:lvl2pPr>
              <a:defRPr>
                <a:solidFill>
                  <a:srgbClr val="383838"/>
                </a:solidFill>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671634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CCBF85B-6B38-418B-B229-63FD770EDEA7}"/>
              </a:ext>
            </a:extLst>
          </p:cNvPr>
          <p:cNvCxnSpPr>
            <a:cxnSpLocks/>
          </p:cNvCxnSpPr>
          <p:nvPr userDrawn="1"/>
        </p:nvCxnSpPr>
        <p:spPr>
          <a:xfrm>
            <a:off x="8932863" y="1746250"/>
            <a:ext cx="0" cy="408622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4" name="Content Placeholder 3"/>
          <p:cNvSpPr>
            <a:spLocks noGrp="1"/>
          </p:cNvSpPr>
          <p:nvPr>
            <p:ph sz="quarter" idx="14"/>
          </p:nvPr>
        </p:nvSpPr>
        <p:spPr>
          <a:xfrm>
            <a:off x="492125" y="1746560"/>
            <a:ext cx="8305669" cy="4086428"/>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5"/>
          </p:nvPr>
        </p:nvSpPr>
        <p:spPr>
          <a:xfrm>
            <a:off x="9037638" y="1746560"/>
            <a:ext cx="2635250" cy="4086428"/>
          </a:xfrm>
        </p:spPr>
        <p:txBody>
          <a:bodyPr/>
          <a:lstStyle>
            <a:lvl1pPr marL="0" indent="0">
              <a:buNone/>
              <a:defRPr/>
            </a:lvl1pPr>
            <a:lvl2pPr>
              <a:defRPr>
                <a:solidFill>
                  <a:srgbClr val="383838"/>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811968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3ABC2AA1-F23E-4741-8A87-A266E8975691}"/>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828552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grpSp>
        <p:nvGrpSpPr>
          <p:cNvPr id="10" name="Group 6">
            <a:extLst>
              <a:ext uri="{FF2B5EF4-FFF2-40B4-BE49-F238E27FC236}">
                <a16:creationId xmlns:a16="http://schemas.microsoft.com/office/drawing/2014/main" id="{114A2708-7A8B-4D20-8225-CD1C8C761ACF}"/>
              </a:ext>
            </a:extLst>
          </p:cNvPr>
          <p:cNvGrpSpPr>
            <a:grpSpLocks/>
          </p:cNvGrpSpPr>
          <p:nvPr userDrawn="1"/>
        </p:nvGrpSpPr>
        <p:grpSpPr bwMode="auto">
          <a:xfrm>
            <a:off x="4148138" y="1625600"/>
            <a:ext cx="3903662" cy="4305300"/>
            <a:chOff x="3706307" y="1883391"/>
            <a:chExt cx="3803176" cy="4472959"/>
          </a:xfrm>
        </p:grpSpPr>
        <p:cxnSp>
          <p:nvCxnSpPr>
            <p:cNvPr id="11" name="Straight Connector 10">
              <a:extLst>
                <a:ext uri="{FF2B5EF4-FFF2-40B4-BE49-F238E27FC236}">
                  <a16:creationId xmlns:a16="http://schemas.microsoft.com/office/drawing/2014/main" id="{EB25F9CF-0B60-43CC-9056-F30880901E51}"/>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EA81E11-C818-456E-B39B-0D107A2FB43F}"/>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dirty="0"/>
              <a:t>Edit Master text styles</a:t>
            </a:r>
          </a:p>
        </p:txBody>
      </p:sp>
      <p:sp>
        <p:nvSpPr>
          <p:cNvPr id="18" name="Text Placeholder 131"/>
          <p:cNvSpPr>
            <a:spLocks noGrp="1"/>
          </p:cNvSpPr>
          <p:nvPr>
            <p:ph type="body" sz="quarter" idx="16"/>
          </p:nvPr>
        </p:nvSpPr>
        <p:spPr>
          <a:xfrm>
            <a:off x="492125" y="1562924"/>
            <a:ext cx="3359945" cy="560696"/>
          </a:xfrm>
        </p:spPr>
        <p:txBody>
          <a:bodyPr anchor="b" anchorCtr="0"/>
          <a:lstStyle>
            <a:lvl1pPr marL="0" marR="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b="0">
                <a:solidFill>
                  <a:schemeClr val="accent1"/>
                </a:solidFill>
              </a:defRPr>
            </a:lvl1pPr>
          </a:lstStyle>
          <a:p>
            <a:pPr lvl="0"/>
            <a:r>
              <a:rPr lang="en-US" dirty="0"/>
              <a:t>Edit Master text styles</a:t>
            </a:r>
          </a:p>
        </p:txBody>
      </p:sp>
      <p:sp>
        <p:nvSpPr>
          <p:cNvPr id="19" name="Text Placeholder 131"/>
          <p:cNvSpPr>
            <a:spLocks noGrp="1"/>
          </p:cNvSpPr>
          <p:nvPr>
            <p:ph type="body" sz="quarter" idx="17"/>
          </p:nvPr>
        </p:nvSpPr>
        <p:spPr>
          <a:xfrm>
            <a:off x="4416027" y="1569937"/>
            <a:ext cx="3359945" cy="560696"/>
          </a:xfrm>
        </p:spPr>
        <p:txBody>
          <a:bodyPr anchor="b" anchorCtr="0"/>
          <a:lstStyle>
            <a:lvl1pPr marL="0" indent="0">
              <a:buNone/>
              <a:defRPr lang="en-US" sz="2400" b="0" kern="1200" dirty="0" smtClean="0">
                <a:solidFill>
                  <a:schemeClr val="accent1"/>
                </a:solidFill>
                <a:latin typeface="+mn-lt"/>
                <a:ea typeface="ＭＳ Ｐゴシック" charset="0"/>
                <a:cs typeface="ＭＳ Ｐゴシック" charset="0"/>
              </a:defRPr>
            </a:lvl1pPr>
          </a:lstStyle>
          <a:p>
            <a:pPr lvl="0"/>
            <a:r>
              <a:rPr lang="en-US" dirty="0"/>
              <a:t>Edit Master text styles</a:t>
            </a:r>
          </a:p>
        </p:txBody>
      </p:sp>
      <p:sp>
        <p:nvSpPr>
          <p:cNvPr id="20" name="Text Placeholder 131"/>
          <p:cNvSpPr>
            <a:spLocks noGrp="1"/>
          </p:cNvSpPr>
          <p:nvPr>
            <p:ph type="body" sz="quarter" idx="18"/>
          </p:nvPr>
        </p:nvSpPr>
        <p:spPr>
          <a:xfrm>
            <a:off x="8306264" y="1569937"/>
            <a:ext cx="3359945" cy="560696"/>
          </a:xfrm>
        </p:spPr>
        <p:txBody>
          <a:bodyPr anchor="b" anchorCtr="0"/>
          <a:lstStyle>
            <a:lvl1pPr marL="0" indent="0">
              <a:buNone/>
              <a:defRPr lang="en-US" sz="2400" b="0" kern="1200" dirty="0" smtClean="0">
                <a:solidFill>
                  <a:schemeClr val="accent1"/>
                </a:solidFill>
                <a:latin typeface="+mn-lt"/>
                <a:ea typeface="ＭＳ Ｐゴシック" charset="0"/>
                <a:cs typeface="ＭＳ Ｐゴシック" charset="0"/>
              </a:defRPr>
            </a:lvl1pPr>
          </a:lstStyle>
          <a:p>
            <a:pPr lvl="0"/>
            <a:r>
              <a:rPr lang="en-US" dirty="0"/>
              <a:t>Edit Master text styles</a:t>
            </a:r>
          </a:p>
        </p:txBody>
      </p:sp>
      <p:sp>
        <p:nvSpPr>
          <p:cNvPr id="4" name="Content Placeholder 3"/>
          <p:cNvSpPr>
            <a:spLocks noGrp="1"/>
          </p:cNvSpPr>
          <p:nvPr>
            <p:ph sz="quarter" idx="19"/>
          </p:nvPr>
        </p:nvSpPr>
        <p:spPr>
          <a:xfrm>
            <a:off x="492125" y="2323016"/>
            <a:ext cx="3359945" cy="3608590"/>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6" name="Content Placeholder 5"/>
          <p:cNvSpPr>
            <a:spLocks noGrp="1"/>
          </p:cNvSpPr>
          <p:nvPr>
            <p:ph sz="quarter" idx="20"/>
          </p:nvPr>
        </p:nvSpPr>
        <p:spPr>
          <a:xfrm>
            <a:off x="4416027" y="2323016"/>
            <a:ext cx="3359548"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9" name="Content Placeholder 8"/>
          <p:cNvSpPr>
            <a:spLocks noGrp="1"/>
          </p:cNvSpPr>
          <p:nvPr>
            <p:ph sz="quarter" idx="21"/>
          </p:nvPr>
        </p:nvSpPr>
        <p:spPr>
          <a:xfrm>
            <a:off x="8306264" y="2323016"/>
            <a:ext cx="3360274" cy="3608387"/>
          </a:xfr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84970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6" name="Picture Placeholder 5"/>
          <p:cNvSpPr>
            <a:spLocks noGrp="1"/>
          </p:cNvSpPr>
          <p:nvPr>
            <p:ph type="pic" sz="quarter" idx="17"/>
          </p:nvPr>
        </p:nvSpPr>
        <p:spPr>
          <a:xfrm>
            <a:off x="3354388" y="1671610"/>
            <a:ext cx="2606675" cy="1953683"/>
          </a:xfrm>
        </p:spPr>
        <p:txBody>
          <a:bodyPr/>
          <a:lstStyle>
            <a:lvl1pPr marL="0" indent="0">
              <a:buNone/>
              <a:defRPr/>
            </a:lvl1pPr>
          </a:lstStyle>
          <a:p>
            <a:pPr lvl="0"/>
            <a:r>
              <a:rPr lang="en-US" noProof="0" dirty="0"/>
              <a:t>Click icon to add picture</a:t>
            </a:r>
          </a:p>
        </p:txBody>
      </p:sp>
      <p:sp>
        <p:nvSpPr>
          <p:cNvPr id="104" name="Picture Placeholder 5"/>
          <p:cNvSpPr>
            <a:spLocks noGrp="1"/>
          </p:cNvSpPr>
          <p:nvPr>
            <p:ph type="pic" sz="quarter" idx="18"/>
          </p:nvPr>
        </p:nvSpPr>
        <p:spPr>
          <a:xfrm>
            <a:off x="3354388" y="3809037"/>
            <a:ext cx="2606675" cy="1953683"/>
          </a:xfrm>
        </p:spPr>
        <p:txBody>
          <a:bodyPr/>
          <a:lstStyle>
            <a:lvl1pPr marL="0" indent="0">
              <a:buNone/>
              <a:defRPr/>
            </a:lvl1pPr>
          </a:lstStyle>
          <a:p>
            <a:pPr lvl="0"/>
            <a:r>
              <a:rPr lang="en-US" noProof="0" dirty="0"/>
              <a:t>Click icon to add picture</a:t>
            </a:r>
          </a:p>
        </p:txBody>
      </p:sp>
      <p:sp>
        <p:nvSpPr>
          <p:cNvPr id="105" name="Picture Placeholder 5"/>
          <p:cNvSpPr>
            <a:spLocks noGrp="1"/>
          </p:cNvSpPr>
          <p:nvPr>
            <p:ph type="pic" sz="quarter" idx="19"/>
          </p:nvPr>
        </p:nvSpPr>
        <p:spPr>
          <a:xfrm>
            <a:off x="9066213" y="1671610"/>
            <a:ext cx="2606675" cy="1953683"/>
          </a:xfrm>
        </p:spPr>
        <p:txBody>
          <a:bodyPr/>
          <a:lstStyle>
            <a:lvl1pPr marL="0" indent="0">
              <a:buNone/>
              <a:defRPr/>
            </a:lvl1pPr>
          </a:lstStyle>
          <a:p>
            <a:pPr lvl="0"/>
            <a:r>
              <a:rPr lang="en-US" noProof="0" dirty="0"/>
              <a:t>Click icon to add picture</a:t>
            </a:r>
          </a:p>
        </p:txBody>
      </p:sp>
      <p:sp>
        <p:nvSpPr>
          <p:cNvPr id="106" name="Picture Placeholder 5"/>
          <p:cNvSpPr>
            <a:spLocks noGrp="1"/>
          </p:cNvSpPr>
          <p:nvPr>
            <p:ph type="pic" sz="quarter" idx="20"/>
          </p:nvPr>
        </p:nvSpPr>
        <p:spPr>
          <a:xfrm>
            <a:off x="9066213" y="3809037"/>
            <a:ext cx="2606675" cy="1953683"/>
          </a:xfrm>
        </p:spPr>
        <p:txBody>
          <a:bodyPr/>
          <a:lstStyle>
            <a:lvl1pPr marL="0" indent="0">
              <a:buNone/>
              <a:defRPr/>
            </a:lvl1pPr>
          </a:lstStyle>
          <a:p>
            <a:pPr lvl="0"/>
            <a:r>
              <a:rPr lang="en-US" noProof="0" dirty="0"/>
              <a:t>Click icon to add picture</a:t>
            </a:r>
          </a:p>
        </p:txBody>
      </p:sp>
      <p:sp>
        <p:nvSpPr>
          <p:cNvPr id="14" name="Text Placeholder 7"/>
          <p:cNvSpPr>
            <a:spLocks noGrp="1"/>
          </p:cNvSpPr>
          <p:nvPr>
            <p:ph type="body" sz="quarter" idx="21"/>
          </p:nvPr>
        </p:nvSpPr>
        <p:spPr>
          <a:xfrm>
            <a:off x="492125" y="1671610"/>
            <a:ext cx="2606675" cy="4086225"/>
          </a:xfr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7"/>
          <p:cNvSpPr>
            <a:spLocks noGrp="1"/>
          </p:cNvSpPr>
          <p:nvPr>
            <p:ph type="body" sz="quarter" idx="22"/>
          </p:nvPr>
        </p:nvSpPr>
        <p:spPr>
          <a:xfrm>
            <a:off x="6220216" y="1671610"/>
            <a:ext cx="2606675" cy="4086225"/>
          </a:xfrm>
        </p:spPr>
        <p:txBody>
          <a:bodyPr/>
          <a:lstStyle>
            <a:lvl1pPr marL="0" indent="0">
              <a:buNone/>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76670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789" y="1671612"/>
            <a:ext cx="5467744" cy="4086426"/>
          </a:xfrm>
          <a:prstGeom prst="rect">
            <a:avLst/>
          </a:prstGeom>
        </p:spPr>
        <p:txBody>
          <a:bodyPr/>
          <a:lstStyle>
            <a:lvl1pPr marL="0" indent="0">
              <a:buNone/>
              <a:defRPr/>
            </a:lvl1pPr>
            <a:lvl2pPr>
              <a:defRPr>
                <a:solidFill>
                  <a:srgbClr val="383838"/>
                </a:solidFill>
              </a:defRPr>
            </a:lvl2pPr>
            <a:lvl3pPr>
              <a:defRPr>
                <a:solidFill>
                  <a:srgbClr val="383838"/>
                </a:solidFill>
              </a:defRPr>
            </a:lvl3pPr>
          </a:lstStyle>
          <a:p>
            <a:pPr lvl="0"/>
            <a:r>
              <a:rPr lang="en-US"/>
              <a:t>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11237" y="1671610"/>
            <a:ext cx="5461651" cy="4086427"/>
          </a:xfrm>
        </p:spPr>
        <p:txBody>
          <a:bodyPr/>
          <a:lstStyle>
            <a:lvl1pPr marL="0" indent="0">
              <a:buNone/>
              <a:defRPr/>
            </a:lvl1pPr>
          </a:lstStyle>
          <a:p>
            <a:pPr lvl="0"/>
            <a:r>
              <a:rPr lang="en-US" noProof="0" dirty="0"/>
              <a:t>Click icon to add picture</a:t>
            </a:r>
          </a:p>
        </p:txBody>
      </p:sp>
    </p:spTree>
    <p:extLst>
      <p:ext uri="{BB962C8B-B14F-4D97-AF65-F5344CB8AC3E}">
        <p14:creationId xmlns:p14="http://schemas.microsoft.com/office/powerpoint/2010/main" val="391706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atin typeface="+mn-lt"/>
              </a:defRPr>
            </a:lvl1pPr>
          </a:lstStyle>
          <a:p>
            <a:r>
              <a:rPr lang="en-US" dirty="0"/>
              <a:t>Click to edit Master title style</a:t>
            </a:r>
          </a:p>
        </p:txBody>
      </p:sp>
      <p:sp>
        <p:nvSpPr>
          <p:cNvPr id="10" name="Table Placeholder 3"/>
          <p:cNvSpPr>
            <a:spLocks noGrp="1"/>
          </p:cNvSpPr>
          <p:nvPr>
            <p:ph type="tbl" sz="quarter" idx="13"/>
          </p:nvPr>
        </p:nvSpPr>
        <p:spPr>
          <a:xfrm>
            <a:off x="492789" y="1536022"/>
            <a:ext cx="11180867" cy="4087104"/>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16776218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
        <p:nvSpPr>
          <p:cNvPr id="44"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tx2">
                    <a:lumMod val="60000"/>
                    <a:lumOff val="40000"/>
                  </a:schemeClr>
                </a:solidFill>
              </a:defRPr>
            </a:lvl1pPr>
          </a:lstStyle>
          <a:p>
            <a:pPr lvl="0"/>
            <a:r>
              <a:rPr lang="en-US"/>
              <a:t>Edit Master text styles</a:t>
            </a:r>
          </a:p>
        </p:txBody>
      </p:sp>
      <p:sp>
        <p:nvSpPr>
          <p:cNvPr id="7" name="Text Placeholder 2"/>
          <p:cNvSpPr>
            <a:spLocks noGrp="1"/>
          </p:cNvSpPr>
          <p:nvPr>
            <p:ph idx="1"/>
          </p:nvPr>
        </p:nvSpPr>
        <p:spPr>
          <a:xfrm>
            <a:off x="492125" y="1745884"/>
            <a:ext cx="11180867" cy="4087104"/>
          </a:xfrm>
          <a:prstGeom prst="rect">
            <a:avLst/>
          </a:prstGeom>
        </p:spPr>
        <p:txBody>
          <a:bodyPr/>
          <a:lstStyle>
            <a:lvl1pPr marL="0" indent="0">
              <a:buNone/>
              <a:defRPr>
                <a:solidFill>
                  <a:srgbClr val="383838"/>
                </a:solidFill>
              </a:defRPr>
            </a:lvl1pPr>
            <a:lvl2pP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05731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a:t>Click to edit Master title style</a:t>
            </a:r>
          </a:p>
        </p:txBody>
      </p:sp>
    </p:spTree>
    <p:extLst>
      <p:ext uri="{BB962C8B-B14F-4D97-AF65-F5344CB8AC3E}">
        <p14:creationId xmlns:p14="http://schemas.microsoft.com/office/powerpoint/2010/main" val="3957000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3431395"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
        <p:nvSpPr>
          <p:cNvPr id="11" name="Rectangle 10">
            <a:extLst>
              <a:ext uri="{FF2B5EF4-FFF2-40B4-BE49-F238E27FC236}">
                <a16:creationId xmlns:a16="http://schemas.microsoft.com/office/drawing/2014/main" id="{3D21F59A-185D-6B4A-A6A2-7970867F11FC}"/>
              </a:ext>
            </a:extLst>
          </p:cNvPr>
          <p:cNvSpPr>
            <a:spLocks noChangeArrowheads="1"/>
          </p:cNvSpPr>
          <p:nvPr userDrawn="1"/>
        </p:nvSpPr>
        <p:spPr bwMode="auto">
          <a:xfrm>
            <a:off x="6670505" y="1028343"/>
            <a:ext cx="4655186"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Merci</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Kiitos</a:t>
            </a:r>
            <a:endParaRPr lang="en-US" altLang="en-US" sz="2800" dirty="0">
              <a:solidFill>
                <a:schemeClr val="bg1"/>
              </a:solidFill>
            </a:endParaRP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r>
              <a:rPr lang="ar-AE" altLang="en-US" sz="2800" dirty="0">
                <a:solidFill>
                  <a:schemeClr val="bg1"/>
                </a:solidFill>
              </a:rPr>
              <a:t> </a:t>
            </a:r>
            <a:endParaRPr lang="en-US" altLang="en-US" sz="2800" dirty="0">
              <a:solidFill>
                <a:schemeClr val="bg1"/>
              </a:solidFill>
            </a:endParaRPr>
          </a:p>
          <a:p>
            <a:pPr algn="r">
              <a:defRPr/>
            </a:pP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2792483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3622588"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795258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D8F3CACD-986B-204A-99E9-82DBFDFB416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4018708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ubtitle and Content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71E09E-E80A-4DB6-BC16-53731D379FC7}"/>
              </a:ext>
            </a:extLst>
          </p:cNvPr>
          <p:cNvSpPr/>
          <p:nvPr userDrawn="1"/>
        </p:nvSpPr>
        <p:spPr>
          <a:xfrm>
            <a:off x="0"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6" name="Rectangle 5">
            <a:extLst>
              <a:ext uri="{FF2B5EF4-FFF2-40B4-BE49-F238E27FC236}">
                <a16:creationId xmlns:a16="http://schemas.microsoft.com/office/drawing/2014/main" id="{BA9D7E58-0873-4139-BEC0-EB7B3BB161D2}"/>
              </a:ext>
            </a:extLst>
          </p:cNvPr>
          <p:cNvSpPr/>
          <p:nvPr userDrawn="1"/>
        </p:nvSpPr>
        <p:spPr>
          <a:xfrm>
            <a:off x="-15875" y="0"/>
            <a:ext cx="12192000" cy="59674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pic>
        <p:nvPicPr>
          <p:cNvPr id="9" name="Picture 8">
            <a:extLst>
              <a:ext uri="{FF2B5EF4-FFF2-40B4-BE49-F238E27FC236}">
                <a16:creationId xmlns:a16="http://schemas.microsoft.com/office/drawing/2014/main" id="{4A591610-CC17-4969-8433-050E55D944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82461" y="5720754"/>
            <a:ext cx="5800089" cy="1137247"/>
          </a:xfrm>
          <a:custGeom>
            <a:avLst/>
            <a:gdLst>
              <a:gd name="connsiteX0" fmla="*/ 1969769 w 5800089"/>
              <a:gd name="connsiteY0" fmla="*/ 0 h 1137247"/>
              <a:gd name="connsiteX1" fmla="*/ 5800089 w 5800089"/>
              <a:gd name="connsiteY1" fmla="*/ 0 h 1137247"/>
              <a:gd name="connsiteX2" fmla="*/ 3830319 w 5800089"/>
              <a:gd name="connsiteY2" fmla="*/ 1137247 h 1137247"/>
              <a:gd name="connsiteX3" fmla="*/ 0 w 5800089"/>
              <a:gd name="connsiteY3" fmla="*/ 1137247 h 1137247"/>
            </a:gdLst>
            <a:ahLst/>
            <a:cxnLst>
              <a:cxn ang="0">
                <a:pos x="connsiteX0" y="connsiteY0"/>
              </a:cxn>
              <a:cxn ang="0">
                <a:pos x="connsiteX1" y="connsiteY1"/>
              </a:cxn>
              <a:cxn ang="0">
                <a:pos x="connsiteX2" y="connsiteY2"/>
              </a:cxn>
              <a:cxn ang="0">
                <a:pos x="connsiteX3" y="connsiteY3"/>
              </a:cxn>
            </a:cxnLst>
            <a:rect l="l" t="t" r="r" b="b"/>
            <a:pathLst>
              <a:path w="5800089" h="1137247">
                <a:moveTo>
                  <a:pt x="1969769" y="0"/>
                </a:moveTo>
                <a:lnTo>
                  <a:pt x="5800089" y="0"/>
                </a:lnTo>
                <a:lnTo>
                  <a:pt x="3830319" y="1137247"/>
                </a:lnTo>
                <a:lnTo>
                  <a:pt x="0" y="1137247"/>
                </a:lnTo>
                <a:close/>
              </a:path>
            </a:pathLst>
          </a:custGeom>
        </p:spPr>
      </p:pic>
      <p:sp>
        <p:nvSpPr>
          <p:cNvPr id="2" name="Title 1"/>
          <p:cNvSpPr>
            <a:spLocks noGrp="1"/>
          </p:cNvSpPr>
          <p:nvPr>
            <p:ph type="title"/>
          </p:nvPr>
        </p:nvSpPr>
        <p:spPr/>
        <p:txBody>
          <a:bodyPr/>
          <a:lstStyle>
            <a:lvl1pPr>
              <a:defRPr b="0">
                <a:solidFill>
                  <a:schemeClr val="bg1"/>
                </a:solidFill>
              </a:defRPr>
            </a:lvl1pPr>
          </a:lstStyle>
          <a:p>
            <a:r>
              <a:rPr lang="en-US" dirty="0"/>
              <a:t>Click to edit Master title style</a:t>
            </a:r>
          </a:p>
        </p:txBody>
      </p:sp>
      <p:sp>
        <p:nvSpPr>
          <p:cNvPr id="7" name="Text Placeholder 43"/>
          <p:cNvSpPr>
            <a:spLocks noGrp="1"/>
          </p:cNvSpPr>
          <p:nvPr>
            <p:ph type="body" sz="quarter" idx="13"/>
          </p:nvPr>
        </p:nvSpPr>
        <p:spPr>
          <a:xfrm>
            <a:off x="492125" y="1040826"/>
            <a:ext cx="11180763" cy="344488"/>
          </a:xfrm>
        </p:spPr>
        <p:txBody>
          <a:bodyPr/>
          <a:lstStyle>
            <a:lvl1pPr marL="0" indent="0">
              <a:buNone/>
              <a:defRPr lang="en-US" sz="2400">
                <a:solidFill>
                  <a:schemeClr val="bg1"/>
                </a:solidFill>
              </a:defRPr>
            </a:lvl1pPr>
          </a:lstStyle>
          <a:p>
            <a:pPr lvl="0"/>
            <a:r>
              <a:rPr lang="en-US"/>
              <a:t>Edit Master text styles</a:t>
            </a:r>
          </a:p>
        </p:txBody>
      </p:sp>
      <p:sp>
        <p:nvSpPr>
          <p:cNvPr id="8" name="Text Placeholder 2"/>
          <p:cNvSpPr>
            <a:spLocks noGrp="1"/>
          </p:cNvSpPr>
          <p:nvPr>
            <p:ph idx="1"/>
          </p:nvPr>
        </p:nvSpPr>
        <p:spPr>
          <a:xfrm>
            <a:off x="490435" y="1666160"/>
            <a:ext cx="11180867" cy="3619578"/>
          </a:xfrm>
          <a:prstGeom prst="rect">
            <a:avLst/>
          </a:prstGeom>
        </p:spPr>
        <p:txBody>
          <a:bodyPr/>
          <a:lstStyle>
            <a:lvl1pPr marL="0" indent="0">
              <a:buNone/>
              <a:defRPr>
                <a:solidFill>
                  <a:srgbClr val="93E5FF"/>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72588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A0A056D2-AAAA-5446-A582-12D01B2A39A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081588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563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70638" y="6495779"/>
            <a:ext cx="3735768" cy="226497"/>
          </a:xfrm>
          <a:prstGeom prst="rect">
            <a:avLst/>
          </a:prstGeom>
        </p:spPr>
      </p:pic>
      <p:sp>
        <p:nvSpPr>
          <p:cNvPr id="5" name="Title 4"/>
          <p:cNvSpPr>
            <a:spLocks noGrp="1"/>
          </p:cNvSpPr>
          <p:nvPr>
            <p:ph type="ctrTitle" hasCustomPrompt="1"/>
          </p:nvPr>
        </p:nvSpPr>
        <p:spPr>
          <a:xfrm>
            <a:off x="900235" y="1440000"/>
            <a:ext cx="11040000" cy="1920000"/>
          </a:xfrm>
        </p:spPr>
        <p:txBody>
          <a:bodyPr lIns="0" tIns="0" rIns="0" bIns="0">
            <a:normAutofit/>
          </a:bodyPr>
          <a:lstStyle>
            <a:lvl1pPr algn="r">
              <a:defRPr sz="4800" b="0">
                <a:solidFill>
                  <a:schemeClr val="accent1"/>
                </a:solidFill>
                <a:effectLst/>
              </a:defRPr>
            </a:lvl1pPr>
          </a:lstStyle>
          <a:p>
            <a:r>
              <a:rPr kumimoji="0" lang="en-GB" dirty="0"/>
              <a:t>Click to Edit Title</a:t>
            </a:r>
            <a:endParaRPr kumimoji="0" lang="en-US" dirty="0"/>
          </a:p>
        </p:txBody>
      </p:sp>
      <p:sp>
        <p:nvSpPr>
          <p:cNvPr id="20" name="Subtitle 19"/>
          <p:cNvSpPr>
            <a:spLocks noGrp="1"/>
          </p:cNvSpPr>
          <p:nvPr>
            <p:ph type="subTitle" idx="1" hasCustomPrompt="1"/>
          </p:nvPr>
        </p:nvSpPr>
        <p:spPr>
          <a:xfrm>
            <a:off x="900235" y="3600000"/>
            <a:ext cx="11040000" cy="960000"/>
          </a:xfrm>
        </p:spPr>
        <p:txBody>
          <a:bodyPr lIns="0" tIns="0" rIns="0"/>
          <a:lstStyle>
            <a:lvl1pPr marL="36576" indent="0" algn="r">
              <a:spcBef>
                <a:spcPts val="0"/>
              </a:spcBef>
              <a:buNone/>
              <a:defRPr sz="32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GB" dirty="0"/>
              <a:t>Click to edit subtitle</a:t>
            </a:r>
            <a:endParaRPr kumimoji="0" lang="en-US" dirty="0"/>
          </a:p>
        </p:txBody>
      </p:sp>
    </p:spTree>
    <p:extLst>
      <p:ext uri="{BB962C8B-B14F-4D97-AF65-F5344CB8AC3E}">
        <p14:creationId xmlns:p14="http://schemas.microsoft.com/office/powerpoint/2010/main" val="23869435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0">
            <a:extLst>
              <a:ext uri="{FF2B5EF4-FFF2-40B4-BE49-F238E27FC236}">
                <a16:creationId xmlns:a16="http://schemas.microsoft.com/office/drawing/2014/main" id="{82C5325F-EEE3-418B-AA33-B092E0D27BAE}"/>
              </a:ext>
            </a:extLst>
          </p:cNvPr>
          <p:cNvSpPr txBox="1">
            <a:spLocks noChangeArrowheads="1"/>
          </p:cNvSpPr>
          <p:nvPr userDrawn="1"/>
        </p:nvSpPr>
        <p:spPr bwMode="auto">
          <a:xfrm>
            <a:off x="804863" y="6430963"/>
            <a:ext cx="8350250" cy="138112"/>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rPr>
              <a:t>© 2020 Arm Limited</a:t>
            </a:r>
          </a:p>
        </p:txBody>
      </p:sp>
    </p:spTree>
    <p:extLst>
      <p:ext uri="{BB962C8B-B14F-4D97-AF65-F5344CB8AC3E}">
        <p14:creationId xmlns:p14="http://schemas.microsoft.com/office/powerpoint/2010/main" val="427469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chemeClr val="accent1"/>
        </a:solidFill>
        <a:effectLst/>
      </p:bgPr>
    </p:bg>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42EC3731-9F30-0D4B-A054-E13DBA0EEDFB}"/>
              </a:ext>
            </a:extLst>
          </p:cNvPr>
          <p:cNvSpPr>
            <a:spLocks noGrp="1"/>
          </p:cNvSpPr>
          <p:nvPr>
            <p:ph type="title" hasCustomPrompt="1"/>
          </p:nvPr>
        </p:nvSpPr>
        <p:spPr>
          <a:xfrm>
            <a:off x="6096001" y="1207042"/>
            <a:ext cx="5113338" cy="1519514"/>
          </a:xfrm>
        </p:spPr>
        <p:txBody>
          <a:bodyPr anchor="t" anchorCtr="0"/>
          <a:lstStyle>
            <a:lvl1pPr algn="r">
              <a:lnSpc>
                <a:spcPct val="85000"/>
              </a:lnSpc>
              <a:defRPr sz="5500" b="0" spc="-100" baseline="0">
                <a:solidFill>
                  <a:schemeClr val="bg1"/>
                </a:solidFill>
              </a:defRPr>
            </a:lvl1pPr>
          </a:lstStyle>
          <a:p>
            <a:r>
              <a:rPr lang="en-US" dirty="0"/>
              <a:t>Click to Edit </a:t>
            </a:r>
            <a:br>
              <a:rPr lang="en-US" dirty="0"/>
            </a:br>
            <a:r>
              <a:rPr lang="en-US" dirty="0"/>
              <a:t>Divider Page Title</a:t>
            </a:r>
          </a:p>
        </p:txBody>
      </p:sp>
      <p:sp>
        <p:nvSpPr>
          <p:cNvPr id="28" name="Subtitle 2">
            <a:extLst>
              <a:ext uri="{FF2B5EF4-FFF2-40B4-BE49-F238E27FC236}">
                <a16:creationId xmlns:a16="http://schemas.microsoft.com/office/drawing/2014/main" id="{1499DC14-57F4-EA4C-ABBC-0ECD735C407B}"/>
              </a:ext>
            </a:extLst>
          </p:cNvPr>
          <p:cNvSpPr>
            <a:spLocks noGrp="1"/>
          </p:cNvSpPr>
          <p:nvPr>
            <p:ph type="subTitle" idx="1"/>
          </p:nvPr>
        </p:nvSpPr>
        <p:spPr>
          <a:xfrm>
            <a:off x="6096000" y="2726556"/>
            <a:ext cx="5113338"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37D4FCE4-34F4-4F1B-A4C2-0EB33A029EF0}"/>
              </a:ext>
            </a:extLst>
          </p:cNvPr>
          <p:cNvSpPr txBox="1">
            <a:spLocks noChangeArrowheads="1"/>
          </p:cNvSpPr>
          <p:nvPr userDrawn="1"/>
        </p:nvSpPr>
        <p:spPr bwMode="auto">
          <a:xfrm>
            <a:off x="804863" y="6430963"/>
            <a:ext cx="8350250"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1"/>
                </a:solidFill>
              </a:rPr>
              <a:t>© 2020 Arm Limited</a:t>
            </a:r>
          </a:p>
        </p:txBody>
      </p:sp>
      <p:pic>
        <p:nvPicPr>
          <p:cNvPr id="7" name="Picture 6">
            <a:extLst>
              <a:ext uri="{FF2B5EF4-FFF2-40B4-BE49-F238E27FC236}">
                <a16:creationId xmlns:a16="http://schemas.microsoft.com/office/drawing/2014/main" id="{8DC01692-B88C-4762-95BE-B935532B2F0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Tree>
    <p:extLst>
      <p:ext uri="{BB962C8B-B14F-4D97-AF65-F5344CB8AC3E}">
        <p14:creationId xmlns:p14="http://schemas.microsoft.com/office/powerpoint/2010/main" val="119162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2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0"/>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44E78AC1-80BC-0B47-8368-509A24FBC0A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558377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683A764A-AD34-5F44-8D31-1D002A3CBE3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135703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4A95A0A0-8486-7044-92CE-73B2117A56C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9688334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DCF860B3-3479-8143-83A4-E9F53FBD37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480240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F90D8C41-1611-904D-BE8D-E91140D6CE9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399271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5" name="TextBox 20">
            <a:extLst>
              <a:ext uri="{FF2B5EF4-FFF2-40B4-BE49-F238E27FC236}">
                <a16:creationId xmlns:a16="http://schemas.microsoft.com/office/drawing/2014/main" id="{8A878557-4736-5B45-AE41-36C67FA0C8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chemeClr val="bg2"/>
                </a:solidFill>
              </a:rPr>
              <a:t>© 2020 Arm Limited</a:t>
            </a:r>
          </a:p>
        </p:txBody>
      </p:sp>
    </p:spTree>
    <p:extLst>
      <p:ext uri="{BB962C8B-B14F-4D97-AF65-F5344CB8AC3E}">
        <p14:creationId xmlns:p14="http://schemas.microsoft.com/office/powerpoint/2010/main" val="268458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B0FB7-70CB-4D4F-9BFF-1D8341004D47}"/>
              </a:ext>
            </a:extLst>
          </p:cNvPr>
          <p:cNvSpPr>
            <a:spLocks noGrp="1"/>
          </p:cNvSpPr>
          <p:nvPr>
            <p:ph type="title"/>
          </p:nvPr>
        </p:nvSpPr>
        <p:spPr>
          <a:xfrm>
            <a:off x="492125" y="295275"/>
            <a:ext cx="11180763" cy="666750"/>
          </a:xfrm>
          <a:prstGeom prst="rect">
            <a:avLst/>
          </a:prstGeom>
        </p:spPr>
        <p:txBody>
          <a:bodyPr vert="horz" lIns="0" tIns="0" rIns="0" bIns="0" rtlCol="0" anchor="b">
            <a:noAutofit/>
          </a:bodyPr>
          <a:lstStyle/>
          <a:p>
            <a:r>
              <a:rPr kumimoji="0" lang="en-US" sz="3600" b="0" i="0" u="none" strike="noStrike" kern="1200" cap="none" spc="-50" normalizeH="0" baseline="0" noProof="0" dirty="0">
                <a:ln>
                  <a:noFill/>
                </a:ln>
                <a:solidFill>
                  <a:srgbClr val="0091BD"/>
                </a:solidFill>
                <a:effectLst/>
                <a:uLnTx/>
                <a:uFillTx/>
                <a:latin typeface="+mn-lt"/>
                <a:ea typeface="ＭＳ Ｐゴシック" charset="0"/>
              </a:rPr>
              <a:t>Click to edit Master title style</a:t>
            </a:r>
            <a:endParaRPr lang="en-US" dirty="0"/>
          </a:p>
        </p:txBody>
      </p:sp>
      <p:sp>
        <p:nvSpPr>
          <p:cNvPr id="3" name="Text Placeholder 2">
            <a:extLst>
              <a:ext uri="{FF2B5EF4-FFF2-40B4-BE49-F238E27FC236}">
                <a16:creationId xmlns:a16="http://schemas.microsoft.com/office/drawing/2014/main" id="{8A8C3B0A-FB0C-4FFC-A4A5-FC52A896386E}"/>
              </a:ext>
            </a:extLst>
          </p:cNvPr>
          <p:cNvSpPr>
            <a:spLocks noGrp="1"/>
          </p:cNvSpPr>
          <p:nvPr>
            <p:ph type="body" idx="1"/>
          </p:nvPr>
        </p:nvSpPr>
        <p:spPr>
          <a:xfrm>
            <a:off x="492125" y="1479550"/>
            <a:ext cx="11180763" cy="4086225"/>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28" name="TextBox 20">
            <a:extLst>
              <a:ext uri="{FF2B5EF4-FFF2-40B4-BE49-F238E27FC236}">
                <a16:creationId xmlns:a16="http://schemas.microsoft.com/office/drawing/2014/main" id="{8E97ECFD-1DCA-4409-BCAA-67793DDCA550}"/>
              </a:ext>
            </a:extLst>
          </p:cNvPr>
          <p:cNvSpPr txBox="1">
            <a:spLocks noChangeArrowheads="1"/>
          </p:cNvSpPr>
          <p:nvPr userDrawn="1"/>
        </p:nvSpPr>
        <p:spPr bwMode="auto">
          <a:xfrm>
            <a:off x="804863" y="6430963"/>
            <a:ext cx="8350250" cy="138112"/>
          </a:xfrm>
          <a:prstGeom prst="rect">
            <a:avLst/>
          </a:prstGeom>
          <a:noFill/>
          <a:ln>
            <a:noFill/>
          </a:ln>
        </p:spPr>
        <p:txBody>
          <a:bodyPr wrap="square"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US" altLang="en-US" sz="1000" dirty="0">
                <a:solidFill>
                  <a:srgbClr val="7F7F7F"/>
                </a:solidFill>
              </a:rPr>
              <a:t>© 2020 Arm Limited</a:t>
            </a:r>
          </a:p>
        </p:txBody>
      </p:sp>
      <p:sp>
        <p:nvSpPr>
          <p:cNvPr id="1029" name="TextBox 26">
            <a:extLst>
              <a:ext uri="{FF2B5EF4-FFF2-40B4-BE49-F238E27FC236}">
                <a16:creationId xmlns:a16="http://schemas.microsoft.com/office/drawing/2014/main" id="{BF72FE98-121C-4E05-9B4E-5A9C4E4C705B}"/>
              </a:ext>
            </a:extLst>
          </p:cNvPr>
          <p:cNvSpPr txBox="1">
            <a:spLocks noChangeArrowheads="1"/>
          </p:cNvSpPr>
          <p:nvPr userDrawn="1"/>
        </p:nvSpPr>
        <p:spPr bwMode="auto">
          <a:xfrm>
            <a:off x="492125" y="643096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89A935BB-B359-4CD8-988A-690185F8A591}"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pic>
        <p:nvPicPr>
          <p:cNvPr id="1030" name="Picture 6">
            <a:extLst>
              <a:ext uri="{FF2B5EF4-FFF2-40B4-BE49-F238E27FC236}">
                <a16:creationId xmlns:a16="http://schemas.microsoft.com/office/drawing/2014/main" id="{3DCABB85-C4DD-4C7F-92ED-6C057E9F5511}"/>
              </a:ext>
            </a:extLst>
          </p:cNvPr>
          <p:cNvPicPr>
            <a:picLocks noChangeAspect="1" noChangeArrowheads="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0823575" y="6386513"/>
            <a:ext cx="779463"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43" r:id="rId12"/>
    <p:sldLayoutId id="2147485369" r:id="rId13"/>
    <p:sldLayoutId id="2147485370" r:id="rId14"/>
    <p:sldLayoutId id="2147485333" r:id="rId15"/>
    <p:sldLayoutId id="2147485348" r:id="rId16"/>
    <p:sldLayoutId id="2147485349" r:id="rId17"/>
    <p:sldLayoutId id="2147485350" r:id="rId18"/>
    <p:sldLayoutId id="2147485351" r:id="rId19"/>
    <p:sldLayoutId id="2147485352" r:id="rId20"/>
    <p:sldLayoutId id="2147485334" r:id="rId21"/>
    <p:sldLayoutId id="2147485335" r:id="rId22"/>
    <p:sldLayoutId id="2147485336" r:id="rId23"/>
    <p:sldLayoutId id="2147485337" r:id="rId24"/>
    <p:sldLayoutId id="2147485338" r:id="rId25"/>
    <p:sldLayoutId id="2147485376" r:id="rId26"/>
    <p:sldLayoutId id="2147485372" r:id="rId27"/>
    <p:sldLayoutId id="2147485374" r:id="rId28"/>
    <p:sldLayoutId id="2147485355" r:id="rId29"/>
    <p:sldLayoutId id="2147485339" r:id="rId30"/>
    <p:sldLayoutId id="2147485356" r:id="rId31"/>
    <p:sldLayoutId id="2147485373" r:id="rId32"/>
    <p:sldLayoutId id="2147485375" r:id="rId33"/>
  </p:sldLayoutIdLst>
  <p:hf hdr="0" ftr="0" dt="0"/>
  <p:txStyles>
    <p:titleStyle>
      <a:lvl1pPr algn="l" rtl="0" eaLnBrk="1" fontAlgn="base" hangingPunct="1">
        <a:lnSpc>
          <a:spcPct val="85000"/>
        </a:lnSpc>
        <a:spcBef>
          <a:spcPct val="0"/>
        </a:spcBef>
        <a:spcAft>
          <a:spcPct val="0"/>
        </a:spcAft>
        <a:defRPr sz="3600" b="1"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algn="l" rtl="0" eaLnBrk="1" fontAlgn="base" hangingPunct="1">
        <a:lnSpc>
          <a:spcPct val="90000"/>
        </a:lnSpc>
        <a:spcBef>
          <a:spcPct val="0"/>
        </a:spcBef>
        <a:spcAft>
          <a:spcPts val="1600"/>
        </a:spcAft>
        <a:buFont typeface="Calibri" panose="020F0502020204030204" pitchFamily="34" charset="0"/>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rgbClr val="383838"/>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rgbClr val="383838"/>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dirty="0" smtClean="0">
          <a:solidFill>
            <a:srgbClr val="383838"/>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2.mp4"/><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7.xml"/><Relationship Id="rId5" Type="http://schemas.openxmlformats.org/officeDocument/2006/relationships/slideLayout" Target="../slideLayouts/slideLayout15.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B3BF-D272-0C49-B51F-7C78F467BCCC}"/>
              </a:ext>
            </a:extLst>
          </p:cNvPr>
          <p:cNvSpPr>
            <a:spLocks noGrp="1"/>
          </p:cNvSpPr>
          <p:nvPr>
            <p:ph type="title"/>
          </p:nvPr>
        </p:nvSpPr>
        <p:spPr>
          <a:xfrm>
            <a:off x="6096000" y="1909485"/>
            <a:ext cx="5113338" cy="2808429"/>
          </a:xfrm>
        </p:spPr>
        <p:txBody>
          <a:bodyPr/>
          <a:lstStyle/>
          <a:p>
            <a:r>
              <a:rPr lang="en-GB" dirty="0"/>
              <a:t>3D Effects, Architecture and Performance Considerations</a:t>
            </a:r>
            <a:endParaRPr lang="en-US" dirty="0"/>
          </a:p>
        </p:txBody>
      </p:sp>
    </p:spTree>
    <p:extLst>
      <p:ext uri="{BB962C8B-B14F-4D97-AF65-F5344CB8AC3E}">
        <p14:creationId xmlns:p14="http://schemas.microsoft.com/office/powerpoint/2010/main" val="505437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4315" y="1193624"/>
            <a:ext cx="11154300" cy="4680000"/>
          </a:xfrm>
        </p:spPr>
        <p:txBody>
          <a:bodyPr/>
          <a:lstStyle/>
          <a:p>
            <a:pPr>
              <a:spcAft>
                <a:spcPts val="400"/>
              </a:spcAft>
            </a:pPr>
            <a:r>
              <a:rPr lang="en-GB" dirty="0"/>
              <a:t>Bloom is a shader used to represent how real world camera perspectives work.</a:t>
            </a:r>
          </a:p>
          <a:p>
            <a:pPr>
              <a:spcAft>
                <a:spcPts val="400"/>
              </a:spcAft>
            </a:pPr>
            <a:endParaRPr lang="en-GB" dirty="0"/>
          </a:p>
          <a:p>
            <a:pPr>
              <a:spcAft>
                <a:spcPts val="400"/>
              </a:spcAft>
            </a:pPr>
            <a:r>
              <a:rPr lang="en-GB" dirty="0"/>
              <a:t>Outcast and </a:t>
            </a:r>
            <a:r>
              <a:rPr lang="en-GB" dirty="0" err="1"/>
              <a:t>Ico</a:t>
            </a:r>
            <a:r>
              <a:rPr lang="en-GB" dirty="0"/>
              <a:t> were two of the first games to use bloom.</a:t>
            </a:r>
          </a:p>
          <a:p>
            <a:pPr>
              <a:spcAft>
                <a:spcPts val="400"/>
              </a:spcAft>
            </a:pPr>
            <a:endParaRPr lang="en-GB" dirty="0"/>
          </a:p>
          <a:p>
            <a:pPr>
              <a:spcAft>
                <a:spcPts val="400"/>
              </a:spcAft>
            </a:pPr>
            <a:r>
              <a:rPr lang="en-GB" dirty="0"/>
              <a:t>A common way to achieve bloom is through coding in Gaussian Blur. Example:</a:t>
            </a:r>
          </a:p>
          <a:p>
            <a:endParaRPr lang="en-GB" dirty="0"/>
          </a:p>
          <a:p>
            <a:endParaRPr lang="en-GB" dirty="0"/>
          </a:p>
          <a:p>
            <a:endParaRPr lang="en-GB"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Bloom</a:t>
            </a:r>
          </a:p>
        </p:txBody>
      </p:sp>
      <p:sp>
        <p:nvSpPr>
          <p:cNvPr id="4" name="TextBox 3"/>
          <p:cNvSpPr txBox="1"/>
          <p:nvPr/>
        </p:nvSpPr>
        <p:spPr>
          <a:xfrm>
            <a:off x="2175265" y="3785658"/>
            <a:ext cx="3886200" cy="2393975"/>
          </a:xfrm>
          <a:prstGeom prst="rect">
            <a:avLst/>
          </a:prstGeom>
        </p:spPr>
        <p:txBody>
          <a:bodyPr vert="horz" wrap="square" lIns="0" tIns="0" rIns="0" bIns="0" rtlCol="0" anchor="t">
            <a:normAutofit fontScale="25000" lnSpcReduction="20000"/>
          </a:bodyPr>
          <a:lstStyle/>
          <a:p>
            <a:r>
              <a:rPr lang="en-GB" sz="5500" dirty="0"/>
              <a:t>float luminance;</a:t>
            </a:r>
            <a:br>
              <a:rPr lang="en-GB" sz="5500" dirty="0"/>
            </a:br>
            <a:r>
              <a:rPr lang="en-GB" sz="5500" dirty="0"/>
              <a:t>float </a:t>
            </a:r>
            <a:r>
              <a:rPr lang="en-GB" sz="5500" dirty="0" err="1"/>
              <a:t>middleGrey</a:t>
            </a:r>
            <a:r>
              <a:rPr lang="en-GB" sz="5500" dirty="0"/>
              <a:t>;</a:t>
            </a:r>
            <a:br>
              <a:rPr lang="en-GB" sz="5500" dirty="0"/>
            </a:br>
            <a:r>
              <a:rPr lang="en-GB" sz="5500" dirty="0"/>
              <a:t>float threshold;</a:t>
            </a:r>
            <a:br>
              <a:rPr lang="en-GB" sz="5500" dirty="0"/>
            </a:br>
            <a:br>
              <a:rPr lang="en-GB" sz="5500" dirty="0"/>
            </a:br>
            <a:r>
              <a:rPr lang="en-GB" sz="5500" dirty="0"/>
              <a:t>void main()</a:t>
            </a:r>
            <a:br>
              <a:rPr lang="en-GB" sz="5500" dirty="0"/>
            </a:br>
            <a:r>
              <a:rPr lang="en-GB" sz="5500" dirty="0"/>
              <a:t>{</a:t>
            </a:r>
            <a:br>
              <a:rPr lang="en-GB" sz="5500" dirty="0"/>
            </a:br>
            <a:r>
              <a:rPr lang="en-GB" sz="5500" dirty="0"/>
              <a:t>vec3 color = texture2D(</a:t>
            </a:r>
            <a:r>
              <a:rPr lang="en-GB" sz="5500" dirty="0" err="1"/>
              <a:t>inputImage</a:t>
            </a:r>
            <a:r>
              <a:rPr lang="en-GB" sz="5500" dirty="0"/>
              <a:t>, </a:t>
            </a:r>
            <a:r>
              <a:rPr lang="en-GB" sz="5500" dirty="0" err="1"/>
              <a:t>gl_TexCoord</a:t>
            </a:r>
            <a:r>
              <a:rPr lang="en-GB" sz="5500" dirty="0"/>
              <a:t>[0].</a:t>
            </a:r>
            <a:r>
              <a:rPr lang="en-GB" sz="5500" dirty="0" err="1"/>
              <a:t>st</a:t>
            </a:r>
            <a:r>
              <a:rPr lang="en-GB" sz="5500" dirty="0"/>
              <a:t>).</a:t>
            </a:r>
            <a:r>
              <a:rPr lang="en-GB" sz="5500" dirty="0" err="1"/>
              <a:t>rgb</a:t>
            </a:r>
            <a:r>
              <a:rPr lang="en-GB" sz="5500" dirty="0"/>
              <a:t>;</a:t>
            </a:r>
            <a:br>
              <a:rPr lang="en-GB" sz="5500" dirty="0"/>
            </a:br>
            <a:br>
              <a:rPr lang="en-GB" sz="5500" dirty="0"/>
            </a:br>
            <a:r>
              <a:rPr lang="en-GB" sz="5500" dirty="0"/>
              <a:t>color *= (</a:t>
            </a:r>
            <a:r>
              <a:rPr lang="en-GB" sz="5500" dirty="0" err="1"/>
              <a:t>middleGrey</a:t>
            </a:r>
            <a:r>
              <a:rPr lang="en-GB" sz="5500" dirty="0"/>
              <a:t> / luminance );</a:t>
            </a:r>
            <a:br>
              <a:rPr lang="en-GB" sz="5500" dirty="0"/>
            </a:br>
            <a:r>
              <a:rPr lang="en-GB" sz="5500" dirty="0"/>
              <a:t>color *= 1.0 + (color / (threshold * threshold) );</a:t>
            </a:r>
            <a:br>
              <a:rPr lang="en-GB" sz="5500" dirty="0"/>
            </a:br>
            <a:r>
              <a:rPr lang="en-GB" sz="5500" dirty="0"/>
              <a:t>color -= 0.5;</a:t>
            </a:r>
            <a:br>
              <a:rPr lang="en-GB" sz="5500" dirty="0"/>
            </a:br>
            <a:r>
              <a:rPr lang="en-GB" sz="5500" dirty="0"/>
              <a:t>color /=(1.0 + color);</a:t>
            </a:r>
            <a:br>
              <a:rPr lang="en-GB" sz="5500" dirty="0"/>
            </a:br>
            <a:br>
              <a:rPr lang="en-GB" sz="5500" dirty="0"/>
            </a:br>
            <a:r>
              <a:rPr lang="en-GB" sz="5500" dirty="0" err="1"/>
              <a:t>gl_FragColor.rgb</a:t>
            </a:r>
            <a:r>
              <a:rPr lang="en-GB" sz="5500" dirty="0"/>
              <a:t> = color;</a:t>
            </a:r>
            <a:br>
              <a:rPr lang="en-GB" dirty="0"/>
            </a:br>
            <a:r>
              <a:rPr lang="en-GB" dirty="0"/>
              <a:t>}</a:t>
            </a:r>
          </a:p>
        </p:txBody>
      </p:sp>
      <p:pic>
        <p:nvPicPr>
          <p:cNvPr id="1026" name="Picture 2" descr="http://1.bp.blogspot.com/-evq9JRUNUxA/USdL7JTlQiI/AAAAAAAAAJQ/MvqQp1v2KIk/s1600/TestProjectGLSL+2013-02-22+05-43-44-18.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3800" y="3733801"/>
            <a:ext cx="3815556" cy="214625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5334000" y="4648200"/>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3662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Early on, define whether the camera is third person, first person or free form.  Each will have different design considerations.</a:t>
            </a:r>
          </a:p>
          <a:p>
            <a:pPr>
              <a:spcAft>
                <a:spcPts val="400"/>
              </a:spcAft>
            </a:pPr>
            <a:endParaRPr lang="en-GB" dirty="0"/>
          </a:p>
          <a:p>
            <a:pPr>
              <a:spcAft>
                <a:spcPts val="400"/>
              </a:spcAft>
            </a:pPr>
            <a:r>
              <a:rPr lang="en-GB" dirty="0"/>
              <a:t>If third person or first person, camera must be fixed to the player character so that the two move together.</a:t>
            </a:r>
          </a:p>
          <a:p>
            <a:pPr>
              <a:spcAft>
                <a:spcPts val="400"/>
              </a:spcAft>
            </a:pPr>
            <a:endParaRPr lang="en-GB" dirty="0"/>
          </a:p>
          <a:p>
            <a:pPr>
              <a:spcAft>
                <a:spcPts val="400"/>
              </a:spcAft>
            </a:pPr>
            <a:r>
              <a:rPr lang="en-GB" dirty="0"/>
              <a:t>Also either fix the camera’s field of view,</a:t>
            </a:r>
          </a:p>
          <a:p>
            <a:r>
              <a:rPr lang="en-GB" dirty="0"/>
              <a:t>or have it variable to the device’s viewport.</a:t>
            </a:r>
          </a:p>
          <a:p>
            <a:endParaRPr lang="en-GB"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3D Camera Control</a:t>
            </a:r>
          </a:p>
        </p:txBody>
      </p:sp>
    </p:spTree>
    <p:extLst>
      <p:ext uri="{BB962C8B-B14F-4D97-AF65-F5344CB8AC3E}">
        <p14:creationId xmlns:p14="http://schemas.microsoft.com/office/powerpoint/2010/main" val="380883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Decide whether to use orthographic or perspective camera.</a:t>
            </a:r>
          </a:p>
          <a:p>
            <a:pPr>
              <a:spcAft>
                <a:spcPts val="400"/>
              </a:spcAft>
            </a:pPr>
            <a:endParaRPr lang="en-GB" dirty="0"/>
          </a:p>
          <a:p>
            <a:pPr>
              <a:spcAft>
                <a:spcPts val="400"/>
              </a:spcAft>
            </a:pPr>
            <a:r>
              <a:rPr lang="en-GB" dirty="0"/>
              <a:t>Define what is and is not visible by the camera. </a:t>
            </a:r>
          </a:p>
          <a:p>
            <a:pPr>
              <a:spcAft>
                <a:spcPts val="400"/>
              </a:spcAft>
            </a:pPr>
            <a:endParaRPr lang="en-GB" dirty="0"/>
          </a:p>
          <a:p>
            <a:pPr>
              <a:spcAft>
                <a:spcPts val="400"/>
              </a:spcAft>
            </a:pPr>
            <a:r>
              <a:rPr lang="en-GB" dirty="0"/>
              <a:t>Set the </a:t>
            </a:r>
            <a:r>
              <a:rPr lang="en-GB" dirty="0" err="1"/>
              <a:t>FoV</a:t>
            </a:r>
            <a:r>
              <a:rPr lang="en-GB" dirty="0"/>
              <a:t>, clipping planes and screen ratio.</a:t>
            </a:r>
          </a:p>
          <a:p>
            <a:pPr>
              <a:spcAft>
                <a:spcPts val="400"/>
              </a:spcAft>
            </a:pPr>
            <a:endParaRPr lang="en-GB" dirty="0"/>
          </a:p>
          <a:p>
            <a:pPr>
              <a:spcAft>
                <a:spcPts val="400"/>
              </a:spcAft>
            </a:pPr>
            <a:r>
              <a:rPr lang="en-GB" dirty="0"/>
              <a:t>Decide whether to use billboarding.</a:t>
            </a:r>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Perspective Considerations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9819" y="1981200"/>
            <a:ext cx="2126288" cy="24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1" y="1981201"/>
            <a:ext cx="2085181" cy="2481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96201" y="4495800"/>
            <a:ext cx="1676399" cy="503100"/>
          </a:xfrm>
          <a:prstGeom prst="rect">
            <a:avLst/>
          </a:prstGeom>
        </p:spPr>
        <p:txBody>
          <a:bodyPr vert="horz" wrap="square" lIns="0" tIns="0" rIns="0" bIns="0" rtlCol="0" anchor="t">
            <a:noAutofit/>
          </a:bodyPr>
          <a:lstStyle/>
          <a:p>
            <a:r>
              <a:rPr lang="en-GB" sz="1300" dirty="0"/>
              <a:t>Orthographic Camera</a:t>
            </a:r>
          </a:p>
        </p:txBody>
      </p:sp>
      <p:sp>
        <p:nvSpPr>
          <p:cNvPr id="7" name="TextBox 6"/>
          <p:cNvSpPr txBox="1"/>
          <p:nvPr/>
        </p:nvSpPr>
        <p:spPr>
          <a:xfrm>
            <a:off x="10134601" y="4479890"/>
            <a:ext cx="1447799" cy="519010"/>
          </a:xfrm>
          <a:prstGeom prst="rect">
            <a:avLst/>
          </a:prstGeom>
        </p:spPr>
        <p:txBody>
          <a:bodyPr vert="horz" wrap="square" lIns="0" tIns="0" rIns="0" bIns="0" rtlCol="0" anchor="t">
            <a:noAutofit/>
          </a:bodyPr>
          <a:lstStyle/>
          <a:p>
            <a:r>
              <a:rPr lang="en-GB" sz="1300" dirty="0"/>
              <a:t>Perspective Camera</a:t>
            </a:r>
          </a:p>
        </p:txBody>
      </p:sp>
      <p:sp>
        <p:nvSpPr>
          <p:cNvPr id="4" name="TextBox 3"/>
          <p:cNvSpPr txBox="1"/>
          <p:nvPr/>
        </p:nvSpPr>
        <p:spPr>
          <a:xfrm>
            <a:off x="5638801" y="5029200"/>
            <a:ext cx="6172201" cy="1219200"/>
          </a:xfrm>
          <a:prstGeom prst="rect">
            <a:avLst/>
          </a:prstGeom>
        </p:spPr>
        <p:txBody>
          <a:bodyPr vert="horz" wrap="square" lIns="0" tIns="0" rIns="0" bIns="0" rtlCol="0" anchor="t">
            <a:normAutofit/>
          </a:bodyPr>
          <a:lstStyle/>
          <a:p>
            <a:endParaRPr lang="en-GB" sz="1200" dirty="0"/>
          </a:p>
        </p:txBody>
      </p:sp>
      <p:sp>
        <p:nvSpPr>
          <p:cNvPr id="9" name="TextBox 8"/>
          <p:cNvSpPr txBox="1"/>
          <p:nvPr/>
        </p:nvSpPr>
        <p:spPr>
          <a:xfrm>
            <a:off x="7772401" y="6096000"/>
            <a:ext cx="1371600" cy="457200"/>
          </a:xfrm>
          <a:prstGeom prst="rect">
            <a:avLst/>
          </a:prstGeom>
        </p:spPr>
        <p:txBody>
          <a:bodyPr vert="horz" wrap="square" lIns="0" tIns="0" rIns="0" bIns="0" rtlCol="0" anchor="t">
            <a:noAutofit/>
          </a:bodyPr>
          <a:lstStyle/>
          <a:p>
            <a:endParaRPr lang="en-GB" sz="1000" dirty="0"/>
          </a:p>
        </p:txBody>
      </p:sp>
    </p:spTree>
    <p:extLst>
      <p:ext uri="{BB962C8B-B14F-4D97-AF65-F5344CB8AC3E}">
        <p14:creationId xmlns:p14="http://schemas.microsoft.com/office/powerpoint/2010/main" val="306466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Physics are implemented in a game when realism is required.</a:t>
            </a:r>
          </a:p>
          <a:p>
            <a:pPr>
              <a:spcAft>
                <a:spcPts val="400"/>
              </a:spcAft>
            </a:pPr>
            <a:endParaRPr lang="en-GB" dirty="0"/>
          </a:p>
          <a:p>
            <a:pPr>
              <a:spcAft>
                <a:spcPts val="400"/>
              </a:spcAft>
            </a:pPr>
            <a:r>
              <a:rPr lang="en-GB" dirty="0"/>
              <a:t>The two predominant types of physics simulation are rigid body simulation and soft body simulation.</a:t>
            </a:r>
          </a:p>
          <a:p>
            <a:pPr>
              <a:spcAft>
                <a:spcPts val="400"/>
              </a:spcAft>
            </a:pPr>
            <a:endParaRPr lang="en-GB" dirty="0"/>
          </a:p>
          <a:p>
            <a:pPr>
              <a:spcAft>
                <a:spcPts val="400"/>
              </a:spcAft>
            </a:pPr>
            <a:r>
              <a:rPr lang="en-GB" dirty="0"/>
              <a:t>Physics are typically created through code based computation.</a:t>
            </a:r>
          </a:p>
          <a:p>
            <a:pPr>
              <a:spcAft>
                <a:spcPts val="400"/>
              </a:spcAft>
            </a:pPr>
            <a:endParaRPr lang="en-GB" dirty="0"/>
          </a:p>
          <a:p>
            <a:pPr>
              <a:spcAft>
                <a:spcPts val="400"/>
              </a:spcAft>
            </a:pPr>
            <a:r>
              <a:rPr lang="en-GB" dirty="0"/>
              <a:t>A physics engine is used to manage the data flow of physics calculations.</a:t>
            </a:r>
          </a:p>
          <a:p>
            <a:endParaRPr lang="en-GB" dirty="0"/>
          </a:p>
        </p:txBody>
      </p:sp>
      <p:sp>
        <p:nvSpPr>
          <p:cNvPr id="3" name="Title 2"/>
          <p:cNvSpPr>
            <a:spLocks noGrp="1"/>
          </p:cNvSpPr>
          <p:nvPr>
            <p:ph type="title"/>
          </p:nvPr>
        </p:nvSpPr>
        <p:spPr/>
        <p:txBody>
          <a:bodyPr>
            <a:normAutofit/>
          </a:bodyPr>
          <a:lstStyle/>
          <a:p>
            <a:r>
              <a:rPr lang="en-GB" dirty="0"/>
              <a:t>Introduction to Physics</a:t>
            </a:r>
          </a:p>
        </p:txBody>
      </p:sp>
    </p:spTree>
    <p:extLst>
      <p:ext uri="{BB962C8B-B14F-4D97-AF65-F5344CB8AC3E}">
        <p14:creationId xmlns:p14="http://schemas.microsoft.com/office/powerpoint/2010/main" val="3609287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866" y="1440000"/>
            <a:ext cx="8507736" cy="4680000"/>
          </a:xfrm>
        </p:spPr>
        <p:txBody>
          <a:bodyPr/>
          <a:lstStyle/>
          <a:p>
            <a:pPr>
              <a:spcAft>
                <a:spcPts val="400"/>
              </a:spcAft>
            </a:pPr>
            <a:r>
              <a:rPr lang="en-GB" dirty="0"/>
              <a:t>To code physics, it helps to get to grips with complex mathematical computations. </a:t>
            </a:r>
          </a:p>
          <a:p>
            <a:pPr>
              <a:spcAft>
                <a:spcPts val="400"/>
              </a:spcAft>
            </a:pPr>
            <a:endParaRPr lang="en-GB" dirty="0"/>
          </a:p>
          <a:p>
            <a:pPr>
              <a:spcAft>
                <a:spcPts val="400"/>
              </a:spcAft>
            </a:pPr>
            <a:r>
              <a:rPr lang="en-GB" dirty="0"/>
              <a:t>The kinematics of the object should be </a:t>
            </a:r>
            <a:br>
              <a:rPr lang="en-GB" dirty="0"/>
            </a:br>
            <a:r>
              <a:rPr lang="en-GB" dirty="0"/>
              <a:t>calculated initially. </a:t>
            </a:r>
          </a:p>
          <a:p>
            <a:pPr>
              <a:spcAft>
                <a:spcPts val="400"/>
              </a:spcAft>
            </a:pPr>
            <a:endParaRPr lang="en-GB" dirty="0"/>
          </a:p>
          <a:p>
            <a:pPr>
              <a:spcAft>
                <a:spcPts val="400"/>
              </a:spcAft>
            </a:pPr>
            <a:r>
              <a:rPr lang="en-GB" dirty="0"/>
              <a:t>It is imperative that physics are </a:t>
            </a:r>
            <a:br>
              <a:rPr lang="en-GB" dirty="0"/>
            </a:br>
            <a:r>
              <a:rPr lang="en-GB" dirty="0"/>
              <a:t>calculated independent of framerate.</a:t>
            </a:r>
          </a:p>
          <a:p>
            <a:pPr lvl="1"/>
            <a:endParaRPr lang="en-GB" dirty="0"/>
          </a:p>
          <a:p>
            <a:endParaRPr lang="en-GB" dirty="0"/>
          </a:p>
        </p:txBody>
      </p:sp>
      <p:sp>
        <p:nvSpPr>
          <p:cNvPr id="3" name="Title 2"/>
          <p:cNvSpPr>
            <a:spLocks noGrp="1"/>
          </p:cNvSpPr>
          <p:nvPr>
            <p:ph type="title"/>
          </p:nvPr>
        </p:nvSpPr>
        <p:spPr/>
        <p:txBody>
          <a:bodyPr>
            <a:normAutofit/>
          </a:bodyPr>
          <a:lstStyle/>
          <a:p>
            <a:r>
              <a:rPr lang="en-GB" dirty="0"/>
              <a:t>Maths, Maths and More Maths</a:t>
            </a:r>
          </a:p>
        </p:txBody>
      </p:sp>
      <p:sp>
        <p:nvSpPr>
          <p:cNvPr id="5" name="TextBox 4"/>
          <p:cNvSpPr txBox="1"/>
          <p:nvPr/>
        </p:nvSpPr>
        <p:spPr>
          <a:xfrm>
            <a:off x="9448801" y="5791200"/>
            <a:ext cx="983937" cy="152400"/>
          </a:xfrm>
          <a:prstGeom prst="rect">
            <a:avLst/>
          </a:prstGeom>
        </p:spPr>
        <p:txBody>
          <a:bodyPr vert="horz" wrap="square" lIns="0" tIns="0" rIns="0" bIns="0" rtlCol="0" anchor="t">
            <a:noAutofit/>
          </a:bodyPr>
          <a:lstStyle/>
          <a:p>
            <a:endParaRPr lang="en-GB" sz="800" dirty="0"/>
          </a:p>
        </p:txBody>
      </p:sp>
      <p:cxnSp>
        <p:nvCxnSpPr>
          <p:cNvPr id="7" name="Straight Connector 6"/>
          <p:cNvCxnSpPr/>
          <p:nvPr/>
        </p:nvCxnSpPr>
        <p:spPr>
          <a:xfrm>
            <a:off x="7086600" y="4724400"/>
            <a:ext cx="457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866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16586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5438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0010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4582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9154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3726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8298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02870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07442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201400" y="45339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7086600" y="5600700"/>
            <a:ext cx="457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0866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16586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7724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4582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89154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96012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98298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102870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201400" y="5410200"/>
            <a:ext cx="0" cy="381000"/>
          </a:xfrm>
          <a:prstGeom prst="line">
            <a:avLst/>
          </a:prstGeom>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6255064" y="5524500"/>
            <a:ext cx="983937" cy="152400"/>
          </a:xfrm>
          <a:prstGeom prst="rect">
            <a:avLst/>
          </a:prstGeom>
        </p:spPr>
        <p:txBody>
          <a:bodyPr vert="horz" wrap="square" lIns="0" tIns="0" rIns="0" bIns="0" rtlCol="0" anchor="t">
            <a:noAutofit/>
          </a:bodyPr>
          <a:lstStyle/>
          <a:p>
            <a:r>
              <a:rPr lang="en-GB" sz="1300" dirty="0"/>
              <a:t>Frame rate</a:t>
            </a:r>
          </a:p>
        </p:txBody>
      </p:sp>
      <p:sp>
        <p:nvSpPr>
          <p:cNvPr id="30" name="TextBox 29"/>
          <p:cNvSpPr txBox="1"/>
          <p:nvPr/>
        </p:nvSpPr>
        <p:spPr>
          <a:xfrm>
            <a:off x="6255064" y="4648200"/>
            <a:ext cx="983937" cy="152400"/>
          </a:xfrm>
          <a:prstGeom prst="rect">
            <a:avLst/>
          </a:prstGeom>
        </p:spPr>
        <p:txBody>
          <a:bodyPr vert="horz" wrap="square" lIns="0" tIns="0" rIns="0" bIns="0" rtlCol="0" anchor="t">
            <a:noAutofit/>
          </a:bodyPr>
          <a:lstStyle/>
          <a:p>
            <a:r>
              <a:rPr lang="en-GB" sz="1300" dirty="0"/>
              <a:t>Physics </a:t>
            </a:r>
            <a:br>
              <a:rPr lang="en-GB" sz="1300" dirty="0"/>
            </a:br>
            <a:r>
              <a:rPr lang="en-GB" sz="1300" dirty="0"/>
              <a:t>simulation rate</a:t>
            </a:r>
          </a:p>
        </p:txBody>
      </p:sp>
      <p:sp>
        <p:nvSpPr>
          <p:cNvPr id="31" name="TextBox 30"/>
          <p:cNvSpPr txBox="1"/>
          <p:nvPr/>
        </p:nvSpPr>
        <p:spPr>
          <a:xfrm>
            <a:off x="7162800" y="4495800"/>
            <a:ext cx="304800" cy="152400"/>
          </a:xfrm>
          <a:prstGeom prst="rect">
            <a:avLst/>
          </a:prstGeom>
        </p:spPr>
        <p:txBody>
          <a:bodyPr vert="horz" wrap="square" lIns="0" tIns="0" rIns="0" bIns="0" rtlCol="0" anchor="t">
            <a:noAutofit/>
          </a:bodyPr>
          <a:lstStyle/>
          <a:p>
            <a:r>
              <a:rPr lang="en-GB" sz="1000" dirty="0">
                <a:solidFill>
                  <a:srgbClr val="FF0000"/>
                </a:solidFill>
              </a:rPr>
              <a:t>delta</a:t>
            </a:r>
            <a:endParaRPr lang="en-GB" sz="800" dirty="0">
              <a:solidFill>
                <a:srgbClr val="FF0000"/>
              </a:solidFill>
            </a:endParaRPr>
          </a:p>
        </p:txBody>
      </p:sp>
      <p:sp>
        <p:nvSpPr>
          <p:cNvPr id="32" name="TextBox 31"/>
          <p:cNvSpPr txBox="1"/>
          <p:nvPr/>
        </p:nvSpPr>
        <p:spPr>
          <a:xfrm>
            <a:off x="7543800" y="5867400"/>
            <a:ext cx="457200" cy="152400"/>
          </a:xfrm>
          <a:prstGeom prst="rect">
            <a:avLst/>
          </a:prstGeom>
        </p:spPr>
        <p:txBody>
          <a:bodyPr vert="horz" wrap="square" lIns="0" tIns="0" rIns="0" bIns="0" rtlCol="0" anchor="t">
            <a:noAutofit/>
          </a:bodyPr>
          <a:lstStyle/>
          <a:p>
            <a:r>
              <a:rPr lang="en-GB" sz="1000" dirty="0">
                <a:solidFill>
                  <a:srgbClr val="FF0000"/>
                </a:solidFill>
              </a:rPr>
              <a:t>updated</a:t>
            </a:r>
            <a:endParaRPr lang="en-GB" sz="800" dirty="0">
              <a:solidFill>
                <a:srgbClr val="FF0000"/>
              </a:solidFill>
            </a:endParaRPr>
          </a:p>
        </p:txBody>
      </p:sp>
      <p:sp>
        <p:nvSpPr>
          <p:cNvPr id="33" name="TextBox 32"/>
          <p:cNvSpPr txBox="1"/>
          <p:nvPr/>
        </p:nvSpPr>
        <p:spPr>
          <a:xfrm>
            <a:off x="8382000" y="5867400"/>
            <a:ext cx="457200" cy="152400"/>
          </a:xfrm>
          <a:prstGeom prst="rect">
            <a:avLst/>
          </a:prstGeom>
        </p:spPr>
        <p:txBody>
          <a:bodyPr vert="horz" wrap="square" lIns="0" tIns="0" rIns="0" bIns="0" rtlCol="0" anchor="t">
            <a:noAutofit/>
          </a:bodyPr>
          <a:lstStyle/>
          <a:p>
            <a:r>
              <a:rPr lang="en-GB" sz="1000" dirty="0">
                <a:solidFill>
                  <a:srgbClr val="FF0000"/>
                </a:solidFill>
              </a:rPr>
              <a:t>now</a:t>
            </a:r>
            <a:endParaRPr lang="en-GB" sz="800" dirty="0">
              <a:solidFill>
                <a:srgbClr val="FF0000"/>
              </a:solidFill>
            </a:endParaRPr>
          </a:p>
        </p:txBody>
      </p:sp>
      <p:cxnSp>
        <p:nvCxnSpPr>
          <p:cNvPr id="34" name="Straight Arrow Connector 33"/>
          <p:cNvCxnSpPr/>
          <p:nvPr/>
        </p:nvCxnSpPr>
        <p:spPr>
          <a:xfrm flipH="1">
            <a:off x="7086600" y="5257800"/>
            <a:ext cx="1371600" cy="0"/>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7696200" y="5060182"/>
            <a:ext cx="457200" cy="152400"/>
          </a:xfrm>
          <a:prstGeom prst="rect">
            <a:avLst/>
          </a:prstGeom>
        </p:spPr>
        <p:txBody>
          <a:bodyPr vert="horz" wrap="square" lIns="0" tIns="0" rIns="0" bIns="0" rtlCol="0" anchor="t">
            <a:noAutofit/>
          </a:bodyPr>
          <a:lstStyle/>
          <a:p>
            <a:r>
              <a:rPr lang="en-GB" sz="1000" dirty="0">
                <a:solidFill>
                  <a:srgbClr val="FF0000"/>
                </a:solidFill>
              </a:rPr>
              <a:t>lag</a:t>
            </a:r>
            <a:endParaRPr lang="en-GB" sz="800" dirty="0">
              <a:solidFill>
                <a:srgbClr val="FF0000"/>
              </a:solidFill>
            </a:endParaRPr>
          </a:p>
        </p:txBody>
      </p:sp>
    </p:spTree>
    <p:extLst>
      <p:ext uri="{BB962C8B-B14F-4D97-AF65-F5344CB8AC3E}">
        <p14:creationId xmlns:p14="http://schemas.microsoft.com/office/powerpoint/2010/main" val="1692179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There are two predominant types of physics bodies: rigid bodies and soft bodies.</a:t>
            </a:r>
          </a:p>
          <a:p>
            <a:pPr>
              <a:spcAft>
                <a:spcPts val="400"/>
              </a:spcAft>
            </a:pPr>
            <a:endParaRPr lang="en-GB" dirty="0"/>
          </a:p>
          <a:p>
            <a:pPr>
              <a:spcAft>
                <a:spcPts val="400"/>
              </a:spcAft>
            </a:pPr>
            <a:r>
              <a:rPr lang="en-GB" dirty="0"/>
              <a:t>Rigid bodies are solid, inflexible objects. These tend to </a:t>
            </a:r>
            <a:br>
              <a:rPr lang="en-GB" dirty="0"/>
            </a:br>
            <a:r>
              <a:rPr lang="en-GB" dirty="0"/>
              <a:t>form the majority of physics objects in a game. </a:t>
            </a:r>
          </a:p>
          <a:p>
            <a:pPr>
              <a:spcAft>
                <a:spcPts val="400"/>
              </a:spcAft>
            </a:pPr>
            <a:endParaRPr lang="en-GB" dirty="0"/>
          </a:p>
          <a:p>
            <a:pPr>
              <a:spcAft>
                <a:spcPts val="400"/>
              </a:spcAft>
            </a:pPr>
            <a:r>
              <a:rPr lang="en-GB" dirty="0"/>
              <a:t>Rigid body inflexibility is the key simplification</a:t>
            </a:r>
            <a:br>
              <a:rPr lang="en-GB" dirty="0"/>
            </a:br>
            <a:r>
              <a:rPr lang="en-GB" dirty="0"/>
              <a:t>when compared to soft bodies.</a:t>
            </a:r>
          </a:p>
          <a:p>
            <a:endParaRPr lang="en-GB" dirty="0"/>
          </a:p>
          <a:p>
            <a:br>
              <a:rPr lang="en-GB" dirty="0"/>
            </a:br>
            <a:endParaRPr lang="en-GB" dirty="0"/>
          </a:p>
          <a:p>
            <a:endParaRPr lang="en-GB"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Physics Bodies: Rigid Bodies</a:t>
            </a: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971800"/>
            <a:ext cx="3688080" cy="2274510"/>
          </a:xfrm>
          <a:prstGeom prst="rect">
            <a:avLst/>
          </a:prstGeom>
        </p:spPr>
      </p:pic>
    </p:spTree>
    <p:extLst>
      <p:ext uri="{BB962C8B-B14F-4D97-AF65-F5344CB8AC3E}">
        <p14:creationId xmlns:p14="http://schemas.microsoft.com/office/powerpoint/2010/main" val="1095526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A soft body allows the game object to change its shape </a:t>
            </a:r>
            <a:br>
              <a:rPr lang="en-GB" dirty="0"/>
            </a:br>
            <a:r>
              <a:rPr lang="en-GB" dirty="0"/>
              <a:t>according to external forces acting upon it.</a:t>
            </a:r>
          </a:p>
          <a:p>
            <a:pPr>
              <a:spcAft>
                <a:spcPts val="400"/>
              </a:spcAft>
            </a:pPr>
            <a:endParaRPr lang="en-GB" dirty="0"/>
          </a:p>
          <a:p>
            <a:pPr>
              <a:spcAft>
                <a:spcPts val="400"/>
              </a:spcAft>
            </a:pPr>
            <a:r>
              <a:rPr lang="en-GB" dirty="0"/>
              <a:t>Common soft body examples are cloth, balloons and </a:t>
            </a:r>
            <a:br>
              <a:rPr lang="en-GB" dirty="0"/>
            </a:br>
            <a:r>
              <a:rPr lang="en-GB" dirty="0"/>
              <a:t>some fluids.</a:t>
            </a:r>
          </a:p>
          <a:p>
            <a:pPr>
              <a:spcAft>
                <a:spcPts val="400"/>
              </a:spcAft>
            </a:pPr>
            <a:endParaRPr lang="en-GB" dirty="0"/>
          </a:p>
          <a:p>
            <a:pPr>
              <a:spcAft>
                <a:spcPts val="400"/>
              </a:spcAft>
            </a:pPr>
            <a:r>
              <a:rPr lang="en-GB" dirty="0"/>
              <a:t>Kinematics and collision detection are </a:t>
            </a:r>
            <a:br>
              <a:rPr lang="en-GB" dirty="0"/>
            </a:br>
            <a:r>
              <a:rPr lang="en-GB" dirty="0"/>
              <a:t>far more complex for soft bodies.</a:t>
            </a:r>
          </a:p>
          <a:p>
            <a:endParaRPr lang="en-GB" dirty="0"/>
          </a:p>
          <a:p>
            <a:endParaRPr lang="en-GB" dirty="0"/>
          </a:p>
        </p:txBody>
      </p:sp>
      <p:sp>
        <p:nvSpPr>
          <p:cNvPr id="3" name="Title 2"/>
          <p:cNvSpPr>
            <a:spLocks noGrp="1"/>
          </p:cNvSpPr>
          <p:nvPr>
            <p:ph type="title"/>
          </p:nvPr>
        </p:nvSpPr>
        <p:spPr/>
        <p:txBody>
          <a:bodyPr>
            <a:normAutofit/>
          </a:bodyPr>
          <a:lstStyle/>
          <a:p>
            <a:r>
              <a:rPr lang="en-GB" dirty="0"/>
              <a:t>Physics Bodies: Soft Bodies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1752600"/>
            <a:ext cx="3086100" cy="3086100"/>
          </a:xfrm>
          <a:prstGeom prst="rect">
            <a:avLst/>
          </a:prstGeom>
        </p:spPr>
      </p:pic>
    </p:spTree>
    <p:extLst>
      <p:ext uri="{BB962C8B-B14F-4D97-AF65-F5344CB8AC3E}">
        <p14:creationId xmlns:p14="http://schemas.microsoft.com/office/powerpoint/2010/main" val="428796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Contacts/joints are formed by applying constraints to the motion of rigid bodies. </a:t>
            </a:r>
          </a:p>
          <a:p>
            <a:pPr>
              <a:spcAft>
                <a:spcPts val="400"/>
              </a:spcAft>
            </a:pPr>
            <a:endParaRPr lang="en-GB" dirty="0"/>
          </a:p>
          <a:p>
            <a:pPr>
              <a:spcAft>
                <a:spcPts val="400"/>
              </a:spcAft>
            </a:pPr>
            <a:r>
              <a:rPr lang="en-GB" dirty="0"/>
              <a:t>This allows for collisions to affect objects differently, depending on constraints. </a:t>
            </a:r>
          </a:p>
          <a:p>
            <a:pPr>
              <a:spcAft>
                <a:spcPts val="400"/>
              </a:spcAft>
            </a:pPr>
            <a:endParaRPr lang="en-GB" dirty="0"/>
          </a:p>
          <a:p>
            <a:pPr>
              <a:spcAft>
                <a:spcPts val="400"/>
              </a:spcAft>
            </a:pPr>
            <a:r>
              <a:rPr lang="en-GB" dirty="0"/>
              <a:t>The attached bodies will need to have their physics adjusted so that the collisions do not affect their connection.</a:t>
            </a:r>
          </a:p>
          <a:p>
            <a:endParaRPr lang="en-GB" dirty="0"/>
          </a:p>
          <a:p>
            <a:endParaRPr lang="en-GB" dirty="0"/>
          </a:p>
        </p:txBody>
      </p:sp>
      <p:sp>
        <p:nvSpPr>
          <p:cNvPr id="3" name="Title 2"/>
          <p:cNvSpPr>
            <a:spLocks noGrp="1"/>
          </p:cNvSpPr>
          <p:nvPr>
            <p:ph type="title"/>
          </p:nvPr>
        </p:nvSpPr>
        <p:spPr/>
        <p:txBody>
          <a:bodyPr>
            <a:normAutofit/>
          </a:bodyPr>
          <a:lstStyle/>
          <a:p>
            <a:r>
              <a:rPr lang="en-GB" dirty="0"/>
              <a:t>Contacts/Joints</a:t>
            </a:r>
          </a:p>
        </p:txBody>
      </p:sp>
    </p:spTree>
    <p:extLst>
      <p:ext uri="{BB962C8B-B14F-4D97-AF65-F5344CB8AC3E}">
        <p14:creationId xmlns:p14="http://schemas.microsoft.com/office/powerpoint/2010/main" val="2992912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Collisions are simple to implement at a basic level, </a:t>
            </a:r>
            <a:br>
              <a:rPr lang="en-GB" dirty="0"/>
            </a:br>
            <a:r>
              <a:rPr lang="en-GB" dirty="0"/>
              <a:t>but very difficult to accurately represent.</a:t>
            </a:r>
          </a:p>
          <a:p>
            <a:pPr>
              <a:spcAft>
                <a:spcPts val="400"/>
              </a:spcAft>
            </a:pPr>
            <a:endParaRPr lang="en-GB" dirty="0"/>
          </a:p>
          <a:p>
            <a:pPr>
              <a:spcAft>
                <a:spcPts val="400"/>
              </a:spcAft>
            </a:pPr>
            <a:r>
              <a:rPr lang="en-GB" dirty="0"/>
              <a:t>The objective is to check if objects collide </a:t>
            </a:r>
            <a:br>
              <a:rPr lang="en-GB" dirty="0"/>
            </a:br>
            <a:r>
              <a:rPr lang="en-GB" dirty="0"/>
              <a:t>with each other every time they move.</a:t>
            </a:r>
          </a:p>
          <a:p>
            <a:pPr>
              <a:spcAft>
                <a:spcPts val="400"/>
              </a:spcAft>
            </a:pPr>
            <a:endParaRPr lang="en-GB" dirty="0"/>
          </a:p>
          <a:p>
            <a:pPr>
              <a:spcAft>
                <a:spcPts val="400"/>
              </a:spcAft>
            </a:pPr>
            <a:r>
              <a:rPr lang="en-GB" dirty="0"/>
              <a:t>Typically bounding volumes are applied to each object, </a:t>
            </a:r>
            <a:br>
              <a:rPr lang="en-GB" dirty="0"/>
            </a:br>
            <a:r>
              <a:rPr lang="en-GB" dirty="0"/>
              <a:t>and the code checks whether the volumes intersect. </a:t>
            </a:r>
          </a:p>
          <a:p>
            <a:pPr>
              <a:spcAft>
                <a:spcPts val="400"/>
              </a:spcAft>
            </a:pPr>
            <a:endParaRPr lang="en-GB" dirty="0"/>
          </a:p>
          <a:p>
            <a:pPr>
              <a:spcAft>
                <a:spcPts val="400"/>
              </a:spcAft>
            </a:pPr>
            <a:r>
              <a:rPr lang="en-GB" dirty="0"/>
              <a:t>Two of the popular types of bounding volumes are: </a:t>
            </a:r>
            <a:br>
              <a:rPr lang="en-GB" dirty="0"/>
            </a:br>
            <a:r>
              <a:rPr lang="en-GB" dirty="0"/>
              <a:t>OBB: Orientated Bounded Boxes </a:t>
            </a:r>
            <a:br>
              <a:rPr lang="en-GB" dirty="0"/>
            </a:br>
            <a:r>
              <a:rPr lang="en-GB" dirty="0"/>
              <a:t>AABB: Axis-Aligned Bounding Boxes</a:t>
            </a:r>
          </a:p>
          <a:p>
            <a:endParaRPr lang="en-GB" dirty="0"/>
          </a:p>
        </p:txBody>
      </p:sp>
      <p:sp>
        <p:nvSpPr>
          <p:cNvPr id="3" name="Title 2"/>
          <p:cNvSpPr>
            <a:spLocks noGrp="1"/>
          </p:cNvSpPr>
          <p:nvPr>
            <p:ph type="title"/>
          </p:nvPr>
        </p:nvSpPr>
        <p:spPr/>
        <p:txBody>
          <a:bodyPr>
            <a:normAutofit/>
          </a:bodyPr>
          <a:lstStyle/>
          <a:p>
            <a:r>
              <a:rPr lang="en-GB" dirty="0"/>
              <a:t>Collisions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9107">
            <a:off x="10585258" y="1066801"/>
            <a:ext cx="933450" cy="2181225"/>
          </a:xfrm>
          <a:prstGeom prst="rect">
            <a:avLst/>
          </a:prstGeom>
          <a:noFill/>
          <a:ln w="9525">
            <a:solidFill>
              <a:schemeClr val="tx1"/>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9107">
            <a:off x="9545727" y="3826106"/>
            <a:ext cx="9334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49107">
            <a:off x="8223058" y="1066799"/>
            <a:ext cx="9334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001000" y="1171470"/>
            <a:ext cx="1224000" cy="1980000"/>
          </a:xfrm>
          <a:prstGeom prst="rect">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val 9"/>
          <p:cNvSpPr/>
          <p:nvPr/>
        </p:nvSpPr>
        <p:spPr>
          <a:xfrm>
            <a:off x="8915401" y="3810001"/>
            <a:ext cx="2212783" cy="2212783"/>
          </a:xfrm>
          <a:prstGeom prst="ellipse">
            <a:avLst/>
          </a:prstGeom>
          <a:noFill/>
          <a:ln>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8153400" y="3227670"/>
            <a:ext cx="941668" cy="353730"/>
          </a:xfrm>
          <a:prstGeom prst="rect">
            <a:avLst/>
          </a:prstGeom>
        </p:spPr>
        <p:txBody>
          <a:bodyPr vert="horz" wrap="square" lIns="0" tIns="0" rIns="0" bIns="0" rtlCol="0" anchor="t">
            <a:normAutofit fontScale="70000" lnSpcReduction="20000"/>
          </a:bodyPr>
          <a:lstStyle/>
          <a:p>
            <a:r>
              <a:rPr lang="en-GB" dirty="0"/>
              <a:t>Axis-aligned bounding box</a:t>
            </a:r>
          </a:p>
        </p:txBody>
      </p:sp>
      <p:sp>
        <p:nvSpPr>
          <p:cNvPr id="12" name="TextBox 11"/>
          <p:cNvSpPr txBox="1"/>
          <p:nvPr/>
        </p:nvSpPr>
        <p:spPr>
          <a:xfrm>
            <a:off x="10058400" y="3227670"/>
            <a:ext cx="941668" cy="353730"/>
          </a:xfrm>
          <a:prstGeom prst="rect">
            <a:avLst/>
          </a:prstGeom>
        </p:spPr>
        <p:txBody>
          <a:bodyPr vert="horz" wrap="square" lIns="0" tIns="0" rIns="0" bIns="0" rtlCol="0" anchor="t">
            <a:normAutofit fontScale="70000" lnSpcReduction="20000"/>
          </a:bodyPr>
          <a:lstStyle/>
          <a:p>
            <a:r>
              <a:rPr lang="en-GB" dirty="0"/>
              <a:t>Oriented bounding box</a:t>
            </a:r>
          </a:p>
        </p:txBody>
      </p:sp>
      <p:sp>
        <p:nvSpPr>
          <p:cNvPr id="13" name="TextBox 12"/>
          <p:cNvSpPr txBox="1"/>
          <p:nvPr/>
        </p:nvSpPr>
        <p:spPr>
          <a:xfrm>
            <a:off x="9497732" y="6047070"/>
            <a:ext cx="941668" cy="353730"/>
          </a:xfrm>
          <a:prstGeom prst="rect">
            <a:avLst/>
          </a:prstGeom>
        </p:spPr>
        <p:txBody>
          <a:bodyPr vert="horz" wrap="square" lIns="0" tIns="0" rIns="0" bIns="0" rtlCol="0" anchor="t">
            <a:normAutofit fontScale="77500" lnSpcReduction="20000"/>
          </a:bodyPr>
          <a:lstStyle/>
          <a:p>
            <a:r>
              <a:rPr lang="en-GB" dirty="0"/>
              <a:t>Bounding circle</a:t>
            </a:r>
          </a:p>
        </p:txBody>
      </p:sp>
    </p:spTree>
    <p:extLst>
      <p:ext uri="{BB962C8B-B14F-4D97-AF65-F5344CB8AC3E}">
        <p14:creationId xmlns:p14="http://schemas.microsoft.com/office/powerpoint/2010/main" val="1646195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866" y="1440000"/>
            <a:ext cx="10717535" cy="4680000"/>
          </a:xfrm>
        </p:spPr>
        <p:txBody>
          <a:bodyPr/>
          <a:lstStyle/>
          <a:p>
            <a:pPr>
              <a:spcAft>
                <a:spcPts val="400"/>
              </a:spcAft>
            </a:pPr>
            <a:r>
              <a:rPr lang="en-GB" dirty="0"/>
              <a:t>AABB are simple bounding boxes that are aligned with the axes of the co-ordinate system. </a:t>
            </a:r>
          </a:p>
          <a:p>
            <a:pPr>
              <a:spcAft>
                <a:spcPts val="400"/>
              </a:spcAft>
            </a:pPr>
            <a:endParaRPr lang="en-GB" dirty="0"/>
          </a:p>
          <a:p>
            <a:pPr>
              <a:spcAft>
                <a:spcPts val="400"/>
              </a:spcAft>
            </a:pPr>
            <a:r>
              <a:rPr lang="en-GB" dirty="0"/>
              <a:t>Due to their simplicity, they are preferred for simple static objects that don’t require many transformations.</a:t>
            </a:r>
          </a:p>
          <a:p>
            <a:pPr>
              <a:spcAft>
                <a:spcPts val="400"/>
              </a:spcAft>
            </a:pPr>
            <a:endParaRPr lang="en-GB" dirty="0"/>
          </a:p>
          <a:p>
            <a:pPr>
              <a:spcAft>
                <a:spcPts val="400"/>
              </a:spcAft>
            </a:pPr>
            <a:r>
              <a:rPr lang="en-GB" dirty="0"/>
              <a:t>They regularly do not fit their underlying geometry as tightly.</a:t>
            </a:r>
          </a:p>
          <a:p>
            <a:pPr>
              <a:spcAft>
                <a:spcPts val="400"/>
              </a:spcAft>
            </a:pPr>
            <a:endParaRPr lang="en-GB" dirty="0"/>
          </a:p>
          <a:p>
            <a:pPr>
              <a:spcAft>
                <a:spcPts val="400"/>
              </a:spcAft>
            </a:pPr>
            <a:r>
              <a:rPr lang="en-GB" dirty="0"/>
              <a:t>The disadvantage of AABBs is that they have to be recalculated when the game object is translated.</a:t>
            </a:r>
          </a:p>
          <a:p>
            <a:endParaRPr lang="en-GB" dirty="0"/>
          </a:p>
          <a:p>
            <a:endParaRPr lang="en-GB" dirty="0"/>
          </a:p>
        </p:txBody>
      </p:sp>
      <p:sp>
        <p:nvSpPr>
          <p:cNvPr id="3" name="Title 2"/>
          <p:cNvSpPr>
            <a:spLocks noGrp="1"/>
          </p:cNvSpPr>
          <p:nvPr>
            <p:ph type="title"/>
          </p:nvPr>
        </p:nvSpPr>
        <p:spPr/>
        <p:txBody>
          <a:bodyPr>
            <a:normAutofit/>
          </a:bodyPr>
          <a:lstStyle/>
          <a:p>
            <a:r>
              <a:rPr lang="en-GB" dirty="0"/>
              <a:t>AABB: Axis-Aligned Bounding Boxes</a:t>
            </a:r>
          </a:p>
        </p:txBody>
      </p:sp>
    </p:spTree>
    <p:extLst>
      <p:ext uri="{BB962C8B-B14F-4D97-AF65-F5344CB8AC3E}">
        <p14:creationId xmlns:p14="http://schemas.microsoft.com/office/powerpoint/2010/main" val="2946498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Advanced 3D Effects</a:t>
            </a:r>
          </a:p>
          <a:p>
            <a:pPr lvl="1"/>
            <a:r>
              <a:rPr lang="en-GB" dirty="0"/>
              <a:t>Animations</a:t>
            </a:r>
          </a:p>
          <a:p>
            <a:pPr lvl="1"/>
            <a:r>
              <a:rPr lang="en-GB" dirty="0"/>
              <a:t>Particle Effects</a:t>
            </a:r>
          </a:p>
          <a:p>
            <a:pPr lvl="1"/>
            <a:r>
              <a:rPr lang="en-GB" dirty="0"/>
              <a:t>Bloom</a:t>
            </a:r>
          </a:p>
          <a:p>
            <a:pPr lvl="1"/>
            <a:r>
              <a:rPr lang="en-GB" dirty="0"/>
              <a:t>Other Effects (Hardware Tessellation, Tress Effects, etc.)</a:t>
            </a:r>
          </a:p>
          <a:p>
            <a:r>
              <a:rPr lang="en-GB" dirty="0"/>
              <a:t>Physics</a:t>
            </a:r>
          </a:p>
          <a:p>
            <a:r>
              <a:rPr lang="en-GB" dirty="0"/>
              <a:t>Advanced Coding Practice</a:t>
            </a:r>
          </a:p>
          <a:p>
            <a:pPr lvl="1"/>
            <a:r>
              <a:rPr lang="en-GB" dirty="0"/>
              <a:t>Garbage Collection</a:t>
            </a:r>
          </a:p>
          <a:p>
            <a:pPr lvl="1"/>
            <a:r>
              <a:rPr lang="en-GB" dirty="0"/>
              <a:t>Boxing/Unboxing</a:t>
            </a:r>
          </a:p>
          <a:p>
            <a:endParaRPr lang="en-GB" dirty="0"/>
          </a:p>
        </p:txBody>
      </p:sp>
      <p:sp>
        <p:nvSpPr>
          <p:cNvPr id="3" name="Title 2"/>
          <p:cNvSpPr>
            <a:spLocks noGrp="1"/>
          </p:cNvSpPr>
          <p:nvPr>
            <p:ph type="title"/>
          </p:nvPr>
        </p:nvSpPr>
        <p:spPr/>
        <p:txBody>
          <a:bodyPr>
            <a:normAutofit/>
          </a:bodyPr>
          <a:lstStyle/>
          <a:p>
            <a:r>
              <a:rPr lang="en-GB" dirty="0"/>
              <a:t>Module Syllabus</a:t>
            </a:r>
          </a:p>
        </p:txBody>
      </p:sp>
    </p:spTree>
    <p:extLst>
      <p:ext uri="{BB962C8B-B14F-4D97-AF65-F5344CB8AC3E}">
        <p14:creationId xmlns:p14="http://schemas.microsoft.com/office/powerpoint/2010/main" val="662278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866" y="1440000"/>
            <a:ext cx="10793735" cy="4680000"/>
          </a:xfrm>
        </p:spPr>
        <p:txBody>
          <a:bodyPr/>
          <a:lstStyle/>
          <a:p>
            <a:pPr>
              <a:spcAft>
                <a:spcPts val="400"/>
              </a:spcAft>
            </a:pPr>
            <a:r>
              <a:rPr lang="en-GB" dirty="0"/>
              <a:t>OBB are more advanced than their AABB counterparts, because they align themselves to the underlying geometric coordinates.</a:t>
            </a:r>
          </a:p>
          <a:p>
            <a:pPr>
              <a:spcAft>
                <a:spcPts val="400"/>
              </a:spcAft>
            </a:pPr>
            <a:endParaRPr lang="en-GB" dirty="0"/>
          </a:p>
          <a:p>
            <a:pPr>
              <a:spcAft>
                <a:spcPts val="400"/>
              </a:spcAft>
            </a:pPr>
            <a:r>
              <a:rPr lang="en-GB" dirty="0"/>
              <a:t>OBBs are complex because they will need to adjust their position as well as run collision checks.</a:t>
            </a:r>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OBB: Orientated Bounded Boxes</a:t>
            </a:r>
          </a:p>
        </p:txBody>
      </p:sp>
    </p:spTree>
    <p:extLst>
      <p:ext uri="{BB962C8B-B14F-4D97-AF65-F5344CB8AC3E}">
        <p14:creationId xmlns:p14="http://schemas.microsoft.com/office/powerpoint/2010/main" val="1346290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Soft body physics are far more performance intensive than rigid body physics.</a:t>
            </a:r>
          </a:p>
          <a:p>
            <a:pPr>
              <a:spcAft>
                <a:spcPts val="400"/>
              </a:spcAft>
            </a:pPr>
            <a:endParaRPr lang="en-GB" dirty="0"/>
          </a:p>
          <a:p>
            <a:pPr>
              <a:spcAft>
                <a:spcPts val="400"/>
              </a:spcAft>
            </a:pPr>
            <a:r>
              <a:rPr lang="en-GB" dirty="0"/>
              <a:t>Results will need to be repeated, so ensure that physics are frame-rate independent.</a:t>
            </a:r>
          </a:p>
          <a:p>
            <a:pPr>
              <a:spcAft>
                <a:spcPts val="400"/>
              </a:spcAft>
            </a:pPr>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Performance Considerations of Physics</a:t>
            </a:r>
          </a:p>
        </p:txBody>
      </p:sp>
    </p:spTree>
    <p:extLst>
      <p:ext uri="{BB962C8B-B14F-4D97-AF65-F5344CB8AC3E}">
        <p14:creationId xmlns:p14="http://schemas.microsoft.com/office/powerpoint/2010/main" val="239763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It’s important to note that in-depth physics aren’t necessary for all games.</a:t>
            </a:r>
          </a:p>
          <a:p>
            <a:pPr>
              <a:spcAft>
                <a:spcPts val="400"/>
              </a:spcAft>
            </a:pPr>
            <a:endParaRPr lang="en-GB" dirty="0"/>
          </a:p>
          <a:p>
            <a:pPr>
              <a:spcAft>
                <a:spcPts val="400"/>
              </a:spcAft>
            </a:pPr>
            <a:r>
              <a:rPr lang="en-GB" dirty="0"/>
              <a:t>Simplistic kinetic movement can be enough.</a:t>
            </a:r>
          </a:p>
          <a:p>
            <a:pPr>
              <a:spcAft>
                <a:spcPts val="400"/>
              </a:spcAft>
            </a:pPr>
            <a:endParaRPr lang="en-GB" dirty="0"/>
          </a:p>
          <a:p>
            <a:pPr>
              <a:spcAft>
                <a:spcPts val="400"/>
              </a:spcAft>
            </a:pPr>
            <a:r>
              <a:rPr lang="en-GB" dirty="0"/>
              <a:t>Determine early on what levels of physics a project will need.</a:t>
            </a:r>
          </a:p>
          <a:p>
            <a:pPr>
              <a:spcAft>
                <a:spcPts val="400"/>
              </a:spcAft>
            </a:pPr>
            <a:endParaRPr lang="en-GB" dirty="0"/>
          </a:p>
          <a:p>
            <a:pPr>
              <a:spcAft>
                <a:spcPts val="400"/>
              </a:spcAft>
            </a:pPr>
            <a:r>
              <a:rPr lang="en-GB" dirty="0"/>
              <a:t>Implement small amount of physics work at a time.</a:t>
            </a:r>
          </a:p>
        </p:txBody>
      </p:sp>
      <p:sp>
        <p:nvSpPr>
          <p:cNvPr id="3" name="Title 2"/>
          <p:cNvSpPr>
            <a:spLocks noGrp="1"/>
          </p:cNvSpPr>
          <p:nvPr>
            <p:ph type="title"/>
          </p:nvPr>
        </p:nvSpPr>
        <p:spPr/>
        <p:txBody>
          <a:bodyPr>
            <a:normAutofit/>
          </a:bodyPr>
          <a:lstStyle/>
          <a:p>
            <a:r>
              <a:rPr lang="en-GB" dirty="0"/>
              <a:t>Are Physics Necessary for Your Game?</a:t>
            </a:r>
          </a:p>
        </p:txBody>
      </p:sp>
    </p:spTree>
    <p:extLst>
      <p:ext uri="{BB962C8B-B14F-4D97-AF65-F5344CB8AC3E}">
        <p14:creationId xmlns:p14="http://schemas.microsoft.com/office/powerpoint/2010/main" val="12065043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spcAft>
                <a:spcPts val="400"/>
              </a:spcAft>
            </a:pPr>
            <a:r>
              <a:rPr lang="en-GB" dirty="0"/>
              <a:t>If you can’t measure it, you can’t improve it.</a:t>
            </a:r>
          </a:p>
          <a:p>
            <a:pPr>
              <a:spcAft>
                <a:spcPts val="400"/>
              </a:spcAft>
            </a:pPr>
            <a:endParaRPr lang="en-GB" dirty="0"/>
          </a:p>
          <a:p>
            <a:pPr>
              <a:spcAft>
                <a:spcPts val="400"/>
              </a:spcAft>
            </a:pPr>
            <a:r>
              <a:rPr lang="en-GB" dirty="0"/>
              <a:t>Tools such as Mali Graphics Debugger, or other performance profilers, can provide visualization.</a:t>
            </a:r>
          </a:p>
          <a:p>
            <a:pPr>
              <a:spcAft>
                <a:spcPts val="400"/>
              </a:spcAft>
            </a:pPr>
            <a:endParaRPr lang="en-GB" dirty="0"/>
          </a:p>
          <a:p>
            <a:pPr>
              <a:spcAft>
                <a:spcPts val="400"/>
              </a:spcAft>
            </a:pPr>
            <a:r>
              <a:rPr lang="en-GB" dirty="0"/>
              <a:t>Determining the source of performance issues can be complex. </a:t>
            </a:r>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Performance Optimization: Gathering Information</a:t>
            </a:r>
          </a:p>
        </p:txBody>
      </p:sp>
    </p:spTree>
    <p:extLst>
      <p:ext uri="{BB962C8B-B14F-4D97-AF65-F5344CB8AC3E}">
        <p14:creationId xmlns:p14="http://schemas.microsoft.com/office/powerpoint/2010/main" val="1494722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83865" y="1440001"/>
            <a:ext cx="11154300" cy="4511183"/>
          </a:xfrm>
        </p:spPr>
        <p:txBody>
          <a:bodyPr/>
          <a:lstStyle/>
          <a:p>
            <a:pPr>
              <a:spcAft>
                <a:spcPts val="400"/>
              </a:spcAft>
            </a:pPr>
            <a:r>
              <a:rPr lang="en-GB" dirty="0"/>
              <a:t>Overdrawing is the rendering of polygons that are never seen.</a:t>
            </a:r>
          </a:p>
          <a:p>
            <a:pPr>
              <a:spcAft>
                <a:spcPts val="400"/>
              </a:spcAft>
            </a:pPr>
            <a:endParaRPr lang="en-GB" dirty="0"/>
          </a:p>
          <a:p>
            <a:pPr>
              <a:spcAft>
                <a:spcPts val="400"/>
              </a:spcAft>
            </a:pPr>
            <a:r>
              <a:rPr lang="en-GB" dirty="0"/>
              <a:t>This can be prevented by framing a scene in a way that allows for a minimum number of pixels to be drawn.</a:t>
            </a:r>
          </a:p>
          <a:p>
            <a:pPr>
              <a:spcAft>
                <a:spcPts val="400"/>
              </a:spcAft>
            </a:pPr>
            <a:endParaRPr lang="en-GB" dirty="0"/>
          </a:p>
          <a:p>
            <a:pPr>
              <a:spcAft>
                <a:spcPts val="400"/>
              </a:spcAft>
            </a:pPr>
            <a:r>
              <a:rPr lang="en-GB" dirty="0"/>
              <a:t>Overdrawing can be difficult to calculate exactly, but there are numerous tools that assist with this. </a:t>
            </a:r>
          </a:p>
          <a:p>
            <a:endParaRPr lang="en-GB" dirty="0"/>
          </a:p>
          <a:p>
            <a:endParaRPr lang="en-GB" dirty="0"/>
          </a:p>
          <a:p>
            <a:endParaRPr lang="en-GB" dirty="0"/>
          </a:p>
          <a:p>
            <a:endParaRPr lang="en-GB" dirty="0"/>
          </a:p>
          <a:p>
            <a:endParaRPr lang="en-GB" dirty="0"/>
          </a:p>
        </p:txBody>
      </p:sp>
      <p:sp>
        <p:nvSpPr>
          <p:cNvPr id="5" name="Title 4"/>
          <p:cNvSpPr>
            <a:spLocks noGrp="1"/>
          </p:cNvSpPr>
          <p:nvPr>
            <p:ph type="title"/>
          </p:nvPr>
        </p:nvSpPr>
        <p:spPr/>
        <p:txBody>
          <a:bodyPr>
            <a:normAutofit/>
          </a:bodyPr>
          <a:lstStyle/>
          <a:p>
            <a:r>
              <a:rPr lang="en-GB" dirty="0"/>
              <a:t>Overdrawing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4114801"/>
            <a:ext cx="2162743" cy="18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1525" y="4136571"/>
            <a:ext cx="2059441" cy="1814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a:stCxn id="1028" idx="3"/>
            <a:endCxn id="1027" idx="1"/>
          </p:cNvCxnSpPr>
          <p:nvPr/>
        </p:nvCxnSpPr>
        <p:spPr>
          <a:xfrm flipV="1">
            <a:off x="5300966" y="5032993"/>
            <a:ext cx="1861835" cy="108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95600" y="6068841"/>
            <a:ext cx="7010400" cy="353730"/>
          </a:xfrm>
          <a:prstGeom prst="rect">
            <a:avLst/>
          </a:prstGeom>
        </p:spPr>
        <p:txBody>
          <a:bodyPr vert="horz" wrap="square" lIns="0" tIns="0" rIns="0" bIns="0" rtlCol="0" anchor="t">
            <a:noAutofit/>
          </a:bodyPr>
          <a:lstStyle/>
          <a:p>
            <a:r>
              <a:rPr lang="en-GB" sz="1300" dirty="0"/>
              <a:t>This cube has half of its faces removed, but when rotated correctly, it is fully visible as a 3D object.</a:t>
            </a:r>
          </a:p>
        </p:txBody>
      </p:sp>
    </p:spTree>
    <p:extLst>
      <p:ext uri="{BB962C8B-B14F-4D97-AF65-F5344CB8AC3E}">
        <p14:creationId xmlns:p14="http://schemas.microsoft.com/office/powerpoint/2010/main" val="2359230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57620">
            <a:off x="8576323" y="3887637"/>
            <a:ext cx="2259318" cy="319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sz="half" idx="1"/>
          </p:nvPr>
        </p:nvSpPr>
        <p:spPr/>
        <p:txBody>
          <a:bodyPr/>
          <a:lstStyle/>
          <a:p>
            <a:pPr>
              <a:spcAft>
                <a:spcPts val="400"/>
              </a:spcAft>
            </a:pPr>
            <a:r>
              <a:rPr lang="en-GB" dirty="0"/>
              <a:t>Garbage collection is the colloquial term for managing memory for data sets that are out of scope.</a:t>
            </a:r>
          </a:p>
          <a:p>
            <a:pPr>
              <a:spcAft>
                <a:spcPts val="400"/>
              </a:spcAft>
            </a:pPr>
            <a:endParaRPr lang="en-GB" dirty="0"/>
          </a:p>
          <a:p>
            <a:pPr>
              <a:spcAft>
                <a:spcPts val="400"/>
              </a:spcAft>
            </a:pPr>
            <a:r>
              <a:rPr lang="en-GB" dirty="0"/>
              <a:t>Some languages, such as C++, do not have this. Consider their implementation.</a:t>
            </a:r>
          </a:p>
          <a:p>
            <a:pPr>
              <a:spcAft>
                <a:spcPts val="400"/>
              </a:spcAft>
            </a:pPr>
            <a:endParaRPr lang="en-GB" dirty="0"/>
          </a:p>
          <a:p>
            <a:pPr>
              <a:spcAft>
                <a:spcPts val="400"/>
              </a:spcAft>
            </a:pPr>
            <a:r>
              <a:rPr lang="en-GB" dirty="0"/>
              <a:t>Implementing can create an overhead in memory, </a:t>
            </a:r>
            <a:br>
              <a:rPr lang="en-GB" dirty="0"/>
            </a:br>
            <a:r>
              <a:rPr lang="en-GB" dirty="0"/>
              <a:t>performance and the complexity of the language.</a:t>
            </a:r>
          </a:p>
        </p:txBody>
      </p:sp>
      <p:sp>
        <p:nvSpPr>
          <p:cNvPr id="3" name="Title 2"/>
          <p:cNvSpPr>
            <a:spLocks noGrp="1"/>
          </p:cNvSpPr>
          <p:nvPr>
            <p:ph type="title"/>
          </p:nvPr>
        </p:nvSpPr>
        <p:spPr/>
        <p:txBody>
          <a:bodyPr>
            <a:normAutofit/>
          </a:bodyPr>
          <a:lstStyle/>
          <a:p>
            <a:r>
              <a:rPr lang="en-GB" dirty="0"/>
              <a:t>Garbage Collection</a:t>
            </a:r>
          </a:p>
        </p:txBody>
      </p:sp>
      <p:pic>
        <p:nvPicPr>
          <p:cNvPr id="1026" name="Picture 2" descr="C:\Users\robsar01\Documents\trash-24938_960_7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8200" y="3599674"/>
            <a:ext cx="2916403" cy="3101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23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spcAft>
                <a:spcPts val="400"/>
              </a:spcAft>
            </a:pPr>
            <a:r>
              <a:rPr lang="en-GB" dirty="0"/>
              <a:t>Macrotexturing: batching multiple textures onto a single image</a:t>
            </a:r>
          </a:p>
          <a:p>
            <a:pPr>
              <a:spcAft>
                <a:spcPts val="400"/>
              </a:spcAft>
            </a:pPr>
            <a:endParaRPr lang="en-GB" dirty="0"/>
          </a:p>
          <a:p>
            <a:pPr>
              <a:spcAft>
                <a:spcPts val="400"/>
              </a:spcAft>
            </a:pPr>
            <a:r>
              <a:rPr lang="en-GB" dirty="0"/>
              <a:t>Batching: If a number of actions or objects have similar properties, they can execute their properties across one data structure.</a:t>
            </a:r>
          </a:p>
          <a:p>
            <a:pPr>
              <a:spcAft>
                <a:spcPts val="400"/>
              </a:spcAft>
            </a:pPr>
            <a:endParaRPr lang="en-GB" dirty="0"/>
          </a:p>
          <a:p>
            <a:pPr>
              <a:spcAft>
                <a:spcPts val="400"/>
              </a:spcAft>
            </a:pPr>
            <a:r>
              <a:rPr lang="en-GB" dirty="0"/>
              <a:t>Render limiting: not all assets need to be rendered for every frame</a:t>
            </a:r>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Other Techniques</a:t>
            </a:r>
          </a:p>
        </p:txBody>
      </p:sp>
      <p:cxnSp>
        <p:nvCxnSpPr>
          <p:cNvPr id="5" name="Straight Connector 4"/>
          <p:cNvCxnSpPr/>
          <p:nvPr/>
        </p:nvCxnSpPr>
        <p:spPr>
          <a:xfrm>
            <a:off x="2315705" y="4921358"/>
            <a:ext cx="7772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3157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8877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7729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2301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36873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1445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6017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0589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5161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9733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4305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934705" y="4807058"/>
            <a:ext cx="304800" cy="190500"/>
          </a:xfrm>
          <a:prstGeom prst="rect">
            <a:avLst/>
          </a:prstGeom>
        </p:spPr>
        <p:txBody>
          <a:bodyPr vert="horz" wrap="square" lIns="0" tIns="0" rIns="0" bIns="0" rtlCol="0" anchor="t">
            <a:noAutofit/>
          </a:bodyPr>
          <a:lstStyle/>
          <a:p>
            <a:r>
              <a:rPr lang="en-GB" sz="1050" dirty="0"/>
              <a:t>FPS</a:t>
            </a:r>
            <a:endParaRPr lang="en-GB" sz="800" dirty="0"/>
          </a:p>
        </p:txBody>
      </p:sp>
      <p:cxnSp>
        <p:nvCxnSpPr>
          <p:cNvPr id="31" name="Straight Connector 30"/>
          <p:cNvCxnSpPr/>
          <p:nvPr/>
        </p:nvCxnSpPr>
        <p:spPr>
          <a:xfrm>
            <a:off x="73449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8021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82593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87165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91737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9630905" y="4730858"/>
            <a:ext cx="0" cy="381000"/>
          </a:xfrm>
          <a:prstGeom prst="line">
            <a:avLst/>
          </a:prstGeom>
          <a:ln>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10088105" y="4730858"/>
            <a:ext cx="0" cy="381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315705" y="4349858"/>
            <a:ext cx="784860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820905" y="4121258"/>
            <a:ext cx="838200" cy="190500"/>
          </a:xfrm>
          <a:prstGeom prst="rect">
            <a:avLst/>
          </a:prstGeom>
        </p:spPr>
        <p:txBody>
          <a:bodyPr vert="horz" wrap="square" lIns="0" tIns="0" rIns="0" bIns="0" rtlCol="0" anchor="t">
            <a:noAutofit/>
          </a:bodyPr>
          <a:lstStyle/>
          <a:p>
            <a:r>
              <a:rPr lang="en-GB" sz="1050" dirty="0"/>
              <a:t>One Second</a:t>
            </a:r>
            <a:endParaRPr lang="en-GB" sz="800" dirty="0"/>
          </a:p>
        </p:txBody>
      </p:sp>
      <p:cxnSp>
        <p:nvCxnSpPr>
          <p:cNvPr id="41" name="Straight Arrow Connector 40"/>
          <p:cNvCxnSpPr/>
          <p:nvPr/>
        </p:nvCxnSpPr>
        <p:spPr>
          <a:xfrm>
            <a:off x="2315705" y="5264258"/>
            <a:ext cx="457200" cy="0"/>
          </a:xfrm>
          <a:prstGeom prst="straightConnector1">
            <a:avLst/>
          </a:prstGeom>
          <a:ln>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2239505" y="5378558"/>
            <a:ext cx="838200" cy="190500"/>
          </a:xfrm>
          <a:prstGeom prst="rect">
            <a:avLst/>
          </a:prstGeom>
        </p:spPr>
        <p:txBody>
          <a:bodyPr vert="horz" wrap="square" lIns="0" tIns="0" rIns="0" bIns="0" rtlCol="0" anchor="t">
            <a:noAutofit/>
          </a:bodyPr>
          <a:lstStyle/>
          <a:p>
            <a:r>
              <a:rPr lang="en-GB" sz="1050" dirty="0"/>
              <a:t>One Frame</a:t>
            </a:r>
            <a:endParaRPr lang="en-GB" sz="800" dirty="0"/>
          </a:p>
        </p:txBody>
      </p:sp>
      <p:cxnSp>
        <p:nvCxnSpPr>
          <p:cNvPr id="45" name="Straight Arrow Connector 44"/>
          <p:cNvCxnSpPr/>
          <p:nvPr/>
        </p:nvCxnSpPr>
        <p:spPr>
          <a:xfrm>
            <a:off x="6011405" y="5286029"/>
            <a:ext cx="8763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148157" y="5416658"/>
            <a:ext cx="587148" cy="190500"/>
          </a:xfrm>
          <a:prstGeom prst="rect">
            <a:avLst/>
          </a:prstGeom>
        </p:spPr>
        <p:txBody>
          <a:bodyPr vert="horz" wrap="square" lIns="0" tIns="0" rIns="0" bIns="0" rtlCol="0" anchor="t">
            <a:noAutofit/>
          </a:bodyPr>
          <a:lstStyle/>
          <a:p>
            <a:r>
              <a:rPr lang="en-GB" sz="1050" dirty="0"/>
              <a:t>UI Update</a:t>
            </a:r>
            <a:endParaRPr lang="en-GB" sz="800" dirty="0"/>
          </a:p>
        </p:txBody>
      </p:sp>
      <p:sp>
        <p:nvSpPr>
          <p:cNvPr id="48" name="TextBox 47"/>
          <p:cNvSpPr txBox="1"/>
          <p:nvPr/>
        </p:nvSpPr>
        <p:spPr>
          <a:xfrm>
            <a:off x="2849105" y="5737786"/>
            <a:ext cx="6705600" cy="495300"/>
          </a:xfrm>
          <a:prstGeom prst="rect">
            <a:avLst/>
          </a:prstGeom>
        </p:spPr>
        <p:txBody>
          <a:bodyPr vert="horz" wrap="square" lIns="0" tIns="0" rIns="0" bIns="0" rtlCol="0" anchor="t">
            <a:noAutofit/>
          </a:bodyPr>
          <a:lstStyle/>
          <a:p>
            <a:r>
              <a:rPr lang="en-GB" sz="1300" dirty="0"/>
              <a:t>Updating the UI every two frames would not be noticeable, but would improve performance.</a:t>
            </a:r>
          </a:p>
        </p:txBody>
      </p:sp>
    </p:spTree>
    <p:extLst>
      <p:ext uri="{BB962C8B-B14F-4D97-AF65-F5344CB8AC3E}">
        <p14:creationId xmlns:p14="http://schemas.microsoft.com/office/powerpoint/2010/main" val="410183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29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Graphical fidelity and advanced artistic </a:t>
            </a:r>
            <a:br>
              <a:rPr lang="en-GB" dirty="0"/>
            </a:br>
            <a:r>
              <a:rPr lang="en-GB" dirty="0"/>
              <a:t>techniques have been core to modern games.</a:t>
            </a:r>
          </a:p>
          <a:p>
            <a:pPr>
              <a:spcAft>
                <a:spcPts val="400"/>
              </a:spcAft>
            </a:pPr>
            <a:endParaRPr lang="en-GB" dirty="0"/>
          </a:p>
          <a:p>
            <a:pPr>
              <a:spcAft>
                <a:spcPts val="400"/>
              </a:spcAft>
            </a:pPr>
            <a:r>
              <a:rPr lang="en-GB" dirty="0"/>
              <a:t>Techniques exist to impress, </a:t>
            </a:r>
            <a:br>
              <a:rPr lang="en-GB" dirty="0"/>
            </a:br>
            <a:r>
              <a:rPr lang="en-GB" dirty="0"/>
              <a:t>but also to cover polygonal limitations.</a:t>
            </a:r>
          </a:p>
          <a:p>
            <a:pPr>
              <a:spcAft>
                <a:spcPts val="400"/>
              </a:spcAft>
            </a:pPr>
            <a:endParaRPr lang="en-GB" dirty="0"/>
          </a:p>
          <a:p>
            <a:pPr>
              <a:spcAft>
                <a:spcPts val="400"/>
              </a:spcAft>
            </a:pPr>
            <a:r>
              <a:rPr lang="en-GB" dirty="0"/>
              <a:t>Advanced 3D effects should never be put </a:t>
            </a:r>
            <a:br>
              <a:rPr lang="en-GB" dirty="0"/>
            </a:br>
            <a:r>
              <a:rPr lang="en-GB" dirty="0"/>
              <a:t>into the initial prototypes of a game.</a:t>
            </a:r>
            <a:br>
              <a:rPr lang="en-GB" dirty="0"/>
            </a:br>
            <a:endParaRPr lang="en-GB" dirty="0"/>
          </a:p>
          <a:p>
            <a:endParaRPr lang="en-GB" dirty="0"/>
          </a:p>
        </p:txBody>
      </p:sp>
      <p:sp>
        <p:nvSpPr>
          <p:cNvPr id="3" name="Title 2"/>
          <p:cNvSpPr>
            <a:spLocks noGrp="1"/>
          </p:cNvSpPr>
          <p:nvPr>
            <p:ph type="title"/>
          </p:nvPr>
        </p:nvSpPr>
        <p:spPr/>
        <p:txBody>
          <a:bodyPr>
            <a:normAutofit/>
          </a:bodyPr>
          <a:lstStyle/>
          <a:p>
            <a:r>
              <a:rPr lang="en-GB" dirty="0"/>
              <a:t>Advanced 3D Effects</a:t>
            </a:r>
          </a:p>
        </p:txBody>
      </p:sp>
      <p:pic>
        <p:nvPicPr>
          <p:cNvPr id="1026" name="Picture 2" descr="C:\Users\robsar01\Downloads\Particle_sys_galaxy.jpg"/>
          <p:cNvPicPr>
            <a:picLocks noChangeAspect="1" noChangeArrowheads="1"/>
          </p:cNvPicPr>
          <p:nvPr/>
        </p:nvPicPr>
        <p:blipFill rotWithShape="1">
          <a:blip r:embed="rId3">
            <a:extLst>
              <a:ext uri="{28A0092B-C50C-407E-A947-70E740481C1C}">
                <a14:useLocalDpi xmlns:a14="http://schemas.microsoft.com/office/drawing/2010/main" val="0"/>
              </a:ext>
            </a:extLst>
          </a:blip>
          <a:srcRect l="11999" r="11999"/>
          <a:stretch/>
        </p:blipFill>
        <p:spPr bwMode="auto">
          <a:xfrm>
            <a:off x="7606848" y="381000"/>
            <a:ext cx="2756352" cy="25373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obsar01\Pictures\Gaming LiB items\Open Source gaming Images\Raytraced_image_jaw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3200400"/>
            <a:ext cx="2667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63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Animation varies between media</a:t>
            </a:r>
          </a:p>
          <a:p>
            <a:pPr lvl="1"/>
            <a:r>
              <a:rPr lang="en-GB" dirty="0"/>
              <a:t>A typical cartoon animates at 12 FPS.</a:t>
            </a:r>
          </a:p>
          <a:p>
            <a:pPr lvl="1"/>
            <a:r>
              <a:rPr lang="en-GB" dirty="0"/>
              <a:t>Films tends to run at 24/48 FPS.</a:t>
            </a:r>
          </a:p>
          <a:p>
            <a:pPr lvl="1"/>
            <a:r>
              <a:rPr lang="en-GB" dirty="0"/>
              <a:t>TVs run at 25/60 FPS.</a:t>
            </a:r>
          </a:p>
          <a:p>
            <a:pPr lvl="1"/>
            <a:r>
              <a:rPr lang="en-GB" dirty="0"/>
              <a:t>Games tend to be locked at either 30/48/60 FPS.</a:t>
            </a:r>
          </a:p>
          <a:p>
            <a:r>
              <a:rPr lang="en-GB" dirty="0"/>
              <a:t>Animation sits within the update/render loop, locking it to that FPS.  </a:t>
            </a:r>
          </a:p>
          <a:p>
            <a:endParaRPr lang="en-GB" dirty="0"/>
          </a:p>
          <a:p>
            <a:endParaRPr lang="en-GB" dirty="0"/>
          </a:p>
          <a:p>
            <a:endParaRPr lang="en-GB" dirty="0"/>
          </a:p>
          <a:p>
            <a:pPr lvl="1"/>
            <a:endParaRPr lang="en-GB" dirty="0"/>
          </a:p>
        </p:txBody>
      </p:sp>
      <p:sp>
        <p:nvSpPr>
          <p:cNvPr id="3" name="Title 2"/>
          <p:cNvSpPr>
            <a:spLocks noGrp="1"/>
          </p:cNvSpPr>
          <p:nvPr>
            <p:ph type="title"/>
          </p:nvPr>
        </p:nvSpPr>
        <p:spPr/>
        <p:txBody>
          <a:bodyPr>
            <a:normAutofit/>
          </a:bodyPr>
          <a:lstStyle/>
          <a:p>
            <a:r>
              <a:rPr lang="en-GB" dirty="0"/>
              <a:t>Animations: Overview</a:t>
            </a:r>
          </a:p>
        </p:txBody>
      </p:sp>
      <p:pic>
        <p:nvPicPr>
          <p:cNvPr id="2050" name="Picture 2" descr="C:\Users\robsar01\Pictures\Gaming LiB items\Open Source gaming Images\ezgif-2536438235.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267200"/>
            <a:ext cx="4064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11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GB" dirty="0"/>
              <a:t>A number of different animation techniques exist; choose one that is most suitable for a particular design:</a:t>
            </a:r>
          </a:p>
          <a:p>
            <a:pPr lvl="1"/>
            <a:r>
              <a:rPr lang="en-GB" dirty="0"/>
              <a:t>Sprite sheet animation </a:t>
            </a:r>
          </a:p>
          <a:p>
            <a:pPr lvl="1"/>
            <a:r>
              <a:rPr lang="en-GB" dirty="0"/>
              <a:t>Skeletal animation</a:t>
            </a:r>
          </a:p>
          <a:p>
            <a:pPr lvl="1"/>
            <a:r>
              <a:rPr lang="en-GB" dirty="0"/>
              <a:t>Data-driven animation</a:t>
            </a:r>
          </a:p>
          <a:p>
            <a:pPr lvl="1"/>
            <a:r>
              <a:rPr lang="en-GB" dirty="0"/>
              <a:t>Physics animation</a:t>
            </a:r>
          </a:p>
          <a:p>
            <a:pPr lvl="1"/>
            <a:r>
              <a:rPr lang="en-GB" dirty="0"/>
              <a:t>Particle animation</a:t>
            </a:r>
          </a:p>
          <a:p>
            <a:pPr lvl="1"/>
            <a:endParaRPr lang="en-GB" dirty="0"/>
          </a:p>
          <a:p>
            <a:r>
              <a:rPr lang="en-GB" dirty="0"/>
              <a:t>3D animations are designed within 3D modeling programs like Maya or Blender.</a:t>
            </a:r>
            <a:br>
              <a:rPr lang="en-GB" dirty="0"/>
            </a:br>
            <a:br>
              <a:rPr lang="en-GB" dirty="0"/>
            </a:br>
            <a:r>
              <a:rPr lang="en-GB" dirty="0"/>
              <a:t>Animations are controlled via the gaming code/engine.</a:t>
            </a:r>
          </a:p>
          <a:p>
            <a:endParaRPr lang="en-GB" dirty="0"/>
          </a:p>
          <a:p>
            <a:pPr lvl="1"/>
            <a:endParaRPr lang="en-GB" dirty="0"/>
          </a:p>
        </p:txBody>
      </p:sp>
      <p:sp>
        <p:nvSpPr>
          <p:cNvPr id="3" name="Title 2"/>
          <p:cNvSpPr>
            <a:spLocks noGrp="1"/>
          </p:cNvSpPr>
          <p:nvPr>
            <p:ph type="title"/>
          </p:nvPr>
        </p:nvSpPr>
        <p:spPr/>
        <p:txBody>
          <a:bodyPr>
            <a:normAutofit/>
          </a:bodyPr>
          <a:lstStyle/>
          <a:p>
            <a:r>
              <a:rPr lang="en-GB" dirty="0"/>
              <a:t>Animations: Production</a:t>
            </a:r>
          </a:p>
        </p:txBody>
      </p:sp>
    </p:spTree>
    <p:extLst>
      <p:ext uri="{BB962C8B-B14F-4D97-AF65-F5344CB8AC3E}">
        <p14:creationId xmlns:p14="http://schemas.microsoft.com/office/powerpoint/2010/main" val="2794263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Animations will usually be included in the game loop, whether it is something as simple as translating a new sprite position to rendering particle effects.</a:t>
            </a:r>
          </a:p>
          <a:p>
            <a:pPr>
              <a:spcAft>
                <a:spcPts val="400"/>
              </a:spcAft>
            </a:pPr>
            <a:endParaRPr lang="en-GB" dirty="0"/>
          </a:p>
          <a:p>
            <a:pPr>
              <a:spcAft>
                <a:spcPts val="400"/>
              </a:spcAft>
            </a:pPr>
            <a:r>
              <a:rPr lang="en-GB" dirty="0"/>
              <a:t>An example of animations within the game loop:</a:t>
            </a:r>
          </a:p>
          <a:p>
            <a:endParaRPr lang="en-GB" dirty="0"/>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Animations: Coding</a:t>
            </a:r>
          </a:p>
        </p:txBody>
      </p:sp>
      <p:sp>
        <p:nvSpPr>
          <p:cNvPr id="4" name="TextBox 3"/>
          <p:cNvSpPr txBox="1"/>
          <p:nvPr/>
        </p:nvSpPr>
        <p:spPr>
          <a:xfrm>
            <a:off x="990600" y="3156857"/>
            <a:ext cx="6629400" cy="1066800"/>
          </a:xfrm>
          <a:prstGeom prst="rect">
            <a:avLst/>
          </a:prstGeom>
        </p:spPr>
        <p:txBody>
          <a:bodyPr vert="horz" wrap="square" lIns="0" tIns="0" rIns="0" bIns="0" rtlCol="0" anchor="t">
            <a:noAutofit/>
          </a:bodyPr>
          <a:lstStyle/>
          <a:p>
            <a:r>
              <a:rPr lang="en-GB" dirty="0"/>
              <a:t>void HelloWorld::update(float delta)</a:t>
            </a:r>
            <a:br>
              <a:rPr lang="en-GB" dirty="0"/>
            </a:br>
            <a:r>
              <a:rPr lang="en-GB" dirty="0"/>
              <a:t>{ auto position = sprite-&gt;</a:t>
            </a:r>
            <a:r>
              <a:rPr lang="en-GB" dirty="0" err="1"/>
              <a:t>getPosition</a:t>
            </a:r>
            <a:r>
              <a:rPr lang="en-GB" dirty="0"/>
              <a:t>(); </a:t>
            </a:r>
            <a:r>
              <a:rPr lang="en-GB" dirty="0" err="1"/>
              <a:t>position.x</a:t>
            </a:r>
            <a:r>
              <a:rPr lang="en-GB" dirty="0"/>
              <a:t> -= 250 * delta; </a:t>
            </a:r>
            <a:br>
              <a:rPr lang="en-GB" dirty="0"/>
            </a:br>
            <a:r>
              <a:rPr lang="en-GB" dirty="0"/>
              <a:t>if (</a:t>
            </a:r>
            <a:r>
              <a:rPr lang="en-GB" dirty="0" err="1"/>
              <a:t>position.x</a:t>
            </a:r>
            <a:r>
              <a:rPr lang="en-GB" dirty="0"/>
              <a:t> &lt; 0 - (sprite-&gt;</a:t>
            </a:r>
            <a:r>
              <a:rPr lang="en-GB" dirty="0" err="1"/>
              <a:t>getBoundingBox</a:t>
            </a:r>
            <a:r>
              <a:rPr lang="en-GB" dirty="0"/>
              <a:t>().</a:t>
            </a:r>
            <a:r>
              <a:rPr lang="en-GB" dirty="0" err="1"/>
              <a:t>size.width</a:t>
            </a:r>
            <a:r>
              <a:rPr lang="en-GB" dirty="0"/>
              <a:t> / 2)) </a:t>
            </a:r>
            <a:br>
              <a:rPr lang="en-GB" dirty="0"/>
            </a:br>
            <a:r>
              <a:rPr lang="en-GB" dirty="0" err="1"/>
              <a:t>position.x</a:t>
            </a:r>
            <a:r>
              <a:rPr lang="en-GB" dirty="0"/>
              <a:t> = this-&gt;</a:t>
            </a:r>
            <a:r>
              <a:rPr lang="en-GB" dirty="0" err="1"/>
              <a:t>getBoundingBox</a:t>
            </a:r>
            <a:r>
              <a:rPr lang="en-GB" dirty="0"/>
              <a:t>().</a:t>
            </a:r>
            <a:r>
              <a:rPr lang="en-GB" dirty="0" err="1"/>
              <a:t>getMaxX</a:t>
            </a:r>
            <a:r>
              <a:rPr lang="en-GB" dirty="0"/>
              <a:t>() + sprite-&gt;</a:t>
            </a:r>
            <a:r>
              <a:rPr lang="en-GB" dirty="0" err="1"/>
              <a:t>getBoundingBox</a:t>
            </a:r>
            <a:r>
              <a:rPr lang="en-GB" dirty="0"/>
              <a:t>().</a:t>
            </a:r>
            <a:r>
              <a:rPr lang="en-GB" dirty="0" err="1"/>
              <a:t>size.width</a:t>
            </a:r>
            <a:r>
              <a:rPr lang="en-GB" dirty="0"/>
              <a:t>/2; </a:t>
            </a:r>
            <a:br>
              <a:rPr lang="en-GB" dirty="0"/>
            </a:br>
            <a:r>
              <a:rPr lang="en-GB" dirty="0"/>
              <a:t>sprite-&gt;</a:t>
            </a:r>
            <a:r>
              <a:rPr lang="en-GB" dirty="0" err="1"/>
              <a:t>setPosition</a:t>
            </a:r>
            <a:r>
              <a:rPr lang="en-GB" dirty="0"/>
              <a:t>(position);</a:t>
            </a:r>
          </a:p>
        </p:txBody>
      </p:sp>
      <p:pic>
        <p:nvPicPr>
          <p:cNvPr id="3074" name="Picture 2" descr="C:\Users\robsar01\Pictures\Gaming LiB items\Open Source gaming Images\ezgif-139008244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01946" y="5193860"/>
            <a:ext cx="4480560" cy="112776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3810000" y="4572000"/>
            <a:ext cx="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3001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83866" y="1440000"/>
            <a:ext cx="7593335" cy="4680000"/>
          </a:xfrm>
        </p:spPr>
        <p:txBody>
          <a:bodyPr/>
          <a:lstStyle/>
          <a:p>
            <a:pPr>
              <a:spcAft>
                <a:spcPts val="400"/>
              </a:spcAft>
            </a:pPr>
            <a:r>
              <a:rPr lang="en-GB" dirty="0"/>
              <a:t>Particle effects are complex effects that are made </a:t>
            </a:r>
            <a:br>
              <a:rPr lang="en-GB" dirty="0"/>
            </a:br>
            <a:r>
              <a:rPr lang="en-GB" dirty="0"/>
              <a:t>from multiple smaller particles.  </a:t>
            </a:r>
            <a:br>
              <a:rPr lang="en-GB" dirty="0"/>
            </a:br>
            <a:r>
              <a:rPr lang="en-GB" dirty="0"/>
              <a:t>The particle represents a point in 3D space.</a:t>
            </a:r>
          </a:p>
          <a:p>
            <a:pPr>
              <a:spcAft>
                <a:spcPts val="400"/>
              </a:spcAft>
            </a:pPr>
            <a:endParaRPr lang="en-GB" dirty="0"/>
          </a:p>
          <a:p>
            <a:pPr>
              <a:spcAft>
                <a:spcPts val="400"/>
              </a:spcAft>
            </a:pPr>
            <a:r>
              <a:rPr lang="en-GB" dirty="0"/>
              <a:t>Particle physics involve taking the particles and applying </a:t>
            </a:r>
            <a:br>
              <a:rPr lang="en-GB" dirty="0"/>
            </a:br>
            <a:r>
              <a:rPr lang="en-GB" dirty="0"/>
              <a:t>a force to them, </a:t>
            </a:r>
            <a:r>
              <a:rPr lang="en-GB" dirty="0" err="1"/>
              <a:t>e.g</a:t>
            </a:r>
            <a:r>
              <a:rPr lang="en-GB" dirty="0"/>
              <a:t> leaves blowing in the wind.</a:t>
            </a:r>
          </a:p>
          <a:p>
            <a:pPr>
              <a:spcAft>
                <a:spcPts val="400"/>
              </a:spcAft>
            </a:pPr>
            <a:endParaRPr lang="en-GB" dirty="0"/>
          </a:p>
          <a:p>
            <a:pPr>
              <a:spcAft>
                <a:spcPts val="400"/>
              </a:spcAft>
            </a:pPr>
            <a:r>
              <a:rPr lang="en-GB" dirty="0"/>
              <a:t>Particle systems are containers that contain the emitters</a:t>
            </a:r>
            <a:br>
              <a:rPr lang="en-GB" dirty="0"/>
            </a:br>
            <a:r>
              <a:rPr lang="en-GB" dirty="0"/>
              <a:t>and particles.</a:t>
            </a:r>
          </a:p>
          <a:p>
            <a:endParaRPr lang="en-GB" dirty="0"/>
          </a:p>
          <a:p>
            <a:endParaRPr lang="en-GB" dirty="0"/>
          </a:p>
        </p:txBody>
      </p:sp>
      <p:sp>
        <p:nvSpPr>
          <p:cNvPr id="3" name="Title 2"/>
          <p:cNvSpPr>
            <a:spLocks noGrp="1"/>
          </p:cNvSpPr>
          <p:nvPr>
            <p:ph type="title"/>
          </p:nvPr>
        </p:nvSpPr>
        <p:spPr>
          <a:xfrm>
            <a:off x="465719" y="319350"/>
            <a:ext cx="11158547" cy="576000"/>
          </a:xfrm>
        </p:spPr>
        <p:txBody>
          <a:bodyPr>
            <a:normAutofit/>
          </a:bodyPr>
          <a:lstStyle/>
          <a:p>
            <a:r>
              <a:rPr lang="en-GB" dirty="0"/>
              <a:t>Particle Effects: Overview</a:t>
            </a:r>
          </a:p>
        </p:txBody>
      </p:sp>
      <p:pic>
        <p:nvPicPr>
          <p:cNvPr id="4" name="ParticleEffect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4228" t="21354" r="34594" b="21875"/>
          <a:stretch/>
        </p:blipFill>
        <p:spPr>
          <a:xfrm>
            <a:off x="9067801" y="1047750"/>
            <a:ext cx="2028825" cy="2076450"/>
          </a:xfrm>
          <a:prstGeom prst="rect">
            <a:avLst/>
          </a:prstGeom>
        </p:spPr>
      </p:pic>
      <p:sp>
        <p:nvSpPr>
          <p:cNvPr id="6" name="TextBox 5"/>
          <p:cNvSpPr txBox="1"/>
          <p:nvPr/>
        </p:nvSpPr>
        <p:spPr>
          <a:xfrm>
            <a:off x="9067801" y="514350"/>
            <a:ext cx="2028825" cy="381000"/>
          </a:xfrm>
          <a:prstGeom prst="rect">
            <a:avLst/>
          </a:prstGeom>
        </p:spPr>
        <p:txBody>
          <a:bodyPr vert="horz" wrap="square" lIns="0" tIns="0" rIns="0" bIns="0" rtlCol="0" anchor="t">
            <a:noAutofit/>
          </a:bodyPr>
          <a:lstStyle/>
          <a:p>
            <a:r>
              <a:rPr lang="en-GB" sz="1300" dirty="0"/>
              <a:t>Example of 2D particle effects</a:t>
            </a:r>
          </a:p>
        </p:txBody>
      </p:sp>
      <p:pic>
        <p:nvPicPr>
          <p:cNvPr id="8" name="capture-4.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067801" y="4114800"/>
            <a:ext cx="2028825" cy="2028824"/>
          </a:xfrm>
          <a:prstGeom prst="rect">
            <a:avLst/>
          </a:prstGeom>
        </p:spPr>
      </p:pic>
      <p:sp>
        <p:nvSpPr>
          <p:cNvPr id="9" name="TextBox 8"/>
          <p:cNvSpPr txBox="1"/>
          <p:nvPr/>
        </p:nvSpPr>
        <p:spPr>
          <a:xfrm>
            <a:off x="8943711" y="3505200"/>
            <a:ext cx="2133600" cy="457200"/>
          </a:xfrm>
          <a:prstGeom prst="rect">
            <a:avLst/>
          </a:prstGeom>
        </p:spPr>
        <p:txBody>
          <a:bodyPr vert="horz" wrap="square" lIns="0" tIns="0" rIns="0" bIns="0" rtlCol="0" anchor="t">
            <a:noAutofit/>
          </a:bodyPr>
          <a:lstStyle/>
          <a:p>
            <a:r>
              <a:rPr lang="en-GB" sz="1300" dirty="0"/>
              <a:t>Example of 3D particle effects</a:t>
            </a:r>
          </a:p>
        </p:txBody>
      </p:sp>
    </p:spTree>
    <p:extLst>
      <p:ext uri="{BB962C8B-B14F-4D97-AF65-F5344CB8AC3E}">
        <p14:creationId xmlns:p14="http://schemas.microsoft.com/office/powerpoint/2010/main" val="1988721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Particle systems can be computationally expensive. They need to be designed with care.</a:t>
            </a:r>
          </a:p>
          <a:p>
            <a:pPr>
              <a:spcAft>
                <a:spcPts val="400"/>
              </a:spcAft>
            </a:pPr>
            <a:endParaRPr lang="en-GB" dirty="0"/>
          </a:p>
          <a:p>
            <a:pPr>
              <a:spcAft>
                <a:spcPts val="400"/>
              </a:spcAft>
            </a:pPr>
            <a:r>
              <a:rPr lang="en-GB" dirty="0"/>
              <a:t>Define certain parameters before creating a particle system:</a:t>
            </a:r>
          </a:p>
          <a:p>
            <a:pPr lvl="1"/>
            <a:r>
              <a:rPr lang="en-GB" dirty="0"/>
              <a:t>Is the system permanent (e.g. a waterfall) or temporary (e.g. an explosion or fire)?</a:t>
            </a:r>
          </a:p>
          <a:p>
            <a:pPr lvl="1"/>
            <a:r>
              <a:rPr lang="en-GB" dirty="0"/>
              <a:t>Does the particle system need to be 2D or 3D?</a:t>
            </a:r>
          </a:p>
          <a:p>
            <a:pPr lvl="1"/>
            <a:r>
              <a:rPr lang="en-GB" dirty="0"/>
              <a:t>What physics are applied to the particles?</a:t>
            </a:r>
          </a:p>
          <a:p>
            <a:pPr lvl="4"/>
            <a:r>
              <a:rPr lang="en-GB" dirty="0"/>
              <a:t>How many particles are being produced per frame?</a:t>
            </a:r>
          </a:p>
          <a:p>
            <a:pPr lvl="5"/>
            <a:endParaRPr lang="en-GB" dirty="0"/>
          </a:p>
        </p:txBody>
      </p:sp>
      <p:sp>
        <p:nvSpPr>
          <p:cNvPr id="3" name="Title 2"/>
          <p:cNvSpPr>
            <a:spLocks noGrp="1"/>
          </p:cNvSpPr>
          <p:nvPr>
            <p:ph type="title"/>
          </p:nvPr>
        </p:nvSpPr>
        <p:spPr/>
        <p:txBody>
          <a:bodyPr>
            <a:normAutofit/>
          </a:bodyPr>
          <a:lstStyle/>
          <a:p>
            <a:r>
              <a:rPr lang="en-GB" dirty="0"/>
              <a:t>Designing Particle Systems</a:t>
            </a:r>
          </a:p>
        </p:txBody>
      </p:sp>
    </p:spTree>
    <p:extLst>
      <p:ext uri="{BB962C8B-B14F-4D97-AF65-F5344CB8AC3E}">
        <p14:creationId xmlns:p14="http://schemas.microsoft.com/office/powerpoint/2010/main" val="3060177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a:spcAft>
                <a:spcPts val="400"/>
              </a:spcAft>
            </a:pPr>
            <a:r>
              <a:rPr lang="en-GB" dirty="0"/>
              <a:t>As mentioned previously, particle systems need to be managed carefully.  </a:t>
            </a:r>
          </a:p>
          <a:p>
            <a:pPr>
              <a:spcAft>
                <a:spcPts val="400"/>
              </a:spcAft>
            </a:pPr>
            <a:endParaRPr lang="en-GB" dirty="0"/>
          </a:p>
          <a:p>
            <a:pPr>
              <a:spcAft>
                <a:spcPts val="400"/>
              </a:spcAft>
            </a:pPr>
            <a:r>
              <a:rPr lang="en-GB" dirty="0"/>
              <a:t>If particles are allowed to emit without end, they will cause a memory leak. </a:t>
            </a:r>
          </a:p>
          <a:p>
            <a:pPr>
              <a:spcAft>
                <a:spcPts val="400"/>
              </a:spcAft>
            </a:pPr>
            <a:endParaRPr lang="en-GB" dirty="0"/>
          </a:p>
          <a:p>
            <a:pPr>
              <a:spcAft>
                <a:spcPts val="400"/>
              </a:spcAft>
            </a:pPr>
            <a:r>
              <a:rPr lang="en-GB" dirty="0"/>
              <a:t>Consider setting levels of detail to help with memory management.</a:t>
            </a:r>
          </a:p>
          <a:p>
            <a:endParaRPr lang="en-GB" dirty="0"/>
          </a:p>
          <a:p>
            <a:endParaRPr lang="en-GB" dirty="0"/>
          </a:p>
          <a:p>
            <a:endParaRPr lang="en-GB" dirty="0"/>
          </a:p>
          <a:p>
            <a:endParaRPr lang="en-GB" dirty="0"/>
          </a:p>
        </p:txBody>
      </p:sp>
      <p:sp>
        <p:nvSpPr>
          <p:cNvPr id="3" name="Title 2"/>
          <p:cNvSpPr>
            <a:spLocks noGrp="1"/>
          </p:cNvSpPr>
          <p:nvPr>
            <p:ph type="title"/>
          </p:nvPr>
        </p:nvSpPr>
        <p:spPr/>
        <p:txBody>
          <a:bodyPr>
            <a:normAutofit/>
          </a:bodyPr>
          <a:lstStyle/>
          <a:p>
            <a:r>
              <a:rPr lang="en-GB" dirty="0"/>
              <a:t>Particle Effects in the Game Loop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358" y="3886201"/>
            <a:ext cx="7960368"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29000" y="5188837"/>
            <a:ext cx="4962526" cy="304800"/>
          </a:xfrm>
          <a:prstGeom prst="rect">
            <a:avLst/>
          </a:prstGeom>
        </p:spPr>
        <p:txBody>
          <a:bodyPr vert="horz" wrap="square" lIns="0" tIns="0" rIns="0" bIns="0" rtlCol="0" anchor="t">
            <a:noAutofit/>
          </a:bodyPr>
          <a:lstStyle/>
          <a:p>
            <a:r>
              <a:rPr lang="en-GB" sz="1300" dirty="0"/>
              <a:t>Sometimes consider putting a condition around your update loop.</a:t>
            </a:r>
          </a:p>
        </p:txBody>
      </p:sp>
    </p:spTree>
    <p:extLst>
      <p:ext uri="{BB962C8B-B14F-4D97-AF65-F5344CB8AC3E}">
        <p14:creationId xmlns:p14="http://schemas.microsoft.com/office/powerpoint/2010/main" val="2330756057"/>
      </p:ext>
    </p:extLst>
  </p:cSld>
  <p:clrMapOvr>
    <a:masterClrMapping/>
  </p:clrMapOvr>
</p:sld>
</file>

<file path=ppt/theme/theme1.xml><?xml version="1.0" encoding="utf-8"?>
<a:theme xmlns:a="http://schemas.openxmlformats.org/drawingml/2006/main" name="ARM PPT template 2017_Confidential">
  <a:themeElements>
    <a:clrScheme name="arm">
      <a:dk1>
        <a:sysClr val="windowText" lastClr="000000"/>
      </a:dk1>
      <a:lt1>
        <a:sysClr val="window" lastClr="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2017_public.potx" id="{A3B643CE-0F79-4823-AA66-0CA4DE5EE3C5}" vid="{ED53B60E-37BF-4A33-8397-68515E403F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B4C7B3E1FC394489A73CF7D7E3C9BF" ma:contentTypeVersion="0" ma:contentTypeDescription="Create a new document." ma:contentTypeScope="" ma:versionID="45cafcb85e4a634abde564ce1863f08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6A7FD9-EB25-40DB-BD4D-0724701A0C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3546F3D9-27DD-4F07-9983-380B33535F9E}">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A2F4DB20-F02C-4139-BE14-4D908EF1BA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Arm_PPT_2017_public (1)</Template>
  <TotalTime>0</TotalTime>
  <Words>2136</Words>
  <Application>Microsoft Office PowerPoint</Application>
  <PresentationFormat>Widescreen</PresentationFormat>
  <Paragraphs>278</Paragraphs>
  <Slides>27</Slides>
  <Notes>27</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ARM PPT template 2017_Confidential</vt:lpstr>
      <vt:lpstr>3D Effects, Architecture and Performance Considerations</vt:lpstr>
      <vt:lpstr>Module Syllabus</vt:lpstr>
      <vt:lpstr>Advanced 3D Effects</vt:lpstr>
      <vt:lpstr>Animations: Overview</vt:lpstr>
      <vt:lpstr>Animations: Production</vt:lpstr>
      <vt:lpstr>Animations: Coding</vt:lpstr>
      <vt:lpstr>Particle Effects: Overview</vt:lpstr>
      <vt:lpstr>Designing Particle Systems</vt:lpstr>
      <vt:lpstr>Particle Effects in the Game Loop</vt:lpstr>
      <vt:lpstr>Bloom</vt:lpstr>
      <vt:lpstr>3D Camera Control</vt:lpstr>
      <vt:lpstr>Perspective Considerations</vt:lpstr>
      <vt:lpstr>Introduction to Physics</vt:lpstr>
      <vt:lpstr>Maths, Maths and More Maths</vt:lpstr>
      <vt:lpstr>Physics Bodies: Rigid Bodies</vt:lpstr>
      <vt:lpstr>Physics Bodies: Soft Bodies</vt:lpstr>
      <vt:lpstr>Contacts/Joints</vt:lpstr>
      <vt:lpstr>Collisions</vt:lpstr>
      <vt:lpstr>AABB: Axis-Aligned Bounding Boxes</vt:lpstr>
      <vt:lpstr>OBB: Orientated Bounded Boxes</vt:lpstr>
      <vt:lpstr>Performance Considerations of Physics</vt:lpstr>
      <vt:lpstr>Are Physics Necessary for Your Game?</vt:lpstr>
      <vt:lpstr>Performance Optimization: Gathering Information</vt:lpstr>
      <vt:lpstr>Overdrawing</vt:lpstr>
      <vt:lpstr>Garbage Collection</vt:lpstr>
      <vt:lpstr>Other Techniques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2017-09-28T16:46:04Z</dcterms:created>
  <dcterms:modified xsi:type="dcterms:W3CDTF">2021-10-27T13:19:05Z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vti_description">
    <vt:lpwstr/>
  </property>
  <property fmtid="{D5CDD505-2E9C-101B-9397-08002B2CF9AE}" pid="6" name="WorkflowChangePath">
    <vt:lpwstr>1069b4ef-e6f3-4ad7-8c8e-772136578697,10;</vt:lpwstr>
  </property>
  <property fmtid="{D5CDD505-2E9C-101B-9397-08002B2CF9AE}" pid="7" name="Confidentiality">
    <vt:lpwstr>1;#Confidential|28d1025d-1415-4984-b35e-5b79e7d32b5c</vt:lpwstr>
  </property>
  <property fmtid="{D5CDD505-2E9C-101B-9397-08002B2CF9AE}" pid="8" name="ContentTypeId">
    <vt:lpwstr>0x0101001AB4C7B3E1FC394489A73CF7D7E3C9BF</vt:lpwstr>
  </property>
  <property fmtid="{D5CDD505-2E9C-101B-9397-08002B2CF9AE}" pid="9" name="Calendar Year">
    <vt:lpwstr>7;#2017|58467e81-5d99-44a5-abb5-12a016b65e9e</vt:lpwstr>
  </property>
  <property fmtid="{D5CDD505-2E9C-101B-9397-08002B2CF9AE}" pid="10" name="TaxCatchAll">
    <vt:lpwstr/>
  </property>
  <property fmtid="{D5CDD505-2E9C-101B-9397-08002B2CF9AE}" pid="11" name="TaxKeywordTaxHTField">
    <vt:lpwstr/>
  </property>
  <property fmtid="{D5CDD505-2E9C-101B-9397-08002B2CF9AE}" pid="12" name="ItemRetentionFormula">
    <vt:lpwstr/>
  </property>
  <property fmtid="{D5CDD505-2E9C-101B-9397-08002B2CF9AE}" pid="13" name="_dlc_LastRun">
    <vt:lpwstr>08/15/2015 23:02:11</vt:lpwstr>
  </property>
  <property fmtid="{D5CDD505-2E9C-101B-9397-08002B2CF9AE}" pid="14" name="_dlc_DocIdItemGuid">
    <vt:lpwstr>4ff7fb8e-c1c6-4ffa-a6e2-9443f43164b5</vt:lpwstr>
  </property>
  <property fmtid="{D5CDD505-2E9C-101B-9397-08002B2CF9AE}" pid="15" name="_dlc_ItemStageId">
    <vt:lpwstr>1</vt:lpwstr>
  </property>
  <property fmtid="{D5CDD505-2E9C-101B-9397-08002B2CF9AE}" pid="16" name="j60c3ced31bb40378c6254d49035d966">
    <vt:lpwstr>2015|ee47c3e7-6a69-4f36-9adf-1007c8d399a4</vt:lpwstr>
  </property>
</Properties>
</file>