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9"/>
  </p:notesMasterIdLst>
  <p:handoutMasterIdLst>
    <p:handoutMasterId r:id="rId20"/>
  </p:handoutMasterIdLst>
  <p:sldIdLst>
    <p:sldId id="371" r:id="rId5"/>
    <p:sldId id="257" r:id="rId6"/>
    <p:sldId id="258" r:id="rId7"/>
    <p:sldId id="259" r:id="rId8"/>
    <p:sldId id="260" r:id="rId9"/>
    <p:sldId id="261" r:id="rId10"/>
    <p:sldId id="262" r:id="rId11"/>
    <p:sldId id="263" r:id="rId12"/>
    <p:sldId id="264" r:id="rId13"/>
    <p:sldId id="265" r:id="rId14"/>
    <p:sldId id="266" r:id="rId15"/>
    <p:sldId id="267" r:id="rId16"/>
    <p:sldId id="268" r:id="rId17"/>
    <p:sldId id="372" r:id="rId1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9"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ECEB"/>
    <a:srgbClr val="95D600"/>
    <a:srgbClr val="FF6B00"/>
    <a:srgbClr val="00C1DE"/>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01" autoAdjust="0"/>
    <p:restoredTop sz="63357" autoAdjust="0"/>
  </p:normalViewPr>
  <p:slideViewPr>
    <p:cSldViewPr snapToGrid="0">
      <p:cViewPr varScale="1">
        <p:scale>
          <a:sx n="39" d="100"/>
          <a:sy n="39" d="100"/>
        </p:scale>
        <p:origin x="1636" y="2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3" d="100"/>
          <a:sy n="73" d="100"/>
        </p:scale>
        <p:origin x="3560"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0836F7-A38A-461C-9E01-FBB0AD11CEE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6EFF89DB-0163-4563-9377-E6085C326570}"/>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408166A3-E862-4E45-91F7-3D96E6F6C54F}" type="datetimeFigureOut">
              <a:rPr lang="en-US" altLang="en-US"/>
              <a:pPr>
                <a:defRPr/>
              </a:pPr>
              <a:t>5/18/2020</a:t>
            </a:fld>
            <a:endParaRPr lang="en-US" altLang="en-US" dirty="0"/>
          </a:p>
        </p:txBody>
      </p:sp>
      <p:sp>
        <p:nvSpPr>
          <p:cNvPr id="4" name="Footer Placeholder 3">
            <a:extLst>
              <a:ext uri="{FF2B5EF4-FFF2-40B4-BE49-F238E27FC236}">
                <a16:creationId xmlns:a16="http://schemas.microsoft.com/office/drawing/2014/main" id="{B1576F87-20DA-468D-B340-09EA2263E84B}"/>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9C925CE1-DD78-4BE9-8679-5EA4FF45E7DC}"/>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AE52C29F-6E8B-4FCF-B05C-39095F06748E}"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E80DD0D-9D32-4C0D-AA04-3265FC750FA6}"/>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0FDB6EE8-DCB8-41BD-A3C8-E3A12231608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7BB49F74-3831-4782-9926-36A1F1DC6259}" type="datetimeFigureOut">
              <a:rPr lang="en-US" altLang="en-US"/>
              <a:pPr>
                <a:defRPr/>
              </a:pPr>
              <a:t>5/18/2020</a:t>
            </a:fld>
            <a:endParaRPr lang="en-US" altLang="en-US" dirty="0"/>
          </a:p>
        </p:txBody>
      </p:sp>
      <p:sp>
        <p:nvSpPr>
          <p:cNvPr id="4" name="Slide Image Placeholder 3">
            <a:extLst>
              <a:ext uri="{FF2B5EF4-FFF2-40B4-BE49-F238E27FC236}">
                <a16:creationId xmlns:a16="http://schemas.microsoft.com/office/drawing/2014/main" id="{25744739-3539-48B5-A096-4DFD5EA77A98}"/>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E58A2211-D7FD-4E67-A6D9-583B439384C0}"/>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292F51B-BF74-49BC-83A1-C16F26379DFC}"/>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37DEDC91-3AC4-4F8D-BED3-4ED56913FA6D}"/>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4ED05C12-C9C4-4501-9C72-D2E25191FC36}"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a:p>
        </p:txBody>
      </p:sp>
    </p:spTree>
    <p:extLst>
      <p:ext uri="{BB962C8B-B14F-4D97-AF65-F5344CB8AC3E}">
        <p14:creationId xmlns:p14="http://schemas.microsoft.com/office/powerpoint/2010/main" val="12629798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Many</a:t>
            </a:r>
            <a:r>
              <a:rPr lang="en-GB" baseline="0" dirty="0"/>
              <a:t> engines have built huge communities and developer bases, which have allowed for top products to be released for each engine. This in turn brings more developers to the engine to utilize it.</a:t>
            </a:r>
          </a:p>
          <a:p>
            <a:endParaRPr lang="en-GB" baseline="0" dirty="0"/>
          </a:p>
          <a:p>
            <a:r>
              <a:rPr lang="en-GB" baseline="0" dirty="0"/>
              <a:t>Above are examples of flagship software for the primary engines. It is good practice to sample each game’s demos, to get a feel for their range and scope.</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10</a:t>
            </a:fld>
            <a:endParaRPr lang="en-GB"/>
          </a:p>
        </p:txBody>
      </p:sp>
    </p:spTree>
    <p:extLst>
      <p:ext uri="{BB962C8B-B14F-4D97-AF65-F5344CB8AC3E}">
        <p14:creationId xmlns:p14="http://schemas.microsoft.com/office/powerpoint/2010/main" val="102702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Each game engine will be tailored to suit certain use cases and appeal to certain audiences. Every engine has pros and cons, and researching these is invaluable in picking your engine(s) of choice.</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FF0000"/>
                </a:solidFill>
              </a:rPr>
              <a:t>Unreal Engine is predominantly specialized for first person games. It currently boasts unrivalled visuals, but does</a:t>
            </a:r>
            <a:r>
              <a:rPr lang="en-GB" sz="1200" baseline="0" dirty="0">
                <a:solidFill>
                  <a:srgbClr val="FF0000"/>
                </a:solidFill>
              </a:rPr>
              <a:t> not boast some other engines’ ease of portability.</a:t>
            </a:r>
            <a:endParaRPr lang="en-GB" sz="1200" dirty="0">
              <a:solidFill>
                <a:srgbClr val="FF0000"/>
              </a:solidFill>
            </a:endParaRP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Unity is flexible and easily adapted to multiple platforms. However, rt does not provide you access to source code unless you pay for it.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err="1"/>
              <a:t>GameMaker</a:t>
            </a:r>
            <a:r>
              <a:rPr lang="en-GB" sz="1200" dirty="0"/>
              <a:t>:  Studio is a very good entry level learning tool, but lacks the performance strength that other game engines have. It also cannot create 3D games easily.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a:t>Cocos2d-x is completely open source and free, and is specialized for mobile.</a:t>
            </a:r>
            <a:endParaRPr lang="en-GB"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11</a:t>
            </a:fld>
            <a:endParaRPr lang="en-GB"/>
          </a:p>
        </p:txBody>
      </p:sp>
    </p:spTree>
    <p:extLst>
      <p:ext uri="{BB962C8B-B14F-4D97-AF65-F5344CB8AC3E}">
        <p14:creationId xmlns:p14="http://schemas.microsoft.com/office/powerpoint/2010/main" val="40424058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 key aspect of game creation is to work with the correct development language. </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Lots of considerations need to be taken into account: staff</a:t>
            </a:r>
            <a:r>
              <a:rPr lang="en-GB" baseline="0" dirty="0"/>
              <a:t> </a:t>
            </a:r>
            <a:r>
              <a:rPr lang="en-GB" dirty="0"/>
              <a:t>language familiarity, target platforms, execution speed.</a:t>
            </a:r>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A large number of game engines have their own proprietary language set with them. Unity</a:t>
            </a:r>
            <a:r>
              <a:rPr lang="en-GB" baseline="0" dirty="0"/>
              <a:t> uses C#, Cocos2d-x has a Java/C++ base.</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C++ is one of the most popular choices due to its high performance, object-orientated basis and scalability. </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12</a:t>
            </a:fld>
            <a:endParaRPr lang="en-GB"/>
          </a:p>
        </p:txBody>
      </p:sp>
    </p:spTree>
    <p:extLst>
      <p:ext uri="{BB962C8B-B14F-4D97-AF65-F5344CB8AC3E}">
        <p14:creationId xmlns:p14="http://schemas.microsoft.com/office/powerpoint/2010/main" val="2478127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Unity enables a developer to deploy 2D or 3D games across Mobile, Desktop, Console and VR devices.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Unity has a very large developer community to help beginners, as well as an asset store that contains a lot of ready-to-use assets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Unity uses Phys-X as its base physics engine, as well as being compatible with both Open GL, Open GL ES and Direct 3D. It also supports a wide range of 3D model formats from 3DS Max, Blender and Maya to name </a:t>
            </a:r>
            <a:r>
              <a:rPr lang="en-GB"/>
              <a:t>a few. </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13</a:t>
            </a:fld>
            <a:endParaRPr lang="en-GB"/>
          </a:p>
        </p:txBody>
      </p:sp>
    </p:spTree>
    <p:extLst>
      <p:ext uri="{BB962C8B-B14F-4D97-AF65-F5344CB8AC3E}">
        <p14:creationId xmlns:p14="http://schemas.microsoft.com/office/powerpoint/2010/main" val="3720411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2</a:t>
            </a:fld>
            <a:endParaRPr lang="en-GB"/>
          </a:p>
        </p:txBody>
      </p:sp>
    </p:spTree>
    <p:extLst>
      <p:ext uri="{BB962C8B-B14F-4D97-AF65-F5344CB8AC3E}">
        <p14:creationId xmlns:p14="http://schemas.microsoft.com/office/powerpoint/2010/main" val="305219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Tennis for two is widely considered to be the first true video game, and was developed in 1958 by American physicist William </a:t>
            </a:r>
            <a:r>
              <a:rPr lang="en-GB" dirty="0" err="1"/>
              <a:t>Higinbotham</a:t>
            </a:r>
            <a:r>
              <a:rPr lang="en-GB" dirty="0"/>
              <a:t> at Brookhaven National Laboratory. This</a:t>
            </a:r>
            <a:r>
              <a:rPr lang="en-GB" baseline="0" dirty="0"/>
              <a:t> was done by u</a:t>
            </a:r>
            <a:r>
              <a:rPr lang="en-GB" dirty="0"/>
              <a:t>sing a Donner Model 30 </a:t>
            </a:r>
            <a:r>
              <a:rPr lang="en-GB" dirty="0" err="1"/>
              <a:t>analog</a:t>
            </a:r>
            <a:r>
              <a:rPr lang="en-GB" dirty="0"/>
              <a:t> computer. It simulated</a:t>
            </a:r>
            <a:r>
              <a:rPr lang="en-GB" baseline="0" dirty="0"/>
              <a:t> a game of tennis on an oscilloscope. </a:t>
            </a:r>
            <a:r>
              <a:rPr lang="en-GB" dirty="0"/>
              <a:t>It took approximately three weeks</a:t>
            </a:r>
            <a:r>
              <a:rPr lang="en-GB" baseline="0" dirty="0"/>
              <a:t> to build. It did not garner a good reception, and thus was largely seen as an isolated incident.  A number of other isolated projects took place, but none really gained ground.</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err="1"/>
              <a:t>Spacewar</a:t>
            </a:r>
            <a:r>
              <a:rPr lang="en-GB" baseline="0" dirty="0"/>
              <a:t> was designed at MIT in 1961 by Steve Russell. A two player game, the goal was to destroy the opposition spaceship. Later students added additional physics and features were added. It never reached commercial distribution as the cost of hardware was far too expensive to consider.</a:t>
            </a:r>
          </a:p>
          <a:p>
            <a:endParaRPr lang="en-GB" dirty="0"/>
          </a:p>
          <a:p>
            <a:r>
              <a:rPr lang="en-GB" dirty="0"/>
              <a:t>Ralph Baer</a:t>
            </a:r>
            <a:r>
              <a:rPr lang="en-GB" baseline="0" dirty="0"/>
              <a:t> and television company Magnavox signed a contract to produce the Magnavox Odyssey. The device was revolutionary, but didn’t garner much publicity due to lack of marketing and a high price point of $100. </a:t>
            </a:r>
            <a:endParaRPr lang="en-GB" dirty="0"/>
          </a:p>
          <a:p>
            <a:endParaRPr lang="en-GB" dirty="0"/>
          </a:p>
          <a:p>
            <a:r>
              <a:rPr lang="en-GB" dirty="0"/>
              <a:t>Nolan</a:t>
            </a:r>
            <a:r>
              <a:rPr lang="en-GB" baseline="0" dirty="0"/>
              <a:t> Bushnell, an avid fan of </a:t>
            </a:r>
            <a:r>
              <a:rPr lang="en-GB" baseline="0" dirty="0" err="1"/>
              <a:t>Spacewar</a:t>
            </a:r>
            <a:r>
              <a:rPr lang="en-GB" baseline="0" dirty="0"/>
              <a:t>, worked with several students at the University of Utah to create numerous video games. With his experience in pinball arcades, he created a coin operated game called Computer Space. Though it was a failure commercially, it paved the way for Nolan to create Atari.</a:t>
            </a:r>
          </a:p>
          <a:p>
            <a:endParaRPr lang="en-GB" baseline="0" dirty="0"/>
          </a:p>
          <a:p>
            <a:r>
              <a:rPr lang="en-GB" baseline="0" dirty="0"/>
              <a:t>Picture credits: https://commons.wikimedia.org/wiki/File:Magnavox-Odyssey-Console-Set.jpg, https://commons.wikimedia.org/wiki/File:Tennis_For_Two_on_a_DuMont_Lab_Oscilloscope_Type_304-A.jpg</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3</a:t>
            </a:fld>
            <a:endParaRPr lang="en-GB"/>
          </a:p>
        </p:txBody>
      </p:sp>
    </p:spTree>
    <p:extLst>
      <p:ext uri="{BB962C8B-B14F-4D97-AF65-F5344CB8AC3E}">
        <p14:creationId xmlns:p14="http://schemas.microsoft.com/office/powerpoint/2010/main" val="1868818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Atari and Pong are synonymous with</a:t>
            </a:r>
            <a:r>
              <a:rPr lang="en-GB" baseline="0" dirty="0"/>
              <a:t> the origins of video games, and they helped launch the industry in 1976. </a:t>
            </a:r>
          </a:p>
          <a:p>
            <a:endParaRPr lang="en-GB" baseline="0" dirty="0"/>
          </a:p>
          <a:p>
            <a:r>
              <a:rPr lang="en-GB" baseline="0" dirty="0"/>
              <a:t>With the 1977 release of the </a:t>
            </a:r>
            <a:r>
              <a:rPr lang="en-GB" dirty="0"/>
              <a:t>Atari Video Computer System (referred to today as the Atari 2600), gaming in the home became a reality. </a:t>
            </a:r>
          </a:p>
          <a:p>
            <a:endParaRPr lang="en-GB" dirty="0"/>
          </a:p>
          <a:p>
            <a:r>
              <a:rPr lang="en-GB" dirty="0"/>
              <a:t>Nintendo,</a:t>
            </a:r>
            <a:r>
              <a:rPr lang="en-GB" baseline="0" dirty="0"/>
              <a:t> a toy and card game manufacturer, developed the Nintendo Entertainment System (NES) in 1983. The system saved the game industry from the economic crash it had suffered earlier in the year. The rampant success of the NES meant that at times Nintendo owned more than 90% of the gaming market. </a:t>
            </a:r>
          </a:p>
          <a:p>
            <a:endParaRPr lang="en-GB" baseline="0" dirty="0"/>
          </a:p>
          <a:p>
            <a:r>
              <a:rPr lang="en-GB" baseline="0" dirty="0"/>
              <a:t>From this success, other competitors saw that the video game market was a lucrative one. Sega, an amusement device company, released the Master System in 1985. While it did not garner the level of commercial success that the NES had, it did kick start the competitive console market that is still in place today.</a:t>
            </a:r>
          </a:p>
          <a:p>
            <a:endParaRPr lang="en-GB" baseline="0" dirty="0"/>
          </a:p>
          <a:p>
            <a:r>
              <a:rPr lang="en-GB" baseline="0" dirty="0"/>
              <a:t>Picture credits: https://commons.wikimedia.org/wiki/File:NES-Console-Set.png, https://commons.wikimedia.org/wiki/File:Atari-2600-Wood-4Sw-Set.jpg</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4</a:t>
            </a:fld>
            <a:endParaRPr lang="en-GB"/>
          </a:p>
        </p:txBody>
      </p:sp>
    </p:spTree>
    <p:extLst>
      <p:ext uri="{BB962C8B-B14F-4D97-AF65-F5344CB8AC3E}">
        <p14:creationId xmlns:p14="http://schemas.microsoft.com/office/powerpoint/2010/main" val="248983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Console sales increased by roughly</a:t>
            </a:r>
            <a:r>
              <a:rPr lang="en-GB" baseline="0" dirty="0"/>
              <a:t> one third as compared to the previous generation. During this time, the video game industry has embraced many technological changes, such as changes in storage media from cartridge to optical media to digital media.</a:t>
            </a:r>
          </a:p>
          <a:p>
            <a:endParaRPr lang="en-GB" baseline="0" dirty="0"/>
          </a:p>
          <a:p>
            <a:r>
              <a:rPr lang="en-GB" baseline="0" dirty="0"/>
              <a:t>Games such as Wolfenstein 3D (1992), Ridge Racer (1994), Battle Arena </a:t>
            </a:r>
            <a:r>
              <a:rPr lang="en-GB" baseline="0" dirty="0" err="1"/>
              <a:t>Toshinden</a:t>
            </a:r>
            <a:r>
              <a:rPr lang="en-GB" baseline="0" dirty="0"/>
              <a:t> (1995) and Super Mario 64 (1995), proved that 3D environments and gameplay were not just viable but great experiences.</a:t>
            </a:r>
          </a:p>
          <a:p>
            <a:endParaRPr lang="en-GB" baseline="0" dirty="0"/>
          </a:p>
          <a:p>
            <a:r>
              <a:rPr lang="en-GB" baseline="0" dirty="0"/>
              <a:t>The rise of mobile/tablet gaming and the prominence of dedicated handheld devices have allowed consumers to play games anywhere, with interconnectivity being a prominent feature of today’s smart devices.</a:t>
            </a:r>
          </a:p>
          <a:p>
            <a:endParaRPr lang="en-GB" baseline="0" dirty="0"/>
          </a:p>
          <a:p>
            <a:r>
              <a:rPr lang="en-GB" baseline="0" dirty="0"/>
              <a:t>Picture credits: https://commons.wikimedia.org/wiki/File:Atari-2600-Wood-4Sw-Set.jpg, https://commons.wikimedia.org/wiki/File:DVD-Video_bottom-side.jpg</a:t>
            </a:r>
          </a:p>
        </p:txBody>
      </p:sp>
      <p:sp>
        <p:nvSpPr>
          <p:cNvPr id="4" name="Slide Number Placeholder 3"/>
          <p:cNvSpPr>
            <a:spLocks noGrp="1"/>
          </p:cNvSpPr>
          <p:nvPr>
            <p:ph type="sldNum" sz="quarter" idx="10"/>
          </p:nvPr>
        </p:nvSpPr>
        <p:spPr/>
        <p:txBody>
          <a:bodyPr/>
          <a:lstStyle/>
          <a:p>
            <a:fld id="{7E30B4F9-F56B-4B1F-A7F6-68D0E6BDFCA5}" type="slidenum">
              <a:rPr lang="en-GB" smtClean="0"/>
              <a:t>5</a:t>
            </a:fld>
            <a:endParaRPr lang="en-GB"/>
          </a:p>
        </p:txBody>
      </p:sp>
    </p:spTree>
    <p:extLst>
      <p:ext uri="{BB962C8B-B14F-4D97-AF65-F5344CB8AC3E}">
        <p14:creationId xmlns:p14="http://schemas.microsoft.com/office/powerpoint/2010/main" val="3652756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2015 ESA report states that more 70% of households play video games worldwide, with over 50% of US households having a dedicated gaming console. There are also over a billion iOS devices.</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Starting</a:t>
            </a:r>
            <a:r>
              <a:rPr lang="en-GB" baseline="0" dirty="0"/>
              <a:t> as a gadget for those with the means to afford it, gaming is now ubiquitous modern entertainment. Constant growth in the medium and technological advancements have kept it ahead of the curve.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The rise of independent development has been brought around by low barrier to entry, as well as robust tools that assist with all areas of game development. This has allowed for high quality games to</a:t>
            </a:r>
            <a:r>
              <a:rPr lang="en-GB" baseline="0" dirty="0"/>
              <a:t> be created by teams as small as one person.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Picture credits: https://account.mojang.com/documents/brand_guidelines, http://www.publicdomainpictures.net/view-image.php?image=24835&amp;picture=video-game-controllers&amp;large=1</a:t>
            </a:r>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6</a:t>
            </a:fld>
            <a:endParaRPr lang="en-GB"/>
          </a:p>
        </p:txBody>
      </p:sp>
    </p:spTree>
    <p:extLst>
      <p:ext uri="{BB962C8B-B14F-4D97-AF65-F5344CB8AC3E}">
        <p14:creationId xmlns:p14="http://schemas.microsoft.com/office/powerpoint/2010/main" val="5311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Game engines have existed almost as</a:t>
            </a:r>
            <a:r>
              <a:rPr lang="en-GB" baseline="0" dirty="0"/>
              <a:t> long as games themselves, but were initially very limited in scale and flexibility. This meant that, typically, games were made as singular entities from scratch. Companies would occasionally develop their own in-house engines to use with first-party software, but due to rapidly advancing technology and techniques, would not be able to re-use the majority of assets created.</a:t>
            </a:r>
          </a:p>
          <a:p>
            <a:endParaRPr lang="en-GB" baseline="0" dirty="0"/>
          </a:p>
          <a:p>
            <a:r>
              <a:rPr lang="en-GB" baseline="0" dirty="0"/>
              <a:t>Third-party game engines would not rise to real prominence until 1993, when id Software released id Tech 1, used to create the wildly influential Doom. Many more engines began to emerge, such as Voxel, Build and Quake engine to name a few.  All had their own pros and cons.</a:t>
            </a:r>
          </a:p>
          <a:p>
            <a:endParaRPr lang="en-GB" baseline="0" dirty="0"/>
          </a:p>
          <a:p>
            <a:r>
              <a:rPr lang="en-GB" dirty="0"/>
              <a:t>3D gaming engines really</a:t>
            </a:r>
            <a:r>
              <a:rPr lang="en-GB" baseline="0" dirty="0"/>
              <a:t> came into their own with the release of id Tech 2 and Unreal in the late 1990s, bringing games like Deus Ex and Unreal Tournament to the fore.</a:t>
            </a:r>
          </a:p>
          <a:p>
            <a:endParaRPr lang="en-GB" baseline="0" dirty="0"/>
          </a:p>
          <a:p>
            <a:r>
              <a:rPr lang="en-GB" dirty="0"/>
              <a:t>As game engine technology</a:t>
            </a:r>
            <a:r>
              <a:rPr lang="en-GB" baseline="0" dirty="0"/>
              <a:t> has matured, the scope of their application has improved. </a:t>
            </a:r>
          </a:p>
          <a:p>
            <a:endParaRPr lang="en-GB" baseline="0" dirty="0"/>
          </a:p>
          <a:p>
            <a:r>
              <a:rPr lang="en-GB" baseline="0" dirty="0"/>
              <a:t>Picture credits: https://commons.wikimedia.org/wiki/File:Croc.5.3.10.a_gb1.jpg, https://commons.wikimedia.org/wiki/File:Utah_teapot.png</a:t>
            </a:r>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7</a:t>
            </a:fld>
            <a:endParaRPr lang="en-GB"/>
          </a:p>
        </p:txBody>
      </p:sp>
    </p:spTree>
    <p:extLst>
      <p:ext uri="{BB962C8B-B14F-4D97-AF65-F5344CB8AC3E}">
        <p14:creationId xmlns:p14="http://schemas.microsoft.com/office/powerpoint/2010/main" val="40770412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Currently there are game engines that are</a:t>
            </a:r>
            <a:r>
              <a:rPr lang="en-GB" baseline="0" dirty="0"/>
              <a:t> available for almost every possible use-case, including some that are beyond the scope of gaming. For example, Unreal offers visualization of architectural design and medical training.</a:t>
            </a:r>
          </a:p>
          <a:p>
            <a:endParaRPr lang="en-GB" baseline="0" dirty="0"/>
          </a:p>
          <a:p>
            <a:r>
              <a:rPr lang="en-GB" baseline="0" dirty="0"/>
              <a:t>Unity, Unreal and Cocos2d-x hold the majority market share for all console, PC and mobile gaming. </a:t>
            </a:r>
          </a:p>
          <a:p>
            <a:endParaRPr lang="en-GB" baseline="0" dirty="0"/>
          </a:p>
          <a:p>
            <a:r>
              <a:rPr lang="en-GB" baseline="0" dirty="0"/>
              <a:t>Due to their ease of use and creative flexibility, game engines have become by far the most popular way of creating and producing games. </a:t>
            </a:r>
          </a:p>
        </p:txBody>
      </p:sp>
      <p:sp>
        <p:nvSpPr>
          <p:cNvPr id="4" name="Slide Number Placeholder 3"/>
          <p:cNvSpPr>
            <a:spLocks noGrp="1"/>
          </p:cNvSpPr>
          <p:nvPr>
            <p:ph type="sldNum" sz="quarter" idx="10"/>
          </p:nvPr>
        </p:nvSpPr>
        <p:spPr/>
        <p:txBody>
          <a:bodyPr/>
          <a:lstStyle/>
          <a:p>
            <a:fld id="{7E30B4F9-F56B-4B1F-A7F6-68D0E6BDFCA5}" type="slidenum">
              <a:rPr lang="en-GB" smtClean="0"/>
              <a:t>8</a:t>
            </a:fld>
            <a:endParaRPr lang="en-GB"/>
          </a:p>
        </p:txBody>
      </p:sp>
    </p:spTree>
    <p:extLst>
      <p:ext uri="{BB962C8B-B14F-4D97-AF65-F5344CB8AC3E}">
        <p14:creationId xmlns:p14="http://schemas.microsoft.com/office/powerpoint/2010/main" val="420242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At present, the three major platforms</a:t>
            </a:r>
            <a:r>
              <a:rPr lang="en-GB" baseline="0" dirty="0"/>
              <a:t> are </a:t>
            </a:r>
            <a:r>
              <a:rPr lang="en-GB" dirty="0"/>
              <a:t>Console, PC and Mobile. These</a:t>
            </a:r>
            <a:r>
              <a:rPr lang="en-GB" baseline="0" dirty="0"/>
              <a:t> different platforms have their individual hardware variations (e.g., different consoles, different PC configurations, different phones) that also factor into development. You see many games that run well on a PS4 but not on an XBOX One, and vice versa.</a:t>
            </a:r>
            <a:endParaRPr lang="en-GB" dirty="0"/>
          </a:p>
          <a:p>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Always consider, as early as possible, the different design methodologies for every platform that you want to work with. Bottlenecks in </a:t>
            </a:r>
            <a:r>
              <a:rPr lang="en-GB" dirty="0"/>
              <a:t>processing power, viewport size and different control schemes </a:t>
            </a:r>
            <a:r>
              <a:rPr lang="en-GB" baseline="0" dirty="0"/>
              <a:t>will become issues if not considered. </a:t>
            </a:r>
          </a:p>
          <a:p>
            <a:endParaRPr lang="en-GB" baseline="0" dirty="0"/>
          </a:p>
          <a:p>
            <a:r>
              <a:rPr lang="en-GB" baseline="0" dirty="0"/>
              <a:t>With the advent of VR and AR, the fundamental mechanics of a game will need to be considered and potentially altered in order to avoid discomfort for the user.</a:t>
            </a:r>
          </a:p>
          <a:p>
            <a:endParaRPr lang="en-GB"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GB" dirty="0"/>
              <a:t>Other considerations: What is the typical audience for each platform? What is the expected price point?</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a:t>Image credit: https://en.wikipedia.org/wiki/File:Google-Cardboard.jpg</a:t>
            </a:r>
          </a:p>
          <a:p>
            <a:endParaRPr lang="en-GB" dirty="0"/>
          </a:p>
        </p:txBody>
      </p:sp>
      <p:sp>
        <p:nvSpPr>
          <p:cNvPr id="4" name="Slide Number Placeholder 3"/>
          <p:cNvSpPr>
            <a:spLocks noGrp="1"/>
          </p:cNvSpPr>
          <p:nvPr>
            <p:ph type="sldNum" sz="quarter" idx="10"/>
          </p:nvPr>
        </p:nvSpPr>
        <p:spPr/>
        <p:txBody>
          <a:bodyPr/>
          <a:lstStyle/>
          <a:p>
            <a:fld id="{7E30B4F9-F56B-4B1F-A7F6-68D0E6BDFCA5}" type="slidenum">
              <a:rPr lang="en-GB" smtClean="0"/>
              <a:t>9</a:t>
            </a:fld>
            <a:endParaRPr lang="en-GB"/>
          </a:p>
        </p:txBody>
      </p:sp>
    </p:spTree>
    <p:extLst>
      <p:ext uri="{BB962C8B-B14F-4D97-AF65-F5344CB8AC3E}">
        <p14:creationId xmlns:p14="http://schemas.microsoft.com/office/powerpoint/2010/main" val="1877717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7951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059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tx2"/>
                </a:solidFill>
              </a:rPr>
              <a:t>© 2020 Arm Limited</a:t>
            </a:r>
          </a:p>
        </p:txBody>
      </p:sp>
    </p:spTree>
    <p:extLst>
      <p:ext uri="{BB962C8B-B14F-4D97-AF65-F5344CB8AC3E}">
        <p14:creationId xmlns:p14="http://schemas.microsoft.com/office/powerpoint/2010/main" val="17719598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D86ACCD9-F471-43BC-B77A-0C37A0363E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tx2"/>
              </a:solidFill>
              <a:cs typeface="ＭＳ Ｐゴシック" charset="0"/>
            </a:endParaRPr>
          </a:p>
        </p:txBody>
      </p:sp>
      <p:sp>
        <p:nvSpPr>
          <p:cNvPr id="8" name="TextBox 20">
            <a:extLst>
              <a:ext uri="{FF2B5EF4-FFF2-40B4-BE49-F238E27FC236}">
                <a16:creationId xmlns:a16="http://schemas.microsoft.com/office/drawing/2014/main" id="{5B1BEE8E-C9DD-4507-ABC1-BE5E4AA64E08}"/>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pic>
        <p:nvPicPr>
          <p:cNvPr id="9" name="Picture 9">
            <a:extLst>
              <a:ext uri="{FF2B5EF4-FFF2-40B4-BE49-F238E27FC236}">
                <a16:creationId xmlns:a16="http://schemas.microsoft.com/office/drawing/2014/main" id="{ED085226-B7FC-4237-9307-87DDA9C6ACC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04875" y="1206500"/>
            <a:ext cx="223996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itle 1"/>
          <p:cNvSpPr>
            <a:spLocks noGrp="1"/>
          </p:cNvSpPr>
          <p:nvPr>
            <p:ph type="title"/>
          </p:nvPr>
        </p:nvSpPr>
        <p:spPr>
          <a:xfrm>
            <a:off x="6294006" y="2057639"/>
            <a:ext cx="5045507" cy="1556425"/>
          </a:xfrm>
        </p:spPr>
        <p:txBody>
          <a:bodyPr anchor="ctr" anchorCtr="0"/>
          <a:lstStyle>
            <a:lvl1pPr algn="r">
              <a:lnSpc>
                <a:spcPct val="85000"/>
              </a:lnSpc>
              <a:defRPr sz="5500" b="0" spc="-100" baseline="0">
                <a:solidFill>
                  <a:schemeClr val="bg1"/>
                </a:solidFill>
              </a:defRPr>
            </a:lvl1pPr>
          </a:lstStyle>
          <a:p>
            <a:r>
              <a:rPr lang="en-US"/>
              <a:t>Click to edit Master title style</a:t>
            </a:r>
            <a:endParaRPr lang="en-US" dirty="0"/>
          </a:p>
        </p:txBody>
      </p:sp>
      <p:sp>
        <p:nvSpPr>
          <p:cNvPr id="20" name="Subtitle 2"/>
          <p:cNvSpPr>
            <a:spLocks noGrp="1"/>
          </p:cNvSpPr>
          <p:nvPr>
            <p:ph type="subTitle" idx="1"/>
          </p:nvPr>
        </p:nvSpPr>
        <p:spPr>
          <a:xfrm>
            <a:off x="6298735" y="3671282"/>
            <a:ext cx="5040778" cy="739253"/>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1" name="Text Placeholder 28"/>
          <p:cNvSpPr>
            <a:spLocks noGrp="1"/>
          </p:cNvSpPr>
          <p:nvPr>
            <p:ph type="body" sz="quarter" idx="12"/>
          </p:nvPr>
        </p:nvSpPr>
        <p:spPr>
          <a:xfrm>
            <a:off x="6294006" y="5562481"/>
            <a:ext cx="5041572" cy="239159"/>
          </a:xfrm>
        </p:spPr>
        <p:txBody>
          <a:bodyPr/>
          <a:lstStyle>
            <a:lvl1pPr algn="r">
              <a:spcAft>
                <a:spcPts val="600"/>
              </a:spcAft>
              <a:defRPr sz="1600">
                <a:solidFill>
                  <a:schemeClr val="bg1"/>
                </a:solidFill>
              </a:defRPr>
            </a:lvl1pPr>
          </a:lstStyle>
          <a:p>
            <a:pPr lvl="0"/>
            <a:r>
              <a:rPr lang="en-US" dirty="0"/>
              <a:t>Edit Master text styles</a:t>
            </a:r>
          </a:p>
        </p:txBody>
      </p:sp>
      <p:sp>
        <p:nvSpPr>
          <p:cNvPr id="22" name="Text Placeholder 28"/>
          <p:cNvSpPr>
            <a:spLocks noGrp="1"/>
          </p:cNvSpPr>
          <p:nvPr>
            <p:ph type="body" sz="quarter" idx="13"/>
          </p:nvPr>
        </p:nvSpPr>
        <p:spPr>
          <a:xfrm>
            <a:off x="6294006" y="5872361"/>
            <a:ext cx="5041572" cy="239159"/>
          </a:xfrm>
        </p:spPr>
        <p:txBody>
          <a:bodyPr/>
          <a:lstStyle>
            <a:lvl1pPr algn="r">
              <a:spcAft>
                <a:spcPts val="600"/>
              </a:spcAft>
              <a:defRPr sz="1600">
                <a:solidFill>
                  <a:schemeClr val="bg1"/>
                </a:solidFill>
              </a:defRPr>
            </a:lvl1pPr>
          </a:lstStyle>
          <a:p>
            <a:pPr lvl="0"/>
            <a:r>
              <a:rPr lang="en-US"/>
              <a:t>Edit Master text styles</a:t>
            </a:r>
          </a:p>
        </p:txBody>
      </p:sp>
      <p:sp>
        <p:nvSpPr>
          <p:cNvPr id="23" name="Text Placeholder 3"/>
          <p:cNvSpPr>
            <a:spLocks noGrp="1"/>
          </p:cNvSpPr>
          <p:nvPr>
            <p:ph type="body" sz="quarter" idx="14"/>
          </p:nvPr>
        </p:nvSpPr>
        <p:spPr>
          <a:xfrm>
            <a:off x="7071306" y="1639338"/>
            <a:ext cx="4268207" cy="289871"/>
          </a:xfrm>
        </p:spPr>
        <p:txBody>
          <a:bodyPr/>
          <a:lstStyle>
            <a:lvl1pPr algn="r">
              <a:defRPr sz="2400" baseline="0">
                <a:solidFill>
                  <a:schemeClr val="bg1"/>
                </a:solidFill>
              </a:defRPr>
            </a:lvl1pPr>
          </a:lstStyle>
          <a:p>
            <a:pPr lvl="0"/>
            <a:r>
              <a:rPr lang="en-US"/>
              <a:t>Edit Master text styles</a:t>
            </a:r>
          </a:p>
        </p:txBody>
      </p:sp>
      <p:pic>
        <p:nvPicPr>
          <p:cNvPr id="11" name="Picture 10">
            <a:extLst>
              <a:ext uri="{FF2B5EF4-FFF2-40B4-BE49-F238E27FC236}">
                <a16:creationId xmlns:a16="http://schemas.microsoft.com/office/drawing/2014/main" id="{F1A21F85-3482-47FB-AA36-A85B96F2EBB8}"/>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31465439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6103453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99408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 name="Text Placeholder 2"/>
          <p:cNvSpPr>
            <a:spLocks noGrp="1"/>
          </p:cNvSpPr>
          <p:nvPr>
            <p:ph idx="1"/>
          </p:nvPr>
        </p:nvSpPr>
        <p:spPr>
          <a:xfrm>
            <a:off x="492125" y="1479468"/>
            <a:ext cx="1118076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7642112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6CEC54C1-485F-40D2-B042-79849DAFE15A}"/>
              </a:ext>
            </a:extLst>
          </p:cNvPr>
          <p:cNvCxnSpPr>
            <a:cxnSpLocks/>
          </p:cNvCxnSpPr>
          <p:nvPr userDrawn="1"/>
        </p:nvCxnSpPr>
        <p:spPr>
          <a:xfrm>
            <a:off x="6096000" y="1662113"/>
            <a:ext cx="0" cy="447357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spcAft>
                <a:spcPts val="0"/>
              </a:spcAft>
              <a:buNone/>
              <a:defRPr sz="2400">
                <a:solidFill>
                  <a:schemeClr val="tx2">
                    <a:lumMod val="60000"/>
                    <a:lumOff val="40000"/>
                  </a:schemeClr>
                </a:solidFill>
              </a:defRPr>
            </a:lvl1pPr>
          </a:lstStyle>
          <a:p>
            <a:pPr lvl="0"/>
            <a:r>
              <a:rPr lang="en-US"/>
              <a:t>Edit Master text styles</a:t>
            </a:r>
          </a:p>
        </p:txBody>
      </p:sp>
      <p:sp>
        <p:nvSpPr>
          <p:cNvPr id="9" name="Text Placeholder 131"/>
          <p:cNvSpPr>
            <a:spLocks noGrp="1"/>
          </p:cNvSpPr>
          <p:nvPr>
            <p:ph type="body" sz="quarter" idx="16"/>
          </p:nvPr>
        </p:nvSpPr>
        <p:spPr>
          <a:xfrm>
            <a:off x="492125"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4" name="Content Placeholder 3"/>
          <p:cNvSpPr>
            <a:spLocks noGrp="1"/>
          </p:cNvSpPr>
          <p:nvPr>
            <p:ph sz="quarter" idx="19"/>
          </p:nvPr>
        </p:nvSpPr>
        <p:spPr>
          <a:xfrm>
            <a:off x="492125" y="2361952"/>
            <a:ext cx="5332941" cy="3605743"/>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131"/>
          <p:cNvSpPr>
            <a:spLocks noGrp="1"/>
          </p:cNvSpPr>
          <p:nvPr>
            <p:ph type="body" sz="quarter" idx="18"/>
          </p:nvPr>
        </p:nvSpPr>
        <p:spPr>
          <a:xfrm>
            <a:off x="6341534" y="1620481"/>
            <a:ext cx="5332942"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8" name="Content Placeholder 7"/>
          <p:cNvSpPr>
            <a:spLocks noGrp="1"/>
          </p:cNvSpPr>
          <p:nvPr>
            <p:ph sz="quarter" idx="20"/>
          </p:nvPr>
        </p:nvSpPr>
        <p:spPr>
          <a:xfrm>
            <a:off x="6341534" y="2362483"/>
            <a:ext cx="5331354" cy="3605212"/>
          </a:xfr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59526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ECD41E8-8F7A-4802-BD8A-6CACEC985F17}"/>
              </a:ext>
            </a:extLst>
          </p:cNvPr>
          <p:cNvGrpSpPr>
            <a:grpSpLocks/>
          </p:cNvGrpSpPr>
          <p:nvPr userDrawn="1"/>
        </p:nvGrpSpPr>
        <p:grpSpPr bwMode="auto">
          <a:xfrm>
            <a:off x="4148138" y="1754188"/>
            <a:ext cx="3903662" cy="4305300"/>
            <a:chOff x="3706307" y="1883391"/>
            <a:chExt cx="3803176" cy="4472959"/>
          </a:xfrm>
        </p:grpSpPr>
        <p:cxnSp>
          <p:nvCxnSpPr>
            <p:cNvPr id="11" name="Straight Connector 10">
              <a:extLst>
                <a:ext uri="{FF2B5EF4-FFF2-40B4-BE49-F238E27FC236}">
                  <a16:creationId xmlns:a16="http://schemas.microsoft.com/office/drawing/2014/main" id="{AC4DA0A3-5394-4DD3-8DBF-449419EB9BEC}"/>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7F2575E8-95EA-447D-9561-5F51443D866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2373786"/>
            <a:ext cx="3359281" cy="3605945"/>
          </a:xfrm>
          <a:prstGeom prst="rect">
            <a:avLst/>
          </a:prstGeo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p:txBody>
      </p:sp>
      <p:sp>
        <p:nvSpPr>
          <p:cNvPr id="100" name="Text Placeholder 131"/>
          <p:cNvSpPr>
            <a:spLocks noGrp="1"/>
          </p:cNvSpPr>
          <p:nvPr>
            <p:ph type="body" sz="quarter" idx="16"/>
          </p:nvPr>
        </p:nvSpPr>
        <p:spPr>
          <a:xfrm>
            <a:off x="492125"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3" name="Text Placeholder 2"/>
          <p:cNvSpPr>
            <a:spLocks noGrp="1"/>
          </p:cNvSpPr>
          <p:nvPr>
            <p:ph idx="17"/>
          </p:nvPr>
        </p:nvSpPr>
        <p:spPr>
          <a:xfrm>
            <a:off x="4444207" y="2373786"/>
            <a:ext cx="3359281" cy="3605945"/>
          </a:xfrm>
          <a:prstGeom prst="rect">
            <a:avLst/>
          </a:prstGeom>
        </p:spPr>
        <p:txBody>
          <a:bodyPr/>
          <a:lstStyle>
            <a:lvl1pPr marL="0" indent="0">
              <a:buNone/>
              <a:defRPr/>
            </a:lvl1pPr>
          </a:lstStyle>
          <a:p>
            <a:pPr lvl="0"/>
            <a:r>
              <a:rPr lang="en-US"/>
              <a:t>Edit Master text styles</a:t>
            </a:r>
          </a:p>
          <a:p>
            <a:pPr lvl="1"/>
            <a:r>
              <a:rPr lang="en-US"/>
              <a:t>Second level</a:t>
            </a:r>
          </a:p>
        </p:txBody>
      </p:sp>
      <p:sp>
        <p:nvSpPr>
          <p:cNvPr id="14" name="Text Placeholder 2"/>
          <p:cNvSpPr>
            <a:spLocks noGrp="1"/>
          </p:cNvSpPr>
          <p:nvPr>
            <p:ph idx="18"/>
          </p:nvPr>
        </p:nvSpPr>
        <p:spPr>
          <a:xfrm>
            <a:off x="8300113" y="2373786"/>
            <a:ext cx="3359281" cy="3605945"/>
          </a:xfrm>
          <a:prstGeom prst="rect">
            <a:avLst/>
          </a:prstGeo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
        <p:nvSpPr>
          <p:cNvPr id="15" name="Text Placeholder 131"/>
          <p:cNvSpPr>
            <a:spLocks noGrp="1"/>
          </p:cNvSpPr>
          <p:nvPr>
            <p:ph type="body" sz="quarter" idx="19"/>
          </p:nvPr>
        </p:nvSpPr>
        <p:spPr>
          <a:xfrm>
            <a:off x="4419997"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6" name="Text Placeholder 131"/>
          <p:cNvSpPr>
            <a:spLocks noGrp="1"/>
          </p:cNvSpPr>
          <p:nvPr>
            <p:ph type="body" sz="quarter" idx="20"/>
          </p:nvPr>
        </p:nvSpPr>
        <p:spPr>
          <a:xfrm>
            <a:off x="8299449" y="1611050"/>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Tree>
    <p:extLst>
      <p:ext uri="{BB962C8B-B14F-4D97-AF65-F5344CB8AC3E}">
        <p14:creationId xmlns:p14="http://schemas.microsoft.com/office/powerpoint/2010/main" val="29493844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1F5E88F4-34BF-4FB5-900D-00FBACE9F35D}"/>
              </a:ext>
            </a:extLst>
          </p:cNvPr>
          <p:cNvCxnSpPr>
            <a:cxnSpLocks/>
          </p:cNvCxnSpPr>
          <p:nvPr userDrawn="1"/>
        </p:nvCxnSpPr>
        <p:spPr>
          <a:xfrm>
            <a:off x="3233738" y="16319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dirty="0">
                <a:solidFill>
                  <a:schemeClr val="tx2">
                    <a:lumMod val="60000"/>
                    <a:lumOff val="40000"/>
                  </a:schemeClr>
                </a:solidFill>
              </a:defRPr>
            </a:lvl1pPr>
          </a:lstStyle>
          <a:p>
            <a:pPr lvl="0"/>
            <a:r>
              <a:rPr lang="en-US"/>
              <a:t>Edit Master text styles</a:t>
            </a:r>
          </a:p>
        </p:txBody>
      </p:sp>
      <p:sp>
        <p:nvSpPr>
          <p:cNvPr id="47" name="Text Placeholder 2"/>
          <p:cNvSpPr>
            <a:spLocks noGrp="1"/>
          </p:cNvSpPr>
          <p:nvPr>
            <p:ph idx="14"/>
          </p:nvPr>
        </p:nvSpPr>
        <p:spPr>
          <a:xfrm>
            <a:off x="3369738" y="1631112"/>
            <a:ext cx="8303150" cy="4086426"/>
          </a:xfrm>
          <a:prstGeom prst="rect">
            <a:avLst/>
          </a:prstGeom>
        </p:spPr>
        <p:txBody>
          <a:bodyPr/>
          <a:lstStyle>
            <a:lvl1pPr marL="0" indent="0">
              <a:buNone/>
              <a:defRPr b="0"/>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Text Placeholder 2"/>
          <p:cNvSpPr>
            <a:spLocks noGrp="1"/>
          </p:cNvSpPr>
          <p:nvPr>
            <p:ph idx="1"/>
          </p:nvPr>
        </p:nvSpPr>
        <p:spPr>
          <a:xfrm>
            <a:off x="492789" y="1631112"/>
            <a:ext cx="2606011" cy="4086426"/>
          </a:xfrm>
          <a:prstGeom prst="rect">
            <a:avLst/>
          </a:prstGeom>
        </p:spPr>
        <p:txBody>
          <a:bodyPr/>
          <a:lstStyle>
            <a:lvl1pPr marL="0" indent="0">
              <a:buNone/>
              <a:defRPr/>
            </a:lvl1pPr>
            <a:lvl2pPr>
              <a:defRPr>
                <a:solidFill>
                  <a:srgbClr val="383838"/>
                </a:solidFill>
              </a:defRPr>
            </a:lvl2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67163445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ECCBF85B-6B38-418B-B229-63FD770EDEA7}"/>
              </a:ext>
            </a:extLst>
          </p:cNvPr>
          <p:cNvCxnSpPr>
            <a:cxnSpLocks/>
          </p:cNvCxnSpPr>
          <p:nvPr userDrawn="1"/>
        </p:nvCxnSpPr>
        <p:spPr>
          <a:xfrm>
            <a:off x="8932863" y="1746250"/>
            <a:ext cx="0" cy="4086225"/>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4" name="Content Placeholder 3"/>
          <p:cNvSpPr>
            <a:spLocks noGrp="1"/>
          </p:cNvSpPr>
          <p:nvPr>
            <p:ph sz="quarter" idx="14"/>
          </p:nvPr>
        </p:nvSpPr>
        <p:spPr>
          <a:xfrm>
            <a:off x="492125" y="1746560"/>
            <a:ext cx="8305669" cy="4086428"/>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15"/>
          </p:nvPr>
        </p:nvSpPr>
        <p:spPr>
          <a:xfrm>
            <a:off x="9037638" y="1746560"/>
            <a:ext cx="2635250" cy="4086428"/>
          </a:xfrm>
        </p:spPr>
        <p:txBody>
          <a:bodyPr/>
          <a:lstStyle>
            <a:lvl1pPr marL="0" indent="0">
              <a:buNone/>
              <a:defRPr/>
            </a:lvl1pPr>
            <a:lvl2pPr>
              <a:defRPr>
                <a:solidFill>
                  <a:srgbClr val="383838"/>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81196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8285521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grpSp>
        <p:nvGrpSpPr>
          <p:cNvPr id="10" name="Group 6">
            <a:extLst>
              <a:ext uri="{FF2B5EF4-FFF2-40B4-BE49-F238E27FC236}">
                <a16:creationId xmlns:a16="http://schemas.microsoft.com/office/drawing/2014/main" id="{114A2708-7A8B-4D20-8225-CD1C8C761ACF}"/>
              </a:ext>
            </a:extLst>
          </p:cNvPr>
          <p:cNvGrpSpPr>
            <a:grpSpLocks/>
          </p:cNvGrpSpPr>
          <p:nvPr userDrawn="1"/>
        </p:nvGrpSpPr>
        <p:grpSpPr bwMode="auto">
          <a:xfrm>
            <a:off x="4148138" y="1625600"/>
            <a:ext cx="3903662" cy="4305300"/>
            <a:chOff x="3706307" y="1883391"/>
            <a:chExt cx="3803176" cy="4472959"/>
          </a:xfrm>
        </p:grpSpPr>
        <p:cxnSp>
          <p:nvCxnSpPr>
            <p:cNvPr id="11" name="Straight Connector 10">
              <a:extLst>
                <a:ext uri="{FF2B5EF4-FFF2-40B4-BE49-F238E27FC236}">
                  <a16:creationId xmlns:a16="http://schemas.microsoft.com/office/drawing/2014/main" id="{EB25F9CF-0B60-43CC-9056-F30880901E51}"/>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A81E11-C818-456E-B39B-0D107A2FB43F}"/>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dirty="0"/>
              <a:t>Edit Master text styles</a:t>
            </a:r>
          </a:p>
        </p:txBody>
      </p:sp>
      <p:sp>
        <p:nvSpPr>
          <p:cNvPr id="18" name="Text Placeholder 131"/>
          <p:cNvSpPr>
            <a:spLocks noGrp="1"/>
          </p:cNvSpPr>
          <p:nvPr>
            <p:ph type="body" sz="quarter" idx="16"/>
          </p:nvPr>
        </p:nvSpPr>
        <p:spPr>
          <a:xfrm>
            <a:off x="492125" y="1562924"/>
            <a:ext cx="3359945" cy="560696"/>
          </a:xfrm>
        </p:spPr>
        <p:txBody>
          <a:bodyPr anchor="b" anchorCtr="0"/>
          <a:lstStyle>
            <a:lvl1pPr marL="0" marR="0" indent="0" algn="l" defTabSz="914400" rtl="0" eaLnBrk="1" fontAlgn="auto" latinLnBrk="0" hangingPunct="1">
              <a:lnSpc>
                <a:spcPct val="90000"/>
              </a:lnSpc>
              <a:spcBef>
                <a:spcPts val="0"/>
              </a:spcBef>
              <a:spcAft>
                <a:spcPts val="600"/>
              </a:spcAft>
              <a:buClrTx/>
              <a:buSzTx/>
              <a:buFont typeface="Arial" panose="020B0604020202020204" pitchFamily="34" charset="0"/>
              <a:buNone/>
              <a:tabLst/>
              <a:defRPr b="0">
                <a:solidFill>
                  <a:schemeClr val="accent1"/>
                </a:solidFill>
              </a:defRPr>
            </a:lvl1pPr>
          </a:lstStyle>
          <a:p>
            <a:pPr lvl="0"/>
            <a:r>
              <a:rPr lang="en-US" dirty="0"/>
              <a:t>Edit Master text styles</a:t>
            </a:r>
          </a:p>
        </p:txBody>
      </p:sp>
      <p:sp>
        <p:nvSpPr>
          <p:cNvPr id="19" name="Text Placeholder 131"/>
          <p:cNvSpPr>
            <a:spLocks noGrp="1"/>
          </p:cNvSpPr>
          <p:nvPr>
            <p:ph type="body" sz="quarter" idx="17"/>
          </p:nvPr>
        </p:nvSpPr>
        <p:spPr>
          <a:xfrm>
            <a:off x="4416027"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20" name="Text Placeholder 131"/>
          <p:cNvSpPr>
            <a:spLocks noGrp="1"/>
          </p:cNvSpPr>
          <p:nvPr>
            <p:ph type="body" sz="quarter" idx="18"/>
          </p:nvPr>
        </p:nvSpPr>
        <p:spPr>
          <a:xfrm>
            <a:off x="8306264" y="1569937"/>
            <a:ext cx="3359945" cy="560696"/>
          </a:xfrm>
        </p:spPr>
        <p:txBody>
          <a:bodyPr anchor="b" anchorCtr="0"/>
          <a:lstStyle>
            <a:lvl1pPr marL="0" indent="0">
              <a:buNone/>
              <a:defRPr lang="en-US" sz="2400" b="0" kern="1200" dirty="0" smtClean="0">
                <a:solidFill>
                  <a:schemeClr val="accent1"/>
                </a:solidFill>
                <a:latin typeface="+mn-lt"/>
                <a:ea typeface="ＭＳ Ｐゴシック" charset="0"/>
                <a:cs typeface="ＭＳ Ｐゴシック" charset="0"/>
              </a:defRPr>
            </a:lvl1pPr>
          </a:lstStyle>
          <a:p>
            <a:pPr lvl="0"/>
            <a:r>
              <a:rPr lang="en-US" dirty="0"/>
              <a:t>Edit Master text styles</a:t>
            </a:r>
          </a:p>
        </p:txBody>
      </p:sp>
      <p:sp>
        <p:nvSpPr>
          <p:cNvPr id="4" name="Content Placeholder 3"/>
          <p:cNvSpPr>
            <a:spLocks noGrp="1"/>
          </p:cNvSpPr>
          <p:nvPr>
            <p:ph sz="quarter" idx="19"/>
          </p:nvPr>
        </p:nvSpPr>
        <p:spPr>
          <a:xfrm>
            <a:off x="492125" y="2323016"/>
            <a:ext cx="3359945" cy="3608590"/>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6" name="Content Placeholder 5"/>
          <p:cNvSpPr>
            <a:spLocks noGrp="1"/>
          </p:cNvSpPr>
          <p:nvPr>
            <p:ph sz="quarter" idx="20"/>
          </p:nvPr>
        </p:nvSpPr>
        <p:spPr>
          <a:xfrm>
            <a:off x="4416027" y="2323016"/>
            <a:ext cx="3359548"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9" name="Content Placeholder 8"/>
          <p:cNvSpPr>
            <a:spLocks noGrp="1"/>
          </p:cNvSpPr>
          <p:nvPr>
            <p:ph sz="quarter" idx="21"/>
          </p:nvPr>
        </p:nvSpPr>
        <p:spPr>
          <a:xfrm>
            <a:off x="8306264" y="2323016"/>
            <a:ext cx="3360274" cy="3608387"/>
          </a:xfr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284970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6" name="Picture Placeholder 5"/>
          <p:cNvSpPr>
            <a:spLocks noGrp="1"/>
          </p:cNvSpPr>
          <p:nvPr>
            <p:ph type="pic" sz="quarter" idx="17"/>
          </p:nvPr>
        </p:nvSpPr>
        <p:spPr>
          <a:xfrm>
            <a:off x="3354388" y="1671610"/>
            <a:ext cx="2606675" cy="1953683"/>
          </a:xfrm>
        </p:spPr>
        <p:txBody>
          <a:bodyPr/>
          <a:lstStyle>
            <a:lvl1pPr marL="0" indent="0">
              <a:buNone/>
              <a:defRPr/>
            </a:lvl1pPr>
          </a:lstStyle>
          <a:p>
            <a:pPr lvl="0"/>
            <a:r>
              <a:rPr lang="en-US" noProof="0" dirty="0"/>
              <a:t>Click icon to add picture</a:t>
            </a:r>
          </a:p>
        </p:txBody>
      </p:sp>
      <p:sp>
        <p:nvSpPr>
          <p:cNvPr id="104" name="Picture Placeholder 5"/>
          <p:cNvSpPr>
            <a:spLocks noGrp="1"/>
          </p:cNvSpPr>
          <p:nvPr>
            <p:ph type="pic" sz="quarter" idx="18"/>
          </p:nvPr>
        </p:nvSpPr>
        <p:spPr>
          <a:xfrm>
            <a:off x="3354388" y="3809037"/>
            <a:ext cx="2606675" cy="1953683"/>
          </a:xfrm>
        </p:spPr>
        <p:txBody>
          <a:bodyPr/>
          <a:lstStyle>
            <a:lvl1pPr marL="0" indent="0">
              <a:buNone/>
              <a:defRPr/>
            </a:lvl1pPr>
          </a:lstStyle>
          <a:p>
            <a:pPr lvl="0"/>
            <a:r>
              <a:rPr lang="en-US" noProof="0" dirty="0"/>
              <a:t>Click icon to add picture</a:t>
            </a:r>
          </a:p>
        </p:txBody>
      </p:sp>
      <p:sp>
        <p:nvSpPr>
          <p:cNvPr id="105" name="Picture Placeholder 5"/>
          <p:cNvSpPr>
            <a:spLocks noGrp="1"/>
          </p:cNvSpPr>
          <p:nvPr>
            <p:ph type="pic" sz="quarter" idx="19"/>
          </p:nvPr>
        </p:nvSpPr>
        <p:spPr>
          <a:xfrm>
            <a:off x="9066213" y="1671610"/>
            <a:ext cx="2606675" cy="1953683"/>
          </a:xfrm>
        </p:spPr>
        <p:txBody>
          <a:bodyPr/>
          <a:lstStyle>
            <a:lvl1pPr marL="0" indent="0">
              <a:buNone/>
              <a:defRPr/>
            </a:lvl1pPr>
          </a:lstStyle>
          <a:p>
            <a:pPr lvl="0"/>
            <a:r>
              <a:rPr lang="en-US" noProof="0" dirty="0"/>
              <a:t>Click icon to add picture</a:t>
            </a:r>
          </a:p>
        </p:txBody>
      </p:sp>
      <p:sp>
        <p:nvSpPr>
          <p:cNvPr id="106" name="Picture Placeholder 5"/>
          <p:cNvSpPr>
            <a:spLocks noGrp="1"/>
          </p:cNvSpPr>
          <p:nvPr>
            <p:ph type="pic" sz="quarter" idx="20"/>
          </p:nvPr>
        </p:nvSpPr>
        <p:spPr>
          <a:xfrm>
            <a:off x="9066213" y="3809037"/>
            <a:ext cx="2606675" cy="1953683"/>
          </a:xfrm>
        </p:spPr>
        <p:txBody>
          <a:bodyPr/>
          <a:lstStyle>
            <a:lvl1pPr marL="0" indent="0">
              <a:buNone/>
              <a:defRPr/>
            </a:lvl1pPr>
          </a:lstStyle>
          <a:p>
            <a:pPr lvl="0"/>
            <a:r>
              <a:rPr lang="en-US" noProof="0" dirty="0"/>
              <a:t>Click icon to add picture</a:t>
            </a:r>
          </a:p>
        </p:txBody>
      </p:sp>
      <p:sp>
        <p:nvSpPr>
          <p:cNvPr id="14" name="Text Placeholder 7"/>
          <p:cNvSpPr>
            <a:spLocks noGrp="1"/>
          </p:cNvSpPr>
          <p:nvPr>
            <p:ph type="body" sz="quarter" idx="21"/>
          </p:nvPr>
        </p:nvSpPr>
        <p:spPr>
          <a:xfrm>
            <a:off x="492125" y="1671610"/>
            <a:ext cx="2606675" cy="4086225"/>
          </a:xfr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ext Placeholder 7"/>
          <p:cNvSpPr>
            <a:spLocks noGrp="1"/>
          </p:cNvSpPr>
          <p:nvPr>
            <p:ph type="body" sz="quarter" idx="22"/>
          </p:nvPr>
        </p:nvSpPr>
        <p:spPr>
          <a:xfrm>
            <a:off x="6220216" y="1671610"/>
            <a:ext cx="2606675" cy="4086225"/>
          </a:xfrm>
        </p:spPr>
        <p:txBody>
          <a:bodyPr/>
          <a:lstStyle>
            <a:lvl1pPr marL="0" indent="0">
              <a:buNone/>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276670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789" y="1671612"/>
            <a:ext cx="5467744" cy="4086426"/>
          </a:xfrm>
          <a:prstGeom prst="rect">
            <a:avLst/>
          </a:prstGeom>
        </p:spPr>
        <p:txBody>
          <a:bodyPr/>
          <a:lstStyle>
            <a:lvl1pPr marL="0" indent="0">
              <a:buNone/>
              <a:defRPr/>
            </a:lvl1pPr>
            <a:lvl2pPr>
              <a:defRPr>
                <a:solidFill>
                  <a:srgbClr val="383838"/>
                </a:solidFill>
              </a:defRPr>
            </a:lvl2pPr>
            <a:lvl3pPr>
              <a:defRPr>
                <a:solidFill>
                  <a:srgbClr val="383838"/>
                </a:solidFill>
              </a:defRPr>
            </a:lvl3pPr>
          </a:lstStyle>
          <a:p>
            <a:pPr lvl="0"/>
            <a:r>
              <a:rPr lang="en-US"/>
              <a:t>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11237" y="1671610"/>
            <a:ext cx="5461651" cy="4086427"/>
          </a:xfrm>
        </p:spPr>
        <p:txBody>
          <a:bodyPr/>
          <a:lstStyle>
            <a:lvl1pPr marL="0" indent="0">
              <a:buNone/>
              <a:defRPr/>
            </a:lvl1pPr>
          </a:lstStyle>
          <a:p>
            <a:pPr lvl="0"/>
            <a:r>
              <a:rPr lang="en-US" noProof="0" dirty="0"/>
              <a:t>Click icon to add picture</a:t>
            </a:r>
          </a:p>
        </p:txBody>
      </p:sp>
    </p:spTree>
    <p:extLst>
      <p:ext uri="{BB962C8B-B14F-4D97-AF65-F5344CB8AC3E}">
        <p14:creationId xmlns:p14="http://schemas.microsoft.com/office/powerpoint/2010/main" val="3917060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atin typeface="+mn-lt"/>
              </a:defRPr>
            </a:lvl1pPr>
          </a:lstStyle>
          <a:p>
            <a:r>
              <a:rPr lang="en-US" dirty="0"/>
              <a:t>Click to edit Master title style</a:t>
            </a:r>
          </a:p>
        </p:txBody>
      </p:sp>
      <p:sp>
        <p:nvSpPr>
          <p:cNvPr id="10" name="Table Placeholder 3"/>
          <p:cNvSpPr>
            <a:spLocks noGrp="1"/>
          </p:cNvSpPr>
          <p:nvPr>
            <p:ph type="tbl" sz="quarter" idx="13"/>
          </p:nvPr>
        </p:nvSpPr>
        <p:spPr>
          <a:xfrm>
            <a:off x="492789" y="1536022"/>
            <a:ext cx="11180867" cy="4087104"/>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16776218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
        <p:nvSpPr>
          <p:cNvPr id="44"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tx2">
                    <a:lumMod val="60000"/>
                    <a:lumOff val="40000"/>
                  </a:schemeClr>
                </a:solidFill>
              </a:defRPr>
            </a:lvl1pPr>
          </a:lstStyle>
          <a:p>
            <a:pPr lvl="0"/>
            <a:r>
              <a:rPr lang="en-US"/>
              <a:t>Edit Master text styles</a:t>
            </a:r>
          </a:p>
        </p:txBody>
      </p:sp>
      <p:sp>
        <p:nvSpPr>
          <p:cNvPr id="7" name="Text Placeholder 2"/>
          <p:cNvSpPr>
            <a:spLocks noGrp="1"/>
          </p:cNvSpPr>
          <p:nvPr>
            <p:ph idx="1"/>
          </p:nvPr>
        </p:nvSpPr>
        <p:spPr>
          <a:xfrm>
            <a:off x="492125" y="1745884"/>
            <a:ext cx="11180867" cy="4087104"/>
          </a:xfrm>
          <a:prstGeom prst="rect">
            <a:avLst/>
          </a:prstGeom>
        </p:spPr>
        <p:txBody>
          <a:bodyPr/>
          <a:lstStyle>
            <a:lvl1pPr marL="0" indent="0">
              <a:buNone/>
              <a:defRPr>
                <a:solidFill>
                  <a:srgbClr val="383838"/>
                </a:solidFill>
              </a:defRPr>
            </a:lvl1pPr>
            <a:lvl2pP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4057317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dirty="0"/>
              <a:t>Click to edit Master title style</a:t>
            </a:r>
          </a:p>
        </p:txBody>
      </p:sp>
    </p:spTree>
    <p:extLst>
      <p:ext uri="{BB962C8B-B14F-4D97-AF65-F5344CB8AC3E}">
        <p14:creationId xmlns:p14="http://schemas.microsoft.com/office/powerpoint/2010/main" val="39570007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a typeface="ＭＳ Ｐゴシック" charset="0"/>
              <a:cs typeface="ＭＳ Ｐゴシック" charset="0"/>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
        <p:nvSpPr>
          <p:cNvPr id="11" name="Rectangle 10">
            <a:extLst>
              <a:ext uri="{FF2B5EF4-FFF2-40B4-BE49-F238E27FC236}">
                <a16:creationId xmlns:a16="http://schemas.microsoft.com/office/drawing/2014/main" id="{3D21F59A-185D-6B4A-A6A2-7970867F11FC}"/>
              </a:ext>
            </a:extLst>
          </p:cNvPr>
          <p:cNvSpPr>
            <a:spLocks noChangeArrowheads="1"/>
          </p:cNvSpPr>
          <p:nvPr userDrawn="1"/>
        </p:nvSpPr>
        <p:spPr bwMode="auto">
          <a:xfrm>
            <a:off x="6670505" y="1028343"/>
            <a:ext cx="4655186"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2800" dirty="0">
                <a:solidFill>
                  <a:schemeClr val="bg1"/>
                </a:solidFill>
              </a:rPr>
              <a:t>Thank You</a:t>
            </a:r>
          </a:p>
          <a:p>
            <a:pPr algn="r">
              <a:defRPr/>
            </a:pPr>
            <a:r>
              <a:rPr lang="en-US" altLang="en-US" sz="2800" dirty="0" err="1">
                <a:solidFill>
                  <a:schemeClr val="bg1"/>
                </a:solidFill>
              </a:rPr>
              <a:t>Danke</a:t>
            </a:r>
            <a:endParaRPr lang="en-US" altLang="en-US" sz="2800" dirty="0">
              <a:solidFill>
                <a:schemeClr val="bg1"/>
              </a:solidFill>
            </a:endParaRPr>
          </a:p>
          <a:p>
            <a:pPr algn="r">
              <a:defRPr/>
            </a:pPr>
            <a:r>
              <a:rPr lang="en-US" altLang="en-US" sz="2800" dirty="0">
                <a:solidFill>
                  <a:schemeClr val="bg1"/>
                </a:solidFill>
              </a:rPr>
              <a:t>Merci</a:t>
            </a:r>
          </a:p>
          <a:p>
            <a:pPr algn="r">
              <a:defRPr/>
            </a:pPr>
            <a:r>
              <a:rPr lang="en-US" altLang="en-US" sz="2800" dirty="0" err="1">
                <a:solidFill>
                  <a:schemeClr val="bg1"/>
                </a:solidFill>
              </a:rPr>
              <a:t>谢谢</a:t>
            </a:r>
            <a:endParaRPr lang="en-US" altLang="en-US" sz="2800" dirty="0">
              <a:solidFill>
                <a:schemeClr val="bg1"/>
              </a:solidFill>
            </a:endParaRPr>
          </a:p>
          <a:p>
            <a:pPr algn="r">
              <a:defRPr/>
            </a:pPr>
            <a:r>
              <a:rPr lang="en-US" altLang="en-US" sz="2800" dirty="0" err="1">
                <a:solidFill>
                  <a:schemeClr val="bg1"/>
                </a:solidFill>
              </a:rPr>
              <a:t>ありがとう</a:t>
            </a:r>
            <a:endParaRPr lang="en-US" altLang="en-US" sz="2800" dirty="0">
              <a:solidFill>
                <a:schemeClr val="bg1"/>
              </a:solidFill>
            </a:endParaRPr>
          </a:p>
          <a:p>
            <a:pPr algn="r">
              <a:defRPr/>
            </a:pPr>
            <a:r>
              <a:rPr lang="en-US" altLang="en-US" sz="2800" dirty="0">
                <a:solidFill>
                  <a:schemeClr val="bg1"/>
                </a:solidFill>
              </a:rPr>
              <a:t>Gracias</a:t>
            </a:r>
          </a:p>
          <a:p>
            <a:pPr algn="r">
              <a:defRPr/>
            </a:pPr>
            <a:r>
              <a:rPr lang="en-US" altLang="en-US" sz="2800" dirty="0" err="1">
                <a:solidFill>
                  <a:schemeClr val="bg1"/>
                </a:solidFill>
              </a:rPr>
              <a:t>Kiitos</a:t>
            </a:r>
            <a:endParaRPr lang="en-US" altLang="en-US" sz="2800" dirty="0">
              <a:solidFill>
                <a:schemeClr val="bg1"/>
              </a:solidFill>
            </a:endParaRPr>
          </a:p>
          <a:p>
            <a:pPr algn="r">
              <a:defRPr/>
            </a:pPr>
            <a:r>
              <a:rPr lang="en-US" altLang="en-US" sz="2800" dirty="0" err="1">
                <a:solidFill>
                  <a:schemeClr val="bg1"/>
                </a:solidFill>
              </a:rPr>
              <a:t>감사합니다</a:t>
            </a:r>
            <a:endParaRPr lang="en-US" altLang="en-US" sz="2800" dirty="0">
              <a:solidFill>
                <a:schemeClr val="bg1"/>
              </a:solidFill>
            </a:endParaRPr>
          </a:p>
          <a:p>
            <a:pPr algn="r">
              <a:defRPr/>
            </a:pPr>
            <a:r>
              <a:rPr lang="en-US" altLang="en-US" sz="2800" dirty="0" err="1">
                <a:solidFill>
                  <a:schemeClr val="bg1"/>
                </a:solidFill>
              </a:rPr>
              <a:t>धन्यवाद</a:t>
            </a:r>
            <a:endParaRPr lang="en-US" altLang="en-US" sz="2800" dirty="0">
              <a:solidFill>
                <a:schemeClr val="bg1"/>
              </a:solidFill>
            </a:endParaRPr>
          </a:p>
          <a:p>
            <a:pPr algn="r">
              <a:defRPr/>
            </a:pPr>
            <a:r>
              <a:rPr lang="ar-SA" sz="2800" kern="1200" dirty="0">
                <a:solidFill>
                  <a:schemeClr val="bg1"/>
                </a:solidFill>
                <a:latin typeface="Calibri" charset="0"/>
                <a:ea typeface="ＭＳ Ｐゴシック" charset="-128"/>
                <a:cs typeface="+mn-cs"/>
              </a:rPr>
              <a:t>شكرًا</a:t>
            </a:r>
            <a:endParaRPr lang="en-GB" sz="2800" kern="1200" dirty="0">
              <a:solidFill>
                <a:schemeClr val="bg1"/>
              </a:solidFill>
              <a:latin typeface="Calibri" charset="0"/>
              <a:ea typeface="ＭＳ Ｐゴシック" charset="-128"/>
              <a:cs typeface="+mn-cs"/>
            </a:endParaRPr>
          </a:p>
          <a:p>
            <a:pPr algn="r">
              <a:defRPr/>
            </a:pPr>
            <a:r>
              <a:rPr lang="as-IN" altLang="en-US" sz="2800" dirty="0">
                <a:solidFill>
                  <a:schemeClr val="bg1"/>
                </a:solidFill>
              </a:rPr>
              <a:t>ধন্যবাদ</a:t>
            </a:r>
            <a:r>
              <a:rPr lang="ar-AE" altLang="en-US" sz="2800" dirty="0">
                <a:solidFill>
                  <a:schemeClr val="bg1"/>
                </a:solidFill>
              </a:rPr>
              <a:t> </a:t>
            </a:r>
            <a:endParaRPr lang="en-US" altLang="en-US" sz="2800" dirty="0">
              <a:solidFill>
                <a:schemeClr val="bg1"/>
              </a:solidFill>
            </a:endParaRPr>
          </a:p>
          <a:p>
            <a:pPr algn="r">
              <a:defRPr/>
            </a:pPr>
            <a:r>
              <a:rPr lang="he-IL" altLang="en-US" sz="2800" dirty="0">
                <a:solidFill>
                  <a:schemeClr val="bg1"/>
                </a:solidFill>
              </a:rPr>
              <a:t>תודה</a:t>
            </a:r>
            <a:endParaRPr lang="en-US" altLang="en-US" sz="2800" dirty="0">
              <a:solidFill>
                <a:schemeClr val="bg1"/>
              </a:solidFill>
            </a:endParaRPr>
          </a:p>
        </p:txBody>
      </p:sp>
    </p:spTree>
    <p:extLst>
      <p:ext uri="{BB962C8B-B14F-4D97-AF65-F5344CB8AC3E}">
        <p14:creationId xmlns:p14="http://schemas.microsoft.com/office/powerpoint/2010/main" val="27924832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795258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0187086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Subtitle and Content alternat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8A71E09E-E80A-4DB6-BC16-53731D379FC7}"/>
              </a:ext>
            </a:extLst>
          </p:cNvPr>
          <p:cNvSpPr/>
          <p:nvPr userDrawn="1"/>
        </p:nvSpPr>
        <p:spPr>
          <a:xfrm>
            <a:off x="0"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6" name="Rectangle 5">
            <a:extLst>
              <a:ext uri="{FF2B5EF4-FFF2-40B4-BE49-F238E27FC236}">
                <a16:creationId xmlns:a16="http://schemas.microsoft.com/office/drawing/2014/main" id="{BA9D7E58-0873-4139-BEC0-EB7B3BB161D2}"/>
              </a:ext>
            </a:extLst>
          </p:cNvPr>
          <p:cNvSpPr/>
          <p:nvPr userDrawn="1"/>
        </p:nvSpPr>
        <p:spPr>
          <a:xfrm>
            <a:off x="-15875" y="0"/>
            <a:ext cx="12192000" cy="59674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pic>
        <p:nvPicPr>
          <p:cNvPr id="9" name="Picture 8">
            <a:extLst>
              <a:ext uri="{FF2B5EF4-FFF2-40B4-BE49-F238E27FC236}">
                <a16:creationId xmlns:a16="http://schemas.microsoft.com/office/drawing/2014/main" id="{4A591610-CC17-4969-8433-050E55D94499}"/>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3182461" y="5720754"/>
            <a:ext cx="5800089" cy="1137247"/>
          </a:xfrm>
          <a:custGeom>
            <a:avLst/>
            <a:gdLst>
              <a:gd name="connsiteX0" fmla="*/ 1969769 w 5800089"/>
              <a:gd name="connsiteY0" fmla="*/ 0 h 1137247"/>
              <a:gd name="connsiteX1" fmla="*/ 5800089 w 5800089"/>
              <a:gd name="connsiteY1" fmla="*/ 0 h 1137247"/>
              <a:gd name="connsiteX2" fmla="*/ 3830319 w 5800089"/>
              <a:gd name="connsiteY2" fmla="*/ 1137247 h 1137247"/>
              <a:gd name="connsiteX3" fmla="*/ 0 w 5800089"/>
              <a:gd name="connsiteY3" fmla="*/ 1137247 h 1137247"/>
            </a:gdLst>
            <a:ahLst/>
            <a:cxnLst>
              <a:cxn ang="0">
                <a:pos x="connsiteX0" y="connsiteY0"/>
              </a:cxn>
              <a:cxn ang="0">
                <a:pos x="connsiteX1" y="connsiteY1"/>
              </a:cxn>
              <a:cxn ang="0">
                <a:pos x="connsiteX2" y="connsiteY2"/>
              </a:cxn>
              <a:cxn ang="0">
                <a:pos x="connsiteX3" y="connsiteY3"/>
              </a:cxn>
            </a:cxnLst>
            <a:rect l="l" t="t" r="r" b="b"/>
            <a:pathLst>
              <a:path w="5800089" h="1137247">
                <a:moveTo>
                  <a:pt x="1969769" y="0"/>
                </a:moveTo>
                <a:lnTo>
                  <a:pt x="5800089" y="0"/>
                </a:lnTo>
                <a:lnTo>
                  <a:pt x="3830319" y="1137247"/>
                </a:lnTo>
                <a:lnTo>
                  <a:pt x="0" y="1137247"/>
                </a:lnTo>
                <a:close/>
              </a:path>
            </a:pathLst>
          </a:custGeom>
        </p:spPr>
      </p:pic>
      <p:sp>
        <p:nvSpPr>
          <p:cNvPr id="2" name="Title 1"/>
          <p:cNvSpPr>
            <a:spLocks noGrp="1"/>
          </p:cNvSpPr>
          <p:nvPr>
            <p:ph type="title"/>
          </p:nvPr>
        </p:nvSpPr>
        <p:spPr/>
        <p:txBody>
          <a:bodyPr/>
          <a:lstStyle>
            <a:lvl1pPr>
              <a:defRPr b="0">
                <a:solidFill>
                  <a:schemeClr val="bg1"/>
                </a:solidFill>
              </a:defRPr>
            </a:lvl1pPr>
          </a:lstStyle>
          <a:p>
            <a:r>
              <a:rPr lang="en-US" dirty="0"/>
              <a:t>Click to edit Master title style</a:t>
            </a:r>
          </a:p>
        </p:txBody>
      </p:sp>
      <p:sp>
        <p:nvSpPr>
          <p:cNvPr id="7" name="Text Placeholder 43"/>
          <p:cNvSpPr>
            <a:spLocks noGrp="1"/>
          </p:cNvSpPr>
          <p:nvPr>
            <p:ph type="body" sz="quarter" idx="13"/>
          </p:nvPr>
        </p:nvSpPr>
        <p:spPr>
          <a:xfrm>
            <a:off x="492125" y="1040826"/>
            <a:ext cx="11180763" cy="344488"/>
          </a:xfrm>
        </p:spPr>
        <p:txBody>
          <a:bodyPr/>
          <a:lstStyle>
            <a:lvl1pPr marL="0" indent="0">
              <a:buNone/>
              <a:defRPr lang="en-US" sz="2400">
                <a:solidFill>
                  <a:schemeClr val="bg1"/>
                </a:solidFill>
              </a:defRPr>
            </a:lvl1pPr>
          </a:lstStyle>
          <a:p>
            <a:pPr lvl="0"/>
            <a:r>
              <a:rPr lang="en-US"/>
              <a:t>Edit Master text styles</a:t>
            </a:r>
          </a:p>
        </p:txBody>
      </p:sp>
      <p:sp>
        <p:nvSpPr>
          <p:cNvPr id="8" name="Text Placeholder 2"/>
          <p:cNvSpPr>
            <a:spLocks noGrp="1"/>
          </p:cNvSpPr>
          <p:nvPr>
            <p:ph idx="1"/>
          </p:nvPr>
        </p:nvSpPr>
        <p:spPr>
          <a:xfrm>
            <a:off x="490435" y="1666160"/>
            <a:ext cx="11180867" cy="3619578"/>
          </a:xfrm>
          <a:prstGeom prst="rect">
            <a:avLst/>
          </a:prstGeom>
        </p:spPr>
        <p:txBody>
          <a:bodyPr/>
          <a:lstStyle>
            <a:lvl1pPr marL="0" indent="0">
              <a:buNone/>
              <a:defRPr>
                <a:solidFill>
                  <a:srgbClr val="93E5FF"/>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72588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08158850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5632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670638" y="6495779"/>
            <a:ext cx="3735768" cy="226497"/>
          </a:xfrm>
          <a:prstGeom prst="rect">
            <a:avLst/>
          </a:prstGeom>
        </p:spPr>
      </p:pic>
      <p:sp>
        <p:nvSpPr>
          <p:cNvPr id="5" name="Title 4"/>
          <p:cNvSpPr>
            <a:spLocks noGrp="1"/>
          </p:cNvSpPr>
          <p:nvPr>
            <p:ph type="ctrTitle" hasCustomPrompt="1"/>
          </p:nvPr>
        </p:nvSpPr>
        <p:spPr>
          <a:xfrm>
            <a:off x="900235" y="1440000"/>
            <a:ext cx="11040000" cy="1920000"/>
          </a:xfrm>
        </p:spPr>
        <p:txBody>
          <a:bodyPr lIns="0" tIns="0" rIns="0" bIns="0">
            <a:normAutofit/>
          </a:bodyPr>
          <a:lstStyle>
            <a:lvl1pPr algn="r">
              <a:defRPr sz="4800" b="0">
                <a:solidFill>
                  <a:schemeClr val="accent1"/>
                </a:solidFill>
                <a:effectLst/>
              </a:defRPr>
            </a:lvl1pPr>
          </a:lstStyle>
          <a:p>
            <a:r>
              <a:rPr kumimoji="0" lang="en-GB" dirty="0"/>
              <a:t>Click to Edit Title</a:t>
            </a:r>
            <a:endParaRPr kumimoji="0" lang="en-US" dirty="0"/>
          </a:p>
        </p:txBody>
      </p:sp>
      <p:sp>
        <p:nvSpPr>
          <p:cNvPr id="20" name="Subtitle 19"/>
          <p:cNvSpPr>
            <a:spLocks noGrp="1"/>
          </p:cNvSpPr>
          <p:nvPr>
            <p:ph type="subTitle" idx="1" hasCustomPrompt="1"/>
          </p:nvPr>
        </p:nvSpPr>
        <p:spPr>
          <a:xfrm>
            <a:off x="900235" y="3600000"/>
            <a:ext cx="11040000" cy="960000"/>
          </a:xfrm>
        </p:spPr>
        <p:txBody>
          <a:bodyPr lIns="0" tIns="0" rIns="0"/>
          <a:lstStyle>
            <a:lvl1pPr marL="36576" indent="0" algn="r">
              <a:spcBef>
                <a:spcPts val="0"/>
              </a:spcBef>
              <a:buNone/>
              <a:defRPr sz="32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GB" dirty="0"/>
              <a:t>Click to edit subtitle</a:t>
            </a:r>
            <a:endParaRPr kumimoji="0" lang="en-US" dirty="0"/>
          </a:p>
        </p:txBody>
      </p:sp>
    </p:spTree>
    <p:extLst>
      <p:ext uri="{BB962C8B-B14F-4D97-AF65-F5344CB8AC3E}">
        <p14:creationId xmlns:p14="http://schemas.microsoft.com/office/powerpoint/2010/main" val="23869435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20">
            <a:extLst>
              <a:ext uri="{FF2B5EF4-FFF2-40B4-BE49-F238E27FC236}">
                <a16:creationId xmlns:a16="http://schemas.microsoft.com/office/drawing/2014/main" id="{82C5325F-EEE3-418B-AA33-B092E0D27BAE}"/>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spTree>
    <p:extLst>
      <p:ext uri="{BB962C8B-B14F-4D97-AF65-F5344CB8AC3E}">
        <p14:creationId xmlns:p14="http://schemas.microsoft.com/office/powerpoint/2010/main" val="42746980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Title Slide">
    <p:bg>
      <p:bgPr>
        <a:solidFill>
          <a:schemeClr val="accent1"/>
        </a:solidFill>
        <a:effectLst/>
      </p:bgPr>
    </p:bg>
    <p:spTree>
      <p:nvGrpSpPr>
        <p:cNvPr id="1" name=""/>
        <p:cNvGrpSpPr/>
        <p:nvPr/>
      </p:nvGrpSpPr>
      <p:grpSpPr>
        <a:xfrm>
          <a:off x="0" y="0"/>
          <a:ext cx="0" cy="0"/>
          <a:chOff x="0" y="0"/>
          <a:chExt cx="0" cy="0"/>
        </a:xfrm>
      </p:grpSpPr>
      <p:sp>
        <p:nvSpPr>
          <p:cNvPr id="26" name="Title 1">
            <a:extLst>
              <a:ext uri="{FF2B5EF4-FFF2-40B4-BE49-F238E27FC236}">
                <a16:creationId xmlns:a16="http://schemas.microsoft.com/office/drawing/2014/main" id="{42EC3731-9F30-0D4B-A054-E13DBA0EEDFB}"/>
              </a:ext>
            </a:extLst>
          </p:cNvPr>
          <p:cNvSpPr>
            <a:spLocks noGrp="1"/>
          </p:cNvSpPr>
          <p:nvPr>
            <p:ph type="title" hasCustomPrompt="1"/>
          </p:nvPr>
        </p:nvSpPr>
        <p:spPr>
          <a:xfrm>
            <a:off x="6096001" y="1207042"/>
            <a:ext cx="5113338" cy="1519514"/>
          </a:xfrm>
        </p:spPr>
        <p:txBody>
          <a:bodyPr anchor="t" anchorCtr="0"/>
          <a:lstStyle>
            <a:lvl1pPr algn="r">
              <a:lnSpc>
                <a:spcPct val="85000"/>
              </a:lnSpc>
              <a:defRPr sz="5500" b="0" spc="-100" baseline="0">
                <a:solidFill>
                  <a:schemeClr val="bg1"/>
                </a:solidFill>
              </a:defRPr>
            </a:lvl1pPr>
          </a:lstStyle>
          <a:p>
            <a:r>
              <a:rPr lang="en-US" dirty="0"/>
              <a:t>Click to Edit </a:t>
            </a:r>
            <a:br>
              <a:rPr lang="en-US" dirty="0"/>
            </a:br>
            <a:r>
              <a:rPr lang="en-US" dirty="0"/>
              <a:t>Divider Page Title</a:t>
            </a:r>
          </a:p>
        </p:txBody>
      </p:sp>
      <p:sp>
        <p:nvSpPr>
          <p:cNvPr id="28" name="Subtitle 2">
            <a:extLst>
              <a:ext uri="{FF2B5EF4-FFF2-40B4-BE49-F238E27FC236}">
                <a16:creationId xmlns:a16="http://schemas.microsoft.com/office/drawing/2014/main" id="{1499DC14-57F4-EA4C-ABBC-0ECD735C407B}"/>
              </a:ext>
            </a:extLst>
          </p:cNvPr>
          <p:cNvSpPr>
            <a:spLocks noGrp="1"/>
          </p:cNvSpPr>
          <p:nvPr>
            <p:ph type="subTitle" idx="1"/>
          </p:nvPr>
        </p:nvSpPr>
        <p:spPr>
          <a:xfrm>
            <a:off x="6096000" y="2726556"/>
            <a:ext cx="5113338"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37D4FCE4-34F4-4F1B-A4C2-0EB33A029EF0}"/>
              </a:ext>
            </a:extLst>
          </p:cNvPr>
          <p:cNvSpPr txBox="1">
            <a:spLocks noChangeArrowheads="1"/>
          </p:cNvSpPr>
          <p:nvPr userDrawn="1"/>
        </p:nvSpPr>
        <p:spPr bwMode="auto">
          <a:xfrm>
            <a:off x="804863" y="6430963"/>
            <a:ext cx="8350250"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1"/>
                </a:solidFill>
              </a:rPr>
              <a:t>© 2020 Arm Limited</a:t>
            </a:r>
          </a:p>
        </p:txBody>
      </p:sp>
      <p:pic>
        <p:nvPicPr>
          <p:cNvPr id="7" name="Picture 6">
            <a:extLst>
              <a:ext uri="{FF2B5EF4-FFF2-40B4-BE49-F238E27FC236}">
                <a16:creationId xmlns:a16="http://schemas.microsoft.com/office/drawing/2014/main" id="{8DC01692-B88C-4762-95BE-B935532B2F0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Tree>
    <p:extLst>
      <p:ext uri="{BB962C8B-B14F-4D97-AF65-F5344CB8AC3E}">
        <p14:creationId xmlns:p14="http://schemas.microsoft.com/office/powerpoint/2010/main" val="1191623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558377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1357033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68833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480240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39927187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chemeClr val="bg2"/>
                </a:solidFill>
              </a:rPr>
              <a:t>© 2020 Arm Limited</a:t>
            </a:r>
          </a:p>
        </p:txBody>
      </p:sp>
    </p:spTree>
    <p:extLst>
      <p:ext uri="{BB962C8B-B14F-4D97-AF65-F5344CB8AC3E}">
        <p14:creationId xmlns:p14="http://schemas.microsoft.com/office/powerpoint/2010/main" val="2684581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9B0FB7-70CB-4D4F-9BFF-1D8341004D47}"/>
              </a:ext>
            </a:extLst>
          </p:cNvPr>
          <p:cNvSpPr>
            <a:spLocks noGrp="1"/>
          </p:cNvSpPr>
          <p:nvPr>
            <p:ph type="title"/>
          </p:nvPr>
        </p:nvSpPr>
        <p:spPr>
          <a:xfrm>
            <a:off x="492125" y="295275"/>
            <a:ext cx="11180763" cy="666750"/>
          </a:xfrm>
          <a:prstGeom prst="rect">
            <a:avLst/>
          </a:prstGeom>
        </p:spPr>
        <p:txBody>
          <a:bodyPr vert="horz" lIns="0" tIns="0" rIns="0" bIns="0" rtlCol="0" anchor="b">
            <a:noAutofit/>
          </a:bodyPr>
          <a:lstStyle/>
          <a:p>
            <a:r>
              <a:rPr kumimoji="0" lang="en-US" sz="3600" b="0" i="0" u="none" strike="noStrike" kern="1200" cap="none" spc="-50" normalizeH="0" baseline="0" noProof="0" dirty="0">
                <a:ln>
                  <a:noFill/>
                </a:ln>
                <a:solidFill>
                  <a:srgbClr val="0091BD"/>
                </a:solidFill>
                <a:effectLst/>
                <a:uLnTx/>
                <a:uFillTx/>
                <a:latin typeface="+mn-lt"/>
                <a:ea typeface="ＭＳ Ｐゴシック" charset="0"/>
              </a:rPr>
              <a:t>Click to edit Master title style</a:t>
            </a:r>
            <a:endParaRPr lang="en-US" dirty="0"/>
          </a:p>
        </p:txBody>
      </p:sp>
      <p:sp>
        <p:nvSpPr>
          <p:cNvPr id="3" name="Text Placeholder 2">
            <a:extLst>
              <a:ext uri="{FF2B5EF4-FFF2-40B4-BE49-F238E27FC236}">
                <a16:creationId xmlns:a16="http://schemas.microsoft.com/office/drawing/2014/main" id="{8A8C3B0A-FB0C-4FFC-A4A5-FC52A896386E}"/>
              </a:ext>
            </a:extLst>
          </p:cNvPr>
          <p:cNvSpPr>
            <a:spLocks noGrp="1"/>
          </p:cNvSpPr>
          <p:nvPr>
            <p:ph type="body" idx="1"/>
          </p:nvPr>
        </p:nvSpPr>
        <p:spPr>
          <a:xfrm>
            <a:off x="492125" y="1479550"/>
            <a:ext cx="11180763" cy="4086225"/>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028" name="TextBox 20">
            <a:extLst>
              <a:ext uri="{FF2B5EF4-FFF2-40B4-BE49-F238E27FC236}">
                <a16:creationId xmlns:a16="http://schemas.microsoft.com/office/drawing/2014/main" id="{8E97ECFD-1DCA-4409-BCAA-67793DDCA550}"/>
              </a:ext>
            </a:extLst>
          </p:cNvPr>
          <p:cNvSpPr txBox="1">
            <a:spLocks noChangeArrowheads="1"/>
          </p:cNvSpPr>
          <p:nvPr userDrawn="1"/>
        </p:nvSpPr>
        <p:spPr bwMode="auto">
          <a:xfrm>
            <a:off x="804863" y="6430963"/>
            <a:ext cx="8350250" cy="138112"/>
          </a:xfrm>
          <a:prstGeom prst="rect">
            <a:avLst/>
          </a:prstGeom>
          <a:noFill/>
          <a:ln>
            <a:noFill/>
          </a:ln>
        </p:spPr>
        <p:txBody>
          <a:bodyPr wrap="square"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US" altLang="en-US" sz="1000" dirty="0">
                <a:solidFill>
                  <a:srgbClr val="7F7F7F"/>
                </a:solidFill>
              </a:rPr>
              <a:t>© 2020 Arm Limited</a:t>
            </a:r>
          </a:p>
        </p:txBody>
      </p:sp>
      <p:sp>
        <p:nvSpPr>
          <p:cNvPr id="1029" name="TextBox 26">
            <a:extLst>
              <a:ext uri="{FF2B5EF4-FFF2-40B4-BE49-F238E27FC236}">
                <a16:creationId xmlns:a16="http://schemas.microsoft.com/office/drawing/2014/main" id="{BF72FE98-121C-4E05-9B4E-5A9C4E4C705B}"/>
              </a:ext>
            </a:extLst>
          </p:cNvPr>
          <p:cNvSpPr txBox="1">
            <a:spLocks noChangeArrowheads="1"/>
          </p:cNvSpPr>
          <p:nvPr userDrawn="1"/>
        </p:nvSpPr>
        <p:spPr bwMode="auto">
          <a:xfrm>
            <a:off x="492125" y="643096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89A935BB-B359-4CD8-988A-690185F8A591}"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pic>
        <p:nvPicPr>
          <p:cNvPr id="1030" name="Picture 6">
            <a:extLst>
              <a:ext uri="{FF2B5EF4-FFF2-40B4-BE49-F238E27FC236}">
                <a16:creationId xmlns:a16="http://schemas.microsoft.com/office/drawing/2014/main" id="{3DCABB85-C4DD-4C7F-92ED-6C057E9F5511}"/>
              </a:ext>
            </a:extLst>
          </p:cNvPr>
          <p:cNvPicPr>
            <a:picLocks noChangeAspect="1" noChangeArrowheads="1"/>
          </p:cNvPicPr>
          <p:nvPr userDrawn="1"/>
        </p:nvPicPr>
        <p:blipFill>
          <a:blip r:embed="rId35">
            <a:extLst>
              <a:ext uri="{28A0092B-C50C-407E-A947-70E740481C1C}">
                <a14:useLocalDpi xmlns:a14="http://schemas.microsoft.com/office/drawing/2010/main" val="0"/>
              </a:ext>
            </a:extLst>
          </a:blip>
          <a:srcRect/>
          <a:stretch>
            <a:fillRect/>
          </a:stretch>
        </p:blipFill>
        <p:spPr bwMode="auto">
          <a:xfrm>
            <a:off x="10823575" y="6386513"/>
            <a:ext cx="779463" cy="2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 id="2147485343" r:id="rId12"/>
    <p:sldLayoutId id="2147485369" r:id="rId13"/>
    <p:sldLayoutId id="2147485370" r:id="rId14"/>
    <p:sldLayoutId id="2147485333" r:id="rId15"/>
    <p:sldLayoutId id="2147485348" r:id="rId16"/>
    <p:sldLayoutId id="2147485349" r:id="rId17"/>
    <p:sldLayoutId id="2147485350" r:id="rId18"/>
    <p:sldLayoutId id="2147485351" r:id="rId19"/>
    <p:sldLayoutId id="2147485352" r:id="rId20"/>
    <p:sldLayoutId id="2147485334" r:id="rId21"/>
    <p:sldLayoutId id="2147485335" r:id="rId22"/>
    <p:sldLayoutId id="2147485336" r:id="rId23"/>
    <p:sldLayoutId id="2147485337" r:id="rId24"/>
    <p:sldLayoutId id="2147485338" r:id="rId25"/>
    <p:sldLayoutId id="2147485376" r:id="rId26"/>
    <p:sldLayoutId id="2147485372" r:id="rId27"/>
    <p:sldLayoutId id="2147485374" r:id="rId28"/>
    <p:sldLayoutId id="2147485355" r:id="rId29"/>
    <p:sldLayoutId id="2147485339" r:id="rId30"/>
    <p:sldLayoutId id="2147485356" r:id="rId31"/>
    <p:sldLayoutId id="2147485373" r:id="rId32"/>
    <p:sldLayoutId id="2147485375" r:id="rId33"/>
  </p:sldLayoutIdLst>
  <p:hf hdr="0" ftr="0" dt="0"/>
  <p:txStyles>
    <p:titleStyle>
      <a:lvl1pPr algn="l" rtl="0" eaLnBrk="1" fontAlgn="base" hangingPunct="1">
        <a:lnSpc>
          <a:spcPct val="85000"/>
        </a:lnSpc>
        <a:spcBef>
          <a:spcPct val="0"/>
        </a:spcBef>
        <a:spcAft>
          <a:spcPct val="0"/>
        </a:spcAft>
        <a:defRPr sz="3600" b="1"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algn="l" rtl="0" eaLnBrk="1" fontAlgn="base" hangingPunct="1">
        <a:lnSpc>
          <a:spcPct val="90000"/>
        </a:lnSpc>
        <a:spcBef>
          <a:spcPct val="0"/>
        </a:spcBef>
        <a:spcAft>
          <a:spcPts val="1600"/>
        </a:spcAft>
        <a:buFont typeface="Calibri" panose="020F0502020204030204" pitchFamily="34" charset="0"/>
        <a:defRPr sz="2400" kern="1200">
          <a:solidFill>
            <a:schemeClr val="tx2"/>
          </a:solidFill>
          <a:latin typeface="+mn-lt"/>
          <a:ea typeface="ＭＳ Ｐゴシック" charset="0"/>
          <a:cs typeface="ＭＳ Ｐゴシック" charset="0"/>
        </a:defRPr>
      </a:lvl1pPr>
      <a:lvl2pPr marL="398463" indent="-166688" algn="l" rtl="0" eaLnBrk="1" fontAlgn="base" hangingPunct="1">
        <a:lnSpc>
          <a:spcPct val="90000"/>
        </a:lnSpc>
        <a:spcBef>
          <a:spcPct val="0"/>
        </a:spcBef>
        <a:spcAft>
          <a:spcPts val="1200"/>
        </a:spcAft>
        <a:buClr>
          <a:schemeClr val="accent1"/>
        </a:buClr>
        <a:buSzPct val="80000"/>
        <a:buFont typeface="Arial" panose="020B0604020202020204" pitchFamily="34" charset="0"/>
        <a:buChar char="•"/>
        <a:defRPr kern="1200">
          <a:solidFill>
            <a:srgbClr val="383838"/>
          </a:solidFill>
          <a:latin typeface="+mn-lt"/>
          <a:ea typeface="ＭＳ Ｐゴシック" charset="0"/>
          <a:cs typeface="+mn-cs"/>
        </a:defRPr>
      </a:lvl2pPr>
      <a:lvl3pPr marL="855663" indent="-166688" algn="l" rtl="0" eaLnBrk="1" fontAlgn="base" hangingPunct="1">
        <a:lnSpc>
          <a:spcPct val="90000"/>
        </a:lnSpc>
        <a:spcBef>
          <a:spcPct val="0"/>
        </a:spcBef>
        <a:spcAft>
          <a:spcPts val="12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3pPr>
      <a:lvl4pPr marL="1201738" indent="-173038" algn="l" rtl="0" eaLnBrk="1" fontAlgn="base" hangingPunct="1">
        <a:lnSpc>
          <a:spcPct val="90000"/>
        </a:lnSpc>
        <a:spcBef>
          <a:spcPct val="0"/>
        </a:spcBef>
        <a:spcAft>
          <a:spcPts val="800"/>
        </a:spcAft>
        <a:buClr>
          <a:schemeClr val="accent1"/>
        </a:buClr>
        <a:buSzPct val="80000"/>
        <a:buFont typeface="Wingdings" panose="05000000000000000000" pitchFamily="2" charset="2"/>
        <a:buChar char="§"/>
        <a:defRPr kern="1200">
          <a:solidFill>
            <a:srgbClr val="383838"/>
          </a:solidFill>
          <a:latin typeface="+mn-lt"/>
          <a:ea typeface="ＭＳ Ｐゴシック" charset="0"/>
          <a:cs typeface="+mn-cs"/>
        </a:defRPr>
      </a:lvl4pPr>
      <a:lvl5pPr marL="1427163" indent="-168275" algn="l" rtl="0" eaLnBrk="1" fontAlgn="base" hangingPunct="1">
        <a:lnSpc>
          <a:spcPct val="90000"/>
        </a:lnSpc>
        <a:spcBef>
          <a:spcPct val="0"/>
        </a:spcBef>
        <a:spcAft>
          <a:spcPts val="800"/>
        </a:spcAft>
        <a:buClr>
          <a:schemeClr val="accent1"/>
        </a:buClr>
        <a:buSzPct val="80000"/>
        <a:buFont typeface="Calibri" panose="020F0502020204030204" pitchFamily="34"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6pPr>
      <a:lvl7pPr marL="18836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7pPr>
      <a:lvl8pPr marL="2112264" indent="-164592" algn="l" defTabSz="914400" rtl="0" eaLnBrk="1" latinLnBrk="0" hangingPunct="1">
        <a:lnSpc>
          <a:spcPct val="90000"/>
        </a:lnSpc>
        <a:spcBef>
          <a:spcPts val="0"/>
        </a:spcBef>
        <a:spcAft>
          <a:spcPts val="800"/>
        </a:spcAft>
        <a:buClr>
          <a:schemeClr val="accent1"/>
        </a:buClr>
        <a:buSzPct val="80000"/>
        <a:buFont typeface="Wingdings" panose="05000000000000000000" pitchFamily="2" charset="2"/>
        <a:buChar char="§"/>
        <a:defRPr lang="en-US" sz="1800" kern="1200" dirty="0" smtClean="0">
          <a:solidFill>
            <a:srgbClr val="383838"/>
          </a:solidFill>
          <a:latin typeface="+mn-lt"/>
          <a:ea typeface="+mn-ea"/>
          <a:cs typeface="+mn-cs"/>
        </a:defRPr>
      </a:lvl8pPr>
      <a:lvl9pPr marL="2340864" indent="-164592" algn="l" defTabSz="914400" rtl="0" eaLnBrk="1" latinLnBrk="0" hangingPunct="1">
        <a:lnSpc>
          <a:spcPct val="90000"/>
        </a:lnSpc>
        <a:spcBef>
          <a:spcPts val="0"/>
        </a:spcBef>
        <a:spcAft>
          <a:spcPts val="800"/>
        </a:spcAft>
        <a:buClr>
          <a:schemeClr val="accent1"/>
        </a:buClr>
        <a:buSzPct val="80000"/>
        <a:buFont typeface="Calibri" panose="020F0502020204030204" pitchFamily="34" charset="0"/>
        <a:buChar char="–"/>
        <a:defRPr lang="en-US" sz="18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18.jpeg"/><Relationship Id="rId4" Type="http://schemas.openxmlformats.org/officeDocument/2006/relationships/hyperlink" Target="https://commons.wikimedia.org/wiki/File:Tennis_For_Two_on_a_DuMont_Lab_Oscilloscope_Type_304-A.jp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hyperlink" Target="https://commons.wikimedia.org/wiki/File:NES-Console-Set.png" TargetMode="External"/><Relationship Id="rId5" Type="http://schemas.openxmlformats.org/officeDocument/2006/relationships/hyperlink" Target="https://commons.wikimedia.org/wiki/File:Atari-2600-Wood-4Sw-Set.jpg"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image" Target="../media/image24.jpe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1B3BF-D272-0C49-B51F-7C78F467BCCC}"/>
              </a:ext>
            </a:extLst>
          </p:cNvPr>
          <p:cNvSpPr>
            <a:spLocks noGrp="1"/>
          </p:cNvSpPr>
          <p:nvPr>
            <p:ph type="title"/>
          </p:nvPr>
        </p:nvSpPr>
        <p:spPr>
          <a:xfrm>
            <a:off x="6096000" y="1909486"/>
            <a:ext cx="5113338" cy="1519514"/>
          </a:xfrm>
        </p:spPr>
        <p:txBody>
          <a:bodyPr/>
          <a:lstStyle/>
          <a:p>
            <a:r>
              <a:rPr lang="en-GB" dirty="0"/>
              <a:t>Introduction to Mobile Gaming</a:t>
            </a:r>
            <a:endParaRPr lang="en-US" dirty="0"/>
          </a:p>
        </p:txBody>
      </p:sp>
    </p:spTree>
    <p:extLst>
      <p:ext uri="{BB962C8B-B14F-4D97-AF65-F5344CB8AC3E}">
        <p14:creationId xmlns:p14="http://schemas.microsoft.com/office/powerpoint/2010/main" val="629296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5" y="1066800"/>
            <a:ext cx="11154300" cy="5053200"/>
          </a:xfrm>
        </p:spPr>
        <p:txBody>
          <a:bodyPr/>
          <a:lstStyle/>
          <a:p>
            <a:r>
              <a:rPr lang="en-GB" dirty="0"/>
              <a:t>Most engines have risen to prominence through flagship software. Below are some software applications that are synonymous with each engine.</a:t>
            </a:r>
          </a:p>
          <a:p>
            <a:endParaRPr lang="en-GB" dirty="0"/>
          </a:p>
          <a:p>
            <a:endParaRPr lang="en-GB" dirty="0"/>
          </a:p>
        </p:txBody>
      </p:sp>
      <p:sp>
        <p:nvSpPr>
          <p:cNvPr id="3" name="Title 2"/>
          <p:cNvSpPr>
            <a:spLocks noGrp="1"/>
          </p:cNvSpPr>
          <p:nvPr>
            <p:ph type="title"/>
          </p:nvPr>
        </p:nvSpPr>
        <p:spPr/>
        <p:txBody>
          <a:bodyPr>
            <a:normAutofit/>
          </a:bodyPr>
          <a:lstStyle/>
          <a:p>
            <a:r>
              <a:rPr lang="en-GB" dirty="0"/>
              <a:t>Flagship Software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82200" y="2179324"/>
            <a:ext cx="1185674" cy="1645923"/>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1" y="2407923"/>
            <a:ext cx="1264787" cy="1506326"/>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 y="2561384"/>
            <a:ext cx="2423160" cy="881801"/>
          </a:xfrm>
          <a:prstGeom prst="rect">
            <a:avLst/>
          </a:prstGeom>
        </p:spPr>
      </p:pic>
      <p:sp>
        <p:nvSpPr>
          <p:cNvPr id="9" name="TextBox 8"/>
          <p:cNvSpPr txBox="1"/>
          <p:nvPr/>
        </p:nvSpPr>
        <p:spPr>
          <a:xfrm>
            <a:off x="1234440" y="3072083"/>
            <a:ext cx="1584960" cy="1326046"/>
          </a:xfrm>
          <a:prstGeom prst="rect">
            <a:avLst/>
          </a:prstGeom>
        </p:spPr>
        <p:txBody>
          <a:bodyPr vert="horz" wrap="square" lIns="0" tIns="0" rIns="0" bIns="0" rtlCol="0" anchor="t">
            <a:normAutofit/>
          </a:bodyPr>
          <a:lstStyle/>
          <a:p>
            <a:endParaRPr lang="en-GB" dirty="0"/>
          </a:p>
        </p:txBody>
      </p:sp>
      <p:sp>
        <p:nvSpPr>
          <p:cNvPr id="10" name="TextBox 9"/>
          <p:cNvSpPr txBox="1"/>
          <p:nvPr/>
        </p:nvSpPr>
        <p:spPr>
          <a:xfrm>
            <a:off x="511141" y="4084324"/>
            <a:ext cx="2286000" cy="1402077"/>
          </a:xfrm>
          <a:prstGeom prst="rect">
            <a:avLst/>
          </a:prstGeom>
        </p:spPr>
        <p:txBody>
          <a:bodyPr vert="horz" wrap="square" lIns="0" tIns="0" rIns="0" bIns="0" rtlCol="0" anchor="t">
            <a:normAutofit/>
          </a:bodyPr>
          <a:lstStyle/>
          <a:p>
            <a:pPr marL="285750" indent="-285750">
              <a:buFontTx/>
              <a:buChar char="-"/>
            </a:pPr>
            <a:r>
              <a:rPr lang="en-GB" sz="1600" dirty="0" err="1"/>
              <a:t>Kerbal</a:t>
            </a:r>
            <a:r>
              <a:rPr lang="en-GB" sz="1600" dirty="0"/>
              <a:t> Space Program</a:t>
            </a:r>
          </a:p>
          <a:p>
            <a:pPr marL="285750" indent="-285750">
              <a:buFontTx/>
              <a:buChar char="-"/>
            </a:pPr>
            <a:r>
              <a:rPr lang="en-GB" sz="1600" dirty="0"/>
              <a:t>Cities: Skylines</a:t>
            </a:r>
          </a:p>
          <a:p>
            <a:pPr marL="285750" indent="-285750">
              <a:buFontTx/>
              <a:buChar char="-"/>
            </a:pPr>
            <a:r>
              <a:rPr lang="en-GB" sz="1600" dirty="0"/>
              <a:t>Pillars of Eternity</a:t>
            </a:r>
          </a:p>
          <a:p>
            <a:pPr marL="285750" indent="-285750">
              <a:buFontTx/>
              <a:buChar char="-"/>
            </a:pPr>
            <a:r>
              <a:rPr lang="en-GB" sz="1600" dirty="0"/>
              <a:t>Rust</a:t>
            </a:r>
          </a:p>
          <a:p>
            <a:pPr marL="285750" indent="-285750">
              <a:buFontTx/>
              <a:buChar char="-"/>
            </a:pPr>
            <a:endParaRPr lang="en-GB" sz="1600" dirty="0"/>
          </a:p>
          <a:p>
            <a:pPr marL="285750" indent="-285750">
              <a:buFontTx/>
              <a:buChar char="-"/>
            </a:pPr>
            <a:endParaRPr lang="en-GB" sz="1600" dirty="0"/>
          </a:p>
        </p:txBody>
      </p:sp>
      <p:pic>
        <p:nvPicPr>
          <p:cNvPr id="11" name="Picture 10"/>
          <p:cNvPicPr>
            <a:picLocks noChangeAspect="1"/>
          </p:cNvPicPr>
          <p:nvPr/>
        </p:nvPicPr>
        <p:blipFill rotWithShape="1">
          <a:blip r:embed="rId6" cstate="print">
            <a:extLst>
              <a:ext uri="{28A0092B-C50C-407E-A947-70E740481C1C}">
                <a14:useLocalDpi xmlns:a14="http://schemas.microsoft.com/office/drawing/2010/main" val="0"/>
              </a:ext>
            </a:extLst>
          </a:blip>
          <a:srcRect l="17981" t="31251" r="16903" b="29603"/>
          <a:stretch/>
        </p:blipFill>
        <p:spPr>
          <a:xfrm>
            <a:off x="6606218" y="2757755"/>
            <a:ext cx="2385382" cy="806661"/>
          </a:xfrm>
          <a:prstGeom prst="rect">
            <a:avLst/>
          </a:prstGeom>
        </p:spPr>
      </p:pic>
      <p:sp>
        <p:nvSpPr>
          <p:cNvPr id="12" name="TextBox 11"/>
          <p:cNvSpPr txBox="1"/>
          <p:nvPr/>
        </p:nvSpPr>
        <p:spPr>
          <a:xfrm>
            <a:off x="3756593" y="4084324"/>
            <a:ext cx="2286000" cy="1402077"/>
          </a:xfrm>
          <a:prstGeom prst="rect">
            <a:avLst/>
          </a:prstGeom>
        </p:spPr>
        <p:txBody>
          <a:bodyPr vert="horz" wrap="square" lIns="0" tIns="0" rIns="0" bIns="0" rtlCol="0" anchor="t">
            <a:normAutofit/>
          </a:bodyPr>
          <a:lstStyle/>
          <a:p>
            <a:pPr marL="285750" indent="-285750">
              <a:buFontTx/>
              <a:buChar char="-"/>
            </a:pPr>
            <a:r>
              <a:rPr lang="en-GB" sz="1600" dirty="0"/>
              <a:t>Rocket League</a:t>
            </a:r>
          </a:p>
          <a:p>
            <a:pPr marL="285750" indent="-285750">
              <a:buFontTx/>
              <a:buChar char="-"/>
            </a:pPr>
            <a:r>
              <a:rPr lang="en-GB" sz="1600" dirty="0"/>
              <a:t>Street Fighter V</a:t>
            </a:r>
          </a:p>
          <a:p>
            <a:pPr marL="285750" indent="-285750">
              <a:buFontTx/>
              <a:buChar char="-"/>
            </a:pPr>
            <a:r>
              <a:rPr lang="en-GB" sz="1600" dirty="0"/>
              <a:t>Shenmue III</a:t>
            </a:r>
          </a:p>
          <a:p>
            <a:pPr marL="285750" indent="-285750">
              <a:buFontTx/>
              <a:buChar char="-"/>
            </a:pPr>
            <a:r>
              <a:rPr lang="en-GB" sz="1600" dirty="0"/>
              <a:t>Unreal Tournament</a:t>
            </a:r>
          </a:p>
          <a:p>
            <a:pPr marL="285750" indent="-285750">
              <a:buFontTx/>
              <a:buChar char="-"/>
            </a:pPr>
            <a:endParaRPr lang="en-GB" sz="1600" dirty="0"/>
          </a:p>
          <a:p>
            <a:pPr marL="285750" indent="-285750">
              <a:buFontTx/>
              <a:buChar char="-"/>
            </a:pPr>
            <a:endParaRPr lang="en-GB" sz="1600" dirty="0"/>
          </a:p>
        </p:txBody>
      </p:sp>
      <p:sp>
        <p:nvSpPr>
          <p:cNvPr id="13" name="TextBox 12"/>
          <p:cNvSpPr txBox="1"/>
          <p:nvPr/>
        </p:nvSpPr>
        <p:spPr>
          <a:xfrm>
            <a:off x="6655909" y="4084322"/>
            <a:ext cx="2286000" cy="1402077"/>
          </a:xfrm>
          <a:prstGeom prst="rect">
            <a:avLst/>
          </a:prstGeom>
        </p:spPr>
        <p:txBody>
          <a:bodyPr vert="horz" wrap="square" lIns="0" tIns="0" rIns="0" bIns="0" rtlCol="0" anchor="t">
            <a:normAutofit/>
          </a:bodyPr>
          <a:lstStyle/>
          <a:p>
            <a:pPr marL="285750" indent="-285750">
              <a:buFontTx/>
              <a:buChar char="-"/>
            </a:pPr>
            <a:r>
              <a:rPr lang="en-GB" sz="1600" dirty="0"/>
              <a:t>Risk of Rain</a:t>
            </a:r>
          </a:p>
          <a:p>
            <a:pPr marL="285750" indent="-285750">
              <a:buFontTx/>
              <a:buChar char="-"/>
            </a:pPr>
            <a:r>
              <a:rPr lang="en-GB" sz="1600" dirty="0" err="1"/>
              <a:t>Undertale</a:t>
            </a:r>
            <a:endParaRPr lang="en-GB" sz="1600" dirty="0"/>
          </a:p>
          <a:p>
            <a:pPr marL="285750" indent="-285750">
              <a:buFontTx/>
              <a:buChar char="-"/>
            </a:pPr>
            <a:r>
              <a:rPr lang="en-GB" sz="1600" dirty="0" err="1"/>
              <a:t>Spelunky</a:t>
            </a:r>
            <a:endParaRPr lang="en-GB" sz="1600" dirty="0"/>
          </a:p>
          <a:p>
            <a:pPr marL="285750" indent="-285750">
              <a:buFontTx/>
              <a:buChar char="-"/>
            </a:pPr>
            <a:r>
              <a:rPr lang="en-GB" sz="1600" dirty="0" err="1"/>
              <a:t>Downwell</a:t>
            </a:r>
            <a:endParaRPr lang="en-GB" sz="1600" dirty="0"/>
          </a:p>
          <a:p>
            <a:pPr marL="285750" indent="-285750">
              <a:buFontTx/>
              <a:buChar char="-"/>
            </a:pPr>
            <a:endParaRPr lang="en-GB" sz="1600" dirty="0"/>
          </a:p>
          <a:p>
            <a:pPr marL="285750" indent="-285750">
              <a:buFontTx/>
              <a:buChar char="-"/>
            </a:pPr>
            <a:endParaRPr lang="en-GB" sz="1600" dirty="0"/>
          </a:p>
        </p:txBody>
      </p:sp>
      <p:sp>
        <p:nvSpPr>
          <p:cNvPr id="14" name="TextBox 13"/>
          <p:cNvSpPr txBox="1"/>
          <p:nvPr/>
        </p:nvSpPr>
        <p:spPr>
          <a:xfrm>
            <a:off x="9432037" y="4084324"/>
            <a:ext cx="2286000" cy="1402077"/>
          </a:xfrm>
          <a:prstGeom prst="rect">
            <a:avLst/>
          </a:prstGeom>
        </p:spPr>
        <p:txBody>
          <a:bodyPr vert="horz" wrap="square" lIns="0" tIns="0" rIns="0" bIns="0" rtlCol="0" anchor="t">
            <a:normAutofit/>
          </a:bodyPr>
          <a:lstStyle/>
          <a:p>
            <a:pPr marL="285750" indent="-285750">
              <a:buFontTx/>
              <a:buChar char="-"/>
            </a:pPr>
            <a:r>
              <a:rPr lang="en-GB" sz="1600" dirty="0"/>
              <a:t>Final Fantasy Record Keeper</a:t>
            </a:r>
          </a:p>
          <a:p>
            <a:pPr marL="285750" indent="-285750">
              <a:buFontTx/>
              <a:buChar char="-"/>
            </a:pPr>
            <a:r>
              <a:rPr lang="en-GB" sz="1600" dirty="0" err="1"/>
              <a:t>JoJo’s</a:t>
            </a:r>
            <a:r>
              <a:rPr lang="en-GB" sz="1600" dirty="0"/>
              <a:t> Bizarre Adventure</a:t>
            </a:r>
          </a:p>
          <a:p>
            <a:pPr marL="285750" indent="-285750">
              <a:buFontTx/>
              <a:buChar char="-"/>
            </a:pPr>
            <a:r>
              <a:rPr lang="en-GB" sz="1600" dirty="0"/>
              <a:t>Clash of Kings</a:t>
            </a:r>
          </a:p>
          <a:p>
            <a:pPr marL="285750" indent="-285750">
              <a:buFontTx/>
              <a:buChar char="-"/>
            </a:pPr>
            <a:r>
              <a:rPr lang="en-GB" sz="1600" dirty="0"/>
              <a:t>Tales of </a:t>
            </a:r>
            <a:r>
              <a:rPr lang="en-GB" sz="1600" dirty="0" err="1"/>
              <a:t>Asteria</a:t>
            </a:r>
            <a:endParaRPr lang="en-GB" sz="1600" dirty="0"/>
          </a:p>
          <a:p>
            <a:pPr marL="285750" indent="-285750">
              <a:buFontTx/>
              <a:buChar char="-"/>
            </a:pPr>
            <a:endParaRPr lang="en-GB" sz="1600" dirty="0"/>
          </a:p>
        </p:txBody>
      </p:sp>
    </p:spTree>
    <p:extLst>
      <p:ext uri="{BB962C8B-B14F-4D97-AF65-F5344CB8AC3E}">
        <p14:creationId xmlns:p14="http://schemas.microsoft.com/office/powerpoint/2010/main" val="40197609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7898135" cy="4680000"/>
          </a:xfrm>
        </p:spPr>
        <p:txBody>
          <a:bodyPr/>
          <a:lstStyle/>
          <a:p>
            <a:pPr>
              <a:spcAft>
                <a:spcPts val="400"/>
              </a:spcAft>
            </a:pPr>
            <a:r>
              <a:rPr lang="en-GB" dirty="0"/>
              <a:t>Every engine has pros and cons.</a:t>
            </a:r>
          </a:p>
          <a:p>
            <a:pPr>
              <a:spcAft>
                <a:spcPts val="400"/>
              </a:spcAft>
            </a:pPr>
            <a:endParaRPr lang="en-GB" dirty="0"/>
          </a:p>
          <a:p>
            <a:pPr>
              <a:spcAft>
                <a:spcPts val="400"/>
              </a:spcAft>
            </a:pPr>
            <a:r>
              <a:rPr lang="en-GB" dirty="0"/>
              <a:t>Unreal Engine is predominantly specialized for first person games. </a:t>
            </a:r>
          </a:p>
          <a:p>
            <a:pPr>
              <a:spcAft>
                <a:spcPts val="400"/>
              </a:spcAft>
            </a:pPr>
            <a:endParaRPr lang="en-GB" dirty="0"/>
          </a:p>
          <a:p>
            <a:pPr>
              <a:spcAft>
                <a:spcPts val="400"/>
              </a:spcAft>
            </a:pPr>
            <a:r>
              <a:rPr lang="en-GB" dirty="0"/>
              <a:t>Unity is flexible and easily adapted to multiple platforms.</a:t>
            </a:r>
          </a:p>
          <a:p>
            <a:pPr>
              <a:spcAft>
                <a:spcPts val="400"/>
              </a:spcAft>
            </a:pPr>
            <a:r>
              <a:rPr lang="en-GB" dirty="0"/>
              <a:t> </a:t>
            </a:r>
          </a:p>
          <a:p>
            <a:pPr>
              <a:spcAft>
                <a:spcPts val="400"/>
              </a:spcAft>
            </a:pPr>
            <a:r>
              <a:rPr lang="en-GB" dirty="0" err="1"/>
              <a:t>GameMaker</a:t>
            </a:r>
            <a:r>
              <a:rPr lang="en-GB" dirty="0"/>
              <a:t>: Studio is a very good entry level learning tool.</a:t>
            </a:r>
          </a:p>
          <a:p>
            <a:pPr>
              <a:spcAft>
                <a:spcPts val="400"/>
              </a:spcAft>
            </a:pPr>
            <a:endParaRPr lang="en-GB" dirty="0"/>
          </a:p>
          <a:p>
            <a:pPr>
              <a:spcAft>
                <a:spcPts val="400"/>
              </a:spcAft>
            </a:pPr>
            <a:r>
              <a:rPr lang="en-GB" dirty="0"/>
              <a:t>Cocos2d-x is completely open source and free.</a:t>
            </a:r>
          </a:p>
          <a:p>
            <a:endParaRPr lang="en-GB" dirty="0"/>
          </a:p>
        </p:txBody>
      </p:sp>
      <p:sp>
        <p:nvSpPr>
          <p:cNvPr id="3" name="Title 2"/>
          <p:cNvSpPr>
            <a:spLocks noGrp="1"/>
          </p:cNvSpPr>
          <p:nvPr>
            <p:ph type="title"/>
          </p:nvPr>
        </p:nvSpPr>
        <p:spPr/>
        <p:txBody>
          <a:bodyPr>
            <a:normAutofit/>
          </a:bodyPr>
          <a:lstStyle/>
          <a:p>
            <a:r>
              <a:rPr lang="en-GB" dirty="0"/>
              <a:t>Game Engines:  Pros and Cons</a:t>
            </a:r>
          </a:p>
        </p:txBody>
      </p:sp>
      <p:pic>
        <p:nvPicPr>
          <p:cNvPr id="1026" name="Picture 2" descr="C:\Users\robsar01\Pictures\Gaming LiB items\Open Source gaming Images\pros_cons.jpg"/>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8229600" y="3444240"/>
            <a:ext cx="2381250" cy="21183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Users\robsar01\Pictures\Gaming LiB items\Open Source gaming Images\pros_cons.jpg"/>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8382000" y="762000"/>
            <a:ext cx="2381250" cy="211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4207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Choosing the correct development language to work with is very important.</a:t>
            </a:r>
          </a:p>
          <a:p>
            <a:pPr>
              <a:spcAft>
                <a:spcPts val="400"/>
              </a:spcAft>
            </a:pPr>
            <a:endParaRPr lang="en-GB" dirty="0"/>
          </a:p>
          <a:p>
            <a:pPr>
              <a:spcAft>
                <a:spcPts val="400"/>
              </a:spcAft>
            </a:pPr>
            <a:r>
              <a:rPr lang="en-GB" dirty="0"/>
              <a:t>Lots of considerations </a:t>
            </a:r>
          </a:p>
          <a:p>
            <a:pPr>
              <a:spcAft>
                <a:spcPts val="400"/>
              </a:spcAft>
            </a:pPr>
            <a:endParaRPr lang="en-GB" dirty="0"/>
          </a:p>
          <a:p>
            <a:pPr>
              <a:spcAft>
                <a:spcPts val="400"/>
              </a:spcAft>
            </a:pPr>
            <a:r>
              <a:rPr lang="en-GB" dirty="0"/>
              <a:t>A large number of game engines have their own proprietary language set.</a:t>
            </a:r>
          </a:p>
          <a:p>
            <a:pPr>
              <a:spcAft>
                <a:spcPts val="400"/>
              </a:spcAft>
            </a:pPr>
            <a:endParaRPr lang="en-GB" dirty="0"/>
          </a:p>
          <a:p>
            <a:pPr>
              <a:spcAft>
                <a:spcPts val="400"/>
              </a:spcAft>
            </a:pPr>
            <a:r>
              <a:rPr lang="en-GB" dirty="0"/>
              <a:t>C++ and C# are two of the most popular choices.</a:t>
            </a:r>
          </a:p>
          <a:p>
            <a:endParaRPr lang="en-GB" dirty="0"/>
          </a:p>
        </p:txBody>
      </p:sp>
      <p:sp>
        <p:nvSpPr>
          <p:cNvPr id="3" name="Title 2"/>
          <p:cNvSpPr>
            <a:spLocks noGrp="1"/>
          </p:cNvSpPr>
          <p:nvPr>
            <p:ph type="title"/>
          </p:nvPr>
        </p:nvSpPr>
        <p:spPr/>
        <p:txBody>
          <a:bodyPr>
            <a:normAutofit/>
          </a:bodyPr>
          <a:lstStyle/>
          <a:p>
            <a:r>
              <a:rPr lang="en-GB" dirty="0"/>
              <a:t>Games Development:  Coding Languages</a:t>
            </a:r>
          </a:p>
        </p:txBody>
      </p:sp>
      <p:pic>
        <p:nvPicPr>
          <p:cNvPr id="1026" name="Picture 2" descr="C:\Users\robsar01\Pictures\Prog-languages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1" y="4648201"/>
            <a:ext cx="4600797" cy="1914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48980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GB" dirty="0"/>
              <a:t>Unity: Multi-Platform Portability</a:t>
            </a:r>
          </a:p>
        </p:txBody>
      </p:sp>
      <p:sp>
        <p:nvSpPr>
          <p:cNvPr id="2" name="Content Placeholder 1"/>
          <p:cNvSpPr>
            <a:spLocks noGrp="1"/>
          </p:cNvSpPr>
          <p:nvPr>
            <p:ph sz="half" idx="1"/>
          </p:nvPr>
        </p:nvSpPr>
        <p:spPr/>
        <p:txBody>
          <a:bodyPr/>
          <a:lstStyle/>
          <a:p>
            <a:pPr>
              <a:spcAft>
                <a:spcPts val="400"/>
              </a:spcAft>
            </a:pPr>
            <a:r>
              <a:rPr lang="en-GB" dirty="0"/>
              <a:t>Unity enables a developer to deploy 2D or 3D games across Mobile, Desktop, Console and VR devices. </a:t>
            </a:r>
          </a:p>
          <a:p>
            <a:pPr>
              <a:spcAft>
                <a:spcPts val="400"/>
              </a:spcAft>
            </a:pPr>
            <a:endParaRPr lang="en-GB" dirty="0"/>
          </a:p>
          <a:p>
            <a:pPr>
              <a:spcAft>
                <a:spcPts val="400"/>
              </a:spcAft>
            </a:pPr>
            <a:r>
              <a:rPr lang="en-GB" dirty="0"/>
              <a:t>Unity has a large developer community </a:t>
            </a:r>
          </a:p>
          <a:p>
            <a:pPr>
              <a:spcAft>
                <a:spcPts val="400"/>
              </a:spcAft>
            </a:pPr>
            <a:endParaRPr lang="en-GB" dirty="0"/>
          </a:p>
          <a:p>
            <a:pPr>
              <a:spcAft>
                <a:spcPts val="400"/>
              </a:spcAft>
            </a:pPr>
            <a:r>
              <a:rPr lang="en-GB" dirty="0"/>
              <a:t>Built-in Physics and Graphics Rendering</a:t>
            </a:r>
          </a:p>
          <a:p>
            <a:endParaRPr lang="en-GB" dirty="0"/>
          </a:p>
        </p:txBody>
      </p:sp>
    </p:spTree>
    <p:extLst>
      <p:ext uri="{BB962C8B-B14F-4D97-AF65-F5344CB8AC3E}">
        <p14:creationId xmlns:p14="http://schemas.microsoft.com/office/powerpoint/2010/main" val="1837135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35823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marL="231775" lvl="1" indent="0">
              <a:spcAft>
                <a:spcPts val="400"/>
              </a:spcAft>
              <a:buNone/>
            </a:pPr>
            <a:r>
              <a:rPr lang="en-GB" sz="2400" dirty="0"/>
              <a:t>The History of Video Games</a:t>
            </a:r>
          </a:p>
          <a:p>
            <a:pPr marL="231775" lvl="1" indent="0">
              <a:spcAft>
                <a:spcPts val="400"/>
              </a:spcAft>
              <a:buNone/>
            </a:pPr>
            <a:endParaRPr lang="en-GB" sz="2400" dirty="0"/>
          </a:p>
          <a:p>
            <a:pPr marL="231775" lvl="1" indent="0">
              <a:spcAft>
                <a:spcPts val="400"/>
              </a:spcAft>
              <a:buNone/>
            </a:pPr>
            <a:r>
              <a:rPr lang="en-GB" sz="2400" dirty="0"/>
              <a:t>Introduction to Game Engines</a:t>
            </a:r>
          </a:p>
          <a:p>
            <a:pPr marL="231775" lvl="1" indent="0">
              <a:spcAft>
                <a:spcPts val="400"/>
              </a:spcAft>
              <a:buNone/>
            </a:pPr>
            <a:endParaRPr lang="en-GB" sz="2400" dirty="0"/>
          </a:p>
          <a:p>
            <a:pPr marL="231775" lvl="1" indent="0">
              <a:spcAft>
                <a:spcPts val="400"/>
              </a:spcAft>
              <a:buNone/>
            </a:pPr>
            <a:r>
              <a:rPr lang="en-GB" sz="2400" dirty="0"/>
              <a:t>Game Development Languages and Platforms</a:t>
            </a:r>
          </a:p>
        </p:txBody>
      </p:sp>
      <p:sp>
        <p:nvSpPr>
          <p:cNvPr id="3" name="Title 2"/>
          <p:cNvSpPr>
            <a:spLocks noGrp="1"/>
          </p:cNvSpPr>
          <p:nvPr>
            <p:ph type="title"/>
          </p:nvPr>
        </p:nvSpPr>
        <p:spPr/>
        <p:txBody>
          <a:bodyPr>
            <a:normAutofit/>
          </a:bodyPr>
          <a:lstStyle/>
          <a:p>
            <a:r>
              <a:rPr lang="en-GB" dirty="0"/>
              <a:t>Module Syllabus</a:t>
            </a:r>
          </a:p>
        </p:txBody>
      </p:sp>
    </p:spTree>
    <p:extLst>
      <p:ext uri="{BB962C8B-B14F-4D97-AF65-F5344CB8AC3E}">
        <p14:creationId xmlns:p14="http://schemas.microsoft.com/office/powerpoint/2010/main" val="1246821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Tennis for Two was developed in 1958.</a:t>
            </a:r>
          </a:p>
          <a:p>
            <a:r>
              <a:rPr lang="en-GB" dirty="0"/>
              <a:t>A number of academic projects followed.</a:t>
            </a:r>
          </a:p>
          <a:p>
            <a:endParaRPr lang="en-GB" dirty="0"/>
          </a:p>
          <a:p>
            <a:pPr algn="r"/>
            <a:endParaRPr lang="en-GB" dirty="0"/>
          </a:p>
          <a:p>
            <a:pPr algn="r"/>
            <a:endParaRPr lang="en-GB" dirty="0"/>
          </a:p>
          <a:p>
            <a:pPr algn="r"/>
            <a:r>
              <a:rPr lang="en-GB" dirty="0"/>
              <a:t>The Magnavox Odyssey: 1972</a:t>
            </a:r>
          </a:p>
          <a:p>
            <a:pPr algn="r"/>
            <a:r>
              <a:rPr lang="en-GB" dirty="0"/>
              <a:t>Computer Space, (the first video games cabinet): 1971  </a:t>
            </a:r>
          </a:p>
        </p:txBody>
      </p:sp>
      <p:sp>
        <p:nvSpPr>
          <p:cNvPr id="3" name="Title 2"/>
          <p:cNvSpPr>
            <a:spLocks noGrp="1"/>
          </p:cNvSpPr>
          <p:nvPr>
            <p:ph type="title"/>
          </p:nvPr>
        </p:nvSpPr>
        <p:spPr/>
        <p:txBody>
          <a:bodyPr>
            <a:normAutofit/>
          </a:bodyPr>
          <a:lstStyle/>
          <a:p>
            <a:r>
              <a:rPr lang="en-GB" dirty="0"/>
              <a:t>Video Games: A Historical Look 	</a:t>
            </a:r>
          </a:p>
        </p:txBody>
      </p:sp>
      <p:sp>
        <p:nvSpPr>
          <p:cNvPr id="5" name="TextBox 4"/>
          <p:cNvSpPr txBox="1"/>
          <p:nvPr/>
        </p:nvSpPr>
        <p:spPr>
          <a:xfrm>
            <a:off x="8305800" y="3962400"/>
            <a:ext cx="2540000" cy="457200"/>
          </a:xfrm>
          <a:prstGeom prst="rect">
            <a:avLst/>
          </a:prstGeom>
        </p:spPr>
        <p:txBody>
          <a:bodyPr vert="horz" wrap="square" lIns="0" tIns="0" rIns="0" bIns="0" rtlCol="0" anchor="t">
            <a:normAutofit/>
          </a:bodyPr>
          <a:lstStyle/>
          <a:p>
            <a:endParaRPr lang="en-GB" dirty="0"/>
          </a:p>
        </p:txBody>
      </p:sp>
      <p:sp>
        <p:nvSpPr>
          <p:cNvPr id="6" name="TextBox 5"/>
          <p:cNvSpPr txBox="1"/>
          <p:nvPr/>
        </p:nvSpPr>
        <p:spPr>
          <a:xfrm>
            <a:off x="8458200" y="3962400"/>
            <a:ext cx="914400" cy="914400"/>
          </a:xfrm>
          <a:prstGeom prst="rect">
            <a:avLst/>
          </a:prstGeom>
        </p:spPr>
        <p:txBody>
          <a:bodyPr vert="horz" wrap="none" lIns="0" tIns="0" rIns="0" bIns="0" rtlCol="0" anchor="t">
            <a:normAutofit/>
          </a:bodyPr>
          <a:lstStyle/>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4400" y="685800"/>
            <a:ext cx="2831938" cy="2514600"/>
          </a:xfrm>
          <a:prstGeom prst="rect">
            <a:avLst/>
          </a:prstGeom>
        </p:spPr>
      </p:pic>
      <p:sp>
        <p:nvSpPr>
          <p:cNvPr id="7" name="TextBox 6"/>
          <p:cNvSpPr txBox="1"/>
          <p:nvPr/>
        </p:nvSpPr>
        <p:spPr>
          <a:xfrm>
            <a:off x="8478044" y="3200400"/>
            <a:ext cx="2831938" cy="609600"/>
          </a:xfrm>
          <a:prstGeom prst="rect">
            <a:avLst/>
          </a:prstGeom>
        </p:spPr>
        <p:txBody>
          <a:bodyPr vert="horz" wrap="square" lIns="0" tIns="0" rIns="0" bIns="0" rtlCol="0" anchor="t">
            <a:normAutofit/>
          </a:bodyPr>
          <a:lstStyle/>
          <a:p>
            <a:pPr algn="ctr"/>
            <a:r>
              <a:rPr lang="en-GB" sz="1300" dirty="0"/>
              <a:t>Tennis For Two </a:t>
            </a:r>
          </a:p>
          <a:p>
            <a:endParaRPr lang="en-GB" sz="1400" dirty="0">
              <a:hlinkClick r:id="rId4"/>
            </a:endParaRPr>
          </a:p>
          <a:p>
            <a:pPr algn="ctr"/>
            <a:endParaRPr lang="en-GB" sz="1400"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2000" y="3324225"/>
            <a:ext cx="3345142" cy="1733550"/>
          </a:xfrm>
          <a:prstGeom prst="rect">
            <a:avLst/>
          </a:prstGeom>
        </p:spPr>
      </p:pic>
      <p:sp>
        <p:nvSpPr>
          <p:cNvPr id="9" name="TextBox 8"/>
          <p:cNvSpPr txBox="1"/>
          <p:nvPr/>
        </p:nvSpPr>
        <p:spPr>
          <a:xfrm>
            <a:off x="1018602" y="5105400"/>
            <a:ext cx="2831938" cy="609600"/>
          </a:xfrm>
          <a:prstGeom prst="rect">
            <a:avLst/>
          </a:prstGeom>
        </p:spPr>
        <p:txBody>
          <a:bodyPr vert="horz" wrap="square" lIns="0" tIns="0" rIns="0" bIns="0" rtlCol="0" anchor="t">
            <a:normAutofit/>
          </a:bodyPr>
          <a:lstStyle/>
          <a:p>
            <a:pPr algn="ctr"/>
            <a:r>
              <a:rPr lang="en-GB" sz="1300" dirty="0"/>
              <a:t>The Magnavox Odyssey</a:t>
            </a:r>
          </a:p>
          <a:p>
            <a:endParaRPr lang="en-GB" sz="1400" dirty="0">
              <a:hlinkClick r:id="rId4"/>
            </a:endParaRPr>
          </a:p>
          <a:p>
            <a:pPr algn="ctr"/>
            <a:endParaRPr lang="en-GB" sz="1400" dirty="0"/>
          </a:p>
        </p:txBody>
      </p:sp>
    </p:spTree>
    <p:extLst>
      <p:ext uri="{BB962C8B-B14F-4D97-AF65-F5344CB8AC3E}">
        <p14:creationId xmlns:p14="http://schemas.microsoft.com/office/powerpoint/2010/main" val="2024011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Atari was formed in 1972; Atari 2600 was released in 1977.</a:t>
            </a:r>
          </a:p>
          <a:p>
            <a:r>
              <a:rPr lang="en-GB" dirty="0"/>
              <a:t>Pong was released in 1976.</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lgn="r">
              <a:buFont typeface="Arial" panose="020B0604020202020204" pitchFamily="34" charset="0"/>
              <a:buChar char="•"/>
            </a:pPr>
            <a:endParaRPr lang="en-GB" dirty="0"/>
          </a:p>
          <a:p>
            <a:pPr algn="r"/>
            <a:r>
              <a:rPr lang="en-GB" dirty="0"/>
              <a:t>Nintendo Entertainment System was released in 1983.</a:t>
            </a:r>
          </a:p>
          <a:p>
            <a:pPr algn="r"/>
            <a:r>
              <a:rPr lang="en-GB" dirty="0"/>
              <a:t>Master System was released in 1985.</a:t>
            </a:r>
          </a:p>
          <a:p>
            <a:endParaRPr lang="en-GB" dirty="0"/>
          </a:p>
          <a:p>
            <a:endParaRPr lang="en-GB" dirty="0"/>
          </a:p>
        </p:txBody>
      </p:sp>
      <p:sp>
        <p:nvSpPr>
          <p:cNvPr id="3" name="Title 2"/>
          <p:cNvSpPr>
            <a:spLocks noGrp="1"/>
          </p:cNvSpPr>
          <p:nvPr>
            <p:ph type="title"/>
          </p:nvPr>
        </p:nvSpPr>
        <p:spPr/>
        <p:txBody>
          <a:bodyPr>
            <a:normAutofit/>
          </a:bodyPr>
          <a:lstStyle/>
          <a:p>
            <a:r>
              <a:rPr lang="en-GB" dirty="0"/>
              <a:t>Video Games: Next Generation</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98415" y="1066800"/>
            <a:ext cx="3524454" cy="2057400"/>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1" y="3581400"/>
            <a:ext cx="3928085" cy="2133600"/>
          </a:xfrm>
          <a:prstGeom prst="rect">
            <a:avLst/>
          </a:prstGeom>
        </p:spPr>
      </p:pic>
      <p:sp>
        <p:nvSpPr>
          <p:cNvPr id="7" name="TextBox 6"/>
          <p:cNvSpPr txBox="1"/>
          <p:nvPr/>
        </p:nvSpPr>
        <p:spPr>
          <a:xfrm>
            <a:off x="8478044" y="3200400"/>
            <a:ext cx="2831938" cy="762000"/>
          </a:xfrm>
          <a:prstGeom prst="rect">
            <a:avLst/>
          </a:prstGeom>
        </p:spPr>
        <p:txBody>
          <a:bodyPr vert="horz" wrap="square" lIns="0" tIns="0" rIns="0" bIns="0" rtlCol="0" anchor="t">
            <a:normAutofit/>
          </a:bodyPr>
          <a:lstStyle/>
          <a:p>
            <a:pPr algn="ctr"/>
            <a:r>
              <a:rPr lang="en-GB" sz="1300" dirty="0"/>
              <a:t>Atari 2600</a:t>
            </a:r>
          </a:p>
          <a:p>
            <a:endParaRPr lang="en-GB" sz="1400" dirty="0">
              <a:hlinkClick r:id="rId5"/>
            </a:endParaRPr>
          </a:p>
        </p:txBody>
      </p:sp>
      <p:sp>
        <p:nvSpPr>
          <p:cNvPr id="8" name="TextBox 7"/>
          <p:cNvSpPr txBox="1"/>
          <p:nvPr/>
        </p:nvSpPr>
        <p:spPr>
          <a:xfrm>
            <a:off x="852873" y="5686425"/>
            <a:ext cx="2831938" cy="609600"/>
          </a:xfrm>
          <a:prstGeom prst="rect">
            <a:avLst/>
          </a:prstGeom>
        </p:spPr>
        <p:txBody>
          <a:bodyPr vert="horz" wrap="square" lIns="0" tIns="0" rIns="0" bIns="0" rtlCol="0" anchor="t">
            <a:normAutofit/>
          </a:bodyPr>
          <a:lstStyle/>
          <a:p>
            <a:pPr algn="ctr"/>
            <a:r>
              <a:rPr lang="en-GB" sz="1300" dirty="0"/>
              <a:t>Nintendo Entertainment System (NES</a:t>
            </a:r>
            <a:r>
              <a:rPr lang="en-GB" sz="1400" dirty="0"/>
              <a:t>)</a:t>
            </a:r>
          </a:p>
          <a:p>
            <a:endParaRPr lang="en-GB" sz="1400" dirty="0">
              <a:hlinkClick r:id="rId6"/>
            </a:endParaRPr>
          </a:p>
        </p:txBody>
      </p:sp>
    </p:spTree>
    <p:extLst>
      <p:ext uri="{BB962C8B-B14F-4D97-AF65-F5344CB8AC3E}">
        <p14:creationId xmlns:p14="http://schemas.microsoft.com/office/powerpoint/2010/main" val="401573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Each generation of home consoles </a:t>
            </a:r>
            <a:br>
              <a:rPr lang="en-GB" dirty="0"/>
            </a:br>
            <a:r>
              <a:rPr lang="en-GB" dirty="0"/>
              <a:t>has been more successful than its predecessors.</a:t>
            </a:r>
          </a:p>
          <a:p>
            <a:r>
              <a:rPr lang="en-GB" dirty="0"/>
              <a:t>Many technological innovations caused </a:t>
            </a:r>
            <a:br>
              <a:rPr lang="en-GB" dirty="0"/>
            </a:br>
            <a:r>
              <a:rPr lang="en-GB" dirty="0"/>
              <a:t>huge leaps in the capability of video games.</a:t>
            </a:r>
          </a:p>
          <a:p>
            <a:endParaRPr lang="en-GB" dirty="0"/>
          </a:p>
          <a:p>
            <a:pPr algn="r"/>
            <a:r>
              <a:rPr lang="en-GB" dirty="0"/>
              <a:t>The transition from 2D to 3D </a:t>
            </a:r>
            <a:br>
              <a:rPr lang="en-GB" dirty="0"/>
            </a:br>
            <a:r>
              <a:rPr lang="en-GB" dirty="0"/>
              <a:t>added complexity to games.</a:t>
            </a:r>
          </a:p>
          <a:p>
            <a:pPr algn="r"/>
            <a:r>
              <a:rPr lang="en-GB" dirty="0"/>
              <a:t>Games are now playable anywhere in the world.</a:t>
            </a:r>
          </a:p>
        </p:txBody>
      </p:sp>
      <p:sp>
        <p:nvSpPr>
          <p:cNvPr id="3" name="Title 2"/>
          <p:cNvSpPr>
            <a:spLocks noGrp="1"/>
          </p:cNvSpPr>
          <p:nvPr>
            <p:ph type="title"/>
          </p:nvPr>
        </p:nvSpPr>
        <p:spPr/>
        <p:txBody>
          <a:bodyPr>
            <a:normAutofit/>
          </a:bodyPr>
          <a:lstStyle/>
          <a:p>
            <a:r>
              <a:rPr lang="en-GB" dirty="0"/>
              <a:t>Video Games: From Then to Now</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0" y="152400"/>
            <a:ext cx="2514600" cy="2634502"/>
          </a:xfrm>
          <a:prstGeom prst="rect">
            <a:avLst/>
          </a:prstGeom>
        </p:spPr>
      </p:pic>
      <p:sp>
        <p:nvSpPr>
          <p:cNvPr id="5" name="Rectangle 4"/>
          <p:cNvSpPr/>
          <p:nvPr/>
        </p:nvSpPr>
        <p:spPr>
          <a:xfrm>
            <a:off x="8650521" y="2816229"/>
            <a:ext cx="2803293" cy="738664"/>
          </a:xfrm>
          <a:prstGeom prst="rect">
            <a:avLst/>
          </a:prstGeom>
        </p:spPr>
        <p:txBody>
          <a:bodyPr wrap="square">
            <a:spAutoFit/>
          </a:bodyPr>
          <a:lstStyle/>
          <a:p>
            <a:pPr algn="ctr"/>
            <a:r>
              <a:rPr lang="en-GB" sz="1300" dirty="0"/>
              <a:t>Optical Media boosted the potential of 3D video games.</a:t>
            </a:r>
          </a:p>
          <a:p>
            <a:pPr algn="ctr"/>
            <a:endParaRPr lang="en-GB" sz="16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0" y="3505201"/>
            <a:ext cx="2482292" cy="2244729"/>
          </a:xfrm>
          <a:prstGeom prst="rect">
            <a:avLst/>
          </a:prstGeom>
        </p:spPr>
      </p:pic>
      <p:sp>
        <p:nvSpPr>
          <p:cNvPr id="7" name="Rectangle 6"/>
          <p:cNvSpPr/>
          <p:nvPr/>
        </p:nvSpPr>
        <p:spPr>
          <a:xfrm>
            <a:off x="1363500" y="5638801"/>
            <a:ext cx="2803293" cy="538609"/>
          </a:xfrm>
          <a:prstGeom prst="rect">
            <a:avLst/>
          </a:prstGeom>
        </p:spPr>
        <p:txBody>
          <a:bodyPr wrap="square">
            <a:spAutoFit/>
          </a:bodyPr>
          <a:lstStyle/>
          <a:p>
            <a:pPr algn="ctr"/>
            <a:r>
              <a:rPr lang="en-GB" sz="1300" dirty="0"/>
              <a:t>The Nintendo 3DS</a:t>
            </a:r>
          </a:p>
          <a:p>
            <a:pPr algn="ctr"/>
            <a:endParaRPr lang="en-GB" sz="1600" dirty="0"/>
          </a:p>
        </p:txBody>
      </p:sp>
    </p:spTree>
    <p:extLst>
      <p:ext uri="{BB962C8B-B14F-4D97-AF65-F5344CB8AC3E}">
        <p14:creationId xmlns:p14="http://schemas.microsoft.com/office/powerpoint/2010/main" val="8841487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More than 70% of households play video games.</a:t>
            </a:r>
          </a:p>
          <a:p>
            <a:r>
              <a:rPr lang="en-GB" dirty="0"/>
              <a:t>The market has substantially increased</a:t>
            </a:r>
            <a:br>
              <a:rPr lang="en-GB" dirty="0"/>
            </a:br>
            <a:r>
              <a:rPr lang="en-GB" dirty="0"/>
              <a:t>throughout the years.</a:t>
            </a:r>
            <a:br>
              <a:rPr lang="en-GB" dirty="0"/>
            </a:br>
            <a:br>
              <a:rPr lang="en-GB" dirty="0"/>
            </a:br>
            <a:br>
              <a:rPr lang="en-GB" dirty="0"/>
            </a:br>
            <a:br>
              <a:rPr lang="en-GB" dirty="0"/>
            </a:br>
            <a:endParaRPr lang="en-GB" dirty="0"/>
          </a:p>
          <a:p>
            <a:pPr algn="r"/>
            <a:r>
              <a:rPr lang="en-GB" dirty="0"/>
              <a:t>Rise of independent development</a:t>
            </a:r>
          </a:p>
          <a:p>
            <a:pPr algn="r"/>
            <a:r>
              <a:rPr lang="en-GB" dirty="0"/>
              <a:t>Game engines have contributed to</a:t>
            </a:r>
            <a:br>
              <a:rPr lang="en-GB" dirty="0"/>
            </a:br>
            <a:r>
              <a:rPr lang="en-GB" dirty="0"/>
              <a:t> the increased quality of games.</a:t>
            </a:r>
          </a:p>
        </p:txBody>
      </p:sp>
      <p:sp>
        <p:nvSpPr>
          <p:cNvPr id="3" name="Title 2"/>
          <p:cNvSpPr>
            <a:spLocks noGrp="1"/>
          </p:cNvSpPr>
          <p:nvPr>
            <p:ph type="title"/>
          </p:nvPr>
        </p:nvSpPr>
        <p:spPr/>
        <p:txBody>
          <a:bodyPr>
            <a:normAutofit/>
          </a:bodyPr>
          <a:lstStyle/>
          <a:p>
            <a:r>
              <a:rPr lang="en-GB" dirty="0"/>
              <a:t>Video Games: A Modern Pastime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4038600"/>
            <a:ext cx="4800600" cy="798850"/>
          </a:xfrm>
          <a:prstGeom prst="rect">
            <a:avLst/>
          </a:prstGeom>
        </p:spPr>
      </p:pic>
      <p:sp>
        <p:nvSpPr>
          <p:cNvPr id="5" name="Rectangle 4"/>
          <p:cNvSpPr/>
          <p:nvPr/>
        </p:nvSpPr>
        <p:spPr>
          <a:xfrm>
            <a:off x="1219201" y="4953000"/>
            <a:ext cx="3581399" cy="738664"/>
          </a:xfrm>
          <a:prstGeom prst="rect">
            <a:avLst/>
          </a:prstGeom>
        </p:spPr>
        <p:txBody>
          <a:bodyPr wrap="square">
            <a:spAutoFit/>
          </a:bodyPr>
          <a:lstStyle/>
          <a:p>
            <a:pPr algn="ctr"/>
            <a:r>
              <a:rPr lang="en-GB" sz="1300" dirty="0"/>
              <a:t>Games like Minecraft have helped to grow the independent gaming scene.</a:t>
            </a:r>
          </a:p>
          <a:p>
            <a:pPr algn="ctr"/>
            <a:endParaRPr lang="en-GB" sz="1600"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37446" y="762000"/>
            <a:ext cx="3149600" cy="2362200"/>
          </a:xfrm>
          <a:prstGeom prst="rect">
            <a:avLst/>
          </a:prstGeom>
        </p:spPr>
      </p:pic>
      <p:sp>
        <p:nvSpPr>
          <p:cNvPr id="7" name="Rectangle 6"/>
          <p:cNvSpPr/>
          <p:nvPr/>
        </p:nvSpPr>
        <p:spPr>
          <a:xfrm>
            <a:off x="8610601" y="3226654"/>
            <a:ext cx="2803293" cy="538609"/>
          </a:xfrm>
          <a:prstGeom prst="rect">
            <a:avLst/>
          </a:prstGeom>
        </p:spPr>
        <p:txBody>
          <a:bodyPr wrap="square">
            <a:spAutoFit/>
          </a:bodyPr>
          <a:lstStyle/>
          <a:p>
            <a:pPr algn="ctr"/>
            <a:r>
              <a:rPr lang="en-GB" sz="1300" dirty="0"/>
              <a:t>The Wii sold over 100 million units.</a:t>
            </a:r>
            <a:br>
              <a:rPr lang="en-GB" sz="1600" dirty="0"/>
            </a:br>
            <a:r>
              <a:rPr lang="en-GB" sz="1600" dirty="0"/>
              <a:t> </a:t>
            </a:r>
          </a:p>
        </p:txBody>
      </p:sp>
    </p:spTree>
    <p:extLst>
      <p:ext uri="{BB962C8B-B14F-4D97-AF65-F5344CB8AC3E}">
        <p14:creationId xmlns:p14="http://schemas.microsoft.com/office/powerpoint/2010/main" val="3287518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r>
              <a:rPr lang="en-GB" dirty="0"/>
              <a:t>Before game engines, games were typically </a:t>
            </a:r>
            <a:br>
              <a:rPr lang="en-GB" dirty="0"/>
            </a:br>
            <a:r>
              <a:rPr lang="en-GB" dirty="0"/>
              <a:t>designed from the ground up as single entities.</a:t>
            </a:r>
          </a:p>
          <a:p>
            <a:r>
              <a:rPr lang="en-GB" dirty="0"/>
              <a:t>Reusing resources is a key point.</a:t>
            </a:r>
          </a:p>
          <a:p>
            <a:br>
              <a:rPr lang="en-GB" dirty="0"/>
            </a:br>
            <a:endParaRPr lang="en-GB" dirty="0"/>
          </a:p>
          <a:p>
            <a:pPr algn="r"/>
            <a:r>
              <a:rPr lang="en-GB" dirty="0"/>
              <a:t>Video game engines’ popularity rose </a:t>
            </a:r>
            <a:br>
              <a:rPr lang="en-GB" dirty="0"/>
            </a:br>
            <a:r>
              <a:rPr lang="en-GB" dirty="0"/>
              <a:t>with 3D computer graphics.</a:t>
            </a:r>
          </a:p>
          <a:p>
            <a:pPr algn="r"/>
            <a:r>
              <a:rPr lang="en-GB" dirty="0"/>
              <a:t>Maturing technology in game engines </a:t>
            </a:r>
            <a:br>
              <a:rPr lang="en-GB" dirty="0"/>
            </a:br>
            <a:r>
              <a:rPr lang="en-GB" dirty="0"/>
              <a:t>has allowed for an increase in scope.</a:t>
            </a:r>
          </a:p>
        </p:txBody>
      </p:sp>
      <p:sp>
        <p:nvSpPr>
          <p:cNvPr id="3" name="Title 2"/>
          <p:cNvSpPr>
            <a:spLocks noGrp="1"/>
          </p:cNvSpPr>
          <p:nvPr>
            <p:ph type="title"/>
          </p:nvPr>
        </p:nvSpPr>
        <p:spPr/>
        <p:txBody>
          <a:bodyPr>
            <a:normAutofit/>
          </a:bodyPr>
          <a:lstStyle/>
          <a:p>
            <a:r>
              <a:rPr lang="en-GB" dirty="0"/>
              <a:t>Game Engines: Middleware of Creativity</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39201" y="609600"/>
            <a:ext cx="2728149" cy="2209800"/>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14401" y="3742056"/>
            <a:ext cx="3276600" cy="1815782"/>
          </a:xfrm>
          <a:prstGeom prst="rect">
            <a:avLst/>
          </a:prstGeom>
        </p:spPr>
      </p:pic>
      <p:sp>
        <p:nvSpPr>
          <p:cNvPr id="8" name="Rectangle 7"/>
          <p:cNvSpPr/>
          <p:nvPr/>
        </p:nvSpPr>
        <p:spPr>
          <a:xfrm>
            <a:off x="8801628" y="2819401"/>
            <a:ext cx="2803293" cy="538609"/>
          </a:xfrm>
          <a:prstGeom prst="rect">
            <a:avLst/>
          </a:prstGeom>
        </p:spPr>
        <p:txBody>
          <a:bodyPr wrap="square">
            <a:spAutoFit/>
          </a:bodyPr>
          <a:lstStyle/>
          <a:p>
            <a:pPr algn="ctr"/>
            <a:r>
              <a:rPr lang="en-GB" sz="1300" dirty="0"/>
              <a:t>The Utah teapot</a:t>
            </a:r>
            <a:br>
              <a:rPr lang="en-GB" sz="1600" dirty="0"/>
            </a:br>
            <a:r>
              <a:rPr lang="en-GB" sz="1600" dirty="0"/>
              <a:t> </a:t>
            </a:r>
          </a:p>
        </p:txBody>
      </p:sp>
      <p:sp>
        <p:nvSpPr>
          <p:cNvPr id="9" name="Rectangle 8"/>
          <p:cNvSpPr/>
          <p:nvPr/>
        </p:nvSpPr>
        <p:spPr>
          <a:xfrm>
            <a:off x="1066801" y="5560160"/>
            <a:ext cx="2803293" cy="784830"/>
          </a:xfrm>
          <a:prstGeom prst="rect">
            <a:avLst/>
          </a:prstGeom>
        </p:spPr>
        <p:txBody>
          <a:bodyPr wrap="square">
            <a:spAutoFit/>
          </a:bodyPr>
          <a:lstStyle/>
          <a:p>
            <a:pPr algn="ctr"/>
            <a:r>
              <a:rPr lang="en-GB" sz="1300" dirty="0"/>
              <a:t>Game Engines have seen use in medical and architectural fields</a:t>
            </a:r>
            <a:r>
              <a:rPr lang="en-GB" sz="1600" dirty="0"/>
              <a:t>.  </a:t>
            </a:r>
            <a:br>
              <a:rPr lang="en-GB" sz="1600" dirty="0"/>
            </a:br>
            <a:r>
              <a:rPr lang="en-GB" sz="1600" dirty="0"/>
              <a:t> </a:t>
            </a:r>
          </a:p>
        </p:txBody>
      </p:sp>
    </p:spTree>
    <p:extLst>
      <p:ext uri="{BB962C8B-B14F-4D97-AF65-F5344CB8AC3E}">
        <p14:creationId xmlns:p14="http://schemas.microsoft.com/office/powerpoint/2010/main" val="3712391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483866" y="1440000"/>
            <a:ext cx="5535935" cy="4680000"/>
          </a:xfrm>
        </p:spPr>
        <p:txBody>
          <a:bodyPr/>
          <a:lstStyle/>
          <a:p>
            <a:r>
              <a:rPr lang="en-GB" dirty="0"/>
              <a:t>There are dozens of game engines </a:t>
            </a:r>
            <a:br>
              <a:rPr lang="en-GB" dirty="0"/>
            </a:br>
            <a:r>
              <a:rPr lang="en-GB" dirty="0"/>
              <a:t>available on the market.</a:t>
            </a:r>
          </a:p>
          <a:p>
            <a:r>
              <a:rPr lang="en-GB" dirty="0"/>
              <a:t>Unity, Unreal and Cocos2d-x are </a:t>
            </a:r>
            <a:br>
              <a:rPr lang="en-GB" dirty="0"/>
            </a:br>
            <a:r>
              <a:rPr lang="en-GB" dirty="0"/>
              <a:t>some of the most commonly used.</a:t>
            </a:r>
          </a:p>
          <a:p>
            <a:endParaRPr lang="en-GB" dirty="0"/>
          </a:p>
          <a:p>
            <a:endParaRPr lang="en-GB" dirty="0"/>
          </a:p>
          <a:p>
            <a:endParaRPr lang="en-GB" dirty="0"/>
          </a:p>
          <a:p>
            <a:endParaRPr lang="en-GB" dirty="0"/>
          </a:p>
          <a:p>
            <a:endParaRPr lang="en-GB" dirty="0"/>
          </a:p>
        </p:txBody>
      </p:sp>
      <p:sp>
        <p:nvSpPr>
          <p:cNvPr id="3" name="Title 2"/>
          <p:cNvSpPr>
            <a:spLocks noGrp="1"/>
          </p:cNvSpPr>
          <p:nvPr>
            <p:ph type="title"/>
          </p:nvPr>
        </p:nvSpPr>
        <p:spPr/>
        <p:txBody>
          <a:bodyPr>
            <a:normAutofit fontScale="90000"/>
          </a:bodyPr>
          <a:lstStyle/>
          <a:p>
            <a:r>
              <a:rPr lang="en-GB" dirty="0"/>
              <a:t>The Current State of Game Engines</a:t>
            </a:r>
            <a:br>
              <a:rPr lang="en-GB" dirty="0"/>
            </a:br>
            <a:endParaRPr lang="en-GB" dirty="0"/>
          </a:p>
        </p:txBody>
      </p:sp>
      <p:sp>
        <p:nvSpPr>
          <p:cNvPr id="4" name="Content Placeholder 1"/>
          <p:cNvSpPr txBox="1">
            <a:spLocks/>
          </p:cNvSpPr>
          <p:nvPr/>
        </p:nvSpPr>
        <p:spPr>
          <a:xfrm>
            <a:off x="6136953" y="1440000"/>
            <a:ext cx="5535935" cy="4680000"/>
          </a:xfrm>
          <a:prstGeom prst="rect">
            <a:avLst/>
          </a:prstGeom>
        </p:spPr>
        <p:txBody>
          <a:bodyPr vert="horz" lIns="0" tIns="0" rIns="0" bIns="0">
            <a:noAutofit/>
          </a:bodyPr>
          <a:lstStyle>
            <a:lvl1pPr marL="265113" indent="-265113" algn="l" rtl="0" eaLnBrk="1" latinLnBrk="0" hangingPunct="1">
              <a:spcBef>
                <a:spcPts val="400"/>
              </a:spcBef>
              <a:buClr>
                <a:schemeClr val="accent5"/>
              </a:buClr>
              <a:buSzPct val="95000"/>
              <a:buFont typeface="Wingdings" charset="2"/>
              <a:buChar char="§"/>
              <a:defRPr kumimoji="0" sz="2400" b="0" i="0" kern="1200">
                <a:solidFill>
                  <a:schemeClr val="tx1"/>
                </a:solidFill>
                <a:effectLst/>
                <a:latin typeface="Gill Sans MT"/>
                <a:ea typeface="+mn-ea"/>
                <a:cs typeface="Gill Sans MT"/>
              </a:defRPr>
            </a:lvl1pPr>
            <a:lvl2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2pPr>
            <a:lvl3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3pPr>
            <a:lvl4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4pPr>
            <a:lvl5pPr marL="803275" indent="-265113" algn="l" rtl="0" eaLnBrk="1" latinLnBrk="0" hangingPunct="1">
              <a:spcBef>
                <a:spcPts val="400"/>
              </a:spcBef>
              <a:buClr>
                <a:schemeClr val="accent5"/>
              </a:buClr>
              <a:buSzPct val="95000"/>
              <a:buFont typeface="Wingdings" charset="2"/>
              <a:buChar char="§"/>
              <a:defRPr kumimoji="0" sz="2000" b="0" i="0" kern="1200">
                <a:solidFill>
                  <a:schemeClr val="tx1"/>
                </a:solidFill>
                <a:latin typeface="Gill Sans MT"/>
                <a:ea typeface="+mn-ea"/>
                <a:cs typeface="Gill Sans MT"/>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lstStyle>
          <a:p>
            <a:pPr marL="0" indent="0" algn="r">
              <a:spcBef>
                <a:spcPts val="0"/>
              </a:spcBef>
              <a:spcAft>
                <a:spcPts val="1600"/>
              </a:spcAft>
              <a:buClrTx/>
              <a:buNone/>
            </a:pPr>
            <a:r>
              <a:rPr lang="en-GB" dirty="0">
                <a:latin typeface="+mn-lt"/>
              </a:rPr>
              <a:t>Most modern games are </a:t>
            </a:r>
            <a:br>
              <a:rPr lang="en-GB" dirty="0">
                <a:latin typeface="+mn-lt"/>
              </a:rPr>
            </a:br>
            <a:r>
              <a:rPr lang="en-GB" dirty="0">
                <a:latin typeface="+mn-lt"/>
              </a:rPr>
              <a:t>created using a game engine.</a:t>
            </a:r>
          </a:p>
          <a:p>
            <a:pPr marL="0" indent="0" algn="r">
              <a:spcBef>
                <a:spcPts val="0"/>
              </a:spcBef>
              <a:spcAft>
                <a:spcPts val="1600"/>
              </a:spcAft>
              <a:buClrTx/>
              <a:buNone/>
            </a:pPr>
            <a:r>
              <a:rPr lang="en-GB" dirty="0">
                <a:latin typeface="+mn-lt"/>
              </a:rPr>
              <a:t>Game engines are becoming </a:t>
            </a:r>
            <a:br>
              <a:rPr lang="en-GB" dirty="0">
                <a:latin typeface="+mn-lt"/>
              </a:rPr>
            </a:br>
            <a:r>
              <a:rPr lang="en-GB" dirty="0">
                <a:latin typeface="+mn-lt"/>
              </a:rPr>
              <a:t>more portable</a:t>
            </a:r>
            <a:r>
              <a:rPr lang="en-GB" dirty="0"/>
              <a:t>.</a:t>
            </a:r>
          </a:p>
          <a:p>
            <a:pPr marL="0" indent="0">
              <a:spcBef>
                <a:spcPts val="0"/>
              </a:spcBef>
              <a:spcAft>
                <a:spcPts val="1600"/>
              </a:spcAft>
              <a:buNone/>
            </a:pPr>
            <a:endParaRPr lang="en-GB" dirty="0"/>
          </a:p>
          <a:p>
            <a:pPr>
              <a:spcBef>
                <a:spcPts val="0"/>
              </a:spcBef>
              <a:spcAft>
                <a:spcPts val="1600"/>
              </a:spcAft>
            </a:pPr>
            <a:endParaRPr lang="en-GB" dirty="0"/>
          </a:p>
          <a:p>
            <a:endParaRPr lang="en-GB" dirty="0"/>
          </a:p>
          <a:p>
            <a:pPr marL="0" indent="0">
              <a:buNone/>
            </a:pPr>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9792" y="3519409"/>
            <a:ext cx="9083032" cy="2838449"/>
          </a:xfrm>
          <a:prstGeom prst="rect">
            <a:avLst/>
          </a:prstGeom>
          <a:ln>
            <a:solidFill>
              <a:schemeClr val="accent1"/>
            </a:solidFill>
          </a:ln>
        </p:spPr>
      </p:pic>
    </p:spTree>
    <p:extLst>
      <p:ext uri="{BB962C8B-B14F-4D97-AF65-F5344CB8AC3E}">
        <p14:creationId xmlns:p14="http://schemas.microsoft.com/office/powerpoint/2010/main" val="2075562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p:txBody>
          <a:bodyPr/>
          <a:lstStyle/>
          <a:p>
            <a:pPr>
              <a:spcAft>
                <a:spcPts val="400"/>
              </a:spcAft>
            </a:pPr>
            <a:r>
              <a:rPr lang="en-GB" dirty="0"/>
              <a:t>Currently development focuses on three major platforms: Console, PC and Mobile</a:t>
            </a:r>
          </a:p>
          <a:p>
            <a:pPr>
              <a:spcAft>
                <a:spcPts val="400"/>
              </a:spcAft>
            </a:pPr>
            <a:endParaRPr lang="en-GB" dirty="0"/>
          </a:p>
          <a:p>
            <a:pPr>
              <a:spcAft>
                <a:spcPts val="400"/>
              </a:spcAft>
            </a:pPr>
            <a:r>
              <a:rPr lang="en-GB" dirty="0"/>
              <a:t>When designing, all three platforms must be considered.</a:t>
            </a:r>
          </a:p>
          <a:p>
            <a:pPr>
              <a:spcAft>
                <a:spcPts val="400"/>
              </a:spcAft>
            </a:pPr>
            <a:endParaRPr lang="en-GB" dirty="0"/>
          </a:p>
          <a:p>
            <a:pPr>
              <a:spcAft>
                <a:spcPts val="400"/>
              </a:spcAft>
            </a:pPr>
            <a:r>
              <a:rPr lang="en-GB" dirty="0"/>
              <a:t>New control schemes and methods of playing games.</a:t>
            </a:r>
          </a:p>
          <a:p>
            <a:pPr>
              <a:spcAft>
                <a:spcPts val="400"/>
              </a:spcAft>
            </a:pPr>
            <a:endParaRPr lang="en-GB" dirty="0"/>
          </a:p>
          <a:p>
            <a:pPr>
              <a:spcAft>
                <a:spcPts val="400"/>
              </a:spcAft>
            </a:pPr>
            <a:r>
              <a:rPr lang="en-GB" dirty="0"/>
              <a:t>Many other considerations.</a:t>
            </a:r>
          </a:p>
        </p:txBody>
      </p:sp>
      <p:sp>
        <p:nvSpPr>
          <p:cNvPr id="3" name="Title 2"/>
          <p:cNvSpPr>
            <a:spLocks noGrp="1"/>
          </p:cNvSpPr>
          <p:nvPr>
            <p:ph type="title"/>
          </p:nvPr>
        </p:nvSpPr>
        <p:spPr/>
        <p:txBody>
          <a:bodyPr>
            <a:normAutofit/>
          </a:bodyPr>
          <a:lstStyle/>
          <a:p>
            <a:r>
              <a:rPr lang="en-GB" dirty="0"/>
              <a:t>Games Development: Platforms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15401" y="2971800"/>
            <a:ext cx="2904405" cy="2552700"/>
          </a:xfrm>
          <a:prstGeom prst="rect">
            <a:avLst/>
          </a:prstGeom>
        </p:spPr>
      </p:pic>
      <p:sp>
        <p:nvSpPr>
          <p:cNvPr id="5" name="Rectangle 4"/>
          <p:cNvSpPr/>
          <p:nvPr/>
        </p:nvSpPr>
        <p:spPr>
          <a:xfrm>
            <a:off x="8915401" y="5257800"/>
            <a:ext cx="2803293" cy="784830"/>
          </a:xfrm>
          <a:prstGeom prst="rect">
            <a:avLst/>
          </a:prstGeom>
        </p:spPr>
        <p:txBody>
          <a:bodyPr wrap="square">
            <a:spAutoFit/>
          </a:bodyPr>
          <a:lstStyle/>
          <a:p>
            <a:pPr algn="ctr"/>
            <a:r>
              <a:rPr lang="en-GB" sz="1300" dirty="0"/>
              <a:t>Google Cardboard</a:t>
            </a:r>
            <a:br>
              <a:rPr lang="en-GB" sz="1600" dirty="0"/>
            </a:br>
            <a:r>
              <a:rPr lang="en-GB" sz="1600" dirty="0"/>
              <a:t> </a:t>
            </a:r>
          </a:p>
          <a:p>
            <a:pPr algn="ctr"/>
            <a:endParaRPr lang="en-GB" sz="1600" dirty="0"/>
          </a:p>
        </p:txBody>
      </p:sp>
    </p:spTree>
    <p:extLst>
      <p:ext uri="{BB962C8B-B14F-4D97-AF65-F5344CB8AC3E}">
        <p14:creationId xmlns:p14="http://schemas.microsoft.com/office/powerpoint/2010/main" val="3320108649"/>
      </p:ext>
    </p:extLst>
  </p:cSld>
  <p:clrMapOvr>
    <a:masterClrMapping/>
  </p:clrMapOvr>
</p:sld>
</file>

<file path=ppt/theme/theme1.xml><?xml version="1.0" encoding="utf-8"?>
<a:theme xmlns:a="http://schemas.openxmlformats.org/drawingml/2006/main" name="ARM PPT template 2017_Confidential">
  <a:themeElements>
    <a:clrScheme name="arm">
      <a:dk1>
        <a:sysClr val="windowText" lastClr="000000"/>
      </a:dk1>
      <a:lt1>
        <a:sysClr val="window" lastClr="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2017_public.potx" id="{A3B643CE-0F79-4823-AA66-0CA4DE5EE3C5}" vid="{ED53B60E-37BF-4A33-8397-68515E403F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AB4C7B3E1FC394489A73CF7D7E3C9BF" ma:contentTypeVersion="0" ma:contentTypeDescription="Create a new document." ma:contentTypeScope="" ma:versionID="45cafcb85e4a634abde564ce1863f08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6A7FD9-EB25-40DB-BD4D-0724701A0C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2F4DB20-F02C-4139-BE14-4D908EF1BA88}">
  <ds:schemaRefs>
    <ds:schemaRef ds:uri="http://schemas.microsoft.com/sharepoint/v3/contenttype/forms"/>
  </ds:schemaRefs>
</ds:datastoreItem>
</file>

<file path=customXml/itemProps3.xml><?xml version="1.0" encoding="utf-8"?>
<ds:datastoreItem xmlns:ds="http://schemas.openxmlformats.org/officeDocument/2006/customXml" ds:itemID="{3546F3D9-27DD-4F07-9983-380B33535F9E}">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Arm_PPT_2017_public (1)</Template>
  <TotalTime>0</TotalTime>
  <Words>2291</Words>
  <Application>Microsoft Office PowerPoint</Application>
  <PresentationFormat>Widescreen</PresentationFormat>
  <Paragraphs>205</Paragraphs>
  <Slides>14</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Gill Sans MT</vt:lpstr>
      <vt:lpstr>Wingdings</vt:lpstr>
      <vt:lpstr>ARM PPT template 2017_Confidential</vt:lpstr>
      <vt:lpstr>Introduction to Mobile Gaming</vt:lpstr>
      <vt:lpstr>Module Syllabus</vt:lpstr>
      <vt:lpstr>Video Games: A Historical Look  </vt:lpstr>
      <vt:lpstr>Video Games: Next Generation</vt:lpstr>
      <vt:lpstr>Video Games: From Then to Now</vt:lpstr>
      <vt:lpstr>Video Games: A Modern Pastime</vt:lpstr>
      <vt:lpstr>Game Engines: Middleware of Creativity</vt:lpstr>
      <vt:lpstr>The Current State of Game Engines </vt:lpstr>
      <vt:lpstr>Games Development: Platforms</vt:lpstr>
      <vt:lpstr>Flagship Software</vt:lpstr>
      <vt:lpstr>Game Engines:  Pros and Cons</vt:lpstr>
      <vt:lpstr>Games Development:  Coding Languages</vt:lpstr>
      <vt:lpstr>Unity: Multi-Platform Portability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2017-09-28T16:46:04Z</dcterms:created>
  <dcterms:modified xsi:type="dcterms:W3CDTF">2020-05-18T13:31:24Z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vti_description">
    <vt:lpwstr/>
  </property>
  <property fmtid="{D5CDD505-2E9C-101B-9397-08002B2CF9AE}" pid="6" name="WorkflowChangePath">
    <vt:lpwstr>1069b4ef-e6f3-4ad7-8c8e-772136578697,10;</vt:lpwstr>
  </property>
  <property fmtid="{D5CDD505-2E9C-101B-9397-08002B2CF9AE}" pid="7" name="Confidentiality">
    <vt:lpwstr>1;#Confidential|28d1025d-1415-4984-b35e-5b79e7d32b5c</vt:lpwstr>
  </property>
  <property fmtid="{D5CDD505-2E9C-101B-9397-08002B2CF9AE}" pid="8" name="ContentTypeId">
    <vt:lpwstr>0x0101001AB4C7B3E1FC394489A73CF7D7E3C9BF</vt:lpwstr>
  </property>
  <property fmtid="{D5CDD505-2E9C-101B-9397-08002B2CF9AE}" pid="9" name="Calendar Year">
    <vt:lpwstr>7;#2017|58467e81-5d99-44a5-abb5-12a016b65e9e</vt:lpwstr>
  </property>
  <property fmtid="{D5CDD505-2E9C-101B-9397-08002B2CF9AE}" pid="10" name="TaxCatchAll">
    <vt:lpwstr/>
  </property>
  <property fmtid="{D5CDD505-2E9C-101B-9397-08002B2CF9AE}" pid="11" name="TaxKeywordTaxHTField">
    <vt:lpwstr/>
  </property>
  <property fmtid="{D5CDD505-2E9C-101B-9397-08002B2CF9AE}" pid="12" name="ItemRetentionFormula">
    <vt:lpwstr/>
  </property>
  <property fmtid="{D5CDD505-2E9C-101B-9397-08002B2CF9AE}" pid="13" name="_dlc_LastRun">
    <vt:lpwstr>08/15/2015 23:02:11</vt:lpwstr>
  </property>
  <property fmtid="{D5CDD505-2E9C-101B-9397-08002B2CF9AE}" pid="14" name="_dlc_DocIdItemGuid">
    <vt:lpwstr>4ff7fb8e-c1c6-4ffa-a6e2-9443f43164b5</vt:lpwstr>
  </property>
  <property fmtid="{D5CDD505-2E9C-101B-9397-08002B2CF9AE}" pid="15" name="_dlc_ItemStageId">
    <vt:lpwstr>1</vt:lpwstr>
  </property>
  <property fmtid="{D5CDD505-2E9C-101B-9397-08002B2CF9AE}" pid="16" name="j60c3ced31bb40378c6254d49035d966">
    <vt:lpwstr>2015|ee47c3e7-6a69-4f36-9adf-1007c8d399a4</vt:lpwstr>
  </property>
</Properties>
</file>