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2"/>
  </p:notesMasterIdLst>
  <p:handoutMasterIdLst>
    <p:handoutMasterId r:id="rId33"/>
  </p:handoutMasterIdLst>
  <p:sldIdLst>
    <p:sldId id="402" r:id="rId5"/>
    <p:sldId id="385" r:id="rId6"/>
    <p:sldId id="407" r:id="rId7"/>
    <p:sldId id="408" r:id="rId8"/>
    <p:sldId id="409" r:id="rId9"/>
    <p:sldId id="410" r:id="rId10"/>
    <p:sldId id="411" r:id="rId11"/>
    <p:sldId id="412" r:id="rId12"/>
    <p:sldId id="386" r:id="rId13"/>
    <p:sldId id="413" r:id="rId14"/>
    <p:sldId id="414" r:id="rId15"/>
    <p:sldId id="415" r:id="rId16"/>
    <p:sldId id="375" r:id="rId17"/>
    <p:sldId id="382" r:id="rId18"/>
    <p:sldId id="389" r:id="rId19"/>
    <p:sldId id="418" r:id="rId20"/>
    <p:sldId id="383" r:id="rId21"/>
    <p:sldId id="376" r:id="rId22"/>
    <p:sldId id="416" r:id="rId23"/>
    <p:sldId id="377" r:id="rId24"/>
    <p:sldId id="390" r:id="rId25"/>
    <p:sldId id="399" r:id="rId26"/>
    <p:sldId id="400" r:id="rId27"/>
    <p:sldId id="401" r:id="rId28"/>
    <p:sldId id="398" r:id="rId29"/>
    <p:sldId id="417" r:id="rId30"/>
    <p:sldId id="372"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0EE"/>
    <a:srgbClr val="12C8E9"/>
    <a:srgbClr val="0091BD"/>
    <a:srgbClr val="12DAE8"/>
    <a:srgbClr val="E5ECEB"/>
    <a:srgbClr val="95D600"/>
    <a:srgbClr val="FF6B00"/>
    <a:srgbClr val="00C1DE"/>
    <a:srgbClr val="FFC600"/>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DD278-E0B7-4BFB-B118-8AFAA5B7D83B}" v="102" dt="2020-09-24T14:46:57.506"/>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72109" autoAdjust="0"/>
  </p:normalViewPr>
  <p:slideViewPr>
    <p:cSldViewPr snapToGrid="0">
      <p:cViewPr varScale="1">
        <p:scale>
          <a:sx n="86" d="100"/>
          <a:sy n="86" d="100"/>
        </p:scale>
        <p:origin x="154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3" d="100"/>
          <a:sy n="73" d="100"/>
        </p:scale>
        <p:origin x="35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0836F7-A38A-461C-9E01-FBB0AD11CEEA}"/>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6EFF89DB-0163-4563-9377-E6085C326570}"/>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408166A3-E862-4E45-91F7-3D96E6F6C54F}" type="datetimeFigureOut">
              <a:rPr lang="en-US" altLang="en-US"/>
              <a:pPr>
                <a:defRPr/>
              </a:pPr>
              <a:t>11/2/2021</a:t>
            </a:fld>
            <a:endParaRPr lang="en-US" altLang="en-US" dirty="0"/>
          </a:p>
        </p:txBody>
      </p:sp>
      <p:sp>
        <p:nvSpPr>
          <p:cNvPr id="4" name="Footer Placeholder 3">
            <a:extLst>
              <a:ext uri="{FF2B5EF4-FFF2-40B4-BE49-F238E27FC236}">
                <a16:creationId xmlns:a16="http://schemas.microsoft.com/office/drawing/2014/main" id="{B1576F87-20DA-468D-B340-09EA2263E84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9C925CE1-DD78-4BE9-8679-5EA4FF45E7D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AE52C29F-6E8B-4FCF-B05C-39095F06748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0T15:56:18.015"/>
    </inkml:context>
    <inkml:brush xml:id="br0">
      <inkml:brushProperty name="width" value="0.1" units="cm"/>
      <inkml:brushProperty name="height" value="0.1" units="cm"/>
      <inkml:brushProperty name="color" value="#AE198D"/>
      <inkml:brushProperty name="ignorePressure" value="1"/>
      <inkml:brushProperty name="inkEffects" value="galaxy"/>
      <inkml:brushProperty name="anchorX" value="3213.37769"/>
      <inkml:brushProperty name="anchorY" value="-5034.57129"/>
      <inkml:brushProperty name="scaleFactor" value="0.5"/>
    </inkml:brush>
  </inkml:definitions>
  <inkml:trace contextRef="#ctx0" brushRef="#br0">0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80DD0D-9D32-4C0D-AA04-3265FC750FA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0FDB6EE8-DCB8-41BD-A3C8-E3A12231608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7BB49F74-3831-4782-9926-36A1F1DC6259}" type="datetimeFigureOut">
              <a:rPr lang="en-US" altLang="en-US"/>
              <a:pPr>
                <a:defRPr/>
              </a:pPr>
              <a:t>11/2/2021</a:t>
            </a:fld>
            <a:endParaRPr lang="en-US" altLang="en-US" dirty="0"/>
          </a:p>
        </p:txBody>
      </p:sp>
      <p:sp>
        <p:nvSpPr>
          <p:cNvPr id="4" name="Slide Image Placeholder 3">
            <a:extLst>
              <a:ext uri="{FF2B5EF4-FFF2-40B4-BE49-F238E27FC236}">
                <a16:creationId xmlns:a16="http://schemas.microsoft.com/office/drawing/2014/main" id="{25744739-3539-48B5-A096-4DFD5EA77A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58A2211-D7FD-4E67-A6D9-583B439384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292F51B-BF74-49BC-83A1-C16F26379DFC}"/>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37DEDC91-3AC4-4F8D-BED3-4ED56913FA6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ED05C12-C9C4-4501-9C72-D2E25191FC3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previous content looked primarily at virtual reality, but what about augmented reality (AR)?</a:t>
            </a:r>
          </a:p>
          <a:p>
            <a:endParaRPr lang="en-GB" dirty="0"/>
          </a:p>
          <a:p>
            <a:r>
              <a:rPr lang="en-GB" dirty="0"/>
              <a:t>In contrast to immersing people in a completely simulated world, what augmented reality does, is place an overlay onto reality, in other words, digital world components blend with the human perception of the real world.</a:t>
            </a:r>
          </a:p>
          <a:p>
            <a:r>
              <a:rPr lang="en-GB" dirty="0"/>
              <a:t>This could go as far as blending with our sight, hearing, smell, and touch senses.</a:t>
            </a:r>
          </a:p>
          <a:p>
            <a:endParaRPr lang="en-GB" dirty="0"/>
          </a:p>
          <a:p>
            <a:r>
              <a:rPr lang="en-GB" dirty="0"/>
              <a:t>Back in 2016, a large number of people were experimenting and experiencing the merging of digital assets with our real world as a result of the release of Pokemon Go.</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a:t>
            </a:fld>
            <a:endParaRPr lang="en-US" altLang="en-US" dirty="0"/>
          </a:p>
        </p:txBody>
      </p:sp>
    </p:spTree>
    <p:extLst>
      <p:ext uri="{BB962C8B-B14F-4D97-AF65-F5344CB8AC3E}">
        <p14:creationId xmlns:p14="http://schemas.microsoft.com/office/powerpoint/2010/main" val="66422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SLAM algorithm pipeline also provides the 3D position of the 2D feature points that the system has been tracking, which is also known as a “point cloud.”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You can also get sparse point cloud, which then can be used to extract the planes from the environment. </a:t>
            </a:r>
            <a:r>
              <a:rPr lang="en-GB" b="0" dirty="0"/>
              <a:t>This set of point cloud is also known as SPARSE SLAM. With them and the camera pose (position and orientation), we can render virtual objects properly on the top of the real world as they were.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example, you can see in this photo how we were able to insert our gold luggage in front of the plant.</a:t>
            </a:r>
          </a:p>
          <a:p>
            <a:pPr>
              <a:defRPr/>
            </a:pPr>
            <a:endParaRPr lang="en-GB" dirty="0">
              <a:ea typeface="ＭＳ Ｐゴシック"/>
              <a:cs typeface="Calibri"/>
            </a:endParaRPr>
          </a:p>
          <a:p>
            <a:pPr>
              <a:defRPr/>
            </a:pPr>
            <a:endParaRPr lang="en-GB" dirty="0">
              <a:ea typeface="ＭＳ Ｐゴシック"/>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236915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Before continuing, let’s talk about what we mean by a dense reconstruction of the environment. </a:t>
            </a:r>
          </a:p>
          <a:p>
            <a:endParaRPr lang="en-GB" b="0" dirty="0"/>
          </a:p>
          <a:p>
            <a:r>
              <a:rPr lang="en-GB" b="0" dirty="0"/>
              <a:t>Mixed reality games/experiences need to interact with the environment. </a:t>
            </a:r>
          </a:p>
          <a:p>
            <a:endParaRPr lang="en-GB" b="0" dirty="0"/>
          </a:p>
          <a:p>
            <a:r>
              <a:rPr lang="en-GB" b="0" dirty="0"/>
              <a:t>MR apps should have knowledge of the environment topology, if you want to implement advanced AR, where virtual objects interact with the real objects.</a:t>
            </a:r>
          </a:p>
          <a:p>
            <a:endParaRPr lang="en-GB" b="0" dirty="0"/>
          </a:p>
          <a:p>
            <a:r>
              <a:rPr lang="en-GB" b="0" dirty="0"/>
              <a:t>Like project shadows, collisions, etc., you need to extract a dense reconstruction of your environment.</a:t>
            </a:r>
          </a:p>
          <a:p>
            <a:endParaRPr lang="en-GB" b="0" dirty="0"/>
          </a:p>
          <a:p>
            <a:r>
              <a:rPr lang="en-GB" b="0" dirty="0"/>
              <a:t>For instance, </a:t>
            </a:r>
          </a:p>
          <a:p>
            <a:endParaRPr lang="en-GB" b="0" dirty="0"/>
          </a:p>
          <a:p>
            <a:r>
              <a:rPr lang="en-GB" b="0" dirty="0"/>
              <a:t>https://community.arm.com/developer/tools-software/graphics/b/blog/posts/the-rise-of-depth-on-mobile</a:t>
            </a:r>
          </a:p>
          <a:p>
            <a:endParaRPr lang="en-GB" b="0" dirty="0"/>
          </a:p>
          <a:p>
            <a:r>
              <a:rPr lang="en-GB" b="0" i="0" u="none" strike="noStrike" dirty="0">
                <a:solidFill>
                  <a:srgbClr val="333E48"/>
                </a:solidFill>
                <a:effectLst/>
                <a:latin typeface="Lato" panose="020F0502020204030203" pitchFamily="34" charset="0"/>
              </a:rPr>
              <a:t>Look at the picture of the </a:t>
            </a:r>
            <a:r>
              <a:rPr lang="en-GB" b="0" i="0" u="none" strike="noStrike" dirty="0">
                <a:solidFill>
                  <a:srgbClr val="333E48"/>
                </a:solidFill>
                <a:effectLst/>
                <a:latin typeface="&amp;quot"/>
              </a:rPr>
              <a:t>hotel room</a:t>
            </a:r>
            <a:r>
              <a:rPr lang="en-GB" b="0" i="0" u="none" strike="noStrike" dirty="0">
                <a:solidFill>
                  <a:srgbClr val="333E48"/>
                </a:solidFill>
                <a:effectLst/>
                <a:latin typeface="Lato" panose="020F0502020204030203" pitchFamily="34" charset="0"/>
              </a:rPr>
              <a:t> on the right, assume that it is an AR game. You want to exploit the real-world geometry and you want to add a bridge between the left bed and the desk, and also between the two beds. You do this so that the character can move around the room and interact with the scene. How can you do this if you don’t have any information of the geometry of the main objects in the scene? If you could achieve some information and figure out that there are three main geometry blocks formed by the two beds and a desk, then you could add assets related with these objects; bridges between them, for example, to allow the character moving around.</a:t>
            </a:r>
            <a:endParaRPr lang="en-GB" b="0"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270181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ＭＳ Ｐゴシック"/>
                <a:cs typeface="Calibri"/>
              </a:rPr>
              <a:t>Sparse SLAM might not give you a full representation of your environment, but if you are willing to use dedicated hardware like </a:t>
            </a:r>
            <a:r>
              <a:rPr lang="en-GB" b="1" dirty="0">
                <a:solidFill>
                  <a:srgbClr val="FF0000"/>
                </a:solidFill>
                <a:ea typeface="ＭＳ Ｐゴシック"/>
                <a:cs typeface="Calibri"/>
              </a:rPr>
              <a:t>depth sensors </a:t>
            </a:r>
            <a:r>
              <a:rPr lang="en-GB" dirty="0">
                <a:ea typeface="ＭＳ Ｐゴシック"/>
                <a:cs typeface="Calibri"/>
              </a:rPr>
              <a:t>, you can achieve the detection of more point clouds. As a result, we get a dense reconstruction of our environment, and we can modify the real-world environment against the virtual one. </a:t>
            </a:r>
            <a:endParaRPr lang="en-GB" dirty="0"/>
          </a:p>
          <a:p>
            <a:pPr>
              <a:defRPr/>
            </a:pPr>
            <a:r>
              <a:rPr lang="en-GB" dirty="0">
                <a:ea typeface="ＭＳ Ｐゴシック"/>
                <a:cs typeface="Calibri"/>
              </a:rPr>
              <a:t>For instance, you can see how the wall behind the plant has changed by a virtual wall made of bricks. In this case, we called this Dense SLAM. </a:t>
            </a:r>
            <a:endParaRPr lang="en-GB"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ea typeface="ＭＳ Ｐゴシック"/>
                <a:cs typeface="Calibri"/>
              </a:rPr>
              <a:t>Please don’t be tricked by the graph on the left side. Normally, in Sparse SLAM, you will see less than 1000 point clouds, whereas in Dense, you might encounter more than a million of point clouds.</a:t>
            </a:r>
          </a:p>
          <a:p>
            <a:pPr>
              <a:defRPr/>
            </a:pPr>
            <a:endParaRPr lang="en-GB" dirty="0">
              <a:ea typeface="ＭＳ Ｐゴシック"/>
              <a:cs typeface="Calibri"/>
            </a:endParaRPr>
          </a:p>
          <a:p>
            <a:pPr>
              <a:defRPr/>
            </a:pPr>
            <a:endParaRPr lang="en-GB" dirty="0">
              <a:ea typeface="ＭＳ Ｐゴシック"/>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3323070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1600"/>
              </a:spcAft>
            </a:pPr>
            <a:r>
              <a:rPr lang="en-GB" dirty="0">
                <a:ea typeface="ＭＳ Ｐゴシック"/>
                <a:cs typeface="Calibri"/>
              </a:rPr>
              <a:t>Depth cameras are a crucial component in SLAM</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They produce depth images where each pixel shows the distance from the camera to the point in the environment. The color encodes the depth.</a:t>
            </a:r>
            <a:endParaRPr lang="en-US" dirty="0">
              <a:solidFill>
                <a:srgbClr val="000000"/>
              </a:solidFill>
              <a:latin typeface="Calibri"/>
              <a:cs typeface="Calibri"/>
            </a:endParaRPr>
          </a:p>
          <a:p>
            <a:r>
              <a:rPr lang="en-GB" b="0" i="0" u="none" strike="noStrike" dirty="0">
                <a:solidFill>
                  <a:srgbClr val="333E48"/>
                </a:solidFill>
                <a:effectLst/>
                <a:latin typeface="Lato" panose="020F0502020204030203" pitchFamily="34" charset="0"/>
              </a:rPr>
              <a:t>Some of the techniques used to calculate the depth map of a scene are:</a:t>
            </a:r>
          </a:p>
          <a:p>
            <a:r>
              <a:rPr lang="en-GB" b="0" i="0" u="none" strike="noStrike" dirty="0">
                <a:solidFill>
                  <a:srgbClr val="333E48"/>
                </a:solidFill>
                <a:effectLst/>
                <a:latin typeface="Lato" panose="020F0502020204030203" pitchFamily="34" charset="0"/>
              </a:rPr>
              <a:t>Stereo Triangulation (Passive Stereo and Active Stereo)</a:t>
            </a:r>
          </a:p>
          <a:p>
            <a:r>
              <a:rPr lang="en-GB" b="0" i="0" u="none" strike="noStrike" dirty="0">
                <a:solidFill>
                  <a:srgbClr val="333E48"/>
                </a:solidFill>
                <a:effectLst/>
                <a:latin typeface="Lato" panose="020F0502020204030203" pitchFamily="34" charset="0"/>
              </a:rPr>
              <a:t>Structured light</a:t>
            </a:r>
          </a:p>
          <a:p>
            <a:r>
              <a:rPr lang="en-GB" dirty="0">
                <a:solidFill>
                  <a:srgbClr val="333E48"/>
                </a:solidFill>
                <a:latin typeface="Lato"/>
                <a:ea typeface="ＭＳ Ｐゴシック"/>
              </a:rPr>
              <a:t>Time of Flight (ToF)</a:t>
            </a:r>
            <a:endParaRPr lang="en-GB" b="0" i="0" u="none" strike="noStrike" dirty="0">
              <a:solidFill>
                <a:srgbClr val="333E48"/>
              </a:solidFill>
              <a:effectLst/>
              <a:latin typeface="Lato" panose="020F0502020204030203" pitchFamily="34" charset="0"/>
            </a:endParaRPr>
          </a:p>
          <a:p>
            <a:endParaRPr lang="en-GB" b="0" i="0" u="none" strike="noStrike" dirty="0">
              <a:solidFill>
                <a:srgbClr val="333E48"/>
              </a:solidFill>
              <a:effectLst/>
              <a:latin typeface="Lato" panose="020F05020202040302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strike="noStrike" dirty="0">
                <a:solidFill>
                  <a:srgbClr val="333E48"/>
                </a:solidFill>
                <a:effectLst/>
                <a:latin typeface="Lato"/>
                <a:ea typeface="ＭＳ Ｐゴシック"/>
              </a:rPr>
              <a:t>To give you an example, please look at how the picture on the right shows a depth map (left) produced by a depth sensor. The colors in the depth image encode depth values from the nearest to most distant points. The corresponding RGB image is on the right.</a:t>
            </a:r>
          </a:p>
          <a:p>
            <a:endParaRPr lang="en-GB" b="0" i="0" u="none" strike="noStrike" dirty="0">
              <a:solidFill>
                <a:srgbClr val="333E48"/>
              </a:solidFill>
              <a:effectLst/>
              <a:latin typeface="Lato" panose="020F0502020204030203" pitchFamily="34" charset="0"/>
            </a:endParaRPr>
          </a:p>
          <a:p>
            <a:pPr>
              <a:lnSpc>
                <a:spcPct val="90000"/>
              </a:lnSpc>
              <a:spcBef>
                <a:spcPct val="0"/>
              </a:spcBef>
              <a:spcAft>
                <a:spcPts val="1600"/>
              </a:spcAft>
            </a:pPr>
            <a:endParaRPr lang="en-GB" dirty="0">
              <a:solidFill>
                <a:srgbClr val="000000"/>
              </a:solidFill>
              <a:latin typeface="Calibri"/>
              <a:cs typeface="Calibri"/>
            </a:endParaRPr>
          </a:p>
          <a:p>
            <a:endParaRPr lang="en-GB" dirty="0">
              <a:solidFill>
                <a:srgbClr val="333E48"/>
              </a:solidFill>
              <a:latin typeface="Lato" panose="020F0502020204030203" pitchFamily="34" charset="0"/>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13</a:t>
            </a:fld>
            <a:endParaRPr lang="en-US" altLang="en-US" dirty="0"/>
          </a:p>
        </p:txBody>
      </p:sp>
    </p:spTree>
    <p:extLst>
      <p:ext uri="{BB962C8B-B14F-4D97-AF65-F5344CB8AC3E}">
        <p14:creationId xmlns:p14="http://schemas.microsoft.com/office/powerpoint/2010/main" val="3616358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Stereo Triangulation, t</a:t>
            </a:r>
            <a:r>
              <a:rPr lang="en-GB" dirty="0">
                <a:ea typeface="ＭＳ Ｐゴシック"/>
                <a:cs typeface="Calibri"/>
              </a:rPr>
              <a:t>he depth is calculated using a stereo or multiple camera setup</a:t>
            </a:r>
            <a:r>
              <a:rPr lang="en-GB" dirty="0"/>
              <a:t>. There are two types of stereo triangulation:</a:t>
            </a:r>
          </a:p>
          <a:p>
            <a:endParaRPr lang="en-GB" dirty="0"/>
          </a:p>
          <a:p>
            <a:r>
              <a:rPr lang="en-GB" dirty="0"/>
              <a:t>Passive Stereo: calculates the depth in the same way as our binocular vision. </a:t>
            </a:r>
          </a:p>
          <a:p>
            <a:endParaRPr lang="en-GB" dirty="0"/>
          </a:p>
          <a:p>
            <a:r>
              <a:rPr lang="en-GB" dirty="0"/>
              <a:t>For instance, let’s say you have two cameras A and B, and both of them are looking at point C. If we already know the distance between the two cameras, also known as the “baseline,” we can use linear algebra to calculate the depth of this object. For instance, here we are using law of sines to calculate the depth from the duck to the camera’s baseline.</a:t>
            </a:r>
          </a:p>
          <a:p>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14</a:t>
            </a:fld>
            <a:endParaRPr lang="en-US" altLang="en-US" dirty="0"/>
          </a:p>
        </p:txBody>
      </p:sp>
    </p:spTree>
    <p:extLst>
      <p:ext uri="{BB962C8B-B14F-4D97-AF65-F5344CB8AC3E}">
        <p14:creationId xmlns:p14="http://schemas.microsoft.com/office/powerpoint/2010/main" val="4191681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1600"/>
              </a:spcAft>
            </a:pPr>
            <a:r>
              <a:rPr lang="en-GB" dirty="0">
                <a:ea typeface="ＭＳ Ｐゴシック"/>
                <a:cs typeface="Calibri"/>
              </a:rPr>
              <a:t>Active Stereo: </a:t>
            </a:r>
            <a:r>
              <a:rPr lang="en-GB" dirty="0"/>
              <a:t>Uses the </a:t>
            </a:r>
            <a:r>
              <a:rPr lang="en-GB" dirty="0">
                <a:ea typeface="ＭＳ Ｐゴシック"/>
                <a:cs typeface="Calibri"/>
              </a:rPr>
              <a:t>same principle, but the system uses an IR projector that projects a random pattern.</a:t>
            </a:r>
          </a:p>
          <a:p>
            <a:pPr>
              <a:lnSpc>
                <a:spcPct val="90000"/>
              </a:lnSpc>
              <a:spcBef>
                <a:spcPct val="0"/>
              </a:spcBef>
              <a:spcAft>
                <a:spcPts val="1600"/>
              </a:spcAft>
            </a:pPr>
            <a:endParaRPr lang="en-GB" dirty="0">
              <a:ea typeface="ＭＳ Ｐゴシック"/>
              <a:cs typeface="Calibri"/>
            </a:endParaRPr>
          </a:p>
          <a:p>
            <a:pPr>
              <a:lnSpc>
                <a:spcPct val="90000"/>
              </a:lnSpc>
              <a:spcBef>
                <a:spcPct val="0"/>
              </a:spcBef>
              <a:spcAft>
                <a:spcPts val="1600"/>
              </a:spcAft>
            </a:pPr>
            <a:r>
              <a:rPr lang="en-GB" dirty="0">
                <a:ea typeface="ＭＳ Ｐゴシック"/>
                <a:cs typeface="Calibri"/>
              </a:rPr>
              <a:t>Provide additional source of texture that adds details to surfaces (useful in textureless environments) and additional light source in poor lighting conditions.</a:t>
            </a:r>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15</a:t>
            </a:fld>
            <a:endParaRPr lang="en-US" altLang="en-US" dirty="0"/>
          </a:p>
        </p:txBody>
      </p:sp>
    </p:spTree>
    <p:extLst>
      <p:ext uri="{BB962C8B-B14F-4D97-AF65-F5344CB8AC3E}">
        <p14:creationId xmlns:p14="http://schemas.microsoft.com/office/powerpoint/2010/main" val="91664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16</a:t>
            </a:fld>
            <a:endParaRPr lang="en-US" altLang="en-US" dirty="0"/>
          </a:p>
        </p:txBody>
      </p:sp>
    </p:spTree>
    <p:extLst>
      <p:ext uri="{BB962C8B-B14F-4D97-AF65-F5344CB8AC3E}">
        <p14:creationId xmlns:p14="http://schemas.microsoft.com/office/powerpoint/2010/main" val="4212531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system is formed with a camera and projector; in this case, the projector illumines the scene with specific designed light pattern.</a:t>
            </a:r>
            <a:endParaRPr lang="en-GB" dirty="0">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17</a:t>
            </a:fld>
            <a:endParaRPr lang="en-US" altLang="en-US" dirty="0"/>
          </a:p>
        </p:txBody>
      </p:sp>
    </p:spTree>
    <p:extLst>
      <p:ext uri="{BB962C8B-B14F-4D97-AF65-F5344CB8AC3E}">
        <p14:creationId xmlns:p14="http://schemas.microsoft.com/office/powerpoint/2010/main" val="3100896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1600"/>
              </a:spcAft>
            </a:pPr>
            <a:r>
              <a:rPr lang="en-GB" dirty="0">
                <a:ea typeface="ＭＳ Ｐゴシック"/>
                <a:cs typeface="Calibri"/>
              </a:rPr>
              <a:t>The system uses a projector of ultra-short IR pulse light and a detector</a:t>
            </a:r>
            <a:r>
              <a:rPr lang="en-US" dirty="0">
                <a:ea typeface="ＭＳ Ｐゴシック"/>
                <a:cs typeface="Calibri"/>
              </a:rPr>
              <a:t>. </a:t>
            </a:r>
            <a:r>
              <a:rPr lang="en-GB" dirty="0">
                <a:ea typeface="ＭＳ Ｐゴシック"/>
                <a:cs typeface="Calibri"/>
              </a:rPr>
              <a:t>The laser shoots a light into an object,  whereas the detector detects bouncing light to estimate the time of flight.</a:t>
            </a:r>
            <a:r>
              <a:rPr lang="en-US" dirty="0">
                <a:ea typeface="ＭＳ Ｐゴシック"/>
                <a:cs typeface="Calibri"/>
              </a:rPr>
              <a:t> </a:t>
            </a:r>
            <a:r>
              <a:rPr lang="en-GB" dirty="0">
                <a:ea typeface="ＭＳ Ｐゴシック"/>
                <a:cs typeface="Calibri"/>
              </a:rPr>
              <a:t>This is very similar to a radar system.</a:t>
            </a:r>
            <a:endParaRPr lang="en-GB" dirty="0">
              <a:cs typeface="Calibri"/>
            </a:endParaRPr>
          </a:p>
          <a:p>
            <a:pPr>
              <a:lnSpc>
                <a:spcPct val="90000"/>
              </a:lnSpc>
              <a:spcBef>
                <a:spcPct val="0"/>
              </a:spcBef>
              <a:spcAft>
                <a:spcPts val="1600"/>
              </a:spcAft>
            </a:pPr>
            <a:endParaRPr lang="en-GB" dirty="0">
              <a:ea typeface="ＭＳ Ｐゴシック"/>
              <a:cs typeface="Calibri"/>
            </a:endParaRPr>
          </a:p>
          <a:p>
            <a:pPr>
              <a:lnSpc>
                <a:spcPct val="90000"/>
              </a:lnSpc>
              <a:spcBef>
                <a:spcPct val="0"/>
              </a:spcBef>
              <a:spcAft>
                <a:spcPts val="1600"/>
              </a:spcAft>
            </a:pPr>
            <a:r>
              <a:rPr lang="en-GB" dirty="0">
                <a:ea typeface="ＭＳ Ｐゴシック"/>
                <a:cs typeface="Calibri"/>
              </a:rPr>
              <a:t> </a:t>
            </a:r>
            <a:endParaRPr lang="en-US"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18</a:t>
            </a:fld>
            <a:endParaRPr lang="en-US" altLang="en-US" dirty="0"/>
          </a:p>
        </p:txBody>
      </p:sp>
    </p:spTree>
    <p:extLst>
      <p:ext uri="{BB962C8B-B14F-4D97-AF65-F5344CB8AC3E}">
        <p14:creationId xmlns:p14="http://schemas.microsoft.com/office/powerpoint/2010/main" val="403382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spcAft>
                <a:spcPts val="1600"/>
              </a:spcAft>
            </a:pPr>
            <a:r>
              <a:rPr lang="en-GB" dirty="0">
                <a:solidFill>
                  <a:schemeClr val="tx1"/>
                </a:solidFill>
                <a:ea typeface="ＭＳ Ｐゴシック"/>
                <a:cs typeface="Calibri"/>
              </a:rPr>
              <a:t>Neural Networks are used to generate depth maps from 2D images</a:t>
            </a:r>
            <a:endParaRPr lang="en-US" dirty="0">
              <a:solidFill>
                <a:schemeClr val="tx1"/>
              </a:solidFill>
              <a:ea typeface="ＭＳ Ｐゴシック"/>
              <a:cs typeface="Calibri"/>
            </a:endParaRPr>
          </a:p>
          <a:p>
            <a:pPr>
              <a:lnSpc>
                <a:spcPct val="90000"/>
              </a:lnSpc>
              <a:spcBef>
                <a:spcPct val="0"/>
              </a:spcBef>
              <a:spcAft>
                <a:spcPts val="1600"/>
              </a:spcAft>
            </a:pPr>
            <a:r>
              <a:rPr lang="en-GB" dirty="0">
                <a:solidFill>
                  <a:schemeClr val="tx1"/>
                </a:solidFill>
                <a:ea typeface="ＭＳ Ｐゴシック"/>
                <a:cs typeface="Calibri"/>
              </a:rPr>
              <a:t>Neural Networks are trained with RGB-depth data to learn producing depth from monocular RGB images</a:t>
            </a:r>
            <a:endParaRPr lang="en-US" dirty="0">
              <a:solidFill>
                <a:schemeClr val="tx1"/>
              </a:solidFill>
              <a:ea typeface="ＭＳ Ｐゴシック"/>
              <a:cs typeface="Calibri"/>
            </a:endParaRPr>
          </a:p>
          <a:p>
            <a:r>
              <a:rPr lang="en-GB" dirty="0">
                <a:solidFill>
                  <a:schemeClr val="tx1"/>
                </a:solidFill>
                <a:latin typeface="Calibri" panose="020F0502020204030204" pitchFamily="34" charset="0"/>
                <a:ea typeface="DengXian" panose="02010600030101010101" pitchFamily="2" charset="-122"/>
                <a:cs typeface="Arial" panose="020B0604020202020204" pitchFamily="34" charset="0"/>
              </a:rPr>
              <a:t>This</a:t>
            </a:r>
            <a:r>
              <a:rPr lang="en-GB" sz="1600" dirty="0">
                <a:solidFill>
                  <a:schemeClr val="tx1"/>
                </a:solidFill>
                <a:effectLst/>
                <a:latin typeface="Calibri" panose="020F0502020204030204" pitchFamily="34" charset="0"/>
                <a:ea typeface="DengXian" panose="02010600030101010101" pitchFamily="2" charset="-122"/>
                <a:cs typeface="Arial" panose="020B0604020202020204" pitchFamily="34" charset="0"/>
              </a:rPr>
              <a:t> is a hot topic, which is evolving very fast</a:t>
            </a:r>
            <a:endParaRPr lang="en-GB" dirty="0">
              <a:solidFill>
                <a:schemeClr val="tx1"/>
              </a:solidFill>
            </a:endParaRPr>
          </a:p>
          <a:p>
            <a:endParaRPr lang="en-GB" dirty="0">
              <a:ea typeface="DengXian"/>
              <a:cs typeface="Calibri"/>
            </a:endParaRPr>
          </a:p>
          <a:p>
            <a:endParaRPr lang="en-GB" dirty="0">
              <a:ea typeface="DengXian"/>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19</a:t>
            </a:fld>
            <a:endParaRPr lang="en-US" altLang="en-US" dirty="0"/>
          </a:p>
        </p:txBody>
      </p:sp>
    </p:spTree>
    <p:extLst>
      <p:ext uri="{BB962C8B-B14F-4D97-AF65-F5344CB8AC3E}">
        <p14:creationId xmlns:p14="http://schemas.microsoft.com/office/powerpoint/2010/main" val="122619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ＭＳ Ｐゴシック"/>
                <a:cs typeface="Calibri"/>
              </a:rPr>
              <a:t>Like VR, AR concepts are not new, back in the 70s, Myron Krueger established an artificial laboratory called the “Videoplace” and developed his idea that consisted of interacting with the silhouettes of other users in an artificial environment.</a:t>
            </a:r>
          </a:p>
          <a:p>
            <a:endParaRPr lang="en-GB" dirty="0">
              <a:ea typeface="ＭＳ Ｐゴシック"/>
              <a:cs typeface="Calibri"/>
            </a:endParaRPr>
          </a:p>
          <a:p>
            <a:r>
              <a:rPr lang="en-GB" dirty="0"/>
              <a:t>It was not until 90s that we saw a plenty of interesting developments like KARMA, which was the first paper on AR system prototype, followed by an AR Quake game at the star of the millennium.</a:t>
            </a:r>
          </a:p>
          <a:p>
            <a:endParaRPr lang="en-GB" dirty="0"/>
          </a:p>
          <a:p>
            <a:pPr>
              <a:defRPr/>
            </a:pPr>
            <a:r>
              <a:rPr lang="en-GB" dirty="0">
                <a:ea typeface="ＭＳ Ｐゴシック"/>
                <a:cs typeface="Calibri"/>
              </a:rPr>
              <a:t>Then, we saw how Boeing used AR glasses, the HoloLense 2, to guide technicians to wire complex avionic parts.</a:t>
            </a:r>
          </a:p>
          <a:p>
            <a:pPr>
              <a:defRPr/>
            </a:pPr>
            <a:endParaRPr lang="en-GB" dirty="0">
              <a:ea typeface="ＭＳ Ｐゴシック"/>
              <a:cs typeface="Calibri"/>
            </a:endParaRPr>
          </a:p>
          <a:p>
            <a:r>
              <a:rPr lang="en-GB" dirty="0">
                <a:ea typeface="ＭＳ Ｐゴシック"/>
                <a:cs typeface="Calibri"/>
              </a:rPr>
              <a:t>In 2016, people all over the world were trying to capture Pokémon on the streets via the Pokemon Go app, which utilized AR.</a:t>
            </a:r>
          </a:p>
          <a:p>
            <a:endParaRPr lang="en-GB" dirty="0">
              <a:ea typeface="ＭＳ Ｐゴシック"/>
              <a:cs typeface="Calibri"/>
            </a:endParaRPr>
          </a:p>
          <a:p>
            <a:r>
              <a:rPr lang="en-GB" dirty="0"/>
              <a:t>And it seems like many industries will benefit from the development of augmented reality in the upcoming years.</a:t>
            </a:r>
          </a:p>
          <a:p>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a:t>
            </a:fld>
            <a:endParaRPr lang="en-US" altLang="en-US" dirty="0"/>
          </a:p>
        </p:txBody>
      </p:sp>
    </p:spTree>
    <p:extLst>
      <p:ext uri="{BB962C8B-B14F-4D97-AF65-F5344CB8AC3E}">
        <p14:creationId xmlns:p14="http://schemas.microsoft.com/office/powerpoint/2010/main" val="1883913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5000"/>
              </a:lnSpc>
              <a:spcBef>
                <a:spcPct val="0"/>
              </a:spcBef>
            </a:pPr>
            <a:r>
              <a:rPr lang="en-GB" dirty="0">
                <a:ea typeface="ＭＳ Ｐゴシック"/>
                <a:cs typeface="Calibri"/>
              </a:rPr>
              <a:t> Thanks to Google and Apple; it is easier to implement AR applications </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Google </a:t>
            </a:r>
            <a:r>
              <a:rPr lang="en-GB" b="1" dirty="0">
                <a:ea typeface="ＭＳ Ｐゴシック"/>
                <a:cs typeface="Calibri"/>
              </a:rPr>
              <a:t>ARCore</a:t>
            </a:r>
            <a:r>
              <a:rPr lang="en-GB" dirty="0">
                <a:ea typeface="ＭＳ Ｐゴシック"/>
                <a:cs typeface="Calibri"/>
              </a:rPr>
              <a:t> and Apple </a:t>
            </a:r>
            <a:r>
              <a:rPr lang="en-GB" b="1" dirty="0">
                <a:ea typeface="ＭＳ Ｐゴシック"/>
                <a:cs typeface="Calibri"/>
              </a:rPr>
              <a:t>ARKit</a:t>
            </a:r>
            <a:r>
              <a:rPr lang="en-GB" dirty="0">
                <a:ea typeface="ＭＳ Ｐゴシック"/>
                <a:cs typeface="Calibri"/>
              </a:rPr>
              <a:t> are both frameworks for building Augment Reality</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ARCore is designed to be used on high-end Android devices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ARKit is designed to be used on high-end iOS devices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With Unity </a:t>
            </a:r>
            <a:r>
              <a:rPr lang="en-GB" b="1" dirty="0">
                <a:ea typeface="ＭＳ Ｐゴシック"/>
                <a:cs typeface="Calibri"/>
              </a:rPr>
              <a:t>AR Foundation</a:t>
            </a:r>
            <a:r>
              <a:rPr lang="en-GB" dirty="0">
                <a:ea typeface="ＭＳ Ｐゴシック"/>
                <a:cs typeface="Calibri"/>
              </a:rPr>
              <a:t>, you can use both frameworks in your apps and games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ARKit works with any device running iOS11</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ARCore works with a specific set of devices that you will find in the following page</a:t>
            </a:r>
          </a:p>
          <a:p>
            <a:pPr>
              <a:lnSpc>
                <a:spcPct val="85000"/>
              </a:lnSpc>
              <a:spcBef>
                <a:spcPct val="0"/>
              </a:spcBef>
            </a:pPr>
            <a:endParaRPr lang="en-GB" dirty="0">
              <a:cs typeface="Calibri"/>
            </a:endParaRPr>
          </a:p>
          <a:p>
            <a:endParaRPr lang="en-GB" dirty="0">
              <a:cs typeface="Calibri"/>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20</a:t>
            </a:fld>
            <a:endParaRPr lang="en-US" altLang="en-US" dirty="0"/>
          </a:p>
        </p:txBody>
      </p:sp>
    </p:spTree>
    <p:extLst>
      <p:ext uri="{BB962C8B-B14F-4D97-AF65-F5344CB8AC3E}">
        <p14:creationId xmlns:p14="http://schemas.microsoft.com/office/powerpoint/2010/main" val="3131085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It’s predicted that the boom of AR will come in this decade because of supportive technologies such as AR glasses and 5G.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Because of this, many of industries are and will benefit from AR such as: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Healthcare.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 this case, AR is expected to enhance human performance during surgery, helping medicine students to grasp faster and better concepts of the human body and to provide guidance during diagnostic and therapeutic interventions.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21</a:t>
            </a:fld>
            <a:endParaRPr lang="en-US" altLang="en-US" dirty="0"/>
          </a:p>
        </p:txBody>
      </p:sp>
    </p:spTree>
    <p:extLst>
      <p:ext uri="{BB962C8B-B14F-4D97-AF65-F5344CB8AC3E}">
        <p14:creationId xmlns:p14="http://schemas.microsoft.com/office/powerpoint/2010/main" val="1801727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E-commerce: in this case, AR is expected to enhance the preview of a product for consumer; you could imagine trying millions of cloths from your home, or experiment how your new furniture will look like at home.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22</a:t>
            </a:fld>
            <a:endParaRPr lang="en-US" altLang="en-US" dirty="0"/>
          </a:p>
        </p:txBody>
      </p:sp>
    </p:spTree>
    <p:extLst>
      <p:ext uri="{BB962C8B-B14F-4D97-AF65-F5344CB8AC3E}">
        <p14:creationId xmlns:p14="http://schemas.microsoft.com/office/powerpoint/2010/main" val="2674290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Navigation: in this case, AR will provide a map overlay to improve users ability to navigate areas.</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23</a:t>
            </a:fld>
            <a:endParaRPr lang="en-US" altLang="en-US" dirty="0"/>
          </a:p>
        </p:txBody>
      </p:sp>
    </p:spTree>
    <p:extLst>
      <p:ext uri="{BB962C8B-B14F-4D97-AF65-F5344CB8AC3E}">
        <p14:creationId xmlns:p14="http://schemas.microsoft.com/office/powerpoint/2010/main" val="2809451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Education: in this case, AR will make the material more immersive. For instance, you can picture students looking at their book images that could become alive through the use of their mobile phones.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24</a:t>
            </a:fld>
            <a:endParaRPr lang="en-US" altLang="en-US" dirty="0"/>
          </a:p>
        </p:txBody>
      </p:sp>
    </p:spTree>
    <p:extLst>
      <p:ext uri="{BB962C8B-B14F-4D97-AF65-F5344CB8AC3E}">
        <p14:creationId xmlns:p14="http://schemas.microsoft.com/office/powerpoint/2010/main" val="9206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There is no denial that many industries will benefit from AR </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25</a:t>
            </a:fld>
            <a:endParaRPr lang="en-US" altLang="en-US" dirty="0"/>
          </a:p>
        </p:txBody>
      </p:sp>
    </p:spTree>
    <p:extLst>
      <p:ext uri="{BB962C8B-B14F-4D97-AF65-F5344CB8AC3E}">
        <p14:creationId xmlns:p14="http://schemas.microsoft.com/office/powerpoint/2010/main" val="3325483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To end this lecture: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We would like to talk about AR Cloud, which is possibly one of the most interesting things in the future.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You might have already heard about this term, but the technology is not completely matured.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An AR Cloud is one ambitious project that will reformat the way that we control information.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AR Cloud aims to mirror the whole world, so when people use AR devices, this technology can provide precise position and orientation relative to the physical world so that cameras of the devices will match 1:1 scale representation of the world stored in the cloud.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In addition, having this system stored in the cloud will give the possibility of interaction between multiple users.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This will give a new concept to paint the world with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For instance, let’s say that you want to add a path to your company; you could go into the world stored in the AR Cloud, upload your assets in certain coordinates, and now any costumer using an AR device will be able to interact with your digital assets.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This ambitious project has already been discussed in </a:t>
            </a:r>
            <a:r>
              <a:rPr lang="en-GB" b="0" i="0" u="none" strike="noStrike" dirty="0">
                <a:effectLst/>
                <a:latin typeface="medium-content-serif-font"/>
              </a:rPr>
              <a:t>The Open AR Cloud (OARC) association as 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u="none" strike="noStrike" dirty="0">
                <a:effectLst/>
                <a:latin typeface="medium-content-serif-font"/>
              </a:rPr>
              <a:t>decentralized AR Cloud; if you would like to read more, follow this link</a:t>
            </a:r>
            <a:endParaRPr lang="en-GB" b="0"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26</a:t>
            </a:fld>
            <a:endParaRPr lang="en-US" altLang="en-US" dirty="0"/>
          </a:p>
        </p:txBody>
      </p:sp>
    </p:spTree>
    <p:extLst>
      <p:ext uri="{BB962C8B-B14F-4D97-AF65-F5344CB8AC3E}">
        <p14:creationId xmlns:p14="http://schemas.microsoft.com/office/powerpoint/2010/main" val="1994654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27</a:t>
            </a:fld>
            <a:endParaRPr lang="en-US" altLang="en-US" dirty="0"/>
          </a:p>
        </p:txBody>
      </p:sp>
    </p:spTree>
    <p:extLst>
      <p:ext uri="{BB962C8B-B14F-4D97-AF65-F5344CB8AC3E}">
        <p14:creationId xmlns:p14="http://schemas.microsoft.com/office/powerpoint/2010/main" val="184913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order for AR systems to integrate realistic augmentations within the real world, we need a certain type of software and algorithms, and this is where SLAM or simultaneous location and mapping comes in.</a:t>
            </a:r>
          </a:p>
          <a:p>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SLAM is a series of complex computations and algorithms that uses sensors to construct maps and structures in unknown environments so that we can keep track of the agent’s position.</a:t>
            </a:r>
          </a:p>
          <a:p>
            <a:endParaRPr lang="en-GB" b="0" dirty="0"/>
          </a:p>
          <a:p>
            <a:r>
              <a:rPr lang="en-GB" b="0" dirty="0"/>
              <a:t>An agent  can be anything that makes a decision such as a person, a robot, or software.</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3</a:t>
            </a:fld>
            <a:endParaRPr lang="en-US" altLang="en-US" dirty="0"/>
          </a:p>
        </p:txBody>
      </p:sp>
    </p:spTree>
    <p:extLst>
      <p:ext uri="{BB962C8B-B14F-4D97-AF65-F5344CB8AC3E}">
        <p14:creationId xmlns:p14="http://schemas.microsoft.com/office/powerpoint/2010/main" val="397358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FF0000"/>
                </a:solidFill>
              </a:rPr>
              <a:t>SLAM is a series of complex computations and algorithms that uses sensors to construct maps and structures in unknown environments.</a:t>
            </a:r>
          </a:p>
          <a:p>
            <a:endParaRPr lang="en-GB" b="0" dirty="0">
              <a:solidFill>
                <a:srgbClr val="FF0000"/>
              </a:solidFill>
            </a:endParaRPr>
          </a:p>
          <a:p>
            <a:r>
              <a:rPr lang="en-GB" b="0" i="0" u="none" strike="noStrike" dirty="0">
                <a:solidFill>
                  <a:srgbClr val="FF0000"/>
                </a:solidFill>
                <a:effectLst/>
                <a:latin typeface="-apple-system"/>
              </a:rPr>
              <a:t>It comes from an old robotic problem on how to estimate the position of a robot equipped with on board sensors.</a:t>
            </a:r>
          </a:p>
          <a:p>
            <a:endParaRPr lang="en-GB" b="0" i="0" u="none" strike="noStrike" dirty="0">
              <a:solidFill>
                <a:srgbClr val="FF0000"/>
              </a:solidFill>
              <a:effectLst/>
              <a:latin typeface="-apple-system"/>
            </a:endParaRPr>
          </a:p>
          <a:p>
            <a:r>
              <a:rPr lang="en-GB" b="0" dirty="0">
                <a:solidFill>
                  <a:srgbClr val="FF0000"/>
                </a:solidFill>
              </a:rPr>
              <a:t>Popular algorithms to tackle this problem are particle filter, extended Kalman filter, Covariance intersection, and Graph SLAM.</a:t>
            </a:r>
          </a:p>
          <a:p>
            <a:endParaRPr lang="en-GB" b="1" dirty="0">
              <a:solidFill>
                <a:srgbClr val="FF0000"/>
              </a:solidFill>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4</a:t>
            </a:fld>
            <a:endParaRPr lang="en-US" altLang="en-US" dirty="0"/>
          </a:p>
        </p:txBody>
      </p:sp>
    </p:spTree>
    <p:extLst>
      <p:ext uri="{BB962C8B-B14F-4D97-AF65-F5344CB8AC3E}">
        <p14:creationId xmlns:p14="http://schemas.microsoft.com/office/powerpoint/2010/main" val="238685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 basic pipeline of SLAM look like this:</a:t>
            </a:r>
          </a:p>
          <a:p>
            <a:r>
              <a:rPr lang="en-GB" b="0" dirty="0"/>
              <a:t>In the first module, we have the sensor data. </a:t>
            </a:r>
            <a:r>
              <a:rPr lang="en-GB" b="0" dirty="0">
                <a:ea typeface="ＭＳ Ｐゴシック"/>
                <a:cs typeface="Calibri"/>
              </a:rPr>
              <a:t>In this module, we try to collect all the raw data around our environment through the usage of the hardware integrated in our agents. Note that an agent can be anything that makes a decision such as a person, a robot, or software. For instance, in a mobile phone, we will use cameras, gyroscope, and accelerometers.</a:t>
            </a:r>
            <a:endParaRPr lang="en-GB" b="0" dirty="0">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5</a:t>
            </a:fld>
            <a:endParaRPr lang="en-US" altLang="en-US" dirty="0"/>
          </a:p>
        </p:txBody>
      </p:sp>
    </p:spTree>
    <p:extLst>
      <p:ext uri="{BB962C8B-B14F-4D97-AF65-F5344CB8AC3E}">
        <p14:creationId xmlns:p14="http://schemas.microsoft.com/office/powerpoint/2010/main" val="207135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72B4D"/>
                </a:solidFill>
                <a:effectLst/>
                <a:latin typeface="-apple-system"/>
              </a:rPr>
              <a:t>It is common to have a module, the front-end, that extracts relevant features from the sensor data. For instance, in vision-based SLAM, the front-end extracts the pixel location of distinguishable points in the environment. The front-end is also in charge of associating each measurement to a specific landmark (3D point) in the environment: this is the so-called </a:t>
            </a:r>
            <a:r>
              <a:rPr lang="en-GB" b="1" i="0" u="none" strike="noStrike" dirty="0">
                <a:solidFill>
                  <a:srgbClr val="172B4D"/>
                </a:solidFill>
                <a:effectLst/>
                <a:latin typeface="-apple-system"/>
              </a:rPr>
              <a:t>data association</a:t>
            </a:r>
            <a:r>
              <a:rPr lang="en-GB" b="0" i="0" u="none" strike="noStrike" dirty="0">
                <a:solidFill>
                  <a:srgbClr val="172B4D"/>
                </a:solidFill>
                <a:effectLst/>
                <a:latin typeface="-apple-system"/>
              </a:rPr>
              <a:t>. </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6</a:t>
            </a:fld>
            <a:endParaRPr lang="en-US" altLang="en-US" dirty="0"/>
          </a:p>
        </p:txBody>
      </p:sp>
    </p:spTree>
    <p:extLst>
      <p:ext uri="{BB962C8B-B14F-4D97-AF65-F5344CB8AC3E}">
        <p14:creationId xmlns:p14="http://schemas.microsoft.com/office/powerpoint/2010/main" val="191537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72B4D"/>
                </a:solidFill>
                <a:effectLst/>
                <a:latin typeface="+mn-lt"/>
              </a:rPr>
              <a:t>The back-end usually feeds back information to the front-end, for example, to support loop closure detection and validation. When we say loop closure, we mean that the agent is capable of knowing it has returned to a previously visited area.</a:t>
            </a: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7</a:t>
            </a:fld>
            <a:endParaRPr lang="en-US" altLang="en-US" dirty="0"/>
          </a:p>
        </p:txBody>
      </p:sp>
    </p:spTree>
    <p:extLst>
      <p:ext uri="{BB962C8B-B14F-4D97-AF65-F5344CB8AC3E}">
        <p14:creationId xmlns:p14="http://schemas.microsoft.com/office/powerpoint/2010/main" val="11387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By the end of the pipeline, we hope to end with a nearly 3D construction of the environment or the SLAM estimation that can help us to figure out where our agent is and where it is looking</a:t>
            </a:r>
            <a:r>
              <a:rPr lang="en-GB" b="1" dirty="0">
                <a:cs typeface="Calibri"/>
              </a:rPr>
              <a:t>.</a:t>
            </a:r>
            <a:endParaRPr lang="en-GB" b="0"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8</a:t>
            </a:fld>
            <a:endParaRPr lang="en-US" altLang="en-US" dirty="0"/>
          </a:p>
        </p:txBody>
      </p:sp>
    </p:spTree>
    <p:extLst>
      <p:ext uri="{BB962C8B-B14F-4D97-AF65-F5344CB8AC3E}">
        <p14:creationId xmlns:p14="http://schemas.microsoft.com/office/powerpoint/2010/main" val="335606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SLAM can run in high-end smartphones using their cameras and Inertial Measurements units or (IMUs)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If you look at the picture on the right, the smartphone is building information about the environment through gathering data from IMU sensors and video feed from the monocular camera.</a:t>
            </a:r>
          </a:p>
          <a:p>
            <a:r>
              <a:rPr lang="en-GB" dirty="0"/>
              <a:t>Although IMUs provide information about the actual movements of the smartphone, their readings are not accurate enough. SLAM combines the readings from the IMUs and the video feed to achieve a higher localization accuracy than each separate input.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camera feed works by detecting “2D features points” within the current frame and then it attempts to correlate them with the points found in the previous frame.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Based on these relative points and the IMU reading, an algorithm can work out the 3D and orientation of the device with an accuracy to the </a:t>
            </a:r>
            <a:r>
              <a:rPr lang="en-US" noProof="0" dirty="0"/>
              <a:t>centimeter</a:t>
            </a:r>
            <a:r>
              <a:rPr lang="en-GB" dirty="0"/>
              <a:t> range.</a:t>
            </a:r>
          </a:p>
          <a:p>
            <a:pPr>
              <a:defRPr/>
            </a:pPr>
            <a:endParaRPr lang="en-GB" dirty="0">
              <a:cs typeface="Calibri"/>
            </a:endParaRPr>
          </a:p>
          <a:p>
            <a:pPr>
              <a:defRPr/>
            </a:pPr>
            <a:endParaRPr lang="en-GB" dirty="0">
              <a:cs typeface="Calibri"/>
            </a:endParaRPr>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9</a:t>
            </a:fld>
            <a:endParaRPr lang="en-US" altLang="en-US" dirty="0"/>
          </a:p>
        </p:txBody>
      </p:sp>
    </p:spTree>
    <p:extLst>
      <p:ext uri="{BB962C8B-B14F-4D97-AF65-F5344CB8AC3E}">
        <p14:creationId xmlns:p14="http://schemas.microsoft.com/office/powerpoint/2010/main" val="1344394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mt="81000"/>
            <a:extLst>
              <a:ext uri="{28A0092B-C50C-407E-A947-70E740481C1C}">
                <a14:useLocalDpi xmlns:a14="http://schemas.microsoft.com/office/drawing/2010/main"/>
              </a:ext>
            </a:extLst>
          </a:blip>
          <a:srcRect l="9468" t="18093" b="5564"/>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9DC87DCF-87C4-CE4F-9C7C-31ECAA79225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0795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0" name="TextBox 20">
            <a:extLst>
              <a:ext uri="{FF2B5EF4-FFF2-40B4-BE49-F238E27FC236}">
                <a16:creationId xmlns:a16="http://schemas.microsoft.com/office/drawing/2014/main" id="{5AD1A3C3-3C14-2B42-9074-E87275C219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60590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A5F8-C720-354C-A6E2-C00E801C551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t="7799" b="7799"/>
          <a:stretch/>
        </p:blipFill>
        <p:spPr>
          <a:xfrm>
            <a:off x="0" y="0"/>
            <a:ext cx="12192000" cy="6858001"/>
          </a:xfrm>
          <a:prstGeom prst="rect">
            <a:avLst/>
          </a:prstGeom>
        </p:spPr>
      </p:pic>
      <p:pic>
        <p:nvPicPr>
          <p:cNvPr id="19" name="Picture 18">
            <a:extLst>
              <a:ext uri="{FF2B5EF4-FFF2-40B4-BE49-F238E27FC236}">
                <a16:creationId xmlns:a16="http://schemas.microsoft.com/office/drawing/2014/main" id="{08674FB4-14BE-B54B-B389-3384C06E1E2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2" name="TextBox 20">
            <a:extLst>
              <a:ext uri="{FF2B5EF4-FFF2-40B4-BE49-F238E27FC236}">
                <a16:creationId xmlns:a16="http://schemas.microsoft.com/office/drawing/2014/main" id="{6AA3F778-80A5-3E45-999D-10AC5502419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tx2"/>
                </a:solidFill>
              </a:rPr>
              <a:t>© 2020 Arm Limited</a:t>
            </a:r>
          </a:p>
        </p:txBody>
      </p:sp>
    </p:spTree>
    <p:extLst>
      <p:ext uri="{BB962C8B-B14F-4D97-AF65-F5344CB8AC3E}">
        <p14:creationId xmlns:p14="http://schemas.microsoft.com/office/powerpoint/2010/main" val="177195989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6ACCD9-F471-43BC-B77A-0C37A0363E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tx2"/>
              </a:solidFill>
              <a:cs typeface="ＭＳ Ｐゴシック" charset="0"/>
            </a:endParaRPr>
          </a:p>
        </p:txBody>
      </p:sp>
      <p:sp>
        <p:nvSpPr>
          <p:cNvPr id="8" name="TextBox 20">
            <a:extLst>
              <a:ext uri="{FF2B5EF4-FFF2-40B4-BE49-F238E27FC236}">
                <a16:creationId xmlns:a16="http://schemas.microsoft.com/office/drawing/2014/main" id="{5B1BEE8E-C9DD-4507-ABC1-BE5E4AA64E08}"/>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pic>
        <p:nvPicPr>
          <p:cNvPr id="9" name="Picture 9">
            <a:extLst>
              <a:ext uri="{FF2B5EF4-FFF2-40B4-BE49-F238E27FC236}">
                <a16:creationId xmlns:a16="http://schemas.microsoft.com/office/drawing/2014/main" id="{ED085226-B7FC-4237-9307-87DDA9C6AC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4875" y="1206500"/>
            <a:ext cx="22399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p:nvPr>
        </p:nvSpPr>
        <p:spPr>
          <a:xfrm>
            <a:off x="6294006" y="2057639"/>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0" name="Subtitle 2"/>
          <p:cNvSpPr>
            <a:spLocks noGrp="1"/>
          </p:cNvSpPr>
          <p:nvPr>
            <p:ph type="subTitle" idx="1"/>
          </p:nvPr>
        </p:nvSpPr>
        <p:spPr>
          <a:xfrm>
            <a:off x="6298735" y="3671282"/>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1" name="Text Placeholder 28"/>
          <p:cNvSpPr>
            <a:spLocks noGrp="1"/>
          </p:cNvSpPr>
          <p:nvPr>
            <p:ph type="body" sz="quarter" idx="12"/>
          </p:nvPr>
        </p:nvSpPr>
        <p:spPr>
          <a:xfrm>
            <a:off x="6294006" y="5562481"/>
            <a:ext cx="5041572" cy="239159"/>
          </a:xfrm>
        </p:spPr>
        <p:txBody>
          <a:bodyPr/>
          <a:lstStyle>
            <a:lvl1pPr algn="r">
              <a:spcAft>
                <a:spcPts val="600"/>
              </a:spcAft>
              <a:defRPr sz="1600">
                <a:solidFill>
                  <a:schemeClr val="bg1"/>
                </a:solidFill>
              </a:defRPr>
            </a:lvl1pPr>
          </a:lstStyle>
          <a:p>
            <a:pPr lvl="0"/>
            <a:r>
              <a:rPr lang="en-US" dirty="0"/>
              <a:t>Edit Master text styles</a:t>
            </a:r>
          </a:p>
        </p:txBody>
      </p:sp>
      <p:sp>
        <p:nvSpPr>
          <p:cNvPr id="22" name="Text Placeholder 28"/>
          <p:cNvSpPr>
            <a:spLocks noGrp="1"/>
          </p:cNvSpPr>
          <p:nvPr>
            <p:ph type="body" sz="quarter" idx="13"/>
          </p:nvPr>
        </p:nvSpPr>
        <p:spPr>
          <a:xfrm>
            <a:off x="6294006" y="5872361"/>
            <a:ext cx="5041572" cy="239159"/>
          </a:xfrm>
        </p:spPr>
        <p:txBody>
          <a:bodyPr/>
          <a:lstStyle>
            <a:lvl1pPr algn="r">
              <a:spcAft>
                <a:spcPts val="600"/>
              </a:spcAft>
              <a:defRPr sz="1600">
                <a:solidFill>
                  <a:schemeClr val="bg1"/>
                </a:solidFill>
              </a:defRPr>
            </a:lvl1pPr>
          </a:lstStyle>
          <a:p>
            <a:pPr lvl="0"/>
            <a:r>
              <a:rPr lang="en-US"/>
              <a:t>Edit Master text styles</a:t>
            </a:r>
          </a:p>
        </p:txBody>
      </p:sp>
      <p:sp>
        <p:nvSpPr>
          <p:cNvPr id="23" name="Text Placeholder 3"/>
          <p:cNvSpPr>
            <a:spLocks noGrp="1"/>
          </p:cNvSpPr>
          <p:nvPr>
            <p:ph type="body" sz="quarter" idx="14"/>
          </p:nvPr>
        </p:nvSpPr>
        <p:spPr>
          <a:xfrm>
            <a:off x="7071306" y="1639338"/>
            <a:ext cx="4268207" cy="289871"/>
          </a:xfrm>
        </p:spPr>
        <p:txBody>
          <a:bodyPr/>
          <a:lstStyle>
            <a:lvl1pPr algn="r">
              <a:defRPr sz="2400" baseline="0">
                <a:solidFill>
                  <a:schemeClr val="bg1"/>
                </a:solidFill>
              </a:defRPr>
            </a:lvl1pPr>
          </a:lstStyle>
          <a:p>
            <a:pPr lvl="0"/>
            <a:r>
              <a:rPr lang="en-US"/>
              <a:t>Edit Master text styles</a:t>
            </a:r>
          </a:p>
        </p:txBody>
      </p:sp>
      <p:pic>
        <p:nvPicPr>
          <p:cNvPr id="11" name="Picture 10">
            <a:extLst>
              <a:ext uri="{FF2B5EF4-FFF2-40B4-BE49-F238E27FC236}">
                <a16:creationId xmlns:a16="http://schemas.microsoft.com/office/drawing/2014/main" id="{F1A21F85-3482-47FB-AA36-A85B96F2EBB8}"/>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Tree>
    <p:extLst>
      <p:ext uri="{BB962C8B-B14F-4D97-AF65-F5344CB8AC3E}">
        <p14:creationId xmlns:p14="http://schemas.microsoft.com/office/powerpoint/2010/main" val="314654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ED7A184D-DF83-F84A-837C-3EBA03A2EA6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61034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473DFF03-CE2E-F445-98FC-31F036C923F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9940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Text Placeholder 2"/>
          <p:cNvSpPr>
            <a:spLocks noGrp="1"/>
          </p:cNvSpPr>
          <p:nvPr>
            <p:ph idx="1"/>
          </p:nvPr>
        </p:nvSpPr>
        <p:spPr>
          <a:xfrm>
            <a:off x="492125" y="1479468"/>
            <a:ext cx="11180762" cy="4086225"/>
          </a:xfrm>
          <a:prstGeom prst="rect">
            <a:avLst/>
          </a:prstGeo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76421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CEC54C1-485F-40D2-B042-79849DAFE15A}"/>
              </a:ext>
            </a:extLst>
          </p:cNvPr>
          <p:cNvCxnSpPr>
            <a:cxnSpLocks/>
          </p:cNvCxnSpPr>
          <p:nvPr userDrawn="1"/>
        </p:nvCxnSpPr>
        <p:spPr>
          <a:xfrm>
            <a:off x="6096000" y="1662113"/>
            <a:ext cx="0" cy="44735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spcAft>
                <a:spcPts val="0"/>
              </a:spcAft>
              <a:buNone/>
              <a:defRPr sz="2400">
                <a:solidFill>
                  <a:schemeClr val="tx2">
                    <a:lumMod val="60000"/>
                    <a:lumOff val="40000"/>
                  </a:schemeClr>
                </a:solidFill>
              </a:defRPr>
            </a:lvl1pPr>
          </a:lstStyle>
          <a:p>
            <a:pPr lvl="0"/>
            <a:r>
              <a:rPr lang="en-US"/>
              <a:t>Edit Master text styles</a:t>
            </a:r>
          </a:p>
        </p:txBody>
      </p:sp>
      <p:sp>
        <p:nvSpPr>
          <p:cNvPr id="9" name="Text Placeholder 131"/>
          <p:cNvSpPr>
            <a:spLocks noGrp="1"/>
          </p:cNvSpPr>
          <p:nvPr>
            <p:ph type="body" sz="quarter" idx="16"/>
          </p:nvPr>
        </p:nvSpPr>
        <p:spPr>
          <a:xfrm>
            <a:off x="492125"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4" name="Content Placeholder 3"/>
          <p:cNvSpPr>
            <a:spLocks noGrp="1"/>
          </p:cNvSpPr>
          <p:nvPr>
            <p:ph sz="quarter" idx="19"/>
          </p:nvPr>
        </p:nvSpPr>
        <p:spPr>
          <a:xfrm>
            <a:off x="492125" y="2361952"/>
            <a:ext cx="5332941" cy="3605743"/>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1"/>
          <p:cNvSpPr>
            <a:spLocks noGrp="1"/>
          </p:cNvSpPr>
          <p:nvPr>
            <p:ph type="body" sz="quarter" idx="18"/>
          </p:nvPr>
        </p:nvSpPr>
        <p:spPr>
          <a:xfrm>
            <a:off x="6341534"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8" name="Content Placeholder 7"/>
          <p:cNvSpPr>
            <a:spLocks noGrp="1"/>
          </p:cNvSpPr>
          <p:nvPr>
            <p:ph sz="quarter" idx="20"/>
          </p:nvPr>
        </p:nvSpPr>
        <p:spPr>
          <a:xfrm>
            <a:off x="6341534" y="2362483"/>
            <a:ext cx="5331354" cy="3605212"/>
          </a:xfr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952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ECD41E8-8F7A-4802-BD8A-6CACEC985F17}"/>
              </a:ext>
            </a:extLst>
          </p:cNvPr>
          <p:cNvGrpSpPr>
            <a:grpSpLocks/>
          </p:cNvGrpSpPr>
          <p:nvPr userDrawn="1"/>
        </p:nvGrpSpPr>
        <p:grpSpPr bwMode="auto">
          <a:xfrm>
            <a:off x="4148138" y="1754188"/>
            <a:ext cx="3903662" cy="4305300"/>
            <a:chOff x="3706307" y="1883391"/>
            <a:chExt cx="3803176" cy="4472959"/>
          </a:xfrm>
        </p:grpSpPr>
        <p:cxnSp>
          <p:nvCxnSpPr>
            <p:cNvPr id="11" name="Straight Connector 10">
              <a:extLst>
                <a:ext uri="{FF2B5EF4-FFF2-40B4-BE49-F238E27FC236}">
                  <a16:creationId xmlns:a16="http://schemas.microsoft.com/office/drawing/2014/main" id="{AC4DA0A3-5394-4DD3-8DBF-449419EB9BEC}"/>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2575E8-95EA-447D-9561-5F51443D866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2373786"/>
            <a:ext cx="3359281" cy="3605945"/>
          </a:xfrm>
          <a:prstGeom prst="rect">
            <a:avLst/>
          </a:prstGeo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p:txBody>
      </p:sp>
      <p:sp>
        <p:nvSpPr>
          <p:cNvPr id="100" name="Text Placeholder 131"/>
          <p:cNvSpPr>
            <a:spLocks noGrp="1"/>
          </p:cNvSpPr>
          <p:nvPr>
            <p:ph type="body" sz="quarter" idx="16"/>
          </p:nvPr>
        </p:nvSpPr>
        <p:spPr>
          <a:xfrm>
            <a:off x="492125"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3" name="Text Placeholder 2"/>
          <p:cNvSpPr>
            <a:spLocks noGrp="1"/>
          </p:cNvSpPr>
          <p:nvPr>
            <p:ph idx="17"/>
          </p:nvPr>
        </p:nvSpPr>
        <p:spPr>
          <a:xfrm>
            <a:off x="4444207" y="2373786"/>
            <a:ext cx="3359281" cy="3605945"/>
          </a:xfrm>
          <a:prstGeom prst="rect">
            <a:avLst/>
          </a:prstGeom>
        </p:spPr>
        <p:txBody>
          <a:bodyPr/>
          <a:lstStyle>
            <a:lvl1pPr marL="0" indent="0">
              <a:buNone/>
              <a:defRPr/>
            </a:lvl1pPr>
          </a:lstStyle>
          <a:p>
            <a:pPr lvl="0"/>
            <a:r>
              <a:rPr lang="en-US"/>
              <a:t>Edit Master text styles</a:t>
            </a:r>
          </a:p>
          <a:p>
            <a:pPr lvl="1"/>
            <a:r>
              <a:rPr lang="en-US"/>
              <a:t>Second level</a:t>
            </a:r>
          </a:p>
        </p:txBody>
      </p:sp>
      <p:sp>
        <p:nvSpPr>
          <p:cNvPr id="14" name="Text Placeholder 2"/>
          <p:cNvSpPr>
            <a:spLocks noGrp="1"/>
          </p:cNvSpPr>
          <p:nvPr>
            <p:ph idx="18"/>
          </p:nvPr>
        </p:nvSpPr>
        <p:spPr>
          <a:xfrm>
            <a:off x="8300113" y="2373786"/>
            <a:ext cx="3359281" cy="3605945"/>
          </a:xfrm>
          <a:prstGeom prst="rect">
            <a:avLst/>
          </a:prstGeo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
        <p:nvSpPr>
          <p:cNvPr id="15" name="Text Placeholder 131"/>
          <p:cNvSpPr>
            <a:spLocks noGrp="1"/>
          </p:cNvSpPr>
          <p:nvPr>
            <p:ph type="body" sz="quarter" idx="19"/>
          </p:nvPr>
        </p:nvSpPr>
        <p:spPr>
          <a:xfrm>
            <a:off x="4419997"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6" name="Text Placeholder 131"/>
          <p:cNvSpPr>
            <a:spLocks noGrp="1"/>
          </p:cNvSpPr>
          <p:nvPr>
            <p:ph type="body" sz="quarter" idx="20"/>
          </p:nvPr>
        </p:nvSpPr>
        <p:spPr>
          <a:xfrm>
            <a:off x="8299449"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2949384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F5E88F4-34BF-4FB5-900D-00FBACE9F35D}"/>
              </a:ext>
            </a:extLst>
          </p:cNvPr>
          <p:cNvCxnSpPr>
            <a:cxnSpLocks/>
          </p:cNvCxnSpPr>
          <p:nvPr userDrawn="1"/>
        </p:nvCxnSpPr>
        <p:spPr>
          <a:xfrm>
            <a:off x="3233738"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47" name="Text Placeholder 2"/>
          <p:cNvSpPr>
            <a:spLocks noGrp="1"/>
          </p:cNvSpPr>
          <p:nvPr>
            <p:ph idx="14"/>
          </p:nvPr>
        </p:nvSpPr>
        <p:spPr>
          <a:xfrm>
            <a:off x="3369738" y="1631112"/>
            <a:ext cx="8303150" cy="4086426"/>
          </a:xfrm>
          <a:prstGeom prst="rect">
            <a:avLst/>
          </a:prstGeom>
        </p:spPr>
        <p:txBody>
          <a:bodyPr/>
          <a:lstStyle>
            <a:lvl1pPr marL="0" indent="0">
              <a:buNone/>
              <a:defRPr b="0"/>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idx="1"/>
          </p:nvPr>
        </p:nvSpPr>
        <p:spPr>
          <a:xfrm>
            <a:off x="492789" y="1631112"/>
            <a:ext cx="2606011" cy="4086426"/>
          </a:xfrm>
          <a:prstGeom prst="rect">
            <a:avLst/>
          </a:prstGeom>
        </p:spPr>
        <p:txBody>
          <a:bodyPr/>
          <a:lstStyle>
            <a:lvl1pPr marL="0" indent="0">
              <a:buNone/>
              <a:defRPr/>
            </a:lvl1pPr>
            <a:lvl2pPr>
              <a:defRPr>
                <a:solidFill>
                  <a:srgbClr val="383838"/>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671634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CCBF85B-6B38-418B-B229-63FD770EDEA7}"/>
              </a:ext>
            </a:extLst>
          </p:cNvPr>
          <p:cNvCxnSpPr>
            <a:cxnSpLocks/>
          </p:cNvCxnSpPr>
          <p:nvPr userDrawn="1"/>
        </p:nvCxnSpPr>
        <p:spPr>
          <a:xfrm>
            <a:off x="8932863" y="17462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4" name="Content Placeholder 3"/>
          <p:cNvSpPr>
            <a:spLocks noGrp="1"/>
          </p:cNvSpPr>
          <p:nvPr>
            <p:ph sz="quarter" idx="14"/>
          </p:nvPr>
        </p:nvSpPr>
        <p:spPr>
          <a:xfrm>
            <a:off x="492125" y="1746560"/>
            <a:ext cx="8305669" cy="4086428"/>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5"/>
          </p:nvPr>
        </p:nvSpPr>
        <p:spPr>
          <a:xfrm>
            <a:off x="9037638" y="1746560"/>
            <a:ext cx="2635250" cy="4086428"/>
          </a:xfr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1196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3ABC2AA1-F23E-4741-8A87-A266E8975691}"/>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828552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14A2708-7A8B-4D20-8225-CD1C8C761ACF}"/>
              </a:ext>
            </a:extLst>
          </p:cNvPr>
          <p:cNvGrpSpPr>
            <a:grpSpLocks/>
          </p:cNvGrpSpPr>
          <p:nvPr userDrawn="1"/>
        </p:nvGrpSpPr>
        <p:grpSpPr bwMode="auto">
          <a:xfrm>
            <a:off x="4148138" y="1625600"/>
            <a:ext cx="3903662" cy="4305300"/>
            <a:chOff x="3706307" y="1883391"/>
            <a:chExt cx="3803176" cy="4472959"/>
          </a:xfrm>
        </p:grpSpPr>
        <p:cxnSp>
          <p:nvCxnSpPr>
            <p:cNvPr id="11" name="Straight Connector 10">
              <a:extLst>
                <a:ext uri="{FF2B5EF4-FFF2-40B4-BE49-F238E27FC236}">
                  <a16:creationId xmlns:a16="http://schemas.microsoft.com/office/drawing/2014/main" id="{EB25F9CF-0B60-43CC-9056-F30880901E51}"/>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A81E11-C818-456E-B39B-0D107A2FB43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dirty="0"/>
              <a:t>Edit Master text styles</a:t>
            </a:r>
          </a:p>
        </p:txBody>
      </p:sp>
      <p:sp>
        <p:nvSpPr>
          <p:cNvPr id="18" name="Text Placeholder 131"/>
          <p:cNvSpPr>
            <a:spLocks noGrp="1"/>
          </p:cNvSpPr>
          <p:nvPr>
            <p:ph type="body" sz="quarter" idx="16"/>
          </p:nvPr>
        </p:nvSpPr>
        <p:spPr>
          <a:xfrm>
            <a:off x="492125" y="1562924"/>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9" name="Text Placeholder 131"/>
          <p:cNvSpPr>
            <a:spLocks noGrp="1"/>
          </p:cNvSpPr>
          <p:nvPr>
            <p:ph type="body" sz="quarter" idx="17"/>
          </p:nvPr>
        </p:nvSpPr>
        <p:spPr>
          <a:xfrm>
            <a:off x="4416027" y="1569937"/>
            <a:ext cx="3359945" cy="560696"/>
          </a:xfrm>
        </p:spPr>
        <p:txBody>
          <a:bodyPr anchor="b" anchorCtr="0"/>
          <a:lstStyle>
            <a:lvl1pPr marL="0" indent="0">
              <a:buNone/>
              <a:defRPr lang="en-US" sz="2400" b="0" kern="1200" dirty="0" smtClean="0">
                <a:solidFill>
                  <a:schemeClr val="accent1"/>
                </a:solidFill>
                <a:latin typeface="+mn-lt"/>
                <a:ea typeface="ＭＳ Ｐゴシック" charset="0"/>
                <a:cs typeface="ＭＳ Ｐゴシック" charset="0"/>
              </a:defRPr>
            </a:lvl1pPr>
          </a:lstStyle>
          <a:p>
            <a:pPr lvl="0"/>
            <a:r>
              <a:rPr lang="en-US" dirty="0"/>
              <a:t>Edit Master text styles</a:t>
            </a:r>
          </a:p>
        </p:txBody>
      </p:sp>
      <p:sp>
        <p:nvSpPr>
          <p:cNvPr id="20" name="Text Placeholder 131"/>
          <p:cNvSpPr>
            <a:spLocks noGrp="1"/>
          </p:cNvSpPr>
          <p:nvPr>
            <p:ph type="body" sz="quarter" idx="18"/>
          </p:nvPr>
        </p:nvSpPr>
        <p:spPr>
          <a:xfrm>
            <a:off x="8306264" y="1569937"/>
            <a:ext cx="3359945" cy="560696"/>
          </a:xfrm>
        </p:spPr>
        <p:txBody>
          <a:bodyPr anchor="b" anchorCtr="0"/>
          <a:lstStyle>
            <a:lvl1pPr marL="0" indent="0">
              <a:buNone/>
              <a:defRPr lang="en-US" sz="2400" b="0" kern="1200" dirty="0" smtClean="0">
                <a:solidFill>
                  <a:schemeClr val="accent1"/>
                </a:solidFill>
                <a:latin typeface="+mn-lt"/>
                <a:ea typeface="ＭＳ Ｐゴシック" charset="0"/>
                <a:cs typeface="ＭＳ Ｐゴシック" charset="0"/>
              </a:defRPr>
            </a:lvl1pPr>
          </a:lstStyle>
          <a:p>
            <a:pPr lvl="0"/>
            <a:r>
              <a:rPr lang="en-US" dirty="0"/>
              <a:t>Edit Master text styles</a:t>
            </a:r>
          </a:p>
        </p:txBody>
      </p:sp>
      <p:sp>
        <p:nvSpPr>
          <p:cNvPr id="4" name="Content Placeholder 3"/>
          <p:cNvSpPr>
            <a:spLocks noGrp="1"/>
          </p:cNvSpPr>
          <p:nvPr>
            <p:ph sz="quarter" idx="19"/>
          </p:nvPr>
        </p:nvSpPr>
        <p:spPr>
          <a:xfrm>
            <a:off x="492125" y="2323016"/>
            <a:ext cx="3359945" cy="3608590"/>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20"/>
          </p:nvPr>
        </p:nvSpPr>
        <p:spPr>
          <a:xfrm>
            <a:off x="4416027" y="2323016"/>
            <a:ext cx="3359548"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9" name="Content Placeholder 8"/>
          <p:cNvSpPr>
            <a:spLocks noGrp="1"/>
          </p:cNvSpPr>
          <p:nvPr>
            <p:ph sz="quarter" idx="21"/>
          </p:nvPr>
        </p:nvSpPr>
        <p:spPr>
          <a:xfrm>
            <a:off x="8306264" y="2323016"/>
            <a:ext cx="3360274"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4970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6" name="Picture Placeholder 5"/>
          <p:cNvSpPr>
            <a:spLocks noGrp="1"/>
          </p:cNvSpPr>
          <p:nvPr>
            <p:ph type="pic" sz="quarter" idx="17"/>
          </p:nvPr>
        </p:nvSpPr>
        <p:spPr>
          <a:xfrm>
            <a:off x="3354388" y="1671610"/>
            <a:ext cx="2606675" cy="1953683"/>
          </a:xfrm>
        </p:spPr>
        <p:txBody>
          <a:bodyPr/>
          <a:lstStyle>
            <a:lvl1pPr marL="0" indent="0">
              <a:buNone/>
              <a:defRPr/>
            </a:lvl1pPr>
          </a:lstStyle>
          <a:p>
            <a:pPr lvl="0"/>
            <a:r>
              <a:rPr lang="en-US" noProof="0" dirty="0"/>
              <a:t>Click icon to add picture</a:t>
            </a:r>
          </a:p>
        </p:txBody>
      </p:sp>
      <p:sp>
        <p:nvSpPr>
          <p:cNvPr id="104" name="Picture Placeholder 5"/>
          <p:cNvSpPr>
            <a:spLocks noGrp="1"/>
          </p:cNvSpPr>
          <p:nvPr>
            <p:ph type="pic" sz="quarter" idx="18"/>
          </p:nvPr>
        </p:nvSpPr>
        <p:spPr>
          <a:xfrm>
            <a:off x="3354388" y="3809037"/>
            <a:ext cx="2606675" cy="1953683"/>
          </a:xfrm>
        </p:spPr>
        <p:txBody>
          <a:bodyPr/>
          <a:lstStyle>
            <a:lvl1pPr marL="0" indent="0">
              <a:buNone/>
              <a:defRPr/>
            </a:lvl1pPr>
          </a:lstStyle>
          <a:p>
            <a:pPr lvl="0"/>
            <a:r>
              <a:rPr lang="en-US" noProof="0" dirty="0"/>
              <a:t>Click icon to add picture</a:t>
            </a:r>
          </a:p>
        </p:txBody>
      </p:sp>
      <p:sp>
        <p:nvSpPr>
          <p:cNvPr id="105" name="Picture Placeholder 5"/>
          <p:cNvSpPr>
            <a:spLocks noGrp="1"/>
          </p:cNvSpPr>
          <p:nvPr>
            <p:ph type="pic" sz="quarter" idx="19"/>
          </p:nvPr>
        </p:nvSpPr>
        <p:spPr>
          <a:xfrm>
            <a:off x="9066213" y="1671610"/>
            <a:ext cx="2606675" cy="1953683"/>
          </a:xfrm>
        </p:spPr>
        <p:txBody>
          <a:bodyPr/>
          <a:lstStyle>
            <a:lvl1pPr marL="0" indent="0">
              <a:buNone/>
              <a:defRPr/>
            </a:lvl1pPr>
          </a:lstStyle>
          <a:p>
            <a:pPr lvl="0"/>
            <a:r>
              <a:rPr lang="en-US" noProof="0" dirty="0"/>
              <a:t>Click icon to add picture</a:t>
            </a:r>
          </a:p>
        </p:txBody>
      </p:sp>
      <p:sp>
        <p:nvSpPr>
          <p:cNvPr id="106" name="Picture Placeholder 5"/>
          <p:cNvSpPr>
            <a:spLocks noGrp="1"/>
          </p:cNvSpPr>
          <p:nvPr>
            <p:ph type="pic" sz="quarter" idx="20"/>
          </p:nvPr>
        </p:nvSpPr>
        <p:spPr>
          <a:xfrm>
            <a:off x="9066213" y="3809037"/>
            <a:ext cx="2606675" cy="1953683"/>
          </a:xfrm>
        </p:spPr>
        <p:txBody>
          <a:bodyPr/>
          <a:lstStyle>
            <a:lvl1pPr marL="0" indent="0">
              <a:buNone/>
              <a:defRPr/>
            </a:lvl1pPr>
          </a:lstStyle>
          <a:p>
            <a:pPr lvl="0"/>
            <a:r>
              <a:rPr lang="en-US" noProof="0" dirty="0"/>
              <a:t>Click icon to add picture</a:t>
            </a:r>
          </a:p>
        </p:txBody>
      </p:sp>
      <p:sp>
        <p:nvSpPr>
          <p:cNvPr id="14" name="Text Placeholder 7"/>
          <p:cNvSpPr>
            <a:spLocks noGrp="1"/>
          </p:cNvSpPr>
          <p:nvPr>
            <p:ph type="body" sz="quarter" idx="21"/>
          </p:nvPr>
        </p:nvSpPr>
        <p:spPr>
          <a:xfrm>
            <a:off x="492125" y="1671610"/>
            <a:ext cx="2606675" cy="4086225"/>
          </a:xfr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22"/>
          </p:nvPr>
        </p:nvSpPr>
        <p:spPr>
          <a:xfrm>
            <a:off x="6220216" y="1671610"/>
            <a:ext cx="2606675" cy="4086225"/>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667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1671612"/>
            <a:ext cx="5467744" cy="4086426"/>
          </a:xfrm>
          <a:prstGeom prst="rect">
            <a:avLst/>
          </a:prstGeo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11237" y="1671610"/>
            <a:ext cx="5461651" cy="4086427"/>
          </a:xfrm>
        </p:spPr>
        <p:txBody>
          <a:bodyPr/>
          <a:lstStyle>
            <a:lvl1pPr marL="0" indent="0">
              <a:buNone/>
              <a:defRPr/>
            </a:lvl1pPr>
          </a:lstStyle>
          <a:p>
            <a:pPr lvl="0"/>
            <a:r>
              <a:rPr lang="en-US" noProof="0" dirty="0"/>
              <a:t>Click icon to add picture</a:t>
            </a:r>
          </a:p>
        </p:txBody>
      </p:sp>
    </p:spTree>
    <p:extLst>
      <p:ext uri="{BB962C8B-B14F-4D97-AF65-F5344CB8AC3E}">
        <p14:creationId xmlns:p14="http://schemas.microsoft.com/office/powerpoint/2010/main" val="391706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n-lt"/>
              </a:defRPr>
            </a:lvl1pPr>
          </a:lstStyle>
          <a:p>
            <a:r>
              <a:rPr lang="en-US" dirty="0"/>
              <a:t>Click to edit Master title style</a:t>
            </a:r>
          </a:p>
        </p:txBody>
      </p:sp>
      <p:sp>
        <p:nvSpPr>
          <p:cNvPr id="10" name="Table Placeholder 3"/>
          <p:cNvSpPr>
            <a:spLocks noGrp="1"/>
          </p:cNvSpPr>
          <p:nvPr>
            <p:ph type="tbl" sz="quarter" idx="13"/>
          </p:nvPr>
        </p:nvSpPr>
        <p:spPr>
          <a:xfrm>
            <a:off x="492789" y="1536022"/>
            <a:ext cx="11180867" cy="4087104"/>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1677621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125" y="1745884"/>
            <a:ext cx="11180867" cy="4087104"/>
          </a:xfrm>
          <a:prstGeom prst="rect">
            <a:avLst/>
          </a:prstGeo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731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395700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3431395"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
        <p:nvSpPr>
          <p:cNvPr id="11" name="Rectangle 10">
            <a:extLst>
              <a:ext uri="{FF2B5EF4-FFF2-40B4-BE49-F238E27FC236}">
                <a16:creationId xmlns:a16="http://schemas.microsoft.com/office/drawing/2014/main" id="{3D21F59A-185D-6B4A-A6A2-7970867F11FC}"/>
              </a:ext>
            </a:extLst>
          </p:cNvPr>
          <p:cNvSpPr>
            <a:spLocks noChangeArrowheads="1"/>
          </p:cNvSpPr>
          <p:nvPr userDrawn="1"/>
        </p:nvSpPr>
        <p:spPr bwMode="auto">
          <a:xfrm>
            <a:off x="6670505" y="1028343"/>
            <a:ext cx="4655186"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a:solidFill>
                  <a:schemeClr val="bg1"/>
                </a:solidFill>
              </a:rPr>
              <a:t>Danke</a:t>
            </a:r>
          </a:p>
          <a:p>
            <a:pPr algn="r">
              <a:defRPr/>
            </a:pPr>
            <a:r>
              <a:rPr lang="en-US" altLang="en-US" sz="2800" dirty="0">
                <a:solidFill>
                  <a:schemeClr val="bg1"/>
                </a:solidFill>
              </a:rPr>
              <a:t>Merci</a:t>
            </a:r>
          </a:p>
          <a:p>
            <a:pPr algn="r">
              <a:defRPr/>
            </a:pPr>
            <a:r>
              <a:rPr lang="en-US" altLang="en-US" sz="2800" dirty="0">
                <a:solidFill>
                  <a:schemeClr val="bg1"/>
                </a:solidFill>
              </a:rPr>
              <a:t>谢谢</a:t>
            </a:r>
          </a:p>
          <a:p>
            <a:pPr algn="r">
              <a:defRPr/>
            </a:pPr>
            <a:r>
              <a:rPr lang="en-US" altLang="en-US" sz="2800" dirty="0">
                <a:solidFill>
                  <a:schemeClr val="bg1"/>
                </a:solidFill>
              </a:rPr>
              <a:t>ありがとう</a:t>
            </a:r>
          </a:p>
          <a:p>
            <a:pPr algn="r">
              <a:defRPr/>
            </a:pPr>
            <a:r>
              <a:rPr lang="en-US" altLang="en-US" sz="2800" dirty="0">
                <a:solidFill>
                  <a:schemeClr val="bg1"/>
                </a:solidFill>
              </a:rPr>
              <a:t>Gracias</a:t>
            </a:r>
          </a:p>
          <a:p>
            <a:pPr algn="r">
              <a:defRPr/>
            </a:pPr>
            <a:r>
              <a:rPr lang="en-US" altLang="en-US" sz="2800" dirty="0">
                <a:solidFill>
                  <a:schemeClr val="bg1"/>
                </a:solidFill>
              </a:rPr>
              <a:t>Kiitos</a:t>
            </a:r>
          </a:p>
          <a:p>
            <a:pPr algn="r">
              <a:defRPr/>
            </a:pPr>
            <a:r>
              <a:rPr lang="en-US" altLang="en-US" sz="2800" dirty="0">
                <a:solidFill>
                  <a:schemeClr val="bg1"/>
                </a:solidFill>
              </a:rPr>
              <a:t>감사합니다</a:t>
            </a:r>
          </a:p>
          <a:p>
            <a:pPr algn="r">
              <a:defRPr/>
            </a:pPr>
            <a:r>
              <a:rPr lang="en-US" altLang="en-US" sz="2800" dirty="0">
                <a:solidFill>
                  <a:schemeClr val="bg1"/>
                </a:solidFill>
              </a:rPr>
              <a:t>धन्यवाद</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r>
              <a:rPr lang="ar-AE" altLang="en-US" sz="2800" dirty="0">
                <a:solidFill>
                  <a:schemeClr val="bg1"/>
                </a:solidFill>
              </a:rPr>
              <a:t> </a:t>
            </a:r>
            <a:endParaRPr lang="en-US" altLang="en-US" sz="2800" dirty="0">
              <a:solidFill>
                <a:schemeClr val="bg1"/>
              </a:solidFill>
            </a:endParaRPr>
          </a:p>
          <a:p>
            <a:pPr algn="r">
              <a:defRPr/>
            </a:pP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279248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3622588"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795258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D8F3CACD-986B-204A-99E9-82DBFDFB416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401870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and Content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1E09E-E80A-4DB6-BC16-53731D379FC7}"/>
              </a:ext>
            </a:extLst>
          </p:cNvPr>
          <p:cNvSpPr/>
          <p:nvPr userDrawn="1"/>
        </p:nvSpPr>
        <p:spPr>
          <a:xfrm>
            <a:off x="0"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BA9D7E58-0873-4139-BEC0-EB7B3BB161D2}"/>
              </a:ext>
            </a:extLst>
          </p:cNvPr>
          <p:cNvSpPr/>
          <p:nvPr userDrawn="1"/>
        </p:nvSpPr>
        <p:spPr>
          <a:xfrm>
            <a:off x="-15875"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pic>
        <p:nvPicPr>
          <p:cNvPr id="9" name="Picture 8">
            <a:extLst>
              <a:ext uri="{FF2B5EF4-FFF2-40B4-BE49-F238E27FC236}">
                <a16:creationId xmlns:a16="http://schemas.microsoft.com/office/drawing/2014/main" id="{4A591610-CC17-4969-8433-050E55D944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82461" y="5720754"/>
            <a:ext cx="5800089" cy="1137247"/>
          </a:xfrm>
          <a:custGeom>
            <a:avLst/>
            <a:gdLst>
              <a:gd name="connsiteX0" fmla="*/ 1969769 w 5800089"/>
              <a:gd name="connsiteY0" fmla="*/ 0 h 1137247"/>
              <a:gd name="connsiteX1" fmla="*/ 5800089 w 5800089"/>
              <a:gd name="connsiteY1" fmla="*/ 0 h 1137247"/>
              <a:gd name="connsiteX2" fmla="*/ 3830319 w 5800089"/>
              <a:gd name="connsiteY2" fmla="*/ 1137247 h 1137247"/>
              <a:gd name="connsiteX3" fmla="*/ 0 w 5800089"/>
              <a:gd name="connsiteY3" fmla="*/ 1137247 h 1137247"/>
            </a:gdLst>
            <a:ahLst/>
            <a:cxnLst>
              <a:cxn ang="0">
                <a:pos x="connsiteX0" y="connsiteY0"/>
              </a:cxn>
              <a:cxn ang="0">
                <a:pos x="connsiteX1" y="connsiteY1"/>
              </a:cxn>
              <a:cxn ang="0">
                <a:pos x="connsiteX2" y="connsiteY2"/>
              </a:cxn>
              <a:cxn ang="0">
                <a:pos x="connsiteX3" y="connsiteY3"/>
              </a:cxn>
            </a:cxnLst>
            <a:rect l="l" t="t" r="r" b="b"/>
            <a:pathLst>
              <a:path w="5800089" h="1137247">
                <a:moveTo>
                  <a:pt x="1969769" y="0"/>
                </a:moveTo>
                <a:lnTo>
                  <a:pt x="5800089" y="0"/>
                </a:lnTo>
                <a:lnTo>
                  <a:pt x="3830319" y="1137247"/>
                </a:lnTo>
                <a:lnTo>
                  <a:pt x="0" y="1137247"/>
                </a:lnTo>
                <a:close/>
              </a:path>
            </a:pathLst>
          </a:custGeom>
        </p:spPr>
      </p:pic>
      <p:sp>
        <p:nvSpPr>
          <p:cNvPr id="2" name="Title 1"/>
          <p:cNvSpPr>
            <a:spLocks noGrp="1"/>
          </p:cNvSpPr>
          <p:nvPr>
            <p:ph type="title"/>
          </p:nvPr>
        </p:nvSpPr>
        <p:spPr/>
        <p:txBody>
          <a:bodyPr/>
          <a:lstStyle>
            <a:lvl1pPr>
              <a:defRPr b="0">
                <a:solidFill>
                  <a:schemeClr val="bg1"/>
                </a:solidFill>
              </a:defRPr>
            </a:lvl1pPr>
          </a:lstStyle>
          <a:p>
            <a:r>
              <a:rPr lang="en-US" dirty="0"/>
              <a:t>Click to edit Master title style</a:t>
            </a:r>
          </a:p>
        </p:txBody>
      </p:sp>
      <p:sp>
        <p:nvSpPr>
          <p:cNvPr id="7"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bg1"/>
                </a:solidFill>
              </a:defRPr>
            </a:lvl1pPr>
          </a:lstStyle>
          <a:p>
            <a:pPr lvl="0"/>
            <a:r>
              <a:rPr lang="en-US"/>
              <a:t>Edit Master text styles</a:t>
            </a:r>
          </a:p>
        </p:txBody>
      </p:sp>
      <p:sp>
        <p:nvSpPr>
          <p:cNvPr id="8" name="Text Placeholder 2"/>
          <p:cNvSpPr>
            <a:spLocks noGrp="1"/>
          </p:cNvSpPr>
          <p:nvPr>
            <p:ph idx="1"/>
          </p:nvPr>
        </p:nvSpPr>
        <p:spPr>
          <a:xfrm>
            <a:off x="490435" y="1666160"/>
            <a:ext cx="11180867" cy="3619578"/>
          </a:xfrm>
          <a:prstGeom prst="rect">
            <a:avLst/>
          </a:prstGeom>
        </p:spPr>
        <p:txBody>
          <a:bodyPr/>
          <a:lstStyle>
            <a:lvl1pPr marL="0" indent="0">
              <a:buNone/>
              <a:defRPr>
                <a:solidFill>
                  <a:srgbClr val="93E5FF"/>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258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A0A056D2-AAAA-5446-A582-12D01B2A39A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081588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63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0638" y="6495779"/>
            <a:ext cx="3735768" cy="226497"/>
          </a:xfrm>
          <a:prstGeom prst="rect">
            <a:avLst/>
          </a:prstGeom>
        </p:spPr>
      </p:pic>
      <p:sp>
        <p:nvSpPr>
          <p:cNvPr id="5" name="Title 4"/>
          <p:cNvSpPr>
            <a:spLocks noGrp="1"/>
          </p:cNvSpPr>
          <p:nvPr>
            <p:ph type="ctrTitle" hasCustomPrompt="1"/>
          </p:nvPr>
        </p:nvSpPr>
        <p:spPr>
          <a:xfrm>
            <a:off x="900235" y="1440000"/>
            <a:ext cx="11040000" cy="1920000"/>
          </a:xfrm>
        </p:spPr>
        <p:txBody>
          <a:bodyPr lIns="0" tIns="0" rIns="0" bIns="0">
            <a:normAutofit/>
          </a:bodyPr>
          <a:lstStyle>
            <a:lvl1pPr algn="r">
              <a:defRPr sz="4800" b="0">
                <a:solidFill>
                  <a:schemeClr val="accent1"/>
                </a:solidFill>
                <a:effectLst/>
              </a:defRPr>
            </a:lvl1pPr>
          </a:lstStyle>
          <a:p>
            <a:r>
              <a:rPr kumimoji="0" lang="en-GB" dirty="0"/>
              <a:t>Click to Edit Title</a:t>
            </a:r>
            <a:endParaRPr kumimoji="0" lang="en-US" dirty="0"/>
          </a:p>
        </p:txBody>
      </p:sp>
      <p:sp>
        <p:nvSpPr>
          <p:cNvPr id="20" name="Subtitle 19"/>
          <p:cNvSpPr>
            <a:spLocks noGrp="1"/>
          </p:cNvSpPr>
          <p:nvPr>
            <p:ph type="subTitle" idx="1" hasCustomPrompt="1"/>
          </p:nvPr>
        </p:nvSpPr>
        <p:spPr>
          <a:xfrm>
            <a:off x="900235" y="3600000"/>
            <a:ext cx="11040000" cy="960000"/>
          </a:xfrm>
        </p:spPr>
        <p:txBody>
          <a:bodyPr lIns="0" tIns="0" rIns="0"/>
          <a:lstStyle>
            <a:lvl1pPr marL="36576" indent="0" algn="r">
              <a:spcBef>
                <a:spcPts val="0"/>
              </a:spcBef>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dirty="0"/>
              <a:t>Click to edit subtitle</a:t>
            </a:r>
            <a:endParaRPr kumimoji="0" lang="en-US" dirty="0"/>
          </a:p>
        </p:txBody>
      </p:sp>
    </p:spTree>
    <p:extLst>
      <p:ext uri="{BB962C8B-B14F-4D97-AF65-F5344CB8AC3E}">
        <p14:creationId xmlns:p14="http://schemas.microsoft.com/office/powerpoint/2010/main" val="2386943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0">
            <a:extLst>
              <a:ext uri="{FF2B5EF4-FFF2-40B4-BE49-F238E27FC236}">
                <a16:creationId xmlns:a16="http://schemas.microsoft.com/office/drawing/2014/main" id="{82C5325F-EEE3-418B-AA33-B092E0D27BAE}"/>
              </a:ext>
            </a:extLst>
          </p:cNvPr>
          <p:cNvSpPr txBox="1">
            <a:spLocks noChangeArrowheads="1"/>
          </p:cNvSpPr>
          <p:nvPr userDrawn="1"/>
        </p:nvSpPr>
        <p:spPr bwMode="auto">
          <a:xfrm>
            <a:off x="804863" y="6430963"/>
            <a:ext cx="8350250" cy="138112"/>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rPr>
              <a:t>© 2020 Arm Limited</a:t>
            </a:r>
          </a:p>
        </p:txBody>
      </p:sp>
    </p:spTree>
    <p:extLst>
      <p:ext uri="{BB962C8B-B14F-4D97-AF65-F5344CB8AC3E}">
        <p14:creationId xmlns:p14="http://schemas.microsoft.com/office/powerpoint/2010/main" val="427469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37D4FCE4-34F4-4F1B-A4C2-0EB33A029EF0}"/>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rPr>
              <a:t>© 2020 Arm Limited</a:t>
            </a:r>
          </a:p>
        </p:txBody>
      </p:sp>
      <p:pic>
        <p:nvPicPr>
          <p:cNvPr id="7" name="Picture 6">
            <a:extLst>
              <a:ext uri="{FF2B5EF4-FFF2-40B4-BE49-F238E27FC236}">
                <a16:creationId xmlns:a16="http://schemas.microsoft.com/office/drawing/2014/main" id="{8DC01692-B88C-4762-95BE-B935532B2F0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Tree>
    <p:extLst>
      <p:ext uri="{BB962C8B-B14F-4D97-AF65-F5344CB8AC3E}">
        <p14:creationId xmlns:p14="http://schemas.microsoft.com/office/powerpoint/2010/main" val="119162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2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0"/>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44E78AC1-80BC-0B47-8368-509A24FBC0A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55837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683A764A-AD34-5F44-8D31-1D002A3CBE3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135703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4A95A0A0-8486-7044-92CE-73B2117A56C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96883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DCF860B3-3479-8143-83A4-E9F53FBD37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48024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F90D8C41-1611-904D-BE8D-E91140D6CE9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99271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5" name="TextBox 20">
            <a:extLst>
              <a:ext uri="{FF2B5EF4-FFF2-40B4-BE49-F238E27FC236}">
                <a16:creationId xmlns:a16="http://schemas.microsoft.com/office/drawing/2014/main" id="{8A878557-4736-5B45-AE41-36C67FA0C8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68458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B0FB7-70CB-4D4F-9BFF-1D8341004D47}"/>
              </a:ext>
            </a:extLst>
          </p:cNvPr>
          <p:cNvSpPr>
            <a:spLocks noGrp="1"/>
          </p:cNvSpPr>
          <p:nvPr>
            <p:ph type="title"/>
          </p:nvPr>
        </p:nvSpPr>
        <p:spPr>
          <a:xfrm>
            <a:off x="492125" y="295275"/>
            <a:ext cx="11180763" cy="666750"/>
          </a:xfrm>
          <a:prstGeom prst="rect">
            <a:avLst/>
          </a:prstGeom>
        </p:spPr>
        <p:txBody>
          <a:bodyPr vert="horz" lIns="0" tIns="0" rIns="0" bIns="0" rtlCol="0" anchor="b">
            <a:noAutofit/>
          </a:bodyPr>
          <a:lstStyle/>
          <a:p>
            <a:r>
              <a:rPr kumimoji="0" lang="en-US" sz="3600" b="0" i="0" u="none" strike="noStrike" kern="1200" cap="none" spc="-50" normalizeH="0" baseline="0" noProof="0" dirty="0">
                <a:ln>
                  <a:noFill/>
                </a:ln>
                <a:solidFill>
                  <a:srgbClr val="0091BD"/>
                </a:solidFill>
                <a:effectLst/>
                <a:uLnTx/>
                <a:uFillTx/>
                <a:latin typeface="+mn-lt"/>
                <a:ea typeface="ＭＳ Ｐゴシック" charset="0"/>
              </a:rPr>
              <a:t>Click to edit Master title style</a:t>
            </a:r>
            <a:endParaRPr lang="en-US" dirty="0"/>
          </a:p>
        </p:txBody>
      </p:sp>
      <p:sp>
        <p:nvSpPr>
          <p:cNvPr id="3" name="Text Placeholder 2">
            <a:extLst>
              <a:ext uri="{FF2B5EF4-FFF2-40B4-BE49-F238E27FC236}">
                <a16:creationId xmlns:a16="http://schemas.microsoft.com/office/drawing/2014/main" id="{8A8C3B0A-FB0C-4FFC-A4A5-FC52A896386E}"/>
              </a:ext>
            </a:extLst>
          </p:cNvPr>
          <p:cNvSpPr>
            <a:spLocks noGrp="1"/>
          </p:cNvSpPr>
          <p:nvPr>
            <p:ph type="body" idx="1"/>
          </p:nvPr>
        </p:nvSpPr>
        <p:spPr>
          <a:xfrm>
            <a:off x="492125" y="1479550"/>
            <a:ext cx="11180763" cy="408622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8" name="TextBox 20">
            <a:extLst>
              <a:ext uri="{FF2B5EF4-FFF2-40B4-BE49-F238E27FC236}">
                <a16:creationId xmlns:a16="http://schemas.microsoft.com/office/drawing/2014/main" id="{8E97ECFD-1DCA-4409-BCAA-67793DDCA550}"/>
              </a:ext>
            </a:extLst>
          </p:cNvPr>
          <p:cNvSpPr txBox="1">
            <a:spLocks noChangeArrowheads="1"/>
          </p:cNvSpPr>
          <p:nvPr userDrawn="1"/>
        </p:nvSpPr>
        <p:spPr bwMode="auto">
          <a:xfrm>
            <a:off x="804863" y="6430963"/>
            <a:ext cx="8350250" cy="138112"/>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a:t>
            </a:r>
          </a:p>
        </p:txBody>
      </p:sp>
      <p:sp>
        <p:nvSpPr>
          <p:cNvPr id="1029" name="TextBox 26">
            <a:extLst>
              <a:ext uri="{FF2B5EF4-FFF2-40B4-BE49-F238E27FC236}">
                <a16:creationId xmlns:a16="http://schemas.microsoft.com/office/drawing/2014/main" id="{BF72FE98-121C-4E05-9B4E-5A9C4E4C705B}"/>
              </a:ext>
            </a:extLst>
          </p:cNvPr>
          <p:cNvSpPr txBox="1">
            <a:spLocks noChangeArrowheads="1"/>
          </p:cNvSpPr>
          <p:nvPr userDrawn="1"/>
        </p:nvSpPr>
        <p:spPr bwMode="auto">
          <a:xfrm>
            <a:off x="492125" y="643096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89A935BB-B359-4CD8-988A-690185F8A591}"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pic>
        <p:nvPicPr>
          <p:cNvPr id="1030" name="Picture 6">
            <a:extLst>
              <a:ext uri="{FF2B5EF4-FFF2-40B4-BE49-F238E27FC236}">
                <a16:creationId xmlns:a16="http://schemas.microsoft.com/office/drawing/2014/main" id="{3DCABB85-C4DD-4C7F-92ED-6C057E9F5511}"/>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43" r:id="rId12"/>
    <p:sldLayoutId id="2147485369" r:id="rId13"/>
    <p:sldLayoutId id="2147485370" r:id="rId14"/>
    <p:sldLayoutId id="2147485333" r:id="rId15"/>
    <p:sldLayoutId id="2147485348" r:id="rId16"/>
    <p:sldLayoutId id="2147485349" r:id="rId17"/>
    <p:sldLayoutId id="2147485350" r:id="rId18"/>
    <p:sldLayoutId id="2147485351" r:id="rId19"/>
    <p:sldLayoutId id="2147485352" r:id="rId20"/>
    <p:sldLayoutId id="2147485334" r:id="rId21"/>
    <p:sldLayoutId id="2147485335" r:id="rId22"/>
    <p:sldLayoutId id="2147485336" r:id="rId23"/>
    <p:sldLayoutId id="2147485337" r:id="rId24"/>
    <p:sldLayoutId id="2147485338" r:id="rId25"/>
    <p:sldLayoutId id="2147485376" r:id="rId26"/>
    <p:sldLayoutId id="2147485372" r:id="rId27"/>
    <p:sldLayoutId id="2147485374" r:id="rId28"/>
    <p:sldLayoutId id="2147485355" r:id="rId29"/>
    <p:sldLayoutId id="2147485339" r:id="rId30"/>
    <p:sldLayoutId id="2147485356" r:id="rId31"/>
    <p:sldLayoutId id="2147485373" r:id="rId32"/>
    <p:sldLayoutId id="2147485375" r:id="rId33"/>
  </p:sldLayoutIdLst>
  <p:hf hdr="0" ftr="0" dt="0"/>
  <p:txStyles>
    <p:titleStyle>
      <a:lvl1pPr algn="l" rtl="0" eaLnBrk="1" fontAlgn="base" hangingPunct="1">
        <a:lnSpc>
          <a:spcPct val="85000"/>
        </a:lnSpc>
        <a:spcBef>
          <a:spcPct val="0"/>
        </a:spcBef>
        <a:spcAft>
          <a:spcPct val="0"/>
        </a:spcAft>
        <a:defRPr sz="3600" b="1"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algn="l" rtl="0" eaLnBrk="1" fontAlgn="base" hangingPunct="1">
        <a:lnSpc>
          <a:spcPct val="90000"/>
        </a:lnSpc>
        <a:spcBef>
          <a:spcPct val="0"/>
        </a:spcBef>
        <a:spcAft>
          <a:spcPts val="1600"/>
        </a:spcAft>
        <a:buFont typeface="Calibri" panose="020F0502020204030204" pitchFamily="34" charset="0"/>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rgbClr val="383838"/>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rgbClr val="383838"/>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customXml" Target="../ink/ink1.xml"/><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50.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s.google.com/ar/discover/supported-devices"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medium.com/openarcloud"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0F34-485A-484B-89F7-63E843653435}"/>
              </a:ext>
            </a:extLst>
          </p:cNvPr>
          <p:cNvSpPr>
            <a:spLocks noGrp="1"/>
          </p:cNvSpPr>
          <p:nvPr>
            <p:ph type="title"/>
          </p:nvPr>
        </p:nvSpPr>
        <p:spPr/>
        <p:txBody>
          <a:bodyPr/>
          <a:lstStyle/>
          <a:p>
            <a:r>
              <a:rPr lang="en-GB" dirty="0">
                <a:ea typeface="ＭＳ Ｐゴシック"/>
              </a:rPr>
              <a:t>Augmented Reality (AR)</a:t>
            </a:r>
            <a:endParaRPr lang="en-GB" dirty="0"/>
          </a:p>
        </p:txBody>
      </p:sp>
      <p:sp>
        <p:nvSpPr>
          <p:cNvPr id="3" name="Content Placeholder 2">
            <a:extLst>
              <a:ext uri="{FF2B5EF4-FFF2-40B4-BE49-F238E27FC236}">
                <a16:creationId xmlns:a16="http://schemas.microsoft.com/office/drawing/2014/main" id="{B3B92A84-A5B3-40F4-B692-6BDDEADAB9A1}"/>
              </a:ext>
            </a:extLst>
          </p:cNvPr>
          <p:cNvSpPr>
            <a:spLocks noGrp="1"/>
          </p:cNvSpPr>
          <p:nvPr>
            <p:ph idx="1"/>
          </p:nvPr>
        </p:nvSpPr>
        <p:spPr/>
        <p:txBody>
          <a:bodyPr vert="horz" lIns="0" tIns="0" rIns="0" bIns="0" rtlCol="0" anchor="t">
            <a:noAutofit/>
          </a:bodyPr>
          <a:lstStyle/>
          <a:p>
            <a:pPr marL="342900" indent="-342900">
              <a:buFont typeface="Arial" panose="020B0604020202020204" pitchFamily="34" charset="0"/>
              <a:buChar char="•"/>
            </a:pPr>
            <a:r>
              <a:rPr lang="en-GB" dirty="0">
                <a:ea typeface="ＭＳ Ｐゴシック"/>
              </a:rPr>
              <a:t>Augmented reality uses an overlay onto the real world</a:t>
            </a:r>
          </a:p>
          <a:p>
            <a:pPr marL="342900" indent="-342900">
              <a:buFont typeface="Arial" panose="020B0604020202020204" pitchFamily="34" charset="0"/>
              <a:buChar char="•"/>
            </a:pPr>
            <a:r>
              <a:rPr lang="en-GB" dirty="0"/>
              <a:t>Digital components blend with the human perception</a:t>
            </a:r>
          </a:p>
          <a:p>
            <a:pPr marL="342900" indent="-342900">
              <a:buFont typeface="Arial" panose="020B0604020202020204" pitchFamily="34" charset="0"/>
              <a:buChar char="•"/>
            </a:pPr>
            <a:r>
              <a:rPr lang="en-GB" dirty="0">
                <a:ea typeface="ＭＳ Ｐゴシック"/>
              </a:rPr>
              <a:t>Pokemon GO is a clear example of augmented reality</a:t>
            </a:r>
          </a:p>
          <a:p>
            <a:endParaRPr lang="en-GB" dirty="0"/>
          </a:p>
        </p:txBody>
      </p:sp>
      <p:pic>
        <p:nvPicPr>
          <p:cNvPr id="5" name="Picture 4" descr="A picture containing floor, indoor&#10;&#10;Description automatically generated">
            <a:extLst>
              <a:ext uri="{FF2B5EF4-FFF2-40B4-BE49-F238E27FC236}">
                <a16:creationId xmlns:a16="http://schemas.microsoft.com/office/drawing/2014/main" id="{4350E155-5391-44E2-9B85-57C39E97AC1A}"/>
              </a:ext>
            </a:extLst>
          </p:cNvPr>
          <p:cNvPicPr>
            <a:picLocks noChangeAspect="1"/>
          </p:cNvPicPr>
          <p:nvPr/>
        </p:nvPicPr>
        <p:blipFill>
          <a:blip r:embed="rId3"/>
          <a:stretch>
            <a:fillRect/>
          </a:stretch>
        </p:blipFill>
        <p:spPr>
          <a:xfrm>
            <a:off x="3224607" y="3228041"/>
            <a:ext cx="5715798" cy="2743583"/>
          </a:xfrm>
          <a:prstGeom prst="rect">
            <a:avLst/>
          </a:prstGeom>
        </p:spPr>
      </p:pic>
    </p:spTree>
    <p:extLst>
      <p:ext uri="{BB962C8B-B14F-4D97-AF65-F5344CB8AC3E}">
        <p14:creationId xmlns:p14="http://schemas.microsoft.com/office/powerpoint/2010/main" val="4046085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t>Sparse SLAM</a:t>
            </a:r>
          </a:p>
        </p:txBody>
      </p:sp>
      <p:pic>
        <p:nvPicPr>
          <p:cNvPr id="6" name="Content Placeholder 5" descr="A close up of a flower&#10;&#10;Description automatically generated">
            <a:extLst>
              <a:ext uri="{FF2B5EF4-FFF2-40B4-BE49-F238E27FC236}">
                <a16:creationId xmlns:a16="http://schemas.microsoft.com/office/drawing/2014/main" id="{4B0C0DE9-21AA-4C65-BC15-2AF04CAF9ED6}"/>
              </a:ext>
            </a:extLst>
          </p:cNvPr>
          <p:cNvPicPr>
            <a:picLocks noGrp="1" noChangeAspect="1"/>
          </p:cNvPicPr>
          <p:nvPr>
            <p:ph idx="1"/>
          </p:nvPr>
        </p:nvPicPr>
        <p:blipFill>
          <a:blip r:embed="rId3"/>
          <a:stretch>
            <a:fillRect/>
          </a:stretch>
        </p:blipFill>
        <p:spPr>
          <a:xfrm>
            <a:off x="2741218" y="3897333"/>
            <a:ext cx="1251642" cy="2494531"/>
          </a:xfrm>
        </p:spPr>
      </p:pic>
      <p:sp>
        <p:nvSpPr>
          <p:cNvPr id="7" name="Content Placeholder 2">
            <a:extLst>
              <a:ext uri="{FF2B5EF4-FFF2-40B4-BE49-F238E27FC236}">
                <a16:creationId xmlns:a16="http://schemas.microsoft.com/office/drawing/2014/main" id="{E94967C8-2651-469A-9643-5D301A49CE75}"/>
              </a:ext>
            </a:extLst>
          </p:cNvPr>
          <p:cNvSpPr txBox="1">
            <a:spLocks/>
          </p:cNvSpPr>
          <p:nvPr/>
        </p:nvSpPr>
        <p:spPr>
          <a:xfrm>
            <a:off x="492125" y="1479468"/>
            <a:ext cx="11180762" cy="4086225"/>
          </a:xfrm>
          <a:prstGeom prst="rect">
            <a:avLst/>
          </a:prstGeom>
        </p:spPr>
        <p:txBody>
          <a:bodyPr vert="horz" lIns="0" tIns="0" rIns="0" bIns="0" rtlCol="0" anchor="t">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2000" dirty="0">
                <a:ea typeface="ＭＳ Ｐゴシック"/>
              </a:rPr>
              <a:t>Visual-Intertial SLAM provides the 3D position of the 2D feature points, also known as a </a:t>
            </a:r>
            <a:r>
              <a:rPr lang="en-GB" sz="2000" b="1" dirty="0">
                <a:ea typeface="ＭＳ Ｐゴシック"/>
              </a:rPr>
              <a:t>point cloud</a:t>
            </a:r>
          </a:p>
          <a:p>
            <a:pPr>
              <a:lnSpc>
                <a:spcPct val="90000"/>
              </a:lnSpc>
              <a:spcBef>
                <a:spcPct val="0"/>
              </a:spcBef>
              <a:spcAft>
                <a:spcPts val="1600"/>
              </a:spcAft>
              <a:defRPr/>
            </a:pPr>
            <a:r>
              <a:rPr lang="en-GB" sz="2000" dirty="0">
                <a:ea typeface="ＭＳ Ｐゴシック"/>
                <a:cs typeface="Calibri"/>
              </a:rPr>
              <a:t>When the point cloud contains less than a ~2000-3000 points, we use the term “Sparse SLAM” </a:t>
            </a:r>
          </a:p>
          <a:p>
            <a:pPr>
              <a:lnSpc>
                <a:spcPct val="90000"/>
              </a:lnSpc>
              <a:spcBef>
                <a:spcPct val="0"/>
              </a:spcBef>
              <a:spcAft>
                <a:spcPts val="1600"/>
              </a:spcAft>
              <a:defRPr/>
            </a:pPr>
            <a:r>
              <a:rPr lang="en-GB" sz="2000" dirty="0">
                <a:ea typeface="ＭＳ Ｐゴシック"/>
                <a:cs typeface="Calibri"/>
              </a:rPr>
              <a:t>You can extract planes from sparse point cloud (Google ARCore, Appel ARKit)</a:t>
            </a:r>
            <a:endParaRPr lang="en-US" sz="2000" dirty="0">
              <a:ea typeface="ＭＳ Ｐゴシック"/>
              <a:cs typeface="Calibri"/>
            </a:endParaRPr>
          </a:p>
          <a:p>
            <a:pPr>
              <a:lnSpc>
                <a:spcPct val="90000"/>
              </a:lnSpc>
              <a:spcBef>
                <a:spcPct val="0"/>
              </a:spcBef>
              <a:spcAft>
                <a:spcPts val="1600"/>
              </a:spcAft>
              <a:defRPr/>
            </a:pPr>
            <a:r>
              <a:rPr lang="en-GB" sz="2000" dirty="0">
                <a:ea typeface="ＭＳ Ｐゴシック"/>
                <a:cs typeface="Calibri"/>
              </a:rPr>
              <a:t>We can anchor virtual objects to detected planes and render them properly on top of the real world</a:t>
            </a:r>
          </a:p>
          <a:p>
            <a:endParaRPr lang="en-GB" dirty="0"/>
          </a:p>
        </p:txBody>
      </p:sp>
      <p:pic>
        <p:nvPicPr>
          <p:cNvPr id="3" name="Picture 2">
            <a:extLst>
              <a:ext uri="{FF2B5EF4-FFF2-40B4-BE49-F238E27FC236}">
                <a16:creationId xmlns:a16="http://schemas.microsoft.com/office/drawing/2014/main" id="{6F9B27C2-9971-48B5-8E47-A99E5B022FBD}"/>
              </a:ext>
            </a:extLst>
          </p:cNvPr>
          <p:cNvPicPr>
            <a:picLocks noChangeAspect="1"/>
          </p:cNvPicPr>
          <p:nvPr/>
        </p:nvPicPr>
        <p:blipFill>
          <a:blip r:embed="rId4"/>
          <a:stretch>
            <a:fillRect/>
          </a:stretch>
        </p:blipFill>
        <p:spPr>
          <a:xfrm>
            <a:off x="6488313" y="3896166"/>
            <a:ext cx="1251642" cy="2495698"/>
          </a:xfrm>
          <a:prstGeom prst="rect">
            <a:avLst/>
          </a:prstGeom>
        </p:spPr>
      </p:pic>
      <p:cxnSp>
        <p:nvCxnSpPr>
          <p:cNvPr id="5" name="Straight Arrow Connector 4">
            <a:extLst>
              <a:ext uri="{FF2B5EF4-FFF2-40B4-BE49-F238E27FC236}">
                <a16:creationId xmlns:a16="http://schemas.microsoft.com/office/drawing/2014/main" id="{DEC92BA2-08E7-4BCA-8DB3-00B2B140412F}"/>
              </a:ext>
            </a:extLst>
          </p:cNvPr>
          <p:cNvCxnSpPr>
            <a:cxnSpLocks/>
          </p:cNvCxnSpPr>
          <p:nvPr/>
        </p:nvCxnSpPr>
        <p:spPr>
          <a:xfrm flipH="1">
            <a:off x="3981285" y="4504326"/>
            <a:ext cx="800102" cy="7620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 name="Content Placeholder 2">
            <a:extLst>
              <a:ext uri="{FF2B5EF4-FFF2-40B4-BE49-F238E27FC236}">
                <a16:creationId xmlns:a16="http://schemas.microsoft.com/office/drawing/2014/main" id="{9C2C051C-CC7C-46A3-9844-91618E1DA285}"/>
              </a:ext>
            </a:extLst>
          </p:cNvPr>
          <p:cNvSpPr txBox="1">
            <a:spLocks/>
          </p:cNvSpPr>
          <p:nvPr/>
        </p:nvSpPr>
        <p:spPr>
          <a:xfrm>
            <a:off x="4821031" y="4390026"/>
            <a:ext cx="934720" cy="30480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Point cloud</a:t>
            </a:r>
          </a:p>
        </p:txBody>
      </p:sp>
      <p:sp>
        <p:nvSpPr>
          <p:cNvPr id="9" name="Oval 8">
            <a:extLst>
              <a:ext uri="{FF2B5EF4-FFF2-40B4-BE49-F238E27FC236}">
                <a16:creationId xmlns:a16="http://schemas.microsoft.com/office/drawing/2014/main" id="{C05FEEE3-00A8-4DC7-889B-F6B6F39D9087}"/>
              </a:ext>
            </a:extLst>
          </p:cNvPr>
          <p:cNvSpPr/>
          <p:nvPr/>
        </p:nvSpPr>
        <p:spPr>
          <a:xfrm>
            <a:off x="3482781" y="4504326"/>
            <a:ext cx="287537" cy="1473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9953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909D-8DA6-4027-A2ED-7FC6A11437DB}"/>
              </a:ext>
            </a:extLst>
          </p:cNvPr>
          <p:cNvSpPr>
            <a:spLocks noGrp="1"/>
          </p:cNvSpPr>
          <p:nvPr>
            <p:ph type="title"/>
          </p:nvPr>
        </p:nvSpPr>
        <p:spPr/>
        <p:txBody>
          <a:bodyPr/>
          <a:lstStyle/>
          <a:p>
            <a:r>
              <a:rPr lang="en-GB" dirty="0"/>
              <a:t>A dense reconstruction of the environment </a:t>
            </a:r>
          </a:p>
        </p:txBody>
      </p:sp>
      <p:sp>
        <p:nvSpPr>
          <p:cNvPr id="3" name="Content Placeholder 2">
            <a:extLst>
              <a:ext uri="{FF2B5EF4-FFF2-40B4-BE49-F238E27FC236}">
                <a16:creationId xmlns:a16="http://schemas.microsoft.com/office/drawing/2014/main" id="{0A922A06-B2E5-4E36-A8CB-AFAE8B03FD05}"/>
              </a:ext>
            </a:extLst>
          </p:cNvPr>
          <p:cNvSpPr>
            <a:spLocks noGrp="1"/>
          </p:cNvSpPr>
          <p:nvPr>
            <p:ph idx="1"/>
          </p:nvPr>
        </p:nvSpPr>
        <p:spPr/>
        <p:txBody>
          <a:bodyPr/>
          <a:lstStyle/>
          <a:p>
            <a:r>
              <a:rPr lang="en-GB" dirty="0">
                <a:solidFill>
                  <a:schemeClr val="tx1"/>
                </a:solidFill>
              </a:rPr>
              <a:t>Mixed reality (MR) games/experiences need to interact with the environment </a:t>
            </a:r>
          </a:p>
          <a:p>
            <a:r>
              <a:rPr lang="en-GB" dirty="0">
                <a:solidFill>
                  <a:schemeClr val="tx1"/>
                </a:solidFill>
              </a:rPr>
              <a:t>MR apps should have knowledge of the environment topology</a:t>
            </a:r>
          </a:p>
          <a:p>
            <a:r>
              <a:rPr lang="en-GB" dirty="0">
                <a:solidFill>
                  <a:schemeClr val="tx1"/>
                </a:solidFill>
              </a:rPr>
              <a:t>If you want to implement advanced AR, where virtual objects interact with the real objects</a:t>
            </a:r>
          </a:p>
          <a:p>
            <a:r>
              <a:rPr lang="en-GB" dirty="0">
                <a:solidFill>
                  <a:schemeClr val="tx1"/>
                </a:solidFill>
              </a:rPr>
              <a:t>Like project shadows, collisions, etc., you need a dense reconstruction of the environment</a:t>
            </a:r>
          </a:p>
        </p:txBody>
      </p:sp>
      <p:pic>
        <p:nvPicPr>
          <p:cNvPr id="5" name="Picture 4">
            <a:extLst>
              <a:ext uri="{FF2B5EF4-FFF2-40B4-BE49-F238E27FC236}">
                <a16:creationId xmlns:a16="http://schemas.microsoft.com/office/drawing/2014/main" id="{26D50406-D205-44D2-A5CF-1F83037DD3BE}"/>
              </a:ext>
            </a:extLst>
          </p:cNvPr>
          <p:cNvPicPr>
            <a:picLocks noChangeAspect="1"/>
          </p:cNvPicPr>
          <p:nvPr/>
        </p:nvPicPr>
        <p:blipFill>
          <a:blip r:embed="rId3"/>
          <a:stretch>
            <a:fillRect/>
          </a:stretch>
        </p:blipFill>
        <p:spPr>
          <a:xfrm>
            <a:off x="3171463" y="3522580"/>
            <a:ext cx="4876800" cy="2743200"/>
          </a:xfrm>
          <a:prstGeom prst="rect">
            <a:avLst/>
          </a:prstGeom>
        </p:spPr>
      </p:pic>
    </p:spTree>
    <p:extLst>
      <p:ext uri="{BB962C8B-B14F-4D97-AF65-F5344CB8AC3E}">
        <p14:creationId xmlns:p14="http://schemas.microsoft.com/office/powerpoint/2010/main" val="259585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t>Dense SLAM</a:t>
            </a:r>
          </a:p>
        </p:txBody>
      </p:sp>
      <p:sp>
        <p:nvSpPr>
          <p:cNvPr id="14" name="Content Placeholder 2">
            <a:extLst>
              <a:ext uri="{FF2B5EF4-FFF2-40B4-BE49-F238E27FC236}">
                <a16:creationId xmlns:a16="http://schemas.microsoft.com/office/drawing/2014/main" id="{6B62C773-F300-4043-BF41-551A0F9BA63C}"/>
              </a:ext>
            </a:extLst>
          </p:cNvPr>
          <p:cNvSpPr txBox="1">
            <a:spLocks/>
          </p:cNvSpPr>
          <p:nvPr/>
        </p:nvSpPr>
        <p:spPr>
          <a:xfrm>
            <a:off x="492125" y="1479469"/>
            <a:ext cx="11180762" cy="2537795"/>
          </a:xfrm>
          <a:prstGeom prst="rect">
            <a:avLst/>
          </a:prstGeom>
        </p:spPr>
        <p:txBody>
          <a:bodyPr vert="horz" lIns="0" tIns="0" rIns="0" bIns="0" rtlCol="0" anchor="t">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2000" dirty="0"/>
              <a:t>Uses dedicated hardware, such as </a:t>
            </a:r>
            <a:r>
              <a:rPr lang="en-GB" sz="2000" dirty="0">
                <a:solidFill>
                  <a:schemeClr val="tx1"/>
                </a:solidFill>
              </a:rPr>
              <a:t>depth sensors </a:t>
            </a:r>
          </a:p>
          <a:p>
            <a:pPr>
              <a:defRPr/>
            </a:pPr>
            <a:r>
              <a:rPr lang="en-GB" sz="2000" dirty="0">
                <a:ea typeface="ＭＳ Ｐゴシック"/>
                <a:cs typeface="Calibri"/>
              </a:rPr>
              <a:t>You can produce (obtain) lot more points in the point cloud in comparison to Sparse SLAM</a:t>
            </a:r>
          </a:p>
          <a:p>
            <a:pPr>
              <a:lnSpc>
                <a:spcPct val="90000"/>
              </a:lnSpc>
              <a:spcBef>
                <a:spcPct val="0"/>
              </a:spcBef>
              <a:spcAft>
                <a:spcPts val="1600"/>
              </a:spcAft>
              <a:defRPr/>
            </a:pPr>
            <a:r>
              <a:rPr lang="en-GB" sz="2000" dirty="0">
                <a:ea typeface="ＭＳ Ｐゴシック"/>
                <a:cs typeface="Calibri"/>
              </a:rPr>
              <a:t>This will result in a better representation of your environment, and thus you will be able to achieve virtual-to-real interactions or modify the real world with virtual objects. </a:t>
            </a:r>
            <a:endParaRPr lang="en-US" sz="2000" dirty="0">
              <a:ea typeface="ＭＳ Ｐゴシック"/>
              <a:cs typeface="Calibri"/>
            </a:endParaRPr>
          </a:p>
        </p:txBody>
      </p:sp>
      <p:pic>
        <p:nvPicPr>
          <p:cNvPr id="4" name="Picture 3" descr="A brick building&#10;&#10;Description automatically generated">
            <a:extLst>
              <a:ext uri="{FF2B5EF4-FFF2-40B4-BE49-F238E27FC236}">
                <a16:creationId xmlns:a16="http://schemas.microsoft.com/office/drawing/2014/main" id="{F45ED34E-8724-442C-A168-751E3374EAD2}"/>
              </a:ext>
            </a:extLst>
          </p:cNvPr>
          <p:cNvPicPr>
            <a:picLocks noChangeAspect="1"/>
          </p:cNvPicPr>
          <p:nvPr/>
        </p:nvPicPr>
        <p:blipFill>
          <a:blip r:embed="rId3"/>
          <a:stretch>
            <a:fillRect/>
          </a:stretch>
        </p:blipFill>
        <p:spPr>
          <a:xfrm>
            <a:off x="8179754" y="3429000"/>
            <a:ext cx="1526032" cy="3043294"/>
          </a:xfrm>
          <a:prstGeom prst="rect">
            <a:avLst/>
          </a:prstGeom>
        </p:spPr>
      </p:pic>
      <p:pic>
        <p:nvPicPr>
          <p:cNvPr id="8" name="Content Placeholder 5" descr="A close up of a flower&#10;&#10;Description automatically generated">
            <a:extLst>
              <a:ext uri="{FF2B5EF4-FFF2-40B4-BE49-F238E27FC236}">
                <a16:creationId xmlns:a16="http://schemas.microsoft.com/office/drawing/2014/main" id="{743E1960-31C4-49E4-A072-E3F99CDB5231}"/>
              </a:ext>
            </a:extLst>
          </p:cNvPr>
          <p:cNvPicPr>
            <a:picLocks noGrp="1" noChangeAspect="1"/>
          </p:cNvPicPr>
          <p:nvPr>
            <p:ph idx="1"/>
          </p:nvPr>
        </p:nvPicPr>
        <p:blipFill>
          <a:blip r:embed="rId4"/>
          <a:stretch>
            <a:fillRect/>
          </a:stretch>
        </p:blipFill>
        <p:spPr>
          <a:xfrm>
            <a:off x="2486214" y="3312802"/>
            <a:ext cx="1526986" cy="3043294"/>
          </a:xfrm>
        </p:spPr>
      </p:pic>
      <p:sp>
        <p:nvSpPr>
          <p:cNvPr id="5" name="Rectangle 4">
            <a:extLst>
              <a:ext uri="{FF2B5EF4-FFF2-40B4-BE49-F238E27FC236}">
                <a16:creationId xmlns:a16="http://schemas.microsoft.com/office/drawing/2014/main" id="{32380CDA-9834-4F36-85A8-58F8E3BAE99E}"/>
              </a:ext>
            </a:extLst>
          </p:cNvPr>
          <p:cNvSpPr/>
          <p:nvPr/>
        </p:nvSpPr>
        <p:spPr>
          <a:xfrm>
            <a:off x="2692400" y="364744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 name="Rectangle 8">
            <a:extLst>
              <a:ext uri="{FF2B5EF4-FFF2-40B4-BE49-F238E27FC236}">
                <a16:creationId xmlns:a16="http://schemas.microsoft.com/office/drawing/2014/main" id="{262725C3-7198-4889-BF51-F68922EF54BC}"/>
              </a:ext>
            </a:extLst>
          </p:cNvPr>
          <p:cNvSpPr/>
          <p:nvPr/>
        </p:nvSpPr>
        <p:spPr>
          <a:xfrm>
            <a:off x="2611120" y="37835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5AB7553-262F-40BC-98C2-35ACEBB58B7D}"/>
              </a:ext>
            </a:extLst>
          </p:cNvPr>
          <p:cNvSpPr/>
          <p:nvPr/>
        </p:nvSpPr>
        <p:spPr>
          <a:xfrm>
            <a:off x="2773680" y="37835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526130BD-487A-4DFC-81C3-5AAA8EB8B9C6}"/>
              </a:ext>
            </a:extLst>
          </p:cNvPr>
          <p:cNvSpPr/>
          <p:nvPr/>
        </p:nvSpPr>
        <p:spPr>
          <a:xfrm>
            <a:off x="2692400" y="391972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D3251B3-E637-4229-852C-D058BCECB2CD}"/>
              </a:ext>
            </a:extLst>
          </p:cNvPr>
          <p:cNvSpPr/>
          <p:nvPr/>
        </p:nvSpPr>
        <p:spPr>
          <a:xfrm>
            <a:off x="2570480" y="391972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B98D5D6C-E61B-4F10-BED6-3E83B125899E}"/>
              </a:ext>
            </a:extLst>
          </p:cNvPr>
          <p:cNvSpPr/>
          <p:nvPr/>
        </p:nvSpPr>
        <p:spPr>
          <a:xfrm>
            <a:off x="2611120" y="405282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472A77FB-B3A4-4734-BF6E-11F8BB10C64F}"/>
              </a:ext>
            </a:extLst>
          </p:cNvPr>
          <p:cNvSpPr/>
          <p:nvPr/>
        </p:nvSpPr>
        <p:spPr>
          <a:xfrm>
            <a:off x="2611120" y="420827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4E6409CB-8362-462D-90C0-E1658221D17E}"/>
              </a:ext>
            </a:extLst>
          </p:cNvPr>
          <p:cNvSpPr/>
          <p:nvPr/>
        </p:nvSpPr>
        <p:spPr>
          <a:xfrm>
            <a:off x="2702560" y="429500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E2CDF2D1-CC3A-4790-B785-074FFC841160}"/>
              </a:ext>
            </a:extLst>
          </p:cNvPr>
          <p:cNvSpPr/>
          <p:nvPr/>
        </p:nvSpPr>
        <p:spPr>
          <a:xfrm>
            <a:off x="2783840" y="440676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56E0BFC0-B126-469D-A9B7-5339200C690E}"/>
              </a:ext>
            </a:extLst>
          </p:cNvPr>
          <p:cNvSpPr/>
          <p:nvPr/>
        </p:nvSpPr>
        <p:spPr>
          <a:xfrm>
            <a:off x="2621280" y="444740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F1296770-5107-489C-B715-10C0841B83C6}"/>
              </a:ext>
            </a:extLst>
          </p:cNvPr>
          <p:cNvSpPr/>
          <p:nvPr/>
        </p:nvSpPr>
        <p:spPr>
          <a:xfrm>
            <a:off x="2743200" y="453959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C0DDC440-03C8-4C2A-8A79-4A5285B9F459}"/>
              </a:ext>
            </a:extLst>
          </p:cNvPr>
          <p:cNvSpPr/>
          <p:nvPr/>
        </p:nvSpPr>
        <p:spPr>
          <a:xfrm>
            <a:off x="2621280" y="462087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3B375EE8-4C58-4210-AB0D-D6310FBDC6F4}"/>
              </a:ext>
            </a:extLst>
          </p:cNvPr>
          <p:cNvSpPr/>
          <p:nvPr/>
        </p:nvSpPr>
        <p:spPr>
          <a:xfrm>
            <a:off x="2616200" y="478562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A0F80B86-EFA5-439D-9EBB-FD24E9D58F10}"/>
              </a:ext>
            </a:extLst>
          </p:cNvPr>
          <p:cNvSpPr/>
          <p:nvPr/>
        </p:nvSpPr>
        <p:spPr>
          <a:xfrm>
            <a:off x="2580640" y="491818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6BF3A1F3-D360-482C-B6B3-44C87C700DBB}"/>
              </a:ext>
            </a:extLst>
          </p:cNvPr>
          <p:cNvSpPr/>
          <p:nvPr/>
        </p:nvSpPr>
        <p:spPr>
          <a:xfrm>
            <a:off x="2702560" y="492861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266E5776-6EB8-4BC4-B14D-425405E7B037}"/>
              </a:ext>
            </a:extLst>
          </p:cNvPr>
          <p:cNvSpPr/>
          <p:nvPr/>
        </p:nvSpPr>
        <p:spPr>
          <a:xfrm>
            <a:off x="2595880" y="50466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5E73BBE1-F4DC-45C6-AAFA-2D079EB4FE50}"/>
              </a:ext>
            </a:extLst>
          </p:cNvPr>
          <p:cNvSpPr/>
          <p:nvPr/>
        </p:nvSpPr>
        <p:spPr>
          <a:xfrm>
            <a:off x="2702560" y="50466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B583D566-1C6C-495B-B5FD-0AA28C1E1F41}"/>
              </a:ext>
            </a:extLst>
          </p:cNvPr>
          <p:cNvSpPr/>
          <p:nvPr/>
        </p:nvSpPr>
        <p:spPr>
          <a:xfrm>
            <a:off x="2824480" y="506476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507163EE-820E-429B-A1AF-E3FBE6F31F8F}"/>
              </a:ext>
            </a:extLst>
          </p:cNvPr>
          <p:cNvSpPr/>
          <p:nvPr/>
        </p:nvSpPr>
        <p:spPr>
          <a:xfrm>
            <a:off x="2616200" y="517320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B4D64FA8-8B1F-4D06-BFDD-8A3653434A3A}"/>
              </a:ext>
            </a:extLst>
          </p:cNvPr>
          <p:cNvSpPr/>
          <p:nvPr/>
        </p:nvSpPr>
        <p:spPr>
          <a:xfrm>
            <a:off x="2738120" y="519430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709250A6-C115-4797-AD5D-C52A5539E72E}"/>
              </a:ext>
            </a:extLst>
          </p:cNvPr>
          <p:cNvSpPr/>
          <p:nvPr/>
        </p:nvSpPr>
        <p:spPr>
          <a:xfrm>
            <a:off x="2849880" y="520295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32992D80-E146-46E9-A5FE-67168130C1BB}"/>
              </a:ext>
            </a:extLst>
          </p:cNvPr>
          <p:cNvSpPr/>
          <p:nvPr/>
        </p:nvSpPr>
        <p:spPr>
          <a:xfrm>
            <a:off x="2621280" y="533643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EF74C77E-6D19-4FE7-9EC2-CBF40488405E}"/>
              </a:ext>
            </a:extLst>
          </p:cNvPr>
          <p:cNvSpPr/>
          <p:nvPr/>
        </p:nvSpPr>
        <p:spPr>
          <a:xfrm>
            <a:off x="2743200" y="534533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C283DDF6-8281-47B1-9406-144FB57C667C}"/>
              </a:ext>
            </a:extLst>
          </p:cNvPr>
          <p:cNvSpPr/>
          <p:nvPr/>
        </p:nvSpPr>
        <p:spPr>
          <a:xfrm>
            <a:off x="2873186" y="533643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21969E0A-11BA-46C0-B114-666132EDBA27}"/>
              </a:ext>
            </a:extLst>
          </p:cNvPr>
          <p:cNvSpPr/>
          <p:nvPr/>
        </p:nvSpPr>
        <p:spPr>
          <a:xfrm>
            <a:off x="2611120" y="547051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8DEF5BC7-F86C-4C7F-820B-62ADF673308D}"/>
              </a:ext>
            </a:extLst>
          </p:cNvPr>
          <p:cNvSpPr/>
          <p:nvPr/>
        </p:nvSpPr>
        <p:spPr>
          <a:xfrm>
            <a:off x="2753360" y="547097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F4FD4C3-DE21-465E-9237-128E190FE135}"/>
              </a:ext>
            </a:extLst>
          </p:cNvPr>
          <p:cNvSpPr/>
          <p:nvPr/>
        </p:nvSpPr>
        <p:spPr>
          <a:xfrm>
            <a:off x="2873186" y="545868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9AFC94D0-3DF3-468B-B620-8D8FA22E5082}"/>
              </a:ext>
            </a:extLst>
          </p:cNvPr>
          <p:cNvSpPr/>
          <p:nvPr/>
        </p:nvSpPr>
        <p:spPr>
          <a:xfrm>
            <a:off x="2611120" y="559310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8458DCAC-BC34-4B74-A92E-FD553E02DA4B}"/>
              </a:ext>
            </a:extLst>
          </p:cNvPr>
          <p:cNvSpPr/>
          <p:nvPr/>
        </p:nvSpPr>
        <p:spPr>
          <a:xfrm>
            <a:off x="2753360" y="559661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E9A61330-345A-4EC0-A3A9-C94109BDEFF5}"/>
              </a:ext>
            </a:extLst>
          </p:cNvPr>
          <p:cNvSpPr/>
          <p:nvPr/>
        </p:nvSpPr>
        <p:spPr>
          <a:xfrm>
            <a:off x="2873186" y="559217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9BAD49EC-8500-4BEF-A3DD-5AD00376EDD8}"/>
              </a:ext>
            </a:extLst>
          </p:cNvPr>
          <p:cNvSpPr/>
          <p:nvPr/>
        </p:nvSpPr>
        <p:spPr>
          <a:xfrm>
            <a:off x="2900680" y="368808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5DD10011-9EDE-4BE9-914B-B534558ED4EA}"/>
              </a:ext>
            </a:extLst>
          </p:cNvPr>
          <p:cNvSpPr/>
          <p:nvPr/>
        </p:nvSpPr>
        <p:spPr>
          <a:xfrm>
            <a:off x="3068320" y="36311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E3A1F83D-A18C-4E27-88A6-B75B5B335E94}"/>
              </a:ext>
            </a:extLst>
          </p:cNvPr>
          <p:cNvSpPr/>
          <p:nvPr/>
        </p:nvSpPr>
        <p:spPr>
          <a:xfrm>
            <a:off x="3375660" y="36311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A60A69CC-7B23-4DA7-9814-E2DC1DD2B0BB}"/>
              </a:ext>
            </a:extLst>
          </p:cNvPr>
          <p:cNvSpPr/>
          <p:nvPr/>
        </p:nvSpPr>
        <p:spPr>
          <a:xfrm>
            <a:off x="3523426" y="36311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831E40C5-036E-4ED0-81DF-2EC6757EAF5C}"/>
              </a:ext>
            </a:extLst>
          </p:cNvPr>
          <p:cNvSpPr/>
          <p:nvPr/>
        </p:nvSpPr>
        <p:spPr>
          <a:xfrm>
            <a:off x="3687033" y="363626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9D9F9450-9995-44ED-AE38-E955636BD749}"/>
              </a:ext>
            </a:extLst>
          </p:cNvPr>
          <p:cNvSpPr/>
          <p:nvPr/>
        </p:nvSpPr>
        <p:spPr>
          <a:xfrm>
            <a:off x="3809476" y="364642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E76F96C5-5DAA-4D4A-B3BA-E6672D6F85BF}"/>
              </a:ext>
            </a:extLst>
          </p:cNvPr>
          <p:cNvSpPr/>
          <p:nvPr/>
        </p:nvSpPr>
        <p:spPr>
          <a:xfrm>
            <a:off x="3523426" y="380898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9C5887BA-AB63-4880-B93A-CA4F08EDAB5C}"/>
              </a:ext>
            </a:extLst>
          </p:cNvPr>
          <p:cNvSpPr/>
          <p:nvPr/>
        </p:nvSpPr>
        <p:spPr>
          <a:xfrm>
            <a:off x="3687033" y="381406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BD699D33-07B1-4B50-A8DA-B5E728BF9A73}"/>
              </a:ext>
            </a:extLst>
          </p:cNvPr>
          <p:cNvSpPr/>
          <p:nvPr/>
        </p:nvSpPr>
        <p:spPr>
          <a:xfrm>
            <a:off x="3809476" y="382422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1064B9A0-EC4C-4166-8BE0-AA6C99EF86DC}"/>
              </a:ext>
            </a:extLst>
          </p:cNvPr>
          <p:cNvSpPr/>
          <p:nvPr/>
        </p:nvSpPr>
        <p:spPr>
          <a:xfrm>
            <a:off x="3564066" y="395528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FE2D78EE-B42B-4C33-BE60-7C8D4B1C537A}"/>
              </a:ext>
            </a:extLst>
          </p:cNvPr>
          <p:cNvSpPr/>
          <p:nvPr/>
        </p:nvSpPr>
        <p:spPr>
          <a:xfrm>
            <a:off x="3727673" y="396036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B0604C0E-D3E4-447E-8FBE-DB2F36226E15}"/>
              </a:ext>
            </a:extLst>
          </p:cNvPr>
          <p:cNvSpPr/>
          <p:nvPr/>
        </p:nvSpPr>
        <p:spPr>
          <a:xfrm>
            <a:off x="3850116" y="397052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821E9DF9-4DF9-4C86-815C-686AEBF0725C}"/>
              </a:ext>
            </a:extLst>
          </p:cNvPr>
          <p:cNvSpPr/>
          <p:nvPr/>
        </p:nvSpPr>
        <p:spPr>
          <a:xfrm>
            <a:off x="3640005" y="408635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9745F8D5-0337-425C-858B-62950696C50C}"/>
              </a:ext>
            </a:extLst>
          </p:cNvPr>
          <p:cNvSpPr/>
          <p:nvPr/>
        </p:nvSpPr>
        <p:spPr>
          <a:xfrm>
            <a:off x="3803612" y="409143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F27D14EB-2567-4699-AAFF-7DBDBF12D136}"/>
              </a:ext>
            </a:extLst>
          </p:cNvPr>
          <p:cNvSpPr/>
          <p:nvPr/>
        </p:nvSpPr>
        <p:spPr>
          <a:xfrm>
            <a:off x="3564066" y="424420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0" name="Rectangle 59">
            <a:extLst>
              <a:ext uri="{FF2B5EF4-FFF2-40B4-BE49-F238E27FC236}">
                <a16:creationId xmlns:a16="http://schemas.microsoft.com/office/drawing/2014/main" id="{A91B3AA3-3AF1-4006-B3C1-DD3248738A49}"/>
              </a:ext>
            </a:extLst>
          </p:cNvPr>
          <p:cNvSpPr/>
          <p:nvPr/>
        </p:nvSpPr>
        <p:spPr>
          <a:xfrm>
            <a:off x="3727673" y="424928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7F628B09-F28A-4EC9-9706-CAFE869DAB5C}"/>
              </a:ext>
            </a:extLst>
          </p:cNvPr>
          <p:cNvSpPr/>
          <p:nvPr/>
        </p:nvSpPr>
        <p:spPr>
          <a:xfrm>
            <a:off x="3850116" y="425944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EC05CF9B-8D1C-476C-BAB9-1D08BF1311C1}"/>
              </a:ext>
            </a:extLst>
          </p:cNvPr>
          <p:cNvSpPr/>
          <p:nvPr/>
        </p:nvSpPr>
        <p:spPr>
          <a:xfrm>
            <a:off x="3501398" y="436650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6A1313AD-6BCA-418B-87ED-DD0DF955BE24}"/>
              </a:ext>
            </a:extLst>
          </p:cNvPr>
          <p:cNvSpPr/>
          <p:nvPr/>
        </p:nvSpPr>
        <p:spPr>
          <a:xfrm>
            <a:off x="3665005" y="437158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4" name="Rectangle 63">
            <a:extLst>
              <a:ext uri="{FF2B5EF4-FFF2-40B4-BE49-F238E27FC236}">
                <a16:creationId xmlns:a16="http://schemas.microsoft.com/office/drawing/2014/main" id="{C93AAA86-6C67-49E5-8A90-17CA907F1564}"/>
              </a:ext>
            </a:extLst>
          </p:cNvPr>
          <p:cNvSpPr/>
          <p:nvPr/>
        </p:nvSpPr>
        <p:spPr>
          <a:xfrm>
            <a:off x="3787448" y="438174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5" name="Rectangle 64">
            <a:extLst>
              <a:ext uri="{FF2B5EF4-FFF2-40B4-BE49-F238E27FC236}">
                <a16:creationId xmlns:a16="http://schemas.microsoft.com/office/drawing/2014/main" id="{D8319092-AC6A-478F-9CDF-5523B79E8253}"/>
              </a:ext>
            </a:extLst>
          </p:cNvPr>
          <p:cNvSpPr/>
          <p:nvPr/>
        </p:nvSpPr>
        <p:spPr>
          <a:xfrm>
            <a:off x="3542038" y="469368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6" name="Rectangle 65">
            <a:extLst>
              <a:ext uri="{FF2B5EF4-FFF2-40B4-BE49-F238E27FC236}">
                <a16:creationId xmlns:a16="http://schemas.microsoft.com/office/drawing/2014/main" id="{B7A9A4B4-2FB3-481F-8903-D0F65849B28A}"/>
              </a:ext>
            </a:extLst>
          </p:cNvPr>
          <p:cNvSpPr/>
          <p:nvPr/>
        </p:nvSpPr>
        <p:spPr>
          <a:xfrm>
            <a:off x="3705645" y="469876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7" name="Rectangle 66">
            <a:extLst>
              <a:ext uri="{FF2B5EF4-FFF2-40B4-BE49-F238E27FC236}">
                <a16:creationId xmlns:a16="http://schemas.microsoft.com/office/drawing/2014/main" id="{7C1384E2-F672-4219-A36B-56AD4AB28D43}"/>
              </a:ext>
            </a:extLst>
          </p:cNvPr>
          <p:cNvSpPr/>
          <p:nvPr/>
        </p:nvSpPr>
        <p:spPr>
          <a:xfrm>
            <a:off x="3828088" y="470892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8" name="Rectangle 67">
            <a:extLst>
              <a:ext uri="{FF2B5EF4-FFF2-40B4-BE49-F238E27FC236}">
                <a16:creationId xmlns:a16="http://schemas.microsoft.com/office/drawing/2014/main" id="{E822444F-238B-4E84-9561-591EA5A42C16}"/>
              </a:ext>
            </a:extLst>
          </p:cNvPr>
          <p:cNvSpPr/>
          <p:nvPr/>
        </p:nvSpPr>
        <p:spPr>
          <a:xfrm>
            <a:off x="3686248" y="453730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8E6AC104-1E1F-40F9-8857-2A892AED2E99}"/>
              </a:ext>
            </a:extLst>
          </p:cNvPr>
          <p:cNvSpPr/>
          <p:nvPr/>
        </p:nvSpPr>
        <p:spPr>
          <a:xfrm>
            <a:off x="3849855" y="454238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76" name="Rectangle 75">
            <a:extLst>
              <a:ext uri="{FF2B5EF4-FFF2-40B4-BE49-F238E27FC236}">
                <a16:creationId xmlns:a16="http://schemas.microsoft.com/office/drawing/2014/main" id="{09AE92D9-A041-42EF-9987-0BCA7D03E6D4}"/>
              </a:ext>
            </a:extLst>
          </p:cNvPr>
          <p:cNvSpPr/>
          <p:nvPr/>
        </p:nvSpPr>
        <p:spPr>
          <a:xfrm>
            <a:off x="3542038" y="483013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77" name="Rectangle 76">
            <a:extLst>
              <a:ext uri="{FF2B5EF4-FFF2-40B4-BE49-F238E27FC236}">
                <a16:creationId xmlns:a16="http://schemas.microsoft.com/office/drawing/2014/main" id="{2A7B17FD-8F27-47C9-ADC0-D0A9E462A5A4}"/>
              </a:ext>
            </a:extLst>
          </p:cNvPr>
          <p:cNvSpPr/>
          <p:nvPr/>
        </p:nvSpPr>
        <p:spPr>
          <a:xfrm>
            <a:off x="3705645" y="483521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78" name="Rectangle 77">
            <a:extLst>
              <a:ext uri="{FF2B5EF4-FFF2-40B4-BE49-F238E27FC236}">
                <a16:creationId xmlns:a16="http://schemas.microsoft.com/office/drawing/2014/main" id="{0734FA68-0E76-4E50-B335-9C1D150B51B9}"/>
              </a:ext>
            </a:extLst>
          </p:cNvPr>
          <p:cNvSpPr/>
          <p:nvPr/>
        </p:nvSpPr>
        <p:spPr>
          <a:xfrm>
            <a:off x="3828088" y="484537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79" name="Rectangle 78">
            <a:extLst>
              <a:ext uri="{FF2B5EF4-FFF2-40B4-BE49-F238E27FC236}">
                <a16:creationId xmlns:a16="http://schemas.microsoft.com/office/drawing/2014/main" id="{5B124078-109D-49AD-9183-1CD07EE9CBC7}"/>
              </a:ext>
            </a:extLst>
          </p:cNvPr>
          <p:cNvSpPr/>
          <p:nvPr/>
        </p:nvSpPr>
        <p:spPr>
          <a:xfrm>
            <a:off x="3544886" y="498391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0" name="Rectangle 79">
            <a:extLst>
              <a:ext uri="{FF2B5EF4-FFF2-40B4-BE49-F238E27FC236}">
                <a16:creationId xmlns:a16="http://schemas.microsoft.com/office/drawing/2014/main" id="{3B1DE5C6-F71C-4AB1-A786-FD4A2A9EEF3D}"/>
              </a:ext>
            </a:extLst>
          </p:cNvPr>
          <p:cNvSpPr/>
          <p:nvPr/>
        </p:nvSpPr>
        <p:spPr>
          <a:xfrm>
            <a:off x="3708493" y="498899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1" name="Rectangle 80">
            <a:extLst>
              <a:ext uri="{FF2B5EF4-FFF2-40B4-BE49-F238E27FC236}">
                <a16:creationId xmlns:a16="http://schemas.microsoft.com/office/drawing/2014/main" id="{94EAD424-5042-40F7-82C6-FFAFAB7912E1}"/>
              </a:ext>
            </a:extLst>
          </p:cNvPr>
          <p:cNvSpPr/>
          <p:nvPr/>
        </p:nvSpPr>
        <p:spPr>
          <a:xfrm>
            <a:off x="3830936" y="499915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2" name="Rectangle 81">
            <a:extLst>
              <a:ext uri="{FF2B5EF4-FFF2-40B4-BE49-F238E27FC236}">
                <a16:creationId xmlns:a16="http://schemas.microsoft.com/office/drawing/2014/main" id="{79263171-7820-40A9-AF31-E5B034CF4A3A}"/>
              </a:ext>
            </a:extLst>
          </p:cNvPr>
          <p:cNvSpPr/>
          <p:nvPr/>
        </p:nvSpPr>
        <p:spPr>
          <a:xfrm>
            <a:off x="3549966" y="510391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3" name="Rectangle 82">
            <a:extLst>
              <a:ext uri="{FF2B5EF4-FFF2-40B4-BE49-F238E27FC236}">
                <a16:creationId xmlns:a16="http://schemas.microsoft.com/office/drawing/2014/main" id="{8C43667E-F70D-46EE-8808-D8A6172E0CED}"/>
              </a:ext>
            </a:extLst>
          </p:cNvPr>
          <p:cNvSpPr/>
          <p:nvPr/>
        </p:nvSpPr>
        <p:spPr>
          <a:xfrm>
            <a:off x="3713573" y="510899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4" name="Rectangle 83">
            <a:extLst>
              <a:ext uri="{FF2B5EF4-FFF2-40B4-BE49-F238E27FC236}">
                <a16:creationId xmlns:a16="http://schemas.microsoft.com/office/drawing/2014/main" id="{5AC2D9EA-CE1A-4DFF-818C-620BDA87442F}"/>
              </a:ext>
            </a:extLst>
          </p:cNvPr>
          <p:cNvSpPr/>
          <p:nvPr/>
        </p:nvSpPr>
        <p:spPr>
          <a:xfrm>
            <a:off x="3836016" y="511915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5" name="Rectangle 84">
            <a:extLst>
              <a:ext uri="{FF2B5EF4-FFF2-40B4-BE49-F238E27FC236}">
                <a16:creationId xmlns:a16="http://schemas.microsoft.com/office/drawing/2014/main" id="{25BAF339-477A-4773-A9B6-B5F5AF46C8D9}"/>
              </a:ext>
            </a:extLst>
          </p:cNvPr>
          <p:cNvSpPr/>
          <p:nvPr/>
        </p:nvSpPr>
        <p:spPr>
          <a:xfrm>
            <a:off x="3542038" y="523665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6" name="Rectangle 85">
            <a:extLst>
              <a:ext uri="{FF2B5EF4-FFF2-40B4-BE49-F238E27FC236}">
                <a16:creationId xmlns:a16="http://schemas.microsoft.com/office/drawing/2014/main" id="{EE88F169-3051-465A-8692-DCE4E626C494}"/>
              </a:ext>
            </a:extLst>
          </p:cNvPr>
          <p:cNvSpPr/>
          <p:nvPr/>
        </p:nvSpPr>
        <p:spPr>
          <a:xfrm>
            <a:off x="3705645" y="524173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7" name="Rectangle 86">
            <a:extLst>
              <a:ext uri="{FF2B5EF4-FFF2-40B4-BE49-F238E27FC236}">
                <a16:creationId xmlns:a16="http://schemas.microsoft.com/office/drawing/2014/main" id="{E58FDBE2-35AD-4B63-8AB7-D9BB2D4941AA}"/>
              </a:ext>
            </a:extLst>
          </p:cNvPr>
          <p:cNvSpPr/>
          <p:nvPr/>
        </p:nvSpPr>
        <p:spPr>
          <a:xfrm>
            <a:off x="3828088" y="525189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8" name="Rectangle 87">
            <a:extLst>
              <a:ext uri="{FF2B5EF4-FFF2-40B4-BE49-F238E27FC236}">
                <a16:creationId xmlns:a16="http://schemas.microsoft.com/office/drawing/2014/main" id="{E17078CD-EA34-4E06-AC60-DCC804048657}"/>
              </a:ext>
            </a:extLst>
          </p:cNvPr>
          <p:cNvSpPr/>
          <p:nvPr/>
        </p:nvSpPr>
        <p:spPr>
          <a:xfrm>
            <a:off x="3539806" y="538415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89" name="Rectangle 88">
            <a:extLst>
              <a:ext uri="{FF2B5EF4-FFF2-40B4-BE49-F238E27FC236}">
                <a16:creationId xmlns:a16="http://schemas.microsoft.com/office/drawing/2014/main" id="{F7D1F28B-0119-46AE-92BA-025BCF600AB6}"/>
              </a:ext>
            </a:extLst>
          </p:cNvPr>
          <p:cNvSpPr/>
          <p:nvPr/>
        </p:nvSpPr>
        <p:spPr>
          <a:xfrm>
            <a:off x="3703413" y="538923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0" name="Rectangle 89">
            <a:extLst>
              <a:ext uri="{FF2B5EF4-FFF2-40B4-BE49-F238E27FC236}">
                <a16:creationId xmlns:a16="http://schemas.microsoft.com/office/drawing/2014/main" id="{10AEE7AC-8009-4E99-A2D4-5032E5B9E30D}"/>
              </a:ext>
            </a:extLst>
          </p:cNvPr>
          <p:cNvSpPr/>
          <p:nvPr/>
        </p:nvSpPr>
        <p:spPr>
          <a:xfrm>
            <a:off x="3825856" y="539939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1" name="Rectangle 90">
            <a:extLst>
              <a:ext uri="{FF2B5EF4-FFF2-40B4-BE49-F238E27FC236}">
                <a16:creationId xmlns:a16="http://schemas.microsoft.com/office/drawing/2014/main" id="{237D1200-78FA-426C-BD0E-2B7B0C1D3A1C}"/>
              </a:ext>
            </a:extLst>
          </p:cNvPr>
          <p:cNvSpPr/>
          <p:nvPr/>
        </p:nvSpPr>
        <p:spPr>
          <a:xfrm>
            <a:off x="3553738" y="550497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2" name="Rectangle 91">
            <a:extLst>
              <a:ext uri="{FF2B5EF4-FFF2-40B4-BE49-F238E27FC236}">
                <a16:creationId xmlns:a16="http://schemas.microsoft.com/office/drawing/2014/main" id="{E25ADDBC-C688-4B85-AD0C-130DD7E30E68}"/>
              </a:ext>
            </a:extLst>
          </p:cNvPr>
          <p:cNvSpPr/>
          <p:nvPr/>
        </p:nvSpPr>
        <p:spPr>
          <a:xfrm>
            <a:off x="3717345" y="551005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3" name="Rectangle 92">
            <a:extLst>
              <a:ext uri="{FF2B5EF4-FFF2-40B4-BE49-F238E27FC236}">
                <a16:creationId xmlns:a16="http://schemas.microsoft.com/office/drawing/2014/main" id="{1B5351C7-C40D-453E-B6DD-42602A4E74A8}"/>
              </a:ext>
            </a:extLst>
          </p:cNvPr>
          <p:cNvSpPr/>
          <p:nvPr/>
        </p:nvSpPr>
        <p:spPr>
          <a:xfrm>
            <a:off x="3839788" y="552021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4" name="Rectangle 93">
            <a:extLst>
              <a:ext uri="{FF2B5EF4-FFF2-40B4-BE49-F238E27FC236}">
                <a16:creationId xmlns:a16="http://schemas.microsoft.com/office/drawing/2014/main" id="{26E0DD3B-0E47-41D5-8BF6-884CBDFBFFC0}"/>
              </a:ext>
            </a:extLst>
          </p:cNvPr>
          <p:cNvSpPr/>
          <p:nvPr/>
        </p:nvSpPr>
        <p:spPr>
          <a:xfrm>
            <a:off x="3535342" y="5624117"/>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5" name="Rectangle 94">
            <a:extLst>
              <a:ext uri="{FF2B5EF4-FFF2-40B4-BE49-F238E27FC236}">
                <a16:creationId xmlns:a16="http://schemas.microsoft.com/office/drawing/2014/main" id="{1FFDB8D3-4512-4703-8134-4FC61A394E22}"/>
              </a:ext>
            </a:extLst>
          </p:cNvPr>
          <p:cNvSpPr/>
          <p:nvPr/>
        </p:nvSpPr>
        <p:spPr>
          <a:xfrm>
            <a:off x="3698949" y="5629197"/>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6" name="Rectangle 95">
            <a:extLst>
              <a:ext uri="{FF2B5EF4-FFF2-40B4-BE49-F238E27FC236}">
                <a16:creationId xmlns:a16="http://schemas.microsoft.com/office/drawing/2014/main" id="{B5E66EDD-AA20-4478-AAD6-4FA0D72EDA61}"/>
              </a:ext>
            </a:extLst>
          </p:cNvPr>
          <p:cNvSpPr/>
          <p:nvPr/>
        </p:nvSpPr>
        <p:spPr>
          <a:xfrm>
            <a:off x="3821392" y="5639357"/>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7" name="Rectangle 96">
            <a:extLst>
              <a:ext uri="{FF2B5EF4-FFF2-40B4-BE49-F238E27FC236}">
                <a16:creationId xmlns:a16="http://schemas.microsoft.com/office/drawing/2014/main" id="{47C62AB0-7DA9-452E-9E08-774CCDEF7D90}"/>
              </a:ext>
            </a:extLst>
          </p:cNvPr>
          <p:cNvSpPr/>
          <p:nvPr/>
        </p:nvSpPr>
        <p:spPr>
          <a:xfrm>
            <a:off x="3042283" y="380732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8" name="Rectangle 97">
            <a:extLst>
              <a:ext uri="{FF2B5EF4-FFF2-40B4-BE49-F238E27FC236}">
                <a16:creationId xmlns:a16="http://schemas.microsoft.com/office/drawing/2014/main" id="{A6BEBA05-CD9B-4EAD-A19D-89C44FA71010}"/>
              </a:ext>
            </a:extLst>
          </p:cNvPr>
          <p:cNvSpPr/>
          <p:nvPr/>
        </p:nvSpPr>
        <p:spPr>
          <a:xfrm>
            <a:off x="3205890" y="381240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99" name="Rectangle 98">
            <a:extLst>
              <a:ext uri="{FF2B5EF4-FFF2-40B4-BE49-F238E27FC236}">
                <a16:creationId xmlns:a16="http://schemas.microsoft.com/office/drawing/2014/main" id="{9CC4B1E4-A72E-48A0-A31D-7059621A445C}"/>
              </a:ext>
            </a:extLst>
          </p:cNvPr>
          <p:cNvSpPr/>
          <p:nvPr/>
        </p:nvSpPr>
        <p:spPr>
          <a:xfrm>
            <a:off x="3328333" y="382256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0" name="Rectangle 99">
            <a:extLst>
              <a:ext uri="{FF2B5EF4-FFF2-40B4-BE49-F238E27FC236}">
                <a16:creationId xmlns:a16="http://schemas.microsoft.com/office/drawing/2014/main" id="{E4C70677-3151-4140-9B0E-1AA9C9729B41}"/>
              </a:ext>
            </a:extLst>
          </p:cNvPr>
          <p:cNvSpPr/>
          <p:nvPr/>
        </p:nvSpPr>
        <p:spPr>
          <a:xfrm>
            <a:off x="3042283" y="398512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1" name="Rectangle 100">
            <a:extLst>
              <a:ext uri="{FF2B5EF4-FFF2-40B4-BE49-F238E27FC236}">
                <a16:creationId xmlns:a16="http://schemas.microsoft.com/office/drawing/2014/main" id="{FCDD5572-7BED-45AD-AF61-01EC424AC42D}"/>
              </a:ext>
            </a:extLst>
          </p:cNvPr>
          <p:cNvSpPr/>
          <p:nvPr/>
        </p:nvSpPr>
        <p:spPr>
          <a:xfrm>
            <a:off x="3205890" y="399020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2" name="Rectangle 101">
            <a:extLst>
              <a:ext uri="{FF2B5EF4-FFF2-40B4-BE49-F238E27FC236}">
                <a16:creationId xmlns:a16="http://schemas.microsoft.com/office/drawing/2014/main" id="{27F3A79C-7DCF-4714-8813-FCC9C05BB6E9}"/>
              </a:ext>
            </a:extLst>
          </p:cNvPr>
          <p:cNvSpPr/>
          <p:nvPr/>
        </p:nvSpPr>
        <p:spPr>
          <a:xfrm>
            <a:off x="3328333" y="400036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3" name="Rectangle 102">
            <a:extLst>
              <a:ext uri="{FF2B5EF4-FFF2-40B4-BE49-F238E27FC236}">
                <a16:creationId xmlns:a16="http://schemas.microsoft.com/office/drawing/2014/main" id="{872865CD-747A-4BD8-A52C-A6BD4913E8B5}"/>
              </a:ext>
            </a:extLst>
          </p:cNvPr>
          <p:cNvSpPr/>
          <p:nvPr/>
        </p:nvSpPr>
        <p:spPr>
          <a:xfrm>
            <a:off x="3082923" y="413143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4" name="Rectangle 103">
            <a:extLst>
              <a:ext uri="{FF2B5EF4-FFF2-40B4-BE49-F238E27FC236}">
                <a16:creationId xmlns:a16="http://schemas.microsoft.com/office/drawing/2014/main" id="{18492B05-F914-401D-BF50-8E01584CACFD}"/>
              </a:ext>
            </a:extLst>
          </p:cNvPr>
          <p:cNvSpPr/>
          <p:nvPr/>
        </p:nvSpPr>
        <p:spPr>
          <a:xfrm>
            <a:off x="3246530" y="413651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5" name="Rectangle 104">
            <a:extLst>
              <a:ext uri="{FF2B5EF4-FFF2-40B4-BE49-F238E27FC236}">
                <a16:creationId xmlns:a16="http://schemas.microsoft.com/office/drawing/2014/main" id="{F2DA0083-2F05-405E-AE69-88AEC03E5955}"/>
              </a:ext>
            </a:extLst>
          </p:cNvPr>
          <p:cNvSpPr/>
          <p:nvPr/>
        </p:nvSpPr>
        <p:spPr>
          <a:xfrm>
            <a:off x="3368973" y="414667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6" name="Rectangle 105">
            <a:extLst>
              <a:ext uri="{FF2B5EF4-FFF2-40B4-BE49-F238E27FC236}">
                <a16:creationId xmlns:a16="http://schemas.microsoft.com/office/drawing/2014/main" id="{CA8549F8-95D2-4C1C-A47B-4877964DCCFD}"/>
              </a:ext>
            </a:extLst>
          </p:cNvPr>
          <p:cNvSpPr/>
          <p:nvPr/>
        </p:nvSpPr>
        <p:spPr>
          <a:xfrm>
            <a:off x="3158862" y="426249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7" name="Rectangle 106">
            <a:extLst>
              <a:ext uri="{FF2B5EF4-FFF2-40B4-BE49-F238E27FC236}">
                <a16:creationId xmlns:a16="http://schemas.microsoft.com/office/drawing/2014/main" id="{744AF192-37E7-4A08-8C19-71DFECD2BE2E}"/>
              </a:ext>
            </a:extLst>
          </p:cNvPr>
          <p:cNvSpPr/>
          <p:nvPr/>
        </p:nvSpPr>
        <p:spPr>
          <a:xfrm>
            <a:off x="3322469" y="4267574"/>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8" name="Rectangle 107">
            <a:extLst>
              <a:ext uri="{FF2B5EF4-FFF2-40B4-BE49-F238E27FC236}">
                <a16:creationId xmlns:a16="http://schemas.microsoft.com/office/drawing/2014/main" id="{2FE0B4E6-0DAB-4B83-8742-58CB786F1CA0}"/>
              </a:ext>
            </a:extLst>
          </p:cNvPr>
          <p:cNvSpPr/>
          <p:nvPr/>
        </p:nvSpPr>
        <p:spPr>
          <a:xfrm>
            <a:off x="3082923" y="442034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09" name="Rectangle 108">
            <a:extLst>
              <a:ext uri="{FF2B5EF4-FFF2-40B4-BE49-F238E27FC236}">
                <a16:creationId xmlns:a16="http://schemas.microsoft.com/office/drawing/2014/main" id="{847A7B48-9A59-4CF0-BAFC-564AB5E1BFFA}"/>
              </a:ext>
            </a:extLst>
          </p:cNvPr>
          <p:cNvSpPr/>
          <p:nvPr/>
        </p:nvSpPr>
        <p:spPr>
          <a:xfrm>
            <a:off x="3246530" y="442542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0" name="Rectangle 109">
            <a:extLst>
              <a:ext uri="{FF2B5EF4-FFF2-40B4-BE49-F238E27FC236}">
                <a16:creationId xmlns:a16="http://schemas.microsoft.com/office/drawing/2014/main" id="{B4D0B5C0-F37F-4555-A79D-5BFBA1BC7DC3}"/>
              </a:ext>
            </a:extLst>
          </p:cNvPr>
          <p:cNvSpPr/>
          <p:nvPr/>
        </p:nvSpPr>
        <p:spPr>
          <a:xfrm>
            <a:off x="3368973" y="4435588"/>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1" name="Rectangle 110">
            <a:extLst>
              <a:ext uri="{FF2B5EF4-FFF2-40B4-BE49-F238E27FC236}">
                <a16:creationId xmlns:a16="http://schemas.microsoft.com/office/drawing/2014/main" id="{E92473AE-840B-43F8-AED8-4CF54AB897F0}"/>
              </a:ext>
            </a:extLst>
          </p:cNvPr>
          <p:cNvSpPr/>
          <p:nvPr/>
        </p:nvSpPr>
        <p:spPr>
          <a:xfrm>
            <a:off x="3020255" y="454264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2" name="Rectangle 111">
            <a:extLst>
              <a:ext uri="{FF2B5EF4-FFF2-40B4-BE49-F238E27FC236}">
                <a16:creationId xmlns:a16="http://schemas.microsoft.com/office/drawing/2014/main" id="{29570150-17E5-4327-8579-A6C33C203923}"/>
              </a:ext>
            </a:extLst>
          </p:cNvPr>
          <p:cNvSpPr/>
          <p:nvPr/>
        </p:nvSpPr>
        <p:spPr>
          <a:xfrm>
            <a:off x="3183862" y="454772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3" name="Rectangle 112">
            <a:extLst>
              <a:ext uri="{FF2B5EF4-FFF2-40B4-BE49-F238E27FC236}">
                <a16:creationId xmlns:a16="http://schemas.microsoft.com/office/drawing/2014/main" id="{87130A2D-A095-423E-BAE7-C130743DC6B7}"/>
              </a:ext>
            </a:extLst>
          </p:cNvPr>
          <p:cNvSpPr/>
          <p:nvPr/>
        </p:nvSpPr>
        <p:spPr>
          <a:xfrm>
            <a:off x="3306305" y="455788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4" name="Rectangle 113">
            <a:extLst>
              <a:ext uri="{FF2B5EF4-FFF2-40B4-BE49-F238E27FC236}">
                <a16:creationId xmlns:a16="http://schemas.microsoft.com/office/drawing/2014/main" id="{F1B35664-BFF6-4D39-BC6F-DBE01FB0EC45}"/>
              </a:ext>
            </a:extLst>
          </p:cNvPr>
          <p:cNvSpPr/>
          <p:nvPr/>
        </p:nvSpPr>
        <p:spPr>
          <a:xfrm>
            <a:off x="3060895" y="486982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5" name="Rectangle 114">
            <a:extLst>
              <a:ext uri="{FF2B5EF4-FFF2-40B4-BE49-F238E27FC236}">
                <a16:creationId xmlns:a16="http://schemas.microsoft.com/office/drawing/2014/main" id="{C8FC1318-D9A6-4EE1-922A-985220F9D597}"/>
              </a:ext>
            </a:extLst>
          </p:cNvPr>
          <p:cNvSpPr/>
          <p:nvPr/>
        </p:nvSpPr>
        <p:spPr>
          <a:xfrm>
            <a:off x="3224502" y="487490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6" name="Rectangle 115">
            <a:extLst>
              <a:ext uri="{FF2B5EF4-FFF2-40B4-BE49-F238E27FC236}">
                <a16:creationId xmlns:a16="http://schemas.microsoft.com/office/drawing/2014/main" id="{FC92FB1A-5D29-41CA-BB0A-E485C179ADE7}"/>
              </a:ext>
            </a:extLst>
          </p:cNvPr>
          <p:cNvSpPr/>
          <p:nvPr/>
        </p:nvSpPr>
        <p:spPr>
          <a:xfrm>
            <a:off x="3346945" y="488506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7" name="Rectangle 116">
            <a:extLst>
              <a:ext uri="{FF2B5EF4-FFF2-40B4-BE49-F238E27FC236}">
                <a16:creationId xmlns:a16="http://schemas.microsoft.com/office/drawing/2014/main" id="{C64D5A41-0239-44E8-A058-7E353EF5F1F6}"/>
              </a:ext>
            </a:extLst>
          </p:cNvPr>
          <p:cNvSpPr/>
          <p:nvPr/>
        </p:nvSpPr>
        <p:spPr>
          <a:xfrm>
            <a:off x="3205105" y="471345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8" name="Rectangle 117">
            <a:extLst>
              <a:ext uri="{FF2B5EF4-FFF2-40B4-BE49-F238E27FC236}">
                <a16:creationId xmlns:a16="http://schemas.microsoft.com/office/drawing/2014/main" id="{4DFF4558-12DC-4666-B2D8-ABBC46CBF579}"/>
              </a:ext>
            </a:extLst>
          </p:cNvPr>
          <p:cNvSpPr/>
          <p:nvPr/>
        </p:nvSpPr>
        <p:spPr>
          <a:xfrm>
            <a:off x="3368712" y="471853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19" name="Rectangle 118">
            <a:extLst>
              <a:ext uri="{FF2B5EF4-FFF2-40B4-BE49-F238E27FC236}">
                <a16:creationId xmlns:a16="http://schemas.microsoft.com/office/drawing/2014/main" id="{BC231F94-0C08-4432-8420-F6D410DAA32C}"/>
              </a:ext>
            </a:extLst>
          </p:cNvPr>
          <p:cNvSpPr/>
          <p:nvPr/>
        </p:nvSpPr>
        <p:spPr>
          <a:xfrm>
            <a:off x="3060895" y="500628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0" name="Rectangle 119">
            <a:extLst>
              <a:ext uri="{FF2B5EF4-FFF2-40B4-BE49-F238E27FC236}">
                <a16:creationId xmlns:a16="http://schemas.microsoft.com/office/drawing/2014/main" id="{A7AB907C-B0D6-49E2-A529-7B8003108FE5}"/>
              </a:ext>
            </a:extLst>
          </p:cNvPr>
          <p:cNvSpPr/>
          <p:nvPr/>
        </p:nvSpPr>
        <p:spPr>
          <a:xfrm>
            <a:off x="3224502" y="501136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F80627BE-2183-4A12-A395-F7708ED186EC}"/>
              </a:ext>
            </a:extLst>
          </p:cNvPr>
          <p:cNvSpPr/>
          <p:nvPr/>
        </p:nvSpPr>
        <p:spPr>
          <a:xfrm>
            <a:off x="3346945" y="502152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2" name="Rectangle 121">
            <a:extLst>
              <a:ext uri="{FF2B5EF4-FFF2-40B4-BE49-F238E27FC236}">
                <a16:creationId xmlns:a16="http://schemas.microsoft.com/office/drawing/2014/main" id="{2F2524FA-C3F2-43ED-85F5-8206AD6ADAA6}"/>
              </a:ext>
            </a:extLst>
          </p:cNvPr>
          <p:cNvSpPr/>
          <p:nvPr/>
        </p:nvSpPr>
        <p:spPr>
          <a:xfrm>
            <a:off x="3063743" y="516005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3" name="Rectangle 122">
            <a:extLst>
              <a:ext uri="{FF2B5EF4-FFF2-40B4-BE49-F238E27FC236}">
                <a16:creationId xmlns:a16="http://schemas.microsoft.com/office/drawing/2014/main" id="{5D485C5B-8FC4-4DAE-A9B5-98915F308AF9}"/>
              </a:ext>
            </a:extLst>
          </p:cNvPr>
          <p:cNvSpPr/>
          <p:nvPr/>
        </p:nvSpPr>
        <p:spPr>
          <a:xfrm>
            <a:off x="3227350" y="516513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4" name="Rectangle 123">
            <a:extLst>
              <a:ext uri="{FF2B5EF4-FFF2-40B4-BE49-F238E27FC236}">
                <a16:creationId xmlns:a16="http://schemas.microsoft.com/office/drawing/2014/main" id="{531B242E-B2C6-4253-A7D9-02CA4147242A}"/>
              </a:ext>
            </a:extLst>
          </p:cNvPr>
          <p:cNvSpPr/>
          <p:nvPr/>
        </p:nvSpPr>
        <p:spPr>
          <a:xfrm>
            <a:off x="3349793" y="517529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5" name="Rectangle 124">
            <a:extLst>
              <a:ext uri="{FF2B5EF4-FFF2-40B4-BE49-F238E27FC236}">
                <a16:creationId xmlns:a16="http://schemas.microsoft.com/office/drawing/2014/main" id="{A9D6C6D8-66B8-49FD-8E51-A05D24CBEEDA}"/>
              </a:ext>
            </a:extLst>
          </p:cNvPr>
          <p:cNvSpPr/>
          <p:nvPr/>
        </p:nvSpPr>
        <p:spPr>
          <a:xfrm>
            <a:off x="3068823" y="528006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6" name="Rectangle 125">
            <a:extLst>
              <a:ext uri="{FF2B5EF4-FFF2-40B4-BE49-F238E27FC236}">
                <a16:creationId xmlns:a16="http://schemas.microsoft.com/office/drawing/2014/main" id="{50903473-1086-4119-A9E5-2582091639A6}"/>
              </a:ext>
            </a:extLst>
          </p:cNvPr>
          <p:cNvSpPr/>
          <p:nvPr/>
        </p:nvSpPr>
        <p:spPr>
          <a:xfrm>
            <a:off x="3232430" y="528514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7" name="Rectangle 126">
            <a:extLst>
              <a:ext uri="{FF2B5EF4-FFF2-40B4-BE49-F238E27FC236}">
                <a16:creationId xmlns:a16="http://schemas.microsoft.com/office/drawing/2014/main" id="{AA19205E-5283-4104-A3F5-F6F69951CD62}"/>
              </a:ext>
            </a:extLst>
          </p:cNvPr>
          <p:cNvSpPr/>
          <p:nvPr/>
        </p:nvSpPr>
        <p:spPr>
          <a:xfrm>
            <a:off x="3354873" y="529530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8" name="Rectangle 127">
            <a:extLst>
              <a:ext uri="{FF2B5EF4-FFF2-40B4-BE49-F238E27FC236}">
                <a16:creationId xmlns:a16="http://schemas.microsoft.com/office/drawing/2014/main" id="{69FAA0BB-47BC-4B43-AAB2-A5D53735827B}"/>
              </a:ext>
            </a:extLst>
          </p:cNvPr>
          <p:cNvSpPr/>
          <p:nvPr/>
        </p:nvSpPr>
        <p:spPr>
          <a:xfrm>
            <a:off x="3060895" y="541279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29" name="Rectangle 128">
            <a:extLst>
              <a:ext uri="{FF2B5EF4-FFF2-40B4-BE49-F238E27FC236}">
                <a16:creationId xmlns:a16="http://schemas.microsoft.com/office/drawing/2014/main" id="{BB8EFBFC-D224-4324-8432-708FAF6C59D9}"/>
              </a:ext>
            </a:extLst>
          </p:cNvPr>
          <p:cNvSpPr/>
          <p:nvPr/>
        </p:nvSpPr>
        <p:spPr>
          <a:xfrm>
            <a:off x="3224502" y="541787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0" name="Rectangle 129">
            <a:extLst>
              <a:ext uri="{FF2B5EF4-FFF2-40B4-BE49-F238E27FC236}">
                <a16:creationId xmlns:a16="http://schemas.microsoft.com/office/drawing/2014/main" id="{8BF2B473-2BAA-4CDE-95E6-69C214C99E63}"/>
              </a:ext>
            </a:extLst>
          </p:cNvPr>
          <p:cNvSpPr/>
          <p:nvPr/>
        </p:nvSpPr>
        <p:spPr>
          <a:xfrm>
            <a:off x="3346945" y="5428036"/>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1" name="Rectangle 130">
            <a:extLst>
              <a:ext uri="{FF2B5EF4-FFF2-40B4-BE49-F238E27FC236}">
                <a16:creationId xmlns:a16="http://schemas.microsoft.com/office/drawing/2014/main" id="{6077478F-17C7-4B7F-A110-980F0D12D083}"/>
              </a:ext>
            </a:extLst>
          </p:cNvPr>
          <p:cNvSpPr/>
          <p:nvPr/>
        </p:nvSpPr>
        <p:spPr>
          <a:xfrm>
            <a:off x="3058663" y="556030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2" name="Rectangle 131">
            <a:extLst>
              <a:ext uri="{FF2B5EF4-FFF2-40B4-BE49-F238E27FC236}">
                <a16:creationId xmlns:a16="http://schemas.microsoft.com/office/drawing/2014/main" id="{7762F8A7-88BA-4937-8F65-F8D4CF2E4E85}"/>
              </a:ext>
            </a:extLst>
          </p:cNvPr>
          <p:cNvSpPr/>
          <p:nvPr/>
        </p:nvSpPr>
        <p:spPr>
          <a:xfrm>
            <a:off x="3222270" y="556538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3" name="Rectangle 132">
            <a:extLst>
              <a:ext uri="{FF2B5EF4-FFF2-40B4-BE49-F238E27FC236}">
                <a16:creationId xmlns:a16="http://schemas.microsoft.com/office/drawing/2014/main" id="{E3C06F9A-EFAC-4D1D-8843-4138CB80ECE4}"/>
              </a:ext>
            </a:extLst>
          </p:cNvPr>
          <p:cNvSpPr/>
          <p:nvPr/>
        </p:nvSpPr>
        <p:spPr>
          <a:xfrm>
            <a:off x="3344713" y="5575540"/>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4" name="Rectangle 133">
            <a:extLst>
              <a:ext uri="{FF2B5EF4-FFF2-40B4-BE49-F238E27FC236}">
                <a16:creationId xmlns:a16="http://schemas.microsoft.com/office/drawing/2014/main" id="{69CA9583-ABA2-4075-9EB1-2D7FA8BC7046}"/>
              </a:ext>
            </a:extLst>
          </p:cNvPr>
          <p:cNvSpPr/>
          <p:nvPr/>
        </p:nvSpPr>
        <p:spPr>
          <a:xfrm>
            <a:off x="3072595" y="568111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5" name="Rectangle 134">
            <a:extLst>
              <a:ext uri="{FF2B5EF4-FFF2-40B4-BE49-F238E27FC236}">
                <a16:creationId xmlns:a16="http://schemas.microsoft.com/office/drawing/2014/main" id="{313A59C8-BFB9-4E32-9782-7E07ED2552F0}"/>
              </a:ext>
            </a:extLst>
          </p:cNvPr>
          <p:cNvSpPr/>
          <p:nvPr/>
        </p:nvSpPr>
        <p:spPr>
          <a:xfrm>
            <a:off x="3236202" y="568619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6" name="Rectangle 135">
            <a:extLst>
              <a:ext uri="{FF2B5EF4-FFF2-40B4-BE49-F238E27FC236}">
                <a16:creationId xmlns:a16="http://schemas.microsoft.com/office/drawing/2014/main" id="{0E70A33B-0AC3-4C54-BC14-5107CF35F5A3}"/>
              </a:ext>
            </a:extLst>
          </p:cNvPr>
          <p:cNvSpPr/>
          <p:nvPr/>
        </p:nvSpPr>
        <p:spPr>
          <a:xfrm>
            <a:off x="3358645" y="5696352"/>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7" name="Rectangle 136">
            <a:extLst>
              <a:ext uri="{FF2B5EF4-FFF2-40B4-BE49-F238E27FC236}">
                <a16:creationId xmlns:a16="http://schemas.microsoft.com/office/drawing/2014/main" id="{A68BBD71-76B8-47BA-889C-D27C8204F4F0}"/>
              </a:ext>
            </a:extLst>
          </p:cNvPr>
          <p:cNvSpPr/>
          <p:nvPr/>
        </p:nvSpPr>
        <p:spPr>
          <a:xfrm>
            <a:off x="3054199" y="5800259"/>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8" name="Rectangle 137">
            <a:extLst>
              <a:ext uri="{FF2B5EF4-FFF2-40B4-BE49-F238E27FC236}">
                <a16:creationId xmlns:a16="http://schemas.microsoft.com/office/drawing/2014/main" id="{63E865CE-B59E-493C-96D4-1A4FDF064F63}"/>
              </a:ext>
            </a:extLst>
          </p:cNvPr>
          <p:cNvSpPr/>
          <p:nvPr/>
        </p:nvSpPr>
        <p:spPr>
          <a:xfrm>
            <a:off x="3217806" y="5805339"/>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
        <p:nvSpPr>
          <p:cNvPr id="139" name="Rectangle 138">
            <a:extLst>
              <a:ext uri="{FF2B5EF4-FFF2-40B4-BE49-F238E27FC236}">
                <a16:creationId xmlns:a16="http://schemas.microsoft.com/office/drawing/2014/main" id="{448CFCD5-41F9-4D16-9C44-470A268C6E53}"/>
              </a:ext>
            </a:extLst>
          </p:cNvPr>
          <p:cNvSpPr/>
          <p:nvPr/>
        </p:nvSpPr>
        <p:spPr>
          <a:xfrm>
            <a:off x="3340249" y="5815499"/>
            <a:ext cx="81280" cy="81280"/>
          </a:xfrm>
          <a:prstGeom prst="rect">
            <a:avLst/>
          </a:prstGeom>
          <a:solidFill>
            <a:srgbClr val="68D0EE"/>
          </a:solidFill>
          <a:ln>
            <a:solidFill>
              <a:srgbClr val="12C8E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4283490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4306AD5-40B0-463C-AEB0-4B0164D7C749}"/>
              </a:ext>
            </a:extLst>
          </p:cNvPr>
          <p:cNvSpPr txBox="1">
            <a:spLocks/>
          </p:cNvSpPr>
          <p:nvPr/>
        </p:nvSpPr>
        <p:spPr>
          <a:xfrm>
            <a:off x="492125" y="1479468"/>
            <a:ext cx="11180762" cy="4086225"/>
          </a:xfrm>
          <a:prstGeom prst="rect">
            <a:avLst/>
          </a:prstGeom>
        </p:spPr>
        <p:txBody>
          <a:bodyPr vert="horz" lIns="0" tIns="0" rIns="0" bIns="0" rtlCol="0" anchor="t">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a:lnSpc>
                <a:spcPct val="90000"/>
              </a:lnSpc>
              <a:spcBef>
                <a:spcPct val="0"/>
              </a:spcBef>
              <a:spcAft>
                <a:spcPts val="1600"/>
              </a:spcAft>
            </a:pPr>
            <a:r>
              <a:rPr lang="en-GB" dirty="0">
                <a:ea typeface="ＭＳ Ｐゴシック"/>
                <a:cs typeface="Calibri"/>
              </a:rPr>
              <a:t>Depth cameras are a crucial component in SLAM.</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They produce depth images where each pixel shows the distance from the camera to the point in the environment. The color encodes the depth.</a:t>
            </a:r>
            <a:endParaRPr lang="en-US" dirty="0">
              <a:solidFill>
                <a:srgbClr val="000000"/>
              </a:solidFill>
              <a:latin typeface="Calibri"/>
              <a:cs typeface="Calibri"/>
            </a:endParaRPr>
          </a:p>
          <a:p>
            <a:r>
              <a:rPr lang="en-GB" dirty="0"/>
              <a:t>Some of the techniques used to calculate the depth of a scene are:</a:t>
            </a:r>
          </a:p>
          <a:p>
            <a:r>
              <a:rPr lang="en-GB" dirty="0"/>
              <a:t>Stereo Triangulation</a:t>
            </a:r>
          </a:p>
          <a:p>
            <a:pPr marL="342900" indent="-342900">
              <a:buFont typeface="Arial" panose="020B0604020202020204" pitchFamily="34" charset="0"/>
              <a:buChar char="•"/>
            </a:pPr>
            <a:r>
              <a:rPr lang="en-GB" dirty="0"/>
              <a:t>Passive Stereo</a:t>
            </a:r>
          </a:p>
          <a:p>
            <a:pPr marL="342900" indent="-342900">
              <a:buFont typeface="Arial" panose="020B0604020202020204" pitchFamily="34" charset="0"/>
              <a:buChar char="•"/>
            </a:pPr>
            <a:r>
              <a:rPr lang="en-GB" dirty="0"/>
              <a:t>Active Stereo</a:t>
            </a:r>
          </a:p>
          <a:p>
            <a:r>
              <a:rPr lang="en-GB" dirty="0"/>
              <a:t>Structured light</a:t>
            </a:r>
          </a:p>
          <a:p>
            <a:r>
              <a:rPr lang="en-GB" dirty="0">
                <a:ea typeface="ＭＳ Ｐゴシック"/>
              </a:rPr>
              <a:t>Time of Flight (ToF)</a:t>
            </a:r>
            <a:endParaRPr lang="en-GB" dirty="0"/>
          </a:p>
          <a:p>
            <a:endParaRPr lang="en-GB" dirty="0"/>
          </a:p>
          <a:p>
            <a:endParaRPr lang="en-GB" dirty="0"/>
          </a:p>
        </p:txBody>
      </p:sp>
      <p:sp>
        <p:nvSpPr>
          <p:cNvPr id="2" name="Title 1">
            <a:extLst>
              <a:ext uri="{FF2B5EF4-FFF2-40B4-BE49-F238E27FC236}">
                <a16:creationId xmlns:a16="http://schemas.microsoft.com/office/drawing/2014/main" id="{27CD344F-703F-4BCC-8415-89FC62EF857D}"/>
              </a:ext>
            </a:extLst>
          </p:cNvPr>
          <p:cNvSpPr>
            <a:spLocks noGrp="1"/>
          </p:cNvSpPr>
          <p:nvPr>
            <p:ph type="title"/>
          </p:nvPr>
        </p:nvSpPr>
        <p:spPr/>
        <p:txBody>
          <a:bodyPr/>
          <a:lstStyle/>
          <a:p>
            <a:r>
              <a:rPr lang="en-GB" dirty="0"/>
              <a:t>Mobile Depth Cameras</a:t>
            </a:r>
          </a:p>
        </p:txBody>
      </p:sp>
      <p:pic>
        <p:nvPicPr>
          <p:cNvPr id="5" name="Content Placeholder 4" descr="A screen shot of a computer monitor&#10;&#10;Description automatically generated">
            <a:extLst>
              <a:ext uri="{FF2B5EF4-FFF2-40B4-BE49-F238E27FC236}">
                <a16:creationId xmlns:a16="http://schemas.microsoft.com/office/drawing/2014/main" id="{17FBD5D4-323E-444E-A9B2-E10BC4906BD2}"/>
              </a:ext>
            </a:extLst>
          </p:cNvPr>
          <p:cNvPicPr>
            <a:picLocks noGrp="1" noChangeAspect="1"/>
          </p:cNvPicPr>
          <p:nvPr>
            <p:ph idx="1"/>
          </p:nvPr>
        </p:nvPicPr>
        <p:blipFill>
          <a:blip r:embed="rId3"/>
          <a:stretch>
            <a:fillRect/>
          </a:stretch>
        </p:blipFill>
        <p:spPr>
          <a:xfrm>
            <a:off x="3844942" y="3546285"/>
            <a:ext cx="6852918" cy="2569845"/>
          </a:xfrm>
        </p:spPr>
      </p:pic>
    </p:spTree>
    <p:extLst>
      <p:ext uri="{BB962C8B-B14F-4D97-AF65-F5344CB8AC3E}">
        <p14:creationId xmlns:p14="http://schemas.microsoft.com/office/powerpoint/2010/main" val="3529672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17D6-147A-4D3B-978A-31A7C48BD12E}"/>
              </a:ext>
            </a:extLst>
          </p:cNvPr>
          <p:cNvSpPr>
            <a:spLocks noGrp="1"/>
          </p:cNvSpPr>
          <p:nvPr>
            <p:ph type="title"/>
          </p:nvPr>
        </p:nvSpPr>
        <p:spPr/>
        <p:txBody>
          <a:bodyPr/>
          <a:lstStyle/>
          <a:p>
            <a:r>
              <a:rPr lang="en-GB" dirty="0"/>
              <a:t>Stereo Triangulation</a:t>
            </a:r>
          </a:p>
        </p:txBody>
      </p:sp>
      <p:sp>
        <p:nvSpPr>
          <p:cNvPr id="3" name="Content Placeholder 2">
            <a:extLst>
              <a:ext uri="{FF2B5EF4-FFF2-40B4-BE49-F238E27FC236}">
                <a16:creationId xmlns:a16="http://schemas.microsoft.com/office/drawing/2014/main" id="{F38417E4-65FE-49B7-9EA4-B2E7610886CC}"/>
              </a:ext>
            </a:extLst>
          </p:cNvPr>
          <p:cNvSpPr>
            <a:spLocks noGrp="1"/>
          </p:cNvSpPr>
          <p:nvPr>
            <p:ph idx="1"/>
          </p:nvPr>
        </p:nvSpPr>
        <p:spPr>
          <a:xfrm>
            <a:off x="492125" y="1479469"/>
            <a:ext cx="11180762" cy="2229487"/>
          </a:xfrm>
        </p:spPr>
        <p:txBody>
          <a:bodyPr vert="horz" lIns="0" tIns="0" rIns="0" bIns="0" rtlCol="0" anchor="t">
            <a:noAutofit/>
          </a:bodyPr>
          <a:lstStyle/>
          <a:p>
            <a:pPr>
              <a:lnSpc>
                <a:spcPct val="90000"/>
              </a:lnSpc>
              <a:spcBef>
                <a:spcPct val="0"/>
              </a:spcBef>
              <a:spcAft>
                <a:spcPts val="1600"/>
              </a:spcAft>
            </a:pPr>
            <a:r>
              <a:rPr lang="en-GB" dirty="0">
                <a:ea typeface="ＭＳ Ｐゴシック"/>
                <a:cs typeface="Calibri"/>
              </a:rPr>
              <a:t>The depth is calculated using a stereo or multiple camera setup</a:t>
            </a:r>
            <a:endParaRPr lang="en-US" dirty="0">
              <a:ea typeface="ＭＳ Ｐゴシック"/>
              <a:cs typeface="Calibri"/>
            </a:endParaRPr>
          </a:p>
          <a:p>
            <a:r>
              <a:rPr lang="en-GB" dirty="0">
                <a:solidFill>
                  <a:schemeClr val="accent1"/>
                </a:solidFill>
              </a:rPr>
              <a:t>Passive Stereo</a:t>
            </a:r>
          </a:p>
          <a:p>
            <a:r>
              <a:rPr lang="en-GB" dirty="0"/>
              <a:t>Calculate the depth in the same way as our binocular vision.</a:t>
            </a:r>
          </a:p>
          <a:p>
            <a:r>
              <a:rPr lang="en-GB" dirty="0"/>
              <a:t>If we know the distance between two cameras or baseline that are looking at point C, we can use linear algebra to calculate the distance to this point.</a:t>
            </a:r>
          </a:p>
          <a:p>
            <a:endParaRPr lang="en-GB" dirty="0"/>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F5063140-E292-4FA9-9856-07E59680BCD9}"/>
                  </a:ext>
                </a:extLst>
              </p:cNvPr>
              <p:cNvSpPr txBox="1">
                <a:spLocks/>
              </p:cNvSpPr>
              <p:nvPr/>
            </p:nvSpPr>
            <p:spPr>
              <a:xfrm>
                <a:off x="844958" y="3896798"/>
                <a:ext cx="3748258" cy="29634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𝑏</m:t>
                          </m:r>
                        </m:num>
                        <m:den>
                          <m:func>
                            <m:funcPr>
                              <m:ctrlPr>
                                <a:rPr lang="en-GB" sz="1600" b="0" i="1" smtClean="0">
                                  <a:latin typeface="Cambria Math" panose="02040503050406030204" pitchFamily="18" charset="0"/>
                                </a:rPr>
                              </m:ctrlPr>
                            </m:funcPr>
                            <m:fName>
                              <m:r>
                                <m:rPr>
                                  <m:sty m:val="p"/>
                                </m:rPr>
                                <a:rPr lang="en-GB" sz="1600" b="0" i="0" smtClean="0">
                                  <a:latin typeface="Cambria Math" panose="02040503050406030204" pitchFamily="18" charset="0"/>
                                </a:rPr>
                                <m:t>sin</m:t>
                              </m:r>
                            </m:fName>
                            <m:e>
                              <m:d>
                                <m:dPr>
                                  <m:ctrlPr>
                                    <a:rPr lang="en-GB" sz="1600" b="0" i="1" smtClean="0">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den>
                      </m:f>
                      <m:r>
                        <a:rPr lang="en-GB" sz="1600" b="0" i="1" smtClean="0">
                          <a:solidFill>
                            <a:srgbClr val="222222"/>
                          </a:solidFill>
                          <a:latin typeface="Cambria Math" panose="02040503050406030204" pitchFamily="18" charset="0"/>
                        </a:rPr>
                        <m:t>=</m:t>
                      </m:r>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c</m:t>
                          </m:r>
                        </m:num>
                        <m:den>
                          <m:r>
                            <a:rPr lang="en-GB" sz="1600" b="0" i="1" smtClean="0">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Θ</m:t>
                              </m:r>
                              <m:r>
                                <m:rPr>
                                  <m:nor/>
                                </m:rPr>
                                <a:rPr lang="en-GB" sz="1600" dirty="0"/>
                                <m:t> </m:t>
                              </m:r>
                            </m:e>
                          </m:d>
                        </m:den>
                      </m:f>
                    </m:oMath>
                  </m:oMathPara>
                </a14:m>
                <a:endParaRPr lang="en-GB" sz="1600" dirty="0">
                  <a:solidFill>
                    <a:srgbClr val="222222"/>
                  </a:solidFill>
                </a:endParaRPr>
              </a:p>
              <a:p>
                <a:r>
                  <a:rPr lang="en-GB" sz="1600" dirty="0"/>
                  <a:t>b </a:t>
                </a:r>
                <a14:m>
                  <m:oMath xmlns:m="http://schemas.openxmlformats.org/officeDocument/2006/math">
                    <m:r>
                      <a:rPr lang="en-GB" sz="1600" b="0" i="1" smtClean="0">
                        <a:solidFill>
                          <a:srgbClr val="222222"/>
                        </a:solidFill>
                        <a:latin typeface="Cambria Math" panose="02040503050406030204" pitchFamily="18" charset="0"/>
                      </a:rPr>
                      <m:t>=</m:t>
                    </m:r>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b="0" i="1" smtClean="0">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Θ</m:t>
                            </m:r>
                            <m:r>
                              <m:rPr>
                                <m:nor/>
                              </m:rPr>
                              <a:rPr lang="en-GB" sz="1600" dirty="0"/>
                              <m:t> </m:t>
                            </m:r>
                          </m:e>
                        </m:d>
                      </m:den>
                    </m:f>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r>
                  <a:rPr lang="en-GB" sz="1600" dirty="0"/>
                  <a:t>b = </a:t>
                </a:r>
                <a14:m>
                  <m:oMath xmlns:m="http://schemas.openxmlformats.org/officeDocument/2006/math">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depth</m:t>
                        </m:r>
                      </m:num>
                      <m:den>
                        <m:r>
                          <a:rPr lang="en-GB" sz="1600" b="0" i="1" smtClean="0">
                            <a:solidFill>
                              <a:srgbClr val="222222"/>
                            </a:solidFill>
                            <a:latin typeface="Cambria Math" panose="02040503050406030204" pitchFamily="18" charset="0"/>
                          </a:rPr>
                          <m:t>𝑠𝑖𝑛</m:t>
                        </m:r>
                        <m:d>
                          <m:dPr>
                            <m:ctrlPr>
                              <a:rPr lang="en-GB" sz="1600" i="1" smtClean="0">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m:t> </m:t>
                            </m:r>
                          </m:e>
                        </m:d>
                      </m:den>
                    </m:f>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14:m>
                  <m:oMath xmlns:m="http://schemas.openxmlformats.org/officeDocument/2006/math">
                    <m:r>
                      <a:rPr lang="en-GB" sz="1600" b="0" i="1" smtClean="0">
                        <a:solidFill>
                          <a:srgbClr val="222222"/>
                        </a:solidFill>
                        <a:latin typeface="Cambria Math" panose="02040503050406030204" pitchFamily="18" charset="0"/>
                      </a:rPr>
                      <m:t>𝑑𝑒𝑝𝑡h</m:t>
                    </m:r>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m:t> </m:t>
                            </m:r>
                          </m:e>
                        </m:d>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endParaRPr lang="en-GB" sz="1600" dirty="0"/>
              </a:p>
              <a:p>
                <a:endParaRPr lang="en-GB" sz="1600" dirty="0"/>
              </a:p>
            </p:txBody>
          </p:sp>
        </mc:Choice>
        <mc:Fallback xmlns="">
          <p:sp>
            <p:nvSpPr>
              <p:cNvPr id="22" name="Content Placeholder 2">
                <a:extLst>
                  <a:ext uri="{FF2B5EF4-FFF2-40B4-BE49-F238E27FC236}">
                    <a16:creationId xmlns:a16="http://schemas.microsoft.com/office/drawing/2014/main" id="{F5063140-E292-4FA9-9856-07E59680BCD9}"/>
                  </a:ext>
                </a:extLst>
              </p:cNvPr>
              <p:cNvSpPr txBox="1">
                <a:spLocks noRot="1" noChangeAspect="1" noMove="1" noResize="1" noEditPoints="1" noAdjustHandles="1" noChangeArrowheads="1" noChangeShapeType="1" noTextEdit="1"/>
              </p:cNvSpPr>
              <p:nvPr/>
            </p:nvSpPr>
            <p:spPr>
              <a:xfrm>
                <a:off x="844958" y="3896798"/>
                <a:ext cx="3748258" cy="2963466"/>
              </a:xfrm>
              <a:prstGeom prst="rect">
                <a:avLst/>
              </a:prstGeom>
              <a:blipFill>
                <a:blip r:embed="rId3"/>
                <a:stretch>
                  <a:fillRect l="-3420" t="-206"/>
                </a:stretch>
              </a:blipFill>
            </p:spPr>
            <p:txBody>
              <a:bodyPr/>
              <a:lstStyle/>
              <a:p>
                <a:r>
                  <a:rPr lang="en-GB">
                    <a:noFill/>
                  </a:rPr>
                  <a:t> </a:t>
                </a:r>
              </a:p>
            </p:txBody>
          </p:sp>
        </mc:Fallback>
      </mc:AlternateContent>
      <p:grpSp>
        <p:nvGrpSpPr>
          <p:cNvPr id="35" name="Group 34">
            <a:extLst>
              <a:ext uri="{FF2B5EF4-FFF2-40B4-BE49-F238E27FC236}">
                <a16:creationId xmlns:a16="http://schemas.microsoft.com/office/drawing/2014/main" id="{D259FBF2-1929-4CA7-B5A0-C3DB7F196334}"/>
              </a:ext>
            </a:extLst>
          </p:cNvPr>
          <p:cNvGrpSpPr/>
          <p:nvPr/>
        </p:nvGrpSpPr>
        <p:grpSpPr>
          <a:xfrm>
            <a:off x="5197659" y="3572042"/>
            <a:ext cx="4392828" cy="2921850"/>
            <a:chOff x="5197659" y="3572042"/>
            <a:chExt cx="4392828" cy="2921850"/>
          </a:xfrm>
        </p:grpSpPr>
        <p:grpSp>
          <p:nvGrpSpPr>
            <p:cNvPr id="20" name="Group 19">
              <a:extLst>
                <a:ext uri="{FF2B5EF4-FFF2-40B4-BE49-F238E27FC236}">
                  <a16:creationId xmlns:a16="http://schemas.microsoft.com/office/drawing/2014/main" id="{E93F4C7A-E74C-49CD-A35C-C4ECE26AB084}"/>
                </a:ext>
              </a:extLst>
            </p:cNvPr>
            <p:cNvGrpSpPr/>
            <p:nvPr/>
          </p:nvGrpSpPr>
          <p:grpSpPr>
            <a:xfrm>
              <a:off x="5404189" y="3572042"/>
              <a:ext cx="3923622" cy="2921850"/>
              <a:chOff x="3704508" y="3623378"/>
              <a:chExt cx="3923622" cy="2921850"/>
            </a:xfrm>
          </p:grpSpPr>
          <p:sp>
            <p:nvSpPr>
              <p:cNvPr id="15" name="Arc 14">
                <a:extLst>
                  <a:ext uri="{FF2B5EF4-FFF2-40B4-BE49-F238E27FC236}">
                    <a16:creationId xmlns:a16="http://schemas.microsoft.com/office/drawing/2014/main" id="{A5757ADE-05D9-485B-B64D-E0DBFE9BC81A}"/>
                  </a:ext>
                </a:extLst>
              </p:cNvPr>
              <p:cNvSpPr/>
              <p:nvPr/>
            </p:nvSpPr>
            <p:spPr>
              <a:xfrm rot="6293030">
                <a:off x="4144912" y="362337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C7DAEF95-CCF0-451B-8F0B-2FAB1F17FA83}"/>
                  </a:ext>
                </a:extLst>
              </p:cNvPr>
              <p:cNvGrpSpPr/>
              <p:nvPr/>
            </p:nvGrpSpPr>
            <p:grpSpPr>
              <a:xfrm>
                <a:off x="3704508" y="3708956"/>
                <a:ext cx="3923622" cy="2836272"/>
                <a:chOff x="3704508" y="3708956"/>
                <a:chExt cx="3923622" cy="2836272"/>
              </a:xfrm>
            </p:grpSpPr>
            <p:sp>
              <p:nvSpPr>
                <p:cNvPr id="16" name="Arc 15">
                  <a:extLst>
                    <a:ext uri="{FF2B5EF4-FFF2-40B4-BE49-F238E27FC236}">
                      <a16:creationId xmlns:a16="http://schemas.microsoft.com/office/drawing/2014/main" id="{519896C4-6A44-4D0C-A5E2-9DABDC1A0000}"/>
                    </a:ext>
                  </a:extLst>
                </p:cNvPr>
                <p:cNvSpPr/>
                <p:nvPr/>
              </p:nvSpPr>
              <p:spPr>
                <a:xfrm rot="20398675">
                  <a:off x="4171719" y="563082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0A9F98D6-36CB-488C-A92F-2CA0B5F61CC6}"/>
                    </a:ext>
                  </a:extLst>
                </p:cNvPr>
                <p:cNvGrpSpPr/>
                <p:nvPr/>
              </p:nvGrpSpPr>
              <p:grpSpPr>
                <a:xfrm>
                  <a:off x="3704508" y="3708956"/>
                  <a:ext cx="3923622" cy="2661362"/>
                  <a:chOff x="3704508" y="3708956"/>
                  <a:chExt cx="3923622" cy="2661362"/>
                </a:xfrm>
              </p:grpSpPr>
              <p:pic>
                <p:nvPicPr>
                  <p:cNvPr id="5" name="Graphic 4" descr="Camera">
                    <a:extLst>
                      <a:ext uri="{FF2B5EF4-FFF2-40B4-BE49-F238E27FC236}">
                        <a16:creationId xmlns:a16="http://schemas.microsoft.com/office/drawing/2014/main" id="{DFA8FDBF-7EA3-49C6-8918-FD14EE6D54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4508" y="5594266"/>
                    <a:ext cx="776052" cy="776052"/>
                  </a:xfrm>
                  <a:prstGeom prst="rect">
                    <a:avLst/>
                  </a:prstGeom>
                </p:spPr>
              </p:pic>
              <p:pic>
                <p:nvPicPr>
                  <p:cNvPr id="6" name="Graphic 5" descr="Camera">
                    <a:extLst>
                      <a:ext uri="{FF2B5EF4-FFF2-40B4-BE49-F238E27FC236}">
                        <a16:creationId xmlns:a16="http://schemas.microsoft.com/office/drawing/2014/main" id="{2DC62C96-FC8A-4473-AAB7-33475F9971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4508" y="3708956"/>
                    <a:ext cx="776052" cy="776052"/>
                  </a:xfrm>
                  <a:prstGeom prst="rect">
                    <a:avLst/>
                  </a:prstGeom>
                </p:spPr>
              </p:pic>
              <p:sp>
                <p:nvSpPr>
                  <p:cNvPr id="7" name="Isosceles Triangle 6">
                    <a:extLst>
                      <a:ext uri="{FF2B5EF4-FFF2-40B4-BE49-F238E27FC236}">
                        <a16:creationId xmlns:a16="http://schemas.microsoft.com/office/drawing/2014/main" id="{A4876668-5FD8-403D-9927-224542BA299D}"/>
                      </a:ext>
                    </a:extLst>
                  </p:cNvPr>
                  <p:cNvSpPr/>
                  <p:nvPr/>
                </p:nvSpPr>
                <p:spPr>
                  <a:xfrm rot="5400000">
                    <a:off x="4440470" y="3964983"/>
                    <a:ext cx="2313350" cy="223317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Rubber duck">
                    <a:extLst>
                      <a:ext uri="{FF2B5EF4-FFF2-40B4-BE49-F238E27FC236}">
                        <a16:creationId xmlns:a16="http://schemas.microsoft.com/office/drawing/2014/main" id="{295EC36C-35AE-4B02-856A-92D67D933A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13730" y="4485008"/>
                    <a:ext cx="914400" cy="914400"/>
                  </a:xfrm>
                  <a:prstGeom prst="rect">
                    <a:avLst/>
                  </a:prstGeom>
                </p:spPr>
              </p:pic>
              <p:sp>
                <p:nvSpPr>
                  <p:cNvPr id="11" name="Content Placeholder 2">
                    <a:extLst>
                      <a:ext uri="{FF2B5EF4-FFF2-40B4-BE49-F238E27FC236}">
                        <a16:creationId xmlns:a16="http://schemas.microsoft.com/office/drawing/2014/main" id="{BE09D2B1-86EB-422B-96C4-1B942BD1BBB4}"/>
                      </a:ext>
                    </a:extLst>
                  </p:cNvPr>
                  <p:cNvSpPr txBox="1">
                    <a:spLocks/>
                  </p:cNvSpPr>
                  <p:nvPr/>
                </p:nvSpPr>
                <p:spPr>
                  <a:xfrm rot="16200000">
                    <a:off x="3969131" y="4821692"/>
                    <a:ext cx="1022857" cy="4593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Baseline = c</a:t>
                    </a:r>
                  </a:p>
                </p:txBody>
              </p:sp>
              <p:sp>
                <p:nvSpPr>
                  <p:cNvPr id="12" name="Content Placeholder 2">
                    <a:extLst>
                      <a:ext uri="{FF2B5EF4-FFF2-40B4-BE49-F238E27FC236}">
                        <a16:creationId xmlns:a16="http://schemas.microsoft.com/office/drawing/2014/main" id="{89341458-CD6C-488A-9DCF-627E3497EB70}"/>
                      </a:ext>
                    </a:extLst>
                  </p:cNvPr>
                  <p:cNvSpPr txBox="1">
                    <a:spLocks/>
                  </p:cNvSpPr>
                  <p:nvPr/>
                </p:nvSpPr>
                <p:spPr>
                  <a:xfrm>
                    <a:off x="4562922" y="4080579"/>
                    <a:ext cx="294641" cy="45936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2000" b="0" i="0" u="none" strike="noStrike" dirty="0">
                        <a:solidFill>
                          <a:srgbClr val="222222"/>
                        </a:solidFill>
                        <a:effectLst/>
                        <a:latin typeface="Times New Roman" panose="02020603050405020304" pitchFamily="18" charset="0"/>
                      </a:rPr>
                      <a:t>α</a:t>
                    </a:r>
                    <a:endParaRPr lang="en-GB" sz="2000" dirty="0"/>
                  </a:p>
                </p:txBody>
              </p:sp>
              <p:sp>
                <p:nvSpPr>
                  <p:cNvPr id="13" name="Content Placeholder 2">
                    <a:extLst>
                      <a:ext uri="{FF2B5EF4-FFF2-40B4-BE49-F238E27FC236}">
                        <a16:creationId xmlns:a16="http://schemas.microsoft.com/office/drawing/2014/main" id="{C405F85B-B47F-429A-A3CA-26903A169F54}"/>
                      </a:ext>
                    </a:extLst>
                  </p:cNvPr>
                  <p:cNvSpPr txBox="1">
                    <a:spLocks/>
                  </p:cNvSpPr>
                  <p:nvPr/>
                </p:nvSpPr>
                <p:spPr>
                  <a:xfrm>
                    <a:off x="4562921" y="588024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β</a:t>
                    </a:r>
                    <a:endParaRPr lang="en-GB" sz="1600" dirty="0"/>
                  </a:p>
                </p:txBody>
              </p:sp>
              <p:sp>
                <p:nvSpPr>
                  <p:cNvPr id="14" name="Content Placeholder 2">
                    <a:extLst>
                      <a:ext uri="{FF2B5EF4-FFF2-40B4-BE49-F238E27FC236}">
                        <a16:creationId xmlns:a16="http://schemas.microsoft.com/office/drawing/2014/main" id="{A1555AD3-A36A-4826-960B-5DB6821166D6}"/>
                      </a:ext>
                    </a:extLst>
                  </p:cNvPr>
                  <p:cNvSpPr txBox="1">
                    <a:spLocks/>
                  </p:cNvSpPr>
                  <p:nvPr/>
                </p:nvSpPr>
                <p:spPr>
                  <a:xfrm>
                    <a:off x="6138347" y="497761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endParaRPr lang="en-GB" sz="1600" dirty="0"/>
                  </a:p>
                </p:txBody>
              </p:sp>
              <p:sp>
                <p:nvSpPr>
                  <p:cNvPr id="17" name="Arc 16">
                    <a:extLst>
                      <a:ext uri="{FF2B5EF4-FFF2-40B4-BE49-F238E27FC236}">
                        <a16:creationId xmlns:a16="http://schemas.microsoft.com/office/drawing/2014/main" id="{500F67E2-1066-4337-9F33-C7EFAB33E982}"/>
                      </a:ext>
                    </a:extLst>
                  </p:cNvPr>
                  <p:cNvSpPr/>
                  <p:nvPr/>
                </p:nvSpPr>
                <p:spPr>
                  <a:xfrm rot="13427112">
                    <a:off x="5986233" y="4624367"/>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grpSp>
        </p:grpSp>
        <p:grpSp>
          <p:nvGrpSpPr>
            <p:cNvPr id="34" name="Group 33">
              <a:extLst>
                <a:ext uri="{FF2B5EF4-FFF2-40B4-BE49-F238E27FC236}">
                  <a16:creationId xmlns:a16="http://schemas.microsoft.com/office/drawing/2014/main" id="{A902430A-4E7C-4842-B0A6-8790AB8A68EA}"/>
                </a:ext>
              </a:extLst>
            </p:cNvPr>
            <p:cNvGrpSpPr/>
            <p:nvPr/>
          </p:nvGrpSpPr>
          <p:grpSpPr>
            <a:xfrm>
              <a:off x="5197659" y="3957170"/>
              <a:ext cx="4392828" cy="2243015"/>
              <a:chOff x="5197659" y="3957170"/>
              <a:chExt cx="4392828" cy="2243015"/>
            </a:xfrm>
          </p:grpSpPr>
          <p:sp>
            <p:nvSpPr>
              <p:cNvPr id="23" name="Content Placeholder 2">
                <a:extLst>
                  <a:ext uri="{FF2B5EF4-FFF2-40B4-BE49-F238E27FC236}">
                    <a16:creationId xmlns:a16="http://schemas.microsoft.com/office/drawing/2014/main" id="{07E31697-295D-4237-8CA2-0312A106B3FB}"/>
                  </a:ext>
                </a:extLst>
              </p:cNvPr>
              <p:cNvSpPr txBox="1">
                <a:spLocks/>
              </p:cNvSpPr>
              <p:nvPr/>
            </p:nvSpPr>
            <p:spPr>
              <a:xfrm>
                <a:off x="5219683" y="5930955"/>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24" name="Content Placeholder 2">
                <a:extLst>
                  <a:ext uri="{FF2B5EF4-FFF2-40B4-BE49-F238E27FC236}">
                    <a16:creationId xmlns:a16="http://schemas.microsoft.com/office/drawing/2014/main" id="{76EB2897-F8FD-42F5-ACB8-20584A277A09}"/>
                  </a:ext>
                </a:extLst>
              </p:cNvPr>
              <p:cNvSpPr txBox="1">
                <a:spLocks/>
              </p:cNvSpPr>
              <p:nvPr/>
            </p:nvSpPr>
            <p:spPr>
              <a:xfrm>
                <a:off x="5197659" y="3957170"/>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25" name="Content Placeholder 2">
                <a:extLst>
                  <a:ext uri="{FF2B5EF4-FFF2-40B4-BE49-F238E27FC236}">
                    <a16:creationId xmlns:a16="http://schemas.microsoft.com/office/drawing/2014/main" id="{5730ED93-DB0A-4A25-9AB5-2095EEE2BB73}"/>
                  </a:ext>
                </a:extLst>
              </p:cNvPr>
              <p:cNvSpPr txBox="1">
                <a:spLocks/>
              </p:cNvSpPr>
              <p:nvPr/>
            </p:nvSpPr>
            <p:spPr>
              <a:xfrm>
                <a:off x="9259788" y="4928188"/>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C</a:t>
                </a:r>
              </a:p>
            </p:txBody>
          </p:sp>
          <p:sp>
            <p:nvSpPr>
              <p:cNvPr id="26" name="Content Placeholder 2">
                <a:extLst>
                  <a:ext uri="{FF2B5EF4-FFF2-40B4-BE49-F238E27FC236}">
                    <a16:creationId xmlns:a16="http://schemas.microsoft.com/office/drawing/2014/main" id="{F8698E3F-E16C-4E43-A80A-76653AAF885B}"/>
                  </a:ext>
                </a:extLst>
              </p:cNvPr>
              <p:cNvSpPr txBox="1">
                <a:spLocks/>
              </p:cNvSpPr>
              <p:nvPr/>
            </p:nvSpPr>
            <p:spPr>
              <a:xfrm>
                <a:off x="6812603" y="4761001"/>
                <a:ext cx="569236" cy="1671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depth</a:t>
                </a:r>
              </a:p>
            </p:txBody>
          </p:sp>
          <p:cxnSp>
            <p:nvCxnSpPr>
              <p:cNvPr id="28" name="Straight Connector 27">
                <a:extLst>
                  <a:ext uri="{FF2B5EF4-FFF2-40B4-BE49-F238E27FC236}">
                    <a16:creationId xmlns:a16="http://schemas.microsoft.com/office/drawing/2014/main" id="{F58A80E5-DB05-4D12-8D9F-3D3EF3F0F492}"/>
                  </a:ext>
                </a:extLst>
              </p:cNvPr>
              <p:cNvCxnSpPr>
                <a:cxnSpLocks/>
                <a:stCxn id="7" idx="0"/>
                <a:endCxn id="7" idx="3"/>
              </p:cNvCxnSpPr>
              <p:nvPr/>
            </p:nvCxnSpPr>
            <p:spPr>
              <a:xfrm flipH="1">
                <a:off x="6180241" y="5030232"/>
                <a:ext cx="22331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D86F7EA-3FCB-4BC2-99D2-20D717A42B71}"/>
                  </a:ext>
                </a:extLst>
              </p:cNvPr>
              <p:cNvSpPr/>
              <p:nvPr/>
            </p:nvSpPr>
            <p:spPr>
              <a:xfrm>
                <a:off x="6180241" y="503339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22AAD5D5-0107-42BB-8E88-B390061255D3}"/>
                  </a:ext>
                </a:extLst>
              </p:cNvPr>
              <p:cNvSpPr/>
              <p:nvPr/>
            </p:nvSpPr>
            <p:spPr>
              <a:xfrm>
                <a:off x="6180240" y="490598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ontent Placeholder 2">
                <a:extLst>
                  <a:ext uri="{FF2B5EF4-FFF2-40B4-BE49-F238E27FC236}">
                    <a16:creationId xmlns:a16="http://schemas.microsoft.com/office/drawing/2014/main" id="{02D01831-8A0F-4A2C-80AF-2A724CF81D25}"/>
                  </a:ext>
                </a:extLst>
              </p:cNvPr>
              <p:cNvSpPr txBox="1">
                <a:spLocks/>
              </p:cNvSpPr>
              <p:nvPr/>
            </p:nvSpPr>
            <p:spPr>
              <a:xfrm rot="19757473">
                <a:off x="7355446" y="557715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32" name="Content Placeholder 2">
                <a:extLst>
                  <a:ext uri="{FF2B5EF4-FFF2-40B4-BE49-F238E27FC236}">
                    <a16:creationId xmlns:a16="http://schemas.microsoft.com/office/drawing/2014/main" id="{3630FF49-0FF7-45D6-B874-9EFC9060214F}"/>
                  </a:ext>
                </a:extLst>
              </p:cNvPr>
              <p:cNvSpPr txBox="1">
                <a:spLocks/>
              </p:cNvSpPr>
              <p:nvPr/>
            </p:nvSpPr>
            <p:spPr>
              <a:xfrm rot="1749894">
                <a:off x="7475368" y="427674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33" name="Content Placeholder 2">
                <a:extLst>
                  <a:ext uri="{FF2B5EF4-FFF2-40B4-BE49-F238E27FC236}">
                    <a16:creationId xmlns:a16="http://schemas.microsoft.com/office/drawing/2014/main" id="{981F1186-AA92-4A69-813E-78AB7C997FFC}"/>
                  </a:ext>
                </a:extLst>
              </p:cNvPr>
              <p:cNvSpPr txBox="1">
                <a:spLocks/>
              </p:cNvSpPr>
              <p:nvPr/>
            </p:nvSpPr>
            <p:spPr>
              <a:xfrm>
                <a:off x="8266090" y="4126589"/>
                <a:ext cx="1118594" cy="25404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r>
                  <a:rPr lang="en-GB" sz="1600" b="0" i="0" u="none" strike="noStrike" dirty="0">
                    <a:solidFill>
                      <a:srgbClr val="222222"/>
                    </a:solidFill>
                    <a:effectLst/>
                    <a:latin typeface="arial" panose="020B0604020202020204" pitchFamily="34" charset="0"/>
                  </a:rPr>
                  <a:t> = </a:t>
                </a:r>
                <a:r>
                  <a:rPr lang="el-GR" sz="1600" b="0" i="0" u="none" strike="noStrike" dirty="0">
                    <a:solidFill>
                      <a:srgbClr val="222222"/>
                    </a:solidFill>
                    <a:effectLst/>
                    <a:latin typeface="Times New Roman" panose="02020603050405020304" pitchFamily="18" charset="0"/>
                  </a:rPr>
                  <a:t>α</a:t>
                </a:r>
                <a:r>
                  <a:rPr lang="en-GB" sz="1600" b="0" i="0" u="none" strike="noStrike" dirty="0">
                    <a:solidFill>
                      <a:srgbClr val="222222"/>
                    </a:solidFill>
                    <a:effectLst/>
                    <a:latin typeface="Times New Roman" panose="02020603050405020304" pitchFamily="18" charset="0"/>
                  </a:rPr>
                  <a:t> + </a:t>
                </a:r>
                <a:r>
                  <a:rPr lang="el-GR" sz="1600" b="0" i="0" u="none" strike="noStrike" dirty="0">
                    <a:solidFill>
                      <a:srgbClr val="222222"/>
                    </a:solidFill>
                    <a:effectLst/>
                    <a:latin typeface="arial" panose="020B0604020202020204" pitchFamily="34" charset="0"/>
                  </a:rPr>
                  <a:t>β</a:t>
                </a:r>
                <a:endParaRPr lang="en-GB" sz="1600" dirty="0"/>
              </a:p>
              <a:p>
                <a:endParaRPr lang="en-GB" sz="1600" dirty="0"/>
              </a:p>
              <a:p>
                <a:endParaRPr lang="en-GB" sz="1600" dirty="0"/>
              </a:p>
            </p:txBody>
          </p:sp>
        </p:grpSp>
      </p:grpSp>
    </p:spTree>
    <p:extLst>
      <p:ext uri="{BB962C8B-B14F-4D97-AF65-F5344CB8AC3E}">
        <p14:creationId xmlns:p14="http://schemas.microsoft.com/office/powerpoint/2010/main" val="2606183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17D6-147A-4D3B-978A-31A7C48BD12E}"/>
              </a:ext>
            </a:extLst>
          </p:cNvPr>
          <p:cNvSpPr>
            <a:spLocks noGrp="1"/>
          </p:cNvSpPr>
          <p:nvPr>
            <p:ph type="title"/>
          </p:nvPr>
        </p:nvSpPr>
        <p:spPr/>
        <p:txBody>
          <a:bodyPr/>
          <a:lstStyle/>
          <a:p>
            <a:r>
              <a:rPr lang="en-GB" dirty="0"/>
              <a:t>Stereo Triangulation</a:t>
            </a:r>
          </a:p>
        </p:txBody>
      </p:sp>
      <p:sp>
        <p:nvSpPr>
          <p:cNvPr id="3" name="Content Placeholder 2">
            <a:extLst>
              <a:ext uri="{FF2B5EF4-FFF2-40B4-BE49-F238E27FC236}">
                <a16:creationId xmlns:a16="http://schemas.microsoft.com/office/drawing/2014/main" id="{F38417E4-65FE-49B7-9EA4-B2E7610886CC}"/>
              </a:ext>
            </a:extLst>
          </p:cNvPr>
          <p:cNvSpPr>
            <a:spLocks noGrp="1"/>
          </p:cNvSpPr>
          <p:nvPr>
            <p:ph idx="1"/>
          </p:nvPr>
        </p:nvSpPr>
        <p:spPr>
          <a:xfrm>
            <a:off x="492125" y="1479468"/>
            <a:ext cx="11180762" cy="1805473"/>
          </a:xfrm>
        </p:spPr>
        <p:txBody>
          <a:bodyPr/>
          <a:lstStyle/>
          <a:p>
            <a:r>
              <a:rPr lang="en-GB" dirty="0">
                <a:solidFill>
                  <a:schemeClr val="accent1"/>
                </a:solidFill>
              </a:rPr>
              <a:t>Active Stereo</a:t>
            </a:r>
          </a:p>
          <a:p>
            <a:pPr>
              <a:lnSpc>
                <a:spcPct val="90000"/>
              </a:lnSpc>
              <a:spcBef>
                <a:spcPct val="0"/>
              </a:spcBef>
              <a:spcAft>
                <a:spcPts val="1600"/>
              </a:spcAft>
            </a:pPr>
            <a:r>
              <a:rPr lang="en-GB" dirty="0"/>
              <a:t>Uses the </a:t>
            </a:r>
            <a:r>
              <a:rPr lang="en-GB" dirty="0">
                <a:ea typeface="ＭＳ Ｐゴシック"/>
                <a:cs typeface="Calibri"/>
              </a:rPr>
              <a:t>same principle, but the system uses an IR projector that projects a random pattern.</a:t>
            </a:r>
          </a:p>
          <a:p>
            <a:pPr>
              <a:lnSpc>
                <a:spcPct val="90000"/>
              </a:lnSpc>
              <a:spcBef>
                <a:spcPct val="0"/>
              </a:spcBef>
              <a:spcAft>
                <a:spcPts val="1600"/>
              </a:spcAft>
            </a:pPr>
            <a:r>
              <a:rPr lang="en-GB" dirty="0">
                <a:ea typeface="ＭＳ Ｐゴシック"/>
                <a:cs typeface="Calibri"/>
              </a:rPr>
              <a:t>Provide additional source of texture that adds details to surfaces (useful in </a:t>
            </a:r>
            <a:r>
              <a:rPr lang="en-US" dirty="0">
                <a:ea typeface="ＭＳ Ｐゴシック"/>
                <a:cs typeface="Calibri"/>
              </a:rPr>
              <a:t>textureless</a:t>
            </a:r>
            <a:r>
              <a:rPr lang="en-GB" dirty="0">
                <a:ea typeface="ＭＳ Ｐゴシック"/>
                <a:cs typeface="Calibri"/>
              </a:rPr>
              <a:t> environments) and additional light source in poor lighting conditions.</a:t>
            </a:r>
            <a:endParaRPr lang="en-GB" dirty="0"/>
          </a:p>
        </p:txBody>
      </p:sp>
      <p:sp>
        <p:nvSpPr>
          <p:cNvPr id="32" name="Content Placeholder 2">
            <a:extLst>
              <a:ext uri="{FF2B5EF4-FFF2-40B4-BE49-F238E27FC236}">
                <a16:creationId xmlns:a16="http://schemas.microsoft.com/office/drawing/2014/main" id="{9119C020-1B35-42C8-BF73-F452119E2DC0}"/>
              </a:ext>
            </a:extLst>
          </p:cNvPr>
          <p:cNvSpPr txBox="1">
            <a:spLocks/>
          </p:cNvSpPr>
          <p:nvPr/>
        </p:nvSpPr>
        <p:spPr>
          <a:xfrm>
            <a:off x="2268496" y="4701552"/>
            <a:ext cx="851532" cy="35282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Projector</a:t>
            </a:r>
          </a:p>
        </p:txBody>
      </p:sp>
      <p:grpSp>
        <p:nvGrpSpPr>
          <p:cNvPr id="54" name="Group 53">
            <a:extLst>
              <a:ext uri="{FF2B5EF4-FFF2-40B4-BE49-F238E27FC236}">
                <a16:creationId xmlns:a16="http://schemas.microsoft.com/office/drawing/2014/main" id="{A35FBCDB-130C-41C7-BADC-006B9FECD298}"/>
              </a:ext>
            </a:extLst>
          </p:cNvPr>
          <p:cNvGrpSpPr/>
          <p:nvPr/>
        </p:nvGrpSpPr>
        <p:grpSpPr>
          <a:xfrm>
            <a:off x="3128132" y="3429000"/>
            <a:ext cx="4541959" cy="2921850"/>
            <a:chOff x="3128132" y="3429000"/>
            <a:chExt cx="4541959" cy="2921850"/>
          </a:xfrm>
        </p:grpSpPr>
        <p:pic>
          <p:nvPicPr>
            <p:cNvPr id="31" name="Graphic 30" descr="Video camera">
              <a:extLst>
                <a:ext uri="{FF2B5EF4-FFF2-40B4-BE49-F238E27FC236}">
                  <a16:creationId xmlns:a16="http://schemas.microsoft.com/office/drawing/2014/main" id="{5320FDEA-DF55-44EF-A4DD-9952BD7C76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8132" y="4261234"/>
              <a:ext cx="914400" cy="914400"/>
            </a:xfrm>
            <a:prstGeom prst="rect">
              <a:avLst/>
            </a:prstGeom>
          </p:spPr>
        </p:pic>
        <p:grpSp>
          <p:nvGrpSpPr>
            <p:cNvPr id="4" name="Group 3">
              <a:extLst>
                <a:ext uri="{FF2B5EF4-FFF2-40B4-BE49-F238E27FC236}">
                  <a16:creationId xmlns:a16="http://schemas.microsoft.com/office/drawing/2014/main" id="{0984ED48-E67A-4867-862F-239451D22C07}"/>
                </a:ext>
              </a:extLst>
            </p:cNvPr>
            <p:cNvGrpSpPr/>
            <p:nvPr/>
          </p:nvGrpSpPr>
          <p:grpSpPr>
            <a:xfrm>
              <a:off x="3297739" y="3429000"/>
              <a:ext cx="4372352" cy="2921850"/>
              <a:chOff x="5197659" y="3572042"/>
              <a:chExt cx="4372352" cy="2921850"/>
            </a:xfrm>
          </p:grpSpPr>
          <p:grpSp>
            <p:nvGrpSpPr>
              <p:cNvPr id="5" name="Group 4">
                <a:extLst>
                  <a:ext uri="{FF2B5EF4-FFF2-40B4-BE49-F238E27FC236}">
                    <a16:creationId xmlns:a16="http://schemas.microsoft.com/office/drawing/2014/main" id="{68146AFD-E9CD-4109-9887-006E311BF6F0}"/>
                  </a:ext>
                </a:extLst>
              </p:cNvPr>
              <p:cNvGrpSpPr/>
              <p:nvPr/>
            </p:nvGrpSpPr>
            <p:grpSpPr>
              <a:xfrm>
                <a:off x="5404189" y="3572042"/>
                <a:ext cx="3923622" cy="2921850"/>
                <a:chOff x="3704508" y="3623378"/>
                <a:chExt cx="3923622" cy="2921850"/>
              </a:xfrm>
            </p:grpSpPr>
            <p:sp>
              <p:nvSpPr>
                <p:cNvPr id="17" name="Arc 16">
                  <a:extLst>
                    <a:ext uri="{FF2B5EF4-FFF2-40B4-BE49-F238E27FC236}">
                      <a16:creationId xmlns:a16="http://schemas.microsoft.com/office/drawing/2014/main" id="{EC0D7470-DD9B-41D4-9AE2-051304EE0BA4}"/>
                    </a:ext>
                  </a:extLst>
                </p:cNvPr>
                <p:cNvSpPr/>
                <p:nvPr/>
              </p:nvSpPr>
              <p:spPr>
                <a:xfrm rot="6293030">
                  <a:off x="4144912" y="362337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18D3941D-6AB8-4701-AE93-6DFCE87AB7A7}"/>
                    </a:ext>
                  </a:extLst>
                </p:cNvPr>
                <p:cNvGrpSpPr/>
                <p:nvPr/>
              </p:nvGrpSpPr>
              <p:grpSpPr>
                <a:xfrm>
                  <a:off x="3704508" y="3708956"/>
                  <a:ext cx="3923622" cy="2836272"/>
                  <a:chOff x="3704508" y="3708956"/>
                  <a:chExt cx="3923622" cy="2836272"/>
                </a:xfrm>
              </p:grpSpPr>
              <p:sp>
                <p:nvSpPr>
                  <p:cNvPr id="19" name="Arc 18">
                    <a:extLst>
                      <a:ext uri="{FF2B5EF4-FFF2-40B4-BE49-F238E27FC236}">
                        <a16:creationId xmlns:a16="http://schemas.microsoft.com/office/drawing/2014/main" id="{B6EE335A-9772-4D1B-B6AE-69ADB2B009DE}"/>
                      </a:ext>
                    </a:extLst>
                  </p:cNvPr>
                  <p:cNvSpPr/>
                  <p:nvPr/>
                </p:nvSpPr>
                <p:spPr>
                  <a:xfrm rot="20398675">
                    <a:off x="4171719" y="563082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6ABD475D-F552-422D-9BB3-9246CC6FA7A6}"/>
                      </a:ext>
                    </a:extLst>
                  </p:cNvPr>
                  <p:cNvGrpSpPr/>
                  <p:nvPr/>
                </p:nvGrpSpPr>
                <p:grpSpPr>
                  <a:xfrm>
                    <a:off x="3704508" y="3708956"/>
                    <a:ext cx="3923622" cy="2661362"/>
                    <a:chOff x="3704508" y="3708956"/>
                    <a:chExt cx="3923622" cy="2661362"/>
                  </a:xfrm>
                </p:grpSpPr>
                <p:pic>
                  <p:nvPicPr>
                    <p:cNvPr id="21" name="Graphic 20" descr="Camera">
                      <a:extLst>
                        <a:ext uri="{FF2B5EF4-FFF2-40B4-BE49-F238E27FC236}">
                          <a16:creationId xmlns:a16="http://schemas.microsoft.com/office/drawing/2014/main" id="{4CF9A2EA-3F2D-410C-AD12-B9A7D90956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4508" y="5594266"/>
                      <a:ext cx="776052" cy="776052"/>
                    </a:xfrm>
                    <a:prstGeom prst="rect">
                      <a:avLst/>
                    </a:prstGeom>
                  </p:spPr>
                </p:pic>
                <p:pic>
                  <p:nvPicPr>
                    <p:cNvPr id="22" name="Graphic 21" descr="Camera">
                      <a:extLst>
                        <a:ext uri="{FF2B5EF4-FFF2-40B4-BE49-F238E27FC236}">
                          <a16:creationId xmlns:a16="http://schemas.microsoft.com/office/drawing/2014/main" id="{6E18BBFF-AD85-4D1C-8EC0-D14AAD6DE0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4508" y="3708956"/>
                      <a:ext cx="776052" cy="776052"/>
                    </a:xfrm>
                    <a:prstGeom prst="rect">
                      <a:avLst/>
                    </a:prstGeom>
                  </p:spPr>
                </p:pic>
                <p:sp>
                  <p:nvSpPr>
                    <p:cNvPr id="23" name="Isosceles Triangle 22">
                      <a:extLst>
                        <a:ext uri="{FF2B5EF4-FFF2-40B4-BE49-F238E27FC236}">
                          <a16:creationId xmlns:a16="http://schemas.microsoft.com/office/drawing/2014/main" id="{A2CDDB94-62F4-445D-9479-637842D61BCF}"/>
                        </a:ext>
                      </a:extLst>
                    </p:cNvPr>
                    <p:cNvSpPr/>
                    <p:nvPr/>
                  </p:nvSpPr>
                  <p:spPr>
                    <a:xfrm rot="5400000">
                      <a:off x="4440470" y="3964983"/>
                      <a:ext cx="2313350" cy="223317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Rubber duck">
                      <a:extLst>
                        <a:ext uri="{FF2B5EF4-FFF2-40B4-BE49-F238E27FC236}">
                          <a16:creationId xmlns:a16="http://schemas.microsoft.com/office/drawing/2014/main" id="{4F5D85F4-B895-43E8-A0FB-E1D87EF3B0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730" y="4485008"/>
                      <a:ext cx="914400" cy="914400"/>
                    </a:xfrm>
                    <a:prstGeom prst="rect">
                      <a:avLst/>
                    </a:prstGeom>
                  </p:spPr>
                </p:pic>
                <p:sp>
                  <p:nvSpPr>
                    <p:cNvPr id="25" name="Content Placeholder 2">
                      <a:extLst>
                        <a:ext uri="{FF2B5EF4-FFF2-40B4-BE49-F238E27FC236}">
                          <a16:creationId xmlns:a16="http://schemas.microsoft.com/office/drawing/2014/main" id="{5C5D75B7-5851-4F55-A8C4-C00E9E703326}"/>
                        </a:ext>
                      </a:extLst>
                    </p:cNvPr>
                    <p:cNvSpPr txBox="1">
                      <a:spLocks/>
                    </p:cNvSpPr>
                    <p:nvPr/>
                  </p:nvSpPr>
                  <p:spPr>
                    <a:xfrm rot="16200000">
                      <a:off x="3969131" y="4821692"/>
                      <a:ext cx="1022857" cy="4593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Baseline = c</a:t>
                      </a:r>
                    </a:p>
                  </p:txBody>
                </p:sp>
                <p:sp>
                  <p:nvSpPr>
                    <p:cNvPr id="26" name="Content Placeholder 2">
                      <a:extLst>
                        <a:ext uri="{FF2B5EF4-FFF2-40B4-BE49-F238E27FC236}">
                          <a16:creationId xmlns:a16="http://schemas.microsoft.com/office/drawing/2014/main" id="{740BC51D-647B-437A-B6EC-5C313ED79BAC}"/>
                        </a:ext>
                      </a:extLst>
                    </p:cNvPr>
                    <p:cNvSpPr txBox="1">
                      <a:spLocks/>
                    </p:cNvSpPr>
                    <p:nvPr/>
                  </p:nvSpPr>
                  <p:spPr>
                    <a:xfrm>
                      <a:off x="4562922" y="4080579"/>
                      <a:ext cx="294641" cy="45936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2000" b="0" i="0" u="none" strike="noStrike" dirty="0">
                          <a:solidFill>
                            <a:srgbClr val="222222"/>
                          </a:solidFill>
                          <a:effectLst/>
                          <a:latin typeface="Times New Roman" panose="02020603050405020304" pitchFamily="18" charset="0"/>
                        </a:rPr>
                        <a:t>α</a:t>
                      </a:r>
                      <a:endParaRPr lang="en-GB" sz="2000" dirty="0"/>
                    </a:p>
                  </p:txBody>
                </p:sp>
                <p:sp>
                  <p:nvSpPr>
                    <p:cNvPr id="27" name="Content Placeholder 2">
                      <a:extLst>
                        <a:ext uri="{FF2B5EF4-FFF2-40B4-BE49-F238E27FC236}">
                          <a16:creationId xmlns:a16="http://schemas.microsoft.com/office/drawing/2014/main" id="{48D37390-BFC2-474B-9353-953C2527A55B}"/>
                        </a:ext>
                      </a:extLst>
                    </p:cNvPr>
                    <p:cNvSpPr txBox="1">
                      <a:spLocks/>
                    </p:cNvSpPr>
                    <p:nvPr/>
                  </p:nvSpPr>
                  <p:spPr>
                    <a:xfrm>
                      <a:off x="4562921" y="588024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β</a:t>
                      </a:r>
                      <a:endParaRPr lang="en-GB" sz="1600" dirty="0"/>
                    </a:p>
                  </p:txBody>
                </p:sp>
                <p:sp>
                  <p:nvSpPr>
                    <p:cNvPr id="28" name="Content Placeholder 2">
                      <a:extLst>
                        <a:ext uri="{FF2B5EF4-FFF2-40B4-BE49-F238E27FC236}">
                          <a16:creationId xmlns:a16="http://schemas.microsoft.com/office/drawing/2014/main" id="{80E3DB17-0C47-49FF-BB0A-61CEC905A03B}"/>
                        </a:ext>
                      </a:extLst>
                    </p:cNvPr>
                    <p:cNvSpPr txBox="1">
                      <a:spLocks/>
                    </p:cNvSpPr>
                    <p:nvPr/>
                  </p:nvSpPr>
                  <p:spPr>
                    <a:xfrm>
                      <a:off x="6138347" y="497761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endParaRPr lang="en-GB" sz="1600" dirty="0"/>
                    </a:p>
                  </p:txBody>
                </p:sp>
                <p:sp>
                  <p:nvSpPr>
                    <p:cNvPr id="29" name="Arc 28">
                      <a:extLst>
                        <a:ext uri="{FF2B5EF4-FFF2-40B4-BE49-F238E27FC236}">
                          <a16:creationId xmlns:a16="http://schemas.microsoft.com/office/drawing/2014/main" id="{1BF9A7DA-B233-4F40-85C4-4264F002B6AA}"/>
                        </a:ext>
                      </a:extLst>
                    </p:cNvPr>
                    <p:cNvSpPr/>
                    <p:nvPr/>
                  </p:nvSpPr>
                  <p:spPr>
                    <a:xfrm rot="13427112">
                      <a:off x="5986233" y="4624367"/>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grpSp>
          </p:grpSp>
          <p:grpSp>
            <p:nvGrpSpPr>
              <p:cNvPr id="6" name="Group 5">
                <a:extLst>
                  <a:ext uri="{FF2B5EF4-FFF2-40B4-BE49-F238E27FC236}">
                    <a16:creationId xmlns:a16="http://schemas.microsoft.com/office/drawing/2014/main" id="{852DB956-7B4B-41DD-88D3-DD1DB7B72FC6}"/>
                  </a:ext>
                </a:extLst>
              </p:cNvPr>
              <p:cNvGrpSpPr/>
              <p:nvPr/>
            </p:nvGrpSpPr>
            <p:grpSpPr>
              <a:xfrm>
                <a:off x="5197659" y="3957170"/>
                <a:ext cx="4372352" cy="2243015"/>
                <a:chOff x="5197659" y="3957170"/>
                <a:chExt cx="4372352" cy="2243015"/>
              </a:xfrm>
            </p:grpSpPr>
            <p:sp>
              <p:nvSpPr>
                <p:cNvPr id="7" name="Content Placeholder 2">
                  <a:extLst>
                    <a:ext uri="{FF2B5EF4-FFF2-40B4-BE49-F238E27FC236}">
                      <a16:creationId xmlns:a16="http://schemas.microsoft.com/office/drawing/2014/main" id="{E4685EF6-E569-4A83-A074-8C2B6614D0EC}"/>
                    </a:ext>
                  </a:extLst>
                </p:cNvPr>
                <p:cNvSpPr txBox="1">
                  <a:spLocks/>
                </p:cNvSpPr>
                <p:nvPr/>
              </p:nvSpPr>
              <p:spPr>
                <a:xfrm>
                  <a:off x="5219683" y="5930955"/>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8" name="Content Placeholder 2">
                  <a:extLst>
                    <a:ext uri="{FF2B5EF4-FFF2-40B4-BE49-F238E27FC236}">
                      <a16:creationId xmlns:a16="http://schemas.microsoft.com/office/drawing/2014/main" id="{72EBBF28-E54D-4FF5-9E76-CDF5C10B3890}"/>
                    </a:ext>
                  </a:extLst>
                </p:cNvPr>
                <p:cNvSpPr txBox="1">
                  <a:spLocks/>
                </p:cNvSpPr>
                <p:nvPr/>
              </p:nvSpPr>
              <p:spPr>
                <a:xfrm>
                  <a:off x="5197659" y="3957170"/>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9" name="Content Placeholder 2">
                  <a:extLst>
                    <a:ext uri="{FF2B5EF4-FFF2-40B4-BE49-F238E27FC236}">
                      <a16:creationId xmlns:a16="http://schemas.microsoft.com/office/drawing/2014/main" id="{B3BBAE1F-48F9-465C-A169-4198EE106D3D}"/>
                    </a:ext>
                  </a:extLst>
                </p:cNvPr>
                <p:cNvSpPr txBox="1">
                  <a:spLocks/>
                </p:cNvSpPr>
                <p:nvPr/>
              </p:nvSpPr>
              <p:spPr>
                <a:xfrm>
                  <a:off x="9239312" y="4886391"/>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C</a:t>
                  </a:r>
                </a:p>
              </p:txBody>
            </p:sp>
            <p:sp>
              <p:nvSpPr>
                <p:cNvPr id="10" name="Content Placeholder 2">
                  <a:extLst>
                    <a:ext uri="{FF2B5EF4-FFF2-40B4-BE49-F238E27FC236}">
                      <a16:creationId xmlns:a16="http://schemas.microsoft.com/office/drawing/2014/main" id="{BDF2C2E3-A5EC-44C0-AAD6-A70AF5171779}"/>
                    </a:ext>
                  </a:extLst>
                </p:cNvPr>
                <p:cNvSpPr txBox="1">
                  <a:spLocks/>
                </p:cNvSpPr>
                <p:nvPr/>
              </p:nvSpPr>
              <p:spPr>
                <a:xfrm>
                  <a:off x="6812603" y="4761001"/>
                  <a:ext cx="569236" cy="1671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depth</a:t>
                  </a:r>
                </a:p>
              </p:txBody>
            </p:sp>
            <p:cxnSp>
              <p:nvCxnSpPr>
                <p:cNvPr id="11" name="Straight Connector 10">
                  <a:extLst>
                    <a:ext uri="{FF2B5EF4-FFF2-40B4-BE49-F238E27FC236}">
                      <a16:creationId xmlns:a16="http://schemas.microsoft.com/office/drawing/2014/main" id="{8880F557-CD11-4BE2-8A18-177B2711EEE2}"/>
                    </a:ext>
                  </a:extLst>
                </p:cNvPr>
                <p:cNvCxnSpPr>
                  <a:cxnSpLocks/>
                  <a:stCxn id="23" idx="0"/>
                  <a:endCxn id="23" idx="3"/>
                </p:cNvCxnSpPr>
                <p:nvPr/>
              </p:nvCxnSpPr>
              <p:spPr>
                <a:xfrm flipH="1">
                  <a:off x="6180241" y="5030232"/>
                  <a:ext cx="22331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7B3B768-F032-44AF-8F09-FB7F5B20AD6F}"/>
                    </a:ext>
                  </a:extLst>
                </p:cNvPr>
                <p:cNvSpPr/>
                <p:nvPr/>
              </p:nvSpPr>
              <p:spPr>
                <a:xfrm>
                  <a:off x="6180241" y="503339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5B039734-9B89-4B21-97BE-5521CD5DB889}"/>
                    </a:ext>
                  </a:extLst>
                </p:cNvPr>
                <p:cNvSpPr/>
                <p:nvPr/>
              </p:nvSpPr>
              <p:spPr>
                <a:xfrm>
                  <a:off x="6180240" y="490598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Content Placeholder 2">
                  <a:extLst>
                    <a:ext uri="{FF2B5EF4-FFF2-40B4-BE49-F238E27FC236}">
                      <a16:creationId xmlns:a16="http://schemas.microsoft.com/office/drawing/2014/main" id="{AEB424FB-EDFF-443F-B670-C9849AD043F7}"/>
                    </a:ext>
                  </a:extLst>
                </p:cNvPr>
                <p:cNvSpPr txBox="1">
                  <a:spLocks/>
                </p:cNvSpPr>
                <p:nvPr/>
              </p:nvSpPr>
              <p:spPr>
                <a:xfrm rot="19757473">
                  <a:off x="7355446" y="557715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15" name="Content Placeholder 2">
                  <a:extLst>
                    <a:ext uri="{FF2B5EF4-FFF2-40B4-BE49-F238E27FC236}">
                      <a16:creationId xmlns:a16="http://schemas.microsoft.com/office/drawing/2014/main" id="{E0A35650-9AD3-4AC8-A6F0-C03C029054B4}"/>
                    </a:ext>
                  </a:extLst>
                </p:cNvPr>
                <p:cNvSpPr txBox="1">
                  <a:spLocks/>
                </p:cNvSpPr>
                <p:nvPr/>
              </p:nvSpPr>
              <p:spPr>
                <a:xfrm rot="1749894">
                  <a:off x="7475368" y="427674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16" name="Content Placeholder 2">
                  <a:extLst>
                    <a:ext uri="{FF2B5EF4-FFF2-40B4-BE49-F238E27FC236}">
                      <a16:creationId xmlns:a16="http://schemas.microsoft.com/office/drawing/2014/main" id="{0DD893A9-7D4F-4603-AD9E-B8177398F05F}"/>
                    </a:ext>
                  </a:extLst>
                </p:cNvPr>
                <p:cNvSpPr txBox="1">
                  <a:spLocks/>
                </p:cNvSpPr>
                <p:nvPr/>
              </p:nvSpPr>
              <p:spPr>
                <a:xfrm>
                  <a:off x="8266090" y="4126589"/>
                  <a:ext cx="1118594" cy="25404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r>
                    <a:rPr lang="en-GB" sz="1600" b="0" i="0" u="none" strike="noStrike" dirty="0">
                      <a:solidFill>
                        <a:srgbClr val="222222"/>
                      </a:solidFill>
                      <a:effectLst/>
                      <a:latin typeface="arial" panose="020B0604020202020204" pitchFamily="34" charset="0"/>
                    </a:rPr>
                    <a:t> = </a:t>
                  </a:r>
                  <a:r>
                    <a:rPr lang="el-GR" sz="1600" b="0" i="0" u="none" strike="noStrike" dirty="0">
                      <a:solidFill>
                        <a:srgbClr val="222222"/>
                      </a:solidFill>
                      <a:effectLst/>
                      <a:latin typeface="Times New Roman" panose="02020603050405020304" pitchFamily="18" charset="0"/>
                    </a:rPr>
                    <a:t>α</a:t>
                  </a:r>
                  <a:r>
                    <a:rPr lang="en-GB" sz="1600" b="0" i="0" u="none" strike="noStrike" dirty="0">
                      <a:solidFill>
                        <a:srgbClr val="222222"/>
                      </a:solidFill>
                      <a:effectLst/>
                      <a:latin typeface="Times New Roman" panose="02020603050405020304" pitchFamily="18" charset="0"/>
                    </a:rPr>
                    <a:t> + </a:t>
                  </a:r>
                  <a:r>
                    <a:rPr lang="el-GR" sz="1600" b="0" i="0" u="none" strike="noStrike" dirty="0">
                      <a:solidFill>
                        <a:srgbClr val="222222"/>
                      </a:solidFill>
                      <a:effectLst/>
                      <a:latin typeface="arial" panose="020B0604020202020204" pitchFamily="34" charset="0"/>
                    </a:rPr>
                    <a:t>β</a:t>
                  </a:r>
                  <a:endParaRPr lang="en-GB" sz="1600" dirty="0"/>
                </a:p>
                <a:p>
                  <a:endParaRPr lang="en-GB" sz="1600" dirty="0"/>
                </a:p>
                <a:p>
                  <a:endParaRPr lang="en-GB" sz="1600" dirty="0"/>
                </a:p>
              </p:txBody>
            </p:sp>
          </p:grpSp>
        </p:grpSp>
        <p:grpSp>
          <p:nvGrpSpPr>
            <p:cNvPr id="53" name="Group 52">
              <a:extLst>
                <a:ext uri="{FF2B5EF4-FFF2-40B4-BE49-F238E27FC236}">
                  <a16:creationId xmlns:a16="http://schemas.microsoft.com/office/drawing/2014/main" id="{04358A6C-C2A8-48B2-B102-C49F7F46645C}"/>
                </a:ext>
              </a:extLst>
            </p:cNvPr>
            <p:cNvGrpSpPr/>
            <p:nvPr/>
          </p:nvGrpSpPr>
          <p:grpSpPr>
            <a:xfrm>
              <a:off x="6815867" y="4778363"/>
              <a:ext cx="228595" cy="256055"/>
              <a:chOff x="6815867" y="4778363"/>
              <a:chExt cx="228595" cy="256055"/>
            </a:xfrm>
          </p:grpSpPr>
          <p:sp>
            <p:nvSpPr>
              <p:cNvPr id="46" name="Rectangle 45">
                <a:extLst>
                  <a:ext uri="{FF2B5EF4-FFF2-40B4-BE49-F238E27FC236}">
                    <a16:creationId xmlns:a16="http://schemas.microsoft.com/office/drawing/2014/main" id="{0698AD9A-6F23-47C7-9ECF-F7C45D448A67}"/>
                  </a:ext>
                </a:extLst>
              </p:cNvPr>
              <p:cNvSpPr/>
              <p:nvPr/>
            </p:nvSpPr>
            <p:spPr>
              <a:xfrm>
                <a:off x="6815867" y="4778364"/>
                <a:ext cx="45719" cy="25605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1D08A702-1086-44EE-88DA-FE5CF5CCA821}"/>
                  </a:ext>
                </a:extLst>
              </p:cNvPr>
              <p:cNvSpPr/>
              <p:nvPr/>
            </p:nvSpPr>
            <p:spPr>
              <a:xfrm>
                <a:off x="6861586" y="4778364"/>
                <a:ext cx="45719" cy="25605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80577D38-0EA3-4380-B02E-464A839463AD}"/>
                  </a:ext>
                </a:extLst>
              </p:cNvPr>
              <p:cNvSpPr/>
              <p:nvPr/>
            </p:nvSpPr>
            <p:spPr>
              <a:xfrm>
                <a:off x="6907305" y="4778364"/>
                <a:ext cx="45719" cy="256054"/>
              </a:xfrm>
              <a:prstGeom prst="rect">
                <a:avLst/>
              </a:prstGeom>
              <a:solidFill>
                <a:srgbClr val="FF0000"/>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9342A392-47A9-426D-A9BA-E44B4FEB2469}"/>
                  </a:ext>
                </a:extLst>
              </p:cNvPr>
              <p:cNvSpPr/>
              <p:nvPr/>
            </p:nvSpPr>
            <p:spPr>
              <a:xfrm>
                <a:off x="6953024" y="4778364"/>
                <a:ext cx="45719" cy="2560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A52228DF-4588-4651-811D-EAEB4EE95D82}"/>
                  </a:ext>
                </a:extLst>
              </p:cNvPr>
              <p:cNvSpPr/>
              <p:nvPr/>
            </p:nvSpPr>
            <p:spPr>
              <a:xfrm>
                <a:off x="6998743" y="4778363"/>
                <a:ext cx="45719" cy="256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56118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75DE8-4BA2-4AE7-B1A2-C213B94BC54D}"/>
              </a:ext>
            </a:extLst>
          </p:cNvPr>
          <p:cNvSpPr>
            <a:spLocks noGrp="1"/>
          </p:cNvSpPr>
          <p:nvPr>
            <p:ph type="title"/>
          </p:nvPr>
        </p:nvSpPr>
        <p:spPr/>
        <p:txBody>
          <a:bodyPr/>
          <a:lstStyle/>
          <a:p>
            <a:r>
              <a:rPr lang="en-GB" dirty="0"/>
              <a:t>Passive/Active Stereo – Depth Calculation</a:t>
            </a:r>
            <a:endParaRPr lang="en-US" dirty="0"/>
          </a:p>
        </p:txBody>
      </p:sp>
      <p:sp>
        <p:nvSpPr>
          <p:cNvPr id="3" name="Content Placeholder 2">
            <a:extLst>
              <a:ext uri="{FF2B5EF4-FFF2-40B4-BE49-F238E27FC236}">
                <a16:creationId xmlns:a16="http://schemas.microsoft.com/office/drawing/2014/main" id="{D1E6D07A-0FD0-420C-B0AD-6330FBB30D2E}"/>
              </a:ext>
            </a:extLst>
          </p:cNvPr>
          <p:cNvSpPr>
            <a:spLocks noGrp="1"/>
          </p:cNvSpPr>
          <p:nvPr>
            <p:ph idx="1"/>
          </p:nvPr>
        </p:nvSpPr>
        <p:spPr/>
        <p:txBody>
          <a:bodyPr/>
          <a:lstStyle/>
          <a:p>
            <a:r>
              <a:rPr lang="en-GB" dirty="0"/>
              <a:t>In order to calculate the depth, we can use the following formula: </a:t>
            </a:r>
            <a:endParaRPr lang="en-US" dirty="0"/>
          </a:p>
        </p:txBody>
      </p:sp>
      <p:grpSp>
        <p:nvGrpSpPr>
          <p:cNvPr id="4" name="Group 3">
            <a:extLst>
              <a:ext uri="{FF2B5EF4-FFF2-40B4-BE49-F238E27FC236}">
                <a16:creationId xmlns:a16="http://schemas.microsoft.com/office/drawing/2014/main" id="{8CE9F4AB-487C-40CD-B95B-31FCB7105B18}"/>
              </a:ext>
            </a:extLst>
          </p:cNvPr>
          <p:cNvGrpSpPr/>
          <p:nvPr/>
        </p:nvGrpSpPr>
        <p:grpSpPr>
          <a:xfrm>
            <a:off x="6386910" y="2488930"/>
            <a:ext cx="4392828" cy="2921850"/>
            <a:chOff x="5197659" y="3572042"/>
            <a:chExt cx="4392828" cy="2921850"/>
          </a:xfrm>
        </p:grpSpPr>
        <p:grpSp>
          <p:nvGrpSpPr>
            <p:cNvPr id="5" name="Group 4">
              <a:extLst>
                <a:ext uri="{FF2B5EF4-FFF2-40B4-BE49-F238E27FC236}">
                  <a16:creationId xmlns:a16="http://schemas.microsoft.com/office/drawing/2014/main" id="{3951B159-AB17-4554-94AF-E96CCD5A05CB}"/>
                </a:ext>
              </a:extLst>
            </p:cNvPr>
            <p:cNvGrpSpPr/>
            <p:nvPr/>
          </p:nvGrpSpPr>
          <p:grpSpPr>
            <a:xfrm>
              <a:off x="5404189" y="3572042"/>
              <a:ext cx="3923622" cy="2921850"/>
              <a:chOff x="3704508" y="3623378"/>
              <a:chExt cx="3923622" cy="2921850"/>
            </a:xfrm>
          </p:grpSpPr>
          <p:sp>
            <p:nvSpPr>
              <p:cNvPr id="17" name="Arc 16">
                <a:extLst>
                  <a:ext uri="{FF2B5EF4-FFF2-40B4-BE49-F238E27FC236}">
                    <a16:creationId xmlns:a16="http://schemas.microsoft.com/office/drawing/2014/main" id="{A4C69830-D831-420F-B7BE-2ED64E2E7B19}"/>
                  </a:ext>
                </a:extLst>
              </p:cNvPr>
              <p:cNvSpPr/>
              <p:nvPr/>
            </p:nvSpPr>
            <p:spPr>
              <a:xfrm rot="6293030">
                <a:off x="4144912" y="362337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B51E2D8F-D43E-423E-99B6-34577DF67046}"/>
                  </a:ext>
                </a:extLst>
              </p:cNvPr>
              <p:cNvGrpSpPr/>
              <p:nvPr/>
            </p:nvGrpSpPr>
            <p:grpSpPr>
              <a:xfrm>
                <a:off x="3704508" y="3708956"/>
                <a:ext cx="3923622" cy="2836272"/>
                <a:chOff x="3704508" y="3708956"/>
                <a:chExt cx="3923622" cy="2836272"/>
              </a:xfrm>
            </p:grpSpPr>
            <p:sp>
              <p:nvSpPr>
                <p:cNvPr id="19" name="Arc 18">
                  <a:extLst>
                    <a:ext uri="{FF2B5EF4-FFF2-40B4-BE49-F238E27FC236}">
                      <a16:creationId xmlns:a16="http://schemas.microsoft.com/office/drawing/2014/main" id="{FC9B2E85-E226-433A-B43B-65EABC457B62}"/>
                    </a:ext>
                  </a:extLst>
                </p:cNvPr>
                <p:cNvSpPr/>
                <p:nvPr/>
              </p:nvSpPr>
              <p:spPr>
                <a:xfrm rot="20398675">
                  <a:off x="4171719" y="563082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8BDDCFE0-6F40-471E-B821-21E6EA38CED7}"/>
                    </a:ext>
                  </a:extLst>
                </p:cNvPr>
                <p:cNvGrpSpPr/>
                <p:nvPr/>
              </p:nvGrpSpPr>
              <p:grpSpPr>
                <a:xfrm>
                  <a:off x="3704508" y="3708956"/>
                  <a:ext cx="3923622" cy="2661362"/>
                  <a:chOff x="3704508" y="3708956"/>
                  <a:chExt cx="3923622" cy="2661362"/>
                </a:xfrm>
              </p:grpSpPr>
              <p:pic>
                <p:nvPicPr>
                  <p:cNvPr id="21" name="Graphic 20" descr="Camera">
                    <a:extLst>
                      <a:ext uri="{FF2B5EF4-FFF2-40B4-BE49-F238E27FC236}">
                        <a16:creationId xmlns:a16="http://schemas.microsoft.com/office/drawing/2014/main" id="{60354D21-DF01-419A-8CF6-F7FA6F60FE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508" y="5594266"/>
                    <a:ext cx="776052" cy="776052"/>
                  </a:xfrm>
                  <a:prstGeom prst="rect">
                    <a:avLst/>
                  </a:prstGeom>
                </p:spPr>
              </p:pic>
              <p:pic>
                <p:nvPicPr>
                  <p:cNvPr id="22" name="Graphic 21" descr="Camera">
                    <a:extLst>
                      <a:ext uri="{FF2B5EF4-FFF2-40B4-BE49-F238E27FC236}">
                        <a16:creationId xmlns:a16="http://schemas.microsoft.com/office/drawing/2014/main" id="{AEED3EF8-50E5-4133-B712-6187982AA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508" y="3708956"/>
                    <a:ext cx="776052" cy="776052"/>
                  </a:xfrm>
                  <a:prstGeom prst="rect">
                    <a:avLst/>
                  </a:prstGeom>
                </p:spPr>
              </p:pic>
              <p:sp>
                <p:nvSpPr>
                  <p:cNvPr id="23" name="Isosceles Triangle 22">
                    <a:extLst>
                      <a:ext uri="{FF2B5EF4-FFF2-40B4-BE49-F238E27FC236}">
                        <a16:creationId xmlns:a16="http://schemas.microsoft.com/office/drawing/2014/main" id="{74069E25-21D0-4FE4-94F7-EC0D23535131}"/>
                      </a:ext>
                    </a:extLst>
                  </p:cNvPr>
                  <p:cNvSpPr/>
                  <p:nvPr/>
                </p:nvSpPr>
                <p:spPr>
                  <a:xfrm rot="5400000">
                    <a:off x="4440470" y="3964983"/>
                    <a:ext cx="2313350" cy="223317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Graphic 23" descr="Rubber duck">
                    <a:extLst>
                      <a:ext uri="{FF2B5EF4-FFF2-40B4-BE49-F238E27FC236}">
                        <a16:creationId xmlns:a16="http://schemas.microsoft.com/office/drawing/2014/main" id="{D8C00997-685D-468E-A6CB-77F243566B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730" y="4485008"/>
                    <a:ext cx="914400" cy="914400"/>
                  </a:xfrm>
                  <a:prstGeom prst="rect">
                    <a:avLst/>
                  </a:prstGeom>
                </p:spPr>
              </p:pic>
              <p:sp>
                <p:nvSpPr>
                  <p:cNvPr id="25" name="Content Placeholder 2">
                    <a:extLst>
                      <a:ext uri="{FF2B5EF4-FFF2-40B4-BE49-F238E27FC236}">
                        <a16:creationId xmlns:a16="http://schemas.microsoft.com/office/drawing/2014/main" id="{0C38F43B-421D-4019-B7F8-348D53AA9AF0}"/>
                      </a:ext>
                    </a:extLst>
                  </p:cNvPr>
                  <p:cNvSpPr txBox="1">
                    <a:spLocks/>
                  </p:cNvSpPr>
                  <p:nvPr/>
                </p:nvSpPr>
                <p:spPr>
                  <a:xfrm rot="16200000">
                    <a:off x="3969131" y="4821692"/>
                    <a:ext cx="1022857" cy="4593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Baseline = c</a:t>
                    </a:r>
                  </a:p>
                </p:txBody>
              </p:sp>
              <p:sp>
                <p:nvSpPr>
                  <p:cNvPr id="26" name="Content Placeholder 2">
                    <a:extLst>
                      <a:ext uri="{FF2B5EF4-FFF2-40B4-BE49-F238E27FC236}">
                        <a16:creationId xmlns:a16="http://schemas.microsoft.com/office/drawing/2014/main" id="{3B67723B-5412-497A-9B13-176A5CA08005}"/>
                      </a:ext>
                    </a:extLst>
                  </p:cNvPr>
                  <p:cNvSpPr txBox="1">
                    <a:spLocks/>
                  </p:cNvSpPr>
                  <p:nvPr/>
                </p:nvSpPr>
                <p:spPr>
                  <a:xfrm>
                    <a:off x="4562922" y="4080579"/>
                    <a:ext cx="294641" cy="45936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2000" b="0" i="0" u="none" strike="noStrike" dirty="0">
                        <a:solidFill>
                          <a:srgbClr val="222222"/>
                        </a:solidFill>
                        <a:effectLst/>
                        <a:latin typeface="Times New Roman" panose="02020603050405020304" pitchFamily="18" charset="0"/>
                      </a:rPr>
                      <a:t>α</a:t>
                    </a:r>
                    <a:endParaRPr lang="en-GB" sz="2000" dirty="0"/>
                  </a:p>
                </p:txBody>
              </p:sp>
              <p:sp>
                <p:nvSpPr>
                  <p:cNvPr id="27" name="Content Placeholder 2">
                    <a:extLst>
                      <a:ext uri="{FF2B5EF4-FFF2-40B4-BE49-F238E27FC236}">
                        <a16:creationId xmlns:a16="http://schemas.microsoft.com/office/drawing/2014/main" id="{4276E1BB-4106-4440-9B7B-A18C6CFC6B59}"/>
                      </a:ext>
                    </a:extLst>
                  </p:cNvPr>
                  <p:cNvSpPr txBox="1">
                    <a:spLocks/>
                  </p:cNvSpPr>
                  <p:nvPr/>
                </p:nvSpPr>
                <p:spPr>
                  <a:xfrm>
                    <a:off x="4562921" y="588024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β</a:t>
                    </a:r>
                    <a:endParaRPr lang="en-GB" sz="1600" dirty="0"/>
                  </a:p>
                </p:txBody>
              </p:sp>
              <p:sp>
                <p:nvSpPr>
                  <p:cNvPr id="28" name="Content Placeholder 2">
                    <a:extLst>
                      <a:ext uri="{FF2B5EF4-FFF2-40B4-BE49-F238E27FC236}">
                        <a16:creationId xmlns:a16="http://schemas.microsoft.com/office/drawing/2014/main" id="{0529DD02-FE8B-4DE0-876C-7D857CDF8252}"/>
                      </a:ext>
                    </a:extLst>
                  </p:cNvPr>
                  <p:cNvSpPr txBox="1">
                    <a:spLocks/>
                  </p:cNvSpPr>
                  <p:nvPr/>
                </p:nvSpPr>
                <p:spPr>
                  <a:xfrm>
                    <a:off x="6138347" y="497761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endParaRPr lang="en-GB" sz="1600" dirty="0"/>
                  </a:p>
                </p:txBody>
              </p:sp>
              <p:sp>
                <p:nvSpPr>
                  <p:cNvPr id="29" name="Arc 28">
                    <a:extLst>
                      <a:ext uri="{FF2B5EF4-FFF2-40B4-BE49-F238E27FC236}">
                        <a16:creationId xmlns:a16="http://schemas.microsoft.com/office/drawing/2014/main" id="{C09B00A7-B477-4319-AECC-05ACF51A7F1D}"/>
                      </a:ext>
                    </a:extLst>
                  </p:cNvPr>
                  <p:cNvSpPr/>
                  <p:nvPr/>
                </p:nvSpPr>
                <p:spPr>
                  <a:xfrm rot="13427112">
                    <a:off x="5986233" y="4624367"/>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grpSp>
        </p:grpSp>
        <p:grpSp>
          <p:nvGrpSpPr>
            <p:cNvPr id="6" name="Group 5">
              <a:extLst>
                <a:ext uri="{FF2B5EF4-FFF2-40B4-BE49-F238E27FC236}">
                  <a16:creationId xmlns:a16="http://schemas.microsoft.com/office/drawing/2014/main" id="{0A1037D1-A10A-4483-8C41-1CC245B42CF5}"/>
                </a:ext>
              </a:extLst>
            </p:cNvPr>
            <p:cNvGrpSpPr/>
            <p:nvPr/>
          </p:nvGrpSpPr>
          <p:grpSpPr>
            <a:xfrm>
              <a:off x="5197659" y="3957170"/>
              <a:ext cx="4392828" cy="2243015"/>
              <a:chOff x="5197659" y="3957170"/>
              <a:chExt cx="4392828" cy="2243015"/>
            </a:xfrm>
          </p:grpSpPr>
          <p:sp>
            <p:nvSpPr>
              <p:cNvPr id="7" name="Content Placeholder 2">
                <a:extLst>
                  <a:ext uri="{FF2B5EF4-FFF2-40B4-BE49-F238E27FC236}">
                    <a16:creationId xmlns:a16="http://schemas.microsoft.com/office/drawing/2014/main" id="{9C0E34FC-23AA-42B7-A049-BBA1D7DC29E7}"/>
                  </a:ext>
                </a:extLst>
              </p:cNvPr>
              <p:cNvSpPr txBox="1">
                <a:spLocks/>
              </p:cNvSpPr>
              <p:nvPr/>
            </p:nvSpPr>
            <p:spPr>
              <a:xfrm>
                <a:off x="5219683" y="5930955"/>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8" name="Content Placeholder 2">
                <a:extLst>
                  <a:ext uri="{FF2B5EF4-FFF2-40B4-BE49-F238E27FC236}">
                    <a16:creationId xmlns:a16="http://schemas.microsoft.com/office/drawing/2014/main" id="{00E4EE83-527D-4ADD-8B7B-6F888EFDE10F}"/>
                  </a:ext>
                </a:extLst>
              </p:cNvPr>
              <p:cNvSpPr txBox="1">
                <a:spLocks/>
              </p:cNvSpPr>
              <p:nvPr/>
            </p:nvSpPr>
            <p:spPr>
              <a:xfrm>
                <a:off x="5197659" y="3957170"/>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9" name="Content Placeholder 2">
                <a:extLst>
                  <a:ext uri="{FF2B5EF4-FFF2-40B4-BE49-F238E27FC236}">
                    <a16:creationId xmlns:a16="http://schemas.microsoft.com/office/drawing/2014/main" id="{B928C7C1-F128-4FCB-8977-0DA192B14F2B}"/>
                  </a:ext>
                </a:extLst>
              </p:cNvPr>
              <p:cNvSpPr txBox="1">
                <a:spLocks/>
              </p:cNvSpPr>
              <p:nvPr/>
            </p:nvSpPr>
            <p:spPr>
              <a:xfrm>
                <a:off x="9259788" y="4928188"/>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C</a:t>
                </a:r>
              </a:p>
            </p:txBody>
          </p:sp>
          <p:sp>
            <p:nvSpPr>
              <p:cNvPr id="10" name="Content Placeholder 2">
                <a:extLst>
                  <a:ext uri="{FF2B5EF4-FFF2-40B4-BE49-F238E27FC236}">
                    <a16:creationId xmlns:a16="http://schemas.microsoft.com/office/drawing/2014/main" id="{597F115B-6704-42DD-AE66-D385B5C9D381}"/>
                  </a:ext>
                </a:extLst>
              </p:cNvPr>
              <p:cNvSpPr txBox="1">
                <a:spLocks/>
              </p:cNvSpPr>
              <p:nvPr/>
            </p:nvSpPr>
            <p:spPr>
              <a:xfrm>
                <a:off x="6812603" y="4761001"/>
                <a:ext cx="569236" cy="1671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depth</a:t>
                </a:r>
              </a:p>
            </p:txBody>
          </p:sp>
          <p:cxnSp>
            <p:nvCxnSpPr>
              <p:cNvPr id="11" name="Straight Connector 10">
                <a:extLst>
                  <a:ext uri="{FF2B5EF4-FFF2-40B4-BE49-F238E27FC236}">
                    <a16:creationId xmlns:a16="http://schemas.microsoft.com/office/drawing/2014/main" id="{F144C16B-33C0-4C9F-B731-7929E759CB75}"/>
                  </a:ext>
                </a:extLst>
              </p:cNvPr>
              <p:cNvCxnSpPr>
                <a:cxnSpLocks/>
                <a:stCxn id="23" idx="0"/>
                <a:endCxn id="23" idx="3"/>
              </p:cNvCxnSpPr>
              <p:nvPr/>
            </p:nvCxnSpPr>
            <p:spPr>
              <a:xfrm flipH="1">
                <a:off x="6180241" y="5030232"/>
                <a:ext cx="22331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CF2FDF-92F6-4D67-BCD2-E91AB832E782}"/>
                  </a:ext>
                </a:extLst>
              </p:cNvPr>
              <p:cNvSpPr/>
              <p:nvPr/>
            </p:nvSpPr>
            <p:spPr>
              <a:xfrm>
                <a:off x="6180241" y="503339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6902122E-E81B-4E30-909B-D8196CFA8BCD}"/>
                  </a:ext>
                </a:extLst>
              </p:cNvPr>
              <p:cNvSpPr/>
              <p:nvPr/>
            </p:nvSpPr>
            <p:spPr>
              <a:xfrm>
                <a:off x="6180240" y="490598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Content Placeholder 2">
                <a:extLst>
                  <a:ext uri="{FF2B5EF4-FFF2-40B4-BE49-F238E27FC236}">
                    <a16:creationId xmlns:a16="http://schemas.microsoft.com/office/drawing/2014/main" id="{88A44565-547F-41D7-BDDF-87E38F2DA5DE}"/>
                  </a:ext>
                </a:extLst>
              </p:cNvPr>
              <p:cNvSpPr txBox="1">
                <a:spLocks/>
              </p:cNvSpPr>
              <p:nvPr/>
            </p:nvSpPr>
            <p:spPr>
              <a:xfrm rot="19757473">
                <a:off x="7355446" y="557715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15" name="Content Placeholder 2">
                <a:extLst>
                  <a:ext uri="{FF2B5EF4-FFF2-40B4-BE49-F238E27FC236}">
                    <a16:creationId xmlns:a16="http://schemas.microsoft.com/office/drawing/2014/main" id="{51CE1F61-399A-484E-B15C-A3CA8E7C59A6}"/>
                  </a:ext>
                </a:extLst>
              </p:cNvPr>
              <p:cNvSpPr txBox="1">
                <a:spLocks/>
              </p:cNvSpPr>
              <p:nvPr/>
            </p:nvSpPr>
            <p:spPr>
              <a:xfrm rot="1749894">
                <a:off x="7475368" y="427674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16" name="Content Placeholder 2">
                <a:extLst>
                  <a:ext uri="{FF2B5EF4-FFF2-40B4-BE49-F238E27FC236}">
                    <a16:creationId xmlns:a16="http://schemas.microsoft.com/office/drawing/2014/main" id="{271D2C36-1F54-4472-AF24-C84071F95C7B}"/>
                  </a:ext>
                </a:extLst>
              </p:cNvPr>
              <p:cNvSpPr txBox="1">
                <a:spLocks/>
              </p:cNvSpPr>
              <p:nvPr/>
            </p:nvSpPr>
            <p:spPr>
              <a:xfrm>
                <a:off x="8266090" y="4126589"/>
                <a:ext cx="1118594" cy="25404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r>
                  <a:rPr lang="en-GB" sz="1600" b="0" i="0" u="none" strike="noStrike" dirty="0">
                    <a:solidFill>
                      <a:srgbClr val="222222"/>
                    </a:solidFill>
                    <a:effectLst/>
                    <a:latin typeface="arial" panose="020B0604020202020204" pitchFamily="34" charset="0"/>
                  </a:rPr>
                  <a:t> = </a:t>
                </a:r>
                <a:r>
                  <a:rPr lang="el-GR" sz="1600" b="0" i="0" u="none" strike="noStrike" dirty="0">
                    <a:solidFill>
                      <a:srgbClr val="222222"/>
                    </a:solidFill>
                    <a:effectLst/>
                    <a:latin typeface="Times New Roman" panose="02020603050405020304" pitchFamily="18" charset="0"/>
                  </a:rPr>
                  <a:t>α</a:t>
                </a:r>
                <a:r>
                  <a:rPr lang="en-GB" sz="1600" b="0" i="0" u="none" strike="noStrike" dirty="0">
                    <a:solidFill>
                      <a:srgbClr val="222222"/>
                    </a:solidFill>
                    <a:effectLst/>
                    <a:latin typeface="Times New Roman" panose="02020603050405020304" pitchFamily="18" charset="0"/>
                  </a:rPr>
                  <a:t> + </a:t>
                </a:r>
                <a:r>
                  <a:rPr lang="el-GR" sz="1600" b="0" i="0" u="none" strike="noStrike" dirty="0">
                    <a:solidFill>
                      <a:srgbClr val="222222"/>
                    </a:solidFill>
                    <a:effectLst/>
                    <a:latin typeface="arial" panose="020B0604020202020204" pitchFamily="34" charset="0"/>
                  </a:rPr>
                  <a:t>β</a:t>
                </a:r>
                <a:endParaRPr lang="en-GB" sz="1600" dirty="0"/>
              </a:p>
              <a:p>
                <a:endParaRPr lang="en-GB" sz="1600" dirty="0"/>
              </a:p>
              <a:p>
                <a:endParaRPr lang="en-GB" sz="1600" dirty="0"/>
              </a:p>
            </p:txBody>
          </p:sp>
        </p:grpSp>
      </p:grpSp>
      <mc:AlternateContent xmlns:mc="http://schemas.openxmlformats.org/markup-compatibility/2006" xmlns:a14="http://schemas.microsoft.com/office/drawing/2010/main">
        <mc:Choice Requires="a14">
          <p:sp>
            <p:nvSpPr>
              <p:cNvPr id="31" name="Content Placeholder 2">
                <a:extLst>
                  <a:ext uri="{FF2B5EF4-FFF2-40B4-BE49-F238E27FC236}">
                    <a16:creationId xmlns:a16="http://schemas.microsoft.com/office/drawing/2014/main" id="{AF5DCCF4-BA1F-4E64-BE3F-7486C2D698D7}"/>
                  </a:ext>
                </a:extLst>
              </p:cNvPr>
              <p:cNvSpPr txBox="1">
                <a:spLocks/>
              </p:cNvSpPr>
              <p:nvPr/>
            </p:nvSpPr>
            <p:spPr>
              <a:xfrm>
                <a:off x="1628127" y="2783227"/>
                <a:ext cx="3748258" cy="29634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f>
                        <m:fPr>
                          <m:ctrlPr>
                            <a:rPr lang="en-GB" sz="1600" b="0" i="1" smtClean="0">
                              <a:latin typeface="Cambria Math" panose="02040503050406030204" pitchFamily="18" charset="0"/>
                            </a:rPr>
                          </m:ctrlPr>
                        </m:fPr>
                        <m:num>
                          <m:r>
                            <a:rPr lang="en-GB" sz="1600" b="0" i="1" smtClean="0">
                              <a:latin typeface="Cambria Math" panose="02040503050406030204" pitchFamily="18" charset="0"/>
                            </a:rPr>
                            <m:t>𝑏</m:t>
                          </m:r>
                        </m:num>
                        <m:den>
                          <m:func>
                            <m:funcPr>
                              <m:ctrlPr>
                                <a:rPr lang="en-GB" sz="1600" b="0" i="1" smtClean="0">
                                  <a:latin typeface="Cambria Math" panose="02040503050406030204" pitchFamily="18" charset="0"/>
                                </a:rPr>
                              </m:ctrlPr>
                            </m:funcPr>
                            <m:fName>
                              <m:r>
                                <m:rPr>
                                  <m:sty m:val="p"/>
                                </m:rPr>
                                <a:rPr lang="en-GB" sz="1600" b="0" i="0" smtClean="0">
                                  <a:latin typeface="Cambria Math" panose="02040503050406030204" pitchFamily="18" charset="0"/>
                                </a:rPr>
                                <m:t>sin</m:t>
                              </m:r>
                            </m:fName>
                            <m:e>
                              <m:d>
                                <m:dPr>
                                  <m:ctrlPr>
                                    <a:rPr lang="en-GB" sz="1600" b="0" i="1" smtClean="0">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den>
                      </m:f>
                      <m:r>
                        <a:rPr lang="en-GB" sz="1600" b="0" i="1" smtClean="0">
                          <a:solidFill>
                            <a:srgbClr val="222222"/>
                          </a:solidFill>
                          <a:latin typeface="Cambria Math" panose="02040503050406030204" pitchFamily="18" charset="0"/>
                        </a:rPr>
                        <m:t>=</m:t>
                      </m:r>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c</m:t>
                          </m:r>
                        </m:num>
                        <m:den>
                          <m:r>
                            <a:rPr lang="en-GB" sz="1600" b="0" i="1" smtClean="0">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Θ</m:t>
                              </m:r>
                              <m:r>
                                <m:rPr>
                                  <m:nor/>
                                </m:rPr>
                                <a:rPr lang="en-GB" sz="1600" dirty="0"/>
                                <m:t> </m:t>
                              </m:r>
                            </m:e>
                          </m:d>
                        </m:den>
                      </m:f>
                    </m:oMath>
                  </m:oMathPara>
                </a14:m>
                <a:endParaRPr lang="en-GB" sz="1600" dirty="0">
                  <a:solidFill>
                    <a:srgbClr val="222222"/>
                  </a:solidFill>
                </a:endParaRPr>
              </a:p>
              <a:p>
                <a:pPr algn="ctr"/>
                <a:r>
                  <a:rPr lang="en-GB" sz="1600" dirty="0"/>
                  <a:t>b </a:t>
                </a:r>
                <a14:m>
                  <m:oMath xmlns:m="http://schemas.openxmlformats.org/officeDocument/2006/math">
                    <m:r>
                      <a:rPr lang="en-GB" sz="1600" b="0" i="1" smtClean="0">
                        <a:solidFill>
                          <a:srgbClr val="222222"/>
                        </a:solidFill>
                        <a:latin typeface="Cambria Math" panose="02040503050406030204" pitchFamily="18" charset="0"/>
                      </a:rPr>
                      <m:t>=</m:t>
                    </m:r>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b="0" i="1" smtClean="0">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Θ</m:t>
                            </m:r>
                            <m:r>
                              <m:rPr>
                                <m:nor/>
                              </m:rPr>
                              <a:rPr lang="en-GB" sz="1600" dirty="0"/>
                              <m:t> </m:t>
                            </m:r>
                          </m:e>
                        </m:d>
                      </m:den>
                    </m:f>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pPr algn="ctr"/>
                <a:r>
                  <a:rPr lang="en-GB" sz="1600" dirty="0"/>
                  <a:t>b = </a:t>
                </a:r>
                <a14:m>
                  <m:oMath xmlns:m="http://schemas.openxmlformats.org/officeDocument/2006/math">
                    <m:f>
                      <m:fPr>
                        <m:ctrlPr>
                          <a:rPr lang="en-GB" sz="1600" b="0" i="1" smtClean="0">
                            <a:solidFill>
                              <a:srgbClr val="222222"/>
                            </a:solidFill>
                            <a:latin typeface="Cambria Math" panose="02040503050406030204" pitchFamily="18" charset="0"/>
                          </a:rPr>
                        </m:ctrlPr>
                      </m:fPr>
                      <m:num>
                        <m:r>
                          <m:rPr>
                            <m:sty m:val="p"/>
                          </m:rPr>
                          <a:rPr lang="en-GB" sz="1600" b="0" i="0" smtClean="0">
                            <a:solidFill>
                              <a:srgbClr val="222222"/>
                            </a:solidFill>
                            <a:latin typeface="Cambria Math" panose="02040503050406030204" pitchFamily="18" charset="0"/>
                          </a:rPr>
                          <m:t>depth</m:t>
                        </m:r>
                      </m:num>
                      <m:den>
                        <m:r>
                          <a:rPr lang="en-GB" sz="1600" b="0" i="1" smtClean="0">
                            <a:solidFill>
                              <a:srgbClr val="222222"/>
                            </a:solidFill>
                            <a:latin typeface="Cambria Math" panose="02040503050406030204" pitchFamily="18" charset="0"/>
                          </a:rPr>
                          <m:t>𝑠𝑖𝑛</m:t>
                        </m:r>
                        <m:d>
                          <m:dPr>
                            <m:ctrlPr>
                              <a:rPr lang="en-GB" sz="1600" i="1" smtClean="0">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m:t> </m:t>
                            </m:r>
                          </m:e>
                        </m:d>
                      </m:den>
                    </m:f>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pPr algn="ctr"/>
                <a14:m>
                  <m:oMath xmlns:m="http://schemas.openxmlformats.org/officeDocument/2006/math">
                    <m:r>
                      <a:rPr lang="en-GB" sz="1600" b="0" i="1" smtClean="0">
                        <a:solidFill>
                          <a:srgbClr val="222222"/>
                        </a:solidFill>
                        <a:latin typeface="Cambria Math" panose="02040503050406030204" pitchFamily="18" charset="0"/>
                      </a:rPr>
                      <m:t>𝑑𝑒𝑝𝑡h</m:t>
                    </m:r>
                  </m:oMath>
                </a14:m>
                <a:r>
                  <a:rPr lang="en-GB" sz="1600" dirty="0"/>
                  <a:t> = </a:t>
                </a:r>
                <a14:m>
                  <m:oMath xmlns:m="http://schemas.openxmlformats.org/officeDocument/2006/math">
                    <m:f>
                      <m:fPr>
                        <m:ctrlPr>
                          <a:rPr lang="en-GB" sz="1600" i="1">
                            <a:solidFill>
                              <a:srgbClr val="222222"/>
                            </a:solidFill>
                            <a:latin typeface="Cambria Math" panose="02040503050406030204" pitchFamily="18" charset="0"/>
                          </a:rPr>
                        </m:ctrlPr>
                      </m:fPr>
                      <m:num>
                        <m:r>
                          <m:rPr>
                            <m:sty m:val="p"/>
                          </m:rPr>
                          <a:rPr lang="en-GB" sz="1600">
                            <a:solidFill>
                              <a:srgbClr val="222222"/>
                            </a:solidFill>
                            <a:latin typeface="Cambria Math" panose="02040503050406030204" pitchFamily="18" charset="0"/>
                          </a:rPr>
                          <m:t>c</m:t>
                        </m:r>
                        <m:func>
                          <m:funcPr>
                            <m:ctrlPr>
                              <a:rPr lang="en-GB" sz="1600" i="1">
                                <a:latin typeface="Cambria Math" panose="02040503050406030204" pitchFamily="18" charset="0"/>
                              </a:rPr>
                            </m:ctrlPr>
                          </m:funcPr>
                          <m:fName>
                            <m:r>
                              <m:rPr>
                                <m:sty m:val="p"/>
                              </m:rPr>
                              <a:rPr lang="en-GB" sz="1600">
                                <a:latin typeface="Cambria Math" panose="02040503050406030204" pitchFamily="18" charset="0"/>
                              </a:rPr>
                              <m:t>sin</m:t>
                            </m:r>
                          </m:fName>
                          <m:e>
                            <m:d>
                              <m:dPr>
                                <m:ctrlPr>
                                  <a:rPr lang="en-GB" sz="1600" i="1">
                                    <a:latin typeface="Cambria Math" panose="02040503050406030204" pitchFamily="18" charset="0"/>
                                  </a:rPr>
                                </m:ctrlPr>
                              </m:dPr>
                              <m:e>
                                <m:r>
                                  <m:rPr>
                                    <m:nor/>
                                  </m:rPr>
                                  <a:rPr lang="el-GR" sz="1600" dirty="0">
                                    <a:solidFill>
                                      <a:srgbClr val="222222"/>
                                    </a:solidFill>
                                    <a:latin typeface="arial" panose="020B0604020202020204" pitchFamily="34" charset="0"/>
                                  </a:rPr>
                                  <m:t>β</m:t>
                                </m:r>
                              </m:e>
                            </m:d>
                          </m:e>
                        </m:func>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m:t> </m:t>
                            </m:r>
                          </m:e>
                        </m:d>
                      </m:num>
                      <m:den>
                        <m:r>
                          <a:rPr lang="en-GB" sz="1600" i="1">
                            <a:solidFill>
                              <a:srgbClr val="222222"/>
                            </a:solidFill>
                            <a:latin typeface="Cambria Math" panose="02040503050406030204" pitchFamily="18" charset="0"/>
                          </a:rPr>
                          <m:t>𝑠𝑖𝑛</m:t>
                        </m:r>
                        <m:d>
                          <m:dPr>
                            <m:ctrlPr>
                              <a:rPr lang="en-GB" sz="1600" i="1">
                                <a:latin typeface="Cambria Math" panose="02040503050406030204" pitchFamily="18" charset="0"/>
                              </a:rPr>
                            </m:ctrlPr>
                          </m:dPr>
                          <m:e>
                            <m:r>
                              <m:rPr>
                                <m:nor/>
                              </m:rPr>
                              <a:rPr lang="el-GR" sz="1600" dirty="0">
                                <a:solidFill>
                                  <a:srgbClr val="222222"/>
                                </a:solidFill>
                                <a:latin typeface="Times New Roman" panose="02020603050405020304" pitchFamily="18" charset="0"/>
                              </a:rPr>
                              <m:t>α</m:t>
                            </m:r>
                            <m:r>
                              <m:rPr>
                                <m:nor/>
                              </m:rPr>
                              <a:rPr lang="en-GB" sz="1600" dirty="0">
                                <a:solidFill>
                                  <a:srgbClr val="222222"/>
                                </a:solidFill>
                                <a:latin typeface="Times New Roman" panose="02020603050405020304" pitchFamily="18" charset="0"/>
                              </a:rPr>
                              <m:t> + </m:t>
                            </m:r>
                            <m:r>
                              <m:rPr>
                                <m:nor/>
                              </m:rPr>
                              <a:rPr lang="el-GR" sz="1600" dirty="0">
                                <a:solidFill>
                                  <a:srgbClr val="222222"/>
                                </a:solidFill>
                                <a:latin typeface="arial" panose="020B0604020202020204" pitchFamily="34" charset="0"/>
                              </a:rPr>
                              <m:t>β</m:t>
                            </m:r>
                            <m:r>
                              <m:rPr>
                                <m:nor/>
                              </m:rPr>
                              <a:rPr lang="en-GB" sz="1600" dirty="0"/>
                              <m:t> </m:t>
                            </m:r>
                          </m:e>
                        </m:d>
                      </m:den>
                    </m:f>
                  </m:oMath>
                </a14:m>
                <a:endParaRPr lang="en-GB" sz="1600" dirty="0"/>
              </a:p>
              <a:p>
                <a:endParaRPr lang="en-GB" sz="1600" dirty="0"/>
              </a:p>
              <a:p>
                <a:endParaRPr lang="en-GB" sz="1600" dirty="0"/>
              </a:p>
            </p:txBody>
          </p:sp>
        </mc:Choice>
        <mc:Fallback xmlns="">
          <p:sp>
            <p:nvSpPr>
              <p:cNvPr id="31" name="Content Placeholder 2">
                <a:extLst>
                  <a:ext uri="{FF2B5EF4-FFF2-40B4-BE49-F238E27FC236}">
                    <a16:creationId xmlns:a16="http://schemas.microsoft.com/office/drawing/2014/main" id="{AF5DCCF4-BA1F-4E64-BE3F-7486C2D698D7}"/>
                  </a:ext>
                </a:extLst>
              </p:cNvPr>
              <p:cNvSpPr txBox="1">
                <a:spLocks noRot="1" noChangeAspect="1" noMove="1" noResize="1" noEditPoints="1" noAdjustHandles="1" noChangeArrowheads="1" noChangeShapeType="1" noTextEdit="1"/>
              </p:cNvSpPr>
              <p:nvPr/>
            </p:nvSpPr>
            <p:spPr>
              <a:xfrm>
                <a:off x="1628127" y="2783227"/>
                <a:ext cx="3748258" cy="2963466"/>
              </a:xfrm>
              <a:prstGeom prst="rect">
                <a:avLst/>
              </a:prstGeom>
              <a:blipFill>
                <a:blip r:embed="rId7"/>
                <a:stretch>
                  <a:fillRect t="-412"/>
                </a:stretch>
              </a:blipFill>
            </p:spPr>
            <p:txBody>
              <a:bodyPr/>
              <a:lstStyle/>
              <a:p>
                <a:r>
                  <a:rPr lang="en-US">
                    <a:noFill/>
                  </a:rPr>
                  <a:t> </a:t>
                </a:r>
              </a:p>
            </p:txBody>
          </p:sp>
        </mc:Fallback>
      </mc:AlternateContent>
    </p:spTree>
    <p:extLst>
      <p:ext uri="{BB962C8B-B14F-4D97-AF65-F5344CB8AC3E}">
        <p14:creationId xmlns:p14="http://schemas.microsoft.com/office/powerpoint/2010/main" val="4105480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17D6-147A-4D3B-978A-31A7C48BD12E}"/>
              </a:ext>
            </a:extLst>
          </p:cNvPr>
          <p:cNvSpPr>
            <a:spLocks noGrp="1"/>
          </p:cNvSpPr>
          <p:nvPr>
            <p:ph type="title"/>
          </p:nvPr>
        </p:nvSpPr>
        <p:spPr/>
        <p:txBody>
          <a:bodyPr/>
          <a:lstStyle/>
          <a:p>
            <a:r>
              <a:rPr lang="en-GB" dirty="0"/>
              <a:t>Structured light</a:t>
            </a:r>
          </a:p>
        </p:txBody>
      </p:sp>
      <p:sp>
        <p:nvSpPr>
          <p:cNvPr id="3" name="Content Placeholder 2">
            <a:extLst>
              <a:ext uri="{FF2B5EF4-FFF2-40B4-BE49-F238E27FC236}">
                <a16:creationId xmlns:a16="http://schemas.microsoft.com/office/drawing/2014/main" id="{F38417E4-65FE-49B7-9EA4-B2E7610886CC}"/>
              </a:ext>
            </a:extLst>
          </p:cNvPr>
          <p:cNvSpPr>
            <a:spLocks noGrp="1"/>
          </p:cNvSpPr>
          <p:nvPr>
            <p:ph idx="1"/>
          </p:nvPr>
        </p:nvSpPr>
        <p:spPr/>
        <p:txBody>
          <a:bodyPr/>
          <a:lstStyle/>
          <a:p>
            <a:pPr>
              <a:lnSpc>
                <a:spcPct val="90000"/>
              </a:lnSpc>
              <a:spcBef>
                <a:spcPct val="0"/>
              </a:spcBef>
              <a:spcAft>
                <a:spcPts val="1600"/>
              </a:spcAft>
            </a:pPr>
            <a:r>
              <a:rPr lang="en-GB" dirty="0">
                <a:ea typeface="ＭＳ Ｐゴシック"/>
                <a:cs typeface="Calibri"/>
              </a:rPr>
              <a:t>This system is formed by a camera and a projector.</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The projector illuminates the scene with a specific designed light pattern.</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The depth of an object is calculated from the deformation of the projected light pattern on the objects</a:t>
            </a:r>
            <a:endParaRPr lang="en-US" dirty="0">
              <a:ea typeface="ＭＳ Ｐゴシック"/>
              <a:cs typeface="Calibri"/>
            </a:endParaRPr>
          </a:p>
        </p:txBody>
      </p:sp>
      <p:grpSp>
        <p:nvGrpSpPr>
          <p:cNvPr id="4" name="Group 3">
            <a:extLst>
              <a:ext uri="{FF2B5EF4-FFF2-40B4-BE49-F238E27FC236}">
                <a16:creationId xmlns:a16="http://schemas.microsoft.com/office/drawing/2014/main" id="{5CF9AB85-CEC4-46F0-B68A-0CBF24626DC9}"/>
              </a:ext>
            </a:extLst>
          </p:cNvPr>
          <p:cNvGrpSpPr/>
          <p:nvPr/>
        </p:nvGrpSpPr>
        <p:grpSpPr>
          <a:xfrm>
            <a:off x="3617890" y="3429000"/>
            <a:ext cx="4956220" cy="2921850"/>
            <a:chOff x="2713871" y="3429000"/>
            <a:chExt cx="4956220" cy="2921850"/>
          </a:xfrm>
        </p:grpSpPr>
        <p:pic>
          <p:nvPicPr>
            <p:cNvPr id="5" name="Graphic 4" descr="Video camera">
              <a:extLst>
                <a:ext uri="{FF2B5EF4-FFF2-40B4-BE49-F238E27FC236}">
                  <a16:creationId xmlns:a16="http://schemas.microsoft.com/office/drawing/2014/main" id="{4C7AF6E6-7C74-4604-A987-7E89067E17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8336" y="5355789"/>
              <a:ext cx="831984" cy="831984"/>
            </a:xfrm>
            <a:prstGeom prst="rect">
              <a:avLst/>
            </a:prstGeom>
          </p:spPr>
        </p:pic>
        <p:grpSp>
          <p:nvGrpSpPr>
            <p:cNvPr id="6" name="Group 5">
              <a:extLst>
                <a:ext uri="{FF2B5EF4-FFF2-40B4-BE49-F238E27FC236}">
                  <a16:creationId xmlns:a16="http://schemas.microsoft.com/office/drawing/2014/main" id="{DE5036AC-388E-488A-91FF-A1B760695BE2}"/>
                </a:ext>
              </a:extLst>
            </p:cNvPr>
            <p:cNvGrpSpPr/>
            <p:nvPr/>
          </p:nvGrpSpPr>
          <p:grpSpPr>
            <a:xfrm>
              <a:off x="2713871" y="3429000"/>
              <a:ext cx="4956220" cy="2921850"/>
              <a:chOff x="4613791" y="3572042"/>
              <a:chExt cx="4956220" cy="2921850"/>
            </a:xfrm>
          </p:grpSpPr>
          <p:grpSp>
            <p:nvGrpSpPr>
              <p:cNvPr id="13" name="Group 12">
                <a:extLst>
                  <a:ext uri="{FF2B5EF4-FFF2-40B4-BE49-F238E27FC236}">
                    <a16:creationId xmlns:a16="http://schemas.microsoft.com/office/drawing/2014/main" id="{911C9AD2-765C-446E-A121-4622F67D05FA}"/>
                  </a:ext>
                </a:extLst>
              </p:cNvPr>
              <p:cNvGrpSpPr/>
              <p:nvPr/>
            </p:nvGrpSpPr>
            <p:grpSpPr>
              <a:xfrm>
                <a:off x="5404189" y="3572042"/>
                <a:ext cx="3923622" cy="2921850"/>
                <a:chOff x="3704508" y="3623378"/>
                <a:chExt cx="3923622" cy="2921850"/>
              </a:xfrm>
            </p:grpSpPr>
            <p:sp>
              <p:nvSpPr>
                <p:cNvPr id="25" name="Arc 24">
                  <a:extLst>
                    <a:ext uri="{FF2B5EF4-FFF2-40B4-BE49-F238E27FC236}">
                      <a16:creationId xmlns:a16="http://schemas.microsoft.com/office/drawing/2014/main" id="{47C7CC0E-4F93-4515-A7D2-5F0F45F5D06A}"/>
                    </a:ext>
                  </a:extLst>
                </p:cNvPr>
                <p:cNvSpPr/>
                <p:nvPr/>
              </p:nvSpPr>
              <p:spPr>
                <a:xfrm rot="6293030">
                  <a:off x="4144912" y="362337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94212897-992F-49A6-8BCA-C975223AADE8}"/>
                    </a:ext>
                  </a:extLst>
                </p:cNvPr>
                <p:cNvGrpSpPr/>
                <p:nvPr/>
              </p:nvGrpSpPr>
              <p:grpSpPr>
                <a:xfrm>
                  <a:off x="3704508" y="3708956"/>
                  <a:ext cx="3923622" cy="2836272"/>
                  <a:chOff x="3704508" y="3708956"/>
                  <a:chExt cx="3923622" cy="2836272"/>
                </a:xfrm>
              </p:grpSpPr>
              <p:sp>
                <p:nvSpPr>
                  <p:cNvPr id="27" name="Arc 26">
                    <a:extLst>
                      <a:ext uri="{FF2B5EF4-FFF2-40B4-BE49-F238E27FC236}">
                        <a16:creationId xmlns:a16="http://schemas.microsoft.com/office/drawing/2014/main" id="{39BF0655-B31E-4751-B7E1-31FE8954A9AB}"/>
                      </a:ext>
                    </a:extLst>
                  </p:cNvPr>
                  <p:cNvSpPr/>
                  <p:nvPr/>
                </p:nvSpPr>
                <p:spPr>
                  <a:xfrm rot="20398675">
                    <a:off x="4171719" y="5630828"/>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E4FD5D6E-CB09-4600-BAA5-5C8C84545639}"/>
                      </a:ext>
                    </a:extLst>
                  </p:cNvPr>
                  <p:cNvGrpSpPr/>
                  <p:nvPr/>
                </p:nvGrpSpPr>
                <p:grpSpPr>
                  <a:xfrm>
                    <a:off x="3704508" y="3708956"/>
                    <a:ext cx="3923622" cy="2529287"/>
                    <a:chOff x="3704508" y="3708956"/>
                    <a:chExt cx="3923622" cy="2529287"/>
                  </a:xfrm>
                </p:grpSpPr>
                <p:pic>
                  <p:nvPicPr>
                    <p:cNvPr id="30" name="Graphic 29" descr="Camera">
                      <a:extLst>
                        <a:ext uri="{FF2B5EF4-FFF2-40B4-BE49-F238E27FC236}">
                          <a16:creationId xmlns:a16="http://schemas.microsoft.com/office/drawing/2014/main" id="{9DDC4940-EF50-409C-8163-1213E0B778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4508" y="3708956"/>
                      <a:ext cx="776052" cy="776052"/>
                    </a:xfrm>
                    <a:prstGeom prst="rect">
                      <a:avLst/>
                    </a:prstGeom>
                  </p:spPr>
                </p:pic>
                <p:sp>
                  <p:nvSpPr>
                    <p:cNvPr id="31" name="Isosceles Triangle 30">
                      <a:extLst>
                        <a:ext uri="{FF2B5EF4-FFF2-40B4-BE49-F238E27FC236}">
                          <a16:creationId xmlns:a16="http://schemas.microsoft.com/office/drawing/2014/main" id="{D4DF85AA-2E3B-4AAA-90CA-58F57EE89A04}"/>
                        </a:ext>
                      </a:extLst>
                    </p:cNvPr>
                    <p:cNvSpPr/>
                    <p:nvPr/>
                  </p:nvSpPr>
                  <p:spPr>
                    <a:xfrm rot="5400000">
                      <a:off x="4440470" y="3964983"/>
                      <a:ext cx="2313350" cy="223317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2" name="Graphic 31" descr="Rubber duck">
                      <a:extLst>
                        <a:ext uri="{FF2B5EF4-FFF2-40B4-BE49-F238E27FC236}">
                          <a16:creationId xmlns:a16="http://schemas.microsoft.com/office/drawing/2014/main" id="{166D80EE-D707-4D1A-A8A8-E64BD4CF30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730" y="4485008"/>
                      <a:ext cx="914400" cy="914400"/>
                    </a:xfrm>
                    <a:prstGeom prst="rect">
                      <a:avLst/>
                    </a:prstGeom>
                  </p:spPr>
                </p:pic>
                <p:sp>
                  <p:nvSpPr>
                    <p:cNvPr id="33" name="Content Placeholder 2">
                      <a:extLst>
                        <a:ext uri="{FF2B5EF4-FFF2-40B4-BE49-F238E27FC236}">
                          <a16:creationId xmlns:a16="http://schemas.microsoft.com/office/drawing/2014/main" id="{981B7E06-545E-4BF3-87AF-69571D5CB754}"/>
                        </a:ext>
                      </a:extLst>
                    </p:cNvPr>
                    <p:cNvSpPr txBox="1">
                      <a:spLocks/>
                    </p:cNvSpPr>
                    <p:nvPr/>
                  </p:nvSpPr>
                  <p:spPr>
                    <a:xfrm rot="16200000">
                      <a:off x="3969131" y="4821692"/>
                      <a:ext cx="1022857" cy="45936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Baseline = c</a:t>
                      </a:r>
                    </a:p>
                  </p:txBody>
                </p:sp>
                <p:sp>
                  <p:nvSpPr>
                    <p:cNvPr id="34" name="Content Placeholder 2">
                      <a:extLst>
                        <a:ext uri="{FF2B5EF4-FFF2-40B4-BE49-F238E27FC236}">
                          <a16:creationId xmlns:a16="http://schemas.microsoft.com/office/drawing/2014/main" id="{E536326E-EA86-48B7-9BD9-AA752D4C87F7}"/>
                        </a:ext>
                      </a:extLst>
                    </p:cNvPr>
                    <p:cNvSpPr txBox="1">
                      <a:spLocks/>
                    </p:cNvSpPr>
                    <p:nvPr/>
                  </p:nvSpPr>
                  <p:spPr>
                    <a:xfrm>
                      <a:off x="4562922" y="4080579"/>
                      <a:ext cx="294641" cy="45936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2000" b="0" i="0" u="none" strike="noStrike" dirty="0">
                          <a:solidFill>
                            <a:srgbClr val="222222"/>
                          </a:solidFill>
                          <a:effectLst/>
                          <a:latin typeface="Times New Roman" panose="02020603050405020304" pitchFamily="18" charset="0"/>
                        </a:rPr>
                        <a:t>α</a:t>
                      </a:r>
                      <a:endParaRPr lang="en-GB" sz="2000" dirty="0"/>
                    </a:p>
                  </p:txBody>
                </p:sp>
                <p:sp>
                  <p:nvSpPr>
                    <p:cNvPr id="35" name="Content Placeholder 2">
                      <a:extLst>
                        <a:ext uri="{FF2B5EF4-FFF2-40B4-BE49-F238E27FC236}">
                          <a16:creationId xmlns:a16="http://schemas.microsoft.com/office/drawing/2014/main" id="{4646B161-DBF1-4CD1-BE4B-33900C43388E}"/>
                        </a:ext>
                      </a:extLst>
                    </p:cNvPr>
                    <p:cNvSpPr txBox="1">
                      <a:spLocks/>
                    </p:cNvSpPr>
                    <p:nvPr/>
                  </p:nvSpPr>
                  <p:spPr>
                    <a:xfrm>
                      <a:off x="4562921" y="588024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β</a:t>
                      </a:r>
                      <a:endParaRPr lang="en-GB" sz="1600" dirty="0"/>
                    </a:p>
                  </p:txBody>
                </p:sp>
                <p:sp>
                  <p:nvSpPr>
                    <p:cNvPr id="36" name="Content Placeholder 2">
                      <a:extLst>
                        <a:ext uri="{FF2B5EF4-FFF2-40B4-BE49-F238E27FC236}">
                          <a16:creationId xmlns:a16="http://schemas.microsoft.com/office/drawing/2014/main" id="{375BA8EE-300C-47E1-B04E-90E85626EF4B}"/>
                        </a:ext>
                      </a:extLst>
                    </p:cNvPr>
                    <p:cNvSpPr txBox="1">
                      <a:spLocks/>
                    </p:cNvSpPr>
                    <p:nvPr/>
                  </p:nvSpPr>
                  <p:spPr>
                    <a:xfrm>
                      <a:off x="6138347" y="4977618"/>
                      <a:ext cx="294641" cy="2040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endParaRPr lang="en-GB" sz="1600" dirty="0"/>
                    </a:p>
                  </p:txBody>
                </p:sp>
                <p:sp>
                  <p:nvSpPr>
                    <p:cNvPr id="37" name="Arc 36">
                      <a:extLst>
                        <a:ext uri="{FF2B5EF4-FFF2-40B4-BE49-F238E27FC236}">
                          <a16:creationId xmlns:a16="http://schemas.microsoft.com/office/drawing/2014/main" id="{64FFCA84-A177-45F4-8579-76E408CB5F7D}"/>
                        </a:ext>
                      </a:extLst>
                    </p:cNvPr>
                    <p:cNvSpPr/>
                    <p:nvPr/>
                  </p:nvSpPr>
                  <p:spPr>
                    <a:xfrm rot="13427112">
                      <a:off x="5986233" y="4624367"/>
                      <a:ext cx="914400" cy="914400"/>
                    </a:xfrm>
                    <a:prstGeom prst="arc">
                      <a:avLst>
                        <a:gd name="adj1" fmla="val 16323905"/>
                        <a:gd name="adj2" fmla="val 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grpSp>
            </p:grpSp>
          </p:grpSp>
          <p:grpSp>
            <p:nvGrpSpPr>
              <p:cNvPr id="14" name="Group 13">
                <a:extLst>
                  <a:ext uri="{FF2B5EF4-FFF2-40B4-BE49-F238E27FC236}">
                    <a16:creationId xmlns:a16="http://schemas.microsoft.com/office/drawing/2014/main" id="{2408B648-A621-4C24-BC78-1143FD255EA3}"/>
                  </a:ext>
                </a:extLst>
              </p:cNvPr>
              <p:cNvGrpSpPr/>
              <p:nvPr/>
            </p:nvGrpSpPr>
            <p:grpSpPr>
              <a:xfrm>
                <a:off x="4613791" y="3957170"/>
                <a:ext cx="4956220" cy="2229737"/>
                <a:chOff x="4613791" y="3957170"/>
                <a:chExt cx="4956220" cy="2229737"/>
              </a:xfrm>
            </p:grpSpPr>
            <p:sp>
              <p:nvSpPr>
                <p:cNvPr id="15" name="Content Placeholder 2">
                  <a:extLst>
                    <a:ext uri="{FF2B5EF4-FFF2-40B4-BE49-F238E27FC236}">
                      <a16:creationId xmlns:a16="http://schemas.microsoft.com/office/drawing/2014/main" id="{1C54FD1F-BB9B-457B-8F2B-153C1E4345C2}"/>
                    </a:ext>
                  </a:extLst>
                </p:cNvPr>
                <p:cNvSpPr txBox="1">
                  <a:spLocks/>
                </p:cNvSpPr>
                <p:nvPr/>
              </p:nvSpPr>
              <p:spPr>
                <a:xfrm>
                  <a:off x="4613791" y="5930955"/>
                  <a:ext cx="936591" cy="255952"/>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Projector</a:t>
                  </a:r>
                </a:p>
              </p:txBody>
            </p:sp>
            <p:sp>
              <p:nvSpPr>
                <p:cNvPr id="16" name="Content Placeholder 2">
                  <a:extLst>
                    <a:ext uri="{FF2B5EF4-FFF2-40B4-BE49-F238E27FC236}">
                      <a16:creationId xmlns:a16="http://schemas.microsoft.com/office/drawing/2014/main" id="{C0054130-FD6F-4A55-9CD7-2742A6211226}"/>
                    </a:ext>
                  </a:extLst>
                </p:cNvPr>
                <p:cNvSpPr txBox="1">
                  <a:spLocks/>
                </p:cNvSpPr>
                <p:nvPr/>
              </p:nvSpPr>
              <p:spPr>
                <a:xfrm>
                  <a:off x="5197659" y="3957170"/>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17" name="Content Placeholder 2">
                  <a:extLst>
                    <a:ext uri="{FF2B5EF4-FFF2-40B4-BE49-F238E27FC236}">
                      <a16:creationId xmlns:a16="http://schemas.microsoft.com/office/drawing/2014/main" id="{A21A73AF-D964-4F05-B906-12B83395E7EA}"/>
                    </a:ext>
                  </a:extLst>
                </p:cNvPr>
                <p:cNvSpPr txBox="1">
                  <a:spLocks/>
                </p:cNvSpPr>
                <p:nvPr/>
              </p:nvSpPr>
              <p:spPr>
                <a:xfrm>
                  <a:off x="9239312" y="4886391"/>
                  <a:ext cx="330699" cy="269230"/>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C</a:t>
                  </a:r>
                </a:p>
              </p:txBody>
            </p:sp>
            <p:sp>
              <p:nvSpPr>
                <p:cNvPr id="18" name="Content Placeholder 2">
                  <a:extLst>
                    <a:ext uri="{FF2B5EF4-FFF2-40B4-BE49-F238E27FC236}">
                      <a16:creationId xmlns:a16="http://schemas.microsoft.com/office/drawing/2014/main" id="{643321BD-FE58-41FE-B343-F8209287D824}"/>
                    </a:ext>
                  </a:extLst>
                </p:cNvPr>
                <p:cNvSpPr txBox="1">
                  <a:spLocks/>
                </p:cNvSpPr>
                <p:nvPr/>
              </p:nvSpPr>
              <p:spPr>
                <a:xfrm>
                  <a:off x="6812603" y="4761001"/>
                  <a:ext cx="569236" cy="16718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depth</a:t>
                  </a:r>
                </a:p>
              </p:txBody>
            </p:sp>
            <p:cxnSp>
              <p:nvCxnSpPr>
                <p:cNvPr id="19" name="Straight Connector 18">
                  <a:extLst>
                    <a:ext uri="{FF2B5EF4-FFF2-40B4-BE49-F238E27FC236}">
                      <a16:creationId xmlns:a16="http://schemas.microsoft.com/office/drawing/2014/main" id="{E303CC73-921A-4F1B-BB43-C173DFA85DF7}"/>
                    </a:ext>
                  </a:extLst>
                </p:cNvPr>
                <p:cNvCxnSpPr>
                  <a:cxnSpLocks/>
                  <a:stCxn id="31" idx="0"/>
                  <a:endCxn id="31" idx="3"/>
                </p:cNvCxnSpPr>
                <p:nvPr/>
              </p:nvCxnSpPr>
              <p:spPr>
                <a:xfrm flipH="1">
                  <a:off x="6180241" y="5030232"/>
                  <a:ext cx="22331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0E0BC1C-6EA4-40D3-8E35-495D5553A577}"/>
                    </a:ext>
                  </a:extLst>
                </p:cNvPr>
                <p:cNvSpPr/>
                <p:nvPr/>
              </p:nvSpPr>
              <p:spPr>
                <a:xfrm>
                  <a:off x="6180241" y="503339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09734A71-CFEB-458A-A9FE-B193B6975FE5}"/>
                    </a:ext>
                  </a:extLst>
                </p:cNvPr>
                <p:cNvSpPr/>
                <p:nvPr/>
              </p:nvSpPr>
              <p:spPr>
                <a:xfrm>
                  <a:off x="6180240" y="4905984"/>
                  <a:ext cx="82361" cy="1223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ontent Placeholder 2">
                  <a:extLst>
                    <a:ext uri="{FF2B5EF4-FFF2-40B4-BE49-F238E27FC236}">
                      <a16:creationId xmlns:a16="http://schemas.microsoft.com/office/drawing/2014/main" id="{CED4736C-E4DD-4131-B346-4DD47CE621CE}"/>
                    </a:ext>
                  </a:extLst>
                </p:cNvPr>
                <p:cNvSpPr txBox="1">
                  <a:spLocks/>
                </p:cNvSpPr>
                <p:nvPr/>
              </p:nvSpPr>
              <p:spPr>
                <a:xfrm rot="19757473">
                  <a:off x="7355446" y="557715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a</a:t>
                  </a:r>
                </a:p>
              </p:txBody>
            </p:sp>
            <p:sp>
              <p:nvSpPr>
                <p:cNvPr id="23" name="Content Placeholder 2">
                  <a:extLst>
                    <a:ext uri="{FF2B5EF4-FFF2-40B4-BE49-F238E27FC236}">
                      <a16:creationId xmlns:a16="http://schemas.microsoft.com/office/drawing/2014/main" id="{CFD7F69F-CA82-4890-BB94-EF43FC9D210E}"/>
                    </a:ext>
                  </a:extLst>
                </p:cNvPr>
                <p:cNvSpPr txBox="1">
                  <a:spLocks/>
                </p:cNvSpPr>
                <p:nvPr/>
              </p:nvSpPr>
              <p:spPr>
                <a:xfrm rot="1749894">
                  <a:off x="7475368" y="4276749"/>
                  <a:ext cx="139505" cy="25505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b</a:t>
                  </a:r>
                </a:p>
              </p:txBody>
            </p:sp>
            <p:sp>
              <p:nvSpPr>
                <p:cNvPr id="24" name="Content Placeholder 2">
                  <a:extLst>
                    <a:ext uri="{FF2B5EF4-FFF2-40B4-BE49-F238E27FC236}">
                      <a16:creationId xmlns:a16="http://schemas.microsoft.com/office/drawing/2014/main" id="{27ABC6FD-CE9E-4BFA-AEC1-9D597992AE89}"/>
                    </a:ext>
                  </a:extLst>
                </p:cNvPr>
                <p:cNvSpPr txBox="1">
                  <a:spLocks/>
                </p:cNvSpPr>
                <p:nvPr/>
              </p:nvSpPr>
              <p:spPr>
                <a:xfrm>
                  <a:off x="8266090" y="4126589"/>
                  <a:ext cx="1118594" cy="254047"/>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l-GR" sz="1600" b="0" i="0" u="none" strike="noStrike" dirty="0">
                      <a:solidFill>
                        <a:srgbClr val="222222"/>
                      </a:solidFill>
                      <a:effectLst/>
                      <a:latin typeface="arial" panose="020B0604020202020204" pitchFamily="34" charset="0"/>
                    </a:rPr>
                    <a:t>Θ</a:t>
                  </a:r>
                  <a:r>
                    <a:rPr lang="en-GB" sz="1600" b="0" i="0" u="none" strike="noStrike" dirty="0">
                      <a:solidFill>
                        <a:srgbClr val="222222"/>
                      </a:solidFill>
                      <a:effectLst/>
                      <a:latin typeface="arial" panose="020B0604020202020204" pitchFamily="34" charset="0"/>
                    </a:rPr>
                    <a:t> = </a:t>
                  </a:r>
                  <a:r>
                    <a:rPr lang="el-GR" sz="1600" b="0" i="0" u="none" strike="noStrike" dirty="0">
                      <a:solidFill>
                        <a:srgbClr val="222222"/>
                      </a:solidFill>
                      <a:effectLst/>
                      <a:latin typeface="Times New Roman" panose="02020603050405020304" pitchFamily="18" charset="0"/>
                    </a:rPr>
                    <a:t>α</a:t>
                  </a:r>
                  <a:r>
                    <a:rPr lang="en-GB" sz="1600" b="0" i="0" u="none" strike="noStrike" dirty="0">
                      <a:solidFill>
                        <a:srgbClr val="222222"/>
                      </a:solidFill>
                      <a:effectLst/>
                      <a:latin typeface="Times New Roman" panose="02020603050405020304" pitchFamily="18" charset="0"/>
                    </a:rPr>
                    <a:t> + </a:t>
                  </a:r>
                  <a:r>
                    <a:rPr lang="el-GR" sz="1600" b="0" i="0" u="none" strike="noStrike" dirty="0">
                      <a:solidFill>
                        <a:srgbClr val="222222"/>
                      </a:solidFill>
                      <a:effectLst/>
                      <a:latin typeface="arial" panose="020B0604020202020204" pitchFamily="34" charset="0"/>
                    </a:rPr>
                    <a:t>β</a:t>
                  </a:r>
                  <a:endParaRPr lang="en-GB" sz="1600" dirty="0"/>
                </a:p>
                <a:p>
                  <a:endParaRPr lang="en-GB" sz="1600" dirty="0"/>
                </a:p>
                <a:p>
                  <a:endParaRPr lang="en-GB" sz="1600" dirty="0"/>
                </a:p>
              </p:txBody>
            </p:sp>
          </p:grpSp>
        </p:grpSp>
        <p:grpSp>
          <p:nvGrpSpPr>
            <p:cNvPr id="7" name="Group 6">
              <a:extLst>
                <a:ext uri="{FF2B5EF4-FFF2-40B4-BE49-F238E27FC236}">
                  <a16:creationId xmlns:a16="http://schemas.microsoft.com/office/drawing/2014/main" id="{639F8918-4EFF-4CC7-A6B5-9E754674EA68}"/>
                </a:ext>
              </a:extLst>
            </p:cNvPr>
            <p:cNvGrpSpPr/>
            <p:nvPr/>
          </p:nvGrpSpPr>
          <p:grpSpPr>
            <a:xfrm>
              <a:off x="6815867" y="4778363"/>
              <a:ext cx="228595" cy="256055"/>
              <a:chOff x="6815867" y="4778363"/>
              <a:chExt cx="228595" cy="256055"/>
            </a:xfrm>
          </p:grpSpPr>
          <p:sp>
            <p:nvSpPr>
              <p:cNvPr id="8" name="Rectangle 7">
                <a:extLst>
                  <a:ext uri="{FF2B5EF4-FFF2-40B4-BE49-F238E27FC236}">
                    <a16:creationId xmlns:a16="http://schemas.microsoft.com/office/drawing/2014/main" id="{798FCC9E-E06D-4A6E-8B76-4B3D4B540308}"/>
                  </a:ext>
                </a:extLst>
              </p:cNvPr>
              <p:cNvSpPr/>
              <p:nvPr/>
            </p:nvSpPr>
            <p:spPr>
              <a:xfrm>
                <a:off x="6815867" y="4778364"/>
                <a:ext cx="45719" cy="25605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80202F65-5062-4B2A-B63F-29B6A58DB12E}"/>
                  </a:ext>
                </a:extLst>
              </p:cNvPr>
              <p:cNvSpPr/>
              <p:nvPr/>
            </p:nvSpPr>
            <p:spPr>
              <a:xfrm>
                <a:off x="6861586" y="4778364"/>
                <a:ext cx="45719" cy="25605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7628D3C5-D160-4C07-9075-7154CBBC0369}"/>
                  </a:ext>
                </a:extLst>
              </p:cNvPr>
              <p:cNvSpPr/>
              <p:nvPr/>
            </p:nvSpPr>
            <p:spPr>
              <a:xfrm>
                <a:off x="6907305" y="4778364"/>
                <a:ext cx="45719" cy="256054"/>
              </a:xfrm>
              <a:prstGeom prst="rect">
                <a:avLst/>
              </a:prstGeom>
              <a:solidFill>
                <a:srgbClr val="FF0000"/>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DB45A43C-2FF2-4C7D-83EB-45F9BD671241}"/>
                  </a:ext>
                </a:extLst>
              </p:cNvPr>
              <p:cNvSpPr/>
              <p:nvPr/>
            </p:nvSpPr>
            <p:spPr>
              <a:xfrm>
                <a:off x="6953024" y="4778364"/>
                <a:ext cx="45719" cy="25605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2F11B37C-5C7C-4E75-87C5-1CED86C4D6C0}"/>
                  </a:ext>
                </a:extLst>
              </p:cNvPr>
              <p:cNvSpPr/>
              <p:nvPr/>
            </p:nvSpPr>
            <p:spPr>
              <a:xfrm>
                <a:off x="6998743" y="4778363"/>
                <a:ext cx="45719" cy="256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387281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460E-7A80-448F-8815-E94BF2603CC1}"/>
              </a:ext>
            </a:extLst>
          </p:cNvPr>
          <p:cNvSpPr>
            <a:spLocks noGrp="1"/>
          </p:cNvSpPr>
          <p:nvPr>
            <p:ph type="title"/>
          </p:nvPr>
        </p:nvSpPr>
        <p:spPr/>
        <p:txBody>
          <a:bodyPr/>
          <a:lstStyle/>
          <a:p>
            <a:r>
              <a:rPr lang="en-GB" dirty="0"/>
              <a:t>Time of Flight</a:t>
            </a:r>
          </a:p>
        </p:txBody>
      </p:sp>
      <p:sp>
        <p:nvSpPr>
          <p:cNvPr id="3" name="Content Placeholder 2">
            <a:extLst>
              <a:ext uri="{FF2B5EF4-FFF2-40B4-BE49-F238E27FC236}">
                <a16:creationId xmlns:a16="http://schemas.microsoft.com/office/drawing/2014/main" id="{239CB53F-50DC-4496-96AD-6CC125F2DA40}"/>
              </a:ext>
            </a:extLst>
          </p:cNvPr>
          <p:cNvSpPr>
            <a:spLocks noGrp="1"/>
          </p:cNvSpPr>
          <p:nvPr>
            <p:ph idx="1"/>
          </p:nvPr>
        </p:nvSpPr>
        <p:spPr>
          <a:xfrm>
            <a:off x="492125" y="1479469"/>
            <a:ext cx="11180762" cy="1857206"/>
          </a:xfrm>
        </p:spPr>
        <p:txBody>
          <a:bodyPr vert="horz" lIns="0" tIns="0" rIns="0" bIns="0" rtlCol="0" anchor="t">
            <a:noAutofit/>
          </a:bodyPr>
          <a:lstStyle/>
          <a:p>
            <a:pPr>
              <a:lnSpc>
                <a:spcPct val="90000"/>
              </a:lnSpc>
              <a:spcBef>
                <a:spcPct val="0"/>
              </a:spcBef>
              <a:spcAft>
                <a:spcPts val="1600"/>
              </a:spcAft>
            </a:pPr>
            <a:r>
              <a:rPr lang="en-GB" dirty="0">
                <a:ea typeface="ＭＳ Ｐゴシック"/>
                <a:cs typeface="Calibri"/>
              </a:rPr>
              <a:t>The system uses a projector of ultra-short IR pulse light and a detector.</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The laser shoots a light into an object,  whereas the detector detects bouncing light to estimate the time of flight.</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This system is similar to a radar.</a:t>
            </a:r>
            <a:endParaRPr lang="en-US" dirty="0">
              <a:cs typeface="Calibri"/>
            </a:endParaRPr>
          </a:p>
          <a:p>
            <a:endParaRPr lang="en-GB"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Ink 5">
                <a:extLst>
                  <a:ext uri="{FF2B5EF4-FFF2-40B4-BE49-F238E27FC236}">
                    <a16:creationId xmlns:a16="http://schemas.microsoft.com/office/drawing/2014/main" id="{E6F1DB57-584E-4230-A49A-B2F2895671D3}"/>
                  </a:ext>
                </a:extLst>
              </p14:cNvPr>
              <p14:cNvContentPartPr/>
              <p14:nvPr/>
            </p14:nvContentPartPr>
            <p14:xfrm>
              <a:off x="-3710970" y="-91080"/>
              <a:ext cx="360" cy="360"/>
            </p14:xfrm>
          </p:contentPart>
        </mc:Choice>
        <mc:Fallback xmlns="">
          <p:pic>
            <p:nvPicPr>
              <p:cNvPr id="6" name="Ink 5">
                <a:extLst>
                  <a:ext uri="{FF2B5EF4-FFF2-40B4-BE49-F238E27FC236}">
                    <a16:creationId xmlns:a16="http://schemas.microsoft.com/office/drawing/2014/main" id="{E6F1DB57-584E-4230-A49A-B2F2895671D3}"/>
                  </a:ext>
                </a:extLst>
              </p:cNvPr>
              <p:cNvPicPr/>
              <p:nvPr/>
            </p:nvPicPr>
            <p:blipFill>
              <a:blip r:embed="rId4"/>
              <a:stretch>
                <a:fillRect/>
              </a:stretch>
            </p:blipFill>
            <p:spPr>
              <a:xfrm>
                <a:off x="-3728970" y="-109080"/>
                <a:ext cx="36000" cy="36000"/>
              </a:xfrm>
              <a:prstGeom prst="rect">
                <a:avLst/>
              </a:prstGeom>
            </p:spPr>
          </p:pic>
        </mc:Fallback>
      </mc:AlternateContent>
      <p:grpSp>
        <p:nvGrpSpPr>
          <p:cNvPr id="56" name="Group 55">
            <a:extLst>
              <a:ext uri="{FF2B5EF4-FFF2-40B4-BE49-F238E27FC236}">
                <a16:creationId xmlns:a16="http://schemas.microsoft.com/office/drawing/2014/main" id="{C9F99896-36D2-4B30-B142-25F88ED65AF0}"/>
              </a:ext>
            </a:extLst>
          </p:cNvPr>
          <p:cNvGrpSpPr/>
          <p:nvPr/>
        </p:nvGrpSpPr>
        <p:grpSpPr>
          <a:xfrm>
            <a:off x="643624" y="3593000"/>
            <a:ext cx="4405896" cy="2118416"/>
            <a:chOff x="3600184" y="3336674"/>
            <a:chExt cx="4405896" cy="2118416"/>
          </a:xfrm>
        </p:grpSpPr>
        <p:pic>
          <p:nvPicPr>
            <p:cNvPr id="32" name="Graphic 31" descr="Video camera">
              <a:extLst>
                <a:ext uri="{FF2B5EF4-FFF2-40B4-BE49-F238E27FC236}">
                  <a16:creationId xmlns:a16="http://schemas.microsoft.com/office/drawing/2014/main" id="{37302A07-DECA-4C30-B5D6-0C1C405B4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3012" y="3336674"/>
              <a:ext cx="914400" cy="914400"/>
            </a:xfrm>
            <a:prstGeom prst="rect">
              <a:avLst/>
            </a:prstGeom>
          </p:spPr>
        </p:pic>
        <p:grpSp>
          <p:nvGrpSpPr>
            <p:cNvPr id="55" name="Group 54">
              <a:extLst>
                <a:ext uri="{FF2B5EF4-FFF2-40B4-BE49-F238E27FC236}">
                  <a16:creationId xmlns:a16="http://schemas.microsoft.com/office/drawing/2014/main" id="{B8A17979-CE33-485E-878F-A44D4EAD98A2}"/>
                </a:ext>
              </a:extLst>
            </p:cNvPr>
            <p:cNvGrpSpPr/>
            <p:nvPr/>
          </p:nvGrpSpPr>
          <p:grpSpPr>
            <a:xfrm>
              <a:off x="3600184" y="3806308"/>
              <a:ext cx="4405896" cy="1648782"/>
              <a:chOff x="3600184" y="3806308"/>
              <a:chExt cx="4405896" cy="1648782"/>
            </a:xfrm>
          </p:grpSpPr>
          <p:pic>
            <p:nvPicPr>
              <p:cNvPr id="35" name="Graphic 34" descr="Rubber duck">
                <a:extLst>
                  <a:ext uri="{FF2B5EF4-FFF2-40B4-BE49-F238E27FC236}">
                    <a16:creationId xmlns:a16="http://schemas.microsoft.com/office/drawing/2014/main" id="{CE206733-7BC3-4202-A9AB-DD652F8145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1680" y="4007125"/>
                <a:ext cx="914400" cy="914400"/>
              </a:xfrm>
              <a:prstGeom prst="rect">
                <a:avLst/>
              </a:prstGeom>
            </p:spPr>
          </p:pic>
          <p:cxnSp>
            <p:nvCxnSpPr>
              <p:cNvPr id="36" name="Straight Connector 35">
                <a:extLst>
                  <a:ext uri="{FF2B5EF4-FFF2-40B4-BE49-F238E27FC236}">
                    <a16:creationId xmlns:a16="http://schemas.microsoft.com/office/drawing/2014/main" id="{80E45656-A1B8-41B1-9245-2726AD83B39D}"/>
                  </a:ext>
                </a:extLst>
              </p:cNvPr>
              <p:cNvCxnSpPr>
                <a:cxnSpLocks/>
              </p:cNvCxnSpPr>
              <p:nvPr/>
            </p:nvCxnSpPr>
            <p:spPr>
              <a:xfrm>
                <a:off x="5242561" y="3982720"/>
                <a:ext cx="1737359" cy="562712"/>
              </a:xfrm>
              <a:prstGeom prst="line">
                <a:avLst/>
              </a:prstGeom>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77FCC39C-1BB1-46C5-B90B-AA56EEAC7894}"/>
                  </a:ext>
                </a:extLst>
              </p:cNvPr>
              <p:cNvCxnSpPr>
                <a:cxnSpLocks/>
              </p:cNvCxnSpPr>
              <p:nvPr/>
            </p:nvCxnSpPr>
            <p:spPr>
              <a:xfrm flipV="1">
                <a:off x="5242561" y="4545432"/>
                <a:ext cx="1737359" cy="712114"/>
              </a:xfrm>
              <a:prstGeom prst="line">
                <a:avLst/>
              </a:prstGeom>
              <a:ln/>
            </p:spPr>
            <p:style>
              <a:lnRef idx="1">
                <a:schemeClr val="dk1"/>
              </a:lnRef>
              <a:fillRef idx="0">
                <a:schemeClr val="dk1"/>
              </a:fillRef>
              <a:effectRef idx="0">
                <a:schemeClr val="dk1"/>
              </a:effectRef>
              <a:fontRef idx="minor">
                <a:schemeClr val="tx1"/>
              </a:fontRef>
            </p:style>
          </p:cxnSp>
          <p:sp>
            <p:nvSpPr>
              <p:cNvPr id="47" name="Content Placeholder 2">
                <a:extLst>
                  <a:ext uri="{FF2B5EF4-FFF2-40B4-BE49-F238E27FC236}">
                    <a16:creationId xmlns:a16="http://schemas.microsoft.com/office/drawing/2014/main" id="{A28BC111-3A28-4FBE-A639-B17A9E3C0C35}"/>
                  </a:ext>
                </a:extLst>
              </p:cNvPr>
              <p:cNvSpPr txBox="1">
                <a:spLocks/>
              </p:cNvSpPr>
              <p:nvPr/>
            </p:nvSpPr>
            <p:spPr>
              <a:xfrm>
                <a:off x="3600184" y="3806308"/>
                <a:ext cx="592259" cy="35282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Laser</a:t>
                </a:r>
              </a:p>
            </p:txBody>
          </p:sp>
          <p:sp>
            <p:nvSpPr>
              <p:cNvPr id="48" name="Content Placeholder 2">
                <a:extLst>
                  <a:ext uri="{FF2B5EF4-FFF2-40B4-BE49-F238E27FC236}">
                    <a16:creationId xmlns:a16="http://schemas.microsoft.com/office/drawing/2014/main" id="{C0A3B0EA-FE2B-437E-97C8-1131E915067B}"/>
                  </a:ext>
                </a:extLst>
              </p:cNvPr>
              <p:cNvSpPr txBox="1">
                <a:spLocks/>
              </p:cNvSpPr>
              <p:nvPr/>
            </p:nvSpPr>
            <p:spPr>
              <a:xfrm>
                <a:off x="3600184" y="5102266"/>
                <a:ext cx="809256" cy="352824"/>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Receptor</a:t>
                </a:r>
              </a:p>
            </p:txBody>
          </p:sp>
          <p:sp>
            <p:nvSpPr>
              <p:cNvPr id="49" name="Rectangle 48">
                <a:extLst>
                  <a:ext uri="{FF2B5EF4-FFF2-40B4-BE49-F238E27FC236}">
                    <a16:creationId xmlns:a16="http://schemas.microsoft.com/office/drawing/2014/main" id="{905EEAC3-6DD2-4DB3-A128-4B105CEE7A62}"/>
                  </a:ext>
                </a:extLst>
              </p:cNvPr>
              <p:cNvSpPr/>
              <p:nvPr/>
            </p:nvSpPr>
            <p:spPr>
              <a:xfrm>
                <a:off x="4409440" y="5046132"/>
                <a:ext cx="508000" cy="35282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B943F199-BFB9-4F05-96D5-E959E596821B}"/>
                  </a:ext>
                </a:extLst>
              </p:cNvPr>
              <p:cNvSpPr txBox="1"/>
              <p:nvPr/>
            </p:nvSpPr>
            <p:spPr>
              <a:xfrm>
                <a:off x="4826931" y="4062634"/>
                <a:ext cx="7453508" cy="22528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𝑑</m:t>
                      </m:r>
                      <m:r>
                        <a:rPr lang="en-GB" sz="1800" b="0" i="1" smtClean="0">
                          <a:solidFill>
                            <a:srgbClr val="222222"/>
                          </a:solidFill>
                          <a:latin typeface="Cambria Math" panose="02040503050406030204" pitchFamily="18" charset="0"/>
                        </a:rPr>
                        <m:t>=</m:t>
                      </m:r>
                      <m:f>
                        <m:fPr>
                          <m:ctrlPr>
                            <a:rPr lang="en-GB" sz="1800" b="0" i="1" smtClean="0">
                              <a:solidFill>
                                <a:srgbClr val="222222"/>
                              </a:solidFill>
                              <a:latin typeface="Cambria Math" panose="02040503050406030204" pitchFamily="18" charset="0"/>
                            </a:rPr>
                          </m:ctrlPr>
                        </m:fPr>
                        <m:num>
                          <m:r>
                            <m:rPr>
                              <m:sty m:val="p"/>
                            </m:rPr>
                            <a:rPr lang="en-GB" sz="1800" b="0" i="0" smtClean="0">
                              <a:solidFill>
                                <a:srgbClr val="222222"/>
                              </a:solidFill>
                              <a:latin typeface="Cambria Math" panose="02040503050406030204" pitchFamily="18" charset="0"/>
                            </a:rPr>
                            <m:t>c</m:t>
                          </m:r>
                          <m:r>
                            <a:rPr lang="en-GB" sz="1800" b="0" i="1" smtClean="0">
                              <a:solidFill>
                                <a:srgbClr val="222222"/>
                              </a:solidFill>
                              <a:latin typeface="Cambria Math" panose="02040503050406030204" pitchFamily="18" charset="0"/>
                            </a:rPr>
                            <m:t>𝑡</m:t>
                          </m:r>
                        </m:num>
                        <m:den>
                          <m:r>
                            <a:rPr lang="en-GB" sz="1800" b="0" i="1" smtClean="0">
                              <a:solidFill>
                                <a:srgbClr val="222222"/>
                              </a:solidFill>
                              <a:latin typeface="Cambria Math" panose="02040503050406030204" pitchFamily="18" charset="0"/>
                            </a:rPr>
                            <m:t>2</m:t>
                          </m:r>
                        </m:den>
                      </m:f>
                      <m:r>
                        <a:rPr lang="en-GB" sz="1800" b="0" i="1" dirty="0" smtClean="0">
                          <a:latin typeface="Cambria Math" panose="02040503050406030204" pitchFamily="18" charset="0"/>
                        </a:rPr>
                        <m:t> </m:t>
                      </m:r>
                    </m:oMath>
                  </m:oMathPara>
                </a14:m>
                <a:endParaRPr lang="en-GB" sz="1800" b="0" i="1" dirty="0">
                  <a:latin typeface="Cambria Math" panose="02040503050406030204" pitchFamily="18" charset="0"/>
                </a:endParaRPr>
              </a:p>
              <a:p>
                <a14:m>
                  <m:oMath xmlns:m="http://schemas.openxmlformats.org/officeDocument/2006/math">
                    <m:r>
                      <a:rPr lang="en-GB" sz="1800" b="0" i="1" dirty="0" smtClean="0">
                        <a:latin typeface="Cambria Math" panose="02040503050406030204" pitchFamily="18" charset="0"/>
                      </a:rPr>
                      <m:t>𝑤h𝑒𝑟𝑒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𝑐</m:t>
                    </m:r>
                    <m:r>
                      <a:rPr lang="en-US" sz="1800" b="0" i="1" dirty="0" smtClean="0">
                        <a:latin typeface="Cambria Math" panose="02040503050406030204" pitchFamily="18" charset="0"/>
                      </a:rPr>
                      <m:t>"</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𝑖𝑠</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𝑒𝑞𝑢𝑎𝑙</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𝑡𝑜</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𝑡h𝑒</m:t>
                    </m:r>
                    <m:r>
                      <a:rPr lang="en-GB" sz="1800" b="0" i="1" dirty="0" smtClean="0">
                        <a:latin typeface="Cambria Math" panose="02040503050406030204" pitchFamily="18" charset="0"/>
                      </a:rPr>
                      <m:t> </m:t>
                    </m:r>
                    <m:r>
                      <m:rPr>
                        <m:sty m:val="p"/>
                      </m:rPr>
                      <a:rPr lang="en-GB" sz="1800" b="0" i="0" dirty="0" smtClean="0">
                        <a:latin typeface="Cambria Math" panose="02040503050406030204" pitchFamily="18" charset="0"/>
                      </a:rPr>
                      <m:t>speed</m:t>
                    </m:r>
                    <m:r>
                      <a:rPr lang="en-GB" sz="1800" b="0" i="0" dirty="0" smtClean="0">
                        <a:latin typeface="Cambria Math" panose="02040503050406030204" pitchFamily="18" charset="0"/>
                      </a:rPr>
                      <m:t> </m:t>
                    </m:r>
                    <m:r>
                      <m:rPr>
                        <m:sty m:val="p"/>
                      </m:rPr>
                      <a:rPr lang="en-GB" sz="1800" b="0" i="0" dirty="0" smtClean="0">
                        <a:latin typeface="Cambria Math" panose="02040503050406030204" pitchFamily="18" charset="0"/>
                      </a:rPr>
                      <m:t>of</m:t>
                    </m:r>
                    <m:r>
                      <a:rPr lang="en-GB" sz="1800" b="0" i="0" dirty="0" smtClean="0">
                        <a:latin typeface="Cambria Math" panose="02040503050406030204" pitchFamily="18" charset="0"/>
                      </a:rPr>
                      <m:t> </m:t>
                    </m:r>
                    <m:r>
                      <m:rPr>
                        <m:sty m:val="p"/>
                      </m:rPr>
                      <a:rPr lang="en-GB" sz="1800" b="0" i="0" dirty="0" smtClean="0">
                        <a:latin typeface="Cambria Math" panose="02040503050406030204" pitchFamily="18" charset="0"/>
                      </a:rPr>
                      <m:t>light</m:t>
                    </m:r>
                  </m:oMath>
                </a14:m>
                <a:r>
                  <a:rPr lang="en-US" sz="1800" b="0" i="0" dirty="0">
                    <a:latin typeface="Cambria Math" panose="02040503050406030204" pitchFamily="18" charset="0"/>
                  </a:rPr>
                  <a:t>,</a:t>
                </a:r>
              </a:p>
              <a:p>
                <a:r>
                  <a:rPr lang="en-GB" sz="1800" b="0" dirty="0"/>
                  <a:t>“</a:t>
                </a:r>
                <a14:m>
                  <m:oMath xmlns:m="http://schemas.openxmlformats.org/officeDocument/2006/math">
                    <m:r>
                      <a:rPr lang="en-GB" sz="1800" b="0" i="1" dirty="0" smtClean="0">
                        <a:latin typeface="Cambria Math" panose="02040503050406030204" pitchFamily="18" charset="0"/>
                      </a:rPr>
                      <m:t>𝑡</m:t>
                    </m:r>
                    <m:r>
                      <a:rPr lang="en-US" sz="1800" b="0" i="1" dirty="0" smtClean="0">
                        <a:latin typeface="Cambria Math" panose="02040503050406030204" pitchFamily="18" charset="0"/>
                      </a:rPr>
                      <m:t>"</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𝑖𝑠</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𝑒𝑞𝑢𝑎𝑙</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𝑡𝑜</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𝑡h𝑒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𝑡𝑜𝑡𝑎𝑙</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𝑡𝑖𝑚𝑒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𝑜𝑓</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𝑓𝑙𝑖𝑔h𝑡</m:t>
                    </m:r>
                    <m:r>
                      <a:rPr lang="en-US" sz="1800" b="0" i="1" dirty="0" smtClean="0">
                        <a:latin typeface="Cambria Math" panose="02040503050406030204" pitchFamily="18" charset="0"/>
                      </a:rPr>
                      <m:t>, </m:t>
                    </m:r>
                    <m:r>
                      <a:rPr lang="en-US" sz="1800" b="0" i="1" dirty="0" smtClean="0">
                        <a:latin typeface="Cambria Math" panose="02040503050406030204" pitchFamily="18" charset="0"/>
                      </a:rPr>
                      <m:t>𝑎𝑛𝑑</m:t>
                    </m:r>
                  </m:oMath>
                </a14:m>
                <a:endParaRPr lang="en-US" sz="1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m:t>
                      </m:r>
                      <m:r>
                        <a:rPr lang="en-GB" sz="1800" b="0" i="1" dirty="0" smtClean="0">
                          <a:latin typeface="Cambria Math" panose="02040503050406030204" pitchFamily="18" charset="0"/>
                        </a:rPr>
                        <m:t>𝑑</m:t>
                      </m:r>
                      <m:r>
                        <a:rPr lang="en-US" sz="1800" b="0" i="1" dirty="0" smtClean="0">
                          <a:latin typeface="Cambria Math" panose="02040503050406030204" pitchFamily="18" charset="0"/>
                        </a:rPr>
                        <m:t>"</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𝑖𝑠</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𝑒𝑞𝑢𝑎𝑙</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𝑡𝑜</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𝑡h𝑒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𝑑𝑖𝑠𝑡𝑎𝑛𝑐𝑒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𝑓𝑟𝑜𝑚</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𝑡h𝑒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𝑠𝑦𝑠𝑡𝑒𝑚</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𝑡𝑜</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𝑡h𝑒</m:t>
                      </m:r>
                      <m:r>
                        <a:rPr lang="en-GB" sz="1800" b="0" i="1" dirty="0" smtClean="0">
                          <a:latin typeface="Cambria Math" panose="02040503050406030204" pitchFamily="18" charset="0"/>
                        </a:rPr>
                        <m:t> </m:t>
                      </m:r>
                      <m:r>
                        <a:rPr lang="en-GB" sz="1800" b="0" i="1" dirty="0" smtClean="0">
                          <a:latin typeface="Cambria Math" panose="02040503050406030204" pitchFamily="18" charset="0"/>
                        </a:rPr>
                        <m:t>𝑜𝑏𝑗𝑒𝑐𝑡</m:t>
                      </m:r>
                    </m:oMath>
                  </m:oMathPara>
                </a14:m>
                <a:endParaRPr lang="en-GB" sz="1800" b="0" dirty="0"/>
              </a:p>
              <a:p>
                <a:endParaRPr lang="en-GB" sz="1800" b="0" dirty="0"/>
              </a:p>
              <a:p>
                <a:endParaRPr lang="en-GB" dirty="0"/>
              </a:p>
              <a:p>
                <a:r>
                  <a:rPr lang="en-GB" dirty="0"/>
                  <a:t>	</a:t>
                </a:r>
              </a:p>
            </p:txBody>
          </p:sp>
        </mc:Choice>
        <mc:Fallback xmlns="">
          <p:sp>
            <p:nvSpPr>
              <p:cNvPr id="54" name="TextBox 53">
                <a:extLst>
                  <a:ext uri="{FF2B5EF4-FFF2-40B4-BE49-F238E27FC236}">
                    <a16:creationId xmlns:a16="http://schemas.microsoft.com/office/drawing/2014/main" id="{B943F199-BFB9-4F05-96D5-E959E596821B}"/>
                  </a:ext>
                </a:extLst>
              </p:cNvPr>
              <p:cNvSpPr txBox="1">
                <a:spLocks noRot="1" noChangeAspect="1" noMove="1" noResize="1" noEditPoints="1" noAdjustHandles="1" noChangeArrowheads="1" noChangeShapeType="1" noTextEdit="1"/>
              </p:cNvSpPr>
              <p:nvPr/>
            </p:nvSpPr>
            <p:spPr>
              <a:xfrm>
                <a:off x="4826931" y="4062634"/>
                <a:ext cx="7453508" cy="2252861"/>
              </a:xfrm>
              <a:prstGeom prst="rect">
                <a:avLst/>
              </a:prstGeom>
              <a:blipFill>
                <a:blip r:embed="rId9"/>
                <a:stretch>
                  <a:fillRect l="-736"/>
                </a:stretch>
              </a:blipFill>
            </p:spPr>
            <p:txBody>
              <a:bodyPr/>
              <a:lstStyle/>
              <a:p>
                <a:r>
                  <a:rPr lang="en-US">
                    <a:noFill/>
                  </a:rPr>
                  <a:t> </a:t>
                </a:r>
              </a:p>
            </p:txBody>
          </p:sp>
        </mc:Fallback>
      </mc:AlternateContent>
      <p:cxnSp>
        <p:nvCxnSpPr>
          <p:cNvPr id="57" name="Straight Connector 56">
            <a:extLst>
              <a:ext uri="{FF2B5EF4-FFF2-40B4-BE49-F238E27FC236}">
                <a16:creationId xmlns:a16="http://schemas.microsoft.com/office/drawing/2014/main" id="{E05CE4B8-96A4-478F-B3ED-AB4AB53BE44A}"/>
              </a:ext>
            </a:extLst>
          </p:cNvPr>
          <p:cNvCxnSpPr>
            <a:cxnSpLocks/>
          </p:cNvCxnSpPr>
          <p:nvPr/>
        </p:nvCxnSpPr>
        <p:spPr>
          <a:xfrm flipH="1" flipV="1">
            <a:off x="2030852" y="4801758"/>
            <a:ext cx="1962959" cy="4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Content Placeholder 2">
            <a:extLst>
              <a:ext uri="{FF2B5EF4-FFF2-40B4-BE49-F238E27FC236}">
                <a16:creationId xmlns:a16="http://schemas.microsoft.com/office/drawing/2014/main" id="{A25294A5-B394-4FCB-975F-BB07386FFD78}"/>
              </a:ext>
            </a:extLst>
          </p:cNvPr>
          <p:cNvSpPr txBox="1">
            <a:spLocks/>
          </p:cNvSpPr>
          <p:nvPr/>
        </p:nvSpPr>
        <p:spPr>
          <a:xfrm>
            <a:off x="2174241" y="4539193"/>
            <a:ext cx="980439" cy="230773"/>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sz="1600" dirty="0"/>
              <a:t>depth = d</a:t>
            </a:r>
          </a:p>
        </p:txBody>
      </p:sp>
      <p:sp>
        <p:nvSpPr>
          <p:cNvPr id="60" name="Freeform: Shape 59">
            <a:extLst>
              <a:ext uri="{FF2B5EF4-FFF2-40B4-BE49-F238E27FC236}">
                <a16:creationId xmlns:a16="http://schemas.microsoft.com/office/drawing/2014/main" id="{B82FF6DB-48C4-44CF-B5AE-564236475573}"/>
              </a:ext>
            </a:extLst>
          </p:cNvPr>
          <p:cNvSpPr/>
          <p:nvPr/>
        </p:nvSpPr>
        <p:spPr>
          <a:xfrm rot="19611531">
            <a:off x="2286030" y="4913010"/>
            <a:ext cx="1631131" cy="485459"/>
          </a:xfrm>
          <a:custGeom>
            <a:avLst/>
            <a:gdLst>
              <a:gd name="connsiteX0" fmla="*/ 0 w 1739042"/>
              <a:gd name="connsiteY0" fmla="*/ 140470 h 668790"/>
              <a:gd name="connsiteX1" fmla="*/ 182880 w 1739042"/>
              <a:gd name="connsiteY1" fmla="*/ 8390 h 668790"/>
              <a:gd name="connsiteX2" fmla="*/ 304800 w 1739042"/>
              <a:gd name="connsiteY2" fmla="*/ 353830 h 668790"/>
              <a:gd name="connsiteX3" fmla="*/ 701040 w 1739042"/>
              <a:gd name="connsiteY3" fmla="*/ 150630 h 668790"/>
              <a:gd name="connsiteX4" fmla="*/ 883920 w 1739042"/>
              <a:gd name="connsiteY4" fmla="*/ 506230 h 668790"/>
              <a:gd name="connsiteX5" fmla="*/ 1300480 w 1739042"/>
              <a:gd name="connsiteY5" fmla="*/ 394470 h 668790"/>
              <a:gd name="connsiteX6" fmla="*/ 1452880 w 1739042"/>
              <a:gd name="connsiteY6" fmla="*/ 648470 h 668790"/>
              <a:gd name="connsiteX7" fmla="*/ 1706880 w 1739042"/>
              <a:gd name="connsiteY7" fmla="*/ 597670 h 668790"/>
              <a:gd name="connsiteX8" fmla="*/ 1727200 w 1739042"/>
              <a:gd name="connsiteY8" fmla="*/ 668790 h 6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42" h="668790">
                <a:moveTo>
                  <a:pt x="0" y="140470"/>
                </a:moveTo>
                <a:cubicBezTo>
                  <a:pt x="66040" y="56650"/>
                  <a:pt x="132080" y="-27170"/>
                  <a:pt x="182880" y="8390"/>
                </a:cubicBezTo>
                <a:cubicBezTo>
                  <a:pt x="233680" y="43950"/>
                  <a:pt x="218440" y="330123"/>
                  <a:pt x="304800" y="353830"/>
                </a:cubicBezTo>
                <a:cubicBezTo>
                  <a:pt x="391160" y="377537"/>
                  <a:pt x="604520" y="125230"/>
                  <a:pt x="701040" y="150630"/>
                </a:cubicBezTo>
                <a:cubicBezTo>
                  <a:pt x="797560" y="176030"/>
                  <a:pt x="784013" y="465590"/>
                  <a:pt x="883920" y="506230"/>
                </a:cubicBezTo>
                <a:cubicBezTo>
                  <a:pt x="983827" y="546870"/>
                  <a:pt x="1205653" y="370763"/>
                  <a:pt x="1300480" y="394470"/>
                </a:cubicBezTo>
                <a:cubicBezTo>
                  <a:pt x="1395307" y="418177"/>
                  <a:pt x="1385147" y="614603"/>
                  <a:pt x="1452880" y="648470"/>
                </a:cubicBezTo>
                <a:cubicBezTo>
                  <a:pt x="1520613" y="682337"/>
                  <a:pt x="1661160" y="594283"/>
                  <a:pt x="1706880" y="597670"/>
                </a:cubicBezTo>
                <a:cubicBezTo>
                  <a:pt x="1752600" y="601057"/>
                  <a:pt x="1739900" y="634923"/>
                  <a:pt x="1727200" y="668790"/>
                </a:cubicBezTo>
              </a:path>
            </a:pathLst>
          </a:cu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
        <p:nvSpPr>
          <p:cNvPr id="61" name="Freeform: Shape 60">
            <a:extLst>
              <a:ext uri="{FF2B5EF4-FFF2-40B4-BE49-F238E27FC236}">
                <a16:creationId xmlns:a16="http://schemas.microsoft.com/office/drawing/2014/main" id="{E42D64D6-173F-4383-B492-02063081CB02}"/>
              </a:ext>
            </a:extLst>
          </p:cNvPr>
          <p:cNvSpPr/>
          <p:nvPr/>
        </p:nvSpPr>
        <p:spPr>
          <a:xfrm>
            <a:off x="2448560" y="4299450"/>
            <a:ext cx="1545251" cy="506460"/>
          </a:xfrm>
          <a:custGeom>
            <a:avLst/>
            <a:gdLst>
              <a:gd name="connsiteX0" fmla="*/ 0 w 1739042"/>
              <a:gd name="connsiteY0" fmla="*/ 140470 h 668790"/>
              <a:gd name="connsiteX1" fmla="*/ 182880 w 1739042"/>
              <a:gd name="connsiteY1" fmla="*/ 8390 h 668790"/>
              <a:gd name="connsiteX2" fmla="*/ 304800 w 1739042"/>
              <a:gd name="connsiteY2" fmla="*/ 353830 h 668790"/>
              <a:gd name="connsiteX3" fmla="*/ 701040 w 1739042"/>
              <a:gd name="connsiteY3" fmla="*/ 150630 h 668790"/>
              <a:gd name="connsiteX4" fmla="*/ 883920 w 1739042"/>
              <a:gd name="connsiteY4" fmla="*/ 506230 h 668790"/>
              <a:gd name="connsiteX5" fmla="*/ 1300480 w 1739042"/>
              <a:gd name="connsiteY5" fmla="*/ 394470 h 668790"/>
              <a:gd name="connsiteX6" fmla="*/ 1452880 w 1739042"/>
              <a:gd name="connsiteY6" fmla="*/ 648470 h 668790"/>
              <a:gd name="connsiteX7" fmla="*/ 1706880 w 1739042"/>
              <a:gd name="connsiteY7" fmla="*/ 597670 h 668790"/>
              <a:gd name="connsiteX8" fmla="*/ 1727200 w 1739042"/>
              <a:gd name="connsiteY8" fmla="*/ 668790 h 66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9042" h="668790">
                <a:moveTo>
                  <a:pt x="0" y="140470"/>
                </a:moveTo>
                <a:cubicBezTo>
                  <a:pt x="66040" y="56650"/>
                  <a:pt x="132080" y="-27170"/>
                  <a:pt x="182880" y="8390"/>
                </a:cubicBezTo>
                <a:cubicBezTo>
                  <a:pt x="233680" y="43950"/>
                  <a:pt x="218440" y="330123"/>
                  <a:pt x="304800" y="353830"/>
                </a:cubicBezTo>
                <a:cubicBezTo>
                  <a:pt x="391160" y="377537"/>
                  <a:pt x="604520" y="125230"/>
                  <a:pt x="701040" y="150630"/>
                </a:cubicBezTo>
                <a:cubicBezTo>
                  <a:pt x="797560" y="176030"/>
                  <a:pt x="784013" y="465590"/>
                  <a:pt x="883920" y="506230"/>
                </a:cubicBezTo>
                <a:cubicBezTo>
                  <a:pt x="983827" y="546870"/>
                  <a:pt x="1205653" y="370763"/>
                  <a:pt x="1300480" y="394470"/>
                </a:cubicBezTo>
                <a:cubicBezTo>
                  <a:pt x="1395307" y="418177"/>
                  <a:pt x="1385147" y="614603"/>
                  <a:pt x="1452880" y="648470"/>
                </a:cubicBezTo>
                <a:cubicBezTo>
                  <a:pt x="1520613" y="682337"/>
                  <a:pt x="1661160" y="594283"/>
                  <a:pt x="1706880" y="597670"/>
                </a:cubicBezTo>
                <a:cubicBezTo>
                  <a:pt x="1752600" y="601057"/>
                  <a:pt x="1739900" y="634923"/>
                  <a:pt x="1727200" y="668790"/>
                </a:cubicBezTo>
              </a:path>
            </a:pathLst>
          </a:cu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3778296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50C1-C436-4ACE-873D-A03F7C6714CB}"/>
              </a:ext>
            </a:extLst>
          </p:cNvPr>
          <p:cNvSpPr>
            <a:spLocks noGrp="1"/>
          </p:cNvSpPr>
          <p:nvPr>
            <p:ph type="title"/>
          </p:nvPr>
        </p:nvSpPr>
        <p:spPr/>
        <p:txBody>
          <a:bodyPr/>
          <a:lstStyle/>
          <a:p>
            <a:r>
              <a:rPr lang="en-GB" dirty="0"/>
              <a:t>Neural Networks for Depth Prediction</a:t>
            </a:r>
          </a:p>
        </p:txBody>
      </p:sp>
      <p:sp>
        <p:nvSpPr>
          <p:cNvPr id="6" name="Content Placeholder 2">
            <a:extLst>
              <a:ext uri="{FF2B5EF4-FFF2-40B4-BE49-F238E27FC236}">
                <a16:creationId xmlns:a16="http://schemas.microsoft.com/office/drawing/2014/main" id="{92162C16-46AF-4B6C-BC98-ED371833D74A}"/>
              </a:ext>
            </a:extLst>
          </p:cNvPr>
          <p:cNvSpPr txBox="1">
            <a:spLocks/>
          </p:cNvSpPr>
          <p:nvPr/>
        </p:nvSpPr>
        <p:spPr>
          <a:xfrm>
            <a:off x="492125" y="1479469"/>
            <a:ext cx="11180762" cy="2259536"/>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a:lnSpc>
                <a:spcPct val="90000"/>
              </a:lnSpc>
              <a:spcBef>
                <a:spcPct val="0"/>
              </a:spcBef>
              <a:spcAft>
                <a:spcPts val="1600"/>
              </a:spcAft>
            </a:pPr>
            <a:r>
              <a:rPr lang="en-GB" dirty="0">
                <a:solidFill>
                  <a:schemeClr val="tx1"/>
                </a:solidFill>
                <a:ea typeface="ＭＳ Ｐゴシック"/>
                <a:cs typeface="Calibri"/>
              </a:rPr>
              <a:t>Neural Networks are used to generate depth maps from 2D images</a:t>
            </a:r>
            <a:endParaRPr lang="en-US" dirty="0">
              <a:solidFill>
                <a:schemeClr val="tx1"/>
              </a:solidFill>
              <a:ea typeface="ＭＳ Ｐゴシック"/>
              <a:cs typeface="Calibri"/>
            </a:endParaRPr>
          </a:p>
          <a:p>
            <a:pPr>
              <a:lnSpc>
                <a:spcPct val="90000"/>
              </a:lnSpc>
              <a:spcBef>
                <a:spcPct val="0"/>
              </a:spcBef>
              <a:spcAft>
                <a:spcPts val="1600"/>
              </a:spcAft>
            </a:pPr>
            <a:r>
              <a:rPr lang="en-GB" dirty="0">
                <a:solidFill>
                  <a:schemeClr val="tx1"/>
                </a:solidFill>
                <a:ea typeface="ＭＳ Ｐゴシック"/>
                <a:cs typeface="Calibri"/>
              </a:rPr>
              <a:t>Neural Networks are trained with RGB-depth data to learn producing depth from monocular RGB images</a:t>
            </a:r>
            <a:endParaRPr lang="en-US" dirty="0">
              <a:solidFill>
                <a:schemeClr val="tx1"/>
              </a:solidFill>
              <a:ea typeface="ＭＳ Ｐゴシック"/>
              <a:cs typeface="Calibri"/>
            </a:endParaRPr>
          </a:p>
          <a:p>
            <a:r>
              <a:rPr lang="en-GB" dirty="0">
                <a:solidFill>
                  <a:schemeClr val="tx1"/>
                </a:solidFill>
                <a:latin typeface="Calibri" panose="020F0502020204030204" pitchFamily="34" charset="0"/>
                <a:ea typeface="DengXian" panose="02010600030101010101" pitchFamily="2" charset="-122"/>
                <a:cs typeface="Arial" panose="020B0604020202020204" pitchFamily="34" charset="0"/>
              </a:rPr>
              <a:t>This</a:t>
            </a:r>
            <a:r>
              <a:rPr lang="en-GB" sz="2400" dirty="0">
                <a:solidFill>
                  <a:schemeClr val="tx1"/>
                </a:solidFill>
                <a:effectLst/>
                <a:latin typeface="Calibri" panose="020F0502020204030204" pitchFamily="34" charset="0"/>
                <a:ea typeface="DengXian" panose="02010600030101010101" pitchFamily="2" charset="-122"/>
                <a:cs typeface="Arial" panose="020B0604020202020204" pitchFamily="34" charset="0"/>
              </a:rPr>
              <a:t> is a hot topic, which is evolving very fast</a:t>
            </a:r>
            <a:endParaRPr lang="en-GB" dirty="0">
              <a:solidFill>
                <a:schemeClr val="tx1"/>
              </a:solidFill>
            </a:endParaRPr>
          </a:p>
        </p:txBody>
      </p:sp>
      <p:grpSp>
        <p:nvGrpSpPr>
          <p:cNvPr id="72" name="Group 71">
            <a:extLst>
              <a:ext uri="{FF2B5EF4-FFF2-40B4-BE49-F238E27FC236}">
                <a16:creationId xmlns:a16="http://schemas.microsoft.com/office/drawing/2014/main" id="{0DBAC624-80AE-4CD1-B776-68B29A2F4F85}"/>
              </a:ext>
            </a:extLst>
          </p:cNvPr>
          <p:cNvGrpSpPr/>
          <p:nvPr/>
        </p:nvGrpSpPr>
        <p:grpSpPr>
          <a:xfrm>
            <a:off x="5118461" y="3838844"/>
            <a:ext cx="1984384" cy="1964904"/>
            <a:chOff x="1622955" y="3941742"/>
            <a:chExt cx="1984384" cy="1964904"/>
          </a:xfrm>
        </p:grpSpPr>
        <p:sp>
          <p:nvSpPr>
            <p:cNvPr id="7" name="Oval 6">
              <a:extLst>
                <a:ext uri="{FF2B5EF4-FFF2-40B4-BE49-F238E27FC236}">
                  <a16:creationId xmlns:a16="http://schemas.microsoft.com/office/drawing/2014/main" id="{DE429D80-524C-487F-9FBF-1F04D687B180}"/>
                </a:ext>
              </a:extLst>
            </p:cNvPr>
            <p:cNvSpPr/>
            <p:nvPr/>
          </p:nvSpPr>
          <p:spPr>
            <a:xfrm rot="21411417">
              <a:off x="1622955" y="4733751"/>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EF8CB13B-9F86-43ED-A2E7-901BA33981FB}"/>
                </a:ext>
              </a:extLst>
            </p:cNvPr>
            <p:cNvSpPr/>
            <p:nvPr/>
          </p:nvSpPr>
          <p:spPr>
            <a:xfrm rot="21411417">
              <a:off x="2503964" y="3941742"/>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CE06BAD4-BC7E-493B-A5FA-4F86651A171F}"/>
                </a:ext>
              </a:extLst>
            </p:cNvPr>
            <p:cNvSpPr/>
            <p:nvPr/>
          </p:nvSpPr>
          <p:spPr>
            <a:xfrm rot="21411417">
              <a:off x="2503964" y="4486604"/>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24A42A49-921B-4658-9BAD-9977DA579A76}"/>
                </a:ext>
              </a:extLst>
            </p:cNvPr>
            <p:cNvSpPr/>
            <p:nvPr/>
          </p:nvSpPr>
          <p:spPr>
            <a:xfrm rot="21411417">
              <a:off x="2503964" y="5039004"/>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54EA7708-F604-4563-A2B7-BEBF8F582ACA}"/>
                </a:ext>
              </a:extLst>
            </p:cNvPr>
            <p:cNvSpPr/>
            <p:nvPr/>
          </p:nvSpPr>
          <p:spPr>
            <a:xfrm rot="21411417">
              <a:off x="2503964" y="5571672"/>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4" name="Straight Arrow Connector 33">
              <a:extLst>
                <a:ext uri="{FF2B5EF4-FFF2-40B4-BE49-F238E27FC236}">
                  <a16:creationId xmlns:a16="http://schemas.microsoft.com/office/drawing/2014/main" id="{4342610B-0CF6-4F93-88C4-008901D18778}"/>
                </a:ext>
              </a:extLst>
            </p:cNvPr>
            <p:cNvCxnSpPr>
              <a:cxnSpLocks/>
              <a:stCxn id="7" idx="7"/>
              <a:endCxn id="10" idx="2"/>
            </p:cNvCxnSpPr>
            <p:nvPr/>
          </p:nvCxnSpPr>
          <p:spPr>
            <a:xfrm flipV="1">
              <a:off x="1902462" y="4118421"/>
              <a:ext cx="601754" cy="658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24B04C5-9117-4001-985A-F5DE739D622C}"/>
                </a:ext>
              </a:extLst>
            </p:cNvPr>
            <p:cNvCxnSpPr>
              <a:cxnSpLocks/>
              <a:stCxn id="7" idx="6"/>
              <a:endCxn id="27" idx="2"/>
            </p:cNvCxnSpPr>
            <p:nvPr/>
          </p:nvCxnSpPr>
          <p:spPr>
            <a:xfrm flipV="1">
              <a:off x="1957983" y="4663283"/>
              <a:ext cx="546233" cy="2287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E8A6F83-9F91-4E9F-AC74-2DFD43F0EF84}"/>
                </a:ext>
              </a:extLst>
            </p:cNvPr>
            <p:cNvCxnSpPr>
              <a:cxnSpLocks/>
              <a:stCxn id="7" idx="5"/>
              <a:endCxn id="30" idx="2"/>
            </p:cNvCxnSpPr>
            <p:nvPr/>
          </p:nvCxnSpPr>
          <p:spPr>
            <a:xfrm>
              <a:off x="1915449" y="5012991"/>
              <a:ext cx="588767" cy="2026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7709E50-30B5-42A8-BFBF-E16FA5963DD8}"/>
                </a:ext>
              </a:extLst>
            </p:cNvPr>
            <p:cNvCxnSpPr>
              <a:cxnSpLocks/>
              <a:stCxn id="7" idx="4"/>
              <a:endCxn id="32" idx="2"/>
            </p:cNvCxnSpPr>
            <p:nvPr/>
          </p:nvCxnSpPr>
          <p:spPr>
            <a:xfrm>
              <a:off x="1799778" y="5068473"/>
              <a:ext cx="704438" cy="6798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79E6404-8FFD-4E10-A88D-8D4A1C8EF946}"/>
                </a:ext>
              </a:extLst>
            </p:cNvPr>
            <p:cNvSpPr/>
            <p:nvPr/>
          </p:nvSpPr>
          <p:spPr>
            <a:xfrm rot="21411417">
              <a:off x="3272059" y="4709661"/>
              <a:ext cx="335280" cy="3349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1" name="Straight Arrow Connector 60">
              <a:extLst>
                <a:ext uri="{FF2B5EF4-FFF2-40B4-BE49-F238E27FC236}">
                  <a16:creationId xmlns:a16="http://schemas.microsoft.com/office/drawing/2014/main" id="{16019527-3FEF-4D92-BC2B-2C924D54E26A}"/>
                </a:ext>
              </a:extLst>
            </p:cNvPr>
            <p:cNvCxnSpPr>
              <a:cxnSpLocks/>
              <a:stCxn id="10" idx="6"/>
              <a:endCxn id="60" idx="0"/>
            </p:cNvCxnSpPr>
            <p:nvPr/>
          </p:nvCxnSpPr>
          <p:spPr>
            <a:xfrm>
              <a:off x="2838992" y="4100037"/>
              <a:ext cx="591524" cy="609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6F466F3-0DB1-4068-8F45-166C2677ED3B}"/>
                </a:ext>
              </a:extLst>
            </p:cNvPr>
            <p:cNvCxnSpPr>
              <a:cxnSpLocks/>
              <a:stCxn id="27" idx="6"/>
            </p:cNvCxnSpPr>
            <p:nvPr/>
          </p:nvCxnSpPr>
          <p:spPr>
            <a:xfrm>
              <a:off x="2838992" y="4644899"/>
              <a:ext cx="492255" cy="1351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596C93E-6489-483C-9E09-113D4603BDE0}"/>
                </a:ext>
              </a:extLst>
            </p:cNvPr>
            <p:cNvCxnSpPr>
              <a:cxnSpLocks/>
              <a:endCxn id="60" idx="3"/>
            </p:cNvCxnSpPr>
            <p:nvPr/>
          </p:nvCxnSpPr>
          <p:spPr>
            <a:xfrm flipV="1">
              <a:off x="2809524" y="5001900"/>
              <a:ext cx="518308" cy="1903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7103777-6495-4A81-AEED-76E1D4A2FBF5}"/>
                </a:ext>
              </a:extLst>
            </p:cNvPr>
            <p:cNvCxnSpPr>
              <a:cxnSpLocks/>
              <a:endCxn id="60" idx="4"/>
            </p:cNvCxnSpPr>
            <p:nvPr/>
          </p:nvCxnSpPr>
          <p:spPr>
            <a:xfrm flipV="1">
              <a:off x="2825965" y="5044383"/>
              <a:ext cx="622917" cy="6649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73" name="Content Placeholder 4" descr="A bedroom with a bed and desk in a small room&#10;&#10;Description automatically generated">
            <a:extLst>
              <a:ext uri="{FF2B5EF4-FFF2-40B4-BE49-F238E27FC236}">
                <a16:creationId xmlns:a16="http://schemas.microsoft.com/office/drawing/2014/main" id="{70C7A07C-A984-4723-BC53-4A7F20CD5A8D}"/>
              </a:ext>
            </a:extLst>
          </p:cNvPr>
          <p:cNvPicPr>
            <a:picLocks noChangeAspect="1"/>
          </p:cNvPicPr>
          <p:nvPr/>
        </p:nvPicPr>
        <p:blipFill rotWithShape="1">
          <a:blip r:embed="rId3"/>
          <a:srcRect l="50053" r="744"/>
          <a:stretch/>
        </p:blipFill>
        <p:spPr>
          <a:xfrm>
            <a:off x="7580972" y="3526405"/>
            <a:ext cx="2581878" cy="2623725"/>
          </a:xfrm>
          <a:prstGeom prst="rect">
            <a:avLst/>
          </a:prstGeom>
        </p:spPr>
      </p:pic>
      <p:pic>
        <p:nvPicPr>
          <p:cNvPr id="74" name="Content Placeholder 4" descr="A bedroom with a bed and desk in a small room&#10;&#10;Description automatically generated">
            <a:extLst>
              <a:ext uri="{FF2B5EF4-FFF2-40B4-BE49-F238E27FC236}">
                <a16:creationId xmlns:a16="http://schemas.microsoft.com/office/drawing/2014/main" id="{C2996E89-A073-490E-97DA-2E11BDC09DB3}"/>
              </a:ext>
            </a:extLst>
          </p:cNvPr>
          <p:cNvPicPr>
            <a:picLocks noChangeAspect="1"/>
          </p:cNvPicPr>
          <p:nvPr/>
        </p:nvPicPr>
        <p:blipFill rotWithShape="1">
          <a:blip r:embed="rId3"/>
          <a:srcRect r="50362"/>
          <a:stretch/>
        </p:blipFill>
        <p:spPr>
          <a:xfrm>
            <a:off x="2051452" y="3517402"/>
            <a:ext cx="2588882" cy="2607788"/>
          </a:xfrm>
          <a:prstGeom prst="rect">
            <a:avLst/>
          </a:prstGeom>
        </p:spPr>
      </p:pic>
    </p:spTree>
    <p:extLst>
      <p:ext uri="{BB962C8B-B14F-4D97-AF65-F5344CB8AC3E}">
        <p14:creationId xmlns:p14="http://schemas.microsoft.com/office/powerpoint/2010/main" val="139367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0F34-485A-484B-89F7-63E843653435}"/>
              </a:ext>
            </a:extLst>
          </p:cNvPr>
          <p:cNvSpPr>
            <a:spLocks noGrp="1"/>
          </p:cNvSpPr>
          <p:nvPr>
            <p:ph type="title"/>
          </p:nvPr>
        </p:nvSpPr>
        <p:spPr/>
        <p:txBody>
          <a:bodyPr/>
          <a:lstStyle/>
          <a:p>
            <a:r>
              <a:rPr lang="en-GB" dirty="0"/>
              <a:t>Augmented Reality - History</a:t>
            </a:r>
          </a:p>
        </p:txBody>
      </p:sp>
      <p:sp>
        <p:nvSpPr>
          <p:cNvPr id="3" name="Content Placeholder 2">
            <a:extLst>
              <a:ext uri="{FF2B5EF4-FFF2-40B4-BE49-F238E27FC236}">
                <a16:creationId xmlns:a16="http://schemas.microsoft.com/office/drawing/2014/main" id="{B3B92A84-A5B3-40F4-B692-6BDDEADAB9A1}"/>
              </a:ext>
            </a:extLst>
          </p:cNvPr>
          <p:cNvSpPr>
            <a:spLocks noGrp="1"/>
          </p:cNvSpPr>
          <p:nvPr>
            <p:ph idx="1"/>
          </p:nvPr>
        </p:nvSpPr>
        <p:spPr/>
        <p:txBody>
          <a:bodyPr vert="horz" lIns="0" tIns="0" rIns="0" bIns="0" rtlCol="0" anchor="t">
            <a:noAutofit/>
          </a:bodyPr>
          <a:lstStyle/>
          <a:p>
            <a:pPr marL="342900" indent="-342900">
              <a:buFont typeface="Arial" panose="020B0604020202020204" pitchFamily="34" charset="0"/>
              <a:buChar char="•"/>
            </a:pPr>
            <a:r>
              <a:rPr lang="en-GB" dirty="0">
                <a:ea typeface="ＭＳ Ｐゴシック"/>
              </a:rPr>
              <a:t>Myron Krueger developed “Videoplace”</a:t>
            </a:r>
          </a:p>
          <a:p>
            <a:pPr marL="741363" lvl="1" indent="-342900"/>
            <a:r>
              <a:rPr lang="en-GB" dirty="0">
                <a:ea typeface="ＭＳ Ｐゴシック"/>
              </a:rPr>
              <a:t>“Videoplace” allowed people to interact with silhouettes of other users</a:t>
            </a:r>
          </a:p>
          <a:p>
            <a:pPr marL="342900" indent="-342900">
              <a:buFont typeface="Arial" panose="020B0604020202020204" pitchFamily="34" charset="0"/>
              <a:buChar char="•"/>
            </a:pPr>
            <a:r>
              <a:rPr lang="en-GB" dirty="0"/>
              <a:t>In the 90s, KARMA, the first paper about an AR system, was released</a:t>
            </a:r>
          </a:p>
          <a:p>
            <a:pPr marL="342900" indent="-342900">
              <a:buFont typeface="Arial" panose="020B0604020202020204" pitchFamily="34" charset="0"/>
              <a:buChar char="•"/>
            </a:pPr>
            <a:r>
              <a:rPr lang="en-GB" dirty="0"/>
              <a:t>An AR version of Quake came at the end of the millennium</a:t>
            </a:r>
          </a:p>
          <a:p>
            <a:pPr marL="342900" indent="-342900">
              <a:buFont typeface="Arial" panose="020B0604020202020204" pitchFamily="34" charset="0"/>
              <a:buChar char="•"/>
            </a:pPr>
            <a:r>
              <a:rPr lang="en-GB" dirty="0">
                <a:ea typeface="ＭＳ Ｐゴシック"/>
              </a:rPr>
              <a:t>Pokemon Go became a global trend in 2016, which incorporated an AR system</a:t>
            </a:r>
          </a:p>
          <a:p>
            <a:pPr marL="342900" indent="-342900">
              <a:buFont typeface="Arial" panose="020B0604020202020204" pitchFamily="34" charset="0"/>
              <a:buChar char="•"/>
            </a:pPr>
            <a:r>
              <a:rPr lang="en-GB" dirty="0">
                <a:ea typeface="ＭＳ Ｐゴシック"/>
              </a:rPr>
              <a:t>Boeing uses AR glasses HoloLens 2 to guide technicians to wire complex avionic parts</a:t>
            </a:r>
          </a:p>
          <a:p>
            <a:pPr marL="342900" indent="-342900">
              <a:buFont typeface="Arial" panose="020B0604020202020204" pitchFamily="34" charset="0"/>
              <a:buChar char="•"/>
            </a:pPr>
            <a:r>
              <a:rPr lang="en-GB" dirty="0"/>
              <a:t>Many Industries are trying to ride on the upcoming wave of AR </a:t>
            </a:r>
          </a:p>
        </p:txBody>
      </p:sp>
    </p:spTree>
    <p:extLst>
      <p:ext uri="{BB962C8B-B14F-4D97-AF65-F5344CB8AC3E}">
        <p14:creationId xmlns:p14="http://schemas.microsoft.com/office/powerpoint/2010/main" val="29356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2264-765D-4D2E-A730-FE74E0823693}"/>
              </a:ext>
            </a:extLst>
          </p:cNvPr>
          <p:cNvSpPr>
            <a:spLocks noGrp="1"/>
          </p:cNvSpPr>
          <p:nvPr>
            <p:ph type="title"/>
          </p:nvPr>
        </p:nvSpPr>
        <p:spPr/>
        <p:txBody>
          <a:bodyPr/>
          <a:lstStyle/>
          <a:p>
            <a:r>
              <a:rPr lang="en-GB" dirty="0"/>
              <a:t>AR deployment Google ARCORE and Apple ARKIT </a:t>
            </a:r>
          </a:p>
        </p:txBody>
      </p:sp>
      <p:sp>
        <p:nvSpPr>
          <p:cNvPr id="3" name="Content Placeholder 2">
            <a:extLst>
              <a:ext uri="{FF2B5EF4-FFF2-40B4-BE49-F238E27FC236}">
                <a16:creationId xmlns:a16="http://schemas.microsoft.com/office/drawing/2014/main" id="{97DBB8EA-78F9-41E2-832A-C1B122659F7D}"/>
              </a:ext>
            </a:extLst>
          </p:cNvPr>
          <p:cNvSpPr>
            <a:spLocks noGrp="1"/>
          </p:cNvSpPr>
          <p:nvPr>
            <p:ph idx="1"/>
          </p:nvPr>
        </p:nvSpPr>
        <p:spPr>
          <a:xfrm>
            <a:off x="492125" y="1479468"/>
            <a:ext cx="11180762" cy="4301571"/>
          </a:xfrm>
        </p:spPr>
        <p:txBody>
          <a:bodyPr vert="horz" lIns="0" tIns="0" rIns="0" bIns="0" rtlCol="0" anchor="t">
            <a:noAutofit/>
          </a:bodyPr>
          <a:lstStyle/>
          <a:p>
            <a:pPr>
              <a:lnSpc>
                <a:spcPct val="90000"/>
              </a:lnSpc>
              <a:spcBef>
                <a:spcPct val="0"/>
              </a:spcBef>
              <a:spcAft>
                <a:spcPts val="1600"/>
              </a:spcAft>
            </a:pPr>
            <a:r>
              <a:rPr lang="en-GB" dirty="0">
                <a:ea typeface="ＭＳ Ｐゴシック"/>
                <a:cs typeface="Calibri"/>
              </a:rPr>
              <a:t>Thanks to Google and Apple; it is easier to implement AR applications </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Google </a:t>
            </a:r>
            <a:r>
              <a:rPr lang="en-GB" b="1" dirty="0">
                <a:ea typeface="ＭＳ Ｐゴシック"/>
                <a:cs typeface="Calibri"/>
              </a:rPr>
              <a:t>ARCore</a:t>
            </a:r>
            <a:r>
              <a:rPr lang="en-GB" dirty="0">
                <a:ea typeface="ＭＳ Ｐゴシック"/>
                <a:cs typeface="Calibri"/>
              </a:rPr>
              <a:t> and Apple </a:t>
            </a:r>
            <a:r>
              <a:rPr lang="en-GB" b="1" dirty="0">
                <a:ea typeface="ＭＳ Ｐゴシック"/>
                <a:cs typeface="Calibri"/>
              </a:rPr>
              <a:t>ARKit</a:t>
            </a:r>
            <a:r>
              <a:rPr lang="en-GB" dirty="0">
                <a:ea typeface="ＭＳ Ｐゴシック"/>
                <a:cs typeface="Calibri"/>
              </a:rPr>
              <a:t> are both frameworks for building Augment Reality</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ARCore is designed to be used on high-end Android devices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ARKit is designed to be used on high-end iOS devices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With Unity </a:t>
            </a:r>
            <a:r>
              <a:rPr lang="en-GB" b="1" dirty="0">
                <a:ea typeface="ＭＳ Ｐゴシック"/>
                <a:cs typeface="Calibri"/>
              </a:rPr>
              <a:t>AR Foundation</a:t>
            </a:r>
            <a:r>
              <a:rPr lang="en-GB" dirty="0">
                <a:ea typeface="ＭＳ Ｐゴシック"/>
                <a:cs typeface="Calibri"/>
              </a:rPr>
              <a:t>, you can use both frameworks in your apps and games</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ARKit works with any device running iOS11</a:t>
            </a:r>
            <a:endParaRPr lang="en-US" dirty="0">
              <a:ea typeface="ＭＳ Ｐゴシック"/>
              <a:cs typeface="Calibri"/>
            </a:endParaRPr>
          </a:p>
          <a:p>
            <a:pPr>
              <a:lnSpc>
                <a:spcPct val="90000"/>
              </a:lnSpc>
              <a:spcBef>
                <a:spcPct val="0"/>
              </a:spcBef>
              <a:spcAft>
                <a:spcPts val="1600"/>
              </a:spcAft>
            </a:pPr>
            <a:r>
              <a:rPr lang="en-GB" dirty="0">
                <a:ea typeface="ＭＳ Ｐゴシック"/>
                <a:cs typeface="Calibri"/>
              </a:rPr>
              <a:t>ARCore works with a specific set of devices that you will find in the following page</a:t>
            </a:r>
            <a:endParaRPr lang="en-GB" dirty="0">
              <a:cs typeface="Calibri"/>
            </a:endParaRPr>
          </a:p>
          <a:p>
            <a:r>
              <a:rPr lang="en-GB" dirty="0">
                <a:hlinkClick r:id="rId3"/>
              </a:rPr>
              <a:t>https://developers.google.com/ar/discover/supported-devices</a:t>
            </a:r>
            <a:endParaRPr lang="en-GB" dirty="0"/>
          </a:p>
          <a:p>
            <a:endParaRPr lang="en-GB" dirty="0"/>
          </a:p>
        </p:txBody>
      </p:sp>
    </p:spTree>
    <p:extLst>
      <p:ext uri="{BB962C8B-B14F-4D97-AF65-F5344CB8AC3E}">
        <p14:creationId xmlns:p14="http://schemas.microsoft.com/office/powerpoint/2010/main" val="1644864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11180762" cy="4901012"/>
          </a:xfrm>
        </p:spPr>
        <p:txBody>
          <a:bodyPr/>
          <a:lstStyle/>
          <a:p>
            <a:r>
              <a:rPr lang="en-GB" dirty="0"/>
              <a:t>A boom for AR and VR is expected to come in this decade</a:t>
            </a:r>
          </a:p>
          <a:p>
            <a:r>
              <a:rPr lang="en-GB" dirty="0"/>
              <a:t>Many industries will benefit from AR such as</a:t>
            </a:r>
          </a:p>
          <a:p>
            <a:pPr marL="342900" indent="-342900">
              <a:buFont typeface="Arial" panose="020B0604020202020204" pitchFamily="34" charset="0"/>
              <a:buChar char="•"/>
            </a:pPr>
            <a:r>
              <a:rPr lang="en-GB" dirty="0">
                <a:solidFill>
                  <a:schemeClr val="accent1"/>
                </a:solidFill>
              </a:rPr>
              <a:t>Healthcare</a:t>
            </a:r>
          </a:p>
          <a:p>
            <a:pPr marL="342900" indent="-342900">
              <a:buFont typeface="Arial" panose="020B0604020202020204" pitchFamily="34" charset="0"/>
              <a:buChar char="•"/>
            </a:pPr>
            <a:r>
              <a:rPr lang="en-GB" dirty="0"/>
              <a:t>E-commerce</a:t>
            </a:r>
          </a:p>
          <a:p>
            <a:pPr marL="342900" indent="-342900">
              <a:buFont typeface="Arial" panose="020B0604020202020204" pitchFamily="34" charset="0"/>
              <a:buChar char="•"/>
            </a:pPr>
            <a:r>
              <a:rPr lang="en-GB" dirty="0"/>
              <a:t>Navigation</a:t>
            </a:r>
          </a:p>
          <a:p>
            <a:pPr marL="342900" indent="-342900">
              <a:buFont typeface="Arial" panose="020B0604020202020204" pitchFamily="34" charset="0"/>
              <a:buChar char="•"/>
            </a:pPr>
            <a:r>
              <a:rPr lang="en-GB" dirty="0"/>
              <a:t>Education</a:t>
            </a:r>
          </a:p>
        </p:txBody>
      </p:sp>
      <p:pic>
        <p:nvPicPr>
          <p:cNvPr id="5" name="Picture 4" descr="A picture containing indoor, sitting, bed, lit&#10;&#10;Description automatically generated">
            <a:extLst>
              <a:ext uri="{FF2B5EF4-FFF2-40B4-BE49-F238E27FC236}">
                <a16:creationId xmlns:a16="http://schemas.microsoft.com/office/drawing/2014/main" id="{1E2DD67E-6B49-4A63-8D17-4B1E11957B47}"/>
              </a:ext>
            </a:extLst>
          </p:cNvPr>
          <p:cNvPicPr>
            <a:picLocks noChangeAspect="1"/>
          </p:cNvPicPr>
          <p:nvPr/>
        </p:nvPicPr>
        <p:blipFill>
          <a:blip r:embed="rId3"/>
          <a:stretch>
            <a:fillRect/>
          </a:stretch>
        </p:blipFill>
        <p:spPr>
          <a:xfrm>
            <a:off x="5201070" y="3214030"/>
            <a:ext cx="1762871" cy="2976880"/>
          </a:xfrm>
          <a:prstGeom prst="rect">
            <a:avLst/>
          </a:prstGeom>
        </p:spPr>
      </p:pic>
    </p:spTree>
    <p:extLst>
      <p:ext uri="{BB962C8B-B14F-4D97-AF65-F5344CB8AC3E}">
        <p14:creationId xmlns:p14="http://schemas.microsoft.com/office/powerpoint/2010/main" val="388077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11180762" cy="4901012"/>
          </a:xfrm>
        </p:spPr>
        <p:txBody>
          <a:bodyPr/>
          <a:lstStyle/>
          <a:p>
            <a:r>
              <a:rPr lang="en-GB" dirty="0"/>
              <a:t>A boom for AR and VR is expected to come in this decade</a:t>
            </a:r>
          </a:p>
          <a:p>
            <a:r>
              <a:rPr lang="en-GB" dirty="0"/>
              <a:t>Many industries will benefit from AR such as</a:t>
            </a:r>
          </a:p>
          <a:p>
            <a:pPr marL="342900" indent="-342900">
              <a:buFont typeface="Arial" panose="020B0604020202020204" pitchFamily="34" charset="0"/>
              <a:buChar char="•"/>
            </a:pPr>
            <a:r>
              <a:rPr lang="en-GB" dirty="0"/>
              <a:t>Healthcare</a:t>
            </a:r>
          </a:p>
          <a:p>
            <a:pPr marL="342900" indent="-342900">
              <a:buFont typeface="Arial" panose="020B0604020202020204" pitchFamily="34" charset="0"/>
              <a:buChar char="•"/>
            </a:pPr>
            <a:r>
              <a:rPr lang="en-GB" dirty="0">
                <a:solidFill>
                  <a:schemeClr val="accent1"/>
                </a:solidFill>
              </a:rPr>
              <a:t>E-commerce</a:t>
            </a:r>
          </a:p>
          <a:p>
            <a:pPr marL="342900" indent="-342900">
              <a:buFont typeface="Arial" panose="020B0604020202020204" pitchFamily="34" charset="0"/>
              <a:buChar char="•"/>
            </a:pPr>
            <a:r>
              <a:rPr lang="en-GB" dirty="0"/>
              <a:t>Navigation</a:t>
            </a:r>
          </a:p>
          <a:p>
            <a:pPr marL="342900" indent="-342900">
              <a:buFont typeface="Arial" panose="020B0604020202020204" pitchFamily="34" charset="0"/>
              <a:buChar char="•"/>
            </a:pPr>
            <a:r>
              <a:rPr lang="en-GB" dirty="0"/>
              <a:t>Education</a:t>
            </a:r>
          </a:p>
        </p:txBody>
      </p:sp>
      <p:pic>
        <p:nvPicPr>
          <p:cNvPr id="5" name="Picture 4" descr="A chair sitting in a dark room&#10;&#10;Description automatically generated">
            <a:extLst>
              <a:ext uri="{FF2B5EF4-FFF2-40B4-BE49-F238E27FC236}">
                <a16:creationId xmlns:a16="http://schemas.microsoft.com/office/drawing/2014/main" id="{AF8FE7D8-31AD-433B-A5E2-E336B0154CE9}"/>
              </a:ext>
            </a:extLst>
          </p:cNvPr>
          <p:cNvPicPr>
            <a:picLocks noChangeAspect="1"/>
          </p:cNvPicPr>
          <p:nvPr/>
        </p:nvPicPr>
        <p:blipFill>
          <a:blip r:embed="rId3"/>
          <a:stretch>
            <a:fillRect/>
          </a:stretch>
        </p:blipFill>
        <p:spPr>
          <a:xfrm>
            <a:off x="5344160" y="2487254"/>
            <a:ext cx="2235199" cy="2235199"/>
          </a:xfrm>
          <a:prstGeom prst="rect">
            <a:avLst/>
          </a:prstGeom>
        </p:spPr>
      </p:pic>
    </p:spTree>
    <p:extLst>
      <p:ext uri="{BB962C8B-B14F-4D97-AF65-F5344CB8AC3E}">
        <p14:creationId xmlns:p14="http://schemas.microsoft.com/office/powerpoint/2010/main" val="3045619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11180762" cy="4901012"/>
          </a:xfrm>
        </p:spPr>
        <p:txBody>
          <a:bodyPr/>
          <a:lstStyle/>
          <a:p>
            <a:r>
              <a:rPr lang="en-GB" dirty="0"/>
              <a:t>A boom for AR and VR is expected to come in this decade</a:t>
            </a:r>
          </a:p>
          <a:p>
            <a:r>
              <a:rPr lang="en-GB" dirty="0"/>
              <a:t>Many industries will benefit from AR such as</a:t>
            </a:r>
          </a:p>
          <a:p>
            <a:pPr marL="342900" indent="-342900">
              <a:buFont typeface="Arial" panose="020B0604020202020204" pitchFamily="34" charset="0"/>
              <a:buChar char="•"/>
            </a:pPr>
            <a:r>
              <a:rPr lang="en-GB" dirty="0"/>
              <a:t>Healthcare</a:t>
            </a:r>
          </a:p>
          <a:p>
            <a:pPr marL="342900" indent="-342900">
              <a:buFont typeface="Arial" panose="020B0604020202020204" pitchFamily="34" charset="0"/>
              <a:buChar char="•"/>
            </a:pPr>
            <a:r>
              <a:rPr lang="en-GB" dirty="0"/>
              <a:t>E-commerce</a:t>
            </a:r>
          </a:p>
          <a:p>
            <a:pPr marL="342900" indent="-342900">
              <a:buFont typeface="Arial" panose="020B0604020202020204" pitchFamily="34" charset="0"/>
              <a:buChar char="•"/>
            </a:pPr>
            <a:r>
              <a:rPr lang="en-GB" dirty="0">
                <a:solidFill>
                  <a:schemeClr val="accent1"/>
                </a:solidFill>
              </a:rPr>
              <a:t>Navigation</a:t>
            </a:r>
          </a:p>
          <a:p>
            <a:pPr marL="342900" indent="-342900">
              <a:buFont typeface="Arial" panose="020B0604020202020204" pitchFamily="34" charset="0"/>
              <a:buChar char="•"/>
            </a:pPr>
            <a:r>
              <a:rPr lang="en-GB" dirty="0"/>
              <a:t>Education</a:t>
            </a:r>
          </a:p>
        </p:txBody>
      </p:sp>
      <p:pic>
        <p:nvPicPr>
          <p:cNvPr id="5" name="Picture 4" descr="A picture containing monitor, photo, keyboard, computer&#10;&#10;Description automatically generated">
            <a:extLst>
              <a:ext uri="{FF2B5EF4-FFF2-40B4-BE49-F238E27FC236}">
                <a16:creationId xmlns:a16="http://schemas.microsoft.com/office/drawing/2014/main" id="{7DA6310E-4C16-48E2-879E-4CD05F23A1D8}"/>
              </a:ext>
            </a:extLst>
          </p:cNvPr>
          <p:cNvPicPr>
            <a:picLocks noChangeAspect="1"/>
          </p:cNvPicPr>
          <p:nvPr/>
        </p:nvPicPr>
        <p:blipFill>
          <a:blip r:embed="rId3"/>
          <a:stretch>
            <a:fillRect/>
          </a:stretch>
        </p:blipFill>
        <p:spPr>
          <a:xfrm>
            <a:off x="4569460" y="2642235"/>
            <a:ext cx="5715000" cy="3219450"/>
          </a:xfrm>
          <a:prstGeom prst="rect">
            <a:avLst/>
          </a:prstGeom>
        </p:spPr>
      </p:pic>
    </p:spTree>
    <p:extLst>
      <p:ext uri="{BB962C8B-B14F-4D97-AF65-F5344CB8AC3E}">
        <p14:creationId xmlns:p14="http://schemas.microsoft.com/office/powerpoint/2010/main" val="2264843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11180762" cy="4901012"/>
          </a:xfrm>
        </p:spPr>
        <p:txBody>
          <a:bodyPr/>
          <a:lstStyle/>
          <a:p>
            <a:r>
              <a:rPr lang="en-GB" dirty="0"/>
              <a:t>A boom for AR and VR is expected to come in this decade</a:t>
            </a:r>
          </a:p>
          <a:p>
            <a:r>
              <a:rPr lang="en-GB" dirty="0"/>
              <a:t>Many industries will benefit from AR such as</a:t>
            </a:r>
          </a:p>
          <a:p>
            <a:pPr marL="342900" indent="-342900">
              <a:buFont typeface="Arial" panose="020B0604020202020204" pitchFamily="34" charset="0"/>
              <a:buChar char="•"/>
            </a:pPr>
            <a:r>
              <a:rPr lang="en-GB" dirty="0"/>
              <a:t>Healthcare</a:t>
            </a:r>
          </a:p>
          <a:p>
            <a:pPr marL="342900" indent="-342900">
              <a:buFont typeface="Arial" panose="020B0604020202020204" pitchFamily="34" charset="0"/>
              <a:buChar char="•"/>
            </a:pPr>
            <a:r>
              <a:rPr lang="en-GB" dirty="0"/>
              <a:t>E-commerce</a:t>
            </a:r>
          </a:p>
          <a:p>
            <a:pPr marL="342900" indent="-342900">
              <a:buFont typeface="Arial" panose="020B0604020202020204" pitchFamily="34" charset="0"/>
              <a:buChar char="•"/>
            </a:pPr>
            <a:r>
              <a:rPr lang="en-GB" dirty="0"/>
              <a:t>Navigation</a:t>
            </a:r>
          </a:p>
          <a:p>
            <a:pPr marL="342900" indent="-342900">
              <a:buFont typeface="Arial" panose="020B0604020202020204" pitchFamily="34" charset="0"/>
              <a:buChar char="•"/>
            </a:pPr>
            <a:r>
              <a:rPr lang="en-GB" dirty="0">
                <a:solidFill>
                  <a:schemeClr val="accent1"/>
                </a:solidFill>
              </a:rPr>
              <a:t>Education</a:t>
            </a:r>
          </a:p>
        </p:txBody>
      </p:sp>
      <p:pic>
        <p:nvPicPr>
          <p:cNvPr id="5" name="Picture 4" descr="A picture containing indoor, table, dog, sitting&#10;&#10;Description automatically generated">
            <a:extLst>
              <a:ext uri="{FF2B5EF4-FFF2-40B4-BE49-F238E27FC236}">
                <a16:creationId xmlns:a16="http://schemas.microsoft.com/office/drawing/2014/main" id="{3301A882-017E-4414-8B7A-99A1EC71896A}"/>
              </a:ext>
            </a:extLst>
          </p:cNvPr>
          <p:cNvPicPr>
            <a:picLocks noChangeAspect="1"/>
          </p:cNvPicPr>
          <p:nvPr/>
        </p:nvPicPr>
        <p:blipFill>
          <a:blip r:embed="rId3"/>
          <a:stretch>
            <a:fillRect/>
          </a:stretch>
        </p:blipFill>
        <p:spPr>
          <a:xfrm>
            <a:off x="5382260" y="2512654"/>
            <a:ext cx="4251960" cy="2834640"/>
          </a:xfrm>
          <a:prstGeom prst="rect">
            <a:avLst/>
          </a:prstGeom>
        </p:spPr>
      </p:pic>
    </p:spTree>
    <p:extLst>
      <p:ext uri="{BB962C8B-B14F-4D97-AF65-F5344CB8AC3E}">
        <p14:creationId xmlns:p14="http://schemas.microsoft.com/office/powerpoint/2010/main" val="1284833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8032115" cy="4677492"/>
          </a:xfrm>
        </p:spPr>
        <p:txBody>
          <a:bodyPr/>
          <a:lstStyle/>
          <a:p>
            <a:r>
              <a:rPr lang="en-GB" dirty="0"/>
              <a:t>A boom for AR and VR is expected to come in this decade</a:t>
            </a:r>
          </a:p>
          <a:p>
            <a:r>
              <a:rPr lang="en-GB" dirty="0"/>
              <a:t>Many industries will benefit from AR such as</a:t>
            </a:r>
          </a:p>
          <a:p>
            <a:pPr marL="342900" indent="-342900">
              <a:buFont typeface="Arial" panose="020B0604020202020204" pitchFamily="34" charset="0"/>
              <a:buChar char="•"/>
            </a:pPr>
            <a:r>
              <a:rPr lang="en-GB" dirty="0"/>
              <a:t>Healthcare		</a:t>
            </a:r>
          </a:p>
          <a:p>
            <a:pPr marL="342900" indent="-342900">
              <a:buFont typeface="Arial" panose="020B0604020202020204" pitchFamily="34" charset="0"/>
              <a:buChar char="•"/>
            </a:pPr>
            <a:r>
              <a:rPr lang="en-GB" dirty="0"/>
              <a:t>E-commerce</a:t>
            </a:r>
          </a:p>
          <a:p>
            <a:pPr marL="342900" indent="-342900">
              <a:buFont typeface="Arial" panose="020B0604020202020204" pitchFamily="34" charset="0"/>
              <a:buChar char="•"/>
            </a:pPr>
            <a:r>
              <a:rPr lang="en-GB" dirty="0"/>
              <a:t>Navigation</a:t>
            </a:r>
          </a:p>
          <a:p>
            <a:pPr marL="342900" indent="-342900">
              <a:buFont typeface="Arial" panose="020B0604020202020204" pitchFamily="34" charset="0"/>
              <a:buChar char="•"/>
            </a:pPr>
            <a:r>
              <a:rPr lang="en-GB" dirty="0"/>
              <a:t>Education</a:t>
            </a:r>
          </a:p>
          <a:p>
            <a:pPr marL="342900" indent="-342900">
              <a:buFont typeface="Arial" panose="020B0604020202020204" pitchFamily="34" charset="0"/>
              <a:buChar char="•"/>
            </a:pPr>
            <a:r>
              <a:rPr lang="en-GB" dirty="0"/>
              <a:t>Military</a:t>
            </a:r>
          </a:p>
          <a:p>
            <a:pPr marL="342900" indent="-342900">
              <a:buFont typeface="Arial" panose="020B0604020202020204" pitchFamily="34" charset="0"/>
              <a:buChar char="•"/>
            </a:pPr>
            <a:r>
              <a:rPr lang="en-GB" dirty="0"/>
              <a:t>Arts &amp; Music</a:t>
            </a:r>
          </a:p>
          <a:p>
            <a:pPr marL="342900" indent="-342900">
              <a:buFont typeface="Arial" panose="020B0604020202020204" pitchFamily="34" charset="0"/>
              <a:buChar char="•"/>
            </a:pPr>
            <a:r>
              <a:rPr lang="en-GB" b="1" dirty="0"/>
              <a:t>Video games </a:t>
            </a:r>
          </a:p>
        </p:txBody>
      </p:sp>
      <p:sp>
        <p:nvSpPr>
          <p:cNvPr id="8" name="Content Placeholder 2">
            <a:extLst>
              <a:ext uri="{FF2B5EF4-FFF2-40B4-BE49-F238E27FC236}">
                <a16:creationId xmlns:a16="http://schemas.microsoft.com/office/drawing/2014/main" id="{57A481F9-1D7A-448B-BB21-4F1A8C82E7B0}"/>
              </a:ext>
            </a:extLst>
          </p:cNvPr>
          <p:cNvSpPr txBox="1">
            <a:spLocks/>
          </p:cNvSpPr>
          <p:nvPr/>
        </p:nvSpPr>
        <p:spPr>
          <a:xfrm>
            <a:off x="3336925" y="1479468"/>
            <a:ext cx="3277235" cy="4677492"/>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Manufacturing	</a:t>
            </a:r>
          </a:p>
          <a:p>
            <a:pPr marL="342900" indent="-342900">
              <a:buFont typeface="Arial" panose="020B0604020202020204" pitchFamily="34" charset="0"/>
              <a:buChar char="•"/>
            </a:pPr>
            <a:r>
              <a:rPr lang="en-GB" dirty="0"/>
              <a:t>Gaming</a:t>
            </a:r>
          </a:p>
          <a:p>
            <a:pPr marL="342900" indent="-342900">
              <a:buFont typeface="Arial" panose="020B0604020202020204" pitchFamily="34" charset="0"/>
              <a:buChar char="•"/>
            </a:pPr>
            <a:r>
              <a:rPr lang="en-GB" dirty="0"/>
              <a:t>Broadcasting</a:t>
            </a:r>
          </a:p>
          <a:p>
            <a:pPr marL="342900" indent="-342900">
              <a:buFont typeface="Arial" panose="020B0604020202020204" pitchFamily="34" charset="0"/>
              <a:buChar char="•"/>
            </a:pPr>
            <a:r>
              <a:rPr lang="en-GB" dirty="0"/>
              <a:t>Tourism</a:t>
            </a:r>
          </a:p>
          <a:p>
            <a:pPr marL="342900" indent="-342900">
              <a:buFont typeface="Arial" panose="020B0604020202020204" pitchFamily="34" charset="0"/>
              <a:buChar char="•"/>
            </a:pPr>
            <a:r>
              <a:rPr lang="en-GB" dirty="0"/>
              <a:t>Archaeology</a:t>
            </a:r>
          </a:p>
          <a:p>
            <a:pPr marL="342900" indent="-342900">
              <a:buFont typeface="Arial" panose="020B0604020202020204" pitchFamily="34" charset="0"/>
              <a:buChar char="•"/>
            </a:pPr>
            <a:r>
              <a:rPr lang="en-GB" dirty="0"/>
              <a:t>Architecture</a:t>
            </a:r>
          </a:p>
          <a:p>
            <a:pPr marL="342900" indent="-342900">
              <a:buFont typeface="Arial" panose="020B0604020202020204" pitchFamily="34" charset="0"/>
              <a:buChar char="•"/>
            </a:pPr>
            <a:r>
              <a:rPr lang="en-GB" dirty="0"/>
              <a:t>Social Interaction</a:t>
            </a:r>
          </a:p>
        </p:txBody>
      </p:sp>
      <p:sp>
        <p:nvSpPr>
          <p:cNvPr id="11" name="Content Placeholder 2">
            <a:extLst>
              <a:ext uri="{FF2B5EF4-FFF2-40B4-BE49-F238E27FC236}">
                <a16:creationId xmlns:a16="http://schemas.microsoft.com/office/drawing/2014/main" id="{078DB221-87F4-4C22-B19B-3A1DC4F98C90}"/>
              </a:ext>
            </a:extLst>
          </p:cNvPr>
          <p:cNvSpPr txBox="1">
            <a:spLocks/>
          </p:cNvSpPr>
          <p:nvPr/>
        </p:nvSpPr>
        <p:spPr>
          <a:xfrm>
            <a:off x="6614160" y="1479468"/>
            <a:ext cx="3277235" cy="4677492"/>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Many more …</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832961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B1B5-74E9-4C09-A663-27B85DD2810B}"/>
              </a:ext>
            </a:extLst>
          </p:cNvPr>
          <p:cNvSpPr>
            <a:spLocks noGrp="1"/>
          </p:cNvSpPr>
          <p:nvPr>
            <p:ph type="title"/>
          </p:nvPr>
        </p:nvSpPr>
        <p:spPr/>
        <p:txBody>
          <a:bodyPr/>
          <a:lstStyle/>
          <a:p>
            <a:r>
              <a:rPr lang="en-GB" dirty="0"/>
              <a:t>The Future of AR: AR Cloud</a:t>
            </a:r>
          </a:p>
        </p:txBody>
      </p:sp>
      <p:sp>
        <p:nvSpPr>
          <p:cNvPr id="3" name="Content Placeholder 2">
            <a:extLst>
              <a:ext uri="{FF2B5EF4-FFF2-40B4-BE49-F238E27FC236}">
                <a16:creationId xmlns:a16="http://schemas.microsoft.com/office/drawing/2014/main" id="{722DCE4A-BD4C-4D1F-A1A8-D1AC5D900F7A}"/>
              </a:ext>
            </a:extLst>
          </p:cNvPr>
          <p:cNvSpPr>
            <a:spLocks noGrp="1"/>
          </p:cNvSpPr>
          <p:nvPr>
            <p:ph idx="1"/>
          </p:nvPr>
        </p:nvSpPr>
        <p:spPr>
          <a:xfrm>
            <a:off x="492125" y="1479468"/>
            <a:ext cx="11180762" cy="2513798"/>
          </a:xfrm>
        </p:spPr>
        <p:txBody>
          <a:bodyPr vert="horz" lIns="0" tIns="0" rIns="0" bIns="0" rtlCol="0" anchor="t">
            <a:noAutofit/>
          </a:bodyPr>
          <a:lstStyle/>
          <a:p>
            <a:pPr marL="342900" indent="-342900">
              <a:buFont typeface="Arial" panose="020B0604020202020204" pitchFamily="34" charset="0"/>
              <a:buChar char="•"/>
            </a:pPr>
            <a:r>
              <a:rPr lang="en-GB" dirty="0">
                <a:solidFill>
                  <a:schemeClr val="tx1"/>
                </a:solidFill>
              </a:rPr>
              <a:t>AR Cloud technology is not matured</a:t>
            </a:r>
          </a:p>
          <a:p>
            <a:pPr marL="342900" indent="-342900">
              <a:buFont typeface="Arial" panose="020B0604020202020204" pitchFamily="34" charset="0"/>
              <a:buChar char="•"/>
            </a:pPr>
            <a:r>
              <a:rPr lang="en-GB" dirty="0">
                <a:solidFill>
                  <a:schemeClr val="tx1"/>
                </a:solidFill>
              </a:rPr>
              <a:t>AR Cloud could mirror the real world and provide 1:1 scale experience </a:t>
            </a:r>
          </a:p>
          <a:p>
            <a:pPr marL="342900" indent="-342900">
              <a:buFont typeface="Arial" panose="020B0604020202020204" pitchFamily="34" charset="0"/>
              <a:buChar char="•"/>
            </a:pPr>
            <a:r>
              <a:rPr lang="en-GB" dirty="0">
                <a:solidFill>
                  <a:schemeClr val="tx1"/>
                </a:solidFill>
                <a:ea typeface="ＭＳ Ｐゴシック"/>
              </a:rPr>
              <a:t>It will allow us to “paint the world with data”</a:t>
            </a:r>
          </a:p>
          <a:p>
            <a:pPr marL="342900" indent="-342900">
              <a:buFont typeface="Arial" panose="020B0604020202020204" pitchFamily="34" charset="0"/>
              <a:buChar char="•"/>
            </a:pPr>
            <a:r>
              <a:rPr lang="en-GB" dirty="0">
                <a:solidFill>
                  <a:schemeClr val="tx1"/>
                </a:solidFill>
                <a:hlinkClick r:id="rId3">
                  <a:extLst>
                    <a:ext uri="{A12FA001-AC4F-418D-AE19-62706E023703}">
                      <ahyp:hlinkClr xmlns:ahyp="http://schemas.microsoft.com/office/drawing/2018/hyperlinkcolor" val="tx"/>
                    </a:ext>
                  </a:extLst>
                </a:hlinkClick>
              </a:rPr>
              <a:t>https://medium.com/openarcloud</a:t>
            </a:r>
            <a:endParaRPr lang="en-GB" dirty="0">
              <a:solidFill>
                <a:schemeClr val="tx1"/>
              </a:solidFill>
            </a:endParaRPr>
          </a:p>
          <a:p>
            <a:pPr marL="342900" indent="-342900">
              <a:buFont typeface="Arial" panose="020B0604020202020204" pitchFamily="34" charset="0"/>
              <a:buChar char="•"/>
            </a:pPr>
            <a:endParaRPr lang="en-GB" dirty="0"/>
          </a:p>
          <a:p>
            <a:endParaRPr lang="en-GB" dirty="0"/>
          </a:p>
          <a:p>
            <a:endParaRPr lang="en-GB" dirty="0"/>
          </a:p>
          <a:p>
            <a:endParaRPr lang="en-GB" dirty="0"/>
          </a:p>
        </p:txBody>
      </p:sp>
      <p:sp>
        <p:nvSpPr>
          <p:cNvPr id="52" name="Cloud 51">
            <a:extLst>
              <a:ext uri="{FF2B5EF4-FFF2-40B4-BE49-F238E27FC236}">
                <a16:creationId xmlns:a16="http://schemas.microsoft.com/office/drawing/2014/main" id="{EFA5222D-DB7B-4B67-AD52-3EFD95A80605}"/>
              </a:ext>
            </a:extLst>
          </p:cNvPr>
          <p:cNvSpPr/>
          <p:nvPr/>
        </p:nvSpPr>
        <p:spPr>
          <a:xfrm>
            <a:off x="3591419" y="4139830"/>
            <a:ext cx="2177115" cy="135382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AR CLOUD</a:t>
            </a:r>
          </a:p>
        </p:txBody>
      </p:sp>
      <p:grpSp>
        <p:nvGrpSpPr>
          <p:cNvPr id="53" name="Group 52">
            <a:extLst>
              <a:ext uri="{FF2B5EF4-FFF2-40B4-BE49-F238E27FC236}">
                <a16:creationId xmlns:a16="http://schemas.microsoft.com/office/drawing/2014/main" id="{0C8D441C-B4CB-42F7-923D-966A66F6255E}"/>
              </a:ext>
            </a:extLst>
          </p:cNvPr>
          <p:cNvGrpSpPr/>
          <p:nvPr/>
        </p:nvGrpSpPr>
        <p:grpSpPr>
          <a:xfrm>
            <a:off x="919510" y="3601039"/>
            <a:ext cx="1356139" cy="1837114"/>
            <a:chOff x="285526" y="3615536"/>
            <a:chExt cx="1356139" cy="1837114"/>
          </a:xfrm>
        </p:grpSpPr>
        <p:sp>
          <p:nvSpPr>
            <p:cNvPr id="54" name="Cube 53">
              <a:extLst>
                <a:ext uri="{FF2B5EF4-FFF2-40B4-BE49-F238E27FC236}">
                  <a16:creationId xmlns:a16="http://schemas.microsoft.com/office/drawing/2014/main" id="{5C8755FC-9E85-42AC-83DA-20E0CAA973BE}"/>
                </a:ext>
              </a:extLst>
            </p:cNvPr>
            <p:cNvSpPr/>
            <p:nvPr/>
          </p:nvSpPr>
          <p:spPr>
            <a:xfrm>
              <a:off x="325873" y="4201264"/>
              <a:ext cx="1310640" cy="1249680"/>
            </a:xfrm>
            <a:prstGeom prst="cube">
              <a:avLst>
                <a:gd name="adj" fmla="val 17073"/>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ASSETS</a:t>
              </a:r>
            </a:p>
          </p:txBody>
        </p:sp>
        <p:sp>
          <p:nvSpPr>
            <p:cNvPr id="55" name="Arrow: Right 54">
              <a:extLst>
                <a:ext uri="{FF2B5EF4-FFF2-40B4-BE49-F238E27FC236}">
                  <a16:creationId xmlns:a16="http://schemas.microsoft.com/office/drawing/2014/main" id="{58E3EC2E-DAD9-42EB-8A0E-11D4190C68C0}"/>
                </a:ext>
              </a:extLst>
            </p:cNvPr>
            <p:cNvSpPr/>
            <p:nvPr/>
          </p:nvSpPr>
          <p:spPr>
            <a:xfrm rot="16200000">
              <a:off x="356141" y="3995401"/>
              <a:ext cx="696230" cy="504124"/>
            </a:xfrm>
            <a:prstGeom prst="rightArrow">
              <a:avLst/>
            </a:prstGeom>
            <a:solidFill>
              <a:srgbClr val="FF0000"/>
            </a:solidFill>
            <a:ln>
              <a:noFill/>
            </a:ln>
            <a:scene3d>
              <a:camera prst="isometricRightUp"/>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6" name="Arrow: Right 55">
              <a:extLst>
                <a:ext uri="{FF2B5EF4-FFF2-40B4-BE49-F238E27FC236}">
                  <a16:creationId xmlns:a16="http://schemas.microsoft.com/office/drawing/2014/main" id="{7725E080-CB9B-452E-87D3-B1E0F2441CA8}"/>
                </a:ext>
              </a:extLst>
            </p:cNvPr>
            <p:cNvSpPr/>
            <p:nvPr/>
          </p:nvSpPr>
          <p:spPr>
            <a:xfrm rot="15717754">
              <a:off x="1041488" y="4007760"/>
              <a:ext cx="696230" cy="504124"/>
            </a:xfrm>
            <a:prstGeom prst="rightArrow">
              <a:avLst/>
            </a:prstGeom>
            <a:solidFill>
              <a:srgbClr val="FF0000"/>
            </a:solidFill>
            <a:ln>
              <a:noFill/>
            </a:ln>
            <a:scene3d>
              <a:camera prst="isometricBottomDown"/>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7" name="Arrow: Right 56">
              <a:extLst>
                <a:ext uri="{FF2B5EF4-FFF2-40B4-BE49-F238E27FC236}">
                  <a16:creationId xmlns:a16="http://schemas.microsoft.com/office/drawing/2014/main" id="{D740B599-C831-4C5B-AB27-F28CF2F49F8C}"/>
                </a:ext>
              </a:extLst>
            </p:cNvPr>
            <p:cNvSpPr/>
            <p:nvPr/>
          </p:nvSpPr>
          <p:spPr>
            <a:xfrm rot="16970669">
              <a:off x="702704" y="4055829"/>
              <a:ext cx="696230" cy="504124"/>
            </a:xfrm>
            <a:prstGeom prst="rightArrow">
              <a:avLst/>
            </a:prstGeom>
            <a:solidFill>
              <a:srgbClr val="FF0000"/>
            </a:solidFill>
            <a:ln>
              <a:noFill/>
            </a:ln>
            <a:scene3d>
              <a:camera prst="isometricOffAxis1Righ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8" name="Rectangle 57">
              <a:extLst>
                <a:ext uri="{FF2B5EF4-FFF2-40B4-BE49-F238E27FC236}">
                  <a16:creationId xmlns:a16="http://schemas.microsoft.com/office/drawing/2014/main" id="{F2C359F2-8361-481A-B0AB-963D3911A9A8}"/>
                </a:ext>
              </a:extLst>
            </p:cNvPr>
            <p:cNvSpPr/>
            <p:nvPr/>
          </p:nvSpPr>
          <p:spPr>
            <a:xfrm rot="5400000">
              <a:off x="236501" y="3953930"/>
              <a:ext cx="160011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ARM</a:t>
              </a:r>
            </a:p>
          </p:txBody>
        </p:sp>
        <p:grpSp>
          <p:nvGrpSpPr>
            <p:cNvPr id="59" name="Group 58">
              <a:extLst>
                <a:ext uri="{FF2B5EF4-FFF2-40B4-BE49-F238E27FC236}">
                  <a16:creationId xmlns:a16="http://schemas.microsoft.com/office/drawing/2014/main" id="{15263B60-7693-4A00-AAF4-816B22DFA702}"/>
                </a:ext>
              </a:extLst>
            </p:cNvPr>
            <p:cNvGrpSpPr/>
            <p:nvPr/>
          </p:nvGrpSpPr>
          <p:grpSpPr>
            <a:xfrm>
              <a:off x="285526" y="4414519"/>
              <a:ext cx="1242060" cy="1038131"/>
              <a:chOff x="285526" y="4414519"/>
              <a:chExt cx="1242060" cy="1038131"/>
            </a:xfrm>
          </p:grpSpPr>
          <p:sp>
            <p:nvSpPr>
              <p:cNvPr id="60" name="Rectangle 59">
                <a:extLst>
                  <a:ext uri="{FF2B5EF4-FFF2-40B4-BE49-F238E27FC236}">
                    <a16:creationId xmlns:a16="http://schemas.microsoft.com/office/drawing/2014/main" id="{EC319D6F-62E0-4524-BC1D-4C3FA969AA89}"/>
                  </a:ext>
                </a:extLst>
              </p:cNvPr>
              <p:cNvSpPr/>
              <p:nvPr/>
            </p:nvSpPr>
            <p:spPr>
              <a:xfrm>
                <a:off x="325873" y="4414519"/>
                <a:ext cx="1101607" cy="10381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extLst>
                  <a:ext uri="{FF2B5EF4-FFF2-40B4-BE49-F238E27FC236}">
                    <a16:creationId xmlns:a16="http://schemas.microsoft.com/office/drawing/2014/main" id="{886CF6C9-37CE-4E20-B3B3-BA7AA97B898C}"/>
                  </a:ext>
                </a:extLst>
              </p:cNvPr>
              <p:cNvSpPr txBox="1"/>
              <p:nvPr/>
            </p:nvSpPr>
            <p:spPr>
              <a:xfrm>
                <a:off x="285526" y="4712828"/>
                <a:ext cx="1242060" cy="369332"/>
              </a:xfrm>
              <a:prstGeom prst="rect">
                <a:avLst/>
              </a:prstGeom>
              <a:noFill/>
            </p:spPr>
            <p:txBody>
              <a:bodyPr wrap="square">
                <a:spAutoFit/>
              </a:bodyPr>
              <a:lstStyle/>
              <a:p>
                <a:pPr algn="ctr"/>
                <a:r>
                  <a:rPr lang="en-GB" b="1" dirty="0">
                    <a:solidFill>
                      <a:schemeClr val="bg1"/>
                    </a:solidFill>
                  </a:rPr>
                  <a:t>ASSETS</a:t>
                </a:r>
              </a:p>
            </p:txBody>
          </p:sp>
        </p:grpSp>
      </p:grpSp>
      <p:sp>
        <p:nvSpPr>
          <p:cNvPr id="62" name="Arrow: Right 61">
            <a:extLst>
              <a:ext uri="{FF2B5EF4-FFF2-40B4-BE49-F238E27FC236}">
                <a16:creationId xmlns:a16="http://schemas.microsoft.com/office/drawing/2014/main" id="{9B3B291A-387E-4D85-A075-B2B11A108A2E}"/>
              </a:ext>
            </a:extLst>
          </p:cNvPr>
          <p:cNvSpPr/>
          <p:nvPr/>
        </p:nvSpPr>
        <p:spPr>
          <a:xfrm>
            <a:off x="2529840" y="4497360"/>
            <a:ext cx="871941" cy="570303"/>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3" name="Arrow: Right 62">
            <a:extLst>
              <a:ext uri="{FF2B5EF4-FFF2-40B4-BE49-F238E27FC236}">
                <a16:creationId xmlns:a16="http://schemas.microsoft.com/office/drawing/2014/main" id="{B5761540-621F-4390-931B-081A801B602B}"/>
              </a:ext>
            </a:extLst>
          </p:cNvPr>
          <p:cNvSpPr/>
          <p:nvPr/>
        </p:nvSpPr>
        <p:spPr>
          <a:xfrm>
            <a:off x="5873051" y="4497360"/>
            <a:ext cx="871941" cy="570303"/>
          </a:xfrm>
          <a:prstGeom prst="righ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nvGrpSpPr>
          <p:cNvPr id="64" name="Group 63">
            <a:extLst>
              <a:ext uri="{FF2B5EF4-FFF2-40B4-BE49-F238E27FC236}">
                <a16:creationId xmlns:a16="http://schemas.microsoft.com/office/drawing/2014/main" id="{3AD27F42-EC05-42A2-A120-63D926070D41}"/>
              </a:ext>
            </a:extLst>
          </p:cNvPr>
          <p:cNvGrpSpPr/>
          <p:nvPr/>
        </p:nvGrpSpPr>
        <p:grpSpPr>
          <a:xfrm>
            <a:off x="6905997" y="3440807"/>
            <a:ext cx="4366493" cy="2845108"/>
            <a:chOff x="6832366" y="3429000"/>
            <a:chExt cx="4366493" cy="2845108"/>
          </a:xfrm>
        </p:grpSpPr>
        <p:pic>
          <p:nvPicPr>
            <p:cNvPr id="65" name="Picture 64" descr="A close up of a crosswalk on a city street&#10;&#10;Description automatically generated">
              <a:extLst>
                <a:ext uri="{FF2B5EF4-FFF2-40B4-BE49-F238E27FC236}">
                  <a16:creationId xmlns:a16="http://schemas.microsoft.com/office/drawing/2014/main" id="{75E6C93C-175D-4708-8860-1BF5906217D5}"/>
                </a:ext>
              </a:extLst>
            </p:cNvPr>
            <p:cNvPicPr>
              <a:picLocks noChangeAspect="1"/>
            </p:cNvPicPr>
            <p:nvPr/>
          </p:nvPicPr>
          <p:blipFill>
            <a:blip r:embed="rId4"/>
            <a:stretch>
              <a:fillRect/>
            </a:stretch>
          </p:blipFill>
          <p:spPr>
            <a:xfrm>
              <a:off x="6832366" y="3429000"/>
              <a:ext cx="4366493" cy="2622170"/>
            </a:xfrm>
            <a:prstGeom prst="rect">
              <a:avLst/>
            </a:prstGeom>
          </p:spPr>
        </p:pic>
        <p:sp>
          <p:nvSpPr>
            <p:cNvPr id="66" name="Arrow: Right 65">
              <a:extLst>
                <a:ext uri="{FF2B5EF4-FFF2-40B4-BE49-F238E27FC236}">
                  <a16:creationId xmlns:a16="http://schemas.microsoft.com/office/drawing/2014/main" id="{BC7FD125-CE99-4927-AB06-44E564FCA10D}"/>
                </a:ext>
              </a:extLst>
            </p:cNvPr>
            <p:cNvSpPr/>
            <p:nvPr/>
          </p:nvSpPr>
          <p:spPr>
            <a:xfrm rot="16200000">
              <a:off x="8652859" y="5025413"/>
              <a:ext cx="696230" cy="504124"/>
            </a:xfrm>
            <a:prstGeom prst="rightArrow">
              <a:avLst/>
            </a:prstGeom>
            <a:solidFill>
              <a:srgbClr val="FF0000"/>
            </a:solidFill>
            <a:ln>
              <a:noFill/>
            </a:ln>
            <a:scene3d>
              <a:camera prst="isometricRightUp"/>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7" name="Arrow: Right 66">
              <a:extLst>
                <a:ext uri="{FF2B5EF4-FFF2-40B4-BE49-F238E27FC236}">
                  <a16:creationId xmlns:a16="http://schemas.microsoft.com/office/drawing/2014/main" id="{89824D26-11DF-42C5-AD22-0153EEE9BEAF}"/>
                </a:ext>
              </a:extLst>
            </p:cNvPr>
            <p:cNvSpPr/>
            <p:nvPr/>
          </p:nvSpPr>
          <p:spPr>
            <a:xfrm rot="16200000">
              <a:off x="8603760" y="4659360"/>
              <a:ext cx="288000" cy="252000"/>
            </a:xfrm>
            <a:prstGeom prst="rightArrow">
              <a:avLst/>
            </a:prstGeom>
            <a:solidFill>
              <a:srgbClr val="FF0000"/>
            </a:solidFill>
            <a:ln>
              <a:noFill/>
            </a:ln>
            <a:scene3d>
              <a:camera prst="isometricRightUp"/>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8" name="Arrow: Right 67">
              <a:extLst>
                <a:ext uri="{FF2B5EF4-FFF2-40B4-BE49-F238E27FC236}">
                  <a16:creationId xmlns:a16="http://schemas.microsoft.com/office/drawing/2014/main" id="{49F0666E-032E-4A76-BC23-1B724B908E4B}"/>
                </a:ext>
              </a:extLst>
            </p:cNvPr>
            <p:cNvSpPr/>
            <p:nvPr/>
          </p:nvSpPr>
          <p:spPr>
            <a:xfrm rot="16200000">
              <a:off x="8549760" y="4506360"/>
              <a:ext cx="144000" cy="126000"/>
            </a:xfrm>
            <a:prstGeom prst="rightArrow">
              <a:avLst/>
            </a:prstGeom>
            <a:solidFill>
              <a:srgbClr val="FF0000"/>
            </a:solidFill>
            <a:ln>
              <a:noFill/>
            </a:ln>
            <a:scene3d>
              <a:camera prst="isometricRightUp"/>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9" name="Rectangle 68">
              <a:extLst>
                <a:ext uri="{FF2B5EF4-FFF2-40B4-BE49-F238E27FC236}">
                  <a16:creationId xmlns:a16="http://schemas.microsoft.com/office/drawing/2014/main" id="{866F634F-2A9C-430A-A2C8-42E25BD8D2C9}"/>
                </a:ext>
              </a:extLst>
            </p:cNvPr>
            <p:cNvSpPr/>
            <p:nvPr/>
          </p:nvSpPr>
          <p:spPr>
            <a:xfrm rot="1967057">
              <a:off x="8451825" y="5350778"/>
              <a:ext cx="1600118" cy="923330"/>
            </a:xfrm>
            <a:prstGeom prst="rect">
              <a:avLst/>
            </a:prstGeom>
            <a:noFill/>
            <a:scene3d>
              <a:camera prst="isometricTopUp"/>
              <a:lightRig rig="threePt" dir="t"/>
            </a:scene3d>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ARM</a:t>
              </a:r>
            </a:p>
          </p:txBody>
        </p:sp>
      </p:grpSp>
    </p:spTree>
    <p:extLst>
      <p:ext uri="{BB962C8B-B14F-4D97-AF65-F5344CB8AC3E}">
        <p14:creationId xmlns:p14="http://schemas.microsoft.com/office/powerpoint/2010/main" val="3179172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98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a:xfrm>
            <a:off x="492125" y="295275"/>
            <a:ext cx="11180763" cy="666750"/>
          </a:xfrm>
        </p:spPr>
        <p:txBody>
          <a:bodyPr anchor="b">
            <a:normAutofit/>
          </a:bodyPr>
          <a:lstStyle/>
          <a:p>
            <a:r>
              <a:rPr lang="en-GB" dirty="0"/>
              <a:t>Augmented Reality (continued)</a:t>
            </a:r>
          </a:p>
        </p:txBody>
      </p:sp>
      <p:sp>
        <p:nvSpPr>
          <p:cNvPr id="36" name="Content Placeholder 2">
            <a:extLst>
              <a:ext uri="{FF2B5EF4-FFF2-40B4-BE49-F238E27FC236}">
                <a16:creationId xmlns:a16="http://schemas.microsoft.com/office/drawing/2014/main" id="{741B0786-F438-48A8-BE45-EFD22B416A12}"/>
              </a:ext>
            </a:extLst>
          </p:cNvPr>
          <p:cNvSpPr>
            <a:spLocks noGrp="1"/>
          </p:cNvSpPr>
          <p:nvPr>
            <p:ph idx="1"/>
          </p:nvPr>
        </p:nvSpPr>
        <p:spPr>
          <a:xfrm>
            <a:off x="492125" y="1745884"/>
            <a:ext cx="11180867" cy="4087104"/>
          </a:xfrm>
        </p:spPr>
        <p:txBody>
          <a:bodyPr vert="horz" lIns="0" tIns="0" rIns="0" bIns="0" rtlCol="0">
            <a:normAutofit/>
          </a:bodyPr>
          <a:lstStyle/>
          <a:p>
            <a:r>
              <a:rPr lang="en-GB" sz="2200" dirty="0"/>
              <a:t>In order for the virtual objects to seamlessly blend into the real world, it is important to know where the camera is and the direction it is pointing.</a:t>
            </a:r>
          </a:p>
          <a:p>
            <a:r>
              <a:rPr lang="en-GB" sz="2200" dirty="0"/>
              <a:t>We can do this with Visual-Inertial Simultaneous Location and Mapping (SLAM).</a:t>
            </a:r>
          </a:p>
          <a:p>
            <a:r>
              <a:rPr lang="en-GB" sz="2200" dirty="0"/>
              <a:t>In order for AR systems to integrate realistic augmentations within the real world, we need a certain type of software and algorithms, and this is where SLAM or simultaneous location and mapping comes in.</a:t>
            </a:r>
          </a:p>
          <a:p>
            <a:pPr marL="0" marR="0" lvl="0" indent="0" defTabSz="914400" rtl="0" eaLnBrk="0" fontAlgn="base" latinLnBrk="0" hangingPunct="0">
              <a:spcBef>
                <a:spcPct val="30000"/>
              </a:spcBef>
              <a:spcAft>
                <a:spcPts val="1200"/>
              </a:spcAft>
              <a:buClrTx/>
              <a:buSzTx/>
              <a:buFontTx/>
              <a:buNone/>
              <a:tabLst/>
              <a:defRPr/>
            </a:pPr>
            <a:r>
              <a:rPr lang="en-GB" sz="2200" dirty="0"/>
              <a:t>SLAM is a series of complex computations and algorithms that uses sensors to construct maps and structures in unknown environments so that we can keep track of the agent’s position.</a:t>
            </a:r>
          </a:p>
          <a:p>
            <a:pPr>
              <a:spcBef>
                <a:spcPts val="600"/>
              </a:spcBef>
            </a:pPr>
            <a:r>
              <a:rPr lang="en-GB" sz="2200" dirty="0"/>
              <a:t>An agent can be anything that makes a decision such as a person, a robot, or software.</a:t>
            </a:r>
          </a:p>
          <a:p>
            <a:endParaRPr lang="en-GB" sz="2200" dirty="0"/>
          </a:p>
          <a:p>
            <a:endParaRPr lang="en-GB" sz="2200" dirty="0"/>
          </a:p>
        </p:txBody>
      </p:sp>
    </p:spTree>
    <p:extLst>
      <p:ext uri="{BB962C8B-B14F-4D97-AF65-F5344CB8AC3E}">
        <p14:creationId xmlns:p14="http://schemas.microsoft.com/office/powerpoint/2010/main" val="2453533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ea typeface="ＭＳ Ｐゴシック"/>
              </a:rPr>
              <a:t>Simultaneous Localization and Mapping (SLAM)</a:t>
            </a:r>
          </a:p>
        </p:txBody>
      </p:sp>
      <p:sp>
        <p:nvSpPr>
          <p:cNvPr id="3" name="Content Placeholder 2">
            <a:extLst>
              <a:ext uri="{FF2B5EF4-FFF2-40B4-BE49-F238E27FC236}">
                <a16:creationId xmlns:a16="http://schemas.microsoft.com/office/drawing/2014/main" id="{741B0786-F438-48A8-BE45-EFD22B416A12}"/>
              </a:ext>
            </a:extLst>
          </p:cNvPr>
          <p:cNvSpPr>
            <a:spLocks noGrp="1"/>
          </p:cNvSpPr>
          <p:nvPr>
            <p:ph idx="1"/>
          </p:nvPr>
        </p:nvSpPr>
        <p:spPr>
          <a:xfrm>
            <a:off x="492125" y="1479469"/>
            <a:ext cx="11180762" cy="3332228"/>
          </a:xfrm>
        </p:spPr>
        <p:txBody>
          <a:bodyPr vert="horz" lIns="0" tIns="0" rIns="0" bIns="0" rtlCol="0" anchor="t">
            <a:noAutofit/>
          </a:bodyPr>
          <a:lstStyle/>
          <a:p>
            <a:r>
              <a:rPr lang="en-GB" dirty="0">
                <a:solidFill>
                  <a:schemeClr val="tx1"/>
                </a:solidFill>
              </a:rPr>
              <a:t>SLAM is a series of complex computations and algorithms that uses sensors to construct maps and structures in unknown environments </a:t>
            </a:r>
          </a:p>
          <a:p>
            <a:r>
              <a:rPr lang="en-GB" b="0" i="0" u="none" strike="noStrike" dirty="0">
                <a:solidFill>
                  <a:schemeClr val="tx1"/>
                </a:solidFill>
                <a:effectLst/>
                <a:latin typeface="-apple-system"/>
              </a:rPr>
              <a:t>It comes from an old robotic problem on how to estimate the position of a robot equipped with on-board sensors</a:t>
            </a:r>
          </a:p>
          <a:p>
            <a:r>
              <a:rPr lang="en-GB" dirty="0">
                <a:solidFill>
                  <a:schemeClr val="tx1"/>
                </a:solidFill>
                <a:ea typeface="ＭＳ Ｐゴシック"/>
              </a:rPr>
              <a:t>Popular algorithms to tackle this problem are particle filter, Extended Kalman Filter (EKF), Covariance intersection, and Graph SLAM</a:t>
            </a:r>
          </a:p>
          <a:p>
            <a:r>
              <a:rPr lang="en-GB" dirty="0">
                <a:solidFill>
                  <a:schemeClr val="tx1"/>
                </a:solidFill>
              </a:rPr>
              <a:t>More in this link -&gt; https://en.wikipedia.org/wiki/Simultaneous_localization_and_mapping</a:t>
            </a:r>
          </a:p>
          <a:p>
            <a:endParaRPr lang="en-GB" dirty="0"/>
          </a:p>
        </p:txBody>
      </p:sp>
      <p:grpSp>
        <p:nvGrpSpPr>
          <p:cNvPr id="11" name="Group 10">
            <a:extLst>
              <a:ext uri="{FF2B5EF4-FFF2-40B4-BE49-F238E27FC236}">
                <a16:creationId xmlns:a16="http://schemas.microsoft.com/office/drawing/2014/main" id="{96A7DDF6-90B9-4334-934A-4F6B35743F99}"/>
              </a:ext>
            </a:extLst>
          </p:cNvPr>
          <p:cNvGrpSpPr/>
          <p:nvPr/>
        </p:nvGrpSpPr>
        <p:grpSpPr>
          <a:xfrm>
            <a:off x="3559946" y="4927106"/>
            <a:ext cx="4500980" cy="1411693"/>
            <a:chOff x="3231472" y="4363870"/>
            <a:chExt cx="5424257" cy="1930542"/>
          </a:xfrm>
        </p:grpSpPr>
        <p:grpSp>
          <p:nvGrpSpPr>
            <p:cNvPr id="7" name="Group 6">
              <a:extLst>
                <a:ext uri="{FF2B5EF4-FFF2-40B4-BE49-F238E27FC236}">
                  <a16:creationId xmlns:a16="http://schemas.microsoft.com/office/drawing/2014/main" id="{A7BCC30B-65AF-4F36-A08C-BD59EB3CB689}"/>
                </a:ext>
              </a:extLst>
            </p:cNvPr>
            <p:cNvGrpSpPr/>
            <p:nvPr/>
          </p:nvGrpSpPr>
          <p:grpSpPr>
            <a:xfrm>
              <a:off x="3231472" y="4363870"/>
              <a:ext cx="5424257" cy="1930542"/>
              <a:chOff x="1802168" y="3020629"/>
              <a:chExt cx="7022236" cy="2678133"/>
            </a:xfrm>
          </p:grpSpPr>
          <p:sp>
            <p:nvSpPr>
              <p:cNvPr id="4" name="Cube 3">
                <a:extLst>
                  <a:ext uri="{FF2B5EF4-FFF2-40B4-BE49-F238E27FC236}">
                    <a16:creationId xmlns:a16="http://schemas.microsoft.com/office/drawing/2014/main" id="{55937241-52F9-4C86-A769-87A903FFAD00}"/>
                  </a:ext>
                </a:extLst>
              </p:cNvPr>
              <p:cNvSpPr/>
              <p:nvPr/>
            </p:nvSpPr>
            <p:spPr>
              <a:xfrm>
                <a:off x="1802168" y="3020629"/>
                <a:ext cx="7022236" cy="2678133"/>
              </a:xfrm>
              <a:prstGeom prst="cube">
                <a:avLst>
                  <a:gd name="adj" fmla="val 8301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68" name="Graphic 67" descr="Robot">
                <a:extLst>
                  <a:ext uri="{FF2B5EF4-FFF2-40B4-BE49-F238E27FC236}">
                    <a16:creationId xmlns:a16="http://schemas.microsoft.com/office/drawing/2014/main" id="{EF8C476D-5DA0-4D3F-BD53-8E18E2E1EC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6711" y="3145583"/>
                <a:ext cx="912947" cy="912947"/>
              </a:xfrm>
              <a:prstGeom prst="rect">
                <a:avLst/>
              </a:prstGeom>
            </p:spPr>
          </p:pic>
        </p:grpSp>
        <p:sp>
          <p:nvSpPr>
            <p:cNvPr id="8" name="Cube 7">
              <a:extLst>
                <a:ext uri="{FF2B5EF4-FFF2-40B4-BE49-F238E27FC236}">
                  <a16:creationId xmlns:a16="http://schemas.microsoft.com/office/drawing/2014/main" id="{0873A518-CE1B-49E8-841D-4FE2754A6777}"/>
                </a:ext>
              </a:extLst>
            </p:cNvPr>
            <p:cNvSpPr/>
            <p:nvPr/>
          </p:nvSpPr>
          <p:spPr>
            <a:xfrm>
              <a:off x="7111014" y="4453944"/>
              <a:ext cx="639192" cy="473163"/>
            </a:xfrm>
            <a:prstGeom prst="cube">
              <a:avLst>
                <a:gd name="adj" fmla="val 512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Cube 8">
              <a:extLst>
                <a:ext uri="{FF2B5EF4-FFF2-40B4-BE49-F238E27FC236}">
                  <a16:creationId xmlns:a16="http://schemas.microsoft.com/office/drawing/2014/main" id="{A4B0D393-C162-4CE4-83C3-4EC3813B30D4}"/>
                </a:ext>
              </a:extLst>
            </p:cNvPr>
            <p:cNvSpPr/>
            <p:nvPr/>
          </p:nvSpPr>
          <p:spPr>
            <a:xfrm>
              <a:off x="4014187" y="5141949"/>
              <a:ext cx="639192" cy="473163"/>
            </a:xfrm>
            <a:prstGeom prst="cube">
              <a:avLst>
                <a:gd name="adj" fmla="val 512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Cube 9">
              <a:extLst>
                <a:ext uri="{FF2B5EF4-FFF2-40B4-BE49-F238E27FC236}">
                  <a16:creationId xmlns:a16="http://schemas.microsoft.com/office/drawing/2014/main" id="{91EECBC4-7E55-474C-9EA8-E15E85219A58}"/>
                </a:ext>
              </a:extLst>
            </p:cNvPr>
            <p:cNvSpPr/>
            <p:nvPr/>
          </p:nvSpPr>
          <p:spPr>
            <a:xfrm>
              <a:off x="4653379" y="4462649"/>
              <a:ext cx="639192" cy="473163"/>
            </a:xfrm>
            <a:prstGeom prst="cube">
              <a:avLst>
                <a:gd name="adj" fmla="val 512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7179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ea typeface="ＭＳ Ｐゴシック"/>
              </a:rPr>
              <a:t>Visual-Inertial</a:t>
            </a:r>
            <a:r>
              <a:rPr lang="en-GB" dirty="0">
                <a:solidFill>
                  <a:srgbClr val="FF0000"/>
                </a:solidFill>
                <a:ea typeface="ＭＳ Ｐゴシック"/>
              </a:rPr>
              <a:t> </a:t>
            </a:r>
            <a:r>
              <a:rPr lang="en-GB" dirty="0">
                <a:ea typeface="ＭＳ Ｐゴシック"/>
              </a:rPr>
              <a:t>SLAM pipeline</a:t>
            </a:r>
          </a:p>
        </p:txBody>
      </p:sp>
      <p:pic>
        <p:nvPicPr>
          <p:cNvPr id="6" name="Picture 5" descr="A picture containing photo, orange, screen, holding&#10;&#10;Description automatically generated">
            <a:extLst>
              <a:ext uri="{FF2B5EF4-FFF2-40B4-BE49-F238E27FC236}">
                <a16:creationId xmlns:a16="http://schemas.microsoft.com/office/drawing/2014/main" id="{4628E81B-F231-4A12-8F1A-7404FBEF37B7}"/>
              </a:ext>
            </a:extLst>
          </p:cNvPr>
          <p:cNvPicPr>
            <a:picLocks noChangeAspect="1"/>
          </p:cNvPicPr>
          <p:nvPr/>
        </p:nvPicPr>
        <p:blipFill>
          <a:blip r:embed="rId3"/>
          <a:stretch>
            <a:fillRect/>
          </a:stretch>
        </p:blipFill>
        <p:spPr>
          <a:xfrm>
            <a:off x="1134266" y="2355256"/>
            <a:ext cx="9923467" cy="3931595"/>
          </a:xfrm>
          <a:prstGeom prst="rect">
            <a:avLst/>
          </a:prstGeom>
        </p:spPr>
      </p:pic>
      <p:sp>
        <p:nvSpPr>
          <p:cNvPr id="7" name="Content Placeholder 2">
            <a:extLst>
              <a:ext uri="{FF2B5EF4-FFF2-40B4-BE49-F238E27FC236}">
                <a16:creationId xmlns:a16="http://schemas.microsoft.com/office/drawing/2014/main" id="{C7627FE1-3D35-4091-90A4-93A0FE2BAE44}"/>
              </a:ext>
            </a:extLst>
          </p:cNvPr>
          <p:cNvSpPr>
            <a:spLocks noGrp="1"/>
          </p:cNvSpPr>
          <p:nvPr>
            <p:ph idx="1"/>
          </p:nvPr>
        </p:nvSpPr>
        <p:spPr>
          <a:xfrm>
            <a:off x="492125" y="1479469"/>
            <a:ext cx="11180762" cy="3332228"/>
          </a:xfrm>
        </p:spPr>
        <p:txBody>
          <a:bodyPr/>
          <a:lstStyle/>
          <a:p>
            <a:r>
              <a:rPr lang="en-GB" dirty="0">
                <a:solidFill>
                  <a:schemeClr val="tx1"/>
                </a:solidFill>
              </a:rPr>
              <a:t>Cameras, accelerometers, gyroscope, etc. Anything that can be used to get information about the environment. </a:t>
            </a:r>
          </a:p>
        </p:txBody>
      </p:sp>
      <p:sp>
        <p:nvSpPr>
          <p:cNvPr id="8" name="Rectangle 7">
            <a:extLst>
              <a:ext uri="{FF2B5EF4-FFF2-40B4-BE49-F238E27FC236}">
                <a16:creationId xmlns:a16="http://schemas.microsoft.com/office/drawing/2014/main" id="{D737DBBF-9CE7-446E-ADEE-6634F0386144}"/>
              </a:ext>
            </a:extLst>
          </p:cNvPr>
          <p:cNvSpPr/>
          <p:nvPr/>
        </p:nvSpPr>
        <p:spPr>
          <a:xfrm>
            <a:off x="1196340" y="2400300"/>
            <a:ext cx="952500" cy="2855281"/>
          </a:xfrm>
          <a:prstGeom prst="rect">
            <a:avLst/>
          </a:prstGeom>
          <a:noFill/>
          <a:ln w="857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9396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ea typeface="ＭＳ Ｐゴシック"/>
              </a:rPr>
              <a:t>Visual-Inertial SLAM pipeline</a:t>
            </a:r>
          </a:p>
        </p:txBody>
      </p:sp>
      <p:pic>
        <p:nvPicPr>
          <p:cNvPr id="6" name="Picture 5" descr="A picture containing photo, orange, screen, holding&#10;&#10;Description automatically generated">
            <a:extLst>
              <a:ext uri="{FF2B5EF4-FFF2-40B4-BE49-F238E27FC236}">
                <a16:creationId xmlns:a16="http://schemas.microsoft.com/office/drawing/2014/main" id="{4628E81B-F231-4A12-8F1A-7404FBEF37B7}"/>
              </a:ext>
            </a:extLst>
          </p:cNvPr>
          <p:cNvPicPr>
            <a:picLocks noChangeAspect="1"/>
          </p:cNvPicPr>
          <p:nvPr/>
        </p:nvPicPr>
        <p:blipFill>
          <a:blip r:embed="rId3"/>
          <a:stretch>
            <a:fillRect/>
          </a:stretch>
        </p:blipFill>
        <p:spPr>
          <a:xfrm>
            <a:off x="1134266" y="2355256"/>
            <a:ext cx="9923467" cy="3931595"/>
          </a:xfrm>
          <a:prstGeom prst="rect">
            <a:avLst/>
          </a:prstGeom>
        </p:spPr>
      </p:pic>
      <p:sp>
        <p:nvSpPr>
          <p:cNvPr id="3" name="Rectangle 2">
            <a:extLst>
              <a:ext uri="{FF2B5EF4-FFF2-40B4-BE49-F238E27FC236}">
                <a16:creationId xmlns:a16="http://schemas.microsoft.com/office/drawing/2014/main" id="{250806D2-78BD-4A87-895D-F6768498CCB0}"/>
              </a:ext>
            </a:extLst>
          </p:cNvPr>
          <p:cNvSpPr/>
          <p:nvPr/>
        </p:nvSpPr>
        <p:spPr>
          <a:xfrm>
            <a:off x="2842260" y="2388870"/>
            <a:ext cx="2308860" cy="2821667"/>
          </a:xfrm>
          <a:prstGeom prst="rect">
            <a:avLst/>
          </a:prstGeom>
          <a:noFill/>
          <a:ln w="857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F17B7A7C-B787-4CD1-BA2A-B427DACBA037}"/>
              </a:ext>
            </a:extLst>
          </p:cNvPr>
          <p:cNvSpPr>
            <a:spLocks noGrp="1"/>
          </p:cNvSpPr>
          <p:nvPr>
            <p:ph idx="1"/>
          </p:nvPr>
        </p:nvSpPr>
        <p:spPr>
          <a:xfrm>
            <a:off x="492125" y="1479469"/>
            <a:ext cx="11180762" cy="3332228"/>
          </a:xfrm>
        </p:spPr>
        <p:txBody>
          <a:bodyPr/>
          <a:lstStyle/>
          <a:p>
            <a:r>
              <a:rPr lang="en-GB" dirty="0"/>
              <a:t>Extract the relevant features from the sensor data, like pixel location of distinguishable points in the environment </a:t>
            </a:r>
          </a:p>
        </p:txBody>
      </p:sp>
    </p:spTree>
    <p:extLst>
      <p:ext uri="{BB962C8B-B14F-4D97-AF65-F5344CB8AC3E}">
        <p14:creationId xmlns:p14="http://schemas.microsoft.com/office/powerpoint/2010/main" val="4019670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ea typeface="ＭＳ Ｐゴシック"/>
              </a:rPr>
              <a:t>Visual-Inertial</a:t>
            </a:r>
            <a:r>
              <a:rPr lang="en-GB" dirty="0">
                <a:solidFill>
                  <a:srgbClr val="FF0000"/>
                </a:solidFill>
                <a:ea typeface="ＭＳ Ｐゴシック"/>
              </a:rPr>
              <a:t> </a:t>
            </a:r>
            <a:r>
              <a:rPr lang="en-GB" dirty="0">
                <a:ea typeface="ＭＳ Ｐゴシック"/>
              </a:rPr>
              <a:t>SLAM pipeline</a:t>
            </a:r>
          </a:p>
        </p:txBody>
      </p:sp>
      <p:pic>
        <p:nvPicPr>
          <p:cNvPr id="6" name="Picture 5" descr="A picture containing photo, orange, screen, holding&#10;&#10;Description automatically generated">
            <a:extLst>
              <a:ext uri="{FF2B5EF4-FFF2-40B4-BE49-F238E27FC236}">
                <a16:creationId xmlns:a16="http://schemas.microsoft.com/office/drawing/2014/main" id="{4628E81B-F231-4A12-8F1A-7404FBEF37B7}"/>
              </a:ext>
            </a:extLst>
          </p:cNvPr>
          <p:cNvPicPr>
            <a:picLocks noChangeAspect="1"/>
          </p:cNvPicPr>
          <p:nvPr/>
        </p:nvPicPr>
        <p:blipFill>
          <a:blip r:embed="rId3"/>
          <a:stretch>
            <a:fillRect/>
          </a:stretch>
        </p:blipFill>
        <p:spPr>
          <a:xfrm>
            <a:off x="1134266" y="2355256"/>
            <a:ext cx="9923467" cy="3931595"/>
          </a:xfrm>
          <a:prstGeom prst="rect">
            <a:avLst/>
          </a:prstGeom>
        </p:spPr>
      </p:pic>
      <p:sp>
        <p:nvSpPr>
          <p:cNvPr id="3" name="Rectangle 2">
            <a:extLst>
              <a:ext uri="{FF2B5EF4-FFF2-40B4-BE49-F238E27FC236}">
                <a16:creationId xmlns:a16="http://schemas.microsoft.com/office/drawing/2014/main" id="{544A5A74-8CCD-4A14-B695-60D46B543720}"/>
              </a:ext>
            </a:extLst>
          </p:cNvPr>
          <p:cNvSpPr/>
          <p:nvPr/>
        </p:nvSpPr>
        <p:spPr>
          <a:xfrm>
            <a:off x="6002020" y="3243072"/>
            <a:ext cx="2020316" cy="1011935"/>
          </a:xfrm>
          <a:prstGeom prst="rect">
            <a:avLst/>
          </a:prstGeom>
          <a:noFill/>
          <a:ln w="857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0B4B8175-3B8B-4B0A-A5BB-F78E914957F5}"/>
              </a:ext>
            </a:extLst>
          </p:cNvPr>
          <p:cNvSpPr>
            <a:spLocks noGrp="1"/>
          </p:cNvSpPr>
          <p:nvPr>
            <p:ph idx="1"/>
          </p:nvPr>
        </p:nvSpPr>
        <p:spPr>
          <a:xfrm>
            <a:off x="492125" y="1479469"/>
            <a:ext cx="11180762" cy="3332228"/>
          </a:xfrm>
        </p:spPr>
        <p:txBody>
          <a:bodyPr/>
          <a:lstStyle/>
          <a:p>
            <a:r>
              <a:rPr lang="en-GB" dirty="0">
                <a:solidFill>
                  <a:schemeClr val="tx1"/>
                </a:solidFill>
              </a:rPr>
              <a:t>Feeds back information to the front-end to support loop closure detection and validation</a:t>
            </a:r>
          </a:p>
        </p:txBody>
      </p:sp>
    </p:spTree>
    <p:extLst>
      <p:ext uri="{BB962C8B-B14F-4D97-AF65-F5344CB8AC3E}">
        <p14:creationId xmlns:p14="http://schemas.microsoft.com/office/powerpoint/2010/main" val="331413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ea typeface="ＭＳ Ｐゴシック"/>
              </a:rPr>
              <a:t>Visual-Inertial</a:t>
            </a:r>
            <a:r>
              <a:rPr lang="en-GB" dirty="0">
                <a:solidFill>
                  <a:srgbClr val="FF0000"/>
                </a:solidFill>
                <a:ea typeface="ＭＳ Ｐゴシック"/>
              </a:rPr>
              <a:t> </a:t>
            </a:r>
            <a:r>
              <a:rPr lang="en-GB" dirty="0">
                <a:ea typeface="ＭＳ Ｐゴシック"/>
              </a:rPr>
              <a:t>SLAM pipeline</a:t>
            </a:r>
          </a:p>
        </p:txBody>
      </p:sp>
      <p:pic>
        <p:nvPicPr>
          <p:cNvPr id="6" name="Picture 5" descr="A picture containing photo, orange, screen, holding&#10;&#10;Description automatically generated">
            <a:extLst>
              <a:ext uri="{FF2B5EF4-FFF2-40B4-BE49-F238E27FC236}">
                <a16:creationId xmlns:a16="http://schemas.microsoft.com/office/drawing/2014/main" id="{4628E81B-F231-4A12-8F1A-7404FBEF37B7}"/>
              </a:ext>
            </a:extLst>
          </p:cNvPr>
          <p:cNvPicPr>
            <a:picLocks noChangeAspect="1"/>
          </p:cNvPicPr>
          <p:nvPr/>
        </p:nvPicPr>
        <p:blipFill>
          <a:blip r:embed="rId3"/>
          <a:stretch>
            <a:fillRect/>
          </a:stretch>
        </p:blipFill>
        <p:spPr>
          <a:xfrm>
            <a:off x="1134266" y="2355256"/>
            <a:ext cx="9923467" cy="3931595"/>
          </a:xfrm>
          <a:prstGeom prst="rect">
            <a:avLst/>
          </a:prstGeom>
        </p:spPr>
      </p:pic>
      <p:sp>
        <p:nvSpPr>
          <p:cNvPr id="3" name="Rectangle 2">
            <a:extLst>
              <a:ext uri="{FF2B5EF4-FFF2-40B4-BE49-F238E27FC236}">
                <a16:creationId xmlns:a16="http://schemas.microsoft.com/office/drawing/2014/main" id="{FBE46059-39F8-4F0D-B016-1BF751857C8B}"/>
              </a:ext>
            </a:extLst>
          </p:cNvPr>
          <p:cNvSpPr/>
          <p:nvPr/>
        </p:nvSpPr>
        <p:spPr>
          <a:xfrm>
            <a:off x="8829896" y="2355256"/>
            <a:ext cx="2308860" cy="2821667"/>
          </a:xfrm>
          <a:prstGeom prst="rect">
            <a:avLst/>
          </a:prstGeom>
          <a:noFill/>
          <a:ln w="857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2">
            <a:extLst>
              <a:ext uri="{FF2B5EF4-FFF2-40B4-BE49-F238E27FC236}">
                <a16:creationId xmlns:a16="http://schemas.microsoft.com/office/drawing/2014/main" id="{61F91F3A-DACF-4E4C-844A-9A103FCA1DEA}"/>
              </a:ext>
            </a:extLst>
          </p:cNvPr>
          <p:cNvSpPr>
            <a:spLocks noGrp="1"/>
          </p:cNvSpPr>
          <p:nvPr>
            <p:ph idx="1"/>
          </p:nvPr>
        </p:nvSpPr>
        <p:spPr>
          <a:xfrm>
            <a:off x="492125" y="1479469"/>
            <a:ext cx="11180762" cy="3332228"/>
          </a:xfrm>
        </p:spPr>
        <p:txBody>
          <a:bodyPr/>
          <a:lstStyle/>
          <a:p>
            <a:r>
              <a:rPr lang="en-GB" dirty="0">
                <a:solidFill>
                  <a:schemeClr val="tx1"/>
                </a:solidFill>
              </a:rPr>
              <a:t>A nearly 3D reconstruction of the environment </a:t>
            </a:r>
          </a:p>
        </p:txBody>
      </p:sp>
    </p:spTree>
    <p:extLst>
      <p:ext uri="{BB962C8B-B14F-4D97-AF65-F5344CB8AC3E}">
        <p14:creationId xmlns:p14="http://schemas.microsoft.com/office/powerpoint/2010/main" val="1412589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C718-28EB-4D93-AB2A-17860E81254C}"/>
              </a:ext>
            </a:extLst>
          </p:cNvPr>
          <p:cNvSpPr>
            <a:spLocks noGrp="1"/>
          </p:cNvSpPr>
          <p:nvPr>
            <p:ph type="title"/>
          </p:nvPr>
        </p:nvSpPr>
        <p:spPr/>
        <p:txBody>
          <a:bodyPr/>
          <a:lstStyle/>
          <a:p>
            <a:r>
              <a:rPr lang="en-GB" dirty="0"/>
              <a:t>SLAM in smartphones</a:t>
            </a:r>
          </a:p>
        </p:txBody>
      </p:sp>
      <p:sp>
        <p:nvSpPr>
          <p:cNvPr id="3" name="Content Placeholder 2">
            <a:extLst>
              <a:ext uri="{FF2B5EF4-FFF2-40B4-BE49-F238E27FC236}">
                <a16:creationId xmlns:a16="http://schemas.microsoft.com/office/drawing/2014/main" id="{741B0786-F438-48A8-BE45-EFD22B416A12}"/>
              </a:ext>
            </a:extLst>
          </p:cNvPr>
          <p:cNvSpPr>
            <a:spLocks noGrp="1"/>
          </p:cNvSpPr>
          <p:nvPr>
            <p:ph idx="1"/>
          </p:nvPr>
        </p:nvSpPr>
        <p:spPr>
          <a:xfrm>
            <a:off x="492125" y="1479469"/>
            <a:ext cx="11180762" cy="3112852"/>
          </a:xfrm>
        </p:spPr>
        <p:txBody>
          <a:bodyPr vert="horz" lIns="0" tIns="0" rIns="0" bIns="0" rtlCol="0" anchor="t">
            <a:noAutofit/>
          </a:bodyPr>
          <a:lstStyle/>
          <a:p>
            <a:r>
              <a:rPr lang="en-GB" dirty="0"/>
              <a:t>SLAM can run in high-end smartphones thanks to their cameras and Inertial Measurement Units (IMUs)</a:t>
            </a:r>
          </a:p>
          <a:p>
            <a:r>
              <a:rPr lang="en-GB" dirty="0">
                <a:ea typeface="ＭＳ Ｐゴシック"/>
              </a:rPr>
              <a:t>A smartphone will collect information from the IMU sensors and video feed </a:t>
            </a:r>
            <a:endParaRPr lang="en-GB" dirty="0"/>
          </a:p>
          <a:p>
            <a:r>
              <a:rPr lang="en-GB" dirty="0"/>
              <a:t>SLAM combines the readings from the IMUs and the video feed to achieve a higher localization accuracy than each separate input</a:t>
            </a:r>
          </a:p>
          <a:p>
            <a:r>
              <a:rPr lang="en-GB" dirty="0"/>
              <a:t>The camera feed will detect </a:t>
            </a:r>
            <a:r>
              <a:rPr lang="en-GB" b="1" dirty="0"/>
              <a:t>2D Features points</a:t>
            </a:r>
            <a:endParaRPr lang="en-GB" dirty="0"/>
          </a:p>
        </p:txBody>
      </p:sp>
      <p:pic>
        <p:nvPicPr>
          <p:cNvPr id="4" name="Picture 3">
            <a:extLst>
              <a:ext uri="{FF2B5EF4-FFF2-40B4-BE49-F238E27FC236}">
                <a16:creationId xmlns:a16="http://schemas.microsoft.com/office/drawing/2014/main" id="{0DD10EF8-1B3F-4956-8D61-CB8F3D26F91A}"/>
              </a:ext>
            </a:extLst>
          </p:cNvPr>
          <p:cNvPicPr>
            <a:picLocks noChangeAspect="1"/>
          </p:cNvPicPr>
          <p:nvPr/>
        </p:nvPicPr>
        <p:blipFill>
          <a:blip r:embed="rId3"/>
          <a:stretch>
            <a:fillRect/>
          </a:stretch>
        </p:blipFill>
        <p:spPr>
          <a:xfrm>
            <a:off x="8129962" y="3256280"/>
            <a:ext cx="2172278" cy="3047224"/>
          </a:xfrm>
          <a:prstGeom prst="rect">
            <a:avLst/>
          </a:prstGeom>
        </p:spPr>
      </p:pic>
    </p:spTree>
    <p:extLst>
      <p:ext uri="{BB962C8B-B14F-4D97-AF65-F5344CB8AC3E}">
        <p14:creationId xmlns:p14="http://schemas.microsoft.com/office/powerpoint/2010/main" val="3193205082"/>
      </p:ext>
    </p:extLst>
  </p:cSld>
  <p:clrMapOvr>
    <a:masterClrMapping/>
  </p:clrMapOvr>
</p:sld>
</file>

<file path=ppt/theme/theme1.xml><?xml version="1.0" encoding="utf-8"?>
<a:theme xmlns:a="http://schemas.openxmlformats.org/drawingml/2006/main" name="ARM PPT template 2017_Confidential">
  <a:themeElements>
    <a:clrScheme name="arm">
      <a:dk1>
        <a:sysClr val="windowText" lastClr="000000"/>
      </a:dk1>
      <a:lt1>
        <a:sysClr val="window" lastClr="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2017_public.potx" id="{A3B643CE-0F79-4823-AA66-0CA4DE5EE3C5}" vid="{ED53B60E-37BF-4A33-8397-68515E403F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948FD0CE43194F9064D163C1EC933F" ma:contentTypeVersion="9" ma:contentTypeDescription="Create a new document." ma:contentTypeScope="" ma:versionID="acb1c84a5646c32b6299576989852d01">
  <xsd:schema xmlns:xsd="http://www.w3.org/2001/XMLSchema" xmlns:xs="http://www.w3.org/2001/XMLSchema" xmlns:p="http://schemas.microsoft.com/office/2006/metadata/properties" xmlns:ns2="430d80a9-31cc-46ed-8f29-0c9a3125b5f7" xmlns:ns3="87052e50-95fe-4580-809a-4d5e3368b379" targetNamespace="http://schemas.microsoft.com/office/2006/metadata/properties" ma:root="true" ma:fieldsID="4653be79a478d2cda60cf66f223902f0" ns2:_="" ns3:_="">
    <xsd:import namespace="430d80a9-31cc-46ed-8f29-0c9a3125b5f7"/>
    <xsd:import namespace="87052e50-95fe-4580-809a-4d5e3368b3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0d80a9-31cc-46ed-8f29-0c9a3125b5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052e50-95fe-4580-809a-4d5e3368b37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2F4DB20-F02C-4139-BE14-4D908EF1BA88}">
  <ds:schemaRefs>
    <ds:schemaRef ds:uri="http://schemas.microsoft.com/sharepoint/v3/contenttype/forms"/>
  </ds:schemaRefs>
</ds:datastoreItem>
</file>

<file path=customXml/itemProps2.xml><?xml version="1.0" encoding="utf-8"?>
<ds:datastoreItem xmlns:ds="http://schemas.openxmlformats.org/officeDocument/2006/customXml" ds:itemID="{EA780665-6AB3-40CE-B9DB-5B2DEA956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0d80a9-31cc-46ed-8f29-0c9a3125b5f7"/>
    <ds:schemaRef ds:uri="87052e50-95fe-4580-809a-4d5e3368b3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546F3D9-27DD-4F07-9983-380B33535F9E}">
  <ds:schemaRef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schemas.openxmlformats.org/package/2006/metadata/core-properties"/>
    <ds:schemaRef ds:uri="87052e50-95fe-4580-809a-4d5e3368b379"/>
    <ds:schemaRef ds:uri="430d80a9-31cc-46ed-8f29-0c9a3125b5f7"/>
  </ds:schemaRefs>
</ds:datastoreItem>
</file>

<file path=docProps/app.xml><?xml version="1.0" encoding="utf-8"?>
<Properties xmlns="http://schemas.openxmlformats.org/officeDocument/2006/extended-properties" xmlns:vt="http://schemas.openxmlformats.org/officeDocument/2006/docPropsVTypes">
  <TotalTime>0</TotalTime>
  <Words>3687</Words>
  <Application>Microsoft Office PowerPoint</Application>
  <PresentationFormat>Widescreen</PresentationFormat>
  <Paragraphs>360</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&amp;quot</vt:lpstr>
      <vt:lpstr>-apple-system</vt:lpstr>
      <vt:lpstr>medium-content-serif-font</vt:lpstr>
      <vt:lpstr>Arial</vt:lpstr>
      <vt:lpstr>Arial</vt:lpstr>
      <vt:lpstr>Calibri</vt:lpstr>
      <vt:lpstr>Cambria Math</vt:lpstr>
      <vt:lpstr>Lato</vt:lpstr>
      <vt:lpstr>Times New Roman</vt:lpstr>
      <vt:lpstr>Wingdings</vt:lpstr>
      <vt:lpstr>ARM PPT template 2017_Confidential</vt:lpstr>
      <vt:lpstr>Augmented Reality (AR)</vt:lpstr>
      <vt:lpstr>Augmented Reality - History</vt:lpstr>
      <vt:lpstr>Augmented Reality (continued)</vt:lpstr>
      <vt:lpstr>Simultaneous Localization and Mapping (SLAM)</vt:lpstr>
      <vt:lpstr>Visual-Inertial SLAM pipeline</vt:lpstr>
      <vt:lpstr>Visual-Inertial SLAM pipeline</vt:lpstr>
      <vt:lpstr>Visual-Inertial SLAM pipeline</vt:lpstr>
      <vt:lpstr>Visual-Inertial SLAM pipeline</vt:lpstr>
      <vt:lpstr>SLAM in smartphones</vt:lpstr>
      <vt:lpstr>Sparse SLAM</vt:lpstr>
      <vt:lpstr>A dense reconstruction of the environment </vt:lpstr>
      <vt:lpstr>Dense SLAM</vt:lpstr>
      <vt:lpstr>Mobile Depth Cameras</vt:lpstr>
      <vt:lpstr>Stereo Triangulation</vt:lpstr>
      <vt:lpstr>Stereo Triangulation</vt:lpstr>
      <vt:lpstr>Passive/Active Stereo – Depth Calculation</vt:lpstr>
      <vt:lpstr>Structured light</vt:lpstr>
      <vt:lpstr>Time of Flight</vt:lpstr>
      <vt:lpstr>Neural Networks for Depth Prediction</vt:lpstr>
      <vt:lpstr>AR deployment Google ARCORE and Apple ARKIT </vt:lpstr>
      <vt:lpstr>The Future of AR</vt:lpstr>
      <vt:lpstr>The Future of AR</vt:lpstr>
      <vt:lpstr>The Future of AR</vt:lpstr>
      <vt:lpstr>The Future of AR</vt:lpstr>
      <vt:lpstr>The Future of AR</vt:lpstr>
      <vt:lpstr>The Future of AR: AR Cloud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2020-09-23T15:20:48Z</dcterms:created>
  <dcterms:modified xsi:type="dcterms:W3CDTF">2021-11-02T12:24:31Z</dcterms:modified>
</cp:coreProperties>
</file>