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6"/>
  </p:notesMasterIdLst>
  <p:handoutMasterIdLst>
    <p:handoutMasterId r:id="rId37"/>
  </p:handoutMasterIdLst>
  <p:sldIdLst>
    <p:sldId id="371" r:id="rId5"/>
    <p:sldId id="257" r:id="rId6"/>
    <p:sldId id="258" r:id="rId7"/>
    <p:sldId id="259" r:id="rId8"/>
    <p:sldId id="260" r:id="rId9"/>
    <p:sldId id="403" r:id="rId10"/>
    <p:sldId id="404" r:id="rId11"/>
    <p:sldId id="263" r:id="rId12"/>
    <p:sldId id="264" r:id="rId13"/>
    <p:sldId id="405" r:id="rId14"/>
    <p:sldId id="40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0EE"/>
    <a:srgbClr val="12C8E9"/>
    <a:srgbClr val="0091BD"/>
    <a:srgbClr val="12DAE8"/>
    <a:srgbClr val="E5ECEB"/>
    <a:srgbClr val="95D600"/>
    <a:srgbClr val="FF6B00"/>
    <a:srgbClr val="00C1DE"/>
    <a:srgbClr val="FFC600"/>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DD278-E0B7-4BFB-B118-8AFAA5B7D83B}" v="102" dt="2020-09-24T14:46:57.50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72109" autoAdjust="0"/>
  </p:normalViewPr>
  <p:slideViewPr>
    <p:cSldViewPr snapToGrid="0">
      <p:cViewPr varScale="1">
        <p:scale>
          <a:sx n="86" d="100"/>
          <a:sy n="86" d="100"/>
        </p:scale>
        <p:origin x="15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06145-2FBC-4867-B0AC-0D1402E8B6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84FFC2-B990-4F00-BA17-F59434D17384}">
      <dgm:prSet/>
      <dgm:spPr/>
      <dgm:t>
        <a:bodyPr/>
        <a:lstStyle/>
        <a:p>
          <a:r>
            <a:rPr lang="en-GB" dirty="0"/>
            <a:t>Virtual reality (VR) has been highly vaunted as the next great technological step in video games.</a:t>
          </a:r>
          <a:endParaRPr lang="en-US" dirty="0"/>
        </a:p>
      </dgm:t>
    </dgm:pt>
    <dgm:pt modelId="{B415CB90-297C-49F2-8409-9807813AE807}" type="parTrans" cxnId="{531A8A11-8157-4E4F-873E-EC653EBD88B7}">
      <dgm:prSet/>
      <dgm:spPr/>
      <dgm:t>
        <a:bodyPr/>
        <a:lstStyle/>
        <a:p>
          <a:endParaRPr lang="en-US"/>
        </a:p>
      </dgm:t>
    </dgm:pt>
    <dgm:pt modelId="{8755380F-D067-4B15-89ED-C710C3EDEF55}" type="sibTrans" cxnId="{531A8A11-8157-4E4F-873E-EC653EBD88B7}">
      <dgm:prSet/>
      <dgm:spPr/>
      <dgm:t>
        <a:bodyPr/>
        <a:lstStyle/>
        <a:p>
          <a:endParaRPr lang="en-US"/>
        </a:p>
      </dgm:t>
    </dgm:pt>
    <dgm:pt modelId="{0DD6DCC4-26CD-4E99-9E68-D4066B18B260}">
      <dgm:prSet/>
      <dgm:spPr/>
      <dgm:t>
        <a:bodyPr/>
        <a:lstStyle/>
        <a:p>
          <a:r>
            <a:rPr lang="en-GB" dirty="0"/>
            <a:t>VR and Augmented Reality (AR) have started finding their way into our everyday lives.</a:t>
          </a:r>
          <a:endParaRPr lang="en-US" dirty="0"/>
        </a:p>
      </dgm:t>
    </dgm:pt>
    <dgm:pt modelId="{13C2CFC0-6114-4EE6-AAF7-058FB096CB2C}" type="parTrans" cxnId="{90CB97D9-3424-4700-85B4-43809837A6D2}">
      <dgm:prSet/>
      <dgm:spPr/>
      <dgm:t>
        <a:bodyPr/>
        <a:lstStyle/>
        <a:p>
          <a:endParaRPr lang="en-US"/>
        </a:p>
      </dgm:t>
    </dgm:pt>
    <dgm:pt modelId="{3180C749-5059-43A8-8344-CEB5F4A1CEC3}" type="sibTrans" cxnId="{90CB97D9-3424-4700-85B4-43809837A6D2}">
      <dgm:prSet/>
      <dgm:spPr/>
      <dgm:t>
        <a:bodyPr/>
        <a:lstStyle/>
        <a:p>
          <a:endParaRPr lang="en-US"/>
        </a:p>
      </dgm:t>
    </dgm:pt>
    <dgm:pt modelId="{B527C870-8D2D-4E11-86F6-1D2F9F384829}">
      <dgm:prSet/>
      <dgm:spPr/>
      <dgm:t>
        <a:bodyPr/>
        <a:lstStyle/>
        <a:p>
          <a:r>
            <a:rPr lang="en-GB" dirty="0"/>
            <a:t>VR promises the possibility of unparalleled immersion.</a:t>
          </a:r>
          <a:endParaRPr lang="en-US" dirty="0"/>
        </a:p>
      </dgm:t>
    </dgm:pt>
    <dgm:pt modelId="{BBC60164-B748-4A88-9E1C-FC20B01A3BE4}" type="parTrans" cxnId="{DF22A136-76D1-4D91-96A2-368BDDE6F0E0}">
      <dgm:prSet/>
      <dgm:spPr/>
      <dgm:t>
        <a:bodyPr/>
        <a:lstStyle/>
        <a:p>
          <a:endParaRPr lang="en-US"/>
        </a:p>
      </dgm:t>
    </dgm:pt>
    <dgm:pt modelId="{9BD18C0B-B1B3-475A-951C-FCF3392B71D7}" type="sibTrans" cxnId="{DF22A136-76D1-4D91-96A2-368BDDE6F0E0}">
      <dgm:prSet/>
      <dgm:spPr/>
      <dgm:t>
        <a:bodyPr/>
        <a:lstStyle/>
        <a:p>
          <a:endParaRPr lang="en-US"/>
        </a:p>
      </dgm:t>
    </dgm:pt>
    <dgm:pt modelId="{DEC96EEF-F4D9-4E93-91AA-97722B4BE4FC}">
      <dgm:prSet/>
      <dgm:spPr/>
      <dgm:t>
        <a:bodyPr/>
        <a:lstStyle/>
        <a:p>
          <a:r>
            <a:rPr lang="en-GB" dirty="0"/>
            <a:t>AR promises to blend the digital world with our perception of reality.</a:t>
          </a:r>
          <a:endParaRPr lang="en-US" dirty="0"/>
        </a:p>
      </dgm:t>
    </dgm:pt>
    <dgm:pt modelId="{D2FC3356-D7E4-4A72-990D-E8A4404F4CB9}" type="parTrans" cxnId="{AB72D1E9-0125-46C1-ABD5-77003C065807}">
      <dgm:prSet/>
      <dgm:spPr/>
      <dgm:t>
        <a:bodyPr/>
        <a:lstStyle/>
        <a:p>
          <a:endParaRPr lang="en-US"/>
        </a:p>
      </dgm:t>
    </dgm:pt>
    <dgm:pt modelId="{E20463CF-965A-4766-ADB8-868633C037F5}" type="sibTrans" cxnId="{AB72D1E9-0125-46C1-ABD5-77003C065807}">
      <dgm:prSet/>
      <dgm:spPr/>
      <dgm:t>
        <a:bodyPr/>
        <a:lstStyle/>
        <a:p>
          <a:endParaRPr lang="en-US"/>
        </a:p>
      </dgm:t>
    </dgm:pt>
    <dgm:pt modelId="{44040535-3640-43A0-A6C1-A490635BC14C}" type="pres">
      <dgm:prSet presAssocID="{65A06145-2FBC-4867-B0AC-0D1402E8B6BD}" presName="linear" presStyleCnt="0">
        <dgm:presLayoutVars>
          <dgm:animLvl val="lvl"/>
          <dgm:resizeHandles val="exact"/>
        </dgm:presLayoutVars>
      </dgm:prSet>
      <dgm:spPr/>
    </dgm:pt>
    <dgm:pt modelId="{BCC4AA3D-BA82-49F7-BA5B-232CA3A21385}" type="pres">
      <dgm:prSet presAssocID="{B184FFC2-B990-4F00-BA17-F59434D17384}" presName="parentText" presStyleLbl="node1" presStyleIdx="0" presStyleCnt="4" custLinFactY="-36812" custLinFactNeighborY="-100000">
        <dgm:presLayoutVars>
          <dgm:chMax val="0"/>
          <dgm:bulletEnabled val="1"/>
        </dgm:presLayoutVars>
      </dgm:prSet>
      <dgm:spPr/>
    </dgm:pt>
    <dgm:pt modelId="{B0A49440-C600-4D3D-BDFC-1777EB07B7AB}" type="pres">
      <dgm:prSet presAssocID="{8755380F-D067-4B15-89ED-C710C3EDEF55}" presName="spacer" presStyleCnt="0"/>
      <dgm:spPr/>
    </dgm:pt>
    <dgm:pt modelId="{B639E14D-1DA0-4B7C-80A1-4B84B193A4E9}" type="pres">
      <dgm:prSet presAssocID="{0DD6DCC4-26CD-4E99-9E68-D4066B18B260}" presName="parentText" presStyleLbl="node1" presStyleIdx="1" presStyleCnt="4" custLinFactY="-6590" custLinFactNeighborY="-100000">
        <dgm:presLayoutVars>
          <dgm:chMax val="0"/>
          <dgm:bulletEnabled val="1"/>
        </dgm:presLayoutVars>
      </dgm:prSet>
      <dgm:spPr/>
    </dgm:pt>
    <dgm:pt modelId="{EC314019-5F4D-43FD-9D1B-3C4BFBE3A6B7}" type="pres">
      <dgm:prSet presAssocID="{3180C749-5059-43A8-8344-CEB5F4A1CEC3}" presName="spacer" presStyleCnt="0"/>
      <dgm:spPr/>
    </dgm:pt>
    <dgm:pt modelId="{6856603B-468B-476A-A8CD-4D344FB9CF13}" type="pres">
      <dgm:prSet presAssocID="{B527C870-8D2D-4E11-86F6-1D2F9F384829}" presName="parentText" presStyleLbl="node1" presStyleIdx="2" presStyleCnt="4" custLinFactY="13563" custLinFactNeighborY="100000">
        <dgm:presLayoutVars>
          <dgm:chMax val="0"/>
          <dgm:bulletEnabled val="1"/>
        </dgm:presLayoutVars>
      </dgm:prSet>
      <dgm:spPr/>
    </dgm:pt>
    <dgm:pt modelId="{41E87741-48BB-46E6-88DD-BCA11A506FD7}" type="pres">
      <dgm:prSet presAssocID="{9BD18C0B-B1B3-475A-951C-FCF3392B71D7}" presName="spacer" presStyleCnt="0"/>
      <dgm:spPr/>
    </dgm:pt>
    <dgm:pt modelId="{85236281-D31F-408E-A163-93A512AF9B94}" type="pres">
      <dgm:prSet presAssocID="{DEC96EEF-F4D9-4E93-91AA-97722B4BE4FC}" presName="parentText" presStyleLbl="node1" presStyleIdx="3" presStyleCnt="4" custLinFactY="94926" custLinFactNeighborY="100000">
        <dgm:presLayoutVars>
          <dgm:chMax val="0"/>
          <dgm:bulletEnabled val="1"/>
        </dgm:presLayoutVars>
      </dgm:prSet>
      <dgm:spPr/>
    </dgm:pt>
  </dgm:ptLst>
  <dgm:cxnLst>
    <dgm:cxn modelId="{823DEA01-31D2-4980-BFE0-414E264CE5BA}" type="presOf" srcId="{65A06145-2FBC-4867-B0AC-0D1402E8B6BD}" destId="{44040535-3640-43A0-A6C1-A490635BC14C}" srcOrd="0" destOrd="0" presId="urn:microsoft.com/office/officeart/2005/8/layout/vList2"/>
    <dgm:cxn modelId="{531A8A11-8157-4E4F-873E-EC653EBD88B7}" srcId="{65A06145-2FBC-4867-B0AC-0D1402E8B6BD}" destId="{B184FFC2-B990-4F00-BA17-F59434D17384}" srcOrd="0" destOrd="0" parTransId="{B415CB90-297C-49F2-8409-9807813AE807}" sibTransId="{8755380F-D067-4B15-89ED-C710C3EDEF55}"/>
    <dgm:cxn modelId="{D1433222-B462-4D4B-966E-E4F56193A57E}" type="presOf" srcId="{DEC96EEF-F4D9-4E93-91AA-97722B4BE4FC}" destId="{85236281-D31F-408E-A163-93A512AF9B94}" srcOrd="0" destOrd="0" presId="urn:microsoft.com/office/officeart/2005/8/layout/vList2"/>
    <dgm:cxn modelId="{DF22A136-76D1-4D91-96A2-368BDDE6F0E0}" srcId="{65A06145-2FBC-4867-B0AC-0D1402E8B6BD}" destId="{B527C870-8D2D-4E11-86F6-1D2F9F384829}" srcOrd="2" destOrd="0" parTransId="{BBC60164-B748-4A88-9E1C-FC20B01A3BE4}" sibTransId="{9BD18C0B-B1B3-475A-951C-FCF3392B71D7}"/>
    <dgm:cxn modelId="{E947A33F-5A3D-40A5-AFAB-F223D431DDD3}" type="presOf" srcId="{B184FFC2-B990-4F00-BA17-F59434D17384}" destId="{BCC4AA3D-BA82-49F7-BA5B-232CA3A21385}" srcOrd="0" destOrd="0" presId="urn:microsoft.com/office/officeart/2005/8/layout/vList2"/>
    <dgm:cxn modelId="{F7AE705C-76CE-411D-8285-046011CE0B34}" type="presOf" srcId="{0DD6DCC4-26CD-4E99-9E68-D4066B18B260}" destId="{B639E14D-1DA0-4B7C-80A1-4B84B193A4E9}" srcOrd="0" destOrd="0" presId="urn:microsoft.com/office/officeart/2005/8/layout/vList2"/>
    <dgm:cxn modelId="{6F381AA9-5812-4783-B312-B1509EB9F394}" type="presOf" srcId="{B527C870-8D2D-4E11-86F6-1D2F9F384829}" destId="{6856603B-468B-476A-A8CD-4D344FB9CF13}" srcOrd="0" destOrd="0" presId="urn:microsoft.com/office/officeart/2005/8/layout/vList2"/>
    <dgm:cxn modelId="{90CB97D9-3424-4700-85B4-43809837A6D2}" srcId="{65A06145-2FBC-4867-B0AC-0D1402E8B6BD}" destId="{0DD6DCC4-26CD-4E99-9E68-D4066B18B260}" srcOrd="1" destOrd="0" parTransId="{13C2CFC0-6114-4EE6-AAF7-058FB096CB2C}" sibTransId="{3180C749-5059-43A8-8344-CEB5F4A1CEC3}"/>
    <dgm:cxn modelId="{AB72D1E9-0125-46C1-ABD5-77003C065807}" srcId="{65A06145-2FBC-4867-B0AC-0D1402E8B6BD}" destId="{DEC96EEF-F4D9-4E93-91AA-97722B4BE4FC}" srcOrd="3" destOrd="0" parTransId="{D2FC3356-D7E4-4A72-990D-E8A4404F4CB9}" sibTransId="{E20463CF-965A-4766-ADB8-868633C037F5}"/>
    <dgm:cxn modelId="{C638476A-2E28-47BF-9EB1-B637EAA370CC}" type="presParOf" srcId="{44040535-3640-43A0-A6C1-A490635BC14C}" destId="{BCC4AA3D-BA82-49F7-BA5B-232CA3A21385}" srcOrd="0" destOrd="0" presId="urn:microsoft.com/office/officeart/2005/8/layout/vList2"/>
    <dgm:cxn modelId="{F3C56975-56C9-420B-AABD-9A1550A2D359}" type="presParOf" srcId="{44040535-3640-43A0-A6C1-A490635BC14C}" destId="{B0A49440-C600-4D3D-BDFC-1777EB07B7AB}" srcOrd="1" destOrd="0" presId="urn:microsoft.com/office/officeart/2005/8/layout/vList2"/>
    <dgm:cxn modelId="{1DEA584F-4413-45BD-978B-ADA87365F147}" type="presParOf" srcId="{44040535-3640-43A0-A6C1-A490635BC14C}" destId="{B639E14D-1DA0-4B7C-80A1-4B84B193A4E9}" srcOrd="2" destOrd="0" presId="urn:microsoft.com/office/officeart/2005/8/layout/vList2"/>
    <dgm:cxn modelId="{F902ED0F-E7BB-4242-8DA7-F816A84B5057}" type="presParOf" srcId="{44040535-3640-43A0-A6C1-A490635BC14C}" destId="{EC314019-5F4D-43FD-9D1B-3C4BFBE3A6B7}" srcOrd="3" destOrd="0" presId="urn:microsoft.com/office/officeart/2005/8/layout/vList2"/>
    <dgm:cxn modelId="{5A7512A7-E46C-43A2-AC0F-6DC54FC43D79}" type="presParOf" srcId="{44040535-3640-43A0-A6C1-A490635BC14C}" destId="{6856603B-468B-476A-A8CD-4D344FB9CF13}" srcOrd="4" destOrd="0" presId="urn:microsoft.com/office/officeart/2005/8/layout/vList2"/>
    <dgm:cxn modelId="{F84D0586-7D66-404E-96B8-EB028F5D9B44}" type="presParOf" srcId="{44040535-3640-43A0-A6C1-A490635BC14C}" destId="{41E87741-48BB-46E6-88DD-BCA11A506FD7}" srcOrd="5" destOrd="0" presId="urn:microsoft.com/office/officeart/2005/8/layout/vList2"/>
    <dgm:cxn modelId="{A66187A7-B323-4A0C-B748-4B24D59C35CD}" type="presParOf" srcId="{44040535-3640-43A0-A6C1-A490635BC14C}" destId="{85236281-D31F-408E-A163-93A512AF9B9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25AD7-6266-4B74-B2D5-756CE48917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F4B0F1-5E8E-430D-B058-0170F2FD93CC}">
      <dgm:prSet/>
      <dgm:spPr/>
      <dgm:t>
        <a:bodyPr/>
        <a:lstStyle/>
        <a:p>
          <a:r>
            <a:rPr lang="en-GB" dirty="0"/>
            <a:t>Geometry </a:t>
          </a:r>
          <a:endParaRPr lang="en-US" dirty="0"/>
        </a:p>
      </dgm:t>
    </dgm:pt>
    <dgm:pt modelId="{346EA873-C011-4251-A1A6-1B71A856CC9B}" type="parTrans" cxnId="{074D61ED-2501-40F3-98C6-4DAD292CCABC}">
      <dgm:prSet/>
      <dgm:spPr/>
      <dgm:t>
        <a:bodyPr/>
        <a:lstStyle/>
        <a:p>
          <a:endParaRPr lang="en-US"/>
        </a:p>
      </dgm:t>
    </dgm:pt>
    <dgm:pt modelId="{083CA27F-4B30-44BF-ACE1-9CE3511B5A66}" type="sibTrans" cxnId="{074D61ED-2501-40F3-98C6-4DAD292CCABC}">
      <dgm:prSet/>
      <dgm:spPr/>
      <dgm:t>
        <a:bodyPr/>
        <a:lstStyle/>
        <a:p>
          <a:endParaRPr lang="en-US"/>
        </a:p>
      </dgm:t>
    </dgm:pt>
    <dgm:pt modelId="{2133ADE5-77E3-43B7-B4C1-9DC5B9E7A63B}">
      <dgm:prSet/>
      <dgm:spPr/>
      <dgm:t>
        <a:bodyPr/>
        <a:lstStyle/>
        <a:p>
          <a:r>
            <a:rPr lang="en-GB" dirty="0"/>
            <a:t>Cull/reduce where acceptable </a:t>
          </a:r>
          <a:endParaRPr lang="en-US" dirty="0"/>
        </a:p>
      </dgm:t>
    </dgm:pt>
    <dgm:pt modelId="{39093544-C05E-4C5A-B7B1-D5AED5577C43}" type="parTrans" cxnId="{AF2FD874-51BD-416D-AB8D-192B6A41C675}">
      <dgm:prSet/>
      <dgm:spPr/>
      <dgm:t>
        <a:bodyPr/>
        <a:lstStyle/>
        <a:p>
          <a:endParaRPr lang="en-US"/>
        </a:p>
      </dgm:t>
    </dgm:pt>
    <dgm:pt modelId="{F9C58E9E-376B-496B-8826-8A2E44130783}" type="sibTrans" cxnId="{AF2FD874-51BD-416D-AB8D-192B6A41C675}">
      <dgm:prSet/>
      <dgm:spPr/>
      <dgm:t>
        <a:bodyPr/>
        <a:lstStyle/>
        <a:p>
          <a:endParaRPr lang="en-US"/>
        </a:p>
      </dgm:t>
    </dgm:pt>
    <dgm:pt modelId="{39E5A24C-B11F-453F-9C21-F37D9F574275}">
      <dgm:prSet/>
      <dgm:spPr/>
      <dgm:t>
        <a:bodyPr/>
        <a:lstStyle/>
        <a:p>
          <a:r>
            <a:rPr lang="en-GB" dirty="0"/>
            <a:t>Make models as simplistic as possible</a:t>
          </a:r>
          <a:endParaRPr lang="en-US" dirty="0"/>
        </a:p>
      </dgm:t>
    </dgm:pt>
    <dgm:pt modelId="{3CC69BB6-5A00-4918-9EC3-F6577C1C87BF}" type="parTrans" cxnId="{A2984CDA-812A-491C-B497-B0D49A3AFCC5}">
      <dgm:prSet/>
      <dgm:spPr/>
      <dgm:t>
        <a:bodyPr/>
        <a:lstStyle/>
        <a:p>
          <a:endParaRPr lang="en-US"/>
        </a:p>
      </dgm:t>
    </dgm:pt>
    <dgm:pt modelId="{36951E03-EE44-4109-8BDB-851861B84CA9}" type="sibTrans" cxnId="{A2984CDA-812A-491C-B497-B0D49A3AFCC5}">
      <dgm:prSet/>
      <dgm:spPr/>
      <dgm:t>
        <a:bodyPr/>
        <a:lstStyle/>
        <a:p>
          <a:endParaRPr lang="en-US"/>
        </a:p>
      </dgm:t>
    </dgm:pt>
    <dgm:pt modelId="{6FCCEA12-2D31-40EB-95B1-7E8EAAF18957}">
      <dgm:prSet/>
      <dgm:spPr/>
      <dgm:t>
        <a:bodyPr/>
        <a:lstStyle/>
        <a:p>
          <a:r>
            <a:rPr lang="en-GB" dirty="0"/>
            <a:t>Images</a:t>
          </a:r>
          <a:endParaRPr lang="en-US" dirty="0"/>
        </a:p>
      </dgm:t>
    </dgm:pt>
    <dgm:pt modelId="{6F705513-9B6B-4A12-A682-B57862C10BDD}" type="parTrans" cxnId="{3E38A5E7-5AB2-4881-AB1B-2D5EB38A99AE}">
      <dgm:prSet/>
      <dgm:spPr/>
      <dgm:t>
        <a:bodyPr/>
        <a:lstStyle/>
        <a:p>
          <a:endParaRPr lang="en-US"/>
        </a:p>
      </dgm:t>
    </dgm:pt>
    <dgm:pt modelId="{1EF2D08B-0858-40D2-9904-FC371F504456}" type="sibTrans" cxnId="{3E38A5E7-5AB2-4881-AB1B-2D5EB38A99AE}">
      <dgm:prSet/>
      <dgm:spPr/>
      <dgm:t>
        <a:bodyPr/>
        <a:lstStyle/>
        <a:p>
          <a:endParaRPr lang="en-US"/>
        </a:p>
      </dgm:t>
    </dgm:pt>
    <dgm:pt modelId="{68304097-C4B4-475B-B618-4491DFF7181D}">
      <dgm:prSet/>
      <dgm:spPr/>
      <dgm:t>
        <a:bodyPr/>
        <a:lstStyle/>
        <a:p>
          <a:r>
            <a:rPr lang="en-GB" dirty="0"/>
            <a:t>ASTC compression methods</a:t>
          </a:r>
          <a:endParaRPr lang="en-US" dirty="0"/>
        </a:p>
      </dgm:t>
    </dgm:pt>
    <dgm:pt modelId="{F51C4BE5-B278-40B9-A6CC-B77D2D041837}" type="parTrans" cxnId="{24155D86-18B1-4B78-B2F9-A80A81E9B889}">
      <dgm:prSet/>
      <dgm:spPr/>
      <dgm:t>
        <a:bodyPr/>
        <a:lstStyle/>
        <a:p>
          <a:endParaRPr lang="en-US"/>
        </a:p>
      </dgm:t>
    </dgm:pt>
    <dgm:pt modelId="{A53B92EA-458E-41BA-BE77-A7D5CFE4C733}" type="sibTrans" cxnId="{24155D86-18B1-4B78-B2F9-A80A81E9B889}">
      <dgm:prSet/>
      <dgm:spPr/>
      <dgm:t>
        <a:bodyPr/>
        <a:lstStyle/>
        <a:p>
          <a:endParaRPr lang="en-US"/>
        </a:p>
      </dgm:t>
    </dgm:pt>
    <dgm:pt modelId="{1FBBF4A5-C279-43EE-B2E2-088C3986F455}">
      <dgm:prSet/>
      <dgm:spPr/>
      <dgm:t>
        <a:bodyPr/>
        <a:lstStyle/>
        <a:p>
          <a:r>
            <a:rPr lang="en-GB" dirty="0"/>
            <a:t>AFBC (automatic) compression methods</a:t>
          </a:r>
          <a:endParaRPr lang="en-US" dirty="0"/>
        </a:p>
      </dgm:t>
    </dgm:pt>
    <dgm:pt modelId="{E9ABFC68-864F-44EA-A288-0F2355DF9FEB}" type="parTrans" cxnId="{FF9347D1-02C6-4375-A503-6CCD66012D1C}">
      <dgm:prSet/>
      <dgm:spPr/>
      <dgm:t>
        <a:bodyPr/>
        <a:lstStyle/>
        <a:p>
          <a:endParaRPr lang="en-US"/>
        </a:p>
      </dgm:t>
    </dgm:pt>
    <dgm:pt modelId="{3789AA24-DDDA-4189-85C2-CC72308A40F6}" type="sibTrans" cxnId="{FF9347D1-02C6-4375-A503-6CCD66012D1C}">
      <dgm:prSet/>
      <dgm:spPr/>
      <dgm:t>
        <a:bodyPr/>
        <a:lstStyle/>
        <a:p>
          <a:endParaRPr lang="en-US"/>
        </a:p>
      </dgm:t>
    </dgm:pt>
    <dgm:pt modelId="{A7EAE10B-DA6A-4F8F-A9D9-38B131D46C56}" type="pres">
      <dgm:prSet presAssocID="{65125AD7-6266-4B74-B2D5-756CE489176B}" presName="linear" presStyleCnt="0">
        <dgm:presLayoutVars>
          <dgm:dir/>
          <dgm:animLvl val="lvl"/>
          <dgm:resizeHandles val="exact"/>
        </dgm:presLayoutVars>
      </dgm:prSet>
      <dgm:spPr/>
    </dgm:pt>
    <dgm:pt modelId="{F60CA265-0F1E-4D6F-9E8C-DDE4BFD8E285}" type="pres">
      <dgm:prSet presAssocID="{D2F4B0F1-5E8E-430D-B058-0170F2FD93CC}" presName="parentLin" presStyleCnt="0"/>
      <dgm:spPr/>
    </dgm:pt>
    <dgm:pt modelId="{6D46B7EA-513F-4FDC-A0DF-13370414F800}" type="pres">
      <dgm:prSet presAssocID="{D2F4B0F1-5E8E-430D-B058-0170F2FD93CC}" presName="parentLeftMargin" presStyleLbl="node1" presStyleIdx="0" presStyleCnt="2"/>
      <dgm:spPr/>
    </dgm:pt>
    <dgm:pt modelId="{34B5067D-756D-4C60-9E29-879EC4C2725B}" type="pres">
      <dgm:prSet presAssocID="{D2F4B0F1-5E8E-430D-B058-0170F2FD93CC}" presName="parentText" presStyleLbl="node1" presStyleIdx="0" presStyleCnt="2">
        <dgm:presLayoutVars>
          <dgm:chMax val="0"/>
          <dgm:bulletEnabled val="1"/>
        </dgm:presLayoutVars>
      </dgm:prSet>
      <dgm:spPr/>
    </dgm:pt>
    <dgm:pt modelId="{0D429C0A-75BF-427B-BC35-E69D6AF7CDC2}" type="pres">
      <dgm:prSet presAssocID="{D2F4B0F1-5E8E-430D-B058-0170F2FD93CC}" presName="negativeSpace" presStyleCnt="0"/>
      <dgm:spPr/>
    </dgm:pt>
    <dgm:pt modelId="{7EB6E147-FA15-4814-B4ED-09BFC7D69A24}" type="pres">
      <dgm:prSet presAssocID="{D2F4B0F1-5E8E-430D-B058-0170F2FD93CC}" presName="childText" presStyleLbl="conFgAcc1" presStyleIdx="0" presStyleCnt="2">
        <dgm:presLayoutVars>
          <dgm:bulletEnabled val="1"/>
        </dgm:presLayoutVars>
      </dgm:prSet>
      <dgm:spPr/>
    </dgm:pt>
    <dgm:pt modelId="{8E20EE99-A429-4152-AD63-0C5A4620D194}" type="pres">
      <dgm:prSet presAssocID="{083CA27F-4B30-44BF-ACE1-9CE3511B5A66}" presName="spaceBetweenRectangles" presStyleCnt="0"/>
      <dgm:spPr/>
    </dgm:pt>
    <dgm:pt modelId="{629FA75A-9760-4801-8E9C-6E7C10FDE3C6}" type="pres">
      <dgm:prSet presAssocID="{6FCCEA12-2D31-40EB-95B1-7E8EAAF18957}" presName="parentLin" presStyleCnt="0"/>
      <dgm:spPr/>
    </dgm:pt>
    <dgm:pt modelId="{8F59D0E8-FDFE-4BB1-A1DD-62AEE08C7247}" type="pres">
      <dgm:prSet presAssocID="{6FCCEA12-2D31-40EB-95B1-7E8EAAF18957}" presName="parentLeftMargin" presStyleLbl="node1" presStyleIdx="0" presStyleCnt="2"/>
      <dgm:spPr/>
    </dgm:pt>
    <dgm:pt modelId="{8D370C57-4F88-4196-BAD5-20426C8CC70C}" type="pres">
      <dgm:prSet presAssocID="{6FCCEA12-2D31-40EB-95B1-7E8EAAF18957}" presName="parentText" presStyleLbl="node1" presStyleIdx="1" presStyleCnt="2">
        <dgm:presLayoutVars>
          <dgm:chMax val="0"/>
          <dgm:bulletEnabled val="1"/>
        </dgm:presLayoutVars>
      </dgm:prSet>
      <dgm:spPr/>
    </dgm:pt>
    <dgm:pt modelId="{10093C8A-BAD3-4E29-89AC-8F0A39C53A9C}" type="pres">
      <dgm:prSet presAssocID="{6FCCEA12-2D31-40EB-95B1-7E8EAAF18957}" presName="negativeSpace" presStyleCnt="0"/>
      <dgm:spPr/>
    </dgm:pt>
    <dgm:pt modelId="{53B79EC2-5F5E-4705-B462-CDF4D08FE6D8}" type="pres">
      <dgm:prSet presAssocID="{6FCCEA12-2D31-40EB-95B1-7E8EAAF18957}" presName="childText" presStyleLbl="conFgAcc1" presStyleIdx="1" presStyleCnt="2">
        <dgm:presLayoutVars>
          <dgm:bulletEnabled val="1"/>
        </dgm:presLayoutVars>
      </dgm:prSet>
      <dgm:spPr/>
    </dgm:pt>
  </dgm:ptLst>
  <dgm:cxnLst>
    <dgm:cxn modelId="{FBEA4301-6253-451A-AE9A-5425E33CB7F5}" type="presOf" srcId="{D2F4B0F1-5E8E-430D-B058-0170F2FD93CC}" destId="{6D46B7EA-513F-4FDC-A0DF-13370414F800}" srcOrd="0" destOrd="0" presId="urn:microsoft.com/office/officeart/2005/8/layout/list1"/>
    <dgm:cxn modelId="{4FDACF01-2A89-467A-A23C-0312376E152B}" type="presOf" srcId="{39E5A24C-B11F-453F-9C21-F37D9F574275}" destId="{7EB6E147-FA15-4814-B4ED-09BFC7D69A24}" srcOrd="0" destOrd="1" presId="urn:microsoft.com/office/officeart/2005/8/layout/list1"/>
    <dgm:cxn modelId="{4D6F401E-4553-40E4-86F0-6F03C5AD792A}" type="presOf" srcId="{1FBBF4A5-C279-43EE-B2E2-088C3986F455}" destId="{53B79EC2-5F5E-4705-B462-CDF4D08FE6D8}" srcOrd="0" destOrd="1" presId="urn:microsoft.com/office/officeart/2005/8/layout/list1"/>
    <dgm:cxn modelId="{D1F9A771-95BD-4E45-89D7-8AC61A8A9380}" type="presOf" srcId="{6FCCEA12-2D31-40EB-95B1-7E8EAAF18957}" destId="{8D370C57-4F88-4196-BAD5-20426C8CC70C}" srcOrd="1" destOrd="0" presId="urn:microsoft.com/office/officeart/2005/8/layout/list1"/>
    <dgm:cxn modelId="{7DF4A474-57C7-40F6-AF42-055D06C1F73A}" type="presOf" srcId="{D2F4B0F1-5E8E-430D-B058-0170F2FD93CC}" destId="{34B5067D-756D-4C60-9E29-879EC4C2725B}" srcOrd="1" destOrd="0" presId="urn:microsoft.com/office/officeart/2005/8/layout/list1"/>
    <dgm:cxn modelId="{AF2FD874-51BD-416D-AB8D-192B6A41C675}" srcId="{D2F4B0F1-5E8E-430D-B058-0170F2FD93CC}" destId="{2133ADE5-77E3-43B7-B4C1-9DC5B9E7A63B}" srcOrd="0" destOrd="0" parTransId="{39093544-C05E-4C5A-B7B1-D5AED5577C43}" sibTransId="{F9C58E9E-376B-496B-8826-8A2E44130783}"/>
    <dgm:cxn modelId="{24155D86-18B1-4B78-B2F9-A80A81E9B889}" srcId="{6FCCEA12-2D31-40EB-95B1-7E8EAAF18957}" destId="{68304097-C4B4-475B-B618-4491DFF7181D}" srcOrd="0" destOrd="0" parTransId="{F51C4BE5-B278-40B9-A6CC-B77D2D041837}" sibTransId="{A53B92EA-458E-41BA-BE77-A7D5CFE4C733}"/>
    <dgm:cxn modelId="{61994A9F-D380-4AA6-937C-57E6F6D9BF1B}" type="presOf" srcId="{2133ADE5-77E3-43B7-B4C1-9DC5B9E7A63B}" destId="{7EB6E147-FA15-4814-B4ED-09BFC7D69A24}" srcOrd="0" destOrd="0" presId="urn:microsoft.com/office/officeart/2005/8/layout/list1"/>
    <dgm:cxn modelId="{565562C2-7B05-42C1-A222-7D5070292C02}" type="presOf" srcId="{65125AD7-6266-4B74-B2D5-756CE489176B}" destId="{A7EAE10B-DA6A-4F8F-A9D9-38B131D46C56}" srcOrd="0" destOrd="0" presId="urn:microsoft.com/office/officeart/2005/8/layout/list1"/>
    <dgm:cxn modelId="{126E35C8-AD73-4F82-A35A-E3D3C97ABED6}" type="presOf" srcId="{6FCCEA12-2D31-40EB-95B1-7E8EAAF18957}" destId="{8F59D0E8-FDFE-4BB1-A1DD-62AEE08C7247}" srcOrd="0" destOrd="0" presId="urn:microsoft.com/office/officeart/2005/8/layout/list1"/>
    <dgm:cxn modelId="{FF9347D1-02C6-4375-A503-6CCD66012D1C}" srcId="{6FCCEA12-2D31-40EB-95B1-7E8EAAF18957}" destId="{1FBBF4A5-C279-43EE-B2E2-088C3986F455}" srcOrd="1" destOrd="0" parTransId="{E9ABFC68-864F-44EA-A288-0F2355DF9FEB}" sibTransId="{3789AA24-DDDA-4189-85C2-CC72308A40F6}"/>
    <dgm:cxn modelId="{A2984CDA-812A-491C-B497-B0D49A3AFCC5}" srcId="{D2F4B0F1-5E8E-430D-B058-0170F2FD93CC}" destId="{39E5A24C-B11F-453F-9C21-F37D9F574275}" srcOrd="1" destOrd="0" parTransId="{3CC69BB6-5A00-4918-9EC3-F6577C1C87BF}" sibTransId="{36951E03-EE44-4109-8BDB-851861B84CA9}"/>
    <dgm:cxn modelId="{3E38A5E7-5AB2-4881-AB1B-2D5EB38A99AE}" srcId="{65125AD7-6266-4B74-B2D5-756CE489176B}" destId="{6FCCEA12-2D31-40EB-95B1-7E8EAAF18957}" srcOrd="1" destOrd="0" parTransId="{6F705513-9B6B-4A12-A682-B57862C10BDD}" sibTransId="{1EF2D08B-0858-40D2-9904-FC371F504456}"/>
    <dgm:cxn modelId="{074D61ED-2501-40F3-98C6-4DAD292CCABC}" srcId="{65125AD7-6266-4B74-B2D5-756CE489176B}" destId="{D2F4B0F1-5E8E-430D-B058-0170F2FD93CC}" srcOrd="0" destOrd="0" parTransId="{346EA873-C011-4251-A1A6-1B71A856CC9B}" sibTransId="{083CA27F-4B30-44BF-ACE1-9CE3511B5A66}"/>
    <dgm:cxn modelId="{50DA58F5-C02D-4F34-82D6-6E905A25690F}" type="presOf" srcId="{68304097-C4B4-475B-B618-4491DFF7181D}" destId="{53B79EC2-5F5E-4705-B462-CDF4D08FE6D8}" srcOrd="0" destOrd="0" presId="urn:microsoft.com/office/officeart/2005/8/layout/list1"/>
    <dgm:cxn modelId="{49F80402-8F9B-41D4-8210-085D75D2E30C}" type="presParOf" srcId="{A7EAE10B-DA6A-4F8F-A9D9-38B131D46C56}" destId="{F60CA265-0F1E-4D6F-9E8C-DDE4BFD8E285}" srcOrd="0" destOrd="0" presId="urn:microsoft.com/office/officeart/2005/8/layout/list1"/>
    <dgm:cxn modelId="{B34BF20A-5BA3-4AE7-85D7-E95FF2806D6E}" type="presParOf" srcId="{F60CA265-0F1E-4D6F-9E8C-DDE4BFD8E285}" destId="{6D46B7EA-513F-4FDC-A0DF-13370414F800}" srcOrd="0" destOrd="0" presId="urn:microsoft.com/office/officeart/2005/8/layout/list1"/>
    <dgm:cxn modelId="{5A3F5E08-2FCE-48CE-A37C-B5F305B5EEA3}" type="presParOf" srcId="{F60CA265-0F1E-4D6F-9E8C-DDE4BFD8E285}" destId="{34B5067D-756D-4C60-9E29-879EC4C2725B}" srcOrd="1" destOrd="0" presId="urn:microsoft.com/office/officeart/2005/8/layout/list1"/>
    <dgm:cxn modelId="{12F854CB-E218-4AE3-A85C-AB7D7F07A55D}" type="presParOf" srcId="{A7EAE10B-DA6A-4F8F-A9D9-38B131D46C56}" destId="{0D429C0A-75BF-427B-BC35-E69D6AF7CDC2}" srcOrd="1" destOrd="0" presId="urn:microsoft.com/office/officeart/2005/8/layout/list1"/>
    <dgm:cxn modelId="{F5AB9318-6911-4557-9B78-4886DF8DBFC2}" type="presParOf" srcId="{A7EAE10B-DA6A-4F8F-A9D9-38B131D46C56}" destId="{7EB6E147-FA15-4814-B4ED-09BFC7D69A24}" srcOrd="2" destOrd="0" presId="urn:microsoft.com/office/officeart/2005/8/layout/list1"/>
    <dgm:cxn modelId="{108994C6-A155-46E4-A3F7-853030F51945}" type="presParOf" srcId="{A7EAE10B-DA6A-4F8F-A9D9-38B131D46C56}" destId="{8E20EE99-A429-4152-AD63-0C5A4620D194}" srcOrd="3" destOrd="0" presId="urn:microsoft.com/office/officeart/2005/8/layout/list1"/>
    <dgm:cxn modelId="{665A9C90-A3CA-4B7D-BAF6-F7A5D6927AF8}" type="presParOf" srcId="{A7EAE10B-DA6A-4F8F-A9D9-38B131D46C56}" destId="{629FA75A-9760-4801-8E9C-6E7C10FDE3C6}" srcOrd="4" destOrd="0" presId="urn:microsoft.com/office/officeart/2005/8/layout/list1"/>
    <dgm:cxn modelId="{EC1EBCD3-6B85-4734-833C-CC9933933FA3}" type="presParOf" srcId="{629FA75A-9760-4801-8E9C-6E7C10FDE3C6}" destId="{8F59D0E8-FDFE-4BB1-A1DD-62AEE08C7247}" srcOrd="0" destOrd="0" presId="urn:microsoft.com/office/officeart/2005/8/layout/list1"/>
    <dgm:cxn modelId="{CF76A711-B786-4F9B-AF3B-C0D9258A2B97}" type="presParOf" srcId="{629FA75A-9760-4801-8E9C-6E7C10FDE3C6}" destId="{8D370C57-4F88-4196-BAD5-20426C8CC70C}" srcOrd="1" destOrd="0" presId="urn:microsoft.com/office/officeart/2005/8/layout/list1"/>
    <dgm:cxn modelId="{07232D34-DCDA-4895-B6DC-D6FB3457B605}" type="presParOf" srcId="{A7EAE10B-DA6A-4F8F-A9D9-38B131D46C56}" destId="{10093C8A-BAD3-4E29-89AC-8F0A39C53A9C}" srcOrd="5" destOrd="0" presId="urn:microsoft.com/office/officeart/2005/8/layout/list1"/>
    <dgm:cxn modelId="{AF5CD31F-5FD5-4A42-91FB-27F5C697EF69}" type="presParOf" srcId="{A7EAE10B-DA6A-4F8F-A9D9-38B131D46C56}" destId="{53B79EC2-5F5E-4705-B462-CDF4D08FE6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0B6871-80DD-40C2-BEE0-BEA3A7FEDA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A015B9-F27F-4AEC-BB0D-D992E2B86C10}">
      <dgm:prSet custT="1"/>
      <dgm:spPr/>
      <dgm:t>
        <a:bodyPr/>
        <a:lstStyle/>
        <a:p>
          <a:r>
            <a:rPr lang="en-GB" sz="2400" dirty="0"/>
            <a:t>Ignoring these basic points can lead to user discomfort, dizziness, and disorientation:</a:t>
          </a:r>
          <a:endParaRPr lang="en-US" sz="2400" dirty="0"/>
        </a:p>
      </dgm:t>
    </dgm:pt>
    <dgm:pt modelId="{82AEB6A4-E190-4B21-BEC9-7EC5492BCE12}" type="parTrans" cxnId="{ED077A45-8E0A-45F4-837C-685A38082856}">
      <dgm:prSet/>
      <dgm:spPr/>
      <dgm:t>
        <a:bodyPr/>
        <a:lstStyle/>
        <a:p>
          <a:endParaRPr lang="en-US"/>
        </a:p>
      </dgm:t>
    </dgm:pt>
    <dgm:pt modelId="{AB32BB7E-E95D-4CEB-9307-3453F455EA58}" type="sibTrans" cxnId="{ED077A45-8E0A-45F4-837C-685A38082856}">
      <dgm:prSet/>
      <dgm:spPr/>
      <dgm:t>
        <a:bodyPr/>
        <a:lstStyle/>
        <a:p>
          <a:endParaRPr lang="en-US"/>
        </a:p>
      </dgm:t>
    </dgm:pt>
    <dgm:pt modelId="{13F81E8F-4A9E-4E3C-B401-97820BE568DA}">
      <dgm:prSet custT="1"/>
      <dgm:spPr/>
      <dgm:t>
        <a:bodyPr/>
        <a:lstStyle/>
        <a:p>
          <a:r>
            <a:rPr lang="en-GB" sz="2400" dirty="0"/>
            <a:t>Correct rendering using distortion shaders, projection matrices, and anti-aliasing</a:t>
          </a:r>
          <a:endParaRPr lang="en-US" sz="2400" dirty="0"/>
        </a:p>
      </dgm:t>
    </dgm:pt>
    <dgm:pt modelId="{EF361E83-756B-436C-9477-385E28A1BB99}" type="parTrans" cxnId="{195FB73B-6A9B-4B6C-90DE-0AD5F2D1B658}">
      <dgm:prSet/>
      <dgm:spPr/>
      <dgm:t>
        <a:bodyPr/>
        <a:lstStyle/>
        <a:p>
          <a:endParaRPr lang="en-US"/>
        </a:p>
      </dgm:t>
    </dgm:pt>
    <dgm:pt modelId="{2F0A25A5-3371-472E-872A-BA5D950B1698}" type="sibTrans" cxnId="{195FB73B-6A9B-4B6C-90DE-0AD5F2D1B658}">
      <dgm:prSet/>
      <dgm:spPr/>
      <dgm:t>
        <a:bodyPr/>
        <a:lstStyle/>
        <a:p>
          <a:endParaRPr lang="en-US"/>
        </a:p>
      </dgm:t>
    </dgm:pt>
    <dgm:pt modelId="{BA9939A0-2457-4CB1-903A-1FC1A91019D5}">
      <dgm:prSet custT="1"/>
      <dgm:spPr/>
      <dgm:t>
        <a:bodyPr/>
        <a:lstStyle/>
        <a:p>
          <a:r>
            <a:rPr lang="en-GB" sz="2400" dirty="0"/>
            <a:t>Ensure constant and consistent framerate</a:t>
          </a:r>
          <a:endParaRPr lang="en-US" sz="2400" dirty="0"/>
        </a:p>
      </dgm:t>
    </dgm:pt>
    <dgm:pt modelId="{10F7A6D8-9ADF-4B24-8093-26FE053D8BBE}" type="parTrans" cxnId="{5307AEFA-611A-4759-A654-778A84EAEAE7}">
      <dgm:prSet/>
      <dgm:spPr/>
      <dgm:t>
        <a:bodyPr/>
        <a:lstStyle/>
        <a:p>
          <a:endParaRPr lang="en-US"/>
        </a:p>
      </dgm:t>
    </dgm:pt>
    <dgm:pt modelId="{B9F957B6-735D-4CF6-9600-6C6B4FE2E635}" type="sibTrans" cxnId="{5307AEFA-611A-4759-A654-778A84EAEAE7}">
      <dgm:prSet/>
      <dgm:spPr/>
      <dgm:t>
        <a:bodyPr/>
        <a:lstStyle/>
        <a:p>
          <a:endParaRPr lang="en-US"/>
        </a:p>
      </dgm:t>
    </dgm:pt>
    <dgm:pt modelId="{BD9B4021-76E1-4EFF-B80A-C7370CE69FD6}">
      <dgm:prSet custT="1"/>
      <dgm:spPr/>
      <dgm:t>
        <a:bodyPr/>
        <a:lstStyle/>
        <a:p>
          <a:r>
            <a:rPr lang="en-GB" sz="2400" dirty="0"/>
            <a:t>Correct head tracking that always responds to the user’s movements</a:t>
          </a:r>
          <a:endParaRPr lang="en-US" sz="2400" dirty="0"/>
        </a:p>
      </dgm:t>
    </dgm:pt>
    <dgm:pt modelId="{6CE1C704-A2F5-4C2F-BBB8-A27D637A4D70}" type="parTrans" cxnId="{B291A759-C722-4913-ABBA-2C2D8565C535}">
      <dgm:prSet/>
      <dgm:spPr/>
      <dgm:t>
        <a:bodyPr/>
        <a:lstStyle/>
        <a:p>
          <a:endParaRPr lang="en-US"/>
        </a:p>
      </dgm:t>
    </dgm:pt>
    <dgm:pt modelId="{985F70D2-A03F-4497-AE21-401AD59ADEBC}" type="sibTrans" cxnId="{B291A759-C722-4913-ABBA-2C2D8565C535}">
      <dgm:prSet/>
      <dgm:spPr/>
      <dgm:t>
        <a:bodyPr/>
        <a:lstStyle/>
        <a:p>
          <a:endParaRPr lang="en-US"/>
        </a:p>
      </dgm:t>
    </dgm:pt>
    <dgm:pt modelId="{CFBC9057-65E9-4FD2-97F7-19F2E161417B}">
      <dgm:prSet custT="1"/>
      <dgm:spPr/>
      <dgm:t>
        <a:bodyPr/>
        <a:lstStyle/>
        <a:p>
          <a:r>
            <a:rPr lang="en-GB" sz="2400" dirty="0"/>
            <a:t>Assess whether movement is necessary.  If it is, implement carefully</a:t>
          </a:r>
          <a:endParaRPr lang="en-US" sz="2400" dirty="0"/>
        </a:p>
      </dgm:t>
    </dgm:pt>
    <dgm:pt modelId="{95A44699-0138-451F-B95C-F098E136F92D}" type="parTrans" cxnId="{1A25D6FD-4F22-48AA-9FD5-F7965FD6B3E9}">
      <dgm:prSet/>
      <dgm:spPr/>
      <dgm:t>
        <a:bodyPr/>
        <a:lstStyle/>
        <a:p>
          <a:endParaRPr lang="en-US"/>
        </a:p>
      </dgm:t>
    </dgm:pt>
    <dgm:pt modelId="{E87DC317-337F-45E9-9F67-60B6381141AE}" type="sibTrans" cxnId="{1A25D6FD-4F22-48AA-9FD5-F7965FD6B3E9}">
      <dgm:prSet/>
      <dgm:spPr/>
      <dgm:t>
        <a:bodyPr/>
        <a:lstStyle/>
        <a:p>
          <a:endParaRPr lang="en-US"/>
        </a:p>
      </dgm:t>
    </dgm:pt>
    <dgm:pt modelId="{981BB403-5E87-407E-AD3D-AAE28F37422E}">
      <dgm:prSet custT="1"/>
      <dgm:spPr/>
      <dgm:t>
        <a:bodyPr/>
        <a:lstStyle/>
        <a:p>
          <a:r>
            <a:rPr lang="en-GB" sz="2400" dirty="0"/>
            <a:t>UI elements should be a part of the 3D world and not a separate layer</a:t>
          </a:r>
          <a:endParaRPr lang="en-US" sz="2400" dirty="0"/>
        </a:p>
      </dgm:t>
    </dgm:pt>
    <dgm:pt modelId="{F1E523C4-F118-48ED-956F-DE2279692656}" type="parTrans" cxnId="{9B9EFB87-1935-4BBC-AA4E-FDA63A319CF2}">
      <dgm:prSet/>
      <dgm:spPr/>
      <dgm:t>
        <a:bodyPr/>
        <a:lstStyle/>
        <a:p>
          <a:endParaRPr lang="en-US"/>
        </a:p>
      </dgm:t>
    </dgm:pt>
    <dgm:pt modelId="{87AABF80-B762-4499-8A2D-DBAF7A30F78B}" type="sibTrans" cxnId="{9B9EFB87-1935-4BBC-AA4E-FDA63A319CF2}">
      <dgm:prSet/>
      <dgm:spPr/>
      <dgm:t>
        <a:bodyPr/>
        <a:lstStyle/>
        <a:p>
          <a:endParaRPr lang="en-US"/>
        </a:p>
      </dgm:t>
    </dgm:pt>
    <dgm:pt modelId="{F628F812-C142-48C4-805E-92BD363ECD27}" type="pres">
      <dgm:prSet presAssocID="{7E0B6871-80DD-40C2-BEE0-BEA3A7FEDAE3}" presName="linear" presStyleCnt="0">
        <dgm:presLayoutVars>
          <dgm:animLvl val="lvl"/>
          <dgm:resizeHandles val="exact"/>
        </dgm:presLayoutVars>
      </dgm:prSet>
      <dgm:spPr/>
    </dgm:pt>
    <dgm:pt modelId="{619472B3-D6B2-4CB7-935A-80B1E1E2A13F}" type="pres">
      <dgm:prSet presAssocID="{5CA015B9-F27F-4AEC-BB0D-D992E2B86C10}" presName="parentText" presStyleLbl="node1" presStyleIdx="0" presStyleCnt="1">
        <dgm:presLayoutVars>
          <dgm:chMax val="0"/>
          <dgm:bulletEnabled val="1"/>
        </dgm:presLayoutVars>
      </dgm:prSet>
      <dgm:spPr/>
    </dgm:pt>
    <dgm:pt modelId="{9B580688-C385-40A5-BDC9-363B79CFB5FC}" type="pres">
      <dgm:prSet presAssocID="{5CA015B9-F27F-4AEC-BB0D-D992E2B86C10}" presName="childText" presStyleLbl="revTx" presStyleIdx="0" presStyleCnt="1">
        <dgm:presLayoutVars>
          <dgm:bulletEnabled val="1"/>
        </dgm:presLayoutVars>
      </dgm:prSet>
      <dgm:spPr/>
    </dgm:pt>
  </dgm:ptLst>
  <dgm:cxnLst>
    <dgm:cxn modelId="{CA1D851A-7E76-4C2E-813D-868CFAAD78D4}" type="presOf" srcId="{BA9939A0-2457-4CB1-903A-1FC1A91019D5}" destId="{9B580688-C385-40A5-BDC9-363B79CFB5FC}" srcOrd="0" destOrd="1" presId="urn:microsoft.com/office/officeart/2005/8/layout/vList2"/>
    <dgm:cxn modelId="{195FB73B-6A9B-4B6C-90DE-0AD5F2D1B658}" srcId="{5CA015B9-F27F-4AEC-BB0D-D992E2B86C10}" destId="{13F81E8F-4A9E-4E3C-B401-97820BE568DA}" srcOrd="0" destOrd="0" parTransId="{EF361E83-756B-436C-9477-385E28A1BB99}" sibTransId="{2F0A25A5-3371-472E-872A-BA5D950B1698}"/>
    <dgm:cxn modelId="{A4900665-4618-4BF4-9746-8ED994E6E82C}" type="presOf" srcId="{BD9B4021-76E1-4EFF-B80A-C7370CE69FD6}" destId="{9B580688-C385-40A5-BDC9-363B79CFB5FC}" srcOrd="0" destOrd="2" presId="urn:microsoft.com/office/officeart/2005/8/layout/vList2"/>
    <dgm:cxn modelId="{ED077A45-8E0A-45F4-837C-685A38082856}" srcId="{7E0B6871-80DD-40C2-BEE0-BEA3A7FEDAE3}" destId="{5CA015B9-F27F-4AEC-BB0D-D992E2B86C10}" srcOrd="0" destOrd="0" parTransId="{82AEB6A4-E190-4B21-BEC9-7EC5492BCE12}" sibTransId="{AB32BB7E-E95D-4CEB-9307-3453F455EA58}"/>
    <dgm:cxn modelId="{7F74C266-2C62-4159-B12F-5FAEC803749A}" type="presOf" srcId="{CFBC9057-65E9-4FD2-97F7-19F2E161417B}" destId="{9B580688-C385-40A5-BDC9-363B79CFB5FC}" srcOrd="0" destOrd="3" presId="urn:microsoft.com/office/officeart/2005/8/layout/vList2"/>
    <dgm:cxn modelId="{B291A759-C722-4913-ABBA-2C2D8565C535}" srcId="{5CA015B9-F27F-4AEC-BB0D-D992E2B86C10}" destId="{BD9B4021-76E1-4EFF-B80A-C7370CE69FD6}" srcOrd="2" destOrd="0" parTransId="{6CE1C704-A2F5-4C2F-BBB8-A27D637A4D70}" sibTransId="{985F70D2-A03F-4497-AE21-401AD59ADEBC}"/>
    <dgm:cxn modelId="{09FE3784-3628-4603-9A1F-EC007F3BCC09}" type="presOf" srcId="{981BB403-5E87-407E-AD3D-AAE28F37422E}" destId="{9B580688-C385-40A5-BDC9-363B79CFB5FC}" srcOrd="0" destOrd="4" presId="urn:microsoft.com/office/officeart/2005/8/layout/vList2"/>
    <dgm:cxn modelId="{9B9EFB87-1935-4BBC-AA4E-FDA63A319CF2}" srcId="{5CA015B9-F27F-4AEC-BB0D-D992E2B86C10}" destId="{981BB403-5E87-407E-AD3D-AAE28F37422E}" srcOrd="4" destOrd="0" parTransId="{F1E523C4-F118-48ED-956F-DE2279692656}" sibTransId="{87AABF80-B762-4499-8A2D-DBAF7A30F78B}"/>
    <dgm:cxn modelId="{53EBA4CB-7972-4868-AD1F-FF9303A76445}" type="presOf" srcId="{5CA015B9-F27F-4AEC-BB0D-D992E2B86C10}" destId="{619472B3-D6B2-4CB7-935A-80B1E1E2A13F}" srcOrd="0" destOrd="0" presId="urn:microsoft.com/office/officeart/2005/8/layout/vList2"/>
    <dgm:cxn modelId="{5307AEFA-611A-4759-A654-778A84EAEAE7}" srcId="{5CA015B9-F27F-4AEC-BB0D-D992E2B86C10}" destId="{BA9939A0-2457-4CB1-903A-1FC1A91019D5}" srcOrd="1" destOrd="0" parTransId="{10F7A6D8-9ADF-4B24-8093-26FE053D8BBE}" sibTransId="{B9F957B6-735D-4CF6-9600-6C6B4FE2E635}"/>
    <dgm:cxn modelId="{C45953FB-82DB-4697-9D8C-DC935DCFAD30}" type="presOf" srcId="{7E0B6871-80DD-40C2-BEE0-BEA3A7FEDAE3}" destId="{F628F812-C142-48C4-805E-92BD363ECD27}" srcOrd="0" destOrd="0" presId="urn:microsoft.com/office/officeart/2005/8/layout/vList2"/>
    <dgm:cxn modelId="{1A25D6FD-4F22-48AA-9FD5-F7965FD6B3E9}" srcId="{5CA015B9-F27F-4AEC-BB0D-D992E2B86C10}" destId="{CFBC9057-65E9-4FD2-97F7-19F2E161417B}" srcOrd="3" destOrd="0" parTransId="{95A44699-0138-451F-B95C-F098E136F92D}" sibTransId="{E87DC317-337F-45E9-9F67-60B6381141AE}"/>
    <dgm:cxn modelId="{62372DFE-1FA2-4627-A621-E56863F951E7}" type="presOf" srcId="{13F81E8F-4A9E-4E3C-B401-97820BE568DA}" destId="{9B580688-C385-40A5-BDC9-363B79CFB5FC}" srcOrd="0" destOrd="0" presId="urn:microsoft.com/office/officeart/2005/8/layout/vList2"/>
    <dgm:cxn modelId="{B4C3AEDA-32E9-4FCA-BF63-7CA1B0DA076A}" type="presParOf" srcId="{F628F812-C142-48C4-805E-92BD363ECD27}" destId="{619472B3-D6B2-4CB7-935A-80B1E1E2A13F}" srcOrd="0" destOrd="0" presId="urn:microsoft.com/office/officeart/2005/8/layout/vList2"/>
    <dgm:cxn modelId="{87E25A9C-EC29-467A-AD66-11561831C481}" type="presParOf" srcId="{F628F812-C142-48C4-805E-92BD363ECD27}" destId="{9B580688-C385-40A5-BDC9-363B79CFB5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4AA3D-BA82-49F7-BA5B-232CA3A21385}">
      <dsp:nvSpPr>
        <dsp:cNvPr id="0" name=""/>
        <dsp:cNvSpPr/>
      </dsp:nvSpPr>
      <dsp:spPr>
        <a:xfrm>
          <a:off x="0" y="99096"/>
          <a:ext cx="101855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Virtual reality (VR) has been highly vaunted as the next great technological step in video games.</a:t>
          </a:r>
          <a:endParaRPr lang="en-US" sz="2000" kern="1200" dirty="0"/>
        </a:p>
      </dsp:txBody>
      <dsp:txXfrm>
        <a:off x="23417" y="122513"/>
        <a:ext cx="10138682" cy="432866"/>
      </dsp:txXfrm>
    </dsp:sp>
    <dsp:sp modelId="{B639E14D-1DA0-4B7C-80A1-4B84B193A4E9}">
      <dsp:nvSpPr>
        <dsp:cNvPr id="0" name=""/>
        <dsp:cNvSpPr/>
      </dsp:nvSpPr>
      <dsp:spPr>
        <a:xfrm>
          <a:off x="0" y="781371"/>
          <a:ext cx="101855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VR and Augmented Reality (AR) have started finding their way into our everyday lives.</a:t>
          </a:r>
          <a:endParaRPr lang="en-US" sz="2000" kern="1200" dirty="0"/>
        </a:p>
      </dsp:txBody>
      <dsp:txXfrm>
        <a:off x="23417" y="804788"/>
        <a:ext cx="10138682" cy="432866"/>
      </dsp:txXfrm>
    </dsp:sp>
    <dsp:sp modelId="{6856603B-468B-476A-A8CD-4D344FB9CF13}">
      <dsp:nvSpPr>
        <dsp:cNvPr id="0" name=""/>
        <dsp:cNvSpPr/>
      </dsp:nvSpPr>
      <dsp:spPr>
        <a:xfrm>
          <a:off x="0" y="1530545"/>
          <a:ext cx="101855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VR promises the possibility of unparalleled immersion.</a:t>
          </a:r>
          <a:endParaRPr lang="en-US" sz="2000" kern="1200" dirty="0"/>
        </a:p>
      </dsp:txBody>
      <dsp:txXfrm>
        <a:off x="23417" y="1553962"/>
        <a:ext cx="10138682" cy="432866"/>
      </dsp:txXfrm>
    </dsp:sp>
    <dsp:sp modelId="{85236281-D31F-408E-A163-93A512AF9B94}">
      <dsp:nvSpPr>
        <dsp:cNvPr id="0" name=""/>
        <dsp:cNvSpPr/>
      </dsp:nvSpPr>
      <dsp:spPr>
        <a:xfrm>
          <a:off x="0" y="2278467"/>
          <a:ext cx="101855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AR promises to blend the digital world with our perception of reality.</a:t>
          </a:r>
          <a:endParaRPr lang="en-US" sz="2000" kern="1200" dirty="0"/>
        </a:p>
      </dsp:txBody>
      <dsp:txXfrm>
        <a:off x="23417" y="2301884"/>
        <a:ext cx="10138682"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6E147-FA15-4814-B4ED-09BFC7D69A24}">
      <dsp:nvSpPr>
        <dsp:cNvPr id="0" name=""/>
        <dsp:cNvSpPr/>
      </dsp:nvSpPr>
      <dsp:spPr>
        <a:xfrm>
          <a:off x="0" y="457762"/>
          <a:ext cx="11180762" cy="1515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751" tIns="541528" rIns="867751"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Cull/reduce where acceptable </a:t>
          </a:r>
          <a:endParaRPr lang="en-US" sz="2600" kern="1200" dirty="0"/>
        </a:p>
        <a:p>
          <a:pPr marL="228600" lvl="1" indent="-228600" algn="l" defTabSz="1155700">
            <a:lnSpc>
              <a:spcPct val="90000"/>
            </a:lnSpc>
            <a:spcBef>
              <a:spcPct val="0"/>
            </a:spcBef>
            <a:spcAft>
              <a:spcPct val="15000"/>
            </a:spcAft>
            <a:buChar char="•"/>
          </a:pPr>
          <a:r>
            <a:rPr lang="en-GB" sz="2600" kern="1200" dirty="0"/>
            <a:t>Make models as simplistic as possible</a:t>
          </a:r>
          <a:endParaRPr lang="en-US" sz="2600" kern="1200" dirty="0"/>
        </a:p>
      </dsp:txBody>
      <dsp:txXfrm>
        <a:off x="0" y="457762"/>
        <a:ext cx="11180762" cy="1515150"/>
      </dsp:txXfrm>
    </dsp:sp>
    <dsp:sp modelId="{34B5067D-756D-4C60-9E29-879EC4C2725B}">
      <dsp:nvSpPr>
        <dsp:cNvPr id="0" name=""/>
        <dsp:cNvSpPr/>
      </dsp:nvSpPr>
      <dsp:spPr>
        <a:xfrm>
          <a:off x="559038" y="74002"/>
          <a:ext cx="7826533"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824" tIns="0" rIns="295824" bIns="0" numCol="1" spcCol="1270" anchor="ctr" anchorCtr="0">
          <a:noAutofit/>
        </a:bodyPr>
        <a:lstStyle/>
        <a:p>
          <a:pPr marL="0" lvl="0" indent="0" algn="l" defTabSz="1155700">
            <a:lnSpc>
              <a:spcPct val="90000"/>
            </a:lnSpc>
            <a:spcBef>
              <a:spcPct val="0"/>
            </a:spcBef>
            <a:spcAft>
              <a:spcPct val="35000"/>
            </a:spcAft>
            <a:buNone/>
          </a:pPr>
          <a:r>
            <a:rPr lang="en-GB" sz="2600" kern="1200" dirty="0"/>
            <a:t>Geometry </a:t>
          </a:r>
          <a:endParaRPr lang="en-US" sz="2600" kern="1200" dirty="0"/>
        </a:p>
      </dsp:txBody>
      <dsp:txXfrm>
        <a:off x="596505" y="111469"/>
        <a:ext cx="7751599" cy="692586"/>
      </dsp:txXfrm>
    </dsp:sp>
    <dsp:sp modelId="{53B79EC2-5F5E-4705-B462-CDF4D08FE6D8}">
      <dsp:nvSpPr>
        <dsp:cNvPr id="0" name=""/>
        <dsp:cNvSpPr/>
      </dsp:nvSpPr>
      <dsp:spPr>
        <a:xfrm>
          <a:off x="0" y="2497072"/>
          <a:ext cx="11180762" cy="1515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7751" tIns="541528" rIns="867751"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ASTC compression methods</a:t>
          </a:r>
          <a:endParaRPr lang="en-US" sz="2600" kern="1200" dirty="0"/>
        </a:p>
        <a:p>
          <a:pPr marL="228600" lvl="1" indent="-228600" algn="l" defTabSz="1155700">
            <a:lnSpc>
              <a:spcPct val="90000"/>
            </a:lnSpc>
            <a:spcBef>
              <a:spcPct val="0"/>
            </a:spcBef>
            <a:spcAft>
              <a:spcPct val="15000"/>
            </a:spcAft>
            <a:buChar char="•"/>
          </a:pPr>
          <a:r>
            <a:rPr lang="en-GB" sz="2600" kern="1200" dirty="0"/>
            <a:t>AFBC (automatic) compression methods</a:t>
          </a:r>
          <a:endParaRPr lang="en-US" sz="2600" kern="1200" dirty="0"/>
        </a:p>
      </dsp:txBody>
      <dsp:txXfrm>
        <a:off x="0" y="2497072"/>
        <a:ext cx="11180762" cy="1515150"/>
      </dsp:txXfrm>
    </dsp:sp>
    <dsp:sp modelId="{8D370C57-4F88-4196-BAD5-20426C8CC70C}">
      <dsp:nvSpPr>
        <dsp:cNvPr id="0" name=""/>
        <dsp:cNvSpPr/>
      </dsp:nvSpPr>
      <dsp:spPr>
        <a:xfrm>
          <a:off x="559038" y="2113312"/>
          <a:ext cx="7826533"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824" tIns="0" rIns="295824" bIns="0" numCol="1" spcCol="1270" anchor="ctr" anchorCtr="0">
          <a:noAutofit/>
        </a:bodyPr>
        <a:lstStyle/>
        <a:p>
          <a:pPr marL="0" lvl="0" indent="0" algn="l" defTabSz="1155700">
            <a:lnSpc>
              <a:spcPct val="90000"/>
            </a:lnSpc>
            <a:spcBef>
              <a:spcPct val="0"/>
            </a:spcBef>
            <a:spcAft>
              <a:spcPct val="35000"/>
            </a:spcAft>
            <a:buNone/>
          </a:pPr>
          <a:r>
            <a:rPr lang="en-GB" sz="2600" kern="1200" dirty="0"/>
            <a:t>Images</a:t>
          </a:r>
          <a:endParaRPr lang="en-US" sz="2600" kern="1200" dirty="0"/>
        </a:p>
      </dsp:txBody>
      <dsp:txXfrm>
        <a:off x="596505" y="2150779"/>
        <a:ext cx="7751599"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72B3-D6B2-4CB7-935A-80B1E1E2A13F}">
      <dsp:nvSpPr>
        <dsp:cNvPr id="0" name=""/>
        <dsp:cNvSpPr/>
      </dsp:nvSpPr>
      <dsp:spPr>
        <a:xfrm>
          <a:off x="0" y="408768"/>
          <a:ext cx="1118076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Ignoring these basic points can lead to user discomfort, dizziness, and disorientation:</a:t>
          </a:r>
          <a:endParaRPr lang="en-US" sz="2400" kern="1200" dirty="0"/>
        </a:p>
      </dsp:txBody>
      <dsp:txXfrm>
        <a:off x="59399" y="468167"/>
        <a:ext cx="11061964" cy="1098002"/>
      </dsp:txXfrm>
    </dsp:sp>
    <dsp:sp modelId="{9B580688-C385-40A5-BDC9-363B79CFB5FC}">
      <dsp:nvSpPr>
        <dsp:cNvPr id="0" name=""/>
        <dsp:cNvSpPr/>
      </dsp:nvSpPr>
      <dsp:spPr>
        <a:xfrm>
          <a:off x="0" y="1625568"/>
          <a:ext cx="11180762"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8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Correct rendering using distortion shaders, projection matrices, and anti-aliasing</a:t>
          </a:r>
          <a:endParaRPr lang="en-US" sz="2400" kern="1200" dirty="0"/>
        </a:p>
        <a:p>
          <a:pPr marL="228600" lvl="1" indent="-228600" algn="l" defTabSz="1066800">
            <a:lnSpc>
              <a:spcPct val="90000"/>
            </a:lnSpc>
            <a:spcBef>
              <a:spcPct val="0"/>
            </a:spcBef>
            <a:spcAft>
              <a:spcPct val="20000"/>
            </a:spcAft>
            <a:buChar char="•"/>
          </a:pPr>
          <a:r>
            <a:rPr lang="en-GB" sz="2400" kern="1200" dirty="0"/>
            <a:t>Ensure constant and consistent framerate</a:t>
          </a:r>
          <a:endParaRPr lang="en-US" sz="2400" kern="1200" dirty="0"/>
        </a:p>
        <a:p>
          <a:pPr marL="228600" lvl="1" indent="-228600" algn="l" defTabSz="1066800">
            <a:lnSpc>
              <a:spcPct val="90000"/>
            </a:lnSpc>
            <a:spcBef>
              <a:spcPct val="0"/>
            </a:spcBef>
            <a:spcAft>
              <a:spcPct val="20000"/>
            </a:spcAft>
            <a:buChar char="•"/>
          </a:pPr>
          <a:r>
            <a:rPr lang="en-GB" sz="2400" kern="1200" dirty="0"/>
            <a:t>Correct head tracking that always responds to the user’s movements</a:t>
          </a:r>
          <a:endParaRPr lang="en-US" sz="2400" kern="1200" dirty="0"/>
        </a:p>
        <a:p>
          <a:pPr marL="228600" lvl="1" indent="-228600" algn="l" defTabSz="1066800">
            <a:lnSpc>
              <a:spcPct val="90000"/>
            </a:lnSpc>
            <a:spcBef>
              <a:spcPct val="0"/>
            </a:spcBef>
            <a:spcAft>
              <a:spcPct val="20000"/>
            </a:spcAft>
            <a:buChar char="•"/>
          </a:pPr>
          <a:r>
            <a:rPr lang="en-GB" sz="2400" kern="1200" dirty="0"/>
            <a:t>Assess whether movement is necessary.  If it is, implement carefully</a:t>
          </a:r>
          <a:endParaRPr lang="en-US" sz="2400" kern="1200" dirty="0"/>
        </a:p>
        <a:p>
          <a:pPr marL="228600" lvl="1" indent="-228600" algn="l" defTabSz="1066800">
            <a:lnSpc>
              <a:spcPct val="90000"/>
            </a:lnSpc>
            <a:spcBef>
              <a:spcPct val="0"/>
            </a:spcBef>
            <a:spcAft>
              <a:spcPct val="20000"/>
            </a:spcAft>
            <a:buChar char="•"/>
          </a:pPr>
          <a:r>
            <a:rPr lang="en-GB" sz="2400" kern="1200" dirty="0"/>
            <a:t>UI elements should be a part of the 3D world and not a separate layer</a:t>
          </a:r>
          <a:endParaRPr lang="en-US" sz="2400" kern="1200" dirty="0"/>
        </a:p>
      </dsp:txBody>
      <dsp:txXfrm>
        <a:off x="0" y="1625568"/>
        <a:ext cx="11180762" cy="20518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11/2/2021</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11/2/2021</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this lecture on mixed reality.</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13088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accelerometer is a built-in electronic component that measures tilt and motion. </a:t>
            </a:r>
          </a:p>
          <a:p>
            <a:r>
              <a:rPr lang="en-GB" dirty="0"/>
              <a:t> </a:t>
            </a:r>
          </a:p>
          <a:p>
            <a:r>
              <a:rPr lang="en-GB" dirty="0">
                <a:solidFill>
                  <a:srgbClr val="FF0000"/>
                </a:solidFill>
              </a:rPr>
              <a:t>The gyroscope is a built-in electronic component </a:t>
            </a:r>
            <a:r>
              <a:rPr lang="en-GB">
                <a:solidFill>
                  <a:srgbClr val="FF0000"/>
                </a:solidFill>
              </a:rPr>
              <a:t>that measure rotational </a:t>
            </a:r>
            <a:r>
              <a:rPr lang="en-GB" dirty="0">
                <a:solidFill>
                  <a:srgbClr val="FF0000"/>
                </a:solidFill>
              </a:rPr>
              <a:t>motions.</a:t>
            </a:r>
          </a:p>
          <a:p>
            <a:endParaRPr lang="en-GB" dirty="0">
              <a:solidFill>
                <a:srgbClr val="FF0000"/>
              </a:solidFill>
            </a:endParaRPr>
          </a:p>
          <a:p>
            <a:r>
              <a:rPr lang="en-GB" dirty="0">
                <a:solidFill>
                  <a:srgbClr val="FF0000"/>
                </a:solidFill>
              </a:rPr>
              <a:t>The integration of these sensors </a:t>
            </a:r>
            <a:r>
              <a:rPr lang="en-GB" dirty="0"/>
              <a:t>in a VR headset, like the Oculus Quest, can be used for head tracking.</a:t>
            </a:r>
            <a:br>
              <a:rPr lang="en-GB" dirty="0"/>
            </a:br>
            <a:br>
              <a:rPr lang="en-GB" dirty="0"/>
            </a:br>
            <a:r>
              <a:rPr lang="en-GB" dirty="0"/>
              <a:t>Note that, due to a mobile device’s relatively low CPU power, care must be taken when considering latency </a:t>
            </a:r>
            <a:r>
              <a:rPr lang="en-GB"/>
              <a:t>and performance, </a:t>
            </a:r>
            <a:r>
              <a:rPr lang="en-GB">
                <a:solidFill>
                  <a:srgbClr val="FF0000"/>
                </a:solidFill>
              </a:rPr>
              <a:t>techniques </a:t>
            </a:r>
            <a:r>
              <a:rPr lang="en-GB" dirty="0">
                <a:solidFill>
                  <a:srgbClr val="FF0000"/>
                </a:solidFill>
              </a:rPr>
              <a:t>such as Asynchronous Spacewarp and Timewarp have been developed to reduce latency and increase frames in VR applications</a:t>
            </a:r>
            <a:r>
              <a:rPr lang="en-GB" dirty="0"/>
              <a:t>.</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dirty="0"/>
          </a:p>
        </p:txBody>
      </p:sp>
    </p:spTree>
    <p:extLst>
      <p:ext uri="{BB962C8B-B14F-4D97-AF65-F5344CB8AC3E}">
        <p14:creationId xmlns:p14="http://schemas.microsoft.com/office/powerpoint/2010/main" val="67710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http://i.imgur.com/o22zN9o.jpg</a:t>
            </a:r>
          </a:p>
          <a:p>
            <a:endParaRPr lang="en-GB" dirty="0"/>
          </a:p>
          <a:p>
            <a:r>
              <a:rPr lang="en-GB" dirty="0">
                <a:solidFill>
                  <a:schemeClr val="tx1"/>
                </a:solidFill>
              </a:rPr>
              <a:t>A general rendering pipeline works by uploading the geometry of an object, generating a right/left views and  merging these into a final side-by-side image.</a:t>
            </a:r>
          </a:p>
          <a:p>
            <a:br>
              <a:rPr lang="en-GB" dirty="0"/>
            </a:br>
            <a:r>
              <a:rPr lang="en-GB" dirty="0">
                <a:solidFill>
                  <a:schemeClr val="tx1"/>
                </a:solidFill>
              </a:rPr>
              <a:t>The pipelines have been designed to minimize rendering latency.</a:t>
            </a:r>
            <a:br>
              <a:rPr lang="en-GB" dirty="0"/>
            </a:br>
            <a:br>
              <a:rPr lang="en-GB" dirty="0">
                <a:solidFill>
                  <a:schemeClr val="tx1"/>
                </a:solidFill>
              </a:rPr>
            </a:br>
            <a:r>
              <a:rPr lang="en-GB" dirty="0">
                <a:solidFill>
                  <a:schemeClr val="tx1"/>
                </a:solidFill>
              </a:rPr>
              <a:t>Double wide rendering has been </a:t>
            </a:r>
            <a:br>
              <a:rPr lang="en-GB" dirty="0">
                <a:solidFill>
                  <a:schemeClr val="tx1"/>
                </a:solidFill>
              </a:rPr>
            </a:br>
            <a:r>
              <a:rPr lang="en-GB" dirty="0">
                <a:solidFill>
                  <a:schemeClr val="tx1"/>
                </a:solidFill>
              </a:rPr>
              <a:t>implemented into Unity’s VR pipeline.</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dirty="0"/>
          </a:p>
        </p:txBody>
      </p:sp>
    </p:spTree>
    <p:extLst>
      <p:ext uri="{BB962C8B-B14F-4D97-AF65-F5344CB8AC3E}">
        <p14:creationId xmlns:p14="http://schemas.microsoft.com/office/powerpoint/2010/main" val="269107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graphics pipeline can be spread over multiple frames; this is a common practice. CPUs often already have their own buffering</a:t>
            </a:r>
            <a:r>
              <a:rPr lang="en-GB" baseline="0" dirty="0"/>
              <a:t>, which can be piped off to the GPU. </a:t>
            </a:r>
          </a:p>
          <a:p>
            <a:endParaRPr lang="en-GB" baseline="0" dirty="0"/>
          </a:p>
          <a:p>
            <a:r>
              <a:rPr lang="en-GB" baseline="0" dirty="0"/>
              <a:t>Typically, all the geometry processing is </a:t>
            </a:r>
            <a:r>
              <a:rPr lang="en-GB" u="none" baseline="0" dirty="0"/>
              <a:t>completed</a:t>
            </a:r>
            <a:r>
              <a:rPr lang="en-GB" baseline="0" dirty="0"/>
              <a:t> in one frame; then, fragment processing is completed on the next frame.  Pixel and geometry processing take place on every frame. Geometry processing uses much less bandwidth than pixel processing. The ratio of maths to load store instructions is very low, so lots of loading/storing. The rendering is now two frames long, which is an increase in latency. </a:t>
            </a:r>
          </a:p>
          <a:p>
            <a:endParaRPr lang="en-GB" baseline="0" dirty="0"/>
          </a:p>
          <a:p>
            <a:r>
              <a:rPr lang="en-GB" baseline="0" dirty="0"/>
              <a:t>First, the application will render two images to the eye buffer. This is simply two straightforward perspective projections. Next, the application needs to take the lenses into account. This is done via the display buffer, which uses lens magnification, chromatic aberration, and some redundant panel area to accurately portray the scene.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dirty="0"/>
          </a:p>
        </p:txBody>
      </p:sp>
    </p:spTree>
    <p:extLst>
      <p:ext uri="{BB962C8B-B14F-4D97-AF65-F5344CB8AC3E}">
        <p14:creationId xmlns:p14="http://schemas.microsoft.com/office/powerpoint/2010/main" val="201627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Stereoscopic rendering is not as simple as putting two slightly different images side-by-side. </a:t>
            </a:r>
            <a:br>
              <a:rPr lang="en-GB" dirty="0"/>
            </a:br>
            <a:br>
              <a:rPr lang="en-GB" dirty="0"/>
            </a:br>
            <a:r>
              <a:rPr lang="en-GB" dirty="0"/>
              <a:t>Stereoscopic vision defines where game objects and visual cortex are, when multiple images need to reach two destinations.</a:t>
            </a:r>
            <a:br>
              <a:rPr lang="en-GB" dirty="0"/>
            </a:br>
            <a:br>
              <a:rPr lang="en-GB" dirty="0"/>
            </a:br>
            <a:r>
              <a:rPr lang="en-GB" dirty="0"/>
              <a:t>The light produced in the scene will need to travel in the same direction as the light that would have been reflected off the object.</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dirty="0"/>
          </a:p>
        </p:txBody>
      </p:sp>
    </p:spTree>
    <p:extLst>
      <p:ext uri="{BB962C8B-B14F-4D97-AF65-F5344CB8AC3E}">
        <p14:creationId xmlns:p14="http://schemas.microsoft.com/office/powerpoint/2010/main" val="369262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in a stereo rendering setting, each eye needs a different projection matrix, an issue arises because the viewer’s eyes are probably not centred on their respective halves of the screen. If they were, the projection matrix would be symmetric. </a:t>
            </a:r>
          </a:p>
          <a:p>
            <a:endParaRPr lang="en-GB" dirty="0">
              <a:solidFill>
                <a:srgbClr val="FF0000"/>
              </a:solidFill>
            </a:endParaRPr>
          </a:p>
          <a:p>
            <a:r>
              <a:rPr lang="en-GB" dirty="0"/>
              <a:t>We obtain the projection matrix for one eye by creating a pyramid, defined by the four corners of that eye’s screen half and the eye's distance from the screen. This becomes a frustum.</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dirty="0"/>
          </a:p>
        </p:txBody>
      </p:sp>
    </p:spTree>
    <p:extLst>
      <p:ext uri="{BB962C8B-B14F-4D97-AF65-F5344CB8AC3E}">
        <p14:creationId xmlns:p14="http://schemas.microsoft.com/office/powerpoint/2010/main" val="354708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 the fundamentals of stereoscopic rendering to work, it is assumed that the application/device knows the exact location of the viewer’s pupils.</a:t>
            </a:r>
            <a:br>
              <a:rPr lang="en-GB" dirty="0"/>
            </a:br>
            <a:br>
              <a:rPr lang="en-GB" dirty="0"/>
            </a:br>
            <a:r>
              <a:rPr lang="en-GB" dirty="0"/>
              <a:t>When a viewer’s interpupillary distance (IPD) is slightly different than the population average of 64 millimetres, eye tracking is needed. </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dirty="0"/>
          </a:p>
        </p:txBody>
      </p:sp>
    </p:spTree>
    <p:extLst>
      <p:ext uri="{BB962C8B-B14F-4D97-AF65-F5344CB8AC3E}">
        <p14:creationId xmlns:p14="http://schemas.microsoft.com/office/powerpoint/2010/main" val="146994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some headsets include sensors to detect the viewer’s gaze at a high rate, this is not yet commonplace.</a:t>
            </a:r>
          </a:p>
          <a:p>
            <a:endParaRPr lang="en-GB" dirty="0"/>
          </a:p>
          <a:p>
            <a:r>
              <a:rPr lang="en-GB" dirty="0"/>
              <a:t>Headsets without eye tracking ensure that focus is fixed or known, for instance, by placing important content at a certain distance from the viewer. </a:t>
            </a:r>
          </a:p>
          <a:p>
            <a:endParaRPr lang="en-GB" dirty="0"/>
          </a:p>
          <a:p>
            <a:r>
              <a:rPr lang="en-GB" dirty="0"/>
              <a:t>Alternatively, it is possible to reach approximate solutions by placing the virtual cameras at the eye </a:t>
            </a:r>
            <a:r>
              <a:rPr lang="en-US" noProof="0" dirty="0"/>
              <a:t>centers</a:t>
            </a:r>
            <a:r>
              <a:rPr lang="en-GB" dirty="0"/>
              <a:t>, as opposed to lying on the pupils.</a:t>
            </a:r>
          </a:p>
          <a:p>
            <a:endParaRPr lang="en-GB" dirty="0"/>
          </a:p>
          <a:p>
            <a:pPr marL="0" marR="0" indent="0" algn="l" defTabSz="457181" rtl="0" eaLnBrk="1" fontAlgn="auto" latinLnBrk="0" hangingPunct="1">
              <a:lnSpc>
                <a:spcPct val="100000"/>
              </a:lnSpc>
              <a:spcBef>
                <a:spcPts val="0"/>
              </a:spcBef>
              <a:spcAft>
                <a:spcPts val="0"/>
              </a:spcAft>
              <a:buClrTx/>
              <a:buSzTx/>
              <a:buFontTx/>
              <a:buNone/>
              <a:tabLst/>
              <a:defRPr/>
            </a:pPr>
            <a:r>
              <a:rPr lang="en-GB" dirty="0"/>
              <a:t>Accommodation, i.e., the fact that the eyes’ lenses have to change focal length based on the distance to observed objects, is a mechanism that works closely together with vergence. It has the effect of making objects that are out of focus appear blurry, while objects in focus remain sharp.</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dirty="0"/>
          </a:p>
        </p:txBody>
      </p:sp>
    </p:spTree>
    <p:extLst>
      <p:ext uri="{BB962C8B-B14F-4D97-AF65-F5344CB8AC3E}">
        <p14:creationId xmlns:p14="http://schemas.microsoft.com/office/powerpoint/2010/main" val="151487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So far, we have ignored the elephant in the room: You cannot possibly focus on a display that is close to your face. That is why we need lenses. Unfortunately, introducing lenses also introduces a whole new set of issues to handle, such as chromatic aberration (color fringing), astigmatism (variation in focus), and geometric distortions where points on the image plane are shifted from where they would be without lenses.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First of all, our simple projection model breaks down. Even if our virtual cameras perfectly coincide with the viewer’s pupils, the lenses will distort the light such that it no longer travels in a straight line. When our visual system traces rays back, it will do so assuming that they did go in a straight line, and they will intersect at a location different than where we intended. This mismatch causes us to perceive a distorted shape.</a:t>
            </a:r>
          </a:p>
          <a:p>
            <a:endParaRPr lang="en-GB" dirty="0"/>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dirty="0"/>
          </a:p>
        </p:txBody>
      </p:sp>
    </p:spTree>
    <p:extLst>
      <p:ext uri="{BB962C8B-B14F-4D97-AF65-F5344CB8AC3E}">
        <p14:creationId xmlns:p14="http://schemas.microsoft.com/office/powerpoint/2010/main" val="214516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On a HMD, lines may bend inward toward the center of the image, producing what is known as a pincushion distortion. The degree to which the lines bend depends on the optical properties of each lens.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Pincushion distortion is more broadly known as geometric lens distortion, and it is most commonly corrected in software using an inverse distortion. After rendering the scene to each eye, the resulting image is distorted before it is presented on the display. When the distorted image is viewed through the lenses, the software distortion and the lens distortion will act against each other and the user will perceive straight lines.</a:t>
            </a:r>
          </a:p>
          <a:p>
            <a:endParaRPr lang="en-GB" dirty="0"/>
          </a:p>
          <a:p>
            <a:r>
              <a:rPr lang="en-GB" sz="1200" b="0" i="0" kern="1200" dirty="0">
                <a:solidFill>
                  <a:schemeClr val="tx1"/>
                </a:solidFill>
                <a:effectLst/>
                <a:latin typeface="+mn-lt"/>
                <a:ea typeface="+mn-ea"/>
                <a:cs typeface="+mn-cs"/>
              </a:rPr>
              <a:t>The inverse of a pincushion distortion is called a barrel distortion, and it has the effect of blowing lines radially outward. A perfect inverse distortion would require knowledge of the exact optical properties of the lens. These properties are often unknown or simply not disclosed by the manufacturer, and we resort to a model of a handful of parameters that can be iteratively tweaked to give the best result for a specific lens.</a:t>
            </a:r>
          </a:p>
          <a:p>
            <a:endParaRPr lang="en-GB"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Distortion can be implemented as a post-processing effect using fragment shaders. After rendering the scene to an offscreen texture, we can run a fragment shader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0" kern="1200" dirty="0">
                <a:solidFill>
                  <a:schemeClr val="tx1"/>
                </a:solidFill>
                <a:effectLst/>
                <a:latin typeface="+mn-lt"/>
                <a:ea typeface="+mn-ea"/>
                <a:cs typeface="+mn-cs"/>
              </a:rPr>
              <a:t>one for each eye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0" kern="1200" dirty="0">
                <a:solidFill>
                  <a:schemeClr val="tx1"/>
                </a:solidFill>
                <a:effectLst/>
                <a:latin typeface="+mn-lt"/>
                <a:ea typeface="+mn-ea"/>
                <a:cs typeface="+mn-cs"/>
              </a:rPr>
              <a:t>over a quad that covers each eye’s half of the display. The interpolated position inside the quad is transformed by applying the distortion and mapping the result to image coordinates.</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dirty="0"/>
          </a:p>
        </p:txBody>
      </p:sp>
    </p:spTree>
    <p:extLst>
      <p:ext uri="{BB962C8B-B14F-4D97-AF65-F5344CB8AC3E}">
        <p14:creationId xmlns:p14="http://schemas.microsoft.com/office/powerpoint/2010/main" val="119784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There are some further details that we should note.</a:t>
            </a:r>
          </a:p>
          <a:p>
            <a:r>
              <a:rPr lang="en-GB" sz="1200" b="0" i="0" kern="1200" dirty="0">
                <a:solidFill>
                  <a:schemeClr val="tx1"/>
                </a:solidFill>
                <a:effectLst/>
                <a:latin typeface="+mn-lt"/>
                <a:ea typeface="+mn-ea"/>
                <a:cs typeface="+mn-cs"/>
              </a:rPr>
              <a:t>First, the shader will need to scale the incoming coordinates to correct aspect ratio. This is necessary since we want the distortion to be circular when presented on the display, but the quad might be stretched to be non-square depending on the size of the display. Furthermore, the distortion will also cause the image to shrink, wasting much of the available screen real-estate in the process. The latter can be corrected by rendering to a framebuffer of a higher resolution than the viewport it will be presented on, at the expense of performance.</a:t>
            </a:r>
          </a:p>
          <a:p>
            <a:br>
              <a:rPr lang="en-GB" dirty="0"/>
            </a:b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19</a:t>
            </a:fld>
            <a:endParaRPr lang="en-US" dirty="0"/>
          </a:p>
        </p:txBody>
      </p:sp>
    </p:spTree>
    <p:extLst>
      <p:ext uri="{BB962C8B-B14F-4D97-AF65-F5344CB8AC3E}">
        <p14:creationId xmlns:p14="http://schemas.microsoft.com/office/powerpoint/2010/main" val="2505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lecture, we will cover a range of topics related to mixed reality, including virtual reality and augmented reality.</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dirty="0"/>
          </a:p>
        </p:txBody>
      </p:sp>
    </p:spTree>
    <p:extLst>
      <p:ext uri="{BB962C8B-B14F-4D97-AF65-F5344CB8AC3E}">
        <p14:creationId xmlns:p14="http://schemas.microsoft.com/office/powerpoint/2010/main" val="20409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Because the lens is like a prism, different wavelengths of light are refracted by different amounts. This is called chromatic aberration.</a:t>
            </a:r>
            <a:br>
              <a:rPr lang="en-GB" dirty="0"/>
            </a:br>
            <a:br>
              <a:rPr lang="en-GB" dirty="0"/>
            </a:br>
            <a:r>
              <a:rPr lang="en-GB" dirty="0"/>
              <a:t>Chromatic aberration gives a noticeable red or blue color fringe around objects.</a:t>
            </a:r>
            <a:br>
              <a:rPr lang="en-GB" dirty="0"/>
            </a:br>
            <a:br>
              <a:rPr lang="en-GB" dirty="0"/>
            </a:br>
            <a:r>
              <a:rPr lang="en-GB" dirty="0"/>
              <a:t>To correct this, each wavelength of light emitted from our display needs to be distorted differently.</a:t>
            </a:r>
            <a:br>
              <a:rPr lang="en-GB" dirty="0"/>
            </a:br>
            <a:br>
              <a:rPr lang="en-GB" dirty="0"/>
            </a:br>
            <a:r>
              <a:rPr lang="en-GB" dirty="0"/>
              <a:t>This is difficult to do in software, so approximate a solution by distorting the red, green, and blue output channels separately.</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20</a:t>
            </a:fld>
            <a:endParaRPr lang="en-US" dirty="0"/>
          </a:p>
        </p:txBody>
      </p:sp>
    </p:spTree>
    <p:extLst>
      <p:ext uri="{BB962C8B-B14F-4D97-AF65-F5344CB8AC3E}">
        <p14:creationId xmlns:p14="http://schemas.microsoft.com/office/powerpoint/2010/main" val="106982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1" rtl="0" eaLnBrk="1" fontAlgn="auto" latinLnBrk="0" hangingPunct="1">
              <a:lnSpc>
                <a:spcPct val="100000"/>
              </a:lnSpc>
              <a:spcBef>
                <a:spcPts val="0"/>
              </a:spcBef>
              <a:spcAft>
                <a:spcPts val="0"/>
              </a:spcAft>
              <a:buClrTx/>
              <a:buSzTx/>
              <a:buFontTx/>
              <a:buNone/>
              <a:tabLst/>
              <a:defRPr/>
            </a:pPr>
            <a:r>
              <a:rPr lang="en-GB" dirty="0"/>
              <a:t>Anti-aliasing is a technique for reducing jaggies: step-like lines that should otherwise appear smooth.</a:t>
            </a:r>
          </a:p>
          <a:p>
            <a:pPr marL="0" marR="0" indent="0" algn="l" defTabSz="457181" rtl="0" eaLnBrk="1" fontAlgn="auto" latinLnBrk="0" hangingPunct="1">
              <a:lnSpc>
                <a:spcPct val="100000"/>
              </a:lnSpc>
              <a:spcBef>
                <a:spcPts val="0"/>
              </a:spcBef>
              <a:spcAft>
                <a:spcPts val="0"/>
              </a:spcAft>
              <a:buClrTx/>
              <a:buSzTx/>
              <a:buFontTx/>
              <a:buNone/>
              <a:tabLst/>
              <a:defRPr/>
            </a:pPr>
            <a:endParaRPr lang="en-GB" dirty="0"/>
          </a:p>
          <a:p>
            <a:r>
              <a:rPr lang="en-GB" sz="1200" b="0" i="0" kern="1200" dirty="0">
                <a:solidFill>
                  <a:schemeClr val="tx1"/>
                </a:solidFill>
                <a:effectLst/>
                <a:latin typeface="+mn-lt"/>
                <a:ea typeface="+mn-ea"/>
                <a:cs typeface="+mn-cs"/>
              </a:rPr>
              <a:t>Jaggies appear because the display doesn’t have enough resolution to represent a line as smooth to the human eye. This becomes much more apparent with VR because the eyes are focused much closer to the display.</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dirty="0"/>
          </a:p>
        </p:txBody>
      </p:sp>
    </p:spTree>
    <p:extLst>
      <p:ext uri="{BB962C8B-B14F-4D97-AF65-F5344CB8AC3E}">
        <p14:creationId xmlns:p14="http://schemas.microsoft.com/office/powerpoint/2010/main" val="3331936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vertex shader can tell what layer it is writing to so that the rendering results can be different for each layer. This can be very useful for VR applications in which rendering the same scene from two different positions is necessary.</a:t>
            </a:r>
          </a:p>
          <a:p>
            <a:endParaRPr lang="en-GB" sz="1200" b="0" i="0" kern="1200" dirty="0">
              <a:solidFill>
                <a:schemeClr val="tx1"/>
              </a:solidFill>
              <a:effectLst/>
              <a:latin typeface="+mn-lt"/>
              <a:ea typeface="+mn-ea"/>
              <a:cs typeface="+mn-cs"/>
            </a:endParaRPr>
          </a:p>
          <a:p>
            <a:r>
              <a:rPr lang="en-GB" dirty="0"/>
              <a:t>VR applications need to render all their scenes twice, from different view angles, in order to create the illusion of depth. The GL_OVR_multiview extension addresses this issue, by allowing one draw call to render to multiple texture layers of an array texture, removing the overhead of setting up multiple draw calls.</a:t>
            </a:r>
          </a:p>
          <a:p>
            <a:endParaRPr lang="en-GB" dirty="0"/>
          </a:p>
          <a:p>
            <a:r>
              <a:rPr lang="en-GB" sz="1200" b="0" i="0" kern="1200" dirty="0">
                <a:solidFill>
                  <a:schemeClr val="tx1"/>
                </a:solidFill>
                <a:effectLst/>
                <a:latin typeface="+mn-lt"/>
                <a:ea typeface="+mn-ea"/>
                <a:cs typeface="+mn-cs"/>
              </a:rPr>
              <a:t>This extension also supports rendering to multi-sampled surfaces.</a:t>
            </a:r>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22</a:t>
            </a:fld>
            <a:endParaRPr lang="en-US" dirty="0"/>
          </a:p>
        </p:txBody>
      </p:sp>
    </p:spTree>
    <p:extLst>
      <p:ext uri="{BB962C8B-B14F-4D97-AF65-F5344CB8AC3E}">
        <p14:creationId xmlns:p14="http://schemas.microsoft.com/office/powerpoint/2010/main" val="3420364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head tracking, the image that the user views through the viewport can become distorted, or changed in an unnatural way, when the viewport is moved.</a:t>
            </a:r>
          </a:p>
          <a:p>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23</a:t>
            </a:fld>
            <a:endParaRPr lang="en-US" dirty="0"/>
          </a:p>
        </p:txBody>
      </p:sp>
    </p:spTree>
    <p:extLst>
      <p:ext uri="{BB962C8B-B14F-4D97-AF65-F5344CB8AC3E}">
        <p14:creationId xmlns:p14="http://schemas.microsoft.com/office/powerpoint/2010/main" val="139186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primary causes of sickness in VR users are (1) not achieving the target framerate and (2) movement. </a:t>
            </a:r>
          </a:p>
          <a:p>
            <a:endParaRPr lang="en-GB" dirty="0"/>
          </a:p>
          <a:p>
            <a:r>
              <a:rPr lang="en-GB" dirty="0"/>
              <a:t>Think of the feeling of reading a book while in a moving car; this is similar.</a:t>
            </a:r>
          </a:p>
          <a:p>
            <a:endParaRPr lang="en-GB" dirty="0"/>
          </a:p>
          <a:p>
            <a:r>
              <a:rPr lang="en-GB" dirty="0"/>
              <a:t>Methods tried to solve in-game locomotion include teleportation and even no locomotion at all.</a:t>
            </a:r>
          </a:p>
          <a:p>
            <a:endParaRPr lang="en-GB" dirty="0"/>
          </a:p>
          <a:p>
            <a:r>
              <a:rPr lang="en-GB" dirty="0"/>
              <a:t>Large devices, such as omnidirectional treadmills, are expensive and unlikely to gain traction.</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24</a:t>
            </a:fld>
            <a:endParaRPr lang="en-US" dirty="0"/>
          </a:p>
        </p:txBody>
      </p:sp>
    </p:spTree>
    <p:extLst>
      <p:ext uri="{BB962C8B-B14F-4D97-AF65-F5344CB8AC3E}">
        <p14:creationId xmlns:p14="http://schemas.microsoft.com/office/powerpoint/2010/main" val="2754091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most common application of locomotion is teleportation, which eliminates motion sickness and dizziness.</a:t>
            </a:r>
            <a:br>
              <a:rPr lang="en-GB" dirty="0"/>
            </a:br>
            <a:br>
              <a:rPr lang="en-GB" dirty="0"/>
            </a:br>
            <a:r>
              <a:rPr lang="en-GB" dirty="0"/>
              <a:t>Teleportation is typically implemented via a quick fade to black, moving the character to the desired position, and fading back up.</a:t>
            </a:r>
            <a:br>
              <a:rPr lang="en-GB" dirty="0"/>
            </a:br>
            <a:br>
              <a:rPr lang="en-GB" dirty="0"/>
            </a:br>
            <a:r>
              <a:rPr lang="en-GB" dirty="0"/>
              <a:t>To use regular locomotion (simulated walking), it should be very basic: no head bobbing, and disabling left/right free rotational movement.</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25</a:t>
            </a:fld>
            <a:endParaRPr lang="en-US" dirty="0"/>
          </a:p>
        </p:txBody>
      </p:sp>
    </p:spTree>
    <p:extLst>
      <p:ext uri="{BB962C8B-B14F-4D97-AF65-F5344CB8AC3E}">
        <p14:creationId xmlns:p14="http://schemas.microsoft.com/office/powerpoint/2010/main" val="194247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Samsung Gear</a:t>
            </a:r>
            <a:r>
              <a:rPr lang="en-GB" baseline="0" dirty="0"/>
              <a:t> VR is an example of a device that allows clock locking. This is done for stability reasons, as it stops the CPU from having a memory leak or having diminished performance. The functionality of clock locking will vary from device to device.</a:t>
            </a:r>
          </a:p>
          <a:p>
            <a:endParaRPr lang="en-GB" baseline="0" dirty="0"/>
          </a:p>
          <a:p>
            <a:r>
              <a:rPr lang="en-GB" baseline="0" dirty="0"/>
              <a:t>Clock locking does save power, but it is not as effective as simply reducing the workload on the CPU.</a:t>
            </a:r>
          </a:p>
          <a:p>
            <a:endParaRPr lang="en-GB" baseline="0"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26</a:t>
            </a:fld>
            <a:endParaRPr lang="en-US" dirty="0"/>
          </a:p>
        </p:txBody>
      </p:sp>
    </p:spTree>
    <p:extLst>
      <p:ext uri="{BB962C8B-B14F-4D97-AF65-F5344CB8AC3E}">
        <p14:creationId xmlns:p14="http://schemas.microsoft.com/office/powerpoint/2010/main" val="3153251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Framerate, or a lack of consistent one, is another huge cause of discomfort in VR.</a:t>
            </a:r>
            <a:br>
              <a:rPr lang="en-GB" dirty="0"/>
            </a:br>
            <a:br>
              <a:rPr lang="en-GB" dirty="0"/>
            </a:br>
            <a:r>
              <a:rPr lang="en-GB" dirty="0"/>
              <a:t>Must hit a consistently high framerate, which is higher than the refresh rate of the device in use. For most devices, this framerate will need to be 60 FPS. </a:t>
            </a:r>
            <a:br>
              <a:rPr lang="en-GB" dirty="0"/>
            </a:br>
            <a:br>
              <a:rPr lang="en-GB" dirty="0"/>
            </a:br>
            <a:r>
              <a:rPr lang="en-GB" dirty="0"/>
              <a:t>This is because a too low framerate will cause judder or shakiness, as the application tries to catch up to the device’s new position, which is refreshing the display more frequently than the application is.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27</a:t>
            </a:fld>
            <a:endParaRPr lang="en-US" dirty="0"/>
          </a:p>
        </p:txBody>
      </p:sp>
    </p:spTree>
    <p:extLst>
      <p:ext uri="{BB962C8B-B14F-4D97-AF65-F5344CB8AC3E}">
        <p14:creationId xmlns:p14="http://schemas.microsoft.com/office/powerpoint/2010/main" val="964342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28</a:t>
            </a:fld>
            <a:endParaRPr lang="en-US" dirty="0"/>
          </a:p>
        </p:txBody>
      </p:sp>
    </p:spTree>
    <p:extLst>
      <p:ext uri="{BB962C8B-B14F-4D97-AF65-F5344CB8AC3E}">
        <p14:creationId xmlns:p14="http://schemas.microsoft.com/office/powerpoint/2010/main" val="2814255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ea typeface="ＭＳ Ｐゴシック"/>
              </a:rPr>
              <a:t>A number of different peripherals can be used within VR. This needs careful consideration, as the control schemes vary wildly.</a:t>
            </a:r>
            <a:br>
              <a:rPr lang="en-GB" dirty="0"/>
            </a:br>
            <a:br>
              <a:rPr lang="en-GB" dirty="0"/>
            </a:br>
            <a:r>
              <a:rPr lang="en-GB" dirty="0">
                <a:ea typeface="ＭＳ Ｐゴシック"/>
              </a:rPr>
              <a:t>The HTC Vive has two wands that allow 360 degree freedom of hand movement in a virtual space, as well as the ability to grab game objects and interact with them.</a:t>
            </a:r>
            <a:br>
              <a:rPr lang="en-GB" dirty="0"/>
            </a:br>
            <a:br>
              <a:rPr lang="en-GB" dirty="0"/>
            </a:br>
            <a:r>
              <a:rPr lang="en-GB" dirty="0">
                <a:ea typeface="ＭＳ Ｐゴシック"/>
              </a:rPr>
              <a:t>The Oculus Rift and a few other devices are compatible with conventional gaming controllers.</a:t>
            </a:r>
            <a:br>
              <a:rPr lang="en-GB" dirty="0"/>
            </a:br>
            <a:br>
              <a:rPr lang="en-GB" dirty="0"/>
            </a:br>
            <a:r>
              <a:rPr lang="en-GB" dirty="0">
                <a:ea typeface="ＭＳ Ｐゴシック"/>
              </a:rPr>
              <a:t>The Samsung Gear VR and Google Cardboard have very basic interaction due to their lack of native peripherals. </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a:pPr>
                <a:defRPr/>
              </a:pPr>
              <a:t>29</a:t>
            </a:fld>
            <a:endParaRPr lang="en-US" altLang="en-US" dirty="0"/>
          </a:p>
        </p:txBody>
      </p:sp>
    </p:spTree>
    <p:extLst>
      <p:ext uri="{BB962C8B-B14F-4D97-AF65-F5344CB8AC3E}">
        <p14:creationId xmlns:p14="http://schemas.microsoft.com/office/powerpoint/2010/main" val="211993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Mixed reality refers to the merging of the real of world with the digital one. In these years, two concepts have been recognized as the means to achieve this (augmented reality and virtual reality). </a:t>
            </a:r>
          </a:p>
          <a:p>
            <a:endParaRPr lang="en-GB" dirty="0"/>
          </a:p>
          <a:p>
            <a:r>
              <a:rPr lang="en-GB" dirty="0"/>
              <a:t>Virtual Reality (VR) has been highly vaunted as the next great technological step in video games, following on from 3D games, optical media, and cloud computing.</a:t>
            </a:r>
          </a:p>
          <a:p>
            <a:endParaRPr lang="en-GB" dirty="0"/>
          </a:p>
          <a:p>
            <a:r>
              <a:rPr lang="en-GB" dirty="0"/>
              <a:t>VR and Augmented Reality (AR) have started finding their way into our everyday lives. They</a:t>
            </a:r>
            <a:r>
              <a:rPr lang="en-GB" baseline="0" dirty="0"/>
              <a:t> have started to be widely used for commercial training in the medical and military fields.</a:t>
            </a:r>
            <a:endParaRPr lang="en-GB" dirty="0"/>
          </a:p>
          <a:p>
            <a:endParaRPr lang="en-GB" dirty="0"/>
          </a:p>
          <a:p>
            <a:r>
              <a:rPr lang="en-GB" dirty="0"/>
              <a:t>VR promises the possibility of unparalleled immersion by creating experiences that envelop one or more of the user’s senses. </a:t>
            </a:r>
          </a:p>
          <a:p>
            <a:endParaRPr lang="en-GB" dirty="0"/>
          </a:p>
          <a:p>
            <a:r>
              <a:rPr lang="en-GB" dirty="0"/>
              <a:t>AR promises to blend the digital world with our perception of reality.</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dirty="0"/>
          </a:p>
        </p:txBody>
      </p:sp>
    </p:spTree>
    <p:extLst>
      <p:ext uri="{BB962C8B-B14F-4D97-AF65-F5344CB8AC3E}">
        <p14:creationId xmlns:p14="http://schemas.microsoft.com/office/powerpoint/2010/main" val="2443457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Image credit: https://upload.wikimedia.org/wikipedia/commons/thumb/b/b9/Xonotic_Game_Play_-_Silent_Siege.jpg/800px-Xonotic_Game_Play_-_Silent_Siege.jpg</a:t>
            </a:r>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30</a:t>
            </a:fld>
            <a:endParaRPr lang="en-US" altLang="en-US" dirty="0"/>
          </a:p>
        </p:txBody>
      </p:sp>
    </p:spTree>
    <p:extLst>
      <p:ext uri="{BB962C8B-B14F-4D97-AF65-F5344CB8AC3E}">
        <p14:creationId xmlns:p14="http://schemas.microsoft.com/office/powerpoint/2010/main" val="2964207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Ignoring these basic points can lead to user discomfort, dizziness, and disorientation:</a:t>
            </a:r>
          </a:p>
          <a:p>
            <a:pPr lvl="1"/>
            <a:r>
              <a:rPr lang="en-GB" dirty="0"/>
              <a:t>Correct rendering using distortion shaders, projection matrices, and anti-aliasing</a:t>
            </a:r>
          </a:p>
          <a:p>
            <a:pPr lvl="1"/>
            <a:r>
              <a:rPr lang="en-GB" dirty="0"/>
              <a:t>Ensure constant and consistent framerate</a:t>
            </a:r>
          </a:p>
          <a:p>
            <a:pPr lvl="1"/>
            <a:r>
              <a:rPr lang="en-GB" dirty="0"/>
              <a:t>Correct head tracking that always responds to the user’s movements</a:t>
            </a:r>
          </a:p>
          <a:p>
            <a:pPr lvl="1"/>
            <a:r>
              <a:rPr lang="en-GB" dirty="0"/>
              <a:t>Assess whether the movement is necessary.  If it is, implement carefully</a:t>
            </a:r>
          </a:p>
          <a:p>
            <a:pPr lvl="1"/>
            <a:r>
              <a:rPr lang="en-GB" dirty="0"/>
              <a:t>UI elements should be a part of the 3D world and not a separate layer</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31</a:t>
            </a:fld>
            <a:endParaRPr lang="en-US" altLang="en-US" dirty="0"/>
          </a:p>
        </p:txBody>
      </p:sp>
    </p:spTree>
    <p:extLst>
      <p:ext uri="{BB962C8B-B14F-4D97-AF65-F5344CB8AC3E}">
        <p14:creationId xmlns:p14="http://schemas.microsoft.com/office/powerpoint/2010/main" val="111793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https://upload.wikimedia.org/wikipedia/commons/thumb/a/ae/Sensorama_patent_fig5.png/640px-Sensorama_patent_fig5.png</a:t>
            </a:r>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dirty="0"/>
          </a:p>
        </p:txBody>
      </p:sp>
    </p:spTree>
    <p:extLst>
      <p:ext uri="{BB962C8B-B14F-4D97-AF65-F5344CB8AC3E}">
        <p14:creationId xmlns:p14="http://schemas.microsoft.com/office/powerpoint/2010/main" val="327439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credit: http://i.imgur.com/zgmSD.jpg</a:t>
            </a:r>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dirty="0"/>
          </a:p>
        </p:txBody>
      </p:sp>
    </p:spTree>
    <p:extLst>
      <p:ext uri="{BB962C8B-B14F-4D97-AF65-F5344CB8AC3E}">
        <p14:creationId xmlns:p14="http://schemas.microsoft.com/office/powerpoint/2010/main" val="243646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credit: https://blogs-images.forbes.com/martinzwilling/files/2011/10/300px-AC89-0437-20_a.jpg</a:t>
            </a:r>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dirty="0"/>
          </a:p>
        </p:txBody>
      </p:sp>
    </p:spTree>
    <p:extLst>
      <p:ext uri="{BB962C8B-B14F-4D97-AF65-F5344CB8AC3E}">
        <p14:creationId xmlns:p14="http://schemas.microsoft.com/office/powerpoint/2010/main" val="128122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95317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Development for VR has largely revolved around shorter experiences, as users are not yet accustomed to wearing the headsets for long periods.</a:t>
            </a:r>
          </a:p>
          <a:p>
            <a:endParaRPr lang="en-GB" dirty="0"/>
          </a:p>
          <a:p>
            <a:r>
              <a:rPr lang="en-GB" dirty="0"/>
              <a:t>Most experiences are working with very fundamental aspects of game design: reduced UI, basic controls, and especially graphical fidelity.</a:t>
            </a:r>
          </a:p>
          <a:p>
            <a:endParaRPr lang="en-GB" dirty="0"/>
          </a:p>
          <a:p>
            <a:r>
              <a:rPr lang="en-GB" dirty="0"/>
              <a:t>Graphical fidelity, framerate and locomotion need to work seamlessly and perfectly. If there are any issues, there are real consequences to the user experience.</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dirty="0"/>
          </a:p>
        </p:txBody>
      </p:sp>
    </p:spTree>
    <p:extLst>
      <p:ext uri="{BB962C8B-B14F-4D97-AF65-F5344CB8AC3E}">
        <p14:creationId xmlns:p14="http://schemas.microsoft.com/office/powerpoint/2010/main" val="54331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 src: https://en.wikipedia.org/wiki/File:Google-Cardboard.jpg</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Mobile VR utilizes existing mobile phone hardware as the viewport and processing unit. </a:t>
            </a:r>
            <a:br>
              <a:rPr lang="en-GB" dirty="0"/>
            </a:br>
            <a:br>
              <a:rPr lang="en-GB" dirty="0"/>
            </a:br>
            <a:r>
              <a:rPr lang="en-GB" dirty="0"/>
              <a:t>This allows the VR headset to utilize the different hardware features of mobile phones, such as the on-board accelerometers.</a:t>
            </a:r>
            <a:br>
              <a:rPr lang="en-GB" dirty="0"/>
            </a:br>
            <a:br>
              <a:rPr lang="en-GB" dirty="0"/>
            </a:br>
            <a:r>
              <a:rPr lang="en-GB" dirty="0"/>
              <a:t>It is important to note that, due to the </a:t>
            </a:r>
            <a:br>
              <a:rPr lang="en-GB" dirty="0"/>
            </a:br>
            <a:r>
              <a:rPr lang="en-GB" dirty="0"/>
              <a:t>varying resolution of mobile phones, most Mobile VR </a:t>
            </a:r>
            <a:br>
              <a:rPr lang="en-GB" dirty="0"/>
            </a:br>
            <a:r>
              <a:rPr lang="en-GB" dirty="0"/>
              <a:t>headsets are limited to a few models.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dirty="0"/>
          </a:p>
        </p:txBody>
      </p:sp>
    </p:spTree>
    <p:extLst>
      <p:ext uri="{BB962C8B-B14F-4D97-AF65-F5344CB8AC3E}">
        <p14:creationId xmlns:p14="http://schemas.microsoft.com/office/powerpoint/2010/main" val="2680538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a:solidFill>
                  <a:schemeClr val="bg1"/>
                </a:solidFill>
              </a:rPr>
              <a:t>Danke</a:t>
            </a:r>
          </a:p>
          <a:p>
            <a:pPr algn="r">
              <a:defRPr/>
            </a:pPr>
            <a:r>
              <a:rPr lang="en-US" altLang="en-US" sz="2800" dirty="0">
                <a:solidFill>
                  <a:schemeClr val="bg1"/>
                </a:solidFill>
              </a:rPr>
              <a:t>Merci</a:t>
            </a:r>
          </a:p>
          <a:p>
            <a:pPr algn="r">
              <a:defRPr/>
            </a:pPr>
            <a:r>
              <a:rPr lang="en-US" altLang="en-US" sz="2800" dirty="0">
                <a:solidFill>
                  <a:schemeClr val="bg1"/>
                </a:solidFill>
              </a:rPr>
              <a:t>谢谢</a:t>
            </a:r>
          </a:p>
          <a:p>
            <a:pPr algn="r">
              <a:defRPr/>
            </a:pPr>
            <a:r>
              <a:rPr lang="en-US" altLang="en-US" sz="2800" dirty="0">
                <a:solidFill>
                  <a:schemeClr val="bg1"/>
                </a:solidFill>
              </a:rPr>
              <a:t>ありがとう</a:t>
            </a:r>
          </a:p>
          <a:p>
            <a:pPr algn="r">
              <a:defRPr/>
            </a:pPr>
            <a:r>
              <a:rPr lang="en-US" altLang="en-US" sz="2800" dirty="0">
                <a:solidFill>
                  <a:schemeClr val="bg1"/>
                </a:solidFill>
              </a:rPr>
              <a:t>Gracias</a:t>
            </a:r>
          </a:p>
          <a:p>
            <a:pPr algn="r">
              <a:defRPr/>
            </a:pPr>
            <a:r>
              <a:rPr lang="en-US" altLang="en-US" sz="2800" dirty="0">
                <a:solidFill>
                  <a:schemeClr val="bg1"/>
                </a:solidFill>
              </a:rPr>
              <a:t>Kiitos</a:t>
            </a:r>
          </a:p>
          <a:p>
            <a:pPr algn="r">
              <a:defRPr/>
            </a:pPr>
            <a:r>
              <a:rPr lang="en-US" altLang="en-US" sz="2800" dirty="0">
                <a:solidFill>
                  <a:schemeClr val="bg1"/>
                </a:solidFill>
              </a:rPr>
              <a:t>감사합니다</a:t>
            </a:r>
          </a:p>
          <a:p>
            <a:pPr algn="r">
              <a:defRPr/>
            </a:pPr>
            <a:r>
              <a:rPr lang="en-US" altLang="en-US" sz="2800" dirty="0">
                <a:solidFill>
                  <a:schemeClr val="bg1"/>
                </a:solidFill>
              </a:rPr>
              <a:t>धन्यवाद</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2220138841/10154092341608842/?notif_t=group_activity&amp;notif_id=1473510505083354"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malideveloper.arm.com/downloads/deved/tutorial/SDK/VR/1.0/structvec2.html"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malideveloper.arm.com/downloads/deved/tutorial/SDK/VR/1.0/armvr_8cpp.html#a66bf6d04b6bb5492406481593db9fc94"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malideveloper.arm.com/downloads/deved/tutorial/SDK/VR/1.0/armvr_8cpp.html#a68c4714e43d8e827d80759f9cb864f3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new.www.redorbit.com/topics/nintendo/"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GB" dirty="0"/>
              <a:t>Mixed Reality</a:t>
            </a:r>
            <a:endParaRPr lang="en-US" dirty="0"/>
          </a:p>
        </p:txBody>
      </p:sp>
    </p:spTree>
    <p:extLst>
      <p:ext uri="{BB962C8B-B14F-4D97-AF65-F5344CB8AC3E}">
        <p14:creationId xmlns:p14="http://schemas.microsoft.com/office/powerpoint/2010/main" val="313978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Mobile VR </a:t>
            </a:r>
          </a:p>
        </p:txBody>
      </p:sp>
      <p:sp>
        <p:nvSpPr>
          <p:cNvPr id="3" name="Content Placeholder 2"/>
          <p:cNvSpPr>
            <a:spLocks noGrp="1"/>
          </p:cNvSpPr>
          <p:nvPr>
            <p:ph idx="1"/>
          </p:nvPr>
        </p:nvSpPr>
        <p:spPr/>
        <p:txBody>
          <a:bodyPr/>
          <a:lstStyle/>
          <a:p>
            <a:r>
              <a:rPr lang="en-GB" dirty="0"/>
              <a:t>The accelerometer is a built-in electronic component that measures tilt and motion.  </a:t>
            </a:r>
          </a:p>
          <a:p>
            <a:r>
              <a:rPr lang="en-GB" dirty="0">
                <a:solidFill>
                  <a:schemeClr val="tx1"/>
                </a:solidFill>
              </a:rPr>
              <a:t>The gyroscope is a built-in electronic component </a:t>
            </a:r>
            <a:r>
              <a:rPr lang="en-GB">
                <a:solidFill>
                  <a:schemeClr val="tx1"/>
                </a:solidFill>
              </a:rPr>
              <a:t>that measure rotational </a:t>
            </a:r>
            <a:r>
              <a:rPr lang="en-GB" dirty="0">
                <a:solidFill>
                  <a:schemeClr val="tx1"/>
                </a:solidFill>
              </a:rPr>
              <a:t>motions.</a:t>
            </a:r>
          </a:p>
          <a:p>
            <a:r>
              <a:rPr lang="en-GB" dirty="0">
                <a:solidFill>
                  <a:schemeClr val="tx1"/>
                </a:solidFill>
              </a:rPr>
              <a:t>The integration of these sensors </a:t>
            </a:r>
            <a:r>
              <a:rPr lang="en-GB" dirty="0"/>
              <a:t>in a VR headset, like the Oculus Quest, can be used for head tracking.</a:t>
            </a:r>
            <a:br>
              <a:rPr lang="en-GB" dirty="0"/>
            </a:br>
            <a:endParaRPr lang="en-GB" dirty="0"/>
          </a:p>
          <a:p>
            <a:endParaRPr lang="en-GB" dirty="0"/>
          </a:p>
          <a:p>
            <a:br>
              <a:rPr lang="en-GB" dirty="0"/>
            </a:br>
            <a:r>
              <a:rPr lang="en-GB" sz="2000" i="1" dirty="0">
                <a:solidFill>
                  <a:schemeClr val="tx1"/>
                </a:solidFill>
              </a:rPr>
              <a:t>Note that, due to a mobile device’s relatively low CPU power, care must be taken when considering latency </a:t>
            </a:r>
            <a:r>
              <a:rPr lang="en-GB" sz="2000" i="1">
                <a:solidFill>
                  <a:schemeClr val="tx1"/>
                </a:solidFill>
              </a:rPr>
              <a:t>and performance, techniques </a:t>
            </a:r>
            <a:r>
              <a:rPr lang="en-GB" sz="2000" i="1" dirty="0">
                <a:solidFill>
                  <a:schemeClr val="tx1"/>
                </a:solidFill>
              </a:rPr>
              <a:t>such as Asynchronous Spacewarp and Timewarp have been developed to reduce latency and increase frames in VR applications.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3753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VR Rendering Pipeline </a:t>
            </a:r>
          </a:p>
        </p:txBody>
      </p:sp>
      <p:sp>
        <p:nvSpPr>
          <p:cNvPr id="3" name="Content Placeholder 2"/>
          <p:cNvSpPr>
            <a:spLocks noGrp="1"/>
          </p:cNvSpPr>
          <p:nvPr>
            <p:ph idx="1"/>
          </p:nvPr>
        </p:nvSpPr>
        <p:spPr/>
        <p:txBody>
          <a:bodyPr/>
          <a:lstStyle/>
          <a:p>
            <a:r>
              <a:rPr lang="en-GB" dirty="0">
                <a:solidFill>
                  <a:schemeClr val="tx1"/>
                </a:solidFill>
              </a:rPr>
              <a:t>A general rendering pipeline works by uploading the geometry of an object, generating a right/left views and  merging these into a final </a:t>
            </a:r>
            <a:r>
              <a:rPr lang="en-GB">
                <a:solidFill>
                  <a:schemeClr val="tx1"/>
                </a:solidFill>
              </a:rPr>
              <a:t>side-by-side image</a:t>
            </a:r>
            <a:r>
              <a:rPr lang="en-GB" dirty="0">
                <a:solidFill>
                  <a:schemeClr val="tx1"/>
                </a:solidFill>
              </a:rPr>
              <a:t>.</a:t>
            </a:r>
          </a:p>
          <a:p>
            <a:br>
              <a:rPr lang="en-GB" dirty="0"/>
            </a:br>
            <a:r>
              <a:rPr lang="en-GB" dirty="0">
                <a:solidFill>
                  <a:schemeClr val="tx1"/>
                </a:solidFill>
              </a:rPr>
              <a:t>The pipelines have been designed to minimize rendering latency.</a:t>
            </a:r>
            <a:br>
              <a:rPr lang="en-GB" dirty="0"/>
            </a:br>
            <a:br>
              <a:rPr lang="en-GB" dirty="0">
                <a:solidFill>
                  <a:schemeClr val="tx1"/>
                </a:solidFill>
              </a:rPr>
            </a:br>
            <a:r>
              <a:rPr lang="en-GB" dirty="0">
                <a:solidFill>
                  <a:schemeClr val="tx1"/>
                </a:solidFill>
              </a:rPr>
              <a:t>Double wide rendering has been </a:t>
            </a:r>
            <a:br>
              <a:rPr lang="en-GB" dirty="0">
                <a:solidFill>
                  <a:schemeClr val="tx1"/>
                </a:solidFill>
              </a:rPr>
            </a:br>
            <a:r>
              <a:rPr lang="en-GB" dirty="0">
                <a:solidFill>
                  <a:schemeClr val="tx1"/>
                </a:solidFill>
              </a:rPr>
              <a:t>implemented into Unity’s VR pipeline.</a:t>
            </a:r>
          </a:p>
          <a:p>
            <a:endParaRPr lang="en-GB" dirty="0"/>
          </a:p>
        </p:txBody>
      </p:sp>
      <p:pic>
        <p:nvPicPr>
          <p:cNvPr id="7170" name="Picture 2" descr="C:\Users\robsar01\Pictures\Gaming LiB items\Open Source gaming Images\Construct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111" y="3476619"/>
            <a:ext cx="4528544" cy="2547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1" y="6050647"/>
            <a:ext cx="3831159" cy="492443"/>
          </a:xfrm>
          <a:prstGeom prst="rect">
            <a:avLst/>
          </a:prstGeom>
        </p:spPr>
        <p:txBody>
          <a:bodyPr wrap="square">
            <a:spAutoFit/>
          </a:bodyPr>
          <a:lstStyle/>
          <a:p>
            <a:r>
              <a:rPr lang="en-GB" sz="1300" dirty="0"/>
              <a:t>Double wide rendering allows an  optimized pipeline for VR</a:t>
            </a:r>
          </a:p>
        </p:txBody>
      </p:sp>
    </p:spTree>
    <p:extLst>
      <p:ext uri="{BB962C8B-B14F-4D97-AF65-F5344CB8AC3E}">
        <p14:creationId xmlns:p14="http://schemas.microsoft.com/office/powerpoint/2010/main" val="762958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Frame Pipelining</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r>
              <a:rPr lang="en-GB" dirty="0"/>
              <a:t>Increases latency, but </a:t>
            </a:r>
            <a:r>
              <a:rPr lang="en-GB"/>
              <a:t>also increases throughput</a:t>
            </a:r>
            <a:br>
              <a:rPr lang="en-GB" dirty="0"/>
            </a:br>
            <a:br>
              <a:rPr lang="en-GB" dirty="0"/>
            </a:br>
            <a:r>
              <a:rPr lang="en-GB" dirty="0"/>
              <a:t>Vertex </a:t>
            </a:r>
            <a:r>
              <a:rPr lang="en-GB"/>
              <a:t>work is typically </a:t>
            </a:r>
            <a:r>
              <a:rPr lang="en-GB" dirty="0"/>
              <a:t>bandwidth bound: </a:t>
            </a:r>
            <a:r>
              <a:rPr lang="en-GB"/>
              <a:t>low ALU/oad-store </a:t>
            </a:r>
            <a:r>
              <a:rPr lang="en-GB" dirty="0"/>
              <a:t>ratio </a:t>
            </a:r>
            <a:br>
              <a:rPr lang="en-GB" dirty="0"/>
            </a:br>
            <a:br>
              <a:rPr lang="en-GB" dirty="0"/>
            </a:br>
            <a:r>
              <a:rPr lang="en-GB" dirty="0"/>
              <a:t>Overlapping with pixel work increases utilization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804" y="1291618"/>
            <a:ext cx="8911726" cy="234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96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Fundamentals of Stereoscopic Rendering</a:t>
            </a:r>
          </a:p>
        </p:txBody>
      </p:sp>
      <p:sp>
        <p:nvSpPr>
          <p:cNvPr id="3" name="Content Placeholder 2"/>
          <p:cNvSpPr>
            <a:spLocks noGrp="1"/>
          </p:cNvSpPr>
          <p:nvPr>
            <p:ph idx="1"/>
          </p:nvPr>
        </p:nvSpPr>
        <p:spPr>
          <a:xfrm>
            <a:off x="483866" y="1440000"/>
            <a:ext cx="10184135" cy="4680000"/>
          </a:xfrm>
        </p:spPr>
        <p:txBody>
          <a:bodyPr/>
          <a:lstStyle/>
          <a:p>
            <a:r>
              <a:rPr lang="en-GB" dirty="0"/>
              <a:t>Stereoscopic rendering is not as simple as putting two slightly different images side-by-side. </a:t>
            </a:r>
            <a:br>
              <a:rPr lang="en-GB" dirty="0"/>
            </a:br>
            <a:br>
              <a:rPr lang="en-GB" dirty="0"/>
            </a:br>
            <a:r>
              <a:rPr lang="en-GB" dirty="0"/>
              <a:t>Stereoscopic vision defines where game objects and visual cortex are, when multiple images need to reach two destinations.</a:t>
            </a:r>
            <a:br>
              <a:rPr lang="en-GB" dirty="0"/>
            </a:br>
            <a:br>
              <a:rPr lang="en-GB" dirty="0"/>
            </a:br>
            <a:r>
              <a:rPr lang="en-GB" dirty="0"/>
              <a:t>The light produced in the scene will need to </a:t>
            </a:r>
            <a:br>
              <a:rPr lang="en-GB" dirty="0"/>
            </a:br>
            <a:r>
              <a:rPr lang="en-GB" dirty="0"/>
              <a:t>travel in the same direction as the light</a:t>
            </a:r>
            <a:br>
              <a:rPr lang="en-GB" dirty="0"/>
            </a:br>
            <a:r>
              <a:rPr lang="en-GB" dirty="0"/>
              <a:t>that would have been reflected off the object.</a:t>
            </a:r>
          </a:p>
          <a:p>
            <a:endParaRPr lang="en-GB" dirty="0"/>
          </a:p>
          <a:p>
            <a:endParaRPr lang="en-GB" dirty="0"/>
          </a:p>
          <a:p>
            <a:endParaRPr lang="en-GB" dirty="0"/>
          </a:p>
        </p:txBody>
      </p:sp>
      <p:pic>
        <p:nvPicPr>
          <p:cNvPr id="3074" name="Picture 2" descr="C:\Users\robsar01\Pictures\Gaming LiB items\Open Source gaming Images\vis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199" y="3862753"/>
            <a:ext cx="3255878" cy="162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0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Fundamentals of Stereoscopic Rendering</a:t>
            </a:r>
          </a:p>
        </p:txBody>
      </p:sp>
      <p:sp>
        <p:nvSpPr>
          <p:cNvPr id="3" name="Content Placeholder 2"/>
          <p:cNvSpPr>
            <a:spLocks noGrp="1"/>
          </p:cNvSpPr>
          <p:nvPr>
            <p:ph idx="1"/>
          </p:nvPr>
        </p:nvSpPr>
        <p:spPr/>
        <p:txBody>
          <a:bodyPr/>
          <a:lstStyle/>
          <a:p>
            <a:r>
              <a:rPr lang="en-GB" dirty="0"/>
              <a:t>The projection of the image can be done by drawing a line from each vertex of the game object to the location of the pupil.</a:t>
            </a:r>
            <a:br>
              <a:rPr lang="en-GB" dirty="0"/>
            </a:br>
            <a:br>
              <a:rPr lang="en-GB" dirty="0"/>
            </a:br>
            <a:r>
              <a:rPr lang="en-GB" dirty="0"/>
              <a:t>An issue arises when, in a stereo rendering setting, each eye needs a different projection matrix. </a:t>
            </a:r>
            <a:br>
              <a:rPr lang="en-GB" dirty="0"/>
            </a:br>
            <a:br>
              <a:rPr lang="en-GB" dirty="0"/>
            </a:br>
            <a:r>
              <a:rPr lang="en-GB" dirty="0"/>
              <a:t>Obtain the projection matrix for one eye by creating a pyramid:</a:t>
            </a:r>
            <a:endParaRPr lang="en-GB" dirty="0">
              <a:solidFill>
                <a:srgbClr val="FF0000"/>
              </a:solidFill>
            </a:endParaRPr>
          </a:p>
        </p:txBody>
      </p:sp>
      <p:pic>
        <p:nvPicPr>
          <p:cNvPr id="4098" name="Picture 2" descr="C:\Users\robsar01\Pictures\Gaming LiB items\Open Source gaming Images\projection-ey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4519241"/>
            <a:ext cx="4376205" cy="211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6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Calibrating Eye Tracking</a:t>
            </a:r>
          </a:p>
        </p:txBody>
      </p:sp>
      <p:sp>
        <p:nvSpPr>
          <p:cNvPr id="3" name="Content Placeholder 2"/>
          <p:cNvSpPr>
            <a:spLocks noGrp="1"/>
          </p:cNvSpPr>
          <p:nvPr>
            <p:ph idx="1"/>
          </p:nvPr>
        </p:nvSpPr>
        <p:spPr/>
        <p:txBody>
          <a:bodyPr/>
          <a:lstStyle/>
          <a:p>
            <a:r>
              <a:rPr lang="en-GB" dirty="0"/>
              <a:t>For the fundamentals of stereoscopic rendering to work, it is assumed that the application/device knows the exact location of the viewer’s pupils.</a:t>
            </a:r>
            <a:br>
              <a:rPr lang="en-GB" dirty="0"/>
            </a:br>
            <a:br>
              <a:rPr lang="en-GB" dirty="0"/>
            </a:br>
            <a:r>
              <a:rPr lang="en-GB" dirty="0"/>
              <a:t>When a viewer’s interpupillary distance (IPD) is slightly different than the population average of 64 millimeters, eye tracking is needed. </a:t>
            </a:r>
          </a:p>
          <a:p>
            <a:endParaRPr lang="en-GB" dirty="0"/>
          </a:p>
        </p:txBody>
      </p:sp>
      <p:pic>
        <p:nvPicPr>
          <p:cNvPr id="1026" name="Picture 2" descr="C:\Users\robsar01\Pictures\Gaming LiB items\Open Source gaming Images\visi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730" y="3919041"/>
            <a:ext cx="3182375" cy="159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8306" y="5762322"/>
            <a:ext cx="3495220" cy="692497"/>
          </a:xfrm>
          <a:prstGeom prst="rect">
            <a:avLst/>
          </a:prstGeom>
          <a:noFill/>
        </p:spPr>
        <p:txBody>
          <a:bodyPr wrap="square" rtlCol="0">
            <a:spAutoFit/>
          </a:bodyPr>
          <a:lstStyle/>
          <a:p>
            <a:pPr algn="ctr"/>
            <a:r>
              <a:rPr lang="en-GB" sz="1300" dirty="0"/>
              <a:t>Misalignment between viewer’s IPD and virtual camera separation. The presumed IPD is wider than the actual, causing a distorted image.</a:t>
            </a:r>
          </a:p>
        </p:txBody>
      </p:sp>
    </p:spTree>
    <p:extLst>
      <p:ext uri="{BB962C8B-B14F-4D97-AF65-F5344CB8AC3E}">
        <p14:creationId xmlns:p14="http://schemas.microsoft.com/office/powerpoint/2010/main" val="81199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Calibrating Eye Tracking</a:t>
            </a:r>
          </a:p>
        </p:txBody>
      </p:sp>
      <p:sp>
        <p:nvSpPr>
          <p:cNvPr id="3" name="Content Placeholder 2"/>
          <p:cNvSpPr>
            <a:spLocks noGrp="1"/>
          </p:cNvSpPr>
          <p:nvPr>
            <p:ph idx="1"/>
          </p:nvPr>
        </p:nvSpPr>
        <p:spPr>
          <a:xfrm>
            <a:off x="483866" y="1440000"/>
            <a:ext cx="11022335" cy="4680000"/>
          </a:xfrm>
        </p:spPr>
        <p:txBody>
          <a:bodyPr/>
          <a:lstStyle/>
          <a:p>
            <a:r>
              <a:rPr lang="en-GB" dirty="0"/>
              <a:t>The correct solution requires eye tracking. </a:t>
            </a:r>
            <a:br>
              <a:rPr lang="en-GB" dirty="0"/>
            </a:br>
            <a:br>
              <a:rPr lang="en-GB" dirty="0"/>
            </a:br>
            <a:r>
              <a:rPr lang="en-GB" dirty="0"/>
              <a:t>Some headsets install a pair of sensors that can detect </a:t>
            </a:r>
            <a:r>
              <a:rPr lang="en-GB"/>
              <a:t>the viewer’s gaze </a:t>
            </a:r>
            <a:r>
              <a:rPr lang="en-GB" dirty="0"/>
              <a:t>at a high rate.</a:t>
            </a:r>
            <a:br>
              <a:rPr lang="en-GB" dirty="0"/>
            </a:br>
            <a:br>
              <a:rPr lang="en-GB" dirty="0"/>
            </a:br>
            <a:r>
              <a:rPr lang="en-GB" dirty="0"/>
              <a:t>Headsets without eye tracking will need to ensure that </a:t>
            </a:r>
            <a:r>
              <a:rPr lang="en-GB"/>
              <a:t>the viewer’s focus </a:t>
            </a:r>
            <a:r>
              <a:rPr lang="en-GB" dirty="0"/>
              <a:t>is somewhat fixed or known.</a:t>
            </a:r>
            <a:br>
              <a:rPr lang="en-GB" dirty="0"/>
            </a:br>
            <a:br>
              <a:rPr lang="en-GB" dirty="0"/>
            </a:br>
            <a:r>
              <a:rPr lang="en-GB" dirty="0"/>
              <a:t>Accommodation has the effect of making objects </a:t>
            </a:r>
            <a:br>
              <a:rPr lang="en-GB" dirty="0"/>
            </a:br>
            <a:r>
              <a:rPr lang="en-GB" dirty="0"/>
              <a:t>that are out of focus appear blurry, </a:t>
            </a:r>
            <a:br>
              <a:rPr lang="en-GB" dirty="0"/>
            </a:br>
            <a:r>
              <a:rPr lang="en-GB" dirty="0"/>
              <a:t>while objects in focus remain sharp.</a:t>
            </a:r>
          </a:p>
        </p:txBody>
      </p:sp>
      <p:pic>
        <p:nvPicPr>
          <p:cNvPr id="6147" name="Picture 3" descr="C:\Users\robsar01\Pictures\Gaming LiB items\Open Source gaming Images\accommod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720044"/>
            <a:ext cx="1945569" cy="18571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1800" y="5889198"/>
            <a:ext cx="4028620" cy="492443"/>
          </a:xfrm>
          <a:prstGeom prst="rect">
            <a:avLst/>
          </a:prstGeom>
          <a:noFill/>
        </p:spPr>
        <p:txBody>
          <a:bodyPr wrap="square" rtlCol="0">
            <a:spAutoFit/>
          </a:bodyPr>
          <a:lstStyle/>
          <a:p>
            <a:pPr algn="ctr"/>
            <a:r>
              <a:rPr lang="en-GB" sz="1300" dirty="0"/>
              <a:t>Eye accommodation. The eyes’ lenses change their focal length based on the distance to observed object.</a:t>
            </a:r>
          </a:p>
        </p:txBody>
      </p:sp>
    </p:spTree>
    <p:extLst>
      <p:ext uri="{BB962C8B-B14F-4D97-AF65-F5344CB8AC3E}">
        <p14:creationId xmlns:p14="http://schemas.microsoft.com/office/powerpoint/2010/main" val="382408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Lenses</a:t>
            </a:r>
          </a:p>
        </p:txBody>
      </p:sp>
      <p:sp>
        <p:nvSpPr>
          <p:cNvPr id="3" name="Content Placeholder 2"/>
          <p:cNvSpPr>
            <a:spLocks noGrp="1"/>
          </p:cNvSpPr>
          <p:nvPr>
            <p:ph idx="1"/>
          </p:nvPr>
        </p:nvSpPr>
        <p:spPr/>
        <p:txBody>
          <a:bodyPr/>
          <a:lstStyle/>
          <a:p>
            <a:r>
              <a:rPr lang="en-GB" dirty="0"/>
              <a:t>Lenses also introduce a whole new set of issues for the developer to handle.</a:t>
            </a:r>
            <a:br>
              <a:rPr lang="en-GB" dirty="0"/>
            </a:br>
            <a:br>
              <a:rPr lang="en-GB" dirty="0"/>
            </a:br>
            <a:r>
              <a:rPr lang="en-GB" dirty="0"/>
              <a:t>Points on the image plane are shifted from where they would be without lenses.</a:t>
            </a:r>
            <a:br>
              <a:rPr lang="en-GB" dirty="0"/>
            </a:br>
            <a:br>
              <a:rPr lang="en-GB" dirty="0"/>
            </a:br>
            <a:r>
              <a:rPr lang="en-GB" dirty="0"/>
              <a:t>Lenses will distort the light such that it no longer travels in a straight line. This mismatch causes users to perceive a distorted shape.</a:t>
            </a:r>
            <a:br>
              <a:rPr lang="en-GB" dirty="0"/>
            </a:br>
            <a:br>
              <a:rPr lang="en-GB" dirty="0"/>
            </a:br>
            <a:r>
              <a:rPr lang="en-GB" dirty="0"/>
              <a:t>To understand how to </a:t>
            </a:r>
            <a:r>
              <a:rPr lang="en-GB"/>
              <a:t>correct this, first, we need </a:t>
            </a:r>
            <a:r>
              <a:rPr lang="en-GB" dirty="0"/>
              <a:t>to understand what the </a:t>
            </a:r>
            <a:r>
              <a:rPr lang="en-GB"/>
              <a:t>lenses do </a:t>
            </a:r>
            <a:r>
              <a:rPr lang="en-GB" dirty="0"/>
              <a:t>so that this can be undone.</a:t>
            </a:r>
          </a:p>
          <a:p>
            <a:endParaRPr lang="en-GB" dirty="0"/>
          </a:p>
          <a:p>
            <a:endParaRPr lang="en-GB" dirty="0"/>
          </a:p>
        </p:txBody>
      </p:sp>
    </p:spTree>
    <p:extLst>
      <p:ext uri="{BB962C8B-B14F-4D97-AF65-F5344CB8AC3E}">
        <p14:creationId xmlns:p14="http://schemas.microsoft.com/office/powerpoint/2010/main" val="62056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Distortion</a:t>
            </a:r>
          </a:p>
        </p:txBody>
      </p:sp>
      <p:sp>
        <p:nvSpPr>
          <p:cNvPr id="3" name="Content Placeholder 2"/>
          <p:cNvSpPr>
            <a:spLocks noGrp="1"/>
          </p:cNvSpPr>
          <p:nvPr>
            <p:ph idx="1"/>
          </p:nvPr>
        </p:nvSpPr>
        <p:spPr>
          <a:xfrm>
            <a:off x="483866" y="1440000"/>
            <a:ext cx="7898135" cy="4680000"/>
          </a:xfrm>
        </p:spPr>
        <p:txBody>
          <a:bodyPr/>
          <a:lstStyle/>
          <a:p>
            <a:r>
              <a:rPr lang="en-GB" dirty="0"/>
              <a:t>The lenses on a HMD cause something called pincushion distortion.</a:t>
            </a:r>
            <a:br>
              <a:rPr lang="en-GB" dirty="0"/>
            </a:br>
            <a:br>
              <a:rPr lang="en-GB" dirty="0"/>
            </a:br>
            <a:r>
              <a:rPr lang="en-GB" dirty="0"/>
              <a:t>The inverse of a pincushion distortion is a barrel distortion.</a:t>
            </a:r>
            <a:br>
              <a:rPr lang="en-GB" dirty="0"/>
            </a:br>
            <a:br>
              <a:rPr lang="en-GB" dirty="0"/>
            </a:br>
            <a:r>
              <a:rPr lang="en-GB" dirty="0">
                <a:solidFill>
                  <a:schemeClr val="tx1"/>
                </a:solidFill>
              </a:rPr>
              <a:t>Distortion can be implemented as a post-processing effect using fragment shaders. </a:t>
            </a:r>
            <a:endParaRPr lang="en-GB" dirty="0"/>
          </a:p>
        </p:txBody>
      </p:sp>
      <p:sp>
        <p:nvSpPr>
          <p:cNvPr id="4" name="Rectangle 3"/>
          <p:cNvSpPr/>
          <p:nvPr/>
        </p:nvSpPr>
        <p:spPr>
          <a:xfrm>
            <a:off x="14547855" y="5696970"/>
            <a:ext cx="1284800" cy="369284"/>
          </a:xfrm>
          <a:prstGeom prst="rect">
            <a:avLst/>
          </a:prstGeom>
        </p:spPr>
        <p:txBody>
          <a:bodyPr wrap="none">
            <a:spAutoFit/>
          </a:bodyPr>
          <a:lstStyle/>
          <a:p>
            <a:r>
              <a:rPr lang="en-GB" dirty="0">
                <a:hlinkClick r:id="rId3"/>
              </a:rPr>
              <a:t>Delete Post</a:t>
            </a:r>
          </a:p>
        </p:txBody>
      </p:sp>
      <p:pic>
        <p:nvPicPr>
          <p:cNvPr id="5" name="Picture 2" descr="C:\Users\robsar01\Pictures\Gaming LiB items\Open Source gaming Images\pincush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6829" y="1546441"/>
            <a:ext cx="1269741" cy="1269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obsar01\Pictures\Gaming LiB items\Open Source gaming Images\barr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157" y="3892760"/>
            <a:ext cx="1244412" cy="12444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646829" y="3223683"/>
            <a:ext cx="1622688" cy="292388"/>
          </a:xfrm>
          <a:prstGeom prst="rect">
            <a:avLst/>
          </a:prstGeom>
        </p:spPr>
        <p:txBody>
          <a:bodyPr wrap="none">
            <a:spAutoFit/>
          </a:bodyPr>
          <a:lstStyle/>
          <a:p>
            <a:r>
              <a:rPr lang="en-GB" sz="1300" dirty="0"/>
              <a:t>Pincushion distortion</a:t>
            </a:r>
          </a:p>
        </p:txBody>
      </p:sp>
      <p:sp>
        <p:nvSpPr>
          <p:cNvPr id="8" name="Rectangle 7"/>
          <p:cNvSpPr/>
          <p:nvPr/>
        </p:nvSpPr>
        <p:spPr>
          <a:xfrm>
            <a:off x="9749037" y="5435394"/>
            <a:ext cx="1309974" cy="292388"/>
          </a:xfrm>
          <a:prstGeom prst="rect">
            <a:avLst/>
          </a:prstGeom>
        </p:spPr>
        <p:txBody>
          <a:bodyPr wrap="none">
            <a:spAutoFit/>
          </a:bodyPr>
          <a:lstStyle/>
          <a:p>
            <a:r>
              <a:rPr lang="en-GB" sz="1300" dirty="0"/>
              <a:t>Barrel distortion</a:t>
            </a:r>
          </a:p>
        </p:txBody>
      </p:sp>
    </p:spTree>
    <p:extLst>
      <p:ext uri="{BB962C8B-B14F-4D97-AF65-F5344CB8AC3E}">
        <p14:creationId xmlns:p14="http://schemas.microsoft.com/office/powerpoint/2010/main" val="163623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Distortion Shaders</a:t>
            </a:r>
          </a:p>
        </p:txBody>
      </p:sp>
      <p:sp>
        <p:nvSpPr>
          <p:cNvPr id="3" name="Content Placeholder 2"/>
          <p:cNvSpPr>
            <a:spLocks noGrp="1"/>
          </p:cNvSpPr>
          <p:nvPr>
            <p:ph idx="1"/>
          </p:nvPr>
        </p:nvSpPr>
        <p:spPr>
          <a:xfrm>
            <a:off x="483866" y="1440000"/>
            <a:ext cx="10717535" cy="4680000"/>
          </a:xfrm>
        </p:spPr>
        <p:txBody>
          <a:bodyPr/>
          <a:lstStyle/>
          <a:p>
            <a:r>
              <a:rPr lang="en-GB" dirty="0"/>
              <a:t>D</a:t>
            </a:r>
            <a:r>
              <a:rPr lang="en-GB" dirty="0">
                <a:solidFill>
                  <a:schemeClr val="tx1"/>
                </a:solidFill>
              </a:rPr>
              <a:t>istortion shader scales the incoming coordinates to correct aspect ratio. </a:t>
            </a:r>
            <a:br>
              <a:rPr lang="en-GB" dirty="0">
                <a:solidFill>
                  <a:schemeClr val="tx1"/>
                </a:solidFill>
              </a:rPr>
            </a:br>
            <a:br>
              <a:rPr lang="en-GB" dirty="0">
                <a:solidFill>
                  <a:schemeClr val="tx1"/>
                </a:solidFill>
              </a:rPr>
            </a:br>
            <a:r>
              <a:rPr lang="en-GB" dirty="0"/>
              <a:t>Distortion will also cause the image to shrink, wasting much of the available screen real-estate in the process.</a:t>
            </a:r>
            <a:br>
              <a:rPr lang="en-GB" dirty="0"/>
            </a:br>
            <a:br>
              <a:rPr lang="en-GB" dirty="0"/>
            </a:br>
            <a:r>
              <a:rPr lang="en-GB" dirty="0"/>
              <a:t>This can be corrected by rendering to a </a:t>
            </a:r>
            <a:br>
              <a:rPr lang="en-GB" dirty="0"/>
            </a:br>
            <a:r>
              <a:rPr lang="en-GB" dirty="0"/>
              <a:t>framebuffer of a higher resolution than </a:t>
            </a:r>
            <a:br>
              <a:rPr lang="en-GB" dirty="0"/>
            </a:br>
            <a:r>
              <a:rPr lang="en-GB" dirty="0"/>
              <a:t>the viewport.</a:t>
            </a:r>
          </a:p>
          <a:p>
            <a:endParaRPr lang="en-GB" dirty="0"/>
          </a:p>
        </p:txBody>
      </p:sp>
      <p:sp>
        <p:nvSpPr>
          <p:cNvPr id="5" name="Rectangle 4"/>
          <p:cNvSpPr/>
          <p:nvPr/>
        </p:nvSpPr>
        <p:spPr>
          <a:xfrm>
            <a:off x="7398902" y="3355953"/>
            <a:ext cx="3178662" cy="2462213"/>
          </a:xfrm>
          <a:prstGeom prst="rect">
            <a:avLst/>
          </a:prstGeom>
        </p:spPr>
        <p:txBody>
          <a:bodyPr wrap="square">
            <a:spAutoFit/>
          </a:bodyPr>
          <a:lstStyle/>
          <a:p>
            <a:r>
              <a:rPr lang="en-GB" sz="1100" dirty="0"/>
              <a:t>in </a:t>
            </a:r>
            <a:r>
              <a:rPr lang="en-GB" sz="1100" dirty="0">
                <a:hlinkClick r:id="rId3"/>
              </a:rPr>
              <a:t>vec2</a:t>
            </a:r>
            <a:r>
              <a:rPr lang="en-GB" sz="1100" dirty="0"/>
              <a:t> position;</a:t>
            </a:r>
          </a:p>
          <a:p>
            <a:r>
              <a:rPr lang="en-GB" sz="1100" dirty="0"/>
              <a:t>void main()</a:t>
            </a:r>
          </a:p>
          <a:p>
            <a:r>
              <a:rPr lang="en-GB" sz="1100" dirty="0"/>
              <a:t>{</a:t>
            </a:r>
          </a:p>
          <a:p>
            <a:r>
              <a:rPr lang="en-GB" sz="1100" dirty="0"/>
              <a:t>    </a:t>
            </a:r>
            <a:r>
              <a:rPr lang="en-GB" sz="1100" dirty="0">
                <a:hlinkClick r:id="rId3"/>
              </a:rPr>
              <a:t>vec2</a:t>
            </a:r>
            <a:r>
              <a:rPr lang="en-GB" sz="1100" dirty="0"/>
              <a:t> q = (position - distortion_centre);</a:t>
            </a:r>
          </a:p>
          <a:p>
            <a:r>
              <a:rPr lang="en-GB" sz="1100" dirty="0"/>
              <a:t>    float r2 = dot(q, q);</a:t>
            </a:r>
          </a:p>
          <a:p>
            <a:r>
              <a:rPr lang="en-GB" sz="1100" dirty="0"/>
              <a:t>    float r4 = r2 * r2;</a:t>
            </a:r>
          </a:p>
          <a:p>
            <a:r>
              <a:rPr lang="en-GB" sz="1100" dirty="0"/>
              <a:t>    </a:t>
            </a:r>
            <a:r>
              <a:rPr lang="en-GB" sz="1100" dirty="0">
                <a:hlinkClick r:id="rId3"/>
              </a:rPr>
              <a:t>vec2</a:t>
            </a:r>
            <a:r>
              <a:rPr lang="en-GB" sz="1100" dirty="0"/>
              <a:t> radial = u * (k1 * r2 + k2 * r4);</a:t>
            </a:r>
          </a:p>
          <a:p>
            <a:r>
              <a:rPr lang="en-GB" sz="1100" dirty="0"/>
              <a:t>    </a:t>
            </a:r>
            <a:r>
              <a:rPr lang="en-GB" sz="1100" dirty="0">
                <a:hlinkClick r:id="rId3"/>
              </a:rPr>
              <a:t>vec2</a:t>
            </a:r>
            <a:r>
              <a:rPr lang="en-GB" sz="1100" dirty="0"/>
              <a:t> tangential = </a:t>
            </a:r>
            <a:r>
              <a:rPr lang="en-GB" sz="1100" dirty="0">
                <a:hlinkClick r:id="rId3"/>
              </a:rPr>
              <a:t>vec2</a:t>
            </a:r>
            <a:r>
              <a:rPr lang="en-GB" sz="1100" dirty="0"/>
              <a:t>(</a:t>
            </a:r>
          </a:p>
          <a:p>
            <a:r>
              <a:rPr lang="en-GB" sz="1100" dirty="0"/>
              <a:t>    p2 * (r2 + 2.0*u.x*u.x) + 2.0*p1*u.x*u.y,</a:t>
            </a:r>
          </a:p>
          <a:p>
            <a:r>
              <a:rPr lang="en-GB" sz="1100" dirty="0"/>
              <a:t>    p1 * (r2 + 2.0*u.y*u.y) + 2.0*p2*u.x*u.y);</a:t>
            </a:r>
          </a:p>
          <a:p>
            <a:r>
              <a:rPr lang="en-GB" sz="1100" dirty="0"/>
              <a:t>    </a:t>
            </a:r>
            <a:r>
              <a:rPr lang="en-GB" sz="1100" dirty="0">
                <a:hlinkClick r:id="rId3"/>
              </a:rPr>
              <a:t>vec2</a:t>
            </a:r>
            <a:r>
              <a:rPr lang="en-GB" sz="1100" dirty="0"/>
              <a:t> distorted = position + radial + tangential;</a:t>
            </a:r>
          </a:p>
          <a:p>
            <a:r>
              <a:rPr lang="en-GB" sz="1100" dirty="0"/>
              <a:t>    </a:t>
            </a:r>
            <a:r>
              <a:rPr lang="en-GB" sz="1100" dirty="0">
                <a:hlinkClick r:id="rId3"/>
              </a:rPr>
              <a:t>vec2</a:t>
            </a:r>
            <a:r>
              <a:rPr lang="en-GB" sz="1100" dirty="0"/>
              <a:t> texel = </a:t>
            </a:r>
            <a:r>
              <a:rPr lang="en-GB" sz="1100" dirty="0">
                <a:hlinkClick r:id="rId3"/>
              </a:rPr>
              <a:t>vec2</a:t>
            </a:r>
            <a:r>
              <a:rPr lang="en-GB" sz="1100" dirty="0"/>
              <a:t>(0.5) + 0.5 * distorted</a:t>
            </a:r>
          </a:p>
          <a:p>
            <a:r>
              <a:rPr lang="en-GB" sz="1100" dirty="0"/>
              <a:t>    fragColor = texture2D(eyebuffer, texel);</a:t>
            </a:r>
          </a:p>
          <a:p>
            <a:r>
              <a:rPr lang="en-GB" sz="1100" dirty="0"/>
              <a:t>}</a:t>
            </a:r>
          </a:p>
        </p:txBody>
      </p:sp>
      <p:sp>
        <p:nvSpPr>
          <p:cNvPr id="6" name="Rectangle 5"/>
          <p:cNvSpPr/>
          <p:nvPr/>
        </p:nvSpPr>
        <p:spPr>
          <a:xfrm>
            <a:off x="6602684" y="5835993"/>
            <a:ext cx="4771097" cy="292388"/>
          </a:xfrm>
          <a:prstGeom prst="rect">
            <a:avLst/>
          </a:prstGeom>
        </p:spPr>
        <p:txBody>
          <a:bodyPr wrap="square">
            <a:spAutoFit/>
          </a:bodyPr>
          <a:lstStyle/>
          <a:p>
            <a:r>
              <a:rPr lang="en-GB" sz="1300" dirty="0"/>
              <a:t>In its simplest form, the distortion shader would look like this.</a:t>
            </a:r>
          </a:p>
        </p:txBody>
      </p:sp>
    </p:spTree>
    <p:extLst>
      <p:ext uri="{BB962C8B-B14F-4D97-AF65-F5344CB8AC3E}">
        <p14:creationId xmlns:p14="http://schemas.microsoft.com/office/powerpoint/2010/main" val="84306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Module Syllabus</a:t>
            </a:r>
          </a:p>
        </p:txBody>
      </p:sp>
      <p:sp>
        <p:nvSpPr>
          <p:cNvPr id="5" name="Content Placeholder 4"/>
          <p:cNvSpPr>
            <a:spLocks noGrp="1"/>
          </p:cNvSpPr>
          <p:nvPr>
            <p:ph idx="1"/>
          </p:nvPr>
        </p:nvSpPr>
        <p:spPr>
          <a:xfrm>
            <a:off x="492126" y="1683834"/>
            <a:ext cx="11180762" cy="4716966"/>
          </a:xfrm>
        </p:spPr>
        <p:txBody>
          <a:bodyPr numCol="2"/>
          <a:lstStyle/>
          <a:p>
            <a:pPr lvl="1">
              <a:spcBef>
                <a:spcPts val="600"/>
              </a:spcBef>
            </a:pPr>
            <a:r>
              <a:rPr lang="en-GB" sz="2000" dirty="0"/>
              <a:t>What is Virtual Reality (VR)?</a:t>
            </a:r>
          </a:p>
          <a:p>
            <a:pPr lvl="1">
              <a:spcBef>
                <a:spcPts val="600"/>
              </a:spcBef>
            </a:pPr>
            <a:r>
              <a:rPr lang="en-GB" sz="2000" dirty="0"/>
              <a:t>History of VR</a:t>
            </a:r>
          </a:p>
          <a:p>
            <a:pPr lvl="1">
              <a:spcBef>
                <a:spcPts val="600"/>
              </a:spcBef>
            </a:pPr>
            <a:r>
              <a:rPr lang="en-GB" sz="2000" dirty="0"/>
              <a:t>Types and Hardware within VR</a:t>
            </a:r>
          </a:p>
          <a:p>
            <a:pPr lvl="1">
              <a:spcBef>
                <a:spcPts val="600"/>
              </a:spcBef>
            </a:pPr>
            <a:r>
              <a:rPr lang="en-GB" sz="2000" dirty="0"/>
              <a:t>Economics</a:t>
            </a:r>
          </a:p>
          <a:p>
            <a:pPr lvl="1">
              <a:spcBef>
                <a:spcPts val="600"/>
              </a:spcBef>
            </a:pPr>
            <a:r>
              <a:rPr lang="en-GB" sz="2000" dirty="0"/>
              <a:t>Current Products</a:t>
            </a:r>
          </a:p>
          <a:p>
            <a:pPr lvl="1">
              <a:spcBef>
                <a:spcPts val="600"/>
              </a:spcBef>
            </a:pPr>
            <a:r>
              <a:rPr lang="en-GB" sz="2000" dirty="0"/>
              <a:t>Developing with VR</a:t>
            </a:r>
          </a:p>
          <a:p>
            <a:pPr lvl="1">
              <a:spcBef>
                <a:spcPts val="600"/>
              </a:spcBef>
            </a:pPr>
            <a:r>
              <a:rPr lang="en-GB" sz="2000" dirty="0"/>
              <a:t>Interaction and Gameplay within VR</a:t>
            </a:r>
          </a:p>
          <a:p>
            <a:pPr lvl="1">
              <a:spcBef>
                <a:spcPts val="600"/>
              </a:spcBef>
            </a:pPr>
            <a:r>
              <a:rPr lang="en-GB" sz="2000" dirty="0"/>
              <a:t>Best Practices in VR</a:t>
            </a:r>
          </a:p>
          <a:p>
            <a:pPr marL="231775" lvl="1" indent="0">
              <a:spcBef>
                <a:spcPts val="600"/>
              </a:spcBef>
              <a:buNone/>
            </a:pPr>
            <a:endParaRPr lang="en-GB" sz="2000" dirty="0"/>
          </a:p>
          <a:p>
            <a:pPr lvl="1">
              <a:spcBef>
                <a:spcPts val="600"/>
              </a:spcBef>
            </a:pPr>
            <a:r>
              <a:rPr lang="en-GB" sz="2000" dirty="0"/>
              <a:t>What is Augmented Reality (AR)?</a:t>
            </a:r>
          </a:p>
          <a:p>
            <a:pPr lvl="1">
              <a:spcBef>
                <a:spcPts val="600"/>
              </a:spcBef>
            </a:pPr>
            <a:r>
              <a:rPr lang="en-GB" sz="2000" dirty="0"/>
              <a:t>History of AR</a:t>
            </a:r>
          </a:p>
          <a:p>
            <a:pPr lvl="1">
              <a:spcBef>
                <a:spcPts val="600"/>
              </a:spcBef>
            </a:pPr>
            <a:r>
              <a:rPr lang="en-GB" sz="2000" dirty="0"/>
              <a:t>SLAM</a:t>
            </a:r>
          </a:p>
          <a:p>
            <a:pPr lvl="1">
              <a:spcBef>
                <a:spcPts val="600"/>
              </a:spcBef>
            </a:pPr>
            <a:r>
              <a:rPr lang="en-GB" sz="2000" dirty="0"/>
              <a:t>Depth camera sensors (Triangulation, Structured light, Time of flight, neural networks)</a:t>
            </a:r>
          </a:p>
          <a:p>
            <a:pPr lvl="1">
              <a:spcBef>
                <a:spcPts val="600"/>
              </a:spcBef>
            </a:pPr>
            <a:r>
              <a:rPr lang="en-GB" sz="2000" dirty="0"/>
              <a:t>AR Frameworks </a:t>
            </a:r>
          </a:p>
          <a:p>
            <a:pPr lvl="1">
              <a:spcBef>
                <a:spcPts val="600"/>
              </a:spcBef>
            </a:pPr>
            <a:r>
              <a:rPr lang="en-GB" sz="2000" dirty="0"/>
              <a:t>The Future of AR (Industries &amp; Cloud)</a:t>
            </a:r>
          </a:p>
          <a:p>
            <a:pPr marL="231775" lvl="1" indent="0">
              <a:buNone/>
            </a:pPr>
            <a:endParaRPr lang="en-GB" dirty="0"/>
          </a:p>
        </p:txBody>
      </p:sp>
    </p:spTree>
    <p:extLst>
      <p:ext uri="{BB962C8B-B14F-4D97-AF65-F5344CB8AC3E}">
        <p14:creationId xmlns:p14="http://schemas.microsoft.com/office/powerpoint/2010/main" val="3066906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Chromatic Aberration</a:t>
            </a:r>
          </a:p>
        </p:txBody>
      </p:sp>
      <p:sp>
        <p:nvSpPr>
          <p:cNvPr id="3" name="Content Placeholder 2"/>
          <p:cNvSpPr>
            <a:spLocks noGrp="1"/>
          </p:cNvSpPr>
          <p:nvPr>
            <p:ph idx="1"/>
          </p:nvPr>
        </p:nvSpPr>
        <p:spPr/>
        <p:txBody>
          <a:bodyPr/>
          <a:lstStyle/>
          <a:p>
            <a:r>
              <a:rPr lang="en-GB" dirty="0"/>
              <a:t>Because the lens is like a prism, different wavelengths of light are refracted by different amounts. This is called chromatic aberration.</a:t>
            </a:r>
            <a:br>
              <a:rPr lang="en-GB" dirty="0"/>
            </a:br>
            <a:br>
              <a:rPr lang="en-GB" dirty="0"/>
            </a:br>
            <a:r>
              <a:rPr lang="en-GB" dirty="0"/>
              <a:t>Chromatic aberration gives a noticeable red or blue color fringe around objects.</a:t>
            </a:r>
            <a:br>
              <a:rPr lang="en-GB" dirty="0"/>
            </a:br>
            <a:br>
              <a:rPr lang="en-GB" dirty="0"/>
            </a:br>
            <a:r>
              <a:rPr lang="en-GB" dirty="0"/>
              <a:t>To correct for this, each wavelength of light emitted from our display needs to be distorted differently.</a:t>
            </a:r>
            <a:br>
              <a:rPr lang="en-GB" dirty="0"/>
            </a:br>
            <a:br>
              <a:rPr lang="en-GB" dirty="0"/>
            </a:br>
            <a:r>
              <a:rPr lang="en-GB" dirty="0"/>
              <a:t>This is difficult to do in software, so approximate a solution by distorting the red, green, and blue output channels separately.</a:t>
            </a:r>
          </a:p>
          <a:p>
            <a:endParaRPr lang="en-GB" dirty="0"/>
          </a:p>
          <a:p>
            <a:endParaRPr lang="en-GB" dirty="0"/>
          </a:p>
        </p:txBody>
      </p:sp>
    </p:spTree>
    <p:extLst>
      <p:ext uri="{BB962C8B-B14F-4D97-AF65-F5344CB8AC3E}">
        <p14:creationId xmlns:p14="http://schemas.microsoft.com/office/powerpoint/2010/main" val="243606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Anti-aliasing</a:t>
            </a:r>
          </a:p>
        </p:txBody>
      </p:sp>
      <p:sp>
        <p:nvSpPr>
          <p:cNvPr id="3" name="Content Placeholder 2"/>
          <p:cNvSpPr>
            <a:spLocks noGrp="1"/>
          </p:cNvSpPr>
          <p:nvPr>
            <p:ph idx="1"/>
          </p:nvPr>
        </p:nvSpPr>
        <p:spPr/>
        <p:txBody>
          <a:bodyPr/>
          <a:lstStyle/>
          <a:p>
            <a:r>
              <a:rPr lang="en-GB" dirty="0"/>
              <a:t>Anti-aliasing is a technique for reducing “jaggies.”</a:t>
            </a:r>
            <a:br>
              <a:rPr lang="en-GB" dirty="0"/>
            </a:br>
            <a:br>
              <a:rPr lang="en-GB" dirty="0"/>
            </a:br>
            <a:r>
              <a:rPr lang="en-GB" dirty="0"/>
              <a:t>Anti-aliasing is a method that fools the eye into thinking the jagged edge is smooth.</a:t>
            </a:r>
            <a:br>
              <a:rPr lang="en-GB" dirty="0"/>
            </a:br>
            <a:br>
              <a:rPr lang="en-GB" dirty="0"/>
            </a:br>
            <a:r>
              <a:rPr lang="en-GB" dirty="0"/>
              <a:t>On Mali, 4x MSAA requires hardly any extra computational cost.</a:t>
            </a:r>
          </a:p>
        </p:txBody>
      </p:sp>
      <p:pic>
        <p:nvPicPr>
          <p:cNvPr id="1026" name="Picture 2" descr="C:\Users\robsar01\Pictures\Gaming LiB items\Open Source gaming Images\sample_code_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75" y="3770128"/>
            <a:ext cx="4714261" cy="235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1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89" y="358744"/>
            <a:ext cx="10131775" cy="551361"/>
          </a:xfrm>
        </p:spPr>
        <p:txBody>
          <a:bodyPr>
            <a:normAutofit/>
          </a:bodyPr>
          <a:lstStyle/>
          <a:p>
            <a:r>
              <a:rPr lang="en-GB" dirty="0"/>
              <a:t>Multiview Rendering and Multi-sampling</a:t>
            </a:r>
          </a:p>
        </p:txBody>
      </p:sp>
      <p:sp>
        <p:nvSpPr>
          <p:cNvPr id="3" name="Content Placeholder 2"/>
          <p:cNvSpPr>
            <a:spLocks noGrp="1"/>
          </p:cNvSpPr>
          <p:nvPr>
            <p:ph idx="1"/>
          </p:nvPr>
        </p:nvSpPr>
        <p:spPr/>
        <p:txBody>
          <a:bodyPr/>
          <a:lstStyle/>
          <a:p>
            <a:r>
              <a:rPr lang="en-GB" dirty="0"/>
              <a:t>Multiview rendering allows draw calls to render to several layers of an array texture simultaneously. </a:t>
            </a:r>
          </a:p>
          <a:p>
            <a:r>
              <a:rPr lang="en-GB" dirty="0"/>
              <a:t>VR applications need to render all their scenes twice from different view angles, in order to create the illusion of depth. </a:t>
            </a:r>
          </a:p>
          <a:p>
            <a:endParaRPr lang="en-GB" dirty="0"/>
          </a:p>
          <a:p>
            <a:endParaRPr lang="en-GB" dirty="0"/>
          </a:p>
          <a:p>
            <a:endParaRPr lang="en-GB" dirty="0"/>
          </a:p>
        </p:txBody>
      </p:sp>
      <p:sp>
        <p:nvSpPr>
          <p:cNvPr id="4" name="TextBox 3"/>
          <p:cNvSpPr txBox="1"/>
          <p:nvPr/>
        </p:nvSpPr>
        <p:spPr>
          <a:xfrm>
            <a:off x="1140115" y="3048000"/>
            <a:ext cx="9841801" cy="2970044"/>
          </a:xfrm>
          <a:prstGeom prst="rect">
            <a:avLst/>
          </a:prstGeom>
          <a:noFill/>
        </p:spPr>
        <p:txBody>
          <a:bodyPr wrap="square" rtlCol="0">
            <a:spAutoFit/>
          </a:bodyPr>
          <a:lstStyle/>
          <a:p>
            <a:r>
              <a:rPr lang="en-GB" sz="1700" dirty="0"/>
              <a:t>const </a:t>
            </a:r>
            <a:r>
              <a:rPr lang="en-GB" sz="1700" dirty="0">
                <a:hlinkClick r:id="rId3"/>
              </a:rPr>
              <a:t>GLsizei</a:t>
            </a:r>
            <a:r>
              <a:rPr lang="en-GB" sz="1700" dirty="0"/>
              <a:t> NumSamples = 4;</a:t>
            </a:r>
          </a:p>
          <a:p>
            <a:r>
              <a:rPr lang="en-GB" sz="1700" dirty="0"/>
              <a:t>const </a:t>
            </a:r>
            <a:r>
              <a:rPr lang="en-GB" sz="1700" dirty="0">
                <a:hlinkClick r:id="rId3"/>
              </a:rPr>
              <a:t>GLsizei</a:t>
            </a:r>
            <a:r>
              <a:rPr lang="en-GB" sz="1700" dirty="0"/>
              <a:t> NumViews = 2;</a:t>
            </a:r>
            <a:br>
              <a:rPr lang="en-GB" sz="1700" dirty="0"/>
            </a:br>
            <a:r>
              <a:rPr lang="en-GB" sz="1700" dirty="0">
                <a:hlinkClick r:id="rId4"/>
              </a:rPr>
              <a:t>GLuint</a:t>
            </a:r>
            <a:r>
              <a:rPr lang="en-GB" sz="1700" dirty="0"/>
              <a:t> TexDepth = CreateDepthTexture(...);</a:t>
            </a:r>
          </a:p>
          <a:p>
            <a:r>
              <a:rPr lang="en-GB" sz="1700" dirty="0">
                <a:hlinkClick r:id="rId4"/>
              </a:rPr>
              <a:t>GLuint</a:t>
            </a:r>
            <a:r>
              <a:rPr lang="en-GB" sz="1700" dirty="0"/>
              <a:t> TexColor = CreateColorTexture(...);</a:t>
            </a:r>
            <a:br>
              <a:rPr lang="en-GB" sz="1700" dirty="0"/>
            </a:br>
            <a:r>
              <a:rPr lang="en-GB" sz="1700" dirty="0">
                <a:hlinkClick r:id="rId4"/>
              </a:rPr>
              <a:t>GLuint</a:t>
            </a:r>
            <a:r>
              <a:rPr lang="en-GB" sz="1700" dirty="0"/>
              <a:t> framebuffer;</a:t>
            </a:r>
          </a:p>
          <a:p>
            <a:r>
              <a:rPr lang="en-GB" sz="1700" dirty="0"/>
              <a:t>glGenFramebuffers(1, &amp;framebuffer);</a:t>
            </a:r>
          </a:p>
          <a:p>
            <a:r>
              <a:rPr lang="en-GB" sz="1700" dirty="0"/>
              <a:t>glBindFramebuffer(GL_DRAW_FRAMEBUFFER, framebuffer);</a:t>
            </a:r>
          </a:p>
          <a:p>
            <a:r>
              <a:rPr lang="en-GB" sz="1700" dirty="0"/>
              <a:t>glFramebufferTextureMultisampleMultiviewOVR(GL_DRAW_FRAMEBUFFER, GL_DEPTH_ATTACHMENT, TexDepth, 0, NumSamples, 0, NumViews);</a:t>
            </a:r>
          </a:p>
          <a:p>
            <a:r>
              <a:rPr lang="en-GB" sz="1700" dirty="0"/>
              <a:t>glFramebufferTextureMultisampleMultiviewOVR(GL_DRAW_FRAMEBUFFER, GL_COLOR_ATTACHMENT0, TexColor, 0, NumSamples, 0, NumViews);</a:t>
            </a:r>
          </a:p>
        </p:txBody>
      </p:sp>
      <p:sp>
        <p:nvSpPr>
          <p:cNvPr id="5" name="Rectangle 4"/>
          <p:cNvSpPr/>
          <p:nvPr/>
        </p:nvSpPr>
        <p:spPr>
          <a:xfrm>
            <a:off x="2876134" y="6120000"/>
            <a:ext cx="6092031" cy="292388"/>
          </a:xfrm>
          <a:prstGeom prst="rect">
            <a:avLst/>
          </a:prstGeom>
        </p:spPr>
        <p:txBody>
          <a:bodyPr>
            <a:spAutoFit/>
          </a:bodyPr>
          <a:lstStyle/>
          <a:p>
            <a:r>
              <a:rPr lang="en-GB" sz="1300" dirty="0"/>
              <a:t>Code sample for initializing the multiview attachment </a:t>
            </a:r>
          </a:p>
        </p:txBody>
      </p:sp>
    </p:spTree>
    <p:extLst>
      <p:ext uri="{BB962C8B-B14F-4D97-AF65-F5344CB8AC3E}">
        <p14:creationId xmlns:p14="http://schemas.microsoft.com/office/powerpoint/2010/main" val="277217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Calibrating Head Tracking</a:t>
            </a:r>
          </a:p>
        </p:txBody>
      </p:sp>
      <p:sp>
        <p:nvSpPr>
          <p:cNvPr id="3" name="Content Placeholder 2"/>
          <p:cNvSpPr>
            <a:spLocks noGrp="1"/>
          </p:cNvSpPr>
          <p:nvPr>
            <p:ph idx="1"/>
          </p:nvPr>
        </p:nvSpPr>
        <p:spPr/>
        <p:txBody>
          <a:bodyPr/>
          <a:lstStyle/>
          <a:p>
            <a:r>
              <a:rPr lang="en-GB" dirty="0"/>
              <a:t>Head tracking allows the display to update its objects so that it understands that the user is moving the viewport. </a:t>
            </a:r>
            <a:br>
              <a:rPr lang="en-GB" dirty="0"/>
            </a:br>
            <a:br>
              <a:rPr lang="en-GB" dirty="0"/>
            </a:br>
            <a:r>
              <a:rPr lang="en-GB" dirty="0"/>
              <a:t>Once proper head tracking has been established, the issue of locomotion in VR will need to be addressed.</a:t>
            </a:r>
            <a:br>
              <a:rPr lang="en-GB" dirty="0"/>
            </a:br>
            <a:br>
              <a:rPr lang="en-GB" dirty="0"/>
            </a:br>
            <a:r>
              <a:rPr lang="en-GB" dirty="0"/>
              <a:t>As mentioned previously,  accelerometers and gyroscopes are used for accurate head tracking.</a:t>
            </a:r>
          </a:p>
          <a:p>
            <a:endParaRPr lang="en-GB" dirty="0"/>
          </a:p>
          <a:p>
            <a:endParaRPr lang="en-GB" dirty="0"/>
          </a:p>
        </p:txBody>
      </p:sp>
    </p:spTree>
    <p:extLst>
      <p:ext uri="{BB962C8B-B14F-4D97-AF65-F5344CB8AC3E}">
        <p14:creationId xmlns:p14="http://schemas.microsoft.com/office/powerpoint/2010/main" val="253055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Locomotion in Virtual Reality</a:t>
            </a:r>
          </a:p>
        </p:txBody>
      </p:sp>
      <p:sp>
        <p:nvSpPr>
          <p:cNvPr id="3" name="Content Placeholder 2"/>
          <p:cNvSpPr>
            <a:spLocks noGrp="1"/>
          </p:cNvSpPr>
          <p:nvPr>
            <p:ph idx="1"/>
          </p:nvPr>
        </p:nvSpPr>
        <p:spPr/>
        <p:txBody>
          <a:bodyPr/>
          <a:lstStyle/>
          <a:p>
            <a:r>
              <a:rPr lang="en-GB" dirty="0"/>
              <a:t>Movement in VR is one of the primary causes of VR sickness.</a:t>
            </a:r>
            <a:br>
              <a:rPr lang="en-GB" dirty="0"/>
            </a:br>
            <a:br>
              <a:rPr lang="en-GB" dirty="0"/>
            </a:br>
            <a:r>
              <a:rPr lang="en-GB" dirty="0"/>
              <a:t>VR sickness is similar to motion sickness in both symptom and cause.</a:t>
            </a:r>
            <a:br>
              <a:rPr lang="en-GB" dirty="0"/>
            </a:br>
            <a:br>
              <a:rPr lang="en-GB" dirty="0"/>
            </a:br>
            <a:r>
              <a:rPr lang="en-GB" dirty="0"/>
              <a:t>A number of methods have been tried to solve in-game locomotion.</a:t>
            </a:r>
            <a:br>
              <a:rPr lang="en-GB" dirty="0"/>
            </a:br>
            <a:br>
              <a:rPr lang="en-GB" dirty="0"/>
            </a:br>
            <a:r>
              <a:rPr lang="en-GB" dirty="0"/>
              <a:t>Large devices, such as omnidirectional treadmills, have been designed to solve this problem. </a:t>
            </a:r>
          </a:p>
          <a:p>
            <a:endParaRPr lang="en-GB" dirty="0"/>
          </a:p>
          <a:p>
            <a:pPr lvl="1"/>
            <a:endParaRPr lang="en-GB" dirty="0"/>
          </a:p>
        </p:txBody>
      </p:sp>
    </p:spTree>
    <p:extLst>
      <p:ext uri="{BB962C8B-B14F-4D97-AF65-F5344CB8AC3E}">
        <p14:creationId xmlns:p14="http://schemas.microsoft.com/office/powerpoint/2010/main" val="121678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Locomotion in Virtual Reality (continued)</a:t>
            </a:r>
          </a:p>
        </p:txBody>
      </p:sp>
      <p:sp>
        <p:nvSpPr>
          <p:cNvPr id="3" name="Content Placeholder 2"/>
          <p:cNvSpPr>
            <a:spLocks noGrp="1"/>
          </p:cNvSpPr>
          <p:nvPr>
            <p:ph idx="1"/>
          </p:nvPr>
        </p:nvSpPr>
        <p:spPr/>
        <p:txBody>
          <a:bodyPr/>
          <a:lstStyle/>
          <a:p>
            <a:r>
              <a:rPr lang="en-GB" dirty="0"/>
              <a:t>The most common application of locomotion is teleportation, which eliminates motion sickness and dizziness.</a:t>
            </a:r>
            <a:br>
              <a:rPr lang="en-GB" dirty="0"/>
            </a:br>
            <a:br>
              <a:rPr lang="en-GB" dirty="0"/>
            </a:br>
            <a:r>
              <a:rPr lang="en-GB" dirty="0"/>
              <a:t>Teleportation is typically implemented via a quick fade to black, moving the character to the desired position, and fading back up.</a:t>
            </a:r>
            <a:br>
              <a:rPr lang="en-GB" dirty="0"/>
            </a:br>
            <a:br>
              <a:rPr lang="en-GB" dirty="0"/>
            </a:br>
            <a:r>
              <a:rPr lang="en-GB" dirty="0"/>
              <a:t>To use regular locomotion (simulated walking), it should be very basic: no head bobbing, and disabling left/right free rotational movement.</a:t>
            </a:r>
          </a:p>
        </p:txBody>
      </p:sp>
    </p:spTree>
    <p:extLst>
      <p:ext uri="{BB962C8B-B14F-4D97-AF65-F5344CB8AC3E}">
        <p14:creationId xmlns:p14="http://schemas.microsoft.com/office/powerpoint/2010/main" val="323771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Clock Locking</a:t>
            </a:r>
          </a:p>
        </p:txBody>
      </p:sp>
      <p:sp>
        <p:nvSpPr>
          <p:cNvPr id="3" name="Content Placeholder 2"/>
          <p:cNvSpPr>
            <a:spLocks noGrp="1"/>
          </p:cNvSpPr>
          <p:nvPr>
            <p:ph idx="1"/>
          </p:nvPr>
        </p:nvSpPr>
        <p:spPr/>
        <p:txBody>
          <a:bodyPr/>
          <a:lstStyle/>
          <a:p>
            <a:r>
              <a:rPr lang="en-GB" dirty="0"/>
              <a:t>This is done for stability reasons</a:t>
            </a:r>
            <a:br>
              <a:rPr lang="en-GB" dirty="0"/>
            </a:br>
            <a:br>
              <a:rPr lang="en-GB" dirty="0"/>
            </a:br>
            <a:r>
              <a:rPr lang="en-GB" dirty="0"/>
              <a:t>Also saves power, but not as much as reducing work </a:t>
            </a:r>
            <a:br>
              <a:rPr lang="en-GB" dirty="0"/>
            </a:br>
            <a:br>
              <a:rPr lang="en-GB" dirty="0"/>
            </a:br>
            <a:r>
              <a:rPr lang="en-GB" dirty="0"/>
              <a:t>Consider clocking as low as possible </a:t>
            </a:r>
            <a:br>
              <a:rPr lang="en-GB" dirty="0"/>
            </a:br>
            <a:br>
              <a:rPr lang="en-GB" dirty="0"/>
            </a:br>
            <a:r>
              <a:rPr lang="en-GB" dirty="0"/>
              <a:t>Beware of overloading the CPUs </a:t>
            </a:r>
          </a:p>
          <a:p>
            <a:pPr lvl="1"/>
            <a:r>
              <a:rPr lang="en-GB" dirty="0"/>
              <a:t>Use multiple threads </a:t>
            </a:r>
          </a:p>
        </p:txBody>
      </p:sp>
    </p:spTree>
    <p:extLst>
      <p:ext uri="{BB962C8B-B14F-4D97-AF65-F5344CB8AC3E}">
        <p14:creationId xmlns:p14="http://schemas.microsoft.com/office/powerpoint/2010/main" val="184598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Framerate</a:t>
            </a:r>
          </a:p>
        </p:txBody>
      </p:sp>
      <p:sp>
        <p:nvSpPr>
          <p:cNvPr id="3" name="Content Placeholder 2"/>
          <p:cNvSpPr>
            <a:spLocks noGrp="1"/>
          </p:cNvSpPr>
          <p:nvPr>
            <p:ph idx="1"/>
          </p:nvPr>
        </p:nvSpPr>
        <p:spPr/>
        <p:txBody>
          <a:bodyPr/>
          <a:lstStyle/>
          <a:p>
            <a:r>
              <a:rPr lang="en-GB" dirty="0"/>
              <a:t>Framerate, or a lack of consistent one, is another huge cause of discomfort in VR.</a:t>
            </a:r>
            <a:br>
              <a:rPr lang="en-GB" dirty="0"/>
            </a:br>
            <a:br>
              <a:rPr lang="en-GB" dirty="0"/>
            </a:br>
            <a:r>
              <a:rPr lang="en-GB" dirty="0"/>
              <a:t>Must hit a consistently high framerate, which is higher than the refresh rate of the device in use. For most devices, this framerate will need to be 60 FPS. </a:t>
            </a:r>
            <a:br>
              <a:rPr lang="en-GB" dirty="0"/>
            </a:br>
            <a:br>
              <a:rPr lang="en-GB" dirty="0"/>
            </a:br>
            <a:r>
              <a:rPr lang="en-GB" dirty="0"/>
              <a:t>This is because a too low framerate will cause judder or shakiness, as the application tries to catch up to the device’s new position, which is refreshing the display more frequently than the application is.</a:t>
            </a:r>
          </a:p>
          <a:p>
            <a:endParaRPr lang="en-GB" dirty="0"/>
          </a:p>
          <a:p>
            <a:endParaRPr lang="en-GB" dirty="0"/>
          </a:p>
        </p:txBody>
      </p:sp>
    </p:spTree>
    <p:extLst>
      <p:ext uri="{BB962C8B-B14F-4D97-AF65-F5344CB8AC3E}">
        <p14:creationId xmlns:p14="http://schemas.microsoft.com/office/powerpoint/2010/main" val="2268195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 y="295275"/>
            <a:ext cx="11180763" cy="666750"/>
          </a:xfrm>
        </p:spPr>
        <p:txBody>
          <a:bodyPr anchor="b">
            <a:normAutofit/>
          </a:bodyPr>
          <a:lstStyle/>
          <a:p>
            <a:r>
              <a:rPr lang="en-GB" dirty="0"/>
              <a:t>Bandwidth</a:t>
            </a:r>
          </a:p>
        </p:txBody>
      </p:sp>
      <p:graphicFrame>
        <p:nvGraphicFramePr>
          <p:cNvPr id="5" name="Content Placeholder 2">
            <a:extLst>
              <a:ext uri="{FF2B5EF4-FFF2-40B4-BE49-F238E27FC236}">
                <a16:creationId xmlns:a16="http://schemas.microsoft.com/office/drawing/2014/main" id="{3CD6A75A-2FCE-4347-92DA-2404BF9FE687}"/>
              </a:ext>
            </a:extLst>
          </p:cNvPr>
          <p:cNvGraphicFramePr>
            <a:graphicFrameLocks noGrp="1"/>
          </p:cNvGraphicFramePr>
          <p:nvPr>
            <p:ph idx="1"/>
            <p:extLst>
              <p:ext uri="{D42A27DB-BD31-4B8C-83A1-F6EECF244321}">
                <p14:modId xmlns:p14="http://schemas.microsoft.com/office/powerpoint/2010/main" val="718842501"/>
              </p:ext>
            </p:extLst>
          </p:nvPr>
        </p:nvGraphicFramePr>
        <p:xfrm>
          <a:off x="492125" y="1479468"/>
          <a:ext cx="11180762"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08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Interaction and Controls</a:t>
            </a:r>
          </a:p>
        </p:txBody>
      </p:sp>
      <p:sp>
        <p:nvSpPr>
          <p:cNvPr id="3" name="Content Placeholder 2"/>
          <p:cNvSpPr>
            <a:spLocks noGrp="1"/>
          </p:cNvSpPr>
          <p:nvPr>
            <p:ph idx="1"/>
          </p:nvPr>
        </p:nvSpPr>
        <p:spPr/>
        <p:txBody>
          <a:bodyPr vert="horz" lIns="0" tIns="0" rIns="0" bIns="0" rtlCol="0" anchor="t">
            <a:noAutofit/>
          </a:bodyPr>
          <a:lstStyle/>
          <a:p>
            <a:r>
              <a:rPr lang="en-GB" dirty="0">
                <a:ea typeface="ＭＳ Ｐゴシック"/>
              </a:rPr>
              <a:t>A number of different peripherals can be used within VR. This needs careful consideration, as the control schemes vary wildly.</a:t>
            </a:r>
            <a:br>
              <a:rPr lang="en-GB" dirty="0"/>
            </a:br>
            <a:br>
              <a:rPr lang="en-GB" dirty="0"/>
            </a:br>
            <a:r>
              <a:rPr lang="en-GB" dirty="0">
                <a:ea typeface="ＭＳ Ｐゴシック"/>
              </a:rPr>
              <a:t>The HTC Vive has two wands that allow 360 degree freedom of hand movement in a virtual space, as well as the ability to grab game objects and interact with them.</a:t>
            </a:r>
            <a:br>
              <a:rPr lang="en-GB" dirty="0"/>
            </a:br>
            <a:br>
              <a:rPr lang="en-GB" dirty="0"/>
            </a:br>
            <a:r>
              <a:rPr lang="en-GB" dirty="0">
                <a:ea typeface="ＭＳ Ｐゴシック"/>
              </a:rPr>
              <a:t>The Oculus Rift and a few other devices are compatible with conventional gaming controllers.</a:t>
            </a:r>
            <a:br>
              <a:rPr lang="en-GB" dirty="0"/>
            </a:br>
            <a:br>
              <a:rPr lang="en-GB" dirty="0"/>
            </a:br>
            <a:r>
              <a:rPr lang="en-GB" dirty="0">
                <a:ea typeface="ＭＳ Ｐゴシック"/>
              </a:rPr>
              <a:t>The Samsung Gear VR and Google Cardboard have very basic interaction due to their lack of native peripherals. </a:t>
            </a:r>
            <a:endParaRPr lang="en-GB" dirty="0"/>
          </a:p>
        </p:txBody>
      </p:sp>
    </p:spTree>
    <p:extLst>
      <p:ext uri="{BB962C8B-B14F-4D97-AF65-F5344CB8AC3E}">
        <p14:creationId xmlns:p14="http://schemas.microsoft.com/office/powerpoint/2010/main" val="15757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Mixed reality: VR/</a:t>
            </a:r>
            <a:r>
              <a:rPr lang="en-GB"/>
              <a:t>AR the Next </a:t>
            </a:r>
            <a:r>
              <a:rPr lang="en-GB" dirty="0"/>
              <a:t>Frontier?</a:t>
            </a:r>
          </a:p>
        </p:txBody>
      </p:sp>
      <p:sp>
        <p:nvSpPr>
          <p:cNvPr id="6" name="Content Placeholder 4">
            <a:extLst>
              <a:ext uri="{FF2B5EF4-FFF2-40B4-BE49-F238E27FC236}">
                <a16:creationId xmlns:a16="http://schemas.microsoft.com/office/drawing/2014/main" id="{4BE96FED-703B-4144-853F-0B1F0CC11ADD}"/>
              </a:ext>
            </a:extLst>
          </p:cNvPr>
          <p:cNvSpPr txBox="1">
            <a:spLocks/>
          </p:cNvSpPr>
          <p:nvPr/>
        </p:nvSpPr>
        <p:spPr>
          <a:xfrm>
            <a:off x="492125" y="1070517"/>
            <a:ext cx="11180762" cy="4716966"/>
          </a:xfrm>
          <a:prstGeom prst="rect">
            <a:avLst/>
          </a:prstGeom>
        </p:spPr>
        <p:txBody>
          <a:bodyPr vert="horz" lIns="0" tIns="0" rIns="0" bIns="0" numCol="1"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marL="231775" lvl="1" indent="0">
              <a:spcBef>
                <a:spcPts val="600"/>
              </a:spcBef>
              <a:buFont typeface="Arial" panose="020B0604020202020204" pitchFamily="34" charset="0"/>
              <a:buNone/>
            </a:pPr>
            <a:endParaRPr lang="en-GB" sz="2000" dirty="0"/>
          </a:p>
          <a:p>
            <a:pPr lvl="1">
              <a:spcBef>
                <a:spcPts val="600"/>
              </a:spcBef>
            </a:pPr>
            <a:r>
              <a:rPr lang="en-GB" sz="2000" dirty="0"/>
              <a:t>Mixed reality refers to the merging of the real world with the digital one. Augmented and Virtual reality are the primary candidates to achieve this.</a:t>
            </a:r>
          </a:p>
          <a:p>
            <a:pPr lvl="1">
              <a:spcBef>
                <a:spcPts val="600"/>
              </a:spcBef>
            </a:pPr>
            <a:endParaRPr lang="en-GB" sz="2000" dirty="0"/>
          </a:p>
        </p:txBody>
      </p:sp>
      <p:graphicFrame>
        <p:nvGraphicFramePr>
          <p:cNvPr id="12" name="Diagram 1">
            <a:extLst>
              <a:ext uri="{FF2B5EF4-FFF2-40B4-BE49-F238E27FC236}">
                <a16:creationId xmlns:a16="http://schemas.microsoft.com/office/drawing/2014/main" id="{207ED0B0-C02D-4A05-A968-B92F482A49F5}"/>
              </a:ext>
            </a:extLst>
          </p:cNvPr>
          <p:cNvGraphicFramePr/>
          <p:nvPr>
            <p:extLst>
              <p:ext uri="{D42A27DB-BD31-4B8C-83A1-F6EECF244321}">
                <p14:modId xmlns:p14="http://schemas.microsoft.com/office/powerpoint/2010/main" val="221013194"/>
              </p:ext>
            </p:extLst>
          </p:nvPr>
        </p:nvGraphicFramePr>
        <p:xfrm>
          <a:off x="989748" y="2555621"/>
          <a:ext cx="10185516" cy="275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896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Interaction and Controls</a:t>
            </a:r>
          </a:p>
        </p:txBody>
      </p:sp>
      <p:sp>
        <p:nvSpPr>
          <p:cNvPr id="3" name="Content Placeholder 2"/>
          <p:cNvSpPr>
            <a:spLocks noGrp="1"/>
          </p:cNvSpPr>
          <p:nvPr>
            <p:ph idx="1"/>
          </p:nvPr>
        </p:nvSpPr>
        <p:spPr/>
        <p:txBody>
          <a:bodyPr/>
          <a:lstStyle/>
          <a:p>
            <a:r>
              <a:rPr lang="en-GB" dirty="0"/>
              <a:t>Consider the example of FPS below. How would it control with different control schemes? Could you make it work, with even basic controls, without discomfort?</a:t>
            </a:r>
          </a:p>
          <a:p>
            <a:endParaRPr lang="en-GB" dirty="0"/>
          </a:p>
          <a:p>
            <a:endParaRPr lang="en-GB" dirty="0"/>
          </a:p>
        </p:txBody>
      </p:sp>
      <p:pic>
        <p:nvPicPr>
          <p:cNvPr id="1026" name="Picture 2" descr="C:\Users\robsar01\Pictures\Gaming LiB items\Open Source gaming Images\Xonotic_Game_Play_-_Silent_Sie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844" y="2757059"/>
            <a:ext cx="6286315" cy="353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65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Best Practices: Summary</a:t>
            </a:r>
          </a:p>
        </p:txBody>
      </p:sp>
      <p:graphicFrame>
        <p:nvGraphicFramePr>
          <p:cNvPr id="4" name="Content Placeholder 3">
            <a:extLst>
              <a:ext uri="{FF2B5EF4-FFF2-40B4-BE49-F238E27FC236}">
                <a16:creationId xmlns:a16="http://schemas.microsoft.com/office/drawing/2014/main" id="{6CE578F4-79BB-4D56-9F0A-BB93C10D553B}"/>
              </a:ext>
            </a:extLst>
          </p:cNvPr>
          <p:cNvGraphicFramePr>
            <a:graphicFrameLocks noGrp="1"/>
          </p:cNvGraphicFramePr>
          <p:nvPr>
            <p:ph idx="1"/>
            <p:extLst>
              <p:ext uri="{D42A27DB-BD31-4B8C-83A1-F6EECF244321}">
                <p14:modId xmlns:p14="http://schemas.microsoft.com/office/powerpoint/2010/main" val="1989975970"/>
              </p:ext>
            </p:extLst>
          </p:nvPr>
        </p:nvGraphicFramePr>
        <p:xfrm>
          <a:off x="492125" y="1479468"/>
          <a:ext cx="11180762"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6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History of VR</a:t>
            </a:r>
          </a:p>
        </p:txBody>
      </p:sp>
      <p:sp>
        <p:nvSpPr>
          <p:cNvPr id="3" name="Content Placeholder 2"/>
          <p:cNvSpPr>
            <a:spLocks noGrp="1"/>
          </p:cNvSpPr>
          <p:nvPr>
            <p:ph idx="1"/>
          </p:nvPr>
        </p:nvSpPr>
        <p:spPr/>
        <p:txBody>
          <a:bodyPr/>
          <a:lstStyle/>
          <a:p>
            <a:r>
              <a:rPr lang="en-GB" dirty="0"/>
              <a:t>The first use of a digital virtual reality system was Morton Heilig’s Sensorama, in the late 1950s. </a:t>
            </a:r>
            <a:br>
              <a:rPr lang="en-GB" dirty="0"/>
            </a:br>
            <a:br>
              <a:rPr lang="en-GB" dirty="0"/>
            </a:br>
            <a:r>
              <a:rPr lang="en-GB" dirty="0"/>
              <a:t>Ivan Sutherland, with the help of his student Bob Sproull, created what is considered the first virtual reality head-mounted display system in 1968.</a:t>
            </a:r>
            <a:br>
              <a:rPr lang="en-GB" dirty="0"/>
            </a:br>
            <a:br>
              <a:rPr lang="en-GB" dirty="0"/>
            </a:br>
            <a:r>
              <a:rPr lang="en-GB" dirty="0"/>
              <a:t>In 1977, MIT researchers developed the </a:t>
            </a:r>
            <a:br>
              <a:rPr lang="en-GB" dirty="0"/>
            </a:br>
            <a:r>
              <a:rPr lang="en-GB" dirty="0"/>
              <a:t>Aspen Movie Map, which was a crude </a:t>
            </a:r>
            <a:br>
              <a:rPr lang="en-GB" dirty="0"/>
            </a:br>
            <a:r>
              <a:rPr lang="en-GB" dirty="0"/>
              <a:t>virtual simulation of Aspen, Colorado. </a:t>
            </a:r>
            <a:br>
              <a:rPr lang="en-GB" dirty="0"/>
            </a:br>
            <a:br>
              <a:rPr lang="en-GB" dirty="0"/>
            </a:br>
            <a:endParaRPr lang="en-GB" dirty="0"/>
          </a:p>
          <a:p>
            <a:endParaRPr lang="en-GB" dirty="0"/>
          </a:p>
        </p:txBody>
      </p:sp>
      <p:pic>
        <p:nvPicPr>
          <p:cNvPr id="2050" name="Picture 2" descr="C:\Users\robsar01\Pictures\Gaming LiB items\Open Source gaming Images\1024px-Sensorama_patent_fig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0765" y="3340182"/>
            <a:ext cx="2323411" cy="27045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09208" y="6044777"/>
            <a:ext cx="934679" cy="292388"/>
          </a:xfrm>
          <a:prstGeom prst="rect">
            <a:avLst/>
          </a:prstGeom>
        </p:spPr>
        <p:txBody>
          <a:bodyPr wrap="none">
            <a:spAutoFit/>
          </a:bodyPr>
          <a:lstStyle/>
          <a:p>
            <a:r>
              <a:rPr lang="en-GB" sz="1300" dirty="0"/>
              <a:t>Sensorama</a:t>
            </a:r>
          </a:p>
        </p:txBody>
      </p:sp>
    </p:spTree>
    <p:extLst>
      <p:ext uri="{BB962C8B-B14F-4D97-AF65-F5344CB8AC3E}">
        <p14:creationId xmlns:p14="http://schemas.microsoft.com/office/powerpoint/2010/main" val="336586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History of VR</a:t>
            </a:r>
          </a:p>
        </p:txBody>
      </p:sp>
      <p:sp>
        <p:nvSpPr>
          <p:cNvPr id="3" name="Content Placeholder 2"/>
          <p:cNvSpPr>
            <a:spLocks noGrp="1"/>
          </p:cNvSpPr>
          <p:nvPr>
            <p:ph idx="1"/>
          </p:nvPr>
        </p:nvSpPr>
        <p:spPr/>
        <p:txBody>
          <a:bodyPr/>
          <a:lstStyle/>
          <a:p>
            <a:r>
              <a:rPr lang="en-GB" dirty="0"/>
              <a:t>Virtual reality gaming started to take shape in the early 1990s. </a:t>
            </a:r>
            <a:br>
              <a:rPr lang="en-GB" dirty="0"/>
            </a:br>
            <a:br>
              <a:rPr lang="en-GB" dirty="0"/>
            </a:br>
            <a:r>
              <a:rPr lang="en-GB" dirty="0"/>
              <a:t>In 1992, Jonathan Waldern, a PhD researcher, launched Virtuality, the first mass-produced, networked, multiplayer VR location-based entertainment system.</a:t>
            </a:r>
            <a:br>
              <a:rPr lang="en-GB" dirty="0"/>
            </a:br>
            <a:br>
              <a:rPr lang="en-GB" dirty="0"/>
            </a:br>
            <a:r>
              <a:rPr lang="en-GB" dirty="0">
                <a:hlinkClick r:id="rId3"/>
              </a:rPr>
              <a:t>Nintendo</a:t>
            </a:r>
            <a:r>
              <a:rPr lang="en-GB" dirty="0"/>
              <a:t> jumped into the VR gaming scene </a:t>
            </a:r>
            <a:br>
              <a:rPr lang="en-GB" dirty="0"/>
            </a:br>
            <a:r>
              <a:rPr lang="en-GB" dirty="0"/>
              <a:t>in 1995 with the HMD gaming system Virtual Boy. </a:t>
            </a:r>
          </a:p>
          <a:p>
            <a:endParaRPr lang="en-GB" dirty="0"/>
          </a:p>
          <a:p>
            <a:br>
              <a:rPr lang="en-GB" dirty="0"/>
            </a:br>
            <a:endParaRPr lang="en-GB" dirty="0"/>
          </a:p>
        </p:txBody>
      </p:sp>
      <p:pic>
        <p:nvPicPr>
          <p:cNvPr id="3074" name="Picture 2" descr="C:\Users\robsar01\Pictures\Gaming LiB items\Open Source gaming Images\1280px-Virtual-Boy-Controll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7931" y="3543285"/>
            <a:ext cx="2521378" cy="2133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4200" y="5748889"/>
            <a:ext cx="3962400" cy="492443"/>
          </a:xfrm>
          <a:prstGeom prst="rect">
            <a:avLst/>
          </a:prstGeom>
        </p:spPr>
        <p:txBody>
          <a:bodyPr wrap="square">
            <a:spAutoFit/>
          </a:bodyPr>
          <a:lstStyle/>
          <a:p>
            <a:r>
              <a:rPr lang="en-GB" sz="1300" dirty="0"/>
              <a:t>The Virtual Boy used a controller with a headset, which led to uncomfortable user experiences.</a:t>
            </a:r>
          </a:p>
        </p:txBody>
      </p:sp>
    </p:spTree>
    <p:extLst>
      <p:ext uri="{BB962C8B-B14F-4D97-AF65-F5344CB8AC3E}">
        <p14:creationId xmlns:p14="http://schemas.microsoft.com/office/powerpoint/2010/main" val="344281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VR Systems</a:t>
            </a:r>
          </a:p>
        </p:txBody>
      </p:sp>
      <p:sp>
        <p:nvSpPr>
          <p:cNvPr id="3" name="Content Placeholder 2"/>
          <p:cNvSpPr>
            <a:spLocks noGrp="1"/>
          </p:cNvSpPr>
          <p:nvPr>
            <p:ph idx="1"/>
          </p:nvPr>
        </p:nvSpPr>
        <p:spPr>
          <a:xfrm>
            <a:off x="483866" y="1440000"/>
            <a:ext cx="6907535" cy="4680000"/>
          </a:xfrm>
        </p:spPr>
        <p:txBody>
          <a:bodyPr/>
          <a:lstStyle/>
          <a:p>
            <a:r>
              <a:rPr lang="en-GB" dirty="0"/>
              <a:t>There are a number of different systems that VR can follow:</a:t>
            </a:r>
            <a:endParaRPr lang="en-GB" sz="1600" dirty="0"/>
          </a:p>
          <a:p>
            <a:pPr lvl="1"/>
            <a:r>
              <a:rPr lang="en-GB" dirty="0"/>
              <a:t>Immersive VR: These systems are often equipped with </a:t>
            </a:r>
            <a:r>
              <a:rPr lang="en-GB"/>
              <a:t>a Head-mounted Display </a:t>
            </a:r>
            <a:r>
              <a:rPr lang="en-GB" dirty="0"/>
              <a:t>(HMD)</a:t>
            </a:r>
          </a:p>
          <a:p>
            <a:pPr lvl="1"/>
            <a:r>
              <a:rPr lang="en-GB"/>
              <a:t>Non-immersive VR</a:t>
            </a:r>
            <a:r>
              <a:rPr lang="en-GB" dirty="0"/>
              <a:t>:  A system in which only a subset of senses are subsumed, or the senses are only partially subsumed</a:t>
            </a:r>
          </a:p>
          <a:p>
            <a:pPr lvl="1"/>
            <a:r>
              <a:rPr lang="en-GB" dirty="0"/>
              <a:t>Telepresence</a:t>
            </a:r>
            <a:r>
              <a:rPr lang="en-GB"/>
              <a:t>: A technology </a:t>
            </a:r>
            <a:r>
              <a:rPr lang="en-GB" dirty="0"/>
              <a:t>links remote sensors in the </a:t>
            </a:r>
            <a:br>
              <a:rPr lang="en-GB" dirty="0"/>
            </a:br>
            <a:r>
              <a:rPr lang="en-GB" dirty="0"/>
              <a:t>real world with the senses of a </a:t>
            </a:r>
            <a:r>
              <a:rPr lang="en-GB"/>
              <a:t>human operator</a:t>
            </a:r>
            <a:endParaRPr lang="en-GB" dirty="0"/>
          </a:p>
          <a:p>
            <a:pPr lvl="1"/>
            <a:r>
              <a:rPr lang="en-GB" dirty="0"/>
              <a:t>Distributed VR</a:t>
            </a:r>
            <a:r>
              <a:rPr lang="en-GB"/>
              <a:t>: A simulated </a:t>
            </a:r>
            <a:r>
              <a:rPr lang="en-GB" dirty="0"/>
              <a:t>world that runs not on one </a:t>
            </a:r>
            <a:br>
              <a:rPr lang="en-GB" dirty="0"/>
            </a:br>
            <a:r>
              <a:rPr lang="en-GB" dirty="0"/>
              <a:t>computer system, but </a:t>
            </a:r>
            <a:r>
              <a:rPr lang="en-GB"/>
              <a:t>on several</a:t>
            </a:r>
            <a:endParaRPr lang="en-GB" dirty="0"/>
          </a:p>
          <a:p>
            <a:endParaRPr lang="en-GB" dirty="0"/>
          </a:p>
        </p:txBody>
      </p:sp>
      <p:pic>
        <p:nvPicPr>
          <p:cNvPr id="4098" name="Picture 2" descr="C:\Users\robsar01\Pictures\Gaming LiB items\Open Source gaming Images\AC89-0437-20_a.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1600200"/>
            <a:ext cx="2911746" cy="2917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03522" y="4800600"/>
            <a:ext cx="2706703" cy="292388"/>
          </a:xfrm>
          <a:prstGeom prst="rect">
            <a:avLst/>
          </a:prstGeom>
        </p:spPr>
        <p:txBody>
          <a:bodyPr wrap="none">
            <a:spAutoFit/>
          </a:bodyPr>
          <a:lstStyle/>
          <a:p>
            <a:r>
              <a:rPr lang="en-GB" sz="1300" dirty="0"/>
              <a:t>A historical example of immersive VR</a:t>
            </a:r>
          </a:p>
        </p:txBody>
      </p:sp>
    </p:spTree>
    <p:extLst>
      <p:ext uri="{BB962C8B-B14F-4D97-AF65-F5344CB8AC3E}">
        <p14:creationId xmlns:p14="http://schemas.microsoft.com/office/powerpoint/2010/main" val="388063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Current VR/AR Products</a:t>
            </a:r>
          </a:p>
        </p:txBody>
      </p:sp>
      <p:graphicFrame>
        <p:nvGraphicFramePr>
          <p:cNvPr id="5" name="Table 2"/>
          <p:cNvGraphicFramePr>
            <a:graphicFrameLocks noGrp="1"/>
          </p:cNvGraphicFramePr>
          <p:nvPr>
            <p:extLst>
              <p:ext uri="{D42A27DB-BD31-4B8C-83A1-F6EECF244321}">
                <p14:modId xmlns:p14="http://schemas.microsoft.com/office/powerpoint/2010/main" val="490479035"/>
              </p:ext>
            </p:extLst>
          </p:nvPr>
        </p:nvGraphicFramePr>
        <p:xfrm>
          <a:off x="1150218" y="1254047"/>
          <a:ext cx="9891564" cy="4687160"/>
        </p:xfrm>
        <a:graphic>
          <a:graphicData uri="http://schemas.openxmlformats.org/drawingml/2006/table">
            <a:tbl>
              <a:tblPr firstRow="1" bandRow="1">
                <a:tableStyleId>{5C22544A-7EE6-4342-B048-85BDC9FD1C3A}</a:tableStyleId>
              </a:tblPr>
              <a:tblGrid>
                <a:gridCol w="3711052">
                  <a:extLst>
                    <a:ext uri="{9D8B030D-6E8A-4147-A177-3AD203B41FA5}">
                      <a16:colId xmlns:a16="http://schemas.microsoft.com/office/drawing/2014/main" val="20000"/>
                    </a:ext>
                  </a:extLst>
                </a:gridCol>
                <a:gridCol w="6180512">
                  <a:extLst>
                    <a:ext uri="{9D8B030D-6E8A-4147-A177-3AD203B41FA5}">
                      <a16:colId xmlns:a16="http://schemas.microsoft.com/office/drawing/2014/main" val="20002"/>
                    </a:ext>
                  </a:extLst>
                </a:gridCol>
              </a:tblGrid>
              <a:tr h="496820">
                <a:tc>
                  <a:txBody>
                    <a:bodyPr/>
                    <a:lstStyle/>
                    <a:p>
                      <a:r>
                        <a:rPr lang="en-GB" sz="2600" dirty="0"/>
                        <a:t>Name</a:t>
                      </a:r>
                    </a:p>
                  </a:txBody>
                  <a:tcPr marL="100326" marR="100326" marT="50162" marB="50162"/>
                </a:tc>
                <a:tc>
                  <a:txBody>
                    <a:bodyPr/>
                    <a:lstStyle/>
                    <a:p>
                      <a:r>
                        <a:rPr lang="en-GB" sz="2600" dirty="0"/>
                        <a:t>Features</a:t>
                      </a:r>
                    </a:p>
                  </a:txBody>
                  <a:tcPr marL="100326" marR="100326" marT="50162" marB="50162"/>
                </a:tc>
                <a:extLst>
                  <a:ext uri="{0D108BD9-81ED-4DB2-BD59-A6C34878D82A}">
                    <a16:rowId xmlns:a16="http://schemas.microsoft.com/office/drawing/2014/main" val="10000"/>
                  </a:ext>
                </a:extLst>
              </a:tr>
              <a:tr h="762640">
                <a:tc>
                  <a:txBody>
                    <a:bodyPr/>
                    <a:lstStyle/>
                    <a:p>
                      <a:r>
                        <a:rPr lang="en-GB" sz="2600" b="0" dirty="0"/>
                        <a:t>HTC Vive</a:t>
                      </a:r>
                    </a:p>
                  </a:txBody>
                  <a:tcPr marL="100326" marR="100326" marT="50162" marB="50162"/>
                </a:tc>
                <a:tc>
                  <a:txBody>
                    <a:bodyPr/>
                    <a:lstStyle/>
                    <a:p>
                      <a:r>
                        <a:rPr lang="en-GB" sz="1600" b="0" dirty="0">
                          <a:solidFill>
                            <a:schemeClr val="tx1"/>
                          </a:solidFill>
                        </a:rPr>
                        <a:t>Tethered</a:t>
                      </a:r>
                      <a:r>
                        <a:rPr lang="en-GB" sz="1600" b="0" dirty="0"/>
                        <a:t> device, 90Hz refresh rate, </a:t>
                      </a:r>
                      <a:r>
                        <a:rPr lang="en-GB" sz="1600" b="0" i="0" kern="1200" dirty="0">
                          <a:solidFill>
                            <a:schemeClr val="dk1"/>
                          </a:solidFill>
                          <a:effectLst/>
                          <a:latin typeface="+mn-lt"/>
                          <a:ea typeface="+mn-ea"/>
                          <a:cs typeface="+mn-cs"/>
                        </a:rPr>
                        <a:t>1080 × 1200 resolution lens, </a:t>
                      </a:r>
                      <a:r>
                        <a:rPr lang="en-GB" sz="1600" b="0" i="0" kern="1200" baseline="0" dirty="0">
                          <a:solidFill>
                            <a:schemeClr val="dk1"/>
                          </a:solidFill>
                          <a:effectLst/>
                          <a:latin typeface="+mn-lt"/>
                          <a:ea typeface="+mn-ea"/>
                          <a:cs typeface="+mn-cs"/>
                        </a:rPr>
                        <a:t>accelerometer, magnetometer, 360-degree positional tracking</a:t>
                      </a:r>
                      <a:endParaRPr lang="en-GB" sz="1600" b="0" dirty="0"/>
                    </a:p>
                  </a:txBody>
                  <a:tcPr marL="100326" marR="100326" marT="50162" marB="50162"/>
                </a:tc>
                <a:extLst>
                  <a:ext uri="{0D108BD9-81ED-4DB2-BD59-A6C34878D82A}">
                    <a16:rowId xmlns:a16="http://schemas.microsoft.com/office/drawing/2014/main" val="10001"/>
                  </a:ext>
                </a:extLst>
              </a:tr>
              <a:tr h="557729">
                <a:tc>
                  <a:txBody>
                    <a:bodyPr/>
                    <a:lstStyle/>
                    <a:p>
                      <a:r>
                        <a:rPr lang="en-GB" sz="2600" b="0" dirty="0">
                          <a:solidFill>
                            <a:schemeClr val="tx1"/>
                          </a:solidFill>
                        </a:rPr>
                        <a:t>Oculus Rift S</a:t>
                      </a:r>
                    </a:p>
                  </a:txBody>
                  <a:tcPr marL="100326" marR="100326" marT="50162" marB="50162"/>
                </a:tc>
                <a:tc>
                  <a:txBody>
                    <a:bodyPr/>
                    <a:lstStyle/>
                    <a:p>
                      <a:r>
                        <a:rPr lang="en-GB" sz="1600" b="0" dirty="0">
                          <a:solidFill>
                            <a:schemeClr val="tx1"/>
                          </a:solidFill>
                        </a:rPr>
                        <a:t>Tethered device, 80Hz refresh rate, Fast-switch LCD</a:t>
                      </a:r>
                      <a:r>
                        <a:rPr lang="en-GB" sz="1600" b="0" i="0" kern="1200" dirty="0">
                          <a:solidFill>
                            <a:schemeClr val="tx1"/>
                          </a:solidFill>
                          <a:effectLst/>
                          <a:latin typeface="+mn-lt"/>
                          <a:ea typeface="+mn-ea"/>
                          <a:cs typeface="+mn-cs"/>
                        </a:rPr>
                        <a:t> 2560 × 1440 per eye, accelerometer, laser position sensor, 5 built-in cameras</a:t>
                      </a:r>
                      <a:endParaRPr lang="en-GB" sz="1600" b="0" dirty="0">
                        <a:solidFill>
                          <a:schemeClr val="tx1"/>
                        </a:solidFill>
                      </a:endParaRPr>
                    </a:p>
                  </a:txBody>
                  <a:tcPr marL="100326" marR="100326" marT="50162" marB="50162"/>
                </a:tc>
                <a:extLst>
                  <a:ext uri="{0D108BD9-81ED-4DB2-BD59-A6C34878D82A}">
                    <a16:rowId xmlns:a16="http://schemas.microsoft.com/office/drawing/2014/main" val="10002"/>
                  </a:ext>
                </a:extLst>
              </a:tr>
              <a:tr h="557729">
                <a:tc>
                  <a:txBody>
                    <a:bodyPr/>
                    <a:lstStyle/>
                    <a:p>
                      <a:r>
                        <a:rPr lang="en-GB" sz="2600" b="0" dirty="0"/>
                        <a:t>PlayStation VR</a:t>
                      </a:r>
                    </a:p>
                  </a:txBody>
                  <a:tcPr marL="100326" marR="100326" marT="50162" marB="50162"/>
                </a:tc>
                <a:tc>
                  <a:txBody>
                    <a:bodyPr/>
                    <a:lstStyle/>
                    <a:p>
                      <a:r>
                        <a:rPr lang="en-GB" sz="1600" b="0" dirty="0">
                          <a:solidFill>
                            <a:schemeClr val="tx1"/>
                          </a:solidFill>
                        </a:rPr>
                        <a:t>Tethered</a:t>
                      </a:r>
                      <a:r>
                        <a:rPr lang="en-GB" sz="1600" b="0" dirty="0"/>
                        <a:t> device,120Hz</a:t>
                      </a:r>
                      <a:r>
                        <a:rPr lang="en-GB" sz="1600" b="0" baseline="0" dirty="0"/>
                        <a:t> refresh rate, </a:t>
                      </a:r>
                      <a:r>
                        <a:rPr lang="en-GB" sz="1600" b="0" i="0" kern="1200" dirty="0">
                          <a:solidFill>
                            <a:schemeClr val="dk1"/>
                          </a:solidFill>
                          <a:effectLst/>
                          <a:latin typeface="+mn-lt"/>
                          <a:ea typeface="+mn-ea"/>
                          <a:cs typeface="+mn-cs"/>
                        </a:rPr>
                        <a:t>960×RGB×1080 per eye, accelerometer, gyroscope, PlayStation Eye tracking system</a:t>
                      </a:r>
                      <a:endParaRPr lang="en-GB" sz="1600" b="0" dirty="0"/>
                    </a:p>
                  </a:txBody>
                  <a:tcPr marL="100326" marR="100326" marT="50162" marB="50162"/>
                </a:tc>
                <a:extLst>
                  <a:ext uri="{0D108BD9-81ED-4DB2-BD59-A6C34878D82A}">
                    <a16:rowId xmlns:a16="http://schemas.microsoft.com/office/drawing/2014/main" val="10003"/>
                  </a:ext>
                </a:extLst>
              </a:tr>
              <a:tr h="496820">
                <a:tc>
                  <a:txBody>
                    <a:bodyPr/>
                    <a:lstStyle/>
                    <a:p>
                      <a:r>
                        <a:rPr lang="en-GB" sz="2600" b="0" dirty="0">
                          <a:solidFill>
                            <a:schemeClr val="tx1"/>
                          </a:solidFill>
                        </a:rPr>
                        <a:t>Oculus Quest</a:t>
                      </a:r>
                    </a:p>
                  </a:txBody>
                  <a:tcPr marL="100326" marR="100326" marT="50162" marB="50162"/>
                </a:tc>
                <a:tc>
                  <a:txBody>
                    <a:bodyPr/>
                    <a:lstStyle/>
                    <a:p>
                      <a:r>
                        <a:rPr lang="en-GB" sz="1600" b="0" dirty="0">
                          <a:solidFill>
                            <a:schemeClr val="tx1"/>
                          </a:solidFill>
                        </a:rPr>
                        <a:t>Untethered device, 72Hz refresh rate, PenTile OLED 1400 x 1600 per eye, accelerometer, gyroscope, 4 built-in cameras, 128 GB of memory, 6 degrees of freedom </a:t>
                      </a:r>
                    </a:p>
                  </a:txBody>
                  <a:tcPr marL="100326" marR="100326" marT="50162" marB="50162"/>
                </a:tc>
                <a:extLst>
                  <a:ext uri="{0D108BD9-81ED-4DB2-BD59-A6C34878D82A}">
                    <a16:rowId xmlns:a16="http://schemas.microsoft.com/office/drawing/2014/main" val="10005"/>
                  </a:ext>
                </a:extLst>
              </a:tr>
              <a:tr h="789014">
                <a:tc>
                  <a:txBody>
                    <a:bodyPr/>
                    <a:lstStyle/>
                    <a:p>
                      <a:r>
                        <a:rPr lang="en-GB" sz="2600" b="0" dirty="0"/>
                        <a:t>Hololens 2 AR</a:t>
                      </a:r>
                    </a:p>
                  </a:txBody>
                  <a:tcPr marL="100326" marR="100326" marT="50162" marB="50162"/>
                </a:tc>
                <a:tc>
                  <a:txBody>
                    <a:bodyPr/>
                    <a:lstStyle/>
                    <a:p>
                      <a:r>
                        <a:rPr lang="en-GB" sz="1600" b="0" i="0" kern="1200" dirty="0">
                          <a:solidFill>
                            <a:schemeClr val="tx1"/>
                          </a:solidFill>
                          <a:effectLst/>
                          <a:latin typeface="+mn-lt"/>
                          <a:ea typeface="+mn-ea"/>
                          <a:cs typeface="+mn-cs"/>
                        </a:rPr>
                        <a:t>Untethered</a:t>
                      </a:r>
                      <a:r>
                        <a:rPr lang="en-GB" sz="1600" b="0" i="0" kern="1200" dirty="0">
                          <a:solidFill>
                            <a:schemeClr val="dk1"/>
                          </a:solidFill>
                          <a:effectLst/>
                          <a:latin typeface="+mn-lt"/>
                          <a:ea typeface="+mn-ea"/>
                          <a:cs typeface="+mn-cs"/>
                        </a:rPr>
                        <a:t> device, see-through holographic lenses,</a:t>
                      </a:r>
                      <a:r>
                        <a:rPr lang="en-GB" sz="1600" b="0" i="0" kern="1200" baseline="0" dirty="0">
                          <a:solidFill>
                            <a:schemeClr val="dk1"/>
                          </a:solidFill>
                          <a:effectLst/>
                          <a:latin typeface="+mn-lt"/>
                          <a:ea typeface="+mn-ea"/>
                          <a:cs typeface="+mn-cs"/>
                        </a:rPr>
                        <a:t> 2K 3:2 light engines in each eye, 1080p video, Head tracking, Eye tracking, 6 degrees of freedom</a:t>
                      </a:r>
                      <a:endParaRPr lang="en-GB" sz="1800" b="0" dirty="0"/>
                    </a:p>
                  </a:txBody>
                  <a:tcPr marL="100326" marR="100326" marT="50162" marB="50162"/>
                </a:tc>
                <a:extLst>
                  <a:ext uri="{0D108BD9-81ED-4DB2-BD59-A6C34878D82A}">
                    <a16:rowId xmlns:a16="http://schemas.microsoft.com/office/drawing/2014/main" val="10006"/>
                  </a:ext>
                </a:extLst>
              </a:tr>
              <a:tr h="572219">
                <a:tc>
                  <a:txBody>
                    <a:bodyPr/>
                    <a:lstStyle/>
                    <a:p>
                      <a:r>
                        <a:rPr lang="en-GB" sz="2600" b="0" dirty="0"/>
                        <a:t>Google Cardboard</a:t>
                      </a:r>
                    </a:p>
                  </a:txBody>
                  <a:tcPr marL="100326" marR="100326" marT="50162" marB="50162"/>
                </a:tc>
                <a:tc>
                  <a:txBody>
                    <a:bodyPr/>
                    <a:lstStyle/>
                    <a:p>
                      <a:r>
                        <a:rPr lang="en-GB" sz="1600" b="0" dirty="0"/>
                        <a:t>For </a:t>
                      </a:r>
                      <a:r>
                        <a:rPr lang="en-GB" sz="1600" b="0" dirty="0">
                          <a:solidFill>
                            <a:schemeClr val="tx1"/>
                          </a:solidFill>
                        </a:rPr>
                        <a:t>untethered</a:t>
                      </a:r>
                      <a:r>
                        <a:rPr lang="en-GB" sz="1600" b="0" dirty="0"/>
                        <a:t> devices, work</a:t>
                      </a:r>
                      <a:r>
                        <a:rPr lang="en-GB" sz="1600" b="0" baseline="0" dirty="0"/>
                        <a:t>s with Galaxy S6 phones. Phone-specific specs.</a:t>
                      </a:r>
                      <a:endParaRPr lang="en-GB" sz="1600" b="0" dirty="0"/>
                    </a:p>
                  </a:txBody>
                  <a:tcPr marL="100326" marR="100326" marT="50162" marB="50162"/>
                </a:tc>
                <a:extLst>
                  <a:ext uri="{0D108BD9-81ED-4DB2-BD59-A6C34878D82A}">
                    <a16:rowId xmlns:a16="http://schemas.microsoft.com/office/drawing/2014/main" val="1607549924"/>
                  </a:ext>
                </a:extLst>
              </a:tr>
            </a:tbl>
          </a:graphicData>
        </a:graphic>
      </p:graphicFrame>
    </p:spTree>
    <p:extLst>
      <p:ext uri="{BB962C8B-B14F-4D97-AF65-F5344CB8AC3E}">
        <p14:creationId xmlns:p14="http://schemas.microsoft.com/office/powerpoint/2010/main" val="272883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Working with VR: Games</a:t>
            </a:r>
          </a:p>
        </p:txBody>
      </p:sp>
      <p:sp>
        <p:nvSpPr>
          <p:cNvPr id="3" name="Content Placeholder 2"/>
          <p:cNvSpPr>
            <a:spLocks noGrp="1"/>
          </p:cNvSpPr>
          <p:nvPr>
            <p:ph idx="1"/>
          </p:nvPr>
        </p:nvSpPr>
        <p:spPr/>
        <p:txBody>
          <a:bodyPr/>
          <a:lstStyle/>
          <a:p>
            <a:r>
              <a:rPr lang="en-GB"/>
              <a:t>Development for VR </a:t>
            </a:r>
            <a:r>
              <a:rPr lang="en-GB" dirty="0"/>
              <a:t>has largely revolved around shorter experiences.</a:t>
            </a:r>
            <a:br>
              <a:rPr lang="en-GB" dirty="0"/>
            </a:br>
            <a:br>
              <a:rPr lang="en-GB" dirty="0"/>
            </a:br>
            <a:r>
              <a:rPr lang="en-GB" dirty="0"/>
              <a:t>Most experiences are changing the very fundamental aspects of typical game design.</a:t>
            </a:r>
            <a:br>
              <a:rPr lang="en-GB" dirty="0"/>
            </a:br>
            <a:br>
              <a:rPr lang="en-GB" dirty="0"/>
            </a:br>
            <a:r>
              <a:rPr lang="en-GB" dirty="0"/>
              <a:t>Graphical fidelity</a:t>
            </a:r>
            <a:r>
              <a:rPr lang="en-GB"/>
              <a:t>, framerate </a:t>
            </a:r>
            <a:r>
              <a:rPr lang="en-GB" dirty="0"/>
              <a:t>and locomotion </a:t>
            </a:r>
            <a:br>
              <a:rPr lang="en-GB" dirty="0"/>
            </a:br>
            <a:r>
              <a:rPr lang="en-GB" dirty="0"/>
              <a:t>need to work seamlessly and perfectly. </a:t>
            </a:r>
          </a:p>
          <a:p>
            <a:endParaRPr lang="en-GB" dirty="0"/>
          </a:p>
        </p:txBody>
      </p:sp>
      <p:pic>
        <p:nvPicPr>
          <p:cNvPr id="5123" name="Picture 3" descr="C:\Users\robsar01\Pictures\Gaming LiB items\Open Source gaming Images\Open-Source-VR-HDK2-headset-mai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29294" y="3323077"/>
            <a:ext cx="4263505" cy="262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4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Mobile VR</a:t>
            </a:r>
          </a:p>
        </p:txBody>
      </p:sp>
      <p:sp>
        <p:nvSpPr>
          <p:cNvPr id="5" name="Content Placeholder 4"/>
          <p:cNvSpPr>
            <a:spLocks noGrp="1"/>
          </p:cNvSpPr>
          <p:nvPr>
            <p:ph idx="1"/>
          </p:nvPr>
        </p:nvSpPr>
        <p:spPr/>
        <p:txBody>
          <a:bodyPr/>
          <a:lstStyle/>
          <a:p>
            <a:r>
              <a:rPr lang="en-GB" dirty="0"/>
              <a:t>Mobile VR utilizes existing mobile phone hardware as the viewport and processing unit. </a:t>
            </a:r>
            <a:br>
              <a:rPr lang="en-GB" dirty="0"/>
            </a:br>
            <a:br>
              <a:rPr lang="en-GB" dirty="0"/>
            </a:br>
            <a:r>
              <a:rPr lang="en-GB" dirty="0"/>
              <a:t>This allows the VR headset to utilize the different hardware features of mobile phones, such as the on-board accelerometers.</a:t>
            </a:r>
            <a:br>
              <a:rPr lang="en-GB" dirty="0"/>
            </a:br>
            <a:br>
              <a:rPr lang="en-GB" dirty="0"/>
            </a:br>
            <a:r>
              <a:rPr lang="en-GB" dirty="0"/>
              <a:t>It is important to note that, due to the </a:t>
            </a:r>
            <a:br>
              <a:rPr lang="en-GB" dirty="0"/>
            </a:br>
            <a:r>
              <a:rPr lang="en-GB" dirty="0"/>
              <a:t>varying resolution of mobile phones, most Mobile VR </a:t>
            </a:r>
            <a:br>
              <a:rPr lang="en-GB" dirty="0"/>
            </a:br>
            <a:r>
              <a:rPr lang="en-GB" dirty="0"/>
              <a:t>headsets are limited to a few models.</a:t>
            </a:r>
          </a:p>
          <a:p>
            <a:endParaRPr lang="en-GB"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4614" y="3314716"/>
            <a:ext cx="3047582" cy="2678539"/>
          </a:xfrm>
          <a:prstGeom prst="rect">
            <a:avLst/>
          </a:prstGeom>
        </p:spPr>
      </p:pic>
    </p:spTree>
    <p:extLst>
      <p:ext uri="{BB962C8B-B14F-4D97-AF65-F5344CB8AC3E}">
        <p14:creationId xmlns:p14="http://schemas.microsoft.com/office/powerpoint/2010/main" val="1680623486"/>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948FD0CE43194F9064D163C1EC933F" ma:contentTypeVersion="9" ma:contentTypeDescription="Create a new document." ma:contentTypeScope="" ma:versionID="acb1c84a5646c32b6299576989852d01">
  <xsd:schema xmlns:xsd="http://www.w3.org/2001/XMLSchema" xmlns:xs="http://www.w3.org/2001/XMLSchema" xmlns:p="http://schemas.microsoft.com/office/2006/metadata/properties" xmlns:ns2="430d80a9-31cc-46ed-8f29-0c9a3125b5f7" xmlns:ns3="87052e50-95fe-4580-809a-4d5e3368b379" targetNamespace="http://schemas.microsoft.com/office/2006/metadata/properties" ma:root="true" ma:fieldsID="4653be79a478d2cda60cf66f223902f0" ns2:_="" ns3:_="">
    <xsd:import namespace="430d80a9-31cc-46ed-8f29-0c9a3125b5f7"/>
    <xsd:import namespace="87052e50-95fe-4580-809a-4d5e3368b3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d80a9-31cc-46ed-8f29-0c9a3125b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052e50-95fe-4580-809a-4d5e3368b3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6F3D9-27DD-4F07-9983-380B33535F9E}">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87052e50-95fe-4580-809a-4d5e3368b379"/>
    <ds:schemaRef ds:uri="430d80a9-31cc-46ed-8f29-0c9a3125b5f7"/>
  </ds:schemaRefs>
</ds:datastoreItem>
</file>

<file path=customXml/itemProps2.xml><?xml version="1.0" encoding="utf-8"?>
<ds:datastoreItem xmlns:ds="http://schemas.openxmlformats.org/officeDocument/2006/customXml" ds:itemID="{EA780665-6AB3-40CE-B9DB-5B2DEA956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d80a9-31cc-46ed-8f29-0c9a3125b5f7"/>
    <ds:schemaRef ds:uri="87052e50-95fe-4580-809a-4d5e3368b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F4DB20-F02C-4139-BE14-4D908EF1B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4809</Words>
  <Application>Microsoft Office PowerPoint</Application>
  <PresentationFormat>Widescreen</PresentationFormat>
  <Paragraphs>281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ARM PPT template 2017_Confidential</vt:lpstr>
      <vt:lpstr>Mixed Reality</vt:lpstr>
      <vt:lpstr>Module Syllabus</vt:lpstr>
      <vt:lpstr>Mixed reality: VR/AR the Next Frontier?</vt:lpstr>
      <vt:lpstr>History of VR</vt:lpstr>
      <vt:lpstr>History of VR</vt:lpstr>
      <vt:lpstr>Types of VR Systems</vt:lpstr>
      <vt:lpstr>Current VR/AR Products</vt:lpstr>
      <vt:lpstr>Working with VR: Games</vt:lpstr>
      <vt:lpstr>Mobile VR</vt:lpstr>
      <vt:lpstr>Mobile VR </vt:lpstr>
      <vt:lpstr>The VR Rendering Pipeline </vt:lpstr>
      <vt:lpstr>Frame Pipelining</vt:lpstr>
      <vt:lpstr>Fundamentals of Stereoscopic Rendering</vt:lpstr>
      <vt:lpstr>Fundamentals of Stereoscopic Rendering</vt:lpstr>
      <vt:lpstr>Calibrating Eye Tracking</vt:lpstr>
      <vt:lpstr>Calibrating Eye Tracking</vt:lpstr>
      <vt:lpstr>Lenses</vt:lpstr>
      <vt:lpstr>Distortion</vt:lpstr>
      <vt:lpstr>Distortion Shaders</vt:lpstr>
      <vt:lpstr>Chromatic Aberration</vt:lpstr>
      <vt:lpstr>Anti-aliasing</vt:lpstr>
      <vt:lpstr>Multiview Rendering and Multi-sampling</vt:lpstr>
      <vt:lpstr>Calibrating Head Tracking</vt:lpstr>
      <vt:lpstr>Locomotion in Virtual Reality</vt:lpstr>
      <vt:lpstr>Locomotion in Virtual Reality (continued)</vt:lpstr>
      <vt:lpstr>Clock Locking</vt:lpstr>
      <vt:lpstr>Framerate</vt:lpstr>
      <vt:lpstr>Bandwidth</vt:lpstr>
      <vt:lpstr>Interaction and Controls</vt:lpstr>
      <vt:lpstr>Interaction and Controls</vt:lpstr>
      <vt:lpstr>Best Practices: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2020-09-23T15:20:48Z</dcterms:created>
  <dcterms:modified xsi:type="dcterms:W3CDTF">2021-11-02T12:22:42Z</dcterms:modified>
</cp:coreProperties>
</file>