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3"/>
  </p:notesMasterIdLst>
  <p:handoutMasterIdLst>
    <p:handoutMasterId r:id="rId34"/>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375" r:id="rId21"/>
    <p:sldId id="272" r:id="rId22"/>
    <p:sldId id="273" r:id="rId23"/>
    <p:sldId id="418" r:id="rId24"/>
    <p:sldId id="274" r:id="rId25"/>
    <p:sldId id="275" r:id="rId26"/>
    <p:sldId id="276" r:id="rId27"/>
    <p:sldId id="414" r:id="rId28"/>
    <p:sldId id="415" r:id="rId29"/>
    <p:sldId id="278" r:id="rId30"/>
    <p:sldId id="416" r:id="rId31"/>
    <p:sldId id="372"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798187"/>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BB461-426F-4615-8AD2-193101D0830F}" v="553" dt="2020-07-07T18:38:33.226"/>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3" autoAdjust="0"/>
    <p:restoredTop sz="59048" autoAdjust="0"/>
  </p:normalViewPr>
  <p:slideViewPr>
    <p:cSldViewPr snapToGrid="0">
      <p:cViewPr>
        <p:scale>
          <a:sx n="70" d="100"/>
          <a:sy n="70" d="100"/>
        </p:scale>
        <p:origin x="1122" y="4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10/13/2020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10/13/2020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community.arm.com/developer/tools-software/graphics/b/blog/posts/introducing-arm-mali-g77-with-new-valhall-architectur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68191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a:bodyPr>
          <a:lstStyle/>
          <a:p>
            <a:pPr indent="-219845" eaLnBrk="1" hangingPunct="1"/>
            <a:r>
              <a:rPr lang="en-GB" b="0" baseline="0" dirty="0"/>
              <a:t>The eye-space coordinates (</a:t>
            </a:r>
            <a:r>
              <a:rPr lang="en-GB" b="0" baseline="0"/>
              <a:t>also </a:t>
            </a:r>
            <a:r>
              <a:rPr lang="en-GB"/>
              <a:t>known </a:t>
            </a:r>
            <a:r>
              <a:rPr lang="en-GB" b="0" baseline="0"/>
              <a:t>as </a:t>
            </a:r>
            <a:r>
              <a:rPr lang="en-GB" b="0" baseline="0" dirty="0"/>
              <a:t>world-space or eye-coordinates) are the location of each object</a:t>
            </a:r>
            <a:r>
              <a:rPr lang="en-GB" b="0" baseline="0"/>
              <a:t>, </a:t>
            </a:r>
            <a:r>
              <a:rPr lang="en-GB"/>
              <a:t>which are </a:t>
            </a:r>
            <a:r>
              <a:rPr lang="en-GB" b="0" baseline="0"/>
              <a:t>transformed </a:t>
            </a:r>
            <a:r>
              <a:rPr lang="en-GB" b="0" baseline="0" dirty="0"/>
              <a:t>into the 3D coordinates that the viewer sees.</a:t>
            </a:r>
          </a:p>
          <a:p>
            <a:pPr indent="-219845" eaLnBrk="1" hangingPunct="1"/>
            <a:endParaRPr lang="en-GB" b="0" baseline="0" dirty="0"/>
          </a:p>
          <a:p>
            <a:pPr indent="-219845" eaLnBrk="1" hangingPunct="1"/>
            <a:r>
              <a:rPr lang="en-GB" b="0" dirty="0"/>
              <a:t>Finally, we will perform a 2D projection,</a:t>
            </a:r>
            <a:r>
              <a:rPr lang="en-GB" b="0" baseline="0" dirty="0"/>
              <a:t> converting the 3D world-space coordinates into pixels seen by the viewport. This is known as the geometry transform process, and it creates the final picture we see on the screen.</a:t>
            </a:r>
            <a:endParaRPr lang="en-GB" b="0" dirty="0"/>
          </a:p>
          <a:p>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10</a:t>
            </a:fld>
            <a:endParaRPr lang="en-GB" dirty="0"/>
          </a:p>
        </p:txBody>
      </p:sp>
    </p:spTree>
    <p:extLst>
      <p:ext uri="{BB962C8B-B14F-4D97-AF65-F5344CB8AC3E}">
        <p14:creationId xmlns:p14="http://schemas.microsoft.com/office/powerpoint/2010/main" val="88112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7CDB78C-519B-439B-B91D-270367570362}" type="slidenum">
              <a:rPr lang="en-GB" smtClean="0"/>
              <a:pPr/>
              <a:t>11</a:t>
            </a:fld>
            <a:endParaRPr lang="en-GB" dirty="0"/>
          </a:p>
        </p:txBody>
      </p:sp>
      <p:sp>
        <p:nvSpPr>
          <p:cNvPr id="32771" name="Rectangle 2"/>
          <p:cNvSpPr>
            <a:spLocks noGrp="1" noRot="1" noChangeAspect="1" noChangeArrowheads="1" noTextEdit="1"/>
          </p:cNvSpPr>
          <p:nvPr>
            <p:ph type="sldImg"/>
          </p:nvPr>
        </p:nvSpPr>
        <p:spPr>
          <a:xfrm>
            <a:off x="90488" y="744538"/>
            <a:ext cx="6619875" cy="3724275"/>
          </a:xfrm>
          <a:ln/>
        </p:spPr>
      </p:sp>
      <p:sp>
        <p:nvSpPr>
          <p:cNvPr id="32772" name="Rectangle 3"/>
          <p:cNvSpPr>
            <a:spLocks noGrp="1" noChangeArrowheads="1"/>
          </p:cNvSpPr>
          <p:nvPr>
            <p:ph type="body" idx="1"/>
          </p:nvPr>
        </p:nvSpPr>
        <p:spPr>
          <a:noFill/>
          <a:ln/>
        </p:spPr>
        <p:txBody>
          <a:bodyPr/>
          <a:lstStyle/>
          <a:p>
            <a:pPr eaLnBrk="1" hangingPunct="1"/>
            <a:r>
              <a:rPr lang="en-GB" dirty="0"/>
              <a:t>(Animated</a:t>
            </a:r>
            <a:r>
              <a:rPr lang="en-GB" baseline="0" dirty="0"/>
              <a:t> </a:t>
            </a:r>
            <a:r>
              <a:rPr lang="en-GB" dirty="0"/>
              <a:t>slide) </a:t>
            </a:r>
          </a:p>
          <a:p>
            <a:pPr eaLnBrk="1" hangingPunct="1"/>
            <a:endParaRPr lang="en-GB" dirty="0"/>
          </a:p>
          <a:p>
            <a:pPr eaLnBrk="1" hangingPunct="1"/>
            <a:r>
              <a:rPr lang="en-GB" dirty="0"/>
              <a:t>This picture explains</a:t>
            </a:r>
            <a:r>
              <a:rPr lang="en-GB" baseline="0" dirty="0"/>
              <a:t> </a:t>
            </a:r>
            <a:r>
              <a:rPr lang="en-GB" b="0" baseline="0" dirty="0"/>
              <a:t>the geometry transform process, which </a:t>
            </a:r>
            <a:r>
              <a:rPr lang="en-GB" b="0" dirty="0"/>
              <a:t>renders a 3D description of the </a:t>
            </a:r>
            <a:r>
              <a:rPr lang="en-GB" b="0"/>
              <a:t>world </a:t>
            </a:r>
            <a:r>
              <a:rPr lang="en-GB"/>
              <a:t>onto </a:t>
            </a:r>
            <a:r>
              <a:rPr lang="en-GB" b="0"/>
              <a:t>a </a:t>
            </a:r>
            <a:r>
              <a:rPr lang="en-GB" b="0" dirty="0"/>
              <a:t>2D flat surface,</a:t>
            </a:r>
            <a:r>
              <a:rPr lang="en-GB" b="0" baseline="0" dirty="0"/>
              <a:t> </a:t>
            </a:r>
            <a:r>
              <a:rPr lang="en-GB" b="0" dirty="0"/>
              <a:t>the viewport (typically the entire screen, or a window in</a:t>
            </a:r>
            <a:r>
              <a:rPr lang="en-GB" b="0" baseline="0" dirty="0"/>
              <a:t> the host OS</a:t>
            </a:r>
            <a:r>
              <a:rPr lang="en-GB" b="0" dirty="0"/>
              <a:t>). </a:t>
            </a:r>
          </a:p>
          <a:p>
            <a:pPr eaLnBrk="1" hangingPunct="1"/>
            <a:endParaRPr lang="en-GB" b="0" dirty="0"/>
          </a:p>
          <a:p>
            <a:pPr eaLnBrk="1" hangingPunct="1"/>
            <a:r>
              <a:rPr lang="en-GB" b="0" dirty="0"/>
              <a:t>First,</a:t>
            </a:r>
            <a:r>
              <a:rPr lang="en-GB" b="0" baseline="0" dirty="0"/>
              <a:t> t</a:t>
            </a:r>
            <a:r>
              <a:rPr lang="en-GB" b="0" dirty="0"/>
              <a:t>he</a:t>
            </a:r>
            <a:r>
              <a:rPr lang="en-GB" b="0" baseline="0" dirty="0"/>
              <a:t> developer configures a projection </a:t>
            </a:r>
            <a:r>
              <a:rPr lang="en-GB" b="0" baseline="0"/>
              <a:t>matrix </a:t>
            </a:r>
            <a:r>
              <a:rPr lang="en-GB"/>
              <a:t>that </a:t>
            </a:r>
            <a:r>
              <a:rPr lang="en-GB" b="0" baseline="0"/>
              <a:t>determines </a:t>
            </a:r>
            <a:r>
              <a:rPr lang="en-GB" b="0" baseline="0" dirty="0"/>
              <a:t>what objects are visible (the viewing frustum). The viewing frustum is defined by a near clip-plane (or image-plane) and far clip-plane and a pair of viewing angles (vertical and horizontal). Only objects inside the region described by this frustum are displayed to the user.</a:t>
            </a:r>
            <a:endParaRPr lang="en-GB" b="0" dirty="0"/>
          </a:p>
          <a:p>
            <a:pPr eaLnBrk="1" hangingPunct="1"/>
            <a:endParaRPr lang="en-GB" b="0" dirty="0"/>
          </a:p>
          <a:p>
            <a:pPr eaLnBrk="1" hangingPunct="1"/>
            <a:r>
              <a:rPr lang="en-GB" b="0"/>
              <a:t>Here</a:t>
            </a:r>
            <a:r>
              <a:rPr lang="en-GB"/>
              <a:t>,</a:t>
            </a:r>
            <a:r>
              <a:rPr lang="en-GB" b="0"/>
              <a:t> </a:t>
            </a:r>
            <a:r>
              <a:rPr lang="en-GB" b="0" dirty="0"/>
              <a:t>we are trying to convince</a:t>
            </a:r>
            <a:r>
              <a:rPr lang="en-GB" b="0" baseline="0" dirty="0"/>
              <a:t> the human viewer that the image is indeed 3D, so their p</a:t>
            </a:r>
            <a:r>
              <a:rPr lang="en-GB" b="0" dirty="0"/>
              <a:t>erception of perspective </a:t>
            </a:r>
            <a:r>
              <a:rPr lang="en-GB" b="0"/>
              <a:t>is important</a:t>
            </a:r>
            <a:r>
              <a:rPr lang="en-GB"/>
              <a:t>, </a:t>
            </a:r>
            <a:r>
              <a:rPr lang="en-GB" b="0"/>
              <a:t>i.e</a:t>
            </a:r>
            <a:r>
              <a:rPr lang="en-GB"/>
              <a:t>., </a:t>
            </a:r>
            <a:r>
              <a:rPr lang="en-GB" b="0"/>
              <a:t>things </a:t>
            </a:r>
            <a:r>
              <a:rPr lang="en-GB" b="0" dirty="0"/>
              <a:t>further away should look smaller</a:t>
            </a:r>
            <a:r>
              <a:rPr lang="en-GB" b="0" baseline="0" dirty="0"/>
              <a:t>. The camera configuration is therefore typically configured as shown in the image: a large square-sided conical viewing frustum. Some applications desire parallel projection (or orthographic projection) in which objects further away are not smaller. This </a:t>
            </a:r>
            <a:r>
              <a:rPr lang="en-GB" b="0" baseline="0"/>
              <a:t>is possible </a:t>
            </a:r>
            <a:r>
              <a:rPr lang="en-GB" b="0" baseline="0" dirty="0"/>
              <a:t>too; it just needs a different projection configuration.</a:t>
            </a:r>
            <a:endParaRPr lang="en-GB" b="0" dirty="0"/>
          </a:p>
          <a:p>
            <a:pPr eaLnBrk="1" hangingPunct="1"/>
            <a:endParaRPr lang="en-GB" b="0" dirty="0"/>
          </a:p>
          <a:p>
            <a:r>
              <a:rPr lang="en-GB" sz="1200" b="0" dirty="0"/>
              <a:t>Because we</a:t>
            </a:r>
            <a:r>
              <a:rPr lang="en-GB" sz="1200" b="0" baseline="0" dirty="0"/>
              <a:t> d</a:t>
            </a:r>
            <a:r>
              <a:rPr lang="en-GB" sz="1200" b="0" dirty="0"/>
              <a:t>o not want to spend resources rendering off-screen objects,</a:t>
            </a:r>
            <a:r>
              <a:rPr lang="en-GB" sz="1200" b="0" baseline="0" dirty="0"/>
              <a:t> w</a:t>
            </a:r>
            <a:r>
              <a:rPr lang="en-GB" b="0" dirty="0"/>
              <a:t>e will clip any objects partly in the frustum (i.e., we only draw the </a:t>
            </a:r>
            <a:r>
              <a:rPr lang="en-GB" b="0"/>
              <a:t>parts </a:t>
            </a:r>
            <a:r>
              <a:rPr lang="en-GB"/>
              <a:t>that </a:t>
            </a:r>
            <a:r>
              <a:rPr lang="en-GB" b="0"/>
              <a:t>are actually</a:t>
            </a:r>
            <a:r>
              <a:rPr lang="en-GB" b="0" baseline="0"/>
              <a:t> visible</a:t>
            </a:r>
            <a:r>
              <a:rPr lang="en-GB"/>
              <a:t>) </a:t>
            </a:r>
            <a:r>
              <a:rPr lang="en-GB" b="0" baseline="0"/>
              <a:t>and </a:t>
            </a:r>
            <a:r>
              <a:rPr lang="en-GB" b="0" baseline="0" dirty="0"/>
              <a:t>cull any object </a:t>
            </a:r>
            <a:r>
              <a:rPr lang="en-GB" b="0" dirty="0"/>
              <a:t>completely outside the frustum (i.e., we</a:t>
            </a:r>
            <a:r>
              <a:rPr lang="en-GB" b="0" baseline="0" dirty="0"/>
              <a:t> don’t draw the object at all).</a:t>
            </a:r>
            <a:endParaRPr lang="en-GB" b="0" dirty="0"/>
          </a:p>
          <a:p>
            <a:pPr eaLnBrk="1" hangingPunct="1"/>
            <a:endParaRPr lang="en-GB" b="0" dirty="0"/>
          </a:p>
          <a:p>
            <a:pPr eaLnBrk="1" hangingPunct="1"/>
            <a:r>
              <a:rPr lang="en-GB" b="0" dirty="0"/>
              <a:t>Anything beyond the far plane is culled to </a:t>
            </a:r>
            <a:r>
              <a:rPr lang="en-GB" b="0"/>
              <a:t>reduce processing </a:t>
            </a:r>
            <a:r>
              <a:rPr lang="en-GB" b="0" dirty="0"/>
              <a:t>because you don’t want to process triangles that are unlikely to add to the image’s quality. It is quite common to apply a backdrop image, such as a sky, to the far plane, or to use a fog effect so </a:t>
            </a:r>
            <a:r>
              <a:rPr lang="en-GB" b="0"/>
              <a:t>that everything </a:t>
            </a:r>
            <a:r>
              <a:rPr lang="en-GB" b="0" dirty="0"/>
              <a:t>beyond the far plane vanishes into the fog. The near plane (image plane) stops objects too close to the view port from obliterating the image.</a:t>
            </a:r>
          </a:p>
        </p:txBody>
      </p:sp>
    </p:spTree>
    <p:extLst>
      <p:ext uri="{BB962C8B-B14F-4D97-AF65-F5344CB8AC3E}">
        <p14:creationId xmlns:p14="http://schemas.microsoft.com/office/powerpoint/2010/main" val="210056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a:bodyPr>
          <a:lstStyle/>
          <a:p>
            <a:pPr indent="-219845" eaLnBrk="1" hangingPunct="1"/>
            <a:r>
              <a:rPr lang="en-GB" dirty="0"/>
              <a:t>After the projection, we have the image shown on this screen</a:t>
            </a:r>
            <a:r>
              <a:rPr lang="en-GB" baseline="0" dirty="0"/>
              <a:t>.</a:t>
            </a:r>
          </a:p>
          <a:p>
            <a:pPr indent="-219845" eaLnBrk="1" hangingPunct="1"/>
            <a:endParaRPr lang="en-GB" baseline="0" dirty="0"/>
          </a:p>
          <a:p>
            <a:pPr indent="-219845" eaLnBrk="1" hangingPunct="1"/>
            <a:r>
              <a:rPr lang="en-GB" baseline="0" dirty="0"/>
              <a:t>To recap, the o</a:t>
            </a:r>
            <a:r>
              <a:rPr lang="en-GB" dirty="0"/>
              <a:t>bject-space coordinates (also known</a:t>
            </a:r>
            <a:r>
              <a:rPr lang="en-GB" baseline="0" dirty="0"/>
              <a:t> as model-space coordinates) </a:t>
            </a:r>
            <a:r>
              <a:rPr lang="en-GB" dirty="0"/>
              <a:t>are typically relative to a local origin used</a:t>
            </a:r>
            <a:r>
              <a:rPr lang="en-GB" baseline="0" dirty="0"/>
              <a:t> just for that object.</a:t>
            </a:r>
            <a:r>
              <a:rPr lang="en-GB" dirty="0"/>
              <a:t> This enables a single model to be </a:t>
            </a:r>
            <a:r>
              <a:rPr lang="en-GB"/>
              <a:t>reused in multiple </a:t>
            </a:r>
            <a:r>
              <a:rPr lang="en-GB" dirty="0"/>
              <a:t>locations without keeping </a:t>
            </a:r>
            <a:r>
              <a:rPr lang="en-GB" baseline="0" dirty="0"/>
              <a:t>multiple copies of the vertex data in memory. The eye-space coordinates (also known as world-space or eye-coordinates) are the transformed location of each object into the 3D </a:t>
            </a:r>
            <a:r>
              <a:rPr lang="en-GB" baseline="0"/>
              <a:t>coordinates </a:t>
            </a:r>
            <a:r>
              <a:rPr lang="en-GB"/>
              <a:t>that </a:t>
            </a:r>
            <a:r>
              <a:rPr lang="en-GB" baseline="0"/>
              <a:t>the </a:t>
            </a:r>
            <a:r>
              <a:rPr lang="en-GB" baseline="0" dirty="0"/>
              <a:t>viewer sees.</a:t>
            </a:r>
            <a:r>
              <a:rPr lang="en-GB" dirty="0"/>
              <a:t> Finally, the 2D projection</a:t>
            </a:r>
            <a:r>
              <a:rPr lang="en-GB" baseline="0" dirty="0"/>
              <a:t> converts the 3D world-space coordinates into pixels seen by the viewport.</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12</a:t>
            </a:fld>
            <a:endParaRPr lang="en-GB" dirty="0"/>
          </a:p>
        </p:txBody>
      </p:sp>
    </p:spTree>
    <p:extLst>
      <p:ext uri="{BB962C8B-B14F-4D97-AF65-F5344CB8AC3E}">
        <p14:creationId xmlns:p14="http://schemas.microsoft.com/office/powerpoint/2010/main" val="3052174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fontScale="77500" lnSpcReduction="20000"/>
          </a:bodyPr>
          <a:lstStyle/>
          <a:p>
            <a:r>
              <a:rPr lang="en-GB" dirty="0"/>
              <a:t>This diagram gives a slightly more technical versio</a:t>
            </a:r>
            <a:r>
              <a:rPr lang="en-GB" baseline="0" dirty="0"/>
              <a:t>n of the geometry transform process, indicating critical </a:t>
            </a:r>
            <a:r>
              <a:rPr lang="en-GB" baseline="0"/>
              <a:t>changes </a:t>
            </a:r>
            <a:r>
              <a:rPr lang="en-GB"/>
              <a:t>that </a:t>
            </a:r>
            <a:r>
              <a:rPr lang="en-GB" baseline="0"/>
              <a:t>vertex </a:t>
            </a:r>
            <a:r>
              <a:rPr lang="en-GB" baseline="0" dirty="0"/>
              <a:t>data typically passes through before getting rendered. After the picture is clipped, a model transformation is performed to include things like rotation, scaling</a:t>
            </a:r>
            <a:r>
              <a:rPr lang="en-GB" baseline="0"/>
              <a:t>, translation</a:t>
            </a:r>
            <a:r>
              <a:rPr lang="en-GB"/>
              <a:t>,</a:t>
            </a:r>
            <a:r>
              <a:rPr lang="en-GB" baseline="0"/>
              <a:t> </a:t>
            </a:r>
            <a:r>
              <a:rPr lang="en-GB" baseline="0" dirty="0"/>
              <a:t>and skew.  </a:t>
            </a:r>
          </a:p>
          <a:p>
            <a:endParaRPr lang="en-GB" baseline="0" dirty="0"/>
          </a:p>
          <a:p>
            <a:r>
              <a:rPr lang="en-GB" baseline="0" dirty="0"/>
              <a:t>From a hardware perspective, the rendering process may be different from what’s </a:t>
            </a:r>
            <a:r>
              <a:rPr lang="en-GB" baseline="0"/>
              <a:t>shown above and </a:t>
            </a:r>
            <a:r>
              <a:rPr lang="en-GB"/>
              <a:t>is </a:t>
            </a:r>
            <a:r>
              <a:rPr lang="en-GB" baseline="0"/>
              <a:t>decided </a:t>
            </a:r>
            <a:r>
              <a:rPr lang="en-GB" baseline="0" dirty="0"/>
              <a:t>by the graphics </a:t>
            </a:r>
            <a:r>
              <a:rPr lang="en-GB" b="0" baseline="0" dirty="0"/>
              <a:t>API, e</a:t>
            </a:r>
            <a:r>
              <a:rPr lang="en-GB" b="0" baseline="0"/>
              <a:t>.g</a:t>
            </a:r>
            <a:r>
              <a:rPr lang="en-GB"/>
              <a:t>., </a:t>
            </a:r>
            <a:r>
              <a:rPr lang="en-GB" b="0" baseline="0"/>
              <a:t>Open </a:t>
            </a:r>
            <a:r>
              <a:rPr lang="en-GB" b="0" baseline="0" dirty="0"/>
              <a:t>GL ES.  </a:t>
            </a:r>
            <a:r>
              <a:rPr lang="en-GB" baseline="0" dirty="0"/>
              <a:t>Graphics APIs vary in terminology, and how much control they give the developer over each of these stages, but the principles of these three transforms exist within all graphics APIs:</a:t>
            </a:r>
          </a:p>
          <a:p>
            <a:endParaRPr lang="en-GB" baseline="0" dirty="0"/>
          </a:p>
          <a:p>
            <a:r>
              <a:rPr lang="en-GB" baseline="0" dirty="0"/>
              <a:t>Step 1:  Take the model co-ordinates and put through a number of model transformations. This places the object at the correct place in the world with respect to the viewer.</a:t>
            </a:r>
          </a:p>
          <a:p>
            <a:r>
              <a:rPr lang="en-GB" dirty="0"/>
              <a:t>Step 2</a:t>
            </a:r>
            <a:r>
              <a:rPr lang="en-GB" baseline="0" dirty="0"/>
              <a:t>:  </a:t>
            </a:r>
            <a:r>
              <a:rPr lang="en-GB" dirty="0"/>
              <a:t>Take the</a:t>
            </a:r>
            <a:r>
              <a:rPr lang="en-GB" baseline="0" dirty="0"/>
              <a:t> eye-coordinates through a set of transforms to map the viewable objects (more on the next slide) with respect to the camera. This is typically a normalized step, </a:t>
            </a:r>
            <a:r>
              <a:rPr lang="en-GB" baseline="0"/>
              <a:t>meaning dimensions are </a:t>
            </a:r>
            <a:r>
              <a:rPr lang="en-GB"/>
              <a:t>typically </a:t>
            </a:r>
            <a:r>
              <a:rPr lang="en-GB" baseline="0"/>
              <a:t>scaled </a:t>
            </a:r>
            <a:r>
              <a:rPr lang="en-GB" baseline="0" dirty="0"/>
              <a:t>to -1 to +1.</a:t>
            </a:r>
          </a:p>
          <a:p>
            <a:pPr>
              <a:buFont typeface="Arial" charset="0"/>
              <a:buNone/>
            </a:pPr>
            <a:r>
              <a:rPr lang="en-GB" baseline="0" dirty="0"/>
              <a:t>Step 3: Take these normalized co-ordinates and convert them into pixel co-ordinates, based on the configuration of the viewport (resolution, aspect ratio).</a:t>
            </a:r>
          </a:p>
          <a:p>
            <a:pPr>
              <a:buFont typeface="Arial" charset="0"/>
              <a:buNone/>
            </a:pPr>
            <a:endParaRPr lang="en-GB" baseline="0" dirty="0"/>
          </a:p>
          <a:p>
            <a:pPr>
              <a:buFont typeface="Arial" charset="0"/>
              <a:buNone/>
            </a:pPr>
            <a:r>
              <a:rPr lang="en-GB" baseline="0" dirty="0"/>
              <a:t>The reason for the additional W in the vertex data is to allow more transformations between co-ordinate spaces to exist. The extra pseudo-dimension means that we can use some mathematical tricks </a:t>
            </a:r>
            <a:r>
              <a:rPr lang="en-GB" baseline="0"/>
              <a:t>with </a:t>
            </a:r>
            <a:r>
              <a:rPr lang="en-GB"/>
              <a:t>4×4 </a:t>
            </a:r>
            <a:r>
              <a:rPr lang="en-GB" baseline="0"/>
              <a:t>matrices </a:t>
            </a:r>
            <a:r>
              <a:rPr lang="en-GB" baseline="0" dirty="0"/>
              <a:t>to express </a:t>
            </a:r>
            <a:r>
              <a:rPr lang="en-GB" baseline="0"/>
              <a:t>translations </a:t>
            </a:r>
            <a:r>
              <a:rPr lang="en-GB"/>
              <a:t>that </a:t>
            </a:r>
            <a:r>
              <a:rPr lang="en-GB" baseline="0"/>
              <a:t>we </a:t>
            </a:r>
            <a:r>
              <a:rPr lang="en-GB" baseline="0" dirty="0"/>
              <a:t>cannot do with </a:t>
            </a:r>
            <a:r>
              <a:rPr lang="en-GB" baseline="0"/>
              <a:t>only </a:t>
            </a:r>
            <a:r>
              <a:rPr lang="en-GB"/>
              <a:t>3×3 </a:t>
            </a:r>
            <a:r>
              <a:rPr lang="en-GB" baseline="0"/>
              <a:t>matrices</a:t>
            </a:r>
            <a:r>
              <a:rPr lang="en-GB" baseline="0" dirty="0"/>
              <a:t>. The mathematics is beyond the scope of this course, but there are plenty of good books on the subject.</a:t>
            </a:r>
          </a:p>
          <a:p>
            <a:pPr>
              <a:buFont typeface="Arial" charset="0"/>
              <a:buNone/>
            </a:pPr>
            <a:endParaRPr lang="en-GB" baseline="0" dirty="0"/>
          </a:p>
          <a:p>
            <a:pPr>
              <a:buFont typeface="Arial" charset="0"/>
              <a:buNone/>
            </a:pPr>
            <a:r>
              <a:rPr lang="en-GB" baseline="0" dirty="0"/>
              <a:t>OpenGL 1.1 fixed function </a:t>
            </a:r>
            <a:r>
              <a:rPr lang="en-GB" baseline="0"/>
              <a:t>pipelines </a:t>
            </a:r>
            <a:r>
              <a:rPr lang="en-GB"/>
              <a:t>use </a:t>
            </a:r>
            <a:r>
              <a:rPr lang="en-GB" baseline="0"/>
              <a:t>a </a:t>
            </a:r>
            <a:r>
              <a:rPr lang="en-GB" baseline="0" dirty="0"/>
              <a:t>combined Model and Projection transform, </a:t>
            </a:r>
            <a:r>
              <a:rPr lang="en-GB" baseline="0"/>
              <a:t>so </a:t>
            </a:r>
            <a:r>
              <a:rPr lang="en-GB"/>
              <a:t>skip </a:t>
            </a:r>
            <a:r>
              <a:rPr lang="en-GB" baseline="0"/>
              <a:t>the </a:t>
            </a:r>
            <a:r>
              <a:rPr lang="en-GB" baseline="0" dirty="0"/>
              <a:t>World </a:t>
            </a:r>
            <a:r>
              <a:rPr lang="en-GB" baseline="0"/>
              <a:t>XYZW function and </a:t>
            </a:r>
            <a:r>
              <a:rPr lang="en-GB"/>
              <a:t>move </a:t>
            </a:r>
            <a:r>
              <a:rPr lang="en-GB" baseline="0"/>
              <a:t>directly </a:t>
            </a:r>
            <a:r>
              <a:rPr lang="en-GB" baseline="0" dirty="0"/>
              <a:t>from the object coordinates to the eye coordinates. We will learn more about OpenGL in the following slides.</a:t>
            </a:r>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13</a:t>
            </a:fld>
            <a:endParaRPr lang="en-GB" dirty="0"/>
          </a:p>
        </p:txBody>
      </p:sp>
    </p:spTree>
    <p:extLst>
      <p:ext uri="{BB962C8B-B14F-4D97-AF65-F5344CB8AC3E}">
        <p14:creationId xmlns:p14="http://schemas.microsoft.com/office/powerpoint/2010/main" val="161110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EE3D7BF-84FC-40FD-B4AF-1D54C3F88DDE}" type="slidenum">
              <a:rPr lang="en-GB" smtClean="0"/>
              <a:pPr/>
              <a:t>14</a:t>
            </a:fld>
            <a:endParaRPr lang="en-GB" dirty="0"/>
          </a:p>
        </p:txBody>
      </p:sp>
      <p:sp>
        <p:nvSpPr>
          <p:cNvPr id="34819" name="Rectangle 2"/>
          <p:cNvSpPr>
            <a:spLocks noGrp="1" noRot="1" noChangeAspect="1" noChangeArrowheads="1" noTextEdit="1"/>
          </p:cNvSpPr>
          <p:nvPr>
            <p:ph type="sldImg"/>
          </p:nvPr>
        </p:nvSpPr>
        <p:spPr>
          <a:xfrm>
            <a:off x="90488" y="744538"/>
            <a:ext cx="6619875" cy="3724275"/>
          </a:xfrm>
          <a:ln/>
        </p:spPr>
      </p:sp>
      <p:sp>
        <p:nvSpPr>
          <p:cNvPr id="3482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From</a:t>
            </a:r>
            <a:r>
              <a:rPr lang="en-GB" sz="1200" baseline="0" dirty="0"/>
              <a:t> a hardware perspective, r</a:t>
            </a:r>
            <a:r>
              <a:rPr lang="en-GB" sz="1200" dirty="0"/>
              <a:t>eal-time rendering operates on the same principle as a flip-book toy.</a:t>
            </a:r>
            <a:r>
              <a:rPr lang="en-GB" sz="1200" baseline="0" dirty="0"/>
              <a:t> By flicking through screen frames, our eyes turn images into videos.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a:t>This means that the faster we can render a frame, the smoother the animation will be. In practice, 60 frames per second (FPS) is fast enough for human eyes (even though </a:t>
            </a:r>
            <a:r>
              <a:rPr lang="en-GB" sz="1200" b="0" i="0" kern="1200" dirty="0">
                <a:solidFill>
                  <a:schemeClr val="tx1"/>
                </a:solidFill>
                <a:effectLst/>
                <a:latin typeface="+mn-lt"/>
                <a:ea typeface="+mn-ea"/>
                <a:cs typeface="+mn-cs"/>
              </a:rPr>
              <a:t>the human eye and brain can interpret up to 1000 FPS)</a:t>
            </a:r>
            <a:r>
              <a:rPr lang="en-GB" sz="1200" b="0" i="0" kern="1200" baseline="0" dirty="0">
                <a:solidFill>
                  <a:schemeClr val="tx1"/>
                </a:solidFill>
                <a:effectLst/>
                <a:latin typeface="+mn-lt"/>
                <a:ea typeface="+mn-ea"/>
                <a:cs typeface="+mn-cs"/>
              </a:rPr>
              <a:t>.</a:t>
            </a:r>
            <a:endParaRPr lang="en-GB" sz="1200" dirty="0"/>
          </a:p>
          <a:p>
            <a:pPr eaLnBrk="1" hangingPunct="1"/>
            <a:endParaRPr lang="en-GB" dirty="0"/>
          </a:p>
          <a:p>
            <a:pPr eaLnBrk="1" hangingPunct="1"/>
            <a:r>
              <a:rPr lang="en-GB" dirty="0"/>
              <a:t>Picture credit: https://en.wikipedia.org/wiki/Flip_book</a:t>
            </a:r>
          </a:p>
        </p:txBody>
      </p:sp>
    </p:spTree>
    <p:extLst>
      <p:ext uri="{BB962C8B-B14F-4D97-AF65-F5344CB8AC3E}">
        <p14:creationId xmlns:p14="http://schemas.microsoft.com/office/powerpoint/2010/main" val="3154081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EE3D7BF-84FC-40FD-B4AF-1D54C3F88DDE}" type="slidenum">
              <a:rPr lang="en-GB" smtClean="0"/>
              <a:pPr/>
              <a:t>15</a:t>
            </a:fld>
            <a:endParaRPr lang="en-GB" dirty="0"/>
          </a:p>
        </p:txBody>
      </p:sp>
      <p:sp>
        <p:nvSpPr>
          <p:cNvPr id="34819" name="Rectangle 2"/>
          <p:cNvSpPr>
            <a:spLocks noGrp="1" noRot="1" noChangeAspect="1" noChangeArrowheads="1" noTextEdit="1"/>
          </p:cNvSpPr>
          <p:nvPr>
            <p:ph type="sldImg"/>
          </p:nvPr>
        </p:nvSpPr>
        <p:spPr>
          <a:xfrm>
            <a:off x="90488" y="744538"/>
            <a:ext cx="6619875" cy="3724275"/>
          </a:xfrm>
          <a:ln/>
        </p:spPr>
      </p:sp>
      <p:sp>
        <p:nvSpPr>
          <p:cNvPr id="34820" name="Rectangle 3"/>
          <p:cNvSpPr>
            <a:spLocks noGrp="1" noChangeArrowheads="1"/>
          </p:cNvSpPr>
          <p:nvPr>
            <p:ph type="body" idx="1"/>
          </p:nvPr>
        </p:nvSpPr>
        <p:spPr>
          <a:noFill/>
          <a:ln/>
        </p:spPr>
        <p:txBody>
          <a:bodyPr/>
          <a:lstStyle/>
          <a:p>
            <a:r>
              <a:rPr lang="en-GB" dirty="0"/>
              <a:t>The </a:t>
            </a:r>
            <a:r>
              <a:rPr lang="en-GB" baseline="0" dirty="0"/>
              <a:t>rendering process usually involves three stages, application process, geometry process</a:t>
            </a:r>
            <a:r>
              <a:rPr lang="en-GB" dirty="0"/>
              <a:t>,</a:t>
            </a:r>
            <a:r>
              <a:rPr lang="en-GB" baseline="0" dirty="0"/>
              <a:t> and pixel process, before it is stored in the framebuffer and displayed on the screen. The 3 stages are known as </a:t>
            </a:r>
            <a:r>
              <a:rPr lang="en-GB" dirty="0"/>
              <a:t>3-stage </a:t>
            </a:r>
            <a:r>
              <a:rPr lang="en-GB" baseline="0" dirty="0"/>
              <a:t>pipeline in </a:t>
            </a:r>
            <a:r>
              <a:rPr lang="en-GB" b="0" baseline="0" dirty="0"/>
              <a:t>hardware.</a:t>
            </a:r>
          </a:p>
          <a:p>
            <a:endParaRPr lang="en-GB" b="0" baseline="0" dirty="0"/>
          </a:p>
          <a:p>
            <a:pPr marL="0" marR="0" lvl="5" indent="0" algn="l" defTabSz="914400" rtl="0" eaLnBrk="1" fontAlgn="auto" latinLnBrk="0" hangingPunct="1">
              <a:lnSpc>
                <a:spcPct val="100000"/>
              </a:lnSpc>
              <a:spcBef>
                <a:spcPts val="0"/>
              </a:spcBef>
              <a:spcAft>
                <a:spcPts val="0"/>
              </a:spcAft>
              <a:buClrTx/>
              <a:buSzTx/>
              <a:buFontTx/>
              <a:buNone/>
              <a:tabLst/>
              <a:defRPr/>
            </a:pPr>
            <a:r>
              <a:rPr lang="en-GB" b="0" dirty="0"/>
              <a:t>The application process defines what to render and how to render it via the graphics</a:t>
            </a:r>
            <a:r>
              <a:rPr lang="en-GB" b="0" baseline="0" dirty="0"/>
              <a:t> API (in our case, </a:t>
            </a:r>
            <a:r>
              <a:rPr lang="en-GB" b="0" dirty="0"/>
              <a:t>OpenGL ES).</a:t>
            </a:r>
            <a:r>
              <a:rPr lang="en-GB" b="0" baseline="0" dirty="0"/>
              <a:t> It </a:t>
            </a:r>
            <a:r>
              <a:rPr lang="en-GB" sz="1800" b="0" baseline="0" dirty="0"/>
              <a:t>h</a:t>
            </a:r>
            <a:r>
              <a:rPr lang="en-GB" sz="1800" b="0" dirty="0"/>
              <a:t>andles input, physics, artificial intelligence updates, and corresponding animation update.</a:t>
            </a:r>
            <a:r>
              <a:rPr lang="en-GB" b="0" baseline="0" dirty="0"/>
              <a:t> For example, it can define:</a:t>
            </a:r>
            <a:endParaRPr lang="en-GB" b="0" dirty="0"/>
          </a:p>
          <a:p>
            <a:pPr lvl="1"/>
            <a:r>
              <a:rPr lang="en-GB" b="0" dirty="0"/>
              <a:t>The list of vertices describing the shape of each object</a:t>
            </a:r>
          </a:p>
          <a:p>
            <a:pPr lvl="1"/>
            <a:r>
              <a:rPr lang="en-GB" b="0" dirty="0"/>
              <a:t>The list of indices describing which vertices make up which primitives</a:t>
            </a:r>
          </a:p>
          <a:p>
            <a:pPr lvl="1"/>
            <a:r>
              <a:rPr lang="en-GB" b="0" dirty="0"/>
              <a:t>The configuration of transformation matrices and viewport</a:t>
            </a:r>
          </a:p>
          <a:p>
            <a:pPr lvl="1"/>
            <a:r>
              <a:rPr lang="en-GB" b="0" dirty="0"/>
              <a:t>The description of textures, lighting conditions, etc.</a:t>
            </a:r>
          </a:p>
          <a:p>
            <a:pPr lvl="1"/>
            <a:endParaRPr lang="en-GB" b="0" dirty="0"/>
          </a:p>
          <a:p>
            <a:r>
              <a:rPr lang="en-GB" b="0" dirty="0">
                <a:latin typeface="+mn-lt"/>
              </a:rPr>
              <a:t>The geometry process</a:t>
            </a:r>
            <a:r>
              <a:rPr lang="en-GB" b="0" baseline="0" dirty="0">
                <a:latin typeface="+mn-lt"/>
              </a:rPr>
              <a:t> </a:t>
            </a:r>
            <a:r>
              <a:rPr lang="en-GB" b="0" dirty="0">
                <a:latin typeface="+mn-lt"/>
              </a:rPr>
              <a:t> </a:t>
            </a:r>
            <a:r>
              <a:rPr lang="en-GB" b="0" dirty="0"/>
              <a:t>handles the processing of all of the vertices and </a:t>
            </a:r>
            <a:r>
              <a:rPr lang="en-GB" b="0" dirty="0">
                <a:latin typeface="+mn-lt"/>
              </a:rPr>
              <a:t>primitives.</a:t>
            </a:r>
            <a:r>
              <a:rPr lang="en-GB" b="0" baseline="0" dirty="0">
                <a:latin typeface="+mn-lt"/>
              </a:rPr>
              <a:t> It includes object-space to clip-space conversion and the generation of other application-defined per-vertex data. It p</a:t>
            </a:r>
            <a:r>
              <a:rPr lang="en-GB" b="0" dirty="0">
                <a:latin typeface="+mn-lt"/>
              </a:rPr>
              <a:t>rocesses all vertices in isolation, such as apply transformation to position, and calculates the additional per vertex data payload.</a:t>
            </a:r>
          </a:p>
          <a:p>
            <a:endParaRPr lang="en-GB" b="0" dirty="0">
              <a:latin typeface="+mn-lt"/>
            </a:endParaRPr>
          </a:p>
          <a:p>
            <a:pPr marL="0" marR="0" lvl="5" indent="0" algn="l" defTabSz="914400" rtl="0" eaLnBrk="1" fontAlgn="auto" latinLnBrk="0" hangingPunct="1">
              <a:lnSpc>
                <a:spcPct val="100000"/>
              </a:lnSpc>
              <a:spcBef>
                <a:spcPts val="0"/>
              </a:spcBef>
              <a:spcAft>
                <a:spcPts val="0"/>
              </a:spcAft>
              <a:buClrTx/>
              <a:buSzTx/>
              <a:buFontTx/>
              <a:buNone/>
              <a:tabLst/>
              <a:defRPr/>
            </a:pPr>
            <a:r>
              <a:rPr lang="en-GB" b="0" dirty="0"/>
              <a:t>The pixel process processes fragments such as the c</a:t>
            </a:r>
            <a:r>
              <a:rPr lang="en-GB" sz="1800" b="0" dirty="0"/>
              <a:t>oloring of single pixels on screen. It is</a:t>
            </a:r>
            <a:r>
              <a:rPr lang="en-GB" sz="1800" b="0" baseline="0" dirty="0"/>
              <a:t> also responsible for:</a:t>
            </a:r>
            <a:endParaRPr lang="en-GB" b="0" dirty="0"/>
          </a:p>
          <a:p>
            <a:pPr lvl="1"/>
            <a:r>
              <a:rPr lang="en-GB" b="0" dirty="0"/>
              <a:t>Rasterizing each primitive into pixel coverage</a:t>
            </a:r>
            <a:endParaRPr lang="en-GB" sz="1000" b="0" dirty="0"/>
          </a:p>
          <a:p>
            <a:pPr lvl="1"/>
            <a:r>
              <a:rPr lang="en-GB" b="0" dirty="0"/>
              <a:t>Submitting pixels </a:t>
            </a:r>
            <a:r>
              <a:rPr lang="en-GB" dirty="0"/>
              <a:t>that </a:t>
            </a:r>
            <a:r>
              <a:rPr lang="en-GB" b="0" dirty="0"/>
              <a:t>hit a sample point inside the primitive to the fragment processing stage</a:t>
            </a:r>
          </a:p>
          <a:p>
            <a:pPr lvl="1"/>
            <a:r>
              <a:rPr lang="en-GB" b="0" dirty="0"/>
              <a:t>Producing a color for each fragment submitted to the shader</a:t>
            </a:r>
          </a:p>
          <a:p>
            <a:pPr lvl="1"/>
            <a:r>
              <a:rPr lang="en-GB" b="0" dirty="0"/>
              <a:t>Subjecting fragments to fragment operations to test their validity before being written to the framebuffer</a:t>
            </a:r>
          </a:p>
          <a:p>
            <a:pPr lvl="1"/>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Finally,</a:t>
            </a:r>
            <a:r>
              <a:rPr lang="en-GB" b="0" baseline="0" dirty="0"/>
              <a:t> t</a:t>
            </a:r>
            <a:r>
              <a:rPr lang="en-GB" b="0" dirty="0"/>
              <a:t>he framebuffer stores the output of fragment processing. </a:t>
            </a:r>
          </a:p>
          <a:p>
            <a:pPr lvl="0"/>
            <a:endParaRPr lang="en-GB" b="0" dirty="0"/>
          </a:p>
          <a:p>
            <a:pPr eaLnBrk="1" hangingPunct="1"/>
            <a:endParaRPr lang="en-GB" dirty="0"/>
          </a:p>
        </p:txBody>
      </p:sp>
    </p:spTree>
    <p:extLst>
      <p:ext uri="{BB962C8B-B14F-4D97-AF65-F5344CB8AC3E}">
        <p14:creationId xmlns:p14="http://schemas.microsoft.com/office/powerpoint/2010/main" val="921184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Open GL is an API for rendering 2D and 3D vector graphics.</a:t>
            </a:r>
            <a:r>
              <a:rPr lang="en-GB" b="0" baseline="0" dirty="0"/>
              <a:t> </a:t>
            </a:r>
          </a:p>
          <a:p>
            <a:endParaRPr lang="en-GB" b="0" baseline="0" dirty="0"/>
          </a:p>
          <a:p>
            <a:r>
              <a:rPr lang="en-GB" b="0" baseline="0" dirty="0"/>
              <a:t>I</a:t>
            </a:r>
            <a:r>
              <a:rPr lang="en-GB" b="0" dirty="0"/>
              <a:t>t defines the</a:t>
            </a:r>
            <a:r>
              <a:rPr lang="en-GB" b="0" baseline="0" dirty="0"/>
              <a:t> </a:t>
            </a:r>
            <a:r>
              <a:rPr lang="en-GB" b="0" dirty="0"/>
              <a:t>standards of</a:t>
            </a:r>
            <a:r>
              <a:rPr lang="en-GB" b="0" baseline="0" dirty="0"/>
              <a:t> the </a:t>
            </a:r>
            <a:r>
              <a:rPr lang="en-GB" b="0" dirty="0"/>
              <a:t>rendering pipeline,</a:t>
            </a:r>
            <a:r>
              <a:rPr lang="en-GB" b="0" baseline="0" dirty="0"/>
              <a:t> such as OpenGL1.0 , 2.0, 3.0, 4.0, etc . </a:t>
            </a:r>
            <a:r>
              <a:rPr lang="en-GB" b="0" dirty="0"/>
              <a:t>It also provides</a:t>
            </a:r>
            <a:r>
              <a:rPr lang="en-GB" b="0" baseline="0" dirty="0"/>
              <a:t> </a:t>
            </a:r>
            <a:r>
              <a:rPr lang="en-GB" b="0" dirty="0"/>
              <a:t>a rich set of functions and libraries for drawing 2D and 3D graphics</a:t>
            </a:r>
            <a:r>
              <a:rPr lang="en-GB" b="0" baseline="0" dirty="0"/>
              <a:t>.</a:t>
            </a:r>
            <a:r>
              <a:rPr lang="en-GB" b="0" dirty="0"/>
              <a:t> </a:t>
            </a:r>
          </a:p>
          <a:p>
            <a:endParaRPr lang="en-GB" b="0" dirty="0"/>
          </a:p>
          <a:p>
            <a:r>
              <a:rPr lang="en-GB" b="0" dirty="0"/>
              <a:t>It is cross-language, since it has many language bindings, e.g., C binding by iOS and Java/C binding by Android.</a:t>
            </a:r>
            <a:r>
              <a:rPr lang="en-GB" b="0" baseline="0" dirty="0"/>
              <a:t> This allows it to </a:t>
            </a:r>
            <a:r>
              <a:rPr lang="en-GB" b="0" dirty="0"/>
              <a:t>be cross-compiled and implemented on multiple</a:t>
            </a:r>
            <a:r>
              <a:rPr lang="en-GB" b="0" baseline="0" dirty="0"/>
              <a:t> operating systems such as iOS and Android.  </a:t>
            </a:r>
          </a:p>
          <a:p>
            <a:endParaRPr lang="en-GB" b="0" baseline="0" dirty="0"/>
          </a:p>
          <a:p>
            <a:r>
              <a:rPr lang="en-GB" b="0" baseline="0" dirty="0"/>
              <a:t>Open GL is d</a:t>
            </a:r>
            <a:r>
              <a:rPr lang="en-GB" b="0" dirty="0"/>
              <a:t>esigned to be implemented entirely on a GPU, which gives</a:t>
            </a:r>
            <a:r>
              <a:rPr lang="en-GB" b="0" baseline="0" dirty="0"/>
              <a:t> better design integrity and compiling simplicity.</a:t>
            </a:r>
          </a:p>
          <a:p>
            <a:endParaRPr lang="en-GB" b="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b="0" dirty="0"/>
              <a:t>The</a:t>
            </a:r>
            <a:r>
              <a:rPr lang="en-GB" b="0" baseline="0" dirty="0"/>
              <a:t> </a:t>
            </a:r>
            <a:r>
              <a:rPr lang="en-GB" b="0" dirty="0"/>
              <a:t>OpenGL ES is a subset of OpenGL designed for embedded systems and mobile devices,</a:t>
            </a:r>
            <a:r>
              <a:rPr lang="en-GB" b="0" baseline="0" dirty="0"/>
              <a:t> such as </a:t>
            </a:r>
            <a:r>
              <a:rPr lang="en-GB" b="0" dirty="0"/>
              <a:t>smartphones, tablets, and some video game consoles. These devices generally</a:t>
            </a:r>
            <a:r>
              <a:rPr lang="en-GB" b="0" baseline="0" dirty="0"/>
              <a:t> require lower power consumption. Mobile OS such as Android and iOS are the primary platforms used.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indent="0" algn="l" defTabSz="914400" rtl="0" eaLnBrk="1" fontAlgn="auto" latinLnBrk="0" hangingPunct="1">
              <a:lnSpc>
                <a:spcPct val="100000"/>
              </a:lnSpc>
              <a:spcBef>
                <a:spcPts val="0"/>
              </a:spcBef>
              <a:spcAft>
                <a:spcPts val="0"/>
              </a:spcAft>
              <a:buClrTx/>
              <a:buSzTx/>
              <a:buFontTx/>
              <a:buNone/>
              <a:tabLst/>
              <a:defRPr/>
            </a:pPr>
            <a:r>
              <a:rPr lang="en-GB" b="0" dirty="0"/>
              <a:t>This course will focus on OpenGL ES 2.0 version </a:t>
            </a:r>
          </a:p>
          <a:p>
            <a:endParaRPr lang="en-GB" b="0" dirty="0"/>
          </a:p>
          <a:p>
            <a:endParaRPr lang="en-GB" b="1"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16</a:t>
            </a:fld>
            <a:endParaRPr lang="en-GB" dirty="0"/>
          </a:p>
        </p:txBody>
      </p:sp>
    </p:spTree>
    <p:extLst>
      <p:ext uri="{BB962C8B-B14F-4D97-AF65-F5344CB8AC3E}">
        <p14:creationId xmlns:p14="http://schemas.microsoft.com/office/powerpoint/2010/main" val="114715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In addition to OpenGL and OpenGL ES,  we </a:t>
            </a:r>
            <a:r>
              <a:rPr lang="en-GB" b="0"/>
              <a:t>have Vulkan, </a:t>
            </a:r>
            <a:r>
              <a:rPr lang="en-GB" b="0" dirty="0"/>
              <a:t>which </a:t>
            </a:r>
            <a:r>
              <a:rPr lang="en-GB" dirty="0"/>
              <a:t>is one of the newer APIs that targets high-performance graphics application with explicit control of </a:t>
            </a:r>
            <a:r>
              <a:rPr lang="en-GB" b="1" dirty="0"/>
              <a:t>everything</a:t>
            </a:r>
            <a:r>
              <a:rPr lang="en-GB" b="1"/>
              <a:t>. </a:t>
            </a:r>
            <a:r>
              <a:rPr lang="en-GB"/>
              <a:t>It </a:t>
            </a:r>
            <a:r>
              <a:rPr lang="en-GB" b="0"/>
              <a:t>can</a:t>
            </a:r>
            <a:r>
              <a:rPr lang="en-GB" b="0" dirty="0"/>
              <a:t>:</a:t>
            </a:r>
          </a:p>
          <a:p>
            <a:pPr marL="628650" lvl="1" indent="-171450">
              <a:buFont typeface="Arial" panose="020B0604020202020204" pitchFamily="34" charset="0"/>
              <a:buChar char="•"/>
            </a:pPr>
            <a:r>
              <a:rPr lang="en-GB" dirty="0"/>
              <a:t>Draw 2D and 3D graphics like OpenGL </a:t>
            </a:r>
          </a:p>
          <a:p>
            <a:pPr marL="628650" lvl="1" indent="-171450">
              <a:buFont typeface="Arial" panose="020B0604020202020204" pitchFamily="34" charset="0"/>
              <a:buChar char="•"/>
            </a:pPr>
            <a:r>
              <a:rPr lang="en-GB" dirty="0"/>
              <a:t>Reduce driver overhead in comparison to other APIs</a:t>
            </a:r>
            <a:endParaRPr lang="en-GB" b="0" dirty="0"/>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Work as an unified API framework so that you can use it in </a:t>
            </a:r>
            <a:r>
              <a:rPr lang="en-GB" sz="1200" b="0" i="0" u="none" strike="noStrike" kern="1200" dirty="0">
                <a:solidFill>
                  <a:schemeClr val="tx1"/>
                </a:solidFill>
                <a:effectLst/>
                <a:latin typeface="+mn-lt"/>
                <a:ea typeface="ＭＳ Ｐゴシック" charset="0"/>
                <a:cs typeface="ＭＳ Ｐゴシック" charset="0"/>
              </a:rPr>
              <a:t>mobile, desktop, console, server, and embedded systems</a:t>
            </a:r>
            <a:endParaRPr lang="en-GB" dirty="0"/>
          </a:p>
          <a:p>
            <a:pPr marL="628650" lvl="1" indent="-171450">
              <a:buFont typeface="Arial" panose="020B0604020202020204" pitchFamily="34" charset="0"/>
              <a:buChar char="•"/>
            </a:pPr>
            <a:r>
              <a:rPr lang="en-GB" dirty="0"/>
              <a:t>Use multi-threading and multiprocessing</a:t>
            </a:r>
          </a:p>
          <a:p>
            <a:pPr marL="628650" lvl="1" indent="-171450">
              <a:buFont typeface="Arial" panose="020B0604020202020204" pitchFamily="34" charset="0"/>
              <a:buChar char="•"/>
            </a:pPr>
            <a:r>
              <a:rPr lang="en-GB" dirty="0"/>
              <a:t>Allow developers to extract the maximum performance of their graphical applications</a:t>
            </a:r>
            <a:endParaRPr lang="en-GB" b="1" dirty="0"/>
          </a:p>
          <a:p>
            <a:endParaRPr lang="en-GB" b="0"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dirty="0"/>
          </a:p>
        </p:txBody>
      </p:sp>
    </p:spTree>
    <p:extLst>
      <p:ext uri="{BB962C8B-B14F-4D97-AF65-F5344CB8AC3E}">
        <p14:creationId xmlns:p14="http://schemas.microsoft.com/office/powerpoint/2010/main" val="4177394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fontScale="40000" lnSpcReduction="20000"/>
          </a:bodyPr>
          <a:lstStyle/>
          <a:p>
            <a:r>
              <a:rPr lang="en-GB" dirty="0"/>
              <a:t>This slide is a more complete (although still high level) view of the </a:t>
            </a:r>
            <a:r>
              <a:rPr lang="en-GB" baseline="0" dirty="0"/>
              <a:t>OpenGL ES 1.1 and OpenGL ES 2.0 graphics pipelines, although they differ in relation to the information in the blue boxes (GL ES1.1 is based around fixed-function blocks, whereas GL ES2.0 is based around programmable shaders). </a:t>
            </a:r>
          </a:p>
          <a:p>
            <a:endParaRPr lang="en-GB" baseline="0" dirty="0"/>
          </a:p>
          <a:p>
            <a:r>
              <a:rPr lang="en-GB" b="0" baseline="0" dirty="0"/>
              <a:t>The Orange blocks are programmable stages in OpenGL </a:t>
            </a:r>
            <a:r>
              <a:rPr lang="en-GB" b="0" baseline="0"/>
              <a:t>ES 2.0, </a:t>
            </a:r>
            <a:r>
              <a:rPr lang="en-GB" b="0" baseline="0" dirty="0"/>
              <a:t>the green blocks are fixed functions, although often configurable (on/off/mode select), and the blue blocks show the outputs of the render.</a:t>
            </a:r>
          </a:p>
          <a:p>
            <a:endParaRPr lang="en-GB" b="0" baseline="0" dirty="0"/>
          </a:p>
          <a:p>
            <a:r>
              <a:rPr lang="en-GB" b="0" baseline="0" dirty="0"/>
              <a:t>The Geometry Processing block operates on each vertex and translates it from model-space coordinates into eye-space coordinate. </a:t>
            </a:r>
          </a:p>
          <a:p>
            <a:endParaRPr lang="en-GB" b="0" baseline="0" dirty="0"/>
          </a:p>
          <a:p>
            <a:r>
              <a:rPr lang="en-GB" b="0" baseline="0" dirty="0"/>
              <a:t>The Primitive Assembly block takes groups of vertices and converts them into primitives: points</a:t>
            </a:r>
            <a:r>
              <a:rPr lang="en-GB" b="0" baseline="0"/>
              <a:t>, lines</a:t>
            </a:r>
            <a:r>
              <a:rPr lang="en-GB"/>
              <a:t>,</a:t>
            </a:r>
            <a:r>
              <a:rPr lang="en-GB" b="0" baseline="0"/>
              <a:t> </a:t>
            </a:r>
            <a:r>
              <a:rPr lang="en-GB" b="0" baseline="0" dirty="0"/>
              <a:t>and triangles in the case of OpenGL ES. This stage also determines which primitives are visible, discarding </a:t>
            </a:r>
            <a:r>
              <a:rPr lang="en-GB" b="0" baseline="0"/>
              <a:t>primitives </a:t>
            </a:r>
            <a:r>
              <a:rPr lang="en-GB"/>
              <a:t>that </a:t>
            </a:r>
            <a:r>
              <a:rPr lang="en-GB" b="0" baseline="0"/>
              <a:t>are </a:t>
            </a:r>
            <a:r>
              <a:rPr lang="en-GB" b="0" baseline="0" dirty="0"/>
              <a:t>outside the viewing frustum or single-sided and facing away from the view-port.</a:t>
            </a:r>
          </a:p>
          <a:p>
            <a:pPr defTabSz="879378">
              <a:defRPr/>
            </a:pPr>
            <a:endParaRPr lang="en-GB" b="0" baseline="0" dirty="0"/>
          </a:p>
          <a:p>
            <a:pPr defTabSz="879378">
              <a:defRPr/>
            </a:pPr>
            <a:r>
              <a:rPr lang="en-GB" b="0" baseline="0" dirty="0"/>
              <a:t>The Rasterizer block converts each primitive into a group of pixels (known as fragments because each pixel is only a fragment of the whole primitive raster).</a:t>
            </a:r>
          </a:p>
          <a:p>
            <a:pPr defTabSz="879378">
              <a:defRPr/>
            </a:pPr>
            <a:endParaRPr lang="en-GB" b="0" baseline="0" dirty="0"/>
          </a:p>
          <a:p>
            <a:pPr defTabSz="879378">
              <a:defRPr/>
            </a:pPr>
            <a:r>
              <a:rPr lang="en-GB" b="0" baseline="0" dirty="0"/>
              <a:t>The Fragment Processing block calculates each fragment’s color and depth (distance </a:t>
            </a:r>
            <a:r>
              <a:rPr lang="en-GB" b="0" baseline="0"/>
              <a:t>from camera</a:t>
            </a:r>
            <a:r>
              <a:rPr lang="en-GB"/>
              <a:t>) </a:t>
            </a:r>
            <a:r>
              <a:rPr lang="en-GB" b="0" baseline="0"/>
              <a:t>and </a:t>
            </a:r>
            <a:r>
              <a:rPr lang="en-GB" b="0" baseline="0" dirty="0"/>
              <a:t>decides whether it should have been drawn or not.</a:t>
            </a:r>
          </a:p>
          <a:p>
            <a:pPr defTabSz="879378">
              <a:buFont typeface="Arial" charset="0"/>
              <a:buNone/>
              <a:defRPr/>
            </a:pPr>
            <a:endParaRPr lang="en-GB" b="0" baseline="0" dirty="0"/>
          </a:p>
          <a:p>
            <a:pPr defTabSz="879378">
              <a:buFont typeface="Arial" charset="0"/>
              <a:buNone/>
              <a:defRPr/>
            </a:pPr>
            <a:r>
              <a:rPr lang="en-GB" b="0" baseline="0" dirty="0"/>
              <a:t>The Fragment Operations block performs a standard set of operations on each fragment: </a:t>
            </a:r>
          </a:p>
          <a:p>
            <a:pPr defTabSz="879378">
              <a:buFont typeface="Arial" charset="0"/>
              <a:buNone/>
              <a:defRPr/>
            </a:pPr>
            <a:r>
              <a:rPr lang="en-GB" b="0" baseline="0" dirty="0"/>
              <a:t>	Pixel ownership: Does this program own this pixel? </a:t>
            </a:r>
            <a:r>
              <a:rPr lang="en-GB" b="0" baseline="0"/>
              <a:t>If not</a:t>
            </a:r>
            <a:r>
              <a:rPr lang="en-GB"/>
              <a:t>,</a:t>
            </a:r>
            <a:r>
              <a:rPr lang="en-GB" b="0" baseline="0"/>
              <a:t> </a:t>
            </a:r>
            <a:r>
              <a:rPr lang="en-GB" b="0" baseline="0" dirty="0"/>
              <a:t>it is discarded and not drawn</a:t>
            </a:r>
          </a:p>
          <a:p>
            <a:pPr defTabSz="879378">
              <a:buFont typeface="Arial" charset="0"/>
              <a:buNone/>
              <a:defRPr/>
            </a:pPr>
            <a:r>
              <a:rPr lang="en-GB" b="0" baseline="0" dirty="0"/>
              <a:t>	Scissor test</a:t>
            </a:r>
          </a:p>
          <a:p>
            <a:pPr defTabSz="879378">
              <a:buFont typeface="Arial" charset="0"/>
              <a:buNone/>
              <a:defRPr/>
            </a:pPr>
            <a:r>
              <a:rPr lang="en-GB" b="0" baseline="0" dirty="0"/>
              <a:t>	Stencil test</a:t>
            </a:r>
          </a:p>
          <a:p>
            <a:pPr defTabSz="879378">
              <a:buFont typeface="Arial" charset="0"/>
              <a:buNone/>
              <a:defRPr/>
            </a:pPr>
            <a:r>
              <a:rPr lang="en-GB" b="0" baseline="0" dirty="0"/>
              <a:t>	Depth test: Is this pixel visible based on stencil and what we have drawn already?</a:t>
            </a:r>
          </a:p>
          <a:p>
            <a:pPr defTabSz="879378">
              <a:buFont typeface="Arial" charset="0"/>
              <a:buNone/>
              <a:defRPr/>
            </a:pPr>
            <a:r>
              <a:rPr lang="en-GB" b="0" baseline="0" dirty="0"/>
              <a:t>	Blending for partially transparent pixels</a:t>
            </a:r>
          </a:p>
          <a:p>
            <a:pPr defTabSz="879378">
              <a:buFont typeface="Arial" charset="0"/>
              <a:buNone/>
              <a:defRPr/>
            </a:pPr>
            <a:r>
              <a:rPr lang="en-GB" b="0" baseline="0" dirty="0"/>
              <a:t>	Dithering to hide </a:t>
            </a:r>
            <a:r>
              <a:rPr lang="en-GB" b="0" baseline="0"/>
              <a:t>rendering </a:t>
            </a:r>
            <a:r>
              <a:rPr lang="en-GB"/>
              <a:t>artifacts </a:t>
            </a:r>
            <a:r>
              <a:rPr lang="en-GB" b="0" baseline="0"/>
              <a:t>on </a:t>
            </a:r>
            <a:r>
              <a:rPr lang="en-GB" b="0" baseline="0" dirty="0"/>
              <a:t>low color-depth displays</a:t>
            </a:r>
          </a:p>
          <a:p>
            <a:pPr defTabSz="879378">
              <a:buFont typeface="Arial" charset="0"/>
              <a:buChar char="•"/>
              <a:defRPr/>
            </a:pPr>
            <a:endParaRPr lang="en-GB" b="0" baseline="0" dirty="0"/>
          </a:p>
          <a:p>
            <a:pPr defTabSz="879378">
              <a:defRPr/>
            </a:pPr>
            <a:r>
              <a:rPr lang="en-GB" b="0" baseline="0" dirty="0"/>
              <a:t>Color Value is the value written into the Color Buffer output display color for this fragment.</a:t>
            </a:r>
          </a:p>
          <a:p>
            <a:pPr defTabSz="879378">
              <a:defRPr/>
            </a:pPr>
            <a:endParaRPr lang="en-GB" b="0" baseline="0" dirty="0"/>
          </a:p>
          <a:p>
            <a:pPr defTabSz="879378">
              <a:defRPr/>
            </a:pPr>
            <a:r>
              <a:rPr lang="en-GB" b="0" baseline="0" dirty="0"/>
              <a:t>Depth Value (also the Z-value) is the value written into the Depth Buffer (the distance from the viewer).  This value is used to discard pixels that are further away from the viewer than the current pixel.</a:t>
            </a:r>
          </a:p>
          <a:p>
            <a:pPr defTabSz="879378">
              <a:defRPr/>
            </a:pPr>
            <a:endParaRPr lang="en-GB" b="0" baseline="0" dirty="0"/>
          </a:p>
          <a:p>
            <a:pPr defTabSz="879378">
              <a:defRPr/>
            </a:pPr>
            <a:r>
              <a:rPr lang="en-GB" b="0" baseline="0" dirty="0"/>
              <a:t>Stencil Value is the updated stencil </a:t>
            </a:r>
            <a:r>
              <a:rPr lang="en-GB" b="0" baseline="0"/>
              <a:t>value </a:t>
            </a:r>
            <a:r>
              <a:rPr lang="en-GB"/>
              <a:t>that </a:t>
            </a:r>
            <a:r>
              <a:rPr lang="en-GB" b="0" baseline="0"/>
              <a:t>is </a:t>
            </a:r>
            <a:r>
              <a:rPr lang="en-GB" b="0" baseline="0" dirty="0"/>
              <a:t>written back into the Stencil Buffer. This is used to allow per-pixel stencil testing.</a:t>
            </a:r>
          </a:p>
          <a:p>
            <a:pPr defTabSz="879378">
              <a:defRPr/>
            </a:pPr>
            <a:endParaRPr lang="en-GB" b="0" baseline="0" dirty="0"/>
          </a:p>
          <a:p>
            <a:pPr defTabSz="879378">
              <a:defRPr/>
            </a:pPr>
            <a:r>
              <a:rPr lang="en-GB" b="0" baseline="0" dirty="0"/>
              <a:t>The Application can control which of the output values are actually written, or it can choose to discard the fragment entirely.</a:t>
            </a:r>
          </a:p>
          <a:p>
            <a:endParaRPr lang="en-GB" b="0" baseline="0" dirty="0"/>
          </a:p>
          <a:p>
            <a:r>
              <a:rPr lang="en-GB" b="0" baseline="0" dirty="0"/>
              <a:t>This pipeline is similar to early desktop pipelines (OpenGL 2, DirectX 9).  However, the latest version of the desktop OpenGL (v4) and DirectX (v11) have five programmable stages rather than the two found here.</a:t>
            </a:r>
          </a:p>
          <a:p>
            <a:endParaRPr lang="en-GB" b="0" baseline="0" dirty="0"/>
          </a:p>
          <a:p>
            <a:r>
              <a:rPr lang="en-GB" b="0" baseline="0" dirty="0"/>
              <a:t>Note that this is the idealized pipeline as described by the Open GL standard.  In reality, we try and move as many of the fixed function fragment operations, such as scissor testing and an early depth-test, before the Fragment Processing block</a:t>
            </a:r>
            <a:r>
              <a:rPr lang="en-GB" baseline="0" dirty="0"/>
              <a:t>. This is to throw out </a:t>
            </a:r>
            <a:r>
              <a:rPr lang="en-GB" baseline="0"/>
              <a:t>pixels </a:t>
            </a:r>
            <a:r>
              <a:rPr lang="en-GB"/>
              <a:t>that </a:t>
            </a:r>
            <a:r>
              <a:rPr lang="en-GB" baseline="0"/>
              <a:t>are </a:t>
            </a:r>
            <a:r>
              <a:rPr lang="en-GB" baseline="0" dirty="0"/>
              <a:t>not visible, before </a:t>
            </a:r>
            <a:r>
              <a:rPr lang="en-GB" baseline="0"/>
              <a:t>we </a:t>
            </a:r>
            <a:r>
              <a:rPr lang="en-GB"/>
              <a:t>spend </a:t>
            </a:r>
            <a:r>
              <a:rPr lang="en-GB" baseline="0"/>
              <a:t>valuable </a:t>
            </a:r>
            <a:r>
              <a:rPr lang="en-GB" baseline="0" dirty="0"/>
              <a:t>Fragment Processing resources on them.</a:t>
            </a:r>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18</a:t>
            </a:fld>
            <a:endParaRPr lang="en-GB" dirty="0"/>
          </a:p>
        </p:txBody>
      </p:sp>
    </p:spTree>
    <p:extLst>
      <p:ext uri="{BB962C8B-B14F-4D97-AF65-F5344CB8AC3E}">
        <p14:creationId xmlns:p14="http://schemas.microsoft.com/office/powerpoint/2010/main" val="308453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diagram</a:t>
            </a:r>
            <a:r>
              <a:rPr lang="en-GB" baseline="0" dirty="0"/>
              <a:t> illustrates the rendering process with the object generated at each stage.</a:t>
            </a:r>
          </a:p>
          <a:p>
            <a:endParaRPr lang="en-GB" baseline="0" dirty="0"/>
          </a:p>
          <a:p>
            <a:r>
              <a:rPr lang="en-GB" baseline="0" dirty="0"/>
              <a:t>Starting with geometry processing, the CPU sends the GPU the 3D </a:t>
            </a:r>
            <a:r>
              <a:rPr lang="en-GB" baseline="0"/>
              <a:t>meshes </a:t>
            </a:r>
            <a:r>
              <a:rPr lang="en-GB">
                <a:solidFill>
                  <a:srgbClr val="FF0000"/>
                </a:solidFill>
                <a:highlight>
                  <a:srgbClr val="FFFF00"/>
                </a:highlight>
              </a:rPr>
              <a:t>that </a:t>
            </a:r>
            <a:r>
              <a:rPr lang="en-GB" sz="1200" kern="1200" baseline="0">
                <a:solidFill>
                  <a:schemeClr val="tx1"/>
                </a:solidFill>
                <a:latin typeface="+mn-lt"/>
                <a:ea typeface="+mn-ea"/>
                <a:cs typeface="+mn-cs"/>
              </a:rPr>
              <a:t>are </a:t>
            </a:r>
            <a:r>
              <a:rPr lang="en-GB" sz="1200" kern="1200" baseline="0" dirty="0">
                <a:solidFill>
                  <a:schemeClr val="tx1"/>
                </a:solidFill>
                <a:latin typeface="+mn-lt"/>
                <a:ea typeface="+mn-ea"/>
                <a:cs typeface="+mn-cs"/>
              </a:rPr>
              <a:t>composed of a large number of vertices that go </a:t>
            </a:r>
            <a:r>
              <a:rPr lang="en-GB" baseline="0" dirty="0"/>
              <a:t>into the vertex shader. The vertex shader receives the location of the vertex in </a:t>
            </a:r>
            <a:r>
              <a:rPr lang="en-GB" baseline="0"/>
              <a:t>xyz format </a:t>
            </a:r>
            <a:r>
              <a:rPr lang="en-GB" baseline="0" dirty="0"/>
              <a:t>and assembles them as primitives (triangles), while passing other data (e</a:t>
            </a:r>
            <a:r>
              <a:rPr lang="en-GB" baseline="0"/>
              <a:t>.g</a:t>
            </a:r>
            <a:r>
              <a:rPr lang="en-GB"/>
              <a:t>., </a:t>
            </a:r>
            <a:r>
              <a:rPr lang="en-GB" baseline="0"/>
              <a:t>color</a:t>
            </a:r>
            <a:r>
              <a:rPr lang="en-GB" baseline="0" dirty="0"/>
              <a:t>) to the next process. </a:t>
            </a:r>
          </a:p>
          <a:p>
            <a:endParaRPr lang="en-GB" baseline="0" dirty="0"/>
          </a:p>
          <a:p>
            <a:r>
              <a:rPr lang="en-GB" baseline="0" dirty="0"/>
              <a:t>The triangles are then transformed from object space into world space (or eye space). We also need to create a viewport in which those triangles outside the near and far clip planes get clipped and culled, and the remaining triangles are projected onto the 2D screen space.</a:t>
            </a:r>
          </a:p>
          <a:p>
            <a:endParaRPr lang="en-GB" baseline="0" dirty="0"/>
          </a:p>
          <a:p>
            <a:r>
              <a:rPr lang="en-GB" baseline="0" dirty="0"/>
              <a:t>The triangles in the 2D screen space are then rasterized by the rasterizer, which turns the triangles into a group of pixels (also known as fragments). After rasterization, we move from the geometry processing to the pixel processing.</a:t>
            </a:r>
          </a:p>
          <a:p>
            <a:endParaRPr lang="en-GB" baseline="0" dirty="0"/>
          </a:p>
          <a:p>
            <a:r>
              <a:rPr lang="en-GB" baseline="0" dirty="0"/>
              <a:t>The fragments are loaded into the fragment shader, which performs the texturing and lighting using the data (e</a:t>
            </a:r>
            <a:r>
              <a:rPr lang="en-GB" baseline="0"/>
              <a:t>.g</a:t>
            </a:r>
            <a:r>
              <a:rPr lang="en-GB"/>
              <a:t>., </a:t>
            </a:r>
            <a:r>
              <a:rPr lang="en-GB" baseline="0"/>
              <a:t>RGB</a:t>
            </a:r>
            <a:r>
              <a:rPr lang="en-GB" baseline="0" dirty="0"/>
              <a:t>, depth) passed from the </a:t>
            </a:r>
            <a:r>
              <a:rPr lang="en-GB" baseline="0"/>
              <a:t>vertex shader </a:t>
            </a:r>
            <a:r>
              <a:rPr lang="en-GB" baseline="0" dirty="0"/>
              <a:t>and produces the fragments with colors.</a:t>
            </a:r>
          </a:p>
          <a:p>
            <a:endParaRPr lang="en-GB" baseline="0" dirty="0"/>
          </a:p>
          <a:p>
            <a:r>
              <a:rPr lang="en-GB" baseline="0"/>
              <a:t>The </a:t>
            </a:r>
            <a:r>
              <a:rPr lang="en-US"/>
              <a:t>colored</a:t>
            </a:r>
            <a:r>
              <a:rPr lang="en-GB" baseline="0"/>
              <a:t> </a:t>
            </a:r>
            <a:r>
              <a:rPr lang="en-GB" baseline="0" dirty="0"/>
              <a:t>pixels generated from all primitives are then mixed and merged together. This is known as testing and blending.</a:t>
            </a:r>
          </a:p>
          <a:p>
            <a:endParaRPr lang="en-GB" baseline="0" dirty="0"/>
          </a:p>
          <a:p>
            <a:r>
              <a:rPr lang="en-GB" baseline="0" dirty="0"/>
              <a:t>Finally, the pixels are stored </a:t>
            </a:r>
            <a:r>
              <a:rPr lang="en-GB" baseline="0"/>
              <a:t>in the </a:t>
            </a:r>
            <a:r>
              <a:rPr lang="en-GB"/>
              <a:t>framebuffer</a:t>
            </a:r>
            <a:r>
              <a:rPr lang="en-GB" baseline="0"/>
              <a:t>, </a:t>
            </a:r>
            <a:r>
              <a:rPr lang="en-GB" baseline="0" dirty="0"/>
              <a:t>which is updated at a fixed rate (typically 60 FPS), and displayed on the screen.</a:t>
            </a:r>
          </a:p>
          <a:p>
            <a:endParaRPr lang="en-GB" baseline="0" dirty="0"/>
          </a:p>
          <a:p>
            <a:r>
              <a:rPr lang="en-GB" baseline="0" dirty="0"/>
              <a:t>In OpenGL ES 2.0, the vertex shader and fragment shader are the only two stages that are programmable. The geometry data, including </a:t>
            </a:r>
            <a:r>
              <a:rPr lang="en-GB" sz="1200" dirty="0"/>
              <a:t>the vertex coordinate </a:t>
            </a:r>
            <a:r>
              <a:rPr lang="en-GB" sz="1200" baseline="0" dirty="0"/>
              <a:t>and</a:t>
            </a:r>
            <a:r>
              <a:rPr lang="en-GB" sz="1200" dirty="0"/>
              <a:t> color, will be sent to the vertex </a:t>
            </a:r>
            <a:r>
              <a:rPr lang="en-GB" baseline="0" dirty="0"/>
              <a:t>shader. The texturing and lighting information will be sent to the fragment shader. Later we will see how to write a program to the vertex and fragment shader, respectively.</a:t>
            </a:r>
          </a:p>
          <a:p>
            <a:endParaRPr lang="en-GB" baseline="0" dirty="0"/>
          </a:p>
          <a:p>
            <a:r>
              <a:rPr lang="en-GB" baseline="0" dirty="0"/>
              <a:t>As the OpenGL API defines the rendering pipeline, the GPU has to be designed to implement the pipeline in its hardware architecture. </a:t>
            </a:r>
          </a:p>
          <a:p>
            <a:endParaRPr lang="en-GB" baseline="0" dirty="0"/>
          </a:p>
          <a:p>
            <a:endParaRPr lang="en-GB" baseline="0" dirty="0"/>
          </a:p>
          <a:p>
            <a:endParaRPr lang="en-GB" baseline="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Pic</a:t>
            </a:r>
            <a:r>
              <a:rPr lang="en-GB" baseline="0" dirty="0"/>
              <a:t> src: </a:t>
            </a:r>
          </a:p>
          <a:p>
            <a:r>
              <a:rPr lang="en-GB" dirty="0"/>
              <a:t>https://en.wikipedia.org/wiki/Polygon_mesh#/media/File:Dolphin_triangle_mesh.png </a:t>
            </a:r>
          </a:p>
          <a:p>
            <a:r>
              <a:rPr lang="en-GB" dirty="0"/>
              <a:t>https://en.wikipedia.org/wiki/Dolphin#/media/File:Comdolph.jpg </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dirty="0"/>
          </a:p>
        </p:txBody>
      </p:sp>
    </p:spTree>
    <p:extLst>
      <p:ext uri="{BB962C8B-B14F-4D97-AF65-F5344CB8AC3E}">
        <p14:creationId xmlns:p14="http://schemas.microsoft.com/office/powerpoint/2010/main" val="742650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module, we provide</a:t>
            </a:r>
            <a:r>
              <a:rPr lang="en-GB" baseline="0" dirty="0"/>
              <a:t> a brief view of this cours</a:t>
            </a:r>
            <a:r>
              <a:rPr lang="en-GB" i="0" baseline="0" dirty="0"/>
              <a:t>e a</a:t>
            </a:r>
            <a:r>
              <a:rPr lang="en-GB" baseline="0" dirty="0"/>
              <a:t>nd introduce you to the basics of 3D graphics. We will describe what 3D data i</a:t>
            </a:r>
            <a:r>
              <a:rPr lang="en-GB" i="0" baseline="0" dirty="0"/>
              <a:t>s a</a:t>
            </a:r>
            <a:r>
              <a:rPr lang="en-GB" baseline="0" dirty="0"/>
              <a:t>nd how it is processed inside a GPU. </a:t>
            </a:r>
          </a:p>
          <a:p>
            <a:endParaRPr lang="en-GB" baseline="0" dirty="0"/>
          </a:p>
          <a:p>
            <a:r>
              <a:rPr lang="en-GB" baseline="0" dirty="0"/>
              <a:t>We will also introduce the OpenGL ES along with Vulkan API and explain how rendering is pipelined inside an Arm Mali GPU. </a:t>
            </a:r>
          </a:p>
          <a:p>
            <a:endParaRPr lang="en-GB" baseline="0" dirty="0"/>
          </a:p>
          <a:p>
            <a:r>
              <a:rPr lang="en-GB" baseline="0" dirty="0"/>
              <a:t>Finally, we will introduce the basic concept of a game engine and how it can accelerate the game development process.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a:t>
            </a:fld>
            <a:endParaRPr lang="en-GB" dirty="0"/>
          </a:p>
        </p:txBody>
      </p:sp>
    </p:spTree>
    <p:extLst>
      <p:ext uri="{BB962C8B-B14F-4D97-AF65-F5344CB8AC3E}">
        <p14:creationId xmlns:p14="http://schemas.microsoft.com/office/powerpoint/2010/main" val="3243472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a:bodyPr>
          <a:lstStyle/>
          <a:p>
            <a:r>
              <a:rPr lang="en-GB" u="none" baseline="0" dirty="0"/>
              <a:t>The newest APIs such as OpenGL ES 3.2 and Vulkan have made the rendering pipeline to evolve to support new use cases.</a:t>
            </a:r>
          </a:p>
          <a:p>
            <a:r>
              <a:rPr lang="en-GB" u="none" baseline="0" dirty="0"/>
              <a:t>For instance:</a:t>
            </a:r>
          </a:p>
          <a:p>
            <a:pPr marL="171450" indent="-171450">
              <a:buFont typeface="Arial" panose="020B0604020202020204" pitchFamily="34" charset="0"/>
              <a:buChar char="•"/>
            </a:pPr>
            <a:endParaRPr lang="en-GB" u="none" baseline="0" dirty="0"/>
          </a:p>
          <a:p>
            <a:pPr marL="171450" indent="-171450">
              <a:buFont typeface="Arial" panose="020B0604020202020204" pitchFamily="34" charset="0"/>
              <a:buChar char="•"/>
            </a:pPr>
            <a:r>
              <a:rPr lang="en-GB" u="none" baseline="0" dirty="0"/>
              <a:t>we can compute shaders outside the pipeline and take advantage of the </a:t>
            </a:r>
            <a:r>
              <a:rPr lang="en-GB" dirty="0"/>
              <a:t>GPU </a:t>
            </a:r>
            <a:r>
              <a:rPr lang="en-GB" u="none" baseline="0" dirty="0"/>
              <a:t>architecture to speed up this process</a:t>
            </a:r>
          </a:p>
          <a:p>
            <a:pPr marL="171450" indent="-171450">
              <a:buFont typeface="Arial" panose="020B0604020202020204" pitchFamily="34" charset="0"/>
              <a:buChar char="•"/>
            </a:pPr>
            <a:r>
              <a:rPr lang="en-GB" u="none" baseline="0" dirty="0"/>
              <a:t>the use of the tessellation to allow the </a:t>
            </a:r>
            <a:r>
              <a:rPr lang="en-GB" dirty="0"/>
              <a:t>GPU </a:t>
            </a:r>
            <a:r>
              <a:rPr lang="en-GB" u="none" baseline="0" dirty="0"/>
              <a:t>to programmatically subdivide meshes</a:t>
            </a:r>
          </a:p>
          <a:p>
            <a:pPr marL="171450" indent="-171450">
              <a:buFont typeface="Arial" panose="020B0604020202020204" pitchFamily="34" charset="0"/>
              <a:buChar char="•"/>
            </a:pPr>
            <a:r>
              <a:rPr lang="en-GB" u="none" baseline="0" dirty="0"/>
              <a:t>Geometry stage to create or destroy primitives </a:t>
            </a:r>
          </a:p>
          <a:p>
            <a:pPr marL="171450" indent="-171450">
              <a:buFont typeface="Arial" panose="020B0604020202020204" pitchFamily="34" charset="0"/>
              <a:buChar char="•"/>
            </a:pPr>
            <a:r>
              <a:rPr lang="en-GB" u="none" baseline="0" dirty="0"/>
              <a:t>Multiple render target </a:t>
            </a:r>
            <a:r>
              <a:rPr lang="en-GB" dirty="0"/>
              <a:t>(</a:t>
            </a:r>
            <a:r>
              <a:rPr lang="en-GB" u="none" baseline="0" dirty="0"/>
              <a:t>MRT) that provides support for multiple framebuffer </a:t>
            </a:r>
            <a:r>
              <a:rPr lang="en-GB" dirty="0" err="1"/>
              <a:t>color</a:t>
            </a:r>
            <a:r>
              <a:rPr lang="en-GB" dirty="0"/>
              <a:t> </a:t>
            </a:r>
            <a:r>
              <a:rPr lang="en-GB" u="none" baseline="0" dirty="0"/>
              <a:t>attachments</a:t>
            </a:r>
          </a:p>
          <a:p>
            <a:endParaRPr lang="en-GB" u="none" baseline="0" dirty="0"/>
          </a:p>
          <a:p>
            <a:r>
              <a:rPr lang="en-GB" u="none" baseline="0" dirty="0"/>
              <a:t>As a result of all these</a:t>
            </a:r>
            <a:r>
              <a:rPr lang="en-GB" dirty="0"/>
              <a:t>,</a:t>
            </a:r>
            <a:r>
              <a:rPr lang="en-GB" u="none" baseline="0" dirty="0"/>
              <a:t> more points can be accommodated in the pipelines </a:t>
            </a:r>
            <a:r>
              <a:rPr lang="en-GB" dirty="0"/>
              <a:t>that </a:t>
            </a:r>
            <a:r>
              <a:rPr lang="en-GB" u="none" baseline="0" dirty="0"/>
              <a:t>end up speeding up the rendering of a scene</a:t>
            </a:r>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20</a:t>
            </a:fld>
            <a:endParaRPr lang="en-GB" dirty="0"/>
          </a:p>
        </p:txBody>
      </p:sp>
    </p:spTree>
    <p:extLst>
      <p:ext uri="{BB962C8B-B14F-4D97-AF65-F5344CB8AC3E}">
        <p14:creationId xmlns:p14="http://schemas.microsoft.com/office/powerpoint/2010/main" val="4160215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accelerate the creation of images, </a:t>
            </a:r>
            <a:r>
              <a:rPr lang="en-GB" baseline="0" dirty="0"/>
              <a:t>the </a:t>
            </a:r>
            <a:r>
              <a:rPr lang="en-GB" dirty="0"/>
              <a:t>GPU uses dedicated hardware for fast image processing.</a:t>
            </a:r>
          </a:p>
          <a:p>
            <a:endParaRPr lang="en-GB" dirty="0"/>
          </a:p>
          <a:p>
            <a:r>
              <a:rPr lang="en-GB" dirty="0"/>
              <a:t>GPUs are widely used in PCs, smartphones, game consoles , embedded systems, etc. A GPU usually provides a much higher performance than a CPU in parallel computing (such as processing images and pixels) </a:t>
            </a:r>
            <a:r>
              <a:rPr lang="en-GB" baseline="0" dirty="0"/>
              <a:t>due to its dedicated and m</a:t>
            </a:r>
            <a:r>
              <a:rPr lang="en-GB" dirty="0"/>
              <a:t>ulti-processor</a:t>
            </a:r>
            <a:r>
              <a:rPr lang="en-GB" baseline="0" dirty="0"/>
              <a:t> architecture.</a:t>
            </a:r>
          </a:p>
          <a:p>
            <a:endParaRPr lang="en-GB" baseline="0" dirty="0"/>
          </a:p>
          <a:p>
            <a:r>
              <a:rPr lang="en-GB" dirty="0"/>
              <a:t>A GPU</a:t>
            </a:r>
            <a:r>
              <a:rPr lang="en-GB" baseline="0" dirty="0"/>
              <a:t> is usually p</a:t>
            </a:r>
            <a:r>
              <a:rPr lang="en-GB" dirty="0"/>
              <a:t>rogrammed through standard APIs such as Open GL,</a:t>
            </a:r>
            <a:r>
              <a:rPr lang="en-GB" baseline="0" dirty="0"/>
              <a:t> although</a:t>
            </a:r>
            <a:r>
              <a:rPr lang="en-GB" dirty="0"/>
              <a:t> different</a:t>
            </a:r>
            <a:r>
              <a:rPr lang="en-GB" baseline="0" dirty="0"/>
              <a:t> vendors may have their own programming API for their specific architectures, e.g</a:t>
            </a:r>
            <a:r>
              <a:rPr lang="en-GB" dirty="0"/>
              <a:t>., </a:t>
            </a:r>
            <a:r>
              <a:rPr lang="en-GB" baseline="0" dirty="0"/>
              <a:t>Nvidia’s CUDA.  GPUs c</a:t>
            </a:r>
            <a:r>
              <a:rPr lang="en-GB" dirty="0"/>
              <a:t>an be used for many high-performance computing applications,</a:t>
            </a:r>
            <a:r>
              <a:rPr lang="en-GB" baseline="0" dirty="0"/>
              <a:t> e.g</a:t>
            </a:r>
            <a:r>
              <a:rPr lang="en-GB" dirty="0"/>
              <a:t>., </a:t>
            </a:r>
            <a:r>
              <a:rPr lang="en-GB" baseline="0" dirty="0"/>
              <a:t>scientific computing. These are known as </a:t>
            </a:r>
            <a:r>
              <a:rPr lang="en-GB" dirty="0"/>
              <a:t>General-purpose </a:t>
            </a:r>
            <a:r>
              <a:rPr lang="en-GB" baseline="0" dirty="0"/>
              <a:t>GPUs (</a:t>
            </a:r>
            <a:r>
              <a:rPr lang="en-GB" dirty="0"/>
              <a:t>GPGPUs).</a:t>
            </a:r>
          </a:p>
          <a:p>
            <a:endParaRPr lang="en-GB" dirty="0"/>
          </a:p>
          <a:p>
            <a:r>
              <a:rPr lang="en-GB" baseline="0" dirty="0"/>
              <a:t>Well-known e</a:t>
            </a:r>
            <a:r>
              <a:rPr lang="en-GB" dirty="0"/>
              <a:t>xamples of desktop GPUs include GeForce Series from Nvidia and Radeon Series from AMD. However, the increasing popularity of</a:t>
            </a:r>
            <a:r>
              <a:rPr lang="en-GB" baseline="0" dirty="0"/>
              <a:t> smart devices has led to the development of low-power GPUs,</a:t>
            </a:r>
            <a:r>
              <a:rPr lang="en-GB" dirty="0"/>
              <a:t> e.g., the Arm Mali GPU, </a:t>
            </a:r>
            <a:r>
              <a:rPr lang="en-GB" baseline="0" dirty="0"/>
              <a:t>to meet the requirements of low power and increased battery life.</a:t>
            </a:r>
            <a:endParaRPr lang="en-GB" dirty="0"/>
          </a:p>
          <a:p>
            <a:pPr lvl="1"/>
            <a:endParaRPr lang="en-GB" dirty="0"/>
          </a:p>
          <a:p>
            <a:r>
              <a:rPr lang="en-GB" dirty="0"/>
              <a:t>The hardware architecture of a GPU is usually based on desirable software API features, e.g., OpenGL ES1.0.</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dirty="0"/>
          </a:p>
        </p:txBody>
      </p:sp>
    </p:spTree>
    <p:extLst>
      <p:ext uri="{BB962C8B-B14F-4D97-AF65-F5344CB8AC3E}">
        <p14:creationId xmlns:p14="http://schemas.microsoft.com/office/powerpoint/2010/main" val="1955597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GPU can</a:t>
            </a:r>
            <a:r>
              <a:rPr lang="en-GB" baseline="0" dirty="0"/>
              <a:t> be different from a </a:t>
            </a:r>
            <a:r>
              <a:rPr lang="en-GB" dirty="0"/>
              <a:t>CPU in many ways.</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First, a CPU is designed to make a single thread run as fast as possible, whereas</a:t>
            </a:r>
            <a:r>
              <a:rPr lang="en-GB" baseline="0" dirty="0"/>
              <a:t> a GPU is </a:t>
            </a:r>
            <a:r>
              <a:rPr lang="en-GB" baseline="0"/>
              <a:t>designed </a:t>
            </a:r>
            <a:r>
              <a:rPr lang="en-GB"/>
              <a:t>to maximize </a:t>
            </a:r>
            <a:r>
              <a:rPr lang="en-GB" dirty="0"/>
              <a:t>overall</a:t>
            </a:r>
            <a:r>
              <a:rPr lang="en-GB" baseline="0" dirty="0"/>
              <a:t> </a:t>
            </a:r>
            <a:r>
              <a:rPr lang="en-GB" dirty="0"/>
              <a:t>computation throughput.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In a CPU, pipeline stalls and memory access latency can be </a:t>
            </a:r>
            <a:r>
              <a:rPr lang="en-GB"/>
              <a:t>very expensive </a:t>
            </a:r>
            <a:r>
              <a:rPr lang="en-GB" dirty="0"/>
              <a:t>because they </a:t>
            </a:r>
            <a:r>
              <a:rPr lang="en-GB"/>
              <a:t>dramatically affect the overall </a:t>
            </a:r>
            <a:r>
              <a:rPr lang="en-GB" dirty="0"/>
              <a:t>performance. However, when a GPU is processing, the individual thread latency is not considered as important as it is in CPU. This is because the rest of the threads</a:t>
            </a:r>
            <a:r>
              <a:rPr lang="en-GB" baseline="0" dirty="0"/>
              <a:t> can run in parallel, independently, without reducing too much of the system performance.</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Moreover,</a:t>
            </a:r>
            <a:r>
              <a:rPr lang="en-GB" baseline="0" dirty="0"/>
              <a:t> the logic complexity of a CPU keeps increasing to reduce the probability per cost of stall, whereas the high </a:t>
            </a:r>
            <a:r>
              <a:rPr lang="en-GB" dirty="0"/>
              <a:t>parallelizability</a:t>
            </a:r>
            <a:r>
              <a:rPr lang="en-GB" baseline="0" dirty="0"/>
              <a:t> of a GPU can achieve better performance by increasing the number of processing units while maintaining their simplicity.  </a:t>
            </a:r>
            <a:endParaRPr lang="en-GB" dirty="0"/>
          </a:p>
          <a:p>
            <a:pPr lvl="1"/>
            <a:endParaRPr lang="en-GB" dirty="0"/>
          </a:p>
          <a:p>
            <a:pPr lvl="0"/>
            <a:r>
              <a:rPr lang="en-GB" dirty="0"/>
              <a:t>On</a:t>
            </a:r>
            <a:r>
              <a:rPr lang="en-GB" baseline="0" dirty="0"/>
              <a:t> the memory side, a CPU u</a:t>
            </a:r>
            <a:r>
              <a:rPr lang="en-GB" dirty="0"/>
              <a:t>ses a large amount of cache memories to avoid memory misses. However, in a </a:t>
            </a:r>
            <a:r>
              <a:rPr lang="en-GB"/>
              <a:t>GPU design</a:t>
            </a:r>
            <a:r>
              <a:rPr lang="en-GB" dirty="0"/>
              <a:t>,</a:t>
            </a:r>
            <a:r>
              <a:rPr lang="en-GB"/>
              <a:t> </a:t>
            </a:r>
            <a:r>
              <a:rPr lang="en-GB" dirty="0"/>
              <a:t>a large cache is not commonly </a:t>
            </a:r>
            <a:r>
              <a:rPr lang="en-GB" baseline="0" dirty="0"/>
              <a:t>used, since</a:t>
            </a:r>
            <a:r>
              <a:rPr lang="en-GB" dirty="0"/>
              <a:t> each core can operate on its own </a:t>
            </a:r>
            <a:r>
              <a:rPr lang="en-GB" baseline="0" dirty="0"/>
              <a:t>private memory, with fast access and low latency (although L2 cache is usually used as a shared memory).</a:t>
            </a:r>
            <a:endParaRPr lang="en-GB" dirty="0"/>
          </a:p>
          <a:p>
            <a:endParaRPr lang="en-GB" dirty="0"/>
          </a:p>
          <a:p>
            <a:r>
              <a:rPr lang="en-GB" dirty="0"/>
              <a:t>Moreover, a GPU can always</a:t>
            </a:r>
            <a:r>
              <a:rPr lang="en-GB" baseline="0" dirty="0"/>
              <a:t> </a:t>
            </a:r>
            <a:r>
              <a:rPr lang="en-GB" dirty="0"/>
              <a:t>perform</a:t>
            </a:r>
            <a:r>
              <a:rPr lang="en-GB" baseline="0" dirty="0"/>
              <a:t> more S</a:t>
            </a:r>
            <a:r>
              <a:rPr lang="en-GB" dirty="0"/>
              <a:t>ingle Instruction Multiple Data or Single Program Multiple Data for maximized</a:t>
            </a:r>
            <a:r>
              <a:rPr lang="en-GB" baseline="0" dirty="0"/>
              <a:t> </a:t>
            </a:r>
            <a:r>
              <a:rPr lang="en-GB" dirty="0"/>
              <a:t>parallelization</a:t>
            </a:r>
            <a:r>
              <a:rPr lang="en-GB" baseline="0" dirty="0"/>
              <a:t>.</a:t>
            </a:r>
            <a:endParaRPr lang="en-GB" dirty="0"/>
          </a:p>
          <a:p>
            <a:pPr lvl="1"/>
            <a:endParaRPr lang="en-GB" dirty="0"/>
          </a:p>
          <a:p>
            <a:r>
              <a:rPr lang="en-GB" dirty="0"/>
              <a:t>Stream processing is </a:t>
            </a:r>
            <a:r>
              <a:rPr lang="en-GB"/>
              <a:t>slightly</a:t>
            </a:r>
            <a:r>
              <a:rPr lang="en-GB" baseline="0"/>
              <a:t> different </a:t>
            </a:r>
            <a:r>
              <a:rPr lang="en-GB" baseline="0" dirty="0"/>
              <a:t>because the process usually involves r</a:t>
            </a:r>
            <a:r>
              <a:rPr lang="en-GB" dirty="0"/>
              <a:t>ead-only inputs and write-only outputs, and each stream task is computationally independent.</a:t>
            </a:r>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22</a:t>
            </a:fld>
            <a:endParaRPr lang="en-GB" dirty="0"/>
          </a:p>
        </p:txBody>
      </p:sp>
    </p:spTree>
    <p:extLst>
      <p:ext uri="{BB962C8B-B14F-4D97-AF65-F5344CB8AC3E}">
        <p14:creationId xmlns:p14="http://schemas.microsoft.com/office/powerpoint/2010/main" val="973407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F3D785D-85B3-4AA5-8BBE-6BCC91C831C6}" type="slidenum">
              <a:rPr lang="en-GB" smtClean="0"/>
              <a:pPr/>
              <a:t>23</a:t>
            </a:fld>
            <a:endParaRPr lang="en-GB" dirty="0"/>
          </a:p>
        </p:txBody>
      </p:sp>
      <p:sp>
        <p:nvSpPr>
          <p:cNvPr id="29699" name="Rectangle 2"/>
          <p:cNvSpPr>
            <a:spLocks noGrp="1" noRot="1" noChangeAspect="1" noChangeArrowheads="1" noTextEdit="1"/>
          </p:cNvSpPr>
          <p:nvPr>
            <p:ph type="sldImg"/>
          </p:nvPr>
        </p:nvSpPr>
        <p:spPr>
          <a:xfrm>
            <a:off x="90488" y="744538"/>
            <a:ext cx="6619875" cy="3724275"/>
          </a:xfrm>
          <a:ln/>
        </p:spPr>
      </p:sp>
      <p:sp>
        <p:nvSpPr>
          <p:cNvPr id="29700" name="Rectangle 3"/>
          <p:cNvSpPr>
            <a:spLocks noGrp="1" noChangeArrowheads="1"/>
          </p:cNvSpPr>
          <p:nvPr>
            <p:ph type="body" idx="1"/>
          </p:nvPr>
        </p:nvSpPr>
        <p:spPr>
          <a:noFill/>
          <a:ln/>
        </p:spPr>
        <p:txBody>
          <a:bodyPr/>
          <a:lstStyle/>
          <a:p>
            <a:pPr eaLnBrk="1" hangingPunct="1"/>
            <a:r>
              <a:rPr lang="en-GB" sz="2000" dirty="0"/>
              <a:t>Several factors </a:t>
            </a:r>
            <a:r>
              <a:rPr lang="en-GB" sz="2000" baseline="0" dirty="0"/>
              <a:t>are driving the evolution of GPUs. </a:t>
            </a:r>
          </a:p>
          <a:p>
            <a:pPr eaLnBrk="1" hangingPunct="1"/>
            <a:endParaRPr lang="en-GB" sz="2000" dirty="0"/>
          </a:p>
          <a:p>
            <a:pPr eaLnBrk="1" hangingPunct="1"/>
            <a:r>
              <a:rPr lang="en-GB" sz="2000" dirty="0"/>
              <a:t>The first is the increasing amount of graphical content in development. As m</a:t>
            </a:r>
            <a:r>
              <a:rPr lang="en-GB" sz="1800" dirty="0"/>
              <a:t>odern smartphones and tablets are becoming more like general purpose computers, more </a:t>
            </a:r>
            <a:r>
              <a:rPr lang="en-GB" sz="1800" baseline="0" dirty="0"/>
              <a:t>graphic content will be processed and displayed on mobile devices. </a:t>
            </a:r>
            <a:r>
              <a:rPr lang="en-GB" sz="1800" dirty="0"/>
              <a:t>T</a:t>
            </a:r>
            <a:r>
              <a:rPr lang="en-GB" sz="1800" baseline="0" dirty="0"/>
              <a:t>he increasing demand for </a:t>
            </a:r>
            <a:r>
              <a:rPr lang="en-GB" sz="1800" dirty="0"/>
              <a:t>2D and 3D games, navigation applications, virtual reality displays, Internet browsers, etc. are</a:t>
            </a:r>
            <a:r>
              <a:rPr lang="en-GB" sz="1800" baseline="0" dirty="0"/>
              <a:t> all requiring higher performance GPUs.</a:t>
            </a:r>
            <a:endParaRPr lang="en-GB" sz="1800" dirty="0"/>
          </a:p>
          <a:p>
            <a:endParaRPr lang="en-GB" sz="2000" dirty="0"/>
          </a:p>
          <a:p>
            <a:r>
              <a:rPr lang="en-GB" sz="2000" dirty="0"/>
              <a:t>User Interfaces (UIs) are another</a:t>
            </a:r>
            <a:r>
              <a:rPr lang="en-GB" sz="2000" baseline="0" dirty="0"/>
              <a:t> driving force. Today, n</a:t>
            </a:r>
            <a:r>
              <a:rPr lang="en-GB" sz="1800" dirty="0"/>
              <a:t>early all UIs are rendered using the GPU.</a:t>
            </a:r>
            <a:r>
              <a:rPr lang="en-GB" sz="1800" baseline="0" dirty="0"/>
              <a:t> The increasing </a:t>
            </a:r>
            <a:r>
              <a:rPr lang="en-GB" sz="1800" dirty="0"/>
              <a:t>screen resolutions are now too high to render the UI in the CPU. Meanwhile, UIs must run smoothly at high</a:t>
            </a:r>
            <a:r>
              <a:rPr lang="en-GB" sz="1800" baseline="0" dirty="0"/>
              <a:t> frame rates</a:t>
            </a:r>
            <a:r>
              <a:rPr lang="en-GB" sz="1800" dirty="0"/>
              <a:t>. A GPU provides a ubiquitous means to accelerate the rendering.</a:t>
            </a:r>
          </a:p>
          <a:p>
            <a:endParaRPr lang="en-GB" sz="2000" dirty="0"/>
          </a:p>
          <a:p>
            <a:pPr eaLnBrk="1" hangingPunct="1"/>
            <a:r>
              <a:rPr lang="en-GB" sz="2000" dirty="0"/>
              <a:t>Images, videos,</a:t>
            </a:r>
            <a:r>
              <a:rPr lang="en-GB" sz="2000" baseline="0" dirty="0"/>
              <a:t> and c</a:t>
            </a:r>
            <a:r>
              <a:rPr lang="en-GB" sz="2000" dirty="0"/>
              <a:t>ompositions require </a:t>
            </a:r>
            <a:r>
              <a:rPr lang="en-GB" sz="1800" dirty="0"/>
              <a:t>GPUs to provide the flexibility to merge media from other sources and </a:t>
            </a:r>
            <a:r>
              <a:rPr lang="en-GB" sz="1800" baseline="0" dirty="0"/>
              <a:t>process the </a:t>
            </a:r>
            <a:r>
              <a:rPr lang="en-GB" sz="1800" dirty="0"/>
              <a:t>composition of traditional UI and gaming content with more sources such as camera and video.</a:t>
            </a:r>
          </a:p>
          <a:p>
            <a:pPr eaLnBrk="1" hangingPunct="1">
              <a:lnSpc>
                <a:spcPct val="90000"/>
              </a:lnSpc>
            </a:pPr>
            <a:endParaRPr lang="en-GB" dirty="0"/>
          </a:p>
          <a:p>
            <a:pPr marL="0" marR="0" lvl="0" indent="0" algn="l" defTabSz="914400" rtl="0" eaLnBrk="1" fontAlgn="base" latinLnBrk="0" hangingPunct="1">
              <a:lnSpc>
                <a:spcPct val="90000"/>
              </a:lnSpc>
              <a:spcBef>
                <a:spcPct val="30000"/>
              </a:spcBef>
              <a:spcAft>
                <a:spcPct val="0"/>
              </a:spcAft>
              <a:buClrTx/>
              <a:buSzTx/>
              <a:buFontTx/>
              <a:buNone/>
              <a:tabLst/>
              <a:defRPr/>
            </a:pPr>
            <a:r>
              <a:rPr lang="en-GB" u="none" dirty="0"/>
              <a:t>And finally, machine learning, that is becoming common nowadays. GPUs are helping to accelerate the process of computing extensive workloads of information to save energy and increase performance of machine learning applications, like the Arm MALI-G77, which is giving a 60% improvement in ML applications</a:t>
            </a:r>
          </a:p>
        </p:txBody>
      </p:sp>
    </p:spTree>
    <p:extLst>
      <p:ext uri="{BB962C8B-B14F-4D97-AF65-F5344CB8AC3E}">
        <p14:creationId xmlns:p14="http://schemas.microsoft.com/office/powerpoint/2010/main" val="154341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ARM Mali series</a:t>
            </a:r>
            <a:r>
              <a:rPr lang="en-GB" baseline="0" dirty="0"/>
              <a:t> GPUs are designed for </a:t>
            </a:r>
            <a:r>
              <a:rPr lang="en-GB" baseline="0"/>
              <a:t>mobile devices</a:t>
            </a:r>
            <a:r>
              <a:rPr lang="en-GB"/>
              <a:t>,</a:t>
            </a:r>
            <a:r>
              <a:rPr lang="en-GB" baseline="0"/>
              <a:t> </a:t>
            </a:r>
            <a:r>
              <a:rPr lang="en-GB" baseline="0" dirty="0"/>
              <a:t>which require lower energy consumption, while maintaining a satisfactory performance for mobile applications.</a:t>
            </a:r>
            <a:endParaRPr lang="en-US" sz="1200" b="0" i="0" kern="1200" dirty="0">
              <a:solidFill>
                <a:schemeClr val="tx1"/>
              </a:solidFill>
              <a:effectLst/>
              <a:latin typeface="+mn-lt"/>
              <a:ea typeface="ＭＳ Ｐゴシック" charset="0"/>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ＭＳ Ｐゴシック" charset="0"/>
                <a:cs typeface="+mn-cs"/>
              </a:rPr>
              <a:t>Arm Mali-G76 is the latest Bifrost-based GPU for the premium market, containing new, wider execution engines with double the number of lanes.  It also implements int8 dot-product operations to target machine-learning workloads.  </a:t>
            </a:r>
            <a:r>
              <a:rPr lang="en-GB" dirty="0"/>
              <a:t>The GPU contains a maximum of 20 shader and </a:t>
            </a:r>
            <a:r>
              <a:rPr lang="en-GB" baseline="0" dirty="0"/>
              <a:t>has a shared L2 cache that is configurable, in 2 or 4 slices. Moreover, it offers support for current APIs such as OpenGL</a:t>
            </a:r>
            <a:r>
              <a:rPr lang="en-GB" baseline="0"/>
              <a:t>, OpenCL</a:t>
            </a:r>
            <a:r>
              <a:rPr lang="en-GB"/>
              <a:t>,</a:t>
            </a:r>
            <a:r>
              <a:rPr lang="en-GB" baseline="0"/>
              <a:t> </a:t>
            </a:r>
            <a:r>
              <a:rPr lang="en-GB" baseline="0" dirty="0"/>
              <a:t>and Vulkan. Currently, Mali-</a:t>
            </a:r>
            <a:r>
              <a:rPr lang="en-GB" sz="1800" dirty="0"/>
              <a:t>G76 is used in chips including </a:t>
            </a:r>
            <a:r>
              <a:rPr lang="en-GB" sz="3600" dirty="0"/>
              <a:t>Exynos 9 9820/9825/980 </a:t>
            </a:r>
            <a:r>
              <a:rPr lang="fi-FI" sz="1800" dirty="0"/>
              <a:t>from Samsung, </a:t>
            </a:r>
            <a:r>
              <a:rPr lang="en-GB" sz="3600" dirty="0"/>
              <a:t>Helio G90/</a:t>
            </a:r>
            <a:r>
              <a:rPr lang="en-GB" sz="3600"/>
              <a:t>G90T </a:t>
            </a:r>
            <a:r>
              <a:rPr lang="fi-FI" sz="1800"/>
              <a:t>from MediaTek, </a:t>
            </a:r>
            <a:r>
              <a:rPr lang="fi-FI" sz="1800" dirty="0"/>
              <a:t>and </a:t>
            </a:r>
            <a:r>
              <a:rPr lang="en-GB" sz="3600" dirty="0"/>
              <a:t>Kirin 980/990/990 5G </a:t>
            </a:r>
            <a:r>
              <a:rPr lang="fi-FI" sz="1800"/>
              <a:t>from HiSilicon</a:t>
            </a:r>
            <a:r>
              <a:rPr lang="fi-FI" sz="1800" dirty="0"/>
              <a:t>.</a:t>
            </a:r>
            <a:endParaRPr lang="en-GB" sz="18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11572678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a:t>The Arm Mali-G77 GPU is based on the Valhall architecture. This slide lists some of the key features of Mali-G77.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dirty="0"/>
          </a:p>
          <a:p>
            <a:r>
              <a:rPr lang="en-GB" u="none" baseline="0" dirty="0"/>
              <a:t>The Mali-G77 GPU </a:t>
            </a:r>
            <a:r>
              <a:rPr lang="en-GB" u="none" dirty="0"/>
              <a:t>is one of the latest in the series. It contains a maximum of 16 shader cores </a:t>
            </a:r>
            <a:r>
              <a:rPr lang="en-GB" dirty="0"/>
              <a:t>(</a:t>
            </a:r>
            <a:r>
              <a:rPr lang="en-GB" u="none" dirty="0"/>
              <a:t>SC) for better</a:t>
            </a:r>
            <a:r>
              <a:rPr lang="en-GB" u="none" baseline="0" dirty="0"/>
              <a:t> parallel computing. </a:t>
            </a:r>
            <a:r>
              <a:rPr lang="en-GB" sz="1800" u="none" dirty="0"/>
              <a:t>It supports most graphic and </a:t>
            </a:r>
            <a:r>
              <a:rPr lang="en-GB" sz="1800" dirty="0"/>
              <a:t>high-performance </a:t>
            </a:r>
            <a:r>
              <a:rPr lang="en-GB" sz="1800" u="none" dirty="0"/>
              <a:t>computing APIs, including Vulkan 1.1, OpenGL ES 1.1, 1.2, 2.0, 3.0, 3.1,3.2 and OpenCL 1.1, 1.2,2.0 Full Profile</a:t>
            </a:r>
            <a:r>
              <a:rPr lang="en-GB" sz="1800" dirty="0"/>
              <a:t>:  </a:t>
            </a:r>
            <a:r>
              <a:rPr lang="en-GB" sz="1800" u="none" dirty="0"/>
              <a:t>Currently, Mali-G77 GPU is used in chips like </a:t>
            </a:r>
            <a:r>
              <a:rPr lang="fi-FI" sz="1800" u="none" dirty="0"/>
              <a:t>Exynos 990 from Samsung. </a:t>
            </a:r>
            <a:r>
              <a:rPr lang="en-GB" sz="1800" u="none" dirty="0"/>
              <a:t>Mali-G77 GPU </a:t>
            </a:r>
            <a:r>
              <a:rPr lang="fi-FI" sz="1800" u="none" dirty="0"/>
              <a:t>is used in </a:t>
            </a:r>
            <a:r>
              <a:rPr lang="fi-FI" sz="1800" dirty="0"/>
              <a:t>high-performance </a:t>
            </a:r>
            <a:r>
              <a:rPr lang="fi-FI" sz="1800" u="none" baseline="0" dirty="0"/>
              <a:t>computing applications from </a:t>
            </a:r>
            <a:r>
              <a:rPr lang="fi-FI" sz="1800" dirty="0"/>
              <a:t>high-fidelity </a:t>
            </a:r>
            <a:r>
              <a:rPr lang="fi-FI" sz="1800" u="none" baseline="0" dirty="0"/>
              <a:t>gaming to augmented reality</a:t>
            </a:r>
            <a:r>
              <a:rPr lang="fi-FI" sz="1800" dirty="0"/>
              <a:t>,</a:t>
            </a:r>
            <a:r>
              <a:rPr lang="fi-FI" sz="1800" u="none" baseline="0" dirty="0"/>
              <a:t> and it gives a 60% improvemet in machine learning applications for mobile devices</a:t>
            </a:r>
            <a:endParaRPr lang="en-GB" sz="1800" u="none"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a:t>Reading material:</a:t>
            </a:r>
          </a:p>
          <a:p>
            <a:r>
              <a:rPr lang="en-GB" dirty="0">
                <a:hlinkClick r:id="rId3"/>
              </a:rPr>
              <a:t>https://community.arm.com/developer/tools-software/graphics/b/blog/posts/introducing-arm-mali-g77-with-new-valhall-architecture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98310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Although OpenGL provides an easy-to-use API for graphics processing,</a:t>
            </a:r>
            <a:r>
              <a:rPr lang="en-GB" baseline="0" dirty="0"/>
              <a:t> it is still too basic for game development. The development of a game usually requires a much more powerful engine to facilitate the design of more complex computation such as graphical animations</a:t>
            </a:r>
            <a:r>
              <a:rPr lang="en-GB" baseline="0"/>
              <a:t>, physics</a:t>
            </a:r>
            <a:r>
              <a:rPr lang="en-GB"/>
              <a:t>,</a:t>
            </a:r>
            <a:r>
              <a:rPr lang="en-GB" baseline="0"/>
              <a:t> </a:t>
            </a:r>
            <a:r>
              <a:rPr lang="en-GB" baseline="0" dirty="0"/>
              <a:t>and audios.</a:t>
            </a:r>
            <a:endParaRPr lang="en-GB" dirty="0"/>
          </a:p>
          <a:p>
            <a:endParaRPr lang="en-GB" dirty="0"/>
          </a:p>
          <a:p>
            <a:r>
              <a:rPr lang="en-GB" dirty="0"/>
              <a:t>A game engine usually</a:t>
            </a:r>
            <a:r>
              <a:rPr lang="en-GB" baseline="0" dirty="0"/>
              <a:t> refers to </a:t>
            </a:r>
            <a:r>
              <a:rPr lang="en-GB" dirty="0"/>
              <a:t>a software </a:t>
            </a:r>
            <a:r>
              <a:rPr lang="en-GB"/>
              <a:t>framework that facilitates </a:t>
            </a:r>
            <a:r>
              <a:rPr lang="en-GB" dirty="0"/>
              <a:t>the design and implementation of 2D and 3D games. A game engine cannot work on its own, </a:t>
            </a:r>
            <a:r>
              <a:rPr lang="en-GB"/>
              <a:t>but it usually </a:t>
            </a:r>
            <a:r>
              <a:rPr lang="en-GB" dirty="0"/>
              <a:t>uses a graphics API (such as OpenGL or Vulkan) for creating and manipulating graphics in its lower levels.  There</a:t>
            </a:r>
            <a:r>
              <a:rPr lang="en-GB" baseline="0" dirty="0"/>
              <a:t> are a number of commercial game </a:t>
            </a:r>
            <a:r>
              <a:rPr lang="en-GB" baseline="0"/>
              <a:t>engines </a:t>
            </a:r>
            <a:r>
              <a:rPr lang="en-GB"/>
              <a:t>that </a:t>
            </a:r>
            <a:r>
              <a:rPr lang="en-GB" baseline="0"/>
              <a:t>are </a:t>
            </a:r>
            <a:r>
              <a:rPr lang="en-GB" baseline="0" dirty="0"/>
              <a:t>widely used in game development. We show some of the most popular game engines and will examine their details in the following game modules.</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26</a:t>
            </a:fld>
            <a:endParaRPr lang="en-GB" dirty="0"/>
          </a:p>
        </p:txBody>
      </p:sp>
    </p:spTree>
    <p:extLst>
      <p:ext uri="{BB962C8B-B14F-4D97-AF65-F5344CB8AC3E}">
        <p14:creationId xmlns:p14="http://schemas.microsoft.com/office/powerpoint/2010/main" val="1991553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course, we are going to use the Unity game engine.</a:t>
            </a:r>
          </a:p>
          <a:p>
            <a:endParaRPr lang="en-GB" dirty="0"/>
          </a:p>
          <a:p>
            <a:r>
              <a:rPr lang="en-GB" dirty="0"/>
              <a:t>Unity is a cross-platform engine launched in 2005 at Apple Inc.’s Worldwide Developers Conference. Based on C++ and C#, Unity allows you to easily develop games and 3D scene experiences.</a:t>
            </a:r>
          </a:p>
          <a:p>
            <a:r>
              <a:rPr lang="en-GB" dirty="0"/>
              <a:t>Furthermore, it is one of the most popular game engines used by developers worldwide due to its constant updates and being free to use as long as you make less than $100,000 in revenue with your products.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27</a:t>
            </a:fld>
            <a:endParaRPr lang="en-US" altLang="en-US" dirty="0"/>
          </a:p>
        </p:txBody>
      </p:sp>
    </p:spTree>
    <p:extLst>
      <p:ext uri="{BB962C8B-B14F-4D97-AF65-F5344CB8AC3E}">
        <p14:creationId xmlns:p14="http://schemas.microsoft.com/office/powerpoint/2010/main" val="955697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28</a:t>
            </a:fld>
            <a:endParaRPr lang="en-US" altLang="en-US" dirty="0"/>
          </a:p>
        </p:txBody>
      </p:sp>
    </p:spTree>
    <p:extLst>
      <p:ext uri="{BB962C8B-B14F-4D97-AF65-F5344CB8AC3E}">
        <p14:creationId xmlns:p14="http://schemas.microsoft.com/office/powerpoint/2010/main" val="260524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dirty="0"/>
          </a:p>
        </p:txBody>
      </p:sp>
    </p:spTree>
    <p:extLst>
      <p:ext uri="{BB962C8B-B14F-4D97-AF65-F5344CB8AC3E}">
        <p14:creationId xmlns:p14="http://schemas.microsoft.com/office/powerpoint/2010/main" val="325099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wide range of techniques</a:t>
            </a:r>
            <a:r>
              <a:rPr lang="en-GB" baseline="0" dirty="0"/>
              <a:t> are used in graphics processing, including:</a:t>
            </a:r>
          </a:p>
          <a:p>
            <a:endParaRPr lang="en-GB" dirty="0"/>
          </a:p>
          <a:p>
            <a:pPr lvl="1"/>
            <a:r>
              <a:rPr lang="en-GB" dirty="0"/>
              <a:t>Graphics Application Programming Interface (API), which interacts with the Graphic Processing Unit (GPU) to render </a:t>
            </a:r>
            <a:r>
              <a:rPr lang="en-US" dirty="0"/>
              <a:t>2D</a:t>
            </a:r>
            <a:r>
              <a:rPr lang="en-GB" dirty="0"/>
              <a:t> and 3D vector graphics efficiently and productively, e.g., OpenGL, OpenGL ES, DirectX</a:t>
            </a:r>
          </a:p>
          <a:p>
            <a:pPr lvl="1"/>
            <a:r>
              <a:rPr lang="en-GB" dirty="0"/>
              <a:t>Shader programming, which depicts levels of depth perception or darkness in 3D </a:t>
            </a:r>
            <a:r>
              <a:rPr lang="en-US" dirty="0"/>
              <a:t>modeling</a:t>
            </a:r>
            <a:r>
              <a:rPr lang="en-GB" dirty="0"/>
              <a:t> and produces special effects for image and videos</a:t>
            </a:r>
          </a:p>
          <a:p>
            <a:pPr lvl="1"/>
            <a:r>
              <a:rPr lang="en-GB" dirty="0"/>
              <a:t>GPU programming, which uses a dedicated processor to accelerate the creation and manipulation of images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a:t>Vector graphics processing, which processes images using polygons </a:t>
            </a:r>
          </a:p>
          <a:p>
            <a:pPr lvl="1"/>
            <a:r>
              <a:rPr lang="en-GB" dirty="0"/>
              <a:t>3D modeling, which presents object (sprite) surfaces mathematically in three dimensions</a:t>
            </a:r>
          </a:p>
          <a:p>
            <a:pPr lvl="1"/>
            <a:r>
              <a:rPr lang="en-GB" dirty="0"/>
              <a:t>Sprite graphics, which process a 2D or 3D image or animation and integrate it into a large scene</a:t>
            </a:r>
          </a:p>
          <a:p>
            <a:pPr lvl="1"/>
            <a:r>
              <a:rPr lang="en-GB" dirty="0"/>
              <a:t>User Interface (UI) design, which ensures that users interact with the graphics as simply and efficiently as possible</a:t>
            </a:r>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dirty="0"/>
          </a:p>
        </p:txBody>
      </p:sp>
    </p:spTree>
    <p:extLst>
      <p:ext uri="{BB962C8B-B14F-4D97-AF65-F5344CB8AC3E}">
        <p14:creationId xmlns:p14="http://schemas.microsoft.com/office/powerpoint/2010/main" val="788939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4624CD9-35DA-4DD4-A47C-44939C080200}" type="slidenum">
              <a:rPr lang="en-GB" smtClean="0"/>
              <a:pPr/>
              <a:t>5</a:t>
            </a:fld>
            <a:endParaRPr lang="en-GB" dirty="0"/>
          </a:p>
        </p:txBody>
      </p:sp>
      <p:sp>
        <p:nvSpPr>
          <p:cNvPr id="31747" name="Rectangle 2"/>
          <p:cNvSpPr>
            <a:spLocks noGrp="1" noRot="1" noChangeAspect="1" noChangeArrowheads="1" noTextEdit="1"/>
          </p:cNvSpPr>
          <p:nvPr>
            <p:ph type="sldImg"/>
          </p:nvPr>
        </p:nvSpPr>
        <p:spPr>
          <a:xfrm>
            <a:off x="90488" y="744538"/>
            <a:ext cx="6619875" cy="3724275"/>
          </a:xfrm>
          <a:ln/>
        </p:spPr>
      </p:sp>
      <p:sp>
        <p:nvSpPr>
          <p:cNvPr id="31748" name="Rectangle 3"/>
          <p:cNvSpPr>
            <a:spLocks noGrp="1" noChangeArrowheads="1"/>
          </p:cNvSpPr>
          <p:nvPr>
            <p:ph type="body" idx="1"/>
          </p:nvPr>
        </p:nvSpPr>
        <p:spPr>
          <a:noFill/>
          <a:ln/>
        </p:spPr>
        <p:txBody>
          <a:bodyPr/>
          <a:lstStyle/>
          <a:p>
            <a:pPr marL="0" marR="0" lvl="0" indent="-219845" algn="l" defTabSz="914400" rtl="0" eaLnBrk="1" fontAlgn="auto" latinLnBrk="0" hangingPunct="1">
              <a:lnSpc>
                <a:spcPct val="100000"/>
              </a:lnSpc>
              <a:spcBef>
                <a:spcPts val="0"/>
              </a:spcBef>
              <a:spcAft>
                <a:spcPts val="0"/>
              </a:spcAft>
              <a:buClrTx/>
              <a:buSzTx/>
              <a:buFontTx/>
              <a:buNone/>
              <a:tabLst/>
              <a:defRPr/>
            </a:pPr>
            <a:r>
              <a:rPr lang="en-GB" dirty="0"/>
              <a:t>This section provides a short introduction</a:t>
            </a:r>
            <a:r>
              <a:rPr lang="en-GB" baseline="0" dirty="0"/>
              <a:t> to the fundamentals of </a:t>
            </a:r>
            <a:r>
              <a:rPr lang="en-GB" baseline="0"/>
              <a:t>3D objects </a:t>
            </a:r>
            <a:r>
              <a:rPr lang="en-GB" baseline="0" dirty="0"/>
              <a:t>and defines 3D data.</a:t>
            </a:r>
            <a:endParaRPr lang="en-GB" dirty="0"/>
          </a:p>
          <a:p>
            <a:pPr indent="-219845" eaLnBrk="1" hangingPunct="1"/>
            <a:endParaRPr lang="en-GB" dirty="0"/>
          </a:p>
          <a:p>
            <a:pPr indent="-219845" eaLnBrk="1" hangingPunct="1"/>
            <a:r>
              <a:rPr lang="en-GB" dirty="0"/>
              <a:t>The first point to note is that everything starts from vertices. Vertices joined together can make a shape.</a:t>
            </a:r>
            <a:r>
              <a:rPr lang="en-GB" baseline="0" dirty="0"/>
              <a:t> Vertices are usually presented in 3D as </a:t>
            </a:r>
            <a:r>
              <a:rPr lang="en-GB" baseline="0"/>
              <a:t>[x</a:t>
            </a:r>
            <a:r>
              <a:rPr lang="en-GB"/>
              <a:t>, </a:t>
            </a:r>
            <a:r>
              <a:rPr lang="en-GB" baseline="0"/>
              <a:t>y</a:t>
            </a:r>
            <a:r>
              <a:rPr lang="en-GB"/>
              <a:t>, </a:t>
            </a:r>
            <a:r>
              <a:rPr lang="en-GB" baseline="0"/>
              <a:t>z</a:t>
            </a:r>
            <a:r>
              <a:rPr lang="en-GB" baseline="0" dirty="0"/>
              <a:t>]. The image shows the eight vertices of a cube.</a:t>
            </a:r>
            <a:endParaRPr lang="en-GB" dirty="0"/>
          </a:p>
        </p:txBody>
      </p:sp>
    </p:spTree>
    <p:extLst>
      <p:ext uri="{BB962C8B-B14F-4D97-AF65-F5344CB8AC3E}">
        <p14:creationId xmlns:p14="http://schemas.microsoft.com/office/powerpoint/2010/main" val="1135504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4624CD9-35DA-4DD4-A47C-44939C080200}" type="slidenum">
              <a:rPr lang="en-GB" smtClean="0"/>
              <a:pPr/>
              <a:t>6</a:t>
            </a:fld>
            <a:endParaRPr lang="en-GB" dirty="0"/>
          </a:p>
        </p:txBody>
      </p:sp>
      <p:sp>
        <p:nvSpPr>
          <p:cNvPr id="31747" name="Rectangle 2"/>
          <p:cNvSpPr>
            <a:spLocks noGrp="1" noRot="1" noChangeAspect="1" noChangeArrowheads="1" noTextEdit="1"/>
          </p:cNvSpPr>
          <p:nvPr>
            <p:ph type="sldImg"/>
          </p:nvPr>
        </p:nvSpPr>
        <p:spPr>
          <a:xfrm>
            <a:off x="90488" y="744538"/>
            <a:ext cx="6619875" cy="3724275"/>
          </a:xfrm>
          <a:ln/>
        </p:spPr>
      </p:sp>
      <p:sp>
        <p:nvSpPr>
          <p:cNvPr id="31748" name="Rectangle 3"/>
          <p:cNvSpPr>
            <a:spLocks noGrp="1" noChangeArrowheads="1"/>
          </p:cNvSpPr>
          <p:nvPr>
            <p:ph type="body" idx="1"/>
          </p:nvPr>
        </p:nvSpPr>
        <p:spPr>
          <a:noFill/>
          <a:ln/>
        </p:spPr>
        <p:txBody>
          <a:bodyPr/>
          <a:lstStyle/>
          <a:p>
            <a:pPr indent="-219845" eaLnBrk="1" hangingPunct="1"/>
            <a:r>
              <a:rPr lang="en-GB" baseline="0" dirty="0"/>
              <a:t>With vertices, we can c</a:t>
            </a:r>
            <a:r>
              <a:rPr lang="en-GB" dirty="0"/>
              <a:t>onstruct primitives (usually points</a:t>
            </a:r>
            <a:r>
              <a:rPr lang="en-GB"/>
              <a:t>,</a:t>
            </a:r>
            <a:r>
              <a:rPr lang="en-GB" baseline="0"/>
              <a:t> lines</a:t>
            </a:r>
            <a:r>
              <a:rPr lang="en-GB" dirty="0"/>
              <a:t>,</a:t>
            </a:r>
            <a:r>
              <a:rPr lang="en-GB" baseline="0"/>
              <a:t> </a:t>
            </a:r>
            <a:r>
              <a:rPr lang="en-GB" baseline="0" dirty="0"/>
              <a:t>or </a:t>
            </a:r>
            <a:r>
              <a:rPr lang="en-GB" dirty="0"/>
              <a:t>triangles). We use triangles in preference</a:t>
            </a:r>
            <a:r>
              <a:rPr lang="en-GB" baseline="0" dirty="0"/>
              <a:t> to quads </a:t>
            </a:r>
            <a:r>
              <a:rPr lang="en-GB" baseline="0"/>
              <a:t>and N-gons </a:t>
            </a:r>
            <a:r>
              <a:rPr lang="en-GB" baseline="0" dirty="0"/>
              <a:t>because they are</a:t>
            </a:r>
            <a:r>
              <a:rPr lang="en-GB" dirty="0"/>
              <a:t> always flat and simpler to process in hardware.</a:t>
            </a:r>
            <a:r>
              <a:rPr lang="en-GB" baseline="0" dirty="0"/>
              <a:t> Even if the software API includes quad or N-gon support, it is usually broken into triangles for the hardware. In this image, the vertices construct a cube with six faces, which can also be presented as twelve triangles.</a:t>
            </a:r>
          </a:p>
          <a:p>
            <a:pPr indent="-219845" eaLnBrk="1" hangingPunct="1"/>
            <a:endParaRPr lang="en-GB" baseline="0" dirty="0"/>
          </a:p>
        </p:txBody>
      </p:sp>
    </p:spTree>
    <p:extLst>
      <p:ext uri="{BB962C8B-B14F-4D97-AF65-F5344CB8AC3E}">
        <p14:creationId xmlns:p14="http://schemas.microsoft.com/office/powerpoint/2010/main" val="4272239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4624CD9-35DA-4DD4-A47C-44939C080200}" type="slidenum">
              <a:rPr lang="en-GB" smtClean="0"/>
              <a:pPr/>
              <a:t>7</a:t>
            </a:fld>
            <a:endParaRPr lang="en-GB" dirty="0"/>
          </a:p>
        </p:txBody>
      </p:sp>
      <p:sp>
        <p:nvSpPr>
          <p:cNvPr id="31747" name="Rectangle 2"/>
          <p:cNvSpPr>
            <a:spLocks noGrp="1" noRot="1" noChangeAspect="1" noChangeArrowheads="1" noTextEdit="1"/>
          </p:cNvSpPr>
          <p:nvPr>
            <p:ph type="sldImg"/>
          </p:nvPr>
        </p:nvSpPr>
        <p:spPr>
          <a:xfrm>
            <a:off x="90488" y="744538"/>
            <a:ext cx="6619875" cy="3724275"/>
          </a:xfrm>
          <a:ln/>
        </p:spPr>
      </p:sp>
      <p:sp>
        <p:nvSpPr>
          <p:cNvPr id="31748" name="Rectangle 3"/>
          <p:cNvSpPr>
            <a:spLocks noGrp="1" noChangeArrowheads="1"/>
          </p:cNvSpPr>
          <p:nvPr>
            <p:ph type="body" idx="1"/>
          </p:nvPr>
        </p:nvSpPr>
        <p:spPr>
          <a:noFill/>
          <a:ln/>
        </p:spPr>
        <p:txBody>
          <a:bodyPr/>
          <a:lstStyle/>
          <a:p>
            <a:pPr indent="-219845" eaLnBrk="1" hangingPunct="1"/>
            <a:r>
              <a:rPr lang="en-GB" baseline="0" dirty="0"/>
              <a:t>Once we have the primitives, w</a:t>
            </a:r>
            <a:r>
              <a:rPr lang="en-GB" dirty="0"/>
              <a:t>e can add effects, such as colors and textures, to the primitive’s faces. In</a:t>
            </a:r>
            <a:r>
              <a:rPr lang="en-GB" baseline="0" dirty="0"/>
              <a:t> this image, the six faces of the primitive are textured with an orange </a:t>
            </a:r>
            <a:r>
              <a:rPr lang="en-GB" dirty="0" err="1"/>
              <a:t>color</a:t>
            </a:r>
            <a:r>
              <a:rPr lang="en-GB" baseline="0" dirty="0"/>
              <a:t>.</a:t>
            </a:r>
            <a:endParaRPr lang="en-GB" dirty="0"/>
          </a:p>
          <a:p>
            <a:pPr indent="-219845" eaLnBrk="1" hangingPunct="1"/>
            <a:endParaRPr lang="en-GB" dirty="0"/>
          </a:p>
        </p:txBody>
      </p:sp>
    </p:spTree>
    <p:extLst>
      <p:ext uri="{BB962C8B-B14F-4D97-AF65-F5344CB8AC3E}">
        <p14:creationId xmlns:p14="http://schemas.microsoft.com/office/powerpoint/2010/main" val="2429365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4624CD9-35DA-4DD4-A47C-44939C080200}" type="slidenum">
              <a:rPr lang="en-GB" smtClean="0"/>
              <a:pPr/>
              <a:t>8</a:t>
            </a:fld>
            <a:endParaRPr lang="en-GB" dirty="0"/>
          </a:p>
        </p:txBody>
      </p:sp>
      <p:sp>
        <p:nvSpPr>
          <p:cNvPr id="31747" name="Rectangle 2"/>
          <p:cNvSpPr>
            <a:spLocks noGrp="1" noRot="1" noChangeAspect="1" noChangeArrowheads="1" noTextEdit="1"/>
          </p:cNvSpPr>
          <p:nvPr>
            <p:ph type="sldImg"/>
          </p:nvPr>
        </p:nvSpPr>
        <p:spPr>
          <a:xfrm>
            <a:off x="90488" y="744538"/>
            <a:ext cx="6619875" cy="3724275"/>
          </a:xfrm>
          <a:ln/>
        </p:spPr>
      </p:sp>
      <p:sp>
        <p:nvSpPr>
          <p:cNvPr id="31748" name="Rectangle 3"/>
          <p:cNvSpPr>
            <a:spLocks noGrp="1" noChangeArrowheads="1"/>
          </p:cNvSpPr>
          <p:nvPr>
            <p:ph type="body" idx="1"/>
          </p:nvPr>
        </p:nvSpPr>
        <p:spPr>
          <a:noFill/>
          <a:ln/>
        </p:spPr>
        <p:txBody>
          <a:bodyPr/>
          <a:lstStyle/>
          <a:p>
            <a:pPr indent="-219845" eaLnBrk="1" hangingPunct="1"/>
            <a:r>
              <a:rPr lang="en-GB" dirty="0"/>
              <a:t>Finally,</a:t>
            </a:r>
            <a:r>
              <a:rPr lang="en-GB" baseline="0" dirty="0"/>
              <a:t> we need to give the primitive light and shadows to make it look more real.</a:t>
            </a:r>
          </a:p>
          <a:p>
            <a:pPr indent="-219845" eaLnBrk="1" hangingPunct="1"/>
            <a:endParaRPr lang="en-GB" dirty="0"/>
          </a:p>
          <a:p>
            <a:pPr indent="-219845" eaLnBrk="1" hangingPunct="1"/>
            <a:r>
              <a:rPr lang="en-GB" dirty="0"/>
              <a:t>The art of 3D</a:t>
            </a:r>
            <a:r>
              <a:rPr lang="en-GB" baseline="0" dirty="0"/>
              <a:t> </a:t>
            </a:r>
            <a:r>
              <a:rPr lang="en-GB" dirty="0"/>
              <a:t>graphics is smoke and mirrors, approximations, all designed to fool the human eye. Textures are just ways of changing the surface appearance, often designed to mimic a particular material, such as brick, wood,</a:t>
            </a:r>
            <a:r>
              <a:rPr lang="en-GB" baseline="0" dirty="0"/>
              <a:t> etc. Additional effects and </a:t>
            </a:r>
            <a:r>
              <a:rPr lang="en-GB" dirty="0"/>
              <a:t>colors can give the illusion of lighting,</a:t>
            </a:r>
            <a:r>
              <a:rPr lang="en-GB" baseline="0" dirty="0"/>
              <a:t> </a:t>
            </a:r>
            <a:r>
              <a:rPr lang="en-GB" dirty="0"/>
              <a:t>shadows, etc. </a:t>
            </a:r>
          </a:p>
        </p:txBody>
      </p:sp>
    </p:spTree>
    <p:extLst>
      <p:ext uri="{BB962C8B-B14F-4D97-AF65-F5344CB8AC3E}">
        <p14:creationId xmlns:p14="http://schemas.microsoft.com/office/powerpoint/2010/main" val="200340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9875" cy="3724275"/>
          </a:xfrm>
        </p:spPr>
      </p:sp>
      <p:sp>
        <p:nvSpPr>
          <p:cNvPr id="3" name="Notes Placeholder 2"/>
          <p:cNvSpPr>
            <a:spLocks noGrp="1"/>
          </p:cNvSpPr>
          <p:nvPr>
            <p:ph type="body" idx="1"/>
          </p:nvPr>
        </p:nvSpPr>
        <p:spPr/>
        <p:txBody>
          <a:bodyPr>
            <a:normAutofit/>
          </a:bodyPr>
          <a:lstStyle/>
          <a:p>
            <a:pPr indent="-219845" eaLnBrk="1" hangingPunct="1"/>
            <a:r>
              <a:rPr lang="en-GB" dirty="0"/>
              <a:t>Now we need to present the object in </a:t>
            </a:r>
            <a:r>
              <a:rPr lang="en-GB" baseline="0" dirty="0"/>
              <a:t>our viewport. This is similar to using a camera to take a picture of a scene.</a:t>
            </a:r>
          </a:p>
          <a:p>
            <a:pPr indent="-219845" eaLnBrk="1" hangingPunct="1"/>
            <a:endParaRPr lang="en-GB" dirty="0"/>
          </a:p>
          <a:p>
            <a:pPr indent="-219845" eaLnBrk="1" hangingPunct="1"/>
            <a:r>
              <a:rPr lang="en-GB" b="0" dirty="0"/>
              <a:t>Object-space coordinates (also </a:t>
            </a:r>
            <a:r>
              <a:rPr lang="en-GB" dirty="0"/>
              <a:t>known</a:t>
            </a:r>
            <a:r>
              <a:rPr lang="en-GB" baseline="0" dirty="0"/>
              <a:t> as model-space coordinates) </a:t>
            </a:r>
            <a:r>
              <a:rPr lang="en-GB" dirty="0"/>
              <a:t>are typically relative to a local origin used</a:t>
            </a:r>
            <a:r>
              <a:rPr lang="en-GB" baseline="0" dirty="0"/>
              <a:t> just for that object.</a:t>
            </a:r>
            <a:r>
              <a:rPr lang="en-GB" dirty="0"/>
              <a:t> This enables a single model to be reused in multiple locations without keeping</a:t>
            </a:r>
            <a:r>
              <a:rPr lang="en-GB" baseline="0" dirty="0"/>
              <a:t> multiple copies of the vertex data in memory. In this image, the coordinates are fixed at the center of the object. However, the object-space coordinates are not the picture as seen by our eyes.</a:t>
            </a:r>
          </a:p>
          <a:p>
            <a:pPr indent="-219845" eaLnBrk="1" hangingPunct="1"/>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77880385-FE2E-411D-A5C1-783A59248E5D}" type="slidenum">
              <a:rPr lang="en-GB" smtClean="0"/>
              <a:pPr>
                <a:defRPr/>
              </a:pPr>
              <a:t>9</a:t>
            </a:fld>
            <a:endParaRPr lang="en-GB" dirty="0"/>
          </a:p>
        </p:txBody>
      </p:sp>
    </p:spTree>
    <p:extLst>
      <p:ext uri="{BB962C8B-B14F-4D97-AF65-F5344CB8AC3E}">
        <p14:creationId xmlns:p14="http://schemas.microsoft.com/office/powerpoint/2010/main" val="2766566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Divider Page Title</a:t>
            </a:r>
            <a:br>
              <a:rPr lang="en-US"/>
            </a:br>
            <a:r>
              <a:rPr lang="en-US"/>
              <a:t>Line 3</a:t>
            </a:r>
            <a:br>
              <a:rPr lang="en-US"/>
            </a:br>
            <a:r>
              <a:rPr lang="en-US"/>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a:solidFill>
                  <a:schemeClr val="bg1"/>
                </a:solidFill>
              </a:rPr>
              <a:t>Danke</a:t>
            </a:r>
          </a:p>
          <a:p>
            <a:pPr algn="r">
              <a:defRPr/>
            </a:pPr>
            <a:r>
              <a:rPr lang="en-US" altLang="en-US" sz="2800" dirty="0">
                <a:solidFill>
                  <a:schemeClr val="bg1"/>
                </a:solidFill>
              </a:rPr>
              <a:t>Merci</a:t>
            </a:r>
          </a:p>
          <a:p>
            <a:pPr algn="r">
              <a:defRPr/>
            </a:pPr>
            <a:r>
              <a:rPr lang="en-US" altLang="en-US" sz="2800" dirty="0">
                <a:solidFill>
                  <a:schemeClr val="bg1"/>
                </a:solidFill>
              </a:rPr>
              <a:t>谢谢</a:t>
            </a:r>
          </a:p>
          <a:p>
            <a:pPr algn="r">
              <a:defRPr/>
            </a:pPr>
            <a:r>
              <a:rPr lang="en-US" altLang="en-US" sz="2800" dirty="0">
                <a:solidFill>
                  <a:schemeClr val="bg1"/>
                </a:solidFill>
              </a:rPr>
              <a:t>ありがとう</a:t>
            </a:r>
          </a:p>
          <a:p>
            <a:pPr algn="r">
              <a:defRPr/>
            </a:pPr>
            <a:r>
              <a:rPr lang="en-US" altLang="en-US" sz="2800" dirty="0">
                <a:solidFill>
                  <a:schemeClr val="bg1"/>
                </a:solidFill>
              </a:rPr>
              <a:t>Gracias</a:t>
            </a:r>
          </a:p>
          <a:p>
            <a:pPr algn="r">
              <a:defRPr/>
            </a:pPr>
            <a:r>
              <a:rPr lang="en-US" altLang="en-US" sz="2800" dirty="0">
                <a:solidFill>
                  <a:schemeClr val="bg1"/>
                </a:solidFill>
              </a:rPr>
              <a:t>Kiitos</a:t>
            </a:r>
          </a:p>
          <a:p>
            <a:pPr algn="r">
              <a:defRPr/>
            </a:pPr>
            <a:r>
              <a:rPr lang="en-US" altLang="en-US" sz="2800" dirty="0">
                <a:solidFill>
                  <a:schemeClr val="bg1"/>
                </a:solidFill>
              </a:rPr>
              <a:t>감사합니다</a:t>
            </a:r>
          </a:p>
          <a:p>
            <a:pPr algn="r">
              <a:defRPr/>
            </a:pPr>
            <a:r>
              <a:rPr lang="en-US" altLang="en-US" sz="2800" dirty="0">
                <a:solidFill>
                  <a:schemeClr val="bg1"/>
                </a:solidFill>
              </a:rPr>
              <a:t>धन्यवाद</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a:t>Click to Edit Title</a:t>
            </a:r>
            <a:endParaRPr kumimoji="0" lang="en-US"/>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subtitle</a:t>
            </a:r>
            <a:endParaRPr kumimoji="0" lang="en-US"/>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a:t>Click to Edit </a:t>
            </a:r>
            <a:br>
              <a:rPr lang="en-US"/>
            </a:br>
            <a:r>
              <a:rPr lang="en-US"/>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a:t>Click to Edit </a:t>
            </a:r>
            <a:br>
              <a:rPr lang="en-US"/>
            </a:br>
            <a:r>
              <a:rPr lang="en-US"/>
              <a:t>Master Title Style</a:t>
            </a:r>
            <a:br>
              <a:rPr lang="en-US"/>
            </a:br>
            <a:r>
              <a:rPr lang="en-US"/>
              <a:t>Line 3</a:t>
            </a:r>
            <a:br>
              <a:rPr lang="en-US"/>
            </a:br>
            <a:r>
              <a:rPr lang="en-US"/>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a:ln>
                  <a:noFill/>
                </a:ln>
                <a:solidFill>
                  <a:srgbClr val="0091BD"/>
                </a:solidFill>
                <a:effectLst/>
                <a:uLnTx/>
                <a:uFillTx/>
                <a:latin typeface="+mn-lt"/>
                <a:ea typeface="ＭＳ Ｐゴシック" charset="0"/>
              </a:rPr>
              <a:t>Click to edit Master title style</a:t>
            </a:r>
            <a:endParaRPr lang="en-US"/>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2134194"/>
          </a:xfrm>
        </p:spPr>
        <p:txBody>
          <a:bodyPr/>
          <a:lstStyle/>
          <a:p>
            <a:r>
              <a:rPr lang="en-GB" dirty="0"/>
              <a:t>Introduction to </a:t>
            </a:r>
            <a:r>
              <a:rPr lang="en-US" dirty="0"/>
              <a:t>Graphics</a:t>
            </a:r>
            <a:r>
              <a:rPr lang="en-GB" dirty="0"/>
              <a:t> and </a:t>
            </a:r>
            <a:br>
              <a:rPr lang="en-GB" dirty="0"/>
            </a:br>
            <a:r>
              <a:rPr lang="en-GB" dirty="0"/>
              <a:t>Mobile Gaming</a:t>
            </a:r>
            <a:endParaRPr lang="en-US" dirty="0"/>
          </a:p>
        </p:txBody>
      </p:sp>
    </p:spTree>
    <p:extLst>
      <p:ext uri="{BB962C8B-B14F-4D97-AF65-F5344CB8AC3E}">
        <p14:creationId xmlns:p14="http://schemas.microsoft.com/office/powerpoint/2010/main" val="155641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p:txBody>
          <a:bodyPr/>
          <a:lstStyle/>
          <a:p>
            <a:r>
              <a:rPr lang="en-GB" sz="2000" dirty="0"/>
              <a:t>3D programs commonly use a number of </a:t>
            </a:r>
            <a:br>
              <a:rPr lang="en-GB" sz="2000" dirty="0"/>
            </a:br>
            <a:r>
              <a:rPr lang="en-GB" sz="2000" dirty="0"/>
              <a:t>concurrent coordinate representations</a:t>
            </a:r>
          </a:p>
          <a:p>
            <a:endParaRPr lang="en-GB" sz="1200" dirty="0"/>
          </a:p>
          <a:p>
            <a:r>
              <a:rPr lang="en-GB" sz="2000" b="1" i="1" dirty="0">
                <a:solidFill>
                  <a:srgbClr val="FF9933"/>
                </a:solidFill>
              </a:rPr>
              <a:t>Object-space</a:t>
            </a:r>
          </a:p>
          <a:p>
            <a:pPr lvl="1"/>
            <a:r>
              <a:rPr lang="en-GB" dirty="0"/>
              <a:t>Used for inter-object locations</a:t>
            </a:r>
          </a:p>
          <a:p>
            <a:endParaRPr lang="en-GB" sz="1000" dirty="0"/>
          </a:p>
          <a:p>
            <a:r>
              <a:rPr lang="en-GB" sz="2000" b="1" i="1" dirty="0">
                <a:solidFill>
                  <a:srgbClr val="FF9933"/>
                </a:solidFill>
              </a:rPr>
              <a:t>Eye-space</a:t>
            </a:r>
          </a:p>
          <a:p>
            <a:pPr lvl="1"/>
            <a:r>
              <a:rPr lang="en-GB" dirty="0"/>
              <a:t>Translates world-space to place camera at origin</a:t>
            </a:r>
          </a:p>
          <a:p>
            <a:pPr lvl="1"/>
            <a:r>
              <a:rPr lang="en-GB" dirty="0"/>
              <a:t>Camera looking down negative Z-axis</a:t>
            </a:r>
          </a:p>
          <a:p>
            <a:pPr lvl="1"/>
            <a:endParaRPr lang="en-GB" sz="1000" dirty="0"/>
          </a:p>
        </p:txBody>
      </p:sp>
      <p:sp>
        <p:nvSpPr>
          <p:cNvPr id="5" name="Title 4"/>
          <p:cNvSpPr>
            <a:spLocks noGrp="1"/>
          </p:cNvSpPr>
          <p:nvPr>
            <p:ph type="title"/>
          </p:nvPr>
        </p:nvSpPr>
        <p:spPr/>
        <p:txBody>
          <a:bodyPr>
            <a:normAutofit/>
          </a:bodyPr>
          <a:lstStyle/>
          <a:p>
            <a:r>
              <a:rPr lang="en-GB" dirty="0"/>
              <a:t>3D Coordinate Systems</a:t>
            </a:r>
          </a:p>
        </p:txBody>
      </p:sp>
      <p:pic>
        <p:nvPicPr>
          <p:cNvPr id="59396" name="Picture 4" descr="C:\Users\Pete\Desktop\MPD_Mali_Training\Done\Day1\500xXX_BlenderFiles\CubeWordSpace.jpg"/>
          <p:cNvPicPr>
            <a:picLocks noChangeAspect="1" noChangeArrowheads="1"/>
          </p:cNvPicPr>
          <p:nvPr/>
        </p:nvPicPr>
        <p:blipFill>
          <a:blip r:embed="rId3" cstate="print"/>
          <a:srcRect/>
          <a:stretch>
            <a:fillRect/>
          </a:stretch>
        </p:blipFill>
        <p:spPr bwMode="auto">
          <a:xfrm>
            <a:off x="6553996" y="1445965"/>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4229892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p:txBody>
          <a:bodyPr/>
          <a:lstStyle/>
          <a:p>
            <a:r>
              <a:rPr lang="en-GB" sz="2000" dirty="0"/>
              <a:t>Application defines a viewing frustum</a:t>
            </a:r>
          </a:p>
          <a:p>
            <a:pPr lvl="1">
              <a:lnSpc>
                <a:spcPct val="80000"/>
              </a:lnSpc>
            </a:pPr>
            <a:r>
              <a:rPr lang="en-GB" dirty="0"/>
              <a:t> Encodes desired camera field-of-view and viewing distance</a:t>
            </a:r>
          </a:p>
          <a:p>
            <a:endParaRPr lang="en-GB" sz="2000" dirty="0"/>
          </a:p>
          <a:p>
            <a:endParaRPr lang="en-GB" sz="2000" dirty="0"/>
          </a:p>
          <a:p>
            <a:endParaRPr lang="en-GB" sz="2000" dirty="0"/>
          </a:p>
          <a:p>
            <a:endParaRPr lang="en-GB" sz="2000" dirty="0"/>
          </a:p>
          <a:p>
            <a:endParaRPr lang="en-GB" sz="2000" dirty="0"/>
          </a:p>
          <a:p>
            <a:endParaRPr lang="en-GB" sz="2000" dirty="0"/>
          </a:p>
          <a:p>
            <a:r>
              <a:rPr lang="en-GB" sz="2000" dirty="0"/>
              <a:t>Do not want to spend resources rendering off-screen objects</a:t>
            </a:r>
          </a:p>
          <a:p>
            <a:pPr lvl="1">
              <a:lnSpc>
                <a:spcPct val="80000"/>
              </a:lnSpc>
            </a:pPr>
            <a:r>
              <a:rPr lang="en-GB" dirty="0"/>
              <a:t> Primitives partially in the frustum are </a:t>
            </a:r>
            <a:r>
              <a:rPr lang="en-GB" b="1" i="1" dirty="0">
                <a:solidFill>
                  <a:schemeClr val="bg2"/>
                </a:solidFill>
              </a:rPr>
              <a:t>clipped</a:t>
            </a:r>
            <a:endParaRPr lang="en-GB" dirty="0"/>
          </a:p>
          <a:p>
            <a:pPr lvl="1">
              <a:lnSpc>
                <a:spcPct val="80000"/>
              </a:lnSpc>
            </a:pPr>
            <a:r>
              <a:rPr lang="en-GB" dirty="0"/>
              <a:t> Primitives completely outside the frustrum are </a:t>
            </a:r>
            <a:r>
              <a:rPr lang="en-GB" b="1" i="1" dirty="0">
                <a:solidFill>
                  <a:schemeClr val="bg2"/>
                </a:solidFill>
              </a:rPr>
              <a:t>culled</a:t>
            </a:r>
            <a:endParaRPr lang="en-GB" dirty="0"/>
          </a:p>
          <a:p>
            <a:endParaRPr lang="en-GB" sz="2000" dirty="0"/>
          </a:p>
          <a:p>
            <a:endParaRPr lang="en-GB" sz="2000" dirty="0"/>
          </a:p>
          <a:p>
            <a:endParaRPr lang="en-GB" sz="2000" dirty="0"/>
          </a:p>
        </p:txBody>
      </p:sp>
      <p:sp>
        <p:nvSpPr>
          <p:cNvPr id="9220" name="Rectangle 2"/>
          <p:cNvSpPr>
            <a:spLocks noGrp="1" noChangeArrowheads="1"/>
          </p:cNvSpPr>
          <p:nvPr>
            <p:ph type="title"/>
          </p:nvPr>
        </p:nvSpPr>
        <p:spPr/>
        <p:txBody>
          <a:bodyPr>
            <a:normAutofit/>
          </a:bodyPr>
          <a:lstStyle/>
          <a:p>
            <a:pPr eaLnBrk="1" hangingPunct="1"/>
            <a:r>
              <a:rPr lang="en-GB" dirty="0"/>
              <a:t>3D Coordinate Systems: Fitting a 3D Scene on a 2D Screen</a:t>
            </a:r>
          </a:p>
        </p:txBody>
      </p:sp>
      <p:pic>
        <p:nvPicPr>
          <p:cNvPr id="33796" name="Picture 4" descr="C:\Users\Pete\Desktop\MPD_Mali_Training\Done\Day1\500xXX_BlenderFiles\Projection1.jpg"/>
          <p:cNvPicPr>
            <a:picLocks noChangeAspect="1" noChangeArrowheads="1"/>
          </p:cNvPicPr>
          <p:nvPr/>
        </p:nvPicPr>
        <p:blipFill>
          <a:blip r:embed="rId3" cstate="print"/>
          <a:srcRect/>
          <a:stretch>
            <a:fillRect/>
          </a:stretch>
        </p:blipFill>
        <p:spPr bwMode="auto">
          <a:xfrm>
            <a:off x="3690593" y="2679843"/>
            <a:ext cx="5693915" cy="2441202"/>
          </a:xfrm>
          <a:prstGeom prst="rect">
            <a:avLst/>
          </a:prstGeom>
          <a:noFill/>
          <a:ln>
            <a:noFill/>
          </a:ln>
        </p:spPr>
      </p:pic>
      <p:pic>
        <p:nvPicPr>
          <p:cNvPr id="33800" name="Picture 8" descr="C:\Users\Pete\Desktop\MPD_Mali_Training\Done\Day1\500xXX_BlenderFiles\Projection2.jpg"/>
          <p:cNvPicPr>
            <a:picLocks noChangeAspect="1" noChangeArrowheads="1"/>
          </p:cNvPicPr>
          <p:nvPr/>
        </p:nvPicPr>
        <p:blipFill>
          <a:blip r:embed="rId4" cstate="print"/>
          <a:srcRect/>
          <a:stretch>
            <a:fillRect/>
          </a:stretch>
        </p:blipFill>
        <p:spPr bwMode="auto">
          <a:xfrm>
            <a:off x="3690593" y="2679843"/>
            <a:ext cx="5693915" cy="2441202"/>
          </a:xfrm>
          <a:prstGeom prst="rect">
            <a:avLst/>
          </a:prstGeom>
          <a:noFill/>
          <a:ln>
            <a:noFill/>
          </a:ln>
        </p:spPr>
      </p:pic>
      <p:pic>
        <p:nvPicPr>
          <p:cNvPr id="33798" name="Picture 6" descr="C:\Users\Pete\Desktop\MPD_Mali_Training\Done\Day1\500xXX_BlenderFiles\Projection3jpg.jpg"/>
          <p:cNvPicPr>
            <a:picLocks noChangeAspect="1" noChangeArrowheads="1"/>
          </p:cNvPicPr>
          <p:nvPr/>
        </p:nvPicPr>
        <p:blipFill>
          <a:blip r:embed="rId5" cstate="print"/>
          <a:srcRect/>
          <a:stretch>
            <a:fillRect/>
          </a:stretch>
        </p:blipFill>
        <p:spPr bwMode="auto">
          <a:xfrm>
            <a:off x="3692690" y="2679843"/>
            <a:ext cx="5693915" cy="2441202"/>
          </a:xfrm>
          <a:prstGeom prst="rect">
            <a:avLst/>
          </a:prstGeom>
          <a:noFill/>
          <a:ln>
            <a:noFill/>
          </a:ln>
        </p:spPr>
      </p:pic>
      <p:pic>
        <p:nvPicPr>
          <p:cNvPr id="33799" name="Picture 7" descr="C:\Users\Pete\Desktop\MPD_Mali_Training\Done\Day1\500xXX_BlenderFiles\Projection4jpg.jpg"/>
          <p:cNvPicPr>
            <a:picLocks noChangeAspect="1" noChangeArrowheads="1"/>
          </p:cNvPicPr>
          <p:nvPr/>
        </p:nvPicPr>
        <p:blipFill>
          <a:blip r:embed="rId6" cstate="print"/>
          <a:srcRect/>
          <a:stretch>
            <a:fillRect/>
          </a:stretch>
        </p:blipFill>
        <p:spPr bwMode="auto">
          <a:xfrm>
            <a:off x="3690593" y="2679843"/>
            <a:ext cx="5693915" cy="2441202"/>
          </a:xfrm>
          <a:prstGeom prst="rect">
            <a:avLst/>
          </a:prstGeom>
          <a:noFill/>
          <a:ln>
            <a:noFill/>
          </a:ln>
        </p:spPr>
      </p:pic>
      <p:pic>
        <p:nvPicPr>
          <p:cNvPr id="33794" name="Picture 2" descr="C:\Users\Pete\AppData\Local\Microsoft\Windows\Temporary Internet Files\Content.IE5\8WHDZRKU\MCj04347990000[1].png"/>
          <p:cNvPicPr>
            <a:picLocks noChangeAspect="1" noChangeArrowheads="1"/>
          </p:cNvPicPr>
          <p:nvPr/>
        </p:nvPicPr>
        <p:blipFill>
          <a:blip r:embed="rId7" cstate="print"/>
          <a:srcRect/>
          <a:stretch>
            <a:fillRect/>
          </a:stretch>
        </p:blipFill>
        <p:spPr bwMode="auto">
          <a:xfrm rot="20700000" flipH="1">
            <a:off x="2862975" y="4306834"/>
            <a:ext cx="755482" cy="566833"/>
          </a:xfrm>
          <a:prstGeom prst="rect">
            <a:avLst/>
          </a:prstGeom>
          <a:noFill/>
          <a:ln>
            <a:noFill/>
          </a:ln>
        </p:spPr>
      </p:pic>
      <p:cxnSp>
        <p:nvCxnSpPr>
          <p:cNvPr id="55" name="Straight Arrow Connector 54"/>
          <p:cNvCxnSpPr>
            <a:stCxn id="56" idx="3"/>
          </p:cNvCxnSpPr>
          <p:nvPr/>
        </p:nvCxnSpPr>
        <p:spPr bwMode="auto">
          <a:xfrm>
            <a:off x="4801950" y="2566080"/>
            <a:ext cx="3060385" cy="885433"/>
          </a:xfrm>
          <a:prstGeom prst="straightConnector1">
            <a:avLst/>
          </a:prstGeom>
          <a:noFill/>
          <a:ln w="25400" cap="flat" cmpd="sng" algn="ctr">
            <a:solidFill>
              <a:schemeClr val="tx1"/>
            </a:solidFill>
            <a:prstDash val="solid"/>
            <a:round/>
            <a:headEnd type="none" w="med" len="med"/>
            <a:tailEnd type="triangle"/>
          </a:ln>
          <a:effectLst/>
        </p:spPr>
      </p:cxnSp>
      <p:cxnSp>
        <p:nvCxnSpPr>
          <p:cNvPr id="47" name="Straight Arrow Connector 46"/>
          <p:cNvCxnSpPr>
            <a:cxnSpLocks/>
            <a:stCxn id="50" idx="3"/>
          </p:cNvCxnSpPr>
          <p:nvPr/>
        </p:nvCxnSpPr>
        <p:spPr bwMode="auto">
          <a:xfrm>
            <a:off x="3754829" y="3319710"/>
            <a:ext cx="1915833" cy="274810"/>
          </a:xfrm>
          <a:prstGeom prst="straightConnector1">
            <a:avLst/>
          </a:prstGeom>
          <a:noFill/>
          <a:ln w="25400" cap="flat" cmpd="sng" algn="ctr">
            <a:solidFill>
              <a:schemeClr val="tx1"/>
            </a:solidFill>
            <a:prstDash val="solid"/>
            <a:round/>
            <a:headEnd type="none" w="med" len="med"/>
            <a:tailEnd type="triangle"/>
          </a:ln>
          <a:effectLst/>
        </p:spPr>
      </p:cxnSp>
      <p:sp>
        <p:nvSpPr>
          <p:cNvPr id="50" name="TextBox 49"/>
          <p:cNvSpPr txBox="1"/>
          <p:nvPr/>
        </p:nvSpPr>
        <p:spPr>
          <a:xfrm>
            <a:off x="1627322" y="3119655"/>
            <a:ext cx="2127507" cy="400110"/>
          </a:xfrm>
          <a:prstGeom prst="rect">
            <a:avLst/>
          </a:prstGeom>
          <a:noFill/>
        </p:spPr>
        <p:txBody>
          <a:bodyPr wrap="square" rtlCol="0">
            <a:spAutoFit/>
          </a:bodyPr>
          <a:lstStyle/>
          <a:p>
            <a:pPr algn="r"/>
            <a:r>
              <a:rPr lang="en-GB" sz="2000" b="1" dirty="0">
                <a:solidFill>
                  <a:srgbClr val="FF9933"/>
                </a:solidFill>
                <a:latin typeface="+mn-lt"/>
                <a:ea typeface="ＭＳ Ｐゴシック" charset="0"/>
              </a:rPr>
              <a:t>Viewing frustum</a:t>
            </a:r>
          </a:p>
        </p:txBody>
      </p:sp>
      <p:cxnSp>
        <p:nvCxnSpPr>
          <p:cNvPr id="53" name="Straight Arrow Connector 52"/>
          <p:cNvCxnSpPr>
            <a:cxnSpLocks/>
            <a:stCxn id="54" idx="3"/>
          </p:cNvCxnSpPr>
          <p:nvPr/>
        </p:nvCxnSpPr>
        <p:spPr bwMode="auto">
          <a:xfrm>
            <a:off x="2501228" y="3918843"/>
            <a:ext cx="2383514" cy="410404"/>
          </a:xfrm>
          <a:prstGeom prst="straightConnector1">
            <a:avLst/>
          </a:prstGeom>
          <a:noFill/>
          <a:ln w="25400" cap="flat" cmpd="sng" algn="ctr">
            <a:solidFill>
              <a:schemeClr val="tx1"/>
            </a:solidFill>
            <a:prstDash val="solid"/>
            <a:round/>
            <a:headEnd type="none" w="med" len="med"/>
            <a:tailEnd type="triangle"/>
          </a:ln>
          <a:effectLst/>
        </p:spPr>
      </p:cxnSp>
      <p:sp>
        <p:nvSpPr>
          <p:cNvPr id="54" name="TextBox 53"/>
          <p:cNvSpPr txBox="1"/>
          <p:nvPr/>
        </p:nvSpPr>
        <p:spPr>
          <a:xfrm>
            <a:off x="612184" y="3718788"/>
            <a:ext cx="1889044" cy="400110"/>
          </a:xfrm>
          <a:prstGeom prst="rect">
            <a:avLst/>
          </a:prstGeom>
          <a:noFill/>
        </p:spPr>
        <p:txBody>
          <a:bodyPr wrap="square" rtlCol="0">
            <a:spAutoFit/>
          </a:bodyPr>
          <a:lstStyle/>
          <a:p>
            <a:pPr algn="r"/>
            <a:r>
              <a:rPr lang="en-GB" sz="2000" b="1" dirty="0">
                <a:solidFill>
                  <a:srgbClr val="FF9933"/>
                </a:solidFill>
                <a:latin typeface="+mn-lt"/>
                <a:ea typeface="ＭＳ Ｐゴシック" charset="0"/>
              </a:rPr>
              <a:t>Near</a:t>
            </a:r>
            <a:r>
              <a:rPr lang="en-GB" b="1" dirty="0">
                <a:solidFill>
                  <a:schemeClr val="bg2"/>
                </a:solidFill>
                <a:latin typeface="+mn-lt"/>
              </a:rPr>
              <a:t> </a:t>
            </a:r>
            <a:r>
              <a:rPr lang="en-GB" sz="2000" b="1" dirty="0">
                <a:solidFill>
                  <a:srgbClr val="FF9933"/>
                </a:solidFill>
                <a:latin typeface="+mn-lt"/>
                <a:ea typeface="ＭＳ Ｐゴシック" charset="0"/>
              </a:rPr>
              <a:t>clip-plane</a:t>
            </a:r>
          </a:p>
        </p:txBody>
      </p:sp>
      <p:sp>
        <p:nvSpPr>
          <p:cNvPr id="56" name="TextBox 55"/>
          <p:cNvSpPr txBox="1"/>
          <p:nvPr/>
        </p:nvSpPr>
        <p:spPr>
          <a:xfrm>
            <a:off x="3024611" y="2366025"/>
            <a:ext cx="1777339" cy="400110"/>
          </a:xfrm>
          <a:prstGeom prst="rect">
            <a:avLst/>
          </a:prstGeom>
          <a:noFill/>
          <a:ln>
            <a:noFill/>
          </a:ln>
        </p:spPr>
        <p:txBody>
          <a:bodyPr wrap="square" rtlCol="0">
            <a:spAutoFit/>
          </a:bodyPr>
          <a:lstStyle/>
          <a:p>
            <a:pPr algn="r"/>
            <a:r>
              <a:rPr lang="en-GB" sz="2000" b="1" dirty="0">
                <a:solidFill>
                  <a:srgbClr val="FF9933"/>
                </a:solidFill>
                <a:latin typeface="+mn-lt"/>
                <a:ea typeface="ＭＳ Ｐゴシック" charset="0"/>
              </a:rPr>
              <a:t>Far</a:t>
            </a:r>
            <a:r>
              <a:rPr lang="en-GB" b="1" dirty="0">
                <a:solidFill>
                  <a:schemeClr val="bg2"/>
                </a:solidFill>
                <a:latin typeface="+mn-lt"/>
              </a:rPr>
              <a:t> </a:t>
            </a:r>
            <a:r>
              <a:rPr lang="en-GB" sz="2000" b="1" dirty="0">
                <a:solidFill>
                  <a:srgbClr val="FF9933"/>
                </a:solidFill>
                <a:latin typeface="+mn-lt"/>
                <a:ea typeface="ＭＳ Ｐゴシック" charset="0"/>
              </a:rPr>
              <a:t>clip-plane</a:t>
            </a:r>
          </a:p>
        </p:txBody>
      </p:sp>
    </p:spTree>
    <p:extLst>
      <p:ext uri="{BB962C8B-B14F-4D97-AF65-F5344CB8AC3E}">
        <p14:creationId xmlns:p14="http://schemas.microsoft.com/office/powerpoint/2010/main" val="3710733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7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8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79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a:xfrm>
            <a:off x="462599" y="1440000"/>
            <a:ext cx="5637962" cy="4680000"/>
          </a:xfrm>
        </p:spPr>
        <p:txBody>
          <a:bodyPr/>
          <a:lstStyle/>
          <a:p>
            <a:r>
              <a:rPr lang="en-GB" sz="2000" dirty="0"/>
              <a:t>3D programs commonly use a number of </a:t>
            </a:r>
            <a:br>
              <a:rPr lang="en-GB" sz="2000" dirty="0"/>
            </a:br>
            <a:r>
              <a:rPr lang="en-GB" sz="2000" dirty="0"/>
              <a:t>concurrent coordinate representations</a:t>
            </a:r>
          </a:p>
          <a:p>
            <a:endParaRPr lang="en-GB" sz="2000" dirty="0"/>
          </a:p>
          <a:p>
            <a:r>
              <a:rPr lang="en-GB" sz="2000" b="1" i="1" dirty="0">
                <a:solidFill>
                  <a:srgbClr val="FF9933"/>
                </a:solidFill>
                <a:cs typeface="+mn-cs"/>
              </a:rPr>
              <a:t>Clip-space</a:t>
            </a:r>
          </a:p>
          <a:p>
            <a:pPr lvl="1"/>
            <a:r>
              <a:rPr lang="en-GB" dirty="0"/>
              <a:t>Normalized version of eye-space</a:t>
            </a:r>
          </a:p>
          <a:p>
            <a:pPr lvl="2"/>
            <a:r>
              <a:rPr lang="en-GB" dirty="0"/>
              <a:t>Everything between [-1, -1, -1] and [+1, +1, +1] is visible</a:t>
            </a:r>
          </a:p>
          <a:p>
            <a:endParaRPr lang="en-GB" sz="2000" dirty="0"/>
          </a:p>
          <a:p>
            <a:r>
              <a:rPr lang="en-GB" sz="2000" b="1" i="1" dirty="0">
                <a:solidFill>
                  <a:srgbClr val="FF9933"/>
                </a:solidFill>
                <a:cs typeface="+mn-cs"/>
              </a:rPr>
              <a:t>Screen-space</a:t>
            </a:r>
          </a:p>
          <a:p>
            <a:pPr lvl="1"/>
            <a:r>
              <a:rPr lang="en-GB" dirty="0"/>
              <a:t>Projection of 3D </a:t>
            </a:r>
            <a:r>
              <a:rPr lang="en-GB"/>
              <a:t>eye-space onto a </a:t>
            </a:r>
            <a:r>
              <a:rPr lang="en-GB" dirty="0"/>
              <a:t>2D plane, </a:t>
            </a:r>
            <a:br>
              <a:rPr lang="en-GB" dirty="0"/>
            </a:br>
            <a:r>
              <a:rPr lang="en-GB" dirty="0"/>
              <a:t>the </a:t>
            </a:r>
            <a:r>
              <a:rPr lang="en-GB" sz="2000" b="1" dirty="0">
                <a:solidFill>
                  <a:srgbClr val="FF9933"/>
                </a:solidFill>
              </a:rPr>
              <a:t>viewport</a:t>
            </a:r>
          </a:p>
        </p:txBody>
      </p:sp>
      <p:sp>
        <p:nvSpPr>
          <p:cNvPr id="5" name="Title 4"/>
          <p:cNvSpPr>
            <a:spLocks noGrp="1"/>
          </p:cNvSpPr>
          <p:nvPr>
            <p:ph type="title"/>
          </p:nvPr>
        </p:nvSpPr>
        <p:spPr/>
        <p:txBody>
          <a:bodyPr>
            <a:normAutofit/>
          </a:bodyPr>
          <a:lstStyle/>
          <a:p>
            <a:r>
              <a:rPr lang="en-GB" dirty="0"/>
              <a:t>3D Coordinate Systems</a:t>
            </a:r>
          </a:p>
        </p:txBody>
      </p:sp>
      <p:pic>
        <p:nvPicPr>
          <p:cNvPr id="59397" name="Picture 5" descr="C:\Users\Pete\Desktop\MPD_Mali_Training\Done\Day1\500xXX_BlenderFiles\CubeScreenSpace.jpg"/>
          <p:cNvPicPr>
            <a:picLocks noChangeAspect="1" noChangeArrowheads="1"/>
          </p:cNvPicPr>
          <p:nvPr/>
        </p:nvPicPr>
        <p:blipFill>
          <a:blip r:embed="rId3" cstate="print"/>
          <a:srcRect/>
          <a:stretch>
            <a:fillRect/>
          </a:stretch>
        </p:blipFill>
        <p:spPr bwMode="auto">
          <a:xfrm>
            <a:off x="6553996" y="1445965"/>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119911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83865" y="1440000"/>
            <a:ext cx="11154300" cy="465000"/>
          </a:xfrm>
        </p:spPr>
        <p:txBody>
          <a:bodyPr/>
          <a:lstStyle/>
          <a:p>
            <a:r>
              <a:rPr lang="en-GB" sz="2000" dirty="0"/>
              <a:t>Conversion process can be defined as a series of transformations:</a:t>
            </a:r>
          </a:p>
        </p:txBody>
      </p:sp>
      <p:sp>
        <p:nvSpPr>
          <p:cNvPr id="2" name="Title 1"/>
          <p:cNvSpPr>
            <a:spLocks noGrp="1"/>
          </p:cNvSpPr>
          <p:nvPr>
            <p:ph type="title"/>
          </p:nvPr>
        </p:nvSpPr>
        <p:spPr/>
        <p:txBody>
          <a:bodyPr>
            <a:normAutofit/>
          </a:bodyPr>
          <a:lstStyle/>
          <a:p>
            <a:r>
              <a:rPr lang="en-GB" dirty="0"/>
              <a:t>3D Coordinate Systems: Coordinate Space Conversion</a:t>
            </a:r>
          </a:p>
        </p:txBody>
      </p:sp>
      <p:cxnSp>
        <p:nvCxnSpPr>
          <p:cNvPr id="17" name="Straight Arrow Connector 16"/>
          <p:cNvCxnSpPr>
            <a:stCxn id="7" idx="3"/>
            <a:endCxn id="9" idx="1"/>
          </p:cNvCxnSpPr>
          <p:nvPr/>
        </p:nvCxnSpPr>
        <p:spPr bwMode="auto">
          <a:xfrm>
            <a:off x="5749598" y="2519324"/>
            <a:ext cx="720100" cy="0"/>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cxnSp>
        <p:nvCxnSpPr>
          <p:cNvPr id="18" name="Straight Arrow Connector 17"/>
          <p:cNvCxnSpPr>
            <a:stCxn id="9" idx="3"/>
            <a:endCxn id="24" idx="1"/>
          </p:cNvCxnSpPr>
          <p:nvPr/>
        </p:nvCxnSpPr>
        <p:spPr bwMode="auto">
          <a:xfrm>
            <a:off x="7909898" y="2519324"/>
            <a:ext cx="720100" cy="0"/>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cxnSp>
        <p:nvCxnSpPr>
          <p:cNvPr id="21" name="Straight Arrow Connector 20"/>
          <p:cNvCxnSpPr>
            <a:stCxn id="10" idx="1"/>
            <a:endCxn id="11" idx="3"/>
          </p:cNvCxnSpPr>
          <p:nvPr/>
        </p:nvCxnSpPr>
        <p:spPr bwMode="auto">
          <a:xfrm flipH="1">
            <a:off x="7909898" y="5402393"/>
            <a:ext cx="720100" cy="0"/>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cxnSp>
        <p:nvCxnSpPr>
          <p:cNvPr id="27" name="Straight Arrow Connector 26"/>
          <p:cNvCxnSpPr>
            <a:stCxn id="11" idx="1"/>
            <a:endCxn id="12" idx="3"/>
          </p:cNvCxnSpPr>
          <p:nvPr/>
        </p:nvCxnSpPr>
        <p:spPr bwMode="auto">
          <a:xfrm flipH="1">
            <a:off x="5749598" y="5402393"/>
            <a:ext cx="720100" cy="0"/>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cxnSp>
        <p:nvCxnSpPr>
          <p:cNvPr id="30" name="Straight Arrow Connector 29"/>
          <p:cNvCxnSpPr>
            <a:stCxn id="12" idx="1"/>
            <a:endCxn id="13" idx="3"/>
          </p:cNvCxnSpPr>
          <p:nvPr/>
        </p:nvCxnSpPr>
        <p:spPr bwMode="auto">
          <a:xfrm flipH="1">
            <a:off x="3589298" y="5402393"/>
            <a:ext cx="720100" cy="0"/>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sp>
        <p:nvSpPr>
          <p:cNvPr id="7" name="Rounded Rectangle 6"/>
          <p:cNvSpPr/>
          <p:nvPr/>
        </p:nvSpPr>
        <p:spPr bwMode="auto">
          <a:xfrm>
            <a:off x="4283722" y="2158941"/>
            <a:ext cx="1465876"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Model</a:t>
            </a:r>
            <a:br>
              <a:rPr lang="en-GB" sz="1600" b="1" dirty="0">
                <a:solidFill>
                  <a:schemeClr val="bg1"/>
                </a:solidFill>
              </a:rPr>
            </a:br>
            <a:r>
              <a:rPr lang="en-GB" sz="1600" b="1" dirty="0">
                <a:solidFill>
                  <a:schemeClr val="bg1"/>
                </a:solidFill>
              </a:rPr>
              <a:t>Transform</a:t>
            </a:r>
          </a:p>
        </p:txBody>
      </p:sp>
      <p:sp>
        <p:nvSpPr>
          <p:cNvPr id="9" name="Rounded Rectangle 8"/>
          <p:cNvSpPr/>
          <p:nvPr/>
        </p:nvSpPr>
        <p:spPr bwMode="auto">
          <a:xfrm>
            <a:off x="6469698" y="2158941"/>
            <a:ext cx="144020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World</a:t>
            </a:r>
            <a:br>
              <a:rPr lang="en-GB" sz="1600" b="1" dirty="0">
                <a:solidFill>
                  <a:schemeClr val="bg1"/>
                </a:solidFill>
              </a:rPr>
            </a:br>
            <a:r>
              <a:rPr lang="en-GB" sz="1600" b="1" dirty="0">
                <a:solidFill>
                  <a:schemeClr val="bg1"/>
                </a:solidFill>
              </a:rPr>
              <a:t>XYZW</a:t>
            </a:r>
          </a:p>
        </p:txBody>
      </p:sp>
      <p:sp>
        <p:nvSpPr>
          <p:cNvPr id="10" name="Rounded Rectangle 9"/>
          <p:cNvSpPr/>
          <p:nvPr/>
        </p:nvSpPr>
        <p:spPr bwMode="auto">
          <a:xfrm>
            <a:off x="8629998" y="5042011"/>
            <a:ext cx="1433986"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Projection Transform</a:t>
            </a:r>
          </a:p>
        </p:txBody>
      </p:sp>
      <p:sp>
        <p:nvSpPr>
          <p:cNvPr id="11" name="Rounded Rectangle 10"/>
          <p:cNvSpPr/>
          <p:nvPr/>
        </p:nvSpPr>
        <p:spPr bwMode="auto">
          <a:xfrm>
            <a:off x="6469698" y="5042011"/>
            <a:ext cx="144020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Clip</a:t>
            </a:r>
            <a:br>
              <a:rPr lang="en-GB" sz="1600" b="1" dirty="0">
                <a:solidFill>
                  <a:schemeClr val="bg1"/>
                </a:solidFill>
              </a:rPr>
            </a:br>
            <a:r>
              <a:rPr lang="en-GB" sz="1600" b="1" dirty="0">
                <a:solidFill>
                  <a:schemeClr val="bg1"/>
                </a:solidFill>
              </a:rPr>
              <a:t>XYZ</a:t>
            </a:r>
          </a:p>
        </p:txBody>
      </p:sp>
      <p:sp>
        <p:nvSpPr>
          <p:cNvPr id="12" name="Rounded Rectangle 11"/>
          <p:cNvSpPr/>
          <p:nvPr/>
        </p:nvSpPr>
        <p:spPr bwMode="auto">
          <a:xfrm>
            <a:off x="4309398" y="5042011"/>
            <a:ext cx="1440200" cy="720767"/>
          </a:xfrm>
          <a:prstGeom prst="roundRect">
            <a:avLst>
              <a:gd name="adj" fmla="val 0"/>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Viewport</a:t>
            </a:r>
            <a:br>
              <a:rPr lang="en-GB" sz="1600" b="1" dirty="0">
                <a:solidFill>
                  <a:schemeClr val="bg1"/>
                </a:solidFill>
              </a:rPr>
            </a:br>
            <a:r>
              <a:rPr lang="en-GB" sz="1600" b="1" dirty="0">
                <a:solidFill>
                  <a:schemeClr val="bg1"/>
                </a:solidFill>
              </a:rPr>
              <a:t>Transform</a:t>
            </a:r>
          </a:p>
        </p:txBody>
      </p:sp>
      <p:sp>
        <p:nvSpPr>
          <p:cNvPr id="13" name="Rounded Rectangle 12"/>
          <p:cNvSpPr/>
          <p:nvPr/>
        </p:nvSpPr>
        <p:spPr bwMode="auto">
          <a:xfrm>
            <a:off x="2149098" y="5042011"/>
            <a:ext cx="144020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Screen</a:t>
            </a:r>
            <a:br>
              <a:rPr lang="en-GB" sz="1600" b="1" dirty="0">
                <a:solidFill>
                  <a:schemeClr val="bg1"/>
                </a:solidFill>
              </a:rPr>
            </a:br>
            <a:r>
              <a:rPr lang="en-GB" sz="1600" b="1" dirty="0">
                <a:solidFill>
                  <a:schemeClr val="bg1"/>
                </a:solidFill>
              </a:rPr>
              <a:t>XY (Z)</a:t>
            </a:r>
          </a:p>
        </p:txBody>
      </p:sp>
      <p:sp>
        <p:nvSpPr>
          <p:cNvPr id="24" name="Rounded Rectangle 23"/>
          <p:cNvSpPr/>
          <p:nvPr/>
        </p:nvSpPr>
        <p:spPr bwMode="auto">
          <a:xfrm>
            <a:off x="8629998" y="2158941"/>
            <a:ext cx="1440200" cy="720767"/>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View Transform</a:t>
            </a:r>
          </a:p>
        </p:txBody>
      </p:sp>
      <p:sp>
        <p:nvSpPr>
          <p:cNvPr id="33" name="Rounded Rectangle 32"/>
          <p:cNvSpPr/>
          <p:nvPr/>
        </p:nvSpPr>
        <p:spPr bwMode="auto">
          <a:xfrm>
            <a:off x="2149098" y="2158941"/>
            <a:ext cx="144020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Object</a:t>
            </a:r>
            <a:br>
              <a:rPr lang="en-GB" sz="1600" b="1" dirty="0">
                <a:solidFill>
                  <a:schemeClr val="bg1"/>
                </a:solidFill>
              </a:rPr>
            </a:br>
            <a:r>
              <a:rPr lang="en-GB" sz="1600" b="1" dirty="0">
                <a:solidFill>
                  <a:schemeClr val="bg1"/>
                </a:solidFill>
              </a:rPr>
              <a:t>XYZW</a:t>
            </a:r>
          </a:p>
        </p:txBody>
      </p:sp>
      <p:cxnSp>
        <p:nvCxnSpPr>
          <p:cNvPr id="36" name="Straight Arrow Connector 35"/>
          <p:cNvCxnSpPr>
            <a:stCxn id="33" idx="3"/>
            <a:endCxn id="7" idx="1"/>
          </p:cNvCxnSpPr>
          <p:nvPr/>
        </p:nvCxnSpPr>
        <p:spPr bwMode="auto">
          <a:xfrm>
            <a:off x="3589298" y="2519324"/>
            <a:ext cx="694424" cy="0"/>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cxnSp>
        <p:nvCxnSpPr>
          <p:cNvPr id="46" name="Straight Arrow Connector 45"/>
          <p:cNvCxnSpPr>
            <a:stCxn id="24" idx="2"/>
            <a:endCxn id="47" idx="0"/>
          </p:cNvCxnSpPr>
          <p:nvPr/>
        </p:nvCxnSpPr>
        <p:spPr bwMode="auto">
          <a:xfrm>
            <a:off x="9350098" y="2879709"/>
            <a:ext cx="0" cy="720767"/>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sp>
        <p:nvSpPr>
          <p:cNvPr id="47" name="Rounded Rectangle 46"/>
          <p:cNvSpPr/>
          <p:nvPr/>
        </p:nvSpPr>
        <p:spPr bwMode="auto">
          <a:xfrm>
            <a:off x="8629998" y="3600476"/>
            <a:ext cx="1440200" cy="720767"/>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spcBef>
                <a:spcPct val="50000"/>
              </a:spcBef>
            </a:pPr>
            <a:r>
              <a:rPr lang="en-GB" sz="1600" b="1" dirty="0">
                <a:solidFill>
                  <a:schemeClr val="bg1"/>
                </a:solidFill>
              </a:rPr>
              <a:t>Eye</a:t>
            </a:r>
            <a:br>
              <a:rPr lang="en-GB" sz="1600" b="1" dirty="0">
                <a:solidFill>
                  <a:schemeClr val="bg1"/>
                </a:solidFill>
              </a:rPr>
            </a:br>
            <a:r>
              <a:rPr lang="en-GB" sz="1600" b="1" dirty="0">
                <a:solidFill>
                  <a:schemeClr val="bg1"/>
                </a:solidFill>
              </a:rPr>
              <a:t>XYZW</a:t>
            </a:r>
          </a:p>
        </p:txBody>
      </p:sp>
      <p:cxnSp>
        <p:nvCxnSpPr>
          <p:cNvPr id="70" name="Straight Arrow Connector 69"/>
          <p:cNvCxnSpPr>
            <a:stCxn id="47" idx="2"/>
            <a:endCxn id="10" idx="0"/>
          </p:cNvCxnSpPr>
          <p:nvPr/>
        </p:nvCxnSpPr>
        <p:spPr bwMode="auto">
          <a:xfrm flipH="1">
            <a:off x="9346993" y="4321243"/>
            <a:ext cx="3107" cy="720767"/>
          </a:xfrm>
          <a:prstGeom prst="straightConnector1">
            <a:avLst/>
          </a:prstGeom>
          <a:noFill/>
          <a:ln w="25400" cap="flat" cmpd="sng" algn="ctr">
            <a:solidFill>
              <a:schemeClr val="tx1">
                <a:lumMod val="75000"/>
                <a:lumOff val="25000"/>
              </a:schemeClr>
            </a:solidFill>
            <a:prstDash val="solid"/>
            <a:round/>
            <a:headEnd type="none" w="med" len="med"/>
            <a:tailEnd type="triangle" w="lg" len="lg"/>
          </a:ln>
          <a:effectLst/>
        </p:spPr>
      </p:cxnSp>
    </p:spTree>
    <p:extLst>
      <p:ext uri="{BB962C8B-B14F-4D97-AF65-F5344CB8AC3E}">
        <p14:creationId xmlns:p14="http://schemas.microsoft.com/office/powerpoint/2010/main" val="50872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24"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4"/>
          <p:cNvSpPr>
            <a:spLocks noGrp="1"/>
          </p:cNvSpPr>
          <p:nvPr>
            <p:ph sz="half" idx="1"/>
          </p:nvPr>
        </p:nvSpPr>
        <p:spPr>
          <a:xfrm>
            <a:off x="483866" y="1440000"/>
            <a:ext cx="6450335" cy="4427400"/>
          </a:xfrm>
        </p:spPr>
        <p:txBody>
          <a:bodyPr/>
          <a:lstStyle/>
          <a:p>
            <a:r>
              <a:rPr lang="en-GB" sz="2000" dirty="0"/>
              <a:t>Real-time rendering operates on the same principle as a flip-book toy</a:t>
            </a:r>
          </a:p>
          <a:p>
            <a:endParaRPr lang="en-GB" dirty="0"/>
          </a:p>
          <a:p>
            <a:r>
              <a:rPr lang="en-GB" sz="2000" dirty="0"/>
              <a:t>If still frames are rendered fast enough, the illusion of smooth animation is maintained:</a:t>
            </a:r>
          </a:p>
          <a:p>
            <a:pPr lvl="1"/>
            <a:r>
              <a:rPr lang="en-GB"/>
              <a:t>Ideally</a:t>
            </a:r>
            <a:r>
              <a:rPr lang="en-GB" dirty="0"/>
              <a:t>,</a:t>
            </a:r>
            <a:r>
              <a:rPr lang="en-GB"/>
              <a:t> </a:t>
            </a:r>
            <a:r>
              <a:rPr lang="en-GB" dirty="0"/>
              <a:t>we want to render at display refresh rate – typically 60 frames per second (FPS)</a:t>
            </a:r>
          </a:p>
          <a:p>
            <a:endParaRPr lang="en-GB" sz="2200" dirty="0"/>
          </a:p>
          <a:p>
            <a:endParaRPr lang="en-GB" sz="2000" dirty="0"/>
          </a:p>
        </p:txBody>
      </p:sp>
      <p:sp>
        <p:nvSpPr>
          <p:cNvPr id="11266" name="Rectangle 2"/>
          <p:cNvSpPr>
            <a:spLocks noGrp="1" noChangeArrowheads="1"/>
          </p:cNvSpPr>
          <p:nvPr>
            <p:ph type="title"/>
          </p:nvPr>
        </p:nvSpPr>
        <p:spPr/>
        <p:txBody>
          <a:bodyPr>
            <a:normAutofit/>
          </a:bodyPr>
          <a:lstStyle/>
          <a:p>
            <a:pPr eaLnBrk="1" hangingPunct="1"/>
            <a:r>
              <a:rPr lang="en-GB" dirty="0"/>
              <a:t>Rendering Pipeline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1" y="1447800"/>
            <a:ext cx="2804081"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686800" y="5105400"/>
            <a:ext cx="914400" cy="609600"/>
          </a:xfrm>
          <a:prstGeom prst="rect">
            <a:avLst/>
          </a:prstGeom>
        </p:spPr>
        <p:txBody>
          <a:bodyPr vert="horz" wrap="none" lIns="0" tIns="0" rIns="0" bIns="0" rtlCol="0" anchor="t">
            <a:normAutofit/>
          </a:bodyPr>
          <a:lstStyle/>
          <a:p>
            <a:pPr algn="ctr"/>
            <a:r>
              <a:rPr lang="en-GB" sz="1300" dirty="0"/>
              <a:t>Flip book</a:t>
            </a:r>
          </a:p>
        </p:txBody>
      </p:sp>
    </p:spTree>
    <p:extLst>
      <p:ext uri="{BB962C8B-B14F-4D97-AF65-F5344CB8AC3E}">
        <p14:creationId xmlns:p14="http://schemas.microsoft.com/office/powerpoint/2010/main" val="12601558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ontent Placeholder 34"/>
          <p:cNvSpPr>
            <a:spLocks noGrp="1"/>
          </p:cNvSpPr>
          <p:nvPr>
            <p:ph sz="half" idx="1"/>
          </p:nvPr>
        </p:nvSpPr>
        <p:spPr>
          <a:xfrm>
            <a:off x="483865" y="1295400"/>
            <a:ext cx="11154300" cy="4953000"/>
          </a:xfrm>
        </p:spPr>
        <p:txBody>
          <a:bodyPr/>
          <a:lstStyle/>
          <a:p>
            <a:r>
              <a:rPr lang="en-GB" dirty="0"/>
              <a:t>Rasterization renderers operate on a three-stage processing pipeline:</a:t>
            </a:r>
          </a:p>
          <a:p>
            <a:endParaRPr lang="en-GB" sz="2000" dirty="0"/>
          </a:p>
          <a:p>
            <a:endParaRPr lang="en-GB" sz="2000" dirty="0"/>
          </a:p>
          <a:p>
            <a:endParaRPr lang="en-GB" sz="2000" dirty="0"/>
          </a:p>
          <a:p>
            <a:pPr lvl="1"/>
            <a:r>
              <a:rPr lang="en-GB" dirty="0"/>
              <a:t>Application </a:t>
            </a:r>
            <a:r>
              <a:rPr lang="en-GB"/>
              <a:t>process – defines </a:t>
            </a:r>
            <a:r>
              <a:rPr lang="en-GB" dirty="0"/>
              <a:t>what to render and how to render it</a:t>
            </a:r>
          </a:p>
          <a:p>
            <a:pPr lvl="1"/>
            <a:r>
              <a:rPr lang="en-GB" dirty="0"/>
              <a:t>Geometry </a:t>
            </a:r>
            <a:r>
              <a:rPr lang="en-GB"/>
              <a:t>process – handles </a:t>
            </a:r>
            <a:r>
              <a:rPr lang="en-GB" dirty="0"/>
              <a:t>the processing of all vertices</a:t>
            </a:r>
          </a:p>
          <a:p>
            <a:pPr lvl="1"/>
            <a:r>
              <a:rPr lang="en-GB" dirty="0"/>
              <a:t>Pixel </a:t>
            </a:r>
            <a:r>
              <a:rPr lang="en-GB"/>
              <a:t>process – handles </a:t>
            </a:r>
            <a:r>
              <a:rPr lang="en-GB" dirty="0"/>
              <a:t>the processing of all fragments</a:t>
            </a:r>
          </a:p>
          <a:p>
            <a:pPr lvl="1"/>
            <a:r>
              <a:rPr lang="en-GB"/>
              <a:t>Framebuffer – stores </a:t>
            </a:r>
            <a:r>
              <a:rPr lang="en-GB" dirty="0"/>
              <a:t>the output of the pixel processing stage</a:t>
            </a:r>
          </a:p>
          <a:p>
            <a:pPr lvl="1"/>
            <a:endParaRPr lang="en-GB" dirty="0"/>
          </a:p>
          <a:p>
            <a:r>
              <a:rPr lang="en-GB" dirty="0"/>
              <a:t>The actual rendering pipeline is defined by the programming API</a:t>
            </a:r>
          </a:p>
          <a:p>
            <a:pPr lvl="1"/>
            <a:endParaRPr lang="en-GB" dirty="0"/>
          </a:p>
          <a:p>
            <a:endParaRPr lang="en-GB" sz="2200" dirty="0"/>
          </a:p>
          <a:p>
            <a:endParaRPr lang="en-GB" sz="2000" dirty="0"/>
          </a:p>
        </p:txBody>
      </p:sp>
      <p:sp>
        <p:nvSpPr>
          <p:cNvPr id="11266" name="Rectangle 2"/>
          <p:cNvSpPr>
            <a:spLocks noGrp="1" noChangeArrowheads="1"/>
          </p:cNvSpPr>
          <p:nvPr>
            <p:ph type="title"/>
          </p:nvPr>
        </p:nvSpPr>
        <p:spPr/>
        <p:txBody>
          <a:bodyPr>
            <a:normAutofit/>
          </a:bodyPr>
          <a:lstStyle/>
          <a:p>
            <a:pPr eaLnBrk="1" hangingPunct="1"/>
            <a:r>
              <a:rPr lang="en-GB" dirty="0"/>
              <a:t>Rendering Pipeline</a:t>
            </a:r>
          </a:p>
        </p:txBody>
      </p:sp>
      <p:grpSp>
        <p:nvGrpSpPr>
          <p:cNvPr id="22" name="Group 21"/>
          <p:cNvGrpSpPr/>
          <p:nvPr/>
        </p:nvGrpSpPr>
        <p:grpSpPr>
          <a:xfrm>
            <a:off x="1533505" y="2131619"/>
            <a:ext cx="9220243" cy="652832"/>
            <a:chOff x="789137" y="2607107"/>
            <a:chExt cx="10560300" cy="747022"/>
          </a:xfrm>
        </p:grpSpPr>
        <p:sp>
          <p:nvSpPr>
            <p:cNvPr id="11268" name="AutoShape 19"/>
            <p:cNvSpPr>
              <a:spLocks noChangeArrowheads="1"/>
            </p:cNvSpPr>
            <p:nvPr/>
          </p:nvSpPr>
          <p:spPr bwMode="auto">
            <a:xfrm>
              <a:off x="3699363" y="2607108"/>
              <a:ext cx="1919067" cy="747021"/>
            </a:xfrm>
            <a:prstGeom prst="roundRect">
              <a:avLst>
                <a:gd name="adj" fmla="val 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r>
                <a:rPr lang="en-US" dirty="0">
                  <a:solidFill>
                    <a:schemeClr val="bg1"/>
                  </a:solidFill>
                </a:rPr>
                <a:t>Geometry Processing</a:t>
              </a:r>
            </a:p>
          </p:txBody>
        </p:sp>
        <p:sp>
          <p:nvSpPr>
            <p:cNvPr id="11270" name="AutoShape 21"/>
            <p:cNvSpPr>
              <a:spLocks noChangeArrowheads="1"/>
            </p:cNvSpPr>
            <p:nvPr/>
          </p:nvSpPr>
          <p:spPr bwMode="auto">
            <a:xfrm>
              <a:off x="6580269" y="2607109"/>
              <a:ext cx="1919066" cy="747020"/>
            </a:xfrm>
            <a:prstGeom prst="roundRect">
              <a:avLst>
                <a:gd name="adj" fmla="val 0"/>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noAutofit/>
            </a:bodyPr>
            <a:lstStyle/>
            <a:p>
              <a:r>
                <a:rPr lang="en-US" dirty="0">
                  <a:solidFill>
                    <a:schemeClr val="bg1"/>
                  </a:solidFill>
                </a:rPr>
                <a:t>Pixel</a:t>
              </a:r>
              <a:br>
                <a:rPr lang="en-US" dirty="0">
                  <a:solidFill>
                    <a:schemeClr val="bg1"/>
                  </a:solidFill>
                </a:rPr>
              </a:br>
              <a:r>
                <a:rPr lang="en-US" dirty="0">
                  <a:solidFill>
                    <a:schemeClr val="bg1"/>
                  </a:solidFill>
                </a:rPr>
                <a:t>Processing</a:t>
              </a:r>
            </a:p>
          </p:txBody>
        </p:sp>
        <p:sp>
          <p:nvSpPr>
            <p:cNvPr id="11273" name="AutoShape 24"/>
            <p:cNvSpPr>
              <a:spLocks noChangeArrowheads="1"/>
            </p:cNvSpPr>
            <p:nvPr/>
          </p:nvSpPr>
          <p:spPr bwMode="auto">
            <a:xfrm>
              <a:off x="9430371" y="2607108"/>
              <a:ext cx="1919066" cy="747021"/>
            </a:xfrm>
            <a:prstGeom prst="roundRect">
              <a:avLst>
                <a:gd name="adj" fmla="val 0"/>
              </a:avLst>
            </a:prstGeom>
            <a:solidFill>
              <a:srgbClr val="FF6B00"/>
            </a:solidFill>
            <a:ln>
              <a:solidFill>
                <a:schemeClr val="bg1">
                  <a:lumMod val="65000"/>
                </a:schemeClr>
              </a:solidFill>
              <a:headEnd/>
              <a:tailEnd/>
            </a:ln>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r>
                <a:rPr lang="en-US" dirty="0">
                  <a:solidFill>
                    <a:schemeClr val="bg1"/>
                  </a:solidFill>
                </a:rPr>
                <a:t>Framebuffer</a:t>
              </a:r>
            </a:p>
          </p:txBody>
        </p:sp>
        <p:cxnSp>
          <p:nvCxnSpPr>
            <p:cNvPr id="27" name="Straight Arrow Connector 26"/>
            <p:cNvCxnSpPr>
              <a:stCxn id="26" idx="3"/>
              <a:endCxn id="11268" idx="1"/>
            </p:cNvCxnSpPr>
            <p:nvPr/>
          </p:nvCxnSpPr>
          <p:spPr bwMode="auto">
            <a:xfrm>
              <a:off x="2708204" y="2980618"/>
              <a:ext cx="991159" cy="1"/>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30" name="Straight Arrow Connector 29"/>
            <p:cNvCxnSpPr>
              <a:stCxn id="11268" idx="3"/>
              <a:endCxn id="11270" idx="1"/>
            </p:cNvCxnSpPr>
            <p:nvPr/>
          </p:nvCxnSpPr>
          <p:spPr bwMode="auto">
            <a:xfrm>
              <a:off x="5618430" y="2980619"/>
              <a:ext cx="961839"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cxnSp>
          <p:nvCxnSpPr>
            <p:cNvPr id="32" name="Straight Arrow Connector 31"/>
            <p:cNvCxnSpPr>
              <a:stCxn id="11270" idx="3"/>
              <a:endCxn id="11273" idx="1"/>
            </p:cNvCxnSpPr>
            <p:nvPr/>
          </p:nvCxnSpPr>
          <p:spPr bwMode="auto">
            <a:xfrm>
              <a:off x="8499335" y="2980619"/>
              <a:ext cx="931036" cy="0"/>
            </a:xfrm>
            <a:prstGeom prst="straightConnector1">
              <a:avLst/>
            </a:prstGeom>
            <a:noFill/>
            <a:ln w="28575" cap="flat" cmpd="sng" algn="ctr">
              <a:solidFill>
                <a:schemeClr val="tx1">
                  <a:lumMod val="75000"/>
                  <a:lumOff val="25000"/>
                </a:schemeClr>
              </a:solidFill>
              <a:prstDash val="solid"/>
              <a:round/>
              <a:headEnd type="none" w="med" len="med"/>
              <a:tailEnd type="triangle" w="lg" len="lg"/>
            </a:ln>
            <a:effectLst/>
          </p:spPr>
        </p:cxnSp>
        <p:sp>
          <p:nvSpPr>
            <p:cNvPr id="26" name="AutoShape 19"/>
            <p:cNvSpPr>
              <a:spLocks noChangeArrowheads="1"/>
            </p:cNvSpPr>
            <p:nvPr/>
          </p:nvSpPr>
          <p:spPr bwMode="auto">
            <a:xfrm>
              <a:off x="789137" y="2607107"/>
              <a:ext cx="1919067" cy="747021"/>
            </a:xfrm>
            <a:prstGeom prst="roundRect">
              <a:avLst>
                <a:gd name="adj" fmla="val 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noAutofit/>
            </a:bodyPr>
            <a:lstStyle/>
            <a:p>
              <a:r>
                <a:rPr lang="en-US" dirty="0"/>
                <a:t>Application</a:t>
              </a:r>
            </a:p>
          </p:txBody>
        </p:sp>
      </p:grpSp>
    </p:spTree>
    <p:extLst>
      <p:ext uri="{BB962C8B-B14F-4D97-AF65-F5344CB8AC3E}">
        <p14:creationId xmlns:p14="http://schemas.microsoft.com/office/powerpoint/2010/main" val="21148297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Open GL is an Application Programming Interface (API) used to render 2D and 3D vector graphics. It…</a:t>
            </a:r>
          </a:p>
          <a:p>
            <a:pPr lvl="1"/>
            <a:r>
              <a:rPr lang="en-GB" dirty="0"/>
              <a:t>Draws 2D and 3D graphics</a:t>
            </a:r>
          </a:p>
          <a:p>
            <a:pPr lvl="1"/>
            <a:r>
              <a:rPr lang="en-GB" dirty="0"/>
              <a:t>Standardizes the rendering pipeline </a:t>
            </a:r>
          </a:p>
          <a:p>
            <a:pPr lvl="1"/>
            <a:r>
              <a:rPr lang="en-GB" dirty="0"/>
              <a:t>Works cross-language</a:t>
            </a:r>
          </a:p>
          <a:p>
            <a:pPr lvl="1"/>
            <a:r>
              <a:rPr lang="en-GB" dirty="0"/>
              <a:t>Works cross-platform</a:t>
            </a:r>
          </a:p>
          <a:p>
            <a:pPr lvl="1"/>
            <a:r>
              <a:rPr lang="en-GB" dirty="0"/>
              <a:t>Can be implemented entirely on a Graphics Processing Unit (GPU)</a:t>
            </a:r>
          </a:p>
          <a:p>
            <a:r>
              <a:rPr lang="en-GB" dirty="0"/>
              <a:t>OpenGL ES</a:t>
            </a:r>
          </a:p>
          <a:p>
            <a:pPr lvl="1"/>
            <a:r>
              <a:rPr lang="en-GB" dirty="0"/>
              <a:t>Subset of OpenGL </a:t>
            </a:r>
          </a:p>
          <a:p>
            <a:pPr lvl="1"/>
            <a:r>
              <a:rPr lang="en-GB" dirty="0"/>
              <a:t>Designed for embedded systems</a:t>
            </a:r>
          </a:p>
          <a:p>
            <a:pPr lvl="1"/>
            <a:r>
              <a:rPr lang="en-GB" dirty="0"/>
              <a:t>Used for smartphones, tablets, video game consoles</a:t>
            </a:r>
          </a:p>
          <a:p>
            <a:pPr lvl="1"/>
            <a:r>
              <a:rPr lang="en-GB" dirty="0"/>
              <a:t>Widely implemented on mobile OS</a:t>
            </a:r>
          </a:p>
        </p:txBody>
      </p:sp>
      <p:sp>
        <p:nvSpPr>
          <p:cNvPr id="3" name="Title 2"/>
          <p:cNvSpPr>
            <a:spLocks noGrp="1"/>
          </p:cNvSpPr>
          <p:nvPr>
            <p:ph type="title"/>
          </p:nvPr>
        </p:nvSpPr>
        <p:spPr/>
        <p:txBody>
          <a:bodyPr>
            <a:normAutofit/>
          </a:bodyPr>
          <a:lstStyle/>
          <a:p>
            <a:r>
              <a:rPr lang="en-GB" dirty="0"/>
              <a:t>Graphics APIs: OpenGL and OpenGL ES</a:t>
            </a:r>
          </a:p>
        </p:txBody>
      </p:sp>
    </p:spTree>
    <p:extLst>
      <p:ext uri="{BB962C8B-B14F-4D97-AF65-F5344CB8AC3E}">
        <p14:creationId xmlns:p14="http://schemas.microsoft.com/office/powerpoint/2010/main" val="3106732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vert="horz" lIns="0" tIns="0" rIns="0" bIns="0" rtlCol="0" anchor="t">
            <a:noAutofit/>
          </a:bodyPr>
          <a:lstStyle/>
          <a:p>
            <a:r>
              <a:rPr lang="en-GB" dirty="0">
                <a:ea typeface="ＭＳ Ｐゴシック"/>
              </a:rPr>
              <a:t>Vulkan is one of the newer APIs that targets high-performance graphics application with explicit control of all the hardware resources (memory, shaders, etc.):</a:t>
            </a:r>
          </a:p>
          <a:p>
            <a:pPr marL="398145" lvl="1" indent="-166370"/>
            <a:r>
              <a:rPr lang="en-GB" dirty="0"/>
              <a:t>Draw 2D and 3D graphics</a:t>
            </a:r>
            <a:endParaRPr lang="en-GB" dirty="0">
              <a:cs typeface="Calibri"/>
            </a:endParaRPr>
          </a:p>
          <a:p>
            <a:pPr marL="398145" lvl="1" indent="-166370"/>
            <a:r>
              <a:rPr lang="en-GB" dirty="0"/>
              <a:t>Reduce driver overhead</a:t>
            </a:r>
            <a:endParaRPr lang="en-GB" dirty="0">
              <a:cs typeface="Calibri"/>
            </a:endParaRPr>
          </a:p>
          <a:p>
            <a:pPr marL="398145" lvl="1" indent="-166370"/>
            <a:r>
              <a:rPr lang="en-GB" dirty="0">
                <a:ea typeface="ＭＳ Ｐゴシック"/>
              </a:rPr>
              <a:t>Work as an unified API framework</a:t>
            </a:r>
            <a:endParaRPr lang="en-GB" dirty="0">
              <a:ea typeface="ＭＳ Ｐゴシック"/>
              <a:cs typeface="Calibri"/>
            </a:endParaRPr>
          </a:p>
          <a:p>
            <a:pPr marL="398145" lvl="1" indent="-166370"/>
            <a:r>
              <a:rPr lang="en-GB" dirty="0"/>
              <a:t>Use multi-threading and multiprocessing</a:t>
            </a:r>
            <a:endParaRPr lang="en-GB" dirty="0">
              <a:cs typeface="Calibri"/>
            </a:endParaRPr>
          </a:p>
          <a:p>
            <a:pPr marL="855345" lvl="2" indent="-166370"/>
            <a:r>
              <a:rPr lang="en-GB" dirty="0"/>
              <a:t>Take advantage of the multicore architecture </a:t>
            </a:r>
            <a:endParaRPr lang="en-GB" dirty="0">
              <a:cs typeface="Calibri"/>
            </a:endParaRPr>
          </a:p>
          <a:p>
            <a:pPr marL="398145" lvl="1" indent="-166370"/>
            <a:r>
              <a:rPr lang="en-GB" dirty="0"/>
              <a:t>Allow developers to extract the maximum performance of their graphical applications</a:t>
            </a:r>
            <a:endParaRPr lang="en-GB" b="1" dirty="0">
              <a:cs typeface="Calibri"/>
            </a:endParaRPr>
          </a:p>
          <a:p>
            <a:endParaRPr lang="en-GB" b="1" dirty="0"/>
          </a:p>
        </p:txBody>
      </p:sp>
      <p:sp>
        <p:nvSpPr>
          <p:cNvPr id="3" name="Title 2"/>
          <p:cNvSpPr>
            <a:spLocks noGrp="1"/>
          </p:cNvSpPr>
          <p:nvPr>
            <p:ph type="title"/>
          </p:nvPr>
        </p:nvSpPr>
        <p:spPr/>
        <p:txBody>
          <a:bodyPr>
            <a:normAutofit/>
          </a:bodyPr>
          <a:lstStyle/>
          <a:p>
            <a:r>
              <a:rPr lang="en-GB" dirty="0"/>
              <a:t>Graphics API: Vulkan </a:t>
            </a:r>
          </a:p>
        </p:txBody>
      </p:sp>
    </p:spTree>
    <p:extLst>
      <p:ext uri="{BB962C8B-B14F-4D97-AF65-F5344CB8AC3E}">
        <p14:creationId xmlns:p14="http://schemas.microsoft.com/office/powerpoint/2010/main" val="224827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92125" y="1479468"/>
            <a:ext cx="11180762" cy="4086225"/>
          </a:xfrm>
        </p:spPr>
        <p:txBody>
          <a:bodyPr/>
          <a:lstStyle/>
          <a:p>
            <a:r>
              <a:rPr lang="en-GB" dirty="0"/>
              <a:t>Rendering tasks are implemented in a logical pipeline:</a:t>
            </a:r>
          </a:p>
        </p:txBody>
      </p:sp>
      <p:sp>
        <p:nvSpPr>
          <p:cNvPr id="2" name="Title 1"/>
          <p:cNvSpPr>
            <a:spLocks noGrp="1"/>
          </p:cNvSpPr>
          <p:nvPr>
            <p:ph type="title"/>
          </p:nvPr>
        </p:nvSpPr>
        <p:spPr/>
        <p:txBody>
          <a:bodyPr>
            <a:normAutofit/>
          </a:bodyPr>
          <a:lstStyle/>
          <a:p>
            <a:r>
              <a:rPr lang="en-GB" dirty="0"/>
              <a:t>OpenGL ES Pipelines: 1.0 /2.0</a:t>
            </a:r>
          </a:p>
        </p:txBody>
      </p:sp>
      <p:pic>
        <p:nvPicPr>
          <p:cNvPr id="8" name="Picture 7">
            <a:extLst>
              <a:ext uri="{FF2B5EF4-FFF2-40B4-BE49-F238E27FC236}">
                <a16:creationId xmlns:a16="http://schemas.microsoft.com/office/drawing/2014/main" id="{6828F94A-6A06-4C91-A2CC-17597A7316C9}"/>
              </a:ext>
            </a:extLst>
          </p:cNvPr>
          <p:cNvPicPr>
            <a:picLocks noChangeAspect="1"/>
          </p:cNvPicPr>
          <p:nvPr/>
        </p:nvPicPr>
        <p:blipFill rotWithShape="1">
          <a:blip r:embed="rId3"/>
          <a:srcRect t="17911" b="14196"/>
          <a:stretch/>
        </p:blipFill>
        <p:spPr>
          <a:xfrm>
            <a:off x="0" y="1078173"/>
            <a:ext cx="12192000" cy="4656134"/>
          </a:xfrm>
          <a:prstGeom prst="rect">
            <a:avLst/>
          </a:prstGeom>
        </p:spPr>
      </p:pic>
    </p:spTree>
    <p:extLst>
      <p:ext uri="{BB962C8B-B14F-4D97-AF65-F5344CB8AC3E}">
        <p14:creationId xmlns:p14="http://schemas.microsoft.com/office/powerpoint/2010/main" val="3316106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OpenGL ES 2.0 Pipeline</a:t>
            </a:r>
          </a:p>
        </p:txBody>
      </p:sp>
      <p:grpSp>
        <p:nvGrpSpPr>
          <p:cNvPr id="5" name="Group 4"/>
          <p:cNvGrpSpPr/>
          <p:nvPr/>
        </p:nvGrpSpPr>
        <p:grpSpPr>
          <a:xfrm>
            <a:off x="10714715" y="2756409"/>
            <a:ext cx="1267021" cy="810573"/>
            <a:chOff x="8649954" y="4800600"/>
            <a:chExt cx="2091865" cy="1338265"/>
          </a:xfrm>
        </p:grpSpPr>
        <p:pic>
          <p:nvPicPr>
            <p:cNvPr id="6" name="Picture 8" descr="C:\Users\seahon01\AppData\Local\Microsoft\Windows\Temporary Internet Files\Content.IE5\CT32W9LG\get8k-LCD-Widescreen-Monito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9954" y="4800600"/>
              <a:ext cx="2091865" cy="13382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619" y="4953000"/>
              <a:ext cx="1870535"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TextBox 7"/>
          <p:cNvSpPr txBox="1"/>
          <p:nvPr/>
        </p:nvSpPr>
        <p:spPr>
          <a:xfrm>
            <a:off x="643402" y="2215263"/>
            <a:ext cx="671618" cy="299781"/>
          </a:xfrm>
          <a:prstGeom prst="rect">
            <a:avLst/>
          </a:prstGeom>
        </p:spPr>
        <p:txBody>
          <a:bodyPr vert="horz" wrap="none" lIns="0" tIns="0" rIns="0" bIns="0" rtlCol="0" anchor="t">
            <a:normAutofit/>
          </a:bodyPr>
          <a:lstStyle/>
          <a:p>
            <a:r>
              <a:rPr lang="en-GB" sz="1400" dirty="0"/>
              <a:t>3D meshes </a:t>
            </a:r>
          </a:p>
        </p:txBody>
      </p:sp>
      <p:pic>
        <p:nvPicPr>
          <p:cNvPr id="4" name="Picture 5"/>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41826" y="2794128"/>
            <a:ext cx="1389045" cy="835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29" name="Group 328"/>
          <p:cNvGrpSpPr/>
          <p:nvPr/>
        </p:nvGrpSpPr>
        <p:grpSpPr>
          <a:xfrm rot="10800000">
            <a:off x="814003" y="3015887"/>
            <a:ext cx="197215" cy="118705"/>
            <a:chOff x="585905" y="3342391"/>
            <a:chExt cx="198054" cy="135929"/>
          </a:xfrm>
        </p:grpSpPr>
        <p:sp>
          <p:nvSpPr>
            <p:cNvPr id="40" name="Isosceles Triangle 39"/>
            <p:cNvSpPr/>
            <p:nvPr/>
          </p:nvSpPr>
          <p:spPr>
            <a:xfrm rot="21316140">
              <a:off x="594249" y="3356220"/>
              <a:ext cx="169781" cy="100567"/>
            </a:xfrm>
            <a:prstGeom prst="triangle">
              <a:avLst>
                <a:gd name="adj" fmla="val 94626"/>
              </a:avLst>
            </a:prstGeom>
            <a:noFill/>
            <a:ln>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42" name="Oval 41"/>
            <p:cNvSpPr/>
            <p:nvPr/>
          </p:nvSpPr>
          <p:spPr>
            <a:xfrm>
              <a:off x="751817" y="3434057"/>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44" name="Oval 43"/>
            <p:cNvSpPr/>
            <p:nvPr/>
          </p:nvSpPr>
          <p:spPr>
            <a:xfrm>
              <a:off x="732797" y="3342391"/>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45" name="Oval 44"/>
            <p:cNvSpPr/>
            <p:nvPr/>
          </p:nvSpPr>
          <p:spPr>
            <a:xfrm>
              <a:off x="585905" y="3448978"/>
              <a:ext cx="32142" cy="29342"/>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cxnSp>
        <p:nvCxnSpPr>
          <p:cNvPr id="48" name="Straight Arrow Connector 47"/>
          <p:cNvCxnSpPr/>
          <p:nvPr/>
        </p:nvCxnSpPr>
        <p:spPr>
          <a:xfrm>
            <a:off x="1704472" y="3879252"/>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V="1">
            <a:off x="2187616" y="3915159"/>
            <a:ext cx="357606" cy="731543"/>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2661963" y="2128437"/>
            <a:ext cx="757908" cy="473435"/>
          </a:xfrm>
          <a:prstGeom prst="rect">
            <a:avLst/>
          </a:prstGeom>
        </p:spPr>
        <p:txBody>
          <a:bodyPr vert="horz" wrap="none" lIns="0" tIns="0" rIns="0" bIns="0" rtlCol="0" anchor="t">
            <a:normAutofit/>
          </a:bodyPr>
          <a:lstStyle/>
          <a:p>
            <a:r>
              <a:rPr lang="en-GB" sz="1400" dirty="0"/>
              <a:t>Primitives </a:t>
            </a:r>
          </a:p>
          <a:p>
            <a:r>
              <a:rPr lang="en-GB" sz="1400" dirty="0"/>
              <a:t>(triangles)</a:t>
            </a:r>
          </a:p>
        </p:txBody>
      </p:sp>
      <p:cxnSp>
        <p:nvCxnSpPr>
          <p:cNvPr id="71" name="Straight Arrow Connector 70"/>
          <p:cNvCxnSpPr/>
          <p:nvPr/>
        </p:nvCxnSpPr>
        <p:spPr>
          <a:xfrm>
            <a:off x="3209372"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72" name="Rectangle 71"/>
          <p:cNvSpPr/>
          <p:nvPr/>
        </p:nvSpPr>
        <p:spPr>
          <a:xfrm>
            <a:off x="5079692" y="4631435"/>
            <a:ext cx="1020524"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Rasterizing </a:t>
            </a:r>
          </a:p>
        </p:txBody>
      </p:sp>
      <p:cxnSp>
        <p:nvCxnSpPr>
          <p:cNvPr id="73" name="Straight Arrow Connector 72"/>
          <p:cNvCxnSpPr/>
          <p:nvPr/>
        </p:nvCxnSpPr>
        <p:spPr>
          <a:xfrm flipV="1">
            <a:off x="5696898"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312" name="Group 311"/>
          <p:cNvGrpSpPr/>
          <p:nvPr/>
        </p:nvGrpSpPr>
        <p:grpSpPr>
          <a:xfrm>
            <a:off x="6012358" y="2842566"/>
            <a:ext cx="878578" cy="605817"/>
            <a:chOff x="4972061" y="3072486"/>
            <a:chExt cx="996961" cy="687447"/>
          </a:xfrm>
        </p:grpSpPr>
        <p:sp>
          <p:nvSpPr>
            <p:cNvPr id="80" name="Rectangle 79"/>
            <p:cNvSpPr/>
            <p:nvPr/>
          </p:nvSpPr>
          <p:spPr>
            <a:xfrm>
              <a:off x="5769630"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82" name="Rectangle 81"/>
            <p:cNvSpPr/>
            <p:nvPr/>
          </p:nvSpPr>
          <p:spPr>
            <a:xfrm>
              <a:off x="5769630"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83" name="Rectangle 82"/>
            <p:cNvSpPr/>
            <p:nvPr/>
          </p:nvSpPr>
          <p:spPr>
            <a:xfrm>
              <a:off x="5869326" y="3560452"/>
              <a:ext cx="99696" cy="99696"/>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88" name="Rectangle 87"/>
            <p:cNvSpPr/>
            <p:nvPr/>
          </p:nvSpPr>
          <p:spPr>
            <a:xfrm>
              <a:off x="5570238"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89" name="Rectangle 88"/>
            <p:cNvSpPr/>
            <p:nvPr/>
          </p:nvSpPr>
          <p:spPr>
            <a:xfrm>
              <a:off x="5669934"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0" name="Rectangle 89"/>
            <p:cNvSpPr/>
            <p:nvPr/>
          </p:nvSpPr>
          <p:spPr>
            <a:xfrm>
              <a:off x="5570238"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1" name="Rectangle 90"/>
            <p:cNvSpPr/>
            <p:nvPr/>
          </p:nvSpPr>
          <p:spPr>
            <a:xfrm>
              <a:off x="5669934"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6" name="Rectangle 95"/>
            <p:cNvSpPr/>
            <p:nvPr/>
          </p:nvSpPr>
          <p:spPr>
            <a:xfrm>
              <a:off x="5370845"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7" name="Rectangle 96"/>
            <p:cNvSpPr/>
            <p:nvPr/>
          </p:nvSpPr>
          <p:spPr>
            <a:xfrm>
              <a:off x="5470541"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8" name="Rectangle 97"/>
            <p:cNvSpPr/>
            <p:nvPr/>
          </p:nvSpPr>
          <p:spPr>
            <a:xfrm>
              <a:off x="5370845"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99" name="Rectangle 98"/>
            <p:cNvSpPr/>
            <p:nvPr/>
          </p:nvSpPr>
          <p:spPr>
            <a:xfrm>
              <a:off x="5470541"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04" name="Rectangle 103"/>
            <p:cNvSpPr/>
            <p:nvPr/>
          </p:nvSpPr>
          <p:spPr>
            <a:xfrm>
              <a:off x="5171453"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05" name="Rectangle 104"/>
            <p:cNvSpPr/>
            <p:nvPr/>
          </p:nvSpPr>
          <p:spPr>
            <a:xfrm>
              <a:off x="5271149" y="3462324"/>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06" name="Rectangle 105"/>
            <p:cNvSpPr/>
            <p:nvPr/>
          </p:nvSpPr>
          <p:spPr>
            <a:xfrm>
              <a:off x="5171453"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07" name="Rectangle 106"/>
            <p:cNvSpPr/>
            <p:nvPr/>
          </p:nvSpPr>
          <p:spPr>
            <a:xfrm>
              <a:off x="5271149" y="356045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08" name="Rectangle 107"/>
            <p:cNvSpPr/>
            <p:nvPr/>
          </p:nvSpPr>
          <p:spPr>
            <a:xfrm>
              <a:off x="5171453"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09" name="Rectangle 108"/>
            <p:cNvSpPr/>
            <p:nvPr/>
          </p:nvSpPr>
          <p:spPr>
            <a:xfrm>
              <a:off x="5271149" y="3660149"/>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18" name="Rectangle 117"/>
            <p:cNvSpPr/>
            <p:nvPr/>
          </p:nvSpPr>
          <p:spPr>
            <a:xfrm>
              <a:off x="5769630"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1" name="Rectangle 120"/>
            <p:cNvSpPr/>
            <p:nvPr/>
          </p:nvSpPr>
          <p:spPr>
            <a:xfrm>
              <a:off x="5669934" y="3072486"/>
              <a:ext cx="99696" cy="99696"/>
            </a:xfrm>
            <a:prstGeom prst="rect">
              <a:avLst/>
            </a:prstGeom>
            <a:solidFill>
              <a:schemeClr val="tx1">
                <a:lumMod val="65000"/>
                <a:lumOff val="3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2" name="Rectangle 121"/>
            <p:cNvSpPr/>
            <p:nvPr/>
          </p:nvSpPr>
          <p:spPr>
            <a:xfrm>
              <a:off x="5570238"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3" name="Rectangle 122"/>
            <p:cNvSpPr/>
            <p:nvPr/>
          </p:nvSpPr>
          <p:spPr>
            <a:xfrm>
              <a:off x="5669934" y="3172182"/>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4" name="Rectangle 123"/>
            <p:cNvSpPr/>
            <p:nvPr/>
          </p:nvSpPr>
          <p:spPr>
            <a:xfrm>
              <a:off x="5570238"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5" name="Rectangle 124"/>
            <p:cNvSpPr/>
            <p:nvPr/>
          </p:nvSpPr>
          <p:spPr>
            <a:xfrm>
              <a:off x="5669934"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6" name="Rectangle 125"/>
            <p:cNvSpPr/>
            <p:nvPr/>
          </p:nvSpPr>
          <p:spPr>
            <a:xfrm>
              <a:off x="5570238"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27" name="Rectangle 126"/>
            <p:cNvSpPr/>
            <p:nvPr/>
          </p:nvSpPr>
          <p:spPr>
            <a:xfrm>
              <a:off x="5669934"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33" name="Rectangle 132"/>
            <p:cNvSpPr/>
            <p:nvPr/>
          </p:nvSpPr>
          <p:spPr>
            <a:xfrm>
              <a:off x="5470541" y="327187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34" name="Rectangle 133"/>
            <p:cNvSpPr/>
            <p:nvPr/>
          </p:nvSpPr>
          <p:spPr>
            <a:xfrm>
              <a:off x="5370845"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35" name="Rectangle 134"/>
            <p:cNvSpPr/>
            <p:nvPr/>
          </p:nvSpPr>
          <p:spPr>
            <a:xfrm>
              <a:off x="5470541"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43" name="Rectangle 142"/>
            <p:cNvSpPr/>
            <p:nvPr/>
          </p:nvSpPr>
          <p:spPr>
            <a:xfrm>
              <a:off x="5271149" y="3362628"/>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47" name="Rectangle 146"/>
            <p:cNvSpPr/>
            <p:nvPr/>
          </p:nvSpPr>
          <p:spPr>
            <a:xfrm>
              <a:off x="5071757" y="3560541"/>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48" name="Rectangle 147"/>
            <p:cNvSpPr/>
            <p:nvPr/>
          </p:nvSpPr>
          <p:spPr>
            <a:xfrm>
              <a:off x="4972061" y="3660237"/>
              <a:ext cx="99696" cy="99696"/>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49" name="Rectangle 148"/>
            <p:cNvSpPr/>
            <p:nvPr/>
          </p:nvSpPr>
          <p:spPr>
            <a:xfrm>
              <a:off x="5071757" y="3660237"/>
              <a:ext cx="99696" cy="99696"/>
            </a:xfrm>
            <a:prstGeom prst="rect">
              <a:avLst/>
            </a:prstGeom>
            <a:solidFill>
              <a:schemeClr val="bg1"/>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grpSp>
        <p:nvGrpSpPr>
          <p:cNvPr id="192" name="Group 191"/>
          <p:cNvGrpSpPr/>
          <p:nvPr/>
        </p:nvGrpSpPr>
        <p:grpSpPr>
          <a:xfrm>
            <a:off x="7344912" y="2842566"/>
            <a:ext cx="878579" cy="605817"/>
            <a:chOff x="7135514" y="2790190"/>
            <a:chExt cx="1116610" cy="769950"/>
          </a:xfrm>
        </p:grpSpPr>
        <p:sp>
          <p:nvSpPr>
            <p:cNvPr id="160" name="Rectangle 159"/>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2" name="Rectangle 161"/>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4" name="Rectangle 163"/>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6" name="Rectangle 165"/>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7" name="Rectangle 166"/>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8" name="Rectangle 167"/>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9" name="Rectangle 168"/>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0" name="Rectangle 169"/>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1" name="Rectangle 170"/>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2" name="Rectangle 171"/>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3" name="Rectangle 172"/>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4" name="Rectangle 173"/>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5" name="Rectangle 174"/>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6" name="Rectangle 175"/>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7" name="Rectangle 176"/>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8" name="Rectangle 177"/>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0" name="Rectangle 179"/>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2" name="Rectangle 181"/>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4" name="Rectangle 183"/>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5" name="Rectangle 184"/>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6" name="Rectangle 185"/>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7" name="Rectangle 186"/>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8" name="Rectangle 187"/>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9" name="Rectangle 188"/>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90" name="Rectangle 189"/>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91" name="Rectangle 190"/>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3" name="Rectangle 162"/>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5" name="Rectangle 164"/>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79" name="Rectangle 178"/>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1" name="Rectangle 180"/>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83" name="Rectangle 182"/>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161" name="Rectangle 160"/>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cxnSp>
        <p:nvCxnSpPr>
          <p:cNvPr id="193" name="Straight Arrow Connector 192"/>
          <p:cNvCxnSpPr/>
          <p:nvPr/>
        </p:nvCxnSpPr>
        <p:spPr>
          <a:xfrm>
            <a:off x="6832308"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flipV="1">
            <a:off x="7318968"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a:off x="8376752"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197" name="Rectangle 196"/>
          <p:cNvSpPr/>
          <p:nvPr/>
        </p:nvSpPr>
        <p:spPr>
          <a:xfrm>
            <a:off x="8417994" y="4631435"/>
            <a:ext cx="973860"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Test and blending</a:t>
            </a:r>
          </a:p>
        </p:txBody>
      </p:sp>
      <p:cxnSp>
        <p:nvCxnSpPr>
          <p:cNvPr id="198" name="Straight Arrow Connector 197"/>
          <p:cNvCxnSpPr/>
          <p:nvPr/>
        </p:nvCxnSpPr>
        <p:spPr>
          <a:xfrm flipV="1">
            <a:off x="8863412"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298" name="Group 297"/>
          <p:cNvGrpSpPr/>
          <p:nvPr/>
        </p:nvGrpSpPr>
        <p:grpSpPr>
          <a:xfrm>
            <a:off x="8904925" y="2796519"/>
            <a:ext cx="1016641" cy="700944"/>
            <a:chOff x="8084632" y="1447800"/>
            <a:chExt cx="1563254" cy="1052417"/>
          </a:xfrm>
        </p:grpSpPr>
        <p:grpSp>
          <p:nvGrpSpPr>
            <p:cNvPr id="199" name="Group 198"/>
            <p:cNvGrpSpPr/>
            <p:nvPr/>
          </p:nvGrpSpPr>
          <p:grpSpPr>
            <a:xfrm>
              <a:off x="8084632" y="1447800"/>
              <a:ext cx="1116610" cy="769950"/>
              <a:chOff x="7135514" y="2790190"/>
              <a:chExt cx="1116610" cy="769950"/>
            </a:xfrm>
          </p:grpSpPr>
          <p:sp>
            <p:nvSpPr>
              <p:cNvPr id="200" name="Rectangle 199"/>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1" name="Rectangle 200"/>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2" name="Rectangle 201"/>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3" name="Rectangle 202"/>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4" name="Rectangle 203"/>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5" name="Rectangle 204"/>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6" name="Rectangle 205"/>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7" name="Rectangle 206"/>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8" name="Rectangle 207"/>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09" name="Rectangle 208"/>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0" name="Rectangle 209"/>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1" name="Rectangle 210"/>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2" name="Rectangle 211"/>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3" name="Rectangle 212"/>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4" name="Rectangle 213"/>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5" name="Rectangle 214"/>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6" name="Rectangle 215"/>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7" name="Rectangle 216"/>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8" name="Rectangle 217"/>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19" name="Rectangle 218"/>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0" name="Rectangle 219"/>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1" name="Rectangle 220"/>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2" name="Rectangle 221"/>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3" name="Rectangle 222"/>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4" name="Rectangle 223"/>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5" name="Rectangle 224"/>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6" name="Rectangle 225"/>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7" name="Rectangle 226"/>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8" name="Rectangle 227"/>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29" name="Rectangle 228"/>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0" name="Rectangle 229"/>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1" name="Rectangle 230"/>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grpSp>
          <p:nvGrpSpPr>
            <p:cNvPr id="232" name="Group 231"/>
            <p:cNvGrpSpPr/>
            <p:nvPr/>
          </p:nvGrpSpPr>
          <p:grpSpPr>
            <a:xfrm>
              <a:off x="8354806" y="1555279"/>
              <a:ext cx="1116610" cy="769950"/>
              <a:chOff x="7135514" y="2790190"/>
              <a:chExt cx="1116610" cy="769950"/>
            </a:xfrm>
          </p:grpSpPr>
          <p:sp>
            <p:nvSpPr>
              <p:cNvPr id="233" name="Rectangle 232"/>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4" name="Rectangle 233"/>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5" name="Rectangle 234"/>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6" name="Rectangle 235"/>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7" name="Rectangle 236"/>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8" name="Rectangle 237"/>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39" name="Rectangle 238"/>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0" name="Rectangle 239"/>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1" name="Rectangle 240"/>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2" name="Rectangle 241"/>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3" name="Rectangle 242"/>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4" name="Rectangle 243"/>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5" name="Rectangle 244"/>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6" name="Rectangle 245"/>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7" name="Rectangle 246"/>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8" name="Rectangle 247"/>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49" name="Rectangle 248"/>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0" name="Rectangle 249"/>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1" name="Rectangle 250"/>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2" name="Rectangle 251"/>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3" name="Rectangle 252"/>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4" name="Rectangle 253"/>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5" name="Rectangle 254"/>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6" name="Rectangle 255"/>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7" name="Rectangle 256"/>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8" name="Rectangle 257"/>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59" name="Rectangle 258"/>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0" name="Rectangle 259"/>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1" name="Rectangle 260"/>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2" name="Rectangle 261"/>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3" name="Rectangle 262"/>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4" name="Rectangle 263"/>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grpSp>
          <p:nvGrpSpPr>
            <p:cNvPr id="265" name="Group 264"/>
            <p:cNvGrpSpPr/>
            <p:nvPr/>
          </p:nvGrpSpPr>
          <p:grpSpPr>
            <a:xfrm>
              <a:off x="8531276" y="1730267"/>
              <a:ext cx="1116610" cy="769950"/>
              <a:chOff x="7135514" y="2790190"/>
              <a:chExt cx="1116610" cy="769950"/>
            </a:xfrm>
          </p:grpSpPr>
          <p:sp>
            <p:nvSpPr>
              <p:cNvPr id="266" name="Rectangle 265"/>
              <p:cNvSpPr/>
              <p:nvPr/>
            </p:nvSpPr>
            <p:spPr>
              <a:xfrm>
                <a:off x="8028802" y="3226814"/>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7" name="Rectangle 266"/>
              <p:cNvSpPr/>
              <p:nvPr/>
            </p:nvSpPr>
            <p:spPr>
              <a:xfrm>
                <a:off x="8140463" y="3336719"/>
                <a:ext cx="111661" cy="111661"/>
              </a:xfrm>
              <a:prstGeom prst="rect">
                <a:avLst/>
              </a:prstGeom>
              <a:solidFill>
                <a:schemeClr val="bg1">
                  <a:lumMod val="8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8" name="Rectangle 267"/>
              <p:cNvSpPr/>
              <p:nvPr/>
            </p:nvSpPr>
            <p:spPr>
              <a:xfrm>
                <a:off x="7917141"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69" name="Rectangle 268"/>
              <p:cNvSpPr/>
              <p:nvPr/>
            </p:nvSpPr>
            <p:spPr>
              <a:xfrm>
                <a:off x="7917141"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0" name="Rectangle 269"/>
              <p:cNvSpPr/>
              <p:nvPr/>
            </p:nvSpPr>
            <p:spPr>
              <a:xfrm>
                <a:off x="7582158"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1" name="Rectangle 270"/>
              <p:cNvSpPr/>
              <p:nvPr/>
            </p:nvSpPr>
            <p:spPr>
              <a:xfrm>
                <a:off x="7693819" y="3226814"/>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2" name="Rectangle 271"/>
              <p:cNvSpPr/>
              <p:nvPr/>
            </p:nvSpPr>
            <p:spPr>
              <a:xfrm>
                <a:off x="7582158"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3" name="Rectangle 272"/>
              <p:cNvSpPr/>
              <p:nvPr/>
            </p:nvSpPr>
            <p:spPr>
              <a:xfrm>
                <a:off x="7693819" y="3336719"/>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4" name="Rectangle 273"/>
              <p:cNvSpPr/>
              <p:nvPr/>
            </p:nvSpPr>
            <p:spPr>
              <a:xfrm>
                <a:off x="7358836"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5" name="Rectangle 274"/>
              <p:cNvSpPr/>
              <p:nvPr/>
            </p:nvSpPr>
            <p:spPr>
              <a:xfrm>
                <a:off x="7470497" y="3226814"/>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6" name="Rectangle 275"/>
              <p:cNvSpPr/>
              <p:nvPr/>
            </p:nvSpPr>
            <p:spPr>
              <a:xfrm>
                <a:off x="7358836"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7" name="Rectangle 276"/>
              <p:cNvSpPr/>
              <p:nvPr/>
            </p:nvSpPr>
            <p:spPr>
              <a:xfrm>
                <a:off x="7470497" y="3336719"/>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8" name="Rectangle 277"/>
              <p:cNvSpPr/>
              <p:nvPr/>
            </p:nvSpPr>
            <p:spPr>
              <a:xfrm>
                <a:off x="7358836"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79" name="Rectangle 278"/>
              <p:cNvSpPr/>
              <p:nvPr/>
            </p:nvSpPr>
            <p:spPr>
              <a:xfrm>
                <a:off x="7470497" y="3448380"/>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0" name="Rectangle 279"/>
              <p:cNvSpPr/>
              <p:nvPr/>
            </p:nvSpPr>
            <p:spPr>
              <a:xfrm>
                <a:off x="8028802"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1" name="Rectangle 280"/>
              <p:cNvSpPr/>
              <p:nvPr/>
            </p:nvSpPr>
            <p:spPr>
              <a:xfrm>
                <a:off x="7917141" y="2790190"/>
                <a:ext cx="111661" cy="111661"/>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2" name="Rectangle 281"/>
              <p:cNvSpPr/>
              <p:nvPr/>
            </p:nvSpPr>
            <p:spPr>
              <a:xfrm>
                <a:off x="7917141"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3" name="Rectangle 282"/>
              <p:cNvSpPr/>
              <p:nvPr/>
            </p:nvSpPr>
            <p:spPr>
              <a:xfrm>
                <a:off x="7917141"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4" name="Rectangle 283"/>
              <p:cNvSpPr/>
              <p:nvPr/>
            </p:nvSpPr>
            <p:spPr>
              <a:xfrm>
                <a:off x="7917141"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5" name="Rectangle 284"/>
              <p:cNvSpPr/>
              <p:nvPr/>
            </p:nvSpPr>
            <p:spPr>
              <a:xfrm>
                <a:off x="7693819"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6" name="Rectangle 285"/>
              <p:cNvSpPr/>
              <p:nvPr/>
            </p:nvSpPr>
            <p:spPr>
              <a:xfrm>
                <a:off x="7582158"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7" name="Rectangle 286"/>
              <p:cNvSpPr/>
              <p:nvPr/>
            </p:nvSpPr>
            <p:spPr>
              <a:xfrm>
                <a:off x="7693819" y="3115153"/>
                <a:ext cx="111661" cy="111661"/>
              </a:xfrm>
              <a:prstGeom prst="rect">
                <a:avLst/>
              </a:prstGeom>
              <a:solidFill>
                <a:schemeClr val="bg1">
                  <a:lumMod val="6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8" name="Rectangle 287"/>
              <p:cNvSpPr/>
              <p:nvPr/>
            </p:nvSpPr>
            <p:spPr>
              <a:xfrm>
                <a:off x="7470497" y="3115153"/>
                <a:ext cx="111661" cy="111661"/>
              </a:xfrm>
              <a:prstGeom prst="rect">
                <a:avLst/>
              </a:prstGeom>
              <a:solidFill>
                <a:schemeClr val="bg1">
                  <a:lumMod val="7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89" name="Rectangle 288"/>
              <p:cNvSpPr/>
              <p:nvPr/>
            </p:nvSpPr>
            <p:spPr>
              <a:xfrm>
                <a:off x="7247175" y="3336818"/>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0" name="Rectangle 289"/>
              <p:cNvSpPr/>
              <p:nvPr/>
            </p:nvSpPr>
            <p:spPr>
              <a:xfrm>
                <a:off x="7135514" y="3448479"/>
                <a:ext cx="111661" cy="111661"/>
              </a:xfrm>
              <a:prstGeom prst="rect">
                <a:avLst/>
              </a:prstGeom>
              <a:solidFill>
                <a:schemeClr val="bg1">
                  <a:lumMod val="9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1" name="Rectangle 290"/>
              <p:cNvSpPr/>
              <p:nvPr/>
            </p:nvSpPr>
            <p:spPr>
              <a:xfrm>
                <a:off x="7247175" y="3448479"/>
                <a:ext cx="111661" cy="111661"/>
              </a:xfrm>
              <a:prstGeom prst="rect">
                <a:avLst/>
              </a:prstGeom>
              <a:solidFill>
                <a:schemeClr val="bg1">
                  <a:lumMod val="85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2" name="Rectangle 291"/>
              <p:cNvSpPr/>
              <p:nvPr/>
            </p:nvSpPr>
            <p:spPr>
              <a:xfrm>
                <a:off x="7805480" y="3226814"/>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3" name="Rectangle 292"/>
              <p:cNvSpPr/>
              <p:nvPr/>
            </p:nvSpPr>
            <p:spPr>
              <a:xfrm>
                <a:off x="7805480" y="3336719"/>
                <a:ext cx="111661" cy="111661"/>
              </a:xfrm>
              <a:prstGeom prst="rect">
                <a:avLst/>
              </a:prstGeom>
              <a:solidFill>
                <a:schemeClr val="bg1">
                  <a:lumMod val="6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4" name="Rectangle 293"/>
              <p:cNvSpPr/>
              <p:nvPr/>
            </p:nvSpPr>
            <p:spPr>
              <a:xfrm>
                <a:off x="7805480" y="2901851"/>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5" name="Rectangle 294"/>
              <p:cNvSpPr/>
              <p:nvPr/>
            </p:nvSpPr>
            <p:spPr>
              <a:xfrm>
                <a:off x="7805480" y="3013512"/>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6" name="Rectangle 295"/>
              <p:cNvSpPr/>
              <p:nvPr/>
            </p:nvSpPr>
            <p:spPr>
              <a:xfrm>
                <a:off x="7805480" y="3115153"/>
                <a:ext cx="111661" cy="111661"/>
              </a:xfrm>
              <a:prstGeom prst="rect">
                <a:avLst/>
              </a:prstGeom>
              <a:solidFill>
                <a:schemeClr val="bg1">
                  <a:lumMod val="50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297" name="Rectangle 296"/>
              <p:cNvSpPr/>
              <p:nvPr/>
            </p:nvSpPr>
            <p:spPr>
              <a:xfrm>
                <a:off x="8028802" y="3336719"/>
                <a:ext cx="111661" cy="111661"/>
              </a:xfrm>
              <a:prstGeom prst="rect">
                <a:avLst/>
              </a:prstGeom>
              <a:solidFill>
                <a:schemeClr val="bg1">
                  <a:lumMod val="7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grpSp>
      <p:cxnSp>
        <p:nvCxnSpPr>
          <p:cNvPr id="300" name="Straight Arrow Connector 299"/>
          <p:cNvCxnSpPr/>
          <p:nvPr/>
        </p:nvCxnSpPr>
        <p:spPr>
          <a:xfrm>
            <a:off x="9921761"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01" name="Rectangle 300"/>
          <p:cNvSpPr/>
          <p:nvPr/>
        </p:nvSpPr>
        <p:spPr>
          <a:xfrm>
            <a:off x="9963003" y="4631435"/>
            <a:ext cx="1205231"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Framebuffer updating</a:t>
            </a:r>
          </a:p>
        </p:txBody>
      </p:sp>
      <p:cxnSp>
        <p:nvCxnSpPr>
          <p:cNvPr id="302" name="Straight Arrow Connector 301"/>
          <p:cNvCxnSpPr/>
          <p:nvPr/>
        </p:nvCxnSpPr>
        <p:spPr>
          <a:xfrm flipV="1">
            <a:off x="10408422"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04" name="TextBox 303"/>
          <p:cNvSpPr txBox="1"/>
          <p:nvPr/>
        </p:nvSpPr>
        <p:spPr>
          <a:xfrm>
            <a:off x="6275722" y="2128437"/>
            <a:ext cx="757908" cy="473435"/>
          </a:xfrm>
          <a:prstGeom prst="rect">
            <a:avLst/>
          </a:prstGeom>
        </p:spPr>
        <p:txBody>
          <a:bodyPr vert="horz" wrap="none" lIns="0" tIns="0" rIns="0" bIns="0" rtlCol="0" anchor="t">
            <a:normAutofit/>
          </a:bodyPr>
          <a:lstStyle/>
          <a:p>
            <a:pPr algn="ctr"/>
            <a:r>
              <a:rPr lang="en-GB" sz="1400" dirty="0"/>
              <a:t>Fragments</a:t>
            </a:r>
          </a:p>
          <a:p>
            <a:pPr algn="ctr"/>
            <a:r>
              <a:rPr lang="en-GB" sz="1400" dirty="0"/>
              <a:t>(pixels)</a:t>
            </a:r>
          </a:p>
        </p:txBody>
      </p:sp>
      <p:sp>
        <p:nvSpPr>
          <p:cNvPr id="305" name="TextBox 304"/>
          <p:cNvSpPr txBox="1"/>
          <p:nvPr/>
        </p:nvSpPr>
        <p:spPr>
          <a:xfrm>
            <a:off x="7493104" y="2128437"/>
            <a:ext cx="757908" cy="473435"/>
          </a:xfrm>
          <a:prstGeom prst="rect">
            <a:avLst/>
          </a:prstGeom>
        </p:spPr>
        <p:txBody>
          <a:bodyPr vert="horz" wrap="none" lIns="0" tIns="0" rIns="0" bIns="0" rtlCol="0" anchor="t">
            <a:normAutofit/>
          </a:bodyPr>
          <a:lstStyle/>
          <a:p>
            <a:pPr algn="ctr"/>
            <a:r>
              <a:rPr lang="en-GB" sz="1400" dirty="0"/>
              <a:t>Colored </a:t>
            </a:r>
          </a:p>
          <a:p>
            <a:pPr algn="ctr"/>
            <a:r>
              <a:rPr lang="en-GB" sz="1400" dirty="0"/>
              <a:t>fragments</a:t>
            </a:r>
          </a:p>
        </p:txBody>
      </p:sp>
      <p:sp>
        <p:nvSpPr>
          <p:cNvPr id="306" name="Left Brace 305"/>
          <p:cNvSpPr/>
          <p:nvPr/>
        </p:nvSpPr>
        <p:spPr>
          <a:xfrm rot="5400000">
            <a:off x="2824786" y="-606801"/>
            <a:ext cx="300528" cy="4738643"/>
          </a:xfrm>
          <a:prstGeom prst="leftBrace">
            <a:avLst>
              <a:gd name="adj1" fmla="val 46319"/>
              <a:gd name="adj2" fmla="val 50000"/>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dirty="0"/>
          </a:p>
        </p:txBody>
      </p:sp>
      <p:sp>
        <p:nvSpPr>
          <p:cNvPr id="307" name="TextBox 306"/>
          <p:cNvSpPr txBox="1"/>
          <p:nvPr/>
        </p:nvSpPr>
        <p:spPr>
          <a:xfrm>
            <a:off x="2203268" y="1324833"/>
            <a:ext cx="1675298" cy="299781"/>
          </a:xfrm>
          <a:prstGeom prst="rect">
            <a:avLst/>
          </a:prstGeom>
        </p:spPr>
        <p:txBody>
          <a:bodyPr vert="horz" wrap="none" lIns="0" tIns="0" rIns="0" bIns="0" rtlCol="0" anchor="t">
            <a:normAutofit/>
          </a:bodyPr>
          <a:lstStyle/>
          <a:p>
            <a:r>
              <a:rPr lang="en-GB" sz="1400" dirty="0"/>
              <a:t>Geometry processing</a:t>
            </a:r>
          </a:p>
        </p:txBody>
      </p:sp>
      <p:sp>
        <p:nvSpPr>
          <p:cNvPr id="308" name="Left Brace 307"/>
          <p:cNvSpPr/>
          <p:nvPr/>
        </p:nvSpPr>
        <p:spPr>
          <a:xfrm rot="5400000">
            <a:off x="8642603" y="-950815"/>
            <a:ext cx="300527" cy="5426670"/>
          </a:xfrm>
          <a:prstGeom prst="leftBrace">
            <a:avLst>
              <a:gd name="adj1" fmla="val 46319"/>
              <a:gd name="adj2" fmla="val 50000"/>
            </a:avLst>
          </a:prstGeom>
          <a:ln w="1905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sz="1600" dirty="0"/>
          </a:p>
        </p:txBody>
      </p:sp>
      <p:sp>
        <p:nvSpPr>
          <p:cNvPr id="309" name="TextBox 308"/>
          <p:cNvSpPr txBox="1"/>
          <p:nvPr/>
        </p:nvSpPr>
        <p:spPr>
          <a:xfrm>
            <a:off x="8177163" y="1324833"/>
            <a:ext cx="1281202" cy="299781"/>
          </a:xfrm>
          <a:prstGeom prst="rect">
            <a:avLst/>
          </a:prstGeom>
        </p:spPr>
        <p:txBody>
          <a:bodyPr vert="horz" wrap="none" lIns="0" tIns="0" rIns="0" bIns="0" rtlCol="0" anchor="t">
            <a:normAutofit/>
          </a:bodyPr>
          <a:lstStyle/>
          <a:p>
            <a:r>
              <a:rPr lang="en-GB" sz="1400" dirty="0"/>
              <a:t>Pixel processing</a:t>
            </a:r>
          </a:p>
        </p:txBody>
      </p:sp>
      <p:sp>
        <p:nvSpPr>
          <p:cNvPr id="313" name="TextBox 312"/>
          <p:cNvSpPr txBox="1"/>
          <p:nvPr/>
        </p:nvSpPr>
        <p:spPr>
          <a:xfrm>
            <a:off x="1197791" y="4090872"/>
            <a:ext cx="728923" cy="314957"/>
          </a:xfrm>
          <a:prstGeom prst="rect">
            <a:avLst/>
          </a:prstGeom>
        </p:spPr>
        <p:txBody>
          <a:bodyPr vert="horz" wrap="none" lIns="0" tIns="0" rIns="0" bIns="0" rtlCol="0" anchor="t">
            <a:normAutofit/>
          </a:bodyPr>
          <a:lstStyle/>
          <a:p>
            <a:pPr algn="ctr"/>
            <a:r>
              <a:rPr lang="en-GB" sz="1200" dirty="0"/>
              <a:t>Vertices </a:t>
            </a:r>
          </a:p>
        </p:txBody>
      </p:sp>
      <p:sp>
        <p:nvSpPr>
          <p:cNvPr id="317" name="Rounded Rectangle 316"/>
          <p:cNvSpPr/>
          <p:nvPr/>
        </p:nvSpPr>
        <p:spPr>
          <a:xfrm>
            <a:off x="1562251" y="4631435"/>
            <a:ext cx="1073636" cy="470183"/>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Vertex shader</a:t>
            </a:r>
          </a:p>
        </p:txBody>
      </p:sp>
      <p:sp>
        <p:nvSpPr>
          <p:cNvPr id="318" name="Rounded Rectangle 317"/>
          <p:cNvSpPr/>
          <p:nvPr/>
        </p:nvSpPr>
        <p:spPr>
          <a:xfrm>
            <a:off x="6737055" y="4631435"/>
            <a:ext cx="1073636" cy="470183"/>
          </a:xfrm>
          <a:prstGeom prst="roundRect">
            <a:avLst/>
          </a:prstGeom>
          <a:solidFill>
            <a:schemeClr val="accent5">
              <a:lumMod val="20000"/>
              <a:lumOff val="80000"/>
            </a:schemeClr>
          </a:solid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Fragment shader</a:t>
            </a:r>
          </a:p>
        </p:txBody>
      </p:sp>
      <p:sp>
        <p:nvSpPr>
          <p:cNvPr id="322" name="Rectangle 321"/>
          <p:cNvSpPr/>
          <p:nvPr/>
        </p:nvSpPr>
        <p:spPr>
          <a:xfrm>
            <a:off x="3334970" y="4631435"/>
            <a:ext cx="1003808" cy="470183"/>
          </a:xfrm>
          <a:prstGeom prst="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a:solidFill>
                  <a:schemeClr val="tx1"/>
                </a:solidFill>
              </a:rPr>
              <a:t>Viewport clipping</a:t>
            </a:r>
          </a:p>
        </p:txBody>
      </p:sp>
      <p:sp>
        <p:nvSpPr>
          <p:cNvPr id="323" name="Rectangle 322"/>
          <p:cNvSpPr/>
          <p:nvPr/>
        </p:nvSpPr>
        <p:spPr>
          <a:xfrm>
            <a:off x="4186058" y="2128437"/>
            <a:ext cx="1403897" cy="461665"/>
          </a:xfrm>
          <a:prstGeom prst="rect">
            <a:avLst/>
          </a:prstGeom>
          <a:ln>
            <a:noFill/>
            <a:tailEnd w="med" len="lg"/>
          </a:ln>
        </p:spPr>
        <p:txBody>
          <a:bodyPr wrap="square">
            <a:spAutoFit/>
          </a:bodyPr>
          <a:lstStyle/>
          <a:p>
            <a:pPr algn="ctr"/>
            <a:r>
              <a:rPr lang="en-GB" sz="1200" dirty="0"/>
              <a:t>Primitives in </a:t>
            </a:r>
          </a:p>
          <a:p>
            <a:pPr algn="ctr"/>
            <a:r>
              <a:rPr lang="en-GB" sz="1200" dirty="0"/>
              <a:t>screen space</a:t>
            </a:r>
          </a:p>
        </p:txBody>
      </p:sp>
      <p:grpSp>
        <p:nvGrpSpPr>
          <p:cNvPr id="324" name="Group 323"/>
          <p:cNvGrpSpPr/>
          <p:nvPr/>
        </p:nvGrpSpPr>
        <p:grpSpPr>
          <a:xfrm>
            <a:off x="4338778" y="2794128"/>
            <a:ext cx="1005592" cy="687080"/>
            <a:chOff x="3767738" y="2438400"/>
            <a:chExt cx="988701" cy="675538"/>
          </a:xfrm>
        </p:grpSpPr>
        <p:sp>
          <p:nvSpPr>
            <p:cNvPr id="325" name="Isosceles Triangle 324"/>
            <p:cNvSpPr/>
            <p:nvPr/>
          </p:nvSpPr>
          <p:spPr>
            <a:xfrm rot="21316140">
              <a:off x="3784411" y="2494628"/>
              <a:ext cx="900990" cy="544776"/>
            </a:xfrm>
            <a:prstGeom prst="triangle">
              <a:avLst>
                <a:gd name="adj" fmla="val 77821"/>
              </a:avLst>
            </a:prstGeom>
            <a:no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326" name="Oval 325"/>
            <p:cNvSpPr/>
            <p:nvPr/>
          </p:nvSpPr>
          <p:spPr>
            <a:xfrm>
              <a:off x="4417219" y="2438400"/>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327" name="Oval 326"/>
            <p:cNvSpPr/>
            <p:nvPr/>
          </p:nvSpPr>
          <p:spPr>
            <a:xfrm>
              <a:off x="4656227" y="2948652"/>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328" name="Oval 327"/>
            <p:cNvSpPr/>
            <p:nvPr/>
          </p:nvSpPr>
          <p:spPr>
            <a:xfrm>
              <a:off x="3767738" y="3013726"/>
              <a:ext cx="100212" cy="100212"/>
            </a:xfrm>
            <a:prstGeom prst="ellips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grpSp>
        <p:nvGrpSpPr>
          <p:cNvPr id="344" name="Group 343"/>
          <p:cNvGrpSpPr/>
          <p:nvPr/>
        </p:nvGrpSpPr>
        <p:grpSpPr>
          <a:xfrm>
            <a:off x="2529255" y="2641115"/>
            <a:ext cx="1116345" cy="1016046"/>
            <a:chOff x="2556036" y="2753194"/>
            <a:chExt cx="1116345" cy="1016046"/>
          </a:xfrm>
        </p:grpSpPr>
        <p:pic>
          <p:nvPicPr>
            <p:cNvPr id="1029" name="Picture 5" descr="C:\Users\seahon01\AppData\Local\Microsoft\Windows\Temporary Internet Files\Content.IE5\VTY9S8N6\3a-gr-29[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036" y="2753194"/>
              <a:ext cx="1116345" cy="1016046"/>
            </a:xfrm>
            <a:prstGeom prst="rect">
              <a:avLst/>
            </a:prstGeom>
            <a:noFill/>
            <a:extLst>
              <a:ext uri="{909E8E84-426E-40DD-AFC4-6F175D3DCCD1}">
                <a14:hiddenFill xmlns:a14="http://schemas.microsoft.com/office/drawing/2010/main">
                  <a:solidFill>
                    <a:srgbClr val="FFFFFF"/>
                  </a:solidFill>
                </a14:hiddenFill>
              </a:ext>
            </a:extLst>
          </p:spPr>
        </p:pic>
        <p:sp>
          <p:nvSpPr>
            <p:cNvPr id="332" name="Oval 331"/>
            <p:cNvSpPr/>
            <p:nvPr/>
          </p:nvSpPr>
          <p:spPr>
            <a:xfrm rot="11700000">
              <a:off x="2703420" y="3569214"/>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333" name="Oval 332"/>
            <p:cNvSpPr/>
            <p:nvPr/>
          </p:nvSpPr>
          <p:spPr>
            <a:xfrm rot="11700000">
              <a:off x="3361759" y="3373135"/>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sp>
          <p:nvSpPr>
            <p:cNvPr id="334" name="Oval 333"/>
            <p:cNvSpPr/>
            <p:nvPr/>
          </p:nvSpPr>
          <p:spPr>
            <a:xfrm rot="11700000">
              <a:off x="2982805" y="2905287"/>
              <a:ext cx="74793" cy="80265"/>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dirty="0"/>
            </a:p>
          </p:txBody>
        </p:sp>
      </p:grpSp>
      <p:cxnSp>
        <p:nvCxnSpPr>
          <p:cNvPr id="335" name="Straight Arrow Connector 334"/>
          <p:cNvCxnSpPr/>
          <p:nvPr/>
        </p:nvCxnSpPr>
        <p:spPr>
          <a:xfrm flipV="1">
            <a:off x="4119307" y="3771167"/>
            <a:ext cx="315460" cy="803682"/>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a:off x="5134265" y="3835759"/>
            <a:ext cx="315460" cy="738194"/>
          </a:xfrm>
          <a:prstGeom prst="straightConnector1">
            <a:avLst/>
          </a:prstGeom>
          <a:ln w="28575">
            <a:prstDash val="sysDot"/>
            <a:headEnd type="none" w="med" len="med"/>
            <a:tailEnd type="triangle" w="med" len="lg"/>
          </a:ln>
          <a:effectLst/>
        </p:spPr>
        <p:style>
          <a:lnRef idx="2">
            <a:schemeClr val="accent1"/>
          </a:lnRef>
          <a:fillRef idx="0">
            <a:schemeClr val="accent1"/>
          </a:fillRef>
          <a:effectRef idx="1">
            <a:schemeClr val="accent1"/>
          </a:effectRef>
          <a:fontRef idx="minor">
            <a:schemeClr val="tx1"/>
          </a:fontRef>
        </p:style>
      </p:cxnSp>
      <p:sp>
        <p:nvSpPr>
          <p:cNvPr id="337" name="Rectangle 336"/>
          <p:cNvSpPr/>
          <p:nvPr/>
        </p:nvSpPr>
        <p:spPr>
          <a:xfrm>
            <a:off x="1139763" y="5735487"/>
            <a:ext cx="2058320" cy="523220"/>
          </a:xfrm>
          <a:prstGeom prst="rect">
            <a:avLst/>
          </a:prstGeom>
        </p:spPr>
        <p:txBody>
          <a:bodyPr wrap="none">
            <a:spAutoFit/>
          </a:bodyPr>
          <a:lstStyle/>
          <a:p>
            <a:pPr algn="ctr"/>
            <a:r>
              <a:rPr lang="en-GB" sz="1400" dirty="0"/>
              <a:t>Geometry data </a:t>
            </a:r>
          </a:p>
          <a:p>
            <a:pPr algn="ctr"/>
            <a:r>
              <a:rPr lang="en-GB" sz="1400" dirty="0"/>
              <a:t>(xyz, color of vertex, etc.)</a:t>
            </a:r>
          </a:p>
        </p:txBody>
      </p:sp>
      <p:sp>
        <p:nvSpPr>
          <p:cNvPr id="338" name="Rectangle 337"/>
          <p:cNvSpPr/>
          <p:nvPr/>
        </p:nvSpPr>
        <p:spPr>
          <a:xfrm>
            <a:off x="6552668" y="5735487"/>
            <a:ext cx="1532600" cy="523220"/>
          </a:xfrm>
          <a:prstGeom prst="rect">
            <a:avLst/>
          </a:prstGeom>
        </p:spPr>
        <p:txBody>
          <a:bodyPr wrap="none">
            <a:spAutoFit/>
          </a:bodyPr>
          <a:lstStyle/>
          <a:p>
            <a:pPr algn="ctr"/>
            <a:r>
              <a:rPr lang="en-GB" sz="1400" dirty="0"/>
              <a:t>Texturing, lighting </a:t>
            </a:r>
          </a:p>
          <a:p>
            <a:pPr algn="ctr"/>
            <a:r>
              <a:rPr lang="en-GB" sz="1400" dirty="0"/>
              <a:t>(RGB, depth, etc.)</a:t>
            </a:r>
          </a:p>
        </p:txBody>
      </p:sp>
      <p:sp>
        <p:nvSpPr>
          <p:cNvPr id="339" name="Down Arrow 338"/>
          <p:cNvSpPr/>
          <p:nvPr/>
        </p:nvSpPr>
        <p:spPr>
          <a:xfrm rot="10800000">
            <a:off x="1862203" y="5257800"/>
            <a:ext cx="450973" cy="381000"/>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0" name="Down Arrow 339"/>
          <p:cNvSpPr/>
          <p:nvPr/>
        </p:nvSpPr>
        <p:spPr>
          <a:xfrm rot="10800000">
            <a:off x="7093482" y="5257800"/>
            <a:ext cx="450973" cy="381000"/>
          </a:xfrm>
          <a:prstGeom prst="downArrow">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1" name="Rectangle 340"/>
          <p:cNvSpPr/>
          <p:nvPr/>
        </p:nvSpPr>
        <p:spPr>
          <a:xfrm>
            <a:off x="2340861" y="5336744"/>
            <a:ext cx="1588128" cy="307777"/>
          </a:xfrm>
          <a:prstGeom prst="rect">
            <a:avLst/>
          </a:prstGeom>
        </p:spPr>
        <p:txBody>
          <a:bodyPr wrap="none">
            <a:spAutoFit/>
          </a:bodyPr>
          <a:lstStyle/>
          <a:p>
            <a:pPr algn="ctr"/>
            <a:r>
              <a:rPr lang="en-GB" sz="1400" dirty="0"/>
              <a:t>Programming entry</a:t>
            </a:r>
          </a:p>
        </p:txBody>
      </p:sp>
      <p:sp>
        <p:nvSpPr>
          <p:cNvPr id="350" name="TextBox 349"/>
          <p:cNvSpPr txBox="1"/>
          <p:nvPr/>
        </p:nvSpPr>
        <p:spPr>
          <a:xfrm>
            <a:off x="9101068" y="2201684"/>
            <a:ext cx="757908" cy="236717"/>
          </a:xfrm>
          <a:prstGeom prst="rect">
            <a:avLst/>
          </a:prstGeom>
        </p:spPr>
        <p:txBody>
          <a:bodyPr vert="horz" wrap="none" lIns="0" tIns="0" rIns="0" bIns="0" rtlCol="0" anchor="t">
            <a:normAutofit/>
          </a:bodyPr>
          <a:lstStyle/>
          <a:p>
            <a:pPr algn="ctr"/>
            <a:r>
              <a:rPr lang="en-GB" sz="1400" dirty="0"/>
              <a:t>Mixed pixels</a:t>
            </a:r>
          </a:p>
        </p:txBody>
      </p:sp>
      <p:sp>
        <p:nvSpPr>
          <p:cNvPr id="351" name="TextBox 350"/>
          <p:cNvSpPr txBox="1"/>
          <p:nvPr/>
        </p:nvSpPr>
        <p:spPr>
          <a:xfrm>
            <a:off x="10969271" y="2201684"/>
            <a:ext cx="757908" cy="236717"/>
          </a:xfrm>
          <a:prstGeom prst="rect">
            <a:avLst/>
          </a:prstGeom>
        </p:spPr>
        <p:txBody>
          <a:bodyPr vert="horz" wrap="none" lIns="0" tIns="0" rIns="0" bIns="0" rtlCol="0" anchor="t">
            <a:normAutofit/>
          </a:bodyPr>
          <a:lstStyle/>
          <a:p>
            <a:pPr algn="ctr"/>
            <a:r>
              <a:rPr lang="en-GB" sz="1400" dirty="0"/>
              <a:t>Framebuffer</a:t>
            </a:r>
          </a:p>
        </p:txBody>
      </p:sp>
      <p:sp>
        <p:nvSpPr>
          <p:cNvPr id="299" name="Rectangle 298"/>
          <p:cNvSpPr/>
          <p:nvPr/>
        </p:nvSpPr>
        <p:spPr>
          <a:xfrm>
            <a:off x="7579686" y="5336744"/>
            <a:ext cx="1588128" cy="307777"/>
          </a:xfrm>
          <a:prstGeom prst="rect">
            <a:avLst/>
          </a:prstGeom>
        </p:spPr>
        <p:txBody>
          <a:bodyPr wrap="none">
            <a:spAutoFit/>
          </a:bodyPr>
          <a:lstStyle/>
          <a:p>
            <a:pPr algn="ctr"/>
            <a:r>
              <a:rPr lang="en-GB" sz="1400" dirty="0"/>
              <a:t>Programming entry</a:t>
            </a:r>
          </a:p>
        </p:txBody>
      </p:sp>
    </p:spTree>
    <p:extLst>
      <p:ext uri="{BB962C8B-B14F-4D97-AF65-F5344CB8AC3E}">
        <p14:creationId xmlns:p14="http://schemas.microsoft.com/office/powerpoint/2010/main" val="858966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142999"/>
            <a:ext cx="11154300" cy="5236779"/>
          </a:xfrm>
        </p:spPr>
        <p:txBody>
          <a:bodyPr/>
          <a:lstStyle/>
          <a:p>
            <a:pPr>
              <a:spcBef>
                <a:spcPts val="0"/>
              </a:spcBef>
            </a:pPr>
            <a:r>
              <a:rPr lang="en-GB" dirty="0"/>
              <a:t>Introduction to Graphics Processing</a:t>
            </a:r>
          </a:p>
          <a:p>
            <a:pPr>
              <a:spcBef>
                <a:spcPts val="0"/>
              </a:spcBef>
            </a:pPr>
            <a:r>
              <a:rPr lang="en-GB" dirty="0"/>
              <a:t>The Fundamentals of 3D Objects</a:t>
            </a:r>
          </a:p>
          <a:p>
            <a:pPr lvl="1">
              <a:spcBef>
                <a:spcPts val="0"/>
              </a:spcBef>
            </a:pPr>
            <a:r>
              <a:rPr lang="en-US" dirty="0"/>
              <a:t>Vertices</a:t>
            </a:r>
            <a:r>
              <a:rPr lang="en-GB" dirty="0"/>
              <a:t>, Primitives, </a:t>
            </a:r>
            <a:r>
              <a:rPr lang="en-US" dirty="0"/>
              <a:t>Color</a:t>
            </a:r>
            <a:r>
              <a:rPr lang="en-GB" dirty="0"/>
              <a:t> and Texture, Lighting</a:t>
            </a:r>
          </a:p>
          <a:p>
            <a:pPr lvl="1">
              <a:spcBef>
                <a:spcPts val="0"/>
              </a:spcBef>
            </a:pPr>
            <a:r>
              <a:rPr lang="en-GB" dirty="0"/>
              <a:t>3D Coordinate Systems</a:t>
            </a:r>
          </a:p>
          <a:p>
            <a:pPr>
              <a:spcBef>
                <a:spcPts val="0"/>
              </a:spcBef>
            </a:pPr>
            <a:r>
              <a:rPr lang="en-GB" dirty="0"/>
              <a:t>How Data is Processed</a:t>
            </a:r>
          </a:p>
          <a:p>
            <a:pPr lvl="1">
              <a:spcBef>
                <a:spcPts val="0"/>
              </a:spcBef>
            </a:pPr>
            <a:r>
              <a:rPr lang="en-GB" dirty="0"/>
              <a:t>Rendering Pipeline</a:t>
            </a:r>
          </a:p>
          <a:p>
            <a:pPr lvl="1">
              <a:spcBef>
                <a:spcPts val="0"/>
              </a:spcBef>
            </a:pPr>
            <a:r>
              <a:rPr lang="en-GB" dirty="0"/>
              <a:t>Graphics APIs: </a:t>
            </a:r>
            <a:r>
              <a:rPr lang="en-IN" b="0" i="0" dirty="0">
                <a:effectLst/>
              </a:rPr>
              <a:t>Open Graphics Library (</a:t>
            </a:r>
            <a:r>
              <a:rPr lang="en-GB" dirty="0"/>
              <a:t>OpenGL), OpenGL ES</a:t>
            </a:r>
            <a:r>
              <a:rPr lang="en-GB" dirty="0">
                <a:solidFill>
                  <a:srgbClr val="CC00CC"/>
                </a:solidFill>
              </a:rPr>
              <a:t>,</a:t>
            </a:r>
            <a:r>
              <a:rPr lang="en-GB" dirty="0"/>
              <a:t> and Vulkan</a:t>
            </a:r>
          </a:p>
          <a:p>
            <a:pPr lvl="1">
              <a:spcBef>
                <a:spcPts val="0"/>
              </a:spcBef>
            </a:pPr>
            <a:r>
              <a:rPr lang="en-GB" dirty="0"/>
              <a:t>Open GL ES and Vulkan Pipelines</a:t>
            </a:r>
          </a:p>
          <a:p>
            <a:pPr lvl="1">
              <a:spcBef>
                <a:spcPts val="0"/>
              </a:spcBef>
            </a:pPr>
            <a:r>
              <a:rPr lang="en-GB" dirty="0"/>
              <a:t>Graphic Processing Unit (GPU)</a:t>
            </a:r>
          </a:p>
          <a:p>
            <a:pPr>
              <a:spcBef>
                <a:spcPts val="0"/>
              </a:spcBef>
            </a:pPr>
            <a:r>
              <a:rPr lang="en-GB" dirty="0"/>
              <a:t>Use of Game Engines</a:t>
            </a:r>
          </a:p>
          <a:p>
            <a:pPr lvl="1">
              <a:spcBef>
                <a:spcPts val="0"/>
              </a:spcBef>
            </a:pPr>
            <a:r>
              <a:rPr lang="en-GB" dirty="0"/>
              <a:t>What is a Game Engine?</a:t>
            </a:r>
          </a:p>
          <a:p>
            <a:pPr lvl="1">
              <a:spcBef>
                <a:spcPts val="0"/>
              </a:spcBef>
            </a:pPr>
            <a:r>
              <a:rPr lang="en-GB" dirty="0"/>
              <a:t>Unity </a:t>
            </a:r>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3287200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92125" y="1479468"/>
            <a:ext cx="11180762" cy="4086225"/>
          </a:xfrm>
        </p:spPr>
        <p:txBody>
          <a:bodyPr/>
          <a:lstStyle/>
          <a:p>
            <a:r>
              <a:rPr lang="en-GB" dirty="0"/>
              <a:t>Rendering pipeline has evolved to support new use cases:</a:t>
            </a:r>
          </a:p>
        </p:txBody>
      </p:sp>
      <p:sp>
        <p:nvSpPr>
          <p:cNvPr id="2" name="Title 1"/>
          <p:cNvSpPr>
            <a:spLocks noGrp="1"/>
          </p:cNvSpPr>
          <p:nvPr>
            <p:ph type="title"/>
          </p:nvPr>
        </p:nvSpPr>
        <p:spPr/>
        <p:txBody>
          <a:bodyPr>
            <a:normAutofit/>
          </a:bodyPr>
          <a:lstStyle/>
          <a:p>
            <a:r>
              <a:rPr lang="en-GB" dirty="0"/>
              <a:t>OpenGL ES 3.2/Vulkan Pipeline</a:t>
            </a:r>
          </a:p>
        </p:txBody>
      </p:sp>
      <p:sp>
        <p:nvSpPr>
          <p:cNvPr id="41" name="Content Placeholder 4">
            <a:extLst>
              <a:ext uri="{FF2B5EF4-FFF2-40B4-BE49-F238E27FC236}">
                <a16:creationId xmlns:a16="http://schemas.microsoft.com/office/drawing/2014/main" id="{C849DAB8-BB83-487C-9524-A1C37ABCA19B}"/>
              </a:ext>
            </a:extLst>
          </p:cNvPr>
          <p:cNvSpPr txBox="1">
            <a:spLocks/>
          </p:cNvSpPr>
          <p:nvPr/>
        </p:nvSpPr>
        <p:spPr>
          <a:xfrm>
            <a:off x="409433" y="2005948"/>
            <a:ext cx="11263454" cy="4284662"/>
          </a:xfrm>
          <a:prstGeom prst="rect">
            <a:avLst/>
          </a:prstGeom>
        </p:spPr>
        <p:txBody>
          <a:bodyPr vert="horz" lIns="0" tIns="0" rIns="0" bIns="0" rtlCol="0">
            <a:noAutofit/>
          </a:bodyPr>
          <a:lst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a:lstStyle>
          <a:p>
            <a:endParaRPr lang="en-US" sz="2001" dirty="0"/>
          </a:p>
        </p:txBody>
      </p:sp>
      <p:grpSp>
        <p:nvGrpSpPr>
          <p:cNvPr id="3" name="Group 2">
            <a:extLst>
              <a:ext uri="{FF2B5EF4-FFF2-40B4-BE49-F238E27FC236}">
                <a16:creationId xmlns:a16="http://schemas.microsoft.com/office/drawing/2014/main" id="{421CC8F8-C27E-4C04-92B5-DD9D3BDFDFB2}"/>
              </a:ext>
            </a:extLst>
          </p:cNvPr>
          <p:cNvGrpSpPr/>
          <p:nvPr/>
        </p:nvGrpSpPr>
        <p:grpSpPr>
          <a:xfrm>
            <a:off x="785671" y="2005948"/>
            <a:ext cx="9768600" cy="3385792"/>
            <a:chOff x="785671" y="2005948"/>
            <a:chExt cx="9768600" cy="3385792"/>
          </a:xfrm>
        </p:grpSpPr>
        <p:sp>
          <p:nvSpPr>
            <p:cNvPr id="42" name="Rounded Rectangle 134">
              <a:extLst>
                <a:ext uri="{FF2B5EF4-FFF2-40B4-BE49-F238E27FC236}">
                  <a16:creationId xmlns:a16="http://schemas.microsoft.com/office/drawing/2014/main" id="{C305CABE-3999-4E7F-B3D1-96D9088ABAD3}"/>
                </a:ext>
              </a:extLst>
            </p:cNvPr>
            <p:cNvSpPr/>
            <p:nvPr/>
          </p:nvSpPr>
          <p:spPr bwMode="auto">
            <a:xfrm>
              <a:off x="8753318" y="4339754"/>
              <a:ext cx="1800953" cy="288153"/>
            </a:xfrm>
            <a:prstGeom prst="roundRect">
              <a:avLst>
                <a:gd name="adj" fmla="val 0"/>
              </a:avLst>
            </a:prstGeom>
            <a:ln w="2857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endParaRPr lang="en-GB" dirty="0">
                <a:solidFill>
                  <a:schemeClr val="bg1"/>
                </a:solidFill>
              </a:endParaRPr>
            </a:p>
          </p:txBody>
        </p:sp>
        <p:sp>
          <p:nvSpPr>
            <p:cNvPr id="43" name="Rounded Rectangle 133">
              <a:extLst>
                <a:ext uri="{FF2B5EF4-FFF2-40B4-BE49-F238E27FC236}">
                  <a16:creationId xmlns:a16="http://schemas.microsoft.com/office/drawing/2014/main" id="{D40887BF-EA2B-4351-81B9-D8C5C06478BF}"/>
                </a:ext>
              </a:extLst>
            </p:cNvPr>
            <p:cNvSpPr/>
            <p:nvPr/>
          </p:nvSpPr>
          <p:spPr bwMode="auto">
            <a:xfrm>
              <a:off x="8700338" y="4392735"/>
              <a:ext cx="1800953" cy="288153"/>
            </a:xfrm>
            <a:prstGeom prst="roundRect">
              <a:avLst>
                <a:gd name="adj" fmla="val 0"/>
              </a:avLst>
            </a:prstGeom>
            <a:ln w="2857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endParaRPr lang="en-GB" dirty="0">
                <a:solidFill>
                  <a:schemeClr val="bg1"/>
                </a:solidFill>
              </a:endParaRPr>
            </a:p>
          </p:txBody>
        </p:sp>
        <p:sp>
          <p:nvSpPr>
            <p:cNvPr id="44" name="Rounded Rectangle 131">
              <a:extLst>
                <a:ext uri="{FF2B5EF4-FFF2-40B4-BE49-F238E27FC236}">
                  <a16:creationId xmlns:a16="http://schemas.microsoft.com/office/drawing/2014/main" id="{F2153911-14DA-44B0-AA48-B20D22D0B24C}"/>
                </a:ext>
              </a:extLst>
            </p:cNvPr>
            <p:cNvSpPr/>
            <p:nvPr/>
          </p:nvSpPr>
          <p:spPr bwMode="auto">
            <a:xfrm>
              <a:off x="8628300" y="4464773"/>
              <a:ext cx="1800953" cy="288153"/>
            </a:xfrm>
            <a:prstGeom prst="roundRect">
              <a:avLst>
                <a:gd name="adj" fmla="val 0"/>
              </a:avLst>
            </a:prstGeom>
            <a:ln w="28575">
              <a:solidFill>
                <a:srgbClr val="FF0000"/>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endParaRPr lang="en-GB" dirty="0">
                <a:solidFill>
                  <a:schemeClr val="bg1"/>
                </a:solidFill>
              </a:endParaRPr>
            </a:p>
          </p:txBody>
        </p:sp>
        <p:sp>
          <p:nvSpPr>
            <p:cNvPr id="45" name="Rounded Rectangle 12">
              <a:extLst>
                <a:ext uri="{FF2B5EF4-FFF2-40B4-BE49-F238E27FC236}">
                  <a16:creationId xmlns:a16="http://schemas.microsoft.com/office/drawing/2014/main" id="{50A1BC91-D17E-4D0E-AC78-324718B9AF0A}"/>
                </a:ext>
              </a:extLst>
            </p:cNvPr>
            <p:cNvSpPr/>
            <p:nvPr/>
          </p:nvSpPr>
          <p:spPr bwMode="auto">
            <a:xfrm>
              <a:off x="8565790" y="4527282"/>
              <a:ext cx="1800953" cy="288153"/>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Color value(s)</a:t>
              </a:r>
            </a:p>
          </p:txBody>
        </p:sp>
        <p:cxnSp>
          <p:nvCxnSpPr>
            <p:cNvPr id="46" name="Straight Arrow Connector 45">
              <a:extLst>
                <a:ext uri="{FF2B5EF4-FFF2-40B4-BE49-F238E27FC236}">
                  <a16:creationId xmlns:a16="http://schemas.microsoft.com/office/drawing/2014/main" id="{15853EAA-2972-4B59-9667-C61D3DE5639B}"/>
                </a:ext>
              </a:extLst>
            </p:cNvPr>
            <p:cNvCxnSpPr>
              <a:stCxn id="61" idx="3"/>
              <a:endCxn id="62" idx="1"/>
            </p:cNvCxnSpPr>
            <p:nvPr/>
          </p:nvCxnSpPr>
          <p:spPr bwMode="auto">
            <a:xfrm>
              <a:off x="5179997" y="2366138"/>
              <a:ext cx="792420" cy="0"/>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47" name="Straight Arrow Connector 46">
              <a:extLst>
                <a:ext uri="{FF2B5EF4-FFF2-40B4-BE49-F238E27FC236}">
                  <a16:creationId xmlns:a16="http://schemas.microsoft.com/office/drawing/2014/main" id="{5C72FA0F-04E6-4ED7-8605-4AEC242ED7E8}"/>
                </a:ext>
              </a:extLst>
            </p:cNvPr>
            <p:cNvCxnSpPr>
              <a:stCxn id="62" idx="3"/>
              <a:endCxn id="63" idx="1"/>
            </p:cNvCxnSpPr>
            <p:nvPr/>
          </p:nvCxnSpPr>
          <p:spPr bwMode="auto">
            <a:xfrm>
              <a:off x="7773370" y="2366138"/>
              <a:ext cx="792420" cy="0"/>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48" name="Straight Arrow Connector 47">
              <a:extLst>
                <a:ext uri="{FF2B5EF4-FFF2-40B4-BE49-F238E27FC236}">
                  <a16:creationId xmlns:a16="http://schemas.microsoft.com/office/drawing/2014/main" id="{3351B954-BC46-4DD0-BFDF-7F5662E855A2}"/>
                </a:ext>
              </a:extLst>
            </p:cNvPr>
            <p:cNvCxnSpPr>
              <a:cxnSpLocks/>
              <a:stCxn id="64" idx="3"/>
              <a:endCxn id="65" idx="1"/>
            </p:cNvCxnSpPr>
            <p:nvPr/>
          </p:nvCxnSpPr>
          <p:spPr bwMode="auto">
            <a:xfrm flipV="1">
              <a:off x="6152288" y="4954741"/>
              <a:ext cx="541243" cy="4769"/>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sp>
          <p:nvSpPr>
            <p:cNvPr id="49" name="Rounded Rectangle 27">
              <a:extLst>
                <a:ext uri="{FF2B5EF4-FFF2-40B4-BE49-F238E27FC236}">
                  <a16:creationId xmlns:a16="http://schemas.microsoft.com/office/drawing/2014/main" id="{EB269EB0-E805-408C-87A5-A66C5F65A5B8}"/>
                </a:ext>
              </a:extLst>
            </p:cNvPr>
            <p:cNvSpPr/>
            <p:nvPr/>
          </p:nvSpPr>
          <p:spPr bwMode="auto">
            <a:xfrm>
              <a:off x="8565790" y="4815435"/>
              <a:ext cx="1800953" cy="288153"/>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Depth value</a:t>
              </a:r>
            </a:p>
          </p:txBody>
        </p:sp>
        <p:sp>
          <p:nvSpPr>
            <p:cNvPr id="50" name="Rounded Rectangle 31">
              <a:extLst>
                <a:ext uri="{FF2B5EF4-FFF2-40B4-BE49-F238E27FC236}">
                  <a16:creationId xmlns:a16="http://schemas.microsoft.com/office/drawing/2014/main" id="{D79C8C77-BD94-451B-93A4-087C26E7502D}"/>
                </a:ext>
              </a:extLst>
            </p:cNvPr>
            <p:cNvSpPr/>
            <p:nvPr/>
          </p:nvSpPr>
          <p:spPr bwMode="auto">
            <a:xfrm>
              <a:off x="8565790" y="5103587"/>
              <a:ext cx="1800953" cy="288153"/>
            </a:xfrm>
            <a:prstGeom prst="roundRect">
              <a:avLst>
                <a:gd name="adj" fmla="val 0"/>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Stencil value</a:t>
              </a:r>
            </a:p>
          </p:txBody>
        </p:sp>
        <p:cxnSp>
          <p:nvCxnSpPr>
            <p:cNvPr id="51" name="Elbow Connector 110">
              <a:extLst>
                <a:ext uri="{FF2B5EF4-FFF2-40B4-BE49-F238E27FC236}">
                  <a16:creationId xmlns:a16="http://schemas.microsoft.com/office/drawing/2014/main" id="{E78349A4-6AB4-40CD-8157-AA3FAADBDC5F}"/>
                </a:ext>
              </a:extLst>
            </p:cNvPr>
            <p:cNvCxnSpPr>
              <a:cxnSpLocks/>
              <a:stCxn id="65" idx="3"/>
              <a:endCxn id="45" idx="1"/>
            </p:cNvCxnSpPr>
            <p:nvPr/>
          </p:nvCxnSpPr>
          <p:spPr bwMode="auto">
            <a:xfrm flipV="1">
              <a:off x="7809531" y="4671359"/>
              <a:ext cx="756259" cy="283382"/>
            </a:xfrm>
            <a:prstGeom prst="bentConnector3">
              <a:avLst>
                <a:gd name="adj1" fmla="val 50000"/>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2" name="Straight Arrow Connector 51">
              <a:extLst>
                <a:ext uri="{FF2B5EF4-FFF2-40B4-BE49-F238E27FC236}">
                  <a16:creationId xmlns:a16="http://schemas.microsoft.com/office/drawing/2014/main" id="{D8A1F16A-E50D-4CDB-AF23-5AB845985D44}"/>
                </a:ext>
              </a:extLst>
            </p:cNvPr>
            <p:cNvCxnSpPr>
              <a:cxnSpLocks/>
              <a:stCxn id="65" idx="3"/>
              <a:endCxn id="49" idx="1"/>
            </p:cNvCxnSpPr>
            <p:nvPr/>
          </p:nvCxnSpPr>
          <p:spPr bwMode="auto">
            <a:xfrm>
              <a:off x="7809531" y="4954741"/>
              <a:ext cx="756259" cy="4771"/>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3" name="Elbow Connector 132">
              <a:extLst>
                <a:ext uri="{FF2B5EF4-FFF2-40B4-BE49-F238E27FC236}">
                  <a16:creationId xmlns:a16="http://schemas.microsoft.com/office/drawing/2014/main" id="{81EB170A-2BF0-4C5E-8F64-2B65143B1510}"/>
                </a:ext>
              </a:extLst>
            </p:cNvPr>
            <p:cNvCxnSpPr>
              <a:cxnSpLocks/>
              <a:stCxn id="65" idx="3"/>
              <a:endCxn id="50" idx="1"/>
            </p:cNvCxnSpPr>
            <p:nvPr/>
          </p:nvCxnSpPr>
          <p:spPr bwMode="auto">
            <a:xfrm>
              <a:off x="7809531" y="4954741"/>
              <a:ext cx="756259" cy="292923"/>
            </a:xfrm>
            <a:prstGeom prst="bentConnector3">
              <a:avLst>
                <a:gd name="adj1" fmla="val 50000"/>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4" name="Straight Arrow Connector 53">
              <a:extLst>
                <a:ext uri="{FF2B5EF4-FFF2-40B4-BE49-F238E27FC236}">
                  <a16:creationId xmlns:a16="http://schemas.microsoft.com/office/drawing/2014/main" id="{D238F825-789A-4360-B2A2-01CCF7A833E1}"/>
                </a:ext>
              </a:extLst>
            </p:cNvPr>
            <p:cNvCxnSpPr>
              <a:cxnSpLocks/>
              <a:stCxn id="67" idx="2"/>
              <a:endCxn id="66" idx="0"/>
            </p:cNvCxnSpPr>
            <p:nvPr/>
          </p:nvCxnSpPr>
          <p:spPr bwMode="auto">
            <a:xfrm>
              <a:off x="1686148" y="4023016"/>
              <a:ext cx="1" cy="576305"/>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5" name="Straight Arrow Connector 54">
              <a:extLst>
                <a:ext uri="{FF2B5EF4-FFF2-40B4-BE49-F238E27FC236}">
                  <a16:creationId xmlns:a16="http://schemas.microsoft.com/office/drawing/2014/main" id="{62A528CF-AE1D-4DC6-AAC2-2C69522BADC2}"/>
                </a:ext>
              </a:extLst>
            </p:cNvPr>
            <p:cNvCxnSpPr>
              <a:stCxn id="68" idx="1"/>
              <a:endCxn id="69" idx="3"/>
            </p:cNvCxnSpPr>
            <p:nvPr/>
          </p:nvCxnSpPr>
          <p:spPr bwMode="auto">
            <a:xfrm flipH="1">
              <a:off x="5179997" y="3662825"/>
              <a:ext cx="792420" cy="0"/>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6" name="Straight Arrow Connector 55">
              <a:extLst>
                <a:ext uri="{FF2B5EF4-FFF2-40B4-BE49-F238E27FC236}">
                  <a16:creationId xmlns:a16="http://schemas.microsoft.com/office/drawing/2014/main" id="{4E008545-4532-4275-8E49-25BB10F0F83B}"/>
                </a:ext>
              </a:extLst>
            </p:cNvPr>
            <p:cNvCxnSpPr>
              <a:stCxn id="63" idx="2"/>
              <a:endCxn id="70" idx="0"/>
            </p:cNvCxnSpPr>
            <p:nvPr/>
          </p:nvCxnSpPr>
          <p:spPr bwMode="auto">
            <a:xfrm>
              <a:off x="9466267" y="2726329"/>
              <a:ext cx="0" cy="576305"/>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7" name="Straight Arrow Connector 56">
              <a:extLst>
                <a:ext uri="{FF2B5EF4-FFF2-40B4-BE49-F238E27FC236}">
                  <a16:creationId xmlns:a16="http://schemas.microsoft.com/office/drawing/2014/main" id="{AE64F32A-D04A-4B29-A25B-AB64FB0FD985}"/>
                </a:ext>
              </a:extLst>
            </p:cNvPr>
            <p:cNvCxnSpPr>
              <a:cxnSpLocks/>
              <a:stCxn id="66" idx="3"/>
            </p:cNvCxnSpPr>
            <p:nvPr/>
          </p:nvCxnSpPr>
          <p:spPr bwMode="auto">
            <a:xfrm flipV="1">
              <a:off x="2586626" y="4959511"/>
              <a:ext cx="792418" cy="1"/>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8" name="Straight Arrow Connector 57">
              <a:extLst>
                <a:ext uri="{FF2B5EF4-FFF2-40B4-BE49-F238E27FC236}">
                  <a16:creationId xmlns:a16="http://schemas.microsoft.com/office/drawing/2014/main" id="{E3124614-BD2B-4B7D-BBBA-B7F5E535121D}"/>
                </a:ext>
              </a:extLst>
            </p:cNvPr>
            <p:cNvCxnSpPr>
              <a:cxnSpLocks/>
              <a:stCxn id="69" idx="1"/>
              <a:endCxn id="67" idx="3"/>
            </p:cNvCxnSpPr>
            <p:nvPr/>
          </p:nvCxnSpPr>
          <p:spPr bwMode="auto">
            <a:xfrm flipH="1">
              <a:off x="2586624" y="3662825"/>
              <a:ext cx="792420" cy="0"/>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cxnSp>
          <p:nvCxnSpPr>
            <p:cNvPr id="59" name="Straight Arrow Connector 58">
              <a:extLst>
                <a:ext uri="{FF2B5EF4-FFF2-40B4-BE49-F238E27FC236}">
                  <a16:creationId xmlns:a16="http://schemas.microsoft.com/office/drawing/2014/main" id="{30C33572-8F40-4B71-A21E-1AA01F18C413}"/>
                </a:ext>
              </a:extLst>
            </p:cNvPr>
            <p:cNvCxnSpPr>
              <a:stCxn id="70" idx="1"/>
              <a:endCxn id="68" idx="3"/>
            </p:cNvCxnSpPr>
            <p:nvPr/>
          </p:nvCxnSpPr>
          <p:spPr bwMode="auto">
            <a:xfrm flipH="1">
              <a:off x="7773370" y="3662825"/>
              <a:ext cx="792420" cy="0"/>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sp>
          <p:nvSpPr>
            <p:cNvPr id="60" name="Rounded Rectangle 128">
              <a:extLst>
                <a:ext uri="{FF2B5EF4-FFF2-40B4-BE49-F238E27FC236}">
                  <a16:creationId xmlns:a16="http://schemas.microsoft.com/office/drawing/2014/main" id="{7DB8F8A0-EE13-434C-BBC3-A8D936F4AE3A}"/>
                </a:ext>
              </a:extLst>
            </p:cNvPr>
            <p:cNvSpPr/>
            <p:nvPr/>
          </p:nvSpPr>
          <p:spPr bwMode="auto">
            <a:xfrm>
              <a:off x="785672" y="2005948"/>
              <a:ext cx="1800954" cy="720381"/>
            </a:xfrm>
            <a:prstGeom prst="roundRect">
              <a:avLst>
                <a:gd name="adj" fmla="val 0"/>
              </a:avLst>
            </a:prstGeom>
            <a:ln w="57150">
              <a:solidFill>
                <a:srgbClr val="FF0000"/>
              </a:solid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Compute</a:t>
              </a:r>
              <a:br>
                <a:rPr lang="en-GB" dirty="0">
                  <a:solidFill>
                    <a:schemeClr val="bg1"/>
                  </a:solidFill>
                </a:rPr>
              </a:br>
              <a:r>
                <a:rPr lang="en-GB" dirty="0">
                  <a:solidFill>
                    <a:schemeClr val="bg1"/>
                  </a:solidFill>
                </a:rPr>
                <a:t>shading</a:t>
              </a:r>
            </a:p>
          </p:txBody>
        </p:sp>
        <p:sp>
          <p:nvSpPr>
            <p:cNvPr id="61" name="Rounded Rectangle 5">
              <a:extLst>
                <a:ext uri="{FF2B5EF4-FFF2-40B4-BE49-F238E27FC236}">
                  <a16:creationId xmlns:a16="http://schemas.microsoft.com/office/drawing/2014/main" id="{F80F1395-9790-4DC1-9939-AC480E0D457D}"/>
                </a:ext>
              </a:extLst>
            </p:cNvPr>
            <p:cNvSpPr/>
            <p:nvPr/>
          </p:nvSpPr>
          <p:spPr bwMode="auto">
            <a:xfrm>
              <a:off x="3379044" y="2005948"/>
              <a:ext cx="1800954" cy="720381"/>
            </a:xfrm>
            <a:prstGeom prst="roundRect">
              <a:avLst>
                <a:gd name="adj" fmla="val 0"/>
              </a:avLst>
            </a:prstGeom>
            <a:ln>
              <a:headEnd type="none" w="med" len="med"/>
              <a:tailEnd type="none" w="med" len="med"/>
            </a:ln>
            <a:effectLst>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Vertex</a:t>
              </a:r>
              <a:br>
                <a:rPr lang="en-GB" dirty="0">
                  <a:solidFill>
                    <a:schemeClr val="bg1"/>
                  </a:solidFill>
                </a:rPr>
              </a:br>
              <a:r>
                <a:rPr lang="en-GB" dirty="0">
                  <a:solidFill>
                    <a:schemeClr val="bg1"/>
                  </a:solidFill>
                </a:rPr>
                <a:t>shading</a:t>
              </a:r>
            </a:p>
          </p:txBody>
        </p:sp>
        <p:sp>
          <p:nvSpPr>
            <p:cNvPr id="62" name="Rounded Rectangle 6">
              <a:extLst>
                <a:ext uri="{FF2B5EF4-FFF2-40B4-BE49-F238E27FC236}">
                  <a16:creationId xmlns:a16="http://schemas.microsoft.com/office/drawing/2014/main" id="{1B370A33-E9BB-419C-9867-34346110231D}"/>
                </a:ext>
              </a:extLst>
            </p:cNvPr>
            <p:cNvSpPr/>
            <p:nvPr/>
          </p:nvSpPr>
          <p:spPr bwMode="auto">
            <a:xfrm>
              <a:off x="5972417" y="2005948"/>
              <a:ext cx="1800953" cy="720381"/>
            </a:xfrm>
            <a:prstGeom prst="roundRect">
              <a:avLst>
                <a:gd name="adj" fmla="val 0"/>
              </a:avLst>
            </a:prstGeom>
            <a:ln>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Primitive </a:t>
              </a:r>
              <a:br>
                <a:rPr lang="en-GB" dirty="0">
                  <a:solidFill>
                    <a:schemeClr val="bg1"/>
                  </a:solidFill>
                </a:rPr>
              </a:br>
              <a:r>
                <a:rPr lang="en-GB" dirty="0">
                  <a:solidFill>
                    <a:schemeClr val="bg1"/>
                  </a:solidFill>
                </a:rPr>
                <a:t>assembly 1</a:t>
              </a:r>
            </a:p>
          </p:txBody>
        </p:sp>
        <p:sp>
          <p:nvSpPr>
            <p:cNvPr id="63" name="Rounded Rectangle 8">
              <a:extLst>
                <a:ext uri="{FF2B5EF4-FFF2-40B4-BE49-F238E27FC236}">
                  <a16:creationId xmlns:a16="http://schemas.microsoft.com/office/drawing/2014/main" id="{6DA55E8C-1657-4A62-84E8-D2579C17194A}"/>
                </a:ext>
              </a:extLst>
            </p:cNvPr>
            <p:cNvSpPr/>
            <p:nvPr/>
          </p:nvSpPr>
          <p:spPr bwMode="auto">
            <a:xfrm>
              <a:off x="8565790" y="2005948"/>
              <a:ext cx="1800953" cy="720381"/>
            </a:xfrm>
            <a:prstGeom prst="roundRect">
              <a:avLst>
                <a:gd name="adj" fmla="val 0"/>
              </a:avLst>
            </a:prstGeom>
            <a:ln w="57150">
              <a:solidFill>
                <a:srgbClr val="FF00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Tessellation</a:t>
              </a:r>
              <a:br>
                <a:rPr lang="en-GB" dirty="0">
                  <a:solidFill>
                    <a:schemeClr val="bg1"/>
                  </a:solidFill>
                </a:rPr>
              </a:br>
              <a:r>
                <a:rPr lang="en-GB" dirty="0">
                  <a:solidFill>
                    <a:schemeClr val="bg1"/>
                  </a:solidFill>
                </a:rPr>
                <a:t>control shading</a:t>
              </a:r>
            </a:p>
          </p:txBody>
        </p:sp>
        <p:sp>
          <p:nvSpPr>
            <p:cNvPr id="64" name="Rounded Rectangle 9">
              <a:extLst>
                <a:ext uri="{FF2B5EF4-FFF2-40B4-BE49-F238E27FC236}">
                  <a16:creationId xmlns:a16="http://schemas.microsoft.com/office/drawing/2014/main" id="{4B0F763F-FE63-451E-8E40-0C42C07FD8A3}"/>
                </a:ext>
              </a:extLst>
            </p:cNvPr>
            <p:cNvSpPr/>
            <p:nvPr/>
          </p:nvSpPr>
          <p:spPr bwMode="auto">
            <a:xfrm>
              <a:off x="5036288" y="4599319"/>
              <a:ext cx="1116000" cy="720381"/>
            </a:xfrm>
            <a:prstGeom prst="roundRect">
              <a:avLst>
                <a:gd name="adj" fmla="val 0"/>
              </a:avLst>
            </a:prstGeom>
            <a:ln>
              <a:headEnd type="none" w="med" len="med"/>
              <a:tailEnd type="none" w="med" len="med"/>
            </a:ln>
            <a:effectLst>
              <a:reflection blurRad="6350" stA="52000" endA="300" endPos="35000" dir="5400000" sy="-100000" algn="bl" rotWithShape="0"/>
            </a:effectLst>
          </p:spPr>
          <p:style>
            <a:lnRef idx="2">
              <a:schemeClr val="accent4">
                <a:shade val="50000"/>
              </a:schemeClr>
            </a:lnRef>
            <a:fillRef idx="1">
              <a:schemeClr val="accent4"/>
            </a:fillRef>
            <a:effectRef idx="0">
              <a:schemeClr val="accent4"/>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Fragment</a:t>
              </a:r>
              <a:br>
                <a:rPr lang="en-GB" dirty="0">
                  <a:solidFill>
                    <a:schemeClr val="bg1"/>
                  </a:solidFill>
                </a:rPr>
              </a:br>
              <a:r>
                <a:rPr lang="en-GB" dirty="0">
                  <a:solidFill>
                    <a:schemeClr val="bg1"/>
                  </a:solidFill>
                </a:rPr>
                <a:t>shading</a:t>
              </a:r>
            </a:p>
          </p:txBody>
        </p:sp>
        <p:sp>
          <p:nvSpPr>
            <p:cNvPr id="65" name="Rounded Rectangle 11">
              <a:extLst>
                <a:ext uri="{FF2B5EF4-FFF2-40B4-BE49-F238E27FC236}">
                  <a16:creationId xmlns:a16="http://schemas.microsoft.com/office/drawing/2014/main" id="{5505AAE2-3C09-4C8A-8B0C-FA2048133496}"/>
                </a:ext>
              </a:extLst>
            </p:cNvPr>
            <p:cNvSpPr/>
            <p:nvPr/>
          </p:nvSpPr>
          <p:spPr bwMode="auto">
            <a:xfrm>
              <a:off x="6693531" y="4594550"/>
              <a:ext cx="1116000" cy="720381"/>
            </a:xfrm>
            <a:prstGeom prst="roundRect">
              <a:avLst>
                <a:gd name="adj" fmla="val 0"/>
              </a:avLst>
            </a:prstGeom>
            <a:ln>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6014" tIns="72000" rIns="36014" bIns="45738" numCol="1" rtlCol="0" anchor="ctr" anchorCtr="1" compatLnSpc="1">
              <a:prstTxWarp prst="textNoShape">
                <a:avLst/>
              </a:prstTxWarp>
            </a:bodyPr>
            <a:lstStyle/>
            <a:p>
              <a:pPr algn="ctr" defTabSz="914766">
                <a:lnSpc>
                  <a:spcPct val="80000"/>
                </a:lnSpc>
                <a:spcBef>
                  <a:spcPct val="50000"/>
                </a:spcBef>
              </a:pPr>
              <a:r>
                <a:rPr lang="en-GB" sz="1600" dirty="0">
                  <a:solidFill>
                    <a:schemeClr val="bg1"/>
                  </a:solidFill>
                </a:rPr>
                <a:t>Late</a:t>
              </a:r>
              <a:br>
                <a:rPr lang="en-GB" sz="1600" dirty="0">
                  <a:solidFill>
                    <a:schemeClr val="bg1"/>
                  </a:solidFill>
                </a:rPr>
              </a:br>
              <a:r>
                <a:rPr lang="en-GB" sz="1600" dirty="0">
                  <a:solidFill>
                    <a:schemeClr val="bg1"/>
                  </a:solidFill>
                </a:rPr>
                <a:t>fragment operations</a:t>
              </a:r>
            </a:p>
          </p:txBody>
        </p:sp>
        <p:sp>
          <p:nvSpPr>
            <p:cNvPr id="66" name="Rounded Rectangle 72">
              <a:extLst>
                <a:ext uri="{FF2B5EF4-FFF2-40B4-BE49-F238E27FC236}">
                  <a16:creationId xmlns:a16="http://schemas.microsoft.com/office/drawing/2014/main" id="{DCD53C17-2371-4DE5-AF3D-1CDD783AB842}"/>
                </a:ext>
              </a:extLst>
            </p:cNvPr>
            <p:cNvSpPr/>
            <p:nvPr/>
          </p:nvSpPr>
          <p:spPr bwMode="auto">
            <a:xfrm>
              <a:off x="785672" y="4599321"/>
              <a:ext cx="1800954" cy="720381"/>
            </a:xfrm>
            <a:prstGeom prst="roundRect">
              <a:avLst>
                <a:gd name="adj" fmla="val 0"/>
              </a:avLst>
            </a:prstGeom>
            <a:ln>
              <a:headEnd type="none" w="med" len="med"/>
              <a:tailEnd type="none" w="med" len="med"/>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Rasterizer</a:t>
              </a:r>
            </a:p>
          </p:txBody>
        </p:sp>
        <p:sp>
          <p:nvSpPr>
            <p:cNvPr id="67" name="Rounded Rectangle 73">
              <a:extLst>
                <a:ext uri="{FF2B5EF4-FFF2-40B4-BE49-F238E27FC236}">
                  <a16:creationId xmlns:a16="http://schemas.microsoft.com/office/drawing/2014/main" id="{DF76FAF0-8D5E-45D8-8F5C-06E3CF961C70}"/>
                </a:ext>
              </a:extLst>
            </p:cNvPr>
            <p:cNvSpPr/>
            <p:nvPr/>
          </p:nvSpPr>
          <p:spPr bwMode="auto">
            <a:xfrm>
              <a:off x="785671" y="3302634"/>
              <a:ext cx="1800953" cy="720381"/>
            </a:xfrm>
            <a:prstGeom prst="roundRect">
              <a:avLst>
                <a:gd name="adj" fmla="val 0"/>
              </a:avLst>
            </a:prstGeom>
            <a:ln w="57150">
              <a:solidFill>
                <a:srgbClr val="FF00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Geometry</a:t>
              </a:r>
              <a:br>
                <a:rPr lang="en-GB" dirty="0">
                  <a:solidFill>
                    <a:schemeClr val="bg1"/>
                  </a:solidFill>
                </a:rPr>
              </a:br>
              <a:r>
                <a:rPr lang="en-GB" dirty="0">
                  <a:solidFill>
                    <a:schemeClr val="bg1"/>
                  </a:solidFill>
                </a:rPr>
                <a:t>shading</a:t>
              </a:r>
            </a:p>
          </p:txBody>
        </p:sp>
        <p:sp>
          <p:nvSpPr>
            <p:cNvPr id="68" name="Rounded Rectangle 74">
              <a:extLst>
                <a:ext uri="{FF2B5EF4-FFF2-40B4-BE49-F238E27FC236}">
                  <a16:creationId xmlns:a16="http://schemas.microsoft.com/office/drawing/2014/main" id="{07B91FA3-B3E6-40CA-A071-746A9E70B95B}"/>
                </a:ext>
              </a:extLst>
            </p:cNvPr>
            <p:cNvSpPr/>
            <p:nvPr/>
          </p:nvSpPr>
          <p:spPr bwMode="auto">
            <a:xfrm>
              <a:off x="5972417" y="3302634"/>
              <a:ext cx="1800953" cy="720381"/>
            </a:xfrm>
            <a:prstGeom prst="roundRect">
              <a:avLst>
                <a:gd name="adj" fmla="val 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5738" rIns="0" bIns="45738" numCol="1" rtlCol="0" anchor="ctr" anchorCtr="1" compatLnSpc="1">
              <a:prstTxWarp prst="textNoShape">
                <a:avLst/>
              </a:prstTxWarp>
            </a:bodyPr>
            <a:lstStyle/>
            <a:p>
              <a:pPr algn="ctr" defTabSz="914766">
                <a:spcBef>
                  <a:spcPct val="50000"/>
                </a:spcBef>
              </a:pPr>
              <a:r>
                <a:rPr lang="en-GB" dirty="0">
                  <a:solidFill>
                    <a:schemeClr val="bg1"/>
                  </a:solidFill>
                </a:rPr>
                <a:t>Tessellation</a:t>
              </a:r>
              <a:br>
                <a:rPr lang="en-GB" dirty="0">
                  <a:solidFill>
                    <a:schemeClr val="bg1"/>
                  </a:solidFill>
                </a:rPr>
              </a:br>
              <a:r>
                <a:rPr lang="en-GB" dirty="0">
                  <a:solidFill>
                    <a:schemeClr val="bg1"/>
                  </a:solidFill>
                </a:rPr>
                <a:t>evaluation shading</a:t>
              </a:r>
            </a:p>
          </p:txBody>
        </p:sp>
        <p:sp>
          <p:nvSpPr>
            <p:cNvPr id="69" name="Rounded Rectangle 79">
              <a:extLst>
                <a:ext uri="{FF2B5EF4-FFF2-40B4-BE49-F238E27FC236}">
                  <a16:creationId xmlns:a16="http://schemas.microsoft.com/office/drawing/2014/main" id="{689C1942-DED9-4F2F-ACDE-C06401AFE39E}"/>
                </a:ext>
              </a:extLst>
            </p:cNvPr>
            <p:cNvSpPr/>
            <p:nvPr/>
          </p:nvSpPr>
          <p:spPr bwMode="auto">
            <a:xfrm>
              <a:off x="3379044" y="3302634"/>
              <a:ext cx="1800953" cy="720381"/>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Primitive </a:t>
              </a:r>
              <a:br>
                <a:rPr lang="en-GB" dirty="0">
                  <a:solidFill>
                    <a:schemeClr val="bg1"/>
                  </a:solidFill>
                </a:rPr>
              </a:br>
              <a:r>
                <a:rPr lang="en-GB" dirty="0">
                  <a:solidFill>
                    <a:schemeClr val="bg1"/>
                  </a:solidFill>
                </a:rPr>
                <a:t>assembly 2</a:t>
              </a:r>
            </a:p>
          </p:txBody>
        </p:sp>
        <p:sp>
          <p:nvSpPr>
            <p:cNvPr id="70" name="Rounded Rectangle 98">
              <a:extLst>
                <a:ext uri="{FF2B5EF4-FFF2-40B4-BE49-F238E27FC236}">
                  <a16:creationId xmlns:a16="http://schemas.microsoft.com/office/drawing/2014/main" id="{AF2F8033-94B7-4AB4-A464-091B0832B585}"/>
                </a:ext>
              </a:extLst>
            </p:cNvPr>
            <p:cNvSpPr/>
            <p:nvPr/>
          </p:nvSpPr>
          <p:spPr bwMode="auto">
            <a:xfrm>
              <a:off x="8565790" y="3302634"/>
              <a:ext cx="1800953" cy="720381"/>
            </a:xfrm>
            <a:prstGeom prst="roundRect">
              <a:avLst>
                <a:gd name="adj" fmla="val 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36014" tIns="45738" rIns="36014" bIns="45738" numCol="1" rtlCol="0" anchor="ctr" anchorCtr="1" compatLnSpc="1">
              <a:prstTxWarp prst="textNoShape">
                <a:avLst/>
              </a:prstTxWarp>
            </a:bodyPr>
            <a:lstStyle/>
            <a:p>
              <a:pPr algn="ctr" defTabSz="914766">
                <a:spcBef>
                  <a:spcPct val="50000"/>
                </a:spcBef>
              </a:pPr>
              <a:r>
                <a:rPr lang="en-GB" dirty="0">
                  <a:solidFill>
                    <a:schemeClr val="bg1"/>
                  </a:solidFill>
                </a:rPr>
                <a:t>Tessellator</a:t>
              </a:r>
            </a:p>
          </p:txBody>
        </p:sp>
        <p:sp>
          <p:nvSpPr>
            <p:cNvPr id="71" name="Rounded Rectangle 11">
              <a:extLst>
                <a:ext uri="{FF2B5EF4-FFF2-40B4-BE49-F238E27FC236}">
                  <a16:creationId xmlns:a16="http://schemas.microsoft.com/office/drawing/2014/main" id="{AECC6C87-C0FC-45FA-AF34-2D444E5D2BC9}"/>
                </a:ext>
              </a:extLst>
            </p:cNvPr>
            <p:cNvSpPr/>
            <p:nvPr/>
          </p:nvSpPr>
          <p:spPr bwMode="auto">
            <a:xfrm>
              <a:off x="3379045" y="4599320"/>
              <a:ext cx="1116000" cy="720381"/>
            </a:xfrm>
            <a:prstGeom prst="roundRect">
              <a:avLst>
                <a:gd name="adj" fmla="val 0"/>
              </a:avLst>
            </a:prstGeom>
            <a:ln>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36014" tIns="72000" rIns="36014" bIns="45738" numCol="1" rtlCol="0" anchor="ctr" anchorCtr="1" compatLnSpc="1">
              <a:prstTxWarp prst="textNoShape">
                <a:avLst/>
              </a:prstTxWarp>
            </a:bodyPr>
            <a:lstStyle/>
            <a:p>
              <a:pPr algn="ctr" defTabSz="914766">
                <a:lnSpc>
                  <a:spcPct val="80000"/>
                </a:lnSpc>
                <a:spcBef>
                  <a:spcPct val="50000"/>
                </a:spcBef>
              </a:pPr>
              <a:r>
                <a:rPr lang="en-GB" sz="1600" dirty="0">
                  <a:solidFill>
                    <a:schemeClr val="bg1"/>
                  </a:solidFill>
                </a:rPr>
                <a:t>Early</a:t>
              </a:r>
              <a:br>
                <a:rPr lang="en-GB" sz="1600" dirty="0">
                  <a:solidFill>
                    <a:schemeClr val="bg1"/>
                  </a:solidFill>
                </a:rPr>
              </a:br>
              <a:r>
                <a:rPr lang="en-GB" sz="1600" dirty="0">
                  <a:solidFill>
                    <a:schemeClr val="bg1"/>
                  </a:solidFill>
                </a:rPr>
                <a:t>fragment operations</a:t>
              </a:r>
            </a:p>
          </p:txBody>
        </p:sp>
        <p:cxnSp>
          <p:nvCxnSpPr>
            <p:cNvPr id="72" name="Straight Arrow Connector 71">
              <a:extLst>
                <a:ext uri="{FF2B5EF4-FFF2-40B4-BE49-F238E27FC236}">
                  <a16:creationId xmlns:a16="http://schemas.microsoft.com/office/drawing/2014/main" id="{E56E5724-5BBF-4488-9B5A-E5CD90D8558B}"/>
                </a:ext>
              </a:extLst>
            </p:cNvPr>
            <p:cNvCxnSpPr>
              <a:cxnSpLocks/>
              <a:stCxn id="71" idx="3"/>
              <a:endCxn id="64" idx="1"/>
            </p:cNvCxnSpPr>
            <p:nvPr/>
          </p:nvCxnSpPr>
          <p:spPr bwMode="auto">
            <a:xfrm flipV="1">
              <a:off x="4495045" y="4959510"/>
              <a:ext cx="541243" cy="1"/>
            </a:xfrm>
            <a:prstGeom prst="straightConnector1">
              <a:avLst/>
            </a:prstGeom>
            <a:noFill/>
            <a:ln w="28575" cap="flat" cmpd="sng" algn="ctr">
              <a:solidFill>
                <a:schemeClr val="tx1">
                  <a:lumMod val="65000"/>
                  <a:lumOff val="35000"/>
                </a:schemeClr>
              </a:solidFill>
              <a:prstDash val="solid"/>
              <a:round/>
              <a:headEnd type="none" w="med" len="med"/>
              <a:tailEnd type="triangle" w="med" len="lg"/>
            </a:ln>
            <a:effectLst/>
          </p:spPr>
        </p:cxnSp>
      </p:grpSp>
    </p:spTree>
    <p:extLst>
      <p:ext uri="{BB962C8B-B14F-4D97-AF65-F5344CB8AC3E}">
        <p14:creationId xmlns:p14="http://schemas.microsoft.com/office/powerpoint/2010/main" val="1638670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10641335" cy="4680000"/>
          </a:xfrm>
        </p:spPr>
        <p:txBody>
          <a:bodyPr/>
          <a:lstStyle/>
          <a:p>
            <a:r>
              <a:rPr lang="en-GB" dirty="0"/>
              <a:t>A Graphics Processing Unit (GPU) is a dedicated hardware designed to accelerate the creation of images and videos in a framebuffer</a:t>
            </a:r>
          </a:p>
          <a:p>
            <a:pPr lvl="1"/>
            <a:r>
              <a:rPr lang="en-GB" dirty="0"/>
              <a:t>Widely used in PCs, smartphones, game consoles, and embedded systems </a:t>
            </a:r>
          </a:p>
          <a:p>
            <a:pPr lvl="1"/>
            <a:r>
              <a:rPr lang="en-GB" dirty="0"/>
              <a:t>Higher performance parallel computing</a:t>
            </a:r>
          </a:p>
          <a:p>
            <a:pPr lvl="1"/>
            <a:r>
              <a:rPr lang="en-GB" dirty="0"/>
              <a:t>Standard APIs </a:t>
            </a:r>
          </a:p>
          <a:p>
            <a:pPr lvl="1"/>
            <a:r>
              <a:rPr lang="en-GB" dirty="0"/>
              <a:t>High-performance computing General-purpose GPU ( GPGPU)</a:t>
            </a:r>
          </a:p>
          <a:p>
            <a:pPr lvl="1"/>
            <a:r>
              <a:rPr lang="en-GB" dirty="0"/>
              <a:t>Examples include GeForce Series from Nvidia, Radeon Series from AMD, et al.</a:t>
            </a:r>
          </a:p>
          <a:p>
            <a:pPr lvl="1"/>
            <a:r>
              <a:rPr lang="en-GB" dirty="0"/>
              <a:t>Lower power consumption, e.g.,  Arm Mali GPU for mobiles</a:t>
            </a:r>
          </a:p>
          <a:p>
            <a:endParaRPr lang="en-GB" dirty="0"/>
          </a:p>
          <a:p>
            <a:r>
              <a:rPr lang="en-GB" dirty="0"/>
              <a:t>Hardware architecture based on API features</a:t>
            </a:r>
          </a:p>
          <a:p>
            <a:endParaRPr lang="en-GB" dirty="0"/>
          </a:p>
        </p:txBody>
      </p:sp>
      <p:sp>
        <p:nvSpPr>
          <p:cNvPr id="3" name="Title 2"/>
          <p:cNvSpPr>
            <a:spLocks noGrp="1"/>
          </p:cNvSpPr>
          <p:nvPr>
            <p:ph type="title"/>
          </p:nvPr>
        </p:nvSpPr>
        <p:spPr/>
        <p:txBody>
          <a:bodyPr>
            <a:normAutofit/>
          </a:bodyPr>
          <a:lstStyle/>
          <a:p>
            <a:r>
              <a:rPr lang="en-GB" dirty="0"/>
              <a:t>Graphics Processing Unit (GPU)</a:t>
            </a:r>
          </a:p>
        </p:txBody>
      </p:sp>
    </p:spTree>
    <p:extLst>
      <p:ext uri="{BB962C8B-B14F-4D97-AF65-F5344CB8AC3E}">
        <p14:creationId xmlns:p14="http://schemas.microsoft.com/office/powerpoint/2010/main" val="3315215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3400" y="1066800"/>
            <a:ext cx="11154300" cy="5334000"/>
          </a:xfrm>
        </p:spPr>
        <p:txBody>
          <a:bodyPr/>
          <a:lstStyle/>
          <a:p>
            <a:r>
              <a:rPr lang="en-GB" sz="2000" dirty="0"/>
              <a:t>CPU </a:t>
            </a:r>
          </a:p>
          <a:p>
            <a:pPr lvl="1"/>
            <a:r>
              <a:rPr lang="en-GB" sz="1600" dirty="0"/>
              <a:t>Single thread </a:t>
            </a:r>
          </a:p>
          <a:p>
            <a:pPr lvl="1"/>
            <a:r>
              <a:rPr lang="en-GB" sz="1600" dirty="0"/>
              <a:t>Expensive pipeline stalls and memory access latency</a:t>
            </a:r>
          </a:p>
          <a:p>
            <a:pPr lvl="1"/>
            <a:r>
              <a:rPr lang="en-GB" sz="1600" dirty="0"/>
              <a:t>Logic complexity</a:t>
            </a:r>
          </a:p>
          <a:p>
            <a:pPr lvl="1"/>
            <a:r>
              <a:rPr lang="en-GB" sz="1600" dirty="0"/>
              <a:t>Large cache</a:t>
            </a:r>
          </a:p>
          <a:p>
            <a:r>
              <a:rPr lang="en-GB" sz="2000" dirty="0"/>
              <a:t>GPU </a:t>
            </a:r>
          </a:p>
          <a:p>
            <a:pPr lvl="1"/>
            <a:r>
              <a:rPr lang="en-GB" sz="1600" dirty="0"/>
              <a:t>Max overall throughput</a:t>
            </a:r>
          </a:p>
          <a:p>
            <a:pPr lvl="1"/>
            <a:r>
              <a:rPr lang="en-GB" sz="1600" dirty="0"/>
              <a:t>Highly parallelizable </a:t>
            </a:r>
          </a:p>
          <a:p>
            <a:pPr lvl="2"/>
            <a:r>
              <a:rPr lang="en-GB" sz="1600" dirty="0"/>
              <a:t>Single Instruction Multiple Data </a:t>
            </a:r>
          </a:p>
          <a:p>
            <a:pPr lvl="2"/>
            <a:r>
              <a:rPr lang="en-GB" sz="1600" dirty="0"/>
              <a:t>Single Program Multiple Data</a:t>
            </a:r>
          </a:p>
          <a:p>
            <a:r>
              <a:rPr lang="en-GB" sz="2000" dirty="0"/>
              <a:t>Stream processing</a:t>
            </a:r>
          </a:p>
          <a:p>
            <a:pPr lvl="1"/>
            <a:r>
              <a:rPr lang="en-GB" sz="1600" dirty="0"/>
              <a:t>Read-only inputs and write-only outputs</a:t>
            </a:r>
          </a:p>
          <a:p>
            <a:pPr lvl="1"/>
            <a:r>
              <a:rPr lang="en-GB" sz="1600" dirty="0"/>
              <a:t>Each stream task is computationally independent</a:t>
            </a:r>
          </a:p>
          <a:p>
            <a:endParaRPr lang="en-GB" dirty="0"/>
          </a:p>
        </p:txBody>
      </p:sp>
      <p:sp>
        <p:nvSpPr>
          <p:cNvPr id="4" name="Title 3"/>
          <p:cNvSpPr>
            <a:spLocks noGrp="1"/>
          </p:cNvSpPr>
          <p:nvPr>
            <p:ph type="title"/>
          </p:nvPr>
        </p:nvSpPr>
        <p:spPr/>
        <p:txBody>
          <a:bodyPr>
            <a:normAutofit/>
          </a:bodyPr>
          <a:lstStyle/>
          <a:p>
            <a:r>
              <a:rPr lang="en-GB" dirty="0"/>
              <a:t>Graphic Processing Units: A GPU is not a CPU</a:t>
            </a:r>
          </a:p>
        </p:txBody>
      </p:sp>
    </p:spTree>
    <p:extLst>
      <p:ext uri="{BB962C8B-B14F-4D97-AF65-F5344CB8AC3E}">
        <p14:creationId xmlns:p14="http://schemas.microsoft.com/office/powerpoint/2010/main" val="3376246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sz="half" idx="1"/>
          </p:nvPr>
        </p:nvSpPr>
        <p:spPr>
          <a:xfrm>
            <a:off x="492125" y="1172744"/>
            <a:ext cx="11154300" cy="5389981"/>
          </a:xfrm>
        </p:spPr>
        <p:txBody>
          <a:bodyPr vert="horz" lIns="0" tIns="0" rIns="0" bIns="0" rtlCol="0" anchor="t">
            <a:noAutofit/>
          </a:bodyPr>
          <a:lstStyle/>
          <a:p>
            <a:pPr eaLnBrk="1" hangingPunct="1"/>
            <a:r>
              <a:rPr lang="en-GB" dirty="0"/>
              <a:t>Graphical Content</a:t>
            </a:r>
          </a:p>
          <a:p>
            <a:pPr marL="398145" lvl="1" indent="-166370" eaLnBrk="1" hangingPunct="1"/>
            <a:r>
              <a:rPr lang="en-GB" dirty="0"/>
              <a:t>Modern mobile devices</a:t>
            </a:r>
            <a:endParaRPr lang="en-GB" dirty="0">
              <a:cs typeface="Calibri"/>
            </a:endParaRPr>
          </a:p>
          <a:p>
            <a:pPr marL="398145" lvl="1" indent="-166370" eaLnBrk="1" hangingPunct="1"/>
            <a:r>
              <a:rPr lang="en-GB" dirty="0"/>
              <a:t>Complex applications and games</a:t>
            </a:r>
            <a:endParaRPr lang="en-GB" dirty="0">
              <a:cs typeface="Calibri"/>
            </a:endParaRPr>
          </a:p>
          <a:p>
            <a:pPr marL="398145" lvl="1" indent="-166370" eaLnBrk="1" hangingPunct="1"/>
            <a:r>
              <a:rPr lang="en-GB" dirty="0"/>
              <a:t>Navigation applications, virtual reality displays, browsers, etc.</a:t>
            </a:r>
            <a:endParaRPr lang="en-GB" dirty="0">
              <a:cs typeface="Calibri"/>
            </a:endParaRPr>
          </a:p>
          <a:p>
            <a:r>
              <a:rPr lang="en-GB" dirty="0"/>
              <a:t>User Interfaces</a:t>
            </a:r>
          </a:p>
          <a:p>
            <a:pPr marL="855345" lvl="2" indent="-166370"/>
            <a:r>
              <a:rPr lang="en-GB" dirty="0"/>
              <a:t>Screen resolutions</a:t>
            </a:r>
            <a:endParaRPr lang="en-GB" dirty="0">
              <a:cs typeface="Calibri"/>
            </a:endParaRPr>
          </a:p>
          <a:p>
            <a:pPr marL="855345" lvl="2" indent="-166370"/>
            <a:r>
              <a:rPr lang="en-GB" dirty="0"/>
              <a:t>Runs smoothly</a:t>
            </a:r>
            <a:endParaRPr lang="en-GB" dirty="0">
              <a:cs typeface="Calibri"/>
            </a:endParaRPr>
          </a:p>
          <a:p>
            <a:r>
              <a:rPr lang="en-GB"/>
              <a:t>Images,Videos,Compositions</a:t>
            </a:r>
            <a:endParaRPr lang="en-GB" dirty="0"/>
          </a:p>
          <a:p>
            <a:pPr marL="398145" lvl="1" indent="-166370" eaLnBrk="1" hangingPunct="1"/>
            <a:r>
              <a:rPr lang="en-GB" dirty="0"/>
              <a:t>Merge media from other sources</a:t>
            </a:r>
            <a:endParaRPr lang="en-GB" dirty="0">
              <a:cs typeface="Calibri"/>
            </a:endParaRPr>
          </a:p>
          <a:p>
            <a:pPr marL="398145" lvl="1" indent="-166370" eaLnBrk="1" hangingPunct="1"/>
            <a:r>
              <a:rPr lang="en-GB"/>
              <a:t>Compositions from </a:t>
            </a:r>
            <a:r>
              <a:rPr lang="en-GB" dirty="0"/>
              <a:t>many sources,  e</a:t>
            </a:r>
            <a:r>
              <a:rPr lang="en-GB"/>
              <a:t>.g., camera </a:t>
            </a:r>
            <a:r>
              <a:rPr lang="en-GB" dirty="0"/>
              <a:t>and videos</a:t>
            </a:r>
            <a:endParaRPr lang="en-GB" dirty="0">
              <a:cs typeface="Calibri"/>
            </a:endParaRPr>
          </a:p>
          <a:p>
            <a:r>
              <a:rPr lang="en-GB" dirty="0"/>
              <a:t>Machine Learning </a:t>
            </a:r>
            <a:endParaRPr lang="en-GB" dirty="0">
              <a:cs typeface="Calibri"/>
            </a:endParaRPr>
          </a:p>
          <a:p>
            <a:pPr marL="398145" lvl="1" indent="-166370" eaLnBrk="1" hangingPunct="1"/>
            <a:r>
              <a:rPr lang="en-GB" b="0" i="0" u="none" strike="noStrike" dirty="0">
                <a:solidFill>
                  <a:srgbClr val="333E48"/>
                </a:solidFill>
                <a:effectLst/>
                <a:latin typeface="Lato" panose="020F0502020204030203" pitchFamily="34" charset="0"/>
              </a:rPr>
              <a:t>Arm Mali-G77 GPU  is giving a 60% improvemen</a:t>
            </a:r>
            <a:r>
              <a:rPr lang="en-GB" dirty="0">
                <a:solidFill>
                  <a:srgbClr val="333E48"/>
                </a:solidFill>
                <a:latin typeface="Lato" panose="020F0502020204030203" pitchFamily="34" charset="0"/>
              </a:rPr>
              <a:t>t in ML applications</a:t>
            </a:r>
            <a:endParaRPr lang="en-GB" dirty="0"/>
          </a:p>
          <a:p>
            <a:pPr marL="231775" lvl="1" indent="0" eaLnBrk="1" hangingPunct="1">
              <a:buNone/>
            </a:pPr>
            <a:endParaRPr lang="en-GB" dirty="0"/>
          </a:p>
        </p:txBody>
      </p:sp>
      <p:sp>
        <p:nvSpPr>
          <p:cNvPr id="6146" name="Rectangle 2"/>
          <p:cNvSpPr>
            <a:spLocks noGrp="1" noChangeArrowheads="1"/>
          </p:cNvSpPr>
          <p:nvPr>
            <p:ph type="title"/>
          </p:nvPr>
        </p:nvSpPr>
        <p:spPr/>
        <p:txBody>
          <a:bodyPr>
            <a:normAutofit/>
          </a:bodyPr>
          <a:lstStyle/>
          <a:p>
            <a:pPr eaLnBrk="1" hangingPunct="1"/>
            <a:r>
              <a:rPr lang="en-GB" dirty="0"/>
              <a:t>Graphics Processing Unit: Driving Forces</a:t>
            </a:r>
          </a:p>
        </p:txBody>
      </p:sp>
    </p:spTree>
    <p:extLst>
      <p:ext uri="{BB962C8B-B14F-4D97-AF65-F5344CB8AC3E}">
        <p14:creationId xmlns:p14="http://schemas.microsoft.com/office/powerpoint/2010/main" val="422147068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a:xfrm>
            <a:off x="274411" y="234021"/>
            <a:ext cx="11180763" cy="666750"/>
          </a:xfrm>
        </p:spPr>
        <p:txBody>
          <a:bodyPr/>
          <a:lstStyle/>
          <a:p>
            <a:r>
              <a:rPr lang="en-GB" dirty="0"/>
              <a:t>An Example of Mali GPU: Mali-G76 GPU </a:t>
            </a:r>
            <a:endParaRPr lang="en-US" dirty="0"/>
          </a:p>
        </p:txBody>
      </p:sp>
      <p:sp>
        <p:nvSpPr>
          <p:cNvPr id="4" name="Content Placeholder 2">
            <a:extLst>
              <a:ext uri="{FF2B5EF4-FFF2-40B4-BE49-F238E27FC236}">
                <a16:creationId xmlns:a16="http://schemas.microsoft.com/office/drawing/2014/main" id="{F474CF5B-F027-48B1-8272-127A8B8048B8}"/>
              </a:ext>
            </a:extLst>
          </p:cNvPr>
          <p:cNvSpPr>
            <a:spLocks noGrp="1"/>
          </p:cNvSpPr>
          <p:nvPr>
            <p:ph sz="half" idx="1"/>
          </p:nvPr>
        </p:nvSpPr>
        <p:spPr>
          <a:xfrm>
            <a:off x="492126" y="962025"/>
            <a:ext cx="6491092" cy="5328579"/>
          </a:xfrm>
        </p:spPr>
        <p:txBody>
          <a:bodyPr/>
          <a:lstStyle/>
          <a:p>
            <a:r>
              <a:rPr lang="en-GB" dirty="0"/>
              <a:t>Third generation of the Bifrost architecture</a:t>
            </a:r>
          </a:p>
          <a:p>
            <a:r>
              <a:rPr lang="en-GB" sz="2600" dirty="0"/>
              <a:t>Maximum 20 shader cores (SC) </a:t>
            </a:r>
          </a:p>
          <a:p>
            <a:pPr lvl="1"/>
            <a:r>
              <a:rPr lang="en-GB" sz="2000" dirty="0"/>
              <a:t>Wider execution engines with double the number of lanes</a:t>
            </a:r>
          </a:p>
          <a:p>
            <a:r>
              <a:rPr lang="en-GB" dirty="0"/>
              <a:t>Performance</a:t>
            </a:r>
          </a:p>
          <a:p>
            <a:pPr lvl="1"/>
            <a:r>
              <a:rPr lang="en-GB" sz="2000" dirty="0"/>
              <a:t>Complex graphics and machine-learning workloads</a:t>
            </a:r>
          </a:p>
          <a:p>
            <a:r>
              <a:rPr lang="en-GB" dirty="0"/>
              <a:t>API support</a:t>
            </a:r>
          </a:p>
          <a:p>
            <a:pPr lvl="1"/>
            <a:r>
              <a:rPr lang="en-GB" sz="2000" dirty="0"/>
              <a:t>OpenGL ES 1.1, 2.0, 3.1, 3.2 </a:t>
            </a:r>
            <a:br>
              <a:rPr lang="en-GB" sz="2000" dirty="0"/>
            </a:br>
            <a:r>
              <a:rPr lang="en-GB" sz="2000" dirty="0"/>
              <a:t>OpenCL 1.1, 1.2, 2.0 Full profile</a:t>
            </a:r>
            <a:br>
              <a:rPr lang="en-GB" sz="2000" dirty="0"/>
            </a:br>
            <a:r>
              <a:rPr lang="en-GB" sz="2000" dirty="0"/>
              <a:t>Vulkan 1.1</a:t>
            </a:r>
          </a:p>
          <a:p>
            <a:r>
              <a:rPr lang="en-GB" sz="2600" dirty="0"/>
              <a:t>Shared L2 cache with 2 or 4 slices</a:t>
            </a:r>
            <a:endParaRPr lang="en-GB" dirty="0"/>
          </a:p>
          <a:p>
            <a:r>
              <a:rPr lang="en-GB" dirty="0"/>
              <a:t>Usage in SoC</a:t>
            </a:r>
          </a:p>
          <a:p>
            <a:pPr lvl="1"/>
            <a:r>
              <a:rPr lang="en-GB" dirty="0"/>
              <a:t>Kirin 980/990/990 5G, Exynos 9 9820/9825/980, Helio G90/G90T </a:t>
            </a:r>
          </a:p>
        </p:txBody>
      </p:sp>
      <p:pic>
        <p:nvPicPr>
          <p:cNvPr id="5" name="Picture 6" descr="Mali-G76 Block Diagram.">
            <a:extLst>
              <a:ext uri="{FF2B5EF4-FFF2-40B4-BE49-F238E27FC236}">
                <a16:creationId xmlns:a16="http://schemas.microsoft.com/office/drawing/2014/main" id="{5D54E3E4-AF4E-435F-B5AB-C7EA6D2B2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598" y="962025"/>
            <a:ext cx="422229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82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Another Example of Mali GPU: Mali-G77 GPU </a:t>
            </a:r>
            <a:endParaRPr lang="en-US" dirty="0"/>
          </a:p>
        </p:txBody>
      </p:sp>
      <p:sp>
        <p:nvSpPr>
          <p:cNvPr id="4" name="Content Placeholder 2">
            <a:extLst>
              <a:ext uri="{FF2B5EF4-FFF2-40B4-BE49-F238E27FC236}">
                <a16:creationId xmlns:a16="http://schemas.microsoft.com/office/drawing/2014/main" id="{73A6EA4E-B8B4-4237-B2F1-FD406421A7CF}"/>
              </a:ext>
            </a:extLst>
          </p:cNvPr>
          <p:cNvSpPr>
            <a:spLocks noGrp="1"/>
          </p:cNvSpPr>
          <p:nvPr>
            <p:ph sz="half" idx="1"/>
          </p:nvPr>
        </p:nvSpPr>
        <p:spPr>
          <a:xfrm>
            <a:off x="492126" y="988145"/>
            <a:ext cx="11180762" cy="4086225"/>
          </a:xfrm>
        </p:spPr>
        <p:txBody>
          <a:bodyPr/>
          <a:lstStyle/>
          <a:p>
            <a:r>
              <a:rPr lang="en-GB" dirty="0"/>
              <a:t>First generation of the Valhall architecture</a:t>
            </a:r>
          </a:p>
          <a:p>
            <a:pPr lvl="1"/>
            <a:r>
              <a:rPr lang="en-GB" dirty="0"/>
              <a:t>Warp-based execution model</a:t>
            </a:r>
          </a:p>
          <a:p>
            <a:pPr lvl="1"/>
            <a:r>
              <a:rPr lang="en-GB" dirty="0"/>
              <a:t>New instruction set with operational-equivalence to Bifrost</a:t>
            </a:r>
          </a:p>
          <a:p>
            <a:pPr lvl="1"/>
            <a:r>
              <a:rPr lang="en-GB" dirty="0"/>
              <a:t>Dynamic instruction scheduling in hardware</a:t>
            </a:r>
          </a:p>
          <a:p>
            <a:r>
              <a:rPr lang="en-GB" dirty="0"/>
              <a:t>Configurable 7 to 16 shader cores</a:t>
            </a:r>
          </a:p>
          <a:p>
            <a:r>
              <a:rPr lang="en-GB" dirty="0"/>
              <a:t>Single execution engine per shader core</a:t>
            </a:r>
          </a:p>
          <a:p>
            <a:r>
              <a:rPr lang="en-GB" dirty="0"/>
              <a:t>Configurable 2 to 4 slices of L2 cache </a:t>
            </a:r>
          </a:p>
          <a:p>
            <a:pPr lvl="1"/>
            <a:r>
              <a:rPr lang="en-GB" dirty="0"/>
              <a:t>512 KB to 4 MB in total</a:t>
            </a:r>
          </a:p>
          <a:p>
            <a:r>
              <a:rPr lang="en-GB" dirty="0"/>
              <a:t>Texture mapper – 4 texture element (texel) per cycle</a:t>
            </a:r>
          </a:p>
          <a:p>
            <a:r>
              <a:rPr lang="en-GB" dirty="0"/>
              <a:t>Supports OpenGL/Vulkan/OpenCL</a:t>
            </a:r>
          </a:p>
          <a:p>
            <a:r>
              <a:rPr lang="en-GB" dirty="0"/>
              <a:t>This GPU is used in Exynos990</a:t>
            </a:r>
            <a:br>
              <a:rPr lang="en-GB" dirty="0"/>
            </a:br>
            <a:endParaRPr lang="en-GB" dirty="0"/>
          </a:p>
        </p:txBody>
      </p:sp>
      <p:grpSp>
        <p:nvGrpSpPr>
          <p:cNvPr id="5" name="Group 4">
            <a:extLst>
              <a:ext uri="{FF2B5EF4-FFF2-40B4-BE49-F238E27FC236}">
                <a16:creationId xmlns:a16="http://schemas.microsoft.com/office/drawing/2014/main" id="{AC154CEF-A3E7-4674-84E9-8E447F521227}"/>
              </a:ext>
            </a:extLst>
          </p:cNvPr>
          <p:cNvGrpSpPr/>
          <p:nvPr/>
        </p:nvGrpSpPr>
        <p:grpSpPr>
          <a:xfrm>
            <a:off x="7452000" y="961200"/>
            <a:ext cx="4226400" cy="5284800"/>
            <a:chOff x="5836370" y="1020862"/>
            <a:chExt cx="4389500" cy="5492972"/>
          </a:xfrm>
        </p:grpSpPr>
        <p:sp>
          <p:nvSpPr>
            <p:cNvPr id="6" name="Rectangle 5">
              <a:extLst>
                <a:ext uri="{FF2B5EF4-FFF2-40B4-BE49-F238E27FC236}">
                  <a16:creationId xmlns:a16="http://schemas.microsoft.com/office/drawing/2014/main" id="{940603D2-C5B6-4C72-A6BC-E67684C00A14}"/>
                </a:ext>
              </a:extLst>
            </p:cNvPr>
            <p:cNvSpPr/>
            <p:nvPr/>
          </p:nvSpPr>
          <p:spPr>
            <a:xfrm>
              <a:off x="5836370" y="1020862"/>
              <a:ext cx="4389500" cy="5492972"/>
            </a:xfrm>
            <a:prstGeom prst="rect">
              <a:avLst/>
            </a:prstGeom>
            <a:solidFill>
              <a:srgbClr val="33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nvGrpSpPr>
            <p:cNvPr id="7" name="Group 6">
              <a:extLst>
                <a:ext uri="{FF2B5EF4-FFF2-40B4-BE49-F238E27FC236}">
                  <a16:creationId xmlns:a16="http://schemas.microsoft.com/office/drawing/2014/main" id="{7D1EB7B0-2BA6-427E-983A-3A16CD38E2A4}"/>
                </a:ext>
              </a:extLst>
            </p:cNvPr>
            <p:cNvGrpSpPr/>
            <p:nvPr/>
          </p:nvGrpSpPr>
          <p:grpSpPr>
            <a:xfrm>
              <a:off x="6844952" y="2874720"/>
              <a:ext cx="3223958" cy="1764792"/>
              <a:chOff x="6844952" y="2874720"/>
              <a:chExt cx="3223958" cy="1764792"/>
            </a:xfrm>
          </p:grpSpPr>
          <p:sp>
            <p:nvSpPr>
              <p:cNvPr id="46" name="Rectangle 45">
                <a:extLst>
                  <a:ext uri="{FF2B5EF4-FFF2-40B4-BE49-F238E27FC236}">
                    <a16:creationId xmlns:a16="http://schemas.microsoft.com/office/drawing/2014/main" id="{FEE40C4C-CE84-4D4F-8D3F-0186BF6C6F43}"/>
                  </a:ext>
                </a:extLst>
              </p:cNvPr>
              <p:cNvSpPr/>
              <p:nvPr/>
            </p:nvSpPr>
            <p:spPr>
              <a:xfrm>
                <a:off x="6844952" y="2874720"/>
                <a:ext cx="3223958" cy="1764792"/>
              </a:xfrm>
              <a:prstGeom prst="rect">
                <a:avLst/>
              </a:prstGeom>
              <a:solidFill>
                <a:srgbClr val="7D868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TextBox 46">
                <a:extLst>
                  <a:ext uri="{FF2B5EF4-FFF2-40B4-BE49-F238E27FC236}">
                    <a16:creationId xmlns:a16="http://schemas.microsoft.com/office/drawing/2014/main" id="{57267004-8BBD-4E90-8778-4DCFA740E20C}"/>
                  </a:ext>
                </a:extLst>
              </p:cNvPr>
              <p:cNvSpPr txBox="1"/>
              <p:nvPr/>
            </p:nvSpPr>
            <p:spPr>
              <a:xfrm>
                <a:off x="9863252" y="4508922"/>
                <a:ext cx="181781" cy="122810"/>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kern="1200" dirty="0">
                    <a:solidFill>
                      <a:schemeClr val="bg1"/>
                    </a:solidFill>
                    <a:latin typeface="+mj-lt"/>
                    <a:ea typeface="+mn-ea"/>
                    <a:cs typeface="+mn-cs"/>
                  </a:rPr>
                  <a:t>…</a:t>
                </a:r>
                <a:r>
                  <a:rPr lang="en-GB" sz="700" dirty="0">
                    <a:solidFill>
                      <a:schemeClr val="bg1"/>
                    </a:solidFill>
                    <a:latin typeface="+mj-lt"/>
                    <a:ea typeface="+mn-ea"/>
                  </a:rPr>
                  <a:t>16</a:t>
                </a:r>
                <a:endParaRPr lang="en-GB" sz="700" kern="1200" dirty="0">
                  <a:solidFill>
                    <a:schemeClr val="bg1"/>
                  </a:solidFill>
                  <a:latin typeface="+mj-lt"/>
                  <a:ea typeface="+mn-ea"/>
                  <a:cs typeface="+mn-cs"/>
                </a:endParaRPr>
              </a:p>
            </p:txBody>
          </p:sp>
        </p:grpSp>
        <p:grpSp>
          <p:nvGrpSpPr>
            <p:cNvPr id="8" name="Group 7">
              <a:extLst>
                <a:ext uri="{FF2B5EF4-FFF2-40B4-BE49-F238E27FC236}">
                  <a16:creationId xmlns:a16="http://schemas.microsoft.com/office/drawing/2014/main" id="{D3B3E97B-A467-4D8B-9326-C048F002D4A9}"/>
                </a:ext>
              </a:extLst>
            </p:cNvPr>
            <p:cNvGrpSpPr/>
            <p:nvPr/>
          </p:nvGrpSpPr>
          <p:grpSpPr>
            <a:xfrm>
              <a:off x="6679277" y="2757883"/>
              <a:ext cx="3191256" cy="1764792"/>
              <a:chOff x="5135411" y="3580341"/>
              <a:chExt cx="3195289" cy="1510234"/>
            </a:xfrm>
          </p:grpSpPr>
          <p:sp>
            <p:nvSpPr>
              <p:cNvPr id="44" name="Rectangle 43">
                <a:extLst>
                  <a:ext uri="{FF2B5EF4-FFF2-40B4-BE49-F238E27FC236}">
                    <a16:creationId xmlns:a16="http://schemas.microsoft.com/office/drawing/2014/main" id="{29B5B474-63F8-490D-AE5F-7E41A6610374}"/>
                  </a:ext>
                </a:extLst>
              </p:cNvPr>
              <p:cNvSpPr/>
              <p:nvPr/>
            </p:nvSpPr>
            <p:spPr>
              <a:xfrm>
                <a:off x="5135411" y="3580341"/>
                <a:ext cx="3195289" cy="1510234"/>
              </a:xfrm>
              <a:prstGeom prst="rect">
                <a:avLst/>
              </a:prstGeom>
              <a:solidFill>
                <a:srgbClr val="7D868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5" name="TextBox 44">
                <a:extLst>
                  <a:ext uri="{FF2B5EF4-FFF2-40B4-BE49-F238E27FC236}">
                    <a16:creationId xmlns:a16="http://schemas.microsoft.com/office/drawing/2014/main" id="{323E38BB-0C7E-44EC-A78A-5B185A0F276E}"/>
                  </a:ext>
                </a:extLst>
              </p:cNvPr>
              <p:cNvSpPr txBox="1"/>
              <p:nvPr/>
            </p:nvSpPr>
            <p:spPr>
              <a:xfrm>
                <a:off x="8229180" y="4984600"/>
                <a:ext cx="54216" cy="105096"/>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kern="1200" dirty="0">
                    <a:solidFill>
                      <a:schemeClr val="bg1"/>
                    </a:solidFill>
                    <a:latin typeface="+mj-lt"/>
                    <a:ea typeface="+mn-ea"/>
                    <a:cs typeface="+mn-cs"/>
                  </a:rPr>
                  <a:t>8</a:t>
                </a:r>
              </a:p>
            </p:txBody>
          </p:sp>
        </p:grpSp>
        <p:grpSp>
          <p:nvGrpSpPr>
            <p:cNvPr id="9" name="Group 8">
              <a:extLst>
                <a:ext uri="{FF2B5EF4-FFF2-40B4-BE49-F238E27FC236}">
                  <a16:creationId xmlns:a16="http://schemas.microsoft.com/office/drawing/2014/main" id="{03011171-B8D1-4635-9A38-6B5DE5701870}"/>
                </a:ext>
              </a:extLst>
            </p:cNvPr>
            <p:cNvGrpSpPr/>
            <p:nvPr/>
          </p:nvGrpSpPr>
          <p:grpSpPr>
            <a:xfrm>
              <a:off x="6509570" y="2641048"/>
              <a:ext cx="3195289" cy="1770585"/>
              <a:chOff x="5123445" y="3558066"/>
              <a:chExt cx="3195289" cy="1516559"/>
            </a:xfrm>
          </p:grpSpPr>
          <p:sp>
            <p:nvSpPr>
              <p:cNvPr id="42" name="Rectangle 41">
                <a:extLst>
                  <a:ext uri="{FF2B5EF4-FFF2-40B4-BE49-F238E27FC236}">
                    <a16:creationId xmlns:a16="http://schemas.microsoft.com/office/drawing/2014/main" id="{9670305A-AE0D-46E7-96E7-E95155A0E779}"/>
                  </a:ext>
                </a:extLst>
              </p:cNvPr>
              <p:cNvSpPr/>
              <p:nvPr/>
            </p:nvSpPr>
            <p:spPr>
              <a:xfrm>
                <a:off x="5123445" y="3558066"/>
                <a:ext cx="3195289" cy="1510234"/>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3" name="TextBox 42">
                <a:extLst>
                  <a:ext uri="{FF2B5EF4-FFF2-40B4-BE49-F238E27FC236}">
                    <a16:creationId xmlns:a16="http://schemas.microsoft.com/office/drawing/2014/main" id="{AEB07444-6A0E-4D68-B744-25811F1439E7}"/>
                  </a:ext>
                </a:extLst>
              </p:cNvPr>
              <p:cNvSpPr txBox="1"/>
              <p:nvPr/>
            </p:nvSpPr>
            <p:spPr>
              <a:xfrm>
                <a:off x="8230996" y="4969434"/>
                <a:ext cx="54147" cy="105191"/>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dirty="0">
                    <a:solidFill>
                      <a:schemeClr val="bg1"/>
                    </a:solidFill>
                    <a:latin typeface="+mj-lt"/>
                    <a:ea typeface="+mn-ea"/>
                  </a:rPr>
                  <a:t>7</a:t>
                </a:r>
                <a:endParaRPr lang="en-GB" sz="700" kern="1200" dirty="0">
                  <a:solidFill>
                    <a:schemeClr val="bg1"/>
                  </a:solidFill>
                  <a:latin typeface="+mj-lt"/>
                  <a:ea typeface="+mn-ea"/>
                  <a:cs typeface="+mn-cs"/>
                </a:endParaRPr>
              </a:p>
            </p:txBody>
          </p:sp>
        </p:grpSp>
        <p:grpSp>
          <p:nvGrpSpPr>
            <p:cNvPr id="10" name="Group 9">
              <a:extLst>
                <a:ext uri="{FF2B5EF4-FFF2-40B4-BE49-F238E27FC236}">
                  <a16:creationId xmlns:a16="http://schemas.microsoft.com/office/drawing/2014/main" id="{17CCD99E-703A-4CAC-97AE-855FE02F97DB}"/>
                </a:ext>
              </a:extLst>
            </p:cNvPr>
            <p:cNvGrpSpPr/>
            <p:nvPr/>
          </p:nvGrpSpPr>
          <p:grpSpPr>
            <a:xfrm>
              <a:off x="6343896" y="2524213"/>
              <a:ext cx="3191256" cy="1765464"/>
              <a:chOff x="5253329" y="2724808"/>
              <a:chExt cx="3195289" cy="1523193"/>
            </a:xfrm>
          </p:grpSpPr>
          <p:sp>
            <p:nvSpPr>
              <p:cNvPr id="40" name="Rectangle 39">
                <a:extLst>
                  <a:ext uri="{FF2B5EF4-FFF2-40B4-BE49-F238E27FC236}">
                    <a16:creationId xmlns:a16="http://schemas.microsoft.com/office/drawing/2014/main" id="{55BCBC91-2B50-4C84-A52D-90A1CB7C6759}"/>
                  </a:ext>
                </a:extLst>
              </p:cNvPr>
              <p:cNvSpPr/>
              <p:nvPr/>
            </p:nvSpPr>
            <p:spPr>
              <a:xfrm>
                <a:off x="5253329" y="2724808"/>
                <a:ext cx="3195289" cy="1522613"/>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1" name="TextBox 40">
                <a:extLst>
                  <a:ext uri="{FF2B5EF4-FFF2-40B4-BE49-F238E27FC236}">
                    <a16:creationId xmlns:a16="http://schemas.microsoft.com/office/drawing/2014/main" id="{87FD98C6-BE41-4C96-A613-E9E6802B351E}"/>
                  </a:ext>
                </a:extLst>
              </p:cNvPr>
              <p:cNvSpPr txBox="1"/>
              <p:nvPr/>
            </p:nvSpPr>
            <p:spPr>
              <a:xfrm>
                <a:off x="8294067" y="4142044"/>
                <a:ext cx="127795" cy="105957"/>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kern="1200" dirty="0">
                    <a:solidFill>
                      <a:schemeClr val="bg1"/>
                    </a:solidFill>
                    <a:latin typeface="+mj-lt"/>
                    <a:ea typeface="+mn-ea"/>
                    <a:cs typeface="+mn-cs"/>
                  </a:rPr>
                  <a:t>…6</a:t>
                </a:r>
              </a:p>
            </p:txBody>
          </p:sp>
        </p:grpSp>
        <p:grpSp>
          <p:nvGrpSpPr>
            <p:cNvPr id="11" name="Group 10">
              <a:extLst>
                <a:ext uri="{FF2B5EF4-FFF2-40B4-BE49-F238E27FC236}">
                  <a16:creationId xmlns:a16="http://schemas.microsoft.com/office/drawing/2014/main" id="{DCFF7135-F5F8-4E59-9EAD-FAE1D9AFCF7D}"/>
                </a:ext>
              </a:extLst>
            </p:cNvPr>
            <p:cNvGrpSpPr/>
            <p:nvPr/>
          </p:nvGrpSpPr>
          <p:grpSpPr>
            <a:xfrm>
              <a:off x="6178222" y="2407378"/>
              <a:ext cx="3191256" cy="1764792"/>
              <a:chOff x="5123445" y="3558065"/>
              <a:chExt cx="3195289" cy="1541594"/>
            </a:xfrm>
          </p:grpSpPr>
          <p:sp>
            <p:nvSpPr>
              <p:cNvPr id="38" name="Rectangle 37">
                <a:extLst>
                  <a:ext uri="{FF2B5EF4-FFF2-40B4-BE49-F238E27FC236}">
                    <a16:creationId xmlns:a16="http://schemas.microsoft.com/office/drawing/2014/main" id="{6B5A437C-A609-4BA5-BC5F-E587BC0EC290}"/>
                  </a:ext>
                </a:extLst>
              </p:cNvPr>
              <p:cNvSpPr/>
              <p:nvPr/>
            </p:nvSpPr>
            <p:spPr>
              <a:xfrm>
                <a:off x="5123445" y="3558065"/>
                <a:ext cx="3195289" cy="1541594"/>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a:t>
                </a:r>
              </a:p>
            </p:txBody>
          </p:sp>
          <p:sp>
            <p:nvSpPr>
              <p:cNvPr id="39" name="TextBox 38">
                <a:extLst>
                  <a:ext uri="{FF2B5EF4-FFF2-40B4-BE49-F238E27FC236}">
                    <a16:creationId xmlns:a16="http://schemas.microsoft.com/office/drawing/2014/main" id="{76E53D13-A183-45FA-A8CA-98814B5531CB}"/>
                  </a:ext>
                </a:extLst>
              </p:cNvPr>
              <p:cNvSpPr txBox="1"/>
              <p:nvPr/>
            </p:nvSpPr>
            <p:spPr>
              <a:xfrm>
                <a:off x="8230497" y="4990514"/>
                <a:ext cx="54216" cy="10727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dirty="0">
                    <a:solidFill>
                      <a:schemeClr val="bg1"/>
                    </a:solidFill>
                    <a:latin typeface="+mj-lt"/>
                    <a:ea typeface="+mn-ea"/>
                  </a:rPr>
                  <a:t>2</a:t>
                </a:r>
                <a:endParaRPr lang="en-GB" sz="700" kern="1200" dirty="0">
                  <a:solidFill>
                    <a:schemeClr val="bg1"/>
                  </a:solidFill>
                  <a:latin typeface="+mj-lt"/>
                  <a:ea typeface="+mn-ea"/>
                  <a:cs typeface="+mn-cs"/>
                </a:endParaRPr>
              </a:p>
            </p:txBody>
          </p:sp>
        </p:grpSp>
        <p:pic>
          <p:nvPicPr>
            <p:cNvPr id="12" name="Picture 4" descr="Arm_logo_white_150MN.png">
              <a:extLst>
                <a:ext uri="{FF2B5EF4-FFF2-40B4-BE49-F238E27FC236}">
                  <a16:creationId xmlns:a16="http://schemas.microsoft.com/office/drawing/2014/main" id="{BD135ECB-17BB-40B1-89AD-D95551036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90" y="1233510"/>
              <a:ext cx="555790" cy="1795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09AF44D-FD41-49C3-B4C6-189327C01741}"/>
                </a:ext>
              </a:extLst>
            </p:cNvPr>
            <p:cNvSpPr txBox="1"/>
            <p:nvPr/>
          </p:nvSpPr>
          <p:spPr>
            <a:xfrm>
              <a:off x="6000790" y="1474892"/>
              <a:ext cx="1473587" cy="350886"/>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000" kern="1200" dirty="0">
                  <a:solidFill>
                    <a:schemeClr val="bg1"/>
                  </a:solidFill>
                  <a:latin typeface="+mn-lt"/>
                  <a:ea typeface="+mn-ea"/>
                  <a:cs typeface="+mn-cs"/>
                </a:rPr>
                <a:t>MALI™-</a:t>
              </a:r>
              <a:r>
                <a:rPr lang="en-GB" sz="2000" dirty="0">
                  <a:solidFill>
                    <a:schemeClr val="bg1"/>
                  </a:solidFill>
                  <a:latin typeface="+mn-lt"/>
                  <a:ea typeface="+mn-ea"/>
                </a:rPr>
                <a:t>G77</a:t>
              </a:r>
              <a:endParaRPr lang="en-GB" sz="2000" kern="1200" dirty="0">
                <a:solidFill>
                  <a:schemeClr val="bg1"/>
                </a:solidFill>
                <a:latin typeface="+mn-lt"/>
                <a:ea typeface="+mn-ea"/>
                <a:cs typeface="+mn-cs"/>
              </a:endParaRPr>
            </a:p>
          </p:txBody>
        </p:sp>
        <p:sp>
          <p:nvSpPr>
            <p:cNvPr id="14" name="Rectangle 13">
              <a:extLst>
                <a:ext uri="{FF2B5EF4-FFF2-40B4-BE49-F238E27FC236}">
                  <a16:creationId xmlns:a16="http://schemas.microsoft.com/office/drawing/2014/main" id="{B47A239A-457E-4B90-BD41-2E4B2D35B487}"/>
                </a:ext>
              </a:extLst>
            </p:cNvPr>
            <p:cNvSpPr/>
            <p:nvPr/>
          </p:nvSpPr>
          <p:spPr>
            <a:xfrm>
              <a:off x="6006377" y="1829414"/>
              <a:ext cx="4049485" cy="387585"/>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Inter-core task management</a:t>
              </a:r>
            </a:p>
          </p:txBody>
        </p:sp>
        <p:sp>
          <p:nvSpPr>
            <p:cNvPr id="15" name="TextBox 14">
              <a:extLst>
                <a:ext uri="{FF2B5EF4-FFF2-40B4-BE49-F238E27FC236}">
                  <a16:creationId xmlns:a16="http://schemas.microsoft.com/office/drawing/2014/main" id="{B4385062-629F-4427-8AAB-B64EFC7A9B5E}"/>
                </a:ext>
              </a:extLst>
            </p:cNvPr>
            <p:cNvSpPr txBox="1"/>
            <p:nvPr/>
          </p:nvSpPr>
          <p:spPr>
            <a:xfrm>
              <a:off x="8499363" y="3882664"/>
              <a:ext cx="703918" cy="157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900" kern="1200" dirty="0">
                  <a:solidFill>
                    <a:schemeClr val="bg1"/>
                  </a:solidFill>
                  <a:latin typeface="+mj-lt"/>
                  <a:ea typeface="+mn-ea"/>
                  <a:cs typeface="+mn-cs"/>
                </a:rPr>
                <a:t>Shader core </a:t>
              </a:r>
            </a:p>
          </p:txBody>
        </p:sp>
        <p:grpSp>
          <p:nvGrpSpPr>
            <p:cNvPr id="16" name="Group 15">
              <a:extLst>
                <a:ext uri="{FF2B5EF4-FFF2-40B4-BE49-F238E27FC236}">
                  <a16:creationId xmlns:a16="http://schemas.microsoft.com/office/drawing/2014/main" id="{27605767-F1D8-46FE-96E4-050809CE3DD9}"/>
                </a:ext>
              </a:extLst>
            </p:cNvPr>
            <p:cNvGrpSpPr/>
            <p:nvPr/>
          </p:nvGrpSpPr>
          <p:grpSpPr>
            <a:xfrm>
              <a:off x="6008515" y="2289588"/>
              <a:ext cx="3195289" cy="1778381"/>
              <a:chOff x="6008515" y="2275836"/>
              <a:chExt cx="3195289" cy="1778381"/>
            </a:xfrm>
          </p:grpSpPr>
          <p:sp>
            <p:nvSpPr>
              <p:cNvPr id="29" name="Rectangle 28">
                <a:extLst>
                  <a:ext uri="{FF2B5EF4-FFF2-40B4-BE49-F238E27FC236}">
                    <a16:creationId xmlns:a16="http://schemas.microsoft.com/office/drawing/2014/main" id="{10BE36D1-8298-4A3F-93C4-7713FC3E1DC1}"/>
                  </a:ext>
                </a:extLst>
              </p:cNvPr>
              <p:cNvSpPr/>
              <p:nvPr/>
            </p:nvSpPr>
            <p:spPr>
              <a:xfrm>
                <a:off x="6008515" y="2275836"/>
                <a:ext cx="3195289" cy="1765747"/>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0" name="Rectangle 29">
                <a:extLst>
                  <a:ext uri="{FF2B5EF4-FFF2-40B4-BE49-F238E27FC236}">
                    <a16:creationId xmlns:a16="http://schemas.microsoft.com/office/drawing/2014/main" id="{3573C530-7061-41DF-A3A1-32F2B9D1D837}"/>
                  </a:ext>
                </a:extLst>
              </p:cNvPr>
              <p:cNvSpPr/>
              <p:nvPr/>
            </p:nvSpPr>
            <p:spPr>
              <a:xfrm>
                <a:off x="6362320" y="2315007"/>
                <a:ext cx="2345376" cy="274320"/>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lumMod val="50000"/>
                      </a:schemeClr>
                    </a:solidFill>
                  </a:rPr>
                  <a:t>Control/Scheduler</a:t>
                </a:r>
              </a:p>
            </p:txBody>
          </p:sp>
          <p:sp>
            <p:nvSpPr>
              <p:cNvPr id="31" name="Rectangle 30">
                <a:extLst>
                  <a:ext uri="{FF2B5EF4-FFF2-40B4-BE49-F238E27FC236}">
                    <a16:creationId xmlns:a16="http://schemas.microsoft.com/office/drawing/2014/main" id="{4A4FE585-E9D5-43B0-BCC5-AC91F76B99B9}"/>
                  </a:ext>
                </a:extLst>
              </p:cNvPr>
              <p:cNvSpPr/>
              <p:nvPr/>
            </p:nvSpPr>
            <p:spPr>
              <a:xfrm>
                <a:off x="6362320" y="2615139"/>
                <a:ext cx="1019525"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Register File</a:t>
                </a:r>
              </a:p>
            </p:txBody>
          </p:sp>
          <p:sp>
            <p:nvSpPr>
              <p:cNvPr id="32" name="Rectangle 31">
                <a:extLst>
                  <a:ext uri="{FF2B5EF4-FFF2-40B4-BE49-F238E27FC236}">
                    <a16:creationId xmlns:a16="http://schemas.microsoft.com/office/drawing/2014/main" id="{1DC840F8-E8B4-47E4-B1A9-D53A82C77367}"/>
                  </a:ext>
                </a:extLst>
              </p:cNvPr>
              <p:cNvSpPr/>
              <p:nvPr/>
            </p:nvSpPr>
            <p:spPr>
              <a:xfrm>
                <a:off x="6362320" y="3125583"/>
                <a:ext cx="1014984"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Datapath</a:t>
                </a:r>
              </a:p>
            </p:txBody>
          </p:sp>
          <p:sp>
            <p:nvSpPr>
              <p:cNvPr id="33" name="Rectangle 32">
                <a:extLst>
                  <a:ext uri="{FF2B5EF4-FFF2-40B4-BE49-F238E27FC236}">
                    <a16:creationId xmlns:a16="http://schemas.microsoft.com/office/drawing/2014/main" id="{ACE853C1-1BE5-43C2-8594-9F6DE7AC60F5}"/>
                  </a:ext>
                </a:extLst>
              </p:cNvPr>
              <p:cNvSpPr/>
              <p:nvPr/>
            </p:nvSpPr>
            <p:spPr>
              <a:xfrm>
                <a:off x="6362320" y="3636027"/>
                <a:ext cx="2342904" cy="274320"/>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lumMod val="50000"/>
                      </a:schemeClr>
                    </a:solidFill>
                  </a:rPr>
                  <a:t>Messaging</a:t>
                </a:r>
              </a:p>
            </p:txBody>
          </p:sp>
          <p:sp>
            <p:nvSpPr>
              <p:cNvPr id="34" name="Rectangle 33">
                <a:extLst>
                  <a:ext uri="{FF2B5EF4-FFF2-40B4-BE49-F238E27FC236}">
                    <a16:creationId xmlns:a16="http://schemas.microsoft.com/office/drawing/2014/main" id="{B9C1C5B1-5247-4DC4-872A-0AD298F634D3}"/>
                  </a:ext>
                </a:extLst>
              </p:cNvPr>
              <p:cNvSpPr/>
              <p:nvPr/>
            </p:nvSpPr>
            <p:spPr>
              <a:xfrm>
                <a:off x="7692712" y="2615139"/>
                <a:ext cx="1014984"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Register File</a:t>
                </a:r>
              </a:p>
            </p:txBody>
          </p:sp>
          <p:sp>
            <p:nvSpPr>
              <p:cNvPr id="35" name="Rectangle 34">
                <a:extLst>
                  <a:ext uri="{FF2B5EF4-FFF2-40B4-BE49-F238E27FC236}">
                    <a16:creationId xmlns:a16="http://schemas.microsoft.com/office/drawing/2014/main" id="{909956A2-DF0F-40C3-B1E6-0E6BC43D471C}"/>
                  </a:ext>
                </a:extLst>
              </p:cNvPr>
              <p:cNvSpPr/>
              <p:nvPr/>
            </p:nvSpPr>
            <p:spPr>
              <a:xfrm>
                <a:off x="7692712" y="3125583"/>
                <a:ext cx="1014984"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Datapath</a:t>
                </a:r>
              </a:p>
            </p:txBody>
          </p:sp>
          <p:sp>
            <p:nvSpPr>
              <p:cNvPr id="36" name="Rectangle 35">
                <a:extLst>
                  <a:ext uri="{FF2B5EF4-FFF2-40B4-BE49-F238E27FC236}">
                    <a16:creationId xmlns:a16="http://schemas.microsoft.com/office/drawing/2014/main" id="{A3724FB8-F2AE-4F07-883F-5BBCC1BD8F6F}"/>
                  </a:ext>
                </a:extLst>
              </p:cNvPr>
              <p:cNvSpPr/>
              <p:nvPr/>
            </p:nvSpPr>
            <p:spPr>
              <a:xfrm>
                <a:off x="7413834" y="2618577"/>
                <a:ext cx="246888" cy="998514"/>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accent1">
                        <a:lumMod val="50000"/>
                      </a:schemeClr>
                    </a:solidFill>
                  </a:rPr>
                  <a:t>Control</a:t>
                </a:r>
              </a:p>
            </p:txBody>
          </p:sp>
          <p:sp>
            <p:nvSpPr>
              <p:cNvPr id="37" name="TextBox 36">
                <a:extLst>
                  <a:ext uri="{FF2B5EF4-FFF2-40B4-BE49-F238E27FC236}">
                    <a16:creationId xmlns:a16="http://schemas.microsoft.com/office/drawing/2014/main" id="{2787B151-20A0-435B-AA34-1539BFD1BDF4}"/>
                  </a:ext>
                </a:extLst>
              </p:cNvPr>
              <p:cNvSpPr txBox="1"/>
              <p:nvPr/>
            </p:nvSpPr>
            <p:spPr>
              <a:xfrm>
                <a:off x="8590888" y="3931406"/>
                <a:ext cx="599491" cy="122811"/>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dirty="0">
                    <a:solidFill>
                      <a:schemeClr val="bg1"/>
                    </a:solidFill>
                    <a:latin typeface="+mj-lt"/>
                    <a:ea typeface="+mn-ea"/>
                  </a:rPr>
                  <a:t>Shader core 1</a:t>
                </a:r>
                <a:endParaRPr lang="en-GB" sz="700" kern="1200" dirty="0">
                  <a:solidFill>
                    <a:schemeClr val="bg1"/>
                  </a:solidFill>
                  <a:latin typeface="+mj-lt"/>
                  <a:ea typeface="+mn-ea"/>
                  <a:cs typeface="+mn-cs"/>
                </a:endParaRPr>
              </a:p>
            </p:txBody>
          </p:sp>
        </p:grpSp>
        <p:sp>
          <p:nvSpPr>
            <p:cNvPr id="17" name="Rectangle 16">
              <a:extLst>
                <a:ext uri="{FF2B5EF4-FFF2-40B4-BE49-F238E27FC236}">
                  <a16:creationId xmlns:a16="http://schemas.microsoft.com/office/drawing/2014/main" id="{1F3E6AED-20AF-4B11-B8FC-11BD7A599364}"/>
                </a:ext>
              </a:extLst>
            </p:cNvPr>
            <p:cNvSpPr/>
            <p:nvPr/>
          </p:nvSpPr>
          <p:spPr>
            <a:xfrm>
              <a:off x="5994992" y="4708266"/>
              <a:ext cx="4073917" cy="387585"/>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Advanced Tiling Unit</a:t>
              </a:r>
            </a:p>
          </p:txBody>
        </p:sp>
        <p:sp>
          <p:nvSpPr>
            <p:cNvPr id="18" name="Rectangle 17">
              <a:extLst>
                <a:ext uri="{FF2B5EF4-FFF2-40B4-BE49-F238E27FC236}">
                  <a16:creationId xmlns:a16="http://schemas.microsoft.com/office/drawing/2014/main" id="{ED34123A-128C-4DAE-91A9-86DADB889E4F}"/>
                </a:ext>
              </a:extLst>
            </p:cNvPr>
            <p:cNvSpPr/>
            <p:nvPr/>
          </p:nvSpPr>
          <p:spPr>
            <a:xfrm>
              <a:off x="5994992" y="5158963"/>
              <a:ext cx="4073917" cy="387585"/>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Memory management unit</a:t>
              </a:r>
            </a:p>
          </p:txBody>
        </p:sp>
        <p:grpSp>
          <p:nvGrpSpPr>
            <p:cNvPr id="19" name="Group 18">
              <a:extLst>
                <a:ext uri="{FF2B5EF4-FFF2-40B4-BE49-F238E27FC236}">
                  <a16:creationId xmlns:a16="http://schemas.microsoft.com/office/drawing/2014/main" id="{5B4377CA-989B-4AC3-8958-21AA8ADE3BD2}"/>
                </a:ext>
              </a:extLst>
            </p:cNvPr>
            <p:cNvGrpSpPr/>
            <p:nvPr/>
          </p:nvGrpSpPr>
          <p:grpSpPr>
            <a:xfrm>
              <a:off x="5994992" y="5609660"/>
              <a:ext cx="4073917" cy="336550"/>
              <a:chOff x="5994992" y="5587529"/>
              <a:chExt cx="4073917" cy="336550"/>
            </a:xfrm>
          </p:grpSpPr>
          <p:sp>
            <p:nvSpPr>
              <p:cNvPr id="25" name="Rectangle 24">
                <a:extLst>
                  <a:ext uri="{FF2B5EF4-FFF2-40B4-BE49-F238E27FC236}">
                    <a16:creationId xmlns:a16="http://schemas.microsoft.com/office/drawing/2014/main" id="{BB631099-D5C5-4486-900F-161EEDF79BDA}"/>
                  </a:ext>
                </a:extLst>
              </p:cNvPr>
              <p:cNvSpPr/>
              <p:nvPr/>
            </p:nvSpPr>
            <p:spPr>
              <a:xfrm>
                <a:off x="5994992" y="558752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L2 cache</a:t>
                </a:r>
              </a:p>
            </p:txBody>
          </p:sp>
          <p:sp>
            <p:nvSpPr>
              <p:cNvPr id="26" name="Rectangle 25">
                <a:extLst>
                  <a:ext uri="{FF2B5EF4-FFF2-40B4-BE49-F238E27FC236}">
                    <a16:creationId xmlns:a16="http://schemas.microsoft.com/office/drawing/2014/main" id="{4FA7C075-61B2-4D38-9A1E-E54C3B2137EB}"/>
                  </a:ext>
                </a:extLst>
              </p:cNvPr>
              <p:cNvSpPr/>
              <p:nvPr/>
            </p:nvSpPr>
            <p:spPr>
              <a:xfrm>
                <a:off x="7025908" y="558752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L2 cache</a:t>
                </a:r>
              </a:p>
            </p:txBody>
          </p:sp>
          <p:sp>
            <p:nvSpPr>
              <p:cNvPr id="27" name="Rectangle 26">
                <a:extLst>
                  <a:ext uri="{FF2B5EF4-FFF2-40B4-BE49-F238E27FC236}">
                    <a16:creationId xmlns:a16="http://schemas.microsoft.com/office/drawing/2014/main" id="{B124D58B-5E8F-416E-B8AB-27AF86BA27A8}"/>
                  </a:ext>
                </a:extLst>
              </p:cNvPr>
              <p:cNvSpPr/>
              <p:nvPr/>
            </p:nvSpPr>
            <p:spPr>
              <a:xfrm>
                <a:off x="8056824" y="5587529"/>
                <a:ext cx="952500"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L2 cache</a:t>
                </a:r>
              </a:p>
            </p:txBody>
          </p:sp>
          <p:sp>
            <p:nvSpPr>
              <p:cNvPr id="28" name="Rectangle 27">
                <a:extLst>
                  <a:ext uri="{FF2B5EF4-FFF2-40B4-BE49-F238E27FC236}">
                    <a16:creationId xmlns:a16="http://schemas.microsoft.com/office/drawing/2014/main" id="{1F991654-3A35-42A1-9BEC-BFEE28A77BF0}"/>
                  </a:ext>
                </a:extLst>
              </p:cNvPr>
              <p:cNvSpPr/>
              <p:nvPr/>
            </p:nvSpPr>
            <p:spPr>
              <a:xfrm>
                <a:off x="9087741" y="5587529"/>
                <a:ext cx="981168"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mj-lt"/>
                  </a:rPr>
                  <a:t>L2 cache</a:t>
                </a:r>
              </a:p>
            </p:txBody>
          </p:sp>
        </p:grpSp>
        <p:grpSp>
          <p:nvGrpSpPr>
            <p:cNvPr id="20" name="Group 19">
              <a:extLst>
                <a:ext uri="{FF2B5EF4-FFF2-40B4-BE49-F238E27FC236}">
                  <a16:creationId xmlns:a16="http://schemas.microsoft.com/office/drawing/2014/main" id="{C2C52891-1F69-4EC5-89B3-7577294E44D8}"/>
                </a:ext>
              </a:extLst>
            </p:cNvPr>
            <p:cNvGrpSpPr/>
            <p:nvPr/>
          </p:nvGrpSpPr>
          <p:grpSpPr>
            <a:xfrm>
              <a:off x="5994992" y="6017521"/>
              <a:ext cx="4073917" cy="336550"/>
              <a:chOff x="5994992" y="5962179"/>
              <a:chExt cx="4073917" cy="336550"/>
            </a:xfrm>
          </p:grpSpPr>
          <p:sp>
            <p:nvSpPr>
              <p:cNvPr id="21" name="Rectangle 20">
                <a:extLst>
                  <a:ext uri="{FF2B5EF4-FFF2-40B4-BE49-F238E27FC236}">
                    <a16:creationId xmlns:a16="http://schemas.microsoft.com/office/drawing/2014/main" id="{AA035D62-2961-43E3-9D4E-EC58A3B0276D}"/>
                  </a:ext>
                </a:extLst>
              </p:cNvPr>
              <p:cNvSpPr/>
              <p:nvPr/>
            </p:nvSpPr>
            <p:spPr>
              <a:xfrm>
                <a:off x="5994992" y="596217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mj-lt"/>
                  </a:rPr>
                  <a:t>AMBA</a:t>
                </a:r>
                <a:r>
                  <a:rPr lang="en-GB" sz="1050" baseline="30000" dirty="0">
                    <a:latin typeface="+mj-lt"/>
                  </a:rPr>
                  <a:t>©</a:t>
                </a:r>
                <a:r>
                  <a:rPr lang="en-GB" sz="1050" dirty="0">
                    <a:latin typeface="+mj-lt"/>
                  </a:rPr>
                  <a:t>4 ACE</a:t>
                </a:r>
              </a:p>
            </p:txBody>
          </p:sp>
          <p:sp>
            <p:nvSpPr>
              <p:cNvPr id="22" name="Rectangle 21">
                <a:extLst>
                  <a:ext uri="{FF2B5EF4-FFF2-40B4-BE49-F238E27FC236}">
                    <a16:creationId xmlns:a16="http://schemas.microsoft.com/office/drawing/2014/main" id="{47BDEDB7-C2BC-49B6-8A06-9F6859F26AF1}"/>
                  </a:ext>
                </a:extLst>
              </p:cNvPr>
              <p:cNvSpPr/>
              <p:nvPr/>
            </p:nvSpPr>
            <p:spPr>
              <a:xfrm>
                <a:off x="7025908" y="596217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mj-lt"/>
                  </a:rPr>
                  <a:t>AMBA</a:t>
                </a:r>
                <a:r>
                  <a:rPr lang="en-GB" sz="1050" baseline="30000" dirty="0">
                    <a:latin typeface="+mj-lt"/>
                  </a:rPr>
                  <a:t>©</a:t>
                </a:r>
                <a:r>
                  <a:rPr lang="en-GB" sz="1050" dirty="0">
                    <a:latin typeface="+mj-lt"/>
                  </a:rPr>
                  <a:t>4 ACE</a:t>
                </a:r>
              </a:p>
            </p:txBody>
          </p:sp>
          <p:sp>
            <p:nvSpPr>
              <p:cNvPr id="23" name="Rectangle 22">
                <a:extLst>
                  <a:ext uri="{FF2B5EF4-FFF2-40B4-BE49-F238E27FC236}">
                    <a16:creationId xmlns:a16="http://schemas.microsoft.com/office/drawing/2014/main" id="{A6C695E3-624D-485E-8F84-C01EFC2F3C16}"/>
                  </a:ext>
                </a:extLst>
              </p:cNvPr>
              <p:cNvSpPr/>
              <p:nvPr/>
            </p:nvSpPr>
            <p:spPr>
              <a:xfrm>
                <a:off x="8056824" y="5962179"/>
                <a:ext cx="952500"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mj-lt"/>
                  </a:rPr>
                  <a:t>AMBA</a:t>
                </a:r>
                <a:r>
                  <a:rPr lang="en-GB" sz="1050" baseline="30000" dirty="0">
                    <a:latin typeface="+mj-lt"/>
                  </a:rPr>
                  <a:t>©</a:t>
                </a:r>
                <a:r>
                  <a:rPr lang="en-GB" sz="1050" dirty="0">
                    <a:latin typeface="+mj-lt"/>
                  </a:rPr>
                  <a:t>4 ACE</a:t>
                </a:r>
              </a:p>
            </p:txBody>
          </p:sp>
          <p:sp>
            <p:nvSpPr>
              <p:cNvPr id="24" name="Rectangle 23">
                <a:extLst>
                  <a:ext uri="{FF2B5EF4-FFF2-40B4-BE49-F238E27FC236}">
                    <a16:creationId xmlns:a16="http://schemas.microsoft.com/office/drawing/2014/main" id="{E9A004EC-B2F3-41C1-A73A-72CF3B9EA57A}"/>
                  </a:ext>
                </a:extLst>
              </p:cNvPr>
              <p:cNvSpPr/>
              <p:nvPr/>
            </p:nvSpPr>
            <p:spPr>
              <a:xfrm>
                <a:off x="9087741" y="5962179"/>
                <a:ext cx="981168"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mj-lt"/>
                  </a:rPr>
                  <a:t>AMBA</a:t>
                </a:r>
                <a:r>
                  <a:rPr lang="en-GB" sz="1050" baseline="30000" dirty="0">
                    <a:latin typeface="+mj-lt"/>
                  </a:rPr>
                  <a:t>©</a:t>
                </a:r>
                <a:r>
                  <a:rPr lang="en-GB" sz="1050" dirty="0">
                    <a:latin typeface="+mj-lt"/>
                  </a:rPr>
                  <a:t>4 ACE</a:t>
                </a:r>
              </a:p>
            </p:txBody>
          </p:sp>
        </p:grpSp>
      </p:grpSp>
    </p:spTree>
    <p:extLst>
      <p:ext uri="{BB962C8B-B14F-4D97-AF65-F5344CB8AC3E}">
        <p14:creationId xmlns:p14="http://schemas.microsoft.com/office/powerpoint/2010/main" val="21150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143000"/>
            <a:ext cx="11154300" cy="4680000"/>
          </a:xfrm>
        </p:spPr>
        <p:txBody>
          <a:bodyPr/>
          <a:lstStyle/>
          <a:p>
            <a:r>
              <a:rPr lang="en-GB" dirty="0"/>
              <a:t>A game engine is a software framework that facilitates the design and implementation of 2D and 3D games</a:t>
            </a:r>
          </a:p>
          <a:p>
            <a:endParaRPr lang="en-GB" dirty="0"/>
          </a:p>
          <a:p>
            <a:r>
              <a:rPr lang="en-GB" dirty="0"/>
              <a:t>A game engine typically includes:</a:t>
            </a:r>
          </a:p>
          <a:p>
            <a:pPr lvl="1"/>
            <a:r>
              <a:rPr lang="en-GB" dirty="0"/>
              <a:t>2D and 3D rendering engine</a:t>
            </a:r>
          </a:p>
          <a:p>
            <a:pPr lvl="1"/>
            <a:r>
              <a:rPr lang="en-GB" dirty="0"/>
              <a:t>Physics engine</a:t>
            </a:r>
          </a:p>
          <a:p>
            <a:pPr lvl="1"/>
            <a:r>
              <a:rPr lang="en-GB" dirty="0"/>
              <a:t>Audio engine</a:t>
            </a:r>
          </a:p>
          <a:p>
            <a:pPr lvl="1"/>
            <a:r>
              <a:rPr lang="en-GB" dirty="0"/>
              <a:t>Animation </a:t>
            </a:r>
          </a:p>
          <a:p>
            <a:pPr lvl="1"/>
            <a:r>
              <a:rPr lang="en-GB" dirty="0"/>
              <a:t>Artificial intelligence</a:t>
            </a:r>
          </a:p>
          <a:p>
            <a:endParaRPr lang="en-GB" dirty="0"/>
          </a:p>
          <a:p>
            <a:r>
              <a:rPr lang="en-GB" dirty="0"/>
              <a:t>Based on graphics API</a:t>
            </a:r>
          </a:p>
          <a:p>
            <a:endParaRPr lang="en-GB" dirty="0"/>
          </a:p>
          <a:p>
            <a:pPr lvl="1"/>
            <a:endParaRPr lang="en-GB" dirty="0"/>
          </a:p>
        </p:txBody>
      </p:sp>
      <p:sp>
        <p:nvSpPr>
          <p:cNvPr id="3" name="Title 2"/>
          <p:cNvSpPr>
            <a:spLocks noGrp="1"/>
          </p:cNvSpPr>
          <p:nvPr>
            <p:ph type="title"/>
          </p:nvPr>
        </p:nvSpPr>
        <p:spPr/>
        <p:txBody>
          <a:bodyPr>
            <a:normAutofit/>
          </a:bodyPr>
          <a:lstStyle/>
          <a:p>
            <a:r>
              <a:rPr lang="en-GB" dirty="0"/>
              <a:t>What is a Game Engine?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144" y="2080252"/>
            <a:ext cx="1185674" cy="16459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764" y="4291896"/>
            <a:ext cx="1264787" cy="15063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344" y="2462314"/>
            <a:ext cx="2423160" cy="881801"/>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7981" t="31251" r="16903" b="29603"/>
          <a:stretch/>
        </p:blipFill>
        <p:spPr>
          <a:xfrm>
            <a:off x="6324600" y="4641729"/>
            <a:ext cx="2385382" cy="806661"/>
          </a:xfrm>
          <a:prstGeom prst="rect">
            <a:avLst/>
          </a:prstGeom>
        </p:spPr>
      </p:pic>
    </p:spTree>
    <p:extLst>
      <p:ext uri="{BB962C8B-B14F-4D97-AF65-F5344CB8AC3E}">
        <p14:creationId xmlns:p14="http://schemas.microsoft.com/office/powerpoint/2010/main" val="4116381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B3FD7-8F5C-4D90-8714-3B1102B9E361}"/>
              </a:ext>
            </a:extLst>
          </p:cNvPr>
          <p:cNvSpPr>
            <a:spLocks noGrp="1"/>
          </p:cNvSpPr>
          <p:nvPr>
            <p:ph type="title"/>
          </p:nvPr>
        </p:nvSpPr>
        <p:spPr/>
        <p:txBody>
          <a:bodyPr/>
          <a:lstStyle/>
          <a:p>
            <a:r>
              <a:rPr lang="en-GB" dirty="0"/>
              <a:t>Unity Game Engine</a:t>
            </a:r>
          </a:p>
        </p:txBody>
      </p:sp>
      <p:sp>
        <p:nvSpPr>
          <p:cNvPr id="3" name="Content Placeholder 2">
            <a:extLst>
              <a:ext uri="{FF2B5EF4-FFF2-40B4-BE49-F238E27FC236}">
                <a16:creationId xmlns:a16="http://schemas.microsoft.com/office/drawing/2014/main" id="{1F75F693-9C88-4CDC-AB44-EF3D4B992421}"/>
              </a:ext>
            </a:extLst>
          </p:cNvPr>
          <p:cNvSpPr>
            <a:spLocks noGrp="1"/>
          </p:cNvSpPr>
          <p:nvPr>
            <p:ph idx="1"/>
          </p:nvPr>
        </p:nvSpPr>
        <p:spPr/>
        <p:txBody>
          <a:bodyPr/>
          <a:lstStyle/>
          <a:p>
            <a:r>
              <a:rPr lang="en-GB" dirty="0"/>
              <a:t>Unity is a cross-platform game engine developed by Unity Technologies</a:t>
            </a:r>
          </a:p>
          <a:p>
            <a:pPr lvl="1">
              <a:spcBef>
                <a:spcPts val="1200"/>
              </a:spcBef>
            </a:pPr>
            <a:r>
              <a:rPr lang="en-GB" dirty="0"/>
              <a:t>Launched in 2005</a:t>
            </a:r>
          </a:p>
          <a:p>
            <a:pPr lvl="1">
              <a:spcBef>
                <a:spcPts val="1200"/>
              </a:spcBef>
            </a:pPr>
            <a:r>
              <a:rPr lang="en-GB" dirty="0"/>
              <a:t>Based on C++ at runtime and C# for Unity Scripting API</a:t>
            </a:r>
          </a:p>
          <a:p>
            <a:pPr lvl="1">
              <a:spcBef>
                <a:spcPts val="1200"/>
              </a:spcBef>
            </a:pPr>
            <a:r>
              <a:rPr lang="en-GB" dirty="0"/>
              <a:t>Creates games </a:t>
            </a:r>
            <a:r>
              <a:rPr lang="en-GB"/>
              <a:t>and 3D scene experiences</a:t>
            </a:r>
            <a:endParaRPr lang="en-GB" dirty="0"/>
          </a:p>
          <a:p>
            <a:pPr lvl="1">
              <a:spcBef>
                <a:spcPts val="1200"/>
              </a:spcBef>
            </a:pPr>
            <a:r>
              <a:rPr lang="en-GB" dirty="0"/>
              <a:t>Large share in the mobile gaming market</a:t>
            </a:r>
          </a:p>
          <a:p>
            <a:pPr lvl="1">
              <a:spcBef>
                <a:spcPts val="1200"/>
              </a:spcBef>
            </a:pPr>
            <a:r>
              <a:rPr lang="en-GB" dirty="0"/>
              <a:t>Free to use as long as you make less than $100,000 in revenue</a:t>
            </a:r>
          </a:p>
          <a:p>
            <a:pPr lvl="1">
              <a:spcBef>
                <a:spcPts val="1200"/>
              </a:spcBef>
            </a:pPr>
            <a:endParaRPr lang="en-GB" dirty="0"/>
          </a:p>
          <a:p>
            <a:endParaRPr lang="en-GB" dirty="0"/>
          </a:p>
        </p:txBody>
      </p:sp>
      <p:pic>
        <p:nvPicPr>
          <p:cNvPr id="7" name="Picture 6">
            <a:extLst>
              <a:ext uri="{FF2B5EF4-FFF2-40B4-BE49-F238E27FC236}">
                <a16:creationId xmlns:a16="http://schemas.microsoft.com/office/drawing/2014/main" id="{0AA56569-FA24-4C26-A74D-9A60A279C1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944" y="2988099"/>
            <a:ext cx="2423160" cy="881801"/>
          </a:xfrm>
          <a:prstGeom prst="rect">
            <a:avLst/>
          </a:prstGeom>
        </p:spPr>
      </p:pic>
    </p:spTree>
    <p:extLst>
      <p:ext uri="{BB962C8B-B14F-4D97-AF65-F5344CB8AC3E}">
        <p14:creationId xmlns:p14="http://schemas.microsoft.com/office/powerpoint/2010/main" val="1112593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39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Graphics processing includes:</a:t>
            </a:r>
          </a:p>
          <a:p>
            <a:pPr lvl="1"/>
            <a:r>
              <a:rPr lang="en-GB" dirty="0"/>
              <a:t>Creating pictures and videos</a:t>
            </a:r>
          </a:p>
          <a:p>
            <a:pPr lvl="1"/>
            <a:r>
              <a:rPr lang="en-GB" dirty="0"/>
              <a:t>Displaying image data</a:t>
            </a:r>
          </a:p>
          <a:p>
            <a:pPr lvl="1"/>
            <a:r>
              <a:rPr lang="en-GB" dirty="0"/>
              <a:t>Processing data received from the physical world </a:t>
            </a:r>
          </a:p>
          <a:p>
            <a:endParaRPr lang="en-GB" dirty="0"/>
          </a:p>
          <a:p>
            <a:r>
              <a:rPr lang="en-GB" dirty="0"/>
              <a:t>Graphics processing has been widely used in:</a:t>
            </a:r>
          </a:p>
          <a:p>
            <a:pPr lvl="1"/>
            <a:r>
              <a:rPr lang="en-GB" dirty="0"/>
              <a:t>Movies and animation</a:t>
            </a:r>
          </a:p>
          <a:p>
            <a:pPr lvl="1"/>
            <a:r>
              <a:rPr lang="en-GB" dirty="0"/>
              <a:t>Video games</a:t>
            </a:r>
          </a:p>
          <a:p>
            <a:pPr lvl="1"/>
            <a:r>
              <a:rPr lang="en-GB" dirty="0"/>
              <a:t>Graphic design</a:t>
            </a:r>
          </a:p>
          <a:p>
            <a:pPr lvl="1"/>
            <a:r>
              <a:rPr lang="en-GB" dirty="0"/>
              <a:t>Advertising </a:t>
            </a:r>
          </a:p>
          <a:p>
            <a:pPr lvl="1"/>
            <a:endParaRPr lang="en-GB" dirty="0"/>
          </a:p>
        </p:txBody>
      </p:sp>
      <p:sp>
        <p:nvSpPr>
          <p:cNvPr id="3" name="Title 2"/>
          <p:cNvSpPr>
            <a:spLocks noGrp="1"/>
          </p:cNvSpPr>
          <p:nvPr>
            <p:ph type="title"/>
          </p:nvPr>
        </p:nvSpPr>
        <p:spPr/>
        <p:txBody>
          <a:bodyPr>
            <a:normAutofit/>
          </a:bodyPr>
          <a:lstStyle/>
          <a:p>
            <a:pPr>
              <a:spcBef>
                <a:spcPts val="0"/>
              </a:spcBef>
            </a:pPr>
            <a:r>
              <a:rPr lang="en-GB" dirty="0"/>
              <a:t>Introduction to Graphics Processing</a:t>
            </a:r>
          </a:p>
        </p:txBody>
      </p:sp>
    </p:spTree>
    <p:extLst>
      <p:ext uri="{BB962C8B-B14F-4D97-AF65-F5344CB8AC3E}">
        <p14:creationId xmlns:p14="http://schemas.microsoft.com/office/powerpoint/2010/main" val="3046234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19200"/>
            <a:ext cx="11154300" cy="4876800"/>
          </a:xfrm>
        </p:spPr>
        <p:txBody>
          <a:bodyPr/>
          <a:lstStyle/>
          <a:p>
            <a:pPr>
              <a:spcBef>
                <a:spcPts val="1200"/>
              </a:spcBef>
            </a:pPr>
            <a:r>
              <a:rPr lang="en-GB" dirty="0"/>
              <a:t>Graphic processing requires knowledge on a wide range of topics including:</a:t>
            </a:r>
          </a:p>
          <a:p>
            <a:pPr lvl="1">
              <a:spcBef>
                <a:spcPts val="1200"/>
              </a:spcBef>
            </a:pPr>
            <a:r>
              <a:rPr lang="en-GB" dirty="0"/>
              <a:t>Graphics Application Programming Interfaces (APIs)</a:t>
            </a:r>
          </a:p>
          <a:p>
            <a:pPr lvl="1">
              <a:spcBef>
                <a:spcPts val="1200"/>
              </a:spcBef>
            </a:pPr>
            <a:r>
              <a:rPr lang="en-GB" dirty="0"/>
              <a:t>Shader programming </a:t>
            </a:r>
          </a:p>
          <a:p>
            <a:pPr lvl="1">
              <a:spcBef>
                <a:spcPts val="1200"/>
              </a:spcBef>
            </a:pPr>
            <a:r>
              <a:rPr lang="en-GB" dirty="0"/>
              <a:t>Graphic </a:t>
            </a:r>
            <a:r>
              <a:rPr lang="en-US" dirty="0"/>
              <a:t>Processing</a:t>
            </a:r>
            <a:r>
              <a:rPr lang="en-GB" dirty="0"/>
              <a:t> Unit (GPU) programming </a:t>
            </a:r>
          </a:p>
          <a:p>
            <a:pPr lvl="1">
              <a:spcBef>
                <a:spcPts val="1200"/>
              </a:spcBef>
            </a:pPr>
            <a:r>
              <a:rPr lang="en-GB" dirty="0"/>
              <a:t>Vector graphics processing </a:t>
            </a:r>
          </a:p>
          <a:p>
            <a:pPr lvl="1">
              <a:spcBef>
                <a:spcPts val="1200"/>
              </a:spcBef>
            </a:pPr>
            <a:r>
              <a:rPr lang="en-GB" dirty="0"/>
              <a:t>3D </a:t>
            </a:r>
            <a:r>
              <a:rPr lang="en-US" dirty="0"/>
              <a:t>modeling</a:t>
            </a:r>
            <a:r>
              <a:rPr lang="en-GB" dirty="0">
                <a:solidFill>
                  <a:schemeClr val="tx1"/>
                </a:solidFill>
              </a:rPr>
              <a:t> </a:t>
            </a:r>
          </a:p>
          <a:p>
            <a:pPr lvl="1">
              <a:spcBef>
                <a:spcPts val="1200"/>
              </a:spcBef>
            </a:pPr>
            <a:r>
              <a:rPr lang="en-GB" dirty="0">
                <a:solidFill>
                  <a:schemeClr val="tx1"/>
                </a:solidFill>
              </a:rPr>
              <a:t>S</a:t>
            </a:r>
            <a:r>
              <a:rPr lang="en-GB" dirty="0"/>
              <a:t>prite graphics </a:t>
            </a:r>
          </a:p>
          <a:p>
            <a:pPr lvl="1">
              <a:spcBef>
                <a:spcPts val="1200"/>
              </a:spcBef>
            </a:pPr>
            <a:r>
              <a:rPr lang="en-GB" dirty="0"/>
              <a:t>User Interface (UI) design</a:t>
            </a:r>
          </a:p>
          <a:p>
            <a:pPr lvl="1">
              <a:spcBef>
                <a:spcPts val="1200"/>
              </a:spcBef>
            </a:pPr>
            <a:endParaRPr lang="en-GB" dirty="0"/>
          </a:p>
        </p:txBody>
      </p:sp>
      <p:sp>
        <p:nvSpPr>
          <p:cNvPr id="3" name="Title 2"/>
          <p:cNvSpPr>
            <a:spLocks noGrp="1"/>
          </p:cNvSpPr>
          <p:nvPr>
            <p:ph type="title"/>
          </p:nvPr>
        </p:nvSpPr>
        <p:spPr/>
        <p:txBody>
          <a:bodyPr>
            <a:normAutofit/>
          </a:bodyPr>
          <a:lstStyle/>
          <a:p>
            <a:pPr>
              <a:spcBef>
                <a:spcPts val="0"/>
              </a:spcBef>
            </a:pPr>
            <a:r>
              <a:rPr lang="en-GB" dirty="0"/>
              <a:t>Introduction to Graphics Processing</a:t>
            </a:r>
          </a:p>
        </p:txBody>
      </p:sp>
    </p:spTree>
    <p:extLst>
      <p:ext uri="{BB962C8B-B14F-4D97-AF65-F5344CB8AC3E}">
        <p14:creationId xmlns:p14="http://schemas.microsoft.com/office/powerpoint/2010/main" val="261861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1"/>
          </p:nvPr>
        </p:nvSpPr>
        <p:spPr/>
        <p:txBody>
          <a:bodyPr/>
          <a:lstStyle/>
          <a:p>
            <a:pPr marL="266400" indent="-266400"/>
            <a:r>
              <a:rPr lang="en-GB" sz="2000" dirty="0"/>
              <a:t>Start with a set of points, or </a:t>
            </a:r>
            <a:r>
              <a:rPr lang="en-GB" sz="2000" b="1" i="1" dirty="0">
                <a:solidFill>
                  <a:srgbClr val="FF9933"/>
                </a:solidFill>
              </a:rPr>
              <a:t>vertices</a:t>
            </a:r>
            <a:r>
              <a:rPr lang="en-GB" sz="2000" dirty="0"/>
              <a:t>, </a:t>
            </a:r>
            <a:br>
              <a:rPr lang="en-GB" sz="2000" dirty="0"/>
            </a:br>
            <a:r>
              <a:rPr lang="en-GB" sz="2000" dirty="0"/>
              <a:t>defined by their spatial coordinates [x, y, z]</a:t>
            </a:r>
          </a:p>
          <a:p>
            <a:pPr marL="266400" indent="-266400"/>
            <a:endParaRPr lang="en-GB" sz="2000" dirty="0"/>
          </a:p>
          <a:p>
            <a:endParaRPr lang="en-GB" dirty="0"/>
          </a:p>
        </p:txBody>
      </p:sp>
      <p:sp>
        <p:nvSpPr>
          <p:cNvPr id="8194" name="Rectangle 3"/>
          <p:cNvSpPr>
            <a:spLocks noGrp="1" noChangeArrowheads="1"/>
          </p:cNvSpPr>
          <p:nvPr>
            <p:ph type="title"/>
          </p:nvPr>
        </p:nvSpPr>
        <p:spPr/>
        <p:txBody>
          <a:bodyPr>
            <a:normAutofit/>
          </a:bodyPr>
          <a:lstStyle/>
          <a:p>
            <a:pPr eaLnBrk="1" hangingPunct="1"/>
            <a:r>
              <a:rPr lang="en-GB" dirty="0"/>
              <a:t>The Fundamentals of 3D Objects</a:t>
            </a:r>
          </a:p>
        </p:txBody>
      </p:sp>
      <p:pic>
        <p:nvPicPr>
          <p:cNvPr id="35841" name="Picture 1" descr="C:\Users\Pete\Desktop\MPD_Mali_Training\Done\Day1\500xXX_BlenderFiles\CubePoints.jpg"/>
          <p:cNvPicPr>
            <a:picLocks noChangeAspect="1" noChangeArrowheads="1"/>
          </p:cNvPicPr>
          <p:nvPr/>
        </p:nvPicPr>
        <p:blipFill>
          <a:blip r:embed="rId3" cstate="print"/>
          <a:srcRect/>
          <a:stretch>
            <a:fillRect/>
          </a:stretch>
        </p:blipFill>
        <p:spPr bwMode="auto">
          <a:xfrm>
            <a:off x="6553996" y="1445966"/>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70344726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1"/>
          </p:nvPr>
        </p:nvSpPr>
        <p:spPr/>
        <p:txBody>
          <a:bodyPr/>
          <a:lstStyle/>
          <a:p>
            <a:pPr marL="266400" indent="-266400"/>
            <a:r>
              <a:rPr lang="en-GB" sz="2000" dirty="0"/>
              <a:t>Start with a set of points, or </a:t>
            </a:r>
            <a:r>
              <a:rPr lang="en-GB" sz="2000" b="1" i="1" dirty="0">
                <a:solidFill>
                  <a:srgbClr val="FF9933"/>
                </a:solidFill>
              </a:rPr>
              <a:t>vertices</a:t>
            </a:r>
            <a:r>
              <a:rPr lang="en-GB" sz="2000" dirty="0"/>
              <a:t>, </a:t>
            </a:r>
            <a:br>
              <a:rPr lang="en-GB" sz="2000" dirty="0"/>
            </a:br>
            <a:r>
              <a:rPr lang="en-GB" sz="2000" dirty="0"/>
              <a:t>defined by their spatial coordinates [x, y, z]</a:t>
            </a:r>
          </a:p>
          <a:p>
            <a:pPr marL="266400" indent="-266400"/>
            <a:endParaRPr lang="en-GB" sz="2000" dirty="0"/>
          </a:p>
          <a:p>
            <a:pPr marL="266400" indent="-266400"/>
            <a:r>
              <a:rPr lang="en-GB" sz="2000" dirty="0"/>
              <a:t>The points are linked into a series of </a:t>
            </a:r>
            <a:r>
              <a:rPr lang="en-GB" sz="2000" b="1" i="1" dirty="0">
                <a:solidFill>
                  <a:srgbClr val="FF9933"/>
                </a:solidFill>
              </a:rPr>
              <a:t>primitives</a:t>
            </a:r>
            <a:r>
              <a:rPr lang="en-GB" sz="2000" dirty="0"/>
              <a:t>, </a:t>
            </a:r>
            <a:br>
              <a:rPr lang="en-GB" sz="2000" dirty="0"/>
            </a:br>
            <a:r>
              <a:rPr lang="en-GB" sz="2000" dirty="0"/>
              <a:t>most often triangles, that represent the original shape</a:t>
            </a:r>
          </a:p>
          <a:p>
            <a:pPr marL="266400" indent="-266400"/>
            <a:endParaRPr lang="en-GB" sz="2000" dirty="0"/>
          </a:p>
          <a:p>
            <a:endParaRPr lang="en-GB" dirty="0"/>
          </a:p>
        </p:txBody>
      </p:sp>
      <p:sp>
        <p:nvSpPr>
          <p:cNvPr id="8194" name="Rectangle 3"/>
          <p:cNvSpPr>
            <a:spLocks noGrp="1" noChangeArrowheads="1"/>
          </p:cNvSpPr>
          <p:nvPr>
            <p:ph type="title"/>
          </p:nvPr>
        </p:nvSpPr>
        <p:spPr/>
        <p:txBody>
          <a:bodyPr>
            <a:normAutofit/>
          </a:bodyPr>
          <a:lstStyle/>
          <a:p>
            <a:pPr eaLnBrk="1" hangingPunct="1"/>
            <a:r>
              <a:rPr lang="en-GB" dirty="0"/>
              <a:t>The Fundamentals of 3D Objects</a:t>
            </a:r>
          </a:p>
        </p:txBody>
      </p:sp>
      <p:pic>
        <p:nvPicPr>
          <p:cNvPr id="35842" name="Picture 2" descr="C:\Users\Pete\Desktop\MPD_Mali_Training\Done\Day1\500xXX_BlenderFiles\CubeLines.jpg"/>
          <p:cNvPicPr>
            <a:picLocks noChangeAspect="1" noChangeArrowheads="1"/>
          </p:cNvPicPr>
          <p:nvPr/>
        </p:nvPicPr>
        <p:blipFill>
          <a:blip r:embed="rId3" cstate="print"/>
          <a:srcRect/>
          <a:stretch>
            <a:fillRect/>
          </a:stretch>
        </p:blipFill>
        <p:spPr bwMode="auto">
          <a:xfrm>
            <a:off x="6553995" y="1445966"/>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1921340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1"/>
          </p:nvPr>
        </p:nvSpPr>
        <p:spPr/>
        <p:txBody>
          <a:bodyPr/>
          <a:lstStyle/>
          <a:p>
            <a:pPr marL="266400" indent="-266400"/>
            <a:r>
              <a:rPr lang="en-GB" sz="2000" dirty="0"/>
              <a:t>Start with a set of points, or </a:t>
            </a:r>
            <a:r>
              <a:rPr lang="en-GB" sz="2000" b="1" i="1" dirty="0">
                <a:solidFill>
                  <a:srgbClr val="FF9933"/>
                </a:solidFill>
              </a:rPr>
              <a:t>vertices</a:t>
            </a:r>
            <a:r>
              <a:rPr lang="en-GB" sz="2000" dirty="0"/>
              <a:t>, </a:t>
            </a:r>
            <a:br>
              <a:rPr lang="en-GB" sz="2000" dirty="0"/>
            </a:br>
            <a:r>
              <a:rPr lang="en-GB" sz="2000" dirty="0"/>
              <a:t>defined by their spatial coordinates [x, y, z]</a:t>
            </a:r>
          </a:p>
          <a:p>
            <a:pPr marL="266400" indent="-266400"/>
            <a:endParaRPr lang="en-GB" sz="2000" dirty="0"/>
          </a:p>
          <a:p>
            <a:pPr marL="266400" indent="-266400"/>
            <a:r>
              <a:rPr lang="en-GB" sz="2000" dirty="0"/>
              <a:t>The points are linked into a series of </a:t>
            </a:r>
            <a:r>
              <a:rPr lang="en-GB" sz="2000" b="1" i="1" dirty="0">
                <a:solidFill>
                  <a:srgbClr val="FF9933"/>
                </a:solidFill>
              </a:rPr>
              <a:t>primitives</a:t>
            </a:r>
            <a:r>
              <a:rPr lang="en-GB" sz="2000" dirty="0"/>
              <a:t>, </a:t>
            </a:r>
            <a:br>
              <a:rPr lang="en-GB" sz="2000" dirty="0"/>
            </a:br>
            <a:r>
              <a:rPr lang="en-GB" sz="2000" dirty="0"/>
              <a:t>most often triangles, that represent the original shape</a:t>
            </a:r>
          </a:p>
          <a:p>
            <a:pPr marL="266400" indent="-266400"/>
            <a:endParaRPr lang="en-GB" sz="2000" dirty="0"/>
          </a:p>
          <a:p>
            <a:pPr marL="266400" indent="-266400"/>
            <a:r>
              <a:rPr lang="en-GB" sz="2000" dirty="0"/>
              <a:t>The </a:t>
            </a:r>
            <a:r>
              <a:rPr lang="en-GB" sz="2000" b="1" i="1" dirty="0">
                <a:solidFill>
                  <a:srgbClr val="FF9933"/>
                </a:solidFill>
              </a:rPr>
              <a:t>faces</a:t>
            </a:r>
            <a:r>
              <a:rPr lang="en-GB" sz="2000" dirty="0"/>
              <a:t> of the triangles are filled in with </a:t>
            </a:r>
            <a:r>
              <a:rPr lang="en-GB" sz="2000" b="1" i="1" dirty="0">
                <a:solidFill>
                  <a:srgbClr val="FF9933"/>
                </a:solidFill>
              </a:rPr>
              <a:t>colors</a:t>
            </a:r>
            <a:br>
              <a:rPr lang="en-GB" sz="2000" dirty="0"/>
            </a:br>
            <a:r>
              <a:rPr lang="en-GB" sz="2000" dirty="0"/>
              <a:t>and/or </a:t>
            </a:r>
            <a:r>
              <a:rPr lang="en-GB" sz="2000" b="1" i="1" dirty="0">
                <a:solidFill>
                  <a:srgbClr val="FF9933"/>
                </a:solidFill>
              </a:rPr>
              <a:t>textures</a:t>
            </a:r>
          </a:p>
          <a:p>
            <a:endParaRPr lang="en-GB" dirty="0"/>
          </a:p>
        </p:txBody>
      </p:sp>
      <p:sp>
        <p:nvSpPr>
          <p:cNvPr id="8194" name="Rectangle 3"/>
          <p:cNvSpPr>
            <a:spLocks noGrp="1" noChangeArrowheads="1"/>
          </p:cNvSpPr>
          <p:nvPr>
            <p:ph type="title"/>
          </p:nvPr>
        </p:nvSpPr>
        <p:spPr/>
        <p:txBody>
          <a:bodyPr>
            <a:normAutofit/>
          </a:bodyPr>
          <a:lstStyle/>
          <a:p>
            <a:pPr eaLnBrk="1" hangingPunct="1"/>
            <a:r>
              <a:rPr lang="en-GB" dirty="0"/>
              <a:t>The Fundamentals of 3D Objects</a:t>
            </a:r>
          </a:p>
        </p:txBody>
      </p:sp>
      <p:pic>
        <p:nvPicPr>
          <p:cNvPr id="35843" name="Picture 3" descr="C:\Users\Pete\Desktop\MPD_Mali_Training\Done\Day1\500xXX_BlenderFiles\CubeFacesUnlit.jpg"/>
          <p:cNvPicPr>
            <a:picLocks noChangeAspect="1" noChangeArrowheads="1"/>
          </p:cNvPicPr>
          <p:nvPr/>
        </p:nvPicPr>
        <p:blipFill>
          <a:blip r:embed="rId3" cstate="print"/>
          <a:srcRect/>
          <a:stretch>
            <a:fillRect/>
          </a:stretch>
        </p:blipFill>
        <p:spPr bwMode="auto">
          <a:xfrm>
            <a:off x="6553996" y="1445966"/>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36375154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sz="half" idx="1"/>
          </p:nvPr>
        </p:nvSpPr>
        <p:spPr/>
        <p:txBody>
          <a:bodyPr/>
          <a:lstStyle/>
          <a:p>
            <a:pPr marL="266400" indent="-266400"/>
            <a:r>
              <a:rPr lang="en-GB" sz="2000" dirty="0"/>
              <a:t>Start with a set of points, or </a:t>
            </a:r>
            <a:r>
              <a:rPr lang="en-GB" sz="2000" b="1" i="1" dirty="0">
                <a:solidFill>
                  <a:srgbClr val="FF9933"/>
                </a:solidFill>
              </a:rPr>
              <a:t>vertices</a:t>
            </a:r>
            <a:r>
              <a:rPr lang="en-GB" sz="2000" dirty="0"/>
              <a:t>, </a:t>
            </a:r>
            <a:br>
              <a:rPr lang="en-GB" sz="2000" dirty="0"/>
            </a:br>
            <a:r>
              <a:rPr lang="en-GB" sz="2000" dirty="0"/>
              <a:t>defined by their spatial coordinates [x, y, z]</a:t>
            </a:r>
          </a:p>
          <a:p>
            <a:pPr marL="266400" indent="-266400"/>
            <a:endParaRPr lang="en-GB" sz="2000" dirty="0"/>
          </a:p>
          <a:p>
            <a:pPr marL="266400" indent="-266400"/>
            <a:r>
              <a:rPr lang="en-GB" sz="2000" dirty="0"/>
              <a:t>The points are linked into a series of </a:t>
            </a:r>
            <a:r>
              <a:rPr lang="en-GB" sz="2000" b="1" i="1" dirty="0">
                <a:solidFill>
                  <a:srgbClr val="FF9933"/>
                </a:solidFill>
              </a:rPr>
              <a:t>primitives</a:t>
            </a:r>
            <a:r>
              <a:rPr lang="en-GB" sz="2000" dirty="0"/>
              <a:t>, </a:t>
            </a:r>
            <a:br>
              <a:rPr lang="en-GB" sz="2000" dirty="0"/>
            </a:br>
            <a:r>
              <a:rPr lang="en-GB" sz="2000" dirty="0"/>
              <a:t>most often triangles, that represent the original shape</a:t>
            </a:r>
          </a:p>
          <a:p>
            <a:pPr marL="266400" indent="-266400"/>
            <a:endParaRPr lang="en-GB" sz="2000" dirty="0"/>
          </a:p>
          <a:p>
            <a:pPr marL="266400" indent="-266400"/>
            <a:r>
              <a:rPr lang="en-GB" sz="2000" dirty="0"/>
              <a:t>The </a:t>
            </a:r>
            <a:r>
              <a:rPr lang="en-GB" sz="2000" b="1" i="1" dirty="0">
                <a:solidFill>
                  <a:srgbClr val="FF9933"/>
                </a:solidFill>
              </a:rPr>
              <a:t>faces</a:t>
            </a:r>
            <a:r>
              <a:rPr lang="en-GB" sz="2000" dirty="0"/>
              <a:t> of the triangles are filled in with </a:t>
            </a:r>
            <a:r>
              <a:rPr lang="en-GB" sz="2000" b="1" i="1" dirty="0">
                <a:solidFill>
                  <a:srgbClr val="FF9933"/>
                </a:solidFill>
              </a:rPr>
              <a:t>colors</a:t>
            </a:r>
            <a:br>
              <a:rPr lang="en-GB" sz="2000" dirty="0"/>
            </a:br>
            <a:r>
              <a:rPr lang="en-GB" sz="2000" dirty="0"/>
              <a:t>and/or </a:t>
            </a:r>
            <a:r>
              <a:rPr lang="en-GB" sz="2000" b="1" i="1" dirty="0">
                <a:solidFill>
                  <a:srgbClr val="FF9933"/>
                </a:solidFill>
              </a:rPr>
              <a:t>textures</a:t>
            </a:r>
          </a:p>
          <a:p>
            <a:pPr marL="266400" indent="-266400"/>
            <a:endParaRPr lang="en-GB" sz="2000" b="1" i="1" dirty="0">
              <a:solidFill>
                <a:schemeClr val="bg2"/>
              </a:solidFill>
            </a:endParaRPr>
          </a:p>
          <a:p>
            <a:pPr marL="266400" indent="-266400"/>
            <a:r>
              <a:rPr lang="en-GB" sz="2000" b="1" i="1" dirty="0">
                <a:solidFill>
                  <a:srgbClr val="FF9933"/>
                </a:solidFill>
              </a:rPr>
              <a:t>Lighting</a:t>
            </a:r>
            <a:r>
              <a:rPr lang="en-GB" sz="2000" dirty="0"/>
              <a:t>  and </a:t>
            </a:r>
            <a:r>
              <a:rPr lang="en-GB" sz="2000" b="1" i="1" dirty="0">
                <a:solidFill>
                  <a:srgbClr val="FF9933"/>
                </a:solidFill>
              </a:rPr>
              <a:t>shadow</a:t>
            </a:r>
            <a:r>
              <a:rPr lang="en-GB" sz="2000" dirty="0"/>
              <a:t> significantly improve the visual </a:t>
            </a:r>
            <a:br>
              <a:rPr lang="en-GB" sz="2000" dirty="0"/>
            </a:br>
            <a:r>
              <a:rPr lang="en-GB" sz="2000" dirty="0"/>
              <a:t>effect, and our ability to accurately interpret the</a:t>
            </a:r>
            <a:br>
              <a:rPr lang="en-GB" sz="2000" dirty="0"/>
            </a:br>
            <a:r>
              <a:rPr lang="en-GB" sz="2000" dirty="0"/>
              <a:t>3D shape of the scene</a:t>
            </a:r>
          </a:p>
        </p:txBody>
      </p:sp>
      <p:sp>
        <p:nvSpPr>
          <p:cNvPr id="8194" name="Rectangle 3"/>
          <p:cNvSpPr>
            <a:spLocks noGrp="1" noChangeArrowheads="1"/>
          </p:cNvSpPr>
          <p:nvPr>
            <p:ph type="title"/>
          </p:nvPr>
        </p:nvSpPr>
        <p:spPr/>
        <p:txBody>
          <a:bodyPr>
            <a:normAutofit/>
          </a:bodyPr>
          <a:lstStyle/>
          <a:p>
            <a:pPr eaLnBrk="1" hangingPunct="1"/>
            <a:r>
              <a:rPr lang="en-GB" dirty="0"/>
              <a:t>The Fundamentals of 3D Objects</a:t>
            </a:r>
          </a:p>
        </p:txBody>
      </p:sp>
      <p:pic>
        <p:nvPicPr>
          <p:cNvPr id="35845" name="Picture 5" descr="C:\Users\Pete\Desktop\MPD_Mali_Training\Done\Day1\500xXX_BlenderFiles\CubeFacesLit.jpg"/>
          <p:cNvPicPr>
            <a:picLocks noChangeAspect="1" noChangeArrowheads="1"/>
          </p:cNvPicPr>
          <p:nvPr/>
        </p:nvPicPr>
        <p:blipFill>
          <a:blip r:embed="rId3" cstate="print"/>
          <a:srcRect/>
          <a:stretch>
            <a:fillRect/>
          </a:stretch>
        </p:blipFill>
        <p:spPr bwMode="auto">
          <a:xfrm>
            <a:off x="6553996" y="1445966"/>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27474584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p:txBody>
          <a:bodyPr/>
          <a:lstStyle/>
          <a:p>
            <a:r>
              <a:rPr lang="en-GB" sz="2000" dirty="0"/>
              <a:t>3D programs commonly use a number of </a:t>
            </a:r>
            <a:br>
              <a:rPr lang="en-GB" sz="2000" dirty="0"/>
            </a:br>
            <a:r>
              <a:rPr lang="en-GB" sz="2000" dirty="0"/>
              <a:t>concurrent coordinate representations</a:t>
            </a:r>
          </a:p>
          <a:p>
            <a:endParaRPr lang="en-GB" sz="1200" dirty="0"/>
          </a:p>
          <a:p>
            <a:r>
              <a:rPr lang="en-GB" sz="2000" b="1" i="1" dirty="0">
                <a:solidFill>
                  <a:srgbClr val="FF9933"/>
                </a:solidFill>
              </a:rPr>
              <a:t>Object-space</a:t>
            </a:r>
          </a:p>
          <a:p>
            <a:pPr lvl="1"/>
            <a:r>
              <a:rPr lang="en-GB" dirty="0"/>
              <a:t>Used for inter-object locations</a:t>
            </a:r>
          </a:p>
          <a:p>
            <a:pPr lvl="1"/>
            <a:endParaRPr lang="en-GB" sz="1000" dirty="0"/>
          </a:p>
        </p:txBody>
      </p:sp>
      <p:sp>
        <p:nvSpPr>
          <p:cNvPr id="5" name="Title 4"/>
          <p:cNvSpPr>
            <a:spLocks noGrp="1"/>
          </p:cNvSpPr>
          <p:nvPr>
            <p:ph type="title"/>
          </p:nvPr>
        </p:nvSpPr>
        <p:spPr/>
        <p:txBody>
          <a:bodyPr>
            <a:normAutofit/>
          </a:bodyPr>
          <a:lstStyle/>
          <a:p>
            <a:r>
              <a:rPr lang="en-GB" dirty="0"/>
              <a:t>3D Coordinate Systems</a:t>
            </a:r>
          </a:p>
        </p:txBody>
      </p:sp>
      <p:pic>
        <p:nvPicPr>
          <p:cNvPr id="59395" name="Picture 3" descr="C:\Users\Pete\Desktop\MPD_Mali_Training\Done\Day1\500xXX_BlenderFiles\CubeFacesLit.jpg"/>
          <p:cNvPicPr>
            <a:picLocks noChangeAspect="1" noChangeArrowheads="1"/>
          </p:cNvPicPr>
          <p:nvPr/>
        </p:nvPicPr>
        <p:blipFill>
          <a:blip r:embed="rId3" cstate="print"/>
          <a:srcRect/>
          <a:stretch>
            <a:fillRect/>
          </a:stretch>
        </p:blipFill>
        <p:spPr bwMode="auto">
          <a:xfrm>
            <a:off x="6553996" y="1445965"/>
            <a:ext cx="5095875" cy="4681109"/>
          </a:xfrm>
          <a:prstGeom prst="rect">
            <a:avLst/>
          </a:prstGeom>
          <a:noFill/>
          <a:ln>
            <a:solidFill>
              <a:schemeClr val="accent5">
                <a:lumMod val="50000"/>
              </a:schemeClr>
            </a:solidFill>
          </a:ln>
        </p:spPr>
      </p:pic>
    </p:spTree>
    <p:extLst>
      <p:ext uri="{BB962C8B-B14F-4D97-AF65-F5344CB8AC3E}">
        <p14:creationId xmlns:p14="http://schemas.microsoft.com/office/powerpoint/2010/main" val="2990469800"/>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6A7FD9-EB25-40DB-BD4D-0724701A0CC5}">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3.xml><?xml version="1.0" encoding="utf-8"?>
<ds:datastoreItem xmlns:ds="http://schemas.openxmlformats.org/officeDocument/2006/customXml" ds:itemID="{3546F3D9-27DD-4F07-9983-380B33535F9E}">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5809</Words>
  <Application>Microsoft Office PowerPoint</Application>
  <PresentationFormat>Widescreen</PresentationFormat>
  <Paragraphs>541</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Lato</vt:lpstr>
      <vt:lpstr>Wingdings</vt:lpstr>
      <vt:lpstr>ARM PPT template 2017_Confidential</vt:lpstr>
      <vt:lpstr>Introduction to Graphics and  Mobile Gaming</vt:lpstr>
      <vt:lpstr>Module Syllabus</vt:lpstr>
      <vt:lpstr>Introduction to Graphics Processing</vt:lpstr>
      <vt:lpstr>Introduction to Graphics Processing</vt:lpstr>
      <vt:lpstr>The Fundamentals of 3D Objects</vt:lpstr>
      <vt:lpstr>The Fundamentals of 3D Objects</vt:lpstr>
      <vt:lpstr>The Fundamentals of 3D Objects</vt:lpstr>
      <vt:lpstr>The Fundamentals of 3D Objects</vt:lpstr>
      <vt:lpstr>3D Coordinate Systems</vt:lpstr>
      <vt:lpstr>3D Coordinate Systems</vt:lpstr>
      <vt:lpstr>3D Coordinate Systems: Fitting a 3D Scene on a 2D Screen</vt:lpstr>
      <vt:lpstr>3D Coordinate Systems</vt:lpstr>
      <vt:lpstr>3D Coordinate Systems: Coordinate Space Conversion</vt:lpstr>
      <vt:lpstr>Rendering Pipeline</vt:lpstr>
      <vt:lpstr>Rendering Pipeline</vt:lpstr>
      <vt:lpstr>Graphics APIs: OpenGL and OpenGL ES</vt:lpstr>
      <vt:lpstr>Graphics API: Vulkan </vt:lpstr>
      <vt:lpstr>OpenGL ES Pipelines: 1.0 /2.0</vt:lpstr>
      <vt:lpstr>OpenGL ES 2.0 Pipeline</vt:lpstr>
      <vt:lpstr>OpenGL ES 3.2/Vulkan Pipeline</vt:lpstr>
      <vt:lpstr>Graphics Processing Unit (GPU)</vt:lpstr>
      <vt:lpstr>Graphic Processing Units: A GPU is not a CPU</vt:lpstr>
      <vt:lpstr>Graphics Processing Unit: Driving Forces</vt:lpstr>
      <vt:lpstr>An Example of Mali GPU: Mali-G76 GPU </vt:lpstr>
      <vt:lpstr>Another Example of Mali GPU: Mali-G77 GPU </vt:lpstr>
      <vt:lpstr>What is a Game Engine?</vt:lpstr>
      <vt:lpstr>Unity Game Engine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Graphics and  Mobile Gaming</dc:title>
  <dc:subject/>
  <dc:creator/>
  <cp:keywords/>
  <dc:description/>
  <cp:revision>1</cp:revision>
  <dcterms:created xsi:type="dcterms:W3CDTF">2017-09-28T16:46:04Z</dcterms:created>
  <dcterms:modified xsi:type="dcterms:W3CDTF">2020-10-13T12:45:18Z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