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0"/>
  </p:notesMasterIdLst>
  <p:handoutMasterIdLst>
    <p:handoutMasterId r:id="rId31"/>
  </p:handoutMasterIdLst>
  <p:sldIdLst>
    <p:sldId id="371"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372"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9"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CEB"/>
    <a:srgbClr val="95D600"/>
    <a:srgbClr val="FF6B00"/>
    <a:srgbClr val="00C1DE"/>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1" autoAdjust="0"/>
    <p:restoredTop sz="63357" autoAdjust="0"/>
  </p:normalViewPr>
  <p:slideViewPr>
    <p:cSldViewPr snapToGrid="0">
      <p:cViewPr varScale="1">
        <p:scale>
          <a:sx n="39" d="100"/>
          <a:sy n="39" d="100"/>
        </p:scale>
        <p:origin x="1636" y="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3" d="100"/>
          <a:sy n="73" d="100"/>
        </p:scale>
        <p:origin x="356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5146E-CD00-4C2C-BFA7-FBD176C907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D114491B-8578-4A48-BD28-2EB0B8FE6A5F}">
      <dgm:prSet phldrT="[Text]"/>
      <dgm:spPr/>
      <dgm:t>
        <a:bodyPr/>
        <a:lstStyle/>
        <a:p>
          <a:r>
            <a:rPr lang="en-GB" dirty="0"/>
            <a:t>Increased render performance</a:t>
          </a:r>
        </a:p>
      </dgm:t>
    </dgm:pt>
    <dgm:pt modelId="{3E9B8F18-03FE-48AD-8552-D8299B6161C5}" type="parTrans" cxnId="{3EB1F66A-37A4-43DA-82A0-BF49654A3AA4}">
      <dgm:prSet/>
      <dgm:spPr/>
      <dgm:t>
        <a:bodyPr/>
        <a:lstStyle/>
        <a:p>
          <a:endParaRPr lang="en-GB"/>
        </a:p>
      </dgm:t>
    </dgm:pt>
    <dgm:pt modelId="{8776113B-98F5-43A4-AE84-E962CBE5D717}" type="sibTrans" cxnId="{3EB1F66A-37A4-43DA-82A0-BF49654A3AA4}">
      <dgm:prSet/>
      <dgm:spPr/>
      <dgm:t>
        <a:bodyPr/>
        <a:lstStyle/>
        <a:p>
          <a:endParaRPr lang="en-GB"/>
        </a:p>
      </dgm:t>
    </dgm:pt>
    <dgm:pt modelId="{A4B28B35-64CF-4216-9575-DB9E0B19CB41}">
      <dgm:prSet phldrT="[Text]"/>
      <dgm:spPr/>
      <dgm:t>
        <a:bodyPr/>
        <a:lstStyle/>
        <a:p>
          <a:r>
            <a:rPr lang="en-GB" dirty="0"/>
            <a:t>Ambient occlusion allows increased complexity</a:t>
          </a:r>
        </a:p>
      </dgm:t>
    </dgm:pt>
    <dgm:pt modelId="{8D863145-0B91-4C0D-B884-199FC4735CED}" type="parTrans" cxnId="{4509D083-5491-4168-B8A4-BFB23E233DAD}">
      <dgm:prSet/>
      <dgm:spPr/>
      <dgm:t>
        <a:bodyPr/>
        <a:lstStyle/>
        <a:p>
          <a:endParaRPr lang="en-GB"/>
        </a:p>
      </dgm:t>
    </dgm:pt>
    <dgm:pt modelId="{4857761B-7D38-4AF2-A25C-1BDDB9ED9B81}" type="sibTrans" cxnId="{4509D083-5491-4168-B8A4-BFB23E233DAD}">
      <dgm:prSet/>
      <dgm:spPr/>
      <dgm:t>
        <a:bodyPr/>
        <a:lstStyle/>
        <a:p>
          <a:endParaRPr lang="en-GB"/>
        </a:p>
      </dgm:t>
    </dgm:pt>
    <dgm:pt modelId="{2D497948-DE9A-4522-B1C0-A4EF42E12F0F}">
      <dgm:prSet phldrT="[Text]"/>
      <dgm:spPr/>
      <dgm:t>
        <a:bodyPr/>
        <a:lstStyle/>
        <a:p>
          <a:r>
            <a:rPr lang="en-GB" dirty="0"/>
            <a:t>Typically looks better than dynamic</a:t>
          </a:r>
        </a:p>
      </dgm:t>
    </dgm:pt>
    <dgm:pt modelId="{3B18D261-9BC6-49AE-B420-729B2D66F85A}" type="parTrans" cxnId="{BF845538-8B51-4F14-ACBE-FDD78C4B73B7}">
      <dgm:prSet/>
      <dgm:spPr/>
      <dgm:t>
        <a:bodyPr/>
        <a:lstStyle/>
        <a:p>
          <a:endParaRPr lang="en-GB"/>
        </a:p>
      </dgm:t>
    </dgm:pt>
    <dgm:pt modelId="{27985251-0B17-45DD-B6D7-1ADC1197318A}" type="sibTrans" cxnId="{BF845538-8B51-4F14-ACBE-FDD78C4B73B7}">
      <dgm:prSet/>
      <dgm:spPr/>
      <dgm:t>
        <a:bodyPr/>
        <a:lstStyle/>
        <a:p>
          <a:endParaRPr lang="en-GB"/>
        </a:p>
      </dgm:t>
    </dgm:pt>
    <dgm:pt modelId="{303F295D-CEAE-4ECB-8F29-69BBA07B6E24}" type="pres">
      <dgm:prSet presAssocID="{8CC5146E-CD00-4C2C-BFA7-FBD176C9076C}" presName="linear" presStyleCnt="0">
        <dgm:presLayoutVars>
          <dgm:dir/>
          <dgm:animLvl val="lvl"/>
          <dgm:resizeHandles val="exact"/>
        </dgm:presLayoutVars>
      </dgm:prSet>
      <dgm:spPr/>
    </dgm:pt>
    <dgm:pt modelId="{C0FD445B-1F27-460E-9FE2-AFF4AAF7BE9B}" type="pres">
      <dgm:prSet presAssocID="{D114491B-8578-4A48-BD28-2EB0B8FE6A5F}" presName="parentLin" presStyleCnt="0"/>
      <dgm:spPr/>
    </dgm:pt>
    <dgm:pt modelId="{F63D7F1A-D83D-43A6-B8AB-E1DAFF6B9DB1}" type="pres">
      <dgm:prSet presAssocID="{D114491B-8578-4A48-BD28-2EB0B8FE6A5F}" presName="parentLeftMargin" presStyleLbl="node1" presStyleIdx="0" presStyleCnt="3"/>
      <dgm:spPr/>
    </dgm:pt>
    <dgm:pt modelId="{107F8AD4-0E87-464C-81D2-B86F55D24B8F}" type="pres">
      <dgm:prSet presAssocID="{D114491B-8578-4A48-BD28-2EB0B8FE6A5F}" presName="parentText" presStyleLbl="node1" presStyleIdx="0" presStyleCnt="3">
        <dgm:presLayoutVars>
          <dgm:chMax val="0"/>
          <dgm:bulletEnabled val="1"/>
        </dgm:presLayoutVars>
      </dgm:prSet>
      <dgm:spPr/>
    </dgm:pt>
    <dgm:pt modelId="{C9C99ECC-BC00-4B6F-A2E0-BFB9D0F74FFF}" type="pres">
      <dgm:prSet presAssocID="{D114491B-8578-4A48-BD28-2EB0B8FE6A5F}" presName="negativeSpace" presStyleCnt="0"/>
      <dgm:spPr/>
    </dgm:pt>
    <dgm:pt modelId="{09C39CBE-C9C2-42E1-B5E7-2D7B5FBE278B}" type="pres">
      <dgm:prSet presAssocID="{D114491B-8578-4A48-BD28-2EB0B8FE6A5F}" presName="childText" presStyleLbl="conFgAcc1" presStyleIdx="0" presStyleCnt="3">
        <dgm:presLayoutVars>
          <dgm:bulletEnabled val="1"/>
        </dgm:presLayoutVars>
      </dgm:prSet>
      <dgm:spPr/>
    </dgm:pt>
    <dgm:pt modelId="{203C4690-249B-4996-8BFC-4A1A1BE173C9}" type="pres">
      <dgm:prSet presAssocID="{8776113B-98F5-43A4-AE84-E962CBE5D717}" presName="spaceBetweenRectangles" presStyleCnt="0"/>
      <dgm:spPr/>
    </dgm:pt>
    <dgm:pt modelId="{2AF9D3E3-9ECB-4113-B650-54311F11403D}" type="pres">
      <dgm:prSet presAssocID="{A4B28B35-64CF-4216-9575-DB9E0B19CB41}" presName="parentLin" presStyleCnt="0"/>
      <dgm:spPr/>
    </dgm:pt>
    <dgm:pt modelId="{C1E63840-B15B-4658-A053-F7764127C031}" type="pres">
      <dgm:prSet presAssocID="{A4B28B35-64CF-4216-9575-DB9E0B19CB41}" presName="parentLeftMargin" presStyleLbl="node1" presStyleIdx="0" presStyleCnt="3"/>
      <dgm:spPr/>
    </dgm:pt>
    <dgm:pt modelId="{F8F5A6C2-07BD-4056-A476-1AC493BF7176}" type="pres">
      <dgm:prSet presAssocID="{A4B28B35-64CF-4216-9575-DB9E0B19CB41}" presName="parentText" presStyleLbl="node1" presStyleIdx="1" presStyleCnt="3">
        <dgm:presLayoutVars>
          <dgm:chMax val="0"/>
          <dgm:bulletEnabled val="1"/>
        </dgm:presLayoutVars>
      </dgm:prSet>
      <dgm:spPr/>
    </dgm:pt>
    <dgm:pt modelId="{BA918468-270B-4B58-AB85-5343B648C028}" type="pres">
      <dgm:prSet presAssocID="{A4B28B35-64CF-4216-9575-DB9E0B19CB41}" presName="negativeSpace" presStyleCnt="0"/>
      <dgm:spPr/>
    </dgm:pt>
    <dgm:pt modelId="{E3AF76AB-2509-4300-B083-147E7ED9273E}" type="pres">
      <dgm:prSet presAssocID="{A4B28B35-64CF-4216-9575-DB9E0B19CB41}" presName="childText" presStyleLbl="conFgAcc1" presStyleIdx="1" presStyleCnt="3">
        <dgm:presLayoutVars>
          <dgm:bulletEnabled val="1"/>
        </dgm:presLayoutVars>
      </dgm:prSet>
      <dgm:spPr/>
    </dgm:pt>
    <dgm:pt modelId="{659C0130-F226-486B-8531-57B207C9ECBC}" type="pres">
      <dgm:prSet presAssocID="{4857761B-7D38-4AF2-A25C-1BDDB9ED9B81}" presName="spaceBetweenRectangles" presStyleCnt="0"/>
      <dgm:spPr/>
    </dgm:pt>
    <dgm:pt modelId="{D6B5D517-ABB8-441F-8F60-C5BB66D10BE7}" type="pres">
      <dgm:prSet presAssocID="{2D497948-DE9A-4522-B1C0-A4EF42E12F0F}" presName="parentLin" presStyleCnt="0"/>
      <dgm:spPr/>
    </dgm:pt>
    <dgm:pt modelId="{004EECC6-F210-4400-A795-815E19D0015C}" type="pres">
      <dgm:prSet presAssocID="{2D497948-DE9A-4522-B1C0-A4EF42E12F0F}" presName="parentLeftMargin" presStyleLbl="node1" presStyleIdx="1" presStyleCnt="3"/>
      <dgm:spPr/>
    </dgm:pt>
    <dgm:pt modelId="{E40632DE-DDF5-45A4-A465-93FD13C554D8}" type="pres">
      <dgm:prSet presAssocID="{2D497948-DE9A-4522-B1C0-A4EF42E12F0F}" presName="parentText" presStyleLbl="node1" presStyleIdx="2" presStyleCnt="3">
        <dgm:presLayoutVars>
          <dgm:chMax val="0"/>
          <dgm:bulletEnabled val="1"/>
        </dgm:presLayoutVars>
      </dgm:prSet>
      <dgm:spPr/>
    </dgm:pt>
    <dgm:pt modelId="{9AEEA592-BDD0-4AD8-B89E-98A1A0E570A7}" type="pres">
      <dgm:prSet presAssocID="{2D497948-DE9A-4522-B1C0-A4EF42E12F0F}" presName="negativeSpace" presStyleCnt="0"/>
      <dgm:spPr/>
    </dgm:pt>
    <dgm:pt modelId="{B8F9BFE9-1F60-44AB-9462-1107935CB84A}" type="pres">
      <dgm:prSet presAssocID="{2D497948-DE9A-4522-B1C0-A4EF42E12F0F}" presName="childText" presStyleLbl="conFgAcc1" presStyleIdx="2" presStyleCnt="3">
        <dgm:presLayoutVars>
          <dgm:bulletEnabled val="1"/>
        </dgm:presLayoutVars>
      </dgm:prSet>
      <dgm:spPr/>
    </dgm:pt>
  </dgm:ptLst>
  <dgm:cxnLst>
    <dgm:cxn modelId="{4EC77318-63E2-4E50-8584-A26435FE73EB}" type="presOf" srcId="{2D497948-DE9A-4522-B1C0-A4EF42E12F0F}" destId="{004EECC6-F210-4400-A795-815E19D0015C}" srcOrd="0" destOrd="0" presId="urn:microsoft.com/office/officeart/2005/8/layout/list1"/>
    <dgm:cxn modelId="{ACCFDD21-AFB4-40A5-946D-19733277A670}" type="presOf" srcId="{2D497948-DE9A-4522-B1C0-A4EF42E12F0F}" destId="{E40632DE-DDF5-45A4-A465-93FD13C554D8}" srcOrd="1" destOrd="0" presId="urn:microsoft.com/office/officeart/2005/8/layout/list1"/>
    <dgm:cxn modelId="{BF845538-8B51-4F14-ACBE-FDD78C4B73B7}" srcId="{8CC5146E-CD00-4C2C-BFA7-FBD176C9076C}" destId="{2D497948-DE9A-4522-B1C0-A4EF42E12F0F}" srcOrd="2" destOrd="0" parTransId="{3B18D261-9BC6-49AE-B420-729B2D66F85A}" sibTransId="{27985251-0B17-45DD-B6D7-1ADC1197318A}"/>
    <dgm:cxn modelId="{3EB1F66A-37A4-43DA-82A0-BF49654A3AA4}" srcId="{8CC5146E-CD00-4C2C-BFA7-FBD176C9076C}" destId="{D114491B-8578-4A48-BD28-2EB0B8FE6A5F}" srcOrd="0" destOrd="0" parTransId="{3E9B8F18-03FE-48AD-8552-D8299B6161C5}" sibTransId="{8776113B-98F5-43A4-AE84-E962CBE5D717}"/>
    <dgm:cxn modelId="{4509D083-5491-4168-B8A4-BFB23E233DAD}" srcId="{8CC5146E-CD00-4C2C-BFA7-FBD176C9076C}" destId="{A4B28B35-64CF-4216-9575-DB9E0B19CB41}" srcOrd="1" destOrd="0" parTransId="{8D863145-0B91-4C0D-B884-199FC4735CED}" sibTransId="{4857761B-7D38-4AF2-A25C-1BDDB9ED9B81}"/>
    <dgm:cxn modelId="{E57851A6-AE1C-409F-9A2C-89E03E93F728}" type="presOf" srcId="{D114491B-8578-4A48-BD28-2EB0B8FE6A5F}" destId="{F63D7F1A-D83D-43A6-B8AB-E1DAFF6B9DB1}" srcOrd="0" destOrd="0" presId="urn:microsoft.com/office/officeart/2005/8/layout/list1"/>
    <dgm:cxn modelId="{12F4E7BF-83CD-4B15-8274-655418CF8DF6}" type="presOf" srcId="{8CC5146E-CD00-4C2C-BFA7-FBD176C9076C}" destId="{303F295D-CEAE-4ECB-8F29-69BBA07B6E24}" srcOrd="0" destOrd="0" presId="urn:microsoft.com/office/officeart/2005/8/layout/list1"/>
    <dgm:cxn modelId="{F8A6C6E4-5F87-48DF-9E59-8C0153E3F2EA}" type="presOf" srcId="{A4B28B35-64CF-4216-9575-DB9E0B19CB41}" destId="{F8F5A6C2-07BD-4056-A476-1AC493BF7176}" srcOrd="1" destOrd="0" presId="urn:microsoft.com/office/officeart/2005/8/layout/list1"/>
    <dgm:cxn modelId="{1D1166EC-9B02-4FB0-88B7-5712A6BE0D89}" type="presOf" srcId="{D114491B-8578-4A48-BD28-2EB0B8FE6A5F}" destId="{107F8AD4-0E87-464C-81D2-B86F55D24B8F}" srcOrd="1" destOrd="0" presId="urn:microsoft.com/office/officeart/2005/8/layout/list1"/>
    <dgm:cxn modelId="{72ED82EC-4F75-4CFC-B5A3-685803C9C5ED}" type="presOf" srcId="{A4B28B35-64CF-4216-9575-DB9E0B19CB41}" destId="{C1E63840-B15B-4658-A053-F7764127C031}" srcOrd="0" destOrd="0" presId="urn:microsoft.com/office/officeart/2005/8/layout/list1"/>
    <dgm:cxn modelId="{106DE0EE-70FA-4BB1-8F9F-B30F5C3C9DAC}" type="presParOf" srcId="{303F295D-CEAE-4ECB-8F29-69BBA07B6E24}" destId="{C0FD445B-1F27-460E-9FE2-AFF4AAF7BE9B}" srcOrd="0" destOrd="0" presId="urn:microsoft.com/office/officeart/2005/8/layout/list1"/>
    <dgm:cxn modelId="{09DDAC08-0981-4A1D-A30F-FC30F95EF868}" type="presParOf" srcId="{C0FD445B-1F27-460E-9FE2-AFF4AAF7BE9B}" destId="{F63D7F1A-D83D-43A6-B8AB-E1DAFF6B9DB1}" srcOrd="0" destOrd="0" presId="urn:microsoft.com/office/officeart/2005/8/layout/list1"/>
    <dgm:cxn modelId="{05993BBC-849B-405A-AA78-FBD3522E466E}" type="presParOf" srcId="{C0FD445B-1F27-460E-9FE2-AFF4AAF7BE9B}" destId="{107F8AD4-0E87-464C-81D2-B86F55D24B8F}" srcOrd="1" destOrd="0" presId="urn:microsoft.com/office/officeart/2005/8/layout/list1"/>
    <dgm:cxn modelId="{896B3BDD-4F16-4DD9-B600-6D631EAFD30D}" type="presParOf" srcId="{303F295D-CEAE-4ECB-8F29-69BBA07B6E24}" destId="{C9C99ECC-BC00-4B6F-A2E0-BFB9D0F74FFF}" srcOrd="1" destOrd="0" presId="urn:microsoft.com/office/officeart/2005/8/layout/list1"/>
    <dgm:cxn modelId="{1A6E19FF-7E37-480A-A61D-75F83C4508CA}" type="presParOf" srcId="{303F295D-CEAE-4ECB-8F29-69BBA07B6E24}" destId="{09C39CBE-C9C2-42E1-B5E7-2D7B5FBE278B}" srcOrd="2" destOrd="0" presId="urn:microsoft.com/office/officeart/2005/8/layout/list1"/>
    <dgm:cxn modelId="{3D799B66-C224-4729-9E36-2C68E0BFCA45}" type="presParOf" srcId="{303F295D-CEAE-4ECB-8F29-69BBA07B6E24}" destId="{203C4690-249B-4996-8BFC-4A1A1BE173C9}" srcOrd="3" destOrd="0" presId="urn:microsoft.com/office/officeart/2005/8/layout/list1"/>
    <dgm:cxn modelId="{A8527839-3106-498D-81B5-04D5EAAF7DDF}" type="presParOf" srcId="{303F295D-CEAE-4ECB-8F29-69BBA07B6E24}" destId="{2AF9D3E3-9ECB-4113-B650-54311F11403D}" srcOrd="4" destOrd="0" presId="urn:microsoft.com/office/officeart/2005/8/layout/list1"/>
    <dgm:cxn modelId="{ECD2BBCD-17A7-4F6B-9D66-332DF82F1E95}" type="presParOf" srcId="{2AF9D3E3-9ECB-4113-B650-54311F11403D}" destId="{C1E63840-B15B-4658-A053-F7764127C031}" srcOrd="0" destOrd="0" presId="urn:microsoft.com/office/officeart/2005/8/layout/list1"/>
    <dgm:cxn modelId="{FE8D0C35-0A4C-4258-8C6B-CE2FCE4479D3}" type="presParOf" srcId="{2AF9D3E3-9ECB-4113-B650-54311F11403D}" destId="{F8F5A6C2-07BD-4056-A476-1AC493BF7176}" srcOrd="1" destOrd="0" presId="urn:microsoft.com/office/officeart/2005/8/layout/list1"/>
    <dgm:cxn modelId="{FB01ABCB-FA6D-48A5-8CCE-6ABAB24684F5}" type="presParOf" srcId="{303F295D-CEAE-4ECB-8F29-69BBA07B6E24}" destId="{BA918468-270B-4B58-AB85-5343B648C028}" srcOrd="5" destOrd="0" presId="urn:microsoft.com/office/officeart/2005/8/layout/list1"/>
    <dgm:cxn modelId="{DBB0B14B-2F1F-4531-A04A-DE77875D6FC7}" type="presParOf" srcId="{303F295D-CEAE-4ECB-8F29-69BBA07B6E24}" destId="{E3AF76AB-2509-4300-B083-147E7ED9273E}" srcOrd="6" destOrd="0" presId="urn:microsoft.com/office/officeart/2005/8/layout/list1"/>
    <dgm:cxn modelId="{B07BE5AD-194E-4972-957C-7D170D1C303F}" type="presParOf" srcId="{303F295D-CEAE-4ECB-8F29-69BBA07B6E24}" destId="{659C0130-F226-486B-8531-57B207C9ECBC}" srcOrd="7" destOrd="0" presId="urn:microsoft.com/office/officeart/2005/8/layout/list1"/>
    <dgm:cxn modelId="{094F69C6-EC16-42B2-A076-A61CD3AAA253}" type="presParOf" srcId="{303F295D-CEAE-4ECB-8F29-69BBA07B6E24}" destId="{D6B5D517-ABB8-441F-8F60-C5BB66D10BE7}" srcOrd="8" destOrd="0" presId="urn:microsoft.com/office/officeart/2005/8/layout/list1"/>
    <dgm:cxn modelId="{35C42523-FE25-43C2-A8A3-F2A06E562174}" type="presParOf" srcId="{D6B5D517-ABB8-441F-8F60-C5BB66D10BE7}" destId="{004EECC6-F210-4400-A795-815E19D0015C}" srcOrd="0" destOrd="0" presId="urn:microsoft.com/office/officeart/2005/8/layout/list1"/>
    <dgm:cxn modelId="{99F2ED28-7705-4BD3-9533-F7E527CB965D}" type="presParOf" srcId="{D6B5D517-ABB8-441F-8F60-C5BB66D10BE7}" destId="{E40632DE-DDF5-45A4-A465-93FD13C554D8}" srcOrd="1" destOrd="0" presId="urn:microsoft.com/office/officeart/2005/8/layout/list1"/>
    <dgm:cxn modelId="{A3A638DA-B1D2-4254-9893-0DDE2B39B789}" type="presParOf" srcId="{303F295D-CEAE-4ECB-8F29-69BBA07B6E24}" destId="{9AEEA592-BDD0-4AD8-B89E-98A1A0E570A7}" srcOrd="9" destOrd="0" presId="urn:microsoft.com/office/officeart/2005/8/layout/list1"/>
    <dgm:cxn modelId="{A096828C-B779-48DD-86FF-A45FEBB2BE5F}" type="presParOf" srcId="{303F295D-CEAE-4ECB-8F29-69BBA07B6E24}" destId="{B8F9BFE9-1F60-44AB-9462-1107935CB84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C5146E-CD00-4C2C-BFA7-FBD176C9076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D114491B-8578-4A48-BD28-2EB0B8FE6A5F}">
      <dgm:prSet phldrT="[Text]"/>
      <dgm:spPr/>
      <dgm:t>
        <a:bodyPr/>
        <a:lstStyle/>
        <a:p>
          <a:r>
            <a:rPr lang="en-GB" dirty="0"/>
            <a:t>Dynamic shadows and lighting allow greater realism</a:t>
          </a:r>
        </a:p>
      </dgm:t>
    </dgm:pt>
    <dgm:pt modelId="{3E9B8F18-03FE-48AD-8552-D8299B6161C5}" type="parTrans" cxnId="{3EB1F66A-37A4-43DA-82A0-BF49654A3AA4}">
      <dgm:prSet/>
      <dgm:spPr/>
      <dgm:t>
        <a:bodyPr/>
        <a:lstStyle/>
        <a:p>
          <a:endParaRPr lang="en-GB"/>
        </a:p>
      </dgm:t>
    </dgm:pt>
    <dgm:pt modelId="{8776113B-98F5-43A4-AE84-E962CBE5D717}" type="sibTrans" cxnId="{3EB1F66A-37A4-43DA-82A0-BF49654A3AA4}">
      <dgm:prSet/>
      <dgm:spPr/>
      <dgm:t>
        <a:bodyPr/>
        <a:lstStyle/>
        <a:p>
          <a:endParaRPr lang="en-GB"/>
        </a:p>
      </dgm:t>
    </dgm:pt>
    <dgm:pt modelId="{A4B28B35-64CF-4216-9575-DB9E0B19CB41}">
      <dgm:prSet phldrT="[Text]"/>
      <dgm:spPr/>
      <dgm:t>
        <a:bodyPr/>
        <a:lstStyle/>
        <a:p>
          <a:r>
            <a:rPr lang="en-GB" dirty="0"/>
            <a:t>Much more code control</a:t>
          </a:r>
        </a:p>
      </dgm:t>
    </dgm:pt>
    <dgm:pt modelId="{8D863145-0B91-4C0D-B884-199FC4735CED}" type="parTrans" cxnId="{4509D083-5491-4168-B8A4-BFB23E233DAD}">
      <dgm:prSet/>
      <dgm:spPr/>
      <dgm:t>
        <a:bodyPr/>
        <a:lstStyle/>
        <a:p>
          <a:endParaRPr lang="en-GB"/>
        </a:p>
      </dgm:t>
    </dgm:pt>
    <dgm:pt modelId="{4857761B-7D38-4AF2-A25C-1BDDB9ED9B81}" type="sibTrans" cxnId="{4509D083-5491-4168-B8A4-BFB23E233DAD}">
      <dgm:prSet/>
      <dgm:spPr/>
      <dgm:t>
        <a:bodyPr/>
        <a:lstStyle/>
        <a:p>
          <a:endParaRPr lang="en-GB"/>
        </a:p>
      </dgm:t>
    </dgm:pt>
    <dgm:pt modelId="{2D497948-DE9A-4522-B1C0-A4EF42E12F0F}">
      <dgm:prSet phldrT="[Text]"/>
      <dgm:spPr/>
      <dgm:t>
        <a:bodyPr/>
        <a:lstStyle/>
        <a:p>
          <a:r>
            <a:rPr lang="en-GB" dirty="0"/>
            <a:t>Looks more consistent than static</a:t>
          </a:r>
        </a:p>
      </dgm:t>
    </dgm:pt>
    <dgm:pt modelId="{3B18D261-9BC6-49AE-B420-729B2D66F85A}" type="parTrans" cxnId="{BF845538-8B51-4F14-ACBE-FDD78C4B73B7}">
      <dgm:prSet/>
      <dgm:spPr/>
      <dgm:t>
        <a:bodyPr/>
        <a:lstStyle/>
        <a:p>
          <a:endParaRPr lang="en-GB"/>
        </a:p>
      </dgm:t>
    </dgm:pt>
    <dgm:pt modelId="{27985251-0B17-45DD-B6D7-1ADC1197318A}" type="sibTrans" cxnId="{BF845538-8B51-4F14-ACBE-FDD78C4B73B7}">
      <dgm:prSet/>
      <dgm:spPr/>
      <dgm:t>
        <a:bodyPr/>
        <a:lstStyle/>
        <a:p>
          <a:endParaRPr lang="en-GB"/>
        </a:p>
      </dgm:t>
    </dgm:pt>
    <dgm:pt modelId="{303F295D-CEAE-4ECB-8F29-69BBA07B6E24}" type="pres">
      <dgm:prSet presAssocID="{8CC5146E-CD00-4C2C-BFA7-FBD176C9076C}" presName="linear" presStyleCnt="0">
        <dgm:presLayoutVars>
          <dgm:dir/>
          <dgm:animLvl val="lvl"/>
          <dgm:resizeHandles val="exact"/>
        </dgm:presLayoutVars>
      </dgm:prSet>
      <dgm:spPr/>
    </dgm:pt>
    <dgm:pt modelId="{C0FD445B-1F27-460E-9FE2-AFF4AAF7BE9B}" type="pres">
      <dgm:prSet presAssocID="{D114491B-8578-4A48-BD28-2EB0B8FE6A5F}" presName="parentLin" presStyleCnt="0"/>
      <dgm:spPr/>
    </dgm:pt>
    <dgm:pt modelId="{F63D7F1A-D83D-43A6-B8AB-E1DAFF6B9DB1}" type="pres">
      <dgm:prSet presAssocID="{D114491B-8578-4A48-BD28-2EB0B8FE6A5F}" presName="parentLeftMargin" presStyleLbl="node1" presStyleIdx="0" presStyleCnt="3"/>
      <dgm:spPr/>
    </dgm:pt>
    <dgm:pt modelId="{107F8AD4-0E87-464C-81D2-B86F55D24B8F}" type="pres">
      <dgm:prSet presAssocID="{D114491B-8578-4A48-BD28-2EB0B8FE6A5F}" presName="parentText" presStyleLbl="node1" presStyleIdx="0" presStyleCnt="3">
        <dgm:presLayoutVars>
          <dgm:chMax val="0"/>
          <dgm:bulletEnabled val="1"/>
        </dgm:presLayoutVars>
      </dgm:prSet>
      <dgm:spPr/>
    </dgm:pt>
    <dgm:pt modelId="{C9C99ECC-BC00-4B6F-A2E0-BFB9D0F74FFF}" type="pres">
      <dgm:prSet presAssocID="{D114491B-8578-4A48-BD28-2EB0B8FE6A5F}" presName="negativeSpace" presStyleCnt="0"/>
      <dgm:spPr/>
    </dgm:pt>
    <dgm:pt modelId="{09C39CBE-C9C2-42E1-B5E7-2D7B5FBE278B}" type="pres">
      <dgm:prSet presAssocID="{D114491B-8578-4A48-BD28-2EB0B8FE6A5F}" presName="childText" presStyleLbl="conFgAcc1" presStyleIdx="0" presStyleCnt="3">
        <dgm:presLayoutVars>
          <dgm:bulletEnabled val="1"/>
        </dgm:presLayoutVars>
      </dgm:prSet>
      <dgm:spPr/>
    </dgm:pt>
    <dgm:pt modelId="{203C4690-249B-4996-8BFC-4A1A1BE173C9}" type="pres">
      <dgm:prSet presAssocID="{8776113B-98F5-43A4-AE84-E962CBE5D717}" presName="spaceBetweenRectangles" presStyleCnt="0"/>
      <dgm:spPr/>
    </dgm:pt>
    <dgm:pt modelId="{2AF9D3E3-9ECB-4113-B650-54311F11403D}" type="pres">
      <dgm:prSet presAssocID="{A4B28B35-64CF-4216-9575-DB9E0B19CB41}" presName="parentLin" presStyleCnt="0"/>
      <dgm:spPr/>
    </dgm:pt>
    <dgm:pt modelId="{C1E63840-B15B-4658-A053-F7764127C031}" type="pres">
      <dgm:prSet presAssocID="{A4B28B35-64CF-4216-9575-DB9E0B19CB41}" presName="parentLeftMargin" presStyleLbl="node1" presStyleIdx="0" presStyleCnt="3"/>
      <dgm:spPr/>
    </dgm:pt>
    <dgm:pt modelId="{F8F5A6C2-07BD-4056-A476-1AC493BF7176}" type="pres">
      <dgm:prSet presAssocID="{A4B28B35-64CF-4216-9575-DB9E0B19CB41}" presName="parentText" presStyleLbl="node1" presStyleIdx="1" presStyleCnt="3">
        <dgm:presLayoutVars>
          <dgm:chMax val="0"/>
          <dgm:bulletEnabled val="1"/>
        </dgm:presLayoutVars>
      </dgm:prSet>
      <dgm:spPr/>
    </dgm:pt>
    <dgm:pt modelId="{BA918468-270B-4B58-AB85-5343B648C028}" type="pres">
      <dgm:prSet presAssocID="{A4B28B35-64CF-4216-9575-DB9E0B19CB41}" presName="negativeSpace" presStyleCnt="0"/>
      <dgm:spPr/>
    </dgm:pt>
    <dgm:pt modelId="{E3AF76AB-2509-4300-B083-147E7ED9273E}" type="pres">
      <dgm:prSet presAssocID="{A4B28B35-64CF-4216-9575-DB9E0B19CB41}" presName="childText" presStyleLbl="conFgAcc1" presStyleIdx="1" presStyleCnt="3">
        <dgm:presLayoutVars>
          <dgm:bulletEnabled val="1"/>
        </dgm:presLayoutVars>
      </dgm:prSet>
      <dgm:spPr/>
    </dgm:pt>
    <dgm:pt modelId="{659C0130-F226-486B-8531-57B207C9ECBC}" type="pres">
      <dgm:prSet presAssocID="{4857761B-7D38-4AF2-A25C-1BDDB9ED9B81}" presName="spaceBetweenRectangles" presStyleCnt="0"/>
      <dgm:spPr/>
    </dgm:pt>
    <dgm:pt modelId="{D6B5D517-ABB8-441F-8F60-C5BB66D10BE7}" type="pres">
      <dgm:prSet presAssocID="{2D497948-DE9A-4522-B1C0-A4EF42E12F0F}" presName="parentLin" presStyleCnt="0"/>
      <dgm:spPr/>
    </dgm:pt>
    <dgm:pt modelId="{004EECC6-F210-4400-A795-815E19D0015C}" type="pres">
      <dgm:prSet presAssocID="{2D497948-DE9A-4522-B1C0-A4EF42E12F0F}" presName="parentLeftMargin" presStyleLbl="node1" presStyleIdx="1" presStyleCnt="3"/>
      <dgm:spPr/>
    </dgm:pt>
    <dgm:pt modelId="{E40632DE-DDF5-45A4-A465-93FD13C554D8}" type="pres">
      <dgm:prSet presAssocID="{2D497948-DE9A-4522-B1C0-A4EF42E12F0F}" presName="parentText" presStyleLbl="node1" presStyleIdx="2" presStyleCnt="3">
        <dgm:presLayoutVars>
          <dgm:chMax val="0"/>
          <dgm:bulletEnabled val="1"/>
        </dgm:presLayoutVars>
      </dgm:prSet>
      <dgm:spPr/>
    </dgm:pt>
    <dgm:pt modelId="{9AEEA592-BDD0-4AD8-B89E-98A1A0E570A7}" type="pres">
      <dgm:prSet presAssocID="{2D497948-DE9A-4522-B1C0-A4EF42E12F0F}" presName="negativeSpace" presStyleCnt="0"/>
      <dgm:spPr/>
    </dgm:pt>
    <dgm:pt modelId="{B8F9BFE9-1F60-44AB-9462-1107935CB84A}" type="pres">
      <dgm:prSet presAssocID="{2D497948-DE9A-4522-B1C0-A4EF42E12F0F}" presName="childText" presStyleLbl="conFgAcc1" presStyleIdx="2" presStyleCnt="3">
        <dgm:presLayoutVars>
          <dgm:bulletEnabled val="1"/>
        </dgm:presLayoutVars>
      </dgm:prSet>
      <dgm:spPr/>
    </dgm:pt>
  </dgm:ptLst>
  <dgm:cxnLst>
    <dgm:cxn modelId="{5DEB4926-C9D9-46A0-B1FC-0D1AC9976FA2}" type="presOf" srcId="{2D497948-DE9A-4522-B1C0-A4EF42E12F0F}" destId="{004EECC6-F210-4400-A795-815E19D0015C}" srcOrd="0" destOrd="0" presId="urn:microsoft.com/office/officeart/2005/8/layout/list1"/>
    <dgm:cxn modelId="{BF845538-8B51-4F14-ACBE-FDD78C4B73B7}" srcId="{8CC5146E-CD00-4C2C-BFA7-FBD176C9076C}" destId="{2D497948-DE9A-4522-B1C0-A4EF42E12F0F}" srcOrd="2" destOrd="0" parTransId="{3B18D261-9BC6-49AE-B420-729B2D66F85A}" sibTransId="{27985251-0B17-45DD-B6D7-1ADC1197318A}"/>
    <dgm:cxn modelId="{3EB1F66A-37A4-43DA-82A0-BF49654A3AA4}" srcId="{8CC5146E-CD00-4C2C-BFA7-FBD176C9076C}" destId="{D114491B-8578-4A48-BD28-2EB0B8FE6A5F}" srcOrd="0" destOrd="0" parTransId="{3E9B8F18-03FE-48AD-8552-D8299B6161C5}" sibTransId="{8776113B-98F5-43A4-AE84-E962CBE5D717}"/>
    <dgm:cxn modelId="{4F726F73-0B83-4F10-B1B6-3B411F63C013}" type="presOf" srcId="{2D497948-DE9A-4522-B1C0-A4EF42E12F0F}" destId="{E40632DE-DDF5-45A4-A465-93FD13C554D8}" srcOrd="1" destOrd="0" presId="urn:microsoft.com/office/officeart/2005/8/layout/list1"/>
    <dgm:cxn modelId="{4509D083-5491-4168-B8A4-BFB23E233DAD}" srcId="{8CC5146E-CD00-4C2C-BFA7-FBD176C9076C}" destId="{A4B28B35-64CF-4216-9575-DB9E0B19CB41}" srcOrd="1" destOrd="0" parTransId="{8D863145-0B91-4C0D-B884-199FC4735CED}" sibTransId="{4857761B-7D38-4AF2-A25C-1BDDB9ED9B81}"/>
    <dgm:cxn modelId="{5D6C6AA8-F5ED-414A-ACC1-D5720ABA2D65}" type="presOf" srcId="{D114491B-8578-4A48-BD28-2EB0B8FE6A5F}" destId="{F63D7F1A-D83D-43A6-B8AB-E1DAFF6B9DB1}" srcOrd="0" destOrd="0" presId="urn:microsoft.com/office/officeart/2005/8/layout/list1"/>
    <dgm:cxn modelId="{513623AB-6DE1-4F7B-8089-D0427527D555}" type="presOf" srcId="{A4B28B35-64CF-4216-9575-DB9E0B19CB41}" destId="{C1E63840-B15B-4658-A053-F7764127C031}" srcOrd="0" destOrd="0" presId="urn:microsoft.com/office/officeart/2005/8/layout/list1"/>
    <dgm:cxn modelId="{FE67C6B5-2921-4AC0-94BE-88DA27C131A6}" type="presOf" srcId="{A4B28B35-64CF-4216-9575-DB9E0B19CB41}" destId="{F8F5A6C2-07BD-4056-A476-1AC493BF7176}" srcOrd="1" destOrd="0" presId="urn:microsoft.com/office/officeart/2005/8/layout/list1"/>
    <dgm:cxn modelId="{2B437FB7-A23C-40DA-A282-475E307DF5AA}" type="presOf" srcId="{8CC5146E-CD00-4C2C-BFA7-FBD176C9076C}" destId="{303F295D-CEAE-4ECB-8F29-69BBA07B6E24}" srcOrd="0" destOrd="0" presId="urn:microsoft.com/office/officeart/2005/8/layout/list1"/>
    <dgm:cxn modelId="{D8350BF4-D7A7-420C-883F-1655C753723E}" type="presOf" srcId="{D114491B-8578-4A48-BD28-2EB0B8FE6A5F}" destId="{107F8AD4-0E87-464C-81D2-B86F55D24B8F}" srcOrd="1" destOrd="0" presId="urn:microsoft.com/office/officeart/2005/8/layout/list1"/>
    <dgm:cxn modelId="{EC808CAF-3859-46ED-9E74-033B94EF27CC}" type="presParOf" srcId="{303F295D-CEAE-4ECB-8F29-69BBA07B6E24}" destId="{C0FD445B-1F27-460E-9FE2-AFF4AAF7BE9B}" srcOrd="0" destOrd="0" presId="urn:microsoft.com/office/officeart/2005/8/layout/list1"/>
    <dgm:cxn modelId="{2CFB02DC-15B0-47E4-A803-BDCFF190F1AF}" type="presParOf" srcId="{C0FD445B-1F27-460E-9FE2-AFF4AAF7BE9B}" destId="{F63D7F1A-D83D-43A6-B8AB-E1DAFF6B9DB1}" srcOrd="0" destOrd="0" presId="urn:microsoft.com/office/officeart/2005/8/layout/list1"/>
    <dgm:cxn modelId="{0AC39819-F8F1-41FB-BE06-ED3FE75F65C5}" type="presParOf" srcId="{C0FD445B-1F27-460E-9FE2-AFF4AAF7BE9B}" destId="{107F8AD4-0E87-464C-81D2-B86F55D24B8F}" srcOrd="1" destOrd="0" presId="urn:microsoft.com/office/officeart/2005/8/layout/list1"/>
    <dgm:cxn modelId="{BE1A9E83-59B3-4C7A-80D3-2066AC9D1E2C}" type="presParOf" srcId="{303F295D-CEAE-4ECB-8F29-69BBA07B6E24}" destId="{C9C99ECC-BC00-4B6F-A2E0-BFB9D0F74FFF}" srcOrd="1" destOrd="0" presId="urn:microsoft.com/office/officeart/2005/8/layout/list1"/>
    <dgm:cxn modelId="{270AC3A1-37DD-4712-949C-992111031C18}" type="presParOf" srcId="{303F295D-CEAE-4ECB-8F29-69BBA07B6E24}" destId="{09C39CBE-C9C2-42E1-B5E7-2D7B5FBE278B}" srcOrd="2" destOrd="0" presId="urn:microsoft.com/office/officeart/2005/8/layout/list1"/>
    <dgm:cxn modelId="{A966C6AF-DF16-4BFA-8A5F-63565D5A9E19}" type="presParOf" srcId="{303F295D-CEAE-4ECB-8F29-69BBA07B6E24}" destId="{203C4690-249B-4996-8BFC-4A1A1BE173C9}" srcOrd="3" destOrd="0" presId="urn:microsoft.com/office/officeart/2005/8/layout/list1"/>
    <dgm:cxn modelId="{761CA4E3-5BCD-406D-BCF2-82D44936F237}" type="presParOf" srcId="{303F295D-CEAE-4ECB-8F29-69BBA07B6E24}" destId="{2AF9D3E3-9ECB-4113-B650-54311F11403D}" srcOrd="4" destOrd="0" presId="urn:microsoft.com/office/officeart/2005/8/layout/list1"/>
    <dgm:cxn modelId="{FD60611C-E23D-4989-A9BC-7B4C5AEA5356}" type="presParOf" srcId="{2AF9D3E3-9ECB-4113-B650-54311F11403D}" destId="{C1E63840-B15B-4658-A053-F7764127C031}" srcOrd="0" destOrd="0" presId="urn:microsoft.com/office/officeart/2005/8/layout/list1"/>
    <dgm:cxn modelId="{696876CC-9226-4FD3-92B2-516A2F5F39FC}" type="presParOf" srcId="{2AF9D3E3-9ECB-4113-B650-54311F11403D}" destId="{F8F5A6C2-07BD-4056-A476-1AC493BF7176}" srcOrd="1" destOrd="0" presId="urn:microsoft.com/office/officeart/2005/8/layout/list1"/>
    <dgm:cxn modelId="{F586393A-F4D0-4EC4-B5FB-2EDF2D730788}" type="presParOf" srcId="{303F295D-CEAE-4ECB-8F29-69BBA07B6E24}" destId="{BA918468-270B-4B58-AB85-5343B648C028}" srcOrd="5" destOrd="0" presId="urn:microsoft.com/office/officeart/2005/8/layout/list1"/>
    <dgm:cxn modelId="{8B905944-1B86-4E15-AD27-DBABDFEB45F3}" type="presParOf" srcId="{303F295D-CEAE-4ECB-8F29-69BBA07B6E24}" destId="{E3AF76AB-2509-4300-B083-147E7ED9273E}" srcOrd="6" destOrd="0" presId="urn:microsoft.com/office/officeart/2005/8/layout/list1"/>
    <dgm:cxn modelId="{E008A783-4454-4745-8AA5-6A10AA6A41DF}" type="presParOf" srcId="{303F295D-CEAE-4ECB-8F29-69BBA07B6E24}" destId="{659C0130-F226-486B-8531-57B207C9ECBC}" srcOrd="7" destOrd="0" presId="urn:microsoft.com/office/officeart/2005/8/layout/list1"/>
    <dgm:cxn modelId="{9E586F9B-2A24-44D1-B58A-C3A6775C3219}" type="presParOf" srcId="{303F295D-CEAE-4ECB-8F29-69BBA07B6E24}" destId="{D6B5D517-ABB8-441F-8F60-C5BB66D10BE7}" srcOrd="8" destOrd="0" presId="urn:microsoft.com/office/officeart/2005/8/layout/list1"/>
    <dgm:cxn modelId="{09B6FA94-FDE3-42A7-AA4D-1D5E21F3F07A}" type="presParOf" srcId="{D6B5D517-ABB8-441F-8F60-C5BB66D10BE7}" destId="{004EECC6-F210-4400-A795-815E19D0015C}" srcOrd="0" destOrd="0" presId="urn:microsoft.com/office/officeart/2005/8/layout/list1"/>
    <dgm:cxn modelId="{3FD317F4-5B19-45F0-B65C-1C7F58255A1E}" type="presParOf" srcId="{D6B5D517-ABB8-441F-8F60-C5BB66D10BE7}" destId="{E40632DE-DDF5-45A4-A465-93FD13C554D8}" srcOrd="1" destOrd="0" presId="urn:microsoft.com/office/officeart/2005/8/layout/list1"/>
    <dgm:cxn modelId="{5D3F8A4A-3AC3-400F-B67D-56A99A796D34}" type="presParOf" srcId="{303F295D-CEAE-4ECB-8F29-69BBA07B6E24}" destId="{9AEEA592-BDD0-4AD8-B89E-98A1A0E570A7}" srcOrd="9" destOrd="0" presId="urn:microsoft.com/office/officeart/2005/8/layout/list1"/>
    <dgm:cxn modelId="{C1DB668A-8A7A-4E2B-A4B1-3F8B69D422B7}" type="presParOf" srcId="{303F295D-CEAE-4ECB-8F29-69BBA07B6E24}" destId="{B8F9BFE9-1F60-44AB-9462-1107935CB84A}"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39CBE-C9C2-42E1-B5E7-2D7B5FBE278B}">
      <dsp:nvSpPr>
        <dsp:cNvPr id="0" name=""/>
        <dsp:cNvSpPr/>
      </dsp:nvSpPr>
      <dsp:spPr>
        <a:xfrm>
          <a:off x="0" y="848997"/>
          <a:ext cx="5129212"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7F8AD4-0E87-464C-81D2-B86F55D24B8F}">
      <dsp:nvSpPr>
        <dsp:cNvPr id="0" name=""/>
        <dsp:cNvSpPr/>
      </dsp:nvSpPr>
      <dsp:spPr>
        <a:xfrm>
          <a:off x="256460" y="657117"/>
          <a:ext cx="359044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710" tIns="0" rIns="135710" bIns="0" numCol="1" spcCol="1270" anchor="ctr" anchorCtr="0">
          <a:noAutofit/>
        </a:bodyPr>
        <a:lstStyle/>
        <a:p>
          <a:pPr marL="0" lvl="0" indent="0" algn="l" defTabSz="577850">
            <a:lnSpc>
              <a:spcPct val="90000"/>
            </a:lnSpc>
            <a:spcBef>
              <a:spcPct val="0"/>
            </a:spcBef>
            <a:spcAft>
              <a:spcPct val="35000"/>
            </a:spcAft>
            <a:buNone/>
          </a:pPr>
          <a:r>
            <a:rPr lang="en-GB" sz="1300" kern="1200" dirty="0"/>
            <a:t>Increased render performance</a:t>
          </a:r>
        </a:p>
      </dsp:txBody>
      <dsp:txXfrm>
        <a:off x="275194" y="675851"/>
        <a:ext cx="3552981" cy="346292"/>
      </dsp:txXfrm>
    </dsp:sp>
    <dsp:sp modelId="{E3AF76AB-2509-4300-B083-147E7ED9273E}">
      <dsp:nvSpPr>
        <dsp:cNvPr id="0" name=""/>
        <dsp:cNvSpPr/>
      </dsp:nvSpPr>
      <dsp:spPr>
        <a:xfrm>
          <a:off x="0" y="1438677"/>
          <a:ext cx="5129212"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F5A6C2-07BD-4056-A476-1AC493BF7176}">
      <dsp:nvSpPr>
        <dsp:cNvPr id="0" name=""/>
        <dsp:cNvSpPr/>
      </dsp:nvSpPr>
      <dsp:spPr>
        <a:xfrm>
          <a:off x="256460" y="1246797"/>
          <a:ext cx="359044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710" tIns="0" rIns="135710" bIns="0" numCol="1" spcCol="1270" anchor="ctr" anchorCtr="0">
          <a:noAutofit/>
        </a:bodyPr>
        <a:lstStyle/>
        <a:p>
          <a:pPr marL="0" lvl="0" indent="0" algn="l" defTabSz="577850">
            <a:lnSpc>
              <a:spcPct val="90000"/>
            </a:lnSpc>
            <a:spcBef>
              <a:spcPct val="0"/>
            </a:spcBef>
            <a:spcAft>
              <a:spcPct val="35000"/>
            </a:spcAft>
            <a:buNone/>
          </a:pPr>
          <a:r>
            <a:rPr lang="en-GB" sz="1300" kern="1200" dirty="0"/>
            <a:t>Ambient occlusion allows increased complexity</a:t>
          </a:r>
        </a:p>
      </dsp:txBody>
      <dsp:txXfrm>
        <a:off x="275194" y="1265531"/>
        <a:ext cx="3552981" cy="346292"/>
      </dsp:txXfrm>
    </dsp:sp>
    <dsp:sp modelId="{B8F9BFE9-1F60-44AB-9462-1107935CB84A}">
      <dsp:nvSpPr>
        <dsp:cNvPr id="0" name=""/>
        <dsp:cNvSpPr/>
      </dsp:nvSpPr>
      <dsp:spPr>
        <a:xfrm>
          <a:off x="0" y="2028357"/>
          <a:ext cx="5129212" cy="32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0632DE-DDF5-45A4-A465-93FD13C554D8}">
      <dsp:nvSpPr>
        <dsp:cNvPr id="0" name=""/>
        <dsp:cNvSpPr/>
      </dsp:nvSpPr>
      <dsp:spPr>
        <a:xfrm>
          <a:off x="256460" y="1836477"/>
          <a:ext cx="3590449" cy="3837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710" tIns="0" rIns="135710" bIns="0" numCol="1" spcCol="1270" anchor="ctr" anchorCtr="0">
          <a:noAutofit/>
        </a:bodyPr>
        <a:lstStyle/>
        <a:p>
          <a:pPr marL="0" lvl="0" indent="0" algn="l" defTabSz="577850">
            <a:lnSpc>
              <a:spcPct val="90000"/>
            </a:lnSpc>
            <a:spcBef>
              <a:spcPct val="0"/>
            </a:spcBef>
            <a:spcAft>
              <a:spcPct val="35000"/>
            </a:spcAft>
            <a:buNone/>
          </a:pPr>
          <a:r>
            <a:rPr lang="en-GB" sz="1300" kern="1200" dirty="0"/>
            <a:t>Typically looks better than dynamic</a:t>
          </a:r>
        </a:p>
      </dsp:txBody>
      <dsp:txXfrm>
        <a:off x="275194" y="1855211"/>
        <a:ext cx="355298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39CBE-C9C2-42E1-B5E7-2D7B5FBE278B}">
      <dsp:nvSpPr>
        <dsp:cNvPr id="0" name=""/>
        <dsp:cNvSpPr/>
      </dsp:nvSpPr>
      <dsp:spPr>
        <a:xfrm>
          <a:off x="0" y="899577"/>
          <a:ext cx="5129212"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07F8AD4-0E87-464C-81D2-B86F55D24B8F}">
      <dsp:nvSpPr>
        <dsp:cNvPr id="0" name=""/>
        <dsp:cNvSpPr/>
      </dsp:nvSpPr>
      <dsp:spPr>
        <a:xfrm>
          <a:off x="256460" y="722457"/>
          <a:ext cx="3590449"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710" tIns="0" rIns="135710" bIns="0" numCol="1" spcCol="1270" anchor="ctr" anchorCtr="0">
          <a:noAutofit/>
        </a:bodyPr>
        <a:lstStyle/>
        <a:p>
          <a:pPr marL="0" lvl="0" indent="0" algn="l" defTabSz="533400">
            <a:lnSpc>
              <a:spcPct val="90000"/>
            </a:lnSpc>
            <a:spcBef>
              <a:spcPct val="0"/>
            </a:spcBef>
            <a:spcAft>
              <a:spcPct val="35000"/>
            </a:spcAft>
            <a:buNone/>
          </a:pPr>
          <a:r>
            <a:rPr lang="en-GB" sz="1200" kern="1200" dirty="0"/>
            <a:t>Dynamic shadows and lighting allow greater realism</a:t>
          </a:r>
        </a:p>
      </dsp:txBody>
      <dsp:txXfrm>
        <a:off x="273753" y="739750"/>
        <a:ext cx="3555863" cy="319654"/>
      </dsp:txXfrm>
    </dsp:sp>
    <dsp:sp modelId="{E3AF76AB-2509-4300-B083-147E7ED9273E}">
      <dsp:nvSpPr>
        <dsp:cNvPr id="0" name=""/>
        <dsp:cNvSpPr/>
      </dsp:nvSpPr>
      <dsp:spPr>
        <a:xfrm>
          <a:off x="0" y="1443897"/>
          <a:ext cx="5129212"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F5A6C2-07BD-4056-A476-1AC493BF7176}">
      <dsp:nvSpPr>
        <dsp:cNvPr id="0" name=""/>
        <dsp:cNvSpPr/>
      </dsp:nvSpPr>
      <dsp:spPr>
        <a:xfrm>
          <a:off x="256460" y="1266777"/>
          <a:ext cx="3590449"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710" tIns="0" rIns="135710" bIns="0" numCol="1" spcCol="1270" anchor="ctr" anchorCtr="0">
          <a:noAutofit/>
        </a:bodyPr>
        <a:lstStyle/>
        <a:p>
          <a:pPr marL="0" lvl="0" indent="0" algn="l" defTabSz="533400">
            <a:lnSpc>
              <a:spcPct val="90000"/>
            </a:lnSpc>
            <a:spcBef>
              <a:spcPct val="0"/>
            </a:spcBef>
            <a:spcAft>
              <a:spcPct val="35000"/>
            </a:spcAft>
            <a:buNone/>
          </a:pPr>
          <a:r>
            <a:rPr lang="en-GB" sz="1200" kern="1200" dirty="0"/>
            <a:t>Much more code control</a:t>
          </a:r>
        </a:p>
      </dsp:txBody>
      <dsp:txXfrm>
        <a:off x="273753" y="1284070"/>
        <a:ext cx="3555863" cy="319654"/>
      </dsp:txXfrm>
    </dsp:sp>
    <dsp:sp modelId="{B8F9BFE9-1F60-44AB-9462-1107935CB84A}">
      <dsp:nvSpPr>
        <dsp:cNvPr id="0" name=""/>
        <dsp:cNvSpPr/>
      </dsp:nvSpPr>
      <dsp:spPr>
        <a:xfrm>
          <a:off x="0" y="1988217"/>
          <a:ext cx="5129212" cy="302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40632DE-DDF5-45A4-A465-93FD13C554D8}">
      <dsp:nvSpPr>
        <dsp:cNvPr id="0" name=""/>
        <dsp:cNvSpPr/>
      </dsp:nvSpPr>
      <dsp:spPr>
        <a:xfrm>
          <a:off x="256460" y="1811097"/>
          <a:ext cx="3590449"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710" tIns="0" rIns="135710" bIns="0" numCol="1" spcCol="1270" anchor="ctr" anchorCtr="0">
          <a:noAutofit/>
        </a:bodyPr>
        <a:lstStyle/>
        <a:p>
          <a:pPr marL="0" lvl="0" indent="0" algn="l" defTabSz="533400">
            <a:lnSpc>
              <a:spcPct val="90000"/>
            </a:lnSpc>
            <a:spcBef>
              <a:spcPct val="0"/>
            </a:spcBef>
            <a:spcAft>
              <a:spcPct val="35000"/>
            </a:spcAft>
            <a:buNone/>
          </a:pPr>
          <a:r>
            <a:rPr lang="en-GB" sz="1200" kern="1200" dirty="0"/>
            <a:t>Looks more consistent than static</a:t>
          </a:r>
        </a:p>
      </dsp:txBody>
      <dsp:txXfrm>
        <a:off x="273753" y="1828390"/>
        <a:ext cx="3555863"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0836F7-A38A-461C-9E01-FBB0AD11CEEA}"/>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6EFF89DB-0163-4563-9377-E6085C326570}"/>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408166A3-E862-4E45-91F7-3D96E6F6C54F}" type="datetimeFigureOut">
              <a:rPr lang="en-US" altLang="en-US"/>
              <a:pPr>
                <a:defRPr/>
              </a:pPr>
              <a:t>5/18/2020</a:t>
            </a:fld>
            <a:endParaRPr lang="en-US" altLang="en-US" dirty="0"/>
          </a:p>
        </p:txBody>
      </p:sp>
      <p:sp>
        <p:nvSpPr>
          <p:cNvPr id="4" name="Footer Placeholder 3">
            <a:extLst>
              <a:ext uri="{FF2B5EF4-FFF2-40B4-BE49-F238E27FC236}">
                <a16:creationId xmlns:a16="http://schemas.microsoft.com/office/drawing/2014/main" id="{B1576F87-20DA-468D-B340-09EA2263E84B}"/>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9C925CE1-DD78-4BE9-8679-5EA4FF45E7D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AE52C29F-6E8B-4FCF-B05C-39095F06748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80DD0D-9D32-4C0D-AA04-3265FC750FA6}"/>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0FDB6EE8-DCB8-41BD-A3C8-E3A12231608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7BB49F74-3831-4782-9926-36A1F1DC6259}" type="datetimeFigureOut">
              <a:rPr lang="en-US" altLang="en-US"/>
              <a:pPr>
                <a:defRPr/>
              </a:pPr>
              <a:t>5/18/2020</a:t>
            </a:fld>
            <a:endParaRPr lang="en-US" altLang="en-US" dirty="0"/>
          </a:p>
        </p:txBody>
      </p:sp>
      <p:sp>
        <p:nvSpPr>
          <p:cNvPr id="4" name="Slide Image Placeholder 3">
            <a:extLst>
              <a:ext uri="{FF2B5EF4-FFF2-40B4-BE49-F238E27FC236}">
                <a16:creationId xmlns:a16="http://schemas.microsoft.com/office/drawing/2014/main" id="{25744739-3539-48B5-A096-4DFD5EA77A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E58A2211-D7FD-4E67-A6D9-583B439384C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92F51B-BF74-49BC-83A1-C16F26379DFC}"/>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37DEDC91-3AC4-4F8D-BED3-4ED56913FA6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ED05C12-C9C4-4501-9C72-D2E25191FC3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3191368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10</a:t>
            </a:fld>
            <a:endParaRPr lang="en-GB"/>
          </a:p>
        </p:txBody>
      </p:sp>
    </p:spTree>
    <p:extLst>
      <p:ext uri="{BB962C8B-B14F-4D97-AF65-F5344CB8AC3E}">
        <p14:creationId xmlns:p14="http://schemas.microsoft.com/office/powerpoint/2010/main" val="1365886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Games like </a:t>
            </a:r>
            <a:r>
              <a:rPr lang="en-GB" dirty="0" err="1"/>
              <a:t>Battlezone</a:t>
            </a:r>
            <a:r>
              <a:rPr lang="en-GB" baseline="0" dirty="0"/>
              <a:t> and Elite were limited to wireframe representations of polygonal models, due to the hardware’s inability to shade the polygons.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Flat shading was brought into the fore during the mid 1980s, but was very difficult to achieve due to immensely underpowered hardware. The first was I, Robot.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Because game developers would sacrifice frame rate to achieve this effect, late 80s games like F/A Interceptor and Microsoft Flight Simulator 3 ran at very low framerates.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PCs able to support  VGA graphics allowed for games like Doom, Quake and Unreal to be powerful benchmarks.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Consoles soon developed the capability to render polygons, though the limit that was still placed on polygon count meant that early 3D games have not aged aesthetically well. But 3D games had hit the mass market without shortcuts or shortcomings.</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Image Credit: http://www.stupey.com/Battlezone/screenshot3.png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11</a:t>
            </a:fld>
            <a:endParaRPr lang="en-GB"/>
          </a:p>
        </p:txBody>
      </p:sp>
    </p:spTree>
    <p:extLst>
      <p:ext uri="{BB962C8B-B14F-4D97-AF65-F5344CB8AC3E}">
        <p14:creationId xmlns:p14="http://schemas.microsoft.com/office/powerpoint/2010/main" val="1402576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We</a:t>
            </a:r>
            <a:r>
              <a:rPr lang="en-GB" baseline="0" dirty="0"/>
              <a:t> have talked about creating low polygon models and their importance to performance.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Look to eliminate overdraw; which is duplicate vertices and vertices that the camera will not see. This will help to save memory capacity and computing time.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Image credit: http://cdn.mos.cms.futurecdn.net/89a96f07878b252c564a6966995db332.jpg</a:t>
            </a:r>
          </a:p>
        </p:txBody>
      </p:sp>
      <p:sp>
        <p:nvSpPr>
          <p:cNvPr id="4" name="Slide Number Placeholder 3"/>
          <p:cNvSpPr>
            <a:spLocks noGrp="1"/>
          </p:cNvSpPr>
          <p:nvPr>
            <p:ph type="sldNum" sz="quarter" idx="10"/>
          </p:nvPr>
        </p:nvSpPr>
        <p:spPr/>
        <p:txBody>
          <a:bodyPr/>
          <a:lstStyle/>
          <a:p>
            <a:fld id="{7E30B4F9-F56B-4B1F-A7F6-68D0E6BDFCA5}" type="slidenum">
              <a:rPr lang="en-GB" smtClean="0"/>
              <a:t>13</a:t>
            </a:fld>
            <a:endParaRPr lang="en-GB"/>
          </a:p>
        </p:txBody>
      </p:sp>
    </p:spTree>
    <p:extLst>
      <p:ext uri="{BB962C8B-B14F-4D97-AF65-F5344CB8AC3E}">
        <p14:creationId xmlns:p14="http://schemas.microsoft.com/office/powerpoint/2010/main" val="1837986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UV is a set of two-dimensional coordinates for textures that define how an image texture is connected to the surface mesh.</a:t>
            </a:r>
          </a:p>
          <a:p>
            <a:endParaRPr lang="en-GB" dirty="0"/>
          </a:p>
          <a:p>
            <a:r>
              <a:rPr lang="en-GB" dirty="0"/>
              <a:t>UV coordinates have values between 0.0 and 1.0. With 0.0, 0.0 denoting the bottom</a:t>
            </a:r>
            <a:r>
              <a:rPr lang="en-GB" baseline="0" dirty="0"/>
              <a:t> left corner and 1.0, 1.0 the top right. If a coordinate is outside of this range, it usually means that the texture is being repeated.</a:t>
            </a:r>
          </a:p>
          <a:p>
            <a:endParaRPr lang="en-GB" dirty="0"/>
          </a:p>
          <a:p>
            <a:r>
              <a:rPr lang="en-GB" dirty="0"/>
              <a:t>Typically UV mapping is completed within a third party 3D modeling tool, such as 3DS Max or Blender. </a:t>
            </a:r>
          </a:p>
          <a:p>
            <a:endParaRPr lang="en-GB" baseline="0" dirty="0"/>
          </a:p>
          <a:p>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14</a:t>
            </a:fld>
            <a:endParaRPr lang="en-GB"/>
          </a:p>
        </p:txBody>
      </p:sp>
    </p:spTree>
    <p:extLst>
      <p:ext uri="{BB962C8B-B14F-4D97-AF65-F5344CB8AC3E}">
        <p14:creationId xmlns:p14="http://schemas.microsoft.com/office/powerpoint/2010/main" val="1077709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15</a:t>
            </a:fld>
            <a:endParaRPr lang="en-GB"/>
          </a:p>
        </p:txBody>
      </p:sp>
    </p:spTree>
    <p:extLst>
      <p:ext uri="{BB962C8B-B14F-4D97-AF65-F5344CB8AC3E}">
        <p14:creationId xmlns:p14="http://schemas.microsoft.com/office/powerpoint/2010/main" val="261148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Dynamic lighting is set within the game engine and is rendered at runtime, allowing</a:t>
            </a:r>
            <a:r>
              <a:rPr lang="en-GB" baseline="0" dirty="0"/>
              <a:t> for lighting to be changed according to the position of the assets. This can be computationally expensive.</a:t>
            </a: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17</a:t>
            </a:fld>
            <a:endParaRPr lang="en-GB"/>
          </a:p>
        </p:txBody>
      </p:sp>
    </p:spTree>
    <p:extLst>
      <p:ext uri="{BB962C8B-B14F-4D97-AF65-F5344CB8AC3E}">
        <p14:creationId xmlns:p14="http://schemas.microsoft.com/office/powerpoint/2010/main" val="3125093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18</a:t>
            </a:fld>
            <a:endParaRPr lang="en-GB"/>
          </a:p>
        </p:txBody>
      </p:sp>
    </p:spTree>
    <p:extLst>
      <p:ext uri="{BB962C8B-B14F-4D97-AF65-F5344CB8AC3E}">
        <p14:creationId xmlns:p14="http://schemas.microsoft.com/office/powerpoint/2010/main" val="2501249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19</a:t>
            </a:fld>
            <a:endParaRPr lang="en-GB"/>
          </a:p>
        </p:txBody>
      </p:sp>
    </p:spTree>
    <p:extLst>
      <p:ext uri="{BB962C8B-B14F-4D97-AF65-F5344CB8AC3E}">
        <p14:creationId xmlns:p14="http://schemas.microsoft.com/office/powerpoint/2010/main" val="3785569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 https://www.vray.com/vray_for_3ds_max/tutorials/vray_for_3ds_max_tutorials/displacement_mapping/tn_ex_bump.jpg</a:t>
            </a:r>
          </a:p>
          <a:p>
            <a:endParaRPr lang="en-GB" dirty="0"/>
          </a:p>
          <a:p>
            <a:r>
              <a:rPr lang="en-GB" dirty="0"/>
              <a:t>Image source:  http://vraydoc.narod.ru/vray150sp1/ex_displ.png</a:t>
            </a:r>
          </a:p>
        </p:txBody>
      </p:sp>
      <p:sp>
        <p:nvSpPr>
          <p:cNvPr id="4" name="Slide Number Placeholder 3"/>
          <p:cNvSpPr>
            <a:spLocks noGrp="1"/>
          </p:cNvSpPr>
          <p:nvPr>
            <p:ph type="sldNum" sz="quarter" idx="10"/>
          </p:nvPr>
        </p:nvSpPr>
        <p:spPr/>
        <p:txBody>
          <a:bodyPr/>
          <a:lstStyle/>
          <a:p>
            <a:fld id="{7E30B4F9-F56B-4B1F-A7F6-68D0E6BDFCA5}" type="slidenum">
              <a:rPr lang="en-GB" smtClean="0"/>
              <a:t>20</a:t>
            </a:fld>
            <a:endParaRPr lang="en-GB"/>
          </a:p>
        </p:txBody>
      </p:sp>
    </p:spTree>
    <p:extLst>
      <p:ext uri="{BB962C8B-B14F-4D97-AF65-F5344CB8AC3E}">
        <p14:creationId xmlns:p14="http://schemas.microsoft.com/office/powerpoint/2010/main" val="904789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21</a:t>
            </a:fld>
            <a:endParaRPr lang="en-GB"/>
          </a:p>
        </p:txBody>
      </p:sp>
    </p:spTree>
    <p:extLst>
      <p:ext uri="{BB962C8B-B14F-4D97-AF65-F5344CB8AC3E}">
        <p14:creationId xmlns:p14="http://schemas.microsoft.com/office/powerpoint/2010/main" val="2836420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a:t>
            </a:fld>
            <a:endParaRPr lang="en-GB"/>
          </a:p>
        </p:txBody>
      </p:sp>
    </p:spTree>
    <p:extLst>
      <p:ext uri="{BB962C8B-B14F-4D97-AF65-F5344CB8AC3E}">
        <p14:creationId xmlns:p14="http://schemas.microsoft.com/office/powerpoint/2010/main" val="34868701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23</a:t>
            </a:fld>
            <a:endParaRPr lang="en-US" altLang="en-US" dirty="0"/>
          </a:p>
        </p:txBody>
      </p:sp>
    </p:spTree>
    <p:extLst>
      <p:ext uri="{BB962C8B-B14F-4D97-AF65-F5344CB8AC3E}">
        <p14:creationId xmlns:p14="http://schemas.microsoft.com/office/powerpoint/2010/main" val="2870855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24</a:t>
            </a:fld>
            <a:endParaRPr lang="en-US" altLang="en-US" dirty="0"/>
          </a:p>
        </p:txBody>
      </p:sp>
    </p:spTree>
    <p:extLst>
      <p:ext uri="{BB962C8B-B14F-4D97-AF65-F5344CB8AC3E}">
        <p14:creationId xmlns:p14="http://schemas.microsoft.com/office/powerpoint/2010/main" val="2347770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get perspective on how rapidly the</a:t>
            </a:r>
            <a:r>
              <a:rPr lang="en-GB" baseline="0" dirty="0"/>
              <a:t> capability of graphics units has grown, look at the timeline of graphics technology in games from the 1980s until now. In the early 1980s, a typical home computer had 16kb of RAM, which was shared across all applications. </a:t>
            </a:r>
          </a:p>
          <a:p>
            <a:endParaRPr lang="en-GB" baseline="0" dirty="0"/>
          </a:p>
          <a:p>
            <a:r>
              <a:rPr lang="en-GB" baseline="0" dirty="0"/>
              <a:t>With this in mind, consider that supplying one bit color (black and white) to a display used 8k of memory, which is half of the typical machine’s memory. Four bit colors (16 colors) took 32k which was more than most home computers had. </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This meant that engineers designed different ways to generate color within games, including c</a:t>
            </a:r>
            <a:r>
              <a:rPr lang="en-GB" dirty="0"/>
              <a:t>olor cells (Commodore 64, Sinclair and NES), NTSC </a:t>
            </a:r>
            <a:r>
              <a:rPr lang="en-GB" dirty="0" err="1"/>
              <a:t>artifact</a:t>
            </a:r>
            <a:r>
              <a:rPr lang="en-GB" dirty="0"/>
              <a:t> </a:t>
            </a:r>
            <a:r>
              <a:rPr lang="en-GB" dirty="0" err="1"/>
              <a:t>coloring</a:t>
            </a:r>
            <a:r>
              <a:rPr lang="en-GB" dirty="0"/>
              <a:t> (Apple 2 Computer) and TIA driven graphics (Atari).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a:t>
            </a:fld>
            <a:endParaRPr lang="en-GB"/>
          </a:p>
        </p:txBody>
      </p:sp>
    </p:spTree>
    <p:extLst>
      <p:ext uri="{BB962C8B-B14F-4D97-AF65-F5344CB8AC3E}">
        <p14:creationId xmlns:p14="http://schemas.microsoft.com/office/powerpoint/2010/main" val="26645110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method divided the screen into cells (typically 8x8 pixels). You could change the color of each cell on a 1bit color basis (on or off).</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method cost 1k of extra memory, taking the one bit color processing up to 9k.</a:t>
            </a:r>
          </a:p>
          <a:p>
            <a:endParaRPr lang="en-GB" dirty="0"/>
          </a:p>
          <a:p>
            <a:r>
              <a:rPr lang="en-GB" dirty="0"/>
              <a:t>Another option was to use multi-color mode. Multi-color mode</a:t>
            </a:r>
            <a:r>
              <a:rPr lang="en-GB" baseline="0" dirty="0"/>
              <a:t> halved the number of pixels used in each cell (making each pixel 2x1 in actual size), but doubled the colors allowed to be used from two to four. This allowed for greater color range.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4</a:t>
            </a:fld>
            <a:endParaRPr lang="en-GB"/>
          </a:p>
        </p:txBody>
      </p:sp>
    </p:spTree>
    <p:extLst>
      <p:ext uri="{BB962C8B-B14F-4D97-AF65-F5344CB8AC3E}">
        <p14:creationId xmlns:p14="http://schemas.microsoft.com/office/powerpoint/2010/main" val="2233762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Apple 2 computers were very</a:t>
            </a:r>
            <a:r>
              <a:rPr lang="en-GB" baseline="0" dirty="0"/>
              <a:t> complex systems that were among the first to have a color palette. This was done using a method called NTSC artefact </a:t>
            </a:r>
            <a:r>
              <a:rPr lang="en-GB" baseline="0" dirty="0" err="1"/>
              <a:t>coloring</a:t>
            </a:r>
            <a:r>
              <a:rPr lang="en-GB" baseline="0" dirty="0"/>
              <a:t>, which allowed pulses produced by NTSC televisions to be transferred into visible pixels.</a:t>
            </a:r>
          </a:p>
          <a:p>
            <a:endParaRPr lang="en-GB" baseline="0" dirty="0"/>
          </a:p>
          <a:p>
            <a:r>
              <a:rPr lang="en-GB" baseline="0" dirty="0"/>
              <a:t>Each portion of the screen was assigned eight bits of memory over seven pixels, which were lined up in a row. The eighth bit, or PAL bit, would allow for the swapping of the color palette from </a:t>
            </a:r>
            <a:r>
              <a:rPr lang="en-GB" dirty="0"/>
              <a:t>green/pink to orange/blue</a:t>
            </a:r>
            <a:r>
              <a:rPr lang="en-GB" baseline="0" dirty="0"/>
              <a:t>. This allowed for six colors to be displayed on the screen. While this may not be considered a feat today, the Apple 2 had 4k of memory originally.</a:t>
            </a:r>
          </a:p>
          <a:p>
            <a:endParaRPr lang="en-GB" baseline="0" dirty="0"/>
          </a:p>
          <a:p>
            <a:endParaRPr lang="en-GB" baseline="0" dirty="0"/>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5</a:t>
            </a:fld>
            <a:endParaRPr lang="en-GB"/>
          </a:p>
        </p:txBody>
      </p:sp>
    </p:spTree>
    <p:extLst>
      <p:ext uri="{BB962C8B-B14F-4D97-AF65-F5344CB8AC3E}">
        <p14:creationId xmlns:p14="http://schemas.microsoft.com/office/powerpoint/2010/main" val="21731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Atari 8-bit systems</a:t>
            </a:r>
            <a:r>
              <a:rPr lang="en-GB" baseline="0" dirty="0"/>
              <a:t> had their own custom chips called Television Interface Adaptors (TIA).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TIA worked by scanning (real-time drawing) pixels on the television one at a time. It was highly inefficient at the time,</a:t>
            </a:r>
            <a:r>
              <a:rPr lang="en-GB" baseline="0" dirty="0"/>
              <a:t> due to a limitation in certain values which meant that black lines were produced in order to allow for full color.</a:t>
            </a: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6</a:t>
            </a:fld>
            <a:endParaRPr lang="en-GB"/>
          </a:p>
        </p:txBody>
      </p:sp>
    </p:spTree>
    <p:extLst>
      <p:ext uri="{BB962C8B-B14F-4D97-AF65-F5344CB8AC3E}">
        <p14:creationId xmlns:p14="http://schemas.microsoft.com/office/powerpoint/2010/main" val="807182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Sprites were originally a method of compositing multiple images together using hardware. The chief methods have been identified in the previous three slides.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As processor speed improved, this</a:t>
            </a:r>
            <a:r>
              <a:rPr lang="en-GB" baseline="0" dirty="0"/>
              <a:t> became more of a </a:t>
            </a:r>
            <a:r>
              <a:rPr lang="en-GB" baseline="0" dirty="0" err="1"/>
              <a:t>favored</a:t>
            </a:r>
            <a:r>
              <a:rPr lang="en-GB" baseline="0" dirty="0"/>
              <a:t> art style than a method of optimization.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Various techniques have been implemented to modernize the application of Sprites within games: stylesheets, billboarding and rotoscoping to name a few. 2D</a:t>
            </a:r>
            <a:r>
              <a:rPr lang="en-GB" baseline="0" dirty="0"/>
              <a:t> sprites are also used in 3D games to produce effects, which is a much more efficient way to draw graphics.</a:t>
            </a: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7</a:t>
            </a:fld>
            <a:endParaRPr lang="en-GB"/>
          </a:p>
        </p:txBody>
      </p:sp>
    </p:spTree>
    <p:extLst>
      <p:ext uri="{BB962C8B-B14F-4D97-AF65-F5344CB8AC3E}">
        <p14:creationId xmlns:p14="http://schemas.microsoft.com/office/powerpoint/2010/main" val="1293376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Modern sprites are typically in a 2D image format as seen here.</a:t>
            </a:r>
            <a:r>
              <a:rPr lang="en-GB" baseline="0" dirty="0"/>
              <a:t> There are some exceptions, such as sprites that are drawn computationally (e.g., geometric shapes).</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PNG is typically used for most modern images, as it supports up to 64 bits of color and lossless data compression. It also has translucency (also</a:t>
            </a:r>
            <a:r>
              <a:rPr lang="en-GB" baseline="0" dirty="0"/>
              <a:t> known as an alpha channel), which is important for overlaying sprites onto a scene.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baseline="0" dirty="0"/>
          </a:p>
        </p:txBody>
      </p:sp>
      <p:sp>
        <p:nvSpPr>
          <p:cNvPr id="4" name="Slide Number Placeholder 3"/>
          <p:cNvSpPr>
            <a:spLocks noGrp="1"/>
          </p:cNvSpPr>
          <p:nvPr>
            <p:ph type="sldNum" sz="quarter" idx="10"/>
          </p:nvPr>
        </p:nvSpPr>
        <p:spPr/>
        <p:txBody>
          <a:bodyPr/>
          <a:lstStyle/>
          <a:p>
            <a:fld id="{7E30B4F9-F56B-4B1F-A7F6-68D0E6BDFCA5}" type="slidenum">
              <a:rPr lang="en-GB" smtClean="0"/>
              <a:t>8</a:t>
            </a:fld>
            <a:endParaRPr lang="en-GB"/>
          </a:p>
        </p:txBody>
      </p:sp>
    </p:spTree>
    <p:extLst>
      <p:ext uri="{BB962C8B-B14F-4D97-AF65-F5344CB8AC3E}">
        <p14:creationId xmlns:p14="http://schemas.microsoft.com/office/powerpoint/2010/main" val="2834899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Technological leaps meant that processing power available for graphics grew exponentially year on year.</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Throughout the 1990s, the implementation and refinement of 3D graphics, specifically 3D polygons, came to the fore.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 polygon is created from at least three vertices (where two lines meet) to form a shape. A</a:t>
            </a:r>
            <a:r>
              <a:rPr lang="en-GB" baseline="0" dirty="0"/>
              <a:t> Tetrahedron has four vertices, which is the smallest number possible in a 3D polygon. A series of polygons are put together to form a mesh, or a model.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9</a:t>
            </a:fld>
            <a:endParaRPr lang="en-GB"/>
          </a:p>
        </p:txBody>
      </p:sp>
    </p:spTree>
    <p:extLst>
      <p:ext uri="{BB962C8B-B14F-4D97-AF65-F5344CB8AC3E}">
        <p14:creationId xmlns:p14="http://schemas.microsoft.com/office/powerpoint/2010/main" val="34551624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0795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60590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tx2"/>
                </a:solidFill>
              </a:rPr>
              <a:t>© 2020 Arm Limited</a:t>
            </a:r>
          </a:p>
        </p:txBody>
      </p:sp>
    </p:spTree>
    <p:extLst>
      <p:ext uri="{BB962C8B-B14F-4D97-AF65-F5344CB8AC3E}">
        <p14:creationId xmlns:p14="http://schemas.microsoft.com/office/powerpoint/2010/main" val="177195989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D86ACCD9-F471-43BC-B77A-0C37A0363E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tx2"/>
              </a:solidFill>
              <a:cs typeface="ＭＳ Ｐゴシック" charset="0"/>
            </a:endParaRPr>
          </a:p>
        </p:txBody>
      </p:sp>
      <p:sp>
        <p:nvSpPr>
          <p:cNvPr id="8" name="TextBox 20">
            <a:extLst>
              <a:ext uri="{FF2B5EF4-FFF2-40B4-BE49-F238E27FC236}">
                <a16:creationId xmlns:a16="http://schemas.microsoft.com/office/drawing/2014/main" id="{5B1BEE8E-C9DD-4507-ABC1-BE5E4AA64E08}"/>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pic>
        <p:nvPicPr>
          <p:cNvPr id="9" name="Picture 9">
            <a:extLst>
              <a:ext uri="{FF2B5EF4-FFF2-40B4-BE49-F238E27FC236}">
                <a16:creationId xmlns:a16="http://schemas.microsoft.com/office/drawing/2014/main" id="{ED085226-B7FC-4237-9307-87DDA9C6AC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a:spLocks noGrp="1"/>
          </p:cNvSpPr>
          <p:nvPr>
            <p:ph type="title"/>
          </p:nvPr>
        </p:nvSpPr>
        <p:spPr>
          <a:xfrm>
            <a:off x="6294006" y="2057639"/>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0" name="Subtitle 2"/>
          <p:cNvSpPr>
            <a:spLocks noGrp="1"/>
          </p:cNvSpPr>
          <p:nvPr>
            <p:ph type="subTitle" idx="1"/>
          </p:nvPr>
        </p:nvSpPr>
        <p:spPr>
          <a:xfrm>
            <a:off x="6298735" y="3671282"/>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1" name="Text Placeholder 28"/>
          <p:cNvSpPr>
            <a:spLocks noGrp="1"/>
          </p:cNvSpPr>
          <p:nvPr>
            <p:ph type="body" sz="quarter" idx="12"/>
          </p:nvPr>
        </p:nvSpPr>
        <p:spPr>
          <a:xfrm>
            <a:off x="6294006" y="5562481"/>
            <a:ext cx="5041572" cy="239159"/>
          </a:xfrm>
        </p:spPr>
        <p:txBody>
          <a:bodyPr/>
          <a:lstStyle>
            <a:lvl1pPr algn="r">
              <a:spcAft>
                <a:spcPts val="600"/>
              </a:spcAft>
              <a:defRPr sz="1600">
                <a:solidFill>
                  <a:schemeClr val="bg1"/>
                </a:solidFill>
              </a:defRPr>
            </a:lvl1pPr>
          </a:lstStyle>
          <a:p>
            <a:pPr lvl="0"/>
            <a:r>
              <a:rPr lang="en-US" dirty="0"/>
              <a:t>Edit Master text styles</a:t>
            </a:r>
          </a:p>
        </p:txBody>
      </p:sp>
      <p:sp>
        <p:nvSpPr>
          <p:cNvPr id="22" name="Text Placeholder 28"/>
          <p:cNvSpPr>
            <a:spLocks noGrp="1"/>
          </p:cNvSpPr>
          <p:nvPr>
            <p:ph type="body" sz="quarter" idx="13"/>
          </p:nvPr>
        </p:nvSpPr>
        <p:spPr>
          <a:xfrm>
            <a:off x="6294006" y="5872361"/>
            <a:ext cx="5041572" cy="239159"/>
          </a:xfrm>
        </p:spPr>
        <p:txBody>
          <a:bodyPr/>
          <a:lstStyle>
            <a:lvl1pPr algn="r">
              <a:spcAft>
                <a:spcPts val="600"/>
              </a:spcAft>
              <a:defRPr sz="1600">
                <a:solidFill>
                  <a:schemeClr val="bg1"/>
                </a:solidFill>
              </a:defRPr>
            </a:lvl1pPr>
          </a:lstStyle>
          <a:p>
            <a:pPr lvl="0"/>
            <a:r>
              <a:rPr lang="en-US"/>
              <a:t>Edit Master text styles</a:t>
            </a:r>
          </a:p>
        </p:txBody>
      </p:sp>
      <p:sp>
        <p:nvSpPr>
          <p:cNvPr id="23" name="Text Placeholder 3"/>
          <p:cNvSpPr>
            <a:spLocks noGrp="1"/>
          </p:cNvSpPr>
          <p:nvPr>
            <p:ph type="body" sz="quarter" idx="14"/>
          </p:nvPr>
        </p:nvSpPr>
        <p:spPr>
          <a:xfrm>
            <a:off x="7071306" y="1639338"/>
            <a:ext cx="4268207" cy="289871"/>
          </a:xfrm>
        </p:spPr>
        <p:txBody>
          <a:bodyPr/>
          <a:lstStyle>
            <a:lvl1pPr algn="r">
              <a:defRPr sz="2400" baseline="0">
                <a:solidFill>
                  <a:schemeClr val="bg1"/>
                </a:solidFill>
              </a:defRPr>
            </a:lvl1pPr>
          </a:lstStyle>
          <a:p>
            <a:pPr lvl="0"/>
            <a:r>
              <a:rPr lang="en-US"/>
              <a:t>Edit Master text styles</a:t>
            </a:r>
          </a:p>
        </p:txBody>
      </p:sp>
      <p:pic>
        <p:nvPicPr>
          <p:cNvPr id="11" name="Picture 10">
            <a:extLst>
              <a:ext uri="{FF2B5EF4-FFF2-40B4-BE49-F238E27FC236}">
                <a16:creationId xmlns:a16="http://schemas.microsoft.com/office/drawing/2014/main" id="{F1A21F85-3482-47FB-AA36-A85B96F2EBB8}"/>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Tree>
    <p:extLst>
      <p:ext uri="{BB962C8B-B14F-4D97-AF65-F5344CB8AC3E}">
        <p14:creationId xmlns:p14="http://schemas.microsoft.com/office/powerpoint/2010/main" val="3146543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610345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99408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 name="Text Placeholder 2"/>
          <p:cNvSpPr>
            <a:spLocks noGrp="1"/>
          </p:cNvSpPr>
          <p:nvPr>
            <p:ph idx="1"/>
          </p:nvPr>
        </p:nvSpPr>
        <p:spPr>
          <a:xfrm>
            <a:off x="492125" y="1479468"/>
            <a:ext cx="11180762" cy="4086225"/>
          </a:xfrm>
          <a:prstGeom prst="rect">
            <a:avLst/>
          </a:prstGeo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764211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CEC54C1-485F-40D2-B042-79849DAFE15A}"/>
              </a:ext>
            </a:extLst>
          </p:cNvPr>
          <p:cNvCxnSpPr>
            <a:cxnSpLocks/>
          </p:cNvCxnSpPr>
          <p:nvPr userDrawn="1"/>
        </p:nvCxnSpPr>
        <p:spPr>
          <a:xfrm>
            <a:off x="6096000" y="1662113"/>
            <a:ext cx="0" cy="447357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spcAft>
                <a:spcPts val="0"/>
              </a:spcAft>
              <a:buNone/>
              <a:defRPr sz="2400">
                <a:solidFill>
                  <a:schemeClr val="tx2">
                    <a:lumMod val="60000"/>
                    <a:lumOff val="40000"/>
                  </a:schemeClr>
                </a:solidFill>
              </a:defRPr>
            </a:lvl1pPr>
          </a:lstStyle>
          <a:p>
            <a:pPr lvl="0"/>
            <a:r>
              <a:rPr lang="en-US"/>
              <a:t>Edit Master text styles</a:t>
            </a:r>
          </a:p>
        </p:txBody>
      </p:sp>
      <p:sp>
        <p:nvSpPr>
          <p:cNvPr id="9" name="Text Placeholder 131"/>
          <p:cNvSpPr>
            <a:spLocks noGrp="1"/>
          </p:cNvSpPr>
          <p:nvPr>
            <p:ph type="body" sz="quarter" idx="16"/>
          </p:nvPr>
        </p:nvSpPr>
        <p:spPr>
          <a:xfrm>
            <a:off x="492125"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4" name="Content Placeholder 3"/>
          <p:cNvSpPr>
            <a:spLocks noGrp="1"/>
          </p:cNvSpPr>
          <p:nvPr>
            <p:ph sz="quarter" idx="19"/>
          </p:nvPr>
        </p:nvSpPr>
        <p:spPr>
          <a:xfrm>
            <a:off x="492125" y="2361952"/>
            <a:ext cx="5332941" cy="3605743"/>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31"/>
          <p:cNvSpPr>
            <a:spLocks noGrp="1"/>
          </p:cNvSpPr>
          <p:nvPr>
            <p:ph type="body" sz="quarter" idx="18"/>
          </p:nvPr>
        </p:nvSpPr>
        <p:spPr>
          <a:xfrm>
            <a:off x="6341534"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8" name="Content Placeholder 7"/>
          <p:cNvSpPr>
            <a:spLocks noGrp="1"/>
          </p:cNvSpPr>
          <p:nvPr>
            <p:ph sz="quarter" idx="20"/>
          </p:nvPr>
        </p:nvSpPr>
        <p:spPr>
          <a:xfrm>
            <a:off x="6341534" y="2362483"/>
            <a:ext cx="5331354" cy="3605212"/>
          </a:xfr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526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ECD41E8-8F7A-4802-BD8A-6CACEC985F17}"/>
              </a:ext>
            </a:extLst>
          </p:cNvPr>
          <p:cNvGrpSpPr>
            <a:grpSpLocks/>
          </p:cNvGrpSpPr>
          <p:nvPr userDrawn="1"/>
        </p:nvGrpSpPr>
        <p:grpSpPr bwMode="auto">
          <a:xfrm>
            <a:off x="4148138" y="1754188"/>
            <a:ext cx="3903662" cy="4305300"/>
            <a:chOff x="3706307" y="1883391"/>
            <a:chExt cx="3803176" cy="4472959"/>
          </a:xfrm>
        </p:grpSpPr>
        <p:cxnSp>
          <p:nvCxnSpPr>
            <p:cNvPr id="11" name="Straight Connector 10">
              <a:extLst>
                <a:ext uri="{FF2B5EF4-FFF2-40B4-BE49-F238E27FC236}">
                  <a16:creationId xmlns:a16="http://schemas.microsoft.com/office/drawing/2014/main" id="{AC4DA0A3-5394-4DD3-8DBF-449419EB9BEC}"/>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2575E8-95EA-447D-9561-5F51443D866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2373786"/>
            <a:ext cx="3359281" cy="3605945"/>
          </a:xfrm>
          <a:prstGeom prst="rect">
            <a:avLst/>
          </a:prstGeo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p:txBody>
      </p:sp>
      <p:sp>
        <p:nvSpPr>
          <p:cNvPr id="100" name="Text Placeholder 131"/>
          <p:cNvSpPr>
            <a:spLocks noGrp="1"/>
          </p:cNvSpPr>
          <p:nvPr>
            <p:ph type="body" sz="quarter" idx="16"/>
          </p:nvPr>
        </p:nvSpPr>
        <p:spPr>
          <a:xfrm>
            <a:off x="492125"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3" name="Text Placeholder 2"/>
          <p:cNvSpPr>
            <a:spLocks noGrp="1"/>
          </p:cNvSpPr>
          <p:nvPr>
            <p:ph idx="17"/>
          </p:nvPr>
        </p:nvSpPr>
        <p:spPr>
          <a:xfrm>
            <a:off x="4444207" y="2373786"/>
            <a:ext cx="3359281" cy="3605945"/>
          </a:xfrm>
          <a:prstGeom prst="rect">
            <a:avLst/>
          </a:prstGeom>
        </p:spPr>
        <p:txBody>
          <a:bodyPr/>
          <a:lstStyle>
            <a:lvl1pPr marL="0" indent="0">
              <a:buNone/>
              <a:defRPr/>
            </a:lvl1pPr>
          </a:lstStyle>
          <a:p>
            <a:pPr lvl="0"/>
            <a:r>
              <a:rPr lang="en-US"/>
              <a:t>Edit Master text styles</a:t>
            </a:r>
          </a:p>
          <a:p>
            <a:pPr lvl="1"/>
            <a:r>
              <a:rPr lang="en-US"/>
              <a:t>Second level</a:t>
            </a:r>
          </a:p>
        </p:txBody>
      </p:sp>
      <p:sp>
        <p:nvSpPr>
          <p:cNvPr id="14" name="Text Placeholder 2"/>
          <p:cNvSpPr>
            <a:spLocks noGrp="1"/>
          </p:cNvSpPr>
          <p:nvPr>
            <p:ph idx="18"/>
          </p:nvPr>
        </p:nvSpPr>
        <p:spPr>
          <a:xfrm>
            <a:off x="8300113" y="2373786"/>
            <a:ext cx="3359281" cy="3605945"/>
          </a:xfrm>
          <a:prstGeom prst="rect">
            <a:avLst/>
          </a:prstGeo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
        <p:nvSpPr>
          <p:cNvPr id="15" name="Text Placeholder 131"/>
          <p:cNvSpPr>
            <a:spLocks noGrp="1"/>
          </p:cNvSpPr>
          <p:nvPr>
            <p:ph type="body" sz="quarter" idx="19"/>
          </p:nvPr>
        </p:nvSpPr>
        <p:spPr>
          <a:xfrm>
            <a:off x="4419997"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6" name="Text Placeholder 131"/>
          <p:cNvSpPr>
            <a:spLocks noGrp="1"/>
          </p:cNvSpPr>
          <p:nvPr>
            <p:ph type="body" sz="quarter" idx="20"/>
          </p:nvPr>
        </p:nvSpPr>
        <p:spPr>
          <a:xfrm>
            <a:off x="8299449"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2949384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F5E88F4-34BF-4FB5-900D-00FBACE9F35D}"/>
              </a:ext>
            </a:extLst>
          </p:cNvPr>
          <p:cNvCxnSpPr>
            <a:cxnSpLocks/>
          </p:cNvCxnSpPr>
          <p:nvPr userDrawn="1"/>
        </p:nvCxnSpPr>
        <p:spPr>
          <a:xfrm>
            <a:off x="3233738"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47" name="Text Placeholder 2"/>
          <p:cNvSpPr>
            <a:spLocks noGrp="1"/>
          </p:cNvSpPr>
          <p:nvPr>
            <p:ph idx="14"/>
          </p:nvPr>
        </p:nvSpPr>
        <p:spPr>
          <a:xfrm>
            <a:off x="3369738" y="1631112"/>
            <a:ext cx="8303150" cy="4086426"/>
          </a:xfrm>
          <a:prstGeom prst="rect">
            <a:avLst/>
          </a:prstGeom>
        </p:spPr>
        <p:txBody>
          <a:bodyPr/>
          <a:lstStyle>
            <a:lvl1pPr marL="0" indent="0">
              <a:buNone/>
              <a:defRPr b="0"/>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idx="1"/>
          </p:nvPr>
        </p:nvSpPr>
        <p:spPr>
          <a:xfrm>
            <a:off x="492789" y="1631112"/>
            <a:ext cx="2606011" cy="4086426"/>
          </a:xfrm>
          <a:prstGeom prst="rect">
            <a:avLst/>
          </a:prstGeom>
        </p:spPr>
        <p:txBody>
          <a:bodyPr/>
          <a:lstStyle>
            <a:lvl1pPr marL="0" indent="0">
              <a:buNone/>
              <a:defRPr/>
            </a:lvl1pPr>
            <a:lvl2pPr>
              <a:defRPr>
                <a:solidFill>
                  <a:srgbClr val="383838"/>
                </a:solidFill>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671634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CCBF85B-6B38-418B-B229-63FD770EDEA7}"/>
              </a:ext>
            </a:extLst>
          </p:cNvPr>
          <p:cNvCxnSpPr>
            <a:cxnSpLocks/>
          </p:cNvCxnSpPr>
          <p:nvPr userDrawn="1"/>
        </p:nvCxnSpPr>
        <p:spPr>
          <a:xfrm>
            <a:off x="8932863" y="17462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4" name="Content Placeholder 3"/>
          <p:cNvSpPr>
            <a:spLocks noGrp="1"/>
          </p:cNvSpPr>
          <p:nvPr>
            <p:ph sz="quarter" idx="14"/>
          </p:nvPr>
        </p:nvSpPr>
        <p:spPr>
          <a:xfrm>
            <a:off x="492125" y="1746560"/>
            <a:ext cx="8305669" cy="4086428"/>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5"/>
          </p:nvPr>
        </p:nvSpPr>
        <p:spPr>
          <a:xfrm>
            <a:off x="9037638" y="1746560"/>
            <a:ext cx="2635250" cy="4086428"/>
          </a:xfr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1196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828552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14A2708-7A8B-4D20-8225-CD1C8C761ACF}"/>
              </a:ext>
            </a:extLst>
          </p:cNvPr>
          <p:cNvGrpSpPr>
            <a:grpSpLocks/>
          </p:cNvGrpSpPr>
          <p:nvPr userDrawn="1"/>
        </p:nvGrpSpPr>
        <p:grpSpPr bwMode="auto">
          <a:xfrm>
            <a:off x="4148138" y="1625600"/>
            <a:ext cx="3903662" cy="4305300"/>
            <a:chOff x="3706307" y="1883391"/>
            <a:chExt cx="3803176" cy="4472959"/>
          </a:xfrm>
        </p:grpSpPr>
        <p:cxnSp>
          <p:nvCxnSpPr>
            <p:cNvPr id="11" name="Straight Connector 10">
              <a:extLst>
                <a:ext uri="{FF2B5EF4-FFF2-40B4-BE49-F238E27FC236}">
                  <a16:creationId xmlns:a16="http://schemas.microsoft.com/office/drawing/2014/main" id="{EB25F9CF-0B60-43CC-9056-F30880901E51}"/>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A81E11-C818-456E-B39B-0D107A2FB43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dirty="0"/>
              <a:t>Edit Master text styles</a:t>
            </a:r>
          </a:p>
        </p:txBody>
      </p:sp>
      <p:sp>
        <p:nvSpPr>
          <p:cNvPr id="18" name="Text Placeholder 131"/>
          <p:cNvSpPr>
            <a:spLocks noGrp="1"/>
          </p:cNvSpPr>
          <p:nvPr>
            <p:ph type="body" sz="quarter" idx="16"/>
          </p:nvPr>
        </p:nvSpPr>
        <p:spPr>
          <a:xfrm>
            <a:off x="492125" y="1562924"/>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9" name="Text Placeholder 131"/>
          <p:cNvSpPr>
            <a:spLocks noGrp="1"/>
          </p:cNvSpPr>
          <p:nvPr>
            <p:ph type="body" sz="quarter" idx="17"/>
          </p:nvPr>
        </p:nvSpPr>
        <p:spPr>
          <a:xfrm>
            <a:off x="4416027" y="1569937"/>
            <a:ext cx="3359945" cy="560696"/>
          </a:xfrm>
        </p:spPr>
        <p:txBody>
          <a:bodyPr anchor="b" anchorCtr="0"/>
          <a:lstStyle>
            <a:lvl1pPr marL="0" indent="0">
              <a:buNone/>
              <a:defRPr lang="en-US" sz="2400" b="0" kern="1200" dirty="0" smtClean="0">
                <a:solidFill>
                  <a:schemeClr val="accent1"/>
                </a:solidFill>
                <a:latin typeface="+mn-lt"/>
                <a:ea typeface="ＭＳ Ｐゴシック" charset="0"/>
                <a:cs typeface="ＭＳ Ｐゴシック" charset="0"/>
              </a:defRPr>
            </a:lvl1pPr>
          </a:lstStyle>
          <a:p>
            <a:pPr lvl="0"/>
            <a:r>
              <a:rPr lang="en-US" dirty="0"/>
              <a:t>Edit Master text styles</a:t>
            </a:r>
          </a:p>
        </p:txBody>
      </p:sp>
      <p:sp>
        <p:nvSpPr>
          <p:cNvPr id="20" name="Text Placeholder 131"/>
          <p:cNvSpPr>
            <a:spLocks noGrp="1"/>
          </p:cNvSpPr>
          <p:nvPr>
            <p:ph type="body" sz="quarter" idx="18"/>
          </p:nvPr>
        </p:nvSpPr>
        <p:spPr>
          <a:xfrm>
            <a:off x="8306264" y="1569937"/>
            <a:ext cx="3359945" cy="560696"/>
          </a:xfrm>
        </p:spPr>
        <p:txBody>
          <a:bodyPr anchor="b" anchorCtr="0"/>
          <a:lstStyle>
            <a:lvl1pPr marL="0" indent="0">
              <a:buNone/>
              <a:defRPr lang="en-US" sz="2400" b="0" kern="1200" dirty="0" smtClean="0">
                <a:solidFill>
                  <a:schemeClr val="accent1"/>
                </a:solidFill>
                <a:latin typeface="+mn-lt"/>
                <a:ea typeface="ＭＳ Ｐゴシック" charset="0"/>
                <a:cs typeface="ＭＳ Ｐゴシック" charset="0"/>
              </a:defRPr>
            </a:lvl1pPr>
          </a:lstStyle>
          <a:p>
            <a:pPr lvl="0"/>
            <a:r>
              <a:rPr lang="en-US" dirty="0"/>
              <a:t>Edit Master text styles</a:t>
            </a:r>
          </a:p>
        </p:txBody>
      </p:sp>
      <p:sp>
        <p:nvSpPr>
          <p:cNvPr id="4" name="Content Placeholder 3"/>
          <p:cNvSpPr>
            <a:spLocks noGrp="1"/>
          </p:cNvSpPr>
          <p:nvPr>
            <p:ph sz="quarter" idx="19"/>
          </p:nvPr>
        </p:nvSpPr>
        <p:spPr>
          <a:xfrm>
            <a:off x="492125" y="2323016"/>
            <a:ext cx="3359945" cy="3608590"/>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6" name="Content Placeholder 5"/>
          <p:cNvSpPr>
            <a:spLocks noGrp="1"/>
          </p:cNvSpPr>
          <p:nvPr>
            <p:ph sz="quarter" idx="20"/>
          </p:nvPr>
        </p:nvSpPr>
        <p:spPr>
          <a:xfrm>
            <a:off x="4416027" y="2323016"/>
            <a:ext cx="3359548"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9" name="Content Placeholder 8"/>
          <p:cNvSpPr>
            <a:spLocks noGrp="1"/>
          </p:cNvSpPr>
          <p:nvPr>
            <p:ph sz="quarter" idx="21"/>
          </p:nvPr>
        </p:nvSpPr>
        <p:spPr>
          <a:xfrm>
            <a:off x="8306264" y="2323016"/>
            <a:ext cx="3360274"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4970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6" name="Picture Placeholder 5"/>
          <p:cNvSpPr>
            <a:spLocks noGrp="1"/>
          </p:cNvSpPr>
          <p:nvPr>
            <p:ph type="pic" sz="quarter" idx="17"/>
          </p:nvPr>
        </p:nvSpPr>
        <p:spPr>
          <a:xfrm>
            <a:off x="3354388" y="1671610"/>
            <a:ext cx="2606675" cy="1953683"/>
          </a:xfrm>
        </p:spPr>
        <p:txBody>
          <a:bodyPr/>
          <a:lstStyle>
            <a:lvl1pPr marL="0" indent="0">
              <a:buNone/>
              <a:defRPr/>
            </a:lvl1pPr>
          </a:lstStyle>
          <a:p>
            <a:pPr lvl="0"/>
            <a:r>
              <a:rPr lang="en-US" noProof="0" dirty="0"/>
              <a:t>Click icon to add picture</a:t>
            </a:r>
          </a:p>
        </p:txBody>
      </p:sp>
      <p:sp>
        <p:nvSpPr>
          <p:cNvPr id="104" name="Picture Placeholder 5"/>
          <p:cNvSpPr>
            <a:spLocks noGrp="1"/>
          </p:cNvSpPr>
          <p:nvPr>
            <p:ph type="pic" sz="quarter" idx="18"/>
          </p:nvPr>
        </p:nvSpPr>
        <p:spPr>
          <a:xfrm>
            <a:off x="3354388" y="3809037"/>
            <a:ext cx="2606675" cy="1953683"/>
          </a:xfrm>
        </p:spPr>
        <p:txBody>
          <a:bodyPr/>
          <a:lstStyle>
            <a:lvl1pPr marL="0" indent="0">
              <a:buNone/>
              <a:defRPr/>
            </a:lvl1pPr>
          </a:lstStyle>
          <a:p>
            <a:pPr lvl="0"/>
            <a:r>
              <a:rPr lang="en-US" noProof="0" dirty="0"/>
              <a:t>Click icon to add picture</a:t>
            </a:r>
          </a:p>
        </p:txBody>
      </p:sp>
      <p:sp>
        <p:nvSpPr>
          <p:cNvPr id="105" name="Picture Placeholder 5"/>
          <p:cNvSpPr>
            <a:spLocks noGrp="1"/>
          </p:cNvSpPr>
          <p:nvPr>
            <p:ph type="pic" sz="quarter" idx="19"/>
          </p:nvPr>
        </p:nvSpPr>
        <p:spPr>
          <a:xfrm>
            <a:off x="9066213" y="1671610"/>
            <a:ext cx="2606675" cy="1953683"/>
          </a:xfrm>
        </p:spPr>
        <p:txBody>
          <a:bodyPr/>
          <a:lstStyle>
            <a:lvl1pPr marL="0" indent="0">
              <a:buNone/>
              <a:defRPr/>
            </a:lvl1pPr>
          </a:lstStyle>
          <a:p>
            <a:pPr lvl="0"/>
            <a:r>
              <a:rPr lang="en-US" noProof="0" dirty="0"/>
              <a:t>Click icon to add picture</a:t>
            </a:r>
          </a:p>
        </p:txBody>
      </p:sp>
      <p:sp>
        <p:nvSpPr>
          <p:cNvPr id="106" name="Picture Placeholder 5"/>
          <p:cNvSpPr>
            <a:spLocks noGrp="1"/>
          </p:cNvSpPr>
          <p:nvPr>
            <p:ph type="pic" sz="quarter" idx="20"/>
          </p:nvPr>
        </p:nvSpPr>
        <p:spPr>
          <a:xfrm>
            <a:off x="9066213" y="3809037"/>
            <a:ext cx="2606675" cy="1953683"/>
          </a:xfrm>
        </p:spPr>
        <p:txBody>
          <a:bodyPr/>
          <a:lstStyle>
            <a:lvl1pPr marL="0" indent="0">
              <a:buNone/>
              <a:defRPr/>
            </a:lvl1pPr>
          </a:lstStyle>
          <a:p>
            <a:pPr lvl="0"/>
            <a:r>
              <a:rPr lang="en-US" noProof="0" dirty="0"/>
              <a:t>Click icon to add picture</a:t>
            </a:r>
          </a:p>
        </p:txBody>
      </p:sp>
      <p:sp>
        <p:nvSpPr>
          <p:cNvPr id="14" name="Text Placeholder 7"/>
          <p:cNvSpPr>
            <a:spLocks noGrp="1"/>
          </p:cNvSpPr>
          <p:nvPr>
            <p:ph type="body" sz="quarter" idx="21"/>
          </p:nvPr>
        </p:nvSpPr>
        <p:spPr>
          <a:xfrm>
            <a:off x="492125" y="1671610"/>
            <a:ext cx="2606675" cy="4086225"/>
          </a:xfr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p:cNvSpPr>
            <a:spLocks noGrp="1"/>
          </p:cNvSpPr>
          <p:nvPr>
            <p:ph type="body" sz="quarter" idx="22"/>
          </p:nvPr>
        </p:nvSpPr>
        <p:spPr>
          <a:xfrm>
            <a:off x="6220216" y="1671610"/>
            <a:ext cx="2606675" cy="4086225"/>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7667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1671612"/>
            <a:ext cx="5467744" cy="4086426"/>
          </a:xfrm>
          <a:prstGeom prst="rect">
            <a:avLst/>
          </a:prstGeo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11237" y="1671610"/>
            <a:ext cx="5461651" cy="4086427"/>
          </a:xfrm>
        </p:spPr>
        <p:txBody>
          <a:bodyPr/>
          <a:lstStyle>
            <a:lvl1pPr marL="0" indent="0">
              <a:buNone/>
              <a:defRPr/>
            </a:lvl1pPr>
          </a:lstStyle>
          <a:p>
            <a:pPr lvl="0"/>
            <a:r>
              <a:rPr lang="en-US" noProof="0" dirty="0"/>
              <a:t>Click icon to add picture</a:t>
            </a:r>
          </a:p>
        </p:txBody>
      </p:sp>
    </p:spTree>
    <p:extLst>
      <p:ext uri="{BB962C8B-B14F-4D97-AF65-F5344CB8AC3E}">
        <p14:creationId xmlns:p14="http://schemas.microsoft.com/office/powerpoint/2010/main" val="3917060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mn-lt"/>
              </a:defRPr>
            </a:lvl1pPr>
          </a:lstStyle>
          <a:p>
            <a:r>
              <a:rPr lang="en-US" dirty="0"/>
              <a:t>Click to edit Master title style</a:t>
            </a:r>
          </a:p>
        </p:txBody>
      </p:sp>
      <p:sp>
        <p:nvSpPr>
          <p:cNvPr id="10" name="Table Placeholder 3"/>
          <p:cNvSpPr>
            <a:spLocks noGrp="1"/>
          </p:cNvSpPr>
          <p:nvPr>
            <p:ph type="tbl" sz="quarter" idx="13"/>
          </p:nvPr>
        </p:nvSpPr>
        <p:spPr>
          <a:xfrm>
            <a:off x="492789" y="1536022"/>
            <a:ext cx="11180867" cy="4087104"/>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1677621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125" y="1745884"/>
            <a:ext cx="11180867" cy="4087104"/>
          </a:xfrm>
          <a:prstGeom prst="rect">
            <a:avLst/>
          </a:prstGeo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5731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Tree>
    <p:extLst>
      <p:ext uri="{BB962C8B-B14F-4D97-AF65-F5344CB8AC3E}">
        <p14:creationId xmlns:p14="http://schemas.microsoft.com/office/powerpoint/2010/main" val="3957000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
        <p:nvSpPr>
          <p:cNvPr id="11" name="Rectangle 10">
            <a:extLst>
              <a:ext uri="{FF2B5EF4-FFF2-40B4-BE49-F238E27FC236}">
                <a16:creationId xmlns:a16="http://schemas.microsoft.com/office/drawing/2014/main" id="{3D21F59A-185D-6B4A-A6A2-7970867F11FC}"/>
              </a:ext>
            </a:extLst>
          </p:cNvPr>
          <p:cNvSpPr>
            <a:spLocks noChangeArrowheads="1"/>
          </p:cNvSpPr>
          <p:nvPr userDrawn="1"/>
        </p:nvSpPr>
        <p:spPr bwMode="auto">
          <a:xfrm>
            <a:off x="6670505" y="1028343"/>
            <a:ext cx="4655186"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Merci</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Kiitos</a:t>
            </a:r>
            <a:endParaRPr lang="en-US" altLang="en-US" sz="2800" dirty="0">
              <a:solidFill>
                <a:schemeClr val="bg1"/>
              </a:solidFill>
            </a:endParaRP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r>
              <a:rPr lang="ar-AE" altLang="en-US" sz="2800" dirty="0">
                <a:solidFill>
                  <a:schemeClr val="bg1"/>
                </a:solidFill>
              </a:rPr>
              <a:t> </a:t>
            </a:r>
            <a:endParaRPr lang="en-US" altLang="en-US" sz="2800" dirty="0">
              <a:solidFill>
                <a:schemeClr val="bg1"/>
              </a:solidFill>
            </a:endParaRPr>
          </a:p>
          <a:p>
            <a:pPr algn="r">
              <a:defRPr/>
            </a:pP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2792483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795258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4018708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ubtitle and Content alterna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71E09E-E80A-4DB6-BC16-53731D379FC7}"/>
              </a:ext>
            </a:extLst>
          </p:cNvPr>
          <p:cNvSpPr/>
          <p:nvPr userDrawn="1"/>
        </p:nvSpPr>
        <p:spPr>
          <a:xfrm>
            <a:off x="0"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6" name="Rectangle 5">
            <a:extLst>
              <a:ext uri="{FF2B5EF4-FFF2-40B4-BE49-F238E27FC236}">
                <a16:creationId xmlns:a16="http://schemas.microsoft.com/office/drawing/2014/main" id="{BA9D7E58-0873-4139-BEC0-EB7B3BB161D2}"/>
              </a:ext>
            </a:extLst>
          </p:cNvPr>
          <p:cNvSpPr/>
          <p:nvPr userDrawn="1"/>
        </p:nvSpPr>
        <p:spPr>
          <a:xfrm>
            <a:off x="-15875"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9" name="Picture 8">
            <a:extLst>
              <a:ext uri="{FF2B5EF4-FFF2-40B4-BE49-F238E27FC236}">
                <a16:creationId xmlns:a16="http://schemas.microsoft.com/office/drawing/2014/main" id="{4A591610-CC17-4969-8433-050E55D9449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82461" y="5720754"/>
            <a:ext cx="5800089" cy="1137247"/>
          </a:xfrm>
          <a:custGeom>
            <a:avLst/>
            <a:gdLst>
              <a:gd name="connsiteX0" fmla="*/ 1969769 w 5800089"/>
              <a:gd name="connsiteY0" fmla="*/ 0 h 1137247"/>
              <a:gd name="connsiteX1" fmla="*/ 5800089 w 5800089"/>
              <a:gd name="connsiteY1" fmla="*/ 0 h 1137247"/>
              <a:gd name="connsiteX2" fmla="*/ 3830319 w 5800089"/>
              <a:gd name="connsiteY2" fmla="*/ 1137247 h 1137247"/>
              <a:gd name="connsiteX3" fmla="*/ 0 w 5800089"/>
              <a:gd name="connsiteY3" fmla="*/ 1137247 h 1137247"/>
            </a:gdLst>
            <a:ahLst/>
            <a:cxnLst>
              <a:cxn ang="0">
                <a:pos x="connsiteX0" y="connsiteY0"/>
              </a:cxn>
              <a:cxn ang="0">
                <a:pos x="connsiteX1" y="connsiteY1"/>
              </a:cxn>
              <a:cxn ang="0">
                <a:pos x="connsiteX2" y="connsiteY2"/>
              </a:cxn>
              <a:cxn ang="0">
                <a:pos x="connsiteX3" y="connsiteY3"/>
              </a:cxn>
            </a:cxnLst>
            <a:rect l="l" t="t" r="r" b="b"/>
            <a:pathLst>
              <a:path w="5800089" h="1137247">
                <a:moveTo>
                  <a:pt x="1969769" y="0"/>
                </a:moveTo>
                <a:lnTo>
                  <a:pt x="5800089" y="0"/>
                </a:lnTo>
                <a:lnTo>
                  <a:pt x="3830319" y="1137247"/>
                </a:lnTo>
                <a:lnTo>
                  <a:pt x="0" y="1137247"/>
                </a:lnTo>
                <a:close/>
              </a:path>
            </a:pathLst>
          </a:custGeom>
        </p:spPr>
      </p:pic>
      <p:sp>
        <p:nvSpPr>
          <p:cNvPr id="2" name="Title 1"/>
          <p:cNvSpPr>
            <a:spLocks noGrp="1"/>
          </p:cNvSpPr>
          <p:nvPr>
            <p:ph type="title"/>
          </p:nvPr>
        </p:nvSpPr>
        <p:spPr/>
        <p:txBody>
          <a:bodyPr/>
          <a:lstStyle>
            <a:lvl1pPr>
              <a:defRPr b="0">
                <a:solidFill>
                  <a:schemeClr val="bg1"/>
                </a:solidFill>
              </a:defRPr>
            </a:lvl1pPr>
          </a:lstStyle>
          <a:p>
            <a:r>
              <a:rPr lang="en-US" dirty="0"/>
              <a:t>Click to edit Master title style</a:t>
            </a:r>
          </a:p>
        </p:txBody>
      </p:sp>
      <p:sp>
        <p:nvSpPr>
          <p:cNvPr id="7"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bg1"/>
                </a:solidFill>
              </a:defRPr>
            </a:lvl1pPr>
          </a:lstStyle>
          <a:p>
            <a:pPr lvl="0"/>
            <a:r>
              <a:rPr lang="en-US"/>
              <a:t>Edit Master text styles</a:t>
            </a:r>
          </a:p>
        </p:txBody>
      </p:sp>
      <p:sp>
        <p:nvSpPr>
          <p:cNvPr id="8" name="Text Placeholder 2"/>
          <p:cNvSpPr>
            <a:spLocks noGrp="1"/>
          </p:cNvSpPr>
          <p:nvPr>
            <p:ph idx="1"/>
          </p:nvPr>
        </p:nvSpPr>
        <p:spPr>
          <a:xfrm>
            <a:off x="490435" y="1666160"/>
            <a:ext cx="11180867" cy="3619578"/>
          </a:xfrm>
          <a:prstGeom prst="rect">
            <a:avLst/>
          </a:prstGeom>
        </p:spPr>
        <p:txBody>
          <a:bodyPr/>
          <a:lstStyle>
            <a:lvl1pPr marL="0" indent="0">
              <a:buNone/>
              <a:defRPr>
                <a:solidFill>
                  <a:srgbClr val="93E5FF"/>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258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081588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563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0638" y="6495779"/>
            <a:ext cx="3735768" cy="226497"/>
          </a:xfrm>
          <a:prstGeom prst="rect">
            <a:avLst/>
          </a:prstGeom>
        </p:spPr>
      </p:pic>
      <p:sp>
        <p:nvSpPr>
          <p:cNvPr id="5" name="Title 4"/>
          <p:cNvSpPr>
            <a:spLocks noGrp="1"/>
          </p:cNvSpPr>
          <p:nvPr>
            <p:ph type="ctrTitle" hasCustomPrompt="1"/>
          </p:nvPr>
        </p:nvSpPr>
        <p:spPr>
          <a:xfrm>
            <a:off x="900235" y="1440000"/>
            <a:ext cx="11040000"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235" y="3600000"/>
            <a:ext cx="11040000"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spTree>
    <p:extLst>
      <p:ext uri="{BB962C8B-B14F-4D97-AF65-F5344CB8AC3E}">
        <p14:creationId xmlns:p14="http://schemas.microsoft.com/office/powerpoint/2010/main" val="2386943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0">
            <a:extLst>
              <a:ext uri="{FF2B5EF4-FFF2-40B4-BE49-F238E27FC236}">
                <a16:creationId xmlns:a16="http://schemas.microsoft.com/office/drawing/2014/main" id="{82C5325F-EEE3-418B-AA33-B092E0D27BAE}"/>
              </a:ext>
            </a:extLst>
          </p:cNvPr>
          <p:cNvSpPr txBox="1">
            <a:spLocks noChangeArrowheads="1"/>
          </p:cNvSpPr>
          <p:nvPr userDrawn="1"/>
        </p:nvSpPr>
        <p:spPr bwMode="auto">
          <a:xfrm>
            <a:off x="804863" y="6430963"/>
            <a:ext cx="8350250" cy="138112"/>
          </a:xfrm>
          <a:prstGeom prst="rect">
            <a:avLst/>
          </a:prstGeom>
          <a:noFill/>
          <a:ln>
            <a:noFill/>
          </a:ln>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1"/>
                </a:solidFill>
              </a:rPr>
              <a:t>© 2020 Arm Limited</a:t>
            </a:r>
          </a:p>
        </p:txBody>
      </p:sp>
    </p:spTree>
    <p:extLst>
      <p:ext uri="{BB962C8B-B14F-4D97-AF65-F5344CB8AC3E}">
        <p14:creationId xmlns:p14="http://schemas.microsoft.com/office/powerpoint/2010/main" val="427469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1_Title Slide">
    <p:bg>
      <p:bgPr>
        <a:solidFill>
          <a:schemeClr val="accent1"/>
        </a:solid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37D4FCE4-34F4-4F1B-A4C2-0EB33A029EF0}"/>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1"/>
                </a:solidFill>
              </a:rPr>
              <a:t>© 2020 Arm Limited</a:t>
            </a:r>
          </a:p>
        </p:txBody>
      </p:sp>
      <p:pic>
        <p:nvPicPr>
          <p:cNvPr id="7" name="Picture 6">
            <a:extLst>
              <a:ext uri="{FF2B5EF4-FFF2-40B4-BE49-F238E27FC236}">
                <a16:creationId xmlns:a16="http://schemas.microsoft.com/office/drawing/2014/main" id="{8DC01692-B88C-4762-95BE-B935532B2F0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Tree>
    <p:extLst>
      <p:ext uri="{BB962C8B-B14F-4D97-AF65-F5344CB8AC3E}">
        <p14:creationId xmlns:p14="http://schemas.microsoft.com/office/powerpoint/2010/main" val="119162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55837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135703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96883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48024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992718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68458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B0FB7-70CB-4D4F-9BFF-1D8341004D47}"/>
              </a:ext>
            </a:extLst>
          </p:cNvPr>
          <p:cNvSpPr>
            <a:spLocks noGrp="1"/>
          </p:cNvSpPr>
          <p:nvPr>
            <p:ph type="title"/>
          </p:nvPr>
        </p:nvSpPr>
        <p:spPr>
          <a:xfrm>
            <a:off x="492125" y="295275"/>
            <a:ext cx="11180763" cy="666750"/>
          </a:xfrm>
          <a:prstGeom prst="rect">
            <a:avLst/>
          </a:prstGeom>
        </p:spPr>
        <p:txBody>
          <a:bodyPr vert="horz" lIns="0" tIns="0" rIns="0" bIns="0" rtlCol="0" anchor="b">
            <a:noAutofit/>
          </a:bodyPr>
          <a:lstStyle/>
          <a:p>
            <a:r>
              <a:rPr kumimoji="0" lang="en-US" sz="3600" b="0" i="0" u="none" strike="noStrike" kern="1200" cap="none" spc="-50" normalizeH="0" baseline="0" noProof="0" dirty="0">
                <a:ln>
                  <a:noFill/>
                </a:ln>
                <a:solidFill>
                  <a:srgbClr val="0091BD"/>
                </a:solidFill>
                <a:effectLst/>
                <a:uLnTx/>
                <a:uFillTx/>
                <a:latin typeface="+mn-lt"/>
                <a:ea typeface="ＭＳ Ｐゴシック" charset="0"/>
              </a:rPr>
              <a:t>Click to edit Master title style</a:t>
            </a:r>
            <a:endParaRPr lang="en-US" dirty="0"/>
          </a:p>
        </p:txBody>
      </p:sp>
      <p:sp>
        <p:nvSpPr>
          <p:cNvPr id="3" name="Text Placeholder 2">
            <a:extLst>
              <a:ext uri="{FF2B5EF4-FFF2-40B4-BE49-F238E27FC236}">
                <a16:creationId xmlns:a16="http://schemas.microsoft.com/office/drawing/2014/main" id="{8A8C3B0A-FB0C-4FFC-A4A5-FC52A896386E}"/>
              </a:ext>
            </a:extLst>
          </p:cNvPr>
          <p:cNvSpPr>
            <a:spLocks noGrp="1"/>
          </p:cNvSpPr>
          <p:nvPr>
            <p:ph type="body" idx="1"/>
          </p:nvPr>
        </p:nvSpPr>
        <p:spPr>
          <a:xfrm>
            <a:off x="492125" y="1479550"/>
            <a:ext cx="11180763" cy="408622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28" name="TextBox 20">
            <a:extLst>
              <a:ext uri="{FF2B5EF4-FFF2-40B4-BE49-F238E27FC236}">
                <a16:creationId xmlns:a16="http://schemas.microsoft.com/office/drawing/2014/main" id="{8E97ECFD-1DCA-4409-BCAA-67793DDCA550}"/>
              </a:ext>
            </a:extLst>
          </p:cNvPr>
          <p:cNvSpPr txBox="1">
            <a:spLocks noChangeArrowheads="1"/>
          </p:cNvSpPr>
          <p:nvPr userDrawn="1"/>
        </p:nvSpPr>
        <p:spPr bwMode="auto">
          <a:xfrm>
            <a:off x="804863" y="6430963"/>
            <a:ext cx="8350250" cy="138112"/>
          </a:xfrm>
          <a:prstGeom prst="rect">
            <a:avLst/>
          </a:prstGeom>
          <a:noFill/>
          <a:ln>
            <a:noFill/>
          </a:ln>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a:t>
            </a:r>
          </a:p>
        </p:txBody>
      </p:sp>
      <p:sp>
        <p:nvSpPr>
          <p:cNvPr id="1029" name="TextBox 26">
            <a:extLst>
              <a:ext uri="{FF2B5EF4-FFF2-40B4-BE49-F238E27FC236}">
                <a16:creationId xmlns:a16="http://schemas.microsoft.com/office/drawing/2014/main" id="{BF72FE98-121C-4E05-9B4E-5A9C4E4C705B}"/>
              </a:ext>
            </a:extLst>
          </p:cNvPr>
          <p:cNvSpPr txBox="1">
            <a:spLocks noChangeArrowheads="1"/>
          </p:cNvSpPr>
          <p:nvPr userDrawn="1"/>
        </p:nvSpPr>
        <p:spPr bwMode="auto">
          <a:xfrm>
            <a:off x="492125" y="643096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89A935BB-B359-4CD8-988A-690185F8A591}"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pic>
        <p:nvPicPr>
          <p:cNvPr id="1030" name="Picture 6">
            <a:extLst>
              <a:ext uri="{FF2B5EF4-FFF2-40B4-BE49-F238E27FC236}">
                <a16:creationId xmlns:a16="http://schemas.microsoft.com/office/drawing/2014/main" id="{3DCABB85-C4DD-4C7F-92ED-6C057E9F5511}"/>
              </a:ext>
            </a:extLst>
          </p:cNvPr>
          <p:cNvPicPr>
            <a:picLocks noChangeAspect="1" noChangeArrowheads="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58" r:id="rId1"/>
    <p:sldLayoutId id="2147485359" r:id="rId2"/>
    <p:sldLayoutId id="2147485360" r:id="rId3"/>
    <p:sldLayoutId id="2147485361" r:id="rId4"/>
    <p:sldLayoutId id="2147485362" r:id="rId5"/>
    <p:sldLayoutId id="2147485363" r:id="rId6"/>
    <p:sldLayoutId id="2147485364" r:id="rId7"/>
    <p:sldLayoutId id="2147485365" r:id="rId8"/>
    <p:sldLayoutId id="2147485366" r:id="rId9"/>
    <p:sldLayoutId id="2147485367" r:id="rId10"/>
    <p:sldLayoutId id="2147485368" r:id="rId11"/>
    <p:sldLayoutId id="2147485343" r:id="rId12"/>
    <p:sldLayoutId id="2147485369" r:id="rId13"/>
    <p:sldLayoutId id="2147485370" r:id="rId14"/>
    <p:sldLayoutId id="2147485333" r:id="rId15"/>
    <p:sldLayoutId id="2147485348" r:id="rId16"/>
    <p:sldLayoutId id="2147485349" r:id="rId17"/>
    <p:sldLayoutId id="2147485350" r:id="rId18"/>
    <p:sldLayoutId id="2147485351" r:id="rId19"/>
    <p:sldLayoutId id="2147485352" r:id="rId20"/>
    <p:sldLayoutId id="2147485334" r:id="rId21"/>
    <p:sldLayoutId id="2147485335" r:id="rId22"/>
    <p:sldLayoutId id="2147485336" r:id="rId23"/>
    <p:sldLayoutId id="2147485337" r:id="rId24"/>
    <p:sldLayoutId id="2147485338" r:id="rId25"/>
    <p:sldLayoutId id="2147485376" r:id="rId26"/>
    <p:sldLayoutId id="2147485372" r:id="rId27"/>
    <p:sldLayoutId id="2147485374" r:id="rId28"/>
    <p:sldLayoutId id="2147485355" r:id="rId29"/>
    <p:sldLayoutId id="2147485339" r:id="rId30"/>
    <p:sldLayoutId id="2147485356" r:id="rId31"/>
    <p:sldLayoutId id="2147485373" r:id="rId32"/>
    <p:sldLayoutId id="2147485375" r:id="rId33"/>
  </p:sldLayoutIdLst>
  <p:hf hdr="0" ftr="0" dt="0"/>
  <p:txStyles>
    <p:titleStyle>
      <a:lvl1pPr algn="l" rtl="0" eaLnBrk="1" fontAlgn="base" hangingPunct="1">
        <a:lnSpc>
          <a:spcPct val="85000"/>
        </a:lnSpc>
        <a:spcBef>
          <a:spcPct val="0"/>
        </a:spcBef>
        <a:spcAft>
          <a:spcPct val="0"/>
        </a:spcAft>
        <a:defRPr sz="3600" b="1"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algn="l" rtl="0" eaLnBrk="1" fontAlgn="base" hangingPunct="1">
        <a:lnSpc>
          <a:spcPct val="90000"/>
        </a:lnSpc>
        <a:spcBef>
          <a:spcPct val="0"/>
        </a:spcBef>
        <a:spcAft>
          <a:spcPts val="1600"/>
        </a:spcAft>
        <a:buFont typeface="Calibri" panose="020F0502020204030204" pitchFamily="34" charset="0"/>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rgbClr val="383838"/>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rgbClr val="383838"/>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15.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hyperlink" Target="https://3dwarehouse.sketchup.com/index.html" TargetMode="External"/><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hyperlink" Target="http://www.turbosquid.com/" TargetMode="External"/><Relationship Id="rId5" Type="http://schemas.openxmlformats.org/officeDocument/2006/relationships/hyperlink" Target="http://texturelib.com/" TargetMode="External"/><Relationship Id="rId4" Type="http://schemas.openxmlformats.org/officeDocument/2006/relationships/hyperlink" Target="http://tf3dm.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096000" y="1909486"/>
            <a:ext cx="5113338" cy="1519514"/>
          </a:xfrm>
        </p:spPr>
        <p:txBody>
          <a:bodyPr/>
          <a:lstStyle/>
          <a:p>
            <a:r>
              <a:rPr lang="en-GB" dirty="0"/>
              <a:t>Game Graphics</a:t>
            </a:r>
            <a:endParaRPr lang="en-US" dirty="0"/>
          </a:p>
        </p:txBody>
      </p:sp>
    </p:spTree>
    <p:extLst>
      <p:ext uri="{BB962C8B-B14F-4D97-AF65-F5344CB8AC3E}">
        <p14:creationId xmlns:p14="http://schemas.microsoft.com/office/powerpoint/2010/main" val="1763891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440000"/>
            <a:ext cx="7738196" cy="4680000"/>
          </a:xfrm>
        </p:spPr>
        <p:txBody>
          <a:bodyPr/>
          <a:lstStyle/>
          <a:p>
            <a:r>
              <a:rPr lang="en-GB" dirty="0"/>
              <a:t>In 3D games, images play an important role in texturing 3D objects.</a:t>
            </a:r>
            <a:br>
              <a:rPr lang="en-GB" dirty="0"/>
            </a:br>
            <a:br>
              <a:rPr lang="en-GB" dirty="0"/>
            </a:br>
            <a:r>
              <a:rPr lang="en-GB" dirty="0"/>
              <a:t>The example on the right shows how a single image </a:t>
            </a:r>
            <a:br>
              <a:rPr lang="en-GB" dirty="0"/>
            </a:br>
            <a:r>
              <a:rPr lang="en-GB" dirty="0"/>
              <a:t>contains textures for a skeletal model.</a:t>
            </a:r>
            <a:br>
              <a:rPr lang="en-GB" dirty="0"/>
            </a:br>
            <a:br>
              <a:rPr lang="en-GB" dirty="0"/>
            </a:br>
            <a:r>
              <a:rPr lang="en-GB" dirty="0"/>
              <a:t>UV/UVW is the method usually used to map textures </a:t>
            </a:r>
            <a:br>
              <a:rPr lang="en-GB" dirty="0"/>
            </a:br>
            <a:r>
              <a:rPr lang="en-GB" dirty="0"/>
              <a:t>to 3D objects.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3" name="Title 2"/>
          <p:cNvSpPr>
            <a:spLocks noGrp="1"/>
          </p:cNvSpPr>
          <p:nvPr>
            <p:ph type="title"/>
          </p:nvPr>
        </p:nvSpPr>
        <p:spPr/>
        <p:txBody>
          <a:bodyPr>
            <a:normAutofit/>
          </a:bodyPr>
          <a:lstStyle/>
          <a:p>
            <a:r>
              <a:rPr lang="en-GB" dirty="0"/>
              <a:t>2d Images: Textures</a:t>
            </a:r>
          </a:p>
        </p:txBody>
      </p:sp>
      <p:pic>
        <p:nvPicPr>
          <p:cNvPr id="3074" name="Picture 2" descr="C:\Android\cocos2d-x-3.10\tests\cpp-tests\Resources\Sprite3DTest\bod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2200" y="457200"/>
            <a:ext cx="2438400" cy="24384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stCxn id="3074" idx="2"/>
            <a:endCxn id="7" idx="0"/>
          </p:cNvCxnSpPr>
          <p:nvPr/>
        </p:nvCxnSpPr>
        <p:spPr>
          <a:xfrm>
            <a:off x="9931400" y="2895600"/>
            <a:ext cx="5596" cy="736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 name="Picture 6"/>
          <p:cNvPicPr/>
          <p:nvPr/>
        </p:nvPicPr>
        <p:blipFill rotWithShape="1">
          <a:blip r:embed="rId4" cstate="print">
            <a:extLst>
              <a:ext uri="{28A0092B-C50C-407E-A947-70E740481C1C}">
                <a14:useLocalDpi xmlns:a14="http://schemas.microsoft.com/office/drawing/2010/main" val="0"/>
              </a:ext>
            </a:extLst>
          </a:blip>
          <a:srcRect l="31494" t="18918" r="40511" b="21595"/>
          <a:stretch/>
        </p:blipFill>
        <p:spPr bwMode="auto">
          <a:xfrm>
            <a:off x="8980091" y="3632200"/>
            <a:ext cx="1913811" cy="22873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7629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6" y="1440000"/>
            <a:ext cx="6221735" cy="4680000"/>
          </a:xfrm>
        </p:spPr>
        <p:txBody>
          <a:bodyPr/>
          <a:lstStyle/>
          <a:p>
            <a:r>
              <a:rPr lang="en-GB" dirty="0"/>
              <a:t>One of the first games using 3D polygons was </a:t>
            </a:r>
            <a:r>
              <a:rPr lang="en-GB" dirty="0" err="1"/>
              <a:t>Battlezone</a:t>
            </a:r>
            <a:r>
              <a:rPr lang="en-GB" dirty="0"/>
              <a:t>. </a:t>
            </a:r>
            <a:br>
              <a:rPr lang="en-GB" dirty="0"/>
            </a:br>
            <a:br>
              <a:rPr lang="en-GB" dirty="0"/>
            </a:br>
            <a:r>
              <a:rPr lang="en-GB" dirty="0"/>
              <a:t>The rise of modular PCs allowed the use of VGA graphics in games.</a:t>
            </a:r>
            <a:br>
              <a:rPr lang="en-GB" dirty="0"/>
            </a:br>
            <a:br>
              <a:rPr lang="en-GB" dirty="0"/>
            </a:br>
            <a:r>
              <a:rPr lang="en-GB" dirty="0"/>
              <a:t>Games like Super Mario 64, Final Fantasy 7, Crash Bandicoot and Ridge Racer were early commercial successes that mastered 3D polygons.</a:t>
            </a:r>
          </a:p>
          <a:p>
            <a:endParaRPr lang="en-GB" dirty="0"/>
          </a:p>
          <a:p>
            <a:endParaRPr lang="en-GB" dirty="0"/>
          </a:p>
          <a:p>
            <a:endParaRPr lang="en-GB" dirty="0"/>
          </a:p>
          <a:p>
            <a:endParaRPr lang="en-GB" dirty="0"/>
          </a:p>
        </p:txBody>
      </p:sp>
      <p:sp>
        <p:nvSpPr>
          <p:cNvPr id="3" name="Title 2"/>
          <p:cNvSpPr>
            <a:spLocks noGrp="1"/>
          </p:cNvSpPr>
          <p:nvPr>
            <p:ph type="title"/>
          </p:nvPr>
        </p:nvSpPr>
        <p:spPr/>
        <p:txBody>
          <a:bodyPr>
            <a:normAutofit/>
          </a:bodyPr>
          <a:lstStyle/>
          <a:p>
            <a:r>
              <a:rPr lang="en-GB" dirty="0"/>
              <a:t>Polygons in Games</a:t>
            </a:r>
          </a:p>
        </p:txBody>
      </p:sp>
      <p:pic>
        <p:nvPicPr>
          <p:cNvPr id="4098" name="Picture 2" descr="C:\Users\robsar01\Pictures\Gaming LiB items\Open Source gaming Images\Battlezone.png"/>
          <p:cNvPicPr>
            <a:picLocks noChangeAspect="1" noChangeArrowheads="1"/>
          </p:cNvPicPr>
          <p:nvPr/>
        </p:nvPicPr>
        <p:blipFill rotWithShape="1">
          <a:blip r:embed="rId3">
            <a:extLst>
              <a:ext uri="{28A0092B-C50C-407E-A947-70E740481C1C}">
                <a14:useLocalDpi xmlns:a14="http://schemas.microsoft.com/office/drawing/2010/main" val="0"/>
              </a:ext>
            </a:extLst>
          </a:blip>
          <a:srcRect t="21052"/>
          <a:stretch/>
        </p:blipFill>
        <p:spPr bwMode="auto">
          <a:xfrm>
            <a:off x="7363566" y="2012415"/>
            <a:ext cx="3864751" cy="228122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14841" y="4643609"/>
            <a:ext cx="2362200" cy="533400"/>
          </a:xfrm>
          <a:prstGeom prst="rect">
            <a:avLst/>
          </a:prstGeom>
        </p:spPr>
        <p:txBody>
          <a:bodyPr vert="horz" wrap="square" lIns="0" tIns="0" rIns="0" bIns="0" rtlCol="0" anchor="t">
            <a:normAutofit/>
          </a:bodyPr>
          <a:lstStyle/>
          <a:p>
            <a:pPr algn="ctr"/>
            <a:r>
              <a:rPr lang="en-GB" sz="1300" dirty="0"/>
              <a:t>Atari’s </a:t>
            </a:r>
            <a:r>
              <a:rPr lang="en-GB" sz="1300" dirty="0" err="1"/>
              <a:t>Battlezone</a:t>
            </a:r>
            <a:r>
              <a:rPr lang="en-GB" sz="1300" dirty="0"/>
              <a:t> (1980) was made from 3D polygons.</a:t>
            </a:r>
          </a:p>
          <a:p>
            <a:endParaRPr lang="en-GB" dirty="0"/>
          </a:p>
        </p:txBody>
      </p:sp>
    </p:spTree>
    <p:extLst>
      <p:ext uri="{BB962C8B-B14F-4D97-AF65-F5344CB8AC3E}">
        <p14:creationId xmlns:p14="http://schemas.microsoft.com/office/powerpoint/2010/main" val="1937588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440000"/>
            <a:ext cx="11403335" cy="4680000"/>
          </a:xfrm>
        </p:spPr>
        <p:txBody>
          <a:bodyPr/>
          <a:lstStyle/>
          <a:p>
            <a:r>
              <a:rPr lang="en-GB" dirty="0"/>
              <a:t>3D modeling is the technique of developing a three-dimensional object by mathematically setting vertices. </a:t>
            </a:r>
            <a:br>
              <a:rPr lang="en-GB" dirty="0"/>
            </a:br>
            <a:br>
              <a:rPr lang="en-GB" dirty="0"/>
            </a:br>
            <a:r>
              <a:rPr lang="en-GB" dirty="0"/>
              <a:t>This is typically done with specialist software.</a:t>
            </a:r>
            <a:br>
              <a:rPr lang="en-GB" dirty="0"/>
            </a:br>
            <a:br>
              <a:rPr lang="en-GB" dirty="0"/>
            </a:br>
            <a:r>
              <a:rPr lang="en-GB" dirty="0"/>
              <a:t>For performance considerations you want as few vertices as possible</a:t>
            </a:r>
            <a:br>
              <a:rPr lang="en-GB" dirty="0"/>
            </a:br>
            <a:br>
              <a:rPr lang="en-GB" dirty="0"/>
            </a:br>
            <a:r>
              <a:rPr lang="en-GB" dirty="0"/>
              <a:t>Good artistic design, accurate UV modeling and competent 3D modeling allow a creator to overcome low poly models. </a:t>
            </a:r>
          </a:p>
          <a:p>
            <a:endParaRPr lang="en-GB" dirty="0"/>
          </a:p>
        </p:txBody>
      </p:sp>
      <p:sp>
        <p:nvSpPr>
          <p:cNvPr id="3" name="Title 2"/>
          <p:cNvSpPr>
            <a:spLocks noGrp="1"/>
          </p:cNvSpPr>
          <p:nvPr>
            <p:ph type="title"/>
          </p:nvPr>
        </p:nvSpPr>
        <p:spPr/>
        <p:txBody>
          <a:bodyPr>
            <a:normAutofit/>
          </a:bodyPr>
          <a:lstStyle/>
          <a:p>
            <a:r>
              <a:rPr lang="en-GB" dirty="0"/>
              <a:t>3D Modeling</a:t>
            </a:r>
            <a:endParaRPr lang="en-GB" dirty="0">
              <a:solidFill>
                <a:srgbClr val="FF0000"/>
              </a:solidFill>
            </a:endParaRPr>
          </a:p>
        </p:txBody>
      </p:sp>
    </p:spTree>
    <p:extLst>
      <p:ext uri="{BB962C8B-B14F-4D97-AF65-F5344CB8AC3E}">
        <p14:creationId xmlns:p14="http://schemas.microsoft.com/office/powerpoint/2010/main" val="3610463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315200" y="533400"/>
            <a:ext cx="4204812" cy="2774390"/>
          </a:xfrm>
        </p:spPr>
      </p:pic>
      <p:sp>
        <p:nvSpPr>
          <p:cNvPr id="3" name="Title 2"/>
          <p:cNvSpPr>
            <a:spLocks noGrp="1"/>
          </p:cNvSpPr>
          <p:nvPr>
            <p:ph type="title"/>
          </p:nvPr>
        </p:nvSpPr>
        <p:spPr/>
        <p:txBody>
          <a:bodyPr>
            <a:normAutofit/>
          </a:bodyPr>
          <a:lstStyle/>
          <a:p>
            <a:r>
              <a:rPr lang="en-GB" dirty="0"/>
              <a:t>Low Polygon Models</a:t>
            </a:r>
          </a:p>
        </p:txBody>
      </p:sp>
      <p:sp>
        <p:nvSpPr>
          <p:cNvPr id="5" name="TextBox 4"/>
          <p:cNvSpPr txBox="1"/>
          <p:nvPr/>
        </p:nvSpPr>
        <p:spPr>
          <a:xfrm>
            <a:off x="8382000" y="3352800"/>
            <a:ext cx="2209800" cy="457200"/>
          </a:xfrm>
          <a:prstGeom prst="rect">
            <a:avLst/>
          </a:prstGeom>
        </p:spPr>
        <p:txBody>
          <a:bodyPr vert="horz" wrap="square" lIns="0" tIns="0" rIns="0" bIns="0" rtlCol="0" anchor="t">
            <a:normAutofit/>
          </a:bodyPr>
          <a:lstStyle/>
          <a:p>
            <a:endParaRPr lang="en-GB" dirty="0"/>
          </a:p>
        </p:txBody>
      </p:sp>
      <p:sp>
        <p:nvSpPr>
          <p:cNvPr id="6" name="Content Placeholder 1"/>
          <p:cNvSpPr txBox="1">
            <a:spLocks/>
          </p:cNvSpPr>
          <p:nvPr/>
        </p:nvSpPr>
        <p:spPr>
          <a:xfrm>
            <a:off x="483865" y="1440000"/>
            <a:ext cx="11154300" cy="4680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buClrTx/>
              <a:buNone/>
            </a:pPr>
            <a:r>
              <a:rPr lang="en-GB" dirty="0">
                <a:latin typeface="+mn-lt"/>
              </a:rPr>
              <a:t>It is possible to create aesthetically pleasing</a:t>
            </a:r>
            <a:br>
              <a:rPr lang="en-GB" dirty="0">
                <a:latin typeface="+mn-lt"/>
              </a:rPr>
            </a:br>
            <a:r>
              <a:rPr lang="en-GB" dirty="0">
                <a:latin typeface="+mn-lt"/>
              </a:rPr>
              <a:t>low poly models.</a:t>
            </a:r>
            <a:br>
              <a:rPr lang="en-GB" dirty="0">
                <a:latin typeface="+mn-lt"/>
              </a:rPr>
            </a:br>
            <a:endParaRPr lang="en-GB" dirty="0">
              <a:latin typeface="+mn-lt"/>
            </a:endParaRPr>
          </a:p>
          <a:p>
            <a:pPr marL="0" indent="0">
              <a:buClrTx/>
              <a:buNone/>
            </a:pPr>
            <a:r>
              <a:rPr lang="en-GB" dirty="0">
                <a:latin typeface="+mn-lt"/>
              </a:rPr>
              <a:t>The primary goal is to eliminate overdraw.</a:t>
            </a:r>
          </a:p>
          <a:p>
            <a:pPr>
              <a:buClrTx/>
              <a:buFont typeface="Arial" panose="020B0604020202020204" pitchFamily="34" charset="0"/>
              <a:buChar char="•"/>
            </a:pPr>
            <a:endParaRPr lang="en-GB" dirty="0">
              <a:latin typeface="+mn-lt"/>
            </a:endParaRPr>
          </a:p>
          <a:p>
            <a:pPr marL="0" indent="0">
              <a:buClrTx/>
              <a:buNone/>
            </a:pPr>
            <a:r>
              <a:rPr lang="en-GB" dirty="0">
                <a:latin typeface="+mn-lt"/>
              </a:rPr>
              <a:t>In this example, it is essential to use </a:t>
            </a:r>
            <a:br>
              <a:rPr lang="en-GB" dirty="0">
                <a:latin typeface="+mn-lt"/>
              </a:rPr>
            </a:br>
            <a:r>
              <a:rPr lang="en-GB" dirty="0">
                <a:latin typeface="+mn-lt"/>
              </a:rPr>
              <a:t>good artistic direction and various lighting effects.</a:t>
            </a:r>
          </a:p>
          <a:p>
            <a:endParaRPr lang="en-GB" dirty="0"/>
          </a:p>
          <a:p>
            <a:pPr marL="0" indent="0">
              <a:buNone/>
            </a:pPr>
            <a:br>
              <a:rPr lang="en-GB" dirty="0"/>
            </a:br>
            <a:endParaRPr lang="en-GB" dirty="0"/>
          </a:p>
        </p:txBody>
      </p:sp>
      <p:sp>
        <p:nvSpPr>
          <p:cNvPr id="7" name="TextBox 6"/>
          <p:cNvSpPr txBox="1"/>
          <p:nvPr/>
        </p:nvSpPr>
        <p:spPr>
          <a:xfrm>
            <a:off x="7772400" y="3352800"/>
            <a:ext cx="3505200" cy="482990"/>
          </a:xfrm>
          <a:prstGeom prst="rect">
            <a:avLst/>
          </a:prstGeom>
        </p:spPr>
        <p:txBody>
          <a:bodyPr vert="horz" wrap="square" lIns="0" tIns="0" rIns="0" bIns="0" rtlCol="0" anchor="t">
            <a:normAutofit/>
          </a:bodyPr>
          <a:lstStyle/>
          <a:p>
            <a:pPr algn="ctr"/>
            <a:r>
              <a:rPr lang="en-GB" sz="1300" dirty="0"/>
              <a:t>The above model is 334 polygons.</a:t>
            </a:r>
          </a:p>
          <a:p>
            <a:endParaRPr lang="en-GB" dirty="0"/>
          </a:p>
        </p:txBody>
      </p:sp>
    </p:spTree>
    <p:extLst>
      <p:ext uri="{BB962C8B-B14F-4D97-AF65-F5344CB8AC3E}">
        <p14:creationId xmlns:p14="http://schemas.microsoft.com/office/powerpoint/2010/main" val="240645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A UV is a set of two-dimensional coordinates for textures </a:t>
            </a:r>
            <a:br>
              <a:rPr lang="en-GB" dirty="0"/>
            </a:br>
            <a:r>
              <a:rPr lang="en-GB" dirty="0"/>
              <a:t>that define how an image texture is connected </a:t>
            </a:r>
            <a:br>
              <a:rPr lang="en-GB" dirty="0"/>
            </a:br>
            <a:r>
              <a:rPr lang="en-GB" dirty="0"/>
              <a:t>to the surface mesh.</a:t>
            </a:r>
            <a:br>
              <a:rPr lang="en-GB" dirty="0"/>
            </a:br>
            <a:br>
              <a:rPr lang="en-GB" dirty="0"/>
            </a:br>
            <a:r>
              <a:rPr lang="en-GB" dirty="0"/>
              <a:t>UV coordinates have values between 0.0 and 1.0.</a:t>
            </a:r>
            <a:br>
              <a:rPr lang="en-GB" dirty="0"/>
            </a:br>
            <a:br>
              <a:rPr lang="en-GB" dirty="0"/>
            </a:br>
            <a:r>
              <a:rPr lang="en-GB" dirty="0"/>
              <a:t>Typically UV mapping is completed within a </a:t>
            </a:r>
            <a:br>
              <a:rPr lang="en-GB" dirty="0"/>
            </a:br>
            <a:r>
              <a:rPr lang="en-GB" dirty="0"/>
              <a:t>third party 3D modeling tool.</a:t>
            </a:r>
            <a:br>
              <a:rPr lang="en-GB" dirty="0"/>
            </a:br>
            <a:br>
              <a:rPr lang="en-GB" dirty="0"/>
            </a:br>
            <a:r>
              <a:rPr lang="en-GB" dirty="0"/>
              <a:t>Utilizing 3D modeling competency and skilful UV </a:t>
            </a:r>
            <a:br>
              <a:rPr lang="en-GB" dirty="0"/>
            </a:br>
            <a:r>
              <a:rPr lang="en-GB" dirty="0"/>
              <a:t>mapped textures, it is possible to optimize performance.</a:t>
            </a:r>
          </a:p>
        </p:txBody>
      </p:sp>
      <p:sp>
        <p:nvSpPr>
          <p:cNvPr id="3" name="Title 2"/>
          <p:cNvSpPr>
            <a:spLocks noGrp="1"/>
          </p:cNvSpPr>
          <p:nvPr>
            <p:ph type="title"/>
          </p:nvPr>
        </p:nvSpPr>
        <p:spPr/>
        <p:txBody>
          <a:bodyPr>
            <a:normAutofit/>
          </a:bodyPr>
          <a:lstStyle/>
          <a:p>
            <a:r>
              <a:rPr lang="en-GB" dirty="0"/>
              <a:t>UV Mapping: Overview</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1" y="762000"/>
            <a:ext cx="2207507" cy="1852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6400" y="3235430"/>
            <a:ext cx="2209800" cy="2141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525000" y="2667000"/>
            <a:ext cx="1638300" cy="190500"/>
          </a:xfrm>
          <a:prstGeom prst="rect">
            <a:avLst/>
          </a:prstGeom>
        </p:spPr>
        <p:txBody>
          <a:bodyPr vert="horz" wrap="square" lIns="0" tIns="0" rIns="0" bIns="0" rtlCol="0" anchor="t">
            <a:normAutofit fontScale="92500" lnSpcReduction="20000"/>
          </a:bodyPr>
          <a:lstStyle/>
          <a:p>
            <a:pPr algn="ctr"/>
            <a:r>
              <a:rPr lang="en-GB" sz="1500" dirty="0"/>
              <a:t>A cube</a:t>
            </a:r>
          </a:p>
          <a:p>
            <a:endParaRPr lang="en-GB" dirty="0"/>
          </a:p>
        </p:txBody>
      </p:sp>
      <p:sp>
        <p:nvSpPr>
          <p:cNvPr id="8" name="TextBox 7"/>
          <p:cNvSpPr txBox="1"/>
          <p:nvPr/>
        </p:nvSpPr>
        <p:spPr>
          <a:xfrm>
            <a:off x="9296400" y="5486400"/>
            <a:ext cx="2057400" cy="511280"/>
          </a:xfrm>
          <a:prstGeom prst="rect">
            <a:avLst/>
          </a:prstGeom>
        </p:spPr>
        <p:txBody>
          <a:bodyPr vert="horz" wrap="square" lIns="0" tIns="0" rIns="0" bIns="0" rtlCol="0" anchor="t">
            <a:normAutofit fontScale="62500" lnSpcReduction="20000"/>
          </a:bodyPr>
          <a:lstStyle/>
          <a:p>
            <a:pPr algn="ctr"/>
            <a:r>
              <a:rPr lang="en-GB" sz="2100" dirty="0"/>
              <a:t>The unwrapped UV coordinates of the above cube</a:t>
            </a:r>
          </a:p>
          <a:p>
            <a:endParaRPr lang="en-GB" dirty="0"/>
          </a:p>
        </p:txBody>
      </p:sp>
    </p:spTree>
    <p:extLst>
      <p:ext uri="{BB962C8B-B14F-4D97-AF65-F5344CB8AC3E}">
        <p14:creationId xmlns:p14="http://schemas.microsoft.com/office/powerpoint/2010/main" val="1468213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6" y="1440000"/>
            <a:ext cx="6831335" cy="4680000"/>
          </a:xfrm>
        </p:spPr>
        <p:txBody>
          <a:bodyPr/>
          <a:lstStyle/>
          <a:p>
            <a:r>
              <a:rPr lang="en-GB" dirty="0"/>
              <a:t>Texture mapping is specifically mapping a 2D </a:t>
            </a:r>
            <a:br>
              <a:rPr lang="en-GB" dirty="0"/>
            </a:br>
            <a:r>
              <a:rPr lang="en-GB" dirty="0"/>
              <a:t>image to the UV coordinates of a 3D model.</a:t>
            </a:r>
            <a:br>
              <a:rPr lang="en-GB" dirty="0"/>
            </a:br>
            <a:br>
              <a:rPr lang="en-GB" dirty="0"/>
            </a:br>
            <a:r>
              <a:rPr lang="en-GB" dirty="0"/>
              <a:t>Diffuse maps are the most widely used type of texture map.</a:t>
            </a:r>
            <a:br>
              <a:rPr lang="en-GB" dirty="0"/>
            </a:br>
            <a:br>
              <a:rPr lang="en-GB" dirty="0"/>
            </a:br>
            <a:r>
              <a:rPr lang="en-GB" dirty="0"/>
              <a:t>The diffuse map essentially paints the color </a:t>
            </a:r>
            <a:br>
              <a:rPr lang="en-GB" dirty="0"/>
            </a:br>
            <a:r>
              <a:rPr lang="en-GB" dirty="0"/>
              <a:t>onto the UV coordinates. </a:t>
            </a:r>
            <a:br>
              <a:rPr lang="en-GB" dirty="0"/>
            </a:br>
            <a:br>
              <a:rPr lang="en-GB" dirty="0"/>
            </a:br>
            <a:r>
              <a:rPr lang="en-GB" dirty="0"/>
              <a:t>In modern games, this is combined with other </a:t>
            </a:r>
            <a:br>
              <a:rPr lang="en-GB" dirty="0"/>
            </a:br>
            <a:r>
              <a:rPr lang="en-GB" dirty="0"/>
              <a:t>maps to create more definition.</a:t>
            </a:r>
          </a:p>
        </p:txBody>
      </p:sp>
      <p:sp>
        <p:nvSpPr>
          <p:cNvPr id="3" name="Title 2"/>
          <p:cNvSpPr>
            <a:spLocks noGrp="1"/>
          </p:cNvSpPr>
          <p:nvPr>
            <p:ph type="title"/>
          </p:nvPr>
        </p:nvSpPr>
        <p:spPr/>
        <p:txBody>
          <a:bodyPr>
            <a:normAutofit/>
          </a:bodyPr>
          <a:lstStyle/>
          <a:p>
            <a:r>
              <a:rPr lang="en-GB" dirty="0"/>
              <a:t>Diffuse Mapping</a:t>
            </a:r>
          </a:p>
        </p:txBody>
      </p:sp>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709" y="4191000"/>
            <a:ext cx="1762841"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5420" y="152401"/>
            <a:ext cx="2288381" cy="1526055"/>
          </a:xfrm>
          <a:prstGeom prst="rect">
            <a:avLst/>
          </a:prstGeom>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6400" y="2133601"/>
            <a:ext cx="1745174" cy="175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Arrow Connector 14"/>
          <p:cNvCxnSpPr/>
          <p:nvPr/>
        </p:nvCxnSpPr>
        <p:spPr>
          <a:xfrm>
            <a:off x="10058400" y="1678456"/>
            <a:ext cx="0" cy="45514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10134600" y="3883776"/>
            <a:ext cx="1" cy="3072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2114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Light mapping works in conjunction with diffuse mapping.</a:t>
            </a:r>
            <a:br>
              <a:rPr lang="en-GB" dirty="0"/>
            </a:br>
            <a:br>
              <a:rPr lang="en-GB" dirty="0"/>
            </a:br>
            <a:r>
              <a:rPr lang="en-GB" dirty="0"/>
              <a:t>Typically occurs with a 3D modelling program.</a:t>
            </a:r>
            <a:br>
              <a:rPr lang="en-GB" dirty="0"/>
            </a:br>
            <a:br>
              <a:rPr lang="en-GB" dirty="0"/>
            </a:br>
            <a:r>
              <a:rPr lang="en-GB" dirty="0"/>
              <a:t>Bakes or renders the model’s UV map when lighting is applied.  This new texture overwrites the existing diffuse map.</a:t>
            </a:r>
            <a:br>
              <a:rPr lang="en-GB" dirty="0"/>
            </a:br>
            <a:br>
              <a:rPr lang="en-GB" dirty="0"/>
            </a:br>
            <a:r>
              <a:rPr lang="en-GB" dirty="0"/>
              <a:t>This pre-computation of shadows and lighting saves a great deal of compute time as opposed to doing it in real-time.</a:t>
            </a:r>
          </a:p>
          <a:p>
            <a:endParaRPr lang="en-GB" dirty="0"/>
          </a:p>
        </p:txBody>
      </p:sp>
      <p:sp>
        <p:nvSpPr>
          <p:cNvPr id="3" name="Title 2"/>
          <p:cNvSpPr>
            <a:spLocks noGrp="1"/>
          </p:cNvSpPr>
          <p:nvPr>
            <p:ph type="title"/>
          </p:nvPr>
        </p:nvSpPr>
        <p:spPr/>
        <p:txBody>
          <a:bodyPr>
            <a:normAutofit/>
          </a:bodyPr>
          <a:lstStyle/>
          <a:p>
            <a:r>
              <a:rPr lang="en-GB" dirty="0"/>
              <a:t>Static Lighting: Light Mapping</a:t>
            </a:r>
          </a:p>
        </p:txBody>
      </p:sp>
    </p:spTree>
    <p:extLst>
      <p:ext uri="{BB962C8B-B14F-4D97-AF65-F5344CB8AC3E}">
        <p14:creationId xmlns:p14="http://schemas.microsoft.com/office/powerpoint/2010/main" val="4052778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Dynamic lighting is set within the game code and is rendered at runtime.</a:t>
            </a:r>
            <a:br>
              <a:rPr lang="en-GB" dirty="0"/>
            </a:br>
            <a:br>
              <a:rPr lang="en-GB" dirty="0"/>
            </a:br>
            <a:r>
              <a:rPr lang="en-GB" dirty="0"/>
              <a:t>Lighting and shadows should be updated immediately as a result.</a:t>
            </a:r>
            <a:br>
              <a:rPr lang="en-GB" dirty="0"/>
            </a:br>
            <a:br>
              <a:rPr lang="en-GB" dirty="0"/>
            </a:br>
            <a:r>
              <a:rPr lang="en-GB" dirty="0"/>
              <a:t>Typically shadows and character lighting are dynamic to achieve better realism.</a:t>
            </a:r>
            <a:br>
              <a:rPr lang="en-GB" dirty="0"/>
            </a:br>
            <a:br>
              <a:rPr lang="en-GB" dirty="0"/>
            </a:br>
            <a:r>
              <a:rPr lang="en-GB" dirty="0"/>
              <a:t>Dynamic lighting, as you may expect, is very computationally expensive.</a:t>
            </a:r>
          </a:p>
          <a:p>
            <a:endParaRPr lang="en-GB" dirty="0"/>
          </a:p>
          <a:p>
            <a:endParaRPr lang="en-GB" dirty="0"/>
          </a:p>
          <a:p>
            <a:endParaRPr lang="en-GB" dirty="0"/>
          </a:p>
          <a:p>
            <a:endParaRPr lang="en-GB" dirty="0"/>
          </a:p>
          <a:p>
            <a:endParaRPr lang="en-GB" dirty="0"/>
          </a:p>
          <a:p>
            <a:endParaRPr lang="en-GB" dirty="0"/>
          </a:p>
        </p:txBody>
      </p:sp>
      <p:sp>
        <p:nvSpPr>
          <p:cNvPr id="3" name="Title 2"/>
          <p:cNvSpPr>
            <a:spLocks noGrp="1"/>
          </p:cNvSpPr>
          <p:nvPr>
            <p:ph type="title"/>
          </p:nvPr>
        </p:nvSpPr>
        <p:spPr/>
        <p:txBody>
          <a:bodyPr>
            <a:normAutofit/>
          </a:bodyPr>
          <a:lstStyle/>
          <a:p>
            <a:r>
              <a:rPr lang="en-GB" dirty="0"/>
              <a:t>Dynamic Lighting: Real-time Lighting</a:t>
            </a:r>
          </a:p>
        </p:txBody>
      </p:sp>
    </p:spTree>
    <p:extLst>
      <p:ext uri="{BB962C8B-B14F-4D97-AF65-F5344CB8AC3E}">
        <p14:creationId xmlns:p14="http://schemas.microsoft.com/office/powerpoint/2010/main" val="406149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Lighting: Dynamic versus Static</a:t>
            </a:r>
          </a:p>
        </p:txBody>
      </p:sp>
      <p:sp>
        <p:nvSpPr>
          <p:cNvPr id="4" name="TextBox 3"/>
          <p:cNvSpPr txBox="1"/>
          <p:nvPr/>
        </p:nvSpPr>
        <p:spPr>
          <a:xfrm>
            <a:off x="914400" y="1177925"/>
            <a:ext cx="2819400" cy="624840"/>
          </a:xfrm>
          <a:prstGeom prst="rect">
            <a:avLst/>
          </a:prstGeom>
        </p:spPr>
        <p:txBody>
          <a:bodyPr vert="horz" wrap="square" lIns="0" tIns="0" rIns="0" bIns="0" rtlCol="0" anchor="t">
            <a:noAutofit/>
          </a:bodyPr>
          <a:lstStyle/>
          <a:p>
            <a:r>
              <a:rPr lang="en-GB" sz="2800" dirty="0"/>
              <a:t>Static Lightmaps</a:t>
            </a:r>
          </a:p>
        </p:txBody>
      </p:sp>
      <p:sp>
        <p:nvSpPr>
          <p:cNvPr id="5" name="TextBox 4"/>
          <p:cNvSpPr txBox="1"/>
          <p:nvPr/>
        </p:nvSpPr>
        <p:spPr>
          <a:xfrm>
            <a:off x="7010400" y="1177925"/>
            <a:ext cx="2819400" cy="609600"/>
          </a:xfrm>
          <a:prstGeom prst="rect">
            <a:avLst/>
          </a:prstGeom>
        </p:spPr>
        <p:txBody>
          <a:bodyPr vert="horz" wrap="square" lIns="0" tIns="0" rIns="0" bIns="0" rtlCol="0" anchor="t">
            <a:noAutofit/>
          </a:bodyPr>
          <a:lstStyle/>
          <a:p>
            <a:r>
              <a:rPr lang="en-GB" sz="3200" dirty="0"/>
              <a:t>Dynamic Lighting</a:t>
            </a:r>
          </a:p>
        </p:txBody>
      </p:sp>
      <p:graphicFrame>
        <p:nvGraphicFramePr>
          <p:cNvPr id="6" name="Diagram 5"/>
          <p:cNvGraphicFramePr/>
          <p:nvPr/>
        </p:nvGraphicFramePr>
        <p:xfrm>
          <a:off x="533401" y="1939926"/>
          <a:ext cx="5129213" cy="3013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6248401" y="1939926"/>
          <a:ext cx="5129213" cy="30130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p:cNvSpPr txBox="1"/>
          <p:nvPr/>
        </p:nvSpPr>
        <p:spPr>
          <a:xfrm>
            <a:off x="533401" y="4853354"/>
            <a:ext cx="11201400" cy="838200"/>
          </a:xfrm>
          <a:prstGeom prst="rect">
            <a:avLst/>
          </a:prstGeom>
        </p:spPr>
        <p:txBody>
          <a:bodyPr vert="horz" wrap="square" lIns="0" tIns="0" rIns="0" bIns="0" rtlCol="0" anchor="t">
            <a:noAutofit/>
          </a:bodyPr>
          <a:lstStyle/>
          <a:p>
            <a:r>
              <a:rPr lang="en-GB" sz="2400" dirty="0"/>
              <a:t>The best way to add lighting to your game is to use a mix of both static and dynamic.</a:t>
            </a:r>
          </a:p>
        </p:txBody>
      </p:sp>
    </p:spTree>
    <p:extLst>
      <p:ext uri="{BB962C8B-B14F-4D97-AF65-F5344CB8AC3E}">
        <p14:creationId xmlns:p14="http://schemas.microsoft.com/office/powerpoint/2010/main" val="2448001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6" y="1440000"/>
            <a:ext cx="8050535" cy="4680000"/>
          </a:xfrm>
        </p:spPr>
        <p:txBody>
          <a:bodyPr/>
          <a:lstStyle/>
          <a:p>
            <a:pPr>
              <a:spcAft>
                <a:spcPts val="400"/>
              </a:spcAft>
            </a:pPr>
            <a:r>
              <a:rPr lang="en-GB" dirty="0"/>
              <a:t>Typically a greyscale image (though can be color) </a:t>
            </a:r>
            <a:br>
              <a:rPr lang="en-GB" dirty="0"/>
            </a:br>
            <a:r>
              <a:rPr lang="en-GB" dirty="0"/>
              <a:t>that represents elevation data in a 3D model.</a:t>
            </a:r>
          </a:p>
          <a:p>
            <a:pPr>
              <a:spcAft>
                <a:spcPts val="400"/>
              </a:spcAft>
            </a:pPr>
            <a:endParaRPr lang="en-GB" dirty="0"/>
          </a:p>
          <a:p>
            <a:pPr>
              <a:spcAft>
                <a:spcPts val="400"/>
              </a:spcAft>
            </a:pPr>
            <a:r>
              <a:rPr lang="en-GB" dirty="0"/>
              <a:t>The heightmap contains a single channel, with black representing the floor and white representing the maximum height.</a:t>
            </a:r>
          </a:p>
          <a:p>
            <a:pPr>
              <a:spcAft>
                <a:spcPts val="400"/>
              </a:spcAft>
            </a:pPr>
            <a:endParaRPr lang="en-GB" dirty="0"/>
          </a:p>
          <a:p>
            <a:pPr>
              <a:spcAft>
                <a:spcPts val="400"/>
              </a:spcAft>
            </a:pPr>
            <a:r>
              <a:rPr lang="en-GB" dirty="0" err="1"/>
              <a:t>Color</a:t>
            </a:r>
            <a:r>
              <a:rPr lang="en-GB" dirty="0"/>
              <a:t> maps allow for a greater range of height, as greyscale allows for only 256 heights. </a:t>
            </a:r>
          </a:p>
          <a:p>
            <a:pPr>
              <a:spcAft>
                <a:spcPts val="400"/>
              </a:spcAft>
            </a:pPr>
            <a:endParaRPr lang="en-GB" dirty="0"/>
          </a:p>
          <a:p>
            <a:pPr>
              <a:spcAft>
                <a:spcPts val="400"/>
              </a:spcAft>
            </a:pPr>
            <a:r>
              <a:rPr lang="en-GB" dirty="0" err="1"/>
              <a:t>Heightmaps</a:t>
            </a:r>
            <a:r>
              <a:rPr lang="en-GB" dirty="0"/>
              <a:t> are very simple to create but difficult to master.</a:t>
            </a:r>
          </a:p>
        </p:txBody>
      </p:sp>
      <p:sp>
        <p:nvSpPr>
          <p:cNvPr id="3" name="Title 2"/>
          <p:cNvSpPr>
            <a:spLocks noGrp="1"/>
          </p:cNvSpPr>
          <p:nvPr>
            <p:ph type="title"/>
          </p:nvPr>
        </p:nvSpPr>
        <p:spPr/>
        <p:txBody>
          <a:bodyPr>
            <a:normAutofit/>
          </a:bodyPr>
          <a:lstStyle/>
          <a:p>
            <a:r>
              <a:rPr lang="en-GB" dirty="0"/>
              <a:t>Height Mapping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0201" y="609601"/>
            <a:ext cx="2177543" cy="217754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20201" y="3657600"/>
            <a:ext cx="2177543" cy="1752600"/>
          </a:xfrm>
          <a:prstGeom prst="rect">
            <a:avLst/>
          </a:prstGeom>
        </p:spPr>
      </p:pic>
      <p:cxnSp>
        <p:nvCxnSpPr>
          <p:cNvPr id="7" name="Straight Arrow Connector 6"/>
          <p:cNvCxnSpPr>
            <a:stCxn id="4" idx="2"/>
            <a:endCxn id="5" idx="0"/>
          </p:cNvCxnSpPr>
          <p:nvPr/>
        </p:nvCxnSpPr>
        <p:spPr>
          <a:xfrm>
            <a:off x="10308972" y="2787144"/>
            <a:ext cx="0" cy="87045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9220200" y="5511800"/>
            <a:ext cx="2286000" cy="608200"/>
          </a:xfrm>
          <a:prstGeom prst="rect">
            <a:avLst/>
          </a:prstGeom>
        </p:spPr>
        <p:txBody>
          <a:bodyPr vert="horz" wrap="none" lIns="0" tIns="0" rIns="0" bIns="0" rtlCol="0" anchor="t">
            <a:noAutofit/>
          </a:bodyPr>
          <a:lstStyle/>
          <a:p>
            <a:pPr algn="ctr"/>
            <a:r>
              <a:rPr lang="en-GB" sz="1300" dirty="0"/>
              <a:t>A 2D height map </a:t>
            </a:r>
            <a:br>
              <a:rPr lang="en-GB" sz="1300" dirty="0"/>
            </a:br>
            <a:r>
              <a:rPr lang="en-GB" sz="1300" dirty="0"/>
              <a:t>and its 3D rendered terrain</a:t>
            </a:r>
          </a:p>
        </p:txBody>
      </p:sp>
    </p:spTree>
    <p:extLst>
      <p:ext uri="{BB962C8B-B14F-4D97-AF65-F5344CB8AC3E}">
        <p14:creationId xmlns:p14="http://schemas.microsoft.com/office/powerpoint/2010/main" val="3268433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CC4D12-345F-495C-83EA-FD50EA917A24}"/>
              </a:ext>
            </a:extLst>
          </p:cNvPr>
          <p:cNvSpPr>
            <a:spLocks noGrp="1"/>
          </p:cNvSpPr>
          <p:nvPr>
            <p:ph sz="half" idx="1"/>
          </p:nvPr>
        </p:nvSpPr>
        <p:spPr/>
        <p:txBody>
          <a:bodyPr/>
          <a:lstStyle/>
          <a:p>
            <a:pPr marL="231775" lvl="1" indent="0">
              <a:spcAft>
                <a:spcPts val="400"/>
              </a:spcAft>
              <a:buClrTx/>
              <a:buNone/>
            </a:pPr>
            <a:r>
              <a:rPr lang="en-GB" sz="2400" dirty="0"/>
              <a:t>History of Graphics</a:t>
            </a:r>
          </a:p>
          <a:p>
            <a:pPr marL="231775" lvl="1" indent="0">
              <a:spcAft>
                <a:spcPts val="400"/>
              </a:spcAft>
              <a:buClrTx/>
              <a:buNone/>
            </a:pPr>
            <a:endParaRPr lang="en-GB" sz="2400" dirty="0"/>
          </a:p>
          <a:p>
            <a:pPr marL="231775" lvl="1" indent="0">
              <a:spcAft>
                <a:spcPts val="400"/>
              </a:spcAft>
              <a:buClrTx/>
              <a:buNone/>
            </a:pPr>
            <a:r>
              <a:rPr lang="en-GB" sz="2400" dirty="0"/>
              <a:t>2D Sprites</a:t>
            </a:r>
          </a:p>
          <a:p>
            <a:pPr marL="231775" lvl="1" indent="0">
              <a:spcAft>
                <a:spcPts val="400"/>
              </a:spcAft>
              <a:buClrTx/>
              <a:buNone/>
            </a:pPr>
            <a:endParaRPr lang="en-GB" sz="2400" dirty="0"/>
          </a:p>
          <a:p>
            <a:pPr marL="231775" lvl="1" indent="0">
              <a:spcAft>
                <a:spcPts val="400"/>
              </a:spcAft>
              <a:buClrTx/>
              <a:buNone/>
            </a:pPr>
            <a:r>
              <a:rPr lang="en-GB" sz="2400" dirty="0"/>
              <a:t>3D </a:t>
            </a:r>
            <a:r>
              <a:rPr lang="en-GB" sz="2400" dirty="0" err="1"/>
              <a:t>Modeling</a:t>
            </a:r>
            <a:endParaRPr lang="en-GB" sz="2400" dirty="0"/>
          </a:p>
          <a:p>
            <a:pPr marL="231775" lvl="1" indent="0">
              <a:spcAft>
                <a:spcPts val="400"/>
              </a:spcAft>
              <a:buClrTx/>
              <a:buNone/>
            </a:pPr>
            <a:endParaRPr lang="en-GB" sz="2400" dirty="0"/>
          </a:p>
          <a:p>
            <a:pPr marL="231775" lvl="1" indent="0">
              <a:spcAft>
                <a:spcPts val="400"/>
              </a:spcAft>
              <a:buClrTx/>
              <a:buNone/>
            </a:pPr>
            <a:r>
              <a:rPr lang="en-GB" sz="2400" dirty="0"/>
              <a:t>Mapping</a:t>
            </a:r>
          </a:p>
          <a:p>
            <a:endParaRPr lang="en-GB" dirty="0"/>
          </a:p>
        </p:txBody>
      </p:sp>
      <p:sp>
        <p:nvSpPr>
          <p:cNvPr id="3" name="Title 2">
            <a:extLst>
              <a:ext uri="{FF2B5EF4-FFF2-40B4-BE49-F238E27FC236}">
                <a16:creationId xmlns:a16="http://schemas.microsoft.com/office/drawing/2014/main" id="{B01BB4CB-ADD2-42BF-B10B-761EF0E43C2D}"/>
              </a:ext>
            </a:extLst>
          </p:cNvPr>
          <p:cNvSpPr>
            <a:spLocks noGrp="1"/>
          </p:cNvSpPr>
          <p:nvPr>
            <p:ph type="title"/>
          </p:nvPr>
        </p:nvSpPr>
        <p:spPr/>
        <p:txBody>
          <a:bodyPr>
            <a:normAutofit/>
          </a:bodyPr>
          <a:lstStyle/>
          <a:p>
            <a:r>
              <a:rPr lang="en-GB" dirty="0"/>
              <a:t>Module Syllabus</a:t>
            </a:r>
          </a:p>
        </p:txBody>
      </p:sp>
    </p:spTree>
    <p:extLst>
      <p:ext uri="{BB962C8B-B14F-4D97-AF65-F5344CB8AC3E}">
        <p14:creationId xmlns:p14="http://schemas.microsoft.com/office/powerpoint/2010/main" val="2059691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A technique for creating detail on the surface of geometry.</a:t>
            </a:r>
            <a:br>
              <a:rPr lang="en-GB" dirty="0"/>
            </a:br>
            <a:br>
              <a:rPr lang="en-GB" dirty="0"/>
            </a:br>
            <a:r>
              <a:rPr lang="en-GB" dirty="0"/>
              <a:t>Bump/normal mapping is the earliest form of this </a:t>
            </a:r>
            <a:br>
              <a:rPr lang="en-GB" dirty="0"/>
            </a:br>
            <a:r>
              <a:rPr lang="en-GB" dirty="0"/>
              <a:t>technique. The detail created is fake.</a:t>
            </a:r>
            <a:br>
              <a:rPr lang="en-GB" dirty="0"/>
            </a:br>
            <a:br>
              <a:rPr lang="en-GB" dirty="0"/>
            </a:br>
            <a:r>
              <a:rPr lang="en-GB" dirty="0"/>
              <a:t>Detail created via grey scale for bump mapping,</a:t>
            </a:r>
            <a:br>
              <a:rPr lang="en-GB" dirty="0"/>
            </a:br>
            <a:r>
              <a:rPr lang="en-GB" dirty="0"/>
              <a:t>and RGB values for normal mapping.</a:t>
            </a:r>
            <a:br>
              <a:rPr lang="en-GB" dirty="0"/>
            </a:br>
            <a:br>
              <a:rPr lang="en-GB" dirty="0"/>
            </a:br>
            <a:r>
              <a:rPr lang="en-GB" dirty="0"/>
              <a:t>Displacement maps add resolution and physically</a:t>
            </a:r>
            <a:br>
              <a:rPr lang="en-GB" dirty="0"/>
            </a:br>
            <a:r>
              <a:rPr lang="en-GB" dirty="0"/>
              <a:t>manipulate the image when applied.</a:t>
            </a:r>
          </a:p>
          <a:p>
            <a:endParaRPr lang="en-GB" dirty="0"/>
          </a:p>
          <a:p>
            <a:endParaRPr lang="en-GB" dirty="0"/>
          </a:p>
        </p:txBody>
      </p:sp>
      <p:sp>
        <p:nvSpPr>
          <p:cNvPr id="3" name="Title 2"/>
          <p:cNvSpPr>
            <a:spLocks noGrp="1"/>
          </p:cNvSpPr>
          <p:nvPr>
            <p:ph type="title"/>
          </p:nvPr>
        </p:nvSpPr>
        <p:spPr/>
        <p:txBody>
          <a:bodyPr>
            <a:normAutofit/>
          </a:bodyPr>
          <a:lstStyle/>
          <a:p>
            <a:r>
              <a:rPr lang="en-GB" dirty="0"/>
              <a:t>Normal/Bump/Displacement Mapping</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5400" y="1066800"/>
            <a:ext cx="2641600" cy="19812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5400" y="3810000"/>
            <a:ext cx="2641600" cy="1981200"/>
          </a:xfrm>
          <a:prstGeom prst="rect">
            <a:avLst/>
          </a:prstGeom>
        </p:spPr>
      </p:pic>
      <p:sp>
        <p:nvSpPr>
          <p:cNvPr id="6" name="TextBox 5"/>
          <p:cNvSpPr txBox="1"/>
          <p:nvPr/>
        </p:nvSpPr>
        <p:spPr>
          <a:xfrm>
            <a:off x="9093200" y="3063240"/>
            <a:ext cx="2286000" cy="457200"/>
          </a:xfrm>
          <a:prstGeom prst="rect">
            <a:avLst/>
          </a:prstGeom>
        </p:spPr>
        <p:txBody>
          <a:bodyPr vert="horz" wrap="none" lIns="0" tIns="0" rIns="0" bIns="0" rtlCol="0" anchor="t">
            <a:noAutofit/>
          </a:bodyPr>
          <a:lstStyle/>
          <a:p>
            <a:pPr algn="ctr"/>
            <a:r>
              <a:rPr lang="en-GB" sz="1300" dirty="0"/>
              <a:t>A bump map, notice the shadows?</a:t>
            </a:r>
          </a:p>
        </p:txBody>
      </p:sp>
      <p:sp>
        <p:nvSpPr>
          <p:cNvPr id="7" name="TextBox 6"/>
          <p:cNvSpPr txBox="1"/>
          <p:nvPr/>
        </p:nvSpPr>
        <p:spPr>
          <a:xfrm>
            <a:off x="9085739" y="5791200"/>
            <a:ext cx="2286000" cy="457200"/>
          </a:xfrm>
          <a:prstGeom prst="rect">
            <a:avLst/>
          </a:prstGeom>
        </p:spPr>
        <p:txBody>
          <a:bodyPr vert="horz" wrap="none" lIns="0" tIns="0" rIns="0" bIns="0" rtlCol="0" anchor="t">
            <a:noAutofit/>
          </a:bodyPr>
          <a:lstStyle/>
          <a:p>
            <a:pPr algn="ctr"/>
            <a:r>
              <a:rPr lang="en-GB" sz="1300" dirty="0"/>
              <a:t>A displacement map, notice the shadows?</a:t>
            </a:r>
          </a:p>
        </p:txBody>
      </p:sp>
    </p:spTree>
    <p:extLst>
      <p:ext uri="{BB962C8B-B14F-4D97-AF65-F5344CB8AC3E}">
        <p14:creationId xmlns:p14="http://schemas.microsoft.com/office/powerpoint/2010/main" val="3557502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Areas of the 3D mesh are designated to be translucent </a:t>
            </a:r>
            <a:br>
              <a:rPr lang="en-GB" dirty="0"/>
            </a:br>
            <a:r>
              <a:rPr lang="en-GB" dirty="0"/>
              <a:t>through either greyscale or RGB values.</a:t>
            </a:r>
            <a:br>
              <a:rPr lang="en-GB" dirty="0"/>
            </a:br>
            <a:br>
              <a:rPr lang="en-GB" dirty="0"/>
            </a:br>
            <a:r>
              <a:rPr lang="en-GB" dirty="0"/>
              <a:t>Typically used to map multiple textures </a:t>
            </a:r>
            <a:br>
              <a:rPr lang="en-GB" dirty="0"/>
            </a:br>
            <a:r>
              <a:rPr lang="en-GB" dirty="0"/>
              <a:t>seamlessly in an environment.</a:t>
            </a:r>
            <a:br>
              <a:rPr lang="en-GB" dirty="0"/>
            </a:br>
            <a:br>
              <a:rPr lang="en-GB" dirty="0"/>
            </a:br>
            <a:r>
              <a:rPr lang="en-GB" dirty="0"/>
              <a:t>The RGB values can be blended together to merge</a:t>
            </a:r>
            <a:br>
              <a:rPr lang="en-GB" dirty="0"/>
            </a:br>
            <a:r>
              <a:rPr lang="en-GB" dirty="0"/>
              <a:t>multiple textures together</a:t>
            </a:r>
          </a:p>
          <a:p>
            <a:endParaRPr lang="en-GB" dirty="0"/>
          </a:p>
          <a:p>
            <a:endParaRPr lang="en-GB" dirty="0"/>
          </a:p>
          <a:p>
            <a:endParaRPr lang="en-GB" dirty="0"/>
          </a:p>
          <a:p>
            <a:endParaRPr lang="en-GB" dirty="0"/>
          </a:p>
          <a:p>
            <a:endParaRPr lang="en-GB" dirty="0"/>
          </a:p>
          <a:p>
            <a:endParaRPr lang="en-GB" dirty="0"/>
          </a:p>
        </p:txBody>
      </p:sp>
      <p:sp>
        <p:nvSpPr>
          <p:cNvPr id="3" name="Title 2"/>
          <p:cNvSpPr>
            <a:spLocks noGrp="1"/>
          </p:cNvSpPr>
          <p:nvPr>
            <p:ph type="title"/>
          </p:nvPr>
        </p:nvSpPr>
        <p:spPr/>
        <p:txBody>
          <a:bodyPr>
            <a:normAutofit/>
          </a:bodyPr>
          <a:lstStyle/>
          <a:p>
            <a:r>
              <a:rPr lang="en-GB" dirty="0"/>
              <a:t>Alpha Mapping</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0" y="2703547"/>
            <a:ext cx="2523746" cy="2518137"/>
          </a:xfrm>
          <a:prstGeom prst="rect">
            <a:avLst/>
          </a:prstGeom>
        </p:spPr>
      </p:pic>
      <p:sp>
        <p:nvSpPr>
          <p:cNvPr id="7" name="TextBox 6"/>
          <p:cNvSpPr txBox="1"/>
          <p:nvPr/>
        </p:nvSpPr>
        <p:spPr>
          <a:xfrm>
            <a:off x="9110473" y="5413737"/>
            <a:ext cx="2286000" cy="457200"/>
          </a:xfrm>
          <a:prstGeom prst="rect">
            <a:avLst/>
          </a:prstGeom>
        </p:spPr>
        <p:txBody>
          <a:bodyPr vert="horz" wrap="none" lIns="0" tIns="0" rIns="0" bIns="0" rtlCol="0" anchor="t">
            <a:noAutofit/>
          </a:bodyPr>
          <a:lstStyle/>
          <a:p>
            <a:pPr algn="ctr"/>
            <a:r>
              <a:rPr lang="en-GB" sz="1300" dirty="0"/>
              <a:t>An RGB-based alpha map</a:t>
            </a:r>
          </a:p>
        </p:txBody>
      </p:sp>
    </p:spTree>
    <p:extLst>
      <p:ext uri="{BB962C8B-B14F-4D97-AF65-F5344CB8AC3E}">
        <p14:creationId xmlns:p14="http://schemas.microsoft.com/office/powerpoint/2010/main" val="2449970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6" y="1440000"/>
            <a:ext cx="7216471" cy="4680000"/>
          </a:xfrm>
        </p:spPr>
        <p:txBody>
          <a:bodyPr/>
          <a:lstStyle/>
          <a:p>
            <a:r>
              <a:rPr lang="en-GB" dirty="0"/>
              <a:t>A skybox is one of the many forms of cube maps used in games.</a:t>
            </a:r>
            <a:br>
              <a:rPr lang="en-GB" dirty="0"/>
            </a:br>
            <a:br>
              <a:rPr lang="en-GB" dirty="0"/>
            </a:br>
            <a:r>
              <a:rPr lang="en-GB" dirty="0"/>
              <a:t>It’s a method for creating immersion within the world by enclosing levels within a cube/cuboid or sphere.</a:t>
            </a:r>
            <a:br>
              <a:rPr lang="en-GB" dirty="0"/>
            </a:br>
            <a:br>
              <a:rPr lang="en-GB" dirty="0"/>
            </a:br>
            <a:r>
              <a:rPr lang="en-GB" dirty="0"/>
              <a:t>Memory efficient, but tend to be static.</a:t>
            </a:r>
            <a:br>
              <a:rPr lang="en-GB" dirty="0"/>
            </a:br>
            <a:br>
              <a:rPr lang="en-GB" dirty="0"/>
            </a:br>
            <a:r>
              <a:rPr lang="en-GB" dirty="0"/>
              <a:t>Techniques like parallax scrolling allow for multiple</a:t>
            </a:r>
            <a:br>
              <a:rPr lang="en-GB" dirty="0"/>
            </a:br>
            <a:r>
              <a:rPr lang="en-GB" dirty="0"/>
              <a:t>layers of skybox to allow for a sense of depth.</a:t>
            </a:r>
          </a:p>
          <a:p>
            <a:endParaRPr lang="en-GB" dirty="0"/>
          </a:p>
          <a:p>
            <a:endParaRPr lang="en-GB" dirty="0"/>
          </a:p>
          <a:p>
            <a:endParaRPr lang="en-GB" dirty="0"/>
          </a:p>
        </p:txBody>
      </p:sp>
      <p:sp>
        <p:nvSpPr>
          <p:cNvPr id="3" name="Title 2"/>
          <p:cNvSpPr>
            <a:spLocks noGrp="1"/>
          </p:cNvSpPr>
          <p:nvPr>
            <p:ph type="title"/>
          </p:nvPr>
        </p:nvSpPr>
        <p:spPr/>
        <p:txBody>
          <a:bodyPr>
            <a:normAutofit/>
          </a:bodyPr>
          <a:lstStyle/>
          <a:p>
            <a:r>
              <a:rPr lang="en-GB" dirty="0"/>
              <a:t>Skyboxes in Games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59992" y="2969047"/>
            <a:ext cx="998609" cy="99860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9007" y="4001200"/>
            <a:ext cx="996781" cy="99678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84968" y="2993093"/>
            <a:ext cx="994419" cy="10153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6845" y="2974509"/>
            <a:ext cx="993146" cy="993146"/>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3936" y="2993093"/>
            <a:ext cx="991873" cy="991873"/>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5808" y="2002492"/>
            <a:ext cx="990600" cy="990600"/>
          </a:xfrm>
          <a:prstGeom prst="rect">
            <a:avLst/>
          </a:prstGeom>
        </p:spPr>
      </p:pic>
      <p:sp>
        <p:nvSpPr>
          <p:cNvPr id="10" name="TextBox 9"/>
          <p:cNvSpPr txBox="1"/>
          <p:nvPr/>
        </p:nvSpPr>
        <p:spPr>
          <a:xfrm>
            <a:off x="9686408" y="4114800"/>
            <a:ext cx="2286000" cy="457200"/>
          </a:xfrm>
          <a:prstGeom prst="rect">
            <a:avLst/>
          </a:prstGeom>
        </p:spPr>
        <p:txBody>
          <a:bodyPr vert="horz" wrap="none" lIns="0" tIns="0" rIns="0" bIns="0" rtlCol="0" anchor="t">
            <a:noAutofit/>
          </a:bodyPr>
          <a:lstStyle/>
          <a:p>
            <a:pPr algn="ctr"/>
            <a:r>
              <a:rPr lang="en-GB" sz="1300" dirty="0"/>
              <a:t>A cuboid Skybox</a:t>
            </a:r>
          </a:p>
        </p:txBody>
      </p:sp>
    </p:spTree>
    <p:extLst>
      <p:ext uri="{BB962C8B-B14F-4D97-AF65-F5344CB8AC3E}">
        <p14:creationId xmlns:p14="http://schemas.microsoft.com/office/powerpoint/2010/main" val="2071583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err="1"/>
              <a:t>Cubemaps</a:t>
            </a:r>
            <a:r>
              <a:rPr lang="en-GB" dirty="0"/>
              <a:t> are essential for many parts of </a:t>
            </a:r>
            <a:br>
              <a:rPr lang="en-GB" dirty="0"/>
            </a:br>
            <a:r>
              <a:rPr lang="en-GB" dirty="0"/>
              <a:t>environment mapping, not just skyboxes.</a:t>
            </a:r>
            <a:br>
              <a:rPr lang="en-GB" dirty="0"/>
            </a:br>
            <a:br>
              <a:rPr lang="en-GB" dirty="0"/>
            </a:br>
            <a:r>
              <a:rPr lang="en-GB" dirty="0"/>
              <a:t>Local </a:t>
            </a:r>
            <a:r>
              <a:rPr lang="en-GB" dirty="0" err="1"/>
              <a:t>cubemaps</a:t>
            </a:r>
            <a:r>
              <a:rPr lang="en-GB" dirty="0"/>
              <a:t> are a very efficient and accurate</a:t>
            </a:r>
            <a:br>
              <a:rPr lang="en-GB" dirty="0"/>
            </a:br>
            <a:r>
              <a:rPr lang="en-GB" dirty="0"/>
              <a:t>way of representing reflections.</a:t>
            </a:r>
            <a:br>
              <a:rPr lang="en-GB" dirty="0"/>
            </a:br>
            <a:br>
              <a:rPr lang="en-GB" dirty="0"/>
            </a:br>
            <a:r>
              <a:rPr lang="en-GB" dirty="0"/>
              <a:t>Other uses include global scene illumination, </a:t>
            </a:r>
            <a:br>
              <a:rPr lang="en-GB" dirty="0"/>
            </a:br>
            <a:r>
              <a:rPr lang="en-GB" dirty="0"/>
              <a:t>projection textures and specular highlighting.</a:t>
            </a:r>
          </a:p>
          <a:p>
            <a:endParaRPr lang="en-GB" dirty="0"/>
          </a:p>
          <a:p>
            <a:endParaRPr lang="en-GB" dirty="0"/>
          </a:p>
        </p:txBody>
      </p:sp>
      <p:sp>
        <p:nvSpPr>
          <p:cNvPr id="3" name="Title 2"/>
          <p:cNvSpPr>
            <a:spLocks noGrp="1"/>
          </p:cNvSpPr>
          <p:nvPr>
            <p:ph type="title"/>
          </p:nvPr>
        </p:nvSpPr>
        <p:spPr/>
        <p:txBody>
          <a:bodyPr>
            <a:normAutofit/>
          </a:bodyPr>
          <a:lstStyle/>
          <a:p>
            <a:r>
              <a:rPr lang="en-GB" dirty="0" err="1"/>
              <a:t>Cubemaps</a:t>
            </a:r>
            <a:endParaRPr lang="en-GB"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200" y="3458013"/>
            <a:ext cx="4866454" cy="2357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3366" b="3740"/>
          <a:stretch/>
        </p:blipFill>
        <p:spPr bwMode="auto">
          <a:xfrm>
            <a:off x="8915400" y="228601"/>
            <a:ext cx="1798698" cy="3083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224427" y="5961303"/>
            <a:ext cx="2286000" cy="457200"/>
          </a:xfrm>
          <a:prstGeom prst="rect">
            <a:avLst/>
          </a:prstGeom>
        </p:spPr>
        <p:txBody>
          <a:bodyPr vert="horz" wrap="none" lIns="0" tIns="0" rIns="0" bIns="0" rtlCol="0" anchor="t">
            <a:noAutofit/>
          </a:bodyPr>
          <a:lstStyle/>
          <a:p>
            <a:pPr algn="ctr"/>
            <a:r>
              <a:rPr lang="en-GB" sz="1300" dirty="0"/>
              <a:t>Reflections using local </a:t>
            </a:r>
            <a:r>
              <a:rPr lang="en-GB" sz="1300" dirty="0" err="1"/>
              <a:t>cubemaps</a:t>
            </a:r>
            <a:endParaRPr lang="en-GB" sz="1300" dirty="0"/>
          </a:p>
        </p:txBody>
      </p:sp>
    </p:spTree>
    <p:extLst>
      <p:ext uri="{BB962C8B-B14F-4D97-AF65-F5344CB8AC3E}">
        <p14:creationId xmlns:p14="http://schemas.microsoft.com/office/powerpoint/2010/main" val="2432530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6" y="1440000"/>
            <a:ext cx="9803135" cy="4680000"/>
          </a:xfrm>
          <a:solidFill>
            <a:schemeClr val="bg1"/>
          </a:solidFill>
        </p:spPr>
        <p:txBody>
          <a:bodyPr/>
          <a:lstStyle/>
          <a:p>
            <a:pPr>
              <a:spcAft>
                <a:spcPts val="400"/>
              </a:spcAft>
            </a:pPr>
            <a:r>
              <a:rPr lang="en-GB" dirty="0"/>
              <a:t>3D modeling, graphics programming and image editing are very time and resource intensive and can eat into your planning timeline.</a:t>
            </a:r>
          </a:p>
          <a:p>
            <a:pPr>
              <a:spcAft>
                <a:spcPts val="400"/>
              </a:spcAft>
            </a:pPr>
            <a:endParaRPr lang="en-GB" dirty="0"/>
          </a:p>
          <a:p>
            <a:pPr>
              <a:spcAft>
                <a:spcPts val="400"/>
              </a:spcAft>
            </a:pPr>
            <a:r>
              <a:rPr lang="en-GB" dirty="0"/>
              <a:t>To assist, there are a huge number of free open source images and 3D models around the web.</a:t>
            </a:r>
          </a:p>
          <a:p>
            <a:pPr>
              <a:spcAft>
                <a:spcPts val="400"/>
              </a:spcAft>
            </a:pPr>
            <a:endParaRPr lang="en-GB" dirty="0"/>
          </a:p>
          <a:p>
            <a:pPr>
              <a:spcAft>
                <a:spcPts val="400"/>
              </a:spcAft>
            </a:pPr>
            <a:r>
              <a:rPr lang="en-GB" dirty="0"/>
              <a:t>Some are listed below:</a:t>
            </a:r>
          </a:p>
          <a:p>
            <a:pPr lvl="1"/>
            <a:r>
              <a:rPr lang="en-GB" dirty="0">
                <a:hlinkClick r:id="rId3"/>
              </a:rPr>
              <a:t>https://3dwarehouse.sketchup.com/index.html</a:t>
            </a:r>
            <a:endParaRPr lang="en-GB" dirty="0"/>
          </a:p>
          <a:p>
            <a:pPr lvl="1"/>
            <a:r>
              <a:rPr lang="en-GB" dirty="0">
                <a:hlinkClick r:id="rId4"/>
              </a:rPr>
              <a:t>http://tf3dm.com/</a:t>
            </a:r>
            <a:endParaRPr lang="en-GB" dirty="0"/>
          </a:p>
          <a:p>
            <a:pPr lvl="1"/>
            <a:r>
              <a:rPr lang="en-GB" dirty="0">
                <a:hlinkClick r:id="rId5"/>
              </a:rPr>
              <a:t>http://texturelib.com/</a:t>
            </a:r>
            <a:endParaRPr lang="en-GB" dirty="0"/>
          </a:p>
          <a:p>
            <a:pPr lvl="1"/>
            <a:r>
              <a:rPr lang="en-GB" dirty="0">
                <a:hlinkClick r:id="rId6"/>
              </a:rPr>
              <a:t>http://www.turbosquid.com/</a:t>
            </a:r>
            <a:endParaRPr lang="en-GB" dirty="0"/>
          </a:p>
          <a:p>
            <a:pPr marL="538162" lvl="1" indent="0">
              <a:buNone/>
            </a:pPr>
            <a:br>
              <a:rPr lang="en-GB" dirty="0"/>
            </a:br>
            <a:r>
              <a:rPr lang="en-GB" dirty="0"/>
              <a:t>	</a:t>
            </a:r>
          </a:p>
        </p:txBody>
      </p:sp>
      <p:sp>
        <p:nvSpPr>
          <p:cNvPr id="3" name="Title 2"/>
          <p:cNvSpPr>
            <a:spLocks noGrp="1"/>
          </p:cNvSpPr>
          <p:nvPr>
            <p:ph type="title"/>
          </p:nvPr>
        </p:nvSpPr>
        <p:spPr/>
        <p:txBody>
          <a:bodyPr>
            <a:normAutofit/>
          </a:bodyPr>
          <a:lstStyle/>
          <a:p>
            <a:r>
              <a:rPr lang="en-GB" dirty="0"/>
              <a:t>Importance of External Resources</a:t>
            </a:r>
          </a:p>
        </p:txBody>
      </p:sp>
    </p:spTree>
    <p:extLst>
      <p:ext uri="{BB962C8B-B14F-4D97-AF65-F5344CB8AC3E}">
        <p14:creationId xmlns:p14="http://schemas.microsoft.com/office/powerpoint/2010/main" val="16764993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96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Aft>
                <a:spcPts val="400"/>
              </a:spcAft>
            </a:pPr>
            <a:r>
              <a:rPr lang="en-GB" dirty="0"/>
              <a:t>In the 1980s, a typical home computer had 16kb of RAM.</a:t>
            </a:r>
            <a:br>
              <a:rPr lang="en-GB" dirty="0"/>
            </a:br>
            <a:br>
              <a:rPr lang="en-GB" dirty="0"/>
            </a:br>
            <a:r>
              <a:rPr lang="en-GB" dirty="0"/>
              <a:t>Video chips didn’t have their own memory, </a:t>
            </a:r>
            <a:br>
              <a:rPr lang="en-GB" dirty="0"/>
            </a:br>
            <a:r>
              <a:rPr lang="en-GB" dirty="0"/>
              <a:t>so shared with the CPU.</a:t>
            </a:r>
            <a:br>
              <a:rPr lang="en-GB" dirty="0"/>
            </a:br>
            <a:br>
              <a:rPr lang="en-GB" dirty="0"/>
            </a:br>
            <a:r>
              <a:rPr lang="en-GB" dirty="0"/>
              <a:t>Typical screen resolution was 320 x 200 pixels </a:t>
            </a:r>
            <a:br>
              <a:rPr lang="en-GB" dirty="0"/>
            </a:br>
            <a:r>
              <a:rPr lang="en-GB" dirty="0"/>
              <a:t>(64,000 pixels total).</a:t>
            </a:r>
            <a:br>
              <a:rPr lang="en-GB" dirty="0"/>
            </a:br>
            <a:br>
              <a:rPr lang="en-GB" dirty="0"/>
            </a:br>
            <a:r>
              <a:rPr lang="en-GB" dirty="0"/>
              <a:t>One bit color (black and white) used 8k of memory, </a:t>
            </a:r>
            <a:br>
              <a:rPr lang="en-GB" dirty="0"/>
            </a:br>
            <a:r>
              <a:rPr lang="en-GB" dirty="0"/>
              <a:t>which is half of a typical machine. </a:t>
            </a:r>
            <a:br>
              <a:rPr lang="en-GB" dirty="0"/>
            </a:br>
            <a:br>
              <a:rPr lang="en-GB" dirty="0"/>
            </a:br>
            <a:r>
              <a:rPr lang="en-GB" dirty="0"/>
              <a:t>There were three methods of generating color with these limitations.</a:t>
            </a:r>
          </a:p>
          <a:p>
            <a:endParaRPr lang="en-GB" dirty="0"/>
          </a:p>
        </p:txBody>
      </p:sp>
      <p:sp>
        <p:nvSpPr>
          <p:cNvPr id="3" name="Title 2"/>
          <p:cNvSpPr>
            <a:spLocks noGrp="1"/>
          </p:cNvSpPr>
          <p:nvPr>
            <p:ph type="title"/>
          </p:nvPr>
        </p:nvSpPr>
        <p:spPr/>
        <p:txBody>
          <a:bodyPr>
            <a:normAutofit/>
          </a:bodyPr>
          <a:lstStyle/>
          <a:p>
            <a:r>
              <a:rPr lang="en-GB" dirty="0"/>
              <a:t>Graphics: History of Hardware </a:t>
            </a:r>
          </a:p>
        </p:txBody>
      </p:sp>
      <p:pic>
        <p:nvPicPr>
          <p:cNvPr id="1026" name="Picture 2" descr="C:\Users\robsar01\Pictures\CRT_screen._close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49339" y="762000"/>
            <a:ext cx="1722120" cy="172212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3"/>
          <p:cNvSpPr/>
          <p:nvPr/>
        </p:nvSpPr>
        <p:spPr>
          <a:xfrm>
            <a:off x="9723120" y="706120"/>
            <a:ext cx="2164080" cy="1828800"/>
          </a:xfrm>
          <a:prstGeom prst="round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ounded Rectangle 4"/>
          <p:cNvSpPr/>
          <p:nvPr/>
        </p:nvSpPr>
        <p:spPr>
          <a:xfrm>
            <a:off x="10327640" y="2580640"/>
            <a:ext cx="914400" cy="360680"/>
          </a:xfrm>
          <a:prstGeom prst="roundRect">
            <a:avLst/>
          </a:prstGeom>
          <a:noFill/>
          <a:ln w="508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3383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440000"/>
            <a:ext cx="8164836" cy="4680000"/>
          </a:xfrm>
        </p:spPr>
        <p:txBody>
          <a:bodyPr/>
          <a:lstStyle/>
          <a:p>
            <a:pPr>
              <a:spcAft>
                <a:spcPts val="400"/>
              </a:spcAft>
            </a:pPr>
            <a:r>
              <a:rPr lang="en-GB" dirty="0"/>
              <a:t>Arguably was the most popular form of generating </a:t>
            </a:r>
            <a:r>
              <a:rPr lang="en-GB" dirty="0" err="1"/>
              <a:t>color</a:t>
            </a:r>
            <a:r>
              <a:rPr lang="en-GB" dirty="0"/>
              <a:t>.</a:t>
            </a:r>
          </a:p>
          <a:p>
            <a:pPr>
              <a:spcAft>
                <a:spcPts val="400"/>
              </a:spcAft>
            </a:pPr>
            <a:endParaRPr lang="en-GB" dirty="0"/>
          </a:p>
          <a:p>
            <a:pPr>
              <a:spcAft>
                <a:spcPts val="400"/>
              </a:spcAft>
            </a:pPr>
            <a:r>
              <a:rPr lang="en-GB" dirty="0"/>
              <a:t>It work by dividing the screen into 8x8 “cells”.</a:t>
            </a:r>
          </a:p>
          <a:p>
            <a:pPr>
              <a:spcAft>
                <a:spcPts val="400"/>
              </a:spcAft>
            </a:pPr>
            <a:br>
              <a:rPr lang="en-GB" dirty="0"/>
            </a:br>
            <a:r>
              <a:rPr lang="en-GB" dirty="0"/>
              <a:t>This method cost 1k of extra memory. </a:t>
            </a:r>
          </a:p>
          <a:p>
            <a:pPr>
              <a:spcAft>
                <a:spcPts val="400"/>
              </a:spcAft>
            </a:pPr>
            <a:br>
              <a:rPr lang="en-GB" dirty="0"/>
            </a:br>
            <a:r>
              <a:rPr lang="en-GB" dirty="0"/>
              <a:t>However, colors could not cross cells, as shown in the second example on this slide.</a:t>
            </a:r>
          </a:p>
          <a:p>
            <a:pPr>
              <a:spcAft>
                <a:spcPts val="400"/>
              </a:spcAft>
            </a:pPr>
            <a:br>
              <a:rPr lang="en-GB" dirty="0"/>
            </a:br>
            <a:r>
              <a:rPr lang="en-GB" dirty="0"/>
              <a:t>Another option was to use multi-color mode.</a:t>
            </a:r>
            <a:br>
              <a:rPr lang="en-GB" dirty="0"/>
            </a:br>
            <a:endParaRPr lang="en-GB" dirty="0"/>
          </a:p>
          <a:p>
            <a:endParaRPr lang="en-GB" dirty="0"/>
          </a:p>
          <a:p>
            <a:endParaRPr lang="en-GB" dirty="0"/>
          </a:p>
        </p:txBody>
      </p:sp>
      <p:sp>
        <p:nvSpPr>
          <p:cNvPr id="3" name="Title 2"/>
          <p:cNvSpPr>
            <a:spLocks noGrp="1"/>
          </p:cNvSpPr>
          <p:nvPr>
            <p:ph type="title"/>
          </p:nvPr>
        </p:nvSpPr>
        <p:spPr/>
        <p:txBody>
          <a:bodyPr>
            <a:normAutofit/>
          </a:bodyPr>
          <a:lstStyle/>
          <a:p>
            <a:r>
              <a:rPr lang="en-GB" dirty="0"/>
              <a:t>Color Cells: Commodore and NES</a:t>
            </a:r>
          </a:p>
        </p:txBody>
      </p:sp>
      <p:sp>
        <p:nvSpPr>
          <p:cNvPr id="4" name="Rectangle 3"/>
          <p:cNvSpPr/>
          <p:nvPr/>
        </p:nvSpPr>
        <p:spPr>
          <a:xfrm>
            <a:off x="9220200" y="3429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9372600" y="3429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9525000" y="3429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9677400" y="3429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9829800" y="3429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9982200" y="3429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10134600" y="3429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9067800" y="3429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p:cNvSpPr/>
          <p:nvPr/>
        </p:nvSpPr>
        <p:spPr>
          <a:xfrm>
            <a:off x="9220200" y="4953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9372600" y="4953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9525000" y="4953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9677400" y="4953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p:cNvSpPr/>
          <p:nvPr/>
        </p:nvSpPr>
        <p:spPr>
          <a:xfrm>
            <a:off x="9829800" y="4953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p:cNvSpPr/>
          <p:nvPr/>
        </p:nvSpPr>
        <p:spPr>
          <a:xfrm>
            <a:off x="9982200" y="4953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p:cNvSpPr/>
          <p:nvPr/>
        </p:nvSpPr>
        <p:spPr>
          <a:xfrm>
            <a:off x="10134600" y="4953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p:cNvSpPr/>
          <p:nvPr/>
        </p:nvSpPr>
        <p:spPr>
          <a:xfrm>
            <a:off x="9067800" y="4953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p:cNvSpPr/>
          <p:nvPr/>
        </p:nvSpPr>
        <p:spPr>
          <a:xfrm>
            <a:off x="9220200" y="647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p:cNvSpPr/>
          <p:nvPr/>
        </p:nvSpPr>
        <p:spPr>
          <a:xfrm>
            <a:off x="9372600" y="6477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p:cNvSpPr/>
          <p:nvPr/>
        </p:nvSpPr>
        <p:spPr>
          <a:xfrm>
            <a:off x="9525000" y="6477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p:cNvSpPr/>
          <p:nvPr/>
        </p:nvSpPr>
        <p:spPr>
          <a:xfrm>
            <a:off x="9677400" y="6477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p:cNvSpPr/>
          <p:nvPr/>
        </p:nvSpPr>
        <p:spPr>
          <a:xfrm>
            <a:off x="9829800" y="6477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p:cNvSpPr/>
          <p:nvPr/>
        </p:nvSpPr>
        <p:spPr>
          <a:xfrm>
            <a:off x="9982200" y="647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ectangle 29"/>
          <p:cNvSpPr/>
          <p:nvPr/>
        </p:nvSpPr>
        <p:spPr>
          <a:xfrm>
            <a:off x="10134600" y="6477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p:cNvSpPr/>
          <p:nvPr/>
        </p:nvSpPr>
        <p:spPr>
          <a:xfrm>
            <a:off x="9067800" y="6477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p:cNvSpPr/>
          <p:nvPr/>
        </p:nvSpPr>
        <p:spPr>
          <a:xfrm>
            <a:off x="9220200" y="800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33"/>
          <p:cNvSpPr/>
          <p:nvPr/>
        </p:nvSpPr>
        <p:spPr>
          <a:xfrm>
            <a:off x="9372600" y="8001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Rectangle 34"/>
          <p:cNvSpPr/>
          <p:nvPr/>
        </p:nvSpPr>
        <p:spPr>
          <a:xfrm>
            <a:off x="9525000" y="8001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Rectangle 35"/>
          <p:cNvSpPr/>
          <p:nvPr/>
        </p:nvSpPr>
        <p:spPr>
          <a:xfrm>
            <a:off x="9677400" y="8001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Rectangle 36"/>
          <p:cNvSpPr/>
          <p:nvPr/>
        </p:nvSpPr>
        <p:spPr>
          <a:xfrm>
            <a:off x="9829800" y="8001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Rectangle 37"/>
          <p:cNvSpPr/>
          <p:nvPr/>
        </p:nvSpPr>
        <p:spPr>
          <a:xfrm>
            <a:off x="9982200" y="800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Rectangle 38"/>
          <p:cNvSpPr/>
          <p:nvPr/>
        </p:nvSpPr>
        <p:spPr>
          <a:xfrm>
            <a:off x="10134600" y="8001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Rectangle 39"/>
          <p:cNvSpPr/>
          <p:nvPr/>
        </p:nvSpPr>
        <p:spPr>
          <a:xfrm>
            <a:off x="9067800" y="8001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Rectangle 41"/>
          <p:cNvSpPr/>
          <p:nvPr/>
        </p:nvSpPr>
        <p:spPr>
          <a:xfrm>
            <a:off x="9220200" y="952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Rectangle 42"/>
          <p:cNvSpPr/>
          <p:nvPr/>
        </p:nvSpPr>
        <p:spPr>
          <a:xfrm>
            <a:off x="9372600" y="9525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Rectangle 43"/>
          <p:cNvSpPr/>
          <p:nvPr/>
        </p:nvSpPr>
        <p:spPr>
          <a:xfrm>
            <a:off x="9525000" y="9525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Rectangle 44"/>
          <p:cNvSpPr/>
          <p:nvPr/>
        </p:nvSpPr>
        <p:spPr>
          <a:xfrm>
            <a:off x="9677400" y="9525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Rectangle 45"/>
          <p:cNvSpPr/>
          <p:nvPr/>
        </p:nvSpPr>
        <p:spPr>
          <a:xfrm>
            <a:off x="9829800" y="9525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Rectangle 46"/>
          <p:cNvSpPr/>
          <p:nvPr/>
        </p:nvSpPr>
        <p:spPr>
          <a:xfrm>
            <a:off x="9982200" y="952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Rectangle 47"/>
          <p:cNvSpPr/>
          <p:nvPr/>
        </p:nvSpPr>
        <p:spPr>
          <a:xfrm>
            <a:off x="10134600" y="9525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Rectangle 48"/>
          <p:cNvSpPr/>
          <p:nvPr/>
        </p:nvSpPr>
        <p:spPr>
          <a:xfrm>
            <a:off x="9067800" y="9525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Rectangle 50"/>
          <p:cNvSpPr/>
          <p:nvPr/>
        </p:nvSpPr>
        <p:spPr>
          <a:xfrm>
            <a:off x="9220200" y="1104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 name="Rectangle 51"/>
          <p:cNvSpPr/>
          <p:nvPr/>
        </p:nvSpPr>
        <p:spPr>
          <a:xfrm>
            <a:off x="9372600" y="11049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Rectangle 52"/>
          <p:cNvSpPr/>
          <p:nvPr/>
        </p:nvSpPr>
        <p:spPr>
          <a:xfrm>
            <a:off x="9525000" y="11049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 name="Rectangle 53"/>
          <p:cNvSpPr/>
          <p:nvPr/>
        </p:nvSpPr>
        <p:spPr>
          <a:xfrm>
            <a:off x="9677400" y="11049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Rectangle 54"/>
          <p:cNvSpPr/>
          <p:nvPr/>
        </p:nvSpPr>
        <p:spPr>
          <a:xfrm>
            <a:off x="9829800" y="11049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Rectangle 55"/>
          <p:cNvSpPr/>
          <p:nvPr/>
        </p:nvSpPr>
        <p:spPr>
          <a:xfrm>
            <a:off x="9982200" y="1104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 name="Rectangle 56"/>
          <p:cNvSpPr/>
          <p:nvPr/>
        </p:nvSpPr>
        <p:spPr>
          <a:xfrm>
            <a:off x="10134600" y="11049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Rectangle 57"/>
          <p:cNvSpPr/>
          <p:nvPr/>
        </p:nvSpPr>
        <p:spPr>
          <a:xfrm>
            <a:off x="9067800" y="11049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 name="Rectangle 59"/>
          <p:cNvSpPr/>
          <p:nvPr/>
        </p:nvSpPr>
        <p:spPr>
          <a:xfrm>
            <a:off x="9220200" y="12573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 name="Rectangle 60"/>
          <p:cNvSpPr/>
          <p:nvPr/>
        </p:nvSpPr>
        <p:spPr>
          <a:xfrm>
            <a:off x="9372600" y="12573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 name="Rectangle 61"/>
          <p:cNvSpPr/>
          <p:nvPr/>
        </p:nvSpPr>
        <p:spPr>
          <a:xfrm>
            <a:off x="9525000" y="12573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tangle 62"/>
          <p:cNvSpPr/>
          <p:nvPr/>
        </p:nvSpPr>
        <p:spPr>
          <a:xfrm>
            <a:off x="9677400" y="12573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Rectangle 63"/>
          <p:cNvSpPr/>
          <p:nvPr/>
        </p:nvSpPr>
        <p:spPr>
          <a:xfrm>
            <a:off x="9829800" y="12573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 name="Rectangle 64"/>
          <p:cNvSpPr/>
          <p:nvPr/>
        </p:nvSpPr>
        <p:spPr>
          <a:xfrm>
            <a:off x="9982200" y="12573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 name="Rectangle 65"/>
          <p:cNvSpPr/>
          <p:nvPr/>
        </p:nvSpPr>
        <p:spPr>
          <a:xfrm>
            <a:off x="10134600" y="12573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 name="Rectangle 66"/>
          <p:cNvSpPr/>
          <p:nvPr/>
        </p:nvSpPr>
        <p:spPr>
          <a:xfrm>
            <a:off x="9067800" y="12573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 name="Rectangle 68"/>
          <p:cNvSpPr/>
          <p:nvPr/>
        </p:nvSpPr>
        <p:spPr>
          <a:xfrm>
            <a:off x="9220200" y="14097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Rectangle 69"/>
          <p:cNvSpPr/>
          <p:nvPr/>
        </p:nvSpPr>
        <p:spPr>
          <a:xfrm>
            <a:off x="9372600" y="14097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 name="Rectangle 70"/>
          <p:cNvSpPr/>
          <p:nvPr/>
        </p:nvSpPr>
        <p:spPr>
          <a:xfrm>
            <a:off x="9525000" y="14097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2" name="Rectangle 71"/>
          <p:cNvSpPr/>
          <p:nvPr/>
        </p:nvSpPr>
        <p:spPr>
          <a:xfrm>
            <a:off x="9677400" y="14097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3" name="Rectangle 72"/>
          <p:cNvSpPr/>
          <p:nvPr/>
        </p:nvSpPr>
        <p:spPr>
          <a:xfrm>
            <a:off x="9829800" y="14097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4" name="Rectangle 73"/>
          <p:cNvSpPr/>
          <p:nvPr/>
        </p:nvSpPr>
        <p:spPr>
          <a:xfrm>
            <a:off x="9982200" y="14097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5" name="Rectangle 74"/>
          <p:cNvSpPr/>
          <p:nvPr/>
        </p:nvSpPr>
        <p:spPr>
          <a:xfrm>
            <a:off x="10134600" y="14097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6" name="Rectangle 75"/>
          <p:cNvSpPr/>
          <p:nvPr/>
        </p:nvSpPr>
        <p:spPr>
          <a:xfrm>
            <a:off x="9067800" y="14097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8" name="Rectangle 77"/>
          <p:cNvSpPr/>
          <p:nvPr/>
        </p:nvSpPr>
        <p:spPr>
          <a:xfrm>
            <a:off x="10439400" y="3429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9" name="Rectangle 78"/>
          <p:cNvSpPr/>
          <p:nvPr/>
        </p:nvSpPr>
        <p:spPr>
          <a:xfrm>
            <a:off x="10591800" y="3429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0" name="Rectangle 79"/>
          <p:cNvSpPr/>
          <p:nvPr/>
        </p:nvSpPr>
        <p:spPr>
          <a:xfrm>
            <a:off x="10744200" y="3429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1" name="Rectangle 80"/>
          <p:cNvSpPr/>
          <p:nvPr/>
        </p:nvSpPr>
        <p:spPr>
          <a:xfrm>
            <a:off x="10896600" y="3429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2" name="Rectangle 81"/>
          <p:cNvSpPr/>
          <p:nvPr/>
        </p:nvSpPr>
        <p:spPr>
          <a:xfrm>
            <a:off x="11049000" y="3429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3" name="Rectangle 82"/>
          <p:cNvSpPr/>
          <p:nvPr/>
        </p:nvSpPr>
        <p:spPr>
          <a:xfrm>
            <a:off x="11201400" y="3429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4" name="Rectangle 83"/>
          <p:cNvSpPr/>
          <p:nvPr/>
        </p:nvSpPr>
        <p:spPr>
          <a:xfrm>
            <a:off x="11353800" y="3429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5" name="Rectangle 84"/>
          <p:cNvSpPr/>
          <p:nvPr/>
        </p:nvSpPr>
        <p:spPr>
          <a:xfrm>
            <a:off x="10287000" y="3429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7" name="Rectangle 86"/>
          <p:cNvSpPr/>
          <p:nvPr/>
        </p:nvSpPr>
        <p:spPr>
          <a:xfrm>
            <a:off x="10439400" y="4953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8" name="Rectangle 87"/>
          <p:cNvSpPr/>
          <p:nvPr/>
        </p:nvSpPr>
        <p:spPr>
          <a:xfrm>
            <a:off x="10591800" y="4953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9" name="Rectangle 88"/>
          <p:cNvSpPr/>
          <p:nvPr/>
        </p:nvSpPr>
        <p:spPr>
          <a:xfrm>
            <a:off x="10744200" y="4953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0" name="Rectangle 89"/>
          <p:cNvSpPr/>
          <p:nvPr/>
        </p:nvSpPr>
        <p:spPr>
          <a:xfrm>
            <a:off x="10896600" y="4953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1" name="Rectangle 90"/>
          <p:cNvSpPr/>
          <p:nvPr/>
        </p:nvSpPr>
        <p:spPr>
          <a:xfrm>
            <a:off x="11049000" y="4953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2" name="Rectangle 91"/>
          <p:cNvSpPr/>
          <p:nvPr/>
        </p:nvSpPr>
        <p:spPr>
          <a:xfrm>
            <a:off x="11201400" y="4953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3" name="Rectangle 92"/>
          <p:cNvSpPr/>
          <p:nvPr/>
        </p:nvSpPr>
        <p:spPr>
          <a:xfrm>
            <a:off x="11353800" y="4953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4" name="Rectangle 93"/>
          <p:cNvSpPr/>
          <p:nvPr/>
        </p:nvSpPr>
        <p:spPr>
          <a:xfrm>
            <a:off x="10287000" y="4953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6" name="Rectangle 95"/>
          <p:cNvSpPr/>
          <p:nvPr/>
        </p:nvSpPr>
        <p:spPr>
          <a:xfrm>
            <a:off x="10439400" y="6477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7" name="Rectangle 96"/>
          <p:cNvSpPr/>
          <p:nvPr/>
        </p:nvSpPr>
        <p:spPr>
          <a:xfrm>
            <a:off x="10591800" y="647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8" name="Rectangle 97"/>
          <p:cNvSpPr/>
          <p:nvPr/>
        </p:nvSpPr>
        <p:spPr>
          <a:xfrm>
            <a:off x="10744200" y="6477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9" name="Rectangle 98"/>
          <p:cNvSpPr/>
          <p:nvPr/>
        </p:nvSpPr>
        <p:spPr>
          <a:xfrm>
            <a:off x="10896600" y="6477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0" name="Rectangle 99"/>
          <p:cNvSpPr/>
          <p:nvPr/>
        </p:nvSpPr>
        <p:spPr>
          <a:xfrm>
            <a:off x="11049000" y="647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1" name="Rectangle 100"/>
          <p:cNvSpPr/>
          <p:nvPr/>
        </p:nvSpPr>
        <p:spPr>
          <a:xfrm>
            <a:off x="11201400" y="6477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2" name="Rectangle 101"/>
          <p:cNvSpPr/>
          <p:nvPr/>
        </p:nvSpPr>
        <p:spPr>
          <a:xfrm>
            <a:off x="11353800" y="6477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3" name="Rectangle 102"/>
          <p:cNvSpPr/>
          <p:nvPr/>
        </p:nvSpPr>
        <p:spPr>
          <a:xfrm>
            <a:off x="10287000" y="6477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5" name="Rectangle 104"/>
          <p:cNvSpPr/>
          <p:nvPr/>
        </p:nvSpPr>
        <p:spPr>
          <a:xfrm>
            <a:off x="10439400" y="8001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6" name="Rectangle 105"/>
          <p:cNvSpPr/>
          <p:nvPr/>
        </p:nvSpPr>
        <p:spPr>
          <a:xfrm>
            <a:off x="10591800" y="8001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7" name="Rectangle 106"/>
          <p:cNvSpPr/>
          <p:nvPr/>
        </p:nvSpPr>
        <p:spPr>
          <a:xfrm>
            <a:off x="10744200" y="800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8" name="Rectangle 107"/>
          <p:cNvSpPr/>
          <p:nvPr/>
        </p:nvSpPr>
        <p:spPr>
          <a:xfrm>
            <a:off x="10896600" y="800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9" name="Rectangle 108"/>
          <p:cNvSpPr/>
          <p:nvPr/>
        </p:nvSpPr>
        <p:spPr>
          <a:xfrm>
            <a:off x="11049000" y="8001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0" name="Rectangle 109"/>
          <p:cNvSpPr/>
          <p:nvPr/>
        </p:nvSpPr>
        <p:spPr>
          <a:xfrm>
            <a:off x="11201400" y="8001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1" name="Rectangle 110"/>
          <p:cNvSpPr/>
          <p:nvPr/>
        </p:nvSpPr>
        <p:spPr>
          <a:xfrm>
            <a:off x="11353800" y="8001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2" name="Rectangle 111"/>
          <p:cNvSpPr/>
          <p:nvPr/>
        </p:nvSpPr>
        <p:spPr>
          <a:xfrm>
            <a:off x="10287000" y="8001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4" name="Rectangle 113"/>
          <p:cNvSpPr/>
          <p:nvPr/>
        </p:nvSpPr>
        <p:spPr>
          <a:xfrm>
            <a:off x="10439400" y="9525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5" name="Rectangle 114"/>
          <p:cNvSpPr/>
          <p:nvPr/>
        </p:nvSpPr>
        <p:spPr>
          <a:xfrm>
            <a:off x="10591800" y="9525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6" name="Rectangle 115"/>
          <p:cNvSpPr/>
          <p:nvPr/>
        </p:nvSpPr>
        <p:spPr>
          <a:xfrm>
            <a:off x="10744200" y="952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7" name="Rectangle 116"/>
          <p:cNvSpPr/>
          <p:nvPr/>
        </p:nvSpPr>
        <p:spPr>
          <a:xfrm>
            <a:off x="10896600" y="952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8" name="Rectangle 117"/>
          <p:cNvSpPr/>
          <p:nvPr/>
        </p:nvSpPr>
        <p:spPr>
          <a:xfrm>
            <a:off x="11049000" y="9525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9" name="Rectangle 118"/>
          <p:cNvSpPr/>
          <p:nvPr/>
        </p:nvSpPr>
        <p:spPr>
          <a:xfrm>
            <a:off x="11201400" y="9525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0" name="Rectangle 119"/>
          <p:cNvSpPr/>
          <p:nvPr/>
        </p:nvSpPr>
        <p:spPr>
          <a:xfrm>
            <a:off x="11353800" y="9525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1" name="Rectangle 120"/>
          <p:cNvSpPr/>
          <p:nvPr/>
        </p:nvSpPr>
        <p:spPr>
          <a:xfrm>
            <a:off x="10287000" y="9525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3" name="Rectangle 122"/>
          <p:cNvSpPr/>
          <p:nvPr/>
        </p:nvSpPr>
        <p:spPr>
          <a:xfrm>
            <a:off x="10439400" y="11049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4" name="Rectangle 123"/>
          <p:cNvSpPr/>
          <p:nvPr/>
        </p:nvSpPr>
        <p:spPr>
          <a:xfrm>
            <a:off x="10591800" y="1104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5" name="Rectangle 124"/>
          <p:cNvSpPr/>
          <p:nvPr/>
        </p:nvSpPr>
        <p:spPr>
          <a:xfrm>
            <a:off x="10744200" y="11049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6" name="Rectangle 125"/>
          <p:cNvSpPr/>
          <p:nvPr/>
        </p:nvSpPr>
        <p:spPr>
          <a:xfrm>
            <a:off x="10896600" y="11049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7" name="Rectangle 126"/>
          <p:cNvSpPr/>
          <p:nvPr/>
        </p:nvSpPr>
        <p:spPr>
          <a:xfrm>
            <a:off x="11049000" y="1104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8" name="Rectangle 127"/>
          <p:cNvSpPr/>
          <p:nvPr/>
        </p:nvSpPr>
        <p:spPr>
          <a:xfrm>
            <a:off x="11201400" y="11049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9" name="Rectangle 128"/>
          <p:cNvSpPr/>
          <p:nvPr/>
        </p:nvSpPr>
        <p:spPr>
          <a:xfrm>
            <a:off x="11353800" y="11049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0" name="Rectangle 129"/>
          <p:cNvSpPr/>
          <p:nvPr/>
        </p:nvSpPr>
        <p:spPr>
          <a:xfrm>
            <a:off x="10287000" y="11049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2" name="Rectangle 131"/>
          <p:cNvSpPr/>
          <p:nvPr/>
        </p:nvSpPr>
        <p:spPr>
          <a:xfrm>
            <a:off x="10439400" y="12573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3" name="Rectangle 132"/>
          <p:cNvSpPr/>
          <p:nvPr/>
        </p:nvSpPr>
        <p:spPr>
          <a:xfrm>
            <a:off x="10591800" y="12573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4" name="Rectangle 133"/>
          <p:cNvSpPr/>
          <p:nvPr/>
        </p:nvSpPr>
        <p:spPr>
          <a:xfrm>
            <a:off x="10744200" y="12573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5" name="Rectangle 134"/>
          <p:cNvSpPr/>
          <p:nvPr/>
        </p:nvSpPr>
        <p:spPr>
          <a:xfrm>
            <a:off x="10896600" y="12573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6" name="Rectangle 135"/>
          <p:cNvSpPr/>
          <p:nvPr/>
        </p:nvSpPr>
        <p:spPr>
          <a:xfrm>
            <a:off x="11049000" y="12573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7" name="Rectangle 136"/>
          <p:cNvSpPr/>
          <p:nvPr/>
        </p:nvSpPr>
        <p:spPr>
          <a:xfrm>
            <a:off x="11201400" y="12573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8" name="Rectangle 137"/>
          <p:cNvSpPr/>
          <p:nvPr/>
        </p:nvSpPr>
        <p:spPr>
          <a:xfrm>
            <a:off x="11353800" y="12573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9" name="Rectangle 138"/>
          <p:cNvSpPr/>
          <p:nvPr/>
        </p:nvSpPr>
        <p:spPr>
          <a:xfrm>
            <a:off x="10287000" y="12573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1" name="Rectangle 140"/>
          <p:cNvSpPr/>
          <p:nvPr/>
        </p:nvSpPr>
        <p:spPr>
          <a:xfrm>
            <a:off x="10439400" y="14097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2" name="Rectangle 141"/>
          <p:cNvSpPr/>
          <p:nvPr/>
        </p:nvSpPr>
        <p:spPr>
          <a:xfrm>
            <a:off x="10591800" y="14097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3" name="Rectangle 142"/>
          <p:cNvSpPr/>
          <p:nvPr/>
        </p:nvSpPr>
        <p:spPr>
          <a:xfrm>
            <a:off x="10744200" y="14097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4" name="Rectangle 143"/>
          <p:cNvSpPr/>
          <p:nvPr/>
        </p:nvSpPr>
        <p:spPr>
          <a:xfrm>
            <a:off x="10896600" y="14097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5" name="Rectangle 144"/>
          <p:cNvSpPr/>
          <p:nvPr/>
        </p:nvSpPr>
        <p:spPr>
          <a:xfrm>
            <a:off x="11049000" y="14097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6" name="Rectangle 145"/>
          <p:cNvSpPr/>
          <p:nvPr/>
        </p:nvSpPr>
        <p:spPr>
          <a:xfrm>
            <a:off x="11201400" y="14097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7" name="Rectangle 146"/>
          <p:cNvSpPr/>
          <p:nvPr/>
        </p:nvSpPr>
        <p:spPr>
          <a:xfrm>
            <a:off x="11353800" y="14097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8" name="Rectangle 147"/>
          <p:cNvSpPr/>
          <p:nvPr/>
        </p:nvSpPr>
        <p:spPr>
          <a:xfrm>
            <a:off x="10287000" y="1409700"/>
            <a:ext cx="76200" cy="76200"/>
          </a:xfrm>
          <a:prstGeom prst="rect">
            <a:avLst/>
          </a:prstGeom>
          <a:solidFill>
            <a:schemeClr val="accent1">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4" name="Rectangle 293"/>
          <p:cNvSpPr/>
          <p:nvPr/>
        </p:nvSpPr>
        <p:spPr>
          <a:xfrm>
            <a:off x="9220200" y="1562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5" name="Rectangle 294"/>
          <p:cNvSpPr/>
          <p:nvPr/>
        </p:nvSpPr>
        <p:spPr>
          <a:xfrm>
            <a:off x="9372600" y="1562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6" name="Rectangle 295"/>
          <p:cNvSpPr/>
          <p:nvPr/>
        </p:nvSpPr>
        <p:spPr>
          <a:xfrm>
            <a:off x="9525000" y="1562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7" name="Rectangle 296"/>
          <p:cNvSpPr/>
          <p:nvPr/>
        </p:nvSpPr>
        <p:spPr>
          <a:xfrm>
            <a:off x="9677400" y="1562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8" name="Rectangle 297"/>
          <p:cNvSpPr/>
          <p:nvPr/>
        </p:nvSpPr>
        <p:spPr>
          <a:xfrm>
            <a:off x="9829800" y="1562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9" name="Rectangle 298"/>
          <p:cNvSpPr/>
          <p:nvPr/>
        </p:nvSpPr>
        <p:spPr>
          <a:xfrm>
            <a:off x="9982200" y="1562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0" name="Rectangle 299"/>
          <p:cNvSpPr/>
          <p:nvPr/>
        </p:nvSpPr>
        <p:spPr>
          <a:xfrm>
            <a:off x="10134600" y="1562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1" name="Rectangle 300"/>
          <p:cNvSpPr/>
          <p:nvPr/>
        </p:nvSpPr>
        <p:spPr>
          <a:xfrm>
            <a:off x="9067800" y="1562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3" name="Rectangle 302"/>
          <p:cNvSpPr/>
          <p:nvPr/>
        </p:nvSpPr>
        <p:spPr>
          <a:xfrm>
            <a:off x="9220200" y="17145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4" name="Rectangle 303"/>
          <p:cNvSpPr/>
          <p:nvPr/>
        </p:nvSpPr>
        <p:spPr>
          <a:xfrm>
            <a:off x="9372600" y="1714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5" name="Rectangle 304"/>
          <p:cNvSpPr/>
          <p:nvPr/>
        </p:nvSpPr>
        <p:spPr>
          <a:xfrm>
            <a:off x="9525000" y="1714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6" name="Rectangle 305"/>
          <p:cNvSpPr/>
          <p:nvPr/>
        </p:nvSpPr>
        <p:spPr>
          <a:xfrm>
            <a:off x="9677400" y="1714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7" name="Rectangle 306"/>
          <p:cNvSpPr/>
          <p:nvPr/>
        </p:nvSpPr>
        <p:spPr>
          <a:xfrm>
            <a:off x="9829800" y="1714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8" name="Rectangle 307"/>
          <p:cNvSpPr/>
          <p:nvPr/>
        </p:nvSpPr>
        <p:spPr>
          <a:xfrm>
            <a:off x="9982200" y="17145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9" name="Rectangle 308"/>
          <p:cNvSpPr/>
          <p:nvPr/>
        </p:nvSpPr>
        <p:spPr>
          <a:xfrm>
            <a:off x="10134600" y="1714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0" name="Rectangle 309"/>
          <p:cNvSpPr/>
          <p:nvPr/>
        </p:nvSpPr>
        <p:spPr>
          <a:xfrm>
            <a:off x="9067800" y="1714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2" name="Rectangle 311"/>
          <p:cNvSpPr/>
          <p:nvPr/>
        </p:nvSpPr>
        <p:spPr>
          <a:xfrm>
            <a:off x="9220200" y="1866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3" name="Rectangle 312"/>
          <p:cNvSpPr/>
          <p:nvPr/>
        </p:nvSpPr>
        <p:spPr>
          <a:xfrm>
            <a:off x="9372600" y="18669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4" name="Rectangle 313"/>
          <p:cNvSpPr/>
          <p:nvPr/>
        </p:nvSpPr>
        <p:spPr>
          <a:xfrm>
            <a:off x="9525000" y="1866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5" name="Rectangle 314"/>
          <p:cNvSpPr/>
          <p:nvPr/>
        </p:nvSpPr>
        <p:spPr>
          <a:xfrm>
            <a:off x="9677400" y="1866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6" name="Rectangle 315"/>
          <p:cNvSpPr/>
          <p:nvPr/>
        </p:nvSpPr>
        <p:spPr>
          <a:xfrm>
            <a:off x="9829800" y="18669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7" name="Rectangle 316"/>
          <p:cNvSpPr/>
          <p:nvPr/>
        </p:nvSpPr>
        <p:spPr>
          <a:xfrm>
            <a:off x="9982200" y="1866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8" name="Rectangle 317"/>
          <p:cNvSpPr/>
          <p:nvPr/>
        </p:nvSpPr>
        <p:spPr>
          <a:xfrm>
            <a:off x="10134600" y="1866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9" name="Rectangle 318"/>
          <p:cNvSpPr/>
          <p:nvPr/>
        </p:nvSpPr>
        <p:spPr>
          <a:xfrm>
            <a:off x="9067800" y="1866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1" name="Rectangle 320"/>
          <p:cNvSpPr/>
          <p:nvPr/>
        </p:nvSpPr>
        <p:spPr>
          <a:xfrm>
            <a:off x="9220200" y="20193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2" name="Rectangle 321"/>
          <p:cNvSpPr/>
          <p:nvPr/>
        </p:nvSpPr>
        <p:spPr>
          <a:xfrm>
            <a:off x="9372600" y="20193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3" name="Rectangle 322"/>
          <p:cNvSpPr/>
          <p:nvPr/>
        </p:nvSpPr>
        <p:spPr>
          <a:xfrm>
            <a:off x="9525000" y="20193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4" name="Rectangle 323"/>
          <p:cNvSpPr/>
          <p:nvPr/>
        </p:nvSpPr>
        <p:spPr>
          <a:xfrm>
            <a:off x="9677400" y="20193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5" name="Rectangle 324"/>
          <p:cNvSpPr/>
          <p:nvPr/>
        </p:nvSpPr>
        <p:spPr>
          <a:xfrm>
            <a:off x="9829800" y="20193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6" name="Rectangle 325"/>
          <p:cNvSpPr/>
          <p:nvPr/>
        </p:nvSpPr>
        <p:spPr>
          <a:xfrm>
            <a:off x="9982200" y="20193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7" name="Rectangle 326"/>
          <p:cNvSpPr/>
          <p:nvPr/>
        </p:nvSpPr>
        <p:spPr>
          <a:xfrm>
            <a:off x="10134600" y="20193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8" name="Rectangle 327"/>
          <p:cNvSpPr/>
          <p:nvPr/>
        </p:nvSpPr>
        <p:spPr>
          <a:xfrm>
            <a:off x="9067800" y="20193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0" name="Rectangle 329"/>
          <p:cNvSpPr/>
          <p:nvPr/>
        </p:nvSpPr>
        <p:spPr>
          <a:xfrm>
            <a:off x="9220200" y="2171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1" name="Rectangle 330"/>
          <p:cNvSpPr/>
          <p:nvPr/>
        </p:nvSpPr>
        <p:spPr>
          <a:xfrm>
            <a:off x="9372600" y="2171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2" name="Rectangle 331"/>
          <p:cNvSpPr/>
          <p:nvPr/>
        </p:nvSpPr>
        <p:spPr>
          <a:xfrm>
            <a:off x="9525000" y="21717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3" name="Rectangle 332"/>
          <p:cNvSpPr/>
          <p:nvPr/>
        </p:nvSpPr>
        <p:spPr>
          <a:xfrm>
            <a:off x="9677400" y="21717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4" name="Rectangle 333"/>
          <p:cNvSpPr/>
          <p:nvPr/>
        </p:nvSpPr>
        <p:spPr>
          <a:xfrm>
            <a:off x="9829800" y="2171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5" name="Rectangle 334"/>
          <p:cNvSpPr/>
          <p:nvPr/>
        </p:nvSpPr>
        <p:spPr>
          <a:xfrm>
            <a:off x="9982200" y="2171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6" name="Rectangle 335"/>
          <p:cNvSpPr/>
          <p:nvPr/>
        </p:nvSpPr>
        <p:spPr>
          <a:xfrm>
            <a:off x="10134600" y="2171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7" name="Rectangle 336"/>
          <p:cNvSpPr/>
          <p:nvPr/>
        </p:nvSpPr>
        <p:spPr>
          <a:xfrm>
            <a:off x="9067800" y="2171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9" name="Rectangle 338"/>
          <p:cNvSpPr/>
          <p:nvPr/>
        </p:nvSpPr>
        <p:spPr>
          <a:xfrm>
            <a:off x="9220200" y="2324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0" name="Rectangle 339"/>
          <p:cNvSpPr/>
          <p:nvPr/>
        </p:nvSpPr>
        <p:spPr>
          <a:xfrm>
            <a:off x="9372600" y="23241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1" name="Rectangle 340"/>
          <p:cNvSpPr/>
          <p:nvPr/>
        </p:nvSpPr>
        <p:spPr>
          <a:xfrm>
            <a:off x="9525000" y="2324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2" name="Rectangle 341"/>
          <p:cNvSpPr/>
          <p:nvPr/>
        </p:nvSpPr>
        <p:spPr>
          <a:xfrm>
            <a:off x="9677400" y="2324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3" name="Rectangle 342"/>
          <p:cNvSpPr/>
          <p:nvPr/>
        </p:nvSpPr>
        <p:spPr>
          <a:xfrm>
            <a:off x="9829800" y="23241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4" name="Rectangle 343"/>
          <p:cNvSpPr/>
          <p:nvPr/>
        </p:nvSpPr>
        <p:spPr>
          <a:xfrm>
            <a:off x="9982200" y="2324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5" name="Rectangle 344"/>
          <p:cNvSpPr/>
          <p:nvPr/>
        </p:nvSpPr>
        <p:spPr>
          <a:xfrm>
            <a:off x="10134600" y="2324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6" name="Rectangle 345"/>
          <p:cNvSpPr/>
          <p:nvPr/>
        </p:nvSpPr>
        <p:spPr>
          <a:xfrm>
            <a:off x="9067800" y="2324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8" name="Rectangle 347"/>
          <p:cNvSpPr/>
          <p:nvPr/>
        </p:nvSpPr>
        <p:spPr>
          <a:xfrm>
            <a:off x="9220200" y="24765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9" name="Rectangle 348"/>
          <p:cNvSpPr/>
          <p:nvPr/>
        </p:nvSpPr>
        <p:spPr>
          <a:xfrm>
            <a:off x="9372600" y="2476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0" name="Rectangle 349"/>
          <p:cNvSpPr/>
          <p:nvPr/>
        </p:nvSpPr>
        <p:spPr>
          <a:xfrm>
            <a:off x="9525000" y="2476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1" name="Rectangle 350"/>
          <p:cNvSpPr/>
          <p:nvPr/>
        </p:nvSpPr>
        <p:spPr>
          <a:xfrm>
            <a:off x="9677400" y="2476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2" name="Rectangle 351"/>
          <p:cNvSpPr/>
          <p:nvPr/>
        </p:nvSpPr>
        <p:spPr>
          <a:xfrm>
            <a:off x="9829800" y="2476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3" name="Rectangle 352"/>
          <p:cNvSpPr/>
          <p:nvPr/>
        </p:nvSpPr>
        <p:spPr>
          <a:xfrm>
            <a:off x="9982200" y="24765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4" name="Rectangle 353"/>
          <p:cNvSpPr/>
          <p:nvPr/>
        </p:nvSpPr>
        <p:spPr>
          <a:xfrm>
            <a:off x="10134600" y="2476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5" name="Rectangle 354"/>
          <p:cNvSpPr/>
          <p:nvPr/>
        </p:nvSpPr>
        <p:spPr>
          <a:xfrm>
            <a:off x="9067800" y="2476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7" name="Rectangle 356"/>
          <p:cNvSpPr/>
          <p:nvPr/>
        </p:nvSpPr>
        <p:spPr>
          <a:xfrm>
            <a:off x="9220200" y="2628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8" name="Rectangle 357"/>
          <p:cNvSpPr/>
          <p:nvPr/>
        </p:nvSpPr>
        <p:spPr>
          <a:xfrm>
            <a:off x="9372600" y="2628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9" name="Rectangle 358"/>
          <p:cNvSpPr/>
          <p:nvPr/>
        </p:nvSpPr>
        <p:spPr>
          <a:xfrm>
            <a:off x="9525000" y="2628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0" name="Rectangle 359"/>
          <p:cNvSpPr/>
          <p:nvPr/>
        </p:nvSpPr>
        <p:spPr>
          <a:xfrm>
            <a:off x="9677400" y="2628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1" name="Rectangle 360"/>
          <p:cNvSpPr/>
          <p:nvPr/>
        </p:nvSpPr>
        <p:spPr>
          <a:xfrm>
            <a:off x="9829800" y="2628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2" name="Rectangle 361"/>
          <p:cNvSpPr/>
          <p:nvPr/>
        </p:nvSpPr>
        <p:spPr>
          <a:xfrm>
            <a:off x="9982200" y="2628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3" name="Rectangle 362"/>
          <p:cNvSpPr/>
          <p:nvPr/>
        </p:nvSpPr>
        <p:spPr>
          <a:xfrm>
            <a:off x="10134600" y="2628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4" name="Rectangle 363"/>
          <p:cNvSpPr/>
          <p:nvPr/>
        </p:nvSpPr>
        <p:spPr>
          <a:xfrm>
            <a:off x="9067800" y="2628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6" name="Rectangle 365"/>
          <p:cNvSpPr/>
          <p:nvPr/>
        </p:nvSpPr>
        <p:spPr>
          <a:xfrm>
            <a:off x="10439400" y="1562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7" name="Rectangle 366"/>
          <p:cNvSpPr/>
          <p:nvPr/>
        </p:nvSpPr>
        <p:spPr>
          <a:xfrm>
            <a:off x="10591800" y="1562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8" name="Rectangle 367"/>
          <p:cNvSpPr/>
          <p:nvPr/>
        </p:nvSpPr>
        <p:spPr>
          <a:xfrm>
            <a:off x="10744200" y="1562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9" name="Rectangle 368"/>
          <p:cNvSpPr/>
          <p:nvPr/>
        </p:nvSpPr>
        <p:spPr>
          <a:xfrm>
            <a:off x="10896600" y="1562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0" name="Rectangle 369"/>
          <p:cNvSpPr/>
          <p:nvPr/>
        </p:nvSpPr>
        <p:spPr>
          <a:xfrm>
            <a:off x="11049000" y="1562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1" name="Rectangle 370"/>
          <p:cNvSpPr/>
          <p:nvPr/>
        </p:nvSpPr>
        <p:spPr>
          <a:xfrm>
            <a:off x="11201400" y="1562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2" name="Rectangle 371"/>
          <p:cNvSpPr/>
          <p:nvPr/>
        </p:nvSpPr>
        <p:spPr>
          <a:xfrm>
            <a:off x="11353800" y="1562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3" name="Rectangle 372"/>
          <p:cNvSpPr/>
          <p:nvPr/>
        </p:nvSpPr>
        <p:spPr>
          <a:xfrm>
            <a:off x="10287000" y="1562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5" name="Rectangle 374"/>
          <p:cNvSpPr/>
          <p:nvPr/>
        </p:nvSpPr>
        <p:spPr>
          <a:xfrm>
            <a:off x="10439400" y="1714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6" name="Rectangle 375"/>
          <p:cNvSpPr/>
          <p:nvPr/>
        </p:nvSpPr>
        <p:spPr>
          <a:xfrm>
            <a:off x="10591800" y="17145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7" name="Rectangle 376"/>
          <p:cNvSpPr/>
          <p:nvPr/>
        </p:nvSpPr>
        <p:spPr>
          <a:xfrm>
            <a:off x="10744200" y="17145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8" name="Rectangle 377"/>
          <p:cNvSpPr/>
          <p:nvPr/>
        </p:nvSpPr>
        <p:spPr>
          <a:xfrm>
            <a:off x="10896600" y="17145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9" name="Rectangle 378"/>
          <p:cNvSpPr/>
          <p:nvPr/>
        </p:nvSpPr>
        <p:spPr>
          <a:xfrm>
            <a:off x="11049000" y="17145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0" name="Rectangle 379"/>
          <p:cNvSpPr/>
          <p:nvPr/>
        </p:nvSpPr>
        <p:spPr>
          <a:xfrm>
            <a:off x="11201400" y="1714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1" name="Rectangle 380"/>
          <p:cNvSpPr/>
          <p:nvPr/>
        </p:nvSpPr>
        <p:spPr>
          <a:xfrm>
            <a:off x="11353800" y="1714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2" name="Rectangle 381"/>
          <p:cNvSpPr/>
          <p:nvPr/>
        </p:nvSpPr>
        <p:spPr>
          <a:xfrm>
            <a:off x="10287000" y="1714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4" name="Rectangle 383"/>
          <p:cNvSpPr/>
          <p:nvPr/>
        </p:nvSpPr>
        <p:spPr>
          <a:xfrm>
            <a:off x="10439400" y="18669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5" name="Rectangle 384"/>
          <p:cNvSpPr/>
          <p:nvPr/>
        </p:nvSpPr>
        <p:spPr>
          <a:xfrm>
            <a:off x="10591800" y="1866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6" name="Rectangle 385"/>
          <p:cNvSpPr/>
          <p:nvPr/>
        </p:nvSpPr>
        <p:spPr>
          <a:xfrm>
            <a:off x="10744200" y="1866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7" name="Rectangle 386"/>
          <p:cNvSpPr/>
          <p:nvPr/>
        </p:nvSpPr>
        <p:spPr>
          <a:xfrm>
            <a:off x="10896600" y="1866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8" name="Rectangle 387"/>
          <p:cNvSpPr/>
          <p:nvPr/>
        </p:nvSpPr>
        <p:spPr>
          <a:xfrm>
            <a:off x="11049000" y="1866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9" name="Rectangle 388"/>
          <p:cNvSpPr/>
          <p:nvPr/>
        </p:nvSpPr>
        <p:spPr>
          <a:xfrm>
            <a:off x="11201400" y="18669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0" name="Rectangle 389"/>
          <p:cNvSpPr/>
          <p:nvPr/>
        </p:nvSpPr>
        <p:spPr>
          <a:xfrm>
            <a:off x="11353800" y="1866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1" name="Rectangle 390"/>
          <p:cNvSpPr/>
          <p:nvPr/>
        </p:nvSpPr>
        <p:spPr>
          <a:xfrm>
            <a:off x="10287000" y="1866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3" name="Rectangle 392"/>
          <p:cNvSpPr/>
          <p:nvPr/>
        </p:nvSpPr>
        <p:spPr>
          <a:xfrm>
            <a:off x="10439400" y="20193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4" name="Rectangle 393"/>
          <p:cNvSpPr/>
          <p:nvPr/>
        </p:nvSpPr>
        <p:spPr>
          <a:xfrm>
            <a:off x="10591800" y="20193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5" name="Rectangle 394"/>
          <p:cNvSpPr/>
          <p:nvPr/>
        </p:nvSpPr>
        <p:spPr>
          <a:xfrm>
            <a:off x="10744200" y="20193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6" name="Rectangle 395"/>
          <p:cNvSpPr/>
          <p:nvPr/>
        </p:nvSpPr>
        <p:spPr>
          <a:xfrm>
            <a:off x="10896600" y="20193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7" name="Rectangle 396"/>
          <p:cNvSpPr/>
          <p:nvPr/>
        </p:nvSpPr>
        <p:spPr>
          <a:xfrm>
            <a:off x="11049000" y="20193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8" name="Rectangle 397"/>
          <p:cNvSpPr/>
          <p:nvPr/>
        </p:nvSpPr>
        <p:spPr>
          <a:xfrm>
            <a:off x="11201400" y="20193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9" name="Rectangle 398"/>
          <p:cNvSpPr/>
          <p:nvPr/>
        </p:nvSpPr>
        <p:spPr>
          <a:xfrm>
            <a:off x="11353800" y="20193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0" name="Rectangle 399"/>
          <p:cNvSpPr/>
          <p:nvPr/>
        </p:nvSpPr>
        <p:spPr>
          <a:xfrm>
            <a:off x="10287000" y="20193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2" name="Rectangle 401"/>
          <p:cNvSpPr/>
          <p:nvPr/>
        </p:nvSpPr>
        <p:spPr>
          <a:xfrm>
            <a:off x="10439400" y="21717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3" name="Rectangle 402"/>
          <p:cNvSpPr/>
          <p:nvPr/>
        </p:nvSpPr>
        <p:spPr>
          <a:xfrm>
            <a:off x="10591800" y="2171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4" name="Rectangle 403"/>
          <p:cNvSpPr/>
          <p:nvPr/>
        </p:nvSpPr>
        <p:spPr>
          <a:xfrm>
            <a:off x="10744200" y="2171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5" name="Rectangle 404"/>
          <p:cNvSpPr/>
          <p:nvPr/>
        </p:nvSpPr>
        <p:spPr>
          <a:xfrm>
            <a:off x="10896600" y="2171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6" name="Rectangle 405"/>
          <p:cNvSpPr/>
          <p:nvPr/>
        </p:nvSpPr>
        <p:spPr>
          <a:xfrm>
            <a:off x="11049000" y="2171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7" name="Rectangle 406"/>
          <p:cNvSpPr/>
          <p:nvPr/>
        </p:nvSpPr>
        <p:spPr>
          <a:xfrm>
            <a:off x="11201400" y="21717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8" name="Rectangle 407"/>
          <p:cNvSpPr/>
          <p:nvPr/>
        </p:nvSpPr>
        <p:spPr>
          <a:xfrm>
            <a:off x="11353800" y="2171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9" name="Rectangle 408"/>
          <p:cNvSpPr/>
          <p:nvPr/>
        </p:nvSpPr>
        <p:spPr>
          <a:xfrm>
            <a:off x="10287000" y="2171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1" name="Rectangle 410"/>
          <p:cNvSpPr/>
          <p:nvPr/>
        </p:nvSpPr>
        <p:spPr>
          <a:xfrm>
            <a:off x="10439400" y="23241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2" name="Rectangle 411"/>
          <p:cNvSpPr/>
          <p:nvPr/>
        </p:nvSpPr>
        <p:spPr>
          <a:xfrm>
            <a:off x="10591800" y="2324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3" name="Rectangle 412"/>
          <p:cNvSpPr/>
          <p:nvPr/>
        </p:nvSpPr>
        <p:spPr>
          <a:xfrm>
            <a:off x="10744200" y="2324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4" name="Rectangle 413"/>
          <p:cNvSpPr/>
          <p:nvPr/>
        </p:nvSpPr>
        <p:spPr>
          <a:xfrm>
            <a:off x="10896600" y="2324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5" name="Rectangle 414"/>
          <p:cNvSpPr/>
          <p:nvPr/>
        </p:nvSpPr>
        <p:spPr>
          <a:xfrm>
            <a:off x="11049000" y="2324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6" name="Rectangle 415"/>
          <p:cNvSpPr/>
          <p:nvPr/>
        </p:nvSpPr>
        <p:spPr>
          <a:xfrm>
            <a:off x="11201400" y="23241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7" name="Rectangle 416"/>
          <p:cNvSpPr/>
          <p:nvPr/>
        </p:nvSpPr>
        <p:spPr>
          <a:xfrm>
            <a:off x="11353800" y="2324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8" name="Rectangle 417"/>
          <p:cNvSpPr/>
          <p:nvPr/>
        </p:nvSpPr>
        <p:spPr>
          <a:xfrm>
            <a:off x="10287000" y="2324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0" name="Rectangle 419"/>
          <p:cNvSpPr/>
          <p:nvPr/>
        </p:nvSpPr>
        <p:spPr>
          <a:xfrm>
            <a:off x="10439400" y="2476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1" name="Rectangle 420"/>
          <p:cNvSpPr/>
          <p:nvPr/>
        </p:nvSpPr>
        <p:spPr>
          <a:xfrm>
            <a:off x="10591800" y="24765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2" name="Rectangle 421"/>
          <p:cNvSpPr/>
          <p:nvPr/>
        </p:nvSpPr>
        <p:spPr>
          <a:xfrm>
            <a:off x="10744200" y="24765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3" name="Rectangle 422"/>
          <p:cNvSpPr/>
          <p:nvPr/>
        </p:nvSpPr>
        <p:spPr>
          <a:xfrm>
            <a:off x="10896600" y="24765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4" name="Rectangle 423"/>
          <p:cNvSpPr/>
          <p:nvPr/>
        </p:nvSpPr>
        <p:spPr>
          <a:xfrm>
            <a:off x="11049000" y="24765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5" name="Rectangle 424"/>
          <p:cNvSpPr/>
          <p:nvPr/>
        </p:nvSpPr>
        <p:spPr>
          <a:xfrm>
            <a:off x="11201400" y="2476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6" name="Rectangle 425"/>
          <p:cNvSpPr/>
          <p:nvPr/>
        </p:nvSpPr>
        <p:spPr>
          <a:xfrm>
            <a:off x="11353800" y="2476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7" name="Rectangle 426"/>
          <p:cNvSpPr/>
          <p:nvPr/>
        </p:nvSpPr>
        <p:spPr>
          <a:xfrm>
            <a:off x="10287000" y="2476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9" name="Rectangle 428"/>
          <p:cNvSpPr/>
          <p:nvPr/>
        </p:nvSpPr>
        <p:spPr>
          <a:xfrm>
            <a:off x="10439400" y="2628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0" name="Rectangle 429"/>
          <p:cNvSpPr/>
          <p:nvPr/>
        </p:nvSpPr>
        <p:spPr>
          <a:xfrm>
            <a:off x="10591800" y="2628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1" name="Rectangle 430"/>
          <p:cNvSpPr/>
          <p:nvPr/>
        </p:nvSpPr>
        <p:spPr>
          <a:xfrm>
            <a:off x="10744200" y="2628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2" name="Rectangle 431"/>
          <p:cNvSpPr/>
          <p:nvPr/>
        </p:nvSpPr>
        <p:spPr>
          <a:xfrm>
            <a:off x="10896600" y="2628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3" name="Rectangle 432"/>
          <p:cNvSpPr/>
          <p:nvPr/>
        </p:nvSpPr>
        <p:spPr>
          <a:xfrm>
            <a:off x="11049000" y="2628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4" name="Rectangle 433"/>
          <p:cNvSpPr/>
          <p:nvPr/>
        </p:nvSpPr>
        <p:spPr>
          <a:xfrm>
            <a:off x="11201400" y="2628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5" name="Rectangle 434"/>
          <p:cNvSpPr/>
          <p:nvPr/>
        </p:nvSpPr>
        <p:spPr>
          <a:xfrm>
            <a:off x="11353800" y="2628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6" name="Rectangle 435"/>
          <p:cNvSpPr/>
          <p:nvPr/>
        </p:nvSpPr>
        <p:spPr>
          <a:xfrm>
            <a:off x="10287000" y="2628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42" name="Straight Connector 441"/>
          <p:cNvCxnSpPr/>
          <p:nvPr/>
        </p:nvCxnSpPr>
        <p:spPr>
          <a:xfrm flipH="1">
            <a:off x="8915400" y="1524000"/>
            <a:ext cx="266700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47" name="Straight Connector 446"/>
          <p:cNvCxnSpPr/>
          <p:nvPr/>
        </p:nvCxnSpPr>
        <p:spPr>
          <a:xfrm>
            <a:off x="10248900" y="152400"/>
            <a:ext cx="0" cy="270510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452" name="Straight Connector 451"/>
          <p:cNvCxnSpPr/>
          <p:nvPr/>
        </p:nvCxnSpPr>
        <p:spPr>
          <a:xfrm>
            <a:off x="8915400" y="1524000"/>
            <a:ext cx="0" cy="1257300"/>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53" name="Straight Connector 452"/>
          <p:cNvCxnSpPr/>
          <p:nvPr/>
        </p:nvCxnSpPr>
        <p:spPr>
          <a:xfrm>
            <a:off x="8915400" y="2781300"/>
            <a:ext cx="1257300" cy="0"/>
          </a:xfrm>
          <a:prstGeom prst="line">
            <a:avLst/>
          </a:prstGeom>
          <a:ln w="25400">
            <a:solidFill>
              <a:srgbClr val="FF0000"/>
            </a:solidFill>
          </a:ln>
        </p:spPr>
        <p:style>
          <a:lnRef idx="2">
            <a:schemeClr val="accent1"/>
          </a:lnRef>
          <a:fillRef idx="0">
            <a:schemeClr val="accent1"/>
          </a:fillRef>
          <a:effectRef idx="1">
            <a:schemeClr val="accent1"/>
          </a:effectRef>
          <a:fontRef idx="minor">
            <a:schemeClr val="tx1"/>
          </a:fontRef>
        </p:style>
      </p:cxnSp>
      <p:sp>
        <p:nvSpPr>
          <p:cNvPr id="467" name="Rectangle 466"/>
          <p:cNvSpPr/>
          <p:nvPr/>
        </p:nvSpPr>
        <p:spPr>
          <a:xfrm>
            <a:off x="9220200" y="32385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8" name="Rectangle 467"/>
          <p:cNvSpPr/>
          <p:nvPr/>
        </p:nvSpPr>
        <p:spPr>
          <a:xfrm>
            <a:off x="9372600" y="32385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9" name="Rectangle 468"/>
          <p:cNvSpPr/>
          <p:nvPr/>
        </p:nvSpPr>
        <p:spPr>
          <a:xfrm>
            <a:off x="9525000" y="32385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0" name="Rectangle 469"/>
          <p:cNvSpPr/>
          <p:nvPr/>
        </p:nvSpPr>
        <p:spPr>
          <a:xfrm>
            <a:off x="9677400" y="32385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1" name="Rectangle 470"/>
          <p:cNvSpPr/>
          <p:nvPr/>
        </p:nvSpPr>
        <p:spPr>
          <a:xfrm>
            <a:off x="9829800" y="32385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2" name="Rectangle 471"/>
          <p:cNvSpPr/>
          <p:nvPr/>
        </p:nvSpPr>
        <p:spPr>
          <a:xfrm>
            <a:off x="9982200" y="32385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3" name="Rectangle 472"/>
          <p:cNvSpPr/>
          <p:nvPr/>
        </p:nvSpPr>
        <p:spPr>
          <a:xfrm>
            <a:off x="10134600" y="32385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4" name="Rectangle 473"/>
          <p:cNvSpPr/>
          <p:nvPr/>
        </p:nvSpPr>
        <p:spPr>
          <a:xfrm>
            <a:off x="9067800" y="32385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5" name="Rectangle 474"/>
          <p:cNvSpPr/>
          <p:nvPr/>
        </p:nvSpPr>
        <p:spPr>
          <a:xfrm>
            <a:off x="9220200" y="33909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6" name="Rectangle 475"/>
          <p:cNvSpPr/>
          <p:nvPr/>
        </p:nvSpPr>
        <p:spPr>
          <a:xfrm>
            <a:off x="9372600" y="3390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7" name="Rectangle 476"/>
          <p:cNvSpPr/>
          <p:nvPr/>
        </p:nvSpPr>
        <p:spPr>
          <a:xfrm>
            <a:off x="9525000" y="3390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8" name="Rectangle 477"/>
          <p:cNvSpPr/>
          <p:nvPr/>
        </p:nvSpPr>
        <p:spPr>
          <a:xfrm>
            <a:off x="9677400" y="3390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9" name="Rectangle 478"/>
          <p:cNvSpPr/>
          <p:nvPr/>
        </p:nvSpPr>
        <p:spPr>
          <a:xfrm>
            <a:off x="9829800" y="3390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0" name="Rectangle 479"/>
          <p:cNvSpPr/>
          <p:nvPr/>
        </p:nvSpPr>
        <p:spPr>
          <a:xfrm>
            <a:off x="9982200" y="3390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1" name="Rectangle 480"/>
          <p:cNvSpPr/>
          <p:nvPr/>
        </p:nvSpPr>
        <p:spPr>
          <a:xfrm>
            <a:off x="10134600" y="33909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2" name="Rectangle 481"/>
          <p:cNvSpPr/>
          <p:nvPr/>
        </p:nvSpPr>
        <p:spPr>
          <a:xfrm>
            <a:off x="9067800" y="33909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3" name="Rectangle 482"/>
          <p:cNvSpPr/>
          <p:nvPr/>
        </p:nvSpPr>
        <p:spPr>
          <a:xfrm>
            <a:off x="9220200" y="35433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4" name="Rectangle 483"/>
          <p:cNvSpPr/>
          <p:nvPr/>
        </p:nvSpPr>
        <p:spPr>
          <a:xfrm>
            <a:off x="9372600" y="35433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5" name="Rectangle 484"/>
          <p:cNvSpPr/>
          <p:nvPr/>
        </p:nvSpPr>
        <p:spPr>
          <a:xfrm>
            <a:off x="9525000" y="35433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6" name="Rectangle 485"/>
          <p:cNvSpPr/>
          <p:nvPr/>
        </p:nvSpPr>
        <p:spPr>
          <a:xfrm>
            <a:off x="9677400" y="35433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7" name="Rectangle 486"/>
          <p:cNvSpPr/>
          <p:nvPr/>
        </p:nvSpPr>
        <p:spPr>
          <a:xfrm>
            <a:off x="9829800" y="35433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8" name="Rectangle 487"/>
          <p:cNvSpPr/>
          <p:nvPr/>
        </p:nvSpPr>
        <p:spPr>
          <a:xfrm>
            <a:off x="9982200" y="35433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9" name="Rectangle 488"/>
          <p:cNvSpPr/>
          <p:nvPr/>
        </p:nvSpPr>
        <p:spPr>
          <a:xfrm>
            <a:off x="10134600" y="35433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0" name="Rectangle 489"/>
          <p:cNvSpPr/>
          <p:nvPr/>
        </p:nvSpPr>
        <p:spPr>
          <a:xfrm>
            <a:off x="9067800" y="35433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1" name="Rectangle 490"/>
          <p:cNvSpPr/>
          <p:nvPr/>
        </p:nvSpPr>
        <p:spPr>
          <a:xfrm>
            <a:off x="9220200" y="3695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2" name="Rectangle 491"/>
          <p:cNvSpPr/>
          <p:nvPr/>
        </p:nvSpPr>
        <p:spPr>
          <a:xfrm>
            <a:off x="9372600" y="36957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3" name="Rectangle 492"/>
          <p:cNvSpPr/>
          <p:nvPr/>
        </p:nvSpPr>
        <p:spPr>
          <a:xfrm>
            <a:off x="9525000" y="36957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4" name="Rectangle 493"/>
          <p:cNvSpPr/>
          <p:nvPr/>
        </p:nvSpPr>
        <p:spPr>
          <a:xfrm>
            <a:off x="9677400" y="36957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5" name="Rectangle 494"/>
          <p:cNvSpPr/>
          <p:nvPr/>
        </p:nvSpPr>
        <p:spPr>
          <a:xfrm>
            <a:off x="9829800" y="36957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6" name="Rectangle 495"/>
          <p:cNvSpPr/>
          <p:nvPr/>
        </p:nvSpPr>
        <p:spPr>
          <a:xfrm>
            <a:off x="9982200" y="3695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7" name="Rectangle 496"/>
          <p:cNvSpPr/>
          <p:nvPr/>
        </p:nvSpPr>
        <p:spPr>
          <a:xfrm>
            <a:off x="10134600" y="36957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8" name="Rectangle 497"/>
          <p:cNvSpPr/>
          <p:nvPr/>
        </p:nvSpPr>
        <p:spPr>
          <a:xfrm>
            <a:off x="9067800" y="36957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9" name="Rectangle 498"/>
          <p:cNvSpPr/>
          <p:nvPr/>
        </p:nvSpPr>
        <p:spPr>
          <a:xfrm>
            <a:off x="9220200" y="3848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0" name="Rectangle 499"/>
          <p:cNvSpPr/>
          <p:nvPr/>
        </p:nvSpPr>
        <p:spPr>
          <a:xfrm>
            <a:off x="9372600" y="38481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1" name="Rectangle 500"/>
          <p:cNvSpPr/>
          <p:nvPr/>
        </p:nvSpPr>
        <p:spPr>
          <a:xfrm>
            <a:off x="9525000" y="38481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2" name="Rectangle 501"/>
          <p:cNvSpPr/>
          <p:nvPr/>
        </p:nvSpPr>
        <p:spPr>
          <a:xfrm>
            <a:off x="9677400" y="38481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3" name="Rectangle 502"/>
          <p:cNvSpPr/>
          <p:nvPr/>
        </p:nvSpPr>
        <p:spPr>
          <a:xfrm>
            <a:off x="9829800" y="38481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4" name="Rectangle 503"/>
          <p:cNvSpPr/>
          <p:nvPr/>
        </p:nvSpPr>
        <p:spPr>
          <a:xfrm>
            <a:off x="9982200" y="3848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5" name="Rectangle 504"/>
          <p:cNvSpPr/>
          <p:nvPr/>
        </p:nvSpPr>
        <p:spPr>
          <a:xfrm>
            <a:off x="10134600" y="38481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6" name="Rectangle 505"/>
          <p:cNvSpPr/>
          <p:nvPr/>
        </p:nvSpPr>
        <p:spPr>
          <a:xfrm>
            <a:off x="9067800" y="38481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7" name="Rectangle 506"/>
          <p:cNvSpPr/>
          <p:nvPr/>
        </p:nvSpPr>
        <p:spPr>
          <a:xfrm>
            <a:off x="9220200" y="4000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8" name="Rectangle 507"/>
          <p:cNvSpPr/>
          <p:nvPr/>
        </p:nvSpPr>
        <p:spPr>
          <a:xfrm>
            <a:off x="9372600" y="40005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9" name="Rectangle 508"/>
          <p:cNvSpPr/>
          <p:nvPr/>
        </p:nvSpPr>
        <p:spPr>
          <a:xfrm>
            <a:off x="9525000" y="40005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0" name="Rectangle 509"/>
          <p:cNvSpPr/>
          <p:nvPr/>
        </p:nvSpPr>
        <p:spPr>
          <a:xfrm>
            <a:off x="9677400" y="40005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1" name="Rectangle 510"/>
          <p:cNvSpPr/>
          <p:nvPr/>
        </p:nvSpPr>
        <p:spPr>
          <a:xfrm>
            <a:off x="9829800" y="40005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2" name="Rectangle 511"/>
          <p:cNvSpPr/>
          <p:nvPr/>
        </p:nvSpPr>
        <p:spPr>
          <a:xfrm>
            <a:off x="9982200" y="4000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3" name="Rectangle 512"/>
          <p:cNvSpPr/>
          <p:nvPr/>
        </p:nvSpPr>
        <p:spPr>
          <a:xfrm>
            <a:off x="10134600" y="4000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4" name="Rectangle 513"/>
          <p:cNvSpPr/>
          <p:nvPr/>
        </p:nvSpPr>
        <p:spPr>
          <a:xfrm>
            <a:off x="9067800" y="40005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5" name="Rectangle 514"/>
          <p:cNvSpPr/>
          <p:nvPr/>
        </p:nvSpPr>
        <p:spPr>
          <a:xfrm>
            <a:off x="9220200" y="41529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6" name="Rectangle 515"/>
          <p:cNvSpPr/>
          <p:nvPr/>
        </p:nvSpPr>
        <p:spPr>
          <a:xfrm>
            <a:off x="9372600" y="4152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7" name="Rectangle 516"/>
          <p:cNvSpPr/>
          <p:nvPr/>
        </p:nvSpPr>
        <p:spPr>
          <a:xfrm>
            <a:off x="9525000" y="4152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8" name="Rectangle 517"/>
          <p:cNvSpPr/>
          <p:nvPr/>
        </p:nvSpPr>
        <p:spPr>
          <a:xfrm>
            <a:off x="9677400" y="4152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9" name="Rectangle 518"/>
          <p:cNvSpPr/>
          <p:nvPr/>
        </p:nvSpPr>
        <p:spPr>
          <a:xfrm>
            <a:off x="9829800" y="4152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0" name="Rectangle 519"/>
          <p:cNvSpPr/>
          <p:nvPr/>
        </p:nvSpPr>
        <p:spPr>
          <a:xfrm>
            <a:off x="9982200" y="4152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1" name="Rectangle 520"/>
          <p:cNvSpPr/>
          <p:nvPr/>
        </p:nvSpPr>
        <p:spPr>
          <a:xfrm>
            <a:off x="10134600" y="41529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2" name="Rectangle 521"/>
          <p:cNvSpPr/>
          <p:nvPr/>
        </p:nvSpPr>
        <p:spPr>
          <a:xfrm>
            <a:off x="9067800" y="41529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3" name="Rectangle 522"/>
          <p:cNvSpPr/>
          <p:nvPr/>
        </p:nvSpPr>
        <p:spPr>
          <a:xfrm>
            <a:off x="9220200" y="43053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4" name="Rectangle 523"/>
          <p:cNvSpPr/>
          <p:nvPr/>
        </p:nvSpPr>
        <p:spPr>
          <a:xfrm>
            <a:off x="9372600" y="43053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5" name="Rectangle 524"/>
          <p:cNvSpPr/>
          <p:nvPr/>
        </p:nvSpPr>
        <p:spPr>
          <a:xfrm>
            <a:off x="9525000" y="43053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6" name="Rectangle 525"/>
          <p:cNvSpPr/>
          <p:nvPr/>
        </p:nvSpPr>
        <p:spPr>
          <a:xfrm>
            <a:off x="9677400" y="43053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7" name="Rectangle 526"/>
          <p:cNvSpPr/>
          <p:nvPr/>
        </p:nvSpPr>
        <p:spPr>
          <a:xfrm>
            <a:off x="9829800" y="43053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8" name="Rectangle 527"/>
          <p:cNvSpPr/>
          <p:nvPr/>
        </p:nvSpPr>
        <p:spPr>
          <a:xfrm>
            <a:off x="9982200" y="43053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9" name="Rectangle 528"/>
          <p:cNvSpPr/>
          <p:nvPr/>
        </p:nvSpPr>
        <p:spPr>
          <a:xfrm>
            <a:off x="10134600" y="43053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0" name="Rectangle 529"/>
          <p:cNvSpPr/>
          <p:nvPr/>
        </p:nvSpPr>
        <p:spPr>
          <a:xfrm>
            <a:off x="9067800" y="4305300"/>
            <a:ext cx="76200" cy="76200"/>
          </a:xfrm>
          <a:prstGeom prst="rect">
            <a:avLst/>
          </a:prstGeom>
          <a:solidFill>
            <a:schemeClr val="accent4">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1" name="Rectangle 530"/>
          <p:cNvSpPr/>
          <p:nvPr/>
        </p:nvSpPr>
        <p:spPr>
          <a:xfrm>
            <a:off x="10439400" y="32385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2" name="Rectangle 531"/>
          <p:cNvSpPr/>
          <p:nvPr/>
        </p:nvSpPr>
        <p:spPr>
          <a:xfrm>
            <a:off x="10591800" y="32385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3" name="Rectangle 532"/>
          <p:cNvSpPr/>
          <p:nvPr/>
        </p:nvSpPr>
        <p:spPr>
          <a:xfrm>
            <a:off x="10744200" y="32385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4" name="Rectangle 533"/>
          <p:cNvSpPr/>
          <p:nvPr/>
        </p:nvSpPr>
        <p:spPr>
          <a:xfrm>
            <a:off x="10896600" y="32385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5" name="Rectangle 534"/>
          <p:cNvSpPr/>
          <p:nvPr/>
        </p:nvSpPr>
        <p:spPr>
          <a:xfrm>
            <a:off x="11049000" y="32385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6" name="Rectangle 535"/>
          <p:cNvSpPr/>
          <p:nvPr/>
        </p:nvSpPr>
        <p:spPr>
          <a:xfrm>
            <a:off x="11201400" y="32385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7" name="Rectangle 536"/>
          <p:cNvSpPr/>
          <p:nvPr/>
        </p:nvSpPr>
        <p:spPr>
          <a:xfrm>
            <a:off x="11353800" y="32385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8" name="Rectangle 537"/>
          <p:cNvSpPr/>
          <p:nvPr/>
        </p:nvSpPr>
        <p:spPr>
          <a:xfrm>
            <a:off x="10287000" y="32385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9" name="Rectangle 538"/>
          <p:cNvSpPr/>
          <p:nvPr/>
        </p:nvSpPr>
        <p:spPr>
          <a:xfrm>
            <a:off x="10439400" y="33909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0" name="Rectangle 539"/>
          <p:cNvSpPr/>
          <p:nvPr/>
        </p:nvSpPr>
        <p:spPr>
          <a:xfrm>
            <a:off x="10591800" y="33909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1" name="Rectangle 540"/>
          <p:cNvSpPr/>
          <p:nvPr/>
        </p:nvSpPr>
        <p:spPr>
          <a:xfrm>
            <a:off x="10744200" y="3390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2" name="Rectangle 541"/>
          <p:cNvSpPr/>
          <p:nvPr/>
        </p:nvSpPr>
        <p:spPr>
          <a:xfrm>
            <a:off x="10896600" y="33909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3" name="Rectangle 542"/>
          <p:cNvSpPr/>
          <p:nvPr/>
        </p:nvSpPr>
        <p:spPr>
          <a:xfrm>
            <a:off x="11049000" y="33909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4" name="Rectangle 543"/>
          <p:cNvSpPr/>
          <p:nvPr/>
        </p:nvSpPr>
        <p:spPr>
          <a:xfrm>
            <a:off x="11201400" y="33909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5" name="Rectangle 544"/>
          <p:cNvSpPr/>
          <p:nvPr/>
        </p:nvSpPr>
        <p:spPr>
          <a:xfrm>
            <a:off x="11353800" y="33909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6" name="Rectangle 545"/>
          <p:cNvSpPr/>
          <p:nvPr/>
        </p:nvSpPr>
        <p:spPr>
          <a:xfrm>
            <a:off x="10287000" y="33909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7" name="Rectangle 546"/>
          <p:cNvSpPr/>
          <p:nvPr/>
        </p:nvSpPr>
        <p:spPr>
          <a:xfrm>
            <a:off x="10439400" y="35433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8" name="Rectangle 547"/>
          <p:cNvSpPr/>
          <p:nvPr/>
        </p:nvSpPr>
        <p:spPr>
          <a:xfrm>
            <a:off x="10591800" y="35433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9" name="Rectangle 548"/>
          <p:cNvSpPr/>
          <p:nvPr/>
        </p:nvSpPr>
        <p:spPr>
          <a:xfrm>
            <a:off x="10744200" y="35433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0" name="Rectangle 549"/>
          <p:cNvSpPr/>
          <p:nvPr/>
        </p:nvSpPr>
        <p:spPr>
          <a:xfrm>
            <a:off x="10896600" y="35433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1" name="Rectangle 550"/>
          <p:cNvSpPr/>
          <p:nvPr/>
        </p:nvSpPr>
        <p:spPr>
          <a:xfrm>
            <a:off x="11049000" y="35433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2" name="Rectangle 551"/>
          <p:cNvSpPr/>
          <p:nvPr/>
        </p:nvSpPr>
        <p:spPr>
          <a:xfrm>
            <a:off x="11201400" y="35433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3" name="Rectangle 552"/>
          <p:cNvSpPr/>
          <p:nvPr/>
        </p:nvSpPr>
        <p:spPr>
          <a:xfrm>
            <a:off x="11353800" y="35433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4" name="Rectangle 553"/>
          <p:cNvSpPr/>
          <p:nvPr/>
        </p:nvSpPr>
        <p:spPr>
          <a:xfrm>
            <a:off x="10287000" y="35433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5" name="Rectangle 554"/>
          <p:cNvSpPr/>
          <p:nvPr/>
        </p:nvSpPr>
        <p:spPr>
          <a:xfrm>
            <a:off x="10439400" y="3695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6" name="Rectangle 555"/>
          <p:cNvSpPr/>
          <p:nvPr/>
        </p:nvSpPr>
        <p:spPr>
          <a:xfrm>
            <a:off x="10591800" y="36957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7" name="Rectangle 556"/>
          <p:cNvSpPr/>
          <p:nvPr/>
        </p:nvSpPr>
        <p:spPr>
          <a:xfrm>
            <a:off x="10744200" y="36957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8" name="Rectangle 557"/>
          <p:cNvSpPr/>
          <p:nvPr/>
        </p:nvSpPr>
        <p:spPr>
          <a:xfrm>
            <a:off x="10896600" y="36957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9" name="Rectangle 558"/>
          <p:cNvSpPr/>
          <p:nvPr/>
        </p:nvSpPr>
        <p:spPr>
          <a:xfrm>
            <a:off x="11049000" y="36957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0" name="Rectangle 559"/>
          <p:cNvSpPr/>
          <p:nvPr/>
        </p:nvSpPr>
        <p:spPr>
          <a:xfrm>
            <a:off x="11201400" y="36957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1" name="Rectangle 560"/>
          <p:cNvSpPr/>
          <p:nvPr/>
        </p:nvSpPr>
        <p:spPr>
          <a:xfrm>
            <a:off x="11353800" y="36957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2" name="Rectangle 561"/>
          <p:cNvSpPr/>
          <p:nvPr/>
        </p:nvSpPr>
        <p:spPr>
          <a:xfrm>
            <a:off x="10287000" y="3695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3" name="Rectangle 562"/>
          <p:cNvSpPr/>
          <p:nvPr/>
        </p:nvSpPr>
        <p:spPr>
          <a:xfrm>
            <a:off x="10439400" y="3848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4" name="Rectangle 563"/>
          <p:cNvSpPr/>
          <p:nvPr/>
        </p:nvSpPr>
        <p:spPr>
          <a:xfrm>
            <a:off x="10591800" y="38481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5" name="Rectangle 564"/>
          <p:cNvSpPr/>
          <p:nvPr/>
        </p:nvSpPr>
        <p:spPr>
          <a:xfrm>
            <a:off x="10744200" y="38481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6" name="Rectangle 565"/>
          <p:cNvSpPr/>
          <p:nvPr/>
        </p:nvSpPr>
        <p:spPr>
          <a:xfrm>
            <a:off x="10896600" y="38481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7" name="Rectangle 566"/>
          <p:cNvSpPr/>
          <p:nvPr/>
        </p:nvSpPr>
        <p:spPr>
          <a:xfrm>
            <a:off x="11049000" y="38481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8" name="Rectangle 567"/>
          <p:cNvSpPr/>
          <p:nvPr/>
        </p:nvSpPr>
        <p:spPr>
          <a:xfrm>
            <a:off x="11201400" y="38481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9" name="Rectangle 568"/>
          <p:cNvSpPr/>
          <p:nvPr/>
        </p:nvSpPr>
        <p:spPr>
          <a:xfrm>
            <a:off x="11353800" y="38481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0" name="Rectangle 569"/>
          <p:cNvSpPr/>
          <p:nvPr/>
        </p:nvSpPr>
        <p:spPr>
          <a:xfrm>
            <a:off x="10287000" y="3848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1" name="Rectangle 570"/>
          <p:cNvSpPr/>
          <p:nvPr/>
        </p:nvSpPr>
        <p:spPr>
          <a:xfrm>
            <a:off x="10439400" y="40005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2" name="Rectangle 571"/>
          <p:cNvSpPr/>
          <p:nvPr/>
        </p:nvSpPr>
        <p:spPr>
          <a:xfrm>
            <a:off x="10591800" y="4000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3" name="Rectangle 572"/>
          <p:cNvSpPr/>
          <p:nvPr/>
        </p:nvSpPr>
        <p:spPr>
          <a:xfrm>
            <a:off x="10744200" y="40005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4" name="Rectangle 573"/>
          <p:cNvSpPr/>
          <p:nvPr/>
        </p:nvSpPr>
        <p:spPr>
          <a:xfrm>
            <a:off x="10896600" y="40005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5" name="Rectangle 574"/>
          <p:cNvSpPr/>
          <p:nvPr/>
        </p:nvSpPr>
        <p:spPr>
          <a:xfrm>
            <a:off x="11049000" y="40005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6" name="Rectangle 575"/>
          <p:cNvSpPr/>
          <p:nvPr/>
        </p:nvSpPr>
        <p:spPr>
          <a:xfrm>
            <a:off x="11201400" y="40005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7" name="Rectangle 576"/>
          <p:cNvSpPr/>
          <p:nvPr/>
        </p:nvSpPr>
        <p:spPr>
          <a:xfrm>
            <a:off x="11353800" y="40005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8" name="Rectangle 577"/>
          <p:cNvSpPr/>
          <p:nvPr/>
        </p:nvSpPr>
        <p:spPr>
          <a:xfrm>
            <a:off x="10287000" y="40005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9" name="Rectangle 578"/>
          <p:cNvSpPr/>
          <p:nvPr/>
        </p:nvSpPr>
        <p:spPr>
          <a:xfrm>
            <a:off x="10439400" y="41529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0" name="Rectangle 579"/>
          <p:cNvSpPr/>
          <p:nvPr/>
        </p:nvSpPr>
        <p:spPr>
          <a:xfrm>
            <a:off x="10591800" y="41529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1" name="Rectangle 580"/>
          <p:cNvSpPr/>
          <p:nvPr/>
        </p:nvSpPr>
        <p:spPr>
          <a:xfrm>
            <a:off x="10744200" y="4152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2" name="Rectangle 581"/>
          <p:cNvSpPr/>
          <p:nvPr/>
        </p:nvSpPr>
        <p:spPr>
          <a:xfrm>
            <a:off x="10896600" y="41529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3" name="Rectangle 582"/>
          <p:cNvSpPr/>
          <p:nvPr/>
        </p:nvSpPr>
        <p:spPr>
          <a:xfrm>
            <a:off x="11049000" y="41529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4" name="Rectangle 583"/>
          <p:cNvSpPr/>
          <p:nvPr/>
        </p:nvSpPr>
        <p:spPr>
          <a:xfrm>
            <a:off x="11201400" y="41529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5" name="Rectangle 584"/>
          <p:cNvSpPr/>
          <p:nvPr/>
        </p:nvSpPr>
        <p:spPr>
          <a:xfrm>
            <a:off x="11353800" y="41529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6" name="Rectangle 585"/>
          <p:cNvSpPr/>
          <p:nvPr/>
        </p:nvSpPr>
        <p:spPr>
          <a:xfrm>
            <a:off x="10287000" y="41529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7" name="Rectangle 586"/>
          <p:cNvSpPr/>
          <p:nvPr/>
        </p:nvSpPr>
        <p:spPr>
          <a:xfrm>
            <a:off x="10439400" y="43053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8" name="Rectangle 587"/>
          <p:cNvSpPr/>
          <p:nvPr/>
        </p:nvSpPr>
        <p:spPr>
          <a:xfrm>
            <a:off x="10591800" y="43053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9" name="Rectangle 588"/>
          <p:cNvSpPr/>
          <p:nvPr/>
        </p:nvSpPr>
        <p:spPr>
          <a:xfrm>
            <a:off x="10744200" y="43053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0" name="Rectangle 589"/>
          <p:cNvSpPr/>
          <p:nvPr/>
        </p:nvSpPr>
        <p:spPr>
          <a:xfrm>
            <a:off x="10896600" y="43053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1" name="Rectangle 590"/>
          <p:cNvSpPr/>
          <p:nvPr/>
        </p:nvSpPr>
        <p:spPr>
          <a:xfrm>
            <a:off x="11049000" y="43053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2" name="Rectangle 591"/>
          <p:cNvSpPr/>
          <p:nvPr/>
        </p:nvSpPr>
        <p:spPr>
          <a:xfrm>
            <a:off x="11201400" y="43053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3" name="Rectangle 592"/>
          <p:cNvSpPr/>
          <p:nvPr/>
        </p:nvSpPr>
        <p:spPr>
          <a:xfrm>
            <a:off x="11353800" y="43053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4" name="Rectangle 593"/>
          <p:cNvSpPr/>
          <p:nvPr/>
        </p:nvSpPr>
        <p:spPr>
          <a:xfrm>
            <a:off x="10287000" y="43053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5" name="Rectangle 594"/>
          <p:cNvSpPr/>
          <p:nvPr/>
        </p:nvSpPr>
        <p:spPr>
          <a:xfrm>
            <a:off x="9220200" y="4457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6" name="Rectangle 595"/>
          <p:cNvSpPr/>
          <p:nvPr/>
        </p:nvSpPr>
        <p:spPr>
          <a:xfrm>
            <a:off x="9372600" y="4457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7" name="Rectangle 596"/>
          <p:cNvSpPr/>
          <p:nvPr/>
        </p:nvSpPr>
        <p:spPr>
          <a:xfrm>
            <a:off x="9525000" y="4457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8" name="Rectangle 597"/>
          <p:cNvSpPr/>
          <p:nvPr/>
        </p:nvSpPr>
        <p:spPr>
          <a:xfrm>
            <a:off x="9677400" y="4457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9" name="Rectangle 598"/>
          <p:cNvSpPr/>
          <p:nvPr/>
        </p:nvSpPr>
        <p:spPr>
          <a:xfrm>
            <a:off x="9829800" y="4457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0" name="Rectangle 599"/>
          <p:cNvSpPr/>
          <p:nvPr/>
        </p:nvSpPr>
        <p:spPr>
          <a:xfrm>
            <a:off x="9982200" y="4457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1" name="Rectangle 600"/>
          <p:cNvSpPr/>
          <p:nvPr/>
        </p:nvSpPr>
        <p:spPr>
          <a:xfrm>
            <a:off x="10134600" y="4457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2" name="Rectangle 601"/>
          <p:cNvSpPr/>
          <p:nvPr/>
        </p:nvSpPr>
        <p:spPr>
          <a:xfrm>
            <a:off x="9067800" y="4457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3" name="Rectangle 602"/>
          <p:cNvSpPr/>
          <p:nvPr/>
        </p:nvSpPr>
        <p:spPr>
          <a:xfrm>
            <a:off x="9220200" y="46101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4" name="Rectangle 603"/>
          <p:cNvSpPr/>
          <p:nvPr/>
        </p:nvSpPr>
        <p:spPr>
          <a:xfrm>
            <a:off x="9372600" y="4610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5" name="Rectangle 604"/>
          <p:cNvSpPr/>
          <p:nvPr/>
        </p:nvSpPr>
        <p:spPr>
          <a:xfrm>
            <a:off x="9525000" y="4610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6" name="Rectangle 605"/>
          <p:cNvSpPr/>
          <p:nvPr/>
        </p:nvSpPr>
        <p:spPr>
          <a:xfrm>
            <a:off x="9677400" y="4610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7" name="Rectangle 606"/>
          <p:cNvSpPr/>
          <p:nvPr/>
        </p:nvSpPr>
        <p:spPr>
          <a:xfrm>
            <a:off x="9829800" y="4610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8" name="Rectangle 607"/>
          <p:cNvSpPr/>
          <p:nvPr/>
        </p:nvSpPr>
        <p:spPr>
          <a:xfrm>
            <a:off x="9982200" y="46101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9" name="Rectangle 608"/>
          <p:cNvSpPr/>
          <p:nvPr/>
        </p:nvSpPr>
        <p:spPr>
          <a:xfrm>
            <a:off x="10134600" y="4610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0" name="Rectangle 609"/>
          <p:cNvSpPr/>
          <p:nvPr/>
        </p:nvSpPr>
        <p:spPr>
          <a:xfrm>
            <a:off x="9067800" y="4610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1" name="Rectangle 610"/>
          <p:cNvSpPr/>
          <p:nvPr/>
        </p:nvSpPr>
        <p:spPr>
          <a:xfrm>
            <a:off x="9220200" y="4762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2" name="Rectangle 611"/>
          <p:cNvSpPr/>
          <p:nvPr/>
        </p:nvSpPr>
        <p:spPr>
          <a:xfrm>
            <a:off x="9372600" y="47625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3" name="Rectangle 612"/>
          <p:cNvSpPr/>
          <p:nvPr/>
        </p:nvSpPr>
        <p:spPr>
          <a:xfrm>
            <a:off x="9525000" y="4762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4" name="Rectangle 613"/>
          <p:cNvSpPr/>
          <p:nvPr/>
        </p:nvSpPr>
        <p:spPr>
          <a:xfrm>
            <a:off x="9677400" y="4762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5" name="Rectangle 614"/>
          <p:cNvSpPr/>
          <p:nvPr/>
        </p:nvSpPr>
        <p:spPr>
          <a:xfrm>
            <a:off x="9829800" y="47625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6" name="Rectangle 615"/>
          <p:cNvSpPr/>
          <p:nvPr/>
        </p:nvSpPr>
        <p:spPr>
          <a:xfrm>
            <a:off x="9982200" y="4762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7" name="Rectangle 616"/>
          <p:cNvSpPr/>
          <p:nvPr/>
        </p:nvSpPr>
        <p:spPr>
          <a:xfrm>
            <a:off x="10134600" y="4762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8" name="Rectangle 617"/>
          <p:cNvSpPr/>
          <p:nvPr/>
        </p:nvSpPr>
        <p:spPr>
          <a:xfrm>
            <a:off x="9067800" y="4762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9" name="Rectangle 618"/>
          <p:cNvSpPr/>
          <p:nvPr/>
        </p:nvSpPr>
        <p:spPr>
          <a:xfrm>
            <a:off x="9220200" y="4914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0" name="Rectangle 619"/>
          <p:cNvSpPr/>
          <p:nvPr/>
        </p:nvSpPr>
        <p:spPr>
          <a:xfrm>
            <a:off x="9372600" y="4914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1" name="Rectangle 620"/>
          <p:cNvSpPr/>
          <p:nvPr/>
        </p:nvSpPr>
        <p:spPr>
          <a:xfrm>
            <a:off x="9525000" y="49149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2" name="Rectangle 621"/>
          <p:cNvSpPr/>
          <p:nvPr/>
        </p:nvSpPr>
        <p:spPr>
          <a:xfrm>
            <a:off x="9677400" y="49149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3" name="Rectangle 622"/>
          <p:cNvSpPr/>
          <p:nvPr/>
        </p:nvSpPr>
        <p:spPr>
          <a:xfrm>
            <a:off x="9829800" y="4914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4" name="Rectangle 623"/>
          <p:cNvSpPr/>
          <p:nvPr/>
        </p:nvSpPr>
        <p:spPr>
          <a:xfrm>
            <a:off x="9982200" y="4914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5" name="Rectangle 624"/>
          <p:cNvSpPr/>
          <p:nvPr/>
        </p:nvSpPr>
        <p:spPr>
          <a:xfrm>
            <a:off x="10134600" y="4914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6" name="Rectangle 625"/>
          <p:cNvSpPr/>
          <p:nvPr/>
        </p:nvSpPr>
        <p:spPr>
          <a:xfrm>
            <a:off x="9067800" y="49149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7" name="Rectangle 626"/>
          <p:cNvSpPr/>
          <p:nvPr/>
        </p:nvSpPr>
        <p:spPr>
          <a:xfrm>
            <a:off x="9220200" y="50673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8" name="Rectangle 627"/>
          <p:cNvSpPr/>
          <p:nvPr/>
        </p:nvSpPr>
        <p:spPr>
          <a:xfrm>
            <a:off x="9372600" y="50673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9" name="Rectangle 628"/>
          <p:cNvSpPr/>
          <p:nvPr/>
        </p:nvSpPr>
        <p:spPr>
          <a:xfrm>
            <a:off x="9525000" y="50673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0" name="Rectangle 629"/>
          <p:cNvSpPr/>
          <p:nvPr/>
        </p:nvSpPr>
        <p:spPr>
          <a:xfrm>
            <a:off x="9677400" y="50673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1" name="Rectangle 630"/>
          <p:cNvSpPr/>
          <p:nvPr/>
        </p:nvSpPr>
        <p:spPr>
          <a:xfrm>
            <a:off x="9829800" y="50673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2" name="Rectangle 631"/>
          <p:cNvSpPr/>
          <p:nvPr/>
        </p:nvSpPr>
        <p:spPr>
          <a:xfrm>
            <a:off x="9982200" y="50673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3" name="Rectangle 632"/>
          <p:cNvSpPr/>
          <p:nvPr/>
        </p:nvSpPr>
        <p:spPr>
          <a:xfrm>
            <a:off x="10134600" y="50673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4" name="Rectangle 633"/>
          <p:cNvSpPr/>
          <p:nvPr/>
        </p:nvSpPr>
        <p:spPr>
          <a:xfrm>
            <a:off x="9067800" y="50673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5" name="Rectangle 634"/>
          <p:cNvSpPr/>
          <p:nvPr/>
        </p:nvSpPr>
        <p:spPr>
          <a:xfrm>
            <a:off x="9220200" y="5219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6" name="Rectangle 635"/>
          <p:cNvSpPr/>
          <p:nvPr/>
        </p:nvSpPr>
        <p:spPr>
          <a:xfrm>
            <a:off x="9372600" y="52197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7" name="Rectangle 636"/>
          <p:cNvSpPr/>
          <p:nvPr/>
        </p:nvSpPr>
        <p:spPr>
          <a:xfrm>
            <a:off x="9525000" y="5219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8" name="Rectangle 637"/>
          <p:cNvSpPr/>
          <p:nvPr/>
        </p:nvSpPr>
        <p:spPr>
          <a:xfrm>
            <a:off x="9677400" y="5219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9" name="Rectangle 638"/>
          <p:cNvSpPr/>
          <p:nvPr/>
        </p:nvSpPr>
        <p:spPr>
          <a:xfrm>
            <a:off x="9829800" y="52197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0" name="Rectangle 639"/>
          <p:cNvSpPr/>
          <p:nvPr/>
        </p:nvSpPr>
        <p:spPr>
          <a:xfrm>
            <a:off x="9982200" y="5219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1" name="Rectangle 640"/>
          <p:cNvSpPr/>
          <p:nvPr/>
        </p:nvSpPr>
        <p:spPr>
          <a:xfrm>
            <a:off x="10134600" y="5219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2" name="Rectangle 641"/>
          <p:cNvSpPr/>
          <p:nvPr/>
        </p:nvSpPr>
        <p:spPr>
          <a:xfrm>
            <a:off x="9067800" y="52197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3" name="Rectangle 642"/>
          <p:cNvSpPr/>
          <p:nvPr/>
        </p:nvSpPr>
        <p:spPr>
          <a:xfrm>
            <a:off x="9220200" y="53721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4" name="Rectangle 643"/>
          <p:cNvSpPr/>
          <p:nvPr/>
        </p:nvSpPr>
        <p:spPr>
          <a:xfrm>
            <a:off x="9372600" y="5372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5" name="Rectangle 644"/>
          <p:cNvSpPr/>
          <p:nvPr/>
        </p:nvSpPr>
        <p:spPr>
          <a:xfrm>
            <a:off x="9525000" y="5372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6" name="Rectangle 645"/>
          <p:cNvSpPr/>
          <p:nvPr/>
        </p:nvSpPr>
        <p:spPr>
          <a:xfrm>
            <a:off x="9677400" y="5372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7" name="Rectangle 646"/>
          <p:cNvSpPr/>
          <p:nvPr/>
        </p:nvSpPr>
        <p:spPr>
          <a:xfrm>
            <a:off x="9829800" y="5372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8" name="Rectangle 647"/>
          <p:cNvSpPr/>
          <p:nvPr/>
        </p:nvSpPr>
        <p:spPr>
          <a:xfrm>
            <a:off x="9982200" y="5372100"/>
            <a:ext cx="76200" cy="76200"/>
          </a:xfrm>
          <a:prstGeom prst="rect">
            <a:avLst/>
          </a:prstGeom>
          <a:solidFill>
            <a:srgbClr val="00B0F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9" name="Rectangle 648"/>
          <p:cNvSpPr/>
          <p:nvPr/>
        </p:nvSpPr>
        <p:spPr>
          <a:xfrm>
            <a:off x="10134600" y="5372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0" name="Rectangle 649"/>
          <p:cNvSpPr/>
          <p:nvPr/>
        </p:nvSpPr>
        <p:spPr>
          <a:xfrm>
            <a:off x="9067800" y="53721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1" name="Rectangle 650"/>
          <p:cNvSpPr/>
          <p:nvPr/>
        </p:nvSpPr>
        <p:spPr>
          <a:xfrm>
            <a:off x="9220200" y="5524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2" name="Rectangle 651"/>
          <p:cNvSpPr/>
          <p:nvPr/>
        </p:nvSpPr>
        <p:spPr>
          <a:xfrm>
            <a:off x="9372600" y="5524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3" name="Rectangle 652"/>
          <p:cNvSpPr/>
          <p:nvPr/>
        </p:nvSpPr>
        <p:spPr>
          <a:xfrm>
            <a:off x="9525000" y="5524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4" name="Rectangle 653"/>
          <p:cNvSpPr/>
          <p:nvPr/>
        </p:nvSpPr>
        <p:spPr>
          <a:xfrm>
            <a:off x="9677400" y="5524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5" name="Rectangle 654"/>
          <p:cNvSpPr/>
          <p:nvPr/>
        </p:nvSpPr>
        <p:spPr>
          <a:xfrm>
            <a:off x="9829800" y="5524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6" name="Rectangle 655"/>
          <p:cNvSpPr/>
          <p:nvPr/>
        </p:nvSpPr>
        <p:spPr>
          <a:xfrm>
            <a:off x="9982200" y="5524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7" name="Rectangle 656"/>
          <p:cNvSpPr/>
          <p:nvPr/>
        </p:nvSpPr>
        <p:spPr>
          <a:xfrm>
            <a:off x="10134600" y="5524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8" name="Rectangle 657"/>
          <p:cNvSpPr/>
          <p:nvPr/>
        </p:nvSpPr>
        <p:spPr>
          <a:xfrm>
            <a:off x="9067800" y="5524500"/>
            <a:ext cx="76200" cy="76200"/>
          </a:xfrm>
          <a:prstGeom prst="rect">
            <a:avLst/>
          </a:prstGeom>
          <a:solidFill>
            <a:srgbClr val="FF000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9" name="Rectangle 658"/>
          <p:cNvSpPr/>
          <p:nvPr/>
        </p:nvSpPr>
        <p:spPr>
          <a:xfrm>
            <a:off x="10439400" y="4457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0" name="Rectangle 659"/>
          <p:cNvSpPr/>
          <p:nvPr/>
        </p:nvSpPr>
        <p:spPr>
          <a:xfrm>
            <a:off x="10591800" y="4457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1" name="Rectangle 660"/>
          <p:cNvSpPr/>
          <p:nvPr/>
        </p:nvSpPr>
        <p:spPr>
          <a:xfrm>
            <a:off x="10744200" y="4457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2" name="Rectangle 661"/>
          <p:cNvSpPr/>
          <p:nvPr/>
        </p:nvSpPr>
        <p:spPr>
          <a:xfrm>
            <a:off x="10896600" y="4457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3" name="Rectangle 662"/>
          <p:cNvSpPr/>
          <p:nvPr/>
        </p:nvSpPr>
        <p:spPr>
          <a:xfrm>
            <a:off x="11049000" y="4457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4" name="Rectangle 663"/>
          <p:cNvSpPr/>
          <p:nvPr/>
        </p:nvSpPr>
        <p:spPr>
          <a:xfrm>
            <a:off x="11201400" y="4457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5" name="Rectangle 664"/>
          <p:cNvSpPr/>
          <p:nvPr/>
        </p:nvSpPr>
        <p:spPr>
          <a:xfrm>
            <a:off x="11353800" y="4457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6" name="Rectangle 665"/>
          <p:cNvSpPr/>
          <p:nvPr/>
        </p:nvSpPr>
        <p:spPr>
          <a:xfrm>
            <a:off x="10287000" y="4457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7" name="Rectangle 666"/>
          <p:cNvSpPr/>
          <p:nvPr/>
        </p:nvSpPr>
        <p:spPr>
          <a:xfrm>
            <a:off x="10439400" y="4610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8" name="Rectangle 667"/>
          <p:cNvSpPr/>
          <p:nvPr/>
        </p:nvSpPr>
        <p:spPr>
          <a:xfrm>
            <a:off x="10591800" y="46101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9" name="Rectangle 668"/>
          <p:cNvSpPr/>
          <p:nvPr/>
        </p:nvSpPr>
        <p:spPr>
          <a:xfrm>
            <a:off x="10744200" y="46101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0" name="Rectangle 669"/>
          <p:cNvSpPr/>
          <p:nvPr/>
        </p:nvSpPr>
        <p:spPr>
          <a:xfrm>
            <a:off x="10896600" y="46101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1" name="Rectangle 670"/>
          <p:cNvSpPr/>
          <p:nvPr/>
        </p:nvSpPr>
        <p:spPr>
          <a:xfrm>
            <a:off x="11049000" y="46101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2" name="Rectangle 671"/>
          <p:cNvSpPr/>
          <p:nvPr/>
        </p:nvSpPr>
        <p:spPr>
          <a:xfrm>
            <a:off x="11201400" y="4610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3" name="Rectangle 672"/>
          <p:cNvSpPr/>
          <p:nvPr/>
        </p:nvSpPr>
        <p:spPr>
          <a:xfrm>
            <a:off x="11353800" y="4610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4" name="Rectangle 673"/>
          <p:cNvSpPr/>
          <p:nvPr/>
        </p:nvSpPr>
        <p:spPr>
          <a:xfrm>
            <a:off x="10287000" y="4610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5" name="Rectangle 674"/>
          <p:cNvSpPr/>
          <p:nvPr/>
        </p:nvSpPr>
        <p:spPr>
          <a:xfrm>
            <a:off x="10439400" y="47625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6" name="Rectangle 675"/>
          <p:cNvSpPr/>
          <p:nvPr/>
        </p:nvSpPr>
        <p:spPr>
          <a:xfrm>
            <a:off x="10591800" y="4762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7" name="Rectangle 676"/>
          <p:cNvSpPr/>
          <p:nvPr/>
        </p:nvSpPr>
        <p:spPr>
          <a:xfrm>
            <a:off x="10744200" y="4762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8" name="Rectangle 677"/>
          <p:cNvSpPr/>
          <p:nvPr/>
        </p:nvSpPr>
        <p:spPr>
          <a:xfrm>
            <a:off x="10896600" y="4762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9" name="Rectangle 678"/>
          <p:cNvSpPr/>
          <p:nvPr/>
        </p:nvSpPr>
        <p:spPr>
          <a:xfrm>
            <a:off x="11049000" y="4762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0" name="Rectangle 679"/>
          <p:cNvSpPr/>
          <p:nvPr/>
        </p:nvSpPr>
        <p:spPr>
          <a:xfrm>
            <a:off x="11201400" y="47625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1" name="Rectangle 680"/>
          <p:cNvSpPr/>
          <p:nvPr/>
        </p:nvSpPr>
        <p:spPr>
          <a:xfrm>
            <a:off x="11353800" y="4762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2" name="Rectangle 681"/>
          <p:cNvSpPr/>
          <p:nvPr/>
        </p:nvSpPr>
        <p:spPr>
          <a:xfrm>
            <a:off x="10287000" y="4762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3" name="Rectangle 682"/>
          <p:cNvSpPr/>
          <p:nvPr/>
        </p:nvSpPr>
        <p:spPr>
          <a:xfrm>
            <a:off x="10439400" y="49149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4" name="Rectangle 683"/>
          <p:cNvSpPr/>
          <p:nvPr/>
        </p:nvSpPr>
        <p:spPr>
          <a:xfrm>
            <a:off x="10591800" y="4914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5" name="Rectangle 684"/>
          <p:cNvSpPr/>
          <p:nvPr/>
        </p:nvSpPr>
        <p:spPr>
          <a:xfrm>
            <a:off x="10744200" y="4914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6" name="Rectangle 685"/>
          <p:cNvSpPr/>
          <p:nvPr/>
        </p:nvSpPr>
        <p:spPr>
          <a:xfrm>
            <a:off x="10896600" y="4914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7" name="Rectangle 686"/>
          <p:cNvSpPr/>
          <p:nvPr/>
        </p:nvSpPr>
        <p:spPr>
          <a:xfrm>
            <a:off x="11049000" y="4914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8" name="Rectangle 687"/>
          <p:cNvSpPr/>
          <p:nvPr/>
        </p:nvSpPr>
        <p:spPr>
          <a:xfrm>
            <a:off x="11201400" y="49149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9" name="Rectangle 688"/>
          <p:cNvSpPr/>
          <p:nvPr/>
        </p:nvSpPr>
        <p:spPr>
          <a:xfrm>
            <a:off x="11353800" y="4914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0" name="Rectangle 689"/>
          <p:cNvSpPr/>
          <p:nvPr/>
        </p:nvSpPr>
        <p:spPr>
          <a:xfrm>
            <a:off x="10287000" y="49149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1" name="Rectangle 690"/>
          <p:cNvSpPr/>
          <p:nvPr/>
        </p:nvSpPr>
        <p:spPr>
          <a:xfrm>
            <a:off x="10439400" y="50673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2" name="Rectangle 691"/>
          <p:cNvSpPr/>
          <p:nvPr/>
        </p:nvSpPr>
        <p:spPr>
          <a:xfrm>
            <a:off x="10591800" y="50673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3" name="Rectangle 692"/>
          <p:cNvSpPr/>
          <p:nvPr/>
        </p:nvSpPr>
        <p:spPr>
          <a:xfrm>
            <a:off x="10744200" y="50673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4" name="Rectangle 693"/>
          <p:cNvSpPr/>
          <p:nvPr/>
        </p:nvSpPr>
        <p:spPr>
          <a:xfrm>
            <a:off x="10896600" y="50673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5" name="Rectangle 694"/>
          <p:cNvSpPr/>
          <p:nvPr/>
        </p:nvSpPr>
        <p:spPr>
          <a:xfrm>
            <a:off x="11049000" y="50673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6" name="Rectangle 695"/>
          <p:cNvSpPr/>
          <p:nvPr/>
        </p:nvSpPr>
        <p:spPr>
          <a:xfrm>
            <a:off x="11201400" y="50673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7" name="Rectangle 696"/>
          <p:cNvSpPr/>
          <p:nvPr/>
        </p:nvSpPr>
        <p:spPr>
          <a:xfrm>
            <a:off x="11353800" y="50673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8" name="Rectangle 697"/>
          <p:cNvSpPr/>
          <p:nvPr/>
        </p:nvSpPr>
        <p:spPr>
          <a:xfrm>
            <a:off x="10287000" y="50673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9" name="Rectangle 698"/>
          <p:cNvSpPr/>
          <p:nvPr/>
        </p:nvSpPr>
        <p:spPr>
          <a:xfrm>
            <a:off x="10439400" y="52197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0" name="Rectangle 699"/>
          <p:cNvSpPr/>
          <p:nvPr/>
        </p:nvSpPr>
        <p:spPr>
          <a:xfrm>
            <a:off x="10591800" y="5219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1" name="Rectangle 700"/>
          <p:cNvSpPr/>
          <p:nvPr/>
        </p:nvSpPr>
        <p:spPr>
          <a:xfrm>
            <a:off x="10744200" y="5219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2" name="Rectangle 701"/>
          <p:cNvSpPr/>
          <p:nvPr/>
        </p:nvSpPr>
        <p:spPr>
          <a:xfrm>
            <a:off x="10896600" y="5219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3" name="Rectangle 702"/>
          <p:cNvSpPr/>
          <p:nvPr/>
        </p:nvSpPr>
        <p:spPr>
          <a:xfrm>
            <a:off x="11049000" y="5219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4" name="Rectangle 703"/>
          <p:cNvSpPr/>
          <p:nvPr/>
        </p:nvSpPr>
        <p:spPr>
          <a:xfrm>
            <a:off x="11201400" y="52197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5" name="Rectangle 704"/>
          <p:cNvSpPr/>
          <p:nvPr/>
        </p:nvSpPr>
        <p:spPr>
          <a:xfrm>
            <a:off x="11353800" y="5219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6" name="Rectangle 705"/>
          <p:cNvSpPr/>
          <p:nvPr/>
        </p:nvSpPr>
        <p:spPr>
          <a:xfrm>
            <a:off x="10287000" y="52197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7" name="Rectangle 706"/>
          <p:cNvSpPr/>
          <p:nvPr/>
        </p:nvSpPr>
        <p:spPr>
          <a:xfrm>
            <a:off x="10439400" y="5372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8" name="Rectangle 707"/>
          <p:cNvSpPr/>
          <p:nvPr/>
        </p:nvSpPr>
        <p:spPr>
          <a:xfrm>
            <a:off x="10591800" y="53721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9" name="Rectangle 708"/>
          <p:cNvSpPr/>
          <p:nvPr/>
        </p:nvSpPr>
        <p:spPr>
          <a:xfrm>
            <a:off x="10744200" y="53721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0" name="Rectangle 709"/>
          <p:cNvSpPr/>
          <p:nvPr/>
        </p:nvSpPr>
        <p:spPr>
          <a:xfrm>
            <a:off x="10896600" y="53721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1" name="Rectangle 710"/>
          <p:cNvSpPr/>
          <p:nvPr/>
        </p:nvSpPr>
        <p:spPr>
          <a:xfrm>
            <a:off x="11049000" y="5372100"/>
            <a:ext cx="76200" cy="762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2" name="Rectangle 711"/>
          <p:cNvSpPr/>
          <p:nvPr/>
        </p:nvSpPr>
        <p:spPr>
          <a:xfrm>
            <a:off x="11201400" y="5372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3" name="Rectangle 712"/>
          <p:cNvSpPr/>
          <p:nvPr/>
        </p:nvSpPr>
        <p:spPr>
          <a:xfrm>
            <a:off x="11353800" y="5372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4" name="Rectangle 713"/>
          <p:cNvSpPr/>
          <p:nvPr/>
        </p:nvSpPr>
        <p:spPr>
          <a:xfrm>
            <a:off x="10287000" y="53721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5" name="Rectangle 714"/>
          <p:cNvSpPr/>
          <p:nvPr/>
        </p:nvSpPr>
        <p:spPr>
          <a:xfrm>
            <a:off x="10439400" y="5524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6" name="Rectangle 715"/>
          <p:cNvSpPr/>
          <p:nvPr/>
        </p:nvSpPr>
        <p:spPr>
          <a:xfrm>
            <a:off x="10591800" y="5524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7" name="Rectangle 716"/>
          <p:cNvSpPr/>
          <p:nvPr/>
        </p:nvSpPr>
        <p:spPr>
          <a:xfrm>
            <a:off x="10744200" y="5524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8" name="Rectangle 717"/>
          <p:cNvSpPr/>
          <p:nvPr/>
        </p:nvSpPr>
        <p:spPr>
          <a:xfrm>
            <a:off x="10896600" y="5524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9" name="Rectangle 718"/>
          <p:cNvSpPr/>
          <p:nvPr/>
        </p:nvSpPr>
        <p:spPr>
          <a:xfrm>
            <a:off x="11049000" y="5524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20" name="Rectangle 719"/>
          <p:cNvSpPr/>
          <p:nvPr/>
        </p:nvSpPr>
        <p:spPr>
          <a:xfrm>
            <a:off x="11201400" y="5524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21" name="Rectangle 720"/>
          <p:cNvSpPr/>
          <p:nvPr/>
        </p:nvSpPr>
        <p:spPr>
          <a:xfrm>
            <a:off x="11353800" y="5524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22" name="Rectangle 721"/>
          <p:cNvSpPr/>
          <p:nvPr/>
        </p:nvSpPr>
        <p:spPr>
          <a:xfrm>
            <a:off x="10287000" y="5524500"/>
            <a:ext cx="76200" cy="762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725" name="Straight Connector 724"/>
          <p:cNvCxnSpPr>
            <a:cxnSpLocks/>
          </p:cNvCxnSpPr>
          <p:nvPr/>
        </p:nvCxnSpPr>
        <p:spPr>
          <a:xfrm flipH="1">
            <a:off x="8915400" y="4419600"/>
            <a:ext cx="2667000" cy="0"/>
          </a:xfrm>
          <a:prstGeom prst="line">
            <a:avLst/>
          </a:prstGeom>
          <a:ln w="19050"/>
        </p:spPr>
        <p:style>
          <a:lnRef idx="2">
            <a:schemeClr val="accent1"/>
          </a:lnRef>
          <a:fillRef idx="0">
            <a:schemeClr val="accent1"/>
          </a:fillRef>
          <a:effectRef idx="1">
            <a:schemeClr val="accent1"/>
          </a:effectRef>
          <a:fontRef idx="minor">
            <a:schemeClr val="tx1"/>
          </a:fontRef>
        </p:style>
      </p:cxnSp>
      <p:cxnSp>
        <p:nvCxnSpPr>
          <p:cNvPr id="726" name="Straight Connector 725"/>
          <p:cNvCxnSpPr>
            <a:cxnSpLocks/>
          </p:cNvCxnSpPr>
          <p:nvPr/>
        </p:nvCxnSpPr>
        <p:spPr>
          <a:xfrm>
            <a:off x="10248900" y="3124200"/>
            <a:ext cx="0" cy="2514600"/>
          </a:xfrm>
          <a:prstGeom prst="line">
            <a:avLst/>
          </a:prstGeom>
          <a:ln w="190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670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Apple 2 computers were quite complex, being among</a:t>
            </a:r>
            <a:br>
              <a:rPr lang="en-GB" dirty="0"/>
            </a:br>
            <a:r>
              <a:rPr lang="en-GB" dirty="0"/>
              <a:t>the first to have a </a:t>
            </a:r>
            <a:r>
              <a:rPr lang="en-GB" dirty="0" err="1"/>
              <a:t>color</a:t>
            </a:r>
            <a:r>
              <a:rPr lang="en-GB" dirty="0"/>
              <a:t> palette. </a:t>
            </a:r>
            <a:br>
              <a:rPr lang="en-GB" dirty="0"/>
            </a:br>
            <a:br>
              <a:rPr lang="en-GB" dirty="0"/>
            </a:br>
            <a:r>
              <a:rPr lang="en-GB" dirty="0"/>
              <a:t>Screen divided into sections of seven pixels.</a:t>
            </a:r>
            <a:br>
              <a:rPr lang="en-GB" dirty="0"/>
            </a:br>
            <a:br>
              <a:rPr lang="en-GB" dirty="0"/>
            </a:br>
            <a:r>
              <a:rPr lang="en-GB" dirty="0"/>
              <a:t>Each section assigned eight bits of memory. </a:t>
            </a:r>
            <a:br>
              <a:rPr lang="en-GB" dirty="0"/>
            </a:br>
            <a:br>
              <a:rPr lang="en-GB" dirty="0"/>
            </a:br>
            <a:r>
              <a:rPr lang="en-GB" dirty="0"/>
              <a:t>The PAL bit swaps the color of the seven pixels</a:t>
            </a:r>
            <a:br>
              <a:rPr lang="en-GB" dirty="0"/>
            </a:br>
            <a:r>
              <a:rPr lang="en-GB" dirty="0"/>
              <a:t>from green/pink to orange/blue.</a:t>
            </a:r>
          </a:p>
          <a:p>
            <a:endParaRPr lang="en-GB" dirty="0"/>
          </a:p>
          <a:p>
            <a:endParaRPr lang="en-GB" dirty="0"/>
          </a:p>
        </p:txBody>
      </p:sp>
      <p:sp>
        <p:nvSpPr>
          <p:cNvPr id="3" name="Title 2"/>
          <p:cNvSpPr>
            <a:spLocks noGrp="1"/>
          </p:cNvSpPr>
          <p:nvPr>
            <p:ph type="title"/>
          </p:nvPr>
        </p:nvSpPr>
        <p:spPr/>
        <p:txBody>
          <a:bodyPr>
            <a:normAutofit/>
          </a:bodyPr>
          <a:lstStyle/>
          <a:p>
            <a:r>
              <a:rPr lang="en-GB" dirty="0"/>
              <a:t>NTSC Artefact Coloring:  Apple 2 Computers</a:t>
            </a:r>
          </a:p>
        </p:txBody>
      </p:sp>
      <p:sp>
        <p:nvSpPr>
          <p:cNvPr id="5" name="Rectangle 4"/>
          <p:cNvSpPr/>
          <p:nvPr/>
        </p:nvSpPr>
        <p:spPr>
          <a:xfrm>
            <a:off x="7715745" y="16002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944345" y="1600200"/>
            <a:ext cx="228600" cy="2286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8175091" y="16002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8403691" y="16002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8630145" y="1600200"/>
            <a:ext cx="228600" cy="2286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8858745" y="16002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9087345" y="16002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Box 12"/>
          <p:cNvSpPr txBox="1"/>
          <p:nvPr/>
        </p:nvSpPr>
        <p:spPr>
          <a:xfrm>
            <a:off x="7487145" y="16002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P</a:t>
            </a:r>
          </a:p>
        </p:txBody>
      </p:sp>
      <p:sp>
        <p:nvSpPr>
          <p:cNvPr id="14" name="TextBox 13"/>
          <p:cNvSpPr txBox="1"/>
          <p:nvPr/>
        </p:nvSpPr>
        <p:spPr>
          <a:xfrm>
            <a:off x="7487145" y="13716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15" name="TextBox 14"/>
          <p:cNvSpPr txBox="1"/>
          <p:nvPr/>
        </p:nvSpPr>
        <p:spPr>
          <a:xfrm>
            <a:off x="7715745" y="13716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16" name="TextBox 15"/>
          <p:cNvSpPr txBox="1"/>
          <p:nvPr/>
        </p:nvSpPr>
        <p:spPr>
          <a:xfrm>
            <a:off x="7944345" y="13716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1</a:t>
            </a:r>
          </a:p>
        </p:txBody>
      </p:sp>
      <p:sp>
        <p:nvSpPr>
          <p:cNvPr id="17" name="TextBox 16"/>
          <p:cNvSpPr txBox="1"/>
          <p:nvPr/>
        </p:nvSpPr>
        <p:spPr>
          <a:xfrm>
            <a:off x="8172945" y="13716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18" name="TextBox 17"/>
          <p:cNvSpPr txBox="1"/>
          <p:nvPr/>
        </p:nvSpPr>
        <p:spPr>
          <a:xfrm>
            <a:off x="8401545" y="13716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19" name="TextBox 18"/>
          <p:cNvSpPr txBox="1"/>
          <p:nvPr/>
        </p:nvSpPr>
        <p:spPr>
          <a:xfrm>
            <a:off x="8630145" y="13716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1</a:t>
            </a:r>
          </a:p>
        </p:txBody>
      </p:sp>
      <p:sp>
        <p:nvSpPr>
          <p:cNvPr id="20" name="TextBox 19"/>
          <p:cNvSpPr txBox="1"/>
          <p:nvPr/>
        </p:nvSpPr>
        <p:spPr>
          <a:xfrm>
            <a:off x="8858745" y="13716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21" name="TextBox 20"/>
          <p:cNvSpPr txBox="1"/>
          <p:nvPr/>
        </p:nvSpPr>
        <p:spPr>
          <a:xfrm>
            <a:off x="9087345" y="13716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22" name="TextBox 21"/>
          <p:cNvSpPr txBox="1"/>
          <p:nvPr/>
        </p:nvSpPr>
        <p:spPr>
          <a:xfrm>
            <a:off x="7696695" y="1981200"/>
            <a:ext cx="1638300" cy="190500"/>
          </a:xfrm>
          <a:prstGeom prst="rect">
            <a:avLst/>
          </a:prstGeom>
        </p:spPr>
        <p:txBody>
          <a:bodyPr vert="horz" wrap="square" lIns="0" tIns="0" rIns="0" bIns="0" rtlCol="0" anchor="t">
            <a:normAutofit fontScale="92500" lnSpcReduction="20000"/>
          </a:bodyPr>
          <a:lstStyle/>
          <a:p>
            <a:pPr algn="ctr"/>
            <a:r>
              <a:rPr lang="en-GB" sz="1500" dirty="0"/>
              <a:t>Monochrome display</a:t>
            </a:r>
          </a:p>
          <a:p>
            <a:endParaRPr lang="en-GB" dirty="0"/>
          </a:p>
        </p:txBody>
      </p:sp>
      <p:sp>
        <p:nvSpPr>
          <p:cNvPr id="23" name="Rectangle 22"/>
          <p:cNvSpPr/>
          <p:nvPr/>
        </p:nvSpPr>
        <p:spPr>
          <a:xfrm>
            <a:off x="7715250" y="25908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p:cNvSpPr/>
          <p:nvPr/>
        </p:nvSpPr>
        <p:spPr>
          <a:xfrm>
            <a:off x="7943850" y="2590800"/>
            <a:ext cx="228600" cy="2286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p:cNvSpPr/>
          <p:nvPr/>
        </p:nvSpPr>
        <p:spPr>
          <a:xfrm>
            <a:off x="8174596" y="25908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p:cNvSpPr/>
          <p:nvPr/>
        </p:nvSpPr>
        <p:spPr>
          <a:xfrm>
            <a:off x="8403196" y="25908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p:cNvSpPr/>
          <p:nvPr/>
        </p:nvSpPr>
        <p:spPr>
          <a:xfrm>
            <a:off x="8629650" y="2590800"/>
            <a:ext cx="228600" cy="2286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p:cNvSpPr/>
          <p:nvPr/>
        </p:nvSpPr>
        <p:spPr>
          <a:xfrm>
            <a:off x="8858250" y="25908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p:cNvSpPr/>
          <p:nvPr/>
        </p:nvSpPr>
        <p:spPr>
          <a:xfrm>
            <a:off x="9086850" y="25908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TextBox 29"/>
          <p:cNvSpPr txBox="1"/>
          <p:nvPr/>
        </p:nvSpPr>
        <p:spPr>
          <a:xfrm>
            <a:off x="7486650" y="25908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P</a:t>
            </a:r>
          </a:p>
        </p:txBody>
      </p:sp>
      <p:sp>
        <p:nvSpPr>
          <p:cNvPr id="31" name="TextBox 30"/>
          <p:cNvSpPr txBox="1"/>
          <p:nvPr/>
        </p:nvSpPr>
        <p:spPr>
          <a:xfrm>
            <a:off x="7486650" y="23622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32" name="TextBox 31"/>
          <p:cNvSpPr txBox="1"/>
          <p:nvPr/>
        </p:nvSpPr>
        <p:spPr>
          <a:xfrm>
            <a:off x="7715250" y="23622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33" name="TextBox 32"/>
          <p:cNvSpPr txBox="1"/>
          <p:nvPr/>
        </p:nvSpPr>
        <p:spPr>
          <a:xfrm>
            <a:off x="7943850" y="23622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1</a:t>
            </a:r>
          </a:p>
        </p:txBody>
      </p:sp>
      <p:sp>
        <p:nvSpPr>
          <p:cNvPr id="34" name="TextBox 33"/>
          <p:cNvSpPr txBox="1"/>
          <p:nvPr/>
        </p:nvSpPr>
        <p:spPr>
          <a:xfrm>
            <a:off x="8172450" y="23622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35" name="TextBox 34"/>
          <p:cNvSpPr txBox="1"/>
          <p:nvPr/>
        </p:nvSpPr>
        <p:spPr>
          <a:xfrm>
            <a:off x="8401050" y="23622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36" name="TextBox 35"/>
          <p:cNvSpPr txBox="1"/>
          <p:nvPr/>
        </p:nvSpPr>
        <p:spPr>
          <a:xfrm>
            <a:off x="8629650" y="23622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1</a:t>
            </a:r>
          </a:p>
        </p:txBody>
      </p:sp>
      <p:sp>
        <p:nvSpPr>
          <p:cNvPr id="37" name="TextBox 36"/>
          <p:cNvSpPr txBox="1"/>
          <p:nvPr/>
        </p:nvSpPr>
        <p:spPr>
          <a:xfrm>
            <a:off x="8858250" y="23622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38" name="TextBox 37"/>
          <p:cNvSpPr txBox="1"/>
          <p:nvPr/>
        </p:nvSpPr>
        <p:spPr>
          <a:xfrm>
            <a:off x="9086850" y="23622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39" name="TextBox 38"/>
          <p:cNvSpPr txBox="1"/>
          <p:nvPr/>
        </p:nvSpPr>
        <p:spPr>
          <a:xfrm>
            <a:off x="7696200" y="3200400"/>
            <a:ext cx="1638300" cy="190500"/>
          </a:xfrm>
          <a:prstGeom prst="rect">
            <a:avLst/>
          </a:prstGeom>
        </p:spPr>
        <p:txBody>
          <a:bodyPr vert="horz" wrap="square" lIns="0" tIns="0" rIns="0" bIns="0" rtlCol="0" anchor="t">
            <a:normAutofit fontScale="92500" lnSpcReduction="10000"/>
          </a:bodyPr>
          <a:lstStyle/>
          <a:p>
            <a:pPr algn="ctr"/>
            <a:r>
              <a:rPr lang="en-GB" sz="1400" dirty="0"/>
              <a:t>Color display</a:t>
            </a:r>
          </a:p>
          <a:p>
            <a:pPr algn="ctr"/>
            <a:endParaRPr lang="en-GB" b="1" dirty="0"/>
          </a:p>
          <a:p>
            <a:endParaRPr lang="en-GB" dirty="0"/>
          </a:p>
        </p:txBody>
      </p:sp>
      <p:sp>
        <p:nvSpPr>
          <p:cNvPr id="47" name="Rectangle 46"/>
          <p:cNvSpPr/>
          <p:nvPr/>
        </p:nvSpPr>
        <p:spPr>
          <a:xfrm>
            <a:off x="7715250" y="2895223"/>
            <a:ext cx="228600" cy="228600"/>
          </a:xfrm>
          <a:prstGeom prst="rect">
            <a:avLst/>
          </a:prstGeom>
          <a:solidFill>
            <a:srgbClr val="00B05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Rectangle 47"/>
          <p:cNvSpPr/>
          <p:nvPr/>
        </p:nvSpPr>
        <p:spPr>
          <a:xfrm>
            <a:off x="7943850" y="2895600"/>
            <a:ext cx="228600" cy="228600"/>
          </a:xfrm>
          <a:prstGeom prst="rect">
            <a:avLst/>
          </a:prstGeom>
          <a:solidFill>
            <a:srgbClr val="00B05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Rectangle 48"/>
          <p:cNvSpPr/>
          <p:nvPr/>
        </p:nvSpPr>
        <p:spPr>
          <a:xfrm>
            <a:off x="8174596" y="28956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Rectangle 49"/>
          <p:cNvSpPr/>
          <p:nvPr/>
        </p:nvSpPr>
        <p:spPr>
          <a:xfrm>
            <a:off x="8403196" y="28956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Rectangle 50"/>
          <p:cNvSpPr/>
          <p:nvPr/>
        </p:nvSpPr>
        <p:spPr>
          <a:xfrm>
            <a:off x="8629650" y="2895600"/>
            <a:ext cx="228600" cy="2286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 name="Rectangle 51"/>
          <p:cNvSpPr/>
          <p:nvPr/>
        </p:nvSpPr>
        <p:spPr>
          <a:xfrm>
            <a:off x="8858250" y="2895600"/>
            <a:ext cx="228600" cy="2286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Rectangle 52"/>
          <p:cNvSpPr/>
          <p:nvPr/>
        </p:nvSpPr>
        <p:spPr>
          <a:xfrm>
            <a:off x="9086850" y="28956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 name="Rectangle 53"/>
          <p:cNvSpPr/>
          <p:nvPr/>
        </p:nvSpPr>
        <p:spPr>
          <a:xfrm>
            <a:off x="7696200" y="51054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Rectangle 54"/>
          <p:cNvSpPr/>
          <p:nvPr/>
        </p:nvSpPr>
        <p:spPr>
          <a:xfrm>
            <a:off x="7924800" y="5105400"/>
            <a:ext cx="228600" cy="2286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Rectangle 55"/>
          <p:cNvSpPr/>
          <p:nvPr/>
        </p:nvSpPr>
        <p:spPr>
          <a:xfrm>
            <a:off x="8155546" y="51054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 name="Rectangle 56"/>
          <p:cNvSpPr/>
          <p:nvPr/>
        </p:nvSpPr>
        <p:spPr>
          <a:xfrm>
            <a:off x="8384146" y="51054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Rectangle 57"/>
          <p:cNvSpPr/>
          <p:nvPr/>
        </p:nvSpPr>
        <p:spPr>
          <a:xfrm>
            <a:off x="8610600" y="5105400"/>
            <a:ext cx="228600" cy="2286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Rectangle 58"/>
          <p:cNvSpPr/>
          <p:nvPr/>
        </p:nvSpPr>
        <p:spPr>
          <a:xfrm>
            <a:off x="8839200" y="51054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 name="Rectangle 59"/>
          <p:cNvSpPr/>
          <p:nvPr/>
        </p:nvSpPr>
        <p:spPr>
          <a:xfrm>
            <a:off x="9067800" y="51054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 name="TextBox 60"/>
          <p:cNvSpPr txBox="1"/>
          <p:nvPr/>
        </p:nvSpPr>
        <p:spPr>
          <a:xfrm>
            <a:off x="7467600" y="51054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P</a:t>
            </a:r>
          </a:p>
        </p:txBody>
      </p:sp>
      <p:sp>
        <p:nvSpPr>
          <p:cNvPr id="62" name="TextBox 61"/>
          <p:cNvSpPr txBox="1"/>
          <p:nvPr/>
        </p:nvSpPr>
        <p:spPr>
          <a:xfrm>
            <a:off x="7467600" y="48768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1</a:t>
            </a:r>
          </a:p>
        </p:txBody>
      </p:sp>
      <p:sp>
        <p:nvSpPr>
          <p:cNvPr id="63" name="TextBox 62"/>
          <p:cNvSpPr txBox="1"/>
          <p:nvPr/>
        </p:nvSpPr>
        <p:spPr>
          <a:xfrm>
            <a:off x="7696200" y="48768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64" name="TextBox 63"/>
          <p:cNvSpPr txBox="1"/>
          <p:nvPr/>
        </p:nvSpPr>
        <p:spPr>
          <a:xfrm>
            <a:off x="7924800" y="48768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1</a:t>
            </a:r>
          </a:p>
        </p:txBody>
      </p:sp>
      <p:sp>
        <p:nvSpPr>
          <p:cNvPr id="65" name="TextBox 64"/>
          <p:cNvSpPr txBox="1"/>
          <p:nvPr/>
        </p:nvSpPr>
        <p:spPr>
          <a:xfrm>
            <a:off x="8153400" y="48768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66" name="TextBox 65"/>
          <p:cNvSpPr txBox="1"/>
          <p:nvPr/>
        </p:nvSpPr>
        <p:spPr>
          <a:xfrm>
            <a:off x="8382000" y="48768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67" name="TextBox 66"/>
          <p:cNvSpPr txBox="1"/>
          <p:nvPr/>
        </p:nvSpPr>
        <p:spPr>
          <a:xfrm>
            <a:off x="8610600" y="48768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1</a:t>
            </a:r>
          </a:p>
        </p:txBody>
      </p:sp>
      <p:sp>
        <p:nvSpPr>
          <p:cNvPr id="68" name="TextBox 67"/>
          <p:cNvSpPr txBox="1"/>
          <p:nvPr/>
        </p:nvSpPr>
        <p:spPr>
          <a:xfrm>
            <a:off x="8839200" y="48768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69" name="TextBox 68"/>
          <p:cNvSpPr txBox="1"/>
          <p:nvPr/>
        </p:nvSpPr>
        <p:spPr>
          <a:xfrm>
            <a:off x="9067800" y="48768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70" name="TextBox 69"/>
          <p:cNvSpPr txBox="1"/>
          <p:nvPr/>
        </p:nvSpPr>
        <p:spPr>
          <a:xfrm>
            <a:off x="7677150" y="5753100"/>
            <a:ext cx="1638300" cy="190500"/>
          </a:xfrm>
          <a:prstGeom prst="rect">
            <a:avLst/>
          </a:prstGeom>
        </p:spPr>
        <p:txBody>
          <a:bodyPr vert="horz" wrap="square" lIns="0" tIns="0" rIns="0" bIns="0" rtlCol="0" anchor="t">
            <a:normAutofit fontScale="92500" lnSpcReduction="10000"/>
          </a:bodyPr>
          <a:lstStyle/>
          <a:p>
            <a:pPr algn="ctr"/>
            <a:r>
              <a:rPr lang="en-GB" sz="1400" dirty="0"/>
              <a:t>Color display</a:t>
            </a:r>
          </a:p>
          <a:p>
            <a:pPr algn="ctr"/>
            <a:endParaRPr lang="en-GB" b="1" dirty="0"/>
          </a:p>
          <a:p>
            <a:endParaRPr lang="en-GB" dirty="0"/>
          </a:p>
        </p:txBody>
      </p:sp>
      <p:sp>
        <p:nvSpPr>
          <p:cNvPr id="71" name="Rectangle 70"/>
          <p:cNvSpPr/>
          <p:nvPr/>
        </p:nvSpPr>
        <p:spPr>
          <a:xfrm>
            <a:off x="7696200" y="5409823"/>
            <a:ext cx="228600" cy="2286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2" name="Rectangle 71"/>
          <p:cNvSpPr/>
          <p:nvPr/>
        </p:nvSpPr>
        <p:spPr>
          <a:xfrm>
            <a:off x="7924800" y="5410200"/>
            <a:ext cx="228600" cy="2286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3" name="Rectangle 72"/>
          <p:cNvSpPr/>
          <p:nvPr/>
        </p:nvSpPr>
        <p:spPr>
          <a:xfrm>
            <a:off x="8155546" y="54102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4" name="Rectangle 73"/>
          <p:cNvSpPr/>
          <p:nvPr/>
        </p:nvSpPr>
        <p:spPr>
          <a:xfrm>
            <a:off x="8384146" y="54102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5" name="Rectangle 74"/>
          <p:cNvSpPr/>
          <p:nvPr/>
        </p:nvSpPr>
        <p:spPr>
          <a:xfrm>
            <a:off x="8610600" y="5410200"/>
            <a:ext cx="228600" cy="228600"/>
          </a:xfrm>
          <a:prstGeom prst="rect">
            <a:avLst/>
          </a:prstGeom>
          <a:solidFill>
            <a:srgbClr val="0070C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6" name="Rectangle 75"/>
          <p:cNvSpPr/>
          <p:nvPr/>
        </p:nvSpPr>
        <p:spPr>
          <a:xfrm>
            <a:off x="8839200" y="5410200"/>
            <a:ext cx="228600" cy="228600"/>
          </a:xfrm>
          <a:prstGeom prst="rect">
            <a:avLst/>
          </a:prstGeom>
          <a:solidFill>
            <a:srgbClr val="0070C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7" name="Rectangle 76"/>
          <p:cNvSpPr/>
          <p:nvPr/>
        </p:nvSpPr>
        <p:spPr>
          <a:xfrm>
            <a:off x="9067800" y="54102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8" name="Rectangle 77"/>
          <p:cNvSpPr/>
          <p:nvPr/>
        </p:nvSpPr>
        <p:spPr>
          <a:xfrm>
            <a:off x="7715250" y="3886200"/>
            <a:ext cx="228600" cy="228600"/>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9" name="Rectangle 78"/>
          <p:cNvSpPr/>
          <p:nvPr/>
        </p:nvSpPr>
        <p:spPr>
          <a:xfrm>
            <a:off x="7943850" y="3886200"/>
            <a:ext cx="228600" cy="2286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0" name="Rectangle 79"/>
          <p:cNvSpPr/>
          <p:nvPr/>
        </p:nvSpPr>
        <p:spPr>
          <a:xfrm>
            <a:off x="8174596" y="38862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1" name="Rectangle 80"/>
          <p:cNvSpPr/>
          <p:nvPr/>
        </p:nvSpPr>
        <p:spPr>
          <a:xfrm>
            <a:off x="8403196" y="3886200"/>
            <a:ext cx="228600" cy="228600"/>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2" name="Rectangle 81"/>
          <p:cNvSpPr/>
          <p:nvPr/>
        </p:nvSpPr>
        <p:spPr>
          <a:xfrm>
            <a:off x="8629650" y="3886200"/>
            <a:ext cx="228600" cy="228600"/>
          </a:xfrm>
          <a:prstGeom prst="rect">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3" name="Rectangle 82"/>
          <p:cNvSpPr/>
          <p:nvPr/>
        </p:nvSpPr>
        <p:spPr>
          <a:xfrm>
            <a:off x="8858250" y="3886200"/>
            <a:ext cx="228600" cy="228600"/>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4" name="Rectangle 83"/>
          <p:cNvSpPr/>
          <p:nvPr/>
        </p:nvSpPr>
        <p:spPr>
          <a:xfrm>
            <a:off x="9086850" y="38862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5" name="TextBox 84"/>
          <p:cNvSpPr txBox="1"/>
          <p:nvPr/>
        </p:nvSpPr>
        <p:spPr>
          <a:xfrm>
            <a:off x="7486650" y="38862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P</a:t>
            </a:r>
          </a:p>
        </p:txBody>
      </p:sp>
      <p:sp>
        <p:nvSpPr>
          <p:cNvPr id="86" name="TextBox 85"/>
          <p:cNvSpPr txBox="1"/>
          <p:nvPr/>
        </p:nvSpPr>
        <p:spPr>
          <a:xfrm>
            <a:off x="7486650" y="36576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87" name="TextBox 86"/>
          <p:cNvSpPr txBox="1"/>
          <p:nvPr/>
        </p:nvSpPr>
        <p:spPr>
          <a:xfrm>
            <a:off x="7715250" y="36576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1</a:t>
            </a:r>
          </a:p>
        </p:txBody>
      </p:sp>
      <p:sp>
        <p:nvSpPr>
          <p:cNvPr id="88" name="TextBox 87"/>
          <p:cNvSpPr txBox="1"/>
          <p:nvPr/>
        </p:nvSpPr>
        <p:spPr>
          <a:xfrm>
            <a:off x="7943850" y="36576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1</a:t>
            </a:r>
          </a:p>
        </p:txBody>
      </p:sp>
      <p:sp>
        <p:nvSpPr>
          <p:cNvPr id="89" name="TextBox 88"/>
          <p:cNvSpPr txBox="1"/>
          <p:nvPr/>
        </p:nvSpPr>
        <p:spPr>
          <a:xfrm>
            <a:off x="8172450" y="36576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90" name="TextBox 89"/>
          <p:cNvSpPr txBox="1"/>
          <p:nvPr/>
        </p:nvSpPr>
        <p:spPr>
          <a:xfrm>
            <a:off x="8401050" y="36576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1</a:t>
            </a:r>
          </a:p>
        </p:txBody>
      </p:sp>
      <p:sp>
        <p:nvSpPr>
          <p:cNvPr id="91" name="TextBox 90"/>
          <p:cNvSpPr txBox="1"/>
          <p:nvPr/>
        </p:nvSpPr>
        <p:spPr>
          <a:xfrm>
            <a:off x="8629650" y="36576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1</a:t>
            </a:r>
          </a:p>
        </p:txBody>
      </p:sp>
      <p:sp>
        <p:nvSpPr>
          <p:cNvPr id="92" name="TextBox 91"/>
          <p:cNvSpPr txBox="1"/>
          <p:nvPr/>
        </p:nvSpPr>
        <p:spPr>
          <a:xfrm>
            <a:off x="8858250" y="36576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1</a:t>
            </a:r>
          </a:p>
        </p:txBody>
      </p:sp>
      <p:sp>
        <p:nvSpPr>
          <p:cNvPr id="93" name="TextBox 92"/>
          <p:cNvSpPr txBox="1"/>
          <p:nvPr/>
        </p:nvSpPr>
        <p:spPr>
          <a:xfrm>
            <a:off x="9086850" y="36576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94" name="TextBox 93"/>
          <p:cNvSpPr txBox="1"/>
          <p:nvPr/>
        </p:nvSpPr>
        <p:spPr>
          <a:xfrm>
            <a:off x="7696200" y="4533900"/>
            <a:ext cx="1638300" cy="190500"/>
          </a:xfrm>
          <a:prstGeom prst="rect">
            <a:avLst/>
          </a:prstGeom>
        </p:spPr>
        <p:txBody>
          <a:bodyPr vert="horz" wrap="square" lIns="0" tIns="0" rIns="0" bIns="0" rtlCol="0" anchor="t">
            <a:normAutofit fontScale="92500" lnSpcReduction="10000"/>
          </a:bodyPr>
          <a:lstStyle/>
          <a:p>
            <a:pPr algn="ctr"/>
            <a:r>
              <a:rPr lang="en-GB" sz="1400" dirty="0"/>
              <a:t>Color display</a:t>
            </a:r>
          </a:p>
          <a:p>
            <a:pPr algn="ctr"/>
            <a:endParaRPr lang="en-GB" b="1" dirty="0"/>
          </a:p>
          <a:p>
            <a:endParaRPr lang="en-GB" dirty="0"/>
          </a:p>
        </p:txBody>
      </p:sp>
      <p:sp>
        <p:nvSpPr>
          <p:cNvPr id="95" name="Rectangle 94"/>
          <p:cNvSpPr/>
          <p:nvPr/>
        </p:nvSpPr>
        <p:spPr>
          <a:xfrm>
            <a:off x="7715250" y="4190623"/>
            <a:ext cx="228600" cy="228600"/>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6" name="Rectangle 95"/>
          <p:cNvSpPr/>
          <p:nvPr/>
        </p:nvSpPr>
        <p:spPr>
          <a:xfrm>
            <a:off x="7943850" y="4191000"/>
            <a:ext cx="228600" cy="228600"/>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7" name="Rectangle 96"/>
          <p:cNvSpPr/>
          <p:nvPr/>
        </p:nvSpPr>
        <p:spPr>
          <a:xfrm>
            <a:off x="8174596" y="4191000"/>
            <a:ext cx="228600" cy="228600"/>
          </a:xfrm>
          <a:prstGeom prst="rect">
            <a:avLst/>
          </a:prstGeom>
          <a:solidFill>
            <a:srgbClr val="00B05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8" name="Rectangle 97"/>
          <p:cNvSpPr/>
          <p:nvPr/>
        </p:nvSpPr>
        <p:spPr>
          <a:xfrm>
            <a:off x="8403196" y="4191000"/>
            <a:ext cx="228600" cy="228600"/>
          </a:xfrm>
          <a:prstGeom prst="rect">
            <a:avLst/>
          </a:prstGeom>
          <a:solidFill>
            <a:srgbClr val="00B05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9" name="Rectangle 98"/>
          <p:cNvSpPr/>
          <p:nvPr/>
        </p:nvSpPr>
        <p:spPr>
          <a:xfrm>
            <a:off x="8629650" y="4191000"/>
            <a:ext cx="228600" cy="228600"/>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0" name="Rectangle 99"/>
          <p:cNvSpPr/>
          <p:nvPr/>
        </p:nvSpPr>
        <p:spPr>
          <a:xfrm>
            <a:off x="8858250" y="4191000"/>
            <a:ext cx="228600" cy="228600"/>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1" name="Rectangle 100"/>
          <p:cNvSpPr/>
          <p:nvPr/>
        </p:nvSpPr>
        <p:spPr>
          <a:xfrm>
            <a:off x="9086850" y="41910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3" name="Rectangle 102"/>
          <p:cNvSpPr/>
          <p:nvPr/>
        </p:nvSpPr>
        <p:spPr>
          <a:xfrm>
            <a:off x="11049000" y="19050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4" name="Rectangle 103"/>
          <p:cNvSpPr/>
          <p:nvPr/>
        </p:nvSpPr>
        <p:spPr>
          <a:xfrm>
            <a:off x="11277600" y="1905000"/>
            <a:ext cx="228600" cy="228600"/>
          </a:xfrm>
          <a:prstGeom prst="rect">
            <a:avLst/>
          </a:prstGeom>
          <a:solidFill>
            <a:schemeClr val="tx1">
              <a:lumMod val="95000"/>
              <a:lumOff val="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5" name="Rectangle 104"/>
          <p:cNvSpPr/>
          <p:nvPr/>
        </p:nvSpPr>
        <p:spPr>
          <a:xfrm>
            <a:off x="11049000" y="2667000"/>
            <a:ext cx="228600" cy="228600"/>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6" name="Rectangle 105"/>
          <p:cNvSpPr/>
          <p:nvPr/>
        </p:nvSpPr>
        <p:spPr>
          <a:xfrm>
            <a:off x="11277600" y="2667000"/>
            <a:ext cx="228600" cy="228600"/>
          </a:xfrm>
          <a:prstGeom prst="rect">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7" name="Rectangle 106"/>
          <p:cNvSpPr/>
          <p:nvPr/>
        </p:nvSpPr>
        <p:spPr>
          <a:xfrm>
            <a:off x="11049000" y="3352800"/>
            <a:ext cx="228600" cy="2286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8" name="Rectangle 107"/>
          <p:cNvSpPr/>
          <p:nvPr/>
        </p:nvSpPr>
        <p:spPr>
          <a:xfrm>
            <a:off x="11277600" y="3352800"/>
            <a:ext cx="228600" cy="228600"/>
          </a:xfrm>
          <a:prstGeom prst="rect">
            <a:avLst/>
          </a:prstGeom>
          <a:solidFill>
            <a:schemeClr val="tx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9" name="TextBox 108"/>
          <p:cNvSpPr txBox="1"/>
          <p:nvPr/>
        </p:nvSpPr>
        <p:spPr>
          <a:xfrm>
            <a:off x="10439400" y="1371600"/>
            <a:ext cx="3810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PAL</a:t>
            </a:r>
          </a:p>
        </p:txBody>
      </p:sp>
      <p:sp>
        <p:nvSpPr>
          <p:cNvPr id="110" name="TextBox 109"/>
          <p:cNvSpPr txBox="1"/>
          <p:nvPr/>
        </p:nvSpPr>
        <p:spPr>
          <a:xfrm>
            <a:off x="10515600" y="1901414"/>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111" name="TextBox 110"/>
          <p:cNvSpPr txBox="1"/>
          <p:nvPr/>
        </p:nvSpPr>
        <p:spPr>
          <a:xfrm>
            <a:off x="10515600" y="26670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112" name="TextBox 111"/>
          <p:cNvSpPr txBox="1"/>
          <p:nvPr/>
        </p:nvSpPr>
        <p:spPr>
          <a:xfrm>
            <a:off x="10515600" y="33528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113" name="TextBox 112"/>
          <p:cNvSpPr txBox="1"/>
          <p:nvPr/>
        </p:nvSpPr>
        <p:spPr>
          <a:xfrm>
            <a:off x="10515600" y="40386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114" name="TextBox 113"/>
          <p:cNvSpPr txBox="1"/>
          <p:nvPr/>
        </p:nvSpPr>
        <p:spPr>
          <a:xfrm>
            <a:off x="10515600" y="47244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1</a:t>
            </a:r>
          </a:p>
        </p:txBody>
      </p:sp>
      <p:sp>
        <p:nvSpPr>
          <p:cNvPr id="115" name="TextBox 114"/>
          <p:cNvSpPr txBox="1"/>
          <p:nvPr/>
        </p:nvSpPr>
        <p:spPr>
          <a:xfrm>
            <a:off x="10515600" y="54102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1</a:t>
            </a:r>
          </a:p>
        </p:txBody>
      </p:sp>
      <p:sp>
        <p:nvSpPr>
          <p:cNvPr id="116" name="Rectangle 115"/>
          <p:cNvSpPr/>
          <p:nvPr/>
        </p:nvSpPr>
        <p:spPr>
          <a:xfrm>
            <a:off x="11049000" y="4038600"/>
            <a:ext cx="228600" cy="228600"/>
          </a:xfrm>
          <a:prstGeom prst="rect">
            <a:avLst/>
          </a:prstGeom>
          <a:solidFill>
            <a:srgbClr val="00B05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7" name="Rectangle 116"/>
          <p:cNvSpPr/>
          <p:nvPr/>
        </p:nvSpPr>
        <p:spPr>
          <a:xfrm>
            <a:off x="11277600" y="4038600"/>
            <a:ext cx="228600" cy="228600"/>
          </a:xfrm>
          <a:prstGeom prst="rect">
            <a:avLst/>
          </a:prstGeom>
          <a:solidFill>
            <a:srgbClr val="00B05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8" name="Rectangle 117"/>
          <p:cNvSpPr/>
          <p:nvPr/>
        </p:nvSpPr>
        <p:spPr>
          <a:xfrm>
            <a:off x="11049000" y="4724400"/>
            <a:ext cx="228600" cy="228600"/>
          </a:xfrm>
          <a:prstGeom prst="rect">
            <a:avLst/>
          </a:prstGeom>
          <a:solidFill>
            <a:srgbClr val="0070C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9" name="Rectangle 118"/>
          <p:cNvSpPr/>
          <p:nvPr/>
        </p:nvSpPr>
        <p:spPr>
          <a:xfrm>
            <a:off x="11277600" y="4724400"/>
            <a:ext cx="228600" cy="228600"/>
          </a:xfrm>
          <a:prstGeom prst="rect">
            <a:avLst/>
          </a:prstGeom>
          <a:solidFill>
            <a:srgbClr val="0070C0"/>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0" name="Rectangle 119"/>
          <p:cNvSpPr/>
          <p:nvPr/>
        </p:nvSpPr>
        <p:spPr>
          <a:xfrm>
            <a:off x="11049000" y="5410200"/>
            <a:ext cx="228600" cy="2286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1" name="Rectangle 120"/>
          <p:cNvSpPr/>
          <p:nvPr/>
        </p:nvSpPr>
        <p:spPr>
          <a:xfrm>
            <a:off x="11277600" y="5410200"/>
            <a:ext cx="228600" cy="228600"/>
          </a:xfrm>
          <a:prstGeom prst="rect">
            <a:avLst/>
          </a:prstGeom>
          <a:solidFill>
            <a:schemeClr val="bg2">
              <a:lumMod val="75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2" name="TextBox 121"/>
          <p:cNvSpPr txBox="1"/>
          <p:nvPr/>
        </p:nvSpPr>
        <p:spPr>
          <a:xfrm>
            <a:off x="11049000" y="16002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123" name="TextBox 122"/>
          <p:cNvSpPr txBox="1"/>
          <p:nvPr/>
        </p:nvSpPr>
        <p:spPr>
          <a:xfrm>
            <a:off x="11277600" y="16002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124" name="TextBox 123"/>
          <p:cNvSpPr txBox="1"/>
          <p:nvPr/>
        </p:nvSpPr>
        <p:spPr>
          <a:xfrm>
            <a:off x="11049000" y="24384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1</a:t>
            </a:r>
          </a:p>
        </p:txBody>
      </p:sp>
      <p:sp>
        <p:nvSpPr>
          <p:cNvPr id="125" name="TextBox 124"/>
          <p:cNvSpPr txBox="1"/>
          <p:nvPr/>
        </p:nvSpPr>
        <p:spPr>
          <a:xfrm>
            <a:off x="11277600" y="24384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1</a:t>
            </a:r>
          </a:p>
        </p:txBody>
      </p:sp>
      <p:sp>
        <p:nvSpPr>
          <p:cNvPr id="126" name="TextBox 125"/>
          <p:cNvSpPr txBox="1"/>
          <p:nvPr/>
        </p:nvSpPr>
        <p:spPr>
          <a:xfrm>
            <a:off x="11049000" y="31242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1</a:t>
            </a:r>
          </a:p>
        </p:txBody>
      </p:sp>
      <p:sp>
        <p:nvSpPr>
          <p:cNvPr id="127" name="TextBox 126"/>
          <p:cNvSpPr txBox="1"/>
          <p:nvPr/>
        </p:nvSpPr>
        <p:spPr>
          <a:xfrm>
            <a:off x="11277600" y="31242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128" name="TextBox 127"/>
          <p:cNvSpPr txBox="1"/>
          <p:nvPr/>
        </p:nvSpPr>
        <p:spPr>
          <a:xfrm>
            <a:off x="11049000" y="38100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129" name="TextBox 128"/>
          <p:cNvSpPr txBox="1"/>
          <p:nvPr/>
        </p:nvSpPr>
        <p:spPr>
          <a:xfrm>
            <a:off x="11277600" y="38100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1</a:t>
            </a:r>
          </a:p>
        </p:txBody>
      </p:sp>
      <p:sp>
        <p:nvSpPr>
          <p:cNvPr id="130" name="TextBox 129"/>
          <p:cNvSpPr txBox="1"/>
          <p:nvPr/>
        </p:nvSpPr>
        <p:spPr>
          <a:xfrm>
            <a:off x="11049000" y="44958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1</a:t>
            </a:r>
          </a:p>
        </p:txBody>
      </p:sp>
      <p:sp>
        <p:nvSpPr>
          <p:cNvPr id="131" name="TextBox 130"/>
          <p:cNvSpPr txBox="1"/>
          <p:nvPr/>
        </p:nvSpPr>
        <p:spPr>
          <a:xfrm>
            <a:off x="11277600" y="44958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132" name="TextBox 131"/>
          <p:cNvSpPr txBox="1"/>
          <p:nvPr/>
        </p:nvSpPr>
        <p:spPr>
          <a:xfrm>
            <a:off x="11049000" y="51816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0</a:t>
            </a:r>
          </a:p>
        </p:txBody>
      </p:sp>
      <p:sp>
        <p:nvSpPr>
          <p:cNvPr id="133" name="TextBox 132"/>
          <p:cNvSpPr txBox="1"/>
          <p:nvPr/>
        </p:nvSpPr>
        <p:spPr>
          <a:xfrm>
            <a:off x="11277600" y="5181600"/>
            <a:ext cx="228600" cy="228600"/>
          </a:xfrm>
          <a:prstGeom prst="rect">
            <a:avLst/>
          </a:prstGeom>
        </p:spPr>
        <p:txBody>
          <a:bodyPr vert="horz" wrap="square" lIns="0" tIns="0" rIns="0" bIns="0" rtlCol="0" anchor="t">
            <a:normAutofit fontScale="85000" lnSpcReduction="20000"/>
          </a:bodyPr>
          <a:lstStyle/>
          <a:p>
            <a:pPr algn="ctr">
              <a:lnSpc>
                <a:spcPct val="120000"/>
              </a:lnSpc>
            </a:pPr>
            <a:r>
              <a:rPr lang="en-GB" dirty="0"/>
              <a:t>1</a:t>
            </a:r>
          </a:p>
        </p:txBody>
      </p:sp>
    </p:spTree>
    <p:extLst>
      <p:ext uri="{BB962C8B-B14F-4D97-AF65-F5344CB8AC3E}">
        <p14:creationId xmlns:p14="http://schemas.microsoft.com/office/powerpoint/2010/main" val="1630006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92125" y="1479468"/>
            <a:ext cx="11180762" cy="4086225"/>
          </a:xfrm>
        </p:spPr>
        <p:txBody>
          <a:bodyPr/>
          <a:lstStyle/>
          <a:p>
            <a:r>
              <a:rPr lang="en-GB" dirty="0"/>
              <a:t>The TIA (Television Interface Adaptors)</a:t>
            </a:r>
            <a:br>
              <a:rPr lang="en-GB" dirty="0"/>
            </a:br>
            <a:r>
              <a:rPr lang="en-GB" dirty="0"/>
              <a:t>video chip in Atari.</a:t>
            </a:r>
            <a:br>
              <a:rPr lang="en-GB" dirty="0"/>
            </a:br>
            <a:br>
              <a:rPr lang="en-GB" dirty="0"/>
            </a:br>
            <a:r>
              <a:rPr lang="en-GB" dirty="0"/>
              <a:t>This chip used real-time drawing pixels onto</a:t>
            </a:r>
            <a:br>
              <a:rPr lang="en-GB" dirty="0"/>
            </a:br>
            <a:r>
              <a:rPr lang="en-GB" dirty="0"/>
              <a:t>the screen from left to right, line by line.</a:t>
            </a:r>
            <a:br>
              <a:rPr lang="en-GB" dirty="0"/>
            </a:br>
            <a:br>
              <a:rPr lang="en-GB" dirty="0"/>
            </a:br>
            <a:r>
              <a:rPr lang="en-GB" dirty="0"/>
              <a:t>This created serious hardware limitations and was </a:t>
            </a:r>
            <a:br>
              <a:rPr lang="en-GB" dirty="0"/>
            </a:br>
            <a:r>
              <a:rPr lang="en-GB" dirty="0"/>
              <a:t>seen as a very inefficient, and buggy way to draw graphics.</a:t>
            </a:r>
          </a:p>
          <a:p>
            <a:endParaRPr lang="en-GB" dirty="0"/>
          </a:p>
          <a:p>
            <a:endParaRPr lang="en-GB" dirty="0"/>
          </a:p>
        </p:txBody>
      </p:sp>
      <p:sp>
        <p:nvSpPr>
          <p:cNvPr id="3" name="Title 2"/>
          <p:cNvSpPr>
            <a:spLocks noGrp="1"/>
          </p:cNvSpPr>
          <p:nvPr>
            <p:ph type="title"/>
          </p:nvPr>
        </p:nvSpPr>
        <p:spPr/>
        <p:txBody>
          <a:bodyPr>
            <a:normAutofit/>
          </a:bodyPr>
          <a:lstStyle/>
          <a:p>
            <a:r>
              <a:rPr lang="en-GB" dirty="0"/>
              <a:t>TIA Driven Graphics:  Atari</a:t>
            </a:r>
          </a:p>
        </p:txBody>
      </p:sp>
      <p:sp>
        <p:nvSpPr>
          <p:cNvPr id="4" name="Rectangle 3"/>
          <p:cNvSpPr/>
          <p:nvPr/>
        </p:nvSpPr>
        <p:spPr>
          <a:xfrm>
            <a:off x="9263539" y="990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9415939" y="990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9568339" y="990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9720739" y="990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p:cNvSpPr/>
          <p:nvPr/>
        </p:nvSpPr>
        <p:spPr>
          <a:xfrm>
            <a:off x="9873139" y="990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10025539" y="990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p:cNvSpPr/>
          <p:nvPr/>
        </p:nvSpPr>
        <p:spPr>
          <a:xfrm>
            <a:off x="10177939" y="990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p:cNvSpPr/>
          <p:nvPr/>
        </p:nvSpPr>
        <p:spPr>
          <a:xfrm>
            <a:off x="9111139" y="990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9263539" y="1143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p:cNvSpPr/>
          <p:nvPr/>
        </p:nvSpPr>
        <p:spPr>
          <a:xfrm>
            <a:off x="9415939" y="1143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p:cNvSpPr/>
          <p:nvPr/>
        </p:nvSpPr>
        <p:spPr>
          <a:xfrm>
            <a:off x="9568339" y="1143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14"/>
          <p:cNvSpPr/>
          <p:nvPr/>
        </p:nvSpPr>
        <p:spPr>
          <a:xfrm>
            <a:off x="9720739" y="1143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5"/>
          <p:cNvSpPr/>
          <p:nvPr/>
        </p:nvSpPr>
        <p:spPr>
          <a:xfrm>
            <a:off x="9873139" y="1143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16"/>
          <p:cNvSpPr/>
          <p:nvPr/>
        </p:nvSpPr>
        <p:spPr>
          <a:xfrm>
            <a:off x="10025539" y="1143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p:cNvSpPr/>
          <p:nvPr/>
        </p:nvSpPr>
        <p:spPr>
          <a:xfrm>
            <a:off x="10177939" y="1143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 name="Rectangle 18"/>
          <p:cNvSpPr/>
          <p:nvPr/>
        </p:nvSpPr>
        <p:spPr>
          <a:xfrm>
            <a:off x="9111139" y="1143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19"/>
          <p:cNvSpPr/>
          <p:nvPr/>
        </p:nvSpPr>
        <p:spPr>
          <a:xfrm>
            <a:off x="9263539" y="1295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20"/>
          <p:cNvSpPr/>
          <p:nvPr/>
        </p:nvSpPr>
        <p:spPr>
          <a:xfrm>
            <a:off x="9415939" y="1295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21"/>
          <p:cNvSpPr/>
          <p:nvPr/>
        </p:nvSpPr>
        <p:spPr>
          <a:xfrm>
            <a:off x="9568339" y="1295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 name="Rectangle 22"/>
          <p:cNvSpPr/>
          <p:nvPr/>
        </p:nvSpPr>
        <p:spPr>
          <a:xfrm>
            <a:off x="9720739" y="1295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p:cNvSpPr/>
          <p:nvPr/>
        </p:nvSpPr>
        <p:spPr>
          <a:xfrm>
            <a:off x="9873139" y="1295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Rectangle 24"/>
          <p:cNvSpPr/>
          <p:nvPr/>
        </p:nvSpPr>
        <p:spPr>
          <a:xfrm>
            <a:off x="10025539" y="1295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 name="Rectangle 25"/>
          <p:cNvSpPr/>
          <p:nvPr/>
        </p:nvSpPr>
        <p:spPr>
          <a:xfrm>
            <a:off x="10177939" y="1295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p:cNvSpPr/>
          <p:nvPr/>
        </p:nvSpPr>
        <p:spPr>
          <a:xfrm>
            <a:off x="9111139" y="1295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p:cNvSpPr/>
          <p:nvPr/>
        </p:nvSpPr>
        <p:spPr>
          <a:xfrm>
            <a:off x="9263539" y="1447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Rectangle 28"/>
          <p:cNvSpPr/>
          <p:nvPr/>
        </p:nvSpPr>
        <p:spPr>
          <a:xfrm>
            <a:off x="9415939" y="1447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0" name="Rectangle 29"/>
          <p:cNvSpPr/>
          <p:nvPr/>
        </p:nvSpPr>
        <p:spPr>
          <a:xfrm>
            <a:off x="9568339" y="1447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Rectangle 30"/>
          <p:cNvSpPr/>
          <p:nvPr/>
        </p:nvSpPr>
        <p:spPr>
          <a:xfrm>
            <a:off x="9720739" y="1447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p:cNvSpPr/>
          <p:nvPr/>
        </p:nvSpPr>
        <p:spPr>
          <a:xfrm>
            <a:off x="9873139" y="1447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p:cNvSpPr/>
          <p:nvPr/>
        </p:nvSpPr>
        <p:spPr>
          <a:xfrm>
            <a:off x="10025539" y="1447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Rectangle 33"/>
          <p:cNvSpPr/>
          <p:nvPr/>
        </p:nvSpPr>
        <p:spPr>
          <a:xfrm>
            <a:off x="10177939" y="1447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 name="Rectangle 34"/>
          <p:cNvSpPr/>
          <p:nvPr/>
        </p:nvSpPr>
        <p:spPr>
          <a:xfrm>
            <a:off x="9111139" y="1447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Rectangle 35"/>
          <p:cNvSpPr/>
          <p:nvPr/>
        </p:nvSpPr>
        <p:spPr>
          <a:xfrm>
            <a:off x="9263539" y="1600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Rectangle 36"/>
          <p:cNvSpPr/>
          <p:nvPr/>
        </p:nvSpPr>
        <p:spPr>
          <a:xfrm>
            <a:off x="9415939" y="1600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Rectangle 37"/>
          <p:cNvSpPr/>
          <p:nvPr/>
        </p:nvSpPr>
        <p:spPr>
          <a:xfrm>
            <a:off x="9568339" y="1600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Rectangle 38"/>
          <p:cNvSpPr/>
          <p:nvPr/>
        </p:nvSpPr>
        <p:spPr>
          <a:xfrm>
            <a:off x="9720739" y="1600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Rectangle 39"/>
          <p:cNvSpPr/>
          <p:nvPr/>
        </p:nvSpPr>
        <p:spPr>
          <a:xfrm>
            <a:off x="9873139" y="1600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 name="Rectangle 40"/>
          <p:cNvSpPr/>
          <p:nvPr/>
        </p:nvSpPr>
        <p:spPr>
          <a:xfrm>
            <a:off x="10025539" y="1600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Rectangle 41"/>
          <p:cNvSpPr/>
          <p:nvPr/>
        </p:nvSpPr>
        <p:spPr>
          <a:xfrm>
            <a:off x="10177939" y="1600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Rectangle 42"/>
          <p:cNvSpPr/>
          <p:nvPr/>
        </p:nvSpPr>
        <p:spPr>
          <a:xfrm>
            <a:off x="9111139" y="1600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Rectangle 43"/>
          <p:cNvSpPr/>
          <p:nvPr/>
        </p:nvSpPr>
        <p:spPr>
          <a:xfrm>
            <a:off x="9263539" y="1752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 name="Rectangle 44"/>
          <p:cNvSpPr/>
          <p:nvPr/>
        </p:nvSpPr>
        <p:spPr>
          <a:xfrm>
            <a:off x="9415939" y="1752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Rectangle 45"/>
          <p:cNvSpPr/>
          <p:nvPr/>
        </p:nvSpPr>
        <p:spPr>
          <a:xfrm>
            <a:off x="9568339" y="1752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Rectangle 46"/>
          <p:cNvSpPr/>
          <p:nvPr/>
        </p:nvSpPr>
        <p:spPr>
          <a:xfrm>
            <a:off x="9720739" y="1752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Rectangle 47"/>
          <p:cNvSpPr/>
          <p:nvPr/>
        </p:nvSpPr>
        <p:spPr>
          <a:xfrm>
            <a:off x="9873139" y="1752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 name="Rectangle 48"/>
          <p:cNvSpPr/>
          <p:nvPr/>
        </p:nvSpPr>
        <p:spPr>
          <a:xfrm>
            <a:off x="10025539" y="1752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 name="Rectangle 49"/>
          <p:cNvSpPr/>
          <p:nvPr/>
        </p:nvSpPr>
        <p:spPr>
          <a:xfrm>
            <a:off x="10177939" y="1752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1" name="Rectangle 50"/>
          <p:cNvSpPr/>
          <p:nvPr/>
        </p:nvSpPr>
        <p:spPr>
          <a:xfrm>
            <a:off x="9111139" y="1752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2" name="Rectangle 51"/>
          <p:cNvSpPr/>
          <p:nvPr/>
        </p:nvSpPr>
        <p:spPr>
          <a:xfrm>
            <a:off x="9263539" y="1905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Rectangle 52"/>
          <p:cNvSpPr/>
          <p:nvPr/>
        </p:nvSpPr>
        <p:spPr>
          <a:xfrm>
            <a:off x="9415939" y="1905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4" name="Rectangle 53"/>
          <p:cNvSpPr/>
          <p:nvPr/>
        </p:nvSpPr>
        <p:spPr>
          <a:xfrm>
            <a:off x="9568339" y="1905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Rectangle 54"/>
          <p:cNvSpPr/>
          <p:nvPr/>
        </p:nvSpPr>
        <p:spPr>
          <a:xfrm>
            <a:off x="9720739" y="1905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Rectangle 55"/>
          <p:cNvSpPr/>
          <p:nvPr/>
        </p:nvSpPr>
        <p:spPr>
          <a:xfrm>
            <a:off x="9873139" y="1905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 name="Rectangle 56"/>
          <p:cNvSpPr/>
          <p:nvPr/>
        </p:nvSpPr>
        <p:spPr>
          <a:xfrm>
            <a:off x="10025539" y="1905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 name="Rectangle 57"/>
          <p:cNvSpPr/>
          <p:nvPr/>
        </p:nvSpPr>
        <p:spPr>
          <a:xfrm>
            <a:off x="10177939" y="1905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9" name="Rectangle 58"/>
          <p:cNvSpPr/>
          <p:nvPr/>
        </p:nvSpPr>
        <p:spPr>
          <a:xfrm>
            <a:off x="9111139" y="1905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 name="Rectangle 59"/>
          <p:cNvSpPr/>
          <p:nvPr/>
        </p:nvSpPr>
        <p:spPr>
          <a:xfrm>
            <a:off x="9263539" y="2057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 name="Rectangle 60"/>
          <p:cNvSpPr/>
          <p:nvPr/>
        </p:nvSpPr>
        <p:spPr>
          <a:xfrm>
            <a:off x="9415939" y="2057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 name="Rectangle 61"/>
          <p:cNvSpPr/>
          <p:nvPr/>
        </p:nvSpPr>
        <p:spPr>
          <a:xfrm>
            <a:off x="9568339" y="2057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Rectangle 62"/>
          <p:cNvSpPr/>
          <p:nvPr/>
        </p:nvSpPr>
        <p:spPr>
          <a:xfrm>
            <a:off x="9720739" y="2057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 name="Rectangle 63"/>
          <p:cNvSpPr/>
          <p:nvPr/>
        </p:nvSpPr>
        <p:spPr>
          <a:xfrm>
            <a:off x="9873139" y="2057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 name="Rectangle 64"/>
          <p:cNvSpPr/>
          <p:nvPr/>
        </p:nvSpPr>
        <p:spPr>
          <a:xfrm>
            <a:off x="10025539" y="2057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 name="Rectangle 65"/>
          <p:cNvSpPr/>
          <p:nvPr/>
        </p:nvSpPr>
        <p:spPr>
          <a:xfrm>
            <a:off x="10177939" y="2057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7" name="Rectangle 66"/>
          <p:cNvSpPr/>
          <p:nvPr/>
        </p:nvSpPr>
        <p:spPr>
          <a:xfrm>
            <a:off x="9111139" y="2057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8" name="Rectangle 67"/>
          <p:cNvSpPr/>
          <p:nvPr/>
        </p:nvSpPr>
        <p:spPr>
          <a:xfrm>
            <a:off x="10482739" y="990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9" name="Rectangle 68"/>
          <p:cNvSpPr/>
          <p:nvPr/>
        </p:nvSpPr>
        <p:spPr>
          <a:xfrm>
            <a:off x="10635139" y="990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0" name="Rectangle 69"/>
          <p:cNvSpPr/>
          <p:nvPr/>
        </p:nvSpPr>
        <p:spPr>
          <a:xfrm>
            <a:off x="10787539" y="990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 name="Rectangle 70"/>
          <p:cNvSpPr/>
          <p:nvPr/>
        </p:nvSpPr>
        <p:spPr>
          <a:xfrm>
            <a:off x="10939939" y="990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2" name="Rectangle 71"/>
          <p:cNvSpPr/>
          <p:nvPr/>
        </p:nvSpPr>
        <p:spPr>
          <a:xfrm>
            <a:off x="11092339" y="990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3" name="Rectangle 72"/>
          <p:cNvSpPr/>
          <p:nvPr/>
        </p:nvSpPr>
        <p:spPr>
          <a:xfrm>
            <a:off x="11244739" y="990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4" name="Rectangle 73"/>
          <p:cNvSpPr/>
          <p:nvPr/>
        </p:nvSpPr>
        <p:spPr>
          <a:xfrm>
            <a:off x="11397139" y="990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5" name="Rectangle 74"/>
          <p:cNvSpPr/>
          <p:nvPr/>
        </p:nvSpPr>
        <p:spPr>
          <a:xfrm>
            <a:off x="10330339" y="990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6" name="Rectangle 75"/>
          <p:cNvSpPr/>
          <p:nvPr/>
        </p:nvSpPr>
        <p:spPr>
          <a:xfrm>
            <a:off x="10482739" y="1143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7" name="Rectangle 76"/>
          <p:cNvSpPr/>
          <p:nvPr/>
        </p:nvSpPr>
        <p:spPr>
          <a:xfrm>
            <a:off x="10635139" y="1143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8" name="Rectangle 77"/>
          <p:cNvSpPr/>
          <p:nvPr/>
        </p:nvSpPr>
        <p:spPr>
          <a:xfrm>
            <a:off x="10787539" y="1143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9" name="Rectangle 78"/>
          <p:cNvSpPr/>
          <p:nvPr/>
        </p:nvSpPr>
        <p:spPr>
          <a:xfrm>
            <a:off x="10939939" y="1143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0" name="Rectangle 79"/>
          <p:cNvSpPr/>
          <p:nvPr/>
        </p:nvSpPr>
        <p:spPr>
          <a:xfrm>
            <a:off x="11092339" y="1143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1" name="Rectangle 80"/>
          <p:cNvSpPr/>
          <p:nvPr/>
        </p:nvSpPr>
        <p:spPr>
          <a:xfrm>
            <a:off x="11244739" y="1143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2" name="Rectangle 81"/>
          <p:cNvSpPr/>
          <p:nvPr/>
        </p:nvSpPr>
        <p:spPr>
          <a:xfrm>
            <a:off x="11397139" y="1143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3" name="Rectangle 82"/>
          <p:cNvSpPr/>
          <p:nvPr/>
        </p:nvSpPr>
        <p:spPr>
          <a:xfrm>
            <a:off x="10330339" y="1143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4" name="Rectangle 83"/>
          <p:cNvSpPr/>
          <p:nvPr/>
        </p:nvSpPr>
        <p:spPr>
          <a:xfrm>
            <a:off x="10482739" y="1295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5" name="Rectangle 84"/>
          <p:cNvSpPr/>
          <p:nvPr/>
        </p:nvSpPr>
        <p:spPr>
          <a:xfrm>
            <a:off x="10635139" y="1295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6" name="Rectangle 85"/>
          <p:cNvSpPr/>
          <p:nvPr/>
        </p:nvSpPr>
        <p:spPr>
          <a:xfrm>
            <a:off x="10787539" y="1295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7" name="Rectangle 86"/>
          <p:cNvSpPr/>
          <p:nvPr/>
        </p:nvSpPr>
        <p:spPr>
          <a:xfrm>
            <a:off x="10939939" y="1295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8" name="Rectangle 87"/>
          <p:cNvSpPr/>
          <p:nvPr/>
        </p:nvSpPr>
        <p:spPr>
          <a:xfrm>
            <a:off x="11092339" y="1295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9" name="Rectangle 88"/>
          <p:cNvSpPr/>
          <p:nvPr/>
        </p:nvSpPr>
        <p:spPr>
          <a:xfrm>
            <a:off x="11244739" y="1295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0" name="Rectangle 89"/>
          <p:cNvSpPr/>
          <p:nvPr/>
        </p:nvSpPr>
        <p:spPr>
          <a:xfrm>
            <a:off x="11397139" y="1295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1" name="Rectangle 90"/>
          <p:cNvSpPr/>
          <p:nvPr/>
        </p:nvSpPr>
        <p:spPr>
          <a:xfrm>
            <a:off x="10330339" y="1295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2" name="Rectangle 91"/>
          <p:cNvSpPr/>
          <p:nvPr/>
        </p:nvSpPr>
        <p:spPr>
          <a:xfrm>
            <a:off x="10482739" y="1447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3" name="Rectangle 92"/>
          <p:cNvSpPr/>
          <p:nvPr/>
        </p:nvSpPr>
        <p:spPr>
          <a:xfrm>
            <a:off x="10635139" y="1447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4" name="Rectangle 93"/>
          <p:cNvSpPr/>
          <p:nvPr/>
        </p:nvSpPr>
        <p:spPr>
          <a:xfrm>
            <a:off x="10787539" y="1447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5" name="Rectangle 94"/>
          <p:cNvSpPr/>
          <p:nvPr/>
        </p:nvSpPr>
        <p:spPr>
          <a:xfrm>
            <a:off x="10939939" y="1447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6" name="Rectangle 95"/>
          <p:cNvSpPr/>
          <p:nvPr/>
        </p:nvSpPr>
        <p:spPr>
          <a:xfrm>
            <a:off x="11092339" y="1447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7" name="Rectangle 96"/>
          <p:cNvSpPr/>
          <p:nvPr/>
        </p:nvSpPr>
        <p:spPr>
          <a:xfrm>
            <a:off x="11244739" y="1447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8" name="Rectangle 97"/>
          <p:cNvSpPr/>
          <p:nvPr/>
        </p:nvSpPr>
        <p:spPr>
          <a:xfrm>
            <a:off x="11397139" y="1447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9" name="Rectangle 98"/>
          <p:cNvSpPr/>
          <p:nvPr/>
        </p:nvSpPr>
        <p:spPr>
          <a:xfrm>
            <a:off x="10330339" y="1447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0" name="Rectangle 99"/>
          <p:cNvSpPr/>
          <p:nvPr/>
        </p:nvSpPr>
        <p:spPr>
          <a:xfrm>
            <a:off x="10482739" y="1600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1" name="Rectangle 100"/>
          <p:cNvSpPr/>
          <p:nvPr/>
        </p:nvSpPr>
        <p:spPr>
          <a:xfrm>
            <a:off x="10635139" y="1600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2" name="Rectangle 101"/>
          <p:cNvSpPr/>
          <p:nvPr/>
        </p:nvSpPr>
        <p:spPr>
          <a:xfrm>
            <a:off x="10787539" y="1600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3" name="Rectangle 102"/>
          <p:cNvSpPr/>
          <p:nvPr/>
        </p:nvSpPr>
        <p:spPr>
          <a:xfrm>
            <a:off x="10939939" y="1600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4" name="Rectangle 103"/>
          <p:cNvSpPr/>
          <p:nvPr/>
        </p:nvSpPr>
        <p:spPr>
          <a:xfrm>
            <a:off x="11092339" y="1600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5" name="Rectangle 104"/>
          <p:cNvSpPr/>
          <p:nvPr/>
        </p:nvSpPr>
        <p:spPr>
          <a:xfrm>
            <a:off x="11244739" y="1600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6" name="Rectangle 105"/>
          <p:cNvSpPr/>
          <p:nvPr/>
        </p:nvSpPr>
        <p:spPr>
          <a:xfrm>
            <a:off x="11397139" y="1600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7" name="Rectangle 106"/>
          <p:cNvSpPr/>
          <p:nvPr/>
        </p:nvSpPr>
        <p:spPr>
          <a:xfrm>
            <a:off x="10330339" y="1600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8" name="Rectangle 107"/>
          <p:cNvSpPr/>
          <p:nvPr/>
        </p:nvSpPr>
        <p:spPr>
          <a:xfrm>
            <a:off x="10482739" y="1752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9" name="Rectangle 108"/>
          <p:cNvSpPr/>
          <p:nvPr/>
        </p:nvSpPr>
        <p:spPr>
          <a:xfrm>
            <a:off x="10635139" y="1752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0" name="Rectangle 109"/>
          <p:cNvSpPr/>
          <p:nvPr/>
        </p:nvSpPr>
        <p:spPr>
          <a:xfrm>
            <a:off x="10787539" y="1752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1" name="Rectangle 110"/>
          <p:cNvSpPr/>
          <p:nvPr/>
        </p:nvSpPr>
        <p:spPr>
          <a:xfrm>
            <a:off x="10939939" y="1752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2" name="Rectangle 111"/>
          <p:cNvSpPr/>
          <p:nvPr/>
        </p:nvSpPr>
        <p:spPr>
          <a:xfrm>
            <a:off x="11092339" y="1752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3" name="Rectangle 112"/>
          <p:cNvSpPr/>
          <p:nvPr/>
        </p:nvSpPr>
        <p:spPr>
          <a:xfrm>
            <a:off x="11244739" y="1752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4" name="Rectangle 113"/>
          <p:cNvSpPr/>
          <p:nvPr/>
        </p:nvSpPr>
        <p:spPr>
          <a:xfrm>
            <a:off x="11397139" y="1752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5" name="Rectangle 114"/>
          <p:cNvSpPr/>
          <p:nvPr/>
        </p:nvSpPr>
        <p:spPr>
          <a:xfrm>
            <a:off x="10330339" y="1752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6" name="Rectangle 115"/>
          <p:cNvSpPr/>
          <p:nvPr/>
        </p:nvSpPr>
        <p:spPr>
          <a:xfrm>
            <a:off x="10482739" y="1905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7" name="Rectangle 116"/>
          <p:cNvSpPr/>
          <p:nvPr/>
        </p:nvSpPr>
        <p:spPr>
          <a:xfrm>
            <a:off x="10635139" y="1905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8" name="Rectangle 117"/>
          <p:cNvSpPr/>
          <p:nvPr/>
        </p:nvSpPr>
        <p:spPr>
          <a:xfrm>
            <a:off x="10787539" y="1905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9" name="Rectangle 118"/>
          <p:cNvSpPr/>
          <p:nvPr/>
        </p:nvSpPr>
        <p:spPr>
          <a:xfrm>
            <a:off x="10939939" y="1905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0" name="Rectangle 119"/>
          <p:cNvSpPr/>
          <p:nvPr/>
        </p:nvSpPr>
        <p:spPr>
          <a:xfrm>
            <a:off x="11092339" y="1905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1" name="Rectangle 120"/>
          <p:cNvSpPr/>
          <p:nvPr/>
        </p:nvSpPr>
        <p:spPr>
          <a:xfrm>
            <a:off x="11244739" y="1905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2" name="Rectangle 121"/>
          <p:cNvSpPr/>
          <p:nvPr/>
        </p:nvSpPr>
        <p:spPr>
          <a:xfrm>
            <a:off x="11397139" y="1905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3" name="Rectangle 122"/>
          <p:cNvSpPr/>
          <p:nvPr/>
        </p:nvSpPr>
        <p:spPr>
          <a:xfrm>
            <a:off x="10330339" y="1905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4" name="Rectangle 123"/>
          <p:cNvSpPr/>
          <p:nvPr/>
        </p:nvSpPr>
        <p:spPr>
          <a:xfrm>
            <a:off x="10482739" y="2057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5" name="Rectangle 124"/>
          <p:cNvSpPr/>
          <p:nvPr/>
        </p:nvSpPr>
        <p:spPr>
          <a:xfrm>
            <a:off x="10635139" y="2057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6" name="Rectangle 125"/>
          <p:cNvSpPr/>
          <p:nvPr/>
        </p:nvSpPr>
        <p:spPr>
          <a:xfrm>
            <a:off x="10787539" y="2057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7" name="Rectangle 126"/>
          <p:cNvSpPr/>
          <p:nvPr/>
        </p:nvSpPr>
        <p:spPr>
          <a:xfrm>
            <a:off x="10939939" y="2057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8" name="Rectangle 127"/>
          <p:cNvSpPr/>
          <p:nvPr/>
        </p:nvSpPr>
        <p:spPr>
          <a:xfrm>
            <a:off x="11092339" y="2057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9" name="Rectangle 128"/>
          <p:cNvSpPr/>
          <p:nvPr/>
        </p:nvSpPr>
        <p:spPr>
          <a:xfrm>
            <a:off x="11244739" y="2057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0" name="Rectangle 129"/>
          <p:cNvSpPr/>
          <p:nvPr/>
        </p:nvSpPr>
        <p:spPr>
          <a:xfrm>
            <a:off x="11397139" y="2057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1" name="Rectangle 130"/>
          <p:cNvSpPr/>
          <p:nvPr/>
        </p:nvSpPr>
        <p:spPr>
          <a:xfrm>
            <a:off x="10330339" y="2057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2" name="Rectangle 131"/>
          <p:cNvSpPr/>
          <p:nvPr/>
        </p:nvSpPr>
        <p:spPr>
          <a:xfrm>
            <a:off x="9263539" y="2209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3" name="Rectangle 132"/>
          <p:cNvSpPr/>
          <p:nvPr/>
        </p:nvSpPr>
        <p:spPr>
          <a:xfrm>
            <a:off x="9415939" y="2209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4" name="Rectangle 133"/>
          <p:cNvSpPr/>
          <p:nvPr/>
        </p:nvSpPr>
        <p:spPr>
          <a:xfrm>
            <a:off x="9568339" y="2209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5" name="Rectangle 134"/>
          <p:cNvSpPr/>
          <p:nvPr/>
        </p:nvSpPr>
        <p:spPr>
          <a:xfrm>
            <a:off x="9720739" y="2209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6" name="Rectangle 135"/>
          <p:cNvSpPr/>
          <p:nvPr/>
        </p:nvSpPr>
        <p:spPr>
          <a:xfrm>
            <a:off x="9873139" y="2209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7" name="Rectangle 136"/>
          <p:cNvSpPr/>
          <p:nvPr/>
        </p:nvSpPr>
        <p:spPr>
          <a:xfrm>
            <a:off x="10025539" y="2209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8" name="Rectangle 137"/>
          <p:cNvSpPr/>
          <p:nvPr/>
        </p:nvSpPr>
        <p:spPr>
          <a:xfrm>
            <a:off x="10177939" y="2209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9" name="Rectangle 138"/>
          <p:cNvSpPr/>
          <p:nvPr/>
        </p:nvSpPr>
        <p:spPr>
          <a:xfrm>
            <a:off x="9111139" y="2209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0" name="Rectangle 139"/>
          <p:cNvSpPr/>
          <p:nvPr/>
        </p:nvSpPr>
        <p:spPr>
          <a:xfrm>
            <a:off x="9263539" y="2362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1" name="Rectangle 140"/>
          <p:cNvSpPr/>
          <p:nvPr/>
        </p:nvSpPr>
        <p:spPr>
          <a:xfrm>
            <a:off x="9415939" y="2362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2" name="Rectangle 141"/>
          <p:cNvSpPr/>
          <p:nvPr/>
        </p:nvSpPr>
        <p:spPr>
          <a:xfrm>
            <a:off x="9568339" y="2362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3" name="Rectangle 142"/>
          <p:cNvSpPr/>
          <p:nvPr/>
        </p:nvSpPr>
        <p:spPr>
          <a:xfrm>
            <a:off x="9720739" y="2362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4" name="Rectangle 143"/>
          <p:cNvSpPr/>
          <p:nvPr/>
        </p:nvSpPr>
        <p:spPr>
          <a:xfrm>
            <a:off x="9873139" y="2362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5" name="Rectangle 144"/>
          <p:cNvSpPr/>
          <p:nvPr/>
        </p:nvSpPr>
        <p:spPr>
          <a:xfrm>
            <a:off x="10025539" y="2362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6" name="Rectangle 145"/>
          <p:cNvSpPr/>
          <p:nvPr/>
        </p:nvSpPr>
        <p:spPr>
          <a:xfrm>
            <a:off x="10177939" y="2362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7" name="Rectangle 146"/>
          <p:cNvSpPr/>
          <p:nvPr/>
        </p:nvSpPr>
        <p:spPr>
          <a:xfrm>
            <a:off x="9111139" y="2362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8" name="Rectangle 147"/>
          <p:cNvSpPr/>
          <p:nvPr/>
        </p:nvSpPr>
        <p:spPr>
          <a:xfrm>
            <a:off x="9263539" y="2514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9" name="Rectangle 148"/>
          <p:cNvSpPr/>
          <p:nvPr/>
        </p:nvSpPr>
        <p:spPr>
          <a:xfrm>
            <a:off x="9415939" y="2514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0" name="Rectangle 149"/>
          <p:cNvSpPr/>
          <p:nvPr/>
        </p:nvSpPr>
        <p:spPr>
          <a:xfrm>
            <a:off x="9568339" y="2514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1" name="Rectangle 150"/>
          <p:cNvSpPr/>
          <p:nvPr/>
        </p:nvSpPr>
        <p:spPr>
          <a:xfrm>
            <a:off x="9720739" y="2514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2" name="Rectangle 151"/>
          <p:cNvSpPr/>
          <p:nvPr/>
        </p:nvSpPr>
        <p:spPr>
          <a:xfrm>
            <a:off x="9873139" y="2514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3" name="Rectangle 152"/>
          <p:cNvSpPr/>
          <p:nvPr/>
        </p:nvSpPr>
        <p:spPr>
          <a:xfrm>
            <a:off x="10025539" y="2514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4" name="Rectangle 153"/>
          <p:cNvSpPr/>
          <p:nvPr/>
        </p:nvSpPr>
        <p:spPr>
          <a:xfrm>
            <a:off x="10177939" y="2514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5" name="Rectangle 154"/>
          <p:cNvSpPr/>
          <p:nvPr/>
        </p:nvSpPr>
        <p:spPr>
          <a:xfrm>
            <a:off x="9111139" y="2514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6" name="Rectangle 155"/>
          <p:cNvSpPr/>
          <p:nvPr/>
        </p:nvSpPr>
        <p:spPr>
          <a:xfrm>
            <a:off x="9263539" y="2667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7" name="Rectangle 156"/>
          <p:cNvSpPr/>
          <p:nvPr/>
        </p:nvSpPr>
        <p:spPr>
          <a:xfrm>
            <a:off x="9415939" y="2667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8" name="Rectangle 157"/>
          <p:cNvSpPr/>
          <p:nvPr/>
        </p:nvSpPr>
        <p:spPr>
          <a:xfrm>
            <a:off x="9568339" y="2667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9" name="Rectangle 158"/>
          <p:cNvSpPr/>
          <p:nvPr/>
        </p:nvSpPr>
        <p:spPr>
          <a:xfrm>
            <a:off x="9720739" y="2667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0" name="Rectangle 159"/>
          <p:cNvSpPr/>
          <p:nvPr/>
        </p:nvSpPr>
        <p:spPr>
          <a:xfrm>
            <a:off x="9873139" y="2667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1" name="Rectangle 160"/>
          <p:cNvSpPr/>
          <p:nvPr/>
        </p:nvSpPr>
        <p:spPr>
          <a:xfrm>
            <a:off x="10025539" y="2667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2" name="Rectangle 161"/>
          <p:cNvSpPr/>
          <p:nvPr/>
        </p:nvSpPr>
        <p:spPr>
          <a:xfrm>
            <a:off x="10177939" y="2667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3" name="Rectangle 162"/>
          <p:cNvSpPr/>
          <p:nvPr/>
        </p:nvSpPr>
        <p:spPr>
          <a:xfrm>
            <a:off x="9111139" y="2667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4" name="Rectangle 163"/>
          <p:cNvSpPr/>
          <p:nvPr/>
        </p:nvSpPr>
        <p:spPr>
          <a:xfrm>
            <a:off x="9263539" y="2819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5" name="Rectangle 164"/>
          <p:cNvSpPr/>
          <p:nvPr/>
        </p:nvSpPr>
        <p:spPr>
          <a:xfrm>
            <a:off x="9415939" y="2819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6" name="Rectangle 165"/>
          <p:cNvSpPr/>
          <p:nvPr/>
        </p:nvSpPr>
        <p:spPr>
          <a:xfrm>
            <a:off x="9568339" y="2819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7" name="Rectangle 166"/>
          <p:cNvSpPr/>
          <p:nvPr/>
        </p:nvSpPr>
        <p:spPr>
          <a:xfrm>
            <a:off x="9720739" y="2819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8" name="Rectangle 167"/>
          <p:cNvSpPr/>
          <p:nvPr/>
        </p:nvSpPr>
        <p:spPr>
          <a:xfrm>
            <a:off x="9873139" y="2819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9" name="Rectangle 168"/>
          <p:cNvSpPr/>
          <p:nvPr/>
        </p:nvSpPr>
        <p:spPr>
          <a:xfrm>
            <a:off x="10025539" y="2819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0" name="Rectangle 169"/>
          <p:cNvSpPr/>
          <p:nvPr/>
        </p:nvSpPr>
        <p:spPr>
          <a:xfrm>
            <a:off x="10177939" y="2819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1" name="Rectangle 170"/>
          <p:cNvSpPr/>
          <p:nvPr/>
        </p:nvSpPr>
        <p:spPr>
          <a:xfrm>
            <a:off x="9111139" y="2819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2" name="Rectangle 171"/>
          <p:cNvSpPr/>
          <p:nvPr/>
        </p:nvSpPr>
        <p:spPr>
          <a:xfrm>
            <a:off x="9263539" y="2971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3" name="Rectangle 172"/>
          <p:cNvSpPr/>
          <p:nvPr/>
        </p:nvSpPr>
        <p:spPr>
          <a:xfrm>
            <a:off x="9415939" y="2971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4" name="Rectangle 173"/>
          <p:cNvSpPr/>
          <p:nvPr/>
        </p:nvSpPr>
        <p:spPr>
          <a:xfrm>
            <a:off x="9568339" y="2971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5" name="Rectangle 174"/>
          <p:cNvSpPr/>
          <p:nvPr/>
        </p:nvSpPr>
        <p:spPr>
          <a:xfrm>
            <a:off x="9720739" y="2971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6" name="Rectangle 175"/>
          <p:cNvSpPr/>
          <p:nvPr/>
        </p:nvSpPr>
        <p:spPr>
          <a:xfrm>
            <a:off x="9873139" y="2971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7" name="Rectangle 176"/>
          <p:cNvSpPr/>
          <p:nvPr/>
        </p:nvSpPr>
        <p:spPr>
          <a:xfrm>
            <a:off x="10025539" y="2971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8" name="Rectangle 177"/>
          <p:cNvSpPr/>
          <p:nvPr/>
        </p:nvSpPr>
        <p:spPr>
          <a:xfrm>
            <a:off x="10177939" y="2971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9" name="Rectangle 178"/>
          <p:cNvSpPr/>
          <p:nvPr/>
        </p:nvSpPr>
        <p:spPr>
          <a:xfrm>
            <a:off x="9111139" y="2971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0" name="Rectangle 179"/>
          <p:cNvSpPr/>
          <p:nvPr/>
        </p:nvSpPr>
        <p:spPr>
          <a:xfrm>
            <a:off x="9263539" y="3124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1" name="Rectangle 180"/>
          <p:cNvSpPr/>
          <p:nvPr/>
        </p:nvSpPr>
        <p:spPr>
          <a:xfrm>
            <a:off x="9415939" y="3124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2" name="Rectangle 181"/>
          <p:cNvSpPr/>
          <p:nvPr/>
        </p:nvSpPr>
        <p:spPr>
          <a:xfrm>
            <a:off x="9568339" y="3124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3" name="Rectangle 182"/>
          <p:cNvSpPr/>
          <p:nvPr/>
        </p:nvSpPr>
        <p:spPr>
          <a:xfrm>
            <a:off x="9720739" y="3124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4" name="Rectangle 183"/>
          <p:cNvSpPr/>
          <p:nvPr/>
        </p:nvSpPr>
        <p:spPr>
          <a:xfrm>
            <a:off x="9873139" y="3124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5" name="Rectangle 184"/>
          <p:cNvSpPr/>
          <p:nvPr/>
        </p:nvSpPr>
        <p:spPr>
          <a:xfrm>
            <a:off x="10025539" y="3124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6" name="Rectangle 185"/>
          <p:cNvSpPr/>
          <p:nvPr/>
        </p:nvSpPr>
        <p:spPr>
          <a:xfrm>
            <a:off x="10177939" y="3124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7" name="Rectangle 186"/>
          <p:cNvSpPr/>
          <p:nvPr/>
        </p:nvSpPr>
        <p:spPr>
          <a:xfrm>
            <a:off x="9111139" y="3124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8" name="Rectangle 187"/>
          <p:cNvSpPr/>
          <p:nvPr/>
        </p:nvSpPr>
        <p:spPr>
          <a:xfrm>
            <a:off x="9263539" y="3276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9" name="Rectangle 188"/>
          <p:cNvSpPr/>
          <p:nvPr/>
        </p:nvSpPr>
        <p:spPr>
          <a:xfrm>
            <a:off x="9415939" y="3276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0" name="Rectangle 189"/>
          <p:cNvSpPr/>
          <p:nvPr/>
        </p:nvSpPr>
        <p:spPr>
          <a:xfrm>
            <a:off x="9568339" y="3276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1" name="Rectangle 190"/>
          <p:cNvSpPr/>
          <p:nvPr/>
        </p:nvSpPr>
        <p:spPr>
          <a:xfrm>
            <a:off x="9720739" y="3276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2" name="Rectangle 191"/>
          <p:cNvSpPr/>
          <p:nvPr/>
        </p:nvSpPr>
        <p:spPr>
          <a:xfrm>
            <a:off x="9873139" y="3276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3" name="Rectangle 192"/>
          <p:cNvSpPr/>
          <p:nvPr/>
        </p:nvSpPr>
        <p:spPr>
          <a:xfrm>
            <a:off x="10025539" y="3276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4" name="Rectangle 193"/>
          <p:cNvSpPr/>
          <p:nvPr/>
        </p:nvSpPr>
        <p:spPr>
          <a:xfrm>
            <a:off x="10177939" y="3276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5" name="Rectangle 194"/>
          <p:cNvSpPr/>
          <p:nvPr/>
        </p:nvSpPr>
        <p:spPr>
          <a:xfrm>
            <a:off x="9111139" y="3276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6" name="Rectangle 195"/>
          <p:cNvSpPr/>
          <p:nvPr/>
        </p:nvSpPr>
        <p:spPr>
          <a:xfrm>
            <a:off x="10482739" y="2209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7" name="Rectangle 196"/>
          <p:cNvSpPr/>
          <p:nvPr/>
        </p:nvSpPr>
        <p:spPr>
          <a:xfrm>
            <a:off x="10635139" y="2209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8" name="Rectangle 197"/>
          <p:cNvSpPr/>
          <p:nvPr/>
        </p:nvSpPr>
        <p:spPr>
          <a:xfrm>
            <a:off x="10787539" y="2209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99" name="Rectangle 198"/>
          <p:cNvSpPr/>
          <p:nvPr/>
        </p:nvSpPr>
        <p:spPr>
          <a:xfrm>
            <a:off x="10939939" y="2209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0" name="Rectangle 199"/>
          <p:cNvSpPr/>
          <p:nvPr/>
        </p:nvSpPr>
        <p:spPr>
          <a:xfrm>
            <a:off x="11092339" y="2209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1" name="Rectangle 200"/>
          <p:cNvSpPr/>
          <p:nvPr/>
        </p:nvSpPr>
        <p:spPr>
          <a:xfrm>
            <a:off x="11244739" y="2209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2" name="Rectangle 201"/>
          <p:cNvSpPr/>
          <p:nvPr/>
        </p:nvSpPr>
        <p:spPr>
          <a:xfrm>
            <a:off x="11397139" y="2209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3" name="Rectangle 202"/>
          <p:cNvSpPr/>
          <p:nvPr/>
        </p:nvSpPr>
        <p:spPr>
          <a:xfrm>
            <a:off x="10330339" y="2209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4" name="Rectangle 203"/>
          <p:cNvSpPr/>
          <p:nvPr/>
        </p:nvSpPr>
        <p:spPr>
          <a:xfrm>
            <a:off x="10482739" y="2362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5" name="Rectangle 204"/>
          <p:cNvSpPr/>
          <p:nvPr/>
        </p:nvSpPr>
        <p:spPr>
          <a:xfrm>
            <a:off x="10635139" y="2362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6" name="Rectangle 205"/>
          <p:cNvSpPr/>
          <p:nvPr/>
        </p:nvSpPr>
        <p:spPr>
          <a:xfrm>
            <a:off x="10787539" y="2362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7" name="Rectangle 206"/>
          <p:cNvSpPr/>
          <p:nvPr/>
        </p:nvSpPr>
        <p:spPr>
          <a:xfrm>
            <a:off x="10939939" y="2362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8" name="Rectangle 207"/>
          <p:cNvSpPr/>
          <p:nvPr/>
        </p:nvSpPr>
        <p:spPr>
          <a:xfrm>
            <a:off x="11092339" y="2362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9" name="Rectangle 208"/>
          <p:cNvSpPr/>
          <p:nvPr/>
        </p:nvSpPr>
        <p:spPr>
          <a:xfrm>
            <a:off x="11244739" y="2362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0" name="Rectangle 209"/>
          <p:cNvSpPr/>
          <p:nvPr/>
        </p:nvSpPr>
        <p:spPr>
          <a:xfrm>
            <a:off x="11397139" y="2362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1" name="Rectangle 210"/>
          <p:cNvSpPr/>
          <p:nvPr/>
        </p:nvSpPr>
        <p:spPr>
          <a:xfrm>
            <a:off x="10330339" y="2362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2" name="Rectangle 211"/>
          <p:cNvSpPr/>
          <p:nvPr/>
        </p:nvSpPr>
        <p:spPr>
          <a:xfrm>
            <a:off x="10482739" y="2514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3" name="Rectangle 212"/>
          <p:cNvSpPr/>
          <p:nvPr/>
        </p:nvSpPr>
        <p:spPr>
          <a:xfrm>
            <a:off x="10635139" y="2514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4" name="Rectangle 213"/>
          <p:cNvSpPr/>
          <p:nvPr/>
        </p:nvSpPr>
        <p:spPr>
          <a:xfrm>
            <a:off x="10787539" y="2514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5" name="Rectangle 214"/>
          <p:cNvSpPr/>
          <p:nvPr/>
        </p:nvSpPr>
        <p:spPr>
          <a:xfrm>
            <a:off x="10939939" y="2514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6" name="Rectangle 215"/>
          <p:cNvSpPr/>
          <p:nvPr/>
        </p:nvSpPr>
        <p:spPr>
          <a:xfrm>
            <a:off x="11092339" y="2514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7" name="Rectangle 216"/>
          <p:cNvSpPr/>
          <p:nvPr/>
        </p:nvSpPr>
        <p:spPr>
          <a:xfrm>
            <a:off x="11244739" y="2514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8" name="Rectangle 217"/>
          <p:cNvSpPr/>
          <p:nvPr/>
        </p:nvSpPr>
        <p:spPr>
          <a:xfrm>
            <a:off x="11397139" y="2514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9" name="Rectangle 218"/>
          <p:cNvSpPr/>
          <p:nvPr/>
        </p:nvSpPr>
        <p:spPr>
          <a:xfrm>
            <a:off x="10330339" y="2514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0" name="Rectangle 219"/>
          <p:cNvSpPr/>
          <p:nvPr/>
        </p:nvSpPr>
        <p:spPr>
          <a:xfrm>
            <a:off x="10482739" y="2667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1" name="Rectangle 220"/>
          <p:cNvSpPr/>
          <p:nvPr/>
        </p:nvSpPr>
        <p:spPr>
          <a:xfrm>
            <a:off x="10635139" y="2667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2" name="Rectangle 221"/>
          <p:cNvSpPr/>
          <p:nvPr/>
        </p:nvSpPr>
        <p:spPr>
          <a:xfrm>
            <a:off x="10787539" y="2667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3" name="Rectangle 222"/>
          <p:cNvSpPr/>
          <p:nvPr/>
        </p:nvSpPr>
        <p:spPr>
          <a:xfrm>
            <a:off x="10939939" y="2667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4" name="Rectangle 223"/>
          <p:cNvSpPr/>
          <p:nvPr/>
        </p:nvSpPr>
        <p:spPr>
          <a:xfrm>
            <a:off x="11092339" y="2667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5" name="Rectangle 224"/>
          <p:cNvSpPr/>
          <p:nvPr/>
        </p:nvSpPr>
        <p:spPr>
          <a:xfrm>
            <a:off x="11244739" y="2667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6" name="Rectangle 225"/>
          <p:cNvSpPr/>
          <p:nvPr/>
        </p:nvSpPr>
        <p:spPr>
          <a:xfrm>
            <a:off x="11397139" y="2667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7" name="Rectangle 226"/>
          <p:cNvSpPr/>
          <p:nvPr/>
        </p:nvSpPr>
        <p:spPr>
          <a:xfrm>
            <a:off x="10330339" y="26670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8" name="Rectangle 227"/>
          <p:cNvSpPr/>
          <p:nvPr/>
        </p:nvSpPr>
        <p:spPr>
          <a:xfrm>
            <a:off x="10482739" y="2819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9" name="Rectangle 228"/>
          <p:cNvSpPr/>
          <p:nvPr/>
        </p:nvSpPr>
        <p:spPr>
          <a:xfrm>
            <a:off x="10635139" y="2819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0" name="Rectangle 229"/>
          <p:cNvSpPr/>
          <p:nvPr/>
        </p:nvSpPr>
        <p:spPr>
          <a:xfrm>
            <a:off x="10787539" y="2819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1" name="Rectangle 230"/>
          <p:cNvSpPr/>
          <p:nvPr/>
        </p:nvSpPr>
        <p:spPr>
          <a:xfrm>
            <a:off x="10939939" y="2819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2" name="Rectangle 231"/>
          <p:cNvSpPr/>
          <p:nvPr/>
        </p:nvSpPr>
        <p:spPr>
          <a:xfrm>
            <a:off x="11092339" y="2819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3" name="Rectangle 232"/>
          <p:cNvSpPr/>
          <p:nvPr/>
        </p:nvSpPr>
        <p:spPr>
          <a:xfrm>
            <a:off x="11244739" y="2819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4" name="Rectangle 233"/>
          <p:cNvSpPr/>
          <p:nvPr/>
        </p:nvSpPr>
        <p:spPr>
          <a:xfrm>
            <a:off x="11397139" y="2819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5" name="Rectangle 234"/>
          <p:cNvSpPr/>
          <p:nvPr/>
        </p:nvSpPr>
        <p:spPr>
          <a:xfrm>
            <a:off x="10330339" y="28194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6" name="Rectangle 235"/>
          <p:cNvSpPr/>
          <p:nvPr/>
        </p:nvSpPr>
        <p:spPr>
          <a:xfrm>
            <a:off x="10482739" y="2971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7" name="Rectangle 236"/>
          <p:cNvSpPr/>
          <p:nvPr/>
        </p:nvSpPr>
        <p:spPr>
          <a:xfrm>
            <a:off x="10635139" y="2971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8" name="Rectangle 237"/>
          <p:cNvSpPr/>
          <p:nvPr/>
        </p:nvSpPr>
        <p:spPr>
          <a:xfrm>
            <a:off x="10787539" y="2971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39" name="Rectangle 238"/>
          <p:cNvSpPr/>
          <p:nvPr/>
        </p:nvSpPr>
        <p:spPr>
          <a:xfrm>
            <a:off x="10939939" y="2971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0" name="Rectangle 239"/>
          <p:cNvSpPr/>
          <p:nvPr/>
        </p:nvSpPr>
        <p:spPr>
          <a:xfrm>
            <a:off x="11092339" y="2971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1" name="Rectangle 240"/>
          <p:cNvSpPr/>
          <p:nvPr/>
        </p:nvSpPr>
        <p:spPr>
          <a:xfrm>
            <a:off x="11244739" y="2971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2" name="Rectangle 241"/>
          <p:cNvSpPr/>
          <p:nvPr/>
        </p:nvSpPr>
        <p:spPr>
          <a:xfrm>
            <a:off x="11397139" y="2971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3" name="Rectangle 242"/>
          <p:cNvSpPr/>
          <p:nvPr/>
        </p:nvSpPr>
        <p:spPr>
          <a:xfrm>
            <a:off x="10330339" y="29718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4" name="Rectangle 243"/>
          <p:cNvSpPr/>
          <p:nvPr/>
        </p:nvSpPr>
        <p:spPr>
          <a:xfrm>
            <a:off x="10482739" y="3124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5" name="Rectangle 244"/>
          <p:cNvSpPr/>
          <p:nvPr/>
        </p:nvSpPr>
        <p:spPr>
          <a:xfrm>
            <a:off x="10635139" y="3124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6" name="Rectangle 245"/>
          <p:cNvSpPr/>
          <p:nvPr/>
        </p:nvSpPr>
        <p:spPr>
          <a:xfrm>
            <a:off x="10787539" y="3124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7" name="Rectangle 246"/>
          <p:cNvSpPr/>
          <p:nvPr/>
        </p:nvSpPr>
        <p:spPr>
          <a:xfrm>
            <a:off x="10939939" y="3124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8" name="Rectangle 247"/>
          <p:cNvSpPr/>
          <p:nvPr/>
        </p:nvSpPr>
        <p:spPr>
          <a:xfrm>
            <a:off x="11092339" y="3124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9" name="Rectangle 248"/>
          <p:cNvSpPr/>
          <p:nvPr/>
        </p:nvSpPr>
        <p:spPr>
          <a:xfrm>
            <a:off x="11244739" y="3124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0" name="Rectangle 249"/>
          <p:cNvSpPr/>
          <p:nvPr/>
        </p:nvSpPr>
        <p:spPr>
          <a:xfrm>
            <a:off x="11397139" y="3124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1" name="Rectangle 250"/>
          <p:cNvSpPr/>
          <p:nvPr/>
        </p:nvSpPr>
        <p:spPr>
          <a:xfrm>
            <a:off x="10330339" y="31242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2" name="Rectangle 251"/>
          <p:cNvSpPr/>
          <p:nvPr/>
        </p:nvSpPr>
        <p:spPr>
          <a:xfrm>
            <a:off x="10482739" y="3276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3" name="Rectangle 252"/>
          <p:cNvSpPr/>
          <p:nvPr/>
        </p:nvSpPr>
        <p:spPr>
          <a:xfrm>
            <a:off x="10635139" y="3276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4" name="Rectangle 253"/>
          <p:cNvSpPr/>
          <p:nvPr/>
        </p:nvSpPr>
        <p:spPr>
          <a:xfrm>
            <a:off x="10787539" y="3276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5" name="Rectangle 254"/>
          <p:cNvSpPr/>
          <p:nvPr/>
        </p:nvSpPr>
        <p:spPr>
          <a:xfrm>
            <a:off x="10939939" y="3276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6" name="Rectangle 255"/>
          <p:cNvSpPr/>
          <p:nvPr/>
        </p:nvSpPr>
        <p:spPr>
          <a:xfrm>
            <a:off x="11092339" y="3276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7" name="Rectangle 256"/>
          <p:cNvSpPr/>
          <p:nvPr/>
        </p:nvSpPr>
        <p:spPr>
          <a:xfrm>
            <a:off x="11244739" y="3276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8" name="Rectangle 257"/>
          <p:cNvSpPr/>
          <p:nvPr/>
        </p:nvSpPr>
        <p:spPr>
          <a:xfrm>
            <a:off x="11397139" y="3276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9" name="Rectangle 258"/>
          <p:cNvSpPr/>
          <p:nvPr/>
        </p:nvSpPr>
        <p:spPr>
          <a:xfrm>
            <a:off x="10330339" y="3276600"/>
            <a:ext cx="76200" cy="76200"/>
          </a:xfrm>
          <a:prstGeom prst="rect">
            <a:avLst/>
          </a:prstGeom>
          <a:solidFill>
            <a:schemeClr val="tx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60" name="Straight Connector 259"/>
          <p:cNvCxnSpPr/>
          <p:nvPr/>
        </p:nvCxnSpPr>
        <p:spPr>
          <a:xfrm flipH="1">
            <a:off x="8999696" y="3429000"/>
            <a:ext cx="2582704"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a:off x="9013634" y="914400"/>
            <a:ext cx="0" cy="25146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flipH="1">
            <a:off x="8991602" y="914400"/>
            <a:ext cx="2590798" cy="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a:off x="11560366" y="903383"/>
            <a:ext cx="0" cy="2514600"/>
          </a:xfrm>
          <a:prstGeom prst="line">
            <a:avLst/>
          </a:prstGeom>
          <a:ln w="508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7" name="Straight Arrow Connector 276"/>
          <p:cNvCxnSpPr/>
          <p:nvPr/>
        </p:nvCxnSpPr>
        <p:spPr>
          <a:xfrm>
            <a:off x="8763000" y="762000"/>
            <a:ext cx="3124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8" name="TextBox 277"/>
          <p:cNvSpPr txBox="1"/>
          <p:nvPr/>
        </p:nvSpPr>
        <p:spPr>
          <a:xfrm>
            <a:off x="9434989" y="3581400"/>
            <a:ext cx="1638300" cy="533401"/>
          </a:xfrm>
          <a:prstGeom prst="rect">
            <a:avLst/>
          </a:prstGeom>
        </p:spPr>
        <p:txBody>
          <a:bodyPr vert="horz" wrap="square" lIns="0" tIns="0" rIns="0" bIns="0" rtlCol="0" anchor="t">
            <a:normAutofit fontScale="85000" lnSpcReduction="20000"/>
          </a:bodyPr>
          <a:lstStyle/>
          <a:p>
            <a:pPr algn="ctr"/>
            <a:r>
              <a:rPr lang="en-GB" sz="1700" dirty="0"/>
              <a:t>Pixels were drawn one at a time from left to right.</a:t>
            </a:r>
          </a:p>
          <a:p>
            <a:endParaRPr lang="en-GB" dirty="0"/>
          </a:p>
        </p:txBody>
      </p:sp>
    </p:spTree>
    <p:extLst>
      <p:ext uri="{BB962C8B-B14F-4D97-AF65-F5344CB8AC3E}">
        <p14:creationId xmlns:p14="http://schemas.microsoft.com/office/powerpoint/2010/main" val="2402165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Sprites were originally a way to composite </a:t>
            </a:r>
            <a:br>
              <a:rPr lang="en-GB" dirty="0"/>
            </a:br>
            <a:r>
              <a:rPr lang="en-GB" dirty="0"/>
              <a:t>multiple images together using hardware.</a:t>
            </a:r>
            <a:br>
              <a:rPr lang="en-GB" dirty="0"/>
            </a:br>
            <a:br>
              <a:rPr lang="en-GB" dirty="0"/>
            </a:br>
            <a:r>
              <a:rPr lang="en-GB" dirty="0"/>
              <a:t>This optimization became unnecessary </a:t>
            </a:r>
            <a:br>
              <a:rPr lang="en-GB" dirty="0"/>
            </a:br>
            <a:r>
              <a:rPr lang="en-GB" dirty="0"/>
              <a:t>as processor speed improved.</a:t>
            </a:r>
            <a:br>
              <a:rPr lang="en-GB" dirty="0"/>
            </a:br>
            <a:br>
              <a:rPr lang="en-GB" dirty="0"/>
            </a:br>
            <a:r>
              <a:rPr lang="en-GB" dirty="0"/>
              <a:t>Today, sprites refer to the 2D images themselves.</a:t>
            </a:r>
            <a:br>
              <a:rPr lang="en-GB" dirty="0"/>
            </a:br>
            <a:br>
              <a:rPr lang="en-GB" dirty="0"/>
            </a:br>
            <a:r>
              <a:rPr lang="en-GB" dirty="0"/>
              <a:t>Various techniques have been implemented to </a:t>
            </a:r>
            <a:br>
              <a:rPr lang="en-GB" dirty="0"/>
            </a:br>
            <a:r>
              <a:rPr lang="en-GB" dirty="0"/>
              <a:t>modernize the application of sprites within games.</a:t>
            </a:r>
          </a:p>
        </p:txBody>
      </p:sp>
      <p:sp>
        <p:nvSpPr>
          <p:cNvPr id="3" name="Title 2"/>
          <p:cNvSpPr>
            <a:spLocks noGrp="1"/>
          </p:cNvSpPr>
          <p:nvPr>
            <p:ph type="title"/>
          </p:nvPr>
        </p:nvSpPr>
        <p:spPr/>
        <p:txBody>
          <a:bodyPr>
            <a:normAutofit/>
          </a:bodyPr>
          <a:lstStyle/>
          <a:p>
            <a:r>
              <a:rPr lang="en-GB" dirty="0"/>
              <a:t>Sprites </a:t>
            </a:r>
          </a:p>
        </p:txBody>
      </p:sp>
      <p:pic>
        <p:nvPicPr>
          <p:cNvPr id="2050" name="Picture 2" descr="C:\Android\cocos2d-x-3.10\tests\cpp-tests\Resources\spine\rapt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1508126"/>
            <a:ext cx="3978274" cy="39782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24801" y="5491480"/>
            <a:ext cx="2707480" cy="452120"/>
          </a:xfrm>
          <a:prstGeom prst="rect">
            <a:avLst/>
          </a:prstGeom>
        </p:spPr>
        <p:txBody>
          <a:bodyPr vert="horz" wrap="square" lIns="0" tIns="0" rIns="0" bIns="0" rtlCol="0" anchor="t">
            <a:normAutofit fontScale="55000" lnSpcReduction="20000"/>
          </a:bodyPr>
          <a:lstStyle/>
          <a:p>
            <a:pPr algn="ctr"/>
            <a:r>
              <a:rPr lang="en-GB" sz="2400" dirty="0"/>
              <a:t>Sprite sheets allow for complex sprites to be combined into a single image.</a:t>
            </a:r>
          </a:p>
          <a:p>
            <a:endParaRPr lang="en-GB" dirty="0"/>
          </a:p>
        </p:txBody>
      </p:sp>
    </p:spTree>
    <p:extLst>
      <p:ext uri="{BB962C8B-B14F-4D97-AF65-F5344CB8AC3E}">
        <p14:creationId xmlns:p14="http://schemas.microsoft.com/office/powerpoint/2010/main" val="398682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Images can be defined by their type, size, channel information and color depth. </a:t>
            </a:r>
            <a:br>
              <a:rPr lang="en-GB" dirty="0"/>
            </a:br>
            <a:br>
              <a:rPr lang="en-GB" dirty="0"/>
            </a:br>
            <a:r>
              <a:rPr lang="en-GB" dirty="0"/>
              <a:t>The most commonly used types are as follows:</a:t>
            </a:r>
          </a:p>
          <a:p>
            <a:endParaRPr lang="en-GB" dirty="0"/>
          </a:p>
          <a:p>
            <a:endParaRPr lang="en-GB" dirty="0"/>
          </a:p>
          <a:p>
            <a:endParaRPr lang="en-GB" dirty="0"/>
          </a:p>
          <a:p>
            <a:endParaRPr lang="en-GB" dirty="0"/>
          </a:p>
          <a:p>
            <a:br>
              <a:rPr lang="en-GB" dirty="0"/>
            </a:br>
            <a:r>
              <a:rPr lang="en-GB" dirty="0"/>
              <a:t>PNG is typically used for most modern images as it supports up to 64 bits of color and lossless data compression.</a:t>
            </a:r>
          </a:p>
          <a:p>
            <a:endParaRPr lang="en-GB" dirty="0"/>
          </a:p>
        </p:txBody>
      </p:sp>
      <p:sp>
        <p:nvSpPr>
          <p:cNvPr id="3" name="Title 2"/>
          <p:cNvSpPr>
            <a:spLocks noGrp="1"/>
          </p:cNvSpPr>
          <p:nvPr>
            <p:ph type="title"/>
          </p:nvPr>
        </p:nvSpPr>
        <p:spPr/>
        <p:txBody>
          <a:bodyPr>
            <a:normAutofit/>
          </a:bodyPr>
          <a:lstStyle/>
          <a:p>
            <a:r>
              <a:rPr lang="en-GB" dirty="0"/>
              <a:t>2D Images: Characteristics</a:t>
            </a:r>
          </a:p>
        </p:txBody>
      </p:sp>
      <p:graphicFrame>
        <p:nvGraphicFramePr>
          <p:cNvPr id="4" name="Table 3"/>
          <p:cNvGraphicFramePr>
            <a:graphicFrameLocks noGrp="1"/>
          </p:cNvGraphicFramePr>
          <p:nvPr/>
        </p:nvGraphicFramePr>
        <p:xfrm>
          <a:off x="762000" y="2743200"/>
          <a:ext cx="8124824" cy="1854200"/>
        </p:xfrm>
        <a:graphic>
          <a:graphicData uri="http://schemas.openxmlformats.org/drawingml/2006/table">
            <a:tbl>
              <a:tblPr firstRow="1" bandRow="1">
                <a:tableStyleId>{5C22544A-7EE6-4342-B048-85BDC9FD1C3A}</a:tableStyleId>
              </a:tblPr>
              <a:tblGrid>
                <a:gridCol w="2031206">
                  <a:extLst>
                    <a:ext uri="{9D8B030D-6E8A-4147-A177-3AD203B41FA5}">
                      <a16:colId xmlns:a16="http://schemas.microsoft.com/office/drawing/2014/main" val="20000"/>
                    </a:ext>
                  </a:extLst>
                </a:gridCol>
                <a:gridCol w="2031206">
                  <a:extLst>
                    <a:ext uri="{9D8B030D-6E8A-4147-A177-3AD203B41FA5}">
                      <a16:colId xmlns:a16="http://schemas.microsoft.com/office/drawing/2014/main" val="20001"/>
                    </a:ext>
                  </a:extLst>
                </a:gridCol>
                <a:gridCol w="2031206">
                  <a:extLst>
                    <a:ext uri="{9D8B030D-6E8A-4147-A177-3AD203B41FA5}">
                      <a16:colId xmlns:a16="http://schemas.microsoft.com/office/drawing/2014/main" val="20002"/>
                    </a:ext>
                  </a:extLst>
                </a:gridCol>
                <a:gridCol w="2031206">
                  <a:extLst>
                    <a:ext uri="{9D8B030D-6E8A-4147-A177-3AD203B41FA5}">
                      <a16:colId xmlns:a16="http://schemas.microsoft.com/office/drawing/2014/main" val="20003"/>
                    </a:ext>
                  </a:extLst>
                </a:gridCol>
              </a:tblGrid>
              <a:tr h="370840">
                <a:tc>
                  <a:txBody>
                    <a:bodyPr/>
                    <a:lstStyle/>
                    <a:p>
                      <a:r>
                        <a:rPr lang="en-GB" dirty="0"/>
                        <a:t>Format</a:t>
                      </a:r>
                    </a:p>
                  </a:txBody>
                  <a:tcPr/>
                </a:tc>
                <a:tc>
                  <a:txBody>
                    <a:bodyPr/>
                    <a:lstStyle/>
                    <a:p>
                      <a:r>
                        <a:rPr lang="en-GB" dirty="0"/>
                        <a:t>Compression</a:t>
                      </a:r>
                    </a:p>
                  </a:txBody>
                  <a:tcPr/>
                </a:tc>
                <a:tc>
                  <a:txBody>
                    <a:bodyPr/>
                    <a:lstStyle/>
                    <a:p>
                      <a:r>
                        <a:rPr lang="en-GB" dirty="0"/>
                        <a:t>Color Depth</a:t>
                      </a:r>
                    </a:p>
                  </a:txBody>
                  <a:tcPr/>
                </a:tc>
                <a:tc>
                  <a:txBody>
                    <a:bodyPr/>
                    <a:lstStyle/>
                    <a:p>
                      <a:r>
                        <a:rPr lang="en-GB" dirty="0"/>
                        <a:t>Translucency</a:t>
                      </a:r>
                    </a:p>
                  </a:txBody>
                  <a:tcPr/>
                </a:tc>
                <a:extLst>
                  <a:ext uri="{0D108BD9-81ED-4DB2-BD59-A6C34878D82A}">
                    <a16:rowId xmlns:a16="http://schemas.microsoft.com/office/drawing/2014/main" val="10000"/>
                  </a:ext>
                </a:extLst>
              </a:tr>
              <a:tr h="370840">
                <a:tc>
                  <a:txBody>
                    <a:bodyPr/>
                    <a:lstStyle/>
                    <a:p>
                      <a:r>
                        <a:rPr lang="en-GB" dirty="0"/>
                        <a:t>.BMP</a:t>
                      </a:r>
                    </a:p>
                  </a:txBody>
                  <a:tcPr/>
                </a:tc>
                <a:tc>
                  <a:txBody>
                    <a:bodyPr/>
                    <a:lstStyle/>
                    <a:p>
                      <a:r>
                        <a:rPr lang="en-GB" dirty="0"/>
                        <a:t>None/Poor</a:t>
                      </a:r>
                    </a:p>
                  </a:txBody>
                  <a:tcPr/>
                </a:tc>
                <a:tc>
                  <a:txBody>
                    <a:bodyPr/>
                    <a:lstStyle/>
                    <a:p>
                      <a:r>
                        <a:rPr lang="en-GB" dirty="0"/>
                        <a:t>1,2,4,8,16,32</a:t>
                      </a:r>
                    </a:p>
                  </a:txBody>
                  <a:tcPr/>
                </a:tc>
                <a:tc>
                  <a:txBody>
                    <a:bodyPr/>
                    <a:lstStyle/>
                    <a:p>
                      <a:r>
                        <a:rPr lang="en-GB" dirty="0"/>
                        <a:t>Second Image</a:t>
                      </a:r>
                    </a:p>
                  </a:txBody>
                  <a:tcPr/>
                </a:tc>
                <a:extLst>
                  <a:ext uri="{0D108BD9-81ED-4DB2-BD59-A6C34878D82A}">
                    <a16:rowId xmlns:a16="http://schemas.microsoft.com/office/drawing/2014/main" val="10001"/>
                  </a:ext>
                </a:extLst>
              </a:tr>
              <a:tr h="370840">
                <a:tc>
                  <a:txBody>
                    <a:bodyPr/>
                    <a:lstStyle/>
                    <a:p>
                      <a:r>
                        <a:rPr lang="en-GB" dirty="0"/>
                        <a:t>.JPG</a:t>
                      </a:r>
                    </a:p>
                  </a:txBody>
                  <a:tcPr/>
                </a:tc>
                <a:tc>
                  <a:txBody>
                    <a:bodyPr/>
                    <a:lstStyle/>
                    <a:p>
                      <a:r>
                        <a:rPr lang="en-GB" dirty="0" err="1"/>
                        <a:t>Lossy</a:t>
                      </a:r>
                      <a:r>
                        <a:rPr lang="en-GB" dirty="0"/>
                        <a:t>/Good</a:t>
                      </a:r>
                    </a:p>
                  </a:txBody>
                  <a:tcPr/>
                </a:tc>
                <a:tc>
                  <a:txBody>
                    <a:bodyPr/>
                    <a:lstStyle/>
                    <a:p>
                      <a:r>
                        <a:rPr lang="en-GB" dirty="0"/>
                        <a:t>8,12,24</a:t>
                      </a:r>
                    </a:p>
                  </a:txBody>
                  <a:tcPr/>
                </a:tc>
                <a:tc>
                  <a:txBody>
                    <a:bodyPr/>
                    <a:lstStyle/>
                    <a:p>
                      <a:r>
                        <a:rPr lang="en-GB" dirty="0"/>
                        <a:t>No</a:t>
                      </a:r>
                    </a:p>
                  </a:txBody>
                  <a:tcPr/>
                </a:tc>
                <a:extLst>
                  <a:ext uri="{0D108BD9-81ED-4DB2-BD59-A6C34878D82A}">
                    <a16:rowId xmlns:a16="http://schemas.microsoft.com/office/drawing/2014/main" val="10002"/>
                  </a:ext>
                </a:extLst>
              </a:tr>
              <a:tr h="370840">
                <a:tc>
                  <a:txBody>
                    <a:bodyPr/>
                    <a:lstStyle/>
                    <a:p>
                      <a:r>
                        <a:rPr lang="en-GB" dirty="0"/>
                        <a:t>.GIF</a:t>
                      </a:r>
                    </a:p>
                  </a:txBody>
                  <a:tcPr/>
                </a:tc>
                <a:tc>
                  <a:txBody>
                    <a:bodyPr/>
                    <a:lstStyle/>
                    <a:p>
                      <a:r>
                        <a:rPr lang="en-GB" dirty="0"/>
                        <a:t>Poor</a:t>
                      </a:r>
                    </a:p>
                  </a:txBody>
                  <a:tcPr/>
                </a:tc>
                <a:tc>
                  <a:txBody>
                    <a:bodyPr/>
                    <a:lstStyle/>
                    <a:p>
                      <a:r>
                        <a:rPr lang="en-GB" dirty="0"/>
                        <a:t>1,2,3,4,5,6,7,8</a:t>
                      </a:r>
                    </a:p>
                  </a:txBody>
                  <a:tcPr/>
                </a:tc>
                <a:tc>
                  <a:txBody>
                    <a:bodyPr/>
                    <a:lstStyle/>
                    <a:p>
                      <a:r>
                        <a:rPr lang="en-GB" dirty="0"/>
                        <a:t>No</a:t>
                      </a:r>
                    </a:p>
                  </a:txBody>
                  <a:tcPr/>
                </a:tc>
                <a:extLst>
                  <a:ext uri="{0D108BD9-81ED-4DB2-BD59-A6C34878D82A}">
                    <a16:rowId xmlns:a16="http://schemas.microsoft.com/office/drawing/2014/main" val="10003"/>
                  </a:ext>
                </a:extLst>
              </a:tr>
              <a:tr h="370840">
                <a:tc>
                  <a:txBody>
                    <a:bodyPr/>
                    <a:lstStyle/>
                    <a:p>
                      <a:r>
                        <a:rPr lang="en-GB" dirty="0"/>
                        <a:t>.PNG</a:t>
                      </a:r>
                    </a:p>
                  </a:txBody>
                  <a:tcPr/>
                </a:tc>
                <a:tc>
                  <a:txBody>
                    <a:bodyPr/>
                    <a:lstStyle/>
                    <a:p>
                      <a:r>
                        <a:rPr lang="en-GB" dirty="0"/>
                        <a:t>Lossless/Good</a:t>
                      </a:r>
                    </a:p>
                  </a:txBody>
                  <a:tcPr/>
                </a:tc>
                <a:tc>
                  <a:txBody>
                    <a:bodyPr/>
                    <a:lstStyle/>
                    <a:p>
                      <a:r>
                        <a:rPr lang="en-GB" dirty="0"/>
                        <a:t>1,2,4,8,16,32,64</a:t>
                      </a:r>
                    </a:p>
                  </a:txBody>
                  <a:tcPr/>
                </a:tc>
                <a:tc>
                  <a:txBody>
                    <a:bodyPr/>
                    <a:lstStyle/>
                    <a:p>
                      <a:r>
                        <a:rPr lang="en-GB" dirty="0"/>
                        <a:t>Yes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38683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6" y="1440000"/>
            <a:ext cx="8431535" cy="4680000"/>
          </a:xfrm>
        </p:spPr>
        <p:txBody>
          <a:bodyPr/>
          <a:lstStyle/>
          <a:p>
            <a:r>
              <a:rPr lang="en-GB" dirty="0"/>
              <a:t>Through the 1980s, graphics processing power grew exponentially.</a:t>
            </a:r>
            <a:br>
              <a:rPr lang="en-GB" dirty="0"/>
            </a:br>
            <a:br>
              <a:rPr lang="en-GB" dirty="0"/>
            </a:br>
            <a:r>
              <a:rPr lang="en-GB" dirty="0"/>
              <a:t>Advancements in the 1990s brought about 3D polygons.</a:t>
            </a:r>
            <a:br>
              <a:rPr lang="en-GB" dirty="0"/>
            </a:br>
            <a:br>
              <a:rPr lang="en-GB" dirty="0"/>
            </a:br>
            <a:r>
              <a:rPr lang="en-GB" dirty="0"/>
              <a:t>A polygon is defined from a set of vertices. </a:t>
            </a:r>
            <a:br>
              <a:rPr lang="en-GB" dirty="0"/>
            </a:br>
            <a:br>
              <a:rPr lang="en-GB" dirty="0"/>
            </a:br>
            <a:r>
              <a:rPr lang="en-GB" dirty="0"/>
              <a:t>Meshes and models are formed from multiple vertices.</a:t>
            </a:r>
            <a:br>
              <a:rPr lang="en-GB" dirty="0"/>
            </a:br>
            <a:br>
              <a:rPr lang="en-GB" dirty="0"/>
            </a:br>
            <a:r>
              <a:rPr lang="en-GB" dirty="0"/>
              <a:t>Low Poly models are made from a low number of vertices, and therefore a low number of polygons.</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3" name="Title 2"/>
          <p:cNvSpPr>
            <a:spLocks noGrp="1"/>
          </p:cNvSpPr>
          <p:nvPr>
            <p:ph type="title"/>
          </p:nvPr>
        </p:nvSpPr>
        <p:spPr/>
        <p:txBody>
          <a:bodyPr>
            <a:normAutofit/>
          </a:bodyPr>
          <a:lstStyle/>
          <a:p>
            <a:r>
              <a:rPr lang="en-GB" dirty="0"/>
              <a:t>Polygons</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199" y="2057400"/>
            <a:ext cx="2460539" cy="227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448801" y="4419600"/>
            <a:ext cx="1820817" cy="457200"/>
          </a:xfrm>
          <a:prstGeom prst="rect">
            <a:avLst/>
          </a:prstGeom>
        </p:spPr>
        <p:txBody>
          <a:bodyPr vert="horz" wrap="square" lIns="0" tIns="0" rIns="0" bIns="0" rtlCol="0" anchor="t">
            <a:normAutofit fontScale="77500" lnSpcReduction="20000"/>
          </a:bodyPr>
          <a:lstStyle/>
          <a:p>
            <a:pPr algn="ctr"/>
            <a:r>
              <a:rPr lang="en-GB" dirty="0"/>
              <a:t>A wireframe sphere, made up of 482 vertices. </a:t>
            </a:r>
          </a:p>
          <a:p>
            <a:endParaRPr lang="en-GB" dirty="0"/>
          </a:p>
        </p:txBody>
      </p:sp>
    </p:spTree>
    <p:extLst>
      <p:ext uri="{BB962C8B-B14F-4D97-AF65-F5344CB8AC3E}">
        <p14:creationId xmlns:p14="http://schemas.microsoft.com/office/powerpoint/2010/main" val="2345856462"/>
      </p:ext>
    </p:extLst>
  </p:cSld>
  <p:clrMapOvr>
    <a:masterClrMapping/>
  </p:clrMapOvr>
</p:sld>
</file>

<file path=ppt/theme/theme1.xml><?xml version="1.0" encoding="utf-8"?>
<a:theme xmlns:a="http://schemas.openxmlformats.org/drawingml/2006/main" name="ARM PPT template 2017_Confidential">
  <a:themeElements>
    <a:clrScheme name="arm">
      <a:dk1>
        <a:sysClr val="windowText" lastClr="000000"/>
      </a:dk1>
      <a:lt1>
        <a:sysClr val="window" lastClr="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2017_public.potx" id="{A3B643CE-0F79-4823-AA66-0CA4DE5EE3C5}" vid="{ED53B60E-37BF-4A33-8397-68515E403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B4C7B3E1FC394489A73CF7D7E3C9BF" ma:contentTypeVersion="0" ma:contentTypeDescription="Create a new document." ma:contentTypeScope="" ma:versionID="45cafcb85e4a634abde564ce1863f08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6A7FD9-EB25-40DB-BD4D-0724701A0C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2F4DB20-F02C-4139-BE14-4D908EF1BA88}">
  <ds:schemaRefs>
    <ds:schemaRef ds:uri="http://schemas.microsoft.com/sharepoint/v3/contenttype/forms"/>
  </ds:schemaRefs>
</ds:datastoreItem>
</file>

<file path=customXml/itemProps3.xml><?xml version="1.0" encoding="utf-8"?>
<ds:datastoreItem xmlns:ds="http://schemas.openxmlformats.org/officeDocument/2006/customXml" ds:itemID="{3546F3D9-27DD-4F07-9983-380B33535F9E}">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Arm_PPT_2017_public (1)</Template>
  <TotalTime>0</TotalTime>
  <Words>2720</Words>
  <Application>Microsoft Office PowerPoint</Application>
  <PresentationFormat>Widescreen</PresentationFormat>
  <Paragraphs>287</Paragraphs>
  <Slides>25</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Gill Sans MT</vt:lpstr>
      <vt:lpstr>Wingdings</vt:lpstr>
      <vt:lpstr>ARM PPT template 2017_Confidential</vt:lpstr>
      <vt:lpstr>Game Graphics</vt:lpstr>
      <vt:lpstr>Module Syllabus</vt:lpstr>
      <vt:lpstr>Graphics: History of Hardware </vt:lpstr>
      <vt:lpstr>Color Cells: Commodore and NES</vt:lpstr>
      <vt:lpstr>NTSC Artefact Coloring:  Apple 2 Computers</vt:lpstr>
      <vt:lpstr>TIA Driven Graphics:  Atari</vt:lpstr>
      <vt:lpstr>Sprites </vt:lpstr>
      <vt:lpstr>2D Images: Characteristics</vt:lpstr>
      <vt:lpstr>Polygons</vt:lpstr>
      <vt:lpstr>2d Images: Textures</vt:lpstr>
      <vt:lpstr>Polygons in Games</vt:lpstr>
      <vt:lpstr>3D Modeling</vt:lpstr>
      <vt:lpstr>Low Polygon Models</vt:lpstr>
      <vt:lpstr>UV Mapping: Overview</vt:lpstr>
      <vt:lpstr>Diffuse Mapping</vt:lpstr>
      <vt:lpstr>Static Lighting: Light Mapping</vt:lpstr>
      <vt:lpstr>Dynamic Lighting: Real-time Lighting</vt:lpstr>
      <vt:lpstr>Lighting: Dynamic versus Static</vt:lpstr>
      <vt:lpstr>Height Mapping</vt:lpstr>
      <vt:lpstr>Normal/Bump/Displacement Mapping</vt:lpstr>
      <vt:lpstr>Alpha Mapping</vt:lpstr>
      <vt:lpstr>Skyboxes in Games</vt:lpstr>
      <vt:lpstr>Cubemaps</vt:lpstr>
      <vt:lpstr>Importance of External Resources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2017-09-28T16:46:04Z</dcterms:created>
  <dcterms:modified xsi:type="dcterms:W3CDTF">2020-05-18T13:31:33Z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vti_description">
    <vt:lpwstr/>
  </property>
  <property fmtid="{D5CDD505-2E9C-101B-9397-08002B2CF9AE}" pid="6" name="WorkflowChangePath">
    <vt:lpwstr>1069b4ef-e6f3-4ad7-8c8e-772136578697,10;</vt:lpwstr>
  </property>
  <property fmtid="{D5CDD505-2E9C-101B-9397-08002B2CF9AE}" pid="7" name="Confidentiality">
    <vt:lpwstr>1;#Confidential|28d1025d-1415-4984-b35e-5b79e7d32b5c</vt:lpwstr>
  </property>
  <property fmtid="{D5CDD505-2E9C-101B-9397-08002B2CF9AE}" pid="8" name="ContentTypeId">
    <vt:lpwstr>0x0101001AB4C7B3E1FC394489A73CF7D7E3C9BF</vt:lpwstr>
  </property>
  <property fmtid="{D5CDD505-2E9C-101B-9397-08002B2CF9AE}" pid="9" name="Calendar Year">
    <vt:lpwstr>7;#2017|58467e81-5d99-44a5-abb5-12a016b65e9e</vt:lpwstr>
  </property>
  <property fmtid="{D5CDD505-2E9C-101B-9397-08002B2CF9AE}" pid="10" name="TaxCatchAll">
    <vt:lpwstr/>
  </property>
  <property fmtid="{D5CDD505-2E9C-101B-9397-08002B2CF9AE}" pid="11" name="TaxKeywordTaxHTField">
    <vt:lpwstr/>
  </property>
  <property fmtid="{D5CDD505-2E9C-101B-9397-08002B2CF9AE}" pid="12" name="ItemRetentionFormula">
    <vt:lpwstr/>
  </property>
  <property fmtid="{D5CDD505-2E9C-101B-9397-08002B2CF9AE}" pid="13" name="_dlc_LastRun">
    <vt:lpwstr>08/15/2015 23:02:11</vt:lpwstr>
  </property>
  <property fmtid="{D5CDD505-2E9C-101B-9397-08002B2CF9AE}" pid="14" name="_dlc_DocIdItemGuid">
    <vt:lpwstr>4ff7fb8e-c1c6-4ffa-a6e2-9443f43164b5</vt:lpwstr>
  </property>
  <property fmtid="{D5CDD505-2E9C-101B-9397-08002B2CF9AE}" pid="15" name="_dlc_ItemStageId">
    <vt:lpwstr>1</vt:lpwstr>
  </property>
  <property fmtid="{D5CDD505-2E9C-101B-9397-08002B2CF9AE}" pid="16" name="j60c3ced31bb40378c6254d49035d966">
    <vt:lpwstr>2015|ee47c3e7-6a69-4f36-9adf-1007c8d399a4</vt:lpwstr>
  </property>
</Properties>
</file>