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72"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75" d="100"/>
          <a:sy n="75" d="100"/>
        </p:scale>
        <p:origin x="194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10/27/2021</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10/27/2021</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418147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EE3D7BF-84FC-40FD-B4AF-1D54C3F88DDE}" type="slidenum">
              <a:rPr lang="en-GB" smtClean="0"/>
              <a:pPr/>
              <a:t>10</a:t>
            </a:fld>
            <a:endParaRPr lang="en-GB"/>
          </a:p>
        </p:txBody>
      </p:sp>
      <p:sp>
        <p:nvSpPr>
          <p:cNvPr id="34819" name="Rectangle 2"/>
          <p:cNvSpPr>
            <a:spLocks noGrp="1" noRot="1" noChangeAspect="1" noChangeArrowheads="1" noTextEdit="1"/>
          </p:cNvSpPr>
          <p:nvPr>
            <p:ph type="sldImg"/>
          </p:nvPr>
        </p:nvSpPr>
        <p:spPr>
          <a:xfrm>
            <a:off x="90488" y="744538"/>
            <a:ext cx="6619875" cy="3724275"/>
          </a:xfrm>
          <a:ln/>
        </p:spPr>
      </p:sp>
      <p:sp>
        <p:nvSpPr>
          <p:cNvPr id="34820" name="Rectangle 3"/>
          <p:cNvSpPr>
            <a:spLocks noGrp="1" noChangeArrowheads="1"/>
          </p:cNvSpPr>
          <p:nvPr>
            <p:ph type="body" idx="1"/>
          </p:nvPr>
        </p:nvSpPr>
        <p:spPr>
          <a:noFill/>
          <a:ln/>
        </p:spPr>
        <p:txBody>
          <a:bodyPr/>
          <a:lstStyle/>
          <a:p>
            <a:r>
              <a:rPr lang="en-GB" b="0" dirty="0"/>
              <a:t>In general,</a:t>
            </a:r>
            <a:r>
              <a:rPr lang="en-GB" b="0" baseline="0" dirty="0"/>
              <a:t> the rendering process usually has three stages: application process, geometry process and pixel process, before it is stored in the framebuffer and displayed on the screen. In hardware, the three stages are known as a three stage pipeline.</a:t>
            </a:r>
          </a:p>
          <a:p>
            <a:endParaRPr lang="en-GB" b="0" baseline="0" dirty="0"/>
          </a:p>
          <a:p>
            <a:pPr marL="0" marR="0" lvl="5" indent="0" algn="l" defTabSz="914400" rtl="0" eaLnBrk="1" fontAlgn="auto" latinLnBrk="0" hangingPunct="1">
              <a:lnSpc>
                <a:spcPct val="100000"/>
              </a:lnSpc>
              <a:spcBef>
                <a:spcPts val="0"/>
              </a:spcBef>
              <a:spcAft>
                <a:spcPts val="0"/>
              </a:spcAft>
              <a:buClrTx/>
              <a:buSzTx/>
              <a:buFontTx/>
              <a:buNone/>
              <a:tabLst/>
              <a:defRPr/>
            </a:pPr>
            <a:r>
              <a:rPr lang="en-GB" b="0" dirty="0"/>
              <a:t>The application process defines what to render, and how to render it, via the graphic</a:t>
            </a:r>
            <a:r>
              <a:rPr lang="en-GB" b="0" baseline="0" dirty="0"/>
              <a:t> API (in this case, </a:t>
            </a:r>
            <a:r>
              <a:rPr lang="en-GB" b="0" dirty="0"/>
              <a:t>OpenGL ES).</a:t>
            </a:r>
            <a:r>
              <a:rPr lang="en-GB" b="0" baseline="0" dirty="0"/>
              <a:t> It </a:t>
            </a:r>
            <a:r>
              <a:rPr lang="en-GB" sz="1800" b="0" baseline="0" dirty="0"/>
              <a:t>h</a:t>
            </a:r>
            <a:r>
              <a:rPr lang="en-GB" sz="1800" b="0" dirty="0"/>
              <a:t>andles input, physics, artificial intelligence updates, and corresponding animation update.</a:t>
            </a:r>
            <a:r>
              <a:rPr lang="en-GB" b="0" baseline="0" dirty="0"/>
              <a:t> For example, it can define:</a:t>
            </a:r>
            <a:endParaRPr lang="en-GB" b="0" dirty="0"/>
          </a:p>
          <a:p>
            <a:pPr lvl="1"/>
            <a:r>
              <a:rPr lang="en-GB" b="0" dirty="0"/>
              <a:t>Lists of vertices describing shape of each object</a:t>
            </a:r>
          </a:p>
          <a:p>
            <a:pPr lvl="1"/>
            <a:r>
              <a:rPr lang="en-GB" b="0" dirty="0"/>
              <a:t>List of indices describing which vertices make up which primitives</a:t>
            </a:r>
          </a:p>
          <a:p>
            <a:pPr lvl="1"/>
            <a:r>
              <a:rPr lang="en-GB" b="0" dirty="0"/>
              <a:t>Configuration of transformation matrices and viewport</a:t>
            </a:r>
          </a:p>
          <a:p>
            <a:pPr lvl="1"/>
            <a:r>
              <a:rPr lang="en-GB" b="0" dirty="0"/>
              <a:t>Description of textures and lighting conditions, etc.</a:t>
            </a:r>
          </a:p>
          <a:p>
            <a:pPr lvl="1"/>
            <a:endParaRPr lang="en-GB" b="0" dirty="0"/>
          </a:p>
          <a:p>
            <a:r>
              <a:rPr lang="en-GB" b="0" dirty="0">
                <a:latin typeface="+mn-lt"/>
              </a:rPr>
              <a:t>Next, the geometry process</a:t>
            </a:r>
            <a:r>
              <a:rPr lang="en-GB" b="0" baseline="0" dirty="0">
                <a:latin typeface="+mn-lt"/>
              </a:rPr>
              <a:t> </a:t>
            </a:r>
            <a:r>
              <a:rPr lang="en-GB" b="0" dirty="0"/>
              <a:t>handles the processing of all of the vertices and </a:t>
            </a:r>
            <a:r>
              <a:rPr lang="en-GB" b="0" dirty="0">
                <a:latin typeface="+mn-lt"/>
              </a:rPr>
              <a:t>primitives.</a:t>
            </a:r>
            <a:r>
              <a:rPr lang="en-GB" b="0" baseline="0" dirty="0">
                <a:latin typeface="+mn-lt"/>
              </a:rPr>
              <a:t> It includes object-space to clip-space conversion and the generation of other application-defined per-vertex data. It p</a:t>
            </a:r>
            <a:r>
              <a:rPr lang="en-GB" b="0" dirty="0">
                <a:latin typeface="+mn-lt"/>
              </a:rPr>
              <a:t>rocesses all vertices in isolation, by applying transformation to positions and calculating additional per vertex data payloads.</a:t>
            </a:r>
          </a:p>
          <a:p>
            <a:endParaRPr lang="en-GB" b="0" dirty="0">
              <a:latin typeface="+mn-lt"/>
            </a:endParaRPr>
          </a:p>
          <a:p>
            <a:pPr marL="0" marR="0" lvl="5" indent="0" algn="l" defTabSz="914400" rtl="0" eaLnBrk="1" fontAlgn="auto" latinLnBrk="0" hangingPunct="1">
              <a:lnSpc>
                <a:spcPct val="100000"/>
              </a:lnSpc>
              <a:spcBef>
                <a:spcPts val="0"/>
              </a:spcBef>
              <a:spcAft>
                <a:spcPts val="0"/>
              </a:spcAft>
              <a:buClrTx/>
              <a:buSzTx/>
              <a:buFontTx/>
              <a:buNone/>
              <a:tabLst/>
              <a:defRPr/>
            </a:pPr>
            <a:r>
              <a:rPr lang="en-GB" b="0" dirty="0"/>
              <a:t>Next, the pixel process stage processes fragments such as </a:t>
            </a:r>
            <a:r>
              <a:rPr lang="en-GB" b="0" dirty="0" err="1"/>
              <a:t>c</a:t>
            </a:r>
            <a:r>
              <a:rPr lang="en-GB" sz="1800" b="0" dirty="0" err="1"/>
              <a:t>oloring</a:t>
            </a:r>
            <a:r>
              <a:rPr lang="en-GB" sz="1800" b="0" dirty="0"/>
              <a:t> of single pixels on screen. Also</a:t>
            </a:r>
            <a:r>
              <a:rPr lang="en-GB" sz="1800" b="0" baseline="0" dirty="0"/>
              <a:t>:</a:t>
            </a:r>
            <a:endParaRPr lang="en-GB" b="0" dirty="0"/>
          </a:p>
          <a:p>
            <a:pPr lvl="1"/>
            <a:r>
              <a:rPr lang="en-GB" b="0" dirty="0"/>
              <a:t>Each primitive is rasterized into pixel coverage.</a:t>
            </a:r>
            <a:endParaRPr lang="en-GB" sz="1000" b="0" dirty="0"/>
          </a:p>
          <a:p>
            <a:pPr lvl="1"/>
            <a:r>
              <a:rPr lang="en-GB" b="0" dirty="0"/>
              <a:t>Pixels which hit a sample point inside the primitive are submitted to the fragment processing stage. </a:t>
            </a:r>
          </a:p>
          <a:p>
            <a:pPr lvl="1"/>
            <a:r>
              <a:rPr lang="en-GB" b="0" dirty="0"/>
              <a:t>A color is produced for each fragment submitted to the shader.</a:t>
            </a:r>
          </a:p>
          <a:p>
            <a:pPr lvl="1"/>
            <a:r>
              <a:rPr lang="en-GB" b="0" dirty="0"/>
              <a:t>Fragments are subject to fragment operations, to test their validity before being written to the framebuffer.</a:t>
            </a:r>
          </a:p>
          <a:p>
            <a:pPr lvl="1"/>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Finally,</a:t>
            </a:r>
            <a:r>
              <a:rPr lang="en-GB" b="0" baseline="0" dirty="0"/>
              <a:t> t</a:t>
            </a:r>
            <a:r>
              <a:rPr lang="en-GB" b="0" dirty="0"/>
              <a:t>he framebuffer stores the output of fragment processing. </a:t>
            </a:r>
          </a:p>
          <a:p>
            <a:pPr lvl="0"/>
            <a:endParaRPr lang="en-GB" b="0" dirty="0"/>
          </a:p>
          <a:p>
            <a:pPr eaLnBrk="1" hangingPunct="1"/>
            <a:endParaRPr lang="en-GB" dirty="0"/>
          </a:p>
        </p:txBody>
      </p:sp>
    </p:spTree>
    <p:extLst>
      <p:ext uri="{BB962C8B-B14F-4D97-AF65-F5344CB8AC3E}">
        <p14:creationId xmlns:p14="http://schemas.microsoft.com/office/powerpoint/2010/main" val="247523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fontScale="40000" lnSpcReduction="20000"/>
          </a:bodyPr>
          <a:lstStyle/>
          <a:p>
            <a:r>
              <a:rPr lang="en-GB" dirty="0"/>
              <a:t>This slide is a more complete (although still high level) view of the </a:t>
            </a:r>
            <a:r>
              <a:rPr lang="en-GB" baseline="0" dirty="0"/>
              <a:t>OpenGL ES 1.1 and OpenGL ES 2.0 graphics pipelines, although they differ in relation to the information in the blue boxes (GL ES1.1 is based around fixed-function blocks, whereas GL ES2.0 is based around programmable </a:t>
            </a:r>
            <a:r>
              <a:rPr lang="en-GB" baseline="0" dirty="0" err="1"/>
              <a:t>shaders</a:t>
            </a:r>
            <a:r>
              <a:rPr lang="en-GB" baseline="0" dirty="0"/>
              <a:t>).</a:t>
            </a:r>
          </a:p>
          <a:p>
            <a:endParaRPr lang="en-GB" baseline="0" dirty="0"/>
          </a:p>
          <a:p>
            <a:r>
              <a:rPr lang="en-GB" b="0" baseline="0" dirty="0"/>
              <a:t>The Orange blocks are programmable stages in OpenGL ES 2.0, the green blocks are fixed functions, although often configurable (on/off/mode select), and the blue blocks show the outputs of the render.</a:t>
            </a:r>
          </a:p>
          <a:p>
            <a:endParaRPr lang="en-GB" b="0" baseline="0" dirty="0"/>
          </a:p>
          <a:p>
            <a:r>
              <a:rPr lang="en-GB" b="0" baseline="0" dirty="0"/>
              <a:t>The Geometry Processing block operates on each vertex and translates it from model-space coordinates into eye-space coordinate. </a:t>
            </a:r>
          </a:p>
          <a:p>
            <a:endParaRPr lang="en-GB" b="0" baseline="0" dirty="0"/>
          </a:p>
          <a:p>
            <a:r>
              <a:rPr lang="en-GB" b="0" baseline="0" dirty="0"/>
              <a:t>The Primitive Assembly block takes groups of vertices and converts them into primitives: points, lines and triangles in the case of OpenGL ES. This stage also determines which primitives are visible, discarding primitives which are outside the viewing frustum or single-sided and facing away from the view-port.</a:t>
            </a:r>
          </a:p>
          <a:p>
            <a:pPr defTabSz="879378">
              <a:defRPr/>
            </a:pPr>
            <a:endParaRPr lang="en-GB" b="0" baseline="0" dirty="0"/>
          </a:p>
          <a:p>
            <a:pPr defTabSz="879378">
              <a:defRPr/>
            </a:pPr>
            <a:r>
              <a:rPr lang="en-GB" b="0" baseline="0" dirty="0"/>
              <a:t>The Rasterizer block converts each primitive into a group of pixels (known as fragments because each pixel is only a fragment of the whole primitive raster).</a:t>
            </a:r>
          </a:p>
          <a:p>
            <a:pPr defTabSz="879378">
              <a:defRPr/>
            </a:pPr>
            <a:endParaRPr lang="en-GB" b="0" baseline="0" dirty="0"/>
          </a:p>
          <a:p>
            <a:pPr defTabSz="879378">
              <a:defRPr/>
            </a:pPr>
            <a:r>
              <a:rPr lang="en-GB" b="0" baseline="0" dirty="0"/>
              <a:t>The Fragment Processing block calculates each fragment’s color and depth (distance from camera), and decides whether it should have been drawn or not.</a:t>
            </a:r>
          </a:p>
          <a:p>
            <a:pPr defTabSz="879378">
              <a:buFont typeface="Arial" charset="0"/>
              <a:buNone/>
              <a:defRPr/>
            </a:pPr>
            <a:endParaRPr lang="en-GB" b="0" baseline="0" dirty="0"/>
          </a:p>
          <a:p>
            <a:pPr defTabSz="879378">
              <a:buFont typeface="Arial" charset="0"/>
              <a:buNone/>
              <a:defRPr/>
            </a:pPr>
            <a:r>
              <a:rPr lang="en-GB" b="0" baseline="0" dirty="0"/>
              <a:t>The Fragment Operations block performs a standard set of operations on each fragment: </a:t>
            </a:r>
          </a:p>
          <a:p>
            <a:pPr defTabSz="879378">
              <a:buFont typeface="Arial" charset="0"/>
              <a:buNone/>
              <a:defRPr/>
            </a:pPr>
            <a:r>
              <a:rPr lang="en-GB" b="0" baseline="0" dirty="0"/>
              <a:t>	Pixel ownership: Does this program own this pixel? If not it is discarded and not drawn</a:t>
            </a:r>
          </a:p>
          <a:p>
            <a:pPr defTabSz="879378">
              <a:buFont typeface="Arial" charset="0"/>
              <a:buNone/>
              <a:defRPr/>
            </a:pPr>
            <a:r>
              <a:rPr lang="en-GB" b="0" baseline="0" dirty="0"/>
              <a:t>	Scissor test</a:t>
            </a:r>
          </a:p>
          <a:p>
            <a:pPr defTabSz="879378">
              <a:buFont typeface="Arial" charset="0"/>
              <a:buNone/>
              <a:defRPr/>
            </a:pPr>
            <a:r>
              <a:rPr lang="en-GB" b="0" baseline="0" dirty="0"/>
              <a:t>	Stencil test</a:t>
            </a:r>
          </a:p>
          <a:p>
            <a:pPr defTabSz="879378">
              <a:buFont typeface="Arial" charset="0"/>
              <a:buNone/>
              <a:defRPr/>
            </a:pPr>
            <a:r>
              <a:rPr lang="en-GB" b="0" baseline="0" dirty="0"/>
              <a:t>	Depth test: Is this pixel visible based on stencil and what we have drawn already?</a:t>
            </a:r>
          </a:p>
          <a:p>
            <a:pPr defTabSz="879378">
              <a:buFont typeface="Arial" charset="0"/>
              <a:buNone/>
              <a:defRPr/>
            </a:pPr>
            <a:r>
              <a:rPr lang="en-GB" b="0" baseline="0" dirty="0"/>
              <a:t>	Blending for partially transparent pixels</a:t>
            </a:r>
          </a:p>
          <a:p>
            <a:pPr defTabSz="879378">
              <a:buFont typeface="Arial" charset="0"/>
              <a:buNone/>
              <a:defRPr/>
            </a:pPr>
            <a:r>
              <a:rPr lang="en-GB" b="0" baseline="0" dirty="0"/>
              <a:t>	Dithering to hide rendering artefacts on low color-depth displays</a:t>
            </a:r>
          </a:p>
          <a:p>
            <a:pPr defTabSz="879378">
              <a:buFont typeface="Arial" charset="0"/>
              <a:buChar char="•"/>
              <a:defRPr/>
            </a:pPr>
            <a:endParaRPr lang="en-GB" b="0" baseline="0" dirty="0"/>
          </a:p>
          <a:p>
            <a:pPr defTabSz="879378">
              <a:defRPr/>
            </a:pPr>
            <a:r>
              <a:rPr lang="en-GB" b="0" baseline="0" dirty="0"/>
              <a:t>Color Value is the value written into the Color Buffer output display color for this fragment.</a:t>
            </a:r>
          </a:p>
          <a:p>
            <a:pPr defTabSz="879378">
              <a:defRPr/>
            </a:pPr>
            <a:endParaRPr lang="en-GB" b="0" baseline="0" dirty="0"/>
          </a:p>
          <a:p>
            <a:pPr defTabSz="879378">
              <a:defRPr/>
            </a:pPr>
            <a:r>
              <a:rPr lang="en-GB" b="0" baseline="0" dirty="0"/>
              <a:t>Depth Value (also the Z-value) is the value written into the Depth Buffer (the distance from the viewer).  This value is used to discard pixels that are further away from the viewer than the current pixel.</a:t>
            </a:r>
          </a:p>
          <a:p>
            <a:pPr defTabSz="879378">
              <a:defRPr/>
            </a:pPr>
            <a:endParaRPr lang="en-GB" b="0" baseline="0" dirty="0"/>
          </a:p>
          <a:p>
            <a:pPr defTabSz="879378">
              <a:defRPr/>
            </a:pPr>
            <a:r>
              <a:rPr lang="en-GB" b="0" baseline="0" dirty="0"/>
              <a:t>Stencil Value is the updated stencil value which is written back into the Stencil Buffer. This is used to allow per-pixel stencil testing.</a:t>
            </a:r>
          </a:p>
          <a:p>
            <a:pPr defTabSz="879378">
              <a:defRPr/>
            </a:pPr>
            <a:endParaRPr lang="en-GB" b="0" baseline="0" dirty="0"/>
          </a:p>
          <a:p>
            <a:pPr defTabSz="879378">
              <a:defRPr/>
            </a:pPr>
            <a:r>
              <a:rPr lang="en-GB" b="0" baseline="0" dirty="0"/>
              <a:t>The Application can control which of the output values are actually written, or it can choose to discard the fragment entirely.</a:t>
            </a:r>
          </a:p>
          <a:p>
            <a:endParaRPr lang="en-GB" b="0" baseline="0" dirty="0"/>
          </a:p>
          <a:p>
            <a:r>
              <a:rPr lang="en-GB" b="0" baseline="0" dirty="0"/>
              <a:t>This pipeline is similar to early desktop pipelines (OpenGL 2, DirectX 9).  However, the latest version of the desktop OpenGL (v4) and DirectX (v11) have five programmable stages rather than the two found here.</a:t>
            </a:r>
          </a:p>
          <a:p>
            <a:endParaRPr lang="en-GB" b="0" baseline="0" dirty="0"/>
          </a:p>
          <a:p>
            <a:r>
              <a:rPr lang="en-GB" b="0" baseline="0" dirty="0"/>
              <a:t>Note that this is the idealized pipeline as described by the Open GL standard.  In reality, we try and move as many of the fixed function fragment operations, such as scissor testing and an early depth-test, before the Fragment Processing block</a:t>
            </a:r>
            <a:r>
              <a:rPr lang="en-GB" baseline="0" dirty="0"/>
              <a:t>. This is to throw out pixels which are not visible, before we spending valuable Fragment Processing resources on them.</a:t>
            </a:r>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11</a:t>
            </a:fld>
            <a:endParaRPr lang="en-GB"/>
          </a:p>
        </p:txBody>
      </p:sp>
    </p:spTree>
    <p:extLst>
      <p:ext uri="{BB962C8B-B14F-4D97-AF65-F5344CB8AC3E}">
        <p14:creationId xmlns:p14="http://schemas.microsoft.com/office/powerpoint/2010/main" val="115095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a:t>
            </a:r>
            <a:r>
              <a:rPr lang="en-GB" baseline="0" dirty="0"/>
              <a:t> illustrates the overall rendering process, with the object generated at each stage.</a:t>
            </a:r>
          </a:p>
          <a:p>
            <a:endParaRPr lang="en-GB" baseline="0" dirty="0"/>
          </a:p>
          <a:p>
            <a:r>
              <a:rPr lang="en-GB" baseline="0" dirty="0"/>
              <a:t>In OpenGL ES 2.0, the vertex shader and fragment shader are the only two stages that are programmable, whereas the rest are fixed processing.</a:t>
            </a:r>
          </a:p>
          <a:p>
            <a:endParaRPr lang="en-GB" baseline="0" dirty="0"/>
          </a:p>
          <a:p>
            <a:r>
              <a:rPr lang="en-GB" baseline="0" dirty="0"/>
              <a:t>As the OpenGL ES API defines the rendering pipeline, the graphic processing unit (GPU) has to be designed to implement such a pipeline in its hardware architecture. </a:t>
            </a:r>
          </a:p>
          <a:p>
            <a:endParaRPr lang="en-GB" baseline="0" dirty="0"/>
          </a:p>
          <a:p>
            <a:endParaRPr lang="en-GB" dirty="0"/>
          </a:p>
          <a:p>
            <a:endParaRPr lang="en-GB" dirty="0"/>
          </a:p>
          <a:p>
            <a:r>
              <a:rPr lang="en-GB" dirty="0"/>
              <a:t>Pic</a:t>
            </a:r>
            <a:r>
              <a:rPr lang="en-GB" baseline="0" dirty="0"/>
              <a:t>ture credits: </a:t>
            </a:r>
          </a:p>
          <a:p>
            <a:r>
              <a:rPr lang="en-GB" dirty="0"/>
              <a:t>https://en.wikipedia.org/wiki/Polygon_mesh#/media/File:Dolphin_triangle_mesh.png </a:t>
            </a:r>
          </a:p>
          <a:p>
            <a:r>
              <a:rPr lang="en-GB" dirty="0"/>
              <a:t>https://en.wikipedia.org/wiki/Dolphin#/media/File:Comdolph.jpg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421535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begin the process with the CPU sending the GPU a 3D mesh (geometry data) which is made up of a number of vertices. The vertex shader receives this information (e.g. the location of the vertex in xyz format) and assembles it into primitives (triangles). We then have a stage which is technically in the vertex processing process: tessellation. Tessellation divides the primitives into smaller primitives. This is done in three sub-stages: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Tessellation Control Shader – How much tessellation (division of a patch) occurs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Tessellation Primitive Generator – Generates smaller primitives based on the patch selected and the value determined by the TCS (Tessellation Control Shader)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Tessellation Evaluation Shader – Computes the vertex values of the tessellated patch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data is then passed on to the next process.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vertex is typically a point in 2D or 3D space that is part of a group of vertices making up a model/shape.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vertex shader is a </a:t>
            </a:r>
            <a:r>
              <a:rPr lang="en-US" sz="1200" kern="1200" baseline="0" dirty="0">
                <a:solidFill>
                  <a:schemeClr val="tx1"/>
                </a:solidFill>
                <a:effectLst/>
                <a:latin typeface="+mn-lt"/>
                <a:ea typeface="+mn-ea"/>
                <a:cs typeface="+mn-cs"/>
              </a:rPr>
              <a:t>stage in the OpenGL ES pipeline and typically takes vertex attribute data as input. </a:t>
            </a:r>
            <a:r>
              <a:rPr lang="en-US" sz="1200" kern="1200" dirty="0">
                <a:solidFill>
                  <a:schemeClr val="tx1"/>
                </a:solidFill>
                <a:effectLst/>
                <a:latin typeface="+mn-lt"/>
                <a:ea typeface="+mn-ea"/>
                <a:cs typeface="+mn-cs"/>
              </a:rPr>
              <a:t>The code that is stored in a vertex shader will be run for however many vertices there are. For example, drawing a triangle, which has three vertices, will cause the shader to run three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Generally, the only job that the vertex shader needs to carry out is outputting the final position of the current vertex.</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dirty="0"/>
          </a:p>
        </p:txBody>
      </p:sp>
    </p:spTree>
    <p:extLst>
      <p:ext uri="{BB962C8B-B14F-4D97-AF65-F5344CB8AC3E}">
        <p14:creationId xmlns:p14="http://schemas.microsoft.com/office/powerpoint/2010/main" val="1592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simple example manually sets</a:t>
            </a:r>
            <a:r>
              <a:rPr lang="en-GB" baseline="0" dirty="0"/>
              <a:t> </a:t>
            </a:r>
            <a:r>
              <a:rPr lang="en-GB" dirty="0"/>
              <a:t>the position of each vertex to (0, 0, 0, 1).</a:t>
            </a:r>
            <a:r>
              <a:rPr lang="en-GB" baseline="0" dirty="0"/>
              <a:t>  (The fourth value, in this case 1, refers to the alpha value.) </a:t>
            </a:r>
            <a:r>
              <a:rPr lang="en-GB" dirty="0"/>
              <a:t>Normally, data (coordinates/vertices of shapes) would be passed in that represents the positions for each vertex. This is handled using vertex attributes.</a:t>
            </a:r>
            <a:r>
              <a:rPr lang="en-GB" baseline="0" dirty="0"/>
              <a:t> </a:t>
            </a:r>
            <a:r>
              <a:rPr lang="en-GB" dirty="0"/>
              <a:t>The “#version 100” tells OpenGL ES that we are using version 1 of the OpenGL ES shader language.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dirty="0"/>
          </a:p>
        </p:txBody>
      </p:sp>
    </p:spTree>
    <p:extLst>
      <p:ext uri="{BB962C8B-B14F-4D97-AF65-F5344CB8AC3E}">
        <p14:creationId xmlns:p14="http://schemas.microsoft.com/office/powerpoint/2010/main" val="209953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typically pass data</a:t>
            </a:r>
            <a:r>
              <a:rPr lang="en-GB" baseline="0" dirty="0"/>
              <a:t> to the shaders via an array. To pass the coordinates of a triangle, we would set up an array to hold that data, as seen in the first line of code.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Once we have created the array, we need to associate the data with a particular input of the shader. To do this, we need the inputs location in the shader. This can only be done after the program is linked, and is done using the “</a:t>
            </a:r>
            <a:r>
              <a:rPr lang="en-GB" dirty="0" err="1"/>
              <a:t>glGetAttribLocation</a:t>
            </a:r>
            <a:r>
              <a:rPr lang="en-GB" dirty="0"/>
              <a:t>” function and the parameter “position”.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Finally, we tell OpenGL</a:t>
            </a:r>
            <a:r>
              <a:rPr lang="en-GB" baseline="0" dirty="0"/>
              <a:t> ES to use the positions array as the input using the “</a:t>
            </a:r>
            <a:r>
              <a:rPr lang="en-GB" baseline="0" dirty="0" err="1"/>
              <a:t>glVertexAttribPointer</a:t>
            </a:r>
            <a:r>
              <a:rPr lang="en-GB" baseline="0" dirty="0"/>
              <a:t>” function. This uses the array of data as a parameter and the position location from the previous line.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dirty="0"/>
          </a:p>
        </p:txBody>
      </p:sp>
    </p:spTree>
    <p:extLst>
      <p:ext uri="{BB962C8B-B14F-4D97-AF65-F5344CB8AC3E}">
        <p14:creationId xmlns:p14="http://schemas.microsoft.com/office/powerpoint/2010/main" val="193716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set</a:t>
            </a:r>
            <a:r>
              <a:rPr lang="en-GB" baseline="0" dirty="0"/>
              <a:t> the </a:t>
            </a:r>
            <a:r>
              <a:rPr lang="en-GB" baseline="0" dirty="0" err="1"/>
              <a:t>gl_Position</a:t>
            </a:r>
            <a:r>
              <a:rPr lang="en-GB" baseline="0" dirty="0"/>
              <a:t> in the vertex shader to the data that we have passed in, which in this example is the attribute “position”. This sets the final position of the current vertex.</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dirty="0"/>
          </a:p>
        </p:txBody>
      </p:sp>
    </p:spTree>
    <p:extLst>
      <p:ext uri="{BB962C8B-B14F-4D97-AF65-F5344CB8AC3E}">
        <p14:creationId xmlns:p14="http://schemas.microsoft.com/office/powerpoint/2010/main" val="2071986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We can use the same techniques to pass in any data we want to be different per vertex. If we want to have a color associated with each vertex, we can do that too,</a:t>
            </a:r>
            <a:r>
              <a:rPr lang="en-GB" baseline="0" dirty="0"/>
              <a:t> as seen in this example.</a:t>
            </a:r>
            <a:endParaRPr lang="en-GB" dirty="0"/>
          </a:p>
          <a:p>
            <a:endParaRPr lang="en-GB" dirty="0"/>
          </a:p>
          <a:p>
            <a:r>
              <a:rPr lang="en-GB" dirty="0"/>
              <a:t>The first line creates a</a:t>
            </a:r>
            <a:r>
              <a:rPr lang="en-GB" baseline="0" dirty="0"/>
              <a:t> C array that will act as the colors for each vertex. We then get the inputs location in the shader, so that we can associate the data with it. Finally, we tell OpenGL ES to use the array as the input data.</a:t>
            </a:r>
          </a:p>
          <a:p>
            <a:endParaRPr lang="en-GB" baseline="0" dirty="0"/>
          </a:p>
          <a:p>
            <a:r>
              <a:rPr lang="en-GB" baseline="0" dirty="0"/>
              <a:t>The rest of the code is what we have seen before.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dirty="0"/>
          </a:p>
        </p:txBody>
      </p:sp>
    </p:spTree>
    <p:extLst>
      <p:ext uri="{BB962C8B-B14F-4D97-AF65-F5344CB8AC3E}">
        <p14:creationId xmlns:p14="http://schemas.microsoft.com/office/powerpoint/2010/main" val="130110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Are you wondering about the use of a color attribute in a shader that simply sets the position of a vertex?  Note that arbitrary outputs can be created from a vertex shader and interpolated across the shape we are drawing. These are known as varyings.</a:t>
            </a:r>
          </a:p>
          <a:p>
            <a:endParaRPr lang="en-GB" dirty="0"/>
          </a:p>
          <a:p>
            <a:r>
              <a:rPr lang="en-GB" dirty="0"/>
              <a:t>The varyings we output must exactly match the varyings we specify as inputs to the fragment shader.</a:t>
            </a:r>
          </a:p>
          <a:p>
            <a:endParaRPr lang="en-GB" dirty="0"/>
          </a:p>
          <a:p>
            <a:r>
              <a:rPr lang="en-GB" dirty="0"/>
              <a:t>As seen here, the varyings enable assignment of color</a:t>
            </a:r>
            <a:r>
              <a:rPr lang="en-GB" baseline="0" dirty="0"/>
              <a:t> attribute data that was input to the interpolated color.</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dirty="0"/>
          </a:p>
        </p:txBody>
      </p:sp>
    </p:spTree>
    <p:extLst>
      <p:ext uri="{BB962C8B-B14F-4D97-AF65-F5344CB8AC3E}">
        <p14:creationId xmlns:p14="http://schemas.microsoft.com/office/powerpoint/2010/main" val="500677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Uniforms get their name from the fact that they do</a:t>
            </a:r>
            <a:r>
              <a:rPr lang="en-GB" baseline="0" dirty="0"/>
              <a:t> not differ from one execution of a shader program to another (in a rendering call).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For this type of data, we have shader uniforms. These are similar to declaring attributes, although you only set one set of values.</a:t>
            </a:r>
            <a:r>
              <a:rPr lang="en-GB" baseline="0" dirty="0"/>
              <a:t> </a:t>
            </a:r>
            <a:r>
              <a:rPr lang="en-GB" dirty="0"/>
              <a:t>This is commonly used with a transformation matrix which positions you vertices in a scene. You need the same matrix for each vertex, so that they all get transformed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dirty="0"/>
          </a:p>
        </p:txBody>
      </p:sp>
    </p:spTree>
    <p:extLst>
      <p:ext uri="{BB962C8B-B14F-4D97-AF65-F5344CB8AC3E}">
        <p14:creationId xmlns:p14="http://schemas.microsoft.com/office/powerpoint/2010/main" val="311446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dirty="0"/>
          </a:p>
        </p:txBody>
      </p:sp>
    </p:spTree>
    <p:extLst>
      <p:ext uri="{BB962C8B-B14F-4D97-AF65-F5344CB8AC3E}">
        <p14:creationId xmlns:p14="http://schemas.microsoft.com/office/powerpoint/2010/main" val="4122322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triangles are then transformed from object space into world space (or eye space). We also need to create a viewport in which the triangles outside of the near and far clip plant get clipped, and the remaining triangles are projected onto the 2D screen space.</a:t>
            </a:r>
          </a:p>
          <a:p>
            <a:endParaRPr lang="en-GB" dirty="0"/>
          </a:p>
          <a:p>
            <a:r>
              <a:rPr lang="en-GB" dirty="0"/>
              <a:t>Clipping means that primitives</a:t>
            </a:r>
            <a:r>
              <a:rPr lang="en-GB" baseline="0" dirty="0"/>
              <a:t> that lie outside the boundary of the viewport are removed and only the primitives inside the view are taken into account.</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dirty="0"/>
          </a:p>
        </p:txBody>
      </p:sp>
    </p:spTree>
    <p:extLst>
      <p:ext uri="{BB962C8B-B14F-4D97-AF65-F5344CB8AC3E}">
        <p14:creationId xmlns:p14="http://schemas.microsoft.com/office/powerpoint/2010/main" val="338531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Since modern display technologies are raster based (i.e., they only display colored points), we need a way to turn the concept of points/triangles into actual points on the screen.</a:t>
            </a:r>
            <a:r>
              <a:rPr lang="en-GB" baseline="0" dirty="0"/>
              <a:t> </a:t>
            </a:r>
            <a:r>
              <a:rPr lang="en-GB" dirty="0"/>
              <a:t>The rasterization</a:t>
            </a:r>
            <a:r>
              <a:rPr lang="en-GB" baseline="0" dirty="0"/>
              <a:t> step in the pipeline does this for us, by working our which primitives cover which points and then generating fragment jobs for those points. </a:t>
            </a:r>
            <a:r>
              <a:rPr lang="en-GB" dirty="0"/>
              <a:t>When it generates the fragment job, it calculates the interpolated values for our varyings. This</a:t>
            </a:r>
            <a:r>
              <a:rPr lang="en-GB" baseline="0" dirty="0"/>
              <a:t> is</a:t>
            </a:r>
            <a:r>
              <a:rPr lang="en-GB" dirty="0"/>
              <a:t> done using barycentric coordinates (which is  beyond </a:t>
            </a:r>
            <a:r>
              <a:rPr lang="en-GB" baseline="0" dirty="0"/>
              <a:t>the scope of this course). After rasterization, we move from geometry processing to pixel processing.</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dirty="0"/>
          </a:p>
        </p:txBody>
      </p:sp>
    </p:spTree>
    <p:extLst>
      <p:ext uri="{BB962C8B-B14F-4D97-AF65-F5344CB8AC3E}">
        <p14:creationId xmlns:p14="http://schemas.microsoft.com/office/powerpoint/2010/main" val="971891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fragment shader is a </a:t>
            </a:r>
            <a:r>
              <a:rPr lang="en-US" sz="1200" kern="1200" baseline="0" dirty="0">
                <a:solidFill>
                  <a:schemeClr val="tx1"/>
                </a:solidFill>
                <a:effectLst/>
                <a:latin typeface="+mn-lt"/>
                <a:ea typeface="+mn-ea"/>
                <a:cs typeface="+mn-cs"/>
              </a:rPr>
              <a:t>stage in the OpenGL ES pipeline which will process a fragment, piped by the rasterizer, into a set of colors and a depth value. As</a:t>
            </a:r>
            <a:r>
              <a:rPr lang="en-US" sz="1200" kern="1200" dirty="0">
                <a:solidFill>
                  <a:schemeClr val="tx1"/>
                </a:solidFill>
                <a:effectLst/>
                <a:latin typeface="+mn-lt"/>
                <a:ea typeface="+mn-ea"/>
                <a:cs typeface="+mn-cs"/>
              </a:rPr>
              <a:t> the vertex shader is run once for every vertex, the fragment shader is run once every fragment (pixel) that is piped by the rasterizer. The main goal of the fragment shader is to output a color for each fragment.</a:t>
            </a:r>
            <a:r>
              <a:rPr lang="en-US" sz="1200" kern="1200" baseline="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dirty="0"/>
          </a:p>
        </p:txBody>
      </p:sp>
    </p:spTree>
    <p:extLst>
      <p:ext uri="{BB962C8B-B14F-4D97-AF65-F5344CB8AC3E}">
        <p14:creationId xmlns:p14="http://schemas.microsoft.com/office/powerpoint/2010/main" val="2844333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a simple example of a fragment shader.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dirty="0"/>
          </a:p>
        </p:txBody>
      </p:sp>
    </p:spTree>
    <p:extLst>
      <p:ext uri="{BB962C8B-B14F-4D97-AF65-F5344CB8AC3E}">
        <p14:creationId xmlns:p14="http://schemas.microsoft.com/office/powerpoint/2010/main" val="143011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more common use of the fragment shader</a:t>
            </a:r>
            <a:r>
              <a:rPr lang="en-GB" baseline="0" dirty="0"/>
              <a:t> than the previously simple example. Here, we pass some interpolated colors from the vertex shader, so we can use them to set the final fragment color.</a:t>
            </a:r>
          </a:p>
          <a:p>
            <a:endParaRPr lang="en-GB" baseline="0" dirty="0"/>
          </a:p>
          <a:p>
            <a:r>
              <a:rPr lang="en-GB" baseline="0" dirty="0"/>
              <a:t>Floating point values in fragment shaders must have a precision set. This can be done globally (as seen in this example) or per variable.</a:t>
            </a:r>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dirty="0"/>
          </a:p>
        </p:txBody>
      </p:sp>
    </p:spTree>
    <p:extLst>
      <p:ext uri="{BB962C8B-B14F-4D97-AF65-F5344CB8AC3E}">
        <p14:creationId xmlns:p14="http://schemas.microsoft.com/office/powerpoint/2010/main" val="80750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is one more type of data that we might need: per-fragment data that is not interpolated from per-vertex data.</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For example, putting an image on a triangle using uniforms would not work, as we usually don’t have enough memory to store all the pixels in an image. This would also be very messy and slow performance while the GPU attempts </a:t>
            </a:r>
            <a:r>
              <a:rPr lang="en-GB" baseline="0" dirty="0"/>
              <a:t>to access the data. V</a:t>
            </a:r>
            <a:r>
              <a:rPr lang="en-GB" dirty="0"/>
              <a:t>aryings or attributes won’t work either, as they are per-vertex and are interpolated so not suitable for</a:t>
            </a:r>
            <a:r>
              <a:rPr lang="en-GB" baseline="0" dirty="0"/>
              <a:t> an image</a:t>
            </a:r>
            <a:r>
              <a:rPr lang="en-GB" dirty="0"/>
              <a:t>. OpenGL has this covered, and provides the ability to use textures.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Textures allow us to specify arbitrary arrays of data which can be accessed in the fragment shader.</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dirty="0"/>
          </a:p>
        </p:txBody>
      </p:sp>
    </p:spTree>
    <p:extLst>
      <p:ext uri="{BB962C8B-B14F-4D97-AF65-F5344CB8AC3E}">
        <p14:creationId xmlns:p14="http://schemas.microsoft.com/office/powerpoint/2010/main" val="2526072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use an attribute to specify where in the image each vertex maps, the rasterizer will interpolate the coordinates for us, in order to provide</a:t>
            </a:r>
            <a:r>
              <a:rPr lang="en-GB" baseline="0" dirty="0"/>
              <a:t> </a:t>
            </a:r>
            <a:r>
              <a:rPr lang="en-GB" dirty="0"/>
              <a:t>a per-fragment varying. This coordinate can then be used to look up the correct point in the image. This is done using a texture sampler.</a:t>
            </a:r>
          </a:p>
        </p:txBody>
      </p:sp>
      <p:sp>
        <p:nvSpPr>
          <p:cNvPr id="4" name="Slide Number Placeholder 3"/>
          <p:cNvSpPr>
            <a:spLocks noGrp="1"/>
          </p:cNvSpPr>
          <p:nvPr>
            <p:ph type="sldNum" sz="quarter" idx="10"/>
          </p:nvPr>
        </p:nvSpPr>
        <p:spPr/>
        <p:txBody>
          <a:bodyPr/>
          <a:lstStyle/>
          <a:p>
            <a:fld id="{7E30B4F9-F56B-4B1F-A7F6-68D0E6BDFCA5}" type="slidenum">
              <a:rPr lang="en-GB" smtClean="0"/>
              <a:t>26</a:t>
            </a:fld>
            <a:endParaRPr lang="en-GB" dirty="0"/>
          </a:p>
        </p:txBody>
      </p:sp>
    </p:spTree>
    <p:extLst>
      <p:ext uri="{BB962C8B-B14F-4D97-AF65-F5344CB8AC3E}">
        <p14:creationId xmlns:p14="http://schemas.microsoft.com/office/powerpoint/2010/main" val="2868876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FF0000"/>
                </a:solidFill>
              </a:rPr>
              <a:t>This example shows a v</a:t>
            </a:r>
            <a:r>
              <a:rPr lang="en-GB" sz="1200" dirty="0">
                <a:solidFill>
                  <a:srgbClr val="FF0000"/>
                </a:solidFill>
              </a:rPr>
              <a:t>ertex shader that takes a per-vertex texture coordinate and interpolates it for the fragment shader.</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27</a:t>
            </a:fld>
            <a:endParaRPr lang="en-GB" dirty="0"/>
          </a:p>
        </p:txBody>
      </p:sp>
    </p:spTree>
    <p:extLst>
      <p:ext uri="{BB962C8B-B14F-4D97-AF65-F5344CB8AC3E}">
        <p14:creationId xmlns:p14="http://schemas.microsoft.com/office/powerpoint/2010/main" val="1266027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28</a:t>
            </a:fld>
            <a:endParaRPr lang="en-US" altLang="en-US" dirty="0"/>
          </a:p>
        </p:txBody>
      </p:sp>
    </p:spTree>
    <p:extLst>
      <p:ext uri="{BB962C8B-B14F-4D97-AF65-F5344CB8AC3E}">
        <p14:creationId xmlns:p14="http://schemas.microsoft.com/office/powerpoint/2010/main" val="4073841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This example shows a fragment shader that looks inside a texture using interpolated texture coordinates.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29</a:t>
            </a:fld>
            <a:endParaRPr lang="en-GB" dirty="0"/>
          </a:p>
        </p:txBody>
      </p:sp>
    </p:spTree>
    <p:extLst>
      <p:ext uri="{BB962C8B-B14F-4D97-AF65-F5344CB8AC3E}">
        <p14:creationId xmlns:p14="http://schemas.microsoft.com/office/powerpoint/2010/main" val="11241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in the previous module, there is a significant difference between OpenGL ES 1.x and 2.x.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OpenGL ES 1.x provides a fixed graphics pipeline, while</a:t>
            </a:r>
            <a:r>
              <a:rPr lang="en-GB" sz="1200" kern="1200" baseline="0" dirty="0">
                <a:solidFill>
                  <a:schemeClr val="tx1"/>
                </a:solidFill>
                <a:effectLst/>
                <a:latin typeface="+mn-lt"/>
                <a:ea typeface="+mn-ea"/>
                <a:cs typeface="+mn-cs"/>
              </a:rPr>
              <a:t> OpenGL ES 2.x allows the developer to program their own </a:t>
            </a:r>
            <a:r>
              <a:rPr lang="en-GB" sz="1200" kern="1200" baseline="0" dirty="0" err="1">
                <a:solidFill>
                  <a:schemeClr val="tx1"/>
                </a:solidFill>
                <a:effectLst/>
                <a:latin typeface="+mn-lt"/>
                <a:ea typeface="+mn-ea"/>
                <a:cs typeface="+mn-cs"/>
              </a:rPr>
              <a:t>shaders</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look in</a:t>
            </a:r>
            <a:r>
              <a:rPr lang="en-US" sz="1200" kern="1200" baseline="0" dirty="0">
                <a:solidFill>
                  <a:schemeClr val="tx1"/>
                </a:solidFill>
                <a:effectLst/>
                <a:latin typeface="+mn-lt"/>
                <a:ea typeface="+mn-ea"/>
                <a:cs typeface="+mn-cs"/>
              </a:rPr>
              <a:t> more depth at this difference, what shaders are, and what we are able to do with them.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dirty="0"/>
          </a:p>
        </p:txBody>
      </p:sp>
    </p:spTree>
    <p:extLst>
      <p:ext uri="{BB962C8B-B14F-4D97-AF65-F5344CB8AC3E}">
        <p14:creationId xmlns:p14="http://schemas.microsoft.com/office/powerpoint/2010/main" val="2084574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For the testing and blending stage, a number of tests are initially carried out.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These tests may include scissor, stencil and depth tests.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Once these tests have been carried out, OpenGL ES can resort to blending. This is the process in which  each color in the fragment is blended with the corresponding pixel color in the buffer that the fragment is due to be written 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colored pixels generated from all the primitives are then mixed and merged together. This is known as tested and blended.</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30</a:t>
            </a:fld>
            <a:endParaRPr lang="en-GB" dirty="0"/>
          </a:p>
        </p:txBody>
      </p:sp>
    </p:spTree>
    <p:extLst>
      <p:ext uri="{BB962C8B-B14F-4D97-AF65-F5344CB8AC3E}">
        <p14:creationId xmlns:p14="http://schemas.microsoft.com/office/powerpoint/2010/main" val="2159901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31</a:t>
            </a:fld>
            <a:endParaRPr lang="en-US" altLang="en-US" dirty="0"/>
          </a:p>
        </p:txBody>
      </p:sp>
    </p:spTree>
    <p:extLst>
      <p:ext uri="{BB962C8B-B14F-4D97-AF65-F5344CB8AC3E}">
        <p14:creationId xmlns:p14="http://schemas.microsoft.com/office/powerpoint/2010/main" val="393201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32</a:t>
            </a:fld>
            <a:endParaRPr lang="en-US" altLang="en-US" dirty="0"/>
          </a:p>
        </p:txBody>
      </p:sp>
    </p:spTree>
    <p:extLst>
      <p:ext uri="{BB962C8B-B14F-4D97-AF65-F5344CB8AC3E}">
        <p14:creationId xmlns:p14="http://schemas.microsoft.com/office/powerpoint/2010/main" val="117620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initial versions of OpenGL ES 1.x were fixed pipeline mobile graphics API. They did not include programmable shaders. This meant that there was </a:t>
            </a:r>
            <a:r>
              <a:rPr lang="en-US" sz="1200" kern="1200" dirty="0">
                <a:solidFill>
                  <a:srgbClr val="FF0000"/>
                </a:solidFill>
                <a:effectLst/>
                <a:latin typeface="+mn-lt"/>
                <a:ea typeface="+mn-ea"/>
                <a:cs typeface="+mn-cs"/>
              </a:rPr>
              <a:t>a predetermined library of functions </a:t>
            </a:r>
            <a:r>
              <a:rPr lang="en-US" sz="1200" kern="1200" dirty="0">
                <a:solidFill>
                  <a:schemeClr val="tx1"/>
                </a:solidFill>
                <a:effectLst/>
                <a:latin typeface="+mn-lt"/>
                <a:ea typeface="+mn-ea"/>
                <a:cs typeface="+mn-cs"/>
              </a:rPr>
              <a:t>that you could use with your data, and any generated graphics would have to be achieved using these provided functions.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quick example would be a polygon in which you can specify reflectance/color. The GPU would then calculate this and render it in the scene.</a:t>
            </a:r>
            <a:r>
              <a:rPr lang="en-GB"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simple and easy to understand, this severely limited the ability to create complex graphical effects and make the most of the GPU. </a:t>
            </a:r>
            <a:r>
              <a:rPr lang="en-GB" sz="1200" kern="1200" baseline="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dirty="0"/>
          </a:p>
        </p:txBody>
      </p:sp>
    </p:spTree>
    <p:extLst>
      <p:ext uri="{BB962C8B-B14F-4D97-AF65-F5344CB8AC3E}">
        <p14:creationId xmlns:p14="http://schemas.microsoft.com/office/powerpoint/2010/main" val="146367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where the programmable pipelines introduced in OpenGL ES 2.0 shine. Unlike a fixed pipeline, a programmable pipeline offers the developer the ability to run their own code on the GPU. These pieces of code are run at certain parts of the pipeline and are called </a:t>
            </a:r>
            <a:r>
              <a:rPr lang="en-US" sz="1200" kern="1200" dirty="0" err="1">
                <a:solidFill>
                  <a:schemeClr val="tx1"/>
                </a:solidFill>
                <a:effectLst/>
                <a:latin typeface="+mn-lt"/>
                <a:ea typeface="+mn-ea"/>
                <a:cs typeface="+mn-cs"/>
              </a:rPr>
              <a:t>shaders</a:t>
            </a:r>
            <a:r>
              <a:rPr lang="en-US" sz="1200" kern="1200" dirty="0">
                <a:solidFill>
                  <a:schemeClr val="tx1"/>
                </a:solidFill>
                <a:effectLst/>
                <a:latin typeface="+mn-lt"/>
                <a:ea typeface="+mn-ea"/>
                <a:cs typeface="+mn-cs"/>
              </a:rPr>
              <a:t>. </a:t>
            </a:r>
            <a:r>
              <a:rPr lang="en-GB" dirty="0"/>
              <a:t>There are no predefined</a:t>
            </a:r>
            <a:r>
              <a:rPr lang="en-GB" baseline="0" dirty="0"/>
              <a:t> </a:t>
            </a:r>
            <a:r>
              <a:rPr lang="en-GB" dirty="0"/>
              <a:t>shaders in OpenGL ES 2.0, meaning that any graphics/features must be programmed by the developer. While this may take longer, because the developer must manually write the code,</a:t>
            </a:r>
            <a:r>
              <a:rPr lang="en-GB" baseline="0" dirty="0"/>
              <a:t> it opened up many more possibilities for what could be created using the library.</a:t>
            </a:r>
            <a:endParaRPr lang="en-GB" dirty="0"/>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OpenGL ES 1.x and OpenGL 2.0 (and subsequent) cannot be mixed. Also, OpenGL ES 2.0 is not backwards compatible, so the developer must choose between fixed or programmable functions.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dirty="0"/>
          </a:p>
        </p:txBody>
      </p:sp>
    </p:spTree>
    <p:extLst>
      <p:ext uri="{BB962C8B-B14F-4D97-AF65-F5344CB8AC3E}">
        <p14:creationId xmlns:p14="http://schemas.microsoft.com/office/powerpoint/2010/main" val="96922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Essentially, shaders are like C programs that need to be run on the GPU. The source code is provided to the OpenGL ES API.  Then, the OpenGL ES driver compiles the code using a compiler that is on the device itself, which will be specific to the device’s instruction set. </a:t>
            </a:r>
            <a:endParaRPr lang="en-GB" sz="1200" kern="1200" dirty="0">
              <a:solidFill>
                <a:schemeClr val="tx1"/>
              </a:solidFill>
              <a:effectLst/>
              <a:latin typeface="+mn-lt"/>
              <a:ea typeface="+mn-ea"/>
              <a:cs typeface="+mn-cs"/>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Shaders work together in programs; the shaders are compiled and added to programs where they are linked together. OpenGL ES has a number of functions that will help us when developing our shaders.</a:t>
            </a:r>
          </a:p>
          <a:p>
            <a:endParaRPr lang="en-GB" dirty="0"/>
          </a:p>
          <a:p>
            <a:r>
              <a:rPr lang="en-GB" dirty="0"/>
              <a:t>We</a:t>
            </a:r>
            <a:r>
              <a:rPr lang="en-GB" baseline="0" dirty="0"/>
              <a:t> are now going to take a look at some that will be useful when carrying out the labs.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dirty="0"/>
          </a:p>
        </p:txBody>
      </p:sp>
    </p:spTree>
    <p:extLst>
      <p:ext uri="{BB962C8B-B14F-4D97-AF65-F5344CB8AC3E}">
        <p14:creationId xmlns:p14="http://schemas.microsoft.com/office/powerpoint/2010/main" val="69531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common functions we will use when dealing</a:t>
            </a:r>
            <a:r>
              <a:rPr lang="en-GB" baseline="0" dirty="0"/>
              <a:t> with shaders:</a:t>
            </a:r>
            <a:endParaRPr lang="en-GB" dirty="0"/>
          </a:p>
          <a:p>
            <a:endParaRPr lang="en-GB" dirty="0"/>
          </a:p>
          <a:p>
            <a:pPr marL="171450" indent="-171450">
              <a:buFont typeface="Arial" panose="020B0604020202020204" pitchFamily="34" charset="0"/>
              <a:buChar char="•"/>
            </a:pPr>
            <a:r>
              <a:rPr lang="en-GB" dirty="0"/>
              <a:t>The</a:t>
            </a:r>
            <a:r>
              <a:rPr lang="en-GB" baseline="0" dirty="0"/>
              <a:t> first function we see here is “</a:t>
            </a:r>
            <a:r>
              <a:rPr lang="en-GB" baseline="0" dirty="0" err="1"/>
              <a:t>glCreateShader</a:t>
            </a:r>
            <a:r>
              <a:rPr lang="en-GB" baseline="0" dirty="0"/>
              <a:t>()”, which creates a shader object that we can use.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 next function, “</a:t>
            </a:r>
            <a:r>
              <a:rPr lang="en-GB" baseline="0" dirty="0" err="1"/>
              <a:t>glShaderSource</a:t>
            </a:r>
            <a:r>
              <a:rPr lang="en-GB" baseline="0" dirty="0"/>
              <a:t>()”, allows us to select some source code to add to the shader object we have just created.</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 third function, “</a:t>
            </a:r>
            <a:r>
              <a:rPr lang="en-GB" baseline="0" dirty="0" err="1"/>
              <a:t>glCompileShader</a:t>
            </a:r>
            <a:r>
              <a:rPr lang="en-GB" baseline="0" dirty="0"/>
              <a:t>()”, simply compiles the shader and its code.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dirty="0"/>
          </a:p>
        </p:txBody>
      </p:sp>
    </p:spTree>
    <p:extLst>
      <p:ext uri="{BB962C8B-B14F-4D97-AF65-F5344CB8AC3E}">
        <p14:creationId xmlns:p14="http://schemas.microsoft.com/office/powerpoint/2010/main" val="20194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 handful</a:t>
            </a:r>
            <a:r>
              <a:rPr lang="en-GB" baseline="0" dirty="0"/>
              <a:t> of important functions we will use when dealing with programs.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dirty="0"/>
          </a:p>
        </p:txBody>
      </p:sp>
    </p:spTree>
    <p:extLst>
      <p:ext uri="{BB962C8B-B14F-4D97-AF65-F5344CB8AC3E}">
        <p14:creationId xmlns:p14="http://schemas.microsoft.com/office/powerpoint/2010/main" val="343246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shader objects and the</a:t>
            </a:r>
            <a:r>
              <a:rPr lang="en-GB" baseline="0" dirty="0"/>
              <a:t> program are set up, we simply tell OpenGL ES which program we wish to use for our scene by using the “</a:t>
            </a:r>
            <a:r>
              <a:rPr lang="en-GB" baseline="0" dirty="0" err="1"/>
              <a:t>glUseProgram</a:t>
            </a:r>
            <a:r>
              <a:rPr lang="en-GB" baseline="0" dirty="0"/>
              <a:t>()” function.</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dirty="0"/>
          </a:p>
        </p:txBody>
      </p:sp>
    </p:spTree>
    <p:extLst>
      <p:ext uri="{BB962C8B-B14F-4D97-AF65-F5344CB8AC3E}">
        <p14:creationId xmlns:p14="http://schemas.microsoft.com/office/powerpoint/2010/main" val="260148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5"/>
            <a:ext cx="5113338" cy="2108037"/>
          </a:xfrm>
        </p:spPr>
        <p:txBody>
          <a:bodyPr/>
          <a:lstStyle/>
          <a:p>
            <a:r>
              <a:rPr lang="en-GB" dirty="0"/>
              <a:t>Rendering Pipeline and Shader Programming</a:t>
            </a:r>
            <a:endParaRPr lang="en-US" dirty="0"/>
          </a:p>
        </p:txBody>
      </p:sp>
    </p:spTree>
    <p:extLst>
      <p:ext uri="{BB962C8B-B14F-4D97-AF65-F5344CB8AC3E}">
        <p14:creationId xmlns:p14="http://schemas.microsoft.com/office/powerpoint/2010/main" val="328875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4"/>
          <p:cNvSpPr>
            <a:spLocks noGrp="1"/>
          </p:cNvSpPr>
          <p:nvPr>
            <p:ph sz="half" idx="1"/>
          </p:nvPr>
        </p:nvSpPr>
        <p:spPr>
          <a:xfrm>
            <a:off x="483865" y="1295400"/>
            <a:ext cx="11154300" cy="4953000"/>
          </a:xfrm>
        </p:spPr>
        <p:txBody>
          <a:bodyPr/>
          <a:lstStyle/>
          <a:p>
            <a:r>
              <a:rPr lang="en-GB" dirty="0"/>
              <a:t>Rasterization renderers operate on a three-stage processing pipeline:</a:t>
            </a:r>
          </a:p>
          <a:p>
            <a:endParaRPr lang="en-GB" sz="2000" dirty="0"/>
          </a:p>
          <a:p>
            <a:endParaRPr lang="en-GB" sz="2000" dirty="0"/>
          </a:p>
          <a:p>
            <a:pPr lvl="1"/>
            <a:endParaRPr lang="en-GB" dirty="0"/>
          </a:p>
          <a:p>
            <a:pPr lvl="1"/>
            <a:r>
              <a:rPr lang="en-GB" dirty="0"/>
              <a:t>Application process: defines what to render and how to render it</a:t>
            </a:r>
          </a:p>
          <a:p>
            <a:pPr lvl="1"/>
            <a:r>
              <a:rPr lang="en-GB" dirty="0"/>
              <a:t>Geometry process: handles the processing of all of the vertices</a:t>
            </a:r>
          </a:p>
          <a:p>
            <a:pPr lvl="1"/>
            <a:r>
              <a:rPr lang="en-GB" dirty="0"/>
              <a:t>Pixel process: handles the processing of all of the fragments</a:t>
            </a:r>
          </a:p>
          <a:p>
            <a:pPr lvl="1"/>
            <a:r>
              <a:rPr lang="en-GB" dirty="0"/>
              <a:t>Note that the framebuffer stores the output of the pixel processing stage.</a:t>
            </a:r>
          </a:p>
          <a:p>
            <a:pPr lvl="1"/>
            <a:endParaRPr lang="en-GB" dirty="0"/>
          </a:p>
          <a:p>
            <a:r>
              <a:rPr lang="en-GB" dirty="0"/>
              <a:t>The actual rendering pipeline is defined by the programming API.</a:t>
            </a:r>
          </a:p>
          <a:p>
            <a:pPr lvl="1"/>
            <a:endParaRPr lang="en-GB" dirty="0"/>
          </a:p>
          <a:p>
            <a:endParaRPr lang="en-GB" sz="2200" dirty="0"/>
          </a:p>
          <a:p>
            <a:endParaRPr lang="en-GB" sz="2000" dirty="0"/>
          </a:p>
        </p:txBody>
      </p:sp>
      <p:sp>
        <p:nvSpPr>
          <p:cNvPr id="11266" name="Rectangle 2"/>
          <p:cNvSpPr>
            <a:spLocks noGrp="1" noChangeArrowheads="1"/>
          </p:cNvSpPr>
          <p:nvPr>
            <p:ph type="title"/>
          </p:nvPr>
        </p:nvSpPr>
        <p:spPr/>
        <p:txBody>
          <a:bodyPr>
            <a:normAutofit/>
          </a:bodyPr>
          <a:lstStyle/>
          <a:p>
            <a:pPr eaLnBrk="1" hangingPunct="1"/>
            <a:r>
              <a:rPr lang="en-GB" dirty="0"/>
              <a:t>Rendering Pipeline</a:t>
            </a:r>
          </a:p>
        </p:txBody>
      </p:sp>
      <p:grpSp>
        <p:nvGrpSpPr>
          <p:cNvPr id="22" name="Group 21"/>
          <p:cNvGrpSpPr/>
          <p:nvPr/>
        </p:nvGrpSpPr>
        <p:grpSpPr>
          <a:xfrm>
            <a:off x="1533505" y="2131619"/>
            <a:ext cx="9220243" cy="652832"/>
            <a:chOff x="789137" y="2607107"/>
            <a:chExt cx="10560300" cy="747022"/>
          </a:xfrm>
        </p:grpSpPr>
        <p:sp>
          <p:nvSpPr>
            <p:cNvPr id="11268" name="AutoShape 19"/>
            <p:cNvSpPr>
              <a:spLocks noChangeArrowheads="1"/>
            </p:cNvSpPr>
            <p:nvPr/>
          </p:nvSpPr>
          <p:spPr bwMode="auto">
            <a:xfrm>
              <a:off x="3699363" y="2607108"/>
              <a:ext cx="1919067" cy="747021"/>
            </a:xfrm>
            <a:prstGeom prst="roundRect">
              <a:avLst>
                <a:gd name="adj" fmla="val 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dirty="0">
                  <a:solidFill>
                    <a:schemeClr val="bg1"/>
                  </a:solidFill>
                </a:rPr>
                <a:t>Geometry Processing</a:t>
              </a:r>
            </a:p>
          </p:txBody>
        </p:sp>
        <p:sp>
          <p:nvSpPr>
            <p:cNvPr id="11270" name="AutoShape 21"/>
            <p:cNvSpPr>
              <a:spLocks noChangeArrowheads="1"/>
            </p:cNvSpPr>
            <p:nvPr/>
          </p:nvSpPr>
          <p:spPr bwMode="auto">
            <a:xfrm>
              <a:off x="6580269" y="2607109"/>
              <a:ext cx="1919066" cy="747020"/>
            </a:xfrm>
            <a:prstGeom prst="roundRect">
              <a:avLst>
                <a:gd name="adj" fmla="val 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noAutofit/>
            </a:bodyPr>
            <a:lstStyle/>
            <a:p>
              <a:r>
                <a:rPr lang="en-US" dirty="0">
                  <a:solidFill>
                    <a:schemeClr val="bg1"/>
                  </a:solidFill>
                </a:rPr>
                <a:t>Pixel</a:t>
              </a:r>
              <a:br>
                <a:rPr lang="en-US" dirty="0">
                  <a:solidFill>
                    <a:schemeClr val="bg1"/>
                  </a:solidFill>
                </a:rPr>
              </a:br>
              <a:r>
                <a:rPr lang="en-US" dirty="0">
                  <a:solidFill>
                    <a:schemeClr val="bg1"/>
                  </a:solidFill>
                </a:rPr>
                <a:t>Processing</a:t>
              </a:r>
            </a:p>
          </p:txBody>
        </p:sp>
        <p:sp>
          <p:nvSpPr>
            <p:cNvPr id="11273" name="AutoShape 24"/>
            <p:cNvSpPr>
              <a:spLocks noChangeArrowheads="1"/>
            </p:cNvSpPr>
            <p:nvPr/>
          </p:nvSpPr>
          <p:spPr bwMode="auto">
            <a:xfrm>
              <a:off x="9430371" y="2607108"/>
              <a:ext cx="1919066" cy="747021"/>
            </a:xfrm>
            <a:prstGeom prst="roundRect">
              <a:avLst>
                <a:gd name="adj" fmla="val 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r>
                <a:rPr lang="en-US" dirty="0">
                  <a:solidFill>
                    <a:schemeClr val="bg1"/>
                  </a:solidFill>
                </a:rPr>
                <a:t>Framebuffer</a:t>
              </a:r>
            </a:p>
          </p:txBody>
        </p:sp>
        <p:cxnSp>
          <p:nvCxnSpPr>
            <p:cNvPr id="27" name="Straight Arrow Connector 26"/>
            <p:cNvCxnSpPr>
              <a:stCxn id="26" idx="3"/>
              <a:endCxn id="11268" idx="1"/>
            </p:cNvCxnSpPr>
            <p:nvPr/>
          </p:nvCxnSpPr>
          <p:spPr bwMode="auto">
            <a:xfrm>
              <a:off x="2708204" y="2980618"/>
              <a:ext cx="991159" cy="1"/>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30" name="Straight Arrow Connector 29"/>
            <p:cNvCxnSpPr>
              <a:stCxn id="11268" idx="3"/>
              <a:endCxn id="11270" idx="1"/>
            </p:cNvCxnSpPr>
            <p:nvPr/>
          </p:nvCxnSpPr>
          <p:spPr bwMode="auto">
            <a:xfrm>
              <a:off x="5618430" y="2980619"/>
              <a:ext cx="961839"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32" name="Straight Arrow Connector 31"/>
            <p:cNvCxnSpPr>
              <a:stCxn id="11270" idx="3"/>
              <a:endCxn id="11273" idx="1"/>
            </p:cNvCxnSpPr>
            <p:nvPr/>
          </p:nvCxnSpPr>
          <p:spPr bwMode="auto">
            <a:xfrm>
              <a:off x="8499335" y="2980619"/>
              <a:ext cx="931036"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sp>
          <p:nvSpPr>
            <p:cNvPr id="26" name="AutoShape 19"/>
            <p:cNvSpPr>
              <a:spLocks noChangeArrowheads="1"/>
            </p:cNvSpPr>
            <p:nvPr/>
          </p:nvSpPr>
          <p:spPr bwMode="auto">
            <a:xfrm>
              <a:off x="789137" y="2607107"/>
              <a:ext cx="1919067" cy="747021"/>
            </a:xfrm>
            <a:prstGeom prst="roundRect">
              <a:avLst>
                <a:gd name="adj" fmla="val 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r>
                <a:rPr lang="en-US" dirty="0"/>
                <a:t>Application</a:t>
              </a:r>
            </a:p>
          </p:txBody>
        </p:sp>
      </p:grpSp>
    </p:spTree>
    <p:extLst>
      <p:ext uri="{BB962C8B-B14F-4D97-AF65-F5344CB8AC3E}">
        <p14:creationId xmlns:p14="http://schemas.microsoft.com/office/powerpoint/2010/main" val="19102851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sz="2000" dirty="0"/>
              <a:t>Rendering tasks are implemented in a logical pipeline:</a:t>
            </a:r>
          </a:p>
        </p:txBody>
      </p:sp>
      <p:sp>
        <p:nvSpPr>
          <p:cNvPr id="2" name="Title 1"/>
          <p:cNvSpPr>
            <a:spLocks noGrp="1"/>
          </p:cNvSpPr>
          <p:nvPr>
            <p:ph type="title"/>
          </p:nvPr>
        </p:nvSpPr>
        <p:spPr/>
        <p:txBody>
          <a:bodyPr>
            <a:normAutofit/>
          </a:bodyPr>
          <a:lstStyle/>
          <a:p>
            <a:r>
              <a:rPr lang="en-GB" dirty="0"/>
              <a:t>OpenGL ES 1.0 / 2.0 Pipeline</a:t>
            </a:r>
          </a:p>
        </p:txBody>
      </p:sp>
      <p:sp>
        <p:nvSpPr>
          <p:cNvPr id="6" name="Rounded Rectangle 5"/>
          <p:cNvSpPr/>
          <p:nvPr/>
        </p:nvSpPr>
        <p:spPr bwMode="auto">
          <a:xfrm>
            <a:off x="1559372" y="2492004"/>
            <a:ext cx="1800251"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Geometry</a:t>
            </a:r>
            <a:r>
              <a:rPr lang="en-GB" dirty="0">
                <a:solidFill>
                  <a:schemeClr val="bg1"/>
                </a:solidFill>
                <a:latin typeface="Arial" charset="0"/>
              </a:rPr>
              <a:t> Processing</a:t>
            </a:r>
            <a:endParaRPr kumimoji="0" lang="en-GB" b="0" i="0" u="none" strike="noStrike" cap="none" normalizeH="0" baseline="0" dirty="0">
              <a:ln>
                <a:noFill/>
              </a:ln>
              <a:solidFill>
                <a:schemeClr val="bg1"/>
              </a:solidFill>
              <a:effectLst/>
              <a:latin typeface="Arial" charset="0"/>
            </a:endParaRPr>
          </a:p>
        </p:txBody>
      </p:sp>
      <p:sp>
        <p:nvSpPr>
          <p:cNvPr id="7" name="Rounded Rectangle 6"/>
          <p:cNvSpPr/>
          <p:nvPr/>
        </p:nvSpPr>
        <p:spPr bwMode="auto">
          <a:xfrm>
            <a:off x="5159871" y="2492004"/>
            <a:ext cx="1800250" cy="720767"/>
          </a:xfrm>
          <a:prstGeom prst="roundRect">
            <a:avLst>
              <a:gd name="adj"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Primitive Assembly</a:t>
            </a:r>
          </a:p>
        </p:txBody>
      </p:sp>
      <p:sp>
        <p:nvSpPr>
          <p:cNvPr id="9" name="Rounded Rectangle 8"/>
          <p:cNvSpPr/>
          <p:nvPr/>
        </p:nvSpPr>
        <p:spPr bwMode="auto">
          <a:xfrm>
            <a:off x="8760371" y="2492004"/>
            <a:ext cx="1800250" cy="720767"/>
          </a:xfrm>
          <a:prstGeom prst="roundRect">
            <a:avLst>
              <a:gd name="adj"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Rasterizer</a:t>
            </a:r>
          </a:p>
        </p:txBody>
      </p:sp>
      <p:sp>
        <p:nvSpPr>
          <p:cNvPr id="10" name="Rounded Rectangle 9"/>
          <p:cNvSpPr/>
          <p:nvPr/>
        </p:nvSpPr>
        <p:spPr bwMode="auto">
          <a:xfrm>
            <a:off x="1559373" y="4510152"/>
            <a:ext cx="1800251"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Fragment</a:t>
            </a:r>
            <a:br>
              <a:rPr lang="en-GB" dirty="0">
                <a:solidFill>
                  <a:schemeClr val="bg1"/>
                </a:solidFill>
                <a:latin typeface="Arial" charset="0"/>
              </a:rPr>
            </a:br>
            <a:r>
              <a:rPr lang="en-GB" dirty="0">
                <a:solidFill>
                  <a:schemeClr val="bg1"/>
                </a:solidFill>
                <a:latin typeface="Arial" charset="0"/>
              </a:rPr>
              <a:t>Processing</a:t>
            </a:r>
            <a:endParaRPr kumimoji="0" lang="en-GB" b="0" i="0" u="none" strike="noStrike" cap="none" normalizeH="0" baseline="0" dirty="0">
              <a:ln>
                <a:noFill/>
              </a:ln>
              <a:solidFill>
                <a:schemeClr val="bg1"/>
              </a:solidFill>
              <a:effectLst/>
              <a:latin typeface="Arial" charset="0"/>
            </a:endParaRPr>
          </a:p>
        </p:txBody>
      </p:sp>
      <p:sp>
        <p:nvSpPr>
          <p:cNvPr id="12" name="Rounded Rectangle 11"/>
          <p:cNvSpPr/>
          <p:nvPr/>
        </p:nvSpPr>
        <p:spPr bwMode="auto">
          <a:xfrm>
            <a:off x="5159871" y="4510152"/>
            <a:ext cx="1800250" cy="720767"/>
          </a:xfrm>
          <a:prstGeom prst="roundRect">
            <a:avLst>
              <a:gd name="adj"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Fragment</a:t>
            </a:r>
            <a:r>
              <a:rPr lang="en-GB" dirty="0">
                <a:solidFill>
                  <a:schemeClr val="bg1"/>
                </a:solidFill>
                <a:latin typeface="Arial" charset="0"/>
              </a:rPr>
              <a:t> Operations</a:t>
            </a:r>
            <a:endParaRPr kumimoji="0" lang="en-GB" b="0" i="0" u="none" strike="noStrike" cap="none" normalizeH="0" baseline="0" dirty="0">
              <a:ln>
                <a:noFill/>
              </a:ln>
              <a:solidFill>
                <a:schemeClr val="bg1"/>
              </a:solidFill>
              <a:effectLst/>
              <a:latin typeface="Arial" charset="0"/>
            </a:endParaRPr>
          </a:p>
        </p:txBody>
      </p:sp>
      <p:sp>
        <p:nvSpPr>
          <p:cNvPr id="13" name="Rounded Rectangle 12"/>
          <p:cNvSpPr/>
          <p:nvPr/>
        </p:nvSpPr>
        <p:spPr bwMode="auto">
          <a:xfrm>
            <a:off x="8760371" y="4438075"/>
            <a:ext cx="1800250" cy="28830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Color </a:t>
            </a:r>
            <a:r>
              <a:rPr lang="en-GB" dirty="0">
                <a:solidFill>
                  <a:schemeClr val="bg1"/>
                </a:solidFill>
                <a:latin typeface="Arial" charset="0"/>
              </a:rPr>
              <a:t>Value</a:t>
            </a:r>
            <a:endParaRPr kumimoji="0" lang="en-GB" b="0" i="0" u="none" strike="noStrike" cap="none" normalizeH="0" baseline="0" dirty="0">
              <a:ln>
                <a:noFill/>
              </a:ln>
              <a:solidFill>
                <a:schemeClr val="bg1"/>
              </a:solidFill>
              <a:effectLst/>
              <a:latin typeface="Arial" charset="0"/>
            </a:endParaRPr>
          </a:p>
        </p:txBody>
      </p:sp>
      <p:cxnSp>
        <p:nvCxnSpPr>
          <p:cNvPr id="14" name="Straight Arrow Connector 13"/>
          <p:cNvCxnSpPr>
            <a:stCxn id="6" idx="3"/>
            <a:endCxn id="7" idx="1"/>
          </p:cNvCxnSpPr>
          <p:nvPr/>
        </p:nvCxnSpPr>
        <p:spPr bwMode="auto">
          <a:xfrm>
            <a:off x="3359621" y="2852386"/>
            <a:ext cx="180025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p:cNvCxnSpPr>
            <a:stCxn id="7" idx="3"/>
            <a:endCxn id="9" idx="1"/>
          </p:cNvCxnSpPr>
          <p:nvPr/>
        </p:nvCxnSpPr>
        <p:spPr bwMode="auto">
          <a:xfrm>
            <a:off x="6960121" y="2852386"/>
            <a:ext cx="180025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30" name="Straight Arrow Connector 29"/>
          <p:cNvCxnSpPr>
            <a:stCxn id="10" idx="3"/>
            <a:endCxn id="12" idx="1"/>
          </p:cNvCxnSpPr>
          <p:nvPr/>
        </p:nvCxnSpPr>
        <p:spPr bwMode="auto">
          <a:xfrm>
            <a:off x="3359624" y="4870535"/>
            <a:ext cx="1800249"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22" name="Elbow Connector 21"/>
          <p:cNvCxnSpPr>
            <a:stCxn id="9" idx="2"/>
            <a:endCxn id="10" idx="0"/>
          </p:cNvCxnSpPr>
          <p:nvPr/>
        </p:nvCxnSpPr>
        <p:spPr bwMode="auto">
          <a:xfrm rot="5400000">
            <a:off x="5411308" y="260963"/>
            <a:ext cx="1297381" cy="7200999"/>
          </a:xfrm>
          <a:prstGeom prst="bentConnector3">
            <a:avLst>
              <a:gd name="adj1" fmla="val 50000"/>
            </a:avLst>
          </a:prstGeom>
          <a:noFill/>
          <a:ln w="28575" cap="flat" cmpd="sng" algn="ctr">
            <a:solidFill>
              <a:schemeClr val="tx1">
                <a:lumMod val="75000"/>
                <a:lumOff val="25000"/>
              </a:schemeClr>
            </a:solidFill>
            <a:prstDash val="solid"/>
            <a:round/>
            <a:headEnd type="none" w="med" len="med"/>
            <a:tailEnd type="triangle" w="lg" len="lg"/>
          </a:ln>
          <a:effectLst/>
        </p:spPr>
      </p:cxnSp>
      <p:sp>
        <p:nvSpPr>
          <p:cNvPr id="28" name="Rounded Rectangle 27"/>
          <p:cNvSpPr/>
          <p:nvPr/>
        </p:nvSpPr>
        <p:spPr bwMode="auto">
          <a:xfrm>
            <a:off x="8760371" y="4726382"/>
            <a:ext cx="1800250" cy="28830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Depth Value</a:t>
            </a:r>
          </a:p>
        </p:txBody>
      </p:sp>
      <p:sp>
        <p:nvSpPr>
          <p:cNvPr id="32" name="Rounded Rectangle 31"/>
          <p:cNvSpPr/>
          <p:nvPr/>
        </p:nvSpPr>
        <p:spPr bwMode="auto">
          <a:xfrm>
            <a:off x="8760371" y="5014689"/>
            <a:ext cx="1800250" cy="28830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kumimoji="0" lang="en-GB" b="0" i="0" u="none" strike="noStrike" cap="none" normalizeH="0" baseline="0" dirty="0">
                <a:ln>
                  <a:noFill/>
                </a:ln>
                <a:solidFill>
                  <a:schemeClr val="bg1"/>
                </a:solidFill>
                <a:effectLst/>
                <a:latin typeface="Arial" charset="0"/>
              </a:rPr>
              <a:t>Stencil Value</a:t>
            </a:r>
          </a:p>
        </p:txBody>
      </p:sp>
      <p:cxnSp>
        <p:nvCxnSpPr>
          <p:cNvPr id="111" name="Elbow Connector 110"/>
          <p:cNvCxnSpPr>
            <a:endCxn id="13" idx="1"/>
          </p:cNvCxnSpPr>
          <p:nvPr/>
        </p:nvCxnSpPr>
        <p:spPr bwMode="auto">
          <a:xfrm flipV="1">
            <a:off x="7896251" y="4582229"/>
            <a:ext cx="864120" cy="288307"/>
          </a:xfrm>
          <a:prstGeom prst="bentConnector3">
            <a:avLst>
              <a:gd name="adj1" fmla="val -4012"/>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130" name="Straight Arrow Connector 129"/>
          <p:cNvCxnSpPr>
            <a:stCxn id="12" idx="3"/>
            <a:endCxn id="28" idx="1"/>
          </p:cNvCxnSpPr>
          <p:nvPr/>
        </p:nvCxnSpPr>
        <p:spPr bwMode="auto">
          <a:xfrm>
            <a:off x="6960121" y="4870535"/>
            <a:ext cx="1800250"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133" name="Elbow Connector 132"/>
          <p:cNvCxnSpPr>
            <a:endCxn id="32" idx="1"/>
          </p:cNvCxnSpPr>
          <p:nvPr/>
        </p:nvCxnSpPr>
        <p:spPr bwMode="auto">
          <a:xfrm>
            <a:off x="7896251" y="4870536"/>
            <a:ext cx="864120" cy="288307"/>
          </a:xfrm>
          <a:prstGeom prst="bentConnector3">
            <a:avLst>
              <a:gd name="adj1" fmla="val -4012"/>
            </a:avLst>
          </a:prstGeom>
          <a:noFill/>
          <a:ln w="28575" cap="flat" cmpd="sng" algn="ctr">
            <a:solidFill>
              <a:schemeClr val="tx1">
                <a:lumMod val="75000"/>
                <a:lumOff val="25000"/>
              </a:schemeClr>
            </a:solidFill>
            <a:prstDash val="solid"/>
            <a:round/>
            <a:headEnd type="none" w="med" len="med"/>
            <a:tailEnd type="triangle" w="lg" len="lg"/>
          </a:ln>
          <a:effectLst/>
        </p:spPr>
      </p:cxnSp>
    </p:spTree>
    <p:extLst>
      <p:ext uri="{BB962C8B-B14F-4D97-AF65-F5344CB8AC3E}">
        <p14:creationId xmlns:p14="http://schemas.microsoft.com/office/powerpoint/2010/main" val="302009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OpenGL ES 2.0 Pipeline</a:t>
            </a:r>
          </a:p>
        </p:txBody>
      </p:sp>
      <p:grpSp>
        <p:nvGrpSpPr>
          <p:cNvPr id="5" name="Group 4"/>
          <p:cNvGrpSpPr/>
          <p:nvPr/>
        </p:nvGrpSpPr>
        <p:grpSpPr>
          <a:xfrm>
            <a:off x="10714715" y="2756409"/>
            <a:ext cx="1267021" cy="810573"/>
            <a:chOff x="8649954" y="4800600"/>
            <a:chExt cx="2091865" cy="1338265"/>
          </a:xfrm>
        </p:grpSpPr>
        <p:pic>
          <p:nvPicPr>
            <p:cNvPr id="6" name="Picture 8" descr="C:\Users\seahon01\AppData\Local\Microsoft\Windows\Temporary Internet Files\Content.IE5\CT32W9LG\get8k-LCD-Widescreen-Moni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9954" y="4800600"/>
              <a:ext cx="2091865" cy="13382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619" y="4953000"/>
              <a:ext cx="187053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643402" y="2215263"/>
            <a:ext cx="918849" cy="299781"/>
          </a:xfrm>
          <a:prstGeom prst="rect">
            <a:avLst/>
          </a:prstGeom>
        </p:spPr>
        <p:txBody>
          <a:bodyPr vert="horz" wrap="none" lIns="0" tIns="0" rIns="0" bIns="0" rtlCol="0" anchor="t">
            <a:normAutofit/>
          </a:bodyPr>
          <a:lstStyle/>
          <a:p>
            <a:r>
              <a:rPr lang="en-GB" sz="1200" dirty="0"/>
              <a:t>3D meshes </a:t>
            </a:r>
          </a:p>
        </p:txBody>
      </p:sp>
      <p:pic>
        <p:nvPicPr>
          <p:cNvPr id="4"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1826" y="2794128"/>
            <a:ext cx="1389045" cy="83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9" name="Group 328"/>
          <p:cNvGrpSpPr/>
          <p:nvPr/>
        </p:nvGrpSpPr>
        <p:grpSpPr>
          <a:xfrm rot="10800000">
            <a:off x="814003" y="3015887"/>
            <a:ext cx="197215" cy="118705"/>
            <a:chOff x="585905" y="3342391"/>
            <a:chExt cx="198054" cy="135929"/>
          </a:xfrm>
        </p:grpSpPr>
        <p:sp>
          <p:nvSpPr>
            <p:cNvPr id="40" name="Isosceles Triangle 39"/>
            <p:cNvSpPr/>
            <p:nvPr/>
          </p:nvSpPr>
          <p:spPr>
            <a:xfrm rot="21316140">
              <a:off x="594249" y="3356220"/>
              <a:ext cx="169781" cy="100567"/>
            </a:xfrm>
            <a:prstGeom prst="triangle">
              <a:avLst>
                <a:gd name="adj" fmla="val 94626"/>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2" name="Oval 41"/>
            <p:cNvSpPr/>
            <p:nvPr/>
          </p:nvSpPr>
          <p:spPr>
            <a:xfrm>
              <a:off x="751817" y="3434057"/>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4" name="Oval 43"/>
            <p:cNvSpPr/>
            <p:nvPr/>
          </p:nvSpPr>
          <p:spPr>
            <a:xfrm>
              <a:off x="732797" y="3342391"/>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5" name="Oval 44"/>
            <p:cNvSpPr/>
            <p:nvPr/>
          </p:nvSpPr>
          <p:spPr>
            <a:xfrm>
              <a:off x="585905" y="3448978"/>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48" name="Straight Arrow Connector 47"/>
          <p:cNvCxnSpPr/>
          <p:nvPr/>
        </p:nvCxnSpPr>
        <p:spPr>
          <a:xfrm>
            <a:off x="1704472" y="3879252"/>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2187616" y="3915159"/>
            <a:ext cx="357606" cy="731543"/>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2661963" y="2128437"/>
            <a:ext cx="757908" cy="473435"/>
          </a:xfrm>
          <a:prstGeom prst="rect">
            <a:avLst/>
          </a:prstGeom>
        </p:spPr>
        <p:txBody>
          <a:bodyPr vert="horz" wrap="none" lIns="0" tIns="0" rIns="0" bIns="0" rtlCol="0" anchor="t">
            <a:normAutofit/>
          </a:bodyPr>
          <a:lstStyle/>
          <a:p>
            <a:r>
              <a:rPr lang="en-GB" sz="1200" dirty="0"/>
              <a:t>Primitives </a:t>
            </a:r>
          </a:p>
          <a:p>
            <a:r>
              <a:rPr lang="en-GB" sz="1200" dirty="0"/>
              <a:t>(triangles)</a:t>
            </a:r>
          </a:p>
        </p:txBody>
      </p:sp>
      <p:cxnSp>
        <p:nvCxnSpPr>
          <p:cNvPr id="71" name="Straight Arrow Connector 70"/>
          <p:cNvCxnSpPr/>
          <p:nvPr/>
        </p:nvCxnSpPr>
        <p:spPr>
          <a:xfrm>
            <a:off x="3209372"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5079692" y="4631435"/>
            <a:ext cx="1020524"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Rasterizing </a:t>
            </a:r>
          </a:p>
        </p:txBody>
      </p:sp>
      <p:cxnSp>
        <p:nvCxnSpPr>
          <p:cNvPr id="73" name="Straight Arrow Connector 72"/>
          <p:cNvCxnSpPr/>
          <p:nvPr/>
        </p:nvCxnSpPr>
        <p:spPr>
          <a:xfrm flipV="1">
            <a:off x="5696898"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312" name="Group 311"/>
          <p:cNvGrpSpPr/>
          <p:nvPr/>
        </p:nvGrpSpPr>
        <p:grpSpPr>
          <a:xfrm>
            <a:off x="6012358" y="2842566"/>
            <a:ext cx="878578" cy="605817"/>
            <a:chOff x="4972061" y="3072486"/>
            <a:chExt cx="996961" cy="687447"/>
          </a:xfrm>
        </p:grpSpPr>
        <p:sp>
          <p:nvSpPr>
            <p:cNvPr id="80" name="Rectangle 79"/>
            <p:cNvSpPr/>
            <p:nvPr/>
          </p:nvSpPr>
          <p:spPr>
            <a:xfrm>
              <a:off x="5769630"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2" name="Rectangle 81"/>
            <p:cNvSpPr/>
            <p:nvPr/>
          </p:nvSpPr>
          <p:spPr>
            <a:xfrm>
              <a:off x="5769630"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3" name="Rectangle 82"/>
            <p:cNvSpPr/>
            <p:nvPr/>
          </p:nvSpPr>
          <p:spPr>
            <a:xfrm>
              <a:off x="5869326" y="3560452"/>
              <a:ext cx="99696" cy="99696"/>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8" name="Rectangle 87"/>
            <p:cNvSpPr/>
            <p:nvPr/>
          </p:nvSpPr>
          <p:spPr>
            <a:xfrm>
              <a:off x="5570238"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9" name="Rectangle 88"/>
            <p:cNvSpPr/>
            <p:nvPr/>
          </p:nvSpPr>
          <p:spPr>
            <a:xfrm>
              <a:off x="5669934"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0" name="Rectangle 89"/>
            <p:cNvSpPr/>
            <p:nvPr/>
          </p:nvSpPr>
          <p:spPr>
            <a:xfrm>
              <a:off x="5570238"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1" name="Rectangle 90"/>
            <p:cNvSpPr/>
            <p:nvPr/>
          </p:nvSpPr>
          <p:spPr>
            <a:xfrm>
              <a:off x="5669934"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6" name="Rectangle 95"/>
            <p:cNvSpPr/>
            <p:nvPr/>
          </p:nvSpPr>
          <p:spPr>
            <a:xfrm>
              <a:off x="5370845"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7" name="Rectangle 96"/>
            <p:cNvSpPr/>
            <p:nvPr/>
          </p:nvSpPr>
          <p:spPr>
            <a:xfrm>
              <a:off x="5470541"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8" name="Rectangle 97"/>
            <p:cNvSpPr/>
            <p:nvPr/>
          </p:nvSpPr>
          <p:spPr>
            <a:xfrm>
              <a:off x="5370845"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9" name="Rectangle 98"/>
            <p:cNvSpPr/>
            <p:nvPr/>
          </p:nvSpPr>
          <p:spPr>
            <a:xfrm>
              <a:off x="5470541"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4" name="Rectangle 103"/>
            <p:cNvSpPr/>
            <p:nvPr/>
          </p:nvSpPr>
          <p:spPr>
            <a:xfrm>
              <a:off x="5171453"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5" name="Rectangle 104"/>
            <p:cNvSpPr/>
            <p:nvPr/>
          </p:nvSpPr>
          <p:spPr>
            <a:xfrm>
              <a:off x="5271149"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6" name="Rectangle 105"/>
            <p:cNvSpPr/>
            <p:nvPr/>
          </p:nvSpPr>
          <p:spPr>
            <a:xfrm>
              <a:off x="5171453"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7" name="Rectangle 106"/>
            <p:cNvSpPr/>
            <p:nvPr/>
          </p:nvSpPr>
          <p:spPr>
            <a:xfrm>
              <a:off x="5271149"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8" name="Rectangle 107"/>
            <p:cNvSpPr/>
            <p:nvPr/>
          </p:nvSpPr>
          <p:spPr>
            <a:xfrm>
              <a:off x="5171453"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9" name="Rectangle 108"/>
            <p:cNvSpPr/>
            <p:nvPr/>
          </p:nvSpPr>
          <p:spPr>
            <a:xfrm>
              <a:off x="5271149"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8" name="Rectangle 117"/>
            <p:cNvSpPr/>
            <p:nvPr/>
          </p:nvSpPr>
          <p:spPr>
            <a:xfrm>
              <a:off x="5769630"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1" name="Rectangle 120"/>
            <p:cNvSpPr/>
            <p:nvPr/>
          </p:nvSpPr>
          <p:spPr>
            <a:xfrm>
              <a:off x="5669934" y="3072486"/>
              <a:ext cx="99696" cy="99696"/>
            </a:xfrm>
            <a:prstGeom prst="rect">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2" name="Rectangle 121"/>
            <p:cNvSpPr/>
            <p:nvPr/>
          </p:nvSpPr>
          <p:spPr>
            <a:xfrm>
              <a:off x="5570238"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3" name="Rectangle 122"/>
            <p:cNvSpPr/>
            <p:nvPr/>
          </p:nvSpPr>
          <p:spPr>
            <a:xfrm>
              <a:off x="5669934"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4" name="Rectangle 123"/>
            <p:cNvSpPr/>
            <p:nvPr/>
          </p:nvSpPr>
          <p:spPr>
            <a:xfrm>
              <a:off x="5570238"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5" name="Rectangle 124"/>
            <p:cNvSpPr/>
            <p:nvPr/>
          </p:nvSpPr>
          <p:spPr>
            <a:xfrm>
              <a:off x="5669934"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6" name="Rectangle 125"/>
            <p:cNvSpPr/>
            <p:nvPr/>
          </p:nvSpPr>
          <p:spPr>
            <a:xfrm>
              <a:off x="5570238"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7" name="Rectangle 126"/>
            <p:cNvSpPr/>
            <p:nvPr/>
          </p:nvSpPr>
          <p:spPr>
            <a:xfrm>
              <a:off x="5669934"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3" name="Rectangle 132"/>
            <p:cNvSpPr/>
            <p:nvPr/>
          </p:nvSpPr>
          <p:spPr>
            <a:xfrm>
              <a:off x="5470541"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4" name="Rectangle 133"/>
            <p:cNvSpPr/>
            <p:nvPr/>
          </p:nvSpPr>
          <p:spPr>
            <a:xfrm>
              <a:off x="5370845"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5" name="Rectangle 134"/>
            <p:cNvSpPr/>
            <p:nvPr/>
          </p:nvSpPr>
          <p:spPr>
            <a:xfrm>
              <a:off x="5470541"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3" name="Rectangle 142"/>
            <p:cNvSpPr/>
            <p:nvPr/>
          </p:nvSpPr>
          <p:spPr>
            <a:xfrm>
              <a:off x="5271149"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7" name="Rectangle 146"/>
            <p:cNvSpPr/>
            <p:nvPr/>
          </p:nvSpPr>
          <p:spPr>
            <a:xfrm>
              <a:off x="5071757" y="3560541"/>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8" name="Rectangle 147"/>
            <p:cNvSpPr/>
            <p:nvPr/>
          </p:nvSpPr>
          <p:spPr>
            <a:xfrm>
              <a:off x="4972061" y="3660237"/>
              <a:ext cx="99696" cy="99696"/>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9" name="Rectangle 148"/>
            <p:cNvSpPr/>
            <p:nvPr/>
          </p:nvSpPr>
          <p:spPr>
            <a:xfrm>
              <a:off x="5071757" y="3660237"/>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192" name="Group 191"/>
          <p:cNvGrpSpPr/>
          <p:nvPr/>
        </p:nvGrpSpPr>
        <p:grpSpPr>
          <a:xfrm>
            <a:off x="7344912" y="2842566"/>
            <a:ext cx="878579" cy="605817"/>
            <a:chOff x="7135514" y="2790190"/>
            <a:chExt cx="1116610" cy="769950"/>
          </a:xfrm>
        </p:grpSpPr>
        <p:sp>
          <p:nvSpPr>
            <p:cNvPr id="160" name="Rectangle 159"/>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2" name="Rectangle 161"/>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4" name="Rectangle 163"/>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6" name="Rectangle 165"/>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7" name="Rectangle 166"/>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8" name="Rectangle 167"/>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9" name="Rectangle 168"/>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0" name="Rectangle 169"/>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1" name="Rectangle 170"/>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2" name="Rectangle 171"/>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3" name="Rectangle 172"/>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4" name="Rectangle 173"/>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5" name="Rectangle 174"/>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6" name="Rectangle 175"/>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7" name="Rectangle 176"/>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8" name="Rectangle 177"/>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0" name="Rectangle 179"/>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2" name="Rectangle 181"/>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4" name="Rectangle 183"/>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5" name="Rectangle 184"/>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6" name="Rectangle 185"/>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7" name="Rectangle 186"/>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8" name="Rectangle 187"/>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9" name="Rectangle 188"/>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90" name="Rectangle 189"/>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91" name="Rectangle 190"/>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3" name="Rectangle 162"/>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5" name="Rectangle 164"/>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9" name="Rectangle 178"/>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1" name="Rectangle 180"/>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3" name="Rectangle 182"/>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1" name="Rectangle 160"/>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193" name="Straight Arrow Connector 192"/>
          <p:cNvCxnSpPr/>
          <p:nvPr/>
        </p:nvCxnSpPr>
        <p:spPr>
          <a:xfrm>
            <a:off x="6832308"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V="1">
            <a:off x="7318968"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a:off x="8376752"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197" name="Rectangle 196"/>
          <p:cNvSpPr/>
          <p:nvPr/>
        </p:nvSpPr>
        <p:spPr>
          <a:xfrm>
            <a:off x="8417994" y="4631435"/>
            <a:ext cx="973860"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Test and blending</a:t>
            </a:r>
          </a:p>
        </p:txBody>
      </p:sp>
      <p:cxnSp>
        <p:nvCxnSpPr>
          <p:cNvPr id="198" name="Straight Arrow Connector 197"/>
          <p:cNvCxnSpPr/>
          <p:nvPr/>
        </p:nvCxnSpPr>
        <p:spPr>
          <a:xfrm flipV="1">
            <a:off x="8863412"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298" name="Group 297"/>
          <p:cNvGrpSpPr/>
          <p:nvPr/>
        </p:nvGrpSpPr>
        <p:grpSpPr>
          <a:xfrm>
            <a:off x="8904925" y="2796519"/>
            <a:ext cx="1016641" cy="700944"/>
            <a:chOff x="8084632" y="1447800"/>
            <a:chExt cx="1563254" cy="1052417"/>
          </a:xfrm>
        </p:grpSpPr>
        <p:grpSp>
          <p:nvGrpSpPr>
            <p:cNvPr id="199" name="Group 198"/>
            <p:cNvGrpSpPr/>
            <p:nvPr/>
          </p:nvGrpSpPr>
          <p:grpSpPr>
            <a:xfrm>
              <a:off x="8084632" y="1447800"/>
              <a:ext cx="1116610" cy="769950"/>
              <a:chOff x="7135514" y="2790190"/>
              <a:chExt cx="1116610" cy="769950"/>
            </a:xfrm>
          </p:grpSpPr>
          <p:sp>
            <p:nvSpPr>
              <p:cNvPr id="200" name="Rectangle 199"/>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1" name="Rectangle 200"/>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2" name="Rectangle 201"/>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3" name="Rectangle 202"/>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4" name="Rectangle 203"/>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5" name="Rectangle 204"/>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6" name="Rectangle 205"/>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7" name="Rectangle 206"/>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8" name="Rectangle 207"/>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9" name="Rectangle 208"/>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0" name="Rectangle 209"/>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1" name="Rectangle 210"/>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2" name="Rectangle 211"/>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3" name="Rectangle 212"/>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4" name="Rectangle 213"/>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5" name="Rectangle 214"/>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6" name="Rectangle 215"/>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7" name="Rectangle 216"/>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8" name="Rectangle 217"/>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9" name="Rectangle 218"/>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0" name="Rectangle 219"/>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1" name="Rectangle 220"/>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2" name="Rectangle 221"/>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3" name="Rectangle 222"/>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4" name="Rectangle 223"/>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5" name="Rectangle 224"/>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6" name="Rectangle 225"/>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7" name="Rectangle 226"/>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8" name="Rectangle 227"/>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9" name="Rectangle 228"/>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0" name="Rectangle 229"/>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1" name="Rectangle 230"/>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232" name="Group 231"/>
            <p:cNvGrpSpPr/>
            <p:nvPr/>
          </p:nvGrpSpPr>
          <p:grpSpPr>
            <a:xfrm>
              <a:off x="8354806" y="1555279"/>
              <a:ext cx="1116610" cy="769950"/>
              <a:chOff x="7135514" y="2790190"/>
              <a:chExt cx="1116610" cy="769950"/>
            </a:xfrm>
          </p:grpSpPr>
          <p:sp>
            <p:nvSpPr>
              <p:cNvPr id="233" name="Rectangle 232"/>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4" name="Rectangle 233"/>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5" name="Rectangle 234"/>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6" name="Rectangle 235"/>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7" name="Rectangle 236"/>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8" name="Rectangle 237"/>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9" name="Rectangle 238"/>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0" name="Rectangle 239"/>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1" name="Rectangle 240"/>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2" name="Rectangle 241"/>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3" name="Rectangle 242"/>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4" name="Rectangle 243"/>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5" name="Rectangle 244"/>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6" name="Rectangle 245"/>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7" name="Rectangle 246"/>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8" name="Rectangle 247"/>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9" name="Rectangle 248"/>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0" name="Rectangle 249"/>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1" name="Rectangle 250"/>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2" name="Rectangle 251"/>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3" name="Rectangle 252"/>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4" name="Rectangle 253"/>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5" name="Rectangle 254"/>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6" name="Rectangle 255"/>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7" name="Rectangle 256"/>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8" name="Rectangle 257"/>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9" name="Rectangle 258"/>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0" name="Rectangle 259"/>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1" name="Rectangle 260"/>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2" name="Rectangle 261"/>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3" name="Rectangle 262"/>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4" name="Rectangle 263"/>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265" name="Group 264"/>
            <p:cNvGrpSpPr/>
            <p:nvPr/>
          </p:nvGrpSpPr>
          <p:grpSpPr>
            <a:xfrm>
              <a:off x="8531276" y="1730267"/>
              <a:ext cx="1116610" cy="769950"/>
              <a:chOff x="7135514" y="2790190"/>
              <a:chExt cx="1116610" cy="769950"/>
            </a:xfrm>
          </p:grpSpPr>
          <p:sp>
            <p:nvSpPr>
              <p:cNvPr id="266" name="Rectangle 265"/>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7" name="Rectangle 266"/>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8" name="Rectangle 267"/>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9" name="Rectangle 268"/>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0" name="Rectangle 269"/>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1" name="Rectangle 270"/>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2" name="Rectangle 271"/>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3" name="Rectangle 272"/>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4" name="Rectangle 273"/>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5" name="Rectangle 274"/>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6" name="Rectangle 275"/>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7" name="Rectangle 276"/>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8" name="Rectangle 277"/>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9" name="Rectangle 278"/>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0" name="Rectangle 279"/>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1" name="Rectangle 280"/>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2" name="Rectangle 281"/>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3" name="Rectangle 282"/>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4" name="Rectangle 283"/>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5" name="Rectangle 284"/>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6" name="Rectangle 285"/>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7" name="Rectangle 286"/>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8" name="Rectangle 287"/>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9" name="Rectangle 288"/>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0" name="Rectangle 289"/>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1" name="Rectangle 290"/>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2" name="Rectangle 291"/>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3" name="Rectangle 292"/>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4" name="Rectangle 293"/>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5" name="Rectangle 294"/>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6" name="Rectangle 295"/>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7" name="Rectangle 296"/>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cxnSp>
        <p:nvCxnSpPr>
          <p:cNvPr id="300" name="Straight Arrow Connector 299"/>
          <p:cNvCxnSpPr/>
          <p:nvPr/>
        </p:nvCxnSpPr>
        <p:spPr>
          <a:xfrm>
            <a:off x="9921761"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01" name="Rectangle 300"/>
          <p:cNvSpPr/>
          <p:nvPr/>
        </p:nvSpPr>
        <p:spPr>
          <a:xfrm>
            <a:off x="9963003" y="4631435"/>
            <a:ext cx="1205231"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Frame buffer updating</a:t>
            </a:r>
          </a:p>
        </p:txBody>
      </p:sp>
      <p:cxnSp>
        <p:nvCxnSpPr>
          <p:cNvPr id="302" name="Straight Arrow Connector 301"/>
          <p:cNvCxnSpPr/>
          <p:nvPr/>
        </p:nvCxnSpPr>
        <p:spPr>
          <a:xfrm flipV="1">
            <a:off x="10408422"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6275722" y="2128437"/>
            <a:ext cx="757908" cy="473435"/>
          </a:xfrm>
          <a:prstGeom prst="rect">
            <a:avLst/>
          </a:prstGeom>
        </p:spPr>
        <p:txBody>
          <a:bodyPr vert="horz" wrap="none" lIns="0" tIns="0" rIns="0" bIns="0" rtlCol="0" anchor="t">
            <a:normAutofit/>
          </a:bodyPr>
          <a:lstStyle/>
          <a:p>
            <a:pPr algn="ctr"/>
            <a:r>
              <a:rPr lang="en-GB" sz="1200" dirty="0"/>
              <a:t>Fragments</a:t>
            </a:r>
          </a:p>
          <a:p>
            <a:pPr algn="ctr"/>
            <a:r>
              <a:rPr lang="en-GB" sz="1200" dirty="0"/>
              <a:t>(pixels)</a:t>
            </a:r>
          </a:p>
        </p:txBody>
      </p:sp>
      <p:sp>
        <p:nvSpPr>
          <p:cNvPr id="305" name="TextBox 304"/>
          <p:cNvSpPr txBox="1"/>
          <p:nvPr/>
        </p:nvSpPr>
        <p:spPr>
          <a:xfrm>
            <a:off x="7493104" y="2128437"/>
            <a:ext cx="757908" cy="473435"/>
          </a:xfrm>
          <a:prstGeom prst="rect">
            <a:avLst/>
          </a:prstGeom>
        </p:spPr>
        <p:txBody>
          <a:bodyPr vert="horz" wrap="none" lIns="0" tIns="0" rIns="0" bIns="0" rtlCol="0" anchor="t">
            <a:normAutofit/>
          </a:bodyPr>
          <a:lstStyle/>
          <a:p>
            <a:pPr algn="ctr"/>
            <a:r>
              <a:rPr lang="en-GB" sz="1200" dirty="0"/>
              <a:t>Colored </a:t>
            </a:r>
          </a:p>
          <a:p>
            <a:pPr algn="ctr"/>
            <a:r>
              <a:rPr lang="en-GB" sz="1200" dirty="0"/>
              <a:t>fragments</a:t>
            </a:r>
          </a:p>
        </p:txBody>
      </p:sp>
      <p:sp>
        <p:nvSpPr>
          <p:cNvPr id="306" name="Left Brace 305"/>
          <p:cNvSpPr/>
          <p:nvPr/>
        </p:nvSpPr>
        <p:spPr>
          <a:xfrm rot="5400000">
            <a:off x="2824786" y="-606801"/>
            <a:ext cx="300528" cy="4738643"/>
          </a:xfrm>
          <a:prstGeom prst="leftBrace">
            <a:avLst>
              <a:gd name="adj1" fmla="val 46319"/>
              <a:gd name="adj2" fmla="val 50000"/>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a:p>
        </p:txBody>
      </p:sp>
      <p:sp>
        <p:nvSpPr>
          <p:cNvPr id="307" name="TextBox 306"/>
          <p:cNvSpPr txBox="1"/>
          <p:nvPr/>
        </p:nvSpPr>
        <p:spPr>
          <a:xfrm>
            <a:off x="2203268" y="1324833"/>
            <a:ext cx="1675298" cy="299781"/>
          </a:xfrm>
          <a:prstGeom prst="rect">
            <a:avLst/>
          </a:prstGeom>
        </p:spPr>
        <p:txBody>
          <a:bodyPr vert="horz" wrap="none" lIns="0" tIns="0" rIns="0" bIns="0" rtlCol="0" anchor="t">
            <a:normAutofit/>
          </a:bodyPr>
          <a:lstStyle/>
          <a:p>
            <a:r>
              <a:rPr lang="en-GB" sz="1400" dirty="0"/>
              <a:t>Geometry processing</a:t>
            </a:r>
          </a:p>
        </p:txBody>
      </p:sp>
      <p:sp>
        <p:nvSpPr>
          <p:cNvPr id="308" name="Left Brace 307"/>
          <p:cNvSpPr/>
          <p:nvPr/>
        </p:nvSpPr>
        <p:spPr>
          <a:xfrm rot="5400000">
            <a:off x="8642603" y="-950815"/>
            <a:ext cx="300527" cy="5426670"/>
          </a:xfrm>
          <a:prstGeom prst="leftBrace">
            <a:avLst>
              <a:gd name="adj1" fmla="val 46319"/>
              <a:gd name="adj2" fmla="val 50000"/>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a:p>
        </p:txBody>
      </p:sp>
      <p:sp>
        <p:nvSpPr>
          <p:cNvPr id="309" name="TextBox 308"/>
          <p:cNvSpPr txBox="1"/>
          <p:nvPr/>
        </p:nvSpPr>
        <p:spPr>
          <a:xfrm>
            <a:off x="8177163" y="1324833"/>
            <a:ext cx="1281202" cy="299781"/>
          </a:xfrm>
          <a:prstGeom prst="rect">
            <a:avLst/>
          </a:prstGeom>
        </p:spPr>
        <p:txBody>
          <a:bodyPr vert="horz" wrap="none" lIns="0" tIns="0" rIns="0" bIns="0" rtlCol="0" anchor="t">
            <a:normAutofit/>
          </a:bodyPr>
          <a:lstStyle/>
          <a:p>
            <a:r>
              <a:rPr lang="en-GB" sz="1400" dirty="0"/>
              <a:t>Pixel processing</a:t>
            </a:r>
          </a:p>
        </p:txBody>
      </p:sp>
      <p:sp>
        <p:nvSpPr>
          <p:cNvPr id="313" name="TextBox 312"/>
          <p:cNvSpPr txBox="1"/>
          <p:nvPr/>
        </p:nvSpPr>
        <p:spPr>
          <a:xfrm>
            <a:off x="1197791" y="4090872"/>
            <a:ext cx="728923" cy="314957"/>
          </a:xfrm>
          <a:prstGeom prst="rect">
            <a:avLst/>
          </a:prstGeom>
        </p:spPr>
        <p:txBody>
          <a:bodyPr vert="horz" wrap="none" lIns="0" tIns="0" rIns="0" bIns="0" rtlCol="0" anchor="t">
            <a:normAutofit/>
          </a:bodyPr>
          <a:lstStyle/>
          <a:p>
            <a:pPr algn="ctr"/>
            <a:r>
              <a:rPr lang="en-GB" sz="1200" dirty="0"/>
              <a:t>Vertices </a:t>
            </a:r>
          </a:p>
        </p:txBody>
      </p:sp>
      <p:sp>
        <p:nvSpPr>
          <p:cNvPr id="317" name="Rounded Rectangle 316"/>
          <p:cNvSpPr/>
          <p:nvPr/>
        </p:nvSpPr>
        <p:spPr>
          <a:xfrm>
            <a:off x="1562251" y="4631435"/>
            <a:ext cx="1073636" cy="470183"/>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Vertex shader</a:t>
            </a:r>
          </a:p>
        </p:txBody>
      </p:sp>
      <p:sp>
        <p:nvSpPr>
          <p:cNvPr id="318" name="Rounded Rectangle 317"/>
          <p:cNvSpPr/>
          <p:nvPr/>
        </p:nvSpPr>
        <p:spPr>
          <a:xfrm>
            <a:off x="6737055" y="4631435"/>
            <a:ext cx="1073636" cy="470183"/>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Fragment shader</a:t>
            </a:r>
          </a:p>
        </p:txBody>
      </p:sp>
      <p:sp>
        <p:nvSpPr>
          <p:cNvPr id="322" name="Rectangle 321"/>
          <p:cNvSpPr/>
          <p:nvPr/>
        </p:nvSpPr>
        <p:spPr>
          <a:xfrm>
            <a:off x="3334970" y="4631435"/>
            <a:ext cx="1003808"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Viewport clipping</a:t>
            </a:r>
          </a:p>
        </p:txBody>
      </p:sp>
      <p:sp>
        <p:nvSpPr>
          <p:cNvPr id="323" name="Rectangle 322"/>
          <p:cNvSpPr/>
          <p:nvPr/>
        </p:nvSpPr>
        <p:spPr>
          <a:xfrm>
            <a:off x="4186058" y="2128437"/>
            <a:ext cx="1403897" cy="461665"/>
          </a:xfrm>
          <a:prstGeom prst="rect">
            <a:avLst/>
          </a:prstGeom>
          <a:ln>
            <a:noFill/>
            <a:tailEnd w="med" len="lg"/>
          </a:ln>
        </p:spPr>
        <p:txBody>
          <a:bodyPr wrap="square">
            <a:spAutoFit/>
          </a:bodyPr>
          <a:lstStyle/>
          <a:p>
            <a:pPr algn="ctr"/>
            <a:r>
              <a:rPr lang="en-GB" sz="1200" dirty="0"/>
              <a:t>Primitives in </a:t>
            </a:r>
          </a:p>
          <a:p>
            <a:pPr algn="ctr"/>
            <a:r>
              <a:rPr lang="en-GB" sz="1200" dirty="0" err="1"/>
              <a:t>sreen</a:t>
            </a:r>
            <a:r>
              <a:rPr lang="en-GB" sz="1200" dirty="0"/>
              <a:t> space</a:t>
            </a:r>
          </a:p>
        </p:txBody>
      </p:sp>
      <p:grpSp>
        <p:nvGrpSpPr>
          <p:cNvPr id="324" name="Group 323"/>
          <p:cNvGrpSpPr/>
          <p:nvPr/>
        </p:nvGrpSpPr>
        <p:grpSpPr>
          <a:xfrm>
            <a:off x="4338778" y="2794128"/>
            <a:ext cx="1005592" cy="687080"/>
            <a:chOff x="3767738" y="2438400"/>
            <a:chExt cx="988701" cy="675538"/>
          </a:xfrm>
        </p:grpSpPr>
        <p:sp>
          <p:nvSpPr>
            <p:cNvPr id="325" name="Isosceles Triangle 324"/>
            <p:cNvSpPr/>
            <p:nvPr/>
          </p:nvSpPr>
          <p:spPr>
            <a:xfrm rot="21316140">
              <a:off x="3784411" y="2494628"/>
              <a:ext cx="900990" cy="544776"/>
            </a:xfrm>
            <a:prstGeom prst="triangle">
              <a:avLst>
                <a:gd name="adj" fmla="val 77821"/>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26" name="Oval 325"/>
            <p:cNvSpPr/>
            <p:nvPr/>
          </p:nvSpPr>
          <p:spPr>
            <a:xfrm>
              <a:off x="4417219" y="2438400"/>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27" name="Oval 326"/>
            <p:cNvSpPr/>
            <p:nvPr/>
          </p:nvSpPr>
          <p:spPr>
            <a:xfrm>
              <a:off x="4656227" y="2948652"/>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28" name="Oval 327"/>
            <p:cNvSpPr/>
            <p:nvPr/>
          </p:nvSpPr>
          <p:spPr>
            <a:xfrm>
              <a:off x="3767738" y="3013726"/>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344" name="Group 343"/>
          <p:cNvGrpSpPr/>
          <p:nvPr/>
        </p:nvGrpSpPr>
        <p:grpSpPr>
          <a:xfrm>
            <a:off x="2529255" y="2641115"/>
            <a:ext cx="1116345" cy="1016046"/>
            <a:chOff x="2556036" y="2753194"/>
            <a:chExt cx="1116345" cy="1016046"/>
          </a:xfrm>
        </p:grpSpPr>
        <p:pic>
          <p:nvPicPr>
            <p:cNvPr id="1029" name="Picture 5" descr="C:\Users\seahon01\AppData\Local\Microsoft\Windows\Temporary Internet Files\Content.IE5\VTY9S8N6\3a-gr-29[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036" y="2753194"/>
              <a:ext cx="1116345" cy="1016046"/>
            </a:xfrm>
            <a:prstGeom prst="rect">
              <a:avLst/>
            </a:prstGeom>
            <a:noFill/>
            <a:extLst>
              <a:ext uri="{909E8E84-426E-40DD-AFC4-6F175D3DCCD1}">
                <a14:hiddenFill xmlns:a14="http://schemas.microsoft.com/office/drawing/2010/main">
                  <a:solidFill>
                    <a:srgbClr val="FFFFFF"/>
                  </a:solidFill>
                </a14:hiddenFill>
              </a:ext>
            </a:extLst>
          </p:spPr>
        </p:pic>
        <p:sp>
          <p:nvSpPr>
            <p:cNvPr id="332" name="Oval 331"/>
            <p:cNvSpPr/>
            <p:nvPr/>
          </p:nvSpPr>
          <p:spPr>
            <a:xfrm rot="11700000">
              <a:off x="2703420" y="3569214"/>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33" name="Oval 332"/>
            <p:cNvSpPr/>
            <p:nvPr/>
          </p:nvSpPr>
          <p:spPr>
            <a:xfrm rot="11700000">
              <a:off x="3361759" y="3373135"/>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34" name="Oval 333"/>
            <p:cNvSpPr/>
            <p:nvPr/>
          </p:nvSpPr>
          <p:spPr>
            <a:xfrm rot="11700000">
              <a:off x="2982805" y="2905287"/>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335" name="Straight Arrow Connector 334"/>
          <p:cNvCxnSpPr/>
          <p:nvPr/>
        </p:nvCxnSpPr>
        <p:spPr>
          <a:xfrm flipV="1">
            <a:off x="4119307"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a:off x="5134265"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37" name="Rectangle 336"/>
          <p:cNvSpPr/>
          <p:nvPr/>
        </p:nvSpPr>
        <p:spPr>
          <a:xfrm>
            <a:off x="1150824" y="5735487"/>
            <a:ext cx="2036198" cy="523220"/>
          </a:xfrm>
          <a:prstGeom prst="rect">
            <a:avLst/>
          </a:prstGeom>
        </p:spPr>
        <p:txBody>
          <a:bodyPr wrap="none">
            <a:spAutoFit/>
          </a:bodyPr>
          <a:lstStyle/>
          <a:p>
            <a:pPr algn="ctr"/>
            <a:r>
              <a:rPr lang="en-GB" sz="1400" dirty="0"/>
              <a:t>Geometry data </a:t>
            </a:r>
          </a:p>
          <a:p>
            <a:pPr algn="ctr"/>
            <a:r>
              <a:rPr lang="en-GB" sz="1400" dirty="0"/>
              <a:t>(xyz, color of vertex etc.)</a:t>
            </a:r>
          </a:p>
        </p:txBody>
      </p:sp>
      <p:sp>
        <p:nvSpPr>
          <p:cNvPr id="338" name="Rectangle 337"/>
          <p:cNvSpPr/>
          <p:nvPr/>
        </p:nvSpPr>
        <p:spPr>
          <a:xfrm>
            <a:off x="6552668" y="5735487"/>
            <a:ext cx="1532600" cy="523220"/>
          </a:xfrm>
          <a:prstGeom prst="rect">
            <a:avLst/>
          </a:prstGeom>
        </p:spPr>
        <p:txBody>
          <a:bodyPr wrap="none">
            <a:spAutoFit/>
          </a:bodyPr>
          <a:lstStyle/>
          <a:p>
            <a:pPr algn="ctr"/>
            <a:r>
              <a:rPr lang="en-GB" sz="1400" dirty="0"/>
              <a:t>Texturing, lighting </a:t>
            </a:r>
          </a:p>
          <a:p>
            <a:pPr algn="ctr"/>
            <a:r>
              <a:rPr lang="en-GB" sz="1400" dirty="0"/>
              <a:t>(RGB, depth etc.)</a:t>
            </a:r>
          </a:p>
        </p:txBody>
      </p:sp>
      <p:sp>
        <p:nvSpPr>
          <p:cNvPr id="339" name="Down Arrow 338"/>
          <p:cNvSpPr/>
          <p:nvPr/>
        </p:nvSpPr>
        <p:spPr>
          <a:xfrm rot="10800000">
            <a:off x="1862203" y="5257800"/>
            <a:ext cx="450973" cy="381000"/>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0" name="Down Arrow 339"/>
          <p:cNvSpPr/>
          <p:nvPr/>
        </p:nvSpPr>
        <p:spPr>
          <a:xfrm rot="10800000">
            <a:off x="7093482" y="5257800"/>
            <a:ext cx="450973" cy="381000"/>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1" name="Rectangle 340"/>
          <p:cNvSpPr/>
          <p:nvPr/>
        </p:nvSpPr>
        <p:spPr>
          <a:xfrm>
            <a:off x="2340861" y="5336744"/>
            <a:ext cx="1588128" cy="307777"/>
          </a:xfrm>
          <a:prstGeom prst="rect">
            <a:avLst/>
          </a:prstGeom>
        </p:spPr>
        <p:txBody>
          <a:bodyPr wrap="none">
            <a:spAutoFit/>
          </a:bodyPr>
          <a:lstStyle/>
          <a:p>
            <a:pPr algn="ctr"/>
            <a:r>
              <a:rPr lang="en-GB" sz="1400" dirty="0"/>
              <a:t>Programming entry</a:t>
            </a:r>
          </a:p>
        </p:txBody>
      </p:sp>
      <p:sp>
        <p:nvSpPr>
          <p:cNvPr id="350" name="TextBox 349"/>
          <p:cNvSpPr txBox="1"/>
          <p:nvPr/>
        </p:nvSpPr>
        <p:spPr>
          <a:xfrm>
            <a:off x="9101068" y="2201683"/>
            <a:ext cx="861934" cy="359710"/>
          </a:xfrm>
          <a:prstGeom prst="rect">
            <a:avLst/>
          </a:prstGeom>
        </p:spPr>
        <p:txBody>
          <a:bodyPr vert="horz" wrap="none" lIns="0" tIns="0" rIns="0" bIns="0" rtlCol="0" anchor="t">
            <a:normAutofit/>
          </a:bodyPr>
          <a:lstStyle/>
          <a:p>
            <a:pPr algn="ctr"/>
            <a:r>
              <a:rPr lang="en-GB" sz="1200" dirty="0"/>
              <a:t>Mixed pixels</a:t>
            </a:r>
          </a:p>
        </p:txBody>
      </p:sp>
      <p:sp>
        <p:nvSpPr>
          <p:cNvPr id="351" name="TextBox 350"/>
          <p:cNvSpPr txBox="1"/>
          <p:nvPr/>
        </p:nvSpPr>
        <p:spPr>
          <a:xfrm>
            <a:off x="10969271" y="2201684"/>
            <a:ext cx="757908" cy="236717"/>
          </a:xfrm>
          <a:prstGeom prst="rect">
            <a:avLst/>
          </a:prstGeom>
        </p:spPr>
        <p:txBody>
          <a:bodyPr vert="horz" wrap="none" lIns="0" tIns="0" rIns="0" bIns="0" rtlCol="0" anchor="t">
            <a:normAutofit/>
          </a:bodyPr>
          <a:lstStyle/>
          <a:p>
            <a:pPr algn="ctr"/>
            <a:r>
              <a:rPr lang="en-GB" sz="1200" dirty="0"/>
              <a:t>Frame buffer</a:t>
            </a:r>
          </a:p>
        </p:txBody>
      </p:sp>
      <p:sp>
        <p:nvSpPr>
          <p:cNvPr id="299" name="Rectangle 298"/>
          <p:cNvSpPr/>
          <p:nvPr/>
        </p:nvSpPr>
        <p:spPr>
          <a:xfrm>
            <a:off x="7577282" y="5336744"/>
            <a:ext cx="1592937" cy="307777"/>
          </a:xfrm>
          <a:prstGeom prst="rect">
            <a:avLst/>
          </a:prstGeom>
        </p:spPr>
        <p:txBody>
          <a:bodyPr wrap="none">
            <a:spAutoFit/>
          </a:bodyPr>
          <a:lstStyle/>
          <a:p>
            <a:pPr algn="ctr"/>
            <a:r>
              <a:rPr lang="en-GB" sz="1400" dirty="0"/>
              <a:t>Programming entry</a:t>
            </a:r>
          </a:p>
        </p:txBody>
      </p:sp>
    </p:spTree>
    <p:extLst>
      <p:ext uri="{BB962C8B-B14F-4D97-AF65-F5344CB8AC3E}">
        <p14:creationId xmlns:p14="http://schemas.microsoft.com/office/powerpoint/2010/main" val="398243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236276" y="4724401"/>
            <a:ext cx="1584125" cy="1237033"/>
            <a:chOff x="2556036" y="2753194"/>
            <a:chExt cx="1116345" cy="1016046"/>
          </a:xfrm>
        </p:grpSpPr>
        <p:pic>
          <p:nvPicPr>
            <p:cNvPr id="18" name="Picture 5" descr="C:\Users\seahon01\AppData\Local\Microsoft\Windows\Temporary Internet Files\Content.IE5\VTY9S8N6\3a-gr-2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036" y="2753194"/>
              <a:ext cx="1116345" cy="1016046"/>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rot="11700000">
              <a:off x="2703420" y="3569214"/>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 name="Oval 19"/>
            <p:cNvSpPr/>
            <p:nvPr/>
          </p:nvSpPr>
          <p:spPr>
            <a:xfrm rot="11700000">
              <a:off x="3361759" y="3373135"/>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 name="Oval 20"/>
            <p:cNvSpPr/>
            <p:nvPr/>
          </p:nvSpPr>
          <p:spPr>
            <a:xfrm rot="11700000">
              <a:off x="2982805" y="2905287"/>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sp>
        <p:nvSpPr>
          <p:cNvPr id="3" name="Title 2"/>
          <p:cNvSpPr>
            <a:spLocks noGrp="1"/>
          </p:cNvSpPr>
          <p:nvPr>
            <p:ph type="title"/>
          </p:nvPr>
        </p:nvSpPr>
        <p:spPr/>
        <p:txBody>
          <a:bodyPr>
            <a:normAutofit/>
          </a:bodyPr>
          <a:lstStyle/>
          <a:p>
            <a:r>
              <a:rPr lang="en-GB" dirty="0"/>
              <a:t>Vertex Shader</a:t>
            </a:r>
          </a:p>
        </p:txBody>
      </p:sp>
      <p:sp>
        <p:nvSpPr>
          <p:cNvPr id="4" name="TextBox 3"/>
          <p:cNvSpPr txBox="1"/>
          <p:nvPr/>
        </p:nvSpPr>
        <p:spPr>
          <a:xfrm>
            <a:off x="9156064" y="152401"/>
            <a:ext cx="671618" cy="299781"/>
          </a:xfrm>
          <a:prstGeom prst="rect">
            <a:avLst/>
          </a:prstGeom>
        </p:spPr>
        <p:txBody>
          <a:bodyPr vert="horz" wrap="none" lIns="0" tIns="0" rIns="0" bIns="0" rtlCol="0" anchor="t">
            <a:noAutofit/>
          </a:bodyPr>
          <a:lstStyle/>
          <a:p>
            <a:r>
              <a:rPr lang="en-GB" sz="2000" dirty="0"/>
              <a:t>3D meshes </a:t>
            </a:r>
          </a:p>
        </p:txBody>
      </p:sp>
      <p:pic>
        <p:nvPicPr>
          <p:cNvPr id="5"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22664" y="533400"/>
            <a:ext cx="2502536" cy="150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rot="10800000">
            <a:off x="9751586" y="1089892"/>
            <a:ext cx="197214" cy="118706"/>
            <a:chOff x="585905" y="3342391"/>
            <a:chExt cx="198054" cy="135929"/>
          </a:xfrm>
        </p:grpSpPr>
        <p:sp>
          <p:nvSpPr>
            <p:cNvPr id="7" name="Isosceles Triangle 6"/>
            <p:cNvSpPr/>
            <p:nvPr/>
          </p:nvSpPr>
          <p:spPr>
            <a:xfrm rot="21316140">
              <a:off x="594249" y="3356220"/>
              <a:ext cx="169781" cy="100567"/>
            </a:xfrm>
            <a:prstGeom prst="triangle">
              <a:avLst>
                <a:gd name="adj" fmla="val 94626"/>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 name="Oval 7"/>
            <p:cNvSpPr/>
            <p:nvPr/>
          </p:nvSpPr>
          <p:spPr>
            <a:xfrm>
              <a:off x="751817" y="3434057"/>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 name="Oval 8"/>
            <p:cNvSpPr/>
            <p:nvPr/>
          </p:nvSpPr>
          <p:spPr>
            <a:xfrm>
              <a:off x="732797" y="3342391"/>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 name="Oval 9"/>
            <p:cNvSpPr/>
            <p:nvPr/>
          </p:nvSpPr>
          <p:spPr>
            <a:xfrm>
              <a:off x="585905" y="3448978"/>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11" name="Straight Arrow Connector 10"/>
          <p:cNvCxnSpPr/>
          <p:nvPr/>
        </p:nvCxnSpPr>
        <p:spPr>
          <a:xfrm>
            <a:off x="9906000" y="1553735"/>
            <a:ext cx="0" cy="59002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9906000" y="2915928"/>
            <a:ext cx="0" cy="332736"/>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067800" y="5957076"/>
            <a:ext cx="2564028" cy="443725"/>
          </a:xfrm>
          <a:prstGeom prst="rect">
            <a:avLst/>
          </a:prstGeom>
        </p:spPr>
        <p:txBody>
          <a:bodyPr vert="horz" wrap="none" lIns="0" tIns="0" rIns="0" bIns="0" rtlCol="0" anchor="t">
            <a:noAutofit/>
          </a:bodyPr>
          <a:lstStyle/>
          <a:p>
            <a:r>
              <a:rPr lang="en-GB" sz="1600" dirty="0"/>
              <a:t>Primitives (triangles)</a:t>
            </a:r>
          </a:p>
        </p:txBody>
      </p:sp>
      <p:sp>
        <p:nvSpPr>
          <p:cNvPr id="15" name="TextBox 14"/>
          <p:cNvSpPr txBox="1"/>
          <p:nvPr/>
        </p:nvSpPr>
        <p:spPr>
          <a:xfrm>
            <a:off x="10015278" y="1742444"/>
            <a:ext cx="728923" cy="314957"/>
          </a:xfrm>
          <a:prstGeom prst="rect">
            <a:avLst/>
          </a:prstGeom>
        </p:spPr>
        <p:txBody>
          <a:bodyPr vert="horz" wrap="none" lIns="0" tIns="0" rIns="0" bIns="0" rtlCol="0" anchor="t">
            <a:normAutofit/>
          </a:bodyPr>
          <a:lstStyle/>
          <a:p>
            <a:pPr algn="ctr"/>
            <a:r>
              <a:rPr lang="en-GB" sz="1600" dirty="0"/>
              <a:t>Vertices</a:t>
            </a:r>
            <a:r>
              <a:rPr lang="en-GB" sz="1200" dirty="0"/>
              <a:t> </a:t>
            </a:r>
          </a:p>
        </p:txBody>
      </p:sp>
      <p:sp>
        <p:nvSpPr>
          <p:cNvPr id="16" name="Rounded Rectangle 15"/>
          <p:cNvSpPr/>
          <p:nvPr/>
        </p:nvSpPr>
        <p:spPr>
          <a:xfrm>
            <a:off x="9144000" y="2133600"/>
            <a:ext cx="1529444" cy="772222"/>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Vertex shader</a:t>
            </a:r>
          </a:p>
        </p:txBody>
      </p:sp>
      <p:sp>
        <p:nvSpPr>
          <p:cNvPr id="22" name="Rectangle 21"/>
          <p:cNvSpPr/>
          <p:nvPr/>
        </p:nvSpPr>
        <p:spPr>
          <a:xfrm>
            <a:off x="6484560" y="1981201"/>
            <a:ext cx="1516441" cy="830997"/>
          </a:xfrm>
          <a:prstGeom prst="rect">
            <a:avLst/>
          </a:prstGeom>
        </p:spPr>
        <p:txBody>
          <a:bodyPr wrap="none">
            <a:spAutoFit/>
          </a:bodyPr>
          <a:lstStyle/>
          <a:p>
            <a:pPr algn="ctr"/>
            <a:r>
              <a:rPr lang="en-GB" sz="1600" dirty="0"/>
              <a:t>Geometry data </a:t>
            </a:r>
          </a:p>
          <a:p>
            <a:pPr algn="ctr"/>
            <a:r>
              <a:rPr lang="en-GB" sz="1600" dirty="0"/>
              <a:t>(xyz, color </a:t>
            </a:r>
          </a:p>
          <a:p>
            <a:pPr algn="ctr"/>
            <a:r>
              <a:rPr lang="en-GB" sz="1600" dirty="0"/>
              <a:t>of vertex etc.)</a:t>
            </a:r>
          </a:p>
        </p:txBody>
      </p:sp>
      <p:sp>
        <p:nvSpPr>
          <p:cNvPr id="23" name="Down Arrow 22"/>
          <p:cNvSpPr/>
          <p:nvPr/>
        </p:nvSpPr>
        <p:spPr>
          <a:xfrm rot="16200000">
            <a:off x="8276790" y="2028391"/>
            <a:ext cx="557460" cy="872159"/>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7924800" y="2667001"/>
            <a:ext cx="1348126" cy="584775"/>
          </a:xfrm>
          <a:prstGeom prst="rect">
            <a:avLst/>
          </a:prstGeom>
        </p:spPr>
        <p:txBody>
          <a:bodyPr wrap="none">
            <a:spAutoFit/>
          </a:bodyPr>
          <a:lstStyle/>
          <a:p>
            <a:pPr algn="ctr"/>
            <a:r>
              <a:rPr lang="en-GB" sz="1600" dirty="0"/>
              <a:t>Programming </a:t>
            </a:r>
          </a:p>
          <a:p>
            <a:pPr algn="ctr"/>
            <a:r>
              <a:rPr lang="en-GB" sz="1600" dirty="0"/>
              <a:t>entry</a:t>
            </a:r>
          </a:p>
        </p:txBody>
      </p:sp>
      <p:sp>
        <p:nvSpPr>
          <p:cNvPr id="29" name="Content Placeholder 1"/>
          <p:cNvSpPr txBox="1">
            <a:spLocks/>
          </p:cNvSpPr>
          <p:nvPr/>
        </p:nvSpPr>
        <p:spPr>
          <a:xfrm>
            <a:off x="533400" y="1239984"/>
            <a:ext cx="5715000"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 CPU sends the GPU a 3D mesh.</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The vertex shader assembles the locations of the vertices into primitives.</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Tessellation is carried out on the primitives.</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The data is passed on to the next stage.</a:t>
            </a:r>
          </a:p>
          <a:p>
            <a:pPr marL="0" indent="0">
              <a:buNone/>
            </a:pPr>
            <a:endParaRPr lang="en-GB" dirty="0">
              <a:solidFill>
                <a:schemeClr val="tx2"/>
              </a:solidFill>
              <a:latin typeface="+mn-lt"/>
              <a:ea typeface="ＭＳ Ｐゴシック" charset="0"/>
            </a:endParaRPr>
          </a:p>
          <a:p>
            <a:pPr marL="0" indent="0">
              <a:buNone/>
            </a:pPr>
            <a:r>
              <a:rPr lang="en-US" dirty="0">
                <a:solidFill>
                  <a:schemeClr val="tx2"/>
                </a:solidFill>
                <a:latin typeface="+mn-lt"/>
                <a:ea typeface="ＭＳ Ｐゴシック" charset="0"/>
              </a:rPr>
              <a:t>A vertex shader is a stage in the OpenGL ES pipeline and typically takes the vertex attribute data as input.</a:t>
            </a:r>
            <a:endParaRPr lang="en-GB" dirty="0">
              <a:solidFill>
                <a:schemeClr val="tx2"/>
              </a:solidFill>
              <a:latin typeface="+mn-lt"/>
              <a:ea typeface="ＭＳ Ｐゴシック" charset="0"/>
            </a:endParaRPr>
          </a:p>
          <a:p>
            <a:endParaRPr lang="en-GB" dirty="0"/>
          </a:p>
          <a:p>
            <a:endParaRPr lang="en-GB" dirty="0"/>
          </a:p>
        </p:txBody>
      </p:sp>
      <p:sp>
        <p:nvSpPr>
          <p:cNvPr id="26" name="Rounded Rectangle 25"/>
          <p:cNvSpPr/>
          <p:nvPr/>
        </p:nvSpPr>
        <p:spPr>
          <a:xfrm>
            <a:off x="9144000" y="3248664"/>
            <a:ext cx="1529444" cy="772222"/>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Tessellation</a:t>
            </a:r>
          </a:p>
        </p:txBody>
      </p:sp>
      <p:cxnSp>
        <p:nvCxnSpPr>
          <p:cNvPr id="27" name="Straight Arrow Connector 26"/>
          <p:cNvCxnSpPr>
            <a:stCxn id="26" idx="2"/>
          </p:cNvCxnSpPr>
          <p:nvPr/>
        </p:nvCxnSpPr>
        <p:spPr>
          <a:xfrm flipH="1">
            <a:off x="9906000" y="4020886"/>
            <a:ext cx="2722" cy="62731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35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143000"/>
            <a:ext cx="11154300" cy="465000"/>
          </a:xfrm>
        </p:spPr>
        <p:txBody>
          <a:bodyPr/>
          <a:lstStyle/>
          <a:p>
            <a:r>
              <a:rPr lang="en-GB" dirty="0"/>
              <a:t>A simple example is setting the position of each vertex to (0, 0, 0):</a:t>
            </a:r>
          </a:p>
          <a:p>
            <a:endParaRPr lang="en-GB" dirty="0"/>
          </a:p>
        </p:txBody>
      </p:sp>
      <p:sp>
        <p:nvSpPr>
          <p:cNvPr id="3" name="Title 2"/>
          <p:cNvSpPr>
            <a:spLocks noGrp="1"/>
          </p:cNvSpPr>
          <p:nvPr>
            <p:ph type="title"/>
          </p:nvPr>
        </p:nvSpPr>
        <p:spPr/>
        <p:txBody>
          <a:bodyPr>
            <a:normAutofit/>
          </a:bodyPr>
          <a:lstStyle/>
          <a:p>
            <a:r>
              <a:rPr lang="en-GB" dirty="0"/>
              <a:t>Vertex Shader Example</a:t>
            </a:r>
          </a:p>
        </p:txBody>
      </p:sp>
      <p:sp>
        <p:nvSpPr>
          <p:cNvPr id="5" name="Rectangle 4"/>
          <p:cNvSpPr/>
          <p:nvPr/>
        </p:nvSpPr>
        <p:spPr>
          <a:xfrm>
            <a:off x="3889376" y="1828800"/>
            <a:ext cx="6092825" cy="2308324"/>
          </a:xfrm>
          <a:prstGeom prst="rect">
            <a:avLst/>
          </a:prstGeom>
        </p:spPr>
        <p:txBody>
          <a:bodyPr>
            <a:spAutoFit/>
          </a:bodyPr>
          <a:lstStyle/>
          <a:p>
            <a:r>
              <a:rPr lang="en-GB" dirty="0">
                <a:solidFill>
                  <a:srgbClr val="FF0000"/>
                </a:solidFill>
              </a:rPr>
              <a:t>#version 100</a:t>
            </a:r>
          </a:p>
          <a:p>
            <a:endParaRPr lang="en-GB" dirty="0">
              <a:solidFill>
                <a:srgbClr val="FF0000"/>
              </a:solidFill>
            </a:endParaRPr>
          </a:p>
          <a:p>
            <a:r>
              <a:rPr lang="en-GB" dirty="0">
                <a:solidFill>
                  <a:srgbClr val="FF0000"/>
                </a:solidFill>
              </a:rPr>
              <a:t>// Simple vertex shader.</a:t>
            </a:r>
          </a:p>
          <a:p>
            <a:endParaRPr lang="en-GB" dirty="0">
              <a:solidFill>
                <a:srgbClr val="FF0000"/>
              </a:solidFill>
            </a:endParaRPr>
          </a:p>
          <a:p>
            <a:r>
              <a:rPr lang="en-GB" b="1" dirty="0">
                <a:solidFill>
                  <a:srgbClr val="FF0000"/>
                </a:solidFill>
              </a:rPr>
              <a:t>void main()</a:t>
            </a:r>
          </a:p>
          <a:p>
            <a:r>
              <a:rPr lang="en-GB" dirty="0">
                <a:solidFill>
                  <a:srgbClr val="FF0000"/>
                </a:solidFill>
              </a:rPr>
              <a:t>{</a:t>
            </a:r>
          </a:p>
          <a:p>
            <a:r>
              <a:rPr lang="en-GB" dirty="0">
                <a:solidFill>
                  <a:srgbClr val="FF0000"/>
                </a:solidFill>
              </a:rPr>
              <a:t>    gl_Position = vec4(0.0, 0.0, 0.0, 1.0);</a:t>
            </a:r>
          </a:p>
          <a:p>
            <a:r>
              <a:rPr lang="en-GB" dirty="0">
                <a:solidFill>
                  <a:srgbClr val="FF0000"/>
                </a:solidFill>
              </a:rPr>
              <a:t>}</a:t>
            </a:r>
          </a:p>
        </p:txBody>
      </p:sp>
      <p:sp>
        <p:nvSpPr>
          <p:cNvPr id="6" name="Content Placeholder 1"/>
          <p:cNvSpPr txBox="1">
            <a:spLocks/>
          </p:cNvSpPr>
          <p:nvPr/>
        </p:nvSpPr>
        <p:spPr>
          <a:xfrm>
            <a:off x="457200" y="4343400"/>
            <a:ext cx="11154300" cy="465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spcBef>
                <a:spcPts val="0"/>
              </a:spcBef>
              <a:buNone/>
            </a:pPr>
            <a:r>
              <a:rPr lang="en-GB" dirty="0">
                <a:solidFill>
                  <a:schemeClr val="tx2"/>
                </a:solidFill>
                <a:latin typeface="+mn-lt"/>
                <a:ea typeface="ＭＳ Ｐゴシック" charset="0"/>
              </a:rPr>
              <a:t>Usually, data (coordinates/vertices of shapes) representing the positions for each vertex is passed in, using vertex attributes. </a:t>
            </a:r>
          </a:p>
        </p:txBody>
      </p:sp>
    </p:spTree>
    <p:extLst>
      <p:ext uri="{BB962C8B-B14F-4D97-AF65-F5344CB8AC3E}">
        <p14:creationId xmlns:p14="http://schemas.microsoft.com/office/powerpoint/2010/main" val="394939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846000"/>
          </a:xfrm>
        </p:spPr>
        <p:txBody>
          <a:bodyPr/>
          <a:lstStyle/>
          <a:p>
            <a:r>
              <a:rPr lang="en-GB" dirty="0"/>
              <a:t>To pass in the coordinates of a triangle, set up an array to hold the data:</a:t>
            </a:r>
          </a:p>
          <a:p>
            <a:endParaRPr lang="en-GB" dirty="0"/>
          </a:p>
        </p:txBody>
      </p:sp>
      <p:sp>
        <p:nvSpPr>
          <p:cNvPr id="3" name="Title 2"/>
          <p:cNvSpPr>
            <a:spLocks noGrp="1"/>
          </p:cNvSpPr>
          <p:nvPr>
            <p:ph type="title"/>
          </p:nvPr>
        </p:nvSpPr>
        <p:spPr/>
        <p:txBody>
          <a:bodyPr>
            <a:normAutofit/>
          </a:bodyPr>
          <a:lstStyle/>
          <a:p>
            <a:r>
              <a:rPr lang="en-GB" dirty="0"/>
              <a:t>Vertex Shader Example</a:t>
            </a:r>
          </a:p>
        </p:txBody>
      </p:sp>
      <p:sp>
        <p:nvSpPr>
          <p:cNvPr id="4" name="Rectangle 3"/>
          <p:cNvSpPr/>
          <p:nvPr/>
        </p:nvSpPr>
        <p:spPr>
          <a:xfrm>
            <a:off x="3182551" y="2209800"/>
            <a:ext cx="5962017" cy="369332"/>
          </a:xfrm>
          <a:prstGeom prst="rect">
            <a:avLst/>
          </a:prstGeom>
        </p:spPr>
        <p:txBody>
          <a:bodyPr wrap="none">
            <a:spAutoFit/>
          </a:bodyPr>
          <a:lstStyle/>
          <a:p>
            <a:r>
              <a:rPr lang="en-GB" dirty="0">
                <a:solidFill>
                  <a:srgbClr val="FF0000"/>
                </a:solidFill>
              </a:rPr>
              <a:t>GLfloat [] positions = {1.0, 0.0, 0.0, 0.0, 1.0, 0.0, -1.0, 0.0, 0.0};</a:t>
            </a:r>
          </a:p>
        </p:txBody>
      </p:sp>
      <p:sp>
        <p:nvSpPr>
          <p:cNvPr id="5" name="Content Placeholder 1"/>
          <p:cNvSpPr txBox="1">
            <a:spLocks/>
          </p:cNvSpPr>
          <p:nvPr/>
        </p:nvSpPr>
        <p:spPr>
          <a:xfrm>
            <a:off x="467519" y="2819400"/>
            <a:ext cx="11154300"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Next, associate the data with a particular shader input, using the inputs location in the shader:</a:t>
            </a:r>
          </a:p>
          <a:p>
            <a:pPr lvl="1">
              <a:buClr>
                <a:schemeClr val="accent1"/>
              </a:buClr>
              <a:buFont typeface="Arial" panose="020B0604020202020204" pitchFamily="34" charset="0"/>
              <a:buChar char="•"/>
            </a:pPr>
            <a:r>
              <a:rPr lang="en-GB" sz="1800" dirty="0">
                <a:solidFill>
                  <a:schemeClr val="tx2"/>
                </a:solidFill>
                <a:latin typeface="+mn-lt"/>
                <a:ea typeface="ＭＳ Ｐゴシック" charset="0"/>
              </a:rPr>
              <a:t>This can only be done after the program is linked.</a:t>
            </a:r>
          </a:p>
        </p:txBody>
      </p:sp>
      <p:sp>
        <p:nvSpPr>
          <p:cNvPr id="6" name="Rectangle 5"/>
          <p:cNvSpPr/>
          <p:nvPr/>
        </p:nvSpPr>
        <p:spPr>
          <a:xfrm>
            <a:off x="3260938" y="4126468"/>
            <a:ext cx="5668539" cy="369332"/>
          </a:xfrm>
          <a:prstGeom prst="rect">
            <a:avLst/>
          </a:prstGeom>
        </p:spPr>
        <p:txBody>
          <a:bodyPr wrap="none">
            <a:spAutoFit/>
          </a:bodyPr>
          <a:lstStyle/>
          <a:p>
            <a:r>
              <a:rPr lang="en-GB" dirty="0">
                <a:solidFill>
                  <a:srgbClr val="FF0000"/>
                </a:solidFill>
              </a:rPr>
              <a:t>GLint position_location = glGetAttribLocation("position");</a:t>
            </a:r>
          </a:p>
        </p:txBody>
      </p:sp>
      <p:sp>
        <p:nvSpPr>
          <p:cNvPr id="7" name="Content Placeholder 1"/>
          <p:cNvSpPr txBox="1">
            <a:spLocks/>
          </p:cNvSpPr>
          <p:nvPr/>
        </p:nvSpPr>
        <p:spPr>
          <a:xfrm>
            <a:off x="467519" y="4716600"/>
            <a:ext cx="11154300"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Then instruct OpenGL ES to use the “positions” array as the input:</a:t>
            </a:r>
          </a:p>
        </p:txBody>
      </p:sp>
      <p:sp>
        <p:nvSpPr>
          <p:cNvPr id="8" name="Rectangle 7"/>
          <p:cNvSpPr/>
          <p:nvPr/>
        </p:nvSpPr>
        <p:spPr>
          <a:xfrm>
            <a:off x="3505201" y="5377934"/>
            <a:ext cx="5216621" cy="369332"/>
          </a:xfrm>
          <a:prstGeom prst="rect">
            <a:avLst/>
          </a:prstGeom>
        </p:spPr>
        <p:txBody>
          <a:bodyPr wrap="none">
            <a:spAutoFit/>
          </a:bodyPr>
          <a:lstStyle/>
          <a:p>
            <a:r>
              <a:rPr lang="en-US" dirty="0">
                <a:solidFill>
                  <a:srgbClr val="FF0000"/>
                </a:solidFill>
              </a:rPr>
              <a:t>glVertexAttribPointer(</a:t>
            </a:r>
            <a:r>
              <a:rPr lang="en-US" dirty="0" err="1">
                <a:solidFill>
                  <a:srgbClr val="FF0000"/>
                </a:solidFill>
              </a:rPr>
              <a:t>position_location</a:t>
            </a:r>
            <a:r>
              <a:rPr lang="en-US" dirty="0">
                <a:solidFill>
                  <a:srgbClr val="FF0000"/>
                </a:solidFill>
              </a:rPr>
              <a:t>, ..., positions);</a:t>
            </a:r>
            <a:endParaRPr lang="en-GB" dirty="0">
              <a:solidFill>
                <a:srgbClr val="FF0000"/>
              </a:solidFill>
            </a:endParaRPr>
          </a:p>
        </p:txBody>
      </p:sp>
    </p:spTree>
    <p:extLst>
      <p:ext uri="{BB962C8B-B14F-4D97-AF65-F5344CB8AC3E}">
        <p14:creationId xmlns:p14="http://schemas.microsoft.com/office/powerpoint/2010/main" val="170083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846000"/>
          </a:xfrm>
        </p:spPr>
        <p:txBody>
          <a:bodyPr/>
          <a:lstStyle/>
          <a:p>
            <a:r>
              <a:rPr lang="en-GB" dirty="0"/>
              <a:t>Once the attribute pointer is set to point to the data, set the “gl_Position” to the data passed in:</a:t>
            </a:r>
          </a:p>
          <a:p>
            <a:endParaRPr lang="en-GB" dirty="0"/>
          </a:p>
        </p:txBody>
      </p:sp>
      <p:sp>
        <p:nvSpPr>
          <p:cNvPr id="3" name="Title 2"/>
          <p:cNvSpPr>
            <a:spLocks noGrp="1"/>
          </p:cNvSpPr>
          <p:nvPr>
            <p:ph type="title"/>
          </p:nvPr>
        </p:nvSpPr>
        <p:spPr/>
        <p:txBody>
          <a:bodyPr>
            <a:normAutofit/>
          </a:bodyPr>
          <a:lstStyle/>
          <a:p>
            <a:r>
              <a:rPr lang="en-GB" dirty="0"/>
              <a:t>Vertex Shader Example</a:t>
            </a:r>
          </a:p>
        </p:txBody>
      </p:sp>
      <p:sp>
        <p:nvSpPr>
          <p:cNvPr id="4" name="Rectangle 3"/>
          <p:cNvSpPr/>
          <p:nvPr/>
        </p:nvSpPr>
        <p:spPr>
          <a:xfrm>
            <a:off x="4495801" y="2970074"/>
            <a:ext cx="6092825" cy="1754326"/>
          </a:xfrm>
          <a:prstGeom prst="rect">
            <a:avLst/>
          </a:prstGeom>
        </p:spPr>
        <p:txBody>
          <a:bodyPr>
            <a:spAutoFit/>
          </a:bodyPr>
          <a:lstStyle/>
          <a:p>
            <a:r>
              <a:rPr lang="en-GB" dirty="0">
                <a:solidFill>
                  <a:srgbClr val="FF0000"/>
                </a:solidFill>
              </a:rPr>
              <a:t>attribute vec4 position;</a:t>
            </a:r>
          </a:p>
          <a:p>
            <a:r>
              <a:rPr lang="en-GB" dirty="0">
                <a:solidFill>
                  <a:srgbClr val="FF0000"/>
                </a:solidFill>
              </a:rPr>
              <a:t> </a:t>
            </a:r>
          </a:p>
          <a:p>
            <a:r>
              <a:rPr lang="en-GB" b="1" dirty="0">
                <a:solidFill>
                  <a:srgbClr val="FF0000"/>
                </a:solidFill>
              </a:rPr>
              <a:t>void</a:t>
            </a:r>
            <a:r>
              <a:rPr lang="en-GB" dirty="0">
                <a:solidFill>
                  <a:srgbClr val="FF0000"/>
                </a:solidFill>
              </a:rPr>
              <a:t> </a:t>
            </a:r>
            <a:r>
              <a:rPr lang="en-GB" b="1" dirty="0">
                <a:solidFill>
                  <a:srgbClr val="FF0000"/>
                </a:solidFill>
              </a:rPr>
              <a:t>main</a:t>
            </a:r>
            <a:r>
              <a:rPr lang="en-GB" dirty="0">
                <a:solidFill>
                  <a:srgbClr val="FF0000"/>
                </a:solidFill>
              </a:rPr>
              <a:t>()</a:t>
            </a:r>
          </a:p>
          <a:p>
            <a:r>
              <a:rPr lang="en-GB" dirty="0">
                <a:solidFill>
                  <a:srgbClr val="FF0000"/>
                </a:solidFill>
              </a:rPr>
              <a:t>{</a:t>
            </a:r>
          </a:p>
          <a:p>
            <a:r>
              <a:rPr lang="en-GB" dirty="0">
                <a:solidFill>
                  <a:srgbClr val="FF0000"/>
                </a:solidFill>
              </a:rPr>
              <a:t>    gl_Position = position;</a:t>
            </a:r>
          </a:p>
          <a:p>
            <a:r>
              <a:rPr lang="en-GB" dirty="0">
                <a:solidFill>
                  <a:srgbClr val="FF0000"/>
                </a:solidFill>
              </a:rPr>
              <a:t>}</a:t>
            </a:r>
          </a:p>
        </p:txBody>
      </p:sp>
    </p:spTree>
    <p:extLst>
      <p:ext uri="{BB962C8B-B14F-4D97-AF65-F5344CB8AC3E}">
        <p14:creationId xmlns:p14="http://schemas.microsoft.com/office/powerpoint/2010/main" val="283993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143000"/>
            <a:ext cx="11154300" cy="4680000"/>
          </a:xfrm>
        </p:spPr>
        <p:txBody>
          <a:bodyPr/>
          <a:lstStyle/>
          <a:p>
            <a:r>
              <a:rPr lang="en-GB" dirty="0"/>
              <a:t>It is possible to have a color associated with each vertex:</a:t>
            </a:r>
          </a:p>
        </p:txBody>
      </p:sp>
      <p:sp>
        <p:nvSpPr>
          <p:cNvPr id="3" name="Title 2"/>
          <p:cNvSpPr>
            <a:spLocks noGrp="1"/>
          </p:cNvSpPr>
          <p:nvPr>
            <p:ph type="title"/>
          </p:nvPr>
        </p:nvSpPr>
        <p:spPr/>
        <p:txBody>
          <a:bodyPr>
            <a:normAutofit/>
          </a:bodyPr>
          <a:lstStyle/>
          <a:p>
            <a:r>
              <a:rPr lang="en-GB" dirty="0"/>
              <a:t>Varyings</a:t>
            </a:r>
          </a:p>
        </p:txBody>
      </p:sp>
      <p:sp>
        <p:nvSpPr>
          <p:cNvPr id="4" name="Rectangle 3"/>
          <p:cNvSpPr/>
          <p:nvPr/>
        </p:nvSpPr>
        <p:spPr>
          <a:xfrm>
            <a:off x="3203576" y="1981200"/>
            <a:ext cx="6092825" cy="923330"/>
          </a:xfrm>
          <a:prstGeom prst="rect">
            <a:avLst/>
          </a:prstGeom>
        </p:spPr>
        <p:txBody>
          <a:bodyPr>
            <a:spAutoFit/>
          </a:bodyPr>
          <a:lstStyle/>
          <a:p>
            <a:r>
              <a:rPr lang="fr-FR" dirty="0">
                <a:solidFill>
                  <a:srgbClr val="FF0000"/>
                </a:solidFill>
              </a:rPr>
              <a:t>GLfloat [] </a:t>
            </a:r>
            <a:r>
              <a:rPr lang="fr-FR" dirty="0" err="1">
                <a:solidFill>
                  <a:srgbClr val="FF0000"/>
                </a:solidFill>
              </a:rPr>
              <a:t>colors</a:t>
            </a:r>
            <a:r>
              <a:rPr lang="fr-FR" dirty="0">
                <a:solidFill>
                  <a:srgbClr val="FF0000"/>
                </a:solidFill>
              </a:rPr>
              <a:t> = {1.0, 0.0, 0.0, 0.0, 1.0, 0.0, 1.0, 0.0, 0.0};</a:t>
            </a:r>
          </a:p>
          <a:p>
            <a:r>
              <a:rPr lang="en-GB" dirty="0" err="1">
                <a:solidFill>
                  <a:srgbClr val="FF0000"/>
                </a:solidFill>
              </a:rPr>
              <a:t>GLint</a:t>
            </a:r>
            <a:r>
              <a:rPr lang="en-GB" dirty="0">
                <a:solidFill>
                  <a:srgbClr val="FF0000"/>
                </a:solidFill>
              </a:rPr>
              <a:t> </a:t>
            </a:r>
            <a:r>
              <a:rPr lang="en-GB" dirty="0" err="1">
                <a:solidFill>
                  <a:srgbClr val="FF0000"/>
                </a:solidFill>
              </a:rPr>
              <a:t>color_location</a:t>
            </a:r>
            <a:r>
              <a:rPr lang="en-GB" dirty="0">
                <a:solidFill>
                  <a:srgbClr val="FF0000"/>
                </a:solidFill>
              </a:rPr>
              <a:t> = </a:t>
            </a:r>
            <a:r>
              <a:rPr lang="en-GB" dirty="0" err="1">
                <a:solidFill>
                  <a:srgbClr val="FF0000"/>
                </a:solidFill>
              </a:rPr>
              <a:t>glGetAttribLocation</a:t>
            </a:r>
            <a:r>
              <a:rPr lang="en-GB" dirty="0">
                <a:solidFill>
                  <a:srgbClr val="FF0000"/>
                </a:solidFill>
              </a:rPr>
              <a:t>("color");</a:t>
            </a:r>
          </a:p>
          <a:p>
            <a:r>
              <a:rPr lang="en-GB" dirty="0" err="1">
                <a:solidFill>
                  <a:srgbClr val="FF0000"/>
                </a:solidFill>
              </a:rPr>
              <a:t>glVertexAttribPointer</a:t>
            </a:r>
            <a:r>
              <a:rPr lang="en-GB" dirty="0">
                <a:solidFill>
                  <a:srgbClr val="FF0000"/>
                </a:solidFill>
              </a:rPr>
              <a:t>(</a:t>
            </a:r>
            <a:r>
              <a:rPr lang="en-GB" dirty="0" err="1">
                <a:solidFill>
                  <a:srgbClr val="FF0000"/>
                </a:solidFill>
              </a:rPr>
              <a:t>color_location</a:t>
            </a:r>
            <a:r>
              <a:rPr lang="en-GB" dirty="0">
                <a:solidFill>
                  <a:srgbClr val="FF0000"/>
                </a:solidFill>
              </a:rPr>
              <a:t>, ..., colors);</a:t>
            </a:r>
          </a:p>
        </p:txBody>
      </p:sp>
      <p:sp>
        <p:nvSpPr>
          <p:cNvPr id="7" name="Rectangle 6"/>
          <p:cNvSpPr/>
          <p:nvPr/>
        </p:nvSpPr>
        <p:spPr>
          <a:xfrm>
            <a:off x="3203576" y="3787676"/>
            <a:ext cx="6092825" cy="2308324"/>
          </a:xfrm>
          <a:prstGeom prst="rect">
            <a:avLst/>
          </a:prstGeom>
        </p:spPr>
        <p:txBody>
          <a:bodyPr>
            <a:spAutoFit/>
          </a:bodyPr>
          <a:lstStyle/>
          <a:p>
            <a:r>
              <a:rPr lang="en-GB" dirty="0">
                <a:solidFill>
                  <a:srgbClr val="FF0000"/>
                </a:solidFill>
              </a:rPr>
              <a:t>#version 100</a:t>
            </a:r>
          </a:p>
          <a:p>
            <a:endParaRPr lang="en-GB" u="sng" dirty="0">
              <a:solidFill>
                <a:srgbClr val="FF0000"/>
              </a:solidFill>
            </a:endParaRPr>
          </a:p>
          <a:p>
            <a:r>
              <a:rPr lang="en-GB" dirty="0">
                <a:solidFill>
                  <a:srgbClr val="FF0000"/>
                </a:solidFill>
              </a:rPr>
              <a:t>attribute vec4 position;</a:t>
            </a:r>
          </a:p>
          <a:p>
            <a:r>
              <a:rPr lang="en-GB" dirty="0">
                <a:solidFill>
                  <a:srgbClr val="FF0000"/>
                </a:solidFill>
              </a:rPr>
              <a:t>attribute vec4 color;</a:t>
            </a:r>
          </a:p>
          <a:p>
            <a:r>
              <a:rPr lang="en-GB" b="1" dirty="0">
                <a:solidFill>
                  <a:srgbClr val="FF0000"/>
                </a:solidFill>
              </a:rPr>
              <a:t>void main()</a:t>
            </a:r>
          </a:p>
          <a:p>
            <a:r>
              <a:rPr lang="en-GB" dirty="0">
                <a:solidFill>
                  <a:srgbClr val="FF0000"/>
                </a:solidFill>
              </a:rPr>
              <a:t>{</a:t>
            </a:r>
          </a:p>
          <a:p>
            <a:r>
              <a:rPr lang="en-GB" dirty="0">
                <a:solidFill>
                  <a:srgbClr val="FF0000"/>
                </a:solidFill>
              </a:rPr>
              <a:t>    gl_Position = position;</a:t>
            </a:r>
          </a:p>
          <a:p>
            <a:r>
              <a:rPr lang="en-GB" dirty="0">
                <a:solidFill>
                  <a:srgbClr val="FF0000"/>
                </a:solidFill>
              </a:rPr>
              <a:t>}</a:t>
            </a:r>
          </a:p>
        </p:txBody>
      </p:sp>
    </p:spTree>
    <p:extLst>
      <p:ext uri="{BB962C8B-B14F-4D97-AF65-F5344CB8AC3E}">
        <p14:creationId xmlns:p14="http://schemas.microsoft.com/office/powerpoint/2010/main" val="1859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990600"/>
            <a:ext cx="11154300" cy="4680000"/>
          </a:xfrm>
        </p:spPr>
        <p:txBody>
          <a:bodyPr/>
          <a:lstStyle/>
          <a:p>
            <a:r>
              <a:rPr lang="en-GB" dirty="0"/>
              <a:t>Arbitrary outputs can be created from a vertex shader and interpolated across the shape being drawn. These are known as varyings:</a:t>
            </a:r>
          </a:p>
          <a:p>
            <a:pPr lvl="1"/>
            <a:r>
              <a:rPr lang="en-GB" dirty="0"/>
              <a:t>These varyings must exactly match the varyings specified as inputs to the fragment shader.</a:t>
            </a:r>
          </a:p>
        </p:txBody>
      </p:sp>
      <p:sp>
        <p:nvSpPr>
          <p:cNvPr id="3" name="Title 2"/>
          <p:cNvSpPr>
            <a:spLocks noGrp="1"/>
          </p:cNvSpPr>
          <p:nvPr>
            <p:ph type="title"/>
          </p:nvPr>
        </p:nvSpPr>
        <p:spPr/>
        <p:txBody>
          <a:bodyPr>
            <a:normAutofit/>
          </a:bodyPr>
          <a:lstStyle/>
          <a:p>
            <a:r>
              <a:rPr lang="en-GB" dirty="0"/>
              <a:t>Varyings</a:t>
            </a:r>
          </a:p>
        </p:txBody>
      </p:sp>
      <p:sp>
        <p:nvSpPr>
          <p:cNvPr id="4" name="Rectangle 3"/>
          <p:cNvSpPr/>
          <p:nvPr/>
        </p:nvSpPr>
        <p:spPr>
          <a:xfrm>
            <a:off x="4194176" y="2667000"/>
            <a:ext cx="6092825" cy="3939540"/>
          </a:xfrm>
          <a:prstGeom prst="rect">
            <a:avLst/>
          </a:prstGeom>
        </p:spPr>
        <p:txBody>
          <a:bodyPr>
            <a:spAutoFit/>
          </a:bodyPr>
          <a:lstStyle/>
          <a:p>
            <a:r>
              <a:rPr lang="en-GB" dirty="0">
                <a:solidFill>
                  <a:srgbClr val="FF0000"/>
                </a:solidFill>
              </a:rPr>
              <a:t>#version 100</a:t>
            </a:r>
          </a:p>
          <a:p>
            <a:endParaRPr lang="en-GB" dirty="0">
              <a:solidFill>
                <a:srgbClr val="FF0000"/>
              </a:solidFill>
            </a:endParaRPr>
          </a:p>
          <a:p>
            <a:r>
              <a:rPr lang="en-GB" dirty="0">
                <a:solidFill>
                  <a:srgbClr val="FF0000"/>
                </a:solidFill>
              </a:rPr>
              <a:t>// Inputs</a:t>
            </a:r>
          </a:p>
          <a:p>
            <a:r>
              <a:rPr lang="en-GB" dirty="0">
                <a:solidFill>
                  <a:srgbClr val="FF0000"/>
                </a:solidFill>
              </a:rPr>
              <a:t>attribute vec4 position;</a:t>
            </a:r>
          </a:p>
          <a:p>
            <a:r>
              <a:rPr lang="en-GB" dirty="0">
                <a:solidFill>
                  <a:srgbClr val="FF0000"/>
                </a:solidFill>
              </a:rPr>
              <a:t>attribute vec4 color;</a:t>
            </a:r>
          </a:p>
          <a:p>
            <a:endParaRPr lang="en-GB" dirty="0">
              <a:solidFill>
                <a:srgbClr val="FF0000"/>
              </a:solidFill>
            </a:endParaRPr>
          </a:p>
          <a:p>
            <a:r>
              <a:rPr lang="en-GB" dirty="0">
                <a:solidFill>
                  <a:srgbClr val="FF0000"/>
                </a:solidFill>
              </a:rPr>
              <a:t>// </a:t>
            </a:r>
            <a:r>
              <a:rPr lang="en-GB" dirty="0" err="1">
                <a:solidFill>
                  <a:srgbClr val="FF0000"/>
                </a:solidFill>
              </a:rPr>
              <a:t>Ouputs</a:t>
            </a:r>
            <a:endParaRPr lang="en-GB" dirty="0">
              <a:solidFill>
                <a:srgbClr val="FF0000"/>
              </a:solidFill>
            </a:endParaRPr>
          </a:p>
          <a:p>
            <a:r>
              <a:rPr lang="en-GB" dirty="0">
                <a:solidFill>
                  <a:srgbClr val="FF0000"/>
                </a:solidFill>
              </a:rPr>
              <a:t>varying vec4 </a:t>
            </a:r>
            <a:r>
              <a:rPr lang="en-GB" dirty="0" err="1">
                <a:solidFill>
                  <a:srgbClr val="FF0000"/>
                </a:solidFill>
              </a:rPr>
              <a:t>interpolated_color</a:t>
            </a:r>
            <a:r>
              <a:rPr lang="en-GB" dirty="0">
                <a:solidFill>
                  <a:srgbClr val="FF0000"/>
                </a:solidFill>
              </a:rPr>
              <a:t>;</a:t>
            </a:r>
          </a:p>
          <a:p>
            <a:endParaRPr lang="en-GB" dirty="0">
              <a:solidFill>
                <a:srgbClr val="FF0000"/>
              </a:solidFill>
            </a:endParaRPr>
          </a:p>
          <a:p>
            <a:r>
              <a:rPr lang="en-GB" b="1" dirty="0">
                <a:solidFill>
                  <a:srgbClr val="FF0000"/>
                </a:solidFill>
              </a:rPr>
              <a:t>void main()</a:t>
            </a:r>
          </a:p>
          <a:p>
            <a:r>
              <a:rPr lang="en-GB" dirty="0">
                <a:solidFill>
                  <a:srgbClr val="FF0000"/>
                </a:solidFill>
              </a:rPr>
              <a:t>{</a:t>
            </a:r>
          </a:p>
          <a:p>
            <a:r>
              <a:rPr lang="en-GB" dirty="0">
                <a:solidFill>
                  <a:srgbClr val="FF0000"/>
                </a:solidFill>
              </a:rPr>
              <a:t>    </a:t>
            </a:r>
            <a:r>
              <a:rPr lang="en-GB" dirty="0" err="1">
                <a:solidFill>
                  <a:srgbClr val="FF0000"/>
                </a:solidFill>
              </a:rPr>
              <a:t>interpolated_color</a:t>
            </a:r>
            <a:r>
              <a:rPr lang="en-GB" dirty="0">
                <a:solidFill>
                  <a:srgbClr val="FF0000"/>
                </a:solidFill>
              </a:rPr>
              <a:t> = color;</a:t>
            </a:r>
          </a:p>
          <a:p>
            <a:r>
              <a:rPr lang="en-GB" dirty="0">
                <a:solidFill>
                  <a:srgbClr val="FF0000"/>
                </a:solidFill>
              </a:rPr>
              <a:t>    gl_Position = position;</a:t>
            </a:r>
          </a:p>
          <a:p>
            <a:r>
              <a:rPr lang="en-GB" sz="1600" dirty="0">
                <a:solidFill>
                  <a:srgbClr val="FF0000"/>
                </a:solidFill>
              </a:rPr>
              <a:t>}</a:t>
            </a:r>
          </a:p>
        </p:txBody>
      </p:sp>
    </p:spTree>
    <p:extLst>
      <p:ext uri="{BB962C8B-B14F-4D97-AF65-F5344CB8AC3E}">
        <p14:creationId xmlns:p14="http://schemas.microsoft.com/office/powerpoint/2010/main" val="4517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143000"/>
            <a:ext cx="11154300" cy="4680000"/>
          </a:xfrm>
        </p:spPr>
        <p:txBody>
          <a:bodyPr/>
          <a:lstStyle/>
          <a:p>
            <a:r>
              <a:rPr lang="en-GB" dirty="0"/>
              <a:t>A uniform is a constant piece of data that can be applied to a number of things in a scene, such as all vertices, all fragments, or everything.</a:t>
            </a:r>
          </a:p>
          <a:p>
            <a:r>
              <a:rPr lang="en-GB" dirty="0"/>
              <a:t>This type of data uses shader uniforms. These are similar to declaring attributes, except only one set of values is set.</a:t>
            </a:r>
          </a:p>
          <a:p>
            <a:endParaRPr lang="en-GB" dirty="0"/>
          </a:p>
        </p:txBody>
      </p:sp>
      <p:sp>
        <p:nvSpPr>
          <p:cNvPr id="3" name="Title 2"/>
          <p:cNvSpPr>
            <a:spLocks noGrp="1"/>
          </p:cNvSpPr>
          <p:nvPr>
            <p:ph type="title"/>
          </p:nvPr>
        </p:nvSpPr>
        <p:spPr/>
        <p:txBody>
          <a:bodyPr>
            <a:normAutofit/>
          </a:bodyPr>
          <a:lstStyle/>
          <a:p>
            <a:r>
              <a:rPr lang="en-GB" dirty="0"/>
              <a:t>Uniforms</a:t>
            </a:r>
          </a:p>
        </p:txBody>
      </p:sp>
      <p:sp>
        <p:nvSpPr>
          <p:cNvPr id="4" name="Rectangle 3"/>
          <p:cNvSpPr/>
          <p:nvPr/>
        </p:nvSpPr>
        <p:spPr>
          <a:xfrm>
            <a:off x="3584576" y="2667000"/>
            <a:ext cx="6092825" cy="3970318"/>
          </a:xfrm>
          <a:prstGeom prst="rect">
            <a:avLst/>
          </a:prstGeom>
        </p:spPr>
        <p:txBody>
          <a:bodyPr>
            <a:spAutoFit/>
          </a:bodyPr>
          <a:lstStyle/>
          <a:p>
            <a:r>
              <a:rPr lang="en-GB" dirty="0">
                <a:solidFill>
                  <a:srgbClr val="FF0000"/>
                </a:solidFill>
              </a:rPr>
              <a:t>#version 100</a:t>
            </a:r>
          </a:p>
          <a:p>
            <a:endParaRPr lang="en-GB" dirty="0">
              <a:solidFill>
                <a:srgbClr val="FF0000"/>
              </a:solidFill>
            </a:endParaRPr>
          </a:p>
          <a:p>
            <a:r>
              <a:rPr lang="en-GB" dirty="0">
                <a:solidFill>
                  <a:srgbClr val="FF0000"/>
                </a:solidFill>
              </a:rPr>
              <a:t>attribute vec4 position;</a:t>
            </a:r>
          </a:p>
          <a:p>
            <a:r>
              <a:rPr lang="en-GB" dirty="0">
                <a:solidFill>
                  <a:srgbClr val="FF0000"/>
                </a:solidFill>
              </a:rPr>
              <a:t>attribute vec4 color;</a:t>
            </a:r>
          </a:p>
          <a:p>
            <a:endParaRPr lang="en-GB" dirty="0">
              <a:solidFill>
                <a:srgbClr val="FF0000"/>
              </a:solidFill>
            </a:endParaRPr>
          </a:p>
          <a:p>
            <a:r>
              <a:rPr lang="en-GB" dirty="0">
                <a:solidFill>
                  <a:srgbClr val="FF0000"/>
                </a:solidFill>
              </a:rPr>
              <a:t>uniform </a:t>
            </a:r>
            <a:r>
              <a:rPr lang="en-GB" b="1" dirty="0" err="1">
                <a:solidFill>
                  <a:srgbClr val="FF0000"/>
                </a:solidFill>
              </a:rPr>
              <a:t>int</a:t>
            </a:r>
            <a:r>
              <a:rPr lang="en-GB" b="1" dirty="0">
                <a:solidFill>
                  <a:srgbClr val="FF0000"/>
                </a:solidFill>
              </a:rPr>
              <a:t> </a:t>
            </a:r>
            <a:r>
              <a:rPr lang="en-GB" b="1" dirty="0" err="1">
                <a:solidFill>
                  <a:srgbClr val="FF0000"/>
                </a:solidFill>
              </a:rPr>
              <a:t>x_offset</a:t>
            </a:r>
            <a:r>
              <a:rPr lang="en-GB" b="1" dirty="0">
                <a:solidFill>
                  <a:srgbClr val="FF0000"/>
                </a:solidFill>
              </a:rPr>
              <a:t>;</a:t>
            </a:r>
          </a:p>
          <a:p>
            <a:endParaRPr lang="en-GB" b="1" dirty="0">
              <a:solidFill>
                <a:srgbClr val="FF0000"/>
              </a:solidFill>
            </a:endParaRPr>
          </a:p>
          <a:p>
            <a:r>
              <a:rPr lang="en-GB" dirty="0">
                <a:solidFill>
                  <a:srgbClr val="FF0000"/>
                </a:solidFill>
              </a:rPr>
              <a:t>varying vec4 </a:t>
            </a:r>
            <a:r>
              <a:rPr lang="en-GB" dirty="0" err="1">
                <a:solidFill>
                  <a:srgbClr val="FF0000"/>
                </a:solidFill>
              </a:rPr>
              <a:t>interpolated_color</a:t>
            </a:r>
            <a:r>
              <a:rPr lang="en-GB" dirty="0">
                <a:solidFill>
                  <a:srgbClr val="FF0000"/>
                </a:solidFill>
              </a:rPr>
              <a:t>;</a:t>
            </a:r>
          </a:p>
          <a:p>
            <a:endParaRPr lang="en-GB" dirty="0">
              <a:solidFill>
                <a:srgbClr val="FF0000"/>
              </a:solidFill>
            </a:endParaRPr>
          </a:p>
          <a:p>
            <a:r>
              <a:rPr lang="en-GB" dirty="0">
                <a:solidFill>
                  <a:srgbClr val="FF0000"/>
                </a:solidFill>
              </a:rPr>
              <a:t>void main()</a:t>
            </a:r>
          </a:p>
          <a:p>
            <a:r>
              <a:rPr lang="en-GB" dirty="0">
                <a:solidFill>
                  <a:srgbClr val="FF0000"/>
                </a:solidFill>
              </a:rPr>
              <a:t>{</a:t>
            </a:r>
          </a:p>
          <a:p>
            <a:r>
              <a:rPr lang="en-GB" dirty="0">
                <a:solidFill>
                  <a:srgbClr val="FF0000"/>
                </a:solidFill>
              </a:rPr>
              <a:t>    </a:t>
            </a:r>
            <a:r>
              <a:rPr lang="en-GB" dirty="0" err="1">
                <a:solidFill>
                  <a:srgbClr val="FF0000"/>
                </a:solidFill>
              </a:rPr>
              <a:t>interpolated_color</a:t>
            </a:r>
            <a:r>
              <a:rPr lang="en-GB" dirty="0">
                <a:solidFill>
                  <a:srgbClr val="FF0000"/>
                </a:solidFill>
              </a:rPr>
              <a:t> = color;</a:t>
            </a:r>
          </a:p>
          <a:p>
            <a:r>
              <a:rPr lang="en-GB" dirty="0">
                <a:solidFill>
                  <a:srgbClr val="FF0000"/>
                </a:solidFill>
              </a:rPr>
              <a:t>    gl_Position = position + vec4(</a:t>
            </a:r>
            <a:r>
              <a:rPr lang="en-GB" b="1" dirty="0" err="1">
                <a:solidFill>
                  <a:srgbClr val="FF0000"/>
                </a:solidFill>
              </a:rPr>
              <a:t>x_offset</a:t>
            </a:r>
            <a:r>
              <a:rPr lang="en-GB" dirty="0">
                <a:solidFill>
                  <a:srgbClr val="FF0000"/>
                </a:solidFill>
              </a:rPr>
              <a:t>, 0.0, 0.0, 0.0);</a:t>
            </a:r>
          </a:p>
          <a:p>
            <a:r>
              <a:rPr lang="en-GB" dirty="0">
                <a:solidFill>
                  <a:srgbClr val="FF0000"/>
                </a:solidFill>
              </a:rPr>
              <a:t>}</a:t>
            </a:r>
          </a:p>
        </p:txBody>
      </p:sp>
    </p:spTree>
    <p:extLst>
      <p:ext uri="{BB962C8B-B14F-4D97-AF65-F5344CB8AC3E}">
        <p14:creationId xmlns:p14="http://schemas.microsoft.com/office/powerpoint/2010/main" val="94207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OpenGL ES 1.x vs OpenGL ES 2.x (Fixed vs Programmable)</a:t>
            </a:r>
          </a:p>
          <a:p>
            <a:r>
              <a:rPr lang="en-GB" dirty="0"/>
              <a:t>Introduction to </a:t>
            </a:r>
            <a:r>
              <a:rPr lang="en-GB" dirty="0" err="1"/>
              <a:t>Shaders</a:t>
            </a:r>
            <a:endParaRPr lang="en-GB" dirty="0"/>
          </a:p>
          <a:p>
            <a:r>
              <a:rPr lang="en-GB" dirty="0"/>
              <a:t>OpenGL ES 2.0 Pipeline</a:t>
            </a:r>
          </a:p>
          <a:p>
            <a:r>
              <a:rPr lang="en-GB" dirty="0"/>
              <a:t>Example Code: </a:t>
            </a:r>
            <a:r>
              <a:rPr lang="en-GB" dirty="0" err="1"/>
              <a:t>Shaders</a:t>
            </a:r>
            <a:endParaRPr lang="en-GB" dirty="0"/>
          </a:p>
          <a:p>
            <a:r>
              <a:rPr lang="en-GB" dirty="0"/>
              <a:t>Rasterizer</a:t>
            </a:r>
          </a:p>
          <a:p>
            <a:r>
              <a:rPr lang="en-GB" dirty="0"/>
              <a:t>Attributes and Uniforms</a:t>
            </a:r>
          </a:p>
          <a:p>
            <a:r>
              <a:rPr lang="en-GB" dirty="0"/>
              <a:t>Textures</a:t>
            </a:r>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338061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680466" y="920330"/>
            <a:ext cx="2063735" cy="1537560"/>
            <a:chOff x="2670990" y="2753194"/>
            <a:chExt cx="1116345" cy="1016046"/>
          </a:xfrm>
        </p:grpSpPr>
        <p:pic>
          <p:nvPicPr>
            <p:cNvPr id="14" name="Picture 5" descr="C:\Users\seahon01\AppData\Local\Microsoft\Windows\Temporary Internet Files\Content.IE5\VTY9S8N6\3a-gr-2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990" y="2753194"/>
              <a:ext cx="1116345" cy="1016046"/>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rot="11700000">
              <a:off x="2798491" y="3569214"/>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 name="Oval 15"/>
            <p:cNvSpPr/>
            <p:nvPr/>
          </p:nvSpPr>
          <p:spPr>
            <a:xfrm rot="11700000">
              <a:off x="3457999" y="3373135"/>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 name="Oval 16"/>
            <p:cNvSpPr/>
            <p:nvPr/>
          </p:nvSpPr>
          <p:spPr>
            <a:xfrm rot="11700000">
              <a:off x="3087026" y="2905287"/>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sp>
        <p:nvSpPr>
          <p:cNvPr id="3" name="Title 2"/>
          <p:cNvSpPr>
            <a:spLocks noGrp="1"/>
          </p:cNvSpPr>
          <p:nvPr>
            <p:ph type="title"/>
          </p:nvPr>
        </p:nvSpPr>
        <p:spPr/>
        <p:txBody>
          <a:bodyPr>
            <a:normAutofit/>
          </a:bodyPr>
          <a:lstStyle/>
          <a:p>
            <a:r>
              <a:rPr lang="en-GB" dirty="0"/>
              <a:t>Viewport Clipping</a:t>
            </a:r>
          </a:p>
        </p:txBody>
      </p:sp>
      <p:sp>
        <p:nvSpPr>
          <p:cNvPr id="4" name="TextBox 3"/>
          <p:cNvSpPr txBox="1"/>
          <p:nvPr/>
        </p:nvSpPr>
        <p:spPr>
          <a:xfrm>
            <a:off x="9024955" y="234530"/>
            <a:ext cx="757908" cy="473435"/>
          </a:xfrm>
          <a:prstGeom prst="rect">
            <a:avLst/>
          </a:prstGeom>
        </p:spPr>
        <p:txBody>
          <a:bodyPr vert="horz" wrap="none" lIns="0" tIns="0" rIns="0" bIns="0" rtlCol="0" anchor="t">
            <a:noAutofit/>
          </a:bodyPr>
          <a:lstStyle/>
          <a:p>
            <a:r>
              <a:rPr lang="en-GB" dirty="0"/>
              <a:t>Primitives </a:t>
            </a:r>
          </a:p>
          <a:p>
            <a:r>
              <a:rPr lang="en-GB" dirty="0"/>
              <a:t>(triangles</a:t>
            </a:r>
            <a:r>
              <a:rPr lang="en-GB" sz="2000" dirty="0"/>
              <a:t>)</a:t>
            </a:r>
          </a:p>
        </p:txBody>
      </p:sp>
      <p:cxnSp>
        <p:nvCxnSpPr>
          <p:cNvPr id="5" name="Straight Arrow Connector 4"/>
          <p:cNvCxnSpPr/>
          <p:nvPr/>
        </p:nvCxnSpPr>
        <p:spPr>
          <a:xfrm>
            <a:off x="9601200" y="2286000"/>
            <a:ext cx="0" cy="990600"/>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792770" y="3276600"/>
            <a:ext cx="1646630" cy="1018338"/>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Viewport clipping</a:t>
            </a:r>
          </a:p>
        </p:txBody>
      </p:sp>
      <p:sp>
        <p:nvSpPr>
          <p:cNvPr id="7" name="Rectangle 6"/>
          <p:cNvSpPr/>
          <p:nvPr/>
        </p:nvSpPr>
        <p:spPr>
          <a:xfrm>
            <a:off x="8915401" y="5983070"/>
            <a:ext cx="1403897" cy="646331"/>
          </a:xfrm>
          <a:prstGeom prst="rect">
            <a:avLst/>
          </a:prstGeom>
          <a:ln>
            <a:noFill/>
            <a:tailEnd w="med" len="lg"/>
          </a:ln>
        </p:spPr>
        <p:txBody>
          <a:bodyPr wrap="square">
            <a:spAutoFit/>
          </a:bodyPr>
          <a:lstStyle/>
          <a:p>
            <a:pPr algn="ctr"/>
            <a:r>
              <a:rPr lang="en-GB" dirty="0"/>
              <a:t>Primitives in </a:t>
            </a:r>
          </a:p>
          <a:p>
            <a:pPr algn="ctr"/>
            <a:r>
              <a:rPr lang="en-GB" dirty="0"/>
              <a:t>screen space</a:t>
            </a:r>
          </a:p>
        </p:txBody>
      </p:sp>
      <p:grpSp>
        <p:nvGrpSpPr>
          <p:cNvPr id="8" name="Group 7"/>
          <p:cNvGrpSpPr/>
          <p:nvPr/>
        </p:nvGrpSpPr>
        <p:grpSpPr>
          <a:xfrm>
            <a:off x="8763001" y="5029200"/>
            <a:ext cx="1714699" cy="1003034"/>
            <a:chOff x="3767738" y="2438400"/>
            <a:chExt cx="988701" cy="675538"/>
          </a:xfrm>
        </p:grpSpPr>
        <p:sp>
          <p:nvSpPr>
            <p:cNvPr id="9" name="Isosceles Triangle 8"/>
            <p:cNvSpPr/>
            <p:nvPr/>
          </p:nvSpPr>
          <p:spPr>
            <a:xfrm rot="21316140">
              <a:off x="3784411" y="2494628"/>
              <a:ext cx="900990" cy="544776"/>
            </a:xfrm>
            <a:prstGeom prst="triangle">
              <a:avLst>
                <a:gd name="adj" fmla="val 77821"/>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 name="Oval 9"/>
            <p:cNvSpPr/>
            <p:nvPr/>
          </p:nvSpPr>
          <p:spPr>
            <a:xfrm>
              <a:off x="4417219" y="2438400"/>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 name="Oval 10"/>
            <p:cNvSpPr/>
            <p:nvPr/>
          </p:nvSpPr>
          <p:spPr>
            <a:xfrm>
              <a:off x="4656227" y="2948652"/>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 name="Oval 11"/>
            <p:cNvSpPr/>
            <p:nvPr/>
          </p:nvSpPr>
          <p:spPr>
            <a:xfrm>
              <a:off x="3767738" y="3013726"/>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18" name="Straight Arrow Connector 17"/>
          <p:cNvCxnSpPr/>
          <p:nvPr/>
        </p:nvCxnSpPr>
        <p:spPr>
          <a:xfrm>
            <a:off x="9601200" y="4325654"/>
            <a:ext cx="0" cy="855946"/>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20" name="Content Placeholder 1"/>
          <p:cNvSpPr txBox="1">
            <a:spLocks/>
          </p:cNvSpPr>
          <p:nvPr/>
        </p:nvSpPr>
        <p:spPr>
          <a:xfrm>
            <a:off x="533400" y="1339800"/>
            <a:ext cx="6858000"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Once the shader has passed on the data, the primitives need to be transformed from object space into world space (eye space). </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A viewport needs to be created in which the triangles outside the near/far clip are clipped and culled.</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Any remaining triangles are projected on the 2D screen space.</a:t>
            </a:r>
          </a:p>
          <a:p>
            <a:endParaRPr lang="en-GB" dirty="0"/>
          </a:p>
          <a:p>
            <a:endParaRPr lang="en-GB" dirty="0"/>
          </a:p>
          <a:p>
            <a:endParaRPr lang="en-GB" dirty="0"/>
          </a:p>
        </p:txBody>
      </p:sp>
    </p:spTree>
    <p:extLst>
      <p:ext uri="{BB962C8B-B14F-4D97-AF65-F5344CB8AC3E}">
        <p14:creationId xmlns:p14="http://schemas.microsoft.com/office/powerpoint/2010/main" val="344348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Rasterizing</a:t>
            </a:r>
          </a:p>
        </p:txBody>
      </p:sp>
      <p:sp>
        <p:nvSpPr>
          <p:cNvPr id="4" name="Rectangle 3"/>
          <p:cNvSpPr/>
          <p:nvPr/>
        </p:nvSpPr>
        <p:spPr>
          <a:xfrm>
            <a:off x="8956821" y="3109010"/>
            <a:ext cx="1371536" cy="78255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rPr>
              <a:t>Rasterizing </a:t>
            </a:r>
            <a:endParaRPr lang="en-GB" sz="1400" dirty="0">
              <a:solidFill>
                <a:schemeClr val="tx1"/>
              </a:solidFill>
            </a:endParaRPr>
          </a:p>
        </p:txBody>
      </p:sp>
      <p:cxnSp>
        <p:nvCxnSpPr>
          <p:cNvPr id="5" name="Straight Arrow Connector 4"/>
          <p:cNvCxnSpPr/>
          <p:nvPr/>
        </p:nvCxnSpPr>
        <p:spPr>
          <a:xfrm>
            <a:off x="9639459" y="3891562"/>
            <a:ext cx="3130" cy="832839"/>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8839200" y="4495318"/>
            <a:ext cx="1636970" cy="1128760"/>
            <a:chOff x="4972061" y="3072486"/>
            <a:chExt cx="996961" cy="687447"/>
          </a:xfrm>
        </p:grpSpPr>
        <p:sp>
          <p:nvSpPr>
            <p:cNvPr id="7" name="Rectangle 6"/>
            <p:cNvSpPr/>
            <p:nvPr/>
          </p:nvSpPr>
          <p:spPr>
            <a:xfrm>
              <a:off x="5769630"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 name="Rectangle 7"/>
            <p:cNvSpPr/>
            <p:nvPr/>
          </p:nvSpPr>
          <p:spPr>
            <a:xfrm>
              <a:off x="5769630"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 name="Rectangle 8"/>
            <p:cNvSpPr/>
            <p:nvPr/>
          </p:nvSpPr>
          <p:spPr>
            <a:xfrm>
              <a:off x="5869326" y="3560452"/>
              <a:ext cx="99696" cy="99696"/>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 name="Rectangle 9"/>
            <p:cNvSpPr/>
            <p:nvPr/>
          </p:nvSpPr>
          <p:spPr>
            <a:xfrm>
              <a:off x="5570238"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 name="Rectangle 10"/>
            <p:cNvSpPr/>
            <p:nvPr/>
          </p:nvSpPr>
          <p:spPr>
            <a:xfrm>
              <a:off x="5669934"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 name="Rectangle 11"/>
            <p:cNvSpPr/>
            <p:nvPr/>
          </p:nvSpPr>
          <p:spPr>
            <a:xfrm>
              <a:off x="5570238"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 name="Rectangle 12"/>
            <p:cNvSpPr/>
            <p:nvPr/>
          </p:nvSpPr>
          <p:spPr>
            <a:xfrm>
              <a:off x="5669934"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 name="Rectangle 13"/>
            <p:cNvSpPr/>
            <p:nvPr/>
          </p:nvSpPr>
          <p:spPr>
            <a:xfrm>
              <a:off x="5370845"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5" name="Rectangle 14"/>
            <p:cNvSpPr/>
            <p:nvPr/>
          </p:nvSpPr>
          <p:spPr>
            <a:xfrm>
              <a:off x="5470541"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 name="Rectangle 15"/>
            <p:cNvSpPr/>
            <p:nvPr/>
          </p:nvSpPr>
          <p:spPr>
            <a:xfrm>
              <a:off x="5370845"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 name="Rectangle 16"/>
            <p:cNvSpPr/>
            <p:nvPr/>
          </p:nvSpPr>
          <p:spPr>
            <a:xfrm>
              <a:off x="5470541"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 name="Rectangle 17"/>
            <p:cNvSpPr/>
            <p:nvPr/>
          </p:nvSpPr>
          <p:spPr>
            <a:xfrm>
              <a:off x="5171453"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9" name="Rectangle 18"/>
            <p:cNvSpPr/>
            <p:nvPr/>
          </p:nvSpPr>
          <p:spPr>
            <a:xfrm>
              <a:off x="5271149"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 name="Rectangle 19"/>
            <p:cNvSpPr/>
            <p:nvPr/>
          </p:nvSpPr>
          <p:spPr>
            <a:xfrm>
              <a:off x="5171453"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 name="Rectangle 20"/>
            <p:cNvSpPr/>
            <p:nvPr/>
          </p:nvSpPr>
          <p:spPr>
            <a:xfrm>
              <a:off x="5271149"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 name="Rectangle 21"/>
            <p:cNvSpPr/>
            <p:nvPr/>
          </p:nvSpPr>
          <p:spPr>
            <a:xfrm>
              <a:off x="5171453"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 name="Rectangle 22"/>
            <p:cNvSpPr/>
            <p:nvPr/>
          </p:nvSpPr>
          <p:spPr>
            <a:xfrm>
              <a:off x="5271149"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 name="Rectangle 23"/>
            <p:cNvSpPr/>
            <p:nvPr/>
          </p:nvSpPr>
          <p:spPr>
            <a:xfrm>
              <a:off x="5769630"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 name="Rectangle 24"/>
            <p:cNvSpPr/>
            <p:nvPr/>
          </p:nvSpPr>
          <p:spPr>
            <a:xfrm>
              <a:off x="5669934" y="3072486"/>
              <a:ext cx="99696" cy="99696"/>
            </a:xfrm>
            <a:prstGeom prst="rect">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 name="Rectangle 25"/>
            <p:cNvSpPr/>
            <p:nvPr/>
          </p:nvSpPr>
          <p:spPr>
            <a:xfrm>
              <a:off x="5570238"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 name="Rectangle 26"/>
            <p:cNvSpPr/>
            <p:nvPr/>
          </p:nvSpPr>
          <p:spPr>
            <a:xfrm>
              <a:off x="5669934"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 name="Rectangle 27"/>
            <p:cNvSpPr/>
            <p:nvPr/>
          </p:nvSpPr>
          <p:spPr>
            <a:xfrm>
              <a:off x="5570238"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 name="Rectangle 28"/>
            <p:cNvSpPr/>
            <p:nvPr/>
          </p:nvSpPr>
          <p:spPr>
            <a:xfrm>
              <a:off x="5669934"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0" name="Rectangle 29"/>
            <p:cNvSpPr/>
            <p:nvPr/>
          </p:nvSpPr>
          <p:spPr>
            <a:xfrm>
              <a:off x="5570238"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1" name="Rectangle 30"/>
            <p:cNvSpPr/>
            <p:nvPr/>
          </p:nvSpPr>
          <p:spPr>
            <a:xfrm>
              <a:off x="5669934"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2" name="Rectangle 31"/>
            <p:cNvSpPr/>
            <p:nvPr/>
          </p:nvSpPr>
          <p:spPr>
            <a:xfrm>
              <a:off x="5470541"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3" name="Rectangle 32"/>
            <p:cNvSpPr/>
            <p:nvPr/>
          </p:nvSpPr>
          <p:spPr>
            <a:xfrm>
              <a:off x="5370845"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4" name="Rectangle 33"/>
            <p:cNvSpPr/>
            <p:nvPr/>
          </p:nvSpPr>
          <p:spPr>
            <a:xfrm>
              <a:off x="5470541"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5" name="Rectangle 34"/>
            <p:cNvSpPr/>
            <p:nvPr/>
          </p:nvSpPr>
          <p:spPr>
            <a:xfrm>
              <a:off x="5271149"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6" name="Rectangle 35"/>
            <p:cNvSpPr/>
            <p:nvPr/>
          </p:nvSpPr>
          <p:spPr>
            <a:xfrm>
              <a:off x="5071757" y="3560541"/>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7" name="Rectangle 36"/>
            <p:cNvSpPr/>
            <p:nvPr/>
          </p:nvSpPr>
          <p:spPr>
            <a:xfrm>
              <a:off x="4972061" y="3660237"/>
              <a:ext cx="99696" cy="99696"/>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8" name="Rectangle 37"/>
            <p:cNvSpPr/>
            <p:nvPr/>
          </p:nvSpPr>
          <p:spPr>
            <a:xfrm>
              <a:off x="5071757" y="3660237"/>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sp>
        <p:nvSpPr>
          <p:cNvPr id="40" name="TextBox 39"/>
          <p:cNvSpPr txBox="1"/>
          <p:nvPr/>
        </p:nvSpPr>
        <p:spPr>
          <a:xfrm>
            <a:off x="9296400" y="5624079"/>
            <a:ext cx="757908" cy="473435"/>
          </a:xfrm>
          <a:prstGeom prst="rect">
            <a:avLst/>
          </a:prstGeom>
        </p:spPr>
        <p:txBody>
          <a:bodyPr vert="horz" wrap="none" lIns="0" tIns="0" rIns="0" bIns="0" rtlCol="0" anchor="t">
            <a:noAutofit/>
          </a:bodyPr>
          <a:lstStyle/>
          <a:p>
            <a:pPr algn="ctr"/>
            <a:r>
              <a:rPr lang="en-GB" sz="2000" dirty="0"/>
              <a:t>Fragments</a:t>
            </a:r>
          </a:p>
          <a:p>
            <a:pPr algn="ctr"/>
            <a:r>
              <a:rPr lang="en-GB" sz="2000" dirty="0"/>
              <a:t>(pixels)</a:t>
            </a:r>
          </a:p>
        </p:txBody>
      </p:sp>
      <p:sp>
        <p:nvSpPr>
          <p:cNvPr id="41" name="Rectangle 40"/>
          <p:cNvSpPr/>
          <p:nvPr/>
        </p:nvSpPr>
        <p:spPr>
          <a:xfrm>
            <a:off x="8713067" y="454053"/>
            <a:ext cx="1733362" cy="707886"/>
          </a:xfrm>
          <a:prstGeom prst="rect">
            <a:avLst/>
          </a:prstGeom>
          <a:ln>
            <a:noFill/>
            <a:tailEnd w="med" len="lg"/>
          </a:ln>
        </p:spPr>
        <p:txBody>
          <a:bodyPr wrap="square">
            <a:spAutoFit/>
          </a:bodyPr>
          <a:lstStyle/>
          <a:p>
            <a:pPr algn="ctr"/>
            <a:r>
              <a:rPr lang="en-GB" sz="2000" dirty="0"/>
              <a:t>Primitives in </a:t>
            </a:r>
          </a:p>
          <a:p>
            <a:pPr algn="ctr"/>
            <a:r>
              <a:rPr lang="en-GB" sz="2000" dirty="0"/>
              <a:t>screen space</a:t>
            </a:r>
          </a:p>
        </p:txBody>
      </p:sp>
      <p:grpSp>
        <p:nvGrpSpPr>
          <p:cNvPr id="42" name="Group 41"/>
          <p:cNvGrpSpPr/>
          <p:nvPr/>
        </p:nvGrpSpPr>
        <p:grpSpPr>
          <a:xfrm>
            <a:off x="8610600" y="1143000"/>
            <a:ext cx="1961962" cy="1051196"/>
            <a:chOff x="3767738" y="2438400"/>
            <a:chExt cx="988701" cy="675538"/>
          </a:xfrm>
        </p:grpSpPr>
        <p:sp>
          <p:nvSpPr>
            <p:cNvPr id="43" name="Isosceles Triangle 42"/>
            <p:cNvSpPr/>
            <p:nvPr/>
          </p:nvSpPr>
          <p:spPr>
            <a:xfrm rot="21316140">
              <a:off x="3784411" y="2494628"/>
              <a:ext cx="900990" cy="544776"/>
            </a:xfrm>
            <a:prstGeom prst="triangle">
              <a:avLst>
                <a:gd name="adj" fmla="val 77821"/>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4" name="Oval 43"/>
            <p:cNvSpPr/>
            <p:nvPr/>
          </p:nvSpPr>
          <p:spPr>
            <a:xfrm>
              <a:off x="4417219" y="2438400"/>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5" name="Oval 44"/>
            <p:cNvSpPr/>
            <p:nvPr/>
          </p:nvSpPr>
          <p:spPr>
            <a:xfrm>
              <a:off x="4656227" y="2948652"/>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6" name="Oval 45"/>
            <p:cNvSpPr/>
            <p:nvPr/>
          </p:nvSpPr>
          <p:spPr>
            <a:xfrm>
              <a:off x="3767738" y="3013726"/>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48" name="Straight Arrow Connector 47"/>
          <p:cNvCxnSpPr/>
          <p:nvPr/>
        </p:nvCxnSpPr>
        <p:spPr>
          <a:xfrm>
            <a:off x="9642589" y="2208343"/>
            <a:ext cx="0" cy="897187"/>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47" name="Content Placeholder 1"/>
          <p:cNvSpPr>
            <a:spLocks noGrp="1"/>
          </p:cNvSpPr>
          <p:nvPr>
            <p:ph sz="half" idx="1"/>
          </p:nvPr>
        </p:nvSpPr>
        <p:spPr>
          <a:xfrm>
            <a:off x="483866" y="1298939"/>
            <a:ext cx="6983735" cy="1989000"/>
          </a:xfrm>
        </p:spPr>
        <p:txBody>
          <a:bodyPr/>
          <a:lstStyle/>
          <a:p>
            <a:pPr>
              <a:spcBef>
                <a:spcPts val="400"/>
              </a:spcBef>
              <a:spcAft>
                <a:spcPts val="0"/>
              </a:spcAft>
            </a:pPr>
            <a:r>
              <a:rPr lang="en-GB" dirty="0"/>
              <a:t>The conceptual points/triangles need to be transformed into actual points on the screen.</a:t>
            </a:r>
          </a:p>
          <a:p>
            <a:pPr>
              <a:spcBef>
                <a:spcPts val="400"/>
              </a:spcBef>
              <a:spcAft>
                <a:spcPts val="0"/>
              </a:spcAft>
            </a:pPr>
            <a:endParaRPr lang="en-GB" dirty="0"/>
          </a:p>
          <a:p>
            <a:pPr>
              <a:spcBef>
                <a:spcPts val="400"/>
              </a:spcBef>
              <a:spcAft>
                <a:spcPts val="0"/>
              </a:spcAft>
            </a:pPr>
            <a:r>
              <a:rPr lang="en-GB" dirty="0"/>
              <a:t>The rasterization step in the pipeline accomplishes this.</a:t>
            </a:r>
          </a:p>
          <a:p>
            <a:pPr>
              <a:spcBef>
                <a:spcPts val="400"/>
              </a:spcBef>
              <a:spcAft>
                <a:spcPts val="0"/>
              </a:spcAft>
            </a:pPr>
            <a:endParaRPr lang="en-GB" dirty="0"/>
          </a:p>
          <a:p>
            <a:pPr>
              <a:spcBef>
                <a:spcPts val="400"/>
              </a:spcBef>
              <a:spcAft>
                <a:spcPts val="0"/>
              </a:spcAft>
            </a:pPr>
            <a:r>
              <a:rPr lang="en-GB" dirty="0"/>
              <a:t>When it generates the fragment job, it calculates the interpolated values for the varyings.</a:t>
            </a:r>
          </a:p>
          <a:p>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278886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Fragment Shader</a:t>
            </a:r>
          </a:p>
        </p:txBody>
      </p:sp>
      <p:grpSp>
        <p:nvGrpSpPr>
          <p:cNvPr id="4" name="Group 3"/>
          <p:cNvGrpSpPr/>
          <p:nvPr/>
        </p:nvGrpSpPr>
        <p:grpSpPr>
          <a:xfrm>
            <a:off x="9127460" y="1050566"/>
            <a:ext cx="1464340" cy="1009725"/>
            <a:chOff x="4972061" y="3072486"/>
            <a:chExt cx="996961" cy="687447"/>
          </a:xfrm>
        </p:grpSpPr>
        <p:sp>
          <p:nvSpPr>
            <p:cNvPr id="5" name="Rectangle 4"/>
            <p:cNvSpPr/>
            <p:nvPr/>
          </p:nvSpPr>
          <p:spPr>
            <a:xfrm>
              <a:off x="5769630"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 name="Rectangle 5"/>
            <p:cNvSpPr/>
            <p:nvPr/>
          </p:nvSpPr>
          <p:spPr>
            <a:xfrm>
              <a:off x="5769630"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 name="Rectangle 6"/>
            <p:cNvSpPr/>
            <p:nvPr/>
          </p:nvSpPr>
          <p:spPr>
            <a:xfrm>
              <a:off x="5869326" y="3560452"/>
              <a:ext cx="99696" cy="99696"/>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 name="Rectangle 7"/>
            <p:cNvSpPr/>
            <p:nvPr/>
          </p:nvSpPr>
          <p:spPr>
            <a:xfrm>
              <a:off x="5570238"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 name="Rectangle 8"/>
            <p:cNvSpPr/>
            <p:nvPr/>
          </p:nvSpPr>
          <p:spPr>
            <a:xfrm>
              <a:off x="5669934"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 name="Rectangle 9"/>
            <p:cNvSpPr/>
            <p:nvPr/>
          </p:nvSpPr>
          <p:spPr>
            <a:xfrm>
              <a:off x="5570238"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 name="Rectangle 10"/>
            <p:cNvSpPr/>
            <p:nvPr/>
          </p:nvSpPr>
          <p:spPr>
            <a:xfrm>
              <a:off x="5669934"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 name="Rectangle 11"/>
            <p:cNvSpPr/>
            <p:nvPr/>
          </p:nvSpPr>
          <p:spPr>
            <a:xfrm>
              <a:off x="5370845"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 name="Rectangle 12"/>
            <p:cNvSpPr/>
            <p:nvPr/>
          </p:nvSpPr>
          <p:spPr>
            <a:xfrm>
              <a:off x="5470541"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 name="Rectangle 13"/>
            <p:cNvSpPr/>
            <p:nvPr/>
          </p:nvSpPr>
          <p:spPr>
            <a:xfrm>
              <a:off x="5370845"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5" name="Rectangle 14"/>
            <p:cNvSpPr/>
            <p:nvPr/>
          </p:nvSpPr>
          <p:spPr>
            <a:xfrm>
              <a:off x="5470541"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 name="Rectangle 15"/>
            <p:cNvSpPr/>
            <p:nvPr/>
          </p:nvSpPr>
          <p:spPr>
            <a:xfrm>
              <a:off x="5171453"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 name="Rectangle 16"/>
            <p:cNvSpPr/>
            <p:nvPr/>
          </p:nvSpPr>
          <p:spPr>
            <a:xfrm>
              <a:off x="5271149"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 name="Rectangle 17"/>
            <p:cNvSpPr/>
            <p:nvPr/>
          </p:nvSpPr>
          <p:spPr>
            <a:xfrm>
              <a:off x="5171453"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9" name="Rectangle 18"/>
            <p:cNvSpPr/>
            <p:nvPr/>
          </p:nvSpPr>
          <p:spPr>
            <a:xfrm>
              <a:off x="5271149"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 name="Rectangle 19"/>
            <p:cNvSpPr/>
            <p:nvPr/>
          </p:nvSpPr>
          <p:spPr>
            <a:xfrm>
              <a:off x="5171453"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 name="Rectangle 20"/>
            <p:cNvSpPr/>
            <p:nvPr/>
          </p:nvSpPr>
          <p:spPr>
            <a:xfrm>
              <a:off x="5271149"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 name="Rectangle 21"/>
            <p:cNvSpPr/>
            <p:nvPr/>
          </p:nvSpPr>
          <p:spPr>
            <a:xfrm>
              <a:off x="5769630"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 name="Rectangle 22"/>
            <p:cNvSpPr/>
            <p:nvPr/>
          </p:nvSpPr>
          <p:spPr>
            <a:xfrm>
              <a:off x="5669934" y="3072486"/>
              <a:ext cx="99696" cy="99696"/>
            </a:xfrm>
            <a:prstGeom prst="rect">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 name="Rectangle 23"/>
            <p:cNvSpPr/>
            <p:nvPr/>
          </p:nvSpPr>
          <p:spPr>
            <a:xfrm>
              <a:off x="5570238"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 name="Rectangle 24"/>
            <p:cNvSpPr/>
            <p:nvPr/>
          </p:nvSpPr>
          <p:spPr>
            <a:xfrm>
              <a:off x="5669934"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 name="Rectangle 25"/>
            <p:cNvSpPr/>
            <p:nvPr/>
          </p:nvSpPr>
          <p:spPr>
            <a:xfrm>
              <a:off x="5570238"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 name="Rectangle 26"/>
            <p:cNvSpPr/>
            <p:nvPr/>
          </p:nvSpPr>
          <p:spPr>
            <a:xfrm>
              <a:off x="5669934"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 name="Rectangle 27"/>
            <p:cNvSpPr/>
            <p:nvPr/>
          </p:nvSpPr>
          <p:spPr>
            <a:xfrm>
              <a:off x="5570238"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 name="Rectangle 28"/>
            <p:cNvSpPr/>
            <p:nvPr/>
          </p:nvSpPr>
          <p:spPr>
            <a:xfrm>
              <a:off x="5669934"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0" name="Rectangle 29"/>
            <p:cNvSpPr/>
            <p:nvPr/>
          </p:nvSpPr>
          <p:spPr>
            <a:xfrm>
              <a:off x="5470541"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1" name="Rectangle 30"/>
            <p:cNvSpPr/>
            <p:nvPr/>
          </p:nvSpPr>
          <p:spPr>
            <a:xfrm>
              <a:off x="5370845"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2" name="Rectangle 31"/>
            <p:cNvSpPr/>
            <p:nvPr/>
          </p:nvSpPr>
          <p:spPr>
            <a:xfrm>
              <a:off x="5470541"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3" name="Rectangle 32"/>
            <p:cNvSpPr/>
            <p:nvPr/>
          </p:nvSpPr>
          <p:spPr>
            <a:xfrm>
              <a:off x="5271149"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4" name="Rectangle 33"/>
            <p:cNvSpPr/>
            <p:nvPr/>
          </p:nvSpPr>
          <p:spPr>
            <a:xfrm>
              <a:off x="5071757" y="3560541"/>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5" name="Rectangle 34"/>
            <p:cNvSpPr/>
            <p:nvPr/>
          </p:nvSpPr>
          <p:spPr>
            <a:xfrm>
              <a:off x="4972061" y="3660237"/>
              <a:ext cx="99696" cy="99696"/>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6" name="Rectangle 35"/>
            <p:cNvSpPr/>
            <p:nvPr/>
          </p:nvSpPr>
          <p:spPr>
            <a:xfrm>
              <a:off x="5071757" y="3660237"/>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37" name="Group 36"/>
          <p:cNvGrpSpPr/>
          <p:nvPr/>
        </p:nvGrpSpPr>
        <p:grpSpPr>
          <a:xfrm>
            <a:off x="9144001" y="4403366"/>
            <a:ext cx="1494289" cy="1030375"/>
            <a:chOff x="7135514" y="2790190"/>
            <a:chExt cx="1116610" cy="769950"/>
          </a:xfrm>
        </p:grpSpPr>
        <p:sp>
          <p:nvSpPr>
            <p:cNvPr id="38" name="Rectangle 37"/>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9" name="Rectangle 38"/>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0" name="Rectangle 39"/>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1" name="Rectangle 40"/>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2" name="Rectangle 41"/>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3" name="Rectangle 42"/>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4" name="Rectangle 43"/>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5" name="Rectangle 44"/>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6" name="Rectangle 45"/>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7" name="Rectangle 46"/>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8" name="Rectangle 47"/>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9" name="Rectangle 48"/>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0" name="Rectangle 49"/>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1" name="Rectangle 50"/>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2" name="Rectangle 51"/>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3" name="Rectangle 52"/>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4" name="Rectangle 53"/>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5" name="Rectangle 54"/>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6" name="Rectangle 55"/>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7" name="Rectangle 56"/>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8" name="Rectangle 57"/>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9" name="Rectangle 58"/>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0" name="Rectangle 59"/>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1" name="Rectangle 60"/>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2" name="Rectangle 61"/>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3" name="Rectangle 62"/>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4" name="Rectangle 63"/>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5" name="Rectangle 64"/>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6" name="Rectangle 65"/>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7" name="Rectangle 66"/>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8" name="Rectangle 67"/>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9" name="Rectangle 68"/>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70" name="Straight Arrow Connector 69"/>
          <p:cNvCxnSpPr/>
          <p:nvPr/>
        </p:nvCxnSpPr>
        <p:spPr>
          <a:xfrm>
            <a:off x="9836015" y="2102489"/>
            <a:ext cx="0" cy="911401"/>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9835767" y="3719199"/>
            <a:ext cx="249" cy="836567"/>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9356060" y="364766"/>
            <a:ext cx="757908" cy="473435"/>
          </a:xfrm>
          <a:prstGeom prst="rect">
            <a:avLst/>
          </a:prstGeom>
        </p:spPr>
        <p:txBody>
          <a:bodyPr vert="horz" wrap="none" lIns="0" tIns="0" rIns="0" bIns="0" rtlCol="0" anchor="t">
            <a:noAutofit/>
          </a:bodyPr>
          <a:lstStyle/>
          <a:p>
            <a:pPr algn="ctr"/>
            <a:r>
              <a:rPr lang="en-GB" sz="2000" dirty="0"/>
              <a:t>Fragments</a:t>
            </a:r>
          </a:p>
          <a:p>
            <a:pPr algn="ctr"/>
            <a:r>
              <a:rPr lang="en-GB" sz="2000" dirty="0"/>
              <a:t>(pixels)</a:t>
            </a:r>
          </a:p>
        </p:txBody>
      </p:sp>
      <p:sp>
        <p:nvSpPr>
          <p:cNvPr id="75" name="TextBox 74"/>
          <p:cNvSpPr txBox="1"/>
          <p:nvPr/>
        </p:nvSpPr>
        <p:spPr>
          <a:xfrm>
            <a:off x="9495289" y="5622566"/>
            <a:ext cx="757908" cy="473435"/>
          </a:xfrm>
          <a:prstGeom prst="rect">
            <a:avLst/>
          </a:prstGeom>
        </p:spPr>
        <p:txBody>
          <a:bodyPr vert="horz" wrap="none" lIns="0" tIns="0" rIns="0" bIns="0" rtlCol="0" anchor="t">
            <a:noAutofit/>
          </a:bodyPr>
          <a:lstStyle/>
          <a:p>
            <a:pPr algn="ctr"/>
            <a:r>
              <a:rPr lang="en-GB" sz="2000" dirty="0"/>
              <a:t>Colored </a:t>
            </a:r>
          </a:p>
          <a:p>
            <a:pPr algn="ctr"/>
            <a:r>
              <a:rPr lang="en-GB" sz="2000" dirty="0"/>
              <a:t>fragments</a:t>
            </a:r>
          </a:p>
        </p:txBody>
      </p:sp>
      <p:sp>
        <p:nvSpPr>
          <p:cNvPr id="76" name="Rounded Rectangle 75"/>
          <p:cNvSpPr/>
          <p:nvPr/>
        </p:nvSpPr>
        <p:spPr>
          <a:xfrm>
            <a:off x="9057468" y="3013890"/>
            <a:ext cx="1610533" cy="705309"/>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Fragment shader</a:t>
            </a:r>
          </a:p>
        </p:txBody>
      </p:sp>
      <p:sp>
        <p:nvSpPr>
          <p:cNvPr id="77" name="Rectangle 76"/>
          <p:cNvSpPr/>
          <p:nvPr/>
        </p:nvSpPr>
        <p:spPr>
          <a:xfrm>
            <a:off x="6033619" y="3048001"/>
            <a:ext cx="1912318" cy="646331"/>
          </a:xfrm>
          <a:prstGeom prst="rect">
            <a:avLst/>
          </a:prstGeom>
        </p:spPr>
        <p:txBody>
          <a:bodyPr wrap="none">
            <a:spAutoFit/>
          </a:bodyPr>
          <a:lstStyle/>
          <a:p>
            <a:pPr algn="ctr"/>
            <a:r>
              <a:rPr lang="en-GB" dirty="0"/>
              <a:t>Texturing, lighting </a:t>
            </a:r>
          </a:p>
          <a:p>
            <a:pPr algn="ctr"/>
            <a:r>
              <a:rPr lang="en-GB" dirty="0"/>
              <a:t>(RGB, depth etc.)</a:t>
            </a:r>
          </a:p>
        </p:txBody>
      </p:sp>
      <p:sp>
        <p:nvSpPr>
          <p:cNvPr id="78" name="Down Arrow 77"/>
          <p:cNvSpPr/>
          <p:nvPr/>
        </p:nvSpPr>
        <p:spPr>
          <a:xfrm rot="16200000">
            <a:off x="8102994" y="2921392"/>
            <a:ext cx="721557" cy="903258"/>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ctangle 78"/>
          <p:cNvSpPr/>
          <p:nvPr/>
        </p:nvSpPr>
        <p:spPr>
          <a:xfrm>
            <a:off x="7840202" y="3758626"/>
            <a:ext cx="1307217" cy="584775"/>
          </a:xfrm>
          <a:prstGeom prst="rect">
            <a:avLst/>
          </a:prstGeom>
        </p:spPr>
        <p:txBody>
          <a:bodyPr wrap="none">
            <a:spAutoFit/>
          </a:bodyPr>
          <a:lstStyle/>
          <a:p>
            <a:pPr algn="ctr"/>
            <a:r>
              <a:rPr lang="en-GB" sz="1600" dirty="0"/>
              <a:t>Programming</a:t>
            </a:r>
          </a:p>
          <a:p>
            <a:pPr algn="ctr"/>
            <a:r>
              <a:rPr lang="en-GB" sz="1600" dirty="0"/>
              <a:t> entry</a:t>
            </a:r>
          </a:p>
        </p:txBody>
      </p:sp>
      <p:sp>
        <p:nvSpPr>
          <p:cNvPr id="80" name="Content Placeholder 1"/>
          <p:cNvSpPr>
            <a:spLocks noGrp="1"/>
          </p:cNvSpPr>
          <p:nvPr>
            <p:ph sz="half" idx="1"/>
          </p:nvPr>
        </p:nvSpPr>
        <p:spPr>
          <a:xfrm>
            <a:off x="941066" y="1196999"/>
            <a:ext cx="5078735" cy="2598600"/>
          </a:xfrm>
        </p:spPr>
        <p:txBody>
          <a:bodyPr/>
          <a:lstStyle/>
          <a:p>
            <a:r>
              <a:rPr lang="en-GB" dirty="0"/>
              <a:t>The fragment shader is run once for every fragment (pixel) that is piped by the rasterizer.</a:t>
            </a:r>
          </a:p>
          <a:p>
            <a:r>
              <a:rPr lang="en-GB" dirty="0"/>
              <a:t>The primary goal of the fragment shader is to output a color for each fragment.</a:t>
            </a:r>
          </a:p>
          <a:p>
            <a:endParaRPr lang="en-GB" dirty="0"/>
          </a:p>
        </p:txBody>
      </p:sp>
      <p:pic>
        <p:nvPicPr>
          <p:cNvPr id="81" name="Picture 80"/>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1371998" y="4343399"/>
            <a:ext cx="2000577" cy="1809465"/>
          </a:xfrm>
          <a:prstGeom prst="rect">
            <a:avLst/>
          </a:prstGeom>
        </p:spPr>
      </p:pic>
      <p:sp>
        <p:nvSpPr>
          <p:cNvPr id="2" name="Oval 1"/>
          <p:cNvSpPr/>
          <p:nvPr/>
        </p:nvSpPr>
        <p:spPr>
          <a:xfrm>
            <a:off x="1407320" y="4343401"/>
            <a:ext cx="192881" cy="192881"/>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Oval 81"/>
          <p:cNvSpPr/>
          <p:nvPr/>
        </p:nvSpPr>
        <p:spPr>
          <a:xfrm>
            <a:off x="1407320" y="5948473"/>
            <a:ext cx="192881" cy="19288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Oval 82"/>
          <p:cNvSpPr/>
          <p:nvPr/>
        </p:nvSpPr>
        <p:spPr>
          <a:xfrm>
            <a:off x="3048001" y="5948473"/>
            <a:ext cx="192881" cy="192881"/>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648200" y="4343399"/>
            <a:ext cx="2000578" cy="1809465"/>
          </a:xfrm>
          <a:prstGeom prst="rect">
            <a:avLst/>
          </a:prstGeom>
        </p:spPr>
      </p:pic>
      <p:sp>
        <p:nvSpPr>
          <p:cNvPr id="85" name="Right Arrow 84"/>
          <p:cNvSpPr/>
          <p:nvPr/>
        </p:nvSpPr>
        <p:spPr>
          <a:xfrm>
            <a:off x="3505201" y="5137100"/>
            <a:ext cx="873919" cy="296640"/>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9207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2598600"/>
          </a:xfrm>
        </p:spPr>
        <p:txBody>
          <a:bodyPr/>
          <a:lstStyle/>
          <a:p>
            <a:r>
              <a:rPr lang="en-GB" dirty="0"/>
              <a:t>A simple example, in which values are manually provided:</a:t>
            </a:r>
          </a:p>
          <a:p>
            <a:endParaRPr lang="en-GB" dirty="0"/>
          </a:p>
        </p:txBody>
      </p:sp>
      <p:sp>
        <p:nvSpPr>
          <p:cNvPr id="3" name="Title 2"/>
          <p:cNvSpPr>
            <a:spLocks noGrp="1"/>
          </p:cNvSpPr>
          <p:nvPr>
            <p:ph type="title"/>
          </p:nvPr>
        </p:nvSpPr>
        <p:spPr/>
        <p:txBody>
          <a:bodyPr>
            <a:normAutofit/>
          </a:bodyPr>
          <a:lstStyle/>
          <a:p>
            <a:r>
              <a:rPr lang="en-GB" dirty="0"/>
              <a:t>Fragment Shader Example</a:t>
            </a:r>
          </a:p>
        </p:txBody>
      </p:sp>
      <p:sp>
        <p:nvSpPr>
          <p:cNvPr id="4" name="Rectangle 3"/>
          <p:cNvSpPr/>
          <p:nvPr/>
        </p:nvSpPr>
        <p:spPr>
          <a:xfrm>
            <a:off x="3215906" y="2667000"/>
            <a:ext cx="5623294" cy="1754326"/>
          </a:xfrm>
          <a:prstGeom prst="rect">
            <a:avLst/>
          </a:prstGeom>
        </p:spPr>
        <p:txBody>
          <a:bodyPr wrap="square">
            <a:spAutoFit/>
          </a:bodyPr>
          <a:lstStyle/>
          <a:p>
            <a:r>
              <a:rPr lang="en-GB" dirty="0">
                <a:solidFill>
                  <a:srgbClr val="FF0000"/>
                </a:solidFill>
              </a:rPr>
              <a:t>#version 100</a:t>
            </a:r>
          </a:p>
          <a:p>
            <a:endParaRPr lang="en-GB" b="1" dirty="0">
              <a:solidFill>
                <a:srgbClr val="FF0000"/>
              </a:solidFill>
            </a:endParaRPr>
          </a:p>
          <a:p>
            <a:r>
              <a:rPr lang="en-GB" b="1" dirty="0">
                <a:solidFill>
                  <a:srgbClr val="FF0000"/>
                </a:solidFill>
              </a:rPr>
              <a:t>void main()</a:t>
            </a:r>
          </a:p>
          <a:p>
            <a:r>
              <a:rPr lang="en-GB" dirty="0">
                <a:solidFill>
                  <a:srgbClr val="FF0000"/>
                </a:solidFill>
              </a:rPr>
              <a:t>{</a:t>
            </a:r>
          </a:p>
          <a:p>
            <a:r>
              <a:rPr lang="es-ES" dirty="0">
                <a:solidFill>
                  <a:srgbClr val="FF0000"/>
                </a:solidFill>
              </a:rPr>
              <a:t>    gl_FragColor = vec4(0.0, 0.0, 0.0, 1.0);</a:t>
            </a:r>
          </a:p>
          <a:p>
            <a:r>
              <a:rPr lang="en-GB" dirty="0">
                <a:solidFill>
                  <a:srgbClr val="FF0000"/>
                </a:solidFill>
              </a:rPr>
              <a:t>}</a:t>
            </a:r>
          </a:p>
        </p:txBody>
      </p:sp>
    </p:spTree>
    <p:extLst>
      <p:ext uri="{BB962C8B-B14F-4D97-AF65-F5344CB8AC3E}">
        <p14:creationId xmlns:p14="http://schemas.microsoft.com/office/powerpoint/2010/main" val="408015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143000"/>
            <a:ext cx="11154300" cy="4680000"/>
          </a:xfrm>
        </p:spPr>
        <p:txBody>
          <a:bodyPr/>
          <a:lstStyle/>
          <a:p>
            <a:r>
              <a:rPr lang="en-GB" dirty="0"/>
              <a:t>The interpolated colors passed from the vertex shader can be used here:</a:t>
            </a:r>
          </a:p>
        </p:txBody>
      </p:sp>
      <p:sp>
        <p:nvSpPr>
          <p:cNvPr id="3" name="Title 2"/>
          <p:cNvSpPr>
            <a:spLocks noGrp="1"/>
          </p:cNvSpPr>
          <p:nvPr>
            <p:ph type="title"/>
          </p:nvPr>
        </p:nvSpPr>
        <p:spPr/>
        <p:txBody>
          <a:bodyPr>
            <a:normAutofit/>
          </a:bodyPr>
          <a:lstStyle/>
          <a:p>
            <a:r>
              <a:rPr lang="en-GB" dirty="0"/>
              <a:t>Fragment Shader Example</a:t>
            </a:r>
          </a:p>
        </p:txBody>
      </p:sp>
      <p:sp>
        <p:nvSpPr>
          <p:cNvPr id="4" name="Rectangle 3"/>
          <p:cNvSpPr/>
          <p:nvPr/>
        </p:nvSpPr>
        <p:spPr>
          <a:xfrm>
            <a:off x="3734594" y="2362201"/>
            <a:ext cx="8228806" cy="3139321"/>
          </a:xfrm>
          <a:prstGeom prst="rect">
            <a:avLst/>
          </a:prstGeom>
        </p:spPr>
        <p:txBody>
          <a:bodyPr wrap="square">
            <a:spAutoFit/>
          </a:bodyPr>
          <a:lstStyle/>
          <a:p>
            <a:r>
              <a:rPr lang="en-GB" dirty="0">
                <a:solidFill>
                  <a:srgbClr val="FF0000"/>
                </a:solidFill>
              </a:rPr>
              <a:t>#version 100</a:t>
            </a:r>
          </a:p>
          <a:p>
            <a:endParaRPr lang="en-GB" dirty="0">
              <a:solidFill>
                <a:srgbClr val="FF0000"/>
              </a:solidFill>
            </a:endParaRPr>
          </a:p>
          <a:p>
            <a:r>
              <a:rPr lang="en-GB" dirty="0">
                <a:solidFill>
                  <a:srgbClr val="FF0000"/>
                </a:solidFill>
              </a:rPr>
              <a:t>precision mediump </a:t>
            </a:r>
            <a:r>
              <a:rPr lang="en-GB" b="1" dirty="0">
                <a:solidFill>
                  <a:srgbClr val="FF0000"/>
                </a:solidFill>
              </a:rPr>
              <a:t>float;</a:t>
            </a:r>
          </a:p>
          <a:p>
            <a:endParaRPr lang="en-GB" b="1" dirty="0">
              <a:solidFill>
                <a:srgbClr val="FF0000"/>
              </a:solidFill>
            </a:endParaRPr>
          </a:p>
          <a:p>
            <a:r>
              <a:rPr lang="en-GB" dirty="0">
                <a:solidFill>
                  <a:srgbClr val="FF0000"/>
                </a:solidFill>
              </a:rPr>
              <a:t>// Inputs</a:t>
            </a:r>
          </a:p>
          <a:p>
            <a:r>
              <a:rPr lang="en-GB" dirty="0">
                <a:solidFill>
                  <a:srgbClr val="FF0000"/>
                </a:solidFill>
              </a:rPr>
              <a:t>varying vec4 </a:t>
            </a:r>
            <a:r>
              <a:rPr lang="en-GB" dirty="0" err="1">
                <a:solidFill>
                  <a:srgbClr val="FF0000"/>
                </a:solidFill>
              </a:rPr>
              <a:t>interpolated_color</a:t>
            </a:r>
            <a:r>
              <a:rPr lang="en-GB" dirty="0">
                <a:solidFill>
                  <a:srgbClr val="FF0000"/>
                </a:solidFill>
              </a:rPr>
              <a:t>;</a:t>
            </a:r>
          </a:p>
          <a:p>
            <a:endParaRPr lang="en-GB" dirty="0">
              <a:solidFill>
                <a:srgbClr val="FF0000"/>
              </a:solidFill>
            </a:endParaRPr>
          </a:p>
          <a:p>
            <a:r>
              <a:rPr lang="en-GB" b="1" dirty="0">
                <a:solidFill>
                  <a:srgbClr val="FF0000"/>
                </a:solidFill>
              </a:rPr>
              <a:t>void main()</a:t>
            </a:r>
          </a:p>
          <a:p>
            <a:r>
              <a:rPr lang="en-GB" dirty="0">
                <a:solidFill>
                  <a:srgbClr val="FF0000"/>
                </a:solidFill>
              </a:rPr>
              <a:t>{</a:t>
            </a:r>
          </a:p>
          <a:p>
            <a:r>
              <a:rPr lang="en-GB" dirty="0">
                <a:solidFill>
                  <a:srgbClr val="FF0000"/>
                </a:solidFill>
              </a:rPr>
              <a:t>    gl_FragColor = </a:t>
            </a:r>
            <a:r>
              <a:rPr lang="en-GB" dirty="0" err="1">
                <a:solidFill>
                  <a:srgbClr val="FF0000"/>
                </a:solidFill>
              </a:rPr>
              <a:t>interpolated_color</a:t>
            </a:r>
            <a:r>
              <a:rPr lang="en-GB" dirty="0">
                <a:solidFill>
                  <a:srgbClr val="FF0000"/>
                </a:solidFill>
              </a:rPr>
              <a:t>;</a:t>
            </a:r>
          </a:p>
          <a:p>
            <a:r>
              <a:rPr lang="en-GB" dirty="0">
                <a:solidFill>
                  <a:srgbClr val="FF0000"/>
                </a:solidFill>
              </a:rPr>
              <a:t>}</a:t>
            </a:r>
          </a:p>
        </p:txBody>
      </p:sp>
    </p:spTree>
    <p:extLst>
      <p:ext uri="{BB962C8B-B14F-4D97-AF65-F5344CB8AC3E}">
        <p14:creationId xmlns:p14="http://schemas.microsoft.com/office/powerpoint/2010/main" val="387221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400"/>
              </a:spcBef>
              <a:spcAft>
                <a:spcPts val="0"/>
              </a:spcAft>
            </a:pPr>
            <a:r>
              <a:rPr lang="en-GB" dirty="0"/>
              <a:t>One more type of data that might be needed is per-fragment data, which is not interpolated from per-vertex data.</a:t>
            </a:r>
          </a:p>
          <a:p>
            <a:pPr>
              <a:spcBef>
                <a:spcPts val="400"/>
              </a:spcBef>
              <a:spcAft>
                <a:spcPts val="0"/>
              </a:spcAft>
            </a:pPr>
            <a:endParaRPr lang="en-GB" dirty="0"/>
          </a:p>
          <a:p>
            <a:pPr>
              <a:spcBef>
                <a:spcPts val="400"/>
              </a:spcBef>
              <a:spcAft>
                <a:spcPts val="0"/>
              </a:spcAft>
            </a:pPr>
            <a:r>
              <a:rPr lang="en-GB" dirty="0"/>
              <a:t>For example, putting an image on a triangle using attributes, varyings or even uniforms would make no sense. </a:t>
            </a:r>
          </a:p>
          <a:p>
            <a:pPr>
              <a:spcBef>
                <a:spcPts val="400"/>
              </a:spcBef>
              <a:spcAft>
                <a:spcPts val="0"/>
              </a:spcAft>
            </a:pPr>
            <a:endParaRPr lang="en-GB" dirty="0"/>
          </a:p>
          <a:p>
            <a:pPr>
              <a:spcBef>
                <a:spcPts val="400"/>
              </a:spcBef>
              <a:spcAft>
                <a:spcPts val="0"/>
              </a:spcAft>
            </a:pPr>
            <a:r>
              <a:rPr lang="en-GB" dirty="0"/>
              <a:t>Textures allow specification of arbitrary arrays of data, which can be accessed in the fragment shader.</a:t>
            </a:r>
          </a:p>
          <a:p>
            <a:endParaRPr lang="en-GB" dirty="0"/>
          </a:p>
        </p:txBody>
      </p:sp>
      <p:sp>
        <p:nvSpPr>
          <p:cNvPr id="3" name="Title 2"/>
          <p:cNvSpPr>
            <a:spLocks noGrp="1"/>
          </p:cNvSpPr>
          <p:nvPr>
            <p:ph type="title"/>
          </p:nvPr>
        </p:nvSpPr>
        <p:spPr/>
        <p:txBody>
          <a:bodyPr>
            <a:normAutofit/>
          </a:bodyPr>
          <a:lstStyle/>
          <a:p>
            <a:r>
              <a:rPr lang="en-GB" dirty="0"/>
              <a:t>Textures</a:t>
            </a:r>
          </a:p>
        </p:txBody>
      </p:sp>
    </p:spTree>
    <p:extLst>
      <p:ext uri="{BB962C8B-B14F-4D97-AF65-F5344CB8AC3E}">
        <p14:creationId xmlns:p14="http://schemas.microsoft.com/office/powerpoint/2010/main" val="2617907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ts val="400"/>
              </a:spcBef>
              <a:spcAft>
                <a:spcPts val="0"/>
              </a:spcAft>
            </a:pPr>
            <a:r>
              <a:rPr lang="en-GB" dirty="0"/>
              <a:t>If the location of each vertex in the image is mapped (using an attribute), the rasterizer will interpolate the coordinates, giving a per-fragment varying. </a:t>
            </a:r>
          </a:p>
          <a:p>
            <a:pPr>
              <a:spcBef>
                <a:spcPts val="400"/>
              </a:spcBef>
              <a:spcAft>
                <a:spcPts val="0"/>
              </a:spcAft>
            </a:pPr>
            <a:endParaRPr lang="en-GB" dirty="0"/>
          </a:p>
          <a:p>
            <a:pPr>
              <a:spcBef>
                <a:spcPts val="400"/>
              </a:spcBef>
              <a:spcAft>
                <a:spcPts val="0"/>
              </a:spcAft>
            </a:pPr>
            <a:r>
              <a:rPr lang="en-GB" dirty="0"/>
              <a:t>This coordinate can then be used to look up the correct point in the image.</a:t>
            </a:r>
          </a:p>
          <a:p>
            <a:pPr>
              <a:spcBef>
                <a:spcPts val="400"/>
              </a:spcBef>
              <a:spcAft>
                <a:spcPts val="0"/>
              </a:spcAft>
            </a:pPr>
            <a:endParaRPr lang="en-GB" dirty="0"/>
          </a:p>
          <a:p>
            <a:pPr>
              <a:spcBef>
                <a:spcPts val="400"/>
              </a:spcBef>
              <a:spcAft>
                <a:spcPts val="0"/>
              </a:spcAft>
            </a:pPr>
            <a:r>
              <a:rPr lang="en-GB" dirty="0"/>
              <a:t>This is done using a texture sampler.</a:t>
            </a:r>
          </a:p>
        </p:txBody>
      </p:sp>
      <p:sp>
        <p:nvSpPr>
          <p:cNvPr id="3" name="Title 2"/>
          <p:cNvSpPr>
            <a:spLocks noGrp="1"/>
          </p:cNvSpPr>
          <p:nvPr>
            <p:ph type="title"/>
          </p:nvPr>
        </p:nvSpPr>
        <p:spPr/>
        <p:txBody>
          <a:bodyPr>
            <a:normAutofit/>
          </a:bodyPr>
          <a:lstStyle/>
          <a:p>
            <a:r>
              <a:rPr lang="en-GB" dirty="0"/>
              <a:t>Textures</a:t>
            </a:r>
          </a:p>
        </p:txBody>
      </p:sp>
    </p:spTree>
    <p:extLst>
      <p:ext uri="{BB962C8B-B14F-4D97-AF65-F5344CB8AC3E}">
        <p14:creationId xmlns:p14="http://schemas.microsoft.com/office/powerpoint/2010/main" val="1482583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Textures Code Example:  Vertex Shader</a:t>
            </a:r>
          </a:p>
        </p:txBody>
      </p:sp>
      <p:sp>
        <p:nvSpPr>
          <p:cNvPr id="4" name="Rectangle 3"/>
          <p:cNvSpPr/>
          <p:nvPr/>
        </p:nvSpPr>
        <p:spPr>
          <a:xfrm>
            <a:off x="3124201" y="1676400"/>
            <a:ext cx="6092825" cy="3385542"/>
          </a:xfrm>
          <a:prstGeom prst="rect">
            <a:avLst/>
          </a:prstGeom>
        </p:spPr>
        <p:txBody>
          <a:bodyPr>
            <a:spAutoFit/>
          </a:bodyPr>
          <a:lstStyle/>
          <a:p>
            <a:r>
              <a:rPr lang="en-GB" dirty="0">
                <a:solidFill>
                  <a:srgbClr val="FF0000"/>
                </a:solidFill>
              </a:rPr>
              <a:t>#version 100</a:t>
            </a:r>
          </a:p>
          <a:p>
            <a:endParaRPr lang="en-GB" dirty="0">
              <a:solidFill>
                <a:srgbClr val="FF0000"/>
              </a:solidFill>
            </a:endParaRPr>
          </a:p>
          <a:p>
            <a:r>
              <a:rPr lang="en-GB" dirty="0">
                <a:solidFill>
                  <a:srgbClr val="FF0000"/>
                </a:solidFill>
              </a:rPr>
              <a:t>attribute vec4 position;</a:t>
            </a:r>
          </a:p>
          <a:p>
            <a:r>
              <a:rPr lang="en-GB" dirty="0">
                <a:solidFill>
                  <a:srgbClr val="FF0000"/>
                </a:solidFill>
              </a:rPr>
              <a:t>attribute vec2 </a:t>
            </a:r>
            <a:r>
              <a:rPr lang="en-GB" dirty="0" err="1">
                <a:solidFill>
                  <a:srgbClr val="FF0000"/>
                </a:solidFill>
              </a:rPr>
              <a:t>texture_coordinates</a:t>
            </a:r>
            <a:r>
              <a:rPr lang="en-GB" dirty="0">
                <a:solidFill>
                  <a:srgbClr val="FF0000"/>
                </a:solidFill>
              </a:rPr>
              <a:t>;</a:t>
            </a:r>
          </a:p>
          <a:p>
            <a:endParaRPr lang="en-GB" dirty="0">
              <a:solidFill>
                <a:srgbClr val="FF0000"/>
              </a:solidFill>
            </a:endParaRPr>
          </a:p>
          <a:p>
            <a:r>
              <a:rPr lang="en-GB" dirty="0">
                <a:solidFill>
                  <a:srgbClr val="FF0000"/>
                </a:solidFill>
              </a:rPr>
              <a:t>varying vec2 </a:t>
            </a:r>
            <a:r>
              <a:rPr lang="en-GB" dirty="0" err="1">
                <a:solidFill>
                  <a:srgbClr val="FF0000"/>
                </a:solidFill>
              </a:rPr>
              <a:t>interpolated_texture_coordinates</a:t>
            </a:r>
            <a:r>
              <a:rPr lang="en-GB" dirty="0">
                <a:solidFill>
                  <a:srgbClr val="FF0000"/>
                </a:solidFill>
              </a:rPr>
              <a:t>;</a:t>
            </a:r>
          </a:p>
          <a:p>
            <a:endParaRPr lang="en-GB" dirty="0">
              <a:solidFill>
                <a:srgbClr val="FF0000"/>
              </a:solidFill>
            </a:endParaRPr>
          </a:p>
          <a:p>
            <a:r>
              <a:rPr lang="en-GB" b="1" dirty="0">
                <a:solidFill>
                  <a:srgbClr val="FF0000"/>
                </a:solidFill>
              </a:rPr>
              <a:t>void main()</a:t>
            </a:r>
          </a:p>
          <a:p>
            <a:r>
              <a:rPr lang="en-GB" dirty="0">
                <a:solidFill>
                  <a:srgbClr val="FF0000"/>
                </a:solidFill>
              </a:rPr>
              <a:t>{</a:t>
            </a:r>
          </a:p>
          <a:p>
            <a:r>
              <a:rPr lang="en-GB" dirty="0">
                <a:solidFill>
                  <a:srgbClr val="FF0000"/>
                </a:solidFill>
              </a:rPr>
              <a:t>    </a:t>
            </a:r>
            <a:r>
              <a:rPr lang="en-GB" dirty="0" err="1">
                <a:solidFill>
                  <a:srgbClr val="FF0000"/>
                </a:solidFill>
              </a:rPr>
              <a:t>interpolated_texture_coordinates</a:t>
            </a:r>
            <a:r>
              <a:rPr lang="en-GB" dirty="0">
                <a:solidFill>
                  <a:srgbClr val="FF0000"/>
                </a:solidFill>
              </a:rPr>
              <a:t> = </a:t>
            </a:r>
            <a:r>
              <a:rPr lang="en-GB" dirty="0" err="1">
                <a:solidFill>
                  <a:srgbClr val="FF0000"/>
                </a:solidFill>
              </a:rPr>
              <a:t>texture_coordinates</a:t>
            </a:r>
            <a:r>
              <a:rPr lang="en-GB" dirty="0">
                <a:solidFill>
                  <a:srgbClr val="FF0000"/>
                </a:solidFill>
              </a:rPr>
              <a:t>;</a:t>
            </a:r>
          </a:p>
          <a:p>
            <a:r>
              <a:rPr lang="en-GB" dirty="0">
                <a:solidFill>
                  <a:srgbClr val="FF0000"/>
                </a:solidFill>
              </a:rPr>
              <a:t>    gl_Position = position;</a:t>
            </a:r>
          </a:p>
          <a:p>
            <a:r>
              <a:rPr lang="en-GB" sz="1600" dirty="0">
                <a:solidFill>
                  <a:srgbClr val="FF0000"/>
                </a:solidFill>
              </a:rPr>
              <a:t>}</a:t>
            </a:r>
          </a:p>
        </p:txBody>
      </p:sp>
    </p:spTree>
    <p:extLst>
      <p:ext uri="{BB962C8B-B14F-4D97-AF65-F5344CB8AC3E}">
        <p14:creationId xmlns:p14="http://schemas.microsoft.com/office/powerpoint/2010/main" val="127433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Textures Code Example: Host Side</a:t>
            </a:r>
          </a:p>
        </p:txBody>
      </p:sp>
      <p:sp>
        <p:nvSpPr>
          <p:cNvPr id="4" name="Rectangle 3"/>
          <p:cNvSpPr/>
          <p:nvPr/>
        </p:nvSpPr>
        <p:spPr>
          <a:xfrm>
            <a:off x="3019586" y="1645404"/>
            <a:ext cx="8305800" cy="3139321"/>
          </a:xfrm>
          <a:prstGeom prst="rect">
            <a:avLst/>
          </a:prstGeom>
        </p:spPr>
        <p:txBody>
          <a:bodyPr wrap="square">
            <a:spAutoFit/>
          </a:bodyPr>
          <a:lstStyle/>
          <a:p>
            <a:r>
              <a:rPr lang="en-GB" dirty="0">
                <a:solidFill>
                  <a:srgbClr val="FF0000"/>
                </a:solidFill>
              </a:rPr>
              <a:t>// Host side code to set up texture input.</a:t>
            </a:r>
          </a:p>
          <a:p>
            <a:endParaRPr lang="en-GB" dirty="0">
              <a:solidFill>
                <a:srgbClr val="FF0000"/>
              </a:solidFill>
            </a:endParaRPr>
          </a:p>
          <a:p>
            <a:r>
              <a:rPr lang="en-GB" dirty="0">
                <a:solidFill>
                  <a:srgbClr val="FF0000"/>
                </a:solidFill>
              </a:rPr>
              <a:t>Glint sampler_location = glGetUniformLocation(</a:t>
            </a:r>
            <a:r>
              <a:rPr lang="en-GB" dirty="0" err="1">
                <a:solidFill>
                  <a:srgbClr val="FF0000"/>
                </a:solidFill>
              </a:rPr>
              <a:t>glProgram</a:t>
            </a:r>
            <a:r>
              <a:rPr lang="en-GB" dirty="0">
                <a:solidFill>
                  <a:srgbClr val="FF0000"/>
                </a:solidFill>
              </a:rPr>
              <a:t>, "texture_sampler");</a:t>
            </a:r>
          </a:p>
          <a:p>
            <a:endParaRPr lang="en-GB" dirty="0">
              <a:solidFill>
                <a:srgbClr val="FF0000"/>
              </a:solidFill>
            </a:endParaRPr>
          </a:p>
          <a:p>
            <a:r>
              <a:rPr lang="en-GB" dirty="0">
                <a:solidFill>
                  <a:srgbClr val="FF0000"/>
                </a:solidFill>
              </a:rPr>
              <a:t>// ...</a:t>
            </a:r>
          </a:p>
          <a:p>
            <a:r>
              <a:rPr lang="en-GB" dirty="0">
                <a:solidFill>
                  <a:srgbClr val="FF0000"/>
                </a:solidFill>
              </a:rPr>
              <a:t>// Create a Texture (not explained in detail here, but involves uploading an array of data similar to vertex attributes)</a:t>
            </a:r>
          </a:p>
          <a:p>
            <a:r>
              <a:rPr lang="en-GB" dirty="0">
                <a:solidFill>
                  <a:srgbClr val="FF0000"/>
                </a:solidFill>
              </a:rPr>
              <a:t>// ...</a:t>
            </a:r>
          </a:p>
          <a:p>
            <a:endParaRPr lang="en-GB" dirty="0">
              <a:solidFill>
                <a:srgbClr val="FF0000"/>
              </a:solidFill>
            </a:endParaRPr>
          </a:p>
          <a:p>
            <a:r>
              <a:rPr lang="en-GB" dirty="0">
                <a:solidFill>
                  <a:srgbClr val="FF0000"/>
                </a:solidFill>
              </a:rPr>
              <a:t>// Set the sampler to point to the texture you've just created.</a:t>
            </a:r>
          </a:p>
          <a:p>
            <a:r>
              <a:rPr lang="en-GB" dirty="0">
                <a:solidFill>
                  <a:srgbClr val="FF0000"/>
                </a:solidFill>
              </a:rPr>
              <a:t>glUniform1i(sampler_location, texture_unit);</a:t>
            </a:r>
          </a:p>
        </p:txBody>
      </p:sp>
    </p:spTree>
    <p:extLst>
      <p:ext uri="{BB962C8B-B14F-4D97-AF65-F5344CB8AC3E}">
        <p14:creationId xmlns:p14="http://schemas.microsoft.com/office/powerpoint/2010/main" val="4091793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Textures Code Example: Fragment Shader</a:t>
            </a:r>
          </a:p>
        </p:txBody>
      </p:sp>
      <p:sp>
        <p:nvSpPr>
          <p:cNvPr id="4" name="Rectangle 3"/>
          <p:cNvSpPr/>
          <p:nvPr/>
        </p:nvSpPr>
        <p:spPr>
          <a:xfrm>
            <a:off x="2838772" y="1669944"/>
            <a:ext cx="9067800" cy="3139321"/>
          </a:xfrm>
          <a:prstGeom prst="rect">
            <a:avLst/>
          </a:prstGeom>
        </p:spPr>
        <p:txBody>
          <a:bodyPr wrap="square">
            <a:spAutoFit/>
          </a:bodyPr>
          <a:lstStyle/>
          <a:p>
            <a:r>
              <a:rPr lang="en-GB" dirty="0">
                <a:solidFill>
                  <a:srgbClr val="FF0000"/>
                </a:solidFill>
              </a:rPr>
              <a:t>#version 100</a:t>
            </a:r>
          </a:p>
          <a:p>
            <a:endParaRPr lang="en-GB" dirty="0">
              <a:solidFill>
                <a:srgbClr val="FF0000"/>
              </a:solidFill>
            </a:endParaRPr>
          </a:p>
          <a:p>
            <a:r>
              <a:rPr lang="en-GB" u="sng" dirty="0">
                <a:solidFill>
                  <a:srgbClr val="FF0000"/>
                </a:solidFill>
              </a:rPr>
              <a:t>precision </a:t>
            </a:r>
            <a:r>
              <a:rPr lang="en-GB" u="sng" dirty="0" err="1">
                <a:solidFill>
                  <a:srgbClr val="FF0000"/>
                </a:solidFill>
              </a:rPr>
              <a:t>mediump</a:t>
            </a:r>
            <a:r>
              <a:rPr lang="en-GB" u="sng" dirty="0">
                <a:solidFill>
                  <a:srgbClr val="FF0000"/>
                </a:solidFill>
              </a:rPr>
              <a:t> </a:t>
            </a:r>
            <a:r>
              <a:rPr lang="en-GB" b="1" u="sng" dirty="0">
                <a:solidFill>
                  <a:srgbClr val="FF0000"/>
                </a:solidFill>
              </a:rPr>
              <a:t>float;</a:t>
            </a:r>
          </a:p>
          <a:p>
            <a:endParaRPr lang="en-GB" b="1" u="sng" dirty="0">
              <a:solidFill>
                <a:srgbClr val="FF0000"/>
              </a:solidFill>
            </a:endParaRPr>
          </a:p>
          <a:p>
            <a:r>
              <a:rPr lang="en-GB" dirty="0">
                <a:solidFill>
                  <a:srgbClr val="FF0000"/>
                </a:solidFill>
              </a:rPr>
              <a:t>varying vec2 </a:t>
            </a:r>
            <a:r>
              <a:rPr lang="en-GB" dirty="0" err="1">
                <a:solidFill>
                  <a:srgbClr val="FF0000"/>
                </a:solidFill>
              </a:rPr>
              <a:t>interpolated_texture_coordinates</a:t>
            </a:r>
            <a:r>
              <a:rPr lang="en-GB" dirty="0">
                <a:solidFill>
                  <a:srgbClr val="FF0000"/>
                </a:solidFill>
              </a:rPr>
              <a:t>;</a:t>
            </a:r>
          </a:p>
          <a:p>
            <a:r>
              <a:rPr lang="en-GB" dirty="0">
                <a:solidFill>
                  <a:srgbClr val="FF0000"/>
                </a:solidFill>
              </a:rPr>
              <a:t>uniform sampler2D texture_sampler;</a:t>
            </a:r>
          </a:p>
          <a:p>
            <a:endParaRPr lang="en-GB" dirty="0">
              <a:solidFill>
                <a:srgbClr val="FF0000"/>
              </a:solidFill>
            </a:endParaRPr>
          </a:p>
          <a:p>
            <a:r>
              <a:rPr lang="en-GB" b="1" dirty="0">
                <a:solidFill>
                  <a:srgbClr val="FF0000"/>
                </a:solidFill>
              </a:rPr>
              <a:t>void main()</a:t>
            </a:r>
          </a:p>
          <a:p>
            <a:r>
              <a:rPr lang="en-GB" dirty="0">
                <a:solidFill>
                  <a:srgbClr val="FF0000"/>
                </a:solidFill>
              </a:rPr>
              <a:t>{</a:t>
            </a:r>
          </a:p>
          <a:p>
            <a:r>
              <a:rPr lang="en-GB" dirty="0">
                <a:solidFill>
                  <a:srgbClr val="FF0000"/>
                </a:solidFill>
              </a:rPr>
              <a:t>    </a:t>
            </a:r>
            <a:r>
              <a:rPr lang="en-GB" dirty="0" err="1">
                <a:solidFill>
                  <a:srgbClr val="FF0000"/>
                </a:solidFill>
              </a:rPr>
              <a:t>gl_FragColor</a:t>
            </a:r>
            <a:r>
              <a:rPr lang="en-GB" dirty="0">
                <a:solidFill>
                  <a:srgbClr val="FF0000"/>
                </a:solidFill>
              </a:rPr>
              <a:t> = texture2D(texture_sampler, </a:t>
            </a:r>
            <a:r>
              <a:rPr lang="en-GB" dirty="0" err="1">
                <a:solidFill>
                  <a:srgbClr val="FF0000"/>
                </a:solidFill>
              </a:rPr>
              <a:t>interpolated_texture_coordinates</a:t>
            </a:r>
            <a:r>
              <a:rPr lang="en-GB" dirty="0">
                <a:solidFill>
                  <a:srgbClr val="FF0000"/>
                </a:solidFill>
              </a:rPr>
              <a:t>);</a:t>
            </a:r>
          </a:p>
          <a:p>
            <a:r>
              <a:rPr lang="en-GB" dirty="0">
                <a:solidFill>
                  <a:srgbClr val="FF0000"/>
                </a:solidFill>
              </a:rPr>
              <a:t>}</a:t>
            </a:r>
          </a:p>
        </p:txBody>
      </p:sp>
    </p:spTree>
    <p:extLst>
      <p:ext uri="{BB962C8B-B14F-4D97-AF65-F5344CB8AC3E}">
        <p14:creationId xmlns:p14="http://schemas.microsoft.com/office/powerpoint/2010/main" val="92162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2093614"/>
          </a:xfrm>
        </p:spPr>
        <p:txBody>
          <a:bodyPr/>
          <a:lstStyle/>
          <a:p>
            <a:r>
              <a:rPr lang="en-GB" dirty="0"/>
              <a:t>Significant difference between OpenGL ES 1.x and 2.x</a:t>
            </a:r>
          </a:p>
          <a:p>
            <a:pPr lvl="1"/>
            <a:r>
              <a:rPr lang="en-GB" dirty="0"/>
              <a:t>OpenGL ES 1.x provides a fixed graphics pipeline.</a:t>
            </a:r>
          </a:p>
          <a:p>
            <a:pPr lvl="1"/>
            <a:r>
              <a:rPr lang="en-GB" dirty="0"/>
              <a:t>OpenGL ES 2.x gives power to the developer with programmable </a:t>
            </a:r>
            <a:r>
              <a:rPr lang="en-GB" dirty="0" err="1"/>
              <a:t>shaders</a:t>
            </a:r>
            <a:r>
              <a:rPr lang="en-GB" dirty="0"/>
              <a:t>.</a:t>
            </a:r>
          </a:p>
          <a:p>
            <a:pPr indent="-166688"/>
            <a:r>
              <a:rPr lang="en-GB" dirty="0"/>
              <a:t>This module examines this difference and what can be done with programmable </a:t>
            </a:r>
            <a:r>
              <a:rPr lang="en-GB" dirty="0" err="1"/>
              <a:t>shaders</a:t>
            </a:r>
            <a:r>
              <a:rPr lang="en-GB" dirty="0"/>
              <a:t>.</a:t>
            </a:r>
          </a:p>
          <a:p>
            <a:pPr marL="231775" lvl="1" indent="0">
              <a:buNone/>
            </a:pPr>
            <a:endParaRPr lang="en-GB" dirty="0"/>
          </a:p>
        </p:txBody>
      </p:sp>
      <p:sp>
        <p:nvSpPr>
          <p:cNvPr id="3" name="Title 2"/>
          <p:cNvSpPr>
            <a:spLocks noGrp="1"/>
          </p:cNvSpPr>
          <p:nvPr>
            <p:ph type="title"/>
          </p:nvPr>
        </p:nvSpPr>
        <p:spPr/>
        <p:txBody>
          <a:bodyPr>
            <a:normAutofit/>
          </a:bodyPr>
          <a:lstStyle/>
          <a:p>
            <a:r>
              <a:rPr lang="en-GB" dirty="0"/>
              <a:t>OpenGL ES 1.x versus OpenGL ES 2.x</a:t>
            </a:r>
          </a:p>
        </p:txBody>
      </p:sp>
    </p:spTree>
    <p:extLst>
      <p:ext uri="{BB962C8B-B14F-4D97-AF65-F5344CB8AC3E}">
        <p14:creationId xmlns:p14="http://schemas.microsoft.com/office/powerpoint/2010/main" val="428956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Test and Blending</a:t>
            </a:r>
          </a:p>
        </p:txBody>
      </p:sp>
      <p:grpSp>
        <p:nvGrpSpPr>
          <p:cNvPr id="4" name="Group 3"/>
          <p:cNvGrpSpPr/>
          <p:nvPr/>
        </p:nvGrpSpPr>
        <p:grpSpPr>
          <a:xfrm>
            <a:off x="9225700" y="926013"/>
            <a:ext cx="1518501" cy="1047070"/>
            <a:chOff x="7135514" y="2790190"/>
            <a:chExt cx="1116610" cy="769950"/>
          </a:xfrm>
        </p:grpSpPr>
        <p:sp>
          <p:nvSpPr>
            <p:cNvPr id="5" name="Rectangle 4"/>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 name="Rectangle 5"/>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 name="Rectangle 6"/>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 name="Rectangle 7"/>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 name="Rectangle 8"/>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 name="Rectangle 9"/>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 name="Rectangle 10"/>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 name="Rectangle 11"/>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 name="Rectangle 12"/>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 name="Rectangle 13"/>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5" name="Rectangle 14"/>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6" name="Rectangle 15"/>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7" name="Rectangle 16"/>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8" name="Rectangle 17"/>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9" name="Rectangle 18"/>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0" name="Rectangle 19"/>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1" name="Rectangle 20"/>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2" name="Rectangle 21"/>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3" name="Rectangle 22"/>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4" name="Rectangle 23"/>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5" name="Rectangle 24"/>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6" name="Rectangle 25"/>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7" name="Rectangle 26"/>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8" name="Rectangle 27"/>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29" name="Rectangle 28"/>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0" name="Rectangle 29"/>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1" name="Rectangle 30"/>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2" name="Rectangle 31"/>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3" name="Rectangle 32"/>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4" name="Rectangle 33"/>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5" name="Rectangle 34"/>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36" name="Rectangle 35"/>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cxnSp>
        <p:nvCxnSpPr>
          <p:cNvPr id="38" name="Straight Arrow Connector 37"/>
          <p:cNvCxnSpPr/>
          <p:nvPr/>
        </p:nvCxnSpPr>
        <p:spPr>
          <a:xfrm>
            <a:off x="9908750" y="2072555"/>
            <a:ext cx="1" cy="922053"/>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9212820" y="2963683"/>
            <a:ext cx="1455180" cy="702566"/>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rPr>
              <a:t>Test and blending</a:t>
            </a:r>
          </a:p>
        </p:txBody>
      </p:sp>
      <p:cxnSp>
        <p:nvCxnSpPr>
          <p:cNvPr id="40" name="Straight Arrow Connector 39"/>
          <p:cNvCxnSpPr/>
          <p:nvPr/>
        </p:nvCxnSpPr>
        <p:spPr>
          <a:xfrm>
            <a:off x="9908749" y="3666249"/>
            <a:ext cx="0" cy="97383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9018900" y="4693403"/>
            <a:ext cx="1801500" cy="1242081"/>
            <a:chOff x="8084632" y="1447800"/>
            <a:chExt cx="1563254" cy="1052417"/>
          </a:xfrm>
        </p:grpSpPr>
        <p:grpSp>
          <p:nvGrpSpPr>
            <p:cNvPr id="42" name="Group 41"/>
            <p:cNvGrpSpPr/>
            <p:nvPr/>
          </p:nvGrpSpPr>
          <p:grpSpPr>
            <a:xfrm>
              <a:off x="8084632" y="1447800"/>
              <a:ext cx="1116610" cy="769950"/>
              <a:chOff x="7135514" y="2790190"/>
              <a:chExt cx="1116610" cy="769950"/>
            </a:xfrm>
          </p:grpSpPr>
          <p:sp>
            <p:nvSpPr>
              <p:cNvPr id="109" name="Rectangle 108"/>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0" name="Rectangle 109"/>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1" name="Rectangle 110"/>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2" name="Rectangle 111"/>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3" name="Rectangle 112"/>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4" name="Rectangle 113"/>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5" name="Rectangle 114"/>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6" name="Rectangle 115"/>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7" name="Rectangle 116"/>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8" name="Rectangle 117"/>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9" name="Rectangle 118"/>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0" name="Rectangle 119"/>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1" name="Rectangle 120"/>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2" name="Rectangle 121"/>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3" name="Rectangle 122"/>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4" name="Rectangle 123"/>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5" name="Rectangle 124"/>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6" name="Rectangle 125"/>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7" name="Rectangle 126"/>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8" name="Rectangle 127"/>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29" name="Rectangle 128"/>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0" name="Rectangle 129"/>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1" name="Rectangle 130"/>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2" name="Rectangle 131"/>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3" name="Rectangle 132"/>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4" name="Rectangle 133"/>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5" name="Rectangle 134"/>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6" name="Rectangle 135"/>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7" name="Rectangle 136"/>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8" name="Rectangle 137"/>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39" name="Rectangle 138"/>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40" name="Rectangle 139"/>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43" name="Group 42"/>
            <p:cNvGrpSpPr/>
            <p:nvPr/>
          </p:nvGrpSpPr>
          <p:grpSpPr>
            <a:xfrm>
              <a:off x="8354806" y="1555279"/>
              <a:ext cx="1116610" cy="769950"/>
              <a:chOff x="7135514" y="2790190"/>
              <a:chExt cx="1116610" cy="769950"/>
            </a:xfrm>
          </p:grpSpPr>
          <p:sp>
            <p:nvSpPr>
              <p:cNvPr id="77" name="Rectangle 76"/>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8" name="Rectangle 77"/>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9" name="Rectangle 78"/>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0" name="Rectangle 79"/>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1" name="Rectangle 80"/>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2" name="Rectangle 81"/>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3" name="Rectangle 82"/>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4" name="Rectangle 83"/>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5" name="Rectangle 84"/>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6" name="Rectangle 85"/>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7" name="Rectangle 86"/>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8" name="Rectangle 87"/>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89" name="Rectangle 88"/>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0" name="Rectangle 89"/>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1" name="Rectangle 90"/>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2" name="Rectangle 91"/>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3" name="Rectangle 92"/>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4" name="Rectangle 93"/>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5" name="Rectangle 94"/>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6" name="Rectangle 95"/>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7" name="Rectangle 96"/>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8" name="Rectangle 97"/>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99" name="Rectangle 98"/>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0" name="Rectangle 99"/>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1" name="Rectangle 100"/>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2" name="Rectangle 101"/>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3" name="Rectangle 102"/>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4" name="Rectangle 103"/>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5" name="Rectangle 104"/>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6" name="Rectangle 105"/>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7" name="Rectangle 106"/>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08" name="Rectangle 107"/>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nvGrpSpPr>
            <p:cNvPr id="44" name="Group 43"/>
            <p:cNvGrpSpPr/>
            <p:nvPr/>
          </p:nvGrpSpPr>
          <p:grpSpPr>
            <a:xfrm>
              <a:off x="8531276" y="1730267"/>
              <a:ext cx="1116610" cy="769950"/>
              <a:chOff x="7135514" y="2790190"/>
              <a:chExt cx="1116610" cy="769950"/>
            </a:xfrm>
          </p:grpSpPr>
          <p:sp>
            <p:nvSpPr>
              <p:cNvPr id="45" name="Rectangle 44"/>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6" name="Rectangle 45"/>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7" name="Rectangle 46"/>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8" name="Rectangle 47"/>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49" name="Rectangle 48"/>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0" name="Rectangle 49"/>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1" name="Rectangle 50"/>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2" name="Rectangle 51"/>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3" name="Rectangle 52"/>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4" name="Rectangle 53"/>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5" name="Rectangle 54"/>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6" name="Rectangle 55"/>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7" name="Rectangle 56"/>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8" name="Rectangle 57"/>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9" name="Rectangle 58"/>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0" name="Rectangle 59"/>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1" name="Rectangle 60"/>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2" name="Rectangle 61"/>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3" name="Rectangle 62"/>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4" name="Rectangle 63"/>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5" name="Rectangle 64"/>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6" name="Rectangle 65"/>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7" name="Rectangle 66"/>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8" name="Rectangle 67"/>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69" name="Rectangle 68"/>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0" name="Rectangle 69"/>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1" name="Rectangle 70"/>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2" name="Rectangle 71"/>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3" name="Rectangle 72"/>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4" name="Rectangle 73"/>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5" name="Rectangle 74"/>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76" name="Rectangle 75"/>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grpSp>
      <p:sp>
        <p:nvSpPr>
          <p:cNvPr id="142" name="TextBox 141"/>
          <p:cNvSpPr txBox="1"/>
          <p:nvPr/>
        </p:nvSpPr>
        <p:spPr>
          <a:xfrm>
            <a:off x="9529092" y="296684"/>
            <a:ext cx="757908" cy="473435"/>
          </a:xfrm>
          <a:prstGeom prst="rect">
            <a:avLst/>
          </a:prstGeom>
        </p:spPr>
        <p:txBody>
          <a:bodyPr vert="horz" wrap="none" lIns="0" tIns="0" rIns="0" bIns="0" rtlCol="0" anchor="t">
            <a:noAutofit/>
          </a:bodyPr>
          <a:lstStyle/>
          <a:p>
            <a:pPr algn="ctr"/>
            <a:r>
              <a:rPr lang="en-GB" sz="2000" dirty="0"/>
              <a:t>Colored </a:t>
            </a:r>
          </a:p>
          <a:p>
            <a:pPr algn="ctr"/>
            <a:r>
              <a:rPr lang="en-GB" sz="2000" dirty="0"/>
              <a:t>fragments</a:t>
            </a:r>
          </a:p>
        </p:txBody>
      </p:sp>
      <p:sp>
        <p:nvSpPr>
          <p:cNvPr id="143" name="TextBox 142"/>
          <p:cNvSpPr txBox="1"/>
          <p:nvPr/>
        </p:nvSpPr>
        <p:spPr>
          <a:xfrm>
            <a:off x="9540696" y="5935367"/>
            <a:ext cx="757908" cy="236717"/>
          </a:xfrm>
          <a:prstGeom prst="rect">
            <a:avLst/>
          </a:prstGeom>
        </p:spPr>
        <p:txBody>
          <a:bodyPr vert="horz" wrap="none" lIns="0" tIns="0" rIns="0" bIns="0" rtlCol="0" anchor="t">
            <a:noAutofit/>
          </a:bodyPr>
          <a:lstStyle/>
          <a:p>
            <a:pPr algn="ctr"/>
            <a:r>
              <a:rPr lang="en-GB" sz="2000" dirty="0"/>
              <a:t>Mixed pixels</a:t>
            </a:r>
          </a:p>
        </p:txBody>
      </p:sp>
      <p:sp>
        <p:nvSpPr>
          <p:cNvPr id="141" name="Content Placeholder 1"/>
          <p:cNvSpPr>
            <a:spLocks noGrp="1"/>
          </p:cNvSpPr>
          <p:nvPr>
            <p:ph sz="half" idx="1"/>
          </p:nvPr>
        </p:nvSpPr>
        <p:spPr>
          <a:xfrm>
            <a:off x="535298" y="1381563"/>
            <a:ext cx="6755135" cy="2598600"/>
          </a:xfrm>
        </p:spPr>
        <p:txBody>
          <a:bodyPr/>
          <a:lstStyle/>
          <a:p>
            <a:r>
              <a:rPr lang="en-GB" dirty="0"/>
              <a:t>A series of tests are run on the colored fragments. These may include:</a:t>
            </a:r>
          </a:p>
          <a:p>
            <a:pPr lvl="1"/>
            <a:r>
              <a:rPr lang="en-GB" dirty="0"/>
              <a:t>Scissor test</a:t>
            </a:r>
          </a:p>
          <a:p>
            <a:pPr lvl="1"/>
            <a:r>
              <a:rPr lang="en-GB" dirty="0"/>
              <a:t>Stencil test</a:t>
            </a:r>
          </a:p>
          <a:p>
            <a:pPr lvl="1"/>
            <a:r>
              <a:rPr lang="en-GB" dirty="0"/>
              <a:t>Depth test</a:t>
            </a:r>
          </a:p>
          <a:p>
            <a:pPr lvl="1"/>
            <a:endParaRPr lang="en-GB" dirty="0"/>
          </a:p>
          <a:p>
            <a:r>
              <a:rPr lang="en-GB" dirty="0"/>
              <a:t>The blending process can then occur.</a:t>
            </a:r>
          </a:p>
          <a:p>
            <a:r>
              <a:rPr lang="en-GB" dirty="0"/>
              <a:t>Each color is blended with the corresponding pixel color.</a:t>
            </a:r>
          </a:p>
        </p:txBody>
      </p:sp>
    </p:spTree>
    <p:extLst>
      <p:ext uri="{BB962C8B-B14F-4D97-AF65-F5344CB8AC3E}">
        <p14:creationId xmlns:p14="http://schemas.microsoft.com/office/powerpoint/2010/main" val="1494650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1227000"/>
          </a:xfrm>
        </p:spPr>
        <p:txBody>
          <a:bodyPr/>
          <a:lstStyle/>
          <a:p>
            <a:r>
              <a:rPr lang="en-GB" dirty="0"/>
              <a:t>Accessibility:</a:t>
            </a:r>
          </a:p>
          <a:p>
            <a:pPr lvl="1"/>
            <a:r>
              <a:rPr lang="en-GB" dirty="0"/>
              <a:t>Attributes are only available in the vertex shader.</a:t>
            </a:r>
          </a:p>
          <a:p>
            <a:pPr lvl="1"/>
            <a:r>
              <a:rPr lang="en-GB" dirty="0"/>
              <a:t>Uniforms are available in the vertex and the fragment </a:t>
            </a:r>
            <a:r>
              <a:rPr lang="en-GB" dirty="0" err="1"/>
              <a:t>shader</a:t>
            </a:r>
            <a:r>
              <a:rPr lang="en-GB" dirty="0"/>
              <a:t>.</a:t>
            </a:r>
          </a:p>
          <a:p>
            <a:r>
              <a:rPr lang="en-GB" dirty="0"/>
              <a:t>Type of data:</a:t>
            </a:r>
          </a:p>
          <a:p>
            <a:pPr lvl="1"/>
            <a:r>
              <a:rPr lang="en-GB" dirty="0"/>
              <a:t>Attributes are values which vary per vertex.</a:t>
            </a:r>
          </a:p>
          <a:p>
            <a:pPr lvl="1"/>
            <a:r>
              <a:rPr lang="en-GB" dirty="0"/>
              <a:t>Uniforms are constant values.</a:t>
            </a:r>
          </a:p>
          <a:p>
            <a:r>
              <a:rPr lang="en-GB" dirty="0"/>
              <a:t>Object Model:</a:t>
            </a:r>
          </a:p>
          <a:p>
            <a:pPr lvl="1"/>
            <a:r>
              <a:rPr lang="en-GB" dirty="0"/>
              <a:t>Attributes are attached to locations.</a:t>
            </a:r>
          </a:p>
          <a:p>
            <a:pPr lvl="1"/>
            <a:r>
              <a:rPr lang="en-GB" dirty="0"/>
              <a:t>Uniforms are attached to program objects.</a:t>
            </a:r>
          </a:p>
          <a:p>
            <a:endParaRPr lang="en-GB" dirty="0"/>
          </a:p>
          <a:p>
            <a:pPr indent="-166688"/>
            <a:endParaRPr lang="en-GB" dirty="0"/>
          </a:p>
        </p:txBody>
      </p:sp>
      <p:sp>
        <p:nvSpPr>
          <p:cNvPr id="3" name="Title 2"/>
          <p:cNvSpPr>
            <a:spLocks noGrp="1"/>
          </p:cNvSpPr>
          <p:nvPr>
            <p:ph type="title"/>
          </p:nvPr>
        </p:nvSpPr>
        <p:spPr/>
        <p:txBody>
          <a:bodyPr>
            <a:normAutofit/>
          </a:bodyPr>
          <a:lstStyle/>
          <a:p>
            <a:r>
              <a:rPr lang="en-GB" dirty="0"/>
              <a:t>Attributes versus Uniforms</a:t>
            </a:r>
          </a:p>
        </p:txBody>
      </p:sp>
      <p:sp>
        <p:nvSpPr>
          <p:cNvPr id="4" name="Content Placeholder 1"/>
          <p:cNvSpPr txBox="1">
            <a:spLocks/>
          </p:cNvSpPr>
          <p:nvPr/>
        </p:nvSpPr>
        <p:spPr>
          <a:xfrm>
            <a:off x="467519" y="2811600"/>
            <a:ext cx="11154300" cy="1227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endParaRPr lang="en-GB" sz="1800" dirty="0">
              <a:solidFill>
                <a:schemeClr val="tx2"/>
              </a:solidFill>
              <a:latin typeface="+mn-lt"/>
              <a:ea typeface="ＭＳ Ｐゴシック" charset="0"/>
              <a:cs typeface="+mn-cs"/>
            </a:endParaRPr>
          </a:p>
        </p:txBody>
      </p:sp>
      <p:sp>
        <p:nvSpPr>
          <p:cNvPr id="5" name="Content Placeholder 1"/>
          <p:cNvSpPr txBox="1">
            <a:spLocks/>
          </p:cNvSpPr>
          <p:nvPr/>
        </p:nvSpPr>
        <p:spPr>
          <a:xfrm>
            <a:off x="467519" y="4183200"/>
            <a:ext cx="11154300" cy="1227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74445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0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363800"/>
            <a:ext cx="11154300" cy="1303200"/>
          </a:xfrm>
        </p:spPr>
        <p:txBody>
          <a:bodyPr/>
          <a:lstStyle/>
          <a:p>
            <a:r>
              <a:rPr lang="en-GB" dirty="0"/>
              <a:t>A predetermined library of functions</a:t>
            </a:r>
          </a:p>
          <a:p>
            <a:r>
              <a:rPr lang="en-GB" dirty="0"/>
              <a:t>Example: a polygon</a:t>
            </a:r>
          </a:p>
          <a:p>
            <a:pPr lvl="1"/>
            <a:r>
              <a:rPr lang="en-GB" dirty="0"/>
              <a:t>Functions from this fixed library can manipulate a polygon using its data.</a:t>
            </a:r>
          </a:p>
          <a:p>
            <a:pPr lvl="1"/>
            <a:r>
              <a:rPr lang="en-GB" dirty="0"/>
              <a:t>For example, color or reflectance could be altered.</a:t>
            </a:r>
          </a:p>
          <a:p>
            <a:pPr lvl="1"/>
            <a:r>
              <a:rPr lang="en-GB" dirty="0"/>
              <a:t>The GPU would then calculate this and render it in the scene.</a:t>
            </a:r>
          </a:p>
          <a:p>
            <a:pPr lvl="1"/>
            <a:endParaRPr lang="en-GB" dirty="0"/>
          </a:p>
          <a:p>
            <a:r>
              <a:rPr lang="en-GB" dirty="0"/>
              <a:t>Simplistic style of graphics development</a:t>
            </a:r>
          </a:p>
          <a:p>
            <a:r>
              <a:rPr lang="en-GB" dirty="0"/>
              <a:t>Limited ability to create complex and advanced graphics</a:t>
            </a:r>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OpenGL ES 1.x: Fixed Graphics Pipeline</a:t>
            </a:r>
          </a:p>
        </p:txBody>
      </p:sp>
      <p:sp>
        <p:nvSpPr>
          <p:cNvPr id="4" name="Content Placeholder 1"/>
          <p:cNvSpPr txBox="1">
            <a:spLocks/>
          </p:cNvSpPr>
          <p:nvPr/>
        </p:nvSpPr>
        <p:spPr>
          <a:xfrm>
            <a:off x="492919" y="2667000"/>
            <a:ext cx="11154300" cy="1303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8757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OpenGL ES 2.x includes a programmable pipeline:</a:t>
            </a:r>
          </a:p>
          <a:p>
            <a:pPr lvl="1"/>
            <a:r>
              <a:rPr lang="en-GB" dirty="0"/>
              <a:t>Programmable pipeline introduced in OpenGL ES 2.x</a:t>
            </a:r>
          </a:p>
          <a:p>
            <a:pPr lvl="1"/>
            <a:r>
              <a:rPr lang="en-GB" dirty="0"/>
              <a:t>Offers the developer the ability to run their own code on the GPU</a:t>
            </a:r>
          </a:p>
          <a:p>
            <a:pPr lvl="1"/>
            <a:r>
              <a:rPr lang="en-GB" dirty="0"/>
              <a:t>These pieces of code are run at certain stages of the pipeline and are called </a:t>
            </a:r>
            <a:r>
              <a:rPr lang="en-GB" dirty="0" err="1"/>
              <a:t>shaders</a:t>
            </a:r>
            <a:r>
              <a:rPr lang="en-GB" dirty="0"/>
              <a:t>.</a:t>
            </a:r>
          </a:p>
          <a:p>
            <a:r>
              <a:rPr lang="en-GB" dirty="0"/>
              <a:t>OpenGL ES 1.x and OpenGL 2.0 / subsequent versions cannot be mixed.</a:t>
            </a:r>
          </a:p>
          <a:p>
            <a:r>
              <a:rPr lang="en-GB" dirty="0"/>
              <a:t>There are no shaders in OpenGL ES 2.0.</a:t>
            </a:r>
          </a:p>
          <a:p>
            <a:endParaRPr lang="en-GB" dirty="0"/>
          </a:p>
        </p:txBody>
      </p:sp>
      <p:sp>
        <p:nvSpPr>
          <p:cNvPr id="3" name="Title 2"/>
          <p:cNvSpPr>
            <a:spLocks noGrp="1"/>
          </p:cNvSpPr>
          <p:nvPr>
            <p:ph type="title"/>
          </p:nvPr>
        </p:nvSpPr>
        <p:spPr/>
        <p:txBody>
          <a:bodyPr>
            <a:normAutofit/>
          </a:bodyPr>
          <a:lstStyle/>
          <a:p>
            <a:r>
              <a:rPr lang="en-GB" dirty="0"/>
              <a:t>OpenGL ES 2.x: Programmable Shaders/Pipeline</a:t>
            </a:r>
          </a:p>
        </p:txBody>
      </p:sp>
    </p:spTree>
    <p:extLst>
      <p:ext uri="{BB962C8B-B14F-4D97-AF65-F5344CB8AC3E}">
        <p14:creationId xmlns:p14="http://schemas.microsoft.com/office/powerpoint/2010/main" val="151578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2125" y="1582067"/>
            <a:ext cx="11154300" cy="1455600"/>
          </a:xfrm>
        </p:spPr>
        <p:txBody>
          <a:bodyPr/>
          <a:lstStyle/>
          <a:p>
            <a:r>
              <a:rPr lang="en-GB" dirty="0"/>
              <a:t>Shaders are like C programs that need to be run on the GPU:</a:t>
            </a:r>
          </a:p>
          <a:p>
            <a:pPr lvl="1"/>
            <a:r>
              <a:rPr lang="en-GB" dirty="0"/>
              <a:t>Source code is provided to the OpenGL ES API.</a:t>
            </a:r>
          </a:p>
          <a:p>
            <a:pPr lvl="1"/>
            <a:r>
              <a:rPr lang="en-GB" dirty="0"/>
              <a:t>OpenGL ES driver compiles the code.</a:t>
            </a:r>
          </a:p>
          <a:p>
            <a:pPr lvl="1"/>
            <a:r>
              <a:rPr lang="en-GB" dirty="0"/>
              <a:t>Compiler will be for a specific instruction set (device-dependent).</a:t>
            </a:r>
          </a:p>
          <a:p>
            <a:pPr indent="-166688"/>
            <a:r>
              <a:rPr lang="en-GB" dirty="0" err="1"/>
              <a:t>Shaders</a:t>
            </a:r>
            <a:r>
              <a:rPr lang="en-GB" dirty="0"/>
              <a:t> work together in programs.  </a:t>
            </a:r>
            <a:r>
              <a:rPr lang="en-GB" dirty="0" err="1"/>
              <a:t>Shaders</a:t>
            </a:r>
            <a:r>
              <a:rPr lang="en-GB" dirty="0"/>
              <a:t> are compiled and added to programs, where they are linked together.</a:t>
            </a:r>
          </a:p>
          <a:p>
            <a:pPr indent="-166688"/>
            <a:r>
              <a:rPr lang="en-GB" dirty="0"/>
              <a:t>OpenGL ES has a number of functions to help with setting up </a:t>
            </a:r>
            <a:r>
              <a:rPr lang="en-GB" dirty="0" err="1"/>
              <a:t>shaders</a:t>
            </a:r>
            <a:r>
              <a:rPr lang="en-GB" dirty="0"/>
              <a:t>.</a:t>
            </a:r>
          </a:p>
          <a:p>
            <a:pPr indent="-166688"/>
            <a:endParaRPr lang="en-GB" dirty="0"/>
          </a:p>
          <a:p>
            <a:pPr indent="-166688"/>
            <a:endParaRPr lang="en-GB" dirty="0"/>
          </a:p>
          <a:p>
            <a:pPr lvl="1"/>
            <a:endParaRPr lang="en-GB" dirty="0"/>
          </a:p>
        </p:txBody>
      </p:sp>
      <p:sp>
        <p:nvSpPr>
          <p:cNvPr id="3" name="Title 2"/>
          <p:cNvSpPr>
            <a:spLocks noGrp="1"/>
          </p:cNvSpPr>
          <p:nvPr>
            <p:ph type="title"/>
          </p:nvPr>
        </p:nvSpPr>
        <p:spPr/>
        <p:txBody>
          <a:bodyPr>
            <a:normAutofit/>
          </a:bodyPr>
          <a:lstStyle/>
          <a:p>
            <a:r>
              <a:rPr lang="en-GB" dirty="0"/>
              <a:t>How Do Shaders Work?</a:t>
            </a:r>
          </a:p>
        </p:txBody>
      </p:sp>
      <p:sp>
        <p:nvSpPr>
          <p:cNvPr id="4" name="Content Placeholder 1"/>
          <p:cNvSpPr txBox="1">
            <a:spLocks/>
          </p:cNvSpPr>
          <p:nvPr/>
        </p:nvSpPr>
        <p:spPr>
          <a:xfrm>
            <a:off x="492919" y="4564200"/>
            <a:ext cx="11154300" cy="1455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lvl="1"/>
            <a:endParaRPr lang="en-GB" dirty="0"/>
          </a:p>
        </p:txBody>
      </p:sp>
      <p:sp>
        <p:nvSpPr>
          <p:cNvPr id="5" name="Content Placeholder 1"/>
          <p:cNvSpPr txBox="1">
            <a:spLocks/>
          </p:cNvSpPr>
          <p:nvPr/>
        </p:nvSpPr>
        <p:spPr>
          <a:xfrm>
            <a:off x="492919" y="3505200"/>
            <a:ext cx="11154300" cy="1455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67519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Shader Functions</a:t>
            </a:r>
          </a:p>
        </p:txBody>
      </p:sp>
      <p:sp>
        <p:nvSpPr>
          <p:cNvPr id="4" name="Content Placeholder 3"/>
          <p:cNvSpPr>
            <a:spLocks noGrp="1"/>
          </p:cNvSpPr>
          <p:nvPr>
            <p:ph sz="half" idx="1"/>
          </p:nvPr>
        </p:nvSpPr>
        <p:spPr>
          <a:xfrm>
            <a:off x="483865" y="1211399"/>
            <a:ext cx="11154300" cy="5034417"/>
          </a:xfrm>
        </p:spPr>
        <p:txBody>
          <a:bodyPr/>
          <a:lstStyle/>
          <a:p>
            <a:r>
              <a:rPr lang="en-GB" dirty="0"/>
              <a:t>Here the function “</a:t>
            </a:r>
            <a:r>
              <a:rPr lang="en-GB" dirty="0" err="1"/>
              <a:t>glCreateShader</a:t>
            </a:r>
            <a:r>
              <a:rPr lang="en-GB" dirty="0"/>
              <a:t>” is used to create a </a:t>
            </a:r>
            <a:r>
              <a:rPr lang="en-GB" dirty="0" err="1"/>
              <a:t>shader</a:t>
            </a:r>
            <a:r>
              <a:rPr lang="en-GB" dirty="0"/>
              <a:t> object:</a:t>
            </a:r>
          </a:p>
          <a:p>
            <a:endParaRPr lang="en-GB" dirty="0"/>
          </a:p>
          <a:p>
            <a:endParaRPr lang="en-GB" dirty="0"/>
          </a:p>
          <a:p>
            <a:r>
              <a:rPr lang="en-GB" dirty="0"/>
              <a:t>Once the </a:t>
            </a:r>
            <a:r>
              <a:rPr lang="en-GB" dirty="0" err="1"/>
              <a:t>shader</a:t>
            </a:r>
            <a:r>
              <a:rPr lang="en-GB" dirty="0"/>
              <a:t> object is created, source code can be added to it:</a:t>
            </a:r>
          </a:p>
          <a:p>
            <a:endParaRPr lang="en-GB" dirty="0"/>
          </a:p>
          <a:p>
            <a:endParaRPr lang="en-GB" dirty="0"/>
          </a:p>
          <a:p>
            <a:r>
              <a:rPr lang="en-GB" dirty="0"/>
              <a:t>Finally, compile the </a:t>
            </a:r>
            <a:r>
              <a:rPr lang="en-GB" dirty="0" err="1"/>
              <a:t>shader</a:t>
            </a:r>
            <a:r>
              <a:rPr lang="en-GB" dirty="0"/>
              <a:t>:</a:t>
            </a:r>
          </a:p>
          <a:p>
            <a:endParaRPr lang="en-GB" dirty="0"/>
          </a:p>
          <a:p>
            <a:endParaRPr lang="en-GB" dirty="0"/>
          </a:p>
        </p:txBody>
      </p:sp>
      <p:sp>
        <p:nvSpPr>
          <p:cNvPr id="5" name="Rectangle 4"/>
          <p:cNvSpPr/>
          <p:nvPr/>
        </p:nvSpPr>
        <p:spPr>
          <a:xfrm>
            <a:off x="4800601" y="2057400"/>
            <a:ext cx="6092825" cy="369332"/>
          </a:xfrm>
          <a:prstGeom prst="rect">
            <a:avLst/>
          </a:prstGeom>
        </p:spPr>
        <p:txBody>
          <a:bodyPr>
            <a:spAutoFit/>
          </a:bodyPr>
          <a:lstStyle/>
          <a:p>
            <a:r>
              <a:rPr lang="en-GB" dirty="0">
                <a:solidFill>
                  <a:srgbClr val="FF0000"/>
                </a:solidFill>
              </a:rPr>
              <a:t>glCreateShader(...);</a:t>
            </a:r>
          </a:p>
        </p:txBody>
      </p:sp>
      <p:sp>
        <p:nvSpPr>
          <p:cNvPr id="6" name="Rectangle 5"/>
          <p:cNvSpPr/>
          <p:nvPr/>
        </p:nvSpPr>
        <p:spPr>
          <a:xfrm>
            <a:off x="4803776" y="3810000"/>
            <a:ext cx="6092825" cy="369332"/>
          </a:xfrm>
          <a:prstGeom prst="rect">
            <a:avLst/>
          </a:prstGeom>
        </p:spPr>
        <p:txBody>
          <a:bodyPr>
            <a:spAutoFit/>
          </a:bodyPr>
          <a:lstStyle/>
          <a:p>
            <a:r>
              <a:rPr lang="en-GB" dirty="0">
                <a:solidFill>
                  <a:srgbClr val="FF0000"/>
                </a:solidFill>
              </a:rPr>
              <a:t>glShaderSource(...);</a:t>
            </a:r>
          </a:p>
        </p:txBody>
      </p:sp>
      <p:sp>
        <p:nvSpPr>
          <p:cNvPr id="7" name="Rectangle 6"/>
          <p:cNvSpPr/>
          <p:nvPr/>
        </p:nvSpPr>
        <p:spPr>
          <a:xfrm>
            <a:off x="4724401" y="5574268"/>
            <a:ext cx="6092825" cy="369332"/>
          </a:xfrm>
          <a:prstGeom prst="rect">
            <a:avLst/>
          </a:prstGeom>
        </p:spPr>
        <p:txBody>
          <a:bodyPr>
            <a:spAutoFit/>
          </a:bodyPr>
          <a:lstStyle/>
          <a:p>
            <a:r>
              <a:rPr lang="en-GB" dirty="0">
                <a:solidFill>
                  <a:srgbClr val="FF0000"/>
                </a:solidFill>
              </a:rPr>
              <a:t>glCompileShader(...);</a:t>
            </a:r>
          </a:p>
        </p:txBody>
      </p:sp>
      <p:sp>
        <p:nvSpPr>
          <p:cNvPr id="9" name="Content Placeholder 3"/>
          <p:cNvSpPr txBox="1">
            <a:spLocks/>
          </p:cNvSpPr>
          <p:nvPr/>
        </p:nvSpPr>
        <p:spPr>
          <a:xfrm>
            <a:off x="504300" y="2819400"/>
            <a:ext cx="111543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
        <p:nvSpPr>
          <p:cNvPr id="10" name="Content Placeholder 3"/>
          <p:cNvSpPr txBox="1">
            <a:spLocks/>
          </p:cNvSpPr>
          <p:nvPr/>
        </p:nvSpPr>
        <p:spPr>
          <a:xfrm>
            <a:off x="504300" y="4488000"/>
            <a:ext cx="111543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16983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922200"/>
          </a:xfrm>
        </p:spPr>
        <p:txBody>
          <a:bodyPr/>
          <a:lstStyle/>
          <a:p>
            <a:r>
              <a:rPr lang="en-GB" dirty="0"/>
              <a:t>As with the shader functions, start by creating a program object:</a:t>
            </a:r>
          </a:p>
          <a:p>
            <a:endParaRPr lang="en-GB" dirty="0"/>
          </a:p>
          <a:p>
            <a:endParaRPr lang="en-GB" dirty="0"/>
          </a:p>
          <a:p>
            <a:r>
              <a:rPr lang="en-GB" dirty="0"/>
              <a:t>Next, attach any </a:t>
            </a:r>
            <a:r>
              <a:rPr lang="en-GB" dirty="0" err="1"/>
              <a:t>shader</a:t>
            </a:r>
            <a:r>
              <a:rPr lang="en-GB" dirty="0"/>
              <a:t> objects previously created to the program:</a:t>
            </a:r>
          </a:p>
          <a:p>
            <a:endParaRPr lang="en-GB" dirty="0"/>
          </a:p>
          <a:p>
            <a:endParaRPr lang="en-GB" dirty="0"/>
          </a:p>
          <a:p>
            <a:r>
              <a:rPr lang="en-GB" dirty="0"/>
              <a:t>Finally, link the </a:t>
            </a:r>
            <a:r>
              <a:rPr lang="en-GB" dirty="0" err="1"/>
              <a:t>shader</a:t>
            </a:r>
            <a:r>
              <a:rPr lang="en-GB" dirty="0"/>
              <a:t> objects that are attached to the program:</a:t>
            </a:r>
          </a:p>
          <a:p>
            <a:endParaRPr lang="en-GB" dirty="0"/>
          </a:p>
          <a:p>
            <a:endParaRPr lang="en-GB" dirty="0"/>
          </a:p>
        </p:txBody>
      </p:sp>
      <p:sp>
        <p:nvSpPr>
          <p:cNvPr id="3" name="Title 2"/>
          <p:cNvSpPr>
            <a:spLocks noGrp="1"/>
          </p:cNvSpPr>
          <p:nvPr>
            <p:ph type="title"/>
          </p:nvPr>
        </p:nvSpPr>
        <p:spPr/>
        <p:txBody>
          <a:bodyPr>
            <a:normAutofit/>
          </a:bodyPr>
          <a:lstStyle/>
          <a:p>
            <a:r>
              <a:rPr lang="en-GB" dirty="0"/>
              <a:t>Program Functions</a:t>
            </a:r>
          </a:p>
        </p:txBody>
      </p:sp>
      <p:sp>
        <p:nvSpPr>
          <p:cNvPr id="4" name="Rectangle 3"/>
          <p:cNvSpPr/>
          <p:nvPr/>
        </p:nvSpPr>
        <p:spPr>
          <a:xfrm>
            <a:off x="4876801" y="2297668"/>
            <a:ext cx="1977657" cy="369332"/>
          </a:xfrm>
          <a:prstGeom prst="rect">
            <a:avLst/>
          </a:prstGeom>
        </p:spPr>
        <p:txBody>
          <a:bodyPr wrap="square">
            <a:spAutoFit/>
          </a:bodyPr>
          <a:lstStyle/>
          <a:p>
            <a:r>
              <a:rPr lang="en-GB" dirty="0">
                <a:solidFill>
                  <a:srgbClr val="FF0000"/>
                </a:solidFill>
              </a:rPr>
              <a:t>glCreateProgram();</a:t>
            </a:r>
          </a:p>
        </p:txBody>
      </p:sp>
      <p:sp>
        <p:nvSpPr>
          <p:cNvPr id="5" name="Rectangle 4"/>
          <p:cNvSpPr/>
          <p:nvPr/>
        </p:nvSpPr>
        <p:spPr>
          <a:xfrm>
            <a:off x="4953001" y="3745468"/>
            <a:ext cx="1984133" cy="369332"/>
          </a:xfrm>
          <a:prstGeom prst="rect">
            <a:avLst/>
          </a:prstGeom>
        </p:spPr>
        <p:txBody>
          <a:bodyPr wrap="none">
            <a:spAutoFit/>
          </a:bodyPr>
          <a:lstStyle/>
          <a:p>
            <a:r>
              <a:rPr lang="en-GB" dirty="0">
                <a:solidFill>
                  <a:srgbClr val="FF0000"/>
                </a:solidFill>
              </a:rPr>
              <a:t>glAttachShader(...);</a:t>
            </a:r>
          </a:p>
        </p:txBody>
      </p:sp>
      <p:sp>
        <p:nvSpPr>
          <p:cNvPr id="6" name="Rectangle 5"/>
          <p:cNvSpPr/>
          <p:nvPr/>
        </p:nvSpPr>
        <p:spPr>
          <a:xfrm>
            <a:off x="4953000" y="5421868"/>
            <a:ext cx="1896225" cy="369332"/>
          </a:xfrm>
          <a:prstGeom prst="rect">
            <a:avLst/>
          </a:prstGeom>
        </p:spPr>
        <p:txBody>
          <a:bodyPr wrap="none">
            <a:spAutoFit/>
          </a:bodyPr>
          <a:lstStyle/>
          <a:p>
            <a:r>
              <a:rPr lang="en-GB" dirty="0">
                <a:solidFill>
                  <a:srgbClr val="FF0000"/>
                </a:solidFill>
              </a:rPr>
              <a:t>glLinkProgram(...);</a:t>
            </a:r>
          </a:p>
        </p:txBody>
      </p:sp>
      <p:sp>
        <p:nvSpPr>
          <p:cNvPr id="8" name="Content Placeholder 1"/>
          <p:cNvSpPr txBox="1">
            <a:spLocks/>
          </p:cNvSpPr>
          <p:nvPr/>
        </p:nvSpPr>
        <p:spPr>
          <a:xfrm>
            <a:off x="483865" y="2971800"/>
            <a:ext cx="11154300" cy="609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
        <p:nvSpPr>
          <p:cNvPr id="9" name="Content Placeholder 1"/>
          <p:cNvSpPr txBox="1">
            <a:spLocks/>
          </p:cNvSpPr>
          <p:nvPr/>
        </p:nvSpPr>
        <p:spPr>
          <a:xfrm>
            <a:off x="483865" y="4419600"/>
            <a:ext cx="11154300" cy="6096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29221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2482800"/>
            <a:ext cx="11154300" cy="4680000"/>
          </a:xfrm>
        </p:spPr>
        <p:txBody>
          <a:bodyPr/>
          <a:lstStyle/>
          <a:p>
            <a:r>
              <a:rPr lang="en-GB" dirty="0"/>
              <a:t>When all shaders and the program are set up, tell OpenGL ES to use the program:</a:t>
            </a:r>
          </a:p>
        </p:txBody>
      </p:sp>
      <p:sp>
        <p:nvSpPr>
          <p:cNvPr id="3" name="Title 2"/>
          <p:cNvSpPr>
            <a:spLocks noGrp="1"/>
          </p:cNvSpPr>
          <p:nvPr>
            <p:ph type="title"/>
          </p:nvPr>
        </p:nvSpPr>
        <p:spPr/>
        <p:txBody>
          <a:bodyPr>
            <a:normAutofit/>
          </a:bodyPr>
          <a:lstStyle/>
          <a:p>
            <a:r>
              <a:rPr lang="en-GB" dirty="0"/>
              <a:t>Program Functions</a:t>
            </a:r>
          </a:p>
        </p:txBody>
      </p:sp>
      <p:sp>
        <p:nvSpPr>
          <p:cNvPr id="4" name="Rectangle 3"/>
          <p:cNvSpPr/>
          <p:nvPr/>
        </p:nvSpPr>
        <p:spPr>
          <a:xfrm>
            <a:off x="4191001" y="3516868"/>
            <a:ext cx="3194785" cy="369332"/>
          </a:xfrm>
          <a:prstGeom prst="rect">
            <a:avLst/>
          </a:prstGeom>
        </p:spPr>
        <p:txBody>
          <a:bodyPr wrap="none">
            <a:spAutoFit/>
          </a:bodyPr>
          <a:lstStyle/>
          <a:p>
            <a:r>
              <a:rPr lang="en-GB" dirty="0">
                <a:solidFill>
                  <a:srgbClr val="FF0000"/>
                </a:solidFill>
              </a:rPr>
              <a:t>glUseProgram(</a:t>
            </a:r>
            <a:r>
              <a:rPr lang="en-GB" dirty="0" err="1">
                <a:solidFill>
                  <a:srgbClr val="FF0000"/>
                </a:solidFill>
              </a:rPr>
              <a:t>GLuint</a:t>
            </a:r>
            <a:r>
              <a:rPr lang="en-GB" dirty="0">
                <a:solidFill>
                  <a:srgbClr val="FF0000"/>
                </a:solidFill>
              </a:rPr>
              <a:t> program);</a:t>
            </a:r>
          </a:p>
        </p:txBody>
      </p:sp>
    </p:spTree>
    <p:extLst>
      <p:ext uri="{BB962C8B-B14F-4D97-AF65-F5344CB8AC3E}">
        <p14:creationId xmlns:p14="http://schemas.microsoft.com/office/powerpoint/2010/main" val="3586977835"/>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F4DB20-F02C-4139-BE14-4D908EF1B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4784</Words>
  <Application>Microsoft Office PowerPoint</Application>
  <PresentationFormat>Widescreen</PresentationFormat>
  <Paragraphs>512</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Gill Sans MT</vt:lpstr>
      <vt:lpstr>Wingdings</vt:lpstr>
      <vt:lpstr>ARM PPT template 2017_Confidential</vt:lpstr>
      <vt:lpstr>Rendering Pipeline and Shader Programming</vt:lpstr>
      <vt:lpstr>Module Syllabus</vt:lpstr>
      <vt:lpstr>OpenGL ES 1.x versus OpenGL ES 2.x</vt:lpstr>
      <vt:lpstr>OpenGL ES 1.x: Fixed Graphics Pipeline</vt:lpstr>
      <vt:lpstr>OpenGL ES 2.x: Programmable Shaders/Pipeline</vt:lpstr>
      <vt:lpstr>How Do Shaders Work?</vt:lpstr>
      <vt:lpstr>Shader Functions</vt:lpstr>
      <vt:lpstr>Program Functions</vt:lpstr>
      <vt:lpstr>Program Functions</vt:lpstr>
      <vt:lpstr>Rendering Pipeline</vt:lpstr>
      <vt:lpstr>OpenGL ES 1.0 / 2.0 Pipeline</vt:lpstr>
      <vt:lpstr>OpenGL ES 2.0 Pipeline</vt:lpstr>
      <vt:lpstr>Vertex Shader</vt:lpstr>
      <vt:lpstr>Vertex Shader Example</vt:lpstr>
      <vt:lpstr>Vertex Shader Example</vt:lpstr>
      <vt:lpstr>Vertex Shader Example</vt:lpstr>
      <vt:lpstr>Varyings</vt:lpstr>
      <vt:lpstr>Varyings</vt:lpstr>
      <vt:lpstr>Uniforms</vt:lpstr>
      <vt:lpstr>Viewport Clipping</vt:lpstr>
      <vt:lpstr>Rasterizing</vt:lpstr>
      <vt:lpstr>Fragment Shader</vt:lpstr>
      <vt:lpstr>Fragment Shader Example</vt:lpstr>
      <vt:lpstr>Fragment Shader Example</vt:lpstr>
      <vt:lpstr>Textures</vt:lpstr>
      <vt:lpstr>Textures</vt:lpstr>
      <vt:lpstr>Textures Code Example:  Vertex Shader</vt:lpstr>
      <vt:lpstr>Textures Code Example: Host Side</vt:lpstr>
      <vt:lpstr>Textures Code Example: Fragment Shader</vt:lpstr>
      <vt:lpstr>Test and Blending</vt:lpstr>
      <vt:lpstr>Attributes versus Uniforms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2021-10-27T12:50:25Z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