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2"/>
  </p:notesMasterIdLst>
  <p:handoutMasterIdLst>
    <p:handoutMasterId r:id="rId33"/>
  </p:handoutMasterIdLst>
  <p:sldIdLst>
    <p:sldId id="3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372"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7"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EB"/>
    <a:srgbClr val="95D600"/>
    <a:srgbClr val="FF6B00"/>
    <a:srgbClr val="00C1DE"/>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1" autoAdjust="0"/>
    <p:restoredTop sz="63357" autoAdjust="0"/>
  </p:normalViewPr>
  <p:slideViewPr>
    <p:cSldViewPr snapToGrid="0">
      <p:cViewPr varScale="1">
        <p:scale>
          <a:sx n="75" d="100"/>
          <a:sy n="75" d="100"/>
        </p:scale>
        <p:origin x="95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10/13/2020</a:t>
            </a:fld>
            <a:endParaRPr lang="en-US" altLang="en-US" dirty="0"/>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10/13/2020</a:t>
            </a:fld>
            <a:endParaRPr lang="en-US" altLang="en-US" dirty="0"/>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31018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7880385-FE2E-411D-A5C1-783A59248E5D}" type="slidenum">
              <a:rPr lang="en-GB" smtClean="0"/>
              <a:pPr>
                <a:defRPr/>
              </a:pPr>
              <a:t>10</a:t>
            </a:fld>
            <a:endParaRPr lang="en-GB" dirty="0"/>
          </a:p>
        </p:txBody>
      </p:sp>
    </p:spTree>
    <p:extLst>
      <p:ext uri="{BB962C8B-B14F-4D97-AF65-F5344CB8AC3E}">
        <p14:creationId xmlns:p14="http://schemas.microsoft.com/office/powerpoint/2010/main" val="3591321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92075" y="744538"/>
            <a:ext cx="6618288" cy="3724275"/>
          </a:xfrm>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D17DF526-83F0-4BC3-9824-CC45FC6F6775}" type="slidenum">
              <a:rPr lang="en-GB" smtClean="0"/>
              <a:pPr>
                <a:defRPr/>
              </a:pPr>
              <a:t>11</a:t>
            </a:fld>
            <a:endParaRPr lang="en-GB" dirty="0"/>
          </a:p>
        </p:txBody>
      </p:sp>
    </p:spTree>
    <p:extLst>
      <p:ext uri="{BB962C8B-B14F-4D97-AF65-F5344CB8AC3E}">
        <p14:creationId xmlns:p14="http://schemas.microsoft.com/office/powerpoint/2010/main" val="3015740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3146569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13</a:t>
            </a:fld>
            <a:endParaRPr lang="en-GB" dirty="0"/>
          </a:p>
        </p:txBody>
      </p:sp>
    </p:spTree>
    <p:extLst>
      <p:ext uri="{BB962C8B-B14F-4D97-AF65-F5344CB8AC3E}">
        <p14:creationId xmlns:p14="http://schemas.microsoft.com/office/powerpoint/2010/main" val="197542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92075" y="744538"/>
            <a:ext cx="6618288" cy="3724275"/>
          </a:xfrm>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E451D9A4-CB68-403E-93FC-2C07B4636509}" type="slidenum">
              <a:rPr lang="en-GB" smtClean="0"/>
              <a:pPr>
                <a:defRPr/>
              </a:pPr>
              <a:t>14</a:t>
            </a:fld>
            <a:endParaRPr lang="en-GB" dirty="0"/>
          </a:p>
        </p:txBody>
      </p:sp>
    </p:spTree>
    <p:extLst>
      <p:ext uri="{BB962C8B-B14F-4D97-AF65-F5344CB8AC3E}">
        <p14:creationId xmlns:p14="http://schemas.microsoft.com/office/powerpoint/2010/main" val="264451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92075" y="744538"/>
            <a:ext cx="6618288" cy="3724275"/>
          </a:xfr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t>Now you *could* execute shaders on CPU-style cores to help execute one thread fast, but maybe it would be better to use all that out-of-order, branch prediction, cache, etc. area for something else...</a:t>
            </a:r>
          </a:p>
        </p:txBody>
      </p:sp>
      <p:sp>
        <p:nvSpPr>
          <p:cNvPr id="4" name="Slide Number Placeholder 3"/>
          <p:cNvSpPr>
            <a:spLocks noGrp="1"/>
          </p:cNvSpPr>
          <p:nvPr>
            <p:ph type="sldNum" sz="quarter" idx="5"/>
          </p:nvPr>
        </p:nvSpPr>
        <p:spPr/>
        <p:txBody>
          <a:bodyPr/>
          <a:lstStyle/>
          <a:p>
            <a:pPr>
              <a:defRPr/>
            </a:pPr>
            <a:fld id="{844D19BB-2AB5-4F1D-BD7A-7C1D01022D64}" type="slidenum">
              <a:rPr lang="en-GB" smtClean="0"/>
              <a:pPr>
                <a:defRPr/>
              </a:pPr>
              <a:t>15</a:t>
            </a:fld>
            <a:endParaRPr lang="en-GB" dirty="0"/>
          </a:p>
        </p:txBody>
      </p:sp>
    </p:spTree>
    <p:extLst>
      <p:ext uri="{BB962C8B-B14F-4D97-AF65-F5344CB8AC3E}">
        <p14:creationId xmlns:p14="http://schemas.microsoft.com/office/powerpoint/2010/main" val="217289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92075" y="744538"/>
            <a:ext cx="6618288" cy="3724275"/>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67EE18B3-6231-44F0-8875-EE897AAFDB95}" type="slidenum">
              <a:rPr lang="en-GB" smtClean="0"/>
              <a:pPr>
                <a:defRPr/>
              </a:pPr>
              <a:t>16</a:t>
            </a:fld>
            <a:endParaRPr lang="en-GB" dirty="0"/>
          </a:p>
        </p:txBody>
      </p:sp>
    </p:spTree>
    <p:extLst>
      <p:ext uri="{BB962C8B-B14F-4D97-AF65-F5344CB8AC3E}">
        <p14:creationId xmlns:p14="http://schemas.microsoft.com/office/powerpoint/2010/main" val="3270419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92075" y="744538"/>
            <a:ext cx="6618288" cy="3724275"/>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67EE18B3-6231-44F0-8875-EE897AAFDB95}" type="slidenum">
              <a:rPr lang="en-GB" smtClean="0"/>
              <a:pPr>
                <a:defRPr/>
              </a:pPr>
              <a:t>17</a:t>
            </a:fld>
            <a:endParaRPr lang="en-GB" dirty="0"/>
          </a:p>
        </p:txBody>
      </p:sp>
    </p:spTree>
    <p:extLst>
      <p:ext uri="{BB962C8B-B14F-4D97-AF65-F5344CB8AC3E}">
        <p14:creationId xmlns:p14="http://schemas.microsoft.com/office/powerpoint/2010/main" val="3526201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2075" y="744538"/>
            <a:ext cx="6618288" cy="3724275"/>
          </a:xfrm>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1CB059CA-81ED-4CC0-B311-2D2F13BD7FCC}" type="slidenum">
              <a:rPr lang="en-GB" smtClean="0"/>
              <a:pPr>
                <a:defRPr/>
              </a:pPr>
              <a:t>18</a:t>
            </a:fld>
            <a:endParaRPr lang="en-GB" dirty="0"/>
          </a:p>
        </p:txBody>
      </p:sp>
    </p:spTree>
    <p:extLst>
      <p:ext uri="{BB962C8B-B14F-4D97-AF65-F5344CB8AC3E}">
        <p14:creationId xmlns:p14="http://schemas.microsoft.com/office/powerpoint/2010/main" val="1828423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92075" y="744538"/>
            <a:ext cx="6618288" cy="3724275"/>
          </a:xfrm>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t>Any GPU workload, not just graphics workload (as described earlier)</a:t>
            </a:r>
          </a:p>
        </p:txBody>
      </p:sp>
      <p:sp>
        <p:nvSpPr>
          <p:cNvPr id="4" name="Slide Number Placeholder 3"/>
          <p:cNvSpPr>
            <a:spLocks noGrp="1"/>
          </p:cNvSpPr>
          <p:nvPr>
            <p:ph type="sldNum" sz="quarter" idx="5"/>
          </p:nvPr>
        </p:nvSpPr>
        <p:spPr/>
        <p:txBody>
          <a:bodyPr/>
          <a:lstStyle/>
          <a:p>
            <a:pPr>
              <a:defRPr/>
            </a:pPr>
            <a:fld id="{FBDA60D2-F2C1-4A85-8A7E-A45A5738047A}" type="slidenum">
              <a:rPr lang="en-GB" smtClean="0"/>
              <a:pPr>
                <a:defRPr/>
              </a:pPr>
              <a:t>19</a:t>
            </a:fld>
            <a:endParaRPr lang="en-GB" dirty="0"/>
          </a:p>
        </p:txBody>
      </p:sp>
    </p:spTree>
    <p:extLst>
      <p:ext uri="{BB962C8B-B14F-4D97-AF65-F5344CB8AC3E}">
        <p14:creationId xmlns:p14="http://schemas.microsoft.com/office/powerpoint/2010/main" val="224215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FB2CB39-219B-4417-A2C4-57B855E1F3E3}" type="slidenum">
              <a:rPr lang="en-GB" smtClean="0"/>
              <a:pPr/>
              <a:t>2</a:t>
            </a:fld>
            <a:endParaRPr lang="en-GB" dirty="0"/>
          </a:p>
        </p:txBody>
      </p:sp>
      <p:sp>
        <p:nvSpPr>
          <p:cNvPr id="28675" name="Rectangle 2"/>
          <p:cNvSpPr>
            <a:spLocks noGrp="1" noRot="1" noChangeAspect="1" noChangeArrowheads="1" noTextEdit="1"/>
          </p:cNvSpPr>
          <p:nvPr>
            <p:ph type="sldImg"/>
          </p:nvPr>
        </p:nvSpPr>
        <p:spPr>
          <a:xfrm>
            <a:off x="92075" y="744538"/>
            <a:ext cx="6618288" cy="3724275"/>
          </a:xfrm>
          <a:ln/>
        </p:spPr>
      </p:sp>
      <p:sp>
        <p:nvSpPr>
          <p:cNvPr id="28676" name="Rectangle 3"/>
          <p:cNvSpPr>
            <a:spLocks noGrp="1" noChangeArrowheads="1"/>
          </p:cNvSpPr>
          <p:nvPr>
            <p:ph type="body" idx="1"/>
          </p:nvPr>
        </p:nvSpPr>
        <p:spPr>
          <a:noFill/>
          <a:ln/>
        </p:spPr>
        <p:txBody>
          <a:bodyPr/>
          <a:lstStyle/>
          <a:p>
            <a:pPr eaLnBrk="1" hangingPunct="1"/>
            <a:r>
              <a:rPr lang="en-US" dirty="0"/>
              <a:t>In this module, we will introduce GPU architectures,</a:t>
            </a:r>
            <a:r>
              <a:rPr lang="en-US" baseline="0" dirty="0"/>
              <a:t> including a brief GPU history and an illustration of principles and rendering models.</a:t>
            </a:r>
          </a:p>
          <a:p>
            <a:pPr eaLnBrk="1" hangingPunct="1"/>
            <a:endParaRPr lang="en-US" dirty="0"/>
          </a:p>
          <a:p>
            <a:pPr eaLnBrk="1" hangingPunct="1"/>
            <a:r>
              <a:rPr lang="en-US" dirty="0"/>
              <a:t>Then, we will</a:t>
            </a:r>
            <a:r>
              <a:rPr lang="en-US" baseline="0" dirty="0"/>
              <a:t> study t</a:t>
            </a:r>
            <a:r>
              <a:rPr lang="en-US" dirty="0"/>
              <a:t>he Arm Mali GPU</a:t>
            </a:r>
            <a:r>
              <a:rPr lang="en-US" baseline="0" dirty="0"/>
              <a:t> family, which are energy-efficient GPUs widely used in mobile applications. </a:t>
            </a:r>
          </a:p>
          <a:p>
            <a:pPr eaLnBrk="1" hangingPunct="1"/>
            <a:endParaRPr lang="en-US" dirty="0"/>
          </a:p>
        </p:txBody>
      </p:sp>
    </p:spTree>
    <p:extLst>
      <p:ext uri="{BB962C8B-B14F-4D97-AF65-F5344CB8AC3E}">
        <p14:creationId xmlns:p14="http://schemas.microsoft.com/office/powerpoint/2010/main" val="3051383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92075" y="744538"/>
            <a:ext cx="6618288" cy="3724275"/>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t>Bandwidth even more critical for GPUs than for CPUs because of the huge number of cores to feed with little caching.</a:t>
            </a:r>
          </a:p>
          <a:p>
            <a:endParaRPr lang="en-GB" dirty="0"/>
          </a:p>
          <a:p>
            <a:r>
              <a:rPr lang="en-GB" dirty="0"/>
              <a:t>Thanks to latency tolerance, we can buffer memory requests and re-arrange them to make the best of DRAM architecture. CPUs can also do things like this.</a:t>
            </a:r>
          </a:p>
        </p:txBody>
      </p:sp>
      <p:sp>
        <p:nvSpPr>
          <p:cNvPr id="4" name="Slide Number Placeholder 3"/>
          <p:cNvSpPr>
            <a:spLocks noGrp="1"/>
          </p:cNvSpPr>
          <p:nvPr>
            <p:ph type="sldNum" sz="quarter" idx="5"/>
          </p:nvPr>
        </p:nvSpPr>
        <p:spPr/>
        <p:txBody>
          <a:bodyPr/>
          <a:lstStyle/>
          <a:p>
            <a:pPr>
              <a:defRPr/>
            </a:pPr>
            <a:fld id="{545CA47F-43D2-49E0-86D8-FB9C0453BA73}" type="slidenum">
              <a:rPr lang="en-GB" smtClean="0"/>
              <a:pPr>
                <a:defRPr/>
              </a:pPr>
              <a:t>20</a:t>
            </a:fld>
            <a:endParaRPr lang="en-GB" dirty="0"/>
          </a:p>
        </p:txBody>
      </p:sp>
    </p:spTree>
    <p:extLst>
      <p:ext uri="{BB962C8B-B14F-4D97-AF65-F5344CB8AC3E}">
        <p14:creationId xmlns:p14="http://schemas.microsoft.com/office/powerpoint/2010/main" val="1203232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21</a:t>
            </a:fld>
            <a:endParaRPr lang="en-US" altLang="en-US" dirty="0"/>
          </a:p>
        </p:txBody>
      </p:sp>
    </p:spTree>
    <p:extLst>
      <p:ext uri="{BB962C8B-B14F-4D97-AF65-F5344CB8AC3E}">
        <p14:creationId xmlns:p14="http://schemas.microsoft.com/office/powerpoint/2010/main" val="3874259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05C9441-A8DE-47DD-9547-726461C6869D}" type="slidenum">
              <a:rPr lang="en-GB" smtClean="0"/>
              <a:pPr/>
              <a:t>22</a:t>
            </a:fld>
            <a:endParaRPr lang="en-GB" dirty="0"/>
          </a:p>
        </p:txBody>
      </p:sp>
      <p:sp>
        <p:nvSpPr>
          <p:cNvPr id="38915" name="Rectangle 2"/>
          <p:cNvSpPr>
            <a:spLocks noGrp="1" noRot="1" noChangeAspect="1" noChangeArrowheads="1" noTextEdit="1"/>
          </p:cNvSpPr>
          <p:nvPr>
            <p:ph type="sldImg"/>
          </p:nvPr>
        </p:nvSpPr>
        <p:spPr>
          <a:xfrm>
            <a:off x="92075" y="744538"/>
            <a:ext cx="6618288" cy="3724275"/>
          </a:xfrm>
          <a:ln/>
        </p:spPr>
      </p:sp>
      <p:sp>
        <p:nvSpPr>
          <p:cNvPr id="38916" name="Rectangle 3"/>
          <p:cNvSpPr>
            <a:spLocks noGrp="1" noChangeArrowheads="1"/>
          </p:cNvSpPr>
          <p:nvPr>
            <p:ph type="body" idx="1"/>
          </p:nvPr>
        </p:nvSpPr>
        <p:spPr>
          <a:noFill/>
          <a:ln/>
        </p:spPr>
        <p:txBody>
          <a:bodyPr/>
          <a:lstStyle/>
          <a:p>
            <a:pPr eaLnBrk="1" hangingPunct="1"/>
            <a:r>
              <a:rPr lang="en-US" dirty="0"/>
              <a:t>While immediate mode rendering has some advantages, there are a significant limitations:</a:t>
            </a:r>
          </a:p>
          <a:p>
            <a:pPr eaLnBrk="1" hangingPunct="1"/>
            <a:endParaRPr lang="en-US" dirty="0"/>
          </a:p>
          <a:p>
            <a:pPr eaLnBrk="1" hangingPunct="1"/>
            <a:r>
              <a:rPr lang="en-GB" dirty="0"/>
              <a:t>Read-modify-write behavior is required, since all pixels are rendered, then their depth information is read in. Depending on this depth value, the pixels that have been completely overlapped are discarded, assuming all pixels in question are opaque. After this step, the new value of the pixels is written back </a:t>
            </a:r>
            <a:r>
              <a:rPr lang="en-GB"/>
              <a:t>to the framebuffer. </a:t>
            </a:r>
            <a:r>
              <a:rPr lang="en-GB" dirty="0"/>
              <a:t>This is a high bandwidth activity.</a:t>
            </a:r>
          </a:p>
          <a:p>
            <a:pPr eaLnBrk="1" hangingPunct="1"/>
            <a:endParaRPr lang="en-GB" dirty="0"/>
          </a:p>
          <a:p>
            <a:pPr eaLnBrk="1" hangingPunct="1"/>
            <a:r>
              <a:rPr lang="en-US" dirty="0"/>
              <a:t>A memory-hungry depth buffer is required to process </a:t>
            </a:r>
            <a:r>
              <a:rPr lang="en-US"/>
              <a:t>each fragment </a:t>
            </a:r>
            <a:r>
              <a:rPr lang="en-US" dirty="0"/>
              <a:t>and determine if that fragment sits in front of, or behind, the pixel already </a:t>
            </a:r>
            <a:r>
              <a:rPr lang="en-US"/>
              <a:t>in the framebuffer.</a:t>
            </a:r>
            <a:endParaRPr lang="en-US" dirty="0"/>
          </a:p>
          <a:p>
            <a:pPr eaLnBrk="1" hangingPunct="1"/>
            <a:endParaRPr lang="en-GB" dirty="0"/>
          </a:p>
        </p:txBody>
      </p:sp>
    </p:spTree>
    <p:extLst>
      <p:ext uri="{BB962C8B-B14F-4D97-AF65-F5344CB8AC3E}">
        <p14:creationId xmlns:p14="http://schemas.microsoft.com/office/powerpoint/2010/main" val="2048465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05C9441-A8DE-47DD-9547-726461C6869D}" type="slidenum">
              <a:rPr lang="en-GB" smtClean="0"/>
              <a:pPr/>
              <a:t>23</a:t>
            </a:fld>
            <a:endParaRPr lang="en-GB" dirty="0"/>
          </a:p>
        </p:txBody>
      </p:sp>
      <p:sp>
        <p:nvSpPr>
          <p:cNvPr id="38915" name="Rectangle 2"/>
          <p:cNvSpPr>
            <a:spLocks noGrp="1" noRot="1" noChangeAspect="1" noChangeArrowheads="1" noTextEdit="1"/>
          </p:cNvSpPr>
          <p:nvPr>
            <p:ph type="sldImg"/>
          </p:nvPr>
        </p:nvSpPr>
        <p:spPr>
          <a:xfrm>
            <a:off x="92075" y="744538"/>
            <a:ext cx="6618288" cy="3724275"/>
          </a:xfrm>
          <a:ln/>
        </p:spPr>
      </p:sp>
      <p:sp>
        <p:nvSpPr>
          <p:cNvPr id="38916" name="Rectangle 3"/>
          <p:cNvSpPr>
            <a:spLocks noGrp="1" noChangeArrowheads="1"/>
          </p:cNvSpPr>
          <p:nvPr>
            <p:ph type="body" idx="1"/>
          </p:nvPr>
        </p:nvSpPr>
        <p:spPr>
          <a:noFill/>
          <a:ln/>
        </p:spPr>
        <p:txBody>
          <a:bodyPr/>
          <a:lstStyle/>
          <a:p>
            <a:pPr eaLnBrk="1" hangingPunct="1"/>
            <a:endParaRPr lang="en-US" u="sng" dirty="0"/>
          </a:p>
        </p:txBody>
      </p:sp>
    </p:spTree>
    <p:extLst>
      <p:ext uri="{BB962C8B-B14F-4D97-AF65-F5344CB8AC3E}">
        <p14:creationId xmlns:p14="http://schemas.microsoft.com/office/powerpoint/2010/main" val="3181098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05C9441-A8DE-47DD-9547-726461C6869D}" type="slidenum">
              <a:rPr lang="en-GB" smtClean="0"/>
              <a:pPr/>
              <a:t>24</a:t>
            </a:fld>
            <a:endParaRPr lang="en-GB" dirty="0"/>
          </a:p>
        </p:txBody>
      </p:sp>
      <p:sp>
        <p:nvSpPr>
          <p:cNvPr id="38915" name="Rectangle 2"/>
          <p:cNvSpPr>
            <a:spLocks noGrp="1" noRot="1" noChangeAspect="1" noChangeArrowheads="1" noTextEdit="1"/>
          </p:cNvSpPr>
          <p:nvPr>
            <p:ph type="sldImg"/>
          </p:nvPr>
        </p:nvSpPr>
        <p:spPr>
          <a:xfrm>
            <a:off x="92075" y="744538"/>
            <a:ext cx="6618288" cy="3724275"/>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88394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baseline="0" dirty="0"/>
              <a:t>Content with a single render target, which is hitting vsync often, lacks the right amount of rendering operations to maintain the pipeline, so the fragment shader for RT.N will finish before the vertex shader for RT.N+1 is actually available. </a:t>
            </a:r>
          </a:p>
          <a:p>
            <a:pPr>
              <a:buFont typeface="Arial" pitchFamily="34" charset="0"/>
              <a:buNone/>
            </a:pPr>
            <a:endParaRPr lang="en-GB" baseline="0" dirty="0"/>
          </a:p>
          <a:p>
            <a:pPr>
              <a:buFont typeface="Arial" pitchFamily="34" charset="0"/>
              <a:buNone/>
            </a:pPr>
            <a:r>
              <a:rPr lang="en-GB" baseline="0" dirty="0"/>
              <a:t>Content with multiple render targets per frame will often have vertex shading that is running ahead of the fragment shading by more than one render target. This is because the complexity of the targets is variable, and there are no strict data dependencies to force “in order” behavior.</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25</a:t>
            </a:fld>
            <a:endParaRPr lang="en-US" dirty="0"/>
          </a:p>
        </p:txBody>
      </p:sp>
    </p:spTree>
    <p:extLst>
      <p:ext uri="{BB962C8B-B14F-4D97-AF65-F5344CB8AC3E}">
        <p14:creationId xmlns:p14="http://schemas.microsoft.com/office/powerpoint/2010/main" val="661252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26</a:t>
            </a:fld>
            <a:endParaRPr lang="en-US" dirty="0"/>
          </a:p>
        </p:txBody>
      </p:sp>
    </p:spTree>
    <p:extLst>
      <p:ext uri="{BB962C8B-B14F-4D97-AF65-F5344CB8AC3E}">
        <p14:creationId xmlns:p14="http://schemas.microsoft.com/office/powerpoint/2010/main" val="2500418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27</a:t>
            </a:fld>
            <a:endParaRPr lang="en-US" altLang="en-US" dirty="0"/>
          </a:p>
        </p:txBody>
      </p:sp>
    </p:spTree>
    <p:extLst>
      <p:ext uri="{BB962C8B-B14F-4D97-AF65-F5344CB8AC3E}">
        <p14:creationId xmlns:p14="http://schemas.microsoft.com/office/powerpoint/2010/main" val="118680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8288"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7880385-FE2E-411D-A5C1-783A59248E5D}" type="slidenum">
              <a:rPr lang="en-GB" smtClean="0"/>
              <a:pPr>
                <a:defRPr/>
              </a:pPr>
              <a:t>3</a:t>
            </a:fld>
            <a:endParaRPr lang="en-GB" dirty="0"/>
          </a:p>
        </p:txBody>
      </p:sp>
    </p:spTree>
    <p:extLst>
      <p:ext uri="{BB962C8B-B14F-4D97-AF65-F5344CB8AC3E}">
        <p14:creationId xmlns:p14="http://schemas.microsoft.com/office/powerpoint/2010/main" val="390984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9875" cy="3724275"/>
          </a:xfrm>
        </p:spPr>
      </p:sp>
      <p:sp>
        <p:nvSpPr>
          <p:cNvPr id="3" name="Notes Placeholder 2"/>
          <p:cNvSpPr>
            <a:spLocks noGrp="1"/>
          </p:cNvSpPr>
          <p:nvPr>
            <p:ph type="body" idx="1"/>
          </p:nvPr>
        </p:nvSpPr>
        <p:spPr/>
        <p:txBody>
          <a:bodyPr>
            <a:normAutofit fontScale="70000" lnSpcReduction="20000"/>
          </a:bodyPr>
          <a:lstStyle/>
          <a:p>
            <a:r>
              <a:rPr lang="en-GB" dirty="0"/>
              <a:t>This slide provides a recap of the previous module’s pipeline diagram</a:t>
            </a:r>
            <a:r>
              <a:rPr lang="en-GB" b="0" baseline="0" dirty="0"/>
              <a:t>.</a:t>
            </a:r>
          </a:p>
          <a:p>
            <a:r>
              <a:rPr lang="en-GB" b="0" baseline="0" dirty="0"/>
              <a:t>Remember the transform feedback feature is just included from pipeline 3.0</a:t>
            </a:r>
          </a:p>
          <a:p>
            <a:endParaRPr lang="en-GB" b="0" baseline="0" dirty="0"/>
          </a:p>
          <a:p>
            <a:r>
              <a:rPr lang="en-GB" b="0" baseline="0" dirty="0"/>
              <a:t>Green blocks are fixed function, although often configurable (on/off/mode select), and blue blocks are the outputs of the render.  These are entirely fixed functions.</a:t>
            </a:r>
          </a:p>
          <a:p>
            <a:endParaRPr lang="en-GB" b="0" baseline="0" dirty="0"/>
          </a:p>
          <a:p>
            <a:r>
              <a:rPr lang="en-GB" b="0" baseline="0" dirty="0"/>
              <a:t>The Geometry Processing block operates on each vertex and translates it from model-space coordinates into eye-space coordinate. </a:t>
            </a:r>
          </a:p>
          <a:p>
            <a:r>
              <a:rPr lang="en-GB" b="0" baseline="0" dirty="0"/>
              <a:t>The Primitive Assembly block takes groups of vertices and converts </a:t>
            </a:r>
            <a:r>
              <a:rPr lang="en-GB" b="0" baseline="0"/>
              <a:t>them </a:t>
            </a:r>
            <a:r>
              <a:rPr lang="en-GB"/>
              <a:t>into </a:t>
            </a:r>
            <a:r>
              <a:rPr lang="en-GB" b="0" baseline="0"/>
              <a:t>primitives</a:t>
            </a:r>
            <a:r>
              <a:rPr lang="en-GB" b="0" baseline="0" dirty="0"/>
              <a:t>: points</a:t>
            </a:r>
            <a:r>
              <a:rPr lang="en-GB" b="0" baseline="0"/>
              <a:t>, lines</a:t>
            </a:r>
            <a:r>
              <a:rPr lang="en-GB"/>
              <a:t>,</a:t>
            </a:r>
            <a:r>
              <a:rPr lang="en-GB" b="0" baseline="0"/>
              <a:t> </a:t>
            </a:r>
            <a:r>
              <a:rPr lang="en-GB" b="0" baseline="0" dirty="0"/>
              <a:t>and triangles in the case of OpenGL ES. This stage is also responsible for determining which of the primitives are visible, discarding them from the pipeline if they are. This includes </a:t>
            </a:r>
            <a:r>
              <a:rPr lang="en-GB" b="0" baseline="0"/>
              <a:t>primitives </a:t>
            </a:r>
            <a:r>
              <a:rPr lang="en-GB"/>
              <a:t>that </a:t>
            </a:r>
            <a:r>
              <a:rPr lang="en-GB" b="0" baseline="0"/>
              <a:t>are </a:t>
            </a:r>
            <a:r>
              <a:rPr lang="en-GB" b="0" baseline="0" dirty="0"/>
              <a:t>outside of the viewing frustum and </a:t>
            </a:r>
            <a:r>
              <a:rPr lang="en-GB" b="0" baseline="0"/>
              <a:t>primitives </a:t>
            </a:r>
            <a:r>
              <a:rPr lang="en-GB"/>
              <a:t>that </a:t>
            </a:r>
            <a:r>
              <a:rPr lang="en-GB" b="0" baseline="0"/>
              <a:t>are </a:t>
            </a:r>
            <a:r>
              <a:rPr lang="en-GB" b="0" baseline="0" dirty="0"/>
              <a:t>single-sided and facing away from the view-port.</a:t>
            </a:r>
          </a:p>
          <a:p>
            <a:pPr defTabSz="879378">
              <a:defRPr/>
            </a:pPr>
            <a:r>
              <a:rPr lang="en-GB" b="0" baseline="0" dirty="0"/>
              <a:t>The Rasterizer block takes each primitive and converts </a:t>
            </a:r>
            <a:r>
              <a:rPr lang="en-GB" b="0" baseline="0"/>
              <a:t>it </a:t>
            </a:r>
            <a:r>
              <a:rPr lang="en-GB"/>
              <a:t>into </a:t>
            </a:r>
            <a:r>
              <a:rPr lang="en-GB" b="0" baseline="0"/>
              <a:t>a </a:t>
            </a:r>
            <a:r>
              <a:rPr lang="en-GB" b="0" baseline="0" dirty="0"/>
              <a:t>group </a:t>
            </a:r>
            <a:r>
              <a:rPr lang="en-GB" b="0" baseline="0"/>
              <a:t>of pixels </a:t>
            </a:r>
            <a:r>
              <a:rPr lang="en-GB" b="0" baseline="0" dirty="0"/>
              <a:t>known as fragments because each pixel is only a fragment of the whole primitive raster.</a:t>
            </a:r>
          </a:p>
          <a:p>
            <a:pPr defTabSz="879378">
              <a:defRPr/>
            </a:pPr>
            <a:r>
              <a:rPr lang="en-GB" b="0" baseline="0" dirty="0"/>
              <a:t>The Fragment Processing block takes each fragment and calculates its color and depth (distance </a:t>
            </a:r>
            <a:r>
              <a:rPr lang="en-GB" b="0" baseline="0"/>
              <a:t>from camera</a:t>
            </a:r>
            <a:r>
              <a:rPr lang="en-GB"/>
              <a:t>) </a:t>
            </a:r>
            <a:r>
              <a:rPr lang="en-GB" b="0" baseline="0"/>
              <a:t>and </a:t>
            </a:r>
            <a:r>
              <a:rPr lang="en-GB" b="0" baseline="0" dirty="0"/>
              <a:t>decides whether it should have been drawn or not.</a:t>
            </a:r>
          </a:p>
          <a:p>
            <a:pPr defTabSz="879378">
              <a:buFont typeface="Arial" charset="0"/>
              <a:buNone/>
              <a:defRPr/>
            </a:pPr>
            <a:r>
              <a:rPr lang="en-GB" b="0" baseline="0" dirty="0"/>
              <a:t>The Fragment Operations block takes each fragment and performs a standard set of operations: </a:t>
            </a:r>
          </a:p>
          <a:p>
            <a:pPr defTabSz="879378">
              <a:buFont typeface="Arial" charset="0"/>
              <a:buNone/>
              <a:defRPr/>
            </a:pPr>
            <a:r>
              <a:rPr lang="en-GB" b="0" baseline="0" dirty="0"/>
              <a:t>	Pixel ownership: Does this program own this pixel? If not, it is discarded and not drawn.</a:t>
            </a:r>
          </a:p>
          <a:p>
            <a:pPr defTabSz="879378">
              <a:buFont typeface="Arial" charset="0"/>
              <a:buNone/>
              <a:defRPr/>
            </a:pPr>
            <a:r>
              <a:rPr lang="en-GB" b="0" baseline="0" dirty="0"/>
              <a:t>	Scissor</a:t>
            </a:r>
            <a:r>
              <a:rPr lang="en-GB" b="0" baseline="0"/>
              <a:t>, stencil</a:t>
            </a:r>
            <a:r>
              <a:rPr lang="en-GB"/>
              <a:t>,</a:t>
            </a:r>
            <a:r>
              <a:rPr lang="en-GB" b="0" baseline="0"/>
              <a:t> </a:t>
            </a:r>
            <a:r>
              <a:rPr lang="en-GB" b="0" baseline="0" dirty="0"/>
              <a:t>and depth tests: Is this pixel visible based on stencil and what we have drawn already?</a:t>
            </a:r>
          </a:p>
          <a:p>
            <a:pPr defTabSz="879378">
              <a:buFont typeface="Arial" charset="0"/>
              <a:buNone/>
              <a:defRPr/>
            </a:pPr>
            <a:r>
              <a:rPr lang="en-GB" b="0" baseline="0" dirty="0"/>
              <a:t>	Blending for partially </a:t>
            </a:r>
            <a:r>
              <a:rPr lang="en-GB" b="0" baseline="0"/>
              <a:t>transparent pixels </a:t>
            </a:r>
            <a:r>
              <a:rPr lang="en-GB" b="0" baseline="0" dirty="0"/>
              <a:t>and dithering to hide </a:t>
            </a:r>
            <a:r>
              <a:rPr lang="en-GB" b="0" baseline="0"/>
              <a:t>rendering </a:t>
            </a:r>
            <a:r>
              <a:rPr lang="en-GB"/>
              <a:t>artifacts </a:t>
            </a:r>
            <a:r>
              <a:rPr lang="en-GB" b="0" baseline="0"/>
              <a:t>on </a:t>
            </a:r>
            <a:r>
              <a:rPr lang="en-GB" b="0" baseline="0" dirty="0"/>
              <a:t>low color-depth displays</a:t>
            </a:r>
          </a:p>
          <a:p>
            <a:pPr defTabSz="879378">
              <a:defRPr/>
            </a:pPr>
            <a:r>
              <a:rPr lang="en-GB" b="0" baseline="0" dirty="0"/>
              <a:t>The Color Value is the value written in to the Color Buffer output display color for this fragment.</a:t>
            </a:r>
          </a:p>
          <a:p>
            <a:pPr defTabSz="879378">
              <a:defRPr/>
            </a:pPr>
            <a:r>
              <a:rPr lang="en-GB" b="0" baseline="0" dirty="0"/>
              <a:t>The Depth Value (also known as the Z-value) is the value written in to the Depth Buffer – distance from the viewer – which is used to discard </a:t>
            </a:r>
            <a:r>
              <a:rPr lang="en-GB" b="0" baseline="0"/>
              <a:t>pixels </a:t>
            </a:r>
            <a:r>
              <a:rPr lang="en-GB"/>
              <a:t>that </a:t>
            </a:r>
            <a:r>
              <a:rPr lang="en-GB" b="0" baseline="0"/>
              <a:t>are </a:t>
            </a:r>
            <a:r>
              <a:rPr lang="en-GB" b="0" baseline="0" dirty="0"/>
              <a:t>further away from the viewer than the current pixel.</a:t>
            </a:r>
          </a:p>
          <a:p>
            <a:pPr defTabSz="879378">
              <a:defRPr/>
            </a:pPr>
            <a:r>
              <a:rPr lang="en-GB" b="0" baseline="0" dirty="0"/>
              <a:t>The Stencil Value is the updated stencil </a:t>
            </a:r>
            <a:r>
              <a:rPr lang="en-GB" b="0" baseline="0"/>
              <a:t>value </a:t>
            </a:r>
            <a:r>
              <a:rPr lang="en-GB"/>
              <a:t>that </a:t>
            </a:r>
            <a:r>
              <a:rPr lang="en-GB" b="0" baseline="0"/>
              <a:t>is </a:t>
            </a:r>
            <a:r>
              <a:rPr lang="en-GB" b="0" baseline="0" dirty="0"/>
              <a:t>written back into the Stencil Buffer. This is used to allow per-pixel stencil testing.</a:t>
            </a:r>
          </a:p>
          <a:p>
            <a:endParaRPr lang="en-GB" baseline="0" dirty="0"/>
          </a:p>
        </p:txBody>
      </p:sp>
      <p:sp>
        <p:nvSpPr>
          <p:cNvPr id="4" name="Slide Number Placeholder 3"/>
          <p:cNvSpPr>
            <a:spLocks noGrp="1"/>
          </p:cNvSpPr>
          <p:nvPr>
            <p:ph type="sldNum" sz="quarter" idx="10"/>
          </p:nvPr>
        </p:nvSpPr>
        <p:spPr/>
        <p:txBody>
          <a:bodyPr/>
          <a:lstStyle/>
          <a:p>
            <a:pPr>
              <a:defRPr/>
            </a:pPr>
            <a:fld id="{77880385-FE2E-411D-A5C1-783A59248E5D}" type="slidenum">
              <a:rPr lang="en-GB" smtClean="0"/>
              <a:pPr>
                <a:defRPr/>
              </a:pPr>
              <a:t>4</a:t>
            </a:fld>
            <a:endParaRPr lang="en-GB" dirty="0"/>
          </a:p>
        </p:txBody>
      </p:sp>
    </p:spTree>
    <p:extLst>
      <p:ext uri="{BB962C8B-B14F-4D97-AF65-F5344CB8AC3E}">
        <p14:creationId xmlns:p14="http://schemas.microsoft.com/office/powerpoint/2010/main" val="142690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8288" cy="3724275"/>
          </a:xfrm>
        </p:spPr>
      </p:sp>
      <p:sp>
        <p:nvSpPr>
          <p:cNvPr id="3" name="Notes Placeholder 2"/>
          <p:cNvSpPr>
            <a:spLocks noGrp="1"/>
          </p:cNvSpPr>
          <p:nvPr>
            <p:ph type="body" idx="1"/>
          </p:nvPr>
        </p:nvSpPr>
        <p:spPr/>
        <p:txBody>
          <a:bodyPr>
            <a:normAutofit/>
          </a:bodyPr>
          <a:lstStyle/>
          <a:p>
            <a:r>
              <a:rPr lang="en-GB" dirty="0"/>
              <a:t>Note that most </a:t>
            </a:r>
            <a:r>
              <a:rPr lang="en-GB" baseline="0" dirty="0"/>
              <a:t>components </a:t>
            </a:r>
            <a:r>
              <a:rPr lang="en-GB" baseline="0"/>
              <a:t>are </a:t>
            </a:r>
            <a:r>
              <a:rPr lang="en-GB"/>
              <a:t>nonprogrammable </a:t>
            </a:r>
            <a:r>
              <a:rPr lang="en-GB" baseline="0"/>
              <a:t>because </a:t>
            </a:r>
            <a:r>
              <a:rPr lang="en-GB" baseline="0" dirty="0"/>
              <a:t>they use Open GL ES 1.0.</a:t>
            </a:r>
            <a:endParaRPr lang="en-GB" u="sng" dirty="0">
              <a:solidFill>
                <a:srgbClr val="FF0000"/>
              </a:solidFill>
            </a:endParaRPr>
          </a:p>
        </p:txBody>
      </p:sp>
      <p:sp>
        <p:nvSpPr>
          <p:cNvPr id="4" name="Slide Number Placeholder 3"/>
          <p:cNvSpPr>
            <a:spLocks noGrp="1"/>
          </p:cNvSpPr>
          <p:nvPr>
            <p:ph type="sldNum" sz="quarter" idx="10"/>
          </p:nvPr>
        </p:nvSpPr>
        <p:spPr/>
        <p:txBody>
          <a:bodyPr/>
          <a:lstStyle/>
          <a:p>
            <a:pPr>
              <a:defRPr/>
            </a:pPr>
            <a:fld id="{77880385-FE2E-411D-A5C1-783A59248E5D}" type="slidenum">
              <a:rPr lang="en-GB" smtClean="0"/>
              <a:pPr>
                <a:defRPr/>
              </a:pPr>
              <a:t>5</a:t>
            </a:fld>
            <a:endParaRPr lang="en-GB" dirty="0"/>
          </a:p>
        </p:txBody>
      </p:sp>
    </p:spTree>
    <p:extLst>
      <p:ext uri="{BB962C8B-B14F-4D97-AF65-F5344CB8AC3E}">
        <p14:creationId xmlns:p14="http://schemas.microsoft.com/office/powerpoint/2010/main" val="288036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6</a:t>
            </a:fld>
            <a:endParaRPr lang="en-US" altLang="en-US" dirty="0"/>
          </a:p>
        </p:txBody>
      </p:sp>
    </p:spTree>
    <p:extLst>
      <p:ext uri="{BB962C8B-B14F-4D97-AF65-F5344CB8AC3E}">
        <p14:creationId xmlns:p14="http://schemas.microsoft.com/office/powerpoint/2010/main" val="106543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shows the hardware architecture</a:t>
            </a:r>
            <a:r>
              <a:rPr lang="en-GB" baseline="0" dirty="0"/>
              <a:t> for OpenGL 2.0. Note the addition of the programmable vertex shader and fragment shader.</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7</a:t>
            </a:fld>
            <a:endParaRPr lang="en-GB" dirty="0"/>
          </a:p>
        </p:txBody>
      </p:sp>
    </p:spTree>
    <p:extLst>
      <p:ext uri="{BB962C8B-B14F-4D97-AF65-F5344CB8AC3E}">
        <p14:creationId xmlns:p14="http://schemas.microsoft.com/office/powerpoint/2010/main" val="344450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8</a:t>
            </a:fld>
            <a:endParaRPr lang="en-US" altLang="en-US" dirty="0"/>
          </a:p>
        </p:txBody>
      </p:sp>
    </p:spTree>
    <p:extLst>
      <p:ext uri="{BB962C8B-B14F-4D97-AF65-F5344CB8AC3E}">
        <p14:creationId xmlns:p14="http://schemas.microsoft.com/office/powerpoint/2010/main" val="136219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8288" cy="3724275"/>
          </a:xfrm>
        </p:spPr>
      </p:sp>
      <p:sp>
        <p:nvSpPr>
          <p:cNvPr id="3" name="Notes Placeholder 2"/>
          <p:cNvSpPr>
            <a:spLocks noGrp="1"/>
          </p:cNvSpPr>
          <p:nvPr>
            <p:ph type="body" idx="1"/>
          </p:nvPr>
        </p:nvSpPr>
        <p:spPr/>
        <p:txBody>
          <a:bodyPr>
            <a:normAutofit/>
          </a:bodyPr>
          <a:lstStyle/>
          <a:p>
            <a:r>
              <a:rPr lang="en-GB" baseline="0" dirty="0"/>
              <a:t>As a result of hardware improvements, OpenGL ES  now accommodates more points </a:t>
            </a:r>
            <a:r>
              <a:rPr lang="en-GB" baseline="0"/>
              <a:t>of control</a:t>
            </a:r>
            <a:r>
              <a:rPr lang="en-GB"/>
              <a:t>, </a:t>
            </a:r>
            <a:r>
              <a:rPr lang="en-GB" baseline="0"/>
              <a:t>specifically </a:t>
            </a:r>
            <a:r>
              <a:rPr lang="en-GB" baseline="0" dirty="0"/>
              <a:t>tessellation control, geometry processing, and fragment processing.</a:t>
            </a:r>
          </a:p>
          <a:p>
            <a:endParaRPr lang="en-GB" baseline="0" dirty="0"/>
          </a:p>
        </p:txBody>
      </p:sp>
      <p:sp>
        <p:nvSpPr>
          <p:cNvPr id="4" name="Slide Number Placeholder 3"/>
          <p:cNvSpPr>
            <a:spLocks noGrp="1"/>
          </p:cNvSpPr>
          <p:nvPr>
            <p:ph type="sldNum" sz="quarter" idx="10"/>
          </p:nvPr>
        </p:nvSpPr>
        <p:spPr/>
        <p:txBody>
          <a:bodyPr/>
          <a:lstStyle/>
          <a:p>
            <a:pPr>
              <a:defRPr/>
            </a:pPr>
            <a:fld id="{77880385-FE2E-411D-A5C1-783A59248E5D}" type="slidenum">
              <a:rPr lang="en-GB" smtClean="0"/>
              <a:pPr>
                <a:defRPr/>
              </a:pPr>
              <a:t>9</a:t>
            </a:fld>
            <a:endParaRPr lang="en-GB" dirty="0"/>
          </a:p>
        </p:txBody>
      </p:sp>
    </p:spTree>
    <p:extLst>
      <p:ext uri="{BB962C8B-B14F-4D97-AF65-F5344CB8AC3E}">
        <p14:creationId xmlns:p14="http://schemas.microsoft.com/office/powerpoint/2010/main" val="3027809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795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0590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tx2"/>
                </a:solidFill>
              </a:rPr>
              <a:t>© 2020 Arm Limited</a:t>
            </a:r>
          </a:p>
        </p:txBody>
      </p:sp>
    </p:spTree>
    <p:extLst>
      <p:ext uri="{BB962C8B-B14F-4D97-AF65-F5344CB8AC3E}">
        <p14:creationId xmlns:p14="http://schemas.microsoft.com/office/powerpoint/2010/main" val="17719598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0" name="Subtitle 2"/>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1" name="Text Placeholder 28"/>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dirty="0"/>
              <a:t>Edit Master text styles</a:t>
            </a:r>
          </a:p>
        </p:txBody>
      </p:sp>
      <p:sp>
        <p:nvSpPr>
          <p:cNvPr id="22" name="Text Placeholder 28"/>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pic>
        <p:nvPicPr>
          <p:cNvPr id="11" name="Picture 10">
            <a:extLst>
              <a:ext uri="{FF2B5EF4-FFF2-40B4-BE49-F238E27FC236}">
                <a16:creationId xmlns:a16="http://schemas.microsoft.com/office/drawing/2014/main" id="{F1A21F85-3482-47FB-AA36-A85B96F2EBB8}"/>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314654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1034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99408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 name="Text Placeholder 2"/>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6421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26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3" name="Text Placeholder 2"/>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6" name="Text Placeholder 131"/>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p:cNvSpPr>
            <a:spLocks noGrp="1"/>
          </p:cNvSpPr>
          <p:nvPr>
            <p:ph idx="14"/>
          </p:nvPr>
        </p:nvSpPr>
        <p:spPr>
          <a:xfrm>
            <a:off x="3369738" y="1631112"/>
            <a:ext cx="8303150" cy="4086426"/>
          </a:xfrm>
          <a:prstGeom prst="rect">
            <a:avLst/>
          </a:prstGeom>
        </p:spPr>
        <p:txBody>
          <a:bodyPr/>
          <a:lstStyle>
            <a:lvl1pPr marL="0" indent="0">
              <a:buNone/>
              <a:defRPr b="0"/>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82855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dirty="0"/>
              <a:t>Edit Master text styles</a:t>
            </a:r>
          </a:p>
        </p:txBody>
      </p:sp>
      <p:sp>
        <p:nvSpPr>
          <p:cNvPr id="18" name="Text Placeholder 131"/>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9" name="Text Placeholder 131"/>
          <p:cNvSpPr>
            <a:spLocks noGrp="1"/>
          </p:cNvSpPr>
          <p:nvPr>
            <p:ph type="body" sz="quarter" idx="17"/>
          </p:nvPr>
        </p:nvSpPr>
        <p:spPr>
          <a:xfrm>
            <a:off x="4416027"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20" name="Text Placeholder 131"/>
          <p:cNvSpPr>
            <a:spLocks noGrp="1"/>
          </p:cNvSpPr>
          <p:nvPr>
            <p:ph type="body" sz="quarter" idx="18"/>
          </p:nvPr>
        </p:nvSpPr>
        <p:spPr>
          <a:xfrm>
            <a:off x="8306264"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4" name="Content Placeholder 3"/>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p:cNvSpPr>
            <a:spLocks noGrp="1"/>
          </p:cNvSpPr>
          <p:nvPr>
            <p:ph type="pic" sz="quarter" idx="17"/>
          </p:nvPr>
        </p:nvSpPr>
        <p:spPr>
          <a:xfrm>
            <a:off x="3354388" y="1671610"/>
            <a:ext cx="2606675" cy="1953683"/>
          </a:xfrm>
        </p:spPr>
        <p:txBody>
          <a:bodyPr/>
          <a:lstStyle>
            <a:lvl1pPr marL="0" indent="0">
              <a:buNone/>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809037"/>
            <a:ext cx="2606675" cy="1953683"/>
          </a:xfrm>
        </p:spPr>
        <p:txBody>
          <a:bodyPr/>
          <a:lstStyle>
            <a:lvl1pPr marL="0" indent="0">
              <a:buNone/>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71610"/>
            <a:ext cx="2606675" cy="1953683"/>
          </a:xfrm>
        </p:spPr>
        <p:txBody>
          <a:bodyPr/>
          <a:lstStyle>
            <a:lvl1pPr marL="0" indent="0">
              <a:buNone/>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809037"/>
            <a:ext cx="2606675" cy="1953683"/>
          </a:xfrm>
        </p:spPr>
        <p:txBody>
          <a:bodyPr/>
          <a:lstStyle>
            <a:lvl1pPr marL="0" indent="0">
              <a:buNone/>
              <a:defRPr/>
            </a:lvl1pPr>
          </a:lstStyle>
          <a:p>
            <a:pPr lvl="0"/>
            <a:r>
              <a:rPr lang="en-US" noProof="0" dirty="0"/>
              <a:t>Click icon to add picture</a:t>
            </a:r>
          </a:p>
        </p:txBody>
      </p:sp>
      <p:sp>
        <p:nvSpPr>
          <p:cNvPr id="14" name="Text Placeholder 7"/>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6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11237" y="1671610"/>
            <a:ext cx="5461651" cy="4086427"/>
          </a:xfrm>
        </p:spPr>
        <p:txBody>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391706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dirty="0"/>
              <a:t>Click to edit Master title style</a:t>
            </a:r>
          </a:p>
        </p:txBody>
      </p:sp>
      <p:sp>
        <p:nvSpPr>
          <p:cNvPr id="10" name="Table Placeholder 3"/>
          <p:cNvSpPr>
            <a:spLocks noGrp="1"/>
          </p:cNvSpPr>
          <p:nvPr>
            <p:ph type="tbl" sz="quarter" idx="13"/>
          </p:nvPr>
        </p:nvSpPr>
        <p:spPr>
          <a:xfrm>
            <a:off x="492789" y="1536022"/>
            <a:ext cx="11180867" cy="4087104"/>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1677621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5731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3957000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
        <p:nvSpPr>
          <p:cNvPr id="11" name="Rectangle 10">
            <a:extLst>
              <a:ext uri="{FF2B5EF4-FFF2-40B4-BE49-F238E27FC236}">
                <a16:creationId xmlns:a16="http://schemas.microsoft.com/office/drawing/2014/main" id="{3D21F59A-185D-6B4A-A6A2-7970867F11FC}"/>
              </a:ext>
            </a:extLst>
          </p:cNvPr>
          <p:cNvSpPr>
            <a:spLocks noChangeArrowheads="1"/>
          </p:cNvSpPr>
          <p:nvPr userDrawn="1"/>
        </p:nvSpPr>
        <p:spPr bwMode="auto">
          <a:xfrm>
            <a:off x="6670505" y="1028343"/>
            <a:ext cx="465518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a:solidFill>
                  <a:schemeClr val="bg1"/>
                </a:solidFill>
              </a:rPr>
              <a:t>Danke</a:t>
            </a:r>
          </a:p>
          <a:p>
            <a:pPr algn="r">
              <a:defRPr/>
            </a:pPr>
            <a:r>
              <a:rPr lang="en-US" altLang="en-US" sz="2800" dirty="0">
                <a:solidFill>
                  <a:schemeClr val="bg1"/>
                </a:solidFill>
              </a:rPr>
              <a:t>Merci</a:t>
            </a:r>
          </a:p>
          <a:p>
            <a:pPr algn="r">
              <a:defRPr/>
            </a:pPr>
            <a:r>
              <a:rPr lang="en-US" altLang="en-US" sz="2800" dirty="0">
                <a:solidFill>
                  <a:schemeClr val="bg1"/>
                </a:solidFill>
              </a:rPr>
              <a:t>谢谢</a:t>
            </a:r>
          </a:p>
          <a:p>
            <a:pPr algn="r">
              <a:defRPr/>
            </a:pPr>
            <a:r>
              <a:rPr lang="en-US" altLang="en-US" sz="2800" dirty="0">
                <a:solidFill>
                  <a:schemeClr val="bg1"/>
                </a:solidFill>
              </a:rPr>
              <a:t>ありがとう</a:t>
            </a:r>
          </a:p>
          <a:p>
            <a:pPr algn="r">
              <a:defRPr/>
            </a:pPr>
            <a:r>
              <a:rPr lang="en-US" altLang="en-US" sz="2800" dirty="0">
                <a:solidFill>
                  <a:schemeClr val="bg1"/>
                </a:solidFill>
              </a:rPr>
              <a:t>Gracias</a:t>
            </a:r>
          </a:p>
          <a:p>
            <a:pPr algn="r">
              <a:defRPr/>
            </a:pPr>
            <a:r>
              <a:rPr lang="en-US" altLang="en-US" sz="2800" dirty="0">
                <a:solidFill>
                  <a:schemeClr val="bg1"/>
                </a:solidFill>
              </a:rPr>
              <a:t>Kiitos</a:t>
            </a:r>
          </a:p>
          <a:p>
            <a:pPr algn="r">
              <a:defRPr/>
            </a:pPr>
            <a:r>
              <a:rPr lang="en-US" altLang="en-US" sz="2800" dirty="0">
                <a:solidFill>
                  <a:schemeClr val="bg1"/>
                </a:solidFill>
              </a:rPr>
              <a:t>감사합니다</a:t>
            </a:r>
          </a:p>
          <a:p>
            <a:pPr algn="r">
              <a:defRPr/>
            </a:pPr>
            <a:r>
              <a:rPr lang="en-US" altLang="en-US" sz="2800" dirty="0">
                <a:solidFill>
                  <a:schemeClr val="bg1"/>
                </a:solidFill>
              </a:rPr>
              <a:t>धन्यवाद</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r>
              <a:rPr lang="ar-AE" altLang="en-US" sz="2800" dirty="0">
                <a:solidFill>
                  <a:schemeClr val="bg1"/>
                </a:solidFill>
              </a:rPr>
              <a:t> </a:t>
            </a:r>
            <a:endParaRPr lang="en-US" altLang="en-US" sz="2800" dirty="0">
              <a:solidFill>
                <a:schemeClr val="bg1"/>
              </a:solidFill>
            </a:endParaRPr>
          </a:p>
          <a:p>
            <a:pPr algn="r">
              <a:defRPr/>
            </a:pP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2792483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79525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01870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p:cNvSpPr>
            <a:spLocks noGrp="1"/>
          </p:cNvSpPr>
          <p:nvPr>
            <p:ph type="title"/>
          </p:nvPr>
        </p:nvSpPr>
        <p:spPr/>
        <p:txBody>
          <a:bodyPr/>
          <a:lstStyle>
            <a:lvl1pPr>
              <a:defRPr b="0">
                <a:solidFill>
                  <a:schemeClr val="bg1"/>
                </a:solidFill>
              </a:defRPr>
            </a:lvl1pPr>
          </a:lstStyle>
          <a:p>
            <a:r>
              <a:rPr lang="en-US" dirty="0"/>
              <a:t>Click to edit Master title style</a:t>
            </a:r>
          </a:p>
        </p:txBody>
      </p:sp>
      <p:sp>
        <p:nvSpPr>
          <p:cNvPr id="7"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81588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238694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a:extLst>
              <a:ext uri="{FF2B5EF4-FFF2-40B4-BE49-F238E27FC236}">
                <a16:creationId xmlns:a16="http://schemas.microsoft.com/office/drawing/2014/main" id="{82C5325F-EEE3-418B-AA33-B092E0D27BAE}"/>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spTree>
    <p:extLst>
      <p:ext uri="{BB962C8B-B14F-4D97-AF65-F5344CB8AC3E}">
        <p14:creationId xmlns:p14="http://schemas.microsoft.com/office/powerpoint/2010/main" val="427469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accent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37D4FCE4-34F4-4F1B-A4C2-0EB33A029EF0}"/>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pic>
        <p:nvPicPr>
          <p:cNvPr id="7" name="Picture 6">
            <a:extLst>
              <a:ext uri="{FF2B5EF4-FFF2-40B4-BE49-F238E27FC236}">
                <a16:creationId xmlns:a16="http://schemas.microsoft.com/office/drawing/2014/main" id="{8DC01692-B88C-4762-95BE-B935532B2F0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119162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55837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135703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6883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8024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9271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68458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kumimoji="0" lang="en-US" sz="3600" b="0" i="0" u="none" strike="noStrike" kern="1200" cap="none" spc="-50" normalizeH="0" baseline="0" noProof="0" dirty="0">
                <a:ln>
                  <a:noFill/>
                </a:ln>
                <a:solidFill>
                  <a:srgbClr val="0091BD"/>
                </a:solidFill>
                <a:effectLst/>
                <a:uLnTx/>
                <a:uFillTx/>
                <a:latin typeface="+mn-lt"/>
                <a:ea typeface="ＭＳ Ｐゴシック" charset="0"/>
              </a:rPr>
              <a:t>Click to edit Master title style</a:t>
            </a:r>
            <a:endParaRPr lang="en-US" dirty="0"/>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 id="2147485343" r:id="rId12"/>
    <p:sldLayoutId id="2147485369" r:id="rId13"/>
    <p:sldLayoutId id="2147485370" r:id="rId14"/>
    <p:sldLayoutId id="2147485333" r:id="rId15"/>
    <p:sldLayoutId id="2147485348" r:id="rId16"/>
    <p:sldLayoutId id="2147485349" r:id="rId17"/>
    <p:sldLayoutId id="2147485350" r:id="rId18"/>
    <p:sldLayoutId id="2147485351" r:id="rId19"/>
    <p:sldLayoutId id="2147485352" r:id="rId20"/>
    <p:sldLayoutId id="2147485334" r:id="rId21"/>
    <p:sldLayoutId id="2147485335" r:id="rId22"/>
    <p:sldLayoutId id="2147485336" r:id="rId23"/>
    <p:sldLayoutId id="2147485337" r:id="rId24"/>
    <p:sldLayoutId id="2147485338" r:id="rId25"/>
    <p:sldLayoutId id="2147485376" r:id="rId26"/>
    <p:sldLayoutId id="2147485372" r:id="rId27"/>
    <p:sldLayoutId id="2147485374" r:id="rId28"/>
    <p:sldLayoutId id="2147485355" r:id="rId29"/>
    <p:sldLayoutId id="2147485339" r:id="rId30"/>
    <p:sldLayoutId id="2147485356" r:id="rId31"/>
    <p:sldLayoutId id="2147485373" r:id="rId32"/>
    <p:sldLayoutId id="2147485375" r:id="rId33"/>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1909486"/>
            <a:ext cx="5113338" cy="1519514"/>
          </a:xfrm>
        </p:spPr>
        <p:txBody>
          <a:bodyPr/>
          <a:lstStyle/>
          <a:p>
            <a:r>
              <a:rPr lang="en-GB" dirty="0"/>
              <a:t>GPU Architecture and Mali GPU</a:t>
            </a:r>
            <a:endParaRPr lang="en-US" dirty="0"/>
          </a:p>
        </p:txBody>
      </p:sp>
    </p:spTree>
    <p:extLst>
      <p:ext uri="{BB962C8B-B14F-4D97-AF65-F5344CB8AC3E}">
        <p14:creationId xmlns:p14="http://schemas.microsoft.com/office/powerpoint/2010/main" val="119371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half" idx="1"/>
          </p:nvPr>
        </p:nvSpPr>
        <p:spPr>
          <a:xfrm>
            <a:off x="533400" y="1233380"/>
            <a:ext cx="10744200" cy="4680000"/>
          </a:xfrm>
        </p:spPr>
        <p:txBody>
          <a:bodyPr/>
          <a:lstStyle/>
          <a:p>
            <a:r>
              <a:rPr lang="en-GB" sz="2000" dirty="0"/>
              <a:t>Mali-200 and Mali-400 have different shader cores for vertex shading and fragment shading:</a:t>
            </a:r>
          </a:p>
          <a:p>
            <a:pPr lvl="1"/>
            <a:r>
              <a:rPr lang="en-GB" dirty="0"/>
              <a:t>Midgard uses a unified shader core. Why the change?</a:t>
            </a:r>
          </a:p>
          <a:p>
            <a:pPr lvl="1"/>
            <a:endParaRPr lang="en-GB" sz="400" dirty="0"/>
          </a:p>
          <a:p>
            <a:r>
              <a:rPr lang="en-GB" sz="2000" dirty="0"/>
              <a:t>The main reason is that increased precision requirements for fragment shaders forced the issue:</a:t>
            </a:r>
          </a:p>
          <a:p>
            <a:pPr lvl="1"/>
            <a:r>
              <a:rPr lang="en-GB" dirty="0"/>
              <a:t>When geometry needed fp32 maths and fragment only needed fp16 maths, separate hardware made sense.</a:t>
            </a:r>
          </a:p>
          <a:p>
            <a:pPr lvl="1"/>
            <a:r>
              <a:rPr lang="en-GB" dirty="0"/>
              <a:t>New APIs forced fragment shaders toward fp32, so the need for a </a:t>
            </a:r>
            <a:r>
              <a:rPr lang="en-GB"/>
              <a:t>separate high-precision core </a:t>
            </a:r>
            <a:r>
              <a:rPr lang="en-GB" dirty="0"/>
              <a:t>vanished.</a:t>
            </a:r>
          </a:p>
          <a:p>
            <a:pPr lvl="1"/>
            <a:endParaRPr lang="en-GB" sz="400" dirty="0"/>
          </a:p>
          <a:p>
            <a:r>
              <a:rPr lang="en-GB" sz="2000" dirty="0"/>
              <a:t>Unified cores provide a best-case utilization.  Any core can handle any workload, so are kept busy all the time.</a:t>
            </a:r>
          </a:p>
        </p:txBody>
      </p:sp>
      <p:sp>
        <p:nvSpPr>
          <p:cNvPr id="20482" name="Title 1"/>
          <p:cNvSpPr>
            <a:spLocks noGrp="1"/>
          </p:cNvSpPr>
          <p:nvPr>
            <p:ph type="title"/>
          </p:nvPr>
        </p:nvSpPr>
        <p:spPr/>
        <p:txBody>
          <a:bodyPr>
            <a:normAutofit/>
          </a:bodyPr>
          <a:lstStyle/>
          <a:p>
            <a:r>
              <a:rPr lang="en-GB" dirty="0"/>
              <a:t>Why Go Unified?</a:t>
            </a:r>
          </a:p>
        </p:txBody>
      </p:sp>
      <p:graphicFrame>
        <p:nvGraphicFramePr>
          <p:cNvPr id="7" name="Table 6"/>
          <p:cNvGraphicFramePr>
            <a:graphicFrameLocks noGrp="1"/>
          </p:cNvGraphicFramePr>
          <p:nvPr/>
        </p:nvGraphicFramePr>
        <p:xfrm>
          <a:off x="2188017" y="4275995"/>
          <a:ext cx="1440000" cy="25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tblGrid>
              <a:tr h="252000">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2188017" y="4708055"/>
          <a:ext cx="2880000" cy="25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gridCol w="360000">
                  <a:extLst>
                    <a:ext uri="{9D8B030D-6E8A-4147-A177-3AD203B41FA5}">
                      <a16:colId xmlns:a16="http://schemas.microsoft.com/office/drawing/2014/main" val="20005"/>
                    </a:ext>
                  </a:extLst>
                </a:gridCol>
                <a:gridCol w="360000">
                  <a:extLst>
                    <a:ext uri="{9D8B030D-6E8A-4147-A177-3AD203B41FA5}">
                      <a16:colId xmlns:a16="http://schemas.microsoft.com/office/drawing/2014/main" val="20006"/>
                    </a:ext>
                  </a:extLst>
                </a:gridCol>
                <a:gridCol w="360000">
                  <a:extLst>
                    <a:ext uri="{9D8B030D-6E8A-4147-A177-3AD203B41FA5}">
                      <a16:colId xmlns:a16="http://schemas.microsoft.com/office/drawing/2014/main" val="20007"/>
                    </a:ext>
                  </a:extLst>
                </a:gridCol>
              </a:tblGrid>
              <a:tr h="252000">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2188017" y="4059965"/>
            <a:ext cx="1152160" cy="216030"/>
          </a:xfrm>
          <a:prstGeom prst="rect">
            <a:avLst/>
          </a:prstGeom>
        </p:spPr>
        <p:txBody>
          <a:bodyPr vert="horz" wrap="square" lIns="0" tIns="0" rIns="0" bIns="0" rtlCol="0" anchor="t">
            <a:normAutofit/>
          </a:bodyPr>
          <a:lstStyle/>
          <a:p>
            <a:pPr algn="l"/>
            <a:r>
              <a:rPr lang="en-GB" sz="1400" b="1" dirty="0">
                <a:solidFill>
                  <a:schemeClr val="tx1">
                    <a:lumMod val="75000"/>
                    <a:lumOff val="25000"/>
                  </a:schemeClr>
                </a:solidFill>
              </a:rPr>
              <a:t>Vertex</a:t>
            </a:r>
          </a:p>
        </p:txBody>
      </p:sp>
      <p:sp>
        <p:nvSpPr>
          <p:cNvPr id="10" name="TextBox 9"/>
          <p:cNvSpPr txBox="1"/>
          <p:nvPr/>
        </p:nvSpPr>
        <p:spPr>
          <a:xfrm>
            <a:off x="2188017" y="4523924"/>
            <a:ext cx="1152160" cy="216030"/>
          </a:xfrm>
          <a:prstGeom prst="rect">
            <a:avLst/>
          </a:prstGeom>
        </p:spPr>
        <p:txBody>
          <a:bodyPr vert="horz" wrap="square" lIns="0" tIns="0" rIns="0" bIns="0" rtlCol="0" anchor="t">
            <a:normAutofit/>
          </a:bodyPr>
          <a:lstStyle/>
          <a:p>
            <a:pPr algn="l"/>
            <a:r>
              <a:rPr lang="en-GB" sz="1400" b="1" dirty="0">
                <a:solidFill>
                  <a:schemeClr val="tx1">
                    <a:lumMod val="75000"/>
                    <a:lumOff val="25000"/>
                  </a:schemeClr>
                </a:solidFill>
              </a:rPr>
              <a:t>Fragment</a:t>
            </a:r>
          </a:p>
        </p:txBody>
      </p:sp>
      <p:graphicFrame>
        <p:nvGraphicFramePr>
          <p:cNvPr id="11" name="Table 10"/>
          <p:cNvGraphicFramePr>
            <a:graphicFrameLocks noGrp="1"/>
          </p:cNvGraphicFramePr>
          <p:nvPr/>
        </p:nvGraphicFramePr>
        <p:xfrm>
          <a:off x="2188017" y="5434503"/>
          <a:ext cx="1440000" cy="25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tblGrid>
              <a:tr h="252000">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2188017" y="5860215"/>
          <a:ext cx="2880000" cy="25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gridCol w="360000">
                  <a:extLst>
                    <a:ext uri="{9D8B030D-6E8A-4147-A177-3AD203B41FA5}">
                      <a16:colId xmlns:a16="http://schemas.microsoft.com/office/drawing/2014/main" val="20005"/>
                    </a:ext>
                  </a:extLst>
                </a:gridCol>
                <a:gridCol w="360000">
                  <a:extLst>
                    <a:ext uri="{9D8B030D-6E8A-4147-A177-3AD203B41FA5}">
                      <a16:colId xmlns:a16="http://schemas.microsoft.com/office/drawing/2014/main" val="20006"/>
                    </a:ext>
                  </a:extLst>
                </a:gridCol>
                <a:gridCol w="360000">
                  <a:extLst>
                    <a:ext uri="{9D8B030D-6E8A-4147-A177-3AD203B41FA5}">
                      <a16:colId xmlns:a16="http://schemas.microsoft.com/office/drawing/2014/main" val="20007"/>
                    </a:ext>
                  </a:extLst>
                </a:gridCol>
              </a:tblGrid>
              <a:tr h="252000">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bl>
          </a:graphicData>
        </a:graphic>
      </p:graphicFrame>
      <p:sp>
        <p:nvSpPr>
          <p:cNvPr id="13" name="TextBox 12"/>
          <p:cNvSpPr txBox="1"/>
          <p:nvPr/>
        </p:nvSpPr>
        <p:spPr>
          <a:xfrm>
            <a:off x="2188017" y="5676084"/>
            <a:ext cx="1152160" cy="216030"/>
          </a:xfrm>
          <a:prstGeom prst="rect">
            <a:avLst/>
          </a:prstGeom>
        </p:spPr>
        <p:txBody>
          <a:bodyPr vert="horz" wrap="square" lIns="0" tIns="0" rIns="0" bIns="0" rtlCol="0" anchor="t">
            <a:normAutofit/>
          </a:bodyPr>
          <a:lstStyle/>
          <a:p>
            <a:pPr algn="l"/>
            <a:r>
              <a:rPr lang="en-GB" sz="1400" b="1" dirty="0">
                <a:solidFill>
                  <a:schemeClr val="tx1">
                    <a:lumMod val="75000"/>
                    <a:lumOff val="25000"/>
                  </a:schemeClr>
                </a:solidFill>
              </a:rPr>
              <a:t>Fragment</a:t>
            </a:r>
          </a:p>
        </p:txBody>
      </p:sp>
      <p:sp>
        <p:nvSpPr>
          <p:cNvPr id="14" name="TextBox 13"/>
          <p:cNvSpPr txBox="1"/>
          <p:nvPr/>
        </p:nvSpPr>
        <p:spPr>
          <a:xfrm>
            <a:off x="2188017" y="5212125"/>
            <a:ext cx="1152160" cy="216030"/>
          </a:xfrm>
          <a:prstGeom prst="rect">
            <a:avLst/>
          </a:prstGeom>
        </p:spPr>
        <p:txBody>
          <a:bodyPr vert="horz" wrap="square" lIns="0" tIns="0" rIns="0" bIns="0" rtlCol="0" anchor="t">
            <a:normAutofit/>
          </a:bodyPr>
          <a:lstStyle/>
          <a:p>
            <a:pPr algn="l"/>
            <a:r>
              <a:rPr lang="en-GB" sz="1400" b="1" dirty="0">
                <a:solidFill>
                  <a:schemeClr val="tx1">
                    <a:lumMod val="75000"/>
                    <a:lumOff val="25000"/>
                  </a:schemeClr>
                </a:solidFill>
              </a:rPr>
              <a:t>Vertex</a:t>
            </a:r>
          </a:p>
        </p:txBody>
      </p:sp>
      <p:sp>
        <p:nvSpPr>
          <p:cNvPr id="15" name="TextBox 14"/>
          <p:cNvSpPr txBox="1"/>
          <p:nvPr/>
        </p:nvSpPr>
        <p:spPr>
          <a:xfrm>
            <a:off x="3484197" y="4723821"/>
            <a:ext cx="1512210" cy="200264"/>
          </a:xfrm>
          <a:prstGeom prst="rect">
            <a:avLst/>
          </a:prstGeom>
        </p:spPr>
        <p:txBody>
          <a:bodyPr vert="horz" wrap="square" lIns="0" tIns="0" rIns="0" bIns="0" rtlCol="0" anchor="ctr">
            <a:noAutofit/>
          </a:bodyPr>
          <a:lstStyle/>
          <a:p>
            <a:r>
              <a:rPr lang="en-GB" sz="1200" b="1" dirty="0">
                <a:solidFill>
                  <a:schemeClr val="tx1">
                    <a:lumMod val="85000"/>
                    <a:lumOff val="15000"/>
                  </a:schemeClr>
                </a:solidFill>
              </a:rPr>
              <a:t>Idle</a:t>
            </a:r>
          </a:p>
        </p:txBody>
      </p:sp>
      <p:sp>
        <p:nvSpPr>
          <p:cNvPr id="16" name="TextBox 15"/>
          <p:cNvSpPr txBox="1"/>
          <p:nvPr/>
        </p:nvSpPr>
        <p:spPr>
          <a:xfrm>
            <a:off x="2548067" y="5443921"/>
            <a:ext cx="1152160" cy="216030"/>
          </a:xfrm>
          <a:prstGeom prst="rect">
            <a:avLst/>
          </a:prstGeom>
        </p:spPr>
        <p:txBody>
          <a:bodyPr vert="horz" wrap="square" lIns="0" tIns="0" rIns="0" bIns="0" rtlCol="0" anchor="ctr">
            <a:normAutofit/>
          </a:bodyPr>
          <a:lstStyle/>
          <a:p>
            <a:r>
              <a:rPr lang="en-GB" sz="1200" b="1" dirty="0">
                <a:solidFill>
                  <a:schemeClr val="tx1">
                    <a:lumMod val="85000"/>
                    <a:lumOff val="15000"/>
                  </a:schemeClr>
                </a:solidFill>
              </a:rPr>
              <a:t>Idle</a:t>
            </a:r>
          </a:p>
        </p:txBody>
      </p:sp>
      <p:graphicFrame>
        <p:nvGraphicFramePr>
          <p:cNvPr id="17" name="Table 16"/>
          <p:cNvGraphicFramePr>
            <a:graphicFrameLocks noGrp="1"/>
          </p:cNvGraphicFramePr>
          <p:nvPr/>
        </p:nvGraphicFramePr>
        <p:xfrm>
          <a:off x="7301027" y="4348005"/>
          <a:ext cx="2160000" cy="5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gridCol w="360000">
                  <a:extLst>
                    <a:ext uri="{9D8B030D-6E8A-4147-A177-3AD203B41FA5}">
                      <a16:colId xmlns:a16="http://schemas.microsoft.com/office/drawing/2014/main" val="20005"/>
                    </a:ext>
                  </a:extLst>
                </a:gridCol>
              </a:tblGrid>
              <a:tr h="288000">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88000">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bl>
          </a:graphicData>
        </a:graphic>
      </p:graphicFrame>
      <p:sp>
        <p:nvSpPr>
          <p:cNvPr id="18" name="TextBox 17"/>
          <p:cNvSpPr txBox="1"/>
          <p:nvPr/>
        </p:nvSpPr>
        <p:spPr>
          <a:xfrm>
            <a:off x="7301027" y="4131975"/>
            <a:ext cx="1152160" cy="216030"/>
          </a:xfrm>
          <a:prstGeom prst="rect">
            <a:avLst/>
          </a:prstGeom>
        </p:spPr>
        <p:txBody>
          <a:bodyPr vert="horz" wrap="square" lIns="0" tIns="0" rIns="0" bIns="0" rtlCol="0" anchor="t">
            <a:normAutofit/>
          </a:bodyPr>
          <a:lstStyle/>
          <a:p>
            <a:pPr algn="l"/>
            <a:r>
              <a:rPr lang="en-GB" sz="1400" b="1" dirty="0">
                <a:solidFill>
                  <a:schemeClr val="tx1">
                    <a:lumMod val="75000"/>
                    <a:lumOff val="25000"/>
                  </a:schemeClr>
                </a:solidFill>
              </a:rPr>
              <a:t>Unified</a:t>
            </a:r>
          </a:p>
        </p:txBody>
      </p:sp>
      <p:sp>
        <p:nvSpPr>
          <p:cNvPr id="19" name="TextBox 18"/>
          <p:cNvSpPr txBox="1"/>
          <p:nvPr/>
        </p:nvSpPr>
        <p:spPr>
          <a:xfrm>
            <a:off x="7517057" y="4420015"/>
            <a:ext cx="1728240" cy="144020"/>
          </a:xfrm>
          <a:prstGeom prst="rect">
            <a:avLst/>
          </a:prstGeom>
          <a:solidFill>
            <a:schemeClr val="accent1"/>
          </a:solidFill>
        </p:spPr>
        <p:txBody>
          <a:bodyPr vert="horz" wrap="square" lIns="0" tIns="0" rIns="0" bIns="0" rtlCol="0" anchor="ctr">
            <a:noAutofit/>
          </a:bodyPr>
          <a:lstStyle/>
          <a:p>
            <a:r>
              <a:rPr lang="en-GB" sz="1200" b="1" dirty="0">
                <a:solidFill>
                  <a:schemeClr val="bg1"/>
                </a:solidFill>
              </a:rPr>
              <a:t>Vertex</a:t>
            </a:r>
          </a:p>
        </p:txBody>
      </p:sp>
      <p:sp>
        <p:nvSpPr>
          <p:cNvPr id="21" name="TextBox 20"/>
          <p:cNvSpPr txBox="1"/>
          <p:nvPr/>
        </p:nvSpPr>
        <p:spPr>
          <a:xfrm>
            <a:off x="8165147" y="4708055"/>
            <a:ext cx="1224170" cy="144020"/>
          </a:xfrm>
          <a:prstGeom prst="rect">
            <a:avLst/>
          </a:prstGeom>
          <a:solidFill>
            <a:schemeClr val="accent1">
              <a:lumMod val="50000"/>
            </a:schemeClr>
          </a:solidFill>
        </p:spPr>
        <p:txBody>
          <a:bodyPr vert="horz" wrap="square" lIns="0" tIns="0" rIns="0" bIns="0" rtlCol="0" anchor="ctr">
            <a:noAutofit/>
          </a:bodyPr>
          <a:lstStyle/>
          <a:p>
            <a:r>
              <a:rPr lang="en-GB" sz="1200" b="1" dirty="0">
                <a:solidFill>
                  <a:schemeClr val="bg1"/>
                </a:solidFill>
              </a:rPr>
              <a:t>Fragment</a:t>
            </a:r>
          </a:p>
        </p:txBody>
      </p:sp>
      <p:graphicFrame>
        <p:nvGraphicFramePr>
          <p:cNvPr id="22" name="Table 21"/>
          <p:cNvGraphicFramePr>
            <a:graphicFrameLocks noGrp="1"/>
          </p:cNvGraphicFramePr>
          <p:nvPr/>
        </p:nvGraphicFramePr>
        <p:xfrm>
          <a:off x="7301027" y="5500165"/>
          <a:ext cx="2160000" cy="5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gridCol w="360000">
                  <a:extLst>
                    <a:ext uri="{9D8B030D-6E8A-4147-A177-3AD203B41FA5}">
                      <a16:colId xmlns:a16="http://schemas.microsoft.com/office/drawing/2014/main" val="20005"/>
                    </a:ext>
                  </a:extLst>
                </a:gridCol>
              </a:tblGrid>
              <a:tr h="288000">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50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50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50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288000">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50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50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50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50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50000"/>
                      </a:schemeClr>
                    </a:solidFill>
                  </a:tcPr>
                </a:tc>
                <a:tc>
                  <a:txBody>
                    <a:bodyPr/>
                    <a:lstStyle/>
                    <a:p>
                      <a:endParaRPr lang="en-GB" sz="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1"/>
                  </a:ext>
                </a:extLst>
              </a:tr>
            </a:tbl>
          </a:graphicData>
        </a:graphic>
      </p:graphicFrame>
      <p:sp>
        <p:nvSpPr>
          <p:cNvPr id="23" name="TextBox 22"/>
          <p:cNvSpPr txBox="1"/>
          <p:nvPr/>
        </p:nvSpPr>
        <p:spPr>
          <a:xfrm>
            <a:off x="7301027" y="5284135"/>
            <a:ext cx="1152160" cy="216030"/>
          </a:xfrm>
          <a:prstGeom prst="rect">
            <a:avLst/>
          </a:prstGeom>
        </p:spPr>
        <p:txBody>
          <a:bodyPr vert="horz" wrap="square" lIns="0" tIns="0" rIns="0" bIns="0" rtlCol="0" anchor="t">
            <a:normAutofit/>
          </a:bodyPr>
          <a:lstStyle/>
          <a:p>
            <a:pPr algn="l"/>
            <a:r>
              <a:rPr lang="en-GB" sz="1400" b="1" dirty="0">
                <a:solidFill>
                  <a:schemeClr val="tx1">
                    <a:lumMod val="75000"/>
                    <a:lumOff val="25000"/>
                  </a:schemeClr>
                </a:solidFill>
              </a:rPr>
              <a:t>Unified</a:t>
            </a:r>
          </a:p>
        </p:txBody>
      </p:sp>
      <p:sp>
        <p:nvSpPr>
          <p:cNvPr id="24" name="TextBox 23"/>
          <p:cNvSpPr txBox="1"/>
          <p:nvPr/>
        </p:nvSpPr>
        <p:spPr>
          <a:xfrm>
            <a:off x="7373037" y="5572175"/>
            <a:ext cx="576080" cy="144020"/>
          </a:xfrm>
          <a:prstGeom prst="rect">
            <a:avLst/>
          </a:prstGeom>
          <a:solidFill>
            <a:schemeClr val="accent6">
              <a:lumMod val="75000"/>
            </a:schemeClr>
          </a:solidFill>
        </p:spPr>
        <p:txBody>
          <a:bodyPr vert="horz" wrap="square" lIns="0" tIns="0" rIns="0" bIns="0" rtlCol="0" anchor="ctr">
            <a:noAutofit/>
          </a:bodyPr>
          <a:lstStyle/>
          <a:p>
            <a:r>
              <a:rPr lang="en-GB" sz="1200" b="1" dirty="0">
                <a:solidFill>
                  <a:schemeClr val="bg1"/>
                </a:solidFill>
              </a:rPr>
              <a:t>Vertex</a:t>
            </a:r>
          </a:p>
        </p:txBody>
      </p:sp>
      <p:sp>
        <p:nvSpPr>
          <p:cNvPr id="25" name="TextBox 24"/>
          <p:cNvSpPr txBox="1"/>
          <p:nvPr/>
        </p:nvSpPr>
        <p:spPr>
          <a:xfrm>
            <a:off x="7445047" y="5860215"/>
            <a:ext cx="1944270" cy="144020"/>
          </a:xfrm>
          <a:prstGeom prst="rect">
            <a:avLst/>
          </a:prstGeom>
          <a:solidFill>
            <a:schemeClr val="accent6">
              <a:lumMod val="50000"/>
            </a:schemeClr>
          </a:solidFill>
        </p:spPr>
        <p:txBody>
          <a:bodyPr vert="horz" wrap="square" lIns="0" tIns="0" rIns="0" bIns="0" rtlCol="0" anchor="ctr">
            <a:noAutofit/>
          </a:bodyPr>
          <a:lstStyle/>
          <a:p>
            <a:r>
              <a:rPr lang="en-GB" sz="1200" b="1" dirty="0">
                <a:solidFill>
                  <a:schemeClr val="bg1"/>
                </a:solidFill>
              </a:rPr>
              <a:t>Fragment</a:t>
            </a:r>
          </a:p>
        </p:txBody>
      </p:sp>
      <p:sp>
        <p:nvSpPr>
          <p:cNvPr id="27" name="Right Arrow 26"/>
          <p:cNvSpPr/>
          <p:nvPr/>
        </p:nvSpPr>
        <p:spPr>
          <a:xfrm>
            <a:off x="5358878" y="4473180"/>
            <a:ext cx="1728240" cy="360050"/>
          </a:xfrm>
          <a:prstGeom prst="rightArrow">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8" name="Right Arrow 27"/>
          <p:cNvSpPr/>
          <p:nvPr/>
        </p:nvSpPr>
        <p:spPr>
          <a:xfrm>
            <a:off x="5358878" y="5625340"/>
            <a:ext cx="1728240" cy="360050"/>
          </a:xfrm>
          <a:prstGeom prst="rightArrow">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9" name="TextBox 28"/>
          <p:cNvSpPr txBox="1"/>
          <p:nvPr/>
        </p:nvSpPr>
        <p:spPr>
          <a:xfrm>
            <a:off x="8092837" y="5572175"/>
            <a:ext cx="1296180" cy="144020"/>
          </a:xfrm>
          <a:prstGeom prst="rect">
            <a:avLst/>
          </a:prstGeom>
          <a:solidFill>
            <a:schemeClr val="accent6">
              <a:lumMod val="50000"/>
            </a:schemeClr>
          </a:solidFill>
        </p:spPr>
        <p:txBody>
          <a:bodyPr vert="horz" wrap="square" lIns="0" tIns="0" rIns="0" bIns="0" rtlCol="0" anchor="ctr">
            <a:noAutofit/>
          </a:bodyPr>
          <a:lstStyle/>
          <a:p>
            <a:r>
              <a:rPr lang="en-GB" sz="1200" b="1" dirty="0">
                <a:solidFill>
                  <a:schemeClr val="bg1"/>
                </a:solidFill>
              </a:rPr>
              <a:t>Fragment</a:t>
            </a:r>
          </a:p>
        </p:txBody>
      </p:sp>
    </p:spTree>
    <p:extLst>
      <p:ext uri="{BB962C8B-B14F-4D97-AF65-F5344CB8AC3E}">
        <p14:creationId xmlns:p14="http://schemas.microsoft.com/office/powerpoint/2010/main" val="236619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a:defRPr/>
            </a:pPr>
            <a:r>
              <a:rPr lang="en-GB" sz="2000" dirty="0"/>
              <a:t>Tessellation allows high detail models to be used with lower cost:</a:t>
            </a:r>
          </a:p>
          <a:p>
            <a:pPr lvl="1">
              <a:defRPr/>
            </a:pPr>
            <a:r>
              <a:rPr lang="en-GB" dirty="0"/>
              <a:t>CPU can work with simpler meshes for animation, physics, etc.</a:t>
            </a:r>
          </a:p>
          <a:p>
            <a:pPr lvl="1">
              <a:defRPr/>
            </a:pPr>
            <a:r>
              <a:rPr lang="en-GB" dirty="0"/>
              <a:t>Lower transfer costs over PCIe for card-based GPUs</a:t>
            </a:r>
          </a:p>
          <a:p>
            <a:pPr>
              <a:defRPr/>
            </a:pPr>
            <a:r>
              <a:rPr lang="en-GB" sz="2000" dirty="0"/>
              <a:t>Programmatic subdivision of meshes into higher (or merging into lower) triangle density meshes</a:t>
            </a:r>
          </a:p>
          <a:p>
            <a:pPr>
              <a:defRPr/>
            </a:pPr>
            <a:endParaRPr lang="en-GB" sz="2000" dirty="0"/>
          </a:p>
          <a:p>
            <a:pPr>
              <a:defRPr/>
            </a:pPr>
            <a:endParaRPr lang="en-GB" sz="2000" dirty="0"/>
          </a:p>
          <a:p>
            <a:pPr lvl="1">
              <a:defRPr/>
            </a:pPr>
            <a:r>
              <a:rPr lang="en-GB" dirty="0"/>
              <a:t>Control shader determines how much subdivision to apply to the current triangle patch.</a:t>
            </a:r>
          </a:p>
          <a:p>
            <a:pPr lvl="1">
              <a:defRPr/>
            </a:pPr>
            <a:r>
              <a:rPr lang="en-GB" dirty="0"/>
              <a:t>Tessellator (fixed function) creates the new vertices and primitives based on selected level of detail.</a:t>
            </a:r>
          </a:p>
          <a:p>
            <a:pPr lvl="1">
              <a:defRPr/>
            </a:pPr>
            <a:r>
              <a:rPr lang="en-GB" dirty="0"/>
              <a:t>Evaluation shader moves the new vertices into position and computes per vertex attributes.</a:t>
            </a:r>
          </a:p>
          <a:p>
            <a:pPr lvl="1">
              <a:defRPr/>
            </a:pPr>
            <a:endParaRPr lang="en-GB" dirty="0"/>
          </a:p>
          <a:p>
            <a:pPr>
              <a:defRPr/>
            </a:pPr>
            <a:r>
              <a:rPr lang="en-GB" sz="2000" dirty="0"/>
              <a:t>Commonly used for programmatic terrain generation and improving character meshes. </a:t>
            </a:r>
            <a:r>
              <a:rPr lang="en-GB" sz="2000" b="1" dirty="0"/>
              <a:t>Developers are not recommended to do tessellation</a:t>
            </a:r>
          </a:p>
        </p:txBody>
      </p:sp>
      <p:sp>
        <p:nvSpPr>
          <p:cNvPr id="28674" name="Title 1"/>
          <p:cNvSpPr>
            <a:spLocks noGrp="1"/>
          </p:cNvSpPr>
          <p:nvPr>
            <p:ph type="title"/>
          </p:nvPr>
        </p:nvSpPr>
        <p:spPr/>
        <p:txBody>
          <a:bodyPr>
            <a:normAutofit/>
          </a:bodyPr>
          <a:lstStyle/>
          <a:p>
            <a:r>
              <a:rPr lang="en-GB" dirty="0"/>
              <a:t>Tessellation Shaders? </a:t>
            </a:r>
            <a:endParaRPr lang="en-GB" dirty="0">
              <a:highlight>
                <a:srgbClr val="FF6B00"/>
              </a:highlight>
            </a:endParaRPr>
          </a:p>
        </p:txBody>
      </p:sp>
      <p:cxnSp>
        <p:nvCxnSpPr>
          <p:cNvPr id="8" name="Straight Arrow Connector 7"/>
          <p:cNvCxnSpPr>
            <a:stCxn id="10" idx="3"/>
            <a:endCxn id="12" idx="1"/>
          </p:cNvCxnSpPr>
          <p:nvPr/>
        </p:nvCxnSpPr>
        <p:spPr bwMode="auto">
          <a:xfrm flipV="1">
            <a:off x="3575650" y="3788718"/>
            <a:ext cx="1800250" cy="667"/>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9" name="Straight Arrow Connector 8"/>
          <p:cNvCxnSpPr>
            <a:stCxn id="12" idx="3"/>
            <a:endCxn id="11" idx="1"/>
          </p:cNvCxnSpPr>
          <p:nvPr/>
        </p:nvCxnSpPr>
        <p:spPr bwMode="auto">
          <a:xfrm>
            <a:off x="7176150" y="3788718"/>
            <a:ext cx="1800250" cy="667"/>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sp>
        <p:nvSpPr>
          <p:cNvPr id="10" name="Rounded Rectangle 9"/>
          <p:cNvSpPr/>
          <p:nvPr/>
        </p:nvSpPr>
        <p:spPr bwMode="auto">
          <a:xfrm>
            <a:off x="1775400" y="3429001"/>
            <a:ext cx="1800250" cy="72076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Arial" charset="0"/>
              </a:rPr>
              <a:t>Tessellation</a:t>
            </a:r>
            <a:br>
              <a:rPr lang="en-GB" dirty="0">
                <a:solidFill>
                  <a:schemeClr val="bg1"/>
                </a:solidFill>
                <a:latin typeface="Arial" charset="0"/>
              </a:rPr>
            </a:br>
            <a:r>
              <a:rPr lang="en-GB" dirty="0">
                <a:solidFill>
                  <a:schemeClr val="bg1"/>
                </a:solidFill>
                <a:latin typeface="Arial" charset="0"/>
              </a:rPr>
              <a:t>Control</a:t>
            </a:r>
            <a:endParaRPr lang="en-GB" sz="1600" dirty="0">
              <a:solidFill>
                <a:schemeClr val="bg1"/>
              </a:solidFill>
              <a:latin typeface="Arial" charset="0"/>
            </a:endParaRPr>
          </a:p>
        </p:txBody>
      </p:sp>
      <p:sp>
        <p:nvSpPr>
          <p:cNvPr id="11" name="Rounded Rectangle 10"/>
          <p:cNvSpPr/>
          <p:nvPr/>
        </p:nvSpPr>
        <p:spPr bwMode="auto">
          <a:xfrm>
            <a:off x="8976400" y="3429001"/>
            <a:ext cx="1800250" cy="72076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Arial" charset="0"/>
              </a:rPr>
              <a:t>Tessellation</a:t>
            </a:r>
            <a:br>
              <a:rPr lang="en-GB" dirty="0">
                <a:solidFill>
                  <a:schemeClr val="bg1"/>
                </a:solidFill>
                <a:latin typeface="Arial" charset="0"/>
              </a:rPr>
            </a:br>
            <a:r>
              <a:rPr lang="en-GB" dirty="0">
                <a:solidFill>
                  <a:schemeClr val="bg1"/>
                </a:solidFill>
                <a:latin typeface="Arial" charset="0"/>
              </a:rPr>
              <a:t>Evaluation</a:t>
            </a:r>
            <a:endParaRPr lang="en-GB" sz="1600" dirty="0">
              <a:solidFill>
                <a:schemeClr val="bg1"/>
              </a:solidFill>
              <a:latin typeface="Arial" charset="0"/>
            </a:endParaRPr>
          </a:p>
        </p:txBody>
      </p:sp>
      <p:sp>
        <p:nvSpPr>
          <p:cNvPr id="12" name="Rounded Rectangle 11"/>
          <p:cNvSpPr/>
          <p:nvPr/>
        </p:nvSpPr>
        <p:spPr bwMode="auto">
          <a:xfrm>
            <a:off x="5375900" y="3428334"/>
            <a:ext cx="1800250" cy="720767"/>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dirty="0">
                <a:solidFill>
                  <a:schemeClr val="bg1"/>
                </a:solidFill>
                <a:latin typeface="Arial" charset="0"/>
              </a:rPr>
              <a:t>Tessellator</a:t>
            </a:r>
            <a:endParaRPr lang="en-GB" sz="1600" dirty="0">
              <a:solidFill>
                <a:schemeClr val="bg1"/>
              </a:solidFill>
              <a:latin typeface="Arial" charset="0"/>
            </a:endParaRPr>
          </a:p>
        </p:txBody>
      </p:sp>
    </p:spTree>
    <p:extLst>
      <p:ext uri="{BB962C8B-B14F-4D97-AF65-F5344CB8AC3E}">
        <p14:creationId xmlns:p14="http://schemas.microsoft.com/office/powerpoint/2010/main" val="86563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11154300" cy="4680000"/>
          </a:xfrm>
        </p:spPr>
        <p:txBody>
          <a:bodyPr/>
          <a:lstStyle/>
          <a:p>
            <a:r>
              <a:rPr lang="en-GB" dirty="0"/>
              <a:t>Vertex </a:t>
            </a:r>
            <a:r>
              <a:rPr lang="en-GB"/>
              <a:t>shaders translate programmer-specified vertices</a:t>
            </a:r>
            <a:endParaRPr lang="en-GB" dirty="0"/>
          </a:p>
          <a:p>
            <a:pPr lvl="1"/>
            <a:r>
              <a:rPr lang="en-GB" dirty="0"/>
              <a:t>One vertex in, one vertex out</a:t>
            </a:r>
          </a:p>
          <a:p>
            <a:pPr lvl="1"/>
            <a:r>
              <a:rPr lang="en-GB" dirty="0"/>
              <a:t>No ability to produce new vertices or destroy vertices</a:t>
            </a:r>
            <a:endParaRPr lang="en-GB" sz="1100" dirty="0"/>
          </a:p>
          <a:p>
            <a:r>
              <a:rPr lang="en-GB" dirty="0"/>
              <a:t>Geometry shaders destroy or emit geometry</a:t>
            </a:r>
          </a:p>
          <a:p>
            <a:pPr lvl="1"/>
            <a:r>
              <a:rPr lang="en-GB" dirty="0"/>
              <a:t>Consume vertices and primitives</a:t>
            </a:r>
          </a:p>
          <a:p>
            <a:pPr lvl="1"/>
            <a:r>
              <a:rPr lang="en-GB" dirty="0"/>
              <a:t>Output zero or </a:t>
            </a:r>
            <a:r>
              <a:rPr lang="en-GB"/>
              <a:t>more vertices/rimitives</a:t>
            </a:r>
            <a:endParaRPr lang="en-GB" dirty="0"/>
          </a:p>
          <a:p>
            <a:pPr lvl="1"/>
            <a:r>
              <a:rPr lang="en-GB" dirty="0"/>
              <a:t>Essentially can add or remove geometry on the fly</a:t>
            </a:r>
            <a:endParaRPr lang="en-GB" sz="1100" dirty="0"/>
          </a:p>
          <a:p>
            <a:r>
              <a:rPr lang="en-GB" dirty="0"/>
              <a:t>Procedural dynamic content creation</a:t>
            </a:r>
          </a:p>
          <a:p>
            <a:pPr lvl="1"/>
            <a:r>
              <a:rPr lang="en-GB" dirty="0"/>
              <a:t>Particle systems</a:t>
            </a:r>
          </a:p>
          <a:p>
            <a:pPr lvl="1"/>
            <a:r>
              <a:rPr lang="en-GB" dirty="0"/>
              <a:t>Shadow volume calculation</a:t>
            </a:r>
          </a:p>
          <a:p>
            <a:pPr lvl="1"/>
            <a:r>
              <a:rPr lang="en-GB" dirty="0"/>
              <a:t>Material configuration</a:t>
            </a:r>
            <a:endParaRPr lang="en-GB" sz="1100" dirty="0"/>
          </a:p>
          <a:p>
            <a:r>
              <a:rPr lang="en-GB" dirty="0"/>
              <a:t>Reduce memory bandwidth from CPU to GPU</a:t>
            </a:r>
          </a:p>
          <a:p>
            <a:pPr lvl="1"/>
            <a:endParaRPr lang="en-GB" dirty="0"/>
          </a:p>
        </p:txBody>
      </p:sp>
      <p:sp>
        <p:nvSpPr>
          <p:cNvPr id="2" name="Title 1"/>
          <p:cNvSpPr>
            <a:spLocks noGrp="1"/>
          </p:cNvSpPr>
          <p:nvPr>
            <p:ph type="title"/>
          </p:nvPr>
        </p:nvSpPr>
        <p:spPr/>
        <p:txBody>
          <a:bodyPr>
            <a:normAutofit/>
          </a:bodyPr>
          <a:lstStyle/>
          <a:p>
            <a:r>
              <a:rPr lang="en-GB" dirty="0"/>
              <a:t>Geometry Processor</a:t>
            </a:r>
          </a:p>
        </p:txBody>
      </p:sp>
    </p:spTree>
    <p:extLst>
      <p:ext uri="{BB962C8B-B14F-4D97-AF65-F5344CB8AC3E}">
        <p14:creationId xmlns:p14="http://schemas.microsoft.com/office/powerpoint/2010/main" val="293913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143000"/>
            <a:ext cx="11154300" cy="4680000"/>
          </a:xfrm>
        </p:spPr>
        <p:txBody>
          <a:bodyPr/>
          <a:lstStyle/>
          <a:p>
            <a:r>
              <a:rPr lang="en-GB" dirty="0"/>
              <a:t>CPU design is about making a single thread run as fast as possible:</a:t>
            </a:r>
          </a:p>
          <a:p>
            <a:pPr lvl="1"/>
            <a:r>
              <a:rPr lang="en-GB" dirty="0"/>
              <a:t>Pipeline stalls and memory access latency are expensive.</a:t>
            </a:r>
          </a:p>
          <a:p>
            <a:pPr lvl="1"/>
            <a:r>
              <a:rPr lang="en-GB" dirty="0"/>
              <a:t>Increased logic complexity to reduce probability/cost of stalls</a:t>
            </a:r>
          </a:p>
          <a:p>
            <a:pPr lvl="1"/>
            <a:r>
              <a:rPr lang="en-GB" dirty="0"/>
              <a:t>Use of large cache memories to avoid memory misses</a:t>
            </a:r>
          </a:p>
          <a:p>
            <a:r>
              <a:rPr lang="en-GB" dirty="0"/>
              <a:t>GPU design is about maximizing computation throughput:</a:t>
            </a:r>
          </a:p>
          <a:p>
            <a:pPr lvl="1"/>
            <a:r>
              <a:rPr lang="en-GB" dirty="0"/>
              <a:t>Individual thread latency not considered important</a:t>
            </a:r>
          </a:p>
          <a:p>
            <a:pPr lvl="1"/>
            <a:r>
              <a:rPr lang="en-GB" dirty="0"/>
              <a:t>Highly parallelizable problem solving</a:t>
            </a:r>
          </a:p>
          <a:p>
            <a:pPr lvl="2"/>
            <a:r>
              <a:rPr lang="en-GB" dirty="0"/>
              <a:t>Single Instruction Multiple Data </a:t>
            </a:r>
          </a:p>
          <a:p>
            <a:pPr lvl="2"/>
            <a:r>
              <a:rPr lang="en-GB" dirty="0"/>
              <a:t>Single Program Multiple Data </a:t>
            </a:r>
          </a:p>
          <a:p>
            <a:r>
              <a:rPr lang="en-GB" dirty="0"/>
              <a:t>Stream processing</a:t>
            </a:r>
          </a:p>
          <a:p>
            <a:pPr lvl="1"/>
            <a:r>
              <a:rPr lang="en-GB" dirty="0"/>
              <a:t>Read-only inputs and write-only outputs</a:t>
            </a:r>
          </a:p>
          <a:p>
            <a:pPr lvl="1"/>
            <a:r>
              <a:rPr lang="en-GB" dirty="0"/>
              <a:t>Each stream task is computationally independent.</a:t>
            </a:r>
          </a:p>
          <a:p>
            <a:endParaRPr lang="en-GB" dirty="0"/>
          </a:p>
        </p:txBody>
      </p:sp>
      <p:sp>
        <p:nvSpPr>
          <p:cNvPr id="4" name="Title 3"/>
          <p:cNvSpPr>
            <a:spLocks noGrp="1"/>
          </p:cNvSpPr>
          <p:nvPr>
            <p:ph type="title"/>
          </p:nvPr>
        </p:nvSpPr>
        <p:spPr/>
        <p:txBody>
          <a:bodyPr>
            <a:normAutofit/>
          </a:bodyPr>
          <a:lstStyle/>
          <a:p>
            <a:r>
              <a:rPr lang="en-GB" dirty="0"/>
              <a:t>GPU Architecture Design Principles</a:t>
            </a:r>
            <a:r>
              <a:rPr lang="en-GB"/>
              <a:t>: Overview</a:t>
            </a:r>
            <a:endParaRPr lang="en-GB" dirty="0"/>
          </a:p>
        </p:txBody>
      </p:sp>
    </p:spTree>
    <p:extLst>
      <p:ext uri="{BB962C8B-B14F-4D97-AF65-F5344CB8AC3E}">
        <p14:creationId xmlns:p14="http://schemas.microsoft.com/office/powerpoint/2010/main" val="3594869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sz="half" idx="1"/>
          </p:nvPr>
        </p:nvSpPr>
        <p:spPr>
          <a:xfrm>
            <a:off x="457200" y="1143000"/>
            <a:ext cx="11154300" cy="4680000"/>
          </a:xfrm>
        </p:spPr>
        <p:txBody>
          <a:bodyPr/>
          <a:lstStyle/>
          <a:p>
            <a:r>
              <a:rPr lang="en-GB" dirty="0"/>
              <a:t>Design optimized for overall throughput</a:t>
            </a:r>
            <a:endParaRPr lang="en-GB" sz="1400" dirty="0"/>
          </a:p>
          <a:p>
            <a:r>
              <a:rPr lang="en-GB" dirty="0"/>
              <a:t>Power-efficient system</a:t>
            </a:r>
          </a:p>
          <a:p>
            <a:pPr lvl="1"/>
            <a:r>
              <a:rPr lang="en-GB" dirty="0"/>
              <a:t>A number of relatively simple programmable cores</a:t>
            </a:r>
          </a:p>
          <a:p>
            <a:pPr lvl="1"/>
            <a:r>
              <a:rPr lang="en-GB" dirty="0"/>
              <a:t>Supporting fixed-function hardware for </a:t>
            </a:r>
            <a:r>
              <a:rPr lang="en-GB"/>
              <a:t>some graphic tasks</a:t>
            </a:r>
            <a:endParaRPr lang="en-GB" sz="1400" dirty="0"/>
          </a:p>
          <a:p>
            <a:r>
              <a:rPr lang="en-GB" dirty="0"/>
              <a:t>Instruction stream sharing </a:t>
            </a:r>
            <a:r>
              <a:rPr lang="en-GB"/>
              <a:t>increases efficiency </a:t>
            </a:r>
            <a:r>
              <a:rPr lang="en-GB" dirty="0"/>
              <a:t>due to the Single Program Multiple Data model</a:t>
            </a:r>
            <a:endParaRPr lang="en-GB" sz="1400" dirty="0"/>
          </a:p>
          <a:p>
            <a:r>
              <a:rPr lang="en-GB" dirty="0"/>
              <a:t>Use computation to hide memory and pipeline latency</a:t>
            </a:r>
            <a:endParaRPr lang="en-GB" sz="1400" dirty="0"/>
          </a:p>
          <a:p>
            <a:r>
              <a:rPr lang="en-GB" dirty="0"/>
              <a:t>Use wide and fast bandwidth-optimized memory systems</a:t>
            </a:r>
          </a:p>
          <a:p>
            <a:pPr lvl="1"/>
            <a:r>
              <a:rPr lang="en-GB" dirty="0"/>
              <a:t>Modern desktop CPU consumes ~25GB/s</a:t>
            </a:r>
          </a:p>
          <a:p>
            <a:pPr lvl="1"/>
            <a:r>
              <a:rPr lang="en-GB" dirty="0"/>
              <a:t>Modern desktop GPU consumed ~200GB/s</a:t>
            </a:r>
            <a:endParaRPr lang="en-GB" sz="1400" dirty="0"/>
          </a:p>
          <a:p>
            <a:r>
              <a:rPr lang="en-GB" dirty="0"/>
              <a:t>Scalability provided by adding more instances of processing units</a:t>
            </a:r>
          </a:p>
          <a:p>
            <a:pPr>
              <a:buFont typeface="Wingdings" pitchFamily="2" charset="2"/>
              <a:buNone/>
            </a:pPr>
            <a:endParaRPr lang="en-GB" dirty="0"/>
          </a:p>
          <a:p>
            <a:endParaRPr lang="en-GB" dirty="0"/>
          </a:p>
        </p:txBody>
      </p:sp>
      <p:sp>
        <p:nvSpPr>
          <p:cNvPr id="6146" name="Title 1"/>
          <p:cNvSpPr>
            <a:spLocks noGrp="1"/>
          </p:cNvSpPr>
          <p:nvPr>
            <p:ph type="title"/>
          </p:nvPr>
        </p:nvSpPr>
        <p:spPr/>
        <p:txBody>
          <a:bodyPr>
            <a:normAutofit/>
          </a:bodyPr>
          <a:lstStyle/>
          <a:p>
            <a:r>
              <a:rPr lang="en-GB" dirty="0"/>
              <a:t>GPU Design Principles</a:t>
            </a:r>
          </a:p>
        </p:txBody>
      </p:sp>
    </p:spTree>
    <p:extLst>
      <p:ext uri="{BB962C8B-B14F-4D97-AF65-F5344CB8AC3E}">
        <p14:creationId xmlns:p14="http://schemas.microsoft.com/office/powerpoint/2010/main" val="292803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3440" y="1844780"/>
            <a:ext cx="8209140" cy="374452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290" name="Title 1"/>
          <p:cNvSpPr>
            <a:spLocks noGrp="1"/>
          </p:cNvSpPr>
          <p:nvPr>
            <p:ph type="title"/>
          </p:nvPr>
        </p:nvSpPr>
        <p:spPr/>
        <p:txBody>
          <a:bodyPr>
            <a:normAutofit/>
          </a:bodyPr>
          <a:lstStyle/>
          <a:p>
            <a:r>
              <a:rPr lang="en-GB" dirty="0"/>
              <a:t>CPU-style Processing Core</a:t>
            </a:r>
          </a:p>
        </p:txBody>
      </p:sp>
      <p:sp>
        <p:nvSpPr>
          <p:cNvPr id="2" name="Rectangle 1"/>
          <p:cNvSpPr/>
          <p:nvPr/>
        </p:nvSpPr>
        <p:spPr>
          <a:xfrm>
            <a:off x="2207460" y="1988800"/>
            <a:ext cx="2160300" cy="7201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Fetch/Decode</a:t>
            </a:r>
          </a:p>
        </p:txBody>
      </p:sp>
      <p:sp>
        <p:nvSpPr>
          <p:cNvPr id="5" name="Rectangle 4"/>
          <p:cNvSpPr/>
          <p:nvPr/>
        </p:nvSpPr>
        <p:spPr>
          <a:xfrm>
            <a:off x="2207460" y="2924930"/>
            <a:ext cx="2160300" cy="7201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ALU</a:t>
            </a:r>
          </a:p>
        </p:txBody>
      </p:sp>
      <p:sp>
        <p:nvSpPr>
          <p:cNvPr id="6" name="Rectangle 5"/>
          <p:cNvSpPr/>
          <p:nvPr/>
        </p:nvSpPr>
        <p:spPr>
          <a:xfrm>
            <a:off x="2207460" y="3933070"/>
            <a:ext cx="2160300" cy="15122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r>
              <a:rPr lang="en-GB" dirty="0"/>
              <a:t>Execution Context</a:t>
            </a:r>
          </a:p>
        </p:txBody>
      </p:sp>
      <p:sp>
        <p:nvSpPr>
          <p:cNvPr id="7" name="Rectangle 6"/>
          <p:cNvSpPr/>
          <p:nvPr/>
        </p:nvSpPr>
        <p:spPr>
          <a:xfrm>
            <a:off x="4799820" y="1988800"/>
            <a:ext cx="5328740" cy="57608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Out-of-Order Execution </a:t>
            </a:r>
            <a:r>
              <a:rPr lang="en-GB" dirty="0"/>
              <a:t>Control Logic</a:t>
            </a:r>
          </a:p>
        </p:txBody>
      </p:sp>
      <p:sp>
        <p:nvSpPr>
          <p:cNvPr id="8" name="Rectangle 7"/>
          <p:cNvSpPr/>
          <p:nvPr/>
        </p:nvSpPr>
        <p:spPr>
          <a:xfrm>
            <a:off x="4799820" y="2708900"/>
            <a:ext cx="5328740" cy="57608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Accurate Branch Predictor</a:t>
            </a:r>
          </a:p>
        </p:txBody>
      </p:sp>
      <p:sp>
        <p:nvSpPr>
          <p:cNvPr id="9" name="Rectangle 8"/>
          <p:cNvSpPr/>
          <p:nvPr/>
        </p:nvSpPr>
        <p:spPr>
          <a:xfrm>
            <a:off x="4799820" y="3429000"/>
            <a:ext cx="5328740" cy="57608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Memory Prefetch</a:t>
            </a:r>
          </a:p>
        </p:txBody>
      </p:sp>
      <p:sp>
        <p:nvSpPr>
          <p:cNvPr id="10" name="Rectangle 9"/>
          <p:cNvSpPr/>
          <p:nvPr/>
        </p:nvSpPr>
        <p:spPr>
          <a:xfrm>
            <a:off x="4799820" y="4149100"/>
            <a:ext cx="5328740" cy="129618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Large Data Cache</a:t>
            </a:r>
          </a:p>
        </p:txBody>
      </p:sp>
      <p:sp>
        <p:nvSpPr>
          <p:cNvPr id="4" name="Rectangle 3"/>
          <p:cNvSpPr/>
          <p:nvPr/>
        </p:nvSpPr>
        <p:spPr>
          <a:xfrm>
            <a:off x="2423490" y="4365130"/>
            <a:ext cx="1728240" cy="21603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p:cNvSpPr/>
          <p:nvPr/>
        </p:nvSpPr>
        <p:spPr>
          <a:xfrm>
            <a:off x="2423490" y="4581160"/>
            <a:ext cx="1728240" cy="21603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13"/>
          <p:cNvSpPr/>
          <p:nvPr/>
        </p:nvSpPr>
        <p:spPr>
          <a:xfrm>
            <a:off x="2423490" y="4797190"/>
            <a:ext cx="1728240" cy="21603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14"/>
          <p:cNvSpPr/>
          <p:nvPr/>
        </p:nvSpPr>
        <p:spPr>
          <a:xfrm>
            <a:off x="2423490" y="5013220"/>
            <a:ext cx="1728240" cy="21603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12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648201" y="1075437"/>
            <a:ext cx="6096000" cy="4707126"/>
          </a:xfrm>
        </p:spPr>
        <p:txBody>
          <a:bodyPr/>
          <a:lstStyle/>
          <a:p>
            <a:pPr lvl="0">
              <a:defRPr/>
            </a:pPr>
            <a:r>
              <a:rPr lang="en-GB" dirty="0"/>
              <a:t>Step one</a:t>
            </a:r>
          </a:p>
          <a:p>
            <a:pPr lvl="1">
              <a:defRPr/>
            </a:pPr>
            <a:r>
              <a:rPr lang="en-GB" dirty="0"/>
              <a:t>Remove any logic that is only there to accelerate</a:t>
            </a:r>
            <a:br>
              <a:rPr lang="en-GB" dirty="0"/>
            </a:br>
            <a:r>
              <a:rPr lang="en-GB" dirty="0"/>
              <a:t>a single thread.</a:t>
            </a:r>
          </a:p>
          <a:p>
            <a:pPr>
              <a:defRPr/>
            </a:pPr>
            <a:r>
              <a:rPr lang="en-GB" dirty="0"/>
              <a:t>Result</a:t>
            </a:r>
          </a:p>
          <a:p>
            <a:pPr lvl="1">
              <a:defRPr/>
            </a:pPr>
            <a:r>
              <a:rPr lang="en-GB" dirty="0"/>
              <a:t>Simpler hardware design</a:t>
            </a:r>
          </a:p>
          <a:p>
            <a:pPr lvl="1">
              <a:defRPr/>
            </a:pPr>
            <a:r>
              <a:rPr lang="en-GB" dirty="0"/>
              <a:t>Smaller hardware design</a:t>
            </a:r>
          </a:p>
          <a:p>
            <a:pPr lvl="1">
              <a:defRPr/>
            </a:pPr>
            <a:r>
              <a:rPr lang="en-GB" dirty="0"/>
              <a:t>More power-efficient hardware</a:t>
            </a:r>
          </a:p>
          <a:p>
            <a:pPr>
              <a:defRPr/>
            </a:pPr>
            <a:r>
              <a:rPr lang="en-GB" dirty="0"/>
              <a:t>Downside</a:t>
            </a:r>
          </a:p>
          <a:p>
            <a:pPr lvl="1">
              <a:defRPr/>
            </a:pPr>
            <a:r>
              <a:rPr lang="en-GB" dirty="0"/>
              <a:t>Branch stalls</a:t>
            </a:r>
          </a:p>
          <a:p>
            <a:pPr lvl="1">
              <a:defRPr/>
            </a:pPr>
            <a:r>
              <a:rPr lang="en-GB" dirty="0"/>
              <a:t>Memory misses</a:t>
            </a:r>
          </a:p>
          <a:p>
            <a:pPr lvl="1">
              <a:defRPr/>
            </a:pPr>
            <a:r>
              <a:rPr lang="en-GB" dirty="0"/>
              <a:t>High memory bandwidth if scaled up by adding more units</a:t>
            </a:r>
          </a:p>
          <a:p>
            <a:pPr lvl="0">
              <a:defRPr/>
            </a:pPr>
            <a:endParaRPr lang="en-GB" sz="1400" dirty="0"/>
          </a:p>
        </p:txBody>
      </p:sp>
      <p:sp>
        <p:nvSpPr>
          <p:cNvPr id="13314" name="Title 1"/>
          <p:cNvSpPr>
            <a:spLocks noGrp="1"/>
          </p:cNvSpPr>
          <p:nvPr>
            <p:ph type="title"/>
          </p:nvPr>
        </p:nvSpPr>
        <p:spPr/>
        <p:txBody>
          <a:bodyPr>
            <a:normAutofit/>
          </a:bodyPr>
          <a:lstStyle/>
          <a:p>
            <a:r>
              <a:rPr lang="en-GB" dirty="0"/>
              <a:t>Remove Excess Logic</a:t>
            </a:r>
          </a:p>
        </p:txBody>
      </p:sp>
      <p:grpSp>
        <p:nvGrpSpPr>
          <p:cNvPr id="2" name="Group 1"/>
          <p:cNvGrpSpPr/>
          <p:nvPr/>
        </p:nvGrpSpPr>
        <p:grpSpPr>
          <a:xfrm>
            <a:off x="1343340" y="1556740"/>
            <a:ext cx="2448340" cy="4185862"/>
            <a:chOff x="1340959" y="1772770"/>
            <a:chExt cx="2448340" cy="4185862"/>
          </a:xfrm>
        </p:grpSpPr>
        <p:sp>
          <p:nvSpPr>
            <p:cNvPr id="7" name="TextBox 6"/>
            <p:cNvSpPr txBox="1"/>
            <p:nvPr/>
          </p:nvSpPr>
          <p:spPr>
            <a:xfrm>
              <a:off x="1340959" y="5589300"/>
              <a:ext cx="2448340" cy="369332"/>
            </a:xfrm>
            <a:prstGeom prst="rect">
              <a:avLst/>
            </a:prstGeom>
            <a:noFill/>
          </p:spPr>
          <p:txBody>
            <a:bodyPr wrap="square" rtlCol="0">
              <a:spAutoFit/>
            </a:bodyPr>
            <a:lstStyle/>
            <a:p>
              <a:pPr algn="l"/>
              <a:r>
                <a:rPr lang="en-GB" b="1" dirty="0">
                  <a:solidFill>
                    <a:schemeClr val="tx1">
                      <a:lumMod val="75000"/>
                      <a:lumOff val="25000"/>
                    </a:schemeClr>
                  </a:solidFill>
                  <a:latin typeface="+mj-lt"/>
                </a:rPr>
                <a:t>1 thread running</a:t>
              </a:r>
            </a:p>
          </p:txBody>
        </p:sp>
        <p:sp>
          <p:nvSpPr>
            <p:cNvPr id="8" name="Rectangle 7"/>
            <p:cNvSpPr/>
            <p:nvPr/>
          </p:nvSpPr>
          <p:spPr>
            <a:xfrm>
              <a:off x="1340959" y="1772770"/>
              <a:ext cx="2448340" cy="374452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p:cNvSpPr/>
            <p:nvPr/>
          </p:nvSpPr>
          <p:spPr>
            <a:xfrm>
              <a:off x="1484979" y="1916790"/>
              <a:ext cx="2160300" cy="7201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Fetch/Decode</a:t>
              </a:r>
            </a:p>
          </p:txBody>
        </p:sp>
        <p:sp>
          <p:nvSpPr>
            <p:cNvPr id="10" name="Rectangle 9"/>
            <p:cNvSpPr/>
            <p:nvPr/>
          </p:nvSpPr>
          <p:spPr>
            <a:xfrm>
              <a:off x="1484979" y="2852920"/>
              <a:ext cx="2160300" cy="7201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ALU</a:t>
              </a:r>
            </a:p>
          </p:txBody>
        </p:sp>
        <p:sp>
          <p:nvSpPr>
            <p:cNvPr id="11" name="Rectangle 10"/>
            <p:cNvSpPr/>
            <p:nvPr/>
          </p:nvSpPr>
          <p:spPr>
            <a:xfrm>
              <a:off x="1484979" y="3861060"/>
              <a:ext cx="2160300" cy="15122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r>
                <a:rPr lang="en-GB" dirty="0"/>
                <a:t>Execution Context</a:t>
              </a:r>
            </a:p>
          </p:txBody>
        </p:sp>
        <p:sp>
          <p:nvSpPr>
            <p:cNvPr id="12" name="Rectangle 11"/>
            <p:cNvSpPr/>
            <p:nvPr/>
          </p:nvSpPr>
          <p:spPr>
            <a:xfrm>
              <a:off x="1701009" y="4293120"/>
              <a:ext cx="1728240" cy="21603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p:cNvSpPr/>
            <p:nvPr/>
          </p:nvSpPr>
          <p:spPr>
            <a:xfrm>
              <a:off x="1701009" y="4509150"/>
              <a:ext cx="1728240" cy="21603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13"/>
            <p:cNvSpPr/>
            <p:nvPr/>
          </p:nvSpPr>
          <p:spPr>
            <a:xfrm>
              <a:off x="1701009" y="4725180"/>
              <a:ext cx="1728240" cy="21603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14"/>
            <p:cNvSpPr/>
            <p:nvPr/>
          </p:nvSpPr>
          <p:spPr>
            <a:xfrm>
              <a:off x="1701009" y="4941210"/>
              <a:ext cx="1728240" cy="21603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152970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648201" y="969635"/>
            <a:ext cx="6982821" cy="4680000"/>
          </a:xfrm>
        </p:spPr>
        <p:txBody>
          <a:bodyPr/>
          <a:lstStyle/>
          <a:p>
            <a:pPr lvl="0">
              <a:defRPr/>
            </a:pPr>
            <a:r>
              <a:rPr lang="en-GB" dirty="0"/>
              <a:t>Step two</a:t>
            </a:r>
          </a:p>
          <a:p>
            <a:pPr lvl="1">
              <a:defRPr/>
            </a:pPr>
            <a:r>
              <a:rPr lang="en-GB" dirty="0"/>
              <a:t>Introduce a long barrel pipeline</a:t>
            </a:r>
          </a:p>
          <a:p>
            <a:pPr lvl="1">
              <a:defRPr/>
            </a:pPr>
            <a:r>
              <a:rPr lang="en-GB" dirty="0"/>
              <a:t>Serial execution of 128 different threads</a:t>
            </a:r>
          </a:p>
          <a:p>
            <a:pPr lvl="1">
              <a:defRPr/>
            </a:pPr>
            <a:r>
              <a:rPr lang="en-GB" dirty="0"/>
              <a:t>One thread can complete per cycle</a:t>
            </a:r>
            <a:endParaRPr lang="en-GB" sz="1600" dirty="0"/>
          </a:p>
          <a:p>
            <a:pPr>
              <a:defRPr/>
            </a:pPr>
            <a:r>
              <a:rPr lang="en-GB" dirty="0"/>
              <a:t>Result</a:t>
            </a:r>
          </a:p>
          <a:p>
            <a:pPr lvl="1">
              <a:defRPr/>
            </a:pPr>
            <a:r>
              <a:rPr lang="en-GB" dirty="0"/>
              <a:t>Can hide memory access latency</a:t>
            </a:r>
          </a:p>
          <a:p>
            <a:pPr lvl="1">
              <a:defRPr/>
            </a:pPr>
            <a:r>
              <a:rPr lang="en-GB" dirty="0"/>
              <a:t>Maximizes utilization of ALUs</a:t>
            </a:r>
          </a:p>
          <a:p>
            <a:pPr lvl="1">
              <a:defRPr/>
            </a:pPr>
            <a:r>
              <a:rPr lang="en-GB" dirty="0"/>
              <a:t>By design issue-related shader programs</a:t>
            </a:r>
          </a:p>
          <a:p>
            <a:pPr lvl="2">
              <a:defRPr/>
            </a:pPr>
            <a:r>
              <a:rPr lang="en-GB" dirty="0"/>
              <a:t>Shared instruction fetch</a:t>
            </a:r>
          </a:p>
          <a:p>
            <a:pPr lvl="2">
              <a:defRPr/>
            </a:pPr>
            <a:r>
              <a:rPr lang="en-GB" dirty="0"/>
              <a:t>Adjacent texture data cached</a:t>
            </a:r>
          </a:p>
          <a:p>
            <a:pPr lvl="2">
              <a:defRPr/>
            </a:pPr>
            <a:r>
              <a:rPr lang="en-GB" dirty="0"/>
              <a:t>Reduced memory bandwidth</a:t>
            </a:r>
            <a:endParaRPr lang="en-GB" sz="1600" dirty="0"/>
          </a:p>
          <a:p>
            <a:pPr>
              <a:defRPr/>
            </a:pPr>
            <a:r>
              <a:rPr lang="en-GB" dirty="0"/>
              <a:t>Downside</a:t>
            </a:r>
          </a:p>
          <a:p>
            <a:pPr lvl="1">
              <a:defRPr/>
            </a:pPr>
            <a:r>
              <a:rPr lang="en-GB" dirty="0"/>
              <a:t>Branch stalls</a:t>
            </a:r>
          </a:p>
          <a:p>
            <a:pPr>
              <a:defRPr/>
            </a:pPr>
            <a:endParaRPr lang="en-GB" dirty="0"/>
          </a:p>
          <a:p>
            <a:pPr lvl="0">
              <a:defRPr/>
            </a:pPr>
            <a:endParaRPr lang="en-GB" sz="1400" dirty="0"/>
          </a:p>
        </p:txBody>
      </p:sp>
      <p:sp>
        <p:nvSpPr>
          <p:cNvPr id="13314" name="Title 1"/>
          <p:cNvSpPr>
            <a:spLocks noGrp="1"/>
          </p:cNvSpPr>
          <p:nvPr>
            <p:ph type="title"/>
          </p:nvPr>
        </p:nvSpPr>
        <p:spPr/>
        <p:txBody>
          <a:bodyPr>
            <a:normAutofit/>
          </a:bodyPr>
          <a:lstStyle/>
          <a:p>
            <a:r>
              <a:rPr lang="en-GB" dirty="0"/>
              <a:t>Lengthen the Pipe</a:t>
            </a:r>
          </a:p>
        </p:txBody>
      </p:sp>
      <p:grpSp>
        <p:nvGrpSpPr>
          <p:cNvPr id="13313" name="Group 13312"/>
          <p:cNvGrpSpPr/>
          <p:nvPr/>
        </p:nvGrpSpPr>
        <p:grpSpPr>
          <a:xfrm>
            <a:off x="1271330" y="1556741"/>
            <a:ext cx="2520350" cy="4334125"/>
            <a:chOff x="1268949" y="1772770"/>
            <a:chExt cx="2520350" cy="4334125"/>
          </a:xfrm>
        </p:grpSpPr>
        <p:sp>
          <p:nvSpPr>
            <p:cNvPr id="8" name="TextBox 7"/>
            <p:cNvSpPr txBox="1"/>
            <p:nvPr/>
          </p:nvSpPr>
          <p:spPr>
            <a:xfrm>
              <a:off x="1340959" y="5599064"/>
              <a:ext cx="2448340" cy="507831"/>
            </a:xfrm>
            <a:prstGeom prst="rect">
              <a:avLst/>
            </a:prstGeom>
            <a:noFill/>
          </p:spPr>
          <p:txBody>
            <a:bodyPr wrap="square" rtlCol="0">
              <a:spAutoFit/>
            </a:bodyPr>
            <a:lstStyle/>
            <a:p>
              <a:pPr algn="l"/>
              <a:r>
                <a:rPr lang="en-GB" b="1" dirty="0">
                  <a:solidFill>
                    <a:schemeClr val="tx1">
                      <a:lumMod val="75000"/>
                      <a:lumOff val="25000"/>
                    </a:schemeClr>
                  </a:solidFill>
                  <a:latin typeface="+mj-lt"/>
                </a:rPr>
                <a:t>128 threads running</a:t>
              </a:r>
              <a:br>
                <a:rPr lang="en-GB" b="1" dirty="0">
                  <a:solidFill>
                    <a:schemeClr val="tx1">
                      <a:lumMod val="75000"/>
                      <a:lumOff val="25000"/>
                    </a:schemeClr>
                  </a:solidFill>
                  <a:latin typeface="+mj-lt"/>
                </a:rPr>
              </a:br>
              <a:r>
                <a:rPr lang="en-GB" sz="900" b="1" dirty="0">
                  <a:solidFill>
                    <a:schemeClr val="tx1">
                      <a:lumMod val="75000"/>
                      <a:lumOff val="25000"/>
                    </a:schemeClr>
                  </a:solidFill>
                  <a:latin typeface="+mj-lt"/>
                </a:rPr>
                <a:t>[only 8 shown]</a:t>
              </a:r>
            </a:p>
          </p:txBody>
        </p:sp>
        <p:sp>
          <p:nvSpPr>
            <p:cNvPr id="9" name="Rectangle 8"/>
            <p:cNvSpPr/>
            <p:nvPr/>
          </p:nvSpPr>
          <p:spPr>
            <a:xfrm>
              <a:off x="1268949" y="1772770"/>
              <a:ext cx="2520350" cy="374452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p:cNvSpPr/>
            <p:nvPr/>
          </p:nvSpPr>
          <p:spPr>
            <a:xfrm>
              <a:off x="1412969" y="1916790"/>
              <a:ext cx="2232310" cy="50407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Fetch/Decode</a:t>
              </a:r>
            </a:p>
          </p:txBody>
        </p:sp>
        <p:sp>
          <p:nvSpPr>
            <p:cNvPr id="11" name="Rectangle 10"/>
            <p:cNvSpPr/>
            <p:nvPr/>
          </p:nvSpPr>
          <p:spPr>
            <a:xfrm>
              <a:off x="1412969" y="2564880"/>
              <a:ext cx="504070" cy="4320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12" name="Rectangle 11"/>
            <p:cNvSpPr/>
            <p:nvPr/>
          </p:nvSpPr>
          <p:spPr>
            <a:xfrm>
              <a:off x="1412969" y="3645030"/>
              <a:ext cx="2232310" cy="17282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19" name="Rectangle 18"/>
            <p:cNvSpPr/>
            <p:nvPr/>
          </p:nvSpPr>
          <p:spPr>
            <a:xfrm>
              <a:off x="1989049" y="2564880"/>
              <a:ext cx="504070" cy="4320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20" name="Rectangle 19"/>
            <p:cNvSpPr/>
            <p:nvPr/>
          </p:nvSpPr>
          <p:spPr>
            <a:xfrm>
              <a:off x="2565129" y="2564880"/>
              <a:ext cx="504070" cy="4320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21" name="Rectangle 20"/>
            <p:cNvSpPr/>
            <p:nvPr/>
          </p:nvSpPr>
          <p:spPr>
            <a:xfrm>
              <a:off x="3141209" y="2564880"/>
              <a:ext cx="504070" cy="4320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22" name="Rectangle 21"/>
            <p:cNvSpPr/>
            <p:nvPr/>
          </p:nvSpPr>
          <p:spPr>
            <a:xfrm>
              <a:off x="1412969" y="3068950"/>
              <a:ext cx="504070" cy="4320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23" name="Rectangle 22"/>
            <p:cNvSpPr/>
            <p:nvPr/>
          </p:nvSpPr>
          <p:spPr>
            <a:xfrm>
              <a:off x="1989049" y="3068950"/>
              <a:ext cx="504070" cy="4320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24" name="Rectangle 23"/>
            <p:cNvSpPr/>
            <p:nvPr/>
          </p:nvSpPr>
          <p:spPr>
            <a:xfrm>
              <a:off x="2565129" y="3068950"/>
              <a:ext cx="504070" cy="4320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25" name="Rectangle 24"/>
            <p:cNvSpPr/>
            <p:nvPr/>
          </p:nvSpPr>
          <p:spPr>
            <a:xfrm>
              <a:off x="3141209" y="3068950"/>
              <a:ext cx="504070" cy="4320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grpSp>
          <p:nvGrpSpPr>
            <p:cNvPr id="35" name="Group 34"/>
            <p:cNvGrpSpPr/>
            <p:nvPr/>
          </p:nvGrpSpPr>
          <p:grpSpPr>
            <a:xfrm>
              <a:off x="1470559" y="3717040"/>
              <a:ext cx="432060" cy="432060"/>
              <a:chOff x="3414829" y="3645030"/>
              <a:chExt cx="432060" cy="432060"/>
            </a:xfrm>
          </p:grpSpPr>
          <p:sp>
            <p:nvSpPr>
              <p:cNvPr id="36" name="Rectangle 35"/>
              <p:cNvSpPr/>
              <p:nvPr/>
            </p:nvSpPr>
            <p:spPr>
              <a:xfrm>
                <a:off x="3414829" y="3645030"/>
                <a:ext cx="432060" cy="432060"/>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37" name="Rectangle 36"/>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38" name="Rectangle 37"/>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39" name="Rectangle 38"/>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40" name="Rectangle 39"/>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53" name="Group 52"/>
            <p:cNvGrpSpPr/>
            <p:nvPr/>
          </p:nvGrpSpPr>
          <p:grpSpPr>
            <a:xfrm>
              <a:off x="2043807" y="3717040"/>
              <a:ext cx="432060" cy="432060"/>
              <a:chOff x="3429249" y="3645030"/>
              <a:chExt cx="432060" cy="432060"/>
            </a:xfrm>
          </p:grpSpPr>
          <p:sp>
            <p:nvSpPr>
              <p:cNvPr id="54" name="Rectangle 53"/>
              <p:cNvSpPr/>
              <p:nvPr/>
            </p:nvSpPr>
            <p:spPr>
              <a:xfrm>
                <a:off x="3429249" y="3645030"/>
                <a:ext cx="432060" cy="432060"/>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55" name="Rectangle 54"/>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Rectangle 55"/>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7" name="Rectangle 56"/>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Rectangle 57"/>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59" name="Group 58"/>
            <p:cNvGrpSpPr/>
            <p:nvPr/>
          </p:nvGrpSpPr>
          <p:grpSpPr>
            <a:xfrm>
              <a:off x="2599633" y="3717040"/>
              <a:ext cx="432060" cy="432060"/>
              <a:chOff x="3429249" y="3645030"/>
              <a:chExt cx="432060" cy="432060"/>
            </a:xfrm>
          </p:grpSpPr>
          <p:sp>
            <p:nvSpPr>
              <p:cNvPr id="60" name="Rectangle 59"/>
              <p:cNvSpPr/>
              <p:nvPr/>
            </p:nvSpPr>
            <p:spPr>
              <a:xfrm>
                <a:off x="3429249" y="3645030"/>
                <a:ext cx="432060" cy="432060"/>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61" name="Rectangle 60"/>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62" name="Rectangle 61"/>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63" name="Rectangle 62"/>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64" name="Rectangle 63"/>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65" name="Group 64"/>
            <p:cNvGrpSpPr/>
            <p:nvPr/>
          </p:nvGrpSpPr>
          <p:grpSpPr>
            <a:xfrm>
              <a:off x="3141209" y="3717040"/>
              <a:ext cx="432060" cy="432060"/>
              <a:chOff x="3429249" y="3645030"/>
              <a:chExt cx="432060" cy="432060"/>
            </a:xfrm>
          </p:grpSpPr>
          <p:sp>
            <p:nvSpPr>
              <p:cNvPr id="66" name="Rectangle 65"/>
              <p:cNvSpPr/>
              <p:nvPr/>
            </p:nvSpPr>
            <p:spPr>
              <a:xfrm>
                <a:off x="3429249" y="3645030"/>
                <a:ext cx="432060" cy="432060"/>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67" name="Rectangle 66"/>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8" name="Rectangle 67"/>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 name="Rectangle 68"/>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0" name="Rectangle 69"/>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71" name="Group 70"/>
            <p:cNvGrpSpPr/>
            <p:nvPr/>
          </p:nvGrpSpPr>
          <p:grpSpPr>
            <a:xfrm>
              <a:off x="1484979" y="4264240"/>
              <a:ext cx="432060" cy="432060"/>
              <a:chOff x="3429249" y="3645030"/>
              <a:chExt cx="432060" cy="432060"/>
            </a:xfrm>
          </p:grpSpPr>
          <p:sp>
            <p:nvSpPr>
              <p:cNvPr id="72" name="Rectangle 71"/>
              <p:cNvSpPr/>
              <p:nvPr/>
            </p:nvSpPr>
            <p:spPr>
              <a:xfrm>
                <a:off x="3429249" y="3645030"/>
                <a:ext cx="432060" cy="432060"/>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73" name="Rectangle 72"/>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4" name="Rectangle 73"/>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5" name="Rectangle 74"/>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6" name="Rectangle 75"/>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77" name="Group 76"/>
            <p:cNvGrpSpPr/>
            <p:nvPr/>
          </p:nvGrpSpPr>
          <p:grpSpPr>
            <a:xfrm>
              <a:off x="2043807" y="4264240"/>
              <a:ext cx="432060" cy="432060"/>
              <a:chOff x="3429249" y="3645030"/>
              <a:chExt cx="432060" cy="432060"/>
            </a:xfrm>
          </p:grpSpPr>
          <p:sp>
            <p:nvSpPr>
              <p:cNvPr id="78" name="Rectangle 77"/>
              <p:cNvSpPr/>
              <p:nvPr/>
            </p:nvSpPr>
            <p:spPr>
              <a:xfrm>
                <a:off x="3429249" y="3645030"/>
                <a:ext cx="432060" cy="432060"/>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79" name="Rectangle 78"/>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0" name="Rectangle 79"/>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1" name="Rectangle 80"/>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2" name="Rectangle 81"/>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83" name="Group 82"/>
            <p:cNvGrpSpPr/>
            <p:nvPr/>
          </p:nvGrpSpPr>
          <p:grpSpPr>
            <a:xfrm>
              <a:off x="2599633" y="4264240"/>
              <a:ext cx="432060" cy="432060"/>
              <a:chOff x="3429249" y="3645030"/>
              <a:chExt cx="432060" cy="432060"/>
            </a:xfrm>
          </p:grpSpPr>
          <p:sp>
            <p:nvSpPr>
              <p:cNvPr id="84" name="Rectangle 83"/>
              <p:cNvSpPr/>
              <p:nvPr/>
            </p:nvSpPr>
            <p:spPr>
              <a:xfrm>
                <a:off x="3429249" y="3645030"/>
                <a:ext cx="432060" cy="432060"/>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85" name="Rectangle 84"/>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6" name="Rectangle 85"/>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7" name="Rectangle 86"/>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8" name="Rectangle 87"/>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89" name="Group 88"/>
            <p:cNvGrpSpPr/>
            <p:nvPr/>
          </p:nvGrpSpPr>
          <p:grpSpPr>
            <a:xfrm>
              <a:off x="3141209" y="4264240"/>
              <a:ext cx="432060" cy="432060"/>
              <a:chOff x="3429249" y="3645030"/>
              <a:chExt cx="432060" cy="432060"/>
            </a:xfrm>
          </p:grpSpPr>
          <p:sp>
            <p:nvSpPr>
              <p:cNvPr id="90" name="Rectangle 89"/>
              <p:cNvSpPr/>
              <p:nvPr/>
            </p:nvSpPr>
            <p:spPr>
              <a:xfrm>
                <a:off x="3429249" y="3645030"/>
                <a:ext cx="432060" cy="432060"/>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91" name="Rectangle 90"/>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2" name="Rectangle 91"/>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3" name="Rectangle 92"/>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4" name="Rectangle 93"/>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96" name="Rectangle 95"/>
            <p:cNvSpPr/>
            <p:nvPr/>
          </p:nvSpPr>
          <p:spPr>
            <a:xfrm>
              <a:off x="1484979" y="4866198"/>
              <a:ext cx="2088290" cy="432060"/>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grpSp>
          <p:nvGrpSpPr>
            <p:cNvPr id="3" name="Group 2"/>
            <p:cNvGrpSpPr/>
            <p:nvPr/>
          </p:nvGrpSpPr>
          <p:grpSpPr>
            <a:xfrm>
              <a:off x="1556989" y="4938208"/>
              <a:ext cx="1944270" cy="288040"/>
              <a:chOff x="1112927" y="4581160"/>
              <a:chExt cx="1392193" cy="288040"/>
            </a:xfrm>
          </p:grpSpPr>
          <p:sp>
            <p:nvSpPr>
              <p:cNvPr id="97" name="Rectangle 96"/>
              <p:cNvSpPr/>
              <p:nvPr/>
            </p:nvSpPr>
            <p:spPr>
              <a:xfrm>
                <a:off x="1112927" y="458116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8" name="Rectangle 97"/>
              <p:cNvSpPr/>
              <p:nvPr/>
            </p:nvSpPr>
            <p:spPr>
              <a:xfrm>
                <a:off x="1112927" y="465317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9" name="Rectangle 98"/>
              <p:cNvSpPr/>
              <p:nvPr/>
            </p:nvSpPr>
            <p:spPr>
              <a:xfrm>
                <a:off x="1112927" y="472518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0" name="Rectangle 99"/>
              <p:cNvSpPr/>
              <p:nvPr/>
            </p:nvSpPr>
            <p:spPr>
              <a:xfrm>
                <a:off x="1112927" y="479719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5" name="TextBox 4"/>
            <p:cNvSpPr txBox="1"/>
            <p:nvPr/>
          </p:nvSpPr>
          <p:spPr>
            <a:xfrm>
              <a:off x="1484979" y="4866198"/>
              <a:ext cx="2088290" cy="432060"/>
            </a:xfrm>
            <a:prstGeom prst="rect">
              <a:avLst/>
            </a:prstGeom>
            <a:ln>
              <a:noFill/>
            </a:ln>
          </p:spPr>
          <p:txBody>
            <a:bodyPr vert="horz" wrap="square" lIns="0" tIns="0" rIns="0" bIns="0" rtlCol="0" anchor="ctr">
              <a:normAutofit/>
            </a:bodyPr>
            <a:lstStyle/>
            <a:p>
              <a:r>
                <a:rPr lang="en-GB" sz="1400" b="1" dirty="0">
                  <a:solidFill>
                    <a:schemeClr val="bg1"/>
                  </a:solidFill>
                  <a:latin typeface="+mj-lt"/>
                </a:rPr>
                <a:t>      Shared Context</a:t>
              </a:r>
            </a:p>
          </p:txBody>
        </p:sp>
        <p:sp>
          <p:nvSpPr>
            <p:cNvPr id="108" name="TextBox 107"/>
            <p:cNvSpPr txBox="1"/>
            <p:nvPr/>
          </p:nvSpPr>
          <p:spPr>
            <a:xfrm>
              <a:off x="1484979" y="3717040"/>
              <a:ext cx="432060" cy="432060"/>
            </a:xfrm>
            <a:prstGeom prst="rect">
              <a:avLst/>
            </a:prstGeom>
            <a:ln>
              <a:noFill/>
            </a:ln>
          </p:spPr>
          <p:txBody>
            <a:bodyPr vert="horz" wrap="square" lIns="0" tIns="0" rIns="0" bIns="0" rtlCol="0" anchor="ctr">
              <a:normAutofit/>
            </a:bodyPr>
            <a:lstStyle/>
            <a:p>
              <a:r>
                <a:rPr lang="en-GB" sz="1100" b="1" dirty="0">
                  <a:solidFill>
                    <a:schemeClr val="bg1"/>
                  </a:solidFill>
                  <a:latin typeface="+mj-lt"/>
                </a:rPr>
                <a:t>  Ctx</a:t>
              </a:r>
            </a:p>
          </p:txBody>
        </p:sp>
        <p:sp>
          <p:nvSpPr>
            <p:cNvPr id="110" name="TextBox 109"/>
            <p:cNvSpPr txBox="1"/>
            <p:nvPr/>
          </p:nvSpPr>
          <p:spPr>
            <a:xfrm>
              <a:off x="1484979" y="4267242"/>
              <a:ext cx="432060" cy="432060"/>
            </a:xfrm>
            <a:prstGeom prst="rect">
              <a:avLst/>
            </a:prstGeom>
            <a:ln>
              <a:noFill/>
            </a:ln>
          </p:spPr>
          <p:txBody>
            <a:bodyPr vert="horz" wrap="square" lIns="0" tIns="0" rIns="0" bIns="0" rtlCol="0" anchor="ctr">
              <a:normAutofit/>
            </a:bodyPr>
            <a:lstStyle/>
            <a:p>
              <a:r>
                <a:rPr lang="en-GB" sz="1100" b="1" dirty="0">
                  <a:solidFill>
                    <a:schemeClr val="bg1"/>
                  </a:solidFill>
                  <a:latin typeface="+mj-lt"/>
                </a:rPr>
                <a:t>  Ctx</a:t>
              </a:r>
            </a:p>
          </p:txBody>
        </p:sp>
        <p:sp>
          <p:nvSpPr>
            <p:cNvPr id="111" name="TextBox 110"/>
            <p:cNvSpPr txBox="1"/>
            <p:nvPr/>
          </p:nvSpPr>
          <p:spPr>
            <a:xfrm>
              <a:off x="2061059" y="3717040"/>
              <a:ext cx="432060" cy="432060"/>
            </a:xfrm>
            <a:prstGeom prst="rect">
              <a:avLst/>
            </a:prstGeom>
            <a:ln>
              <a:noFill/>
            </a:ln>
          </p:spPr>
          <p:txBody>
            <a:bodyPr vert="horz" wrap="square" lIns="0" tIns="0" rIns="0" bIns="0" rtlCol="0" anchor="ctr">
              <a:normAutofit/>
            </a:bodyPr>
            <a:lstStyle/>
            <a:p>
              <a:r>
                <a:rPr lang="en-GB" sz="1100" b="1" dirty="0">
                  <a:solidFill>
                    <a:schemeClr val="bg1"/>
                  </a:solidFill>
                  <a:latin typeface="+mj-lt"/>
                </a:rPr>
                <a:t>  Ctx</a:t>
              </a:r>
            </a:p>
          </p:txBody>
        </p:sp>
        <p:sp>
          <p:nvSpPr>
            <p:cNvPr id="112" name="TextBox 111"/>
            <p:cNvSpPr txBox="1"/>
            <p:nvPr/>
          </p:nvSpPr>
          <p:spPr>
            <a:xfrm>
              <a:off x="2061059" y="4267242"/>
              <a:ext cx="432060" cy="432060"/>
            </a:xfrm>
            <a:prstGeom prst="rect">
              <a:avLst/>
            </a:prstGeom>
            <a:ln>
              <a:noFill/>
            </a:ln>
          </p:spPr>
          <p:txBody>
            <a:bodyPr vert="horz" wrap="square" lIns="0" tIns="0" rIns="0" bIns="0" rtlCol="0" anchor="ctr">
              <a:normAutofit/>
            </a:bodyPr>
            <a:lstStyle/>
            <a:p>
              <a:r>
                <a:rPr lang="en-GB" sz="1100" b="1" dirty="0">
                  <a:solidFill>
                    <a:schemeClr val="bg1"/>
                  </a:solidFill>
                  <a:latin typeface="+mj-lt"/>
                </a:rPr>
                <a:t>  Ctx</a:t>
              </a:r>
            </a:p>
          </p:txBody>
        </p:sp>
        <p:sp>
          <p:nvSpPr>
            <p:cNvPr id="113" name="TextBox 112"/>
            <p:cNvSpPr txBox="1"/>
            <p:nvPr/>
          </p:nvSpPr>
          <p:spPr>
            <a:xfrm>
              <a:off x="2608259" y="3717040"/>
              <a:ext cx="432060" cy="432060"/>
            </a:xfrm>
            <a:prstGeom prst="rect">
              <a:avLst/>
            </a:prstGeom>
            <a:ln>
              <a:noFill/>
            </a:ln>
          </p:spPr>
          <p:txBody>
            <a:bodyPr vert="horz" wrap="square" lIns="0" tIns="0" rIns="0" bIns="0" rtlCol="0" anchor="ctr">
              <a:normAutofit/>
            </a:bodyPr>
            <a:lstStyle/>
            <a:p>
              <a:r>
                <a:rPr lang="en-GB" sz="1100" b="1" dirty="0">
                  <a:solidFill>
                    <a:schemeClr val="bg1"/>
                  </a:solidFill>
                  <a:latin typeface="+mj-lt"/>
                </a:rPr>
                <a:t>  Ctx</a:t>
              </a:r>
            </a:p>
          </p:txBody>
        </p:sp>
        <p:sp>
          <p:nvSpPr>
            <p:cNvPr id="114" name="TextBox 113"/>
            <p:cNvSpPr txBox="1"/>
            <p:nvPr/>
          </p:nvSpPr>
          <p:spPr>
            <a:xfrm>
              <a:off x="2608259" y="4267242"/>
              <a:ext cx="432060" cy="432060"/>
            </a:xfrm>
            <a:prstGeom prst="rect">
              <a:avLst/>
            </a:prstGeom>
            <a:ln>
              <a:noFill/>
            </a:ln>
          </p:spPr>
          <p:txBody>
            <a:bodyPr vert="horz" wrap="square" lIns="0" tIns="0" rIns="0" bIns="0" rtlCol="0" anchor="ctr">
              <a:normAutofit/>
            </a:bodyPr>
            <a:lstStyle/>
            <a:p>
              <a:r>
                <a:rPr lang="en-GB" sz="1100" b="1" dirty="0">
                  <a:solidFill>
                    <a:schemeClr val="bg1"/>
                  </a:solidFill>
                  <a:latin typeface="+mj-lt"/>
                </a:rPr>
                <a:t>  Ctx</a:t>
              </a:r>
            </a:p>
          </p:txBody>
        </p:sp>
        <p:sp>
          <p:nvSpPr>
            <p:cNvPr id="115" name="TextBox 114"/>
            <p:cNvSpPr txBox="1"/>
            <p:nvPr/>
          </p:nvSpPr>
          <p:spPr>
            <a:xfrm>
              <a:off x="3141209" y="3717040"/>
              <a:ext cx="432060" cy="432060"/>
            </a:xfrm>
            <a:prstGeom prst="rect">
              <a:avLst/>
            </a:prstGeom>
            <a:ln>
              <a:noFill/>
            </a:ln>
          </p:spPr>
          <p:txBody>
            <a:bodyPr vert="horz" wrap="square" lIns="0" tIns="0" rIns="0" bIns="0" rtlCol="0" anchor="ctr">
              <a:normAutofit/>
            </a:bodyPr>
            <a:lstStyle/>
            <a:p>
              <a:r>
                <a:rPr lang="en-GB" sz="1100" b="1" dirty="0">
                  <a:solidFill>
                    <a:schemeClr val="bg1"/>
                  </a:solidFill>
                  <a:latin typeface="+mj-lt"/>
                </a:rPr>
                <a:t>  Ctx</a:t>
              </a:r>
            </a:p>
          </p:txBody>
        </p:sp>
        <p:sp>
          <p:nvSpPr>
            <p:cNvPr id="116" name="TextBox 115"/>
            <p:cNvSpPr txBox="1"/>
            <p:nvPr/>
          </p:nvSpPr>
          <p:spPr>
            <a:xfrm>
              <a:off x="3141209" y="4267242"/>
              <a:ext cx="432060" cy="432060"/>
            </a:xfrm>
            <a:prstGeom prst="rect">
              <a:avLst/>
            </a:prstGeom>
            <a:ln>
              <a:noFill/>
            </a:ln>
          </p:spPr>
          <p:txBody>
            <a:bodyPr vert="horz" wrap="square" lIns="0" tIns="0" rIns="0" bIns="0" rtlCol="0" anchor="ctr">
              <a:normAutofit/>
            </a:bodyPr>
            <a:lstStyle/>
            <a:p>
              <a:r>
                <a:rPr lang="en-GB" sz="1100" b="1" dirty="0">
                  <a:solidFill>
                    <a:schemeClr val="bg1"/>
                  </a:solidFill>
                  <a:latin typeface="+mj-lt"/>
                </a:rPr>
                <a:t>  Ctx</a:t>
              </a:r>
            </a:p>
          </p:txBody>
        </p:sp>
      </p:grpSp>
    </p:spTree>
    <p:extLst>
      <p:ext uri="{BB962C8B-B14F-4D97-AF65-F5344CB8AC3E}">
        <p14:creationId xmlns:p14="http://schemas.microsoft.com/office/powerpoint/2010/main" val="3074571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GB" sz="1800" dirty="0"/>
              <a:t> </a:t>
            </a:r>
            <a:r>
              <a:rPr lang="en-GB" dirty="0"/>
              <a:t>Eight core design gives </a:t>
            </a:r>
          </a:p>
          <a:p>
            <a:pPr lvl="1">
              <a:lnSpc>
                <a:spcPct val="80000"/>
              </a:lnSpc>
            </a:pPr>
            <a:r>
              <a:rPr lang="en-GB" dirty="0"/>
              <a:t>1024 concurrent active threads</a:t>
            </a:r>
          </a:p>
          <a:p>
            <a:pPr lvl="1">
              <a:lnSpc>
                <a:spcPct val="80000"/>
              </a:lnSpc>
            </a:pPr>
            <a:r>
              <a:rPr lang="en-GB" dirty="0"/>
              <a:t>Up to 8 fragments completed per cycle  </a:t>
            </a:r>
          </a:p>
          <a:p>
            <a:endParaRPr lang="en-GB" dirty="0"/>
          </a:p>
          <a:p>
            <a:r>
              <a:rPr lang="en-GB" dirty="0"/>
              <a:t>Shared L2 cache reduces bandwidth</a:t>
            </a:r>
          </a:p>
          <a:p>
            <a:pPr lvl="1"/>
            <a:r>
              <a:rPr lang="en-GB" dirty="0"/>
              <a:t>Shared data fetch due to spatial locality</a:t>
            </a:r>
          </a:p>
        </p:txBody>
      </p:sp>
      <p:sp>
        <p:nvSpPr>
          <p:cNvPr id="21506" name="Title 1"/>
          <p:cNvSpPr>
            <a:spLocks noGrp="1"/>
          </p:cNvSpPr>
          <p:nvPr>
            <p:ph type="title"/>
          </p:nvPr>
        </p:nvSpPr>
        <p:spPr/>
        <p:txBody>
          <a:bodyPr>
            <a:normAutofit/>
          </a:bodyPr>
          <a:lstStyle/>
          <a:p>
            <a:r>
              <a:rPr lang="en-GB" dirty="0"/>
              <a:t>Scale via Multiple Instances</a:t>
            </a:r>
          </a:p>
        </p:txBody>
      </p:sp>
      <p:grpSp>
        <p:nvGrpSpPr>
          <p:cNvPr id="3" name="Group 2"/>
          <p:cNvGrpSpPr/>
          <p:nvPr/>
        </p:nvGrpSpPr>
        <p:grpSpPr>
          <a:xfrm>
            <a:off x="6528061" y="1628750"/>
            <a:ext cx="4685333" cy="3691782"/>
            <a:chOff x="3323676" y="1292558"/>
            <a:chExt cx="4685333" cy="3691782"/>
          </a:xfrm>
        </p:grpSpPr>
        <p:sp>
          <p:nvSpPr>
            <p:cNvPr id="6" name="Rectangle 5"/>
            <p:cNvSpPr/>
            <p:nvPr/>
          </p:nvSpPr>
          <p:spPr bwMode="auto">
            <a:xfrm>
              <a:off x="3328359" y="4610041"/>
              <a:ext cx="4680650" cy="374299"/>
            </a:xfrm>
            <a:prstGeom prst="rect">
              <a:avLst/>
            </a:prstGeom>
            <a:ln w="19050">
              <a:solidFill>
                <a:schemeClr val="tx2">
                  <a:lumMod val="5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lang="en-GB" sz="1400" dirty="0">
                  <a:solidFill>
                    <a:schemeClr val="bg1"/>
                  </a:solidFill>
                  <a:latin typeface="+mj-lt"/>
                </a:rPr>
                <a:t>Shared L2 Cache</a:t>
              </a:r>
            </a:p>
          </p:txBody>
        </p:sp>
        <p:grpSp>
          <p:nvGrpSpPr>
            <p:cNvPr id="2" name="Group 1"/>
            <p:cNvGrpSpPr/>
            <p:nvPr/>
          </p:nvGrpSpPr>
          <p:grpSpPr>
            <a:xfrm>
              <a:off x="3323676" y="1292558"/>
              <a:ext cx="1066302" cy="1584220"/>
              <a:chOff x="3933319" y="1268700"/>
              <a:chExt cx="2520350" cy="3744520"/>
            </a:xfrm>
          </p:grpSpPr>
          <p:sp>
            <p:nvSpPr>
              <p:cNvPr id="9" name="Rectangle 8"/>
              <p:cNvSpPr/>
              <p:nvPr/>
            </p:nvSpPr>
            <p:spPr>
              <a:xfrm>
                <a:off x="3933319" y="1268700"/>
                <a:ext cx="2520350" cy="374452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p:cNvSpPr/>
              <p:nvPr/>
            </p:nvSpPr>
            <p:spPr>
              <a:xfrm>
                <a:off x="4077339" y="1412720"/>
                <a:ext cx="2232310" cy="50407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1" name="Rectangle 10"/>
              <p:cNvSpPr/>
              <p:nvPr/>
            </p:nvSpPr>
            <p:spPr>
              <a:xfrm>
                <a:off x="407733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2" name="Rectangle 11"/>
              <p:cNvSpPr/>
              <p:nvPr/>
            </p:nvSpPr>
            <p:spPr>
              <a:xfrm>
                <a:off x="4077339" y="3140960"/>
                <a:ext cx="2232310" cy="172824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13" name="Rectangle 12"/>
              <p:cNvSpPr/>
              <p:nvPr/>
            </p:nvSpPr>
            <p:spPr>
              <a:xfrm>
                <a:off x="465341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4" name="Rectangle 13"/>
              <p:cNvSpPr/>
              <p:nvPr/>
            </p:nvSpPr>
            <p:spPr>
              <a:xfrm>
                <a:off x="522949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5" name="Rectangle 14"/>
              <p:cNvSpPr/>
              <p:nvPr/>
            </p:nvSpPr>
            <p:spPr>
              <a:xfrm>
                <a:off x="580557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6" name="Rectangle 15"/>
              <p:cNvSpPr/>
              <p:nvPr/>
            </p:nvSpPr>
            <p:spPr>
              <a:xfrm>
                <a:off x="407733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7" name="Rectangle 16"/>
              <p:cNvSpPr/>
              <p:nvPr/>
            </p:nvSpPr>
            <p:spPr>
              <a:xfrm>
                <a:off x="465341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8" name="Rectangle 17"/>
              <p:cNvSpPr/>
              <p:nvPr/>
            </p:nvSpPr>
            <p:spPr>
              <a:xfrm>
                <a:off x="522949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9" name="Rectangle 18"/>
              <p:cNvSpPr/>
              <p:nvPr/>
            </p:nvSpPr>
            <p:spPr>
              <a:xfrm>
                <a:off x="580557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grpSp>
            <p:nvGrpSpPr>
              <p:cNvPr id="20" name="Group 19"/>
              <p:cNvGrpSpPr/>
              <p:nvPr/>
            </p:nvGrpSpPr>
            <p:grpSpPr>
              <a:xfrm>
                <a:off x="4149349" y="3212970"/>
                <a:ext cx="432060" cy="432060"/>
                <a:chOff x="3429249" y="3645030"/>
                <a:chExt cx="432060" cy="432060"/>
              </a:xfrm>
            </p:grpSpPr>
            <p:sp>
              <p:nvSpPr>
                <p:cNvPr id="78" name="Rectangle 77"/>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79" name="Rectangle 78"/>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80" name="Rectangle 79"/>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81" name="Rectangle 80"/>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82" name="Rectangle 81"/>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21" name="Group 20"/>
              <p:cNvGrpSpPr/>
              <p:nvPr/>
            </p:nvGrpSpPr>
            <p:grpSpPr>
              <a:xfrm>
                <a:off x="4708177" y="3212970"/>
                <a:ext cx="432060" cy="432060"/>
                <a:chOff x="3429249" y="3645030"/>
                <a:chExt cx="432060" cy="432060"/>
              </a:xfrm>
            </p:grpSpPr>
            <p:sp>
              <p:nvSpPr>
                <p:cNvPr id="73" name="Rectangle 72"/>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74" name="Rectangle 73"/>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5" name="Rectangle 74"/>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6" name="Rectangle 75"/>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7" name="Rectangle 76"/>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2" name="Group 21"/>
              <p:cNvGrpSpPr/>
              <p:nvPr/>
            </p:nvGrpSpPr>
            <p:grpSpPr>
              <a:xfrm>
                <a:off x="5264003" y="3212970"/>
                <a:ext cx="432060" cy="432060"/>
                <a:chOff x="3429249" y="3645030"/>
                <a:chExt cx="432060" cy="432060"/>
              </a:xfrm>
            </p:grpSpPr>
            <p:sp>
              <p:nvSpPr>
                <p:cNvPr id="68" name="Rectangle 67"/>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69" name="Rectangle 68"/>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70" name="Rectangle 69"/>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71" name="Rectangle 70"/>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72" name="Rectangle 71"/>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23" name="Group 22"/>
              <p:cNvGrpSpPr/>
              <p:nvPr/>
            </p:nvGrpSpPr>
            <p:grpSpPr>
              <a:xfrm>
                <a:off x="5805579" y="3212970"/>
                <a:ext cx="432060" cy="432060"/>
                <a:chOff x="3429249" y="3645030"/>
                <a:chExt cx="432060" cy="432060"/>
              </a:xfrm>
            </p:grpSpPr>
            <p:sp>
              <p:nvSpPr>
                <p:cNvPr id="63" name="Rectangle 62"/>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64" name="Rectangle 63"/>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5" name="Rectangle 64"/>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 name="Rectangle 65"/>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7" name="Rectangle 66"/>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4" name="Group 23"/>
              <p:cNvGrpSpPr/>
              <p:nvPr/>
            </p:nvGrpSpPr>
            <p:grpSpPr>
              <a:xfrm>
                <a:off x="4149349" y="3760170"/>
                <a:ext cx="432060" cy="432060"/>
                <a:chOff x="3429249" y="3645030"/>
                <a:chExt cx="432060" cy="432060"/>
              </a:xfrm>
            </p:grpSpPr>
            <p:sp>
              <p:nvSpPr>
                <p:cNvPr id="58" name="Rectangle 57"/>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59" name="Rectangle 58"/>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0" name="Rectangle 59"/>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1" name="Rectangle 60"/>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2" name="Rectangle 61"/>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5" name="Group 24"/>
              <p:cNvGrpSpPr/>
              <p:nvPr/>
            </p:nvGrpSpPr>
            <p:grpSpPr>
              <a:xfrm>
                <a:off x="4708177" y="3760170"/>
                <a:ext cx="432060" cy="432060"/>
                <a:chOff x="3429249" y="3645030"/>
                <a:chExt cx="432060" cy="432060"/>
              </a:xfrm>
            </p:grpSpPr>
            <p:sp>
              <p:nvSpPr>
                <p:cNvPr id="53" name="Rectangle 52"/>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54" name="Rectangle 53"/>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5" name="Rectangle 54"/>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Rectangle 55"/>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7" name="Rectangle 56"/>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6" name="Group 25"/>
              <p:cNvGrpSpPr/>
              <p:nvPr/>
            </p:nvGrpSpPr>
            <p:grpSpPr>
              <a:xfrm>
                <a:off x="5264003" y="3760170"/>
                <a:ext cx="432060" cy="432060"/>
                <a:chOff x="3429249" y="3645030"/>
                <a:chExt cx="432060" cy="432060"/>
              </a:xfrm>
            </p:grpSpPr>
            <p:sp>
              <p:nvSpPr>
                <p:cNvPr id="48" name="Rectangle 47"/>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49" name="Rectangle 48"/>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Rectangle 49"/>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Rectangle 50"/>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 name="Rectangle 51"/>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7" name="Group 26"/>
              <p:cNvGrpSpPr/>
              <p:nvPr/>
            </p:nvGrpSpPr>
            <p:grpSpPr>
              <a:xfrm>
                <a:off x="5805579" y="3760170"/>
                <a:ext cx="432060" cy="432060"/>
                <a:chOff x="3429249" y="3645030"/>
                <a:chExt cx="432060" cy="432060"/>
              </a:xfrm>
            </p:grpSpPr>
            <p:sp>
              <p:nvSpPr>
                <p:cNvPr id="43" name="Rectangle 42"/>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44" name="Rectangle 43"/>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 name="Rectangle 44"/>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6" name="Rectangle 45"/>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7" name="Rectangle 46"/>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8" name="Rectangle 27"/>
              <p:cNvSpPr/>
              <p:nvPr/>
            </p:nvSpPr>
            <p:spPr>
              <a:xfrm>
                <a:off x="4149349" y="4353502"/>
                <a:ext cx="208829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grpSp>
            <p:nvGrpSpPr>
              <p:cNvPr id="29" name="Group 28"/>
              <p:cNvGrpSpPr/>
              <p:nvPr/>
            </p:nvGrpSpPr>
            <p:grpSpPr>
              <a:xfrm>
                <a:off x="4221359" y="4425512"/>
                <a:ext cx="1944270" cy="288040"/>
                <a:chOff x="1112927" y="4581160"/>
                <a:chExt cx="1392193" cy="288040"/>
              </a:xfrm>
            </p:grpSpPr>
            <p:sp>
              <p:nvSpPr>
                <p:cNvPr id="39" name="Rectangle 38"/>
                <p:cNvSpPr/>
                <p:nvPr/>
              </p:nvSpPr>
              <p:spPr>
                <a:xfrm>
                  <a:off x="1112927" y="458116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 name="Rectangle 39"/>
                <p:cNvSpPr/>
                <p:nvPr/>
              </p:nvSpPr>
              <p:spPr>
                <a:xfrm>
                  <a:off x="1112927" y="465317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1" name="Rectangle 40"/>
                <p:cNvSpPr/>
                <p:nvPr/>
              </p:nvSpPr>
              <p:spPr>
                <a:xfrm>
                  <a:off x="1112927" y="472518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 name="Rectangle 41"/>
                <p:cNvSpPr/>
                <p:nvPr/>
              </p:nvSpPr>
              <p:spPr>
                <a:xfrm>
                  <a:off x="1112927" y="479719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grpSp>
          <p:nvGrpSpPr>
            <p:cNvPr id="83" name="Group 82"/>
            <p:cNvGrpSpPr/>
            <p:nvPr/>
          </p:nvGrpSpPr>
          <p:grpSpPr>
            <a:xfrm>
              <a:off x="4475836" y="1292558"/>
              <a:ext cx="1066302" cy="1584220"/>
              <a:chOff x="3933319" y="1268700"/>
              <a:chExt cx="2520350" cy="3744520"/>
            </a:xfrm>
          </p:grpSpPr>
          <p:sp>
            <p:nvSpPr>
              <p:cNvPr id="84" name="Rectangle 83"/>
              <p:cNvSpPr/>
              <p:nvPr/>
            </p:nvSpPr>
            <p:spPr>
              <a:xfrm>
                <a:off x="3933319" y="1268700"/>
                <a:ext cx="2520350" cy="374452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5" name="Rectangle 84"/>
              <p:cNvSpPr/>
              <p:nvPr/>
            </p:nvSpPr>
            <p:spPr>
              <a:xfrm>
                <a:off x="4077339" y="1412720"/>
                <a:ext cx="2232310" cy="50407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86" name="Rectangle 85"/>
              <p:cNvSpPr/>
              <p:nvPr/>
            </p:nvSpPr>
            <p:spPr>
              <a:xfrm>
                <a:off x="407733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87" name="Rectangle 86"/>
              <p:cNvSpPr/>
              <p:nvPr/>
            </p:nvSpPr>
            <p:spPr>
              <a:xfrm>
                <a:off x="4077339" y="3140960"/>
                <a:ext cx="2232310" cy="172824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88" name="Rectangle 87"/>
              <p:cNvSpPr/>
              <p:nvPr/>
            </p:nvSpPr>
            <p:spPr>
              <a:xfrm>
                <a:off x="465341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89" name="Rectangle 88"/>
              <p:cNvSpPr/>
              <p:nvPr/>
            </p:nvSpPr>
            <p:spPr>
              <a:xfrm>
                <a:off x="522949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90" name="Rectangle 89"/>
              <p:cNvSpPr/>
              <p:nvPr/>
            </p:nvSpPr>
            <p:spPr>
              <a:xfrm>
                <a:off x="580557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91" name="Rectangle 90"/>
              <p:cNvSpPr/>
              <p:nvPr/>
            </p:nvSpPr>
            <p:spPr>
              <a:xfrm>
                <a:off x="407733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92" name="Rectangle 91"/>
              <p:cNvSpPr/>
              <p:nvPr/>
            </p:nvSpPr>
            <p:spPr>
              <a:xfrm>
                <a:off x="465341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93" name="Rectangle 92"/>
              <p:cNvSpPr/>
              <p:nvPr/>
            </p:nvSpPr>
            <p:spPr>
              <a:xfrm>
                <a:off x="522949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94" name="Rectangle 93"/>
              <p:cNvSpPr/>
              <p:nvPr/>
            </p:nvSpPr>
            <p:spPr>
              <a:xfrm>
                <a:off x="580557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grpSp>
            <p:nvGrpSpPr>
              <p:cNvPr id="95" name="Group 94"/>
              <p:cNvGrpSpPr/>
              <p:nvPr/>
            </p:nvGrpSpPr>
            <p:grpSpPr>
              <a:xfrm>
                <a:off x="4149349" y="3212970"/>
                <a:ext cx="432060" cy="432060"/>
                <a:chOff x="3429249" y="3645030"/>
                <a:chExt cx="432060" cy="432060"/>
              </a:xfrm>
            </p:grpSpPr>
            <p:sp>
              <p:nvSpPr>
                <p:cNvPr id="144" name="Rectangle 143"/>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145" name="Rectangle 144"/>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146" name="Rectangle 145"/>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147" name="Rectangle 146"/>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148" name="Rectangle 147"/>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96" name="Group 95"/>
              <p:cNvGrpSpPr/>
              <p:nvPr/>
            </p:nvGrpSpPr>
            <p:grpSpPr>
              <a:xfrm>
                <a:off x="4708177" y="3212970"/>
                <a:ext cx="432060" cy="432060"/>
                <a:chOff x="3429249" y="3645030"/>
                <a:chExt cx="432060" cy="432060"/>
              </a:xfrm>
            </p:grpSpPr>
            <p:sp>
              <p:nvSpPr>
                <p:cNvPr id="139" name="Rectangle 138"/>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140" name="Rectangle 139"/>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1" name="Rectangle 140"/>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2" name="Rectangle 141"/>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3" name="Rectangle 142"/>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97" name="Group 96"/>
              <p:cNvGrpSpPr/>
              <p:nvPr/>
            </p:nvGrpSpPr>
            <p:grpSpPr>
              <a:xfrm>
                <a:off x="5264003" y="3212970"/>
                <a:ext cx="432060" cy="432060"/>
                <a:chOff x="3429249" y="3645030"/>
                <a:chExt cx="432060" cy="432060"/>
              </a:xfrm>
            </p:grpSpPr>
            <p:sp>
              <p:nvSpPr>
                <p:cNvPr id="134" name="Rectangle 133"/>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135" name="Rectangle 134"/>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136" name="Rectangle 135"/>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137" name="Rectangle 136"/>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138" name="Rectangle 137"/>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98" name="Group 97"/>
              <p:cNvGrpSpPr/>
              <p:nvPr/>
            </p:nvGrpSpPr>
            <p:grpSpPr>
              <a:xfrm>
                <a:off x="5805579" y="3212970"/>
                <a:ext cx="432060" cy="432060"/>
                <a:chOff x="3429249" y="3645030"/>
                <a:chExt cx="432060" cy="432060"/>
              </a:xfrm>
            </p:grpSpPr>
            <p:sp>
              <p:nvSpPr>
                <p:cNvPr id="129" name="Rectangle 128"/>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130" name="Rectangle 129"/>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1" name="Rectangle 130"/>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2" name="Rectangle 131"/>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3" name="Rectangle 132"/>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99" name="Group 98"/>
              <p:cNvGrpSpPr/>
              <p:nvPr/>
            </p:nvGrpSpPr>
            <p:grpSpPr>
              <a:xfrm>
                <a:off x="4149349" y="3760170"/>
                <a:ext cx="432060" cy="432060"/>
                <a:chOff x="3429249" y="3645030"/>
                <a:chExt cx="432060" cy="432060"/>
              </a:xfrm>
            </p:grpSpPr>
            <p:sp>
              <p:nvSpPr>
                <p:cNvPr id="124" name="Rectangle 123"/>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125" name="Rectangle 124"/>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6" name="Rectangle 125"/>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7" name="Rectangle 126"/>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8" name="Rectangle 127"/>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00" name="Group 99"/>
              <p:cNvGrpSpPr/>
              <p:nvPr/>
            </p:nvGrpSpPr>
            <p:grpSpPr>
              <a:xfrm>
                <a:off x="4708177" y="3760170"/>
                <a:ext cx="432060" cy="432060"/>
                <a:chOff x="3429249" y="3645030"/>
                <a:chExt cx="432060" cy="432060"/>
              </a:xfrm>
            </p:grpSpPr>
            <p:sp>
              <p:nvSpPr>
                <p:cNvPr id="119" name="Rectangle 118"/>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120" name="Rectangle 119"/>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1" name="Rectangle 120"/>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2" name="Rectangle 121"/>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3" name="Rectangle 122"/>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01" name="Group 100"/>
              <p:cNvGrpSpPr/>
              <p:nvPr/>
            </p:nvGrpSpPr>
            <p:grpSpPr>
              <a:xfrm>
                <a:off x="5264003" y="3760170"/>
                <a:ext cx="432060" cy="432060"/>
                <a:chOff x="3429249" y="3645030"/>
                <a:chExt cx="432060" cy="432060"/>
              </a:xfrm>
            </p:grpSpPr>
            <p:sp>
              <p:nvSpPr>
                <p:cNvPr id="114" name="Rectangle 113"/>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115" name="Rectangle 114"/>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6" name="Rectangle 115"/>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7" name="Rectangle 116"/>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8" name="Rectangle 117"/>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02" name="Group 101"/>
              <p:cNvGrpSpPr/>
              <p:nvPr/>
            </p:nvGrpSpPr>
            <p:grpSpPr>
              <a:xfrm>
                <a:off x="5805579" y="3760170"/>
                <a:ext cx="432060" cy="432060"/>
                <a:chOff x="3429249" y="3645030"/>
                <a:chExt cx="432060" cy="432060"/>
              </a:xfrm>
            </p:grpSpPr>
            <p:sp>
              <p:nvSpPr>
                <p:cNvPr id="109" name="Rectangle 108"/>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110" name="Rectangle 109"/>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1" name="Rectangle 110"/>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2" name="Rectangle 111"/>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3" name="Rectangle 112"/>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03" name="Rectangle 102"/>
              <p:cNvSpPr/>
              <p:nvPr/>
            </p:nvSpPr>
            <p:spPr>
              <a:xfrm>
                <a:off x="4149349" y="4353502"/>
                <a:ext cx="208829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grpSp>
            <p:nvGrpSpPr>
              <p:cNvPr id="104" name="Group 103"/>
              <p:cNvGrpSpPr/>
              <p:nvPr/>
            </p:nvGrpSpPr>
            <p:grpSpPr>
              <a:xfrm>
                <a:off x="4221359" y="4425512"/>
                <a:ext cx="1944270" cy="288040"/>
                <a:chOff x="1112927" y="4581160"/>
                <a:chExt cx="1392193" cy="288040"/>
              </a:xfrm>
            </p:grpSpPr>
            <p:sp>
              <p:nvSpPr>
                <p:cNvPr id="105" name="Rectangle 104"/>
                <p:cNvSpPr/>
                <p:nvPr/>
              </p:nvSpPr>
              <p:spPr>
                <a:xfrm>
                  <a:off x="1112927" y="458116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6" name="Rectangle 105"/>
                <p:cNvSpPr/>
                <p:nvPr/>
              </p:nvSpPr>
              <p:spPr>
                <a:xfrm>
                  <a:off x="1112927" y="465317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7" name="Rectangle 106"/>
                <p:cNvSpPr/>
                <p:nvPr/>
              </p:nvSpPr>
              <p:spPr>
                <a:xfrm>
                  <a:off x="1112927" y="472518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8" name="Rectangle 107"/>
                <p:cNvSpPr/>
                <p:nvPr/>
              </p:nvSpPr>
              <p:spPr>
                <a:xfrm>
                  <a:off x="1112927" y="479719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grpSp>
          <p:nvGrpSpPr>
            <p:cNvPr id="149" name="Group 148"/>
            <p:cNvGrpSpPr/>
            <p:nvPr/>
          </p:nvGrpSpPr>
          <p:grpSpPr>
            <a:xfrm>
              <a:off x="3323676" y="2948788"/>
              <a:ext cx="1066302" cy="1584220"/>
              <a:chOff x="3933319" y="1268700"/>
              <a:chExt cx="2520350" cy="3744520"/>
            </a:xfrm>
          </p:grpSpPr>
          <p:sp>
            <p:nvSpPr>
              <p:cNvPr id="150" name="Rectangle 149"/>
              <p:cNvSpPr/>
              <p:nvPr/>
            </p:nvSpPr>
            <p:spPr>
              <a:xfrm>
                <a:off x="3933319" y="1268700"/>
                <a:ext cx="2520350" cy="374452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1" name="Rectangle 150"/>
              <p:cNvSpPr/>
              <p:nvPr/>
            </p:nvSpPr>
            <p:spPr>
              <a:xfrm>
                <a:off x="4077339" y="1412720"/>
                <a:ext cx="2232310" cy="50407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52" name="Rectangle 151"/>
              <p:cNvSpPr/>
              <p:nvPr/>
            </p:nvSpPr>
            <p:spPr>
              <a:xfrm>
                <a:off x="407733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53" name="Rectangle 152"/>
              <p:cNvSpPr/>
              <p:nvPr/>
            </p:nvSpPr>
            <p:spPr>
              <a:xfrm>
                <a:off x="4077339" y="3140960"/>
                <a:ext cx="2232310" cy="172824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154" name="Rectangle 153"/>
              <p:cNvSpPr/>
              <p:nvPr/>
            </p:nvSpPr>
            <p:spPr>
              <a:xfrm>
                <a:off x="465341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55" name="Rectangle 154"/>
              <p:cNvSpPr/>
              <p:nvPr/>
            </p:nvSpPr>
            <p:spPr>
              <a:xfrm>
                <a:off x="522949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56" name="Rectangle 155"/>
              <p:cNvSpPr/>
              <p:nvPr/>
            </p:nvSpPr>
            <p:spPr>
              <a:xfrm>
                <a:off x="580557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57" name="Rectangle 156"/>
              <p:cNvSpPr/>
              <p:nvPr/>
            </p:nvSpPr>
            <p:spPr>
              <a:xfrm>
                <a:off x="407733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58" name="Rectangle 157"/>
              <p:cNvSpPr/>
              <p:nvPr/>
            </p:nvSpPr>
            <p:spPr>
              <a:xfrm>
                <a:off x="465341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59" name="Rectangle 158"/>
              <p:cNvSpPr/>
              <p:nvPr/>
            </p:nvSpPr>
            <p:spPr>
              <a:xfrm>
                <a:off x="522949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60" name="Rectangle 159"/>
              <p:cNvSpPr/>
              <p:nvPr/>
            </p:nvSpPr>
            <p:spPr>
              <a:xfrm>
                <a:off x="580557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grpSp>
            <p:nvGrpSpPr>
              <p:cNvPr id="161" name="Group 160"/>
              <p:cNvGrpSpPr/>
              <p:nvPr/>
            </p:nvGrpSpPr>
            <p:grpSpPr>
              <a:xfrm>
                <a:off x="4149349" y="3212970"/>
                <a:ext cx="432060" cy="432060"/>
                <a:chOff x="3429249" y="3645030"/>
                <a:chExt cx="432060" cy="432060"/>
              </a:xfrm>
            </p:grpSpPr>
            <p:sp>
              <p:nvSpPr>
                <p:cNvPr id="210" name="Rectangle 209"/>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211" name="Rectangle 210"/>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12" name="Rectangle 211"/>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13" name="Rectangle 212"/>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14" name="Rectangle 213"/>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162" name="Group 161"/>
              <p:cNvGrpSpPr/>
              <p:nvPr/>
            </p:nvGrpSpPr>
            <p:grpSpPr>
              <a:xfrm>
                <a:off x="4708177" y="3212970"/>
                <a:ext cx="432060" cy="432060"/>
                <a:chOff x="3429249" y="3645030"/>
                <a:chExt cx="432060" cy="432060"/>
              </a:xfrm>
            </p:grpSpPr>
            <p:sp>
              <p:nvSpPr>
                <p:cNvPr id="205" name="Rectangle 204"/>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206" name="Rectangle 205"/>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7" name="Rectangle 206"/>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8" name="Rectangle 207"/>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9" name="Rectangle 208"/>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63" name="Group 162"/>
              <p:cNvGrpSpPr/>
              <p:nvPr/>
            </p:nvGrpSpPr>
            <p:grpSpPr>
              <a:xfrm>
                <a:off x="5264003" y="3212970"/>
                <a:ext cx="432060" cy="432060"/>
                <a:chOff x="3429249" y="3645030"/>
                <a:chExt cx="432060" cy="432060"/>
              </a:xfrm>
            </p:grpSpPr>
            <p:sp>
              <p:nvSpPr>
                <p:cNvPr id="200" name="Rectangle 199"/>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201" name="Rectangle 200"/>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02" name="Rectangle 201"/>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03" name="Rectangle 202"/>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04" name="Rectangle 203"/>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164" name="Group 163"/>
              <p:cNvGrpSpPr/>
              <p:nvPr/>
            </p:nvGrpSpPr>
            <p:grpSpPr>
              <a:xfrm>
                <a:off x="5805579" y="3212970"/>
                <a:ext cx="432060" cy="432060"/>
                <a:chOff x="3429249" y="3645030"/>
                <a:chExt cx="432060" cy="432060"/>
              </a:xfrm>
            </p:grpSpPr>
            <p:sp>
              <p:nvSpPr>
                <p:cNvPr id="195" name="Rectangle 194"/>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196" name="Rectangle 195"/>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7" name="Rectangle 196"/>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8" name="Rectangle 197"/>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9" name="Rectangle 198"/>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65" name="Group 164"/>
              <p:cNvGrpSpPr/>
              <p:nvPr/>
            </p:nvGrpSpPr>
            <p:grpSpPr>
              <a:xfrm>
                <a:off x="4149349" y="3760170"/>
                <a:ext cx="432060" cy="432060"/>
                <a:chOff x="3429249" y="3645030"/>
                <a:chExt cx="432060" cy="432060"/>
              </a:xfrm>
            </p:grpSpPr>
            <p:sp>
              <p:nvSpPr>
                <p:cNvPr id="190" name="Rectangle 189"/>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191" name="Rectangle 190"/>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2" name="Rectangle 191"/>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3" name="Rectangle 192"/>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4" name="Rectangle 193"/>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66" name="Group 165"/>
              <p:cNvGrpSpPr/>
              <p:nvPr/>
            </p:nvGrpSpPr>
            <p:grpSpPr>
              <a:xfrm>
                <a:off x="4708177" y="3760170"/>
                <a:ext cx="432060" cy="432060"/>
                <a:chOff x="3429249" y="3645030"/>
                <a:chExt cx="432060" cy="432060"/>
              </a:xfrm>
            </p:grpSpPr>
            <p:sp>
              <p:nvSpPr>
                <p:cNvPr id="185" name="Rectangle 184"/>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186" name="Rectangle 185"/>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7" name="Rectangle 186"/>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8" name="Rectangle 187"/>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9" name="Rectangle 188"/>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67" name="Group 166"/>
              <p:cNvGrpSpPr/>
              <p:nvPr/>
            </p:nvGrpSpPr>
            <p:grpSpPr>
              <a:xfrm>
                <a:off x="5264003" y="3760170"/>
                <a:ext cx="432060" cy="432060"/>
                <a:chOff x="3429249" y="3645030"/>
                <a:chExt cx="432060" cy="432060"/>
              </a:xfrm>
            </p:grpSpPr>
            <p:sp>
              <p:nvSpPr>
                <p:cNvPr id="180" name="Rectangle 179"/>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181" name="Rectangle 180"/>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2" name="Rectangle 181"/>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3" name="Rectangle 182"/>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4" name="Rectangle 183"/>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68" name="Group 167"/>
              <p:cNvGrpSpPr/>
              <p:nvPr/>
            </p:nvGrpSpPr>
            <p:grpSpPr>
              <a:xfrm>
                <a:off x="5805579" y="3760170"/>
                <a:ext cx="432060" cy="432060"/>
                <a:chOff x="3429249" y="3645030"/>
                <a:chExt cx="432060" cy="432060"/>
              </a:xfrm>
            </p:grpSpPr>
            <p:sp>
              <p:nvSpPr>
                <p:cNvPr id="175" name="Rectangle 174"/>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176" name="Rectangle 175"/>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7" name="Rectangle 176"/>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8" name="Rectangle 177"/>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9" name="Rectangle 178"/>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69" name="Rectangle 168"/>
              <p:cNvSpPr/>
              <p:nvPr/>
            </p:nvSpPr>
            <p:spPr>
              <a:xfrm>
                <a:off x="4149349" y="4353502"/>
                <a:ext cx="208829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grpSp>
            <p:nvGrpSpPr>
              <p:cNvPr id="170" name="Group 169"/>
              <p:cNvGrpSpPr/>
              <p:nvPr/>
            </p:nvGrpSpPr>
            <p:grpSpPr>
              <a:xfrm>
                <a:off x="4221359" y="4425512"/>
                <a:ext cx="1944270" cy="288040"/>
                <a:chOff x="1112927" y="4581160"/>
                <a:chExt cx="1392193" cy="288040"/>
              </a:xfrm>
            </p:grpSpPr>
            <p:sp>
              <p:nvSpPr>
                <p:cNvPr id="171" name="Rectangle 170"/>
                <p:cNvSpPr/>
                <p:nvPr/>
              </p:nvSpPr>
              <p:spPr>
                <a:xfrm>
                  <a:off x="1112927" y="458116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2" name="Rectangle 171"/>
                <p:cNvSpPr/>
                <p:nvPr/>
              </p:nvSpPr>
              <p:spPr>
                <a:xfrm>
                  <a:off x="1112927" y="465317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3" name="Rectangle 172"/>
                <p:cNvSpPr/>
                <p:nvPr/>
              </p:nvSpPr>
              <p:spPr>
                <a:xfrm>
                  <a:off x="1112927" y="472518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4" name="Rectangle 173"/>
                <p:cNvSpPr/>
                <p:nvPr/>
              </p:nvSpPr>
              <p:spPr>
                <a:xfrm>
                  <a:off x="1112927" y="479719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grpSp>
          <p:nvGrpSpPr>
            <p:cNvPr id="215" name="Group 214"/>
            <p:cNvGrpSpPr/>
            <p:nvPr/>
          </p:nvGrpSpPr>
          <p:grpSpPr>
            <a:xfrm>
              <a:off x="4475836" y="2948788"/>
              <a:ext cx="1066302" cy="1584220"/>
              <a:chOff x="3933319" y="1268700"/>
              <a:chExt cx="2520350" cy="3744520"/>
            </a:xfrm>
          </p:grpSpPr>
          <p:sp>
            <p:nvSpPr>
              <p:cNvPr id="216" name="Rectangle 215"/>
              <p:cNvSpPr/>
              <p:nvPr/>
            </p:nvSpPr>
            <p:spPr>
              <a:xfrm>
                <a:off x="3933319" y="1268700"/>
                <a:ext cx="2520350" cy="374452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7" name="Rectangle 216"/>
              <p:cNvSpPr/>
              <p:nvPr/>
            </p:nvSpPr>
            <p:spPr>
              <a:xfrm>
                <a:off x="4077339" y="1412720"/>
                <a:ext cx="2232310" cy="50407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18" name="Rectangle 217"/>
              <p:cNvSpPr/>
              <p:nvPr/>
            </p:nvSpPr>
            <p:spPr>
              <a:xfrm>
                <a:off x="407733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19" name="Rectangle 218"/>
              <p:cNvSpPr/>
              <p:nvPr/>
            </p:nvSpPr>
            <p:spPr>
              <a:xfrm>
                <a:off x="4077339" y="3140960"/>
                <a:ext cx="2232310" cy="172824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220" name="Rectangle 219"/>
              <p:cNvSpPr/>
              <p:nvPr/>
            </p:nvSpPr>
            <p:spPr>
              <a:xfrm>
                <a:off x="465341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21" name="Rectangle 220"/>
              <p:cNvSpPr/>
              <p:nvPr/>
            </p:nvSpPr>
            <p:spPr>
              <a:xfrm>
                <a:off x="522949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22" name="Rectangle 221"/>
              <p:cNvSpPr/>
              <p:nvPr/>
            </p:nvSpPr>
            <p:spPr>
              <a:xfrm>
                <a:off x="580557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23" name="Rectangle 222"/>
              <p:cNvSpPr/>
              <p:nvPr/>
            </p:nvSpPr>
            <p:spPr>
              <a:xfrm>
                <a:off x="407733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24" name="Rectangle 223"/>
              <p:cNvSpPr/>
              <p:nvPr/>
            </p:nvSpPr>
            <p:spPr>
              <a:xfrm>
                <a:off x="465341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25" name="Rectangle 224"/>
              <p:cNvSpPr/>
              <p:nvPr/>
            </p:nvSpPr>
            <p:spPr>
              <a:xfrm>
                <a:off x="522949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26" name="Rectangle 225"/>
              <p:cNvSpPr/>
              <p:nvPr/>
            </p:nvSpPr>
            <p:spPr>
              <a:xfrm>
                <a:off x="580557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grpSp>
            <p:nvGrpSpPr>
              <p:cNvPr id="227" name="Group 226"/>
              <p:cNvGrpSpPr/>
              <p:nvPr/>
            </p:nvGrpSpPr>
            <p:grpSpPr>
              <a:xfrm>
                <a:off x="4149349" y="3212970"/>
                <a:ext cx="432060" cy="432060"/>
                <a:chOff x="3429249" y="3645030"/>
                <a:chExt cx="432060" cy="432060"/>
              </a:xfrm>
            </p:grpSpPr>
            <p:sp>
              <p:nvSpPr>
                <p:cNvPr id="276" name="Rectangle 275"/>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277" name="Rectangle 276"/>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78" name="Rectangle 277"/>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79" name="Rectangle 278"/>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80" name="Rectangle 279"/>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228" name="Group 227"/>
              <p:cNvGrpSpPr/>
              <p:nvPr/>
            </p:nvGrpSpPr>
            <p:grpSpPr>
              <a:xfrm>
                <a:off x="4708177" y="3212970"/>
                <a:ext cx="432060" cy="432060"/>
                <a:chOff x="3429249" y="3645030"/>
                <a:chExt cx="432060" cy="432060"/>
              </a:xfrm>
            </p:grpSpPr>
            <p:sp>
              <p:nvSpPr>
                <p:cNvPr id="271" name="Rectangle 270"/>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272" name="Rectangle 271"/>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3" name="Rectangle 272"/>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4" name="Rectangle 273"/>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5" name="Rectangle 274"/>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29" name="Group 228"/>
              <p:cNvGrpSpPr/>
              <p:nvPr/>
            </p:nvGrpSpPr>
            <p:grpSpPr>
              <a:xfrm>
                <a:off x="5264003" y="3212970"/>
                <a:ext cx="432060" cy="432060"/>
                <a:chOff x="3429249" y="3645030"/>
                <a:chExt cx="432060" cy="432060"/>
              </a:xfrm>
            </p:grpSpPr>
            <p:sp>
              <p:nvSpPr>
                <p:cNvPr id="266" name="Rectangle 265"/>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267" name="Rectangle 266"/>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68" name="Rectangle 267"/>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69" name="Rectangle 268"/>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270" name="Rectangle 269"/>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230" name="Group 229"/>
              <p:cNvGrpSpPr/>
              <p:nvPr/>
            </p:nvGrpSpPr>
            <p:grpSpPr>
              <a:xfrm>
                <a:off x="5805579" y="3212970"/>
                <a:ext cx="432060" cy="432060"/>
                <a:chOff x="3429249" y="3645030"/>
                <a:chExt cx="432060" cy="432060"/>
              </a:xfrm>
            </p:grpSpPr>
            <p:sp>
              <p:nvSpPr>
                <p:cNvPr id="261" name="Rectangle 260"/>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262" name="Rectangle 261"/>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3" name="Rectangle 262"/>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4" name="Rectangle 263"/>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5" name="Rectangle 264"/>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31" name="Group 230"/>
              <p:cNvGrpSpPr/>
              <p:nvPr/>
            </p:nvGrpSpPr>
            <p:grpSpPr>
              <a:xfrm>
                <a:off x="4149349" y="3760170"/>
                <a:ext cx="432060" cy="432060"/>
                <a:chOff x="3429249" y="3645030"/>
                <a:chExt cx="432060" cy="432060"/>
              </a:xfrm>
            </p:grpSpPr>
            <p:sp>
              <p:nvSpPr>
                <p:cNvPr id="256" name="Rectangle 255"/>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257" name="Rectangle 256"/>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8" name="Rectangle 257"/>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9" name="Rectangle 258"/>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0" name="Rectangle 259"/>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32" name="Group 231"/>
              <p:cNvGrpSpPr/>
              <p:nvPr/>
            </p:nvGrpSpPr>
            <p:grpSpPr>
              <a:xfrm>
                <a:off x="4708177" y="3760170"/>
                <a:ext cx="432060" cy="432060"/>
                <a:chOff x="3429249" y="3645030"/>
                <a:chExt cx="432060" cy="432060"/>
              </a:xfrm>
            </p:grpSpPr>
            <p:sp>
              <p:nvSpPr>
                <p:cNvPr id="251" name="Rectangle 250"/>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252" name="Rectangle 251"/>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3" name="Rectangle 252"/>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4" name="Rectangle 253"/>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5" name="Rectangle 254"/>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33" name="Group 232"/>
              <p:cNvGrpSpPr/>
              <p:nvPr/>
            </p:nvGrpSpPr>
            <p:grpSpPr>
              <a:xfrm>
                <a:off x="5264003" y="3760170"/>
                <a:ext cx="432060" cy="432060"/>
                <a:chOff x="3429249" y="3645030"/>
                <a:chExt cx="432060" cy="432060"/>
              </a:xfrm>
            </p:grpSpPr>
            <p:sp>
              <p:nvSpPr>
                <p:cNvPr id="246" name="Rectangle 245"/>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247" name="Rectangle 246"/>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8" name="Rectangle 247"/>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9" name="Rectangle 248"/>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0" name="Rectangle 249"/>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34" name="Group 233"/>
              <p:cNvGrpSpPr/>
              <p:nvPr/>
            </p:nvGrpSpPr>
            <p:grpSpPr>
              <a:xfrm>
                <a:off x="5805579" y="3760170"/>
                <a:ext cx="432060" cy="432060"/>
                <a:chOff x="3429249" y="3645030"/>
                <a:chExt cx="432060" cy="432060"/>
              </a:xfrm>
            </p:grpSpPr>
            <p:sp>
              <p:nvSpPr>
                <p:cNvPr id="241" name="Rectangle 240"/>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242" name="Rectangle 241"/>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3" name="Rectangle 242"/>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4" name="Rectangle 243"/>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5" name="Rectangle 244"/>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35" name="Rectangle 234"/>
              <p:cNvSpPr/>
              <p:nvPr/>
            </p:nvSpPr>
            <p:spPr>
              <a:xfrm>
                <a:off x="4149349" y="4353502"/>
                <a:ext cx="208829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grpSp>
            <p:nvGrpSpPr>
              <p:cNvPr id="236" name="Group 235"/>
              <p:cNvGrpSpPr/>
              <p:nvPr/>
            </p:nvGrpSpPr>
            <p:grpSpPr>
              <a:xfrm>
                <a:off x="4221359" y="4425512"/>
                <a:ext cx="1944270" cy="288040"/>
                <a:chOff x="1112927" y="4581160"/>
                <a:chExt cx="1392193" cy="288040"/>
              </a:xfrm>
            </p:grpSpPr>
            <p:sp>
              <p:nvSpPr>
                <p:cNvPr id="237" name="Rectangle 236"/>
                <p:cNvSpPr/>
                <p:nvPr/>
              </p:nvSpPr>
              <p:spPr>
                <a:xfrm>
                  <a:off x="1112927" y="458116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8" name="Rectangle 237"/>
                <p:cNvSpPr/>
                <p:nvPr/>
              </p:nvSpPr>
              <p:spPr>
                <a:xfrm>
                  <a:off x="1112927" y="465317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9" name="Rectangle 238"/>
                <p:cNvSpPr/>
                <p:nvPr/>
              </p:nvSpPr>
              <p:spPr>
                <a:xfrm>
                  <a:off x="1112927" y="472518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0" name="Rectangle 239"/>
                <p:cNvSpPr/>
                <p:nvPr/>
              </p:nvSpPr>
              <p:spPr>
                <a:xfrm>
                  <a:off x="1112927" y="479719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grpSp>
          <p:nvGrpSpPr>
            <p:cNvPr id="281" name="Group 280"/>
            <p:cNvGrpSpPr/>
            <p:nvPr/>
          </p:nvGrpSpPr>
          <p:grpSpPr>
            <a:xfrm>
              <a:off x="5772016" y="1292558"/>
              <a:ext cx="1066302" cy="1584220"/>
              <a:chOff x="3933319" y="1268700"/>
              <a:chExt cx="2520350" cy="3744520"/>
            </a:xfrm>
          </p:grpSpPr>
          <p:sp>
            <p:nvSpPr>
              <p:cNvPr id="282" name="Rectangle 281"/>
              <p:cNvSpPr/>
              <p:nvPr/>
            </p:nvSpPr>
            <p:spPr>
              <a:xfrm>
                <a:off x="3933319" y="1268700"/>
                <a:ext cx="2520350" cy="374452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3" name="Rectangle 282"/>
              <p:cNvSpPr/>
              <p:nvPr/>
            </p:nvSpPr>
            <p:spPr>
              <a:xfrm>
                <a:off x="4077339" y="1412720"/>
                <a:ext cx="2232310" cy="50407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84" name="Rectangle 283"/>
              <p:cNvSpPr/>
              <p:nvPr/>
            </p:nvSpPr>
            <p:spPr>
              <a:xfrm>
                <a:off x="407733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85" name="Rectangle 284"/>
              <p:cNvSpPr/>
              <p:nvPr/>
            </p:nvSpPr>
            <p:spPr>
              <a:xfrm>
                <a:off x="4077339" y="3140960"/>
                <a:ext cx="2232310" cy="172824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286" name="Rectangle 285"/>
              <p:cNvSpPr/>
              <p:nvPr/>
            </p:nvSpPr>
            <p:spPr>
              <a:xfrm>
                <a:off x="465341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87" name="Rectangle 286"/>
              <p:cNvSpPr/>
              <p:nvPr/>
            </p:nvSpPr>
            <p:spPr>
              <a:xfrm>
                <a:off x="522949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88" name="Rectangle 287"/>
              <p:cNvSpPr/>
              <p:nvPr/>
            </p:nvSpPr>
            <p:spPr>
              <a:xfrm>
                <a:off x="580557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89" name="Rectangle 288"/>
              <p:cNvSpPr/>
              <p:nvPr/>
            </p:nvSpPr>
            <p:spPr>
              <a:xfrm>
                <a:off x="407733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90" name="Rectangle 289"/>
              <p:cNvSpPr/>
              <p:nvPr/>
            </p:nvSpPr>
            <p:spPr>
              <a:xfrm>
                <a:off x="465341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91" name="Rectangle 290"/>
              <p:cNvSpPr/>
              <p:nvPr/>
            </p:nvSpPr>
            <p:spPr>
              <a:xfrm>
                <a:off x="522949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92" name="Rectangle 291"/>
              <p:cNvSpPr/>
              <p:nvPr/>
            </p:nvSpPr>
            <p:spPr>
              <a:xfrm>
                <a:off x="580557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grpSp>
            <p:nvGrpSpPr>
              <p:cNvPr id="293" name="Group 292"/>
              <p:cNvGrpSpPr/>
              <p:nvPr/>
            </p:nvGrpSpPr>
            <p:grpSpPr>
              <a:xfrm>
                <a:off x="4149349" y="3212970"/>
                <a:ext cx="432060" cy="432060"/>
                <a:chOff x="3429249" y="3645030"/>
                <a:chExt cx="432060" cy="432060"/>
              </a:xfrm>
            </p:grpSpPr>
            <p:sp>
              <p:nvSpPr>
                <p:cNvPr id="342" name="Rectangle 341"/>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343" name="Rectangle 342"/>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344" name="Rectangle 343"/>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345" name="Rectangle 344"/>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346" name="Rectangle 345"/>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294" name="Group 293"/>
              <p:cNvGrpSpPr/>
              <p:nvPr/>
            </p:nvGrpSpPr>
            <p:grpSpPr>
              <a:xfrm>
                <a:off x="4708177" y="3212970"/>
                <a:ext cx="432060" cy="432060"/>
                <a:chOff x="3429249" y="3645030"/>
                <a:chExt cx="432060" cy="432060"/>
              </a:xfrm>
            </p:grpSpPr>
            <p:sp>
              <p:nvSpPr>
                <p:cNvPr id="337" name="Rectangle 336"/>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338" name="Rectangle 337"/>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9" name="Rectangle 338"/>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0" name="Rectangle 339"/>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1" name="Rectangle 340"/>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95" name="Group 294"/>
              <p:cNvGrpSpPr/>
              <p:nvPr/>
            </p:nvGrpSpPr>
            <p:grpSpPr>
              <a:xfrm>
                <a:off x="5264003" y="3212970"/>
                <a:ext cx="432060" cy="432060"/>
                <a:chOff x="3429249" y="3645030"/>
                <a:chExt cx="432060" cy="432060"/>
              </a:xfrm>
            </p:grpSpPr>
            <p:sp>
              <p:nvSpPr>
                <p:cNvPr id="332" name="Rectangle 331"/>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333" name="Rectangle 332"/>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334" name="Rectangle 333"/>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335" name="Rectangle 334"/>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336" name="Rectangle 335"/>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296" name="Group 295"/>
              <p:cNvGrpSpPr/>
              <p:nvPr/>
            </p:nvGrpSpPr>
            <p:grpSpPr>
              <a:xfrm>
                <a:off x="5805579" y="3212970"/>
                <a:ext cx="432060" cy="432060"/>
                <a:chOff x="3429249" y="3645030"/>
                <a:chExt cx="432060" cy="432060"/>
              </a:xfrm>
            </p:grpSpPr>
            <p:sp>
              <p:nvSpPr>
                <p:cNvPr id="327" name="Rectangle 326"/>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328" name="Rectangle 327"/>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9" name="Rectangle 328"/>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0" name="Rectangle 329"/>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1" name="Rectangle 330"/>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97" name="Group 296"/>
              <p:cNvGrpSpPr/>
              <p:nvPr/>
            </p:nvGrpSpPr>
            <p:grpSpPr>
              <a:xfrm>
                <a:off x="4149349" y="3760170"/>
                <a:ext cx="432060" cy="432060"/>
                <a:chOff x="3429249" y="3645030"/>
                <a:chExt cx="432060" cy="432060"/>
              </a:xfrm>
            </p:grpSpPr>
            <p:sp>
              <p:nvSpPr>
                <p:cNvPr id="322" name="Rectangle 321"/>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323" name="Rectangle 322"/>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4" name="Rectangle 323"/>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5" name="Rectangle 324"/>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6" name="Rectangle 325"/>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98" name="Group 297"/>
              <p:cNvGrpSpPr/>
              <p:nvPr/>
            </p:nvGrpSpPr>
            <p:grpSpPr>
              <a:xfrm>
                <a:off x="4708177" y="3760170"/>
                <a:ext cx="432060" cy="432060"/>
                <a:chOff x="3429249" y="3645030"/>
                <a:chExt cx="432060" cy="432060"/>
              </a:xfrm>
            </p:grpSpPr>
            <p:sp>
              <p:nvSpPr>
                <p:cNvPr id="317" name="Rectangle 316"/>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318" name="Rectangle 317"/>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9" name="Rectangle 318"/>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0" name="Rectangle 319"/>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1" name="Rectangle 320"/>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99" name="Group 298"/>
              <p:cNvGrpSpPr/>
              <p:nvPr/>
            </p:nvGrpSpPr>
            <p:grpSpPr>
              <a:xfrm>
                <a:off x="5264003" y="3760170"/>
                <a:ext cx="432060" cy="432060"/>
                <a:chOff x="3429249" y="3645030"/>
                <a:chExt cx="432060" cy="432060"/>
              </a:xfrm>
            </p:grpSpPr>
            <p:sp>
              <p:nvSpPr>
                <p:cNvPr id="312" name="Rectangle 311"/>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313" name="Rectangle 312"/>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4" name="Rectangle 313"/>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5" name="Rectangle 314"/>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6" name="Rectangle 315"/>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300" name="Group 299"/>
              <p:cNvGrpSpPr/>
              <p:nvPr/>
            </p:nvGrpSpPr>
            <p:grpSpPr>
              <a:xfrm>
                <a:off x="5805579" y="3760170"/>
                <a:ext cx="432060" cy="432060"/>
                <a:chOff x="3429249" y="3645030"/>
                <a:chExt cx="432060" cy="432060"/>
              </a:xfrm>
            </p:grpSpPr>
            <p:sp>
              <p:nvSpPr>
                <p:cNvPr id="307" name="Rectangle 306"/>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308" name="Rectangle 307"/>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9" name="Rectangle 308"/>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0" name="Rectangle 309"/>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1" name="Rectangle 310"/>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301" name="Rectangle 300"/>
              <p:cNvSpPr/>
              <p:nvPr/>
            </p:nvSpPr>
            <p:spPr>
              <a:xfrm>
                <a:off x="4149349" y="4353502"/>
                <a:ext cx="208829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grpSp>
            <p:nvGrpSpPr>
              <p:cNvPr id="302" name="Group 301"/>
              <p:cNvGrpSpPr/>
              <p:nvPr/>
            </p:nvGrpSpPr>
            <p:grpSpPr>
              <a:xfrm>
                <a:off x="4221359" y="4425512"/>
                <a:ext cx="1944270" cy="288040"/>
                <a:chOff x="1112927" y="4581160"/>
                <a:chExt cx="1392193" cy="288040"/>
              </a:xfrm>
            </p:grpSpPr>
            <p:sp>
              <p:nvSpPr>
                <p:cNvPr id="303" name="Rectangle 302"/>
                <p:cNvSpPr/>
                <p:nvPr/>
              </p:nvSpPr>
              <p:spPr>
                <a:xfrm>
                  <a:off x="1112927" y="458116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4" name="Rectangle 303"/>
                <p:cNvSpPr/>
                <p:nvPr/>
              </p:nvSpPr>
              <p:spPr>
                <a:xfrm>
                  <a:off x="1112927" y="465317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5" name="Rectangle 304"/>
                <p:cNvSpPr/>
                <p:nvPr/>
              </p:nvSpPr>
              <p:spPr>
                <a:xfrm>
                  <a:off x="1112927" y="472518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6" name="Rectangle 305"/>
                <p:cNvSpPr/>
                <p:nvPr/>
              </p:nvSpPr>
              <p:spPr>
                <a:xfrm>
                  <a:off x="1112927" y="479719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grpSp>
          <p:nvGrpSpPr>
            <p:cNvPr id="347" name="Group 346"/>
            <p:cNvGrpSpPr/>
            <p:nvPr/>
          </p:nvGrpSpPr>
          <p:grpSpPr>
            <a:xfrm>
              <a:off x="6924176" y="1292558"/>
              <a:ext cx="1066302" cy="1584220"/>
              <a:chOff x="3933319" y="1268700"/>
              <a:chExt cx="2520350" cy="3744520"/>
            </a:xfrm>
          </p:grpSpPr>
          <p:sp>
            <p:nvSpPr>
              <p:cNvPr id="348" name="Rectangle 347"/>
              <p:cNvSpPr/>
              <p:nvPr/>
            </p:nvSpPr>
            <p:spPr>
              <a:xfrm>
                <a:off x="3933319" y="1268700"/>
                <a:ext cx="2520350" cy="374452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9" name="Rectangle 348"/>
              <p:cNvSpPr/>
              <p:nvPr/>
            </p:nvSpPr>
            <p:spPr>
              <a:xfrm>
                <a:off x="4077339" y="1412720"/>
                <a:ext cx="2232310" cy="50407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350" name="Rectangle 349"/>
              <p:cNvSpPr/>
              <p:nvPr/>
            </p:nvSpPr>
            <p:spPr>
              <a:xfrm>
                <a:off x="407733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351" name="Rectangle 350"/>
              <p:cNvSpPr/>
              <p:nvPr/>
            </p:nvSpPr>
            <p:spPr>
              <a:xfrm>
                <a:off x="4077339" y="3140960"/>
                <a:ext cx="2232310" cy="172824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352" name="Rectangle 351"/>
              <p:cNvSpPr/>
              <p:nvPr/>
            </p:nvSpPr>
            <p:spPr>
              <a:xfrm>
                <a:off x="465341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353" name="Rectangle 352"/>
              <p:cNvSpPr/>
              <p:nvPr/>
            </p:nvSpPr>
            <p:spPr>
              <a:xfrm>
                <a:off x="522949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354" name="Rectangle 353"/>
              <p:cNvSpPr/>
              <p:nvPr/>
            </p:nvSpPr>
            <p:spPr>
              <a:xfrm>
                <a:off x="580557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355" name="Rectangle 354"/>
              <p:cNvSpPr/>
              <p:nvPr/>
            </p:nvSpPr>
            <p:spPr>
              <a:xfrm>
                <a:off x="407733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356" name="Rectangle 355"/>
              <p:cNvSpPr/>
              <p:nvPr/>
            </p:nvSpPr>
            <p:spPr>
              <a:xfrm>
                <a:off x="465341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357" name="Rectangle 356"/>
              <p:cNvSpPr/>
              <p:nvPr/>
            </p:nvSpPr>
            <p:spPr>
              <a:xfrm>
                <a:off x="522949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358" name="Rectangle 357"/>
              <p:cNvSpPr/>
              <p:nvPr/>
            </p:nvSpPr>
            <p:spPr>
              <a:xfrm>
                <a:off x="580557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grpSp>
            <p:nvGrpSpPr>
              <p:cNvPr id="359" name="Group 358"/>
              <p:cNvGrpSpPr/>
              <p:nvPr/>
            </p:nvGrpSpPr>
            <p:grpSpPr>
              <a:xfrm>
                <a:off x="4149349" y="3212970"/>
                <a:ext cx="432060" cy="432060"/>
                <a:chOff x="3429249" y="3645030"/>
                <a:chExt cx="432060" cy="432060"/>
              </a:xfrm>
            </p:grpSpPr>
            <p:sp>
              <p:nvSpPr>
                <p:cNvPr id="408" name="Rectangle 407"/>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409" name="Rectangle 408"/>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410" name="Rectangle 409"/>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411" name="Rectangle 410"/>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412" name="Rectangle 411"/>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360" name="Group 359"/>
              <p:cNvGrpSpPr/>
              <p:nvPr/>
            </p:nvGrpSpPr>
            <p:grpSpPr>
              <a:xfrm>
                <a:off x="4708177" y="3212970"/>
                <a:ext cx="432060" cy="432060"/>
                <a:chOff x="3429249" y="3645030"/>
                <a:chExt cx="432060" cy="432060"/>
              </a:xfrm>
            </p:grpSpPr>
            <p:sp>
              <p:nvSpPr>
                <p:cNvPr id="403" name="Rectangle 402"/>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404" name="Rectangle 403"/>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5" name="Rectangle 404"/>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6" name="Rectangle 405"/>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7" name="Rectangle 406"/>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361" name="Group 360"/>
              <p:cNvGrpSpPr/>
              <p:nvPr/>
            </p:nvGrpSpPr>
            <p:grpSpPr>
              <a:xfrm>
                <a:off x="5264003" y="3212970"/>
                <a:ext cx="432060" cy="432060"/>
                <a:chOff x="3429249" y="3645030"/>
                <a:chExt cx="432060" cy="432060"/>
              </a:xfrm>
            </p:grpSpPr>
            <p:sp>
              <p:nvSpPr>
                <p:cNvPr id="398" name="Rectangle 397"/>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399" name="Rectangle 398"/>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400" name="Rectangle 399"/>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401" name="Rectangle 400"/>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402" name="Rectangle 401"/>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362" name="Group 361"/>
              <p:cNvGrpSpPr/>
              <p:nvPr/>
            </p:nvGrpSpPr>
            <p:grpSpPr>
              <a:xfrm>
                <a:off x="5805579" y="3212970"/>
                <a:ext cx="432060" cy="432060"/>
                <a:chOff x="3429249" y="3645030"/>
                <a:chExt cx="432060" cy="432060"/>
              </a:xfrm>
            </p:grpSpPr>
            <p:sp>
              <p:nvSpPr>
                <p:cNvPr id="393" name="Rectangle 392"/>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394" name="Rectangle 393"/>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5" name="Rectangle 394"/>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6" name="Rectangle 395"/>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7" name="Rectangle 396"/>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363" name="Group 362"/>
              <p:cNvGrpSpPr/>
              <p:nvPr/>
            </p:nvGrpSpPr>
            <p:grpSpPr>
              <a:xfrm>
                <a:off x="4149349" y="3760170"/>
                <a:ext cx="432060" cy="432060"/>
                <a:chOff x="3429249" y="3645030"/>
                <a:chExt cx="432060" cy="432060"/>
              </a:xfrm>
            </p:grpSpPr>
            <p:sp>
              <p:nvSpPr>
                <p:cNvPr id="388" name="Rectangle 387"/>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389" name="Rectangle 388"/>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0" name="Rectangle 389"/>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1" name="Rectangle 390"/>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2" name="Rectangle 391"/>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364" name="Group 363"/>
              <p:cNvGrpSpPr/>
              <p:nvPr/>
            </p:nvGrpSpPr>
            <p:grpSpPr>
              <a:xfrm>
                <a:off x="4708177" y="3760170"/>
                <a:ext cx="432060" cy="432060"/>
                <a:chOff x="3429249" y="3645030"/>
                <a:chExt cx="432060" cy="432060"/>
              </a:xfrm>
            </p:grpSpPr>
            <p:sp>
              <p:nvSpPr>
                <p:cNvPr id="383" name="Rectangle 382"/>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384" name="Rectangle 383"/>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85" name="Rectangle 384"/>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86" name="Rectangle 385"/>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87" name="Rectangle 386"/>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365" name="Group 364"/>
              <p:cNvGrpSpPr/>
              <p:nvPr/>
            </p:nvGrpSpPr>
            <p:grpSpPr>
              <a:xfrm>
                <a:off x="5264003" y="3760170"/>
                <a:ext cx="432060" cy="432060"/>
                <a:chOff x="3429249" y="3645030"/>
                <a:chExt cx="432060" cy="432060"/>
              </a:xfrm>
            </p:grpSpPr>
            <p:sp>
              <p:nvSpPr>
                <p:cNvPr id="378" name="Rectangle 377"/>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379" name="Rectangle 378"/>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80" name="Rectangle 379"/>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81" name="Rectangle 380"/>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82" name="Rectangle 381"/>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366" name="Group 365"/>
              <p:cNvGrpSpPr/>
              <p:nvPr/>
            </p:nvGrpSpPr>
            <p:grpSpPr>
              <a:xfrm>
                <a:off x="5805579" y="3760170"/>
                <a:ext cx="432060" cy="432060"/>
                <a:chOff x="3429249" y="3645030"/>
                <a:chExt cx="432060" cy="432060"/>
              </a:xfrm>
            </p:grpSpPr>
            <p:sp>
              <p:nvSpPr>
                <p:cNvPr id="373" name="Rectangle 372"/>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374" name="Rectangle 373"/>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5" name="Rectangle 374"/>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6" name="Rectangle 375"/>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7" name="Rectangle 376"/>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367" name="Rectangle 366"/>
              <p:cNvSpPr/>
              <p:nvPr/>
            </p:nvSpPr>
            <p:spPr>
              <a:xfrm>
                <a:off x="4149349" y="4353502"/>
                <a:ext cx="208829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grpSp>
            <p:nvGrpSpPr>
              <p:cNvPr id="368" name="Group 367"/>
              <p:cNvGrpSpPr/>
              <p:nvPr/>
            </p:nvGrpSpPr>
            <p:grpSpPr>
              <a:xfrm>
                <a:off x="4221359" y="4425512"/>
                <a:ext cx="1944270" cy="288040"/>
                <a:chOff x="1112927" y="4581160"/>
                <a:chExt cx="1392193" cy="288040"/>
              </a:xfrm>
            </p:grpSpPr>
            <p:sp>
              <p:nvSpPr>
                <p:cNvPr id="369" name="Rectangle 368"/>
                <p:cNvSpPr/>
                <p:nvPr/>
              </p:nvSpPr>
              <p:spPr>
                <a:xfrm>
                  <a:off x="1112927" y="458116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0" name="Rectangle 369"/>
                <p:cNvSpPr/>
                <p:nvPr/>
              </p:nvSpPr>
              <p:spPr>
                <a:xfrm>
                  <a:off x="1112927" y="465317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1" name="Rectangle 370"/>
                <p:cNvSpPr/>
                <p:nvPr/>
              </p:nvSpPr>
              <p:spPr>
                <a:xfrm>
                  <a:off x="1112927" y="472518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2" name="Rectangle 371"/>
                <p:cNvSpPr/>
                <p:nvPr/>
              </p:nvSpPr>
              <p:spPr>
                <a:xfrm>
                  <a:off x="1112927" y="479719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grpSp>
          <p:nvGrpSpPr>
            <p:cNvPr id="413" name="Group 412"/>
            <p:cNvGrpSpPr/>
            <p:nvPr/>
          </p:nvGrpSpPr>
          <p:grpSpPr>
            <a:xfrm>
              <a:off x="5772016" y="2948788"/>
              <a:ext cx="1066302" cy="1584220"/>
              <a:chOff x="3933319" y="1268700"/>
              <a:chExt cx="2520350" cy="3744520"/>
            </a:xfrm>
          </p:grpSpPr>
          <p:sp>
            <p:nvSpPr>
              <p:cNvPr id="414" name="Rectangle 413"/>
              <p:cNvSpPr/>
              <p:nvPr/>
            </p:nvSpPr>
            <p:spPr>
              <a:xfrm>
                <a:off x="3933319" y="1268700"/>
                <a:ext cx="2520350" cy="374452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15" name="Rectangle 414"/>
              <p:cNvSpPr/>
              <p:nvPr/>
            </p:nvSpPr>
            <p:spPr>
              <a:xfrm>
                <a:off x="4077339" y="1412720"/>
                <a:ext cx="2232310" cy="50407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416" name="Rectangle 415"/>
              <p:cNvSpPr/>
              <p:nvPr/>
            </p:nvSpPr>
            <p:spPr>
              <a:xfrm>
                <a:off x="407733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417" name="Rectangle 416"/>
              <p:cNvSpPr/>
              <p:nvPr/>
            </p:nvSpPr>
            <p:spPr>
              <a:xfrm>
                <a:off x="4077339" y="3140960"/>
                <a:ext cx="2232310" cy="172824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418" name="Rectangle 417"/>
              <p:cNvSpPr/>
              <p:nvPr/>
            </p:nvSpPr>
            <p:spPr>
              <a:xfrm>
                <a:off x="465341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419" name="Rectangle 418"/>
              <p:cNvSpPr/>
              <p:nvPr/>
            </p:nvSpPr>
            <p:spPr>
              <a:xfrm>
                <a:off x="522949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420" name="Rectangle 419"/>
              <p:cNvSpPr/>
              <p:nvPr/>
            </p:nvSpPr>
            <p:spPr>
              <a:xfrm>
                <a:off x="580557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421" name="Rectangle 420"/>
              <p:cNvSpPr/>
              <p:nvPr/>
            </p:nvSpPr>
            <p:spPr>
              <a:xfrm>
                <a:off x="407733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422" name="Rectangle 421"/>
              <p:cNvSpPr/>
              <p:nvPr/>
            </p:nvSpPr>
            <p:spPr>
              <a:xfrm>
                <a:off x="465341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423" name="Rectangle 422"/>
              <p:cNvSpPr/>
              <p:nvPr/>
            </p:nvSpPr>
            <p:spPr>
              <a:xfrm>
                <a:off x="522949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424" name="Rectangle 423"/>
              <p:cNvSpPr/>
              <p:nvPr/>
            </p:nvSpPr>
            <p:spPr>
              <a:xfrm>
                <a:off x="580557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grpSp>
            <p:nvGrpSpPr>
              <p:cNvPr id="425" name="Group 424"/>
              <p:cNvGrpSpPr/>
              <p:nvPr/>
            </p:nvGrpSpPr>
            <p:grpSpPr>
              <a:xfrm>
                <a:off x="4149349" y="3212970"/>
                <a:ext cx="432060" cy="432060"/>
                <a:chOff x="3429249" y="3645030"/>
                <a:chExt cx="432060" cy="432060"/>
              </a:xfrm>
            </p:grpSpPr>
            <p:sp>
              <p:nvSpPr>
                <p:cNvPr id="474" name="Rectangle 473"/>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475" name="Rectangle 474"/>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476" name="Rectangle 475"/>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477" name="Rectangle 476"/>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478" name="Rectangle 477"/>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426" name="Group 425"/>
              <p:cNvGrpSpPr/>
              <p:nvPr/>
            </p:nvGrpSpPr>
            <p:grpSpPr>
              <a:xfrm>
                <a:off x="4708177" y="3212970"/>
                <a:ext cx="432060" cy="432060"/>
                <a:chOff x="3429249" y="3645030"/>
                <a:chExt cx="432060" cy="432060"/>
              </a:xfrm>
            </p:grpSpPr>
            <p:sp>
              <p:nvSpPr>
                <p:cNvPr id="469" name="Rectangle 468"/>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470" name="Rectangle 469"/>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71" name="Rectangle 470"/>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72" name="Rectangle 471"/>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73" name="Rectangle 472"/>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427" name="Group 426"/>
              <p:cNvGrpSpPr/>
              <p:nvPr/>
            </p:nvGrpSpPr>
            <p:grpSpPr>
              <a:xfrm>
                <a:off x="5264003" y="3212970"/>
                <a:ext cx="432060" cy="432060"/>
                <a:chOff x="3429249" y="3645030"/>
                <a:chExt cx="432060" cy="432060"/>
              </a:xfrm>
            </p:grpSpPr>
            <p:sp>
              <p:nvSpPr>
                <p:cNvPr id="464" name="Rectangle 463"/>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465" name="Rectangle 464"/>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466" name="Rectangle 465"/>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467" name="Rectangle 466"/>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468" name="Rectangle 467"/>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428" name="Group 427"/>
              <p:cNvGrpSpPr/>
              <p:nvPr/>
            </p:nvGrpSpPr>
            <p:grpSpPr>
              <a:xfrm>
                <a:off x="5805579" y="3212970"/>
                <a:ext cx="432060" cy="432060"/>
                <a:chOff x="3429249" y="3645030"/>
                <a:chExt cx="432060" cy="432060"/>
              </a:xfrm>
            </p:grpSpPr>
            <p:sp>
              <p:nvSpPr>
                <p:cNvPr id="459" name="Rectangle 458"/>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460" name="Rectangle 459"/>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61" name="Rectangle 460"/>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62" name="Rectangle 461"/>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63" name="Rectangle 462"/>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429" name="Group 428"/>
              <p:cNvGrpSpPr/>
              <p:nvPr/>
            </p:nvGrpSpPr>
            <p:grpSpPr>
              <a:xfrm>
                <a:off x="4149349" y="3760170"/>
                <a:ext cx="432060" cy="432060"/>
                <a:chOff x="3429249" y="3645030"/>
                <a:chExt cx="432060" cy="432060"/>
              </a:xfrm>
            </p:grpSpPr>
            <p:sp>
              <p:nvSpPr>
                <p:cNvPr id="454" name="Rectangle 453"/>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455" name="Rectangle 454"/>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6" name="Rectangle 455"/>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7" name="Rectangle 456"/>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8" name="Rectangle 457"/>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430" name="Group 429"/>
              <p:cNvGrpSpPr/>
              <p:nvPr/>
            </p:nvGrpSpPr>
            <p:grpSpPr>
              <a:xfrm>
                <a:off x="4708177" y="3760170"/>
                <a:ext cx="432060" cy="432060"/>
                <a:chOff x="3429249" y="3645030"/>
                <a:chExt cx="432060" cy="432060"/>
              </a:xfrm>
            </p:grpSpPr>
            <p:sp>
              <p:nvSpPr>
                <p:cNvPr id="449" name="Rectangle 448"/>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450" name="Rectangle 449"/>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1" name="Rectangle 450"/>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2" name="Rectangle 451"/>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3" name="Rectangle 452"/>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431" name="Group 430"/>
              <p:cNvGrpSpPr/>
              <p:nvPr/>
            </p:nvGrpSpPr>
            <p:grpSpPr>
              <a:xfrm>
                <a:off x="5264003" y="3760170"/>
                <a:ext cx="432060" cy="432060"/>
                <a:chOff x="3429249" y="3645030"/>
                <a:chExt cx="432060" cy="432060"/>
              </a:xfrm>
            </p:grpSpPr>
            <p:sp>
              <p:nvSpPr>
                <p:cNvPr id="444" name="Rectangle 443"/>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445" name="Rectangle 444"/>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6" name="Rectangle 445"/>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7" name="Rectangle 446"/>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8" name="Rectangle 447"/>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432" name="Group 431"/>
              <p:cNvGrpSpPr/>
              <p:nvPr/>
            </p:nvGrpSpPr>
            <p:grpSpPr>
              <a:xfrm>
                <a:off x="5805579" y="3760170"/>
                <a:ext cx="432060" cy="432060"/>
                <a:chOff x="3429249" y="3645030"/>
                <a:chExt cx="432060" cy="432060"/>
              </a:xfrm>
            </p:grpSpPr>
            <p:sp>
              <p:nvSpPr>
                <p:cNvPr id="439" name="Rectangle 438"/>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440" name="Rectangle 439"/>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1" name="Rectangle 440"/>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2" name="Rectangle 441"/>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3" name="Rectangle 442"/>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433" name="Rectangle 432"/>
              <p:cNvSpPr/>
              <p:nvPr/>
            </p:nvSpPr>
            <p:spPr>
              <a:xfrm>
                <a:off x="4149349" y="4353502"/>
                <a:ext cx="208829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grpSp>
            <p:nvGrpSpPr>
              <p:cNvPr id="434" name="Group 433"/>
              <p:cNvGrpSpPr/>
              <p:nvPr/>
            </p:nvGrpSpPr>
            <p:grpSpPr>
              <a:xfrm>
                <a:off x="4221359" y="4425512"/>
                <a:ext cx="1944270" cy="288040"/>
                <a:chOff x="1112927" y="4581160"/>
                <a:chExt cx="1392193" cy="288040"/>
              </a:xfrm>
            </p:grpSpPr>
            <p:sp>
              <p:nvSpPr>
                <p:cNvPr id="435" name="Rectangle 434"/>
                <p:cNvSpPr/>
                <p:nvPr/>
              </p:nvSpPr>
              <p:spPr>
                <a:xfrm>
                  <a:off x="1112927" y="458116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6" name="Rectangle 435"/>
                <p:cNvSpPr/>
                <p:nvPr/>
              </p:nvSpPr>
              <p:spPr>
                <a:xfrm>
                  <a:off x="1112927" y="465317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7" name="Rectangle 436"/>
                <p:cNvSpPr/>
                <p:nvPr/>
              </p:nvSpPr>
              <p:spPr>
                <a:xfrm>
                  <a:off x="1112927" y="472518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8" name="Rectangle 437"/>
                <p:cNvSpPr/>
                <p:nvPr/>
              </p:nvSpPr>
              <p:spPr>
                <a:xfrm>
                  <a:off x="1112927" y="479719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grpSp>
          <p:nvGrpSpPr>
            <p:cNvPr id="479" name="Group 478"/>
            <p:cNvGrpSpPr/>
            <p:nvPr/>
          </p:nvGrpSpPr>
          <p:grpSpPr>
            <a:xfrm>
              <a:off x="6924176" y="2948788"/>
              <a:ext cx="1066302" cy="1584220"/>
              <a:chOff x="3933319" y="1268700"/>
              <a:chExt cx="2520350" cy="3744520"/>
            </a:xfrm>
          </p:grpSpPr>
          <p:sp>
            <p:nvSpPr>
              <p:cNvPr id="480" name="Rectangle 479"/>
              <p:cNvSpPr/>
              <p:nvPr/>
            </p:nvSpPr>
            <p:spPr>
              <a:xfrm>
                <a:off x="3933319" y="1268700"/>
                <a:ext cx="2520350" cy="374452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81" name="Rectangle 480"/>
              <p:cNvSpPr/>
              <p:nvPr/>
            </p:nvSpPr>
            <p:spPr>
              <a:xfrm>
                <a:off x="4077339" y="1412720"/>
                <a:ext cx="2232310" cy="50407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482" name="Rectangle 481"/>
              <p:cNvSpPr/>
              <p:nvPr/>
            </p:nvSpPr>
            <p:spPr>
              <a:xfrm>
                <a:off x="407733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483" name="Rectangle 482"/>
              <p:cNvSpPr/>
              <p:nvPr/>
            </p:nvSpPr>
            <p:spPr>
              <a:xfrm>
                <a:off x="4077339" y="3140960"/>
                <a:ext cx="2232310" cy="172824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484" name="Rectangle 483"/>
              <p:cNvSpPr/>
              <p:nvPr/>
            </p:nvSpPr>
            <p:spPr>
              <a:xfrm>
                <a:off x="465341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485" name="Rectangle 484"/>
              <p:cNvSpPr/>
              <p:nvPr/>
            </p:nvSpPr>
            <p:spPr>
              <a:xfrm>
                <a:off x="522949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486" name="Rectangle 485"/>
              <p:cNvSpPr/>
              <p:nvPr/>
            </p:nvSpPr>
            <p:spPr>
              <a:xfrm>
                <a:off x="5805579" y="206081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487" name="Rectangle 486"/>
              <p:cNvSpPr/>
              <p:nvPr/>
            </p:nvSpPr>
            <p:spPr>
              <a:xfrm>
                <a:off x="407733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488" name="Rectangle 487"/>
              <p:cNvSpPr/>
              <p:nvPr/>
            </p:nvSpPr>
            <p:spPr>
              <a:xfrm>
                <a:off x="465341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489" name="Rectangle 488"/>
              <p:cNvSpPr/>
              <p:nvPr/>
            </p:nvSpPr>
            <p:spPr>
              <a:xfrm>
                <a:off x="522949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490" name="Rectangle 489"/>
              <p:cNvSpPr/>
              <p:nvPr/>
            </p:nvSpPr>
            <p:spPr>
              <a:xfrm>
                <a:off x="5805579" y="2564880"/>
                <a:ext cx="504070" cy="432060"/>
              </a:xfrm>
              <a:prstGeom prst="rect">
                <a:avLst/>
              </a:prstGeom>
              <a:ln w="19050"/>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grpSp>
            <p:nvGrpSpPr>
              <p:cNvPr id="491" name="Group 490"/>
              <p:cNvGrpSpPr/>
              <p:nvPr/>
            </p:nvGrpSpPr>
            <p:grpSpPr>
              <a:xfrm>
                <a:off x="4149349" y="3212970"/>
                <a:ext cx="432060" cy="432060"/>
                <a:chOff x="3429249" y="3645030"/>
                <a:chExt cx="432060" cy="432060"/>
              </a:xfrm>
            </p:grpSpPr>
            <p:sp>
              <p:nvSpPr>
                <p:cNvPr id="540" name="Rectangle 539"/>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541" name="Rectangle 540"/>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542" name="Rectangle 541"/>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543" name="Rectangle 542"/>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544" name="Rectangle 543"/>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492" name="Group 491"/>
              <p:cNvGrpSpPr/>
              <p:nvPr/>
            </p:nvGrpSpPr>
            <p:grpSpPr>
              <a:xfrm>
                <a:off x="4708177" y="3212970"/>
                <a:ext cx="432060" cy="432060"/>
                <a:chOff x="3429249" y="3645030"/>
                <a:chExt cx="432060" cy="432060"/>
              </a:xfrm>
            </p:grpSpPr>
            <p:sp>
              <p:nvSpPr>
                <p:cNvPr id="535" name="Rectangle 534"/>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536" name="Rectangle 535"/>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7" name="Rectangle 536"/>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8" name="Rectangle 537"/>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9" name="Rectangle 538"/>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493" name="Group 492"/>
              <p:cNvGrpSpPr/>
              <p:nvPr/>
            </p:nvGrpSpPr>
            <p:grpSpPr>
              <a:xfrm>
                <a:off x="5264003" y="3212970"/>
                <a:ext cx="432060" cy="432060"/>
                <a:chOff x="3429249" y="3645030"/>
                <a:chExt cx="432060" cy="432060"/>
              </a:xfrm>
            </p:grpSpPr>
            <p:sp>
              <p:nvSpPr>
                <p:cNvPr id="530" name="Rectangle 529"/>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b="1" dirty="0"/>
                </a:p>
              </p:txBody>
            </p:sp>
            <p:sp>
              <p:nvSpPr>
                <p:cNvPr id="531" name="Rectangle 530"/>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532" name="Rectangle 531"/>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533" name="Rectangle 532"/>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534" name="Rectangle 533"/>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grpSp>
          <p:grpSp>
            <p:nvGrpSpPr>
              <p:cNvPr id="494" name="Group 493"/>
              <p:cNvGrpSpPr/>
              <p:nvPr/>
            </p:nvGrpSpPr>
            <p:grpSpPr>
              <a:xfrm>
                <a:off x="5805579" y="3212970"/>
                <a:ext cx="432060" cy="432060"/>
                <a:chOff x="3429249" y="3645030"/>
                <a:chExt cx="432060" cy="432060"/>
              </a:xfrm>
            </p:grpSpPr>
            <p:sp>
              <p:nvSpPr>
                <p:cNvPr id="525" name="Rectangle 524"/>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526" name="Rectangle 525"/>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7" name="Rectangle 526"/>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8" name="Rectangle 527"/>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9" name="Rectangle 528"/>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495" name="Group 494"/>
              <p:cNvGrpSpPr/>
              <p:nvPr/>
            </p:nvGrpSpPr>
            <p:grpSpPr>
              <a:xfrm>
                <a:off x="4149349" y="3760170"/>
                <a:ext cx="432060" cy="432060"/>
                <a:chOff x="3429249" y="3645030"/>
                <a:chExt cx="432060" cy="432060"/>
              </a:xfrm>
            </p:grpSpPr>
            <p:sp>
              <p:nvSpPr>
                <p:cNvPr id="520" name="Rectangle 519"/>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521" name="Rectangle 520"/>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2" name="Rectangle 521"/>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3" name="Rectangle 522"/>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4" name="Rectangle 523"/>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496" name="Group 495"/>
              <p:cNvGrpSpPr/>
              <p:nvPr/>
            </p:nvGrpSpPr>
            <p:grpSpPr>
              <a:xfrm>
                <a:off x="4708177" y="3760170"/>
                <a:ext cx="432060" cy="432060"/>
                <a:chOff x="3429249" y="3645030"/>
                <a:chExt cx="432060" cy="432060"/>
              </a:xfrm>
            </p:grpSpPr>
            <p:sp>
              <p:nvSpPr>
                <p:cNvPr id="515" name="Rectangle 514"/>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516" name="Rectangle 515"/>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7" name="Rectangle 516"/>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8" name="Rectangle 517"/>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9" name="Rectangle 518"/>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497" name="Group 496"/>
              <p:cNvGrpSpPr/>
              <p:nvPr/>
            </p:nvGrpSpPr>
            <p:grpSpPr>
              <a:xfrm>
                <a:off x="5264003" y="3760170"/>
                <a:ext cx="432060" cy="432060"/>
                <a:chOff x="3429249" y="3645030"/>
                <a:chExt cx="432060" cy="432060"/>
              </a:xfrm>
            </p:grpSpPr>
            <p:sp>
              <p:nvSpPr>
                <p:cNvPr id="510" name="Rectangle 509"/>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511" name="Rectangle 510"/>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2" name="Rectangle 511"/>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3" name="Rectangle 512"/>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4" name="Rectangle 513"/>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498" name="Group 497"/>
              <p:cNvGrpSpPr/>
              <p:nvPr/>
            </p:nvGrpSpPr>
            <p:grpSpPr>
              <a:xfrm>
                <a:off x="5805579" y="3760170"/>
                <a:ext cx="432060" cy="432060"/>
                <a:chOff x="3429249" y="3645030"/>
                <a:chExt cx="432060" cy="432060"/>
              </a:xfrm>
            </p:grpSpPr>
            <p:sp>
              <p:nvSpPr>
                <p:cNvPr id="505" name="Rectangle 504"/>
                <p:cNvSpPr/>
                <p:nvPr/>
              </p:nvSpPr>
              <p:spPr>
                <a:xfrm>
                  <a:off x="3429249" y="3645030"/>
                  <a:ext cx="43206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sp>
              <p:nvSpPr>
                <p:cNvPr id="506" name="Rectangle 505"/>
                <p:cNvSpPr/>
                <p:nvPr/>
              </p:nvSpPr>
              <p:spPr>
                <a:xfrm>
                  <a:off x="3501259" y="371704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7" name="Rectangle 506"/>
                <p:cNvSpPr/>
                <p:nvPr/>
              </p:nvSpPr>
              <p:spPr>
                <a:xfrm>
                  <a:off x="3501259" y="378905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8" name="Rectangle 507"/>
                <p:cNvSpPr/>
                <p:nvPr/>
              </p:nvSpPr>
              <p:spPr>
                <a:xfrm>
                  <a:off x="3501259" y="386106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9" name="Rectangle 508"/>
                <p:cNvSpPr/>
                <p:nvPr/>
              </p:nvSpPr>
              <p:spPr>
                <a:xfrm>
                  <a:off x="3501259" y="3933070"/>
                  <a:ext cx="288040"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499" name="Rectangle 498"/>
              <p:cNvSpPr/>
              <p:nvPr/>
            </p:nvSpPr>
            <p:spPr>
              <a:xfrm>
                <a:off x="4149349" y="4353502"/>
                <a:ext cx="2088290" cy="432060"/>
              </a:xfrm>
              <a:prstGeom prst="rect">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GB" dirty="0"/>
              </a:p>
            </p:txBody>
          </p:sp>
          <p:grpSp>
            <p:nvGrpSpPr>
              <p:cNvPr id="500" name="Group 499"/>
              <p:cNvGrpSpPr/>
              <p:nvPr/>
            </p:nvGrpSpPr>
            <p:grpSpPr>
              <a:xfrm>
                <a:off x="4221359" y="4425512"/>
                <a:ext cx="1944270" cy="288040"/>
                <a:chOff x="1112927" y="4581160"/>
                <a:chExt cx="1392193" cy="288040"/>
              </a:xfrm>
            </p:grpSpPr>
            <p:sp>
              <p:nvSpPr>
                <p:cNvPr id="501" name="Rectangle 500"/>
                <p:cNvSpPr/>
                <p:nvPr/>
              </p:nvSpPr>
              <p:spPr>
                <a:xfrm>
                  <a:off x="1112927" y="458116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2" name="Rectangle 501"/>
                <p:cNvSpPr/>
                <p:nvPr/>
              </p:nvSpPr>
              <p:spPr>
                <a:xfrm>
                  <a:off x="1112927" y="465317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3" name="Rectangle 502"/>
                <p:cNvSpPr/>
                <p:nvPr/>
              </p:nvSpPr>
              <p:spPr>
                <a:xfrm>
                  <a:off x="1112927" y="472518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4" name="Rectangle 503"/>
                <p:cNvSpPr/>
                <p:nvPr/>
              </p:nvSpPr>
              <p:spPr>
                <a:xfrm>
                  <a:off x="1112927" y="4797190"/>
                  <a:ext cx="1392193" cy="72010"/>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grpSp>
    </p:spTree>
    <p:extLst>
      <p:ext uri="{BB962C8B-B14F-4D97-AF65-F5344CB8AC3E}">
        <p14:creationId xmlns:p14="http://schemas.microsoft.com/office/powerpoint/2010/main" val="97858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sz="half" idx="1"/>
          </p:nvPr>
        </p:nvSpPr>
        <p:spPr/>
        <p:txBody>
          <a:bodyPr/>
          <a:lstStyle/>
          <a:p>
            <a:r>
              <a:rPr lang="en-GB" dirty="0"/>
              <a:t>Workload</a:t>
            </a:r>
          </a:p>
          <a:p>
            <a:pPr lvl="1"/>
            <a:r>
              <a:rPr lang="en-GB" b="1" i="1" dirty="0">
                <a:solidFill>
                  <a:schemeClr val="accent3"/>
                </a:solidFill>
              </a:rPr>
              <a:t>SPMD</a:t>
            </a:r>
            <a:r>
              <a:rPr lang="en-GB" dirty="0"/>
              <a:t> – same program runs on multiple independent fragments</a:t>
            </a:r>
          </a:p>
          <a:p>
            <a:pPr lvl="1"/>
            <a:r>
              <a:rPr lang="en-GB" b="1" i="1" dirty="0">
                <a:solidFill>
                  <a:schemeClr val="accent3"/>
                </a:solidFill>
              </a:rPr>
              <a:t>SIMD</a:t>
            </a:r>
            <a:r>
              <a:rPr lang="en-GB" dirty="0"/>
              <a:t> – each program heavily utilizes vector operations</a:t>
            </a:r>
          </a:p>
          <a:p>
            <a:pPr lvl="1"/>
            <a:r>
              <a:rPr lang="en-GB" dirty="0"/>
              <a:t>Capable of using many ALUs on many cores</a:t>
            </a:r>
          </a:p>
          <a:p>
            <a:r>
              <a:rPr lang="en-GB" dirty="0"/>
              <a:t>Efficiency targets</a:t>
            </a:r>
          </a:p>
          <a:p>
            <a:pPr lvl="1"/>
            <a:r>
              <a:rPr lang="en-GB" dirty="0"/>
              <a:t>Supports massive instruction interleaving for latency hiding</a:t>
            </a:r>
          </a:p>
          <a:p>
            <a:pPr lvl="1"/>
            <a:r>
              <a:rPr lang="en-GB" dirty="0"/>
              <a:t>Is amenable to instruction stream sharing for shared instruction fetch</a:t>
            </a:r>
          </a:p>
          <a:p>
            <a:pPr lvl="1">
              <a:buFont typeface="Wingdings" pitchFamily="2" charset="2"/>
              <a:buNone/>
            </a:pPr>
            <a:endParaRPr lang="en-GB" dirty="0"/>
          </a:p>
        </p:txBody>
      </p:sp>
      <p:sp>
        <p:nvSpPr>
          <p:cNvPr id="41986" name="Title 1"/>
          <p:cNvSpPr>
            <a:spLocks noGrp="1"/>
          </p:cNvSpPr>
          <p:nvPr>
            <p:ph type="title"/>
          </p:nvPr>
        </p:nvSpPr>
        <p:spPr/>
        <p:txBody>
          <a:bodyPr>
            <a:normAutofit/>
          </a:bodyPr>
          <a:lstStyle/>
          <a:p>
            <a:r>
              <a:rPr lang="en-GB" dirty="0"/>
              <a:t>Summary</a:t>
            </a:r>
          </a:p>
        </p:txBody>
      </p:sp>
      <p:sp>
        <p:nvSpPr>
          <p:cNvPr id="5" name="TextBox 4"/>
          <p:cNvSpPr txBox="1"/>
          <p:nvPr/>
        </p:nvSpPr>
        <p:spPr>
          <a:xfrm>
            <a:off x="1055300" y="5127636"/>
            <a:ext cx="100814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GB" sz="2400" i="1" dirty="0"/>
              <a:t>Think of a GPU as a multi-core processor optimized for maximum throughput.</a:t>
            </a:r>
          </a:p>
        </p:txBody>
      </p:sp>
    </p:spTree>
    <p:extLst>
      <p:ext uri="{BB962C8B-B14F-4D97-AF65-F5344CB8AC3E}">
        <p14:creationId xmlns:p14="http://schemas.microsoft.com/office/powerpoint/2010/main" val="160257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sz="half" idx="1"/>
          </p:nvPr>
        </p:nvSpPr>
        <p:spPr/>
        <p:txBody>
          <a:bodyPr/>
          <a:lstStyle/>
          <a:p>
            <a:pPr eaLnBrk="1" hangingPunct="1"/>
            <a:r>
              <a:rPr lang="en-GB" dirty="0"/>
              <a:t>GPU Architectures</a:t>
            </a:r>
          </a:p>
          <a:p>
            <a:pPr lvl="1" eaLnBrk="1" hangingPunct="1"/>
            <a:r>
              <a:rPr lang="en-GB" dirty="0"/>
              <a:t>Hardware Evolution</a:t>
            </a:r>
          </a:p>
          <a:p>
            <a:pPr lvl="1"/>
            <a:r>
              <a:rPr lang="en-GB" dirty="0"/>
              <a:t>GPU Architecture Design Principles </a:t>
            </a:r>
          </a:p>
          <a:p>
            <a:pPr lvl="1"/>
            <a:r>
              <a:rPr lang="en-GB" dirty="0"/>
              <a:t>GPU Rendering Approaches</a:t>
            </a:r>
          </a:p>
          <a:p>
            <a:r>
              <a:rPr lang="en-GB" dirty="0"/>
              <a:t>Mali GPU Family</a:t>
            </a:r>
          </a:p>
          <a:p>
            <a:pPr lvl="1"/>
            <a:r>
              <a:rPr lang="en-GB" dirty="0"/>
              <a:t>Mali Architecture and Data Models</a:t>
            </a:r>
          </a:p>
          <a:p>
            <a:pPr lvl="1" eaLnBrk="1" hangingPunct="1"/>
            <a:endParaRPr lang="en-GB" dirty="0"/>
          </a:p>
          <a:p>
            <a:pPr lvl="2" eaLnBrk="1" hangingPunct="1"/>
            <a:endParaRPr lang="en-GB" dirty="0"/>
          </a:p>
        </p:txBody>
      </p:sp>
      <p:sp>
        <p:nvSpPr>
          <p:cNvPr id="5122" name="Rectangle 2"/>
          <p:cNvSpPr>
            <a:spLocks noGrp="1" noChangeArrowheads="1"/>
          </p:cNvSpPr>
          <p:nvPr>
            <p:ph type="title"/>
          </p:nvPr>
        </p:nvSpPr>
        <p:spPr/>
        <p:txBody>
          <a:bodyPr>
            <a:normAutofit/>
          </a:bodyPr>
          <a:lstStyle/>
          <a:p>
            <a:pPr eaLnBrk="1" hangingPunct="1"/>
            <a:r>
              <a:rPr lang="en-GB" dirty="0"/>
              <a:t>Module Syllabus</a:t>
            </a:r>
          </a:p>
        </p:txBody>
      </p:sp>
    </p:spTree>
    <p:extLst>
      <p:ext uri="{BB962C8B-B14F-4D97-AF65-F5344CB8AC3E}">
        <p14:creationId xmlns:p14="http://schemas.microsoft.com/office/powerpoint/2010/main" val="4591000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sz="half" idx="1"/>
          </p:nvPr>
        </p:nvSpPr>
        <p:spPr>
          <a:xfrm>
            <a:off x="457200" y="990600"/>
            <a:ext cx="10439400" cy="4680000"/>
          </a:xfrm>
        </p:spPr>
        <p:txBody>
          <a:bodyPr/>
          <a:lstStyle/>
          <a:p>
            <a:r>
              <a:rPr lang="en-GB" dirty="0"/>
              <a:t>High-end GPU workload</a:t>
            </a:r>
          </a:p>
          <a:p>
            <a:pPr lvl="1"/>
            <a:r>
              <a:rPr lang="en-GB" dirty="0"/>
              <a:t>14x compute performance of high-end CPU</a:t>
            </a:r>
          </a:p>
          <a:p>
            <a:pPr lvl="1"/>
            <a:r>
              <a:rPr lang="en-GB" dirty="0"/>
              <a:t>8x memory bandwidth to feed it</a:t>
            </a:r>
            <a:endParaRPr lang="en-GB" sz="1800" dirty="0"/>
          </a:p>
          <a:p>
            <a:r>
              <a:rPr lang="en-GB" dirty="0"/>
              <a:t> No traditional homogenous cache hierarchy</a:t>
            </a:r>
          </a:p>
          <a:p>
            <a:pPr lvl="1"/>
            <a:r>
              <a:rPr lang="en-GB" dirty="0"/>
              <a:t>GPU memory system is designed for throughput</a:t>
            </a:r>
          </a:p>
          <a:p>
            <a:pPr lvl="1"/>
            <a:r>
              <a:rPr lang="en-GB" dirty="0"/>
              <a:t>Dedicated function-oriented caches can help make use of data locality</a:t>
            </a:r>
            <a:endParaRPr lang="en-GB" sz="1800" dirty="0"/>
          </a:p>
          <a:p>
            <a:r>
              <a:rPr lang="en-GB" dirty="0"/>
              <a:t>Need wide bus, capable of sustaining bandwidth</a:t>
            </a:r>
          </a:p>
          <a:p>
            <a:pPr lvl="1"/>
            <a:r>
              <a:rPr lang="en-GB" dirty="0"/>
              <a:t>Can tolerate a moderate amount of latency</a:t>
            </a:r>
            <a:endParaRPr lang="en-GB" sz="1800" dirty="0"/>
          </a:p>
          <a:p>
            <a:r>
              <a:rPr lang="en-GB" dirty="0"/>
              <a:t>Specialized memory interfaces</a:t>
            </a:r>
          </a:p>
          <a:p>
            <a:pPr lvl="1"/>
            <a:r>
              <a:rPr lang="en-GB" dirty="0"/>
              <a:t>Repack/reorder/interleave memory requests to maximize use of memory bus</a:t>
            </a:r>
          </a:p>
          <a:p>
            <a:pPr lvl="1"/>
            <a:r>
              <a:rPr lang="en-GB" dirty="0"/>
              <a:t>Driver software has control over some data resources, so can repack those to maximize cache efficiency.</a:t>
            </a:r>
          </a:p>
          <a:p>
            <a:pPr lvl="1"/>
            <a:endParaRPr lang="en-GB" dirty="0"/>
          </a:p>
        </p:txBody>
      </p:sp>
      <p:sp>
        <p:nvSpPr>
          <p:cNvPr id="35842" name="Title 1"/>
          <p:cNvSpPr>
            <a:spLocks noGrp="1"/>
          </p:cNvSpPr>
          <p:nvPr>
            <p:ph type="title"/>
          </p:nvPr>
        </p:nvSpPr>
        <p:spPr/>
        <p:txBody>
          <a:bodyPr>
            <a:normAutofit/>
          </a:bodyPr>
          <a:lstStyle/>
          <a:p>
            <a:r>
              <a:rPr lang="en-GB" dirty="0"/>
              <a:t>GPU Memory Systems</a:t>
            </a:r>
          </a:p>
        </p:txBody>
      </p:sp>
    </p:spTree>
    <p:extLst>
      <p:ext uri="{BB962C8B-B14F-4D97-AF65-F5344CB8AC3E}">
        <p14:creationId xmlns:p14="http://schemas.microsoft.com/office/powerpoint/2010/main" val="3937837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143000"/>
            <a:ext cx="11154300" cy="5105400"/>
          </a:xfrm>
        </p:spPr>
        <p:txBody>
          <a:bodyPr/>
          <a:lstStyle/>
          <a:p>
            <a:r>
              <a:rPr lang="en-GB" sz="2000" dirty="0"/>
              <a:t>There are a number of approaches to tackling the rendering problem:</a:t>
            </a:r>
          </a:p>
          <a:p>
            <a:pPr lvl="1"/>
            <a:r>
              <a:rPr lang="en-GB" dirty="0"/>
              <a:t>Immediate mode renderer</a:t>
            </a:r>
          </a:p>
          <a:p>
            <a:pPr lvl="1"/>
            <a:r>
              <a:rPr lang="en-GB" dirty="0"/>
              <a:t>Deferred mode renderer</a:t>
            </a:r>
          </a:p>
          <a:p>
            <a:pPr lvl="1"/>
            <a:r>
              <a:rPr lang="en-GB" dirty="0"/>
              <a:t>Hybrid mode renderer</a:t>
            </a:r>
          </a:p>
          <a:p>
            <a:r>
              <a:rPr lang="en-GB" sz="2000" dirty="0"/>
              <a:t>Each design philosophy has a number of dominant characteristics:</a:t>
            </a:r>
          </a:p>
          <a:p>
            <a:pPr lvl="1"/>
            <a:r>
              <a:rPr lang="en-GB" dirty="0"/>
              <a:t>How to package work for processing</a:t>
            </a:r>
          </a:p>
          <a:p>
            <a:pPr lvl="1"/>
            <a:r>
              <a:rPr lang="en-GB" dirty="0"/>
              <a:t>How the processing of that work interacts with the memory system</a:t>
            </a:r>
          </a:p>
          <a:p>
            <a:r>
              <a:rPr lang="en-GB" sz="2000" dirty="0"/>
              <a:t>Each design can get the job done, but not necessarily with the same</a:t>
            </a:r>
          </a:p>
          <a:p>
            <a:pPr lvl="1"/>
            <a:r>
              <a:rPr lang="en-GB" dirty="0"/>
              <a:t>power, performance, memory bandwidth, scalability</a:t>
            </a:r>
          </a:p>
          <a:p>
            <a:r>
              <a:rPr lang="en-GB" sz="2000" dirty="0"/>
              <a:t>Many advantages are measurable, others are philosophical:</a:t>
            </a:r>
          </a:p>
          <a:p>
            <a:pPr lvl="1"/>
            <a:r>
              <a:rPr lang="en-GB" dirty="0"/>
              <a:t>View it as the graphics equivalent of the CISC or RISC argument.</a:t>
            </a:r>
          </a:p>
        </p:txBody>
      </p:sp>
      <p:sp>
        <p:nvSpPr>
          <p:cNvPr id="4" name="Title 3"/>
          <p:cNvSpPr>
            <a:spLocks noGrp="1"/>
          </p:cNvSpPr>
          <p:nvPr>
            <p:ph type="title"/>
          </p:nvPr>
        </p:nvSpPr>
        <p:spPr/>
        <p:txBody>
          <a:bodyPr>
            <a:normAutofit/>
          </a:bodyPr>
          <a:lstStyle/>
          <a:p>
            <a:r>
              <a:rPr lang="en-GB" dirty="0"/>
              <a:t>GPU Rendering Approaches</a:t>
            </a:r>
          </a:p>
        </p:txBody>
      </p:sp>
    </p:spTree>
    <p:extLst>
      <p:ext uri="{BB962C8B-B14F-4D97-AF65-F5344CB8AC3E}">
        <p14:creationId xmlns:p14="http://schemas.microsoft.com/office/powerpoint/2010/main" val="3411473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sz="half" idx="1"/>
          </p:nvPr>
        </p:nvSpPr>
        <p:spPr>
          <a:xfrm>
            <a:off x="5788076" y="1485072"/>
            <a:ext cx="5830295" cy="4680000"/>
          </a:xfrm>
        </p:spPr>
        <p:txBody>
          <a:bodyPr/>
          <a:lstStyle/>
          <a:p>
            <a:pPr marL="265113" indent="-265113" fontAlgn="ctr">
              <a:spcBef>
                <a:spcPct val="25000"/>
              </a:spcBef>
            </a:pPr>
            <a:r>
              <a:rPr lang="en-US" sz="2000" b="1" dirty="0"/>
              <a:t>Pros</a:t>
            </a:r>
          </a:p>
          <a:p>
            <a:pPr marL="722313" lvl="1" indent="-277813" fontAlgn="ctr">
              <a:spcBef>
                <a:spcPct val="25000"/>
              </a:spcBef>
            </a:pPr>
            <a:r>
              <a:rPr lang="en-US" dirty="0"/>
              <a:t>Simple architecture</a:t>
            </a:r>
          </a:p>
          <a:p>
            <a:pPr marL="722313" lvl="1" indent="-277813" fontAlgn="ctr">
              <a:spcBef>
                <a:spcPct val="25000"/>
              </a:spcBef>
            </a:pPr>
            <a:r>
              <a:rPr lang="en-US" dirty="0"/>
              <a:t>Linear scaling performance with scene complexity</a:t>
            </a:r>
            <a:endParaRPr lang="en-US" b="1" dirty="0"/>
          </a:p>
          <a:p>
            <a:pPr marL="265113" indent="-265113" fontAlgn="ctr">
              <a:spcBef>
                <a:spcPct val="25000"/>
              </a:spcBef>
            </a:pPr>
            <a:r>
              <a:rPr lang="en-US" sz="2000" b="1" dirty="0"/>
              <a:t>Cons</a:t>
            </a:r>
          </a:p>
          <a:p>
            <a:pPr marL="722313" lvl="1" indent="-277813" fontAlgn="ctr">
              <a:spcBef>
                <a:spcPct val="25000"/>
              </a:spcBef>
            </a:pPr>
            <a:r>
              <a:rPr lang="en-US" dirty="0"/>
              <a:t>High bandwidth usage due to read-modify-write behavior</a:t>
            </a:r>
          </a:p>
          <a:p>
            <a:pPr marL="722313" lvl="1" indent="-277813" fontAlgn="ctr">
              <a:spcBef>
                <a:spcPct val="25000"/>
              </a:spcBef>
            </a:pPr>
            <a:r>
              <a:rPr lang="en-US" dirty="0"/>
              <a:t>Extra memory footprint for depth buffer</a:t>
            </a:r>
          </a:p>
          <a:p>
            <a:pPr marL="722313" lvl="1" indent="-277813" fontAlgn="ctr">
              <a:spcBef>
                <a:spcPct val="25000"/>
              </a:spcBef>
            </a:pPr>
            <a:r>
              <a:rPr lang="en-US" dirty="0"/>
              <a:t>Using alpha channel for blending creates further read-modify-write transactions</a:t>
            </a:r>
          </a:p>
          <a:p>
            <a:pPr marL="722313" lvl="1" indent="-277813" fontAlgn="ctr">
              <a:spcBef>
                <a:spcPct val="25000"/>
              </a:spcBef>
            </a:pPr>
            <a:r>
              <a:rPr lang="en-US" dirty="0"/>
              <a:t>Anti-aliasing requires additional storage and bandwidth</a:t>
            </a:r>
          </a:p>
          <a:p>
            <a:pPr marL="722313" lvl="1" indent="-277813" fontAlgn="ctr">
              <a:spcBef>
                <a:spcPct val="25000"/>
              </a:spcBef>
            </a:pPr>
            <a:r>
              <a:rPr lang="en-US" dirty="0"/>
              <a:t>Performance scales poorly with higher resolutions</a:t>
            </a:r>
          </a:p>
        </p:txBody>
      </p:sp>
      <p:sp>
        <p:nvSpPr>
          <p:cNvPr id="7170" name="Rectangle 2"/>
          <p:cNvSpPr>
            <a:spLocks noGrp="1" noChangeArrowheads="1"/>
          </p:cNvSpPr>
          <p:nvPr>
            <p:ph type="title"/>
          </p:nvPr>
        </p:nvSpPr>
        <p:spPr/>
        <p:txBody>
          <a:bodyPr>
            <a:normAutofit/>
          </a:bodyPr>
          <a:lstStyle/>
          <a:p>
            <a:pPr eaLnBrk="1" hangingPunct="1"/>
            <a:r>
              <a:rPr lang="en-GB" dirty="0"/>
              <a:t>Competing Architectures: Immediate</a:t>
            </a:r>
          </a:p>
        </p:txBody>
      </p:sp>
      <p:sp>
        <p:nvSpPr>
          <p:cNvPr id="21" name="Rectangle 3"/>
          <p:cNvSpPr txBox="1">
            <a:spLocks noChangeArrowheads="1"/>
          </p:cNvSpPr>
          <p:nvPr/>
        </p:nvSpPr>
        <p:spPr bwMode="auto">
          <a:xfrm>
            <a:off x="478408" y="4572009"/>
            <a:ext cx="4223217" cy="1571636"/>
          </a:xfrm>
          <a:prstGeom prst="rect">
            <a:avLst/>
          </a:prstGeom>
          <a:noFill/>
          <a:ln w="9525">
            <a:noFill/>
            <a:miter lim="800000"/>
            <a:headEnd/>
            <a:tailEnd/>
          </a:ln>
        </p:spPr>
        <p:txBody>
          <a:bodyPr vert="horz" wrap="square" lIns="80151" tIns="40076" rIns="80151" bIns="40076" numCol="1" anchor="t" anchorCtr="0" compatLnSpc="1">
            <a:prstTxWarp prst="textNoShape">
              <a:avLst/>
            </a:prstTxWarp>
          </a:bodyPr>
          <a:lstStyle/>
          <a:p>
            <a:pPr marL="265113" indent="-265113" eaLnBrk="1" fontAlgn="ctr" hangingPunct="1">
              <a:spcBef>
                <a:spcPct val="25000"/>
              </a:spcBef>
              <a:buClr>
                <a:schemeClr val="bg2"/>
              </a:buClr>
              <a:buSzPct val="125000"/>
              <a:defRPr/>
            </a:pPr>
            <a:r>
              <a:rPr lang="en-US" b="1" kern="0" dirty="0">
                <a:latin typeface="Courier New" pitchFamily="49" charset="0"/>
                <a:ea typeface="+mn-ea"/>
              </a:rPr>
              <a:t>for each frame {</a:t>
            </a:r>
          </a:p>
          <a:p>
            <a:pPr marL="265113" indent="-265113" eaLnBrk="1" fontAlgn="ctr" hangingPunct="1">
              <a:spcBef>
                <a:spcPct val="25000"/>
              </a:spcBef>
              <a:buClr>
                <a:schemeClr val="bg2"/>
              </a:buClr>
              <a:buSzPct val="125000"/>
              <a:defRPr/>
            </a:pPr>
            <a:r>
              <a:rPr lang="en-US" b="1" kern="0" dirty="0">
                <a:latin typeface="Courier New" pitchFamily="49" charset="0"/>
                <a:ea typeface="+mn-ea"/>
              </a:rPr>
              <a:t>    for each polygon { </a:t>
            </a:r>
          </a:p>
          <a:p>
            <a:pPr marL="265113" indent="-265113" eaLnBrk="1" fontAlgn="ctr" hangingPunct="1">
              <a:spcBef>
                <a:spcPct val="25000"/>
              </a:spcBef>
              <a:buClr>
                <a:schemeClr val="bg2"/>
              </a:buClr>
              <a:buSzPct val="125000"/>
              <a:defRPr/>
            </a:pPr>
            <a:r>
              <a:rPr lang="en-US" b="1" kern="0" dirty="0">
                <a:latin typeface="Courier New" pitchFamily="49" charset="0"/>
                <a:ea typeface="+mn-ea"/>
              </a:rPr>
              <a:t>        render pixels</a:t>
            </a:r>
          </a:p>
          <a:p>
            <a:pPr marL="265113" indent="-265113" eaLnBrk="1" fontAlgn="ctr" hangingPunct="1">
              <a:spcBef>
                <a:spcPct val="25000"/>
              </a:spcBef>
              <a:buClr>
                <a:schemeClr val="bg2"/>
              </a:buClr>
              <a:buSzPct val="125000"/>
              <a:defRPr/>
            </a:pPr>
            <a:r>
              <a:rPr lang="en-US" b="1" kern="0" dirty="0">
                <a:latin typeface="Courier New" pitchFamily="49" charset="0"/>
              </a:rPr>
              <a:t>    </a:t>
            </a:r>
            <a:r>
              <a:rPr lang="en-US" b="1" kern="0" dirty="0">
                <a:latin typeface="Courier New" pitchFamily="49" charset="0"/>
                <a:ea typeface="+mn-ea"/>
              </a:rPr>
              <a:t>}</a:t>
            </a:r>
          </a:p>
          <a:p>
            <a:pPr marL="265113" indent="-265113" eaLnBrk="1" fontAlgn="ctr" hangingPunct="1">
              <a:spcBef>
                <a:spcPct val="25000"/>
              </a:spcBef>
              <a:buClr>
                <a:schemeClr val="bg2"/>
              </a:buClr>
              <a:buSzPct val="125000"/>
              <a:defRPr/>
            </a:pPr>
            <a:r>
              <a:rPr lang="en-US" b="1" kern="0" dirty="0">
                <a:latin typeface="Courier New" pitchFamily="49" charset="0"/>
                <a:ea typeface="+mn-ea"/>
              </a:rPr>
              <a:t>}</a:t>
            </a:r>
          </a:p>
        </p:txBody>
      </p:sp>
      <p:sp>
        <p:nvSpPr>
          <p:cNvPr id="7171" name="Rectangle 3"/>
          <p:cNvSpPr>
            <a:spLocks noChangeArrowheads="1"/>
          </p:cNvSpPr>
          <p:nvPr/>
        </p:nvSpPr>
        <p:spPr bwMode="auto">
          <a:xfrm>
            <a:off x="3719670" y="1477880"/>
            <a:ext cx="1656230" cy="29489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square" lIns="90000" tIns="46800" rIns="90000" bIns="46800" anchor="ctr">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dirty="0">
                <a:solidFill>
                  <a:schemeClr val="bg1"/>
                </a:solidFill>
              </a:rPr>
              <a:t>Geometry</a:t>
            </a:r>
            <a:endParaRPr lang="en-US" sz="1400" b="1" dirty="0">
              <a:solidFill>
                <a:schemeClr val="bg1"/>
              </a:solidFill>
            </a:endParaRPr>
          </a:p>
        </p:txBody>
      </p:sp>
      <p:sp>
        <p:nvSpPr>
          <p:cNvPr id="7172" name="Rectangle 4"/>
          <p:cNvSpPr>
            <a:spLocks noChangeArrowheads="1"/>
          </p:cNvSpPr>
          <p:nvPr/>
        </p:nvSpPr>
        <p:spPr bwMode="auto">
          <a:xfrm>
            <a:off x="3719671" y="2926960"/>
            <a:ext cx="1654811" cy="122214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90000" tIns="46800" rIns="90000" bIns="46800" anchor="ct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dirty="0">
                <a:solidFill>
                  <a:schemeClr val="bg1"/>
                </a:solidFill>
              </a:rPr>
              <a:t>Fragment</a:t>
            </a:r>
          </a:p>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dirty="0">
                <a:solidFill>
                  <a:schemeClr val="bg1"/>
                </a:solidFill>
              </a:rPr>
              <a:t>Renderer</a:t>
            </a:r>
            <a:endParaRPr lang="en-US" sz="1400" b="1" dirty="0">
              <a:solidFill>
                <a:schemeClr val="bg1"/>
              </a:solidFill>
            </a:endParaRPr>
          </a:p>
        </p:txBody>
      </p:sp>
      <p:sp>
        <p:nvSpPr>
          <p:cNvPr id="7173" name="Rectangle 5"/>
          <p:cNvSpPr>
            <a:spLocks noChangeArrowheads="1"/>
          </p:cNvSpPr>
          <p:nvPr/>
        </p:nvSpPr>
        <p:spPr bwMode="auto">
          <a:xfrm>
            <a:off x="479221" y="1412721"/>
            <a:ext cx="1728240" cy="2737005"/>
          </a:xfrm>
          <a:prstGeom prst="rect">
            <a:avLst/>
          </a:prstGeom>
          <a:solidFill>
            <a:schemeClr val="bg1">
              <a:lumMod val="85000"/>
            </a:schemeClr>
          </a:solidFill>
          <a:ln>
            <a:headEnd/>
            <a:tailEnd/>
          </a:ln>
        </p:spPr>
        <p:style>
          <a:lnRef idx="2">
            <a:schemeClr val="accent6"/>
          </a:lnRef>
          <a:fillRef idx="1">
            <a:schemeClr val="lt1"/>
          </a:fillRef>
          <a:effectRef idx="0">
            <a:schemeClr val="accent6"/>
          </a:effectRef>
          <a:fontRef idx="minor">
            <a:schemeClr val="dk1"/>
          </a:fontRef>
        </p:style>
        <p:txBody>
          <a:bodyPr lIns="90000" tIns="46800" rIns="90000" bIns="46800" anchor="ct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dirty="0"/>
              <a:t>Memory</a:t>
            </a:r>
          </a:p>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b="1" dirty="0">
              <a:solidFill>
                <a:schemeClr val="bg1"/>
              </a:solidFill>
            </a:endParaRPr>
          </a:p>
        </p:txBody>
      </p:sp>
      <p:sp>
        <p:nvSpPr>
          <p:cNvPr id="7175" name="Line 8"/>
          <p:cNvSpPr>
            <a:spLocks noChangeShapeType="1"/>
          </p:cNvSpPr>
          <p:nvPr/>
        </p:nvSpPr>
        <p:spPr bwMode="auto">
          <a:xfrm flipH="1">
            <a:off x="4534199" y="2560629"/>
            <a:ext cx="0" cy="285752"/>
          </a:xfrm>
          <a:prstGeom prst="line">
            <a:avLst/>
          </a:prstGeom>
          <a:noFill/>
          <a:ln w="28575">
            <a:solidFill>
              <a:schemeClr val="tx1">
                <a:lumMod val="75000"/>
                <a:lumOff val="25000"/>
              </a:schemeClr>
            </a:solidFill>
            <a:round/>
            <a:headEnd/>
            <a:tailEnd type="triangle" w="med" len="med"/>
          </a:ln>
        </p:spPr>
        <p:txBody>
          <a:bodyPr wrap="square" lIns="90000" tIns="46800" rIns="90000" bIns="46800">
            <a:spAutoFit/>
          </a:bodyPr>
          <a:lstStyle/>
          <a:p>
            <a:endParaRPr lang="en-GB" dirty="0">
              <a:latin typeface="+mn-lt"/>
            </a:endParaRPr>
          </a:p>
        </p:txBody>
      </p:sp>
      <p:sp>
        <p:nvSpPr>
          <p:cNvPr id="7176" name="Line 9"/>
          <p:cNvSpPr>
            <a:spLocks noChangeShapeType="1"/>
          </p:cNvSpPr>
          <p:nvPr/>
        </p:nvSpPr>
        <p:spPr bwMode="auto">
          <a:xfrm flipV="1">
            <a:off x="2433501" y="1631935"/>
            <a:ext cx="1092365" cy="0"/>
          </a:xfrm>
          <a:prstGeom prst="line">
            <a:avLst/>
          </a:prstGeom>
          <a:noFill/>
          <a:ln w="28575">
            <a:solidFill>
              <a:schemeClr val="tx1">
                <a:lumMod val="75000"/>
                <a:lumOff val="25000"/>
              </a:schemeClr>
            </a:solidFill>
            <a:round/>
            <a:headEnd/>
            <a:tailEnd type="triangle" w="med" len="med"/>
          </a:ln>
        </p:spPr>
        <p:txBody>
          <a:bodyPr wrap="square" lIns="90000" tIns="46800" rIns="90000" bIns="46800">
            <a:spAutoFit/>
          </a:bodyPr>
          <a:lstStyle/>
          <a:p>
            <a:endParaRPr lang="en-GB" dirty="0">
              <a:latin typeface="+mn-lt"/>
            </a:endParaRPr>
          </a:p>
        </p:txBody>
      </p:sp>
      <p:sp>
        <p:nvSpPr>
          <p:cNvPr id="7177" name="Line 10"/>
          <p:cNvSpPr>
            <a:spLocks noChangeShapeType="1"/>
          </p:cNvSpPr>
          <p:nvPr/>
        </p:nvSpPr>
        <p:spPr bwMode="auto">
          <a:xfrm flipH="1">
            <a:off x="2293479" y="4030470"/>
            <a:ext cx="1353775" cy="0"/>
          </a:xfrm>
          <a:prstGeom prst="line">
            <a:avLst/>
          </a:prstGeom>
          <a:noFill/>
          <a:ln w="28575">
            <a:solidFill>
              <a:schemeClr val="tx1">
                <a:lumMod val="75000"/>
                <a:lumOff val="25000"/>
              </a:schemeClr>
            </a:solidFill>
            <a:round/>
            <a:headEnd/>
            <a:tailEnd type="triangle" w="med" len="med"/>
          </a:ln>
        </p:spPr>
        <p:txBody>
          <a:bodyPr lIns="90000" tIns="46800" rIns="90000" bIns="46800">
            <a:spAutoFit/>
          </a:bodyPr>
          <a:lstStyle/>
          <a:p>
            <a:endParaRPr lang="en-GB" dirty="0">
              <a:latin typeface="+mn-lt"/>
            </a:endParaRPr>
          </a:p>
        </p:txBody>
      </p:sp>
      <p:sp>
        <p:nvSpPr>
          <p:cNvPr id="7178" name="Text Box 11"/>
          <p:cNvSpPr txBox="1">
            <a:spLocks noChangeArrowheads="1"/>
          </p:cNvSpPr>
          <p:nvPr/>
        </p:nvSpPr>
        <p:spPr bwMode="auto">
          <a:xfrm>
            <a:off x="2425226" y="3767277"/>
            <a:ext cx="968063" cy="266228"/>
          </a:xfrm>
          <a:prstGeom prst="rect">
            <a:avLst/>
          </a:prstGeom>
          <a:noFill/>
          <a:ln w="9525" algn="ctr">
            <a:noFill/>
            <a:miter lim="800000"/>
            <a:headEnd/>
            <a:tailEnd/>
          </a:ln>
        </p:spPr>
        <p:txBody>
          <a:bodyPr wrap="none"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200" b="1" dirty="0">
                <a:latin typeface="+mn-lt"/>
              </a:rPr>
              <a:t>Write Buffer</a:t>
            </a:r>
            <a:endParaRPr lang="en-US" sz="1200" b="1" dirty="0">
              <a:latin typeface="+mn-lt"/>
            </a:endParaRPr>
          </a:p>
        </p:txBody>
      </p:sp>
      <p:sp>
        <p:nvSpPr>
          <p:cNvPr id="7179" name="Line 12"/>
          <p:cNvSpPr>
            <a:spLocks noChangeShapeType="1"/>
          </p:cNvSpPr>
          <p:nvPr/>
        </p:nvSpPr>
        <p:spPr bwMode="auto">
          <a:xfrm>
            <a:off x="2306548" y="3236720"/>
            <a:ext cx="1353777" cy="0"/>
          </a:xfrm>
          <a:prstGeom prst="line">
            <a:avLst/>
          </a:prstGeom>
          <a:noFill/>
          <a:ln w="28575">
            <a:solidFill>
              <a:schemeClr val="tx1">
                <a:lumMod val="75000"/>
                <a:lumOff val="25000"/>
              </a:schemeClr>
            </a:solidFill>
            <a:round/>
            <a:headEnd/>
            <a:tailEnd type="triangle" w="med" len="med"/>
          </a:ln>
        </p:spPr>
        <p:txBody>
          <a:bodyPr lIns="90000" tIns="46800" rIns="90000" bIns="46800">
            <a:spAutoFit/>
          </a:bodyPr>
          <a:lstStyle/>
          <a:p>
            <a:endParaRPr lang="en-GB" dirty="0">
              <a:latin typeface="+mn-lt"/>
            </a:endParaRPr>
          </a:p>
        </p:txBody>
      </p:sp>
      <p:sp>
        <p:nvSpPr>
          <p:cNvPr id="7180" name="Text Box 13"/>
          <p:cNvSpPr txBox="1">
            <a:spLocks noChangeArrowheads="1"/>
          </p:cNvSpPr>
          <p:nvPr/>
        </p:nvSpPr>
        <p:spPr bwMode="auto">
          <a:xfrm>
            <a:off x="2425610" y="2979677"/>
            <a:ext cx="1011665" cy="266228"/>
          </a:xfrm>
          <a:prstGeom prst="rect">
            <a:avLst/>
          </a:prstGeom>
          <a:noFill/>
          <a:ln w="9525" algn="ctr">
            <a:noFill/>
            <a:miter lim="800000"/>
            <a:headEnd/>
            <a:tailEnd/>
          </a:ln>
        </p:spPr>
        <p:txBody>
          <a:bodyPr wrap="none"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200" b="1" dirty="0">
                <a:latin typeface="+mn-lt"/>
              </a:rPr>
              <a:t>Read Texture</a:t>
            </a:r>
          </a:p>
        </p:txBody>
      </p:sp>
      <p:sp>
        <p:nvSpPr>
          <p:cNvPr id="7181" name="Line 14"/>
          <p:cNvSpPr>
            <a:spLocks noChangeShapeType="1"/>
          </p:cNvSpPr>
          <p:nvPr/>
        </p:nvSpPr>
        <p:spPr bwMode="auto">
          <a:xfrm>
            <a:off x="2306548" y="3668520"/>
            <a:ext cx="1353777" cy="0"/>
          </a:xfrm>
          <a:prstGeom prst="line">
            <a:avLst/>
          </a:prstGeom>
          <a:noFill/>
          <a:ln w="28575">
            <a:solidFill>
              <a:schemeClr val="tx1">
                <a:lumMod val="75000"/>
                <a:lumOff val="25000"/>
              </a:schemeClr>
            </a:solidFill>
            <a:round/>
            <a:headEnd/>
            <a:tailEnd type="triangle" w="med" len="med"/>
          </a:ln>
        </p:spPr>
        <p:txBody>
          <a:bodyPr lIns="90000" tIns="46800" rIns="90000" bIns="46800">
            <a:spAutoFit/>
          </a:bodyPr>
          <a:lstStyle/>
          <a:p>
            <a:endParaRPr lang="en-GB" dirty="0">
              <a:latin typeface="+mn-lt"/>
            </a:endParaRPr>
          </a:p>
        </p:txBody>
      </p:sp>
      <p:sp>
        <p:nvSpPr>
          <p:cNvPr id="7182" name="Text Box 15"/>
          <p:cNvSpPr txBox="1">
            <a:spLocks noChangeArrowheads="1"/>
          </p:cNvSpPr>
          <p:nvPr/>
        </p:nvSpPr>
        <p:spPr bwMode="auto">
          <a:xfrm>
            <a:off x="2335663" y="3406913"/>
            <a:ext cx="1037633" cy="266228"/>
          </a:xfrm>
          <a:prstGeom prst="rect">
            <a:avLst/>
          </a:prstGeom>
          <a:noFill/>
          <a:ln w="9525" algn="ctr">
            <a:noFill/>
            <a:miter lim="800000"/>
            <a:headEnd/>
            <a:tailEnd/>
          </a:ln>
        </p:spPr>
        <p:txBody>
          <a:bodyPr wrap="none"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200" b="1" dirty="0">
                <a:solidFill>
                  <a:srgbClr val="FF0000"/>
                </a:solidFill>
                <a:latin typeface="+mn-lt"/>
              </a:rPr>
              <a:t>  </a:t>
            </a:r>
            <a:r>
              <a:rPr lang="nb-NO" sz="1200" b="1" dirty="0">
                <a:latin typeface="+mn-lt"/>
              </a:rPr>
              <a:t>Read  Buffer</a:t>
            </a:r>
            <a:endParaRPr lang="en-US" sz="1200" b="1" dirty="0">
              <a:latin typeface="+mn-lt"/>
            </a:endParaRPr>
          </a:p>
        </p:txBody>
      </p:sp>
      <p:sp>
        <p:nvSpPr>
          <p:cNvPr id="7183" name="Text Box 23"/>
          <p:cNvSpPr txBox="1">
            <a:spLocks noChangeArrowheads="1"/>
          </p:cNvSpPr>
          <p:nvPr/>
        </p:nvSpPr>
        <p:spPr bwMode="auto">
          <a:xfrm>
            <a:off x="2548481" y="1369998"/>
            <a:ext cx="819946" cy="266228"/>
          </a:xfrm>
          <a:prstGeom prst="rect">
            <a:avLst/>
          </a:prstGeom>
          <a:noFill/>
          <a:ln w="9525" algn="ctr">
            <a:noFill/>
            <a:miter lim="800000"/>
            <a:headEnd/>
            <a:tailEnd/>
          </a:ln>
        </p:spPr>
        <p:txBody>
          <a:bodyPr wrap="none"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200" b="1" dirty="0">
                <a:latin typeface="+mn-lt"/>
              </a:rPr>
              <a:t>Primitives</a:t>
            </a:r>
          </a:p>
        </p:txBody>
      </p:sp>
      <p:sp>
        <p:nvSpPr>
          <p:cNvPr id="7184" name="Rectangle 34"/>
          <p:cNvSpPr>
            <a:spLocks noChangeArrowheads="1"/>
          </p:cNvSpPr>
          <p:nvPr/>
        </p:nvSpPr>
        <p:spPr bwMode="auto">
          <a:xfrm>
            <a:off x="3719671" y="2203440"/>
            <a:ext cx="1654811" cy="29489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dirty="0">
                <a:solidFill>
                  <a:schemeClr val="bg1"/>
                </a:solidFill>
              </a:rPr>
              <a:t>FIFO</a:t>
            </a:r>
            <a:endParaRPr lang="en-US" sz="1400" b="1" dirty="0">
              <a:solidFill>
                <a:schemeClr val="bg1"/>
              </a:solidFill>
            </a:endParaRPr>
          </a:p>
        </p:txBody>
      </p:sp>
      <p:sp>
        <p:nvSpPr>
          <p:cNvPr id="7185" name="Rectangle 40"/>
          <p:cNvSpPr>
            <a:spLocks noChangeArrowheads="1"/>
          </p:cNvSpPr>
          <p:nvPr/>
        </p:nvSpPr>
        <p:spPr bwMode="auto">
          <a:xfrm>
            <a:off x="551230" y="3784550"/>
            <a:ext cx="1584220" cy="27699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nchor="ctr">
            <a:spAutoFit/>
          </a:bodyPr>
          <a:lstStyle/>
          <a:p>
            <a:pPr>
              <a:spcBef>
                <a:spcPct val="0"/>
              </a:spcBef>
            </a:pPr>
            <a:r>
              <a:rPr lang="en-US" sz="1200" b="1" dirty="0"/>
              <a:t>Color Buffer</a:t>
            </a:r>
          </a:p>
        </p:txBody>
      </p:sp>
      <p:sp>
        <p:nvSpPr>
          <p:cNvPr id="7186" name="Rectangle 41"/>
          <p:cNvSpPr>
            <a:spLocks noChangeArrowheads="1"/>
          </p:cNvSpPr>
          <p:nvPr/>
        </p:nvSpPr>
        <p:spPr bwMode="auto">
          <a:xfrm>
            <a:off x="551231" y="3429000"/>
            <a:ext cx="1584219" cy="28804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spcBef>
                <a:spcPct val="0"/>
              </a:spcBef>
            </a:pPr>
            <a:r>
              <a:rPr lang="en-US" sz="1200" b="1" dirty="0"/>
              <a:t>Depth Buffer</a:t>
            </a:r>
          </a:p>
        </p:txBody>
      </p:sp>
      <p:sp>
        <p:nvSpPr>
          <p:cNvPr id="7187" name="Rectangle 53"/>
          <p:cNvSpPr>
            <a:spLocks noChangeArrowheads="1"/>
          </p:cNvSpPr>
          <p:nvPr/>
        </p:nvSpPr>
        <p:spPr bwMode="auto">
          <a:xfrm>
            <a:off x="551230" y="1484732"/>
            <a:ext cx="1584220" cy="2880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spcBef>
                <a:spcPct val="0"/>
              </a:spcBef>
            </a:pPr>
            <a:r>
              <a:rPr lang="en-US" sz="1200" b="1" dirty="0"/>
              <a:t>Scene Data</a:t>
            </a:r>
          </a:p>
        </p:txBody>
      </p:sp>
      <p:sp>
        <p:nvSpPr>
          <p:cNvPr id="22" name="Rectangle 41"/>
          <p:cNvSpPr>
            <a:spLocks noChangeArrowheads="1"/>
          </p:cNvSpPr>
          <p:nvPr/>
        </p:nvSpPr>
        <p:spPr bwMode="auto">
          <a:xfrm>
            <a:off x="551231" y="3068950"/>
            <a:ext cx="1584219" cy="28804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spcBef>
                <a:spcPct val="0"/>
              </a:spcBef>
            </a:pPr>
            <a:r>
              <a:rPr lang="en-US" sz="1200" b="1" dirty="0"/>
              <a:t>Stencil Buffer</a:t>
            </a:r>
          </a:p>
        </p:txBody>
      </p:sp>
      <p:sp>
        <p:nvSpPr>
          <p:cNvPr id="25" name="Line 8"/>
          <p:cNvSpPr>
            <a:spLocks noChangeShapeType="1"/>
          </p:cNvSpPr>
          <p:nvPr/>
        </p:nvSpPr>
        <p:spPr bwMode="auto">
          <a:xfrm flipH="1">
            <a:off x="4511780" y="1844780"/>
            <a:ext cx="0" cy="285752"/>
          </a:xfrm>
          <a:prstGeom prst="line">
            <a:avLst/>
          </a:prstGeom>
          <a:noFill/>
          <a:ln w="28575">
            <a:solidFill>
              <a:schemeClr val="tx1">
                <a:lumMod val="75000"/>
                <a:lumOff val="25000"/>
              </a:schemeClr>
            </a:solidFill>
            <a:round/>
            <a:headEnd/>
            <a:tailEnd type="triangle" w="med" len="med"/>
          </a:ln>
        </p:spPr>
        <p:txBody>
          <a:bodyPr wrap="square" lIns="90000" tIns="46800" rIns="90000" bIns="46800">
            <a:spAutoFit/>
          </a:bodyPr>
          <a:lstStyle/>
          <a:p>
            <a:endParaRPr lang="en-GB" dirty="0">
              <a:latin typeface="+mn-lt"/>
            </a:endParaRPr>
          </a:p>
        </p:txBody>
      </p:sp>
    </p:spTree>
    <p:extLst>
      <p:ext uri="{BB962C8B-B14F-4D97-AF65-F5344CB8AC3E}">
        <p14:creationId xmlns:p14="http://schemas.microsoft.com/office/powerpoint/2010/main" val="13609085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p:cNvSpPr>
            <a:spLocks noGrp="1"/>
          </p:cNvSpPr>
          <p:nvPr>
            <p:ph sz="half" idx="1"/>
          </p:nvPr>
        </p:nvSpPr>
        <p:spPr>
          <a:xfrm>
            <a:off x="5807869" y="1440001"/>
            <a:ext cx="5830296" cy="4680000"/>
          </a:xfrm>
        </p:spPr>
        <p:txBody>
          <a:bodyPr/>
          <a:lstStyle/>
          <a:p>
            <a:pPr marL="265113" indent="-265113" fontAlgn="ctr">
              <a:spcBef>
                <a:spcPct val="25000"/>
              </a:spcBef>
            </a:pPr>
            <a:r>
              <a:rPr lang="en-US" sz="2000" b="1" dirty="0"/>
              <a:t>Pros</a:t>
            </a:r>
            <a:endParaRPr lang="en-US" sz="1200" dirty="0"/>
          </a:p>
          <a:p>
            <a:pPr marL="722313" lvl="1" indent="-277813" fontAlgn="ctr">
              <a:spcBef>
                <a:spcPct val="25000"/>
              </a:spcBef>
            </a:pPr>
            <a:r>
              <a:rPr lang="en-US" sz="1700" dirty="0"/>
              <a:t>Less redundant processing</a:t>
            </a:r>
          </a:p>
          <a:p>
            <a:pPr marL="722313" lvl="1" indent="-277813" fontAlgn="ctr">
              <a:spcBef>
                <a:spcPct val="25000"/>
              </a:spcBef>
            </a:pPr>
            <a:r>
              <a:rPr lang="en-US" sz="1700" dirty="0"/>
              <a:t>Tile-based, so low memory bandwidth</a:t>
            </a:r>
          </a:p>
          <a:p>
            <a:pPr marL="722313" lvl="1" indent="-277813" fontAlgn="ctr">
              <a:spcBef>
                <a:spcPct val="25000"/>
              </a:spcBef>
            </a:pPr>
            <a:r>
              <a:rPr lang="en-US" sz="1700" dirty="0"/>
              <a:t>Being tile-based enables efficient anti-aliasing</a:t>
            </a:r>
          </a:p>
          <a:p>
            <a:pPr marL="265113" indent="-265113" fontAlgn="ctr">
              <a:spcBef>
                <a:spcPct val="25000"/>
              </a:spcBef>
            </a:pPr>
            <a:r>
              <a:rPr lang="en-US" sz="2000" b="1" dirty="0"/>
              <a:t>Cons</a:t>
            </a:r>
          </a:p>
          <a:p>
            <a:pPr marL="722313" lvl="1" indent="-277813" fontAlgn="ctr">
              <a:spcBef>
                <a:spcPct val="25000"/>
              </a:spcBef>
            </a:pPr>
            <a:r>
              <a:rPr lang="en-US" sz="1700" dirty="0"/>
              <a:t>Complex architecture</a:t>
            </a:r>
          </a:p>
          <a:p>
            <a:pPr marL="722313" lvl="1" indent="-277813" fontAlgn="ctr">
              <a:spcBef>
                <a:spcPct val="25000"/>
              </a:spcBef>
            </a:pPr>
            <a:r>
              <a:rPr lang="en-US" sz="1700" dirty="0"/>
              <a:t>High scene complexity can lower efficiency</a:t>
            </a:r>
          </a:p>
          <a:p>
            <a:pPr marL="722313" lvl="1" indent="-277813" fontAlgn="ctr">
              <a:spcBef>
                <a:spcPct val="25000"/>
              </a:spcBef>
            </a:pPr>
            <a:r>
              <a:rPr lang="en-US" sz="1700" dirty="0"/>
              <a:t>Need to add depth buffer for new standards</a:t>
            </a:r>
          </a:p>
          <a:p>
            <a:endParaRPr lang="en-GB" dirty="0"/>
          </a:p>
        </p:txBody>
      </p:sp>
      <p:sp>
        <p:nvSpPr>
          <p:cNvPr id="7170" name="Rectangle 2"/>
          <p:cNvSpPr>
            <a:spLocks noGrp="1" noChangeArrowheads="1"/>
          </p:cNvSpPr>
          <p:nvPr>
            <p:ph type="title"/>
          </p:nvPr>
        </p:nvSpPr>
        <p:spPr/>
        <p:txBody>
          <a:bodyPr>
            <a:normAutofit/>
          </a:bodyPr>
          <a:lstStyle/>
          <a:p>
            <a:pPr eaLnBrk="1" hangingPunct="1"/>
            <a:r>
              <a:rPr lang="en-GB" dirty="0"/>
              <a:t>Competing Architectures: Deferred</a:t>
            </a:r>
          </a:p>
        </p:txBody>
      </p:sp>
      <p:sp>
        <p:nvSpPr>
          <p:cNvPr id="21" name="Rectangle 3"/>
          <p:cNvSpPr txBox="1">
            <a:spLocks noChangeArrowheads="1"/>
          </p:cNvSpPr>
          <p:nvPr/>
        </p:nvSpPr>
        <p:spPr bwMode="auto">
          <a:xfrm>
            <a:off x="383195" y="4429132"/>
            <a:ext cx="6188875" cy="1857388"/>
          </a:xfrm>
          <a:prstGeom prst="rect">
            <a:avLst/>
          </a:prstGeom>
          <a:noFill/>
          <a:ln w="9525">
            <a:noFill/>
            <a:miter lim="800000"/>
            <a:headEnd/>
            <a:tailEnd/>
          </a:ln>
        </p:spPr>
        <p:txBody>
          <a:bodyPr vert="horz" wrap="square" lIns="80151" tIns="40076" rIns="80151" bIns="40076" numCol="1" anchor="t" anchorCtr="0" compatLnSpc="1">
            <a:prstTxWarp prst="textNoShape">
              <a:avLst/>
            </a:prstTxWarp>
          </a:bodyPr>
          <a:lstStyle/>
          <a:p>
            <a:pPr marL="265113" indent="-265113" eaLnBrk="1" fontAlgn="ctr" hangingPunct="1">
              <a:lnSpc>
                <a:spcPct val="105000"/>
              </a:lnSpc>
              <a:spcBef>
                <a:spcPts val="0"/>
              </a:spcBef>
              <a:buClr>
                <a:schemeClr val="bg2"/>
              </a:buClr>
              <a:buSzPct val="125000"/>
              <a:defRPr/>
            </a:pPr>
            <a:r>
              <a:rPr lang="en-US" b="1" kern="0" dirty="0">
                <a:latin typeface="Courier New" pitchFamily="49" charset="0"/>
                <a:ea typeface="+mn-ea"/>
              </a:rPr>
              <a:t>for each frame {</a:t>
            </a:r>
          </a:p>
          <a:p>
            <a:pPr marL="265113" indent="-265113" eaLnBrk="1" fontAlgn="ctr" hangingPunct="1">
              <a:lnSpc>
                <a:spcPct val="105000"/>
              </a:lnSpc>
              <a:spcBef>
                <a:spcPts val="0"/>
              </a:spcBef>
              <a:buClr>
                <a:schemeClr val="bg2"/>
              </a:buClr>
              <a:buSzPct val="125000"/>
              <a:defRPr/>
            </a:pPr>
            <a:r>
              <a:rPr lang="en-US" b="1" kern="0" dirty="0">
                <a:latin typeface="Courier New" pitchFamily="49" charset="0"/>
              </a:rPr>
              <a:t>    for each tile {</a:t>
            </a:r>
            <a:endParaRPr lang="en-US" b="1" kern="0" dirty="0">
              <a:latin typeface="Courier New" pitchFamily="49" charset="0"/>
              <a:ea typeface="+mn-ea"/>
            </a:endParaRPr>
          </a:p>
          <a:p>
            <a:pPr marL="265113" indent="-265113" eaLnBrk="1" fontAlgn="ctr" hangingPunct="1">
              <a:lnSpc>
                <a:spcPct val="105000"/>
              </a:lnSpc>
              <a:spcBef>
                <a:spcPts val="0"/>
              </a:spcBef>
              <a:buClr>
                <a:schemeClr val="bg2"/>
              </a:buClr>
              <a:buSzPct val="125000"/>
              <a:defRPr/>
            </a:pPr>
            <a:r>
              <a:rPr lang="en-US" b="1" kern="0" dirty="0">
                <a:latin typeface="Courier New" pitchFamily="49" charset="0"/>
                <a:ea typeface="+mn-ea"/>
              </a:rPr>
              <a:t>        for each polygon { </a:t>
            </a:r>
          </a:p>
          <a:p>
            <a:pPr marL="265113" indent="-265113" eaLnBrk="1" fontAlgn="ctr" hangingPunct="1">
              <a:lnSpc>
                <a:spcPct val="105000"/>
              </a:lnSpc>
              <a:spcBef>
                <a:spcPts val="0"/>
              </a:spcBef>
              <a:buClr>
                <a:schemeClr val="bg2"/>
              </a:buClr>
              <a:buSzPct val="125000"/>
              <a:defRPr/>
            </a:pPr>
            <a:r>
              <a:rPr lang="en-US" b="1" kern="0" dirty="0">
                <a:latin typeface="Courier New" pitchFamily="49" charset="0"/>
                <a:ea typeface="+mn-ea"/>
              </a:rPr>
              <a:t>            render visible pixels</a:t>
            </a:r>
          </a:p>
          <a:p>
            <a:pPr marL="265113" indent="-265113" eaLnBrk="1" fontAlgn="ctr" hangingPunct="1">
              <a:lnSpc>
                <a:spcPct val="105000"/>
              </a:lnSpc>
              <a:spcBef>
                <a:spcPts val="0"/>
              </a:spcBef>
              <a:buClr>
                <a:schemeClr val="bg2"/>
              </a:buClr>
              <a:buSzPct val="125000"/>
              <a:defRPr/>
            </a:pPr>
            <a:r>
              <a:rPr lang="en-US" b="1" kern="0" dirty="0">
                <a:latin typeface="Courier New" pitchFamily="49" charset="0"/>
              </a:rPr>
              <a:t>        } </a:t>
            </a:r>
            <a:endParaRPr lang="en-US" b="1" kern="0" dirty="0">
              <a:latin typeface="Courier New" pitchFamily="49" charset="0"/>
              <a:ea typeface="+mn-ea"/>
            </a:endParaRPr>
          </a:p>
          <a:p>
            <a:pPr marL="265113" indent="-265113" eaLnBrk="1" fontAlgn="ctr" hangingPunct="1">
              <a:lnSpc>
                <a:spcPct val="105000"/>
              </a:lnSpc>
              <a:spcBef>
                <a:spcPts val="0"/>
              </a:spcBef>
              <a:buClr>
                <a:schemeClr val="bg2"/>
              </a:buClr>
              <a:buSzPct val="125000"/>
              <a:defRPr/>
            </a:pPr>
            <a:r>
              <a:rPr lang="en-US" b="1" kern="0" dirty="0">
                <a:latin typeface="Courier New" pitchFamily="49" charset="0"/>
              </a:rPr>
              <a:t>    </a:t>
            </a:r>
            <a:r>
              <a:rPr lang="en-US" b="1" kern="0" dirty="0">
                <a:latin typeface="Courier New" pitchFamily="49" charset="0"/>
                <a:ea typeface="+mn-ea"/>
              </a:rPr>
              <a:t>}</a:t>
            </a:r>
          </a:p>
          <a:p>
            <a:pPr marL="265113" indent="-265113" eaLnBrk="1" fontAlgn="ctr" hangingPunct="1">
              <a:lnSpc>
                <a:spcPct val="105000"/>
              </a:lnSpc>
              <a:spcBef>
                <a:spcPts val="0"/>
              </a:spcBef>
              <a:buClr>
                <a:schemeClr val="bg2"/>
              </a:buClr>
              <a:buSzPct val="125000"/>
              <a:defRPr/>
            </a:pPr>
            <a:r>
              <a:rPr lang="en-US" b="1" kern="0" dirty="0">
                <a:latin typeface="Courier New" pitchFamily="49" charset="0"/>
                <a:ea typeface="+mn-ea"/>
              </a:rPr>
              <a:t>}</a:t>
            </a:r>
          </a:p>
        </p:txBody>
      </p:sp>
      <p:sp>
        <p:nvSpPr>
          <p:cNvPr id="7171" name="Rectangle 3"/>
          <p:cNvSpPr>
            <a:spLocks noChangeArrowheads="1"/>
          </p:cNvSpPr>
          <p:nvPr/>
        </p:nvSpPr>
        <p:spPr bwMode="auto">
          <a:xfrm>
            <a:off x="3719671" y="1484730"/>
            <a:ext cx="1654811" cy="29489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square" lIns="90000" tIns="46800" rIns="90000" bIns="46800" anchor="ctr">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dirty="0">
                <a:solidFill>
                  <a:schemeClr val="bg1"/>
                </a:solidFill>
              </a:rPr>
              <a:t>Geometry</a:t>
            </a:r>
            <a:endParaRPr lang="en-US" sz="1400" b="1" dirty="0">
              <a:solidFill>
                <a:schemeClr val="bg1"/>
              </a:solidFill>
            </a:endParaRPr>
          </a:p>
        </p:txBody>
      </p:sp>
      <p:sp>
        <p:nvSpPr>
          <p:cNvPr id="7172" name="Rectangle 4"/>
          <p:cNvSpPr>
            <a:spLocks noChangeArrowheads="1"/>
          </p:cNvSpPr>
          <p:nvPr/>
        </p:nvSpPr>
        <p:spPr bwMode="auto">
          <a:xfrm>
            <a:off x="3719671" y="3142756"/>
            <a:ext cx="1654811" cy="12223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90000" tIns="324000" rIns="90000" bIns="46800" anchor="t" anchorCtr="0"/>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dirty="0">
                <a:solidFill>
                  <a:schemeClr val="bg1"/>
                </a:solidFill>
              </a:rPr>
              <a:t>Fragment</a:t>
            </a:r>
          </a:p>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dirty="0">
                <a:solidFill>
                  <a:schemeClr val="bg1"/>
                </a:solidFill>
              </a:rPr>
              <a:t>Renderer</a:t>
            </a:r>
            <a:endParaRPr lang="en-US" sz="1400" b="1" dirty="0">
              <a:solidFill>
                <a:schemeClr val="bg1"/>
              </a:solidFill>
            </a:endParaRPr>
          </a:p>
        </p:txBody>
      </p:sp>
      <p:sp>
        <p:nvSpPr>
          <p:cNvPr id="7173" name="Rectangle 5"/>
          <p:cNvSpPr>
            <a:spLocks noChangeArrowheads="1"/>
          </p:cNvSpPr>
          <p:nvPr/>
        </p:nvSpPr>
        <p:spPr bwMode="auto">
          <a:xfrm>
            <a:off x="479221" y="1409790"/>
            <a:ext cx="1728240" cy="2883330"/>
          </a:xfrm>
          <a:prstGeom prst="rect">
            <a:avLst/>
          </a:prstGeom>
          <a:solidFill>
            <a:schemeClr val="bg1">
              <a:lumMod val="85000"/>
            </a:schemeClr>
          </a:solidFill>
          <a:ln>
            <a:headEnd/>
            <a:tailEnd/>
          </a:ln>
        </p:spPr>
        <p:style>
          <a:lnRef idx="2">
            <a:schemeClr val="accent6"/>
          </a:lnRef>
          <a:fillRef idx="1">
            <a:schemeClr val="lt1"/>
          </a:fillRef>
          <a:effectRef idx="0">
            <a:schemeClr val="accent6"/>
          </a:effectRef>
          <a:fontRef idx="minor">
            <a:schemeClr val="dk1"/>
          </a:fontRef>
        </p:style>
        <p:txBody>
          <a:bodyPr lIns="90000" tIns="46800" rIns="90000" bIns="46800" anchor="ct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a:t>Memory</a:t>
            </a:r>
          </a:p>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b="1" dirty="0">
              <a:solidFill>
                <a:schemeClr val="bg1"/>
              </a:solidFill>
            </a:endParaRPr>
          </a:p>
        </p:txBody>
      </p:sp>
      <p:sp>
        <p:nvSpPr>
          <p:cNvPr id="7174" name="Line 6"/>
          <p:cNvSpPr>
            <a:spLocks noChangeShapeType="1"/>
          </p:cNvSpPr>
          <p:nvPr/>
        </p:nvSpPr>
        <p:spPr bwMode="auto">
          <a:xfrm>
            <a:off x="4530469" y="1803392"/>
            <a:ext cx="0" cy="142876"/>
          </a:xfrm>
          <a:prstGeom prst="line">
            <a:avLst/>
          </a:prstGeom>
          <a:noFill/>
          <a:ln w="28575">
            <a:solidFill>
              <a:schemeClr val="tx1">
                <a:lumMod val="75000"/>
                <a:lumOff val="25000"/>
              </a:schemeClr>
            </a:solidFill>
            <a:round/>
            <a:headEnd/>
            <a:tailEnd type="triangle" w="med" len="med"/>
          </a:ln>
        </p:spPr>
        <p:txBody>
          <a:bodyPr wrap="square" lIns="90000" tIns="46800" rIns="90000" bIns="46800">
            <a:spAutoFit/>
          </a:bodyPr>
          <a:lstStyle/>
          <a:p>
            <a:endParaRPr lang="en-GB" dirty="0">
              <a:latin typeface="+mn-lt"/>
            </a:endParaRPr>
          </a:p>
        </p:txBody>
      </p:sp>
      <p:sp>
        <p:nvSpPr>
          <p:cNvPr id="7175" name="Line 8"/>
          <p:cNvSpPr>
            <a:spLocks noChangeShapeType="1"/>
          </p:cNvSpPr>
          <p:nvPr/>
        </p:nvSpPr>
        <p:spPr bwMode="auto">
          <a:xfrm flipH="1">
            <a:off x="4530469" y="2973155"/>
            <a:ext cx="0" cy="142876"/>
          </a:xfrm>
          <a:prstGeom prst="line">
            <a:avLst/>
          </a:prstGeom>
          <a:noFill/>
          <a:ln w="28575">
            <a:solidFill>
              <a:schemeClr val="tx1">
                <a:lumMod val="75000"/>
                <a:lumOff val="25000"/>
              </a:schemeClr>
            </a:solidFill>
            <a:round/>
            <a:headEnd/>
            <a:tailEnd type="triangle" w="med" len="med"/>
          </a:ln>
        </p:spPr>
        <p:txBody>
          <a:bodyPr wrap="square" lIns="90000" tIns="46800" rIns="90000" bIns="46800">
            <a:spAutoFit/>
          </a:bodyPr>
          <a:lstStyle/>
          <a:p>
            <a:endParaRPr lang="en-GB" dirty="0">
              <a:latin typeface="+mn-lt"/>
            </a:endParaRPr>
          </a:p>
        </p:txBody>
      </p:sp>
      <p:sp>
        <p:nvSpPr>
          <p:cNvPr id="7176" name="Line 9"/>
          <p:cNvSpPr>
            <a:spLocks noChangeShapeType="1"/>
          </p:cNvSpPr>
          <p:nvPr/>
        </p:nvSpPr>
        <p:spPr bwMode="auto">
          <a:xfrm flipV="1">
            <a:off x="2420443" y="1628851"/>
            <a:ext cx="1097214" cy="0"/>
          </a:xfrm>
          <a:prstGeom prst="line">
            <a:avLst/>
          </a:prstGeom>
          <a:noFill/>
          <a:ln w="28575">
            <a:solidFill>
              <a:schemeClr val="tx1">
                <a:lumMod val="75000"/>
                <a:lumOff val="25000"/>
              </a:schemeClr>
            </a:solidFill>
            <a:round/>
            <a:headEnd/>
            <a:tailEnd type="triangle" w="med" len="med"/>
          </a:ln>
        </p:spPr>
        <p:txBody>
          <a:bodyPr wrap="square" lIns="90000" tIns="46800" rIns="90000" bIns="46800">
            <a:spAutoFit/>
          </a:bodyPr>
          <a:lstStyle/>
          <a:p>
            <a:endParaRPr lang="en-GB" dirty="0">
              <a:latin typeface="+mn-lt"/>
            </a:endParaRPr>
          </a:p>
        </p:txBody>
      </p:sp>
      <p:sp>
        <p:nvSpPr>
          <p:cNvPr id="7177" name="Line 10"/>
          <p:cNvSpPr>
            <a:spLocks noChangeShapeType="1"/>
          </p:cNvSpPr>
          <p:nvPr/>
        </p:nvSpPr>
        <p:spPr bwMode="auto">
          <a:xfrm flipH="1">
            <a:off x="2279801" y="4202220"/>
            <a:ext cx="1359785" cy="0"/>
          </a:xfrm>
          <a:prstGeom prst="line">
            <a:avLst/>
          </a:prstGeom>
          <a:noFill/>
          <a:ln w="28575">
            <a:solidFill>
              <a:schemeClr val="tx1">
                <a:lumMod val="75000"/>
                <a:lumOff val="25000"/>
              </a:schemeClr>
            </a:solidFill>
            <a:round/>
            <a:headEnd/>
            <a:tailEnd type="triangle" w="med" len="med"/>
          </a:ln>
        </p:spPr>
        <p:txBody>
          <a:bodyPr lIns="90000" tIns="46800" rIns="90000" bIns="46800">
            <a:spAutoFit/>
          </a:bodyPr>
          <a:lstStyle/>
          <a:p>
            <a:endParaRPr lang="en-GB" dirty="0">
              <a:latin typeface="+mn-lt"/>
            </a:endParaRPr>
          </a:p>
        </p:txBody>
      </p:sp>
      <p:sp>
        <p:nvSpPr>
          <p:cNvPr id="7178" name="Text Box 11"/>
          <p:cNvSpPr txBox="1">
            <a:spLocks noChangeArrowheads="1"/>
          </p:cNvSpPr>
          <p:nvPr/>
        </p:nvSpPr>
        <p:spPr bwMode="auto">
          <a:xfrm>
            <a:off x="2414586" y="3949660"/>
            <a:ext cx="968063" cy="266228"/>
          </a:xfrm>
          <a:prstGeom prst="rect">
            <a:avLst/>
          </a:prstGeom>
          <a:noFill/>
          <a:ln w="9525" algn="ctr">
            <a:noFill/>
            <a:miter lim="800000"/>
            <a:headEnd/>
            <a:tailEnd/>
          </a:ln>
        </p:spPr>
        <p:txBody>
          <a:bodyPr wrap="none"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200" b="1" dirty="0">
                <a:latin typeface="+mn-lt"/>
              </a:rPr>
              <a:t>Write Buffer</a:t>
            </a:r>
            <a:endParaRPr lang="en-US" sz="1200" b="1" dirty="0">
              <a:latin typeface="+mn-lt"/>
            </a:endParaRPr>
          </a:p>
        </p:txBody>
      </p:sp>
      <p:sp>
        <p:nvSpPr>
          <p:cNvPr id="7179" name="Line 12"/>
          <p:cNvSpPr>
            <a:spLocks noChangeShapeType="1"/>
          </p:cNvSpPr>
          <p:nvPr/>
        </p:nvSpPr>
        <p:spPr bwMode="auto">
          <a:xfrm>
            <a:off x="2292928" y="3934131"/>
            <a:ext cx="1359787" cy="0"/>
          </a:xfrm>
          <a:prstGeom prst="line">
            <a:avLst/>
          </a:prstGeom>
          <a:noFill/>
          <a:ln w="28575">
            <a:solidFill>
              <a:schemeClr val="tx1">
                <a:lumMod val="75000"/>
                <a:lumOff val="25000"/>
              </a:schemeClr>
            </a:solidFill>
            <a:round/>
            <a:headEnd/>
            <a:tailEnd type="triangle" w="med" len="med"/>
          </a:ln>
        </p:spPr>
        <p:txBody>
          <a:bodyPr lIns="90000" tIns="46800" rIns="90000" bIns="46800">
            <a:spAutoFit/>
          </a:bodyPr>
          <a:lstStyle/>
          <a:p>
            <a:endParaRPr lang="en-GB" dirty="0">
              <a:latin typeface="+mn-lt"/>
            </a:endParaRPr>
          </a:p>
        </p:txBody>
      </p:sp>
      <p:sp>
        <p:nvSpPr>
          <p:cNvPr id="7180" name="Text Box 13"/>
          <p:cNvSpPr txBox="1">
            <a:spLocks noChangeArrowheads="1"/>
          </p:cNvSpPr>
          <p:nvPr/>
        </p:nvSpPr>
        <p:spPr bwMode="auto">
          <a:xfrm>
            <a:off x="2415004" y="3687721"/>
            <a:ext cx="1011665" cy="266228"/>
          </a:xfrm>
          <a:prstGeom prst="rect">
            <a:avLst/>
          </a:prstGeom>
          <a:noFill/>
          <a:ln w="9525" algn="ctr">
            <a:noFill/>
            <a:miter lim="800000"/>
            <a:headEnd/>
            <a:tailEnd/>
          </a:ln>
        </p:spPr>
        <p:txBody>
          <a:bodyPr wrap="none"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200" b="1" dirty="0">
                <a:latin typeface="+mn-lt"/>
              </a:rPr>
              <a:t>Read Texture</a:t>
            </a:r>
          </a:p>
        </p:txBody>
      </p:sp>
      <p:sp>
        <p:nvSpPr>
          <p:cNvPr id="7183" name="Text Box 23"/>
          <p:cNvSpPr txBox="1">
            <a:spLocks noChangeArrowheads="1"/>
          </p:cNvSpPr>
          <p:nvPr/>
        </p:nvSpPr>
        <p:spPr bwMode="auto">
          <a:xfrm>
            <a:off x="2537962" y="1382639"/>
            <a:ext cx="819946" cy="266228"/>
          </a:xfrm>
          <a:prstGeom prst="rect">
            <a:avLst/>
          </a:prstGeom>
          <a:noFill/>
          <a:ln w="9525" algn="ctr">
            <a:noFill/>
            <a:miter lim="800000"/>
            <a:headEnd/>
            <a:tailEnd/>
          </a:ln>
        </p:spPr>
        <p:txBody>
          <a:bodyPr wrap="none"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200" b="1" dirty="0">
                <a:latin typeface="+mn-lt"/>
              </a:rPr>
              <a:t>Primitives</a:t>
            </a:r>
          </a:p>
        </p:txBody>
      </p:sp>
      <p:sp>
        <p:nvSpPr>
          <p:cNvPr id="7184" name="Rectangle 34"/>
          <p:cNvSpPr>
            <a:spLocks noChangeArrowheads="1"/>
          </p:cNvSpPr>
          <p:nvPr/>
        </p:nvSpPr>
        <p:spPr bwMode="auto">
          <a:xfrm>
            <a:off x="3719671" y="1981950"/>
            <a:ext cx="1654811" cy="29489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dirty="0">
                <a:solidFill>
                  <a:schemeClr val="bg1"/>
                </a:solidFill>
              </a:rPr>
              <a:t>Tiling</a:t>
            </a:r>
            <a:endParaRPr lang="en-US" sz="1400" b="1" dirty="0">
              <a:solidFill>
                <a:schemeClr val="bg1"/>
              </a:solidFill>
            </a:endParaRPr>
          </a:p>
        </p:txBody>
      </p:sp>
      <p:sp>
        <p:nvSpPr>
          <p:cNvPr id="7185" name="Rectangle 40"/>
          <p:cNvSpPr>
            <a:spLocks noChangeArrowheads="1"/>
          </p:cNvSpPr>
          <p:nvPr/>
        </p:nvSpPr>
        <p:spPr bwMode="auto">
          <a:xfrm>
            <a:off x="551230" y="3933071"/>
            <a:ext cx="1584220" cy="28539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nchor="ctr">
            <a:spAutoFit/>
          </a:bodyPr>
          <a:lstStyle/>
          <a:p>
            <a:pPr>
              <a:spcBef>
                <a:spcPct val="0"/>
              </a:spcBef>
            </a:pPr>
            <a:r>
              <a:rPr lang="en-US" sz="1200" b="1" dirty="0"/>
              <a:t>Color Buffer</a:t>
            </a:r>
          </a:p>
        </p:txBody>
      </p:sp>
      <p:sp>
        <p:nvSpPr>
          <p:cNvPr id="7187" name="Rectangle 53"/>
          <p:cNvSpPr>
            <a:spLocks noChangeArrowheads="1"/>
          </p:cNvSpPr>
          <p:nvPr/>
        </p:nvSpPr>
        <p:spPr bwMode="auto">
          <a:xfrm>
            <a:off x="551230" y="1484731"/>
            <a:ext cx="1584220" cy="2880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spcBef>
                <a:spcPct val="0"/>
              </a:spcBef>
            </a:pPr>
            <a:r>
              <a:rPr lang="en-US" sz="1200" b="1" dirty="0"/>
              <a:t>Scene Data</a:t>
            </a:r>
          </a:p>
        </p:txBody>
      </p:sp>
      <p:sp>
        <p:nvSpPr>
          <p:cNvPr id="23" name="Rectangle 53"/>
          <p:cNvSpPr>
            <a:spLocks noChangeArrowheads="1"/>
          </p:cNvSpPr>
          <p:nvPr/>
        </p:nvSpPr>
        <p:spPr bwMode="auto">
          <a:xfrm>
            <a:off x="551230" y="1916790"/>
            <a:ext cx="1584220" cy="28804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spcBef>
                <a:spcPct val="0"/>
              </a:spcBef>
            </a:pPr>
            <a:r>
              <a:rPr lang="en-US" sz="1200" b="1" dirty="0"/>
              <a:t>Geometry</a:t>
            </a:r>
          </a:p>
        </p:txBody>
      </p:sp>
      <p:sp>
        <p:nvSpPr>
          <p:cNvPr id="24" name="Line 9"/>
          <p:cNvSpPr>
            <a:spLocks noChangeShapeType="1"/>
          </p:cNvSpPr>
          <p:nvPr/>
        </p:nvSpPr>
        <p:spPr bwMode="auto">
          <a:xfrm flipV="1">
            <a:off x="2420443" y="2133978"/>
            <a:ext cx="1097214" cy="0"/>
          </a:xfrm>
          <a:prstGeom prst="line">
            <a:avLst/>
          </a:prstGeom>
          <a:noFill/>
          <a:ln w="28575">
            <a:solidFill>
              <a:schemeClr val="tx1">
                <a:lumMod val="75000"/>
                <a:lumOff val="25000"/>
              </a:schemeClr>
            </a:solidFill>
            <a:round/>
            <a:headEnd type="triangle"/>
            <a:tailEnd type="none" w="med" len="med"/>
          </a:ln>
        </p:spPr>
        <p:txBody>
          <a:bodyPr wrap="square" lIns="90000" tIns="46800" rIns="90000" bIns="46800">
            <a:spAutoFit/>
          </a:bodyPr>
          <a:lstStyle/>
          <a:p>
            <a:endParaRPr lang="en-GB" dirty="0">
              <a:latin typeface="+mn-lt"/>
            </a:endParaRPr>
          </a:p>
        </p:txBody>
      </p:sp>
      <p:sp>
        <p:nvSpPr>
          <p:cNvPr id="25" name="Text Box 23"/>
          <p:cNvSpPr txBox="1">
            <a:spLocks noChangeArrowheads="1"/>
          </p:cNvSpPr>
          <p:nvPr/>
        </p:nvSpPr>
        <p:spPr bwMode="auto">
          <a:xfrm>
            <a:off x="2537962" y="1882705"/>
            <a:ext cx="819946" cy="266228"/>
          </a:xfrm>
          <a:prstGeom prst="rect">
            <a:avLst/>
          </a:prstGeom>
          <a:noFill/>
          <a:ln w="9525" algn="ctr">
            <a:noFill/>
            <a:miter lim="800000"/>
            <a:headEnd/>
            <a:tailEnd/>
          </a:ln>
        </p:spPr>
        <p:txBody>
          <a:bodyPr wrap="none"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200" b="1" dirty="0">
                <a:latin typeface="+mn-lt"/>
              </a:rPr>
              <a:t>Primitives</a:t>
            </a:r>
          </a:p>
        </p:txBody>
      </p:sp>
      <p:sp>
        <p:nvSpPr>
          <p:cNvPr id="26" name="Rectangle 40"/>
          <p:cNvSpPr>
            <a:spLocks noChangeArrowheads="1"/>
          </p:cNvSpPr>
          <p:nvPr/>
        </p:nvSpPr>
        <p:spPr bwMode="auto">
          <a:xfrm>
            <a:off x="3863690" y="3983395"/>
            <a:ext cx="1368190" cy="27699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nchor="ctr">
            <a:spAutoFit/>
          </a:bodyPr>
          <a:lstStyle/>
          <a:p>
            <a:pPr>
              <a:spcBef>
                <a:spcPct val="0"/>
              </a:spcBef>
            </a:pPr>
            <a:r>
              <a:rPr lang="en-US" sz="1200" b="1" dirty="0"/>
              <a:t>Local Tile Buffer</a:t>
            </a:r>
          </a:p>
        </p:txBody>
      </p:sp>
      <p:sp>
        <p:nvSpPr>
          <p:cNvPr id="27" name="Rectangle 34"/>
          <p:cNvSpPr>
            <a:spLocks noChangeArrowheads="1"/>
          </p:cNvSpPr>
          <p:nvPr/>
        </p:nvSpPr>
        <p:spPr bwMode="auto">
          <a:xfrm>
            <a:off x="3719671" y="2633550"/>
            <a:ext cx="1654811" cy="29489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dirty="0">
                <a:solidFill>
                  <a:schemeClr val="bg1"/>
                </a:solidFill>
              </a:rPr>
              <a:t>Pre-rendering</a:t>
            </a:r>
            <a:endParaRPr lang="en-US" sz="1400" b="1" dirty="0">
              <a:solidFill>
                <a:schemeClr val="bg1"/>
              </a:solidFill>
            </a:endParaRPr>
          </a:p>
        </p:txBody>
      </p:sp>
      <p:sp>
        <p:nvSpPr>
          <p:cNvPr id="28" name="Line 9"/>
          <p:cNvSpPr>
            <a:spLocks noChangeShapeType="1"/>
          </p:cNvSpPr>
          <p:nvPr/>
        </p:nvSpPr>
        <p:spPr bwMode="auto">
          <a:xfrm flipV="1">
            <a:off x="2382908" y="2881600"/>
            <a:ext cx="1097214" cy="0"/>
          </a:xfrm>
          <a:prstGeom prst="line">
            <a:avLst/>
          </a:prstGeom>
          <a:noFill/>
          <a:ln w="28575">
            <a:solidFill>
              <a:schemeClr val="tx1">
                <a:lumMod val="75000"/>
                <a:lumOff val="25000"/>
              </a:schemeClr>
            </a:solidFill>
            <a:round/>
            <a:headEnd/>
            <a:tailEnd type="triangle" w="med" len="med"/>
          </a:ln>
        </p:spPr>
        <p:txBody>
          <a:bodyPr wrap="square" lIns="90000" tIns="46800" rIns="90000" bIns="46800">
            <a:spAutoFit/>
          </a:bodyPr>
          <a:lstStyle/>
          <a:p>
            <a:endParaRPr lang="en-GB" dirty="0">
              <a:latin typeface="+mn-lt"/>
            </a:endParaRPr>
          </a:p>
        </p:txBody>
      </p:sp>
      <p:sp>
        <p:nvSpPr>
          <p:cNvPr id="29" name="Text Box 23"/>
          <p:cNvSpPr txBox="1">
            <a:spLocks noChangeArrowheads="1"/>
          </p:cNvSpPr>
          <p:nvPr/>
        </p:nvSpPr>
        <p:spPr bwMode="auto">
          <a:xfrm>
            <a:off x="2500429" y="2449463"/>
            <a:ext cx="819946" cy="437941"/>
          </a:xfrm>
          <a:prstGeom prst="rect">
            <a:avLst/>
          </a:prstGeom>
          <a:noFill/>
          <a:ln w="9525" algn="ctr">
            <a:noFill/>
            <a:miter lim="800000"/>
            <a:headEnd/>
            <a:tailEnd/>
          </a:ln>
        </p:spPr>
        <p:txBody>
          <a:bodyPr wrap="none"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200" b="1" dirty="0">
                <a:latin typeface="+mn-lt"/>
              </a:rPr>
              <a:t>Primitives</a:t>
            </a:r>
            <a:br>
              <a:rPr lang="nb-NO" sz="1200" b="1" dirty="0">
                <a:latin typeface="+mn-lt"/>
              </a:rPr>
            </a:br>
            <a:r>
              <a:rPr lang="nb-NO" sz="1200" b="1" dirty="0">
                <a:latin typeface="+mn-lt"/>
              </a:rPr>
              <a:t>Per Tile</a:t>
            </a:r>
          </a:p>
        </p:txBody>
      </p:sp>
    </p:spTree>
    <p:extLst>
      <p:ext uri="{BB962C8B-B14F-4D97-AF65-F5344CB8AC3E}">
        <p14:creationId xmlns:p14="http://schemas.microsoft.com/office/powerpoint/2010/main" val="402011255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sz="half" idx="1"/>
          </p:nvPr>
        </p:nvSpPr>
        <p:spPr>
          <a:xfrm>
            <a:off x="5807869" y="1440001"/>
            <a:ext cx="5830296" cy="4680000"/>
          </a:xfrm>
        </p:spPr>
        <p:txBody>
          <a:bodyPr/>
          <a:lstStyle/>
          <a:p>
            <a:pPr marL="265113" indent="-265113" fontAlgn="ctr">
              <a:spcBef>
                <a:spcPct val="25000"/>
              </a:spcBef>
            </a:pPr>
            <a:r>
              <a:rPr lang="en-US" sz="2000" b="1" dirty="0"/>
              <a:t>Pros</a:t>
            </a:r>
          </a:p>
          <a:p>
            <a:pPr marL="722313" lvl="1" indent="-277813" fontAlgn="ctr">
              <a:spcBef>
                <a:spcPct val="25000"/>
              </a:spcBef>
            </a:pPr>
            <a:r>
              <a:rPr lang="en-US" dirty="0"/>
              <a:t>Simpler hardware than fully deferred</a:t>
            </a:r>
          </a:p>
          <a:p>
            <a:pPr marL="722313" lvl="1" indent="-277813" fontAlgn="ctr">
              <a:spcBef>
                <a:spcPct val="25000"/>
              </a:spcBef>
            </a:pPr>
            <a:r>
              <a:rPr lang="en-US" dirty="0"/>
              <a:t>Lower bandwidth than immediate</a:t>
            </a:r>
          </a:p>
          <a:p>
            <a:pPr marL="722313" lvl="1" indent="-277813" fontAlgn="ctr">
              <a:spcBef>
                <a:spcPct val="25000"/>
              </a:spcBef>
            </a:pPr>
            <a:r>
              <a:rPr lang="en-US" dirty="0"/>
              <a:t>Scalable performance with resolution</a:t>
            </a:r>
          </a:p>
          <a:p>
            <a:pPr marL="722313" lvl="1" indent="-277813" fontAlgn="ctr">
              <a:spcBef>
                <a:spcPct val="25000"/>
              </a:spcBef>
            </a:pPr>
            <a:r>
              <a:rPr lang="en-US" dirty="0"/>
              <a:t>Tile-based enabled efficient anti-aliasing</a:t>
            </a:r>
          </a:p>
          <a:p>
            <a:pPr marL="265113" indent="-265113" fontAlgn="ctr">
              <a:spcBef>
                <a:spcPct val="25000"/>
              </a:spcBef>
            </a:pPr>
            <a:r>
              <a:rPr lang="en-US" sz="2000" b="1" dirty="0"/>
              <a:t>Cons</a:t>
            </a:r>
          </a:p>
          <a:p>
            <a:pPr marL="722313" lvl="1" indent="-277813" fontAlgn="ctr">
              <a:spcBef>
                <a:spcPct val="25000"/>
              </a:spcBef>
            </a:pPr>
            <a:r>
              <a:rPr lang="en-US" dirty="0"/>
              <a:t>Geometry bandwidth</a:t>
            </a:r>
          </a:p>
          <a:p>
            <a:endParaRPr lang="en-GB" dirty="0"/>
          </a:p>
        </p:txBody>
      </p:sp>
      <p:sp>
        <p:nvSpPr>
          <p:cNvPr id="7170" name="Rectangle 2"/>
          <p:cNvSpPr>
            <a:spLocks noGrp="1" noChangeArrowheads="1"/>
          </p:cNvSpPr>
          <p:nvPr>
            <p:ph type="title"/>
          </p:nvPr>
        </p:nvSpPr>
        <p:spPr/>
        <p:txBody>
          <a:bodyPr>
            <a:normAutofit/>
          </a:bodyPr>
          <a:lstStyle/>
          <a:p>
            <a:pPr eaLnBrk="1" hangingPunct="1"/>
            <a:r>
              <a:rPr lang="en-GB" dirty="0"/>
              <a:t>Mali Architecture: Hybrid Renderer</a:t>
            </a:r>
          </a:p>
        </p:txBody>
      </p:sp>
      <p:sp>
        <p:nvSpPr>
          <p:cNvPr id="21" name="Rectangle 3"/>
          <p:cNvSpPr txBox="1">
            <a:spLocks noChangeArrowheads="1"/>
          </p:cNvSpPr>
          <p:nvPr/>
        </p:nvSpPr>
        <p:spPr bwMode="auto">
          <a:xfrm>
            <a:off x="383195" y="4429132"/>
            <a:ext cx="6188875" cy="1857388"/>
          </a:xfrm>
          <a:prstGeom prst="rect">
            <a:avLst/>
          </a:prstGeom>
          <a:noFill/>
          <a:ln w="9525">
            <a:noFill/>
            <a:miter lim="800000"/>
            <a:headEnd/>
            <a:tailEnd/>
          </a:ln>
        </p:spPr>
        <p:txBody>
          <a:bodyPr vert="horz" wrap="square" lIns="80151" tIns="40076" rIns="80151" bIns="40076" numCol="1" anchor="t" anchorCtr="0" compatLnSpc="1">
            <a:prstTxWarp prst="textNoShape">
              <a:avLst/>
            </a:prstTxWarp>
          </a:bodyPr>
          <a:lstStyle/>
          <a:p>
            <a:pPr marL="265113" indent="-265113" eaLnBrk="1" fontAlgn="ctr" hangingPunct="1">
              <a:lnSpc>
                <a:spcPct val="105000"/>
              </a:lnSpc>
              <a:spcBef>
                <a:spcPts val="0"/>
              </a:spcBef>
              <a:buClr>
                <a:schemeClr val="bg2"/>
              </a:buClr>
              <a:buSzPct val="125000"/>
              <a:defRPr/>
            </a:pPr>
            <a:r>
              <a:rPr lang="en-US" b="1" kern="0" dirty="0">
                <a:latin typeface="Courier New" pitchFamily="49" charset="0"/>
                <a:ea typeface="+mn-ea"/>
              </a:rPr>
              <a:t>for each frame {</a:t>
            </a:r>
          </a:p>
          <a:p>
            <a:pPr marL="265113" indent="-265113" eaLnBrk="1" fontAlgn="ctr" hangingPunct="1">
              <a:lnSpc>
                <a:spcPct val="105000"/>
              </a:lnSpc>
              <a:spcBef>
                <a:spcPts val="0"/>
              </a:spcBef>
              <a:buClr>
                <a:schemeClr val="bg2"/>
              </a:buClr>
              <a:buSzPct val="125000"/>
              <a:defRPr/>
            </a:pPr>
            <a:r>
              <a:rPr lang="en-US" b="1" kern="0" dirty="0">
                <a:latin typeface="Courier New" pitchFamily="49" charset="0"/>
              </a:rPr>
              <a:t>    for each tile {</a:t>
            </a:r>
            <a:endParaRPr lang="en-US" b="1" kern="0" dirty="0">
              <a:latin typeface="Courier New" pitchFamily="49" charset="0"/>
              <a:ea typeface="+mn-ea"/>
            </a:endParaRPr>
          </a:p>
          <a:p>
            <a:pPr marL="265113" indent="-265113" eaLnBrk="1" fontAlgn="ctr" hangingPunct="1">
              <a:lnSpc>
                <a:spcPct val="105000"/>
              </a:lnSpc>
              <a:spcBef>
                <a:spcPts val="0"/>
              </a:spcBef>
              <a:buClr>
                <a:schemeClr val="bg2"/>
              </a:buClr>
              <a:buSzPct val="125000"/>
              <a:defRPr/>
            </a:pPr>
            <a:r>
              <a:rPr lang="en-US" b="1" kern="0" dirty="0">
                <a:latin typeface="Courier New" pitchFamily="49" charset="0"/>
                <a:ea typeface="+mn-ea"/>
              </a:rPr>
              <a:t>        for each polygon { </a:t>
            </a:r>
          </a:p>
          <a:p>
            <a:pPr marL="265113" indent="-265113" eaLnBrk="1" fontAlgn="ctr" hangingPunct="1">
              <a:lnSpc>
                <a:spcPct val="105000"/>
              </a:lnSpc>
              <a:spcBef>
                <a:spcPts val="0"/>
              </a:spcBef>
              <a:buClr>
                <a:schemeClr val="bg2"/>
              </a:buClr>
              <a:buSzPct val="125000"/>
              <a:defRPr/>
            </a:pPr>
            <a:r>
              <a:rPr lang="en-US" b="1" kern="0" dirty="0">
                <a:latin typeface="Courier New" pitchFamily="49" charset="0"/>
                <a:ea typeface="+mn-ea"/>
              </a:rPr>
              <a:t>            render pixels</a:t>
            </a:r>
          </a:p>
          <a:p>
            <a:pPr marL="265113" indent="-265113" eaLnBrk="1" fontAlgn="ctr" hangingPunct="1">
              <a:lnSpc>
                <a:spcPct val="105000"/>
              </a:lnSpc>
              <a:spcBef>
                <a:spcPts val="0"/>
              </a:spcBef>
              <a:buClr>
                <a:schemeClr val="bg2"/>
              </a:buClr>
              <a:buSzPct val="125000"/>
              <a:defRPr/>
            </a:pPr>
            <a:r>
              <a:rPr lang="en-US" b="1" kern="0" dirty="0">
                <a:latin typeface="Courier New" pitchFamily="49" charset="0"/>
              </a:rPr>
              <a:t>        } </a:t>
            </a:r>
            <a:endParaRPr lang="en-US" b="1" kern="0" dirty="0">
              <a:latin typeface="Courier New" pitchFamily="49" charset="0"/>
              <a:ea typeface="+mn-ea"/>
            </a:endParaRPr>
          </a:p>
          <a:p>
            <a:pPr marL="265113" indent="-265113" eaLnBrk="1" fontAlgn="ctr" hangingPunct="1">
              <a:lnSpc>
                <a:spcPct val="105000"/>
              </a:lnSpc>
              <a:spcBef>
                <a:spcPts val="0"/>
              </a:spcBef>
              <a:buClr>
                <a:schemeClr val="bg2"/>
              </a:buClr>
              <a:buSzPct val="125000"/>
              <a:defRPr/>
            </a:pPr>
            <a:r>
              <a:rPr lang="en-US" b="1" kern="0" dirty="0">
                <a:latin typeface="Courier New" pitchFamily="49" charset="0"/>
              </a:rPr>
              <a:t>    </a:t>
            </a:r>
            <a:r>
              <a:rPr lang="en-US" b="1" kern="0" dirty="0">
                <a:latin typeface="Courier New" pitchFamily="49" charset="0"/>
                <a:ea typeface="+mn-ea"/>
              </a:rPr>
              <a:t>}</a:t>
            </a:r>
          </a:p>
          <a:p>
            <a:pPr marL="265113" indent="-265113" eaLnBrk="1" fontAlgn="ctr" hangingPunct="1">
              <a:lnSpc>
                <a:spcPct val="105000"/>
              </a:lnSpc>
              <a:spcBef>
                <a:spcPts val="0"/>
              </a:spcBef>
              <a:buClr>
                <a:schemeClr val="bg2"/>
              </a:buClr>
              <a:buSzPct val="125000"/>
              <a:defRPr/>
            </a:pPr>
            <a:r>
              <a:rPr lang="en-US" b="1" kern="0" dirty="0">
                <a:latin typeface="Courier New" pitchFamily="49" charset="0"/>
                <a:ea typeface="+mn-ea"/>
              </a:rPr>
              <a:t>}</a:t>
            </a:r>
          </a:p>
        </p:txBody>
      </p:sp>
      <p:sp>
        <p:nvSpPr>
          <p:cNvPr id="31" name="Rectangle 3"/>
          <p:cNvSpPr>
            <a:spLocks noChangeArrowheads="1"/>
          </p:cNvSpPr>
          <p:nvPr/>
        </p:nvSpPr>
        <p:spPr bwMode="auto">
          <a:xfrm>
            <a:off x="3719671" y="1484730"/>
            <a:ext cx="1654811" cy="29489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square" lIns="90000" tIns="46800" rIns="90000" bIns="46800" anchor="ctr">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dirty="0">
                <a:solidFill>
                  <a:schemeClr val="bg1"/>
                </a:solidFill>
              </a:rPr>
              <a:t>Geometry</a:t>
            </a:r>
            <a:endParaRPr lang="en-US" sz="1400" b="1" dirty="0">
              <a:solidFill>
                <a:schemeClr val="bg1"/>
              </a:solidFill>
            </a:endParaRPr>
          </a:p>
        </p:txBody>
      </p:sp>
      <p:sp>
        <p:nvSpPr>
          <p:cNvPr id="32" name="Rectangle 4"/>
          <p:cNvSpPr>
            <a:spLocks noChangeArrowheads="1"/>
          </p:cNvSpPr>
          <p:nvPr/>
        </p:nvSpPr>
        <p:spPr bwMode="auto">
          <a:xfrm>
            <a:off x="3719671" y="2636891"/>
            <a:ext cx="1654811" cy="172824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90000" tIns="324000" rIns="90000" bIns="46800" anchor="t" anchorCtr="0"/>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dirty="0">
                <a:solidFill>
                  <a:schemeClr val="bg1"/>
                </a:solidFill>
              </a:rPr>
              <a:t>Fragment</a:t>
            </a:r>
          </a:p>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dirty="0">
                <a:solidFill>
                  <a:schemeClr val="bg1"/>
                </a:solidFill>
              </a:rPr>
              <a:t>Renderer</a:t>
            </a:r>
            <a:endParaRPr lang="en-US" sz="1400" b="1" dirty="0">
              <a:solidFill>
                <a:schemeClr val="bg1"/>
              </a:solidFill>
            </a:endParaRPr>
          </a:p>
        </p:txBody>
      </p:sp>
      <p:sp>
        <p:nvSpPr>
          <p:cNvPr id="33" name="Rectangle 5"/>
          <p:cNvSpPr>
            <a:spLocks noChangeArrowheads="1"/>
          </p:cNvSpPr>
          <p:nvPr/>
        </p:nvSpPr>
        <p:spPr bwMode="auto">
          <a:xfrm>
            <a:off x="479221" y="1409790"/>
            <a:ext cx="1728240" cy="2883330"/>
          </a:xfrm>
          <a:prstGeom prst="rect">
            <a:avLst/>
          </a:prstGeom>
          <a:solidFill>
            <a:schemeClr val="bg1">
              <a:lumMod val="85000"/>
            </a:schemeClr>
          </a:solidFill>
          <a:ln>
            <a:headEnd/>
            <a:tailEnd/>
          </a:ln>
        </p:spPr>
        <p:style>
          <a:lnRef idx="2">
            <a:schemeClr val="accent6"/>
          </a:lnRef>
          <a:fillRef idx="1">
            <a:schemeClr val="lt1"/>
          </a:fillRef>
          <a:effectRef idx="0">
            <a:schemeClr val="accent6"/>
          </a:effectRef>
          <a:fontRef idx="minor">
            <a:schemeClr val="dk1"/>
          </a:fontRef>
        </p:style>
        <p:txBody>
          <a:bodyPr lIns="90000" tIns="46800" rIns="90000" bIns="46800" anchor="ct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a:t>Memory</a:t>
            </a:r>
          </a:p>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b="1" dirty="0">
              <a:solidFill>
                <a:schemeClr val="bg1"/>
              </a:solidFill>
            </a:endParaRPr>
          </a:p>
        </p:txBody>
      </p:sp>
      <p:sp>
        <p:nvSpPr>
          <p:cNvPr id="34" name="Line 6"/>
          <p:cNvSpPr>
            <a:spLocks noChangeShapeType="1"/>
          </p:cNvSpPr>
          <p:nvPr/>
        </p:nvSpPr>
        <p:spPr bwMode="auto">
          <a:xfrm>
            <a:off x="4530469" y="1803392"/>
            <a:ext cx="0" cy="142876"/>
          </a:xfrm>
          <a:prstGeom prst="line">
            <a:avLst/>
          </a:prstGeom>
          <a:noFill/>
          <a:ln w="28575">
            <a:solidFill>
              <a:schemeClr val="tx1">
                <a:lumMod val="75000"/>
                <a:lumOff val="25000"/>
              </a:schemeClr>
            </a:solidFill>
            <a:round/>
            <a:headEnd/>
            <a:tailEnd type="triangle" w="med" len="med"/>
          </a:ln>
        </p:spPr>
        <p:txBody>
          <a:bodyPr wrap="square" lIns="90000" tIns="46800" rIns="90000" bIns="46800">
            <a:spAutoFit/>
          </a:bodyPr>
          <a:lstStyle/>
          <a:p>
            <a:endParaRPr lang="en-GB" dirty="0">
              <a:latin typeface="+mn-lt"/>
            </a:endParaRPr>
          </a:p>
        </p:txBody>
      </p:sp>
      <p:sp>
        <p:nvSpPr>
          <p:cNvPr id="36" name="Line 9"/>
          <p:cNvSpPr>
            <a:spLocks noChangeShapeType="1"/>
          </p:cNvSpPr>
          <p:nvPr/>
        </p:nvSpPr>
        <p:spPr bwMode="auto">
          <a:xfrm flipV="1">
            <a:off x="2420443" y="1628851"/>
            <a:ext cx="1097214" cy="0"/>
          </a:xfrm>
          <a:prstGeom prst="line">
            <a:avLst/>
          </a:prstGeom>
          <a:noFill/>
          <a:ln w="28575">
            <a:solidFill>
              <a:schemeClr val="tx1">
                <a:lumMod val="75000"/>
                <a:lumOff val="25000"/>
              </a:schemeClr>
            </a:solidFill>
            <a:round/>
            <a:headEnd/>
            <a:tailEnd type="triangle" w="med" len="med"/>
          </a:ln>
        </p:spPr>
        <p:txBody>
          <a:bodyPr wrap="square" lIns="90000" tIns="46800" rIns="90000" bIns="46800">
            <a:spAutoFit/>
          </a:bodyPr>
          <a:lstStyle/>
          <a:p>
            <a:endParaRPr lang="en-GB" dirty="0">
              <a:latin typeface="+mn-lt"/>
            </a:endParaRPr>
          </a:p>
        </p:txBody>
      </p:sp>
      <p:sp>
        <p:nvSpPr>
          <p:cNvPr id="37" name="Line 10"/>
          <p:cNvSpPr>
            <a:spLocks noChangeShapeType="1"/>
          </p:cNvSpPr>
          <p:nvPr/>
        </p:nvSpPr>
        <p:spPr bwMode="auto">
          <a:xfrm flipH="1">
            <a:off x="2279801" y="4202220"/>
            <a:ext cx="1359785" cy="0"/>
          </a:xfrm>
          <a:prstGeom prst="line">
            <a:avLst/>
          </a:prstGeom>
          <a:noFill/>
          <a:ln w="28575">
            <a:solidFill>
              <a:schemeClr val="tx1">
                <a:lumMod val="75000"/>
                <a:lumOff val="25000"/>
              </a:schemeClr>
            </a:solidFill>
            <a:round/>
            <a:headEnd/>
            <a:tailEnd type="triangle" w="med" len="med"/>
          </a:ln>
        </p:spPr>
        <p:txBody>
          <a:bodyPr lIns="90000" tIns="46800" rIns="90000" bIns="46800">
            <a:spAutoFit/>
          </a:bodyPr>
          <a:lstStyle/>
          <a:p>
            <a:endParaRPr lang="en-GB" dirty="0">
              <a:latin typeface="+mn-lt"/>
            </a:endParaRPr>
          </a:p>
        </p:txBody>
      </p:sp>
      <p:sp>
        <p:nvSpPr>
          <p:cNvPr id="38" name="Text Box 11"/>
          <p:cNvSpPr txBox="1">
            <a:spLocks noChangeArrowheads="1"/>
          </p:cNvSpPr>
          <p:nvPr/>
        </p:nvSpPr>
        <p:spPr bwMode="auto">
          <a:xfrm>
            <a:off x="2414586" y="3949660"/>
            <a:ext cx="968063" cy="266228"/>
          </a:xfrm>
          <a:prstGeom prst="rect">
            <a:avLst/>
          </a:prstGeom>
          <a:noFill/>
          <a:ln w="9525" algn="ctr">
            <a:noFill/>
            <a:miter lim="800000"/>
            <a:headEnd/>
            <a:tailEnd/>
          </a:ln>
        </p:spPr>
        <p:txBody>
          <a:bodyPr wrap="none"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200" b="1" dirty="0">
                <a:latin typeface="+mn-lt"/>
              </a:rPr>
              <a:t>Write Buffer</a:t>
            </a:r>
            <a:endParaRPr lang="en-US" sz="1200" b="1" dirty="0">
              <a:latin typeface="+mn-lt"/>
            </a:endParaRPr>
          </a:p>
        </p:txBody>
      </p:sp>
      <p:sp>
        <p:nvSpPr>
          <p:cNvPr id="39" name="Line 12"/>
          <p:cNvSpPr>
            <a:spLocks noChangeShapeType="1"/>
          </p:cNvSpPr>
          <p:nvPr/>
        </p:nvSpPr>
        <p:spPr bwMode="auto">
          <a:xfrm>
            <a:off x="2292928" y="3934131"/>
            <a:ext cx="1359787" cy="0"/>
          </a:xfrm>
          <a:prstGeom prst="line">
            <a:avLst/>
          </a:prstGeom>
          <a:noFill/>
          <a:ln w="28575">
            <a:solidFill>
              <a:schemeClr val="tx1">
                <a:lumMod val="75000"/>
                <a:lumOff val="25000"/>
              </a:schemeClr>
            </a:solidFill>
            <a:round/>
            <a:headEnd/>
            <a:tailEnd type="triangle" w="med" len="med"/>
          </a:ln>
        </p:spPr>
        <p:txBody>
          <a:bodyPr lIns="90000" tIns="46800" rIns="90000" bIns="46800">
            <a:spAutoFit/>
          </a:bodyPr>
          <a:lstStyle/>
          <a:p>
            <a:endParaRPr lang="en-GB" dirty="0">
              <a:latin typeface="+mn-lt"/>
            </a:endParaRPr>
          </a:p>
        </p:txBody>
      </p:sp>
      <p:sp>
        <p:nvSpPr>
          <p:cNvPr id="40" name="Text Box 13"/>
          <p:cNvSpPr txBox="1">
            <a:spLocks noChangeArrowheads="1"/>
          </p:cNvSpPr>
          <p:nvPr/>
        </p:nvSpPr>
        <p:spPr bwMode="auto">
          <a:xfrm>
            <a:off x="2415004" y="3687721"/>
            <a:ext cx="1011665" cy="266228"/>
          </a:xfrm>
          <a:prstGeom prst="rect">
            <a:avLst/>
          </a:prstGeom>
          <a:noFill/>
          <a:ln w="9525" algn="ctr">
            <a:noFill/>
            <a:miter lim="800000"/>
            <a:headEnd/>
            <a:tailEnd/>
          </a:ln>
        </p:spPr>
        <p:txBody>
          <a:bodyPr wrap="none"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200" b="1" dirty="0">
                <a:latin typeface="+mn-lt"/>
              </a:rPr>
              <a:t>Read Texture</a:t>
            </a:r>
          </a:p>
        </p:txBody>
      </p:sp>
      <p:sp>
        <p:nvSpPr>
          <p:cNvPr id="41" name="Text Box 23"/>
          <p:cNvSpPr txBox="1">
            <a:spLocks noChangeArrowheads="1"/>
          </p:cNvSpPr>
          <p:nvPr/>
        </p:nvSpPr>
        <p:spPr bwMode="auto">
          <a:xfrm>
            <a:off x="2537962" y="1382639"/>
            <a:ext cx="819946" cy="266228"/>
          </a:xfrm>
          <a:prstGeom prst="rect">
            <a:avLst/>
          </a:prstGeom>
          <a:noFill/>
          <a:ln w="9525" algn="ctr">
            <a:noFill/>
            <a:miter lim="800000"/>
            <a:headEnd/>
            <a:tailEnd/>
          </a:ln>
        </p:spPr>
        <p:txBody>
          <a:bodyPr wrap="none"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200" b="1" dirty="0">
                <a:latin typeface="+mn-lt"/>
              </a:rPr>
              <a:t>Primitives</a:t>
            </a:r>
          </a:p>
        </p:txBody>
      </p:sp>
      <p:sp>
        <p:nvSpPr>
          <p:cNvPr id="42" name="Rectangle 34"/>
          <p:cNvSpPr>
            <a:spLocks noChangeArrowheads="1"/>
          </p:cNvSpPr>
          <p:nvPr/>
        </p:nvSpPr>
        <p:spPr bwMode="auto">
          <a:xfrm>
            <a:off x="3719671" y="1981950"/>
            <a:ext cx="1654811" cy="29489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400" b="1" dirty="0">
                <a:solidFill>
                  <a:schemeClr val="bg1"/>
                </a:solidFill>
              </a:rPr>
              <a:t>Tiling</a:t>
            </a:r>
            <a:endParaRPr lang="en-US" sz="1400" b="1" dirty="0">
              <a:solidFill>
                <a:schemeClr val="bg1"/>
              </a:solidFill>
            </a:endParaRPr>
          </a:p>
        </p:txBody>
      </p:sp>
      <p:sp>
        <p:nvSpPr>
          <p:cNvPr id="43" name="Rectangle 40"/>
          <p:cNvSpPr>
            <a:spLocks noChangeArrowheads="1"/>
          </p:cNvSpPr>
          <p:nvPr/>
        </p:nvSpPr>
        <p:spPr bwMode="auto">
          <a:xfrm>
            <a:off x="551230" y="3933071"/>
            <a:ext cx="1584220" cy="28539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nchor="ctr">
            <a:spAutoFit/>
          </a:bodyPr>
          <a:lstStyle/>
          <a:p>
            <a:pPr>
              <a:spcBef>
                <a:spcPct val="0"/>
              </a:spcBef>
            </a:pPr>
            <a:r>
              <a:rPr lang="en-US" sz="1200" b="1" dirty="0"/>
              <a:t>Color Buffer</a:t>
            </a:r>
          </a:p>
        </p:txBody>
      </p:sp>
      <p:sp>
        <p:nvSpPr>
          <p:cNvPr id="44" name="Rectangle 53"/>
          <p:cNvSpPr>
            <a:spLocks noChangeArrowheads="1"/>
          </p:cNvSpPr>
          <p:nvPr/>
        </p:nvSpPr>
        <p:spPr bwMode="auto">
          <a:xfrm>
            <a:off x="551230" y="1484731"/>
            <a:ext cx="1584220" cy="2880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spcBef>
                <a:spcPct val="0"/>
              </a:spcBef>
            </a:pPr>
            <a:r>
              <a:rPr lang="en-US" sz="1200" b="1" dirty="0"/>
              <a:t>Scene Data</a:t>
            </a:r>
          </a:p>
        </p:txBody>
      </p:sp>
      <p:sp>
        <p:nvSpPr>
          <p:cNvPr id="45" name="Rectangle 53"/>
          <p:cNvSpPr>
            <a:spLocks noChangeArrowheads="1"/>
          </p:cNvSpPr>
          <p:nvPr/>
        </p:nvSpPr>
        <p:spPr bwMode="auto">
          <a:xfrm>
            <a:off x="551230" y="1916790"/>
            <a:ext cx="1584220" cy="28804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spcBef>
                <a:spcPct val="0"/>
              </a:spcBef>
            </a:pPr>
            <a:r>
              <a:rPr lang="en-US" sz="1200" b="1" dirty="0"/>
              <a:t>Geometry</a:t>
            </a:r>
          </a:p>
        </p:txBody>
      </p:sp>
      <p:sp>
        <p:nvSpPr>
          <p:cNvPr id="46" name="Line 9"/>
          <p:cNvSpPr>
            <a:spLocks noChangeShapeType="1"/>
          </p:cNvSpPr>
          <p:nvPr/>
        </p:nvSpPr>
        <p:spPr bwMode="auto">
          <a:xfrm flipV="1">
            <a:off x="2420443" y="2133978"/>
            <a:ext cx="1097214" cy="0"/>
          </a:xfrm>
          <a:prstGeom prst="line">
            <a:avLst/>
          </a:prstGeom>
          <a:noFill/>
          <a:ln w="28575">
            <a:solidFill>
              <a:schemeClr val="tx1">
                <a:lumMod val="75000"/>
                <a:lumOff val="25000"/>
              </a:schemeClr>
            </a:solidFill>
            <a:round/>
            <a:headEnd type="triangle"/>
            <a:tailEnd type="none" w="med" len="med"/>
          </a:ln>
        </p:spPr>
        <p:txBody>
          <a:bodyPr wrap="square" lIns="90000" tIns="46800" rIns="90000" bIns="46800">
            <a:spAutoFit/>
          </a:bodyPr>
          <a:lstStyle/>
          <a:p>
            <a:endParaRPr lang="en-GB" dirty="0">
              <a:latin typeface="+mn-lt"/>
            </a:endParaRPr>
          </a:p>
        </p:txBody>
      </p:sp>
      <p:sp>
        <p:nvSpPr>
          <p:cNvPr id="47" name="Text Box 23"/>
          <p:cNvSpPr txBox="1">
            <a:spLocks noChangeArrowheads="1"/>
          </p:cNvSpPr>
          <p:nvPr/>
        </p:nvSpPr>
        <p:spPr bwMode="auto">
          <a:xfrm>
            <a:off x="2537962" y="1882705"/>
            <a:ext cx="819946" cy="266228"/>
          </a:xfrm>
          <a:prstGeom prst="rect">
            <a:avLst/>
          </a:prstGeom>
          <a:noFill/>
          <a:ln w="9525" algn="ctr">
            <a:noFill/>
            <a:miter lim="800000"/>
            <a:headEnd/>
            <a:tailEnd/>
          </a:ln>
        </p:spPr>
        <p:txBody>
          <a:bodyPr wrap="none"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200" b="1" dirty="0">
                <a:latin typeface="+mn-lt"/>
              </a:rPr>
              <a:t>Primitives</a:t>
            </a:r>
          </a:p>
        </p:txBody>
      </p:sp>
      <p:sp>
        <p:nvSpPr>
          <p:cNvPr id="48" name="Rectangle 40"/>
          <p:cNvSpPr>
            <a:spLocks noChangeArrowheads="1"/>
          </p:cNvSpPr>
          <p:nvPr/>
        </p:nvSpPr>
        <p:spPr bwMode="auto">
          <a:xfrm>
            <a:off x="3863690" y="3983395"/>
            <a:ext cx="1368190" cy="27699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nchor="ctr">
            <a:spAutoFit/>
          </a:bodyPr>
          <a:lstStyle/>
          <a:p>
            <a:pPr>
              <a:spcBef>
                <a:spcPct val="0"/>
              </a:spcBef>
            </a:pPr>
            <a:r>
              <a:rPr lang="en-US" sz="1200" b="1" dirty="0"/>
              <a:t>Local Tile Buffer</a:t>
            </a:r>
          </a:p>
        </p:txBody>
      </p:sp>
      <p:sp>
        <p:nvSpPr>
          <p:cNvPr id="50" name="Line 9"/>
          <p:cNvSpPr>
            <a:spLocks noChangeShapeType="1"/>
          </p:cNvSpPr>
          <p:nvPr/>
        </p:nvSpPr>
        <p:spPr bwMode="auto">
          <a:xfrm flipV="1">
            <a:off x="2382908" y="3031248"/>
            <a:ext cx="1097214" cy="0"/>
          </a:xfrm>
          <a:prstGeom prst="line">
            <a:avLst/>
          </a:prstGeom>
          <a:noFill/>
          <a:ln w="28575">
            <a:solidFill>
              <a:schemeClr val="tx1">
                <a:lumMod val="75000"/>
                <a:lumOff val="25000"/>
              </a:schemeClr>
            </a:solidFill>
            <a:round/>
            <a:headEnd/>
            <a:tailEnd type="triangle" w="med" len="med"/>
          </a:ln>
        </p:spPr>
        <p:txBody>
          <a:bodyPr wrap="square" lIns="90000" tIns="46800" rIns="90000" bIns="46800">
            <a:spAutoFit/>
          </a:bodyPr>
          <a:lstStyle/>
          <a:p>
            <a:endParaRPr lang="en-GB" dirty="0">
              <a:latin typeface="+mn-lt"/>
            </a:endParaRPr>
          </a:p>
        </p:txBody>
      </p:sp>
      <p:sp>
        <p:nvSpPr>
          <p:cNvPr id="51" name="Text Box 23"/>
          <p:cNvSpPr txBox="1">
            <a:spLocks noChangeArrowheads="1"/>
          </p:cNvSpPr>
          <p:nvPr/>
        </p:nvSpPr>
        <p:spPr bwMode="auto">
          <a:xfrm>
            <a:off x="2500429" y="2599111"/>
            <a:ext cx="819946" cy="437941"/>
          </a:xfrm>
          <a:prstGeom prst="rect">
            <a:avLst/>
          </a:prstGeom>
          <a:noFill/>
          <a:ln w="9525" algn="ctr">
            <a:noFill/>
            <a:miter lim="800000"/>
            <a:headEnd/>
            <a:tailEnd/>
          </a:ln>
        </p:spPr>
        <p:txBody>
          <a:bodyPr wrap="none"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nb-NO" sz="1200" b="1" dirty="0">
                <a:latin typeface="+mn-lt"/>
              </a:rPr>
              <a:t>Primitives</a:t>
            </a:r>
            <a:br>
              <a:rPr lang="nb-NO" sz="1200" b="1" dirty="0">
                <a:latin typeface="+mn-lt"/>
              </a:rPr>
            </a:br>
            <a:r>
              <a:rPr lang="nb-NO" sz="1200" b="1" dirty="0">
                <a:latin typeface="+mn-lt"/>
              </a:rPr>
              <a:t>Per Tile</a:t>
            </a:r>
          </a:p>
        </p:txBody>
      </p:sp>
    </p:spTree>
    <p:extLst>
      <p:ext uri="{BB962C8B-B14F-4D97-AF65-F5344CB8AC3E}">
        <p14:creationId xmlns:p14="http://schemas.microsoft.com/office/powerpoint/2010/main" val="325622564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r>
              <a:rPr lang="en-GB" sz="2000" dirty="0"/>
              <a:t>Mali GPUs are Tile-Based Renderers (TBRs)</a:t>
            </a:r>
          </a:p>
          <a:p>
            <a:pPr lvl="1"/>
            <a:r>
              <a:rPr lang="en-GB" dirty="0"/>
              <a:t>Whole render targets (RTs) are rendered in a two-pass scheme</a:t>
            </a:r>
          </a:p>
          <a:p>
            <a:pPr lvl="1"/>
            <a:r>
              <a:rPr lang="en-GB" dirty="0"/>
              <a:t>First pass performs all vertex shading and assigns primitives to screen-space tiles</a:t>
            </a:r>
          </a:p>
          <a:p>
            <a:pPr lvl="1"/>
            <a:r>
              <a:rPr lang="en-GB" dirty="0"/>
              <a:t>Second pass performs all fragment shading, rendering one tile at a time</a:t>
            </a:r>
          </a:p>
          <a:p>
            <a:r>
              <a:rPr lang="en-GB" sz="2000" dirty="0"/>
              <a:t>Rendering is deeply pipelined</a:t>
            </a:r>
          </a:p>
          <a:p>
            <a:pPr lvl="1"/>
            <a:r>
              <a:rPr lang="en-GB" dirty="0"/>
              <a:t>Vertex shading for RT N+1 runs at the same time as fragment shading for RT N</a:t>
            </a:r>
          </a:p>
          <a:p>
            <a:pPr lvl="1"/>
            <a:endParaRPr lang="en-GB" dirty="0"/>
          </a:p>
          <a:p>
            <a:endParaRPr lang="en-GB" dirty="0"/>
          </a:p>
        </p:txBody>
      </p:sp>
      <p:sp>
        <p:nvSpPr>
          <p:cNvPr id="3" name="Title 2"/>
          <p:cNvSpPr>
            <a:spLocks noGrp="1"/>
          </p:cNvSpPr>
          <p:nvPr>
            <p:ph type="title"/>
          </p:nvPr>
        </p:nvSpPr>
        <p:spPr/>
        <p:txBody>
          <a:bodyPr>
            <a:normAutofit/>
          </a:bodyPr>
          <a:lstStyle/>
          <a:p>
            <a:r>
              <a:rPr lang="en-GB" dirty="0"/>
              <a:t>Mali Architecture: Mali Rendering Pipeline</a:t>
            </a:r>
          </a:p>
        </p:txBody>
      </p:sp>
      <p:sp>
        <p:nvSpPr>
          <p:cNvPr id="15" name="Rectangle 14"/>
          <p:cNvSpPr/>
          <p:nvPr/>
        </p:nvSpPr>
        <p:spPr>
          <a:xfrm>
            <a:off x="8219959" y="5235061"/>
            <a:ext cx="2159959" cy="432048"/>
          </a:xfrm>
          <a:prstGeom prst="rect">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b="1" dirty="0"/>
              <a:t>FS F2</a:t>
            </a:r>
          </a:p>
        </p:txBody>
      </p:sp>
      <p:sp>
        <p:nvSpPr>
          <p:cNvPr id="16" name="Rectangle 15"/>
          <p:cNvSpPr/>
          <p:nvPr/>
        </p:nvSpPr>
        <p:spPr>
          <a:xfrm>
            <a:off x="7211978" y="4803013"/>
            <a:ext cx="1007981" cy="432048"/>
          </a:xfrm>
          <a:prstGeom prst="rect">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b="1" dirty="0"/>
              <a:t>VS+T F2</a:t>
            </a:r>
          </a:p>
        </p:txBody>
      </p:sp>
      <p:sp>
        <p:nvSpPr>
          <p:cNvPr id="17" name="Rectangle 16"/>
          <p:cNvSpPr/>
          <p:nvPr/>
        </p:nvSpPr>
        <p:spPr>
          <a:xfrm>
            <a:off x="6059999" y="4370965"/>
            <a:ext cx="1151978" cy="432048"/>
          </a:xfrm>
          <a:prstGeom prst="rect">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b="1" dirty="0"/>
              <a:t>CPU F2</a:t>
            </a:r>
          </a:p>
        </p:txBody>
      </p:sp>
      <p:sp>
        <p:nvSpPr>
          <p:cNvPr id="20" name="Right Arrow 19"/>
          <p:cNvSpPr/>
          <p:nvPr/>
        </p:nvSpPr>
        <p:spPr>
          <a:xfrm>
            <a:off x="2604066" y="5883133"/>
            <a:ext cx="6983867" cy="360040"/>
          </a:xfrm>
          <a:prstGeom prst="rightArrow">
            <a:avLst/>
          </a:prstGeom>
          <a:ln w="28575">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b="1" dirty="0">
                <a:solidFill>
                  <a:schemeClr val="tx1">
                    <a:lumMod val="85000"/>
                    <a:lumOff val="15000"/>
                  </a:schemeClr>
                </a:solidFill>
              </a:rPr>
              <a:t>Time</a:t>
            </a:r>
          </a:p>
        </p:txBody>
      </p:sp>
      <p:sp>
        <p:nvSpPr>
          <p:cNvPr id="12" name="Rectangle 11"/>
          <p:cNvSpPr/>
          <p:nvPr/>
        </p:nvSpPr>
        <p:spPr>
          <a:xfrm>
            <a:off x="6060000" y="5235061"/>
            <a:ext cx="2159959" cy="432048"/>
          </a:xfrm>
          <a:prstGeom prst="rect">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t>FS F1</a:t>
            </a:r>
          </a:p>
        </p:txBody>
      </p:sp>
      <p:sp>
        <p:nvSpPr>
          <p:cNvPr id="13" name="Rectangle 12"/>
          <p:cNvSpPr/>
          <p:nvPr/>
        </p:nvSpPr>
        <p:spPr>
          <a:xfrm>
            <a:off x="5052020" y="4803013"/>
            <a:ext cx="1007981" cy="432048"/>
          </a:xfrm>
          <a:prstGeom prst="rect">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t>VS+T F1</a:t>
            </a:r>
          </a:p>
        </p:txBody>
      </p:sp>
      <p:sp>
        <p:nvSpPr>
          <p:cNvPr id="14" name="Rectangle 13"/>
          <p:cNvSpPr/>
          <p:nvPr/>
        </p:nvSpPr>
        <p:spPr>
          <a:xfrm>
            <a:off x="3900041" y="4370965"/>
            <a:ext cx="1151978" cy="432048"/>
          </a:xfrm>
          <a:prstGeom prst="rect">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t>CPU F1</a:t>
            </a:r>
          </a:p>
        </p:txBody>
      </p:sp>
      <p:sp>
        <p:nvSpPr>
          <p:cNvPr id="9" name="Rectangle 8"/>
          <p:cNvSpPr/>
          <p:nvPr/>
        </p:nvSpPr>
        <p:spPr>
          <a:xfrm>
            <a:off x="3900042" y="5235061"/>
            <a:ext cx="2159959" cy="43204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FS F0</a:t>
            </a:r>
          </a:p>
        </p:txBody>
      </p:sp>
      <p:sp>
        <p:nvSpPr>
          <p:cNvPr id="10" name="Rectangle 9"/>
          <p:cNvSpPr/>
          <p:nvPr/>
        </p:nvSpPr>
        <p:spPr>
          <a:xfrm>
            <a:off x="2892061" y="4803013"/>
            <a:ext cx="1007981" cy="43204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VS+T F0</a:t>
            </a:r>
          </a:p>
        </p:txBody>
      </p:sp>
      <p:sp>
        <p:nvSpPr>
          <p:cNvPr id="11" name="Rectangle 10"/>
          <p:cNvSpPr/>
          <p:nvPr/>
        </p:nvSpPr>
        <p:spPr>
          <a:xfrm>
            <a:off x="1884080" y="4370965"/>
            <a:ext cx="1007981" cy="43204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CPU F0</a:t>
            </a:r>
          </a:p>
        </p:txBody>
      </p:sp>
    </p:spTree>
    <p:extLst>
      <p:ext uri="{BB962C8B-B14F-4D97-AF65-F5344CB8AC3E}">
        <p14:creationId xmlns:p14="http://schemas.microsoft.com/office/powerpoint/2010/main" val="1871138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r>
              <a:rPr lang="en-GB" sz="2000" dirty="0"/>
              <a:t>Mali processes all geometry before processing fragment shading</a:t>
            </a:r>
          </a:p>
          <a:p>
            <a:pPr lvl="1"/>
            <a:r>
              <a:rPr lang="en-GB" dirty="0"/>
              <a:t>Geometry pass outputs are large, so must be written to main memory</a:t>
            </a:r>
          </a:p>
          <a:p>
            <a:pPr lvl="5"/>
            <a:r>
              <a:rPr lang="en-GB" sz="1600" dirty="0"/>
              <a:t>Vertex shader output: varyings</a:t>
            </a:r>
          </a:p>
          <a:p>
            <a:pPr lvl="5"/>
            <a:r>
              <a:rPr lang="en-GB" sz="1600" dirty="0"/>
              <a:t>Tiler output: polygon list</a:t>
            </a:r>
          </a:p>
          <a:p>
            <a:pPr lvl="5"/>
            <a:endParaRPr lang="en-GB" sz="1600" dirty="0"/>
          </a:p>
          <a:p>
            <a:pPr lvl="5"/>
            <a:endParaRPr lang="en-GB" sz="1600" dirty="0"/>
          </a:p>
          <a:p>
            <a:pPr lvl="5"/>
            <a:endParaRPr lang="en-GB" sz="1600" dirty="0"/>
          </a:p>
          <a:p>
            <a:pPr lvl="5"/>
            <a:endParaRPr lang="en-GB" sz="1600" dirty="0"/>
          </a:p>
          <a:p>
            <a:pPr lvl="5"/>
            <a:endParaRPr lang="en-GB" sz="1600" dirty="0"/>
          </a:p>
          <a:p>
            <a:pPr lvl="5"/>
            <a:endParaRPr lang="en-GB" sz="1600" dirty="0"/>
          </a:p>
          <a:p>
            <a:r>
              <a:rPr lang="en-GB" sz="2000" dirty="0"/>
              <a:t>Mali processes each 16x16 pixel tile to completion</a:t>
            </a:r>
          </a:p>
          <a:p>
            <a:pPr lvl="1"/>
            <a:r>
              <a:rPr lang="en-GB" dirty="0"/>
              <a:t>Fragment shading working set is small, so can keep in local memory</a:t>
            </a:r>
          </a:p>
          <a:p>
            <a:pPr lvl="5"/>
            <a:r>
              <a:rPr lang="en-GB" sz="1600" dirty="0"/>
              <a:t>Blending and multi-sampling is inexpensive</a:t>
            </a:r>
          </a:p>
          <a:p>
            <a:pPr lvl="5"/>
            <a:r>
              <a:rPr lang="en-GB" sz="1600" dirty="0"/>
              <a:t>Tile written back to memory only when complete, allowing transaction elimination and compression</a:t>
            </a:r>
          </a:p>
          <a:p>
            <a:pPr lvl="1"/>
            <a:endParaRPr lang="en-GB" dirty="0"/>
          </a:p>
          <a:p>
            <a:endParaRPr lang="en-GB" sz="2000" dirty="0"/>
          </a:p>
        </p:txBody>
      </p:sp>
      <p:sp>
        <p:nvSpPr>
          <p:cNvPr id="3" name="Title 2"/>
          <p:cNvSpPr>
            <a:spLocks noGrp="1"/>
          </p:cNvSpPr>
          <p:nvPr>
            <p:ph type="title"/>
          </p:nvPr>
        </p:nvSpPr>
        <p:spPr/>
        <p:txBody>
          <a:bodyPr>
            <a:normAutofit/>
          </a:bodyPr>
          <a:lstStyle/>
          <a:p>
            <a:r>
              <a:rPr lang="en-GB" dirty="0"/>
              <a:t>Mali Rendering Memory Traffic</a:t>
            </a:r>
          </a:p>
        </p:txBody>
      </p:sp>
      <p:grpSp>
        <p:nvGrpSpPr>
          <p:cNvPr id="2" name="Group 54"/>
          <p:cNvGrpSpPr/>
          <p:nvPr/>
        </p:nvGrpSpPr>
        <p:grpSpPr>
          <a:xfrm>
            <a:off x="1056096" y="2978082"/>
            <a:ext cx="6047884" cy="1728192"/>
            <a:chOff x="1053852" y="2852936"/>
            <a:chExt cx="6048672" cy="1728192"/>
          </a:xfrm>
        </p:grpSpPr>
        <p:sp>
          <p:nvSpPr>
            <p:cNvPr id="86" name="Rectangle 85"/>
            <p:cNvSpPr/>
            <p:nvPr/>
          </p:nvSpPr>
          <p:spPr>
            <a:xfrm>
              <a:off x="1053852" y="3933056"/>
              <a:ext cx="6048672" cy="648072"/>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lIns="144000" rtlCol="0" anchor="ctr"/>
            <a:lstStyle/>
            <a:p>
              <a:pPr algn="l"/>
              <a:r>
                <a:rPr lang="en-GB" b="1" dirty="0">
                  <a:solidFill>
                    <a:schemeClr val="tx1">
                      <a:lumMod val="75000"/>
                      <a:lumOff val="25000"/>
                    </a:schemeClr>
                  </a:solidFill>
                </a:rPr>
                <a:t>DDR</a:t>
              </a:r>
            </a:p>
          </p:txBody>
        </p:sp>
        <p:sp>
          <p:nvSpPr>
            <p:cNvPr id="85" name="Rectangle 84"/>
            <p:cNvSpPr/>
            <p:nvPr/>
          </p:nvSpPr>
          <p:spPr>
            <a:xfrm>
              <a:off x="1053852" y="2852936"/>
              <a:ext cx="4320480" cy="648072"/>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lIns="144000" rtlCol="0" anchor="ctr"/>
            <a:lstStyle/>
            <a:p>
              <a:pPr algn="l"/>
              <a:r>
                <a:rPr lang="en-GB" b="1" dirty="0">
                  <a:solidFill>
                    <a:schemeClr val="tx1">
                      <a:lumMod val="75000"/>
                      <a:lumOff val="25000"/>
                    </a:schemeClr>
                  </a:solidFill>
                </a:rPr>
                <a:t>GPU</a:t>
              </a:r>
            </a:p>
          </p:txBody>
        </p:sp>
        <p:sp>
          <p:nvSpPr>
            <p:cNvPr id="19" name="Rectangle 18"/>
            <p:cNvSpPr/>
            <p:nvPr/>
          </p:nvSpPr>
          <p:spPr>
            <a:xfrm>
              <a:off x="2061964" y="2924944"/>
              <a:ext cx="1440160" cy="504056"/>
            </a:xfrm>
            <a:prstGeom prst="rect">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t>Vertex</a:t>
              </a:r>
              <a:br>
                <a:rPr lang="en-GB" sz="1400" b="1" dirty="0"/>
              </a:br>
              <a:r>
                <a:rPr lang="en-GB" sz="1400" b="1" dirty="0"/>
                <a:t>Shader</a:t>
              </a:r>
            </a:p>
          </p:txBody>
        </p:sp>
        <p:cxnSp>
          <p:nvCxnSpPr>
            <p:cNvPr id="28" name="Straight Connector 27"/>
            <p:cNvCxnSpPr/>
            <p:nvPr/>
          </p:nvCxnSpPr>
          <p:spPr>
            <a:xfrm flipV="1">
              <a:off x="2566020" y="3429000"/>
              <a:ext cx="0" cy="576064"/>
            </a:xfrm>
            <a:prstGeom prst="line">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9" idx="3"/>
              <a:endCxn id="22" idx="1"/>
            </p:cNvCxnSpPr>
            <p:nvPr/>
          </p:nvCxnSpPr>
          <p:spPr>
            <a:xfrm>
              <a:off x="3502124" y="3176972"/>
              <a:ext cx="576064" cy="0"/>
            </a:xfrm>
            <a:prstGeom prst="line">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70276" y="3429000"/>
              <a:ext cx="0" cy="576064"/>
            </a:xfrm>
            <a:prstGeom prst="line">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2061964" y="4005064"/>
              <a:ext cx="1440160" cy="504056"/>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Vertex</a:t>
              </a:r>
              <a:br>
                <a:rPr lang="en-GB" sz="1400" b="1" dirty="0"/>
              </a:br>
              <a:r>
                <a:rPr lang="en-GB" sz="1400" b="1" dirty="0"/>
                <a:t>Attributes</a:t>
              </a:r>
            </a:p>
          </p:txBody>
        </p:sp>
        <p:sp>
          <p:nvSpPr>
            <p:cNvPr id="22" name="Rectangle 21"/>
            <p:cNvSpPr/>
            <p:nvPr/>
          </p:nvSpPr>
          <p:spPr>
            <a:xfrm>
              <a:off x="4078188" y="2924944"/>
              <a:ext cx="1152128" cy="504056"/>
            </a:xfrm>
            <a:prstGeom prst="rect">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t>Tiler</a:t>
              </a:r>
            </a:p>
          </p:txBody>
        </p:sp>
        <p:cxnSp>
          <p:nvCxnSpPr>
            <p:cNvPr id="49" name="Straight Connector 48"/>
            <p:cNvCxnSpPr/>
            <p:nvPr/>
          </p:nvCxnSpPr>
          <p:spPr>
            <a:xfrm>
              <a:off x="4438228" y="3717032"/>
              <a:ext cx="0" cy="288032"/>
            </a:xfrm>
            <a:prstGeom prst="line">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070076" y="3429000"/>
              <a:ext cx="0" cy="288032"/>
            </a:xfrm>
            <a:prstGeom prst="line">
              <a:avLst/>
            </a:prstGeom>
            <a:ln>
              <a:solidFill>
                <a:schemeClr val="tx1">
                  <a:lumMod val="75000"/>
                  <a:lumOff val="2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3070076" y="3717032"/>
              <a:ext cx="1368152" cy="0"/>
            </a:xfrm>
            <a:prstGeom prst="line">
              <a:avLst/>
            </a:prstGeom>
            <a:ln cap="sq">
              <a:solidFill>
                <a:schemeClr val="tx1">
                  <a:lumMod val="75000"/>
                  <a:lumOff val="25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078188" y="4005064"/>
              <a:ext cx="2880320" cy="504056"/>
            </a:xfrm>
            <a:prstGeom prst="rect">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b="1" dirty="0"/>
                <a:t>Geometry Working Set (Polygon List + Varyings)</a:t>
              </a:r>
            </a:p>
          </p:txBody>
        </p:sp>
      </p:grpSp>
      <p:grpSp>
        <p:nvGrpSpPr>
          <p:cNvPr id="4" name="Group 37"/>
          <p:cNvGrpSpPr/>
          <p:nvPr/>
        </p:nvGrpSpPr>
        <p:grpSpPr>
          <a:xfrm>
            <a:off x="5376012" y="2834066"/>
            <a:ext cx="5327898" cy="1872208"/>
            <a:chOff x="5374332" y="2708920"/>
            <a:chExt cx="5328592" cy="1872208"/>
          </a:xfrm>
        </p:grpSpPr>
        <p:sp>
          <p:nvSpPr>
            <p:cNvPr id="34" name="Rectangle 33"/>
            <p:cNvSpPr/>
            <p:nvPr/>
          </p:nvSpPr>
          <p:spPr>
            <a:xfrm>
              <a:off x="5374332" y="2852936"/>
              <a:ext cx="5328592" cy="648072"/>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lIns="144000" rtlCol="0" anchor="ctr"/>
            <a:lstStyle/>
            <a:p>
              <a:endParaRPr lang="en-GB" b="1" dirty="0">
                <a:solidFill>
                  <a:schemeClr val="tx1">
                    <a:lumMod val="75000"/>
                    <a:lumOff val="25000"/>
                  </a:schemeClr>
                </a:solidFill>
              </a:endParaRPr>
            </a:p>
          </p:txBody>
        </p:sp>
        <p:sp>
          <p:nvSpPr>
            <p:cNvPr id="32" name="Rectangle 31"/>
            <p:cNvSpPr/>
            <p:nvPr/>
          </p:nvSpPr>
          <p:spPr>
            <a:xfrm>
              <a:off x="7102524" y="3933056"/>
              <a:ext cx="3600400" cy="648072"/>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lIns="144000" rtlCol="0" anchor="ctr"/>
            <a:lstStyle/>
            <a:p>
              <a:endParaRPr lang="en-GB" b="1" dirty="0">
                <a:solidFill>
                  <a:schemeClr val="tx1">
                    <a:lumMod val="75000"/>
                    <a:lumOff val="25000"/>
                  </a:schemeClr>
                </a:solidFill>
              </a:endParaRPr>
            </a:p>
          </p:txBody>
        </p:sp>
        <p:sp>
          <p:nvSpPr>
            <p:cNvPr id="27" name="Rectangle 26"/>
            <p:cNvSpPr/>
            <p:nvPr/>
          </p:nvSpPr>
          <p:spPr>
            <a:xfrm>
              <a:off x="9118748" y="4005064"/>
              <a:ext cx="1440160" cy="504056"/>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Framebuffer</a:t>
              </a:r>
            </a:p>
          </p:txBody>
        </p:sp>
        <p:cxnSp>
          <p:nvCxnSpPr>
            <p:cNvPr id="62" name="Straight Connector 61"/>
            <p:cNvCxnSpPr>
              <a:stCxn id="24" idx="0"/>
            </p:cNvCxnSpPr>
            <p:nvPr/>
          </p:nvCxnSpPr>
          <p:spPr>
            <a:xfrm flipV="1">
              <a:off x="8110636" y="3429000"/>
              <a:ext cx="0" cy="576064"/>
            </a:xfrm>
            <a:prstGeom prst="line">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26" idx="2"/>
              <a:endCxn id="27" idx="0"/>
            </p:cNvCxnSpPr>
            <p:nvPr/>
          </p:nvCxnSpPr>
          <p:spPr>
            <a:xfrm>
              <a:off x="9838828" y="3429000"/>
              <a:ext cx="0" cy="576064"/>
            </a:xfrm>
            <a:prstGeom prst="line">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8686700" y="2996952"/>
              <a:ext cx="432048" cy="0"/>
            </a:xfrm>
            <a:prstGeom prst="line">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8686700" y="3284984"/>
              <a:ext cx="432048" cy="0"/>
            </a:xfrm>
            <a:prstGeom prst="line">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8686700" y="3356992"/>
              <a:ext cx="432048" cy="0"/>
            </a:xfrm>
            <a:prstGeom prst="line">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8686700" y="3068960"/>
              <a:ext cx="432048" cy="0"/>
            </a:xfrm>
            <a:prstGeom prst="line">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8686700" y="3149352"/>
              <a:ext cx="432048" cy="0"/>
            </a:xfrm>
            <a:prstGeom prst="line">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8686700" y="3221360"/>
              <a:ext cx="432048" cy="0"/>
            </a:xfrm>
            <a:prstGeom prst="line">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5518348" y="2708920"/>
              <a:ext cx="0" cy="936104"/>
            </a:xfrm>
            <a:prstGeom prst="line">
              <a:avLst/>
            </a:prstGeom>
            <a:ln>
              <a:solidFill>
                <a:schemeClr val="tx1">
                  <a:lumMod val="75000"/>
                  <a:lumOff val="25000"/>
                </a:schemeClr>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7534572" y="4005064"/>
              <a:ext cx="1152128" cy="504056"/>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Textures</a:t>
              </a:r>
            </a:p>
          </p:txBody>
        </p:sp>
        <p:sp>
          <p:nvSpPr>
            <p:cNvPr id="26" name="Rectangle 25"/>
            <p:cNvSpPr/>
            <p:nvPr/>
          </p:nvSpPr>
          <p:spPr>
            <a:xfrm>
              <a:off x="9118748" y="2924944"/>
              <a:ext cx="1440160" cy="504056"/>
            </a:xfrm>
            <a:prstGeom prst="rect">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b="1" dirty="0"/>
                <a:t>Local</a:t>
              </a:r>
              <a:br>
                <a:rPr lang="en-GB" sz="1400" b="1" dirty="0"/>
              </a:br>
              <a:r>
                <a:rPr lang="en-GB" sz="1400" b="1" dirty="0"/>
                <a:t>Tile Memory</a:t>
              </a:r>
            </a:p>
          </p:txBody>
        </p:sp>
        <p:sp>
          <p:nvSpPr>
            <p:cNvPr id="23" name="Rectangle 22"/>
            <p:cNvSpPr/>
            <p:nvPr/>
          </p:nvSpPr>
          <p:spPr>
            <a:xfrm>
              <a:off x="5806380" y="2924944"/>
              <a:ext cx="2880320" cy="504056"/>
            </a:xfrm>
            <a:prstGeom prst="rect">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t>Fragment</a:t>
              </a:r>
              <a:br>
                <a:rPr lang="en-GB" sz="1400" b="1" dirty="0"/>
              </a:br>
              <a:r>
                <a:rPr lang="en-GB" sz="1400" b="1" dirty="0"/>
                <a:t>Shader</a:t>
              </a:r>
            </a:p>
          </p:txBody>
        </p:sp>
        <p:cxnSp>
          <p:nvCxnSpPr>
            <p:cNvPr id="39" name="Straight Connector 38"/>
            <p:cNvCxnSpPr/>
            <p:nvPr/>
          </p:nvCxnSpPr>
          <p:spPr>
            <a:xfrm flipV="1">
              <a:off x="6382444" y="3429000"/>
              <a:ext cx="0" cy="576064"/>
            </a:xfrm>
            <a:prstGeom prst="line">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71646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02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GB" dirty="0"/>
              <a:t>GPU hardware evolution closely tied to evolution in usage patterns</a:t>
            </a:r>
          </a:p>
          <a:p>
            <a:pPr lvl="1"/>
            <a:r>
              <a:rPr lang="en-GB" dirty="0"/>
              <a:t>Desire for improved visual effects driven by games</a:t>
            </a:r>
          </a:p>
          <a:p>
            <a:pPr lvl="1"/>
            <a:r>
              <a:rPr lang="en-GB" dirty="0"/>
              <a:t>More realism, more effects, more screen resolution, more frames per second</a:t>
            </a:r>
          </a:p>
          <a:p>
            <a:endParaRPr lang="en-GB" sz="800" dirty="0"/>
          </a:p>
          <a:p>
            <a:r>
              <a:rPr lang="en-GB" dirty="0"/>
              <a:t>Hardware architecture based on desirable software </a:t>
            </a:r>
            <a:r>
              <a:rPr lang="en-GB" dirty="0">
                <a:ea typeface="ＭＳ Ｐゴシック"/>
              </a:rPr>
              <a:t>application programming interfaces     (</a:t>
            </a:r>
            <a:r>
              <a:rPr lang="en-GB" dirty="0"/>
              <a:t>API) features</a:t>
            </a:r>
          </a:p>
          <a:p>
            <a:pPr lvl="1"/>
            <a:r>
              <a:rPr lang="en-GB" dirty="0"/>
              <a:t>Incremental extensions to logical graphics pipelines</a:t>
            </a:r>
          </a:p>
          <a:p>
            <a:pPr lvl="1"/>
            <a:endParaRPr lang="en-GB" sz="800" dirty="0"/>
          </a:p>
          <a:p>
            <a:r>
              <a:rPr lang="en-GB" dirty="0"/>
              <a:t>Real-time rendering with new features needs better hardware</a:t>
            </a:r>
          </a:p>
          <a:p>
            <a:pPr marL="399600" lvl="1" indent="-165600"/>
            <a:r>
              <a:rPr lang="en-GB" dirty="0"/>
              <a:t>Incremental addition of fixed-function hardware and programmable units</a:t>
            </a:r>
          </a:p>
          <a:p>
            <a:endParaRPr lang="en-GB" dirty="0"/>
          </a:p>
          <a:p>
            <a:pPr lvl="1"/>
            <a:endParaRPr lang="en-GB" dirty="0"/>
          </a:p>
        </p:txBody>
      </p:sp>
      <p:sp>
        <p:nvSpPr>
          <p:cNvPr id="4" name="Title 3"/>
          <p:cNvSpPr>
            <a:spLocks noGrp="1"/>
          </p:cNvSpPr>
          <p:nvPr>
            <p:ph type="title"/>
          </p:nvPr>
        </p:nvSpPr>
        <p:spPr/>
        <p:txBody>
          <a:bodyPr>
            <a:normAutofit/>
          </a:bodyPr>
          <a:lstStyle/>
          <a:p>
            <a:r>
              <a:rPr lang="en-GB" dirty="0"/>
              <a:t>GPU Architectures: Hardware Evolution</a:t>
            </a:r>
          </a:p>
        </p:txBody>
      </p:sp>
    </p:spTree>
    <p:extLst>
      <p:ext uri="{BB962C8B-B14F-4D97-AF65-F5344CB8AC3E}">
        <p14:creationId xmlns:p14="http://schemas.microsoft.com/office/powerpoint/2010/main" val="348523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GB" dirty="0"/>
              <a:t>Entirely fixed function pipeline</a:t>
            </a:r>
          </a:p>
        </p:txBody>
      </p:sp>
      <p:sp>
        <p:nvSpPr>
          <p:cNvPr id="2" name="Title 1"/>
          <p:cNvSpPr>
            <a:spLocks noGrp="1"/>
          </p:cNvSpPr>
          <p:nvPr>
            <p:ph type="title"/>
          </p:nvPr>
        </p:nvSpPr>
        <p:spPr/>
        <p:txBody>
          <a:bodyPr>
            <a:normAutofit/>
          </a:bodyPr>
          <a:lstStyle/>
          <a:p>
            <a:r>
              <a:rPr lang="en-GB" dirty="0"/>
              <a:t>OpenGL ES </a:t>
            </a:r>
            <a:r>
              <a:rPr lang="en-GB"/>
              <a:t>Pipelines:1.0/2.0</a:t>
            </a:r>
            <a:endParaRPr lang="en-GB" dirty="0"/>
          </a:p>
        </p:txBody>
      </p:sp>
      <p:pic>
        <p:nvPicPr>
          <p:cNvPr id="4" name="Picture 3">
            <a:extLst>
              <a:ext uri="{FF2B5EF4-FFF2-40B4-BE49-F238E27FC236}">
                <a16:creationId xmlns:a16="http://schemas.microsoft.com/office/drawing/2014/main" id="{DD59A6E5-6366-4144-B29E-B540D2EF5D64}"/>
              </a:ext>
            </a:extLst>
          </p:cNvPr>
          <p:cNvPicPr>
            <a:picLocks noChangeAspect="1"/>
          </p:cNvPicPr>
          <p:nvPr/>
        </p:nvPicPr>
        <p:blipFill rotWithShape="1">
          <a:blip r:embed="rId3"/>
          <a:srcRect t="17643" b="16809"/>
          <a:stretch/>
        </p:blipFill>
        <p:spPr>
          <a:xfrm>
            <a:off x="0" y="1209964"/>
            <a:ext cx="12192000" cy="4495267"/>
          </a:xfrm>
          <a:prstGeom prst="rect">
            <a:avLst/>
          </a:prstGeom>
        </p:spPr>
      </p:pic>
    </p:spTree>
    <p:extLst>
      <p:ext uri="{BB962C8B-B14F-4D97-AF65-F5344CB8AC3E}">
        <p14:creationId xmlns:p14="http://schemas.microsoft.com/office/powerpoint/2010/main" val="190549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a:stCxn id="18" idx="2"/>
            <a:endCxn id="16" idx="0"/>
          </p:cNvCxnSpPr>
          <p:nvPr/>
        </p:nvCxnSpPr>
        <p:spPr bwMode="auto">
          <a:xfrm flipH="1">
            <a:off x="2048783" y="1874477"/>
            <a:ext cx="2" cy="1677356"/>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
        <p:nvSpPr>
          <p:cNvPr id="31" name="Content Placeholder 2"/>
          <p:cNvSpPr>
            <a:spLocks noGrp="1"/>
          </p:cNvSpPr>
          <p:nvPr>
            <p:ph sz="half" idx="1"/>
          </p:nvPr>
        </p:nvSpPr>
        <p:spPr>
          <a:xfrm>
            <a:off x="4192244" y="1182464"/>
            <a:ext cx="7445920" cy="4680000"/>
          </a:xfrm>
        </p:spPr>
        <p:txBody>
          <a:bodyPr/>
          <a:lstStyle/>
          <a:p>
            <a:r>
              <a:rPr lang="en-GB" dirty="0"/>
              <a:t>First commercial GPU hardware appears</a:t>
            </a:r>
          </a:p>
          <a:p>
            <a:pPr lvl="1"/>
            <a:r>
              <a:rPr lang="en-GB" dirty="0"/>
              <a:t>3dfx Voodoo (1996)</a:t>
            </a:r>
          </a:p>
          <a:p>
            <a:pPr lvl="1"/>
            <a:r>
              <a:rPr lang="en-GB" b="1" i="1" dirty="0">
                <a:solidFill>
                  <a:schemeClr val="accent3"/>
                </a:solidFill>
              </a:rPr>
              <a:t>Mali-55</a:t>
            </a:r>
            <a:r>
              <a:rPr lang="en-GB" b="1" i="1" dirty="0">
                <a:solidFill>
                  <a:schemeClr val="bg2"/>
                </a:solidFill>
              </a:rPr>
              <a:t> </a:t>
            </a:r>
            <a:endParaRPr lang="en-GB" sz="1400" dirty="0"/>
          </a:p>
          <a:p>
            <a:r>
              <a:rPr lang="en-GB" dirty="0"/>
              <a:t>Simple fixed function pipeline</a:t>
            </a:r>
          </a:p>
          <a:p>
            <a:pPr lvl="1"/>
            <a:r>
              <a:rPr lang="en-IN">
                <a:solidFill>
                  <a:srgbClr val="666666"/>
                </a:solidFill>
                <a:latin typeface="Roboto"/>
              </a:rPr>
              <a:t> </a:t>
            </a:r>
            <a:r>
              <a:rPr lang="en-GB"/>
              <a:t>OpenGL, Direct3D</a:t>
            </a:r>
            <a:r>
              <a:rPr lang="en-GB" dirty="0"/>
              <a:t>, 3dfx Glide API</a:t>
            </a:r>
            <a:endParaRPr lang="en-GB" sz="1400" dirty="0"/>
          </a:p>
          <a:p>
            <a:r>
              <a:rPr lang="en-GB" dirty="0"/>
              <a:t>CPU runs the vertex processing and T&amp;L</a:t>
            </a:r>
          </a:p>
          <a:p>
            <a:pPr lvl="1"/>
            <a:r>
              <a:rPr lang="en-GB" dirty="0"/>
              <a:t>CPU SIMD provides added performance</a:t>
            </a:r>
          </a:p>
          <a:p>
            <a:r>
              <a:rPr lang="en-GB" dirty="0"/>
              <a:t>GPU runs at least texturing and blending</a:t>
            </a:r>
          </a:p>
          <a:p>
            <a:pPr lvl="1"/>
            <a:r>
              <a:rPr lang="en-GB" dirty="0"/>
              <a:t>Originally no more than texturing accelerators</a:t>
            </a:r>
          </a:p>
          <a:p>
            <a:pPr lvl="1"/>
            <a:r>
              <a:rPr lang="en-GB" dirty="0"/>
              <a:t>Later incorporating primitive assembly and rasterization</a:t>
            </a:r>
          </a:p>
          <a:p>
            <a:r>
              <a:rPr lang="en-GB" dirty="0"/>
              <a:t>Mixed solutions 3D only or 2D/3D</a:t>
            </a:r>
          </a:p>
        </p:txBody>
      </p:sp>
      <p:sp>
        <p:nvSpPr>
          <p:cNvPr id="4" name="Title 3"/>
          <p:cNvSpPr>
            <a:spLocks noGrp="1"/>
          </p:cNvSpPr>
          <p:nvPr>
            <p:ph type="title"/>
          </p:nvPr>
        </p:nvSpPr>
        <p:spPr/>
        <p:txBody>
          <a:bodyPr>
            <a:normAutofit/>
          </a:bodyPr>
          <a:lstStyle/>
          <a:p>
            <a:r>
              <a:rPr lang="en-GB" dirty="0"/>
              <a:t>GPU Hardware Generation 1</a:t>
            </a:r>
          </a:p>
        </p:txBody>
      </p:sp>
      <p:sp>
        <p:nvSpPr>
          <p:cNvPr id="10" name="Rectangle 9"/>
          <p:cNvSpPr/>
          <p:nvPr/>
        </p:nvSpPr>
        <p:spPr bwMode="auto">
          <a:xfrm>
            <a:off x="1049044" y="5694973"/>
            <a:ext cx="1999483" cy="42862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GB" sz="1400" b="1">
                <a:solidFill>
                  <a:schemeClr val="bg1"/>
                </a:solidFill>
                <a:ea typeface="MS PGothic" pitchFamily="34" charset="-128"/>
              </a:rPr>
              <a:t>Framebuffer</a:t>
            </a:r>
            <a:endParaRPr lang="en-GB" sz="1400" b="1" dirty="0">
              <a:solidFill>
                <a:schemeClr val="bg1"/>
              </a:solidFill>
              <a:ea typeface="MS PGothic" pitchFamily="34" charset="-128"/>
            </a:endParaRPr>
          </a:p>
        </p:txBody>
      </p:sp>
      <p:sp>
        <p:nvSpPr>
          <p:cNvPr id="12" name="Cloud 11"/>
          <p:cNvSpPr/>
          <p:nvPr/>
        </p:nvSpPr>
        <p:spPr bwMode="auto">
          <a:xfrm>
            <a:off x="889488" y="1978924"/>
            <a:ext cx="2361063" cy="1132767"/>
          </a:xfrm>
          <a:prstGeom prst="cloud">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r>
              <a:rPr lang="en-GB" sz="1400" b="1" i="1" dirty="0"/>
              <a:t>T&amp;L, </a:t>
            </a:r>
            <a:br>
              <a:rPr lang="en-GB" sz="1400" b="1" i="1" dirty="0"/>
            </a:br>
            <a:r>
              <a:rPr lang="en-GB" sz="1400" b="1" i="1" dirty="0"/>
              <a:t>Primitive Assembly,</a:t>
            </a:r>
            <a:br>
              <a:rPr lang="en-GB" sz="1400" b="1" i="1" dirty="0"/>
            </a:br>
            <a:r>
              <a:rPr lang="en-GB" sz="1400" b="1" i="1" dirty="0"/>
              <a:t>Clip/Cull</a:t>
            </a:r>
          </a:p>
        </p:txBody>
      </p:sp>
      <p:sp>
        <p:nvSpPr>
          <p:cNvPr id="16" name="Rectangle 15"/>
          <p:cNvSpPr/>
          <p:nvPr/>
        </p:nvSpPr>
        <p:spPr bwMode="auto">
          <a:xfrm>
            <a:off x="1049044" y="3551833"/>
            <a:ext cx="1999483" cy="42862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Rasterization</a:t>
            </a:r>
          </a:p>
        </p:txBody>
      </p:sp>
      <p:sp>
        <p:nvSpPr>
          <p:cNvPr id="18" name="Rectangle 17"/>
          <p:cNvSpPr/>
          <p:nvPr/>
        </p:nvSpPr>
        <p:spPr bwMode="auto">
          <a:xfrm>
            <a:off x="1049045" y="1445854"/>
            <a:ext cx="1999483" cy="4286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GB" sz="1400" b="1" dirty="0">
                <a:solidFill>
                  <a:schemeClr val="bg1"/>
                </a:solidFill>
                <a:ea typeface="MS PGothic" pitchFamily="34" charset="-128"/>
              </a:rPr>
              <a:t>Input Data</a:t>
            </a:r>
          </a:p>
        </p:txBody>
      </p:sp>
      <p:sp>
        <p:nvSpPr>
          <p:cNvPr id="21" name="Rectangle 20"/>
          <p:cNvSpPr/>
          <p:nvPr/>
        </p:nvSpPr>
        <p:spPr bwMode="auto">
          <a:xfrm>
            <a:off x="1049045" y="4266214"/>
            <a:ext cx="1999481" cy="428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Texturing</a:t>
            </a:r>
          </a:p>
        </p:txBody>
      </p:sp>
      <p:sp>
        <p:nvSpPr>
          <p:cNvPr id="24" name="Rectangle 23"/>
          <p:cNvSpPr/>
          <p:nvPr/>
        </p:nvSpPr>
        <p:spPr bwMode="auto">
          <a:xfrm>
            <a:off x="1049045" y="4980595"/>
            <a:ext cx="1999481" cy="428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Z-Buffer, Blend</a:t>
            </a:r>
          </a:p>
        </p:txBody>
      </p:sp>
      <p:cxnSp>
        <p:nvCxnSpPr>
          <p:cNvPr id="28" name="Straight Connector 25"/>
          <p:cNvCxnSpPr>
            <a:cxnSpLocks noChangeShapeType="1"/>
          </p:cNvCxnSpPr>
          <p:nvPr/>
        </p:nvCxnSpPr>
        <p:spPr bwMode="auto">
          <a:xfrm>
            <a:off x="573661" y="3214686"/>
            <a:ext cx="3209153" cy="0"/>
          </a:xfrm>
          <a:prstGeom prst="line">
            <a:avLst/>
          </a:prstGeom>
          <a:noFill/>
          <a:ln w="28575" algn="ctr">
            <a:solidFill>
              <a:schemeClr val="tx1">
                <a:lumMod val="50000"/>
                <a:lumOff val="50000"/>
              </a:schemeClr>
            </a:solidFill>
            <a:prstDash val="lgDash"/>
            <a:round/>
            <a:headEnd/>
            <a:tailEnd/>
          </a:ln>
        </p:spPr>
      </p:cxnSp>
      <p:sp>
        <p:nvSpPr>
          <p:cNvPr id="29" name="TextBox 29"/>
          <p:cNvSpPr txBox="1">
            <a:spLocks noChangeArrowheads="1"/>
          </p:cNvSpPr>
          <p:nvPr/>
        </p:nvSpPr>
        <p:spPr bwMode="auto">
          <a:xfrm>
            <a:off x="3242187" y="2913041"/>
            <a:ext cx="492443" cy="307777"/>
          </a:xfrm>
          <a:prstGeom prst="rect">
            <a:avLst/>
          </a:prstGeom>
          <a:noFill/>
          <a:ln w="9525">
            <a:noFill/>
            <a:miter lim="800000"/>
            <a:headEnd/>
            <a:tailEnd/>
          </a:ln>
        </p:spPr>
        <p:txBody>
          <a:bodyPr wrap="none">
            <a:spAutoFit/>
          </a:bodyPr>
          <a:lstStyle/>
          <a:p>
            <a:r>
              <a:rPr lang="en-GB" sz="1400" b="1" dirty="0">
                <a:solidFill>
                  <a:schemeClr val="tx1">
                    <a:lumMod val="65000"/>
                    <a:lumOff val="35000"/>
                  </a:schemeClr>
                </a:solidFill>
                <a:latin typeface="+mn-lt"/>
              </a:rPr>
              <a:t>CPU</a:t>
            </a:r>
          </a:p>
        </p:txBody>
      </p:sp>
      <p:sp>
        <p:nvSpPr>
          <p:cNvPr id="30" name="TextBox 30"/>
          <p:cNvSpPr txBox="1">
            <a:spLocks noChangeArrowheads="1"/>
          </p:cNvSpPr>
          <p:nvPr/>
        </p:nvSpPr>
        <p:spPr bwMode="auto">
          <a:xfrm>
            <a:off x="3246644" y="3214688"/>
            <a:ext cx="511679" cy="307777"/>
          </a:xfrm>
          <a:prstGeom prst="rect">
            <a:avLst/>
          </a:prstGeom>
          <a:noFill/>
          <a:ln w="9525">
            <a:noFill/>
            <a:miter lim="800000"/>
            <a:headEnd/>
            <a:tailEnd/>
          </a:ln>
        </p:spPr>
        <p:txBody>
          <a:bodyPr wrap="none">
            <a:spAutoFit/>
          </a:bodyPr>
          <a:lstStyle/>
          <a:p>
            <a:r>
              <a:rPr lang="en-GB" sz="1400" b="1" dirty="0">
                <a:solidFill>
                  <a:schemeClr val="tx1">
                    <a:lumMod val="65000"/>
                    <a:lumOff val="35000"/>
                  </a:schemeClr>
                </a:solidFill>
                <a:latin typeface="+mn-lt"/>
              </a:rPr>
              <a:t>GPU</a:t>
            </a:r>
          </a:p>
        </p:txBody>
      </p:sp>
      <p:cxnSp>
        <p:nvCxnSpPr>
          <p:cNvPr id="37" name="Straight Arrow Connector 36"/>
          <p:cNvCxnSpPr>
            <a:stCxn id="16" idx="2"/>
            <a:endCxn id="21" idx="0"/>
          </p:cNvCxnSpPr>
          <p:nvPr/>
        </p:nvCxnSpPr>
        <p:spPr bwMode="auto">
          <a:xfrm rot="5400000">
            <a:off x="1905911" y="4123074"/>
            <a:ext cx="285751" cy="2117"/>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41" name="Straight Arrow Connector 40"/>
          <p:cNvCxnSpPr>
            <a:stCxn id="21" idx="2"/>
            <a:endCxn id="24" idx="0"/>
          </p:cNvCxnSpPr>
          <p:nvPr/>
        </p:nvCxnSpPr>
        <p:spPr bwMode="auto">
          <a:xfrm rot="5400000">
            <a:off x="1905910" y="4837453"/>
            <a:ext cx="285753" cy="2117"/>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44" name="Straight Arrow Connector 43"/>
          <p:cNvCxnSpPr>
            <a:stCxn id="24" idx="2"/>
            <a:endCxn id="10" idx="0"/>
          </p:cNvCxnSpPr>
          <p:nvPr/>
        </p:nvCxnSpPr>
        <p:spPr bwMode="auto">
          <a:xfrm rot="5400000">
            <a:off x="1905910" y="5551833"/>
            <a:ext cx="285753" cy="2117"/>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96019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bwMode="auto">
          <a:xfrm rot="5400000">
            <a:off x="1835347" y="2052989"/>
            <a:ext cx="344988" cy="1"/>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
        <p:nvSpPr>
          <p:cNvPr id="31" name="Content Placeholder 2"/>
          <p:cNvSpPr>
            <a:spLocks noGrp="1"/>
          </p:cNvSpPr>
          <p:nvPr>
            <p:ph sz="half" idx="1"/>
          </p:nvPr>
        </p:nvSpPr>
        <p:spPr>
          <a:xfrm>
            <a:off x="4199731" y="1215639"/>
            <a:ext cx="7438434" cy="4680000"/>
          </a:xfrm>
        </p:spPr>
        <p:txBody>
          <a:bodyPr/>
          <a:lstStyle/>
          <a:p>
            <a:pPr lvl="0">
              <a:defRPr/>
            </a:pPr>
            <a:r>
              <a:rPr lang="en-GB" dirty="0"/>
              <a:t>Vertex processing moved to the GPU</a:t>
            </a:r>
          </a:p>
          <a:p>
            <a:pPr lvl="1">
              <a:defRPr/>
            </a:pPr>
            <a:r>
              <a:rPr lang="en-GB" dirty="0"/>
              <a:t>ATI Radeon 7500 (1998) </a:t>
            </a:r>
          </a:p>
          <a:p>
            <a:pPr lvl="1">
              <a:defRPr/>
            </a:pPr>
            <a:r>
              <a:rPr lang="en-GB" dirty="0"/>
              <a:t>NVIDIA GeForce (1999) </a:t>
            </a:r>
          </a:p>
          <a:p>
            <a:pPr lvl="0">
              <a:defRPr/>
            </a:pPr>
            <a:r>
              <a:rPr lang="en-GB" dirty="0"/>
              <a:t>Fixed-function pipeline entirely on GPU</a:t>
            </a:r>
          </a:p>
          <a:p>
            <a:pPr lvl="1">
              <a:defRPr/>
            </a:pPr>
            <a:r>
              <a:rPr lang="en-GB" dirty="0"/>
              <a:t>DirectX and OpenGL equally supported</a:t>
            </a:r>
          </a:p>
          <a:p>
            <a:pPr lvl="0">
              <a:defRPr/>
            </a:pPr>
            <a:r>
              <a:rPr lang="en-GB" dirty="0"/>
              <a:t>Serious performance available </a:t>
            </a:r>
          </a:p>
          <a:p>
            <a:pPr lvl="1">
              <a:defRPr/>
            </a:pPr>
            <a:r>
              <a:rPr lang="en-GB" dirty="0"/>
              <a:t>People start thinking about GPGPU</a:t>
            </a:r>
          </a:p>
          <a:p>
            <a:pPr lvl="1">
              <a:defRPr/>
            </a:pPr>
            <a:r>
              <a:rPr lang="en-GB" dirty="0"/>
              <a:t>Limitations of fixed function pipelines</a:t>
            </a:r>
          </a:p>
          <a:p>
            <a:pPr lvl="1">
              <a:defRPr/>
            </a:pPr>
            <a:r>
              <a:rPr lang="en-GB" dirty="0"/>
              <a:t>Limitations of graphics short cuts</a:t>
            </a:r>
          </a:p>
        </p:txBody>
      </p:sp>
      <p:sp>
        <p:nvSpPr>
          <p:cNvPr id="4" name="Title 3"/>
          <p:cNvSpPr>
            <a:spLocks noGrp="1"/>
          </p:cNvSpPr>
          <p:nvPr>
            <p:ph type="title"/>
          </p:nvPr>
        </p:nvSpPr>
        <p:spPr/>
        <p:txBody>
          <a:bodyPr>
            <a:normAutofit/>
          </a:bodyPr>
          <a:lstStyle/>
          <a:p>
            <a:r>
              <a:rPr lang="en-GB" dirty="0"/>
              <a:t>GPU Hardware Generation 2</a:t>
            </a:r>
          </a:p>
        </p:txBody>
      </p:sp>
      <p:sp>
        <p:nvSpPr>
          <p:cNvPr id="10" name="Rectangle 9"/>
          <p:cNvSpPr/>
          <p:nvPr/>
        </p:nvSpPr>
        <p:spPr bwMode="auto">
          <a:xfrm>
            <a:off x="1049044" y="5681325"/>
            <a:ext cx="1999483" cy="42862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GB" sz="1400" b="1" dirty="0">
                <a:solidFill>
                  <a:schemeClr val="bg1"/>
                </a:solidFill>
                <a:ea typeface="MS PGothic" pitchFamily="34" charset="-128"/>
              </a:rPr>
              <a:t>Framebuffer</a:t>
            </a:r>
          </a:p>
        </p:txBody>
      </p:sp>
      <p:sp>
        <p:nvSpPr>
          <p:cNvPr id="16" name="Rectangle 15"/>
          <p:cNvSpPr/>
          <p:nvPr/>
        </p:nvSpPr>
        <p:spPr bwMode="auto">
          <a:xfrm>
            <a:off x="1049044" y="3875331"/>
            <a:ext cx="1999483" cy="42862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Rasterization</a:t>
            </a:r>
          </a:p>
        </p:txBody>
      </p:sp>
      <p:sp>
        <p:nvSpPr>
          <p:cNvPr id="18" name="Rectangle 17"/>
          <p:cNvSpPr/>
          <p:nvPr/>
        </p:nvSpPr>
        <p:spPr bwMode="auto">
          <a:xfrm>
            <a:off x="1049045" y="1432205"/>
            <a:ext cx="1999483" cy="4286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GB" sz="1400" b="1" dirty="0">
                <a:solidFill>
                  <a:schemeClr val="bg1"/>
                </a:solidFill>
                <a:ea typeface="MS PGothic" pitchFamily="34" charset="-128"/>
              </a:rPr>
              <a:t>Input Data</a:t>
            </a:r>
          </a:p>
        </p:txBody>
      </p:sp>
      <p:sp>
        <p:nvSpPr>
          <p:cNvPr id="21" name="Rectangle 20"/>
          <p:cNvSpPr/>
          <p:nvPr/>
        </p:nvSpPr>
        <p:spPr bwMode="auto">
          <a:xfrm>
            <a:off x="1049045" y="4477332"/>
            <a:ext cx="1999481" cy="428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Texturing</a:t>
            </a:r>
          </a:p>
        </p:txBody>
      </p:sp>
      <p:sp>
        <p:nvSpPr>
          <p:cNvPr id="24" name="Rectangle 23"/>
          <p:cNvSpPr/>
          <p:nvPr/>
        </p:nvSpPr>
        <p:spPr bwMode="auto">
          <a:xfrm>
            <a:off x="1049045" y="5079329"/>
            <a:ext cx="1999481" cy="428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Z-Buffer, Blend</a:t>
            </a:r>
          </a:p>
        </p:txBody>
      </p:sp>
      <p:cxnSp>
        <p:nvCxnSpPr>
          <p:cNvPr id="37" name="Straight Arrow Connector 36"/>
          <p:cNvCxnSpPr>
            <a:stCxn id="16" idx="2"/>
            <a:endCxn id="21" idx="0"/>
          </p:cNvCxnSpPr>
          <p:nvPr/>
        </p:nvCxnSpPr>
        <p:spPr bwMode="auto">
          <a:xfrm>
            <a:off x="2048783" y="4303958"/>
            <a:ext cx="0" cy="173372"/>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41" name="Straight Arrow Connector 40"/>
          <p:cNvCxnSpPr>
            <a:stCxn id="21" idx="2"/>
            <a:endCxn id="24" idx="0"/>
          </p:cNvCxnSpPr>
          <p:nvPr/>
        </p:nvCxnSpPr>
        <p:spPr bwMode="auto">
          <a:xfrm>
            <a:off x="2048783" y="4905958"/>
            <a:ext cx="0" cy="173371"/>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44" name="Straight Arrow Connector 43"/>
          <p:cNvCxnSpPr>
            <a:stCxn id="24" idx="2"/>
            <a:endCxn id="10" idx="0"/>
          </p:cNvCxnSpPr>
          <p:nvPr/>
        </p:nvCxnSpPr>
        <p:spPr bwMode="auto">
          <a:xfrm>
            <a:off x="2048783" y="5507957"/>
            <a:ext cx="0" cy="173369"/>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
        <p:nvSpPr>
          <p:cNvPr id="62" name="Rectangle 61"/>
          <p:cNvSpPr/>
          <p:nvPr/>
        </p:nvSpPr>
        <p:spPr bwMode="auto">
          <a:xfrm>
            <a:off x="1049044" y="2069336"/>
            <a:ext cx="1999483" cy="42862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T&amp;L</a:t>
            </a:r>
          </a:p>
        </p:txBody>
      </p:sp>
      <p:sp>
        <p:nvSpPr>
          <p:cNvPr id="63" name="Rectangle 62"/>
          <p:cNvSpPr/>
          <p:nvPr/>
        </p:nvSpPr>
        <p:spPr bwMode="auto">
          <a:xfrm>
            <a:off x="1049045" y="2671337"/>
            <a:ext cx="1999481" cy="428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Clip &amp; Cull</a:t>
            </a:r>
          </a:p>
        </p:txBody>
      </p:sp>
      <p:sp>
        <p:nvSpPr>
          <p:cNvPr id="64" name="Rectangle 63"/>
          <p:cNvSpPr/>
          <p:nvPr/>
        </p:nvSpPr>
        <p:spPr bwMode="auto">
          <a:xfrm>
            <a:off x="1049045" y="3273336"/>
            <a:ext cx="1999481" cy="428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Assembly</a:t>
            </a:r>
          </a:p>
        </p:txBody>
      </p:sp>
      <p:cxnSp>
        <p:nvCxnSpPr>
          <p:cNvPr id="65" name="Straight Arrow Connector 64"/>
          <p:cNvCxnSpPr>
            <a:stCxn id="62" idx="2"/>
            <a:endCxn id="63" idx="0"/>
          </p:cNvCxnSpPr>
          <p:nvPr/>
        </p:nvCxnSpPr>
        <p:spPr bwMode="auto">
          <a:xfrm>
            <a:off x="2048783" y="2497964"/>
            <a:ext cx="0" cy="173372"/>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66" name="Straight Arrow Connector 65"/>
          <p:cNvCxnSpPr>
            <a:stCxn id="63" idx="2"/>
            <a:endCxn id="64" idx="0"/>
          </p:cNvCxnSpPr>
          <p:nvPr/>
        </p:nvCxnSpPr>
        <p:spPr bwMode="auto">
          <a:xfrm>
            <a:off x="2048783" y="3099964"/>
            <a:ext cx="0" cy="173371"/>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67" name="Straight Arrow Connector 66"/>
          <p:cNvCxnSpPr>
            <a:stCxn id="64" idx="2"/>
            <a:endCxn id="16" idx="0"/>
          </p:cNvCxnSpPr>
          <p:nvPr/>
        </p:nvCxnSpPr>
        <p:spPr bwMode="auto">
          <a:xfrm>
            <a:off x="2048783" y="3701963"/>
            <a:ext cx="0" cy="173369"/>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22" name="Straight Connector 25"/>
          <p:cNvCxnSpPr>
            <a:cxnSpLocks noChangeShapeType="1"/>
          </p:cNvCxnSpPr>
          <p:nvPr/>
        </p:nvCxnSpPr>
        <p:spPr bwMode="auto">
          <a:xfrm>
            <a:off x="608437" y="1959092"/>
            <a:ext cx="3209153" cy="0"/>
          </a:xfrm>
          <a:prstGeom prst="line">
            <a:avLst/>
          </a:prstGeom>
          <a:noFill/>
          <a:ln w="28575" algn="ctr">
            <a:solidFill>
              <a:schemeClr val="tx1">
                <a:lumMod val="50000"/>
                <a:lumOff val="50000"/>
              </a:schemeClr>
            </a:solidFill>
            <a:prstDash val="lgDash"/>
            <a:round/>
            <a:headEnd/>
            <a:tailEnd/>
          </a:ln>
        </p:spPr>
      </p:cxnSp>
      <p:sp>
        <p:nvSpPr>
          <p:cNvPr id="23" name="TextBox 29"/>
          <p:cNvSpPr txBox="1">
            <a:spLocks noChangeArrowheads="1"/>
          </p:cNvSpPr>
          <p:nvPr/>
        </p:nvSpPr>
        <p:spPr bwMode="auto">
          <a:xfrm>
            <a:off x="3276963" y="1657448"/>
            <a:ext cx="492443" cy="307777"/>
          </a:xfrm>
          <a:prstGeom prst="rect">
            <a:avLst/>
          </a:prstGeom>
          <a:noFill/>
          <a:ln w="9525">
            <a:noFill/>
            <a:miter lim="800000"/>
            <a:headEnd/>
            <a:tailEnd/>
          </a:ln>
        </p:spPr>
        <p:txBody>
          <a:bodyPr wrap="none">
            <a:spAutoFit/>
          </a:bodyPr>
          <a:lstStyle/>
          <a:p>
            <a:r>
              <a:rPr lang="en-GB" sz="1400" b="1" dirty="0">
                <a:solidFill>
                  <a:schemeClr val="tx1">
                    <a:lumMod val="65000"/>
                    <a:lumOff val="35000"/>
                  </a:schemeClr>
                </a:solidFill>
                <a:latin typeface="+mn-lt"/>
              </a:rPr>
              <a:t>CPU</a:t>
            </a:r>
          </a:p>
        </p:txBody>
      </p:sp>
      <p:sp>
        <p:nvSpPr>
          <p:cNvPr id="25" name="TextBox 30"/>
          <p:cNvSpPr txBox="1">
            <a:spLocks noChangeArrowheads="1"/>
          </p:cNvSpPr>
          <p:nvPr/>
        </p:nvSpPr>
        <p:spPr bwMode="auto">
          <a:xfrm>
            <a:off x="3281420" y="1959094"/>
            <a:ext cx="511679" cy="307777"/>
          </a:xfrm>
          <a:prstGeom prst="rect">
            <a:avLst/>
          </a:prstGeom>
          <a:noFill/>
          <a:ln w="9525">
            <a:noFill/>
            <a:miter lim="800000"/>
            <a:headEnd/>
            <a:tailEnd/>
          </a:ln>
        </p:spPr>
        <p:txBody>
          <a:bodyPr wrap="none">
            <a:spAutoFit/>
          </a:bodyPr>
          <a:lstStyle/>
          <a:p>
            <a:r>
              <a:rPr lang="en-GB" sz="1400" b="1" dirty="0">
                <a:solidFill>
                  <a:schemeClr val="tx1">
                    <a:lumMod val="65000"/>
                    <a:lumOff val="35000"/>
                  </a:schemeClr>
                </a:solidFill>
                <a:latin typeface="+mn-lt"/>
              </a:rPr>
              <a:t>GPU</a:t>
            </a:r>
          </a:p>
        </p:txBody>
      </p:sp>
    </p:spTree>
    <p:extLst>
      <p:ext uri="{BB962C8B-B14F-4D97-AF65-F5344CB8AC3E}">
        <p14:creationId xmlns:p14="http://schemas.microsoft.com/office/powerpoint/2010/main" val="2780382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p:cNvSpPr>
            <a:spLocks noGrp="1"/>
          </p:cNvSpPr>
          <p:nvPr>
            <p:ph sz="half" idx="1"/>
          </p:nvPr>
        </p:nvSpPr>
        <p:spPr>
          <a:xfrm>
            <a:off x="4199731" y="1147648"/>
            <a:ext cx="7438434" cy="4680000"/>
          </a:xfrm>
        </p:spPr>
        <p:txBody>
          <a:bodyPr/>
          <a:lstStyle/>
          <a:p>
            <a:pPr lvl="0">
              <a:defRPr/>
            </a:pPr>
            <a:r>
              <a:rPr lang="en-GB" dirty="0"/>
              <a:t>Programmable functions</a:t>
            </a:r>
          </a:p>
          <a:p>
            <a:pPr lvl="1">
              <a:defRPr/>
            </a:pPr>
            <a:r>
              <a:rPr lang="en-GB" dirty="0"/>
              <a:t>ATI Radeon 9700 (2002) </a:t>
            </a:r>
          </a:p>
          <a:p>
            <a:pPr lvl="1">
              <a:defRPr/>
            </a:pPr>
            <a:r>
              <a:rPr lang="en-GB" dirty="0"/>
              <a:t>NVIDIA GeForce FX (2002) </a:t>
            </a:r>
          </a:p>
          <a:p>
            <a:pPr lvl="1">
              <a:defRPr/>
            </a:pPr>
            <a:r>
              <a:rPr lang="en-GB" b="1" i="1" dirty="0">
                <a:solidFill>
                  <a:schemeClr val="accent3"/>
                </a:solidFill>
              </a:rPr>
              <a:t>Mali-200 &amp; Mali-400</a:t>
            </a:r>
            <a:endParaRPr lang="en-GB" sz="500" dirty="0">
              <a:solidFill>
                <a:schemeClr val="accent3"/>
              </a:solidFill>
            </a:endParaRPr>
          </a:p>
          <a:p>
            <a:r>
              <a:rPr lang="en-GB" dirty="0"/>
              <a:t>Typed shaders</a:t>
            </a:r>
          </a:p>
          <a:p>
            <a:pPr lvl="1"/>
            <a:r>
              <a:rPr lang="en-GB" dirty="0"/>
              <a:t>Different programming model for each shader</a:t>
            </a:r>
          </a:p>
          <a:p>
            <a:pPr lvl="1"/>
            <a:r>
              <a:rPr lang="en-GB" dirty="0"/>
              <a:t>Different hardware shader core</a:t>
            </a:r>
          </a:p>
          <a:p>
            <a:pPr lvl="1"/>
            <a:r>
              <a:rPr lang="en-GB" dirty="0"/>
              <a:t>Each optimized for specific role</a:t>
            </a:r>
            <a:endParaRPr lang="en-GB" sz="500" dirty="0"/>
          </a:p>
          <a:p>
            <a:r>
              <a:rPr lang="en-GB" dirty="0"/>
              <a:t>Programmed in assembly-like languages</a:t>
            </a:r>
          </a:p>
          <a:p>
            <a:pPr lvl="1"/>
            <a:r>
              <a:rPr lang="en-GB" dirty="0"/>
              <a:t>OpenGL ARB, DirectX Shader Models</a:t>
            </a:r>
            <a:endParaRPr lang="en-GB" sz="500" dirty="0"/>
          </a:p>
          <a:p>
            <a:r>
              <a:rPr lang="en-GB" dirty="0"/>
              <a:t>GPGPU becomes feasible, within limits</a:t>
            </a:r>
          </a:p>
          <a:p>
            <a:pPr lvl="1"/>
            <a:r>
              <a:rPr lang="en-GB" dirty="0"/>
              <a:t>Inaccurate floating point implementations</a:t>
            </a:r>
          </a:p>
          <a:p>
            <a:pPr lvl="1"/>
            <a:r>
              <a:rPr lang="en-GB" dirty="0"/>
              <a:t>Missing/slow integer performance</a:t>
            </a:r>
          </a:p>
          <a:p>
            <a:pPr lvl="1"/>
            <a:endParaRPr lang="en-GB" dirty="0"/>
          </a:p>
        </p:txBody>
      </p:sp>
      <p:sp>
        <p:nvSpPr>
          <p:cNvPr id="4" name="Title 3"/>
          <p:cNvSpPr>
            <a:spLocks noGrp="1"/>
          </p:cNvSpPr>
          <p:nvPr>
            <p:ph type="title"/>
          </p:nvPr>
        </p:nvSpPr>
        <p:spPr/>
        <p:txBody>
          <a:bodyPr>
            <a:normAutofit/>
          </a:bodyPr>
          <a:lstStyle/>
          <a:p>
            <a:r>
              <a:rPr lang="en-GB" dirty="0"/>
              <a:t>GPU Hardware Generation 3</a:t>
            </a:r>
          </a:p>
        </p:txBody>
      </p:sp>
      <p:cxnSp>
        <p:nvCxnSpPr>
          <p:cNvPr id="22" name="Straight Arrow Connector 21"/>
          <p:cNvCxnSpPr>
            <a:stCxn id="32" idx="2"/>
            <a:endCxn id="42" idx="0"/>
          </p:cNvCxnSpPr>
          <p:nvPr/>
        </p:nvCxnSpPr>
        <p:spPr bwMode="auto">
          <a:xfrm flipH="1">
            <a:off x="2048783" y="1860831"/>
            <a:ext cx="2" cy="810507"/>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
        <p:nvSpPr>
          <p:cNvPr id="25" name="Rectangle 24"/>
          <p:cNvSpPr/>
          <p:nvPr/>
        </p:nvSpPr>
        <p:spPr bwMode="auto">
          <a:xfrm>
            <a:off x="1049044" y="5681325"/>
            <a:ext cx="1999483" cy="42862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GB" sz="1400" b="1" dirty="0">
                <a:solidFill>
                  <a:schemeClr val="bg1"/>
                </a:solidFill>
                <a:ea typeface="MS PGothic" pitchFamily="34" charset="-128"/>
              </a:rPr>
              <a:t>Framebuffer</a:t>
            </a:r>
          </a:p>
        </p:txBody>
      </p:sp>
      <p:sp>
        <p:nvSpPr>
          <p:cNvPr id="27" name="Rectangle 26"/>
          <p:cNvSpPr/>
          <p:nvPr/>
        </p:nvSpPr>
        <p:spPr bwMode="auto">
          <a:xfrm>
            <a:off x="1049044" y="3875331"/>
            <a:ext cx="1999483" cy="42862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Rasterization</a:t>
            </a:r>
          </a:p>
        </p:txBody>
      </p:sp>
      <p:sp>
        <p:nvSpPr>
          <p:cNvPr id="32" name="Rectangle 31"/>
          <p:cNvSpPr/>
          <p:nvPr/>
        </p:nvSpPr>
        <p:spPr bwMode="auto">
          <a:xfrm>
            <a:off x="1049045" y="1432205"/>
            <a:ext cx="1999483" cy="4286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GB" sz="1400" b="1" dirty="0">
                <a:solidFill>
                  <a:schemeClr val="bg1"/>
                </a:solidFill>
                <a:ea typeface="MS PGothic" pitchFamily="34" charset="-128"/>
              </a:rPr>
              <a:t>Input Data</a:t>
            </a:r>
          </a:p>
        </p:txBody>
      </p:sp>
      <p:sp>
        <p:nvSpPr>
          <p:cNvPr id="35" name="Rectangle 34"/>
          <p:cNvSpPr/>
          <p:nvPr/>
        </p:nvSpPr>
        <p:spPr bwMode="auto">
          <a:xfrm>
            <a:off x="1049045" y="5079329"/>
            <a:ext cx="1999481" cy="428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Z-Buffer, Blend</a:t>
            </a:r>
          </a:p>
        </p:txBody>
      </p:sp>
      <p:cxnSp>
        <p:nvCxnSpPr>
          <p:cNvPr id="36" name="Straight Arrow Connector 35"/>
          <p:cNvCxnSpPr>
            <a:stCxn id="27" idx="2"/>
          </p:cNvCxnSpPr>
          <p:nvPr/>
        </p:nvCxnSpPr>
        <p:spPr bwMode="auto">
          <a:xfrm>
            <a:off x="2048783" y="4303958"/>
            <a:ext cx="0" cy="173372"/>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38" name="Straight Arrow Connector 37"/>
          <p:cNvCxnSpPr>
            <a:endCxn id="35" idx="0"/>
          </p:cNvCxnSpPr>
          <p:nvPr/>
        </p:nvCxnSpPr>
        <p:spPr bwMode="auto">
          <a:xfrm>
            <a:off x="2048783" y="4905958"/>
            <a:ext cx="0" cy="173371"/>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39" name="Straight Arrow Connector 38"/>
          <p:cNvCxnSpPr>
            <a:stCxn id="35" idx="2"/>
            <a:endCxn id="25" idx="0"/>
          </p:cNvCxnSpPr>
          <p:nvPr/>
        </p:nvCxnSpPr>
        <p:spPr bwMode="auto">
          <a:xfrm>
            <a:off x="2048783" y="5507957"/>
            <a:ext cx="0" cy="173369"/>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
        <p:nvSpPr>
          <p:cNvPr id="42" name="Rectangle 41"/>
          <p:cNvSpPr/>
          <p:nvPr/>
        </p:nvSpPr>
        <p:spPr bwMode="auto">
          <a:xfrm>
            <a:off x="1049045" y="2671337"/>
            <a:ext cx="1999481" cy="428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Clip &amp; Cull</a:t>
            </a:r>
          </a:p>
        </p:txBody>
      </p:sp>
      <p:sp>
        <p:nvSpPr>
          <p:cNvPr id="43" name="Rectangle 42"/>
          <p:cNvSpPr/>
          <p:nvPr/>
        </p:nvSpPr>
        <p:spPr bwMode="auto">
          <a:xfrm>
            <a:off x="1049045" y="3273336"/>
            <a:ext cx="1999481" cy="428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Assembly</a:t>
            </a:r>
          </a:p>
        </p:txBody>
      </p:sp>
      <p:cxnSp>
        <p:nvCxnSpPr>
          <p:cNvPr id="46" name="Straight Arrow Connector 45"/>
          <p:cNvCxnSpPr>
            <a:stCxn id="42" idx="2"/>
            <a:endCxn id="43" idx="0"/>
          </p:cNvCxnSpPr>
          <p:nvPr/>
        </p:nvCxnSpPr>
        <p:spPr bwMode="auto">
          <a:xfrm>
            <a:off x="2048783" y="3099964"/>
            <a:ext cx="0" cy="173371"/>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47" name="Straight Arrow Connector 46"/>
          <p:cNvCxnSpPr>
            <a:stCxn id="43" idx="2"/>
            <a:endCxn id="27" idx="0"/>
          </p:cNvCxnSpPr>
          <p:nvPr/>
        </p:nvCxnSpPr>
        <p:spPr bwMode="auto">
          <a:xfrm>
            <a:off x="2048783" y="3701963"/>
            <a:ext cx="0" cy="173369"/>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48" name="Straight Connector 25"/>
          <p:cNvCxnSpPr>
            <a:cxnSpLocks noChangeShapeType="1"/>
          </p:cNvCxnSpPr>
          <p:nvPr/>
        </p:nvCxnSpPr>
        <p:spPr bwMode="auto">
          <a:xfrm>
            <a:off x="608437" y="1959092"/>
            <a:ext cx="3209153" cy="0"/>
          </a:xfrm>
          <a:prstGeom prst="line">
            <a:avLst/>
          </a:prstGeom>
          <a:noFill/>
          <a:ln w="28575" algn="ctr">
            <a:solidFill>
              <a:schemeClr val="tx1">
                <a:lumMod val="50000"/>
                <a:lumOff val="50000"/>
              </a:schemeClr>
            </a:solidFill>
            <a:prstDash val="lgDash"/>
            <a:round/>
            <a:headEnd/>
            <a:tailEnd/>
          </a:ln>
        </p:spPr>
      </p:cxnSp>
      <p:sp>
        <p:nvSpPr>
          <p:cNvPr id="49" name="TextBox 29"/>
          <p:cNvSpPr txBox="1">
            <a:spLocks noChangeArrowheads="1"/>
          </p:cNvSpPr>
          <p:nvPr/>
        </p:nvSpPr>
        <p:spPr bwMode="auto">
          <a:xfrm>
            <a:off x="3276963" y="1657448"/>
            <a:ext cx="492443" cy="307777"/>
          </a:xfrm>
          <a:prstGeom prst="rect">
            <a:avLst/>
          </a:prstGeom>
          <a:noFill/>
          <a:ln w="9525">
            <a:noFill/>
            <a:miter lim="800000"/>
            <a:headEnd/>
            <a:tailEnd/>
          </a:ln>
        </p:spPr>
        <p:txBody>
          <a:bodyPr wrap="none">
            <a:spAutoFit/>
          </a:bodyPr>
          <a:lstStyle/>
          <a:p>
            <a:r>
              <a:rPr lang="en-GB" sz="1400" b="1" dirty="0">
                <a:solidFill>
                  <a:schemeClr val="tx1">
                    <a:lumMod val="65000"/>
                    <a:lumOff val="35000"/>
                  </a:schemeClr>
                </a:solidFill>
                <a:latin typeface="+mn-lt"/>
              </a:rPr>
              <a:t>CPU</a:t>
            </a:r>
          </a:p>
        </p:txBody>
      </p:sp>
      <p:sp>
        <p:nvSpPr>
          <p:cNvPr id="50" name="TextBox 30"/>
          <p:cNvSpPr txBox="1">
            <a:spLocks noChangeArrowheads="1"/>
          </p:cNvSpPr>
          <p:nvPr/>
        </p:nvSpPr>
        <p:spPr bwMode="auto">
          <a:xfrm>
            <a:off x="3281420" y="1959094"/>
            <a:ext cx="511679" cy="307777"/>
          </a:xfrm>
          <a:prstGeom prst="rect">
            <a:avLst/>
          </a:prstGeom>
          <a:noFill/>
          <a:ln w="9525">
            <a:noFill/>
            <a:miter lim="800000"/>
            <a:headEnd/>
            <a:tailEnd/>
          </a:ln>
        </p:spPr>
        <p:txBody>
          <a:bodyPr wrap="none">
            <a:spAutoFit/>
          </a:bodyPr>
          <a:lstStyle/>
          <a:p>
            <a:r>
              <a:rPr lang="en-GB" sz="1400" b="1" dirty="0">
                <a:solidFill>
                  <a:schemeClr val="tx1">
                    <a:lumMod val="65000"/>
                    <a:lumOff val="35000"/>
                  </a:schemeClr>
                </a:solidFill>
                <a:latin typeface="+mn-lt"/>
              </a:rPr>
              <a:t>GPU</a:t>
            </a:r>
          </a:p>
        </p:txBody>
      </p:sp>
      <p:sp>
        <p:nvSpPr>
          <p:cNvPr id="53" name="Cloud 52"/>
          <p:cNvSpPr/>
          <p:nvPr/>
        </p:nvSpPr>
        <p:spPr bwMode="auto">
          <a:xfrm>
            <a:off x="916781" y="2055691"/>
            <a:ext cx="2279176" cy="416439"/>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r>
              <a:rPr lang="en-GB" sz="1400" b="1" i="1" dirty="0"/>
              <a:t>Vertex Shader</a:t>
            </a:r>
          </a:p>
        </p:txBody>
      </p:sp>
      <p:sp>
        <p:nvSpPr>
          <p:cNvPr id="54" name="Cloud 53"/>
          <p:cNvSpPr/>
          <p:nvPr/>
        </p:nvSpPr>
        <p:spPr bwMode="auto">
          <a:xfrm>
            <a:off x="903133" y="4477331"/>
            <a:ext cx="2306472" cy="416439"/>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r>
              <a:rPr lang="en-GB" sz="1400" b="1" i="1" dirty="0"/>
              <a:t>Fragment Shader</a:t>
            </a:r>
          </a:p>
        </p:txBody>
      </p:sp>
    </p:spTree>
    <p:extLst>
      <p:ext uri="{BB962C8B-B14F-4D97-AF65-F5344CB8AC3E}">
        <p14:creationId xmlns:p14="http://schemas.microsoft.com/office/powerpoint/2010/main" val="162976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p:cNvSpPr>
            <a:spLocks noGrp="1"/>
          </p:cNvSpPr>
          <p:nvPr>
            <p:ph sz="half" idx="1"/>
          </p:nvPr>
        </p:nvSpPr>
        <p:spPr>
          <a:xfrm>
            <a:off x="4199731" y="1147648"/>
            <a:ext cx="7438434" cy="4680000"/>
          </a:xfrm>
        </p:spPr>
        <p:txBody>
          <a:bodyPr/>
          <a:lstStyle/>
          <a:p>
            <a:pPr lvl="0">
              <a:defRPr/>
            </a:pPr>
            <a:r>
              <a:rPr lang="en-GB" dirty="0"/>
              <a:t>Unification of shader hardware</a:t>
            </a:r>
          </a:p>
          <a:p>
            <a:pPr lvl="1">
              <a:defRPr/>
            </a:pPr>
            <a:r>
              <a:rPr lang="en-GB" dirty="0"/>
              <a:t>ATI Radeon X1800 (2006) </a:t>
            </a:r>
          </a:p>
          <a:p>
            <a:pPr lvl="1">
              <a:defRPr/>
            </a:pPr>
            <a:r>
              <a:rPr lang="en-GB" dirty="0"/>
              <a:t>NVIDIA GeForce 8800 (2006) </a:t>
            </a:r>
          </a:p>
          <a:p>
            <a:pPr lvl="1">
              <a:defRPr/>
            </a:pPr>
            <a:r>
              <a:rPr lang="en-GB" b="1" i="1" dirty="0">
                <a:solidFill>
                  <a:schemeClr val="accent3"/>
                </a:solidFill>
              </a:rPr>
              <a:t>Mali Midgard family</a:t>
            </a:r>
            <a:endParaRPr lang="en-GB" sz="500" dirty="0">
              <a:solidFill>
                <a:schemeClr val="accent3"/>
              </a:solidFill>
            </a:endParaRPr>
          </a:p>
          <a:p>
            <a:r>
              <a:rPr lang="en-GB" dirty="0"/>
              <a:t>Vertex and fragment shader improvement</a:t>
            </a:r>
          </a:p>
          <a:p>
            <a:pPr lvl="1"/>
            <a:r>
              <a:rPr lang="en-GB" dirty="0"/>
              <a:t>Able to run on the same hardware</a:t>
            </a:r>
          </a:p>
          <a:p>
            <a:pPr lvl="1"/>
            <a:r>
              <a:rPr lang="en-GB" dirty="0"/>
              <a:t>Support for longer programs and branching</a:t>
            </a:r>
          </a:p>
          <a:p>
            <a:pPr lvl="1"/>
            <a:r>
              <a:rPr lang="en-GB" dirty="0"/>
              <a:t>Programming done in C-like languages</a:t>
            </a:r>
            <a:endParaRPr lang="en-GB" sz="500" dirty="0"/>
          </a:p>
          <a:p>
            <a:r>
              <a:rPr lang="en-GB" dirty="0"/>
              <a:t>Still reliant on hardware assist</a:t>
            </a:r>
          </a:p>
          <a:p>
            <a:pPr lvl="1"/>
            <a:r>
              <a:rPr lang="en-GB" dirty="0"/>
              <a:t>Rasterizers, texture samplers, tessellation</a:t>
            </a:r>
            <a:endParaRPr lang="en-GB" sz="500" dirty="0"/>
          </a:p>
          <a:p>
            <a:r>
              <a:rPr lang="en-GB" dirty="0"/>
              <a:t>Design influenced by GPGPU workloads</a:t>
            </a:r>
          </a:p>
          <a:p>
            <a:pPr lvl="1"/>
            <a:r>
              <a:rPr lang="en-GB" dirty="0"/>
              <a:t>Full IEEE-754 floating point </a:t>
            </a:r>
          </a:p>
          <a:p>
            <a:pPr lvl="1"/>
            <a:r>
              <a:rPr lang="en-GB" dirty="0"/>
              <a:t>Language support CUDA, OpenCL</a:t>
            </a:r>
          </a:p>
        </p:txBody>
      </p:sp>
      <p:sp>
        <p:nvSpPr>
          <p:cNvPr id="4" name="Title 3"/>
          <p:cNvSpPr>
            <a:spLocks noGrp="1"/>
          </p:cNvSpPr>
          <p:nvPr>
            <p:ph type="title"/>
          </p:nvPr>
        </p:nvSpPr>
        <p:spPr/>
        <p:txBody>
          <a:bodyPr>
            <a:normAutofit/>
          </a:bodyPr>
          <a:lstStyle/>
          <a:p>
            <a:r>
              <a:rPr lang="en-GB" dirty="0"/>
              <a:t>GPU Hardware Generation 4</a:t>
            </a:r>
          </a:p>
        </p:txBody>
      </p:sp>
      <p:cxnSp>
        <p:nvCxnSpPr>
          <p:cNvPr id="22" name="Straight Arrow Connector 21"/>
          <p:cNvCxnSpPr>
            <a:stCxn id="32" idx="2"/>
            <a:endCxn id="39" idx="0"/>
          </p:cNvCxnSpPr>
          <p:nvPr/>
        </p:nvCxnSpPr>
        <p:spPr bwMode="auto">
          <a:xfrm flipH="1">
            <a:off x="2048783" y="1860831"/>
            <a:ext cx="2" cy="810507"/>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
        <p:nvSpPr>
          <p:cNvPr id="25" name="Rectangle 24"/>
          <p:cNvSpPr/>
          <p:nvPr/>
        </p:nvSpPr>
        <p:spPr bwMode="auto">
          <a:xfrm>
            <a:off x="1049044" y="5681325"/>
            <a:ext cx="1999483" cy="428628"/>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GB" sz="1400" b="1" dirty="0">
                <a:solidFill>
                  <a:schemeClr val="bg1"/>
                </a:solidFill>
                <a:ea typeface="MS PGothic" pitchFamily="34" charset="-128"/>
              </a:rPr>
              <a:t>Framebuffer</a:t>
            </a:r>
          </a:p>
        </p:txBody>
      </p:sp>
      <p:sp>
        <p:nvSpPr>
          <p:cNvPr id="27" name="Rectangle 26"/>
          <p:cNvSpPr/>
          <p:nvPr/>
        </p:nvSpPr>
        <p:spPr bwMode="auto">
          <a:xfrm>
            <a:off x="1049044" y="3875331"/>
            <a:ext cx="1999483" cy="42862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Rasterization</a:t>
            </a:r>
          </a:p>
        </p:txBody>
      </p:sp>
      <p:sp>
        <p:nvSpPr>
          <p:cNvPr id="32" name="Rectangle 31"/>
          <p:cNvSpPr/>
          <p:nvPr/>
        </p:nvSpPr>
        <p:spPr bwMode="auto">
          <a:xfrm>
            <a:off x="1049045" y="1432205"/>
            <a:ext cx="1999483" cy="42862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GB" sz="1400" b="1" dirty="0">
                <a:solidFill>
                  <a:schemeClr val="bg1"/>
                </a:solidFill>
                <a:ea typeface="MS PGothic" pitchFamily="34" charset="-128"/>
              </a:rPr>
              <a:t>Input Data</a:t>
            </a:r>
          </a:p>
        </p:txBody>
      </p:sp>
      <p:sp>
        <p:nvSpPr>
          <p:cNvPr id="33" name="Rectangle 32"/>
          <p:cNvSpPr/>
          <p:nvPr/>
        </p:nvSpPr>
        <p:spPr bwMode="auto">
          <a:xfrm>
            <a:off x="1049045" y="5079329"/>
            <a:ext cx="1999481" cy="428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Z-Buffer, Blend</a:t>
            </a:r>
          </a:p>
        </p:txBody>
      </p:sp>
      <p:cxnSp>
        <p:nvCxnSpPr>
          <p:cNvPr id="35" name="Straight Arrow Connector 34"/>
          <p:cNvCxnSpPr>
            <a:stCxn id="27" idx="2"/>
          </p:cNvCxnSpPr>
          <p:nvPr/>
        </p:nvCxnSpPr>
        <p:spPr bwMode="auto">
          <a:xfrm>
            <a:off x="2048783" y="4303958"/>
            <a:ext cx="0" cy="173372"/>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36" name="Straight Arrow Connector 35"/>
          <p:cNvCxnSpPr>
            <a:endCxn id="33" idx="0"/>
          </p:cNvCxnSpPr>
          <p:nvPr/>
        </p:nvCxnSpPr>
        <p:spPr bwMode="auto">
          <a:xfrm>
            <a:off x="2048783" y="4905958"/>
            <a:ext cx="0" cy="173371"/>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38" name="Straight Arrow Connector 37"/>
          <p:cNvCxnSpPr>
            <a:stCxn id="33" idx="2"/>
            <a:endCxn id="25" idx="0"/>
          </p:cNvCxnSpPr>
          <p:nvPr/>
        </p:nvCxnSpPr>
        <p:spPr bwMode="auto">
          <a:xfrm>
            <a:off x="2048783" y="5507957"/>
            <a:ext cx="0" cy="173369"/>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
        <p:nvSpPr>
          <p:cNvPr id="39" name="Rectangle 38"/>
          <p:cNvSpPr/>
          <p:nvPr/>
        </p:nvSpPr>
        <p:spPr bwMode="auto">
          <a:xfrm>
            <a:off x="1049045" y="2671337"/>
            <a:ext cx="1999481" cy="428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Clip &amp; Cull</a:t>
            </a:r>
          </a:p>
        </p:txBody>
      </p:sp>
      <p:sp>
        <p:nvSpPr>
          <p:cNvPr id="40" name="Rectangle 39"/>
          <p:cNvSpPr/>
          <p:nvPr/>
        </p:nvSpPr>
        <p:spPr bwMode="auto">
          <a:xfrm>
            <a:off x="1049045" y="3273336"/>
            <a:ext cx="1999481" cy="428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b="1" dirty="0">
                <a:solidFill>
                  <a:schemeClr val="bg1"/>
                </a:solidFill>
                <a:ea typeface="MS PGothic" pitchFamily="34" charset="-128"/>
              </a:rPr>
              <a:t>Assembly</a:t>
            </a:r>
          </a:p>
        </p:txBody>
      </p:sp>
      <p:cxnSp>
        <p:nvCxnSpPr>
          <p:cNvPr id="42" name="Straight Arrow Connector 41"/>
          <p:cNvCxnSpPr>
            <a:stCxn id="39" idx="2"/>
            <a:endCxn id="40" idx="0"/>
          </p:cNvCxnSpPr>
          <p:nvPr/>
        </p:nvCxnSpPr>
        <p:spPr bwMode="auto">
          <a:xfrm>
            <a:off x="2048783" y="3099964"/>
            <a:ext cx="0" cy="173371"/>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43" name="Straight Arrow Connector 42"/>
          <p:cNvCxnSpPr>
            <a:stCxn id="40" idx="2"/>
            <a:endCxn id="27" idx="0"/>
          </p:cNvCxnSpPr>
          <p:nvPr/>
        </p:nvCxnSpPr>
        <p:spPr bwMode="auto">
          <a:xfrm>
            <a:off x="2048783" y="3701963"/>
            <a:ext cx="0" cy="173369"/>
          </a:xfrm>
          <a:prstGeom prst="straightConnector1">
            <a:avLst/>
          </a:prstGeom>
          <a:noFill/>
          <a:ln w="1905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45" name="Straight Connector 25"/>
          <p:cNvCxnSpPr>
            <a:cxnSpLocks noChangeShapeType="1"/>
          </p:cNvCxnSpPr>
          <p:nvPr/>
        </p:nvCxnSpPr>
        <p:spPr bwMode="auto">
          <a:xfrm>
            <a:off x="608437" y="1959092"/>
            <a:ext cx="3209153" cy="0"/>
          </a:xfrm>
          <a:prstGeom prst="line">
            <a:avLst/>
          </a:prstGeom>
          <a:noFill/>
          <a:ln w="28575" algn="ctr">
            <a:solidFill>
              <a:schemeClr val="tx1">
                <a:lumMod val="50000"/>
                <a:lumOff val="50000"/>
              </a:schemeClr>
            </a:solidFill>
            <a:prstDash val="lgDash"/>
            <a:round/>
            <a:headEnd/>
            <a:tailEnd/>
          </a:ln>
        </p:spPr>
      </p:cxnSp>
      <p:sp>
        <p:nvSpPr>
          <p:cNvPr id="46" name="TextBox 29"/>
          <p:cNvSpPr txBox="1">
            <a:spLocks noChangeArrowheads="1"/>
          </p:cNvSpPr>
          <p:nvPr/>
        </p:nvSpPr>
        <p:spPr bwMode="auto">
          <a:xfrm>
            <a:off x="3276963" y="1657448"/>
            <a:ext cx="492443" cy="307777"/>
          </a:xfrm>
          <a:prstGeom prst="rect">
            <a:avLst/>
          </a:prstGeom>
          <a:noFill/>
          <a:ln w="9525">
            <a:noFill/>
            <a:miter lim="800000"/>
            <a:headEnd/>
            <a:tailEnd/>
          </a:ln>
        </p:spPr>
        <p:txBody>
          <a:bodyPr wrap="none">
            <a:spAutoFit/>
          </a:bodyPr>
          <a:lstStyle/>
          <a:p>
            <a:r>
              <a:rPr lang="en-GB" sz="1400" b="1" dirty="0">
                <a:solidFill>
                  <a:schemeClr val="tx1">
                    <a:lumMod val="65000"/>
                    <a:lumOff val="35000"/>
                  </a:schemeClr>
                </a:solidFill>
                <a:latin typeface="+mn-lt"/>
              </a:rPr>
              <a:t>CPU</a:t>
            </a:r>
          </a:p>
        </p:txBody>
      </p:sp>
      <p:sp>
        <p:nvSpPr>
          <p:cNvPr id="47" name="TextBox 30"/>
          <p:cNvSpPr txBox="1">
            <a:spLocks noChangeArrowheads="1"/>
          </p:cNvSpPr>
          <p:nvPr/>
        </p:nvSpPr>
        <p:spPr bwMode="auto">
          <a:xfrm>
            <a:off x="3281420" y="1959094"/>
            <a:ext cx="511679" cy="307777"/>
          </a:xfrm>
          <a:prstGeom prst="rect">
            <a:avLst/>
          </a:prstGeom>
          <a:noFill/>
          <a:ln w="9525">
            <a:noFill/>
            <a:miter lim="800000"/>
            <a:headEnd/>
            <a:tailEnd/>
          </a:ln>
        </p:spPr>
        <p:txBody>
          <a:bodyPr wrap="none">
            <a:spAutoFit/>
          </a:bodyPr>
          <a:lstStyle/>
          <a:p>
            <a:r>
              <a:rPr lang="en-GB" sz="1400" b="1" dirty="0">
                <a:solidFill>
                  <a:schemeClr val="tx1">
                    <a:lumMod val="65000"/>
                    <a:lumOff val="35000"/>
                  </a:schemeClr>
                </a:solidFill>
                <a:latin typeface="+mn-lt"/>
              </a:rPr>
              <a:t>GPU</a:t>
            </a:r>
          </a:p>
        </p:txBody>
      </p:sp>
      <p:sp>
        <p:nvSpPr>
          <p:cNvPr id="48" name="Cloud 47"/>
          <p:cNvSpPr/>
          <p:nvPr/>
        </p:nvSpPr>
        <p:spPr bwMode="auto">
          <a:xfrm>
            <a:off x="916781" y="2055691"/>
            <a:ext cx="2279176" cy="416439"/>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r>
              <a:rPr lang="en-GB" sz="1400" b="1" i="1" dirty="0"/>
              <a:t>Vertex Shader</a:t>
            </a:r>
          </a:p>
        </p:txBody>
      </p:sp>
      <p:sp>
        <p:nvSpPr>
          <p:cNvPr id="49" name="Cloud 48"/>
          <p:cNvSpPr/>
          <p:nvPr/>
        </p:nvSpPr>
        <p:spPr bwMode="auto">
          <a:xfrm>
            <a:off x="903133" y="4477331"/>
            <a:ext cx="2306472" cy="416439"/>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r>
              <a:rPr lang="en-GB" sz="1400" b="1" i="1" dirty="0"/>
              <a:t>Fragment Shader</a:t>
            </a:r>
          </a:p>
        </p:txBody>
      </p:sp>
    </p:spTree>
    <p:extLst>
      <p:ext uri="{BB962C8B-B14F-4D97-AF65-F5344CB8AC3E}">
        <p14:creationId xmlns:p14="http://schemas.microsoft.com/office/powerpoint/2010/main" val="135751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34"/>
          <p:cNvSpPr/>
          <p:nvPr/>
        </p:nvSpPr>
        <p:spPr bwMode="auto">
          <a:xfrm>
            <a:off x="9307875" y="4770770"/>
            <a:ext cx="1800250" cy="288307"/>
          </a:xfrm>
          <a:prstGeom prst="roundRect">
            <a:avLst>
              <a:gd name="adj" fmla="val 0"/>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endParaRPr lang="en-GB" sz="1600" dirty="0">
              <a:solidFill>
                <a:schemeClr val="bg1"/>
              </a:solidFill>
              <a:latin typeface="+mj-lt"/>
            </a:endParaRPr>
          </a:p>
        </p:txBody>
      </p:sp>
      <p:sp>
        <p:nvSpPr>
          <p:cNvPr id="134" name="Rounded Rectangle 133"/>
          <p:cNvSpPr/>
          <p:nvPr/>
        </p:nvSpPr>
        <p:spPr bwMode="auto">
          <a:xfrm>
            <a:off x="9254915" y="4823779"/>
            <a:ext cx="1800250" cy="288307"/>
          </a:xfrm>
          <a:prstGeom prst="roundRect">
            <a:avLst>
              <a:gd name="adj" fmla="val 0"/>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Color </a:t>
            </a:r>
            <a:r>
              <a:rPr lang="en-GB" dirty="0">
                <a:solidFill>
                  <a:schemeClr val="bg1"/>
                </a:solidFill>
                <a:latin typeface="+mj-lt"/>
              </a:rPr>
              <a:t>Value</a:t>
            </a:r>
            <a:endParaRPr lang="en-GB" sz="1600" dirty="0">
              <a:solidFill>
                <a:schemeClr val="bg1"/>
              </a:solidFill>
              <a:latin typeface="+mj-lt"/>
            </a:endParaRPr>
          </a:p>
        </p:txBody>
      </p:sp>
      <p:sp>
        <p:nvSpPr>
          <p:cNvPr id="132" name="Rounded Rectangle 131"/>
          <p:cNvSpPr/>
          <p:nvPr/>
        </p:nvSpPr>
        <p:spPr bwMode="auto">
          <a:xfrm>
            <a:off x="9182905" y="4895855"/>
            <a:ext cx="1800250" cy="288307"/>
          </a:xfrm>
          <a:prstGeom prst="roundRect">
            <a:avLst>
              <a:gd name="adj" fmla="val 0"/>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Color </a:t>
            </a:r>
            <a:r>
              <a:rPr lang="en-GB" dirty="0">
                <a:solidFill>
                  <a:schemeClr val="bg1"/>
                </a:solidFill>
                <a:latin typeface="+mj-lt"/>
              </a:rPr>
              <a:t>Value</a:t>
            </a:r>
            <a:endParaRPr lang="en-GB" sz="1600" dirty="0">
              <a:solidFill>
                <a:schemeClr val="bg1"/>
              </a:solidFill>
              <a:latin typeface="+mj-lt"/>
            </a:endParaRPr>
          </a:p>
        </p:txBody>
      </p:sp>
      <p:sp>
        <p:nvSpPr>
          <p:cNvPr id="5" name="Content Placeholder 4"/>
          <p:cNvSpPr>
            <a:spLocks noGrp="1"/>
          </p:cNvSpPr>
          <p:nvPr>
            <p:ph sz="half" idx="1"/>
          </p:nvPr>
        </p:nvSpPr>
        <p:spPr>
          <a:xfrm>
            <a:off x="483865" y="1066800"/>
            <a:ext cx="11154300" cy="5053200"/>
          </a:xfrm>
        </p:spPr>
        <p:txBody>
          <a:bodyPr/>
          <a:lstStyle/>
          <a:p>
            <a:r>
              <a:rPr lang="en-GB" dirty="0"/>
              <a:t>Additional pipeline stages, but fundamentally running on the same hardware</a:t>
            </a:r>
          </a:p>
          <a:p>
            <a:pPr lvl="1"/>
            <a:r>
              <a:rPr lang="en-GB" dirty="0"/>
              <a:t>Some minor hardware additions such as tessellator units, but no major architectural shift</a:t>
            </a:r>
          </a:p>
        </p:txBody>
      </p:sp>
      <p:sp>
        <p:nvSpPr>
          <p:cNvPr id="2" name="Title 1"/>
          <p:cNvSpPr>
            <a:spLocks noGrp="1"/>
          </p:cNvSpPr>
          <p:nvPr>
            <p:ph type="title"/>
          </p:nvPr>
        </p:nvSpPr>
        <p:spPr/>
        <p:txBody>
          <a:bodyPr>
            <a:normAutofit/>
          </a:bodyPr>
          <a:lstStyle/>
          <a:p>
            <a:r>
              <a:rPr lang="en-GB" dirty="0"/>
              <a:t>GPU Hardware Generation 5 </a:t>
            </a:r>
            <a:endParaRPr lang="en-GB" dirty="0">
              <a:highlight>
                <a:srgbClr val="FF6B00"/>
              </a:highlight>
            </a:endParaRPr>
          </a:p>
        </p:txBody>
      </p:sp>
      <p:sp>
        <p:nvSpPr>
          <p:cNvPr id="13" name="Rounded Rectangle 12"/>
          <p:cNvSpPr/>
          <p:nvPr/>
        </p:nvSpPr>
        <p:spPr bwMode="auto">
          <a:xfrm>
            <a:off x="9120420" y="4958398"/>
            <a:ext cx="1800250" cy="288307"/>
          </a:xfrm>
          <a:prstGeom prst="roundRect">
            <a:avLst>
              <a:gd name="adj" fmla="val 0"/>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Color </a:t>
            </a:r>
            <a:r>
              <a:rPr lang="en-GB" dirty="0">
                <a:solidFill>
                  <a:schemeClr val="bg1"/>
                </a:solidFill>
                <a:latin typeface="+mj-lt"/>
              </a:rPr>
              <a:t>Value</a:t>
            </a:r>
            <a:endParaRPr lang="en-GB" sz="1600" dirty="0">
              <a:solidFill>
                <a:schemeClr val="bg1"/>
              </a:solidFill>
              <a:latin typeface="+mj-lt"/>
            </a:endParaRPr>
          </a:p>
        </p:txBody>
      </p:sp>
      <p:cxnSp>
        <p:nvCxnSpPr>
          <p:cNvPr id="14" name="Straight Arrow Connector 13"/>
          <p:cNvCxnSpPr>
            <a:stCxn id="6" idx="3"/>
            <a:endCxn id="7" idx="1"/>
          </p:cNvCxnSpPr>
          <p:nvPr/>
        </p:nvCxnSpPr>
        <p:spPr bwMode="auto">
          <a:xfrm>
            <a:off x="5735950" y="2796095"/>
            <a:ext cx="792110"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17" name="Straight Arrow Connector 16"/>
          <p:cNvCxnSpPr>
            <a:stCxn id="7" idx="3"/>
            <a:endCxn id="9" idx="1"/>
          </p:cNvCxnSpPr>
          <p:nvPr/>
        </p:nvCxnSpPr>
        <p:spPr bwMode="auto">
          <a:xfrm>
            <a:off x="8328310" y="2796095"/>
            <a:ext cx="792110"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30" name="Straight Arrow Connector 29"/>
          <p:cNvCxnSpPr>
            <a:stCxn id="10" idx="3"/>
            <a:endCxn id="12" idx="1"/>
          </p:cNvCxnSpPr>
          <p:nvPr/>
        </p:nvCxnSpPr>
        <p:spPr bwMode="auto">
          <a:xfrm>
            <a:off x="5735950" y="5390858"/>
            <a:ext cx="792110"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sp>
        <p:nvSpPr>
          <p:cNvPr id="28" name="Rounded Rectangle 27"/>
          <p:cNvSpPr/>
          <p:nvPr/>
        </p:nvSpPr>
        <p:spPr bwMode="auto">
          <a:xfrm>
            <a:off x="9120420" y="5246705"/>
            <a:ext cx="1800250" cy="288307"/>
          </a:xfrm>
          <a:prstGeom prst="roundRect">
            <a:avLst>
              <a:gd name="adj" fmla="val 0"/>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Depth Value</a:t>
            </a:r>
          </a:p>
        </p:txBody>
      </p:sp>
      <p:sp>
        <p:nvSpPr>
          <p:cNvPr id="32" name="Rounded Rectangle 31"/>
          <p:cNvSpPr/>
          <p:nvPr/>
        </p:nvSpPr>
        <p:spPr bwMode="auto">
          <a:xfrm>
            <a:off x="9120420" y="5535012"/>
            <a:ext cx="1800250" cy="288307"/>
          </a:xfrm>
          <a:prstGeom prst="roundRect">
            <a:avLst>
              <a:gd name="adj" fmla="val 0"/>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Stencil Value</a:t>
            </a:r>
          </a:p>
        </p:txBody>
      </p:sp>
      <p:cxnSp>
        <p:nvCxnSpPr>
          <p:cNvPr id="111" name="Elbow Connector 110"/>
          <p:cNvCxnSpPr>
            <a:stCxn id="12" idx="3"/>
            <a:endCxn id="13" idx="1"/>
          </p:cNvCxnSpPr>
          <p:nvPr/>
        </p:nvCxnSpPr>
        <p:spPr bwMode="auto">
          <a:xfrm flipV="1">
            <a:off x="8328310" y="5102552"/>
            <a:ext cx="792110" cy="288307"/>
          </a:xfrm>
          <a:prstGeom prst="bentConnector3">
            <a:avLst>
              <a:gd name="adj1" fmla="val 50000"/>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130" name="Straight Arrow Connector 129"/>
          <p:cNvCxnSpPr>
            <a:stCxn id="12" idx="3"/>
            <a:endCxn id="28" idx="1"/>
          </p:cNvCxnSpPr>
          <p:nvPr/>
        </p:nvCxnSpPr>
        <p:spPr bwMode="auto">
          <a:xfrm>
            <a:off x="8328310" y="5390858"/>
            <a:ext cx="792110"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133" name="Elbow Connector 132"/>
          <p:cNvCxnSpPr>
            <a:stCxn id="12" idx="3"/>
            <a:endCxn id="32" idx="1"/>
          </p:cNvCxnSpPr>
          <p:nvPr/>
        </p:nvCxnSpPr>
        <p:spPr bwMode="auto">
          <a:xfrm>
            <a:off x="8328310" y="5390859"/>
            <a:ext cx="792110" cy="288307"/>
          </a:xfrm>
          <a:prstGeom prst="bentConnector3">
            <a:avLst>
              <a:gd name="adj1" fmla="val 50000"/>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76" name="Straight Arrow Connector 75"/>
          <p:cNvCxnSpPr>
            <a:stCxn id="74" idx="2"/>
            <a:endCxn id="73" idx="0"/>
          </p:cNvCxnSpPr>
          <p:nvPr/>
        </p:nvCxnSpPr>
        <p:spPr bwMode="auto">
          <a:xfrm>
            <a:off x="2243467" y="4453860"/>
            <a:ext cx="1" cy="576614"/>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77" name="Straight Arrow Connector 76"/>
          <p:cNvCxnSpPr>
            <a:stCxn id="75" idx="1"/>
            <a:endCxn id="80" idx="3"/>
          </p:cNvCxnSpPr>
          <p:nvPr/>
        </p:nvCxnSpPr>
        <p:spPr bwMode="auto">
          <a:xfrm flipH="1">
            <a:off x="5735950" y="4093476"/>
            <a:ext cx="792110"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89" name="Straight Arrow Connector 88"/>
          <p:cNvCxnSpPr>
            <a:stCxn id="9" idx="2"/>
            <a:endCxn id="99" idx="0"/>
          </p:cNvCxnSpPr>
          <p:nvPr/>
        </p:nvCxnSpPr>
        <p:spPr bwMode="auto">
          <a:xfrm>
            <a:off x="10020545" y="3156479"/>
            <a:ext cx="0" cy="576614"/>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92" name="Straight Arrow Connector 91"/>
          <p:cNvCxnSpPr>
            <a:stCxn id="73" idx="3"/>
            <a:endCxn id="10" idx="1"/>
          </p:cNvCxnSpPr>
          <p:nvPr/>
        </p:nvCxnSpPr>
        <p:spPr bwMode="auto">
          <a:xfrm>
            <a:off x="3143591" y="5390858"/>
            <a:ext cx="792108"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95" name="Straight Arrow Connector 94"/>
          <p:cNvCxnSpPr>
            <a:stCxn id="80" idx="1"/>
            <a:endCxn id="74" idx="3"/>
          </p:cNvCxnSpPr>
          <p:nvPr/>
        </p:nvCxnSpPr>
        <p:spPr bwMode="auto">
          <a:xfrm flipH="1">
            <a:off x="3143590" y="4093476"/>
            <a:ext cx="792110"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98" name="Straight Arrow Connector 97"/>
          <p:cNvCxnSpPr>
            <a:stCxn id="99" idx="1"/>
            <a:endCxn id="75" idx="3"/>
          </p:cNvCxnSpPr>
          <p:nvPr/>
        </p:nvCxnSpPr>
        <p:spPr bwMode="auto">
          <a:xfrm flipH="1">
            <a:off x="8328310" y="4093476"/>
            <a:ext cx="792110"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sp>
        <p:nvSpPr>
          <p:cNvPr id="129" name="Rounded Rectangle 128"/>
          <p:cNvSpPr/>
          <p:nvPr/>
        </p:nvSpPr>
        <p:spPr bwMode="auto">
          <a:xfrm>
            <a:off x="1343342" y="2435713"/>
            <a:ext cx="1800251" cy="720767"/>
          </a:xfrm>
          <a:prstGeom prst="roundRect">
            <a:avLst>
              <a:gd name="adj" fmla="val 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Compute</a:t>
            </a:r>
            <a:br>
              <a:rPr lang="en-GB" sz="1600" dirty="0">
                <a:solidFill>
                  <a:schemeClr val="bg1"/>
                </a:solidFill>
                <a:latin typeface="+mj-lt"/>
              </a:rPr>
            </a:br>
            <a:r>
              <a:rPr lang="en-GB" sz="1600" dirty="0">
                <a:solidFill>
                  <a:schemeClr val="bg1"/>
                </a:solidFill>
                <a:latin typeface="+mj-lt"/>
              </a:rPr>
              <a:t>Processing</a:t>
            </a:r>
          </a:p>
        </p:txBody>
      </p:sp>
      <p:sp>
        <p:nvSpPr>
          <p:cNvPr id="6" name="Rounded Rectangle 5"/>
          <p:cNvSpPr/>
          <p:nvPr/>
        </p:nvSpPr>
        <p:spPr bwMode="auto">
          <a:xfrm>
            <a:off x="3935701" y="2435713"/>
            <a:ext cx="1800251" cy="72076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Vertex</a:t>
            </a:r>
            <a:br>
              <a:rPr lang="en-GB" sz="1600" dirty="0">
                <a:solidFill>
                  <a:schemeClr val="bg1"/>
                </a:solidFill>
                <a:latin typeface="+mj-lt"/>
              </a:rPr>
            </a:br>
            <a:r>
              <a:rPr lang="en-GB" dirty="0">
                <a:solidFill>
                  <a:schemeClr val="bg1"/>
                </a:solidFill>
                <a:latin typeface="+mj-lt"/>
              </a:rPr>
              <a:t>Processing</a:t>
            </a:r>
            <a:endParaRPr lang="en-GB" sz="1600" dirty="0">
              <a:solidFill>
                <a:schemeClr val="bg1"/>
              </a:solidFill>
              <a:latin typeface="+mj-lt"/>
            </a:endParaRPr>
          </a:p>
        </p:txBody>
      </p:sp>
      <p:sp>
        <p:nvSpPr>
          <p:cNvPr id="7" name="Rounded Rectangle 6"/>
          <p:cNvSpPr/>
          <p:nvPr/>
        </p:nvSpPr>
        <p:spPr bwMode="auto">
          <a:xfrm>
            <a:off x="6528060" y="2435713"/>
            <a:ext cx="1800250" cy="720767"/>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Primitive </a:t>
            </a:r>
            <a:br>
              <a:rPr lang="en-GB" sz="1600" dirty="0">
                <a:solidFill>
                  <a:schemeClr val="bg1"/>
                </a:solidFill>
                <a:latin typeface="+mj-lt"/>
              </a:rPr>
            </a:br>
            <a:r>
              <a:rPr lang="en-GB" sz="1600" dirty="0">
                <a:solidFill>
                  <a:schemeClr val="bg1"/>
                </a:solidFill>
                <a:latin typeface="+mj-lt"/>
              </a:rPr>
              <a:t>Assembly A</a:t>
            </a:r>
          </a:p>
        </p:txBody>
      </p:sp>
      <p:sp>
        <p:nvSpPr>
          <p:cNvPr id="9" name="Rounded Rectangle 8"/>
          <p:cNvSpPr/>
          <p:nvPr/>
        </p:nvSpPr>
        <p:spPr bwMode="auto">
          <a:xfrm>
            <a:off x="9120420" y="2435713"/>
            <a:ext cx="1800250" cy="72076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Tessellation</a:t>
            </a:r>
            <a:br>
              <a:rPr lang="en-GB" dirty="0">
                <a:solidFill>
                  <a:schemeClr val="bg1"/>
                </a:solidFill>
                <a:latin typeface="+mj-lt"/>
              </a:rPr>
            </a:br>
            <a:r>
              <a:rPr lang="en-GB" dirty="0">
                <a:solidFill>
                  <a:schemeClr val="bg1"/>
                </a:solidFill>
                <a:latin typeface="+mj-lt"/>
              </a:rPr>
              <a:t>Control</a:t>
            </a:r>
            <a:endParaRPr lang="en-GB" sz="1600" dirty="0">
              <a:solidFill>
                <a:schemeClr val="bg1"/>
              </a:solidFill>
              <a:latin typeface="+mj-lt"/>
            </a:endParaRPr>
          </a:p>
        </p:txBody>
      </p:sp>
      <p:sp>
        <p:nvSpPr>
          <p:cNvPr id="10" name="Rounded Rectangle 9"/>
          <p:cNvSpPr/>
          <p:nvPr/>
        </p:nvSpPr>
        <p:spPr bwMode="auto">
          <a:xfrm>
            <a:off x="3935701" y="5030475"/>
            <a:ext cx="1800251" cy="72076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Fragment</a:t>
            </a:r>
            <a:br>
              <a:rPr lang="en-GB" dirty="0">
                <a:solidFill>
                  <a:schemeClr val="bg1"/>
                </a:solidFill>
                <a:latin typeface="+mj-lt"/>
              </a:rPr>
            </a:br>
            <a:r>
              <a:rPr lang="en-GB" dirty="0">
                <a:solidFill>
                  <a:schemeClr val="bg1"/>
                </a:solidFill>
                <a:latin typeface="+mj-lt"/>
              </a:rPr>
              <a:t>Processing</a:t>
            </a:r>
            <a:endParaRPr lang="en-GB" sz="1600" dirty="0">
              <a:solidFill>
                <a:schemeClr val="bg1"/>
              </a:solidFill>
              <a:latin typeface="+mj-lt"/>
            </a:endParaRPr>
          </a:p>
        </p:txBody>
      </p:sp>
      <p:sp>
        <p:nvSpPr>
          <p:cNvPr id="12" name="Rounded Rectangle 11"/>
          <p:cNvSpPr/>
          <p:nvPr/>
        </p:nvSpPr>
        <p:spPr bwMode="auto">
          <a:xfrm>
            <a:off x="6528060" y="5030475"/>
            <a:ext cx="1800250" cy="720767"/>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Fragment</a:t>
            </a:r>
            <a:r>
              <a:rPr lang="en-GB" dirty="0">
                <a:solidFill>
                  <a:schemeClr val="bg1"/>
                </a:solidFill>
                <a:latin typeface="+mj-lt"/>
              </a:rPr>
              <a:t> Operations</a:t>
            </a:r>
            <a:endParaRPr lang="en-GB" sz="1600" dirty="0">
              <a:solidFill>
                <a:schemeClr val="bg1"/>
              </a:solidFill>
              <a:latin typeface="+mj-lt"/>
            </a:endParaRPr>
          </a:p>
        </p:txBody>
      </p:sp>
      <p:sp>
        <p:nvSpPr>
          <p:cNvPr id="73" name="Rounded Rectangle 72"/>
          <p:cNvSpPr/>
          <p:nvPr/>
        </p:nvSpPr>
        <p:spPr bwMode="auto">
          <a:xfrm>
            <a:off x="1343342" y="5030475"/>
            <a:ext cx="1800251" cy="720767"/>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Rasterizer</a:t>
            </a:r>
          </a:p>
        </p:txBody>
      </p:sp>
      <p:sp>
        <p:nvSpPr>
          <p:cNvPr id="74" name="Rounded Rectangle 73"/>
          <p:cNvSpPr/>
          <p:nvPr/>
        </p:nvSpPr>
        <p:spPr bwMode="auto">
          <a:xfrm>
            <a:off x="1343340" y="3733094"/>
            <a:ext cx="1800250" cy="72076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Geometry</a:t>
            </a:r>
            <a:br>
              <a:rPr lang="en-GB" sz="1600" dirty="0">
                <a:solidFill>
                  <a:schemeClr val="bg1"/>
                </a:solidFill>
                <a:latin typeface="+mj-lt"/>
              </a:rPr>
            </a:br>
            <a:r>
              <a:rPr lang="en-GB" sz="1600" dirty="0">
                <a:solidFill>
                  <a:schemeClr val="bg1"/>
                </a:solidFill>
                <a:latin typeface="+mj-lt"/>
              </a:rPr>
              <a:t>Processing</a:t>
            </a:r>
          </a:p>
        </p:txBody>
      </p:sp>
      <p:sp>
        <p:nvSpPr>
          <p:cNvPr id="75" name="Rounded Rectangle 74"/>
          <p:cNvSpPr/>
          <p:nvPr/>
        </p:nvSpPr>
        <p:spPr bwMode="auto">
          <a:xfrm>
            <a:off x="6528060" y="3733094"/>
            <a:ext cx="1800250" cy="72076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Tessellation</a:t>
            </a:r>
            <a:br>
              <a:rPr lang="en-GB" dirty="0">
                <a:solidFill>
                  <a:schemeClr val="bg1"/>
                </a:solidFill>
                <a:latin typeface="+mj-lt"/>
              </a:rPr>
            </a:br>
            <a:r>
              <a:rPr lang="en-GB" dirty="0">
                <a:solidFill>
                  <a:schemeClr val="bg1"/>
                </a:solidFill>
                <a:latin typeface="+mj-lt"/>
              </a:rPr>
              <a:t>Evaluation</a:t>
            </a:r>
            <a:endParaRPr lang="en-GB" sz="1600" dirty="0">
              <a:solidFill>
                <a:schemeClr val="bg1"/>
              </a:solidFill>
              <a:latin typeface="+mj-lt"/>
            </a:endParaRPr>
          </a:p>
        </p:txBody>
      </p:sp>
      <p:sp>
        <p:nvSpPr>
          <p:cNvPr id="80" name="Rounded Rectangle 79"/>
          <p:cNvSpPr/>
          <p:nvPr/>
        </p:nvSpPr>
        <p:spPr bwMode="auto">
          <a:xfrm>
            <a:off x="3935700" y="3733094"/>
            <a:ext cx="1800250" cy="720767"/>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sz="1600" dirty="0">
                <a:solidFill>
                  <a:schemeClr val="bg1"/>
                </a:solidFill>
                <a:latin typeface="+mj-lt"/>
              </a:rPr>
              <a:t>Primitive </a:t>
            </a:r>
            <a:br>
              <a:rPr lang="en-GB" sz="1600" dirty="0">
                <a:solidFill>
                  <a:schemeClr val="bg1"/>
                </a:solidFill>
                <a:latin typeface="+mj-lt"/>
              </a:rPr>
            </a:br>
            <a:r>
              <a:rPr lang="en-GB" sz="1600" dirty="0">
                <a:solidFill>
                  <a:schemeClr val="bg1"/>
                </a:solidFill>
                <a:latin typeface="+mj-lt"/>
              </a:rPr>
              <a:t>Assembly B</a:t>
            </a:r>
          </a:p>
        </p:txBody>
      </p:sp>
      <p:sp>
        <p:nvSpPr>
          <p:cNvPr id="99" name="Rounded Rectangle 98"/>
          <p:cNvSpPr/>
          <p:nvPr/>
        </p:nvSpPr>
        <p:spPr bwMode="auto">
          <a:xfrm>
            <a:off x="9120420" y="3733094"/>
            <a:ext cx="1800250" cy="720767"/>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36000" tIns="45720" rIns="36000" bIns="45720" numCol="1" rtlCol="0" anchor="ctr" anchorCtr="1" compatLnSpc="1">
            <a:prstTxWarp prst="textNoShape">
              <a:avLst/>
            </a:prstTxWarp>
          </a:bodyPr>
          <a:lstStyle/>
          <a:p>
            <a:pPr algn="ctr">
              <a:spcBef>
                <a:spcPct val="50000"/>
              </a:spcBef>
            </a:pPr>
            <a:r>
              <a:rPr lang="en-GB" dirty="0">
                <a:solidFill>
                  <a:schemeClr val="bg1"/>
                </a:solidFill>
                <a:latin typeface="+mj-lt"/>
              </a:rPr>
              <a:t>Tessellator</a:t>
            </a:r>
            <a:endParaRPr lang="en-GB" sz="1600" dirty="0">
              <a:solidFill>
                <a:schemeClr val="bg1"/>
              </a:solidFill>
              <a:latin typeface="+mj-lt"/>
            </a:endParaRPr>
          </a:p>
        </p:txBody>
      </p:sp>
    </p:spTree>
    <p:extLst>
      <p:ext uri="{BB962C8B-B14F-4D97-AF65-F5344CB8AC3E}">
        <p14:creationId xmlns:p14="http://schemas.microsoft.com/office/powerpoint/2010/main" val="661028698"/>
      </p:ext>
    </p:extLst>
  </p:cSld>
  <p:clrMapOvr>
    <a:masterClrMapping/>
  </p:clrMapOvr>
  <p:transition/>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B4C7B3E1FC394489A73CF7D7E3C9BF" ma:contentTypeVersion="0" ma:contentTypeDescription="Create a new document." ma:contentTypeScope="" ma:versionID="45cafcb85e4a634abde564ce1863f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F4DB20-F02C-4139-BE14-4D908EF1BA88}">
  <ds:schemaRefs>
    <ds:schemaRef ds:uri="http://schemas.microsoft.com/sharepoint/v3/contenttype/forms"/>
  </ds:schemaRefs>
</ds:datastoreItem>
</file>

<file path=customXml/itemProps2.xml><?xml version="1.0" encoding="utf-8"?>
<ds:datastoreItem xmlns:ds="http://schemas.openxmlformats.org/officeDocument/2006/customXml" ds:itemID="{3546F3D9-27DD-4F07-9983-380B33535F9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776A7FD9-EB25-40DB-BD4D-0724701A0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Arm_PPT_2017_public (1)</Template>
  <TotalTime>0</TotalTime>
  <Words>2673</Words>
  <Application>Microsoft Office PowerPoint</Application>
  <PresentationFormat>Widescreen</PresentationFormat>
  <Paragraphs>491</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Courier New</vt:lpstr>
      <vt:lpstr>Roboto</vt:lpstr>
      <vt:lpstr>Wingdings</vt:lpstr>
      <vt:lpstr>ARM PPT template 2017_Confidential</vt:lpstr>
      <vt:lpstr>GPU Architecture and Mali GPU</vt:lpstr>
      <vt:lpstr>Module Syllabus</vt:lpstr>
      <vt:lpstr>GPU Architectures: Hardware Evolution</vt:lpstr>
      <vt:lpstr>OpenGL ES Pipelines:1.0/2.0</vt:lpstr>
      <vt:lpstr>GPU Hardware Generation 1</vt:lpstr>
      <vt:lpstr>GPU Hardware Generation 2</vt:lpstr>
      <vt:lpstr>GPU Hardware Generation 3</vt:lpstr>
      <vt:lpstr>GPU Hardware Generation 4</vt:lpstr>
      <vt:lpstr>GPU Hardware Generation 5 </vt:lpstr>
      <vt:lpstr>Why Go Unified?</vt:lpstr>
      <vt:lpstr>Tessellation Shaders? </vt:lpstr>
      <vt:lpstr>Geometry Processor</vt:lpstr>
      <vt:lpstr>GPU Architecture Design Principles: Overview</vt:lpstr>
      <vt:lpstr>GPU Design Principles</vt:lpstr>
      <vt:lpstr>CPU-style Processing Core</vt:lpstr>
      <vt:lpstr>Remove Excess Logic</vt:lpstr>
      <vt:lpstr>Lengthen the Pipe</vt:lpstr>
      <vt:lpstr>Scale via Multiple Instances</vt:lpstr>
      <vt:lpstr>Summary</vt:lpstr>
      <vt:lpstr>GPU Memory Systems</vt:lpstr>
      <vt:lpstr>GPU Rendering Approaches</vt:lpstr>
      <vt:lpstr>Competing Architectures: Immediate</vt:lpstr>
      <vt:lpstr>Competing Architectures: Deferred</vt:lpstr>
      <vt:lpstr>Mali Architecture: Hybrid Renderer</vt:lpstr>
      <vt:lpstr>Mali Architecture: Mali Rendering Pipeline</vt:lpstr>
      <vt:lpstr>Mali Rendering Memory Traffic</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GPU Architecture and Mali GPU</dc:title>
  <dc:subject/>
  <dc:creator/>
  <cp:keywords/>
  <dc:description/>
  <cp:lastModifiedBy/>
  <cp:revision>8</cp:revision>
  <dcterms:created xsi:type="dcterms:W3CDTF">2017-09-28T16:46:04Z</dcterms:created>
  <dcterms:modified xsi:type="dcterms:W3CDTF">2020-10-14T12:00:16Z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vti_description">
    <vt:lpwstr/>
  </property>
  <property fmtid="{D5CDD505-2E9C-101B-9397-08002B2CF9AE}" pid="6" name="WorkflowChangePath">
    <vt:lpwstr>1069b4ef-e6f3-4ad7-8c8e-772136578697,10;</vt:lpwstr>
  </property>
  <property fmtid="{D5CDD505-2E9C-101B-9397-08002B2CF9AE}" pid="7" name="Confidentiality">
    <vt:lpwstr>1;#Confidential|28d1025d-1415-4984-b35e-5b79e7d32b5c</vt:lpwstr>
  </property>
  <property fmtid="{D5CDD505-2E9C-101B-9397-08002B2CF9AE}" pid="8" name="ContentTypeId">
    <vt:lpwstr>0x0101001AB4C7B3E1FC394489A73CF7D7E3C9BF</vt:lpwstr>
  </property>
  <property fmtid="{D5CDD505-2E9C-101B-9397-08002B2CF9AE}" pid="9" name="Calendar Year">
    <vt:lpwstr>7;#2017|58467e81-5d99-44a5-abb5-12a016b65e9e</vt:lpwstr>
  </property>
  <property fmtid="{D5CDD505-2E9C-101B-9397-08002B2CF9AE}" pid="10" name="TaxCatchAll">
    <vt:lpwstr/>
  </property>
  <property fmtid="{D5CDD505-2E9C-101B-9397-08002B2CF9AE}" pid="11" name="TaxKeywordTaxHTField">
    <vt:lpwstr/>
  </property>
  <property fmtid="{D5CDD505-2E9C-101B-9397-08002B2CF9AE}" pid="12" name="ItemRetentionFormula">
    <vt:lpwstr/>
  </property>
  <property fmtid="{D5CDD505-2E9C-101B-9397-08002B2CF9AE}" pid="13" name="_dlc_LastRun">
    <vt:lpwstr>08/15/2015 23:02:11</vt:lpwstr>
  </property>
  <property fmtid="{D5CDD505-2E9C-101B-9397-08002B2CF9AE}" pid="14" name="_dlc_DocIdItemGuid">
    <vt:lpwstr>4ff7fb8e-c1c6-4ffa-a6e2-9443f43164b5</vt:lpwstr>
  </property>
  <property fmtid="{D5CDD505-2E9C-101B-9397-08002B2CF9AE}" pid="15" name="_dlc_ItemStageId">
    <vt:lpwstr>1</vt:lpwstr>
  </property>
  <property fmtid="{D5CDD505-2E9C-101B-9397-08002B2CF9AE}" pid="16" name="j60c3ced31bb40378c6254d49035d966">
    <vt:lpwstr>2015|ee47c3e7-6a69-4f36-9adf-1007c8d399a4</vt:lpwstr>
  </property>
</Properties>
</file>