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4"/>
  </p:notesMasterIdLst>
  <p:handoutMasterIdLst>
    <p:handoutMasterId r:id="rId35"/>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72"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75" d="100"/>
          <a:sy n="75" d="100"/>
        </p:scale>
        <p:origin x="194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10/27/2021</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10/27/2021</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89735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Another function we can make use of is the bind buffer command:</a:t>
            </a:r>
          </a:p>
          <a:p>
            <a:endParaRPr lang="en-GB" dirty="0"/>
          </a:p>
          <a:p>
            <a:r>
              <a:rPr lang="en-GB" dirty="0"/>
              <a:t>	“</a:t>
            </a:r>
            <a:r>
              <a:rPr lang="en-GB" dirty="0" err="1"/>
              <a:t>glBindBuffer</a:t>
            </a:r>
            <a:r>
              <a:rPr lang="en-GB" dirty="0"/>
              <a:t>(…);”</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function selects a buffer as the active vertex buffer object.</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takes two parameters: a predefined </a:t>
            </a:r>
            <a:r>
              <a:rPr lang="en-GB" dirty="0" err="1"/>
              <a:t>enum</a:t>
            </a:r>
            <a:r>
              <a:rPr lang="en-GB" dirty="0"/>
              <a:t> target, and one of the buffers from our buffer array. The two possible </a:t>
            </a:r>
            <a:r>
              <a:rPr lang="en-GB" dirty="0" err="1"/>
              <a:t>enum</a:t>
            </a:r>
            <a:r>
              <a:rPr lang="en-GB" dirty="0"/>
              <a:t> targets are: GL_ARRAY_BUFFER and GL_ELEMENT_ARRAY_BUFFER. These are used for vertices and indices, respectively.</a:t>
            </a:r>
            <a:r>
              <a:rPr lang="en-GB" baseline="0" dirty="0"/>
              <a:t> If we do not call the bind buffer function, then OpenGL ES assumes we do not wish to use VBOs and will instead upload the data each frame. </a:t>
            </a:r>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291144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buffer data function uploads data to the active vertex buffer object we just selected.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It takes four parameters:  one of the predefined </a:t>
            </a:r>
            <a:r>
              <a:rPr lang="en-GB" dirty="0" err="1"/>
              <a:t>enum</a:t>
            </a:r>
            <a:r>
              <a:rPr lang="en-GB" dirty="0"/>
              <a:t> targets, the size of the vertex buffer, the data we wish to store in the buffer, and finally another </a:t>
            </a:r>
            <a:r>
              <a:rPr lang="en-GB" dirty="0" err="1"/>
              <a:t>enum</a:t>
            </a:r>
            <a:r>
              <a:rPr lang="en-GB" dirty="0"/>
              <a:t> telling OpenGL ES how we intend to use the buffer. There are three options for the</a:t>
            </a:r>
            <a:r>
              <a:rPr lang="en-GB" baseline="0" dirty="0"/>
              <a:t> 4 (</a:t>
            </a:r>
            <a:r>
              <a:rPr lang="en-GB" baseline="0" dirty="0" err="1"/>
              <a:t>enum</a:t>
            </a:r>
            <a:r>
              <a:rPr lang="en-GB" baseline="0" dirty="0"/>
              <a:t>) parameter. These are: GL_STATIC_DRAW, GL_DYNAMIC_DRAW, AND GL_STREAM_DRAW.</a:t>
            </a:r>
            <a:endParaRPr lang="en-GB" dirty="0"/>
          </a:p>
          <a:p>
            <a:endParaRPr lang="en-GB" dirty="0"/>
          </a:p>
          <a:p>
            <a:r>
              <a:rPr lang="en-GB" dirty="0"/>
              <a:t>GL_STATIC_DRAW</a:t>
            </a:r>
            <a:r>
              <a:rPr lang="en-GB" baseline="0" dirty="0"/>
              <a:t>:  only modify the data once and it will be used multiple times</a:t>
            </a:r>
          </a:p>
          <a:p>
            <a:r>
              <a:rPr lang="en-GB" baseline="0" dirty="0"/>
              <a:t>GL_DYNAMIC_DRAW: modify the buffer numerous times and then use it to draw numerous times</a:t>
            </a:r>
          </a:p>
          <a:p>
            <a:r>
              <a:rPr lang="en-GB" baseline="0" dirty="0"/>
              <a:t>GL_STREAM_DRAW: only modify it once but it is only used a few times as well</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96041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350833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1181304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method we can implement in order to reduce the use of bandwidth is compressed textures.</a:t>
            </a:r>
          </a:p>
          <a:p>
            <a:endParaRPr lang="en-GB" dirty="0"/>
          </a:p>
          <a:p>
            <a:r>
              <a:rPr lang="en-GB" dirty="0"/>
              <a:t>In a similar use to that of a ZIP file, we can provide OpenGL ES with compressed textures that have a much smaller file size than the uncompressed version, therefore saving bandwidth.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 commonly used format for texture compression is the Ericsson Texture Compression</a:t>
            </a:r>
            <a:r>
              <a:rPr lang="en-GB" baseline="0" dirty="0"/>
              <a:t> (ETC) format. A newer and increasingly popular format is the Adaptive Scalable Texture Compression (ASTC) format, which provides better results than ETC, in terms of compression, but it is not widely supported yet..</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269742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 must compress our textures using the Mali Texture</a:t>
            </a:r>
            <a:r>
              <a:rPr lang="en-GB" baseline="0" dirty="0"/>
              <a:t> Compression Tool. </a:t>
            </a:r>
            <a:r>
              <a:rPr lang="en-GB" dirty="0"/>
              <a:t>Unfortunately, much software doesn't support opening .raw files, as this format doesn't include the width and height of the image. So we suggest that you convert your images to a more common format, such as bmp, </a:t>
            </a:r>
            <a:r>
              <a:rPr lang="en-GB" dirty="0" err="1"/>
              <a:t>png</a:t>
            </a:r>
            <a:r>
              <a:rPr lang="en-GB" dirty="0"/>
              <a:t> or jpeg. </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180261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a:p>
        </p:txBody>
      </p:sp>
    </p:spTree>
    <p:extLst>
      <p:ext uri="{BB962C8B-B14F-4D97-AF65-F5344CB8AC3E}">
        <p14:creationId xmlns:p14="http://schemas.microsoft.com/office/powerpoint/2010/main" val="346751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Adaptive Scalable Texture Compression (ASTC) format </a:t>
            </a:r>
            <a:r>
              <a:rPr lang="en-GB" baseline="0" dirty="0"/>
              <a:t>is a block-based texture compression algorithm. It is also a Lossy compression algorithm which means that the process is irreversible and any data lost in the process cannot be retrieved.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ASTC supports the compression of both 2D and 3D textures.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will not delve in to this too much as we are primarily focusing on ETC, but it is important to know there are other methods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Picture source: https://en.wikipedia.org/wiki/Lossy_compression#/media/File:Ruby-LowCompression-Tiny.jpg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309203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block-based compression, the image is split up into blocks</a:t>
            </a:r>
            <a:r>
              <a:rPr lang="en-GB" baseline="0" dirty="0"/>
              <a:t> so that the decoder can figure out which </a:t>
            </a:r>
            <a:r>
              <a:rPr lang="en-GB" baseline="0" dirty="0" err="1"/>
              <a:t>texels</a:t>
            </a:r>
            <a:r>
              <a:rPr lang="en-GB" baseline="0" dirty="0"/>
              <a:t> are in which block, and where they can be found in memory.</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378645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47179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dirty="0"/>
          </a:p>
        </p:txBody>
      </p:sp>
    </p:spTree>
    <p:extLst>
      <p:ext uri="{BB962C8B-B14F-4D97-AF65-F5344CB8AC3E}">
        <p14:creationId xmlns:p14="http://schemas.microsoft.com/office/powerpoint/2010/main" val="4228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graphical asset is anything that we are able to include in our creation/project, and are sometimes referred to as digital assets, Such assets  could be e.g. an image, a model, an animation, etc.</a:t>
            </a:r>
            <a:r>
              <a:rPr lang="en-GB" baseline="0" dirty="0"/>
              <a:t> and are c</a:t>
            </a:r>
            <a:r>
              <a:rPr lang="en-GB" dirty="0"/>
              <a:t>ommonly used to eliminate the lengthy process of manually creating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828988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Loading assets can sometimes be an awkward process;</a:t>
            </a:r>
            <a:r>
              <a:rPr lang="en-GB" baseline="0" dirty="0"/>
              <a:t> however, there are a number of libraries created for the purpose of OpenGL ES asset loading.</a:t>
            </a:r>
          </a:p>
          <a:p>
            <a:endParaRPr lang="en-GB" baseline="0" dirty="0"/>
          </a:p>
          <a:p>
            <a:r>
              <a:rPr lang="en-GB" baseline="0" dirty="0"/>
              <a:t>We will take a look at the Open Asset Importer Library, which we will use in the lab to load assets. </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3476852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Open Asset Importer Library is an open source library that provides support and functionality for loading 3D model formats. It enables us to load assets into a format that OpenGL ES is able to access, thus</a:t>
            </a:r>
            <a:r>
              <a:rPr lang="en-GB" baseline="0" dirty="0"/>
              <a:t> enabling us to </a:t>
            </a:r>
            <a:r>
              <a:rPr lang="en-GB" dirty="0"/>
              <a:t>include them in our scenes without manually creating them.</a:t>
            </a:r>
            <a:r>
              <a:rPr lang="en-GB" baseline="0" dirty="0"/>
              <a:t> The library is w</a:t>
            </a:r>
            <a:r>
              <a:rPr lang="en-GB" dirty="0"/>
              <a:t>ritten in C++ and can be incorporated into our native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a:p>
        </p:txBody>
      </p:sp>
    </p:spTree>
    <p:extLst>
      <p:ext uri="{BB962C8B-B14F-4D97-AF65-F5344CB8AC3E}">
        <p14:creationId xmlns:p14="http://schemas.microsoft.com/office/powerpoint/2010/main" val="154590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23</a:t>
            </a:fld>
            <a:endParaRPr lang="en-GB"/>
          </a:p>
        </p:txBody>
      </p:sp>
    </p:spTree>
    <p:extLst>
      <p:ext uri="{BB962C8B-B14F-4D97-AF65-F5344CB8AC3E}">
        <p14:creationId xmlns:p14="http://schemas.microsoft.com/office/powerpoint/2010/main" val="259041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Android Application Package (APK) is a file format that is used to deploy applications to Android systems.</a:t>
            </a:r>
          </a:p>
          <a:p>
            <a:endParaRPr lang="en-GB" dirty="0"/>
          </a:p>
          <a:p>
            <a:r>
              <a:rPr lang="en-GB" dirty="0"/>
              <a:t>In order to create an APK file, an Android program is compiled and its parts are packaged into a file.</a:t>
            </a:r>
          </a:p>
          <a:p>
            <a:endParaRPr lang="en-GB" dirty="0"/>
          </a:p>
          <a:p>
            <a:r>
              <a:rPr lang="en-GB" dirty="0"/>
              <a:t>We can install these</a:t>
            </a:r>
            <a:r>
              <a:rPr lang="en-GB" baseline="0" dirty="0"/>
              <a:t> APKs onto Android devices either by copying the file across to the device, or using an IDE such as Eclipse (with ADT – Android Development Tools plugin) we can run the APK on the device.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24</a:t>
            </a:fld>
            <a:endParaRPr lang="en-GB"/>
          </a:p>
        </p:txBody>
      </p:sp>
    </p:spTree>
    <p:extLst>
      <p:ext uri="{BB962C8B-B14F-4D97-AF65-F5344CB8AC3E}">
        <p14:creationId xmlns:p14="http://schemas.microsoft.com/office/powerpoint/2010/main" val="796452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Often we will want to load assets from a file into our application; these assets could be in the form of textures for some of your models or even the models themselves if you have been using modelling software to generate content.</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25</a:t>
            </a:fld>
            <a:endParaRPr lang="en-GB"/>
          </a:p>
        </p:txBody>
      </p:sp>
    </p:spTree>
    <p:extLst>
      <p:ext uri="{BB962C8B-B14F-4D97-AF65-F5344CB8AC3E}">
        <p14:creationId xmlns:p14="http://schemas.microsoft.com/office/powerpoint/2010/main" val="80536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a:p>
        </p:txBody>
      </p:sp>
    </p:spTree>
    <p:extLst>
      <p:ext uri="{BB962C8B-B14F-4D97-AF65-F5344CB8AC3E}">
        <p14:creationId xmlns:p14="http://schemas.microsoft.com/office/powerpoint/2010/main" val="274508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27</a:t>
            </a:fld>
            <a:endParaRPr lang="en-GB"/>
          </a:p>
        </p:txBody>
      </p:sp>
    </p:spTree>
    <p:extLst>
      <p:ext uri="{BB962C8B-B14F-4D97-AF65-F5344CB8AC3E}">
        <p14:creationId xmlns:p14="http://schemas.microsoft.com/office/powerpoint/2010/main" val="895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28</a:t>
            </a:fld>
            <a:endParaRPr lang="en-GB"/>
          </a:p>
        </p:txBody>
      </p:sp>
    </p:spTree>
    <p:extLst>
      <p:ext uri="{BB962C8B-B14F-4D97-AF65-F5344CB8AC3E}">
        <p14:creationId xmlns:p14="http://schemas.microsoft.com/office/powerpoint/2010/main" val="221462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29</a:t>
            </a:fld>
            <a:endParaRPr lang="en-US" altLang="en-US" dirty="0"/>
          </a:p>
        </p:txBody>
      </p:sp>
    </p:spTree>
    <p:extLst>
      <p:ext uri="{BB962C8B-B14F-4D97-AF65-F5344CB8AC3E}">
        <p14:creationId xmlns:p14="http://schemas.microsoft.com/office/powerpoint/2010/main" val="6362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mobile devices are becoming more popular, and applications</a:t>
            </a:r>
            <a:r>
              <a:rPr lang="en-GB" baseline="0" dirty="0"/>
              <a:t> are consumed by more people, developers have to find a balance between complex-dynamic graphics and application performance.</a:t>
            </a:r>
          </a:p>
          <a:p>
            <a:endParaRPr lang="en-GB" baseline="0" dirty="0"/>
          </a:p>
          <a:p>
            <a:r>
              <a:rPr lang="en-GB" baseline="0" dirty="0"/>
              <a:t>There is an ever-present trade-off between performance and detail. If we want a scene to look realistic, it generally requires a large number of vertices and calculations. This diminishes the performance of the graphics/application. However, if we simply focus on keeping the performance at an optimal level, this may diminish the visual appeal of the graphics.</a:t>
            </a:r>
          </a:p>
          <a:p>
            <a:endParaRPr lang="en-GB" baseline="0" dirty="0"/>
          </a:p>
          <a:p>
            <a:r>
              <a:rPr lang="en-GB" baseline="0" dirty="0"/>
              <a:t>A balance of the two is good, and there are some methods we can use in order to achieve the best balance.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7328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10104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Bump mapping is a method commonly used in the rendering</a:t>
            </a:r>
            <a:r>
              <a:rPr lang="en-GB" baseline="0" dirty="0"/>
              <a:t> of graphics. It is used to simulate the  bumps and divots on an object’s surface, without actually altering the model itself. Instead, it uses lighting and surface </a:t>
            </a:r>
            <a:r>
              <a:rPr lang="en-GB" baseline="0" dirty="0" err="1"/>
              <a:t>normals</a:t>
            </a:r>
            <a:r>
              <a:rPr lang="en-GB" baseline="0" dirty="0"/>
              <a:t> to create the illusion of displacements on the model. </a:t>
            </a:r>
          </a:p>
          <a:p>
            <a:endParaRPr lang="en-GB" baseline="0" dirty="0"/>
          </a:p>
          <a:p>
            <a:r>
              <a:rPr lang="en-GB" baseline="0" dirty="0"/>
              <a:t>As we can see in the image here, the model on the left is a perfect sphere, whereas the model on the right has bumps. These bumps are created by the lighting interacting with created surface </a:t>
            </a:r>
            <a:r>
              <a:rPr lang="en-GB" baseline="0" dirty="0" err="1"/>
              <a:t>normals</a:t>
            </a:r>
            <a:r>
              <a:rPr lang="en-GB" baseline="0" dirty="0"/>
              <a:t>.</a:t>
            </a:r>
          </a:p>
          <a:p>
            <a:endParaRPr lang="en-GB" baseline="0" dirty="0"/>
          </a:p>
          <a:p>
            <a:r>
              <a:rPr lang="en-GB" baseline="0" dirty="0"/>
              <a:t>Picture source: https://en.wikipedia.org/wiki/Bump_mapping#/media/File:Bump_map_vs_isosurface2.png</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8509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Normal mapping is an implementation of bump mapping.</a:t>
            </a:r>
            <a:r>
              <a:rPr lang="en-GB" baseline="0" dirty="0"/>
              <a:t> Normal mapping</a:t>
            </a:r>
            <a:r>
              <a:rPr lang="en-GB" dirty="0"/>
              <a:t> is achieved without the use of any extra polygons. This means that not only is it more graphically complex, it is also comparably better in terms of performance.</a:t>
            </a:r>
            <a:r>
              <a:rPr lang="en-GB" baseline="0" dirty="0"/>
              <a:t> </a:t>
            </a:r>
            <a:r>
              <a:rPr lang="en-GB" dirty="0"/>
              <a:t>A complex geometry</a:t>
            </a:r>
            <a:r>
              <a:rPr lang="en-GB" baseline="0" dirty="0"/>
              <a:t> is created, which includes the direction of all the surface </a:t>
            </a:r>
            <a:r>
              <a:rPr lang="en-GB" baseline="0" dirty="0" err="1"/>
              <a:t>normals</a:t>
            </a:r>
            <a:r>
              <a:rPr lang="en-GB" baseline="0" dirty="0"/>
              <a:t>. The </a:t>
            </a:r>
            <a:r>
              <a:rPr lang="en-GB" baseline="0" dirty="0" err="1"/>
              <a:t>normals</a:t>
            </a:r>
            <a:r>
              <a:rPr lang="en-GB" baseline="0" dirty="0"/>
              <a:t> are then saved in a texture and applied to a simple geometry, making it look more realistic.</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67204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normal map is a regular texture, but instead of defining what color a pixel will be on screen, it determines what the surface normal will be for each pixel.</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red, green and blue channels in the texture tell you the X, Y and Z components of the normal direction respectively.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Picture source: https://en.wikipedia.org/wiki/Normal_mapping#/media/File:Normal_map_example_with_scene_and_result.png</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256804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t>
            </a:r>
            <a:r>
              <a:rPr lang="en-GB" baseline="0" dirty="0"/>
              <a:t>mentioned, because we focus in this course on development for mobile phones, we always have to consider the amount of bandwidth that our application/graphics consume. A method that reduces bandwidth consumption is the implementation of Vertex Buffer Objects (VBOs).</a:t>
            </a:r>
          </a:p>
          <a:p>
            <a:endParaRPr lang="en-GB" baseline="0" dirty="0"/>
          </a:p>
          <a:p>
            <a:r>
              <a:rPr lang="en-GB" dirty="0"/>
              <a:t>Without VBO</a:t>
            </a:r>
            <a:r>
              <a:rPr lang="en-GB" baseline="0" dirty="0"/>
              <a:t>s, attributes such as vertex position, color and </a:t>
            </a:r>
            <a:r>
              <a:rPr lang="en-GB" baseline="0" dirty="0" err="1"/>
              <a:t>normals</a:t>
            </a:r>
            <a:r>
              <a:rPr lang="en-GB" baseline="0" dirty="0"/>
              <a:t> are defined in main memory. They are then uploaded to the GPU in every frame so that the scene can be rendered. But by utilizing VBOs we simply upload the data once, meaning it does not need to occur in each frame. This massively cuts down on the consumption of bandwidth.</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2278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344101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5"/>
            <a:ext cx="5113338" cy="2857067"/>
          </a:xfrm>
        </p:spPr>
        <p:txBody>
          <a:bodyPr/>
          <a:lstStyle/>
          <a:p>
            <a:r>
              <a:rPr lang="en-GB" dirty="0"/>
              <a:t>Performance Optimization and Programming Techniques</a:t>
            </a:r>
            <a:endParaRPr lang="en-US" dirty="0"/>
          </a:p>
        </p:txBody>
      </p:sp>
    </p:spTree>
    <p:extLst>
      <p:ext uri="{BB962C8B-B14F-4D97-AF65-F5344CB8AC3E}">
        <p14:creationId xmlns:p14="http://schemas.microsoft.com/office/powerpoint/2010/main" val="17118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Another useful function is the bind buffer command:</a:t>
            </a:r>
          </a:p>
          <a:p>
            <a:endParaRPr lang="en-GB" dirty="0"/>
          </a:p>
          <a:p>
            <a:endParaRPr lang="en-GB" dirty="0"/>
          </a:p>
          <a:p>
            <a:r>
              <a:rPr lang="en-GB" dirty="0"/>
              <a:t> This function selects a buffer as the active vertex buffer object.</a:t>
            </a:r>
          </a:p>
          <a:p>
            <a:endParaRPr lang="en-GB" dirty="0"/>
          </a:p>
          <a:p>
            <a:r>
              <a:rPr lang="en-GB" dirty="0"/>
              <a:t>It takes two parameters:  a predefined </a:t>
            </a:r>
            <a:r>
              <a:rPr lang="en-GB" dirty="0" err="1"/>
              <a:t>enum</a:t>
            </a:r>
            <a:r>
              <a:rPr lang="en-GB" dirty="0"/>
              <a:t> target, and one of the buffers from the buffer array:</a:t>
            </a:r>
          </a:p>
          <a:p>
            <a:endParaRPr lang="en-GB" dirty="0"/>
          </a:p>
          <a:p>
            <a:r>
              <a:rPr lang="en-GB" dirty="0"/>
              <a:t>GL_ARRAY_BUFFER or GL_ELEMENT_ARRAY_BUFFER</a:t>
            </a:r>
          </a:p>
        </p:txBody>
      </p:sp>
      <p:sp>
        <p:nvSpPr>
          <p:cNvPr id="3" name="Title 2"/>
          <p:cNvSpPr>
            <a:spLocks noGrp="1"/>
          </p:cNvSpPr>
          <p:nvPr>
            <p:ph type="title"/>
          </p:nvPr>
        </p:nvSpPr>
        <p:spPr/>
        <p:txBody>
          <a:bodyPr>
            <a:normAutofit/>
          </a:bodyPr>
          <a:lstStyle/>
          <a:p>
            <a:r>
              <a:rPr lang="en-GB" dirty="0"/>
              <a:t>VBO Functions</a:t>
            </a:r>
          </a:p>
        </p:txBody>
      </p:sp>
      <p:sp>
        <p:nvSpPr>
          <p:cNvPr id="4" name="Rectangle 3"/>
          <p:cNvSpPr/>
          <p:nvPr/>
        </p:nvSpPr>
        <p:spPr>
          <a:xfrm>
            <a:off x="2895601" y="2069068"/>
            <a:ext cx="5093382" cy="369332"/>
          </a:xfrm>
          <a:prstGeom prst="rect">
            <a:avLst/>
          </a:prstGeom>
        </p:spPr>
        <p:txBody>
          <a:bodyPr wrap="none">
            <a:spAutoFit/>
          </a:bodyPr>
          <a:lstStyle/>
          <a:p>
            <a:r>
              <a:rPr lang="en-GB" dirty="0"/>
              <a:t> </a:t>
            </a:r>
            <a:r>
              <a:rPr lang="en-GB" b="1" dirty="0" err="1">
                <a:solidFill>
                  <a:srgbClr val="FF0000"/>
                </a:solidFill>
              </a:rPr>
              <a:t>glBindBuffer</a:t>
            </a:r>
            <a:r>
              <a:rPr lang="en-GB" b="1" dirty="0">
                <a:solidFill>
                  <a:srgbClr val="FF0000"/>
                </a:solidFill>
              </a:rPr>
              <a:t>(GL_ARRAY_BUFFER, </a:t>
            </a:r>
            <a:r>
              <a:rPr lang="en-GB" b="1" dirty="0" err="1">
                <a:solidFill>
                  <a:srgbClr val="FF0000"/>
                </a:solidFill>
              </a:rPr>
              <a:t>vboBufferIds</a:t>
            </a:r>
            <a:r>
              <a:rPr lang="en-GB" b="1" dirty="0">
                <a:solidFill>
                  <a:srgbClr val="FF0000"/>
                </a:solidFill>
              </a:rPr>
              <a:t>[0]);</a:t>
            </a:r>
            <a:endParaRPr lang="en-GB" dirty="0">
              <a:solidFill>
                <a:srgbClr val="FF0000"/>
              </a:solidFill>
            </a:endParaRPr>
          </a:p>
        </p:txBody>
      </p:sp>
    </p:spTree>
    <p:extLst>
      <p:ext uri="{BB962C8B-B14F-4D97-AF65-F5344CB8AC3E}">
        <p14:creationId xmlns:p14="http://schemas.microsoft.com/office/powerpoint/2010/main" val="138998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final function examined in this module is the buffer data function.</a:t>
            </a:r>
          </a:p>
          <a:p>
            <a:endParaRPr lang="en-GB" dirty="0"/>
          </a:p>
          <a:p>
            <a:endParaRPr lang="en-GB" dirty="0"/>
          </a:p>
          <a:p>
            <a:r>
              <a:rPr lang="en-GB" dirty="0"/>
              <a:t> This function uploads data to the active vertex buffer object just selected.</a:t>
            </a:r>
          </a:p>
          <a:p>
            <a:endParaRPr lang="en-GB" dirty="0"/>
          </a:p>
          <a:p>
            <a:r>
              <a:rPr lang="en-GB" dirty="0"/>
              <a:t>It takes four parameters:  one of the predefined </a:t>
            </a:r>
            <a:r>
              <a:rPr lang="en-GB" dirty="0" err="1"/>
              <a:t>enum</a:t>
            </a:r>
            <a:r>
              <a:rPr lang="en-GB" dirty="0"/>
              <a:t> targets, the size of the vertex buffer, the data to be stored in the buffer, and another </a:t>
            </a:r>
            <a:r>
              <a:rPr lang="en-GB" dirty="0" err="1"/>
              <a:t>enum</a:t>
            </a:r>
            <a:r>
              <a:rPr lang="en-GB" dirty="0"/>
              <a:t> telling OpenGL ES how the buffer will be used:</a:t>
            </a:r>
          </a:p>
          <a:p>
            <a:endParaRPr lang="en-GB" dirty="0"/>
          </a:p>
          <a:p>
            <a:r>
              <a:rPr lang="en-GB" dirty="0"/>
              <a:t>GL_STATIC_DRAW, GL_DYNAMIC_DRAW, AND GL_STREAM_DRAW</a:t>
            </a:r>
          </a:p>
          <a:p>
            <a:endParaRPr lang="en-GB" dirty="0"/>
          </a:p>
        </p:txBody>
      </p:sp>
      <p:sp>
        <p:nvSpPr>
          <p:cNvPr id="3" name="Title 2"/>
          <p:cNvSpPr>
            <a:spLocks noGrp="1"/>
          </p:cNvSpPr>
          <p:nvPr>
            <p:ph type="title"/>
          </p:nvPr>
        </p:nvSpPr>
        <p:spPr/>
        <p:txBody>
          <a:bodyPr>
            <a:normAutofit/>
          </a:bodyPr>
          <a:lstStyle/>
          <a:p>
            <a:r>
              <a:rPr lang="en-GB" dirty="0"/>
              <a:t>VBO Functions</a:t>
            </a:r>
          </a:p>
        </p:txBody>
      </p:sp>
      <p:sp>
        <p:nvSpPr>
          <p:cNvPr id="4" name="Rectangle 3"/>
          <p:cNvSpPr/>
          <p:nvPr/>
        </p:nvSpPr>
        <p:spPr>
          <a:xfrm>
            <a:off x="1066800" y="2057400"/>
            <a:ext cx="11201400" cy="369332"/>
          </a:xfrm>
          <a:prstGeom prst="rect">
            <a:avLst/>
          </a:prstGeom>
        </p:spPr>
        <p:txBody>
          <a:bodyPr wrap="square">
            <a:spAutoFit/>
          </a:bodyPr>
          <a:lstStyle/>
          <a:p>
            <a:r>
              <a:rPr lang="en-GB" dirty="0"/>
              <a:t> </a:t>
            </a:r>
            <a:r>
              <a:rPr lang="en-GB" b="1" dirty="0">
                <a:solidFill>
                  <a:srgbClr val="FF0000"/>
                </a:solidFill>
              </a:rPr>
              <a:t>glBufferData(GL_ARRAY_BUFFER, vertexBufferSize, cubeVertices, GL_STATIC_DRAW);</a:t>
            </a:r>
            <a:endParaRPr lang="en-GB" dirty="0">
              <a:solidFill>
                <a:srgbClr val="FF0000"/>
              </a:solidFill>
            </a:endParaRPr>
          </a:p>
        </p:txBody>
      </p:sp>
    </p:spTree>
    <p:extLst>
      <p:ext uri="{BB962C8B-B14F-4D97-AF65-F5344CB8AC3E}">
        <p14:creationId xmlns:p14="http://schemas.microsoft.com/office/powerpoint/2010/main" val="108071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Mipmapping is a technique that takes an original, full-scale, high resolution image and generates several lower-res images to accompany the original image in a set. </a:t>
            </a:r>
          </a:p>
          <a:p>
            <a:endParaRPr lang="en-GB" dirty="0"/>
          </a:p>
          <a:p>
            <a:r>
              <a:rPr lang="en-GB" dirty="0"/>
              <a:t>Each image is a power of two smaller than its predecessor.</a:t>
            </a:r>
          </a:p>
          <a:p>
            <a:endParaRPr lang="en-GB" dirty="0"/>
          </a:p>
          <a:p>
            <a:r>
              <a:rPr lang="en-GB" dirty="0"/>
              <a:t>For example, one image, but different resolutions: a 512 x 512 pixel version, a 256 x 256 pixel version, a 128 x 128 pixel version, etc.</a:t>
            </a:r>
          </a:p>
          <a:p>
            <a:endParaRPr lang="en-GB" dirty="0"/>
          </a:p>
          <a:p>
            <a:r>
              <a:rPr lang="en-GB" dirty="0"/>
              <a:t>How is this useful in graphics development?</a:t>
            </a:r>
          </a:p>
        </p:txBody>
      </p:sp>
      <p:sp>
        <p:nvSpPr>
          <p:cNvPr id="3" name="Title 2"/>
          <p:cNvSpPr>
            <a:spLocks noGrp="1"/>
          </p:cNvSpPr>
          <p:nvPr>
            <p:ph type="title"/>
          </p:nvPr>
        </p:nvSpPr>
        <p:spPr/>
        <p:txBody>
          <a:bodyPr>
            <a:normAutofit/>
          </a:bodyPr>
          <a:lstStyle/>
          <a:p>
            <a:r>
              <a:rPr lang="en-GB" dirty="0"/>
              <a:t>Mipmapping</a:t>
            </a:r>
          </a:p>
        </p:txBody>
      </p:sp>
    </p:spTree>
    <p:extLst>
      <p:ext uri="{BB962C8B-B14F-4D97-AF65-F5344CB8AC3E}">
        <p14:creationId xmlns:p14="http://schemas.microsoft.com/office/powerpoint/2010/main" val="364109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If a texture was, say, 512 x 512 pixels, the developer may wish to use it on a particular object that might not be the same pixels size.</a:t>
            </a:r>
          </a:p>
          <a:p>
            <a:endParaRPr lang="en-GB" dirty="0"/>
          </a:p>
          <a:p>
            <a:r>
              <a:rPr lang="en-GB" dirty="0"/>
              <a:t>OpenGL ES would try to fit a 512 x 512 pixel texture to a smaller shape, which is not very efficient.</a:t>
            </a:r>
          </a:p>
          <a:p>
            <a:endParaRPr lang="en-GB" dirty="0"/>
          </a:p>
          <a:p>
            <a:r>
              <a:rPr lang="en-GB" dirty="0"/>
              <a:t>But if the same texture was available in many different sizes, scaling down by a power of two each time, then the developer could apply the texture that is the most suitable size for that object.</a:t>
            </a:r>
          </a:p>
        </p:txBody>
      </p:sp>
      <p:sp>
        <p:nvSpPr>
          <p:cNvPr id="3" name="Title 2"/>
          <p:cNvSpPr>
            <a:spLocks noGrp="1"/>
          </p:cNvSpPr>
          <p:nvPr>
            <p:ph type="title"/>
          </p:nvPr>
        </p:nvSpPr>
        <p:spPr/>
        <p:txBody>
          <a:bodyPr>
            <a:normAutofit/>
          </a:bodyPr>
          <a:lstStyle/>
          <a:p>
            <a:r>
              <a:rPr lang="en-GB" dirty="0"/>
              <a:t>Mipmapping</a:t>
            </a:r>
          </a:p>
        </p:txBody>
      </p:sp>
    </p:spTree>
    <p:extLst>
      <p:ext uri="{BB962C8B-B14F-4D97-AF65-F5344CB8AC3E}">
        <p14:creationId xmlns:p14="http://schemas.microsoft.com/office/powerpoint/2010/main" val="115355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2065200"/>
          </a:xfrm>
        </p:spPr>
        <p:txBody>
          <a:bodyPr/>
          <a:lstStyle/>
          <a:p>
            <a:r>
              <a:rPr lang="en-GB" dirty="0"/>
              <a:t>It is possible to provide OpenGL ES with compressed textures that have a much smaller file size than uncompressed version, therefore saving bandwidth.</a:t>
            </a:r>
          </a:p>
          <a:p>
            <a:endParaRPr lang="en-GB" dirty="0"/>
          </a:p>
          <a:p>
            <a:r>
              <a:rPr lang="en-GB" dirty="0"/>
              <a:t>An example is the Ericsson Texture Compression (ETC) format:</a:t>
            </a:r>
          </a:p>
          <a:p>
            <a:pPr lvl="1"/>
            <a:r>
              <a:rPr lang="en-GB" dirty="0"/>
              <a:t>Works on most GPUs</a:t>
            </a:r>
          </a:p>
          <a:p>
            <a:pPr lvl="1"/>
            <a:endParaRPr lang="en-GB" dirty="0"/>
          </a:p>
        </p:txBody>
      </p:sp>
      <p:sp>
        <p:nvSpPr>
          <p:cNvPr id="3" name="Title 2"/>
          <p:cNvSpPr>
            <a:spLocks noGrp="1"/>
          </p:cNvSpPr>
          <p:nvPr>
            <p:ph type="title"/>
          </p:nvPr>
        </p:nvSpPr>
        <p:spPr/>
        <p:txBody>
          <a:bodyPr>
            <a:normAutofit/>
          </a:bodyPr>
          <a:lstStyle/>
          <a:p>
            <a:r>
              <a:rPr lang="en-GB" dirty="0"/>
              <a:t>Compressed Textures</a:t>
            </a:r>
          </a:p>
        </p:txBody>
      </p:sp>
      <p:sp>
        <p:nvSpPr>
          <p:cNvPr id="4" name="Content Placeholder 1"/>
          <p:cNvSpPr txBox="1">
            <a:spLocks/>
          </p:cNvSpPr>
          <p:nvPr/>
        </p:nvSpPr>
        <p:spPr>
          <a:xfrm>
            <a:off x="484403" y="3802200"/>
            <a:ext cx="11154300" cy="2065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GB" dirty="0">
                <a:solidFill>
                  <a:schemeClr val="tx2"/>
                </a:solidFill>
                <a:latin typeface="+mn-lt"/>
                <a:ea typeface="ＭＳ Ｐゴシック" charset="0"/>
              </a:rPr>
              <a:t>Industry is moving towards use of ASTC as a the main format:</a:t>
            </a:r>
          </a:p>
          <a:p>
            <a:pPr lvl="1"/>
            <a:r>
              <a:rPr lang="en-GB" sz="2400" dirty="0">
                <a:solidFill>
                  <a:schemeClr val="tx2"/>
                </a:solidFill>
                <a:latin typeface="+mn-lt"/>
                <a:ea typeface="ＭＳ Ｐゴシック" charset="0"/>
              </a:rPr>
              <a:t>Greater compression results than ETC</a:t>
            </a:r>
          </a:p>
        </p:txBody>
      </p:sp>
    </p:spTree>
    <p:extLst>
      <p:ext uri="{BB962C8B-B14F-4D97-AF65-F5344CB8AC3E}">
        <p14:creationId xmlns:p14="http://schemas.microsoft.com/office/powerpoint/2010/main" val="192818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846000"/>
          </a:xfrm>
        </p:spPr>
        <p:txBody>
          <a:bodyPr/>
          <a:lstStyle/>
          <a:p>
            <a:r>
              <a:rPr lang="en-GB" dirty="0"/>
              <a:t>First, compress the texture:</a:t>
            </a:r>
          </a:p>
          <a:p>
            <a:pPr lvl="1"/>
            <a:r>
              <a:rPr lang="en-GB" sz="2400" dirty="0"/>
              <a:t>This can be done using the Mali Texture Compression Tool.</a:t>
            </a:r>
          </a:p>
        </p:txBody>
      </p:sp>
      <p:sp>
        <p:nvSpPr>
          <p:cNvPr id="3" name="Title 2"/>
          <p:cNvSpPr>
            <a:spLocks noGrp="1"/>
          </p:cNvSpPr>
          <p:nvPr>
            <p:ph type="title"/>
          </p:nvPr>
        </p:nvSpPr>
        <p:spPr/>
        <p:txBody>
          <a:bodyPr>
            <a:normAutofit/>
          </a:bodyPr>
          <a:lstStyle/>
          <a:p>
            <a:r>
              <a:rPr lang="en-GB" dirty="0"/>
              <a:t>Generating ETC Compressed Textures</a:t>
            </a:r>
          </a:p>
        </p:txBody>
      </p:sp>
      <p:sp>
        <p:nvSpPr>
          <p:cNvPr id="4" name="Content Placeholder 1"/>
          <p:cNvSpPr txBox="1">
            <a:spLocks/>
          </p:cNvSpPr>
          <p:nvPr/>
        </p:nvSpPr>
        <p:spPr>
          <a:xfrm>
            <a:off x="487988" y="2583000"/>
            <a:ext cx="11154300"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GB" dirty="0">
                <a:solidFill>
                  <a:schemeClr val="tx2"/>
                </a:solidFill>
                <a:latin typeface="+mn-lt"/>
                <a:ea typeface="ＭＳ Ｐゴシック" charset="0"/>
              </a:rPr>
              <a:t>Open the tool and click “compress selected images”:</a:t>
            </a:r>
          </a:p>
          <a:p>
            <a:pPr lvl="1"/>
            <a:r>
              <a:rPr lang="en-GB" sz="2400" dirty="0">
                <a:solidFill>
                  <a:schemeClr val="tx2"/>
                </a:solidFill>
                <a:latin typeface="+mn-lt"/>
                <a:ea typeface="ＭＳ Ｐゴシック" charset="0"/>
              </a:rPr>
              <a:t>A dialog box shoulder appear: change the tab to “ETC1/ETC2”.</a:t>
            </a:r>
          </a:p>
          <a:p>
            <a:pPr lvl="1"/>
            <a:endParaRPr lang="en-GB" dirty="0"/>
          </a:p>
          <a:p>
            <a:pPr lvl="1"/>
            <a:endParaRPr lang="en-GB" dirty="0"/>
          </a:p>
        </p:txBody>
      </p:sp>
      <p:sp>
        <p:nvSpPr>
          <p:cNvPr id="5" name="Content Placeholder 1"/>
          <p:cNvSpPr txBox="1">
            <a:spLocks/>
          </p:cNvSpPr>
          <p:nvPr/>
        </p:nvSpPr>
        <p:spPr>
          <a:xfrm>
            <a:off x="504300" y="3726000"/>
            <a:ext cx="11154300"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GB" dirty="0">
                <a:solidFill>
                  <a:schemeClr val="tx2"/>
                </a:solidFill>
                <a:latin typeface="+mn-lt"/>
                <a:ea typeface="ＭＳ Ｐゴシック" charset="0"/>
              </a:rPr>
              <a:t>Make sure the PKM, slow, ETC1 and perceptual options are selected, then press ok.</a:t>
            </a:r>
          </a:p>
          <a:p>
            <a:endParaRPr lang="en-GB" dirty="0">
              <a:solidFill>
                <a:schemeClr val="tx2"/>
              </a:solidFill>
              <a:latin typeface="+mn-lt"/>
              <a:ea typeface="ＭＳ Ｐゴシック" charset="0"/>
            </a:endParaRPr>
          </a:p>
          <a:p>
            <a:r>
              <a:rPr lang="en-GB" dirty="0">
                <a:solidFill>
                  <a:schemeClr val="tx2"/>
                </a:solidFill>
                <a:latin typeface="+mn-lt"/>
                <a:ea typeface="ＭＳ Ｐゴシック" charset="0"/>
              </a:rPr>
              <a:t>The tool should produce a .pkm file for each of the textures selected. </a:t>
            </a:r>
          </a:p>
          <a:p>
            <a:pPr lvl="1"/>
            <a:r>
              <a:rPr lang="en-GB" sz="2400" dirty="0">
                <a:solidFill>
                  <a:schemeClr val="tx2"/>
                </a:solidFill>
                <a:latin typeface="+mn-lt"/>
                <a:ea typeface="ＭＳ Ｐゴシック" charset="0"/>
              </a:rPr>
              <a:t>These are the compressed textures required.</a:t>
            </a:r>
          </a:p>
        </p:txBody>
      </p:sp>
    </p:spTree>
    <p:extLst>
      <p:ext uri="{BB962C8B-B14F-4D97-AF65-F5344CB8AC3E}">
        <p14:creationId xmlns:p14="http://schemas.microsoft.com/office/powerpoint/2010/main" val="196741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ETC File Format</a:t>
            </a:r>
          </a:p>
        </p:txBody>
      </p:sp>
      <p:grpSp>
        <p:nvGrpSpPr>
          <p:cNvPr id="39" name="Group 38"/>
          <p:cNvGrpSpPr/>
          <p:nvPr/>
        </p:nvGrpSpPr>
        <p:grpSpPr>
          <a:xfrm>
            <a:off x="609601" y="3200400"/>
            <a:ext cx="10959073" cy="609600"/>
            <a:chOff x="226219" y="3352800"/>
            <a:chExt cx="10959073" cy="609600"/>
          </a:xfrm>
        </p:grpSpPr>
        <p:sp>
          <p:nvSpPr>
            <p:cNvPr id="4" name="Rectangle 3"/>
            <p:cNvSpPr/>
            <p:nvPr/>
          </p:nvSpPr>
          <p:spPr>
            <a:xfrm>
              <a:off x="226219" y="3352800"/>
              <a:ext cx="685800" cy="609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0</a:t>
              </a:r>
            </a:p>
          </p:txBody>
        </p:sp>
        <p:sp>
          <p:nvSpPr>
            <p:cNvPr id="21" name="Rectangle 20"/>
            <p:cNvSpPr/>
            <p:nvPr/>
          </p:nvSpPr>
          <p:spPr>
            <a:xfrm>
              <a:off x="912019" y="3352800"/>
              <a:ext cx="685800" cy="6096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a:t>
              </a:r>
            </a:p>
          </p:txBody>
        </p:sp>
        <p:sp>
          <p:nvSpPr>
            <p:cNvPr id="22" name="Rectangle 21"/>
            <p:cNvSpPr/>
            <p:nvPr/>
          </p:nvSpPr>
          <p:spPr>
            <a:xfrm>
              <a:off x="1597819" y="3356386"/>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2</a:t>
              </a:r>
            </a:p>
          </p:txBody>
        </p:sp>
        <p:sp>
          <p:nvSpPr>
            <p:cNvPr id="23" name="Rectangle 22"/>
            <p:cNvSpPr/>
            <p:nvPr/>
          </p:nvSpPr>
          <p:spPr>
            <a:xfrm>
              <a:off x="2283619" y="3356386"/>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3</a:t>
              </a:r>
            </a:p>
          </p:txBody>
        </p:sp>
        <p:sp>
          <p:nvSpPr>
            <p:cNvPr id="24" name="Rectangle 23"/>
            <p:cNvSpPr/>
            <p:nvPr/>
          </p:nvSpPr>
          <p:spPr>
            <a:xfrm>
              <a:off x="2969419"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4</a:t>
              </a:r>
            </a:p>
          </p:txBody>
        </p:sp>
        <p:sp>
          <p:nvSpPr>
            <p:cNvPr id="26" name="Rectangle 25"/>
            <p:cNvSpPr/>
            <p:nvPr/>
          </p:nvSpPr>
          <p:spPr>
            <a:xfrm>
              <a:off x="3655219"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5</a:t>
              </a:r>
            </a:p>
          </p:txBody>
        </p:sp>
        <p:sp>
          <p:nvSpPr>
            <p:cNvPr id="28" name="Rectangle 27"/>
            <p:cNvSpPr/>
            <p:nvPr/>
          </p:nvSpPr>
          <p:spPr>
            <a:xfrm>
              <a:off x="4341019"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6</a:t>
              </a:r>
            </a:p>
          </p:txBody>
        </p:sp>
        <p:sp>
          <p:nvSpPr>
            <p:cNvPr id="29" name="Rectangle 28"/>
            <p:cNvSpPr/>
            <p:nvPr/>
          </p:nvSpPr>
          <p:spPr>
            <a:xfrm>
              <a:off x="5026819" y="3356386"/>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7</a:t>
              </a:r>
            </a:p>
          </p:txBody>
        </p:sp>
        <p:sp>
          <p:nvSpPr>
            <p:cNvPr id="30" name="Rectangle 29"/>
            <p:cNvSpPr/>
            <p:nvPr/>
          </p:nvSpPr>
          <p:spPr>
            <a:xfrm>
              <a:off x="5712619"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8</a:t>
              </a:r>
            </a:p>
          </p:txBody>
        </p:sp>
        <p:sp>
          <p:nvSpPr>
            <p:cNvPr id="31" name="Rectangle 30"/>
            <p:cNvSpPr/>
            <p:nvPr/>
          </p:nvSpPr>
          <p:spPr>
            <a:xfrm>
              <a:off x="6398419"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9</a:t>
              </a:r>
            </a:p>
          </p:txBody>
        </p:sp>
        <p:sp>
          <p:nvSpPr>
            <p:cNvPr id="32" name="Rectangle 31"/>
            <p:cNvSpPr/>
            <p:nvPr/>
          </p:nvSpPr>
          <p:spPr>
            <a:xfrm>
              <a:off x="7070184" y="3356386"/>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10</a:t>
              </a:r>
            </a:p>
          </p:txBody>
        </p:sp>
        <p:sp>
          <p:nvSpPr>
            <p:cNvPr id="33" name="Rectangle 32"/>
            <p:cNvSpPr/>
            <p:nvPr/>
          </p:nvSpPr>
          <p:spPr>
            <a:xfrm>
              <a:off x="7755984"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11</a:t>
              </a:r>
            </a:p>
          </p:txBody>
        </p:sp>
        <p:sp>
          <p:nvSpPr>
            <p:cNvPr id="34" name="Rectangle 33"/>
            <p:cNvSpPr/>
            <p:nvPr/>
          </p:nvSpPr>
          <p:spPr>
            <a:xfrm>
              <a:off x="8441784" y="3356386"/>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12</a:t>
              </a:r>
            </a:p>
          </p:txBody>
        </p:sp>
        <p:sp>
          <p:nvSpPr>
            <p:cNvPr id="35" name="Rectangle 34"/>
            <p:cNvSpPr/>
            <p:nvPr/>
          </p:nvSpPr>
          <p:spPr>
            <a:xfrm>
              <a:off x="9127584"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13</a:t>
              </a:r>
            </a:p>
          </p:txBody>
        </p:sp>
        <p:sp>
          <p:nvSpPr>
            <p:cNvPr id="36" name="Rectangle 35"/>
            <p:cNvSpPr/>
            <p:nvPr/>
          </p:nvSpPr>
          <p:spPr>
            <a:xfrm>
              <a:off x="9813384"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14</a:t>
              </a:r>
            </a:p>
          </p:txBody>
        </p:sp>
        <p:sp>
          <p:nvSpPr>
            <p:cNvPr id="37" name="Rectangle 36"/>
            <p:cNvSpPr/>
            <p:nvPr/>
          </p:nvSpPr>
          <p:spPr>
            <a:xfrm>
              <a:off x="10499492" y="3352800"/>
              <a:ext cx="685800" cy="6060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15</a:t>
              </a:r>
            </a:p>
          </p:txBody>
        </p:sp>
      </p:grpSp>
      <p:sp>
        <p:nvSpPr>
          <p:cNvPr id="40" name="TextBox 39"/>
          <p:cNvSpPr txBox="1"/>
          <p:nvPr/>
        </p:nvSpPr>
        <p:spPr>
          <a:xfrm>
            <a:off x="1295400" y="2057400"/>
            <a:ext cx="2895600" cy="609600"/>
          </a:xfrm>
          <a:prstGeom prst="rect">
            <a:avLst/>
          </a:prstGeom>
        </p:spPr>
        <p:txBody>
          <a:bodyPr vert="horz" wrap="none" lIns="0" tIns="0" rIns="0" bIns="0" rtlCol="0" anchor="t">
            <a:normAutofit/>
          </a:bodyPr>
          <a:lstStyle/>
          <a:p>
            <a:endParaRPr lang="en-GB" dirty="0"/>
          </a:p>
        </p:txBody>
      </p:sp>
      <p:sp>
        <p:nvSpPr>
          <p:cNvPr id="41" name="TextBox 40"/>
          <p:cNvSpPr txBox="1"/>
          <p:nvPr/>
        </p:nvSpPr>
        <p:spPr>
          <a:xfrm>
            <a:off x="1219200" y="2133600"/>
            <a:ext cx="914400" cy="914400"/>
          </a:xfrm>
          <a:prstGeom prst="rect">
            <a:avLst/>
          </a:prstGeom>
        </p:spPr>
        <p:txBody>
          <a:bodyPr vert="horz" wrap="none" lIns="0" tIns="0" rIns="0" bIns="0" rtlCol="0" anchor="t">
            <a:normAutofit/>
          </a:bodyPr>
          <a:lstStyle/>
          <a:p>
            <a:r>
              <a:rPr lang="en-GB" dirty="0"/>
              <a:t>File format name and version</a:t>
            </a:r>
          </a:p>
        </p:txBody>
      </p:sp>
      <p:cxnSp>
        <p:nvCxnSpPr>
          <p:cNvPr id="47" name="Straight Arrow Connector 46"/>
          <p:cNvCxnSpPr>
            <a:endCxn id="22" idx="0"/>
          </p:cNvCxnSpPr>
          <p:nvPr/>
        </p:nvCxnSpPr>
        <p:spPr>
          <a:xfrm flipH="1">
            <a:off x="2324100" y="2514600"/>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endCxn id="23" idx="0"/>
          </p:cNvCxnSpPr>
          <p:nvPr/>
        </p:nvCxnSpPr>
        <p:spPr>
          <a:xfrm>
            <a:off x="2667000" y="2514600"/>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4" idx="0"/>
          </p:cNvCxnSpPr>
          <p:nvPr/>
        </p:nvCxnSpPr>
        <p:spPr>
          <a:xfrm>
            <a:off x="2667000" y="2514600"/>
            <a:ext cx="10287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endCxn id="26" idx="0"/>
          </p:cNvCxnSpPr>
          <p:nvPr/>
        </p:nvCxnSpPr>
        <p:spPr>
          <a:xfrm>
            <a:off x="2667000" y="2514600"/>
            <a:ext cx="17145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21" idx="0"/>
          </p:cNvCxnSpPr>
          <p:nvPr/>
        </p:nvCxnSpPr>
        <p:spPr>
          <a:xfrm flipH="1">
            <a:off x="1638300" y="2514600"/>
            <a:ext cx="10287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 idx="0"/>
          </p:cNvCxnSpPr>
          <p:nvPr/>
        </p:nvCxnSpPr>
        <p:spPr>
          <a:xfrm flipH="1">
            <a:off x="952500" y="2514600"/>
            <a:ext cx="17145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181600" y="4648200"/>
            <a:ext cx="914400" cy="914400"/>
          </a:xfrm>
          <a:prstGeom prst="rect">
            <a:avLst/>
          </a:prstGeom>
        </p:spPr>
        <p:txBody>
          <a:bodyPr vert="horz" wrap="none" lIns="0" tIns="0" rIns="0" bIns="0" rtlCol="0" anchor="t">
            <a:normAutofit/>
          </a:bodyPr>
          <a:lstStyle/>
          <a:p>
            <a:r>
              <a:rPr lang="en-GB" dirty="0"/>
              <a:t>Blank</a:t>
            </a:r>
          </a:p>
        </p:txBody>
      </p:sp>
      <p:cxnSp>
        <p:nvCxnSpPr>
          <p:cNvPr id="60" name="Straight Arrow Connector 59"/>
          <p:cNvCxnSpPr>
            <a:endCxn id="28" idx="2"/>
          </p:cNvCxnSpPr>
          <p:nvPr/>
        </p:nvCxnSpPr>
        <p:spPr>
          <a:xfrm flipH="1" flipV="1">
            <a:off x="5067300" y="3806414"/>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29" idx="2"/>
          </p:cNvCxnSpPr>
          <p:nvPr/>
        </p:nvCxnSpPr>
        <p:spPr>
          <a:xfrm flipV="1">
            <a:off x="5410200" y="3810000"/>
            <a:ext cx="3429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096000" y="2133600"/>
            <a:ext cx="914400" cy="914400"/>
          </a:xfrm>
          <a:prstGeom prst="rect">
            <a:avLst/>
          </a:prstGeom>
        </p:spPr>
        <p:txBody>
          <a:bodyPr vert="horz" wrap="none" lIns="0" tIns="0" rIns="0" bIns="0" rtlCol="0" anchor="t">
            <a:normAutofit/>
          </a:bodyPr>
          <a:lstStyle/>
          <a:p>
            <a:r>
              <a:rPr lang="en-GB" dirty="0"/>
              <a:t>Padded width</a:t>
            </a:r>
          </a:p>
        </p:txBody>
      </p:sp>
      <p:cxnSp>
        <p:nvCxnSpPr>
          <p:cNvPr id="65" name="Straight Arrow Connector 64"/>
          <p:cNvCxnSpPr>
            <a:endCxn id="30" idx="0"/>
          </p:cNvCxnSpPr>
          <p:nvPr/>
        </p:nvCxnSpPr>
        <p:spPr>
          <a:xfrm flipH="1">
            <a:off x="6438900" y="2514600"/>
            <a:ext cx="3429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endCxn id="31" idx="0"/>
          </p:cNvCxnSpPr>
          <p:nvPr/>
        </p:nvCxnSpPr>
        <p:spPr>
          <a:xfrm>
            <a:off x="6781800" y="2514600"/>
            <a:ext cx="3429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7467600" y="4648200"/>
            <a:ext cx="914400" cy="914400"/>
          </a:xfrm>
          <a:prstGeom prst="rect">
            <a:avLst/>
          </a:prstGeom>
        </p:spPr>
        <p:txBody>
          <a:bodyPr vert="horz" wrap="none" lIns="0" tIns="0" rIns="0" bIns="0" rtlCol="0" anchor="t">
            <a:normAutofit/>
          </a:bodyPr>
          <a:lstStyle/>
          <a:p>
            <a:r>
              <a:rPr lang="en-GB" dirty="0"/>
              <a:t>Padded height</a:t>
            </a:r>
          </a:p>
        </p:txBody>
      </p:sp>
      <p:cxnSp>
        <p:nvCxnSpPr>
          <p:cNvPr id="70" name="Straight Arrow Connector 69"/>
          <p:cNvCxnSpPr>
            <a:endCxn id="32" idx="2"/>
          </p:cNvCxnSpPr>
          <p:nvPr/>
        </p:nvCxnSpPr>
        <p:spPr>
          <a:xfrm flipH="1" flipV="1">
            <a:off x="7796465" y="3810000"/>
            <a:ext cx="3429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endCxn id="33" idx="2"/>
          </p:cNvCxnSpPr>
          <p:nvPr/>
        </p:nvCxnSpPr>
        <p:spPr>
          <a:xfrm flipV="1">
            <a:off x="8139365" y="3806414"/>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9220200" y="2133600"/>
            <a:ext cx="914400" cy="914400"/>
          </a:xfrm>
          <a:prstGeom prst="rect">
            <a:avLst/>
          </a:prstGeom>
        </p:spPr>
        <p:txBody>
          <a:bodyPr vert="horz" wrap="none" lIns="0" tIns="0" rIns="0" bIns="0" rtlCol="0" anchor="t">
            <a:normAutofit/>
          </a:bodyPr>
          <a:lstStyle/>
          <a:p>
            <a:r>
              <a:rPr lang="en-GB" dirty="0"/>
              <a:t>Width</a:t>
            </a:r>
          </a:p>
        </p:txBody>
      </p:sp>
      <p:cxnSp>
        <p:nvCxnSpPr>
          <p:cNvPr id="75" name="Straight Arrow Connector 74"/>
          <p:cNvCxnSpPr>
            <a:endCxn id="34" idx="0"/>
          </p:cNvCxnSpPr>
          <p:nvPr/>
        </p:nvCxnSpPr>
        <p:spPr>
          <a:xfrm flipH="1">
            <a:off x="9168065" y="2514600"/>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35" idx="0"/>
          </p:cNvCxnSpPr>
          <p:nvPr/>
        </p:nvCxnSpPr>
        <p:spPr>
          <a:xfrm>
            <a:off x="9510965" y="2514600"/>
            <a:ext cx="3429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10591800" y="4648200"/>
            <a:ext cx="914400" cy="914400"/>
          </a:xfrm>
          <a:prstGeom prst="rect">
            <a:avLst/>
          </a:prstGeom>
        </p:spPr>
        <p:txBody>
          <a:bodyPr vert="horz" wrap="none" lIns="0" tIns="0" rIns="0" bIns="0" rtlCol="0" anchor="t">
            <a:normAutofit/>
          </a:bodyPr>
          <a:lstStyle/>
          <a:p>
            <a:r>
              <a:rPr lang="en-GB" dirty="0"/>
              <a:t>Height</a:t>
            </a:r>
          </a:p>
        </p:txBody>
      </p:sp>
      <p:cxnSp>
        <p:nvCxnSpPr>
          <p:cNvPr id="80" name="Straight Arrow Connector 79"/>
          <p:cNvCxnSpPr>
            <a:endCxn id="36" idx="2"/>
          </p:cNvCxnSpPr>
          <p:nvPr/>
        </p:nvCxnSpPr>
        <p:spPr>
          <a:xfrm flipH="1" flipV="1">
            <a:off x="10539665" y="3806414"/>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endCxn id="37" idx="2"/>
          </p:cNvCxnSpPr>
          <p:nvPr/>
        </p:nvCxnSpPr>
        <p:spPr>
          <a:xfrm flipV="1">
            <a:off x="10882873" y="3806414"/>
            <a:ext cx="342900" cy="689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42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GB" dirty="0"/>
          </a:p>
          <a:p>
            <a:r>
              <a:rPr lang="en-GB" dirty="0"/>
              <a:t>Block-based texture compression</a:t>
            </a:r>
          </a:p>
          <a:p>
            <a:endParaRPr lang="en-GB" dirty="0"/>
          </a:p>
          <a:p>
            <a:r>
              <a:rPr lang="en-GB" dirty="0"/>
              <a:t>Lossy compression is a form of compression that </a:t>
            </a:r>
          </a:p>
          <a:p>
            <a:r>
              <a:rPr lang="en-GB" dirty="0"/>
              <a:t>   is irreversible as some data is lost in the process.</a:t>
            </a:r>
          </a:p>
          <a:p>
            <a:endParaRPr lang="en-GB" dirty="0"/>
          </a:p>
          <a:p>
            <a:r>
              <a:rPr lang="en-GB" dirty="0"/>
              <a:t>2D and 3D textures</a:t>
            </a:r>
          </a:p>
          <a:p>
            <a:endParaRPr lang="en-GB" dirty="0"/>
          </a:p>
        </p:txBody>
      </p:sp>
      <p:sp>
        <p:nvSpPr>
          <p:cNvPr id="3" name="Title 2"/>
          <p:cNvSpPr>
            <a:spLocks noGrp="1"/>
          </p:cNvSpPr>
          <p:nvPr>
            <p:ph type="title"/>
          </p:nvPr>
        </p:nvSpPr>
        <p:spPr/>
        <p:txBody>
          <a:bodyPr>
            <a:normAutofit/>
          </a:bodyPr>
          <a:lstStyle/>
          <a:p>
            <a:r>
              <a:rPr lang="en-GB" dirty="0"/>
              <a:t>Adaptive Scalable Texture </a:t>
            </a:r>
            <a:r>
              <a:rPr lang="en-GB" dirty="0" err="1"/>
              <a:t>Compressin</a:t>
            </a:r>
            <a:r>
              <a:rPr lang="en-GB" dirty="0"/>
              <a:t> (ASTC) Format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3810000"/>
            <a:ext cx="3200400"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914400"/>
            <a:ext cx="3200400" cy="2133600"/>
          </a:xfrm>
          <a:prstGeom prst="rect">
            <a:avLst/>
          </a:prstGeom>
        </p:spPr>
      </p:pic>
      <p:sp>
        <p:nvSpPr>
          <p:cNvPr id="6" name="TextBox 5"/>
          <p:cNvSpPr txBox="1"/>
          <p:nvPr/>
        </p:nvSpPr>
        <p:spPr>
          <a:xfrm>
            <a:off x="9296400" y="3061699"/>
            <a:ext cx="914400" cy="914400"/>
          </a:xfrm>
          <a:prstGeom prst="rect">
            <a:avLst/>
          </a:prstGeom>
        </p:spPr>
        <p:txBody>
          <a:bodyPr vert="horz" wrap="none" lIns="0" tIns="0" rIns="0" bIns="0" rtlCol="0" anchor="t">
            <a:normAutofit/>
          </a:bodyPr>
          <a:lstStyle/>
          <a:p>
            <a:r>
              <a:rPr lang="en-GB" sz="1300" i="1" dirty="0"/>
              <a:t>Low compression</a:t>
            </a:r>
          </a:p>
        </p:txBody>
      </p:sp>
      <p:sp>
        <p:nvSpPr>
          <p:cNvPr id="7" name="TextBox 6"/>
          <p:cNvSpPr txBox="1"/>
          <p:nvPr/>
        </p:nvSpPr>
        <p:spPr>
          <a:xfrm>
            <a:off x="9296400" y="5943600"/>
            <a:ext cx="914400" cy="914400"/>
          </a:xfrm>
          <a:prstGeom prst="rect">
            <a:avLst/>
          </a:prstGeom>
        </p:spPr>
        <p:txBody>
          <a:bodyPr vert="horz" wrap="none" lIns="0" tIns="0" rIns="0" bIns="0" rtlCol="0" anchor="t">
            <a:normAutofit/>
          </a:bodyPr>
          <a:lstStyle/>
          <a:p>
            <a:r>
              <a:rPr lang="en-GB" sz="1300" i="1" dirty="0"/>
              <a:t>High compression</a:t>
            </a:r>
          </a:p>
        </p:txBody>
      </p:sp>
    </p:spTree>
    <p:extLst>
      <p:ext uri="{BB962C8B-B14F-4D97-AF65-F5344CB8AC3E}">
        <p14:creationId xmlns:p14="http://schemas.microsoft.com/office/powerpoint/2010/main" val="135565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38977" y="1239112"/>
            <a:ext cx="11154300" cy="1684200"/>
          </a:xfrm>
        </p:spPr>
        <p:txBody>
          <a:bodyPr/>
          <a:lstStyle/>
          <a:p>
            <a:r>
              <a:rPr lang="en-GB" dirty="0"/>
              <a:t>The image is split up into blocks.</a:t>
            </a:r>
          </a:p>
          <a:p>
            <a:endParaRPr lang="en-GB" dirty="0"/>
          </a:p>
          <a:p>
            <a:r>
              <a:rPr lang="en-GB" dirty="0"/>
              <a:t>The decoder can then figure out which </a:t>
            </a:r>
            <a:r>
              <a:rPr lang="en-GB" dirty="0" err="1"/>
              <a:t>texels</a:t>
            </a:r>
            <a:r>
              <a:rPr lang="en-GB" dirty="0"/>
              <a:t> are in which block:</a:t>
            </a:r>
          </a:p>
          <a:p>
            <a:pPr lvl="1"/>
            <a:r>
              <a:rPr lang="en-GB" dirty="0"/>
              <a:t>The decoder can also determine where they can be found in memory.</a:t>
            </a:r>
          </a:p>
          <a:p>
            <a:endParaRPr lang="en-GB" dirty="0"/>
          </a:p>
          <a:p>
            <a:endParaRPr lang="en-GB" dirty="0"/>
          </a:p>
          <a:p>
            <a:endParaRPr lang="en-GB" dirty="0"/>
          </a:p>
          <a:p>
            <a:endParaRPr lang="en-GB" dirty="0"/>
          </a:p>
          <a:p>
            <a:r>
              <a:rPr lang="en-GB" dirty="0"/>
              <a:t>Provides a fixed rate of bits per pixel</a:t>
            </a:r>
          </a:p>
        </p:txBody>
      </p:sp>
      <p:sp>
        <p:nvSpPr>
          <p:cNvPr id="3" name="Title 2"/>
          <p:cNvSpPr>
            <a:spLocks noGrp="1"/>
          </p:cNvSpPr>
          <p:nvPr>
            <p:ph type="title"/>
          </p:nvPr>
        </p:nvSpPr>
        <p:spPr/>
        <p:txBody>
          <a:bodyPr>
            <a:normAutofit/>
          </a:bodyPr>
          <a:lstStyle/>
          <a:p>
            <a:r>
              <a:rPr lang="en-GB" dirty="0"/>
              <a:t>Block-based Compression</a:t>
            </a:r>
          </a:p>
        </p:txBody>
      </p:sp>
      <p:sp>
        <p:nvSpPr>
          <p:cNvPr id="4" name="Content Placeholder 1"/>
          <p:cNvSpPr txBox="1">
            <a:spLocks/>
          </p:cNvSpPr>
          <p:nvPr/>
        </p:nvSpPr>
        <p:spPr>
          <a:xfrm>
            <a:off x="480504" y="3200400"/>
            <a:ext cx="11154300" cy="1143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GB" dirty="0"/>
              <a:t>Each block has two values:</a:t>
            </a:r>
          </a:p>
          <a:p>
            <a:pPr lvl="1"/>
            <a:r>
              <a:rPr lang="en-GB" dirty="0"/>
              <a:t>Texel footprint: the number of pixels/</a:t>
            </a:r>
            <a:r>
              <a:rPr lang="en-GB" dirty="0" err="1"/>
              <a:t>texels</a:t>
            </a:r>
            <a:r>
              <a:rPr lang="en-GB" dirty="0"/>
              <a:t> it covers</a:t>
            </a:r>
          </a:p>
          <a:p>
            <a:pPr lvl="1"/>
            <a:r>
              <a:rPr lang="en-GB" dirty="0"/>
              <a:t>Data size: the number of bits the block takes up in memory</a:t>
            </a:r>
          </a:p>
          <a:p>
            <a:pPr marL="538162" lvl="1" indent="0">
              <a:buNone/>
            </a:pPr>
            <a:endParaRPr lang="en-GB" dirty="0"/>
          </a:p>
          <a:p>
            <a:pPr marL="0" indent="0">
              <a:buNone/>
            </a:pPr>
            <a:endParaRPr lang="en-GB" dirty="0"/>
          </a:p>
        </p:txBody>
      </p:sp>
    </p:spTree>
    <p:extLst>
      <p:ext uri="{BB962C8B-B14F-4D97-AF65-F5344CB8AC3E}">
        <p14:creationId xmlns:p14="http://schemas.microsoft.com/office/powerpoint/2010/main" val="262787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371600"/>
            <a:ext cx="10488935" cy="4680000"/>
          </a:xfrm>
        </p:spPr>
        <p:txBody>
          <a:bodyPr/>
          <a:lstStyle/>
          <a:p>
            <a:r>
              <a:rPr lang="en-GB" dirty="0"/>
              <a:t>In the labs so far, scenes and objects have been manually created and stored in source files.</a:t>
            </a:r>
          </a:p>
          <a:p>
            <a:endParaRPr lang="en-GB" dirty="0"/>
          </a:p>
          <a:p>
            <a:r>
              <a:rPr lang="en-GB" dirty="0"/>
              <a:t>In the real world, graphics developers use </a:t>
            </a:r>
            <a:r>
              <a:rPr lang="en-GB" dirty="0" err="1"/>
              <a:t>modeling</a:t>
            </a:r>
            <a:r>
              <a:rPr lang="en-GB" dirty="0"/>
              <a:t> tools to create scenes. </a:t>
            </a:r>
          </a:p>
          <a:p>
            <a:endParaRPr lang="en-GB" dirty="0"/>
          </a:p>
          <a:p>
            <a:r>
              <a:rPr lang="en-GB" dirty="0"/>
              <a:t>The models created can be used as assets in this course’s application.</a:t>
            </a:r>
          </a:p>
        </p:txBody>
      </p:sp>
      <p:sp>
        <p:nvSpPr>
          <p:cNvPr id="3" name="Title 2"/>
          <p:cNvSpPr>
            <a:spLocks noGrp="1"/>
          </p:cNvSpPr>
          <p:nvPr>
            <p:ph type="title"/>
          </p:nvPr>
        </p:nvSpPr>
        <p:spPr/>
        <p:txBody>
          <a:bodyPr>
            <a:normAutofit/>
          </a:bodyPr>
          <a:lstStyle/>
          <a:p>
            <a:r>
              <a:rPr lang="en-GB" dirty="0"/>
              <a:t>Graphical Assets</a:t>
            </a:r>
          </a:p>
        </p:txBody>
      </p:sp>
    </p:spTree>
    <p:extLst>
      <p:ext uri="{BB962C8B-B14F-4D97-AF65-F5344CB8AC3E}">
        <p14:creationId xmlns:p14="http://schemas.microsoft.com/office/powerpoint/2010/main" val="301246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Mapping Techniques </a:t>
            </a:r>
          </a:p>
          <a:p>
            <a:r>
              <a:rPr lang="en-GB" dirty="0"/>
              <a:t>Vertex Buffer Objects</a:t>
            </a:r>
          </a:p>
          <a:p>
            <a:r>
              <a:rPr lang="en-GB" dirty="0"/>
              <a:t>Mipmapping</a:t>
            </a:r>
          </a:p>
          <a:p>
            <a:r>
              <a:rPr lang="en-GB" dirty="0"/>
              <a:t>Texture Compression</a:t>
            </a:r>
          </a:p>
          <a:p>
            <a:r>
              <a:rPr lang="en-GB" dirty="0"/>
              <a:t>Graphical Assets</a:t>
            </a:r>
          </a:p>
          <a:p>
            <a:r>
              <a:rPr lang="en-GB" dirty="0"/>
              <a:t>Android APK and File Loading</a:t>
            </a:r>
          </a:p>
          <a:p>
            <a:endParaRPr lang="en-GB" sz="2000" dirty="0"/>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286379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7800"/>
            <a:ext cx="11154300" cy="4680000"/>
          </a:xfrm>
        </p:spPr>
        <p:txBody>
          <a:bodyPr/>
          <a:lstStyle/>
          <a:p>
            <a:r>
              <a:rPr lang="en-GB" dirty="0"/>
              <a:t>A digital asset is anything that can be accessed in binary format included in a creation/project.</a:t>
            </a:r>
          </a:p>
          <a:p>
            <a:endParaRPr lang="en-GB" dirty="0"/>
          </a:p>
          <a:p>
            <a:r>
              <a:rPr lang="en-GB" dirty="0"/>
              <a:t>In the field of computer graphics, this could be an image, a model, an animation, etc.</a:t>
            </a:r>
          </a:p>
          <a:p>
            <a:endParaRPr lang="en-GB" dirty="0"/>
          </a:p>
          <a:p>
            <a:r>
              <a:rPr lang="en-GB" dirty="0"/>
              <a:t>Commonly used to eliminate the lengthy process of manually creating things</a:t>
            </a:r>
          </a:p>
        </p:txBody>
      </p:sp>
      <p:sp>
        <p:nvSpPr>
          <p:cNvPr id="3" name="Title 2"/>
          <p:cNvSpPr>
            <a:spLocks noGrp="1"/>
          </p:cNvSpPr>
          <p:nvPr>
            <p:ph type="title"/>
          </p:nvPr>
        </p:nvSpPr>
        <p:spPr/>
        <p:txBody>
          <a:bodyPr>
            <a:normAutofit/>
          </a:bodyPr>
          <a:lstStyle/>
          <a:p>
            <a:r>
              <a:rPr lang="en-GB" dirty="0"/>
              <a:t>Graphical Assets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382" y="4979624"/>
            <a:ext cx="1192575" cy="1192575"/>
          </a:xfrm>
          <a:prstGeom prst="rect">
            <a:avLst/>
          </a:prstGeom>
        </p:spPr>
      </p:pic>
      <p:sp>
        <p:nvSpPr>
          <p:cNvPr id="5" name="TextBox 4"/>
          <p:cNvSpPr txBox="1"/>
          <p:nvPr/>
        </p:nvSpPr>
        <p:spPr>
          <a:xfrm>
            <a:off x="5334001" y="6248400"/>
            <a:ext cx="1684747" cy="304800"/>
          </a:xfrm>
          <a:prstGeom prst="rect">
            <a:avLst/>
          </a:prstGeom>
        </p:spPr>
        <p:txBody>
          <a:bodyPr vert="horz" wrap="none" lIns="0" tIns="0" rIns="0" bIns="0" rtlCol="0" anchor="t">
            <a:normAutofit/>
          </a:bodyPr>
          <a:lstStyle/>
          <a:p>
            <a:r>
              <a:rPr lang="en-GB" sz="1300" i="1" dirty="0"/>
              <a:t>Wood texture asset</a:t>
            </a:r>
          </a:p>
        </p:txBody>
      </p:sp>
    </p:spTree>
    <p:extLst>
      <p:ext uri="{BB962C8B-B14F-4D97-AF65-F5344CB8AC3E}">
        <p14:creationId xmlns:p14="http://schemas.microsoft.com/office/powerpoint/2010/main" val="261321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There are a number of libraries and methods used to load assets for graphics development.</a:t>
            </a:r>
          </a:p>
          <a:p>
            <a:endParaRPr lang="en-GB" dirty="0"/>
          </a:p>
          <a:p>
            <a:r>
              <a:rPr lang="en-GB" dirty="0"/>
              <a:t>The library examined in this course is the Open Asset Importer Library.</a:t>
            </a:r>
          </a:p>
        </p:txBody>
      </p:sp>
      <p:sp>
        <p:nvSpPr>
          <p:cNvPr id="3" name="Title 2"/>
          <p:cNvSpPr>
            <a:spLocks noGrp="1"/>
          </p:cNvSpPr>
          <p:nvPr>
            <p:ph type="title"/>
          </p:nvPr>
        </p:nvSpPr>
        <p:spPr/>
        <p:txBody>
          <a:bodyPr>
            <a:normAutofit/>
          </a:bodyPr>
          <a:lstStyle/>
          <a:p>
            <a:r>
              <a:rPr lang="en-GB" dirty="0"/>
              <a:t>Loading Assets</a:t>
            </a:r>
          </a:p>
        </p:txBody>
      </p:sp>
    </p:spTree>
    <p:extLst>
      <p:ext uri="{BB962C8B-B14F-4D97-AF65-F5344CB8AC3E}">
        <p14:creationId xmlns:p14="http://schemas.microsoft.com/office/powerpoint/2010/main" val="88045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3037" y="1524000"/>
            <a:ext cx="11154300" cy="4680000"/>
          </a:xfrm>
        </p:spPr>
        <p:txBody>
          <a:bodyPr/>
          <a:lstStyle/>
          <a:p>
            <a:r>
              <a:rPr lang="en-GB" dirty="0"/>
              <a:t>The Open Asset Importer Library is an open source library that provides support and functionality for loading 3D model formats.</a:t>
            </a:r>
          </a:p>
          <a:p>
            <a:endParaRPr lang="en-GB" dirty="0"/>
          </a:p>
          <a:p>
            <a:r>
              <a:rPr lang="en-GB" dirty="0"/>
              <a:t>It enables the developer to load assets and include them in scenes without manually creating them.</a:t>
            </a:r>
          </a:p>
          <a:p>
            <a:endParaRPr lang="en-GB" dirty="0"/>
          </a:p>
          <a:p>
            <a:r>
              <a:rPr lang="en-GB" dirty="0"/>
              <a:t>Written in C++</a:t>
            </a:r>
          </a:p>
          <a:p>
            <a:endParaRPr lang="en-GB" dirty="0"/>
          </a:p>
          <a:p>
            <a:endParaRPr lang="en-GB" dirty="0"/>
          </a:p>
        </p:txBody>
      </p:sp>
      <p:sp>
        <p:nvSpPr>
          <p:cNvPr id="3" name="Title 2"/>
          <p:cNvSpPr>
            <a:spLocks noGrp="1"/>
          </p:cNvSpPr>
          <p:nvPr>
            <p:ph type="title"/>
          </p:nvPr>
        </p:nvSpPr>
        <p:spPr/>
        <p:txBody>
          <a:bodyPr>
            <a:normAutofit/>
          </a:bodyPr>
          <a:lstStyle/>
          <a:p>
            <a:r>
              <a:rPr lang="en-GB" dirty="0"/>
              <a:t>Open Asset Importer Library</a:t>
            </a:r>
          </a:p>
        </p:txBody>
      </p:sp>
    </p:spTree>
    <p:extLst>
      <p:ext uri="{BB962C8B-B14F-4D97-AF65-F5344CB8AC3E}">
        <p14:creationId xmlns:p14="http://schemas.microsoft.com/office/powerpoint/2010/main" val="2161456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Open Asset Importer Library can load a number of formats.</a:t>
            </a:r>
          </a:p>
          <a:p>
            <a:endParaRPr lang="en-GB" dirty="0"/>
          </a:p>
          <a:p>
            <a:r>
              <a:rPr lang="en-GB" dirty="0"/>
              <a:t>Assets are converted into a standard format.</a:t>
            </a:r>
          </a:p>
          <a:p>
            <a:endParaRPr lang="en-GB" dirty="0"/>
          </a:p>
          <a:p>
            <a:r>
              <a:rPr lang="en-GB" dirty="0"/>
              <a:t>Different model formats can store a variety of different features:</a:t>
            </a:r>
          </a:p>
          <a:p>
            <a:pPr lvl="1"/>
            <a:r>
              <a:rPr lang="en-GB" dirty="0"/>
              <a:t>Geometry</a:t>
            </a:r>
          </a:p>
          <a:p>
            <a:pPr lvl="1"/>
            <a:r>
              <a:rPr lang="en-GB" dirty="0"/>
              <a:t>Normals</a:t>
            </a:r>
          </a:p>
          <a:p>
            <a:pPr lvl="1"/>
            <a:r>
              <a:rPr lang="en-GB" dirty="0"/>
              <a:t>Textures</a:t>
            </a:r>
          </a:p>
          <a:p>
            <a:pPr lvl="1"/>
            <a:r>
              <a:rPr lang="en-GB" dirty="0"/>
              <a:t>Materials</a:t>
            </a:r>
          </a:p>
        </p:txBody>
      </p:sp>
      <p:sp>
        <p:nvSpPr>
          <p:cNvPr id="3" name="Title 2"/>
          <p:cNvSpPr>
            <a:spLocks noGrp="1"/>
          </p:cNvSpPr>
          <p:nvPr>
            <p:ph type="title"/>
          </p:nvPr>
        </p:nvSpPr>
        <p:spPr/>
        <p:txBody>
          <a:bodyPr>
            <a:normAutofit/>
          </a:bodyPr>
          <a:lstStyle/>
          <a:p>
            <a:r>
              <a:rPr lang="en-GB" dirty="0"/>
              <a:t>Open Asset Importer Library</a:t>
            </a:r>
          </a:p>
        </p:txBody>
      </p:sp>
    </p:spTree>
    <p:extLst>
      <p:ext uri="{BB962C8B-B14F-4D97-AF65-F5344CB8AC3E}">
        <p14:creationId xmlns:p14="http://schemas.microsoft.com/office/powerpoint/2010/main" val="1976134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The Android Application Package (APK) is a file format used to deploy applications to Android systems.</a:t>
            </a:r>
          </a:p>
          <a:p>
            <a:endParaRPr lang="en-GB" dirty="0"/>
          </a:p>
          <a:p>
            <a:r>
              <a:rPr lang="en-GB" dirty="0"/>
              <a:t>This file will contain, precompiled, everything the application needs to run, including:</a:t>
            </a:r>
          </a:p>
          <a:p>
            <a:pPr lvl="1"/>
            <a:r>
              <a:rPr lang="en-GB" dirty="0"/>
              <a:t>Classes</a:t>
            </a:r>
          </a:p>
          <a:p>
            <a:pPr lvl="1"/>
            <a:r>
              <a:rPr lang="en-GB" dirty="0"/>
              <a:t>Assets</a:t>
            </a:r>
          </a:p>
          <a:p>
            <a:pPr lvl="1"/>
            <a:r>
              <a:rPr lang="en-GB" dirty="0"/>
              <a:t>Libraries</a:t>
            </a:r>
          </a:p>
        </p:txBody>
      </p:sp>
      <p:sp>
        <p:nvSpPr>
          <p:cNvPr id="3" name="Title 2"/>
          <p:cNvSpPr>
            <a:spLocks noGrp="1"/>
          </p:cNvSpPr>
          <p:nvPr>
            <p:ph type="title"/>
          </p:nvPr>
        </p:nvSpPr>
        <p:spPr/>
        <p:txBody>
          <a:bodyPr>
            <a:normAutofit/>
          </a:bodyPr>
          <a:lstStyle/>
          <a:p>
            <a:r>
              <a:rPr lang="en-GB" dirty="0"/>
              <a:t>Android Application Package:  APK</a:t>
            </a:r>
          </a:p>
        </p:txBody>
      </p:sp>
    </p:spTree>
    <p:extLst>
      <p:ext uri="{BB962C8B-B14F-4D97-AF65-F5344CB8AC3E}">
        <p14:creationId xmlns:p14="http://schemas.microsoft.com/office/powerpoint/2010/main" val="82426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Developers often want to load assets, e.g. models or textures, from a file into an application.</a:t>
            </a:r>
          </a:p>
          <a:p>
            <a:endParaRPr lang="en-GB" dirty="0"/>
          </a:p>
          <a:p>
            <a:r>
              <a:rPr lang="en-GB" dirty="0"/>
              <a:t>Assets can be extracted into three main types of locations:</a:t>
            </a:r>
          </a:p>
          <a:p>
            <a:pPr lvl="1"/>
            <a:r>
              <a:rPr lang="en-GB" dirty="0"/>
              <a:t>Private locations</a:t>
            </a:r>
          </a:p>
          <a:p>
            <a:pPr lvl="1"/>
            <a:r>
              <a:rPr lang="en-GB" dirty="0"/>
              <a:t>Public locations</a:t>
            </a:r>
          </a:p>
          <a:p>
            <a:pPr lvl="1"/>
            <a:r>
              <a:rPr lang="en-GB" dirty="0"/>
              <a:t>Temporary locations</a:t>
            </a:r>
          </a:p>
        </p:txBody>
      </p:sp>
      <p:sp>
        <p:nvSpPr>
          <p:cNvPr id="3" name="Title 2"/>
          <p:cNvSpPr>
            <a:spLocks noGrp="1"/>
          </p:cNvSpPr>
          <p:nvPr>
            <p:ph type="title"/>
          </p:nvPr>
        </p:nvSpPr>
        <p:spPr/>
        <p:txBody>
          <a:bodyPr>
            <a:normAutofit/>
          </a:bodyPr>
          <a:lstStyle/>
          <a:p>
            <a:r>
              <a:rPr lang="en-GB" dirty="0"/>
              <a:t>Android File Loading</a:t>
            </a:r>
          </a:p>
        </p:txBody>
      </p:sp>
    </p:spTree>
    <p:extLst>
      <p:ext uri="{BB962C8B-B14F-4D97-AF65-F5344CB8AC3E}">
        <p14:creationId xmlns:p14="http://schemas.microsoft.com/office/powerpoint/2010/main" val="1197804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private location is one that can only be accessed by a particular application.</a:t>
            </a:r>
          </a:p>
          <a:p>
            <a:endParaRPr lang="en-GB" dirty="0"/>
          </a:p>
          <a:p>
            <a:r>
              <a:rPr lang="en-GB" dirty="0"/>
              <a:t>Data stored here is usually sensitive and/or things that the developer does not want everyone to access.</a:t>
            </a:r>
          </a:p>
          <a:p>
            <a:endParaRPr lang="en-GB" dirty="0"/>
          </a:p>
          <a:p>
            <a:r>
              <a:rPr lang="en-GB" dirty="0"/>
              <a:t>However, note that if the developer has root permissions for a device, they could still access this type of directory, so it should not be assumed to be fully secure.</a:t>
            </a:r>
          </a:p>
          <a:p>
            <a:endParaRPr lang="en-GB" dirty="0"/>
          </a:p>
          <a:p>
            <a:endParaRPr lang="en-GB" dirty="0"/>
          </a:p>
        </p:txBody>
      </p:sp>
      <p:sp>
        <p:nvSpPr>
          <p:cNvPr id="3" name="Title 2"/>
          <p:cNvSpPr>
            <a:spLocks noGrp="1"/>
          </p:cNvSpPr>
          <p:nvPr>
            <p:ph type="title"/>
          </p:nvPr>
        </p:nvSpPr>
        <p:spPr/>
        <p:txBody>
          <a:bodyPr>
            <a:normAutofit/>
          </a:bodyPr>
          <a:lstStyle/>
          <a:p>
            <a:r>
              <a:rPr lang="en-GB" dirty="0"/>
              <a:t>Extracting to a Private Location</a:t>
            </a:r>
          </a:p>
        </p:txBody>
      </p:sp>
    </p:spTree>
    <p:extLst>
      <p:ext uri="{BB962C8B-B14F-4D97-AF65-F5344CB8AC3E}">
        <p14:creationId xmlns:p14="http://schemas.microsoft.com/office/powerpoint/2010/main" val="900925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public location is one that can be accessed by numerous applications.</a:t>
            </a:r>
          </a:p>
          <a:p>
            <a:endParaRPr lang="en-GB" dirty="0"/>
          </a:p>
          <a:p>
            <a:r>
              <a:rPr lang="en-GB" dirty="0"/>
              <a:t>Data stored in a public directory is data used by a number of applications, e.g.:</a:t>
            </a:r>
          </a:p>
          <a:p>
            <a:pPr lvl="1"/>
            <a:r>
              <a:rPr lang="en-GB" dirty="0"/>
              <a:t>Music</a:t>
            </a:r>
          </a:p>
          <a:p>
            <a:pPr lvl="2"/>
            <a:r>
              <a:rPr lang="en-GB" dirty="0"/>
              <a:t>Pictures</a:t>
            </a:r>
          </a:p>
          <a:p>
            <a:pPr lvl="3"/>
            <a:r>
              <a:rPr lang="en-GB" dirty="0"/>
              <a:t>Downloads </a:t>
            </a:r>
          </a:p>
          <a:p>
            <a:endParaRPr lang="en-GB" dirty="0"/>
          </a:p>
          <a:p>
            <a:endParaRPr lang="en-GB" dirty="0"/>
          </a:p>
        </p:txBody>
      </p:sp>
      <p:sp>
        <p:nvSpPr>
          <p:cNvPr id="3" name="Title 2"/>
          <p:cNvSpPr>
            <a:spLocks noGrp="1"/>
          </p:cNvSpPr>
          <p:nvPr>
            <p:ph type="title"/>
          </p:nvPr>
        </p:nvSpPr>
        <p:spPr/>
        <p:txBody>
          <a:bodyPr>
            <a:normAutofit/>
          </a:bodyPr>
          <a:lstStyle/>
          <a:p>
            <a:r>
              <a:rPr lang="en-GB" dirty="0"/>
              <a:t>Extracting to a Public Location</a:t>
            </a:r>
          </a:p>
        </p:txBody>
      </p:sp>
    </p:spTree>
    <p:extLst>
      <p:ext uri="{BB962C8B-B14F-4D97-AF65-F5344CB8AC3E}">
        <p14:creationId xmlns:p14="http://schemas.microsoft.com/office/powerpoint/2010/main" val="2558897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temporary location should not be used for permanent storage.</a:t>
            </a:r>
          </a:p>
          <a:p>
            <a:endParaRPr lang="en-GB" dirty="0"/>
          </a:p>
          <a:p>
            <a:r>
              <a:rPr lang="en-GB" dirty="0"/>
              <a:t>Data stored here should generally be for the short term, because Android will delete the folder when it fills up.</a:t>
            </a:r>
          </a:p>
        </p:txBody>
      </p:sp>
      <p:sp>
        <p:nvSpPr>
          <p:cNvPr id="3" name="Title 2"/>
          <p:cNvSpPr>
            <a:spLocks noGrp="1"/>
          </p:cNvSpPr>
          <p:nvPr>
            <p:ph type="title"/>
          </p:nvPr>
        </p:nvSpPr>
        <p:spPr/>
        <p:txBody>
          <a:bodyPr>
            <a:normAutofit/>
          </a:bodyPr>
          <a:lstStyle/>
          <a:p>
            <a:r>
              <a:rPr lang="en-GB" dirty="0"/>
              <a:t>Extracting to a Temporary Location</a:t>
            </a:r>
          </a:p>
        </p:txBody>
      </p:sp>
    </p:spTree>
    <p:extLst>
      <p:ext uri="{BB962C8B-B14F-4D97-AF65-F5344CB8AC3E}">
        <p14:creationId xmlns:p14="http://schemas.microsoft.com/office/powerpoint/2010/main" val="238979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14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big issue with the development of graphics for mobile devices is finding a balance between complex and dynamic graphics, and performance.</a:t>
            </a:r>
          </a:p>
          <a:p>
            <a:r>
              <a:rPr lang="en-GB" dirty="0"/>
              <a:t>For a scene to look realistic, it often requires a large number of vertices and calculations, which means that performance suffers.</a:t>
            </a:r>
          </a:p>
          <a:p>
            <a:r>
              <a:rPr lang="en-GB" dirty="0"/>
              <a:t>On the other hand, too much focus on performance means that the graphics may have to suffer.</a:t>
            </a:r>
          </a:p>
          <a:p>
            <a:r>
              <a:rPr lang="en-GB" dirty="0"/>
              <a:t>This issue can be dealt with via a number of methods.</a:t>
            </a:r>
          </a:p>
        </p:txBody>
      </p:sp>
      <p:sp>
        <p:nvSpPr>
          <p:cNvPr id="3" name="Title 2"/>
          <p:cNvSpPr>
            <a:spLocks noGrp="1"/>
          </p:cNvSpPr>
          <p:nvPr>
            <p:ph type="title"/>
          </p:nvPr>
        </p:nvSpPr>
        <p:spPr/>
        <p:txBody>
          <a:bodyPr>
            <a:normAutofit/>
          </a:bodyPr>
          <a:lstStyle/>
          <a:p>
            <a:r>
              <a:rPr lang="en-GB" dirty="0"/>
              <a:t>Complexity vs. Performance</a:t>
            </a:r>
          </a:p>
        </p:txBody>
      </p:sp>
    </p:spTree>
    <p:extLst>
      <p:ext uri="{BB962C8B-B14F-4D97-AF65-F5344CB8AC3E}">
        <p14:creationId xmlns:p14="http://schemas.microsoft.com/office/powerpoint/2010/main" val="53654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Bump mapping</a:t>
            </a:r>
          </a:p>
          <a:p>
            <a:pPr lvl="1"/>
            <a:r>
              <a:rPr lang="en-GB" dirty="0"/>
              <a:t>Normal mapping</a:t>
            </a:r>
          </a:p>
          <a:p>
            <a:r>
              <a:rPr lang="en-GB" dirty="0"/>
              <a:t>Vertex Buffer Objects (VBOs)</a:t>
            </a:r>
          </a:p>
          <a:p>
            <a:r>
              <a:rPr lang="en-GB" dirty="0"/>
              <a:t>Mipmapping and compressed textures</a:t>
            </a:r>
          </a:p>
        </p:txBody>
      </p:sp>
      <p:sp>
        <p:nvSpPr>
          <p:cNvPr id="3" name="Title 2"/>
          <p:cNvSpPr>
            <a:spLocks noGrp="1"/>
          </p:cNvSpPr>
          <p:nvPr>
            <p:ph type="title"/>
          </p:nvPr>
        </p:nvSpPr>
        <p:spPr/>
        <p:txBody>
          <a:bodyPr>
            <a:normAutofit/>
          </a:bodyPr>
          <a:lstStyle/>
          <a:p>
            <a:r>
              <a:rPr lang="en-GB" dirty="0"/>
              <a:t>Methods for Increasing Performance and Complexity</a:t>
            </a:r>
          </a:p>
        </p:txBody>
      </p:sp>
    </p:spTree>
    <p:extLst>
      <p:ext uri="{BB962C8B-B14F-4D97-AF65-F5344CB8AC3E}">
        <p14:creationId xmlns:p14="http://schemas.microsoft.com/office/powerpoint/2010/main" val="368594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Bump mapping is a method used to simulate bumps and divots on an object’s surface.</a:t>
            </a:r>
          </a:p>
          <a:p>
            <a:r>
              <a:rPr lang="en-GB" dirty="0"/>
              <a:t>This is accomplished without altering the model itself. Instead, bump mapping uses light on surface </a:t>
            </a:r>
            <a:r>
              <a:rPr lang="en-GB" dirty="0" err="1"/>
              <a:t>normals</a:t>
            </a:r>
            <a:r>
              <a:rPr lang="en-GB" dirty="0"/>
              <a:t> to create the illusion of displacements on the model.</a:t>
            </a:r>
          </a:p>
        </p:txBody>
      </p:sp>
      <p:sp>
        <p:nvSpPr>
          <p:cNvPr id="3" name="Title 2"/>
          <p:cNvSpPr>
            <a:spLocks noGrp="1"/>
          </p:cNvSpPr>
          <p:nvPr>
            <p:ph type="title"/>
          </p:nvPr>
        </p:nvSpPr>
        <p:spPr/>
        <p:txBody>
          <a:bodyPr>
            <a:normAutofit/>
          </a:bodyPr>
          <a:lstStyle/>
          <a:p>
            <a:r>
              <a:rPr lang="en-GB" dirty="0"/>
              <a:t>Bump Mapping</a:t>
            </a:r>
          </a:p>
        </p:txBody>
      </p:sp>
      <p:pic>
        <p:nvPicPr>
          <p:cNvPr id="1026" name="Picture 2" descr="https://upload.wikimedia.org/wikipedia/commons/4/4e/Bump_map_vs_isosurfac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405" y="2949081"/>
            <a:ext cx="5733536" cy="358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8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219200"/>
            <a:ext cx="11154300" cy="4680000"/>
          </a:xfrm>
        </p:spPr>
        <p:txBody>
          <a:bodyPr/>
          <a:lstStyle/>
          <a:p>
            <a:r>
              <a:rPr lang="en-GB" dirty="0"/>
              <a:t>Normal mapping is an implementation of bump mapping.</a:t>
            </a:r>
          </a:p>
          <a:p>
            <a:endParaRPr lang="en-GB" dirty="0"/>
          </a:p>
          <a:p>
            <a:r>
              <a:rPr lang="en-GB" dirty="0"/>
              <a:t>This is achieved without the use of any extra polygons, meaning, not only is it more graphically complex, it is also comparably better in terms of performance.</a:t>
            </a:r>
          </a:p>
          <a:p>
            <a:endParaRPr lang="en-GB" dirty="0"/>
          </a:p>
          <a:p>
            <a:r>
              <a:rPr lang="en-GB" dirty="0"/>
              <a:t>Essentially, a complex geometry is crafted using surface </a:t>
            </a:r>
            <a:r>
              <a:rPr lang="en-GB" dirty="0" err="1"/>
              <a:t>normals</a:t>
            </a:r>
            <a:r>
              <a:rPr lang="en-GB" dirty="0"/>
              <a:t> and is then applied to a simple geometry.</a:t>
            </a:r>
          </a:p>
        </p:txBody>
      </p:sp>
      <p:sp>
        <p:nvSpPr>
          <p:cNvPr id="3" name="Title 2"/>
          <p:cNvSpPr>
            <a:spLocks noGrp="1"/>
          </p:cNvSpPr>
          <p:nvPr>
            <p:ph type="title"/>
          </p:nvPr>
        </p:nvSpPr>
        <p:spPr/>
        <p:txBody>
          <a:bodyPr>
            <a:normAutofit/>
          </a:bodyPr>
          <a:lstStyle/>
          <a:p>
            <a:r>
              <a:rPr lang="en-GB" dirty="0"/>
              <a:t>Normal Mapping</a:t>
            </a:r>
          </a:p>
        </p:txBody>
      </p:sp>
    </p:spTree>
    <p:extLst>
      <p:ext uri="{BB962C8B-B14F-4D97-AF65-F5344CB8AC3E}">
        <p14:creationId xmlns:p14="http://schemas.microsoft.com/office/powerpoint/2010/main" val="247382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Normal Maps</a:t>
            </a:r>
          </a:p>
        </p:txBody>
      </p:sp>
      <p:sp>
        <p:nvSpPr>
          <p:cNvPr id="5" name="Content Placeholder 1"/>
          <p:cNvSpPr txBox="1">
            <a:spLocks/>
          </p:cNvSpPr>
          <p:nvPr/>
        </p:nvSpPr>
        <p:spPr>
          <a:xfrm>
            <a:off x="483865" y="1440000"/>
            <a:ext cx="111543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r>
              <a:rPr lang="en-GB" dirty="0">
                <a:solidFill>
                  <a:schemeClr val="tx2"/>
                </a:solidFill>
                <a:latin typeface="+mn-lt"/>
                <a:ea typeface="ＭＳ Ｐゴシック" charset="0"/>
              </a:rPr>
              <a:t>A normal map is a regular texture that determines what the surface normal will be for each pixel:</a:t>
            </a:r>
          </a:p>
        </p:txBody>
      </p:sp>
      <p:pic>
        <p:nvPicPr>
          <p:cNvPr id="6" name="Picture 2" descr="https://upload.wikimedia.org/wikipedia/commons/thumb/2/2e/Normal_map_example_with_scene_and_result.png/1920px-Normal_map_example_with_scene_and_resul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223" y="2728206"/>
            <a:ext cx="7015955" cy="2338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6116" y="5095415"/>
            <a:ext cx="1970166" cy="475500"/>
          </a:xfrm>
          <a:prstGeom prst="rect">
            <a:avLst/>
          </a:prstGeom>
        </p:spPr>
        <p:txBody>
          <a:bodyPr vert="horz" wrap="none" lIns="0" tIns="0" rIns="0" bIns="0" rtlCol="0" anchor="t">
            <a:normAutofit fontScale="92500" lnSpcReduction="10000"/>
          </a:bodyPr>
          <a:lstStyle/>
          <a:p>
            <a:pPr algn="ctr"/>
            <a:r>
              <a:rPr lang="en-GB" dirty="0"/>
              <a:t>Normal map</a:t>
            </a:r>
          </a:p>
          <a:p>
            <a:pPr algn="ctr"/>
            <a:r>
              <a:rPr lang="en-GB" dirty="0"/>
              <a:t>(calculated from the scene)</a:t>
            </a:r>
          </a:p>
        </p:txBody>
      </p:sp>
      <p:sp>
        <p:nvSpPr>
          <p:cNvPr id="8" name="TextBox 7"/>
          <p:cNvSpPr txBox="1"/>
          <p:nvPr/>
        </p:nvSpPr>
        <p:spPr>
          <a:xfrm>
            <a:off x="2687539" y="5120977"/>
            <a:ext cx="939566" cy="318605"/>
          </a:xfrm>
          <a:prstGeom prst="rect">
            <a:avLst/>
          </a:prstGeom>
        </p:spPr>
        <p:txBody>
          <a:bodyPr vert="horz" wrap="none" lIns="0" tIns="0" rIns="0" bIns="0" rtlCol="0" anchor="t">
            <a:normAutofit/>
          </a:bodyPr>
          <a:lstStyle/>
          <a:p>
            <a:r>
              <a:rPr lang="en-GB" dirty="0"/>
              <a:t>Scene</a:t>
            </a:r>
          </a:p>
        </p:txBody>
      </p:sp>
      <p:sp>
        <p:nvSpPr>
          <p:cNvPr id="9" name="TextBox 8"/>
          <p:cNvSpPr txBox="1"/>
          <p:nvPr/>
        </p:nvSpPr>
        <p:spPr>
          <a:xfrm>
            <a:off x="7312423" y="5112035"/>
            <a:ext cx="2639870" cy="373492"/>
          </a:xfrm>
          <a:prstGeom prst="rect">
            <a:avLst/>
          </a:prstGeom>
        </p:spPr>
        <p:txBody>
          <a:bodyPr vert="horz" wrap="none" lIns="0" tIns="0" rIns="0" bIns="0" rtlCol="0" anchor="t">
            <a:normAutofit/>
          </a:bodyPr>
          <a:lstStyle/>
          <a:p>
            <a:r>
              <a:rPr lang="en-GB" sz="1600" dirty="0"/>
              <a:t>Applied to a flat surface</a:t>
            </a:r>
          </a:p>
        </p:txBody>
      </p:sp>
    </p:spTree>
    <p:extLst>
      <p:ext uri="{BB962C8B-B14F-4D97-AF65-F5344CB8AC3E}">
        <p14:creationId xmlns:p14="http://schemas.microsoft.com/office/powerpoint/2010/main" val="223371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Because this course looks at mobile programming for Android phones, the amount of bandwidth that the application will use must be considered.</a:t>
            </a:r>
          </a:p>
          <a:p>
            <a:endParaRPr lang="en-GB" dirty="0"/>
          </a:p>
          <a:p>
            <a:r>
              <a:rPr lang="en-GB" dirty="0"/>
              <a:t>Bandwidth use can be reduced by implementing Vertex Buffer Objects (VBOs).</a:t>
            </a:r>
          </a:p>
          <a:p>
            <a:endParaRPr lang="en-GB" dirty="0"/>
          </a:p>
          <a:p>
            <a:r>
              <a:rPr lang="en-GB" dirty="0"/>
              <a:t>Typically, attributes are stored in main memory, then uploaded to the GPU for every frame to be rendered.</a:t>
            </a:r>
          </a:p>
          <a:p>
            <a:endParaRPr lang="en-GB" dirty="0"/>
          </a:p>
          <a:p>
            <a:r>
              <a:rPr lang="en-GB" dirty="0"/>
              <a:t>VBOs allow for a single data upload.</a:t>
            </a:r>
          </a:p>
          <a:p>
            <a:endParaRPr lang="en-GB" dirty="0"/>
          </a:p>
          <a:p>
            <a:endParaRPr lang="en-GB" dirty="0"/>
          </a:p>
        </p:txBody>
      </p:sp>
      <p:sp>
        <p:nvSpPr>
          <p:cNvPr id="3" name="Title 2"/>
          <p:cNvSpPr>
            <a:spLocks noGrp="1"/>
          </p:cNvSpPr>
          <p:nvPr>
            <p:ph type="title"/>
          </p:nvPr>
        </p:nvSpPr>
        <p:spPr/>
        <p:txBody>
          <a:bodyPr>
            <a:normAutofit/>
          </a:bodyPr>
          <a:lstStyle/>
          <a:p>
            <a:r>
              <a:rPr lang="en-GB" dirty="0"/>
              <a:t>Vertex Buffer Objects (VBO)</a:t>
            </a:r>
          </a:p>
        </p:txBody>
      </p:sp>
    </p:spTree>
    <p:extLst>
      <p:ext uri="{BB962C8B-B14F-4D97-AF65-F5344CB8AC3E}">
        <p14:creationId xmlns:p14="http://schemas.microsoft.com/office/powerpoint/2010/main" val="395187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OpenGL ES provides a number of functions to ease use of VBOs in the application.</a:t>
            </a:r>
          </a:p>
          <a:p>
            <a:endParaRPr lang="en-GB" dirty="0"/>
          </a:p>
          <a:p>
            <a:r>
              <a:rPr lang="en-GB" dirty="0"/>
              <a:t>The first helpful function is the generate buffer command:</a:t>
            </a:r>
          </a:p>
          <a:p>
            <a:endParaRPr lang="en-GB" dirty="0"/>
          </a:p>
          <a:p>
            <a:endParaRPr lang="en-GB" dirty="0"/>
          </a:p>
          <a:p>
            <a:r>
              <a:rPr lang="en-GB" dirty="0"/>
              <a:t>This line generates a new vertex buffer object and returns its ID.</a:t>
            </a:r>
          </a:p>
          <a:p>
            <a:endParaRPr lang="en-GB" dirty="0"/>
          </a:p>
          <a:p>
            <a:r>
              <a:rPr lang="en-GB" dirty="0"/>
              <a:t>It takes two parameters: an </a:t>
            </a:r>
            <a:r>
              <a:rPr lang="en-GB" dirty="0" err="1"/>
              <a:t>int</a:t>
            </a:r>
            <a:r>
              <a:rPr lang="en-GB" dirty="0"/>
              <a:t> representing the number of buffers to be created, and a pointer to an array that will hold their IDs.</a:t>
            </a:r>
          </a:p>
          <a:p>
            <a:endParaRPr lang="en-GB" dirty="0"/>
          </a:p>
        </p:txBody>
      </p:sp>
      <p:sp>
        <p:nvSpPr>
          <p:cNvPr id="3" name="Title 2"/>
          <p:cNvSpPr>
            <a:spLocks noGrp="1"/>
          </p:cNvSpPr>
          <p:nvPr>
            <p:ph type="title"/>
          </p:nvPr>
        </p:nvSpPr>
        <p:spPr/>
        <p:txBody>
          <a:bodyPr>
            <a:normAutofit/>
          </a:bodyPr>
          <a:lstStyle/>
          <a:p>
            <a:r>
              <a:rPr lang="en-GB" dirty="0"/>
              <a:t>VBO Functions</a:t>
            </a:r>
          </a:p>
        </p:txBody>
      </p:sp>
      <p:sp>
        <p:nvSpPr>
          <p:cNvPr id="4" name="Rectangle 3"/>
          <p:cNvSpPr/>
          <p:nvPr/>
        </p:nvSpPr>
        <p:spPr>
          <a:xfrm>
            <a:off x="2743200" y="3048000"/>
            <a:ext cx="5105400" cy="369332"/>
          </a:xfrm>
          <a:prstGeom prst="rect">
            <a:avLst/>
          </a:prstGeom>
        </p:spPr>
        <p:txBody>
          <a:bodyPr wrap="square">
            <a:spAutoFit/>
          </a:bodyPr>
          <a:lstStyle/>
          <a:p>
            <a:r>
              <a:rPr lang="en-GB" dirty="0"/>
              <a:t> </a:t>
            </a:r>
            <a:r>
              <a:rPr lang="en-GB" b="1" dirty="0" err="1">
                <a:solidFill>
                  <a:srgbClr val="FF0000"/>
                </a:solidFill>
              </a:rPr>
              <a:t>glGenBuffer</a:t>
            </a:r>
            <a:r>
              <a:rPr lang="en-GB" b="1" dirty="0">
                <a:solidFill>
                  <a:srgbClr val="FF0000"/>
                </a:solidFill>
              </a:rPr>
              <a:t>(2, </a:t>
            </a:r>
            <a:r>
              <a:rPr lang="en-GB" b="1" dirty="0" err="1">
                <a:solidFill>
                  <a:srgbClr val="FF0000"/>
                </a:solidFill>
              </a:rPr>
              <a:t>vboBufferIds</a:t>
            </a:r>
            <a:r>
              <a:rPr lang="en-GB" b="1" dirty="0">
                <a:solidFill>
                  <a:srgbClr val="FF0000"/>
                </a:solidFill>
              </a:rPr>
              <a:t>[0]);</a:t>
            </a:r>
            <a:endParaRPr lang="en-GB" dirty="0">
              <a:solidFill>
                <a:srgbClr val="FF0000"/>
              </a:solidFill>
            </a:endParaRPr>
          </a:p>
        </p:txBody>
      </p:sp>
    </p:spTree>
    <p:extLst>
      <p:ext uri="{BB962C8B-B14F-4D97-AF65-F5344CB8AC3E}">
        <p14:creationId xmlns:p14="http://schemas.microsoft.com/office/powerpoint/2010/main" val="787076893"/>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2F4DB20-F02C-4139-BE14-4D908EF1B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2949</Words>
  <Application>Microsoft Office PowerPoint</Application>
  <PresentationFormat>Widescreen</PresentationFormat>
  <Paragraphs>300</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Wingdings</vt:lpstr>
      <vt:lpstr>ARM PPT template 2017_Confidential</vt:lpstr>
      <vt:lpstr>Performance Optimization and Programming Techniques</vt:lpstr>
      <vt:lpstr>Module Syllabus</vt:lpstr>
      <vt:lpstr>Complexity vs. Performance</vt:lpstr>
      <vt:lpstr>Methods for Increasing Performance and Complexity</vt:lpstr>
      <vt:lpstr>Bump Mapping</vt:lpstr>
      <vt:lpstr>Normal Mapping</vt:lpstr>
      <vt:lpstr>Normal Maps</vt:lpstr>
      <vt:lpstr>Vertex Buffer Objects (VBO)</vt:lpstr>
      <vt:lpstr>VBO Functions</vt:lpstr>
      <vt:lpstr>VBO Functions</vt:lpstr>
      <vt:lpstr>VBO Functions</vt:lpstr>
      <vt:lpstr>Mipmapping</vt:lpstr>
      <vt:lpstr>Mipmapping</vt:lpstr>
      <vt:lpstr>Compressed Textures</vt:lpstr>
      <vt:lpstr>Generating ETC Compressed Textures</vt:lpstr>
      <vt:lpstr>ETC File Format</vt:lpstr>
      <vt:lpstr>Adaptive Scalable Texture Compressin (ASTC) Format</vt:lpstr>
      <vt:lpstr>Block-based Compression</vt:lpstr>
      <vt:lpstr>Graphical Assets</vt:lpstr>
      <vt:lpstr>Graphical Assets</vt:lpstr>
      <vt:lpstr>Loading Assets</vt:lpstr>
      <vt:lpstr>Open Asset Importer Library</vt:lpstr>
      <vt:lpstr>Open Asset Importer Library</vt:lpstr>
      <vt:lpstr>Android Application Package:  APK</vt:lpstr>
      <vt:lpstr>Android File Loading</vt:lpstr>
      <vt:lpstr>Extracting to a Private Location</vt:lpstr>
      <vt:lpstr>Extracting to a Public Location</vt:lpstr>
      <vt:lpstr>Extracting to a Temporary Location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2021-10-27T13:04:44Z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