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23"/>
  </p:notesMasterIdLst>
  <p:handoutMasterIdLst>
    <p:handoutMasterId r:id="rId24"/>
  </p:handoutMasterIdLst>
  <p:sldIdLst>
    <p:sldId id="402" r:id="rId7"/>
    <p:sldId id="371" r:id="rId8"/>
    <p:sldId id="339" r:id="rId9"/>
    <p:sldId id="374" r:id="rId10"/>
    <p:sldId id="384" r:id="rId11"/>
    <p:sldId id="372" r:id="rId12"/>
    <p:sldId id="375" r:id="rId13"/>
    <p:sldId id="373" r:id="rId14"/>
    <p:sldId id="376" r:id="rId15"/>
    <p:sldId id="377" r:id="rId16"/>
    <p:sldId id="378" r:id="rId17"/>
    <p:sldId id="379" r:id="rId18"/>
    <p:sldId id="380" r:id="rId19"/>
    <p:sldId id="381" r:id="rId20"/>
    <p:sldId id="382" r:id="rId21"/>
    <p:sldId id="383" r:id="rId22"/>
  </p:sldIdLst>
  <p:sldSz cx="12192000" cy="6858000"/>
  <p:notesSz cx="6858000" cy="24860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B0166-7B88-4546-A0F1-8C7F9E8B08D9}" v="8" dt="2020-01-24T13:10:50.42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3" autoAdjust="0"/>
    <p:restoredTop sz="60395" autoAdjust="0"/>
  </p:normalViewPr>
  <p:slideViewPr>
    <p:cSldViewPr snapToGrid="0">
      <p:cViewPr varScale="1">
        <p:scale>
          <a:sx n="62" d="100"/>
          <a:sy n="62" d="100"/>
        </p:scale>
        <p:origin x="504" y="60"/>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C6EC1-380A-40FC-B04F-81059ADE878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B072226E-294A-441F-8619-93DB9F18BC45}">
      <dgm:prSet phldrT="[Text]"/>
      <dgm:spPr/>
      <dgm:t>
        <a:bodyPr/>
        <a:lstStyle/>
        <a:p>
          <a:r>
            <a:rPr lang="en-GB" b="1" dirty="0"/>
            <a:t>Electrical Engineering</a:t>
          </a:r>
        </a:p>
      </dgm:t>
    </dgm:pt>
    <dgm:pt modelId="{A51635D1-D0C2-46FC-8F0E-3DDCB4CD5F43}" type="parTrans" cxnId="{099B617F-52F7-42EC-9560-71C78EB286FD}">
      <dgm:prSet/>
      <dgm:spPr/>
      <dgm:t>
        <a:bodyPr/>
        <a:lstStyle/>
        <a:p>
          <a:endParaRPr lang="en-GB"/>
        </a:p>
      </dgm:t>
    </dgm:pt>
    <dgm:pt modelId="{85294D26-9FA4-47B0-B20F-25901865E544}" type="sibTrans" cxnId="{099B617F-52F7-42EC-9560-71C78EB286FD}">
      <dgm:prSet/>
      <dgm:spPr/>
      <dgm:t>
        <a:bodyPr/>
        <a:lstStyle/>
        <a:p>
          <a:endParaRPr lang="en-GB"/>
        </a:p>
      </dgm:t>
    </dgm:pt>
    <dgm:pt modelId="{63DAE86F-B768-41FF-810D-86A320CC114D}">
      <dgm:prSet phldrT="[Text]"/>
      <dgm:spPr/>
      <dgm:t>
        <a:bodyPr/>
        <a:lstStyle/>
        <a:p>
          <a:r>
            <a:rPr lang="en-GB" b="1" dirty="0"/>
            <a:t>Mechanical Engineering</a:t>
          </a:r>
        </a:p>
      </dgm:t>
    </dgm:pt>
    <dgm:pt modelId="{8C0C2406-2B93-42CE-8926-A7203A101CDF}" type="parTrans" cxnId="{ED342F20-D344-4168-B893-B6CCF39AC598}">
      <dgm:prSet/>
      <dgm:spPr/>
      <dgm:t>
        <a:bodyPr/>
        <a:lstStyle/>
        <a:p>
          <a:endParaRPr lang="en-GB"/>
        </a:p>
      </dgm:t>
    </dgm:pt>
    <dgm:pt modelId="{EEC7FC07-0078-49F3-9ED2-66AA3C3DD071}" type="sibTrans" cxnId="{ED342F20-D344-4168-B893-B6CCF39AC598}">
      <dgm:prSet/>
      <dgm:spPr/>
      <dgm:t>
        <a:bodyPr/>
        <a:lstStyle/>
        <a:p>
          <a:endParaRPr lang="en-GB"/>
        </a:p>
      </dgm:t>
    </dgm:pt>
    <dgm:pt modelId="{828EDD26-425B-42AB-A957-8384D4D4197B}">
      <dgm:prSet phldrT="[Text]"/>
      <dgm:spPr/>
      <dgm:t>
        <a:bodyPr/>
        <a:lstStyle/>
        <a:p>
          <a:r>
            <a:rPr lang="en-GB" dirty="0"/>
            <a:t>Control Theory</a:t>
          </a:r>
        </a:p>
      </dgm:t>
    </dgm:pt>
    <dgm:pt modelId="{877DC84A-7ADE-49D8-BD74-C6AF1110E0BC}" type="parTrans" cxnId="{0EF774C8-5C29-42DF-A578-7E6CD64B0199}">
      <dgm:prSet/>
      <dgm:spPr/>
      <dgm:t>
        <a:bodyPr/>
        <a:lstStyle/>
        <a:p>
          <a:endParaRPr lang="en-GB"/>
        </a:p>
      </dgm:t>
    </dgm:pt>
    <dgm:pt modelId="{CFD14350-DEA5-4108-B717-C946E2EC1CD4}" type="sibTrans" cxnId="{0EF774C8-5C29-42DF-A578-7E6CD64B0199}">
      <dgm:prSet/>
      <dgm:spPr/>
      <dgm:t>
        <a:bodyPr/>
        <a:lstStyle/>
        <a:p>
          <a:endParaRPr lang="en-GB"/>
        </a:p>
      </dgm:t>
    </dgm:pt>
    <dgm:pt modelId="{A98BB639-D642-45C2-9CCE-0FB22DDFC635}">
      <dgm:prSet phldrT="[Text]"/>
      <dgm:spPr/>
      <dgm:t>
        <a:bodyPr/>
        <a:lstStyle/>
        <a:p>
          <a:r>
            <a:rPr lang="en-GB" dirty="0"/>
            <a:t>Computer Science</a:t>
          </a:r>
        </a:p>
      </dgm:t>
    </dgm:pt>
    <dgm:pt modelId="{84A67D8F-D297-48BC-8D9F-CE8CBFA853EF}" type="parTrans" cxnId="{9B38ACCD-12C4-42E6-A03C-A36531699AC3}">
      <dgm:prSet/>
      <dgm:spPr/>
      <dgm:t>
        <a:bodyPr/>
        <a:lstStyle/>
        <a:p>
          <a:endParaRPr lang="en-GB"/>
        </a:p>
      </dgm:t>
    </dgm:pt>
    <dgm:pt modelId="{6511F4FC-B8D1-417F-9AE6-2AADC9DA747D}" type="sibTrans" cxnId="{9B38ACCD-12C4-42E6-A03C-A36531699AC3}">
      <dgm:prSet/>
      <dgm:spPr/>
      <dgm:t>
        <a:bodyPr/>
        <a:lstStyle/>
        <a:p>
          <a:endParaRPr lang="en-GB"/>
        </a:p>
      </dgm:t>
    </dgm:pt>
    <dgm:pt modelId="{97B05C40-A54E-40C5-A02D-B77CF172991D}">
      <dgm:prSet phldrT="[Text]"/>
      <dgm:spPr/>
      <dgm:t>
        <a:bodyPr/>
        <a:lstStyle/>
        <a:p>
          <a:r>
            <a:rPr lang="en-GB" dirty="0"/>
            <a:t>Information Engineering</a:t>
          </a:r>
        </a:p>
      </dgm:t>
    </dgm:pt>
    <dgm:pt modelId="{059A136B-86F9-4DB3-9EC2-6B760F89E6D1}" type="parTrans" cxnId="{67E2228F-88ED-454A-A9E3-34A43AFCDF03}">
      <dgm:prSet/>
      <dgm:spPr/>
      <dgm:t>
        <a:bodyPr/>
        <a:lstStyle/>
        <a:p>
          <a:endParaRPr lang="en-GB"/>
        </a:p>
      </dgm:t>
    </dgm:pt>
    <dgm:pt modelId="{5D9AE8A6-1010-4730-9150-FBB776F1B42A}" type="sibTrans" cxnId="{67E2228F-88ED-454A-A9E3-34A43AFCDF03}">
      <dgm:prSet/>
      <dgm:spPr/>
      <dgm:t>
        <a:bodyPr/>
        <a:lstStyle/>
        <a:p>
          <a:endParaRPr lang="en-GB"/>
        </a:p>
      </dgm:t>
    </dgm:pt>
    <dgm:pt modelId="{DFA64ED9-EA3A-40C3-A8DB-6C26E3E3EE17}" type="pres">
      <dgm:prSet presAssocID="{103C6EC1-380A-40FC-B04F-81059ADE878C}" presName="cycle" presStyleCnt="0">
        <dgm:presLayoutVars>
          <dgm:dir/>
          <dgm:resizeHandles val="exact"/>
        </dgm:presLayoutVars>
      </dgm:prSet>
      <dgm:spPr/>
    </dgm:pt>
    <dgm:pt modelId="{1AD41B57-FBB1-410E-87F9-59FC1BD263D3}" type="pres">
      <dgm:prSet presAssocID="{B072226E-294A-441F-8619-93DB9F18BC45}" presName="node" presStyleLbl="node1" presStyleIdx="0" presStyleCnt="5">
        <dgm:presLayoutVars>
          <dgm:bulletEnabled val="1"/>
        </dgm:presLayoutVars>
      </dgm:prSet>
      <dgm:spPr/>
    </dgm:pt>
    <dgm:pt modelId="{C59AE58F-1DD3-4344-AA21-9C0AD6887543}" type="pres">
      <dgm:prSet presAssocID="{B072226E-294A-441F-8619-93DB9F18BC45}" presName="spNode" presStyleCnt="0"/>
      <dgm:spPr/>
    </dgm:pt>
    <dgm:pt modelId="{F42C96FE-4C13-4F0D-8F0D-5DF478D824CC}" type="pres">
      <dgm:prSet presAssocID="{85294D26-9FA4-47B0-B20F-25901865E544}" presName="sibTrans" presStyleLbl="sibTrans1D1" presStyleIdx="0" presStyleCnt="5"/>
      <dgm:spPr/>
    </dgm:pt>
    <dgm:pt modelId="{787FDF09-76AF-41B8-881B-C794BDA0D9FA}" type="pres">
      <dgm:prSet presAssocID="{63DAE86F-B768-41FF-810D-86A320CC114D}" presName="node" presStyleLbl="node1" presStyleIdx="1" presStyleCnt="5">
        <dgm:presLayoutVars>
          <dgm:bulletEnabled val="1"/>
        </dgm:presLayoutVars>
      </dgm:prSet>
      <dgm:spPr/>
    </dgm:pt>
    <dgm:pt modelId="{4273763D-4538-4E11-A33F-A8C46210DF6B}" type="pres">
      <dgm:prSet presAssocID="{63DAE86F-B768-41FF-810D-86A320CC114D}" presName="spNode" presStyleCnt="0"/>
      <dgm:spPr/>
    </dgm:pt>
    <dgm:pt modelId="{3D24FCC2-6642-4538-A858-F69933F280DD}" type="pres">
      <dgm:prSet presAssocID="{EEC7FC07-0078-49F3-9ED2-66AA3C3DD071}" presName="sibTrans" presStyleLbl="sibTrans1D1" presStyleIdx="1" presStyleCnt="5"/>
      <dgm:spPr/>
    </dgm:pt>
    <dgm:pt modelId="{D5C70094-17CB-421D-94B0-2E754BCF8E6A}" type="pres">
      <dgm:prSet presAssocID="{828EDD26-425B-42AB-A957-8384D4D4197B}" presName="node" presStyleLbl="node1" presStyleIdx="2" presStyleCnt="5">
        <dgm:presLayoutVars>
          <dgm:bulletEnabled val="1"/>
        </dgm:presLayoutVars>
      </dgm:prSet>
      <dgm:spPr/>
    </dgm:pt>
    <dgm:pt modelId="{30398BA7-34A4-4F0A-9788-99E6ED5DE6D4}" type="pres">
      <dgm:prSet presAssocID="{828EDD26-425B-42AB-A957-8384D4D4197B}" presName="spNode" presStyleCnt="0"/>
      <dgm:spPr/>
    </dgm:pt>
    <dgm:pt modelId="{D1EFD6D7-0776-40AE-9505-96D3DA9B6284}" type="pres">
      <dgm:prSet presAssocID="{CFD14350-DEA5-4108-B717-C946E2EC1CD4}" presName="sibTrans" presStyleLbl="sibTrans1D1" presStyleIdx="2" presStyleCnt="5"/>
      <dgm:spPr/>
    </dgm:pt>
    <dgm:pt modelId="{8D35B0AE-1423-4427-9A35-E4C292FC495B}" type="pres">
      <dgm:prSet presAssocID="{A98BB639-D642-45C2-9CCE-0FB22DDFC635}" presName="node" presStyleLbl="node1" presStyleIdx="3" presStyleCnt="5">
        <dgm:presLayoutVars>
          <dgm:bulletEnabled val="1"/>
        </dgm:presLayoutVars>
      </dgm:prSet>
      <dgm:spPr/>
    </dgm:pt>
    <dgm:pt modelId="{AF24EE6B-89EA-4EC4-8868-40A01EDFEC00}" type="pres">
      <dgm:prSet presAssocID="{A98BB639-D642-45C2-9CCE-0FB22DDFC635}" presName="spNode" presStyleCnt="0"/>
      <dgm:spPr/>
    </dgm:pt>
    <dgm:pt modelId="{83C85650-349A-40B8-878B-A81AF67248FE}" type="pres">
      <dgm:prSet presAssocID="{6511F4FC-B8D1-417F-9AE6-2AADC9DA747D}" presName="sibTrans" presStyleLbl="sibTrans1D1" presStyleIdx="3" presStyleCnt="5"/>
      <dgm:spPr/>
    </dgm:pt>
    <dgm:pt modelId="{08EE4CEF-E690-4715-9EF9-C12EEF6EF8F6}" type="pres">
      <dgm:prSet presAssocID="{97B05C40-A54E-40C5-A02D-B77CF172991D}" presName="node" presStyleLbl="node1" presStyleIdx="4" presStyleCnt="5">
        <dgm:presLayoutVars>
          <dgm:bulletEnabled val="1"/>
        </dgm:presLayoutVars>
      </dgm:prSet>
      <dgm:spPr/>
    </dgm:pt>
    <dgm:pt modelId="{2DFDDF5B-9A41-4B7C-B018-DC162F2BFBA9}" type="pres">
      <dgm:prSet presAssocID="{97B05C40-A54E-40C5-A02D-B77CF172991D}" presName="spNode" presStyleCnt="0"/>
      <dgm:spPr/>
    </dgm:pt>
    <dgm:pt modelId="{7887246F-C151-4554-BC7B-B56C240E9961}" type="pres">
      <dgm:prSet presAssocID="{5D9AE8A6-1010-4730-9150-FBB776F1B42A}" presName="sibTrans" presStyleLbl="sibTrans1D1" presStyleIdx="4" presStyleCnt="5"/>
      <dgm:spPr/>
    </dgm:pt>
  </dgm:ptLst>
  <dgm:cxnLst>
    <dgm:cxn modelId="{DBE0C412-EECA-420F-AAC9-F219187F47C4}" type="presOf" srcId="{85294D26-9FA4-47B0-B20F-25901865E544}" destId="{F42C96FE-4C13-4F0D-8F0D-5DF478D824CC}" srcOrd="0" destOrd="0" presId="urn:microsoft.com/office/officeart/2005/8/layout/cycle6"/>
    <dgm:cxn modelId="{ED342F20-D344-4168-B893-B6CCF39AC598}" srcId="{103C6EC1-380A-40FC-B04F-81059ADE878C}" destId="{63DAE86F-B768-41FF-810D-86A320CC114D}" srcOrd="1" destOrd="0" parTransId="{8C0C2406-2B93-42CE-8926-A7203A101CDF}" sibTransId="{EEC7FC07-0078-49F3-9ED2-66AA3C3DD071}"/>
    <dgm:cxn modelId="{EFBBB23C-96D5-401A-9ED5-AD2DC42926DE}" type="presOf" srcId="{A98BB639-D642-45C2-9CCE-0FB22DDFC635}" destId="{8D35B0AE-1423-4427-9A35-E4C292FC495B}" srcOrd="0" destOrd="0" presId="urn:microsoft.com/office/officeart/2005/8/layout/cycle6"/>
    <dgm:cxn modelId="{B121C45E-3F8D-4F90-ADDF-34C48260B008}" type="presOf" srcId="{EEC7FC07-0078-49F3-9ED2-66AA3C3DD071}" destId="{3D24FCC2-6642-4538-A858-F69933F280DD}" srcOrd="0" destOrd="0" presId="urn:microsoft.com/office/officeart/2005/8/layout/cycle6"/>
    <dgm:cxn modelId="{02EB7244-9240-475E-8326-EEAAB7242DD4}" type="presOf" srcId="{97B05C40-A54E-40C5-A02D-B77CF172991D}" destId="{08EE4CEF-E690-4715-9EF9-C12EEF6EF8F6}" srcOrd="0" destOrd="0" presId="urn:microsoft.com/office/officeart/2005/8/layout/cycle6"/>
    <dgm:cxn modelId="{8E30294C-56C0-44E1-8537-2DBC881CC387}" type="presOf" srcId="{828EDD26-425B-42AB-A957-8384D4D4197B}" destId="{D5C70094-17CB-421D-94B0-2E754BCF8E6A}" srcOrd="0" destOrd="0" presId="urn:microsoft.com/office/officeart/2005/8/layout/cycle6"/>
    <dgm:cxn modelId="{099B617F-52F7-42EC-9560-71C78EB286FD}" srcId="{103C6EC1-380A-40FC-B04F-81059ADE878C}" destId="{B072226E-294A-441F-8619-93DB9F18BC45}" srcOrd="0" destOrd="0" parTransId="{A51635D1-D0C2-46FC-8F0E-3DDCB4CD5F43}" sibTransId="{85294D26-9FA4-47B0-B20F-25901865E544}"/>
    <dgm:cxn modelId="{67E2228F-88ED-454A-A9E3-34A43AFCDF03}" srcId="{103C6EC1-380A-40FC-B04F-81059ADE878C}" destId="{97B05C40-A54E-40C5-A02D-B77CF172991D}" srcOrd="4" destOrd="0" parTransId="{059A136B-86F9-4DB3-9EC2-6B760F89E6D1}" sibTransId="{5D9AE8A6-1010-4730-9150-FBB776F1B42A}"/>
    <dgm:cxn modelId="{C6E17C97-B1E6-413E-B0D6-CDD56BFF4EB4}" type="presOf" srcId="{63DAE86F-B768-41FF-810D-86A320CC114D}" destId="{787FDF09-76AF-41B8-881B-C794BDA0D9FA}" srcOrd="0" destOrd="0" presId="urn:microsoft.com/office/officeart/2005/8/layout/cycle6"/>
    <dgm:cxn modelId="{0EF774C8-5C29-42DF-A578-7E6CD64B0199}" srcId="{103C6EC1-380A-40FC-B04F-81059ADE878C}" destId="{828EDD26-425B-42AB-A957-8384D4D4197B}" srcOrd="2" destOrd="0" parTransId="{877DC84A-7ADE-49D8-BD74-C6AF1110E0BC}" sibTransId="{CFD14350-DEA5-4108-B717-C946E2EC1CD4}"/>
    <dgm:cxn modelId="{1DE66FC9-0311-4A9F-8CC9-1AD9F61F46C6}" type="presOf" srcId="{103C6EC1-380A-40FC-B04F-81059ADE878C}" destId="{DFA64ED9-EA3A-40C3-A8DB-6C26E3E3EE17}" srcOrd="0" destOrd="0" presId="urn:microsoft.com/office/officeart/2005/8/layout/cycle6"/>
    <dgm:cxn modelId="{9B38ACCD-12C4-42E6-A03C-A36531699AC3}" srcId="{103C6EC1-380A-40FC-B04F-81059ADE878C}" destId="{A98BB639-D642-45C2-9CCE-0FB22DDFC635}" srcOrd="3" destOrd="0" parTransId="{84A67D8F-D297-48BC-8D9F-CE8CBFA853EF}" sibTransId="{6511F4FC-B8D1-417F-9AE6-2AADC9DA747D}"/>
    <dgm:cxn modelId="{C274C8D0-92B5-44F0-AA8B-3A65E8964A65}" type="presOf" srcId="{CFD14350-DEA5-4108-B717-C946E2EC1CD4}" destId="{D1EFD6D7-0776-40AE-9505-96D3DA9B6284}" srcOrd="0" destOrd="0" presId="urn:microsoft.com/office/officeart/2005/8/layout/cycle6"/>
    <dgm:cxn modelId="{142138D6-CD4B-4FDC-9082-C6203957F017}" type="presOf" srcId="{5D9AE8A6-1010-4730-9150-FBB776F1B42A}" destId="{7887246F-C151-4554-BC7B-B56C240E9961}" srcOrd="0" destOrd="0" presId="urn:microsoft.com/office/officeart/2005/8/layout/cycle6"/>
    <dgm:cxn modelId="{1129B0F3-BD7B-487A-AD87-04FD3F761AC5}" type="presOf" srcId="{6511F4FC-B8D1-417F-9AE6-2AADC9DA747D}" destId="{83C85650-349A-40B8-878B-A81AF67248FE}" srcOrd="0" destOrd="0" presId="urn:microsoft.com/office/officeart/2005/8/layout/cycle6"/>
    <dgm:cxn modelId="{3D0D32FD-0D36-4796-A6C0-4C167775621C}" type="presOf" srcId="{B072226E-294A-441F-8619-93DB9F18BC45}" destId="{1AD41B57-FBB1-410E-87F9-59FC1BD263D3}" srcOrd="0" destOrd="0" presId="urn:microsoft.com/office/officeart/2005/8/layout/cycle6"/>
    <dgm:cxn modelId="{6B1FD99C-3F8E-4825-9C17-B6F582439300}" type="presParOf" srcId="{DFA64ED9-EA3A-40C3-A8DB-6C26E3E3EE17}" destId="{1AD41B57-FBB1-410E-87F9-59FC1BD263D3}" srcOrd="0" destOrd="0" presId="urn:microsoft.com/office/officeart/2005/8/layout/cycle6"/>
    <dgm:cxn modelId="{4FA5CFB6-8A56-42C6-9723-6A424406D3EA}" type="presParOf" srcId="{DFA64ED9-EA3A-40C3-A8DB-6C26E3E3EE17}" destId="{C59AE58F-1DD3-4344-AA21-9C0AD6887543}" srcOrd="1" destOrd="0" presId="urn:microsoft.com/office/officeart/2005/8/layout/cycle6"/>
    <dgm:cxn modelId="{3A317BD5-598F-491A-9AF7-F15EB90C9A5E}" type="presParOf" srcId="{DFA64ED9-EA3A-40C3-A8DB-6C26E3E3EE17}" destId="{F42C96FE-4C13-4F0D-8F0D-5DF478D824CC}" srcOrd="2" destOrd="0" presId="urn:microsoft.com/office/officeart/2005/8/layout/cycle6"/>
    <dgm:cxn modelId="{1EABE34F-B217-46AA-B65E-78933ED10E1D}" type="presParOf" srcId="{DFA64ED9-EA3A-40C3-A8DB-6C26E3E3EE17}" destId="{787FDF09-76AF-41B8-881B-C794BDA0D9FA}" srcOrd="3" destOrd="0" presId="urn:microsoft.com/office/officeart/2005/8/layout/cycle6"/>
    <dgm:cxn modelId="{92B323EB-3733-406F-B635-9808C1380480}" type="presParOf" srcId="{DFA64ED9-EA3A-40C3-A8DB-6C26E3E3EE17}" destId="{4273763D-4538-4E11-A33F-A8C46210DF6B}" srcOrd="4" destOrd="0" presId="urn:microsoft.com/office/officeart/2005/8/layout/cycle6"/>
    <dgm:cxn modelId="{DC24057B-F4E3-471A-974D-BC41C6861B9F}" type="presParOf" srcId="{DFA64ED9-EA3A-40C3-A8DB-6C26E3E3EE17}" destId="{3D24FCC2-6642-4538-A858-F69933F280DD}" srcOrd="5" destOrd="0" presId="urn:microsoft.com/office/officeart/2005/8/layout/cycle6"/>
    <dgm:cxn modelId="{2499B4E3-5DA7-4F10-A5D1-69E5A6335BEC}" type="presParOf" srcId="{DFA64ED9-EA3A-40C3-A8DB-6C26E3E3EE17}" destId="{D5C70094-17CB-421D-94B0-2E754BCF8E6A}" srcOrd="6" destOrd="0" presId="urn:microsoft.com/office/officeart/2005/8/layout/cycle6"/>
    <dgm:cxn modelId="{B347741E-83D1-4A9D-A255-6754A27CB8BF}" type="presParOf" srcId="{DFA64ED9-EA3A-40C3-A8DB-6C26E3E3EE17}" destId="{30398BA7-34A4-4F0A-9788-99E6ED5DE6D4}" srcOrd="7" destOrd="0" presId="urn:microsoft.com/office/officeart/2005/8/layout/cycle6"/>
    <dgm:cxn modelId="{6A1B34A0-224A-4B0A-B347-6F0A347525E9}" type="presParOf" srcId="{DFA64ED9-EA3A-40C3-A8DB-6C26E3E3EE17}" destId="{D1EFD6D7-0776-40AE-9505-96D3DA9B6284}" srcOrd="8" destOrd="0" presId="urn:microsoft.com/office/officeart/2005/8/layout/cycle6"/>
    <dgm:cxn modelId="{77581BFF-EE4F-4870-9724-540C1D2D11BE}" type="presParOf" srcId="{DFA64ED9-EA3A-40C3-A8DB-6C26E3E3EE17}" destId="{8D35B0AE-1423-4427-9A35-E4C292FC495B}" srcOrd="9" destOrd="0" presId="urn:microsoft.com/office/officeart/2005/8/layout/cycle6"/>
    <dgm:cxn modelId="{1AAE267D-7845-40B2-AA03-B19343D47589}" type="presParOf" srcId="{DFA64ED9-EA3A-40C3-A8DB-6C26E3E3EE17}" destId="{AF24EE6B-89EA-4EC4-8868-40A01EDFEC00}" srcOrd="10" destOrd="0" presId="urn:microsoft.com/office/officeart/2005/8/layout/cycle6"/>
    <dgm:cxn modelId="{BE4CE25F-01F7-4D11-A7B5-D79F8D96C113}" type="presParOf" srcId="{DFA64ED9-EA3A-40C3-A8DB-6C26E3E3EE17}" destId="{83C85650-349A-40B8-878B-A81AF67248FE}" srcOrd="11" destOrd="0" presId="urn:microsoft.com/office/officeart/2005/8/layout/cycle6"/>
    <dgm:cxn modelId="{12306CBC-4E40-46B0-9F25-48E63F3E4AA5}" type="presParOf" srcId="{DFA64ED9-EA3A-40C3-A8DB-6C26E3E3EE17}" destId="{08EE4CEF-E690-4715-9EF9-C12EEF6EF8F6}" srcOrd="12" destOrd="0" presId="urn:microsoft.com/office/officeart/2005/8/layout/cycle6"/>
    <dgm:cxn modelId="{27BED22B-2F46-4B46-A88B-FE26D194E38B}" type="presParOf" srcId="{DFA64ED9-EA3A-40C3-A8DB-6C26E3E3EE17}" destId="{2DFDDF5B-9A41-4B7C-B018-DC162F2BFBA9}" srcOrd="13" destOrd="0" presId="urn:microsoft.com/office/officeart/2005/8/layout/cycle6"/>
    <dgm:cxn modelId="{184C11DA-4AC7-429A-9A9D-552B7B0149EB}" type="presParOf" srcId="{DFA64ED9-EA3A-40C3-A8DB-6C26E3E3EE17}" destId="{7887246F-C151-4554-BC7B-B56C240E996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41B57-FBB1-410E-87F9-59FC1BD263D3}">
      <dsp:nvSpPr>
        <dsp:cNvPr id="0" name=""/>
        <dsp:cNvSpPr/>
      </dsp:nvSpPr>
      <dsp:spPr>
        <a:xfrm>
          <a:off x="2105032" y="1521"/>
          <a:ext cx="1247031" cy="810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Electrical Engineering</a:t>
          </a:r>
        </a:p>
      </dsp:txBody>
      <dsp:txXfrm>
        <a:off x="2144601" y="41090"/>
        <a:ext cx="1167893" cy="731432"/>
      </dsp:txXfrm>
    </dsp:sp>
    <dsp:sp modelId="{F42C96FE-4C13-4F0D-8F0D-5DF478D824CC}">
      <dsp:nvSpPr>
        <dsp:cNvPr id="0" name=""/>
        <dsp:cNvSpPr/>
      </dsp:nvSpPr>
      <dsp:spPr>
        <a:xfrm>
          <a:off x="1109228" y="406806"/>
          <a:ext cx="3238640" cy="3238640"/>
        </a:xfrm>
        <a:custGeom>
          <a:avLst/>
          <a:gdLst/>
          <a:ahLst/>
          <a:cxnLst/>
          <a:rect l="0" t="0" r="0" b="0"/>
          <a:pathLst>
            <a:path>
              <a:moveTo>
                <a:pt x="2251401" y="128457"/>
              </a:moveTo>
              <a:arcTo wR="1619320" hR="1619320" stAng="17578529" swAng="19613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7FDF09-76AF-41B8-881B-C794BDA0D9FA}">
      <dsp:nvSpPr>
        <dsp:cNvPr id="0" name=""/>
        <dsp:cNvSpPr/>
      </dsp:nvSpPr>
      <dsp:spPr>
        <a:xfrm>
          <a:off x="3645097" y="1120443"/>
          <a:ext cx="1247031" cy="810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Mechanical Engineering</a:t>
          </a:r>
        </a:p>
      </dsp:txBody>
      <dsp:txXfrm>
        <a:off x="3684666" y="1160012"/>
        <a:ext cx="1167893" cy="731432"/>
      </dsp:txXfrm>
    </dsp:sp>
    <dsp:sp modelId="{3D24FCC2-6642-4538-A858-F69933F280DD}">
      <dsp:nvSpPr>
        <dsp:cNvPr id="0" name=""/>
        <dsp:cNvSpPr/>
      </dsp:nvSpPr>
      <dsp:spPr>
        <a:xfrm>
          <a:off x="1109228" y="406806"/>
          <a:ext cx="3238640" cy="3238640"/>
        </a:xfrm>
        <a:custGeom>
          <a:avLst/>
          <a:gdLst/>
          <a:ahLst/>
          <a:cxnLst/>
          <a:rect l="0" t="0" r="0" b="0"/>
          <a:pathLst>
            <a:path>
              <a:moveTo>
                <a:pt x="3236420" y="1534558"/>
              </a:moveTo>
              <a:arcTo wR="1619320" hR="1619320" stAng="21419972" swAng="21961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5C70094-17CB-421D-94B0-2E754BCF8E6A}">
      <dsp:nvSpPr>
        <dsp:cNvPr id="0" name=""/>
        <dsp:cNvSpPr/>
      </dsp:nvSpPr>
      <dsp:spPr>
        <a:xfrm>
          <a:off x="3056845" y="2930899"/>
          <a:ext cx="1247031" cy="810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Control Theory</a:t>
          </a:r>
        </a:p>
      </dsp:txBody>
      <dsp:txXfrm>
        <a:off x="3096414" y="2970468"/>
        <a:ext cx="1167893" cy="731432"/>
      </dsp:txXfrm>
    </dsp:sp>
    <dsp:sp modelId="{D1EFD6D7-0776-40AE-9505-96D3DA9B6284}">
      <dsp:nvSpPr>
        <dsp:cNvPr id="0" name=""/>
        <dsp:cNvSpPr/>
      </dsp:nvSpPr>
      <dsp:spPr>
        <a:xfrm>
          <a:off x="1109228" y="406806"/>
          <a:ext cx="3238640" cy="3238640"/>
        </a:xfrm>
        <a:custGeom>
          <a:avLst/>
          <a:gdLst/>
          <a:ahLst/>
          <a:cxnLst/>
          <a:rect l="0" t="0" r="0" b="0"/>
          <a:pathLst>
            <a:path>
              <a:moveTo>
                <a:pt x="1941184" y="3206330"/>
              </a:moveTo>
              <a:arcTo wR="1619320" hR="1619320" stAng="4712115" swAng="13757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35B0AE-1423-4427-9A35-E4C292FC495B}">
      <dsp:nvSpPr>
        <dsp:cNvPr id="0" name=""/>
        <dsp:cNvSpPr/>
      </dsp:nvSpPr>
      <dsp:spPr>
        <a:xfrm>
          <a:off x="1153219" y="2930899"/>
          <a:ext cx="1247031" cy="810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Computer Science</a:t>
          </a:r>
        </a:p>
      </dsp:txBody>
      <dsp:txXfrm>
        <a:off x="1192788" y="2970468"/>
        <a:ext cx="1167893" cy="731432"/>
      </dsp:txXfrm>
    </dsp:sp>
    <dsp:sp modelId="{83C85650-349A-40B8-878B-A81AF67248FE}">
      <dsp:nvSpPr>
        <dsp:cNvPr id="0" name=""/>
        <dsp:cNvSpPr/>
      </dsp:nvSpPr>
      <dsp:spPr>
        <a:xfrm>
          <a:off x="1109228" y="406806"/>
          <a:ext cx="3238640" cy="3238640"/>
        </a:xfrm>
        <a:custGeom>
          <a:avLst/>
          <a:gdLst/>
          <a:ahLst/>
          <a:cxnLst/>
          <a:rect l="0" t="0" r="0" b="0"/>
          <a:pathLst>
            <a:path>
              <a:moveTo>
                <a:pt x="270579" y="2515477"/>
              </a:moveTo>
              <a:arcTo wR="1619320" hR="1619320" stAng="8783902" swAng="21961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EE4CEF-E690-4715-9EF9-C12EEF6EF8F6}">
      <dsp:nvSpPr>
        <dsp:cNvPr id="0" name=""/>
        <dsp:cNvSpPr/>
      </dsp:nvSpPr>
      <dsp:spPr>
        <a:xfrm>
          <a:off x="564967" y="1120443"/>
          <a:ext cx="1247031" cy="810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Information Engineering</a:t>
          </a:r>
        </a:p>
      </dsp:txBody>
      <dsp:txXfrm>
        <a:off x="604536" y="1160012"/>
        <a:ext cx="1167893" cy="731432"/>
      </dsp:txXfrm>
    </dsp:sp>
    <dsp:sp modelId="{7887246F-C151-4554-BC7B-B56C240E9961}">
      <dsp:nvSpPr>
        <dsp:cNvPr id="0" name=""/>
        <dsp:cNvSpPr/>
      </dsp:nvSpPr>
      <dsp:spPr>
        <a:xfrm>
          <a:off x="1109228" y="406806"/>
          <a:ext cx="3238640" cy="3238640"/>
        </a:xfrm>
        <a:custGeom>
          <a:avLst/>
          <a:gdLst/>
          <a:ahLst/>
          <a:cxnLst/>
          <a:rect l="0" t="0" r="0" b="0"/>
          <a:pathLst>
            <a:path>
              <a:moveTo>
                <a:pt x="282176" y="705949"/>
              </a:moveTo>
              <a:arcTo wR="1619320" hR="1619320" stAng="12860163" swAng="19613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12/9/2021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12/9/2021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1</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85104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 robotic system is situated in an environment and interacts with it in some way.</a:t>
            </a:r>
          </a:p>
          <a:p>
            <a:endParaRPr lang="en-US" baseline="0" dirty="0"/>
          </a:p>
          <a:p>
            <a:r>
              <a:rPr lang="en-US" baseline="0" dirty="0"/>
              <a:t>The environment both defines the problem and also imposes conditions or constraints on the robotic system.  For example, the morphology, materials, or terrain could provide constrains on the design whilst also determining the goal of the system, which is to cause impact or interaction with the environment in some manner.</a:t>
            </a:r>
          </a:p>
          <a:p>
            <a:endParaRPr lang="en-US" baseline="0" dirty="0"/>
          </a:p>
          <a:p>
            <a:r>
              <a:rPr lang="en-US" baseline="0" dirty="0"/>
              <a:t>To understand how systems interact with the environment to achieve this end goal by somehow changing its state, we can use the sense-perceive-act model.</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10857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set of sensors estimates the state of the system, in order to determine how to make the required modification and perform some kind of understanding of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understand the sensor input and determine what action to take, an algorithm performs some perception, based on the input from the sensors. The algorithm often runs on an embedded system; that is, it often resides in a microcontroller or a microprocessor.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achieve some output or change in the environment, some sort of action must then be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perception algorithm</a:t>
            </a:r>
            <a:r>
              <a:rPr lang="en-US" baseline="0" dirty="0"/>
              <a:t> determines how to affect the environment through a set of actuators. Th</a:t>
            </a:r>
            <a:r>
              <a:rPr lang="en-US" u="none" baseline="0" dirty="0"/>
              <a:t>ese</a:t>
            </a:r>
            <a:r>
              <a:rPr lang="en-US" baseline="0" dirty="0"/>
              <a:t> actuators receive the signals from the microcontroller and alter the physical state of the environment in some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loop happens once, i.e., all actuation occurs based on the system, </a:t>
            </a:r>
            <a:r>
              <a:rPr lang="en-US" u="none" baseline="0" dirty="0"/>
              <a:t>it is said to be </a:t>
            </a:r>
            <a:r>
              <a:rPr lang="en-US" b="0" baseline="0" dirty="0"/>
              <a:t>under open loop control: there is no feedback. If the system iterates this control loop many times and uses feedback from the output of the mechatronic system, the system is said to be under closed loop control.</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87660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can use this model in the context of a self-driving car.</a:t>
            </a:r>
          </a:p>
          <a:p>
            <a:endParaRPr lang="en-US" baseline="0" dirty="0"/>
          </a:p>
          <a:p>
            <a:r>
              <a:rPr lang="en-US" baseline="0" dirty="0"/>
              <a:t>For example, a simple car (two motors) wants to move forward to obstacles.</a:t>
            </a:r>
          </a:p>
          <a:p>
            <a:endParaRPr lang="en-US" baseline="0" dirty="0"/>
          </a:p>
          <a:p>
            <a:r>
              <a:rPr lang="en-US" baseline="0" dirty="0"/>
              <a:t>We have sensors to understand the environment, </a:t>
            </a:r>
            <a:r>
              <a:rPr lang="en-US" baseline="0" dirty="0">
                <a:sym typeface="Wingdings" panose="05000000000000000000" pitchFamily="2" charset="2"/>
              </a:rPr>
              <a:t>understanding both the robot itself (its speed/position) and also the environment (e.g., where obstacles are).</a:t>
            </a:r>
          </a:p>
          <a:p>
            <a:endParaRPr lang="en-US" baseline="0" dirty="0">
              <a:sym typeface="Wingdings" panose="05000000000000000000" pitchFamily="2" charset="2"/>
            </a:endParaRPr>
          </a:p>
          <a:p>
            <a:r>
              <a:rPr lang="en-US" baseline="0" dirty="0">
                <a:sym typeface="Wingdings" panose="05000000000000000000" pitchFamily="2" charset="2"/>
              </a:rPr>
              <a:t>Using the sensory information, we perform some perception, determining the position from the sensor data and the location of obstacles in the environment.</a:t>
            </a:r>
          </a:p>
          <a:p>
            <a:endParaRPr lang="en-US" baseline="0" dirty="0">
              <a:sym typeface="Wingdings" panose="05000000000000000000" pitchFamily="2" charset="2"/>
            </a:endParaRPr>
          </a:p>
          <a:p>
            <a:r>
              <a:rPr lang="en-US" baseline="0" dirty="0">
                <a:sym typeface="Wingdings" panose="05000000000000000000" pitchFamily="2" charset="2"/>
              </a:rPr>
              <a:t>From this, the system can determine how to act and, in this example, how to actuate the motors to move forward, avoiding obstacles.</a:t>
            </a:r>
          </a:p>
          <a:p>
            <a:endParaRPr lang="en-US" baseline="0" dirty="0">
              <a:sym typeface="Wingdings" panose="05000000000000000000" pitchFamily="2" charset="2"/>
            </a:endParaRPr>
          </a:p>
          <a:p>
            <a:r>
              <a:rPr lang="en-US" baseline="0" dirty="0">
                <a:sym typeface="Wingdings" panose="05000000000000000000" pitchFamily="2" charset="2"/>
              </a:rPr>
              <a:t>The action could lead to changes in the environment, so the loop begins again.  We have a closed loop system. </a:t>
            </a:r>
          </a:p>
          <a:p>
            <a:endParaRPr lang="en-US" baseline="0" dirty="0">
              <a:sym typeface="Wingdings" panose="05000000000000000000" pitchFamily="2" charset="2"/>
            </a:endParaRPr>
          </a:p>
          <a:p>
            <a:r>
              <a:rPr lang="en-US" baseline="0" dirty="0">
                <a:sym typeface="Wingdings" panose="05000000000000000000" pitchFamily="2" charset="2"/>
              </a:rPr>
              <a:t>The sense-perceive-act framework is a useful method for understanding and designing robotic systems.</a:t>
            </a:r>
          </a:p>
          <a:p>
            <a:endParaRPr lang="en-US" baseline="0" dirty="0">
              <a:sym typeface="Wingdings" panose="05000000000000000000" pitchFamily="2" charset="2"/>
            </a:endParaRPr>
          </a:p>
          <a:p>
            <a:r>
              <a:rPr lang="en-US" baseline="0" dirty="0">
                <a:sym typeface="Wingdings" panose="05000000000000000000" pitchFamily="2" charset="2"/>
              </a:rPr>
              <a:t>We will now look in a little more detail into these different subsystems.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4560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 contains sensors to orient</a:t>
            </a:r>
            <a:r>
              <a:rPr lang="en-US" baseline="0" dirty="0"/>
              <a:t> itself within its environment. A car (whether it is autonomous or not) will use two primary sets of information to control its motion: </a:t>
            </a:r>
          </a:p>
          <a:p>
            <a:pPr marL="228600" indent="-228600">
              <a:buAutoNum type="arabicParenR"/>
            </a:pPr>
            <a:r>
              <a:rPr lang="en-US" baseline="0" dirty="0"/>
              <a:t>First, it needs to know its velocity.</a:t>
            </a:r>
          </a:p>
          <a:p>
            <a:pPr marL="228600" indent="-228600">
              <a:buAutoNum type="arabicParenR"/>
            </a:pPr>
            <a:r>
              <a:rPr lang="en-US" baseline="0" dirty="0"/>
              <a:t>Second, it needs to know positional information (where it is in relation to the track). </a:t>
            </a:r>
          </a:p>
          <a:p>
            <a:pPr marL="228600" indent="-228600">
              <a:buAutoNum type="arabicParenR"/>
            </a:pPr>
            <a:endParaRPr lang="en-US" baseline="0" dirty="0"/>
          </a:p>
          <a:p>
            <a:r>
              <a:rPr lang="en-US" baseline="0" dirty="0"/>
              <a:t>Velocity sensing can be implemented in several ways, and it is usually performed by measuring the rotational velocity of the wheels, i.e., how quickly the wheels are turning. This can be done through optical means, using magnetic sensing, as well as back EMF (electromotive force). </a:t>
            </a:r>
          </a:p>
          <a:p>
            <a:endParaRPr lang="en-US" baseline="0" dirty="0"/>
          </a:p>
          <a:p>
            <a:r>
              <a:rPr lang="en-US" baseline="0" dirty="0"/>
              <a:t>Where the car is in relation to the track can be measured optically. One way to do this is to use a line camera. Also a Lidar sensor can be used to detect obstacles and determine the car’s position in its environment.</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4256493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The control</a:t>
            </a:r>
            <a:r>
              <a:rPr lang="en-US" baseline="0" dirty="0">
                <a:ea typeface="ＭＳ Ｐゴシック"/>
                <a:cs typeface="Calibri"/>
              </a:rPr>
              <a:t> algorithm resides on the microcontroller. The sensor inputs are registered using the analog and/or digital input ports on the microcontroller.</a:t>
            </a:r>
            <a:r>
              <a:rPr lang="en-US" dirty="0">
                <a:ea typeface="ＭＳ Ｐゴシック"/>
                <a:cs typeface="Calibri"/>
              </a:rPr>
              <a:t> </a:t>
            </a:r>
            <a:r>
              <a:rPr lang="en-US" baseline="0" dirty="0">
                <a:ea typeface="ＭＳ Ｐゴシック"/>
                <a:cs typeface="Calibri"/>
              </a:rPr>
              <a:t>Sometimes, the input signals from the sensors are weak and have to be amplified before interfacing with the microcontroller. Operational amplifiers provide an easy and robust way </a:t>
            </a:r>
            <a:r>
              <a:rPr lang="en-US" sz="1200" kern="1200" baseline="0" dirty="0">
                <a:solidFill>
                  <a:schemeClr val="tx1"/>
                </a:solidFill>
                <a:latin typeface="+mn-lt"/>
                <a:ea typeface="ＭＳ Ｐゴシック"/>
                <a:cs typeface="Calibri"/>
              </a:rPr>
              <a:t>to do this.</a:t>
            </a:r>
            <a:endParaRPr lang="en-US" dirty="0">
              <a:ea typeface="ＭＳ Ｐゴシック"/>
              <a:cs typeface="Calibri"/>
            </a:endParaRPr>
          </a:p>
          <a:p>
            <a:endParaRPr lang="en-US" dirty="0">
              <a:cs typeface="Calibri"/>
            </a:endParaRPr>
          </a:p>
          <a:p>
            <a:r>
              <a:rPr lang="en-US" dirty="0">
                <a:ea typeface="ＭＳ Ｐゴシック"/>
                <a:cs typeface="Calibri"/>
              </a:rPr>
              <a:t>Now, we have all sensed information, and various algorithms run on the sensor data during the perception phase. Perception phase includes object detection like algorithms for environment understanding, planning algorithms to decide what is the next step for movement, and  various control algorithms on creating actuation outputs based on the sensor input data,  which is then sent to actuation phase.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17537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microcontroller</a:t>
            </a:r>
            <a:r>
              <a:rPr lang="en-US" baseline="0" dirty="0"/>
              <a:t> uses two types of actuator</a:t>
            </a:r>
            <a:r>
              <a:rPr lang="en-US" strike="sngStrike" baseline="0" dirty="0"/>
              <a:t>s</a:t>
            </a:r>
            <a:r>
              <a:rPr lang="en-US" baseline="0" dirty="0"/>
              <a:t> to interact with its environment: 1) motors and 2) servos.  Servos control the angle of the front wheels, which in turn control which way the car is traveling. </a:t>
            </a:r>
          </a:p>
          <a:p>
            <a:r>
              <a:rPr lang="en-US" baseline="0" dirty="0"/>
              <a:t>In general, it is desirable for the autonomous car to be traveling at a set velocity. The algorithm/microcontroller will adjust the amount of power supplied to the motors in order to control for a set (desired) velocity. The desired velocity will be the </a:t>
            </a:r>
            <a:r>
              <a:rPr lang="en-US" b="0" baseline="0" dirty="0"/>
              <a:t>set point of the control algorithm. For example, it may be desirable for the car to slow down as it traverses curves. The weak output power of a microcontroller output port is not enough to deliver the required electrical power for the motors to turn. Consequently, an output amplifier is needed. Such an amplifier is commonly known as a motor controller. A servo can be used to control the angle of the front wheels and control the direction of travel for the car. The servo can be controlled directly using the output of the microcontroller, as it contains its own amplifier and control circuitry.</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93402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addition to the components described previously, the robot</a:t>
            </a:r>
            <a:r>
              <a:rPr lang="en-US" baseline="0" dirty="0"/>
              <a:t>ic system must contain a power supply that enables seamless operation of all the components, such as the microcontroller, electronics, sensors, and actuators. A central component of the car system is the battery, which stores the energy necessary for the system to operate while on the track. The battery depletes over time, and the voltage will not be stable (it will vary) with the flow of current. So we may need to design power conditioning to ensure stable (uninterruptable) operation of the system. The power supply may contain a DC/DC converter to ensure stable power supply despite the falling battery voltage.</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32616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Hello and welcome to this course titled Introduction to Robotic Systems.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14422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introduces the basic theories and preliminary methods of robotic systems development.</a:t>
            </a:r>
          </a:p>
          <a:p>
            <a:endParaRPr lang="en-US" dirty="0"/>
          </a:p>
          <a:p>
            <a:r>
              <a:rPr lang="en-US" dirty="0"/>
              <a:t>This module starts with the definitions of both robotics and mechatronics.</a:t>
            </a:r>
          </a:p>
          <a:p>
            <a:endParaRPr lang="en-US" dirty="0"/>
          </a:p>
          <a:p>
            <a:r>
              <a:rPr lang="en-US" dirty="0"/>
              <a:t>The basic concepts of robotic systems and the design process are then introduced by examining an autonomous car from a robotic system-level perspective.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43011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Robotics is a subset of mechatronics, with some level of autonomy. Autonomy is achieved by the system’s ability to sense its environment and provide computing and control for the robot while integrating mechanical and electrical, and computer science disciplines in its implementation.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261472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Robotic systems can be employed for tasks in dangerous, </a:t>
            </a:r>
            <a:r>
              <a:rPr lang="en-GB" sz="1200" dirty="0">
                <a:solidFill>
                  <a:schemeClr val="tx2"/>
                </a:solidFill>
                <a:latin typeface="+mn-lt"/>
                <a:ea typeface="ＭＳ Ｐゴシック" charset="0"/>
              </a:rPr>
              <a:t>unknown, or hostile environment; for example, robots deployed in outer space. Robotic systems can also be deployed for task requiring high precision, fast computation, and task requiring continuous monitoring. Typical examples are systems deployed in monitoring and control of nuclear facilities. Here, the robots operate with some level of autonomy.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417936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At this point, it is proper to give a brief definition of mechatronics, a superset of robotics. The term “mechatronics” was first conceived </a:t>
            </a:r>
            <a:r>
              <a:rPr lang="en-US" baseline="0" dirty="0"/>
              <a:t>to describe the combination of mechanical and electrical engineering disciplines for the development of industrial automation systems. Today, mechatronics also encompasses other disciplines, such as control theory and computer science. Mechatronic systems range from quite simple ones, such as a blender or a toaster, to more advanced systems that can be found in</a:t>
            </a:r>
            <a:r>
              <a:rPr lang="en-US" sz="1200" kern="1200" baseline="0" dirty="0">
                <a:solidFill>
                  <a:schemeClr val="tx1"/>
                </a:solidFill>
                <a:latin typeface="+mn-lt"/>
                <a:ea typeface="ＭＳ Ｐゴシック" charset="0"/>
                <a:cs typeface="ＭＳ Ｐゴシック" charset="0"/>
              </a:rPr>
              <a:t>, for example, industrial </a:t>
            </a:r>
            <a:r>
              <a:rPr lang="en-US" baseline="0" dirty="0"/>
              <a:t>robotics. In our daily lives, we are surrounded by mechatronic systems!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35110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boundary is not always clear, and the definitions are often blurred.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2278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term</a:t>
            </a:r>
            <a:r>
              <a:rPr lang="en-US" b="0" baseline="0" dirty="0"/>
              <a:t> “r</a:t>
            </a:r>
            <a:r>
              <a:rPr lang="en-US" b="0" dirty="0"/>
              <a:t>obotics” was initially</a:t>
            </a:r>
            <a:r>
              <a:rPr lang="en-US" b="0" baseline="0" dirty="0"/>
              <a:t> described by Czech writer Karel Capek in his 1920 play “</a:t>
            </a:r>
            <a:r>
              <a:rPr lang="en-US" b="0" i="0" baseline="0" dirty="0"/>
              <a:t>Rossum’s Universal Robot.” </a:t>
            </a:r>
          </a:p>
          <a:p>
            <a:endParaRPr lang="en-US" b="0" baseline="0" dirty="0"/>
          </a:p>
          <a:p>
            <a:r>
              <a:rPr lang="en-US" b="0" baseline="0" dirty="0"/>
              <a:t>Isaac Asimov first used the term in print in 1941 with his work of fiction</a:t>
            </a:r>
            <a:r>
              <a:rPr lang="en-US" b="0" baseline="0"/>
              <a:t>. Asimov’s </a:t>
            </a:r>
            <a:r>
              <a:rPr lang="en-US" b="0" baseline="0" dirty="0"/>
              <a:t>introduced three laws of robotics, which are:</a:t>
            </a:r>
          </a:p>
          <a:p>
            <a:r>
              <a:rPr lang="en-US" sz="1200" b="0" i="0" kern="1200" dirty="0">
                <a:solidFill>
                  <a:schemeClr val="tx1"/>
                </a:solidFill>
                <a:effectLst/>
                <a:latin typeface="+mn-lt"/>
                <a:ea typeface="ＭＳ Ｐゴシック" charset="0"/>
                <a:cs typeface="ＭＳ Ｐゴシック" charset="0"/>
              </a:rPr>
              <a:t>-A robot may not injure a human being or, through inaction, allow a human being to come to harm. </a:t>
            </a:r>
          </a:p>
          <a:p>
            <a:r>
              <a:rPr lang="en-US" sz="1200" b="0" i="0" kern="1200" dirty="0">
                <a:solidFill>
                  <a:schemeClr val="tx1"/>
                </a:solidFill>
                <a:effectLst/>
                <a:latin typeface="+mn-lt"/>
                <a:ea typeface="ＭＳ Ｐゴシック" charset="0"/>
                <a:cs typeface="ＭＳ Ｐゴシック" charset="0"/>
              </a:rPr>
              <a:t>-A robot must obey orders given to it by human beings except where such orders would conflict with the First Law. </a:t>
            </a:r>
          </a:p>
          <a:p>
            <a:r>
              <a:rPr lang="en-US" sz="1200" b="0" i="0" kern="1200" dirty="0">
                <a:solidFill>
                  <a:schemeClr val="tx1"/>
                </a:solidFill>
                <a:effectLst/>
                <a:latin typeface="+mn-lt"/>
                <a:ea typeface="ＭＳ Ｐゴシック" charset="0"/>
                <a:cs typeface="ＭＳ Ｐゴシック" charset="0"/>
              </a:rPr>
              <a:t>-A robot must protect its own existence as long as such protection does not conflict with the First or Second Law.  They are still considered to be highly relevant today.</a:t>
            </a:r>
            <a:endParaRPr lang="en-US" b="0" baseline="0" dirty="0"/>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Robotics deals with the development of autonomous mechatronic machines. It can be </a:t>
            </a:r>
            <a:r>
              <a:rPr lang="en-US" sz="1200" b="0" i="0" kern="1200" dirty="0">
                <a:solidFill>
                  <a:schemeClr val="tx1"/>
                </a:solidFill>
                <a:effectLst/>
                <a:latin typeface="+mn-lt"/>
                <a:ea typeface="ＭＳ Ｐゴシック" charset="0"/>
                <a:cs typeface="ＭＳ Ｐゴシック" charset="0"/>
              </a:rPr>
              <a:t>defined as a system that is capable of carrying out a complex series of actions automatically.  </a:t>
            </a:r>
            <a:endParaRPr lang="en-US" b="0" baseline="0" dirty="0"/>
          </a:p>
          <a:p>
            <a:endParaRPr lang="en-US" b="0" baseline="0" dirty="0"/>
          </a:p>
          <a:p>
            <a:r>
              <a:rPr lang="en-US" b="0" baseline="0" dirty="0"/>
              <a:t>In contrast to mechatronic systems, robots are usually assumed to have a higher level of autonomy than mechatronic systems. All robotic systems are mechatronic systems, but not all mechatronic systems are robotic systems.</a:t>
            </a:r>
          </a:p>
          <a:p>
            <a:endParaRPr lang="en-US" b="0" baseline="0" dirty="0"/>
          </a:p>
          <a:p>
            <a:r>
              <a:rPr lang="en-US" sz="1200" b="0" i="0" kern="1200" dirty="0">
                <a:solidFill>
                  <a:schemeClr val="tx1"/>
                </a:solidFill>
                <a:effectLst/>
                <a:latin typeface="+mn-lt"/>
                <a:ea typeface="ＭＳ Ｐゴシック" charset="0"/>
                <a:cs typeface="ＭＳ Ｐゴシック" charset="0"/>
              </a:rPr>
              <a:t>Robots can come in a wide variety of form factors ranging from humanoid, industrial, to even bio-inspired soft robot.</a:t>
            </a:r>
          </a:p>
          <a:p>
            <a:endParaRPr lang="en-US" sz="1200" b="0" i="0" kern="1200" dirty="0">
              <a:solidFill>
                <a:schemeClr val="tx1"/>
              </a:solidFill>
              <a:effectLst/>
              <a:latin typeface="+mn-lt"/>
              <a:ea typeface="ＭＳ Ｐゴシック" charset="0"/>
              <a:cs typeface="ＭＳ Ｐゴシック" charset="0"/>
            </a:endParaRPr>
          </a:p>
          <a:p>
            <a:r>
              <a:rPr lang="en-US" sz="1200" b="0" i="0" kern="1200" dirty="0">
                <a:solidFill>
                  <a:schemeClr val="tx1"/>
                </a:solidFill>
                <a:effectLst/>
                <a:latin typeface="+mn-lt"/>
                <a:ea typeface="ＭＳ Ｐゴシック" charset="0"/>
                <a:cs typeface="ＭＳ Ｐゴシック" charset="0"/>
              </a:rPr>
              <a:t>They are traditionally considered to be a system that can sense, think, act, and communicate, and it will include some level of mechanics, sensing, control, intelligence, or autonomy.</a:t>
            </a:r>
            <a:endParaRPr lang="en-US" b="0" dirty="0"/>
          </a:p>
          <a:p>
            <a:endParaRPr lang="en-IN" b="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406152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
            </a:r>
            <a:r>
              <a:rPr lang="en-US" baseline="0" dirty="0"/>
              <a:t>robotic systems surround us in our daily lives.</a:t>
            </a:r>
          </a:p>
          <a:p>
            <a:endParaRPr lang="en-US" baseline="0" dirty="0"/>
          </a:p>
          <a:p>
            <a:r>
              <a:rPr lang="en-US" baseline="0" dirty="0"/>
              <a:t>Some of these, </a:t>
            </a:r>
            <a:r>
              <a:rPr lang="en-US" baseline="0" dirty="0">
                <a:sym typeface="Wingdings" panose="05000000000000000000" pitchFamily="2" charset="2"/>
              </a:rPr>
              <a:t>for example, an aerial drone, depend on the exact implementation and level of autonomy.</a:t>
            </a:r>
          </a:p>
          <a:p>
            <a:endParaRPr lang="en-US" baseline="0" dirty="0">
              <a:sym typeface="Wingdings" panose="05000000000000000000" pitchFamily="2" charset="2"/>
            </a:endParaRPr>
          </a:p>
          <a:p>
            <a:r>
              <a:rPr lang="en-US" baseline="0" dirty="0">
                <a:sym typeface="Wingdings" panose="05000000000000000000" pitchFamily="2" charset="2"/>
              </a:rPr>
              <a:t>We are now going to consider the main systems in robotic systems and how these interface together.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925212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209233"/>
      </p:ext>
    </p:extLst>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2"/>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 id="2147485527" r:id="rId3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ducation@arm.com"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hyperlink" Target="mailto:terms@ar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GB" dirty="0"/>
              <a:t>Inclusive Language Commitment</a:t>
            </a:r>
            <a:endParaRPr lang="en-US" dirty="0">
              <a:cs typeface="+mj-cs"/>
            </a:endParaRP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r>
              <a:rPr lang="en-GB" sz="2000" i="1" dirty="0">
                <a:solidFill>
                  <a:srgbClr val="000000"/>
                </a:solidFill>
                <a:effectLst/>
                <a:latin typeface="Calibri" panose="020F0502020204030204" pitchFamily="34" charset="0"/>
                <a:ea typeface="DengXian" panose="03000509000000000000" pitchFamily="65" charset="-122"/>
              </a:rPr>
              <a:t>Arm is committed to making the language we use inclusive, meaningful, and respectful. Our goal is to remove and replace non-inclusive language from our vocabulary to reflect our values and represent our global ecosystem.</a:t>
            </a:r>
            <a:endParaRPr lang="en-GB" sz="2000" dirty="0">
              <a:effectLst/>
              <a:latin typeface="Calibri" panose="020F0502020204030204" pitchFamily="34" charset="0"/>
              <a:ea typeface="DengXian" panose="03000509000000000000" pitchFamily="65" charset="-122"/>
            </a:endParaRPr>
          </a:p>
          <a:p>
            <a:r>
              <a:rPr lang="en-GB" sz="2000" i="1" dirty="0">
                <a:solidFill>
                  <a:srgbClr val="000000"/>
                </a:solidFill>
                <a:effectLst/>
                <a:latin typeface="Calibri" panose="020F0502020204030204" pitchFamily="34" charset="0"/>
                <a:ea typeface="DengXian" panose="03000509000000000000" pitchFamily="65" charset="-122"/>
              </a:rPr>
              <a:t>Arm is working actively with our partners, standards bodies, and the wider ecosystem to adopt a consistent approach to the use of inclusive language and to eradicate and replace offensive terms. We recognise that this will take time. This course </a:t>
            </a:r>
            <a:r>
              <a:rPr lang="en-GB" sz="2000" i="1" dirty="0">
                <a:solidFill>
                  <a:srgbClr val="000000"/>
                </a:solidFill>
                <a:ea typeface="DengXian" panose="03000509000000000000" pitchFamily="65" charset="-122"/>
              </a:rPr>
              <a:t>contains</a:t>
            </a:r>
            <a:r>
              <a:rPr lang="en-GB" sz="2000" i="1" dirty="0">
                <a:solidFill>
                  <a:srgbClr val="FF0000"/>
                </a:solidFill>
                <a:effectLst/>
                <a:latin typeface="Calibri" panose="020F0502020204030204" pitchFamily="34" charset="0"/>
                <a:ea typeface="DengXian" panose="03000509000000000000" pitchFamily="65" charset="-122"/>
              </a:rPr>
              <a:t> </a:t>
            </a:r>
            <a:r>
              <a:rPr lang="en-GB" sz="2000" i="1" dirty="0">
                <a:solidFill>
                  <a:srgbClr val="000000"/>
                </a:solidFill>
                <a:effectLst/>
                <a:latin typeface="Calibri" panose="020F0502020204030204" pitchFamily="34" charset="0"/>
                <a:ea typeface="DengXian" panose="03000509000000000000" pitchFamily="65" charset="-122"/>
              </a:rPr>
              <a:t>references to non-inclusive language; it will be updated with newer terms as those terms are agreed and ratified with the wider community</a:t>
            </a:r>
            <a:r>
              <a:rPr lang="en-GB" sz="2000" i="1">
                <a:solidFill>
                  <a:srgbClr val="000000"/>
                </a:solidFill>
                <a:effectLst/>
                <a:latin typeface="Calibri" panose="020F0502020204030204" pitchFamily="34" charset="0"/>
                <a:ea typeface="DengXian" panose="03000509000000000000" pitchFamily="65" charset="-122"/>
              </a:rPr>
              <a:t>. </a:t>
            </a:r>
          </a:p>
          <a:p>
            <a:r>
              <a:rPr lang="en-GB" sz="2000" i="1">
                <a:solidFill>
                  <a:srgbClr val="000000"/>
                </a:solidFill>
                <a:effectLst/>
                <a:latin typeface="Calibri" panose="020F0502020204030204" pitchFamily="34" charset="0"/>
                <a:ea typeface="DengXian" panose="03000509000000000000" pitchFamily="65" charset="-122"/>
              </a:rPr>
              <a:t>Contact </a:t>
            </a:r>
            <a:r>
              <a:rPr lang="en-GB" sz="2000" i="1" dirty="0">
                <a:solidFill>
                  <a:srgbClr val="000000"/>
                </a:solidFill>
                <a:effectLst/>
                <a:latin typeface="Calibri" panose="020F0502020204030204" pitchFamily="34" charset="0"/>
                <a:ea typeface="DengXian" panose="03000509000000000000" pitchFamily="65" charset="-122"/>
              </a:rPr>
              <a:t>us at </a:t>
            </a:r>
            <a:r>
              <a:rPr lang="en-GB" sz="2000" i="1" u="sng" dirty="0">
                <a:solidFill>
                  <a:srgbClr val="6888C9"/>
                </a:solidFill>
                <a:effectLst/>
                <a:latin typeface="Calibri" panose="020F0502020204030204" pitchFamily="34" charset="0"/>
                <a:ea typeface="DengXian" panose="03000509000000000000" pitchFamily="65" charset="-122"/>
                <a:hlinkClick r:id="rId3" tooltip="mailto:education@arm.com"/>
              </a:rPr>
              <a:t>education@arm.com</a:t>
            </a:r>
            <a:r>
              <a:rPr lang="en-GB" sz="2000" i="1" dirty="0">
                <a:effectLst/>
                <a:latin typeface="Calibri" panose="020F0502020204030204" pitchFamily="34" charset="0"/>
                <a:ea typeface="DengXian" panose="03000509000000000000" pitchFamily="65" charset="-122"/>
              </a:rPr>
              <a:t> with questions or comments about this course. You can also report non-inclusive and offensive terminology usage in Arm content at </a:t>
            </a:r>
            <a:r>
              <a:rPr lang="en-GB" sz="2000" i="1" u="sng" dirty="0">
                <a:solidFill>
                  <a:srgbClr val="0563C1"/>
                </a:solidFill>
                <a:effectLst/>
                <a:latin typeface="Calibri" panose="020F0502020204030204" pitchFamily="34" charset="0"/>
                <a:ea typeface="DengXian" panose="03000509000000000000" pitchFamily="65" charset="-122"/>
                <a:hlinkClick r:id="rId4"/>
              </a:rPr>
              <a:t>terms@arm.com</a:t>
            </a:r>
            <a:r>
              <a:rPr lang="en-GB" sz="2000" i="1" dirty="0">
                <a:solidFill>
                  <a:srgbClr val="000000"/>
                </a:solidFill>
                <a:effectLst/>
                <a:latin typeface="Calibri" panose="020F0502020204030204" pitchFamily="34" charset="0"/>
                <a:ea typeface="DengXian" panose="03000509000000000000" pitchFamily="65" charset="-122"/>
              </a:rPr>
              <a:t>.</a:t>
            </a:r>
            <a:endParaRPr lang="en-GB" sz="2000" dirty="0">
              <a:effectLst/>
              <a:latin typeface="Calibri" panose="020F0502020204030204" pitchFamily="34" charset="0"/>
              <a:ea typeface="DengXian" panose="03000509000000000000" pitchFamily="65" charset="-122"/>
            </a:endParaRPr>
          </a:p>
          <a:p>
            <a:pPr marL="0" indent="0">
              <a:buNone/>
            </a:pPr>
            <a:endParaRPr lang="en-US" dirty="0">
              <a:cs typeface="+mn-cs"/>
            </a:endParaRPr>
          </a:p>
        </p:txBody>
      </p:sp>
    </p:spTree>
    <p:extLst>
      <p:ext uri="{BB962C8B-B14F-4D97-AF65-F5344CB8AC3E}">
        <p14:creationId xmlns:p14="http://schemas.microsoft.com/office/powerpoint/2010/main" val="3594173403"/>
      </p:ext>
    </p:extLst>
  </p:cSld>
  <p:clrMapOvr>
    <a:masterClrMapping/>
  </p:clrMapOvr>
  <p:transition>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Introduction to Robotic Systems Design</a:t>
            </a:r>
          </a:p>
        </p:txBody>
      </p:sp>
      <p:sp>
        <p:nvSpPr>
          <p:cNvPr id="6" name="Rectangle 5">
            <a:extLst>
              <a:ext uri="{FF2B5EF4-FFF2-40B4-BE49-F238E27FC236}">
                <a16:creationId xmlns:a16="http://schemas.microsoft.com/office/drawing/2014/main" id="{6221ED2B-3EEC-40D9-BF99-2241E9D8DF89}"/>
              </a:ext>
            </a:extLst>
          </p:cNvPr>
          <p:cNvSpPr/>
          <p:nvPr/>
        </p:nvSpPr>
        <p:spPr>
          <a:xfrm>
            <a:off x="3946752" y="1856013"/>
            <a:ext cx="4051867" cy="2033815"/>
          </a:xfrm>
          <a:prstGeom prst="rect">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A1C0BBE3-7F82-4554-B178-7E1B412F729E}"/>
              </a:ext>
            </a:extLst>
          </p:cNvPr>
          <p:cNvSpPr txBox="1"/>
          <p:nvPr/>
        </p:nvSpPr>
        <p:spPr>
          <a:xfrm>
            <a:off x="4188618" y="2057400"/>
            <a:ext cx="3581401" cy="685800"/>
          </a:xfrm>
          <a:prstGeom prst="rect">
            <a:avLst/>
          </a:prstGeom>
        </p:spPr>
        <p:txBody>
          <a:bodyPr vert="horz" wrap="square" lIns="0" tIns="0" rIns="0" bIns="0" rtlCol="0" anchor="t">
            <a:noAutofit/>
          </a:bodyPr>
          <a:lstStyle/>
          <a:p>
            <a:pPr algn="ctr"/>
            <a:r>
              <a:rPr lang="en-US" sz="3200" b="1" dirty="0"/>
              <a:t>The Environment</a:t>
            </a:r>
          </a:p>
        </p:txBody>
      </p:sp>
      <p:sp>
        <p:nvSpPr>
          <p:cNvPr id="8" name="TextBox 7">
            <a:extLst>
              <a:ext uri="{FF2B5EF4-FFF2-40B4-BE49-F238E27FC236}">
                <a16:creationId xmlns:a16="http://schemas.microsoft.com/office/drawing/2014/main" id="{3E4785B3-71D4-473B-A37F-E6D8F0316393}"/>
              </a:ext>
            </a:extLst>
          </p:cNvPr>
          <p:cNvSpPr txBox="1"/>
          <p:nvPr/>
        </p:nvSpPr>
        <p:spPr>
          <a:xfrm>
            <a:off x="3960019" y="2590801"/>
            <a:ext cx="3886200" cy="355600"/>
          </a:xfrm>
          <a:prstGeom prst="rect">
            <a:avLst/>
          </a:prstGeom>
        </p:spPr>
        <p:txBody>
          <a:bodyPr vert="horz" wrap="square" lIns="0" tIns="0" rIns="0" bIns="0" rtlCol="0" anchor="t">
            <a:normAutofit/>
          </a:bodyPr>
          <a:lstStyle/>
          <a:p>
            <a:pPr algn="ctr"/>
            <a:r>
              <a:rPr lang="en-GB" i="1" dirty="0"/>
              <a:t>e.g., field, kitchen, factory</a:t>
            </a:r>
          </a:p>
        </p:txBody>
      </p:sp>
      <p:sp>
        <p:nvSpPr>
          <p:cNvPr id="9" name="TextBox 8">
            <a:extLst>
              <a:ext uri="{FF2B5EF4-FFF2-40B4-BE49-F238E27FC236}">
                <a16:creationId xmlns:a16="http://schemas.microsoft.com/office/drawing/2014/main" id="{16412E82-3272-44E0-9253-9CDB8E179087}"/>
              </a:ext>
            </a:extLst>
          </p:cNvPr>
          <p:cNvSpPr txBox="1"/>
          <p:nvPr/>
        </p:nvSpPr>
        <p:spPr>
          <a:xfrm>
            <a:off x="4422096" y="2899230"/>
            <a:ext cx="3886200" cy="2420256"/>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GB" dirty="0"/>
              <a:t>Material properties</a:t>
            </a:r>
          </a:p>
          <a:p>
            <a:pPr marL="285750" indent="-285750">
              <a:buFont typeface="Arial" panose="020B0604020202020204" pitchFamily="34" charset="0"/>
              <a:buChar char="•"/>
            </a:pPr>
            <a:r>
              <a:rPr lang="en-GB" dirty="0"/>
              <a:t>Terrain</a:t>
            </a:r>
          </a:p>
          <a:p>
            <a:pPr marL="285750" indent="-285750">
              <a:buFont typeface="Arial" panose="020B0604020202020204" pitchFamily="34" charset="0"/>
              <a:buChar char="•"/>
            </a:pPr>
            <a:r>
              <a:rPr lang="en-GB" dirty="0"/>
              <a:t>Morphology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002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Introduction to Robotic Systems Design</a:t>
            </a:r>
          </a:p>
        </p:txBody>
      </p:sp>
      <p:sp>
        <p:nvSpPr>
          <p:cNvPr id="6" name="Rectangle 5">
            <a:extLst>
              <a:ext uri="{FF2B5EF4-FFF2-40B4-BE49-F238E27FC236}">
                <a16:creationId xmlns:a16="http://schemas.microsoft.com/office/drawing/2014/main" id="{25E87048-AE27-4E33-8B92-D0722ECFE146}"/>
              </a:ext>
            </a:extLst>
          </p:cNvPr>
          <p:cNvSpPr/>
          <p:nvPr/>
        </p:nvSpPr>
        <p:spPr>
          <a:xfrm>
            <a:off x="4077381" y="1638299"/>
            <a:ext cx="4051867" cy="2033815"/>
          </a:xfrm>
          <a:prstGeom prst="rect">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3DB2FF6E-84E5-4B36-946D-9AA908E18B66}"/>
              </a:ext>
            </a:extLst>
          </p:cNvPr>
          <p:cNvSpPr txBox="1"/>
          <p:nvPr/>
        </p:nvSpPr>
        <p:spPr>
          <a:xfrm>
            <a:off x="4319247" y="1839686"/>
            <a:ext cx="3581401" cy="685800"/>
          </a:xfrm>
          <a:prstGeom prst="rect">
            <a:avLst/>
          </a:prstGeom>
        </p:spPr>
        <p:txBody>
          <a:bodyPr vert="horz" wrap="square" lIns="0" tIns="0" rIns="0" bIns="0" rtlCol="0" anchor="t">
            <a:noAutofit/>
          </a:bodyPr>
          <a:lstStyle/>
          <a:p>
            <a:pPr algn="ctr"/>
            <a:r>
              <a:rPr lang="en-US" sz="3200" b="1" dirty="0"/>
              <a:t>The Environment</a:t>
            </a:r>
          </a:p>
        </p:txBody>
      </p:sp>
      <p:sp>
        <p:nvSpPr>
          <p:cNvPr id="8" name="TextBox 7">
            <a:extLst>
              <a:ext uri="{FF2B5EF4-FFF2-40B4-BE49-F238E27FC236}">
                <a16:creationId xmlns:a16="http://schemas.microsoft.com/office/drawing/2014/main" id="{6610F766-A6A3-42DF-929E-CB796641E3D8}"/>
              </a:ext>
            </a:extLst>
          </p:cNvPr>
          <p:cNvSpPr txBox="1"/>
          <p:nvPr/>
        </p:nvSpPr>
        <p:spPr>
          <a:xfrm>
            <a:off x="4090648" y="2373087"/>
            <a:ext cx="3886200" cy="355600"/>
          </a:xfrm>
          <a:prstGeom prst="rect">
            <a:avLst/>
          </a:prstGeom>
        </p:spPr>
        <p:txBody>
          <a:bodyPr vert="horz" wrap="square" lIns="0" tIns="0" rIns="0" bIns="0" rtlCol="0" anchor="t">
            <a:normAutofit/>
          </a:bodyPr>
          <a:lstStyle/>
          <a:p>
            <a:pPr algn="ctr"/>
            <a:r>
              <a:rPr lang="en-GB" i="1" dirty="0"/>
              <a:t>e.g., field, kitchen, factory</a:t>
            </a:r>
          </a:p>
        </p:txBody>
      </p:sp>
      <p:sp>
        <p:nvSpPr>
          <p:cNvPr id="9" name="TextBox 8">
            <a:extLst>
              <a:ext uri="{FF2B5EF4-FFF2-40B4-BE49-F238E27FC236}">
                <a16:creationId xmlns:a16="http://schemas.microsoft.com/office/drawing/2014/main" id="{31F87F04-A41F-444C-A2CC-7D73A2E358CA}"/>
              </a:ext>
            </a:extLst>
          </p:cNvPr>
          <p:cNvSpPr txBox="1"/>
          <p:nvPr/>
        </p:nvSpPr>
        <p:spPr>
          <a:xfrm>
            <a:off x="4552725" y="2681516"/>
            <a:ext cx="3886200" cy="2420256"/>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GB" dirty="0"/>
              <a:t>Material properties</a:t>
            </a:r>
          </a:p>
          <a:p>
            <a:pPr marL="285750" indent="-285750">
              <a:buFont typeface="Arial" panose="020B0604020202020204" pitchFamily="34" charset="0"/>
              <a:buChar char="•"/>
            </a:pPr>
            <a:r>
              <a:rPr lang="en-GB" dirty="0"/>
              <a:t>Terrain</a:t>
            </a:r>
          </a:p>
          <a:p>
            <a:pPr marL="285750" indent="-285750">
              <a:buFont typeface="Arial" panose="020B0604020202020204" pitchFamily="34" charset="0"/>
              <a:buChar char="•"/>
            </a:pPr>
            <a:r>
              <a:rPr lang="en-GB" dirty="0"/>
              <a:t>Morphology</a:t>
            </a:r>
          </a:p>
          <a:p>
            <a:pPr marL="285750" indent="-285750">
              <a:buFont typeface="Arial" panose="020B0604020202020204" pitchFamily="34" charset="0"/>
              <a:buChar char="•"/>
            </a:pPr>
            <a:endParaRPr lang="en-GB" dirty="0"/>
          </a:p>
        </p:txBody>
      </p:sp>
      <p:grpSp>
        <p:nvGrpSpPr>
          <p:cNvPr id="10" name="Group 9">
            <a:extLst>
              <a:ext uri="{FF2B5EF4-FFF2-40B4-BE49-F238E27FC236}">
                <a16:creationId xmlns:a16="http://schemas.microsoft.com/office/drawing/2014/main" id="{1772DD8E-3818-4C16-9A84-60A61F4D89E7}"/>
              </a:ext>
            </a:extLst>
          </p:cNvPr>
          <p:cNvGrpSpPr/>
          <p:nvPr/>
        </p:nvGrpSpPr>
        <p:grpSpPr>
          <a:xfrm>
            <a:off x="1594190" y="4354286"/>
            <a:ext cx="2209800" cy="1066800"/>
            <a:chOff x="759619" y="4572000"/>
            <a:chExt cx="2209800" cy="1066800"/>
          </a:xfrm>
        </p:grpSpPr>
        <p:sp>
          <p:nvSpPr>
            <p:cNvPr id="11" name="Rectangle 10">
              <a:extLst>
                <a:ext uri="{FF2B5EF4-FFF2-40B4-BE49-F238E27FC236}">
                  <a16:creationId xmlns:a16="http://schemas.microsoft.com/office/drawing/2014/main" id="{0883CE47-B96C-43E8-8148-D58E10259C30}"/>
                </a:ext>
              </a:extLst>
            </p:cNvPr>
            <p:cNvSpPr/>
            <p:nvPr/>
          </p:nvSpPr>
          <p:spPr>
            <a:xfrm>
              <a:off x="759619" y="4572000"/>
              <a:ext cx="2209800" cy="10668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08CA038-6773-438E-8A67-E844094EF903}"/>
                </a:ext>
              </a:extLst>
            </p:cNvPr>
            <p:cNvSpPr txBox="1"/>
            <p:nvPr/>
          </p:nvSpPr>
          <p:spPr>
            <a:xfrm>
              <a:off x="1100704" y="4800600"/>
              <a:ext cx="1447800" cy="685800"/>
            </a:xfrm>
            <a:prstGeom prst="rect">
              <a:avLst/>
            </a:prstGeom>
          </p:spPr>
          <p:txBody>
            <a:bodyPr vert="horz" wrap="square" lIns="0" tIns="0" rIns="0" bIns="0" rtlCol="0" anchor="t">
              <a:noAutofit/>
            </a:bodyPr>
            <a:lstStyle/>
            <a:p>
              <a:pPr algn="ctr"/>
              <a:r>
                <a:rPr lang="en-US" sz="3200" dirty="0"/>
                <a:t>Sense</a:t>
              </a:r>
            </a:p>
          </p:txBody>
        </p:sp>
      </p:grpSp>
      <p:grpSp>
        <p:nvGrpSpPr>
          <p:cNvPr id="13" name="Group 12">
            <a:extLst>
              <a:ext uri="{FF2B5EF4-FFF2-40B4-BE49-F238E27FC236}">
                <a16:creationId xmlns:a16="http://schemas.microsoft.com/office/drawing/2014/main" id="{38BEC5E7-053D-462F-839D-272BA8F9E1A5}"/>
              </a:ext>
            </a:extLst>
          </p:cNvPr>
          <p:cNvGrpSpPr/>
          <p:nvPr/>
        </p:nvGrpSpPr>
        <p:grpSpPr>
          <a:xfrm>
            <a:off x="4663962" y="4368800"/>
            <a:ext cx="2895600" cy="1066800"/>
            <a:chOff x="4112419" y="4876800"/>
            <a:chExt cx="2895600" cy="1066800"/>
          </a:xfrm>
        </p:grpSpPr>
        <p:sp>
          <p:nvSpPr>
            <p:cNvPr id="14" name="Rectangle 13">
              <a:extLst>
                <a:ext uri="{FF2B5EF4-FFF2-40B4-BE49-F238E27FC236}">
                  <a16:creationId xmlns:a16="http://schemas.microsoft.com/office/drawing/2014/main" id="{8F88C0ED-516B-469D-9AC2-6F799B2F12B4}"/>
                </a:ext>
              </a:extLst>
            </p:cNvPr>
            <p:cNvSpPr/>
            <p:nvPr/>
          </p:nvSpPr>
          <p:spPr>
            <a:xfrm>
              <a:off x="4112419" y="4876800"/>
              <a:ext cx="2895600" cy="1066800"/>
            </a:xfrm>
            <a:prstGeom prst="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A2A445B-5EEC-4C0B-9C27-E91A817E9349}"/>
                </a:ext>
              </a:extLst>
            </p:cNvPr>
            <p:cNvSpPr txBox="1"/>
            <p:nvPr/>
          </p:nvSpPr>
          <p:spPr>
            <a:xfrm>
              <a:off x="4645819" y="5105400"/>
              <a:ext cx="1828800" cy="685800"/>
            </a:xfrm>
            <a:prstGeom prst="rect">
              <a:avLst/>
            </a:prstGeom>
          </p:spPr>
          <p:txBody>
            <a:bodyPr vert="horz" wrap="square" lIns="0" tIns="0" rIns="0" bIns="0" rtlCol="0" anchor="t">
              <a:noAutofit/>
            </a:bodyPr>
            <a:lstStyle/>
            <a:p>
              <a:pPr algn="ctr"/>
              <a:r>
                <a:rPr lang="en-US" sz="3200" dirty="0"/>
                <a:t>Perceive</a:t>
              </a:r>
            </a:p>
          </p:txBody>
        </p:sp>
      </p:grpSp>
      <p:grpSp>
        <p:nvGrpSpPr>
          <p:cNvPr id="16" name="Group 15">
            <a:extLst>
              <a:ext uri="{FF2B5EF4-FFF2-40B4-BE49-F238E27FC236}">
                <a16:creationId xmlns:a16="http://schemas.microsoft.com/office/drawing/2014/main" id="{D8F43DFA-A70F-4903-BC16-9C07F7B28FEF}"/>
              </a:ext>
            </a:extLst>
          </p:cNvPr>
          <p:cNvGrpSpPr/>
          <p:nvPr/>
        </p:nvGrpSpPr>
        <p:grpSpPr>
          <a:xfrm>
            <a:off x="8415905" y="4368800"/>
            <a:ext cx="2209800" cy="1066800"/>
            <a:chOff x="759619" y="4572000"/>
            <a:chExt cx="2209800" cy="1066800"/>
          </a:xfrm>
        </p:grpSpPr>
        <p:sp>
          <p:nvSpPr>
            <p:cNvPr id="17" name="Rectangle 16">
              <a:extLst>
                <a:ext uri="{FF2B5EF4-FFF2-40B4-BE49-F238E27FC236}">
                  <a16:creationId xmlns:a16="http://schemas.microsoft.com/office/drawing/2014/main" id="{E7F0DCB2-8854-4711-B9C0-AF729C244AD9}"/>
                </a:ext>
              </a:extLst>
            </p:cNvPr>
            <p:cNvSpPr/>
            <p:nvPr/>
          </p:nvSpPr>
          <p:spPr>
            <a:xfrm>
              <a:off x="759619" y="4572000"/>
              <a:ext cx="2209800" cy="1066800"/>
            </a:xfrm>
            <a:prstGeom prst="rect">
              <a:avLst/>
            </a:prstGeom>
            <a:solidFill>
              <a:schemeClr val="accent3">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0D5A0B-3E24-4B8E-BAFB-38996A633A70}"/>
                </a:ext>
              </a:extLst>
            </p:cNvPr>
            <p:cNvSpPr txBox="1"/>
            <p:nvPr/>
          </p:nvSpPr>
          <p:spPr>
            <a:xfrm>
              <a:off x="988219" y="4800600"/>
              <a:ext cx="1676400" cy="685800"/>
            </a:xfrm>
            <a:prstGeom prst="rect">
              <a:avLst/>
            </a:prstGeom>
          </p:spPr>
          <p:txBody>
            <a:bodyPr vert="horz" wrap="square" lIns="0" tIns="0" rIns="0" bIns="0" rtlCol="0" anchor="t">
              <a:noAutofit/>
            </a:bodyPr>
            <a:lstStyle/>
            <a:p>
              <a:pPr algn="ctr"/>
              <a:r>
                <a:rPr lang="en-US" sz="3200" dirty="0"/>
                <a:t>Act</a:t>
              </a:r>
            </a:p>
          </p:txBody>
        </p:sp>
      </p:grpSp>
      <p:cxnSp>
        <p:nvCxnSpPr>
          <p:cNvPr id="19" name="Straight Arrow Connector 18">
            <a:extLst>
              <a:ext uri="{FF2B5EF4-FFF2-40B4-BE49-F238E27FC236}">
                <a16:creationId xmlns:a16="http://schemas.microsoft.com/office/drawing/2014/main" id="{115088D4-DA54-45F6-8B7C-D7EF4FE1A30A}"/>
              </a:ext>
            </a:extLst>
          </p:cNvPr>
          <p:cNvCxnSpPr>
            <a:cxnSpLocks/>
            <a:stCxn id="11" idx="3"/>
            <a:endCxn id="14" idx="1"/>
          </p:cNvCxnSpPr>
          <p:nvPr/>
        </p:nvCxnSpPr>
        <p:spPr>
          <a:xfrm>
            <a:off x="3803990" y="4887686"/>
            <a:ext cx="859972" cy="1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DB2B753-D088-4C1C-8D00-D7483922C3BB}"/>
              </a:ext>
            </a:extLst>
          </p:cNvPr>
          <p:cNvCxnSpPr>
            <a:cxnSpLocks/>
            <a:stCxn id="14" idx="3"/>
            <a:endCxn id="17" idx="1"/>
          </p:cNvCxnSpPr>
          <p:nvPr/>
        </p:nvCxnSpPr>
        <p:spPr>
          <a:xfrm>
            <a:off x="7559562" y="4902200"/>
            <a:ext cx="85634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or: Curved 20">
            <a:extLst>
              <a:ext uri="{FF2B5EF4-FFF2-40B4-BE49-F238E27FC236}">
                <a16:creationId xmlns:a16="http://schemas.microsoft.com/office/drawing/2014/main" id="{E357F3EB-2891-48A3-8001-55DFD19CBC0E}"/>
              </a:ext>
            </a:extLst>
          </p:cNvPr>
          <p:cNvCxnSpPr>
            <a:stCxn id="6" idx="1"/>
            <a:endCxn id="11" idx="0"/>
          </p:cNvCxnSpPr>
          <p:nvPr/>
        </p:nvCxnSpPr>
        <p:spPr>
          <a:xfrm rot="10800000" flipV="1">
            <a:off x="2699091" y="2655206"/>
            <a:ext cx="1378291" cy="1699079"/>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256D6996-D33E-4A41-A796-4BA7241A189B}"/>
              </a:ext>
            </a:extLst>
          </p:cNvPr>
          <p:cNvCxnSpPr>
            <a:cxnSpLocks/>
            <a:stCxn id="17" idx="0"/>
            <a:endCxn id="6" idx="3"/>
          </p:cNvCxnSpPr>
          <p:nvPr/>
        </p:nvCxnSpPr>
        <p:spPr>
          <a:xfrm rot="16200000" flipV="1">
            <a:off x="7968231" y="2816225"/>
            <a:ext cx="1713593" cy="1391557"/>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83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Introduction to Robotic Systems Design</a:t>
            </a:r>
          </a:p>
        </p:txBody>
      </p:sp>
      <p:grpSp>
        <p:nvGrpSpPr>
          <p:cNvPr id="6" name="Group 5">
            <a:extLst>
              <a:ext uri="{FF2B5EF4-FFF2-40B4-BE49-F238E27FC236}">
                <a16:creationId xmlns:a16="http://schemas.microsoft.com/office/drawing/2014/main" id="{1919F945-7D1A-4F69-BC66-38ABE605C5A9}"/>
              </a:ext>
            </a:extLst>
          </p:cNvPr>
          <p:cNvGrpSpPr/>
          <p:nvPr/>
        </p:nvGrpSpPr>
        <p:grpSpPr>
          <a:xfrm>
            <a:off x="28824" y="1485899"/>
            <a:ext cx="4748590" cy="1886857"/>
            <a:chOff x="302419" y="1295400"/>
            <a:chExt cx="11506200" cy="4572000"/>
          </a:xfrm>
        </p:grpSpPr>
        <p:grpSp>
          <p:nvGrpSpPr>
            <p:cNvPr id="7" name="Group 6">
              <a:extLst>
                <a:ext uri="{FF2B5EF4-FFF2-40B4-BE49-F238E27FC236}">
                  <a16:creationId xmlns:a16="http://schemas.microsoft.com/office/drawing/2014/main" id="{82FF15DC-6CB3-4B0F-880B-B741A26044DF}"/>
                </a:ext>
              </a:extLst>
            </p:cNvPr>
            <p:cNvGrpSpPr/>
            <p:nvPr/>
          </p:nvGrpSpPr>
          <p:grpSpPr>
            <a:xfrm>
              <a:off x="4645819" y="2514600"/>
              <a:ext cx="4876800" cy="1752600"/>
              <a:chOff x="3350419" y="3810000"/>
              <a:chExt cx="4876800" cy="1752600"/>
            </a:xfrm>
          </p:grpSpPr>
          <p:sp>
            <p:nvSpPr>
              <p:cNvPr id="30" name="Oval 29">
                <a:extLst>
                  <a:ext uri="{FF2B5EF4-FFF2-40B4-BE49-F238E27FC236}">
                    <a16:creationId xmlns:a16="http://schemas.microsoft.com/office/drawing/2014/main" id="{67F3B94E-F5CB-4322-9F54-14E62B191524}"/>
                  </a:ext>
                </a:extLst>
              </p:cNvPr>
              <p:cNvSpPr/>
              <p:nvPr/>
            </p:nvSpPr>
            <p:spPr>
              <a:xfrm>
                <a:off x="3350419" y="3810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A462E92-40BC-4808-AC92-23D518B9BD49}"/>
                  </a:ext>
                </a:extLst>
              </p:cNvPr>
              <p:cNvSpPr/>
              <p:nvPr/>
            </p:nvSpPr>
            <p:spPr>
              <a:xfrm>
                <a:off x="6550819" y="38862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Cube 7">
              <a:extLst>
                <a:ext uri="{FF2B5EF4-FFF2-40B4-BE49-F238E27FC236}">
                  <a16:creationId xmlns:a16="http://schemas.microsoft.com/office/drawing/2014/main" id="{47E56EA7-30DD-4EBA-B14E-2A065A86C5DF}"/>
                </a:ext>
              </a:extLst>
            </p:cNvPr>
            <p:cNvSpPr/>
            <p:nvPr/>
          </p:nvSpPr>
          <p:spPr>
            <a:xfrm>
              <a:off x="3579019" y="3352800"/>
              <a:ext cx="5105400" cy="1828800"/>
            </a:xfrm>
            <a:prstGeom prst="cube">
              <a:avLst>
                <a:gd name="adj" fmla="val 676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ube 8">
              <a:extLst>
                <a:ext uri="{FF2B5EF4-FFF2-40B4-BE49-F238E27FC236}">
                  <a16:creationId xmlns:a16="http://schemas.microsoft.com/office/drawing/2014/main" id="{929AC017-EFA1-45F4-BEF9-C7D6CC271870}"/>
                </a:ext>
              </a:extLst>
            </p:cNvPr>
            <p:cNvSpPr/>
            <p:nvPr/>
          </p:nvSpPr>
          <p:spPr>
            <a:xfrm>
              <a:off x="6398419" y="3581400"/>
              <a:ext cx="1295400" cy="609600"/>
            </a:xfrm>
            <a:prstGeom prst="cube">
              <a:avLst>
                <a:gd name="adj" fmla="val 67666"/>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an 18">
              <a:extLst>
                <a:ext uri="{FF2B5EF4-FFF2-40B4-BE49-F238E27FC236}">
                  <a16:creationId xmlns:a16="http://schemas.microsoft.com/office/drawing/2014/main" id="{5DBCEF6A-D097-4090-9DDD-2A712B272DCF}"/>
                </a:ext>
              </a:extLst>
            </p:cNvPr>
            <p:cNvSpPr/>
            <p:nvPr/>
          </p:nvSpPr>
          <p:spPr>
            <a:xfrm rot="13554718">
              <a:off x="8033048" y="3192440"/>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an 19">
              <a:extLst>
                <a:ext uri="{FF2B5EF4-FFF2-40B4-BE49-F238E27FC236}">
                  <a16:creationId xmlns:a16="http://schemas.microsoft.com/office/drawing/2014/main" id="{1A71379B-BA85-402E-995C-244285AC6207}"/>
                </a:ext>
              </a:extLst>
            </p:cNvPr>
            <p:cNvSpPr/>
            <p:nvPr/>
          </p:nvSpPr>
          <p:spPr>
            <a:xfrm rot="13554718">
              <a:off x="7194847" y="4030641"/>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ube 11">
              <a:extLst>
                <a:ext uri="{FF2B5EF4-FFF2-40B4-BE49-F238E27FC236}">
                  <a16:creationId xmlns:a16="http://schemas.microsoft.com/office/drawing/2014/main" id="{E96F11FF-5A5D-4244-9421-EA4CA8195BAA}"/>
                </a:ext>
              </a:extLst>
            </p:cNvPr>
            <p:cNvSpPr/>
            <p:nvPr/>
          </p:nvSpPr>
          <p:spPr>
            <a:xfrm>
              <a:off x="5103019" y="3581400"/>
              <a:ext cx="1143000" cy="609600"/>
            </a:xfrm>
            <a:prstGeom prst="cube">
              <a:avLst>
                <a:gd name="adj" fmla="val 67666"/>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a:extLst>
                <a:ext uri="{FF2B5EF4-FFF2-40B4-BE49-F238E27FC236}">
                  <a16:creationId xmlns:a16="http://schemas.microsoft.com/office/drawing/2014/main" id="{CA4FC998-E6CD-4BC0-81D2-7708FCDA87C2}"/>
                </a:ext>
              </a:extLst>
            </p:cNvPr>
            <p:cNvSpPr/>
            <p:nvPr/>
          </p:nvSpPr>
          <p:spPr>
            <a:xfrm>
              <a:off x="4264819" y="3200400"/>
              <a:ext cx="990600" cy="1066800"/>
            </a:xfrm>
            <a:prstGeom prst="cube">
              <a:avLst>
                <a:gd name="adj" fmla="val 54127"/>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an 22">
              <a:extLst>
                <a:ext uri="{FF2B5EF4-FFF2-40B4-BE49-F238E27FC236}">
                  <a16:creationId xmlns:a16="http://schemas.microsoft.com/office/drawing/2014/main" id="{12CFA073-CB11-4A7A-B0D8-F1FF8F50244C}"/>
                </a:ext>
              </a:extLst>
            </p:cNvPr>
            <p:cNvSpPr/>
            <p:nvPr/>
          </p:nvSpPr>
          <p:spPr>
            <a:xfrm>
              <a:off x="4493419" y="3048000"/>
              <a:ext cx="762000" cy="381000"/>
            </a:xfrm>
            <a:prstGeom prst="can">
              <a:avLst>
                <a:gd name="adj" fmla="val 5000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6C80EA6-A22E-4BB6-BC0B-2078353C9BED}"/>
                </a:ext>
              </a:extLst>
            </p:cNvPr>
            <p:cNvSpPr/>
            <p:nvPr/>
          </p:nvSpPr>
          <p:spPr>
            <a:xfrm>
              <a:off x="6093619" y="4191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ube 15">
              <a:extLst>
                <a:ext uri="{FF2B5EF4-FFF2-40B4-BE49-F238E27FC236}">
                  <a16:creationId xmlns:a16="http://schemas.microsoft.com/office/drawing/2014/main" id="{C7233047-D1A5-45DD-934F-879FACCA92EB}"/>
                </a:ext>
              </a:extLst>
            </p:cNvPr>
            <p:cNvSpPr/>
            <p:nvPr/>
          </p:nvSpPr>
          <p:spPr>
            <a:xfrm>
              <a:off x="5636419" y="1295400"/>
              <a:ext cx="990600" cy="1219200"/>
            </a:xfrm>
            <a:prstGeom prst="cube">
              <a:avLst>
                <a:gd name="adj" fmla="val 61512"/>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an 23">
              <a:extLst>
                <a:ext uri="{FF2B5EF4-FFF2-40B4-BE49-F238E27FC236}">
                  <a16:creationId xmlns:a16="http://schemas.microsoft.com/office/drawing/2014/main" id="{98F5A300-0E19-4FAD-9D3C-ADA880F65E9C}"/>
                </a:ext>
              </a:extLst>
            </p:cNvPr>
            <p:cNvSpPr/>
            <p:nvPr/>
          </p:nvSpPr>
          <p:spPr>
            <a:xfrm>
              <a:off x="6246019" y="1676400"/>
              <a:ext cx="228600" cy="2286000"/>
            </a:xfrm>
            <a:prstGeom prst="can">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ube 17">
              <a:extLst>
                <a:ext uri="{FF2B5EF4-FFF2-40B4-BE49-F238E27FC236}">
                  <a16:creationId xmlns:a16="http://schemas.microsoft.com/office/drawing/2014/main" id="{7E74BBD5-0902-4AE8-9391-9CE18B79D06B}"/>
                </a:ext>
              </a:extLst>
            </p:cNvPr>
            <p:cNvSpPr/>
            <p:nvPr/>
          </p:nvSpPr>
          <p:spPr>
            <a:xfrm>
              <a:off x="7541419" y="3200400"/>
              <a:ext cx="533400" cy="304800"/>
            </a:xfrm>
            <a:prstGeom prst="cube">
              <a:avLst>
                <a:gd name="adj" fmla="val 22333"/>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9F553DB4-F1A1-4ADE-909F-296DF3186FD7}"/>
                </a:ext>
              </a:extLst>
            </p:cNvPr>
            <p:cNvGrpSpPr/>
            <p:nvPr/>
          </p:nvGrpSpPr>
          <p:grpSpPr>
            <a:xfrm>
              <a:off x="302419" y="4114800"/>
              <a:ext cx="3733800" cy="228600"/>
              <a:chOff x="73819" y="3886200"/>
              <a:chExt cx="3733800" cy="228600"/>
            </a:xfrm>
          </p:grpSpPr>
          <p:sp>
            <p:nvSpPr>
              <p:cNvPr id="26" name="Flowchart: Data 25">
                <a:extLst>
                  <a:ext uri="{FF2B5EF4-FFF2-40B4-BE49-F238E27FC236}">
                    <a16:creationId xmlns:a16="http://schemas.microsoft.com/office/drawing/2014/main" id="{0CD135C0-3261-454F-B974-2DF8D5B5F799}"/>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Data 26">
                <a:extLst>
                  <a:ext uri="{FF2B5EF4-FFF2-40B4-BE49-F238E27FC236}">
                    <a16:creationId xmlns:a16="http://schemas.microsoft.com/office/drawing/2014/main" id="{44B6D016-E0E0-4E92-81E3-AF36F36C7A52}"/>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Data 27">
                <a:extLst>
                  <a:ext uri="{FF2B5EF4-FFF2-40B4-BE49-F238E27FC236}">
                    <a16:creationId xmlns:a16="http://schemas.microsoft.com/office/drawing/2014/main" id="{837C4C07-FCEE-46C6-9EBA-645954A2FDB4}"/>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Data 28">
                <a:extLst>
                  <a:ext uri="{FF2B5EF4-FFF2-40B4-BE49-F238E27FC236}">
                    <a16:creationId xmlns:a16="http://schemas.microsoft.com/office/drawing/2014/main" id="{19B9DDF1-979F-40ED-96D9-4AFF8A19553C}"/>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764A7C11-C714-41A7-9077-8E6F9F617706}"/>
                </a:ext>
              </a:extLst>
            </p:cNvPr>
            <p:cNvGrpSpPr/>
            <p:nvPr/>
          </p:nvGrpSpPr>
          <p:grpSpPr>
            <a:xfrm>
              <a:off x="8074819" y="4343400"/>
              <a:ext cx="3733800" cy="228600"/>
              <a:chOff x="73819" y="3886200"/>
              <a:chExt cx="3733800" cy="228600"/>
            </a:xfrm>
          </p:grpSpPr>
          <p:sp>
            <p:nvSpPr>
              <p:cNvPr id="22" name="Flowchart: Data 21">
                <a:extLst>
                  <a:ext uri="{FF2B5EF4-FFF2-40B4-BE49-F238E27FC236}">
                    <a16:creationId xmlns:a16="http://schemas.microsoft.com/office/drawing/2014/main" id="{38D535D2-2D93-4050-A0D0-3758C11EDB47}"/>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Data 22">
                <a:extLst>
                  <a:ext uri="{FF2B5EF4-FFF2-40B4-BE49-F238E27FC236}">
                    <a16:creationId xmlns:a16="http://schemas.microsoft.com/office/drawing/2014/main" id="{DFF18CC2-8CE4-4C29-B688-2393A36B757B}"/>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Data 23">
                <a:extLst>
                  <a:ext uri="{FF2B5EF4-FFF2-40B4-BE49-F238E27FC236}">
                    <a16:creationId xmlns:a16="http://schemas.microsoft.com/office/drawing/2014/main" id="{D24E3204-0659-4116-9786-7422B1C44F7B}"/>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Data 24">
                <a:extLst>
                  <a:ext uri="{FF2B5EF4-FFF2-40B4-BE49-F238E27FC236}">
                    <a16:creationId xmlns:a16="http://schemas.microsoft.com/office/drawing/2014/main" id="{5B763F37-AEB6-402D-8C79-782DBAA05DC3}"/>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Oval 20">
              <a:extLst>
                <a:ext uri="{FF2B5EF4-FFF2-40B4-BE49-F238E27FC236}">
                  <a16:creationId xmlns:a16="http://schemas.microsoft.com/office/drawing/2014/main" id="{90A24601-920D-4940-8A0F-E86FD42CD8CA}"/>
                </a:ext>
              </a:extLst>
            </p:cNvPr>
            <p:cNvSpPr/>
            <p:nvPr/>
          </p:nvSpPr>
          <p:spPr>
            <a:xfrm>
              <a:off x="2893219" y="41148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340418C6-1D47-4DAA-9332-36E7D1900683}"/>
              </a:ext>
            </a:extLst>
          </p:cNvPr>
          <p:cNvSpPr/>
          <p:nvPr/>
        </p:nvSpPr>
        <p:spPr>
          <a:xfrm>
            <a:off x="4077381" y="1638299"/>
            <a:ext cx="4051867" cy="2033815"/>
          </a:xfrm>
          <a:prstGeom prst="rect">
            <a:avLst/>
          </a:prstGeom>
          <a:solidFill>
            <a:schemeClr val="accent5">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17D4CA7F-3CA7-4393-BFCA-20A4727FC2B4}"/>
              </a:ext>
            </a:extLst>
          </p:cNvPr>
          <p:cNvSpPr txBox="1"/>
          <p:nvPr/>
        </p:nvSpPr>
        <p:spPr>
          <a:xfrm>
            <a:off x="4319247" y="1839686"/>
            <a:ext cx="3581401" cy="685800"/>
          </a:xfrm>
          <a:prstGeom prst="rect">
            <a:avLst/>
          </a:prstGeom>
        </p:spPr>
        <p:txBody>
          <a:bodyPr vert="horz" wrap="square" lIns="0" tIns="0" rIns="0" bIns="0" rtlCol="0" anchor="t">
            <a:noAutofit/>
          </a:bodyPr>
          <a:lstStyle/>
          <a:p>
            <a:pPr algn="ctr"/>
            <a:r>
              <a:rPr lang="en-US" sz="3200" b="1" dirty="0"/>
              <a:t>The Environment</a:t>
            </a:r>
          </a:p>
        </p:txBody>
      </p:sp>
      <p:sp>
        <p:nvSpPr>
          <p:cNvPr id="34" name="TextBox 33">
            <a:extLst>
              <a:ext uri="{FF2B5EF4-FFF2-40B4-BE49-F238E27FC236}">
                <a16:creationId xmlns:a16="http://schemas.microsoft.com/office/drawing/2014/main" id="{14289A5B-B32A-466B-B80B-C88F409C1E3A}"/>
              </a:ext>
            </a:extLst>
          </p:cNvPr>
          <p:cNvSpPr txBox="1"/>
          <p:nvPr/>
        </p:nvSpPr>
        <p:spPr>
          <a:xfrm>
            <a:off x="4090648" y="2373087"/>
            <a:ext cx="3886200" cy="355600"/>
          </a:xfrm>
          <a:prstGeom prst="rect">
            <a:avLst/>
          </a:prstGeom>
        </p:spPr>
        <p:txBody>
          <a:bodyPr vert="horz" wrap="square" lIns="0" tIns="0" rIns="0" bIns="0" rtlCol="0" anchor="t">
            <a:normAutofit/>
          </a:bodyPr>
          <a:lstStyle/>
          <a:p>
            <a:pPr algn="ctr"/>
            <a:r>
              <a:rPr lang="en-GB" i="1" dirty="0"/>
              <a:t>e.g., field, kitchen, factory</a:t>
            </a:r>
          </a:p>
        </p:txBody>
      </p:sp>
      <p:sp>
        <p:nvSpPr>
          <p:cNvPr id="35" name="TextBox 34">
            <a:extLst>
              <a:ext uri="{FF2B5EF4-FFF2-40B4-BE49-F238E27FC236}">
                <a16:creationId xmlns:a16="http://schemas.microsoft.com/office/drawing/2014/main" id="{F8F421D5-222B-4763-ACCB-692A824F7103}"/>
              </a:ext>
            </a:extLst>
          </p:cNvPr>
          <p:cNvSpPr txBox="1"/>
          <p:nvPr/>
        </p:nvSpPr>
        <p:spPr>
          <a:xfrm>
            <a:off x="4552725" y="2681516"/>
            <a:ext cx="3886200" cy="2420256"/>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GB" dirty="0"/>
              <a:t>Material properties</a:t>
            </a:r>
          </a:p>
          <a:p>
            <a:pPr marL="285750" indent="-285750">
              <a:buFont typeface="Arial" panose="020B0604020202020204" pitchFamily="34" charset="0"/>
              <a:buChar char="•"/>
            </a:pPr>
            <a:r>
              <a:rPr lang="en-GB" dirty="0"/>
              <a:t>Terrain</a:t>
            </a:r>
          </a:p>
          <a:p>
            <a:pPr marL="285750" indent="-285750">
              <a:buFont typeface="Arial" panose="020B0604020202020204" pitchFamily="34" charset="0"/>
              <a:buChar char="•"/>
            </a:pPr>
            <a:r>
              <a:rPr lang="en-GB" dirty="0"/>
              <a:t>Morphology</a:t>
            </a:r>
          </a:p>
          <a:p>
            <a:pPr marL="285750" indent="-285750">
              <a:buFont typeface="Arial" panose="020B0604020202020204" pitchFamily="34" charset="0"/>
              <a:buChar char="•"/>
            </a:pPr>
            <a:endParaRPr lang="en-GB" dirty="0"/>
          </a:p>
        </p:txBody>
      </p:sp>
      <p:grpSp>
        <p:nvGrpSpPr>
          <p:cNvPr id="36" name="Group 35">
            <a:extLst>
              <a:ext uri="{FF2B5EF4-FFF2-40B4-BE49-F238E27FC236}">
                <a16:creationId xmlns:a16="http://schemas.microsoft.com/office/drawing/2014/main" id="{9EB394D1-16A9-476B-85AF-3AF7C63005E6}"/>
              </a:ext>
            </a:extLst>
          </p:cNvPr>
          <p:cNvGrpSpPr/>
          <p:nvPr/>
        </p:nvGrpSpPr>
        <p:grpSpPr>
          <a:xfrm>
            <a:off x="595086" y="4354286"/>
            <a:ext cx="3208904" cy="1596572"/>
            <a:chOff x="759619" y="4572000"/>
            <a:chExt cx="2209800" cy="1066800"/>
          </a:xfrm>
        </p:grpSpPr>
        <p:sp>
          <p:nvSpPr>
            <p:cNvPr id="37" name="Rectangle 36">
              <a:extLst>
                <a:ext uri="{FF2B5EF4-FFF2-40B4-BE49-F238E27FC236}">
                  <a16:creationId xmlns:a16="http://schemas.microsoft.com/office/drawing/2014/main" id="{68247105-970A-48F4-9F26-0DAE566CA909}"/>
                </a:ext>
              </a:extLst>
            </p:cNvPr>
            <p:cNvSpPr/>
            <p:nvPr/>
          </p:nvSpPr>
          <p:spPr>
            <a:xfrm>
              <a:off x="759619" y="4572000"/>
              <a:ext cx="2209800" cy="10668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3C451A4-447D-4368-A874-505812786A1C}"/>
                </a:ext>
              </a:extLst>
            </p:cNvPr>
            <p:cNvSpPr txBox="1"/>
            <p:nvPr/>
          </p:nvSpPr>
          <p:spPr>
            <a:xfrm>
              <a:off x="1140685" y="4604497"/>
              <a:ext cx="1447800" cy="685800"/>
            </a:xfrm>
            <a:prstGeom prst="rect">
              <a:avLst/>
            </a:prstGeom>
          </p:spPr>
          <p:txBody>
            <a:bodyPr vert="horz" wrap="square" lIns="0" tIns="0" rIns="0" bIns="0" rtlCol="0" anchor="t">
              <a:noAutofit/>
            </a:bodyPr>
            <a:lstStyle/>
            <a:p>
              <a:pPr algn="ctr"/>
              <a:r>
                <a:rPr lang="en-US" sz="3200" dirty="0"/>
                <a:t>Sense</a:t>
              </a:r>
            </a:p>
          </p:txBody>
        </p:sp>
      </p:grpSp>
      <p:grpSp>
        <p:nvGrpSpPr>
          <p:cNvPr id="39" name="Group 38">
            <a:extLst>
              <a:ext uri="{FF2B5EF4-FFF2-40B4-BE49-F238E27FC236}">
                <a16:creationId xmlns:a16="http://schemas.microsoft.com/office/drawing/2014/main" id="{B41D533A-8D12-49A9-9570-250099CEFDDC}"/>
              </a:ext>
            </a:extLst>
          </p:cNvPr>
          <p:cNvGrpSpPr/>
          <p:nvPr/>
        </p:nvGrpSpPr>
        <p:grpSpPr>
          <a:xfrm>
            <a:off x="4663962" y="4368800"/>
            <a:ext cx="2895600" cy="1596572"/>
            <a:chOff x="4112419" y="4876800"/>
            <a:chExt cx="2895600" cy="1066800"/>
          </a:xfrm>
        </p:grpSpPr>
        <p:sp>
          <p:nvSpPr>
            <p:cNvPr id="40" name="Rectangle 39">
              <a:extLst>
                <a:ext uri="{FF2B5EF4-FFF2-40B4-BE49-F238E27FC236}">
                  <a16:creationId xmlns:a16="http://schemas.microsoft.com/office/drawing/2014/main" id="{BD0834FF-B18E-4A7F-9047-6296CDAE2B5A}"/>
                </a:ext>
              </a:extLst>
            </p:cNvPr>
            <p:cNvSpPr/>
            <p:nvPr/>
          </p:nvSpPr>
          <p:spPr>
            <a:xfrm>
              <a:off x="4112419" y="4876800"/>
              <a:ext cx="2895600" cy="1066800"/>
            </a:xfrm>
            <a:prstGeom prst="rect">
              <a:avLst/>
            </a:prstGeom>
            <a:solidFill>
              <a:schemeClr val="accent1">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AFBD0EF-382B-4ED7-BE6A-563115DE26DA}"/>
                </a:ext>
              </a:extLst>
            </p:cNvPr>
            <p:cNvSpPr txBox="1"/>
            <p:nvPr/>
          </p:nvSpPr>
          <p:spPr>
            <a:xfrm>
              <a:off x="4544219" y="4901739"/>
              <a:ext cx="1828800" cy="685800"/>
            </a:xfrm>
            <a:prstGeom prst="rect">
              <a:avLst/>
            </a:prstGeom>
          </p:spPr>
          <p:txBody>
            <a:bodyPr vert="horz" wrap="square" lIns="0" tIns="0" rIns="0" bIns="0" rtlCol="0" anchor="t">
              <a:noAutofit/>
            </a:bodyPr>
            <a:lstStyle/>
            <a:p>
              <a:pPr algn="ctr"/>
              <a:r>
                <a:rPr lang="en-US" sz="3200" dirty="0"/>
                <a:t>Perceive</a:t>
              </a:r>
            </a:p>
          </p:txBody>
        </p:sp>
      </p:grpSp>
      <p:grpSp>
        <p:nvGrpSpPr>
          <p:cNvPr id="42" name="Group 41">
            <a:extLst>
              <a:ext uri="{FF2B5EF4-FFF2-40B4-BE49-F238E27FC236}">
                <a16:creationId xmlns:a16="http://schemas.microsoft.com/office/drawing/2014/main" id="{CF8A6405-5AE7-4738-BD19-0BFDC7F2DD7C}"/>
              </a:ext>
            </a:extLst>
          </p:cNvPr>
          <p:cNvGrpSpPr/>
          <p:nvPr/>
        </p:nvGrpSpPr>
        <p:grpSpPr>
          <a:xfrm>
            <a:off x="8621600" y="4368800"/>
            <a:ext cx="3047885" cy="1625600"/>
            <a:chOff x="759619" y="4372428"/>
            <a:chExt cx="2209800" cy="1625600"/>
          </a:xfrm>
        </p:grpSpPr>
        <p:sp>
          <p:nvSpPr>
            <p:cNvPr id="43" name="Rectangle 42">
              <a:extLst>
                <a:ext uri="{FF2B5EF4-FFF2-40B4-BE49-F238E27FC236}">
                  <a16:creationId xmlns:a16="http://schemas.microsoft.com/office/drawing/2014/main" id="{BD7C41E6-3382-4CA6-9837-F7BC4E4E3081}"/>
                </a:ext>
              </a:extLst>
            </p:cNvPr>
            <p:cNvSpPr/>
            <p:nvPr/>
          </p:nvSpPr>
          <p:spPr>
            <a:xfrm>
              <a:off x="759619" y="4372428"/>
              <a:ext cx="2209800" cy="1625600"/>
            </a:xfrm>
            <a:prstGeom prst="rect">
              <a:avLst/>
            </a:prstGeom>
            <a:solidFill>
              <a:schemeClr val="accent3">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FB89FB96-E70C-4219-9DDC-DADC2C2DD4CE}"/>
                </a:ext>
              </a:extLst>
            </p:cNvPr>
            <p:cNvSpPr txBox="1"/>
            <p:nvPr/>
          </p:nvSpPr>
          <p:spPr>
            <a:xfrm>
              <a:off x="1002733" y="4379685"/>
              <a:ext cx="1676400" cy="685800"/>
            </a:xfrm>
            <a:prstGeom prst="rect">
              <a:avLst/>
            </a:prstGeom>
          </p:spPr>
          <p:txBody>
            <a:bodyPr vert="horz" wrap="square" lIns="0" tIns="0" rIns="0" bIns="0" rtlCol="0" anchor="t">
              <a:noAutofit/>
            </a:bodyPr>
            <a:lstStyle/>
            <a:p>
              <a:pPr algn="ctr"/>
              <a:r>
                <a:rPr lang="en-US" sz="3200" dirty="0"/>
                <a:t>Act</a:t>
              </a:r>
            </a:p>
          </p:txBody>
        </p:sp>
      </p:grpSp>
      <p:cxnSp>
        <p:nvCxnSpPr>
          <p:cNvPr id="45" name="Straight Arrow Connector 44">
            <a:extLst>
              <a:ext uri="{FF2B5EF4-FFF2-40B4-BE49-F238E27FC236}">
                <a16:creationId xmlns:a16="http://schemas.microsoft.com/office/drawing/2014/main" id="{558B4BC4-DA62-4ACF-9266-CB3A39A43C6F}"/>
              </a:ext>
            </a:extLst>
          </p:cNvPr>
          <p:cNvCxnSpPr>
            <a:cxnSpLocks/>
            <a:stCxn id="37" idx="3"/>
            <a:endCxn id="40" idx="1"/>
          </p:cNvCxnSpPr>
          <p:nvPr/>
        </p:nvCxnSpPr>
        <p:spPr>
          <a:xfrm>
            <a:off x="3803990" y="5152572"/>
            <a:ext cx="859972" cy="1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A2B0FB75-0EF9-4F19-8467-D73AADD89D9C}"/>
              </a:ext>
            </a:extLst>
          </p:cNvPr>
          <p:cNvCxnSpPr>
            <a:cxnSpLocks/>
            <a:stCxn id="40" idx="3"/>
            <a:endCxn id="43" idx="1"/>
          </p:cNvCxnSpPr>
          <p:nvPr/>
        </p:nvCxnSpPr>
        <p:spPr>
          <a:xfrm>
            <a:off x="7559562" y="5167086"/>
            <a:ext cx="1062038" cy="1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Connector: Curved 46">
            <a:extLst>
              <a:ext uri="{FF2B5EF4-FFF2-40B4-BE49-F238E27FC236}">
                <a16:creationId xmlns:a16="http://schemas.microsoft.com/office/drawing/2014/main" id="{F70ABE6D-CE8F-4A98-A35C-FAF0819E3889}"/>
              </a:ext>
            </a:extLst>
          </p:cNvPr>
          <p:cNvCxnSpPr>
            <a:stCxn id="32" idx="1"/>
            <a:endCxn id="37" idx="0"/>
          </p:cNvCxnSpPr>
          <p:nvPr/>
        </p:nvCxnSpPr>
        <p:spPr>
          <a:xfrm rot="10800000" flipV="1">
            <a:off x="2199539" y="2655206"/>
            <a:ext cx="1877843" cy="1699079"/>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Curved 47">
            <a:extLst>
              <a:ext uri="{FF2B5EF4-FFF2-40B4-BE49-F238E27FC236}">
                <a16:creationId xmlns:a16="http://schemas.microsoft.com/office/drawing/2014/main" id="{39241ABD-CF67-41CD-95DB-CE825414DEA1}"/>
              </a:ext>
            </a:extLst>
          </p:cNvPr>
          <p:cNvCxnSpPr>
            <a:cxnSpLocks/>
            <a:stCxn id="43" idx="0"/>
            <a:endCxn id="32" idx="3"/>
          </p:cNvCxnSpPr>
          <p:nvPr/>
        </p:nvCxnSpPr>
        <p:spPr>
          <a:xfrm rot="16200000" flipV="1">
            <a:off x="8280600" y="2503856"/>
            <a:ext cx="1713593" cy="2016295"/>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FBB8962-2729-4C43-9466-C7387FAE28AD}"/>
              </a:ext>
            </a:extLst>
          </p:cNvPr>
          <p:cNvSpPr txBox="1"/>
          <p:nvPr/>
        </p:nvSpPr>
        <p:spPr>
          <a:xfrm>
            <a:off x="843077" y="4899478"/>
            <a:ext cx="3886200" cy="898980"/>
          </a:xfrm>
          <a:prstGeom prst="rect">
            <a:avLst/>
          </a:prstGeom>
        </p:spPr>
        <p:txBody>
          <a:bodyPr vert="horz" wrap="square" lIns="0" tIns="0" rIns="0" bIns="0" rtlCol="0" anchor="t">
            <a:normAutofit lnSpcReduction="10000"/>
          </a:bodyPr>
          <a:lstStyle/>
          <a:p>
            <a:pPr marL="285750" indent="-285750">
              <a:buFont typeface="Arial" panose="020B0604020202020204" pitchFamily="34" charset="0"/>
              <a:buChar char="•"/>
            </a:pPr>
            <a:r>
              <a:rPr lang="en-GB" sz="2000" i="1" dirty="0"/>
              <a:t>Imaging</a:t>
            </a:r>
          </a:p>
          <a:p>
            <a:pPr marL="285750" indent="-285750">
              <a:buFont typeface="Arial" panose="020B0604020202020204" pitchFamily="34" charset="0"/>
              <a:buChar char="•"/>
            </a:pPr>
            <a:r>
              <a:rPr lang="en-GB" sz="2000" i="1" dirty="0"/>
              <a:t>Object detection</a:t>
            </a:r>
          </a:p>
          <a:p>
            <a:pPr marL="285750" indent="-285750">
              <a:buFont typeface="Arial" panose="020B0604020202020204" pitchFamily="34" charset="0"/>
              <a:buChar char="•"/>
            </a:pPr>
            <a:r>
              <a:rPr lang="en-GB" sz="2000" i="1" dirty="0"/>
              <a:t>Accelerometer</a:t>
            </a:r>
          </a:p>
        </p:txBody>
      </p:sp>
      <p:sp>
        <p:nvSpPr>
          <p:cNvPr id="50" name="TextBox 49">
            <a:extLst>
              <a:ext uri="{FF2B5EF4-FFF2-40B4-BE49-F238E27FC236}">
                <a16:creationId xmlns:a16="http://schemas.microsoft.com/office/drawing/2014/main" id="{00EEAE39-26C4-4D01-96F9-A71BD75873AC}"/>
              </a:ext>
            </a:extLst>
          </p:cNvPr>
          <p:cNvSpPr txBox="1"/>
          <p:nvPr/>
        </p:nvSpPr>
        <p:spPr>
          <a:xfrm>
            <a:off x="4899820" y="5037363"/>
            <a:ext cx="2659742" cy="898980"/>
          </a:xfrm>
          <a:prstGeom prst="rect">
            <a:avLst/>
          </a:prstGeom>
        </p:spPr>
        <p:txBody>
          <a:bodyPr vert="horz" wrap="square" lIns="0" tIns="0" rIns="0" bIns="0" rtlCol="0" anchor="t">
            <a:normAutofit lnSpcReduction="10000"/>
          </a:bodyPr>
          <a:lstStyle/>
          <a:p>
            <a:pPr marL="285750" indent="-285750">
              <a:buFont typeface="Arial" panose="020B0604020202020204" pitchFamily="34" charset="0"/>
              <a:buChar char="•"/>
            </a:pPr>
            <a:r>
              <a:rPr lang="en-GB" sz="2000" i="1" dirty="0"/>
              <a:t>Determine position</a:t>
            </a:r>
          </a:p>
          <a:p>
            <a:pPr marL="285750" indent="-285750">
              <a:buFont typeface="Arial" panose="020B0604020202020204" pitchFamily="34" charset="0"/>
              <a:buChar char="•"/>
            </a:pPr>
            <a:r>
              <a:rPr lang="en-GB" sz="2000" i="1" dirty="0"/>
              <a:t>Determine location of obstacles</a:t>
            </a:r>
          </a:p>
          <a:p>
            <a:pPr marL="285750" indent="-285750">
              <a:buFont typeface="Arial" panose="020B0604020202020204" pitchFamily="34" charset="0"/>
              <a:buChar char="•"/>
            </a:pPr>
            <a:endParaRPr lang="en-GB" sz="2000" i="1" dirty="0"/>
          </a:p>
        </p:txBody>
      </p:sp>
      <p:sp>
        <p:nvSpPr>
          <p:cNvPr id="51" name="TextBox 50">
            <a:extLst>
              <a:ext uri="{FF2B5EF4-FFF2-40B4-BE49-F238E27FC236}">
                <a16:creationId xmlns:a16="http://schemas.microsoft.com/office/drawing/2014/main" id="{DB068C99-B0DD-463C-9207-285532151ACB}"/>
              </a:ext>
            </a:extLst>
          </p:cNvPr>
          <p:cNvSpPr txBox="1"/>
          <p:nvPr/>
        </p:nvSpPr>
        <p:spPr>
          <a:xfrm>
            <a:off x="8709820" y="5073648"/>
            <a:ext cx="2659742" cy="898980"/>
          </a:xfrm>
          <a:prstGeom prst="rect">
            <a:avLst/>
          </a:prstGeom>
        </p:spPr>
        <p:txBody>
          <a:bodyPr vert="horz" wrap="square" lIns="0" tIns="0" rIns="0" bIns="0" rtlCol="0" anchor="t">
            <a:normAutofit lnSpcReduction="10000"/>
          </a:bodyPr>
          <a:lstStyle/>
          <a:p>
            <a:pPr marL="285750" indent="-285750">
              <a:buFont typeface="Arial" panose="020B0604020202020204" pitchFamily="34" charset="0"/>
              <a:buChar char="•"/>
            </a:pPr>
            <a:r>
              <a:rPr lang="en-GB" sz="2000" i="1" dirty="0"/>
              <a:t>Actuator motors to avoid obstacles/move forward</a:t>
            </a:r>
          </a:p>
          <a:p>
            <a:pPr marL="285750" indent="-285750">
              <a:buFont typeface="Arial" panose="020B0604020202020204" pitchFamily="34" charset="0"/>
              <a:buChar char="•"/>
            </a:pPr>
            <a:endParaRPr lang="en-GB" sz="2000" i="1" dirty="0"/>
          </a:p>
        </p:txBody>
      </p:sp>
      <p:sp>
        <p:nvSpPr>
          <p:cNvPr id="52" name="Can 22">
            <a:extLst>
              <a:ext uri="{FF2B5EF4-FFF2-40B4-BE49-F238E27FC236}">
                <a16:creationId xmlns:a16="http://schemas.microsoft.com/office/drawing/2014/main" id="{B93F0BDA-A9BA-40D9-B3FE-46A82A638A40}"/>
              </a:ext>
            </a:extLst>
          </p:cNvPr>
          <p:cNvSpPr/>
          <p:nvPr/>
        </p:nvSpPr>
        <p:spPr>
          <a:xfrm>
            <a:off x="2332006" y="1555571"/>
            <a:ext cx="314476" cy="157238"/>
          </a:xfrm>
          <a:prstGeom prst="can">
            <a:avLst>
              <a:gd name="adj" fmla="val 50000"/>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Can 22">
            <a:extLst>
              <a:ext uri="{FF2B5EF4-FFF2-40B4-BE49-F238E27FC236}">
                <a16:creationId xmlns:a16="http://schemas.microsoft.com/office/drawing/2014/main" id="{A5EDA48A-95C0-4FC0-8EA1-F13FA7060506}"/>
              </a:ext>
            </a:extLst>
          </p:cNvPr>
          <p:cNvSpPr/>
          <p:nvPr/>
        </p:nvSpPr>
        <p:spPr>
          <a:xfrm>
            <a:off x="2332006" y="1481434"/>
            <a:ext cx="314476" cy="157238"/>
          </a:xfrm>
          <a:prstGeom prst="can">
            <a:avLst>
              <a:gd name="adj" fmla="val 50000"/>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38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Autonomous Car:  A Complex Robotic System</a:t>
            </a:r>
            <a:br>
              <a:rPr lang="en-US" dirty="0"/>
            </a:br>
            <a:endParaRPr lang="en-US" dirty="0"/>
          </a:p>
        </p:txBody>
      </p:sp>
      <p:grpSp>
        <p:nvGrpSpPr>
          <p:cNvPr id="6" name="Group 5">
            <a:extLst>
              <a:ext uri="{FF2B5EF4-FFF2-40B4-BE49-F238E27FC236}">
                <a16:creationId xmlns:a16="http://schemas.microsoft.com/office/drawing/2014/main" id="{95BAE57F-6A71-4595-80A1-D1415138BDA1}"/>
              </a:ext>
            </a:extLst>
          </p:cNvPr>
          <p:cNvGrpSpPr/>
          <p:nvPr/>
        </p:nvGrpSpPr>
        <p:grpSpPr>
          <a:xfrm>
            <a:off x="4645819" y="2514600"/>
            <a:ext cx="4876800" cy="1752600"/>
            <a:chOff x="3350419" y="3810000"/>
            <a:chExt cx="4876800" cy="1752600"/>
          </a:xfrm>
        </p:grpSpPr>
        <p:sp>
          <p:nvSpPr>
            <p:cNvPr id="7" name="Oval 6">
              <a:extLst>
                <a:ext uri="{FF2B5EF4-FFF2-40B4-BE49-F238E27FC236}">
                  <a16:creationId xmlns:a16="http://schemas.microsoft.com/office/drawing/2014/main" id="{ACD83B6E-1CAE-4CE7-AAA3-68538D0B5893}"/>
                </a:ext>
              </a:extLst>
            </p:cNvPr>
            <p:cNvSpPr/>
            <p:nvPr/>
          </p:nvSpPr>
          <p:spPr>
            <a:xfrm>
              <a:off x="3350419" y="3810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D561FF0-E558-49A9-8B97-F97E9675277B}"/>
                </a:ext>
              </a:extLst>
            </p:cNvPr>
            <p:cNvSpPr/>
            <p:nvPr/>
          </p:nvSpPr>
          <p:spPr>
            <a:xfrm>
              <a:off x="6550819" y="38862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Cube 8">
            <a:extLst>
              <a:ext uri="{FF2B5EF4-FFF2-40B4-BE49-F238E27FC236}">
                <a16:creationId xmlns:a16="http://schemas.microsoft.com/office/drawing/2014/main" id="{252319F4-38AA-4C50-B97F-8341FD19B764}"/>
              </a:ext>
            </a:extLst>
          </p:cNvPr>
          <p:cNvSpPr/>
          <p:nvPr/>
        </p:nvSpPr>
        <p:spPr>
          <a:xfrm>
            <a:off x="3579019" y="3352800"/>
            <a:ext cx="5105400" cy="1828800"/>
          </a:xfrm>
          <a:prstGeom prst="cube">
            <a:avLst>
              <a:gd name="adj" fmla="val 676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ube 9">
            <a:extLst>
              <a:ext uri="{FF2B5EF4-FFF2-40B4-BE49-F238E27FC236}">
                <a16:creationId xmlns:a16="http://schemas.microsoft.com/office/drawing/2014/main" id="{7F1A3AA1-9B85-4A89-B09E-46E00FD7C47F}"/>
              </a:ext>
            </a:extLst>
          </p:cNvPr>
          <p:cNvSpPr/>
          <p:nvPr/>
        </p:nvSpPr>
        <p:spPr>
          <a:xfrm>
            <a:off x="6398419" y="3581400"/>
            <a:ext cx="1295400" cy="609600"/>
          </a:xfrm>
          <a:prstGeom prst="cube">
            <a:avLst>
              <a:gd name="adj" fmla="val 67666"/>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an 18">
            <a:extLst>
              <a:ext uri="{FF2B5EF4-FFF2-40B4-BE49-F238E27FC236}">
                <a16:creationId xmlns:a16="http://schemas.microsoft.com/office/drawing/2014/main" id="{EBF2BAA9-65DB-41EE-AF86-7B84A76AD5B4}"/>
              </a:ext>
            </a:extLst>
          </p:cNvPr>
          <p:cNvSpPr/>
          <p:nvPr/>
        </p:nvSpPr>
        <p:spPr>
          <a:xfrm rot="13554718">
            <a:off x="8033048" y="3192440"/>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an 19">
            <a:extLst>
              <a:ext uri="{FF2B5EF4-FFF2-40B4-BE49-F238E27FC236}">
                <a16:creationId xmlns:a16="http://schemas.microsoft.com/office/drawing/2014/main" id="{DFDAF245-AA3C-4E89-ABFF-FCE226EA84DD}"/>
              </a:ext>
            </a:extLst>
          </p:cNvPr>
          <p:cNvSpPr/>
          <p:nvPr/>
        </p:nvSpPr>
        <p:spPr>
          <a:xfrm rot="13554718">
            <a:off x="7194847" y="4030641"/>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a:extLst>
              <a:ext uri="{FF2B5EF4-FFF2-40B4-BE49-F238E27FC236}">
                <a16:creationId xmlns:a16="http://schemas.microsoft.com/office/drawing/2014/main" id="{D231F736-11F5-49C7-BF0B-115A829C2F7D}"/>
              </a:ext>
            </a:extLst>
          </p:cNvPr>
          <p:cNvSpPr/>
          <p:nvPr/>
        </p:nvSpPr>
        <p:spPr>
          <a:xfrm>
            <a:off x="5103019" y="3581400"/>
            <a:ext cx="1143000" cy="609600"/>
          </a:xfrm>
          <a:prstGeom prst="cube">
            <a:avLst>
              <a:gd name="adj" fmla="val 67666"/>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ube 13">
            <a:extLst>
              <a:ext uri="{FF2B5EF4-FFF2-40B4-BE49-F238E27FC236}">
                <a16:creationId xmlns:a16="http://schemas.microsoft.com/office/drawing/2014/main" id="{ACCFF238-F6E4-44AF-8FDF-22CA810699CC}"/>
              </a:ext>
            </a:extLst>
          </p:cNvPr>
          <p:cNvSpPr/>
          <p:nvPr/>
        </p:nvSpPr>
        <p:spPr>
          <a:xfrm>
            <a:off x="4264819" y="3200400"/>
            <a:ext cx="990600" cy="1066800"/>
          </a:xfrm>
          <a:prstGeom prst="cube">
            <a:avLst>
              <a:gd name="adj" fmla="val 54127"/>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an 22">
            <a:extLst>
              <a:ext uri="{FF2B5EF4-FFF2-40B4-BE49-F238E27FC236}">
                <a16:creationId xmlns:a16="http://schemas.microsoft.com/office/drawing/2014/main" id="{F3B78FD9-60FB-45A5-AACD-C8908B95F6FA}"/>
              </a:ext>
            </a:extLst>
          </p:cNvPr>
          <p:cNvSpPr/>
          <p:nvPr/>
        </p:nvSpPr>
        <p:spPr>
          <a:xfrm>
            <a:off x="4493419" y="3048000"/>
            <a:ext cx="762000" cy="381000"/>
          </a:xfrm>
          <a:prstGeom prst="can">
            <a:avLst>
              <a:gd name="adj" fmla="val 5000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0B5CAF1-D0E0-4D15-96B7-58800A868AB4}"/>
              </a:ext>
            </a:extLst>
          </p:cNvPr>
          <p:cNvSpPr/>
          <p:nvPr/>
        </p:nvSpPr>
        <p:spPr>
          <a:xfrm>
            <a:off x="6093619" y="4191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ube 16">
            <a:extLst>
              <a:ext uri="{FF2B5EF4-FFF2-40B4-BE49-F238E27FC236}">
                <a16:creationId xmlns:a16="http://schemas.microsoft.com/office/drawing/2014/main" id="{51EAAEA6-7A1A-4880-89F2-DFAD391CBC07}"/>
              </a:ext>
            </a:extLst>
          </p:cNvPr>
          <p:cNvSpPr/>
          <p:nvPr/>
        </p:nvSpPr>
        <p:spPr>
          <a:xfrm>
            <a:off x="5636419" y="1295400"/>
            <a:ext cx="990600" cy="1219200"/>
          </a:xfrm>
          <a:prstGeom prst="cube">
            <a:avLst>
              <a:gd name="adj" fmla="val 61512"/>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an 23">
            <a:extLst>
              <a:ext uri="{FF2B5EF4-FFF2-40B4-BE49-F238E27FC236}">
                <a16:creationId xmlns:a16="http://schemas.microsoft.com/office/drawing/2014/main" id="{8445D196-EAA1-4E5B-AFDC-975DE32274A8}"/>
              </a:ext>
            </a:extLst>
          </p:cNvPr>
          <p:cNvSpPr/>
          <p:nvPr/>
        </p:nvSpPr>
        <p:spPr>
          <a:xfrm>
            <a:off x="6246019" y="1676400"/>
            <a:ext cx="228600" cy="2286000"/>
          </a:xfrm>
          <a:prstGeom prst="can">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ube 18">
            <a:extLst>
              <a:ext uri="{FF2B5EF4-FFF2-40B4-BE49-F238E27FC236}">
                <a16:creationId xmlns:a16="http://schemas.microsoft.com/office/drawing/2014/main" id="{68400886-203C-4849-9147-F8E6032B70D6}"/>
              </a:ext>
            </a:extLst>
          </p:cNvPr>
          <p:cNvSpPr/>
          <p:nvPr/>
        </p:nvSpPr>
        <p:spPr>
          <a:xfrm>
            <a:off x="7541419" y="3200400"/>
            <a:ext cx="533400" cy="304800"/>
          </a:xfrm>
          <a:prstGeom prst="cube">
            <a:avLst>
              <a:gd name="adj" fmla="val 22333"/>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1A47B97-234D-4F7B-A0FD-2A140AEABCD8}"/>
              </a:ext>
            </a:extLst>
          </p:cNvPr>
          <p:cNvGrpSpPr/>
          <p:nvPr/>
        </p:nvGrpSpPr>
        <p:grpSpPr>
          <a:xfrm>
            <a:off x="302419" y="4114800"/>
            <a:ext cx="3733800" cy="228600"/>
            <a:chOff x="73819" y="3886200"/>
            <a:chExt cx="3733800" cy="228600"/>
          </a:xfrm>
        </p:grpSpPr>
        <p:sp>
          <p:nvSpPr>
            <p:cNvPr id="21" name="Flowchart: Data 20">
              <a:extLst>
                <a:ext uri="{FF2B5EF4-FFF2-40B4-BE49-F238E27FC236}">
                  <a16:creationId xmlns:a16="http://schemas.microsoft.com/office/drawing/2014/main" id="{13829639-D0A0-453E-95D7-D7AA3BF973C6}"/>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Data 21">
              <a:extLst>
                <a:ext uri="{FF2B5EF4-FFF2-40B4-BE49-F238E27FC236}">
                  <a16:creationId xmlns:a16="http://schemas.microsoft.com/office/drawing/2014/main" id="{BADBFF82-1A1B-4EF1-AC31-CF2C805B8FE1}"/>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Data 22">
              <a:extLst>
                <a:ext uri="{FF2B5EF4-FFF2-40B4-BE49-F238E27FC236}">
                  <a16:creationId xmlns:a16="http://schemas.microsoft.com/office/drawing/2014/main" id="{CF87C887-2EB2-421D-B690-A8E5DFDAF3FF}"/>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Data 23">
              <a:extLst>
                <a:ext uri="{FF2B5EF4-FFF2-40B4-BE49-F238E27FC236}">
                  <a16:creationId xmlns:a16="http://schemas.microsoft.com/office/drawing/2014/main" id="{350B5B45-0F5A-4F79-A145-E5FC1EA69E18}"/>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B9A019FA-6EB0-4F77-AF0C-FBD00CCA82EB}"/>
              </a:ext>
            </a:extLst>
          </p:cNvPr>
          <p:cNvGrpSpPr/>
          <p:nvPr/>
        </p:nvGrpSpPr>
        <p:grpSpPr>
          <a:xfrm>
            <a:off x="8074819" y="4343400"/>
            <a:ext cx="3733800" cy="228600"/>
            <a:chOff x="73819" y="3886200"/>
            <a:chExt cx="3733800" cy="228600"/>
          </a:xfrm>
        </p:grpSpPr>
        <p:sp>
          <p:nvSpPr>
            <p:cNvPr id="26" name="Flowchart: Data 25">
              <a:extLst>
                <a:ext uri="{FF2B5EF4-FFF2-40B4-BE49-F238E27FC236}">
                  <a16:creationId xmlns:a16="http://schemas.microsoft.com/office/drawing/2014/main" id="{CA5FC71A-B6D5-4984-9438-D909D9CBC9CC}"/>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Data 26">
              <a:extLst>
                <a:ext uri="{FF2B5EF4-FFF2-40B4-BE49-F238E27FC236}">
                  <a16:creationId xmlns:a16="http://schemas.microsoft.com/office/drawing/2014/main" id="{22B2DE34-367E-45F4-BCA1-904A6A4925B4}"/>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Data 27">
              <a:extLst>
                <a:ext uri="{FF2B5EF4-FFF2-40B4-BE49-F238E27FC236}">
                  <a16:creationId xmlns:a16="http://schemas.microsoft.com/office/drawing/2014/main" id="{D386F006-A45A-4B25-9837-C4CE9869CA67}"/>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Data 28">
              <a:extLst>
                <a:ext uri="{FF2B5EF4-FFF2-40B4-BE49-F238E27FC236}">
                  <a16:creationId xmlns:a16="http://schemas.microsoft.com/office/drawing/2014/main" id="{168CF425-EFF1-4D1D-9E4C-359C0A879D43}"/>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551318AF-6A86-4F44-A8E3-34C83445D5BF}"/>
              </a:ext>
            </a:extLst>
          </p:cNvPr>
          <p:cNvSpPr/>
          <p:nvPr/>
        </p:nvSpPr>
        <p:spPr>
          <a:xfrm>
            <a:off x="2893219" y="41148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8F98D03D-7E90-4B41-A835-D4D8AEEF21F8}"/>
              </a:ext>
            </a:extLst>
          </p:cNvPr>
          <p:cNvCxnSpPr>
            <a:cxnSpLocks/>
          </p:cNvCxnSpPr>
          <p:nvPr/>
        </p:nvCxnSpPr>
        <p:spPr>
          <a:xfrm flipH="1" flipV="1">
            <a:off x="6093619" y="1969210"/>
            <a:ext cx="723900" cy="302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5D7E753-B04B-4A33-85B3-2BC94EE6943B}"/>
              </a:ext>
            </a:extLst>
          </p:cNvPr>
          <p:cNvSpPr txBox="1"/>
          <p:nvPr/>
        </p:nvSpPr>
        <p:spPr>
          <a:xfrm>
            <a:off x="6855619" y="2494651"/>
            <a:ext cx="1828800" cy="457200"/>
          </a:xfrm>
          <a:prstGeom prst="rect">
            <a:avLst/>
          </a:prstGeom>
        </p:spPr>
        <p:txBody>
          <a:bodyPr vert="horz" wrap="square" lIns="0" tIns="0" rIns="0" bIns="0" rtlCol="0" anchor="t">
            <a:normAutofit/>
          </a:bodyPr>
          <a:lstStyle/>
          <a:p>
            <a:r>
              <a:rPr lang="en-US" dirty="0"/>
              <a:t>Velocity sensor</a:t>
            </a:r>
          </a:p>
        </p:txBody>
      </p:sp>
      <p:cxnSp>
        <p:nvCxnSpPr>
          <p:cNvPr id="33" name="Straight Connector 32">
            <a:extLst>
              <a:ext uri="{FF2B5EF4-FFF2-40B4-BE49-F238E27FC236}">
                <a16:creationId xmlns:a16="http://schemas.microsoft.com/office/drawing/2014/main" id="{8036ADF4-C624-4A4E-A0C2-5D1D9A392C04}"/>
              </a:ext>
            </a:extLst>
          </p:cNvPr>
          <p:cNvCxnSpPr/>
          <p:nvPr/>
        </p:nvCxnSpPr>
        <p:spPr>
          <a:xfrm flipH="1" flipV="1">
            <a:off x="7541419" y="2819400"/>
            <a:ext cx="152400" cy="304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Picture 33">
            <a:extLst>
              <a:ext uri="{FF2B5EF4-FFF2-40B4-BE49-F238E27FC236}">
                <a16:creationId xmlns:a16="http://schemas.microsoft.com/office/drawing/2014/main" id="{141E365E-A1B2-4FFD-8033-35CB5F61BFB7}"/>
              </a:ext>
            </a:extLst>
          </p:cNvPr>
          <p:cNvPicPr>
            <a:picLocks noChangeAspect="1"/>
          </p:cNvPicPr>
          <p:nvPr/>
        </p:nvPicPr>
        <p:blipFill>
          <a:blip r:embed="rId3"/>
          <a:stretch>
            <a:fillRect/>
          </a:stretch>
        </p:blipFill>
        <p:spPr>
          <a:xfrm>
            <a:off x="454819" y="1143000"/>
            <a:ext cx="1295400" cy="629906"/>
          </a:xfrm>
          <a:prstGeom prst="rect">
            <a:avLst/>
          </a:prstGeom>
        </p:spPr>
      </p:pic>
      <p:sp>
        <p:nvSpPr>
          <p:cNvPr id="35" name="TextBox 34">
            <a:extLst>
              <a:ext uri="{FF2B5EF4-FFF2-40B4-BE49-F238E27FC236}">
                <a16:creationId xmlns:a16="http://schemas.microsoft.com/office/drawing/2014/main" id="{D5D1AB00-EF6A-437B-9562-4D0129029881}"/>
              </a:ext>
            </a:extLst>
          </p:cNvPr>
          <p:cNvSpPr txBox="1"/>
          <p:nvPr/>
        </p:nvSpPr>
        <p:spPr>
          <a:xfrm>
            <a:off x="6855619" y="1842210"/>
            <a:ext cx="1828800" cy="457200"/>
          </a:xfrm>
          <a:prstGeom prst="rect">
            <a:avLst/>
          </a:prstGeom>
        </p:spPr>
        <p:txBody>
          <a:bodyPr vert="horz" wrap="square" lIns="0" tIns="0" rIns="0" bIns="0" rtlCol="0" anchor="t">
            <a:normAutofit/>
          </a:bodyPr>
          <a:lstStyle/>
          <a:p>
            <a:r>
              <a:rPr lang="en-US" dirty="0"/>
              <a:t>Line/track sensors</a:t>
            </a:r>
          </a:p>
        </p:txBody>
      </p:sp>
      <p:sp>
        <p:nvSpPr>
          <p:cNvPr id="36" name="TextBox 35">
            <a:extLst>
              <a:ext uri="{FF2B5EF4-FFF2-40B4-BE49-F238E27FC236}">
                <a16:creationId xmlns:a16="http://schemas.microsoft.com/office/drawing/2014/main" id="{D468034F-959D-423E-9D05-A7FE99ED9A16}"/>
              </a:ext>
            </a:extLst>
          </p:cNvPr>
          <p:cNvSpPr txBox="1"/>
          <p:nvPr/>
        </p:nvSpPr>
        <p:spPr>
          <a:xfrm>
            <a:off x="759619" y="1981200"/>
            <a:ext cx="4114800" cy="762000"/>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US" dirty="0"/>
              <a:t>Steering (remain on track)</a:t>
            </a:r>
          </a:p>
          <a:p>
            <a:pPr marL="285750" indent="-285750">
              <a:buFont typeface="Arial" panose="020B0604020202020204" pitchFamily="34" charset="0"/>
              <a:buChar char="•"/>
            </a:pPr>
            <a:r>
              <a:rPr lang="en-US" dirty="0"/>
              <a:t>Velocity control (maintain a set speed)</a:t>
            </a:r>
          </a:p>
        </p:txBody>
      </p:sp>
      <p:sp>
        <p:nvSpPr>
          <p:cNvPr id="37" name="Can 22">
            <a:extLst>
              <a:ext uri="{FF2B5EF4-FFF2-40B4-BE49-F238E27FC236}">
                <a16:creationId xmlns:a16="http://schemas.microsoft.com/office/drawing/2014/main" id="{832CE636-88B8-4CC9-B513-FD979D8A2151}"/>
              </a:ext>
            </a:extLst>
          </p:cNvPr>
          <p:cNvSpPr/>
          <p:nvPr/>
        </p:nvSpPr>
        <p:spPr>
          <a:xfrm>
            <a:off x="5862638" y="1473910"/>
            <a:ext cx="762000" cy="381000"/>
          </a:xfrm>
          <a:prstGeom prst="can">
            <a:avLst>
              <a:gd name="adj" fmla="val 50000"/>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Can 22">
            <a:extLst>
              <a:ext uri="{FF2B5EF4-FFF2-40B4-BE49-F238E27FC236}">
                <a16:creationId xmlns:a16="http://schemas.microsoft.com/office/drawing/2014/main" id="{2F18C62C-2A9E-4D0B-9EF0-CF37029262C4}"/>
              </a:ext>
            </a:extLst>
          </p:cNvPr>
          <p:cNvSpPr/>
          <p:nvPr/>
        </p:nvSpPr>
        <p:spPr>
          <a:xfrm>
            <a:off x="5862638" y="1283410"/>
            <a:ext cx="762000" cy="381000"/>
          </a:xfrm>
          <a:prstGeom prst="can">
            <a:avLst>
              <a:gd name="adj" fmla="val 50000"/>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92FFCD2D-730A-482A-AF8E-BAC20C60A27B}"/>
              </a:ext>
            </a:extLst>
          </p:cNvPr>
          <p:cNvCxnSpPr>
            <a:cxnSpLocks/>
          </p:cNvCxnSpPr>
          <p:nvPr/>
        </p:nvCxnSpPr>
        <p:spPr>
          <a:xfrm flipH="1">
            <a:off x="6525419" y="1545566"/>
            <a:ext cx="292100"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C9C76B3-2CB8-4D89-9D62-094A350D7BAB}"/>
              </a:ext>
            </a:extLst>
          </p:cNvPr>
          <p:cNvSpPr txBox="1"/>
          <p:nvPr/>
        </p:nvSpPr>
        <p:spPr>
          <a:xfrm>
            <a:off x="6855619" y="1420290"/>
            <a:ext cx="1828800" cy="457200"/>
          </a:xfrm>
          <a:prstGeom prst="rect">
            <a:avLst/>
          </a:prstGeom>
        </p:spPr>
        <p:txBody>
          <a:bodyPr vert="horz" wrap="square" lIns="0" tIns="0" rIns="0" bIns="0" rtlCol="0" anchor="t">
            <a:normAutofit/>
          </a:bodyPr>
          <a:lstStyle/>
          <a:p>
            <a:r>
              <a:rPr lang="en-US" dirty="0"/>
              <a:t>Lidar sensor</a:t>
            </a:r>
          </a:p>
        </p:txBody>
      </p:sp>
    </p:spTree>
    <p:extLst>
      <p:ext uri="{BB962C8B-B14F-4D97-AF65-F5344CB8AC3E}">
        <p14:creationId xmlns:p14="http://schemas.microsoft.com/office/powerpoint/2010/main" val="11379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Autonomous Car:  A Complex Robotic System</a:t>
            </a:r>
          </a:p>
        </p:txBody>
      </p:sp>
      <p:grpSp>
        <p:nvGrpSpPr>
          <p:cNvPr id="6" name="Group 5">
            <a:extLst>
              <a:ext uri="{FF2B5EF4-FFF2-40B4-BE49-F238E27FC236}">
                <a16:creationId xmlns:a16="http://schemas.microsoft.com/office/drawing/2014/main" id="{EBF17ECA-352A-46F5-924E-2F389A2348E2}"/>
              </a:ext>
            </a:extLst>
          </p:cNvPr>
          <p:cNvGrpSpPr/>
          <p:nvPr/>
        </p:nvGrpSpPr>
        <p:grpSpPr>
          <a:xfrm>
            <a:off x="4645819" y="2514600"/>
            <a:ext cx="4876800" cy="1752600"/>
            <a:chOff x="3350419" y="3810000"/>
            <a:chExt cx="4876800" cy="1752600"/>
          </a:xfrm>
        </p:grpSpPr>
        <p:sp>
          <p:nvSpPr>
            <p:cNvPr id="7" name="Oval 6">
              <a:extLst>
                <a:ext uri="{FF2B5EF4-FFF2-40B4-BE49-F238E27FC236}">
                  <a16:creationId xmlns:a16="http://schemas.microsoft.com/office/drawing/2014/main" id="{AAB929C8-450F-455A-B5C0-404D63E25885}"/>
                </a:ext>
              </a:extLst>
            </p:cNvPr>
            <p:cNvSpPr/>
            <p:nvPr/>
          </p:nvSpPr>
          <p:spPr>
            <a:xfrm>
              <a:off x="3350419" y="3810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32C3AEE-81AE-43FB-BCB1-668DF7A02FEC}"/>
                </a:ext>
              </a:extLst>
            </p:cNvPr>
            <p:cNvSpPr/>
            <p:nvPr/>
          </p:nvSpPr>
          <p:spPr>
            <a:xfrm>
              <a:off x="6550819" y="38862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Cube 8">
            <a:extLst>
              <a:ext uri="{FF2B5EF4-FFF2-40B4-BE49-F238E27FC236}">
                <a16:creationId xmlns:a16="http://schemas.microsoft.com/office/drawing/2014/main" id="{0819148E-39DE-4E65-8E9B-69D9D44C804A}"/>
              </a:ext>
            </a:extLst>
          </p:cNvPr>
          <p:cNvSpPr/>
          <p:nvPr/>
        </p:nvSpPr>
        <p:spPr>
          <a:xfrm>
            <a:off x="3579019" y="3352800"/>
            <a:ext cx="5105400" cy="1828800"/>
          </a:xfrm>
          <a:prstGeom prst="cube">
            <a:avLst>
              <a:gd name="adj" fmla="val 676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ube 9">
            <a:extLst>
              <a:ext uri="{FF2B5EF4-FFF2-40B4-BE49-F238E27FC236}">
                <a16:creationId xmlns:a16="http://schemas.microsoft.com/office/drawing/2014/main" id="{EB010ED6-750B-42BE-B9D0-D83D7CD0A23D}"/>
              </a:ext>
            </a:extLst>
          </p:cNvPr>
          <p:cNvSpPr/>
          <p:nvPr/>
        </p:nvSpPr>
        <p:spPr>
          <a:xfrm>
            <a:off x="6398419" y="3581400"/>
            <a:ext cx="1295400" cy="609600"/>
          </a:xfrm>
          <a:prstGeom prst="cube">
            <a:avLst>
              <a:gd name="adj" fmla="val 67666"/>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an 18">
            <a:extLst>
              <a:ext uri="{FF2B5EF4-FFF2-40B4-BE49-F238E27FC236}">
                <a16:creationId xmlns:a16="http://schemas.microsoft.com/office/drawing/2014/main" id="{A3CE3E12-5283-4EF0-A25A-C43CCACFB645}"/>
              </a:ext>
            </a:extLst>
          </p:cNvPr>
          <p:cNvSpPr/>
          <p:nvPr/>
        </p:nvSpPr>
        <p:spPr>
          <a:xfrm rot="13554718">
            <a:off x="8033048" y="3192440"/>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an 19">
            <a:extLst>
              <a:ext uri="{FF2B5EF4-FFF2-40B4-BE49-F238E27FC236}">
                <a16:creationId xmlns:a16="http://schemas.microsoft.com/office/drawing/2014/main" id="{AAB64047-0344-4672-93F2-8A28917123C2}"/>
              </a:ext>
            </a:extLst>
          </p:cNvPr>
          <p:cNvSpPr/>
          <p:nvPr/>
        </p:nvSpPr>
        <p:spPr>
          <a:xfrm rot="13554718">
            <a:off x="7194847" y="4030641"/>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a:extLst>
              <a:ext uri="{FF2B5EF4-FFF2-40B4-BE49-F238E27FC236}">
                <a16:creationId xmlns:a16="http://schemas.microsoft.com/office/drawing/2014/main" id="{B391D61D-AB2B-49F3-B50A-6D083915B9FE}"/>
              </a:ext>
            </a:extLst>
          </p:cNvPr>
          <p:cNvSpPr/>
          <p:nvPr/>
        </p:nvSpPr>
        <p:spPr>
          <a:xfrm>
            <a:off x="5103019" y="3581400"/>
            <a:ext cx="1143000" cy="609600"/>
          </a:xfrm>
          <a:prstGeom prst="cube">
            <a:avLst>
              <a:gd name="adj" fmla="val 67666"/>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ube 13">
            <a:extLst>
              <a:ext uri="{FF2B5EF4-FFF2-40B4-BE49-F238E27FC236}">
                <a16:creationId xmlns:a16="http://schemas.microsoft.com/office/drawing/2014/main" id="{7357BF17-BF12-4B9B-B641-5D8F91AFAA9B}"/>
              </a:ext>
            </a:extLst>
          </p:cNvPr>
          <p:cNvSpPr/>
          <p:nvPr/>
        </p:nvSpPr>
        <p:spPr>
          <a:xfrm>
            <a:off x="4264819" y="3200400"/>
            <a:ext cx="990600" cy="1066800"/>
          </a:xfrm>
          <a:prstGeom prst="cube">
            <a:avLst>
              <a:gd name="adj" fmla="val 54127"/>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an 22">
            <a:extLst>
              <a:ext uri="{FF2B5EF4-FFF2-40B4-BE49-F238E27FC236}">
                <a16:creationId xmlns:a16="http://schemas.microsoft.com/office/drawing/2014/main" id="{88B4890F-E179-4CFC-B786-04EE94369BE1}"/>
              </a:ext>
            </a:extLst>
          </p:cNvPr>
          <p:cNvSpPr/>
          <p:nvPr/>
        </p:nvSpPr>
        <p:spPr>
          <a:xfrm>
            <a:off x="4493419" y="3048000"/>
            <a:ext cx="762000" cy="381000"/>
          </a:xfrm>
          <a:prstGeom prst="can">
            <a:avLst>
              <a:gd name="adj" fmla="val 5000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442AA13-187E-42DE-9C80-CFAAEB470EB4}"/>
              </a:ext>
            </a:extLst>
          </p:cNvPr>
          <p:cNvSpPr/>
          <p:nvPr/>
        </p:nvSpPr>
        <p:spPr>
          <a:xfrm>
            <a:off x="6093619" y="4191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ube 16">
            <a:extLst>
              <a:ext uri="{FF2B5EF4-FFF2-40B4-BE49-F238E27FC236}">
                <a16:creationId xmlns:a16="http://schemas.microsoft.com/office/drawing/2014/main" id="{C367DD0D-56A0-41D7-8760-D1A28CC1A43A}"/>
              </a:ext>
            </a:extLst>
          </p:cNvPr>
          <p:cNvSpPr/>
          <p:nvPr/>
        </p:nvSpPr>
        <p:spPr>
          <a:xfrm>
            <a:off x="5636419" y="1295400"/>
            <a:ext cx="990600" cy="1219200"/>
          </a:xfrm>
          <a:prstGeom prst="cube">
            <a:avLst>
              <a:gd name="adj" fmla="val 61512"/>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an 23">
            <a:extLst>
              <a:ext uri="{FF2B5EF4-FFF2-40B4-BE49-F238E27FC236}">
                <a16:creationId xmlns:a16="http://schemas.microsoft.com/office/drawing/2014/main" id="{59AA81C0-6F52-4BB4-99E1-85D71ACA366F}"/>
              </a:ext>
            </a:extLst>
          </p:cNvPr>
          <p:cNvSpPr/>
          <p:nvPr/>
        </p:nvSpPr>
        <p:spPr>
          <a:xfrm>
            <a:off x="6246019" y="1676400"/>
            <a:ext cx="228600" cy="2286000"/>
          </a:xfrm>
          <a:prstGeom prst="can">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ube 18">
            <a:extLst>
              <a:ext uri="{FF2B5EF4-FFF2-40B4-BE49-F238E27FC236}">
                <a16:creationId xmlns:a16="http://schemas.microsoft.com/office/drawing/2014/main" id="{4C2AAD9C-46A7-499C-B0EE-3045A13B81AA}"/>
              </a:ext>
            </a:extLst>
          </p:cNvPr>
          <p:cNvSpPr/>
          <p:nvPr/>
        </p:nvSpPr>
        <p:spPr>
          <a:xfrm>
            <a:off x="7541419" y="3200400"/>
            <a:ext cx="533400" cy="304800"/>
          </a:xfrm>
          <a:prstGeom prst="cube">
            <a:avLst>
              <a:gd name="adj" fmla="val 22333"/>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D488685F-781F-441B-AD91-132111CE731B}"/>
              </a:ext>
            </a:extLst>
          </p:cNvPr>
          <p:cNvGrpSpPr/>
          <p:nvPr/>
        </p:nvGrpSpPr>
        <p:grpSpPr>
          <a:xfrm>
            <a:off x="302419" y="4114800"/>
            <a:ext cx="3733800" cy="228600"/>
            <a:chOff x="73819" y="3886200"/>
            <a:chExt cx="3733800" cy="228600"/>
          </a:xfrm>
        </p:grpSpPr>
        <p:sp>
          <p:nvSpPr>
            <p:cNvPr id="21" name="Flowchart: Data 20">
              <a:extLst>
                <a:ext uri="{FF2B5EF4-FFF2-40B4-BE49-F238E27FC236}">
                  <a16:creationId xmlns:a16="http://schemas.microsoft.com/office/drawing/2014/main" id="{AE24BFE4-E5B6-4AB4-8391-3C04F73D6957}"/>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Data 21">
              <a:extLst>
                <a:ext uri="{FF2B5EF4-FFF2-40B4-BE49-F238E27FC236}">
                  <a16:creationId xmlns:a16="http://schemas.microsoft.com/office/drawing/2014/main" id="{786B0D2D-3523-4C21-A081-D9B8545EEBC0}"/>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Data 22">
              <a:extLst>
                <a:ext uri="{FF2B5EF4-FFF2-40B4-BE49-F238E27FC236}">
                  <a16:creationId xmlns:a16="http://schemas.microsoft.com/office/drawing/2014/main" id="{96735944-187F-4423-A369-97D0F9872BF1}"/>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Data 23">
              <a:extLst>
                <a:ext uri="{FF2B5EF4-FFF2-40B4-BE49-F238E27FC236}">
                  <a16:creationId xmlns:a16="http://schemas.microsoft.com/office/drawing/2014/main" id="{17AB59CC-A619-4E0A-83A7-B2F4A3C04274}"/>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2E9EC98A-2267-47F1-8FBE-A634C3C07C48}"/>
              </a:ext>
            </a:extLst>
          </p:cNvPr>
          <p:cNvGrpSpPr/>
          <p:nvPr/>
        </p:nvGrpSpPr>
        <p:grpSpPr>
          <a:xfrm>
            <a:off x="8074819" y="4343400"/>
            <a:ext cx="3733800" cy="228600"/>
            <a:chOff x="73819" y="3886200"/>
            <a:chExt cx="3733800" cy="228600"/>
          </a:xfrm>
        </p:grpSpPr>
        <p:sp>
          <p:nvSpPr>
            <p:cNvPr id="26" name="Flowchart: Data 25">
              <a:extLst>
                <a:ext uri="{FF2B5EF4-FFF2-40B4-BE49-F238E27FC236}">
                  <a16:creationId xmlns:a16="http://schemas.microsoft.com/office/drawing/2014/main" id="{E8BFD9A6-23A0-41A6-A364-2CE81862058E}"/>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Data 26">
              <a:extLst>
                <a:ext uri="{FF2B5EF4-FFF2-40B4-BE49-F238E27FC236}">
                  <a16:creationId xmlns:a16="http://schemas.microsoft.com/office/drawing/2014/main" id="{57B3B62D-B3EE-4D3B-9029-1A55F0E356D8}"/>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Data 27">
              <a:extLst>
                <a:ext uri="{FF2B5EF4-FFF2-40B4-BE49-F238E27FC236}">
                  <a16:creationId xmlns:a16="http://schemas.microsoft.com/office/drawing/2014/main" id="{3329FD09-3E49-47DA-A49F-D028DEE62FF3}"/>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Data 28">
              <a:extLst>
                <a:ext uri="{FF2B5EF4-FFF2-40B4-BE49-F238E27FC236}">
                  <a16:creationId xmlns:a16="http://schemas.microsoft.com/office/drawing/2014/main" id="{B8B850E2-7A4A-4C07-9E16-3CC07F12B101}"/>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8ABB07A9-1970-428A-A4D9-845E15C115EF}"/>
              </a:ext>
            </a:extLst>
          </p:cNvPr>
          <p:cNvSpPr/>
          <p:nvPr/>
        </p:nvSpPr>
        <p:spPr>
          <a:xfrm>
            <a:off x="2893219" y="41148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55FFF629-E898-4EC6-A7A5-1F45ADBC41B4}"/>
              </a:ext>
            </a:extLst>
          </p:cNvPr>
          <p:cNvSpPr txBox="1"/>
          <p:nvPr/>
        </p:nvSpPr>
        <p:spPr>
          <a:xfrm>
            <a:off x="6855619" y="2362200"/>
            <a:ext cx="1828800" cy="457200"/>
          </a:xfrm>
          <a:prstGeom prst="rect">
            <a:avLst/>
          </a:prstGeom>
        </p:spPr>
        <p:txBody>
          <a:bodyPr vert="horz" wrap="square" lIns="0" tIns="0" rIns="0" bIns="0" rtlCol="0" anchor="t">
            <a:normAutofit fontScale="92500" lnSpcReduction="20000"/>
          </a:bodyPr>
          <a:lstStyle/>
          <a:p>
            <a:r>
              <a:rPr lang="en-US" dirty="0"/>
              <a:t>Microcontroller board</a:t>
            </a:r>
          </a:p>
        </p:txBody>
      </p:sp>
      <p:cxnSp>
        <p:nvCxnSpPr>
          <p:cNvPr id="32" name="Straight Connector 31">
            <a:extLst>
              <a:ext uri="{FF2B5EF4-FFF2-40B4-BE49-F238E27FC236}">
                <a16:creationId xmlns:a16="http://schemas.microsoft.com/office/drawing/2014/main" id="{F2D64915-570F-4738-8700-1945FC738499}"/>
              </a:ext>
            </a:extLst>
          </p:cNvPr>
          <p:cNvCxnSpPr/>
          <p:nvPr/>
        </p:nvCxnSpPr>
        <p:spPr>
          <a:xfrm flipV="1">
            <a:off x="5865019" y="2819400"/>
            <a:ext cx="1066800" cy="9144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AE956A57-5DA0-48D5-B8AA-F192A864793C}"/>
              </a:ext>
            </a:extLst>
          </p:cNvPr>
          <p:cNvSpPr txBox="1"/>
          <p:nvPr/>
        </p:nvSpPr>
        <p:spPr>
          <a:xfrm>
            <a:off x="759619" y="1981200"/>
            <a:ext cx="4114800" cy="762000"/>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US" dirty="0"/>
              <a:t>Microcontroller board</a:t>
            </a:r>
          </a:p>
        </p:txBody>
      </p:sp>
      <p:pic>
        <p:nvPicPr>
          <p:cNvPr id="34" name="Picture 33">
            <a:extLst>
              <a:ext uri="{FF2B5EF4-FFF2-40B4-BE49-F238E27FC236}">
                <a16:creationId xmlns:a16="http://schemas.microsoft.com/office/drawing/2014/main" id="{05908193-A024-47F2-8724-165C0810AAEF}"/>
              </a:ext>
            </a:extLst>
          </p:cNvPr>
          <p:cNvPicPr>
            <a:picLocks noChangeAspect="1"/>
          </p:cNvPicPr>
          <p:nvPr/>
        </p:nvPicPr>
        <p:blipFill>
          <a:blip r:embed="rId3"/>
          <a:stretch>
            <a:fillRect/>
          </a:stretch>
        </p:blipFill>
        <p:spPr>
          <a:xfrm>
            <a:off x="378619" y="1066800"/>
            <a:ext cx="1835022" cy="680920"/>
          </a:xfrm>
          <a:prstGeom prst="rect">
            <a:avLst/>
          </a:prstGeom>
        </p:spPr>
      </p:pic>
      <p:pic>
        <p:nvPicPr>
          <p:cNvPr id="3" name="Picture 2">
            <a:extLst>
              <a:ext uri="{FF2B5EF4-FFF2-40B4-BE49-F238E27FC236}">
                <a16:creationId xmlns:a16="http://schemas.microsoft.com/office/drawing/2014/main" id="{9142EB2C-F1DB-46C8-A013-466A86820D32}"/>
              </a:ext>
            </a:extLst>
          </p:cNvPr>
          <p:cNvPicPr>
            <a:picLocks noChangeAspect="1"/>
          </p:cNvPicPr>
          <p:nvPr/>
        </p:nvPicPr>
        <p:blipFill>
          <a:blip r:embed="rId4"/>
          <a:stretch>
            <a:fillRect/>
          </a:stretch>
        </p:blipFill>
        <p:spPr>
          <a:xfrm>
            <a:off x="5865019" y="1222425"/>
            <a:ext cx="768163" cy="579170"/>
          </a:xfrm>
          <a:prstGeom prst="rect">
            <a:avLst/>
          </a:prstGeom>
        </p:spPr>
      </p:pic>
    </p:spTree>
    <p:extLst>
      <p:ext uri="{BB962C8B-B14F-4D97-AF65-F5344CB8AC3E}">
        <p14:creationId xmlns:p14="http://schemas.microsoft.com/office/powerpoint/2010/main" val="225696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Autonomous Car:  A Complex Robotic System</a:t>
            </a:r>
          </a:p>
        </p:txBody>
      </p:sp>
      <p:grpSp>
        <p:nvGrpSpPr>
          <p:cNvPr id="6" name="Group 5">
            <a:extLst>
              <a:ext uri="{FF2B5EF4-FFF2-40B4-BE49-F238E27FC236}">
                <a16:creationId xmlns:a16="http://schemas.microsoft.com/office/drawing/2014/main" id="{DBC9C490-8238-48D8-A2A9-5760BE726500}"/>
              </a:ext>
            </a:extLst>
          </p:cNvPr>
          <p:cNvGrpSpPr/>
          <p:nvPr/>
        </p:nvGrpSpPr>
        <p:grpSpPr>
          <a:xfrm>
            <a:off x="4645819" y="2514600"/>
            <a:ext cx="4876800" cy="1752600"/>
            <a:chOff x="3350419" y="3810000"/>
            <a:chExt cx="4876800" cy="1752600"/>
          </a:xfrm>
        </p:grpSpPr>
        <p:sp>
          <p:nvSpPr>
            <p:cNvPr id="7" name="Oval 6">
              <a:extLst>
                <a:ext uri="{FF2B5EF4-FFF2-40B4-BE49-F238E27FC236}">
                  <a16:creationId xmlns:a16="http://schemas.microsoft.com/office/drawing/2014/main" id="{F2A99783-6B7C-4F71-9735-A981E12293B5}"/>
                </a:ext>
              </a:extLst>
            </p:cNvPr>
            <p:cNvSpPr/>
            <p:nvPr/>
          </p:nvSpPr>
          <p:spPr>
            <a:xfrm>
              <a:off x="3350419" y="3810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FB7EAA1-57C8-4588-8A23-031F7E0CFE34}"/>
                </a:ext>
              </a:extLst>
            </p:cNvPr>
            <p:cNvSpPr/>
            <p:nvPr/>
          </p:nvSpPr>
          <p:spPr>
            <a:xfrm>
              <a:off x="6550819" y="38862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Cube 8">
            <a:extLst>
              <a:ext uri="{FF2B5EF4-FFF2-40B4-BE49-F238E27FC236}">
                <a16:creationId xmlns:a16="http://schemas.microsoft.com/office/drawing/2014/main" id="{93350017-0D23-43E5-8C95-8A7D96F11EF1}"/>
              </a:ext>
            </a:extLst>
          </p:cNvPr>
          <p:cNvSpPr/>
          <p:nvPr/>
        </p:nvSpPr>
        <p:spPr>
          <a:xfrm>
            <a:off x="3579019" y="3352800"/>
            <a:ext cx="5105400" cy="1828800"/>
          </a:xfrm>
          <a:prstGeom prst="cube">
            <a:avLst>
              <a:gd name="adj" fmla="val 676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ube 9">
            <a:extLst>
              <a:ext uri="{FF2B5EF4-FFF2-40B4-BE49-F238E27FC236}">
                <a16:creationId xmlns:a16="http://schemas.microsoft.com/office/drawing/2014/main" id="{44F46BC6-8C4A-4526-8EF8-8888237EF75E}"/>
              </a:ext>
            </a:extLst>
          </p:cNvPr>
          <p:cNvSpPr/>
          <p:nvPr/>
        </p:nvSpPr>
        <p:spPr>
          <a:xfrm>
            <a:off x="6398419" y="3581400"/>
            <a:ext cx="1295400" cy="609600"/>
          </a:xfrm>
          <a:prstGeom prst="cube">
            <a:avLst>
              <a:gd name="adj" fmla="val 67666"/>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an 18">
            <a:extLst>
              <a:ext uri="{FF2B5EF4-FFF2-40B4-BE49-F238E27FC236}">
                <a16:creationId xmlns:a16="http://schemas.microsoft.com/office/drawing/2014/main" id="{29B558C1-CFC4-4C7C-A3F0-718B0F2286D3}"/>
              </a:ext>
            </a:extLst>
          </p:cNvPr>
          <p:cNvSpPr/>
          <p:nvPr/>
        </p:nvSpPr>
        <p:spPr>
          <a:xfrm rot="13554718">
            <a:off x="8033048" y="3192440"/>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an 19">
            <a:extLst>
              <a:ext uri="{FF2B5EF4-FFF2-40B4-BE49-F238E27FC236}">
                <a16:creationId xmlns:a16="http://schemas.microsoft.com/office/drawing/2014/main" id="{1AD3BD7C-7FBB-40E3-9DB5-EF7C5A8075CD}"/>
              </a:ext>
            </a:extLst>
          </p:cNvPr>
          <p:cNvSpPr/>
          <p:nvPr/>
        </p:nvSpPr>
        <p:spPr>
          <a:xfrm rot="13554718">
            <a:off x="7194847" y="4030641"/>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a:extLst>
              <a:ext uri="{FF2B5EF4-FFF2-40B4-BE49-F238E27FC236}">
                <a16:creationId xmlns:a16="http://schemas.microsoft.com/office/drawing/2014/main" id="{712FE297-8566-4989-90CF-7A4662B88E79}"/>
              </a:ext>
            </a:extLst>
          </p:cNvPr>
          <p:cNvSpPr/>
          <p:nvPr/>
        </p:nvSpPr>
        <p:spPr>
          <a:xfrm>
            <a:off x="5103019" y="3581400"/>
            <a:ext cx="1143000" cy="609600"/>
          </a:xfrm>
          <a:prstGeom prst="cube">
            <a:avLst>
              <a:gd name="adj" fmla="val 67666"/>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ube 13">
            <a:extLst>
              <a:ext uri="{FF2B5EF4-FFF2-40B4-BE49-F238E27FC236}">
                <a16:creationId xmlns:a16="http://schemas.microsoft.com/office/drawing/2014/main" id="{13CF558C-CBAB-4FDB-839B-21A15A4DA267}"/>
              </a:ext>
            </a:extLst>
          </p:cNvPr>
          <p:cNvSpPr/>
          <p:nvPr/>
        </p:nvSpPr>
        <p:spPr>
          <a:xfrm>
            <a:off x="4264819" y="3200400"/>
            <a:ext cx="990600" cy="1066800"/>
          </a:xfrm>
          <a:prstGeom prst="cube">
            <a:avLst>
              <a:gd name="adj" fmla="val 54127"/>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an 22">
            <a:extLst>
              <a:ext uri="{FF2B5EF4-FFF2-40B4-BE49-F238E27FC236}">
                <a16:creationId xmlns:a16="http://schemas.microsoft.com/office/drawing/2014/main" id="{D1E7E4D0-5C03-4C00-A9F5-AFDA2F174582}"/>
              </a:ext>
            </a:extLst>
          </p:cNvPr>
          <p:cNvSpPr/>
          <p:nvPr/>
        </p:nvSpPr>
        <p:spPr>
          <a:xfrm>
            <a:off x="4493419" y="3048000"/>
            <a:ext cx="762000" cy="381000"/>
          </a:xfrm>
          <a:prstGeom prst="can">
            <a:avLst>
              <a:gd name="adj" fmla="val 5000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FB32A1C-9C14-4A0F-977A-FA08A1DF2260}"/>
              </a:ext>
            </a:extLst>
          </p:cNvPr>
          <p:cNvSpPr/>
          <p:nvPr/>
        </p:nvSpPr>
        <p:spPr>
          <a:xfrm>
            <a:off x="6093619" y="4191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ube 16">
            <a:extLst>
              <a:ext uri="{FF2B5EF4-FFF2-40B4-BE49-F238E27FC236}">
                <a16:creationId xmlns:a16="http://schemas.microsoft.com/office/drawing/2014/main" id="{68CCED71-AA7D-4D3F-A433-8F24B7AE68D6}"/>
              </a:ext>
            </a:extLst>
          </p:cNvPr>
          <p:cNvSpPr/>
          <p:nvPr/>
        </p:nvSpPr>
        <p:spPr>
          <a:xfrm>
            <a:off x="5636419" y="1295400"/>
            <a:ext cx="990600" cy="1219200"/>
          </a:xfrm>
          <a:prstGeom prst="cube">
            <a:avLst>
              <a:gd name="adj" fmla="val 61512"/>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an 23">
            <a:extLst>
              <a:ext uri="{FF2B5EF4-FFF2-40B4-BE49-F238E27FC236}">
                <a16:creationId xmlns:a16="http://schemas.microsoft.com/office/drawing/2014/main" id="{B144B8D0-8308-421A-84B2-B75869D75A70}"/>
              </a:ext>
            </a:extLst>
          </p:cNvPr>
          <p:cNvSpPr/>
          <p:nvPr/>
        </p:nvSpPr>
        <p:spPr>
          <a:xfrm>
            <a:off x="6246019" y="1676400"/>
            <a:ext cx="228600" cy="2286000"/>
          </a:xfrm>
          <a:prstGeom prst="can">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ube 18">
            <a:extLst>
              <a:ext uri="{FF2B5EF4-FFF2-40B4-BE49-F238E27FC236}">
                <a16:creationId xmlns:a16="http://schemas.microsoft.com/office/drawing/2014/main" id="{8A08B9DE-EA62-432A-8EBB-270747AD739F}"/>
              </a:ext>
            </a:extLst>
          </p:cNvPr>
          <p:cNvSpPr/>
          <p:nvPr/>
        </p:nvSpPr>
        <p:spPr>
          <a:xfrm>
            <a:off x="7541419" y="3200400"/>
            <a:ext cx="533400" cy="304800"/>
          </a:xfrm>
          <a:prstGeom prst="cube">
            <a:avLst>
              <a:gd name="adj" fmla="val 22333"/>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485110E1-FB8A-4BFF-92D7-63DDC62302F0}"/>
              </a:ext>
            </a:extLst>
          </p:cNvPr>
          <p:cNvGrpSpPr/>
          <p:nvPr/>
        </p:nvGrpSpPr>
        <p:grpSpPr>
          <a:xfrm>
            <a:off x="302419" y="4114800"/>
            <a:ext cx="3733800" cy="228600"/>
            <a:chOff x="73819" y="3886200"/>
            <a:chExt cx="3733800" cy="228600"/>
          </a:xfrm>
        </p:grpSpPr>
        <p:sp>
          <p:nvSpPr>
            <p:cNvPr id="21" name="Flowchart: Data 20">
              <a:extLst>
                <a:ext uri="{FF2B5EF4-FFF2-40B4-BE49-F238E27FC236}">
                  <a16:creationId xmlns:a16="http://schemas.microsoft.com/office/drawing/2014/main" id="{3A388FC0-114A-434E-B318-60702C0882E0}"/>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Data 21">
              <a:extLst>
                <a:ext uri="{FF2B5EF4-FFF2-40B4-BE49-F238E27FC236}">
                  <a16:creationId xmlns:a16="http://schemas.microsoft.com/office/drawing/2014/main" id="{98FD5063-C185-4593-9338-1A24FECA446A}"/>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Data 22">
              <a:extLst>
                <a:ext uri="{FF2B5EF4-FFF2-40B4-BE49-F238E27FC236}">
                  <a16:creationId xmlns:a16="http://schemas.microsoft.com/office/drawing/2014/main" id="{E21DB87F-9FBC-4E24-95AE-81E3F13A55DE}"/>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Data 23">
              <a:extLst>
                <a:ext uri="{FF2B5EF4-FFF2-40B4-BE49-F238E27FC236}">
                  <a16:creationId xmlns:a16="http://schemas.microsoft.com/office/drawing/2014/main" id="{70F8E86A-9E71-4625-8A52-30B5FEDED435}"/>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3408B6D-10C9-4827-8AF1-9F6A9D06982A}"/>
              </a:ext>
            </a:extLst>
          </p:cNvPr>
          <p:cNvGrpSpPr/>
          <p:nvPr/>
        </p:nvGrpSpPr>
        <p:grpSpPr>
          <a:xfrm>
            <a:off x="8074819" y="4343400"/>
            <a:ext cx="3733800" cy="228600"/>
            <a:chOff x="73819" y="3886200"/>
            <a:chExt cx="3733800" cy="228600"/>
          </a:xfrm>
        </p:grpSpPr>
        <p:sp>
          <p:nvSpPr>
            <p:cNvPr id="26" name="Flowchart: Data 25">
              <a:extLst>
                <a:ext uri="{FF2B5EF4-FFF2-40B4-BE49-F238E27FC236}">
                  <a16:creationId xmlns:a16="http://schemas.microsoft.com/office/drawing/2014/main" id="{34EDE498-081D-44CA-A1F3-A2355140B984}"/>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Data 26">
              <a:extLst>
                <a:ext uri="{FF2B5EF4-FFF2-40B4-BE49-F238E27FC236}">
                  <a16:creationId xmlns:a16="http://schemas.microsoft.com/office/drawing/2014/main" id="{B71D1889-52B6-4BC6-908A-5D50BC0B4940}"/>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Data 27">
              <a:extLst>
                <a:ext uri="{FF2B5EF4-FFF2-40B4-BE49-F238E27FC236}">
                  <a16:creationId xmlns:a16="http://schemas.microsoft.com/office/drawing/2014/main" id="{5F70C7B1-6175-4DB7-952A-2B3A31782536}"/>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Data 28">
              <a:extLst>
                <a:ext uri="{FF2B5EF4-FFF2-40B4-BE49-F238E27FC236}">
                  <a16:creationId xmlns:a16="http://schemas.microsoft.com/office/drawing/2014/main" id="{407162C9-3A06-40BE-B045-42A6A30E6BF8}"/>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59375D9B-448E-4A92-8771-A1BF4D9BDB87}"/>
              </a:ext>
            </a:extLst>
          </p:cNvPr>
          <p:cNvSpPr/>
          <p:nvPr/>
        </p:nvSpPr>
        <p:spPr>
          <a:xfrm>
            <a:off x="2893219" y="41148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2D6C019-E584-4A0F-A10F-C5456AEA3293}"/>
              </a:ext>
            </a:extLst>
          </p:cNvPr>
          <p:cNvSpPr txBox="1"/>
          <p:nvPr/>
        </p:nvSpPr>
        <p:spPr>
          <a:xfrm>
            <a:off x="10056019" y="2133600"/>
            <a:ext cx="1828800" cy="457200"/>
          </a:xfrm>
          <a:prstGeom prst="rect">
            <a:avLst/>
          </a:prstGeom>
        </p:spPr>
        <p:txBody>
          <a:bodyPr vert="horz" wrap="square" lIns="0" tIns="0" rIns="0" bIns="0" rtlCol="0" anchor="t">
            <a:normAutofit/>
          </a:bodyPr>
          <a:lstStyle/>
          <a:p>
            <a:r>
              <a:rPr lang="en-US" dirty="0"/>
              <a:t>Motors</a:t>
            </a:r>
          </a:p>
        </p:txBody>
      </p:sp>
      <p:cxnSp>
        <p:nvCxnSpPr>
          <p:cNvPr id="32" name="Straight Connector 31">
            <a:extLst>
              <a:ext uri="{FF2B5EF4-FFF2-40B4-BE49-F238E27FC236}">
                <a16:creationId xmlns:a16="http://schemas.microsoft.com/office/drawing/2014/main" id="{FEE9A929-A53B-43B6-AD55-43AA7CD677A3}"/>
              </a:ext>
            </a:extLst>
          </p:cNvPr>
          <p:cNvCxnSpPr/>
          <p:nvPr/>
        </p:nvCxnSpPr>
        <p:spPr>
          <a:xfrm flipV="1">
            <a:off x="8836819" y="2362200"/>
            <a:ext cx="1066800" cy="9144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196AA245-F380-421B-A404-11FB9A26DDEC}"/>
              </a:ext>
            </a:extLst>
          </p:cNvPr>
          <p:cNvPicPr>
            <a:picLocks noChangeAspect="1"/>
          </p:cNvPicPr>
          <p:nvPr/>
        </p:nvPicPr>
        <p:blipFill>
          <a:blip r:embed="rId3"/>
          <a:stretch>
            <a:fillRect/>
          </a:stretch>
        </p:blipFill>
        <p:spPr>
          <a:xfrm>
            <a:off x="531019" y="1066800"/>
            <a:ext cx="1524000" cy="737016"/>
          </a:xfrm>
          <a:prstGeom prst="rect">
            <a:avLst/>
          </a:prstGeom>
        </p:spPr>
      </p:pic>
      <p:cxnSp>
        <p:nvCxnSpPr>
          <p:cNvPr id="34" name="Straight Connector 33">
            <a:extLst>
              <a:ext uri="{FF2B5EF4-FFF2-40B4-BE49-F238E27FC236}">
                <a16:creationId xmlns:a16="http://schemas.microsoft.com/office/drawing/2014/main" id="{88F274B7-AC44-460B-94A2-E3C02D6D8B70}"/>
              </a:ext>
            </a:extLst>
          </p:cNvPr>
          <p:cNvCxnSpPr/>
          <p:nvPr/>
        </p:nvCxnSpPr>
        <p:spPr>
          <a:xfrm>
            <a:off x="7922419" y="4648200"/>
            <a:ext cx="68580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470F50B-AC1A-47C3-8783-BAB4C1AA8BA2}"/>
              </a:ext>
            </a:extLst>
          </p:cNvPr>
          <p:cNvSpPr txBox="1"/>
          <p:nvPr/>
        </p:nvSpPr>
        <p:spPr>
          <a:xfrm>
            <a:off x="8760619" y="5105400"/>
            <a:ext cx="1828800" cy="457200"/>
          </a:xfrm>
          <a:prstGeom prst="rect">
            <a:avLst/>
          </a:prstGeom>
        </p:spPr>
        <p:txBody>
          <a:bodyPr vert="horz" wrap="square" lIns="0" tIns="0" rIns="0" bIns="0" rtlCol="0" anchor="t">
            <a:normAutofit/>
          </a:bodyPr>
          <a:lstStyle/>
          <a:p>
            <a:r>
              <a:rPr lang="en-US" dirty="0"/>
              <a:t>Motors</a:t>
            </a:r>
          </a:p>
        </p:txBody>
      </p:sp>
      <p:cxnSp>
        <p:nvCxnSpPr>
          <p:cNvPr id="36" name="Straight Connector 35">
            <a:extLst>
              <a:ext uri="{FF2B5EF4-FFF2-40B4-BE49-F238E27FC236}">
                <a16:creationId xmlns:a16="http://schemas.microsoft.com/office/drawing/2014/main" id="{50BE91BE-D70D-4A1D-BAEC-84A5C2FB82F2}"/>
              </a:ext>
            </a:extLst>
          </p:cNvPr>
          <p:cNvCxnSpPr/>
          <p:nvPr/>
        </p:nvCxnSpPr>
        <p:spPr>
          <a:xfrm>
            <a:off x="3579019" y="3048000"/>
            <a:ext cx="68580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50495F4-AFE2-4B06-9C5E-D423A180E088}"/>
              </a:ext>
            </a:extLst>
          </p:cNvPr>
          <p:cNvSpPr txBox="1"/>
          <p:nvPr/>
        </p:nvSpPr>
        <p:spPr>
          <a:xfrm>
            <a:off x="3045619" y="2667000"/>
            <a:ext cx="1828800" cy="457200"/>
          </a:xfrm>
          <a:prstGeom prst="rect">
            <a:avLst/>
          </a:prstGeom>
        </p:spPr>
        <p:txBody>
          <a:bodyPr vert="horz" wrap="square" lIns="0" tIns="0" rIns="0" bIns="0" rtlCol="0" anchor="t">
            <a:normAutofit/>
          </a:bodyPr>
          <a:lstStyle/>
          <a:p>
            <a:r>
              <a:rPr lang="en-US" dirty="0"/>
              <a:t>Servo</a:t>
            </a:r>
          </a:p>
        </p:txBody>
      </p:sp>
      <p:sp>
        <p:nvSpPr>
          <p:cNvPr id="38" name="TextBox 37">
            <a:extLst>
              <a:ext uri="{FF2B5EF4-FFF2-40B4-BE49-F238E27FC236}">
                <a16:creationId xmlns:a16="http://schemas.microsoft.com/office/drawing/2014/main" id="{2380EBE5-CD7F-48A7-A824-0C561626E7D6}"/>
              </a:ext>
            </a:extLst>
          </p:cNvPr>
          <p:cNvSpPr txBox="1"/>
          <p:nvPr/>
        </p:nvSpPr>
        <p:spPr>
          <a:xfrm>
            <a:off x="759619" y="1981200"/>
            <a:ext cx="4114800" cy="762000"/>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US" dirty="0"/>
              <a:t>Velocity (motors)</a:t>
            </a:r>
          </a:p>
          <a:p>
            <a:pPr marL="285750" indent="-285750">
              <a:buFont typeface="Arial" panose="020B0604020202020204" pitchFamily="34" charset="0"/>
              <a:buChar char="•"/>
            </a:pPr>
            <a:r>
              <a:rPr lang="en-US" dirty="0"/>
              <a:t>Steering (servos)</a:t>
            </a:r>
          </a:p>
        </p:txBody>
      </p:sp>
      <p:pic>
        <p:nvPicPr>
          <p:cNvPr id="3" name="Picture 2">
            <a:extLst>
              <a:ext uri="{FF2B5EF4-FFF2-40B4-BE49-F238E27FC236}">
                <a16:creationId xmlns:a16="http://schemas.microsoft.com/office/drawing/2014/main" id="{7F01D69B-F80B-4F9B-A7AB-E008C87D8843}"/>
              </a:ext>
            </a:extLst>
          </p:cNvPr>
          <p:cNvPicPr>
            <a:picLocks noChangeAspect="1"/>
          </p:cNvPicPr>
          <p:nvPr/>
        </p:nvPicPr>
        <p:blipFill>
          <a:blip r:embed="rId4"/>
          <a:stretch>
            <a:fillRect/>
          </a:stretch>
        </p:blipFill>
        <p:spPr>
          <a:xfrm>
            <a:off x="5858856" y="1184325"/>
            <a:ext cx="768163" cy="579170"/>
          </a:xfrm>
          <a:prstGeom prst="rect">
            <a:avLst/>
          </a:prstGeom>
        </p:spPr>
      </p:pic>
    </p:spTree>
    <p:extLst>
      <p:ext uri="{BB962C8B-B14F-4D97-AF65-F5344CB8AC3E}">
        <p14:creationId xmlns:p14="http://schemas.microsoft.com/office/powerpoint/2010/main" val="410663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Autonomous Car:  A Complex Robotic System</a:t>
            </a:r>
          </a:p>
        </p:txBody>
      </p:sp>
      <p:grpSp>
        <p:nvGrpSpPr>
          <p:cNvPr id="6" name="Group 5">
            <a:extLst>
              <a:ext uri="{FF2B5EF4-FFF2-40B4-BE49-F238E27FC236}">
                <a16:creationId xmlns:a16="http://schemas.microsoft.com/office/drawing/2014/main" id="{3BEAB447-8CA8-46DC-AE13-3CB81033AE95}"/>
              </a:ext>
            </a:extLst>
          </p:cNvPr>
          <p:cNvGrpSpPr/>
          <p:nvPr/>
        </p:nvGrpSpPr>
        <p:grpSpPr>
          <a:xfrm>
            <a:off x="4645819" y="2514600"/>
            <a:ext cx="4876800" cy="1752600"/>
            <a:chOff x="3350419" y="3810000"/>
            <a:chExt cx="4876800" cy="1752600"/>
          </a:xfrm>
        </p:grpSpPr>
        <p:sp>
          <p:nvSpPr>
            <p:cNvPr id="7" name="Oval 6">
              <a:extLst>
                <a:ext uri="{FF2B5EF4-FFF2-40B4-BE49-F238E27FC236}">
                  <a16:creationId xmlns:a16="http://schemas.microsoft.com/office/drawing/2014/main" id="{034CF556-0B6D-489F-A554-190166587690}"/>
                </a:ext>
              </a:extLst>
            </p:cNvPr>
            <p:cNvSpPr/>
            <p:nvPr/>
          </p:nvSpPr>
          <p:spPr>
            <a:xfrm>
              <a:off x="3350419" y="3810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46BE845-5D80-43AC-931E-8952B7843B96}"/>
                </a:ext>
              </a:extLst>
            </p:cNvPr>
            <p:cNvSpPr/>
            <p:nvPr/>
          </p:nvSpPr>
          <p:spPr>
            <a:xfrm>
              <a:off x="6550819" y="38862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Cube 8">
            <a:extLst>
              <a:ext uri="{FF2B5EF4-FFF2-40B4-BE49-F238E27FC236}">
                <a16:creationId xmlns:a16="http://schemas.microsoft.com/office/drawing/2014/main" id="{C4FE8AED-AC8D-4784-BC6F-D8D3FA5E1651}"/>
              </a:ext>
            </a:extLst>
          </p:cNvPr>
          <p:cNvSpPr/>
          <p:nvPr/>
        </p:nvSpPr>
        <p:spPr>
          <a:xfrm>
            <a:off x="3579019" y="3352800"/>
            <a:ext cx="5105400" cy="1828800"/>
          </a:xfrm>
          <a:prstGeom prst="cube">
            <a:avLst>
              <a:gd name="adj" fmla="val 676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ube 9">
            <a:extLst>
              <a:ext uri="{FF2B5EF4-FFF2-40B4-BE49-F238E27FC236}">
                <a16:creationId xmlns:a16="http://schemas.microsoft.com/office/drawing/2014/main" id="{C08A8B8E-CA4C-4B9B-82E2-577220CD0A1D}"/>
              </a:ext>
            </a:extLst>
          </p:cNvPr>
          <p:cNvSpPr/>
          <p:nvPr/>
        </p:nvSpPr>
        <p:spPr>
          <a:xfrm>
            <a:off x="6398419" y="3581400"/>
            <a:ext cx="1295400" cy="609600"/>
          </a:xfrm>
          <a:prstGeom prst="cube">
            <a:avLst>
              <a:gd name="adj" fmla="val 67666"/>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an 18">
            <a:extLst>
              <a:ext uri="{FF2B5EF4-FFF2-40B4-BE49-F238E27FC236}">
                <a16:creationId xmlns:a16="http://schemas.microsoft.com/office/drawing/2014/main" id="{4B54C38C-5EF1-4DFB-A663-7EFE048F5845}"/>
              </a:ext>
            </a:extLst>
          </p:cNvPr>
          <p:cNvSpPr/>
          <p:nvPr/>
        </p:nvSpPr>
        <p:spPr>
          <a:xfrm rot="13554718">
            <a:off x="8033048" y="3192440"/>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an 19">
            <a:extLst>
              <a:ext uri="{FF2B5EF4-FFF2-40B4-BE49-F238E27FC236}">
                <a16:creationId xmlns:a16="http://schemas.microsoft.com/office/drawing/2014/main" id="{5FDA4CAA-0FD1-4295-BEF7-204BF260857B}"/>
              </a:ext>
            </a:extLst>
          </p:cNvPr>
          <p:cNvSpPr/>
          <p:nvPr/>
        </p:nvSpPr>
        <p:spPr>
          <a:xfrm rot="13554718">
            <a:off x="7194847" y="4030641"/>
            <a:ext cx="609600" cy="990600"/>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a:extLst>
              <a:ext uri="{FF2B5EF4-FFF2-40B4-BE49-F238E27FC236}">
                <a16:creationId xmlns:a16="http://schemas.microsoft.com/office/drawing/2014/main" id="{9616F908-9493-4ED0-8B8C-98983FF10865}"/>
              </a:ext>
            </a:extLst>
          </p:cNvPr>
          <p:cNvSpPr/>
          <p:nvPr/>
        </p:nvSpPr>
        <p:spPr>
          <a:xfrm>
            <a:off x="5103019" y="3581400"/>
            <a:ext cx="1143000" cy="609600"/>
          </a:xfrm>
          <a:prstGeom prst="cube">
            <a:avLst>
              <a:gd name="adj" fmla="val 67666"/>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ube 13">
            <a:extLst>
              <a:ext uri="{FF2B5EF4-FFF2-40B4-BE49-F238E27FC236}">
                <a16:creationId xmlns:a16="http://schemas.microsoft.com/office/drawing/2014/main" id="{27D83258-4937-40E1-B091-C72DF63FA77B}"/>
              </a:ext>
            </a:extLst>
          </p:cNvPr>
          <p:cNvSpPr/>
          <p:nvPr/>
        </p:nvSpPr>
        <p:spPr>
          <a:xfrm>
            <a:off x="4264819" y="3200400"/>
            <a:ext cx="990600" cy="1066800"/>
          </a:xfrm>
          <a:prstGeom prst="cube">
            <a:avLst>
              <a:gd name="adj" fmla="val 54127"/>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an 22">
            <a:extLst>
              <a:ext uri="{FF2B5EF4-FFF2-40B4-BE49-F238E27FC236}">
                <a16:creationId xmlns:a16="http://schemas.microsoft.com/office/drawing/2014/main" id="{EB417F8D-FD63-4586-8CD1-EDBD96D86E78}"/>
              </a:ext>
            </a:extLst>
          </p:cNvPr>
          <p:cNvSpPr/>
          <p:nvPr/>
        </p:nvSpPr>
        <p:spPr>
          <a:xfrm>
            <a:off x="4493419" y="3048000"/>
            <a:ext cx="762000" cy="381000"/>
          </a:xfrm>
          <a:prstGeom prst="can">
            <a:avLst>
              <a:gd name="adj" fmla="val 5000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5C4DA91-B65C-4EF4-AC6F-62269318D95F}"/>
              </a:ext>
            </a:extLst>
          </p:cNvPr>
          <p:cNvSpPr/>
          <p:nvPr/>
        </p:nvSpPr>
        <p:spPr>
          <a:xfrm>
            <a:off x="6093619" y="41910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ube 16">
            <a:extLst>
              <a:ext uri="{FF2B5EF4-FFF2-40B4-BE49-F238E27FC236}">
                <a16:creationId xmlns:a16="http://schemas.microsoft.com/office/drawing/2014/main" id="{96D14470-7FFC-438E-9573-36C1F10A75C4}"/>
              </a:ext>
            </a:extLst>
          </p:cNvPr>
          <p:cNvSpPr/>
          <p:nvPr/>
        </p:nvSpPr>
        <p:spPr>
          <a:xfrm>
            <a:off x="5636419" y="1295400"/>
            <a:ext cx="990600" cy="1219200"/>
          </a:xfrm>
          <a:prstGeom prst="cube">
            <a:avLst>
              <a:gd name="adj" fmla="val 61512"/>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an 23">
            <a:extLst>
              <a:ext uri="{FF2B5EF4-FFF2-40B4-BE49-F238E27FC236}">
                <a16:creationId xmlns:a16="http://schemas.microsoft.com/office/drawing/2014/main" id="{BEB1348B-C6A3-44AD-BD4B-D3E10C473A81}"/>
              </a:ext>
            </a:extLst>
          </p:cNvPr>
          <p:cNvSpPr/>
          <p:nvPr/>
        </p:nvSpPr>
        <p:spPr>
          <a:xfrm>
            <a:off x="6246019" y="1676400"/>
            <a:ext cx="228600" cy="2286000"/>
          </a:xfrm>
          <a:prstGeom prst="can">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ube 18">
            <a:extLst>
              <a:ext uri="{FF2B5EF4-FFF2-40B4-BE49-F238E27FC236}">
                <a16:creationId xmlns:a16="http://schemas.microsoft.com/office/drawing/2014/main" id="{854F0A51-FEFE-488E-88B8-F6A74F3A9BB8}"/>
              </a:ext>
            </a:extLst>
          </p:cNvPr>
          <p:cNvSpPr/>
          <p:nvPr/>
        </p:nvSpPr>
        <p:spPr>
          <a:xfrm>
            <a:off x="7541419" y="3200400"/>
            <a:ext cx="533400" cy="304800"/>
          </a:xfrm>
          <a:prstGeom prst="cube">
            <a:avLst>
              <a:gd name="adj" fmla="val 22333"/>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E72F82F-3F33-459C-BD14-08D8EB46F412}"/>
              </a:ext>
            </a:extLst>
          </p:cNvPr>
          <p:cNvGrpSpPr/>
          <p:nvPr/>
        </p:nvGrpSpPr>
        <p:grpSpPr>
          <a:xfrm>
            <a:off x="302419" y="4114800"/>
            <a:ext cx="3733800" cy="228600"/>
            <a:chOff x="73819" y="3886200"/>
            <a:chExt cx="3733800" cy="228600"/>
          </a:xfrm>
        </p:grpSpPr>
        <p:sp>
          <p:nvSpPr>
            <p:cNvPr id="21" name="Flowchart: Data 20">
              <a:extLst>
                <a:ext uri="{FF2B5EF4-FFF2-40B4-BE49-F238E27FC236}">
                  <a16:creationId xmlns:a16="http://schemas.microsoft.com/office/drawing/2014/main" id="{A7C3624A-9357-428F-B56E-65ECA787ABBC}"/>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Data 21">
              <a:extLst>
                <a:ext uri="{FF2B5EF4-FFF2-40B4-BE49-F238E27FC236}">
                  <a16:creationId xmlns:a16="http://schemas.microsoft.com/office/drawing/2014/main" id="{DF2515FE-5900-4644-B10D-9B5AAD3A756B}"/>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Data 22">
              <a:extLst>
                <a:ext uri="{FF2B5EF4-FFF2-40B4-BE49-F238E27FC236}">
                  <a16:creationId xmlns:a16="http://schemas.microsoft.com/office/drawing/2014/main" id="{362DB8FF-7895-4AB0-8548-B8B8B88DB333}"/>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Data 23">
              <a:extLst>
                <a:ext uri="{FF2B5EF4-FFF2-40B4-BE49-F238E27FC236}">
                  <a16:creationId xmlns:a16="http://schemas.microsoft.com/office/drawing/2014/main" id="{F27EA0BA-41C4-418B-92FD-115C0C9094BE}"/>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FA7BAA4A-A1AB-483B-B0E2-7738F5B93A8D}"/>
              </a:ext>
            </a:extLst>
          </p:cNvPr>
          <p:cNvGrpSpPr/>
          <p:nvPr/>
        </p:nvGrpSpPr>
        <p:grpSpPr>
          <a:xfrm>
            <a:off x="8074819" y="4343400"/>
            <a:ext cx="3733800" cy="228600"/>
            <a:chOff x="73819" y="3886200"/>
            <a:chExt cx="3733800" cy="228600"/>
          </a:xfrm>
        </p:grpSpPr>
        <p:sp>
          <p:nvSpPr>
            <p:cNvPr id="26" name="Flowchart: Data 25">
              <a:extLst>
                <a:ext uri="{FF2B5EF4-FFF2-40B4-BE49-F238E27FC236}">
                  <a16:creationId xmlns:a16="http://schemas.microsoft.com/office/drawing/2014/main" id="{33AD72CA-ABA2-4A5A-A80C-362DE7D228F5}"/>
                </a:ext>
              </a:extLst>
            </p:cNvPr>
            <p:cNvSpPr/>
            <p:nvPr/>
          </p:nvSpPr>
          <p:spPr>
            <a:xfrm>
              <a:off x="738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Data 26">
              <a:extLst>
                <a:ext uri="{FF2B5EF4-FFF2-40B4-BE49-F238E27FC236}">
                  <a16:creationId xmlns:a16="http://schemas.microsoft.com/office/drawing/2014/main" id="{6EE8FC42-A471-484A-A670-BEB7520B6769}"/>
                </a:ext>
              </a:extLst>
            </p:cNvPr>
            <p:cNvSpPr/>
            <p:nvPr/>
          </p:nvSpPr>
          <p:spPr>
            <a:xfrm>
              <a:off x="9120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Data 27">
              <a:extLst>
                <a:ext uri="{FF2B5EF4-FFF2-40B4-BE49-F238E27FC236}">
                  <a16:creationId xmlns:a16="http://schemas.microsoft.com/office/drawing/2014/main" id="{3723A82B-7EF7-4819-9102-3980B8C0F084}"/>
                </a:ext>
              </a:extLst>
            </p:cNvPr>
            <p:cNvSpPr/>
            <p:nvPr/>
          </p:nvSpPr>
          <p:spPr>
            <a:xfrm>
              <a:off x="17502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Data 28">
              <a:extLst>
                <a:ext uri="{FF2B5EF4-FFF2-40B4-BE49-F238E27FC236}">
                  <a16:creationId xmlns:a16="http://schemas.microsoft.com/office/drawing/2014/main" id="{F8A2F4E6-54F7-4F7E-AC76-78F15D0CEF18}"/>
                </a:ext>
              </a:extLst>
            </p:cNvPr>
            <p:cNvSpPr/>
            <p:nvPr/>
          </p:nvSpPr>
          <p:spPr>
            <a:xfrm>
              <a:off x="2588419" y="3886200"/>
              <a:ext cx="1219200" cy="228600"/>
            </a:xfrm>
            <a:prstGeom prst="flowChartInputOutpu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06B5B991-AA6E-4B22-B5FD-5273C3959729}"/>
              </a:ext>
            </a:extLst>
          </p:cNvPr>
          <p:cNvSpPr/>
          <p:nvPr/>
        </p:nvSpPr>
        <p:spPr>
          <a:xfrm>
            <a:off x="2893219" y="4114800"/>
            <a:ext cx="1676400" cy="1676400"/>
          </a:xfrm>
          <a:prstGeom prst="ellipse">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61A7E95-06C6-4457-9AF2-45F63AE3D2FF}"/>
              </a:ext>
            </a:extLst>
          </p:cNvPr>
          <p:cNvSpPr txBox="1"/>
          <p:nvPr/>
        </p:nvSpPr>
        <p:spPr>
          <a:xfrm>
            <a:off x="7160419" y="2286000"/>
            <a:ext cx="1828800" cy="457200"/>
          </a:xfrm>
          <a:prstGeom prst="rect">
            <a:avLst/>
          </a:prstGeom>
        </p:spPr>
        <p:txBody>
          <a:bodyPr vert="horz" wrap="square" lIns="0" tIns="0" rIns="0" bIns="0" rtlCol="0" anchor="t">
            <a:normAutofit/>
          </a:bodyPr>
          <a:lstStyle/>
          <a:p>
            <a:r>
              <a:rPr lang="en-US" dirty="0"/>
              <a:t>Power supply</a:t>
            </a:r>
          </a:p>
        </p:txBody>
      </p:sp>
      <p:cxnSp>
        <p:nvCxnSpPr>
          <p:cNvPr id="32" name="Straight Connector 31">
            <a:extLst>
              <a:ext uri="{FF2B5EF4-FFF2-40B4-BE49-F238E27FC236}">
                <a16:creationId xmlns:a16="http://schemas.microsoft.com/office/drawing/2014/main" id="{9CD3A005-6D35-4E23-8663-AF878868D25D}"/>
              </a:ext>
            </a:extLst>
          </p:cNvPr>
          <p:cNvCxnSpPr/>
          <p:nvPr/>
        </p:nvCxnSpPr>
        <p:spPr>
          <a:xfrm flipV="1">
            <a:off x="7160419" y="2590800"/>
            <a:ext cx="457200" cy="9144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CE1D4E4D-CAC6-4486-8636-8366E712CBCC}"/>
              </a:ext>
            </a:extLst>
          </p:cNvPr>
          <p:cNvGrpSpPr/>
          <p:nvPr/>
        </p:nvGrpSpPr>
        <p:grpSpPr>
          <a:xfrm>
            <a:off x="454819" y="990600"/>
            <a:ext cx="1676401" cy="685800"/>
            <a:chOff x="4112419" y="4876800"/>
            <a:chExt cx="2895602" cy="1066800"/>
          </a:xfrm>
        </p:grpSpPr>
        <p:sp>
          <p:nvSpPr>
            <p:cNvPr id="34" name="Rectangle 33">
              <a:extLst>
                <a:ext uri="{FF2B5EF4-FFF2-40B4-BE49-F238E27FC236}">
                  <a16:creationId xmlns:a16="http://schemas.microsoft.com/office/drawing/2014/main" id="{87724EBF-D4B7-4BFC-83B6-85A503B2FC11}"/>
                </a:ext>
              </a:extLst>
            </p:cNvPr>
            <p:cNvSpPr/>
            <p:nvPr/>
          </p:nvSpPr>
          <p:spPr>
            <a:xfrm>
              <a:off x="4112419" y="4876800"/>
              <a:ext cx="2895600" cy="1066800"/>
            </a:xfrm>
            <a:prstGeom prst="rect">
              <a:avLst/>
            </a:prstGeom>
            <a:solidFill>
              <a:srgbClr val="FF7D7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5" name="TextBox 34">
              <a:extLst>
                <a:ext uri="{FF2B5EF4-FFF2-40B4-BE49-F238E27FC236}">
                  <a16:creationId xmlns:a16="http://schemas.microsoft.com/office/drawing/2014/main" id="{026DD679-5EDD-42DD-92E8-C4229B51519E}"/>
                </a:ext>
              </a:extLst>
            </p:cNvPr>
            <p:cNvSpPr txBox="1"/>
            <p:nvPr/>
          </p:nvSpPr>
          <p:spPr>
            <a:xfrm>
              <a:off x="4244039" y="5105400"/>
              <a:ext cx="2763982" cy="685799"/>
            </a:xfrm>
            <a:prstGeom prst="rect">
              <a:avLst/>
            </a:prstGeom>
          </p:spPr>
          <p:txBody>
            <a:bodyPr vert="horz" wrap="square" lIns="0" tIns="0" rIns="0" bIns="0" rtlCol="0" anchor="t">
              <a:noAutofit/>
            </a:bodyPr>
            <a:lstStyle/>
            <a:p>
              <a:r>
                <a:rPr lang="en-US" sz="2000" dirty="0"/>
                <a:t>Power supply</a:t>
              </a:r>
            </a:p>
          </p:txBody>
        </p:sp>
      </p:grpSp>
      <p:pic>
        <p:nvPicPr>
          <p:cNvPr id="3" name="Picture 2">
            <a:extLst>
              <a:ext uri="{FF2B5EF4-FFF2-40B4-BE49-F238E27FC236}">
                <a16:creationId xmlns:a16="http://schemas.microsoft.com/office/drawing/2014/main" id="{B16F95E2-3044-4C2D-951B-82F6863EFD23}"/>
              </a:ext>
            </a:extLst>
          </p:cNvPr>
          <p:cNvPicPr>
            <a:picLocks noChangeAspect="1"/>
          </p:cNvPicPr>
          <p:nvPr/>
        </p:nvPicPr>
        <p:blipFill>
          <a:blip r:embed="rId3"/>
          <a:stretch>
            <a:fillRect/>
          </a:stretch>
        </p:blipFill>
        <p:spPr>
          <a:xfrm>
            <a:off x="5861937" y="1196315"/>
            <a:ext cx="768163" cy="579170"/>
          </a:xfrm>
          <a:prstGeom prst="rect">
            <a:avLst/>
          </a:prstGeom>
        </p:spPr>
      </p:pic>
    </p:spTree>
    <p:extLst>
      <p:ext uri="{BB962C8B-B14F-4D97-AF65-F5344CB8AC3E}">
        <p14:creationId xmlns:p14="http://schemas.microsoft.com/office/powerpoint/2010/main" val="427753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3166946" y="1207042"/>
            <a:ext cx="8042393" cy="1519514"/>
          </a:xfrm>
        </p:spPr>
        <p:txBody>
          <a:bodyPr/>
          <a:lstStyle/>
          <a:p>
            <a:r>
              <a:rPr lang="en-US" dirty="0"/>
              <a:t>Introduction to Robotic Systems </a:t>
            </a:r>
          </a:p>
        </p:txBody>
      </p:sp>
    </p:spTree>
    <p:extLst>
      <p:ext uri="{BB962C8B-B14F-4D97-AF65-F5344CB8AC3E}">
        <p14:creationId xmlns:p14="http://schemas.microsoft.com/office/powerpoint/2010/main" val="81206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Module Syllabus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Review of definitions: </a:t>
            </a:r>
          </a:p>
          <a:p>
            <a:pPr lvl="1"/>
            <a:r>
              <a:rPr lang="en-US" dirty="0"/>
              <a:t>What is Robotics?</a:t>
            </a:r>
          </a:p>
          <a:p>
            <a:pPr lvl="1"/>
            <a:r>
              <a:rPr lang="en-US" dirty="0"/>
              <a:t>Why Robotics?</a:t>
            </a:r>
          </a:p>
          <a:p>
            <a:pPr lvl="1"/>
            <a:r>
              <a:rPr lang="en-US" dirty="0"/>
              <a:t>What is Mechatronics</a:t>
            </a:r>
          </a:p>
          <a:p>
            <a:pPr lvl="1"/>
            <a:r>
              <a:rPr lang="en-US" dirty="0"/>
              <a:t>Robots</a:t>
            </a:r>
          </a:p>
          <a:p>
            <a:pPr lvl="1"/>
            <a:r>
              <a:rPr lang="en-US" dirty="0"/>
              <a:t>Example of Robotic Systems</a:t>
            </a:r>
          </a:p>
          <a:p>
            <a:r>
              <a:rPr lang="en-US" dirty="0"/>
              <a:t>Introduction to robotic systems</a:t>
            </a:r>
            <a:endParaRPr lang="en-US" altLang="en-US" dirty="0"/>
          </a:p>
          <a:p>
            <a:pPr lvl="1"/>
            <a:r>
              <a:rPr lang="en-US" dirty="0"/>
              <a:t>Typical models and components</a:t>
            </a:r>
            <a:endParaRPr lang="en-US" altLang="en-US" dirty="0"/>
          </a:p>
          <a:p>
            <a:r>
              <a:rPr lang="en-US" dirty="0"/>
              <a:t>Autonomous car:  A complex robotic system</a:t>
            </a:r>
            <a:endParaRPr lang="en-US" altLang="en-US" dirty="0"/>
          </a:p>
        </p:txBody>
      </p:sp>
    </p:spTree>
    <p:extLst>
      <p:ext uri="{BB962C8B-B14F-4D97-AF65-F5344CB8AC3E}">
        <p14:creationId xmlns:p14="http://schemas.microsoft.com/office/powerpoint/2010/main" val="16204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of Definitions</a:t>
            </a:r>
          </a:p>
        </p:txBody>
      </p:sp>
      <p:sp>
        <p:nvSpPr>
          <p:cNvPr id="6" name="Oval 5">
            <a:extLst>
              <a:ext uri="{FF2B5EF4-FFF2-40B4-BE49-F238E27FC236}">
                <a16:creationId xmlns:a16="http://schemas.microsoft.com/office/drawing/2014/main" id="{9A731578-8FE2-4CE8-BFD9-BE324DB9DB88}"/>
              </a:ext>
            </a:extLst>
          </p:cNvPr>
          <p:cNvSpPr/>
          <p:nvPr/>
        </p:nvSpPr>
        <p:spPr>
          <a:xfrm>
            <a:off x="479425" y="1987102"/>
            <a:ext cx="6072673" cy="4191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C42BF00-8420-4688-82F0-C2DBC52B6E53}"/>
              </a:ext>
            </a:extLst>
          </p:cNvPr>
          <p:cNvSpPr/>
          <p:nvPr/>
        </p:nvSpPr>
        <p:spPr>
          <a:xfrm>
            <a:off x="2157025" y="2520501"/>
            <a:ext cx="4164400" cy="289390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45688E4-405C-4501-8285-2EDC073FCDC9}"/>
              </a:ext>
            </a:extLst>
          </p:cNvPr>
          <p:cNvSpPr txBox="1"/>
          <p:nvPr/>
        </p:nvSpPr>
        <p:spPr>
          <a:xfrm>
            <a:off x="2790826" y="3301622"/>
            <a:ext cx="3004200" cy="1200329"/>
          </a:xfrm>
          <a:prstGeom prst="rect">
            <a:avLst/>
          </a:prstGeom>
          <a:noFill/>
        </p:spPr>
        <p:txBody>
          <a:bodyPr wrap="square" rtlCol="0">
            <a:spAutoFit/>
          </a:bodyPr>
          <a:lstStyle/>
          <a:p>
            <a:pPr algn="ctr"/>
            <a:r>
              <a:rPr lang="en-US" sz="2400" b="1" dirty="0"/>
              <a:t>Robotics</a:t>
            </a:r>
          </a:p>
          <a:p>
            <a:pPr algn="ctr"/>
            <a:r>
              <a:rPr lang="en-US" sz="2400" dirty="0"/>
              <a:t>An autonomous mechatronic system</a:t>
            </a:r>
          </a:p>
        </p:txBody>
      </p:sp>
      <p:sp>
        <p:nvSpPr>
          <p:cNvPr id="9" name="TextBox 8">
            <a:extLst>
              <a:ext uri="{FF2B5EF4-FFF2-40B4-BE49-F238E27FC236}">
                <a16:creationId xmlns:a16="http://schemas.microsoft.com/office/drawing/2014/main" id="{C899E4E0-B60E-4C31-A6A6-5072B52014C5}"/>
              </a:ext>
            </a:extLst>
          </p:cNvPr>
          <p:cNvSpPr txBox="1"/>
          <p:nvPr/>
        </p:nvSpPr>
        <p:spPr>
          <a:xfrm>
            <a:off x="1817296" y="5373005"/>
            <a:ext cx="2812957" cy="461665"/>
          </a:xfrm>
          <a:prstGeom prst="rect">
            <a:avLst/>
          </a:prstGeom>
          <a:noFill/>
        </p:spPr>
        <p:txBody>
          <a:bodyPr wrap="square" rtlCol="0">
            <a:spAutoFit/>
          </a:bodyPr>
          <a:lstStyle/>
          <a:p>
            <a:r>
              <a:rPr lang="en-US" sz="2400" b="1" dirty="0"/>
              <a:t>Mechatronics</a:t>
            </a:r>
          </a:p>
        </p:txBody>
      </p:sp>
      <p:sp>
        <p:nvSpPr>
          <p:cNvPr id="3" name="Rectangle 2">
            <a:extLst>
              <a:ext uri="{FF2B5EF4-FFF2-40B4-BE49-F238E27FC236}">
                <a16:creationId xmlns:a16="http://schemas.microsoft.com/office/drawing/2014/main" id="{A8A80356-B06C-4E25-B4B3-5833E92C6548}"/>
              </a:ext>
            </a:extLst>
          </p:cNvPr>
          <p:cNvSpPr/>
          <p:nvPr/>
        </p:nvSpPr>
        <p:spPr>
          <a:xfrm>
            <a:off x="7150517" y="2520501"/>
            <a:ext cx="4501314" cy="2831544"/>
          </a:xfrm>
          <a:prstGeom prst="rect">
            <a:avLst/>
          </a:prstGeom>
        </p:spPr>
        <p:txBody>
          <a:bodyPr wrap="square">
            <a:spAutoFit/>
          </a:bodyPr>
          <a:lstStyle/>
          <a:p>
            <a:pPr eaLnBrk="1" hangingPunct="1">
              <a:spcBef>
                <a:spcPts val="600"/>
              </a:spcBef>
              <a:spcAft>
                <a:spcPts val="0"/>
              </a:spcAft>
              <a:buClr>
                <a:schemeClr val="accent1"/>
              </a:buClr>
            </a:pPr>
            <a:r>
              <a:rPr lang="en-GB" sz="2400" dirty="0">
                <a:solidFill>
                  <a:schemeClr val="tx2"/>
                </a:solidFill>
                <a:latin typeface="+mn-lt"/>
                <a:ea typeface="ＭＳ Ｐゴシック" charset="0"/>
              </a:rPr>
              <a:t>Implementation and use of robots</a:t>
            </a:r>
          </a:p>
          <a:p>
            <a:pPr marL="342900" indent="-342900" eaLnBrk="1" hangingPunct="1">
              <a:spcBef>
                <a:spcPts val="600"/>
              </a:spcBef>
              <a:spcAft>
                <a:spcPts val="0"/>
              </a:spcAft>
              <a:buClr>
                <a:schemeClr val="accent1"/>
              </a:buClr>
              <a:buFont typeface="Arial" charset="0"/>
              <a:buChar char="•"/>
            </a:pPr>
            <a:r>
              <a:rPr lang="en-GB" sz="2400" dirty="0">
                <a:solidFill>
                  <a:schemeClr val="tx2"/>
                </a:solidFill>
                <a:latin typeface="+mn-lt"/>
                <a:ea typeface="ＭＳ Ｐゴシック" charset="0"/>
              </a:rPr>
              <a:t>Employ engineering and computer science disciplines in its implementation.</a:t>
            </a:r>
          </a:p>
          <a:p>
            <a:pPr marL="342900" indent="-342900" eaLnBrk="1" hangingPunct="1">
              <a:spcBef>
                <a:spcPts val="600"/>
              </a:spcBef>
              <a:spcAft>
                <a:spcPts val="0"/>
              </a:spcAft>
              <a:buClr>
                <a:schemeClr val="accent1"/>
              </a:buClr>
              <a:buFont typeface="Arial" charset="0"/>
              <a:buChar char="•"/>
            </a:pPr>
            <a:r>
              <a:rPr lang="en-GB" sz="2400" dirty="0">
                <a:solidFill>
                  <a:schemeClr val="tx2"/>
                </a:solidFill>
                <a:latin typeface="+mn-lt"/>
                <a:ea typeface="ＭＳ Ｐゴシック" charset="0"/>
              </a:rPr>
              <a:t>Computing system uses inputs from environment sensors to provide control for robot.</a:t>
            </a:r>
          </a:p>
        </p:txBody>
      </p:sp>
      <p:sp>
        <p:nvSpPr>
          <p:cNvPr id="4" name="Rectangle 3">
            <a:extLst>
              <a:ext uri="{FF2B5EF4-FFF2-40B4-BE49-F238E27FC236}">
                <a16:creationId xmlns:a16="http://schemas.microsoft.com/office/drawing/2014/main" id="{DA273506-1027-41A3-977F-5C06DE4A8C26}"/>
              </a:ext>
            </a:extLst>
          </p:cNvPr>
          <p:cNvSpPr/>
          <p:nvPr/>
        </p:nvSpPr>
        <p:spPr>
          <a:xfrm>
            <a:off x="512006" y="1131010"/>
            <a:ext cx="2612062" cy="461665"/>
          </a:xfrm>
          <a:prstGeom prst="rect">
            <a:avLst/>
          </a:prstGeom>
        </p:spPr>
        <p:txBody>
          <a:bodyPr wrap="none">
            <a:spAutoFit/>
          </a:bodyPr>
          <a:lstStyle/>
          <a:p>
            <a:pPr marL="342900" indent="-342900" eaLnBrk="1" hangingPunct="1">
              <a:spcBef>
                <a:spcPts val="600"/>
              </a:spcBef>
              <a:spcAft>
                <a:spcPts val="0"/>
              </a:spcAft>
              <a:buClr>
                <a:schemeClr val="accent1"/>
              </a:buClr>
              <a:buFont typeface="Arial" charset="0"/>
              <a:buChar char="•"/>
            </a:pPr>
            <a:r>
              <a:rPr lang="en-GB" sz="2400" dirty="0">
                <a:solidFill>
                  <a:schemeClr val="tx2"/>
                </a:solidFill>
                <a:latin typeface="+mn-lt"/>
                <a:ea typeface="ＭＳ Ｐゴシック" charset="0"/>
              </a:rPr>
              <a:t>What is Robotics</a:t>
            </a:r>
          </a:p>
        </p:txBody>
      </p:sp>
    </p:spTree>
    <p:extLst>
      <p:ext uri="{BB962C8B-B14F-4D97-AF65-F5344CB8AC3E}">
        <p14:creationId xmlns:p14="http://schemas.microsoft.com/office/powerpoint/2010/main" val="266118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of Definitions</a:t>
            </a:r>
          </a:p>
        </p:txBody>
      </p:sp>
      <p:sp>
        <p:nvSpPr>
          <p:cNvPr id="6" name="Oval 5">
            <a:extLst>
              <a:ext uri="{FF2B5EF4-FFF2-40B4-BE49-F238E27FC236}">
                <a16:creationId xmlns:a16="http://schemas.microsoft.com/office/drawing/2014/main" id="{9A731578-8FE2-4CE8-BFD9-BE324DB9DB88}"/>
              </a:ext>
            </a:extLst>
          </p:cNvPr>
          <p:cNvSpPr/>
          <p:nvPr/>
        </p:nvSpPr>
        <p:spPr>
          <a:xfrm>
            <a:off x="479425" y="1987102"/>
            <a:ext cx="6072673" cy="4191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C42BF00-8420-4688-82F0-C2DBC52B6E53}"/>
              </a:ext>
            </a:extLst>
          </p:cNvPr>
          <p:cNvSpPr/>
          <p:nvPr/>
        </p:nvSpPr>
        <p:spPr>
          <a:xfrm>
            <a:off x="2157025" y="2520501"/>
            <a:ext cx="4164400" cy="289390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45688E4-405C-4501-8285-2EDC073FCDC9}"/>
              </a:ext>
            </a:extLst>
          </p:cNvPr>
          <p:cNvSpPr txBox="1"/>
          <p:nvPr/>
        </p:nvSpPr>
        <p:spPr>
          <a:xfrm>
            <a:off x="2790826" y="3301622"/>
            <a:ext cx="3004200" cy="1200329"/>
          </a:xfrm>
          <a:prstGeom prst="rect">
            <a:avLst/>
          </a:prstGeom>
          <a:noFill/>
        </p:spPr>
        <p:txBody>
          <a:bodyPr wrap="square" rtlCol="0">
            <a:spAutoFit/>
          </a:bodyPr>
          <a:lstStyle/>
          <a:p>
            <a:pPr algn="ctr"/>
            <a:r>
              <a:rPr lang="en-US" sz="2400" b="1" dirty="0"/>
              <a:t>Robotics</a:t>
            </a:r>
          </a:p>
          <a:p>
            <a:pPr algn="ctr"/>
            <a:r>
              <a:rPr lang="en-US" sz="2400" dirty="0"/>
              <a:t>An autonomous mechatronic system</a:t>
            </a:r>
          </a:p>
        </p:txBody>
      </p:sp>
      <p:sp>
        <p:nvSpPr>
          <p:cNvPr id="9" name="TextBox 8">
            <a:extLst>
              <a:ext uri="{FF2B5EF4-FFF2-40B4-BE49-F238E27FC236}">
                <a16:creationId xmlns:a16="http://schemas.microsoft.com/office/drawing/2014/main" id="{C899E4E0-B60E-4C31-A6A6-5072B52014C5}"/>
              </a:ext>
            </a:extLst>
          </p:cNvPr>
          <p:cNvSpPr txBox="1"/>
          <p:nvPr/>
        </p:nvSpPr>
        <p:spPr>
          <a:xfrm>
            <a:off x="1817296" y="5373005"/>
            <a:ext cx="2812957" cy="461665"/>
          </a:xfrm>
          <a:prstGeom prst="rect">
            <a:avLst/>
          </a:prstGeom>
          <a:noFill/>
        </p:spPr>
        <p:txBody>
          <a:bodyPr wrap="square" rtlCol="0">
            <a:spAutoFit/>
          </a:bodyPr>
          <a:lstStyle/>
          <a:p>
            <a:r>
              <a:rPr lang="en-US" sz="2400" b="1" dirty="0"/>
              <a:t>Mechatronics</a:t>
            </a:r>
          </a:p>
        </p:txBody>
      </p:sp>
      <p:sp>
        <p:nvSpPr>
          <p:cNvPr id="3" name="Rectangle 2">
            <a:extLst>
              <a:ext uri="{FF2B5EF4-FFF2-40B4-BE49-F238E27FC236}">
                <a16:creationId xmlns:a16="http://schemas.microsoft.com/office/drawing/2014/main" id="{A8A80356-B06C-4E25-B4B3-5833E92C6548}"/>
              </a:ext>
            </a:extLst>
          </p:cNvPr>
          <p:cNvSpPr/>
          <p:nvPr/>
        </p:nvSpPr>
        <p:spPr>
          <a:xfrm>
            <a:off x="7185899" y="2197893"/>
            <a:ext cx="5099733" cy="2539157"/>
          </a:xfrm>
          <a:prstGeom prst="rect">
            <a:avLst/>
          </a:prstGeom>
        </p:spPr>
        <p:txBody>
          <a:bodyPr wrap="square">
            <a:spAutoFit/>
          </a:bodyPr>
          <a:lstStyle/>
          <a:p>
            <a:pPr marL="0" lvl="1" eaLnBrk="1" hangingPunct="1">
              <a:spcBef>
                <a:spcPts val="600"/>
              </a:spcBef>
              <a:spcAft>
                <a:spcPts val="0"/>
              </a:spcAft>
              <a:buClr>
                <a:schemeClr val="accent1"/>
              </a:buClr>
            </a:pPr>
            <a:r>
              <a:rPr lang="en-GB" sz="2400" dirty="0">
                <a:solidFill>
                  <a:schemeClr val="tx2"/>
                </a:solidFill>
                <a:latin typeface="+mn-lt"/>
                <a:ea typeface="ＭＳ Ｐゴシック" charset="0"/>
              </a:rPr>
              <a:t>Deployed in:</a:t>
            </a:r>
          </a:p>
          <a:p>
            <a:pPr marL="342900" lvl="1" indent="-342900" eaLnBrk="1" hangingPunct="1">
              <a:spcBef>
                <a:spcPts val="600"/>
              </a:spcBef>
              <a:spcAft>
                <a:spcPts val="0"/>
              </a:spcAft>
              <a:buClr>
                <a:schemeClr val="accent1"/>
              </a:buClr>
              <a:buFont typeface="Arial" charset="0"/>
              <a:buChar char="•"/>
            </a:pPr>
            <a:r>
              <a:rPr lang="en-GB" sz="2400" dirty="0">
                <a:solidFill>
                  <a:schemeClr val="tx2"/>
                </a:solidFill>
                <a:latin typeface="+mn-lt"/>
                <a:ea typeface="ＭＳ Ｐゴシック" charset="0"/>
              </a:rPr>
              <a:t>Dangerous task. </a:t>
            </a:r>
          </a:p>
          <a:p>
            <a:pPr marL="342900" lvl="1" indent="-342900" eaLnBrk="1" hangingPunct="1">
              <a:spcBef>
                <a:spcPts val="600"/>
              </a:spcBef>
              <a:spcAft>
                <a:spcPts val="0"/>
              </a:spcAft>
              <a:buClr>
                <a:schemeClr val="accent1"/>
              </a:buClr>
              <a:buFont typeface="Arial" charset="0"/>
              <a:buChar char="•"/>
            </a:pPr>
            <a:r>
              <a:rPr lang="en-GB" sz="2400" dirty="0">
                <a:solidFill>
                  <a:schemeClr val="tx2"/>
                </a:solidFill>
                <a:latin typeface="+mn-lt"/>
                <a:ea typeface="ＭＳ Ｐゴシック" charset="0"/>
              </a:rPr>
              <a:t>Task requiring high precision, fast computation.</a:t>
            </a:r>
          </a:p>
          <a:p>
            <a:pPr marL="342900" lvl="1" indent="-342900" eaLnBrk="1" hangingPunct="1">
              <a:spcBef>
                <a:spcPts val="600"/>
              </a:spcBef>
              <a:spcAft>
                <a:spcPts val="0"/>
              </a:spcAft>
              <a:buClr>
                <a:schemeClr val="accent1"/>
              </a:buClr>
              <a:buFont typeface="Arial" charset="0"/>
              <a:buChar char="•"/>
            </a:pPr>
            <a:r>
              <a:rPr lang="en-GB" sz="2400" dirty="0">
                <a:solidFill>
                  <a:schemeClr val="tx2"/>
                </a:solidFill>
                <a:latin typeface="+mn-lt"/>
                <a:ea typeface="ＭＳ Ｐゴシック" charset="0"/>
              </a:rPr>
              <a:t>Task requiring continuous monitoring.</a:t>
            </a:r>
            <a:endParaRPr lang="en-US" altLang="en-US" sz="2400" dirty="0">
              <a:solidFill>
                <a:schemeClr val="tx2"/>
              </a:solidFill>
              <a:latin typeface="+mn-lt"/>
              <a:ea typeface="ＭＳ Ｐゴシック" charset="0"/>
            </a:endParaRPr>
          </a:p>
        </p:txBody>
      </p:sp>
      <p:sp>
        <p:nvSpPr>
          <p:cNvPr id="4" name="Rectangle 3">
            <a:extLst>
              <a:ext uri="{FF2B5EF4-FFF2-40B4-BE49-F238E27FC236}">
                <a16:creationId xmlns:a16="http://schemas.microsoft.com/office/drawing/2014/main" id="{DA273506-1027-41A3-977F-5C06DE4A8C26}"/>
              </a:ext>
            </a:extLst>
          </p:cNvPr>
          <p:cNvSpPr/>
          <p:nvPr/>
        </p:nvSpPr>
        <p:spPr>
          <a:xfrm>
            <a:off x="479425" y="1147005"/>
            <a:ext cx="2850652" cy="461665"/>
          </a:xfrm>
          <a:prstGeom prst="rect">
            <a:avLst/>
          </a:prstGeom>
        </p:spPr>
        <p:txBody>
          <a:bodyPr wrap="none">
            <a:spAutoFit/>
          </a:bodyPr>
          <a:lstStyle/>
          <a:p>
            <a:pPr marL="342900" indent="-342900" eaLnBrk="1" hangingPunct="1">
              <a:spcBef>
                <a:spcPts val="600"/>
              </a:spcBef>
              <a:spcAft>
                <a:spcPts val="0"/>
              </a:spcAft>
              <a:buClr>
                <a:schemeClr val="accent1"/>
              </a:buClr>
              <a:buFont typeface="Arial" charset="0"/>
              <a:buChar char="•"/>
            </a:pPr>
            <a:r>
              <a:rPr lang="en-US" sz="2400" dirty="0">
                <a:solidFill>
                  <a:schemeClr val="tx2"/>
                </a:solidFill>
                <a:latin typeface="+mn-lt"/>
                <a:ea typeface="ＭＳ Ｐゴシック" charset="0"/>
              </a:rPr>
              <a:t>Why Robotic Systems</a:t>
            </a:r>
          </a:p>
        </p:txBody>
      </p:sp>
    </p:spTree>
    <p:extLst>
      <p:ext uri="{BB962C8B-B14F-4D97-AF65-F5344CB8AC3E}">
        <p14:creationId xmlns:p14="http://schemas.microsoft.com/office/powerpoint/2010/main" val="18667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of Definitions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242106" cy="4086225"/>
          </a:xfrm>
        </p:spPr>
        <p:txBody>
          <a:bodyPr/>
          <a:lstStyle/>
          <a:p>
            <a:r>
              <a:rPr lang="en-US" dirty="0"/>
              <a:t>What is Mechatronics?</a:t>
            </a:r>
            <a:endParaRPr lang="en-US" altLang="en-US" dirty="0"/>
          </a:p>
        </p:txBody>
      </p:sp>
      <p:graphicFrame>
        <p:nvGraphicFramePr>
          <p:cNvPr id="4" name="Diagram 3">
            <a:extLst>
              <a:ext uri="{FF2B5EF4-FFF2-40B4-BE49-F238E27FC236}">
                <a16:creationId xmlns:a16="http://schemas.microsoft.com/office/drawing/2014/main" id="{DE25F866-9CC5-4A9D-A3B1-769A33C55865}"/>
              </a:ext>
            </a:extLst>
          </p:cNvPr>
          <p:cNvGraphicFramePr/>
          <p:nvPr>
            <p:extLst>
              <p:ext uri="{D42A27DB-BD31-4B8C-83A1-F6EECF244321}">
                <p14:modId xmlns:p14="http://schemas.microsoft.com/office/powerpoint/2010/main" val="2154437393"/>
              </p:ext>
            </p:extLst>
          </p:nvPr>
        </p:nvGraphicFramePr>
        <p:xfrm>
          <a:off x="6734903" y="2069351"/>
          <a:ext cx="5457097" cy="3796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E56C755E-25D6-413A-8D09-63F93CF8AE33}"/>
              </a:ext>
            </a:extLst>
          </p:cNvPr>
          <p:cNvSpPr/>
          <p:nvPr/>
        </p:nvSpPr>
        <p:spPr>
          <a:xfrm>
            <a:off x="0" y="2290893"/>
            <a:ext cx="6096000" cy="923330"/>
          </a:xfrm>
          <a:prstGeom prst="rect">
            <a:avLst/>
          </a:prstGeom>
        </p:spPr>
        <p:txBody>
          <a:bodyPr>
            <a:spAutoFit/>
          </a:bodyPr>
          <a:lstStyle/>
          <a:p>
            <a:pPr lvl="1"/>
            <a:r>
              <a:rPr lang="en-US" i="1" dirty="0">
                <a:solidFill>
                  <a:srgbClr val="545454"/>
                </a:solidFill>
              </a:rPr>
              <a:t>“systems showing a combination of mechanical and electrical engineering disciplines for the development of industrial automation”</a:t>
            </a:r>
            <a:endParaRPr lang="en-US" altLang="en-US" dirty="0"/>
          </a:p>
        </p:txBody>
      </p:sp>
      <p:grpSp>
        <p:nvGrpSpPr>
          <p:cNvPr id="10" name="Group 9">
            <a:extLst>
              <a:ext uri="{FF2B5EF4-FFF2-40B4-BE49-F238E27FC236}">
                <a16:creationId xmlns:a16="http://schemas.microsoft.com/office/drawing/2014/main" id="{C4E8DAB1-63F2-4DE6-9A4C-EC68142A4E60}"/>
              </a:ext>
            </a:extLst>
          </p:cNvPr>
          <p:cNvGrpSpPr/>
          <p:nvPr/>
        </p:nvGrpSpPr>
        <p:grpSpPr>
          <a:xfrm>
            <a:off x="1105905" y="3380509"/>
            <a:ext cx="4351193" cy="2702441"/>
            <a:chOff x="733425" y="2811668"/>
            <a:chExt cx="6072673" cy="4191000"/>
          </a:xfrm>
        </p:grpSpPr>
        <p:sp>
          <p:nvSpPr>
            <p:cNvPr id="6" name="Oval 5">
              <a:extLst>
                <a:ext uri="{FF2B5EF4-FFF2-40B4-BE49-F238E27FC236}">
                  <a16:creationId xmlns:a16="http://schemas.microsoft.com/office/drawing/2014/main" id="{E738AC20-8A20-40A4-A7F6-A69DB0D80E50}"/>
                </a:ext>
              </a:extLst>
            </p:cNvPr>
            <p:cNvSpPr/>
            <p:nvPr/>
          </p:nvSpPr>
          <p:spPr>
            <a:xfrm>
              <a:off x="733425" y="2811668"/>
              <a:ext cx="6072673" cy="4191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241745F-D6E8-4B30-BAEA-AB93B8D8DC82}"/>
                </a:ext>
              </a:extLst>
            </p:cNvPr>
            <p:cNvSpPr/>
            <p:nvPr/>
          </p:nvSpPr>
          <p:spPr>
            <a:xfrm>
              <a:off x="2178995" y="3086264"/>
              <a:ext cx="4164400" cy="289390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F23A342-9424-434C-B877-4E6BA71F895B}"/>
                </a:ext>
              </a:extLst>
            </p:cNvPr>
            <p:cNvSpPr txBox="1"/>
            <p:nvPr/>
          </p:nvSpPr>
          <p:spPr>
            <a:xfrm>
              <a:off x="2812797" y="3867386"/>
              <a:ext cx="3004200" cy="1288727"/>
            </a:xfrm>
            <a:prstGeom prst="rect">
              <a:avLst/>
            </a:prstGeom>
            <a:noFill/>
          </p:spPr>
          <p:txBody>
            <a:bodyPr wrap="square" rtlCol="0">
              <a:spAutoFit/>
            </a:bodyPr>
            <a:lstStyle/>
            <a:p>
              <a:pPr algn="ctr"/>
              <a:r>
                <a:rPr lang="en-US" sz="2400" b="1" dirty="0"/>
                <a:t>Robotics</a:t>
              </a:r>
            </a:p>
            <a:p>
              <a:pPr algn="ctr"/>
              <a:r>
                <a:rPr lang="en-US" sz="1200" dirty="0"/>
                <a:t>An autonomous mechatronic system</a:t>
              </a:r>
            </a:p>
          </p:txBody>
        </p:sp>
        <p:sp>
          <p:nvSpPr>
            <p:cNvPr id="9" name="TextBox 8">
              <a:extLst>
                <a:ext uri="{FF2B5EF4-FFF2-40B4-BE49-F238E27FC236}">
                  <a16:creationId xmlns:a16="http://schemas.microsoft.com/office/drawing/2014/main" id="{973E5D2C-DBDF-43AD-BB19-306AC240CD2C}"/>
                </a:ext>
              </a:extLst>
            </p:cNvPr>
            <p:cNvSpPr txBox="1"/>
            <p:nvPr/>
          </p:nvSpPr>
          <p:spPr>
            <a:xfrm>
              <a:off x="1763316" y="5759279"/>
              <a:ext cx="3516089" cy="906881"/>
            </a:xfrm>
            <a:prstGeom prst="rect">
              <a:avLst/>
            </a:prstGeom>
            <a:noFill/>
          </p:spPr>
          <p:txBody>
            <a:bodyPr wrap="square" rtlCol="0">
              <a:spAutoFit/>
            </a:bodyPr>
            <a:lstStyle/>
            <a:p>
              <a:r>
                <a:rPr lang="en-US" sz="3200" b="1" dirty="0">
                  <a:solidFill>
                    <a:schemeClr val="bg1"/>
                  </a:solidFill>
                </a:rPr>
                <a:t>Mechatronics</a:t>
              </a:r>
              <a:endParaRPr lang="en-US" sz="2800" b="1" dirty="0">
                <a:solidFill>
                  <a:schemeClr val="bg1"/>
                </a:solidFill>
              </a:endParaRPr>
            </a:p>
          </p:txBody>
        </p:sp>
      </p:grpSp>
    </p:spTree>
    <p:extLst>
      <p:ext uri="{BB962C8B-B14F-4D97-AF65-F5344CB8AC3E}">
        <p14:creationId xmlns:p14="http://schemas.microsoft.com/office/powerpoint/2010/main" val="316097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of Definitions</a:t>
            </a:r>
          </a:p>
        </p:txBody>
      </p:sp>
      <p:sp>
        <p:nvSpPr>
          <p:cNvPr id="7" name="Oval 6">
            <a:extLst>
              <a:ext uri="{FF2B5EF4-FFF2-40B4-BE49-F238E27FC236}">
                <a16:creationId xmlns:a16="http://schemas.microsoft.com/office/drawing/2014/main" id="{DD079525-3443-4187-8183-E02E24FE5223}"/>
              </a:ext>
            </a:extLst>
          </p:cNvPr>
          <p:cNvSpPr/>
          <p:nvPr/>
        </p:nvSpPr>
        <p:spPr>
          <a:xfrm>
            <a:off x="2893219" y="1295400"/>
            <a:ext cx="6072673" cy="4191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F788861-52C5-4148-BDF4-02EA597EE8CA}"/>
              </a:ext>
            </a:extLst>
          </p:cNvPr>
          <p:cNvSpPr/>
          <p:nvPr/>
        </p:nvSpPr>
        <p:spPr>
          <a:xfrm>
            <a:off x="4722019" y="1418501"/>
            <a:ext cx="3663244" cy="3768660"/>
          </a:xfrm>
          <a:prstGeom prst="ellipse">
            <a:avLst/>
          </a:prstGeom>
          <a:gradFill flip="none" rotWithShape="1">
            <a:gsLst>
              <a:gs pos="28000">
                <a:schemeClr val="accent5">
                  <a:lumMod val="40000"/>
                  <a:lumOff val="60000"/>
                </a:schemeClr>
              </a:gs>
              <a:gs pos="74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1058C12-672E-4A18-811A-1A1E2FD74B61}"/>
              </a:ext>
            </a:extLst>
          </p:cNvPr>
          <p:cNvSpPr txBox="1"/>
          <p:nvPr/>
        </p:nvSpPr>
        <p:spPr>
          <a:xfrm>
            <a:off x="5854420" y="3033134"/>
            <a:ext cx="3152686" cy="461665"/>
          </a:xfrm>
          <a:prstGeom prst="rect">
            <a:avLst/>
          </a:prstGeom>
          <a:noFill/>
        </p:spPr>
        <p:txBody>
          <a:bodyPr wrap="square" rtlCol="0">
            <a:spAutoFit/>
          </a:bodyPr>
          <a:lstStyle/>
          <a:p>
            <a:r>
              <a:rPr lang="en-US" sz="2400" b="1" dirty="0"/>
              <a:t>Robotics</a:t>
            </a:r>
          </a:p>
        </p:txBody>
      </p:sp>
      <p:sp>
        <p:nvSpPr>
          <p:cNvPr id="10" name="TextBox 9">
            <a:extLst>
              <a:ext uri="{FF2B5EF4-FFF2-40B4-BE49-F238E27FC236}">
                <a16:creationId xmlns:a16="http://schemas.microsoft.com/office/drawing/2014/main" id="{F63D0498-59EF-472A-923D-CFEF9FCE7E4B}"/>
              </a:ext>
            </a:extLst>
          </p:cNvPr>
          <p:cNvSpPr txBox="1"/>
          <p:nvPr/>
        </p:nvSpPr>
        <p:spPr>
          <a:xfrm>
            <a:off x="4231090" y="4681303"/>
            <a:ext cx="2812957" cy="461665"/>
          </a:xfrm>
          <a:prstGeom prst="rect">
            <a:avLst/>
          </a:prstGeom>
          <a:noFill/>
        </p:spPr>
        <p:txBody>
          <a:bodyPr wrap="square" rtlCol="0">
            <a:spAutoFit/>
          </a:bodyPr>
          <a:lstStyle/>
          <a:p>
            <a:r>
              <a:rPr lang="en-US" sz="2400" b="1" dirty="0"/>
              <a:t>Mechatronics</a:t>
            </a:r>
          </a:p>
        </p:txBody>
      </p:sp>
    </p:spTree>
    <p:extLst>
      <p:ext uri="{BB962C8B-B14F-4D97-AF65-F5344CB8AC3E}">
        <p14:creationId xmlns:p14="http://schemas.microsoft.com/office/powerpoint/2010/main" val="279527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of Definitions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Robot</a:t>
            </a:r>
            <a:endParaRPr lang="en-US" altLang="en-US" dirty="0"/>
          </a:p>
          <a:p>
            <a:pPr lvl="1"/>
            <a:r>
              <a:rPr lang="en-IN" altLang="en-US" dirty="0"/>
              <a:t>Term invented in 1920 by Karol and Josef Čapek</a:t>
            </a:r>
          </a:p>
          <a:p>
            <a:pPr lvl="1"/>
            <a:r>
              <a:rPr lang="en-IN" altLang="en-US" dirty="0"/>
              <a:t>Used to describe autonomous mechatronic machines</a:t>
            </a:r>
            <a:endParaRPr lang="en-US" altLang="en-US" dirty="0"/>
          </a:p>
        </p:txBody>
      </p:sp>
      <p:sp>
        <p:nvSpPr>
          <p:cNvPr id="4" name="Rectangle 3">
            <a:extLst>
              <a:ext uri="{FF2B5EF4-FFF2-40B4-BE49-F238E27FC236}">
                <a16:creationId xmlns:a16="http://schemas.microsoft.com/office/drawing/2014/main" id="{32C48BA1-499A-4574-8DC4-C8FDC3988A7E}"/>
              </a:ext>
            </a:extLst>
          </p:cNvPr>
          <p:cNvSpPr/>
          <p:nvPr/>
        </p:nvSpPr>
        <p:spPr>
          <a:xfrm>
            <a:off x="997131" y="2414004"/>
            <a:ext cx="6096000" cy="800219"/>
          </a:xfrm>
          <a:prstGeom prst="rect">
            <a:avLst/>
          </a:prstGeom>
        </p:spPr>
        <p:txBody>
          <a:bodyPr>
            <a:spAutoFit/>
          </a:bodyPr>
          <a:lstStyle/>
          <a:p>
            <a:r>
              <a:rPr lang="en-US" i="1" dirty="0">
                <a:solidFill>
                  <a:srgbClr val="545454"/>
                </a:solidFill>
              </a:rPr>
              <a:t>“…capable of carrying out a complex series of actions automatically”</a:t>
            </a:r>
          </a:p>
          <a:p>
            <a:pPr algn="r"/>
            <a:r>
              <a:rPr lang="en-US" sz="1000" dirty="0">
                <a:solidFill>
                  <a:srgbClr val="545454"/>
                </a:solidFill>
              </a:rPr>
              <a:t>Wikipedia</a:t>
            </a:r>
            <a:endParaRPr lang="en-GB" sz="1600" dirty="0"/>
          </a:p>
        </p:txBody>
      </p:sp>
      <p:pic>
        <p:nvPicPr>
          <p:cNvPr id="5" name="Picture 2" descr="Image result for robot humanoid">
            <a:extLst>
              <a:ext uri="{FF2B5EF4-FFF2-40B4-BE49-F238E27FC236}">
                <a16:creationId xmlns:a16="http://schemas.microsoft.com/office/drawing/2014/main" id="{4540F391-570B-4C00-85ED-8C38608060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959" y="3793087"/>
            <a:ext cx="157206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robot industry">
            <a:extLst>
              <a:ext uri="{FF2B5EF4-FFF2-40B4-BE49-F238E27FC236}">
                <a16:creationId xmlns:a16="http://schemas.microsoft.com/office/drawing/2014/main" id="{202F93AC-A022-4099-A514-D305207EAF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307" y="3793087"/>
            <a:ext cx="355259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ft robot">
            <a:extLst>
              <a:ext uri="{FF2B5EF4-FFF2-40B4-BE49-F238E27FC236}">
                <a16:creationId xmlns:a16="http://schemas.microsoft.com/office/drawing/2014/main" id="{7615565F-5BEA-4F06-95C9-A687CDAFD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318" y="3793087"/>
            <a:ext cx="383534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1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of Definitions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Examples of robotic systems:</a:t>
            </a:r>
            <a:endParaRPr lang="en-US" altLang="en-US" dirty="0"/>
          </a:p>
          <a:p>
            <a:pPr lvl="1"/>
            <a:r>
              <a:rPr lang="en-IN" altLang="en-US" dirty="0"/>
              <a:t>Industrial robotics, e.g., robotic arm</a:t>
            </a:r>
          </a:p>
          <a:p>
            <a:pPr lvl="1"/>
            <a:r>
              <a:rPr lang="en-IN" altLang="en-US" dirty="0"/>
              <a:t>Radio-controlled aerial drones</a:t>
            </a:r>
          </a:p>
          <a:p>
            <a:pPr lvl="1"/>
            <a:r>
              <a:rPr lang="en-IN" altLang="en-US" dirty="0"/>
              <a:t>Modern cars (self-driving)</a:t>
            </a:r>
          </a:p>
          <a:p>
            <a:pPr lvl="1"/>
            <a:r>
              <a:rPr lang="en-IN" altLang="en-US" dirty="0"/>
              <a:t>Robotic Exoskeletons</a:t>
            </a:r>
          </a:p>
          <a:p>
            <a:pPr lvl="1"/>
            <a:r>
              <a:rPr lang="en-IN" altLang="en-US" dirty="0"/>
              <a:t>Humanoid Robots</a:t>
            </a:r>
          </a:p>
          <a:p>
            <a:pPr lvl="1"/>
            <a:r>
              <a:rPr lang="en-IN" altLang="en-US" dirty="0"/>
              <a:t>Disaster recovery robots</a:t>
            </a:r>
          </a:p>
          <a:p>
            <a:pPr marL="506095" lvl="1" indent="0">
              <a:buNone/>
            </a:pPr>
            <a:endParaRPr lang="en-US" altLang="en-US" dirty="0"/>
          </a:p>
        </p:txBody>
      </p:sp>
    </p:spTree>
    <p:extLst>
      <p:ext uri="{BB962C8B-B14F-4D97-AF65-F5344CB8AC3E}">
        <p14:creationId xmlns:p14="http://schemas.microsoft.com/office/powerpoint/2010/main" val="348825633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B61D4E06-5D3F-4994-A4A7-4BA626FA722D}">
  <ds:schemaRefs>
    <ds:schemaRef ds:uri="http://purl.org/dc/terms/"/>
    <ds:schemaRef ds:uri="http://schemas.microsoft.com/sharepoint/v3/fields"/>
    <ds:schemaRef ds:uri="http://schemas.microsoft.com/office/infopath/2007/PartnerControls"/>
    <ds:schemaRef ds:uri="http://schemas.microsoft.com/office/2006/documentManagement/types"/>
    <ds:schemaRef ds:uri="f2ad5090-61a8-4b8c-ab70-68f4ff4d1933"/>
    <ds:schemaRef ds:uri="http://schemas.microsoft.com/office/2006/metadata/properties"/>
    <ds:schemaRef ds:uri="c0950e01-db07-4e41-9c32-b7a8e9fccc9b"/>
    <ds:schemaRef ds:uri="http://schemas.openxmlformats.org/package/2006/metadata/core-properties"/>
    <ds:schemaRef ds:uri="http://purl.org/dc/elements/1.1/"/>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TotalTime>0</TotalTime>
  <Words>2218</Words>
  <Application>Microsoft Office PowerPoint</Application>
  <PresentationFormat>Widescreen</PresentationFormat>
  <Paragraphs>196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Arm_PPT_Public</vt:lpstr>
      <vt:lpstr>Inclusive Language Commitment</vt:lpstr>
      <vt:lpstr>Introduction to Robotic Systems </vt:lpstr>
      <vt:lpstr>Module Syllabus</vt:lpstr>
      <vt:lpstr>Review of Definitions</vt:lpstr>
      <vt:lpstr>Review of Definitions</vt:lpstr>
      <vt:lpstr>Review of Definitions</vt:lpstr>
      <vt:lpstr>Review of Definitions</vt:lpstr>
      <vt:lpstr>Review of Definitions</vt:lpstr>
      <vt:lpstr>Review of Definitions</vt:lpstr>
      <vt:lpstr>Introduction to Robotic Systems Design</vt:lpstr>
      <vt:lpstr>Introduction to Robotic Systems Design</vt:lpstr>
      <vt:lpstr>Introduction to Robotic Systems Design</vt:lpstr>
      <vt:lpstr>Autonomous Car:  A Complex Robotic System </vt:lpstr>
      <vt:lpstr>Autonomous Car:  A Complex Robotic System</vt:lpstr>
      <vt:lpstr>Autonomous Car:  A Complex Robotic System</vt:lpstr>
      <vt:lpstr>Autonomous Car:  A Complex Robotic System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Mechatronic Systems Design</dc:title>
  <dc:subject/>
  <dc:creator/>
  <cp:keywords/>
  <dc:description/>
  <cp:lastModifiedBy/>
  <cp:revision>9</cp:revision>
  <dcterms:created xsi:type="dcterms:W3CDTF">2019-01-14T09:57:37Z</dcterms:created>
  <dcterms:modified xsi:type="dcterms:W3CDTF">2021-12-09T01:34:40Z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