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0.xml" ContentType="application/vnd.openxmlformats-officedocument.presentationml.notesSlide+xml"/>
  <Override PartName="/ppt/tags/tag18.xml" ContentType="application/vnd.openxmlformats-officedocument.presentationml.tags+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6"/>
  </p:notesMasterIdLst>
  <p:handoutMasterIdLst>
    <p:handoutMasterId r:id="rId57"/>
  </p:handoutMasterIdLst>
  <p:sldIdLst>
    <p:sldId id="329" r:id="rId5"/>
    <p:sldId id="257" r:id="rId6"/>
    <p:sldId id="360" r:id="rId7"/>
    <p:sldId id="258" r:id="rId8"/>
    <p:sldId id="259" r:id="rId9"/>
    <p:sldId id="260" r:id="rId10"/>
    <p:sldId id="261" r:id="rId11"/>
    <p:sldId id="262" r:id="rId12"/>
    <p:sldId id="263" r:id="rId13"/>
    <p:sldId id="264" r:id="rId14"/>
    <p:sldId id="359" r:id="rId15"/>
    <p:sldId id="310" r:id="rId16"/>
    <p:sldId id="267" r:id="rId17"/>
    <p:sldId id="268" r:id="rId18"/>
    <p:sldId id="269" r:id="rId19"/>
    <p:sldId id="270" r:id="rId20"/>
    <p:sldId id="271" r:id="rId21"/>
    <p:sldId id="272" r:id="rId22"/>
    <p:sldId id="273" r:id="rId23"/>
    <p:sldId id="274" r:id="rId24"/>
    <p:sldId id="275" r:id="rId25"/>
    <p:sldId id="356" r:id="rId26"/>
    <p:sldId id="276" r:id="rId27"/>
    <p:sldId id="277" r:id="rId28"/>
    <p:sldId id="278" r:id="rId29"/>
    <p:sldId id="357" r:id="rId30"/>
    <p:sldId id="279" r:id="rId31"/>
    <p:sldId id="281" r:id="rId32"/>
    <p:sldId id="282" r:id="rId33"/>
    <p:sldId id="283" r:id="rId34"/>
    <p:sldId id="284" r:id="rId35"/>
    <p:sldId id="285" r:id="rId36"/>
    <p:sldId id="286" r:id="rId37"/>
    <p:sldId id="289" r:id="rId38"/>
    <p:sldId id="355" r:id="rId39"/>
    <p:sldId id="291" r:id="rId40"/>
    <p:sldId id="361" r:id="rId41"/>
    <p:sldId id="292" r:id="rId42"/>
    <p:sldId id="293" r:id="rId43"/>
    <p:sldId id="295" r:id="rId44"/>
    <p:sldId id="296" r:id="rId45"/>
    <p:sldId id="297" r:id="rId46"/>
    <p:sldId id="299" r:id="rId47"/>
    <p:sldId id="303" r:id="rId48"/>
    <p:sldId id="362" r:id="rId49"/>
    <p:sldId id="304" r:id="rId50"/>
    <p:sldId id="305" r:id="rId51"/>
    <p:sldId id="306" r:id="rId52"/>
    <p:sldId id="307" r:id="rId53"/>
    <p:sldId id="308" r:id="rId54"/>
    <p:sldId id="309" r:id="rId55"/>
  </p:sldIdLst>
  <p:sldSz cx="12192000" cy="6858000"/>
  <p:notesSz cx="6858000" cy="37719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1C9A5-4952-42CA-AD88-9C3BABB09B34}" v="145" dt="2019-02-06T21:11:44.41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64756" autoAdjust="0"/>
  </p:normalViewPr>
  <p:slideViewPr>
    <p:cSldViewPr snapToGrid="0">
      <p:cViewPr varScale="1">
        <p:scale>
          <a:sx n="81" d="100"/>
          <a:sy n="81" d="100"/>
        </p:scale>
        <p:origin x="176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4/12/2019</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4/12/2019</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u="none" dirty="0"/>
              <a:t>Hello and welcome.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u="none" dirty="0"/>
              <a:t>In this video, we will </a:t>
            </a:r>
            <a:r>
              <a:rPr lang="en-GB" u="none" dirty="0"/>
              <a:t>look at interrupts and low power features.</a:t>
            </a:r>
            <a:endParaRPr lang="en-GB" u="none" baseline="0"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a:t>
            </a:fld>
            <a:endParaRPr lang="en-US" altLang="en-US" dirty="0"/>
          </a:p>
        </p:txBody>
      </p:sp>
    </p:spTree>
    <p:extLst>
      <p:ext uri="{BB962C8B-B14F-4D97-AF65-F5344CB8AC3E}">
        <p14:creationId xmlns:p14="http://schemas.microsoft.com/office/powerpoint/2010/main" val="277290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We can</a:t>
            </a:r>
            <a:r>
              <a:rPr lang="en-GB" u="none" baseline="0" dirty="0"/>
              <a:t> use the debugger to observe the exception handling steps in detail. </a:t>
            </a:r>
            <a:r>
              <a:rPr lang="en-GB" u="none" dirty="0"/>
              <a:t>It</a:t>
            </a:r>
            <a:r>
              <a:rPr lang="en-GB" u="none" baseline="0" dirty="0"/>
              <a:t> is an advantage to follow the next steps within an extended IDE, with assembly and a register section, so that every step of the exception handling can be observed inside the register. To see all the steps, you must set a break point in the first line of the exception handler (here: line 8).</a:t>
            </a:r>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dirty="0"/>
          </a:p>
        </p:txBody>
      </p:sp>
    </p:spTree>
    <p:extLst>
      <p:ext uri="{BB962C8B-B14F-4D97-AF65-F5344CB8AC3E}">
        <p14:creationId xmlns:p14="http://schemas.microsoft.com/office/powerpoint/2010/main" val="40959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sz="2400" u="none" dirty="0">
                <a:solidFill>
                  <a:schemeClr val="tx2"/>
                </a:solidFill>
                <a:latin typeface="+mn-lt"/>
              </a:rPr>
              <a:t>The Cortex-M7 has two operating modes, which are thread mode and handler mode. </a:t>
            </a:r>
          </a:p>
          <a:p>
            <a:pPr eaLnBrk="1" hangingPunct="1">
              <a:lnSpc>
                <a:spcPct val="90000"/>
              </a:lnSpc>
            </a:pPr>
            <a:endParaRPr lang="en-GB" sz="2400" u="none" dirty="0">
              <a:solidFill>
                <a:schemeClr val="tx2"/>
              </a:solidFill>
              <a:latin typeface="+mn-lt"/>
            </a:endParaRPr>
          </a:p>
          <a:p>
            <a:pPr eaLnBrk="1" hangingPunct="1">
              <a:lnSpc>
                <a:spcPct val="90000"/>
              </a:lnSpc>
            </a:pPr>
            <a:r>
              <a:rPr lang="en-GB" sz="2400" u="none" dirty="0">
                <a:solidFill>
                  <a:schemeClr val="tx2"/>
                </a:solidFill>
                <a:latin typeface="+mn-lt"/>
              </a:rPr>
              <a:t>The thread mode is used for application execution and can either use the </a:t>
            </a:r>
          </a:p>
          <a:p>
            <a:pPr marL="1257300" lvl="2" indent="-342900" eaLnBrk="1" hangingPunct="1">
              <a:lnSpc>
                <a:spcPct val="90000"/>
              </a:lnSpc>
              <a:buFont typeface="Arial" panose="020B0604020202020204" pitchFamily="34" charset="0"/>
              <a:buChar char="•"/>
            </a:pPr>
            <a:r>
              <a:rPr lang="en-GB" sz="2000" u="none" dirty="0">
                <a:solidFill>
                  <a:schemeClr val="tx2"/>
                </a:solidFill>
                <a:latin typeface="+mn-lt"/>
              </a:rPr>
              <a:t>Main stack pointer (MSP) </a:t>
            </a:r>
          </a:p>
          <a:p>
            <a:pPr marL="1257300" lvl="2" indent="-342900" eaLnBrk="1" hangingPunct="1">
              <a:lnSpc>
                <a:spcPct val="90000"/>
              </a:lnSpc>
              <a:buFont typeface="Arial" panose="020B0604020202020204" pitchFamily="34" charset="0"/>
              <a:buChar char="•"/>
            </a:pPr>
            <a:r>
              <a:rPr lang="en-GB" sz="2000" u="none" dirty="0">
                <a:solidFill>
                  <a:schemeClr val="tx2"/>
                </a:solidFill>
                <a:latin typeface="+mn-lt"/>
              </a:rPr>
              <a:t>Process stack pointer (PSP)</a:t>
            </a:r>
          </a:p>
          <a:p>
            <a:pPr eaLnBrk="1" hangingPunct="1">
              <a:lnSpc>
                <a:spcPct val="90000"/>
              </a:lnSpc>
            </a:pPr>
            <a:r>
              <a:rPr lang="en-GB" sz="2400" u="none" dirty="0">
                <a:solidFill>
                  <a:schemeClr val="tx2"/>
                </a:solidFill>
                <a:latin typeface="+mn-lt"/>
              </a:rPr>
              <a:t>The thread mode can be either</a:t>
            </a:r>
          </a:p>
          <a:p>
            <a:pPr marL="1257300" lvl="2" indent="-342900" eaLnBrk="1" hangingPunct="1">
              <a:lnSpc>
                <a:spcPct val="90000"/>
              </a:lnSpc>
              <a:buFont typeface="Arial" panose="020B0604020202020204" pitchFamily="34" charset="0"/>
              <a:buChar char="•"/>
            </a:pPr>
            <a:r>
              <a:rPr lang="en-GB" sz="2000" u="none" dirty="0">
                <a:solidFill>
                  <a:schemeClr val="tx2"/>
                </a:solidFill>
                <a:latin typeface="+mn-lt"/>
              </a:rPr>
              <a:t>Privileged mode</a:t>
            </a:r>
          </a:p>
          <a:p>
            <a:pPr marL="1257300" lvl="2" indent="-342900" eaLnBrk="1" hangingPunct="1">
              <a:lnSpc>
                <a:spcPct val="90000"/>
              </a:lnSpc>
              <a:buFont typeface="Arial" panose="020B0604020202020204" pitchFamily="34" charset="0"/>
              <a:buChar char="•"/>
            </a:pPr>
            <a:r>
              <a:rPr lang="en-GB" sz="2000" u="none" dirty="0">
                <a:solidFill>
                  <a:schemeClr val="tx2"/>
                </a:solidFill>
                <a:latin typeface="+mn-lt"/>
              </a:rPr>
              <a:t>Unprivileged mode</a:t>
            </a:r>
          </a:p>
          <a:p>
            <a:pPr marL="0" lvl="0" indent="0" eaLnBrk="1" hangingPunct="1">
              <a:lnSpc>
                <a:spcPct val="90000"/>
              </a:lnSpc>
              <a:buFont typeface="Arial" panose="020B0604020202020204" pitchFamily="34" charset="0"/>
              <a:buNone/>
            </a:pPr>
            <a:endParaRPr lang="en-GB" sz="2000" u="none" dirty="0">
              <a:solidFill>
                <a:schemeClr val="tx2"/>
              </a:solidFill>
              <a:latin typeface="+mn-lt"/>
            </a:endParaRPr>
          </a:p>
          <a:p>
            <a:pPr marL="0" lvl="0" indent="0" eaLnBrk="1" hangingPunct="1">
              <a:lnSpc>
                <a:spcPct val="90000"/>
              </a:lnSpc>
              <a:buFont typeface="Arial" panose="020B0604020202020204" pitchFamily="34" charset="0"/>
              <a:buNone/>
            </a:pPr>
            <a:r>
              <a:rPr lang="en-GB" sz="2000" u="none" dirty="0">
                <a:solidFill>
                  <a:schemeClr val="tx2"/>
                </a:solidFill>
                <a:latin typeface="+mn-lt"/>
              </a:rPr>
              <a:t>Note that at reset, the processor is in privileged mode and uses the MSP. </a:t>
            </a:r>
          </a:p>
          <a:p>
            <a:pPr marL="0" lvl="0" indent="0" eaLnBrk="1" hangingPunct="1">
              <a:lnSpc>
                <a:spcPct val="90000"/>
              </a:lnSpc>
              <a:buFont typeface="Arial" panose="020B0604020202020204" pitchFamily="34" charset="0"/>
              <a:buNone/>
            </a:pPr>
            <a:endParaRPr lang="en-GB" u="none" dirty="0"/>
          </a:p>
          <a:p>
            <a:pPr eaLnBrk="1" hangingPunct="1">
              <a:lnSpc>
                <a:spcPct val="90000"/>
              </a:lnSpc>
            </a:pPr>
            <a:r>
              <a:rPr lang="en-GB" sz="2400" u="none" dirty="0">
                <a:solidFill>
                  <a:schemeClr val="tx2"/>
                </a:solidFill>
                <a:latin typeface="+mn-lt"/>
              </a:rPr>
              <a:t>The handler mode is u</a:t>
            </a:r>
            <a:r>
              <a:rPr lang="en-GB" sz="2000" u="none" dirty="0">
                <a:solidFill>
                  <a:schemeClr val="tx2"/>
                </a:solidFill>
                <a:latin typeface="+mn-lt"/>
              </a:rPr>
              <a:t>sed for exception handling. It is entered on an exception and is always in privileged mode. It only uses the MSP.</a:t>
            </a: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128428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This slide summarizes the steps when entering an exception handler. </a:t>
            </a:r>
          </a:p>
          <a:p>
            <a:endParaRPr lang="en-GB" u="none" dirty="0"/>
          </a:p>
          <a:p>
            <a:r>
              <a:rPr lang="en-GB" u="none" dirty="0"/>
              <a:t>After</a:t>
            </a:r>
            <a:r>
              <a:rPr lang="en-GB" u="none" baseline="0" dirty="0"/>
              <a:t> the exception is triggered, the current instruction (unless it is a lengthy instruction) of the operating code finishes before the interrupt execution process starts. The current architectural state is then saved onto the stack and then the interrupt routine is prepared (load PC instruction). Afterward, the </a:t>
            </a:r>
            <a:r>
              <a:rPr lang="en-GB" u="none" dirty="0"/>
              <a:t>EXC_RETURN values are </a:t>
            </a:r>
            <a:r>
              <a:rPr lang="en-GB" u="none" baseline="0" dirty="0"/>
              <a:t>loaded in the link register (LR). The </a:t>
            </a:r>
            <a:r>
              <a:rPr lang="en-GB" sz="1200" b="0" i="0" u="none" kern="1200" dirty="0">
                <a:solidFill>
                  <a:schemeClr val="tx1"/>
                </a:solidFill>
                <a:effectLst/>
                <a:latin typeface="+mn-lt"/>
                <a:ea typeface="ＭＳ Ｐゴシック" charset="0"/>
                <a:cs typeface="ＭＳ Ｐゴシック" charset="0"/>
              </a:rPr>
              <a:t>Interrupt Program Status Register (</a:t>
            </a:r>
            <a:r>
              <a:rPr lang="en-GB" u="none" baseline="0" dirty="0"/>
              <a:t>IPSR) is also loaded with the correct exception number that is to be executed. The interrupt handler code is then executed.</a:t>
            </a:r>
          </a:p>
          <a:p>
            <a:pPr marL="0" indent="0">
              <a:buFont typeface="Arial"/>
              <a:buNone/>
            </a:pPr>
            <a:endParaRPr lang="en-GB" u="none" baseline="0" dirty="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GB" u="none" dirty="0">
                <a:ea typeface="ＭＳ Ｐゴシック" panose="020B0600070205080204" pitchFamily="34" charset="-128"/>
              </a:rPr>
              <a:t>There are usually sixteen cycles from exception request to execution of first instruction in the handler. This duration is also known as the interrupt latency. </a:t>
            </a:r>
          </a:p>
          <a:p>
            <a:pPr marL="0" indent="0">
              <a:buFont typeface="Arial"/>
              <a:buNone/>
            </a:pPr>
            <a:endParaRPr lang="en-GB" u="none" baseline="0" dirty="0"/>
          </a:p>
          <a:p>
            <a:pPr marL="0" indent="0">
              <a:buFont typeface="Arial"/>
              <a:buNone/>
            </a:pPr>
            <a:r>
              <a:rPr lang="en-GB" u="none" baseline="0" dirty="0"/>
              <a:t>The steps are explained in more detail in the following slides.</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dirty="0"/>
          </a:p>
        </p:txBody>
      </p:sp>
    </p:spTree>
    <p:extLst>
      <p:ext uri="{BB962C8B-B14F-4D97-AF65-F5344CB8AC3E}">
        <p14:creationId xmlns:p14="http://schemas.microsoft.com/office/powerpoint/2010/main" val="272584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kern="1200" dirty="0">
                <a:solidFill>
                  <a:schemeClr val="tx1"/>
                </a:solidFill>
                <a:effectLst/>
                <a:latin typeface="+mn-lt"/>
                <a:ea typeface="+mn-ea"/>
                <a:cs typeface="+mn-cs"/>
              </a:rPr>
              <a:t>Exception entry occurs when there is a pending exception with sufficient priority, and either</a:t>
            </a:r>
            <a:r>
              <a:rPr lang="en-GB" sz="1200" b="0" i="0" u="none" kern="1200" baseline="0" dirty="0">
                <a:solidFill>
                  <a:schemeClr val="tx1"/>
                </a:solidFill>
                <a:effectLst/>
                <a:latin typeface="+mn-lt"/>
                <a:ea typeface="+mn-ea"/>
                <a:cs typeface="+mn-cs"/>
              </a:rPr>
              <a:t> </a:t>
            </a:r>
            <a:r>
              <a:rPr lang="en-GB" sz="1200" b="0" i="0" u="none" kern="1200" dirty="0">
                <a:solidFill>
                  <a:schemeClr val="tx1"/>
                </a:solidFill>
                <a:effectLst/>
                <a:latin typeface="+mn-lt"/>
                <a:ea typeface="+mn-ea"/>
                <a:cs typeface="+mn-cs"/>
              </a:rPr>
              <a:t>the processor is in thread mode or the new exception is of higher priority than the exception being handled, in which case, the new exception pre-empts the original exception. </a:t>
            </a:r>
          </a:p>
          <a:p>
            <a:r>
              <a:rPr lang="en-GB" sz="1200" b="0" i="0" u="none" kern="1200" dirty="0">
                <a:solidFill>
                  <a:schemeClr val="tx1"/>
                </a:solidFill>
                <a:effectLst/>
                <a:latin typeface="+mn-lt"/>
                <a:ea typeface="+mn-ea"/>
                <a:cs typeface="+mn-cs"/>
              </a:rPr>
              <a:t>Some instructions can take several cycles to complete, and this would delay the interrupt. If </a:t>
            </a:r>
            <a:r>
              <a:rPr lang="en-GB" sz="1200" b="0" i="0" u="none" kern="1200" baseline="0" dirty="0">
                <a:solidFill>
                  <a:schemeClr val="tx1"/>
                </a:solidFill>
                <a:effectLst/>
                <a:latin typeface="+mn-lt"/>
                <a:ea typeface="+mn-ea"/>
                <a:cs typeface="+mn-cs"/>
              </a:rPr>
              <a:t>the current executing instruction takes many cycles to execute, then the instruction is abandoned and is restarted after the ISR execution.</a:t>
            </a:r>
          </a:p>
          <a:p>
            <a:r>
              <a:rPr lang="en-GB">
                <a:ea typeface="+mn-ea"/>
              </a:rPr>
              <a:t>Load multiple instructions can be interrupted and resumed between individual transfers.</a:t>
            </a:r>
          </a:p>
          <a:p>
            <a:endParaRPr lang="en-GB" dirty="0">
              <a:ea typeface="+mn-ea"/>
              <a:cs typeface="Calibri"/>
            </a:endParaRPr>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dirty="0"/>
          </a:p>
        </p:txBody>
      </p:sp>
    </p:spTree>
    <p:extLst>
      <p:ext uri="{BB962C8B-B14F-4D97-AF65-F5344CB8AC3E}">
        <p14:creationId xmlns:p14="http://schemas.microsoft.com/office/powerpoint/2010/main" val="108451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Similar to calling a subroutine,</a:t>
            </a:r>
            <a:r>
              <a:rPr lang="en-US" u="none" baseline="0" dirty="0"/>
              <a:t> the processor pushes information onto the current stack (PC, xPSR, LR, and registers) before beginning to execute the exception code.  The operation of pushing content to the stack is called stacking. A stack frame is a frame of data that gets pushed onto the stack (i.e., 8 words in this case). </a:t>
            </a:r>
            <a:r>
              <a:rPr lang="en-US" u="none" baseline="0" dirty="0">
                <a:latin typeface="+mn-lt"/>
                <a:cs typeface="Courier New" panose="02070309020205020404" pitchFamily="49" charset="0"/>
              </a:rPr>
              <a:t>Note that a word is defined as 32 bits (4 bytes) in Arm architecture. </a:t>
            </a:r>
            <a:endParaRPr lang="en-US" u="none"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There are two stack pointers (SPs): MSP and PSP. The processor uses the MSP or the PSP depending on the operating mode, which is either thread mode or handler mode.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In thread mode, the CONTROL register  bit [1] controls whether the processor uses the MSP or PSP.</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In handler mode, the processor always uses MSP.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After the routine has terminated, it will be restored and will continue from this point.</a:t>
            </a:r>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14</a:t>
            </a:fld>
            <a:endParaRPr lang="en-US" dirty="0"/>
          </a:p>
        </p:txBody>
      </p:sp>
    </p:spTree>
    <p:extLst>
      <p:ext uri="{BB962C8B-B14F-4D97-AF65-F5344CB8AC3E}">
        <p14:creationId xmlns:p14="http://schemas.microsoft.com/office/powerpoint/2010/main" val="281982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memor</a:t>
            </a:r>
            <a:r>
              <a:rPr lang="en-US" baseline="0" dirty="0"/>
              <a:t>y snapshot shows the saved registers on the stack. Each word in the stack now holds the value of each one of the registers that are pushed in the stack (stack frame).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15</a:t>
            </a:fld>
            <a:endParaRPr lang="en-US" dirty="0"/>
          </a:p>
        </p:txBody>
      </p:sp>
    </p:spTree>
    <p:extLst>
      <p:ext uri="{BB962C8B-B14F-4D97-AF65-F5344CB8AC3E}">
        <p14:creationId xmlns:p14="http://schemas.microsoft.com/office/powerpoint/2010/main" val="129613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a:t>
            </a:r>
            <a:r>
              <a:rPr lang="en-US" u="none" baseline="0" dirty="0"/>
              <a:t>fter saving the registers and before executing the ISR-code, the execution of the exception needs to be prepared.  To do this, the code execution must be switched into privileged mode, so the processor has more access to the core functions, such as f</a:t>
            </a:r>
            <a:r>
              <a:rPr lang="en-US" u="none" dirty="0"/>
              <a:t>ull access to the MSR,</a:t>
            </a:r>
            <a:r>
              <a:rPr lang="en-US" u="none" baseline="0" dirty="0"/>
              <a:t> the</a:t>
            </a:r>
            <a:r>
              <a:rPr lang="en-US" u="none" dirty="0"/>
              <a:t> MRS instructions</a:t>
            </a:r>
            <a:r>
              <a:rPr lang="en-US" u="none" baseline="0" dirty="0"/>
              <a:t>, </a:t>
            </a:r>
            <a:r>
              <a:rPr lang="en-US" u="none" dirty="0"/>
              <a:t>the CPS instructions, and</a:t>
            </a:r>
            <a:r>
              <a:rPr lang="en-US" u="none" baseline="0" dirty="0"/>
              <a:t> a</a:t>
            </a:r>
            <a:r>
              <a:rPr lang="en-US" u="none" dirty="0"/>
              <a:t>ccess to the system timer, NVIC, or system control block.</a:t>
            </a:r>
          </a:p>
          <a:p>
            <a:endParaRPr lang="en-US" u="none" dirty="0"/>
          </a:p>
          <a:p>
            <a:r>
              <a:rPr lang="en-US" u="none" dirty="0"/>
              <a:t>Note that the handler mode always uses the MSP, and it is always privileged. </a:t>
            </a:r>
          </a:p>
          <a:p>
            <a:endParaRPr lang="en-US" u="none" baseline="0" dirty="0"/>
          </a:p>
          <a:p>
            <a:r>
              <a:rPr lang="en-US" u="none" baseline="0" dirty="0"/>
              <a:t>This needs to be reversed again after finishing the exception code and returning to normal operation.</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16</a:t>
            </a:fld>
            <a:endParaRPr lang="en-US" dirty="0"/>
          </a:p>
        </p:txBody>
      </p:sp>
    </p:spTree>
    <p:extLst>
      <p:ext uri="{BB962C8B-B14F-4D97-AF65-F5344CB8AC3E}">
        <p14:creationId xmlns:p14="http://schemas.microsoft.com/office/powerpoint/2010/main" val="1737195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this slide, </a:t>
            </a:r>
            <a:r>
              <a:rPr lang="en-US" u="none" baseline="0" dirty="0"/>
              <a:t>you can see that the exception handler is triggered and the execution mode is changed from thread to handler mode. </a:t>
            </a:r>
            <a:r>
              <a:rPr lang="en-GB" sz="1200" b="0" i="0" u="none" kern="1200" dirty="0">
                <a:solidFill>
                  <a:schemeClr val="tx1"/>
                </a:solidFill>
                <a:effectLst/>
                <a:latin typeface="+mn-lt"/>
                <a:ea typeface="+mn-ea"/>
                <a:cs typeface="+mn-cs"/>
              </a:rPr>
              <a:t>Code in handler mode is always executed as privileged, and therefore the core will automatically switch to privileged mode when exceptions occur.</a:t>
            </a:r>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17</a:t>
            </a:fld>
            <a:endParaRPr lang="en-US" dirty="0"/>
          </a:p>
        </p:txBody>
      </p:sp>
    </p:spTree>
    <p:extLst>
      <p:ext uri="{BB962C8B-B14F-4D97-AF65-F5344CB8AC3E}">
        <p14:creationId xmlns:p14="http://schemas.microsoft.com/office/powerpoint/2010/main" val="129613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Another change</a:t>
            </a:r>
            <a:r>
              <a:rPr lang="en-US" u="none" baseline="0" dirty="0"/>
              <a:t> that takes place after the exception handler has been triggered is the value of the IPSR</a:t>
            </a:r>
            <a:r>
              <a:rPr lang="en-US" b="0" i="0" u="none" baseline="0" dirty="0"/>
              <a:t>, which is bit position [8:0] in the xPSR register. According to IPSR bit assignments, 0x10 stands for the interrupt exception handler type. </a:t>
            </a:r>
            <a:endParaRPr lang="en-US" b="0" i="0"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18</a:t>
            </a:fld>
            <a:endParaRPr lang="en-US" dirty="0"/>
          </a:p>
        </p:txBody>
      </p:sp>
    </p:spTree>
    <p:extLst>
      <p:ext uri="{BB962C8B-B14F-4D97-AF65-F5344CB8AC3E}">
        <p14:creationId xmlns:p14="http://schemas.microsoft.com/office/powerpoint/2010/main" val="1296135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D0CA5B6-DF47-40FE-83C0-389C14BBD5B4}" type="slidenum">
              <a:rPr lang="en-US" sz="1300" smtClean="0"/>
              <a:pPr/>
              <a:t>19</a:t>
            </a:fld>
            <a:endParaRPr lang="en-US" sz="13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a:t>When an</a:t>
            </a:r>
            <a:r>
              <a:rPr lang="en-US" u="none" baseline="0" dirty="0"/>
              <a:t> exception is triggered, the program counter is loaded with the corresponding exception handler code according to the exception handler type (shown in this diagram), which is based on the vector table.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We will provide </a:t>
            </a:r>
            <a:r>
              <a:rPr lang="en-GB" u="none" baseline="0" dirty="0"/>
              <a:t>a general introduction of interrupts and their handlers within the controller and the Arm architecture.</a:t>
            </a:r>
          </a:p>
          <a:p>
            <a:r>
              <a:rPr lang="en-GB" u="none" baseline="0" dirty="0">
                <a:ea typeface="ＭＳ Ｐゴシック"/>
                <a:cs typeface="Calibri"/>
              </a:rPr>
              <a:t>We will also go through exceptions, microcontroller interrupts, timing analysis, program design with interrupts, and sharing data safely between </a:t>
            </a:r>
            <a:r>
              <a:rPr lang="en-US" dirty="0">
                <a:ea typeface="ＭＳ Ｐゴシック"/>
                <a:cs typeface="Calibri"/>
              </a:rPr>
              <a:t>interrupt service routines</a:t>
            </a:r>
            <a:r>
              <a:rPr lang="en-GB" u="none" baseline="0" dirty="0">
                <a:ea typeface="ＭＳ Ｐゴシック"/>
                <a:cs typeface="Calibri"/>
              </a:rPr>
              <a:t> </a:t>
            </a:r>
            <a:r>
              <a:rPr lang="en-GB" b="1" u="none" baseline="0" dirty="0">
                <a:ea typeface="ＭＳ Ｐゴシック"/>
                <a:cs typeface="Calibri"/>
              </a:rPr>
              <a:t>(ISRs)</a:t>
            </a:r>
            <a:r>
              <a:rPr lang="en-GB" u="none" baseline="0" dirty="0">
                <a:ea typeface="ＭＳ Ｐゴシック"/>
                <a:cs typeface="Calibri"/>
              </a:rPr>
              <a:t> and other threads.</a:t>
            </a:r>
            <a:r>
              <a:rPr lang="en-GB" dirty="0">
                <a:ea typeface="ＭＳ Ｐゴシック"/>
                <a:cs typeface="Calibri"/>
              </a:rPr>
              <a:t> </a:t>
            </a:r>
            <a:endParaRPr lang="en-GB" u="none" baseline="0" dirty="0">
              <a:cs typeface="Calibri"/>
            </a:endParaRPr>
          </a:p>
          <a:p>
            <a:r>
              <a:rPr lang="en-GB" u="none" dirty="0"/>
              <a:t> </a:t>
            </a:r>
          </a:p>
          <a:p>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2</a:t>
            </a:fld>
            <a:endParaRPr lang="en-GB" dirty="0"/>
          </a:p>
        </p:txBody>
      </p:sp>
    </p:spTree>
    <p:extLst>
      <p:ext uri="{BB962C8B-B14F-4D97-AF65-F5344CB8AC3E}">
        <p14:creationId xmlns:p14="http://schemas.microsoft.com/office/powerpoint/2010/main" val="1145533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kern="1200" dirty="0">
                <a:solidFill>
                  <a:schemeClr val="tx1"/>
                </a:solidFill>
                <a:effectLst/>
                <a:latin typeface="+mn-lt"/>
                <a:ea typeface="+mn-ea"/>
                <a:cs typeface="+mn-cs"/>
              </a:rPr>
              <a:t>The vector table contains the reset value of the SP, and the start addresses, also called exception vectors, for all exception handlers. The least significant bit of each vector must be 1, indicating that the exception handler is Thumb code.</a:t>
            </a:r>
            <a:r>
              <a:rPr lang="en-GB" sz="1200" b="0" i="0" u="none" kern="1200" baseline="0" dirty="0">
                <a:solidFill>
                  <a:schemeClr val="tx1"/>
                </a:solidFill>
                <a:effectLst/>
                <a:latin typeface="+mn-lt"/>
                <a:ea typeface="+mn-ea"/>
                <a:cs typeface="+mn-cs"/>
              </a:rPr>
              <a:t> </a:t>
            </a:r>
            <a:r>
              <a:rPr lang="en-GB" sz="1200" b="0" i="0" u="none" kern="1200" dirty="0">
                <a:solidFill>
                  <a:schemeClr val="tx1"/>
                </a:solidFill>
                <a:effectLst/>
                <a:latin typeface="+mn-lt"/>
                <a:ea typeface="+mn-ea"/>
                <a:cs typeface="+mn-cs"/>
              </a:rPr>
              <a:t>The Cortex-M7 processor supports execution of instructions in Thumb state. </a:t>
            </a:r>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20</a:t>
            </a:fld>
            <a:endParaRPr lang="en-US" dirty="0"/>
          </a:p>
        </p:txBody>
      </p:sp>
    </p:spTree>
    <p:extLst>
      <p:ext uri="{BB962C8B-B14F-4D97-AF65-F5344CB8AC3E}">
        <p14:creationId xmlns:p14="http://schemas.microsoft.com/office/powerpoint/2010/main" val="297096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Here, the program counter is loaded with the addres</a:t>
            </a:r>
            <a:r>
              <a:rPr lang="en-US" u="none" baseline="0" dirty="0"/>
              <a:t>s of the first instruction of the exception handler code.</a:t>
            </a:r>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21</a:t>
            </a:fld>
            <a:endParaRPr lang="en-US" dirty="0"/>
          </a:p>
        </p:txBody>
      </p:sp>
    </p:spTree>
    <p:extLst>
      <p:ext uri="{BB962C8B-B14F-4D97-AF65-F5344CB8AC3E}">
        <p14:creationId xmlns:p14="http://schemas.microsoft.com/office/powerpoint/2010/main" val="1296135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When stacking is complete, the processor starts executing the exception handler. At the same time, the processor writes an EXC_RETURN value to the link register (LR). This indicates which SP corresponds to the stack frame and what operation mode the processor was in before the entry occurred.</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22</a:t>
            </a:fld>
            <a:endParaRPr lang="en-US" dirty="0"/>
          </a:p>
        </p:txBody>
      </p:sp>
    </p:spTree>
    <p:extLst>
      <p:ext uri="{BB962C8B-B14F-4D97-AF65-F5344CB8AC3E}">
        <p14:creationId xmlns:p14="http://schemas.microsoft.com/office/powerpoint/2010/main" val="4060793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The table shows the Cortex-M7 EXC_RETURN values and what they correspond to. </a:t>
            </a:r>
          </a:p>
          <a:p>
            <a:r>
              <a:rPr lang="en-GB" u="none" dirty="0"/>
              <a:t>For more information, see the Cortex-M7 Device Generic User Guide. </a:t>
            </a:r>
          </a:p>
          <a:p>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23</a:t>
            </a:fld>
            <a:endParaRPr lang="en-US" dirty="0"/>
          </a:p>
        </p:txBody>
      </p:sp>
    </p:spTree>
    <p:extLst>
      <p:ext uri="{BB962C8B-B14F-4D97-AF65-F5344CB8AC3E}">
        <p14:creationId xmlns:p14="http://schemas.microsoft.com/office/powerpoint/2010/main" val="22143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In this</a:t>
            </a:r>
            <a:r>
              <a:rPr lang="en-US" u="none" baseline="0" dirty="0"/>
              <a:t> example, the LR has been loaded with  </a:t>
            </a:r>
            <a:r>
              <a:rPr lang="en-US" u="none" dirty="0"/>
              <a:t>0xFFFF_FFF9</a:t>
            </a:r>
            <a:r>
              <a:rPr lang="en-US" u="none" baseline="0" dirty="0"/>
              <a:t> </a:t>
            </a:r>
            <a:r>
              <a:rPr lang="en-US" sz="1200" u="none" dirty="0"/>
              <a:t>EXC_RETURN code. This code reveals</a:t>
            </a:r>
            <a:r>
              <a:rPr lang="en-US" sz="1200" u="none" baseline="0" dirty="0"/>
              <a:t> that it will return </a:t>
            </a:r>
            <a:r>
              <a:rPr lang="en-US" u="none" baseline="0" dirty="0"/>
              <a:t>to normal thread mode and uses MSP after ISR execution.</a:t>
            </a:r>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24</a:t>
            </a:fld>
            <a:endParaRPr lang="en-US" dirty="0"/>
          </a:p>
        </p:txBody>
      </p:sp>
    </p:spTree>
    <p:extLst>
      <p:ext uri="{BB962C8B-B14F-4D97-AF65-F5344CB8AC3E}">
        <p14:creationId xmlns:p14="http://schemas.microsoft.com/office/powerpoint/2010/main" val="1296135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addition, the processor also performs operations such as updating the IPSR with the exception number that it is accepting. </a:t>
            </a:r>
          </a:p>
          <a:p>
            <a:r>
              <a:rPr lang="en-US" u="none" baseline="0" dirty="0">
                <a:sym typeface="Wingdings"/>
              </a:rPr>
              <a:t>This table shows the corresponding exception types based on numbers 1 to 255 in the IPSR. </a:t>
            </a:r>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25</a:t>
            </a:fld>
            <a:endParaRPr lang="en-US" dirty="0"/>
          </a:p>
        </p:txBody>
      </p:sp>
    </p:spTree>
    <p:extLst>
      <p:ext uri="{BB962C8B-B14F-4D97-AF65-F5344CB8AC3E}">
        <p14:creationId xmlns:p14="http://schemas.microsoft.com/office/powerpoint/2010/main" val="284203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After steps 1 to 6, t</a:t>
            </a:r>
            <a:r>
              <a:rPr lang="en-US" u="none" baseline="0" dirty="0"/>
              <a:t>he exception code now starts execution. If nested interrupts are allowed, this can be stopped by another higher priority interrupt. Otherwise, nested interrupts may also be prohibited.</a:t>
            </a:r>
            <a:r>
              <a:rPr lang="en-US" u="none" baseline="0" dirty="0">
                <a:sym typeface="Wingdings"/>
              </a:rPr>
              <a:t> In that case, only high-priority exceptions, such as a reset or watchdog event, may interrupt this code.</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26</a:t>
            </a:fld>
            <a:endParaRPr lang="en-US" dirty="0"/>
          </a:p>
        </p:txBody>
      </p:sp>
    </p:spTree>
    <p:extLst>
      <p:ext uri="{BB962C8B-B14F-4D97-AF65-F5344CB8AC3E}">
        <p14:creationId xmlns:p14="http://schemas.microsoft.com/office/powerpoint/2010/main" val="2197388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t>Now, in the handler, additional code has been executed, and</a:t>
            </a:r>
            <a:r>
              <a:rPr lang="en-GB" u="none" baseline="0" dirty="0"/>
              <a:t> register values have been </a:t>
            </a:r>
            <a:r>
              <a:rPr lang="en-GB" u="none" dirty="0"/>
              <a:t>pushed to the stack.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u="none" dirty="0"/>
          </a:p>
          <a:p>
            <a:pPr>
              <a:spcBef>
                <a:spcPct val="0"/>
              </a:spcBef>
            </a:pPr>
            <a:r>
              <a:rPr lang="en-US" u="none" dirty="0">
                <a:ea typeface="ＭＳ Ｐゴシック" panose="020B0600070205080204" pitchFamily="34" charset="-128"/>
              </a:rPr>
              <a:t>An exception handler may save additional registers on stack, for example, </a:t>
            </a:r>
            <a:r>
              <a:rPr lang="en-US" sz="2000" u="none" dirty="0">
                <a:solidFill>
                  <a:schemeClr val="tx2"/>
                </a:solidFill>
                <a:ea typeface="ＭＳ Ｐゴシック" panose="020B0600070205080204" pitchFamily="34" charset="-128"/>
              </a:rPr>
              <a:t>if the handler may call a subroutine, R4, and LR must be saved.</a:t>
            </a:r>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27</a:t>
            </a:fld>
            <a:endParaRPr lang="en-US" dirty="0"/>
          </a:p>
        </p:txBody>
      </p:sp>
    </p:spTree>
    <p:extLst>
      <p:ext uri="{BB962C8B-B14F-4D97-AF65-F5344CB8AC3E}">
        <p14:creationId xmlns:p14="http://schemas.microsoft.com/office/powerpoint/2010/main" val="1296135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kern="1200" dirty="0">
                <a:solidFill>
                  <a:schemeClr val="tx1"/>
                </a:solidFill>
                <a:effectLst/>
                <a:latin typeface="+mn-lt"/>
                <a:ea typeface="+mn-ea"/>
                <a:cs typeface="+mn-cs"/>
              </a:rPr>
              <a:t>When exiting an exception handler, an instruction is first executed to trigger an exception return. The return stack is selected, and context is restored from that stack. The execution of code resumes at the restored address. </a:t>
            </a:r>
          </a:p>
          <a:p>
            <a:r>
              <a:rPr lang="en-GB" sz="1200" b="0" i="0" u="none" kern="1200" dirty="0">
                <a:solidFill>
                  <a:schemeClr val="tx1"/>
                </a:solidFill>
                <a:effectLst/>
                <a:latin typeface="+mn-lt"/>
                <a:ea typeface="+mn-ea"/>
                <a:cs typeface="+mn-cs"/>
              </a:rPr>
              <a:t>Exception return occurs when the processor is in handler mode and loads the EXC_RETURN value into the PC,</a:t>
            </a:r>
            <a:r>
              <a:rPr lang="en-GB" sz="1200" b="0" i="0" u="none" kern="1200" baseline="0" dirty="0">
                <a:solidFill>
                  <a:schemeClr val="tx1"/>
                </a:solidFill>
                <a:effectLst/>
                <a:latin typeface="+mn-lt"/>
                <a:ea typeface="+mn-ea"/>
                <a:cs typeface="+mn-cs"/>
              </a:rPr>
              <a:t> in order to restore context and resume execution of the main code.</a:t>
            </a:r>
          </a:p>
          <a:p>
            <a:endParaRPr lang="en-GB" sz="1200" b="0" i="0" u="none" kern="1200" baseline="0" dirty="0">
              <a:solidFill>
                <a:schemeClr val="tx1"/>
              </a:solidFill>
              <a:effectLst/>
              <a:latin typeface="+mn-lt"/>
              <a:ea typeface="+mn-ea"/>
              <a:cs typeface="+mn-cs"/>
            </a:endParaRPr>
          </a:p>
          <a:p>
            <a:r>
              <a:rPr lang="en-GB" sz="1200" b="0" i="0" u="none" kern="1200" baseline="0" dirty="0">
                <a:solidFill>
                  <a:schemeClr val="tx1"/>
                </a:solidFill>
                <a:effectLst/>
                <a:latin typeface="+mn-lt"/>
                <a:ea typeface="+mn-ea"/>
                <a:cs typeface="+mn-cs"/>
              </a:rPr>
              <a:t>We shall look at the steps when exiting an exception handler in the following slides.</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28</a:t>
            </a:fld>
            <a:endParaRPr lang="en-US" dirty="0"/>
          </a:p>
        </p:txBody>
      </p:sp>
    </p:spTree>
    <p:extLst>
      <p:ext uri="{BB962C8B-B14F-4D97-AF65-F5344CB8AC3E}">
        <p14:creationId xmlns:p14="http://schemas.microsoft.com/office/powerpoint/2010/main" val="2723927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There</a:t>
            </a:r>
            <a:r>
              <a:rPr lang="en-US" u="none" baseline="0" dirty="0"/>
              <a:t> is no special instruction for returning from an interrupt. </a:t>
            </a:r>
            <a:r>
              <a:rPr lang="en-US" u="none" dirty="0"/>
              <a:t>The interrupt routine</a:t>
            </a:r>
            <a:r>
              <a:rPr lang="en-US" u="none" baseline="0" dirty="0"/>
              <a:t> is terminated like a regular branch. </a:t>
            </a:r>
          </a:p>
          <a:p>
            <a:r>
              <a:rPr lang="en-US" u="none" baseline="0" dirty="0"/>
              <a:t>Depending on where the return address has been stored, either BX LR is used if the return address is still in LR or the return address has been stored on the stack and is recalled with POP.</a:t>
            </a:r>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29</a:t>
            </a:fld>
            <a:endParaRPr lang="en-US" dirty="0"/>
          </a:p>
        </p:txBody>
      </p:sp>
    </p:spTree>
    <p:extLst>
      <p:ext uri="{BB962C8B-B14F-4D97-AF65-F5344CB8AC3E}">
        <p14:creationId xmlns:p14="http://schemas.microsoft.com/office/powerpoint/2010/main" val="139617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F87A6E1-01ED-4FE3-9987-63DDD9427428}" type="slidenum">
              <a:rPr lang="en-US" sz="1300" smtClean="0"/>
              <a:pPr/>
              <a:t>3</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0" u="none" dirty="0"/>
              <a:t>There are different types of interrupts:</a:t>
            </a:r>
            <a:r>
              <a:rPr lang="en-US" i="0" u="none" baseline="0" dirty="0"/>
              <a:t> asynchronous interrupts and synchronous interrupts. </a:t>
            </a:r>
          </a:p>
          <a:p>
            <a:endParaRPr lang="en-US" i="0" u="none" baseline="0" dirty="0"/>
          </a:p>
          <a:p>
            <a:r>
              <a:rPr lang="en-US" i="0" u="none" dirty="0"/>
              <a:t>Regular interrupts are based on asynchronous external events; for</a:t>
            </a:r>
            <a:r>
              <a:rPr lang="en-US" i="0" u="none" baseline="0" dirty="0"/>
              <a:t> example, </a:t>
            </a:r>
            <a:r>
              <a:rPr lang="en-US" i="0" u="none" dirty="0"/>
              <a:t>they are created by ADC conversions,</a:t>
            </a:r>
            <a:r>
              <a:rPr lang="en-US" i="0" u="none" baseline="0" dirty="0"/>
              <a:t> </a:t>
            </a:r>
            <a:r>
              <a:rPr lang="en-US" i="0" u="none" dirty="0"/>
              <a:t>or data received at serial ports. Asynchronous interrupts are generated by other hardware devices. </a:t>
            </a:r>
          </a:p>
          <a:p>
            <a:endParaRPr lang="en-US" i="0" u="none" dirty="0"/>
          </a:p>
          <a:p>
            <a:r>
              <a:rPr lang="en-US" sz="1200" b="0" i="0" u="none" kern="1200" dirty="0">
                <a:solidFill>
                  <a:schemeClr val="tx1"/>
                </a:solidFill>
                <a:effectLst/>
                <a:latin typeface="+mn-lt"/>
                <a:ea typeface="ＭＳ Ｐゴシック" charset="0"/>
                <a:cs typeface="ＭＳ Ｐゴシック" charset="0"/>
              </a:rPr>
              <a:t>Synchronous interrupts are produced by the processor while executing instructions. Software interrupts or e</a:t>
            </a:r>
            <a:r>
              <a:rPr lang="en-US" i="0" u="none" dirty="0"/>
              <a:t>xceptions usually occur synchronously, which means they are the result of undesirable behavior of</a:t>
            </a:r>
            <a:r>
              <a:rPr lang="en-US" i="0" u="none" baseline="0" dirty="0"/>
              <a:t> executed instructions</a:t>
            </a:r>
            <a:r>
              <a:rPr lang="en-US" i="0" u="none" dirty="0"/>
              <a:t>. </a:t>
            </a:r>
            <a:r>
              <a:rPr lang="en-US" i="0" u="none" baseline="0" dirty="0"/>
              <a:t>Because they happen while instructions are executed at the same time as </a:t>
            </a:r>
            <a:r>
              <a:rPr lang="en-US" i="0" u="none" dirty="0"/>
              <a:t>the code, they</a:t>
            </a:r>
            <a:r>
              <a:rPr lang="en-US" i="0" u="none" baseline="0" dirty="0"/>
              <a:t> are called “</a:t>
            </a:r>
            <a:r>
              <a:rPr lang="en-US" i="0" u="none" dirty="0"/>
              <a:t>synchronous”.</a:t>
            </a:r>
          </a:p>
          <a:p>
            <a:endParaRPr lang="en-US" i="0" u="none" dirty="0">
              <a:cs typeface="Calibri"/>
            </a:endParaRPr>
          </a:p>
          <a:p>
            <a:r>
              <a:rPr lang="en-US"/>
              <a:t>An exception is 'synchronous' if it can be linked causally to the specific instruction which caused it.</a:t>
            </a:r>
          </a:p>
          <a:p>
            <a:endParaRPr lang="en-US" dirty="0">
              <a:cs typeface="Calibri"/>
            </a:endParaRPr>
          </a:p>
          <a:p>
            <a:r>
              <a:rPr lang="en-US" i="0" u="none" dirty="0"/>
              <a:t>Most interrupts can be masked; that</a:t>
            </a:r>
            <a:r>
              <a:rPr lang="en-US" i="0" u="none" baseline="0" dirty="0"/>
              <a:t> is, </a:t>
            </a:r>
            <a:r>
              <a:rPr lang="en-US" i="0" u="none" dirty="0"/>
              <a:t>they can be disabled. The term “masked” comes from the bit mask, which is defined to filter unneeded</a:t>
            </a:r>
            <a:r>
              <a:rPr lang="en-US" i="0" u="none" baseline="0" dirty="0"/>
              <a:t> </a:t>
            </a:r>
            <a:r>
              <a:rPr lang="en-US" i="0" u="none" dirty="0"/>
              <a:t>or unwanted interrupts. But not all interrupts are</a:t>
            </a:r>
            <a:r>
              <a:rPr lang="en-US" i="0" u="none" baseline="0" dirty="0"/>
              <a:t> maskable; for example, the watchdog interrupt is not maskable. In this case, they are called non-maskable interrupts (NMIs).</a:t>
            </a:r>
          </a:p>
          <a:p>
            <a:pPr marL="0" lvl="0" indent="0">
              <a:buFontTx/>
              <a:buNone/>
            </a:pPr>
            <a:endParaRPr lang="en-US" i="0" u="none" dirty="0"/>
          </a:p>
          <a:p>
            <a:pPr marL="0" lvl="0" indent="0">
              <a:buFontTx/>
              <a:buNone/>
            </a:pPr>
            <a:r>
              <a:rPr lang="en-US" i="0" u="none" dirty="0"/>
              <a:t>The code that is being forced</a:t>
            </a:r>
            <a:r>
              <a:rPr lang="en-US" i="0" u="none" baseline="0" dirty="0"/>
              <a:t> to be </a:t>
            </a:r>
            <a:r>
              <a:rPr lang="en-US" i="0" u="none" dirty="0"/>
              <a:t>executed by an interrupt is called interrupt service routine (ISR).</a:t>
            </a:r>
          </a:p>
        </p:txBody>
      </p:sp>
    </p:spTree>
    <p:extLst>
      <p:ext uri="{BB962C8B-B14F-4D97-AF65-F5344CB8AC3E}">
        <p14:creationId xmlns:p14="http://schemas.microsoft.com/office/powerpoint/2010/main" val="2412925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In the example shown in this slide, initially, R4 and PC will be popped from the stack.</a:t>
            </a:r>
            <a:r>
              <a:rPr lang="en-US" u="none" baseline="0" dirty="0"/>
              <a:t> PC will then be loaded with the </a:t>
            </a:r>
            <a:r>
              <a:rPr lang="en-US" u="none" dirty="0"/>
              <a:t>EXC_RETURN code.</a:t>
            </a:r>
          </a:p>
          <a:p>
            <a:endParaRPr lang="en-US" u="none" dirty="0"/>
          </a:p>
          <a:p>
            <a:endParaRPr lang="en-US" u="none"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30</a:t>
            </a:fld>
            <a:endParaRPr lang="en-US" dirty="0"/>
          </a:p>
        </p:txBody>
      </p:sp>
    </p:spTree>
    <p:extLst>
      <p:ext uri="{BB962C8B-B14F-4D97-AF65-F5344CB8AC3E}">
        <p14:creationId xmlns:p14="http://schemas.microsoft.com/office/powerpoint/2010/main" val="3158481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t>After an instruction is executed for exception return, the return stack needs to be selected and the context needs to be restored. </a:t>
            </a:r>
            <a:endParaRPr lang="en-GB"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u="none" dirty="0"/>
          </a:p>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t>If the return mode is set to “handler”, the controller may execute another interrupt; otherwise, it returns to the normal program execution.</a:t>
            </a:r>
          </a:p>
          <a:p>
            <a:endParaRPr lang="en-US" u="none" dirty="0"/>
          </a:p>
          <a:p>
            <a:r>
              <a:rPr lang="en-US" u="none" baseline="0" dirty="0"/>
              <a:t>Returning to the normal thread mode, </a:t>
            </a:r>
            <a:r>
              <a:rPr lang="en-US" u="none" dirty="0"/>
              <a:t>the next step is to</a:t>
            </a:r>
            <a:r>
              <a:rPr lang="en-US" u="none" baseline="0" dirty="0"/>
              <a:t> </a:t>
            </a:r>
            <a:r>
              <a:rPr lang="en-US" u="none" dirty="0"/>
              <a:t>determine</a:t>
            </a:r>
            <a:r>
              <a:rPr lang="en-US" u="none" baseline="0" dirty="0"/>
              <a:t> from which stack (MSP or PSP) the data should be restored. </a:t>
            </a:r>
            <a:r>
              <a:rPr lang="en-GB" u="none" dirty="0"/>
              <a:t>This decision is mainly made to prevent the main program from running out of stack space. W</a:t>
            </a:r>
            <a:r>
              <a:rPr lang="en-US" u="none" baseline="0" dirty="0"/>
              <a:t>hich stack to return to is defined by bit [2] of the EXC_RETURN: if it is 0, then the information is in the main stack; if 1, then it is in the process stack.</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31</a:t>
            </a:fld>
            <a:endParaRPr lang="en-US" dirty="0"/>
          </a:p>
        </p:txBody>
      </p:sp>
    </p:spTree>
    <p:extLst>
      <p:ext uri="{BB962C8B-B14F-4D97-AF65-F5344CB8AC3E}">
        <p14:creationId xmlns:p14="http://schemas.microsoft.com/office/powerpoint/2010/main" val="1094930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example, according to the </a:t>
            </a:r>
            <a:r>
              <a:rPr lang="en-US" dirty="0"/>
              <a:t>EXC_RETURN</a:t>
            </a:r>
            <a:r>
              <a:rPr lang="en-US" baseline="0" dirty="0"/>
              <a:t> code, we are going to return to the thread mode with the MSP and pop the stack frame back to registers.</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32</a:t>
            </a:fld>
            <a:endParaRPr lang="en-US" dirty="0"/>
          </a:p>
        </p:txBody>
      </p:sp>
    </p:spTree>
    <p:extLst>
      <p:ext uri="{BB962C8B-B14F-4D97-AF65-F5344CB8AC3E}">
        <p14:creationId xmlns:p14="http://schemas.microsoft.com/office/powerpoint/2010/main" val="3644682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Finally, all exception handling registers are restored (R0, R1, R2, R3, R12, LR, PC, xPSR), and the SP points to the value before the interrupt execution.</a:t>
            </a:r>
            <a:r>
              <a:rPr lang="en-GB" u="none" baseline="0" dirty="0"/>
              <a:t>  </a:t>
            </a:r>
            <a:r>
              <a:rPr lang="en-GB" u="none" dirty="0"/>
              <a:t>The thread mode is active again, and the PC points to the next regular code instruction at 0x0000_0A70. </a:t>
            </a:r>
          </a:p>
          <a:p>
            <a:endParaRPr lang="en-GB" u="none" dirty="0"/>
          </a:p>
          <a:p>
            <a:r>
              <a:rPr lang="en-GB" u="none" dirty="0"/>
              <a:t>The system is in the same execution state as before the interrupt.</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33</a:t>
            </a:fld>
            <a:endParaRPr lang="en-US" dirty="0"/>
          </a:p>
        </p:txBody>
      </p:sp>
    </p:spTree>
    <p:extLst>
      <p:ext uri="{BB962C8B-B14F-4D97-AF65-F5344CB8AC3E}">
        <p14:creationId xmlns:p14="http://schemas.microsoft.com/office/powerpoint/2010/main" val="3162481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The </a:t>
            </a:r>
            <a:r>
              <a:rPr lang="en-GB" sz="1200" b="0" i="0" u="none" kern="1200" dirty="0">
                <a:solidFill>
                  <a:schemeClr val="tx1"/>
                </a:solidFill>
                <a:effectLst/>
                <a:latin typeface="+mn-lt"/>
                <a:ea typeface="+mn-ea"/>
                <a:cs typeface="+mn-cs"/>
              </a:rPr>
              <a:t>Nested Vectored Interrupt Controller (NVIC) </a:t>
            </a:r>
            <a:r>
              <a:rPr lang="en-GB" u="none" dirty="0"/>
              <a:t>provides configurable interrupt handling abilities to the processor. It</a:t>
            </a:r>
            <a:r>
              <a:rPr lang="en-GB" u="none" baseline="0" dirty="0"/>
              <a:t> </a:t>
            </a:r>
            <a:r>
              <a:rPr lang="en-GB" u="none" dirty="0"/>
              <a:t>facilitates low-latency exception and interrupt handling and</a:t>
            </a:r>
            <a:r>
              <a:rPr lang="en-GB" u="none" baseline="0" dirty="0"/>
              <a:t> </a:t>
            </a:r>
            <a:r>
              <a:rPr lang="en-GB" u="none" dirty="0"/>
              <a:t>controls power management. </a:t>
            </a:r>
          </a:p>
          <a:p>
            <a:endParaRPr lang="en-GB"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u="none" dirty="0"/>
              <a:t>The processor closely integrates the NVIC to deliver industry-leading interrupt performance. The NVIC includes a non-maskable interrupt (NMI) and </a:t>
            </a:r>
            <a:r>
              <a:rPr lang="en-US" sz="1200" b="0" i="0" u="none" kern="1200" dirty="0">
                <a:solidFill>
                  <a:schemeClr val="tx1"/>
                </a:solidFill>
                <a:effectLst/>
                <a:latin typeface="+mn-lt"/>
                <a:ea typeface="ＭＳ Ｐゴシック" charset="0"/>
                <a:cs typeface="ＭＳ Ｐゴシック" charset="0"/>
              </a:rPr>
              <a:t>supports up to 240 interrupts, each with up to 256 levels of priority.</a:t>
            </a:r>
            <a:endParaRPr lang="en-GB" sz="1200" b="0" i="0" u="none" kern="1200" dirty="0">
              <a:solidFill>
                <a:schemeClr val="tx1"/>
              </a:solidFill>
              <a:effectLst/>
              <a:latin typeface="+mn-lt"/>
              <a:ea typeface="ＭＳ Ｐゴシック" charset="0"/>
              <a:cs typeface="ＭＳ Ｐゴシック" charset="0"/>
            </a:endParaRPr>
          </a:p>
          <a:p>
            <a:r>
              <a:rPr lang="en-US" u="none" dirty="0"/>
              <a:t>The tight integration of the processor core and NVIC provides fast execution of ISRs, dramatically reducing the interrupt latency. This is achieved through the hardware stacking of registers and the ability to suspend load-multiple and store-multiple operations. Interrupt handlers do not require wrapping in assembler code, removing any code overhead from the ISRs. A tail-chain optimization also significantly reduces the overhead when switching from one ISR to another. </a:t>
            </a:r>
            <a:endParaRPr lang="en-GB" u="none" dirty="0"/>
          </a:p>
          <a:p>
            <a:endParaRPr lang="en-GB"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ＭＳ Ｐゴシック" charset="0"/>
                <a:cs typeface="ＭＳ Ｐゴシック" charset="0"/>
              </a:rPr>
              <a:t>You can only fully access the NVIC in privileged mode, but you can cause interrupts to enter a pending state in user mode if you enable the Configuration and Control Register. Any other user mode access causes a bus fault.</a:t>
            </a:r>
          </a:p>
          <a:p>
            <a:endParaRPr lang="en-US" sz="1200" b="0" i="0" u="none" kern="1200" dirty="0">
              <a:solidFill>
                <a:schemeClr val="tx1"/>
              </a:solidFill>
              <a:effectLst/>
              <a:latin typeface="+mn-lt"/>
              <a:ea typeface="ＭＳ Ｐゴシック" charset="0"/>
            </a:endParaRPr>
          </a:p>
          <a:p>
            <a:r>
              <a:rPr lang="en-US" u="none" dirty="0"/>
              <a:t>Note that each exception can be either in the “inactive”, “pending”, “active”, or “active and pending” state. </a:t>
            </a:r>
          </a:p>
          <a:p>
            <a:r>
              <a:rPr lang="en-US" u="none" dirty="0"/>
              <a:t>Inactive: The exception is not active and not pending. </a:t>
            </a:r>
          </a:p>
          <a:p>
            <a:r>
              <a:rPr lang="en-US" u="none" dirty="0"/>
              <a:t>Pending: The exception is waiting to be serviced by the processor. An interrupt request from a peripheral or from software can change the state of the corresponding interrupt to pending. </a:t>
            </a:r>
          </a:p>
          <a:p>
            <a:r>
              <a:rPr lang="en-US" u="none" dirty="0"/>
              <a:t>Active: An exception that is being serviced by the processor but has not completed </a:t>
            </a:r>
          </a:p>
          <a:p>
            <a:r>
              <a:rPr lang="en-US" u="none" dirty="0"/>
              <a:t>	Note: An exception handler can interrupt the execution of another exception handler. In this case, both exceptions are in the active state. </a:t>
            </a:r>
          </a:p>
          <a:p>
            <a:r>
              <a:rPr lang="en-US" u="none" dirty="0"/>
              <a:t>Active and pending: The exception is being serviced by the processor, and there is a pending exception from the same source.</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34</a:t>
            </a:fld>
            <a:endParaRPr lang="en-US" dirty="0"/>
          </a:p>
        </p:txBody>
      </p:sp>
    </p:spTree>
    <p:extLst>
      <p:ext uri="{BB962C8B-B14F-4D97-AF65-F5344CB8AC3E}">
        <p14:creationId xmlns:p14="http://schemas.microsoft.com/office/powerpoint/2010/main" val="3919519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4197722-70AB-4F08-8522-E9FF752FB082}" type="slidenum">
              <a:rPr lang="en-US" sz="1300" smtClean="0"/>
              <a:pPr/>
              <a:t>35</a:t>
            </a:fld>
            <a:endParaRPr lang="en-US" sz="13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a:t>As mentioned before, the external interrupts are managed and prioritized by the NVIC.</a:t>
            </a:r>
            <a:r>
              <a:rPr lang="en-US" u="none" baseline="0" dirty="0"/>
              <a:t> </a:t>
            </a:r>
          </a:p>
          <a:p>
            <a:r>
              <a:rPr lang="en-US" u="none" baseline="0" dirty="0"/>
              <a:t>A “nested interrupt” is an interrupt routine call within another active interrupt. This second interrupt is called “nested”.</a:t>
            </a:r>
          </a:p>
          <a:p>
            <a:r>
              <a:rPr lang="en-US" u="none" dirty="0"/>
              <a:t>There are two possible states:</a:t>
            </a:r>
            <a:r>
              <a:rPr lang="en-US" u="none" baseline="0" dirty="0"/>
              <a:t> the</a:t>
            </a:r>
            <a:r>
              <a:rPr lang="en-US" u="none" dirty="0"/>
              <a:t> “enable state”, which means that interrupts are recognized, and the “pending state”,</a:t>
            </a:r>
            <a:r>
              <a:rPr lang="en-US" u="none" baseline="0" dirty="0"/>
              <a:t> which</a:t>
            </a:r>
            <a:r>
              <a:rPr lang="en-US" u="none" dirty="0"/>
              <a:t> means that an interrupt has been requested and detected but is not serviced yet.</a:t>
            </a:r>
          </a:p>
          <a:p>
            <a:pPr marL="171450" indent="-171450">
              <a:buFontTx/>
              <a:buChar cha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a:t>CMSIS</a:t>
            </a:r>
            <a:r>
              <a:rPr lang="en-US" b="0" u="none" baseline="0" dirty="0"/>
              <a:t> is the</a:t>
            </a:r>
            <a:r>
              <a:rPr lang="en-US" b="0" u="none" dirty="0"/>
              <a:t> Cortex Microcontroller Software Interface Standard, a vendor-independent interface for debugging that also provides commands for controlling the NVIC.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 exception mask registers disable the handling of exceptions by the processor. An example of the use of this register would be to disable exceptions when they might affect timing critical tasks. To access the exception mask registers, use the MSR and MRS instructions, or the CPS instruction to change the value of the p</a:t>
            </a:r>
            <a:r>
              <a:rPr lang="en-GB" u="none" dirty="0"/>
              <a:t>riority mask (</a:t>
            </a:r>
            <a:r>
              <a:rPr lang="en-US" u="none" dirty="0"/>
              <a:t>PRIMASK) register or FAULTMASK.</a:t>
            </a:r>
            <a:endParaRPr lang="en-GB" u="none" dirty="0"/>
          </a:p>
          <a:p>
            <a:endParaRPr lang="en-GB" u="none" dirty="0"/>
          </a:p>
          <a:p>
            <a:r>
              <a:rPr lang="en-GB" u="none" dirty="0"/>
              <a:t>The PRIMASK register prevents activation of all exceptions with configurable priority. When</a:t>
            </a:r>
            <a:r>
              <a:rPr lang="en-GB" u="none" baseline="0" dirty="0"/>
              <a:t> the</a:t>
            </a:r>
            <a:r>
              <a:rPr lang="en-GB" u="none" dirty="0"/>
              <a:t> PRIMASK register bit is set, it prevents the activation of all exceptions with</a:t>
            </a:r>
            <a:r>
              <a:rPr lang="en-GB" u="none" baseline="0" dirty="0"/>
              <a:t> configurable priority</a:t>
            </a:r>
            <a:r>
              <a:rPr lang="en-GB" u="none" dirty="0"/>
              <a:t>. </a:t>
            </a:r>
          </a:p>
          <a:p>
            <a:endParaRPr lang="en-GB" u="none" dirty="0"/>
          </a:p>
          <a:p>
            <a:r>
              <a:rPr lang="en-GB" u="none" dirty="0"/>
              <a:t>This eliminates the problem of so-called data races. A data race occurs when two independent threats may access the same data. If one threat is manipulating data, another one also needs the, in this case unknown, order of operations. To prevent such a situation, the PM flag is set.</a:t>
            </a:r>
          </a:p>
          <a:p>
            <a:endParaRPr lang="en-GB" u="none" dirty="0"/>
          </a:p>
          <a:p>
            <a:r>
              <a:rPr lang="en-GB" u="none" dirty="0"/>
              <a:t>The CMSIS-Core API provides dedicated commands to manipulate the PRIMASK and the PM flag.</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36</a:t>
            </a:fld>
            <a:endParaRPr lang="en-US" dirty="0"/>
          </a:p>
        </p:txBody>
      </p:sp>
    </p:spTree>
    <p:extLst>
      <p:ext uri="{BB962C8B-B14F-4D97-AF65-F5344CB8AC3E}">
        <p14:creationId xmlns:p14="http://schemas.microsoft.com/office/powerpoint/2010/main" val="2661895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There are also CMSIS-Core APIs provided as dedicated commands to manipulate the PRIMASK and the PM flag.</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37</a:t>
            </a:fld>
            <a:endParaRPr lang="en-US" dirty="0"/>
          </a:p>
        </p:txBody>
      </p:sp>
    </p:spTree>
    <p:extLst>
      <p:ext uri="{BB962C8B-B14F-4D97-AF65-F5344CB8AC3E}">
        <p14:creationId xmlns:p14="http://schemas.microsoft.com/office/powerpoint/2010/main" val="2731894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07748D96-DC04-4737-84F5-F58A5A70D759}" type="slidenum">
              <a:rPr lang="en-US" sz="1300" smtClean="0"/>
              <a:pPr/>
              <a:t>38</a:t>
            </a:fld>
            <a:endParaRPr lang="en-US" sz="13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The NVIC supports programmable priority levels of 0-255 for each interrupt. A higher level corresponds to a lower priority, so level 0 is the highest interrupt priority.</a:t>
            </a:r>
            <a:endParaRPr lang="en-GB" sz="1200" b="0" i="0" u="none" kern="1200" dirty="0">
              <a:solidFill>
                <a:schemeClr val="tx1"/>
              </a:solidFill>
              <a:effectLst/>
              <a:latin typeface="+mn-l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The reset has the highest priority (-3),</a:t>
            </a:r>
            <a:r>
              <a:rPr lang="en-US" u="none" baseline="0" dirty="0"/>
              <a:t> and the external exceptions (interrupts) are adjustable to higher priorities. The values are stored in the Interrupt Priority Register.</a:t>
            </a:r>
            <a:endParaRPr lang="en-US" u="none" dirty="0"/>
          </a:p>
          <a:p>
            <a:endParaRPr lang="en-US" u="none" dirty="0"/>
          </a:p>
          <a:p>
            <a:endParaRPr lang="en-US" b="1" u="non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t>When multiple exceptions are valid at the same time (i.e., more than one exception occurs during execution of an instruction), they are handled by the core (after completing the execution of the current instruction), according to their</a:t>
            </a:r>
            <a:r>
              <a:rPr lang="en-GB" u="none" baseline="0" dirty="0"/>
              <a:t> </a:t>
            </a:r>
            <a:r>
              <a:rPr lang="en-GB" u="none" dirty="0"/>
              <a:t>priority.</a:t>
            </a:r>
            <a:r>
              <a:rPr lang="en-GB" u="none" baseline="0" dirty="0"/>
              <a:t> </a:t>
            </a:r>
            <a:endParaRPr lang="en-US" u="none" dirty="0"/>
          </a:p>
          <a:p>
            <a:endParaRPr lang="en-US" u="none" dirty="0"/>
          </a:p>
          <a:p>
            <a:r>
              <a:rPr lang="en-US" u="none" dirty="0"/>
              <a:t>So if there are simultaneous exceptions, the lowest exception type number is serviced first.</a:t>
            </a:r>
          </a:p>
          <a:p>
            <a:endParaRPr lang="en-US" u="none" dirty="0"/>
          </a:p>
          <a:p>
            <a:r>
              <a:rPr lang="en-US" u="none" dirty="0"/>
              <a:t>If there is a new exception when a handler is executing, the next step depends on the priority of the new exception. </a:t>
            </a:r>
          </a:p>
          <a:p>
            <a:r>
              <a:rPr lang="en-US" u="none" dirty="0"/>
              <a:t>If the new exception priority is higher, then the new exception handler preempts the current exception handler.</a:t>
            </a:r>
          </a:p>
          <a:p>
            <a:r>
              <a:rPr lang="en-US" u="none" dirty="0"/>
              <a:t>If the new exception priority is the same as or lower than the current one, then the new exception is held in a pending state. The current handler will continue and complete its execution. The previous priority level is restored, and the new exception is handled if the priority level allows for it.</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39</a:t>
            </a:fld>
            <a:endParaRPr lang="en-US" dirty="0"/>
          </a:p>
        </p:txBody>
      </p:sp>
    </p:spTree>
    <p:extLst>
      <p:ext uri="{BB962C8B-B14F-4D97-AF65-F5344CB8AC3E}">
        <p14:creationId xmlns:p14="http://schemas.microsoft.com/office/powerpoint/2010/main" val="197829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u="none" baseline="0" dirty="0"/>
              <a:t>Let’s consider the following example:</a:t>
            </a:r>
          </a:p>
          <a:p>
            <a:pPr marL="0" indent="0">
              <a:buNone/>
            </a:pPr>
            <a:r>
              <a:rPr lang="en-GB" u="none" baseline="0" dirty="0"/>
              <a:t>Using a switch, we want to change the color of an RGB LED when it is pressed. To do this, we apply an external switch to a GPIO pin on the controller. In order to prevent the GPIO pin from being “open”, we will use a pull-up resistor as shown in the slide.</a:t>
            </a:r>
          </a:p>
          <a:p>
            <a:pPr marL="0" indent="0">
              <a:buNone/>
            </a:pPr>
            <a:endParaRPr lang="en-GB" u="none" baseline="0" dirty="0"/>
          </a:p>
          <a:p>
            <a:pPr marL="0" indent="0">
              <a:buNone/>
            </a:pPr>
            <a:r>
              <a:rPr lang="en-GB" u="none" baseline="0" dirty="0"/>
              <a:t>In the following slides, you will see how to implement interrupts by using this example system.</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dirty="0"/>
          </a:p>
        </p:txBody>
      </p:sp>
    </p:spTree>
    <p:extLst>
      <p:ext uri="{BB962C8B-B14F-4D97-AF65-F5344CB8AC3E}">
        <p14:creationId xmlns:p14="http://schemas.microsoft.com/office/powerpoint/2010/main" val="598073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this</a:t>
            </a:r>
            <a:r>
              <a:rPr lang="en-US" u="none" baseline="0" dirty="0"/>
              <a:t> and the next few slides, w</a:t>
            </a:r>
            <a:r>
              <a:rPr lang="en-US" u="none" dirty="0"/>
              <a:t>e are going to</a:t>
            </a:r>
            <a:r>
              <a:rPr lang="en-US" u="none" baseline="0" dirty="0"/>
              <a:t> talk about the timing behavior and terminology of interrupts.</a:t>
            </a:r>
          </a:p>
          <a:p>
            <a:endParaRPr lang="en-US" u="none" baseline="0" dirty="0"/>
          </a:p>
          <a:p>
            <a:r>
              <a:rPr lang="en-US" u="none" dirty="0"/>
              <a:t>The example</a:t>
            </a:r>
            <a:r>
              <a:rPr lang="en-US" u="none" baseline="0" dirty="0"/>
              <a:t> </a:t>
            </a:r>
            <a:r>
              <a:rPr lang="en-US" u="none" dirty="0"/>
              <a:t>that we are using in</a:t>
            </a:r>
            <a:r>
              <a:rPr lang="en-US" u="none" baseline="0" dirty="0"/>
              <a:t> this module is </a:t>
            </a:r>
            <a:r>
              <a:rPr lang="en-US" u="none" dirty="0"/>
              <a:t>the switched</a:t>
            </a:r>
            <a:r>
              <a:rPr lang="en-US" u="none" baseline="0" dirty="0"/>
              <a:t> LED.</a:t>
            </a:r>
          </a:p>
          <a:p>
            <a:endParaRPr lang="en-US" u="none" baseline="0" dirty="0"/>
          </a:p>
          <a:p>
            <a:r>
              <a:rPr lang="en-US" u="none">
                <a:ea typeface="ＭＳ Ｐゴシック"/>
                <a:cs typeface="Calibri"/>
              </a:rPr>
              <a:t>The timing analysis shown here is made with the help of a logic analyzer. It is based on the switched LED example introduced in this lecture. We learned</a:t>
            </a:r>
            <a:r>
              <a:rPr lang="en-US" u="none" baseline="0">
                <a:ea typeface="ＭＳ Ｐゴシック"/>
                <a:cs typeface="Calibri"/>
              </a:rPr>
              <a:t> that the switch is pressed for 0.21 s, and the ISR is triggered in response to the falling edge of the signal switch. The DBG_MAIN signal is the debug signal that toggles on every loop iteration of our main code. </a:t>
            </a:r>
            <a:r>
              <a:rPr lang="en-US" u="none">
                <a:ea typeface="ＭＳ Ｐゴシック"/>
                <a:cs typeface="Calibri"/>
              </a:rPr>
              <a:t>Here, the interrupt seems not to be working because the DBG_MAIN</a:t>
            </a:r>
            <a:r>
              <a:rPr lang="en-US" u="none" baseline="0">
                <a:ea typeface="ＭＳ Ｐゴシック"/>
                <a:cs typeface="Calibri"/>
              </a:rPr>
              <a:t> signal </a:t>
            </a:r>
            <a:r>
              <a:rPr lang="en-US" u="none">
                <a:ea typeface="ＭＳ Ｐゴシック"/>
                <a:cs typeface="Calibri"/>
              </a:rPr>
              <a:t>is running continuously.</a:t>
            </a:r>
            <a:r>
              <a:rPr lang="en-US">
                <a:ea typeface="ＭＳ Ｐゴシック"/>
                <a:cs typeface="Calibri"/>
              </a:rPr>
              <a:t> </a:t>
            </a:r>
            <a:endParaRPr lang="en-US" u="none">
              <a:cs typeface="Calibri"/>
            </a:endParaRP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40</a:t>
            </a:fld>
            <a:endParaRPr lang="en-US" dirty="0"/>
          </a:p>
        </p:txBody>
      </p:sp>
    </p:spTree>
    <p:extLst>
      <p:ext uri="{BB962C8B-B14F-4D97-AF65-F5344CB8AC3E}">
        <p14:creationId xmlns:p14="http://schemas.microsoft.com/office/powerpoint/2010/main" val="3706681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2E37533-344D-4CEE-B01D-70736FA6C7B3}" type="slidenum">
              <a:rPr lang="en-US" sz="1300" smtClean="0"/>
              <a:pPr/>
              <a:t>41</a:t>
            </a:fld>
            <a:endParaRPr lang="en-US" sz="13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a:t>A very important aspect of interrupts is “latency”.</a:t>
            </a:r>
          </a:p>
          <a:p>
            <a:r>
              <a:rPr lang="en-US" u="none" dirty="0"/>
              <a:t>Latency is defined as the time delay between when the interrupts are triggered, and when</a:t>
            </a:r>
            <a:r>
              <a:rPr lang="en-US" u="none" baseline="0" dirty="0"/>
              <a:t> </a:t>
            </a:r>
            <a:r>
              <a:rPr lang="en-US" u="none" dirty="0"/>
              <a:t>the ISR </a:t>
            </a:r>
            <a:r>
              <a:rPr lang="en-US" u="none" baseline="0" dirty="0"/>
              <a:t>begins to execute. </a:t>
            </a:r>
            <a:r>
              <a:rPr lang="en-US" u="none" dirty="0"/>
              <a:t>In some</a:t>
            </a:r>
            <a:r>
              <a:rPr lang="en-US" u="none" baseline="0" dirty="0"/>
              <a:t> applications, latency is critical; for example, when an analog waveform is sampled. </a:t>
            </a:r>
            <a:endParaRPr lang="en-US" u="none" dirty="0"/>
          </a:p>
          <a:p>
            <a:endParaRPr lang="en-US" u="none" dirty="0"/>
          </a:p>
          <a:p>
            <a:r>
              <a:rPr lang="en-US" u="none" dirty="0"/>
              <a:t>There are several side effects that</a:t>
            </a:r>
            <a:r>
              <a:rPr lang="en-US" u="none" baseline="0" dirty="0"/>
              <a:t> can affect latency, which </a:t>
            </a:r>
            <a:r>
              <a:rPr lang="en-US" u="none" dirty="0"/>
              <a:t>have to be taken into consideration. For example, latency is affected if the</a:t>
            </a:r>
            <a:r>
              <a:rPr lang="en-US" u="none" baseline="0" dirty="0"/>
              <a:t> current executing instruction is finished or abandoned.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A332EB48-B1EB-4CA5-BBCC-F34706F7555A}" type="slidenum">
              <a:rPr lang="en-US" sz="1300" smtClean="0"/>
              <a:pPr/>
              <a:t>42</a:t>
            </a:fld>
            <a:endParaRPr lang="en-US" sz="13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a:t>The maximum interrupt frequency equals the CPU clock frequency, divided by the sum of the ISRs, plus the interrupt overhead cycles.</a:t>
            </a:r>
          </a:p>
          <a:p>
            <a:endParaRPr lang="en-US" u="none" dirty="0"/>
          </a:p>
          <a:p>
            <a:r>
              <a:rPr lang="en-US" u="none" dirty="0"/>
              <a:t>Note</a:t>
            </a:r>
            <a:r>
              <a:rPr lang="en-US" u="none" baseline="0" dirty="0"/>
              <a:t> that t</a:t>
            </a:r>
            <a:r>
              <a:rPr lang="en-US" u="none" dirty="0"/>
              <a:t>he higher the interrupt frequency, the</a:t>
            </a:r>
            <a:r>
              <a:rPr lang="en-US" u="none" baseline="0" dirty="0"/>
              <a:t> </a:t>
            </a:r>
            <a:r>
              <a:rPr lang="en-US" u="none" dirty="0"/>
              <a:t>less time there is for the CPU to execute the other code.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We have to take several design-time decisions, related to the interrupt</a:t>
            </a:r>
            <a:r>
              <a:rPr lang="en-US" u="none" baseline="0" dirty="0"/>
              <a:t> implementation, when we are </a:t>
            </a:r>
            <a:r>
              <a:rPr lang="en-US" u="none" dirty="0"/>
              <a:t>designing a program</a:t>
            </a:r>
            <a:r>
              <a:rPr lang="en-US" u="none" baseline="0" dirty="0"/>
              <a:t> with interrupts.</a:t>
            </a:r>
          </a:p>
          <a:p>
            <a:r>
              <a:rPr lang="en-US" u="none" baseline="0" dirty="0"/>
              <a:t>First, we must consider the amount of work that will be assigned to an interrupt. We have to deal with the time that is going to be spent in between ISRs and other code. If we have multiple ISRs, it is better to assign them to perform only critical work and to buffer the rest for later processing.</a:t>
            </a:r>
          </a:p>
          <a:p>
            <a:endParaRPr lang="en-US" u="none" baseline="0" dirty="0"/>
          </a:p>
          <a:p>
            <a:r>
              <a:rPr lang="en-US" u="none" baseline="0" dirty="0"/>
              <a:t>Another important question is whether ISRs should be in charge of re-enabling interrupts. This is because we do not want to have an ISR running for long with all interrupts disabled, and it might be preferable for a long-running ISR to re-enable interrupts. On the other hand, if an ISR is fast and efficient, then there is no need for such an action. </a:t>
            </a:r>
          </a:p>
          <a:p>
            <a:endParaRPr lang="en-US" u="none" baseline="0" dirty="0"/>
          </a:p>
          <a:p>
            <a:r>
              <a:rPr lang="en-US" u="none" baseline="0" dirty="0"/>
              <a:t>One way to communicate between ISRs and other code is software data buffering, which is generally used as a communication interface. We must always keep data integrity and race conditions in mind.</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43</a:t>
            </a:fld>
            <a:endParaRPr lang="en-US" dirty="0"/>
          </a:p>
        </p:txBody>
      </p:sp>
    </p:spTree>
    <p:extLst>
      <p:ext uri="{BB962C8B-B14F-4D97-AF65-F5344CB8AC3E}">
        <p14:creationId xmlns:p14="http://schemas.microsoft.com/office/powerpoint/2010/main" val="3813572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725A623E-3345-4A65-887F-B18666FB9F65}" type="slidenum">
              <a:rPr lang="en-US" sz="1300" smtClean="0"/>
              <a:pPr/>
              <a:t>44</a:t>
            </a:fld>
            <a:endParaRPr lang="en-US" sz="13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en-US"/>
              <a:t>Volatile data is data that may be changed in other parts of the software.</a:t>
            </a:r>
          </a:p>
          <a:p>
            <a:endParaRPr lang="en-US" dirty="0">
              <a:ea typeface="ＭＳ Ｐゴシック"/>
              <a:cs typeface="Calibri"/>
            </a:endParaRPr>
          </a:p>
          <a:p>
            <a:r>
              <a:rPr lang="en-US" u="none">
                <a:ea typeface="ＭＳ Ｐゴシック"/>
                <a:cs typeface="Calibri"/>
              </a:rPr>
              <a:t>To optimize code</a:t>
            </a:r>
            <a:r>
              <a:rPr lang="en-US" u="none" baseline="0">
                <a:ea typeface="ＭＳ Ｐゴシック"/>
                <a:cs typeface="Calibri"/>
              </a:rPr>
              <a:t> generation and improve run-time, the compiler makes some assumptions about code behavior. One key assumption is that all data behave in an atomic manner, whether it does or does not. Because changes from outside are not expected, some variables may be loaded into registers (performance improvements), and write the register values back to memory at the end of the procedure, or when there is a need.</a:t>
            </a:r>
            <a:r>
              <a:rPr lang="en-US">
                <a:ea typeface="ＭＳ Ｐゴシック"/>
                <a:cs typeface="Calibri"/>
              </a:rPr>
              <a:t> </a:t>
            </a:r>
            <a:endParaRPr lang="en-US">
              <a:cs typeface="Calibri"/>
            </a:endParaRPr>
          </a:p>
          <a:p>
            <a:endParaRPr lang="en-US" u="none" baseline="0" dirty="0"/>
          </a:p>
          <a:p>
            <a:r>
              <a:rPr lang="en-US" u="none" baseline="0" dirty="0"/>
              <a:t>T</a:t>
            </a:r>
            <a:r>
              <a:rPr lang="en-US" sz="2000" u="none" dirty="0"/>
              <a:t>his optimization can fail, however, and we will talk about this in the next slide.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725A623E-3345-4A65-887F-B18666FB9F65}" type="slidenum">
              <a:rPr lang="en-US" sz="1300" smtClean="0"/>
              <a:pPr/>
              <a:t>45</a:t>
            </a:fld>
            <a:endParaRPr lang="en-US" sz="13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600" u="none" dirty="0"/>
              <a:t>One example where the compiler optimization may fail is as follows. Consider an</a:t>
            </a:r>
            <a:r>
              <a:rPr lang="en-US" sz="1600" u="none" baseline="0" dirty="0"/>
              <a:t> application that is </a:t>
            </a:r>
            <a:r>
              <a:rPr lang="en-US" sz="1600" u="none" dirty="0"/>
              <a:t>reading from an input port, polling for key press,</a:t>
            </a:r>
            <a:r>
              <a:rPr lang="en-US" sz="1600" u="none" baseline="0" dirty="0"/>
              <a:t> and the switch state is represented by the variable SW_0.</a:t>
            </a:r>
          </a:p>
          <a:p>
            <a:pPr lvl="0"/>
            <a:endParaRPr lang="en-US" sz="1400" u="none" dirty="0"/>
          </a:p>
          <a:p>
            <a:pPr lvl="0"/>
            <a:r>
              <a:rPr lang="en-US" sz="1400" u="none" dirty="0"/>
              <a:t>If SW_0 is changed by</a:t>
            </a:r>
            <a:r>
              <a:rPr lang="en-US" sz="1400" u="none" baseline="0" dirty="0"/>
              <a:t> an interrupt routine, this change will not be recognized, as this variable will not update within the while loop. For example, the memory-mapped peripheral register changes on its own.</a:t>
            </a:r>
            <a:endParaRPr lang="en-US" sz="1600" u="none" baseline="0" dirty="0"/>
          </a:p>
          <a:p>
            <a:pPr lvl="0"/>
            <a:r>
              <a:rPr lang="en-US" sz="1600" u="none" baseline="0" dirty="0"/>
              <a:t>Other situations that might prompt failure are also indicated in this slide.</a:t>
            </a:r>
            <a:endParaRPr lang="en-US" sz="1600" u="none" dirty="0"/>
          </a:p>
        </p:txBody>
      </p:sp>
    </p:spTree>
    <p:extLst>
      <p:ext uri="{BB962C8B-B14F-4D97-AF65-F5344CB8AC3E}">
        <p14:creationId xmlns:p14="http://schemas.microsoft.com/office/powerpoint/2010/main" val="33990770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1A7F097B-6810-4341-AA8B-BB832BA88583}" type="slidenum">
              <a:rPr lang="en-US" sz="1300" smtClean="0"/>
              <a:pPr/>
              <a:t>46</a:t>
            </a:fld>
            <a:endParaRPr lang="en-US" sz="13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a:t>The</a:t>
            </a:r>
            <a:r>
              <a:rPr lang="en-US" u="none" baseline="0" dirty="0"/>
              <a:t> indicator for potential external changes is the compiler keyword “volatile”.</a:t>
            </a:r>
          </a:p>
          <a:p>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Volatile data is data that may be changed in other parts of the software.</a:t>
            </a:r>
          </a:p>
          <a:p>
            <a:endParaRPr lang="en-US" u="none" baseline="0" dirty="0"/>
          </a:p>
          <a:p>
            <a:r>
              <a:rPr lang="en-US" u="none" baseline="0" dirty="0"/>
              <a:t>If a variable is declared using the keyword volatile (e.g., volatile int a), then a compiler will reload the variable before every use. However, be careful with the use of this declaration because doing this may slow down your code (especially very efficient, atomic code) significantly.</a:t>
            </a:r>
            <a:endParaRPr lang="en-US" u="non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794DCE4-AC5D-4D74-BEAC-CB1352309C52}" type="slidenum">
              <a:rPr lang="en-US" sz="1300" smtClean="0"/>
              <a:pPr/>
              <a:t>47</a:t>
            </a:fld>
            <a:endParaRPr lang="en-US" sz="13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a:t>A</a:t>
            </a:r>
            <a:r>
              <a:rPr lang="en-US" u="none" baseline="0" dirty="0"/>
              <a:t> good example is a clock application shown here.</a:t>
            </a:r>
          </a:p>
          <a:p>
            <a:endParaRPr lang="en-US" u="none" baseline="0" dirty="0"/>
          </a:p>
          <a:p>
            <a:r>
              <a:rPr lang="en-US" u="none" baseline="0" dirty="0"/>
              <a:t>It is called at 1 Hz by an interrupt, increasing the seconds-counter by 1. The timer interrupt not only performs the atomic operation of increasing the counter, but also checks the correct assignment to minutes, hours, and days. Additionally, a routine defines GetDateTime, copying the data to a DateTimeType pointer.</a:t>
            </a:r>
          </a:p>
          <a:p>
            <a:endParaRPr lang="en-US" u="none" baseline="0" dirty="0"/>
          </a:p>
          <a:p>
            <a:r>
              <a:rPr lang="en-US" u="none" dirty="0"/>
              <a:t>Now, if there is poor</a:t>
            </a:r>
            <a:r>
              <a:rPr lang="en-US" u="none" baseline="0" dirty="0"/>
              <a:t> timing between interrupt and function call, an inconsistent situation may occur, as indicated in the next slide. This situation is called “data race condition”.</a:t>
            </a:r>
            <a:endParaRPr lang="en-US" u="non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333EF016-1946-47A6-9750-58638ECC1C7C}" type="slidenum">
              <a:rPr lang="en-US" sz="1300" smtClean="0"/>
              <a:pPr/>
              <a:t>48</a:t>
            </a:fld>
            <a:endParaRPr lang="en-US" sz="13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latin typeface="+mn-lt"/>
                <a:cs typeface="Courier New" panose="02070309020205020404" pitchFamily="49" charset="0"/>
              </a:rPr>
              <a:t>The problem arises when</a:t>
            </a:r>
            <a:r>
              <a:rPr lang="en-GB" u="none" baseline="0" dirty="0">
                <a:latin typeface="+mn-lt"/>
                <a:cs typeface="Courier New" panose="02070309020205020404" pitchFamily="49" charset="0"/>
              </a:rPr>
              <a:t> an interrupt is triggered during the execution of the GetDateTime function, while it is updating DT. The ISR changed the current time, which has as a result to update the rest of the DT members with the new values. Consequently, the DT </a:t>
            </a:r>
            <a:r>
              <a:rPr lang="en-US" u="none" baseline="0" dirty="0"/>
              <a:t>beginning of data is older than the end, and therefore they are inconsistent</a:t>
            </a:r>
            <a:r>
              <a:rPr lang="en-GB" u="none" baseline="0" dirty="0">
                <a:latin typeface="+mn-lt"/>
                <a:cs typeface="Courier New" panose="02070309020205020404" pitchFamily="49" charset="0"/>
              </a:rPr>
              <a:t>. This faulty update of the DT variable is called “race condition”. </a:t>
            </a:r>
            <a:endParaRPr lang="en-GB" u="none"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u="none"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latin typeface="+mn-lt"/>
                <a:cs typeface="Courier New" panose="02070309020205020404" pitchFamily="49" charset="0"/>
              </a:rPr>
              <a:t>Race condition is an </a:t>
            </a:r>
            <a:r>
              <a:rPr lang="en-US" u="none" dirty="0">
                <a:latin typeface="+mn-lt"/>
                <a:cs typeface="Courier New" panose="02070309020205020404" pitchFamily="49" charset="0"/>
              </a:rPr>
              <a:t>anomalous behavior due to unexpected critical dependence on the relative timing of events. The result of the example code depends on the relative timing of the read and write operations.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latin typeface="+mn-lt"/>
                <a:cs typeface="Courier New" panose="02070309020205020404" pitchFamily="49" charset="0"/>
              </a:rPr>
              <a:t>This problem</a:t>
            </a:r>
            <a:r>
              <a:rPr lang="en-US" u="none" baseline="0" dirty="0">
                <a:latin typeface="+mn-lt"/>
                <a:cs typeface="Courier New" panose="02070309020205020404" pitchFamily="49" charset="0"/>
              </a:rPr>
              <a:t> is not simple to solve. Usually, it is a good idea to turn off the interrupts at the beginning of GetDateTime (), using the PRIMASK PM-flag, and turn it on again later. However, this may lead to missing an interrupt event and a 1-second-count, and the consequence is an incorrect time.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a:t>The data</a:t>
            </a:r>
            <a:r>
              <a:rPr lang="en-US" u="none" baseline="0" dirty="0"/>
              <a:t> that has to be protected is potentially changed by an ISR and requires multiple instructions to read or write (non-atomic access). </a:t>
            </a:r>
          </a:p>
          <a:p>
            <a:endParaRPr lang="en-US" u="none" dirty="0"/>
          </a:p>
          <a:p>
            <a:r>
              <a:rPr lang="en-US" u="none" dirty="0"/>
              <a:t>There are many boundary conditions</a:t>
            </a:r>
            <a:r>
              <a:rPr lang="en-US" u="none" baseline="0" dirty="0"/>
              <a:t> to be met. For instance, if only one </a:t>
            </a:r>
            <a:r>
              <a:rPr lang="en-US" u="none" baseline="0"/>
              <a:t>ISR or task </a:t>
            </a:r>
            <a:r>
              <a:rPr lang="en-US" u="none" baseline="0" dirty="0"/>
              <a:t>writes to a data object, then we must ensure that data is not overwritten partway through being read. Consequently, writer and reader should not interrupt each other. Additionally, in the case of multiple ISRs that can write to data objects, we have to ensure that writers don’t interrupt each other as well.</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5EAE173A-14CE-4BC8-BBF0-AD715FDA7AA8}" type="slidenum">
              <a:rPr lang="en-US" sz="1300" smtClean="0"/>
              <a:pPr/>
              <a:t>49</a:t>
            </a:fld>
            <a:endParaRPr 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There</a:t>
            </a:r>
            <a:r>
              <a:rPr lang="en-GB" u="none" baseline="0" dirty="0"/>
              <a:t> are two ways to detect when a switch is pressed or not: the polling method and the use of interrupts.</a:t>
            </a:r>
            <a:endParaRPr lang="en-GB" u="none" dirty="0"/>
          </a:p>
          <a:p>
            <a:endParaRPr lang="en-GB" u="none" dirty="0"/>
          </a:p>
          <a:p>
            <a:r>
              <a:rPr lang="en-GB" u="none" dirty="0"/>
              <a:t>Polling</a:t>
            </a:r>
            <a:r>
              <a:rPr lang="en-GB" u="none" baseline="0" dirty="0"/>
              <a:t> is the method in which the microcontroller is continuously checking the status of a flag. </a:t>
            </a:r>
            <a:r>
              <a:rPr lang="en-GB" u="none" dirty="0"/>
              <a:t>It</a:t>
            </a:r>
            <a:r>
              <a:rPr lang="en-GB" u="none" baseline="0" dirty="0"/>
              <a:t> is slow, inefficient, and poorly scalable. The more GPIO or other events have to be polled, the more time is needed. So there is a natural limit to the number of supervised GPIOs possible at a given processor speed.</a:t>
            </a:r>
          </a:p>
          <a:p>
            <a:endParaRPr lang="en-GB" u="none" baseline="0" dirty="0"/>
          </a:p>
          <a:p>
            <a:r>
              <a:rPr lang="en-GB" u="none" dirty="0"/>
              <a:t>However,</a:t>
            </a:r>
            <a:r>
              <a:rPr lang="en-GB" u="none" baseline="0" dirty="0"/>
              <a:t> an interrupt-based routine only runs the code when it is called/initiated by the interrupt service routine. This routine directly executes addressed code, sometimes without any CPU interaction. Therefore, it is fully scalable, because it is independent from the number of monitored events, so the supervision doesn’t consume CPU time.</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dirty="0"/>
          </a:p>
        </p:txBody>
      </p:sp>
    </p:spTree>
    <p:extLst>
      <p:ext uri="{BB962C8B-B14F-4D97-AF65-F5344CB8AC3E}">
        <p14:creationId xmlns:p14="http://schemas.microsoft.com/office/powerpoint/2010/main" val="2907143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523CCCC0-B871-43CF-AC10-78EC2D1BE99C}" type="slidenum">
              <a:rPr lang="en-US" sz="1300" smtClean="0"/>
              <a:pPr/>
              <a:t>50</a:t>
            </a:fld>
            <a:endParaRPr lang="en-US" sz="1300" dirty="0"/>
          </a:p>
        </p:txBody>
      </p:sp>
      <p:sp>
        <p:nvSpPr>
          <p:cNvPr id="82947" name="Rectangle 2"/>
          <p:cNvSpPr>
            <a:spLocks noGrp="1" noChangeArrowheads="1"/>
          </p:cNvSpPr>
          <p:nvPr>
            <p:ph type="body"/>
          </p:nvPr>
        </p:nvSpPr>
        <p:spPr>
          <a:xfrm>
            <a:off x="913947" y="4343797"/>
            <a:ext cx="502897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u="none" dirty="0"/>
              <a:t>So, to recap, a </a:t>
            </a:r>
            <a:r>
              <a:rPr lang="en-GB" u="none" dirty="0">
                <a:ea typeface="ＭＳ Ｐゴシック" panose="020B0600070205080204" pitchFamily="34" charset="-128"/>
              </a:rPr>
              <a:t>race condition is an </a:t>
            </a:r>
            <a:r>
              <a:rPr lang="en-US" u="none" dirty="0">
                <a:ea typeface="ＭＳ Ｐゴシック" panose="020B0600070205080204" pitchFamily="34" charset="-128"/>
              </a:rPr>
              <a:t>anomalous behavior due to unexpected critical dependence on the relative timing of events. The result of the example code shown earlier depends on the relative timing of the read and write operations.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u="none"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u="none" dirty="0">
                <a:ea typeface="ＭＳ Ｐゴシック" panose="020B0600070205080204" pitchFamily="34" charset="-128"/>
              </a:rPr>
              <a:t>A critical section is a</a:t>
            </a:r>
            <a:r>
              <a:rPr lang="en-US" u="none" dirty="0">
                <a:ea typeface="ＭＳ Ｐゴシック" panose="020B0600070205080204" pitchFamily="34" charset="-128"/>
              </a:rPr>
              <a:t> section of code that creates a possible race condition. The code section can only be executed by one process at a time. Some synchronization mechanism is required at the entry and exit of the critical section to ensure exclusive use.</a:t>
            </a:r>
          </a:p>
        </p:txBody>
      </p:sp>
      <p:sp>
        <p:nvSpPr>
          <p:cNvPr id="82948" name="Rectangle 3"/>
          <p:cNvSpPr>
            <a:spLocks noGrp="1" noRot="1" noChangeAspect="1" noChangeArrowheads="1" noTextEdit="1"/>
          </p:cNvSpPr>
          <p:nvPr>
            <p:ph type="sldImg" idx="1"/>
          </p:nvPr>
        </p:nvSpPr>
        <p:spPr>
          <a:xfrm>
            <a:off x="392113" y="692150"/>
            <a:ext cx="6070600" cy="3416300"/>
          </a:xfrm>
          <a:solidFill>
            <a:srgbClr val="FFFFFF"/>
          </a:solid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a:t>One</a:t>
            </a:r>
            <a:r>
              <a:rPr lang="en-US" u="none" baseline="0" dirty="0"/>
              <a:t> solution for race condition is to briefly disable preemption, in order to prevent any interruption during critical section execution. If we know that an ISR (or more) can write to the shared data object, then we need to disable interrupts. This can be achieved with the help of CMSIS-Core, by saving the current PRIMASK state into a temporary variable, disabling interrupts, executing the critical code section, and, finally, restoring the PRIMASK register status. </a:t>
            </a:r>
          </a:p>
          <a:p>
            <a:endParaRPr lang="en-US" u="none" baseline="0" dirty="0"/>
          </a:p>
          <a:p>
            <a:r>
              <a:rPr lang="en-US" sz="1200" b="0" i="0" u="none" strike="noStrike" kern="1200" dirty="0">
                <a:solidFill>
                  <a:schemeClr val="tx1"/>
                </a:solidFill>
                <a:effectLst/>
                <a:latin typeface="+mn-lt"/>
                <a:ea typeface="ＭＳ Ｐゴシック" charset="0"/>
                <a:cs typeface="ＭＳ Ｐゴシック" charset="0"/>
              </a:rPr>
              <a:t>CMSIS-Core (Cortex-M) implements the basic run-time system for a Cortex-M device and gives the user access to the processor core and the device peripherals.</a:t>
            </a:r>
            <a:endParaRPr lang="en-US" u="none" baseline="0" dirty="0"/>
          </a:p>
          <a:p>
            <a:endParaRPr lang="en-US" u="none" baseline="0" dirty="0"/>
          </a:p>
          <a:p>
            <a:r>
              <a:rPr lang="en-US" u="none" baseline="0" dirty="0"/>
              <a:t>In general, you should avoid disabling interrupts since it may affect other processing requests. If you need to disable interrupts, try to do so for as few instructions as possible, in order to make the time of the interrupt as short as possible.</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B638F6C-68D9-4D0D-8193-639A3CED4D95}" type="slidenum">
              <a:rPr lang="en-US" sz="1300" smtClean="0"/>
              <a:pPr/>
              <a:t>51</a:t>
            </a:fld>
            <a:endParaRPr 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ea typeface="ＭＳ Ｐゴシック"/>
                <a:cs typeface="Calibri"/>
              </a:rPr>
              <a:t>The term</a:t>
            </a:r>
            <a:r>
              <a:rPr lang="en-GB" u="none" baseline="0" dirty="0">
                <a:ea typeface="ＭＳ Ｐゴシック"/>
                <a:cs typeface="Calibri"/>
              </a:rPr>
              <a:t> “interrupt” is self-explanatory: </a:t>
            </a:r>
            <a:r>
              <a:rPr lang="en-GB" dirty="0">
                <a:ea typeface="ＭＳ Ｐゴシック"/>
                <a:cs typeface="Calibri"/>
              </a:rPr>
              <a:t>many interrupts can occur same time and hence interrupts also have a priority defined</a:t>
            </a:r>
            <a:r>
              <a:rPr lang="en-GB" u="none" baseline="0" dirty="0">
                <a:ea typeface="ＭＳ Ｐゴシック"/>
                <a:cs typeface="Calibri"/>
              </a:rPr>
              <a:t>, it interrupts (nearly) everything in order to execute its own code. While each interrupt’s configuration determines what is actually interrupted, if the interrupt is active, then the regular program code will be stopped.</a:t>
            </a:r>
            <a:r>
              <a:rPr lang="en-GB" dirty="0">
                <a:ea typeface="ＭＳ Ｐゴシック"/>
                <a:cs typeface="Calibri"/>
              </a:rPr>
              <a:t> </a:t>
            </a:r>
            <a:endParaRPr lang="en-GB" u="none" baseline="0" dirty="0"/>
          </a:p>
          <a:p>
            <a:endParaRPr lang="en-GB" u="none" baseline="0" dirty="0"/>
          </a:p>
          <a:p>
            <a:r>
              <a:rPr lang="en-GB" u="none" baseline="0" dirty="0"/>
              <a:t>After stopping the main code, some hardwired routines such as saving registers are performed before the interrupt routine is started. </a:t>
            </a:r>
          </a:p>
          <a:p>
            <a:endParaRPr lang="en-GB" u="none" baseline="0" dirty="0"/>
          </a:p>
          <a:p>
            <a:r>
              <a:rPr lang="en-GB" u="none" baseline="0" dirty="0"/>
              <a:t>All steps will be reversed after the interrupt routine is finished and the regular program execution continues.</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dirty="0"/>
          </a:p>
        </p:txBody>
      </p:sp>
    </p:spTree>
    <p:extLst>
      <p:ext uri="{BB962C8B-B14F-4D97-AF65-F5344CB8AC3E}">
        <p14:creationId xmlns:p14="http://schemas.microsoft.com/office/powerpoint/2010/main" val="421625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Interrupt</a:t>
            </a:r>
            <a:r>
              <a:rPr lang="en-GB" u="none" baseline="0" dirty="0"/>
              <a:t>s are classified as asynchronous, in the way that it is non-predictable, event-driven, and needing a dedicated trigger.</a:t>
            </a:r>
          </a:p>
          <a:p>
            <a:pPr marL="0" indent="0">
              <a:buFontTx/>
              <a:buNone/>
            </a:pPr>
            <a:endParaRPr lang="en-GB" u="none" baseline="0" dirty="0"/>
          </a:p>
          <a:p>
            <a:pPr marL="0" indent="0">
              <a:buFontTx/>
              <a:buNone/>
            </a:pPr>
            <a:r>
              <a:rPr lang="en-GB" u="none" baseline="0" dirty="0"/>
              <a:t>Therefore, asynchronous controller internal events need to be generated, and these are normally hardware-based pre-processed. In the next step, linked by an internal jump to a dedicated memory area, this code may directly be executed within any significant involvement of the CPU.</a:t>
            </a:r>
          </a:p>
          <a:p>
            <a:pPr marL="0" indent="0">
              <a:buFontTx/>
              <a:buNone/>
            </a:pPr>
            <a:endParaRPr lang="en-GB" u="none" baseline="0" dirty="0"/>
          </a:p>
          <a:p>
            <a:r>
              <a:rPr lang="en-GB" u="none" baseline="0">
                <a:ea typeface="ＭＳ Ｐゴシック"/>
                <a:cs typeface="Calibri"/>
              </a:rPr>
              <a:t>This is fundamental for microcontroller programming because it allows for minimalism, special task design, and power and run-time sensitivity. So the controller must be prevented from carrying out unnecessary tasks by operating in a passive mode as long as possible, mostly responding to events and triggers only. Based on this principle, multithreading can be emulated by hardware interrupts without the need for an operating system: The basic operation runs in a main task. Whenever something important happens, this task can be interrupted for a prioritized one.</a:t>
            </a:r>
            <a:r>
              <a:rPr lang="en-GB">
                <a:ea typeface="ＭＳ Ｐゴシック"/>
                <a:cs typeface="Calibri"/>
              </a:rPr>
              <a:t> </a:t>
            </a:r>
            <a:r>
              <a:rPr lang="en-GB"/>
              <a:t>If there is repettitive work, this can be run as a main task (or the core can sleep).</a:t>
            </a:r>
          </a:p>
          <a:p>
            <a:endParaRPr lang="en-GB" u="none" dirty="0">
              <a:cs typeface="Calibri"/>
            </a:endParaRPr>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dirty="0"/>
          </a:p>
        </p:txBody>
      </p:sp>
    </p:spTree>
    <p:extLst>
      <p:ext uri="{BB962C8B-B14F-4D97-AF65-F5344CB8AC3E}">
        <p14:creationId xmlns:p14="http://schemas.microsoft.com/office/powerpoint/2010/main" val="404999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baseline="0" dirty="0"/>
              <a:t>Going back to our example, the program can be divided into three segments: the main code, the ISR, and a global variable.</a:t>
            </a:r>
          </a:p>
          <a:p>
            <a:endParaRPr lang="en-GB" u="none" baseline="0" dirty="0"/>
          </a:p>
          <a:p>
            <a:r>
              <a:rPr lang="en-GB" u="none" baseline="0" dirty="0"/>
              <a:t>As shown in the slide, the main code does the initialization, lights the RGB LED according to the global variable value, and toggles the debug line for every loop iteration.</a:t>
            </a:r>
          </a:p>
          <a:p>
            <a:r>
              <a:rPr lang="en-GB" u="none" baseline="0" dirty="0"/>
              <a:t> </a:t>
            </a:r>
          </a:p>
          <a:p>
            <a:r>
              <a:rPr lang="en-GB" u="none" baseline="0" dirty="0"/>
              <a:t>The ISR is triggered only when the switch is pressed. The ISR will increment the global variable value. The ISR also sets the debug line whenever it is executing.</a:t>
            </a:r>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dirty="0"/>
          </a:p>
        </p:txBody>
      </p:sp>
    </p:spTree>
    <p:extLst>
      <p:ext uri="{BB962C8B-B14F-4D97-AF65-F5344CB8AC3E}">
        <p14:creationId xmlns:p14="http://schemas.microsoft.com/office/powerpoint/2010/main" val="13061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0" u="none" dirty="0"/>
              <a:t>In</a:t>
            </a:r>
            <a:r>
              <a:rPr lang="en-GB" i="0" u="none" baseline="0" dirty="0"/>
              <a:t> this slide, the exception handling is shown in the source code. </a:t>
            </a:r>
            <a:r>
              <a:rPr lang="en-GB" sz="1200" b="0" i="0" u="none" strike="noStrike" kern="1200" baseline="0" dirty="0">
                <a:solidFill>
                  <a:schemeClr val="tx1"/>
                </a:solidFill>
                <a:latin typeface="+mn-lt"/>
                <a:ea typeface="+mn-ea"/>
                <a:cs typeface="+mn-cs"/>
              </a:rPr>
              <a:t>An exception is any condition that needs to halt normal execution of the instructions, such as core resets, failures, or interrupts.</a:t>
            </a:r>
          </a:p>
          <a:p>
            <a:endParaRPr lang="en-GB" i="0" u="none" baseline="0" dirty="0"/>
          </a:p>
          <a:p>
            <a:r>
              <a:rPr lang="en-GB" i="0" u="none" baseline="0" dirty="0"/>
              <a:t>The yellow part of the source code indicates the definition and initialization line of the counter. The functional code of incrementing the counter is located in the ISR (red): It is activated by an interrupt on the pin to which the switch is connected. Here, a counter is incremented, controlling the RGB LED.</a:t>
            </a:r>
          </a:p>
          <a:p>
            <a:endParaRPr lang="en-GB" i="0" u="none" baseline="0" dirty="0"/>
          </a:p>
          <a:p>
            <a:r>
              <a:rPr lang="en-GB" i="0" u="none" baseline="0" dirty="0"/>
              <a:t>In the main routine (green), only the initialization and the connection of the ports to the ISR are made.</a:t>
            </a:r>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dirty="0"/>
          </a:p>
        </p:txBody>
      </p:sp>
    </p:spTree>
    <p:extLst>
      <p:ext uri="{BB962C8B-B14F-4D97-AF65-F5344CB8AC3E}">
        <p14:creationId xmlns:p14="http://schemas.microsoft.com/office/powerpoint/2010/main" val="1216949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F0F991D-FCA4-4B63-990A-F6816AD19558}"/>
              </a:ext>
            </a:extLst>
          </p:cNvPr>
          <p:cNvPicPr>
            <a:picLocks noChangeAspect="1"/>
          </p:cNvPicPr>
          <p:nvPr userDrawn="1"/>
        </p:nvPicPr>
        <p:blipFill>
          <a:blip r:embed="rId2">
            <a:extLst>
              <a:ext uri="{28A0092B-C50C-407E-A947-70E740481C1C}">
                <a14:useLocalDpi xmlns:a14="http://schemas.microsoft.com/office/drawing/2010/main" val="0"/>
              </a:ext>
            </a:extLst>
          </a:blip>
          <a:srcRect r="-367"/>
          <a:stretch>
            <a:fillRect/>
          </a:stretch>
        </p:blipFill>
        <p:spPr bwMode="auto">
          <a:xfrm>
            <a:off x="0" y="0"/>
            <a:ext cx="1225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A156D165-7270-40C4-88D8-90852D96F7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8AD9B17F-0E30-4ADC-88D4-20A157463F8E}"/>
              </a:ext>
            </a:extLst>
          </p:cNvPr>
          <p:cNvSpPr txBox="1">
            <a:spLocks/>
          </p:cNvSpPr>
          <p:nvPr userDrawn="1"/>
        </p:nvSpPr>
        <p:spPr bwMode="auto">
          <a:xfrm>
            <a:off x="5016500" y="137477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rgbClr val="7F7F7F"/>
              </a:solidFill>
              <a:cs typeface="ＭＳ Ｐゴシック" charset="0"/>
            </a:endParaRPr>
          </a:p>
        </p:txBody>
      </p:sp>
      <p:sp>
        <p:nvSpPr>
          <p:cNvPr id="10" name="Subtitle 2">
            <a:extLst>
              <a:ext uri="{FF2B5EF4-FFF2-40B4-BE49-F238E27FC236}">
                <a16:creationId xmlns:a16="http://schemas.microsoft.com/office/drawing/2014/main" id="{CD4279F1-F98A-4D42-BE2C-F6824E400D1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1" name="Rectangle 10">
            <a:extLst>
              <a:ext uri="{FF2B5EF4-FFF2-40B4-BE49-F238E27FC236}">
                <a16:creationId xmlns:a16="http://schemas.microsoft.com/office/drawing/2014/main" id="{FBDD11B8-AE29-46D7-AA16-FC0782F0224C}"/>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2152EDD9-932E-446C-B0D1-08200969EF9A}"/>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0A8448B8-61E4-4D23-9334-33FE7B6C6659}"/>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F4378299-CD03-4252-AFFD-BC205B792D81}"/>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5" name="TextBox 20">
            <a:extLst>
              <a:ext uri="{FF2B5EF4-FFF2-40B4-BE49-F238E27FC236}">
                <a16:creationId xmlns:a16="http://schemas.microsoft.com/office/drawing/2014/main" id="{011A3030-FB66-4CA3-A565-EB5EEB758B3F}"/>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853C1CC1-ADAC-4345-8FD5-7780D35BE3C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45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700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191A9FE-449B-4D65-A314-B50D80F22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1384F5AA-5239-4357-B200-8BEED4FBA1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7E2E261-7BED-4DD4-B009-2B25A53A4EBF}"/>
              </a:ext>
            </a:extLst>
          </p:cNvPr>
          <p:cNvSpPr txBox="1">
            <a:spLocks/>
          </p:cNvSpPr>
          <p:nvPr userDrawn="1"/>
        </p:nvSpPr>
        <p:spPr bwMode="auto">
          <a:xfrm>
            <a:off x="5016500" y="137477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rgbClr val="7F7F7F"/>
              </a:solidFill>
              <a:cs typeface="ＭＳ Ｐゴシック" charset="0"/>
            </a:endParaRPr>
          </a:p>
        </p:txBody>
      </p:sp>
      <p:sp>
        <p:nvSpPr>
          <p:cNvPr id="10" name="Subtitle 2">
            <a:extLst>
              <a:ext uri="{FF2B5EF4-FFF2-40B4-BE49-F238E27FC236}">
                <a16:creationId xmlns:a16="http://schemas.microsoft.com/office/drawing/2014/main" id="{853851FE-FFF1-472C-AEC9-BE3EC0DF692A}"/>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1" name="Rectangle 10">
            <a:extLst>
              <a:ext uri="{FF2B5EF4-FFF2-40B4-BE49-F238E27FC236}">
                <a16:creationId xmlns:a16="http://schemas.microsoft.com/office/drawing/2014/main" id="{07133448-B5CA-4850-92E8-804B482259E3}"/>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EA04FC3D-FE02-4FF4-BA44-4FA201FDC89D}"/>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41B1EEB9-F737-43CE-9DAF-FD651FCF17F4}"/>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DB146E33-F9AB-4720-97B5-DC431CB6E5F2}"/>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5" name="TextBox 20">
            <a:extLst>
              <a:ext uri="{FF2B5EF4-FFF2-40B4-BE49-F238E27FC236}">
                <a16:creationId xmlns:a16="http://schemas.microsoft.com/office/drawing/2014/main" id="{B1371B1D-E5D0-498C-9B3E-67F1875CD52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48B9274A-2385-4BAC-AD9B-101FD86C1B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8050" y="1209675"/>
            <a:ext cx="2244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17" name="Subtitle 2"/>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59293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A2A34492-F104-49D9-B2A8-5887D4BE4189}"/>
              </a:ext>
            </a:extLst>
          </p:cNvPr>
          <p:cNvSpPr txBox="1">
            <a:spLocks noChangeArrowheads="1"/>
          </p:cNvSpPr>
          <p:nvPr userDrawn="1"/>
        </p:nvSpPr>
        <p:spPr bwMode="auto">
          <a:xfrm>
            <a:off x="492125" y="6430963"/>
            <a:ext cx="917575"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70E07034-B01E-4995-A0AB-E9D06DC28C30}"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3" name="Picture 8">
            <a:extLst>
              <a:ext uri="{FF2B5EF4-FFF2-40B4-BE49-F238E27FC236}">
                <a16:creationId xmlns:a16="http://schemas.microsoft.com/office/drawing/2014/main" id="{ECC54FFF-040E-4293-A78C-D12026DB66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74C27F2-5006-428E-B404-DFA19F59A57A}"/>
              </a:ext>
            </a:extLst>
          </p:cNvPr>
          <p:cNvSpPr txBox="1">
            <a:spLocks noChangeArrowheads="1"/>
          </p:cNvSpPr>
          <p:nvPr userDrawn="1"/>
        </p:nvSpPr>
        <p:spPr bwMode="auto">
          <a:xfrm>
            <a:off x="492125" y="6430963"/>
            <a:ext cx="917575"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3D584DE2-3A9D-4119-8B84-79386FA94C59}"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dirty="0">
              <a:solidFill>
                <a:schemeClr val="bg1"/>
              </a:solidFill>
            </a:endParaRPr>
          </a:p>
        </p:txBody>
      </p:sp>
      <p:sp>
        <p:nvSpPr>
          <p:cNvPr id="5" name="Rectangle 4">
            <a:extLst>
              <a:ext uri="{FF2B5EF4-FFF2-40B4-BE49-F238E27FC236}">
                <a16:creationId xmlns:a16="http://schemas.microsoft.com/office/drawing/2014/main" id="{45EF4A43-763A-4A78-98FA-A857C8AEB631}"/>
              </a:ext>
            </a:extLst>
          </p:cNvPr>
          <p:cNvSpPr>
            <a:spLocks noChangeArrowheads="1"/>
          </p:cNvSpPr>
          <p:nvPr userDrawn="1"/>
        </p:nvSpPr>
        <p:spPr bwMode="auto">
          <a:xfrm>
            <a:off x="1344613" y="944563"/>
            <a:ext cx="44037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defRPr/>
            </a:pPr>
            <a:r>
              <a:rPr lang="en-US" altLang="en-US" sz="3700" dirty="0">
                <a:solidFill>
                  <a:schemeClr val="bg1"/>
                </a:solidFill>
              </a:rPr>
              <a:t>Thank You!</a:t>
            </a:r>
          </a:p>
          <a:p>
            <a:pPr>
              <a:defRPr/>
            </a:pPr>
            <a:r>
              <a:rPr lang="en-US" altLang="en-US" sz="3700" dirty="0">
                <a:solidFill>
                  <a:schemeClr val="bg1"/>
                </a:solidFill>
              </a:rPr>
              <a:t>Danke!</a:t>
            </a:r>
          </a:p>
          <a:p>
            <a:pPr>
              <a:defRPr/>
            </a:pPr>
            <a:r>
              <a:rPr lang="en-US" altLang="en-US" sz="3700" dirty="0">
                <a:solidFill>
                  <a:schemeClr val="bg1"/>
                </a:solidFill>
              </a:rPr>
              <a:t>Merci!</a:t>
            </a:r>
          </a:p>
          <a:p>
            <a:pPr>
              <a:defRPr/>
            </a:pPr>
            <a:r>
              <a:rPr lang="en-US" altLang="en-US" sz="3700" dirty="0">
                <a:solidFill>
                  <a:schemeClr val="bg1"/>
                </a:solidFill>
              </a:rPr>
              <a:t>谢谢!</a:t>
            </a:r>
          </a:p>
          <a:p>
            <a:pPr>
              <a:defRPr/>
            </a:pPr>
            <a:r>
              <a:rPr lang="en-US" altLang="en-US" sz="3700" dirty="0">
                <a:solidFill>
                  <a:schemeClr val="bg1"/>
                </a:solidFill>
              </a:rPr>
              <a:t>ありがとう!</a:t>
            </a:r>
          </a:p>
          <a:p>
            <a:pPr>
              <a:defRPr/>
            </a:pPr>
            <a:r>
              <a:rPr lang="en-US" altLang="en-US" sz="3700" dirty="0">
                <a:solidFill>
                  <a:schemeClr val="bg1"/>
                </a:solidFill>
              </a:rPr>
              <a:t>Gracias!</a:t>
            </a:r>
          </a:p>
          <a:p>
            <a:pPr>
              <a:defRPr/>
            </a:pPr>
            <a:r>
              <a:rPr lang="en-US" altLang="en-US" sz="3700" dirty="0">
                <a:solidFill>
                  <a:schemeClr val="bg1"/>
                </a:solidFill>
              </a:rPr>
              <a:t>Kiitos!</a:t>
            </a:r>
          </a:p>
          <a:p>
            <a:pPr>
              <a:defRPr/>
            </a:pPr>
            <a:r>
              <a:rPr lang="ko-KR" altLang="en-US" b="1" dirty="0">
                <a:solidFill>
                  <a:schemeClr val="bg1"/>
                </a:solidFill>
              </a:rPr>
              <a:t>감사합니다</a:t>
            </a:r>
            <a:endParaRPr lang="ko-KR" altLang="en-US" dirty="0">
              <a:solidFill>
                <a:schemeClr val="bg1"/>
              </a:solidFill>
            </a:endParaRPr>
          </a:p>
          <a:p>
            <a:pPr>
              <a:defRPr/>
            </a:pPr>
            <a:r>
              <a:rPr lang="hi-IN" dirty="0">
                <a:solidFill>
                  <a:schemeClr val="bg1"/>
                </a:solidFill>
              </a:rPr>
              <a:t>धन्यवाद</a:t>
            </a:r>
          </a:p>
        </p:txBody>
      </p:sp>
      <p:sp>
        <p:nvSpPr>
          <p:cNvPr id="6" name="Rectangle 5">
            <a:extLst>
              <a:ext uri="{FF2B5EF4-FFF2-40B4-BE49-F238E27FC236}">
                <a16:creationId xmlns:a16="http://schemas.microsoft.com/office/drawing/2014/main" id="{9EE0DEA7-43E8-4E8B-BF3B-ECDD1789EFD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EDCEC421-DC18-4F4D-908C-1BDA875A15E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Tree>
    <p:extLst>
      <p:ext uri="{BB962C8B-B14F-4D97-AF65-F5344CB8AC3E}">
        <p14:creationId xmlns:p14="http://schemas.microsoft.com/office/powerpoint/2010/main" val="2898398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60469B51-4F41-474D-899C-9101B8E89B06}"/>
              </a:ext>
            </a:extLst>
          </p:cNvPr>
          <p:cNvSpPr txBox="1">
            <a:spLocks noChangeArrowheads="1"/>
          </p:cNvSpPr>
          <p:nvPr userDrawn="1"/>
        </p:nvSpPr>
        <p:spPr bwMode="auto">
          <a:xfrm>
            <a:off x="492125" y="6430963"/>
            <a:ext cx="917575"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D3C19EB0-1FB8-4B0E-97A7-851B376C9AFB}"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3" name="TextBox 2">
            <a:extLst>
              <a:ext uri="{FF2B5EF4-FFF2-40B4-BE49-F238E27FC236}">
                <a16:creationId xmlns:a16="http://schemas.microsoft.com/office/drawing/2014/main" id="{310E89F6-8B1D-440B-A606-D6472285A2D4}"/>
              </a:ext>
            </a:extLst>
          </p:cNvPr>
          <p:cNvSpPr txBox="1">
            <a:spLocks noChangeArrowheads="1"/>
          </p:cNvSpPr>
          <p:nvPr userDrawn="1"/>
        </p:nvSpPr>
        <p:spPr bwMode="auto">
          <a:xfrm>
            <a:off x="492125" y="6430963"/>
            <a:ext cx="917575"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94E6D76A-D4FF-448C-95E1-0684FC86836B}"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dirty="0">
              <a:solidFill>
                <a:schemeClr val="bg1"/>
              </a:solidFill>
            </a:endParaRPr>
          </a:p>
        </p:txBody>
      </p:sp>
      <p:sp>
        <p:nvSpPr>
          <p:cNvPr id="4" name="Rectangle 3">
            <a:extLst>
              <a:ext uri="{FF2B5EF4-FFF2-40B4-BE49-F238E27FC236}">
                <a16:creationId xmlns:a16="http://schemas.microsoft.com/office/drawing/2014/main" id="{5AAB441B-C53F-49CC-9D00-D557A10A485D}"/>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5" name="TextBox 20">
            <a:extLst>
              <a:ext uri="{FF2B5EF4-FFF2-40B4-BE49-F238E27FC236}">
                <a16:creationId xmlns:a16="http://schemas.microsoft.com/office/drawing/2014/main" id="{A67728C3-36B0-449B-A0E3-6FDE16164B47}"/>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6" name="Rectangle 5">
            <a:extLst>
              <a:ext uri="{FF2B5EF4-FFF2-40B4-BE49-F238E27FC236}">
                <a16:creationId xmlns:a16="http://schemas.microsoft.com/office/drawing/2014/main" id="{0B3A1922-DC94-4C4E-B0EB-A17F59FA8DB3}"/>
              </a:ext>
            </a:extLst>
          </p:cNvPr>
          <p:cNvSpPr>
            <a:spLocks noChangeArrowheads="1"/>
          </p:cNvSpPr>
          <p:nvPr userDrawn="1"/>
        </p:nvSpPr>
        <p:spPr bwMode="auto">
          <a:xfrm>
            <a:off x="728663" y="4800600"/>
            <a:ext cx="5432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defRPr/>
            </a:pPr>
            <a:br>
              <a:rPr lang="en-US" altLang="x-none" sz="1200" dirty="0">
                <a:solidFill>
                  <a:schemeClr val="bg1"/>
                </a:solidFill>
              </a:rPr>
            </a:br>
            <a:r>
              <a:rPr lang="en-US" altLang="x-none" sz="1200" dirty="0">
                <a:solidFill>
                  <a:schemeClr val="bg1"/>
                </a:solidFill>
              </a:rPr>
              <a:t>www.arm.com/company/policies/trademarks</a:t>
            </a:r>
          </a:p>
        </p:txBody>
      </p:sp>
      <p:pic>
        <p:nvPicPr>
          <p:cNvPr id="7" name="Picture 12">
            <a:extLst>
              <a:ext uri="{FF2B5EF4-FFF2-40B4-BE49-F238E27FC236}">
                <a16:creationId xmlns:a16="http://schemas.microsoft.com/office/drawing/2014/main" id="{4CAEB61F-5C5B-402E-A3C9-0F328A3DB5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2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60658" y="1727200"/>
            <a:ext cx="10799218" cy="439280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2936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81F7329-72E1-410D-B159-CAFFC8A65DAC}"/>
              </a:ext>
            </a:extLst>
          </p:cNvPr>
          <p:cNvPicPr>
            <a:picLocks noChangeAspect="1"/>
          </p:cNvPicPr>
          <p:nvPr userDrawn="1"/>
        </p:nvPicPr>
        <p:blipFill>
          <a:blip r:embed="rId2">
            <a:extLst>
              <a:ext uri="{28A0092B-C50C-407E-A947-70E740481C1C}">
                <a14:useLocalDpi xmlns:a14="http://schemas.microsoft.com/office/drawing/2010/main" val="0"/>
              </a:ext>
            </a:extLst>
          </a:blip>
          <a:srcRect t="-2"/>
          <a:stretch>
            <a:fillRect/>
          </a:stretch>
        </p:blipFill>
        <p:spPr bwMode="auto">
          <a:xfrm>
            <a:off x="0" y="0"/>
            <a:ext cx="12225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6671FFD2-62DD-44F2-B7FC-C1C9E1E92F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32E4E07A-6819-4C29-BF28-4F83F8BD2D4B}"/>
              </a:ext>
            </a:extLst>
          </p:cNvPr>
          <p:cNvSpPr txBox="1">
            <a:spLocks/>
          </p:cNvSpPr>
          <p:nvPr userDrawn="1"/>
        </p:nvSpPr>
        <p:spPr bwMode="auto">
          <a:xfrm>
            <a:off x="5016500" y="137477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rgbClr val="7F7F7F"/>
              </a:solidFill>
              <a:cs typeface="ＭＳ Ｐゴシック" charset="0"/>
            </a:endParaRPr>
          </a:p>
        </p:txBody>
      </p:sp>
      <p:sp>
        <p:nvSpPr>
          <p:cNvPr id="10" name="Subtitle 2">
            <a:extLst>
              <a:ext uri="{FF2B5EF4-FFF2-40B4-BE49-F238E27FC236}">
                <a16:creationId xmlns:a16="http://schemas.microsoft.com/office/drawing/2014/main" id="{3D57E3AF-04F8-4E7D-9BA5-B48233D16A5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1" name="Rectangle 10">
            <a:extLst>
              <a:ext uri="{FF2B5EF4-FFF2-40B4-BE49-F238E27FC236}">
                <a16:creationId xmlns:a16="http://schemas.microsoft.com/office/drawing/2014/main" id="{497630BA-F687-4796-8386-5F084C22C874}"/>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684A0690-E005-4537-A292-DD859965222C}"/>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389C8DAB-6E80-43C8-B1D5-92781A9333B3}"/>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A06BBFBC-AD83-46C6-8A92-1A6C7DF2B428}"/>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5" name="TextBox 20">
            <a:extLst>
              <a:ext uri="{FF2B5EF4-FFF2-40B4-BE49-F238E27FC236}">
                <a16:creationId xmlns:a16="http://schemas.microsoft.com/office/drawing/2014/main" id="{6B75FFE4-11B1-46BA-8330-0110FEFE81FB}"/>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225A10BD-84F3-4666-BF7A-4853183B66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395491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314654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EF15EA80-6A97-4306-A565-A598BFCD4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08CEF-5483-4725-B847-F2F3C9C3A99C}"/>
              </a:ext>
            </a:extLst>
          </p:cNvPr>
          <p:cNvSpPr/>
          <p:nvPr userDrawn="1"/>
        </p:nvSpPr>
        <p:spPr>
          <a:xfrm>
            <a:off x="9145588" y="0"/>
            <a:ext cx="94456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F4D455E4-5A73-4DDA-B182-EC48A76868CF}"/>
              </a:ext>
            </a:extLst>
          </p:cNvPr>
          <p:cNvSpPr/>
          <p:nvPr userDrawn="1"/>
        </p:nvSpPr>
        <p:spPr>
          <a:xfrm rot="5400000">
            <a:off x="5618956" y="-781843"/>
            <a:ext cx="954087" cy="12192000"/>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pic>
        <p:nvPicPr>
          <p:cNvPr id="6" name="Picture 10">
            <a:extLst>
              <a:ext uri="{FF2B5EF4-FFF2-40B4-BE49-F238E27FC236}">
                <a16:creationId xmlns:a16="http://schemas.microsoft.com/office/drawing/2014/main" id="{40586515-A17C-43AB-93C1-E92185BB05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6972167F-6CB3-4785-B2B2-AD65609A7955}"/>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10"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109520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D4D25FBE-48A0-4F3D-AC55-357CA1A98B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EB17126-C2D4-4E6B-B84A-8123291ABB4F}"/>
              </a:ext>
            </a:extLst>
          </p:cNvPr>
          <p:cNvSpPr/>
          <p:nvPr userDrawn="1"/>
        </p:nvSpPr>
        <p:spPr>
          <a:xfrm>
            <a:off x="2473325" y="5788025"/>
            <a:ext cx="5715000" cy="957263"/>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CD47F78D-5AB3-4ADE-9638-2185B4841924}"/>
              </a:ext>
            </a:extLst>
          </p:cNvPr>
          <p:cNvSpPr/>
          <p:nvPr userDrawn="1"/>
        </p:nvSpPr>
        <p:spPr>
          <a:xfrm rot="5400000">
            <a:off x="8668545" y="3399631"/>
            <a:ext cx="950912" cy="3825875"/>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5D40661-F4D5-46CD-9CB3-AAB36DEEFA2B}"/>
              </a:ext>
            </a:extLst>
          </p:cNvPr>
          <p:cNvSpPr/>
          <p:nvPr userDrawn="1"/>
        </p:nvSpPr>
        <p:spPr>
          <a:xfrm rot="5400000">
            <a:off x="8661400" y="-395287"/>
            <a:ext cx="2852737" cy="3798888"/>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8B1EE9D2-8B68-4D93-9C86-8338D46F4C46}"/>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8" name="Picture 12">
            <a:extLst>
              <a:ext uri="{FF2B5EF4-FFF2-40B4-BE49-F238E27FC236}">
                <a16:creationId xmlns:a16="http://schemas.microsoft.com/office/drawing/2014/main" id="{60A4E36D-CD54-4848-8DD7-B57EE5F009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96890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20AFDBE9-218D-49BD-8C6F-6D0C0A98EA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641F8C5-D368-475A-AD71-1C5D28182145}"/>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DEC8AC68-A10F-478C-9423-982B686F3608}"/>
              </a:ext>
            </a:extLst>
          </p:cNvPr>
          <p:cNvSpPr/>
          <p:nvPr userDrawn="1"/>
        </p:nvSpPr>
        <p:spPr>
          <a:xfrm rot="5400000">
            <a:off x="7238207" y="70644"/>
            <a:ext cx="952500" cy="2865437"/>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6" name="TextBox 20">
            <a:extLst>
              <a:ext uri="{FF2B5EF4-FFF2-40B4-BE49-F238E27FC236}">
                <a16:creationId xmlns:a16="http://schemas.microsoft.com/office/drawing/2014/main" id="{88B94D0A-8607-4811-8C63-2236031788C2}"/>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7" name="Picture 11">
            <a:extLst>
              <a:ext uri="{FF2B5EF4-FFF2-40B4-BE49-F238E27FC236}">
                <a16:creationId xmlns:a16="http://schemas.microsoft.com/office/drawing/2014/main" id="{6EE9950B-2E11-47E8-A70E-654A0376F7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0F46732-360C-400A-BCD8-30F9E9884440}"/>
              </a:ext>
            </a:extLst>
          </p:cNvPr>
          <p:cNvSpPr/>
          <p:nvPr userDrawn="1"/>
        </p:nvSpPr>
        <p:spPr>
          <a:xfrm>
            <a:off x="2473325" y="4838700"/>
            <a:ext cx="5715000" cy="955675"/>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2"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32048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5E581C57-84E7-44DE-8059-2BC02B5652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0">
            <a:extLst>
              <a:ext uri="{FF2B5EF4-FFF2-40B4-BE49-F238E27FC236}">
                <a16:creationId xmlns:a16="http://schemas.microsoft.com/office/drawing/2014/main" id="{92152423-4E66-421D-8D42-F851512FB599}"/>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5" name="Picture 9">
            <a:extLst>
              <a:ext uri="{FF2B5EF4-FFF2-40B4-BE49-F238E27FC236}">
                <a16:creationId xmlns:a16="http://schemas.microsoft.com/office/drawing/2014/main" id="{68A167BD-2209-47A0-A85D-8C9A549C4D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685B97-5328-4BD9-8E71-18F45D97C243}"/>
              </a:ext>
            </a:extLst>
          </p:cNvPr>
          <p:cNvSpPr/>
          <p:nvPr userDrawn="1"/>
        </p:nvSpPr>
        <p:spPr>
          <a:xfrm>
            <a:off x="2473325" y="4838700"/>
            <a:ext cx="5715000" cy="955675"/>
          </a:xfrm>
          <a:prstGeom prst="rect">
            <a:avLst/>
          </a:prstGeom>
          <a:solidFill>
            <a:srgbClr val="FFC6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7" name="Rectangle 6">
            <a:extLst>
              <a:ext uri="{FF2B5EF4-FFF2-40B4-BE49-F238E27FC236}">
                <a16:creationId xmlns:a16="http://schemas.microsoft.com/office/drawing/2014/main" id="{06961C66-0202-411F-8BB2-4D63F421739C}"/>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4B481E86-DD33-48E9-B034-4769BB1BF208}"/>
              </a:ext>
            </a:extLst>
          </p:cNvPr>
          <p:cNvSpPr/>
          <p:nvPr userDrawn="1"/>
        </p:nvSpPr>
        <p:spPr>
          <a:xfrm rot="5400000">
            <a:off x="7238207" y="70644"/>
            <a:ext cx="952500" cy="2865437"/>
          </a:xfrm>
          <a:prstGeom prst="rect">
            <a:avLst/>
          </a:prstGeom>
          <a:solidFill>
            <a:srgbClr val="FF69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1" name="Text Placeholder 3"/>
          <p:cNvSpPr>
            <a:spLocks noGrp="1"/>
          </p:cNvSpPr>
          <p:nvPr>
            <p:ph type="body" sz="quarter" idx="10"/>
          </p:nvPr>
        </p:nvSpPr>
        <p:spPr>
          <a:xfrm>
            <a:off x="697312" y="209352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10915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2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rgbClr val="7F7F7F"/>
                </a:solidFill>
              </a:rPr>
              <a:t>© 2017 Arm Limited </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 id="2147485346" r:id="rId7"/>
    <p:sldLayoutId id="2147485347" r:id="rId8"/>
    <p:sldLayoutId id="2147485333" r:id="rId9"/>
    <p:sldLayoutId id="2147485348" r:id="rId10"/>
    <p:sldLayoutId id="2147485349" r:id="rId11"/>
    <p:sldLayoutId id="2147485350" r:id="rId12"/>
    <p:sldLayoutId id="2147485351" r:id="rId13"/>
    <p:sldLayoutId id="2147485352" r:id="rId14"/>
    <p:sldLayoutId id="2147485334" r:id="rId15"/>
    <p:sldLayoutId id="2147485335" r:id="rId16"/>
    <p:sldLayoutId id="2147485336" r:id="rId17"/>
    <p:sldLayoutId id="2147485337" r:id="rId18"/>
    <p:sldLayoutId id="2147485338" r:id="rId19"/>
    <p:sldLayoutId id="2147485353" r:id="rId20"/>
    <p:sldLayoutId id="2147485354" r:id="rId21"/>
    <p:sldLayoutId id="2147485355" r:id="rId22"/>
    <p:sldLayoutId id="2147485339" r:id="rId23"/>
    <p:sldLayoutId id="2147485356" r:id="rId24"/>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7.xml"/><Relationship Id="rId5" Type="http://schemas.openxmlformats.org/officeDocument/2006/relationships/slideLayout" Target="../slideLayouts/slideLayout24.xml"/><Relationship Id="rId4" Type="http://schemas.openxmlformats.org/officeDocument/2006/relationships/tags" Target="../tags/tag1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50.xml"/><Relationship Id="rId5" Type="http://schemas.openxmlformats.org/officeDocument/2006/relationships/slideLayout" Target="../slideLayouts/slideLayout9.xml"/><Relationship Id="rId4" Type="http://schemas.openxmlformats.org/officeDocument/2006/relationships/tags" Target="../tags/tag1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69F7-95CB-48D6-AF90-353C0C79A9D9}"/>
              </a:ext>
            </a:extLst>
          </p:cNvPr>
          <p:cNvSpPr>
            <a:spLocks noGrp="1"/>
          </p:cNvSpPr>
          <p:nvPr>
            <p:ph type="title"/>
          </p:nvPr>
        </p:nvSpPr>
        <p:spPr>
          <a:xfrm>
            <a:off x="2775098" y="1563687"/>
            <a:ext cx="8564415" cy="2260167"/>
          </a:xfrm>
        </p:spPr>
        <p:txBody>
          <a:bodyPr wrap="square" numCol="1" compatLnSpc="1">
            <a:prstTxWarp prst="textNoShape">
              <a:avLst/>
            </a:prstTxWarp>
          </a:bodyPr>
          <a:lstStyle/>
          <a:p>
            <a:pPr>
              <a:defRPr/>
            </a:pPr>
            <a:r>
              <a:rPr lang="en-GB" sz="4800" dirty="0"/>
              <a:t>Interrupts and </a:t>
            </a:r>
            <a:br>
              <a:rPr lang="en-GB" sz="4800" dirty="0"/>
            </a:br>
            <a:r>
              <a:rPr lang="en-GB" sz="4800" dirty="0"/>
              <a:t>Low Power Features</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Use Debugger for Detailed Processor View</a:t>
            </a:r>
          </a:p>
        </p:txBody>
      </p:sp>
      <p:sp>
        <p:nvSpPr>
          <p:cNvPr id="3" name="Content Placeholder 2"/>
          <p:cNvSpPr>
            <a:spLocks noGrp="1"/>
          </p:cNvSpPr>
          <p:nvPr>
            <p:ph idx="1"/>
          </p:nvPr>
        </p:nvSpPr>
        <p:spPr>
          <a:xfrm>
            <a:off x="492125" y="1384569"/>
            <a:ext cx="11180763" cy="1732704"/>
          </a:xfrm>
        </p:spPr>
        <p:txBody>
          <a:bodyPr/>
          <a:lstStyle/>
          <a:p>
            <a:pPr>
              <a:spcBef>
                <a:spcPct val="0"/>
              </a:spcBef>
            </a:pPr>
            <a:r>
              <a:rPr lang="en-GB" dirty="0">
                <a:ea typeface="ＭＳ Ｐゴシック" panose="020B0600070205080204" pitchFamily="34" charset="-128"/>
              </a:rPr>
              <a:t>Can see registers, stack, source code, disassembly (object code)</a:t>
            </a:r>
          </a:p>
          <a:p>
            <a:pPr>
              <a:spcBef>
                <a:spcPct val="0"/>
              </a:spcBef>
            </a:pPr>
            <a:r>
              <a:rPr lang="en-GB" dirty="0">
                <a:ea typeface="ＭＳ Ｐゴシック" panose="020B0600070205080204" pitchFamily="34" charset="-128"/>
              </a:rPr>
              <a:t>Note: compiler may generate code for function entry</a:t>
            </a:r>
          </a:p>
          <a:p>
            <a:pPr>
              <a:spcBef>
                <a:spcPct val="0"/>
              </a:spcBef>
            </a:pPr>
            <a:r>
              <a:rPr lang="en-GB" dirty="0">
                <a:ea typeface="ＭＳ Ｐゴシック" panose="020B0600070205080204" pitchFamily="34" charset="-128"/>
              </a:rPr>
              <a:t>Place breakpoint on the handler function declaration line in source code, not at the first line of code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033" y="2984769"/>
            <a:ext cx="5476128" cy="340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41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EA1-D6AE-43FB-BAAE-A37B209DBB9C}"/>
              </a:ext>
            </a:extLst>
          </p:cNvPr>
          <p:cNvSpPr>
            <a:spLocks noGrp="1"/>
          </p:cNvSpPr>
          <p:nvPr>
            <p:ph type="title"/>
          </p:nvPr>
        </p:nvSpPr>
        <p:spPr/>
        <p:txBody>
          <a:bodyPr/>
          <a:lstStyle/>
          <a:p>
            <a:r>
              <a:rPr lang="en-GB" dirty="0"/>
              <a:t>Recap on Thread and Handler modes</a:t>
            </a:r>
            <a:endParaRPr lang="LID4096"/>
          </a:p>
        </p:txBody>
      </p:sp>
      <p:sp>
        <p:nvSpPr>
          <p:cNvPr id="3" name="Content Placeholder 2">
            <a:extLst>
              <a:ext uri="{FF2B5EF4-FFF2-40B4-BE49-F238E27FC236}">
                <a16:creationId xmlns:a16="http://schemas.microsoft.com/office/drawing/2014/main" id="{DB33F8A3-AB37-4E5D-BC04-E7526B843323}"/>
              </a:ext>
            </a:extLst>
          </p:cNvPr>
          <p:cNvSpPr>
            <a:spLocks noGrp="1"/>
          </p:cNvSpPr>
          <p:nvPr>
            <p:ph idx="1"/>
          </p:nvPr>
        </p:nvSpPr>
        <p:spPr>
          <a:xfrm>
            <a:off x="492125" y="1350764"/>
            <a:ext cx="10799218" cy="2599358"/>
          </a:xfrm>
        </p:spPr>
        <p:txBody>
          <a:bodyPr/>
          <a:lstStyle/>
          <a:p>
            <a:pPr>
              <a:spcBef>
                <a:spcPct val="0"/>
              </a:spcBef>
            </a:pPr>
            <a:r>
              <a:rPr lang="en-GB" dirty="0">
                <a:ea typeface="ＭＳ Ｐゴシック" panose="020B0600070205080204" pitchFamily="34" charset="-128"/>
              </a:rPr>
              <a:t>Cortex-M7 is an implementation of Armv7-M processor. </a:t>
            </a:r>
          </a:p>
          <a:p>
            <a:pPr>
              <a:spcBef>
                <a:spcPct val="0"/>
              </a:spcBef>
            </a:pPr>
            <a:r>
              <a:rPr lang="en-GB" dirty="0">
                <a:ea typeface="ＭＳ Ｐゴシック" panose="020B0600070205080204" pitchFamily="34" charset="-128"/>
              </a:rPr>
              <a:t>Two operating modes in Armv7-M: </a:t>
            </a:r>
          </a:p>
          <a:p>
            <a:pPr marL="342900" indent="-342900">
              <a:spcBef>
                <a:spcPct val="0"/>
              </a:spcBef>
              <a:buFont typeface="Arial" panose="020B0604020202020204" pitchFamily="34" charset="0"/>
              <a:buChar char="•"/>
            </a:pPr>
            <a:r>
              <a:rPr lang="en-GB" sz="2000" dirty="0">
                <a:ea typeface="ＭＳ Ｐゴシック" panose="020B0600070205080204" pitchFamily="34" charset="-128"/>
              </a:rPr>
              <a:t>Thread mode </a:t>
            </a:r>
          </a:p>
          <a:p>
            <a:pPr marL="342900" indent="-342900">
              <a:spcBef>
                <a:spcPct val="0"/>
              </a:spcBef>
              <a:buFont typeface="Arial" panose="020B0604020202020204" pitchFamily="34" charset="0"/>
              <a:buChar char="•"/>
            </a:pPr>
            <a:r>
              <a:rPr lang="en-GB" sz="2000" dirty="0">
                <a:ea typeface="ＭＳ Ｐゴシック" panose="020B0600070205080204" pitchFamily="34" charset="-128"/>
              </a:rPr>
              <a:t>Handler mode</a:t>
            </a:r>
          </a:p>
          <a:p>
            <a:pPr marL="269875" lvl="1" indent="0">
              <a:spcBef>
                <a:spcPct val="0"/>
              </a:spcBef>
              <a:buNone/>
            </a:pPr>
            <a:endParaRPr lang="en-GB" sz="2400" dirty="0">
              <a:solidFill>
                <a:schemeClr val="tx2"/>
              </a:solidFill>
              <a:ea typeface="ＭＳ Ｐゴシック" panose="020B0600070205080204" pitchFamily="34" charset="-128"/>
            </a:endParaRPr>
          </a:p>
          <a:p>
            <a:endParaRPr lang="LID4096" dirty="0">
              <a:solidFill>
                <a:schemeClr val="tx1"/>
              </a:solidFill>
            </a:endParaRPr>
          </a:p>
        </p:txBody>
      </p:sp>
      <p:pic>
        <p:nvPicPr>
          <p:cNvPr id="4" name="Picture 3">
            <a:extLst>
              <a:ext uri="{FF2B5EF4-FFF2-40B4-BE49-F238E27FC236}">
                <a16:creationId xmlns:a16="http://schemas.microsoft.com/office/drawing/2014/main" id="{2D68C07D-EB28-4B00-891F-84F0A264AA71}"/>
              </a:ext>
            </a:extLst>
          </p:cNvPr>
          <p:cNvPicPr>
            <a:picLocks noChangeAspect="1"/>
          </p:cNvPicPr>
          <p:nvPr/>
        </p:nvPicPr>
        <p:blipFill>
          <a:blip r:embed="rId3"/>
          <a:stretch>
            <a:fillRect/>
          </a:stretch>
        </p:blipFill>
        <p:spPr>
          <a:xfrm>
            <a:off x="5241610" y="1831302"/>
            <a:ext cx="6349024" cy="4237639"/>
          </a:xfrm>
          <a:prstGeom prst="rect">
            <a:avLst/>
          </a:prstGeom>
        </p:spPr>
      </p:pic>
    </p:spTree>
    <p:extLst>
      <p:ext uri="{BB962C8B-B14F-4D97-AF65-F5344CB8AC3E}">
        <p14:creationId xmlns:p14="http://schemas.microsoft.com/office/powerpoint/2010/main" val="397622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Entering Exception Handler: CPU Hardwired Exception Processing</a:t>
            </a:r>
          </a:p>
        </p:txBody>
      </p:sp>
      <p:sp>
        <p:nvSpPr>
          <p:cNvPr id="3" name="Content Placeholder 2"/>
          <p:cNvSpPr>
            <a:spLocks noGrp="1"/>
          </p:cNvSpPr>
          <p:nvPr>
            <p:ph idx="1"/>
          </p:nvPr>
        </p:nvSpPr>
        <p:spPr>
          <a:xfrm>
            <a:off x="492125" y="1149473"/>
            <a:ext cx="11104130" cy="5220154"/>
          </a:xfrm>
        </p:spPr>
        <p:txBody>
          <a:bodyPr/>
          <a:lstStyle/>
          <a:p>
            <a:pPr marL="457200" indent="-457200">
              <a:spcBef>
                <a:spcPct val="0"/>
              </a:spcBef>
              <a:buFont typeface="+mj-lt"/>
              <a:buAutoNum type="arabicPeriod"/>
            </a:pPr>
            <a:r>
              <a:rPr lang="en-GB" dirty="0">
                <a:ea typeface="ＭＳ Ｐゴシック" panose="020B0600070205080204" pitchFamily="34" charset="-128"/>
              </a:rPr>
              <a:t>Finish current instruction</a:t>
            </a:r>
          </a:p>
          <a:p>
            <a:pPr lvl="1">
              <a:spcBef>
                <a:spcPct val="0"/>
              </a:spcBef>
            </a:pPr>
            <a:r>
              <a:rPr lang="en-GB" sz="2000" dirty="0">
                <a:solidFill>
                  <a:schemeClr val="tx2"/>
                </a:solidFill>
                <a:ea typeface="ＭＳ Ｐゴシック" panose="020B0600070205080204" pitchFamily="34" charset="-128"/>
              </a:rPr>
              <a:t>Except for lengthy instructions</a:t>
            </a:r>
          </a:p>
          <a:p>
            <a:pPr marL="457200" indent="-457200">
              <a:spcBef>
                <a:spcPct val="0"/>
              </a:spcBef>
              <a:buFont typeface="+mj-lt"/>
              <a:buAutoNum type="arabicPeriod"/>
            </a:pPr>
            <a:r>
              <a:rPr lang="en-GB" dirty="0">
                <a:ea typeface="ＭＳ Ｐゴシック" panose="020B0600070205080204" pitchFamily="34" charset="-128"/>
              </a:rPr>
              <a:t>Push context (registers) onto current stack (MSP or PSP)</a:t>
            </a:r>
          </a:p>
          <a:p>
            <a:pPr lvl="1">
              <a:spcBef>
                <a:spcPct val="0"/>
              </a:spcBef>
            </a:pPr>
            <a:r>
              <a:rPr lang="en-GB" sz="2000" dirty="0">
                <a:solidFill>
                  <a:schemeClr val="tx2"/>
                </a:solidFill>
                <a:ea typeface="ＭＳ Ｐゴシック" panose="020B0600070205080204" pitchFamily="34" charset="-128"/>
              </a:rPr>
              <a:t>xPSR, Return Address, LR(R14), R12, R3, R2, R1, R0</a:t>
            </a:r>
          </a:p>
          <a:p>
            <a:pPr marL="457200" indent="-457200">
              <a:spcBef>
                <a:spcPct val="0"/>
              </a:spcBef>
              <a:buFont typeface="+mj-lt"/>
              <a:buAutoNum type="arabicPeriod"/>
            </a:pPr>
            <a:r>
              <a:rPr lang="en-GB" dirty="0">
                <a:ea typeface="ＭＳ Ｐゴシック" panose="020B0600070205080204" pitchFamily="34" charset="-128"/>
              </a:rPr>
              <a:t>Switch to handler/privileged mode, use MSP</a:t>
            </a:r>
          </a:p>
          <a:p>
            <a:pPr marL="457200" indent="-457200">
              <a:spcBef>
                <a:spcPct val="0"/>
              </a:spcBef>
              <a:buFont typeface="+mj-lt"/>
              <a:buAutoNum type="arabicPeriod"/>
            </a:pPr>
            <a:r>
              <a:rPr lang="en-GB" dirty="0">
                <a:ea typeface="ＭＳ Ｐゴシック" panose="020B0600070205080204" pitchFamily="34" charset="-128"/>
              </a:rPr>
              <a:t>Load PC with address of interrupt handler</a:t>
            </a:r>
          </a:p>
          <a:p>
            <a:pPr marL="457200" indent="-457200">
              <a:spcBef>
                <a:spcPct val="0"/>
              </a:spcBef>
              <a:buFont typeface="+mj-lt"/>
              <a:buAutoNum type="arabicPeriod"/>
            </a:pPr>
            <a:r>
              <a:rPr lang="en-GB" dirty="0">
                <a:ea typeface="ＭＳ Ｐゴシック" panose="020B0600070205080204" pitchFamily="34" charset="-128"/>
              </a:rPr>
              <a:t>Load LR with EXC_RETURN code</a:t>
            </a:r>
          </a:p>
          <a:p>
            <a:pPr marL="457200" indent="-457200">
              <a:spcBef>
                <a:spcPct val="0"/>
              </a:spcBef>
              <a:buFont typeface="+mj-lt"/>
              <a:buAutoNum type="arabicPeriod"/>
            </a:pPr>
            <a:r>
              <a:rPr lang="en-GB" dirty="0">
                <a:ea typeface="ＭＳ Ｐゴシック" panose="020B0600070205080204" pitchFamily="34" charset="-128"/>
              </a:rPr>
              <a:t>Load IPSR with exception number</a:t>
            </a:r>
          </a:p>
          <a:p>
            <a:pPr marL="457200" indent="-457200">
              <a:spcBef>
                <a:spcPct val="0"/>
              </a:spcBef>
              <a:buFont typeface="+mj-lt"/>
              <a:buAutoNum type="arabicPeriod"/>
            </a:pPr>
            <a:r>
              <a:rPr lang="en-GB" dirty="0">
                <a:ea typeface="ＭＳ Ｐゴシック" panose="020B0600070205080204" pitchFamily="34" charset="-128"/>
              </a:rPr>
              <a:t>Start executing code of interrupt handler</a:t>
            </a:r>
          </a:p>
          <a:p>
            <a:pPr>
              <a:spcBef>
                <a:spcPct val="0"/>
              </a:spcBef>
            </a:pPr>
            <a:r>
              <a:rPr lang="en-GB" sz="2000" dirty="0">
                <a:ea typeface="ＭＳ Ｐゴシック" panose="020B0600070205080204" pitchFamily="34" charset="-128"/>
              </a:rPr>
              <a:t>There are usually 16 cycles from exception request to execution of first instruction in handler</a:t>
            </a:r>
          </a:p>
        </p:txBody>
      </p:sp>
    </p:spTree>
    <p:extLst>
      <p:ext uri="{BB962C8B-B14F-4D97-AF65-F5344CB8AC3E}">
        <p14:creationId xmlns:p14="http://schemas.microsoft.com/office/powerpoint/2010/main" val="303286805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1. Finish Current Instruction</a:t>
            </a:r>
          </a:p>
        </p:txBody>
      </p:sp>
      <p:sp>
        <p:nvSpPr>
          <p:cNvPr id="3" name="Content Placeholder 2"/>
          <p:cNvSpPr>
            <a:spLocks noGrp="1"/>
          </p:cNvSpPr>
          <p:nvPr>
            <p:ph idx="1"/>
          </p:nvPr>
        </p:nvSpPr>
        <p:spPr>
          <a:xfrm>
            <a:off x="492125" y="1197531"/>
            <a:ext cx="9971999" cy="4995207"/>
          </a:xfrm>
        </p:spPr>
        <p:txBody>
          <a:bodyPr vert="horz" lIns="0" tIns="0" rIns="0" bIns="0" rtlCol="0" anchor="t">
            <a:noAutofit/>
          </a:bodyPr>
          <a:lstStyle/>
          <a:p>
            <a:pPr>
              <a:spcBef>
                <a:spcPct val="0"/>
              </a:spcBef>
            </a:pPr>
            <a:r>
              <a:rPr lang="en-US" dirty="0">
                <a:ea typeface="ＭＳ Ｐゴシック" panose="020B0600070205080204" pitchFamily="34" charset="-128"/>
              </a:rPr>
              <a:t>Most instructions are short and finish quickly</a:t>
            </a:r>
          </a:p>
          <a:p>
            <a:pPr>
              <a:spcBef>
                <a:spcPct val="0"/>
              </a:spcBef>
            </a:pPr>
            <a:r>
              <a:rPr lang="en-US" dirty="0">
                <a:ea typeface="ＭＳ Ｐゴシック" panose="020B0600070205080204" pitchFamily="34" charset="-128"/>
              </a:rPr>
              <a:t>Some instructions may take many cycles to execute</a:t>
            </a:r>
          </a:p>
          <a:p>
            <a:pPr marL="398145" lvl="1" indent="-166370">
              <a:spcBef>
                <a:spcPct val="0"/>
              </a:spcBef>
            </a:pPr>
            <a:r>
              <a:rPr lang="en-US" sz="2000" dirty="0">
                <a:solidFill>
                  <a:schemeClr val="tx2"/>
                </a:solidFill>
                <a:ea typeface="ＭＳ Ｐゴシック" panose="020B0600070205080204" pitchFamily="34" charset="-128"/>
              </a:rPr>
              <a:t>Load Multiple (LDM), Store Multiple (STM), Push, Pop, MULS (32 cycles for some CPU core implementations)</a:t>
            </a:r>
            <a:endParaRPr lang="en-US" sz="2000" dirty="0">
              <a:solidFill>
                <a:schemeClr val="tx2"/>
              </a:solidFill>
              <a:ea typeface="ＭＳ Ｐゴシック" panose="020B0600070205080204" pitchFamily="34" charset="-128"/>
              <a:cs typeface="Calibri"/>
            </a:endParaRPr>
          </a:p>
          <a:p>
            <a:pPr>
              <a:spcBef>
                <a:spcPct val="0"/>
              </a:spcBef>
            </a:pPr>
            <a:r>
              <a:rPr lang="en-US" dirty="0">
                <a:ea typeface="ＭＳ Ｐゴシック" panose="020B0600070205080204" pitchFamily="34" charset="-128"/>
              </a:rPr>
              <a:t>This will delay interrupt response significantly</a:t>
            </a:r>
          </a:p>
          <a:p>
            <a:pPr>
              <a:spcBef>
                <a:spcPct val="0"/>
              </a:spcBef>
            </a:pPr>
            <a:r>
              <a:rPr lang="en-US" dirty="0">
                <a:ea typeface="ＭＳ Ｐゴシック" panose="020B0600070205080204" pitchFamily="34" charset="-128"/>
              </a:rPr>
              <a:t>If one of these is executing when the interrupt is requested, the processor:</a:t>
            </a:r>
          </a:p>
          <a:p>
            <a:pPr marL="398145" lvl="1" indent="-166370">
              <a:spcBef>
                <a:spcPct val="0"/>
              </a:spcBef>
            </a:pPr>
            <a:r>
              <a:rPr lang="en-US" sz="2000" dirty="0">
                <a:solidFill>
                  <a:schemeClr val="tx2"/>
                </a:solidFill>
                <a:ea typeface="ＭＳ Ｐゴシック" panose="020B0600070205080204" pitchFamily="34" charset="-128"/>
              </a:rPr>
              <a:t>abandons the instruction</a:t>
            </a:r>
            <a:endParaRPr lang="en-US" sz="2000" dirty="0">
              <a:solidFill>
                <a:schemeClr val="tx2"/>
              </a:solidFill>
              <a:ea typeface="ＭＳ Ｐゴシック" panose="020B0600070205080204" pitchFamily="34" charset="-128"/>
              <a:cs typeface="Calibri"/>
            </a:endParaRPr>
          </a:p>
          <a:p>
            <a:pPr marL="398145" lvl="1" indent="-166370">
              <a:spcBef>
                <a:spcPct val="0"/>
              </a:spcBef>
            </a:pPr>
            <a:r>
              <a:rPr lang="en-US" sz="2000" dirty="0">
                <a:solidFill>
                  <a:schemeClr val="tx2"/>
                </a:solidFill>
                <a:ea typeface="ＭＳ Ｐゴシック" panose="020B0600070205080204" pitchFamily="34" charset="-128"/>
              </a:rPr>
              <a:t>responds to the interrupt</a:t>
            </a:r>
            <a:endParaRPr lang="en-US" sz="2000" dirty="0">
              <a:solidFill>
                <a:schemeClr val="tx2"/>
              </a:solidFill>
              <a:ea typeface="ＭＳ Ｐゴシック" panose="020B0600070205080204" pitchFamily="34" charset="-128"/>
              <a:cs typeface="Calibri"/>
            </a:endParaRPr>
          </a:p>
          <a:p>
            <a:pPr marL="398145" lvl="1" indent="-166370">
              <a:spcBef>
                <a:spcPct val="0"/>
              </a:spcBef>
            </a:pPr>
            <a:r>
              <a:rPr lang="en-US" sz="2000" dirty="0">
                <a:solidFill>
                  <a:schemeClr val="tx2"/>
                </a:solidFill>
                <a:ea typeface="ＭＳ Ｐゴシック" panose="020B0600070205080204" pitchFamily="34" charset="-128"/>
              </a:rPr>
              <a:t>executes the ISR</a:t>
            </a:r>
            <a:endParaRPr lang="en-US" sz="2000" dirty="0">
              <a:solidFill>
                <a:schemeClr val="tx2"/>
              </a:solidFill>
              <a:ea typeface="ＭＳ Ｐゴシック" panose="020B0600070205080204" pitchFamily="34" charset="-128"/>
              <a:cs typeface="Calibri"/>
            </a:endParaRPr>
          </a:p>
          <a:p>
            <a:pPr marL="398145" lvl="1" indent="-166370">
              <a:spcBef>
                <a:spcPct val="0"/>
              </a:spcBef>
            </a:pPr>
            <a:r>
              <a:rPr lang="en-US" sz="2000" dirty="0">
                <a:solidFill>
                  <a:schemeClr val="tx2"/>
                </a:solidFill>
                <a:ea typeface="ＭＳ Ｐゴシック" panose="020B0600070205080204" pitchFamily="34" charset="-128"/>
              </a:rPr>
              <a:t>returns from interrupt</a:t>
            </a:r>
            <a:endParaRPr lang="en-US" sz="2000" dirty="0">
              <a:solidFill>
                <a:schemeClr val="tx2"/>
              </a:solidFill>
              <a:ea typeface="ＭＳ Ｐゴシック" panose="020B0600070205080204" pitchFamily="34" charset="-128"/>
              <a:cs typeface="Calibri"/>
            </a:endParaRPr>
          </a:p>
          <a:p>
            <a:pPr marL="398145" lvl="1" indent="-166370">
              <a:spcBef>
                <a:spcPct val="0"/>
              </a:spcBef>
            </a:pPr>
            <a:r>
              <a:rPr lang="en-US" sz="2000">
                <a:ea typeface="ＭＳ Ｐゴシック" panose="020B0600070205080204" pitchFamily="34" charset="-128"/>
              </a:rPr>
              <a:t>restarts or resumes the abandoned instruction as appropriate</a:t>
            </a:r>
            <a:endParaRPr lang="en-US"/>
          </a:p>
          <a:p>
            <a:pPr marL="231775" lvl="1" indent="0">
              <a:spcBef>
                <a:spcPct val="0"/>
              </a:spcBef>
              <a:buNone/>
            </a:pPr>
            <a:endParaRPr lang="en-US" sz="2000" dirty="0">
              <a:solidFill>
                <a:schemeClr val="tx2"/>
              </a:solidFill>
              <a:ea typeface="ＭＳ Ｐゴシック" panose="020B0600070205080204" pitchFamily="34" charset="-128"/>
              <a:cs typeface="Calibri"/>
            </a:endParaRPr>
          </a:p>
        </p:txBody>
      </p:sp>
    </p:spTree>
    <p:extLst>
      <p:ext uri="{BB962C8B-B14F-4D97-AF65-F5344CB8AC3E}">
        <p14:creationId xmlns:p14="http://schemas.microsoft.com/office/powerpoint/2010/main" val="341777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 Push Context onto Current Stack</a:t>
            </a:r>
          </a:p>
        </p:txBody>
      </p:sp>
      <p:sp>
        <p:nvSpPr>
          <p:cNvPr id="3" name="Content Placeholder 2"/>
          <p:cNvSpPr>
            <a:spLocks noGrp="1"/>
          </p:cNvSpPr>
          <p:nvPr>
            <p:ph idx="1"/>
          </p:nvPr>
        </p:nvSpPr>
        <p:spPr>
          <a:xfrm>
            <a:off x="492125" y="4966335"/>
            <a:ext cx="11155973" cy="1319400"/>
          </a:xfrm>
        </p:spPr>
        <p:txBody>
          <a:bodyPr/>
          <a:lstStyle/>
          <a:p>
            <a:pPr>
              <a:spcBef>
                <a:spcPct val="0"/>
              </a:spcBef>
            </a:pPr>
            <a:r>
              <a:rPr lang="en-US" sz="2000" dirty="0">
                <a:ea typeface="ＭＳ Ｐゴシック" panose="020B0600070205080204" pitchFamily="34" charset="-128"/>
              </a:rPr>
              <a:t>Two SPs: Main (MSP), process (PSP)</a:t>
            </a:r>
          </a:p>
          <a:p>
            <a:pPr>
              <a:spcBef>
                <a:spcPct val="0"/>
              </a:spcBef>
            </a:pPr>
            <a:r>
              <a:rPr lang="en-US" sz="2000" dirty="0">
                <a:ea typeface="ＭＳ Ｐゴシック" panose="020B0600070205080204" pitchFamily="34" charset="-128"/>
              </a:rPr>
              <a:t>Which is active depends on operating mode, CONTROL register bit 1</a:t>
            </a:r>
          </a:p>
          <a:p>
            <a:pPr>
              <a:spcBef>
                <a:spcPct val="0"/>
              </a:spcBef>
            </a:pPr>
            <a:r>
              <a:rPr lang="en-US" sz="2000" dirty="0">
                <a:ea typeface="ＭＳ Ｐゴシック" panose="020B0600070205080204" pitchFamily="34" charset="-128"/>
              </a:rPr>
              <a:t>Stack grows toward smaller addresses</a:t>
            </a:r>
          </a:p>
        </p:txBody>
      </p:sp>
      <p:graphicFrame>
        <p:nvGraphicFramePr>
          <p:cNvPr id="8" name="Table 7"/>
          <p:cNvGraphicFramePr>
            <a:graphicFrameLocks noGrp="1"/>
          </p:cNvGraphicFramePr>
          <p:nvPr>
            <p:extLst>
              <p:ext uri="{D42A27DB-BD31-4B8C-83A1-F6EECF244321}">
                <p14:modId xmlns:p14="http://schemas.microsoft.com/office/powerpoint/2010/main" val="2359601221"/>
              </p:ext>
            </p:extLst>
          </p:nvPr>
        </p:nvGraphicFramePr>
        <p:xfrm>
          <a:off x="856800" y="1295400"/>
          <a:ext cx="10573201" cy="333756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84001">
                  <a:extLst>
                    <a:ext uri="{9D8B030D-6E8A-4147-A177-3AD203B41FA5}">
                      <a16:colId xmlns:a16="http://schemas.microsoft.com/office/drawing/2014/main" val="20003"/>
                    </a:ext>
                  </a:extLst>
                </a:gridCol>
              </a:tblGrid>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&lt;previous&gt;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        SP points</a:t>
                      </a:r>
                      <a:r>
                        <a:rPr lang="en-GB" baseline="0" dirty="0"/>
                        <a:t> here before interrupt</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a:t>
                      </a:r>
                      <a:r>
                        <a:rPr lang="en-GB" baseline="0" dirty="0"/>
                        <a:t> + 0x1C</a:t>
                      </a: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xPSR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r"/>
                      <a:r>
                        <a:rPr lang="en-GB" dirty="0"/>
                        <a:t>Decreasing</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LR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r"/>
                      <a:r>
                        <a:rPr lang="en-GB" dirty="0"/>
                        <a:t>memory</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r"/>
                      <a:r>
                        <a:rPr lang="en-GB" dirty="0"/>
                        <a:t>address</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+ 0x0C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+ 0x04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a:t>
                      </a:r>
                      <a:r>
                        <a:rPr lang="en-GB" baseline="0" dirty="0"/>
                        <a:t> + 0x00</a:t>
                      </a: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aseline="0" dirty="0"/>
                        <a:t>        </a:t>
                      </a:r>
                      <a:r>
                        <a:rPr lang="en-GB" dirty="0"/>
                        <a:t>SP points</a:t>
                      </a:r>
                      <a:r>
                        <a:rPr lang="en-GB" baseline="0" dirty="0"/>
                        <a:t> here upon entering ISR</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cxnSp>
        <p:nvCxnSpPr>
          <p:cNvPr id="10" name="Straight Arrow Connector 9"/>
          <p:cNvCxnSpPr/>
          <p:nvPr/>
        </p:nvCxnSpPr>
        <p:spPr>
          <a:xfrm flipH="1">
            <a:off x="7146231" y="1476375"/>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7146231" y="4448175"/>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685599" y="1600200"/>
            <a:ext cx="0" cy="29718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2622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08585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Context Saved on Stack</a:t>
            </a:r>
          </a:p>
        </p:txBody>
      </p:sp>
      <p:grpSp>
        <p:nvGrpSpPr>
          <p:cNvPr id="8" name="Group 7"/>
          <p:cNvGrpSpPr/>
          <p:nvPr/>
        </p:nvGrpSpPr>
        <p:grpSpPr>
          <a:xfrm>
            <a:off x="4187000" y="1995132"/>
            <a:ext cx="6918532" cy="4555011"/>
            <a:chOff x="3942813" y="2038977"/>
            <a:chExt cx="6918532" cy="4555011"/>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813" y="3335498"/>
              <a:ext cx="6722806" cy="22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2 4"/>
            <p:cNvSpPr/>
            <p:nvPr/>
          </p:nvSpPr>
          <p:spPr bwMode="auto">
            <a:xfrm rot="18434846">
              <a:off x="5837088" y="2542786"/>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R0</a:t>
              </a:r>
            </a:p>
          </p:txBody>
        </p:sp>
        <p:sp>
          <p:nvSpPr>
            <p:cNvPr id="10" name="Line Callout 2 9"/>
            <p:cNvSpPr/>
            <p:nvPr/>
          </p:nvSpPr>
          <p:spPr bwMode="auto">
            <a:xfrm rot="18434846">
              <a:off x="6903889"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R1</a:t>
              </a:r>
            </a:p>
          </p:txBody>
        </p:sp>
        <p:sp>
          <p:nvSpPr>
            <p:cNvPr id="11" name="Line Callout 2 10"/>
            <p:cNvSpPr/>
            <p:nvPr/>
          </p:nvSpPr>
          <p:spPr bwMode="auto">
            <a:xfrm rot="18434846">
              <a:off x="78845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R2</a:t>
              </a:r>
            </a:p>
          </p:txBody>
        </p:sp>
        <p:sp>
          <p:nvSpPr>
            <p:cNvPr id="12" name="Line Callout 2 11"/>
            <p:cNvSpPr/>
            <p:nvPr/>
          </p:nvSpPr>
          <p:spPr bwMode="auto">
            <a:xfrm rot="18434846">
              <a:off x="88751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R3</a:t>
              </a:r>
            </a:p>
          </p:txBody>
        </p:sp>
        <p:sp>
          <p:nvSpPr>
            <p:cNvPr id="13" name="Line Callout 2 12"/>
            <p:cNvSpPr/>
            <p:nvPr/>
          </p:nvSpPr>
          <p:spPr bwMode="auto">
            <a:xfrm rot="18434846">
              <a:off x="99419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R12</a:t>
              </a:r>
            </a:p>
          </p:txBody>
        </p:sp>
        <p:sp>
          <p:nvSpPr>
            <p:cNvPr id="14" name="Line Callout 2 13"/>
            <p:cNvSpPr/>
            <p:nvPr/>
          </p:nvSpPr>
          <p:spPr bwMode="auto">
            <a:xfrm rot="2900078">
              <a:off x="56305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LR</a:t>
              </a:r>
            </a:p>
          </p:txBody>
        </p:sp>
        <p:sp>
          <p:nvSpPr>
            <p:cNvPr id="15" name="Line Callout 2 14"/>
            <p:cNvSpPr/>
            <p:nvPr/>
          </p:nvSpPr>
          <p:spPr bwMode="auto">
            <a:xfrm rot="2900078">
              <a:off x="664324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PC</a:t>
              </a:r>
            </a:p>
          </p:txBody>
        </p:sp>
        <p:sp>
          <p:nvSpPr>
            <p:cNvPr id="16" name="Line Callout 2 15"/>
            <p:cNvSpPr/>
            <p:nvPr/>
          </p:nvSpPr>
          <p:spPr bwMode="auto">
            <a:xfrm rot="2900078">
              <a:off x="76117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xPSR</a:t>
              </a:r>
            </a:p>
          </p:txBody>
        </p:sp>
      </p:grpSp>
      <p:sp>
        <p:nvSpPr>
          <p:cNvPr id="19" name="Line Callout 2 18"/>
          <p:cNvSpPr/>
          <p:nvPr/>
        </p:nvSpPr>
        <p:spPr bwMode="auto">
          <a:xfrm>
            <a:off x="4239944" y="1066801"/>
            <a:ext cx="2999056" cy="913677"/>
          </a:xfrm>
          <a:prstGeom prst="borderCallout2">
            <a:avLst>
              <a:gd name="adj1" fmla="val 18750"/>
              <a:gd name="adj2" fmla="val -8333"/>
              <a:gd name="adj3" fmla="val 18750"/>
              <a:gd name="adj4" fmla="val -16667"/>
              <a:gd name="adj5" fmla="val 288908"/>
              <a:gd name="adj6" fmla="val -47665"/>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SP value is reduced since registers have been pushed onto stack</a:t>
            </a:r>
          </a:p>
        </p:txBody>
      </p:sp>
      <p:sp>
        <p:nvSpPr>
          <p:cNvPr id="9" name="Rectangle 8"/>
          <p:cNvSpPr/>
          <p:nvPr/>
        </p:nvSpPr>
        <p:spPr bwMode="auto">
          <a:xfrm>
            <a:off x="2178050" y="3803650"/>
            <a:ext cx="620285" cy="444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dirty="0">
              <a:latin typeface="Times New Roman" pitchFamily="18" charset="0"/>
            </a:endParaRPr>
          </a:p>
        </p:txBody>
      </p:sp>
      <p:sp>
        <p:nvSpPr>
          <p:cNvPr id="20" name="Rectangle 19"/>
          <p:cNvSpPr/>
          <p:nvPr/>
        </p:nvSpPr>
        <p:spPr bwMode="auto">
          <a:xfrm>
            <a:off x="2181225" y="5343527"/>
            <a:ext cx="617110" cy="28355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dirty="0">
              <a:latin typeface="Times New Roman" pitchFamily="18" charset="0"/>
            </a:endParaRPr>
          </a:p>
        </p:txBody>
      </p:sp>
    </p:spTree>
    <p:extLst>
      <p:ext uri="{BB962C8B-B14F-4D97-AF65-F5344CB8AC3E}">
        <p14:creationId xmlns:p14="http://schemas.microsoft.com/office/powerpoint/2010/main" val="88530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 Switch to Handler/Privileged Mode</a:t>
            </a:r>
          </a:p>
        </p:txBody>
      </p:sp>
      <p:sp>
        <p:nvSpPr>
          <p:cNvPr id="3" name="Content Placeholder 2"/>
          <p:cNvSpPr>
            <a:spLocks noGrp="1"/>
          </p:cNvSpPr>
          <p:nvPr>
            <p:ph idx="1"/>
          </p:nvPr>
        </p:nvSpPr>
        <p:spPr>
          <a:xfrm>
            <a:off x="492125" y="1232600"/>
            <a:ext cx="10799218" cy="4392800"/>
          </a:xfrm>
        </p:spPr>
        <p:txBody>
          <a:bodyPr/>
          <a:lstStyle/>
          <a:p>
            <a:pPr>
              <a:spcBef>
                <a:spcPct val="0"/>
              </a:spcBef>
            </a:pPr>
            <a:r>
              <a:rPr lang="en-US" dirty="0">
                <a:ea typeface="ＭＳ Ｐゴシック" panose="020B0600070205080204" pitchFamily="34" charset="-128"/>
              </a:rPr>
              <a:t>Handler mode always uses main SP</a:t>
            </a:r>
          </a:p>
        </p:txBody>
      </p:sp>
      <p:grpSp>
        <p:nvGrpSpPr>
          <p:cNvPr id="15" name="Group 14"/>
          <p:cNvGrpSpPr/>
          <p:nvPr/>
        </p:nvGrpSpPr>
        <p:grpSpPr>
          <a:xfrm>
            <a:off x="4100945" y="1968666"/>
            <a:ext cx="4415644" cy="3962400"/>
            <a:chOff x="1908956" y="914400"/>
            <a:chExt cx="4415644" cy="3962400"/>
          </a:xfrm>
        </p:grpSpPr>
        <p:sp>
          <p:nvSpPr>
            <p:cNvPr id="16" name="Oval 15"/>
            <p:cNvSpPr/>
            <p:nvPr/>
          </p:nvSpPr>
          <p:spPr bwMode="auto">
            <a:xfrm>
              <a:off x="2982074" y="1676400"/>
              <a:ext cx="2286000" cy="914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kumimoji="0" lang="en-US" b="0" i="0" u="none" strike="noStrike" cap="none" normalizeH="0" baseline="0" dirty="0">
                  <a:ln>
                    <a:noFill/>
                  </a:ln>
                  <a:solidFill>
                    <a:schemeClr val="tx1"/>
                  </a:solidFill>
                  <a:effectLst/>
                  <a:latin typeface="Calibri" pitchFamily="34" charset="0"/>
                </a:rPr>
                <a:t>Thread</a:t>
              </a:r>
            </a:p>
            <a:p>
              <a:pPr algn="ctr"/>
              <a:r>
                <a:rPr kumimoji="0" lang="en-US" b="0" i="0" u="none" strike="noStrike" cap="none" normalizeH="0" baseline="0" dirty="0">
                  <a:ln>
                    <a:noFill/>
                  </a:ln>
                  <a:solidFill>
                    <a:schemeClr val="tx1"/>
                  </a:solidFill>
                  <a:effectLst/>
                  <a:latin typeface="Calibri" pitchFamily="34" charset="0"/>
                </a:rPr>
                <a:t>Mode. </a:t>
              </a:r>
              <a:br>
                <a:rPr kumimoji="0" lang="en-US" b="0" i="0" u="none" strike="noStrike" cap="none" normalizeH="0" baseline="0" dirty="0">
                  <a:ln>
                    <a:noFill/>
                  </a:ln>
                  <a:solidFill>
                    <a:schemeClr val="tx1"/>
                  </a:solidFill>
                  <a:effectLst/>
                  <a:latin typeface="Calibri" pitchFamily="34" charset="0"/>
                </a:rPr>
              </a:br>
              <a:r>
                <a:rPr kumimoji="0" lang="en-US" b="0" i="0" u="none" strike="noStrike" cap="none" normalizeH="0" baseline="0" dirty="0">
                  <a:ln>
                    <a:noFill/>
                  </a:ln>
                  <a:solidFill>
                    <a:schemeClr val="tx1"/>
                  </a:solidFill>
                  <a:effectLst/>
                  <a:latin typeface="Calibri" pitchFamily="34" charset="0"/>
                </a:rPr>
                <a:t>MSP or PSP</a:t>
              </a:r>
            </a:p>
          </p:txBody>
        </p:sp>
        <p:sp>
          <p:nvSpPr>
            <p:cNvPr id="17" name="Oval 16"/>
            <p:cNvSpPr/>
            <p:nvPr/>
          </p:nvSpPr>
          <p:spPr bwMode="auto">
            <a:xfrm>
              <a:off x="2982074" y="3962400"/>
              <a:ext cx="2286000" cy="914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kumimoji="0" lang="en-US" b="0" i="0" u="none" strike="noStrike" cap="none" normalizeH="0" baseline="0" dirty="0">
                  <a:ln>
                    <a:noFill/>
                  </a:ln>
                  <a:solidFill>
                    <a:schemeClr val="tx1"/>
                  </a:solidFill>
                  <a:effectLst/>
                  <a:latin typeface="Calibri" pitchFamily="34" charset="0"/>
                </a:rPr>
                <a:t>Handler Mode</a:t>
              </a:r>
            </a:p>
            <a:p>
              <a:pPr algn="ctr"/>
              <a:r>
                <a:rPr lang="en-US" dirty="0">
                  <a:latin typeface="Calibri" pitchFamily="34" charset="0"/>
                </a:rPr>
                <a:t>MSP</a:t>
              </a:r>
              <a:endParaRPr kumimoji="0" lang="en-US" b="0" i="0" u="none" strike="noStrike" cap="none" normalizeH="0" baseline="0" dirty="0">
                <a:ln>
                  <a:noFill/>
                </a:ln>
                <a:solidFill>
                  <a:schemeClr val="tx1"/>
                </a:solidFill>
                <a:effectLst/>
                <a:latin typeface="Calibri" pitchFamily="34" charset="0"/>
              </a:endParaRPr>
            </a:p>
          </p:txBody>
        </p:sp>
        <p:cxnSp>
          <p:nvCxnSpPr>
            <p:cNvPr id="18" name="Straight Arrow Connector 17"/>
            <p:cNvCxnSpPr>
              <a:stCxn id="16" idx="5"/>
              <a:endCxn id="17" idx="7"/>
            </p:cNvCxnSpPr>
            <p:nvPr/>
          </p:nvCxnSpPr>
          <p:spPr bwMode="auto">
            <a:xfrm>
              <a:off x="4933297"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17" idx="1"/>
              <a:endCxn id="16" idx="3"/>
            </p:cNvCxnSpPr>
            <p:nvPr/>
          </p:nvCxnSpPr>
          <p:spPr bwMode="auto">
            <a:xfrm flipV="1">
              <a:off x="3316851"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endCxn id="16" idx="0"/>
            </p:cNvCxnSpPr>
            <p:nvPr/>
          </p:nvCxnSpPr>
          <p:spPr bwMode="auto">
            <a:xfrm>
              <a:off x="4125074" y="1228618"/>
              <a:ext cx="0" cy="447782"/>
            </a:xfrm>
            <a:prstGeom prst="straightConnector1">
              <a:avLst/>
            </a:prstGeom>
            <a:solidFill>
              <a:schemeClr val="accent1"/>
            </a:solidFill>
            <a:ln w="9525" cap="flat" cmpd="sng" algn="ctr">
              <a:solidFill>
                <a:schemeClr val="tx1"/>
              </a:solidFill>
              <a:prstDash val="solid"/>
              <a:round/>
              <a:headEnd type="oval"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4191000" y="914400"/>
              <a:ext cx="762325" cy="400110"/>
            </a:xfrm>
            <a:prstGeom prst="rect">
              <a:avLst/>
            </a:prstGeom>
            <a:noFill/>
          </p:spPr>
          <p:txBody>
            <a:bodyPr wrap="none" rtlCol="0">
              <a:spAutoFit/>
            </a:bodyPr>
            <a:lstStyle/>
            <a:p>
              <a:r>
                <a:rPr lang="en-US" sz="2000" dirty="0"/>
                <a:t>Reset</a:t>
              </a:r>
            </a:p>
          </p:txBody>
        </p:sp>
        <p:sp>
          <p:nvSpPr>
            <p:cNvPr id="22" name="TextBox 21"/>
            <p:cNvSpPr txBox="1"/>
            <p:nvPr/>
          </p:nvSpPr>
          <p:spPr>
            <a:xfrm>
              <a:off x="5033156" y="2743200"/>
              <a:ext cx="1291444" cy="1015663"/>
            </a:xfrm>
            <a:prstGeom prst="rect">
              <a:avLst/>
            </a:prstGeom>
            <a:noFill/>
          </p:spPr>
          <p:txBody>
            <a:bodyPr wrap="none" rtlCol="0">
              <a:spAutoFit/>
            </a:bodyPr>
            <a:lstStyle/>
            <a:p>
              <a:pPr algn="ctr"/>
              <a:r>
                <a:rPr lang="en-US" sz="2000" i="1" dirty="0"/>
                <a:t>Starting </a:t>
              </a:r>
              <a:br>
                <a:rPr lang="en-US" sz="2000" i="1" dirty="0"/>
              </a:br>
              <a:r>
                <a:rPr lang="en-US" sz="2000" i="1" dirty="0"/>
                <a:t>Exception </a:t>
              </a:r>
              <a:br>
                <a:rPr lang="en-US" sz="2000" i="1" dirty="0"/>
              </a:br>
              <a:r>
                <a:rPr lang="en-US" sz="2000" i="1" dirty="0"/>
                <a:t>Processing</a:t>
              </a:r>
            </a:p>
          </p:txBody>
        </p:sp>
        <p:sp>
          <p:nvSpPr>
            <p:cNvPr id="23" name="TextBox 22"/>
            <p:cNvSpPr txBox="1"/>
            <p:nvPr/>
          </p:nvSpPr>
          <p:spPr>
            <a:xfrm>
              <a:off x="1908956" y="2743200"/>
              <a:ext cx="1302664" cy="1015663"/>
            </a:xfrm>
            <a:prstGeom prst="rect">
              <a:avLst/>
            </a:prstGeom>
            <a:noFill/>
          </p:spPr>
          <p:txBody>
            <a:bodyPr wrap="none" rtlCol="0">
              <a:spAutoFit/>
            </a:bodyPr>
            <a:lstStyle/>
            <a:p>
              <a:pPr algn="ctr"/>
              <a:r>
                <a:rPr lang="en-US" sz="2000" i="1" dirty="0"/>
                <a:t>Exception </a:t>
              </a:r>
              <a:br>
                <a:rPr lang="en-US" sz="2000" i="1" dirty="0"/>
              </a:br>
              <a:r>
                <a:rPr lang="en-US" sz="2000" i="1" dirty="0"/>
                <a:t>Processing</a:t>
              </a:r>
            </a:p>
            <a:p>
              <a:pPr algn="ctr"/>
              <a:r>
                <a:rPr lang="en-US" sz="2000" i="1" dirty="0"/>
                <a:t>Completed</a:t>
              </a:r>
            </a:p>
          </p:txBody>
        </p:sp>
      </p:grpSp>
    </p:spTree>
    <p:extLst>
      <p:ext uri="{BB962C8B-B14F-4D97-AF65-F5344CB8AC3E}">
        <p14:creationId xmlns:p14="http://schemas.microsoft.com/office/powerpoint/2010/main" val="3342044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08585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Handler and Privileged Mode</a:t>
            </a:r>
          </a:p>
        </p:txBody>
      </p:sp>
      <p:sp>
        <p:nvSpPr>
          <p:cNvPr id="19" name="Line Callout 2 18"/>
          <p:cNvSpPr/>
          <p:nvPr/>
        </p:nvSpPr>
        <p:spPr bwMode="auto">
          <a:xfrm>
            <a:off x="7416284" y="3581401"/>
            <a:ext cx="3351490" cy="632115"/>
          </a:xfrm>
          <a:prstGeom prst="borderCallout2">
            <a:avLst>
              <a:gd name="adj1" fmla="val 18750"/>
              <a:gd name="adj2" fmla="val -8333"/>
              <a:gd name="adj3" fmla="val 18750"/>
              <a:gd name="adj4" fmla="val -16667"/>
              <a:gd name="adj5" fmla="val 280012"/>
              <a:gd name="adj6" fmla="val -129327"/>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Mode changed to </a:t>
            </a:r>
            <a:r>
              <a:rPr lang="en-US" dirty="0">
                <a:latin typeface="Calibri" pitchFamily="34" charset="0"/>
              </a:rPr>
              <a:t>H</a:t>
            </a:r>
            <a:r>
              <a:rPr lang="en-US" dirty="0"/>
              <a:t>andler.</a:t>
            </a:r>
          </a:p>
          <a:p>
            <a:pPr algn="ctr"/>
            <a:r>
              <a:rPr lang="en-US" dirty="0"/>
              <a:t>Was already using MSP</a:t>
            </a:r>
          </a:p>
        </p:txBody>
      </p:sp>
      <p:sp>
        <p:nvSpPr>
          <p:cNvPr id="10" name="Rectangle 9"/>
          <p:cNvSpPr/>
          <p:nvPr/>
        </p:nvSpPr>
        <p:spPr bwMode="auto">
          <a:xfrm>
            <a:off x="2640074" y="3822700"/>
            <a:ext cx="623827" cy="444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dirty="0">
              <a:latin typeface="Times New Roman" pitchFamily="18" charset="0"/>
            </a:endParaRPr>
          </a:p>
        </p:txBody>
      </p:sp>
    </p:spTree>
    <p:extLst>
      <p:ext uri="{BB962C8B-B14F-4D97-AF65-F5344CB8AC3E}">
        <p14:creationId xmlns:p14="http://schemas.microsoft.com/office/powerpoint/2010/main" val="332335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08585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Update IPSR with Exception Number</a:t>
            </a:r>
          </a:p>
        </p:txBody>
      </p:sp>
      <p:sp>
        <p:nvSpPr>
          <p:cNvPr id="19" name="Line Callout 2 18"/>
          <p:cNvSpPr/>
          <p:nvPr/>
        </p:nvSpPr>
        <p:spPr bwMode="auto">
          <a:xfrm>
            <a:off x="7164230" y="3700152"/>
            <a:ext cx="3656171" cy="643249"/>
          </a:xfrm>
          <a:prstGeom prst="borderCallout2">
            <a:avLst>
              <a:gd name="adj1" fmla="val 18750"/>
              <a:gd name="adj2" fmla="val -8333"/>
              <a:gd name="adj3" fmla="val 18750"/>
              <a:gd name="adj4" fmla="val -16667"/>
              <a:gd name="adj5" fmla="val 72517"/>
              <a:gd name="adj6" fmla="val -10804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Exception number 0x10 </a:t>
            </a:r>
            <a:br>
              <a:rPr lang="en-US" dirty="0"/>
            </a:br>
            <a:r>
              <a:rPr lang="en-US" dirty="0"/>
              <a:t>(interrupt number + 0x10)</a:t>
            </a:r>
          </a:p>
        </p:txBody>
      </p:sp>
      <p:sp>
        <p:nvSpPr>
          <p:cNvPr id="13" name="Rectangle 12"/>
          <p:cNvSpPr/>
          <p:nvPr/>
        </p:nvSpPr>
        <p:spPr bwMode="auto">
          <a:xfrm>
            <a:off x="2640074" y="3822701"/>
            <a:ext cx="623827" cy="25693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dirty="0">
              <a:latin typeface="Times New Roman" pitchFamily="18" charset="0"/>
            </a:endParaRPr>
          </a:p>
        </p:txBody>
      </p:sp>
    </p:spTree>
    <p:extLst>
      <p:ext uri="{BB962C8B-B14F-4D97-AF65-F5344CB8AC3E}">
        <p14:creationId xmlns:p14="http://schemas.microsoft.com/office/powerpoint/2010/main" val="331392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custDataLst>
              <p:tags r:id="rId1"/>
            </p:custDataLst>
          </p:nvPr>
        </p:nvSpPr>
        <p:spPr/>
        <p:txBody>
          <a:bodyPr>
            <a:normAutofit/>
          </a:bodyPr>
          <a:lstStyle/>
          <a:p>
            <a:r>
              <a:rPr lang="en-US" sz="3200" dirty="0"/>
              <a:t>4. Load PC with Address of Exception Handler</a:t>
            </a:r>
          </a:p>
        </p:txBody>
      </p:sp>
      <p:sp>
        <p:nvSpPr>
          <p:cNvPr id="28" name="Content Placeholder 27"/>
          <p:cNvSpPr>
            <a:spLocks noGrp="1"/>
          </p:cNvSpPr>
          <p:nvPr>
            <p:ph idx="1"/>
          </p:nvPr>
        </p:nvSpPr>
        <p:spPr>
          <a:xfrm>
            <a:off x="6477001" y="1440000"/>
            <a:ext cx="4495799" cy="4680000"/>
          </a:xfrm>
        </p:spPr>
        <p:txBody>
          <a:bodyPr/>
          <a:lstStyle/>
          <a:p>
            <a:r>
              <a:rPr lang="en-GB" sz="2000" dirty="0"/>
              <a:t>Which program counter is selected from the vector table depends on which exception is used</a:t>
            </a:r>
          </a:p>
        </p:txBody>
      </p:sp>
      <p:graphicFrame>
        <p:nvGraphicFramePr>
          <p:cNvPr id="6" name="Table 5"/>
          <p:cNvGraphicFramePr>
            <a:graphicFrameLocks noGrp="1"/>
          </p:cNvGraphicFramePr>
          <p:nvPr>
            <p:extLst>
              <p:ext uri="{D42A27DB-BD31-4B8C-83A1-F6EECF244321}">
                <p14:modId xmlns:p14="http://schemas.microsoft.com/office/powerpoint/2010/main" val="2088220866"/>
              </p:ext>
            </p:extLst>
          </p:nvPr>
        </p:nvGraphicFramePr>
        <p:xfrm>
          <a:off x="1066800" y="1073728"/>
          <a:ext cx="4419600" cy="52660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253508">
                <a:tc>
                  <a:txBody>
                    <a:bodyPr/>
                    <a:lstStyle/>
                    <a:p>
                      <a:r>
                        <a:rPr lang="en-GB" sz="1600" b="1" dirty="0"/>
                        <a:t>Memory address</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Value</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3508">
                <a:tc>
                  <a:txBody>
                    <a:bodyPr/>
                    <a:lstStyle/>
                    <a:p>
                      <a:r>
                        <a:rPr lang="en-GB" sz="1600" dirty="0"/>
                        <a:t>0x0000_0000</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Initial</a:t>
                      </a:r>
                      <a:r>
                        <a:rPr lang="en-GB" sz="1600" baseline="0" dirty="0"/>
                        <a:t> Stack Pointer</a:t>
                      </a:r>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3508">
                <a:tc>
                  <a:txBody>
                    <a:bodyPr/>
                    <a:lstStyle/>
                    <a:p>
                      <a:r>
                        <a:rPr lang="en-GB" sz="1600" dirty="0"/>
                        <a:t>0x0000_0004</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Reset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3508">
                <a:tc>
                  <a:txBody>
                    <a:bodyPr/>
                    <a:lstStyle/>
                    <a:p>
                      <a:r>
                        <a:rPr lang="en-GB" sz="1600" dirty="0"/>
                        <a:t>0x0000_0008</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NMI_IRQHandler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IRQ0_Handler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IRQ1_Handler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3508">
                <a:tc>
                  <a:txBody>
                    <a:bodyPr/>
                    <a:lstStyle/>
                    <a:p>
                      <a:r>
                        <a:rPr lang="en-GB" sz="1600" dirty="0"/>
                        <a:t>Reset: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3508">
                <a:tc>
                  <a:txBody>
                    <a:bodyPr/>
                    <a:lstStyle/>
                    <a:p>
                      <a:r>
                        <a:rPr lang="en-GB" sz="1600" dirty="0"/>
                        <a:t>NMI_IRQHandler: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3508">
                <a:tc>
                  <a:txBody>
                    <a:bodyPr/>
                    <a:lstStyle/>
                    <a:p>
                      <a:r>
                        <a:rPr lang="en-GB" sz="1600" dirty="0"/>
                        <a:t>IRQ0_Handler: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3"/>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4"/>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3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IRQ1_Handler: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6"/>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7"/>
                  </a:ext>
                </a:extLst>
              </a:tr>
            </a:tbl>
          </a:graphicData>
        </a:graphic>
      </p:graphicFrame>
      <p:sp>
        <p:nvSpPr>
          <p:cNvPr id="21" name="Arc 20"/>
          <p:cNvSpPr/>
          <p:nvPr/>
        </p:nvSpPr>
        <p:spPr>
          <a:xfrm>
            <a:off x="5505804" y="1873829"/>
            <a:ext cx="703597" cy="1687711"/>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597" h="1687711" stroke="0" extrusionOk="0">
                <a:moveTo>
                  <a:pt x="212721" y="655767"/>
                </a:moveTo>
                <a:cubicBezTo>
                  <a:pt x="213944" y="1420874"/>
                  <a:pt x="549865" y="975163"/>
                  <a:pt x="269232" y="1087847"/>
                </a:cubicBezTo>
              </a:path>
              <a:path w="703597" h="1687711" fill="none">
                <a:moveTo>
                  <a:pt x="0" y="0"/>
                </a:moveTo>
                <a:cubicBezTo>
                  <a:pt x="377877" y="0"/>
                  <a:pt x="633754" y="215574"/>
                  <a:pt x="698496" y="706567"/>
                </a:cubicBezTo>
                <a:cubicBezTo>
                  <a:pt x="770331" y="1439595"/>
                  <a:pt x="60328" y="1628885"/>
                  <a:pt x="30165" y="1654173"/>
                </a:cubicBezTo>
                <a:cubicBezTo>
                  <a:pt x="-12299" y="1595811"/>
                  <a:pt x="89300" y="1411773"/>
                  <a:pt x="63502" y="1466054"/>
                </a:cubicBezTo>
                <a:cubicBezTo>
                  <a:pt x="40880" y="1526378"/>
                  <a:pt x="-3172" y="1602670"/>
                  <a:pt x="30164" y="1649411"/>
                </a:cubicBezTo>
                <a:cubicBezTo>
                  <a:pt x="10320" y="1685526"/>
                  <a:pt x="148435" y="1687999"/>
                  <a:pt x="230190" y="1680367"/>
                </a:cubicBezTo>
                <a:cubicBezTo>
                  <a:pt x="140098" y="1701310"/>
                  <a:pt x="57641" y="1671406"/>
                  <a:pt x="39680" y="166553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2" name="Arc 20"/>
          <p:cNvSpPr/>
          <p:nvPr/>
        </p:nvSpPr>
        <p:spPr>
          <a:xfrm>
            <a:off x="5505802" y="2204936"/>
            <a:ext cx="559526" cy="2209005"/>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26" h="2209005" stroke="0" extrusionOk="0">
                <a:moveTo>
                  <a:pt x="212721" y="1177061"/>
                </a:moveTo>
                <a:cubicBezTo>
                  <a:pt x="213944" y="1942168"/>
                  <a:pt x="549865" y="1496457"/>
                  <a:pt x="269232" y="1609141"/>
                </a:cubicBezTo>
              </a:path>
              <a:path w="559526" h="2209005" fill="none">
                <a:moveTo>
                  <a:pt x="0" y="0"/>
                </a:moveTo>
                <a:cubicBezTo>
                  <a:pt x="377877" y="0"/>
                  <a:pt x="488476" y="506132"/>
                  <a:pt x="553218" y="997125"/>
                </a:cubicBezTo>
                <a:cubicBezTo>
                  <a:pt x="625053" y="1730153"/>
                  <a:pt x="60328" y="2150179"/>
                  <a:pt x="30165" y="2175467"/>
                </a:cubicBezTo>
                <a:cubicBezTo>
                  <a:pt x="-12299" y="2117105"/>
                  <a:pt x="89300" y="1933067"/>
                  <a:pt x="63502" y="1987348"/>
                </a:cubicBezTo>
                <a:cubicBezTo>
                  <a:pt x="40880" y="2047672"/>
                  <a:pt x="-3172" y="2123964"/>
                  <a:pt x="30164" y="2170705"/>
                </a:cubicBezTo>
                <a:cubicBezTo>
                  <a:pt x="10320" y="2206820"/>
                  <a:pt x="148435" y="2209293"/>
                  <a:pt x="230190" y="2201661"/>
                </a:cubicBezTo>
                <a:cubicBezTo>
                  <a:pt x="140098" y="2222604"/>
                  <a:pt x="57641" y="2192700"/>
                  <a:pt x="39680" y="2186833"/>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sp>
        <p:nvSpPr>
          <p:cNvPr id="63" name="Arc 20"/>
          <p:cNvSpPr/>
          <p:nvPr/>
        </p:nvSpPr>
        <p:spPr>
          <a:xfrm>
            <a:off x="5505803" y="2732639"/>
            <a:ext cx="559526" cy="2209005"/>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26" h="2209005" stroke="0" extrusionOk="0">
                <a:moveTo>
                  <a:pt x="212721" y="1177061"/>
                </a:moveTo>
                <a:cubicBezTo>
                  <a:pt x="213944" y="1942168"/>
                  <a:pt x="549865" y="1496457"/>
                  <a:pt x="269232" y="1609141"/>
                </a:cubicBezTo>
              </a:path>
              <a:path w="559526" h="2209005" fill="none">
                <a:moveTo>
                  <a:pt x="0" y="0"/>
                </a:moveTo>
                <a:cubicBezTo>
                  <a:pt x="377877" y="0"/>
                  <a:pt x="488476" y="506132"/>
                  <a:pt x="553218" y="997125"/>
                </a:cubicBezTo>
                <a:cubicBezTo>
                  <a:pt x="625053" y="1730153"/>
                  <a:pt x="60328" y="2150179"/>
                  <a:pt x="30165" y="2175467"/>
                </a:cubicBezTo>
                <a:cubicBezTo>
                  <a:pt x="-12299" y="2117105"/>
                  <a:pt x="89300" y="1933067"/>
                  <a:pt x="63502" y="1987348"/>
                </a:cubicBezTo>
                <a:cubicBezTo>
                  <a:pt x="40880" y="2047672"/>
                  <a:pt x="-3172" y="2123964"/>
                  <a:pt x="30164" y="2170705"/>
                </a:cubicBezTo>
                <a:cubicBezTo>
                  <a:pt x="10320" y="2206820"/>
                  <a:pt x="148435" y="2209293"/>
                  <a:pt x="230190" y="2201661"/>
                </a:cubicBezTo>
                <a:cubicBezTo>
                  <a:pt x="140098" y="2222604"/>
                  <a:pt x="57641" y="2192700"/>
                  <a:pt x="39680" y="2186833"/>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dirty="0"/>
          </a:p>
        </p:txBody>
      </p:sp>
      <p:sp>
        <p:nvSpPr>
          <p:cNvPr id="64" name="Arc 20"/>
          <p:cNvSpPr/>
          <p:nvPr/>
        </p:nvSpPr>
        <p:spPr>
          <a:xfrm>
            <a:off x="5523921" y="3080581"/>
            <a:ext cx="516046" cy="2790119"/>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194603 w 541408"/>
              <a:gd name="connsiteY0" fmla="*/ 1758175 h 2790119"/>
              <a:gd name="connsiteX1" fmla="*/ 251114 w 541408"/>
              <a:gd name="connsiteY1" fmla="*/ 2190255 h 2790119"/>
              <a:gd name="connsiteX0" fmla="*/ 16065 w 541408"/>
              <a:gd name="connsiteY0" fmla="*/ 0 h 2790119"/>
              <a:gd name="connsiteX1" fmla="*/ 535100 w 541408"/>
              <a:gd name="connsiteY1" fmla="*/ 1578239 h 2790119"/>
              <a:gd name="connsiteX2" fmla="*/ 12047 w 541408"/>
              <a:gd name="connsiteY2" fmla="*/ 2756581 h 2790119"/>
              <a:gd name="connsiteX3" fmla="*/ 45384 w 541408"/>
              <a:gd name="connsiteY3" fmla="*/ 2568462 h 2790119"/>
              <a:gd name="connsiteX4" fmla="*/ 12046 w 541408"/>
              <a:gd name="connsiteY4" fmla="*/ 2751819 h 2790119"/>
              <a:gd name="connsiteX5" fmla="*/ 212072 w 541408"/>
              <a:gd name="connsiteY5" fmla="*/ 2782775 h 2790119"/>
              <a:gd name="connsiteX6" fmla="*/ 21562 w 541408"/>
              <a:gd name="connsiteY6" fmla="*/ 2767947 h 2790119"/>
              <a:gd name="connsiteX0" fmla="*/ 194603 w 516046"/>
              <a:gd name="connsiteY0" fmla="*/ 1758175 h 2790119"/>
              <a:gd name="connsiteX1" fmla="*/ 251114 w 516046"/>
              <a:gd name="connsiteY1" fmla="*/ 2190255 h 2790119"/>
              <a:gd name="connsiteX0" fmla="*/ 16065 w 516046"/>
              <a:gd name="connsiteY0" fmla="*/ 0 h 2790119"/>
              <a:gd name="connsiteX1" fmla="*/ 509463 w 516046"/>
              <a:gd name="connsiteY1" fmla="*/ 1432960 h 2790119"/>
              <a:gd name="connsiteX2" fmla="*/ 12047 w 516046"/>
              <a:gd name="connsiteY2" fmla="*/ 2756581 h 2790119"/>
              <a:gd name="connsiteX3" fmla="*/ 45384 w 516046"/>
              <a:gd name="connsiteY3" fmla="*/ 2568462 h 2790119"/>
              <a:gd name="connsiteX4" fmla="*/ 12046 w 516046"/>
              <a:gd name="connsiteY4" fmla="*/ 2751819 h 2790119"/>
              <a:gd name="connsiteX5" fmla="*/ 212072 w 516046"/>
              <a:gd name="connsiteY5" fmla="*/ 2782775 h 2790119"/>
              <a:gd name="connsiteX6" fmla="*/ 21562 w 516046"/>
              <a:gd name="connsiteY6" fmla="*/ 2767947 h 279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046" h="2790119" stroke="0" extrusionOk="0">
                <a:moveTo>
                  <a:pt x="194603" y="1758175"/>
                </a:moveTo>
                <a:cubicBezTo>
                  <a:pt x="195826" y="2523282"/>
                  <a:pt x="531747" y="2077571"/>
                  <a:pt x="251114" y="2190255"/>
                </a:cubicBezTo>
              </a:path>
              <a:path w="516046" h="2790119" fill="none">
                <a:moveTo>
                  <a:pt x="16065" y="0"/>
                </a:moveTo>
                <a:cubicBezTo>
                  <a:pt x="393942" y="0"/>
                  <a:pt x="444721" y="941967"/>
                  <a:pt x="509463" y="1432960"/>
                </a:cubicBezTo>
                <a:cubicBezTo>
                  <a:pt x="581298" y="2165988"/>
                  <a:pt x="42210" y="2731293"/>
                  <a:pt x="12047" y="2756581"/>
                </a:cubicBezTo>
                <a:cubicBezTo>
                  <a:pt x="-30417" y="2698219"/>
                  <a:pt x="71182" y="2514181"/>
                  <a:pt x="45384" y="2568462"/>
                </a:cubicBezTo>
                <a:cubicBezTo>
                  <a:pt x="22762" y="2628786"/>
                  <a:pt x="-21290" y="2705078"/>
                  <a:pt x="12046" y="2751819"/>
                </a:cubicBezTo>
                <a:cubicBezTo>
                  <a:pt x="-7798" y="2787934"/>
                  <a:pt x="130317" y="2790407"/>
                  <a:pt x="212072" y="2782775"/>
                </a:cubicBezTo>
                <a:cubicBezTo>
                  <a:pt x="121980" y="2803718"/>
                  <a:pt x="39523" y="2773814"/>
                  <a:pt x="21562" y="2767947"/>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075610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sz="3200" dirty="0"/>
              <a:t>Module Syllabus</a:t>
            </a:r>
          </a:p>
        </p:txBody>
      </p:sp>
      <p:sp>
        <p:nvSpPr>
          <p:cNvPr id="4099" name="Content Placeholder 2"/>
          <p:cNvSpPr>
            <a:spLocks noGrp="1"/>
          </p:cNvSpPr>
          <p:nvPr>
            <p:ph idx="1"/>
          </p:nvPr>
        </p:nvSpPr>
        <p:spPr>
          <a:xfrm>
            <a:off x="492125" y="1149472"/>
            <a:ext cx="10799218" cy="5064291"/>
          </a:xfrm>
        </p:spPr>
        <p:txBody>
          <a:bodyPr/>
          <a:lstStyle/>
          <a:p>
            <a:pPr>
              <a:spcBef>
                <a:spcPct val="0"/>
              </a:spcBef>
            </a:pPr>
            <a:r>
              <a:rPr lang="en-GB" dirty="0">
                <a:ea typeface="ＭＳ Ｐゴシック" panose="020B0600070205080204" pitchFamily="34" charset="-128"/>
              </a:rPr>
              <a:t>Interrupts</a:t>
            </a:r>
          </a:p>
          <a:p>
            <a:pPr lvl="1">
              <a:spcBef>
                <a:spcPct val="0"/>
              </a:spcBef>
            </a:pPr>
            <a:r>
              <a:rPr lang="en-GB" sz="2400" dirty="0">
                <a:solidFill>
                  <a:schemeClr val="tx2"/>
                </a:solidFill>
                <a:ea typeface="ＭＳ Ｐゴシック" panose="020B0600070205080204" pitchFamily="34" charset="-128"/>
              </a:rPr>
              <a:t>What are interrupts?</a:t>
            </a:r>
          </a:p>
          <a:p>
            <a:pPr lvl="1">
              <a:spcBef>
                <a:spcPct val="0"/>
              </a:spcBef>
            </a:pPr>
            <a:r>
              <a:rPr lang="en-GB" sz="2400" dirty="0">
                <a:solidFill>
                  <a:schemeClr val="tx2"/>
                </a:solidFill>
                <a:ea typeface="ＭＳ Ｐゴシック" panose="020B0600070205080204" pitchFamily="34" charset="-128"/>
              </a:rPr>
              <a:t>Why use interrupts?</a:t>
            </a:r>
          </a:p>
          <a:p>
            <a:pPr>
              <a:spcBef>
                <a:spcPct val="0"/>
              </a:spcBef>
            </a:pPr>
            <a:r>
              <a:rPr lang="en-GB" dirty="0">
                <a:ea typeface="ＭＳ Ｐゴシック" panose="020B0600070205080204" pitchFamily="34" charset="-128"/>
              </a:rPr>
              <a:t>Exception handler</a:t>
            </a:r>
          </a:p>
          <a:p>
            <a:pPr lvl="1">
              <a:spcBef>
                <a:spcPct val="0"/>
              </a:spcBef>
            </a:pPr>
            <a:r>
              <a:rPr lang="en-GB" sz="2400" dirty="0">
                <a:solidFill>
                  <a:schemeClr val="tx2"/>
                </a:solidFill>
                <a:ea typeface="ＭＳ Ｐゴシック" panose="020B0600070205080204" pitchFamily="34" charset="-128"/>
              </a:rPr>
              <a:t>Entering an exception handler</a:t>
            </a:r>
          </a:p>
          <a:p>
            <a:pPr lvl="1">
              <a:spcBef>
                <a:spcPct val="0"/>
              </a:spcBef>
            </a:pPr>
            <a:r>
              <a:rPr lang="en-GB" sz="2400" dirty="0">
                <a:solidFill>
                  <a:schemeClr val="tx2"/>
                </a:solidFill>
                <a:ea typeface="ＭＳ Ｐゴシック" panose="020B0600070205080204" pitchFamily="34" charset="-128"/>
              </a:rPr>
              <a:t>Exiting an exception handler</a:t>
            </a:r>
          </a:p>
          <a:p>
            <a:pPr>
              <a:spcBef>
                <a:spcPct val="0"/>
              </a:spcBef>
            </a:pPr>
            <a:r>
              <a:rPr lang="en-GB" dirty="0">
                <a:ea typeface="ＭＳ Ｐゴシック" panose="020B0600070205080204" pitchFamily="34" charset="-128"/>
              </a:rPr>
              <a:t>Timing analysis</a:t>
            </a:r>
          </a:p>
          <a:p>
            <a:pPr>
              <a:spcBef>
                <a:spcPct val="0"/>
              </a:spcBef>
            </a:pPr>
            <a:r>
              <a:rPr lang="en-GB" dirty="0">
                <a:ea typeface="ＭＳ Ｐゴシック" panose="020B0600070205080204" pitchFamily="34" charset="-128"/>
              </a:rPr>
              <a:t>Program design with interrupts</a:t>
            </a:r>
          </a:p>
          <a:p>
            <a:pPr>
              <a:spcBef>
                <a:spcPct val="0"/>
              </a:spcBef>
            </a:pPr>
            <a:r>
              <a:rPr lang="en-US" dirty="0">
                <a:ea typeface="ＭＳ Ｐゴシック" panose="020B0600070205080204" pitchFamily="34" charset="-128"/>
              </a:rPr>
              <a:t>Sharing data safely between ISRS and other threads</a:t>
            </a:r>
            <a:endParaRPr lang="en-GB" dirty="0">
              <a:ea typeface="ＭＳ Ｐゴシック" panose="020B0600070205080204" pitchFamily="34" charset="-128"/>
            </a:endParaRPr>
          </a:p>
        </p:txBody>
      </p:sp>
    </p:spTree>
    <p:extLst>
      <p:ext uri="{BB962C8B-B14F-4D97-AF65-F5344CB8AC3E}">
        <p14:creationId xmlns:p14="http://schemas.microsoft.com/office/powerpoint/2010/main" val="234552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Examine Vector Table with Debugger</a:t>
            </a:r>
          </a:p>
        </p:txBody>
      </p:sp>
      <p:sp>
        <p:nvSpPr>
          <p:cNvPr id="3" name="Content Placeholder 2"/>
          <p:cNvSpPr>
            <a:spLocks noGrp="1"/>
          </p:cNvSpPr>
          <p:nvPr>
            <p:ph idx="1"/>
          </p:nvPr>
        </p:nvSpPr>
        <p:spPr>
          <a:xfrm>
            <a:off x="6603313" y="1447800"/>
            <a:ext cx="5034854" cy="4876800"/>
          </a:xfrm>
        </p:spPr>
        <p:txBody>
          <a:bodyPr/>
          <a:lstStyle/>
          <a:p>
            <a:r>
              <a:rPr lang="en-US" sz="2000" dirty="0"/>
              <a:t>Why is the vector odd?</a:t>
            </a:r>
          </a:p>
          <a:p>
            <a:r>
              <a:rPr lang="en-US" sz="2000" dirty="0"/>
              <a:t>LSB of address indicates that handler uses Thumb code</a:t>
            </a:r>
          </a:p>
        </p:txBody>
      </p:sp>
      <p:graphicFrame>
        <p:nvGraphicFramePr>
          <p:cNvPr id="6" name="Table 5"/>
          <p:cNvGraphicFramePr>
            <a:graphicFrameLocks noGrp="1"/>
          </p:cNvGraphicFramePr>
          <p:nvPr>
            <p:extLst>
              <p:ext uri="{D42A27DB-BD31-4B8C-83A1-F6EECF244321}">
                <p14:modId xmlns:p14="http://schemas.microsoft.com/office/powerpoint/2010/main" val="280359634"/>
              </p:ext>
            </p:extLst>
          </p:nvPr>
        </p:nvGraphicFramePr>
        <p:xfrm>
          <a:off x="492125" y="1237903"/>
          <a:ext cx="5791200" cy="4968240"/>
        </p:xfrm>
        <a:graphic>
          <a:graphicData uri="http://schemas.openxmlformats.org/drawingml/2006/table">
            <a:tbl>
              <a:tblPr firstRow="1" bandRow="1">
                <a:tableStyleId>{5C22544A-7EE6-4342-B048-85BDC9FD1C3A}</a:tableStyleId>
              </a:tblPr>
              <a:tblGrid>
                <a:gridCol w="1546216">
                  <a:extLst>
                    <a:ext uri="{9D8B030D-6E8A-4147-A177-3AD203B41FA5}">
                      <a16:colId xmlns:a16="http://schemas.microsoft.com/office/drawing/2014/main" val="20000"/>
                    </a:ext>
                  </a:extLst>
                </a:gridCol>
                <a:gridCol w="1349384">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12725">
                <a:tc>
                  <a:txBody>
                    <a:bodyPr/>
                    <a:lstStyle/>
                    <a:p>
                      <a:pPr algn="ctr"/>
                      <a:r>
                        <a:rPr lang="en-GB" sz="1600" dirty="0"/>
                        <a:t>Exception number</a:t>
                      </a:r>
                    </a:p>
                  </a:txBody>
                  <a:tcPr marT="0" marB="0"/>
                </a:tc>
                <a:tc>
                  <a:txBody>
                    <a:bodyPr/>
                    <a:lstStyle/>
                    <a:p>
                      <a:pPr algn="ctr"/>
                      <a:r>
                        <a:rPr lang="en-GB" sz="1600" dirty="0"/>
                        <a:t>IRQ number</a:t>
                      </a:r>
                    </a:p>
                  </a:txBody>
                  <a:tcPr marT="0" marB="0"/>
                </a:tc>
                <a:tc>
                  <a:txBody>
                    <a:bodyPr/>
                    <a:lstStyle/>
                    <a:p>
                      <a:pPr algn="ctr"/>
                      <a:r>
                        <a:rPr lang="en-GB" sz="1600" dirty="0"/>
                        <a:t>Vector</a:t>
                      </a:r>
                    </a:p>
                  </a:txBody>
                  <a:tcPr marT="0" marB="0"/>
                </a:tc>
                <a:tc>
                  <a:txBody>
                    <a:bodyPr/>
                    <a:lstStyle/>
                    <a:p>
                      <a:pPr algn="ctr"/>
                      <a:r>
                        <a:rPr lang="en-GB" sz="1600" dirty="0"/>
                        <a:t>Offset</a:t>
                      </a:r>
                    </a:p>
                  </a:txBody>
                  <a:tcPr marT="0" marB="0"/>
                </a:tc>
                <a:extLst>
                  <a:ext uri="{0D108BD9-81ED-4DB2-BD59-A6C34878D82A}">
                    <a16:rowId xmlns:a16="http://schemas.microsoft.com/office/drawing/2014/main" val="10000"/>
                  </a:ext>
                </a:extLst>
              </a:tr>
              <a:tr h="212725">
                <a:tc>
                  <a:txBody>
                    <a:bodyPr/>
                    <a:lstStyle/>
                    <a:p>
                      <a:pPr algn="ctr"/>
                      <a:endParaRPr lang="en-GB" sz="1400" dirty="0"/>
                    </a:p>
                  </a:txBody>
                  <a:tcPr marT="0" marB="0" anchor="ctr"/>
                </a:tc>
                <a:tc>
                  <a:txBody>
                    <a:bodyPr/>
                    <a:lstStyle/>
                    <a:p>
                      <a:pPr algn="ctr"/>
                      <a:endParaRPr lang="en-GB" sz="1400" dirty="0"/>
                    </a:p>
                  </a:txBody>
                  <a:tcPr marT="0" marB="0" anchor="ctr"/>
                </a:tc>
                <a:tc>
                  <a:txBody>
                    <a:bodyPr/>
                    <a:lstStyle/>
                    <a:p>
                      <a:pPr algn="ctr"/>
                      <a:r>
                        <a:rPr lang="en-GB" sz="1400" dirty="0"/>
                        <a:t>Initial SP</a:t>
                      </a:r>
                    </a:p>
                  </a:txBody>
                  <a:tcPr marT="0" marB="0" anchor="ctr"/>
                </a:tc>
                <a:tc>
                  <a:txBody>
                    <a:bodyPr/>
                    <a:lstStyle/>
                    <a:p>
                      <a:pPr algn="ctr"/>
                      <a:r>
                        <a:rPr lang="en-GB" sz="1400" dirty="0"/>
                        <a:t>0x00</a:t>
                      </a:r>
                    </a:p>
                  </a:txBody>
                  <a:tcPr marT="0" marB="0" anchor="ctr"/>
                </a:tc>
                <a:extLst>
                  <a:ext uri="{0D108BD9-81ED-4DB2-BD59-A6C34878D82A}">
                    <a16:rowId xmlns:a16="http://schemas.microsoft.com/office/drawing/2014/main" val="10001"/>
                  </a:ext>
                </a:extLst>
              </a:tr>
              <a:tr h="212725">
                <a:tc>
                  <a:txBody>
                    <a:bodyPr/>
                    <a:lstStyle/>
                    <a:p>
                      <a:pPr algn="ctr"/>
                      <a:r>
                        <a:rPr lang="en-GB" sz="1400" dirty="0"/>
                        <a:t>1</a:t>
                      </a:r>
                    </a:p>
                  </a:txBody>
                  <a:tcPr marT="0" marB="0" anchor="ctr"/>
                </a:tc>
                <a:tc>
                  <a:txBody>
                    <a:bodyPr/>
                    <a:lstStyle/>
                    <a:p>
                      <a:pPr algn="ctr"/>
                      <a:endParaRPr lang="en-GB" sz="1400" dirty="0"/>
                    </a:p>
                  </a:txBody>
                  <a:tcPr marT="0" marB="0" anchor="ctr"/>
                </a:tc>
                <a:tc>
                  <a:txBody>
                    <a:bodyPr/>
                    <a:lstStyle/>
                    <a:p>
                      <a:pPr algn="ctr"/>
                      <a:r>
                        <a:rPr lang="en-GB" sz="1400" dirty="0"/>
                        <a:t>Reset</a:t>
                      </a:r>
                    </a:p>
                  </a:txBody>
                  <a:tcPr marT="0" marB="0" anchor="ctr"/>
                </a:tc>
                <a:tc>
                  <a:txBody>
                    <a:bodyPr/>
                    <a:lstStyle/>
                    <a:p>
                      <a:pPr algn="ctr"/>
                      <a:r>
                        <a:rPr lang="en-GB" sz="1400" dirty="0"/>
                        <a:t>0x04</a:t>
                      </a:r>
                    </a:p>
                  </a:txBody>
                  <a:tcPr marT="0" marB="0" anchor="ctr"/>
                </a:tc>
                <a:extLst>
                  <a:ext uri="{0D108BD9-81ED-4DB2-BD59-A6C34878D82A}">
                    <a16:rowId xmlns:a16="http://schemas.microsoft.com/office/drawing/2014/main" val="10002"/>
                  </a:ext>
                </a:extLst>
              </a:tr>
              <a:tr h="212725">
                <a:tc>
                  <a:txBody>
                    <a:bodyPr/>
                    <a:lstStyle/>
                    <a:p>
                      <a:pPr algn="ctr"/>
                      <a:r>
                        <a:rPr lang="en-GB" sz="1400" dirty="0"/>
                        <a:t>2</a:t>
                      </a: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-14</a:t>
                      </a:r>
                    </a:p>
                  </a:txBody>
                  <a:tcPr marT="0" marB="0" anchor="ctr"/>
                </a:tc>
                <a:tc>
                  <a:txBody>
                    <a:bodyPr/>
                    <a:lstStyle/>
                    <a:p>
                      <a:pPr algn="ctr"/>
                      <a:r>
                        <a:rPr lang="en-GB" sz="1400" dirty="0"/>
                        <a:t>NMI</a:t>
                      </a:r>
                    </a:p>
                  </a:txBody>
                  <a:tcPr marT="0" marB="0" anchor="ctr"/>
                </a:tc>
                <a:tc>
                  <a:txBody>
                    <a:bodyPr/>
                    <a:lstStyle/>
                    <a:p>
                      <a:pPr algn="ctr"/>
                      <a:r>
                        <a:rPr lang="en-GB" sz="1400" dirty="0"/>
                        <a:t>0x08</a:t>
                      </a:r>
                    </a:p>
                  </a:txBody>
                  <a:tcPr marT="0" marB="0" anchor="ctr"/>
                </a:tc>
                <a:extLst>
                  <a:ext uri="{0D108BD9-81ED-4DB2-BD59-A6C34878D82A}">
                    <a16:rowId xmlns:a16="http://schemas.microsoft.com/office/drawing/2014/main" val="10003"/>
                  </a:ext>
                </a:extLst>
              </a:tr>
              <a:tr h="212725">
                <a:tc>
                  <a:txBody>
                    <a:bodyPr/>
                    <a:lstStyle/>
                    <a:p>
                      <a:pPr algn="ctr"/>
                      <a:r>
                        <a:rPr lang="en-GB" sz="1400" dirty="0"/>
                        <a:t>3</a:t>
                      </a: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-13</a:t>
                      </a:r>
                    </a:p>
                  </a:txBody>
                  <a:tcPr marT="0" marB="0" anchor="ctr"/>
                </a:tc>
                <a:tc>
                  <a:txBody>
                    <a:bodyPr/>
                    <a:lstStyle/>
                    <a:p>
                      <a:pPr algn="ctr"/>
                      <a:r>
                        <a:rPr lang="en-GB" sz="1400" dirty="0"/>
                        <a:t>HardFault</a:t>
                      </a:r>
                    </a:p>
                  </a:txBody>
                  <a:tcPr marT="0" marB="0" anchor="ctr"/>
                </a:tc>
                <a:tc>
                  <a:txBody>
                    <a:bodyPr/>
                    <a:lstStyle/>
                    <a:p>
                      <a:pPr algn="ctr"/>
                      <a:r>
                        <a:rPr lang="en-GB" sz="1400" dirty="0"/>
                        <a:t>0x0C</a:t>
                      </a:r>
                    </a:p>
                  </a:txBody>
                  <a:tcPr marT="0" marB="0" anchor="ctr"/>
                </a:tc>
                <a:extLst>
                  <a:ext uri="{0D108BD9-81ED-4DB2-BD59-A6C34878D82A}">
                    <a16:rowId xmlns:a16="http://schemas.microsoft.com/office/drawing/2014/main" val="10004"/>
                  </a:ext>
                </a:extLst>
              </a:tr>
              <a:tr h="212725">
                <a:tc>
                  <a:txBody>
                    <a:bodyPr/>
                    <a:lstStyle/>
                    <a:p>
                      <a:pPr algn="ctr"/>
                      <a:r>
                        <a:rPr lang="en-GB" sz="1400" dirty="0"/>
                        <a:t>4</a:t>
                      </a:r>
                    </a:p>
                  </a:txBody>
                  <a:tcPr marT="0" marB="0" anchor="ctr"/>
                </a:tc>
                <a:tc>
                  <a:txBody>
                    <a:bodyPr/>
                    <a:lstStyle/>
                    <a:p>
                      <a:pPr algn="ctr"/>
                      <a:endParaRPr lang="en-GB" sz="1400" dirty="0"/>
                    </a:p>
                  </a:txBody>
                  <a:tcPr marT="0" marB="0" anchor="ctr"/>
                </a:tc>
                <a:tc rowSpan="7">
                  <a:txBody>
                    <a:bodyPr/>
                    <a:lstStyle/>
                    <a:p>
                      <a:pPr algn="ctr"/>
                      <a:r>
                        <a:rPr lang="en-GB" sz="1400" dirty="0"/>
                        <a:t>Reserved</a:t>
                      </a:r>
                    </a:p>
                  </a:txBody>
                  <a:tcPr marT="0" marB="0" anchor="ctr"/>
                </a:tc>
                <a:tc>
                  <a:txBody>
                    <a:bodyPr/>
                    <a:lstStyle/>
                    <a:p>
                      <a:pPr algn="ctr"/>
                      <a:r>
                        <a:rPr lang="en-GB" sz="1400" dirty="0"/>
                        <a:t>0x10</a:t>
                      </a:r>
                    </a:p>
                  </a:txBody>
                  <a:tcPr marT="0" marB="0" anchor="ctr"/>
                </a:tc>
                <a:extLst>
                  <a:ext uri="{0D108BD9-81ED-4DB2-BD59-A6C34878D82A}">
                    <a16:rowId xmlns:a16="http://schemas.microsoft.com/office/drawing/2014/main" val="10005"/>
                  </a:ext>
                </a:extLst>
              </a:tr>
              <a:tr h="212725">
                <a:tc>
                  <a:txBody>
                    <a:bodyPr/>
                    <a:lstStyle/>
                    <a:p>
                      <a:pPr algn="ctr"/>
                      <a:r>
                        <a:rPr lang="en-GB" sz="1400" dirty="0"/>
                        <a:t>5</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06"/>
                  </a:ext>
                </a:extLst>
              </a:tr>
              <a:tr h="212725">
                <a:tc>
                  <a:txBody>
                    <a:bodyPr/>
                    <a:lstStyle/>
                    <a:p>
                      <a:pPr algn="ctr"/>
                      <a:r>
                        <a:rPr lang="en-GB" sz="1400" dirty="0"/>
                        <a:t>6</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07"/>
                  </a:ext>
                </a:extLst>
              </a:tr>
              <a:tr h="212725">
                <a:tc>
                  <a:txBody>
                    <a:bodyPr/>
                    <a:lstStyle/>
                    <a:p>
                      <a:pPr algn="ctr"/>
                      <a:r>
                        <a:rPr lang="en-GB" sz="1400" dirty="0"/>
                        <a:t>7</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08"/>
                  </a:ext>
                </a:extLst>
              </a:tr>
              <a:tr h="212725">
                <a:tc>
                  <a:txBody>
                    <a:bodyPr/>
                    <a:lstStyle/>
                    <a:p>
                      <a:pPr algn="ctr"/>
                      <a:r>
                        <a:rPr lang="en-GB" sz="1400" dirty="0"/>
                        <a:t>8</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09"/>
                  </a:ext>
                </a:extLst>
              </a:tr>
              <a:tr h="212725">
                <a:tc>
                  <a:txBody>
                    <a:bodyPr/>
                    <a:lstStyle/>
                    <a:p>
                      <a:pPr algn="ctr"/>
                      <a:r>
                        <a:rPr lang="en-GB" sz="1400" dirty="0"/>
                        <a:t>9</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10"/>
                  </a:ext>
                </a:extLst>
              </a:tr>
              <a:tr h="212725">
                <a:tc>
                  <a:txBody>
                    <a:bodyPr/>
                    <a:lstStyle/>
                    <a:p>
                      <a:pPr algn="ctr"/>
                      <a:r>
                        <a:rPr lang="en-GB" sz="1400" dirty="0"/>
                        <a:t>10</a:t>
                      </a:r>
                    </a:p>
                  </a:txBody>
                  <a:tcPr marT="0" marB="0" anchor="ctr"/>
                </a:tc>
                <a:tc>
                  <a:txBody>
                    <a:bodyPr/>
                    <a:lstStyle/>
                    <a:p>
                      <a:pPr algn="ctr"/>
                      <a:endParaRPr lang="en-GB" sz="1400" dirty="0"/>
                    </a:p>
                  </a:txBody>
                  <a:tcPr marT="0" marB="0" anchor="ctr"/>
                </a:tc>
                <a:tc vMerge="1">
                  <a:txBody>
                    <a:bodyPr/>
                    <a:lstStyle/>
                    <a:p>
                      <a:endParaRPr lang="en-GB" sz="1600" dirty="0"/>
                    </a:p>
                  </a:txBody>
                  <a:tcPr marT="0" marB="0"/>
                </a:tc>
                <a:tc>
                  <a:txBody>
                    <a:bodyPr/>
                    <a:lstStyle/>
                    <a:p>
                      <a:pPr algn="ctr"/>
                      <a:endParaRPr lang="en-GB" sz="1400" dirty="0"/>
                    </a:p>
                  </a:txBody>
                  <a:tcPr marT="0" marB="0" anchor="ctr"/>
                </a:tc>
                <a:extLst>
                  <a:ext uri="{0D108BD9-81ED-4DB2-BD59-A6C34878D82A}">
                    <a16:rowId xmlns:a16="http://schemas.microsoft.com/office/drawing/2014/main" val="10011"/>
                  </a:ext>
                </a:extLst>
              </a:tr>
              <a:tr h="212725">
                <a:tc>
                  <a:txBody>
                    <a:bodyPr/>
                    <a:lstStyle/>
                    <a:p>
                      <a:pPr algn="ctr"/>
                      <a:r>
                        <a:rPr lang="en-GB" sz="1400" dirty="0"/>
                        <a:t>11</a:t>
                      </a:r>
                    </a:p>
                  </a:txBody>
                  <a:tcPr marT="0" marB="0" anchor="ctr"/>
                </a:tc>
                <a:tc>
                  <a:txBody>
                    <a:bodyPr/>
                    <a:lstStyle/>
                    <a:p>
                      <a:pPr algn="ctr"/>
                      <a:r>
                        <a:rPr lang="en-GB" sz="1400" dirty="0"/>
                        <a:t>-5</a:t>
                      </a:r>
                    </a:p>
                  </a:txBody>
                  <a:tcPr marT="0" marB="0" anchor="ctr"/>
                </a:tc>
                <a:tc>
                  <a:txBody>
                    <a:bodyPr/>
                    <a:lstStyle/>
                    <a:p>
                      <a:pPr algn="ctr"/>
                      <a:r>
                        <a:rPr lang="en-GB" sz="1400" dirty="0"/>
                        <a:t>SVCall</a:t>
                      </a:r>
                    </a:p>
                  </a:txBody>
                  <a:tcPr marT="0" marB="0" anchor="ctr"/>
                </a:tc>
                <a:tc>
                  <a:txBody>
                    <a:bodyPr/>
                    <a:lstStyle/>
                    <a:p>
                      <a:pPr algn="ctr"/>
                      <a:r>
                        <a:rPr lang="en-GB" sz="1400" dirty="0"/>
                        <a:t>0x2C</a:t>
                      </a:r>
                    </a:p>
                  </a:txBody>
                  <a:tcPr marT="0" marB="0" anchor="ctr"/>
                </a:tc>
                <a:extLst>
                  <a:ext uri="{0D108BD9-81ED-4DB2-BD59-A6C34878D82A}">
                    <a16:rowId xmlns:a16="http://schemas.microsoft.com/office/drawing/2014/main" val="10012"/>
                  </a:ext>
                </a:extLst>
              </a:tr>
              <a:tr h="212725">
                <a:tc>
                  <a:txBody>
                    <a:bodyPr/>
                    <a:lstStyle/>
                    <a:p>
                      <a:pPr algn="ctr"/>
                      <a:r>
                        <a:rPr lang="en-GB" sz="1400" dirty="0"/>
                        <a:t>12</a:t>
                      </a:r>
                    </a:p>
                  </a:txBody>
                  <a:tcPr marT="0" marB="0" anchor="ctr"/>
                </a:tc>
                <a:tc>
                  <a:txBody>
                    <a:bodyPr/>
                    <a:lstStyle/>
                    <a:p>
                      <a:pPr algn="ctr"/>
                      <a:endParaRPr lang="en-GB" sz="1400" dirty="0"/>
                    </a:p>
                  </a:txBody>
                  <a:tcPr marT="0" marB="0" anchor="ctr"/>
                </a:tc>
                <a:tc rowSpan="2">
                  <a:txBody>
                    <a:bodyPr/>
                    <a:lstStyle/>
                    <a:p>
                      <a:pPr algn="ctr"/>
                      <a:r>
                        <a:rPr lang="en-GB" sz="1400" dirty="0"/>
                        <a:t>Reserved</a:t>
                      </a:r>
                    </a:p>
                  </a:txBody>
                  <a:tcPr marT="0" marB="0" anchor="ctr"/>
                </a:tc>
                <a:tc>
                  <a:txBody>
                    <a:bodyPr/>
                    <a:lstStyle/>
                    <a:p>
                      <a:pPr algn="ctr"/>
                      <a:endParaRPr lang="en-GB" sz="1400" dirty="0"/>
                    </a:p>
                  </a:txBody>
                  <a:tcPr marT="0" marB="0" anchor="ctr"/>
                </a:tc>
                <a:extLst>
                  <a:ext uri="{0D108BD9-81ED-4DB2-BD59-A6C34878D82A}">
                    <a16:rowId xmlns:a16="http://schemas.microsoft.com/office/drawing/2014/main" val="10013"/>
                  </a:ext>
                </a:extLst>
              </a:tr>
              <a:tr h="212725">
                <a:tc>
                  <a:txBody>
                    <a:bodyPr/>
                    <a:lstStyle/>
                    <a:p>
                      <a:pPr algn="ctr"/>
                      <a:r>
                        <a:rPr lang="en-GB" sz="1400" dirty="0"/>
                        <a:t>13</a:t>
                      </a:r>
                    </a:p>
                  </a:txBody>
                  <a:tcPr marT="0" marB="0" anchor="ctr"/>
                </a:tc>
                <a:tc>
                  <a:txBody>
                    <a:bodyPr/>
                    <a:lstStyle/>
                    <a:p>
                      <a:pPr algn="ctr"/>
                      <a:endParaRPr lang="en-GB" sz="1400" dirty="0"/>
                    </a:p>
                  </a:txBody>
                  <a:tcPr marT="0" marB="0" anchor="ctr"/>
                </a:tc>
                <a:tc vMerge="1">
                  <a:txBody>
                    <a:bodyPr/>
                    <a:lstStyle/>
                    <a:p>
                      <a:pPr algn="ctr"/>
                      <a:endParaRPr lang="en-GB" sz="1600" dirty="0"/>
                    </a:p>
                  </a:txBody>
                  <a:tcPr marT="0" marB="0" anchor="ctr"/>
                </a:tc>
                <a:tc>
                  <a:txBody>
                    <a:bodyPr/>
                    <a:lstStyle/>
                    <a:p>
                      <a:pPr algn="ctr"/>
                      <a:endParaRPr lang="en-GB" sz="1400" dirty="0"/>
                    </a:p>
                  </a:txBody>
                  <a:tcPr marT="0" marB="0" anchor="ctr"/>
                </a:tc>
                <a:extLst>
                  <a:ext uri="{0D108BD9-81ED-4DB2-BD59-A6C34878D82A}">
                    <a16:rowId xmlns:a16="http://schemas.microsoft.com/office/drawing/2014/main" val="10014"/>
                  </a:ext>
                </a:extLst>
              </a:tr>
              <a:tr h="212725">
                <a:tc>
                  <a:txBody>
                    <a:bodyPr/>
                    <a:lstStyle/>
                    <a:p>
                      <a:pPr algn="ctr"/>
                      <a:r>
                        <a:rPr lang="en-GB" sz="1400" dirty="0"/>
                        <a:t>14</a:t>
                      </a:r>
                    </a:p>
                  </a:txBody>
                  <a:tcPr marT="0" marB="0" anchor="ctr"/>
                </a:tc>
                <a:tc>
                  <a:txBody>
                    <a:bodyPr/>
                    <a:lstStyle/>
                    <a:p>
                      <a:pPr algn="ctr"/>
                      <a:r>
                        <a:rPr lang="en-GB" sz="1400" dirty="0"/>
                        <a:t>-2</a:t>
                      </a:r>
                    </a:p>
                  </a:txBody>
                  <a:tcPr marT="0" marB="0" anchor="ctr"/>
                </a:tc>
                <a:tc>
                  <a:txBody>
                    <a:bodyPr/>
                    <a:lstStyle/>
                    <a:p>
                      <a:pPr algn="ctr"/>
                      <a:r>
                        <a:rPr lang="en-GB" sz="1400" dirty="0"/>
                        <a:t>PendSV</a:t>
                      </a:r>
                    </a:p>
                  </a:txBody>
                  <a:tcPr marT="0" marB="0" anchor="ctr"/>
                </a:tc>
                <a:tc>
                  <a:txBody>
                    <a:bodyPr/>
                    <a:lstStyle/>
                    <a:p>
                      <a:pPr algn="ctr"/>
                      <a:r>
                        <a:rPr lang="en-GB" sz="1400" dirty="0"/>
                        <a:t>0x38</a:t>
                      </a:r>
                    </a:p>
                  </a:txBody>
                  <a:tcPr marT="0" marB="0" anchor="ctr"/>
                </a:tc>
                <a:extLst>
                  <a:ext uri="{0D108BD9-81ED-4DB2-BD59-A6C34878D82A}">
                    <a16:rowId xmlns:a16="http://schemas.microsoft.com/office/drawing/2014/main" val="10015"/>
                  </a:ext>
                </a:extLst>
              </a:tr>
              <a:tr h="212725">
                <a:tc>
                  <a:txBody>
                    <a:bodyPr/>
                    <a:lstStyle/>
                    <a:p>
                      <a:pPr algn="ctr"/>
                      <a:r>
                        <a:rPr lang="en-GB" sz="1400" dirty="0"/>
                        <a:t>15</a:t>
                      </a:r>
                    </a:p>
                  </a:txBody>
                  <a:tcPr marT="0" marB="0" anchor="ctr"/>
                </a:tc>
                <a:tc>
                  <a:txBody>
                    <a:bodyPr/>
                    <a:lstStyle/>
                    <a:p>
                      <a:pPr algn="ctr"/>
                      <a:r>
                        <a:rPr lang="en-GB" sz="1400" dirty="0"/>
                        <a:t>-1</a:t>
                      </a:r>
                    </a:p>
                  </a:txBody>
                  <a:tcPr marT="0" marB="0" anchor="ctr"/>
                </a:tc>
                <a:tc>
                  <a:txBody>
                    <a:bodyPr/>
                    <a:lstStyle/>
                    <a:p>
                      <a:pPr algn="ctr"/>
                      <a:r>
                        <a:rPr lang="en-GB" sz="1400" dirty="0"/>
                        <a:t>SysTick</a:t>
                      </a:r>
                    </a:p>
                  </a:txBody>
                  <a:tcPr marT="0" marB="0" anchor="ctr"/>
                </a:tc>
                <a:tc>
                  <a:txBody>
                    <a:bodyPr/>
                    <a:lstStyle/>
                    <a:p>
                      <a:pPr algn="ctr"/>
                      <a:r>
                        <a:rPr lang="en-GB" sz="1400" dirty="0"/>
                        <a:t>0x3C</a:t>
                      </a:r>
                    </a:p>
                  </a:txBody>
                  <a:tcPr marT="0" marB="0" anchor="ctr"/>
                </a:tc>
                <a:extLst>
                  <a:ext uri="{0D108BD9-81ED-4DB2-BD59-A6C34878D82A}">
                    <a16:rowId xmlns:a16="http://schemas.microsoft.com/office/drawing/2014/main" val="10016"/>
                  </a:ext>
                </a:extLst>
              </a:tr>
              <a:tr h="212725">
                <a:tc>
                  <a:txBody>
                    <a:bodyPr/>
                    <a:lstStyle/>
                    <a:p>
                      <a:pPr algn="ctr"/>
                      <a:r>
                        <a:rPr lang="en-GB" sz="1400" dirty="0"/>
                        <a:t>16</a:t>
                      </a:r>
                    </a:p>
                  </a:txBody>
                  <a:tcPr marT="0" marB="0" anchor="ctr"/>
                </a:tc>
                <a:tc>
                  <a:txBody>
                    <a:bodyPr/>
                    <a:lstStyle/>
                    <a:p>
                      <a:pPr algn="ctr"/>
                      <a:r>
                        <a:rPr lang="en-GB" sz="1400" dirty="0"/>
                        <a:t>0</a:t>
                      </a:r>
                    </a:p>
                  </a:txBody>
                  <a:tcPr marT="0" marB="0" anchor="ctr"/>
                </a:tc>
                <a:tc>
                  <a:txBody>
                    <a:bodyPr/>
                    <a:lstStyle/>
                    <a:p>
                      <a:pPr algn="ctr"/>
                      <a:r>
                        <a:rPr lang="en-GB" sz="1400" dirty="0"/>
                        <a:t>IRQ0</a:t>
                      </a:r>
                    </a:p>
                  </a:txBody>
                  <a:tcPr marT="0" marB="0" anchor="ctr"/>
                </a:tc>
                <a:tc>
                  <a:txBody>
                    <a:bodyPr/>
                    <a:lstStyle/>
                    <a:p>
                      <a:pPr algn="ctr"/>
                      <a:r>
                        <a:rPr lang="en-GB" sz="1400" dirty="0"/>
                        <a:t>0x40</a:t>
                      </a:r>
                    </a:p>
                  </a:txBody>
                  <a:tcPr marT="0" marB="0" anchor="ctr"/>
                </a:tc>
                <a:extLst>
                  <a:ext uri="{0D108BD9-81ED-4DB2-BD59-A6C34878D82A}">
                    <a16:rowId xmlns:a16="http://schemas.microsoft.com/office/drawing/2014/main" val="10017"/>
                  </a:ext>
                </a:extLst>
              </a:tr>
              <a:tr h="212725">
                <a:tc>
                  <a:txBody>
                    <a:bodyPr/>
                    <a:lstStyle/>
                    <a:p>
                      <a:pPr algn="ctr"/>
                      <a:r>
                        <a:rPr lang="en-GB" sz="1400" dirty="0"/>
                        <a:t>17</a:t>
                      </a:r>
                    </a:p>
                  </a:txBody>
                  <a:tcPr marT="0" marB="0" anchor="ctr"/>
                </a:tc>
                <a:tc>
                  <a:txBody>
                    <a:bodyPr/>
                    <a:lstStyle/>
                    <a:p>
                      <a:pPr algn="ctr"/>
                      <a:r>
                        <a:rPr lang="en-GB" sz="1400" dirty="0"/>
                        <a:t>1</a:t>
                      </a:r>
                    </a:p>
                  </a:txBody>
                  <a:tcPr marT="0" marB="0" anchor="ctr"/>
                </a:tc>
                <a:tc>
                  <a:txBody>
                    <a:bodyPr/>
                    <a:lstStyle/>
                    <a:p>
                      <a:pPr algn="ctr"/>
                      <a:r>
                        <a:rPr lang="en-GB" sz="1400" dirty="0"/>
                        <a:t>IRQ1</a:t>
                      </a:r>
                    </a:p>
                  </a:txBody>
                  <a:tcPr marT="0" marB="0" anchor="ctr"/>
                </a:tc>
                <a:tc>
                  <a:txBody>
                    <a:bodyPr/>
                    <a:lstStyle/>
                    <a:p>
                      <a:pPr algn="ctr"/>
                      <a:r>
                        <a:rPr lang="en-GB" sz="1400" dirty="0"/>
                        <a:t>0x44</a:t>
                      </a:r>
                    </a:p>
                  </a:txBody>
                  <a:tcPr marT="0" marB="0" anchor="ctr"/>
                </a:tc>
                <a:extLst>
                  <a:ext uri="{0D108BD9-81ED-4DB2-BD59-A6C34878D82A}">
                    <a16:rowId xmlns:a16="http://schemas.microsoft.com/office/drawing/2014/main" val="10018"/>
                  </a:ext>
                </a:extLst>
              </a:tr>
              <a:tr h="212725">
                <a:tc>
                  <a:txBody>
                    <a:bodyPr/>
                    <a:lstStyle/>
                    <a:p>
                      <a:pPr algn="ctr"/>
                      <a:r>
                        <a:rPr lang="en-GB" sz="1400" dirty="0"/>
                        <a:t>18</a:t>
                      </a:r>
                    </a:p>
                  </a:txBody>
                  <a:tcPr marT="0" marB="0" anchor="ctr"/>
                </a:tc>
                <a:tc>
                  <a:txBody>
                    <a:bodyPr/>
                    <a:lstStyle/>
                    <a:p>
                      <a:pPr algn="ctr"/>
                      <a:r>
                        <a:rPr lang="en-GB" sz="1400" dirty="0"/>
                        <a:t>2</a:t>
                      </a:r>
                    </a:p>
                  </a:txBody>
                  <a:tcPr marT="0" marB="0" anchor="ctr"/>
                </a:tc>
                <a:tc>
                  <a:txBody>
                    <a:bodyPr/>
                    <a:lstStyle/>
                    <a:p>
                      <a:pPr algn="ctr"/>
                      <a:r>
                        <a:rPr lang="en-GB" sz="1400" dirty="0"/>
                        <a:t>IRQ2</a:t>
                      </a:r>
                    </a:p>
                  </a:txBody>
                  <a:tcPr marT="0" marB="0" anchor="ctr"/>
                </a:tc>
                <a:tc>
                  <a:txBody>
                    <a:bodyPr/>
                    <a:lstStyle/>
                    <a:p>
                      <a:pPr algn="ctr"/>
                      <a:r>
                        <a:rPr lang="en-GB" sz="1400" dirty="0"/>
                        <a:t>0x48</a:t>
                      </a:r>
                    </a:p>
                  </a:txBody>
                  <a:tcPr marT="0" marB="0" anchor="ctr"/>
                </a:tc>
                <a:extLst>
                  <a:ext uri="{0D108BD9-81ED-4DB2-BD59-A6C34878D82A}">
                    <a16:rowId xmlns:a16="http://schemas.microsoft.com/office/drawing/2014/main" val="10019"/>
                  </a:ext>
                </a:extLst>
              </a:tr>
              <a:tr h="212725">
                <a:tc>
                  <a:txBody>
                    <a:bodyPr/>
                    <a:lstStyle/>
                    <a:p>
                      <a:pPr algn="ctr"/>
                      <a:r>
                        <a:rPr lang="en-GB" sz="1400" dirty="0"/>
                        <a:t>.</a:t>
                      </a:r>
                    </a:p>
                  </a:txBody>
                  <a:tcPr marT="0" marB="0" anchor="ctr"/>
                </a:tc>
                <a:tc>
                  <a:txBody>
                    <a:bodyPr/>
                    <a:lstStyle/>
                    <a:p>
                      <a:pPr algn="ctr"/>
                      <a:endParaRPr lang="en-GB" sz="1400" dirty="0"/>
                    </a:p>
                  </a:txBody>
                  <a:tcPr marT="0" marB="0" anchor="ctr"/>
                </a:tc>
                <a:tc>
                  <a:txBody>
                    <a:bodyPr/>
                    <a:lstStyle/>
                    <a:p>
                      <a:pPr algn="ctr"/>
                      <a:r>
                        <a:rPr lang="en-GB" sz="1400" dirty="0"/>
                        <a:t>.</a:t>
                      </a:r>
                    </a:p>
                  </a:txBody>
                  <a:tcPr marT="0" marB="0" anchor="ctr"/>
                </a:tc>
                <a:tc>
                  <a:txBody>
                    <a:bodyPr/>
                    <a:lstStyle/>
                    <a:p>
                      <a:pPr algn="ctr"/>
                      <a:endParaRPr lang="en-GB" sz="1400" dirty="0"/>
                    </a:p>
                  </a:txBody>
                  <a:tcPr marT="0" marB="0" anchor="ctr"/>
                </a:tc>
                <a:extLst>
                  <a:ext uri="{0D108BD9-81ED-4DB2-BD59-A6C34878D82A}">
                    <a16:rowId xmlns:a16="http://schemas.microsoft.com/office/drawing/2014/main" val="10020"/>
                  </a:ext>
                </a:extLst>
              </a:tr>
              <a:tr h="212725">
                <a:tc>
                  <a:txBody>
                    <a:bodyPr/>
                    <a:lstStyle/>
                    <a:p>
                      <a:pPr algn="ctr"/>
                      <a:r>
                        <a:rPr lang="en-GB" sz="1400" dirty="0"/>
                        <a:t>16+n</a:t>
                      </a:r>
                    </a:p>
                  </a:txBody>
                  <a:tcPr marT="0" marB="0" anchor="ctr"/>
                </a:tc>
                <a:tc>
                  <a:txBody>
                    <a:bodyPr/>
                    <a:lstStyle/>
                    <a:p>
                      <a:pPr algn="ctr"/>
                      <a:r>
                        <a:rPr lang="en-GB" sz="1400" dirty="0"/>
                        <a:t>n</a:t>
                      </a:r>
                    </a:p>
                  </a:txBody>
                  <a:tcPr marT="0" marB="0" anchor="ctr"/>
                </a:tc>
                <a:tc>
                  <a:txBody>
                    <a:bodyPr/>
                    <a:lstStyle/>
                    <a:p>
                      <a:pPr algn="ctr"/>
                      <a:r>
                        <a:rPr lang="en-GB" sz="1400" dirty="0"/>
                        <a:t>IRQn</a:t>
                      </a:r>
                    </a:p>
                  </a:txBody>
                  <a:tcPr marT="0" marB="0" anchor="ctr"/>
                </a:tc>
                <a:tc>
                  <a:txBody>
                    <a:bodyPr/>
                    <a:lstStyle/>
                    <a:p>
                      <a:pPr algn="ctr"/>
                      <a:r>
                        <a:rPr lang="en-GB" sz="1400" dirty="0"/>
                        <a:t>0x40+4n</a:t>
                      </a:r>
                    </a:p>
                  </a:txBody>
                  <a:tcPr marT="0" marB="0" anchor="ct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28519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0601" y="1981201"/>
            <a:ext cx="4924425" cy="50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1600200"/>
            <a:ext cx="20288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Upon Entry to Handler</a:t>
            </a:r>
          </a:p>
        </p:txBody>
      </p:sp>
      <p:cxnSp>
        <p:nvCxnSpPr>
          <p:cNvPr id="7" name="Straight Arrow Connector 6"/>
          <p:cNvCxnSpPr/>
          <p:nvPr/>
        </p:nvCxnSpPr>
        <p:spPr bwMode="auto">
          <a:xfrm flipH="1" flipV="1">
            <a:off x="5715000" y="2438401"/>
            <a:ext cx="1143000" cy="16002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Line Callout 2 16"/>
          <p:cNvSpPr/>
          <p:nvPr/>
        </p:nvSpPr>
        <p:spPr bwMode="auto">
          <a:xfrm>
            <a:off x="6167468" y="4191001"/>
            <a:ext cx="2640568" cy="1212999"/>
          </a:xfrm>
          <a:prstGeom prst="borderCallout2">
            <a:avLst>
              <a:gd name="adj1" fmla="val 18750"/>
              <a:gd name="adj2" fmla="val -8333"/>
              <a:gd name="adj3" fmla="val 18750"/>
              <a:gd name="adj4" fmla="val -16667"/>
              <a:gd name="adj5" fmla="val 30096"/>
              <a:gd name="adj6" fmla="val -118271"/>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PC has been loaded with start address of handler </a:t>
            </a:r>
          </a:p>
        </p:txBody>
      </p:sp>
    </p:spTree>
    <p:extLst>
      <p:ext uri="{BB962C8B-B14F-4D97-AF65-F5344CB8AC3E}">
        <p14:creationId xmlns:p14="http://schemas.microsoft.com/office/powerpoint/2010/main" val="2260708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 Load LR with EXC_RETURN Code</a:t>
            </a:r>
          </a:p>
        </p:txBody>
      </p:sp>
      <p:sp>
        <p:nvSpPr>
          <p:cNvPr id="3" name="Content Placeholder 2"/>
          <p:cNvSpPr>
            <a:spLocks noGrp="1"/>
          </p:cNvSpPr>
          <p:nvPr>
            <p:ph idx="1"/>
          </p:nvPr>
        </p:nvSpPr>
        <p:spPr>
          <a:xfrm>
            <a:off x="492125" y="1432337"/>
            <a:ext cx="11155973" cy="2995800"/>
          </a:xfrm>
        </p:spPr>
        <p:txBody>
          <a:bodyPr/>
          <a:lstStyle/>
          <a:p>
            <a:pPr>
              <a:spcBef>
                <a:spcPct val="0"/>
              </a:spcBef>
            </a:pPr>
            <a:r>
              <a:rPr lang="en-US" dirty="0">
                <a:ea typeface="ＭＳ Ｐゴシック" panose="020B0600070205080204" pitchFamily="34" charset="-128"/>
              </a:rPr>
              <a:t>EXC_RETURN value generated by CPU to provide information on how to return</a:t>
            </a:r>
          </a:p>
          <a:p>
            <a:pPr lvl="1">
              <a:spcBef>
                <a:spcPct val="0"/>
              </a:spcBef>
            </a:pPr>
            <a:r>
              <a:rPr lang="en-US" sz="2000" dirty="0">
                <a:solidFill>
                  <a:schemeClr val="tx2"/>
                </a:solidFill>
                <a:ea typeface="ＭＳ Ｐゴシック" panose="020B0600070205080204" pitchFamily="34" charset="-128"/>
              </a:rPr>
              <a:t>Which SP to restore registers from? MSP (0) or PSP (1)?</a:t>
            </a:r>
          </a:p>
          <a:p>
            <a:pPr lvl="5" fontAlgn="base">
              <a:spcBef>
                <a:spcPct val="0"/>
              </a:spcBef>
            </a:pPr>
            <a:r>
              <a:rPr lang="en-US" sz="2000" dirty="0">
                <a:solidFill>
                  <a:schemeClr val="tx2"/>
                </a:solidFill>
                <a:ea typeface="ＭＳ Ｐゴシック" panose="020B0600070205080204" pitchFamily="34" charset="-128"/>
              </a:rPr>
              <a:t>Previous value of SPSEL</a:t>
            </a:r>
          </a:p>
          <a:p>
            <a:pPr lvl="1">
              <a:spcBef>
                <a:spcPct val="0"/>
              </a:spcBef>
            </a:pPr>
            <a:r>
              <a:rPr lang="en-US" sz="2000" dirty="0">
                <a:solidFill>
                  <a:schemeClr val="tx2"/>
                </a:solidFill>
                <a:ea typeface="ＭＳ Ｐゴシック" panose="020B0600070205080204" pitchFamily="34" charset="-128"/>
              </a:rPr>
              <a:t>Which mode to return to? Handler (0) or Thread (1)?</a:t>
            </a:r>
          </a:p>
          <a:p>
            <a:pPr lvl="5" fontAlgn="base">
              <a:spcBef>
                <a:spcPct val="0"/>
              </a:spcBef>
            </a:pPr>
            <a:r>
              <a:rPr lang="en-US" sz="2000" dirty="0">
                <a:solidFill>
                  <a:schemeClr val="tx2"/>
                </a:solidFill>
                <a:ea typeface="ＭＳ Ｐゴシック" panose="020B0600070205080204" pitchFamily="34" charset="-128"/>
              </a:rPr>
              <a:t>Another exception handler may have been running when this exception was requested</a:t>
            </a:r>
          </a:p>
        </p:txBody>
      </p:sp>
    </p:spTree>
    <p:extLst>
      <p:ext uri="{BB962C8B-B14F-4D97-AF65-F5344CB8AC3E}">
        <p14:creationId xmlns:p14="http://schemas.microsoft.com/office/powerpoint/2010/main" val="121823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 Load LR with EXC_RETURN Code</a:t>
            </a:r>
          </a:p>
        </p:txBody>
      </p:sp>
      <p:pic>
        <p:nvPicPr>
          <p:cNvPr id="5" name="Picture 4">
            <a:extLst>
              <a:ext uri="{FF2B5EF4-FFF2-40B4-BE49-F238E27FC236}">
                <a16:creationId xmlns:a16="http://schemas.microsoft.com/office/drawing/2014/main" id="{E2DF87F7-8715-4E0A-8BCB-B642CB434B6C}"/>
              </a:ext>
            </a:extLst>
          </p:cNvPr>
          <p:cNvPicPr>
            <a:picLocks noChangeAspect="1"/>
          </p:cNvPicPr>
          <p:nvPr/>
        </p:nvPicPr>
        <p:blipFill>
          <a:blip r:embed="rId3"/>
          <a:stretch>
            <a:fillRect/>
          </a:stretch>
        </p:blipFill>
        <p:spPr>
          <a:xfrm>
            <a:off x="1827284" y="1143867"/>
            <a:ext cx="8537432" cy="5045832"/>
          </a:xfrm>
          <a:prstGeom prst="rect">
            <a:avLst/>
          </a:prstGeom>
        </p:spPr>
      </p:pic>
    </p:spTree>
    <p:extLst>
      <p:ext uri="{BB962C8B-B14F-4D97-AF65-F5344CB8AC3E}">
        <p14:creationId xmlns:p14="http://schemas.microsoft.com/office/powerpoint/2010/main" val="107376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Updated LR with EXC_RETURN Code</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6" y="1600200"/>
            <a:ext cx="20288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bwMode="auto">
          <a:xfrm rot="10800000">
            <a:off x="3581401" y="4081330"/>
            <a:ext cx="2132767" cy="609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dirty="0">
              <a:latin typeface="Times New Roman" pitchFamily="18" charset="0"/>
            </a:endParaRPr>
          </a:p>
        </p:txBody>
      </p:sp>
    </p:spTree>
    <p:extLst>
      <p:ext uri="{BB962C8B-B14F-4D97-AF65-F5344CB8AC3E}">
        <p14:creationId xmlns:p14="http://schemas.microsoft.com/office/powerpoint/2010/main" val="43749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 Load IPSR with exception number</a:t>
            </a:r>
          </a:p>
        </p:txBody>
      </p:sp>
      <p:sp>
        <p:nvSpPr>
          <p:cNvPr id="3" name="Content Placeholder 2"/>
          <p:cNvSpPr>
            <a:spLocks noGrp="1"/>
          </p:cNvSpPr>
          <p:nvPr>
            <p:ph idx="1"/>
          </p:nvPr>
        </p:nvSpPr>
        <p:spPr>
          <a:xfrm>
            <a:off x="492125" y="1377897"/>
            <a:ext cx="5603875" cy="1271785"/>
          </a:xfrm>
        </p:spPr>
        <p:txBody>
          <a:bodyPr/>
          <a:lstStyle/>
          <a:p>
            <a:pPr>
              <a:spcBef>
                <a:spcPct val="0"/>
              </a:spcBef>
            </a:pPr>
            <a:r>
              <a:rPr lang="en-US" dirty="0">
                <a:ea typeface="ＭＳ Ｐゴシック" panose="020B0600070205080204" pitchFamily="34" charset="-128"/>
              </a:rPr>
              <a:t>Interrupt Program Status Register (IPSR)</a:t>
            </a:r>
          </a:p>
          <a:p>
            <a:pPr lvl="1">
              <a:spcBef>
                <a:spcPct val="0"/>
              </a:spcBef>
            </a:pPr>
            <a:r>
              <a:rPr lang="en-US" sz="2000" dirty="0">
                <a:solidFill>
                  <a:schemeClr val="tx2"/>
                </a:solidFill>
                <a:ea typeface="ＭＳ Ｐゴシック" panose="020B0600070205080204" pitchFamily="34" charset="-128"/>
              </a:rPr>
              <a:t>Exception type number</a:t>
            </a:r>
          </a:p>
          <a:p>
            <a:pPr marL="538162" lvl="1" indent="0">
              <a:buNone/>
            </a:pPr>
            <a:endParaRPr lang="en-US" dirty="0"/>
          </a:p>
        </p:txBody>
      </p:sp>
      <p:pic>
        <p:nvPicPr>
          <p:cNvPr id="4" name="Picture 3">
            <a:extLst>
              <a:ext uri="{FF2B5EF4-FFF2-40B4-BE49-F238E27FC236}">
                <a16:creationId xmlns:a16="http://schemas.microsoft.com/office/drawing/2014/main" id="{AFF2FA19-8D9E-4223-BB46-A48C1086C284}"/>
              </a:ext>
            </a:extLst>
          </p:cNvPr>
          <p:cNvPicPr>
            <a:picLocks noChangeAspect="1"/>
          </p:cNvPicPr>
          <p:nvPr/>
        </p:nvPicPr>
        <p:blipFill>
          <a:blip r:embed="rId3"/>
          <a:stretch>
            <a:fillRect/>
          </a:stretch>
        </p:blipFill>
        <p:spPr>
          <a:xfrm>
            <a:off x="6893069" y="1192635"/>
            <a:ext cx="4603173" cy="4826019"/>
          </a:xfrm>
          <a:prstGeom prst="rect">
            <a:avLst/>
          </a:prstGeom>
        </p:spPr>
      </p:pic>
    </p:spTree>
    <p:extLst>
      <p:ext uri="{BB962C8B-B14F-4D97-AF65-F5344CB8AC3E}">
        <p14:creationId xmlns:p14="http://schemas.microsoft.com/office/powerpoint/2010/main" val="2209044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 Start Executing Exception Handler</a:t>
            </a:r>
          </a:p>
        </p:txBody>
      </p:sp>
      <p:sp>
        <p:nvSpPr>
          <p:cNvPr id="3" name="Content Placeholder 2"/>
          <p:cNvSpPr>
            <a:spLocks noGrp="1"/>
          </p:cNvSpPr>
          <p:nvPr>
            <p:ph idx="1"/>
          </p:nvPr>
        </p:nvSpPr>
        <p:spPr>
          <a:xfrm>
            <a:off x="492125" y="1342736"/>
            <a:ext cx="10799218" cy="4392800"/>
          </a:xfrm>
        </p:spPr>
        <p:txBody>
          <a:bodyPr/>
          <a:lstStyle/>
          <a:p>
            <a:pPr>
              <a:spcBef>
                <a:spcPct val="0"/>
              </a:spcBef>
            </a:pPr>
            <a:r>
              <a:rPr lang="en-US" dirty="0">
                <a:ea typeface="ＭＳ Ｐゴシック" panose="020B0600070205080204" pitchFamily="34" charset="-128"/>
              </a:rPr>
              <a:t>Exception handler starts running, unless preempted by a higher-priority exception</a:t>
            </a:r>
          </a:p>
          <a:p>
            <a:pPr>
              <a:spcBef>
                <a:spcPct val="0"/>
              </a:spcBef>
            </a:pPr>
            <a:r>
              <a:rPr lang="en-US" dirty="0">
                <a:ea typeface="ＭＳ Ｐゴシック" panose="020B0600070205080204" pitchFamily="34" charset="-128"/>
              </a:rPr>
              <a:t>Exception handler may save additional registers on stack</a:t>
            </a:r>
          </a:p>
          <a:p>
            <a:pPr lvl="1">
              <a:spcBef>
                <a:spcPct val="0"/>
              </a:spcBef>
            </a:pPr>
            <a:r>
              <a:rPr lang="en-US" sz="2000" dirty="0">
                <a:solidFill>
                  <a:schemeClr val="tx2"/>
                </a:solidFill>
                <a:ea typeface="ＭＳ Ｐゴシック" panose="020B0600070205080204" pitchFamily="34" charset="-128"/>
              </a:rPr>
              <a:t>e.g. if handler may call a subroutine, LR and R4 must be saved</a:t>
            </a:r>
          </a:p>
          <a:p>
            <a:pPr marL="538162" lvl="1" indent="0">
              <a:buNone/>
            </a:pP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2289" y="4114801"/>
            <a:ext cx="4924425" cy="50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14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1524001"/>
            <a:ext cx="3067050" cy="31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6" y="1200150"/>
            <a:ext cx="206692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After Handler has Saved More Context</a:t>
            </a:r>
          </a:p>
        </p:txBody>
      </p:sp>
      <p:grpSp>
        <p:nvGrpSpPr>
          <p:cNvPr id="8" name="Group 7"/>
          <p:cNvGrpSpPr/>
          <p:nvPr/>
        </p:nvGrpSpPr>
        <p:grpSpPr>
          <a:xfrm>
            <a:off x="5495416" y="1482306"/>
            <a:ext cx="5858385" cy="4537494"/>
            <a:chOff x="4800861" y="2024191"/>
            <a:chExt cx="5858385" cy="4537494"/>
          </a:xfrm>
        </p:grpSpPr>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861" y="3429000"/>
              <a:ext cx="5559958" cy="195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2 4"/>
            <p:cNvSpPr/>
            <p:nvPr/>
          </p:nvSpPr>
          <p:spPr bwMode="auto">
            <a:xfrm rot="18434846">
              <a:off x="6470554"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R4</a:t>
              </a:r>
            </a:p>
          </p:txBody>
        </p:sp>
        <p:sp>
          <p:nvSpPr>
            <p:cNvPr id="10" name="Line Callout 2 9"/>
            <p:cNvSpPr/>
            <p:nvPr/>
          </p:nvSpPr>
          <p:spPr bwMode="auto">
            <a:xfrm rot="18434846">
              <a:off x="7301433"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LR</a:t>
              </a:r>
            </a:p>
          </p:txBody>
        </p:sp>
        <p:sp>
          <p:nvSpPr>
            <p:cNvPr id="11" name="Line Callout 2 10"/>
            <p:cNvSpPr/>
            <p:nvPr/>
          </p:nvSpPr>
          <p:spPr bwMode="auto">
            <a:xfrm rot="18434846">
              <a:off x="81396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R0</a:t>
              </a:r>
            </a:p>
          </p:txBody>
        </p:sp>
        <p:sp>
          <p:nvSpPr>
            <p:cNvPr id="14" name="Line Callout 2 13"/>
            <p:cNvSpPr/>
            <p:nvPr/>
          </p:nvSpPr>
          <p:spPr bwMode="auto">
            <a:xfrm rot="2900078">
              <a:off x="78403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LR</a:t>
              </a:r>
            </a:p>
          </p:txBody>
        </p:sp>
        <p:sp>
          <p:nvSpPr>
            <p:cNvPr id="15" name="Line Callout 2 14"/>
            <p:cNvSpPr/>
            <p:nvPr/>
          </p:nvSpPr>
          <p:spPr bwMode="auto">
            <a:xfrm rot="2900078">
              <a:off x="86785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PC</a:t>
              </a:r>
            </a:p>
          </p:txBody>
        </p:sp>
        <p:sp>
          <p:nvSpPr>
            <p:cNvPr id="16" name="Line Callout 2 15"/>
            <p:cNvSpPr/>
            <p:nvPr/>
          </p:nvSpPr>
          <p:spPr bwMode="auto">
            <a:xfrm rot="2900078">
              <a:off x="95167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xPSR</a:t>
              </a:r>
            </a:p>
          </p:txBody>
        </p:sp>
        <p:sp>
          <p:nvSpPr>
            <p:cNvPr id="20" name="Line Callout 2 19"/>
            <p:cNvSpPr/>
            <p:nvPr/>
          </p:nvSpPr>
          <p:spPr bwMode="auto">
            <a:xfrm rot="2900078">
              <a:off x="6202585"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R3</a:t>
              </a:r>
            </a:p>
          </p:txBody>
        </p:sp>
        <p:sp>
          <p:nvSpPr>
            <p:cNvPr id="21" name="Line Callout 2 20"/>
            <p:cNvSpPr/>
            <p:nvPr/>
          </p:nvSpPr>
          <p:spPr bwMode="auto">
            <a:xfrm rot="2900078">
              <a:off x="70021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R12</a:t>
              </a:r>
            </a:p>
          </p:txBody>
        </p:sp>
        <p:sp>
          <p:nvSpPr>
            <p:cNvPr id="22" name="Line Callout 2 21"/>
            <p:cNvSpPr/>
            <p:nvPr/>
          </p:nvSpPr>
          <p:spPr bwMode="auto">
            <a:xfrm rot="18434846">
              <a:off x="8951332"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R1</a:t>
              </a:r>
            </a:p>
          </p:txBody>
        </p:sp>
        <p:sp>
          <p:nvSpPr>
            <p:cNvPr id="23" name="Line Callout 2 22"/>
            <p:cNvSpPr/>
            <p:nvPr/>
          </p:nvSpPr>
          <p:spPr bwMode="auto">
            <a:xfrm rot="18434846">
              <a:off x="97398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R2</a:t>
              </a:r>
            </a:p>
          </p:txBody>
        </p:sp>
      </p:grpSp>
      <p:sp>
        <p:nvSpPr>
          <p:cNvPr id="24" name="Line Callout 2 23"/>
          <p:cNvSpPr/>
          <p:nvPr/>
        </p:nvSpPr>
        <p:spPr bwMode="auto">
          <a:xfrm>
            <a:off x="3505100" y="5187802"/>
            <a:ext cx="2514701" cy="1212999"/>
          </a:xfrm>
          <a:prstGeom prst="borderCallout2">
            <a:avLst>
              <a:gd name="adj1" fmla="val 19435"/>
              <a:gd name="adj2" fmla="val -1724"/>
              <a:gd name="adj3" fmla="val 19435"/>
              <a:gd name="adj4" fmla="val -11380"/>
              <a:gd name="adj5" fmla="val -110299"/>
              <a:gd name="adj6" fmla="val -37584"/>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latin typeface="+mj-lt"/>
              </a:rPr>
              <a:t>SP value reduced since registers have been pushed onto stack</a:t>
            </a:r>
          </a:p>
        </p:txBody>
      </p:sp>
      <p:sp>
        <p:nvSpPr>
          <p:cNvPr id="9" name="Oval 8"/>
          <p:cNvSpPr/>
          <p:nvPr/>
        </p:nvSpPr>
        <p:spPr>
          <a:xfrm>
            <a:off x="4762450" y="1600200"/>
            <a:ext cx="1409751" cy="319454"/>
          </a:xfrm>
          <a:prstGeom prst="ellipse">
            <a:avLst/>
          </a:prstGeom>
          <a:no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4152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Exiting an Exception Handler</a:t>
            </a:r>
          </a:p>
        </p:txBody>
      </p:sp>
      <p:sp>
        <p:nvSpPr>
          <p:cNvPr id="3" name="Content Placeholder 2"/>
          <p:cNvSpPr>
            <a:spLocks noGrp="1"/>
          </p:cNvSpPr>
          <p:nvPr>
            <p:ph idx="1"/>
          </p:nvPr>
        </p:nvSpPr>
        <p:spPr>
          <a:xfrm>
            <a:off x="492125" y="1488209"/>
            <a:ext cx="10799218" cy="4392800"/>
          </a:xfrm>
        </p:spPr>
        <p:txBody>
          <a:bodyPr/>
          <a:lstStyle/>
          <a:p>
            <a:pPr marL="457200" indent="-457200">
              <a:buFont typeface="+mj-lt"/>
              <a:buAutoNum type="arabicPeriod"/>
            </a:pPr>
            <a:r>
              <a:rPr lang="en-US" dirty="0"/>
              <a:t>Execute instruction triggering exception return processing</a:t>
            </a:r>
          </a:p>
          <a:p>
            <a:pPr marL="457200" indent="-457200">
              <a:buFont typeface="+mj-lt"/>
              <a:buAutoNum type="arabicPeriod"/>
            </a:pPr>
            <a:r>
              <a:rPr lang="en-US" dirty="0"/>
              <a:t>Select return stack, restore context from that stack</a:t>
            </a:r>
          </a:p>
          <a:p>
            <a:pPr marL="457200" indent="-457200">
              <a:buFont typeface="+mj-lt"/>
              <a:buAutoNum type="arabicPeriod"/>
            </a:pPr>
            <a:r>
              <a:rPr lang="en-US" dirty="0"/>
              <a:t>Resume execution of code at restored address</a:t>
            </a:r>
          </a:p>
        </p:txBody>
      </p:sp>
    </p:spTree>
    <p:extLst>
      <p:ext uri="{BB962C8B-B14F-4D97-AF65-F5344CB8AC3E}">
        <p14:creationId xmlns:p14="http://schemas.microsoft.com/office/powerpoint/2010/main" val="3192043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 Execute Instruction for Exception Return</a:t>
            </a:r>
          </a:p>
        </p:txBody>
      </p:sp>
      <p:sp>
        <p:nvSpPr>
          <p:cNvPr id="3" name="Content Placeholder 2"/>
          <p:cNvSpPr>
            <a:spLocks noGrp="1"/>
          </p:cNvSpPr>
          <p:nvPr>
            <p:ph idx="1"/>
          </p:nvPr>
        </p:nvSpPr>
        <p:spPr>
          <a:xfrm>
            <a:off x="506729" y="1398436"/>
            <a:ext cx="5766206" cy="4680000"/>
          </a:xfrm>
        </p:spPr>
        <p:txBody>
          <a:bodyPr/>
          <a:lstStyle/>
          <a:p>
            <a:pPr>
              <a:spcBef>
                <a:spcPct val="0"/>
              </a:spcBef>
            </a:pPr>
            <a:r>
              <a:rPr lang="en-US" dirty="0">
                <a:ea typeface="ＭＳ Ｐゴシック" panose="020B0600070205080204" pitchFamily="34" charset="-128"/>
              </a:rPr>
              <a:t>No “return from interrupt” instruction</a:t>
            </a:r>
          </a:p>
          <a:p>
            <a:pPr>
              <a:spcBef>
                <a:spcPct val="0"/>
              </a:spcBef>
            </a:pPr>
            <a:r>
              <a:rPr lang="en-US" dirty="0">
                <a:ea typeface="ＭＳ Ｐゴシック" panose="020B0600070205080204" pitchFamily="34" charset="-128"/>
              </a:rPr>
              <a:t>Use regular instruction instead</a:t>
            </a:r>
          </a:p>
          <a:p>
            <a:pPr lvl="1">
              <a:spcBef>
                <a:spcPct val="0"/>
              </a:spcBef>
            </a:pPr>
            <a:r>
              <a:rPr lang="en-US" sz="2000" dirty="0">
                <a:solidFill>
                  <a:schemeClr val="tx2"/>
                </a:solidFill>
                <a:ea typeface="ＭＳ Ｐゴシック" panose="020B0600070205080204" pitchFamily="34" charset="-128"/>
              </a:rPr>
              <a:t>BX LR - branch to address in LR by loading PC with LR contents</a:t>
            </a:r>
          </a:p>
          <a:p>
            <a:pPr lvl="1">
              <a:spcBef>
                <a:spcPct val="0"/>
              </a:spcBef>
            </a:pPr>
            <a:r>
              <a:rPr lang="en-US" sz="2000" dirty="0">
                <a:solidFill>
                  <a:schemeClr val="tx2"/>
                </a:solidFill>
                <a:ea typeface="ＭＳ Ｐゴシック" panose="020B0600070205080204" pitchFamily="34" charset="-128"/>
              </a:rPr>
              <a:t>POP …, PC - Pop address from stack into PC</a:t>
            </a:r>
          </a:p>
          <a:p>
            <a:pPr>
              <a:spcBef>
                <a:spcPct val="0"/>
              </a:spcBef>
            </a:pPr>
            <a:r>
              <a:rPr lang="en-US" dirty="0">
                <a:ea typeface="ＭＳ Ｐゴシック" panose="020B0600070205080204" pitchFamily="34" charset="-128"/>
              </a:rPr>
              <a:t>… with a special value EXC_RETURN loaded into the PC to trigger exception handling processing</a:t>
            </a:r>
          </a:p>
          <a:p>
            <a:pPr lvl="1">
              <a:spcBef>
                <a:spcPct val="0"/>
              </a:spcBef>
            </a:pPr>
            <a:r>
              <a:rPr lang="en-US" sz="2000" dirty="0">
                <a:solidFill>
                  <a:schemeClr val="tx2"/>
                </a:solidFill>
                <a:ea typeface="ＭＳ Ｐゴシック" panose="020B0600070205080204" pitchFamily="34" charset="-128"/>
              </a:rPr>
              <a:t>BX LR used if EXC_RETURN is still in LR</a:t>
            </a:r>
          </a:p>
          <a:p>
            <a:pPr lvl="1">
              <a:spcBef>
                <a:spcPct val="0"/>
              </a:spcBef>
            </a:pPr>
            <a:r>
              <a:rPr lang="en-US" sz="2000" dirty="0">
                <a:solidFill>
                  <a:schemeClr val="tx2"/>
                </a:solidFill>
                <a:ea typeface="ＭＳ Ｐゴシック" panose="020B0600070205080204" pitchFamily="34" charset="-128"/>
              </a:rPr>
              <a:t>If EXC_RETURN has been saved on stack, then use POP</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0" y="3124201"/>
            <a:ext cx="4343400" cy="44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13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p:txBody>
          <a:bodyPr>
            <a:normAutofit/>
          </a:bodyPr>
          <a:lstStyle/>
          <a:p>
            <a:r>
              <a:rPr lang="en-US" sz="3200" dirty="0"/>
              <a:t>Interrupts, Exceptions, and ISR</a:t>
            </a:r>
          </a:p>
        </p:txBody>
      </p:sp>
      <p:sp>
        <p:nvSpPr>
          <p:cNvPr id="6147" name="Rectangle 3"/>
          <p:cNvSpPr>
            <a:spLocks noGrp="1" noChangeArrowheads="1"/>
          </p:cNvSpPr>
          <p:nvPr>
            <p:ph idx="1"/>
            <p:custDataLst>
              <p:tags r:id="rId2"/>
            </p:custDataLst>
          </p:nvPr>
        </p:nvSpPr>
        <p:spPr>
          <a:xfrm>
            <a:off x="492125" y="1145576"/>
            <a:ext cx="10886399" cy="4995207"/>
          </a:xfrm>
        </p:spPr>
        <p:txBody>
          <a:bodyPr vert="horz" lIns="0" tIns="0" rIns="0" bIns="0" rtlCol="0" anchor="t">
            <a:noAutofit/>
          </a:bodyPr>
          <a:lstStyle/>
          <a:p>
            <a:pPr>
              <a:spcBef>
                <a:spcPct val="0"/>
              </a:spcBef>
            </a:pPr>
            <a:r>
              <a:rPr lang="en-US" dirty="0">
                <a:ea typeface="ＭＳ Ｐゴシック" panose="020B0600070205080204" pitchFamily="34" charset="-128"/>
              </a:rPr>
              <a:t>Types of interrupts:</a:t>
            </a:r>
          </a:p>
          <a:p>
            <a:pPr marL="398145" lvl="1" indent="-166370">
              <a:spcBef>
                <a:spcPct val="0"/>
              </a:spcBef>
            </a:pPr>
            <a:r>
              <a:rPr lang="en-US" sz="2000" dirty="0">
                <a:solidFill>
                  <a:schemeClr val="tx2"/>
                </a:solidFill>
                <a:ea typeface="ＭＳ Ｐゴシック" panose="020B0600070205080204" pitchFamily="34" charset="-128"/>
              </a:rPr>
              <a:t>Hardware interrupts </a:t>
            </a:r>
            <a:endParaRPr lang="en-US" sz="2000" dirty="0">
              <a:solidFill>
                <a:schemeClr val="tx2"/>
              </a:solidFill>
              <a:ea typeface="ＭＳ Ｐゴシック" panose="020B0600070205080204" pitchFamily="34" charset="-128"/>
              <a:cs typeface="Calibri"/>
            </a:endParaRPr>
          </a:p>
          <a:p>
            <a:pPr marL="1654810" lvl="5" indent="-164465" fontAlgn="base">
              <a:spcBef>
                <a:spcPct val="0"/>
              </a:spcBef>
            </a:pPr>
            <a:r>
              <a:rPr lang="en-US" sz="2000" dirty="0">
                <a:solidFill>
                  <a:schemeClr val="tx2"/>
                </a:solidFill>
                <a:ea typeface="ＭＳ Ｐゴシック" panose="020B0600070205080204" pitchFamily="34" charset="-128"/>
              </a:rPr>
              <a:t>Asynchronous: not related to what code the processor is currently executing</a:t>
            </a:r>
            <a:endParaRPr lang="en-US" sz="2000" dirty="0">
              <a:solidFill>
                <a:schemeClr val="tx2"/>
              </a:solidFill>
              <a:ea typeface="ＭＳ Ｐゴシック" panose="020B0600070205080204" pitchFamily="34" charset="-128"/>
              <a:cs typeface="Calibri"/>
            </a:endParaRPr>
          </a:p>
          <a:p>
            <a:pPr marL="1654810" lvl="5" indent="-164465" fontAlgn="base">
              <a:spcBef>
                <a:spcPct val="0"/>
              </a:spcBef>
            </a:pPr>
            <a:r>
              <a:rPr lang="en-US" sz="2000" dirty="0">
                <a:solidFill>
                  <a:schemeClr val="tx2"/>
                </a:solidFill>
                <a:ea typeface="ＭＳ Ｐゴシック" panose="020B0600070205080204" pitchFamily="34" charset="-128"/>
              </a:rPr>
              <a:t>Examples: interrupt is asserted, character is received on serial port, or ADC converter finishes conversion</a:t>
            </a:r>
            <a:endParaRPr lang="en-US" sz="2000" dirty="0">
              <a:solidFill>
                <a:schemeClr val="tx2"/>
              </a:solidFill>
              <a:ea typeface="ＭＳ Ｐゴシック" panose="020B0600070205080204" pitchFamily="34" charset="-128"/>
              <a:cs typeface="Calibri"/>
            </a:endParaRPr>
          </a:p>
          <a:p>
            <a:pPr marL="398145" lvl="1" indent="-166370">
              <a:spcBef>
                <a:spcPct val="0"/>
              </a:spcBef>
            </a:pPr>
            <a:r>
              <a:rPr lang="en-US" sz="2000" dirty="0">
                <a:solidFill>
                  <a:schemeClr val="tx2"/>
                </a:solidFill>
                <a:ea typeface="ＭＳ Ｐゴシック" panose="020B0600070205080204" pitchFamily="34" charset="-128"/>
              </a:rPr>
              <a:t>Exceptions, faults, software interrupts </a:t>
            </a:r>
            <a:endParaRPr lang="en-US" sz="2000" dirty="0">
              <a:solidFill>
                <a:schemeClr val="tx2"/>
              </a:solidFill>
              <a:ea typeface="ＭＳ Ｐゴシック" panose="020B0600070205080204" pitchFamily="34" charset="-128"/>
              <a:cs typeface="Calibri"/>
            </a:endParaRPr>
          </a:p>
          <a:p>
            <a:pPr marL="1654810" lvl="5" indent="-164465" fontAlgn="base">
              <a:spcBef>
                <a:spcPct val="0"/>
              </a:spcBef>
            </a:pPr>
            <a:r>
              <a:rPr lang="en-US" sz="2000" dirty="0">
                <a:solidFill>
                  <a:schemeClr val="tx2"/>
                </a:solidFill>
                <a:ea typeface="ＭＳ Ｐゴシック"/>
              </a:rPr>
              <a:t>Synchronous: are the result of specific instructions executing although external write faults are asynchronous</a:t>
            </a:r>
            <a:endParaRPr lang="en-US" sz="2000" dirty="0">
              <a:solidFill>
                <a:schemeClr val="tx2"/>
              </a:solidFill>
              <a:ea typeface="ＭＳ Ｐゴシック" panose="020B0600070205080204" pitchFamily="34" charset="-128"/>
              <a:cs typeface="Calibri"/>
            </a:endParaRPr>
          </a:p>
          <a:p>
            <a:pPr marL="1654810" lvl="5" indent="-164465" fontAlgn="base">
              <a:spcBef>
                <a:spcPct val="0"/>
              </a:spcBef>
            </a:pPr>
            <a:r>
              <a:rPr lang="en-US" sz="2000" dirty="0">
                <a:solidFill>
                  <a:schemeClr val="tx2"/>
                </a:solidFill>
                <a:ea typeface="ＭＳ Ｐゴシック" panose="020B0600070205080204" pitchFamily="34" charset="-128"/>
              </a:rPr>
              <a:t>Examples: undefined instructions, overflow occurs for a given instruction</a:t>
            </a:r>
            <a:endParaRPr lang="en-US" sz="2000" dirty="0">
              <a:solidFill>
                <a:schemeClr val="tx2"/>
              </a:solidFill>
              <a:ea typeface="ＭＳ Ｐゴシック" panose="020B0600070205080204" pitchFamily="34" charset="-128"/>
              <a:cs typeface="Calibri"/>
            </a:endParaRPr>
          </a:p>
          <a:p>
            <a:pPr marL="398145" lvl="1" indent="-166370">
              <a:spcBef>
                <a:spcPct val="0"/>
              </a:spcBef>
            </a:pPr>
            <a:r>
              <a:rPr lang="en-US" sz="2000" dirty="0">
                <a:solidFill>
                  <a:schemeClr val="tx2"/>
                </a:solidFill>
                <a:ea typeface="ＭＳ Ｐゴシック" panose="020B0600070205080204" pitchFamily="34" charset="-128"/>
              </a:rPr>
              <a:t>We can enable and disable (mask) most interrupts as needed (maskable), others are non-maskable</a:t>
            </a:r>
            <a:endParaRPr lang="en-US" sz="2000" dirty="0">
              <a:solidFill>
                <a:schemeClr val="tx2"/>
              </a:solidFill>
              <a:ea typeface="ＭＳ Ｐゴシック" panose="020B0600070205080204" pitchFamily="34" charset="-128"/>
              <a:cs typeface="Calibri"/>
            </a:endParaRPr>
          </a:p>
          <a:p>
            <a:pPr>
              <a:spcBef>
                <a:spcPct val="0"/>
              </a:spcBef>
            </a:pPr>
            <a:r>
              <a:rPr lang="en-US" dirty="0">
                <a:ea typeface="ＭＳ Ｐゴシック" panose="020B0600070205080204" pitchFamily="34" charset="-128"/>
              </a:rPr>
              <a:t>Interrupt service routine (ISR) </a:t>
            </a:r>
          </a:p>
          <a:p>
            <a:pPr marL="398145" lvl="1" indent="-166370">
              <a:spcBef>
                <a:spcPct val="0"/>
              </a:spcBef>
            </a:pPr>
            <a:r>
              <a:rPr lang="en-US" sz="2000" dirty="0">
                <a:ea typeface="ＭＳ Ｐゴシック"/>
              </a:rPr>
              <a:t> ISR, subroutine that handles the interrupt, which processor is forced to execute</a:t>
            </a:r>
            <a:endParaRPr lang="en-US" sz="2000" dirty="0">
              <a:ea typeface="ＭＳ Ｐゴシック"/>
              <a:cs typeface="Calibri"/>
            </a:endParaRPr>
          </a:p>
          <a:p>
            <a:pPr marL="398145" lvl="1" indent="-166370">
              <a:spcBef>
                <a:spcPct val="0"/>
              </a:spcBef>
            </a:pPr>
            <a:r>
              <a:rPr lang="en-US" sz="2000" dirty="0">
                <a:solidFill>
                  <a:schemeClr val="tx2"/>
                </a:solidFill>
                <a:ea typeface="ＭＳ Ｐゴシック" panose="020B0600070205080204" pitchFamily="34" charset="-128"/>
              </a:rPr>
              <a:t>After ISR completes, MCU goes back to previously executing code</a:t>
            </a:r>
            <a:endParaRPr lang="en-US" sz="2000" dirty="0">
              <a:solidFill>
                <a:schemeClr val="tx2"/>
              </a:solidFill>
              <a:ea typeface="ＭＳ Ｐゴシック" panose="020B0600070205080204" pitchFamily="34" charset="-128"/>
              <a:cs typeface="Calibri"/>
            </a:endParaRPr>
          </a:p>
        </p:txBody>
      </p:sp>
    </p:spTree>
    <p:extLst>
      <p:ext uri="{BB962C8B-B14F-4D97-AF65-F5344CB8AC3E}">
        <p14:creationId xmlns:p14="http://schemas.microsoft.com/office/powerpoint/2010/main" val="3349529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will be Popped from Stack?</a:t>
            </a:r>
          </a:p>
        </p:txBody>
      </p:sp>
      <p:sp>
        <p:nvSpPr>
          <p:cNvPr id="3" name="Content Placeholder 2"/>
          <p:cNvSpPr>
            <a:spLocks noGrp="1"/>
          </p:cNvSpPr>
          <p:nvPr>
            <p:ph idx="1"/>
          </p:nvPr>
        </p:nvSpPr>
        <p:spPr>
          <a:xfrm>
            <a:off x="492125" y="1358153"/>
            <a:ext cx="10799218" cy="4392800"/>
          </a:xfrm>
        </p:spPr>
        <p:txBody>
          <a:bodyPr/>
          <a:lstStyle/>
          <a:p>
            <a:pPr>
              <a:spcBef>
                <a:spcPct val="0"/>
              </a:spcBef>
            </a:pPr>
            <a:r>
              <a:rPr lang="en-US" sz="2000" dirty="0">
                <a:ea typeface="ＭＳ Ｐゴシック" panose="020B0600070205080204" pitchFamily="34" charset="-128"/>
              </a:rPr>
              <a:t>Instruction:</a:t>
            </a:r>
          </a:p>
          <a:p>
            <a:pPr>
              <a:spcBef>
                <a:spcPct val="0"/>
              </a:spcBef>
            </a:pPr>
            <a:endParaRPr lang="en-US" sz="2000" dirty="0">
              <a:ea typeface="ＭＳ Ｐゴシック" panose="020B0600070205080204" pitchFamily="34" charset="-128"/>
            </a:endParaRPr>
          </a:p>
          <a:p>
            <a:pPr>
              <a:spcBef>
                <a:spcPct val="0"/>
              </a:spcBef>
            </a:pPr>
            <a:r>
              <a:rPr lang="en-US" sz="2000" dirty="0">
                <a:ea typeface="ＭＳ Ｐゴシック" panose="020B0600070205080204" pitchFamily="34" charset="-128"/>
              </a:rPr>
              <a:t>Register values:</a:t>
            </a:r>
          </a:p>
          <a:p>
            <a:pPr>
              <a:spcBef>
                <a:spcPct val="0"/>
              </a:spcBef>
            </a:pPr>
            <a:r>
              <a:rPr lang="en-US" sz="2000" dirty="0">
                <a:ea typeface="ＭＳ Ｐゴシック" panose="020B0600070205080204" pitchFamily="34" charset="-128"/>
              </a:rPr>
              <a:t>R4: 0x4040_0000</a:t>
            </a:r>
          </a:p>
          <a:p>
            <a:pPr>
              <a:spcBef>
                <a:spcPct val="0"/>
              </a:spcBef>
            </a:pPr>
            <a:r>
              <a:rPr lang="en-US" sz="2000" dirty="0">
                <a:ea typeface="ＭＳ Ｐゴシック" panose="020B0600070205080204" pitchFamily="34" charset="-128"/>
              </a:rPr>
              <a:t>PC: 0xFFFF_FFF9</a:t>
            </a:r>
          </a:p>
        </p:txBody>
      </p:sp>
      <p:grpSp>
        <p:nvGrpSpPr>
          <p:cNvPr id="21" name="Group 20"/>
          <p:cNvGrpSpPr/>
          <p:nvPr/>
        </p:nvGrpSpPr>
        <p:grpSpPr>
          <a:xfrm>
            <a:off x="4864231" y="1996809"/>
            <a:ext cx="5858385" cy="4537494"/>
            <a:chOff x="4800861" y="2024191"/>
            <a:chExt cx="5858385" cy="4537494"/>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61" y="3429000"/>
              <a:ext cx="5559958" cy="195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Line Callout 2 22"/>
            <p:cNvSpPr/>
            <p:nvPr/>
          </p:nvSpPr>
          <p:spPr bwMode="auto">
            <a:xfrm rot="18434846">
              <a:off x="6470554"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R4</a:t>
              </a:r>
            </a:p>
          </p:txBody>
        </p:sp>
        <p:sp>
          <p:nvSpPr>
            <p:cNvPr id="24" name="Line Callout 2 23"/>
            <p:cNvSpPr/>
            <p:nvPr/>
          </p:nvSpPr>
          <p:spPr bwMode="auto">
            <a:xfrm rot="18434846">
              <a:off x="7301433"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LR</a:t>
              </a:r>
            </a:p>
          </p:txBody>
        </p:sp>
        <p:sp>
          <p:nvSpPr>
            <p:cNvPr id="25" name="Line Callout 2 24"/>
            <p:cNvSpPr/>
            <p:nvPr/>
          </p:nvSpPr>
          <p:spPr bwMode="auto">
            <a:xfrm rot="18434846">
              <a:off x="81396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R0</a:t>
              </a:r>
            </a:p>
          </p:txBody>
        </p:sp>
        <p:sp>
          <p:nvSpPr>
            <p:cNvPr id="26" name="Line Callout 2 25"/>
            <p:cNvSpPr/>
            <p:nvPr/>
          </p:nvSpPr>
          <p:spPr bwMode="auto">
            <a:xfrm rot="2900078">
              <a:off x="78403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LR</a:t>
              </a:r>
            </a:p>
          </p:txBody>
        </p:sp>
        <p:sp>
          <p:nvSpPr>
            <p:cNvPr id="27" name="Line Callout 2 26"/>
            <p:cNvSpPr/>
            <p:nvPr/>
          </p:nvSpPr>
          <p:spPr bwMode="auto">
            <a:xfrm rot="2900078">
              <a:off x="86785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PC</a:t>
              </a:r>
            </a:p>
          </p:txBody>
        </p:sp>
        <p:sp>
          <p:nvSpPr>
            <p:cNvPr id="28" name="Line Callout 2 27"/>
            <p:cNvSpPr/>
            <p:nvPr/>
          </p:nvSpPr>
          <p:spPr bwMode="auto">
            <a:xfrm rot="2900078">
              <a:off x="95167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xPSR</a:t>
              </a:r>
            </a:p>
          </p:txBody>
        </p:sp>
        <p:sp>
          <p:nvSpPr>
            <p:cNvPr id="29" name="Line Callout 2 28"/>
            <p:cNvSpPr/>
            <p:nvPr/>
          </p:nvSpPr>
          <p:spPr bwMode="auto">
            <a:xfrm rot="2900078">
              <a:off x="6202585"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R3</a:t>
              </a:r>
            </a:p>
          </p:txBody>
        </p:sp>
        <p:sp>
          <p:nvSpPr>
            <p:cNvPr id="30" name="Line Callout 2 29"/>
            <p:cNvSpPr/>
            <p:nvPr/>
          </p:nvSpPr>
          <p:spPr bwMode="auto">
            <a:xfrm rot="2900078">
              <a:off x="70021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R12</a:t>
              </a:r>
            </a:p>
          </p:txBody>
        </p:sp>
        <p:sp>
          <p:nvSpPr>
            <p:cNvPr id="31" name="Line Callout 2 30"/>
            <p:cNvSpPr/>
            <p:nvPr/>
          </p:nvSpPr>
          <p:spPr bwMode="auto">
            <a:xfrm rot="18434846">
              <a:off x="8951332"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R1</a:t>
              </a:r>
            </a:p>
          </p:txBody>
        </p:sp>
        <p:sp>
          <p:nvSpPr>
            <p:cNvPr id="32" name="Line Callout 2 31"/>
            <p:cNvSpPr/>
            <p:nvPr/>
          </p:nvSpPr>
          <p:spPr bwMode="auto">
            <a:xfrm rot="18434846">
              <a:off x="97398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R2</a:t>
              </a:r>
            </a:p>
          </p:txBody>
        </p:sp>
      </p:gr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782" y="2153238"/>
            <a:ext cx="1752600" cy="415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67952" y="1358153"/>
            <a:ext cx="3162986" cy="32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36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 Select Stack, Restore Context</a:t>
            </a:r>
          </a:p>
        </p:txBody>
      </p:sp>
      <p:sp>
        <p:nvSpPr>
          <p:cNvPr id="3" name="Content Placeholder 2"/>
          <p:cNvSpPr>
            <a:spLocks noGrp="1"/>
          </p:cNvSpPr>
          <p:nvPr>
            <p:ph idx="1"/>
          </p:nvPr>
        </p:nvSpPr>
        <p:spPr>
          <a:xfrm>
            <a:off x="492125" y="1085229"/>
            <a:ext cx="10799218" cy="4392800"/>
          </a:xfrm>
        </p:spPr>
        <p:txBody>
          <a:bodyPr/>
          <a:lstStyle/>
          <a:p>
            <a:r>
              <a:rPr lang="en-US" sz="2000" dirty="0"/>
              <a:t>Check EXC_RETURN (bit 2) to determine from which SP to pop the context</a:t>
            </a:r>
            <a:endParaRPr lang="en-US" dirty="0"/>
          </a:p>
          <a:p>
            <a:endParaRPr lang="en-US" dirty="0"/>
          </a:p>
          <a:p>
            <a:endParaRPr lang="en-US" dirty="0"/>
          </a:p>
          <a:p>
            <a:endParaRPr lang="en-US" sz="100" dirty="0"/>
          </a:p>
          <a:p>
            <a:r>
              <a:rPr lang="en-US" sz="2000" dirty="0"/>
              <a:t>Pop the registers from that stack</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89787170"/>
              </p:ext>
            </p:extLst>
          </p:nvPr>
        </p:nvGraphicFramePr>
        <p:xfrm>
          <a:off x="998726" y="1618608"/>
          <a:ext cx="9868147" cy="1483360"/>
        </p:xfrm>
        <a:graphic>
          <a:graphicData uri="http://schemas.openxmlformats.org/drawingml/2006/table">
            <a:tbl>
              <a:tblPr firstRow="1" bandRow="1">
                <a:tableStyleId>{5C22544A-7EE6-4342-B048-85BDC9FD1C3A}</a:tableStyleId>
              </a:tblPr>
              <a:tblGrid>
                <a:gridCol w="2401901">
                  <a:extLst>
                    <a:ext uri="{9D8B030D-6E8A-4147-A177-3AD203B41FA5}">
                      <a16:colId xmlns:a16="http://schemas.microsoft.com/office/drawing/2014/main" val="20000"/>
                    </a:ext>
                  </a:extLst>
                </a:gridCol>
                <a:gridCol w="2054904">
                  <a:extLst>
                    <a:ext uri="{9D8B030D-6E8A-4147-A177-3AD203B41FA5}">
                      <a16:colId xmlns:a16="http://schemas.microsoft.com/office/drawing/2014/main" val="20001"/>
                    </a:ext>
                  </a:extLst>
                </a:gridCol>
                <a:gridCol w="5411342">
                  <a:extLst>
                    <a:ext uri="{9D8B030D-6E8A-4147-A177-3AD203B41FA5}">
                      <a16:colId xmlns:a16="http://schemas.microsoft.com/office/drawing/2014/main" val="20002"/>
                    </a:ext>
                  </a:extLst>
                </a:gridCol>
              </a:tblGrid>
              <a:tr h="370840">
                <a:tc>
                  <a:txBody>
                    <a:bodyPr/>
                    <a:lstStyle/>
                    <a:p>
                      <a:r>
                        <a:rPr lang="en-US" sz="1600" dirty="0"/>
                        <a:t>EXC_RETURN</a:t>
                      </a:r>
                    </a:p>
                  </a:txBody>
                  <a:tcPr marL="121872" marR="121872"/>
                </a:tc>
                <a:tc>
                  <a:txBody>
                    <a:bodyPr/>
                    <a:lstStyle/>
                    <a:p>
                      <a:r>
                        <a:rPr lang="en-US" sz="1600" dirty="0"/>
                        <a:t>Return stack</a:t>
                      </a:r>
                    </a:p>
                  </a:txBody>
                  <a:tcPr marL="121872" marR="121872"/>
                </a:tc>
                <a:tc>
                  <a:txBody>
                    <a:bodyPr/>
                    <a:lstStyle/>
                    <a:p>
                      <a:r>
                        <a:rPr lang="en-US" sz="1600" dirty="0"/>
                        <a:t>Description</a:t>
                      </a:r>
                    </a:p>
                  </a:txBody>
                  <a:tcPr marL="121872" marR="121872"/>
                </a:tc>
                <a:extLst>
                  <a:ext uri="{0D108BD9-81ED-4DB2-BD59-A6C34878D82A}">
                    <a16:rowId xmlns:a16="http://schemas.microsoft.com/office/drawing/2014/main" val="10000"/>
                  </a:ext>
                </a:extLst>
              </a:tr>
              <a:tr h="370840">
                <a:tc>
                  <a:txBody>
                    <a:bodyPr/>
                    <a:lstStyle/>
                    <a:p>
                      <a:r>
                        <a:rPr lang="en-US" sz="1600" dirty="0"/>
                        <a:t>0xFFFF_FFF1</a:t>
                      </a:r>
                    </a:p>
                  </a:txBody>
                  <a:tcPr marL="121872" marR="121872"/>
                </a:tc>
                <a:tc>
                  <a:txBody>
                    <a:bodyPr/>
                    <a:lstStyle/>
                    <a:p>
                      <a:r>
                        <a:rPr lang="en-US" sz="1600" dirty="0"/>
                        <a:t>0 (MSP)</a:t>
                      </a:r>
                    </a:p>
                  </a:txBody>
                  <a:tcPr marL="121872" marR="121872"/>
                </a:tc>
                <a:tc>
                  <a:txBody>
                    <a:bodyPr/>
                    <a:lstStyle/>
                    <a:p>
                      <a:r>
                        <a:rPr lang="en-US" sz="1600" dirty="0"/>
                        <a:t>Return to exception handler with MSP</a:t>
                      </a:r>
                    </a:p>
                  </a:txBody>
                  <a:tcPr marL="121872" marR="121872"/>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0xFFFF_FFF9</a:t>
                      </a:r>
                    </a:p>
                  </a:txBody>
                  <a:tcPr marL="121872" marR="121872"/>
                </a:tc>
                <a:tc>
                  <a:txBody>
                    <a:bodyPr/>
                    <a:lstStyle/>
                    <a:p>
                      <a:r>
                        <a:rPr lang="en-US" sz="1600" dirty="0"/>
                        <a:t>0 (MSP)</a:t>
                      </a:r>
                    </a:p>
                  </a:txBody>
                  <a:tcPr marL="121872" marR="121872"/>
                </a:tc>
                <a:tc>
                  <a:txBody>
                    <a:bodyPr/>
                    <a:lstStyle/>
                    <a:p>
                      <a:r>
                        <a:rPr lang="en-US" sz="1600" dirty="0"/>
                        <a:t>Return to thread with MSP</a:t>
                      </a:r>
                    </a:p>
                  </a:txBody>
                  <a:tcPr marL="121872" marR="121872"/>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0xFFFF_FFFD</a:t>
                      </a:r>
                    </a:p>
                  </a:txBody>
                  <a:tcPr marL="121872" marR="121872"/>
                </a:tc>
                <a:tc>
                  <a:txBody>
                    <a:bodyPr/>
                    <a:lstStyle/>
                    <a:p>
                      <a:r>
                        <a:rPr lang="en-US" sz="1600" dirty="0"/>
                        <a:t>1 (PSP)</a:t>
                      </a:r>
                    </a:p>
                  </a:txBody>
                  <a:tcPr marL="121872" marR="121872"/>
                </a:tc>
                <a:tc>
                  <a:txBody>
                    <a:bodyPr/>
                    <a:lstStyle/>
                    <a:p>
                      <a:r>
                        <a:rPr lang="en-US" sz="1600" dirty="0"/>
                        <a:t>Return to thread with PSP</a:t>
                      </a:r>
                    </a:p>
                  </a:txBody>
                  <a:tcPr marL="121872" marR="121872"/>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61016565"/>
              </p:ext>
            </p:extLst>
          </p:nvPr>
        </p:nvGraphicFramePr>
        <p:xfrm>
          <a:off x="1162674" y="3816931"/>
          <a:ext cx="10537201" cy="2438397"/>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84001">
                  <a:extLst>
                    <a:ext uri="{9D8B030D-6E8A-4147-A177-3AD203B41FA5}">
                      <a16:colId xmlns:a16="http://schemas.microsoft.com/office/drawing/2014/main" val="20003"/>
                    </a:ext>
                  </a:extLst>
                </a:gridCol>
              </a:tblGrid>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sz="16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&lt;previous&gt;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         SP points</a:t>
                      </a:r>
                      <a:r>
                        <a:rPr lang="en-GB" sz="1600" baseline="0" dirty="0"/>
                        <a:t> here after handler</a:t>
                      </a:r>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a:t>
                      </a:r>
                      <a:r>
                        <a:rPr lang="en-GB" sz="1600" baseline="0" dirty="0"/>
                        <a:t> + 0x1C</a:t>
                      </a:r>
                      <a:endParaRPr lang="en-GB" sz="16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xPSR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+ 0x18</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PC</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70933">
                <a:tc>
                  <a:txBody>
                    <a:bodyPr/>
                    <a:lstStyle/>
                    <a:p>
                      <a:pPr algn="r"/>
                      <a:r>
                        <a:rPr lang="en-GB" sz="1600" dirty="0"/>
                        <a:t>Decreasing</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+ 0x14</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LR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70933">
                <a:tc>
                  <a:txBody>
                    <a:bodyPr/>
                    <a:lstStyle/>
                    <a:p>
                      <a:pPr algn="r"/>
                      <a:r>
                        <a:rPr lang="en-GB" sz="1600" dirty="0"/>
                        <a:t>memory</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+ 0x10</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R12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70933">
                <a:tc>
                  <a:txBody>
                    <a:bodyPr/>
                    <a:lstStyle/>
                    <a:p>
                      <a:pPr algn="r"/>
                      <a:r>
                        <a:rPr lang="en-GB" sz="1600" dirty="0"/>
                        <a:t>address</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+ 0x0C</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+ 0x08</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+ 0x04</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a:t>
                      </a:r>
                      <a:r>
                        <a:rPr lang="en-GB" sz="1600" baseline="0" dirty="0"/>
                        <a:t> + 0x00</a:t>
                      </a:r>
                      <a:endParaRPr lang="en-GB" sz="16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aseline="0" dirty="0"/>
                        <a:t>         </a:t>
                      </a:r>
                      <a:r>
                        <a:rPr lang="en-GB" sz="1600" dirty="0"/>
                        <a:t>SP points</a:t>
                      </a:r>
                      <a:r>
                        <a:rPr lang="en-GB" sz="1600" baseline="0" dirty="0"/>
                        <a:t> here during handler</a:t>
                      </a:r>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cxnSp>
        <p:nvCxnSpPr>
          <p:cNvPr id="12" name="Straight Arrow Connector 11"/>
          <p:cNvCxnSpPr/>
          <p:nvPr/>
        </p:nvCxnSpPr>
        <p:spPr>
          <a:xfrm flipH="1">
            <a:off x="7432674" y="3932041"/>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7432674" y="6092536"/>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008274" y="3806536"/>
            <a:ext cx="0" cy="24384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41151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a:t>
            </a:r>
          </a:p>
        </p:txBody>
      </p:sp>
      <p:sp>
        <p:nvSpPr>
          <p:cNvPr id="3" name="Content Placeholder 2"/>
          <p:cNvSpPr>
            <a:spLocks noGrp="1"/>
          </p:cNvSpPr>
          <p:nvPr>
            <p:ph idx="1"/>
          </p:nvPr>
        </p:nvSpPr>
        <p:spPr>
          <a:xfrm>
            <a:off x="492125" y="1232600"/>
            <a:ext cx="10799218" cy="4392800"/>
          </a:xfrm>
        </p:spPr>
        <p:txBody>
          <a:bodyPr/>
          <a:lstStyle/>
          <a:p>
            <a:r>
              <a:rPr lang="en-US" sz="2000" dirty="0"/>
              <a:t>PC=0xFFFF_FFF9, so return to thread mode with main stack pointer</a:t>
            </a:r>
          </a:p>
          <a:p>
            <a:r>
              <a:rPr lang="en-US" sz="2000" dirty="0"/>
              <a:t>Pop exception stack frame from stack back into registers</a:t>
            </a:r>
          </a:p>
          <a:p>
            <a:endParaRPr lang="en-US" dirty="0"/>
          </a:p>
        </p:txBody>
      </p:sp>
      <p:grpSp>
        <p:nvGrpSpPr>
          <p:cNvPr id="16" name="Group 15"/>
          <p:cNvGrpSpPr/>
          <p:nvPr/>
        </p:nvGrpSpPr>
        <p:grpSpPr>
          <a:xfrm>
            <a:off x="2667000" y="2373412"/>
            <a:ext cx="6232874" cy="4103589"/>
            <a:chOff x="3942813" y="2038977"/>
            <a:chExt cx="6918532" cy="4555011"/>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813" y="3335498"/>
              <a:ext cx="6722806" cy="22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Line Callout 2 17"/>
            <p:cNvSpPr/>
            <p:nvPr/>
          </p:nvSpPr>
          <p:spPr bwMode="auto">
            <a:xfrm rot="18434846">
              <a:off x="5837088" y="2542786"/>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R0</a:t>
              </a:r>
            </a:p>
          </p:txBody>
        </p:sp>
        <p:sp>
          <p:nvSpPr>
            <p:cNvPr id="19" name="Line Callout 2 18"/>
            <p:cNvSpPr/>
            <p:nvPr/>
          </p:nvSpPr>
          <p:spPr bwMode="auto">
            <a:xfrm rot="18434846">
              <a:off x="6903889"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R1</a:t>
              </a:r>
            </a:p>
          </p:txBody>
        </p:sp>
        <p:sp>
          <p:nvSpPr>
            <p:cNvPr id="20" name="Line Callout 2 19"/>
            <p:cNvSpPr/>
            <p:nvPr/>
          </p:nvSpPr>
          <p:spPr bwMode="auto">
            <a:xfrm rot="18434846">
              <a:off x="78845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R2</a:t>
              </a:r>
            </a:p>
          </p:txBody>
        </p:sp>
        <p:sp>
          <p:nvSpPr>
            <p:cNvPr id="21" name="Line Callout 2 20"/>
            <p:cNvSpPr/>
            <p:nvPr/>
          </p:nvSpPr>
          <p:spPr bwMode="auto">
            <a:xfrm rot="18434846">
              <a:off x="88751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R3</a:t>
              </a:r>
            </a:p>
          </p:txBody>
        </p:sp>
        <p:sp>
          <p:nvSpPr>
            <p:cNvPr id="22" name="Line Callout 2 21"/>
            <p:cNvSpPr/>
            <p:nvPr/>
          </p:nvSpPr>
          <p:spPr bwMode="auto">
            <a:xfrm rot="18434846">
              <a:off x="99419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R12</a:t>
              </a:r>
            </a:p>
          </p:txBody>
        </p:sp>
        <p:sp>
          <p:nvSpPr>
            <p:cNvPr id="23" name="Line Callout 2 22"/>
            <p:cNvSpPr/>
            <p:nvPr/>
          </p:nvSpPr>
          <p:spPr bwMode="auto">
            <a:xfrm rot="2900078">
              <a:off x="56305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LR</a:t>
              </a:r>
            </a:p>
          </p:txBody>
        </p:sp>
        <p:sp>
          <p:nvSpPr>
            <p:cNvPr id="24" name="Line Callout 2 23"/>
            <p:cNvSpPr/>
            <p:nvPr/>
          </p:nvSpPr>
          <p:spPr bwMode="auto">
            <a:xfrm rot="2900078">
              <a:off x="664324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PC</a:t>
              </a:r>
            </a:p>
          </p:txBody>
        </p:sp>
        <p:sp>
          <p:nvSpPr>
            <p:cNvPr id="25" name="Line Callout 2 24"/>
            <p:cNvSpPr/>
            <p:nvPr/>
          </p:nvSpPr>
          <p:spPr bwMode="auto">
            <a:xfrm rot="2900078">
              <a:off x="76117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xPSR</a:t>
              </a:r>
            </a:p>
          </p:txBody>
        </p:sp>
      </p:grpSp>
    </p:spTree>
    <p:extLst>
      <p:ext uri="{BB962C8B-B14F-4D97-AF65-F5344CB8AC3E}">
        <p14:creationId xmlns:p14="http://schemas.microsoft.com/office/powerpoint/2010/main" val="1054305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 Resume Executing Previous Main Thread Code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3400" y="1143000"/>
            <a:ext cx="199072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idx="1"/>
          </p:nvPr>
        </p:nvSpPr>
        <p:spPr>
          <a:xfrm>
            <a:off x="492125" y="1241400"/>
            <a:ext cx="7290206" cy="4680000"/>
          </a:xfrm>
        </p:spPr>
        <p:txBody>
          <a:bodyPr/>
          <a:lstStyle/>
          <a:p>
            <a:pPr>
              <a:spcBef>
                <a:spcPct val="0"/>
              </a:spcBef>
            </a:pPr>
            <a:r>
              <a:rPr lang="en-US" dirty="0">
                <a:ea typeface="ＭＳ Ｐゴシック" panose="020B0600070205080204" pitchFamily="34" charset="-128"/>
              </a:rPr>
              <a:t>Exception handling registers have been restored: R0, R1, R2, R3, R12, LR, PC, xPSR</a:t>
            </a:r>
          </a:p>
          <a:p>
            <a:pPr>
              <a:spcBef>
                <a:spcPct val="0"/>
              </a:spcBef>
            </a:pPr>
            <a:r>
              <a:rPr lang="en-US" dirty="0">
                <a:ea typeface="ＭＳ Ｐゴシック" panose="020B0600070205080204" pitchFamily="34" charset="-128"/>
              </a:rPr>
              <a:t>SP is back to previous value</a:t>
            </a:r>
          </a:p>
          <a:p>
            <a:pPr>
              <a:spcBef>
                <a:spcPct val="0"/>
              </a:spcBef>
            </a:pPr>
            <a:r>
              <a:rPr lang="en-US" dirty="0">
                <a:ea typeface="ＭＳ Ｐゴシック" panose="020B0600070205080204" pitchFamily="34" charset="-128"/>
              </a:rPr>
              <a:t>Back in thread mode</a:t>
            </a:r>
          </a:p>
          <a:p>
            <a:pPr>
              <a:spcBef>
                <a:spcPct val="0"/>
              </a:spcBef>
            </a:pPr>
            <a:r>
              <a:rPr lang="en-US" dirty="0">
                <a:ea typeface="ＭＳ Ｐゴシック" panose="020B0600070205080204" pitchFamily="34" charset="-128"/>
              </a:rPr>
              <a:t>Next instruction to execute is at 0x0000_0A70</a:t>
            </a:r>
          </a:p>
        </p:txBody>
      </p:sp>
    </p:spTree>
    <p:extLst>
      <p:ext uri="{BB962C8B-B14F-4D97-AF65-F5344CB8AC3E}">
        <p14:creationId xmlns:p14="http://schemas.microsoft.com/office/powerpoint/2010/main" val="2916789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Nested Vectored Interrupt Controller (NVIC)</a:t>
            </a:r>
          </a:p>
        </p:txBody>
      </p:sp>
      <p:sp>
        <p:nvSpPr>
          <p:cNvPr id="3" name="Content Placeholder 2"/>
          <p:cNvSpPr>
            <a:spLocks noGrp="1"/>
          </p:cNvSpPr>
          <p:nvPr>
            <p:ph idx="1"/>
          </p:nvPr>
        </p:nvSpPr>
        <p:spPr>
          <a:xfrm>
            <a:off x="492125" y="1158533"/>
            <a:ext cx="11295243" cy="5200703"/>
          </a:xfrm>
        </p:spPr>
        <p:txBody>
          <a:bodyPr/>
          <a:lstStyle/>
          <a:p>
            <a:pPr>
              <a:spcBef>
                <a:spcPct val="0"/>
              </a:spcBef>
            </a:pPr>
            <a:r>
              <a:rPr lang="en-US" dirty="0">
                <a:ea typeface="ＭＳ Ｐゴシック" panose="020B0600070205080204" pitchFamily="34" charset="-128"/>
              </a:rPr>
              <a:t>NVIC manages and prioritizes external interrupts</a:t>
            </a:r>
          </a:p>
          <a:p>
            <a:pPr>
              <a:spcBef>
                <a:spcPct val="0"/>
              </a:spcBef>
            </a:pPr>
            <a:r>
              <a:rPr lang="en-US" dirty="0">
                <a:ea typeface="ＭＳ Ｐゴシック" panose="020B0600070205080204" pitchFamily="34" charset="-128"/>
              </a:rPr>
              <a:t>Interrupts are types of exceptions</a:t>
            </a:r>
          </a:p>
          <a:p>
            <a:pPr lvl="1">
              <a:spcBef>
                <a:spcPct val="0"/>
              </a:spcBef>
            </a:pPr>
            <a:r>
              <a:rPr lang="en-US" sz="2000" dirty="0">
                <a:solidFill>
                  <a:schemeClr val="tx2"/>
                </a:solidFill>
                <a:ea typeface="ＭＳ Ｐゴシック" panose="020B0600070205080204" pitchFamily="34" charset="-128"/>
              </a:rPr>
              <a:t>Exceptions 16 through 16+N</a:t>
            </a:r>
          </a:p>
          <a:p>
            <a:pPr>
              <a:spcBef>
                <a:spcPct val="0"/>
              </a:spcBef>
            </a:pPr>
            <a:r>
              <a:rPr lang="en-US" dirty="0">
                <a:ea typeface="ＭＳ Ｐゴシック" panose="020B0600070205080204" pitchFamily="34" charset="-128"/>
              </a:rPr>
              <a:t>Modes</a:t>
            </a:r>
          </a:p>
          <a:p>
            <a:pPr lvl="1">
              <a:spcBef>
                <a:spcPct val="0"/>
              </a:spcBef>
            </a:pPr>
            <a:r>
              <a:rPr lang="en-US" sz="2000" dirty="0">
                <a:solidFill>
                  <a:schemeClr val="tx2"/>
                </a:solidFill>
                <a:ea typeface="ＭＳ Ｐゴシック" panose="020B0600070205080204" pitchFamily="34" charset="-128"/>
              </a:rPr>
              <a:t>Thread mode: entered on reset</a:t>
            </a:r>
          </a:p>
          <a:p>
            <a:pPr lvl="1">
              <a:spcBef>
                <a:spcPct val="0"/>
              </a:spcBef>
            </a:pPr>
            <a:r>
              <a:rPr lang="en-US" sz="2000" dirty="0">
                <a:solidFill>
                  <a:schemeClr val="tx2"/>
                </a:solidFill>
                <a:ea typeface="ＭＳ Ｐゴシック" panose="020B0600070205080204" pitchFamily="34" charset="-128"/>
              </a:rPr>
              <a:t>Handler mode: entered on executing an exception</a:t>
            </a:r>
          </a:p>
          <a:p>
            <a:pPr>
              <a:spcBef>
                <a:spcPct val="0"/>
              </a:spcBef>
            </a:pPr>
            <a:r>
              <a:rPr lang="en-US" dirty="0">
                <a:ea typeface="ＭＳ Ｐゴシック" panose="020B0600070205080204" pitchFamily="34" charset="-128"/>
              </a:rPr>
              <a:t>Privilege level</a:t>
            </a:r>
          </a:p>
          <a:p>
            <a:pPr>
              <a:spcBef>
                <a:spcPct val="0"/>
              </a:spcBef>
            </a:pPr>
            <a:r>
              <a:rPr lang="en-US" dirty="0">
                <a:ea typeface="ＭＳ Ｐゴシック" panose="020B0600070205080204" pitchFamily="34" charset="-128"/>
              </a:rPr>
              <a:t>Stack pointers</a:t>
            </a:r>
          </a:p>
          <a:p>
            <a:pPr lvl="1">
              <a:spcBef>
                <a:spcPct val="0"/>
              </a:spcBef>
            </a:pPr>
            <a:r>
              <a:rPr lang="en-US" sz="2000" dirty="0">
                <a:solidFill>
                  <a:schemeClr val="tx2"/>
                </a:solidFill>
                <a:ea typeface="ＭＳ Ｐゴシック" panose="020B0600070205080204" pitchFamily="34" charset="-128"/>
              </a:rPr>
              <a:t>Main Stack Pointer (MSP)</a:t>
            </a:r>
          </a:p>
          <a:p>
            <a:pPr lvl="1">
              <a:spcBef>
                <a:spcPct val="0"/>
              </a:spcBef>
            </a:pPr>
            <a:r>
              <a:rPr lang="en-US" sz="2000" dirty="0">
                <a:solidFill>
                  <a:schemeClr val="tx2"/>
                </a:solidFill>
                <a:ea typeface="ＭＳ Ｐゴシック" panose="020B0600070205080204" pitchFamily="34" charset="-128"/>
              </a:rPr>
              <a:t>Process Stack Pointer (PSP)</a:t>
            </a:r>
          </a:p>
          <a:p>
            <a:pPr>
              <a:spcBef>
                <a:spcPct val="0"/>
              </a:spcBef>
            </a:pPr>
            <a:r>
              <a:rPr lang="en-US" dirty="0">
                <a:ea typeface="ＭＳ Ｐゴシック" panose="020B0600070205080204" pitchFamily="34" charset="-128"/>
              </a:rPr>
              <a:t>Exception states: Inactive, Pending,  Active,  A&amp;P (Active &amp; Pending)</a:t>
            </a:r>
          </a:p>
          <a:p>
            <a:pPr lvl="1"/>
            <a:endParaRPr lang="en-US" dirty="0"/>
          </a:p>
        </p:txBody>
      </p:sp>
      <p:grpSp>
        <p:nvGrpSpPr>
          <p:cNvPr id="11" name="Group 10"/>
          <p:cNvGrpSpPr/>
          <p:nvPr/>
        </p:nvGrpSpPr>
        <p:grpSpPr>
          <a:xfrm>
            <a:off x="7086734" y="2608653"/>
            <a:ext cx="4399284" cy="1427624"/>
            <a:chOff x="2408732" y="1060104"/>
            <a:chExt cx="3545030" cy="1647696"/>
          </a:xfrm>
        </p:grpSpPr>
        <p:sp>
          <p:nvSpPr>
            <p:cNvPr id="4" name="TextBox 3"/>
            <p:cNvSpPr txBox="1"/>
            <p:nvPr/>
          </p:nvSpPr>
          <p:spPr>
            <a:xfrm flipH="1">
              <a:off x="4906840" y="1512086"/>
              <a:ext cx="1046922" cy="745965"/>
            </a:xfrm>
            <a:prstGeom prst="rect">
              <a:avLst/>
            </a:prstGeom>
            <a:solidFill>
              <a:schemeClr val="accent3">
                <a:lumMod val="85000"/>
              </a:schemeClr>
            </a:solidFill>
            <a:ln>
              <a:solidFill>
                <a:schemeClr val="tx1"/>
              </a:solidFill>
            </a:ln>
          </p:spPr>
          <p:txBody>
            <a:bodyPr wrap="none" rtlCol="0">
              <a:spAutoFit/>
            </a:bodyPr>
            <a:lstStyle/>
            <a:p>
              <a:pPr algn="ctr"/>
              <a:r>
                <a:rPr lang="en-US" dirty="0"/>
                <a:t>Arm Cortex </a:t>
              </a:r>
              <a:br>
                <a:rPr lang="en-US" dirty="0"/>
              </a:br>
              <a:r>
                <a:rPr lang="en-US" dirty="0"/>
                <a:t>Core</a:t>
              </a:r>
            </a:p>
          </p:txBody>
        </p:sp>
        <p:sp>
          <p:nvSpPr>
            <p:cNvPr id="5" name="TextBox 4"/>
            <p:cNvSpPr txBox="1"/>
            <p:nvPr/>
          </p:nvSpPr>
          <p:spPr>
            <a:xfrm flipH="1">
              <a:off x="2561621" y="1060104"/>
              <a:ext cx="1094716" cy="426266"/>
            </a:xfrm>
            <a:prstGeom prst="rect">
              <a:avLst/>
            </a:prstGeom>
            <a:solidFill>
              <a:schemeClr val="accent3">
                <a:lumMod val="85000"/>
              </a:schemeClr>
            </a:solidFill>
            <a:ln>
              <a:solidFill>
                <a:schemeClr val="tx1"/>
              </a:solidFill>
            </a:ln>
          </p:spPr>
          <p:txBody>
            <a:bodyPr wrap="none" rtlCol="0">
              <a:spAutoFit/>
            </a:bodyPr>
            <a:lstStyle/>
            <a:p>
              <a:pPr algn="ctr"/>
              <a:r>
                <a:rPr lang="en-US" dirty="0"/>
                <a:t>Port module</a:t>
              </a:r>
            </a:p>
          </p:txBody>
        </p:sp>
        <p:sp>
          <p:nvSpPr>
            <p:cNvPr id="6" name="TextBox 5"/>
            <p:cNvSpPr txBox="1"/>
            <p:nvPr/>
          </p:nvSpPr>
          <p:spPr>
            <a:xfrm flipH="1">
              <a:off x="4150488" y="1671936"/>
              <a:ext cx="520826" cy="426266"/>
            </a:xfrm>
            <a:prstGeom prst="rect">
              <a:avLst/>
            </a:prstGeom>
            <a:solidFill>
              <a:schemeClr val="accent3">
                <a:lumMod val="85000"/>
              </a:schemeClr>
            </a:solidFill>
            <a:ln>
              <a:solidFill>
                <a:schemeClr val="tx1"/>
              </a:solidFill>
            </a:ln>
          </p:spPr>
          <p:txBody>
            <a:bodyPr wrap="none" rtlCol="0">
              <a:spAutoFit/>
            </a:bodyPr>
            <a:lstStyle/>
            <a:p>
              <a:pPr algn="ctr"/>
              <a:r>
                <a:rPr lang="en-US" dirty="0"/>
                <a:t>NVIC</a:t>
              </a:r>
            </a:p>
          </p:txBody>
        </p:sp>
        <p:cxnSp>
          <p:nvCxnSpPr>
            <p:cNvPr id="8" name="Straight Arrow Connector 7"/>
            <p:cNvCxnSpPr>
              <a:stCxn id="6" idx="1"/>
              <a:endCxn id="4" idx="3"/>
            </p:cNvCxnSpPr>
            <p:nvPr/>
          </p:nvCxnSpPr>
          <p:spPr bwMode="auto">
            <a:xfrm>
              <a:off x="4671314" y="1885069"/>
              <a:ext cx="23552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stCxn id="5" idx="1"/>
              <a:endCxn id="6" idx="3"/>
            </p:cNvCxnSpPr>
            <p:nvPr/>
          </p:nvCxnSpPr>
          <p:spPr bwMode="auto">
            <a:xfrm>
              <a:off x="3656337" y="1273237"/>
              <a:ext cx="494152" cy="6118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flipH="1">
              <a:off x="2580309" y="1671936"/>
              <a:ext cx="1152482" cy="426266"/>
            </a:xfrm>
            <a:prstGeom prst="rect">
              <a:avLst/>
            </a:prstGeom>
            <a:solidFill>
              <a:schemeClr val="accent3">
                <a:lumMod val="85000"/>
              </a:schemeClr>
            </a:solidFill>
            <a:ln>
              <a:solidFill>
                <a:schemeClr val="tx1"/>
              </a:solidFill>
            </a:ln>
          </p:spPr>
          <p:txBody>
            <a:bodyPr wrap="none" rtlCol="0">
              <a:spAutoFit/>
            </a:bodyPr>
            <a:lstStyle/>
            <a:p>
              <a:pPr algn="ctr"/>
              <a:r>
                <a:rPr lang="en-US" dirty="0"/>
                <a:t>Next module</a:t>
              </a:r>
            </a:p>
          </p:txBody>
        </p:sp>
        <p:cxnSp>
          <p:nvCxnSpPr>
            <p:cNvPr id="14" name="Straight Arrow Connector 13"/>
            <p:cNvCxnSpPr>
              <a:stCxn id="13" idx="1"/>
              <a:endCxn id="6" idx="3"/>
            </p:cNvCxnSpPr>
            <p:nvPr/>
          </p:nvCxnSpPr>
          <p:spPr bwMode="auto">
            <a:xfrm>
              <a:off x="3732790" y="1885069"/>
              <a:ext cx="41769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flipH="1">
              <a:off x="2408732" y="2281535"/>
              <a:ext cx="1400494" cy="426265"/>
            </a:xfrm>
            <a:prstGeom prst="rect">
              <a:avLst/>
            </a:prstGeom>
            <a:solidFill>
              <a:schemeClr val="accent3">
                <a:lumMod val="85000"/>
              </a:schemeClr>
            </a:solidFill>
            <a:ln>
              <a:solidFill>
                <a:schemeClr val="tx1"/>
              </a:solidFill>
            </a:ln>
          </p:spPr>
          <p:txBody>
            <a:bodyPr wrap="none" rtlCol="0">
              <a:spAutoFit/>
            </a:bodyPr>
            <a:lstStyle/>
            <a:p>
              <a:pPr algn="ctr"/>
              <a:r>
                <a:rPr lang="en-US" dirty="0"/>
                <a:t>Another module</a:t>
              </a:r>
            </a:p>
          </p:txBody>
        </p:sp>
        <p:cxnSp>
          <p:nvCxnSpPr>
            <p:cNvPr id="16" name="Straight Arrow Connector 15"/>
            <p:cNvCxnSpPr>
              <a:stCxn id="15" idx="1"/>
              <a:endCxn id="6" idx="3"/>
            </p:cNvCxnSpPr>
            <p:nvPr/>
          </p:nvCxnSpPr>
          <p:spPr bwMode="auto">
            <a:xfrm flipV="1">
              <a:off x="3809226" y="1885069"/>
              <a:ext cx="341262" cy="60959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706841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normAutofit/>
          </a:bodyPr>
          <a:lstStyle/>
          <a:p>
            <a:r>
              <a:rPr lang="en-US" sz="3200" dirty="0"/>
              <a:t>NVIC Registers and State</a:t>
            </a:r>
          </a:p>
        </p:txBody>
      </p:sp>
      <p:sp>
        <p:nvSpPr>
          <p:cNvPr id="17411" name="Rectangle 3"/>
          <p:cNvSpPr>
            <a:spLocks noGrp="1" noChangeArrowheads="1"/>
          </p:cNvSpPr>
          <p:nvPr>
            <p:ph idx="1"/>
          </p:nvPr>
        </p:nvSpPr>
        <p:spPr>
          <a:xfrm>
            <a:off x="492125" y="1321954"/>
            <a:ext cx="10799218" cy="4392800"/>
          </a:xfrm>
        </p:spPr>
        <p:txBody>
          <a:bodyPr/>
          <a:lstStyle/>
          <a:p>
            <a:pPr>
              <a:spcBef>
                <a:spcPct val="0"/>
              </a:spcBef>
            </a:pPr>
            <a:r>
              <a:rPr lang="en-US" dirty="0">
                <a:ea typeface="ＭＳ Ｐゴシック" panose="020B0600070205080204" pitchFamily="34" charset="-128"/>
              </a:rPr>
              <a:t>Enable – allows interrupt to be recognized</a:t>
            </a:r>
          </a:p>
          <a:p>
            <a:pPr lvl="1">
              <a:spcBef>
                <a:spcPct val="0"/>
              </a:spcBef>
            </a:pPr>
            <a:r>
              <a:rPr lang="en-US" sz="2000" dirty="0">
                <a:solidFill>
                  <a:schemeClr val="tx2"/>
                </a:solidFill>
                <a:ea typeface="ＭＳ Ｐゴシック" panose="020B0600070205080204" pitchFamily="34" charset="-128"/>
              </a:rPr>
              <a:t>Accessed through two registers (set bits for interrupts) </a:t>
            </a:r>
          </a:p>
          <a:p>
            <a:pPr lvl="5" fontAlgn="base">
              <a:spcBef>
                <a:spcPct val="0"/>
              </a:spcBef>
            </a:pPr>
            <a:r>
              <a:rPr lang="en-US" sz="2000" dirty="0">
                <a:solidFill>
                  <a:schemeClr val="tx2"/>
                </a:solidFill>
                <a:ea typeface="ＭＳ Ｐゴシック" panose="020B0600070205080204" pitchFamily="34" charset="-128"/>
              </a:rPr>
              <a:t>Set enable with NVIC_ISER, clear enable with NVIC_ICER</a:t>
            </a:r>
          </a:p>
          <a:p>
            <a:pPr lvl="1">
              <a:spcBef>
                <a:spcPct val="0"/>
              </a:spcBef>
            </a:pPr>
            <a:r>
              <a:rPr lang="en-US" sz="2000" dirty="0">
                <a:solidFill>
                  <a:schemeClr val="tx2"/>
                </a:solidFill>
                <a:ea typeface="ＭＳ Ｐゴシック" panose="020B0600070205080204" pitchFamily="34" charset="-128"/>
              </a:rPr>
              <a:t>CMSIS Interface: NVIC_EnableIRQ(IRQnum), NVIC_DisableIRQ(IRQnum)</a:t>
            </a:r>
          </a:p>
          <a:p>
            <a:pPr>
              <a:spcBef>
                <a:spcPct val="0"/>
              </a:spcBef>
            </a:pPr>
            <a:r>
              <a:rPr lang="en-US" dirty="0">
                <a:ea typeface="ＭＳ Ｐゴシック" panose="020B0600070205080204" pitchFamily="34" charset="-128"/>
              </a:rPr>
              <a:t>Pending – interrupt has been requested but is not yet serviced</a:t>
            </a:r>
          </a:p>
          <a:p>
            <a:pPr lvl="1">
              <a:spcBef>
                <a:spcPct val="0"/>
              </a:spcBef>
            </a:pPr>
            <a:r>
              <a:rPr lang="en-US" sz="2000" dirty="0">
                <a:solidFill>
                  <a:schemeClr val="tx2"/>
                </a:solidFill>
                <a:ea typeface="ＭＳ Ｐゴシック" panose="020B0600070205080204" pitchFamily="34" charset="-128"/>
              </a:rPr>
              <a:t>CMSIS: NVIC_SetPendingIRQ(IRQnum), NVIC_ClearPendingIRQ(IRQnum)</a:t>
            </a:r>
          </a:p>
          <a:p>
            <a:pPr>
              <a:spcBef>
                <a:spcPct val="0"/>
              </a:spcBef>
            </a:pPr>
            <a:endParaRPr lang="en-US" dirty="0">
              <a:ea typeface="ＭＳ Ｐゴシック" panose="020B0600070205080204" pitchFamily="34" charset="-128"/>
            </a:endParaRPr>
          </a:p>
          <a:p>
            <a:pPr lvl="1"/>
            <a:endParaRPr lang="en-US" dirty="0"/>
          </a:p>
        </p:txBody>
      </p:sp>
    </p:spTree>
    <p:extLst>
      <p:ext uri="{BB962C8B-B14F-4D97-AF65-F5344CB8AC3E}">
        <p14:creationId xmlns:p14="http://schemas.microsoft.com/office/powerpoint/2010/main" val="3515698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Core Exception Mask Register</a:t>
            </a:r>
          </a:p>
        </p:txBody>
      </p:sp>
      <p:sp>
        <p:nvSpPr>
          <p:cNvPr id="3" name="Content Placeholder 2"/>
          <p:cNvSpPr>
            <a:spLocks noGrp="1"/>
          </p:cNvSpPr>
          <p:nvPr>
            <p:ph idx="1"/>
          </p:nvPr>
        </p:nvSpPr>
        <p:spPr>
          <a:xfrm>
            <a:off x="492125" y="1087127"/>
            <a:ext cx="10799218" cy="3090018"/>
          </a:xfrm>
        </p:spPr>
        <p:txBody>
          <a:bodyPr/>
          <a:lstStyle/>
          <a:p>
            <a:pPr>
              <a:spcBef>
                <a:spcPct val="0"/>
              </a:spcBef>
            </a:pPr>
            <a:r>
              <a:rPr lang="en-US" dirty="0">
                <a:ea typeface="ＭＳ Ｐゴシック" panose="020B0600070205080204" pitchFamily="34" charset="-128"/>
              </a:rPr>
              <a:t>PRIMASK – Exception mask register (CPU core)</a:t>
            </a:r>
          </a:p>
          <a:p>
            <a:pPr lvl="1">
              <a:spcBef>
                <a:spcPct val="0"/>
              </a:spcBef>
            </a:pPr>
            <a:r>
              <a:rPr lang="en-US" sz="2000" dirty="0">
                <a:solidFill>
                  <a:schemeClr val="tx2"/>
                </a:solidFill>
                <a:ea typeface="ＭＳ Ｐゴシック" panose="020B0600070205080204" pitchFamily="34" charset="-128"/>
              </a:rPr>
              <a:t>Bit 0: PM Flag</a:t>
            </a:r>
          </a:p>
          <a:p>
            <a:pPr lvl="5" fontAlgn="base">
              <a:spcBef>
                <a:spcPct val="0"/>
              </a:spcBef>
            </a:pPr>
            <a:r>
              <a:rPr lang="en-US" dirty="0">
                <a:solidFill>
                  <a:schemeClr val="tx2"/>
                </a:solidFill>
                <a:ea typeface="ＭＳ Ｐゴシック" panose="020B0600070205080204" pitchFamily="34" charset="-128"/>
              </a:rPr>
              <a:t>Set to 1 to prevent activation of all exceptions with configurable priority</a:t>
            </a:r>
          </a:p>
          <a:p>
            <a:pPr lvl="5" fontAlgn="base">
              <a:spcBef>
                <a:spcPct val="0"/>
              </a:spcBef>
            </a:pPr>
            <a:r>
              <a:rPr lang="en-US" dirty="0">
                <a:solidFill>
                  <a:schemeClr val="tx2"/>
                </a:solidFill>
                <a:ea typeface="ＭＳ Ｐゴシック" panose="020B0600070205080204" pitchFamily="34" charset="-128"/>
              </a:rPr>
              <a:t>Clear to 0 to allow activation of all exception</a:t>
            </a:r>
          </a:p>
          <a:p>
            <a:pPr lvl="1">
              <a:spcBef>
                <a:spcPct val="0"/>
              </a:spcBef>
            </a:pPr>
            <a:r>
              <a:rPr lang="en-US" sz="2000" dirty="0">
                <a:solidFill>
                  <a:schemeClr val="tx2"/>
                </a:solidFill>
                <a:ea typeface="ＭＳ Ｐゴシック" panose="020B0600070205080204" pitchFamily="34" charset="-128"/>
              </a:rPr>
              <a:t>Access using CPS, MSR and MRS instructions</a:t>
            </a:r>
          </a:p>
          <a:p>
            <a:pPr lvl="1">
              <a:spcBef>
                <a:spcPct val="0"/>
              </a:spcBef>
            </a:pPr>
            <a:r>
              <a:rPr lang="en-US" sz="2000" dirty="0">
                <a:solidFill>
                  <a:schemeClr val="tx2"/>
                </a:solidFill>
                <a:ea typeface="ＭＳ Ｐゴシック" panose="020B0600070205080204" pitchFamily="34" charset="-128"/>
              </a:rPr>
              <a:t>Use to prevent data race conditions with code needing atomicity</a:t>
            </a:r>
          </a:p>
        </p:txBody>
      </p:sp>
      <p:pic>
        <p:nvPicPr>
          <p:cNvPr id="4" name="Picture 3">
            <a:extLst>
              <a:ext uri="{FF2B5EF4-FFF2-40B4-BE49-F238E27FC236}">
                <a16:creationId xmlns:a16="http://schemas.microsoft.com/office/drawing/2014/main" id="{C06E03D8-D991-4E50-92C9-E4F9283805BB}"/>
              </a:ext>
            </a:extLst>
          </p:cNvPr>
          <p:cNvPicPr>
            <a:picLocks noChangeAspect="1"/>
          </p:cNvPicPr>
          <p:nvPr/>
        </p:nvPicPr>
        <p:blipFill>
          <a:blip r:embed="rId3"/>
          <a:stretch>
            <a:fillRect/>
          </a:stretch>
        </p:blipFill>
        <p:spPr>
          <a:xfrm>
            <a:off x="3449782" y="3699163"/>
            <a:ext cx="5683827" cy="2516752"/>
          </a:xfrm>
          <a:prstGeom prst="rect">
            <a:avLst/>
          </a:prstGeom>
        </p:spPr>
      </p:pic>
    </p:spTree>
    <p:extLst>
      <p:ext uri="{BB962C8B-B14F-4D97-AF65-F5344CB8AC3E}">
        <p14:creationId xmlns:p14="http://schemas.microsoft.com/office/powerpoint/2010/main" val="2449233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Core Exception Mask Register</a:t>
            </a:r>
          </a:p>
        </p:txBody>
      </p:sp>
      <p:sp>
        <p:nvSpPr>
          <p:cNvPr id="3" name="Content Placeholder 2"/>
          <p:cNvSpPr>
            <a:spLocks noGrp="1"/>
          </p:cNvSpPr>
          <p:nvPr>
            <p:ph idx="1"/>
          </p:nvPr>
        </p:nvSpPr>
        <p:spPr>
          <a:xfrm>
            <a:off x="492125" y="1267691"/>
            <a:ext cx="10799218" cy="4212236"/>
          </a:xfrm>
        </p:spPr>
        <p:txBody>
          <a:bodyPr/>
          <a:lstStyle/>
          <a:p>
            <a:pPr>
              <a:spcBef>
                <a:spcPct val="0"/>
              </a:spcBef>
            </a:pPr>
            <a:r>
              <a:rPr lang="en-US" dirty="0">
                <a:ea typeface="ＭＳ Ｐゴシック" panose="020B0600070205080204" pitchFamily="34" charset="-128"/>
              </a:rPr>
              <a:t>CMSIS-CORE API</a:t>
            </a:r>
          </a:p>
          <a:p>
            <a:pPr lvl="1">
              <a:spcBef>
                <a:spcPct val="0"/>
              </a:spcBef>
            </a:pPr>
            <a:r>
              <a:rPr lang="en-US" sz="2000" dirty="0">
                <a:solidFill>
                  <a:schemeClr val="tx2"/>
                </a:solidFill>
                <a:ea typeface="ＭＳ Ｐゴシック" panose="020B0600070205080204" pitchFamily="34" charset="-128"/>
              </a:rPr>
              <a:t>void __enable_irq() – clears PM flag</a:t>
            </a:r>
          </a:p>
          <a:p>
            <a:pPr lvl="1">
              <a:spcBef>
                <a:spcPct val="0"/>
              </a:spcBef>
            </a:pPr>
            <a:r>
              <a:rPr lang="en-US" sz="2000" dirty="0">
                <a:solidFill>
                  <a:schemeClr val="tx2"/>
                </a:solidFill>
                <a:ea typeface="ＭＳ Ｐゴシック" panose="020B0600070205080204" pitchFamily="34" charset="-128"/>
              </a:rPr>
              <a:t>void __disable_irq() – sets PM flag</a:t>
            </a:r>
          </a:p>
          <a:p>
            <a:pPr lvl="1">
              <a:spcBef>
                <a:spcPct val="0"/>
              </a:spcBef>
            </a:pPr>
            <a:r>
              <a:rPr lang="en-US" sz="2000" dirty="0">
                <a:solidFill>
                  <a:schemeClr val="tx2"/>
                </a:solidFill>
                <a:ea typeface="ＭＳ Ｐゴシック" panose="020B0600070205080204" pitchFamily="34" charset="-128"/>
              </a:rPr>
              <a:t>uint32_t __get_PRIMASK() – returns value of PRIMASK</a:t>
            </a:r>
          </a:p>
          <a:p>
            <a:pPr lvl="1">
              <a:spcBef>
                <a:spcPct val="0"/>
              </a:spcBef>
            </a:pPr>
            <a:r>
              <a:rPr lang="en-US" sz="2000" dirty="0">
                <a:solidFill>
                  <a:schemeClr val="tx2"/>
                </a:solidFill>
                <a:ea typeface="ＭＳ Ｐゴシック" panose="020B0600070205080204" pitchFamily="34" charset="-128"/>
              </a:rPr>
              <a:t>void __set_PRIMASK(uint32_t x) – sets PRIMASK to x </a:t>
            </a:r>
            <a:endParaRPr lang="en-US" sz="2400" dirty="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14219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p:txBody>
          <a:bodyPr>
            <a:normAutofit/>
          </a:bodyPr>
          <a:lstStyle/>
          <a:p>
            <a:r>
              <a:rPr lang="en-US" sz="3200" dirty="0"/>
              <a:t>Prioritization</a:t>
            </a:r>
          </a:p>
        </p:txBody>
      </p:sp>
      <p:sp>
        <p:nvSpPr>
          <p:cNvPr id="13315" name="Rectangle 3"/>
          <p:cNvSpPr>
            <a:spLocks noGrp="1" noChangeArrowheads="1"/>
          </p:cNvSpPr>
          <p:nvPr>
            <p:ph idx="1"/>
            <p:custDataLst>
              <p:tags r:id="rId2"/>
            </p:custDataLst>
          </p:nvPr>
        </p:nvSpPr>
        <p:spPr>
          <a:xfrm>
            <a:off x="492125" y="1083230"/>
            <a:ext cx="11180763" cy="5479495"/>
          </a:xfrm>
        </p:spPr>
        <p:txBody>
          <a:bodyPr/>
          <a:lstStyle/>
          <a:p>
            <a:pPr>
              <a:spcBef>
                <a:spcPct val="0"/>
              </a:spcBef>
            </a:pPr>
            <a:r>
              <a:rPr lang="en-US" dirty="0">
                <a:ea typeface="ＭＳ Ｐゴシック" panose="020B0600070205080204" pitchFamily="34" charset="-128"/>
              </a:rPr>
              <a:t>Exceptions are prioritized to order the response simultaneous requests </a:t>
            </a:r>
            <a:br>
              <a:rPr lang="en-US" dirty="0">
                <a:ea typeface="ＭＳ Ｐゴシック" panose="020B0600070205080204" pitchFamily="34" charset="-128"/>
              </a:rPr>
            </a:br>
            <a:r>
              <a:rPr lang="en-US" dirty="0">
                <a:ea typeface="ＭＳ Ｐゴシック" panose="020B0600070205080204" pitchFamily="34" charset="-128"/>
              </a:rPr>
              <a:t>(smaller number = higher priority)</a:t>
            </a:r>
          </a:p>
          <a:p>
            <a:pPr>
              <a:spcBef>
                <a:spcPct val="0"/>
              </a:spcBef>
            </a:pPr>
            <a:r>
              <a:rPr lang="en-US" dirty="0">
                <a:ea typeface="ＭＳ Ｐゴシック" panose="020B0600070205080204" pitchFamily="34" charset="-128"/>
              </a:rPr>
              <a:t>Priorities of some exceptions are fixed:</a:t>
            </a:r>
          </a:p>
          <a:p>
            <a:pPr lvl="1" defTabSz="1080000">
              <a:spcBef>
                <a:spcPct val="0"/>
              </a:spcBef>
            </a:pPr>
            <a:r>
              <a:rPr lang="en-US" sz="2000" dirty="0">
                <a:solidFill>
                  <a:schemeClr val="tx2"/>
                </a:solidFill>
                <a:ea typeface="ＭＳ Ｐゴシック" panose="020B0600070205080204" pitchFamily="34" charset="-128"/>
              </a:rPr>
              <a:t>Reset:   -3, highest priority</a:t>
            </a:r>
          </a:p>
          <a:p>
            <a:pPr lvl="1" defTabSz="1080000">
              <a:spcBef>
                <a:spcPct val="0"/>
              </a:spcBef>
            </a:pPr>
            <a:r>
              <a:rPr lang="en-US" sz="2000" dirty="0">
                <a:solidFill>
                  <a:schemeClr val="tx2"/>
                </a:solidFill>
                <a:ea typeface="ＭＳ Ｐゴシック" panose="020B0600070205080204" pitchFamily="34" charset="-128"/>
              </a:rPr>
              <a:t>NMI:   -2</a:t>
            </a:r>
          </a:p>
          <a:p>
            <a:pPr lvl="1" defTabSz="1080000">
              <a:spcBef>
                <a:spcPct val="0"/>
              </a:spcBef>
            </a:pPr>
            <a:r>
              <a:rPr lang="en-US" sz="2000" dirty="0">
                <a:solidFill>
                  <a:schemeClr val="tx2"/>
                </a:solidFill>
                <a:ea typeface="ＭＳ Ｐゴシック" panose="020B0600070205080204" pitchFamily="34" charset="-128"/>
              </a:rPr>
              <a:t>Hard Fault:   -1</a:t>
            </a:r>
          </a:p>
          <a:p>
            <a:pPr>
              <a:spcBef>
                <a:spcPct val="0"/>
              </a:spcBef>
            </a:pPr>
            <a:r>
              <a:rPr lang="en-US" dirty="0">
                <a:ea typeface="ＭＳ Ｐゴシック" panose="020B0600070205080204" pitchFamily="34" charset="-128"/>
              </a:rPr>
              <a:t>Priorities of other (peripheral) exceptions are adjustable:</a:t>
            </a:r>
          </a:p>
          <a:p>
            <a:pPr lvl="1">
              <a:spcBef>
                <a:spcPct val="0"/>
              </a:spcBef>
            </a:pPr>
            <a:r>
              <a:rPr lang="en-US" sz="2000" dirty="0">
                <a:solidFill>
                  <a:schemeClr val="tx2"/>
                </a:solidFill>
                <a:ea typeface="ＭＳ Ｐゴシック" panose="020B0600070205080204" pitchFamily="34" charset="-128"/>
              </a:rPr>
              <a:t>Value is stored in the interrupt priority register (IPR0-7)</a:t>
            </a:r>
          </a:p>
          <a:p>
            <a:pPr lvl="1">
              <a:spcBef>
                <a:spcPct val="0"/>
              </a:spcBef>
            </a:pPr>
            <a:r>
              <a:rPr lang="en-US" sz="2000" dirty="0">
                <a:solidFill>
                  <a:schemeClr val="tx2"/>
                </a:solidFill>
                <a:ea typeface="ＭＳ Ｐゴシック" panose="020B0600070205080204" pitchFamily="34" charset="-128"/>
              </a:rPr>
              <a:t>0x00</a:t>
            </a:r>
          </a:p>
          <a:p>
            <a:pPr lvl="1">
              <a:spcBef>
                <a:spcPct val="0"/>
              </a:spcBef>
            </a:pPr>
            <a:r>
              <a:rPr lang="en-US" sz="2000" dirty="0">
                <a:solidFill>
                  <a:schemeClr val="tx2"/>
                </a:solidFill>
                <a:ea typeface="ＭＳ Ｐゴシック" panose="020B0600070205080204" pitchFamily="34" charset="-128"/>
              </a:rPr>
              <a:t>0x40</a:t>
            </a:r>
          </a:p>
          <a:p>
            <a:pPr lvl="1">
              <a:spcBef>
                <a:spcPct val="0"/>
              </a:spcBef>
            </a:pPr>
            <a:r>
              <a:rPr lang="en-US" sz="2000" dirty="0">
                <a:solidFill>
                  <a:schemeClr val="tx2"/>
                </a:solidFill>
                <a:ea typeface="ＭＳ Ｐゴシック" panose="020B0600070205080204" pitchFamily="34" charset="-128"/>
              </a:rPr>
              <a:t>0x80</a:t>
            </a:r>
          </a:p>
          <a:p>
            <a:pPr lvl="1">
              <a:spcBef>
                <a:spcPct val="0"/>
              </a:spcBef>
            </a:pPr>
            <a:r>
              <a:rPr lang="en-US" sz="2000" dirty="0">
                <a:solidFill>
                  <a:schemeClr val="tx2"/>
                </a:solidFill>
                <a:ea typeface="ＭＳ Ｐゴシック" panose="020B0600070205080204" pitchFamily="34" charset="-128"/>
              </a:rPr>
              <a:t>0xC0</a:t>
            </a:r>
            <a:endParaRPr lang="en-US" sz="2400" dirty="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1971544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Special Cases of Prioritization</a:t>
            </a:r>
          </a:p>
        </p:txBody>
      </p:sp>
      <p:sp>
        <p:nvSpPr>
          <p:cNvPr id="3" name="Content Placeholder 2"/>
          <p:cNvSpPr>
            <a:spLocks noGrp="1"/>
          </p:cNvSpPr>
          <p:nvPr>
            <p:ph idx="1"/>
          </p:nvPr>
        </p:nvSpPr>
        <p:spPr>
          <a:xfrm>
            <a:off x="492125" y="1232600"/>
            <a:ext cx="10799218" cy="4392800"/>
          </a:xfrm>
        </p:spPr>
        <p:txBody>
          <a:bodyPr/>
          <a:lstStyle/>
          <a:p>
            <a:pPr>
              <a:spcBef>
                <a:spcPct val="0"/>
              </a:spcBef>
            </a:pPr>
            <a:r>
              <a:rPr lang="en-US" dirty="0">
                <a:ea typeface="ＭＳ Ｐゴシック" panose="020B0600070205080204" pitchFamily="34" charset="-128"/>
              </a:rPr>
              <a:t>Simultaneous exception requests?</a:t>
            </a:r>
          </a:p>
          <a:p>
            <a:pPr lvl="1">
              <a:spcBef>
                <a:spcPct val="0"/>
              </a:spcBef>
            </a:pPr>
            <a:r>
              <a:rPr lang="en-US" sz="2000" dirty="0">
                <a:solidFill>
                  <a:schemeClr val="tx2"/>
                </a:solidFill>
                <a:ea typeface="ＭＳ Ｐゴシック" panose="020B0600070205080204" pitchFamily="34" charset="-128"/>
              </a:rPr>
              <a:t>Lowest exception type number is serviced first</a:t>
            </a:r>
          </a:p>
          <a:p>
            <a:pPr>
              <a:spcBef>
                <a:spcPct val="0"/>
              </a:spcBef>
            </a:pPr>
            <a:r>
              <a:rPr lang="en-US" dirty="0">
                <a:ea typeface="ＭＳ Ｐゴシック" panose="020B0600070205080204" pitchFamily="34" charset="-128"/>
              </a:rPr>
              <a:t>New exception requested while a handler is executing?</a:t>
            </a:r>
          </a:p>
          <a:p>
            <a:pPr lvl="1">
              <a:spcBef>
                <a:spcPct val="0"/>
              </a:spcBef>
            </a:pPr>
            <a:r>
              <a:rPr lang="en-US" sz="2400" dirty="0">
                <a:solidFill>
                  <a:schemeClr val="tx2"/>
                </a:solidFill>
                <a:ea typeface="ＭＳ Ｐゴシック" panose="020B0600070205080204" pitchFamily="34" charset="-128"/>
              </a:rPr>
              <a:t>New priority higher than current priority? </a:t>
            </a:r>
          </a:p>
          <a:p>
            <a:pPr lvl="5" fontAlgn="base">
              <a:spcBef>
                <a:spcPct val="0"/>
              </a:spcBef>
            </a:pPr>
            <a:r>
              <a:rPr lang="en-US" sz="2000" dirty="0">
                <a:solidFill>
                  <a:schemeClr val="tx2"/>
                </a:solidFill>
                <a:ea typeface="ＭＳ Ｐゴシック" panose="020B0600070205080204" pitchFamily="34" charset="-128"/>
              </a:rPr>
              <a:t>New exception handler preempts current exception handler</a:t>
            </a:r>
          </a:p>
          <a:p>
            <a:pPr lvl="1">
              <a:spcBef>
                <a:spcPct val="0"/>
              </a:spcBef>
            </a:pPr>
            <a:r>
              <a:rPr lang="en-US" sz="2400" dirty="0">
                <a:solidFill>
                  <a:schemeClr val="tx2"/>
                </a:solidFill>
                <a:ea typeface="ＭＳ Ｐゴシック" panose="020B0600070205080204" pitchFamily="34" charset="-128"/>
              </a:rPr>
              <a:t>New priority lower than or equal to current priority? </a:t>
            </a:r>
          </a:p>
          <a:p>
            <a:pPr lvl="5" fontAlgn="base">
              <a:spcBef>
                <a:spcPct val="0"/>
              </a:spcBef>
            </a:pPr>
            <a:r>
              <a:rPr lang="en-US" sz="2000" dirty="0">
                <a:solidFill>
                  <a:schemeClr val="tx2"/>
                </a:solidFill>
                <a:ea typeface="ＭＳ Ｐゴシック" panose="020B0600070205080204" pitchFamily="34" charset="-128"/>
              </a:rPr>
              <a:t>New exception held in pending state </a:t>
            </a:r>
          </a:p>
          <a:p>
            <a:pPr lvl="5" fontAlgn="base">
              <a:spcBef>
                <a:spcPct val="0"/>
              </a:spcBef>
            </a:pPr>
            <a:r>
              <a:rPr lang="en-US" sz="2000" dirty="0">
                <a:solidFill>
                  <a:schemeClr val="tx2"/>
                </a:solidFill>
                <a:ea typeface="ＭＳ Ｐゴシック" panose="020B0600070205080204" pitchFamily="34" charset="-128"/>
              </a:rPr>
              <a:t>Current handler continues and completes execution</a:t>
            </a:r>
          </a:p>
          <a:p>
            <a:pPr lvl="5" fontAlgn="base">
              <a:spcBef>
                <a:spcPct val="0"/>
              </a:spcBef>
            </a:pPr>
            <a:r>
              <a:rPr lang="en-US" sz="2000" dirty="0">
                <a:solidFill>
                  <a:schemeClr val="tx2"/>
                </a:solidFill>
                <a:ea typeface="ＭＳ Ｐゴシック" panose="020B0600070205080204" pitchFamily="34" charset="-128"/>
              </a:rPr>
              <a:t>Previous priority level restored</a:t>
            </a:r>
          </a:p>
          <a:p>
            <a:pPr lvl="5" fontAlgn="base">
              <a:spcBef>
                <a:spcPct val="0"/>
              </a:spcBef>
            </a:pPr>
            <a:r>
              <a:rPr lang="en-US" sz="2000" dirty="0">
                <a:solidFill>
                  <a:schemeClr val="tx2"/>
                </a:solidFill>
                <a:ea typeface="ＭＳ Ｐゴシック" panose="020B0600070205080204" pitchFamily="34" charset="-128"/>
              </a:rPr>
              <a:t>New exception handled if priority level allows</a:t>
            </a:r>
          </a:p>
        </p:txBody>
      </p:sp>
    </p:spTree>
    <p:extLst>
      <p:ext uri="{BB962C8B-B14F-4D97-AF65-F5344CB8AC3E}">
        <p14:creationId xmlns:p14="http://schemas.microsoft.com/office/powerpoint/2010/main" val="43446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Example System with Interrupt</a:t>
            </a:r>
          </a:p>
        </p:txBody>
      </p:sp>
      <p:sp>
        <p:nvSpPr>
          <p:cNvPr id="3" name="Content Placeholder 2"/>
          <p:cNvSpPr>
            <a:spLocks noGrp="1"/>
          </p:cNvSpPr>
          <p:nvPr>
            <p:ph idx="1"/>
          </p:nvPr>
        </p:nvSpPr>
        <p:spPr>
          <a:xfrm>
            <a:off x="696001" y="4445000"/>
            <a:ext cx="10800000" cy="1675000"/>
          </a:xfrm>
        </p:spPr>
        <p:txBody>
          <a:bodyPr/>
          <a:lstStyle/>
          <a:p>
            <a:r>
              <a:rPr lang="en-GB" sz="2000" dirty="0"/>
              <a:t>Goal:  to change the color of the RGB LED when the switch is pressed</a:t>
            </a:r>
          </a:p>
          <a:p>
            <a:r>
              <a:rPr lang="en-GB" sz="2000" dirty="0"/>
              <a:t>Need to add an external switch</a:t>
            </a:r>
          </a:p>
          <a:p>
            <a:pPr lvl="1"/>
            <a:r>
              <a:rPr lang="en-GB" dirty="0"/>
              <a:t>(resistor is internal – a pull-up resistor)</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90572"/>
            <a:ext cx="5410200" cy="307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524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Timing Analysis: Big Picture Timing Behavior</a:t>
            </a:r>
          </a:p>
        </p:txBody>
      </p:sp>
      <p:sp>
        <p:nvSpPr>
          <p:cNvPr id="3" name="Content Placeholder 2"/>
          <p:cNvSpPr>
            <a:spLocks noGrp="1"/>
          </p:cNvSpPr>
          <p:nvPr>
            <p:ph idx="1"/>
          </p:nvPr>
        </p:nvSpPr>
        <p:spPr>
          <a:xfrm>
            <a:off x="518013" y="4329544"/>
            <a:ext cx="11155973" cy="1950027"/>
          </a:xfrm>
        </p:spPr>
        <p:txBody>
          <a:bodyPr/>
          <a:lstStyle/>
          <a:p>
            <a:pPr>
              <a:spcBef>
                <a:spcPct val="0"/>
              </a:spcBef>
            </a:pPr>
            <a:r>
              <a:rPr lang="en-US" dirty="0">
                <a:ea typeface="ＭＳ Ｐゴシック" panose="020B0600070205080204" pitchFamily="34" charset="-128"/>
              </a:rPr>
              <a:t>Switch was pressed for about 0.21s</a:t>
            </a:r>
          </a:p>
          <a:p>
            <a:pPr>
              <a:spcBef>
                <a:spcPct val="0"/>
              </a:spcBef>
            </a:pPr>
            <a:r>
              <a:rPr lang="en-US" dirty="0">
                <a:ea typeface="ＭＳ Ｐゴシック" panose="020B0600070205080204" pitchFamily="34" charset="-128"/>
              </a:rPr>
              <a:t>ISR runs in response to switch signal’s falling edge</a:t>
            </a:r>
          </a:p>
          <a:p>
            <a:pPr>
              <a:spcBef>
                <a:spcPct val="0"/>
              </a:spcBef>
            </a:pPr>
            <a:r>
              <a:rPr lang="en-US" dirty="0">
                <a:ea typeface="ＭＳ Ｐゴシック" panose="020B0600070205080204" pitchFamily="34" charset="-128"/>
              </a:rPr>
              <a:t>Main seems to be running continuously (signal toggles between 1 and 0)</a:t>
            </a:r>
          </a:p>
          <a:p>
            <a:pPr lvl="1">
              <a:spcBef>
                <a:spcPct val="0"/>
              </a:spcBef>
            </a:pPr>
            <a:r>
              <a:rPr lang="en-US" sz="2000" dirty="0">
                <a:solidFill>
                  <a:schemeClr val="tx2"/>
                </a:solidFill>
                <a:ea typeface="ＭＳ Ｐゴシック" panose="020B0600070205080204" pitchFamily="34" charset="-128"/>
              </a:rPr>
              <a:t>Does it really? You will investigate this in the lab exercise.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906" y="1217183"/>
            <a:ext cx="8839200" cy="28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068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custDataLst>
              <p:tags r:id="rId1"/>
            </p:custDataLst>
          </p:nvPr>
        </p:nvSpPr>
        <p:spPr/>
        <p:txBody>
          <a:bodyPr>
            <a:normAutofit/>
          </a:bodyPr>
          <a:lstStyle/>
          <a:p>
            <a:r>
              <a:rPr lang="en-US" sz="3200" dirty="0"/>
              <a:t>Interrupt Response Latency</a:t>
            </a:r>
          </a:p>
        </p:txBody>
      </p:sp>
      <p:sp>
        <p:nvSpPr>
          <p:cNvPr id="14339" name="Rectangle 3"/>
          <p:cNvSpPr>
            <a:spLocks noGrp="1" noChangeArrowheads="1"/>
          </p:cNvSpPr>
          <p:nvPr>
            <p:ph idx="1"/>
            <p:custDataLst>
              <p:tags r:id="rId2"/>
            </p:custDataLst>
          </p:nvPr>
        </p:nvSpPr>
        <p:spPr>
          <a:xfrm>
            <a:off x="492125" y="1145576"/>
            <a:ext cx="11010611" cy="4995207"/>
          </a:xfrm>
        </p:spPr>
        <p:txBody>
          <a:bodyPr/>
          <a:lstStyle/>
          <a:p>
            <a:pPr>
              <a:spcBef>
                <a:spcPct val="0"/>
              </a:spcBef>
            </a:pPr>
            <a:r>
              <a:rPr lang="en-US" dirty="0">
                <a:ea typeface="ＭＳ Ｐゴシック" panose="020B0600070205080204" pitchFamily="34" charset="-128"/>
              </a:rPr>
              <a:t>Latency = time delay</a:t>
            </a:r>
          </a:p>
          <a:p>
            <a:pPr>
              <a:spcBef>
                <a:spcPct val="0"/>
              </a:spcBef>
            </a:pPr>
            <a:r>
              <a:rPr lang="en-US" dirty="0">
                <a:ea typeface="ＭＳ Ｐゴシック" panose="020B0600070205080204" pitchFamily="34" charset="-128"/>
              </a:rPr>
              <a:t>Why do we care?</a:t>
            </a:r>
          </a:p>
          <a:p>
            <a:pPr lvl="1">
              <a:spcBef>
                <a:spcPct val="0"/>
              </a:spcBef>
            </a:pPr>
            <a:r>
              <a:rPr lang="en-US" sz="2000" dirty="0">
                <a:solidFill>
                  <a:schemeClr val="tx2"/>
                </a:solidFill>
                <a:ea typeface="ＭＳ Ｐゴシック" panose="020B0600070205080204" pitchFamily="34" charset="-128"/>
              </a:rPr>
              <a:t>This is overhead, which wastes time and increases as the interrupt rate rises.</a:t>
            </a:r>
          </a:p>
          <a:p>
            <a:pPr lvl="1">
              <a:spcBef>
                <a:spcPct val="0"/>
              </a:spcBef>
            </a:pPr>
            <a:r>
              <a:rPr lang="en-US" sz="2000" dirty="0">
                <a:solidFill>
                  <a:schemeClr val="tx2"/>
                </a:solidFill>
                <a:ea typeface="ＭＳ Ｐゴシック" panose="020B0600070205080204" pitchFamily="34" charset="-128"/>
              </a:rPr>
              <a:t>This delays our response to external events, which may or may not be acceptable for the application, such as sampling an analog waveform.</a:t>
            </a:r>
          </a:p>
          <a:p>
            <a:pPr>
              <a:spcBef>
                <a:spcPct val="0"/>
              </a:spcBef>
            </a:pPr>
            <a:endParaRPr lang="en-US" dirty="0">
              <a:ea typeface="ＭＳ Ｐゴシック" panose="020B0600070205080204" pitchFamily="34" charset="-128"/>
            </a:endParaRPr>
          </a:p>
          <a:p>
            <a:pPr>
              <a:spcBef>
                <a:spcPct val="0"/>
              </a:spcBef>
            </a:pPr>
            <a:r>
              <a:rPr lang="en-US" dirty="0">
                <a:ea typeface="ＭＳ Ｐゴシック" panose="020B0600070205080204" pitchFamily="34" charset="-128"/>
              </a:rPr>
              <a:t>How long does it take?</a:t>
            </a:r>
          </a:p>
          <a:p>
            <a:pPr lvl="1">
              <a:spcBef>
                <a:spcPct val="0"/>
              </a:spcBef>
            </a:pPr>
            <a:r>
              <a:rPr lang="en-US" sz="2000" dirty="0">
                <a:solidFill>
                  <a:schemeClr val="tx2"/>
                </a:solidFill>
                <a:ea typeface="ＭＳ Ｐゴシック" panose="020B0600070205080204" pitchFamily="34" charset="-128"/>
              </a:rPr>
              <a:t>Finish executing the current instruction or abandon it</a:t>
            </a:r>
          </a:p>
          <a:p>
            <a:pPr lvl="1">
              <a:spcBef>
                <a:spcPct val="0"/>
              </a:spcBef>
            </a:pPr>
            <a:r>
              <a:rPr lang="en-US" sz="2000" dirty="0">
                <a:solidFill>
                  <a:schemeClr val="tx2"/>
                </a:solidFill>
                <a:ea typeface="ＭＳ Ｐゴシック" panose="020B0600070205080204" pitchFamily="34" charset="-128"/>
              </a:rPr>
              <a:t>Push various registers on to the stack, fetch vector</a:t>
            </a:r>
          </a:p>
          <a:p>
            <a:pPr lvl="1">
              <a:spcBef>
                <a:spcPct val="0"/>
              </a:spcBef>
            </a:pPr>
            <a:r>
              <a:rPr lang="en-US" sz="2000" dirty="0">
                <a:solidFill>
                  <a:schemeClr val="tx2"/>
                </a:solidFill>
                <a:ea typeface="ＭＳ Ｐゴシック" panose="020B0600070205080204" pitchFamily="34" charset="-128"/>
              </a:rPr>
              <a:t>If we have external memory with wait states, this takes longer</a:t>
            </a:r>
            <a:endParaRPr lang="en-US" sz="2400" dirty="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2908713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a:bodyPr>
          <a:lstStyle/>
          <a:p>
            <a:r>
              <a:rPr lang="en-US" sz="3200" dirty="0"/>
              <a:t>Maximum Interrupt Rate</a:t>
            </a:r>
          </a:p>
        </p:txBody>
      </p:sp>
      <p:sp>
        <p:nvSpPr>
          <p:cNvPr id="15363" name="Rectangle 3"/>
          <p:cNvSpPr>
            <a:spLocks noGrp="1" noChangeArrowheads="1"/>
          </p:cNvSpPr>
          <p:nvPr>
            <p:ph idx="1"/>
          </p:nvPr>
        </p:nvSpPr>
        <p:spPr>
          <a:xfrm>
            <a:off x="492125" y="1211818"/>
            <a:ext cx="10799218" cy="4866864"/>
          </a:xfrm>
        </p:spPr>
        <p:txBody>
          <a:bodyPr/>
          <a:lstStyle/>
          <a:p>
            <a:pPr>
              <a:spcBef>
                <a:spcPct val="0"/>
              </a:spcBef>
            </a:pPr>
            <a:r>
              <a:rPr lang="en-US" dirty="0">
                <a:ea typeface="ＭＳ Ｐゴシック" panose="020B0600070205080204" pitchFamily="34" charset="-128"/>
              </a:rPr>
              <a:t>We can only handle so many interrupts per second</a:t>
            </a:r>
          </a:p>
          <a:p>
            <a:pPr lvl="1">
              <a:spcBef>
                <a:spcPct val="0"/>
              </a:spcBef>
            </a:pPr>
            <a:r>
              <a:rPr lang="en-US" sz="2000" dirty="0">
                <a:solidFill>
                  <a:schemeClr val="tx2"/>
                </a:solidFill>
                <a:ea typeface="ＭＳ Ｐゴシック" panose="020B0600070205080204" pitchFamily="34" charset="-128"/>
              </a:rPr>
              <a:t>FMax_Int: maximum interrupt frequency</a:t>
            </a:r>
          </a:p>
          <a:p>
            <a:pPr lvl="1">
              <a:spcBef>
                <a:spcPct val="0"/>
              </a:spcBef>
            </a:pPr>
            <a:r>
              <a:rPr lang="en-US" sz="2000" dirty="0">
                <a:solidFill>
                  <a:schemeClr val="tx2"/>
                </a:solidFill>
                <a:ea typeface="ＭＳ Ｐゴシック" panose="020B0600070205080204" pitchFamily="34" charset="-128"/>
              </a:rPr>
              <a:t>FCPU: CPU clock frequency</a:t>
            </a:r>
          </a:p>
          <a:p>
            <a:pPr lvl="1">
              <a:spcBef>
                <a:spcPct val="0"/>
              </a:spcBef>
            </a:pPr>
            <a:r>
              <a:rPr lang="en-US" sz="2000" dirty="0">
                <a:solidFill>
                  <a:schemeClr val="tx2"/>
                </a:solidFill>
                <a:ea typeface="ＭＳ Ｐゴシック" panose="020B0600070205080204" pitchFamily="34" charset="-128"/>
              </a:rPr>
              <a:t>CISR: Number of cycles ISR takes to execute</a:t>
            </a:r>
          </a:p>
          <a:p>
            <a:pPr lvl="1">
              <a:spcBef>
                <a:spcPct val="0"/>
              </a:spcBef>
            </a:pPr>
            <a:r>
              <a:rPr lang="en-US" sz="2000" dirty="0">
                <a:solidFill>
                  <a:schemeClr val="tx2"/>
                </a:solidFill>
                <a:ea typeface="ＭＳ Ｐゴシック" panose="020B0600070205080204" pitchFamily="34" charset="-128"/>
              </a:rPr>
              <a:t>COverhead: Number of cycles of overhead for saving state, vectoring, restoring state, etc.</a:t>
            </a:r>
          </a:p>
          <a:p>
            <a:pPr lvl="1">
              <a:spcBef>
                <a:spcPct val="0"/>
              </a:spcBef>
            </a:pPr>
            <a:r>
              <a:rPr lang="en-US" sz="2000" dirty="0">
                <a:solidFill>
                  <a:schemeClr val="tx2"/>
                </a:solidFill>
                <a:ea typeface="ＭＳ Ｐゴシック" panose="020B0600070205080204" pitchFamily="34" charset="-128"/>
              </a:rPr>
              <a:t>FMax_Int = FCPU/(CISR+ COverhead)</a:t>
            </a:r>
          </a:p>
          <a:p>
            <a:pPr lvl="1">
              <a:spcBef>
                <a:spcPct val="0"/>
              </a:spcBef>
            </a:pPr>
            <a:r>
              <a:rPr lang="en-US" sz="2000" dirty="0">
                <a:solidFill>
                  <a:schemeClr val="tx2"/>
                </a:solidFill>
                <a:ea typeface="ＭＳ Ｐゴシック" panose="020B0600070205080204" pitchFamily="34" charset="-128"/>
              </a:rPr>
              <a:t>Note that model applies only when there is one interrupt in the system</a:t>
            </a:r>
          </a:p>
          <a:p>
            <a:pPr>
              <a:spcBef>
                <a:spcPct val="0"/>
              </a:spcBef>
            </a:pPr>
            <a:r>
              <a:rPr lang="en-US" dirty="0">
                <a:ea typeface="ＭＳ Ｐゴシック" panose="020B0600070205080204" pitchFamily="34" charset="-128"/>
              </a:rPr>
              <a:t>When processor is responding to interrupts, it isn’t executing our other code</a:t>
            </a:r>
          </a:p>
          <a:p>
            <a:pPr lvl="1">
              <a:spcBef>
                <a:spcPct val="0"/>
              </a:spcBef>
            </a:pPr>
            <a:r>
              <a:rPr lang="en-US" sz="2000" dirty="0">
                <a:solidFill>
                  <a:schemeClr val="tx2"/>
                </a:solidFill>
                <a:ea typeface="ＭＳ Ｐゴシック" panose="020B0600070205080204" pitchFamily="34" charset="-128"/>
              </a:rPr>
              <a:t>UInt: Utilization (fraction of processor time) consumed by interrupt processing</a:t>
            </a:r>
          </a:p>
          <a:p>
            <a:pPr lvl="1">
              <a:spcBef>
                <a:spcPct val="0"/>
              </a:spcBef>
            </a:pPr>
            <a:r>
              <a:rPr lang="en-US" sz="2000" dirty="0">
                <a:solidFill>
                  <a:schemeClr val="tx2"/>
                </a:solidFill>
                <a:ea typeface="ＭＳ Ｐゴシック" panose="020B0600070205080204" pitchFamily="34" charset="-128"/>
              </a:rPr>
              <a:t>UInt = 100%*FInt* (CISR+COverhead)/ FCPU</a:t>
            </a:r>
          </a:p>
          <a:p>
            <a:pPr lvl="1">
              <a:spcBef>
                <a:spcPct val="0"/>
              </a:spcBef>
            </a:pPr>
            <a:r>
              <a:rPr lang="en-US" sz="2000" dirty="0">
                <a:solidFill>
                  <a:schemeClr val="tx2"/>
                </a:solidFill>
                <a:ea typeface="ＭＳ Ｐゴシック" panose="020B0600070205080204" pitchFamily="34" charset="-128"/>
              </a:rPr>
              <a:t>CPU looks like it’s running the other code with CPU clock speed of (1-UInt)*FCPU</a:t>
            </a:r>
          </a:p>
        </p:txBody>
      </p:sp>
    </p:spTree>
    <p:extLst>
      <p:ext uri="{BB962C8B-B14F-4D97-AF65-F5344CB8AC3E}">
        <p14:creationId xmlns:p14="http://schemas.microsoft.com/office/powerpoint/2010/main" val="2803334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Program Design with Interrupts</a:t>
            </a:r>
          </a:p>
        </p:txBody>
      </p:sp>
      <p:sp>
        <p:nvSpPr>
          <p:cNvPr id="3" name="Content Placeholder 2"/>
          <p:cNvSpPr>
            <a:spLocks noGrp="1"/>
          </p:cNvSpPr>
          <p:nvPr>
            <p:ph idx="1"/>
          </p:nvPr>
        </p:nvSpPr>
        <p:spPr>
          <a:xfrm>
            <a:off x="492125" y="1187140"/>
            <a:ext cx="10505399" cy="4995207"/>
          </a:xfrm>
        </p:spPr>
        <p:txBody>
          <a:bodyPr/>
          <a:lstStyle/>
          <a:p>
            <a:pPr>
              <a:spcBef>
                <a:spcPct val="0"/>
              </a:spcBef>
            </a:pPr>
            <a:r>
              <a:rPr lang="en-US" dirty="0">
                <a:ea typeface="ＭＳ Ｐゴシック" panose="020B0600070205080204" pitchFamily="34" charset="-128"/>
              </a:rPr>
              <a:t>How much work to do in ISR?</a:t>
            </a:r>
          </a:p>
          <a:p>
            <a:pPr lvl="1">
              <a:spcBef>
                <a:spcPct val="0"/>
              </a:spcBef>
            </a:pPr>
            <a:r>
              <a:rPr lang="en-US" sz="2000" dirty="0">
                <a:solidFill>
                  <a:schemeClr val="tx2"/>
                </a:solidFill>
                <a:ea typeface="ＭＳ Ｐゴシック" panose="020B0600070205080204" pitchFamily="34" charset="-128"/>
              </a:rPr>
              <a:t>Trade-off: faster response for ISR code will delay completion of other code</a:t>
            </a:r>
          </a:p>
          <a:p>
            <a:pPr lvl="1">
              <a:spcBef>
                <a:spcPct val="0"/>
              </a:spcBef>
            </a:pPr>
            <a:r>
              <a:rPr lang="en-US" sz="2000" dirty="0">
                <a:solidFill>
                  <a:schemeClr val="tx2"/>
                </a:solidFill>
                <a:ea typeface="ＭＳ Ｐゴシック" panose="020B0600070205080204" pitchFamily="34" charset="-128"/>
              </a:rPr>
              <a:t>In system with multiple ISRs with short deadlines, perform critical work in ISR and buffer partial results for later processing</a:t>
            </a:r>
          </a:p>
          <a:p>
            <a:pPr>
              <a:spcBef>
                <a:spcPct val="0"/>
              </a:spcBef>
            </a:pPr>
            <a:r>
              <a:rPr lang="en-US" dirty="0">
                <a:ea typeface="ＭＳ Ｐゴシック" panose="020B0600070205080204" pitchFamily="34" charset="-128"/>
              </a:rPr>
              <a:t>Should ISRs re-enable interrupts?</a:t>
            </a:r>
          </a:p>
          <a:p>
            <a:pPr>
              <a:spcBef>
                <a:spcPct val="0"/>
              </a:spcBef>
            </a:pPr>
            <a:r>
              <a:rPr lang="en-US" dirty="0">
                <a:ea typeface="ＭＳ Ｐゴシック" panose="020B0600070205080204" pitchFamily="34" charset="-128"/>
              </a:rPr>
              <a:t>How to communicate between ISR and other threads?</a:t>
            </a:r>
          </a:p>
          <a:p>
            <a:pPr lvl="1">
              <a:spcBef>
                <a:spcPct val="0"/>
              </a:spcBef>
            </a:pPr>
            <a:r>
              <a:rPr lang="en-US" sz="2000" dirty="0">
                <a:solidFill>
                  <a:schemeClr val="tx2"/>
                </a:solidFill>
                <a:ea typeface="ＭＳ Ｐゴシック" panose="020B0600070205080204" pitchFamily="34" charset="-128"/>
              </a:rPr>
              <a:t>Data buffering</a:t>
            </a:r>
          </a:p>
          <a:p>
            <a:pPr lvl="1">
              <a:spcBef>
                <a:spcPct val="0"/>
              </a:spcBef>
            </a:pPr>
            <a:r>
              <a:rPr lang="en-US" sz="2000" dirty="0">
                <a:solidFill>
                  <a:schemeClr val="tx2"/>
                </a:solidFill>
                <a:ea typeface="ＭＳ Ｐゴシック" panose="020B0600070205080204" pitchFamily="34" charset="-128"/>
              </a:rPr>
              <a:t>Data integrity and race conditions</a:t>
            </a:r>
          </a:p>
          <a:p>
            <a:pPr lvl="5" fontAlgn="base">
              <a:spcBef>
                <a:spcPct val="0"/>
              </a:spcBef>
            </a:pPr>
            <a:r>
              <a:rPr lang="en-US" sz="2000" dirty="0">
                <a:solidFill>
                  <a:schemeClr val="tx2"/>
                </a:solidFill>
                <a:ea typeface="ＭＳ Ｐゴシック" panose="020B0600070205080204" pitchFamily="34" charset="-128"/>
              </a:rPr>
              <a:t>Volatile data – can be updated outside of the program’s immediate control</a:t>
            </a:r>
          </a:p>
          <a:p>
            <a:pPr lvl="5" fontAlgn="base">
              <a:spcBef>
                <a:spcPct val="0"/>
              </a:spcBef>
            </a:pPr>
            <a:r>
              <a:rPr lang="en-US" sz="2000" dirty="0">
                <a:solidFill>
                  <a:schemeClr val="tx2"/>
                </a:solidFill>
                <a:ea typeface="ＭＳ Ｐゴシック" panose="020B0600070205080204" pitchFamily="34" charset="-128"/>
              </a:rPr>
              <a:t>Non-atomic shared data – can be interrupted partway through read or write, is vulnerable to race conditions</a:t>
            </a:r>
          </a:p>
          <a:p>
            <a:endParaRPr lang="en-US" sz="2000" dirty="0"/>
          </a:p>
        </p:txBody>
      </p:sp>
    </p:spTree>
    <p:extLst>
      <p:ext uri="{BB962C8B-B14F-4D97-AF65-F5344CB8AC3E}">
        <p14:creationId xmlns:p14="http://schemas.microsoft.com/office/powerpoint/2010/main" val="1474552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482193" y="228600"/>
            <a:ext cx="11158547" cy="576000"/>
          </a:xfrm>
        </p:spPr>
        <p:txBody>
          <a:bodyPr>
            <a:normAutofit/>
          </a:bodyPr>
          <a:lstStyle/>
          <a:p>
            <a:r>
              <a:rPr lang="en-US" sz="3200" dirty="0"/>
              <a:t>Volatile Data</a:t>
            </a:r>
          </a:p>
        </p:txBody>
      </p:sp>
      <p:sp>
        <p:nvSpPr>
          <p:cNvPr id="34819" name="Rectangle 3"/>
          <p:cNvSpPr>
            <a:spLocks noGrp="1" noChangeArrowheads="1"/>
          </p:cNvSpPr>
          <p:nvPr>
            <p:ph idx="1"/>
          </p:nvPr>
        </p:nvSpPr>
        <p:spPr>
          <a:xfrm>
            <a:off x="456757" y="1220306"/>
            <a:ext cx="11278485" cy="4417388"/>
          </a:xfrm>
        </p:spPr>
        <p:txBody>
          <a:bodyPr/>
          <a:lstStyle/>
          <a:p>
            <a:pPr>
              <a:spcBef>
                <a:spcPct val="0"/>
              </a:spcBef>
            </a:pPr>
            <a:r>
              <a:rPr lang="en-US" dirty="0">
                <a:ea typeface="ＭＳ Ｐゴシック" panose="020B0600070205080204" pitchFamily="34" charset="-128"/>
              </a:rPr>
              <a:t>Compilers assume that variables in memory don’t change spontaneously,</a:t>
            </a:r>
          </a:p>
          <a:p>
            <a:pPr>
              <a:spcBef>
                <a:spcPct val="0"/>
              </a:spcBef>
            </a:pPr>
            <a:r>
              <a:rPr lang="en-US" dirty="0">
                <a:ea typeface="ＭＳ Ｐゴシック" panose="020B0600070205080204" pitchFamily="34" charset="-128"/>
              </a:rPr>
              <a:t>Compilers optimize based on that belief</a:t>
            </a:r>
          </a:p>
          <a:p>
            <a:pPr lvl="1">
              <a:spcBef>
                <a:spcPct val="0"/>
              </a:spcBef>
            </a:pPr>
            <a:r>
              <a:rPr lang="en-US" sz="2000" dirty="0">
                <a:solidFill>
                  <a:schemeClr val="tx2"/>
                </a:solidFill>
                <a:ea typeface="ＭＳ Ｐゴシック" panose="020B0600070205080204" pitchFamily="34" charset="-128"/>
              </a:rPr>
              <a:t>Don’t reload a variable from memory if current function hasn’t changed it</a:t>
            </a:r>
          </a:p>
          <a:p>
            <a:pPr lvl="1">
              <a:spcBef>
                <a:spcPct val="0"/>
              </a:spcBef>
            </a:pPr>
            <a:r>
              <a:rPr lang="en-US" sz="2000" dirty="0">
                <a:solidFill>
                  <a:schemeClr val="tx2"/>
                </a:solidFill>
                <a:ea typeface="ＭＳ Ｐゴシック" panose="020B0600070205080204" pitchFamily="34" charset="-128"/>
              </a:rPr>
              <a:t>Read variable from memory into register (faster access)</a:t>
            </a:r>
          </a:p>
          <a:p>
            <a:pPr lvl="1">
              <a:spcBef>
                <a:spcPct val="0"/>
              </a:spcBef>
            </a:pPr>
            <a:r>
              <a:rPr lang="en-US" sz="2000" dirty="0">
                <a:solidFill>
                  <a:schemeClr val="tx2"/>
                </a:solidFill>
                <a:ea typeface="ＭＳ Ｐゴシック" panose="020B0600070205080204" pitchFamily="34" charset="-128"/>
              </a:rPr>
              <a:t>Write back to memory at the end of the procedure, or before a procedure call, or when compiler runs out of free registers</a:t>
            </a:r>
          </a:p>
        </p:txBody>
      </p:sp>
    </p:spTree>
    <p:extLst>
      <p:ext uri="{BB962C8B-B14F-4D97-AF65-F5344CB8AC3E}">
        <p14:creationId xmlns:p14="http://schemas.microsoft.com/office/powerpoint/2010/main" val="2867341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482193" y="228600"/>
            <a:ext cx="11158547" cy="576000"/>
          </a:xfrm>
        </p:spPr>
        <p:txBody>
          <a:bodyPr>
            <a:normAutofit/>
          </a:bodyPr>
          <a:lstStyle/>
          <a:p>
            <a:r>
              <a:rPr lang="en-US" sz="3200" dirty="0"/>
              <a:t>Volatile Data</a:t>
            </a:r>
          </a:p>
        </p:txBody>
      </p:sp>
      <p:sp>
        <p:nvSpPr>
          <p:cNvPr id="34819" name="Rectangle 3"/>
          <p:cNvSpPr>
            <a:spLocks noGrp="1" noChangeArrowheads="1"/>
          </p:cNvSpPr>
          <p:nvPr>
            <p:ph idx="1"/>
          </p:nvPr>
        </p:nvSpPr>
        <p:spPr>
          <a:xfrm>
            <a:off x="482193" y="1141750"/>
            <a:ext cx="11278485" cy="4531686"/>
          </a:xfrm>
        </p:spPr>
        <p:txBody>
          <a:bodyPr/>
          <a:lstStyle/>
          <a:p>
            <a:pPr>
              <a:spcBef>
                <a:spcPct val="0"/>
              </a:spcBef>
            </a:pPr>
            <a:r>
              <a:rPr lang="en-US" dirty="0">
                <a:ea typeface="ＭＳ Ｐゴシック" panose="020B0600070205080204" pitchFamily="34" charset="-128"/>
              </a:rPr>
              <a:t>This optimization can fail</a:t>
            </a:r>
          </a:p>
          <a:p>
            <a:pPr lvl="1">
              <a:spcBef>
                <a:spcPct val="0"/>
              </a:spcBef>
            </a:pPr>
            <a:r>
              <a:rPr lang="en-US" sz="2000" dirty="0">
                <a:solidFill>
                  <a:schemeClr val="tx2"/>
                </a:solidFill>
                <a:ea typeface="ＭＳ Ｐゴシック" panose="020B0600070205080204" pitchFamily="34" charset="-128"/>
              </a:rPr>
              <a:t>Example: reading from input port, polling for key press</a:t>
            </a:r>
          </a:p>
          <a:p>
            <a:pPr lvl="5" fontAlgn="base">
              <a:spcBef>
                <a:spcPct val="0"/>
              </a:spcBef>
            </a:pPr>
            <a:r>
              <a:rPr lang="en-US" sz="2000" dirty="0">
                <a:solidFill>
                  <a:schemeClr val="tx2"/>
                </a:solidFill>
                <a:ea typeface="ＭＳ Ｐゴシック" panose="020B0600070205080204" pitchFamily="34" charset="-128"/>
              </a:rPr>
              <a:t>While (SW_0) ; will read from SW_0 once and reuse that value</a:t>
            </a:r>
          </a:p>
          <a:p>
            <a:pPr lvl="5" fontAlgn="base">
              <a:spcBef>
                <a:spcPct val="0"/>
              </a:spcBef>
            </a:pPr>
            <a:r>
              <a:rPr lang="en-US" sz="2000" dirty="0">
                <a:solidFill>
                  <a:schemeClr val="tx2"/>
                </a:solidFill>
                <a:ea typeface="ＭＳ Ｐゴシック" panose="020B0600070205080204" pitchFamily="34" charset="-128"/>
              </a:rPr>
              <a:t>Will generate an infinite loop triggered by SW_0 being true</a:t>
            </a:r>
          </a:p>
          <a:p>
            <a:pPr>
              <a:spcBef>
                <a:spcPct val="0"/>
              </a:spcBef>
            </a:pPr>
            <a:endParaRPr lang="en-US" dirty="0">
              <a:ea typeface="ＭＳ Ｐゴシック" panose="020B0600070205080204" pitchFamily="34" charset="-128"/>
            </a:endParaRPr>
          </a:p>
          <a:p>
            <a:pPr>
              <a:spcBef>
                <a:spcPct val="0"/>
              </a:spcBef>
            </a:pPr>
            <a:r>
              <a:rPr lang="en-US" dirty="0">
                <a:ea typeface="ＭＳ Ｐゴシック" panose="020B0600070205080204" pitchFamily="34" charset="-128"/>
              </a:rPr>
              <a:t>Variables for which it fails</a:t>
            </a:r>
          </a:p>
          <a:p>
            <a:pPr lvl="1">
              <a:spcBef>
                <a:spcPct val="0"/>
              </a:spcBef>
            </a:pPr>
            <a:r>
              <a:rPr lang="en-US" sz="2000" dirty="0">
                <a:solidFill>
                  <a:schemeClr val="tx2"/>
                </a:solidFill>
                <a:ea typeface="ＭＳ Ｐゴシック" panose="020B0600070205080204" pitchFamily="34" charset="-128"/>
              </a:rPr>
              <a:t>Memory-mapped peripheral register – register changes on its own</a:t>
            </a:r>
          </a:p>
          <a:p>
            <a:pPr lvl="1">
              <a:spcBef>
                <a:spcPct val="0"/>
              </a:spcBef>
            </a:pPr>
            <a:r>
              <a:rPr lang="en-US" sz="2000" dirty="0">
                <a:solidFill>
                  <a:schemeClr val="tx2"/>
                </a:solidFill>
                <a:ea typeface="ＭＳ Ｐゴシック" panose="020B0600070205080204" pitchFamily="34" charset="-128"/>
              </a:rPr>
              <a:t>Global variables modified by an ISR – ISR changes the variable</a:t>
            </a:r>
          </a:p>
          <a:p>
            <a:pPr lvl="1">
              <a:spcBef>
                <a:spcPct val="0"/>
              </a:spcBef>
            </a:pPr>
            <a:r>
              <a:rPr lang="en-US" sz="2000" dirty="0">
                <a:solidFill>
                  <a:schemeClr val="tx2"/>
                </a:solidFill>
                <a:ea typeface="ＭＳ Ｐゴシック" panose="020B0600070205080204" pitchFamily="34" charset="-128"/>
              </a:rPr>
              <a:t>Global variables in a multithreaded application – another thread or ISR changes the variable</a:t>
            </a:r>
          </a:p>
        </p:txBody>
      </p:sp>
    </p:spTree>
    <p:extLst>
      <p:ext uri="{BB962C8B-B14F-4D97-AF65-F5344CB8AC3E}">
        <p14:creationId xmlns:p14="http://schemas.microsoft.com/office/powerpoint/2010/main" val="2152082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normAutofit/>
          </a:bodyPr>
          <a:lstStyle/>
          <a:p>
            <a:r>
              <a:rPr lang="en-US" sz="3200" dirty="0"/>
              <a:t>The Volatile Directive</a:t>
            </a:r>
          </a:p>
        </p:txBody>
      </p:sp>
      <p:sp>
        <p:nvSpPr>
          <p:cNvPr id="35843" name="Rectangle 3"/>
          <p:cNvSpPr>
            <a:spLocks noGrp="1" noChangeArrowheads="1"/>
          </p:cNvSpPr>
          <p:nvPr>
            <p:ph idx="1"/>
          </p:nvPr>
        </p:nvSpPr>
        <p:spPr>
          <a:xfrm>
            <a:off x="492125" y="1166358"/>
            <a:ext cx="11332730" cy="4995207"/>
          </a:xfrm>
        </p:spPr>
        <p:txBody>
          <a:bodyPr/>
          <a:lstStyle/>
          <a:p>
            <a:pPr>
              <a:spcBef>
                <a:spcPct val="0"/>
              </a:spcBef>
            </a:pPr>
            <a:r>
              <a:rPr lang="en-US" dirty="0">
                <a:ea typeface="ＭＳ Ｐゴシック" panose="020B0600070205080204" pitchFamily="34" charset="-128"/>
              </a:rPr>
              <a:t>We need to tell compiler which variables may change outside of its control</a:t>
            </a:r>
          </a:p>
          <a:p>
            <a:pPr lvl="1">
              <a:spcBef>
                <a:spcPct val="0"/>
              </a:spcBef>
            </a:pPr>
            <a:r>
              <a:rPr lang="en-US" sz="2000" dirty="0">
                <a:solidFill>
                  <a:schemeClr val="tx2"/>
                </a:solidFill>
                <a:ea typeface="ＭＳ Ｐゴシック" panose="020B0600070205080204" pitchFamily="34" charset="-128"/>
              </a:rPr>
              <a:t>Use </a:t>
            </a:r>
            <a:r>
              <a:rPr lang="en-US" sz="2000" i="1" dirty="0">
                <a:solidFill>
                  <a:schemeClr val="tx2"/>
                </a:solidFill>
                <a:ea typeface="ＭＳ Ｐゴシック" panose="020B0600070205080204" pitchFamily="34" charset="-128"/>
              </a:rPr>
              <a:t>volatile</a:t>
            </a:r>
            <a:r>
              <a:rPr lang="en-US" sz="2000" dirty="0">
                <a:solidFill>
                  <a:schemeClr val="tx2"/>
                </a:solidFill>
                <a:ea typeface="ＭＳ Ｐゴシック" panose="020B0600070205080204" pitchFamily="34" charset="-128"/>
              </a:rPr>
              <a:t> keyword to force compiler to reload these vars from memory for each use</a:t>
            </a:r>
            <a:br>
              <a:rPr lang="en-US" sz="2000" dirty="0">
                <a:solidFill>
                  <a:schemeClr val="tx2"/>
                </a:solidFill>
                <a:ea typeface="ＭＳ Ｐゴシック" panose="020B0600070205080204" pitchFamily="34" charset="-128"/>
              </a:rPr>
            </a:br>
            <a:br>
              <a:rPr lang="en-US" sz="2000" dirty="0">
                <a:solidFill>
                  <a:schemeClr val="tx2"/>
                </a:solidFill>
                <a:ea typeface="ＭＳ Ｐゴシック" panose="020B0600070205080204" pitchFamily="34" charset="-128"/>
              </a:rPr>
            </a:br>
            <a:r>
              <a:rPr lang="en-US" sz="2000" i="1" dirty="0">
                <a:solidFill>
                  <a:schemeClr val="tx2"/>
                </a:solidFill>
                <a:ea typeface="ＭＳ Ｐゴシック" panose="020B0600070205080204" pitchFamily="34" charset="-128"/>
              </a:rPr>
              <a:t>volatile unsigned int num_ints;</a:t>
            </a:r>
          </a:p>
          <a:p>
            <a:pPr lvl="1">
              <a:spcBef>
                <a:spcPct val="0"/>
              </a:spcBef>
            </a:pPr>
            <a:r>
              <a:rPr lang="en-US" sz="2000" dirty="0">
                <a:solidFill>
                  <a:schemeClr val="tx2"/>
                </a:solidFill>
                <a:ea typeface="ＭＳ Ｐゴシック" panose="020B0600070205080204" pitchFamily="34" charset="-128"/>
              </a:rPr>
              <a:t>Pointer to a volatile int</a:t>
            </a:r>
            <a:br>
              <a:rPr lang="en-US" sz="2000" dirty="0">
                <a:solidFill>
                  <a:schemeClr val="tx2"/>
                </a:solidFill>
                <a:ea typeface="ＭＳ Ｐゴシック" panose="020B0600070205080204" pitchFamily="34" charset="-128"/>
              </a:rPr>
            </a:br>
            <a:br>
              <a:rPr lang="en-US" sz="2000" dirty="0">
                <a:solidFill>
                  <a:schemeClr val="tx2"/>
                </a:solidFill>
                <a:ea typeface="ＭＳ Ｐゴシック" panose="020B0600070205080204" pitchFamily="34" charset="-128"/>
              </a:rPr>
            </a:br>
            <a:r>
              <a:rPr lang="en-US" sz="2000" i="1" dirty="0">
                <a:solidFill>
                  <a:schemeClr val="tx2"/>
                </a:solidFill>
                <a:ea typeface="ＭＳ Ｐゴシック" panose="020B0600070205080204" pitchFamily="34" charset="-128"/>
              </a:rPr>
              <a:t>volatile int * var; // or</a:t>
            </a:r>
            <a:br>
              <a:rPr lang="en-US" sz="2000" i="1" dirty="0">
                <a:solidFill>
                  <a:schemeClr val="tx2"/>
                </a:solidFill>
                <a:ea typeface="ＭＳ Ｐゴシック" panose="020B0600070205080204" pitchFamily="34" charset="-128"/>
              </a:rPr>
            </a:br>
            <a:r>
              <a:rPr lang="en-US" sz="2000" i="1" dirty="0">
                <a:solidFill>
                  <a:schemeClr val="tx2"/>
                </a:solidFill>
                <a:ea typeface="ＭＳ Ｐゴシック" panose="020B0600070205080204" pitchFamily="34" charset="-128"/>
              </a:rPr>
              <a:t>int volatile * var;</a:t>
            </a:r>
          </a:p>
          <a:p>
            <a:pPr lvl="1">
              <a:spcBef>
                <a:spcPct val="0"/>
              </a:spcBef>
            </a:pPr>
            <a:endParaRPr lang="en-US" sz="2000" dirty="0">
              <a:solidFill>
                <a:schemeClr val="tx2"/>
              </a:solidFill>
              <a:ea typeface="ＭＳ Ｐゴシック" panose="020B0600070205080204" pitchFamily="34" charset="-128"/>
            </a:endParaRPr>
          </a:p>
          <a:p>
            <a:pPr lvl="1">
              <a:spcBef>
                <a:spcPct val="0"/>
              </a:spcBef>
            </a:pPr>
            <a:r>
              <a:rPr lang="en-US" sz="2000" dirty="0">
                <a:solidFill>
                  <a:schemeClr val="tx2"/>
                </a:solidFill>
                <a:ea typeface="ＭＳ Ｐゴシック" panose="020B0600070205080204" pitchFamily="34" charset="-128"/>
              </a:rPr>
              <a:t>Now each C source read of a variable (e.g. status register) will result in an assembly language LDR instruction</a:t>
            </a:r>
          </a:p>
          <a:p>
            <a:pPr lvl="1">
              <a:spcBef>
                <a:spcPct val="0"/>
              </a:spcBef>
            </a:pPr>
            <a:r>
              <a:rPr lang="en-US" sz="2000" dirty="0">
                <a:solidFill>
                  <a:schemeClr val="tx2"/>
                </a:solidFill>
                <a:ea typeface="ＭＳ Ｐゴシック" panose="020B0600070205080204" pitchFamily="34" charset="-128"/>
              </a:rPr>
              <a:t>See explanation in Nigel Jones’ “Volatile,” Embedded Systems Programming July 2001</a:t>
            </a:r>
          </a:p>
        </p:txBody>
      </p:sp>
    </p:spTree>
    <p:extLst>
      <p:ext uri="{BB962C8B-B14F-4D97-AF65-F5344CB8AC3E}">
        <p14:creationId xmlns:p14="http://schemas.microsoft.com/office/powerpoint/2010/main" val="3510155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custDataLst>
              <p:tags r:id="rId1"/>
            </p:custDataLst>
          </p:nvPr>
        </p:nvSpPr>
        <p:spPr/>
        <p:txBody>
          <a:bodyPr>
            <a:normAutofit/>
          </a:bodyPr>
          <a:lstStyle/>
          <a:p>
            <a:r>
              <a:rPr lang="en-US" sz="3200" dirty="0"/>
              <a:t>Non-atomic Shared Data</a:t>
            </a:r>
          </a:p>
        </p:txBody>
      </p:sp>
      <p:sp>
        <p:nvSpPr>
          <p:cNvPr id="36867" name="Rectangle 3"/>
          <p:cNvSpPr>
            <a:spLocks noGrp="1" noChangeArrowheads="1"/>
          </p:cNvSpPr>
          <p:nvPr>
            <p:ph idx="1"/>
            <p:custDataLst>
              <p:tags r:id="rId2"/>
            </p:custDataLst>
          </p:nvPr>
        </p:nvSpPr>
        <p:spPr>
          <a:xfrm>
            <a:off x="482195" y="1440000"/>
            <a:ext cx="4928005" cy="4680000"/>
          </a:xfrm>
        </p:spPr>
        <p:txBody>
          <a:bodyPr/>
          <a:lstStyle/>
          <a:p>
            <a:r>
              <a:rPr lang="en-US" sz="2000" dirty="0"/>
              <a:t>We want to keep track of current time and date</a:t>
            </a:r>
          </a:p>
          <a:p>
            <a:r>
              <a:rPr lang="en-US" sz="2000" dirty="0"/>
              <a:t>Use 1 Hz interrupt from timer</a:t>
            </a:r>
          </a:p>
          <a:p>
            <a:r>
              <a:rPr lang="en-US" sz="2000" dirty="0"/>
              <a:t>System:</a:t>
            </a:r>
          </a:p>
          <a:p>
            <a:pPr lvl="1"/>
            <a:r>
              <a:rPr lang="en-US" dirty="0"/>
              <a:t>current_time structure tracks time and days since some reference event</a:t>
            </a:r>
          </a:p>
          <a:p>
            <a:pPr lvl="1"/>
            <a:r>
              <a:rPr lang="en-US" dirty="0"/>
              <a:t>current_time’s fields are updated by periodic 1 Hz timer ISR </a:t>
            </a:r>
          </a:p>
        </p:txBody>
      </p:sp>
      <p:sp>
        <p:nvSpPr>
          <p:cNvPr id="36868" name="Text Box 4"/>
          <p:cNvSpPr txBox="1">
            <a:spLocks noChangeArrowheads="1"/>
          </p:cNvSpPr>
          <p:nvPr>
            <p:custDataLst>
              <p:tags r:id="rId3"/>
            </p:custDataLst>
          </p:nvPr>
        </p:nvSpPr>
        <p:spPr bwMode="auto">
          <a:xfrm>
            <a:off x="5791201" y="1003518"/>
            <a:ext cx="4648081" cy="1815882"/>
          </a:xfrm>
          <a:prstGeom prst="rect">
            <a:avLst/>
          </a:prstGeom>
          <a:solidFill>
            <a:srgbClr val="DDDDDD"/>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rgbClr val="0000FF"/>
              </a:buClr>
              <a:buFont typeface="Wingdings" pitchFamily="2" charset="2"/>
              <a:buNone/>
            </a:pPr>
            <a:r>
              <a:rPr lang="en-US" sz="1600" b="1" dirty="0">
                <a:latin typeface="Courier New" pitchFamily="49" charset="0"/>
              </a:rPr>
              <a:t>void GetDateTime(DateTimeType * DT){</a:t>
            </a:r>
          </a:p>
          <a:p>
            <a:pPr eaLnBrk="1" hangingPunct="1">
              <a:spcBef>
                <a:spcPct val="20000"/>
              </a:spcBef>
              <a:buClr>
                <a:srgbClr val="0000FF"/>
              </a:buClr>
              <a:buFont typeface="Wingdings" pitchFamily="2" charset="2"/>
              <a:buNone/>
            </a:pPr>
            <a:r>
              <a:rPr lang="en-US" sz="1600" b="1" dirty="0">
                <a:latin typeface="Courier New" pitchFamily="49" charset="0"/>
              </a:rPr>
              <a:t> DT-&gt;day = current_time.day;</a:t>
            </a:r>
          </a:p>
          <a:p>
            <a:pPr eaLnBrk="1" hangingPunct="1">
              <a:spcBef>
                <a:spcPct val="20000"/>
              </a:spcBef>
              <a:buClr>
                <a:srgbClr val="0000FF"/>
              </a:buClr>
              <a:buFont typeface="Wingdings" pitchFamily="2" charset="2"/>
              <a:buNone/>
            </a:pPr>
            <a:r>
              <a:rPr lang="en-US" sz="1600" b="1" dirty="0">
                <a:latin typeface="Courier New" pitchFamily="49" charset="0"/>
              </a:rPr>
              <a:t> DT-&gt;hour = current_time.hour;</a:t>
            </a:r>
          </a:p>
          <a:p>
            <a:pPr eaLnBrk="1" hangingPunct="1">
              <a:spcBef>
                <a:spcPct val="20000"/>
              </a:spcBef>
              <a:buClr>
                <a:srgbClr val="0000FF"/>
              </a:buClr>
            </a:pPr>
            <a:r>
              <a:rPr lang="en-US" sz="1600" b="1" dirty="0">
                <a:latin typeface="Courier New" pitchFamily="49" charset="0"/>
              </a:rPr>
              <a:t> DT-&gt;minute = current_time.minute;</a:t>
            </a:r>
          </a:p>
          <a:p>
            <a:pPr eaLnBrk="1" hangingPunct="1">
              <a:spcBef>
                <a:spcPct val="20000"/>
              </a:spcBef>
              <a:buClr>
                <a:srgbClr val="0000FF"/>
              </a:buClr>
            </a:pPr>
            <a:r>
              <a:rPr lang="en-US" sz="1600" b="1" dirty="0">
                <a:latin typeface="Courier New" pitchFamily="49" charset="0"/>
              </a:rPr>
              <a:t> DT-&gt;second = current_time.second;</a:t>
            </a:r>
          </a:p>
          <a:p>
            <a:pPr eaLnBrk="1" hangingPunct="1">
              <a:spcBef>
                <a:spcPct val="20000"/>
              </a:spcBef>
              <a:buClr>
                <a:srgbClr val="0000FF"/>
              </a:buClr>
            </a:pPr>
            <a:r>
              <a:rPr lang="en-US" sz="1600" b="1" dirty="0">
                <a:latin typeface="Courier New" pitchFamily="49" charset="0"/>
              </a:rPr>
              <a:t>}</a:t>
            </a:r>
          </a:p>
        </p:txBody>
      </p:sp>
      <p:sp>
        <p:nvSpPr>
          <p:cNvPr id="36869" name="Text Box 4"/>
          <p:cNvSpPr txBox="1">
            <a:spLocks noChangeArrowheads="1"/>
          </p:cNvSpPr>
          <p:nvPr>
            <p:custDataLst>
              <p:tags r:id="rId4"/>
            </p:custDataLst>
          </p:nvPr>
        </p:nvSpPr>
        <p:spPr bwMode="auto">
          <a:xfrm>
            <a:off x="5791201" y="2955192"/>
            <a:ext cx="4648081" cy="3293209"/>
          </a:xfrm>
          <a:prstGeom prst="rect">
            <a:avLst/>
          </a:prstGeom>
          <a:solidFill>
            <a:srgbClr val="DDDDDD"/>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rgbClr val="0000FF"/>
              </a:buClr>
              <a:buFont typeface="Wingdings" pitchFamily="2" charset="2"/>
              <a:buNone/>
            </a:pPr>
            <a:r>
              <a:rPr lang="en-US" sz="1600" b="1" dirty="0">
                <a:latin typeface="Courier New" pitchFamily="49" charset="0"/>
              </a:rPr>
              <a:t>void DateTimeISR(void){</a:t>
            </a:r>
          </a:p>
          <a:p>
            <a:pPr eaLnBrk="1" hangingPunct="1">
              <a:buClr>
                <a:srgbClr val="0000FF"/>
              </a:buClr>
            </a:pPr>
            <a:r>
              <a:rPr lang="en-US" sz="1600" b="1" dirty="0">
                <a:latin typeface="Courier New" pitchFamily="49" charset="0"/>
              </a:rPr>
              <a:t> current_time.second++;</a:t>
            </a:r>
          </a:p>
          <a:p>
            <a:pPr eaLnBrk="1" hangingPunct="1">
              <a:buClr>
                <a:srgbClr val="0000FF"/>
              </a:buClr>
            </a:pPr>
            <a:r>
              <a:rPr lang="en-US" sz="1600" b="1" dirty="0">
                <a:latin typeface="Courier New" pitchFamily="49" charset="0"/>
              </a:rPr>
              <a:t> if (current_time.second &gt; 59){</a:t>
            </a:r>
          </a:p>
          <a:p>
            <a:pPr eaLnBrk="1" hangingPunct="1">
              <a:buClr>
                <a:srgbClr val="0000FF"/>
              </a:buClr>
            </a:pPr>
            <a:r>
              <a:rPr lang="en-US" sz="1600" b="1" dirty="0">
                <a:latin typeface="Courier New" pitchFamily="49" charset="0"/>
              </a:rPr>
              <a:t>   current_time.second = 0;</a:t>
            </a:r>
          </a:p>
          <a:p>
            <a:pPr eaLnBrk="1" hangingPunct="1">
              <a:buClr>
                <a:srgbClr val="0000FF"/>
              </a:buClr>
            </a:pPr>
            <a:r>
              <a:rPr lang="en-US" sz="1600" b="1" dirty="0">
                <a:latin typeface="Courier New" pitchFamily="49" charset="0"/>
              </a:rPr>
              <a:t>   current_time.minute++;</a:t>
            </a:r>
          </a:p>
          <a:p>
            <a:pPr eaLnBrk="1" hangingPunct="1">
              <a:buClr>
                <a:srgbClr val="0000FF"/>
              </a:buClr>
              <a:buFont typeface="Wingdings" pitchFamily="2" charset="2"/>
              <a:buNone/>
            </a:pPr>
            <a:r>
              <a:rPr lang="en-US" sz="1600" b="1" dirty="0">
                <a:latin typeface="Courier New" pitchFamily="49" charset="0"/>
              </a:rPr>
              <a:t>   if (current_time.minute &gt; 59) {</a:t>
            </a:r>
          </a:p>
          <a:p>
            <a:pPr eaLnBrk="1" hangingPunct="1">
              <a:buClr>
                <a:srgbClr val="0000FF"/>
              </a:buClr>
              <a:buFont typeface="Wingdings" pitchFamily="2" charset="2"/>
              <a:buNone/>
            </a:pPr>
            <a:r>
              <a:rPr lang="en-US" sz="1600" b="1" dirty="0">
                <a:latin typeface="Courier New" pitchFamily="49" charset="0"/>
              </a:rPr>
              <a:t>     current_time.minute = 0;</a:t>
            </a:r>
          </a:p>
          <a:p>
            <a:pPr eaLnBrk="1" hangingPunct="1">
              <a:buClr>
                <a:srgbClr val="0000FF"/>
              </a:buClr>
              <a:buFont typeface="Wingdings" pitchFamily="2" charset="2"/>
              <a:buNone/>
            </a:pPr>
            <a:r>
              <a:rPr lang="en-US" sz="1600" b="1" dirty="0">
                <a:latin typeface="Courier New" pitchFamily="49" charset="0"/>
              </a:rPr>
              <a:t>     current_time.hour++;</a:t>
            </a:r>
          </a:p>
          <a:p>
            <a:pPr eaLnBrk="1" hangingPunct="1">
              <a:buClr>
                <a:srgbClr val="0000FF"/>
              </a:buClr>
            </a:pPr>
            <a:r>
              <a:rPr lang="en-US" sz="1600" b="1" dirty="0">
                <a:latin typeface="Courier New" pitchFamily="49" charset="0"/>
              </a:rPr>
              <a:t>     if (current_time.hour &gt; 23) {</a:t>
            </a:r>
          </a:p>
          <a:p>
            <a:pPr eaLnBrk="1" hangingPunct="1">
              <a:buClr>
                <a:srgbClr val="0000FF"/>
              </a:buClr>
            </a:pPr>
            <a:r>
              <a:rPr lang="en-US" sz="1600" b="1" dirty="0">
                <a:latin typeface="Courier New" pitchFamily="49" charset="0"/>
              </a:rPr>
              <a:t>	current_time.hour = 0;</a:t>
            </a:r>
          </a:p>
          <a:p>
            <a:pPr eaLnBrk="1" hangingPunct="1">
              <a:buClr>
                <a:srgbClr val="0000FF"/>
              </a:buClr>
            </a:pPr>
            <a:r>
              <a:rPr lang="en-US" sz="1600" b="1" dirty="0">
                <a:latin typeface="Courier New" pitchFamily="49" charset="0"/>
              </a:rPr>
              <a:t>       current_time.day++;</a:t>
            </a:r>
          </a:p>
          <a:p>
            <a:pPr eaLnBrk="1" hangingPunct="1">
              <a:buClr>
                <a:srgbClr val="0000FF"/>
              </a:buClr>
            </a:pPr>
            <a:r>
              <a:rPr lang="en-US" sz="1600" b="1" dirty="0">
                <a:latin typeface="Courier New" pitchFamily="49" charset="0"/>
              </a:rPr>
              <a:t>       … etc.</a:t>
            </a:r>
          </a:p>
          <a:p>
            <a:pPr eaLnBrk="1" hangingPunct="1">
              <a:buClr>
                <a:srgbClr val="0000FF"/>
              </a:buClr>
            </a:pPr>
            <a:r>
              <a:rPr lang="en-US" sz="1600" b="1" dirty="0">
                <a:latin typeface="Courier New" pitchFamily="49" charset="0"/>
              </a:rPr>
              <a:t>     }</a:t>
            </a:r>
          </a:p>
        </p:txBody>
      </p:sp>
    </p:spTree>
    <p:extLst>
      <p:ext uri="{BB962C8B-B14F-4D97-AF65-F5344CB8AC3E}">
        <p14:creationId xmlns:p14="http://schemas.microsoft.com/office/powerpoint/2010/main" val="405954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custDataLst>
              <p:tags r:id="rId1"/>
            </p:custDataLst>
          </p:nvPr>
        </p:nvSpPr>
        <p:spPr/>
        <p:txBody>
          <a:bodyPr>
            <a:normAutofit/>
          </a:bodyPr>
          <a:lstStyle/>
          <a:p>
            <a:r>
              <a:rPr lang="en-US" sz="3200" dirty="0"/>
              <a:t>Example: Checking the Time</a:t>
            </a:r>
          </a:p>
        </p:txBody>
      </p:sp>
      <p:sp>
        <p:nvSpPr>
          <p:cNvPr id="37891" name="Rectangle 3"/>
          <p:cNvSpPr>
            <a:spLocks noGrp="1" noChangeArrowheads="1"/>
          </p:cNvSpPr>
          <p:nvPr>
            <p:ph idx="1"/>
            <p:custDataLst>
              <p:tags r:id="rId2"/>
            </p:custDataLst>
          </p:nvPr>
        </p:nvSpPr>
        <p:spPr>
          <a:xfrm>
            <a:off x="492125" y="1089000"/>
            <a:ext cx="11155973" cy="4680000"/>
          </a:xfrm>
        </p:spPr>
        <p:txBody>
          <a:bodyPr/>
          <a:lstStyle/>
          <a:p>
            <a:pPr>
              <a:spcBef>
                <a:spcPct val="0"/>
              </a:spcBef>
            </a:pPr>
            <a:r>
              <a:rPr lang="en-US" dirty="0">
                <a:ea typeface="ＭＳ Ｐゴシック" panose="020B0600070205080204" pitchFamily="34" charset="-128"/>
              </a:rPr>
              <a:t>Problem:  An interrupt at the wrong time will lead to half-updated data in DT</a:t>
            </a:r>
          </a:p>
          <a:p>
            <a:pPr>
              <a:spcBef>
                <a:spcPct val="0"/>
              </a:spcBef>
            </a:pPr>
            <a:r>
              <a:rPr lang="en-US" dirty="0">
                <a:ea typeface="ＭＳ Ｐゴシック" panose="020B0600070205080204" pitchFamily="34" charset="-128"/>
              </a:rPr>
              <a:t>Failure case</a:t>
            </a:r>
          </a:p>
          <a:p>
            <a:pPr lvl="1">
              <a:spcBef>
                <a:spcPct val="0"/>
              </a:spcBef>
            </a:pPr>
            <a:r>
              <a:rPr lang="en-US" dirty="0">
                <a:solidFill>
                  <a:schemeClr val="tx2"/>
                </a:solidFill>
                <a:ea typeface="ＭＳ Ｐゴシック" panose="020B0600070205080204" pitchFamily="34" charset="-128"/>
              </a:rPr>
              <a:t>current_time is {10, 23, 59, 59} (10th day, 23:59:59)</a:t>
            </a:r>
          </a:p>
          <a:p>
            <a:pPr lvl="1">
              <a:spcBef>
                <a:spcPct val="0"/>
              </a:spcBef>
            </a:pPr>
            <a:r>
              <a:rPr lang="en-US" dirty="0">
                <a:solidFill>
                  <a:schemeClr val="tx2"/>
                </a:solidFill>
                <a:ea typeface="ＭＳ Ｐゴシック" panose="020B0600070205080204" pitchFamily="34" charset="-128"/>
              </a:rPr>
              <a:t>Task code calls GetDateTime(), which copies the current_time fields to DT: day = 10, hour = 23</a:t>
            </a:r>
          </a:p>
          <a:p>
            <a:pPr lvl="1">
              <a:spcBef>
                <a:spcPct val="0"/>
              </a:spcBef>
            </a:pPr>
            <a:r>
              <a:rPr lang="en-US" dirty="0">
                <a:solidFill>
                  <a:schemeClr val="tx2"/>
                </a:solidFill>
                <a:ea typeface="ＭＳ Ｐゴシック" panose="020B0600070205080204" pitchFamily="34" charset="-128"/>
              </a:rPr>
              <a:t>A timer interrupt occurs, which updates current_time to {11, 0, 0, 0}</a:t>
            </a:r>
          </a:p>
          <a:p>
            <a:pPr lvl="1">
              <a:spcBef>
                <a:spcPct val="0"/>
              </a:spcBef>
            </a:pPr>
            <a:r>
              <a:rPr lang="en-US" dirty="0">
                <a:solidFill>
                  <a:schemeClr val="tx2"/>
                </a:solidFill>
                <a:ea typeface="ＭＳ Ｐゴシック" panose="020B0600070205080204" pitchFamily="34" charset="-128"/>
              </a:rPr>
              <a:t>GetDateTime() resumes executing, copying the remaining current_time fields to DT: minute = 0, second = 0</a:t>
            </a:r>
          </a:p>
          <a:p>
            <a:pPr lvl="1">
              <a:spcBef>
                <a:spcPct val="0"/>
              </a:spcBef>
            </a:pPr>
            <a:r>
              <a:rPr lang="en-US" dirty="0">
                <a:solidFill>
                  <a:schemeClr val="tx2"/>
                </a:solidFill>
                <a:ea typeface="ＭＳ Ｐゴシック" panose="020B0600070205080204" pitchFamily="34" charset="-128"/>
              </a:rPr>
              <a:t>DT now has a time stamp of {10, 23, 0, 0}. </a:t>
            </a:r>
          </a:p>
          <a:p>
            <a:pPr lvl="1">
              <a:spcBef>
                <a:spcPct val="0"/>
              </a:spcBef>
            </a:pPr>
            <a:r>
              <a:rPr lang="en-US" dirty="0">
                <a:solidFill>
                  <a:schemeClr val="tx2"/>
                </a:solidFill>
                <a:ea typeface="ＭＳ Ｐゴシック" panose="020B0600070205080204" pitchFamily="34" charset="-128"/>
              </a:rPr>
              <a:t>The system thinks time just jumped backwards one hour!</a:t>
            </a:r>
            <a:endParaRPr lang="en-US" sz="2000" dirty="0">
              <a:solidFill>
                <a:schemeClr val="tx2"/>
              </a:solidFill>
              <a:ea typeface="ＭＳ Ｐゴシック" panose="020B0600070205080204" pitchFamily="34" charset="-128"/>
            </a:endParaRPr>
          </a:p>
          <a:p>
            <a:pPr>
              <a:spcBef>
                <a:spcPct val="0"/>
              </a:spcBef>
            </a:pPr>
            <a:r>
              <a:rPr lang="en-US" dirty="0">
                <a:ea typeface="ＭＳ Ｐゴシック" panose="020B0600070205080204" pitchFamily="34" charset="-128"/>
              </a:rPr>
              <a:t>Fundamental problem:  “race condition”</a:t>
            </a:r>
          </a:p>
          <a:p>
            <a:pPr lvl="1">
              <a:spcBef>
                <a:spcPct val="0"/>
              </a:spcBef>
            </a:pPr>
            <a:r>
              <a:rPr lang="en-US" sz="2000" dirty="0">
                <a:solidFill>
                  <a:schemeClr val="tx2"/>
                </a:solidFill>
                <a:ea typeface="ＭＳ Ｐゴシック" panose="020B0600070205080204" pitchFamily="34" charset="-128"/>
              </a:rPr>
              <a:t>Preemption enables ISR to interrupt other code and possibly overwrite data</a:t>
            </a:r>
          </a:p>
          <a:p>
            <a:pPr lvl="1">
              <a:spcBef>
                <a:spcPct val="0"/>
              </a:spcBef>
            </a:pPr>
            <a:r>
              <a:rPr lang="en-US" sz="2000" dirty="0">
                <a:solidFill>
                  <a:schemeClr val="tx2"/>
                </a:solidFill>
                <a:ea typeface="ＭＳ Ｐゴシック" panose="020B0600070205080204" pitchFamily="34" charset="-128"/>
              </a:rPr>
              <a:t>Must ensure atomic (indivisible) access to the object </a:t>
            </a:r>
          </a:p>
          <a:p>
            <a:pPr lvl="5" fontAlgn="base">
              <a:spcBef>
                <a:spcPct val="0"/>
              </a:spcBef>
            </a:pPr>
            <a:r>
              <a:rPr lang="en-US" dirty="0">
                <a:solidFill>
                  <a:schemeClr val="tx2"/>
                </a:solidFill>
                <a:ea typeface="ＭＳ Ｐゴシック" panose="020B0600070205080204" pitchFamily="34" charset="-128"/>
              </a:rPr>
              <a:t>Native atomic object size depends on processor’s instruction set and word size (32 bits for Arm)</a:t>
            </a:r>
            <a:endParaRPr lang="en-US" sz="2000" dirty="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3705567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Examining the Problem More Closely</a:t>
            </a:r>
          </a:p>
        </p:txBody>
      </p:sp>
      <p:sp>
        <p:nvSpPr>
          <p:cNvPr id="3" name="Content Placeholder 2"/>
          <p:cNvSpPr>
            <a:spLocks noGrp="1"/>
          </p:cNvSpPr>
          <p:nvPr>
            <p:ph idx="1"/>
          </p:nvPr>
        </p:nvSpPr>
        <p:spPr>
          <a:xfrm>
            <a:off x="492125" y="1232599"/>
            <a:ext cx="10799218" cy="5330125"/>
          </a:xfrm>
        </p:spPr>
        <p:txBody>
          <a:bodyPr/>
          <a:lstStyle/>
          <a:p>
            <a:pPr>
              <a:spcBef>
                <a:spcPct val="0"/>
              </a:spcBef>
            </a:pPr>
            <a:r>
              <a:rPr lang="en-US" dirty="0">
                <a:ea typeface="ＭＳ Ｐゴシック" panose="020B0600070205080204" pitchFamily="34" charset="-128"/>
              </a:rPr>
              <a:t>Protect any data object which both:</a:t>
            </a:r>
          </a:p>
          <a:p>
            <a:pPr lvl="1">
              <a:spcBef>
                <a:spcPct val="0"/>
              </a:spcBef>
            </a:pPr>
            <a:r>
              <a:rPr lang="en-US" sz="2000" dirty="0">
                <a:solidFill>
                  <a:schemeClr val="tx2"/>
                </a:solidFill>
                <a:ea typeface="ＭＳ Ｐゴシック" panose="020B0600070205080204" pitchFamily="34" charset="-128"/>
              </a:rPr>
              <a:t>Requires multiple instructions to read or write (non-atomic access), and</a:t>
            </a:r>
          </a:p>
          <a:p>
            <a:pPr lvl="1">
              <a:spcBef>
                <a:spcPct val="0"/>
              </a:spcBef>
            </a:pPr>
            <a:r>
              <a:rPr lang="en-US" sz="2000" dirty="0">
                <a:solidFill>
                  <a:schemeClr val="tx2"/>
                </a:solidFill>
                <a:ea typeface="ＭＳ Ｐゴシック" panose="020B0600070205080204" pitchFamily="34" charset="-128"/>
              </a:rPr>
              <a:t>Is potentially written by an ISR</a:t>
            </a:r>
          </a:p>
          <a:p>
            <a:pPr>
              <a:spcBef>
                <a:spcPct val="0"/>
              </a:spcBef>
            </a:pPr>
            <a:r>
              <a:rPr lang="en-US" dirty="0">
                <a:ea typeface="ＭＳ Ｐゴシック" panose="020B0600070205080204" pitchFamily="34" charset="-128"/>
              </a:rPr>
              <a:t>How many tasks/ISRs can write to the data object?</a:t>
            </a:r>
          </a:p>
          <a:p>
            <a:pPr lvl="1">
              <a:spcBef>
                <a:spcPct val="0"/>
              </a:spcBef>
            </a:pPr>
            <a:r>
              <a:rPr lang="en-US" sz="2000" dirty="0">
                <a:solidFill>
                  <a:schemeClr val="tx2"/>
                </a:solidFill>
                <a:ea typeface="ＭＳ Ｐゴシック" panose="020B0600070205080204" pitchFamily="34" charset="-128"/>
              </a:rPr>
              <a:t>If one, then we have one-way communication </a:t>
            </a:r>
          </a:p>
          <a:p>
            <a:pPr lvl="5"/>
            <a:r>
              <a:rPr lang="en-US" sz="2000" dirty="0"/>
              <a:t>Must </a:t>
            </a:r>
            <a:r>
              <a:rPr lang="en-US" sz="2000" i="1" dirty="0"/>
              <a:t>ensure the data isn’t overwritten </a:t>
            </a:r>
            <a:r>
              <a:rPr lang="en-US" sz="2000" dirty="0"/>
              <a:t>partway through being </a:t>
            </a:r>
            <a:r>
              <a:rPr lang="en-US" sz="2000" i="1" dirty="0"/>
              <a:t>read </a:t>
            </a:r>
          </a:p>
          <a:p>
            <a:pPr lvl="7"/>
            <a:r>
              <a:rPr lang="en-US" sz="2000" dirty="0"/>
              <a:t>Writer and reader don’t interrupt each other</a:t>
            </a:r>
          </a:p>
          <a:p>
            <a:pPr lvl="1">
              <a:spcBef>
                <a:spcPct val="0"/>
              </a:spcBef>
            </a:pPr>
            <a:r>
              <a:rPr lang="en-US" sz="2000" dirty="0">
                <a:solidFill>
                  <a:schemeClr val="tx2"/>
                </a:solidFill>
                <a:ea typeface="ＭＳ Ｐゴシック" panose="020B0600070205080204" pitchFamily="34" charset="-128"/>
              </a:rPr>
              <a:t>If more than one, we </a:t>
            </a:r>
          </a:p>
          <a:p>
            <a:pPr lvl="5"/>
            <a:r>
              <a:rPr lang="en-US" sz="2000" dirty="0"/>
              <a:t>Must </a:t>
            </a:r>
            <a:r>
              <a:rPr lang="en-US" sz="2000" i="1" dirty="0"/>
              <a:t>ensure the data isn’t overwritten</a:t>
            </a:r>
            <a:r>
              <a:rPr lang="en-US" sz="2000" dirty="0"/>
              <a:t> partway through being </a:t>
            </a:r>
            <a:r>
              <a:rPr lang="en-US" sz="2000" i="1" dirty="0"/>
              <a:t>read</a:t>
            </a:r>
          </a:p>
          <a:p>
            <a:pPr lvl="6"/>
            <a:r>
              <a:rPr lang="en-US" sz="2000" dirty="0"/>
              <a:t>Writer and reader don’t interrupt each other</a:t>
            </a:r>
          </a:p>
          <a:p>
            <a:pPr lvl="5"/>
            <a:r>
              <a:rPr lang="en-US" sz="2000" dirty="0"/>
              <a:t>Must </a:t>
            </a:r>
            <a:r>
              <a:rPr lang="en-US" sz="2000" i="1" dirty="0"/>
              <a:t>ensure the data isn’t overwritten </a:t>
            </a:r>
            <a:r>
              <a:rPr lang="en-US" sz="2000" dirty="0"/>
              <a:t>partway through being </a:t>
            </a:r>
            <a:r>
              <a:rPr lang="en-US" sz="2000" i="1" dirty="0"/>
              <a:t>written </a:t>
            </a:r>
          </a:p>
          <a:p>
            <a:pPr lvl="6"/>
            <a:r>
              <a:rPr lang="en-US" sz="2000" dirty="0"/>
              <a:t>Writers don’t interrupt each other</a:t>
            </a:r>
          </a:p>
        </p:txBody>
      </p:sp>
    </p:spTree>
    <p:extLst>
      <p:ext uri="{BB962C8B-B14F-4D97-AF65-F5344CB8AC3E}">
        <p14:creationId xmlns:p14="http://schemas.microsoft.com/office/powerpoint/2010/main" val="255024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How Can We Detect When a Switch Is Pressed?</a:t>
            </a:r>
          </a:p>
        </p:txBody>
      </p:sp>
      <p:sp>
        <p:nvSpPr>
          <p:cNvPr id="3" name="Content Placeholder 2"/>
          <p:cNvSpPr>
            <a:spLocks noGrp="1"/>
          </p:cNvSpPr>
          <p:nvPr>
            <p:ph idx="1"/>
          </p:nvPr>
        </p:nvSpPr>
        <p:spPr>
          <a:xfrm>
            <a:off x="492125" y="1218313"/>
            <a:ext cx="10505399" cy="4995207"/>
          </a:xfrm>
        </p:spPr>
        <p:txBody>
          <a:bodyPr vert="horz" lIns="0" tIns="0" rIns="0" bIns="0" rtlCol="0" anchor="t">
            <a:noAutofit/>
          </a:bodyPr>
          <a:lstStyle/>
          <a:p>
            <a:pPr>
              <a:spcBef>
                <a:spcPct val="0"/>
              </a:spcBef>
            </a:pPr>
            <a:r>
              <a:rPr lang="en-GB" dirty="0">
                <a:ea typeface="ＭＳ Ｐゴシック" panose="020B0600070205080204" pitchFamily="34" charset="-128"/>
              </a:rPr>
              <a:t>One option is polling i.e. using software to check it regularly.  However, polling is:</a:t>
            </a:r>
          </a:p>
          <a:p>
            <a:pPr marL="398145" lvl="1" indent="-166370">
              <a:spcBef>
                <a:spcPct val="0"/>
              </a:spcBef>
            </a:pPr>
            <a:r>
              <a:rPr lang="en-GB" sz="2000" dirty="0">
                <a:solidFill>
                  <a:schemeClr val="tx2"/>
                </a:solidFill>
                <a:ea typeface="ＭＳ Ｐゴシック" panose="020B0600070205080204" pitchFamily="34" charset="-128"/>
              </a:rPr>
              <a:t>Slow – user needs to check to see if switch is pressed</a:t>
            </a:r>
            <a:endParaRPr lang="en-GB" sz="2000" dirty="0">
              <a:solidFill>
                <a:schemeClr val="tx2"/>
              </a:solidFill>
              <a:ea typeface="ＭＳ Ｐゴシック" panose="020B0600070205080204" pitchFamily="34" charset="-128"/>
              <a:cs typeface="Calibri"/>
            </a:endParaRPr>
          </a:p>
          <a:p>
            <a:pPr marL="398145" lvl="1" indent="-166370">
              <a:spcBef>
                <a:spcPct val="0"/>
              </a:spcBef>
            </a:pPr>
            <a:r>
              <a:rPr lang="en-GB" sz="2000" dirty="0">
                <a:solidFill>
                  <a:schemeClr val="tx2"/>
                </a:solidFill>
                <a:ea typeface="ＭＳ Ｐゴシック" panose="020B0600070205080204" pitchFamily="34" charset="-128"/>
              </a:rPr>
              <a:t>Wasteful of CPU time – the faster the response needed, the more often user needs to check</a:t>
            </a:r>
            <a:endParaRPr lang="en-GB" sz="2000" dirty="0">
              <a:solidFill>
                <a:schemeClr val="tx2"/>
              </a:solidFill>
              <a:ea typeface="ＭＳ Ｐゴシック" panose="020B0600070205080204" pitchFamily="34" charset="-128"/>
              <a:cs typeface="Calibri"/>
            </a:endParaRPr>
          </a:p>
          <a:p>
            <a:pPr marL="398145" lvl="1" indent="-166370">
              <a:spcBef>
                <a:spcPct val="0"/>
              </a:spcBef>
            </a:pPr>
            <a:r>
              <a:rPr lang="en-GB" sz="2000" dirty="0">
                <a:solidFill>
                  <a:schemeClr val="tx2"/>
                </a:solidFill>
                <a:ea typeface="ＭＳ Ｐゴシック" panose="020B0600070205080204" pitchFamily="34" charset="-128"/>
              </a:rPr>
              <a:t>Not scalable – it’s difficult to build a multi-activity system that can respond quickly.  The system’s response time depends on all other processing it has to do.</a:t>
            </a:r>
            <a:endParaRPr lang="en-GB" sz="2000" dirty="0">
              <a:solidFill>
                <a:schemeClr val="tx2"/>
              </a:solidFill>
              <a:ea typeface="ＭＳ Ｐゴシック" panose="020B0600070205080204" pitchFamily="34" charset="-128"/>
              <a:cs typeface="Calibri"/>
            </a:endParaRPr>
          </a:p>
          <a:p>
            <a:pPr>
              <a:spcBef>
                <a:spcPct val="0"/>
              </a:spcBef>
            </a:pPr>
            <a:r>
              <a:rPr lang="en-GB" dirty="0">
                <a:ea typeface="ＭＳ Ｐゴシック"/>
              </a:rPr>
              <a:t>A better option is an interrupt i.e. using special hardware in the MCU to detect and run ISR in response.  An interrupt is:</a:t>
            </a:r>
            <a:endParaRPr lang="en-GB" dirty="0">
              <a:solidFill>
                <a:schemeClr val="tx2"/>
              </a:solidFill>
              <a:ea typeface="ＭＳ Ｐゴシック"/>
              <a:cs typeface="Calibri"/>
            </a:endParaRPr>
          </a:p>
          <a:p>
            <a:pPr marL="398145" lvl="1" indent="-166370">
              <a:spcBef>
                <a:spcPct val="0"/>
              </a:spcBef>
            </a:pPr>
            <a:r>
              <a:rPr lang="en-GB" sz="2000" dirty="0">
                <a:solidFill>
                  <a:schemeClr val="tx2"/>
                </a:solidFill>
                <a:ea typeface="ＭＳ Ｐゴシック" panose="020B0600070205080204" pitchFamily="34" charset="-128"/>
              </a:rPr>
              <a:t>Fast – it’s a hardware mechanism</a:t>
            </a:r>
            <a:endParaRPr lang="en-GB" sz="2000" dirty="0">
              <a:solidFill>
                <a:schemeClr val="tx2"/>
              </a:solidFill>
              <a:ea typeface="ＭＳ Ｐゴシック" panose="020B0600070205080204" pitchFamily="34" charset="-128"/>
              <a:cs typeface="Calibri"/>
            </a:endParaRPr>
          </a:p>
          <a:p>
            <a:pPr marL="398145" lvl="1" indent="-166370">
              <a:spcBef>
                <a:spcPct val="0"/>
              </a:spcBef>
            </a:pPr>
            <a:r>
              <a:rPr lang="en-GB" sz="2000" dirty="0">
                <a:ea typeface="ＭＳ Ｐゴシック"/>
              </a:rPr>
              <a:t>Efficient – the code runs only when necessary</a:t>
            </a:r>
            <a:endParaRPr lang="en-GB" sz="2000" dirty="0">
              <a:ea typeface="ＭＳ Ｐゴシック"/>
              <a:cs typeface="Calibri"/>
            </a:endParaRPr>
          </a:p>
          <a:p>
            <a:pPr marL="398145" lvl="1" indent="-166370">
              <a:spcBef>
                <a:spcPct val="0"/>
              </a:spcBef>
            </a:pPr>
            <a:r>
              <a:rPr lang="en-GB" sz="2000" dirty="0">
                <a:solidFill>
                  <a:schemeClr val="tx2"/>
                </a:solidFill>
                <a:ea typeface="ＭＳ Ｐゴシック" panose="020B0600070205080204" pitchFamily="34" charset="-128"/>
              </a:rPr>
              <a:t>Scalable:</a:t>
            </a:r>
            <a:endParaRPr lang="en-GB" sz="2400" dirty="0">
              <a:solidFill>
                <a:schemeClr val="tx2"/>
              </a:solidFill>
              <a:ea typeface="ＭＳ Ｐゴシック" panose="020B0600070205080204" pitchFamily="34" charset="-128"/>
              <a:cs typeface="Calibri"/>
            </a:endParaRPr>
          </a:p>
          <a:p>
            <a:pPr marL="855345" lvl="2" indent="-166370">
              <a:spcBef>
                <a:spcPct val="0"/>
              </a:spcBef>
            </a:pPr>
            <a:r>
              <a:rPr lang="en-GB" sz="2000" dirty="0">
                <a:solidFill>
                  <a:schemeClr val="tx2"/>
                </a:solidFill>
                <a:ea typeface="ＭＳ Ｐゴシック" panose="020B0600070205080204" pitchFamily="34" charset="-128"/>
              </a:rPr>
              <a:t>ISR response time doesn’t depend on most other processing</a:t>
            </a:r>
            <a:endParaRPr lang="en-GB" sz="2000" dirty="0">
              <a:solidFill>
                <a:schemeClr val="tx2"/>
              </a:solidFill>
              <a:ea typeface="ＭＳ Ｐゴシック" panose="020B0600070205080204" pitchFamily="34" charset="-128"/>
              <a:cs typeface="Calibri"/>
            </a:endParaRPr>
          </a:p>
          <a:p>
            <a:pPr marL="855345" lvl="2" indent="-166370">
              <a:spcBef>
                <a:spcPct val="0"/>
              </a:spcBef>
            </a:pPr>
            <a:r>
              <a:rPr lang="en-GB" sz="2000" dirty="0">
                <a:solidFill>
                  <a:schemeClr val="tx2"/>
                </a:solidFill>
                <a:ea typeface="ＭＳ Ｐゴシック" panose="020B0600070205080204" pitchFamily="34" charset="-128"/>
              </a:rPr>
              <a:t>Code modules can be developed independently</a:t>
            </a:r>
            <a:endParaRPr lang="en-GB" sz="2000" dirty="0">
              <a:solidFill>
                <a:schemeClr val="tx2"/>
              </a:solidFill>
              <a:ea typeface="ＭＳ Ｐゴシック" panose="020B0600070205080204" pitchFamily="34" charset="-128"/>
              <a:cs typeface="Calibri"/>
            </a:endParaRPr>
          </a:p>
        </p:txBody>
      </p:sp>
    </p:spTree>
    <p:extLst>
      <p:ext uri="{BB962C8B-B14F-4D97-AF65-F5344CB8AC3E}">
        <p14:creationId xmlns:p14="http://schemas.microsoft.com/office/powerpoint/2010/main" val="331385602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half" idx="1"/>
            <p:custDataLst>
              <p:tags r:id="rId1"/>
            </p:custDataLst>
          </p:nvPr>
        </p:nvSpPr>
        <p:spPr>
          <a:xfrm>
            <a:off x="483866" y="1440000"/>
            <a:ext cx="10107935" cy="4680000"/>
          </a:xfrm>
        </p:spPr>
        <p:txBody>
          <a:bodyPr/>
          <a:lstStyle/>
          <a:p>
            <a:r>
              <a:rPr lang="en-GB" dirty="0">
                <a:ea typeface="ＭＳ Ｐゴシック" panose="020B0600070205080204" pitchFamily="34" charset="-128"/>
              </a:rPr>
              <a:t>Race condition:  </a:t>
            </a:r>
            <a:r>
              <a:rPr lang="en-US" dirty="0">
                <a:ea typeface="ＭＳ Ｐゴシック" panose="020B0600070205080204" pitchFamily="34" charset="-128"/>
              </a:rPr>
              <a:t>Anomalous behavior due to unexpected critical dependence on the relative timing of events. Result of example code depends on the relative timing of the read and write operations.</a:t>
            </a:r>
          </a:p>
          <a:p>
            <a:endParaRPr lang="en-US" dirty="0">
              <a:ea typeface="ＭＳ Ｐゴシック" panose="020B0600070205080204" pitchFamily="34" charset="-128"/>
            </a:endParaRPr>
          </a:p>
          <a:p>
            <a:r>
              <a:rPr lang="en-GB" dirty="0">
                <a:ea typeface="ＭＳ Ｐゴシック" panose="020B0600070205080204" pitchFamily="34" charset="-128"/>
              </a:rPr>
              <a:t>Critical section:  </a:t>
            </a:r>
            <a:r>
              <a:rPr lang="en-US" dirty="0">
                <a:ea typeface="ＭＳ Ｐゴシック" panose="020B0600070205080204" pitchFamily="34" charset="-128"/>
              </a:rPr>
              <a:t>A section of code which creates a possible race condition. The code section can only be executed by one process at a time. Some synchronization mechanism is required at the entry and exit of the critical section to ensure exclusive use. </a:t>
            </a:r>
          </a:p>
        </p:txBody>
      </p:sp>
      <p:sp>
        <p:nvSpPr>
          <p:cNvPr id="747522" name="Rectangle 2"/>
          <p:cNvSpPr>
            <a:spLocks noGrp="1" noChangeArrowheads="1"/>
          </p:cNvSpPr>
          <p:nvPr>
            <p:ph type="title"/>
            <p:custDataLst>
              <p:tags r:id="rId2"/>
            </p:custDataLst>
          </p:nvPr>
        </p:nvSpPr>
        <p:spPr/>
        <p:txBody>
          <a:bodyPr>
            <a:normAutofit/>
          </a:bodyPr>
          <a:lstStyle/>
          <a:p>
            <a:r>
              <a:rPr lang="en-GB" sz="3200" dirty="0"/>
              <a:t>Definitions</a:t>
            </a:r>
          </a:p>
        </p:txBody>
      </p:sp>
      <p:sp>
        <p:nvSpPr>
          <p:cNvPr id="39940" name="AutoShape 4"/>
          <p:cNvSpPr>
            <a:spLocks noChangeArrowheads="1"/>
          </p:cNvSpPr>
          <p:nvPr>
            <p:custDataLst>
              <p:tags r:id="rId3"/>
            </p:custDataLst>
          </p:nvPr>
        </p:nvSpPr>
        <p:spPr bwMode="auto">
          <a:xfrm>
            <a:off x="1898174" y="3992565"/>
            <a:ext cx="9498006" cy="2009775"/>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9941" name="AutoShape 5"/>
          <p:cNvSpPr>
            <a:spLocks noChangeArrowheads="1"/>
          </p:cNvSpPr>
          <p:nvPr>
            <p:custDataLst>
              <p:tags r:id="rId4"/>
            </p:custDataLst>
          </p:nvPr>
        </p:nvSpPr>
        <p:spPr bwMode="auto">
          <a:xfrm>
            <a:off x="2224014" y="3930650"/>
            <a:ext cx="8721492" cy="2216150"/>
          </a:xfrm>
          <a:prstGeom prst="roundRect">
            <a:avLst>
              <a:gd name="adj" fmla="val 6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val="2046648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half" idx="1"/>
          </p:nvPr>
        </p:nvSpPr>
        <p:spPr>
          <a:xfrm>
            <a:off x="492125" y="1172128"/>
            <a:ext cx="6488434" cy="5072808"/>
          </a:xfrm>
        </p:spPr>
        <p:txBody>
          <a:bodyPr/>
          <a:lstStyle/>
          <a:p>
            <a:r>
              <a:rPr lang="en-US" sz="2000" dirty="0">
                <a:ea typeface="ＭＳ Ｐゴシック" panose="020B0600070205080204" pitchFamily="34" charset="-128"/>
              </a:rPr>
              <a:t>Prevent preemption within critical section</a:t>
            </a:r>
          </a:p>
          <a:p>
            <a:r>
              <a:rPr lang="en-US" sz="2000" dirty="0">
                <a:ea typeface="ＭＳ Ｐゴシック" panose="020B0600070205080204" pitchFamily="34" charset="-128"/>
              </a:rPr>
              <a:t>If an ISR can write to the shared data object, </a:t>
            </a:r>
            <a:br>
              <a:rPr lang="en-US" sz="2000" dirty="0">
                <a:ea typeface="ＭＳ Ｐゴシック" panose="020B0600070205080204" pitchFamily="34" charset="-128"/>
              </a:rPr>
            </a:br>
            <a:r>
              <a:rPr lang="en-US" sz="2000" dirty="0">
                <a:ea typeface="ＭＳ Ｐゴシック" panose="020B0600070205080204" pitchFamily="34" charset="-128"/>
              </a:rPr>
              <a:t>need to disable interrupts </a:t>
            </a:r>
          </a:p>
          <a:p>
            <a:pPr lvl="1"/>
            <a:r>
              <a:rPr lang="en-US" dirty="0">
                <a:ea typeface="ＭＳ Ｐゴシック" panose="020B0600070205080204" pitchFamily="34" charset="-128"/>
              </a:rPr>
              <a:t>save current interrupt masking state in m</a:t>
            </a:r>
          </a:p>
          <a:p>
            <a:pPr lvl="1"/>
            <a:r>
              <a:rPr lang="en-US" dirty="0">
                <a:ea typeface="ＭＳ Ｐゴシック" panose="020B0600070205080204" pitchFamily="34" charset="-128"/>
              </a:rPr>
              <a:t>disable interrupts</a:t>
            </a:r>
          </a:p>
          <a:p>
            <a:r>
              <a:rPr lang="en-US" sz="2000" dirty="0">
                <a:ea typeface="ＭＳ Ｐゴシック" panose="020B0600070205080204" pitchFamily="34" charset="-128"/>
              </a:rPr>
              <a:t>Restore previous state afterwards (interrupts </a:t>
            </a:r>
            <a:br>
              <a:rPr lang="en-US" sz="2000" dirty="0">
                <a:ea typeface="ＭＳ Ｐゴシック" panose="020B0600070205080204" pitchFamily="34" charset="-128"/>
              </a:rPr>
            </a:br>
            <a:r>
              <a:rPr lang="en-US" sz="2000" dirty="0">
                <a:ea typeface="ＭＳ Ｐゴシック" panose="020B0600070205080204" pitchFamily="34" charset="-128"/>
              </a:rPr>
              <a:t>may have already been disabled for another </a:t>
            </a:r>
            <a:br>
              <a:rPr lang="en-US" sz="2000" dirty="0">
                <a:ea typeface="ＭＳ Ｐゴシック" panose="020B0600070205080204" pitchFamily="34" charset="-128"/>
              </a:rPr>
            </a:br>
            <a:r>
              <a:rPr lang="en-US" sz="2000" dirty="0">
                <a:ea typeface="ＭＳ Ｐゴシック" panose="020B0600070205080204" pitchFamily="34" charset="-128"/>
              </a:rPr>
              <a:t>reason)</a:t>
            </a:r>
          </a:p>
          <a:p>
            <a:r>
              <a:rPr lang="en-US" sz="2000" dirty="0">
                <a:ea typeface="ＭＳ Ｐゴシック" panose="020B0600070205080204" pitchFamily="34" charset="-128"/>
              </a:rPr>
              <a:t>Use CMSIS-Core to save, control and </a:t>
            </a:r>
            <a:br>
              <a:rPr lang="en-US" sz="2000" dirty="0">
                <a:ea typeface="ＭＳ Ｐゴシック" panose="020B0600070205080204" pitchFamily="34" charset="-128"/>
              </a:rPr>
            </a:br>
            <a:r>
              <a:rPr lang="en-US" sz="2000" dirty="0">
                <a:ea typeface="ＭＳ Ｐゴシック" panose="020B0600070205080204" pitchFamily="34" charset="-128"/>
              </a:rPr>
              <a:t>restore interrupt masking state</a:t>
            </a:r>
          </a:p>
          <a:p>
            <a:r>
              <a:rPr lang="en-US" sz="2000" dirty="0">
                <a:ea typeface="ＭＳ Ｐゴシック" panose="020B0600070205080204" pitchFamily="34" charset="-128"/>
              </a:rPr>
              <a:t>Avoid disabling interrupts. Disabling delays response to all other processing requests</a:t>
            </a:r>
          </a:p>
          <a:p>
            <a:r>
              <a:rPr lang="en-US" sz="2000" dirty="0">
                <a:ea typeface="ＭＳ Ｐゴシック" panose="020B0600070205080204" pitchFamily="34" charset="-128"/>
              </a:rPr>
              <a:t>Use as few instructions as possible, to make the time as short as possible</a:t>
            </a:r>
          </a:p>
        </p:txBody>
      </p:sp>
      <p:sp>
        <p:nvSpPr>
          <p:cNvPr id="2" name="Title 1"/>
          <p:cNvSpPr>
            <a:spLocks noGrp="1"/>
          </p:cNvSpPr>
          <p:nvPr>
            <p:ph type="title"/>
          </p:nvPr>
        </p:nvSpPr>
        <p:spPr/>
        <p:txBody>
          <a:bodyPr>
            <a:normAutofit/>
          </a:bodyPr>
          <a:lstStyle/>
          <a:p>
            <a:r>
              <a:rPr lang="en-US" sz="3200" dirty="0"/>
              <a:t>Solution: Briefly Disable Preemption</a:t>
            </a:r>
          </a:p>
        </p:txBody>
      </p:sp>
      <p:sp>
        <p:nvSpPr>
          <p:cNvPr id="5" name="Text Box 4"/>
          <p:cNvSpPr txBox="1">
            <a:spLocks noChangeArrowheads="1"/>
          </p:cNvSpPr>
          <p:nvPr>
            <p:custDataLst>
              <p:tags r:id="rId1"/>
            </p:custDataLst>
          </p:nvPr>
        </p:nvSpPr>
        <p:spPr bwMode="auto">
          <a:xfrm>
            <a:off x="6625393" y="1499241"/>
            <a:ext cx="5181600" cy="3859518"/>
          </a:xfrm>
          <a:prstGeom prst="rect">
            <a:avLst/>
          </a:prstGeom>
          <a:solidFill>
            <a:srgbClr val="DDDDDD"/>
          </a:solidFill>
          <a:ln w="9525">
            <a:solidFill>
              <a:schemeClr val="accent2"/>
            </a:solidFill>
            <a:miter lim="800000"/>
            <a:headEnd/>
            <a:tailEnd/>
          </a:ln>
          <a:effectLst/>
        </p:spPr>
        <p:txBody>
          <a:bodyPr wrap="square">
            <a:spAutoFit/>
          </a:bodyPr>
          <a:lstStyle/>
          <a:p>
            <a:pPr eaLnBrk="1" hangingPunct="1">
              <a:spcBef>
                <a:spcPct val="20000"/>
              </a:spcBef>
              <a:buClr>
                <a:srgbClr val="0000FF"/>
              </a:buClr>
              <a:buFont typeface="Wingdings" pitchFamily="2" charset="2"/>
              <a:buNone/>
              <a:defRPr/>
            </a:pPr>
            <a:r>
              <a:rPr lang="en-US" b="1" dirty="0">
                <a:latin typeface="Courier New" pitchFamily="49" charset="0"/>
                <a:cs typeface="Courier New" pitchFamily="49" charset="0"/>
              </a:rPr>
              <a:t>void GetDateTime(DateTimeType * DT){</a:t>
            </a:r>
          </a:p>
          <a:p>
            <a:pPr eaLnBrk="1" hangingPunct="1">
              <a:spcBef>
                <a:spcPct val="20000"/>
              </a:spcBef>
              <a:buClr>
                <a:srgbClr val="0000FF"/>
              </a:buClr>
              <a:buFont typeface="Wingdings" pitchFamily="2" charset="2"/>
              <a:buNone/>
              <a:defRPr/>
            </a:pPr>
            <a:r>
              <a:rPr lang="en-US" b="1" dirty="0">
                <a:latin typeface="Courier New" pitchFamily="49" charset="0"/>
                <a:cs typeface="Courier New" pitchFamily="49" charset="0"/>
              </a:rPr>
              <a:t> uint32_t m;</a:t>
            </a:r>
          </a:p>
          <a:p>
            <a:pPr eaLnBrk="1" hangingPunct="1">
              <a:spcBef>
                <a:spcPct val="20000"/>
              </a:spcBef>
              <a:buClr>
                <a:srgbClr val="0000FF"/>
              </a:buClr>
              <a:buFont typeface="Wingdings" pitchFamily="2" charset="2"/>
              <a:buNone/>
              <a:defRPr/>
            </a:pPr>
            <a:endParaRPr lang="en-US" b="1" dirty="0">
              <a:latin typeface="Courier New" pitchFamily="49" charset="0"/>
              <a:cs typeface="Courier New" pitchFamily="49" charset="0"/>
            </a:endParaRPr>
          </a:p>
          <a:p>
            <a:pPr marL="342900" indent="-342900">
              <a:lnSpc>
                <a:spcPct val="90000"/>
              </a:lnSpc>
              <a:spcBef>
                <a:spcPct val="20000"/>
              </a:spcBef>
              <a:defRPr/>
            </a:pPr>
            <a:r>
              <a:rPr lang="en-US" b="1" dirty="0">
                <a:latin typeface="Courier New" pitchFamily="49" charset="0"/>
                <a:cs typeface="Courier New" pitchFamily="49" charset="0"/>
              </a:rPr>
              <a:t> m = __get_PRIMASK();</a:t>
            </a:r>
          </a:p>
          <a:p>
            <a:pPr marL="342900" indent="-342900">
              <a:lnSpc>
                <a:spcPct val="90000"/>
              </a:lnSpc>
              <a:spcBef>
                <a:spcPct val="20000"/>
              </a:spcBef>
              <a:defRPr/>
            </a:pPr>
            <a:r>
              <a:rPr lang="en-US" b="1" dirty="0">
                <a:latin typeface="Courier New" pitchFamily="49" charset="0"/>
                <a:cs typeface="Courier New" pitchFamily="49" charset="0"/>
              </a:rPr>
              <a:t> __disable_irq(); </a:t>
            </a:r>
          </a:p>
          <a:p>
            <a:pPr marL="342900" indent="-342900">
              <a:lnSpc>
                <a:spcPct val="90000"/>
              </a:lnSpc>
              <a:spcBef>
                <a:spcPct val="20000"/>
              </a:spcBef>
              <a:defRPr/>
            </a:pPr>
            <a:endParaRPr lang="en-US" b="1" dirty="0">
              <a:latin typeface="Courier New" pitchFamily="49" charset="0"/>
              <a:cs typeface="Courier New" pitchFamily="49" charset="0"/>
            </a:endParaRPr>
          </a:p>
          <a:p>
            <a:pPr marL="342900" indent="-342900">
              <a:lnSpc>
                <a:spcPct val="90000"/>
              </a:lnSpc>
              <a:spcBef>
                <a:spcPct val="20000"/>
              </a:spcBef>
              <a:defRPr/>
            </a:pPr>
            <a:r>
              <a:rPr lang="en-US" b="1" dirty="0">
                <a:latin typeface="Courier New" pitchFamily="49" charset="0"/>
                <a:cs typeface="Courier New" pitchFamily="49" charset="0"/>
              </a:rPr>
              <a:t> DT-&gt;day = current_time.day;</a:t>
            </a:r>
          </a:p>
          <a:p>
            <a:pPr eaLnBrk="1" hangingPunct="1">
              <a:spcBef>
                <a:spcPct val="20000"/>
              </a:spcBef>
              <a:buClr>
                <a:srgbClr val="0000FF"/>
              </a:buClr>
              <a:buFont typeface="Wingdings" pitchFamily="2" charset="2"/>
              <a:buNone/>
              <a:defRPr/>
            </a:pPr>
            <a:r>
              <a:rPr lang="en-US" b="1" dirty="0">
                <a:latin typeface="Courier New" pitchFamily="49" charset="0"/>
                <a:cs typeface="Courier New" pitchFamily="49" charset="0"/>
              </a:rPr>
              <a:t> DT-&gt;hour = current_time.hour;</a:t>
            </a:r>
          </a:p>
          <a:p>
            <a:pPr eaLnBrk="1" hangingPunct="1">
              <a:spcBef>
                <a:spcPct val="20000"/>
              </a:spcBef>
              <a:buClr>
                <a:srgbClr val="0000FF"/>
              </a:buClr>
              <a:defRPr/>
            </a:pPr>
            <a:r>
              <a:rPr lang="en-US" b="1" dirty="0">
                <a:latin typeface="Courier New" pitchFamily="49" charset="0"/>
                <a:cs typeface="Courier New" pitchFamily="49" charset="0"/>
              </a:rPr>
              <a:t> DT-&gt;minute = current_time.minute;</a:t>
            </a:r>
          </a:p>
          <a:p>
            <a:pPr eaLnBrk="1" hangingPunct="1">
              <a:spcBef>
                <a:spcPct val="20000"/>
              </a:spcBef>
              <a:buClr>
                <a:srgbClr val="0000FF"/>
              </a:buClr>
              <a:defRPr/>
            </a:pPr>
            <a:r>
              <a:rPr lang="en-US" b="1" dirty="0">
                <a:latin typeface="Courier New" pitchFamily="49" charset="0"/>
                <a:cs typeface="Courier New" pitchFamily="49" charset="0"/>
              </a:rPr>
              <a:t> DT-&gt;second = current_time.second;</a:t>
            </a:r>
          </a:p>
          <a:p>
            <a:pPr marL="342900" indent="-342900">
              <a:lnSpc>
                <a:spcPct val="90000"/>
              </a:lnSpc>
              <a:spcBef>
                <a:spcPct val="20000"/>
              </a:spcBef>
              <a:defRPr/>
            </a:pPr>
            <a:r>
              <a:rPr lang="en-US" b="1" dirty="0">
                <a:latin typeface="Courier New" pitchFamily="49" charset="0"/>
                <a:cs typeface="Courier New" pitchFamily="49" charset="0"/>
              </a:rPr>
              <a:t> __set_PRIMASK(m);</a:t>
            </a:r>
          </a:p>
          <a:p>
            <a:pPr marL="342900" indent="-342900">
              <a:lnSpc>
                <a:spcPct val="90000"/>
              </a:lnSpc>
              <a:spcBef>
                <a:spcPct val="20000"/>
              </a:spcBef>
              <a:defRPr/>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40651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Interrupt or Exception Processing Sequence</a:t>
            </a:r>
          </a:p>
        </p:txBody>
      </p:sp>
      <p:sp>
        <p:nvSpPr>
          <p:cNvPr id="3" name="Content Placeholder 2"/>
          <p:cNvSpPr>
            <a:spLocks noGrp="1"/>
          </p:cNvSpPr>
          <p:nvPr>
            <p:ph idx="1"/>
          </p:nvPr>
        </p:nvSpPr>
        <p:spPr>
          <a:xfrm>
            <a:off x="492125" y="1155644"/>
            <a:ext cx="10800000" cy="2066981"/>
          </a:xfrm>
        </p:spPr>
        <p:txBody>
          <a:bodyPr/>
          <a:lstStyle/>
          <a:p>
            <a:pPr>
              <a:spcBef>
                <a:spcPct val="0"/>
              </a:spcBef>
            </a:pPr>
            <a:r>
              <a:rPr lang="en-GB" dirty="0">
                <a:ea typeface="ＭＳ Ｐゴシック" panose="020B0600070205080204" pitchFamily="34" charset="-128"/>
              </a:rPr>
              <a:t>Main code is running.</a:t>
            </a:r>
          </a:p>
          <a:p>
            <a:pPr>
              <a:spcBef>
                <a:spcPct val="0"/>
              </a:spcBef>
            </a:pPr>
            <a:r>
              <a:rPr lang="en-GB" dirty="0">
                <a:ea typeface="ＭＳ Ｐゴシック" panose="020B0600070205080204" pitchFamily="34" charset="-128"/>
              </a:rPr>
              <a:t>When the interrupt trigger occurs:</a:t>
            </a:r>
          </a:p>
          <a:p>
            <a:pPr lvl="1">
              <a:spcBef>
                <a:spcPct val="0"/>
              </a:spcBef>
            </a:pPr>
            <a:r>
              <a:rPr lang="en-GB" sz="2000" dirty="0">
                <a:solidFill>
                  <a:schemeClr val="tx2"/>
                </a:solidFill>
                <a:ea typeface="ＭＳ Ｐゴシック" panose="020B0600070205080204" pitchFamily="34" charset="-128"/>
              </a:rPr>
              <a:t>The processor does some hard-wired processing</a:t>
            </a:r>
          </a:p>
          <a:p>
            <a:pPr lvl="1">
              <a:spcBef>
                <a:spcPct val="0"/>
              </a:spcBef>
            </a:pPr>
            <a:r>
              <a:rPr lang="en-GB" sz="2000" dirty="0">
                <a:solidFill>
                  <a:schemeClr val="tx2"/>
                </a:solidFill>
                <a:ea typeface="ＭＳ Ｐゴシック" panose="020B0600070205080204" pitchFamily="34" charset="-128"/>
              </a:rPr>
              <a:t>The processor executes the ISR, including return-from-interrupt instruction at the end</a:t>
            </a:r>
          </a:p>
          <a:p>
            <a:pPr>
              <a:spcBef>
                <a:spcPct val="0"/>
              </a:spcBef>
            </a:pPr>
            <a:r>
              <a:rPr lang="en-GB" dirty="0">
                <a:ea typeface="ＭＳ Ｐゴシック" panose="020B0600070205080204" pitchFamily="34" charset="-128"/>
              </a:rPr>
              <a:t>Then the processor resumes running main code</a:t>
            </a:r>
          </a:p>
        </p:txBody>
      </p:sp>
      <p:grpSp>
        <p:nvGrpSpPr>
          <p:cNvPr id="22" name="Group 21"/>
          <p:cNvGrpSpPr/>
          <p:nvPr/>
        </p:nvGrpSpPr>
        <p:grpSpPr>
          <a:xfrm>
            <a:off x="1393032" y="3539838"/>
            <a:ext cx="9405936" cy="2882900"/>
            <a:chOff x="1384300" y="3352800"/>
            <a:chExt cx="9405936" cy="2882900"/>
          </a:xfrm>
        </p:grpSpPr>
        <p:sp>
          <p:nvSpPr>
            <p:cNvPr id="4" name="Rectangle 3"/>
            <p:cNvSpPr/>
            <p:nvPr/>
          </p:nvSpPr>
          <p:spPr>
            <a:xfrm>
              <a:off x="3314700" y="3441700"/>
              <a:ext cx="1257300" cy="8001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4"/>
            <p:cNvSpPr/>
            <p:nvPr/>
          </p:nvSpPr>
          <p:spPr>
            <a:xfrm>
              <a:off x="3314700" y="5435600"/>
              <a:ext cx="1257300" cy="8001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p:cNvSpPr/>
            <p:nvPr/>
          </p:nvSpPr>
          <p:spPr>
            <a:xfrm>
              <a:off x="6375400" y="4241800"/>
              <a:ext cx="1257300" cy="2921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p:nvSpPr>
          <p:spPr>
            <a:xfrm>
              <a:off x="6375400" y="5143500"/>
              <a:ext cx="1257300" cy="2921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p:cNvSpPr/>
            <p:nvPr/>
          </p:nvSpPr>
          <p:spPr>
            <a:xfrm>
              <a:off x="9283700" y="4533900"/>
              <a:ext cx="1257300" cy="609600"/>
            </a:xfrm>
            <a:prstGeom prst="rect">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0" name="Straight Arrow Connector 9"/>
            <p:cNvCxnSpPr/>
            <p:nvPr/>
          </p:nvCxnSpPr>
          <p:spPr>
            <a:xfrm>
              <a:off x="4584700" y="4241800"/>
              <a:ext cx="1803400" cy="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645400" y="4533900"/>
              <a:ext cx="1651000" cy="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632700" y="5143500"/>
              <a:ext cx="1651000" cy="0"/>
            </a:xfrm>
            <a:prstGeom prst="straightConnector1">
              <a:avLst/>
            </a:prstGeom>
            <a:ln w="19050">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72000" y="5435600"/>
              <a:ext cx="1803400" cy="0"/>
            </a:xfrm>
            <a:prstGeom prst="straightConnector1">
              <a:avLst/>
            </a:prstGeom>
            <a:ln w="19050">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13125" y="4686300"/>
              <a:ext cx="1060450" cy="304800"/>
            </a:xfrm>
            <a:prstGeom prst="rect">
              <a:avLst/>
            </a:prstGeom>
          </p:spPr>
          <p:txBody>
            <a:bodyPr vert="horz" wrap="square" lIns="0" tIns="0" rIns="0" bIns="0" rtlCol="0" anchor="t">
              <a:normAutofit/>
            </a:bodyPr>
            <a:lstStyle/>
            <a:p>
              <a:pPr algn="ctr"/>
              <a:r>
                <a:rPr lang="en-GB" dirty="0"/>
                <a:t>Main code</a:t>
              </a:r>
            </a:p>
          </p:txBody>
        </p:sp>
        <p:sp>
          <p:nvSpPr>
            <p:cNvPr id="17" name="TextBox 16"/>
            <p:cNvSpPr txBox="1"/>
            <p:nvPr/>
          </p:nvSpPr>
          <p:spPr>
            <a:xfrm>
              <a:off x="5676900" y="3635375"/>
              <a:ext cx="2654300" cy="457200"/>
            </a:xfrm>
            <a:prstGeom prst="rect">
              <a:avLst/>
            </a:prstGeom>
          </p:spPr>
          <p:txBody>
            <a:bodyPr vert="horz" wrap="square" lIns="0" tIns="0" rIns="0" bIns="0" rtlCol="0" anchor="t">
              <a:normAutofit fontScale="92500" lnSpcReduction="20000"/>
            </a:bodyPr>
            <a:lstStyle/>
            <a:p>
              <a:pPr algn="ctr"/>
              <a:r>
                <a:rPr lang="en-GB" dirty="0"/>
                <a:t>Hardwired CPU response activities</a:t>
              </a:r>
            </a:p>
          </p:txBody>
        </p:sp>
        <p:sp>
          <p:nvSpPr>
            <p:cNvPr id="18" name="TextBox 17"/>
            <p:cNvSpPr txBox="1"/>
            <p:nvPr/>
          </p:nvSpPr>
          <p:spPr>
            <a:xfrm>
              <a:off x="9034461" y="3692525"/>
              <a:ext cx="1755775" cy="298450"/>
            </a:xfrm>
            <a:prstGeom prst="rect">
              <a:avLst/>
            </a:prstGeom>
          </p:spPr>
          <p:txBody>
            <a:bodyPr vert="horz" wrap="square" lIns="0" tIns="0" rIns="0" bIns="0" rtlCol="0" anchor="t">
              <a:normAutofit/>
            </a:bodyPr>
            <a:lstStyle/>
            <a:p>
              <a:pPr algn="ctr"/>
              <a:r>
                <a:rPr lang="en-GB" dirty="0"/>
                <a:t>Interrupt routine</a:t>
              </a:r>
            </a:p>
          </p:txBody>
        </p:sp>
        <p:cxnSp>
          <p:nvCxnSpPr>
            <p:cNvPr id="20" name="Straight Arrow Connector 19"/>
            <p:cNvCxnSpPr/>
            <p:nvPr/>
          </p:nvCxnSpPr>
          <p:spPr>
            <a:xfrm>
              <a:off x="2120900" y="3352800"/>
              <a:ext cx="0" cy="28829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384300" y="5940425"/>
              <a:ext cx="495300" cy="295275"/>
            </a:xfrm>
            <a:prstGeom prst="rect">
              <a:avLst/>
            </a:prstGeom>
          </p:spPr>
          <p:txBody>
            <a:bodyPr vert="horz" wrap="square" lIns="0" tIns="0" rIns="0" bIns="0" rtlCol="0" anchor="t">
              <a:normAutofit/>
            </a:bodyPr>
            <a:lstStyle/>
            <a:p>
              <a:pPr algn="ctr"/>
              <a:r>
                <a:rPr lang="en-GB" dirty="0"/>
                <a:t>Time</a:t>
              </a:r>
            </a:p>
          </p:txBody>
        </p:sp>
      </p:grpSp>
    </p:spTree>
    <p:extLst>
      <p:ext uri="{BB962C8B-B14F-4D97-AF65-F5344CB8AC3E}">
        <p14:creationId xmlns:p14="http://schemas.microsoft.com/office/powerpoint/2010/main" val="175311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Interrupts</a:t>
            </a:r>
          </a:p>
        </p:txBody>
      </p:sp>
      <p:sp>
        <p:nvSpPr>
          <p:cNvPr id="3" name="Content Placeholder 2"/>
          <p:cNvSpPr>
            <a:spLocks noGrp="1"/>
          </p:cNvSpPr>
          <p:nvPr>
            <p:ph idx="1"/>
          </p:nvPr>
        </p:nvSpPr>
        <p:spPr>
          <a:xfrm>
            <a:off x="492125" y="1187140"/>
            <a:ext cx="9743399" cy="4995207"/>
          </a:xfrm>
        </p:spPr>
        <p:txBody>
          <a:bodyPr/>
          <a:lstStyle/>
          <a:p>
            <a:pPr>
              <a:spcBef>
                <a:spcPct val="0"/>
              </a:spcBef>
            </a:pPr>
            <a:r>
              <a:rPr lang="en-GB" dirty="0">
                <a:ea typeface="ＭＳ Ｐゴシック" panose="020B0600070205080204" pitchFamily="34" charset="-128"/>
              </a:rPr>
              <a:t>Hardware-triggered asynchronous software routine</a:t>
            </a:r>
          </a:p>
          <a:p>
            <a:pPr lvl="1">
              <a:spcBef>
                <a:spcPct val="0"/>
              </a:spcBef>
            </a:pPr>
            <a:r>
              <a:rPr lang="en-GB" sz="2000" dirty="0">
                <a:solidFill>
                  <a:schemeClr val="tx2"/>
                </a:solidFill>
                <a:ea typeface="ＭＳ Ｐゴシック" panose="020B0600070205080204" pitchFamily="34" charset="-128"/>
              </a:rPr>
              <a:t>Triggered by hardware signal from peripheral or external device</a:t>
            </a:r>
          </a:p>
          <a:p>
            <a:pPr lvl="1">
              <a:spcBef>
                <a:spcPct val="0"/>
              </a:spcBef>
            </a:pPr>
            <a:r>
              <a:rPr lang="en-GB" sz="2000" dirty="0">
                <a:solidFill>
                  <a:schemeClr val="tx2"/>
                </a:solidFill>
                <a:ea typeface="ＭＳ Ｐゴシック" panose="020B0600070205080204" pitchFamily="34" charset="-128"/>
              </a:rPr>
              <a:t>Asynchronous – can happen anywhere in the program (unless interrupt is disabled)</a:t>
            </a:r>
          </a:p>
          <a:p>
            <a:pPr lvl="1">
              <a:spcBef>
                <a:spcPct val="0"/>
              </a:spcBef>
            </a:pPr>
            <a:r>
              <a:rPr lang="en-GB" sz="2000" dirty="0">
                <a:solidFill>
                  <a:schemeClr val="tx2"/>
                </a:solidFill>
                <a:ea typeface="ＭＳ Ｐゴシック" panose="020B0600070205080204" pitchFamily="34" charset="-128"/>
              </a:rPr>
              <a:t>Software routine – interrupt service routine runs in response to interrupt</a:t>
            </a:r>
          </a:p>
          <a:p>
            <a:pPr lvl="1">
              <a:spcBef>
                <a:spcPct val="0"/>
              </a:spcBef>
            </a:pPr>
            <a:endParaRPr lang="en-GB" sz="2400" dirty="0">
              <a:solidFill>
                <a:schemeClr val="tx2"/>
              </a:solidFill>
              <a:ea typeface="ＭＳ Ｐゴシック" panose="020B0600070205080204" pitchFamily="34" charset="-128"/>
            </a:endParaRPr>
          </a:p>
          <a:p>
            <a:pPr>
              <a:spcBef>
                <a:spcPct val="0"/>
              </a:spcBef>
            </a:pPr>
            <a:r>
              <a:rPr lang="en-GB" dirty="0">
                <a:ea typeface="ＭＳ Ｐゴシック" panose="020B0600070205080204" pitchFamily="34" charset="-128"/>
              </a:rPr>
              <a:t>Fundamental mechanism of microcontrollers</a:t>
            </a:r>
          </a:p>
          <a:p>
            <a:pPr lvl="1">
              <a:spcBef>
                <a:spcPct val="0"/>
              </a:spcBef>
            </a:pPr>
            <a:r>
              <a:rPr lang="en-GB" sz="2000" dirty="0">
                <a:solidFill>
                  <a:schemeClr val="tx2"/>
                </a:solidFill>
                <a:ea typeface="ＭＳ Ｐゴシック" panose="020B0600070205080204" pitchFamily="34" charset="-128"/>
              </a:rPr>
              <a:t>Provides efficient event-based processing rather than polling</a:t>
            </a:r>
          </a:p>
          <a:p>
            <a:pPr lvl="1">
              <a:spcBef>
                <a:spcPct val="0"/>
              </a:spcBef>
            </a:pPr>
            <a:r>
              <a:rPr lang="en-GB" sz="2000" dirty="0">
                <a:solidFill>
                  <a:schemeClr val="tx2"/>
                </a:solidFill>
                <a:ea typeface="ＭＳ Ｐゴシック" panose="020B0600070205080204" pitchFamily="34" charset="-128"/>
              </a:rPr>
              <a:t>Provides quick response to events regardless of program state, complexity, location</a:t>
            </a:r>
          </a:p>
          <a:p>
            <a:pPr lvl="1">
              <a:spcBef>
                <a:spcPct val="0"/>
              </a:spcBef>
            </a:pPr>
            <a:r>
              <a:rPr lang="en-GB" sz="2000" dirty="0">
                <a:solidFill>
                  <a:schemeClr val="tx2"/>
                </a:solidFill>
                <a:ea typeface="ＭＳ Ｐゴシック" panose="020B0600070205080204" pitchFamily="34" charset="-128"/>
              </a:rPr>
              <a:t>Allows many multithreaded embedded systems to be responsive without an operating system (specifically task scheduler)</a:t>
            </a:r>
          </a:p>
        </p:txBody>
      </p:sp>
    </p:spTree>
    <p:extLst>
      <p:ext uri="{BB962C8B-B14F-4D97-AF65-F5344CB8AC3E}">
        <p14:creationId xmlns:p14="http://schemas.microsoft.com/office/powerpoint/2010/main" val="117470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Example Program Requirements and Design</a:t>
            </a:r>
          </a:p>
        </p:txBody>
      </p:sp>
      <p:sp>
        <p:nvSpPr>
          <p:cNvPr id="3" name="Content Placeholder 2"/>
          <p:cNvSpPr>
            <a:spLocks noGrp="1"/>
          </p:cNvSpPr>
          <p:nvPr>
            <p:ph idx="1"/>
          </p:nvPr>
        </p:nvSpPr>
        <p:spPr>
          <a:xfrm>
            <a:off x="682461" y="3726608"/>
            <a:ext cx="10800000" cy="2216992"/>
          </a:xfrm>
        </p:spPr>
        <p:txBody>
          <a:bodyPr/>
          <a:lstStyle/>
          <a:p>
            <a:r>
              <a:rPr lang="en-GB" sz="2000" dirty="0"/>
              <a:t>When switch SW is pressed, ISR will increment count variable</a:t>
            </a:r>
          </a:p>
          <a:p>
            <a:r>
              <a:rPr lang="en-GB" sz="2000" dirty="0"/>
              <a:t>Main code will light LEDs according to count value in binary sequence (Blue: 4, Green: 2, Red: 1)</a:t>
            </a:r>
          </a:p>
          <a:p>
            <a:r>
              <a:rPr lang="en-GB" sz="2000" dirty="0"/>
              <a:t>Main code will toggle its debug line each time it executes</a:t>
            </a:r>
          </a:p>
          <a:p>
            <a:r>
              <a:rPr lang="en-GB" sz="2000" dirty="0"/>
              <a:t>ISR will raise its debug line (and lower main’s debug line) whenever it is executing</a:t>
            </a:r>
          </a:p>
        </p:txBody>
      </p:sp>
      <p:grpSp>
        <p:nvGrpSpPr>
          <p:cNvPr id="30" name="Group 29"/>
          <p:cNvGrpSpPr/>
          <p:nvPr/>
        </p:nvGrpSpPr>
        <p:grpSpPr>
          <a:xfrm>
            <a:off x="692150" y="1041400"/>
            <a:ext cx="10807700" cy="1149350"/>
            <a:chOff x="689769" y="1219200"/>
            <a:chExt cx="10807700" cy="1149350"/>
          </a:xfrm>
        </p:grpSpPr>
        <p:grpSp>
          <p:nvGrpSpPr>
            <p:cNvPr id="28" name="Group 27"/>
            <p:cNvGrpSpPr/>
            <p:nvPr/>
          </p:nvGrpSpPr>
          <p:grpSpPr>
            <a:xfrm>
              <a:off x="689769" y="1301750"/>
              <a:ext cx="10807700" cy="1066800"/>
              <a:chOff x="495300" y="1301750"/>
              <a:chExt cx="10807700" cy="1066800"/>
            </a:xfrm>
          </p:grpSpPr>
          <p:sp>
            <p:nvSpPr>
              <p:cNvPr id="4" name="Rectangle 3"/>
              <p:cNvSpPr/>
              <p:nvPr/>
            </p:nvSpPr>
            <p:spPr>
              <a:xfrm>
                <a:off x="495300" y="1574800"/>
                <a:ext cx="647700" cy="520700"/>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SW</a:t>
                </a:r>
              </a:p>
            </p:txBody>
          </p:sp>
          <p:sp>
            <p:nvSpPr>
              <p:cNvPr id="5" name="Oval 4"/>
              <p:cNvSpPr/>
              <p:nvPr/>
            </p:nvSpPr>
            <p:spPr>
              <a:xfrm>
                <a:off x="2235200" y="1479550"/>
                <a:ext cx="711200" cy="711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ISR</a:t>
                </a:r>
              </a:p>
            </p:txBody>
          </p:sp>
          <p:sp>
            <p:nvSpPr>
              <p:cNvPr id="6" name="Rectangle 5"/>
              <p:cNvSpPr/>
              <p:nvPr/>
            </p:nvSpPr>
            <p:spPr>
              <a:xfrm>
                <a:off x="4191000" y="1574800"/>
                <a:ext cx="2349500" cy="5207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Count</a:t>
                </a:r>
              </a:p>
            </p:txBody>
          </p:sp>
          <p:sp>
            <p:nvSpPr>
              <p:cNvPr id="7" name="Oval 6"/>
              <p:cNvSpPr/>
              <p:nvPr/>
            </p:nvSpPr>
            <p:spPr>
              <a:xfrm>
                <a:off x="7772400" y="1301750"/>
                <a:ext cx="1066800" cy="1066800"/>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MAIN</a:t>
                </a:r>
              </a:p>
            </p:txBody>
          </p:sp>
          <p:cxnSp>
            <p:nvCxnSpPr>
              <p:cNvPr id="13" name="Straight Arrow Connector 12"/>
              <p:cNvCxnSpPr>
                <a:stCxn id="7" idx="6"/>
              </p:cNvCxnSpPr>
              <p:nvPr/>
            </p:nvCxnSpPr>
            <p:spPr>
              <a:xfrm>
                <a:off x="8839200" y="1835150"/>
                <a:ext cx="15494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3"/>
                <a:endCxn id="7" idx="2"/>
              </p:cNvCxnSpPr>
              <p:nvPr/>
            </p:nvCxnSpPr>
            <p:spPr>
              <a:xfrm>
                <a:off x="6540500" y="1835150"/>
                <a:ext cx="12319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6"/>
                <a:endCxn id="6" idx="1"/>
              </p:cNvCxnSpPr>
              <p:nvPr/>
            </p:nvCxnSpPr>
            <p:spPr>
              <a:xfrm>
                <a:off x="2946400" y="1835150"/>
                <a:ext cx="12446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3"/>
                <a:endCxn id="5" idx="2"/>
              </p:cNvCxnSpPr>
              <p:nvPr/>
            </p:nvCxnSpPr>
            <p:spPr>
              <a:xfrm>
                <a:off x="1143000" y="1835150"/>
                <a:ext cx="10922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10388600" y="1536700"/>
                <a:ext cx="914400" cy="596900"/>
                <a:chOff x="10388600" y="1536700"/>
                <a:chExt cx="914400" cy="596900"/>
              </a:xfrm>
            </p:grpSpPr>
            <p:sp>
              <p:nvSpPr>
                <p:cNvPr id="24" name="Rectangle 23"/>
                <p:cNvSpPr/>
                <p:nvPr/>
              </p:nvSpPr>
              <p:spPr>
                <a:xfrm>
                  <a:off x="10388600" y="1536700"/>
                  <a:ext cx="304800" cy="5969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ectangle 24"/>
                <p:cNvSpPr/>
                <p:nvPr/>
              </p:nvSpPr>
              <p:spPr>
                <a:xfrm>
                  <a:off x="10693400" y="1536700"/>
                  <a:ext cx="304800" cy="5969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ectangle 25"/>
                <p:cNvSpPr/>
                <p:nvPr/>
              </p:nvSpPr>
              <p:spPr>
                <a:xfrm>
                  <a:off x="10998200" y="1536700"/>
                  <a:ext cx="304800" cy="596900"/>
                </a:xfrm>
                <a:prstGeom prst="rect">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sp>
          <p:nvSpPr>
            <p:cNvPr id="29" name="TextBox 28"/>
            <p:cNvSpPr txBox="1"/>
            <p:nvPr/>
          </p:nvSpPr>
          <p:spPr>
            <a:xfrm>
              <a:off x="10583069" y="1219200"/>
              <a:ext cx="914400" cy="238125"/>
            </a:xfrm>
            <a:prstGeom prst="rect">
              <a:avLst/>
            </a:prstGeom>
          </p:spPr>
          <p:txBody>
            <a:bodyPr vert="horz" wrap="square" lIns="0" tIns="0" rIns="0" bIns="0" rtlCol="0" anchor="t">
              <a:normAutofit fontScale="92500" lnSpcReduction="10000"/>
            </a:bodyPr>
            <a:lstStyle/>
            <a:p>
              <a:pPr algn="ctr"/>
              <a:r>
                <a:rPr lang="en-GB" dirty="0"/>
                <a:t>RGB LED</a:t>
              </a:r>
            </a:p>
          </p:txBody>
        </p:sp>
      </p:grpSp>
      <p:grpSp>
        <p:nvGrpSpPr>
          <p:cNvPr id="41" name="Group 40"/>
          <p:cNvGrpSpPr/>
          <p:nvPr/>
        </p:nvGrpSpPr>
        <p:grpSpPr>
          <a:xfrm>
            <a:off x="1035051" y="2432447"/>
            <a:ext cx="4102893" cy="914400"/>
            <a:chOff x="1142207" y="2590800"/>
            <a:chExt cx="4102893" cy="914400"/>
          </a:xfrm>
        </p:grpSpPr>
        <p:sp>
          <p:nvSpPr>
            <p:cNvPr id="31" name="Rectangle 30"/>
            <p:cNvSpPr/>
            <p:nvPr/>
          </p:nvSpPr>
          <p:spPr>
            <a:xfrm>
              <a:off x="1142207" y="2590800"/>
              <a:ext cx="4102893" cy="9144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Rectangle 34"/>
            <p:cNvSpPr/>
            <p:nvPr/>
          </p:nvSpPr>
          <p:spPr>
            <a:xfrm>
              <a:off x="3053557" y="2787650"/>
              <a:ext cx="2008981" cy="5207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Global variable</a:t>
              </a:r>
            </a:p>
          </p:txBody>
        </p:sp>
        <p:grpSp>
          <p:nvGrpSpPr>
            <p:cNvPr id="37" name="Group 36"/>
            <p:cNvGrpSpPr/>
            <p:nvPr/>
          </p:nvGrpSpPr>
          <p:grpSpPr>
            <a:xfrm>
              <a:off x="2158207" y="2742010"/>
              <a:ext cx="673100" cy="611981"/>
              <a:chOff x="2860278" y="2818209"/>
              <a:chExt cx="673100" cy="611981"/>
            </a:xfrm>
          </p:grpSpPr>
          <p:sp>
            <p:nvSpPr>
              <p:cNvPr id="34" name="Oval 33"/>
              <p:cNvSpPr/>
              <p:nvPr/>
            </p:nvSpPr>
            <p:spPr>
              <a:xfrm>
                <a:off x="2878138" y="2818209"/>
                <a:ext cx="611981" cy="611981"/>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p>
            </p:txBody>
          </p:sp>
          <p:sp>
            <p:nvSpPr>
              <p:cNvPr id="36" name="TextBox 35"/>
              <p:cNvSpPr txBox="1"/>
              <p:nvPr/>
            </p:nvSpPr>
            <p:spPr>
              <a:xfrm>
                <a:off x="2860278" y="3022600"/>
                <a:ext cx="673100" cy="292099"/>
              </a:xfrm>
              <a:prstGeom prst="rect">
                <a:avLst/>
              </a:prstGeom>
            </p:spPr>
            <p:txBody>
              <a:bodyPr vert="horz" wrap="square" lIns="0" tIns="0" rIns="0" bIns="0" rtlCol="0" anchor="t">
                <a:normAutofit/>
              </a:bodyPr>
              <a:lstStyle/>
              <a:p>
                <a:pPr algn="ctr"/>
                <a:r>
                  <a:rPr lang="en-GB" dirty="0">
                    <a:solidFill>
                      <a:schemeClr val="bg1"/>
                    </a:solidFill>
                  </a:rPr>
                  <a:t>MAIN</a:t>
                </a:r>
              </a:p>
            </p:txBody>
          </p:sp>
        </p:grpSp>
        <p:grpSp>
          <p:nvGrpSpPr>
            <p:cNvPr id="39" name="Group 38"/>
            <p:cNvGrpSpPr/>
            <p:nvPr/>
          </p:nvGrpSpPr>
          <p:grpSpPr>
            <a:xfrm>
              <a:off x="1277145" y="2740025"/>
              <a:ext cx="711200" cy="615950"/>
              <a:chOff x="697707" y="2768600"/>
              <a:chExt cx="711200" cy="615950"/>
            </a:xfrm>
          </p:grpSpPr>
          <p:sp>
            <p:nvSpPr>
              <p:cNvPr id="32" name="Oval 31"/>
              <p:cNvSpPr/>
              <p:nvPr/>
            </p:nvSpPr>
            <p:spPr>
              <a:xfrm>
                <a:off x="731838" y="2768600"/>
                <a:ext cx="615950" cy="61595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38" name="TextBox 37"/>
              <p:cNvSpPr txBox="1"/>
              <p:nvPr/>
            </p:nvSpPr>
            <p:spPr>
              <a:xfrm>
                <a:off x="697707" y="2987377"/>
                <a:ext cx="711200" cy="248245"/>
              </a:xfrm>
              <a:prstGeom prst="rect">
                <a:avLst/>
              </a:prstGeom>
            </p:spPr>
            <p:txBody>
              <a:bodyPr vert="horz" wrap="square" lIns="0" tIns="0" rIns="0" bIns="0" rtlCol="0" anchor="t">
                <a:normAutofit lnSpcReduction="10000"/>
              </a:bodyPr>
              <a:lstStyle/>
              <a:p>
                <a:pPr algn="ctr"/>
                <a:r>
                  <a:rPr lang="en-GB" dirty="0">
                    <a:solidFill>
                      <a:schemeClr val="bg1"/>
                    </a:solidFill>
                  </a:rPr>
                  <a:t>ISR</a:t>
                </a:r>
              </a:p>
            </p:txBody>
          </p:sp>
        </p:grpSp>
      </p:grpSp>
      <p:sp>
        <p:nvSpPr>
          <p:cNvPr id="40" name="TextBox 39"/>
          <p:cNvSpPr txBox="1"/>
          <p:nvPr/>
        </p:nvSpPr>
        <p:spPr>
          <a:xfrm>
            <a:off x="7245350" y="2403873"/>
            <a:ext cx="2514600" cy="498475"/>
          </a:xfrm>
          <a:prstGeom prst="rect">
            <a:avLst/>
          </a:prstGeom>
        </p:spPr>
        <p:txBody>
          <a:bodyPr vert="horz" wrap="square" lIns="0" tIns="0" rIns="0" bIns="0" rtlCol="0" anchor="t">
            <a:normAutofit fontScale="85000" lnSpcReduction="10000"/>
          </a:bodyPr>
          <a:lstStyle/>
          <a:p>
            <a:pPr algn="ctr"/>
            <a:r>
              <a:rPr lang="en-GB" b="0" i="1" dirty="0"/>
              <a:t>(does initialization, then updates LED based on count)</a:t>
            </a:r>
          </a:p>
        </p:txBody>
      </p:sp>
    </p:spTree>
    <p:extLst>
      <p:ext uri="{BB962C8B-B14F-4D97-AF65-F5344CB8AC3E}">
        <p14:creationId xmlns:p14="http://schemas.microsoft.com/office/powerpoint/2010/main" val="251336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Example Exception Handler</a:t>
            </a:r>
          </a:p>
        </p:txBody>
      </p:sp>
      <p:sp>
        <p:nvSpPr>
          <p:cNvPr id="3" name="Content Placeholder 2"/>
          <p:cNvSpPr>
            <a:spLocks noGrp="1"/>
          </p:cNvSpPr>
          <p:nvPr>
            <p:ph idx="1"/>
          </p:nvPr>
        </p:nvSpPr>
        <p:spPr/>
        <p:txBody>
          <a:bodyPr/>
          <a:lstStyle/>
          <a:p>
            <a:r>
              <a:rPr lang="en-GB" sz="2000" dirty="0"/>
              <a:t>Now we will examine the processor’s response to exception in detail: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740" y="2623321"/>
            <a:ext cx="4724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568540" y="3023757"/>
            <a:ext cx="2133600" cy="152400"/>
          </a:xfrm>
          <a:prstGeom prst="rect">
            <a:avLst/>
          </a:prstGeom>
          <a:solidFill>
            <a:srgbClr val="FFFF00">
              <a:alpha val="34000"/>
            </a:srgb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hteck 5"/>
          <p:cNvSpPr/>
          <p:nvPr/>
        </p:nvSpPr>
        <p:spPr>
          <a:xfrm>
            <a:off x="4568540" y="3328557"/>
            <a:ext cx="3581400" cy="1066800"/>
          </a:xfrm>
          <a:prstGeom prst="rect">
            <a:avLst/>
          </a:prstGeom>
          <a:solidFill>
            <a:srgbClr val="FF0000">
              <a:alpha val="34000"/>
            </a:srgb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hteck 6"/>
          <p:cNvSpPr/>
          <p:nvPr/>
        </p:nvSpPr>
        <p:spPr>
          <a:xfrm>
            <a:off x="4568540" y="4547757"/>
            <a:ext cx="3581400" cy="1143000"/>
          </a:xfrm>
          <a:prstGeom prst="rect">
            <a:avLst/>
          </a:prstGeom>
          <a:solidFill>
            <a:schemeClr val="bg2">
              <a:lumMod val="75000"/>
              <a:alpha val="34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9677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themeOverride>
</file>

<file path=ppt/theme/themeOverride2.xml><?xml version="1.0" encoding="utf-8"?>
<a:themeOverride xmlns:a="http://schemas.openxmlformats.org/drawingml/2006/main">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2.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546F3D9-27DD-4F07-9983-380B33535F9E}">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7837</Words>
  <Application>Microsoft Office PowerPoint</Application>
  <PresentationFormat>Widescreen</PresentationFormat>
  <Paragraphs>798</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ARM PPT template 2017_Confidential</vt:lpstr>
      <vt:lpstr>Interrupts and  Low Power Features</vt:lpstr>
      <vt:lpstr>Module Syllabus</vt:lpstr>
      <vt:lpstr>Interrupts, Exceptions, and ISR</vt:lpstr>
      <vt:lpstr>Example System with Interrupt</vt:lpstr>
      <vt:lpstr>How Can We Detect When a Switch Is Pressed?</vt:lpstr>
      <vt:lpstr>Interrupt or Exception Processing Sequence</vt:lpstr>
      <vt:lpstr>Interrupts</vt:lpstr>
      <vt:lpstr>Example Program Requirements and Design</vt:lpstr>
      <vt:lpstr>Example Exception Handler</vt:lpstr>
      <vt:lpstr>Use Debugger for Detailed Processor View</vt:lpstr>
      <vt:lpstr>Recap on Thread and Handler modes</vt:lpstr>
      <vt:lpstr>Entering Exception Handler: CPU Hardwired Exception Processing</vt:lpstr>
      <vt:lpstr>1. Finish Current Instruction</vt:lpstr>
      <vt:lpstr>2. Push Context onto Current Stack</vt:lpstr>
      <vt:lpstr>Context Saved on Stack</vt:lpstr>
      <vt:lpstr>3. Switch to Handler/Privileged Mode</vt:lpstr>
      <vt:lpstr>Handler and Privileged Mode</vt:lpstr>
      <vt:lpstr>Update IPSR with Exception Number</vt:lpstr>
      <vt:lpstr>4. Load PC with Address of Exception Handler</vt:lpstr>
      <vt:lpstr>Examine Vector Table with Debugger</vt:lpstr>
      <vt:lpstr>Upon Entry to Handler</vt:lpstr>
      <vt:lpstr>5. Load LR with EXC_RETURN Code</vt:lpstr>
      <vt:lpstr>5. Load LR with EXC_RETURN Code</vt:lpstr>
      <vt:lpstr>Updated LR with EXC_RETURN Code</vt:lpstr>
      <vt:lpstr>6. Load IPSR with exception number</vt:lpstr>
      <vt:lpstr>7. Start Executing Exception Handler</vt:lpstr>
      <vt:lpstr>After Handler has Saved More Context</vt:lpstr>
      <vt:lpstr>Exiting an Exception Handler</vt:lpstr>
      <vt:lpstr>1. Execute Instruction for Exception Return</vt:lpstr>
      <vt:lpstr>What will be Popped from Stack?</vt:lpstr>
      <vt:lpstr>2. Select Stack, Restore Context</vt:lpstr>
      <vt:lpstr>Example</vt:lpstr>
      <vt:lpstr>3. Resume Executing Previous Main Thread Code</vt:lpstr>
      <vt:lpstr>Nested Vectored Interrupt Controller (NVIC)</vt:lpstr>
      <vt:lpstr>NVIC Registers and State</vt:lpstr>
      <vt:lpstr>Core Exception Mask Register</vt:lpstr>
      <vt:lpstr>Core Exception Mask Register</vt:lpstr>
      <vt:lpstr>Prioritization</vt:lpstr>
      <vt:lpstr>Special Cases of Prioritization</vt:lpstr>
      <vt:lpstr>Timing Analysis: Big Picture Timing Behavior</vt:lpstr>
      <vt:lpstr>Interrupt Response Latency</vt:lpstr>
      <vt:lpstr>Maximum Interrupt Rate</vt:lpstr>
      <vt:lpstr>Program Design with Interrupts</vt:lpstr>
      <vt:lpstr>Volatile Data</vt:lpstr>
      <vt:lpstr>Volatile Data</vt:lpstr>
      <vt:lpstr>The Volatile Directive</vt:lpstr>
      <vt:lpstr>Non-atomic Shared Data</vt:lpstr>
      <vt:lpstr>Example: Checking the Time</vt:lpstr>
      <vt:lpstr>Examining the Problem More Closely</vt:lpstr>
      <vt:lpstr>Definitions</vt:lpstr>
      <vt:lpstr>Solution: Briefly Disable Preemption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Interrupts and  Low Power Features</dc:title>
  <dc:subject/>
  <dc:creator/>
  <cp:keywords/>
  <dc:description/>
  <cp:lastModifiedBy/>
  <cp:revision>32</cp:revision>
  <dcterms:created xsi:type="dcterms:W3CDTF">2017-09-28T16:46:04Z</dcterms:created>
  <dcterms:modified xsi:type="dcterms:W3CDTF">2019-04-12T16:42:02Z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