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4"/>
  </p:notesMasterIdLst>
  <p:handoutMasterIdLst>
    <p:handoutMasterId r:id="rId35"/>
  </p:handoutMasterIdLst>
  <p:sldIdLst>
    <p:sldId id="371" r:id="rId7"/>
    <p:sldId id="339" r:id="rId8"/>
    <p:sldId id="372" r:id="rId9"/>
    <p:sldId id="373" r:id="rId10"/>
    <p:sldId id="374" r:id="rId11"/>
    <p:sldId id="375" r:id="rId12"/>
    <p:sldId id="377" r:id="rId13"/>
    <p:sldId id="376"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Lst>
  <p:sldSz cx="12192000" cy="6858000"/>
  <p:notesSz cx="6858000" cy="165735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40A59-777A-4301-951D-BA54FAD49B4D}" v="279" dt="2019-02-12T21:12:44.78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3" autoAdjust="0"/>
    <p:restoredTop sz="54459" autoAdjust="0"/>
  </p:normalViewPr>
  <p:slideViewPr>
    <p:cSldViewPr snapToGrid="0">
      <p:cViewPr varScale="1">
        <p:scale>
          <a:sx n="68" d="100"/>
          <a:sy n="68" d="100"/>
        </p:scale>
        <p:origin x="1782" y="7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4/15/2019</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4/15/2019</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zh-CN" dirty="0"/>
              <a:t>Hel</a:t>
            </a:r>
            <a:r>
              <a:rPr lang="en-GB" altLang="zh-CN" dirty="0"/>
              <a:t>lo and welcome.</a:t>
            </a:r>
          </a:p>
          <a:p>
            <a:pPr marL="0" marR="0" lvl="0" indent="0" algn="l" defTabSz="914400" rtl="0" eaLnBrk="0" fontAlgn="base" latinLnBrk="0" hangingPunct="0">
              <a:lnSpc>
                <a:spcPct val="100000"/>
              </a:lnSpc>
              <a:spcBef>
                <a:spcPts val="600"/>
              </a:spcBef>
              <a:spcAft>
                <a:spcPct val="0"/>
              </a:spcAft>
              <a:buClrTx/>
              <a:buSzTx/>
              <a:buFontTx/>
              <a:buNone/>
              <a:tabLst/>
              <a:defRPr/>
            </a:pPr>
            <a:r>
              <a:rPr lang="en-GB" altLang="zh-CN" dirty="0"/>
              <a:t>In this video, we will look at </a:t>
            </a:r>
            <a:r>
              <a:rPr lang="en-US" altLang="zh-CN" dirty="0"/>
              <a:t>the</a:t>
            </a:r>
            <a:r>
              <a:rPr lang="en-GB" altLang="zh-CN" dirty="0"/>
              <a:t> power supply technique used in mechatronic systems, especially, </a:t>
            </a:r>
            <a:r>
              <a:rPr lang="en-US" dirty="0"/>
              <a:t>for autonomous cars.</a:t>
            </a:r>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203718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zh-CN" dirty="0"/>
              <a:t>Depending on the functionalities, </a:t>
            </a:r>
            <a:r>
              <a:rPr lang="en-GB" altLang="zh-CN" dirty="0"/>
              <a:t>we will want to either decrease or increase the voltage level relative to the input voltage. This can be done with switching power supplies.  A switching power supply uses capacitors and inductors to store energy and switches to charge or discharge to reallocate the energy. During the discharge </a:t>
            </a:r>
            <a:r>
              <a:rPr lang="en-US" dirty="0"/>
              <a:t>cycle, the energy is added or subtracted from the input voltage. A boost converter boosts the supply voltage while a buck converter decreases the supply voltage. Now, we will take a closer look at the boost converter.</a:t>
            </a:r>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7257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boost converter uses an</a:t>
            </a:r>
            <a:r>
              <a:rPr lang="en-US" baseline="0" dirty="0"/>
              <a:t> inductor (L) as the storage element. The boosted voltage is stored in an output capacitor </a:t>
            </a:r>
            <a:r>
              <a:rPr lang="en-US" u="none" baseline="0" dirty="0"/>
              <a:t>(C) </a:t>
            </a:r>
            <a:r>
              <a:rPr lang="en-US" baseline="0" dirty="0"/>
              <a:t>before it is delivered to the load R</a:t>
            </a:r>
            <a:r>
              <a:rPr lang="en-US" baseline="-25000" dirty="0"/>
              <a:t>L</a:t>
            </a:r>
            <a:r>
              <a:rPr lang="en-US" baseline="0" dirty="0"/>
              <a:t>.  A diode </a:t>
            </a:r>
            <a:r>
              <a:rPr lang="en-US" u="none" baseline="0" dirty="0"/>
              <a:t>(D) </a:t>
            </a:r>
            <a:r>
              <a:rPr lang="en-US" baseline="0" dirty="0"/>
              <a:t>ensures that the supply output capacitor only discharges through the load. The boost converter consists of two cycles: 1) the charge stage and 2) the step-up stage.</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70384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In</a:t>
            </a:r>
            <a:r>
              <a:rPr lang="en-US" baseline="0" dirty="0"/>
              <a:t> the charge stage, the switch is closed, and the inductor is being charged with magnetic energy. The voltage across the inductor is set to input voltage V</a:t>
            </a:r>
            <a:r>
              <a:rPr lang="en-US" baseline="-25000" dirty="0"/>
              <a:t>i</a:t>
            </a:r>
            <a:r>
              <a:rPr lang="en-US" baseline="0" dirty="0"/>
              <a:t>. The current through the inductor increases, as the magnetic energy is building up. Assuming that the time the switch is on is &lt;&lt; than tau (L/R), the current is increasing at a rate of </a:t>
            </a:r>
            <a:r>
              <a:rPr lang="en-US" baseline="0" dirty="0" err="1"/>
              <a:t>di_L</a:t>
            </a:r>
            <a:r>
              <a:rPr lang="en-US" baseline="0" dirty="0"/>
              <a:t>/dt, which can be calculated as V</a:t>
            </a:r>
            <a:r>
              <a:rPr lang="en-US" baseline="-25000" dirty="0"/>
              <a:t>i</a:t>
            </a:r>
            <a:r>
              <a:rPr lang="en-US" baseline="0" dirty="0"/>
              <a:t>/L.</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79730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switch is opened to start the step-up stage. As the switch is opened, the inductor attempts to maintain the current flowing th</a:t>
            </a:r>
            <a:r>
              <a:rPr lang="en-US" altLang="zh-CN" baseline="0" dirty="0"/>
              <a:t>r</a:t>
            </a:r>
            <a:r>
              <a:rPr lang="en-US" baseline="0" dirty="0"/>
              <a:t>ough it by changing its voltage. A rapid negative change in current,  due to the opening of the switch, will result in a large negative voltage across the inductor (negative according to the V</a:t>
            </a:r>
            <a:r>
              <a:rPr lang="en-US" baseline="-25000" dirty="0"/>
              <a:t>L</a:t>
            </a:r>
            <a:r>
              <a:rPr lang="en-US" baseline="0" dirty="0"/>
              <a:t> definition).</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293053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voltage V</a:t>
            </a:r>
            <a:r>
              <a:rPr lang="en-US" baseline="-25000" dirty="0"/>
              <a:t>L</a:t>
            </a:r>
            <a:r>
              <a:rPr lang="en-US" baseline="0" dirty="0"/>
              <a:t> adds to Vi. The added voltage is larger than V</a:t>
            </a:r>
            <a:r>
              <a:rPr lang="en-US" baseline="-25000" dirty="0"/>
              <a:t>i</a:t>
            </a:r>
            <a:r>
              <a:rPr lang="en-US" baseline="0" dirty="0"/>
              <a:t>, even larger than V</a:t>
            </a:r>
            <a:r>
              <a:rPr lang="en-US" baseline="-25000" dirty="0"/>
              <a:t>C</a:t>
            </a:r>
            <a:r>
              <a:rPr lang="en-US" baseline="0" dirty="0"/>
              <a:t>, because that is the only way the inductor can maintain the current across L. Consequently, charge is transferred to the capacitor C, at a higher voltage than V</a:t>
            </a:r>
            <a:r>
              <a:rPr lang="en-US" baseline="-25000" dirty="0"/>
              <a:t>i</a:t>
            </a:r>
            <a:r>
              <a:rPr lang="en-US" baseline="0" dirty="0"/>
              <a:t>.</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1803373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slope of the current through the inductor is now (V</a:t>
            </a:r>
            <a:r>
              <a:rPr lang="en-US" baseline="-25000" dirty="0"/>
              <a:t>i</a:t>
            </a:r>
            <a:r>
              <a:rPr lang="en-US" baseline="0" dirty="0"/>
              <a:t> – V</a:t>
            </a:r>
            <a:r>
              <a:rPr lang="en-US" baseline="-25000" dirty="0"/>
              <a:t>o</a:t>
            </a:r>
            <a:r>
              <a:rPr lang="en-US" baseline="0" dirty="0"/>
              <a:t>)/L, assuming that V</a:t>
            </a:r>
            <a:r>
              <a:rPr lang="en-US" baseline="-25000" dirty="0"/>
              <a:t>o</a:t>
            </a:r>
            <a:r>
              <a:rPr lang="en-US" baseline="0" dirty="0"/>
              <a:t> does not significantly change over a cycle. This is a fair assumption due to a large storage capacitor at the output.</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215878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This diagram shows the voltage and current across the inductor L as a function of switch position. The switch is closed at t = 0, and remains closed for t</a:t>
            </a:r>
            <a:r>
              <a:rPr lang="en-US" baseline="-25000" dirty="0"/>
              <a:t>1</a:t>
            </a:r>
            <a:r>
              <a:rPr lang="en-US" baseline="0" dirty="0"/>
              <a:t>.</a:t>
            </a:r>
            <a:endParaRPr lang="en-US" baseline="-2500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27121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As the switch is closed, the current over the inductor is being reduced, and the energy is being transferred to the output storage capacitor. The voltage over the inductor</a:t>
            </a:r>
            <a:r>
              <a:rPr lang="en-US" baseline="0" dirty="0"/>
              <a:t> is now V</a:t>
            </a:r>
            <a:r>
              <a:rPr lang="en-US" baseline="-25000" dirty="0"/>
              <a:t>i</a:t>
            </a:r>
            <a:r>
              <a:rPr lang="en-US" baseline="0" dirty="0"/>
              <a:t>-V</a:t>
            </a:r>
            <a:r>
              <a:rPr lang="en-US" baseline="-25000" dirty="0"/>
              <a:t>o</a:t>
            </a:r>
            <a:r>
              <a:rPr lang="en-US" baseline="0" dirty="0"/>
              <a:t>, and the current change is (V</a:t>
            </a:r>
            <a:r>
              <a:rPr lang="en-US" baseline="-25000" dirty="0"/>
              <a:t>i</a:t>
            </a:r>
            <a:r>
              <a:rPr lang="en-US" baseline="0" dirty="0"/>
              <a:t> – V</a:t>
            </a:r>
            <a:r>
              <a:rPr lang="en-US" baseline="-25000" dirty="0"/>
              <a:t>o</a:t>
            </a:r>
            <a:r>
              <a:rPr lang="en-US" baseline="0" dirty="0"/>
              <a:t>)/L. Note that V</a:t>
            </a:r>
            <a:r>
              <a:rPr lang="en-US" baseline="-25000" dirty="0"/>
              <a:t>o</a:t>
            </a:r>
            <a:r>
              <a:rPr lang="en-US" baseline="0" dirty="0"/>
              <a:t> is larger than V</a:t>
            </a:r>
            <a:r>
              <a:rPr lang="en-US" baseline="-25000" dirty="0"/>
              <a:t>o</a:t>
            </a:r>
            <a:r>
              <a:rPr lang="en-US" baseline="0" dirty="0"/>
              <a:t>, and so the change is negative (the capacitor is discharging)</a:t>
            </a:r>
            <a:r>
              <a:rPr lang="en-IN" baseline="0" dirty="0"/>
              <a:t>.</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17491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By making the energy analysis, i.e., analyzing the energy transferred</a:t>
            </a:r>
            <a:r>
              <a:rPr lang="en-US" baseline="0" dirty="0"/>
              <a:t> from the inductor at each stage, </a:t>
            </a:r>
            <a:r>
              <a:rPr lang="en-US" dirty="0"/>
              <a:t>and realizing that</a:t>
            </a:r>
            <a:r>
              <a:rPr lang="en-US" baseline="0" dirty="0"/>
              <a:t> the energy charged and discharged in each cycle must be equal, we can calculate the voltage at the output to be inversely proportional with the duty cycle of the discharge step, i.e., t</a:t>
            </a:r>
            <a:r>
              <a:rPr lang="en-US" baseline="-25000" dirty="0"/>
              <a:t>2</a:t>
            </a:r>
            <a:r>
              <a:rPr lang="en-US" baseline="0" dirty="0"/>
              <a:t>/ (t</a:t>
            </a:r>
            <a:r>
              <a:rPr lang="en-US" baseline="-25000" dirty="0"/>
              <a:t>2</a:t>
            </a:r>
            <a:r>
              <a:rPr lang="en-US" baseline="0" dirty="0"/>
              <a:t>+t</a:t>
            </a:r>
            <a:r>
              <a:rPr lang="en-US" baseline="-25000" dirty="0"/>
              <a:t>1</a:t>
            </a:r>
            <a:r>
              <a:rPr lang="en-US" baseline="0" dirty="0"/>
              <a:t>).</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357821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solid-state</a:t>
            </a:r>
            <a:r>
              <a:rPr lang="en-US" baseline="0" dirty="0"/>
              <a:t> switching regulator LT1370 is a convenient DC-DC converter that can boost voltage starting with voltage as low as 2.7V. The typical configuration is to boost up voltage to 12V, which is presented on the datasheet. It is important to use low ESR (equivalent serial resistance) capacitors. However, the datasheet recommends using tantalum capacitors, except for input and output resistors, which should be electrolythic. Remember to rate the maximum voltage of the electrolythic capacitors to at least 2 times the output/input voltage to avoid spikes. Consult the datasheet about the recommended minimum path between the diode D1 and output capacitors.</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177650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We will go through some key components in power supplies such as regulators and DC converters.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410546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Consequently,</a:t>
            </a:r>
            <a:r>
              <a:rPr lang="en-US" baseline="0" dirty="0"/>
              <a:t> combining a DC-DC boost converter with a linear regulator allows for the creation of a stable power supply, that will operate down to the on-voltage for the DC-DC converter. Care has to be taken to ensure that the regulators and converters can supply enough power to the various components. Care must also be taken to ensure that the output voltage of the DC-DC boost converter reaches higher than the output voltage of the linear regulator + its dropout voltage. In the case of the LM2940CT, that is 5.5 V; however, in general, it is better to go higher.</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1804613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A good (albeit not the most efficient) solution is to use the typical configuration of the boost converter, boost the voltage to 12V, and then reduce it down to 5V through the linear regulator.</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2728189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ea typeface="ＭＳ Ｐゴシック"/>
                <a:cs typeface="Calibri"/>
              </a:rPr>
              <a:t>Another benefit of this modular approach is that it is possible to bypass the DC-DC boost converter, perhaps through a set of built-in switches or jumping wire points, and thus leaving the possibility of running the system on battery power without boosting. DC-DC converters are tricky, and can burn up if there is an issue with the feedback loop. A system using a linear regulator is in general simpler. Furthermore, </a:t>
            </a:r>
            <a:r>
              <a:rPr lang="en-US" b="1" dirty="0">
                <a:ea typeface="ＭＳ Ｐゴシック"/>
                <a:cs typeface="Calibri"/>
              </a:rPr>
              <a:t>software</a:t>
            </a:r>
            <a:r>
              <a:rPr lang="en-US" baseline="0" dirty="0">
                <a:ea typeface="ＭＳ Ｐゴシック"/>
                <a:cs typeface="Calibri"/>
              </a:rPr>
              <a:t> can be written to avoid the high current conditions, such as longer acceleration due to lower PWM at the start, or not turning when accelerating at the start (during stall or close to stall).</a:t>
            </a:r>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316957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Two additional components are needed to complete a stable power supply:</a:t>
            </a:r>
          </a:p>
          <a:p>
            <a:r>
              <a:rPr lang="en-US" baseline="0" dirty="0"/>
              <a:t>The circuit breaker, which protects the system against excessive currents. The circuit breaker should be located as close to the battery terminals as possible, and will limit excessive power dissipation in the battery in case of a short-circuit in the system. This will protect the battery from rapid overheating and potential fire.</a:t>
            </a:r>
          </a:p>
          <a:p>
            <a:r>
              <a:rPr lang="en-US" baseline="0" dirty="0"/>
              <a:t>Also, a disconnect switch, which allows for disconnecting power to all the components, avoiding a run-away condition, as well as provides the ability to stop the car if necessary on the track</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285362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It is also possible to provide a switch that bypasses the DC-DC converter from the system. This increases the reliability of the system, in case the converter fails.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1698648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aseline="0" dirty="0"/>
              <a:t>Here, the b</a:t>
            </a:r>
            <a:r>
              <a:rPr lang="en-US" baseline="0" dirty="0"/>
              <a:t>ypass is 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3070202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And here, the bypass is off.</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495583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summarize what we have learnt in this module. </a:t>
            </a:r>
          </a:p>
          <a:p>
            <a:r>
              <a:rPr lang="en-US" dirty="0"/>
              <a:t>Power supply needs to provide stable voltage and current for different components in a mechatronic system. A battery’s output voltage varies as a function of current and this can stall the motors. Linear voltage regulators are widely used </a:t>
            </a:r>
            <a:r>
              <a:rPr lang="en-GB" dirty="0"/>
              <a:t>to provide a stable voltage. DC-DC converters, on the other hand, can scale the voltage input, either reducing or increasing it. A voltage regulator, combined with the DC-DC converter, can provide a stable supply voltage for the mechatronic system.</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343494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 supply is an essential component of an autonomous car, because</a:t>
            </a:r>
            <a:r>
              <a:rPr lang="en-US" baseline="0" dirty="0"/>
              <a:t> it ensures the seamless operation of all the components while the car is driving on the track; i.e., it is disconnected from any external power supply. It needs to supply the power to all the different sub-components of the system. Some of the components have different requirements. For example, a lot of power (high current) might need to be supplied to the motors to provide fast acceleration. On the other hand, the microcontroller is concerned with voltage stability rather than the ability to dissipate large amounts of power. The power supply may need to be designed separately to meet these different requirements. </a:t>
            </a:r>
          </a:p>
          <a:p>
            <a:r>
              <a:rPr lang="en-US" baseline="0" dirty="0"/>
              <a:t>A battery is usually the main supplier of power for on-board power. There are many types of battery, but the most frequently used for autonomous vehicle applications is the lithium-ion (Li-ion) battery, due to its relatively moderate cost, high-energy density, and long life.</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1042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subsystems of the autonomous car can be represented by the following schematic. The battery provides power to the motors (remember, on the car kit chassis, there are two motors), the servo, the microcontroller (and digital electronics), and the sensors (and perhaps additional analog electronics). Additional power modules can be added if needed.</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12409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Let’s consider a 7.2V Li-ion battery that will be the power reservoir for the autonomous car power supply. Let us assume that all the electronics require 5V DC, and so does the servo. </a:t>
            </a:r>
            <a:r>
              <a:rPr lang="en-GB" sz="1200" kern="1200" dirty="0">
                <a:solidFill>
                  <a:schemeClr val="tx1"/>
                </a:solidFill>
                <a:effectLst/>
                <a:latin typeface="+mn-lt"/>
                <a:ea typeface="ＭＳ Ｐゴシック" charset="0"/>
                <a:cs typeface="ＭＳ Ｐゴシック" charset="0"/>
              </a:rPr>
              <a:t>Since motors are less sensitive to voltage changes, they can be connected straight to the battery without the need of power conditioning (smoothing and regulating)</a:t>
            </a:r>
            <a:r>
              <a:rPr lang="en-US" baseline="0" dirty="0"/>
              <a:t>. Ignoring for now the voltage drop across the resistor, the battery will output approximately 7.2V, while the servo, MCU, and sensor electronics require 5V. Consequently, the principal job of the servo, MCU, and sensor power supplies is to reduce the battery voltage to a stable 5V DC. This can be achieved in a simple way </a:t>
            </a:r>
            <a:r>
              <a:rPr lang="en-US" b="0" baseline="0" dirty="0"/>
              <a:t>using a linear regulator.</a:t>
            </a:r>
            <a:endParaRPr lang="en-US" b="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92052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A linear regulator is</a:t>
            </a:r>
            <a:r>
              <a:rPr lang="en-US" baseline="0" dirty="0"/>
              <a:t> essentially a variable load, which provides stable output voltage by providing enough voltage drop from the input voltage to a prescribed value. It is simple and reliable, and provides a fixed output. Parameters to watch out for when selecting a linear regulator are a) output voltage: this has to match what we want/need as output of the power supply; b) input voltage range: this describes what input voltage range is tolerated by the device, usually some maximum voltage; c) maximum amperage rating: i.e., how much current the unit can supply; and d) dropout: this is the minimum voltage drop that is taken up by the control circuit in the device before the device starts operating. We usually look for a low dropout regulator. At high current and high voltage drop across the regulator, the device will dissipate significant power, e.g., 5V output, 20V input at 1A, the device will dissipate 15W, so a heat sink is needed.</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19067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However, a linear regulator</a:t>
            </a:r>
            <a:r>
              <a:rPr lang="en-US" baseline="0" dirty="0"/>
              <a:t> might not be enough to maintain a stable power supply. Consider the car is starting from stall, and the motors draw 12A each, so a total current draw of 24A. In addition, the servo may be actuating, and the current draw of the servo is, e.g., 2A, for a total current draw (discounting the electronics) of 26A. Lets consider a 7.2V Li-Ion battery with internal resistance of 0.1</a:t>
            </a:r>
            <a:r>
              <a:rPr lang="en-US" baseline="0" dirty="0">
                <a:sym typeface="Symbol" panose="05050102010706020507" pitchFamily="18" charset="2"/>
              </a:rPr>
              <a:t> (this resistance may seem high, but could be representative of a battery that has been discharged somewhat).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349430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output voltage of the linear regulator can</a:t>
            </a:r>
            <a:r>
              <a:rPr lang="en-US" baseline="0" dirty="0"/>
              <a:t> be illustrated by the following relationship between input and output voltage.  The linear regulator turns on at a specific on voltage, V_on. The output voltage then increases linearly with the input voltage as long as the input voltage is below the designated output voltage of the regulator. When the input voltage exceeds the desired output voltage, the output voltage does not increase any more. Note that the output voltage always trails the input voltage by 0.5V (in the case of the LM2940). This is the dropout voltage, </a:t>
            </a:r>
            <a:r>
              <a:rPr lang="en-US" baseline="0" dirty="0" err="1"/>
              <a:t>V</a:t>
            </a:r>
            <a:r>
              <a:rPr lang="en-US" baseline="-25000" dirty="0" err="1"/>
              <a:t>dropout</a:t>
            </a:r>
            <a:r>
              <a:rPr lang="en-US" baseline="0" dirty="0"/>
              <a:t>. In all cases, the input voltage &gt; designated output voltage + </a:t>
            </a:r>
            <a:r>
              <a:rPr lang="en-US" baseline="0" dirty="0" err="1"/>
              <a:t>V</a:t>
            </a:r>
            <a:r>
              <a:rPr lang="en-US" baseline="-25000" dirty="0" err="1"/>
              <a:t>dropout</a:t>
            </a:r>
            <a:r>
              <a:rPr lang="en-US" baseline="0" dirty="0"/>
              <a:t> for the regulator to function properly.</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49757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a:t>
            </a:r>
            <a:r>
              <a:rPr lang="en-US" baseline="0" dirty="0"/>
              <a:t> resulting voltage drop over </a:t>
            </a:r>
            <a:r>
              <a:rPr lang="en-US" baseline="0" dirty="0" err="1"/>
              <a:t>R</a:t>
            </a:r>
            <a:r>
              <a:rPr lang="en-US" baseline="-25000" dirty="0" err="1"/>
              <a:t>b</a:t>
            </a:r>
            <a:r>
              <a:rPr lang="en-US" baseline="0" dirty="0"/>
              <a:t> will be 2.6V, resulting in a remaining output battery voltage of 4.6V. To illustrate the problem, let us assume that some of the electronics, and perhaps the MCU require a 5V power supply. The linear regulator connected to the MCU/electronics will no longer be able to supply 5V, and the voltage will rather drop down to 4.6 – 0.5V = 4.1V (assuming a 0.5V dropout ). Consequently, an additional component for the power supply must be created.</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58749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tx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tx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8163316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7" name="Text Placeholder 2"/>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Edit Master text styles</a:t>
            </a:r>
          </a:p>
          <a:p>
            <a:pPr lvl="1"/>
            <a:r>
              <a:rPr lang="en-US"/>
              <a:t>Second level</a:t>
            </a:r>
          </a:p>
        </p:txBody>
      </p:sp>
      <p:sp>
        <p:nvSpPr>
          <p:cNvPr id="14" name="Text Placeholder 2"/>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9" name="Content Placeholder 8"/>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Edit Master text styles</a:t>
            </a:r>
          </a:p>
        </p:txBody>
      </p:sp>
      <p:sp>
        <p:nvSpPr>
          <p:cNvPr id="18" name="Text Placeholder 2"/>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7" name="Content Placeholder 3"/>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Content Placeholder 5"/>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Edit Master text styles</a:t>
            </a:r>
          </a:p>
          <a:p>
            <a:pPr lvl="1"/>
            <a:r>
              <a:rPr lang="en-US"/>
              <a:t>Second level</a:t>
            </a:r>
          </a:p>
        </p:txBody>
      </p:sp>
      <p:sp>
        <p:nvSpPr>
          <p:cNvPr id="8" name="Content Placeholder 3"/>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Edit Master text styles</a:t>
            </a:r>
          </a:p>
        </p:txBody>
      </p:sp>
      <p:sp>
        <p:nvSpPr>
          <p:cNvPr id="7" name="Text Placeholder 2"/>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758453"/>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33150" cy="460098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2019 Arm Limited </a:t>
            </a:r>
          </a:p>
        </p:txBody>
      </p:sp>
      <p:pic>
        <p:nvPicPr>
          <p:cNvPr id="9" name="Picture 8">
            <a:extLst>
              <a:ext uri="{FF2B5EF4-FFF2-40B4-BE49-F238E27FC236}">
                <a16:creationId xmlns:a16="http://schemas.microsoft.com/office/drawing/2014/main" id="{64B851AC-E803-1D4D-80AA-D8015B7F63A8}"/>
              </a:ext>
            </a:extLst>
          </p:cNvPr>
          <p:cNvPicPr>
            <a:picLocks noChangeAspect="1"/>
          </p:cNvPicPr>
          <p:nvPr userDrawn="1"/>
        </p:nvPicPr>
        <p:blipFill>
          <a:blip r:embed="rId31"/>
          <a:stretch>
            <a:fillRect/>
          </a:stretch>
        </p:blipFill>
        <p:spPr>
          <a:xfrm>
            <a:off x="10928783" y="6388810"/>
            <a:ext cx="783792" cy="23711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6"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3242930" y="1207042"/>
            <a:ext cx="7966409" cy="1519514"/>
          </a:xfrm>
        </p:spPr>
        <p:txBody>
          <a:bodyPr/>
          <a:lstStyle/>
          <a:p>
            <a:r>
              <a:rPr lang="en-US" dirty="0"/>
              <a:t>Power Supply for Autonomous Cars</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DC/DC Converter</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Must elevate the voltage to provide a stable power supply (say 5V)</a:t>
            </a:r>
          </a:p>
          <a:p>
            <a:r>
              <a:rPr lang="en-US" dirty="0"/>
              <a:t>This can be done using switching power supplies</a:t>
            </a:r>
          </a:p>
          <a:p>
            <a:r>
              <a:rPr lang="en-US" dirty="0"/>
              <a:t>Switching power supply:</a:t>
            </a:r>
            <a:endParaRPr lang="en-US" altLang="en-US" dirty="0"/>
          </a:p>
          <a:p>
            <a:pPr lvl="1"/>
            <a:r>
              <a:rPr lang="en-US" dirty="0"/>
              <a:t>Uses capacitors or inductors to store energy</a:t>
            </a:r>
          </a:p>
          <a:p>
            <a:pPr lvl="1"/>
            <a:r>
              <a:rPr lang="en-US" dirty="0"/>
              <a:t>Switches between a charge and discharge cycle</a:t>
            </a:r>
          </a:p>
          <a:p>
            <a:pPr lvl="1"/>
            <a:r>
              <a:rPr lang="en-US" dirty="0"/>
              <a:t>During the discharge cycle the energy is added or subtracted from the input voltage</a:t>
            </a:r>
          </a:p>
          <a:p>
            <a:pPr lvl="1"/>
            <a:r>
              <a:rPr lang="en-US" dirty="0"/>
              <a:t>Boost converter adds the stored voltage to boost supply voltage</a:t>
            </a:r>
          </a:p>
          <a:p>
            <a:pPr lvl="1"/>
            <a:r>
              <a:rPr lang="en-US" dirty="0"/>
              <a:t>Buck converters subtract the stored voltage to decrease the supply voltage</a:t>
            </a:r>
          </a:p>
          <a:p>
            <a:r>
              <a:rPr lang="en-US" dirty="0"/>
              <a:t>In this module we will look at a boost converter</a:t>
            </a:r>
            <a:endParaRPr lang="en-US" altLang="en-US" dirty="0"/>
          </a:p>
          <a:p>
            <a:pPr lvl="1"/>
            <a:endParaRPr lang="en-US" altLang="en-US" dirty="0"/>
          </a:p>
        </p:txBody>
      </p:sp>
    </p:spTree>
    <p:extLst>
      <p:ext uri="{BB962C8B-B14F-4D97-AF65-F5344CB8AC3E}">
        <p14:creationId xmlns:p14="http://schemas.microsoft.com/office/powerpoint/2010/main" val="3571566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Used to boost the input voltage</a:t>
            </a:r>
          </a:p>
          <a:p>
            <a:r>
              <a:rPr lang="en-US" dirty="0"/>
              <a:t>Uses a storage inductor as the storage element for the boost stage</a:t>
            </a:r>
            <a:endParaRPr lang="en-US" altLang="en-US" dirty="0"/>
          </a:p>
        </p:txBody>
      </p:sp>
      <p:grpSp>
        <p:nvGrpSpPr>
          <p:cNvPr id="4" name="Group 3">
            <a:extLst>
              <a:ext uri="{FF2B5EF4-FFF2-40B4-BE49-F238E27FC236}">
                <a16:creationId xmlns:a16="http://schemas.microsoft.com/office/drawing/2014/main" id="{57964ACA-407C-4431-94C0-91409D4DBAFC}"/>
              </a:ext>
            </a:extLst>
          </p:cNvPr>
          <p:cNvGrpSpPr/>
          <p:nvPr/>
        </p:nvGrpSpPr>
        <p:grpSpPr>
          <a:xfrm>
            <a:off x="2131219" y="2743200"/>
            <a:ext cx="6962533" cy="2528258"/>
            <a:chOff x="974360" y="661135"/>
            <a:chExt cx="6962533" cy="2528258"/>
          </a:xfrm>
        </p:grpSpPr>
        <p:grpSp>
          <p:nvGrpSpPr>
            <p:cNvPr id="5" name="Group 4">
              <a:extLst>
                <a:ext uri="{FF2B5EF4-FFF2-40B4-BE49-F238E27FC236}">
                  <a16:creationId xmlns:a16="http://schemas.microsoft.com/office/drawing/2014/main" id="{9EC79618-4ADD-47C9-8576-64DED36DF8B1}"/>
                </a:ext>
              </a:extLst>
            </p:cNvPr>
            <p:cNvGrpSpPr/>
            <p:nvPr/>
          </p:nvGrpSpPr>
          <p:grpSpPr>
            <a:xfrm>
              <a:off x="974360" y="661135"/>
              <a:ext cx="6962533" cy="2528258"/>
              <a:chOff x="986950" y="977284"/>
              <a:chExt cx="6962533" cy="2528258"/>
            </a:xfrm>
          </p:grpSpPr>
          <p:sp>
            <p:nvSpPr>
              <p:cNvPr id="9" name="Oval 8">
                <a:extLst>
                  <a:ext uri="{FF2B5EF4-FFF2-40B4-BE49-F238E27FC236}">
                    <a16:creationId xmlns:a16="http://schemas.microsoft.com/office/drawing/2014/main" id="{839C1180-F8D0-4360-A63C-93CDF3EE4E9D}"/>
                  </a:ext>
                </a:extLst>
              </p:cNvPr>
              <p:cNvSpPr/>
              <p:nvPr/>
            </p:nvSpPr>
            <p:spPr>
              <a:xfrm>
                <a:off x="1371600" y="2050776"/>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686D06B-E8A7-49B3-9563-8A667AFEA7EC}"/>
                  </a:ext>
                </a:extLst>
              </p:cNvPr>
              <p:cNvGrpSpPr/>
              <p:nvPr/>
            </p:nvGrpSpPr>
            <p:grpSpPr>
              <a:xfrm>
                <a:off x="2570590" y="1412350"/>
                <a:ext cx="914400" cy="228600"/>
                <a:chOff x="4114800" y="1143000"/>
                <a:chExt cx="914400" cy="228600"/>
              </a:xfrm>
            </p:grpSpPr>
            <p:sp>
              <p:nvSpPr>
                <p:cNvPr id="58" name="Arc 57">
                  <a:extLst>
                    <a:ext uri="{FF2B5EF4-FFF2-40B4-BE49-F238E27FC236}">
                      <a16:creationId xmlns:a16="http://schemas.microsoft.com/office/drawing/2014/main" id="{9680FA62-CFBD-4D07-A7E6-6F743CD1FB9D}"/>
                    </a:ext>
                  </a:extLst>
                </p:cNvPr>
                <p:cNvSpPr/>
                <p:nvPr/>
              </p:nvSpPr>
              <p:spPr>
                <a:xfrm>
                  <a:off x="41148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Arc 58">
                  <a:extLst>
                    <a:ext uri="{FF2B5EF4-FFF2-40B4-BE49-F238E27FC236}">
                      <a16:creationId xmlns:a16="http://schemas.microsoft.com/office/drawing/2014/main" id="{D329D587-508A-4CB6-80F2-DDBEE2412AD4}"/>
                    </a:ext>
                  </a:extLst>
                </p:cNvPr>
                <p:cNvSpPr/>
                <p:nvPr/>
              </p:nvSpPr>
              <p:spPr>
                <a:xfrm>
                  <a:off x="43434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Arc 59">
                  <a:extLst>
                    <a:ext uri="{FF2B5EF4-FFF2-40B4-BE49-F238E27FC236}">
                      <a16:creationId xmlns:a16="http://schemas.microsoft.com/office/drawing/2014/main" id="{1FF2A363-9112-469A-B2FC-13FD17DA7DBC}"/>
                    </a:ext>
                  </a:extLst>
                </p:cNvPr>
                <p:cNvSpPr/>
                <p:nvPr/>
              </p:nvSpPr>
              <p:spPr>
                <a:xfrm>
                  <a:off x="45720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Arc 60">
                  <a:extLst>
                    <a:ext uri="{FF2B5EF4-FFF2-40B4-BE49-F238E27FC236}">
                      <a16:creationId xmlns:a16="http://schemas.microsoft.com/office/drawing/2014/main" id="{76C72205-53EC-4FA1-A200-95D93BF86727}"/>
                    </a:ext>
                  </a:extLst>
                </p:cNvPr>
                <p:cNvSpPr/>
                <p:nvPr/>
              </p:nvSpPr>
              <p:spPr>
                <a:xfrm>
                  <a:off x="48006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1" name="Straight Connector 10">
                <a:extLst>
                  <a:ext uri="{FF2B5EF4-FFF2-40B4-BE49-F238E27FC236}">
                    <a16:creationId xmlns:a16="http://schemas.microsoft.com/office/drawing/2014/main" id="{EEB8F5CB-38D7-47DB-9519-121523A0D610}"/>
                  </a:ext>
                </a:extLst>
              </p:cNvPr>
              <p:cNvCxnSpPr>
                <a:stCxn id="9" idx="0"/>
              </p:cNvCxnSpPr>
              <p:nvPr/>
            </p:nvCxnSpPr>
            <p:spPr>
              <a:xfrm flipV="1">
                <a:off x="1676400" y="1531932"/>
                <a:ext cx="0" cy="518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0FA538-0148-4FE1-86B7-9C1D91FACBBB}"/>
                  </a:ext>
                </a:extLst>
              </p:cNvPr>
              <p:cNvCxnSpPr>
                <a:endCxn id="58" idx="0"/>
              </p:cNvCxnSpPr>
              <p:nvPr/>
            </p:nvCxnSpPr>
            <p:spPr>
              <a:xfrm>
                <a:off x="1676400" y="1524000"/>
                <a:ext cx="894312" cy="7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CF7414F-9B46-4255-81B2-CE64A542FF2E}"/>
                  </a:ext>
                </a:extLst>
              </p:cNvPr>
              <p:cNvCxnSpPr/>
              <p:nvPr/>
            </p:nvCxnSpPr>
            <p:spPr>
              <a:xfrm>
                <a:off x="3484990" y="1538558"/>
                <a:ext cx="3591671"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EE5A55A-FF48-4962-88C9-A7C37E3F23BA}"/>
                  </a:ext>
                </a:extLst>
              </p:cNvPr>
              <p:cNvGrpSpPr/>
              <p:nvPr/>
            </p:nvGrpSpPr>
            <p:grpSpPr>
              <a:xfrm>
                <a:off x="5041885" y="1378882"/>
                <a:ext cx="220956" cy="323987"/>
                <a:chOff x="5257799" y="1372595"/>
                <a:chExt cx="220956" cy="323987"/>
              </a:xfrm>
            </p:grpSpPr>
            <p:sp>
              <p:nvSpPr>
                <p:cNvPr id="56" name="Isosceles Triangle 55">
                  <a:extLst>
                    <a:ext uri="{FF2B5EF4-FFF2-40B4-BE49-F238E27FC236}">
                      <a16:creationId xmlns:a16="http://schemas.microsoft.com/office/drawing/2014/main" id="{66D6CDB5-07F2-4106-A48C-2AB25F3DFC1D}"/>
                    </a:ext>
                  </a:extLst>
                </p:cNvPr>
                <p:cNvSpPr/>
                <p:nvPr/>
              </p:nvSpPr>
              <p:spPr>
                <a:xfrm rot="5400000">
                  <a:off x="5242034" y="1425466"/>
                  <a:ext cx="228600" cy="1970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1C9632C-84FB-4D18-B66C-F02BBA103BA9}"/>
                    </a:ext>
                  </a:extLst>
                </p:cNvPr>
                <p:cNvCxnSpPr/>
                <p:nvPr/>
              </p:nvCxnSpPr>
              <p:spPr>
                <a:xfrm>
                  <a:off x="5478755" y="1372595"/>
                  <a:ext cx="0" cy="323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F26E477A-A109-4444-B3EB-A56439552975}"/>
                  </a:ext>
                </a:extLst>
              </p:cNvPr>
              <p:cNvCxnSpPr/>
              <p:nvPr/>
            </p:nvCxnSpPr>
            <p:spPr>
              <a:xfrm flipV="1">
                <a:off x="4365266" y="1524000"/>
                <a:ext cx="0" cy="575144"/>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29A650-0A33-4A52-9340-3FA627120341}"/>
                  </a:ext>
                </a:extLst>
              </p:cNvPr>
              <p:cNvCxnSpPr/>
              <p:nvPr/>
            </p:nvCxnSpPr>
            <p:spPr>
              <a:xfrm flipV="1">
                <a:off x="6090699" y="1524000"/>
                <a:ext cx="0" cy="819650"/>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875302-07FB-4E1C-904D-F7C60C08E3DF}"/>
                  </a:ext>
                </a:extLst>
              </p:cNvPr>
              <p:cNvCxnSpPr/>
              <p:nvPr/>
            </p:nvCxnSpPr>
            <p:spPr>
              <a:xfrm>
                <a:off x="5738852" y="2343650"/>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1791B8-A9A6-4E40-9F06-919255464368}"/>
                  </a:ext>
                </a:extLst>
              </p:cNvPr>
              <p:cNvCxnSpPr/>
              <p:nvPr/>
            </p:nvCxnSpPr>
            <p:spPr>
              <a:xfrm>
                <a:off x="5738852" y="2400635"/>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D8FE152-F901-4727-970C-D11ABF637DF4}"/>
                  </a:ext>
                </a:extLst>
              </p:cNvPr>
              <p:cNvCxnSpPr/>
              <p:nvPr/>
            </p:nvCxnSpPr>
            <p:spPr>
              <a:xfrm flipV="1">
                <a:off x="6099974" y="2400636"/>
                <a:ext cx="0" cy="97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43A235-12D7-4B3B-A530-379F7EC237BB}"/>
                  </a:ext>
                </a:extLst>
              </p:cNvPr>
              <p:cNvCxnSpPr/>
              <p:nvPr/>
            </p:nvCxnSpPr>
            <p:spPr>
              <a:xfrm flipV="1">
                <a:off x="4366591" y="2718688"/>
                <a:ext cx="0" cy="6569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8A0A53-2DD7-4967-8F64-5179D1E739C5}"/>
                  </a:ext>
                </a:extLst>
              </p:cNvPr>
              <p:cNvCxnSpPr/>
              <p:nvPr/>
            </p:nvCxnSpPr>
            <p:spPr>
              <a:xfrm flipH="1" flipV="1">
                <a:off x="4350690" y="2085233"/>
                <a:ext cx="324678" cy="514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557181-E41F-45A4-9858-5F34CC68A15F}"/>
                  </a:ext>
                </a:extLst>
              </p:cNvPr>
              <p:cNvCxnSpPr/>
              <p:nvPr/>
            </p:nvCxnSpPr>
            <p:spPr>
              <a:xfrm flipV="1">
                <a:off x="1676400" y="2670650"/>
                <a:ext cx="0" cy="705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197247E-A2F1-4EE3-AB96-83EB3E8880FE}"/>
                  </a:ext>
                </a:extLst>
              </p:cNvPr>
              <p:cNvGrpSpPr/>
              <p:nvPr/>
            </p:nvGrpSpPr>
            <p:grpSpPr>
              <a:xfrm>
                <a:off x="1489214" y="3375665"/>
                <a:ext cx="374371" cy="129877"/>
                <a:chOff x="1489214" y="3057613"/>
                <a:chExt cx="374371" cy="129877"/>
              </a:xfrm>
            </p:grpSpPr>
            <p:cxnSp>
              <p:nvCxnSpPr>
                <p:cNvPr id="53" name="Straight Connector 52">
                  <a:extLst>
                    <a:ext uri="{FF2B5EF4-FFF2-40B4-BE49-F238E27FC236}">
                      <a16:creationId xmlns:a16="http://schemas.microsoft.com/office/drawing/2014/main" id="{0231A2C9-56A6-42F0-BF0E-38C6B744DF03}"/>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BE88E3-C258-4768-A4D5-CC29902EFC37}"/>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D7BEDEA-4A42-478D-B68F-6C719EFD26BE}"/>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7225769-FE9F-4B2B-A501-58EC8806C78A}"/>
                  </a:ext>
                </a:extLst>
              </p:cNvPr>
              <p:cNvGrpSpPr/>
              <p:nvPr/>
            </p:nvGrpSpPr>
            <p:grpSpPr>
              <a:xfrm>
                <a:off x="4178080" y="3375665"/>
                <a:ext cx="374371" cy="129877"/>
                <a:chOff x="1489214" y="3057613"/>
                <a:chExt cx="374371" cy="129877"/>
              </a:xfrm>
            </p:grpSpPr>
            <p:cxnSp>
              <p:nvCxnSpPr>
                <p:cNvPr id="50" name="Straight Connector 49">
                  <a:extLst>
                    <a:ext uri="{FF2B5EF4-FFF2-40B4-BE49-F238E27FC236}">
                      <a16:creationId xmlns:a16="http://schemas.microsoft.com/office/drawing/2014/main" id="{28EA647E-E0DB-47BC-B5BA-08E930177520}"/>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49BC090-1918-4E00-8F30-B34908029E3E}"/>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BD96E1C-FFFC-4831-BF23-A6642B726C01}"/>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44762C0-DD8D-41BB-82F1-299F7C502D57}"/>
                  </a:ext>
                </a:extLst>
              </p:cNvPr>
              <p:cNvGrpSpPr/>
              <p:nvPr/>
            </p:nvGrpSpPr>
            <p:grpSpPr>
              <a:xfrm>
                <a:off x="5913449" y="3375665"/>
                <a:ext cx="374371" cy="129877"/>
                <a:chOff x="1489214" y="3057613"/>
                <a:chExt cx="374371" cy="129877"/>
              </a:xfrm>
            </p:grpSpPr>
            <p:cxnSp>
              <p:nvCxnSpPr>
                <p:cNvPr id="47" name="Straight Connector 46">
                  <a:extLst>
                    <a:ext uri="{FF2B5EF4-FFF2-40B4-BE49-F238E27FC236}">
                      <a16:creationId xmlns:a16="http://schemas.microsoft.com/office/drawing/2014/main" id="{6793EBDE-2098-4E5A-A8E4-876FAFBEF050}"/>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DDD2236-2F58-41E3-80A5-4706C6A147C4}"/>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3DED725-5DCE-407C-AE42-C2E256C1AF27}"/>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5E2FCE14-69D7-4476-BFA9-562EAF9BEA12}"/>
                  </a:ext>
                </a:extLst>
              </p:cNvPr>
              <p:cNvCxnSpPr/>
              <p:nvPr/>
            </p:nvCxnSpPr>
            <p:spPr>
              <a:xfrm flipV="1">
                <a:off x="7076661" y="3047176"/>
                <a:ext cx="0" cy="328489"/>
              </a:xfrm>
              <a:prstGeom prst="line">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FFD7BD0-7EB0-4829-B0B9-7DE1D5B34086}"/>
                  </a:ext>
                </a:extLst>
              </p:cNvPr>
              <p:cNvGrpSpPr/>
              <p:nvPr/>
            </p:nvGrpSpPr>
            <p:grpSpPr>
              <a:xfrm>
                <a:off x="6890136" y="3375664"/>
                <a:ext cx="374371" cy="129877"/>
                <a:chOff x="1489214" y="3057613"/>
                <a:chExt cx="374371" cy="129877"/>
              </a:xfrm>
            </p:grpSpPr>
            <p:cxnSp>
              <p:nvCxnSpPr>
                <p:cNvPr id="44" name="Straight Connector 43">
                  <a:extLst>
                    <a:ext uri="{FF2B5EF4-FFF2-40B4-BE49-F238E27FC236}">
                      <a16:creationId xmlns:a16="http://schemas.microsoft.com/office/drawing/2014/main" id="{8B0E07DD-231F-4153-A4EC-8FF1152AB1A3}"/>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A08180-911F-4840-B02E-909D7356E372}"/>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E6AA6C2-5307-4D0D-8EA1-49A8351547B6}"/>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870556E2-3854-4B7C-AFDC-F3A58099A9A8}"/>
                  </a:ext>
                </a:extLst>
              </p:cNvPr>
              <p:cNvSpPr txBox="1"/>
              <p:nvPr/>
            </p:nvSpPr>
            <p:spPr>
              <a:xfrm>
                <a:off x="1531618" y="2037527"/>
                <a:ext cx="400878" cy="37371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48764B2E-7D13-49AB-99AA-A100F765AD13}"/>
                  </a:ext>
                </a:extLst>
              </p:cNvPr>
              <p:cNvSpPr txBox="1"/>
              <p:nvPr/>
            </p:nvSpPr>
            <p:spPr>
              <a:xfrm>
                <a:off x="1528969" y="2231008"/>
                <a:ext cx="400878" cy="523220"/>
              </a:xfrm>
              <a:prstGeom prst="rect">
                <a:avLst/>
              </a:prstGeom>
              <a:noFill/>
            </p:spPr>
            <p:txBody>
              <a:bodyPr wrap="square" rtlCol="0">
                <a:spAutoFit/>
              </a:bodyPr>
              <a:lstStyle/>
              <a:p>
                <a:r>
                  <a:rPr lang="en-US" sz="2800" dirty="0"/>
                  <a:t>-</a:t>
                </a:r>
              </a:p>
            </p:txBody>
          </p:sp>
          <p:sp>
            <p:nvSpPr>
              <p:cNvPr id="30" name="TextBox 29">
                <a:extLst>
                  <a:ext uri="{FF2B5EF4-FFF2-40B4-BE49-F238E27FC236}">
                    <a16:creationId xmlns:a16="http://schemas.microsoft.com/office/drawing/2014/main" id="{CC332C33-12BC-42C0-8769-64FF8FD53C6D}"/>
                  </a:ext>
                </a:extLst>
              </p:cNvPr>
              <p:cNvSpPr txBox="1"/>
              <p:nvPr/>
            </p:nvSpPr>
            <p:spPr>
              <a:xfrm>
                <a:off x="986950" y="2139188"/>
                <a:ext cx="531080" cy="369332"/>
              </a:xfrm>
              <a:prstGeom prst="rect">
                <a:avLst/>
              </a:prstGeom>
              <a:noFill/>
            </p:spPr>
            <p:txBody>
              <a:bodyPr wrap="square" rtlCol="0">
                <a:spAutoFit/>
              </a:bodyPr>
              <a:lstStyle/>
              <a:p>
                <a:r>
                  <a:rPr lang="en-US" dirty="0"/>
                  <a:t>V</a:t>
                </a:r>
                <a:r>
                  <a:rPr lang="en-US" baseline="-25000" dirty="0"/>
                  <a:t>i</a:t>
                </a:r>
                <a:endParaRPr lang="en-US" dirty="0"/>
              </a:p>
            </p:txBody>
          </p:sp>
          <p:sp>
            <p:nvSpPr>
              <p:cNvPr id="31" name="TextBox 30">
                <a:extLst>
                  <a:ext uri="{FF2B5EF4-FFF2-40B4-BE49-F238E27FC236}">
                    <a16:creationId xmlns:a16="http://schemas.microsoft.com/office/drawing/2014/main" id="{E0234971-D5ED-477E-8A5B-DBB1C54FD947}"/>
                  </a:ext>
                </a:extLst>
              </p:cNvPr>
              <p:cNvSpPr txBox="1"/>
              <p:nvPr/>
            </p:nvSpPr>
            <p:spPr>
              <a:xfrm>
                <a:off x="2839610" y="1651221"/>
                <a:ext cx="531080" cy="369332"/>
              </a:xfrm>
              <a:prstGeom prst="rect">
                <a:avLst/>
              </a:prstGeom>
              <a:noFill/>
            </p:spPr>
            <p:txBody>
              <a:bodyPr wrap="square" rtlCol="0">
                <a:spAutoFit/>
              </a:bodyPr>
              <a:lstStyle/>
              <a:p>
                <a:r>
                  <a:rPr lang="en-US" dirty="0"/>
                  <a:t>V</a:t>
                </a:r>
                <a:r>
                  <a:rPr lang="en-US" baseline="-25000" dirty="0"/>
                  <a:t>L</a:t>
                </a:r>
                <a:endParaRPr lang="en-US" dirty="0"/>
              </a:p>
            </p:txBody>
          </p:sp>
          <p:sp>
            <p:nvSpPr>
              <p:cNvPr id="32" name="TextBox 31">
                <a:extLst>
                  <a:ext uri="{FF2B5EF4-FFF2-40B4-BE49-F238E27FC236}">
                    <a16:creationId xmlns:a16="http://schemas.microsoft.com/office/drawing/2014/main" id="{EFE417D4-2E06-44F5-B967-767441C00207}"/>
                  </a:ext>
                </a:extLst>
              </p:cNvPr>
              <p:cNvSpPr txBox="1"/>
              <p:nvPr/>
            </p:nvSpPr>
            <p:spPr>
              <a:xfrm>
                <a:off x="7418403" y="2020553"/>
                <a:ext cx="531080" cy="369332"/>
              </a:xfrm>
              <a:prstGeom prst="rect">
                <a:avLst/>
              </a:prstGeom>
              <a:noFill/>
            </p:spPr>
            <p:txBody>
              <a:bodyPr wrap="square" rtlCol="0">
                <a:spAutoFit/>
              </a:bodyPr>
              <a:lstStyle/>
              <a:p>
                <a:r>
                  <a:rPr lang="en-US" dirty="0"/>
                  <a:t>V</a:t>
                </a:r>
                <a:r>
                  <a:rPr lang="en-US" baseline="-25000" dirty="0"/>
                  <a:t>o</a:t>
                </a:r>
                <a:endParaRPr lang="en-US" dirty="0"/>
              </a:p>
            </p:txBody>
          </p:sp>
          <p:sp>
            <p:nvSpPr>
              <p:cNvPr id="33" name="Rectangle 32">
                <a:extLst>
                  <a:ext uri="{FF2B5EF4-FFF2-40B4-BE49-F238E27FC236}">
                    <a16:creationId xmlns:a16="http://schemas.microsoft.com/office/drawing/2014/main" id="{2E1D1294-823B-40DB-A8C1-5A411EACD287}"/>
                  </a:ext>
                </a:extLst>
              </p:cNvPr>
              <p:cNvSpPr/>
              <p:nvPr/>
            </p:nvSpPr>
            <p:spPr>
              <a:xfrm>
                <a:off x="6961864" y="2144491"/>
                <a:ext cx="233567" cy="45774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4" name="Straight Connector 33">
                <a:extLst>
                  <a:ext uri="{FF2B5EF4-FFF2-40B4-BE49-F238E27FC236}">
                    <a16:creationId xmlns:a16="http://schemas.microsoft.com/office/drawing/2014/main" id="{0D57D54A-ECB6-492D-8B65-2FD04439A9B0}"/>
                  </a:ext>
                </a:extLst>
              </p:cNvPr>
              <p:cNvCxnSpPr>
                <a:stCxn id="33" idx="0"/>
              </p:cNvCxnSpPr>
              <p:nvPr/>
            </p:nvCxnSpPr>
            <p:spPr>
              <a:xfrm flipH="1" flipV="1">
                <a:off x="7078647" y="1540875"/>
                <a:ext cx="1" cy="60361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1422D0-005E-441A-8E55-AABCD9942333}"/>
                  </a:ext>
                </a:extLst>
              </p:cNvPr>
              <p:cNvCxnSpPr>
                <a:stCxn id="33" idx="2"/>
              </p:cNvCxnSpPr>
              <p:nvPr/>
            </p:nvCxnSpPr>
            <p:spPr>
              <a:xfrm>
                <a:off x="7078648" y="2602235"/>
                <a:ext cx="0" cy="44494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AAB3E57-9CFE-4DD4-B075-5196FFD22D21}"/>
                  </a:ext>
                </a:extLst>
              </p:cNvPr>
              <p:cNvSpPr txBox="1"/>
              <p:nvPr/>
            </p:nvSpPr>
            <p:spPr>
              <a:xfrm>
                <a:off x="2876550" y="1009550"/>
                <a:ext cx="531080" cy="369332"/>
              </a:xfrm>
              <a:prstGeom prst="rect">
                <a:avLst/>
              </a:prstGeom>
              <a:noFill/>
            </p:spPr>
            <p:txBody>
              <a:bodyPr wrap="square" rtlCol="0">
                <a:spAutoFit/>
              </a:bodyPr>
              <a:lstStyle/>
              <a:p>
                <a:r>
                  <a:rPr lang="en-US" dirty="0"/>
                  <a:t>L</a:t>
                </a:r>
              </a:p>
            </p:txBody>
          </p:sp>
          <p:sp>
            <p:nvSpPr>
              <p:cNvPr id="37" name="TextBox 36">
                <a:extLst>
                  <a:ext uri="{FF2B5EF4-FFF2-40B4-BE49-F238E27FC236}">
                    <a16:creationId xmlns:a16="http://schemas.microsoft.com/office/drawing/2014/main" id="{E2278CDE-66AE-42CF-8816-DA3F44060860}"/>
                  </a:ext>
                </a:extLst>
              </p:cNvPr>
              <p:cNvSpPr txBox="1"/>
              <p:nvPr/>
            </p:nvSpPr>
            <p:spPr>
              <a:xfrm>
                <a:off x="4973415" y="977284"/>
                <a:ext cx="531080" cy="369332"/>
              </a:xfrm>
              <a:prstGeom prst="rect">
                <a:avLst/>
              </a:prstGeom>
              <a:noFill/>
            </p:spPr>
            <p:txBody>
              <a:bodyPr wrap="square" rtlCol="0">
                <a:spAutoFit/>
              </a:bodyPr>
              <a:lstStyle/>
              <a:p>
                <a:r>
                  <a:rPr lang="en-US" dirty="0"/>
                  <a:t>D</a:t>
                </a:r>
              </a:p>
            </p:txBody>
          </p:sp>
          <p:sp>
            <p:nvSpPr>
              <p:cNvPr id="38" name="TextBox 37">
                <a:extLst>
                  <a:ext uri="{FF2B5EF4-FFF2-40B4-BE49-F238E27FC236}">
                    <a16:creationId xmlns:a16="http://schemas.microsoft.com/office/drawing/2014/main" id="{90F71B3C-09C6-427B-8F5E-BCEBD797BDBB}"/>
                  </a:ext>
                </a:extLst>
              </p:cNvPr>
              <p:cNvSpPr txBox="1"/>
              <p:nvPr/>
            </p:nvSpPr>
            <p:spPr>
              <a:xfrm>
                <a:off x="5398936" y="2178943"/>
                <a:ext cx="531080" cy="369332"/>
              </a:xfrm>
              <a:prstGeom prst="rect">
                <a:avLst/>
              </a:prstGeom>
              <a:noFill/>
            </p:spPr>
            <p:txBody>
              <a:bodyPr wrap="square" rtlCol="0">
                <a:spAutoFit/>
              </a:bodyPr>
              <a:lstStyle/>
              <a:p>
                <a:r>
                  <a:rPr lang="en-US" dirty="0"/>
                  <a:t>C</a:t>
                </a:r>
              </a:p>
            </p:txBody>
          </p:sp>
          <p:sp>
            <p:nvSpPr>
              <p:cNvPr id="39" name="TextBox 38">
                <a:extLst>
                  <a:ext uri="{FF2B5EF4-FFF2-40B4-BE49-F238E27FC236}">
                    <a16:creationId xmlns:a16="http://schemas.microsoft.com/office/drawing/2014/main" id="{8DD9F674-61E7-4809-AEAB-BB4A1BC3554A}"/>
                  </a:ext>
                </a:extLst>
              </p:cNvPr>
              <p:cNvSpPr txBox="1"/>
              <p:nvPr/>
            </p:nvSpPr>
            <p:spPr>
              <a:xfrm>
                <a:off x="3787806" y="2205219"/>
                <a:ext cx="531080" cy="369332"/>
              </a:xfrm>
              <a:prstGeom prst="rect">
                <a:avLst/>
              </a:prstGeom>
              <a:noFill/>
            </p:spPr>
            <p:txBody>
              <a:bodyPr wrap="square" rtlCol="0">
                <a:spAutoFit/>
              </a:bodyPr>
              <a:lstStyle/>
              <a:p>
                <a:r>
                  <a:rPr lang="en-US" dirty="0"/>
                  <a:t>Sw</a:t>
                </a:r>
              </a:p>
            </p:txBody>
          </p:sp>
          <p:sp>
            <p:nvSpPr>
              <p:cNvPr id="40" name="TextBox 39">
                <a:extLst>
                  <a:ext uri="{FF2B5EF4-FFF2-40B4-BE49-F238E27FC236}">
                    <a16:creationId xmlns:a16="http://schemas.microsoft.com/office/drawing/2014/main" id="{25DE113B-93DF-4728-927C-1D5382AF4273}"/>
                  </a:ext>
                </a:extLst>
              </p:cNvPr>
              <p:cNvSpPr txBox="1"/>
              <p:nvPr/>
            </p:nvSpPr>
            <p:spPr>
              <a:xfrm>
                <a:off x="7266162" y="1421620"/>
                <a:ext cx="400878" cy="37371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309476CB-4DD8-474F-AD26-1A94F53831B1}"/>
                  </a:ext>
                </a:extLst>
              </p:cNvPr>
              <p:cNvSpPr txBox="1"/>
              <p:nvPr/>
            </p:nvSpPr>
            <p:spPr>
              <a:xfrm>
                <a:off x="7263513" y="2718688"/>
                <a:ext cx="400878" cy="523220"/>
              </a:xfrm>
              <a:prstGeom prst="rect">
                <a:avLst/>
              </a:prstGeom>
              <a:noFill/>
            </p:spPr>
            <p:txBody>
              <a:bodyPr wrap="square" rtlCol="0">
                <a:spAutoFit/>
              </a:bodyPr>
              <a:lstStyle/>
              <a:p>
                <a:r>
                  <a:rPr lang="en-US" sz="2800" dirty="0"/>
                  <a:t>-</a:t>
                </a:r>
              </a:p>
            </p:txBody>
          </p:sp>
          <p:sp>
            <p:nvSpPr>
              <p:cNvPr id="42" name="TextBox 41">
                <a:extLst>
                  <a:ext uri="{FF2B5EF4-FFF2-40B4-BE49-F238E27FC236}">
                    <a16:creationId xmlns:a16="http://schemas.microsoft.com/office/drawing/2014/main" id="{94E620B5-ED92-4DD7-B659-38F0D57F6E63}"/>
                  </a:ext>
                </a:extLst>
              </p:cNvPr>
              <p:cNvSpPr txBox="1"/>
              <p:nvPr/>
            </p:nvSpPr>
            <p:spPr>
              <a:xfrm>
                <a:off x="2415207" y="1639278"/>
                <a:ext cx="400878" cy="37371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C3703CBA-20E5-4BB7-8B1B-32139C6B1B43}"/>
                  </a:ext>
                </a:extLst>
              </p:cNvPr>
              <p:cNvSpPr txBox="1"/>
              <p:nvPr/>
            </p:nvSpPr>
            <p:spPr>
              <a:xfrm>
                <a:off x="3284551" y="1540875"/>
                <a:ext cx="400878" cy="523220"/>
              </a:xfrm>
              <a:prstGeom prst="rect">
                <a:avLst/>
              </a:prstGeom>
              <a:noFill/>
            </p:spPr>
            <p:txBody>
              <a:bodyPr wrap="square" rtlCol="0">
                <a:spAutoFit/>
              </a:bodyPr>
              <a:lstStyle/>
              <a:p>
                <a:r>
                  <a:rPr lang="en-US" sz="2800" dirty="0"/>
                  <a:t>-</a:t>
                </a:r>
              </a:p>
            </p:txBody>
          </p:sp>
        </p:grpSp>
        <p:sp>
          <p:nvSpPr>
            <p:cNvPr id="6" name="TextBox 5">
              <a:extLst>
                <a:ext uri="{FF2B5EF4-FFF2-40B4-BE49-F238E27FC236}">
                  <a16:creationId xmlns:a16="http://schemas.microsoft.com/office/drawing/2014/main" id="{A26CF64E-472A-4AA3-A76D-EAE6F95A835F}"/>
                </a:ext>
              </a:extLst>
            </p:cNvPr>
            <p:cNvSpPr txBox="1"/>
            <p:nvPr/>
          </p:nvSpPr>
          <p:spPr>
            <a:xfrm>
              <a:off x="6580033" y="1896388"/>
              <a:ext cx="531080" cy="369332"/>
            </a:xfrm>
            <a:prstGeom prst="rect">
              <a:avLst/>
            </a:prstGeom>
            <a:noFill/>
          </p:spPr>
          <p:txBody>
            <a:bodyPr wrap="square" rtlCol="0">
              <a:spAutoFit/>
            </a:bodyPr>
            <a:lstStyle/>
            <a:p>
              <a:r>
                <a:rPr lang="en-US" dirty="0">
                  <a:solidFill>
                    <a:schemeClr val="bg1">
                      <a:lumMod val="65000"/>
                    </a:schemeClr>
                  </a:solidFill>
                </a:rPr>
                <a:t>R</a:t>
              </a:r>
              <a:r>
                <a:rPr lang="en-US" baseline="-25000" dirty="0">
                  <a:solidFill>
                    <a:schemeClr val="bg1">
                      <a:lumMod val="65000"/>
                    </a:schemeClr>
                  </a:solidFill>
                </a:rPr>
                <a:t>L</a:t>
              </a:r>
              <a:endParaRPr lang="en-US" dirty="0">
                <a:solidFill>
                  <a:schemeClr val="bg1">
                    <a:lumMod val="65000"/>
                  </a:schemeClr>
                </a:solidFill>
              </a:endParaRPr>
            </a:p>
          </p:txBody>
        </p:sp>
        <p:cxnSp>
          <p:nvCxnSpPr>
            <p:cNvPr id="7" name="Straight Connector 6">
              <a:extLst>
                <a:ext uri="{FF2B5EF4-FFF2-40B4-BE49-F238E27FC236}">
                  <a16:creationId xmlns:a16="http://schemas.microsoft.com/office/drawing/2014/main" id="{75D8BB9B-F3B2-4E5D-A270-27234985FBFC}"/>
                </a:ext>
              </a:extLst>
            </p:cNvPr>
            <p:cNvCxnSpPr/>
            <p:nvPr/>
          </p:nvCxnSpPr>
          <p:spPr>
            <a:xfrm rot="16200000" flipV="1">
              <a:off x="3054786" y="1494092"/>
              <a:ext cx="0" cy="656977"/>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922C14-4C82-432F-80A5-0390632460D3}"/>
                </a:ext>
              </a:extLst>
            </p:cNvPr>
            <p:cNvSpPr txBox="1"/>
            <p:nvPr/>
          </p:nvSpPr>
          <p:spPr>
            <a:xfrm>
              <a:off x="2887641" y="1773144"/>
              <a:ext cx="531080" cy="369332"/>
            </a:xfrm>
            <a:prstGeom prst="rect">
              <a:avLst/>
            </a:prstGeom>
            <a:noFill/>
          </p:spPr>
          <p:txBody>
            <a:bodyPr wrap="square" rtlCol="0">
              <a:spAutoFit/>
            </a:bodyPr>
            <a:lstStyle/>
            <a:p>
              <a:r>
                <a:rPr lang="en-US" dirty="0"/>
                <a:t>i</a:t>
              </a:r>
              <a:r>
                <a:rPr lang="en-US" baseline="-25000" dirty="0"/>
                <a:t>L</a:t>
              </a:r>
              <a:endParaRPr lang="en-US" dirty="0"/>
            </a:p>
          </p:txBody>
        </p:sp>
      </p:grpSp>
    </p:spTree>
    <p:extLst>
      <p:ext uri="{BB962C8B-B14F-4D97-AF65-F5344CB8AC3E}">
        <p14:creationId xmlns:p14="http://schemas.microsoft.com/office/powerpoint/2010/main" val="280308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 1 Charge Stage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4273541"/>
            <a:ext cx="5616575" cy="1833346"/>
          </a:xfrm>
        </p:spPr>
        <p:txBody>
          <a:bodyPr/>
          <a:lstStyle/>
          <a:p>
            <a:r>
              <a:rPr lang="en-US" dirty="0"/>
              <a:t>The switch is closed</a:t>
            </a:r>
          </a:p>
          <a:p>
            <a:r>
              <a:rPr lang="en-US" dirty="0"/>
              <a:t>The inductor starts storing magnetic energy by conserving current passing through</a:t>
            </a:r>
            <a:endParaRPr lang="en-US" altLang="en-US" dirty="0"/>
          </a:p>
        </p:txBody>
      </p:sp>
      <p:grpSp>
        <p:nvGrpSpPr>
          <p:cNvPr id="4" name="Group 3">
            <a:extLst>
              <a:ext uri="{FF2B5EF4-FFF2-40B4-BE49-F238E27FC236}">
                <a16:creationId xmlns:a16="http://schemas.microsoft.com/office/drawing/2014/main" id="{22557C4E-1FDF-447C-B8B6-67FE2FF6CE0B}"/>
              </a:ext>
            </a:extLst>
          </p:cNvPr>
          <p:cNvGrpSpPr/>
          <p:nvPr/>
        </p:nvGrpSpPr>
        <p:grpSpPr>
          <a:xfrm>
            <a:off x="2359819" y="1676400"/>
            <a:ext cx="6962533" cy="2528258"/>
            <a:chOff x="974360" y="967997"/>
            <a:chExt cx="6962533" cy="2528258"/>
          </a:xfrm>
        </p:grpSpPr>
        <p:sp>
          <p:nvSpPr>
            <p:cNvPr id="5" name="Oval 4">
              <a:extLst>
                <a:ext uri="{FF2B5EF4-FFF2-40B4-BE49-F238E27FC236}">
                  <a16:creationId xmlns:a16="http://schemas.microsoft.com/office/drawing/2014/main" id="{4C07CACF-9514-485D-BF2A-59115D20A12B}"/>
                </a:ext>
              </a:extLst>
            </p:cNvPr>
            <p:cNvSpPr/>
            <p:nvPr/>
          </p:nvSpPr>
          <p:spPr>
            <a:xfrm>
              <a:off x="1359010" y="2041489"/>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E0C6C97-4ADA-42BA-937F-52B6F52E5DCD}"/>
                </a:ext>
              </a:extLst>
            </p:cNvPr>
            <p:cNvGrpSpPr/>
            <p:nvPr/>
          </p:nvGrpSpPr>
          <p:grpSpPr>
            <a:xfrm>
              <a:off x="2558000" y="1403063"/>
              <a:ext cx="914400" cy="228600"/>
              <a:chOff x="4114800" y="1143000"/>
              <a:chExt cx="914400" cy="228600"/>
            </a:xfrm>
          </p:grpSpPr>
          <p:sp>
            <p:nvSpPr>
              <p:cNvPr id="57" name="Arc 56">
                <a:extLst>
                  <a:ext uri="{FF2B5EF4-FFF2-40B4-BE49-F238E27FC236}">
                    <a16:creationId xmlns:a16="http://schemas.microsoft.com/office/drawing/2014/main" id="{3178BCFE-1DAD-4A3F-8284-F3FB403CBF7D}"/>
                  </a:ext>
                </a:extLst>
              </p:cNvPr>
              <p:cNvSpPr/>
              <p:nvPr/>
            </p:nvSpPr>
            <p:spPr>
              <a:xfrm>
                <a:off x="41148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Arc 57">
                <a:extLst>
                  <a:ext uri="{FF2B5EF4-FFF2-40B4-BE49-F238E27FC236}">
                    <a16:creationId xmlns:a16="http://schemas.microsoft.com/office/drawing/2014/main" id="{145EB739-6AA1-4A93-9AB1-3EDC5833458D}"/>
                  </a:ext>
                </a:extLst>
              </p:cNvPr>
              <p:cNvSpPr/>
              <p:nvPr/>
            </p:nvSpPr>
            <p:spPr>
              <a:xfrm>
                <a:off x="43434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Arc 58">
                <a:extLst>
                  <a:ext uri="{FF2B5EF4-FFF2-40B4-BE49-F238E27FC236}">
                    <a16:creationId xmlns:a16="http://schemas.microsoft.com/office/drawing/2014/main" id="{24D7AF93-0E94-400D-BB81-84CE33E6826D}"/>
                  </a:ext>
                </a:extLst>
              </p:cNvPr>
              <p:cNvSpPr/>
              <p:nvPr/>
            </p:nvSpPr>
            <p:spPr>
              <a:xfrm>
                <a:off x="45720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Arc 59">
                <a:extLst>
                  <a:ext uri="{FF2B5EF4-FFF2-40B4-BE49-F238E27FC236}">
                    <a16:creationId xmlns:a16="http://schemas.microsoft.com/office/drawing/2014/main" id="{1B3FEBDE-EDCB-40D5-901F-AE157E6AC14C}"/>
                  </a:ext>
                </a:extLst>
              </p:cNvPr>
              <p:cNvSpPr/>
              <p:nvPr/>
            </p:nvSpPr>
            <p:spPr>
              <a:xfrm>
                <a:off x="48006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3E7E55AB-1450-4ECC-A4E3-EAA12175E597}"/>
                </a:ext>
              </a:extLst>
            </p:cNvPr>
            <p:cNvCxnSpPr>
              <a:stCxn id="5" idx="0"/>
            </p:cNvCxnSpPr>
            <p:nvPr/>
          </p:nvCxnSpPr>
          <p:spPr>
            <a:xfrm flipV="1">
              <a:off x="1663810" y="1522645"/>
              <a:ext cx="0" cy="518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1128A09-1FBE-4499-8A02-C06E3724AA7C}"/>
                </a:ext>
              </a:extLst>
            </p:cNvPr>
            <p:cNvCxnSpPr>
              <a:endCxn id="57" idx="0"/>
            </p:cNvCxnSpPr>
            <p:nvPr/>
          </p:nvCxnSpPr>
          <p:spPr>
            <a:xfrm>
              <a:off x="1663810" y="1514713"/>
              <a:ext cx="894312" cy="7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8FD5F9-CC48-4021-B187-F27D394DCDE1}"/>
                </a:ext>
              </a:extLst>
            </p:cNvPr>
            <p:cNvCxnSpPr/>
            <p:nvPr/>
          </p:nvCxnSpPr>
          <p:spPr>
            <a:xfrm>
              <a:off x="3472400" y="1529271"/>
              <a:ext cx="881601"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11C3EE3-A679-4999-8E38-D5D31097BDBA}"/>
                </a:ext>
              </a:extLst>
            </p:cNvPr>
            <p:cNvGrpSpPr/>
            <p:nvPr/>
          </p:nvGrpSpPr>
          <p:grpSpPr>
            <a:xfrm>
              <a:off x="5029295" y="1369595"/>
              <a:ext cx="220956" cy="323987"/>
              <a:chOff x="5257799" y="1372595"/>
              <a:chExt cx="220956" cy="323987"/>
            </a:xfrm>
            <a:solidFill>
              <a:schemeClr val="bg1">
                <a:lumMod val="75000"/>
              </a:schemeClr>
            </a:solidFill>
          </p:grpSpPr>
          <p:sp>
            <p:nvSpPr>
              <p:cNvPr id="55" name="Isosceles Triangle 54">
                <a:extLst>
                  <a:ext uri="{FF2B5EF4-FFF2-40B4-BE49-F238E27FC236}">
                    <a16:creationId xmlns:a16="http://schemas.microsoft.com/office/drawing/2014/main" id="{F3EBF3B8-3F51-4AFF-8252-177A8645DBC9}"/>
                  </a:ext>
                </a:extLst>
              </p:cNvPr>
              <p:cNvSpPr/>
              <p:nvPr/>
            </p:nvSpPr>
            <p:spPr>
              <a:xfrm rot="5400000">
                <a:off x="5242034" y="1425466"/>
                <a:ext cx="228600" cy="197069"/>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82506442-8B6A-41DE-B97A-70CF7544A2A5}"/>
                  </a:ext>
                </a:extLst>
              </p:cNvPr>
              <p:cNvCxnSpPr/>
              <p:nvPr/>
            </p:nvCxnSpPr>
            <p:spPr>
              <a:xfrm>
                <a:off x="5478755" y="1372595"/>
                <a:ext cx="0" cy="323987"/>
              </a:xfrm>
              <a:prstGeom prst="line">
                <a:avLst/>
              </a:prstGeom>
              <a:grpFill/>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7A30774-B638-4C92-93C8-71F4ED9FA910}"/>
                </a:ext>
              </a:extLst>
            </p:cNvPr>
            <p:cNvCxnSpPr/>
            <p:nvPr/>
          </p:nvCxnSpPr>
          <p:spPr>
            <a:xfrm flipV="1">
              <a:off x="4352676" y="1514713"/>
              <a:ext cx="0" cy="575144"/>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963F40-BB46-4F95-B7FC-A619E16D0383}"/>
                </a:ext>
              </a:extLst>
            </p:cNvPr>
            <p:cNvCxnSpPr/>
            <p:nvPr/>
          </p:nvCxnSpPr>
          <p:spPr>
            <a:xfrm flipV="1">
              <a:off x="6078109" y="1514713"/>
              <a:ext cx="0" cy="81965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7A8F9F-5159-485E-90BD-2C2734F6499F}"/>
                </a:ext>
              </a:extLst>
            </p:cNvPr>
            <p:cNvCxnSpPr/>
            <p:nvPr/>
          </p:nvCxnSpPr>
          <p:spPr>
            <a:xfrm>
              <a:off x="5726262" y="2334363"/>
              <a:ext cx="69176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A49BA2-506C-45CE-8C4E-2E96CE1B8D78}"/>
                </a:ext>
              </a:extLst>
            </p:cNvPr>
            <p:cNvCxnSpPr/>
            <p:nvPr/>
          </p:nvCxnSpPr>
          <p:spPr>
            <a:xfrm>
              <a:off x="5726262" y="2391348"/>
              <a:ext cx="69176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A40D86-06CE-4ABA-B6ED-9B36408F8AAB}"/>
                </a:ext>
              </a:extLst>
            </p:cNvPr>
            <p:cNvCxnSpPr/>
            <p:nvPr/>
          </p:nvCxnSpPr>
          <p:spPr>
            <a:xfrm flipV="1">
              <a:off x="6087384" y="2391349"/>
              <a:ext cx="0" cy="9750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757335-65DE-41DC-ACA8-7692C51CF227}"/>
                </a:ext>
              </a:extLst>
            </p:cNvPr>
            <p:cNvCxnSpPr/>
            <p:nvPr/>
          </p:nvCxnSpPr>
          <p:spPr>
            <a:xfrm flipV="1">
              <a:off x="4354001" y="2709401"/>
              <a:ext cx="0" cy="6569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430DC9-FF7E-4E22-B89B-318E7C34EC4B}"/>
                </a:ext>
              </a:extLst>
            </p:cNvPr>
            <p:cNvCxnSpPr/>
            <p:nvPr/>
          </p:nvCxnSpPr>
          <p:spPr>
            <a:xfrm flipH="1" flipV="1">
              <a:off x="4338100" y="2075946"/>
              <a:ext cx="15901" cy="668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A1BBEA-C68A-4E68-8CB7-09363FB13D00}"/>
                </a:ext>
              </a:extLst>
            </p:cNvPr>
            <p:cNvCxnSpPr/>
            <p:nvPr/>
          </p:nvCxnSpPr>
          <p:spPr>
            <a:xfrm flipV="1">
              <a:off x="1663810" y="2661363"/>
              <a:ext cx="0" cy="705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459AF1B-0ADE-43B6-8922-877E33BB9495}"/>
                </a:ext>
              </a:extLst>
            </p:cNvPr>
            <p:cNvGrpSpPr/>
            <p:nvPr/>
          </p:nvGrpSpPr>
          <p:grpSpPr>
            <a:xfrm>
              <a:off x="1476624" y="3366378"/>
              <a:ext cx="374371" cy="129877"/>
              <a:chOff x="1489214" y="3057613"/>
              <a:chExt cx="374371" cy="129877"/>
            </a:xfrm>
          </p:grpSpPr>
          <p:cxnSp>
            <p:nvCxnSpPr>
              <p:cNvPr id="52" name="Straight Connector 51">
                <a:extLst>
                  <a:ext uri="{FF2B5EF4-FFF2-40B4-BE49-F238E27FC236}">
                    <a16:creationId xmlns:a16="http://schemas.microsoft.com/office/drawing/2014/main" id="{D4673A09-67CE-47E5-B025-94489B4FBA76}"/>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95B47B2-1AB7-4429-9778-46CE290FB777}"/>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DB31FB9-B641-4B47-B513-0431F188F512}"/>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C716729-4F11-4D93-990C-7C9C1B13CBEA}"/>
                </a:ext>
              </a:extLst>
            </p:cNvPr>
            <p:cNvGrpSpPr/>
            <p:nvPr/>
          </p:nvGrpSpPr>
          <p:grpSpPr>
            <a:xfrm>
              <a:off x="4165490" y="3366378"/>
              <a:ext cx="374371" cy="129877"/>
              <a:chOff x="1489214" y="3057613"/>
              <a:chExt cx="374371" cy="129877"/>
            </a:xfrm>
          </p:grpSpPr>
          <p:cxnSp>
            <p:nvCxnSpPr>
              <p:cNvPr id="49" name="Straight Connector 48">
                <a:extLst>
                  <a:ext uri="{FF2B5EF4-FFF2-40B4-BE49-F238E27FC236}">
                    <a16:creationId xmlns:a16="http://schemas.microsoft.com/office/drawing/2014/main" id="{48B07D93-5BBE-4769-9D69-F1DC80A72D25}"/>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6AAAC2-61A3-4A68-AB01-95AF670057EB}"/>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133AE8-C9EB-4A44-A5F8-9ECFAD9AA9FF}"/>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E865272-93D5-4F28-992B-202D16BE04EF}"/>
                </a:ext>
              </a:extLst>
            </p:cNvPr>
            <p:cNvGrpSpPr/>
            <p:nvPr/>
          </p:nvGrpSpPr>
          <p:grpSpPr>
            <a:xfrm>
              <a:off x="5900859" y="3366378"/>
              <a:ext cx="374371" cy="129877"/>
              <a:chOff x="1489214" y="3057613"/>
              <a:chExt cx="374371" cy="129877"/>
            </a:xfrm>
          </p:grpSpPr>
          <p:cxnSp>
            <p:nvCxnSpPr>
              <p:cNvPr id="46" name="Straight Connector 45">
                <a:extLst>
                  <a:ext uri="{FF2B5EF4-FFF2-40B4-BE49-F238E27FC236}">
                    <a16:creationId xmlns:a16="http://schemas.microsoft.com/office/drawing/2014/main" id="{A2E1B173-2FEE-483E-BB64-D0D670BD6FE8}"/>
                  </a:ext>
                </a:extLst>
              </p:cNvPr>
              <p:cNvCxnSpPr/>
              <p:nvPr/>
            </p:nvCxnSpPr>
            <p:spPr>
              <a:xfrm rot="16200000" flipV="1">
                <a:off x="1676400" y="2870427"/>
                <a:ext cx="0" cy="37437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C6B26AA-E6A1-4EF1-BBD4-D705B9F1471A}"/>
                  </a:ext>
                </a:extLst>
              </p:cNvPr>
              <p:cNvCxnSpPr/>
              <p:nvPr/>
            </p:nvCxnSpPr>
            <p:spPr>
              <a:xfrm flipH="1">
                <a:off x="1555477" y="3126527"/>
                <a:ext cx="241847"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20CFAFB-1EDE-412C-A6EB-232783B925D2}"/>
                  </a:ext>
                </a:extLst>
              </p:cNvPr>
              <p:cNvCxnSpPr/>
              <p:nvPr/>
            </p:nvCxnSpPr>
            <p:spPr>
              <a:xfrm flipH="1">
                <a:off x="1630020" y="3187490"/>
                <a:ext cx="9276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98DD6ED2-0BE8-4FF3-A6BB-43D54FE59E4C}"/>
                </a:ext>
              </a:extLst>
            </p:cNvPr>
            <p:cNvCxnSpPr/>
            <p:nvPr/>
          </p:nvCxnSpPr>
          <p:spPr>
            <a:xfrm flipV="1">
              <a:off x="7064071" y="3037889"/>
              <a:ext cx="0" cy="328489"/>
            </a:xfrm>
            <a:prstGeom prst="line">
              <a:avLst/>
            </a:prstGeom>
            <a:ln w="12700">
              <a:solidFill>
                <a:schemeClr val="bg1">
                  <a:lumMod val="7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78868C4-84BE-4362-BF35-F5E20F2F4CCB}"/>
                </a:ext>
              </a:extLst>
            </p:cNvPr>
            <p:cNvGrpSpPr/>
            <p:nvPr/>
          </p:nvGrpSpPr>
          <p:grpSpPr>
            <a:xfrm>
              <a:off x="6877546" y="3366377"/>
              <a:ext cx="374371" cy="129877"/>
              <a:chOff x="1489214" y="3057613"/>
              <a:chExt cx="374371" cy="129877"/>
            </a:xfrm>
          </p:grpSpPr>
          <p:cxnSp>
            <p:nvCxnSpPr>
              <p:cNvPr id="43" name="Straight Connector 42">
                <a:extLst>
                  <a:ext uri="{FF2B5EF4-FFF2-40B4-BE49-F238E27FC236}">
                    <a16:creationId xmlns:a16="http://schemas.microsoft.com/office/drawing/2014/main" id="{E8FF0FDF-0E37-4FAC-9942-C9C0D50F4B14}"/>
                  </a:ext>
                </a:extLst>
              </p:cNvPr>
              <p:cNvCxnSpPr/>
              <p:nvPr/>
            </p:nvCxnSpPr>
            <p:spPr>
              <a:xfrm rot="16200000" flipV="1">
                <a:off x="1676400" y="2870427"/>
                <a:ext cx="0" cy="37437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522E98-0012-4D2F-8C27-7277DC9BD85B}"/>
                  </a:ext>
                </a:extLst>
              </p:cNvPr>
              <p:cNvCxnSpPr/>
              <p:nvPr/>
            </p:nvCxnSpPr>
            <p:spPr>
              <a:xfrm flipH="1">
                <a:off x="1555477" y="3126527"/>
                <a:ext cx="241847"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A65D0BF-5501-47C9-8D35-B98460E39CFF}"/>
                  </a:ext>
                </a:extLst>
              </p:cNvPr>
              <p:cNvCxnSpPr/>
              <p:nvPr/>
            </p:nvCxnSpPr>
            <p:spPr>
              <a:xfrm flipH="1">
                <a:off x="1630020" y="3187490"/>
                <a:ext cx="9276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5E51CD99-E3AF-4024-8A63-27A894544280}"/>
                </a:ext>
              </a:extLst>
            </p:cNvPr>
            <p:cNvSpPr txBox="1"/>
            <p:nvPr/>
          </p:nvSpPr>
          <p:spPr>
            <a:xfrm>
              <a:off x="1519028" y="2028240"/>
              <a:ext cx="400878" cy="37371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85E944EE-C212-46BF-9215-6DA29293BA98}"/>
                </a:ext>
              </a:extLst>
            </p:cNvPr>
            <p:cNvSpPr txBox="1"/>
            <p:nvPr/>
          </p:nvSpPr>
          <p:spPr>
            <a:xfrm>
              <a:off x="1516379" y="2221721"/>
              <a:ext cx="400878" cy="523220"/>
            </a:xfrm>
            <a:prstGeom prst="rect">
              <a:avLst/>
            </a:prstGeom>
            <a:noFill/>
          </p:spPr>
          <p:txBody>
            <a:bodyPr wrap="square" rtlCol="0">
              <a:spAutoFit/>
            </a:bodyPr>
            <a:lstStyle/>
            <a:p>
              <a:r>
                <a:rPr lang="en-US" sz="2800" dirty="0"/>
                <a:t>-</a:t>
              </a:r>
            </a:p>
          </p:txBody>
        </p:sp>
        <p:sp>
          <p:nvSpPr>
            <p:cNvPr id="26" name="TextBox 25">
              <a:extLst>
                <a:ext uri="{FF2B5EF4-FFF2-40B4-BE49-F238E27FC236}">
                  <a16:creationId xmlns:a16="http://schemas.microsoft.com/office/drawing/2014/main" id="{D3421268-31D5-46B7-896B-BFF635C970FB}"/>
                </a:ext>
              </a:extLst>
            </p:cNvPr>
            <p:cNvSpPr txBox="1"/>
            <p:nvPr/>
          </p:nvSpPr>
          <p:spPr>
            <a:xfrm>
              <a:off x="974360" y="2129901"/>
              <a:ext cx="531080" cy="369332"/>
            </a:xfrm>
            <a:prstGeom prst="rect">
              <a:avLst/>
            </a:prstGeom>
            <a:noFill/>
          </p:spPr>
          <p:txBody>
            <a:bodyPr wrap="square" rtlCol="0">
              <a:spAutoFit/>
            </a:bodyPr>
            <a:lstStyle/>
            <a:p>
              <a:r>
                <a:rPr lang="en-US" dirty="0"/>
                <a:t>V</a:t>
              </a:r>
              <a:r>
                <a:rPr lang="en-US" baseline="-25000" dirty="0"/>
                <a:t>i</a:t>
              </a:r>
              <a:endParaRPr lang="en-US" dirty="0"/>
            </a:p>
          </p:txBody>
        </p:sp>
        <p:sp>
          <p:nvSpPr>
            <p:cNvPr id="27" name="TextBox 26">
              <a:extLst>
                <a:ext uri="{FF2B5EF4-FFF2-40B4-BE49-F238E27FC236}">
                  <a16:creationId xmlns:a16="http://schemas.microsoft.com/office/drawing/2014/main" id="{780D27E9-26E7-4FED-AC4A-78BA2F8B2431}"/>
                </a:ext>
              </a:extLst>
            </p:cNvPr>
            <p:cNvSpPr txBox="1"/>
            <p:nvPr/>
          </p:nvSpPr>
          <p:spPr>
            <a:xfrm>
              <a:off x="2827020" y="1641934"/>
              <a:ext cx="531080" cy="369332"/>
            </a:xfrm>
            <a:prstGeom prst="rect">
              <a:avLst/>
            </a:prstGeom>
            <a:noFill/>
          </p:spPr>
          <p:txBody>
            <a:bodyPr wrap="square" rtlCol="0">
              <a:spAutoFit/>
            </a:bodyPr>
            <a:lstStyle/>
            <a:p>
              <a:r>
                <a:rPr lang="en-US" dirty="0"/>
                <a:t>V</a:t>
              </a:r>
              <a:r>
                <a:rPr lang="en-US" baseline="-25000" dirty="0"/>
                <a:t>L</a:t>
              </a:r>
              <a:endParaRPr lang="en-US" dirty="0"/>
            </a:p>
          </p:txBody>
        </p:sp>
        <p:sp>
          <p:nvSpPr>
            <p:cNvPr id="28" name="TextBox 27">
              <a:extLst>
                <a:ext uri="{FF2B5EF4-FFF2-40B4-BE49-F238E27FC236}">
                  <a16:creationId xmlns:a16="http://schemas.microsoft.com/office/drawing/2014/main" id="{32EDD72F-3817-4C01-A09C-BA9EC2D981A5}"/>
                </a:ext>
              </a:extLst>
            </p:cNvPr>
            <p:cNvSpPr txBox="1"/>
            <p:nvPr/>
          </p:nvSpPr>
          <p:spPr>
            <a:xfrm>
              <a:off x="7405813" y="2011266"/>
              <a:ext cx="531080" cy="369332"/>
            </a:xfrm>
            <a:prstGeom prst="rect">
              <a:avLst/>
            </a:prstGeom>
            <a:noFill/>
            <a:ln>
              <a:noFill/>
            </a:ln>
          </p:spPr>
          <p:txBody>
            <a:bodyPr wrap="square" rtlCol="0">
              <a:spAutoFit/>
            </a:bodyPr>
            <a:lstStyle/>
            <a:p>
              <a:r>
                <a:rPr lang="en-US" dirty="0">
                  <a:solidFill>
                    <a:schemeClr val="bg1">
                      <a:lumMod val="65000"/>
                    </a:schemeClr>
                  </a:solidFill>
                </a:rPr>
                <a:t>V</a:t>
              </a:r>
              <a:r>
                <a:rPr lang="en-US" baseline="-25000" dirty="0">
                  <a:solidFill>
                    <a:schemeClr val="bg1">
                      <a:lumMod val="65000"/>
                    </a:schemeClr>
                  </a:solidFill>
                </a:rPr>
                <a:t>o</a:t>
              </a:r>
              <a:endParaRPr lang="en-US" dirty="0">
                <a:solidFill>
                  <a:schemeClr val="bg1">
                    <a:lumMod val="65000"/>
                  </a:schemeClr>
                </a:solidFill>
              </a:endParaRPr>
            </a:p>
          </p:txBody>
        </p:sp>
        <p:sp>
          <p:nvSpPr>
            <p:cNvPr id="29" name="Rectangle 28">
              <a:extLst>
                <a:ext uri="{FF2B5EF4-FFF2-40B4-BE49-F238E27FC236}">
                  <a16:creationId xmlns:a16="http://schemas.microsoft.com/office/drawing/2014/main" id="{EB6FBF79-B1DD-409C-8D8F-BED442D23043}"/>
                </a:ext>
              </a:extLst>
            </p:cNvPr>
            <p:cNvSpPr/>
            <p:nvPr/>
          </p:nvSpPr>
          <p:spPr>
            <a:xfrm>
              <a:off x="6949274" y="2135204"/>
              <a:ext cx="233567" cy="45774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0" name="Straight Connector 29">
              <a:extLst>
                <a:ext uri="{FF2B5EF4-FFF2-40B4-BE49-F238E27FC236}">
                  <a16:creationId xmlns:a16="http://schemas.microsoft.com/office/drawing/2014/main" id="{CE063354-2AB0-4BDB-98DA-41FFDDBF58BB}"/>
                </a:ext>
              </a:extLst>
            </p:cNvPr>
            <p:cNvCxnSpPr>
              <a:stCxn id="29" idx="0"/>
            </p:cNvCxnSpPr>
            <p:nvPr/>
          </p:nvCxnSpPr>
          <p:spPr>
            <a:xfrm flipH="1" flipV="1">
              <a:off x="7066057" y="1531588"/>
              <a:ext cx="1" cy="60361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168A775-7432-4EF5-B198-2BC8B718E7C3}"/>
                </a:ext>
              </a:extLst>
            </p:cNvPr>
            <p:cNvCxnSpPr>
              <a:stCxn id="29" idx="2"/>
            </p:cNvCxnSpPr>
            <p:nvPr/>
          </p:nvCxnSpPr>
          <p:spPr>
            <a:xfrm>
              <a:off x="7066058" y="2592948"/>
              <a:ext cx="0" cy="44494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D4A9AA4-F604-4317-905D-779660474F9F}"/>
                </a:ext>
              </a:extLst>
            </p:cNvPr>
            <p:cNvSpPr txBox="1"/>
            <p:nvPr/>
          </p:nvSpPr>
          <p:spPr>
            <a:xfrm>
              <a:off x="2863960" y="1000263"/>
              <a:ext cx="531080" cy="369332"/>
            </a:xfrm>
            <a:prstGeom prst="rect">
              <a:avLst/>
            </a:prstGeom>
            <a:noFill/>
          </p:spPr>
          <p:txBody>
            <a:bodyPr wrap="square" rtlCol="0">
              <a:spAutoFit/>
            </a:bodyPr>
            <a:lstStyle/>
            <a:p>
              <a:r>
                <a:rPr lang="en-US" dirty="0"/>
                <a:t>L</a:t>
              </a:r>
            </a:p>
          </p:txBody>
        </p:sp>
        <p:sp>
          <p:nvSpPr>
            <p:cNvPr id="33" name="TextBox 32">
              <a:extLst>
                <a:ext uri="{FF2B5EF4-FFF2-40B4-BE49-F238E27FC236}">
                  <a16:creationId xmlns:a16="http://schemas.microsoft.com/office/drawing/2014/main" id="{61A85E35-3AA3-4C04-9B19-364352F97DE0}"/>
                </a:ext>
              </a:extLst>
            </p:cNvPr>
            <p:cNvSpPr txBox="1"/>
            <p:nvPr/>
          </p:nvSpPr>
          <p:spPr>
            <a:xfrm>
              <a:off x="4960825" y="967997"/>
              <a:ext cx="531080" cy="369332"/>
            </a:xfrm>
            <a:prstGeom prst="rect">
              <a:avLst/>
            </a:prstGeom>
            <a:noFill/>
            <a:ln>
              <a:noFill/>
            </a:ln>
          </p:spPr>
          <p:txBody>
            <a:bodyPr wrap="square" rtlCol="0">
              <a:spAutoFit/>
            </a:bodyPr>
            <a:lstStyle/>
            <a:p>
              <a:r>
                <a:rPr lang="en-US" dirty="0">
                  <a:solidFill>
                    <a:schemeClr val="bg1">
                      <a:lumMod val="65000"/>
                    </a:schemeClr>
                  </a:solidFill>
                </a:rPr>
                <a:t>D</a:t>
              </a:r>
            </a:p>
          </p:txBody>
        </p:sp>
        <p:sp>
          <p:nvSpPr>
            <p:cNvPr id="34" name="TextBox 33">
              <a:extLst>
                <a:ext uri="{FF2B5EF4-FFF2-40B4-BE49-F238E27FC236}">
                  <a16:creationId xmlns:a16="http://schemas.microsoft.com/office/drawing/2014/main" id="{623B52E7-0D01-41C6-8BF3-C9576BBDE581}"/>
                </a:ext>
              </a:extLst>
            </p:cNvPr>
            <p:cNvSpPr txBox="1"/>
            <p:nvPr/>
          </p:nvSpPr>
          <p:spPr>
            <a:xfrm>
              <a:off x="5386346" y="2169656"/>
              <a:ext cx="531080" cy="369332"/>
            </a:xfrm>
            <a:prstGeom prst="rect">
              <a:avLst/>
            </a:prstGeom>
            <a:noFill/>
            <a:ln>
              <a:noFill/>
            </a:ln>
          </p:spPr>
          <p:txBody>
            <a:bodyPr wrap="square" rtlCol="0">
              <a:spAutoFit/>
            </a:bodyPr>
            <a:lstStyle/>
            <a:p>
              <a:r>
                <a:rPr lang="en-US" dirty="0">
                  <a:solidFill>
                    <a:schemeClr val="bg1">
                      <a:lumMod val="65000"/>
                    </a:schemeClr>
                  </a:solidFill>
                </a:rPr>
                <a:t>C</a:t>
              </a:r>
            </a:p>
          </p:txBody>
        </p:sp>
        <p:sp>
          <p:nvSpPr>
            <p:cNvPr id="35" name="TextBox 34">
              <a:extLst>
                <a:ext uri="{FF2B5EF4-FFF2-40B4-BE49-F238E27FC236}">
                  <a16:creationId xmlns:a16="http://schemas.microsoft.com/office/drawing/2014/main" id="{FF3DA1FC-BAE7-4CA0-B4C3-7C0AF1D0F1B6}"/>
                </a:ext>
              </a:extLst>
            </p:cNvPr>
            <p:cNvSpPr txBox="1"/>
            <p:nvPr/>
          </p:nvSpPr>
          <p:spPr>
            <a:xfrm>
              <a:off x="3775216" y="2195932"/>
              <a:ext cx="531080" cy="369332"/>
            </a:xfrm>
            <a:prstGeom prst="rect">
              <a:avLst/>
            </a:prstGeom>
            <a:noFill/>
          </p:spPr>
          <p:txBody>
            <a:bodyPr wrap="square" rtlCol="0">
              <a:spAutoFit/>
            </a:bodyPr>
            <a:lstStyle/>
            <a:p>
              <a:r>
                <a:rPr lang="en-US" dirty="0"/>
                <a:t>Sw</a:t>
              </a:r>
            </a:p>
          </p:txBody>
        </p:sp>
        <p:sp>
          <p:nvSpPr>
            <p:cNvPr id="36" name="TextBox 35">
              <a:extLst>
                <a:ext uri="{FF2B5EF4-FFF2-40B4-BE49-F238E27FC236}">
                  <a16:creationId xmlns:a16="http://schemas.microsoft.com/office/drawing/2014/main" id="{BA307D74-0A16-42B2-A15E-1104EB037BD9}"/>
                </a:ext>
              </a:extLst>
            </p:cNvPr>
            <p:cNvSpPr txBox="1"/>
            <p:nvPr/>
          </p:nvSpPr>
          <p:spPr>
            <a:xfrm>
              <a:off x="7253572" y="1412333"/>
              <a:ext cx="400878" cy="373712"/>
            </a:xfrm>
            <a:prstGeom prst="rect">
              <a:avLst/>
            </a:prstGeom>
            <a:noFill/>
            <a:ln>
              <a:noFill/>
            </a:ln>
          </p:spPr>
          <p:txBody>
            <a:bodyPr wrap="square" rtlCol="0">
              <a:spAutoFit/>
            </a:bodyPr>
            <a:lstStyle/>
            <a:p>
              <a:r>
                <a:rPr lang="en-US" dirty="0">
                  <a:solidFill>
                    <a:schemeClr val="bg1">
                      <a:lumMod val="65000"/>
                    </a:schemeClr>
                  </a:solidFill>
                </a:rPr>
                <a:t>+</a:t>
              </a:r>
            </a:p>
          </p:txBody>
        </p:sp>
        <p:sp>
          <p:nvSpPr>
            <p:cNvPr id="37" name="TextBox 36">
              <a:extLst>
                <a:ext uri="{FF2B5EF4-FFF2-40B4-BE49-F238E27FC236}">
                  <a16:creationId xmlns:a16="http://schemas.microsoft.com/office/drawing/2014/main" id="{E0A9A0EF-81CE-4B33-A772-78BA3CF5A70F}"/>
                </a:ext>
              </a:extLst>
            </p:cNvPr>
            <p:cNvSpPr txBox="1"/>
            <p:nvPr/>
          </p:nvSpPr>
          <p:spPr>
            <a:xfrm>
              <a:off x="7250923" y="2709401"/>
              <a:ext cx="400878" cy="523220"/>
            </a:xfrm>
            <a:prstGeom prst="rect">
              <a:avLst/>
            </a:prstGeom>
            <a:noFill/>
            <a:ln>
              <a:noFill/>
            </a:ln>
          </p:spPr>
          <p:txBody>
            <a:bodyPr wrap="square" rtlCol="0">
              <a:spAutoFit/>
            </a:bodyPr>
            <a:lstStyle/>
            <a:p>
              <a:r>
                <a:rPr lang="en-US" sz="2800" dirty="0">
                  <a:solidFill>
                    <a:schemeClr val="bg1">
                      <a:lumMod val="65000"/>
                    </a:schemeClr>
                  </a:solidFill>
                </a:rPr>
                <a:t>-</a:t>
              </a:r>
            </a:p>
          </p:txBody>
        </p:sp>
        <p:sp>
          <p:nvSpPr>
            <p:cNvPr id="38" name="TextBox 37">
              <a:extLst>
                <a:ext uri="{FF2B5EF4-FFF2-40B4-BE49-F238E27FC236}">
                  <a16:creationId xmlns:a16="http://schemas.microsoft.com/office/drawing/2014/main" id="{D20F755E-B421-470E-A3C2-AEACDB8C75B3}"/>
                </a:ext>
              </a:extLst>
            </p:cNvPr>
            <p:cNvSpPr txBox="1"/>
            <p:nvPr/>
          </p:nvSpPr>
          <p:spPr>
            <a:xfrm>
              <a:off x="2402617" y="1629991"/>
              <a:ext cx="400878" cy="373712"/>
            </a:xfrm>
            <a:prstGeom prst="rect">
              <a:avLst/>
            </a:prstGeom>
            <a:noFill/>
          </p:spPr>
          <p:txBody>
            <a:bodyPr wrap="square" rtlCol="0">
              <a:spAutoFit/>
            </a:bodyPr>
            <a:lstStyle/>
            <a:p>
              <a:r>
                <a:rPr lang="en-US" dirty="0"/>
                <a:t>+</a:t>
              </a:r>
            </a:p>
          </p:txBody>
        </p:sp>
        <p:sp>
          <p:nvSpPr>
            <p:cNvPr id="39" name="TextBox 38">
              <a:extLst>
                <a:ext uri="{FF2B5EF4-FFF2-40B4-BE49-F238E27FC236}">
                  <a16:creationId xmlns:a16="http://schemas.microsoft.com/office/drawing/2014/main" id="{B3000043-0008-4F10-97FC-8F911F0872BA}"/>
                </a:ext>
              </a:extLst>
            </p:cNvPr>
            <p:cNvSpPr txBox="1"/>
            <p:nvPr/>
          </p:nvSpPr>
          <p:spPr>
            <a:xfrm>
              <a:off x="3271961" y="1531588"/>
              <a:ext cx="400878" cy="523220"/>
            </a:xfrm>
            <a:prstGeom prst="rect">
              <a:avLst/>
            </a:prstGeom>
            <a:noFill/>
          </p:spPr>
          <p:txBody>
            <a:bodyPr wrap="square" rtlCol="0">
              <a:spAutoFit/>
            </a:bodyPr>
            <a:lstStyle/>
            <a:p>
              <a:r>
                <a:rPr lang="en-US" sz="2800" dirty="0"/>
                <a:t>-</a:t>
              </a:r>
            </a:p>
          </p:txBody>
        </p:sp>
        <p:sp>
          <p:nvSpPr>
            <p:cNvPr id="40" name="TextBox 39">
              <a:extLst>
                <a:ext uri="{FF2B5EF4-FFF2-40B4-BE49-F238E27FC236}">
                  <a16:creationId xmlns:a16="http://schemas.microsoft.com/office/drawing/2014/main" id="{3873948E-CDD0-4454-8D0A-A2127C409658}"/>
                </a:ext>
              </a:extLst>
            </p:cNvPr>
            <p:cNvSpPr txBox="1"/>
            <p:nvPr/>
          </p:nvSpPr>
          <p:spPr>
            <a:xfrm>
              <a:off x="6580033" y="2203250"/>
              <a:ext cx="531080" cy="369332"/>
            </a:xfrm>
            <a:prstGeom prst="rect">
              <a:avLst/>
            </a:prstGeom>
            <a:noFill/>
            <a:ln>
              <a:noFill/>
            </a:ln>
          </p:spPr>
          <p:txBody>
            <a:bodyPr wrap="square" rtlCol="0">
              <a:spAutoFit/>
            </a:bodyPr>
            <a:lstStyle/>
            <a:p>
              <a:r>
                <a:rPr lang="en-US" dirty="0">
                  <a:solidFill>
                    <a:schemeClr val="bg1">
                      <a:lumMod val="65000"/>
                    </a:schemeClr>
                  </a:solidFill>
                </a:rPr>
                <a:t>R</a:t>
              </a:r>
              <a:r>
                <a:rPr lang="en-US" baseline="-25000" dirty="0">
                  <a:solidFill>
                    <a:schemeClr val="bg1">
                      <a:lumMod val="65000"/>
                    </a:schemeClr>
                  </a:solidFill>
                </a:rPr>
                <a:t>L</a:t>
              </a:r>
              <a:endParaRPr lang="en-US" dirty="0">
                <a:solidFill>
                  <a:schemeClr val="bg1">
                    <a:lumMod val="65000"/>
                  </a:schemeClr>
                </a:solidFill>
              </a:endParaRPr>
            </a:p>
          </p:txBody>
        </p:sp>
        <p:sp>
          <p:nvSpPr>
            <p:cNvPr id="41" name="TextBox 40">
              <a:extLst>
                <a:ext uri="{FF2B5EF4-FFF2-40B4-BE49-F238E27FC236}">
                  <a16:creationId xmlns:a16="http://schemas.microsoft.com/office/drawing/2014/main" id="{865BA17F-A278-4C73-AEF0-3F395901A5E1}"/>
                </a:ext>
              </a:extLst>
            </p:cNvPr>
            <p:cNvSpPr txBox="1"/>
            <p:nvPr/>
          </p:nvSpPr>
          <p:spPr>
            <a:xfrm>
              <a:off x="2879360" y="2187197"/>
              <a:ext cx="531080" cy="369332"/>
            </a:xfrm>
            <a:prstGeom prst="rect">
              <a:avLst/>
            </a:prstGeom>
            <a:noFill/>
          </p:spPr>
          <p:txBody>
            <a:bodyPr wrap="square" rtlCol="0">
              <a:spAutoFit/>
            </a:bodyPr>
            <a:lstStyle/>
            <a:p>
              <a:r>
                <a:rPr lang="en-US" dirty="0">
                  <a:solidFill>
                    <a:srgbClr val="C00000"/>
                  </a:solidFill>
                </a:rPr>
                <a:t>i</a:t>
              </a:r>
              <a:r>
                <a:rPr lang="en-US" baseline="-25000" dirty="0">
                  <a:solidFill>
                    <a:srgbClr val="C00000"/>
                  </a:solidFill>
                </a:rPr>
                <a:t>L</a:t>
              </a:r>
              <a:endParaRPr lang="en-US" dirty="0">
                <a:solidFill>
                  <a:srgbClr val="C00000"/>
                </a:solidFill>
              </a:endParaRPr>
            </a:p>
          </p:txBody>
        </p:sp>
        <p:cxnSp>
          <p:nvCxnSpPr>
            <p:cNvPr id="42" name="Straight Connector 41">
              <a:extLst>
                <a:ext uri="{FF2B5EF4-FFF2-40B4-BE49-F238E27FC236}">
                  <a16:creationId xmlns:a16="http://schemas.microsoft.com/office/drawing/2014/main" id="{B3B0ADB7-7BB1-41BC-99DA-03C0EF157F67}"/>
                </a:ext>
              </a:extLst>
            </p:cNvPr>
            <p:cNvCxnSpPr/>
            <p:nvPr/>
          </p:nvCxnSpPr>
          <p:spPr>
            <a:xfrm>
              <a:off x="4346050" y="1531588"/>
              <a:ext cx="2720008" cy="0"/>
            </a:xfrm>
            <a:prstGeom prst="line">
              <a:avLst/>
            </a:prstGeom>
            <a:ln w="19050">
              <a:solidFill>
                <a:schemeClr val="bg1">
                  <a:lumMod val="7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59011BC8-5D38-4FEE-BF5D-43FE47BC34B8}"/>
              </a:ext>
            </a:extLst>
          </p:cNvPr>
          <p:cNvGrpSpPr/>
          <p:nvPr/>
        </p:nvGrpSpPr>
        <p:grpSpPr>
          <a:xfrm>
            <a:off x="7617619" y="4495800"/>
            <a:ext cx="3810000" cy="1885950"/>
            <a:chOff x="7617619" y="4343400"/>
            <a:chExt cx="3810000" cy="1885950"/>
          </a:xfrm>
        </p:grpSpPr>
        <p:graphicFrame>
          <p:nvGraphicFramePr>
            <p:cNvPr id="62" name="Object 61">
              <a:extLst>
                <a:ext uri="{FF2B5EF4-FFF2-40B4-BE49-F238E27FC236}">
                  <a16:creationId xmlns:a16="http://schemas.microsoft.com/office/drawing/2014/main" id="{E8E7ADAC-5437-4798-AC3A-B7983506CCE2}"/>
                </a:ext>
              </a:extLst>
            </p:cNvPr>
            <p:cNvGraphicFramePr>
              <a:graphicFrameLocks noChangeAspect="1"/>
            </p:cNvGraphicFramePr>
            <p:nvPr>
              <p:extLst>
                <p:ext uri="{D42A27DB-BD31-4B8C-83A1-F6EECF244321}">
                  <p14:modId xmlns:p14="http://schemas.microsoft.com/office/powerpoint/2010/main" val="1923600525"/>
                </p:ext>
              </p:extLst>
            </p:nvPr>
          </p:nvGraphicFramePr>
          <p:xfrm>
            <a:off x="10388600" y="4495800"/>
            <a:ext cx="1023938" cy="622300"/>
          </p:xfrm>
          <a:graphic>
            <a:graphicData uri="http://schemas.openxmlformats.org/presentationml/2006/ole">
              <mc:AlternateContent xmlns:mc="http://schemas.openxmlformats.org/markup-compatibility/2006">
                <mc:Choice xmlns:v="urn:schemas-microsoft-com:vml" Requires="v">
                  <p:oleObj spid="_x0000_s1082" name="Equation" r:id="rId4" imgW="647640" imgH="393480" progId="Equation.3">
                    <p:embed/>
                  </p:oleObj>
                </mc:Choice>
                <mc:Fallback>
                  <p:oleObj name="Equation" r:id="rId4" imgW="647640" imgH="393480" progId="Equation.3">
                    <p:embed/>
                    <p:pic>
                      <p:nvPicPr>
                        <p:cNvPr id="62" name="Object 61">
                          <a:extLst>
                            <a:ext uri="{FF2B5EF4-FFF2-40B4-BE49-F238E27FC236}">
                              <a16:creationId xmlns:a16="http://schemas.microsoft.com/office/drawing/2014/main" id="{E8E7ADAC-5437-4798-AC3A-B7983506CCE2}"/>
                            </a:ext>
                          </a:extLst>
                        </p:cNvPr>
                        <p:cNvPicPr>
                          <a:picLocks noChangeAspect="1" noChangeArrowheads="1"/>
                        </p:cNvPicPr>
                        <p:nvPr/>
                      </p:nvPicPr>
                      <p:blipFill>
                        <a:blip r:embed="rId5"/>
                        <a:srcRect/>
                        <a:stretch>
                          <a:fillRect/>
                        </a:stretch>
                      </p:blipFill>
                      <p:spPr bwMode="auto">
                        <a:xfrm>
                          <a:off x="10388600" y="4495800"/>
                          <a:ext cx="10239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2">
              <a:extLst>
                <a:ext uri="{FF2B5EF4-FFF2-40B4-BE49-F238E27FC236}">
                  <a16:creationId xmlns:a16="http://schemas.microsoft.com/office/drawing/2014/main" id="{924B9AEE-43D8-40B6-A859-5198C0FC2DD1}"/>
                </a:ext>
              </a:extLst>
            </p:cNvPr>
            <p:cNvGraphicFramePr>
              <a:graphicFrameLocks noChangeAspect="1"/>
            </p:cNvGraphicFramePr>
            <p:nvPr>
              <p:extLst>
                <p:ext uri="{D42A27DB-BD31-4B8C-83A1-F6EECF244321}">
                  <p14:modId xmlns:p14="http://schemas.microsoft.com/office/powerpoint/2010/main" val="1524665520"/>
                </p:ext>
              </p:extLst>
            </p:nvPr>
          </p:nvGraphicFramePr>
          <p:xfrm>
            <a:off x="8245475" y="5486400"/>
            <a:ext cx="1052513" cy="742950"/>
          </p:xfrm>
          <a:graphic>
            <a:graphicData uri="http://schemas.openxmlformats.org/presentationml/2006/ole">
              <mc:AlternateContent xmlns:mc="http://schemas.openxmlformats.org/markup-compatibility/2006">
                <mc:Choice xmlns:v="urn:schemas-microsoft-com:vml" Requires="v">
                  <p:oleObj spid="_x0000_s1083" name="Equation" r:id="rId6" imgW="558720" imgH="393480" progId="Equation.3">
                    <p:embed/>
                  </p:oleObj>
                </mc:Choice>
                <mc:Fallback>
                  <p:oleObj name="Equation" r:id="rId6" imgW="558720" imgH="393480" progId="Equation.3">
                    <p:embed/>
                    <p:pic>
                      <p:nvPicPr>
                        <p:cNvPr id="63" name="Object 62">
                          <a:extLst>
                            <a:ext uri="{FF2B5EF4-FFF2-40B4-BE49-F238E27FC236}">
                              <a16:creationId xmlns:a16="http://schemas.microsoft.com/office/drawing/2014/main" id="{924B9AEE-43D8-40B6-A859-5198C0FC2DD1}"/>
                            </a:ext>
                          </a:extLst>
                        </p:cNvPr>
                        <p:cNvPicPr>
                          <a:picLocks noChangeAspect="1" noChangeArrowheads="1"/>
                        </p:cNvPicPr>
                        <p:nvPr/>
                      </p:nvPicPr>
                      <p:blipFill>
                        <a:blip r:embed="rId7"/>
                        <a:srcRect/>
                        <a:stretch>
                          <a:fillRect/>
                        </a:stretch>
                      </p:blipFill>
                      <p:spPr bwMode="auto">
                        <a:xfrm>
                          <a:off x="8245475" y="5486400"/>
                          <a:ext cx="1052513" cy="742950"/>
                        </a:xfrm>
                        <a:prstGeom prst="rect">
                          <a:avLst/>
                        </a:prstGeom>
                        <a:noFill/>
                        <a:ln>
                          <a:noFill/>
                        </a:ln>
                      </p:spPr>
                    </p:pic>
                  </p:oleObj>
                </mc:Fallback>
              </mc:AlternateContent>
            </a:graphicData>
          </a:graphic>
        </p:graphicFrame>
        <p:sp>
          <p:nvSpPr>
            <p:cNvPr id="64" name="Bent-Up Arrow 127">
              <a:extLst>
                <a:ext uri="{FF2B5EF4-FFF2-40B4-BE49-F238E27FC236}">
                  <a16:creationId xmlns:a16="http://schemas.microsoft.com/office/drawing/2014/main" id="{4F75237F-AD64-496F-8181-EE6D73E78C7B}"/>
                </a:ext>
              </a:extLst>
            </p:cNvPr>
            <p:cNvSpPr/>
            <p:nvPr/>
          </p:nvSpPr>
          <p:spPr>
            <a:xfrm rot="5400000" flipV="1">
              <a:off x="9827419" y="4953000"/>
              <a:ext cx="838200" cy="1447800"/>
            </a:xfrm>
            <a:prstGeom prst="bentUp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Content Placeholder 1">
              <a:extLst>
                <a:ext uri="{FF2B5EF4-FFF2-40B4-BE49-F238E27FC236}">
                  <a16:creationId xmlns:a16="http://schemas.microsoft.com/office/drawing/2014/main" id="{23D19842-895A-4803-BDAD-99302A04A5DC}"/>
                </a:ext>
              </a:extLst>
            </p:cNvPr>
            <p:cNvSpPr txBox="1">
              <a:spLocks/>
            </p:cNvSpPr>
            <p:nvPr/>
          </p:nvSpPr>
          <p:spPr>
            <a:xfrm>
              <a:off x="7693819" y="4648200"/>
              <a:ext cx="3124200" cy="381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US" sz="1800" dirty="0"/>
                <a:t>Voltage across an inductor:</a:t>
              </a:r>
            </a:p>
          </p:txBody>
        </p:sp>
        <p:sp>
          <p:nvSpPr>
            <p:cNvPr id="66" name="Rectangle 65">
              <a:extLst>
                <a:ext uri="{FF2B5EF4-FFF2-40B4-BE49-F238E27FC236}">
                  <a16:creationId xmlns:a16="http://schemas.microsoft.com/office/drawing/2014/main" id="{08D37802-DF16-42C8-A1B2-966FDA3DFC7B}"/>
                </a:ext>
              </a:extLst>
            </p:cNvPr>
            <p:cNvSpPr/>
            <p:nvPr/>
          </p:nvSpPr>
          <p:spPr>
            <a:xfrm>
              <a:off x="7617619" y="4343400"/>
              <a:ext cx="3810000" cy="8382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7" name="Arc 66">
            <a:extLst>
              <a:ext uri="{FF2B5EF4-FFF2-40B4-BE49-F238E27FC236}">
                <a16:creationId xmlns:a16="http://schemas.microsoft.com/office/drawing/2014/main" id="{7A0B0AD4-1E11-4A6A-8ABA-7111D0AE56C3}"/>
              </a:ext>
            </a:extLst>
          </p:cNvPr>
          <p:cNvSpPr/>
          <p:nvPr/>
        </p:nvSpPr>
        <p:spPr>
          <a:xfrm>
            <a:off x="3176600" y="2705549"/>
            <a:ext cx="2255748" cy="2665513"/>
          </a:xfrm>
          <a:prstGeom prst="arc">
            <a:avLst>
              <a:gd name="adj1" fmla="val 13026281"/>
              <a:gd name="adj2" fmla="val 20694696"/>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96176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 2 Step-up Stage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4186150"/>
            <a:ext cx="8405435" cy="2195599"/>
          </a:xfrm>
        </p:spPr>
        <p:txBody>
          <a:bodyPr/>
          <a:lstStyle/>
          <a:p>
            <a:r>
              <a:rPr lang="en-US" dirty="0"/>
              <a:t>The switch opens</a:t>
            </a:r>
          </a:p>
          <a:p>
            <a:r>
              <a:rPr lang="en-US" dirty="0"/>
              <a:t>Inductor ‘attempts’ to maintain current and thus throws a large inversed voltage to maintain current i</a:t>
            </a:r>
            <a:r>
              <a:rPr lang="en-US" baseline="-25000" dirty="0"/>
              <a:t>L</a:t>
            </a:r>
            <a:endParaRPr lang="en-US" dirty="0"/>
          </a:p>
          <a:p>
            <a:r>
              <a:rPr lang="en-US" dirty="0"/>
              <a:t>The current i</a:t>
            </a:r>
            <a:r>
              <a:rPr lang="en-US" baseline="-25000" dirty="0"/>
              <a:t>L </a:t>
            </a:r>
            <a:r>
              <a:rPr lang="en-US" dirty="0"/>
              <a:t>passes through diode D and charges up capacitor C</a:t>
            </a:r>
            <a:endParaRPr lang="en-US" altLang="en-US" dirty="0"/>
          </a:p>
        </p:txBody>
      </p:sp>
      <p:grpSp>
        <p:nvGrpSpPr>
          <p:cNvPr id="58" name="Group 57">
            <a:extLst>
              <a:ext uri="{FF2B5EF4-FFF2-40B4-BE49-F238E27FC236}">
                <a16:creationId xmlns:a16="http://schemas.microsoft.com/office/drawing/2014/main" id="{C2ABE91E-A75B-4FE3-9896-8327DD6067D5}"/>
              </a:ext>
            </a:extLst>
          </p:cNvPr>
          <p:cNvGrpSpPr/>
          <p:nvPr/>
        </p:nvGrpSpPr>
        <p:grpSpPr>
          <a:xfrm>
            <a:off x="2207419" y="1600200"/>
            <a:ext cx="6962533" cy="2528258"/>
            <a:chOff x="986950" y="977284"/>
            <a:chExt cx="6962533" cy="2528258"/>
          </a:xfrm>
        </p:grpSpPr>
        <p:sp>
          <p:nvSpPr>
            <p:cNvPr id="59" name="Oval 58">
              <a:extLst>
                <a:ext uri="{FF2B5EF4-FFF2-40B4-BE49-F238E27FC236}">
                  <a16:creationId xmlns:a16="http://schemas.microsoft.com/office/drawing/2014/main" id="{CCBC0876-0C72-4FC9-8A4B-A466210A8753}"/>
                </a:ext>
              </a:extLst>
            </p:cNvPr>
            <p:cNvSpPr/>
            <p:nvPr/>
          </p:nvSpPr>
          <p:spPr>
            <a:xfrm>
              <a:off x="1371600" y="2050776"/>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C8EA846D-7382-4F4F-AE33-0B79A49758A8}"/>
                </a:ext>
              </a:extLst>
            </p:cNvPr>
            <p:cNvGrpSpPr/>
            <p:nvPr/>
          </p:nvGrpSpPr>
          <p:grpSpPr>
            <a:xfrm>
              <a:off x="2570590" y="1412350"/>
              <a:ext cx="914400" cy="228600"/>
              <a:chOff x="4114800" y="1143000"/>
              <a:chExt cx="914400" cy="228600"/>
            </a:xfrm>
          </p:grpSpPr>
          <p:sp>
            <p:nvSpPr>
              <p:cNvPr id="108" name="Arc 107">
                <a:extLst>
                  <a:ext uri="{FF2B5EF4-FFF2-40B4-BE49-F238E27FC236}">
                    <a16:creationId xmlns:a16="http://schemas.microsoft.com/office/drawing/2014/main" id="{EDD130A2-3860-4015-AF44-6C4D2529AE35}"/>
                  </a:ext>
                </a:extLst>
              </p:cNvPr>
              <p:cNvSpPr/>
              <p:nvPr/>
            </p:nvSpPr>
            <p:spPr>
              <a:xfrm>
                <a:off x="41148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9" name="Arc 108">
                <a:extLst>
                  <a:ext uri="{FF2B5EF4-FFF2-40B4-BE49-F238E27FC236}">
                    <a16:creationId xmlns:a16="http://schemas.microsoft.com/office/drawing/2014/main" id="{185D1E56-E72D-4A1A-AA0D-748F7B84E0C5}"/>
                  </a:ext>
                </a:extLst>
              </p:cNvPr>
              <p:cNvSpPr/>
              <p:nvPr/>
            </p:nvSpPr>
            <p:spPr>
              <a:xfrm>
                <a:off x="43434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Arc 109">
                <a:extLst>
                  <a:ext uri="{FF2B5EF4-FFF2-40B4-BE49-F238E27FC236}">
                    <a16:creationId xmlns:a16="http://schemas.microsoft.com/office/drawing/2014/main" id="{AC5BFB80-3A1B-49B0-9A51-E83FDAB75479}"/>
                  </a:ext>
                </a:extLst>
              </p:cNvPr>
              <p:cNvSpPr/>
              <p:nvPr/>
            </p:nvSpPr>
            <p:spPr>
              <a:xfrm>
                <a:off x="45720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1" name="Arc 110">
                <a:extLst>
                  <a:ext uri="{FF2B5EF4-FFF2-40B4-BE49-F238E27FC236}">
                    <a16:creationId xmlns:a16="http://schemas.microsoft.com/office/drawing/2014/main" id="{7D4F92B0-CE0D-4E69-A43D-C4C5569F2814}"/>
                  </a:ext>
                </a:extLst>
              </p:cNvPr>
              <p:cNvSpPr/>
              <p:nvPr/>
            </p:nvSpPr>
            <p:spPr>
              <a:xfrm>
                <a:off x="48006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61" name="Straight Connector 60">
              <a:extLst>
                <a:ext uri="{FF2B5EF4-FFF2-40B4-BE49-F238E27FC236}">
                  <a16:creationId xmlns:a16="http://schemas.microsoft.com/office/drawing/2014/main" id="{82956EED-7FE9-450D-AAA9-701C9BE50069}"/>
                </a:ext>
              </a:extLst>
            </p:cNvPr>
            <p:cNvCxnSpPr>
              <a:stCxn id="59" idx="0"/>
            </p:cNvCxnSpPr>
            <p:nvPr/>
          </p:nvCxnSpPr>
          <p:spPr>
            <a:xfrm flipV="1">
              <a:off x="1676400" y="1531932"/>
              <a:ext cx="0" cy="518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7EC1AEF-B25A-4969-80D2-B6282DAAF79C}"/>
                </a:ext>
              </a:extLst>
            </p:cNvPr>
            <p:cNvCxnSpPr>
              <a:endCxn id="108" idx="0"/>
            </p:cNvCxnSpPr>
            <p:nvPr/>
          </p:nvCxnSpPr>
          <p:spPr>
            <a:xfrm>
              <a:off x="1676400" y="1524000"/>
              <a:ext cx="894312" cy="7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E95A214-F50E-408B-B573-2FEE2CD59E1A}"/>
                </a:ext>
              </a:extLst>
            </p:cNvPr>
            <p:cNvCxnSpPr/>
            <p:nvPr/>
          </p:nvCxnSpPr>
          <p:spPr>
            <a:xfrm>
              <a:off x="3484990" y="1538558"/>
              <a:ext cx="3591671"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18A312A4-D973-4D3D-B0F2-05DDC348C43A}"/>
                </a:ext>
              </a:extLst>
            </p:cNvPr>
            <p:cNvGrpSpPr/>
            <p:nvPr/>
          </p:nvGrpSpPr>
          <p:grpSpPr>
            <a:xfrm>
              <a:off x="5041885" y="1378882"/>
              <a:ext cx="220956" cy="323987"/>
              <a:chOff x="5257799" y="1372595"/>
              <a:chExt cx="220956" cy="323987"/>
            </a:xfrm>
          </p:grpSpPr>
          <p:sp>
            <p:nvSpPr>
              <p:cNvPr id="106" name="Isosceles Triangle 105">
                <a:extLst>
                  <a:ext uri="{FF2B5EF4-FFF2-40B4-BE49-F238E27FC236}">
                    <a16:creationId xmlns:a16="http://schemas.microsoft.com/office/drawing/2014/main" id="{884B1E42-0755-4BEA-BEF7-994E5CDF2ACE}"/>
                  </a:ext>
                </a:extLst>
              </p:cNvPr>
              <p:cNvSpPr/>
              <p:nvPr/>
            </p:nvSpPr>
            <p:spPr>
              <a:xfrm rot="5400000">
                <a:off x="5242034" y="1425466"/>
                <a:ext cx="228600" cy="1970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CF83861E-6578-4B35-9838-1C2A6745A17C}"/>
                  </a:ext>
                </a:extLst>
              </p:cNvPr>
              <p:cNvCxnSpPr/>
              <p:nvPr/>
            </p:nvCxnSpPr>
            <p:spPr>
              <a:xfrm>
                <a:off x="5478755" y="1372595"/>
                <a:ext cx="0" cy="323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B93D3971-22D8-41A1-B23A-89862F311817}"/>
                </a:ext>
              </a:extLst>
            </p:cNvPr>
            <p:cNvCxnSpPr/>
            <p:nvPr/>
          </p:nvCxnSpPr>
          <p:spPr>
            <a:xfrm flipV="1">
              <a:off x="4365266" y="1524000"/>
              <a:ext cx="0" cy="575144"/>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C2DC7F3-E526-43F6-A1FE-046AA437B711}"/>
                </a:ext>
              </a:extLst>
            </p:cNvPr>
            <p:cNvCxnSpPr/>
            <p:nvPr/>
          </p:nvCxnSpPr>
          <p:spPr>
            <a:xfrm flipV="1">
              <a:off x="6090699" y="1524000"/>
              <a:ext cx="0" cy="819650"/>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4C7D843-8735-4B45-94F7-2C0D4A98F3F8}"/>
                </a:ext>
              </a:extLst>
            </p:cNvPr>
            <p:cNvCxnSpPr/>
            <p:nvPr/>
          </p:nvCxnSpPr>
          <p:spPr>
            <a:xfrm>
              <a:off x="5738852" y="2343650"/>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EEEDB7D-B61E-4545-AAAE-EE25FA4C8E4F}"/>
                </a:ext>
              </a:extLst>
            </p:cNvPr>
            <p:cNvCxnSpPr/>
            <p:nvPr/>
          </p:nvCxnSpPr>
          <p:spPr>
            <a:xfrm>
              <a:off x="5738852" y="2400635"/>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0F1877E-92D9-499A-B8EA-A96866F00D8F}"/>
                </a:ext>
              </a:extLst>
            </p:cNvPr>
            <p:cNvCxnSpPr/>
            <p:nvPr/>
          </p:nvCxnSpPr>
          <p:spPr>
            <a:xfrm flipV="1">
              <a:off x="6099974" y="2400636"/>
              <a:ext cx="0" cy="97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A1A23C7-8E09-4E7C-A336-58E1607B87D2}"/>
                </a:ext>
              </a:extLst>
            </p:cNvPr>
            <p:cNvCxnSpPr/>
            <p:nvPr/>
          </p:nvCxnSpPr>
          <p:spPr>
            <a:xfrm flipV="1">
              <a:off x="4366591" y="2718688"/>
              <a:ext cx="0" cy="65697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896F532-5DE2-4161-B511-DA483AE5A632}"/>
                </a:ext>
              </a:extLst>
            </p:cNvPr>
            <p:cNvCxnSpPr/>
            <p:nvPr/>
          </p:nvCxnSpPr>
          <p:spPr>
            <a:xfrm flipH="1" flipV="1">
              <a:off x="4350690" y="2085233"/>
              <a:ext cx="324678" cy="514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F0B415E-2BEE-4C0C-B9EE-DD7032F66EE7}"/>
                </a:ext>
              </a:extLst>
            </p:cNvPr>
            <p:cNvCxnSpPr/>
            <p:nvPr/>
          </p:nvCxnSpPr>
          <p:spPr>
            <a:xfrm flipV="1">
              <a:off x="1676400" y="2670650"/>
              <a:ext cx="0" cy="705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B9C682ED-EC5F-4A2E-A195-4208BBE81D01}"/>
                </a:ext>
              </a:extLst>
            </p:cNvPr>
            <p:cNvGrpSpPr/>
            <p:nvPr/>
          </p:nvGrpSpPr>
          <p:grpSpPr>
            <a:xfrm>
              <a:off x="1489214" y="3375665"/>
              <a:ext cx="374371" cy="129877"/>
              <a:chOff x="1489214" y="3057613"/>
              <a:chExt cx="374371" cy="129877"/>
            </a:xfrm>
          </p:grpSpPr>
          <p:cxnSp>
            <p:nvCxnSpPr>
              <p:cNvPr id="103" name="Straight Connector 102">
                <a:extLst>
                  <a:ext uri="{FF2B5EF4-FFF2-40B4-BE49-F238E27FC236}">
                    <a16:creationId xmlns:a16="http://schemas.microsoft.com/office/drawing/2014/main" id="{96F95753-11CF-4D4C-90F5-EEBEB8AB48B4}"/>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56F8BF3-FD0A-4D27-AA3F-63AC07A7D930}"/>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1EAD9D1-1DF2-40E5-8B16-D9172D48D7E6}"/>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3ED52FDF-07F8-407D-AA0F-34EA4176E3BD}"/>
                </a:ext>
              </a:extLst>
            </p:cNvPr>
            <p:cNvGrpSpPr/>
            <p:nvPr/>
          </p:nvGrpSpPr>
          <p:grpSpPr>
            <a:xfrm>
              <a:off x="4178080" y="3375665"/>
              <a:ext cx="374371" cy="129877"/>
              <a:chOff x="1489214" y="3057613"/>
              <a:chExt cx="374371" cy="129877"/>
            </a:xfrm>
          </p:grpSpPr>
          <p:cxnSp>
            <p:nvCxnSpPr>
              <p:cNvPr id="100" name="Straight Connector 99">
                <a:extLst>
                  <a:ext uri="{FF2B5EF4-FFF2-40B4-BE49-F238E27FC236}">
                    <a16:creationId xmlns:a16="http://schemas.microsoft.com/office/drawing/2014/main" id="{70E19886-5028-4A00-AFED-54E9AE64AE5A}"/>
                  </a:ext>
                </a:extLst>
              </p:cNvPr>
              <p:cNvCxnSpPr/>
              <p:nvPr/>
            </p:nvCxnSpPr>
            <p:spPr>
              <a:xfrm rot="16200000" flipV="1">
                <a:off x="1676400" y="2870427"/>
                <a:ext cx="0" cy="37437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DDA27E7-1743-4C73-B89A-04D3ED141829}"/>
                  </a:ext>
                </a:extLst>
              </p:cNvPr>
              <p:cNvCxnSpPr/>
              <p:nvPr/>
            </p:nvCxnSpPr>
            <p:spPr>
              <a:xfrm flipH="1">
                <a:off x="1555477" y="3126527"/>
                <a:ext cx="24184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70BADE0-0771-4C9E-8B25-88F4C223794F}"/>
                  </a:ext>
                </a:extLst>
              </p:cNvPr>
              <p:cNvCxnSpPr/>
              <p:nvPr/>
            </p:nvCxnSpPr>
            <p:spPr>
              <a:xfrm flipH="1">
                <a:off x="1630020" y="3187490"/>
                <a:ext cx="9276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BC9BD8C8-6D08-4CFD-A0B1-F638D79AC9A4}"/>
                </a:ext>
              </a:extLst>
            </p:cNvPr>
            <p:cNvGrpSpPr/>
            <p:nvPr/>
          </p:nvGrpSpPr>
          <p:grpSpPr>
            <a:xfrm>
              <a:off x="5913449" y="3375665"/>
              <a:ext cx="374371" cy="129877"/>
              <a:chOff x="1489214" y="3057613"/>
              <a:chExt cx="374371" cy="129877"/>
            </a:xfrm>
          </p:grpSpPr>
          <p:cxnSp>
            <p:nvCxnSpPr>
              <p:cNvPr id="97" name="Straight Connector 96">
                <a:extLst>
                  <a:ext uri="{FF2B5EF4-FFF2-40B4-BE49-F238E27FC236}">
                    <a16:creationId xmlns:a16="http://schemas.microsoft.com/office/drawing/2014/main" id="{C3931561-952B-4920-B45D-CF3404AFB2FC}"/>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B82D12F-90A1-4703-B10A-4111BA59F256}"/>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FD8A920-2821-4C83-B4DB-3A8D70AC6324}"/>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1201A3B7-DBC5-4F6E-8413-6F073A71D93B}"/>
                </a:ext>
              </a:extLst>
            </p:cNvPr>
            <p:cNvCxnSpPr/>
            <p:nvPr/>
          </p:nvCxnSpPr>
          <p:spPr>
            <a:xfrm flipV="1">
              <a:off x="7076661" y="3047176"/>
              <a:ext cx="0" cy="328489"/>
            </a:xfrm>
            <a:prstGeom prst="line">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C356F69F-8B4F-4426-A041-DF118C654810}"/>
                </a:ext>
              </a:extLst>
            </p:cNvPr>
            <p:cNvGrpSpPr/>
            <p:nvPr/>
          </p:nvGrpSpPr>
          <p:grpSpPr>
            <a:xfrm>
              <a:off x="6890136" y="3375664"/>
              <a:ext cx="374371" cy="129877"/>
              <a:chOff x="1489214" y="3057613"/>
              <a:chExt cx="374371" cy="129877"/>
            </a:xfrm>
          </p:grpSpPr>
          <p:cxnSp>
            <p:nvCxnSpPr>
              <p:cNvPr id="94" name="Straight Connector 93">
                <a:extLst>
                  <a:ext uri="{FF2B5EF4-FFF2-40B4-BE49-F238E27FC236}">
                    <a16:creationId xmlns:a16="http://schemas.microsoft.com/office/drawing/2014/main" id="{328EB045-6432-4471-BBD6-756B871AFA23}"/>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74DD697-80C7-4FFA-A583-BFF243AFA429}"/>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35C754D-7BD7-4CB1-A83C-B653D0CBA938}"/>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B5977623-2F38-4C03-B241-DE3D2E3A20FC}"/>
                </a:ext>
              </a:extLst>
            </p:cNvPr>
            <p:cNvSpPr txBox="1"/>
            <p:nvPr/>
          </p:nvSpPr>
          <p:spPr>
            <a:xfrm>
              <a:off x="1531618" y="2037527"/>
              <a:ext cx="400878" cy="373712"/>
            </a:xfrm>
            <a:prstGeom prst="rect">
              <a:avLst/>
            </a:prstGeom>
            <a:noFill/>
          </p:spPr>
          <p:txBody>
            <a:bodyPr wrap="square" rtlCol="0">
              <a:spAutoFit/>
            </a:bodyPr>
            <a:lstStyle/>
            <a:p>
              <a:r>
                <a:rPr lang="en-US" dirty="0"/>
                <a:t>+</a:t>
              </a:r>
            </a:p>
          </p:txBody>
        </p:sp>
        <p:sp>
          <p:nvSpPr>
            <p:cNvPr id="79" name="TextBox 78">
              <a:extLst>
                <a:ext uri="{FF2B5EF4-FFF2-40B4-BE49-F238E27FC236}">
                  <a16:creationId xmlns:a16="http://schemas.microsoft.com/office/drawing/2014/main" id="{2FEF429B-880C-484B-A8C4-1859BED9B52C}"/>
                </a:ext>
              </a:extLst>
            </p:cNvPr>
            <p:cNvSpPr txBox="1"/>
            <p:nvPr/>
          </p:nvSpPr>
          <p:spPr>
            <a:xfrm>
              <a:off x="1528969" y="2231008"/>
              <a:ext cx="400878" cy="523220"/>
            </a:xfrm>
            <a:prstGeom prst="rect">
              <a:avLst/>
            </a:prstGeom>
            <a:noFill/>
          </p:spPr>
          <p:txBody>
            <a:bodyPr wrap="square" rtlCol="0">
              <a:spAutoFit/>
            </a:bodyPr>
            <a:lstStyle/>
            <a:p>
              <a:r>
                <a:rPr lang="en-US" sz="2800" dirty="0"/>
                <a:t>-</a:t>
              </a:r>
            </a:p>
          </p:txBody>
        </p:sp>
        <p:sp>
          <p:nvSpPr>
            <p:cNvPr id="80" name="TextBox 79">
              <a:extLst>
                <a:ext uri="{FF2B5EF4-FFF2-40B4-BE49-F238E27FC236}">
                  <a16:creationId xmlns:a16="http://schemas.microsoft.com/office/drawing/2014/main" id="{FCD63387-447B-4755-9552-482488A86A7E}"/>
                </a:ext>
              </a:extLst>
            </p:cNvPr>
            <p:cNvSpPr txBox="1"/>
            <p:nvPr/>
          </p:nvSpPr>
          <p:spPr>
            <a:xfrm>
              <a:off x="986950" y="2139188"/>
              <a:ext cx="531080" cy="369332"/>
            </a:xfrm>
            <a:prstGeom prst="rect">
              <a:avLst/>
            </a:prstGeom>
            <a:noFill/>
          </p:spPr>
          <p:txBody>
            <a:bodyPr wrap="square" rtlCol="0">
              <a:spAutoFit/>
            </a:bodyPr>
            <a:lstStyle/>
            <a:p>
              <a:r>
                <a:rPr lang="en-US" dirty="0"/>
                <a:t>V</a:t>
              </a:r>
              <a:r>
                <a:rPr lang="en-US" baseline="-25000" dirty="0"/>
                <a:t>i</a:t>
              </a:r>
              <a:endParaRPr lang="en-US" dirty="0"/>
            </a:p>
          </p:txBody>
        </p:sp>
        <p:sp>
          <p:nvSpPr>
            <p:cNvPr id="81" name="TextBox 80">
              <a:extLst>
                <a:ext uri="{FF2B5EF4-FFF2-40B4-BE49-F238E27FC236}">
                  <a16:creationId xmlns:a16="http://schemas.microsoft.com/office/drawing/2014/main" id="{59F0EE53-7F64-4E15-8FDD-C696052AAC4B}"/>
                </a:ext>
              </a:extLst>
            </p:cNvPr>
            <p:cNvSpPr txBox="1"/>
            <p:nvPr/>
          </p:nvSpPr>
          <p:spPr>
            <a:xfrm>
              <a:off x="2839610" y="1651221"/>
              <a:ext cx="531080" cy="369332"/>
            </a:xfrm>
            <a:prstGeom prst="rect">
              <a:avLst/>
            </a:prstGeom>
            <a:noFill/>
          </p:spPr>
          <p:txBody>
            <a:bodyPr wrap="square" rtlCol="0">
              <a:spAutoFit/>
            </a:bodyPr>
            <a:lstStyle/>
            <a:p>
              <a:r>
                <a:rPr lang="en-US" dirty="0"/>
                <a:t>V</a:t>
              </a:r>
              <a:r>
                <a:rPr lang="en-US" baseline="-25000" dirty="0"/>
                <a:t>L</a:t>
              </a:r>
              <a:endParaRPr lang="en-US" dirty="0"/>
            </a:p>
          </p:txBody>
        </p:sp>
        <p:sp>
          <p:nvSpPr>
            <p:cNvPr id="82" name="TextBox 81">
              <a:extLst>
                <a:ext uri="{FF2B5EF4-FFF2-40B4-BE49-F238E27FC236}">
                  <a16:creationId xmlns:a16="http://schemas.microsoft.com/office/drawing/2014/main" id="{AB4E36A8-5FF9-48F3-8E28-16DA66EB6DD7}"/>
                </a:ext>
              </a:extLst>
            </p:cNvPr>
            <p:cNvSpPr txBox="1"/>
            <p:nvPr/>
          </p:nvSpPr>
          <p:spPr>
            <a:xfrm>
              <a:off x="7418403" y="2020553"/>
              <a:ext cx="531080" cy="369332"/>
            </a:xfrm>
            <a:prstGeom prst="rect">
              <a:avLst/>
            </a:prstGeom>
            <a:noFill/>
          </p:spPr>
          <p:txBody>
            <a:bodyPr wrap="square" rtlCol="0">
              <a:spAutoFit/>
            </a:bodyPr>
            <a:lstStyle/>
            <a:p>
              <a:r>
                <a:rPr lang="en-US" dirty="0"/>
                <a:t>V</a:t>
              </a:r>
              <a:r>
                <a:rPr lang="en-US" baseline="-25000" dirty="0"/>
                <a:t>o</a:t>
              </a:r>
              <a:endParaRPr lang="en-US" dirty="0"/>
            </a:p>
          </p:txBody>
        </p:sp>
        <p:sp>
          <p:nvSpPr>
            <p:cNvPr id="83" name="Rectangle 82">
              <a:extLst>
                <a:ext uri="{FF2B5EF4-FFF2-40B4-BE49-F238E27FC236}">
                  <a16:creationId xmlns:a16="http://schemas.microsoft.com/office/drawing/2014/main" id="{0B304E24-D862-4753-B93F-5E7E265ADC31}"/>
                </a:ext>
              </a:extLst>
            </p:cNvPr>
            <p:cNvSpPr/>
            <p:nvPr/>
          </p:nvSpPr>
          <p:spPr>
            <a:xfrm>
              <a:off x="6961864" y="2144491"/>
              <a:ext cx="233567" cy="45774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4" name="Straight Connector 83">
              <a:extLst>
                <a:ext uri="{FF2B5EF4-FFF2-40B4-BE49-F238E27FC236}">
                  <a16:creationId xmlns:a16="http://schemas.microsoft.com/office/drawing/2014/main" id="{5C773670-6AD8-46D0-92DE-436AE7F2424E}"/>
                </a:ext>
              </a:extLst>
            </p:cNvPr>
            <p:cNvCxnSpPr>
              <a:stCxn id="83" idx="0"/>
            </p:cNvCxnSpPr>
            <p:nvPr/>
          </p:nvCxnSpPr>
          <p:spPr>
            <a:xfrm flipH="1" flipV="1">
              <a:off x="7078647" y="1540875"/>
              <a:ext cx="1" cy="60361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BA093EC-1658-4D84-AF84-3EA4EF9A3FF1}"/>
                </a:ext>
              </a:extLst>
            </p:cNvPr>
            <p:cNvCxnSpPr>
              <a:stCxn id="83" idx="2"/>
            </p:cNvCxnSpPr>
            <p:nvPr/>
          </p:nvCxnSpPr>
          <p:spPr>
            <a:xfrm>
              <a:off x="7078648" y="2602235"/>
              <a:ext cx="0" cy="44494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317CCF73-031E-4490-A523-8B426B595955}"/>
                </a:ext>
              </a:extLst>
            </p:cNvPr>
            <p:cNvSpPr txBox="1"/>
            <p:nvPr/>
          </p:nvSpPr>
          <p:spPr>
            <a:xfrm>
              <a:off x="2876550" y="1009550"/>
              <a:ext cx="531080" cy="369332"/>
            </a:xfrm>
            <a:prstGeom prst="rect">
              <a:avLst/>
            </a:prstGeom>
            <a:noFill/>
          </p:spPr>
          <p:txBody>
            <a:bodyPr wrap="square" rtlCol="0">
              <a:spAutoFit/>
            </a:bodyPr>
            <a:lstStyle/>
            <a:p>
              <a:r>
                <a:rPr lang="en-US" dirty="0"/>
                <a:t>L</a:t>
              </a:r>
            </a:p>
          </p:txBody>
        </p:sp>
        <p:sp>
          <p:nvSpPr>
            <p:cNvPr id="87" name="TextBox 86">
              <a:extLst>
                <a:ext uri="{FF2B5EF4-FFF2-40B4-BE49-F238E27FC236}">
                  <a16:creationId xmlns:a16="http://schemas.microsoft.com/office/drawing/2014/main" id="{A8A716F3-44B7-4B07-B647-6C831BE0EA1C}"/>
                </a:ext>
              </a:extLst>
            </p:cNvPr>
            <p:cNvSpPr txBox="1"/>
            <p:nvPr/>
          </p:nvSpPr>
          <p:spPr>
            <a:xfrm>
              <a:off x="4973415" y="977284"/>
              <a:ext cx="531080" cy="369332"/>
            </a:xfrm>
            <a:prstGeom prst="rect">
              <a:avLst/>
            </a:prstGeom>
            <a:noFill/>
          </p:spPr>
          <p:txBody>
            <a:bodyPr wrap="square" rtlCol="0">
              <a:spAutoFit/>
            </a:bodyPr>
            <a:lstStyle/>
            <a:p>
              <a:r>
                <a:rPr lang="en-US" dirty="0"/>
                <a:t>D</a:t>
              </a:r>
            </a:p>
          </p:txBody>
        </p:sp>
        <p:sp>
          <p:nvSpPr>
            <p:cNvPr id="88" name="TextBox 87">
              <a:extLst>
                <a:ext uri="{FF2B5EF4-FFF2-40B4-BE49-F238E27FC236}">
                  <a16:creationId xmlns:a16="http://schemas.microsoft.com/office/drawing/2014/main" id="{E59C768B-4B2E-4323-A4B3-7A30209D78D5}"/>
                </a:ext>
              </a:extLst>
            </p:cNvPr>
            <p:cNvSpPr txBox="1"/>
            <p:nvPr/>
          </p:nvSpPr>
          <p:spPr>
            <a:xfrm>
              <a:off x="5398936" y="2178943"/>
              <a:ext cx="531080" cy="369332"/>
            </a:xfrm>
            <a:prstGeom prst="rect">
              <a:avLst/>
            </a:prstGeom>
            <a:noFill/>
          </p:spPr>
          <p:txBody>
            <a:bodyPr wrap="square" rtlCol="0">
              <a:spAutoFit/>
            </a:bodyPr>
            <a:lstStyle/>
            <a:p>
              <a:r>
                <a:rPr lang="en-US" dirty="0"/>
                <a:t>C</a:t>
              </a:r>
            </a:p>
          </p:txBody>
        </p:sp>
        <p:sp>
          <p:nvSpPr>
            <p:cNvPr id="89" name="TextBox 88">
              <a:extLst>
                <a:ext uri="{FF2B5EF4-FFF2-40B4-BE49-F238E27FC236}">
                  <a16:creationId xmlns:a16="http://schemas.microsoft.com/office/drawing/2014/main" id="{A3FD93F0-CA92-4A9C-A82A-F51620ADAEF0}"/>
                </a:ext>
              </a:extLst>
            </p:cNvPr>
            <p:cNvSpPr txBox="1"/>
            <p:nvPr/>
          </p:nvSpPr>
          <p:spPr>
            <a:xfrm>
              <a:off x="3787806" y="2205219"/>
              <a:ext cx="531080" cy="369332"/>
            </a:xfrm>
            <a:prstGeom prst="rect">
              <a:avLst/>
            </a:prstGeom>
            <a:noFill/>
          </p:spPr>
          <p:txBody>
            <a:bodyPr wrap="square" rtlCol="0">
              <a:spAutoFit/>
            </a:bodyPr>
            <a:lstStyle/>
            <a:p>
              <a:r>
                <a:rPr lang="en-US" dirty="0"/>
                <a:t>Sw</a:t>
              </a:r>
            </a:p>
          </p:txBody>
        </p:sp>
        <p:sp>
          <p:nvSpPr>
            <p:cNvPr id="90" name="TextBox 89">
              <a:extLst>
                <a:ext uri="{FF2B5EF4-FFF2-40B4-BE49-F238E27FC236}">
                  <a16:creationId xmlns:a16="http://schemas.microsoft.com/office/drawing/2014/main" id="{C231EF57-73D7-4CED-A4C1-49D0B21B6BBC}"/>
                </a:ext>
              </a:extLst>
            </p:cNvPr>
            <p:cNvSpPr txBox="1"/>
            <p:nvPr/>
          </p:nvSpPr>
          <p:spPr>
            <a:xfrm>
              <a:off x="7266162" y="1421620"/>
              <a:ext cx="400878" cy="373712"/>
            </a:xfrm>
            <a:prstGeom prst="rect">
              <a:avLst/>
            </a:prstGeom>
            <a:noFill/>
          </p:spPr>
          <p:txBody>
            <a:bodyPr wrap="square" rtlCol="0">
              <a:spAutoFit/>
            </a:bodyPr>
            <a:lstStyle/>
            <a:p>
              <a:r>
                <a:rPr lang="en-US" dirty="0"/>
                <a:t>+</a:t>
              </a:r>
            </a:p>
          </p:txBody>
        </p:sp>
        <p:sp>
          <p:nvSpPr>
            <p:cNvPr id="91" name="TextBox 90">
              <a:extLst>
                <a:ext uri="{FF2B5EF4-FFF2-40B4-BE49-F238E27FC236}">
                  <a16:creationId xmlns:a16="http://schemas.microsoft.com/office/drawing/2014/main" id="{BCD8ECD4-980D-4D9B-9F6E-CE407C7E007A}"/>
                </a:ext>
              </a:extLst>
            </p:cNvPr>
            <p:cNvSpPr txBox="1"/>
            <p:nvPr/>
          </p:nvSpPr>
          <p:spPr>
            <a:xfrm>
              <a:off x="7263513" y="2718688"/>
              <a:ext cx="400878" cy="523220"/>
            </a:xfrm>
            <a:prstGeom prst="rect">
              <a:avLst/>
            </a:prstGeom>
            <a:noFill/>
          </p:spPr>
          <p:txBody>
            <a:bodyPr wrap="square" rtlCol="0">
              <a:spAutoFit/>
            </a:bodyPr>
            <a:lstStyle/>
            <a:p>
              <a:r>
                <a:rPr lang="en-US" sz="2800" dirty="0"/>
                <a:t>-</a:t>
              </a:r>
            </a:p>
          </p:txBody>
        </p:sp>
        <p:sp>
          <p:nvSpPr>
            <p:cNvPr id="92" name="TextBox 91">
              <a:extLst>
                <a:ext uri="{FF2B5EF4-FFF2-40B4-BE49-F238E27FC236}">
                  <a16:creationId xmlns:a16="http://schemas.microsoft.com/office/drawing/2014/main" id="{ED7D6FF2-0A1D-41F6-8D95-CD87510A1F11}"/>
                </a:ext>
              </a:extLst>
            </p:cNvPr>
            <p:cNvSpPr txBox="1"/>
            <p:nvPr/>
          </p:nvSpPr>
          <p:spPr>
            <a:xfrm>
              <a:off x="2415207" y="1639278"/>
              <a:ext cx="400878" cy="373712"/>
            </a:xfrm>
            <a:prstGeom prst="rect">
              <a:avLst/>
            </a:prstGeom>
            <a:noFill/>
          </p:spPr>
          <p:txBody>
            <a:bodyPr wrap="square" rtlCol="0">
              <a:spAutoFit/>
            </a:bodyPr>
            <a:lstStyle/>
            <a:p>
              <a:r>
                <a:rPr lang="en-US" dirty="0"/>
                <a:t>+</a:t>
              </a:r>
            </a:p>
          </p:txBody>
        </p:sp>
        <p:sp>
          <p:nvSpPr>
            <p:cNvPr id="93" name="TextBox 92">
              <a:extLst>
                <a:ext uri="{FF2B5EF4-FFF2-40B4-BE49-F238E27FC236}">
                  <a16:creationId xmlns:a16="http://schemas.microsoft.com/office/drawing/2014/main" id="{185704C2-B281-44C6-83E5-2DA81CE54B9D}"/>
                </a:ext>
              </a:extLst>
            </p:cNvPr>
            <p:cNvSpPr txBox="1"/>
            <p:nvPr/>
          </p:nvSpPr>
          <p:spPr>
            <a:xfrm>
              <a:off x="3284551" y="1540875"/>
              <a:ext cx="400878" cy="523220"/>
            </a:xfrm>
            <a:prstGeom prst="rect">
              <a:avLst/>
            </a:prstGeom>
            <a:noFill/>
          </p:spPr>
          <p:txBody>
            <a:bodyPr wrap="square" rtlCol="0">
              <a:spAutoFit/>
            </a:bodyPr>
            <a:lstStyle/>
            <a:p>
              <a:r>
                <a:rPr lang="en-US" sz="2800" dirty="0"/>
                <a:t>-</a:t>
              </a:r>
            </a:p>
          </p:txBody>
        </p:sp>
      </p:grpSp>
      <p:sp>
        <p:nvSpPr>
          <p:cNvPr id="112" name="TextBox 111">
            <a:extLst>
              <a:ext uri="{FF2B5EF4-FFF2-40B4-BE49-F238E27FC236}">
                <a16:creationId xmlns:a16="http://schemas.microsoft.com/office/drawing/2014/main" id="{29CDD82C-4306-4AC3-816E-EEE84E9CBC2E}"/>
              </a:ext>
            </a:extLst>
          </p:cNvPr>
          <p:cNvSpPr txBox="1"/>
          <p:nvPr/>
        </p:nvSpPr>
        <p:spPr>
          <a:xfrm>
            <a:off x="7813092" y="2835453"/>
            <a:ext cx="531080" cy="369332"/>
          </a:xfrm>
          <a:prstGeom prst="rect">
            <a:avLst/>
          </a:prstGeom>
          <a:noFill/>
        </p:spPr>
        <p:txBody>
          <a:bodyPr wrap="square" rtlCol="0">
            <a:spAutoFit/>
          </a:bodyPr>
          <a:lstStyle/>
          <a:p>
            <a:r>
              <a:rPr lang="en-US" dirty="0">
                <a:solidFill>
                  <a:schemeClr val="bg1">
                    <a:lumMod val="65000"/>
                  </a:schemeClr>
                </a:solidFill>
              </a:rPr>
              <a:t>R</a:t>
            </a:r>
            <a:r>
              <a:rPr lang="en-US" baseline="-25000" dirty="0">
                <a:solidFill>
                  <a:schemeClr val="bg1">
                    <a:lumMod val="65000"/>
                  </a:schemeClr>
                </a:solidFill>
              </a:rPr>
              <a:t>L</a:t>
            </a:r>
            <a:endParaRPr lang="en-US" dirty="0">
              <a:solidFill>
                <a:schemeClr val="bg1">
                  <a:lumMod val="65000"/>
                </a:schemeClr>
              </a:solidFill>
            </a:endParaRPr>
          </a:p>
        </p:txBody>
      </p:sp>
      <p:sp>
        <p:nvSpPr>
          <p:cNvPr id="113" name="TextBox 112">
            <a:extLst>
              <a:ext uri="{FF2B5EF4-FFF2-40B4-BE49-F238E27FC236}">
                <a16:creationId xmlns:a16="http://schemas.microsoft.com/office/drawing/2014/main" id="{534F89D4-61B5-4DA6-B74A-CBABF6199FAC}"/>
              </a:ext>
            </a:extLst>
          </p:cNvPr>
          <p:cNvSpPr txBox="1"/>
          <p:nvPr/>
        </p:nvSpPr>
        <p:spPr>
          <a:xfrm>
            <a:off x="4417219" y="2819400"/>
            <a:ext cx="531080" cy="369332"/>
          </a:xfrm>
          <a:prstGeom prst="rect">
            <a:avLst/>
          </a:prstGeom>
          <a:noFill/>
        </p:spPr>
        <p:txBody>
          <a:bodyPr wrap="square" rtlCol="0">
            <a:spAutoFit/>
          </a:bodyPr>
          <a:lstStyle/>
          <a:p>
            <a:r>
              <a:rPr lang="en-US" dirty="0">
                <a:solidFill>
                  <a:srgbClr val="C00000"/>
                </a:solidFill>
              </a:rPr>
              <a:t>i</a:t>
            </a:r>
            <a:r>
              <a:rPr lang="en-US" baseline="-25000" dirty="0">
                <a:solidFill>
                  <a:srgbClr val="C00000"/>
                </a:solidFill>
              </a:rPr>
              <a:t>L</a:t>
            </a:r>
            <a:endParaRPr lang="en-US" dirty="0">
              <a:solidFill>
                <a:srgbClr val="C00000"/>
              </a:solidFill>
            </a:endParaRPr>
          </a:p>
        </p:txBody>
      </p:sp>
      <p:sp>
        <p:nvSpPr>
          <p:cNvPr id="114" name="Arc 113">
            <a:extLst>
              <a:ext uri="{FF2B5EF4-FFF2-40B4-BE49-F238E27FC236}">
                <a16:creationId xmlns:a16="http://schemas.microsoft.com/office/drawing/2014/main" id="{98009696-F5CB-44FF-B430-332D038B93AA}"/>
              </a:ext>
            </a:extLst>
          </p:cNvPr>
          <p:cNvSpPr/>
          <p:nvPr/>
        </p:nvSpPr>
        <p:spPr>
          <a:xfrm>
            <a:off x="3177344" y="2618282"/>
            <a:ext cx="3963335" cy="2841457"/>
          </a:xfrm>
          <a:prstGeom prst="arc">
            <a:avLst>
              <a:gd name="adj1" fmla="val 12022456"/>
              <a:gd name="adj2" fmla="val 21153204"/>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78904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 2 Step-up Stage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4679032"/>
            <a:ext cx="9007475" cy="1702718"/>
          </a:xfrm>
        </p:spPr>
        <p:txBody>
          <a:bodyPr/>
          <a:lstStyle/>
          <a:p>
            <a:r>
              <a:rPr lang="en-US" dirty="0"/>
              <a:t>The switch opens</a:t>
            </a:r>
          </a:p>
          <a:p>
            <a:r>
              <a:rPr lang="en-US" dirty="0"/>
              <a:t>Inductor “attempts” to maintain current and thus throws large inversed voltage to maintain current i</a:t>
            </a:r>
            <a:r>
              <a:rPr lang="en-US" baseline="-25000" dirty="0"/>
              <a:t>L</a:t>
            </a:r>
            <a:endParaRPr lang="en-US" dirty="0"/>
          </a:p>
          <a:p>
            <a:r>
              <a:rPr lang="en-US" dirty="0"/>
              <a:t>The current i</a:t>
            </a:r>
            <a:r>
              <a:rPr lang="en-US" baseline="-25000" dirty="0"/>
              <a:t>L </a:t>
            </a:r>
            <a:r>
              <a:rPr lang="en-US" dirty="0"/>
              <a:t>passes through diode D and charges up capacitor C</a:t>
            </a:r>
            <a:endParaRPr lang="en-US" altLang="en-US" dirty="0"/>
          </a:p>
        </p:txBody>
      </p:sp>
      <p:grpSp>
        <p:nvGrpSpPr>
          <p:cNvPr id="4" name="Group 3">
            <a:extLst>
              <a:ext uri="{FF2B5EF4-FFF2-40B4-BE49-F238E27FC236}">
                <a16:creationId xmlns:a16="http://schemas.microsoft.com/office/drawing/2014/main" id="{FD5C6DB9-F6EC-48E5-A981-3B25C32D3BF6}"/>
              </a:ext>
            </a:extLst>
          </p:cNvPr>
          <p:cNvGrpSpPr/>
          <p:nvPr/>
        </p:nvGrpSpPr>
        <p:grpSpPr>
          <a:xfrm>
            <a:off x="2207419" y="1600200"/>
            <a:ext cx="6962533" cy="2528258"/>
            <a:chOff x="986950" y="977284"/>
            <a:chExt cx="6962533" cy="2528258"/>
          </a:xfrm>
        </p:grpSpPr>
        <p:sp>
          <p:nvSpPr>
            <p:cNvPr id="5" name="Oval 4">
              <a:extLst>
                <a:ext uri="{FF2B5EF4-FFF2-40B4-BE49-F238E27FC236}">
                  <a16:creationId xmlns:a16="http://schemas.microsoft.com/office/drawing/2014/main" id="{FE9F7F7C-B2EF-4EB0-B372-2755703EB0F3}"/>
                </a:ext>
              </a:extLst>
            </p:cNvPr>
            <p:cNvSpPr/>
            <p:nvPr/>
          </p:nvSpPr>
          <p:spPr>
            <a:xfrm>
              <a:off x="1371600" y="2050776"/>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5E95A056-8436-47AE-8DBD-1A3B9345A57D}"/>
                </a:ext>
              </a:extLst>
            </p:cNvPr>
            <p:cNvGrpSpPr/>
            <p:nvPr/>
          </p:nvGrpSpPr>
          <p:grpSpPr>
            <a:xfrm>
              <a:off x="2570590" y="1412350"/>
              <a:ext cx="914400" cy="228600"/>
              <a:chOff x="4114800" y="1143000"/>
              <a:chExt cx="914400" cy="228600"/>
            </a:xfrm>
          </p:grpSpPr>
          <p:sp>
            <p:nvSpPr>
              <p:cNvPr id="54" name="Arc 53">
                <a:extLst>
                  <a:ext uri="{FF2B5EF4-FFF2-40B4-BE49-F238E27FC236}">
                    <a16:creationId xmlns:a16="http://schemas.microsoft.com/office/drawing/2014/main" id="{D85EC143-AA7F-4B00-A1A4-2BD15E088248}"/>
                  </a:ext>
                </a:extLst>
              </p:cNvPr>
              <p:cNvSpPr/>
              <p:nvPr/>
            </p:nvSpPr>
            <p:spPr>
              <a:xfrm>
                <a:off x="41148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a:extLst>
                  <a:ext uri="{FF2B5EF4-FFF2-40B4-BE49-F238E27FC236}">
                    <a16:creationId xmlns:a16="http://schemas.microsoft.com/office/drawing/2014/main" id="{367302BF-BEF4-442B-8CF5-BF19AC00B88C}"/>
                  </a:ext>
                </a:extLst>
              </p:cNvPr>
              <p:cNvSpPr/>
              <p:nvPr/>
            </p:nvSpPr>
            <p:spPr>
              <a:xfrm>
                <a:off x="43434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Arc 55">
                <a:extLst>
                  <a:ext uri="{FF2B5EF4-FFF2-40B4-BE49-F238E27FC236}">
                    <a16:creationId xmlns:a16="http://schemas.microsoft.com/office/drawing/2014/main" id="{47B773F4-B051-4EB5-8078-680D8374C096}"/>
                  </a:ext>
                </a:extLst>
              </p:cNvPr>
              <p:cNvSpPr/>
              <p:nvPr/>
            </p:nvSpPr>
            <p:spPr>
              <a:xfrm>
                <a:off x="45720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Arc 56">
                <a:extLst>
                  <a:ext uri="{FF2B5EF4-FFF2-40B4-BE49-F238E27FC236}">
                    <a16:creationId xmlns:a16="http://schemas.microsoft.com/office/drawing/2014/main" id="{7294F092-C4EC-4EBC-A6C1-9F2D3CA98696}"/>
                  </a:ext>
                </a:extLst>
              </p:cNvPr>
              <p:cNvSpPr/>
              <p:nvPr/>
            </p:nvSpPr>
            <p:spPr>
              <a:xfrm>
                <a:off x="48006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88398043-6578-4805-80AC-732C46E504DE}"/>
                </a:ext>
              </a:extLst>
            </p:cNvPr>
            <p:cNvCxnSpPr>
              <a:stCxn id="5" idx="0"/>
            </p:cNvCxnSpPr>
            <p:nvPr/>
          </p:nvCxnSpPr>
          <p:spPr>
            <a:xfrm flipV="1">
              <a:off x="1676400" y="1531932"/>
              <a:ext cx="0" cy="518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B6CE5A-623E-46DD-8449-3C898B903CCB}"/>
                </a:ext>
              </a:extLst>
            </p:cNvPr>
            <p:cNvCxnSpPr>
              <a:endCxn id="54" idx="0"/>
            </p:cNvCxnSpPr>
            <p:nvPr/>
          </p:nvCxnSpPr>
          <p:spPr>
            <a:xfrm>
              <a:off x="1676400" y="1524000"/>
              <a:ext cx="894312" cy="7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FD2F6B-CFE5-4D04-A1E1-7BA4E3AAD023}"/>
                </a:ext>
              </a:extLst>
            </p:cNvPr>
            <p:cNvCxnSpPr/>
            <p:nvPr/>
          </p:nvCxnSpPr>
          <p:spPr>
            <a:xfrm>
              <a:off x="3484990" y="1538558"/>
              <a:ext cx="3591671"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D041AE9-1663-4C4F-A54A-46CAD7656A72}"/>
                </a:ext>
              </a:extLst>
            </p:cNvPr>
            <p:cNvGrpSpPr/>
            <p:nvPr/>
          </p:nvGrpSpPr>
          <p:grpSpPr>
            <a:xfrm>
              <a:off x="5041885" y="1378882"/>
              <a:ext cx="220956" cy="323987"/>
              <a:chOff x="5257799" y="1372595"/>
              <a:chExt cx="220956" cy="323987"/>
            </a:xfrm>
          </p:grpSpPr>
          <p:sp>
            <p:nvSpPr>
              <p:cNvPr id="52" name="Isosceles Triangle 51">
                <a:extLst>
                  <a:ext uri="{FF2B5EF4-FFF2-40B4-BE49-F238E27FC236}">
                    <a16:creationId xmlns:a16="http://schemas.microsoft.com/office/drawing/2014/main" id="{03A33542-7C12-45ED-A7ED-2FB6489F5E2F}"/>
                  </a:ext>
                </a:extLst>
              </p:cNvPr>
              <p:cNvSpPr/>
              <p:nvPr/>
            </p:nvSpPr>
            <p:spPr>
              <a:xfrm rot="5400000">
                <a:off x="5242034" y="1425466"/>
                <a:ext cx="228600" cy="1970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E582CC50-D391-447F-9887-50FCE27096AB}"/>
                  </a:ext>
                </a:extLst>
              </p:cNvPr>
              <p:cNvCxnSpPr/>
              <p:nvPr/>
            </p:nvCxnSpPr>
            <p:spPr>
              <a:xfrm>
                <a:off x="5478755" y="1372595"/>
                <a:ext cx="0" cy="323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91B7DC2D-3896-4E5D-8B9D-52824138482A}"/>
                </a:ext>
              </a:extLst>
            </p:cNvPr>
            <p:cNvCxnSpPr/>
            <p:nvPr/>
          </p:nvCxnSpPr>
          <p:spPr>
            <a:xfrm flipV="1">
              <a:off x="4365266" y="1524000"/>
              <a:ext cx="0" cy="575144"/>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0C71C0-339F-4F5A-92F1-00862318EB73}"/>
                </a:ext>
              </a:extLst>
            </p:cNvPr>
            <p:cNvCxnSpPr/>
            <p:nvPr/>
          </p:nvCxnSpPr>
          <p:spPr>
            <a:xfrm flipV="1">
              <a:off x="6090699" y="1524000"/>
              <a:ext cx="0" cy="819650"/>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8DF5DD-5E7C-46B5-8CFC-63A28826C9D7}"/>
                </a:ext>
              </a:extLst>
            </p:cNvPr>
            <p:cNvCxnSpPr/>
            <p:nvPr/>
          </p:nvCxnSpPr>
          <p:spPr>
            <a:xfrm>
              <a:off x="5738852" y="2343650"/>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8545B1-9C23-4E21-8268-9F88B8E9AA29}"/>
                </a:ext>
              </a:extLst>
            </p:cNvPr>
            <p:cNvCxnSpPr/>
            <p:nvPr/>
          </p:nvCxnSpPr>
          <p:spPr>
            <a:xfrm>
              <a:off x="5738852" y="2400635"/>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ACA348-EF13-4DC6-A355-86B0BFEFAB94}"/>
                </a:ext>
              </a:extLst>
            </p:cNvPr>
            <p:cNvCxnSpPr/>
            <p:nvPr/>
          </p:nvCxnSpPr>
          <p:spPr>
            <a:xfrm flipV="1">
              <a:off x="6099974" y="2400636"/>
              <a:ext cx="0" cy="97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C8FEE8-9565-44AA-AE74-F1A5533F57B4}"/>
                </a:ext>
              </a:extLst>
            </p:cNvPr>
            <p:cNvCxnSpPr/>
            <p:nvPr/>
          </p:nvCxnSpPr>
          <p:spPr>
            <a:xfrm flipV="1">
              <a:off x="4366591" y="2718688"/>
              <a:ext cx="0" cy="65697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050592-E85E-430A-A9B4-468083B04621}"/>
                </a:ext>
              </a:extLst>
            </p:cNvPr>
            <p:cNvCxnSpPr/>
            <p:nvPr/>
          </p:nvCxnSpPr>
          <p:spPr>
            <a:xfrm flipH="1" flipV="1">
              <a:off x="4350690" y="2085233"/>
              <a:ext cx="324678" cy="514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9B8F3-3EFE-4E5A-914E-C3D36AF9656A}"/>
                </a:ext>
              </a:extLst>
            </p:cNvPr>
            <p:cNvCxnSpPr/>
            <p:nvPr/>
          </p:nvCxnSpPr>
          <p:spPr>
            <a:xfrm flipV="1">
              <a:off x="1676400" y="2670650"/>
              <a:ext cx="0" cy="705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F4BAC64-74AA-458C-8DE4-AB8D4D5E1D7F}"/>
                </a:ext>
              </a:extLst>
            </p:cNvPr>
            <p:cNvGrpSpPr/>
            <p:nvPr/>
          </p:nvGrpSpPr>
          <p:grpSpPr>
            <a:xfrm>
              <a:off x="1489214" y="3375665"/>
              <a:ext cx="374371" cy="129877"/>
              <a:chOff x="1489214" y="3057613"/>
              <a:chExt cx="374371" cy="129877"/>
            </a:xfrm>
          </p:grpSpPr>
          <p:cxnSp>
            <p:nvCxnSpPr>
              <p:cNvPr id="49" name="Straight Connector 48">
                <a:extLst>
                  <a:ext uri="{FF2B5EF4-FFF2-40B4-BE49-F238E27FC236}">
                    <a16:creationId xmlns:a16="http://schemas.microsoft.com/office/drawing/2014/main" id="{6FD8E21B-46D9-4DFE-A281-D53AA4B38C86}"/>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1BE0B81-2E72-4286-AE04-E50E4FC03331}"/>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0ED6DC-0C29-49AA-80D1-FD276D388A0B}"/>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887BD6E-0C6D-4016-8346-D1589593154D}"/>
                </a:ext>
              </a:extLst>
            </p:cNvPr>
            <p:cNvGrpSpPr/>
            <p:nvPr/>
          </p:nvGrpSpPr>
          <p:grpSpPr>
            <a:xfrm>
              <a:off x="4178080" y="3375665"/>
              <a:ext cx="374371" cy="129877"/>
              <a:chOff x="1489214" y="3057613"/>
              <a:chExt cx="374371" cy="129877"/>
            </a:xfrm>
          </p:grpSpPr>
          <p:cxnSp>
            <p:nvCxnSpPr>
              <p:cNvPr id="46" name="Straight Connector 45">
                <a:extLst>
                  <a:ext uri="{FF2B5EF4-FFF2-40B4-BE49-F238E27FC236}">
                    <a16:creationId xmlns:a16="http://schemas.microsoft.com/office/drawing/2014/main" id="{727F4785-344B-4559-A6A7-A6F0E1C20B45}"/>
                  </a:ext>
                </a:extLst>
              </p:cNvPr>
              <p:cNvCxnSpPr/>
              <p:nvPr/>
            </p:nvCxnSpPr>
            <p:spPr>
              <a:xfrm rot="16200000" flipV="1">
                <a:off x="1676400" y="2870427"/>
                <a:ext cx="0" cy="37437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7BD4DC-5F4F-4448-9CA8-61F7C7DDA457}"/>
                  </a:ext>
                </a:extLst>
              </p:cNvPr>
              <p:cNvCxnSpPr/>
              <p:nvPr/>
            </p:nvCxnSpPr>
            <p:spPr>
              <a:xfrm flipH="1">
                <a:off x="1555477" y="3126527"/>
                <a:ext cx="24184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50A4616-1AAA-4866-9E8C-18D20F0D8DF3}"/>
                  </a:ext>
                </a:extLst>
              </p:cNvPr>
              <p:cNvCxnSpPr/>
              <p:nvPr/>
            </p:nvCxnSpPr>
            <p:spPr>
              <a:xfrm flipH="1">
                <a:off x="1630020" y="3187490"/>
                <a:ext cx="9276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3C3A02C-3B88-4F42-8D83-A14D7F1C894B}"/>
                </a:ext>
              </a:extLst>
            </p:cNvPr>
            <p:cNvGrpSpPr/>
            <p:nvPr/>
          </p:nvGrpSpPr>
          <p:grpSpPr>
            <a:xfrm>
              <a:off x="5913449" y="3375665"/>
              <a:ext cx="374371" cy="129877"/>
              <a:chOff x="1489214" y="3057613"/>
              <a:chExt cx="374371" cy="129877"/>
            </a:xfrm>
          </p:grpSpPr>
          <p:cxnSp>
            <p:nvCxnSpPr>
              <p:cNvPr id="43" name="Straight Connector 42">
                <a:extLst>
                  <a:ext uri="{FF2B5EF4-FFF2-40B4-BE49-F238E27FC236}">
                    <a16:creationId xmlns:a16="http://schemas.microsoft.com/office/drawing/2014/main" id="{B9EB2765-A62C-4AF0-B4C0-70628A6AF011}"/>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B574D3-477F-41D9-A312-AA3EC3B0AC4E}"/>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7576140-C118-4F47-9751-1CFA14337299}"/>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867C5DD1-D3F8-44D9-B374-57E1C19AA2C5}"/>
                </a:ext>
              </a:extLst>
            </p:cNvPr>
            <p:cNvCxnSpPr/>
            <p:nvPr/>
          </p:nvCxnSpPr>
          <p:spPr>
            <a:xfrm flipV="1">
              <a:off x="7076661" y="3047176"/>
              <a:ext cx="0" cy="328489"/>
            </a:xfrm>
            <a:prstGeom prst="line">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7B254F46-5B81-4E73-828A-62E1A7E3F2D3}"/>
                </a:ext>
              </a:extLst>
            </p:cNvPr>
            <p:cNvGrpSpPr/>
            <p:nvPr/>
          </p:nvGrpSpPr>
          <p:grpSpPr>
            <a:xfrm>
              <a:off x="6890136" y="3375664"/>
              <a:ext cx="374371" cy="129877"/>
              <a:chOff x="1489214" y="3057613"/>
              <a:chExt cx="374371" cy="129877"/>
            </a:xfrm>
          </p:grpSpPr>
          <p:cxnSp>
            <p:nvCxnSpPr>
              <p:cNvPr id="40" name="Straight Connector 39">
                <a:extLst>
                  <a:ext uri="{FF2B5EF4-FFF2-40B4-BE49-F238E27FC236}">
                    <a16:creationId xmlns:a16="http://schemas.microsoft.com/office/drawing/2014/main" id="{E2A68FFD-9E01-46C4-9D1D-F6C56077F83A}"/>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C51015-EEC0-4677-AA1E-F2C104299D7F}"/>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E01BC1-D110-4F50-BC29-CCCEB9A33860}"/>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27DE3235-9EF4-4A9F-944D-1A546B561CB3}"/>
                </a:ext>
              </a:extLst>
            </p:cNvPr>
            <p:cNvSpPr txBox="1"/>
            <p:nvPr/>
          </p:nvSpPr>
          <p:spPr>
            <a:xfrm>
              <a:off x="1531618" y="2037527"/>
              <a:ext cx="400878" cy="37371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9DF1DC39-26EC-4F23-8495-7C998FDA6416}"/>
                </a:ext>
              </a:extLst>
            </p:cNvPr>
            <p:cNvSpPr txBox="1"/>
            <p:nvPr/>
          </p:nvSpPr>
          <p:spPr>
            <a:xfrm>
              <a:off x="1528969" y="2231008"/>
              <a:ext cx="400878" cy="523220"/>
            </a:xfrm>
            <a:prstGeom prst="rect">
              <a:avLst/>
            </a:prstGeom>
            <a:noFill/>
          </p:spPr>
          <p:txBody>
            <a:bodyPr wrap="square" rtlCol="0">
              <a:spAutoFit/>
            </a:bodyPr>
            <a:lstStyle/>
            <a:p>
              <a:r>
                <a:rPr lang="en-US" sz="2800" dirty="0"/>
                <a:t>-</a:t>
              </a:r>
            </a:p>
          </p:txBody>
        </p:sp>
        <p:sp>
          <p:nvSpPr>
            <p:cNvPr id="26" name="TextBox 25">
              <a:extLst>
                <a:ext uri="{FF2B5EF4-FFF2-40B4-BE49-F238E27FC236}">
                  <a16:creationId xmlns:a16="http://schemas.microsoft.com/office/drawing/2014/main" id="{009C82D2-AB04-4A12-8462-8102818660D1}"/>
                </a:ext>
              </a:extLst>
            </p:cNvPr>
            <p:cNvSpPr txBox="1"/>
            <p:nvPr/>
          </p:nvSpPr>
          <p:spPr>
            <a:xfrm>
              <a:off x="986950" y="2139188"/>
              <a:ext cx="531080" cy="369332"/>
            </a:xfrm>
            <a:prstGeom prst="rect">
              <a:avLst/>
            </a:prstGeom>
            <a:noFill/>
          </p:spPr>
          <p:txBody>
            <a:bodyPr wrap="square" rtlCol="0">
              <a:spAutoFit/>
            </a:bodyPr>
            <a:lstStyle/>
            <a:p>
              <a:r>
                <a:rPr lang="en-US" dirty="0"/>
                <a:t>V</a:t>
              </a:r>
              <a:r>
                <a:rPr lang="en-US" baseline="-25000" dirty="0"/>
                <a:t>i</a:t>
              </a:r>
              <a:endParaRPr lang="en-US" dirty="0"/>
            </a:p>
          </p:txBody>
        </p:sp>
        <p:sp>
          <p:nvSpPr>
            <p:cNvPr id="27" name="TextBox 26">
              <a:extLst>
                <a:ext uri="{FF2B5EF4-FFF2-40B4-BE49-F238E27FC236}">
                  <a16:creationId xmlns:a16="http://schemas.microsoft.com/office/drawing/2014/main" id="{7EF1D1E6-AE92-46C9-A8B8-795FE90017EA}"/>
                </a:ext>
              </a:extLst>
            </p:cNvPr>
            <p:cNvSpPr txBox="1"/>
            <p:nvPr/>
          </p:nvSpPr>
          <p:spPr>
            <a:xfrm>
              <a:off x="2839610" y="1651221"/>
              <a:ext cx="531080" cy="369332"/>
            </a:xfrm>
            <a:prstGeom prst="rect">
              <a:avLst/>
            </a:prstGeom>
            <a:noFill/>
          </p:spPr>
          <p:txBody>
            <a:bodyPr wrap="square" rtlCol="0">
              <a:spAutoFit/>
            </a:bodyPr>
            <a:lstStyle/>
            <a:p>
              <a:r>
                <a:rPr lang="en-US" dirty="0"/>
                <a:t>V</a:t>
              </a:r>
              <a:r>
                <a:rPr lang="en-US" baseline="-25000" dirty="0"/>
                <a:t>L</a:t>
              </a:r>
              <a:endParaRPr lang="en-US" dirty="0"/>
            </a:p>
          </p:txBody>
        </p:sp>
        <p:sp>
          <p:nvSpPr>
            <p:cNvPr id="28" name="TextBox 27">
              <a:extLst>
                <a:ext uri="{FF2B5EF4-FFF2-40B4-BE49-F238E27FC236}">
                  <a16:creationId xmlns:a16="http://schemas.microsoft.com/office/drawing/2014/main" id="{4198CC28-A683-42E6-8AA9-381F641FBB1F}"/>
                </a:ext>
              </a:extLst>
            </p:cNvPr>
            <p:cNvSpPr txBox="1"/>
            <p:nvPr/>
          </p:nvSpPr>
          <p:spPr>
            <a:xfrm>
              <a:off x="7418403" y="2020553"/>
              <a:ext cx="531080" cy="369332"/>
            </a:xfrm>
            <a:prstGeom prst="rect">
              <a:avLst/>
            </a:prstGeom>
            <a:noFill/>
          </p:spPr>
          <p:txBody>
            <a:bodyPr wrap="square" rtlCol="0">
              <a:spAutoFit/>
            </a:bodyPr>
            <a:lstStyle/>
            <a:p>
              <a:r>
                <a:rPr lang="en-US" dirty="0"/>
                <a:t>V</a:t>
              </a:r>
              <a:r>
                <a:rPr lang="en-US" baseline="-25000" dirty="0"/>
                <a:t>o</a:t>
              </a:r>
              <a:endParaRPr lang="en-US" dirty="0"/>
            </a:p>
          </p:txBody>
        </p:sp>
        <p:sp>
          <p:nvSpPr>
            <p:cNvPr id="29" name="Rectangle 28">
              <a:extLst>
                <a:ext uri="{FF2B5EF4-FFF2-40B4-BE49-F238E27FC236}">
                  <a16:creationId xmlns:a16="http://schemas.microsoft.com/office/drawing/2014/main" id="{553AC26D-6A02-463A-AD06-B38C30AAD193}"/>
                </a:ext>
              </a:extLst>
            </p:cNvPr>
            <p:cNvSpPr/>
            <p:nvPr/>
          </p:nvSpPr>
          <p:spPr>
            <a:xfrm>
              <a:off x="6961864" y="2144491"/>
              <a:ext cx="233567" cy="45774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0" name="Straight Connector 29">
              <a:extLst>
                <a:ext uri="{FF2B5EF4-FFF2-40B4-BE49-F238E27FC236}">
                  <a16:creationId xmlns:a16="http://schemas.microsoft.com/office/drawing/2014/main" id="{9308D104-AB87-4815-931A-ED924590FEB6}"/>
                </a:ext>
              </a:extLst>
            </p:cNvPr>
            <p:cNvCxnSpPr>
              <a:stCxn id="29" idx="0"/>
            </p:cNvCxnSpPr>
            <p:nvPr/>
          </p:nvCxnSpPr>
          <p:spPr>
            <a:xfrm flipH="1" flipV="1">
              <a:off x="7078647" y="1540875"/>
              <a:ext cx="1" cy="60361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B7393B-7EF0-4615-96FF-1A80B09CF68F}"/>
                </a:ext>
              </a:extLst>
            </p:cNvPr>
            <p:cNvCxnSpPr>
              <a:stCxn id="29" idx="2"/>
            </p:cNvCxnSpPr>
            <p:nvPr/>
          </p:nvCxnSpPr>
          <p:spPr>
            <a:xfrm>
              <a:off x="7078648" y="2602235"/>
              <a:ext cx="0" cy="44494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B2823DD-AB96-4781-9A06-1D47AF80074B}"/>
                </a:ext>
              </a:extLst>
            </p:cNvPr>
            <p:cNvSpPr txBox="1"/>
            <p:nvPr/>
          </p:nvSpPr>
          <p:spPr>
            <a:xfrm>
              <a:off x="2876550" y="1009550"/>
              <a:ext cx="531080" cy="369332"/>
            </a:xfrm>
            <a:prstGeom prst="rect">
              <a:avLst/>
            </a:prstGeom>
            <a:noFill/>
          </p:spPr>
          <p:txBody>
            <a:bodyPr wrap="square" rtlCol="0">
              <a:spAutoFit/>
            </a:bodyPr>
            <a:lstStyle/>
            <a:p>
              <a:r>
                <a:rPr lang="en-US" dirty="0"/>
                <a:t>L</a:t>
              </a:r>
            </a:p>
          </p:txBody>
        </p:sp>
        <p:sp>
          <p:nvSpPr>
            <p:cNvPr id="33" name="TextBox 32">
              <a:extLst>
                <a:ext uri="{FF2B5EF4-FFF2-40B4-BE49-F238E27FC236}">
                  <a16:creationId xmlns:a16="http://schemas.microsoft.com/office/drawing/2014/main" id="{093D1DAF-B37D-4613-AE66-3BDA4135D0BD}"/>
                </a:ext>
              </a:extLst>
            </p:cNvPr>
            <p:cNvSpPr txBox="1"/>
            <p:nvPr/>
          </p:nvSpPr>
          <p:spPr>
            <a:xfrm>
              <a:off x="4973415" y="977284"/>
              <a:ext cx="531080" cy="369332"/>
            </a:xfrm>
            <a:prstGeom prst="rect">
              <a:avLst/>
            </a:prstGeom>
            <a:noFill/>
          </p:spPr>
          <p:txBody>
            <a:bodyPr wrap="square" rtlCol="0">
              <a:spAutoFit/>
            </a:bodyPr>
            <a:lstStyle/>
            <a:p>
              <a:r>
                <a:rPr lang="en-US" dirty="0"/>
                <a:t>D</a:t>
              </a:r>
            </a:p>
          </p:txBody>
        </p:sp>
        <p:sp>
          <p:nvSpPr>
            <p:cNvPr id="34" name="TextBox 33">
              <a:extLst>
                <a:ext uri="{FF2B5EF4-FFF2-40B4-BE49-F238E27FC236}">
                  <a16:creationId xmlns:a16="http://schemas.microsoft.com/office/drawing/2014/main" id="{35EACB09-0676-4120-BEE1-BF65E1948A45}"/>
                </a:ext>
              </a:extLst>
            </p:cNvPr>
            <p:cNvSpPr txBox="1"/>
            <p:nvPr/>
          </p:nvSpPr>
          <p:spPr>
            <a:xfrm>
              <a:off x="5398936" y="2178943"/>
              <a:ext cx="531080" cy="369332"/>
            </a:xfrm>
            <a:prstGeom prst="rect">
              <a:avLst/>
            </a:prstGeom>
            <a:noFill/>
          </p:spPr>
          <p:txBody>
            <a:bodyPr wrap="square" rtlCol="0">
              <a:spAutoFit/>
            </a:bodyPr>
            <a:lstStyle/>
            <a:p>
              <a:r>
                <a:rPr lang="en-US" dirty="0"/>
                <a:t>C</a:t>
              </a:r>
            </a:p>
          </p:txBody>
        </p:sp>
        <p:sp>
          <p:nvSpPr>
            <p:cNvPr id="35" name="TextBox 34">
              <a:extLst>
                <a:ext uri="{FF2B5EF4-FFF2-40B4-BE49-F238E27FC236}">
                  <a16:creationId xmlns:a16="http://schemas.microsoft.com/office/drawing/2014/main" id="{6E4208E7-C360-49A6-97C9-8FACB465F22C}"/>
                </a:ext>
              </a:extLst>
            </p:cNvPr>
            <p:cNvSpPr txBox="1"/>
            <p:nvPr/>
          </p:nvSpPr>
          <p:spPr>
            <a:xfrm>
              <a:off x="3787806" y="2205219"/>
              <a:ext cx="531080" cy="369332"/>
            </a:xfrm>
            <a:prstGeom prst="rect">
              <a:avLst/>
            </a:prstGeom>
            <a:noFill/>
          </p:spPr>
          <p:txBody>
            <a:bodyPr wrap="square" rtlCol="0">
              <a:spAutoFit/>
            </a:bodyPr>
            <a:lstStyle/>
            <a:p>
              <a:r>
                <a:rPr lang="en-US" dirty="0"/>
                <a:t>Sw</a:t>
              </a:r>
            </a:p>
          </p:txBody>
        </p:sp>
        <p:sp>
          <p:nvSpPr>
            <p:cNvPr id="36" name="TextBox 35">
              <a:extLst>
                <a:ext uri="{FF2B5EF4-FFF2-40B4-BE49-F238E27FC236}">
                  <a16:creationId xmlns:a16="http://schemas.microsoft.com/office/drawing/2014/main" id="{709E98D7-6E1E-4247-8F4B-15834D5D7640}"/>
                </a:ext>
              </a:extLst>
            </p:cNvPr>
            <p:cNvSpPr txBox="1"/>
            <p:nvPr/>
          </p:nvSpPr>
          <p:spPr>
            <a:xfrm>
              <a:off x="7266162" y="1421620"/>
              <a:ext cx="400878" cy="373712"/>
            </a:xfrm>
            <a:prstGeom prst="rect">
              <a:avLst/>
            </a:prstGeom>
            <a:noFill/>
          </p:spPr>
          <p:txBody>
            <a:bodyPr wrap="square" rtlCol="0">
              <a:spAutoFit/>
            </a:bodyPr>
            <a:lstStyle/>
            <a:p>
              <a:r>
                <a:rPr lang="en-US" dirty="0"/>
                <a:t>+</a:t>
              </a:r>
            </a:p>
          </p:txBody>
        </p:sp>
        <p:sp>
          <p:nvSpPr>
            <p:cNvPr id="37" name="TextBox 36">
              <a:extLst>
                <a:ext uri="{FF2B5EF4-FFF2-40B4-BE49-F238E27FC236}">
                  <a16:creationId xmlns:a16="http://schemas.microsoft.com/office/drawing/2014/main" id="{F083185F-CEB4-40C9-8249-E6D2F540146F}"/>
                </a:ext>
              </a:extLst>
            </p:cNvPr>
            <p:cNvSpPr txBox="1"/>
            <p:nvPr/>
          </p:nvSpPr>
          <p:spPr>
            <a:xfrm>
              <a:off x="7263513" y="2718688"/>
              <a:ext cx="400878" cy="523220"/>
            </a:xfrm>
            <a:prstGeom prst="rect">
              <a:avLst/>
            </a:prstGeom>
            <a:noFill/>
          </p:spPr>
          <p:txBody>
            <a:bodyPr wrap="square" rtlCol="0">
              <a:spAutoFit/>
            </a:bodyPr>
            <a:lstStyle/>
            <a:p>
              <a:r>
                <a:rPr lang="en-US" sz="2800" dirty="0"/>
                <a:t>-</a:t>
              </a:r>
            </a:p>
          </p:txBody>
        </p:sp>
        <p:sp>
          <p:nvSpPr>
            <p:cNvPr id="38" name="TextBox 37">
              <a:extLst>
                <a:ext uri="{FF2B5EF4-FFF2-40B4-BE49-F238E27FC236}">
                  <a16:creationId xmlns:a16="http://schemas.microsoft.com/office/drawing/2014/main" id="{9D765A87-94EC-4559-8DAE-A1DAE5FB9DAC}"/>
                </a:ext>
              </a:extLst>
            </p:cNvPr>
            <p:cNvSpPr txBox="1"/>
            <p:nvPr/>
          </p:nvSpPr>
          <p:spPr>
            <a:xfrm>
              <a:off x="2415207" y="1639278"/>
              <a:ext cx="400878" cy="373712"/>
            </a:xfrm>
            <a:prstGeom prst="rect">
              <a:avLst/>
            </a:prstGeom>
            <a:noFill/>
          </p:spPr>
          <p:txBody>
            <a:bodyPr wrap="square" rtlCol="0">
              <a:spAutoFit/>
            </a:bodyPr>
            <a:lstStyle/>
            <a:p>
              <a:r>
                <a:rPr lang="en-US" dirty="0"/>
                <a:t>+</a:t>
              </a:r>
            </a:p>
          </p:txBody>
        </p:sp>
        <p:sp>
          <p:nvSpPr>
            <p:cNvPr id="39" name="TextBox 38">
              <a:extLst>
                <a:ext uri="{FF2B5EF4-FFF2-40B4-BE49-F238E27FC236}">
                  <a16:creationId xmlns:a16="http://schemas.microsoft.com/office/drawing/2014/main" id="{D4F29E10-836F-4E51-A3D5-E13AB390C2C8}"/>
                </a:ext>
              </a:extLst>
            </p:cNvPr>
            <p:cNvSpPr txBox="1"/>
            <p:nvPr/>
          </p:nvSpPr>
          <p:spPr>
            <a:xfrm>
              <a:off x="3284551" y="1540875"/>
              <a:ext cx="400878" cy="523220"/>
            </a:xfrm>
            <a:prstGeom prst="rect">
              <a:avLst/>
            </a:prstGeom>
            <a:noFill/>
          </p:spPr>
          <p:txBody>
            <a:bodyPr wrap="square" rtlCol="0">
              <a:spAutoFit/>
            </a:bodyPr>
            <a:lstStyle/>
            <a:p>
              <a:r>
                <a:rPr lang="en-US" sz="2800" dirty="0"/>
                <a:t>-</a:t>
              </a:r>
            </a:p>
          </p:txBody>
        </p:sp>
      </p:grpSp>
      <p:sp>
        <p:nvSpPr>
          <p:cNvPr id="58" name="TextBox 57">
            <a:extLst>
              <a:ext uri="{FF2B5EF4-FFF2-40B4-BE49-F238E27FC236}">
                <a16:creationId xmlns:a16="http://schemas.microsoft.com/office/drawing/2014/main" id="{D578545F-49D9-4146-A1EA-F62518CCFCEC}"/>
              </a:ext>
            </a:extLst>
          </p:cNvPr>
          <p:cNvSpPr txBox="1"/>
          <p:nvPr/>
        </p:nvSpPr>
        <p:spPr>
          <a:xfrm>
            <a:off x="7813092" y="2835453"/>
            <a:ext cx="531080" cy="369332"/>
          </a:xfrm>
          <a:prstGeom prst="rect">
            <a:avLst/>
          </a:prstGeom>
          <a:noFill/>
        </p:spPr>
        <p:txBody>
          <a:bodyPr wrap="square" rtlCol="0">
            <a:spAutoFit/>
          </a:bodyPr>
          <a:lstStyle/>
          <a:p>
            <a:r>
              <a:rPr lang="en-US" dirty="0">
                <a:solidFill>
                  <a:schemeClr val="bg1">
                    <a:lumMod val="65000"/>
                  </a:schemeClr>
                </a:solidFill>
              </a:rPr>
              <a:t>R</a:t>
            </a:r>
            <a:r>
              <a:rPr lang="en-US" baseline="-25000" dirty="0">
                <a:solidFill>
                  <a:schemeClr val="bg1">
                    <a:lumMod val="65000"/>
                  </a:schemeClr>
                </a:solidFill>
              </a:rPr>
              <a:t>L</a:t>
            </a:r>
            <a:endParaRPr lang="en-US" dirty="0">
              <a:solidFill>
                <a:schemeClr val="bg1">
                  <a:lumMod val="65000"/>
                </a:schemeClr>
              </a:solidFill>
            </a:endParaRPr>
          </a:p>
        </p:txBody>
      </p:sp>
      <p:sp>
        <p:nvSpPr>
          <p:cNvPr id="59" name="TextBox 58">
            <a:extLst>
              <a:ext uri="{FF2B5EF4-FFF2-40B4-BE49-F238E27FC236}">
                <a16:creationId xmlns:a16="http://schemas.microsoft.com/office/drawing/2014/main" id="{265A481F-634E-4174-AFA3-5A29F9EED9F2}"/>
              </a:ext>
            </a:extLst>
          </p:cNvPr>
          <p:cNvSpPr txBox="1"/>
          <p:nvPr/>
        </p:nvSpPr>
        <p:spPr>
          <a:xfrm>
            <a:off x="4417219" y="2819400"/>
            <a:ext cx="531080" cy="369332"/>
          </a:xfrm>
          <a:prstGeom prst="rect">
            <a:avLst/>
          </a:prstGeom>
          <a:noFill/>
        </p:spPr>
        <p:txBody>
          <a:bodyPr wrap="square" rtlCol="0">
            <a:spAutoFit/>
          </a:bodyPr>
          <a:lstStyle/>
          <a:p>
            <a:r>
              <a:rPr lang="en-US" dirty="0">
                <a:solidFill>
                  <a:srgbClr val="C00000"/>
                </a:solidFill>
              </a:rPr>
              <a:t>i</a:t>
            </a:r>
            <a:r>
              <a:rPr lang="en-US" baseline="-25000" dirty="0">
                <a:solidFill>
                  <a:srgbClr val="C00000"/>
                </a:solidFill>
              </a:rPr>
              <a:t>L</a:t>
            </a:r>
            <a:endParaRPr lang="en-US" dirty="0">
              <a:solidFill>
                <a:srgbClr val="C00000"/>
              </a:solidFill>
            </a:endParaRPr>
          </a:p>
        </p:txBody>
      </p:sp>
      <p:grpSp>
        <p:nvGrpSpPr>
          <p:cNvPr id="60" name="Group 59">
            <a:extLst>
              <a:ext uri="{FF2B5EF4-FFF2-40B4-BE49-F238E27FC236}">
                <a16:creationId xmlns:a16="http://schemas.microsoft.com/office/drawing/2014/main" id="{C02E0BF8-4682-4824-A242-BC93178E9FBB}"/>
              </a:ext>
            </a:extLst>
          </p:cNvPr>
          <p:cNvGrpSpPr/>
          <p:nvPr/>
        </p:nvGrpSpPr>
        <p:grpSpPr>
          <a:xfrm>
            <a:off x="8989219" y="3352800"/>
            <a:ext cx="2895600" cy="1389221"/>
            <a:chOff x="8608219" y="3335179"/>
            <a:chExt cx="2895600" cy="1389221"/>
          </a:xfrm>
        </p:grpSpPr>
        <p:grpSp>
          <p:nvGrpSpPr>
            <p:cNvPr id="61" name="Group 60">
              <a:extLst>
                <a:ext uri="{FF2B5EF4-FFF2-40B4-BE49-F238E27FC236}">
                  <a16:creationId xmlns:a16="http://schemas.microsoft.com/office/drawing/2014/main" id="{5E376665-FAEF-40D6-94C3-8F79011A6DC1}"/>
                </a:ext>
              </a:extLst>
            </p:cNvPr>
            <p:cNvGrpSpPr/>
            <p:nvPr/>
          </p:nvGrpSpPr>
          <p:grpSpPr>
            <a:xfrm>
              <a:off x="8760619" y="3505200"/>
              <a:ext cx="2406632" cy="947830"/>
              <a:chOff x="372201" y="4616577"/>
              <a:chExt cx="3249624" cy="1279830"/>
            </a:xfrm>
          </p:grpSpPr>
          <p:grpSp>
            <p:nvGrpSpPr>
              <p:cNvPr id="64" name="Group 63">
                <a:extLst>
                  <a:ext uri="{FF2B5EF4-FFF2-40B4-BE49-F238E27FC236}">
                    <a16:creationId xmlns:a16="http://schemas.microsoft.com/office/drawing/2014/main" id="{96A704A3-7F6A-4E1A-A0D8-5BA63E51AA46}"/>
                  </a:ext>
                </a:extLst>
              </p:cNvPr>
              <p:cNvGrpSpPr/>
              <p:nvPr/>
            </p:nvGrpSpPr>
            <p:grpSpPr>
              <a:xfrm>
                <a:off x="372201" y="4855975"/>
                <a:ext cx="692353" cy="1040432"/>
                <a:chOff x="-237582" y="3922798"/>
                <a:chExt cx="1313334" cy="1973610"/>
              </a:xfrm>
            </p:grpSpPr>
            <p:sp>
              <p:nvSpPr>
                <p:cNvPr id="80" name="Oval 79">
                  <a:extLst>
                    <a:ext uri="{FF2B5EF4-FFF2-40B4-BE49-F238E27FC236}">
                      <a16:creationId xmlns:a16="http://schemas.microsoft.com/office/drawing/2014/main" id="{5E0363DB-AC8A-476D-B1C3-D91947CDBDDA}"/>
                    </a:ext>
                  </a:extLst>
                </p:cNvPr>
                <p:cNvSpPr/>
                <p:nvPr/>
              </p:nvSpPr>
              <p:spPr>
                <a:xfrm>
                  <a:off x="466152" y="4441642"/>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1FC1AB5B-4E1D-4E33-B0C8-0C8746085F7C}"/>
                    </a:ext>
                  </a:extLst>
                </p:cNvPr>
                <p:cNvCxnSpPr>
                  <a:stCxn id="80" idx="0"/>
                </p:cNvCxnSpPr>
                <p:nvPr/>
              </p:nvCxnSpPr>
              <p:spPr>
                <a:xfrm flipV="1">
                  <a:off x="770952" y="3922798"/>
                  <a:ext cx="0" cy="518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8C1EF6F-8582-449A-8508-8F2F1BDE070F}"/>
                    </a:ext>
                  </a:extLst>
                </p:cNvPr>
                <p:cNvCxnSpPr/>
                <p:nvPr/>
              </p:nvCxnSpPr>
              <p:spPr>
                <a:xfrm flipV="1">
                  <a:off x="770952" y="5061516"/>
                  <a:ext cx="0" cy="705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3B9C87-E1F6-4AD3-94A6-B105C947877F}"/>
                    </a:ext>
                  </a:extLst>
                </p:cNvPr>
                <p:cNvCxnSpPr/>
                <p:nvPr/>
              </p:nvCxnSpPr>
              <p:spPr>
                <a:xfrm rot="16200000" flipV="1">
                  <a:off x="770952" y="5579345"/>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AAFC7CC-9961-4905-8EC7-DC6539EFD284}"/>
                    </a:ext>
                  </a:extLst>
                </p:cNvPr>
                <p:cNvCxnSpPr/>
                <p:nvPr/>
              </p:nvCxnSpPr>
              <p:spPr>
                <a:xfrm flipH="1">
                  <a:off x="650029" y="5835445"/>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8584772-8EC3-4603-86CC-8CD7AE5FDCC0}"/>
                    </a:ext>
                  </a:extLst>
                </p:cNvPr>
                <p:cNvCxnSpPr/>
                <p:nvPr/>
              </p:nvCxnSpPr>
              <p:spPr>
                <a:xfrm flipH="1">
                  <a:off x="724572" y="5896408"/>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4B1C9EB-537B-428A-9AAC-CD855E59D5C4}"/>
                    </a:ext>
                  </a:extLst>
                </p:cNvPr>
                <p:cNvSpPr txBox="1"/>
                <p:nvPr/>
              </p:nvSpPr>
              <p:spPr>
                <a:xfrm>
                  <a:off x="510384" y="4286509"/>
                  <a:ext cx="400879" cy="650371"/>
                </a:xfrm>
                <a:prstGeom prst="rect">
                  <a:avLst/>
                </a:prstGeom>
                <a:noFill/>
              </p:spPr>
              <p:txBody>
                <a:bodyPr wrap="square" rtlCol="0">
                  <a:spAutoFit/>
                </a:bodyPr>
                <a:lstStyle/>
                <a:p>
                  <a:r>
                    <a:rPr lang="en-US" sz="1000" dirty="0"/>
                    <a:t>+</a:t>
                  </a:r>
                </a:p>
              </p:txBody>
            </p:sp>
            <p:sp>
              <p:nvSpPr>
                <p:cNvPr id="87" name="TextBox 86">
                  <a:extLst>
                    <a:ext uri="{FF2B5EF4-FFF2-40B4-BE49-F238E27FC236}">
                      <a16:creationId xmlns:a16="http://schemas.microsoft.com/office/drawing/2014/main" id="{EB81114D-34D8-4F1B-8EC3-7ACF469B1C4E}"/>
                    </a:ext>
                  </a:extLst>
                </p:cNvPr>
                <p:cNvSpPr txBox="1"/>
                <p:nvPr/>
              </p:nvSpPr>
              <p:spPr>
                <a:xfrm>
                  <a:off x="498961" y="4531365"/>
                  <a:ext cx="452232" cy="709495"/>
                </a:xfrm>
                <a:prstGeom prst="rect">
                  <a:avLst/>
                </a:prstGeom>
                <a:noFill/>
              </p:spPr>
              <p:txBody>
                <a:bodyPr wrap="square" rtlCol="0">
                  <a:spAutoFit/>
                </a:bodyPr>
                <a:lstStyle/>
                <a:p>
                  <a:r>
                    <a:rPr lang="en-US" sz="1200" dirty="0"/>
                    <a:t>-</a:t>
                  </a:r>
                </a:p>
              </p:txBody>
            </p:sp>
            <p:sp>
              <p:nvSpPr>
                <p:cNvPr id="88" name="TextBox 87">
                  <a:extLst>
                    <a:ext uri="{FF2B5EF4-FFF2-40B4-BE49-F238E27FC236}">
                      <a16:creationId xmlns:a16="http://schemas.microsoft.com/office/drawing/2014/main" id="{8C2C889E-B19F-49EF-8A66-307D523A3FC5}"/>
                    </a:ext>
                  </a:extLst>
                </p:cNvPr>
                <p:cNvSpPr txBox="1"/>
                <p:nvPr/>
              </p:nvSpPr>
              <p:spPr>
                <a:xfrm>
                  <a:off x="-237582" y="4505613"/>
                  <a:ext cx="725870" cy="630661"/>
                </a:xfrm>
                <a:prstGeom prst="rect">
                  <a:avLst/>
                </a:prstGeom>
                <a:noFill/>
              </p:spPr>
              <p:txBody>
                <a:bodyPr wrap="square" rtlCol="0">
                  <a:spAutoFit/>
                </a:bodyPr>
                <a:lstStyle/>
                <a:p>
                  <a:r>
                    <a:rPr lang="en-US" sz="1000" dirty="0"/>
                    <a:t>V</a:t>
                  </a:r>
                  <a:r>
                    <a:rPr lang="en-US" sz="1000" baseline="-25000" dirty="0"/>
                    <a:t>i</a:t>
                  </a:r>
                  <a:endParaRPr lang="en-US" sz="1000" dirty="0"/>
                </a:p>
              </p:txBody>
            </p:sp>
          </p:grpSp>
          <p:cxnSp>
            <p:nvCxnSpPr>
              <p:cNvPr id="65" name="Straight Connector 64">
                <a:extLst>
                  <a:ext uri="{FF2B5EF4-FFF2-40B4-BE49-F238E27FC236}">
                    <a16:creationId xmlns:a16="http://schemas.microsoft.com/office/drawing/2014/main" id="{281F4F86-5758-47E0-9988-843BF5743184}"/>
                  </a:ext>
                </a:extLst>
              </p:cNvPr>
              <p:cNvCxnSpPr/>
              <p:nvPr/>
            </p:nvCxnSpPr>
            <p:spPr>
              <a:xfrm flipH="1">
                <a:off x="903872" y="4855975"/>
                <a:ext cx="521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108C092C-A91D-4131-8BA6-0DB74162FB2B}"/>
                  </a:ext>
                </a:extLst>
              </p:cNvPr>
              <p:cNvSpPr/>
              <p:nvPr/>
            </p:nvSpPr>
            <p:spPr>
              <a:xfrm>
                <a:off x="1432109" y="4695293"/>
                <a:ext cx="321364" cy="32136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0DB9CE31-5676-4F9A-ACC8-7648B6073BDD}"/>
                  </a:ext>
                </a:extLst>
              </p:cNvPr>
              <p:cNvCxnSpPr/>
              <p:nvPr/>
            </p:nvCxnSpPr>
            <p:spPr>
              <a:xfrm flipH="1">
                <a:off x="1753474" y="4855028"/>
                <a:ext cx="1868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6460242-A91F-4BE9-B11A-B67459F8BF2F}"/>
                  </a:ext>
                </a:extLst>
              </p:cNvPr>
              <p:cNvSpPr txBox="1"/>
              <p:nvPr/>
            </p:nvSpPr>
            <p:spPr>
              <a:xfrm>
                <a:off x="1373465" y="4616577"/>
                <a:ext cx="238404" cy="338553"/>
              </a:xfrm>
              <a:prstGeom prst="rect">
                <a:avLst/>
              </a:prstGeom>
              <a:noFill/>
            </p:spPr>
            <p:txBody>
              <a:bodyPr wrap="square" rtlCol="0">
                <a:spAutoFit/>
              </a:bodyPr>
              <a:lstStyle/>
              <a:p>
                <a:r>
                  <a:rPr lang="en-US" sz="1600" dirty="0"/>
                  <a:t>-</a:t>
                </a:r>
              </a:p>
            </p:txBody>
          </p:sp>
          <p:sp>
            <p:nvSpPr>
              <p:cNvPr id="69" name="TextBox 68">
                <a:extLst>
                  <a:ext uri="{FF2B5EF4-FFF2-40B4-BE49-F238E27FC236}">
                    <a16:creationId xmlns:a16="http://schemas.microsoft.com/office/drawing/2014/main" id="{9898D77E-FEFF-424A-853F-ACB8F86FD35D}"/>
                  </a:ext>
                </a:extLst>
              </p:cNvPr>
              <p:cNvSpPr txBox="1"/>
              <p:nvPr/>
            </p:nvSpPr>
            <p:spPr>
              <a:xfrm>
                <a:off x="1503847" y="4674170"/>
                <a:ext cx="211332" cy="261610"/>
              </a:xfrm>
              <a:prstGeom prst="rect">
                <a:avLst/>
              </a:prstGeom>
              <a:noFill/>
            </p:spPr>
            <p:txBody>
              <a:bodyPr wrap="square" rtlCol="0">
                <a:spAutoFit/>
              </a:bodyPr>
              <a:lstStyle/>
              <a:p>
                <a:r>
                  <a:rPr lang="en-US" sz="1100" dirty="0"/>
                  <a:t>+</a:t>
                </a:r>
              </a:p>
            </p:txBody>
          </p:sp>
          <p:grpSp>
            <p:nvGrpSpPr>
              <p:cNvPr id="70" name="Group 69">
                <a:extLst>
                  <a:ext uri="{FF2B5EF4-FFF2-40B4-BE49-F238E27FC236}">
                    <a16:creationId xmlns:a16="http://schemas.microsoft.com/office/drawing/2014/main" id="{EA2AA926-E073-4313-8E05-685D49BE19FA}"/>
                  </a:ext>
                </a:extLst>
              </p:cNvPr>
              <p:cNvGrpSpPr/>
              <p:nvPr/>
            </p:nvGrpSpPr>
            <p:grpSpPr>
              <a:xfrm>
                <a:off x="2687649" y="4858618"/>
                <a:ext cx="338393" cy="1037789"/>
                <a:chOff x="3373687" y="4277956"/>
                <a:chExt cx="691763" cy="1981542"/>
              </a:xfrm>
            </p:grpSpPr>
            <p:cxnSp>
              <p:nvCxnSpPr>
                <p:cNvPr id="73" name="Straight Connector 72">
                  <a:extLst>
                    <a:ext uri="{FF2B5EF4-FFF2-40B4-BE49-F238E27FC236}">
                      <a16:creationId xmlns:a16="http://schemas.microsoft.com/office/drawing/2014/main" id="{2D495DDD-2F3A-4863-8D46-F7DA031E24E6}"/>
                    </a:ext>
                  </a:extLst>
                </p:cNvPr>
                <p:cNvCxnSpPr/>
                <p:nvPr/>
              </p:nvCxnSpPr>
              <p:spPr>
                <a:xfrm flipV="1">
                  <a:off x="3725534" y="4277956"/>
                  <a:ext cx="0" cy="819650"/>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E079A2F-7C0C-4907-B34A-7A8F45FEE323}"/>
                    </a:ext>
                  </a:extLst>
                </p:cNvPr>
                <p:cNvCxnSpPr/>
                <p:nvPr/>
              </p:nvCxnSpPr>
              <p:spPr>
                <a:xfrm>
                  <a:off x="3373687" y="5097606"/>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B2854BD-7EAC-49FE-8741-FA3E3FC07065}"/>
                    </a:ext>
                  </a:extLst>
                </p:cNvPr>
                <p:cNvCxnSpPr/>
                <p:nvPr/>
              </p:nvCxnSpPr>
              <p:spPr>
                <a:xfrm>
                  <a:off x="3373687" y="5175929"/>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B664C4-58A0-4A79-994F-2191C41EC187}"/>
                    </a:ext>
                  </a:extLst>
                </p:cNvPr>
                <p:cNvCxnSpPr/>
                <p:nvPr/>
              </p:nvCxnSpPr>
              <p:spPr>
                <a:xfrm flipV="1">
                  <a:off x="3734809" y="5154592"/>
                  <a:ext cx="0" cy="97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90F2369-2F6B-4B73-8BC8-DFC93E17C058}"/>
                    </a:ext>
                  </a:extLst>
                </p:cNvPr>
                <p:cNvCxnSpPr/>
                <p:nvPr/>
              </p:nvCxnSpPr>
              <p:spPr>
                <a:xfrm rot="16200000" flipV="1">
                  <a:off x="3735470" y="5942435"/>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C75ABC-3335-46D3-8DE3-8126E15B2198}"/>
                    </a:ext>
                  </a:extLst>
                </p:cNvPr>
                <p:cNvCxnSpPr/>
                <p:nvPr/>
              </p:nvCxnSpPr>
              <p:spPr>
                <a:xfrm flipH="1">
                  <a:off x="3614547" y="6198535"/>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B9A13AC-55DA-41CB-95B4-A65C9115FC41}"/>
                    </a:ext>
                  </a:extLst>
                </p:cNvPr>
                <p:cNvCxnSpPr/>
                <p:nvPr/>
              </p:nvCxnSpPr>
              <p:spPr>
                <a:xfrm flipH="1">
                  <a:off x="3689090" y="6259498"/>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Isosceles Triangle 70">
                <a:extLst>
                  <a:ext uri="{FF2B5EF4-FFF2-40B4-BE49-F238E27FC236}">
                    <a16:creationId xmlns:a16="http://schemas.microsoft.com/office/drawing/2014/main" id="{9E4D44AC-305C-4120-90E2-EB168B9AEE88}"/>
                  </a:ext>
                </a:extLst>
              </p:cNvPr>
              <p:cNvSpPr/>
              <p:nvPr/>
            </p:nvSpPr>
            <p:spPr>
              <a:xfrm rot="5400000">
                <a:off x="2293915" y="4792801"/>
                <a:ext cx="128117" cy="11044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a:extLst>
                  <a:ext uri="{FF2B5EF4-FFF2-40B4-BE49-F238E27FC236}">
                    <a16:creationId xmlns:a16="http://schemas.microsoft.com/office/drawing/2014/main" id="{8CAE5386-2BAE-4983-9CD0-7171ECF49F1A}"/>
                  </a:ext>
                </a:extLst>
              </p:cNvPr>
              <p:cNvCxnSpPr/>
              <p:nvPr/>
            </p:nvCxnSpPr>
            <p:spPr>
              <a:xfrm rot="10800000" flipV="1">
                <a:off x="2413197" y="4768457"/>
                <a:ext cx="0" cy="183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A15A0EE1-C517-4376-8488-9088E44BCBE0}"/>
                </a:ext>
              </a:extLst>
            </p:cNvPr>
            <p:cNvSpPr/>
            <p:nvPr/>
          </p:nvSpPr>
          <p:spPr>
            <a:xfrm>
              <a:off x="8608219" y="3352800"/>
              <a:ext cx="2895600" cy="1371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5CA67AA-CF81-4066-ACA9-DE3D6010788B}"/>
                </a:ext>
              </a:extLst>
            </p:cNvPr>
            <p:cNvSpPr txBox="1"/>
            <p:nvPr/>
          </p:nvSpPr>
          <p:spPr>
            <a:xfrm>
              <a:off x="9522619" y="3335179"/>
              <a:ext cx="457200" cy="246221"/>
            </a:xfrm>
            <a:prstGeom prst="rect">
              <a:avLst/>
            </a:prstGeom>
            <a:noFill/>
          </p:spPr>
          <p:txBody>
            <a:bodyPr wrap="square" rtlCol="0">
              <a:spAutoFit/>
            </a:bodyPr>
            <a:lstStyle/>
            <a:p>
              <a:r>
                <a:rPr lang="en-US" sz="1000" dirty="0"/>
                <a:t>V</a:t>
              </a:r>
              <a:r>
                <a:rPr lang="en-US" sz="1000" baseline="-25000" dirty="0"/>
                <a:t>L</a:t>
              </a:r>
              <a:endParaRPr lang="en-US" sz="1000" dirty="0"/>
            </a:p>
          </p:txBody>
        </p:sp>
      </p:grpSp>
      <p:sp>
        <p:nvSpPr>
          <p:cNvPr id="89" name="Arc 88">
            <a:extLst>
              <a:ext uri="{FF2B5EF4-FFF2-40B4-BE49-F238E27FC236}">
                <a16:creationId xmlns:a16="http://schemas.microsoft.com/office/drawing/2014/main" id="{1E6925E4-0063-4AC2-8D0F-32B6246D4613}"/>
              </a:ext>
            </a:extLst>
          </p:cNvPr>
          <p:cNvSpPr/>
          <p:nvPr/>
        </p:nvSpPr>
        <p:spPr>
          <a:xfrm>
            <a:off x="3177344" y="2618282"/>
            <a:ext cx="3963335" cy="2841457"/>
          </a:xfrm>
          <a:prstGeom prst="arc">
            <a:avLst>
              <a:gd name="adj1" fmla="val 12022456"/>
              <a:gd name="adj2" fmla="val 21153204"/>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35818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 2 Step-up Stage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642711" y="5106297"/>
            <a:ext cx="7897132" cy="1033246"/>
          </a:xfrm>
        </p:spPr>
        <p:txBody>
          <a:bodyPr/>
          <a:lstStyle/>
          <a:p>
            <a:r>
              <a:rPr lang="en-US" dirty="0"/>
              <a:t>The step-up current (slope) through the inductor is now: </a:t>
            </a:r>
          </a:p>
          <a:p>
            <a:r>
              <a:rPr lang="en-US" dirty="0"/>
              <a:t>Inductor is discharging</a:t>
            </a:r>
            <a:endParaRPr lang="en-US" altLang="en-US" dirty="0"/>
          </a:p>
        </p:txBody>
      </p:sp>
      <p:grpSp>
        <p:nvGrpSpPr>
          <p:cNvPr id="4" name="Group 3">
            <a:extLst>
              <a:ext uri="{FF2B5EF4-FFF2-40B4-BE49-F238E27FC236}">
                <a16:creationId xmlns:a16="http://schemas.microsoft.com/office/drawing/2014/main" id="{3577172D-A2D9-4E7D-A332-91AFF559D499}"/>
              </a:ext>
            </a:extLst>
          </p:cNvPr>
          <p:cNvGrpSpPr/>
          <p:nvPr/>
        </p:nvGrpSpPr>
        <p:grpSpPr>
          <a:xfrm>
            <a:off x="2207419" y="1600200"/>
            <a:ext cx="6962533" cy="2528258"/>
            <a:chOff x="986950" y="977284"/>
            <a:chExt cx="6962533" cy="2528258"/>
          </a:xfrm>
        </p:grpSpPr>
        <p:sp>
          <p:nvSpPr>
            <p:cNvPr id="5" name="Oval 4">
              <a:extLst>
                <a:ext uri="{FF2B5EF4-FFF2-40B4-BE49-F238E27FC236}">
                  <a16:creationId xmlns:a16="http://schemas.microsoft.com/office/drawing/2014/main" id="{7734E2DF-9F02-4C24-8733-B2E7E45F1F28}"/>
                </a:ext>
              </a:extLst>
            </p:cNvPr>
            <p:cNvSpPr/>
            <p:nvPr/>
          </p:nvSpPr>
          <p:spPr>
            <a:xfrm>
              <a:off x="1371600" y="2050776"/>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0970F852-18CB-4113-BA44-B818612014C0}"/>
                </a:ext>
              </a:extLst>
            </p:cNvPr>
            <p:cNvGrpSpPr/>
            <p:nvPr/>
          </p:nvGrpSpPr>
          <p:grpSpPr>
            <a:xfrm>
              <a:off x="2570590" y="1412350"/>
              <a:ext cx="914400" cy="228600"/>
              <a:chOff x="4114800" y="1143000"/>
              <a:chExt cx="914400" cy="228600"/>
            </a:xfrm>
          </p:grpSpPr>
          <p:sp>
            <p:nvSpPr>
              <p:cNvPr id="54" name="Arc 53">
                <a:extLst>
                  <a:ext uri="{FF2B5EF4-FFF2-40B4-BE49-F238E27FC236}">
                    <a16:creationId xmlns:a16="http://schemas.microsoft.com/office/drawing/2014/main" id="{F534E0C4-C4CB-4013-9520-E64ABED13536}"/>
                  </a:ext>
                </a:extLst>
              </p:cNvPr>
              <p:cNvSpPr/>
              <p:nvPr/>
            </p:nvSpPr>
            <p:spPr>
              <a:xfrm>
                <a:off x="41148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Arc 54">
                <a:extLst>
                  <a:ext uri="{FF2B5EF4-FFF2-40B4-BE49-F238E27FC236}">
                    <a16:creationId xmlns:a16="http://schemas.microsoft.com/office/drawing/2014/main" id="{BA3124CA-4652-40F0-95D4-288DEC88270A}"/>
                  </a:ext>
                </a:extLst>
              </p:cNvPr>
              <p:cNvSpPr/>
              <p:nvPr/>
            </p:nvSpPr>
            <p:spPr>
              <a:xfrm>
                <a:off x="43434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Arc 55">
                <a:extLst>
                  <a:ext uri="{FF2B5EF4-FFF2-40B4-BE49-F238E27FC236}">
                    <a16:creationId xmlns:a16="http://schemas.microsoft.com/office/drawing/2014/main" id="{CE7BF290-A5D1-4CEC-8780-D64AFB0C8CC5}"/>
                  </a:ext>
                </a:extLst>
              </p:cNvPr>
              <p:cNvSpPr/>
              <p:nvPr/>
            </p:nvSpPr>
            <p:spPr>
              <a:xfrm>
                <a:off x="45720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Arc 56">
                <a:extLst>
                  <a:ext uri="{FF2B5EF4-FFF2-40B4-BE49-F238E27FC236}">
                    <a16:creationId xmlns:a16="http://schemas.microsoft.com/office/drawing/2014/main" id="{461A0C12-28E1-44CB-90CB-BCF784182977}"/>
                  </a:ext>
                </a:extLst>
              </p:cNvPr>
              <p:cNvSpPr/>
              <p:nvPr/>
            </p:nvSpPr>
            <p:spPr>
              <a:xfrm>
                <a:off x="4800600" y="1143000"/>
                <a:ext cx="228600" cy="228600"/>
              </a:xfrm>
              <a:prstGeom prst="arc">
                <a:avLst>
                  <a:gd name="adj1" fmla="val 10641091"/>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AC475283-3CFC-475D-8FEE-DE5A95F135DD}"/>
                </a:ext>
              </a:extLst>
            </p:cNvPr>
            <p:cNvCxnSpPr>
              <a:stCxn id="5" idx="0"/>
            </p:cNvCxnSpPr>
            <p:nvPr/>
          </p:nvCxnSpPr>
          <p:spPr>
            <a:xfrm flipV="1">
              <a:off x="1676400" y="1531932"/>
              <a:ext cx="0" cy="518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7B1D00-7A65-49BB-B2C8-9DD96A71076F}"/>
                </a:ext>
              </a:extLst>
            </p:cNvPr>
            <p:cNvCxnSpPr>
              <a:endCxn id="54" idx="0"/>
            </p:cNvCxnSpPr>
            <p:nvPr/>
          </p:nvCxnSpPr>
          <p:spPr>
            <a:xfrm>
              <a:off x="1676400" y="1524000"/>
              <a:ext cx="894312" cy="7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1E2A47-36FA-4F73-9DF6-B2AA8CEBF28F}"/>
                </a:ext>
              </a:extLst>
            </p:cNvPr>
            <p:cNvCxnSpPr/>
            <p:nvPr/>
          </p:nvCxnSpPr>
          <p:spPr>
            <a:xfrm>
              <a:off x="3484990" y="1538558"/>
              <a:ext cx="3591671"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436A5EA-4F93-4764-8373-9DB5A88B0F1C}"/>
                </a:ext>
              </a:extLst>
            </p:cNvPr>
            <p:cNvGrpSpPr/>
            <p:nvPr/>
          </p:nvGrpSpPr>
          <p:grpSpPr>
            <a:xfrm>
              <a:off x="5041885" y="1378882"/>
              <a:ext cx="220956" cy="323987"/>
              <a:chOff x="5257799" y="1372595"/>
              <a:chExt cx="220956" cy="323987"/>
            </a:xfrm>
          </p:grpSpPr>
          <p:sp>
            <p:nvSpPr>
              <p:cNvPr id="52" name="Isosceles Triangle 51">
                <a:extLst>
                  <a:ext uri="{FF2B5EF4-FFF2-40B4-BE49-F238E27FC236}">
                    <a16:creationId xmlns:a16="http://schemas.microsoft.com/office/drawing/2014/main" id="{364A61C4-B4D7-4BE2-AE55-5B7DA0BC0072}"/>
                  </a:ext>
                </a:extLst>
              </p:cNvPr>
              <p:cNvSpPr/>
              <p:nvPr/>
            </p:nvSpPr>
            <p:spPr>
              <a:xfrm rot="5400000">
                <a:off x="5242034" y="1425466"/>
                <a:ext cx="228600" cy="1970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88886B80-F797-4968-99A9-59CCD15C89B1}"/>
                  </a:ext>
                </a:extLst>
              </p:cNvPr>
              <p:cNvCxnSpPr/>
              <p:nvPr/>
            </p:nvCxnSpPr>
            <p:spPr>
              <a:xfrm>
                <a:off x="5478755" y="1372595"/>
                <a:ext cx="0" cy="3239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62420ACA-F169-487D-B5C5-E9E1986169ED}"/>
                </a:ext>
              </a:extLst>
            </p:cNvPr>
            <p:cNvCxnSpPr/>
            <p:nvPr/>
          </p:nvCxnSpPr>
          <p:spPr>
            <a:xfrm flipV="1">
              <a:off x="4365266" y="1524000"/>
              <a:ext cx="0" cy="575144"/>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F5A6AA-9DE7-4EDC-81DC-09842B5703BF}"/>
                </a:ext>
              </a:extLst>
            </p:cNvPr>
            <p:cNvCxnSpPr/>
            <p:nvPr/>
          </p:nvCxnSpPr>
          <p:spPr>
            <a:xfrm flipV="1">
              <a:off x="6090699" y="1524000"/>
              <a:ext cx="0" cy="819650"/>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2E12AF-8A51-49B3-9602-6E4CF852188B}"/>
                </a:ext>
              </a:extLst>
            </p:cNvPr>
            <p:cNvCxnSpPr/>
            <p:nvPr/>
          </p:nvCxnSpPr>
          <p:spPr>
            <a:xfrm>
              <a:off x="5738852" y="2343650"/>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65EB70-2AED-4098-A83D-B75C4683144C}"/>
                </a:ext>
              </a:extLst>
            </p:cNvPr>
            <p:cNvCxnSpPr/>
            <p:nvPr/>
          </p:nvCxnSpPr>
          <p:spPr>
            <a:xfrm>
              <a:off x="5738852" y="2400635"/>
              <a:ext cx="691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A79D5D-76B4-4F91-B4CC-065B63CBCFE7}"/>
                </a:ext>
              </a:extLst>
            </p:cNvPr>
            <p:cNvCxnSpPr/>
            <p:nvPr/>
          </p:nvCxnSpPr>
          <p:spPr>
            <a:xfrm flipV="1">
              <a:off x="6099974" y="2400636"/>
              <a:ext cx="0" cy="97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07D556-65E7-4904-A7B1-75EA35C74723}"/>
                </a:ext>
              </a:extLst>
            </p:cNvPr>
            <p:cNvCxnSpPr/>
            <p:nvPr/>
          </p:nvCxnSpPr>
          <p:spPr>
            <a:xfrm flipV="1">
              <a:off x="4366591" y="2718688"/>
              <a:ext cx="0" cy="65697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2855DD-4F96-4949-A164-D7FA43871FCD}"/>
                </a:ext>
              </a:extLst>
            </p:cNvPr>
            <p:cNvCxnSpPr/>
            <p:nvPr/>
          </p:nvCxnSpPr>
          <p:spPr>
            <a:xfrm flipH="1" flipV="1">
              <a:off x="4350690" y="2085233"/>
              <a:ext cx="324678" cy="514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B1959B-5E1D-46F8-BF8E-4549C3320CEA}"/>
                </a:ext>
              </a:extLst>
            </p:cNvPr>
            <p:cNvCxnSpPr/>
            <p:nvPr/>
          </p:nvCxnSpPr>
          <p:spPr>
            <a:xfrm flipV="1">
              <a:off x="1676400" y="2670650"/>
              <a:ext cx="0" cy="705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CFDDC6B-A793-40C0-A151-CB269F1298D8}"/>
                </a:ext>
              </a:extLst>
            </p:cNvPr>
            <p:cNvGrpSpPr/>
            <p:nvPr/>
          </p:nvGrpSpPr>
          <p:grpSpPr>
            <a:xfrm>
              <a:off x="1489214" y="3375665"/>
              <a:ext cx="374371" cy="129877"/>
              <a:chOff x="1489214" y="3057613"/>
              <a:chExt cx="374371" cy="129877"/>
            </a:xfrm>
          </p:grpSpPr>
          <p:cxnSp>
            <p:nvCxnSpPr>
              <p:cNvPr id="49" name="Straight Connector 48">
                <a:extLst>
                  <a:ext uri="{FF2B5EF4-FFF2-40B4-BE49-F238E27FC236}">
                    <a16:creationId xmlns:a16="http://schemas.microsoft.com/office/drawing/2014/main" id="{D5D71811-BB68-4443-B64A-55A518DDFA07}"/>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67BB4B5-BAAA-4B42-A8F2-FF6656C66FEC}"/>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C5FA5A-1120-46DE-A677-7098C7C4BCB6}"/>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F7EC7AD-DFA3-4A50-A714-ED52237976A3}"/>
                </a:ext>
              </a:extLst>
            </p:cNvPr>
            <p:cNvGrpSpPr/>
            <p:nvPr/>
          </p:nvGrpSpPr>
          <p:grpSpPr>
            <a:xfrm>
              <a:off x="4178080" y="3375665"/>
              <a:ext cx="374371" cy="129877"/>
              <a:chOff x="1489214" y="3057613"/>
              <a:chExt cx="374371" cy="129877"/>
            </a:xfrm>
          </p:grpSpPr>
          <p:cxnSp>
            <p:nvCxnSpPr>
              <p:cNvPr id="46" name="Straight Connector 45">
                <a:extLst>
                  <a:ext uri="{FF2B5EF4-FFF2-40B4-BE49-F238E27FC236}">
                    <a16:creationId xmlns:a16="http://schemas.microsoft.com/office/drawing/2014/main" id="{5D28BC86-431D-4833-AB89-1361F6CA9027}"/>
                  </a:ext>
                </a:extLst>
              </p:cNvPr>
              <p:cNvCxnSpPr/>
              <p:nvPr/>
            </p:nvCxnSpPr>
            <p:spPr>
              <a:xfrm rot="16200000" flipV="1">
                <a:off x="1676400" y="2870427"/>
                <a:ext cx="0" cy="37437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7645F3E-FB50-4DDA-BB98-883C5EAC1416}"/>
                  </a:ext>
                </a:extLst>
              </p:cNvPr>
              <p:cNvCxnSpPr/>
              <p:nvPr/>
            </p:nvCxnSpPr>
            <p:spPr>
              <a:xfrm flipH="1">
                <a:off x="1555477" y="3126527"/>
                <a:ext cx="24184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EF8D3AC-3109-41F5-A882-154837159F00}"/>
                  </a:ext>
                </a:extLst>
              </p:cNvPr>
              <p:cNvCxnSpPr/>
              <p:nvPr/>
            </p:nvCxnSpPr>
            <p:spPr>
              <a:xfrm flipH="1">
                <a:off x="1630020" y="3187490"/>
                <a:ext cx="9276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ED563C6-B23C-4BAD-9712-D8822A212E55}"/>
                </a:ext>
              </a:extLst>
            </p:cNvPr>
            <p:cNvGrpSpPr/>
            <p:nvPr/>
          </p:nvGrpSpPr>
          <p:grpSpPr>
            <a:xfrm>
              <a:off x="5913449" y="3375665"/>
              <a:ext cx="374371" cy="129877"/>
              <a:chOff x="1489214" y="3057613"/>
              <a:chExt cx="374371" cy="129877"/>
            </a:xfrm>
          </p:grpSpPr>
          <p:cxnSp>
            <p:nvCxnSpPr>
              <p:cNvPr id="43" name="Straight Connector 42">
                <a:extLst>
                  <a:ext uri="{FF2B5EF4-FFF2-40B4-BE49-F238E27FC236}">
                    <a16:creationId xmlns:a16="http://schemas.microsoft.com/office/drawing/2014/main" id="{5D3B1367-379A-4B07-A0A8-78BE6D80A1A7}"/>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6C334D5-21B1-4A93-B04D-3C284F75F344}"/>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8E020B7-0E74-4C83-A4C4-FACEBC8E546C}"/>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702497FA-D3BB-462A-9D41-A48329B722B5}"/>
                </a:ext>
              </a:extLst>
            </p:cNvPr>
            <p:cNvCxnSpPr/>
            <p:nvPr/>
          </p:nvCxnSpPr>
          <p:spPr>
            <a:xfrm flipV="1">
              <a:off x="7076661" y="3047176"/>
              <a:ext cx="0" cy="328489"/>
            </a:xfrm>
            <a:prstGeom prst="line">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7A55388D-C036-4E66-B70D-D7F582E56080}"/>
                </a:ext>
              </a:extLst>
            </p:cNvPr>
            <p:cNvGrpSpPr/>
            <p:nvPr/>
          </p:nvGrpSpPr>
          <p:grpSpPr>
            <a:xfrm>
              <a:off x="6890136" y="3375664"/>
              <a:ext cx="374371" cy="129877"/>
              <a:chOff x="1489214" y="3057613"/>
              <a:chExt cx="374371" cy="129877"/>
            </a:xfrm>
          </p:grpSpPr>
          <p:cxnSp>
            <p:nvCxnSpPr>
              <p:cNvPr id="40" name="Straight Connector 39">
                <a:extLst>
                  <a:ext uri="{FF2B5EF4-FFF2-40B4-BE49-F238E27FC236}">
                    <a16:creationId xmlns:a16="http://schemas.microsoft.com/office/drawing/2014/main" id="{0898287E-29C0-4ADC-A4A1-207596CF4535}"/>
                  </a:ext>
                </a:extLst>
              </p:cNvPr>
              <p:cNvCxnSpPr/>
              <p:nvPr/>
            </p:nvCxnSpPr>
            <p:spPr>
              <a:xfrm rot="16200000" flipV="1">
                <a:off x="1676400" y="2870427"/>
                <a:ext cx="0" cy="374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C1643E-BE6A-455D-A606-8F64A7A940E3}"/>
                  </a:ext>
                </a:extLst>
              </p:cNvPr>
              <p:cNvCxnSpPr/>
              <p:nvPr/>
            </p:nvCxnSpPr>
            <p:spPr>
              <a:xfrm flipH="1">
                <a:off x="1555477" y="3126527"/>
                <a:ext cx="241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90D85C5-B2A3-425F-B12F-B4DF0E2764D6}"/>
                  </a:ext>
                </a:extLst>
              </p:cNvPr>
              <p:cNvCxnSpPr/>
              <p:nvPr/>
            </p:nvCxnSpPr>
            <p:spPr>
              <a:xfrm flipH="1">
                <a:off x="1630020" y="3187490"/>
                <a:ext cx="927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852452DB-A3A0-4849-839D-275E03FE99F4}"/>
                </a:ext>
              </a:extLst>
            </p:cNvPr>
            <p:cNvSpPr txBox="1"/>
            <p:nvPr/>
          </p:nvSpPr>
          <p:spPr>
            <a:xfrm>
              <a:off x="1531618" y="2037527"/>
              <a:ext cx="400878" cy="37371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8A5A80B2-855D-47CE-A4EC-1A7B9544BCAD}"/>
                </a:ext>
              </a:extLst>
            </p:cNvPr>
            <p:cNvSpPr txBox="1"/>
            <p:nvPr/>
          </p:nvSpPr>
          <p:spPr>
            <a:xfrm>
              <a:off x="1528969" y="2231008"/>
              <a:ext cx="400878" cy="523220"/>
            </a:xfrm>
            <a:prstGeom prst="rect">
              <a:avLst/>
            </a:prstGeom>
            <a:noFill/>
          </p:spPr>
          <p:txBody>
            <a:bodyPr wrap="square" rtlCol="0">
              <a:spAutoFit/>
            </a:bodyPr>
            <a:lstStyle/>
            <a:p>
              <a:r>
                <a:rPr lang="en-US" sz="2800" dirty="0"/>
                <a:t>-</a:t>
              </a:r>
            </a:p>
          </p:txBody>
        </p:sp>
        <p:sp>
          <p:nvSpPr>
            <p:cNvPr id="26" name="TextBox 25">
              <a:extLst>
                <a:ext uri="{FF2B5EF4-FFF2-40B4-BE49-F238E27FC236}">
                  <a16:creationId xmlns:a16="http://schemas.microsoft.com/office/drawing/2014/main" id="{48A00EDD-4CCF-482D-AA6D-31F98896B7A3}"/>
                </a:ext>
              </a:extLst>
            </p:cNvPr>
            <p:cNvSpPr txBox="1"/>
            <p:nvPr/>
          </p:nvSpPr>
          <p:spPr>
            <a:xfrm>
              <a:off x="986950" y="2139188"/>
              <a:ext cx="531080" cy="369332"/>
            </a:xfrm>
            <a:prstGeom prst="rect">
              <a:avLst/>
            </a:prstGeom>
            <a:noFill/>
          </p:spPr>
          <p:txBody>
            <a:bodyPr wrap="square" rtlCol="0">
              <a:spAutoFit/>
            </a:bodyPr>
            <a:lstStyle/>
            <a:p>
              <a:r>
                <a:rPr lang="en-US" dirty="0"/>
                <a:t>V</a:t>
              </a:r>
              <a:r>
                <a:rPr lang="en-US" baseline="-25000" dirty="0"/>
                <a:t>i</a:t>
              </a:r>
              <a:endParaRPr lang="en-US" dirty="0"/>
            </a:p>
          </p:txBody>
        </p:sp>
        <p:sp>
          <p:nvSpPr>
            <p:cNvPr id="27" name="TextBox 26">
              <a:extLst>
                <a:ext uri="{FF2B5EF4-FFF2-40B4-BE49-F238E27FC236}">
                  <a16:creationId xmlns:a16="http://schemas.microsoft.com/office/drawing/2014/main" id="{4D9716D1-B01B-4940-B2F3-DC3EEBAD180C}"/>
                </a:ext>
              </a:extLst>
            </p:cNvPr>
            <p:cNvSpPr txBox="1"/>
            <p:nvPr/>
          </p:nvSpPr>
          <p:spPr>
            <a:xfrm>
              <a:off x="2839610" y="1651221"/>
              <a:ext cx="531080" cy="369332"/>
            </a:xfrm>
            <a:prstGeom prst="rect">
              <a:avLst/>
            </a:prstGeom>
            <a:noFill/>
          </p:spPr>
          <p:txBody>
            <a:bodyPr wrap="square" rtlCol="0">
              <a:spAutoFit/>
            </a:bodyPr>
            <a:lstStyle/>
            <a:p>
              <a:r>
                <a:rPr lang="en-US" dirty="0"/>
                <a:t>V</a:t>
              </a:r>
              <a:r>
                <a:rPr lang="en-US" baseline="-25000" dirty="0"/>
                <a:t>L</a:t>
              </a:r>
              <a:endParaRPr lang="en-US" dirty="0"/>
            </a:p>
          </p:txBody>
        </p:sp>
        <p:sp>
          <p:nvSpPr>
            <p:cNvPr id="28" name="TextBox 27">
              <a:extLst>
                <a:ext uri="{FF2B5EF4-FFF2-40B4-BE49-F238E27FC236}">
                  <a16:creationId xmlns:a16="http://schemas.microsoft.com/office/drawing/2014/main" id="{2E80CEC8-DCA5-42C2-ADB1-905AF13EB2BA}"/>
                </a:ext>
              </a:extLst>
            </p:cNvPr>
            <p:cNvSpPr txBox="1"/>
            <p:nvPr/>
          </p:nvSpPr>
          <p:spPr>
            <a:xfrm>
              <a:off x="7418403" y="2020553"/>
              <a:ext cx="531080" cy="369332"/>
            </a:xfrm>
            <a:prstGeom prst="rect">
              <a:avLst/>
            </a:prstGeom>
            <a:noFill/>
          </p:spPr>
          <p:txBody>
            <a:bodyPr wrap="square" rtlCol="0">
              <a:spAutoFit/>
            </a:bodyPr>
            <a:lstStyle/>
            <a:p>
              <a:r>
                <a:rPr lang="en-US" dirty="0"/>
                <a:t>V</a:t>
              </a:r>
              <a:r>
                <a:rPr lang="en-US" baseline="-25000" dirty="0"/>
                <a:t>o</a:t>
              </a:r>
              <a:endParaRPr lang="en-US" dirty="0"/>
            </a:p>
          </p:txBody>
        </p:sp>
        <p:sp>
          <p:nvSpPr>
            <p:cNvPr id="29" name="Rectangle 28">
              <a:extLst>
                <a:ext uri="{FF2B5EF4-FFF2-40B4-BE49-F238E27FC236}">
                  <a16:creationId xmlns:a16="http://schemas.microsoft.com/office/drawing/2014/main" id="{F7082E66-7099-4C31-8512-BD01AA5AAB5F}"/>
                </a:ext>
              </a:extLst>
            </p:cNvPr>
            <p:cNvSpPr/>
            <p:nvPr/>
          </p:nvSpPr>
          <p:spPr>
            <a:xfrm>
              <a:off x="6961864" y="2144491"/>
              <a:ext cx="233567" cy="45774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0" name="Straight Connector 29">
              <a:extLst>
                <a:ext uri="{FF2B5EF4-FFF2-40B4-BE49-F238E27FC236}">
                  <a16:creationId xmlns:a16="http://schemas.microsoft.com/office/drawing/2014/main" id="{13A557C8-8A60-4DB7-930E-D54DD46297FE}"/>
                </a:ext>
              </a:extLst>
            </p:cNvPr>
            <p:cNvCxnSpPr>
              <a:stCxn id="29" idx="0"/>
            </p:cNvCxnSpPr>
            <p:nvPr/>
          </p:nvCxnSpPr>
          <p:spPr>
            <a:xfrm flipH="1" flipV="1">
              <a:off x="7078647" y="1540875"/>
              <a:ext cx="1" cy="60361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FDF83E-C4DC-431D-94B4-150FEAE5D62F}"/>
                </a:ext>
              </a:extLst>
            </p:cNvPr>
            <p:cNvCxnSpPr>
              <a:stCxn id="29" idx="2"/>
            </p:cNvCxnSpPr>
            <p:nvPr/>
          </p:nvCxnSpPr>
          <p:spPr>
            <a:xfrm>
              <a:off x="7078648" y="2602235"/>
              <a:ext cx="0" cy="44494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7CC246-635C-494B-AA04-A6017869CC2A}"/>
                </a:ext>
              </a:extLst>
            </p:cNvPr>
            <p:cNvSpPr txBox="1"/>
            <p:nvPr/>
          </p:nvSpPr>
          <p:spPr>
            <a:xfrm>
              <a:off x="2876550" y="1009550"/>
              <a:ext cx="531080" cy="369332"/>
            </a:xfrm>
            <a:prstGeom prst="rect">
              <a:avLst/>
            </a:prstGeom>
            <a:noFill/>
          </p:spPr>
          <p:txBody>
            <a:bodyPr wrap="square" rtlCol="0">
              <a:spAutoFit/>
            </a:bodyPr>
            <a:lstStyle/>
            <a:p>
              <a:r>
                <a:rPr lang="en-US" dirty="0"/>
                <a:t>L</a:t>
              </a:r>
            </a:p>
          </p:txBody>
        </p:sp>
        <p:sp>
          <p:nvSpPr>
            <p:cNvPr id="33" name="TextBox 32">
              <a:extLst>
                <a:ext uri="{FF2B5EF4-FFF2-40B4-BE49-F238E27FC236}">
                  <a16:creationId xmlns:a16="http://schemas.microsoft.com/office/drawing/2014/main" id="{F6F9C3DF-2B38-43BF-8BA6-72BF07E8340C}"/>
                </a:ext>
              </a:extLst>
            </p:cNvPr>
            <p:cNvSpPr txBox="1"/>
            <p:nvPr/>
          </p:nvSpPr>
          <p:spPr>
            <a:xfrm>
              <a:off x="4973415" y="977284"/>
              <a:ext cx="531080" cy="369332"/>
            </a:xfrm>
            <a:prstGeom prst="rect">
              <a:avLst/>
            </a:prstGeom>
            <a:noFill/>
          </p:spPr>
          <p:txBody>
            <a:bodyPr wrap="square" rtlCol="0">
              <a:spAutoFit/>
            </a:bodyPr>
            <a:lstStyle/>
            <a:p>
              <a:r>
                <a:rPr lang="en-US" dirty="0"/>
                <a:t>D</a:t>
              </a:r>
            </a:p>
          </p:txBody>
        </p:sp>
        <p:sp>
          <p:nvSpPr>
            <p:cNvPr id="34" name="TextBox 33">
              <a:extLst>
                <a:ext uri="{FF2B5EF4-FFF2-40B4-BE49-F238E27FC236}">
                  <a16:creationId xmlns:a16="http://schemas.microsoft.com/office/drawing/2014/main" id="{3E0DF9D2-E028-4CBE-960A-A66FF49006F6}"/>
                </a:ext>
              </a:extLst>
            </p:cNvPr>
            <p:cNvSpPr txBox="1"/>
            <p:nvPr/>
          </p:nvSpPr>
          <p:spPr>
            <a:xfrm>
              <a:off x="5398936" y="2178943"/>
              <a:ext cx="531080" cy="369332"/>
            </a:xfrm>
            <a:prstGeom prst="rect">
              <a:avLst/>
            </a:prstGeom>
            <a:noFill/>
          </p:spPr>
          <p:txBody>
            <a:bodyPr wrap="square" rtlCol="0">
              <a:spAutoFit/>
            </a:bodyPr>
            <a:lstStyle/>
            <a:p>
              <a:r>
                <a:rPr lang="en-US" dirty="0"/>
                <a:t>C</a:t>
              </a:r>
            </a:p>
          </p:txBody>
        </p:sp>
        <p:sp>
          <p:nvSpPr>
            <p:cNvPr id="35" name="TextBox 34">
              <a:extLst>
                <a:ext uri="{FF2B5EF4-FFF2-40B4-BE49-F238E27FC236}">
                  <a16:creationId xmlns:a16="http://schemas.microsoft.com/office/drawing/2014/main" id="{2D06C8A4-F8EF-476E-BDD2-44E8540AF485}"/>
                </a:ext>
              </a:extLst>
            </p:cNvPr>
            <p:cNvSpPr txBox="1"/>
            <p:nvPr/>
          </p:nvSpPr>
          <p:spPr>
            <a:xfrm>
              <a:off x="3787806" y="2205219"/>
              <a:ext cx="531080" cy="369332"/>
            </a:xfrm>
            <a:prstGeom prst="rect">
              <a:avLst/>
            </a:prstGeom>
            <a:noFill/>
          </p:spPr>
          <p:txBody>
            <a:bodyPr wrap="square" rtlCol="0">
              <a:spAutoFit/>
            </a:bodyPr>
            <a:lstStyle/>
            <a:p>
              <a:r>
                <a:rPr lang="en-US" dirty="0"/>
                <a:t>Sw</a:t>
              </a:r>
            </a:p>
          </p:txBody>
        </p:sp>
        <p:sp>
          <p:nvSpPr>
            <p:cNvPr id="36" name="TextBox 35">
              <a:extLst>
                <a:ext uri="{FF2B5EF4-FFF2-40B4-BE49-F238E27FC236}">
                  <a16:creationId xmlns:a16="http://schemas.microsoft.com/office/drawing/2014/main" id="{16556AC1-3ED9-48D9-855E-F61BCE725CFF}"/>
                </a:ext>
              </a:extLst>
            </p:cNvPr>
            <p:cNvSpPr txBox="1"/>
            <p:nvPr/>
          </p:nvSpPr>
          <p:spPr>
            <a:xfrm>
              <a:off x="7266162" y="1421620"/>
              <a:ext cx="400878" cy="373712"/>
            </a:xfrm>
            <a:prstGeom prst="rect">
              <a:avLst/>
            </a:prstGeom>
            <a:noFill/>
          </p:spPr>
          <p:txBody>
            <a:bodyPr wrap="square" rtlCol="0">
              <a:spAutoFit/>
            </a:bodyPr>
            <a:lstStyle/>
            <a:p>
              <a:r>
                <a:rPr lang="en-US" dirty="0"/>
                <a:t>+</a:t>
              </a:r>
            </a:p>
          </p:txBody>
        </p:sp>
        <p:sp>
          <p:nvSpPr>
            <p:cNvPr id="37" name="TextBox 36">
              <a:extLst>
                <a:ext uri="{FF2B5EF4-FFF2-40B4-BE49-F238E27FC236}">
                  <a16:creationId xmlns:a16="http://schemas.microsoft.com/office/drawing/2014/main" id="{2A273CB8-8AFF-4C51-A9B8-D524B429FF60}"/>
                </a:ext>
              </a:extLst>
            </p:cNvPr>
            <p:cNvSpPr txBox="1"/>
            <p:nvPr/>
          </p:nvSpPr>
          <p:spPr>
            <a:xfrm>
              <a:off x="7263513" y="2718688"/>
              <a:ext cx="400878" cy="523220"/>
            </a:xfrm>
            <a:prstGeom prst="rect">
              <a:avLst/>
            </a:prstGeom>
            <a:noFill/>
          </p:spPr>
          <p:txBody>
            <a:bodyPr wrap="square" rtlCol="0">
              <a:spAutoFit/>
            </a:bodyPr>
            <a:lstStyle/>
            <a:p>
              <a:r>
                <a:rPr lang="en-US" sz="2800" dirty="0"/>
                <a:t>-</a:t>
              </a:r>
            </a:p>
          </p:txBody>
        </p:sp>
        <p:sp>
          <p:nvSpPr>
            <p:cNvPr id="38" name="TextBox 37">
              <a:extLst>
                <a:ext uri="{FF2B5EF4-FFF2-40B4-BE49-F238E27FC236}">
                  <a16:creationId xmlns:a16="http://schemas.microsoft.com/office/drawing/2014/main" id="{4B264ACA-C151-468B-8F73-3B0081536ED2}"/>
                </a:ext>
              </a:extLst>
            </p:cNvPr>
            <p:cNvSpPr txBox="1"/>
            <p:nvPr/>
          </p:nvSpPr>
          <p:spPr>
            <a:xfrm>
              <a:off x="2415207" y="1639278"/>
              <a:ext cx="400878" cy="373712"/>
            </a:xfrm>
            <a:prstGeom prst="rect">
              <a:avLst/>
            </a:prstGeom>
            <a:noFill/>
          </p:spPr>
          <p:txBody>
            <a:bodyPr wrap="square" rtlCol="0">
              <a:spAutoFit/>
            </a:bodyPr>
            <a:lstStyle/>
            <a:p>
              <a:r>
                <a:rPr lang="en-US" dirty="0"/>
                <a:t>+</a:t>
              </a:r>
            </a:p>
          </p:txBody>
        </p:sp>
        <p:sp>
          <p:nvSpPr>
            <p:cNvPr id="39" name="TextBox 38">
              <a:extLst>
                <a:ext uri="{FF2B5EF4-FFF2-40B4-BE49-F238E27FC236}">
                  <a16:creationId xmlns:a16="http://schemas.microsoft.com/office/drawing/2014/main" id="{1D910716-2FC5-435B-B156-FCAA5704A8E5}"/>
                </a:ext>
              </a:extLst>
            </p:cNvPr>
            <p:cNvSpPr txBox="1"/>
            <p:nvPr/>
          </p:nvSpPr>
          <p:spPr>
            <a:xfrm>
              <a:off x="3284551" y="1540875"/>
              <a:ext cx="400878" cy="523220"/>
            </a:xfrm>
            <a:prstGeom prst="rect">
              <a:avLst/>
            </a:prstGeom>
            <a:noFill/>
          </p:spPr>
          <p:txBody>
            <a:bodyPr wrap="square" rtlCol="0">
              <a:spAutoFit/>
            </a:bodyPr>
            <a:lstStyle/>
            <a:p>
              <a:r>
                <a:rPr lang="en-US" sz="2800" dirty="0"/>
                <a:t>-</a:t>
              </a:r>
            </a:p>
          </p:txBody>
        </p:sp>
      </p:grpSp>
      <p:sp>
        <p:nvSpPr>
          <p:cNvPr id="58" name="TextBox 57">
            <a:extLst>
              <a:ext uri="{FF2B5EF4-FFF2-40B4-BE49-F238E27FC236}">
                <a16:creationId xmlns:a16="http://schemas.microsoft.com/office/drawing/2014/main" id="{A7299FE3-C773-4000-8628-971599ED3B02}"/>
              </a:ext>
            </a:extLst>
          </p:cNvPr>
          <p:cNvSpPr txBox="1"/>
          <p:nvPr/>
        </p:nvSpPr>
        <p:spPr>
          <a:xfrm>
            <a:off x="7813092" y="2835453"/>
            <a:ext cx="531080" cy="369332"/>
          </a:xfrm>
          <a:prstGeom prst="rect">
            <a:avLst/>
          </a:prstGeom>
          <a:noFill/>
        </p:spPr>
        <p:txBody>
          <a:bodyPr wrap="square" rtlCol="0">
            <a:spAutoFit/>
          </a:bodyPr>
          <a:lstStyle/>
          <a:p>
            <a:r>
              <a:rPr lang="en-US" dirty="0">
                <a:solidFill>
                  <a:schemeClr val="bg1">
                    <a:lumMod val="65000"/>
                  </a:schemeClr>
                </a:solidFill>
              </a:rPr>
              <a:t>R</a:t>
            </a:r>
            <a:r>
              <a:rPr lang="en-US" baseline="-25000" dirty="0">
                <a:solidFill>
                  <a:schemeClr val="bg1">
                    <a:lumMod val="65000"/>
                  </a:schemeClr>
                </a:solidFill>
              </a:rPr>
              <a:t>L</a:t>
            </a:r>
            <a:endParaRPr lang="en-US" dirty="0">
              <a:solidFill>
                <a:schemeClr val="bg1">
                  <a:lumMod val="65000"/>
                </a:schemeClr>
              </a:solidFill>
            </a:endParaRPr>
          </a:p>
        </p:txBody>
      </p:sp>
      <p:sp>
        <p:nvSpPr>
          <p:cNvPr id="59" name="TextBox 58">
            <a:extLst>
              <a:ext uri="{FF2B5EF4-FFF2-40B4-BE49-F238E27FC236}">
                <a16:creationId xmlns:a16="http://schemas.microsoft.com/office/drawing/2014/main" id="{8990C6F3-5B94-4F2D-BAA3-5A6746B60567}"/>
              </a:ext>
            </a:extLst>
          </p:cNvPr>
          <p:cNvSpPr txBox="1"/>
          <p:nvPr/>
        </p:nvSpPr>
        <p:spPr>
          <a:xfrm>
            <a:off x="4417219" y="2819400"/>
            <a:ext cx="531080" cy="369332"/>
          </a:xfrm>
          <a:prstGeom prst="rect">
            <a:avLst/>
          </a:prstGeom>
          <a:noFill/>
        </p:spPr>
        <p:txBody>
          <a:bodyPr wrap="square" rtlCol="0">
            <a:spAutoFit/>
          </a:bodyPr>
          <a:lstStyle/>
          <a:p>
            <a:r>
              <a:rPr lang="en-US" dirty="0">
                <a:solidFill>
                  <a:srgbClr val="C00000"/>
                </a:solidFill>
              </a:rPr>
              <a:t>i</a:t>
            </a:r>
            <a:r>
              <a:rPr lang="en-US" baseline="-25000" dirty="0">
                <a:solidFill>
                  <a:srgbClr val="C00000"/>
                </a:solidFill>
              </a:rPr>
              <a:t>L</a:t>
            </a:r>
            <a:endParaRPr lang="en-US" dirty="0">
              <a:solidFill>
                <a:srgbClr val="C00000"/>
              </a:solidFill>
            </a:endParaRPr>
          </a:p>
        </p:txBody>
      </p:sp>
      <p:graphicFrame>
        <p:nvGraphicFramePr>
          <p:cNvPr id="60" name="Object 59">
            <a:extLst>
              <a:ext uri="{FF2B5EF4-FFF2-40B4-BE49-F238E27FC236}">
                <a16:creationId xmlns:a16="http://schemas.microsoft.com/office/drawing/2014/main" id="{A5BD25F3-4D55-48F8-8CDE-47E5AA28DD2C}"/>
              </a:ext>
            </a:extLst>
          </p:cNvPr>
          <p:cNvGraphicFramePr>
            <a:graphicFrameLocks noChangeAspect="1"/>
          </p:cNvGraphicFramePr>
          <p:nvPr>
            <p:extLst>
              <p:ext uri="{D42A27DB-BD31-4B8C-83A1-F6EECF244321}">
                <p14:modId xmlns:p14="http://schemas.microsoft.com/office/powerpoint/2010/main" val="110803831"/>
              </p:ext>
            </p:extLst>
          </p:nvPr>
        </p:nvGraphicFramePr>
        <p:xfrm>
          <a:off x="8206567" y="4768959"/>
          <a:ext cx="1603375" cy="742950"/>
        </p:xfrm>
        <a:graphic>
          <a:graphicData uri="http://schemas.openxmlformats.org/presentationml/2006/ole">
            <mc:AlternateContent xmlns:mc="http://schemas.openxmlformats.org/markup-compatibility/2006">
              <mc:Choice xmlns:v="urn:schemas-microsoft-com:vml" Requires="v">
                <p:oleObj spid="_x0000_s2077" name="Equation" r:id="rId4" imgW="850680" imgH="393480" progId="Equation.3">
                  <p:embed/>
                </p:oleObj>
              </mc:Choice>
              <mc:Fallback>
                <p:oleObj name="Equation" r:id="rId4" imgW="850680" imgH="393480" progId="Equation.3">
                  <p:embed/>
                  <p:pic>
                    <p:nvPicPr>
                      <p:cNvPr id="60" name="Object 59">
                        <a:extLst>
                          <a:ext uri="{FF2B5EF4-FFF2-40B4-BE49-F238E27FC236}">
                            <a16:creationId xmlns:a16="http://schemas.microsoft.com/office/drawing/2014/main" id="{A5BD25F3-4D55-48F8-8CDE-47E5AA28DD2C}"/>
                          </a:ext>
                        </a:extLst>
                      </p:cNvPr>
                      <p:cNvPicPr>
                        <a:picLocks noChangeAspect="1" noChangeArrowheads="1"/>
                      </p:cNvPicPr>
                      <p:nvPr/>
                    </p:nvPicPr>
                    <p:blipFill>
                      <a:blip r:embed="rId5"/>
                      <a:srcRect/>
                      <a:stretch>
                        <a:fillRect/>
                      </a:stretch>
                    </p:blipFill>
                    <p:spPr bwMode="auto">
                      <a:xfrm>
                        <a:off x="8206567" y="4768959"/>
                        <a:ext cx="1603375" cy="742950"/>
                      </a:xfrm>
                      <a:prstGeom prst="rect">
                        <a:avLst/>
                      </a:prstGeom>
                      <a:noFill/>
                      <a:ln>
                        <a:noFill/>
                      </a:ln>
                    </p:spPr>
                  </p:pic>
                </p:oleObj>
              </mc:Fallback>
            </mc:AlternateContent>
          </a:graphicData>
        </a:graphic>
      </p:graphicFrame>
      <p:sp>
        <p:nvSpPr>
          <p:cNvPr id="61" name="Arc 60">
            <a:extLst>
              <a:ext uri="{FF2B5EF4-FFF2-40B4-BE49-F238E27FC236}">
                <a16:creationId xmlns:a16="http://schemas.microsoft.com/office/drawing/2014/main" id="{4BFA5114-563F-4932-BAC3-530F4EEBD6B0}"/>
              </a:ext>
            </a:extLst>
          </p:cNvPr>
          <p:cNvSpPr/>
          <p:nvPr/>
        </p:nvSpPr>
        <p:spPr>
          <a:xfrm>
            <a:off x="3177344" y="2618282"/>
            <a:ext cx="3963335" cy="2841457"/>
          </a:xfrm>
          <a:prstGeom prst="arc">
            <a:avLst>
              <a:gd name="adj1" fmla="val 12022456"/>
              <a:gd name="adj2" fmla="val 21153204"/>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87889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 Charge Step Revisited </a:t>
            </a:r>
          </a:p>
        </p:txBody>
      </p:sp>
      <p:sp>
        <p:nvSpPr>
          <p:cNvPr id="6" name="Rectangle 5">
            <a:extLst>
              <a:ext uri="{FF2B5EF4-FFF2-40B4-BE49-F238E27FC236}">
                <a16:creationId xmlns:a16="http://schemas.microsoft.com/office/drawing/2014/main" id="{42331139-130B-4A2B-A382-F0802C5A302A}"/>
              </a:ext>
            </a:extLst>
          </p:cNvPr>
          <p:cNvSpPr/>
          <p:nvPr/>
        </p:nvSpPr>
        <p:spPr>
          <a:xfrm>
            <a:off x="2131219" y="1828800"/>
            <a:ext cx="1981200" cy="40386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E89B9862-B130-4FA4-A43B-0FC6ACA1E489}"/>
              </a:ext>
            </a:extLst>
          </p:cNvPr>
          <p:cNvGrpSpPr/>
          <p:nvPr/>
        </p:nvGrpSpPr>
        <p:grpSpPr>
          <a:xfrm>
            <a:off x="1064419" y="1752600"/>
            <a:ext cx="4797186" cy="1739459"/>
            <a:chOff x="266133" y="2491347"/>
            <a:chExt cx="3719013" cy="1477914"/>
          </a:xfrm>
        </p:grpSpPr>
        <p:sp>
          <p:nvSpPr>
            <p:cNvPr id="8" name="TextBox 7">
              <a:extLst>
                <a:ext uri="{FF2B5EF4-FFF2-40B4-BE49-F238E27FC236}">
                  <a16:creationId xmlns:a16="http://schemas.microsoft.com/office/drawing/2014/main" id="{BC705391-75DE-494B-B4A5-065F7F761E79}"/>
                </a:ext>
              </a:extLst>
            </p:cNvPr>
            <p:cNvSpPr txBox="1"/>
            <p:nvPr/>
          </p:nvSpPr>
          <p:spPr>
            <a:xfrm>
              <a:off x="266133" y="3099090"/>
              <a:ext cx="532262" cy="369332"/>
            </a:xfrm>
            <a:prstGeom prst="rect">
              <a:avLst/>
            </a:prstGeom>
            <a:noFill/>
          </p:spPr>
          <p:txBody>
            <a:bodyPr wrap="square" rtlCol="0">
              <a:spAutoFit/>
            </a:bodyPr>
            <a:lstStyle/>
            <a:p>
              <a:r>
                <a:rPr lang="en-US" b="1" dirty="0"/>
                <a:t>Sw</a:t>
              </a:r>
            </a:p>
          </p:txBody>
        </p:sp>
        <p:cxnSp>
          <p:nvCxnSpPr>
            <p:cNvPr id="9" name="Straight Connector 8">
              <a:extLst>
                <a:ext uri="{FF2B5EF4-FFF2-40B4-BE49-F238E27FC236}">
                  <a16:creationId xmlns:a16="http://schemas.microsoft.com/office/drawing/2014/main" id="{BF35ACD1-F51A-4683-AD03-DACE93077D3A}"/>
                </a:ext>
              </a:extLst>
            </p:cNvPr>
            <p:cNvCxnSpPr/>
            <p:nvPr/>
          </p:nvCxnSpPr>
          <p:spPr>
            <a:xfrm>
              <a:off x="2627298" y="2494462"/>
              <a:ext cx="0" cy="1474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CD9A615-F285-4BE0-8D08-B4A25FFAD2B7}"/>
                </a:ext>
              </a:extLst>
            </p:cNvPr>
            <p:cNvCxnSpPr/>
            <p:nvPr/>
          </p:nvCxnSpPr>
          <p:spPr>
            <a:xfrm flipV="1">
              <a:off x="1084847" y="2491347"/>
              <a:ext cx="0" cy="14747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6198B44-7E55-4345-93CD-7C689FB813B3}"/>
                </a:ext>
              </a:extLst>
            </p:cNvPr>
            <p:cNvCxnSpPr/>
            <p:nvPr/>
          </p:nvCxnSpPr>
          <p:spPr>
            <a:xfrm>
              <a:off x="798394" y="3596812"/>
              <a:ext cx="31867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3A15CF2-7727-4DAB-902F-24C709D8B171}"/>
              </a:ext>
            </a:extLst>
          </p:cNvPr>
          <p:cNvGrpSpPr/>
          <p:nvPr/>
        </p:nvGrpSpPr>
        <p:grpSpPr>
          <a:xfrm>
            <a:off x="1064419" y="2863162"/>
            <a:ext cx="4797186" cy="1739459"/>
            <a:chOff x="266133" y="2491347"/>
            <a:chExt cx="3719013" cy="1477914"/>
          </a:xfrm>
        </p:grpSpPr>
        <p:sp>
          <p:nvSpPr>
            <p:cNvPr id="13" name="TextBox 12">
              <a:extLst>
                <a:ext uri="{FF2B5EF4-FFF2-40B4-BE49-F238E27FC236}">
                  <a16:creationId xmlns:a16="http://schemas.microsoft.com/office/drawing/2014/main" id="{485D1285-932E-4AE5-A6E5-BA8005871C76}"/>
                </a:ext>
              </a:extLst>
            </p:cNvPr>
            <p:cNvSpPr txBox="1"/>
            <p:nvPr/>
          </p:nvSpPr>
          <p:spPr>
            <a:xfrm>
              <a:off x="266133" y="3099090"/>
              <a:ext cx="532262" cy="313799"/>
            </a:xfrm>
            <a:prstGeom prst="rect">
              <a:avLst/>
            </a:prstGeom>
            <a:noFill/>
          </p:spPr>
          <p:txBody>
            <a:bodyPr wrap="square" rtlCol="0">
              <a:spAutoFit/>
            </a:bodyPr>
            <a:lstStyle/>
            <a:p>
              <a:r>
                <a:rPr lang="en-US" b="1" dirty="0"/>
                <a:t>V</a:t>
              </a:r>
              <a:r>
                <a:rPr lang="en-US" b="1" baseline="-25000" dirty="0"/>
                <a:t>L</a:t>
              </a:r>
              <a:endParaRPr lang="en-US" b="1" dirty="0"/>
            </a:p>
          </p:txBody>
        </p:sp>
        <p:cxnSp>
          <p:nvCxnSpPr>
            <p:cNvPr id="14" name="Straight Connector 13">
              <a:extLst>
                <a:ext uri="{FF2B5EF4-FFF2-40B4-BE49-F238E27FC236}">
                  <a16:creationId xmlns:a16="http://schemas.microsoft.com/office/drawing/2014/main" id="{608A3DBD-F27F-4374-9620-FFCFA68E67E9}"/>
                </a:ext>
              </a:extLst>
            </p:cNvPr>
            <p:cNvCxnSpPr/>
            <p:nvPr/>
          </p:nvCxnSpPr>
          <p:spPr>
            <a:xfrm>
              <a:off x="2627298" y="2494462"/>
              <a:ext cx="0" cy="1474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7FCD56-0D98-4E70-AB25-CAB9C7160834}"/>
                </a:ext>
              </a:extLst>
            </p:cNvPr>
            <p:cNvCxnSpPr/>
            <p:nvPr/>
          </p:nvCxnSpPr>
          <p:spPr>
            <a:xfrm flipV="1">
              <a:off x="1084847" y="2491347"/>
              <a:ext cx="0" cy="147479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5CE37BE-0C8A-419D-901D-04E4874BCC43}"/>
                </a:ext>
              </a:extLst>
            </p:cNvPr>
            <p:cNvCxnSpPr/>
            <p:nvPr/>
          </p:nvCxnSpPr>
          <p:spPr>
            <a:xfrm>
              <a:off x="798394" y="3596812"/>
              <a:ext cx="31867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4F53D53-BB87-4CBF-ADE2-80746BF7EBA0}"/>
              </a:ext>
            </a:extLst>
          </p:cNvPr>
          <p:cNvGrpSpPr/>
          <p:nvPr/>
        </p:nvGrpSpPr>
        <p:grpSpPr>
          <a:xfrm>
            <a:off x="1064419" y="4025023"/>
            <a:ext cx="4797186" cy="1739459"/>
            <a:chOff x="266133" y="2491347"/>
            <a:chExt cx="3719013" cy="1477914"/>
          </a:xfrm>
        </p:grpSpPr>
        <p:sp>
          <p:nvSpPr>
            <p:cNvPr id="18" name="TextBox 17">
              <a:extLst>
                <a:ext uri="{FF2B5EF4-FFF2-40B4-BE49-F238E27FC236}">
                  <a16:creationId xmlns:a16="http://schemas.microsoft.com/office/drawing/2014/main" id="{8DD72F3F-D843-40DF-B160-9B24BDC59273}"/>
                </a:ext>
              </a:extLst>
            </p:cNvPr>
            <p:cNvSpPr txBox="1"/>
            <p:nvPr/>
          </p:nvSpPr>
          <p:spPr>
            <a:xfrm>
              <a:off x="266133" y="3099090"/>
              <a:ext cx="532262" cy="313799"/>
            </a:xfrm>
            <a:prstGeom prst="rect">
              <a:avLst/>
            </a:prstGeom>
            <a:noFill/>
          </p:spPr>
          <p:txBody>
            <a:bodyPr wrap="square" rtlCol="0">
              <a:spAutoFit/>
            </a:bodyPr>
            <a:lstStyle/>
            <a:p>
              <a:r>
                <a:rPr lang="en-US" b="1" dirty="0"/>
                <a:t>i</a:t>
              </a:r>
              <a:r>
                <a:rPr lang="en-US" b="1" baseline="-25000" dirty="0"/>
                <a:t>L</a:t>
              </a:r>
              <a:endParaRPr lang="en-US" b="1" dirty="0"/>
            </a:p>
          </p:txBody>
        </p:sp>
        <p:cxnSp>
          <p:nvCxnSpPr>
            <p:cNvPr id="19" name="Straight Connector 18">
              <a:extLst>
                <a:ext uri="{FF2B5EF4-FFF2-40B4-BE49-F238E27FC236}">
                  <a16:creationId xmlns:a16="http://schemas.microsoft.com/office/drawing/2014/main" id="{137731C8-BD33-4581-9033-DDAF59D4EA5A}"/>
                </a:ext>
              </a:extLst>
            </p:cNvPr>
            <p:cNvCxnSpPr/>
            <p:nvPr/>
          </p:nvCxnSpPr>
          <p:spPr>
            <a:xfrm>
              <a:off x="2627298" y="2494462"/>
              <a:ext cx="0" cy="1474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AE49C04-688A-487E-8C2D-1D417CCFB3C9}"/>
                </a:ext>
              </a:extLst>
            </p:cNvPr>
            <p:cNvCxnSpPr/>
            <p:nvPr/>
          </p:nvCxnSpPr>
          <p:spPr>
            <a:xfrm flipV="1">
              <a:off x="1084847" y="2491347"/>
              <a:ext cx="0" cy="147479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6FF273-452E-4DD7-8738-1B39E18392E8}"/>
                </a:ext>
              </a:extLst>
            </p:cNvPr>
            <p:cNvCxnSpPr/>
            <p:nvPr/>
          </p:nvCxnSpPr>
          <p:spPr>
            <a:xfrm>
              <a:off x="798394" y="3596812"/>
              <a:ext cx="31867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900BD4A-9B48-42EE-B00E-641CB1D7DBCF}"/>
              </a:ext>
            </a:extLst>
          </p:cNvPr>
          <p:cNvCxnSpPr/>
          <p:nvPr/>
        </p:nvCxnSpPr>
        <p:spPr>
          <a:xfrm>
            <a:off x="2142468" y="3580149"/>
            <a:ext cx="19896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BF4900-0945-48B4-9463-C3654CBA2CE7}"/>
              </a:ext>
            </a:extLst>
          </p:cNvPr>
          <p:cNvCxnSpPr/>
          <p:nvPr/>
        </p:nvCxnSpPr>
        <p:spPr>
          <a:xfrm flipV="1">
            <a:off x="2120485" y="4572000"/>
            <a:ext cx="2011603" cy="5858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5594DFE-0689-40D1-98DC-A17D368E66B1}"/>
              </a:ext>
            </a:extLst>
          </p:cNvPr>
          <p:cNvSpPr txBox="1"/>
          <p:nvPr/>
        </p:nvSpPr>
        <p:spPr>
          <a:xfrm>
            <a:off x="4129445" y="3399260"/>
            <a:ext cx="686569" cy="338554"/>
          </a:xfrm>
          <a:prstGeom prst="rect">
            <a:avLst/>
          </a:prstGeom>
          <a:noFill/>
        </p:spPr>
        <p:txBody>
          <a:bodyPr wrap="square" rtlCol="0">
            <a:spAutoFit/>
          </a:bodyPr>
          <a:lstStyle/>
          <a:p>
            <a:r>
              <a:rPr lang="en-US" sz="1600" i="1" dirty="0"/>
              <a:t>V</a:t>
            </a:r>
            <a:r>
              <a:rPr lang="en-US" sz="1600" baseline="-25000" dirty="0"/>
              <a:t>i</a:t>
            </a:r>
            <a:endParaRPr lang="en-US" sz="1600" dirty="0"/>
          </a:p>
        </p:txBody>
      </p:sp>
      <p:sp>
        <p:nvSpPr>
          <p:cNvPr id="25" name="TextBox 24">
            <a:extLst>
              <a:ext uri="{FF2B5EF4-FFF2-40B4-BE49-F238E27FC236}">
                <a16:creationId xmlns:a16="http://schemas.microsoft.com/office/drawing/2014/main" id="{89321CA8-3876-4C4A-97CD-469C0633F636}"/>
              </a:ext>
            </a:extLst>
          </p:cNvPr>
          <p:cNvSpPr txBox="1"/>
          <p:nvPr/>
        </p:nvSpPr>
        <p:spPr>
          <a:xfrm>
            <a:off x="2423412" y="4419600"/>
            <a:ext cx="1382884" cy="338554"/>
          </a:xfrm>
          <a:prstGeom prst="rect">
            <a:avLst/>
          </a:prstGeom>
          <a:noFill/>
        </p:spPr>
        <p:txBody>
          <a:bodyPr wrap="square" rtlCol="0">
            <a:spAutoFit/>
          </a:bodyPr>
          <a:lstStyle/>
          <a:p>
            <a:r>
              <a:rPr lang="en-US" sz="1600" dirty="0"/>
              <a:t>slope = </a:t>
            </a:r>
            <a:r>
              <a:rPr lang="en-US" sz="1600" i="1" dirty="0"/>
              <a:t>V</a:t>
            </a:r>
            <a:r>
              <a:rPr lang="en-US" sz="1600" i="1" baseline="-25000" dirty="0"/>
              <a:t>i</a:t>
            </a:r>
            <a:r>
              <a:rPr lang="en-US" sz="1600" i="1" dirty="0"/>
              <a:t>/L</a:t>
            </a:r>
          </a:p>
        </p:txBody>
      </p:sp>
      <p:sp>
        <p:nvSpPr>
          <p:cNvPr id="26" name="TextBox 25">
            <a:extLst>
              <a:ext uri="{FF2B5EF4-FFF2-40B4-BE49-F238E27FC236}">
                <a16:creationId xmlns:a16="http://schemas.microsoft.com/office/drawing/2014/main" id="{0BA96D66-3D56-4851-9CC0-BB8E72F2255C}"/>
              </a:ext>
            </a:extLst>
          </p:cNvPr>
          <p:cNvSpPr txBox="1"/>
          <p:nvPr/>
        </p:nvSpPr>
        <p:spPr>
          <a:xfrm>
            <a:off x="2970484" y="5545202"/>
            <a:ext cx="1050680" cy="369332"/>
          </a:xfrm>
          <a:prstGeom prst="rect">
            <a:avLst/>
          </a:prstGeom>
          <a:noFill/>
        </p:spPr>
        <p:txBody>
          <a:bodyPr wrap="square" rtlCol="0">
            <a:spAutoFit/>
          </a:bodyPr>
          <a:lstStyle/>
          <a:p>
            <a:r>
              <a:rPr lang="en-US" i="1" dirty="0"/>
              <a:t>t</a:t>
            </a:r>
            <a:r>
              <a:rPr lang="en-US" i="1" baseline="-25000" dirty="0"/>
              <a:t>1</a:t>
            </a:r>
            <a:endParaRPr lang="en-US" i="1" dirty="0"/>
          </a:p>
        </p:txBody>
      </p:sp>
      <p:cxnSp>
        <p:nvCxnSpPr>
          <p:cNvPr id="27" name="Straight Arrow Connector 26">
            <a:extLst>
              <a:ext uri="{FF2B5EF4-FFF2-40B4-BE49-F238E27FC236}">
                <a16:creationId xmlns:a16="http://schemas.microsoft.com/office/drawing/2014/main" id="{DD1F188D-3E20-4307-949D-465735E43E7B}"/>
              </a:ext>
            </a:extLst>
          </p:cNvPr>
          <p:cNvCxnSpPr/>
          <p:nvPr/>
        </p:nvCxnSpPr>
        <p:spPr>
          <a:xfrm>
            <a:off x="2149263" y="5532821"/>
            <a:ext cx="19608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53FCD0B-7435-42AC-A058-CDF127BF2BB6}"/>
              </a:ext>
            </a:extLst>
          </p:cNvPr>
          <p:cNvSpPr/>
          <p:nvPr/>
        </p:nvSpPr>
        <p:spPr>
          <a:xfrm>
            <a:off x="7236619" y="1600200"/>
            <a:ext cx="3048000" cy="12954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82ECABF-0268-4428-84C3-DE67C857F778}"/>
              </a:ext>
            </a:extLst>
          </p:cNvPr>
          <p:cNvSpPr txBox="1"/>
          <p:nvPr/>
        </p:nvSpPr>
        <p:spPr>
          <a:xfrm>
            <a:off x="7465219" y="1828800"/>
            <a:ext cx="2838735" cy="830997"/>
          </a:xfrm>
          <a:prstGeom prst="rect">
            <a:avLst/>
          </a:prstGeom>
          <a:noFill/>
        </p:spPr>
        <p:txBody>
          <a:bodyPr wrap="square" rtlCol="0">
            <a:spAutoFit/>
          </a:bodyPr>
          <a:lstStyle/>
          <a:p>
            <a:r>
              <a:rPr lang="en-US" sz="1600" dirty="0"/>
              <a:t>The inductor is charging up. After t</a:t>
            </a:r>
            <a:r>
              <a:rPr lang="en-US" sz="1600" baseline="-25000" dirty="0"/>
              <a:t>1</a:t>
            </a:r>
            <a:r>
              <a:rPr lang="en-US" sz="1600" dirty="0"/>
              <a:t> we open the switch (Sw </a:t>
            </a:r>
            <a:r>
              <a:rPr lang="en-US" sz="1600" dirty="0">
                <a:sym typeface="Wingdings" pitchFamily="2" charset="2"/>
              </a:rPr>
              <a:t> OFF).</a:t>
            </a:r>
            <a:endParaRPr lang="en-US" sz="1600" dirty="0"/>
          </a:p>
        </p:txBody>
      </p:sp>
      <p:grpSp>
        <p:nvGrpSpPr>
          <p:cNvPr id="30" name="Group 29">
            <a:extLst>
              <a:ext uri="{FF2B5EF4-FFF2-40B4-BE49-F238E27FC236}">
                <a16:creationId xmlns:a16="http://schemas.microsoft.com/office/drawing/2014/main" id="{8BA6316D-612C-4BEE-A07B-F79BA743CE05}"/>
              </a:ext>
            </a:extLst>
          </p:cNvPr>
          <p:cNvGrpSpPr/>
          <p:nvPr/>
        </p:nvGrpSpPr>
        <p:grpSpPr>
          <a:xfrm>
            <a:off x="2131219" y="2590800"/>
            <a:ext cx="1981200" cy="457200"/>
            <a:chOff x="6169819" y="2514600"/>
            <a:chExt cx="762000" cy="457200"/>
          </a:xfrm>
          <a:solidFill>
            <a:schemeClr val="accent3">
              <a:lumMod val="20000"/>
              <a:lumOff val="80000"/>
            </a:schemeClr>
          </a:solidFill>
        </p:grpSpPr>
        <p:sp>
          <p:nvSpPr>
            <p:cNvPr id="31" name="Rectangle 30">
              <a:extLst>
                <a:ext uri="{FF2B5EF4-FFF2-40B4-BE49-F238E27FC236}">
                  <a16:creationId xmlns:a16="http://schemas.microsoft.com/office/drawing/2014/main" id="{7A0C27CB-B209-4A57-9A18-BD73847BAF34}"/>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Content Placeholder 1">
              <a:extLst>
                <a:ext uri="{FF2B5EF4-FFF2-40B4-BE49-F238E27FC236}">
                  <a16:creationId xmlns:a16="http://schemas.microsoft.com/office/drawing/2014/main" id="{1C2DD87A-CF13-4B5C-9ADA-74FC99CE2D7F}"/>
                </a:ext>
              </a:extLst>
            </p:cNvPr>
            <p:cNvSpPr txBox="1">
              <a:spLocks/>
            </p:cNvSpPr>
            <p:nvPr/>
          </p:nvSpPr>
          <p:spPr>
            <a:xfrm>
              <a:off x="6462894" y="2590800"/>
              <a:ext cx="263771"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spTree>
    <p:extLst>
      <p:ext uri="{BB962C8B-B14F-4D97-AF65-F5344CB8AC3E}">
        <p14:creationId xmlns:p14="http://schemas.microsoft.com/office/powerpoint/2010/main" val="37987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 Step-Up Step Revisited </a:t>
            </a:r>
          </a:p>
        </p:txBody>
      </p:sp>
      <p:sp>
        <p:nvSpPr>
          <p:cNvPr id="8" name="Rectangle 7">
            <a:extLst>
              <a:ext uri="{FF2B5EF4-FFF2-40B4-BE49-F238E27FC236}">
                <a16:creationId xmlns:a16="http://schemas.microsoft.com/office/drawing/2014/main" id="{6B499326-6462-45D4-8A4B-970D1A7C0947}"/>
              </a:ext>
            </a:extLst>
          </p:cNvPr>
          <p:cNvSpPr/>
          <p:nvPr/>
        </p:nvSpPr>
        <p:spPr>
          <a:xfrm>
            <a:off x="3502819" y="1066800"/>
            <a:ext cx="2057400" cy="563880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CBCF3A1-8BC9-4C60-849B-84BA681A104C}"/>
              </a:ext>
            </a:extLst>
          </p:cNvPr>
          <p:cNvSpPr/>
          <p:nvPr/>
        </p:nvSpPr>
        <p:spPr>
          <a:xfrm>
            <a:off x="1521619" y="1066800"/>
            <a:ext cx="2057400" cy="56388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6AA098-42B2-4712-AC16-3739144FE232}"/>
              </a:ext>
            </a:extLst>
          </p:cNvPr>
          <p:cNvSpPr/>
          <p:nvPr/>
        </p:nvSpPr>
        <p:spPr>
          <a:xfrm>
            <a:off x="7236619" y="1600200"/>
            <a:ext cx="3048000" cy="12954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774F89F-AF13-4589-9801-3A9777578881}"/>
              </a:ext>
            </a:extLst>
          </p:cNvPr>
          <p:cNvSpPr txBox="1"/>
          <p:nvPr/>
        </p:nvSpPr>
        <p:spPr>
          <a:xfrm>
            <a:off x="7465220" y="1828800"/>
            <a:ext cx="2667000" cy="830997"/>
          </a:xfrm>
          <a:prstGeom prst="rect">
            <a:avLst/>
          </a:prstGeom>
          <a:noFill/>
        </p:spPr>
        <p:txBody>
          <a:bodyPr wrap="square" rtlCol="0">
            <a:spAutoFit/>
          </a:bodyPr>
          <a:lstStyle/>
          <a:p>
            <a:r>
              <a:rPr lang="en-US" sz="1600" dirty="0"/>
              <a:t>The inductor is charging up. After t</a:t>
            </a:r>
            <a:r>
              <a:rPr lang="en-US" sz="1600" baseline="-25000" dirty="0"/>
              <a:t>1</a:t>
            </a:r>
            <a:r>
              <a:rPr lang="en-US" sz="1600" dirty="0"/>
              <a:t> we open the switch (Sw </a:t>
            </a:r>
            <a:r>
              <a:rPr lang="en-US" sz="1600" dirty="0">
                <a:sym typeface="Wingdings" pitchFamily="2" charset="2"/>
              </a:rPr>
              <a:t> OFF).</a:t>
            </a:r>
            <a:endParaRPr lang="en-US" sz="1600" dirty="0"/>
          </a:p>
        </p:txBody>
      </p:sp>
      <p:grpSp>
        <p:nvGrpSpPr>
          <p:cNvPr id="12" name="Group 11">
            <a:extLst>
              <a:ext uri="{FF2B5EF4-FFF2-40B4-BE49-F238E27FC236}">
                <a16:creationId xmlns:a16="http://schemas.microsoft.com/office/drawing/2014/main" id="{CBB02943-632D-4770-A397-92F657659D94}"/>
              </a:ext>
            </a:extLst>
          </p:cNvPr>
          <p:cNvGrpSpPr/>
          <p:nvPr/>
        </p:nvGrpSpPr>
        <p:grpSpPr>
          <a:xfrm>
            <a:off x="835819" y="990600"/>
            <a:ext cx="5641256" cy="5735542"/>
            <a:chOff x="800488" y="329249"/>
            <a:chExt cx="5641256" cy="5735542"/>
          </a:xfrm>
        </p:grpSpPr>
        <p:grpSp>
          <p:nvGrpSpPr>
            <p:cNvPr id="13" name="Group 12">
              <a:extLst>
                <a:ext uri="{FF2B5EF4-FFF2-40B4-BE49-F238E27FC236}">
                  <a16:creationId xmlns:a16="http://schemas.microsoft.com/office/drawing/2014/main" id="{B48EF2B7-A42E-4B5C-92C3-D7E7FE084F01}"/>
                </a:ext>
              </a:extLst>
            </p:cNvPr>
            <p:cNvGrpSpPr/>
            <p:nvPr/>
          </p:nvGrpSpPr>
          <p:grpSpPr>
            <a:xfrm>
              <a:off x="800488" y="329249"/>
              <a:ext cx="5641256" cy="1739459"/>
              <a:chOff x="532262" y="2491347"/>
              <a:chExt cx="4373377" cy="1477914"/>
            </a:xfrm>
          </p:grpSpPr>
          <p:sp>
            <p:nvSpPr>
              <p:cNvPr id="39" name="TextBox 38">
                <a:extLst>
                  <a:ext uri="{FF2B5EF4-FFF2-40B4-BE49-F238E27FC236}">
                    <a16:creationId xmlns:a16="http://schemas.microsoft.com/office/drawing/2014/main" id="{6051E982-DE08-4202-991E-3BB90C538E27}"/>
                  </a:ext>
                </a:extLst>
              </p:cNvPr>
              <p:cNvSpPr txBox="1"/>
              <p:nvPr/>
            </p:nvSpPr>
            <p:spPr>
              <a:xfrm>
                <a:off x="532262" y="3138773"/>
                <a:ext cx="532262" cy="369332"/>
              </a:xfrm>
              <a:prstGeom prst="rect">
                <a:avLst/>
              </a:prstGeom>
              <a:noFill/>
            </p:spPr>
            <p:txBody>
              <a:bodyPr wrap="square" rtlCol="0">
                <a:spAutoFit/>
              </a:bodyPr>
              <a:lstStyle/>
              <a:p>
                <a:r>
                  <a:rPr lang="en-US" b="1" dirty="0"/>
                  <a:t>Sw</a:t>
                </a:r>
              </a:p>
            </p:txBody>
          </p:sp>
          <p:cxnSp>
            <p:nvCxnSpPr>
              <p:cNvPr id="40" name="Straight Connector 39">
                <a:extLst>
                  <a:ext uri="{FF2B5EF4-FFF2-40B4-BE49-F238E27FC236}">
                    <a16:creationId xmlns:a16="http://schemas.microsoft.com/office/drawing/2014/main" id="{EF9925DA-2512-401A-9DB7-69B266A8A1F7}"/>
                  </a:ext>
                </a:extLst>
              </p:cNvPr>
              <p:cNvCxnSpPr/>
              <p:nvPr/>
            </p:nvCxnSpPr>
            <p:spPr>
              <a:xfrm>
                <a:off x="2627298" y="2494462"/>
                <a:ext cx="0" cy="1474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80E4484-5013-4B10-BDF6-A9C259FA8DFE}"/>
                  </a:ext>
                </a:extLst>
              </p:cNvPr>
              <p:cNvCxnSpPr/>
              <p:nvPr/>
            </p:nvCxnSpPr>
            <p:spPr>
              <a:xfrm flipV="1">
                <a:off x="1084847" y="2491347"/>
                <a:ext cx="0" cy="14747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3641CE2-145C-4881-8EA9-B90F7BF1C35E}"/>
                  </a:ext>
                </a:extLst>
              </p:cNvPr>
              <p:cNvCxnSpPr/>
              <p:nvPr/>
            </p:nvCxnSpPr>
            <p:spPr>
              <a:xfrm>
                <a:off x="798394" y="3596812"/>
                <a:ext cx="4107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4DC1AC5-10E4-4A3F-A2D2-D2F3E48BB6EE}"/>
                </a:ext>
              </a:extLst>
            </p:cNvPr>
            <p:cNvGrpSpPr/>
            <p:nvPr/>
          </p:nvGrpSpPr>
          <p:grpSpPr>
            <a:xfrm>
              <a:off x="855480" y="1844061"/>
              <a:ext cx="5586263" cy="2141086"/>
              <a:chOff x="574895" y="2789244"/>
              <a:chExt cx="4330744" cy="1819153"/>
            </a:xfrm>
          </p:grpSpPr>
          <p:sp>
            <p:nvSpPr>
              <p:cNvPr id="35" name="TextBox 34">
                <a:extLst>
                  <a:ext uri="{FF2B5EF4-FFF2-40B4-BE49-F238E27FC236}">
                    <a16:creationId xmlns:a16="http://schemas.microsoft.com/office/drawing/2014/main" id="{22BE474E-511E-47FD-A62E-3300B70D2900}"/>
                  </a:ext>
                </a:extLst>
              </p:cNvPr>
              <p:cNvSpPr txBox="1"/>
              <p:nvPr/>
            </p:nvSpPr>
            <p:spPr>
              <a:xfrm>
                <a:off x="574895" y="3065643"/>
                <a:ext cx="532262" cy="313799"/>
              </a:xfrm>
              <a:prstGeom prst="rect">
                <a:avLst/>
              </a:prstGeom>
              <a:noFill/>
            </p:spPr>
            <p:txBody>
              <a:bodyPr wrap="square" rtlCol="0">
                <a:spAutoFit/>
              </a:bodyPr>
              <a:lstStyle/>
              <a:p>
                <a:r>
                  <a:rPr lang="en-US" b="1" dirty="0"/>
                  <a:t>V</a:t>
                </a:r>
                <a:r>
                  <a:rPr lang="en-US" b="1" baseline="-25000" dirty="0"/>
                  <a:t>L</a:t>
                </a:r>
                <a:endParaRPr lang="en-US" b="1" dirty="0"/>
              </a:p>
            </p:txBody>
          </p:sp>
          <p:cxnSp>
            <p:nvCxnSpPr>
              <p:cNvPr id="36" name="Straight Connector 35">
                <a:extLst>
                  <a:ext uri="{FF2B5EF4-FFF2-40B4-BE49-F238E27FC236}">
                    <a16:creationId xmlns:a16="http://schemas.microsoft.com/office/drawing/2014/main" id="{0DB882E7-64E6-47E4-B916-387BEF3EFEEF}"/>
                  </a:ext>
                </a:extLst>
              </p:cNvPr>
              <p:cNvCxnSpPr/>
              <p:nvPr/>
            </p:nvCxnSpPr>
            <p:spPr>
              <a:xfrm>
                <a:off x="2627298" y="2789244"/>
                <a:ext cx="0" cy="1819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2FA9A3D-9E75-4FBB-A10D-3F3CE8BDC733}"/>
                  </a:ext>
                </a:extLst>
              </p:cNvPr>
              <p:cNvCxnSpPr/>
              <p:nvPr/>
            </p:nvCxnSpPr>
            <p:spPr>
              <a:xfrm flipV="1">
                <a:off x="1084847" y="2893606"/>
                <a:ext cx="0" cy="171479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C870C40-5B53-41BF-9815-4BE02259B74E}"/>
                  </a:ext>
                </a:extLst>
              </p:cNvPr>
              <p:cNvCxnSpPr/>
              <p:nvPr/>
            </p:nvCxnSpPr>
            <p:spPr>
              <a:xfrm>
                <a:off x="798394" y="3596812"/>
                <a:ext cx="4107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BD635D7-F481-40C7-86CD-5DB551924C79}"/>
                </a:ext>
              </a:extLst>
            </p:cNvPr>
            <p:cNvGrpSpPr/>
            <p:nvPr/>
          </p:nvGrpSpPr>
          <p:grpSpPr>
            <a:xfrm>
              <a:off x="923719" y="4175280"/>
              <a:ext cx="5518019" cy="1739459"/>
              <a:chOff x="627800" y="2491347"/>
              <a:chExt cx="4277839" cy="1477914"/>
            </a:xfrm>
          </p:grpSpPr>
          <p:sp>
            <p:nvSpPr>
              <p:cNvPr id="31" name="TextBox 30">
                <a:extLst>
                  <a:ext uri="{FF2B5EF4-FFF2-40B4-BE49-F238E27FC236}">
                    <a16:creationId xmlns:a16="http://schemas.microsoft.com/office/drawing/2014/main" id="{3630DF8C-4A91-4860-B388-D3050EECD954}"/>
                  </a:ext>
                </a:extLst>
              </p:cNvPr>
              <p:cNvSpPr txBox="1"/>
              <p:nvPr/>
            </p:nvSpPr>
            <p:spPr>
              <a:xfrm>
                <a:off x="627800" y="2936594"/>
                <a:ext cx="532262" cy="313799"/>
              </a:xfrm>
              <a:prstGeom prst="rect">
                <a:avLst/>
              </a:prstGeom>
              <a:noFill/>
            </p:spPr>
            <p:txBody>
              <a:bodyPr wrap="square" rtlCol="0">
                <a:spAutoFit/>
              </a:bodyPr>
              <a:lstStyle/>
              <a:p>
                <a:r>
                  <a:rPr lang="en-US" b="1" dirty="0"/>
                  <a:t>i</a:t>
                </a:r>
                <a:r>
                  <a:rPr lang="en-US" b="1" baseline="-25000" dirty="0"/>
                  <a:t>L</a:t>
                </a:r>
                <a:endParaRPr lang="en-US" b="1" dirty="0"/>
              </a:p>
            </p:txBody>
          </p:sp>
          <p:cxnSp>
            <p:nvCxnSpPr>
              <p:cNvPr id="32" name="Straight Connector 31">
                <a:extLst>
                  <a:ext uri="{FF2B5EF4-FFF2-40B4-BE49-F238E27FC236}">
                    <a16:creationId xmlns:a16="http://schemas.microsoft.com/office/drawing/2014/main" id="{54DDC1DA-AB91-4140-B93D-90F72AD48738}"/>
                  </a:ext>
                </a:extLst>
              </p:cNvPr>
              <p:cNvCxnSpPr/>
              <p:nvPr/>
            </p:nvCxnSpPr>
            <p:spPr>
              <a:xfrm>
                <a:off x="2627298" y="2494462"/>
                <a:ext cx="0" cy="1474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4157770-DD03-4467-A4EF-D57A743A4C6F}"/>
                  </a:ext>
                </a:extLst>
              </p:cNvPr>
              <p:cNvCxnSpPr/>
              <p:nvPr/>
            </p:nvCxnSpPr>
            <p:spPr>
              <a:xfrm flipV="1">
                <a:off x="1084847" y="2491347"/>
                <a:ext cx="0" cy="147479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ECC0B70-BD26-47B9-A83A-0492CE76F546}"/>
                  </a:ext>
                </a:extLst>
              </p:cNvPr>
              <p:cNvCxnSpPr/>
              <p:nvPr/>
            </p:nvCxnSpPr>
            <p:spPr>
              <a:xfrm>
                <a:off x="798394" y="3596812"/>
                <a:ext cx="4107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561A360E-C83B-44E9-B79C-C81572B7C1E7}"/>
                </a:ext>
              </a:extLst>
            </p:cNvPr>
            <p:cNvCxnSpPr/>
            <p:nvPr/>
          </p:nvCxnSpPr>
          <p:spPr>
            <a:xfrm>
              <a:off x="1535254" y="2211930"/>
              <a:ext cx="19896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E29B3A-F481-43CD-A320-789951081B04}"/>
                </a:ext>
              </a:extLst>
            </p:cNvPr>
            <p:cNvCxnSpPr/>
            <p:nvPr/>
          </p:nvCxnSpPr>
          <p:spPr>
            <a:xfrm flipV="1">
              <a:off x="1513271" y="4599121"/>
              <a:ext cx="2011603" cy="5858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280BCE-3548-4F02-8674-33F8D06E7107}"/>
                </a:ext>
              </a:extLst>
            </p:cNvPr>
            <p:cNvSpPr txBox="1"/>
            <p:nvPr/>
          </p:nvSpPr>
          <p:spPr>
            <a:xfrm>
              <a:off x="1791088" y="4291649"/>
              <a:ext cx="1382884" cy="338554"/>
            </a:xfrm>
            <a:prstGeom prst="rect">
              <a:avLst/>
            </a:prstGeom>
            <a:noFill/>
          </p:spPr>
          <p:txBody>
            <a:bodyPr wrap="square" rtlCol="0">
              <a:spAutoFit/>
            </a:bodyPr>
            <a:lstStyle/>
            <a:p>
              <a:r>
                <a:rPr lang="en-US" sz="1600" dirty="0"/>
                <a:t>slope = V</a:t>
              </a:r>
              <a:r>
                <a:rPr lang="en-US" sz="1600" baseline="-25000" dirty="0"/>
                <a:t>i</a:t>
              </a:r>
              <a:r>
                <a:rPr lang="en-US" sz="1600" dirty="0"/>
                <a:t>/L</a:t>
              </a:r>
            </a:p>
          </p:txBody>
        </p:sp>
        <p:sp>
          <p:nvSpPr>
            <p:cNvPr id="19" name="TextBox 18">
              <a:extLst>
                <a:ext uri="{FF2B5EF4-FFF2-40B4-BE49-F238E27FC236}">
                  <a16:creationId xmlns:a16="http://schemas.microsoft.com/office/drawing/2014/main" id="{82A9B46C-44B8-4D3A-8545-223594FD8C70}"/>
                </a:ext>
              </a:extLst>
            </p:cNvPr>
            <p:cNvSpPr txBox="1"/>
            <p:nvPr/>
          </p:nvSpPr>
          <p:spPr>
            <a:xfrm>
              <a:off x="2363270" y="5695459"/>
              <a:ext cx="1050680" cy="369332"/>
            </a:xfrm>
            <a:prstGeom prst="rect">
              <a:avLst/>
            </a:prstGeom>
            <a:noFill/>
          </p:spPr>
          <p:txBody>
            <a:bodyPr wrap="square" rtlCol="0">
              <a:spAutoFit/>
            </a:bodyPr>
            <a:lstStyle/>
            <a:p>
              <a:r>
                <a:rPr lang="en-US" i="1" dirty="0"/>
                <a:t>t</a:t>
              </a:r>
              <a:r>
                <a:rPr lang="en-US" i="1" baseline="-25000" dirty="0"/>
                <a:t>1</a:t>
              </a:r>
              <a:endParaRPr lang="en-US" i="1" dirty="0"/>
            </a:p>
          </p:txBody>
        </p:sp>
        <p:cxnSp>
          <p:nvCxnSpPr>
            <p:cNvPr id="20" name="Straight Arrow Connector 19">
              <a:extLst>
                <a:ext uri="{FF2B5EF4-FFF2-40B4-BE49-F238E27FC236}">
                  <a16:creationId xmlns:a16="http://schemas.microsoft.com/office/drawing/2014/main" id="{8F18EB59-58B5-4264-A44C-547E912A5FB4}"/>
                </a:ext>
              </a:extLst>
            </p:cNvPr>
            <p:cNvCxnSpPr/>
            <p:nvPr/>
          </p:nvCxnSpPr>
          <p:spPr>
            <a:xfrm>
              <a:off x="1542049" y="5683078"/>
              <a:ext cx="19608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433051-5EA8-4FBE-A001-92EF0DC9F5C4}"/>
                </a:ext>
              </a:extLst>
            </p:cNvPr>
            <p:cNvCxnSpPr/>
            <p:nvPr/>
          </p:nvCxnSpPr>
          <p:spPr>
            <a:xfrm>
              <a:off x="3524874" y="1630347"/>
              <a:ext cx="19896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A1DFA8-D400-4BCE-BFF2-EDD71882375F}"/>
                </a:ext>
              </a:extLst>
            </p:cNvPr>
            <p:cNvCxnSpPr/>
            <p:nvPr/>
          </p:nvCxnSpPr>
          <p:spPr>
            <a:xfrm>
              <a:off x="3524875" y="3283153"/>
              <a:ext cx="19896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9C63C0-5652-41F0-ADE0-70C9E2154405}"/>
                </a:ext>
              </a:extLst>
            </p:cNvPr>
            <p:cNvCxnSpPr/>
            <p:nvPr/>
          </p:nvCxnSpPr>
          <p:spPr>
            <a:xfrm>
              <a:off x="5514495" y="366697"/>
              <a:ext cx="0" cy="17357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9F7F0B-B5B8-427E-A010-C1089E715C4B}"/>
                </a:ext>
              </a:extLst>
            </p:cNvPr>
            <p:cNvCxnSpPr/>
            <p:nvPr/>
          </p:nvCxnSpPr>
          <p:spPr>
            <a:xfrm>
              <a:off x="5514495" y="2164459"/>
              <a:ext cx="0" cy="17357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348165-79CA-4F6F-9630-4134DEB80005}"/>
                </a:ext>
              </a:extLst>
            </p:cNvPr>
            <p:cNvCxnSpPr/>
            <p:nvPr/>
          </p:nvCxnSpPr>
          <p:spPr>
            <a:xfrm>
              <a:off x="5514495" y="4144332"/>
              <a:ext cx="0" cy="17357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6B116E-1695-4345-81AE-9C8959BE0DF1}"/>
                </a:ext>
              </a:extLst>
            </p:cNvPr>
            <p:cNvCxnSpPr/>
            <p:nvPr/>
          </p:nvCxnSpPr>
          <p:spPr>
            <a:xfrm>
              <a:off x="3524875" y="4596449"/>
              <a:ext cx="1989620" cy="588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EE43D3-EB17-462C-BDD9-2AAD3847B78B}"/>
                </a:ext>
              </a:extLst>
            </p:cNvPr>
            <p:cNvCxnSpPr/>
            <p:nvPr/>
          </p:nvCxnSpPr>
          <p:spPr>
            <a:xfrm flipV="1">
              <a:off x="3524875" y="2211930"/>
              <a:ext cx="0" cy="10731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CF008A8-5BD4-458A-88F5-3936FFA32C9F}"/>
                </a:ext>
              </a:extLst>
            </p:cNvPr>
            <p:cNvSpPr txBox="1"/>
            <p:nvPr/>
          </p:nvSpPr>
          <p:spPr>
            <a:xfrm>
              <a:off x="3748199" y="4293192"/>
              <a:ext cx="1975606" cy="338554"/>
            </a:xfrm>
            <a:prstGeom prst="rect">
              <a:avLst/>
            </a:prstGeom>
            <a:noFill/>
          </p:spPr>
          <p:txBody>
            <a:bodyPr wrap="square" rtlCol="0">
              <a:spAutoFit/>
            </a:bodyPr>
            <a:lstStyle/>
            <a:p>
              <a:r>
                <a:rPr lang="en-US" sz="1600" dirty="0"/>
                <a:t>slope = (V</a:t>
              </a:r>
              <a:r>
                <a:rPr lang="en-US" sz="1600" baseline="-25000" dirty="0"/>
                <a:t>i</a:t>
              </a:r>
              <a:r>
                <a:rPr lang="en-US" sz="1600" dirty="0"/>
                <a:t> – V</a:t>
              </a:r>
              <a:r>
                <a:rPr lang="en-US" sz="1600" baseline="-25000" dirty="0"/>
                <a:t>o</a:t>
              </a:r>
              <a:r>
                <a:rPr lang="en-US" sz="1600" dirty="0"/>
                <a:t>)/L</a:t>
              </a:r>
            </a:p>
          </p:txBody>
        </p:sp>
        <p:cxnSp>
          <p:nvCxnSpPr>
            <p:cNvPr id="29" name="Straight Arrow Connector 28">
              <a:extLst>
                <a:ext uri="{FF2B5EF4-FFF2-40B4-BE49-F238E27FC236}">
                  <a16:creationId xmlns:a16="http://schemas.microsoft.com/office/drawing/2014/main" id="{870B03EE-E48E-46AC-932C-6182F80E49AA}"/>
                </a:ext>
              </a:extLst>
            </p:cNvPr>
            <p:cNvCxnSpPr/>
            <p:nvPr/>
          </p:nvCxnSpPr>
          <p:spPr>
            <a:xfrm>
              <a:off x="3524875" y="5683078"/>
              <a:ext cx="19896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DC7B97-B5D5-49F0-A184-49ED995F4F08}"/>
                </a:ext>
              </a:extLst>
            </p:cNvPr>
            <p:cNvSpPr txBox="1"/>
            <p:nvPr/>
          </p:nvSpPr>
          <p:spPr>
            <a:xfrm>
              <a:off x="4458088" y="5683078"/>
              <a:ext cx="1050680" cy="369332"/>
            </a:xfrm>
            <a:prstGeom prst="rect">
              <a:avLst/>
            </a:prstGeom>
            <a:noFill/>
          </p:spPr>
          <p:txBody>
            <a:bodyPr wrap="square" rtlCol="0">
              <a:spAutoFit/>
            </a:bodyPr>
            <a:lstStyle/>
            <a:p>
              <a:r>
                <a:rPr lang="en-US" i="1" dirty="0"/>
                <a:t>t</a:t>
              </a:r>
              <a:r>
                <a:rPr lang="en-US" i="1" baseline="-25000" dirty="0"/>
                <a:t>2</a:t>
              </a:r>
              <a:endParaRPr lang="en-US" i="1" dirty="0"/>
            </a:p>
          </p:txBody>
        </p:sp>
      </p:grpSp>
      <p:sp>
        <p:nvSpPr>
          <p:cNvPr id="43" name="Rectangle 42">
            <a:extLst>
              <a:ext uri="{FF2B5EF4-FFF2-40B4-BE49-F238E27FC236}">
                <a16:creationId xmlns:a16="http://schemas.microsoft.com/office/drawing/2014/main" id="{2F601ACA-EC4A-476F-80CD-A899BF68090C}"/>
              </a:ext>
            </a:extLst>
          </p:cNvPr>
          <p:cNvSpPr/>
          <p:nvPr/>
        </p:nvSpPr>
        <p:spPr>
          <a:xfrm>
            <a:off x="7236619" y="3124200"/>
            <a:ext cx="3048000" cy="12954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6627E7A7-CA4B-4D26-8AA8-8D973CF9E6E2}"/>
              </a:ext>
            </a:extLst>
          </p:cNvPr>
          <p:cNvGrpSpPr/>
          <p:nvPr/>
        </p:nvGrpSpPr>
        <p:grpSpPr>
          <a:xfrm>
            <a:off x="1655216" y="1752600"/>
            <a:ext cx="1801091" cy="457200"/>
            <a:chOff x="6169819" y="2514600"/>
            <a:chExt cx="762000" cy="457200"/>
          </a:xfrm>
          <a:solidFill>
            <a:schemeClr val="accent3">
              <a:lumMod val="20000"/>
              <a:lumOff val="80000"/>
            </a:schemeClr>
          </a:solidFill>
        </p:grpSpPr>
        <p:sp>
          <p:nvSpPr>
            <p:cNvPr id="45" name="Rectangle 44">
              <a:extLst>
                <a:ext uri="{FF2B5EF4-FFF2-40B4-BE49-F238E27FC236}">
                  <a16:creationId xmlns:a16="http://schemas.microsoft.com/office/drawing/2014/main" id="{2CE672BA-5D02-4013-A67B-7E9CF7EB9916}"/>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Content Placeholder 1">
              <a:extLst>
                <a:ext uri="{FF2B5EF4-FFF2-40B4-BE49-F238E27FC236}">
                  <a16:creationId xmlns:a16="http://schemas.microsoft.com/office/drawing/2014/main" id="{F920715F-1C30-4278-89BB-5A4AABEC637E}"/>
                </a:ext>
              </a:extLst>
            </p:cNvPr>
            <p:cNvSpPr txBox="1">
              <a:spLocks/>
            </p:cNvSpPr>
            <p:nvPr/>
          </p:nvSpPr>
          <p:spPr>
            <a:xfrm>
              <a:off x="6462894" y="2590800"/>
              <a:ext cx="263771"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47" name="Group 46">
            <a:extLst>
              <a:ext uri="{FF2B5EF4-FFF2-40B4-BE49-F238E27FC236}">
                <a16:creationId xmlns:a16="http://schemas.microsoft.com/office/drawing/2014/main" id="{FE8B185B-FE65-4BB9-8509-FA5F55627E25}"/>
              </a:ext>
            </a:extLst>
          </p:cNvPr>
          <p:cNvGrpSpPr/>
          <p:nvPr/>
        </p:nvGrpSpPr>
        <p:grpSpPr>
          <a:xfrm>
            <a:off x="3665610" y="1752600"/>
            <a:ext cx="1731818" cy="457200"/>
            <a:chOff x="6169819" y="2514600"/>
            <a:chExt cx="1905000" cy="457200"/>
          </a:xfrm>
        </p:grpSpPr>
        <p:sp>
          <p:nvSpPr>
            <p:cNvPr id="48" name="Rectangle 47">
              <a:extLst>
                <a:ext uri="{FF2B5EF4-FFF2-40B4-BE49-F238E27FC236}">
                  <a16:creationId xmlns:a16="http://schemas.microsoft.com/office/drawing/2014/main" id="{788F703F-7838-4464-BDBA-864C689ED584}"/>
                </a:ext>
              </a:extLst>
            </p:cNvPr>
            <p:cNvSpPr/>
            <p:nvPr/>
          </p:nvSpPr>
          <p:spPr>
            <a:xfrm>
              <a:off x="6169819" y="2514600"/>
              <a:ext cx="1905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Content Placeholder 1">
              <a:extLst>
                <a:ext uri="{FF2B5EF4-FFF2-40B4-BE49-F238E27FC236}">
                  <a16:creationId xmlns:a16="http://schemas.microsoft.com/office/drawing/2014/main" id="{D0A3AE28-3BA9-4DC2-AD51-A8026E650823}"/>
                </a:ext>
              </a:extLst>
            </p:cNvPr>
            <p:cNvSpPr txBox="1">
              <a:spLocks/>
            </p:cNvSpPr>
            <p:nvPr/>
          </p:nvSpPr>
          <p:spPr>
            <a:xfrm>
              <a:off x="68556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sp>
        <p:nvSpPr>
          <p:cNvPr id="50" name="TextBox 49">
            <a:extLst>
              <a:ext uri="{FF2B5EF4-FFF2-40B4-BE49-F238E27FC236}">
                <a16:creationId xmlns:a16="http://schemas.microsoft.com/office/drawing/2014/main" id="{F8E5EAB5-A437-4898-8105-2C7A1C4C9A8E}"/>
              </a:ext>
            </a:extLst>
          </p:cNvPr>
          <p:cNvSpPr txBox="1"/>
          <p:nvPr/>
        </p:nvSpPr>
        <p:spPr>
          <a:xfrm>
            <a:off x="5636419" y="3810000"/>
            <a:ext cx="686569" cy="338554"/>
          </a:xfrm>
          <a:prstGeom prst="rect">
            <a:avLst/>
          </a:prstGeom>
          <a:noFill/>
        </p:spPr>
        <p:txBody>
          <a:bodyPr wrap="square" rtlCol="0">
            <a:spAutoFit/>
          </a:bodyPr>
          <a:lstStyle/>
          <a:p>
            <a:r>
              <a:rPr lang="en-US" sz="1600" i="1" dirty="0"/>
              <a:t>V</a:t>
            </a:r>
            <a:r>
              <a:rPr lang="en-US" sz="1600" baseline="-25000" dirty="0"/>
              <a:t>i</a:t>
            </a:r>
            <a:r>
              <a:rPr lang="en-US" sz="1600" dirty="0"/>
              <a:t> - V</a:t>
            </a:r>
            <a:r>
              <a:rPr lang="en-US" sz="1600" baseline="-25000" dirty="0"/>
              <a:t>o</a:t>
            </a:r>
            <a:endParaRPr lang="en-US" sz="1600" dirty="0"/>
          </a:p>
        </p:txBody>
      </p:sp>
      <p:sp>
        <p:nvSpPr>
          <p:cNvPr id="51" name="TextBox 50">
            <a:extLst>
              <a:ext uri="{FF2B5EF4-FFF2-40B4-BE49-F238E27FC236}">
                <a16:creationId xmlns:a16="http://schemas.microsoft.com/office/drawing/2014/main" id="{33C14911-2CE3-4BDF-BD9C-79950E12EFC5}"/>
              </a:ext>
            </a:extLst>
          </p:cNvPr>
          <p:cNvSpPr txBox="1"/>
          <p:nvPr/>
        </p:nvSpPr>
        <p:spPr>
          <a:xfrm>
            <a:off x="7360586" y="3271391"/>
            <a:ext cx="2771633" cy="1077218"/>
          </a:xfrm>
          <a:prstGeom prst="rect">
            <a:avLst/>
          </a:prstGeom>
          <a:noFill/>
        </p:spPr>
        <p:txBody>
          <a:bodyPr wrap="square" rtlCol="0">
            <a:spAutoFit/>
          </a:bodyPr>
          <a:lstStyle/>
          <a:p>
            <a:r>
              <a:rPr lang="en-US" sz="1600" dirty="0"/>
              <a:t>The inductor is now discharging and transf</a:t>
            </a:r>
            <a:r>
              <a:rPr lang="en-US" altLang="zh-CN" sz="1600" dirty="0"/>
              <a:t>erring </a:t>
            </a:r>
            <a:r>
              <a:rPr lang="en-US" sz="1600" dirty="0"/>
              <a:t>charge to capacitor C for the duration of t</a:t>
            </a:r>
            <a:r>
              <a:rPr lang="en-US" sz="1600" baseline="-25000" dirty="0"/>
              <a:t>2</a:t>
            </a:r>
            <a:r>
              <a:rPr lang="en-US" sz="1600" dirty="0"/>
              <a:t>. </a:t>
            </a:r>
          </a:p>
        </p:txBody>
      </p:sp>
    </p:spTree>
    <p:extLst>
      <p:ext uri="{BB962C8B-B14F-4D97-AF65-F5344CB8AC3E}">
        <p14:creationId xmlns:p14="http://schemas.microsoft.com/office/powerpoint/2010/main" val="218826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 Step-Up Step Revisited </a:t>
            </a:r>
          </a:p>
        </p:txBody>
      </p:sp>
      <p:sp>
        <p:nvSpPr>
          <p:cNvPr id="6" name="Rectangle 5">
            <a:extLst>
              <a:ext uri="{FF2B5EF4-FFF2-40B4-BE49-F238E27FC236}">
                <a16:creationId xmlns:a16="http://schemas.microsoft.com/office/drawing/2014/main" id="{E98558F6-1D96-4E68-96E9-4945A868A7F4}"/>
              </a:ext>
            </a:extLst>
          </p:cNvPr>
          <p:cNvSpPr/>
          <p:nvPr/>
        </p:nvSpPr>
        <p:spPr>
          <a:xfrm>
            <a:off x="3502819" y="1066800"/>
            <a:ext cx="2057400" cy="563880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15611B-0174-4546-BA92-49022E321E7F}"/>
              </a:ext>
            </a:extLst>
          </p:cNvPr>
          <p:cNvSpPr/>
          <p:nvPr/>
        </p:nvSpPr>
        <p:spPr>
          <a:xfrm>
            <a:off x="1521619" y="1066800"/>
            <a:ext cx="2057400" cy="56388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B28B2E5-9B90-48E1-830C-7D3056568AC2}"/>
              </a:ext>
            </a:extLst>
          </p:cNvPr>
          <p:cNvSpPr/>
          <p:nvPr/>
        </p:nvSpPr>
        <p:spPr>
          <a:xfrm>
            <a:off x="7236619" y="1600200"/>
            <a:ext cx="3048000" cy="12954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B7A71C4-D040-42D7-AEAA-05946C99B908}"/>
              </a:ext>
            </a:extLst>
          </p:cNvPr>
          <p:cNvSpPr txBox="1"/>
          <p:nvPr/>
        </p:nvSpPr>
        <p:spPr>
          <a:xfrm>
            <a:off x="7465219" y="1828800"/>
            <a:ext cx="2838735" cy="830997"/>
          </a:xfrm>
          <a:prstGeom prst="rect">
            <a:avLst/>
          </a:prstGeom>
          <a:noFill/>
        </p:spPr>
        <p:txBody>
          <a:bodyPr wrap="square" rtlCol="0">
            <a:spAutoFit/>
          </a:bodyPr>
          <a:lstStyle/>
          <a:p>
            <a:r>
              <a:rPr lang="en-US" sz="1600" dirty="0"/>
              <a:t>The inductor is charging up. After t</a:t>
            </a:r>
            <a:r>
              <a:rPr lang="en-US" sz="1600" baseline="-25000" dirty="0"/>
              <a:t>1</a:t>
            </a:r>
            <a:r>
              <a:rPr lang="en-US" sz="1600" dirty="0"/>
              <a:t> we open the switch (Sw </a:t>
            </a:r>
            <a:r>
              <a:rPr lang="en-US" sz="1600" dirty="0">
                <a:sym typeface="Wingdings" pitchFamily="2" charset="2"/>
              </a:rPr>
              <a:t> OFF).</a:t>
            </a:r>
            <a:endParaRPr lang="en-US" sz="1600" dirty="0"/>
          </a:p>
        </p:txBody>
      </p:sp>
      <p:grpSp>
        <p:nvGrpSpPr>
          <p:cNvPr id="10" name="Group 9">
            <a:extLst>
              <a:ext uri="{FF2B5EF4-FFF2-40B4-BE49-F238E27FC236}">
                <a16:creationId xmlns:a16="http://schemas.microsoft.com/office/drawing/2014/main" id="{98BA3428-3BEF-4673-9D1B-DCFF34B6D920}"/>
              </a:ext>
            </a:extLst>
          </p:cNvPr>
          <p:cNvGrpSpPr/>
          <p:nvPr/>
        </p:nvGrpSpPr>
        <p:grpSpPr>
          <a:xfrm>
            <a:off x="835819" y="990600"/>
            <a:ext cx="5641256" cy="5735542"/>
            <a:chOff x="800488" y="329249"/>
            <a:chExt cx="5641256" cy="5735542"/>
          </a:xfrm>
        </p:grpSpPr>
        <p:grpSp>
          <p:nvGrpSpPr>
            <p:cNvPr id="11" name="Group 10">
              <a:extLst>
                <a:ext uri="{FF2B5EF4-FFF2-40B4-BE49-F238E27FC236}">
                  <a16:creationId xmlns:a16="http://schemas.microsoft.com/office/drawing/2014/main" id="{A18459CD-E851-44D4-833A-4D40C7D677B5}"/>
                </a:ext>
              </a:extLst>
            </p:cNvPr>
            <p:cNvGrpSpPr/>
            <p:nvPr/>
          </p:nvGrpSpPr>
          <p:grpSpPr>
            <a:xfrm>
              <a:off x="800488" y="329249"/>
              <a:ext cx="5641256" cy="1739459"/>
              <a:chOff x="532262" y="2491347"/>
              <a:chExt cx="4373377" cy="1477914"/>
            </a:xfrm>
          </p:grpSpPr>
          <p:sp>
            <p:nvSpPr>
              <p:cNvPr id="37" name="TextBox 36">
                <a:extLst>
                  <a:ext uri="{FF2B5EF4-FFF2-40B4-BE49-F238E27FC236}">
                    <a16:creationId xmlns:a16="http://schemas.microsoft.com/office/drawing/2014/main" id="{D19B87AE-C6E7-48B1-939A-8D8A931B17D9}"/>
                  </a:ext>
                </a:extLst>
              </p:cNvPr>
              <p:cNvSpPr txBox="1"/>
              <p:nvPr/>
            </p:nvSpPr>
            <p:spPr>
              <a:xfrm>
                <a:off x="532262" y="3138773"/>
                <a:ext cx="532262" cy="369332"/>
              </a:xfrm>
              <a:prstGeom prst="rect">
                <a:avLst/>
              </a:prstGeom>
              <a:noFill/>
            </p:spPr>
            <p:txBody>
              <a:bodyPr wrap="square" rtlCol="0">
                <a:spAutoFit/>
              </a:bodyPr>
              <a:lstStyle/>
              <a:p>
                <a:r>
                  <a:rPr lang="en-US" b="1" dirty="0"/>
                  <a:t>Sw</a:t>
                </a:r>
              </a:p>
            </p:txBody>
          </p:sp>
          <p:cxnSp>
            <p:nvCxnSpPr>
              <p:cNvPr id="38" name="Straight Connector 37">
                <a:extLst>
                  <a:ext uri="{FF2B5EF4-FFF2-40B4-BE49-F238E27FC236}">
                    <a16:creationId xmlns:a16="http://schemas.microsoft.com/office/drawing/2014/main" id="{EF1F1845-B71A-4038-90E4-B326D93CB723}"/>
                  </a:ext>
                </a:extLst>
              </p:cNvPr>
              <p:cNvCxnSpPr/>
              <p:nvPr/>
            </p:nvCxnSpPr>
            <p:spPr>
              <a:xfrm>
                <a:off x="2627298" y="2494462"/>
                <a:ext cx="0" cy="1474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CA9EE3-C829-498B-894E-682238F24C3E}"/>
                  </a:ext>
                </a:extLst>
              </p:cNvPr>
              <p:cNvCxnSpPr/>
              <p:nvPr/>
            </p:nvCxnSpPr>
            <p:spPr>
              <a:xfrm flipV="1">
                <a:off x="1084847" y="2491347"/>
                <a:ext cx="0" cy="14747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F0B46F1-4B0D-4E85-8DCC-C6101D1A7F86}"/>
                  </a:ext>
                </a:extLst>
              </p:cNvPr>
              <p:cNvCxnSpPr/>
              <p:nvPr/>
            </p:nvCxnSpPr>
            <p:spPr>
              <a:xfrm>
                <a:off x="798394" y="3596812"/>
                <a:ext cx="4107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6D63D8B-1F88-470B-BE24-22A896B79ACD}"/>
                </a:ext>
              </a:extLst>
            </p:cNvPr>
            <p:cNvGrpSpPr/>
            <p:nvPr/>
          </p:nvGrpSpPr>
          <p:grpSpPr>
            <a:xfrm>
              <a:off x="855480" y="1844061"/>
              <a:ext cx="5586263" cy="2141086"/>
              <a:chOff x="574895" y="2789244"/>
              <a:chExt cx="4330744" cy="1819153"/>
            </a:xfrm>
          </p:grpSpPr>
          <p:sp>
            <p:nvSpPr>
              <p:cNvPr id="33" name="TextBox 32">
                <a:extLst>
                  <a:ext uri="{FF2B5EF4-FFF2-40B4-BE49-F238E27FC236}">
                    <a16:creationId xmlns:a16="http://schemas.microsoft.com/office/drawing/2014/main" id="{A7010F1C-E030-4569-887B-54ED076DC321}"/>
                  </a:ext>
                </a:extLst>
              </p:cNvPr>
              <p:cNvSpPr txBox="1"/>
              <p:nvPr/>
            </p:nvSpPr>
            <p:spPr>
              <a:xfrm>
                <a:off x="574895" y="3065643"/>
                <a:ext cx="532262" cy="313799"/>
              </a:xfrm>
              <a:prstGeom prst="rect">
                <a:avLst/>
              </a:prstGeom>
              <a:noFill/>
            </p:spPr>
            <p:txBody>
              <a:bodyPr wrap="square" rtlCol="0">
                <a:spAutoFit/>
              </a:bodyPr>
              <a:lstStyle/>
              <a:p>
                <a:r>
                  <a:rPr lang="en-US" b="1" dirty="0"/>
                  <a:t>V</a:t>
                </a:r>
                <a:r>
                  <a:rPr lang="en-US" b="1" baseline="-25000" dirty="0"/>
                  <a:t>L</a:t>
                </a:r>
                <a:endParaRPr lang="en-US" b="1" dirty="0"/>
              </a:p>
            </p:txBody>
          </p:sp>
          <p:cxnSp>
            <p:nvCxnSpPr>
              <p:cNvPr id="34" name="Straight Connector 33">
                <a:extLst>
                  <a:ext uri="{FF2B5EF4-FFF2-40B4-BE49-F238E27FC236}">
                    <a16:creationId xmlns:a16="http://schemas.microsoft.com/office/drawing/2014/main" id="{6F583E05-72B4-4AA6-9DDE-C1638CB0CFF0}"/>
                  </a:ext>
                </a:extLst>
              </p:cNvPr>
              <p:cNvCxnSpPr/>
              <p:nvPr/>
            </p:nvCxnSpPr>
            <p:spPr>
              <a:xfrm>
                <a:off x="2627298" y="2789244"/>
                <a:ext cx="0" cy="1819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429A8B5-1044-4321-82E9-AF5340690282}"/>
                  </a:ext>
                </a:extLst>
              </p:cNvPr>
              <p:cNvCxnSpPr/>
              <p:nvPr/>
            </p:nvCxnSpPr>
            <p:spPr>
              <a:xfrm flipV="1">
                <a:off x="1084847" y="2893606"/>
                <a:ext cx="0" cy="171479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15B4DD1-F517-406B-A5D5-C4F1CA0A455F}"/>
                  </a:ext>
                </a:extLst>
              </p:cNvPr>
              <p:cNvCxnSpPr/>
              <p:nvPr/>
            </p:nvCxnSpPr>
            <p:spPr>
              <a:xfrm>
                <a:off x="798394" y="3596812"/>
                <a:ext cx="4107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DAB30B6-0BF3-4FDD-9CF3-F40381865069}"/>
                </a:ext>
              </a:extLst>
            </p:cNvPr>
            <p:cNvGrpSpPr/>
            <p:nvPr/>
          </p:nvGrpSpPr>
          <p:grpSpPr>
            <a:xfrm>
              <a:off x="923719" y="4175280"/>
              <a:ext cx="5518019" cy="1739459"/>
              <a:chOff x="627800" y="2491347"/>
              <a:chExt cx="4277839" cy="1477914"/>
            </a:xfrm>
          </p:grpSpPr>
          <p:sp>
            <p:nvSpPr>
              <p:cNvPr id="29" name="TextBox 28">
                <a:extLst>
                  <a:ext uri="{FF2B5EF4-FFF2-40B4-BE49-F238E27FC236}">
                    <a16:creationId xmlns:a16="http://schemas.microsoft.com/office/drawing/2014/main" id="{6B0B43D7-5926-4D43-B52F-244EF9CDDB28}"/>
                  </a:ext>
                </a:extLst>
              </p:cNvPr>
              <p:cNvSpPr txBox="1"/>
              <p:nvPr/>
            </p:nvSpPr>
            <p:spPr>
              <a:xfrm>
                <a:off x="627800" y="2936594"/>
                <a:ext cx="532262" cy="313799"/>
              </a:xfrm>
              <a:prstGeom prst="rect">
                <a:avLst/>
              </a:prstGeom>
              <a:noFill/>
            </p:spPr>
            <p:txBody>
              <a:bodyPr wrap="square" rtlCol="0">
                <a:spAutoFit/>
              </a:bodyPr>
              <a:lstStyle/>
              <a:p>
                <a:r>
                  <a:rPr lang="en-US" b="1" dirty="0"/>
                  <a:t>i</a:t>
                </a:r>
                <a:r>
                  <a:rPr lang="en-US" b="1" baseline="-25000" dirty="0"/>
                  <a:t>L</a:t>
                </a:r>
                <a:endParaRPr lang="en-US" b="1" dirty="0"/>
              </a:p>
            </p:txBody>
          </p:sp>
          <p:cxnSp>
            <p:nvCxnSpPr>
              <p:cNvPr id="30" name="Straight Connector 29">
                <a:extLst>
                  <a:ext uri="{FF2B5EF4-FFF2-40B4-BE49-F238E27FC236}">
                    <a16:creationId xmlns:a16="http://schemas.microsoft.com/office/drawing/2014/main" id="{9A3D2B68-C41E-4474-869D-DF0299B6C3B1}"/>
                  </a:ext>
                </a:extLst>
              </p:cNvPr>
              <p:cNvCxnSpPr/>
              <p:nvPr/>
            </p:nvCxnSpPr>
            <p:spPr>
              <a:xfrm>
                <a:off x="2627298" y="2494462"/>
                <a:ext cx="0" cy="1474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B9B4A83-D1BC-4C36-BDDA-E651B7B6B659}"/>
                  </a:ext>
                </a:extLst>
              </p:cNvPr>
              <p:cNvCxnSpPr/>
              <p:nvPr/>
            </p:nvCxnSpPr>
            <p:spPr>
              <a:xfrm flipV="1">
                <a:off x="1084847" y="2491347"/>
                <a:ext cx="0" cy="147479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A2DDDD7-319A-4619-A933-A74999E2A8CF}"/>
                  </a:ext>
                </a:extLst>
              </p:cNvPr>
              <p:cNvCxnSpPr/>
              <p:nvPr/>
            </p:nvCxnSpPr>
            <p:spPr>
              <a:xfrm>
                <a:off x="798394" y="3596812"/>
                <a:ext cx="410724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C756CEB2-2BF7-4040-911E-1555939F319E}"/>
                </a:ext>
              </a:extLst>
            </p:cNvPr>
            <p:cNvCxnSpPr/>
            <p:nvPr/>
          </p:nvCxnSpPr>
          <p:spPr>
            <a:xfrm>
              <a:off x="1535254" y="2211930"/>
              <a:ext cx="19896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ED0D5B-F4B3-48CD-81F0-DF5D5C48B9CA}"/>
                </a:ext>
              </a:extLst>
            </p:cNvPr>
            <p:cNvCxnSpPr/>
            <p:nvPr/>
          </p:nvCxnSpPr>
          <p:spPr>
            <a:xfrm flipV="1">
              <a:off x="1513271" y="4599121"/>
              <a:ext cx="2011603" cy="5858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1320D8-32E6-4879-AC76-C59984201AA0}"/>
                </a:ext>
              </a:extLst>
            </p:cNvPr>
            <p:cNvSpPr txBox="1"/>
            <p:nvPr/>
          </p:nvSpPr>
          <p:spPr>
            <a:xfrm>
              <a:off x="1791088" y="4291649"/>
              <a:ext cx="1382884" cy="338554"/>
            </a:xfrm>
            <a:prstGeom prst="rect">
              <a:avLst/>
            </a:prstGeom>
            <a:noFill/>
          </p:spPr>
          <p:txBody>
            <a:bodyPr wrap="square" rtlCol="0">
              <a:spAutoFit/>
            </a:bodyPr>
            <a:lstStyle/>
            <a:p>
              <a:r>
                <a:rPr lang="en-US" sz="1600" dirty="0"/>
                <a:t>slope = V</a:t>
              </a:r>
              <a:r>
                <a:rPr lang="en-US" sz="1600" baseline="-25000" dirty="0"/>
                <a:t>i</a:t>
              </a:r>
              <a:r>
                <a:rPr lang="en-US" sz="1600" dirty="0"/>
                <a:t>/L</a:t>
              </a:r>
            </a:p>
          </p:txBody>
        </p:sp>
        <p:sp>
          <p:nvSpPr>
            <p:cNvPr id="17" name="TextBox 16">
              <a:extLst>
                <a:ext uri="{FF2B5EF4-FFF2-40B4-BE49-F238E27FC236}">
                  <a16:creationId xmlns:a16="http://schemas.microsoft.com/office/drawing/2014/main" id="{90322A49-7E39-4FCA-B08D-36A871FBAD0B}"/>
                </a:ext>
              </a:extLst>
            </p:cNvPr>
            <p:cNvSpPr txBox="1"/>
            <p:nvPr/>
          </p:nvSpPr>
          <p:spPr>
            <a:xfrm>
              <a:off x="2363270" y="5695459"/>
              <a:ext cx="1050680" cy="369332"/>
            </a:xfrm>
            <a:prstGeom prst="rect">
              <a:avLst/>
            </a:prstGeom>
            <a:noFill/>
          </p:spPr>
          <p:txBody>
            <a:bodyPr wrap="square" rtlCol="0">
              <a:spAutoFit/>
            </a:bodyPr>
            <a:lstStyle/>
            <a:p>
              <a:r>
                <a:rPr lang="en-US" i="1" dirty="0"/>
                <a:t>t</a:t>
              </a:r>
              <a:r>
                <a:rPr lang="en-US" i="1" baseline="-25000" dirty="0"/>
                <a:t>1</a:t>
              </a:r>
              <a:endParaRPr lang="en-US" i="1" dirty="0"/>
            </a:p>
          </p:txBody>
        </p:sp>
        <p:cxnSp>
          <p:nvCxnSpPr>
            <p:cNvPr id="18" name="Straight Arrow Connector 17">
              <a:extLst>
                <a:ext uri="{FF2B5EF4-FFF2-40B4-BE49-F238E27FC236}">
                  <a16:creationId xmlns:a16="http://schemas.microsoft.com/office/drawing/2014/main" id="{E1033C1A-6F28-4D8D-9B42-FB624D5C09D0}"/>
                </a:ext>
              </a:extLst>
            </p:cNvPr>
            <p:cNvCxnSpPr/>
            <p:nvPr/>
          </p:nvCxnSpPr>
          <p:spPr>
            <a:xfrm>
              <a:off x="1542049" y="5683078"/>
              <a:ext cx="196084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5EACE1-4A1C-42C4-882B-8DDB50BDA042}"/>
                </a:ext>
              </a:extLst>
            </p:cNvPr>
            <p:cNvCxnSpPr/>
            <p:nvPr/>
          </p:nvCxnSpPr>
          <p:spPr>
            <a:xfrm>
              <a:off x="3524874" y="1630347"/>
              <a:ext cx="19896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8A999E-1E01-4D62-BDDF-8441EA3E89E6}"/>
                </a:ext>
              </a:extLst>
            </p:cNvPr>
            <p:cNvCxnSpPr/>
            <p:nvPr/>
          </p:nvCxnSpPr>
          <p:spPr>
            <a:xfrm>
              <a:off x="3524875" y="3283153"/>
              <a:ext cx="19896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ABF3296-85FE-4ECB-876D-2F72A47B3744}"/>
                </a:ext>
              </a:extLst>
            </p:cNvPr>
            <p:cNvCxnSpPr/>
            <p:nvPr/>
          </p:nvCxnSpPr>
          <p:spPr>
            <a:xfrm>
              <a:off x="5514495" y="366697"/>
              <a:ext cx="0" cy="17357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CEF22A-E05B-4008-9478-B31810A7049D}"/>
                </a:ext>
              </a:extLst>
            </p:cNvPr>
            <p:cNvCxnSpPr/>
            <p:nvPr/>
          </p:nvCxnSpPr>
          <p:spPr>
            <a:xfrm>
              <a:off x="5514495" y="2164459"/>
              <a:ext cx="0" cy="17357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689355-A470-4671-A6F3-24DB539E746C}"/>
                </a:ext>
              </a:extLst>
            </p:cNvPr>
            <p:cNvCxnSpPr/>
            <p:nvPr/>
          </p:nvCxnSpPr>
          <p:spPr>
            <a:xfrm>
              <a:off x="5514495" y="4144332"/>
              <a:ext cx="0" cy="17357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957ED3-2A6F-44DF-B67D-7011654F13A5}"/>
                </a:ext>
              </a:extLst>
            </p:cNvPr>
            <p:cNvCxnSpPr/>
            <p:nvPr/>
          </p:nvCxnSpPr>
          <p:spPr>
            <a:xfrm>
              <a:off x="3524875" y="4596449"/>
              <a:ext cx="1989620" cy="588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D90B53A-D5A3-4F59-9991-2EFA6251174F}"/>
                </a:ext>
              </a:extLst>
            </p:cNvPr>
            <p:cNvCxnSpPr/>
            <p:nvPr/>
          </p:nvCxnSpPr>
          <p:spPr>
            <a:xfrm flipV="1">
              <a:off x="3524875" y="2211930"/>
              <a:ext cx="0" cy="10731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18CC9D6-3812-4CA6-899C-F9C346207B17}"/>
                </a:ext>
              </a:extLst>
            </p:cNvPr>
            <p:cNvSpPr txBox="1"/>
            <p:nvPr/>
          </p:nvSpPr>
          <p:spPr>
            <a:xfrm>
              <a:off x="3748199" y="4293192"/>
              <a:ext cx="1975606" cy="338554"/>
            </a:xfrm>
            <a:prstGeom prst="rect">
              <a:avLst/>
            </a:prstGeom>
            <a:noFill/>
          </p:spPr>
          <p:txBody>
            <a:bodyPr wrap="square" rtlCol="0">
              <a:spAutoFit/>
            </a:bodyPr>
            <a:lstStyle/>
            <a:p>
              <a:r>
                <a:rPr lang="en-US" sz="1600" dirty="0"/>
                <a:t>slope = (V</a:t>
              </a:r>
              <a:r>
                <a:rPr lang="en-US" sz="1600" baseline="-25000" dirty="0"/>
                <a:t>i</a:t>
              </a:r>
              <a:r>
                <a:rPr lang="en-US" sz="1600" dirty="0"/>
                <a:t> – V</a:t>
              </a:r>
              <a:r>
                <a:rPr lang="en-US" sz="1600" baseline="-25000" dirty="0"/>
                <a:t>o</a:t>
              </a:r>
              <a:r>
                <a:rPr lang="en-US" sz="1600" dirty="0"/>
                <a:t>)/L</a:t>
              </a:r>
            </a:p>
          </p:txBody>
        </p:sp>
        <p:cxnSp>
          <p:nvCxnSpPr>
            <p:cNvPr id="27" name="Straight Arrow Connector 26">
              <a:extLst>
                <a:ext uri="{FF2B5EF4-FFF2-40B4-BE49-F238E27FC236}">
                  <a16:creationId xmlns:a16="http://schemas.microsoft.com/office/drawing/2014/main" id="{99F209C8-9B19-444E-9B37-41F2BA4DC6E3}"/>
                </a:ext>
              </a:extLst>
            </p:cNvPr>
            <p:cNvCxnSpPr/>
            <p:nvPr/>
          </p:nvCxnSpPr>
          <p:spPr>
            <a:xfrm>
              <a:off x="3524875" y="5683078"/>
              <a:ext cx="19896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34D08A5-183F-4FCB-B516-4D9BA35D3912}"/>
                </a:ext>
              </a:extLst>
            </p:cNvPr>
            <p:cNvSpPr txBox="1"/>
            <p:nvPr/>
          </p:nvSpPr>
          <p:spPr>
            <a:xfrm>
              <a:off x="4458088" y="5683078"/>
              <a:ext cx="1050680" cy="369332"/>
            </a:xfrm>
            <a:prstGeom prst="rect">
              <a:avLst/>
            </a:prstGeom>
            <a:noFill/>
          </p:spPr>
          <p:txBody>
            <a:bodyPr wrap="square" rtlCol="0">
              <a:spAutoFit/>
            </a:bodyPr>
            <a:lstStyle/>
            <a:p>
              <a:r>
                <a:rPr lang="en-US" i="1" dirty="0"/>
                <a:t>t</a:t>
              </a:r>
              <a:r>
                <a:rPr lang="en-US" i="1" baseline="-25000" dirty="0"/>
                <a:t>2</a:t>
              </a:r>
              <a:endParaRPr lang="en-US" i="1" dirty="0"/>
            </a:p>
          </p:txBody>
        </p:sp>
      </p:grpSp>
      <p:sp>
        <p:nvSpPr>
          <p:cNvPr id="41" name="TextBox 40">
            <a:extLst>
              <a:ext uri="{FF2B5EF4-FFF2-40B4-BE49-F238E27FC236}">
                <a16:creationId xmlns:a16="http://schemas.microsoft.com/office/drawing/2014/main" id="{816A7210-5DF2-415C-9C8A-2A9141132F3F}"/>
              </a:ext>
            </a:extLst>
          </p:cNvPr>
          <p:cNvSpPr txBox="1"/>
          <p:nvPr/>
        </p:nvSpPr>
        <p:spPr>
          <a:xfrm>
            <a:off x="5636419" y="3810000"/>
            <a:ext cx="686569" cy="338554"/>
          </a:xfrm>
          <a:prstGeom prst="rect">
            <a:avLst/>
          </a:prstGeom>
          <a:noFill/>
        </p:spPr>
        <p:txBody>
          <a:bodyPr wrap="square" rtlCol="0">
            <a:spAutoFit/>
          </a:bodyPr>
          <a:lstStyle/>
          <a:p>
            <a:r>
              <a:rPr lang="en-US" sz="1600" i="1" dirty="0"/>
              <a:t>V</a:t>
            </a:r>
            <a:r>
              <a:rPr lang="en-US" sz="1600" baseline="-25000" dirty="0"/>
              <a:t>i</a:t>
            </a:r>
            <a:r>
              <a:rPr lang="en-US" sz="1600" dirty="0"/>
              <a:t> - V</a:t>
            </a:r>
            <a:r>
              <a:rPr lang="en-US" sz="1600" baseline="-25000" dirty="0"/>
              <a:t>o</a:t>
            </a:r>
            <a:endParaRPr lang="en-US" sz="1600" dirty="0"/>
          </a:p>
        </p:txBody>
      </p:sp>
      <p:graphicFrame>
        <p:nvGraphicFramePr>
          <p:cNvPr id="42" name="Object 41">
            <a:extLst>
              <a:ext uri="{FF2B5EF4-FFF2-40B4-BE49-F238E27FC236}">
                <a16:creationId xmlns:a16="http://schemas.microsoft.com/office/drawing/2014/main" id="{0B34C0E9-18A3-4690-A7E9-5EB16492375B}"/>
              </a:ext>
            </a:extLst>
          </p:cNvPr>
          <p:cNvGraphicFramePr>
            <a:graphicFrameLocks noChangeAspect="1"/>
          </p:cNvGraphicFramePr>
          <p:nvPr>
            <p:extLst>
              <p:ext uri="{D42A27DB-BD31-4B8C-83A1-F6EECF244321}">
                <p14:modId xmlns:p14="http://schemas.microsoft.com/office/powerpoint/2010/main" val="2829522776"/>
              </p:ext>
            </p:extLst>
          </p:nvPr>
        </p:nvGraphicFramePr>
        <p:xfrm>
          <a:off x="9196387" y="4953000"/>
          <a:ext cx="1871663" cy="1039813"/>
        </p:xfrm>
        <a:graphic>
          <a:graphicData uri="http://schemas.openxmlformats.org/presentationml/2006/ole">
            <mc:AlternateContent xmlns:mc="http://schemas.openxmlformats.org/markup-compatibility/2006">
              <mc:Choice xmlns:v="urn:schemas-microsoft-com:vml" Requires="v">
                <p:oleObj spid="_x0000_s3101" name="Equation" r:id="rId4" imgW="1054080" imgH="583920" progId="Equation.3">
                  <p:embed/>
                </p:oleObj>
              </mc:Choice>
              <mc:Fallback>
                <p:oleObj name="Equation" r:id="rId4" imgW="1054080" imgH="583920" progId="Equation.3">
                  <p:embed/>
                  <p:pic>
                    <p:nvPicPr>
                      <p:cNvPr id="42" name="Object 41">
                        <a:extLst>
                          <a:ext uri="{FF2B5EF4-FFF2-40B4-BE49-F238E27FC236}">
                            <a16:creationId xmlns:a16="http://schemas.microsoft.com/office/drawing/2014/main" id="{0B34C0E9-18A3-4690-A7E9-5EB16492375B}"/>
                          </a:ext>
                        </a:extLst>
                      </p:cNvPr>
                      <p:cNvPicPr>
                        <a:picLocks noChangeAspect="1" noChangeArrowheads="1"/>
                      </p:cNvPicPr>
                      <p:nvPr/>
                    </p:nvPicPr>
                    <p:blipFill>
                      <a:blip r:embed="rId5"/>
                      <a:srcRect/>
                      <a:stretch>
                        <a:fillRect/>
                      </a:stretch>
                    </p:blipFill>
                    <p:spPr bwMode="auto">
                      <a:xfrm>
                        <a:off x="9196387" y="4953000"/>
                        <a:ext cx="1871663" cy="1039813"/>
                      </a:xfrm>
                      <a:prstGeom prst="rect">
                        <a:avLst/>
                      </a:prstGeom>
                      <a:noFill/>
                      <a:ln>
                        <a:noFill/>
                      </a:ln>
                    </p:spPr>
                  </p:pic>
                </p:oleObj>
              </mc:Fallback>
            </mc:AlternateContent>
          </a:graphicData>
        </a:graphic>
      </p:graphicFrame>
      <p:sp>
        <p:nvSpPr>
          <p:cNvPr id="43" name="TextBox 42">
            <a:extLst>
              <a:ext uri="{FF2B5EF4-FFF2-40B4-BE49-F238E27FC236}">
                <a16:creationId xmlns:a16="http://schemas.microsoft.com/office/drawing/2014/main" id="{2B40D482-F21C-47D8-83BF-D3D7A8DFDE2F}"/>
              </a:ext>
            </a:extLst>
          </p:cNvPr>
          <p:cNvSpPr txBox="1"/>
          <p:nvPr/>
        </p:nvSpPr>
        <p:spPr>
          <a:xfrm>
            <a:off x="7617619" y="5181600"/>
            <a:ext cx="1828800" cy="381000"/>
          </a:xfrm>
          <a:prstGeom prst="rect">
            <a:avLst/>
          </a:prstGeom>
        </p:spPr>
        <p:txBody>
          <a:bodyPr vert="horz" wrap="square" lIns="0" tIns="0" rIns="0" bIns="0" rtlCol="0" anchor="t">
            <a:normAutofit/>
          </a:bodyPr>
          <a:lstStyle/>
          <a:p>
            <a:r>
              <a:rPr lang="en-US" dirty="0"/>
              <a:t>At steady state:</a:t>
            </a:r>
          </a:p>
        </p:txBody>
      </p:sp>
      <p:sp>
        <p:nvSpPr>
          <p:cNvPr id="44" name="Rectangle 43">
            <a:extLst>
              <a:ext uri="{FF2B5EF4-FFF2-40B4-BE49-F238E27FC236}">
                <a16:creationId xmlns:a16="http://schemas.microsoft.com/office/drawing/2014/main" id="{9ADFAD77-0125-4ABB-AD48-4EA2500147F5}"/>
              </a:ext>
            </a:extLst>
          </p:cNvPr>
          <p:cNvSpPr/>
          <p:nvPr/>
        </p:nvSpPr>
        <p:spPr>
          <a:xfrm>
            <a:off x="7236619" y="3124200"/>
            <a:ext cx="3048000" cy="12954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BE41B0E-B0AB-45BA-AC97-75181E05CCFF}"/>
              </a:ext>
            </a:extLst>
          </p:cNvPr>
          <p:cNvSpPr txBox="1"/>
          <p:nvPr/>
        </p:nvSpPr>
        <p:spPr>
          <a:xfrm>
            <a:off x="7360586" y="3271391"/>
            <a:ext cx="2771633" cy="1077218"/>
          </a:xfrm>
          <a:prstGeom prst="rect">
            <a:avLst/>
          </a:prstGeom>
          <a:noFill/>
        </p:spPr>
        <p:txBody>
          <a:bodyPr wrap="square" rtlCol="0">
            <a:spAutoFit/>
          </a:bodyPr>
          <a:lstStyle/>
          <a:p>
            <a:r>
              <a:rPr lang="en-US" sz="1600" dirty="0"/>
              <a:t>The inductor is now discharging and transf</a:t>
            </a:r>
            <a:r>
              <a:rPr lang="en-US" altLang="zh-CN" sz="1600" dirty="0"/>
              <a:t>erring </a:t>
            </a:r>
            <a:r>
              <a:rPr lang="en-US" sz="1600" dirty="0"/>
              <a:t>charge to capacitor C for the duration of t</a:t>
            </a:r>
            <a:r>
              <a:rPr lang="en-US" sz="1600" baseline="-25000" dirty="0"/>
              <a:t>2</a:t>
            </a:r>
            <a:r>
              <a:rPr lang="en-US" sz="1600" dirty="0"/>
              <a:t>. </a:t>
            </a:r>
          </a:p>
        </p:txBody>
      </p:sp>
      <p:grpSp>
        <p:nvGrpSpPr>
          <p:cNvPr id="46" name="Group 45">
            <a:extLst>
              <a:ext uri="{FF2B5EF4-FFF2-40B4-BE49-F238E27FC236}">
                <a16:creationId xmlns:a16="http://schemas.microsoft.com/office/drawing/2014/main" id="{E964FFDC-FE24-41DC-850E-3854FBF874D9}"/>
              </a:ext>
            </a:extLst>
          </p:cNvPr>
          <p:cNvGrpSpPr/>
          <p:nvPr/>
        </p:nvGrpSpPr>
        <p:grpSpPr>
          <a:xfrm>
            <a:off x="1655216" y="1752600"/>
            <a:ext cx="1801091" cy="457200"/>
            <a:chOff x="6169819" y="2514600"/>
            <a:chExt cx="762000" cy="457200"/>
          </a:xfrm>
          <a:solidFill>
            <a:schemeClr val="accent3">
              <a:lumMod val="20000"/>
              <a:lumOff val="80000"/>
            </a:schemeClr>
          </a:solidFill>
        </p:grpSpPr>
        <p:sp>
          <p:nvSpPr>
            <p:cNvPr id="47" name="Rectangle 46">
              <a:extLst>
                <a:ext uri="{FF2B5EF4-FFF2-40B4-BE49-F238E27FC236}">
                  <a16:creationId xmlns:a16="http://schemas.microsoft.com/office/drawing/2014/main" id="{E2FE9516-B0A5-402D-8262-909DB7011522}"/>
                </a:ext>
              </a:extLst>
            </p:cNvPr>
            <p:cNvSpPr/>
            <p:nvPr/>
          </p:nvSpPr>
          <p:spPr>
            <a:xfrm>
              <a:off x="6169819" y="2514600"/>
              <a:ext cx="762000" cy="457200"/>
            </a:xfrm>
            <a:prstGeom prst="rect">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Content Placeholder 1">
              <a:extLst>
                <a:ext uri="{FF2B5EF4-FFF2-40B4-BE49-F238E27FC236}">
                  <a16:creationId xmlns:a16="http://schemas.microsoft.com/office/drawing/2014/main" id="{B9D21035-2A34-429E-8F59-CB26C35D782F}"/>
                </a:ext>
              </a:extLst>
            </p:cNvPr>
            <p:cNvSpPr txBox="1">
              <a:spLocks/>
            </p:cNvSpPr>
            <p:nvPr/>
          </p:nvSpPr>
          <p:spPr>
            <a:xfrm>
              <a:off x="6462894" y="2590800"/>
              <a:ext cx="263771" cy="304800"/>
            </a:xfrm>
            <a:prstGeom prst="rect">
              <a:avLst/>
            </a:prstGeom>
            <a:grp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ON</a:t>
              </a:r>
            </a:p>
            <a:p>
              <a:pPr marL="0" indent="0">
                <a:buFont typeface="Wingdings" charset="2"/>
                <a:buNone/>
              </a:pPr>
              <a:endParaRPr lang="en-US" sz="2000" dirty="0"/>
            </a:p>
          </p:txBody>
        </p:sp>
      </p:grpSp>
      <p:grpSp>
        <p:nvGrpSpPr>
          <p:cNvPr id="49" name="Group 48">
            <a:extLst>
              <a:ext uri="{FF2B5EF4-FFF2-40B4-BE49-F238E27FC236}">
                <a16:creationId xmlns:a16="http://schemas.microsoft.com/office/drawing/2014/main" id="{EBB64E8A-95E7-4508-A7FC-A7FDD0CE6D6F}"/>
              </a:ext>
            </a:extLst>
          </p:cNvPr>
          <p:cNvGrpSpPr/>
          <p:nvPr/>
        </p:nvGrpSpPr>
        <p:grpSpPr>
          <a:xfrm>
            <a:off x="3665610" y="1752600"/>
            <a:ext cx="1731818" cy="457200"/>
            <a:chOff x="6169819" y="2514600"/>
            <a:chExt cx="1905000" cy="457200"/>
          </a:xfrm>
        </p:grpSpPr>
        <p:sp>
          <p:nvSpPr>
            <p:cNvPr id="50" name="Rectangle 49">
              <a:extLst>
                <a:ext uri="{FF2B5EF4-FFF2-40B4-BE49-F238E27FC236}">
                  <a16:creationId xmlns:a16="http://schemas.microsoft.com/office/drawing/2014/main" id="{EAB10B6E-CEA0-4D90-B9F9-7E03292A5DF6}"/>
                </a:ext>
              </a:extLst>
            </p:cNvPr>
            <p:cNvSpPr/>
            <p:nvPr/>
          </p:nvSpPr>
          <p:spPr>
            <a:xfrm>
              <a:off x="6169819" y="2514600"/>
              <a:ext cx="1905000" cy="4572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Content Placeholder 1">
              <a:extLst>
                <a:ext uri="{FF2B5EF4-FFF2-40B4-BE49-F238E27FC236}">
                  <a16:creationId xmlns:a16="http://schemas.microsoft.com/office/drawing/2014/main" id="{CA433EF7-03C3-47B7-895E-3FBA5F74DDF9}"/>
                </a:ext>
              </a:extLst>
            </p:cNvPr>
            <p:cNvSpPr txBox="1">
              <a:spLocks/>
            </p:cNvSpPr>
            <p:nvPr/>
          </p:nvSpPr>
          <p:spPr>
            <a:xfrm>
              <a:off x="6855619" y="2590800"/>
              <a:ext cx="533400" cy="304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OFF</a:t>
              </a:r>
            </a:p>
            <a:p>
              <a:pPr marL="0" indent="0">
                <a:buFont typeface="Wingdings" charset="2"/>
                <a:buNone/>
              </a:pPr>
              <a:endParaRPr lang="en-US" sz="2000" dirty="0"/>
            </a:p>
          </p:txBody>
        </p:sp>
      </p:grpSp>
    </p:spTree>
    <p:extLst>
      <p:ext uri="{BB962C8B-B14F-4D97-AF65-F5344CB8AC3E}">
        <p14:creationId xmlns:p14="http://schemas.microsoft.com/office/powerpoint/2010/main" val="319486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II: Boost Converter: LT1370</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Solid state solution switching regulator</a:t>
            </a:r>
          </a:p>
          <a:p>
            <a:r>
              <a:rPr lang="en-US" dirty="0"/>
              <a:t>Low (minimum) supply voltage 2.7 V</a:t>
            </a:r>
          </a:p>
          <a:p>
            <a:r>
              <a:rPr lang="en-US" dirty="0"/>
              <a:t>Maximum 6A output current</a:t>
            </a:r>
          </a:p>
          <a:p>
            <a:r>
              <a:rPr lang="en-US" dirty="0"/>
              <a:t>Typical application:</a:t>
            </a:r>
            <a:endParaRPr lang="en-US" altLang="en-US" dirty="0"/>
          </a:p>
          <a:p>
            <a:pPr lvl="1"/>
            <a:r>
              <a:rPr lang="en-US" dirty="0"/>
              <a:t>12V boost converter</a:t>
            </a:r>
            <a:endParaRPr lang="en-US" altLang="en-US" dirty="0"/>
          </a:p>
          <a:p>
            <a:r>
              <a:rPr lang="en-US" dirty="0"/>
              <a:t>Use low ESR capacitors</a:t>
            </a:r>
            <a:endParaRPr lang="en-US" altLang="en-US" dirty="0"/>
          </a:p>
        </p:txBody>
      </p:sp>
      <p:pic>
        <p:nvPicPr>
          <p:cNvPr id="4" name="Picture 3">
            <a:extLst>
              <a:ext uri="{FF2B5EF4-FFF2-40B4-BE49-F238E27FC236}">
                <a16:creationId xmlns:a16="http://schemas.microsoft.com/office/drawing/2014/main" id="{1CC1F657-5D64-41A4-A96C-C0C97279E981}"/>
              </a:ext>
            </a:extLst>
          </p:cNvPr>
          <p:cNvPicPr>
            <a:picLocks noChangeAspect="1"/>
          </p:cNvPicPr>
          <p:nvPr/>
        </p:nvPicPr>
        <p:blipFill rotWithShape="1">
          <a:blip r:embed="rId3"/>
          <a:srcRect l="11305" t="35297" r="39811" b="25212"/>
          <a:stretch/>
        </p:blipFill>
        <p:spPr>
          <a:xfrm>
            <a:off x="5407819" y="1524000"/>
            <a:ext cx="6418545" cy="3886200"/>
          </a:xfrm>
          <a:prstGeom prst="rect">
            <a:avLst/>
          </a:prstGeom>
        </p:spPr>
      </p:pic>
      <p:sp>
        <p:nvSpPr>
          <p:cNvPr id="5" name="TextBox 4">
            <a:extLst>
              <a:ext uri="{FF2B5EF4-FFF2-40B4-BE49-F238E27FC236}">
                <a16:creationId xmlns:a16="http://schemas.microsoft.com/office/drawing/2014/main" id="{F9A672C3-AFE4-4F6E-A38D-CE39DE4E966F}"/>
              </a:ext>
            </a:extLst>
          </p:cNvPr>
          <p:cNvSpPr txBox="1"/>
          <p:nvPr/>
        </p:nvSpPr>
        <p:spPr>
          <a:xfrm>
            <a:off x="8453438" y="5486400"/>
            <a:ext cx="3733800" cy="381000"/>
          </a:xfrm>
          <a:prstGeom prst="rect">
            <a:avLst/>
          </a:prstGeom>
        </p:spPr>
        <p:txBody>
          <a:bodyPr vert="horz" wrap="square" lIns="0" tIns="0" rIns="0" bIns="0" rtlCol="0" anchor="t">
            <a:normAutofit/>
          </a:bodyPr>
          <a:lstStyle/>
          <a:p>
            <a:r>
              <a:rPr lang="en-US" sz="1600" i="1" dirty="0"/>
              <a:t>Datasheet, LT1370, Linear Technology</a:t>
            </a:r>
          </a:p>
        </p:txBody>
      </p:sp>
    </p:spTree>
    <p:extLst>
      <p:ext uri="{BB962C8B-B14F-4D97-AF65-F5344CB8AC3E}">
        <p14:creationId xmlns:p14="http://schemas.microsoft.com/office/powerpoint/2010/main" val="156234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Module Outline</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vert="horz" lIns="0" tIns="0" rIns="0" bIns="0" rtlCol="0" anchor="t">
            <a:noAutofit/>
          </a:bodyPr>
          <a:lstStyle/>
          <a:p>
            <a:pPr lvl="0">
              <a:spcBef>
                <a:spcPts val="1800"/>
              </a:spcBef>
            </a:pPr>
            <a:r>
              <a:rPr lang="en-US" dirty="0">
                <a:ea typeface="ＭＳ Ｐゴシック"/>
                <a:cs typeface="Calibri"/>
              </a:rPr>
              <a:t>Overv</a:t>
            </a:r>
            <a:r>
              <a:rPr lang="en-US" dirty="0">
                <a:ea typeface="ＭＳ Ｐゴシック"/>
              </a:rPr>
              <a:t>iew of Power Supply for Autonomous Cars</a:t>
            </a:r>
          </a:p>
          <a:p>
            <a:pPr lvl="0">
              <a:spcBef>
                <a:spcPts val="1800"/>
              </a:spcBef>
            </a:pPr>
            <a:r>
              <a:rPr lang="en-US" dirty="0"/>
              <a:t>Power Supply I: Linear Voltage Regulators</a:t>
            </a:r>
          </a:p>
          <a:p>
            <a:pPr>
              <a:spcBef>
                <a:spcPts val="1800"/>
              </a:spcBef>
            </a:pPr>
            <a:r>
              <a:rPr lang="en-US" dirty="0"/>
              <a:t>Power Supply II: DC/DC Converter</a:t>
            </a:r>
          </a:p>
          <a:p>
            <a:pPr>
              <a:spcBef>
                <a:spcPts val="1800"/>
              </a:spcBef>
            </a:pPr>
            <a:r>
              <a:rPr lang="en-US" dirty="0"/>
              <a:t>Complete Power Supply Solution</a:t>
            </a:r>
            <a:endParaRPr lang="en-US" altLang="en-US" dirty="0"/>
          </a:p>
        </p:txBody>
      </p:sp>
    </p:spTree>
    <p:extLst>
      <p:ext uri="{BB962C8B-B14F-4D97-AF65-F5344CB8AC3E}">
        <p14:creationId xmlns:p14="http://schemas.microsoft.com/office/powerpoint/2010/main" val="16204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for Autonomous Cars: Entire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Two-component stable power-supply:</a:t>
            </a:r>
            <a:endParaRPr lang="en-US" altLang="en-US" dirty="0"/>
          </a:p>
          <a:p>
            <a:pPr lvl="1"/>
            <a:r>
              <a:rPr lang="en-US" dirty="0"/>
              <a:t>Boost converter to ensure input voltage to linear regulator is always &gt; 5V + V</a:t>
            </a:r>
            <a:r>
              <a:rPr lang="en-US" baseline="-25000" dirty="0"/>
              <a:t>dropout</a:t>
            </a:r>
            <a:endParaRPr lang="en-US" altLang="en-US" dirty="0"/>
          </a:p>
          <a:p>
            <a:pPr lvl="2"/>
            <a:r>
              <a:rPr lang="en-US" dirty="0"/>
              <a:t>e.g. 12V</a:t>
            </a:r>
          </a:p>
          <a:p>
            <a:pPr lvl="1"/>
            <a:r>
              <a:rPr lang="en-US" dirty="0"/>
              <a:t>Linear regulator to provide stable output supply voltage</a:t>
            </a:r>
            <a:endParaRPr lang="en-US" altLang="en-US" dirty="0"/>
          </a:p>
          <a:p>
            <a:pPr lvl="2"/>
            <a:endParaRPr lang="en-US" altLang="en-US" dirty="0"/>
          </a:p>
        </p:txBody>
      </p:sp>
      <p:cxnSp>
        <p:nvCxnSpPr>
          <p:cNvPr id="4" name="Straight Connector 3">
            <a:extLst>
              <a:ext uri="{FF2B5EF4-FFF2-40B4-BE49-F238E27FC236}">
                <a16:creationId xmlns:a16="http://schemas.microsoft.com/office/drawing/2014/main" id="{E6DC232E-A7AF-4453-9738-39C94DEC719D}"/>
              </a:ext>
            </a:extLst>
          </p:cNvPr>
          <p:cNvCxnSpPr/>
          <p:nvPr/>
        </p:nvCxnSpPr>
        <p:spPr>
          <a:xfrm flipH="1">
            <a:off x="6019800" y="2956137"/>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1532A3-2BAA-4F7A-B96E-62D42CC70757}"/>
              </a:ext>
            </a:extLst>
          </p:cNvPr>
          <p:cNvCxnSpPr/>
          <p:nvPr/>
        </p:nvCxnSpPr>
        <p:spPr>
          <a:xfrm flipH="1">
            <a:off x="8458200" y="2956137"/>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9BC8F7-51F6-4495-B311-154DD8C1C103}"/>
              </a:ext>
            </a:extLst>
          </p:cNvPr>
          <p:cNvCxnSpPr/>
          <p:nvPr/>
        </p:nvCxnSpPr>
        <p:spPr>
          <a:xfrm flipH="1">
            <a:off x="1828800" y="2956137"/>
            <a:ext cx="31242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B0B3276-AE35-4BB6-819C-0D88EF0DBD5A}"/>
              </a:ext>
            </a:extLst>
          </p:cNvPr>
          <p:cNvGrpSpPr/>
          <p:nvPr/>
        </p:nvGrpSpPr>
        <p:grpSpPr>
          <a:xfrm>
            <a:off x="1521588" y="4853863"/>
            <a:ext cx="609600" cy="716701"/>
            <a:chOff x="1359010" y="1721378"/>
            <a:chExt cx="609600" cy="716701"/>
          </a:xfrm>
        </p:grpSpPr>
        <p:sp>
          <p:nvSpPr>
            <p:cNvPr id="8" name="Oval 7">
              <a:extLst>
                <a:ext uri="{FF2B5EF4-FFF2-40B4-BE49-F238E27FC236}">
                  <a16:creationId xmlns:a16="http://schemas.microsoft.com/office/drawing/2014/main" id="{4584E1FB-2026-4EBC-8975-74225D2C157D}"/>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407506D-7F2C-4498-A87D-52F95DC50AC0}"/>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320749BC-D179-43BB-91BA-A68D39FED101}"/>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grpSp>
      <p:cxnSp>
        <p:nvCxnSpPr>
          <p:cNvPr id="11" name="Straight Connector 10">
            <a:extLst>
              <a:ext uri="{FF2B5EF4-FFF2-40B4-BE49-F238E27FC236}">
                <a16:creationId xmlns:a16="http://schemas.microsoft.com/office/drawing/2014/main" id="{5FE88EDC-EA80-4F4A-97B1-7A1332E48B16}"/>
              </a:ext>
            </a:extLst>
          </p:cNvPr>
          <p:cNvCxnSpPr/>
          <p:nvPr/>
        </p:nvCxnSpPr>
        <p:spPr>
          <a:xfrm flipV="1">
            <a:off x="1824446" y="4556337"/>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154B64-580E-4EE8-94DE-8A5EA2A9130F}"/>
              </a:ext>
            </a:extLst>
          </p:cNvPr>
          <p:cNvCxnSpPr/>
          <p:nvPr/>
        </p:nvCxnSpPr>
        <p:spPr>
          <a:xfrm>
            <a:off x="1828800" y="5470737"/>
            <a:ext cx="0" cy="5334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F085CB8-4F3C-4C06-9490-6ED3F808053B}"/>
              </a:ext>
            </a:extLst>
          </p:cNvPr>
          <p:cNvGrpSpPr/>
          <p:nvPr/>
        </p:nvGrpSpPr>
        <p:grpSpPr>
          <a:xfrm>
            <a:off x="1600200" y="6004137"/>
            <a:ext cx="374371" cy="393942"/>
            <a:chOff x="1511458" y="6156960"/>
            <a:chExt cx="374371" cy="393942"/>
          </a:xfrm>
        </p:grpSpPr>
        <p:cxnSp>
          <p:nvCxnSpPr>
            <p:cNvPr id="14" name="Straight Connector 13">
              <a:extLst>
                <a:ext uri="{FF2B5EF4-FFF2-40B4-BE49-F238E27FC236}">
                  <a16:creationId xmlns:a16="http://schemas.microsoft.com/office/drawing/2014/main" id="{D6599595-46DD-4AC3-AC23-7188C944A4D8}"/>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E9FA54C-D50F-4281-9F82-24A9EAE0849F}"/>
                </a:ext>
              </a:extLst>
            </p:cNvPr>
            <p:cNvGrpSpPr/>
            <p:nvPr/>
          </p:nvGrpSpPr>
          <p:grpSpPr>
            <a:xfrm>
              <a:off x="1511458" y="6421025"/>
              <a:ext cx="374371" cy="129877"/>
              <a:chOff x="1489214" y="3057613"/>
              <a:chExt cx="374371" cy="129877"/>
            </a:xfrm>
          </p:grpSpPr>
          <p:cxnSp>
            <p:nvCxnSpPr>
              <p:cNvPr id="16" name="Straight Connector 15">
                <a:extLst>
                  <a:ext uri="{FF2B5EF4-FFF2-40B4-BE49-F238E27FC236}">
                    <a16:creationId xmlns:a16="http://schemas.microsoft.com/office/drawing/2014/main" id="{DF96D4CA-5B76-4062-9939-01DF2B4A147D}"/>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36A73A-84C4-4319-A809-AFAB17769B36}"/>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793FC4-0CF8-4F1C-82A2-0F3A20C60412}"/>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48F27B70-A0C1-4455-99E2-399BAB59AC78}"/>
              </a:ext>
            </a:extLst>
          </p:cNvPr>
          <p:cNvGrpSpPr/>
          <p:nvPr/>
        </p:nvGrpSpPr>
        <p:grpSpPr>
          <a:xfrm>
            <a:off x="1752600" y="2956137"/>
            <a:ext cx="223010" cy="1600200"/>
            <a:chOff x="4604021" y="4226729"/>
            <a:chExt cx="223010" cy="1600200"/>
          </a:xfrm>
        </p:grpSpPr>
        <p:cxnSp>
          <p:nvCxnSpPr>
            <p:cNvPr id="20" name="Straight Connector 19">
              <a:extLst>
                <a:ext uri="{FF2B5EF4-FFF2-40B4-BE49-F238E27FC236}">
                  <a16:creationId xmlns:a16="http://schemas.microsoft.com/office/drawing/2014/main" id="{59A2A67C-AE6C-4E77-B9EF-522972C9CD4F}"/>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0A11B71-250A-48E1-87EE-9C15B7E06573}"/>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D14F41-C890-4065-816B-99778779CB66}"/>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6B69D0A-4F85-46DF-A771-2ABE0FA139A5}"/>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F3E776-3CBE-4416-9EED-905D7BDF178B}"/>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4DDC50-5673-4C66-9C45-0F6BCB475BF7}"/>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1D2BFA-2FA8-4302-AC7E-6E3FF46E9DD4}"/>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D6AE0A-1808-4245-94F9-E3FF779197BA}"/>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3CB9B9-CA88-470F-B29D-77363404549C}"/>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D7C1F37A-B92D-4920-9325-91B18EBA29DF}"/>
              </a:ext>
            </a:extLst>
          </p:cNvPr>
          <p:cNvSpPr/>
          <p:nvPr/>
        </p:nvSpPr>
        <p:spPr>
          <a:xfrm>
            <a:off x="685800" y="2727537"/>
            <a:ext cx="1905000" cy="3124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6AFAA95-20EC-471A-BD0D-1F8CD66B1FD8}"/>
              </a:ext>
            </a:extLst>
          </p:cNvPr>
          <p:cNvSpPr/>
          <p:nvPr/>
        </p:nvSpPr>
        <p:spPr>
          <a:xfrm>
            <a:off x="4724400" y="2727537"/>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2D3C1C77-DA87-47B4-A807-EBB23439089D}"/>
              </a:ext>
            </a:extLst>
          </p:cNvPr>
          <p:cNvGrpSpPr/>
          <p:nvPr/>
        </p:nvGrpSpPr>
        <p:grpSpPr>
          <a:xfrm>
            <a:off x="5257800" y="5546937"/>
            <a:ext cx="374371" cy="851142"/>
            <a:chOff x="1511458" y="5699760"/>
            <a:chExt cx="374371" cy="851142"/>
          </a:xfrm>
        </p:grpSpPr>
        <p:cxnSp>
          <p:nvCxnSpPr>
            <p:cNvPr id="32" name="Straight Connector 31">
              <a:extLst>
                <a:ext uri="{FF2B5EF4-FFF2-40B4-BE49-F238E27FC236}">
                  <a16:creationId xmlns:a16="http://schemas.microsoft.com/office/drawing/2014/main" id="{3EC9294F-DC10-407B-8040-4B02C5761A75}"/>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8F8FF3D-7D67-497C-93BA-AB52FC7A9EE9}"/>
                </a:ext>
              </a:extLst>
            </p:cNvPr>
            <p:cNvGrpSpPr/>
            <p:nvPr/>
          </p:nvGrpSpPr>
          <p:grpSpPr>
            <a:xfrm>
              <a:off x="1511458" y="6421025"/>
              <a:ext cx="374371" cy="129877"/>
              <a:chOff x="1489214" y="3057613"/>
              <a:chExt cx="374371" cy="129877"/>
            </a:xfrm>
          </p:grpSpPr>
          <p:cxnSp>
            <p:nvCxnSpPr>
              <p:cNvPr id="34" name="Straight Connector 33">
                <a:extLst>
                  <a:ext uri="{FF2B5EF4-FFF2-40B4-BE49-F238E27FC236}">
                    <a16:creationId xmlns:a16="http://schemas.microsoft.com/office/drawing/2014/main" id="{56940FB1-618D-4E49-A745-9C18A949812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F8C673-F6D4-4A88-B6CE-2A7DE9F420B4}"/>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7161D1-D5F9-49EF-B51A-BFF59D2F04F3}"/>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C7BEBD68-A686-4951-B2BA-DF2F02861BBF}"/>
              </a:ext>
            </a:extLst>
          </p:cNvPr>
          <p:cNvSpPr/>
          <p:nvPr/>
        </p:nvSpPr>
        <p:spPr>
          <a:xfrm>
            <a:off x="7620000" y="2727537"/>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74DEFFE-50F4-480D-9BC2-2B0C2E4790D9}"/>
              </a:ext>
            </a:extLst>
          </p:cNvPr>
          <p:cNvGrpSpPr/>
          <p:nvPr/>
        </p:nvGrpSpPr>
        <p:grpSpPr>
          <a:xfrm>
            <a:off x="8153400" y="5546937"/>
            <a:ext cx="374371" cy="851142"/>
            <a:chOff x="1511458" y="5699760"/>
            <a:chExt cx="374371" cy="851142"/>
          </a:xfrm>
        </p:grpSpPr>
        <p:cxnSp>
          <p:nvCxnSpPr>
            <p:cNvPr id="39" name="Straight Connector 38">
              <a:extLst>
                <a:ext uri="{FF2B5EF4-FFF2-40B4-BE49-F238E27FC236}">
                  <a16:creationId xmlns:a16="http://schemas.microsoft.com/office/drawing/2014/main" id="{6F8A0918-C906-4BF1-92AE-EFEF6D2C1F7F}"/>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02CF99A-3C5D-431C-A001-0EE6BB7A8585}"/>
                </a:ext>
              </a:extLst>
            </p:cNvPr>
            <p:cNvGrpSpPr/>
            <p:nvPr/>
          </p:nvGrpSpPr>
          <p:grpSpPr>
            <a:xfrm>
              <a:off x="1511458" y="6421025"/>
              <a:ext cx="374371" cy="129877"/>
              <a:chOff x="1489214" y="3057613"/>
              <a:chExt cx="374371" cy="129877"/>
            </a:xfrm>
          </p:grpSpPr>
          <p:cxnSp>
            <p:nvCxnSpPr>
              <p:cNvPr id="41" name="Straight Connector 40">
                <a:extLst>
                  <a:ext uri="{FF2B5EF4-FFF2-40B4-BE49-F238E27FC236}">
                    <a16:creationId xmlns:a16="http://schemas.microsoft.com/office/drawing/2014/main" id="{0C0640AF-F3E7-4E48-BCF8-7D585D1A93B7}"/>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54058E5-9E12-420F-A465-6A0EDC6F14AC}"/>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6E95EA4-6CBE-4BBD-9403-89CA36B682BF}"/>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378CFF50-8EE6-458D-A52B-467EF6D57660}"/>
              </a:ext>
            </a:extLst>
          </p:cNvPr>
          <p:cNvGrpSpPr/>
          <p:nvPr/>
        </p:nvGrpSpPr>
        <p:grpSpPr>
          <a:xfrm>
            <a:off x="10134600" y="5546937"/>
            <a:ext cx="374371" cy="851142"/>
            <a:chOff x="1511458" y="5699760"/>
            <a:chExt cx="374371" cy="851142"/>
          </a:xfrm>
        </p:grpSpPr>
        <p:cxnSp>
          <p:nvCxnSpPr>
            <p:cNvPr id="45" name="Straight Connector 44">
              <a:extLst>
                <a:ext uri="{FF2B5EF4-FFF2-40B4-BE49-F238E27FC236}">
                  <a16:creationId xmlns:a16="http://schemas.microsoft.com/office/drawing/2014/main" id="{924F0159-4A5F-4F30-BD42-4A1CA89F8F51}"/>
                </a:ext>
              </a:extLst>
            </p:cNvPr>
            <p:cNvCxnSpPr/>
            <p:nvPr/>
          </p:nvCxnSpPr>
          <p:spPr>
            <a:xfrm flipH="1">
              <a:off x="1698644" y="5699760"/>
              <a:ext cx="1" cy="72126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28553A21-9426-4080-82E6-FA9CE35D98D4}"/>
                </a:ext>
              </a:extLst>
            </p:cNvPr>
            <p:cNvGrpSpPr/>
            <p:nvPr/>
          </p:nvGrpSpPr>
          <p:grpSpPr>
            <a:xfrm>
              <a:off x="1511458" y="6421025"/>
              <a:ext cx="374371" cy="129877"/>
              <a:chOff x="1489214" y="3057613"/>
              <a:chExt cx="374371" cy="129877"/>
            </a:xfrm>
          </p:grpSpPr>
          <p:cxnSp>
            <p:nvCxnSpPr>
              <p:cNvPr id="47" name="Straight Connector 46">
                <a:extLst>
                  <a:ext uri="{FF2B5EF4-FFF2-40B4-BE49-F238E27FC236}">
                    <a16:creationId xmlns:a16="http://schemas.microsoft.com/office/drawing/2014/main" id="{DD439C75-B95F-46A5-A2A2-BB1BA410E590}"/>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B4068F-1003-4799-ADE4-8B687D6C2AEB}"/>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0C2EA59-362D-41BE-BC60-367B9D958255}"/>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0" name="TextBox 49">
            <a:extLst>
              <a:ext uri="{FF2B5EF4-FFF2-40B4-BE49-F238E27FC236}">
                <a16:creationId xmlns:a16="http://schemas.microsoft.com/office/drawing/2014/main" id="{E46E2613-0D16-47F3-91C0-AECD33F59294}"/>
              </a:ext>
            </a:extLst>
          </p:cNvPr>
          <p:cNvSpPr txBox="1"/>
          <p:nvPr/>
        </p:nvSpPr>
        <p:spPr>
          <a:xfrm>
            <a:off x="762000" y="4937337"/>
            <a:ext cx="759680" cy="369332"/>
          </a:xfrm>
          <a:prstGeom prst="rect">
            <a:avLst/>
          </a:prstGeom>
          <a:noFill/>
        </p:spPr>
        <p:txBody>
          <a:bodyPr wrap="square" rtlCol="0">
            <a:spAutoFit/>
          </a:bodyPr>
          <a:lstStyle/>
          <a:p>
            <a:r>
              <a:rPr lang="en-US" dirty="0"/>
              <a:t>V</a:t>
            </a:r>
            <a:r>
              <a:rPr lang="en-US" baseline="-25000" dirty="0"/>
              <a:t>bat,ini</a:t>
            </a:r>
            <a:endParaRPr lang="en-US" dirty="0"/>
          </a:p>
        </p:txBody>
      </p:sp>
      <p:sp>
        <p:nvSpPr>
          <p:cNvPr id="51" name="TextBox 50">
            <a:extLst>
              <a:ext uri="{FF2B5EF4-FFF2-40B4-BE49-F238E27FC236}">
                <a16:creationId xmlns:a16="http://schemas.microsoft.com/office/drawing/2014/main" id="{33B08A28-9BD8-484E-A5E1-60F46566B7F8}"/>
              </a:ext>
            </a:extLst>
          </p:cNvPr>
          <p:cNvSpPr txBox="1"/>
          <p:nvPr/>
        </p:nvSpPr>
        <p:spPr>
          <a:xfrm>
            <a:off x="1219200" y="3870537"/>
            <a:ext cx="759680" cy="369332"/>
          </a:xfrm>
          <a:prstGeom prst="rect">
            <a:avLst/>
          </a:prstGeom>
          <a:noFill/>
        </p:spPr>
        <p:txBody>
          <a:bodyPr wrap="square" rtlCol="0">
            <a:spAutoFit/>
          </a:bodyPr>
          <a:lstStyle/>
          <a:p>
            <a:r>
              <a:rPr lang="en-US" dirty="0"/>
              <a:t>R</a:t>
            </a:r>
            <a:r>
              <a:rPr lang="en-US" baseline="-25000" dirty="0"/>
              <a:t>bat</a:t>
            </a:r>
            <a:endParaRPr lang="en-US" dirty="0"/>
          </a:p>
        </p:txBody>
      </p:sp>
      <p:sp>
        <p:nvSpPr>
          <p:cNvPr id="52" name="TextBox 51">
            <a:extLst>
              <a:ext uri="{FF2B5EF4-FFF2-40B4-BE49-F238E27FC236}">
                <a16:creationId xmlns:a16="http://schemas.microsoft.com/office/drawing/2014/main" id="{2866E2C5-6FE9-4172-AD72-2D9642658F2C}"/>
              </a:ext>
            </a:extLst>
          </p:cNvPr>
          <p:cNvSpPr txBox="1"/>
          <p:nvPr/>
        </p:nvSpPr>
        <p:spPr>
          <a:xfrm>
            <a:off x="5029200" y="3565737"/>
            <a:ext cx="1066800" cy="914400"/>
          </a:xfrm>
          <a:prstGeom prst="rect">
            <a:avLst/>
          </a:prstGeom>
          <a:ln>
            <a:noFill/>
          </a:ln>
        </p:spPr>
        <p:txBody>
          <a:bodyPr vert="horz" wrap="square" lIns="0" tIns="0" rIns="0" bIns="0" rtlCol="0" anchor="t">
            <a:normAutofit/>
          </a:bodyPr>
          <a:lstStyle/>
          <a:p>
            <a:r>
              <a:rPr lang="en-US" dirty="0"/>
              <a:t>DC-DC</a:t>
            </a:r>
          </a:p>
          <a:p>
            <a:r>
              <a:rPr lang="en-US" dirty="0"/>
              <a:t>boost converter</a:t>
            </a:r>
          </a:p>
        </p:txBody>
      </p:sp>
      <p:sp>
        <p:nvSpPr>
          <p:cNvPr id="53" name="TextBox 52">
            <a:extLst>
              <a:ext uri="{FF2B5EF4-FFF2-40B4-BE49-F238E27FC236}">
                <a16:creationId xmlns:a16="http://schemas.microsoft.com/office/drawing/2014/main" id="{7450EB34-A3B4-4514-AD82-FE92A15FF320}"/>
              </a:ext>
            </a:extLst>
          </p:cNvPr>
          <p:cNvSpPr txBox="1"/>
          <p:nvPr/>
        </p:nvSpPr>
        <p:spPr>
          <a:xfrm>
            <a:off x="7848600" y="3565737"/>
            <a:ext cx="1066800" cy="914400"/>
          </a:xfrm>
          <a:prstGeom prst="rect">
            <a:avLst/>
          </a:prstGeom>
          <a:ln>
            <a:noFill/>
          </a:ln>
        </p:spPr>
        <p:txBody>
          <a:bodyPr vert="horz" wrap="square" lIns="0" tIns="0" rIns="0" bIns="0" rtlCol="0" anchor="t">
            <a:normAutofit/>
          </a:bodyPr>
          <a:lstStyle/>
          <a:p>
            <a:r>
              <a:rPr lang="en-US" dirty="0"/>
              <a:t>Linear voltage regulator</a:t>
            </a:r>
          </a:p>
        </p:txBody>
      </p:sp>
      <p:sp>
        <p:nvSpPr>
          <p:cNvPr id="54" name="TextBox 53">
            <a:extLst>
              <a:ext uri="{FF2B5EF4-FFF2-40B4-BE49-F238E27FC236}">
                <a16:creationId xmlns:a16="http://schemas.microsoft.com/office/drawing/2014/main" id="{C90F5CBE-8746-47A6-8CBF-9FAA013A6EA2}"/>
              </a:ext>
            </a:extLst>
          </p:cNvPr>
          <p:cNvSpPr txBox="1"/>
          <p:nvPr/>
        </p:nvSpPr>
        <p:spPr>
          <a:xfrm>
            <a:off x="2743200" y="2575137"/>
            <a:ext cx="1828800" cy="338554"/>
          </a:xfrm>
          <a:prstGeom prst="rect">
            <a:avLst/>
          </a:prstGeom>
          <a:noFill/>
        </p:spPr>
        <p:txBody>
          <a:bodyPr wrap="square" rtlCol="0">
            <a:spAutoFit/>
          </a:bodyPr>
          <a:lstStyle/>
          <a:p>
            <a:r>
              <a:rPr lang="en-US" sz="1600" dirty="0"/>
              <a:t>V</a:t>
            </a:r>
            <a:r>
              <a:rPr lang="en-US" sz="1600" baseline="-25000" dirty="0"/>
              <a:t>bat </a:t>
            </a:r>
            <a:r>
              <a:rPr lang="en-US" sz="1600" dirty="0"/>
              <a:t>  </a:t>
            </a:r>
            <a:r>
              <a:rPr lang="en-US" sz="1600" dirty="0">
                <a:sym typeface="Wingdings" panose="05000000000000000000" pitchFamily="2" charset="2"/>
              </a:rPr>
              <a:t>  </a:t>
            </a:r>
            <a:r>
              <a:rPr lang="en-US" sz="1600" dirty="0"/>
              <a:t>V</a:t>
            </a:r>
            <a:r>
              <a:rPr lang="en-US" sz="1600" baseline="-25000" dirty="0"/>
              <a:t>in,DC-DC</a:t>
            </a:r>
          </a:p>
        </p:txBody>
      </p:sp>
      <p:sp>
        <p:nvSpPr>
          <p:cNvPr id="55" name="TextBox 54">
            <a:extLst>
              <a:ext uri="{FF2B5EF4-FFF2-40B4-BE49-F238E27FC236}">
                <a16:creationId xmlns:a16="http://schemas.microsoft.com/office/drawing/2014/main" id="{5DDBD985-072D-42E8-A128-0E4D8AD402B5}"/>
              </a:ext>
            </a:extLst>
          </p:cNvPr>
          <p:cNvSpPr txBox="1"/>
          <p:nvPr/>
        </p:nvSpPr>
        <p:spPr>
          <a:xfrm>
            <a:off x="10591800" y="3946737"/>
            <a:ext cx="759680" cy="369332"/>
          </a:xfrm>
          <a:prstGeom prst="rect">
            <a:avLst/>
          </a:prstGeom>
          <a:noFill/>
        </p:spPr>
        <p:txBody>
          <a:bodyPr wrap="square" rtlCol="0">
            <a:spAutoFit/>
          </a:bodyPr>
          <a:lstStyle/>
          <a:p>
            <a:r>
              <a:rPr lang="en-US" dirty="0"/>
              <a:t>V</a:t>
            </a:r>
            <a:r>
              <a:rPr lang="en-US" baseline="-25000" dirty="0"/>
              <a:t>out</a:t>
            </a:r>
            <a:endParaRPr lang="en-US" dirty="0"/>
          </a:p>
        </p:txBody>
      </p:sp>
      <p:cxnSp>
        <p:nvCxnSpPr>
          <p:cNvPr id="56" name="Straight Arrow Connector 55">
            <a:extLst>
              <a:ext uri="{FF2B5EF4-FFF2-40B4-BE49-F238E27FC236}">
                <a16:creationId xmlns:a16="http://schemas.microsoft.com/office/drawing/2014/main" id="{92B82CC3-EDD0-4972-9FE8-34F0F81F56DD}"/>
              </a:ext>
            </a:extLst>
          </p:cNvPr>
          <p:cNvCxnSpPr/>
          <p:nvPr/>
        </p:nvCxnSpPr>
        <p:spPr>
          <a:xfrm>
            <a:off x="10363200" y="3260937"/>
            <a:ext cx="0" cy="1828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869B377E-C695-4AE1-9534-3608EB5D4BF7}"/>
              </a:ext>
            </a:extLst>
          </p:cNvPr>
          <p:cNvSpPr txBox="1"/>
          <p:nvPr/>
        </p:nvSpPr>
        <p:spPr>
          <a:xfrm>
            <a:off x="5867400" y="2346537"/>
            <a:ext cx="2286000" cy="338554"/>
          </a:xfrm>
          <a:prstGeom prst="rect">
            <a:avLst/>
          </a:prstGeom>
          <a:noFill/>
        </p:spPr>
        <p:txBody>
          <a:bodyPr wrap="square" rtlCol="0">
            <a:spAutoFit/>
          </a:bodyPr>
          <a:lstStyle/>
          <a:p>
            <a:r>
              <a:rPr lang="en-US" sz="1600" dirty="0"/>
              <a:t>V</a:t>
            </a:r>
            <a:r>
              <a:rPr lang="en-US" sz="1600" baseline="-25000" dirty="0"/>
              <a:t>o,DC-DC </a:t>
            </a:r>
            <a:r>
              <a:rPr lang="en-US" sz="1600" dirty="0">
                <a:sym typeface="Wingdings" panose="05000000000000000000" pitchFamily="2" charset="2"/>
              </a:rPr>
              <a:t> </a:t>
            </a:r>
            <a:r>
              <a:rPr lang="en-US" sz="1600" dirty="0"/>
              <a:t>V</a:t>
            </a:r>
            <a:r>
              <a:rPr lang="en-US" sz="1600" baseline="-25000" dirty="0"/>
              <a:t>in,reg</a:t>
            </a:r>
            <a:r>
              <a:rPr lang="en-US" sz="1600" dirty="0"/>
              <a:t>+V</a:t>
            </a:r>
            <a:r>
              <a:rPr lang="en-US" sz="1600" baseline="-25000" dirty="0"/>
              <a:t>dropout</a:t>
            </a:r>
          </a:p>
        </p:txBody>
      </p:sp>
      <p:sp>
        <p:nvSpPr>
          <p:cNvPr id="58" name="TextBox 57">
            <a:extLst>
              <a:ext uri="{FF2B5EF4-FFF2-40B4-BE49-F238E27FC236}">
                <a16:creationId xmlns:a16="http://schemas.microsoft.com/office/drawing/2014/main" id="{881CCD53-B310-4CE2-B84E-B328500F12C3}"/>
              </a:ext>
            </a:extLst>
          </p:cNvPr>
          <p:cNvSpPr txBox="1"/>
          <p:nvPr/>
        </p:nvSpPr>
        <p:spPr>
          <a:xfrm>
            <a:off x="9220200" y="2422737"/>
            <a:ext cx="2286000" cy="338554"/>
          </a:xfrm>
          <a:prstGeom prst="rect">
            <a:avLst/>
          </a:prstGeom>
          <a:noFill/>
        </p:spPr>
        <p:txBody>
          <a:bodyPr wrap="square" rtlCol="0">
            <a:spAutoFit/>
          </a:bodyPr>
          <a:lstStyle/>
          <a:p>
            <a:r>
              <a:rPr lang="en-US" sz="1600" dirty="0"/>
              <a:t>V</a:t>
            </a:r>
            <a:r>
              <a:rPr lang="en-US" sz="1600" baseline="-25000" dirty="0"/>
              <a:t>out,reg</a:t>
            </a:r>
          </a:p>
        </p:txBody>
      </p:sp>
    </p:spTree>
    <p:extLst>
      <p:ext uri="{BB962C8B-B14F-4D97-AF65-F5344CB8AC3E}">
        <p14:creationId xmlns:p14="http://schemas.microsoft.com/office/powerpoint/2010/main" val="101025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for Autonomous Cars: Entire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Two-component stable power-supply:</a:t>
            </a:r>
            <a:endParaRPr lang="en-US" altLang="en-US" dirty="0"/>
          </a:p>
          <a:p>
            <a:pPr lvl="1"/>
            <a:r>
              <a:rPr lang="en-US" dirty="0"/>
              <a:t>Boost converter to ensure input voltage to linear regulator is always &gt; 5V + V</a:t>
            </a:r>
            <a:r>
              <a:rPr lang="en-US" baseline="-25000" dirty="0"/>
              <a:t>dropout</a:t>
            </a:r>
            <a:endParaRPr lang="en-US" altLang="en-US" dirty="0"/>
          </a:p>
          <a:p>
            <a:pPr lvl="2"/>
            <a:r>
              <a:rPr lang="en-US" dirty="0"/>
              <a:t>e.g. 12V</a:t>
            </a:r>
            <a:endParaRPr lang="en-US" altLang="en-US" dirty="0"/>
          </a:p>
          <a:p>
            <a:pPr lvl="1"/>
            <a:r>
              <a:rPr lang="en-US" dirty="0"/>
              <a:t>Linear regulator to provide stable 5V supply</a:t>
            </a:r>
            <a:endParaRPr lang="en-US" altLang="en-US" dirty="0"/>
          </a:p>
          <a:p>
            <a:pPr lvl="2"/>
            <a:endParaRPr lang="en-US" altLang="en-US" dirty="0"/>
          </a:p>
        </p:txBody>
      </p:sp>
      <p:cxnSp>
        <p:nvCxnSpPr>
          <p:cNvPr id="4" name="Straight Connector 3">
            <a:extLst>
              <a:ext uri="{FF2B5EF4-FFF2-40B4-BE49-F238E27FC236}">
                <a16:creationId xmlns:a16="http://schemas.microsoft.com/office/drawing/2014/main" id="{0506D862-1A87-4F1B-8520-A905410C943E}"/>
              </a:ext>
            </a:extLst>
          </p:cNvPr>
          <p:cNvCxnSpPr/>
          <p:nvPr/>
        </p:nvCxnSpPr>
        <p:spPr>
          <a:xfrm flipH="1">
            <a:off x="6019800" y="2939808"/>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99FCBF-37AF-4ADC-B442-E5A7D071D4E4}"/>
              </a:ext>
            </a:extLst>
          </p:cNvPr>
          <p:cNvCxnSpPr/>
          <p:nvPr/>
        </p:nvCxnSpPr>
        <p:spPr>
          <a:xfrm flipH="1">
            <a:off x="8458200" y="2939808"/>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0D3D4D5-AB76-4AB5-B7E3-CFDCC143A91B}"/>
              </a:ext>
            </a:extLst>
          </p:cNvPr>
          <p:cNvCxnSpPr/>
          <p:nvPr/>
        </p:nvCxnSpPr>
        <p:spPr>
          <a:xfrm flipH="1">
            <a:off x="1828800" y="2939808"/>
            <a:ext cx="31242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95D044D-C5DF-4129-B478-6D8C3DD6302B}"/>
              </a:ext>
            </a:extLst>
          </p:cNvPr>
          <p:cNvGrpSpPr/>
          <p:nvPr/>
        </p:nvGrpSpPr>
        <p:grpSpPr>
          <a:xfrm>
            <a:off x="1521588" y="4837534"/>
            <a:ext cx="609600" cy="716701"/>
            <a:chOff x="1359010" y="1721378"/>
            <a:chExt cx="609600" cy="716701"/>
          </a:xfrm>
        </p:grpSpPr>
        <p:sp>
          <p:nvSpPr>
            <p:cNvPr id="8" name="Oval 7">
              <a:extLst>
                <a:ext uri="{FF2B5EF4-FFF2-40B4-BE49-F238E27FC236}">
                  <a16:creationId xmlns:a16="http://schemas.microsoft.com/office/drawing/2014/main" id="{22C83244-0E18-46A3-9A05-89F2FB91E9B1}"/>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D03F28-2B75-477A-8745-B70014F1D241}"/>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9B302B69-F20E-450E-B4C6-F579693FAD9A}"/>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grpSp>
      <p:cxnSp>
        <p:nvCxnSpPr>
          <p:cNvPr id="11" name="Straight Connector 10">
            <a:extLst>
              <a:ext uri="{FF2B5EF4-FFF2-40B4-BE49-F238E27FC236}">
                <a16:creationId xmlns:a16="http://schemas.microsoft.com/office/drawing/2014/main" id="{28A175D1-1897-4F49-9554-70A00314A474}"/>
              </a:ext>
            </a:extLst>
          </p:cNvPr>
          <p:cNvCxnSpPr/>
          <p:nvPr/>
        </p:nvCxnSpPr>
        <p:spPr>
          <a:xfrm flipV="1">
            <a:off x="1824446" y="4540008"/>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113D27-336A-4614-AC1F-9FBE19C9A549}"/>
              </a:ext>
            </a:extLst>
          </p:cNvPr>
          <p:cNvCxnSpPr/>
          <p:nvPr/>
        </p:nvCxnSpPr>
        <p:spPr>
          <a:xfrm>
            <a:off x="1828800" y="5454408"/>
            <a:ext cx="0" cy="5334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E4883A0-0583-41C5-BC40-F853058EAA63}"/>
              </a:ext>
            </a:extLst>
          </p:cNvPr>
          <p:cNvGrpSpPr/>
          <p:nvPr/>
        </p:nvGrpSpPr>
        <p:grpSpPr>
          <a:xfrm>
            <a:off x="1600200" y="5987808"/>
            <a:ext cx="374371" cy="393942"/>
            <a:chOff x="1511458" y="6156960"/>
            <a:chExt cx="374371" cy="393942"/>
          </a:xfrm>
        </p:grpSpPr>
        <p:cxnSp>
          <p:nvCxnSpPr>
            <p:cNvPr id="14" name="Straight Connector 13">
              <a:extLst>
                <a:ext uri="{FF2B5EF4-FFF2-40B4-BE49-F238E27FC236}">
                  <a16:creationId xmlns:a16="http://schemas.microsoft.com/office/drawing/2014/main" id="{E830A9EF-2FEC-4339-A444-B13060383BE5}"/>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1C5E598-2408-4403-859D-805B44388FF5}"/>
                </a:ext>
              </a:extLst>
            </p:cNvPr>
            <p:cNvGrpSpPr/>
            <p:nvPr/>
          </p:nvGrpSpPr>
          <p:grpSpPr>
            <a:xfrm>
              <a:off x="1511458" y="6421025"/>
              <a:ext cx="374371" cy="129877"/>
              <a:chOff x="1489214" y="3057613"/>
              <a:chExt cx="374371" cy="129877"/>
            </a:xfrm>
          </p:grpSpPr>
          <p:cxnSp>
            <p:nvCxnSpPr>
              <p:cNvPr id="16" name="Straight Connector 15">
                <a:extLst>
                  <a:ext uri="{FF2B5EF4-FFF2-40B4-BE49-F238E27FC236}">
                    <a16:creationId xmlns:a16="http://schemas.microsoft.com/office/drawing/2014/main" id="{A604799F-B973-42E4-98E9-A369C8AB984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809917-DF9D-400E-B98F-1FD64112EB79}"/>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563857-A7DB-409A-9E36-0A09F57D21F6}"/>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489C6BF8-595E-474B-A03E-53BF58C77BBC}"/>
              </a:ext>
            </a:extLst>
          </p:cNvPr>
          <p:cNvGrpSpPr/>
          <p:nvPr/>
        </p:nvGrpSpPr>
        <p:grpSpPr>
          <a:xfrm>
            <a:off x="1752600" y="2939808"/>
            <a:ext cx="223010" cy="1600200"/>
            <a:chOff x="4604021" y="4226729"/>
            <a:chExt cx="223010" cy="1600200"/>
          </a:xfrm>
        </p:grpSpPr>
        <p:cxnSp>
          <p:nvCxnSpPr>
            <p:cNvPr id="20" name="Straight Connector 19">
              <a:extLst>
                <a:ext uri="{FF2B5EF4-FFF2-40B4-BE49-F238E27FC236}">
                  <a16:creationId xmlns:a16="http://schemas.microsoft.com/office/drawing/2014/main" id="{37C91910-E895-4B15-A8A7-AC0474AF58ED}"/>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35B6977-BE97-4635-8706-04922B570411}"/>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632DCD-4BF1-46A8-A87A-416F391857E0}"/>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52AE08-12AC-4FB5-A126-F010268F5A73}"/>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6A0204-FE8F-41B9-AE2C-7A5AD04BA240}"/>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80BD9B-C06D-4664-A1A7-15BE7F1FCC53}"/>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6CF4EE-DBD5-46CC-8DC9-734014720DA4}"/>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BA92DA9-1BEC-4567-A423-0B4C1B600BDF}"/>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EC561C-6C79-4F2C-AB41-8C4496E82BCF}"/>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CA3E576-A938-4687-9C78-42B23D8F1A7D}"/>
              </a:ext>
            </a:extLst>
          </p:cNvPr>
          <p:cNvSpPr/>
          <p:nvPr/>
        </p:nvSpPr>
        <p:spPr>
          <a:xfrm>
            <a:off x="685800" y="2711208"/>
            <a:ext cx="1905000" cy="3124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6FA554B-2057-4E88-AC39-07DE03961110}"/>
              </a:ext>
            </a:extLst>
          </p:cNvPr>
          <p:cNvSpPr/>
          <p:nvPr/>
        </p:nvSpPr>
        <p:spPr>
          <a:xfrm>
            <a:off x="4724400" y="2711208"/>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FFE59A1F-394D-44AC-95B0-E67273839E75}"/>
              </a:ext>
            </a:extLst>
          </p:cNvPr>
          <p:cNvGrpSpPr/>
          <p:nvPr/>
        </p:nvGrpSpPr>
        <p:grpSpPr>
          <a:xfrm>
            <a:off x="5257800" y="5530608"/>
            <a:ext cx="374371" cy="851142"/>
            <a:chOff x="1511458" y="5699760"/>
            <a:chExt cx="374371" cy="851142"/>
          </a:xfrm>
        </p:grpSpPr>
        <p:cxnSp>
          <p:nvCxnSpPr>
            <p:cNvPr id="32" name="Straight Connector 31">
              <a:extLst>
                <a:ext uri="{FF2B5EF4-FFF2-40B4-BE49-F238E27FC236}">
                  <a16:creationId xmlns:a16="http://schemas.microsoft.com/office/drawing/2014/main" id="{126025B6-E4F7-4C6C-99FC-61708F125D95}"/>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772D0DD-FC0B-4132-BEB9-AD6D3AE4AE23}"/>
                </a:ext>
              </a:extLst>
            </p:cNvPr>
            <p:cNvGrpSpPr/>
            <p:nvPr/>
          </p:nvGrpSpPr>
          <p:grpSpPr>
            <a:xfrm>
              <a:off x="1511458" y="6421025"/>
              <a:ext cx="374371" cy="129877"/>
              <a:chOff x="1489214" y="3057613"/>
              <a:chExt cx="374371" cy="129877"/>
            </a:xfrm>
          </p:grpSpPr>
          <p:cxnSp>
            <p:nvCxnSpPr>
              <p:cNvPr id="34" name="Straight Connector 33">
                <a:extLst>
                  <a:ext uri="{FF2B5EF4-FFF2-40B4-BE49-F238E27FC236}">
                    <a16:creationId xmlns:a16="http://schemas.microsoft.com/office/drawing/2014/main" id="{7FF92952-FA26-47BE-BA04-DAF49DA8B617}"/>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F0BB8B-02D8-42F5-8307-A368C3F1158A}"/>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6F5D5C-AC9C-428A-8222-97B4ECE5D755}"/>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67EFD967-9552-4FCB-B183-C067400F0791}"/>
              </a:ext>
            </a:extLst>
          </p:cNvPr>
          <p:cNvSpPr/>
          <p:nvPr/>
        </p:nvSpPr>
        <p:spPr>
          <a:xfrm>
            <a:off x="7620000" y="2711208"/>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AC422EF5-EA16-45D7-9D04-AB204E64F39E}"/>
              </a:ext>
            </a:extLst>
          </p:cNvPr>
          <p:cNvGrpSpPr/>
          <p:nvPr/>
        </p:nvGrpSpPr>
        <p:grpSpPr>
          <a:xfrm>
            <a:off x="8153400" y="5530608"/>
            <a:ext cx="374371" cy="851142"/>
            <a:chOff x="1511458" y="5699760"/>
            <a:chExt cx="374371" cy="851142"/>
          </a:xfrm>
        </p:grpSpPr>
        <p:cxnSp>
          <p:nvCxnSpPr>
            <p:cNvPr id="39" name="Straight Connector 38">
              <a:extLst>
                <a:ext uri="{FF2B5EF4-FFF2-40B4-BE49-F238E27FC236}">
                  <a16:creationId xmlns:a16="http://schemas.microsoft.com/office/drawing/2014/main" id="{1CDFCBBE-BED0-475A-8BDC-922BB2DF7BA0}"/>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68169A1-A11D-4B2D-B9AC-C14E93B373BB}"/>
                </a:ext>
              </a:extLst>
            </p:cNvPr>
            <p:cNvGrpSpPr/>
            <p:nvPr/>
          </p:nvGrpSpPr>
          <p:grpSpPr>
            <a:xfrm>
              <a:off x="1511458" y="6421025"/>
              <a:ext cx="374371" cy="129877"/>
              <a:chOff x="1489214" y="3057613"/>
              <a:chExt cx="374371" cy="129877"/>
            </a:xfrm>
          </p:grpSpPr>
          <p:cxnSp>
            <p:nvCxnSpPr>
              <p:cNvPr id="41" name="Straight Connector 40">
                <a:extLst>
                  <a:ext uri="{FF2B5EF4-FFF2-40B4-BE49-F238E27FC236}">
                    <a16:creationId xmlns:a16="http://schemas.microsoft.com/office/drawing/2014/main" id="{6EC18A4D-7669-424B-8334-B6D1AA7487B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98826E-C37E-4C40-96B7-6702571447EB}"/>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1FF16AB-78A2-4903-B064-0BA434A04985}"/>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66BE2C65-62D3-4C3F-9EEB-1D98A9D4D78E}"/>
              </a:ext>
            </a:extLst>
          </p:cNvPr>
          <p:cNvGrpSpPr/>
          <p:nvPr/>
        </p:nvGrpSpPr>
        <p:grpSpPr>
          <a:xfrm>
            <a:off x="10134600" y="5530608"/>
            <a:ext cx="374371" cy="851142"/>
            <a:chOff x="1511458" y="5699760"/>
            <a:chExt cx="374371" cy="851142"/>
          </a:xfrm>
        </p:grpSpPr>
        <p:cxnSp>
          <p:nvCxnSpPr>
            <p:cNvPr id="45" name="Straight Connector 44">
              <a:extLst>
                <a:ext uri="{FF2B5EF4-FFF2-40B4-BE49-F238E27FC236}">
                  <a16:creationId xmlns:a16="http://schemas.microsoft.com/office/drawing/2014/main" id="{94F460F0-F67D-43B8-AB0C-19CEDA7A08B4}"/>
                </a:ext>
              </a:extLst>
            </p:cNvPr>
            <p:cNvCxnSpPr/>
            <p:nvPr/>
          </p:nvCxnSpPr>
          <p:spPr>
            <a:xfrm flipH="1">
              <a:off x="1698644" y="5699760"/>
              <a:ext cx="1" cy="72126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B9D0519-02DF-4757-8C99-5C2332E06DC4}"/>
                </a:ext>
              </a:extLst>
            </p:cNvPr>
            <p:cNvGrpSpPr/>
            <p:nvPr/>
          </p:nvGrpSpPr>
          <p:grpSpPr>
            <a:xfrm>
              <a:off x="1511458" y="6421025"/>
              <a:ext cx="374371" cy="129877"/>
              <a:chOff x="1489214" y="3057613"/>
              <a:chExt cx="374371" cy="129877"/>
            </a:xfrm>
          </p:grpSpPr>
          <p:cxnSp>
            <p:nvCxnSpPr>
              <p:cNvPr id="47" name="Straight Connector 46">
                <a:extLst>
                  <a:ext uri="{FF2B5EF4-FFF2-40B4-BE49-F238E27FC236}">
                    <a16:creationId xmlns:a16="http://schemas.microsoft.com/office/drawing/2014/main" id="{77EB24C8-8682-4C7C-8945-57D0EDDF74E1}"/>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764AE30-3C2D-4688-B207-444925069052}"/>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A8897D2-33C6-4991-84FA-BC11A1B9600C}"/>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0" name="TextBox 49">
            <a:extLst>
              <a:ext uri="{FF2B5EF4-FFF2-40B4-BE49-F238E27FC236}">
                <a16:creationId xmlns:a16="http://schemas.microsoft.com/office/drawing/2014/main" id="{9991B935-5E22-43AC-B5C9-6ED1AD2B72E5}"/>
              </a:ext>
            </a:extLst>
          </p:cNvPr>
          <p:cNvSpPr txBox="1"/>
          <p:nvPr/>
        </p:nvSpPr>
        <p:spPr>
          <a:xfrm>
            <a:off x="762000" y="4921008"/>
            <a:ext cx="759680" cy="369332"/>
          </a:xfrm>
          <a:prstGeom prst="rect">
            <a:avLst/>
          </a:prstGeom>
          <a:noFill/>
        </p:spPr>
        <p:txBody>
          <a:bodyPr wrap="square" rtlCol="0">
            <a:spAutoFit/>
          </a:bodyPr>
          <a:lstStyle/>
          <a:p>
            <a:r>
              <a:rPr lang="en-US" dirty="0"/>
              <a:t>V</a:t>
            </a:r>
            <a:r>
              <a:rPr lang="en-US" baseline="-25000" dirty="0"/>
              <a:t>bat,ini</a:t>
            </a:r>
            <a:endParaRPr lang="en-US" dirty="0"/>
          </a:p>
        </p:txBody>
      </p:sp>
      <p:sp>
        <p:nvSpPr>
          <p:cNvPr id="51" name="TextBox 50">
            <a:extLst>
              <a:ext uri="{FF2B5EF4-FFF2-40B4-BE49-F238E27FC236}">
                <a16:creationId xmlns:a16="http://schemas.microsoft.com/office/drawing/2014/main" id="{2AA0C23C-186B-4398-83B3-BC0D6D87CC28}"/>
              </a:ext>
            </a:extLst>
          </p:cNvPr>
          <p:cNvSpPr txBox="1"/>
          <p:nvPr/>
        </p:nvSpPr>
        <p:spPr>
          <a:xfrm>
            <a:off x="1219200" y="3854208"/>
            <a:ext cx="759680" cy="369332"/>
          </a:xfrm>
          <a:prstGeom prst="rect">
            <a:avLst/>
          </a:prstGeom>
          <a:noFill/>
        </p:spPr>
        <p:txBody>
          <a:bodyPr wrap="square" rtlCol="0">
            <a:spAutoFit/>
          </a:bodyPr>
          <a:lstStyle/>
          <a:p>
            <a:r>
              <a:rPr lang="en-US" dirty="0"/>
              <a:t>R</a:t>
            </a:r>
            <a:r>
              <a:rPr lang="en-US" baseline="-25000" dirty="0"/>
              <a:t>bat</a:t>
            </a:r>
            <a:endParaRPr lang="en-US" dirty="0"/>
          </a:p>
        </p:txBody>
      </p:sp>
      <p:sp>
        <p:nvSpPr>
          <p:cNvPr id="52" name="TextBox 51">
            <a:extLst>
              <a:ext uri="{FF2B5EF4-FFF2-40B4-BE49-F238E27FC236}">
                <a16:creationId xmlns:a16="http://schemas.microsoft.com/office/drawing/2014/main" id="{5B3C428C-AD0B-47D5-8697-D8B2F337FD57}"/>
              </a:ext>
            </a:extLst>
          </p:cNvPr>
          <p:cNvSpPr txBox="1"/>
          <p:nvPr/>
        </p:nvSpPr>
        <p:spPr>
          <a:xfrm>
            <a:off x="5029200" y="3549408"/>
            <a:ext cx="1066800" cy="914400"/>
          </a:xfrm>
          <a:prstGeom prst="rect">
            <a:avLst/>
          </a:prstGeom>
          <a:ln>
            <a:noFill/>
          </a:ln>
        </p:spPr>
        <p:txBody>
          <a:bodyPr vert="horz" wrap="square" lIns="0" tIns="0" rIns="0" bIns="0" rtlCol="0" anchor="t">
            <a:normAutofit/>
          </a:bodyPr>
          <a:lstStyle/>
          <a:p>
            <a:r>
              <a:rPr lang="en-US" dirty="0"/>
              <a:t>DC-DC</a:t>
            </a:r>
          </a:p>
          <a:p>
            <a:r>
              <a:rPr lang="en-US" dirty="0"/>
              <a:t>boost converter</a:t>
            </a:r>
          </a:p>
        </p:txBody>
      </p:sp>
      <p:sp>
        <p:nvSpPr>
          <p:cNvPr id="53" name="TextBox 52">
            <a:extLst>
              <a:ext uri="{FF2B5EF4-FFF2-40B4-BE49-F238E27FC236}">
                <a16:creationId xmlns:a16="http://schemas.microsoft.com/office/drawing/2014/main" id="{F75AA484-EB32-4CFD-A190-3354215C9E29}"/>
              </a:ext>
            </a:extLst>
          </p:cNvPr>
          <p:cNvSpPr txBox="1"/>
          <p:nvPr/>
        </p:nvSpPr>
        <p:spPr>
          <a:xfrm>
            <a:off x="7848600" y="3549408"/>
            <a:ext cx="1066800" cy="914400"/>
          </a:xfrm>
          <a:prstGeom prst="rect">
            <a:avLst/>
          </a:prstGeom>
          <a:ln>
            <a:noFill/>
          </a:ln>
        </p:spPr>
        <p:txBody>
          <a:bodyPr vert="horz" wrap="square" lIns="0" tIns="0" rIns="0" bIns="0" rtlCol="0" anchor="t">
            <a:normAutofit/>
          </a:bodyPr>
          <a:lstStyle/>
          <a:p>
            <a:r>
              <a:rPr lang="en-US" dirty="0"/>
              <a:t>Linear voltage regulator</a:t>
            </a:r>
          </a:p>
        </p:txBody>
      </p:sp>
      <p:sp>
        <p:nvSpPr>
          <p:cNvPr id="54" name="TextBox 53">
            <a:extLst>
              <a:ext uri="{FF2B5EF4-FFF2-40B4-BE49-F238E27FC236}">
                <a16:creationId xmlns:a16="http://schemas.microsoft.com/office/drawing/2014/main" id="{55AAD663-7C56-476A-88B6-D7265335B8F3}"/>
              </a:ext>
            </a:extLst>
          </p:cNvPr>
          <p:cNvSpPr txBox="1"/>
          <p:nvPr/>
        </p:nvSpPr>
        <p:spPr>
          <a:xfrm>
            <a:off x="2819400" y="2482608"/>
            <a:ext cx="725316" cy="369332"/>
          </a:xfrm>
          <a:prstGeom prst="rect">
            <a:avLst/>
          </a:prstGeom>
          <a:noFill/>
        </p:spPr>
        <p:txBody>
          <a:bodyPr wrap="square" rtlCol="0">
            <a:spAutoFit/>
          </a:bodyPr>
          <a:lstStyle/>
          <a:p>
            <a:r>
              <a:rPr lang="en-US" b="1" dirty="0">
                <a:solidFill>
                  <a:srgbClr val="0070C0"/>
                </a:solidFill>
              </a:rPr>
              <a:t>7.2V</a:t>
            </a:r>
            <a:endParaRPr lang="en-US" b="1" baseline="-25000" dirty="0">
              <a:solidFill>
                <a:srgbClr val="0070C0"/>
              </a:solidFill>
            </a:endParaRPr>
          </a:p>
        </p:txBody>
      </p:sp>
      <p:sp>
        <p:nvSpPr>
          <p:cNvPr id="55" name="TextBox 54">
            <a:extLst>
              <a:ext uri="{FF2B5EF4-FFF2-40B4-BE49-F238E27FC236}">
                <a16:creationId xmlns:a16="http://schemas.microsoft.com/office/drawing/2014/main" id="{7261671C-68A4-4057-AB0E-27994696FAAA}"/>
              </a:ext>
            </a:extLst>
          </p:cNvPr>
          <p:cNvSpPr txBox="1"/>
          <p:nvPr/>
        </p:nvSpPr>
        <p:spPr>
          <a:xfrm>
            <a:off x="6629400" y="2482608"/>
            <a:ext cx="914400" cy="369332"/>
          </a:xfrm>
          <a:prstGeom prst="rect">
            <a:avLst/>
          </a:prstGeom>
          <a:noFill/>
        </p:spPr>
        <p:txBody>
          <a:bodyPr wrap="square" rtlCol="0">
            <a:spAutoFit/>
          </a:bodyPr>
          <a:lstStyle/>
          <a:p>
            <a:r>
              <a:rPr lang="en-US" b="1" dirty="0">
                <a:solidFill>
                  <a:srgbClr val="0070C0"/>
                </a:solidFill>
              </a:rPr>
              <a:t> 12V</a:t>
            </a:r>
            <a:endParaRPr lang="en-US" b="1" baseline="-25000" dirty="0">
              <a:solidFill>
                <a:srgbClr val="0070C0"/>
              </a:solidFill>
            </a:endParaRPr>
          </a:p>
        </p:txBody>
      </p:sp>
      <p:sp>
        <p:nvSpPr>
          <p:cNvPr id="56" name="TextBox 55">
            <a:extLst>
              <a:ext uri="{FF2B5EF4-FFF2-40B4-BE49-F238E27FC236}">
                <a16:creationId xmlns:a16="http://schemas.microsoft.com/office/drawing/2014/main" id="{B9BA324B-6965-4303-8589-D8ABF3D3C5C3}"/>
              </a:ext>
            </a:extLst>
          </p:cNvPr>
          <p:cNvSpPr txBox="1"/>
          <p:nvPr/>
        </p:nvSpPr>
        <p:spPr>
          <a:xfrm>
            <a:off x="9296400" y="2482608"/>
            <a:ext cx="914400" cy="369332"/>
          </a:xfrm>
          <a:prstGeom prst="rect">
            <a:avLst/>
          </a:prstGeom>
          <a:noFill/>
        </p:spPr>
        <p:txBody>
          <a:bodyPr wrap="square" rtlCol="0">
            <a:spAutoFit/>
          </a:bodyPr>
          <a:lstStyle/>
          <a:p>
            <a:r>
              <a:rPr lang="en-US" b="1" dirty="0">
                <a:solidFill>
                  <a:srgbClr val="0070C0"/>
                </a:solidFill>
              </a:rPr>
              <a:t> 5V</a:t>
            </a:r>
            <a:endParaRPr lang="en-US" b="1" baseline="-25000" dirty="0">
              <a:solidFill>
                <a:srgbClr val="0070C0"/>
              </a:solidFill>
            </a:endParaRPr>
          </a:p>
        </p:txBody>
      </p:sp>
      <p:sp>
        <p:nvSpPr>
          <p:cNvPr id="57" name="TextBox 56">
            <a:extLst>
              <a:ext uri="{FF2B5EF4-FFF2-40B4-BE49-F238E27FC236}">
                <a16:creationId xmlns:a16="http://schemas.microsoft.com/office/drawing/2014/main" id="{E04C7DF3-E4A8-4F6D-A5CE-610F0BFAF5BA}"/>
              </a:ext>
            </a:extLst>
          </p:cNvPr>
          <p:cNvSpPr txBox="1"/>
          <p:nvPr/>
        </p:nvSpPr>
        <p:spPr>
          <a:xfrm>
            <a:off x="10591800" y="3930408"/>
            <a:ext cx="759680" cy="369332"/>
          </a:xfrm>
          <a:prstGeom prst="rect">
            <a:avLst/>
          </a:prstGeom>
          <a:noFill/>
        </p:spPr>
        <p:txBody>
          <a:bodyPr wrap="square" rtlCol="0">
            <a:spAutoFit/>
          </a:bodyPr>
          <a:lstStyle/>
          <a:p>
            <a:r>
              <a:rPr lang="en-US" dirty="0"/>
              <a:t>V</a:t>
            </a:r>
            <a:r>
              <a:rPr lang="en-US" baseline="-25000" dirty="0"/>
              <a:t>out</a:t>
            </a:r>
            <a:endParaRPr lang="en-US" dirty="0"/>
          </a:p>
        </p:txBody>
      </p:sp>
      <p:cxnSp>
        <p:nvCxnSpPr>
          <p:cNvPr id="58" name="Straight Arrow Connector 57">
            <a:extLst>
              <a:ext uri="{FF2B5EF4-FFF2-40B4-BE49-F238E27FC236}">
                <a16:creationId xmlns:a16="http://schemas.microsoft.com/office/drawing/2014/main" id="{375AADF3-A8C5-4838-B990-7FC7A8C7B269}"/>
              </a:ext>
            </a:extLst>
          </p:cNvPr>
          <p:cNvCxnSpPr/>
          <p:nvPr/>
        </p:nvCxnSpPr>
        <p:spPr>
          <a:xfrm>
            <a:off x="10363200" y="3244608"/>
            <a:ext cx="0" cy="1828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19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for Autonomous Cars: Entire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Redundancy:</a:t>
            </a:r>
            <a:endParaRPr lang="en-US" altLang="en-US" dirty="0"/>
          </a:p>
          <a:p>
            <a:pPr lvl="1"/>
            <a:r>
              <a:rPr lang="en-US" dirty="0"/>
              <a:t>Reliability through redundancy:  you can probably disconnect the DC-DC converter without problems </a:t>
            </a:r>
          </a:p>
          <a:p>
            <a:pPr lvl="1"/>
            <a:r>
              <a:rPr lang="en-US" dirty="0"/>
              <a:t>Can avoid high current conditions in SW</a:t>
            </a:r>
            <a:endParaRPr lang="en-US" altLang="en-US" dirty="0"/>
          </a:p>
        </p:txBody>
      </p:sp>
      <p:cxnSp>
        <p:nvCxnSpPr>
          <p:cNvPr id="4" name="Straight Connector 3">
            <a:extLst>
              <a:ext uri="{FF2B5EF4-FFF2-40B4-BE49-F238E27FC236}">
                <a16:creationId xmlns:a16="http://schemas.microsoft.com/office/drawing/2014/main" id="{27077C6D-A49E-4609-932A-5CBF07A25467}"/>
              </a:ext>
            </a:extLst>
          </p:cNvPr>
          <p:cNvCxnSpPr/>
          <p:nvPr/>
        </p:nvCxnSpPr>
        <p:spPr>
          <a:xfrm flipH="1">
            <a:off x="5813425" y="2857500"/>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4D9C67B-E42A-471F-9076-A3FC9EE4588C}"/>
              </a:ext>
            </a:extLst>
          </p:cNvPr>
          <p:cNvCxnSpPr/>
          <p:nvPr/>
        </p:nvCxnSpPr>
        <p:spPr>
          <a:xfrm flipH="1">
            <a:off x="8251825" y="2857500"/>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3C2B5FE-F22B-4218-8FA7-1919E09E52E2}"/>
              </a:ext>
            </a:extLst>
          </p:cNvPr>
          <p:cNvCxnSpPr/>
          <p:nvPr/>
        </p:nvCxnSpPr>
        <p:spPr>
          <a:xfrm flipH="1">
            <a:off x="1622425" y="2857500"/>
            <a:ext cx="31242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1407D09-06F3-4F6D-9322-7C7840735EDE}"/>
              </a:ext>
            </a:extLst>
          </p:cNvPr>
          <p:cNvGrpSpPr/>
          <p:nvPr/>
        </p:nvGrpSpPr>
        <p:grpSpPr>
          <a:xfrm>
            <a:off x="1315213" y="4755226"/>
            <a:ext cx="609600" cy="716701"/>
            <a:chOff x="1359010" y="1721378"/>
            <a:chExt cx="609600" cy="716701"/>
          </a:xfrm>
        </p:grpSpPr>
        <p:sp>
          <p:nvSpPr>
            <p:cNvPr id="8" name="Oval 7">
              <a:extLst>
                <a:ext uri="{FF2B5EF4-FFF2-40B4-BE49-F238E27FC236}">
                  <a16:creationId xmlns:a16="http://schemas.microsoft.com/office/drawing/2014/main" id="{5048FA58-8DB0-4C80-85BD-A993D446424A}"/>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CE23340-E460-4B8F-BD52-B01D2A274139}"/>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5C77F8A8-2AE4-45C5-B5F4-876DCD53B000}"/>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grpSp>
      <p:cxnSp>
        <p:nvCxnSpPr>
          <p:cNvPr id="11" name="Straight Connector 10">
            <a:extLst>
              <a:ext uri="{FF2B5EF4-FFF2-40B4-BE49-F238E27FC236}">
                <a16:creationId xmlns:a16="http://schemas.microsoft.com/office/drawing/2014/main" id="{CDDE7786-D324-461B-8755-24E728603B69}"/>
              </a:ext>
            </a:extLst>
          </p:cNvPr>
          <p:cNvCxnSpPr/>
          <p:nvPr/>
        </p:nvCxnSpPr>
        <p:spPr>
          <a:xfrm flipV="1">
            <a:off x="1618071" y="44577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5C1BF9-3889-4E7E-87DA-B24E7F3FFCC9}"/>
              </a:ext>
            </a:extLst>
          </p:cNvPr>
          <p:cNvCxnSpPr/>
          <p:nvPr/>
        </p:nvCxnSpPr>
        <p:spPr>
          <a:xfrm>
            <a:off x="1622425" y="5372100"/>
            <a:ext cx="0" cy="5334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1E4E8DD-9C05-4D1A-9992-1C730BAEC322}"/>
              </a:ext>
            </a:extLst>
          </p:cNvPr>
          <p:cNvGrpSpPr/>
          <p:nvPr/>
        </p:nvGrpSpPr>
        <p:grpSpPr>
          <a:xfrm>
            <a:off x="1393825" y="5905500"/>
            <a:ext cx="374371" cy="393942"/>
            <a:chOff x="1511458" y="6156960"/>
            <a:chExt cx="374371" cy="393942"/>
          </a:xfrm>
        </p:grpSpPr>
        <p:cxnSp>
          <p:nvCxnSpPr>
            <p:cNvPr id="14" name="Straight Connector 13">
              <a:extLst>
                <a:ext uri="{FF2B5EF4-FFF2-40B4-BE49-F238E27FC236}">
                  <a16:creationId xmlns:a16="http://schemas.microsoft.com/office/drawing/2014/main" id="{49B526A8-D5AE-4D3C-924C-FD2E77DF4BE2}"/>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22533F1-9DFC-449E-86F2-2FA7F1439E0E}"/>
                </a:ext>
              </a:extLst>
            </p:cNvPr>
            <p:cNvGrpSpPr/>
            <p:nvPr/>
          </p:nvGrpSpPr>
          <p:grpSpPr>
            <a:xfrm>
              <a:off x="1511458" y="6421025"/>
              <a:ext cx="374371" cy="129877"/>
              <a:chOff x="1489214" y="3057613"/>
              <a:chExt cx="374371" cy="129877"/>
            </a:xfrm>
          </p:grpSpPr>
          <p:cxnSp>
            <p:nvCxnSpPr>
              <p:cNvPr id="16" name="Straight Connector 15">
                <a:extLst>
                  <a:ext uri="{FF2B5EF4-FFF2-40B4-BE49-F238E27FC236}">
                    <a16:creationId xmlns:a16="http://schemas.microsoft.com/office/drawing/2014/main" id="{77633F36-2AD5-453F-8DC1-328633B199F2}"/>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EAAB2E-4B8E-4D04-8DF4-C77C069C1FD3}"/>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B503E7-F082-4388-80F6-9C55BC1476F8}"/>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BFE70F76-48B7-4B41-890B-23FBEFE16B0A}"/>
              </a:ext>
            </a:extLst>
          </p:cNvPr>
          <p:cNvGrpSpPr/>
          <p:nvPr/>
        </p:nvGrpSpPr>
        <p:grpSpPr>
          <a:xfrm>
            <a:off x="1546225" y="2857500"/>
            <a:ext cx="223010" cy="1600200"/>
            <a:chOff x="4604021" y="4226729"/>
            <a:chExt cx="223010" cy="1600200"/>
          </a:xfrm>
        </p:grpSpPr>
        <p:cxnSp>
          <p:nvCxnSpPr>
            <p:cNvPr id="20" name="Straight Connector 19">
              <a:extLst>
                <a:ext uri="{FF2B5EF4-FFF2-40B4-BE49-F238E27FC236}">
                  <a16:creationId xmlns:a16="http://schemas.microsoft.com/office/drawing/2014/main" id="{57916423-FFB6-429B-9D5C-940710791E14}"/>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2DF801-3F93-4A70-A51C-3164E09675C4}"/>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966DB8-EF5C-46BF-A97F-A4BD0729E3F5}"/>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1C95AE-2221-49E8-AB5C-5F35F228559B}"/>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7D6EB5-EF46-45B4-A013-FB2F56328884}"/>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7184AA-EF86-48D9-B775-94033F9FAAD3}"/>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1F5858-0CC8-4EC7-BAA2-73FBCF2C85CF}"/>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B8A7F5-189F-4CD9-A902-1BC7C33370EB}"/>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A5A8CD-1C46-45F2-958B-D1632E6E4284}"/>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749A0A85-ACD7-4CE9-AF2A-E3C2E5EEBDD3}"/>
              </a:ext>
            </a:extLst>
          </p:cNvPr>
          <p:cNvSpPr/>
          <p:nvPr/>
        </p:nvSpPr>
        <p:spPr>
          <a:xfrm>
            <a:off x="479425" y="2628900"/>
            <a:ext cx="1905000" cy="3124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9D1C327-EAF7-4558-8A84-B87110FD26FA}"/>
              </a:ext>
            </a:extLst>
          </p:cNvPr>
          <p:cNvSpPr/>
          <p:nvPr/>
        </p:nvSpPr>
        <p:spPr>
          <a:xfrm>
            <a:off x="4518025" y="2628900"/>
            <a:ext cx="1371600" cy="28194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84F8C851-8E9F-4633-A81E-09657334FBCB}"/>
              </a:ext>
            </a:extLst>
          </p:cNvPr>
          <p:cNvGrpSpPr/>
          <p:nvPr/>
        </p:nvGrpSpPr>
        <p:grpSpPr>
          <a:xfrm>
            <a:off x="5051425" y="5448300"/>
            <a:ext cx="374371" cy="851142"/>
            <a:chOff x="1511458" y="5699760"/>
            <a:chExt cx="374371" cy="851142"/>
          </a:xfrm>
        </p:grpSpPr>
        <p:cxnSp>
          <p:nvCxnSpPr>
            <p:cNvPr id="32" name="Straight Connector 31">
              <a:extLst>
                <a:ext uri="{FF2B5EF4-FFF2-40B4-BE49-F238E27FC236}">
                  <a16:creationId xmlns:a16="http://schemas.microsoft.com/office/drawing/2014/main" id="{08E9C0C0-8E33-4D90-A8EC-7FFE19093547}"/>
                </a:ext>
              </a:extLst>
            </p:cNvPr>
            <p:cNvCxnSpPr/>
            <p:nvPr/>
          </p:nvCxnSpPr>
          <p:spPr>
            <a:xfrm flipH="1" flipV="1">
              <a:off x="1698644" y="5699760"/>
              <a:ext cx="1" cy="72126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1C4BE0F-E678-43BF-9969-74C994826022}"/>
                </a:ext>
              </a:extLst>
            </p:cNvPr>
            <p:cNvGrpSpPr/>
            <p:nvPr/>
          </p:nvGrpSpPr>
          <p:grpSpPr>
            <a:xfrm>
              <a:off x="1511458" y="6421025"/>
              <a:ext cx="374371" cy="129877"/>
              <a:chOff x="1489214" y="3057613"/>
              <a:chExt cx="374371" cy="129877"/>
            </a:xfrm>
          </p:grpSpPr>
          <p:cxnSp>
            <p:nvCxnSpPr>
              <p:cNvPr id="34" name="Straight Connector 33">
                <a:extLst>
                  <a:ext uri="{FF2B5EF4-FFF2-40B4-BE49-F238E27FC236}">
                    <a16:creationId xmlns:a16="http://schemas.microsoft.com/office/drawing/2014/main" id="{3FB53E0A-8408-4C43-9DD9-D2766E683608}"/>
                  </a:ext>
                </a:extLst>
              </p:cNvPr>
              <p:cNvCxnSpPr/>
              <p:nvPr/>
            </p:nvCxnSpPr>
            <p:spPr>
              <a:xfrm rot="16200000" flipV="1">
                <a:off x="1676400" y="2870427"/>
                <a:ext cx="0" cy="37437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7C0D7D0-D32D-44E5-B44D-AE26D75C72E9}"/>
                  </a:ext>
                </a:extLst>
              </p:cNvPr>
              <p:cNvCxnSpPr/>
              <p:nvPr/>
            </p:nvCxnSpPr>
            <p:spPr>
              <a:xfrm flipH="1">
                <a:off x="1555477" y="3126527"/>
                <a:ext cx="24184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EEA7210-675E-4D02-A366-FE864B35B99D}"/>
                  </a:ext>
                </a:extLst>
              </p:cNvPr>
              <p:cNvCxnSpPr/>
              <p:nvPr/>
            </p:nvCxnSpPr>
            <p:spPr>
              <a:xfrm flipH="1">
                <a:off x="1630020" y="3187490"/>
                <a:ext cx="9276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CAD9B0B3-9F7D-484B-B0EA-D49362A95616}"/>
              </a:ext>
            </a:extLst>
          </p:cNvPr>
          <p:cNvSpPr/>
          <p:nvPr/>
        </p:nvSpPr>
        <p:spPr>
          <a:xfrm>
            <a:off x="7413625" y="2628900"/>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58210DA7-2A7A-4507-B174-502A798589FB}"/>
              </a:ext>
            </a:extLst>
          </p:cNvPr>
          <p:cNvGrpSpPr/>
          <p:nvPr/>
        </p:nvGrpSpPr>
        <p:grpSpPr>
          <a:xfrm>
            <a:off x="7947025" y="5448300"/>
            <a:ext cx="374371" cy="851142"/>
            <a:chOff x="1511458" y="5699760"/>
            <a:chExt cx="374371" cy="851142"/>
          </a:xfrm>
        </p:grpSpPr>
        <p:cxnSp>
          <p:nvCxnSpPr>
            <p:cNvPr id="39" name="Straight Connector 38">
              <a:extLst>
                <a:ext uri="{FF2B5EF4-FFF2-40B4-BE49-F238E27FC236}">
                  <a16:creationId xmlns:a16="http://schemas.microsoft.com/office/drawing/2014/main" id="{025288FD-D05E-43BF-8B0E-DA8703E2893C}"/>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0691BE40-8E0C-4835-9B1A-58F1AC79ED8D}"/>
                </a:ext>
              </a:extLst>
            </p:cNvPr>
            <p:cNvGrpSpPr/>
            <p:nvPr/>
          </p:nvGrpSpPr>
          <p:grpSpPr>
            <a:xfrm>
              <a:off x="1511458" y="6421025"/>
              <a:ext cx="374371" cy="129877"/>
              <a:chOff x="1489214" y="3057613"/>
              <a:chExt cx="374371" cy="129877"/>
            </a:xfrm>
          </p:grpSpPr>
          <p:cxnSp>
            <p:nvCxnSpPr>
              <p:cNvPr id="41" name="Straight Connector 40">
                <a:extLst>
                  <a:ext uri="{FF2B5EF4-FFF2-40B4-BE49-F238E27FC236}">
                    <a16:creationId xmlns:a16="http://schemas.microsoft.com/office/drawing/2014/main" id="{97A6618A-5A8D-4CAA-AFE6-3C11557375BE}"/>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15A8D1-787E-401F-8FCB-837F182CB78C}"/>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84C046E-9DC5-4297-AF61-00ACE7F610BB}"/>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6409D08C-830A-4866-A030-B46CC7083EA8}"/>
              </a:ext>
            </a:extLst>
          </p:cNvPr>
          <p:cNvGrpSpPr/>
          <p:nvPr/>
        </p:nvGrpSpPr>
        <p:grpSpPr>
          <a:xfrm>
            <a:off x="9928225" y="5448300"/>
            <a:ext cx="374371" cy="851142"/>
            <a:chOff x="1511458" y="5699760"/>
            <a:chExt cx="374371" cy="851142"/>
          </a:xfrm>
        </p:grpSpPr>
        <p:cxnSp>
          <p:nvCxnSpPr>
            <p:cNvPr id="45" name="Straight Connector 44">
              <a:extLst>
                <a:ext uri="{FF2B5EF4-FFF2-40B4-BE49-F238E27FC236}">
                  <a16:creationId xmlns:a16="http://schemas.microsoft.com/office/drawing/2014/main" id="{C9F2D863-9876-44D1-89C4-AF48939E0020}"/>
                </a:ext>
              </a:extLst>
            </p:cNvPr>
            <p:cNvCxnSpPr/>
            <p:nvPr/>
          </p:nvCxnSpPr>
          <p:spPr>
            <a:xfrm flipH="1">
              <a:off x="1698644" y="5699760"/>
              <a:ext cx="1" cy="72126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4EC724A-3563-4F35-9540-E7D1B0EE9390}"/>
                </a:ext>
              </a:extLst>
            </p:cNvPr>
            <p:cNvGrpSpPr/>
            <p:nvPr/>
          </p:nvGrpSpPr>
          <p:grpSpPr>
            <a:xfrm>
              <a:off x="1511458" y="6421025"/>
              <a:ext cx="374371" cy="129877"/>
              <a:chOff x="1489214" y="3057613"/>
              <a:chExt cx="374371" cy="129877"/>
            </a:xfrm>
          </p:grpSpPr>
          <p:cxnSp>
            <p:nvCxnSpPr>
              <p:cNvPr id="47" name="Straight Connector 46">
                <a:extLst>
                  <a:ext uri="{FF2B5EF4-FFF2-40B4-BE49-F238E27FC236}">
                    <a16:creationId xmlns:a16="http://schemas.microsoft.com/office/drawing/2014/main" id="{0CBF2B9A-65AA-4E64-B5A4-D52CD78DBE8B}"/>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75B55DE-13A9-45A2-92B8-347F53E56E7E}"/>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6999E47-75B2-4048-996D-9A56482578CA}"/>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0" name="TextBox 49">
            <a:extLst>
              <a:ext uri="{FF2B5EF4-FFF2-40B4-BE49-F238E27FC236}">
                <a16:creationId xmlns:a16="http://schemas.microsoft.com/office/drawing/2014/main" id="{C2C0A656-E625-4726-8484-BA004391CC1D}"/>
              </a:ext>
            </a:extLst>
          </p:cNvPr>
          <p:cNvSpPr txBox="1"/>
          <p:nvPr/>
        </p:nvSpPr>
        <p:spPr>
          <a:xfrm>
            <a:off x="555625" y="4838700"/>
            <a:ext cx="759680" cy="369332"/>
          </a:xfrm>
          <a:prstGeom prst="rect">
            <a:avLst/>
          </a:prstGeom>
          <a:noFill/>
        </p:spPr>
        <p:txBody>
          <a:bodyPr wrap="square" rtlCol="0">
            <a:spAutoFit/>
          </a:bodyPr>
          <a:lstStyle/>
          <a:p>
            <a:r>
              <a:rPr lang="en-US" dirty="0"/>
              <a:t>V</a:t>
            </a:r>
            <a:r>
              <a:rPr lang="en-US" baseline="-25000" dirty="0"/>
              <a:t>bat,ini</a:t>
            </a:r>
            <a:endParaRPr lang="en-US" dirty="0"/>
          </a:p>
        </p:txBody>
      </p:sp>
      <p:sp>
        <p:nvSpPr>
          <p:cNvPr id="51" name="TextBox 50">
            <a:extLst>
              <a:ext uri="{FF2B5EF4-FFF2-40B4-BE49-F238E27FC236}">
                <a16:creationId xmlns:a16="http://schemas.microsoft.com/office/drawing/2014/main" id="{F2F3530D-1932-45BA-AE6C-DF3CE9E39ED5}"/>
              </a:ext>
            </a:extLst>
          </p:cNvPr>
          <p:cNvSpPr txBox="1"/>
          <p:nvPr/>
        </p:nvSpPr>
        <p:spPr>
          <a:xfrm>
            <a:off x="1012825" y="3771900"/>
            <a:ext cx="759680" cy="369332"/>
          </a:xfrm>
          <a:prstGeom prst="rect">
            <a:avLst/>
          </a:prstGeom>
          <a:noFill/>
        </p:spPr>
        <p:txBody>
          <a:bodyPr wrap="square" rtlCol="0">
            <a:spAutoFit/>
          </a:bodyPr>
          <a:lstStyle/>
          <a:p>
            <a:r>
              <a:rPr lang="en-US" dirty="0"/>
              <a:t>R</a:t>
            </a:r>
            <a:r>
              <a:rPr lang="en-US" baseline="-25000" dirty="0"/>
              <a:t>bat</a:t>
            </a:r>
            <a:endParaRPr lang="en-US" dirty="0"/>
          </a:p>
        </p:txBody>
      </p:sp>
      <p:sp>
        <p:nvSpPr>
          <p:cNvPr id="52" name="TextBox 51">
            <a:extLst>
              <a:ext uri="{FF2B5EF4-FFF2-40B4-BE49-F238E27FC236}">
                <a16:creationId xmlns:a16="http://schemas.microsoft.com/office/drawing/2014/main" id="{4B1867C6-1716-4BC2-BA10-D175262523B8}"/>
              </a:ext>
            </a:extLst>
          </p:cNvPr>
          <p:cNvSpPr txBox="1"/>
          <p:nvPr/>
        </p:nvSpPr>
        <p:spPr>
          <a:xfrm>
            <a:off x="4822825" y="3467100"/>
            <a:ext cx="1066800" cy="914400"/>
          </a:xfrm>
          <a:prstGeom prst="rect">
            <a:avLst/>
          </a:prstGeom>
          <a:ln>
            <a:noFill/>
          </a:ln>
        </p:spPr>
        <p:txBody>
          <a:bodyPr vert="horz" wrap="square" lIns="0" tIns="0" rIns="0" bIns="0" rtlCol="0" anchor="t">
            <a:normAutofit/>
          </a:bodyPr>
          <a:lstStyle/>
          <a:p>
            <a:r>
              <a:rPr lang="en-US" dirty="0">
                <a:solidFill>
                  <a:schemeClr val="bg1">
                    <a:lumMod val="50000"/>
                  </a:schemeClr>
                </a:solidFill>
              </a:rPr>
              <a:t>DC-DC</a:t>
            </a:r>
          </a:p>
          <a:p>
            <a:r>
              <a:rPr lang="en-US" dirty="0">
                <a:solidFill>
                  <a:schemeClr val="bg1">
                    <a:lumMod val="50000"/>
                  </a:schemeClr>
                </a:solidFill>
              </a:rPr>
              <a:t>boost converter</a:t>
            </a:r>
          </a:p>
        </p:txBody>
      </p:sp>
      <p:sp>
        <p:nvSpPr>
          <p:cNvPr id="53" name="TextBox 52">
            <a:extLst>
              <a:ext uri="{FF2B5EF4-FFF2-40B4-BE49-F238E27FC236}">
                <a16:creationId xmlns:a16="http://schemas.microsoft.com/office/drawing/2014/main" id="{867F6BD4-40FC-4DD4-BE60-E17D38367F3F}"/>
              </a:ext>
            </a:extLst>
          </p:cNvPr>
          <p:cNvSpPr txBox="1"/>
          <p:nvPr/>
        </p:nvSpPr>
        <p:spPr>
          <a:xfrm>
            <a:off x="7642225" y="3467100"/>
            <a:ext cx="990600" cy="914400"/>
          </a:xfrm>
          <a:prstGeom prst="rect">
            <a:avLst/>
          </a:prstGeom>
          <a:ln>
            <a:noFill/>
          </a:ln>
        </p:spPr>
        <p:txBody>
          <a:bodyPr vert="horz" wrap="square" lIns="0" tIns="0" rIns="0" bIns="0" rtlCol="0" anchor="t">
            <a:normAutofit/>
          </a:bodyPr>
          <a:lstStyle/>
          <a:p>
            <a:r>
              <a:rPr lang="en-US" dirty="0"/>
              <a:t>Linear voltage regulator</a:t>
            </a:r>
          </a:p>
        </p:txBody>
      </p:sp>
      <p:sp>
        <p:nvSpPr>
          <p:cNvPr id="54" name="TextBox 53">
            <a:extLst>
              <a:ext uri="{FF2B5EF4-FFF2-40B4-BE49-F238E27FC236}">
                <a16:creationId xmlns:a16="http://schemas.microsoft.com/office/drawing/2014/main" id="{DA97190D-B599-4D11-A255-9749A4DE3CBE}"/>
              </a:ext>
            </a:extLst>
          </p:cNvPr>
          <p:cNvSpPr txBox="1"/>
          <p:nvPr/>
        </p:nvSpPr>
        <p:spPr>
          <a:xfrm>
            <a:off x="2613025" y="2400300"/>
            <a:ext cx="725316" cy="369332"/>
          </a:xfrm>
          <a:prstGeom prst="rect">
            <a:avLst/>
          </a:prstGeom>
          <a:noFill/>
        </p:spPr>
        <p:txBody>
          <a:bodyPr wrap="square" rtlCol="0">
            <a:spAutoFit/>
          </a:bodyPr>
          <a:lstStyle/>
          <a:p>
            <a:r>
              <a:rPr lang="en-US" b="1" dirty="0">
                <a:solidFill>
                  <a:srgbClr val="0070C0"/>
                </a:solidFill>
              </a:rPr>
              <a:t>7.2V</a:t>
            </a:r>
            <a:endParaRPr lang="en-US" b="1" baseline="-25000" dirty="0">
              <a:solidFill>
                <a:srgbClr val="0070C0"/>
              </a:solidFill>
            </a:endParaRPr>
          </a:p>
        </p:txBody>
      </p:sp>
      <p:sp>
        <p:nvSpPr>
          <p:cNvPr id="55" name="TextBox 54">
            <a:extLst>
              <a:ext uri="{FF2B5EF4-FFF2-40B4-BE49-F238E27FC236}">
                <a16:creationId xmlns:a16="http://schemas.microsoft.com/office/drawing/2014/main" id="{9C5A4CFE-49AA-4850-BCD2-4AD76B6FB549}"/>
              </a:ext>
            </a:extLst>
          </p:cNvPr>
          <p:cNvSpPr txBox="1"/>
          <p:nvPr/>
        </p:nvSpPr>
        <p:spPr>
          <a:xfrm>
            <a:off x="6423025" y="2400300"/>
            <a:ext cx="914400" cy="369332"/>
          </a:xfrm>
          <a:prstGeom prst="rect">
            <a:avLst/>
          </a:prstGeom>
          <a:noFill/>
        </p:spPr>
        <p:txBody>
          <a:bodyPr wrap="square" rtlCol="0">
            <a:spAutoFit/>
          </a:bodyPr>
          <a:lstStyle/>
          <a:p>
            <a:r>
              <a:rPr lang="en-US" b="1" dirty="0">
                <a:solidFill>
                  <a:srgbClr val="0070C0"/>
                </a:solidFill>
              </a:rPr>
              <a:t> 7.2V</a:t>
            </a:r>
            <a:endParaRPr lang="en-US" b="1" baseline="-25000" dirty="0">
              <a:solidFill>
                <a:srgbClr val="0070C0"/>
              </a:solidFill>
            </a:endParaRPr>
          </a:p>
        </p:txBody>
      </p:sp>
      <p:sp>
        <p:nvSpPr>
          <p:cNvPr id="56" name="TextBox 55">
            <a:extLst>
              <a:ext uri="{FF2B5EF4-FFF2-40B4-BE49-F238E27FC236}">
                <a16:creationId xmlns:a16="http://schemas.microsoft.com/office/drawing/2014/main" id="{CC793BBA-9CC3-45A0-B102-E7D9684CF892}"/>
              </a:ext>
            </a:extLst>
          </p:cNvPr>
          <p:cNvSpPr txBox="1"/>
          <p:nvPr/>
        </p:nvSpPr>
        <p:spPr>
          <a:xfrm>
            <a:off x="9090025" y="2400300"/>
            <a:ext cx="914400" cy="369332"/>
          </a:xfrm>
          <a:prstGeom prst="rect">
            <a:avLst/>
          </a:prstGeom>
          <a:noFill/>
        </p:spPr>
        <p:txBody>
          <a:bodyPr wrap="square" rtlCol="0">
            <a:spAutoFit/>
          </a:bodyPr>
          <a:lstStyle/>
          <a:p>
            <a:r>
              <a:rPr lang="en-US" b="1" dirty="0">
                <a:solidFill>
                  <a:srgbClr val="0070C0"/>
                </a:solidFill>
              </a:rPr>
              <a:t> 5V</a:t>
            </a:r>
            <a:endParaRPr lang="en-US" b="1" baseline="-25000" dirty="0">
              <a:solidFill>
                <a:srgbClr val="0070C0"/>
              </a:solidFill>
            </a:endParaRPr>
          </a:p>
        </p:txBody>
      </p:sp>
      <p:sp>
        <p:nvSpPr>
          <p:cNvPr id="57" name="TextBox 56">
            <a:extLst>
              <a:ext uri="{FF2B5EF4-FFF2-40B4-BE49-F238E27FC236}">
                <a16:creationId xmlns:a16="http://schemas.microsoft.com/office/drawing/2014/main" id="{1BA99F56-CAE0-463C-9C60-ED42B76C5A25}"/>
              </a:ext>
            </a:extLst>
          </p:cNvPr>
          <p:cNvSpPr txBox="1"/>
          <p:nvPr/>
        </p:nvSpPr>
        <p:spPr>
          <a:xfrm>
            <a:off x="10385425" y="3848100"/>
            <a:ext cx="759680" cy="369332"/>
          </a:xfrm>
          <a:prstGeom prst="rect">
            <a:avLst/>
          </a:prstGeom>
          <a:noFill/>
        </p:spPr>
        <p:txBody>
          <a:bodyPr wrap="square" rtlCol="0">
            <a:spAutoFit/>
          </a:bodyPr>
          <a:lstStyle/>
          <a:p>
            <a:r>
              <a:rPr lang="en-US" dirty="0"/>
              <a:t>V</a:t>
            </a:r>
            <a:r>
              <a:rPr lang="en-US" baseline="-25000" dirty="0"/>
              <a:t>out</a:t>
            </a:r>
            <a:endParaRPr lang="en-US" dirty="0"/>
          </a:p>
        </p:txBody>
      </p:sp>
      <p:cxnSp>
        <p:nvCxnSpPr>
          <p:cNvPr id="58" name="Straight Arrow Connector 57">
            <a:extLst>
              <a:ext uri="{FF2B5EF4-FFF2-40B4-BE49-F238E27FC236}">
                <a16:creationId xmlns:a16="http://schemas.microsoft.com/office/drawing/2014/main" id="{A8BB30C0-76D1-4C71-8050-0A16DA38179F}"/>
              </a:ext>
            </a:extLst>
          </p:cNvPr>
          <p:cNvCxnSpPr/>
          <p:nvPr/>
        </p:nvCxnSpPr>
        <p:spPr>
          <a:xfrm>
            <a:off x="10156825" y="3162300"/>
            <a:ext cx="0" cy="1828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9" name="Arc 58">
            <a:extLst>
              <a:ext uri="{FF2B5EF4-FFF2-40B4-BE49-F238E27FC236}">
                <a16:creationId xmlns:a16="http://schemas.microsoft.com/office/drawing/2014/main" id="{08CDAC10-38E9-4CE9-A51C-113FFD14C727}"/>
              </a:ext>
            </a:extLst>
          </p:cNvPr>
          <p:cNvSpPr/>
          <p:nvPr/>
        </p:nvSpPr>
        <p:spPr>
          <a:xfrm rot="19803357">
            <a:off x="4240712" y="2216524"/>
            <a:ext cx="1828800" cy="1600200"/>
          </a:xfrm>
          <a:prstGeom prst="arc">
            <a:avLst>
              <a:gd name="adj1" fmla="val 13223018"/>
              <a:gd name="adj2" fmla="val 1237613"/>
            </a:avLst>
          </a:prstGeom>
          <a:ln w="19050">
            <a:solidFill>
              <a:schemeClr val="tx1"/>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91887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for Autonomous Cars: Entire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Finishing it up:</a:t>
            </a:r>
            <a:endParaRPr lang="en-US" altLang="en-US" dirty="0"/>
          </a:p>
          <a:p>
            <a:pPr lvl="1"/>
            <a:r>
              <a:rPr lang="en-IN" altLang="en-US" dirty="0"/>
              <a:t>Fuse (battery protection)</a:t>
            </a:r>
          </a:p>
          <a:p>
            <a:pPr lvl="1"/>
            <a:r>
              <a:rPr lang="en-IN" altLang="en-US" dirty="0"/>
              <a:t>Emergency stop switch</a:t>
            </a:r>
            <a:endParaRPr lang="en-US" altLang="en-US" dirty="0"/>
          </a:p>
        </p:txBody>
      </p:sp>
      <p:cxnSp>
        <p:nvCxnSpPr>
          <p:cNvPr id="4" name="Straight Connector 3">
            <a:extLst>
              <a:ext uri="{FF2B5EF4-FFF2-40B4-BE49-F238E27FC236}">
                <a16:creationId xmlns:a16="http://schemas.microsoft.com/office/drawing/2014/main" id="{F1A883D8-CD32-46BF-906B-AABD232FFC81}"/>
              </a:ext>
            </a:extLst>
          </p:cNvPr>
          <p:cNvCxnSpPr/>
          <p:nvPr/>
        </p:nvCxnSpPr>
        <p:spPr>
          <a:xfrm flipH="1">
            <a:off x="5813425" y="2939808"/>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8346B92-9657-4AF0-B613-7C3A355684B4}"/>
              </a:ext>
            </a:extLst>
          </p:cNvPr>
          <p:cNvCxnSpPr/>
          <p:nvPr/>
        </p:nvCxnSpPr>
        <p:spPr>
          <a:xfrm flipH="1">
            <a:off x="8251825" y="2939808"/>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5449685-B4B9-4EF3-8E25-1AE05B17026B}"/>
              </a:ext>
            </a:extLst>
          </p:cNvPr>
          <p:cNvCxnSpPr/>
          <p:nvPr/>
        </p:nvCxnSpPr>
        <p:spPr>
          <a:xfrm flipH="1">
            <a:off x="1622425" y="2939808"/>
            <a:ext cx="9144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559FAF0-3A2A-47E8-90E7-FACB4820DD2B}"/>
              </a:ext>
            </a:extLst>
          </p:cNvPr>
          <p:cNvGrpSpPr/>
          <p:nvPr/>
        </p:nvGrpSpPr>
        <p:grpSpPr>
          <a:xfrm>
            <a:off x="1315213" y="4837534"/>
            <a:ext cx="609600" cy="716701"/>
            <a:chOff x="1359010" y="1721378"/>
            <a:chExt cx="609600" cy="716701"/>
          </a:xfrm>
        </p:grpSpPr>
        <p:sp>
          <p:nvSpPr>
            <p:cNvPr id="8" name="Oval 7">
              <a:extLst>
                <a:ext uri="{FF2B5EF4-FFF2-40B4-BE49-F238E27FC236}">
                  <a16:creationId xmlns:a16="http://schemas.microsoft.com/office/drawing/2014/main" id="{EEB13F63-CAAD-4AB1-B113-981301907815}"/>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8A14823-2541-4F9A-809E-0EDD65570DCC}"/>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FDE27C52-1F3B-4E29-BD50-98DB3B88B059}"/>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grpSp>
      <p:cxnSp>
        <p:nvCxnSpPr>
          <p:cNvPr id="11" name="Straight Connector 10">
            <a:extLst>
              <a:ext uri="{FF2B5EF4-FFF2-40B4-BE49-F238E27FC236}">
                <a16:creationId xmlns:a16="http://schemas.microsoft.com/office/drawing/2014/main" id="{000525C3-C8A0-4436-B1BD-92B38A4ED45E}"/>
              </a:ext>
            </a:extLst>
          </p:cNvPr>
          <p:cNvCxnSpPr/>
          <p:nvPr/>
        </p:nvCxnSpPr>
        <p:spPr>
          <a:xfrm flipV="1">
            <a:off x="1618071" y="4540008"/>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802EF0-9A5F-4612-B28E-30C860215255}"/>
              </a:ext>
            </a:extLst>
          </p:cNvPr>
          <p:cNvCxnSpPr/>
          <p:nvPr/>
        </p:nvCxnSpPr>
        <p:spPr>
          <a:xfrm>
            <a:off x="1622425" y="5454408"/>
            <a:ext cx="0" cy="5334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F7ADF78-5AF7-4CE8-85EE-92ED8B13A1F3}"/>
              </a:ext>
            </a:extLst>
          </p:cNvPr>
          <p:cNvGrpSpPr/>
          <p:nvPr/>
        </p:nvGrpSpPr>
        <p:grpSpPr>
          <a:xfrm>
            <a:off x="1393825" y="5987808"/>
            <a:ext cx="374371" cy="393942"/>
            <a:chOff x="1511458" y="6156960"/>
            <a:chExt cx="374371" cy="393942"/>
          </a:xfrm>
        </p:grpSpPr>
        <p:cxnSp>
          <p:nvCxnSpPr>
            <p:cNvPr id="14" name="Straight Connector 13">
              <a:extLst>
                <a:ext uri="{FF2B5EF4-FFF2-40B4-BE49-F238E27FC236}">
                  <a16:creationId xmlns:a16="http://schemas.microsoft.com/office/drawing/2014/main" id="{194E918D-CBE9-46F9-B697-E5D7E80CAB93}"/>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0060735-5071-4479-866A-6FC71CD655AA}"/>
                </a:ext>
              </a:extLst>
            </p:cNvPr>
            <p:cNvGrpSpPr/>
            <p:nvPr/>
          </p:nvGrpSpPr>
          <p:grpSpPr>
            <a:xfrm>
              <a:off x="1511458" y="6421025"/>
              <a:ext cx="374371" cy="129877"/>
              <a:chOff x="1489214" y="3057613"/>
              <a:chExt cx="374371" cy="129877"/>
            </a:xfrm>
          </p:grpSpPr>
          <p:cxnSp>
            <p:nvCxnSpPr>
              <p:cNvPr id="16" name="Straight Connector 15">
                <a:extLst>
                  <a:ext uri="{FF2B5EF4-FFF2-40B4-BE49-F238E27FC236}">
                    <a16:creationId xmlns:a16="http://schemas.microsoft.com/office/drawing/2014/main" id="{0EC122BE-D2B9-473D-8752-2687627B9CCA}"/>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9B4E83-EAAD-47D2-B52C-ABC2DCFA43E2}"/>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2D4361-FD93-4471-81F6-B6BBE54BCFEA}"/>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6808D6EE-9512-45DE-AFAB-E5EE91CBCD6B}"/>
              </a:ext>
            </a:extLst>
          </p:cNvPr>
          <p:cNvGrpSpPr/>
          <p:nvPr/>
        </p:nvGrpSpPr>
        <p:grpSpPr>
          <a:xfrm>
            <a:off x="1546225" y="2939808"/>
            <a:ext cx="223010" cy="1600200"/>
            <a:chOff x="4604021" y="4226729"/>
            <a:chExt cx="223010" cy="1600200"/>
          </a:xfrm>
        </p:grpSpPr>
        <p:cxnSp>
          <p:nvCxnSpPr>
            <p:cNvPr id="20" name="Straight Connector 19">
              <a:extLst>
                <a:ext uri="{FF2B5EF4-FFF2-40B4-BE49-F238E27FC236}">
                  <a16:creationId xmlns:a16="http://schemas.microsoft.com/office/drawing/2014/main" id="{0385DB71-770A-4CB4-9A8E-29000467D2A7}"/>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32DB70-33BD-46BF-8F7D-64DF2762EAF0}"/>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9C183B-7F6E-4C65-872D-E165E2384C39}"/>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03A0F7-223A-476C-B865-B8629B2EDE83}"/>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ADE037-2947-46B0-BA80-4A28F9D0A3C3}"/>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8496B9-EF8A-4861-9CB9-10BEFE50133C}"/>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D93AA7-4F22-4C19-B7BC-64BA954F507A}"/>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943500-873B-43FD-AB6B-80B98BCF102E}"/>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A6E4DA6-E5C7-49F3-86A8-726F975BB6D4}"/>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EFEB984-CB60-4652-8982-9604D65773FF}"/>
              </a:ext>
            </a:extLst>
          </p:cNvPr>
          <p:cNvSpPr/>
          <p:nvPr/>
        </p:nvSpPr>
        <p:spPr>
          <a:xfrm>
            <a:off x="479425" y="2711208"/>
            <a:ext cx="1905000" cy="3124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FC6F770-5D0A-4427-97DC-5B51D38EF6A5}"/>
              </a:ext>
            </a:extLst>
          </p:cNvPr>
          <p:cNvSpPr/>
          <p:nvPr/>
        </p:nvSpPr>
        <p:spPr>
          <a:xfrm>
            <a:off x="4518025" y="2711208"/>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E0CFD18D-5D29-4114-AD14-488B67915C89}"/>
              </a:ext>
            </a:extLst>
          </p:cNvPr>
          <p:cNvGrpSpPr/>
          <p:nvPr/>
        </p:nvGrpSpPr>
        <p:grpSpPr>
          <a:xfrm>
            <a:off x="5051425" y="5530608"/>
            <a:ext cx="374371" cy="851142"/>
            <a:chOff x="1511458" y="5699760"/>
            <a:chExt cx="374371" cy="851142"/>
          </a:xfrm>
        </p:grpSpPr>
        <p:cxnSp>
          <p:nvCxnSpPr>
            <p:cNvPr id="32" name="Straight Connector 31">
              <a:extLst>
                <a:ext uri="{FF2B5EF4-FFF2-40B4-BE49-F238E27FC236}">
                  <a16:creationId xmlns:a16="http://schemas.microsoft.com/office/drawing/2014/main" id="{59736B62-C334-4517-9492-9EE2BC45C2AA}"/>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B860569F-99C2-44A9-B6DA-A9EA371643FC}"/>
                </a:ext>
              </a:extLst>
            </p:cNvPr>
            <p:cNvGrpSpPr/>
            <p:nvPr/>
          </p:nvGrpSpPr>
          <p:grpSpPr>
            <a:xfrm>
              <a:off x="1511458" y="6421025"/>
              <a:ext cx="374371" cy="129877"/>
              <a:chOff x="1489214" y="3057613"/>
              <a:chExt cx="374371" cy="129877"/>
            </a:xfrm>
          </p:grpSpPr>
          <p:cxnSp>
            <p:nvCxnSpPr>
              <p:cNvPr id="34" name="Straight Connector 33">
                <a:extLst>
                  <a:ext uri="{FF2B5EF4-FFF2-40B4-BE49-F238E27FC236}">
                    <a16:creationId xmlns:a16="http://schemas.microsoft.com/office/drawing/2014/main" id="{FC6B6AA9-7FC1-47C2-8EE5-D384942BC9C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40483E-0162-4A97-9444-9AFE4C1D31A0}"/>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1AB29F5-0548-4A76-82AC-45B53D4ABD2D}"/>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Rectangle 36">
            <a:extLst>
              <a:ext uri="{FF2B5EF4-FFF2-40B4-BE49-F238E27FC236}">
                <a16:creationId xmlns:a16="http://schemas.microsoft.com/office/drawing/2014/main" id="{540EF2FA-8B6F-48E4-807C-5C5D6D3F7EA5}"/>
              </a:ext>
            </a:extLst>
          </p:cNvPr>
          <p:cNvSpPr/>
          <p:nvPr/>
        </p:nvSpPr>
        <p:spPr>
          <a:xfrm>
            <a:off x="7413625" y="2711208"/>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450C648B-9BFB-4B0E-A4D3-511B82B5A1BF}"/>
              </a:ext>
            </a:extLst>
          </p:cNvPr>
          <p:cNvGrpSpPr/>
          <p:nvPr/>
        </p:nvGrpSpPr>
        <p:grpSpPr>
          <a:xfrm>
            <a:off x="7947025" y="5530608"/>
            <a:ext cx="374371" cy="851142"/>
            <a:chOff x="1511458" y="5699760"/>
            <a:chExt cx="374371" cy="851142"/>
          </a:xfrm>
        </p:grpSpPr>
        <p:cxnSp>
          <p:nvCxnSpPr>
            <p:cNvPr id="39" name="Straight Connector 38">
              <a:extLst>
                <a:ext uri="{FF2B5EF4-FFF2-40B4-BE49-F238E27FC236}">
                  <a16:creationId xmlns:a16="http://schemas.microsoft.com/office/drawing/2014/main" id="{D5579A6A-251F-41EC-A389-81EB2EC0D81E}"/>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BA78B705-8744-4EB7-9408-3D07F0A24C45}"/>
                </a:ext>
              </a:extLst>
            </p:cNvPr>
            <p:cNvGrpSpPr/>
            <p:nvPr/>
          </p:nvGrpSpPr>
          <p:grpSpPr>
            <a:xfrm>
              <a:off x="1511458" y="6421025"/>
              <a:ext cx="374371" cy="129877"/>
              <a:chOff x="1489214" y="3057613"/>
              <a:chExt cx="374371" cy="129877"/>
            </a:xfrm>
          </p:grpSpPr>
          <p:cxnSp>
            <p:nvCxnSpPr>
              <p:cNvPr id="41" name="Straight Connector 40">
                <a:extLst>
                  <a:ext uri="{FF2B5EF4-FFF2-40B4-BE49-F238E27FC236}">
                    <a16:creationId xmlns:a16="http://schemas.microsoft.com/office/drawing/2014/main" id="{164BCBDE-04D5-4492-8C2A-877FBE8EA62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F57E127-D13B-417E-87C3-88AA35853C43}"/>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BD51884-0D13-47A7-95AB-D3234DDAABC1}"/>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EC0CC5B6-883B-464D-9179-4B52F0EA12BE}"/>
              </a:ext>
            </a:extLst>
          </p:cNvPr>
          <p:cNvGrpSpPr/>
          <p:nvPr/>
        </p:nvGrpSpPr>
        <p:grpSpPr>
          <a:xfrm>
            <a:off x="9928225" y="5530608"/>
            <a:ext cx="374371" cy="851142"/>
            <a:chOff x="1511458" y="5699760"/>
            <a:chExt cx="374371" cy="851142"/>
          </a:xfrm>
        </p:grpSpPr>
        <p:cxnSp>
          <p:nvCxnSpPr>
            <p:cNvPr id="45" name="Straight Connector 44">
              <a:extLst>
                <a:ext uri="{FF2B5EF4-FFF2-40B4-BE49-F238E27FC236}">
                  <a16:creationId xmlns:a16="http://schemas.microsoft.com/office/drawing/2014/main" id="{D07DFA3F-4E3A-4487-AFD0-B3140446D657}"/>
                </a:ext>
              </a:extLst>
            </p:cNvPr>
            <p:cNvCxnSpPr/>
            <p:nvPr/>
          </p:nvCxnSpPr>
          <p:spPr>
            <a:xfrm flipH="1">
              <a:off x="1698644" y="5699760"/>
              <a:ext cx="1" cy="72126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BB9F4F88-4E53-4347-91FD-60746752C9C3}"/>
                </a:ext>
              </a:extLst>
            </p:cNvPr>
            <p:cNvGrpSpPr/>
            <p:nvPr/>
          </p:nvGrpSpPr>
          <p:grpSpPr>
            <a:xfrm>
              <a:off x="1511458" y="6421025"/>
              <a:ext cx="374371" cy="129877"/>
              <a:chOff x="1489214" y="3057613"/>
              <a:chExt cx="374371" cy="129877"/>
            </a:xfrm>
          </p:grpSpPr>
          <p:cxnSp>
            <p:nvCxnSpPr>
              <p:cNvPr id="47" name="Straight Connector 46">
                <a:extLst>
                  <a:ext uri="{FF2B5EF4-FFF2-40B4-BE49-F238E27FC236}">
                    <a16:creationId xmlns:a16="http://schemas.microsoft.com/office/drawing/2014/main" id="{23DE10C2-4AE3-49FB-9E6A-2496E6BA8E5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7E0DB0-67FB-4F66-923F-FC203E041E62}"/>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71969CA-17B0-449B-95CA-6EB06A2B6317}"/>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0" name="TextBox 49">
            <a:extLst>
              <a:ext uri="{FF2B5EF4-FFF2-40B4-BE49-F238E27FC236}">
                <a16:creationId xmlns:a16="http://schemas.microsoft.com/office/drawing/2014/main" id="{34A2428F-0D07-40CA-B83A-DEB3946B1298}"/>
              </a:ext>
            </a:extLst>
          </p:cNvPr>
          <p:cNvSpPr txBox="1"/>
          <p:nvPr/>
        </p:nvSpPr>
        <p:spPr>
          <a:xfrm>
            <a:off x="555625" y="4921008"/>
            <a:ext cx="759680" cy="369332"/>
          </a:xfrm>
          <a:prstGeom prst="rect">
            <a:avLst/>
          </a:prstGeom>
          <a:noFill/>
        </p:spPr>
        <p:txBody>
          <a:bodyPr wrap="square" rtlCol="0">
            <a:spAutoFit/>
          </a:bodyPr>
          <a:lstStyle/>
          <a:p>
            <a:r>
              <a:rPr lang="en-US" dirty="0"/>
              <a:t>V</a:t>
            </a:r>
            <a:r>
              <a:rPr lang="en-US" baseline="-25000" dirty="0"/>
              <a:t>bat,ini</a:t>
            </a:r>
            <a:endParaRPr lang="en-US" dirty="0"/>
          </a:p>
        </p:txBody>
      </p:sp>
      <p:sp>
        <p:nvSpPr>
          <p:cNvPr id="51" name="TextBox 50">
            <a:extLst>
              <a:ext uri="{FF2B5EF4-FFF2-40B4-BE49-F238E27FC236}">
                <a16:creationId xmlns:a16="http://schemas.microsoft.com/office/drawing/2014/main" id="{50F8A2AD-449C-4148-A365-50B3A6A3A36E}"/>
              </a:ext>
            </a:extLst>
          </p:cNvPr>
          <p:cNvSpPr txBox="1"/>
          <p:nvPr/>
        </p:nvSpPr>
        <p:spPr>
          <a:xfrm>
            <a:off x="1012825" y="3854208"/>
            <a:ext cx="759680" cy="369332"/>
          </a:xfrm>
          <a:prstGeom prst="rect">
            <a:avLst/>
          </a:prstGeom>
          <a:noFill/>
        </p:spPr>
        <p:txBody>
          <a:bodyPr wrap="square" rtlCol="0">
            <a:spAutoFit/>
          </a:bodyPr>
          <a:lstStyle/>
          <a:p>
            <a:r>
              <a:rPr lang="en-US" dirty="0"/>
              <a:t>R</a:t>
            </a:r>
            <a:r>
              <a:rPr lang="en-US" baseline="-25000" dirty="0"/>
              <a:t>bat</a:t>
            </a:r>
            <a:endParaRPr lang="en-US" dirty="0"/>
          </a:p>
        </p:txBody>
      </p:sp>
      <p:sp>
        <p:nvSpPr>
          <p:cNvPr id="52" name="TextBox 51">
            <a:extLst>
              <a:ext uri="{FF2B5EF4-FFF2-40B4-BE49-F238E27FC236}">
                <a16:creationId xmlns:a16="http://schemas.microsoft.com/office/drawing/2014/main" id="{70A97AD6-F626-4ACF-83CE-83C15F4704ED}"/>
              </a:ext>
            </a:extLst>
          </p:cNvPr>
          <p:cNvSpPr txBox="1"/>
          <p:nvPr/>
        </p:nvSpPr>
        <p:spPr>
          <a:xfrm>
            <a:off x="4822825" y="3549408"/>
            <a:ext cx="1066800" cy="914400"/>
          </a:xfrm>
          <a:prstGeom prst="rect">
            <a:avLst/>
          </a:prstGeom>
          <a:ln>
            <a:noFill/>
          </a:ln>
        </p:spPr>
        <p:txBody>
          <a:bodyPr vert="horz" wrap="square" lIns="0" tIns="0" rIns="0" bIns="0" rtlCol="0" anchor="t">
            <a:normAutofit/>
          </a:bodyPr>
          <a:lstStyle/>
          <a:p>
            <a:r>
              <a:rPr lang="en-US" dirty="0"/>
              <a:t>DC-DC</a:t>
            </a:r>
          </a:p>
          <a:p>
            <a:r>
              <a:rPr lang="en-US" dirty="0"/>
              <a:t>boost converter</a:t>
            </a:r>
          </a:p>
        </p:txBody>
      </p:sp>
      <p:sp>
        <p:nvSpPr>
          <p:cNvPr id="53" name="TextBox 52">
            <a:extLst>
              <a:ext uri="{FF2B5EF4-FFF2-40B4-BE49-F238E27FC236}">
                <a16:creationId xmlns:a16="http://schemas.microsoft.com/office/drawing/2014/main" id="{B60451CA-0527-44B3-889E-C8246332F322}"/>
              </a:ext>
            </a:extLst>
          </p:cNvPr>
          <p:cNvSpPr txBox="1"/>
          <p:nvPr/>
        </p:nvSpPr>
        <p:spPr>
          <a:xfrm>
            <a:off x="7642225" y="3549408"/>
            <a:ext cx="1066800" cy="914400"/>
          </a:xfrm>
          <a:prstGeom prst="rect">
            <a:avLst/>
          </a:prstGeom>
          <a:ln>
            <a:noFill/>
          </a:ln>
        </p:spPr>
        <p:txBody>
          <a:bodyPr vert="horz" wrap="square" lIns="0" tIns="0" rIns="0" bIns="0" rtlCol="0" anchor="t">
            <a:normAutofit/>
          </a:bodyPr>
          <a:lstStyle/>
          <a:p>
            <a:r>
              <a:rPr lang="en-US" dirty="0"/>
              <a:t>Linear voltage regulator</a:t>
            </a:r>
          </a:p>
        </p:txBody>
      </p:sp>
      <p:sp>
        <p:nvSpPr>
          <p:cNvPr id="54" name="TextBox 53">
            <a:extLst>
              <a:ext uri="{FF2B5EF4-FFF2-40B4-BE49-F238E27FC236}">
                <a16:creationId xmlns:a16="http://schemas.microsoft.com/office/drawing/2014/main" id="{464C1122-2CC4-4297-AB36-4253AA73C15A}"/>
              </a:ext>
            </a:extLst>
          </p:cNvPr>
          <p:cNvSpPr txBox="1"/>
          <p:nvPr/>
        </p:nvSpPr>
        <p:spPr>
          <a:xfrm>
            <a:off x="10385425" y="3930408"/>
            <a:ext cx="759680" cy="369332"/>
          </a:xfrm>
          <a:prstGeom prst="rect">
            <a:avLst/>
          </a:prstGeom>
          <a:noFill/>
        </p:spPr>
        <p:txBody>
          <a:bodyPr wrap="square" rtlCol="0">
            <a:spAutoFit/>
          </a:bodyPr>
          <a:lstStyle/>
          <a:p>
            <a:r>
              <a:rPr lang="en-US" dirty="0"/>
              <a:t>V</a:t>
            </a:r>
            <a:r>
              <a:rPr lang="en-US" baseline="-25000" dirty="0"/>
              <a:t>out</a:t>
            </a:r>
            <a:endParaRPr lang="en-US" dirty="0"/>
          </a:p>
        </p:txBody>
      </p:sp>
      <p:cxnSp>
        <p:nvCxnSpPr>
          <p:cNvPr id="55" name="Straight Arrow Connector 54">
            <a:extLst>
              <a:ext uri="{FF2B5EF4-FFF2-40B4-BE49-F238E27FC236}">
                <a16:creationId xmlns:a16="http://schemas.microsoft.com/office/drawing/2014/main" id="{DFFA081A-4830-4D5D-AD0E-79BF39DAE555}"/>
              </a:ext>
            </a:extLst>
          </p:cNvPr>
          <p:cNvCxnSpPr/>
          <p:nvPr/>
        </p:nvCxnSpPr>
        <p:spPr>
          <a:xfrm>
            <a:off x="10156825" y="3244608"/>
            <a:ext cx="0" cy="1828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7530625-47ED-47A9-8FA6-03B37E05FC16}"/>
              </a:ext>
            </a:extLst>
          </p:cNvPr>
          <p:cNvCxnSpPr/>
          <p:nvPr/>
        </p:nvCxnSpPr>
        <p:spPr>
          <a:xfrm flipH="1">
            <a:off x="4213225" y="2939808"/>
            <a:ext cx="3048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D51793C-AD18-45D8-B1D5-DFA63C873523}"/>
              </a:ext>
            </a:extLst>
          </p:cNvPr>
          <p:cNvCxnSpPr/>
          <p:nvPr/>
        </p:nvCxnSpPr>
        <p:spPr>
          <a:xfrm>
            <a:off x="3222625" y="2939808"/>
            <a:ext cx="4572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7C4D063-CCF8-4AF4-8042-9810FEC36DD5}"/>
              </a:ext>
            </a:extLst>
          </p:cNvPr>
          <p:cNvCxnSpPr/>
          <p:nvPr/>
        </p:nvCxnSpPr>
        <p:spPr>
          <a:xfrm flipH="1">
            <a:off x="3679825" y="2635008"/>
            <a:ext cx="457200" cy="3048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1AC9A8ED-734B-4816-9236-69E05E111459}"/>
              </a:ext>
            </a:extLst>
          </p:cNvPr>
          <p:cNvSpPr/>
          <p:nvPr/>
        </p:nvSpPr>
        <p:spPr>
          <a:xfrm>
            <a:off x="2536825" y="2787408"/>
            <a:ext cx="6858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2050F142-E240-4672-B95D-04DC98D6A272}"/>
              </a:ext>
            </a:extLst>
          </p:cNvPr>
          <p:cNvSpPr txBox="1"/>
          <p:nvPr/>
        </p:nvSpPr>
        <p:spPr>
          <a:xfrm>
            <a:off x="2613025" y="3092208"/>
            <a:ext cx="759680" cy="369332"/>
          </a:xfrm>
          <a:prstGeom prst="rect">
            <a:avLst/>
          </a:prstGeom>
          <a:noFill/>
        </p:spPr>
        <p:txBody>
          <a:bodyPr wrap="square" rtlCol="0">
            <a:spAutoFit/>
          </a:bodyPr>
          <a:lstStyle/>
          <a:p>
            <a:r>
              <a:rPr lang="en-US" dirty="0"/>
              <a:t>fuse</a:t>
            </a:r>
          </a:p>
        </p:txBody>
      </p:sp>
      <p:sp>
        <p:nvSpPr>
          <p:cNvPr id="61" name="TextBox 60">
            <a:extLst>
              <a:ext uri="{FF2B5EF4-FFF2-40B4-BE49-F238E27FC236}">
                <a16:creationId xmlns:a16="http://schemas.microsoft.com/office/drawing/2014/main" id="{C9B2383E-CB1C-4728-840B-5A6421AC941A}"/>
              </a:ext>
            </a:extLst>
          </p:cNvPr>
          <p:cNvSpPr txBox="1"/>
          <p:nvPr/>
        </p:nvSpPr>
        <p:spPr>
          <a:xfrm>
            <a:off x="3298825" y="2254008"/>
            <a:ext cx="1143000" cy="369332"/>
          </a:xfrm>
          <a:prstGeom prst="rect">
            <a:avLst/>
          </a:prstGeom>
          <a:noFill/>
        </p:spPr>
        <p:txBody>
          <a:bodyPr wrap="square" rtlCol="0">
            <a:spAutoFit/>
          </a:bodyPr>
          <a:lstStyle/>
          <a:p>
            <a:r>
              <a:rPr lang="en-US" dirty="0"/>
              <a:t>switch</a:t>
            </a:r>
          </a:p>
        </p:txBody>
      </p:sp>
    </p:spTree>
    <p:extLst>
      <p:ext uri="{BB962C8B-B14F-4D97-AF65-F5344CB8AC3E}">
        <p14:creationId xmlns:p14="http://schemas.microsoft.com/office/powerpoint/2010/main" val="236633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for Autonomous Cars: Entire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Finishing it up:</a:t>
            </a:r>
            <a:endParaRPr lang="en-US" altLang="en-US" dirty="0"/>
          </a:p>
          <a:p>
            <a:pPr lvl="1"/>
            <a:r>
              <a:rPr lang="en-US" dirty="0"/>
              <a:t>Disconnect the DC-DC converter</a:t>
            </a:r>
            <a:endParaRPr lang="en-US" altLang="en-US" dirty="0"/>
          </a:p>
        </p:txBody>
      </p:sp>
      <p:cxnSp>
        <p:nvCxnSpPr>
          <p:cNvPr id="90" name="Straight Connector 89">
            <a:extLst>
              <a:ext uri="{FF2B5EF4-FFF2-40B4-BE49-F238E27FC236}">
                <a16:creationId xmlns:a16="http://schemas.microsoft.com/office/drawing/2014/main" id="{E815425F-06D0-4226-86C6-8048D89A96CC}"/>
              </a:ext>
            </a:extLst>
          </p:cNvPr>
          <p:cNvCxnSpPr/>
          <p:nvPr/>
        </p:nvCxnSpPr>
        <p:spPr>
          <a:xfrm flipH="1">
            <a:off x="6246019" y="2939808"/>
            <a:ext cx="6096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5E2E0E5-43D4-45C1-BA63-1B596079CE95}"/>
              </a:ext>
            </a:extLst>
          </p:cNvPr>
          <p:cNvCxnSpPr/>
          <p:nvPr/>
        </p:nvCxnSpPr>
        <p:spPr>
          <a:xfrm flipH="1">
            <a:off x="7236619" y="2939808"/>
            <a:ext cx="609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D358E83-42A5-4EB1-98C5-94C73FA2AF64}"/>
              </a:ext>
            </a:extLst>
          </p:cNvPr>
          <p:cNvCxnSpPr/>
          <p:nvPr/>
        </p:nvCxnSpPr>
        <p:spPr>
          <a:xfrm flipH="1">
            <a:off x="8379619" y="2939808"/>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4056074-5D72-4E08-94C3-37908385BA90}"/>
              </a:ext>
            </a:extLst>
          </p:cNvPr>
          <p:cNvCxnSpPr/>
          <p:nvPr/>
        </p:nvCxnSpPr>
        <p:spPr>
          <a:xfrm flipH="1">
            <a:off x="1750219" y="2939808"/>
            <a:ext cx="9144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11F06C9-208F-46B6-A184-5DE0E7BEAD23}"/>
              </a:ext>
            </a:extLst>
          </p:cNvPr>
          <p:cNvGrpSpPr/>
          <p:nvPr/>
        </p:nvGrpSpPr>
        <p:grpSpPr>
          <a:xfrm>
            <a:off x="1443007" y="4837534"/>
            <a:ext cx="609600" cy="716701"/>
            <a:chOff x="1359010" y="1721378"/>
            <a:chExt cx="609600" cy="716701"/>
          </a:xfrm>
        </p:grpSpPr>
        <p:sp>
          <p:nvSpPr>
            <p:cNvPr id="95" name="Oval 94">
              <a:extLst>
                <a:ext uri="{FF2B5EF4-FFF2-40B4-BE49-F238E27FC236}">
                  <a16:creationId xmlns:a16="http://schemas.microsoft.com/office/drawing/2014/main" id="{CBCE3731-C42F-4CFD-81E5-E08344A72642}"/>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BA5559B0-E1B7-4EA1-B6B8-8A229F756B96}"/>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4EECAD04-E11B-4BFF-AFAA-B18D71D6C8AA}"/>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grpSp>
      <p:cxnSp>
        <p:nvCxnSpPr>
          <p:cNvPr id="98" name="Straight Connector 97">
            <a:extLst>
              <a:ext uri="{FF2B5EF4-FFF2-40B4-BE49-F238E27FC236}">
                <a16:creationId xmlns:a16="http://schemas.microsoft.com/office/drawing/2014/main" id="{71698F40-B12E-470D-BE24-8B92B7FB83AD}"/>
              </a:ext>
            </a:extLst>
          </p:cNvPr>
          <p:cNvCxnSpPr/>
          <p:nvPr/>
        </p:nvCxnSpPr>
        <p:spPr>
          <a:xfrm flipV="1">
            <a:off x="1745865" y="4540008"/>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C607039-B246-4F94-9214-9699BA0394C9}"/>
              </a:ext>
            </a:extLst>
          </p:cNvPr>
          <p:cNvCxnSpPr/>
          <p:nvPr/>
        </p:nvCxnSpPr>
        <p:spPr>
          <a:xfrm>
            <a:off x="1750219" y="5454408"/>
            <a:ext cx="0" cy="5334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3A1918CF-313D-4577-B890-6F7C8433AD67}"/>
              </a:ext>
            </a:extLst>
          </p:cNvPr>
          <p:cNvGrpSpPr/>
          <p:nvPr/>
        </p:nvGrpSpPr>
        <p:grpSpPr>
          <a:xfrm>
            <a:off x="1521619" y="5987808"/>
            <a:ext cx="374371" cy="393942"/>
            <a:chOff x="1511458" y="6156960"/>
            <a:chExt cx="374371" cy="393942"/>
          </a:xfrm>
        </p:grpSpPr>
        <p:cxnSp>
          <p:nvCxnSpPr>
            <p:cNvPr id="101" name="Straight Connector 100">
              <a:extLst>
                <a:ext uri="{FF2B5EF4-FFF2-40B4-BE49-F238E27FC236}">
                  <a16:creationId xmlns:a16="http://schemas.microsoft.com/office/drawing/2014/main" id="{C64EA620-F5A3-4178-B1F2-99C29EFC696E}"/>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E2E20F4D-E2C8-48CD-BAD3-7547B403E207}"/>
                </a:ext>
              </a:extLst>
            </p:cNvPr>
            <p:cNvGrpSpPr/>
            <p:nvPr/>
          </p:nvGrpSpPr>
          <p:grpSpPr>
            <a:xfrm>
              <a:off x="1511458" y="6421025"/>
              <a:ext cx="374371" cy="129877"/>
              <a:chOff x="1489214" y="3057613"/>
              <a:chExt cx="374371" cy="129877"/>
            </a:xfrm>
          </p:grpSpPr>
          <p:cxnSp>
            <p:nvCxnSpPr>
              <p:cNvPr id="103" name="Straight Connector 102">
                <a:extLst>
                  <a:ext uri="{FF2B5EF4-FFF2-40B4-BE49-F238E27FC236}">
                    <a16:creationId xmlns:a16="http://schemas.microsoft.com/office/drawing/2014/main" id="{C06FDCD6-1E41-49DE-B723-44087B3B917B}"/>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395044A-04FD-4C80-8F86-7803E7CEAAB5}"/>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3600E66-4B86-422A-895F-A77DA07E0D5B}"/>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6" name="Group 105">
            <a:extLst>
              <a:ext uri="{FF2B5EF4-FFF2-40B4-BE49-F238E27FC236}">
                <a16:creationId xmlns:a16="http://schemas.microsoft.com/office/drawing/2014/main" id="{76045FBF-C9F5-4E7D-917A-9546E4602EB1}"/>
              </a:ext>
            </a:extLst>
          </p:cNvPr>
          <p:cNvGrpSpPr/>
          <p:nvPr/>
        </p:nvGrpSpPr>
        <p:grpSpPr>
          <a:xfrm>
            <a:off x="1674019" y="2939808"/>
            <a:ext cx="223010" cy="1600200"/>
            <a:chOff x="4604021" y="4226729"/>
            <a:chExt cx="223010" cy="1600200"/>
          </a:xfrm>
        </p:grpSpPr>
        <p:cxnSp>
          <p:nvCxnSpPr>
            <p:cNvPr id="107" name="Straight Connector 106">
              <a:extLst>
                <a:ext uri="{FF2B5EF4-FFF2-40B4-BE49-F238E27FC236}">
                  <a16:creationId xmlns:a16="http://schemas.microsoft.com/office/drawing/2014/main" id="{9218926A-B816-47EE-8745-C78E0B501797}"/>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20A68A4-9376-4787-9FC6-D06D60BB07E9}"/>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65BD151-B0EE-4EF6-B07F-4A6459D39903}"/>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4E189AC-333D-4D15-8605-741C8798D35B}"/>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5FE82B3-A7DD-47B2-A4A6-E21EFA8F5843}"/>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B460BB5-FCD9-4763-950F-9CC4B519B647}"/>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8C93300-299C-460B-BBFA-33BFB47365FE}"/>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7D73C36-4A9B-43C8-BF49-BDD5B5872EFC}"/>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3CC6DA5-79FB-4A7F-9A73-CE46D8EFDFE1}"/>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Rectangle 115">
            <a:extLst>
              <a:ext uri="{FF2B5EF4-FFF2-40B4-BE49-F238E27FC236}">
                <a16:creationId xmlns:a16="http://schemas.microsoft.com/office/drawing/2014/main" id="{664DE2F0-6326-4AC2-A7AE-995408228CE1}"/>
              </a:ext>
            </a:extLst>
          </p:cNvPr>
          <p:cNvSpPr/>
          <p:nvPr/>
        </p:nvSpPr>
        <p:spPr>
          <a:xfrm>
            <a:off x="607219" y="2711208"/>
            <a:ext cx="1905000" cy="3124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2D9E559F-0678-4EB1-82D8-888E4B47C0D6}"/>
              </a:ext>
            </a:extLst>
          </p:cNvPr>
          <p:cNvSpPr/>
          <p:nvPr/>
        </p:nvSpPr>
        <p:spPr>
          <a:xfrm>
            <a:off x="5179219" y="2711208"/>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8" name="Group 117">
            <a:extLst>
              <a:ext uri="{FF2B5EF4-FFF2-40B4-BE49-F238E27FC236}">
                <a16:creationId xmlns:a16="http://schemas.microsoft.com/office/drawing/2014/main" id="{A8A1C69D-34A4-4EAC-B457-EC0B977EFC3C}"/>
              </a:ext>
            </a:extLst>
          </p:cNvPr>
          <p:cNvGrpSpPr/>
          <p:nvPr/>
        </p:nvGrpSpPr>
        <p:grpSpPr>
          <a:xfrm>
            <a:off x="5712619" y="5530608"/>
            <a:ext cx="374371" cy="851142"/>
            <a:chOff x="1511458" y="5699760"/>
            <a:chExt cx="374371" cy="851142"/>
          </a:xfrm>
        </p:grpSpPr>
        <p:cxnSp>
          <p:nvCxnSpPr>
            <p:cNvPr id="119" name="Straight Connector 118">
              <a:extLst>
                <a:ext uri="{FF2B5EF4-FFF2-40B4-BE49-F238E27FC236}">
                  <a16:creationId xmlns:a16="http://schemas.microsoft.com/office/drawing/2014/main" id="{854FF271-BF7B-400A-A856-4CEF65398AA5}"/>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596B79F8-A1DD-4863-8D9C-CA3448069747}"/>
                </a:ext>
              </a:extLst>
            </p:cNvPr>
            <p:cNvGrpSpPr/>
            <p:nvPr/>
          </p:nvGrpSpPr>
          <p:grpSpPr>
            <a:xfrm>
              <a:off x="1511458" y="6421025"/>
              <a:ext cx="374371" cy="129877"/>
              <a:chOff x="1489214" y="3057613"/>
              <a:chExt cx="374371" cy="129877"/>
            </a:xfrm>
          </p:grpSpPr>
          <p:cxnSp>
            <p:nvCxnSpPr>
              <p:cNvPr id="121" name="Straight Connector 120">
                <a:extLst>
                  <a:ext uri="{FF2B5EF4-FFF2-40B4-BE49-F238E27FC236}">
                    <a16:creationId xmlns:a16="http://schemas.microsoft.com/office/drawing/2014/main" id="{451E5277-E59B-4514-B465-2193AFED24A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C5B4099-F8D6-48A8-BCB1-79F70DF1C2E8}"/>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AF9E821-BE4F-4122-B818-8C3E1B323518}"/>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4" name="Rectangle 123">
            <a:extLst>
              <a:ext uri="{FF2B5EF4-FFF2-40B4-BE49-F238E27FC236}">
                <a16:creationId xmlns:a16="http://schemas.microsoft.com/office/drawing/2014/main" id="{8064D9A9-233A-4BC1-9AC0-8665D50505FB}"/>
              </a:ext>
            </a:extLst>
          </p:cNvPr>
          <p:cNvSpPr/>
          <p:nvPr/>
        </p:nvSpPr>
        <p:spPr>
          <a:xfrm>
            <a:off x="7541419" y="2711208"/>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5" name="Group 124">
            <a:extLst>
              <a:ext uri="{FF2B5EF4-FFF2-40B4-BE49-F238E27FC236}">
                <a16:creationId xmlns:a16="http://schemas.microsoft.com/office/drawing/2014/main" id="{0FABE30F-28B3-4834-8E52-D18174C15BCD}"/>
              </a:ext>
            </a:extLst>
          </p:cNvPr>
          <p:cNvGrpSpPr/>
          <p:nvPr/>
        </p:nvGrpSpPr>
        <p:grpSpPr>
          <a:xfrm>
            <a:off x="8074819" y="5530608"/>
            <a:ext cx="374371" cy="851142"/>
            <a:chOff x="1511458" y="5699760"/>
            <a:chExt cx="374371" cy="851142"/>
          </a:xfrm>
        </p:grpSpPr>
        <p:cxnSp>
          <p:nvCxnSpPr>
            <p:cNvPr id="126" name="Straight Connector 125">
              <a:extLst>
                <a:ext uri="{FF2B5EF4-FFF2-40B4-BE49-F238E27FC236}">
                  <a16:creationId xmlns:a16="http://schemas.microsoft.com/office/drawing/2014/main" id="{EE596192-2066-4DEB-B554-7876F10889AD}"/>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D9FC9994-4C69-4A29-BA59-B734713E223C}"/>
                </a:ext>
              </a:extLst>
            </p:cNvPr>
            <p:cNvGrpSpPr/>
            <p:nvPr/>
          </p:nvGrpSpPr>
          <p:grpSpPr>
            <a:xfrm>
              <a:off x="1511458" y="6421025"/>
              <a:ext cx="374371" cy="129877"/>
              <a:chOff x="1489214" y="3057613"/>
              <a:chExt cx="374371" cy="129877"/>
            </a:xfrm>
          </p:grpSpPr>
          <p:cxnSp>
            <p:nvCxnSpPr>
              <p:cNvPr id="128" name="Straight Connector 127">
                <a:extLst>
                  <a:ext uri="{FF2B5EF4-FFF2-40B4-BE49-F238E27FC236}">
                    <a16:creationId xmlns:a16="http://schemas.microsoft.com/office/drawing/2014/main" id="{95568250-E6DE-4F9A-BDB0-F2401352BFC7}"/>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AA26765-C1C3-47D1-B569-4A2C72EDBC0B}"/>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2283192-2D87-4485-A696-7FE79CAA1427}"/>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1" name="Group 130">
            <a:extLst>
              <a:ext uri="{FF2B5EF4-FFF2-40B4-BE49-F238E27FC236}">
                <a16:creationId xmlns:a16="http://schemas.microsoft.com/office/drawing/2014/main" id="{DB638A6E-4FEF-48FB-9BC7-1166EDD386D4}"/>
              </a:ext>
            </a:extLst>
          </p:cNvPr>
          <p:cNvGrpSpPr/>
          <p:nvPr/>
        </p:nvGrpSpPr>
        <p:grpSpPr>
          <a:xfrm>
            <a:off x="10056019" y="5530608"/>
            <a:ext cx="374371" cy="851142"/>
            <a:chOff x="1511458" y="5699760"/>
            <a:chExt cx="374371" cy="851142"/>
          </a:xfrm>
        </p:grpSpPr>
        <p:cxnSp>
          <p:nvCxnSpPr>
            <p:cNvPr id="132" name="Straight Connector 131">
              <a:extLst>
                <a:ext uri="{FF2B5EF4-FFF2-40B4-BE49-F238E27FC236}">
                  <a16:creationId xmlns:a16="http://schemas.microsoft.com/office/drawing/2014/main" id="{78FFD2C9-0D7B-4C00-BE20-AAA158FC1BBC}"/>
                </a:ext>
              </a:extLst>
            </p:cNvPr>
            <p:cNvCxnSpPr/>
            <p:nvPr/>
          </p:nvCxnSpPr>
          <p:spPr>
            <a:xfrm flipH="1">
              <a:off x="1698644" y="5699760"/>
              <a:ext cx="1" cy="72126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10C99874-D0AD-42AA-8DAC-EAD8B7666774}"/>
                </a:ext>
              </a:extLst>
            </p:cNvPr>
            <p:cNvGrpSpPr/>
            <p:nvPr/>
          </p:nvGrpSpPr>
          <p:grpSpPr>
            <a:xfrm>
              <a:off x="1511458" y="6421025"/>
              <a:ext cx="374371" cy="129877"/>
              <a:chOff x="1489214" y="3057613"/>
              <a:chExt cx="374371" cy="129877"/>
            </a:xfrm>
          </p:grpSpPr>
          <p:cxnSp>
            <p:nvCxnSpPr>
              <p:cNvPr id="134" name="Straight Connector 133">
                <a:extLst>
                  <a:ext uri="{FF2B5EF4-FFF2-40B4-BE49-F238E27FC236}">
                    <a16:creationId xmlns:a16="http://schemas.microsoft.com/office/drawing/2014/main" id="{FC0CDFF1-5198-4D03-B40E-85C07DB5077A}"/>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995D21A-F6C8-4F85-AAC1-256D1C5A9EAF}"/>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7F21946-BBD9-4C61-8C32-5A6D23F5830E}"/>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7" name="TextBox 136">
            <a:extLst>
              <a:ext uri="{FF2B5EF4-FFF2-40B4-BE49-F238E27FC236}">
                <a16:creationId xmlns:a16="http://schemas.microsoft.com/office/drawing/2014/main" id="{FF143B94-C020-4E93-B002-1EDF987CCE17}"/>
              </a:ext>
            </a:extLst>
          </p:cNvPr>
          <p:cNvSpPr txBox="1"/>
          <p:nvPr/>
        </p:nvSpPr>
        <p:spPr>
          <a:xfrm>
            <a:off x="683419" y="4921008"/>
            <a:ext cx="759680" cy="369332"/>
          </a:xfrm>
          <a:prstGeom prst="rect">
            <a:avLst/>
          </a:prstGeom>
          <a:noFill/>
        </p:spPr>
        <p:txBody>
          <a:bodyPr wrap="square" rtlCol="0">
            <a:spAutoFit/>
          </a:bodyPr>
          <a:lstStyle/>
          <a:p>
            <a:r>
              <a:rPr lang="en-US" dirty="0"/>
              <a:t>V</a:t>
            </a:r>
            <a:r>
              <a:rPr lang="en-US" baseline="-25000" dirty="0"/>
              <a:t>bat,ini</a:t>
            </a:r>
            <a:endParaRPr lang="en-US" dirty="0"/>
          </a:p>
        </p:txBody>
      </p:sp>
      <p:sp>
        <p:nvSpPr>
          <p:cNvPr id="138" name="TextBox 137">
            <a:extLst>
              <a:ext uri="{FF2B5EF4-FFF2-40B4-BE49-F238E27FC236}">
                <a16:creationId xmlns:a16="http://schemas.microsoft.com/office/drawing/2014/main" id="{CB9F10BA-C0CB-4182-B9DC-CD7C51D14E16}"/>
              </a:ext>
            </a:extLst>
          </p:cNvPr>
          <p:cNvSpPr txBox="1"/>
          <p:nvPr/>
        </p:nvSpPr>
        <p:spPr>
          <a:xfrm>
            <a:off x="1140619" y="3854208"/>
            <a:ext cx="759680" cy="369332"/>
          </a:xfrm>
          <a:prstGeom prst="rect">
            <a:avLst/>
          </a:prstGeom>
          <a:noFill/>
        </p:spPr>
        <p:txBody>
          <a:bodyPr wrap="square" rtlCol="0">
            <a:spAutoFit/>
          </a:bodyPr>
          <a:lstStyle/>
          <a:p>
            <a:r>
              <a:rPr lang="en-US" dirty="0"/>
              <a:t>R</a:t>
            </a:r>
            <a:r>
              <a:rPr lang="en-US" baseline="-25000" dirty="0"/>
              <a:t>bat</a:t>
            </a:r>
            <a:endParaRPr lang="en-US" dirty="0"/>
          </a:p>
        </p:txBody>
      </p:sp>
      <p:sp>
        <p:nvSpPr>
          <p:cNvPr id="139" name="TextBox 138">
            <a:extLst>
              <a:ext uri="{FF2B5EF4-FFF2-40B4-BE49-F238E27FC236}">
                <a16:creationId xmlns:a16="http://schemas.microsoft.com/office/drawing/2014/main" id="{9A9D1756-AFB5-475B-BA34-02B1030B9D1D}"/>
              </a:ext>
            </a:extLst>
          </p:cNvPr>
          <p:cNvSpPr txBox="1"/>
          <p:nvPr/>
        </p:nvSpPr>
        <p:spPr>
          <a:xfrm>
            <a:off x="5484019" y="3549408"/>
            <a:ext cx="1066800" cy="914400"/>
          </a:xfrm>
          <a:prstGeom prst="rect">
            <a:avLst/>
          </a:prstGeom>
          <a:ln>
            <a:noFill/>
          </a:ln>
        </p:spPr>
        <p:txBody>
          <a:bodyPr vert="horz" wrap="square" lIns="0" tIns="0" rIns="0" bIns="0" rtlCol="0" anchor="t">
            <a:normAutofit/>
          </a:bodyPr>
          <a:lstStyle/>
          <a:p>
            <a:r>
              <a:rPr lang="en-US" dirty="0"/>
              <a:t>DC-DC</a:t>
            </a:r>
          </a:p>
          <a:p>
            <a:r>
              <a:rPr lang="en-US" dirty="0"/>
              <a:t>boost converter</a:t>
            </a:r>
          </a:p>
        </p:txBody>
      </p:sp>
      <p:sp>
        <p:nvSpPr>
          <p:cNvPr id="140" name="TextBox 139">
            <a:extLst>
              <a:ext uri="{FF2B5EF4-FFF2-40B4-BE49-F238E27FC236}">
                <a16:creationId xmlns:a16="http://schemas.microsoft.com/office/drawing/2014/main" id="{F7EBDCC1-697A-40EC-9F02-465A93EFB775}"/>
              </a:ext>
            </a:extLst>
          </p:cNvPr>
          <p:cNvSpPr txBox="1"/>
          <p:nvPr/>
        </p:nvSpPr>
        <p:spPr>
          <a:xfrm>
            <a:off x="7770019" y="3549408"/>
            <a:ext cx="1066800" cy="914400"/>
          </a:xfrm>
          <a:prstGeom prst="rect">
            <a:avLst/>
          </a:prstGeom>
          <a:ln>
            <a:noFill/>
          </a:ln>
        </p:spPr>
        <p:txBody>
          <a:bodyPr vert="horz" wrap="square" lIns="0" tIns="0" rIns="0" bIns="0" rtlCol="0" anchor="t">
            <a:normAutofit/>
          </a:bodyPr>
          <a:lstStyle/>
          <a:p>
            <a:r>
              <a:rPr lang="en-US" dirty="0"/>
              <a:t>Linear voltage regulator</a:t>
            </a:r>
          </a:p>
        </p:txBody>
      </p:sp>
      <p:sp>
        <p:nvSpPr>
          <p:cNvPr id="141" name="TextBox 140">
            <a:extLst>
              <a:ext uri="{FF2B5EF4-FFF2-40B4-BE49-F238E27FC236}">
                <a16:creationId xmlns:a16="http://schemas.microsoft.com/office/drawing/2014/main" id="{3F1816B6-610C-4461-BE46-280CF99AB924}"/>
              </a:ext>
            </a:extLst>
          </p:cNvPr>
          <p:cNvSpPr txBox="1"/>
          <p:nvPr/>
        </p:nvSpPr>
        <p:spPr>
          <a:xfrm>
            <a:off x="10513219" y="3930408"/>
            <a:ext cx="759680" cy="369332"/>
          </a:xfrm>
          <a:prstGeom prst="rect">
            <a:avLst/>
          </a:prstGeom>
          <a:noFill/>
        </p:spPr>
        <p:txBody>
          <a:bodyPr wrap="square" rtlCol="0">
            <a:spAutoFit/>
          </a:bodyPr>
          <a:lstStyle/>
          <a:p>
            <a:r>
              <a:rPr lang="en-US" dirty="0"/>
              <a:t>V</a:t>
            </a:r>
            <a:r>
              <a:rPr lang="en-US" baseline="-25000" dirty="0"/>
              <a:t>out</a:t>
            </a:r>
            <a:endParaRPr lang="en-US" dirty="0"/>
          </a:p>
        </p:txBody>
      </p:sp>
      <p:cxnSp>
        <p:nvCxnSpPr>
          <p:cNvPr id="142" name="Straight Arrow Connector 141">
            <a:extLst>
              <a:ext uri="{FF2B5EF4-FFF2-40B4-BE49-F238E27FC236}">
                <a16:creationId xmlns:a16="http://schemas.microsoft.com/office/drawing/2014/main" id="{2201D8E4-9D4A-48AD-99C8-EDA19D2651A9}"/>
              </a:ext>
            </a:extLst>
          </p:cNvPr>
          <p:cNvCxnSpPr/>
          <p:nvPr/>
        </p:nvCxnSpPr>
        <p:spPr>
          <a:xfrm>
            <a:off x="10284619" y="3244608"/>
            <a:ext cx="0" cy="1828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5EBDA916-051E-4FE0-B58D-EB79DFE650F6}"/>
              </a:ext>
            </a:extLst>
          </p:cNvPr>
          <p:cNvCxnSpPr/>
          <p:nvPr/>
        </p:nvCxnSpPr>
        <p:spPr>
          <a:xfrm flipH="1">
            <a:off x="4341019" y="2939808"/>
            <a:ext cx="3048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D9A1FE9-ED78-4142-B0B6-B83D4477998A}"/>
              </a:ext>
            </a:extLst>
          </p:cNvPr>
          <p:cNvCxnSpPr/>
          <p:nvPr/>
        </p:nvCxnSpPr>
        <p:spPr>
          <a:xfrm>
            <a:off x="3350419" y="2939808"/>
            <a:ext cx="4572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C7BAD2E-FDD5-4CEF-ABAE-8F3DD4EA64F3}"/>
              </a:ext>
            </a:extLst>
          </p:cNvPr>
          <p:cNvCxnSpPr/>
          <p:nvPr/>
        </p:nvCxnSpPr>
        <p:spPr>
          <a:xfrm flipH="1">
            <a:off x="3807619" y="2635008"/>
            <a:ext cx="457200" cy="3048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10D89F60-AC41-4BAE-8853-3C6EDA368BAB}"/>
              </a:ext>
            </a:extLst>
          </p:cNvPr>
          <p:cNvSpPr/>
          <p:nvPr/>
        </p:nvSpPr>
        <p:spPr>
          <a:xfrm>
            <a:off x="2664619" y="2787408"/>
            <a:ext cx="6858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40F7B8A4-ED4A-4647-900F-B4BBE917C2FF}"/>
              </a:ext>
            </a:extLst>
          </p:cNvPr>
          <p:cNvSpPr txBox="1"/>
          <p:nvPr/>
        </p:nvSpPr>
        <p:spPr>
          <a:xfrm>
            <a:off x="2740819" y="3092208"/>
            <a:ext cx="759680" cy="369332"/>
          </a:xfrm>
          <a:prstGeom prst="rect">
            <a:avLst/>
          </a:prstGeom>
          <a:noFill/>
        </p:spPr>
        <p:txBody>
          <a:bodyPr wrap="square" rtlCol="0">
            <a:spAutoFit/>
          </a:bodyPr>
          <a:lstStyle/>
          <a:p>
            <a:r>
              <a:rPr lang="en-US" dirty="0"/>
              <a:t>fuse</a:t>
            </a:r>
          </a:p>
        </p:txBody>
      </p:sp>
      <p:sp>
        <p:nvSpPr>
          <p:cNvPr id="148" name="TextBox 147">
            <a:extLst>
              <a:ext uri="{FF2B5EF4-FFF2-40B4-BE49-F238E27FC236}">
                <a16:creationId xmlns:a16="http://schemas.microsoft.com/office/drawing/2014/main" id="{D3F13698-AB12-4E88-BBA1-F1060A7DCBD0}"/>
              </a:ext>
            </a:extLst>
          </p:cNvPr>
          <p:cNvSpPr txBox="1"/>
          <p:nvPr/>
        </p:nvSpPr>
        <p:spPr>
          <a:xfrm>
            <a:off x="3426619" y="2254008"/>
            <a:ext cx="1143000" cy="369332"/>
          </a:xfrm>
          <a:prstGeom prst="rect">
            <a:avLst/>
          </a:prstGeom>
          <a:noFill/>
        </p:spPr>
        <p:txBody>
          <a:bodyPr wrap="square" rtlCol="0">
            <a:spAutoFit/>
          </a:bodyPr>
          <a:lstStyle/>
          <a:p>
            <a:r>
              <a:rPr lang="en-US" dirty="0"/>
              <a:t>switch</a:t>
            </a:r>
          </a:p>
        </p:txBody>
      </p:sp>
      <p:cxnSp>
        <p:nvCxnSpPr>
          <p:cNvPr id="149" name="Straight Connector 148">
            <a:extLst>
              <a:ext uri="{FF2B5EF4-FFF2-40B4-BE49-F238E27FC236}">
                <a16:creationId xmlns:a16="http://schemas.microsoft.com/office/drawing/2014/main" id="{3F730CDE-3306-4559-8437-7C0686077280}"/>
              </a:ext>
            </a:extLst>
          </p:cNvPr>
          <p:cNvCxnSpPr/>
          <p:nvPr/>
        </p:nvCxnSpPr>
        <p:spPr>
          <a:xfrm flipH="1">
            <a:off x="8227219" y="2254008"/>
            <a:ext cx="3810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3E27AD9-5D8E-4C57-BB42-411F08683524}"/>
              </a:ext>
            </a:extLst>
          </p:cNvPr>
          <p:cNvCxnSpPr/>
          <p:nvPr/>
        </p:nvCxnSpPr>
        <p:spPr>
          <a:xfrm>
            <a:off x="7236619" y="2254008"/>
            <a:ext cx="4572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1EEE7E1-71B8-4B84-91F8-83F3C7649E87}"/>
              </a:ext>
            </a:extLst>
          </p:cNvPr>
          <p:cNvCxnSpPr/>
          <p:nvPr/>
        </p:nvCxnSpPr>
        <p:spPr>
          <a:xfrm flipH="1">
            <a:off x="7693819" y="1949208"/>
            <a:ext cx="457200" cy="3048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FC1287F1-0236-4D73-88CB-2463D496A731}"/>
              </a:ext>
            </a:extLst>
          </p:cNvPr>
          <p:cNvSpPr txBox="1"/>
          <p:nvPr/>
        </p:nvSpPr>
        <p:spPr>
          <a:xfrm>
            <a:off x="6169819" y="806208"/>
            <a:ext cx="1828800" cy="369332"/>
          </a:xfrm>
          <a:prstGeom prst="rect">
            <a:avLst/>
          </a:prstGeom>
          <a:noFill/>
        </p:spPr>
        <p:txBody>
          <a:bodyPr wrap="square" rtlCol="0">
            <a:spAutoFit/>
          </a:bodyPr>
          <a:lstStyle/>
          <a:p>
            <a:r>
              <a:rPr lang="en-US" dirty="0"/>
              <a:t>bypass switch</a:t>
            </a:r>
          </a:p>
        </p:txBody>
      </p:sp>
      <p:cxnSp>
        <p:nvCxnSpPr>
          <p:cNvPr id="153" name="Straight Connector 152">
            <a:extLst>
              <a:ext uri="{FF2B5EF4-FFF2-40B4-BE49-F238E27FC236}">
                <a16:creationId xmlns:a16="http://schemas.microsoft.com/office/drawing/2014/main" id="{FFD5BD33-CD31-4C6C-B7F4-6D0B03071990}"/>
              </a:ext>
            </a:extLst>
          </p:cNvPr>
          <p:cNvCxnSpPr/>
          <p:nvPr/>
        </p:nvCxnSpPr>
        <p:spPr>
          <a:xfrm flipH="1">
            <a:off x="6169819" y="2254008"/>
            <a:ext cx="3810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17F3630-B917-4169-AD7F-49F69A03C5E2}"/>
              </a:ext>
            </a:extLst>
          </p:cNvPr>
          <p:cNvCxnSpPr/>
          <p:nvPr/>
        </p:nvCxnSpPr>
        <p:spPr>
          <a:xfrm>
            <a:off x="5179219" y="2254008"/>
            <a:ext cx="4572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9C22F23-AF44-403E-9811-8FA6EE92A50A}"/>
              </a:ext>
            </a:extLst>
          </p:cNvPr>
          <p:cNvCxnSpPr/>
          <p:nvPr/>
        </p:nvCxnSpPr>
        <p:spPr>
          <a:xfrm flipH="1">
            <a:off x="5636419" y="1949208"/>
            <a:ext cx="457200" cy="3048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1D0A0AB-5774-46F5-A97C-A0743F5B2440}"/>
              </a:ext>
            </a:extLst>
          </p:cNvPr>
          <p:cNvCxnSpPr/>
          <p:nvPr/>
        </p:nvCxnSpPr>
        <p:spPr>
          <a:xfrm>
            <a:off x="5865019" y="1492008"/>
            <a:ext cx="0" cy="53340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704E9CDC-72C4-4F34-B81F-D8AB5C5C820E}"/>
              </a:ext>
            </a:extLst>
          </p:cNvPr>
          <p:cNvCxnSpPr/>
          <p:nvPr/>
        </p:nvCxnSpPr>
        <p:spPr>
          <a:xfrm flipH="1">
            <a:off x="4645819" y="2254008"/>
            <a:ext cx="5334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52E3B35-EB2E-4943-A34A-E6310B7A6D24}"/>
              </a:ext>
            </a:extLst>
          </p:cNvPr>
          <p:cNvCxnSpPr/>
          <p:nvPr/>
        </p:nvCxnSpPr>
        <p:spPr>
          <a:xfrm>
            <a:off x="4645819" y="2254008"/>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A7E5029-7F95-49FA-A806-0DDC94F7DE07}"/>
              </a:ext>
            </a:extLst>
          </p:cNvPr>
          <p:cNvCxnSpPr/>
          <p:nvPr/>
        </p:nvCxnSpPr>
        <p:spPr>
          <a:xfrm>
            <a:off x="6550819" y="2254008"/>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CA62881-9361-49EA-A5FB-7083104C9DED}"/>
              </a:ext>
            </a:extLst>
          </p:cNvPr>
          <p:cNvCxnSpPr/>
          <p:nvPr/>
        </p:nvCxnSpPr>
        <p:spPr>
          <a:xfrm flipH="1">
            <a:off x="4950619" y="2482608"/>
            <a:ext cx="16002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5B59B0E-AE01-455E-89B1-D42A4AFABF85}"/>
              </a:ext>
            </a:extLst>
          </p:cNvPr>
          <p:cNvCxnSpPr/>
          <p:nvPr/>
        </p:nvCxnSpPr>
        <p:spPr>
          <a:xfrm>
            <a:off x="4950619" y="2482608"/>
            <a:ext cx="0" cy="4572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C376E67-8D7B-42AC-8263-3052C356E73A}"/>
              </a:ext>
            </a:extLst>
          </p:cNvPr>
          <p:cNvCxnSpPr/>
          <p:nvPr/>
        </p:nvCxnSpPr>
        <p:spPr>
          <a:xfrm>
            <a:off x="4950619" y="2939808"/>
            <a:ext cx="228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CE70F23-AB61-45D9-BD24-7065C61B8F06}"/>
              </a:ext>
            </a:extLst>
          </p:cNvPr>
          <p:cNvCxnSpPr/>
          <p:nvPr/>
        </p:nvCxnSpPr>
        <p:spPr>
          <a:xfrm flipV="1">
            <a:off x="7236619" y="2254008"/>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3374581-8FA7-4F0F-BCDA-8BE7EAA961E3}"/>
              </a:ext>
            </a:extLst>
          </p:cNvPr>
          <p:cNvCxnSpPr/>
          <p:nvPr/>
        </p:nvCxnSpPr>
        <p:spPr>
          <a:xfrm>
            <a:off x="6093619" y="1949208"/>
            <a:ext cx="4572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21A34CB-B360-47F0-9CCB-F45AB7B0FCFE}"/>
              </a:ext>
            </a:extLst>
          </p:cNvPr>
          <p:cNvCxnSpPr/>
          <p:nvPr/>
        </p:nvCxnSpPr>
        <p:spPr>
          <a:xfrm>
            <a:off x="8151019" y="1949208"/>
            <a:ext cx="4572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F138B12-8617-46B3-A1D3-D21D40A43C85}"/>
              </a:ext>
            </a:extLst>
          </p:cNvPr>
          <p:cNvCxnSpPr/>
          <p:nvPr/>
        </p:nvCxnSpPr>
        <p:spPr>
          <a:xfrm flipV="1">
            <a:off x="8608219" y="1720608"/>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3E9C465-127E-4408-9D2E-5BE504A163D2}"/>
              </a:ext>
            </a:extLst>
          </p:cNvPr>
          <p:cNvCxnSpPr/>
          <p:nvPr/>
        </p:nvCxnSpPr>
        <p:spPr>
          <a:xfrm flipV="1">
            <a:off x="6550819" y="1720608"/>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2EBD50A-6E0D-4159-BEC2-1307B95A3D4A}"/>
              </a:ext>
            </a:extLst>
          </p:cNvPr>
          <p:cNvCxnSpPr/>
          <p:nvPr/>
        </p:nvCxnSpPr>
        <p:spPr>
          <a:xfrm>
            <a:off x="6550819" y="1720608"/>
            <a:ext cx="20574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0F84899-1A9A-4396-A5ED-33CACDEE7218}"/>
              </a:ext>
            </a:extLst>
          </p:cNvPr>
          <p:cNvCxnSpPr/>
          <p:nvPr/>
        </p:nvCxnSpPr>
        <p:spPr>
          <a:xfrm>
            <a:off x="7846219" y="1492008"/>
            <a:ext cx="0" cy="53340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BBA404D9-772E-4809-B2C5-3EA36D018559}"/>
              </a:ext>
            </a:extLst>
          </p:cNvPr>
          <p:cNvCxnSpPr/>
          <p:nvPr/>
        </p:nvCxnSpPr>
        <p:spPr>
          <a:xfrm flipH="1">
            <a:off x="5865019" y="1492008"/>
            <a:ext cx="1981200" cy="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A0E56479-7FAA-4199-B62A-00BD07664086}"/>
              </a:ext>
            </a:extLst>
          </p:cNvPr>
          <p:cNvCxnSpPr/>
          <p:nvPr/>
        </p:nvCxnSpPr>
        <p:spPr>
          <a:xfrm flipV="1">
            <a:off x="6855619" y="2482608"/>
            <a:ext cx="0" cy="4572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A9C85C2-D476-4C08-8027-88DAA4C576F7}"/>
              </a:ext>
            </a:extLst>
          </p:cNvPr>
          <p:cNvCxnSpPr/>
          <p:nvPr/>
        </p:nvCxnSpPr>
        <p:spPr>
          <a:xfrm>
            <a:off x="6855619" y="2482608"/>
            <a:ext cx="1752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FD0DC83-4B2A-40A2-954E-0F859726F43E}"/>
              </a:ext>
            </a:extLst>
          </p:cNvPr>
          <p:cNvCxnSpPr/>
          <p:nvPr/>
        </p:nvCxnSpPr>
        <p:spPr>
          <a:xfrm flipV="1">
            <a:off x="8608219" y="2254008"/>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51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for Autonomous Cars: Entire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Finishing it up:</a:t>
            </a:r>
            <a:endParaRPr lang="en-US" altLang="en-US" dirty="0"/>
          </a:p>
          <a:p>
            <a:pPr lvl="1"/>
            <a:r>
              <a:rPr lang="en-US" dirty="0"/>
              <a:t>Disconnect the DC-DC converter</a:t>
            </a:r>
            <a:endParaRPr lang="en-US" altLang="en-US" dirty="0"/>
          </a:p>
        </p:txBody>
      </p:sp>
      <p:cxnSp>
        <p:nvCxnSpPr>
          <p:cNvPr id="4" name="Straight Connector 3">
            <a:extLst>
              <a:ext uri="{FF2B5EF4-FFF2-40B4-BE49-F238E27FC236}">
                <a16:creationId xmlns:a16="http://schemas.microsoft.com/office/drawing/2014/main" id="{F96C7BD6-0B1A-4483-B3BE-B73787DCD458}"/>
              </a:ext>
            </a:extLst>
          </p:cNvPr>
          <p:cNvCxnSpPr/>
          <p:nvPr/>
        </p:nvCxnSpPr>
        <p:spPr>
          <a:xfrm flipH="1">
            <a:off x="6118225" y="2939808"/>
            <a:ext cx="6096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E38E6A8-B5DE-4DB5-AF9A-CBB2C79EE2C0}"/>
              </a:ext>
            </a:extLst>
          </p:cNvPr>
          <p:cNvCxnSpPr/>
          <p:nvPr/>
        </p:nvCxnSpPr>
        <p:spPr>
          <a:xfrm flipH="1">
            <a:off x="7108825" y="2939808"/>
            <a:ext cx="609600" cy="0"/>
          </a:xfrm>
          <a:prstGeom prst="line">
            <a:avLst/>
          </a:prstGeom>
          <a:ln w="28575">
            <a:solidFill>
              <a:srgbClr val="0070C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7F91F02-0EB4-4F2D-B71E-A33CA46C24EF}"/>
              </a:ext>
            </a:extLst>
          </p:cNvPr>
          <p:cNvCxnSpPr/>
          <p:nvPr/>
        </p:nvCxnSpPr>
        <p:spPr>
          <a:xfrm flipH="1">
            <a:off x="8251825" y="2939808"/>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CF82F6C-859B-45FF-B6C6-D9340F27DD30}"/>
              </a:ext>
            </a:extLst>
          </p:cNvPr>
          <p:cNvCxnSpPr/>
          <p:nvPr/>
        </p:nvCxnSpPr>
        <p:spPr>
          <a:xfrm flipH="1">
            <a:off x="1622425" y="2939808"/>
            <a:ext cx="9144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E1B3F63-3376-46B4-8C1B-ED4D3C18494B}"/>
              </a:ext>
            </a:extLst>
          </p:cNvPr>
          <p:cNvGrpSpPr/>
          <p:nvPr/>
        </p:nvGrpSpPr>
        <p:grpSpPr>
          <a:xfrm>
            <a:off x="1315213" y="4837534"/>
            <a:ext cx="609600" cy="716701"/>
            <a:chOff x="1359010" y="1721378"/>
            <a:chExt cx="609600" cy="716701"/>
          </a:xfrm>
        </p:grpSpPr>
        <p:sp>
          <p:nvSpPr>
            <p:cNvPr id="9" name="Oval 8">
              <a:extLst>
                <a:ext uri="{FF2B5EF4-FFF2-40B4-BE49-F238E27FC236}">
                  <a16:creationId xmlns:a16="http://schemas.microsoft.com/office/drawing/2014/main" id="{EF4918DD-B7FE-4CF9-BF00-CA98C6D5D33B}"/>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5CB2361-9B62-47DB-82E8-4657771A8A78}"/>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ADB64630-38A9-4877-9385-6EF415B16A50}"/>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grpSp>
      <p:cxnSp>
        <p:nvCxnSpPr>
          <p:cNvPr id="12" name="Straight Connector 11">
            <a:extLst>
              <a:ext uri="{FF2B5EF4-FFF2-40B4-BE49-F238E27FC236}">
                <a16:creationId xmlns:a16="http://schemas.microsoft.com/office/drawing/2014/main" id="{B944B24F-D8A2-4840-958D-E69C5AAB66A5}"/>
              </a:ext>
            </a:extLst>
          </p:cNvPr>
          <p:cNvCxnSpPr/>
          <p:nvPr/>
        </p:nvCxnSpPr>
        <p:spPr>
          <a:xfrm flipV="1">
            <a:off x="1618071" y="4540008"/>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A4C092-D853-4074-95CA-A3D2AD48ACB7}"/>
              </a:ext>
            </a:extLst>
          </p:cNvPr>
          <p:cNvCxnSpPr/>
          <p:nvPr/>
        </p:nvCxnSpPr>
        <p:spPr>
          <a:xfrm>
            <a:off x="1622425" y="5454408"/>
            <a:ext cx="0" cy="5334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CF8E7E4-BACB-4310-BBD7-0FD02D41C359}"/>
              </a:ext>
            </a:extLst>
          </p:cNvPr>
          <p:cNvGrpSpPr/>
          <p:nvPr/>
        </p:nvGrpSpPr>
        <p:grpSpPr>
          <a:xfrm>
            <a:off x="1393825" y="5987808"/>
            <a:ext cx="374371" cy="393942"/>
            <a:chOff x="1511458" y="6156960"/>
            <a:chExt cx="374371" cy="393942"/>
          </a:xfrm>
        </p:grpSpPr>
        <p:cxnSp>
          <p:nvCxnSpPr>
            <p:cNvPr id="15" name="Straight Connector 14">
              <a:extLst>
                <a:ext uri="{FF2B5EF4-FFF2-40B4-BE49-F238E27FC236}">
                  <a16:creationId xmlns:a16="http://schemas.microsoft.com/office/drawing/2014/main" id="{914923C9-2CF9-437C-A5E6-0D8639193557}"/>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07539DF-E423-4E97-8D72-F54B3CE114DB}"/>
                </a:ext>
              </a:extLst>
            </p:cNvPr>
            <p:cNvGrpSpPr/>
            <p:nvPr/>
          </p:nvGrpSpPr>
          <p:grpSpPr>
            <a:xfrm>
              <a:off x="1511458" y="6421025"/>
              <a:ext cx="374371" cy="129877"/>
              <a:chOff x="1489214" y="3057613"/>
              <a:chExt cx="374371" cy="129877"/>
            </a:xfrm>
          </p:grpSpPr>
          <p:cxnSp>
            <p:nvCxnSpPr>
              <p:cNvPr id="17" name="Straight Connector 16">
                <a:extLst>
                  <a:ext uri="{FF2B5EF4-FFF2-40B4-BE49-F238E27FC236}">
                    <a16:creationId xmlns:a16="http://schemas.microsoft.com/office/drawing/2014/main" id="{95672977-2ABF-4346-BC7E-2F66F91D9736}"/>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068F53-A307-4E03-8162-66344AE0C883}"/>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39442F-743B-47A0-9C0B-4D3A1724ACA2}"/>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AB58C1B3-FEA9-488A-BCE6-4F572763F87C}"/>
              </a:ext>
            </a:extLst>
          </p:cNvPr>
          <p:cNvGrpSpPr/>
          <p:nvPr/>
        </p:nvGrpSpPr>
        <p:grpSpPr>
          <a:xfrm>
            <a:off x="1546225" y="2939808"/>
            <a:ext cx="223010" cy="1600200"/>
            <a:chOff x="4604021" y="4226729"/>
            <a:chExt cx="223010" cy="1600200"/>
          </a:xfrm>
        </p:grpSpPr>
        <p:cxnSp>
          <p:nvCxnSpPr>
            <p:cNvPr id="21" name="Straight Connector 20">
              <a:extLst>
                <a:ext uri="{FF2B5EF4-FFF2-40B4-BE49-F238E27FC236}">
                  <a16:creationId xmlns:a16="http://schemas.microsoft.com/office/drawing/2014/main" id="{9F9865C3-2D89-4177-B704-6767014911FC}"/>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D6D5C2-C044-4A77-ADA9-7B6DBABE370F}"/>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692FAC-ABC0-4B33-AD36-601519883F75}"/>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93B7BDF-2AB0-40C4-9C87-FE48E12CC0B8}"/>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269191C-E5A3-4297-9D10-69B4AFBC6A09}"/>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2F0F5-D4EB-421F-8758-9E41A732620C}"/>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8B90FF-7D60-4C65-ADD4-9DE18ECD86A6}"/>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1279D3-40A2-432C-A511-8EC12B512CBE}"/>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764735-BE59-4FD1-AD04-35AEB08CA3A4}"/>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C1BC9C33-A3C4-4626-B46F-80F03F83CEF9}"/>
              </a:ext>
            </a:extLst>
          </p:cNvPr>
          <p:cNvSpPr/>
          <p:nvPr/>
        </p:nvSpPr>
        <p:spPr>
          <a:xfrm>
            <a:off x="479425" y="2711208"/>
            <a:ext cx="1905000" cy="3124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7481ECE-9B41-4D62-98ED-6C9684ED30CC}"/>
              </a:ext>
            </a:extLst>
          </p:cNvPr>
          <p:cNvSpPr/>
          <p:nvPr/>
        </p:nvSpPr>
        <p:spPr>
          <a:xfrm>
            <a:off x="5051425" y="2711208"/>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062CCA1-2597-48E3-9E7D-FD4AFA1FFBDE}"/>
              </a:ext>
            </a:extLst>
          </p:cNvPr>
          <p:cNvGrpSpPr/>
          <p:nvPr/>
        </p:nvGrpSpPr>
        <p:grpSpPr>
          <a:xfrm>
            <a:off x="5584825" y="5530608"/>
            <a:ext cx="374371" cy="851142"/>
            <a:chOff x="1511458" y="5699760"/>
            <a:chExt cx="374371" cy="851142"/>
          </a:xfrm>
        </p:grpSpPr>
        <p:cxnSp>
          <p:nvCxnSpPr>
            <p:cNvPr id="33" name="Straight Connector 32">
              <a:extLst>
                <a:ext uri="{FF2B5EF4-FFF2-40B4-BE49-F238E27FC236}">
                  <a16:creationId xmlns:a16="http://schemas.microsoft.com/office/drawing/2014/main" id="{4BA60A70-511B-4509-91BE-D886C59EF430}"/>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9CA68143-E67E-4FD8-8BEA-31114465FC68}"/>
                </a:ext>
              </a:extLst>
            </p:cNvPr>
            <p:cNvGrpSpPr/>
            <p:nvPr/>
          </p:nvGrpSpPr>
          <p:grpSpPr>
            <a:xfrm>
              <a:off x="1511458" y="6421025"/>
              <a:ext cx="374371" cy="129877"/>
              <a:chOff x="1489214" y="3057613"/>
              <a:chExt cx="374371" cy="129877"/>
            </a:xfrm>
          </p:grpSpPr>
          <p:cxnSp>
            <p:nvCxnSpPr>
              <p:cNvPr id="35" name="Straight Connector 34">
                <a:extLst>
                  <a:ext uri="{FF2B5EF4-FFF2-40B4-BE49-F238E27FC236}">
                    <a16:creationId xmlns:a16="http://schemas.microsoft.com/office/drawing/2014/main" id="{8FE6540D-2F84-45D5-AC46-A1EC39FD171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1EF749-A753-4AE1-9D3F-1A8BB8ADBEFC}"/>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144025-7C6D-4A8B-B95B-67E8B85897F3}"/>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8" name="Rectangle 37">
            <a:extLst>
              <a:ext uri="{FF2B5EF4-FFF2-40B4-BE49-F238E27FC236}">
                <a16:creationId xmlns:a16="http://schemas.microsoft.com/office/drawing/2014/main" id="{46E44AD4-B274-4AA0-89D4-40D4B54A87E5}"/>
              </a:ext>
            </a:extLst>
          </p:cNvPr>
          <p:cNvSpPr/>
          <p:nvPr/>
        </p:nvSpPr>
        <p:spPr>
          <a:xfrm>
            <a:off x="7413625" y="2711208"/>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EC2BC3A8-93AB-477D-B947-21335AEE4298}"/>
              </a:ext>
            </a:extLst>
          </p:cNvPr>
          <p:cNvGrpSpPr/>
          <p:nvPr/>
        </p:nvGrpSpPr>
        <p:grpSpPr>
          <a:xfrm>
            <a:off x="7947025" y="5530608"/>
            <a:ext cx="374371" cy="851142"/>
            <a:chOff x="1511458" y="5699760"/>
            <a:chExt cx="374371" cy="851142"/>
          </a:xfrm>
        </p:grpSpPr>
        <p:cxnSp>
          <p:nvCxnSpPr>
            <p:cNvPr id="40" name="Straight Connector 39">
              <a:extLst>
                <a:ext uri="{FF2B5EF4-FFF2-40B4-BE49-F238E27FC236}">
                  <a16:creationId xmlns:a16="http://schemas.microsoft.com/office/drawing/2014/main" id="{484EB572-8A54-47F7-BB00-0EACB75C7EE3}"/>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FA501FB7-5202-4AF7-B7A5-002C38BB8D3A}"/>
                </a:ext>
              </a:extLst>
            </p:cNvPr>
            <p:cNvGrpSpPr/>
            <p:nvPr/>
          </p:nvGrpSpPr>
          <p:grpSpPr>
            <a:xfrm>
              <a:off x="1511458" y="6421025"/>
              <a:ext cx="374371" cy="129877"/>
              <a:chOff x="1489214" y="3057613"/>
              <a:chExt cx="374371" cy="129877"/>
            </a:xfrm>
          </p:grpSpPr>
          <p:cxnSp>
            <p:nvCxnSpPr>
              <p:cNvPr id="42" name="Straight Connector 41">
                <a:extLst>
                  <a:ext uri="{FF2B5EF4-FFF2-40B4-BE49-F238E27FC236}">
                    <a16:creationId xmlns:a16="http://schemas.microsoft.com/office/drawing/2014/main" id="{3A1C12BA-693D-411A-A3A7-B11231F73958}"/>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8FFC5-4123-48FC-ABA3-D08B7BB5BDC9}"/>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B1899B-06A1-427F-96B6-0C904023F860}"/>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86CFCA0D-BBFE-49D2-BE38-495E20B549DA}"/>
              </a:ext>
            </a:extLst>
          </p:cNvPr>
          <p:cNvGrpSpPr/>
          <p:nvPr/>
        </p:nvGrpSpPr>
        <p:grpSpPr>
          <a:xfrm>
            <a:off x="9928225" y="5530608"/>
            <a:ext cx="374371" cy="851142"/>
            <a:chOff x="1511458" y="5699760"/>
            <a:chExt cx="374371" cy="851142"/>
          </a:xfrm>
        </p:grpSpPr>
        <p:cxnSp>
          <p:nvCxnSpPr>
            <p:cNvPr id="46" name="Straight Connector 45">
              <a:extLst>
                <a:ext uri="{FF2B5EF4-FFF2-40B4-BE49-F238E27FC236}">
                  <a16:creationId xmlns:a16="http://schemas.microsoft.com/office/drawing/2014/main" id="{6BBC82B0-43C1-4033-8BB7-763F399EE2A6}"/>
                </a:ext>
              </a:extLst>
            </p:cNvPr>
            <p:cNvCxnSpPr/>
            <p:nvPr/>
          </p:nvCxnSpPr>
          <p:spPr>
            <a:xfrm flipH="1">
              <a:off x="1698644" y="5699760"/>
              <a:ext cx="1" cy="72126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B1E29953-56DC-4764-BEC3-A3EE337601B2}"/>
                </a:ext>
              </a:extLst>
            </p:cNvPr>
            <p:cNvGrpSpPr/>
            <p:nvPr/>
          </p:nvGrpSpPr>
          <p:grpSpPr>
            <a:xfrm>
              <a:off x="1511458" y="6421025"/>
              <a:ext cx="374371" cy="129877"/>
              <a:chOff x="1489214" y="3057613"/>
              <a:chExt cx="374371" cy="129877"/>
            </a:xfrm>
          </p:grpSpPr>
          <p:cxnSp>
            <p:nvCxnSpPr>
              <p:cNvPr id="48" name="Straight Connector 47">
                <a:extLst>
                  <a:ext uri="{FF2B5EF4-FFF2-40B4-BE49-F238E27FC236}">
                    <a16:creationId xmlns:a16="http://schemas.microsoft.com/office/drawing/2014/main" id="{54F73808-2B10-4654-B9BC-2AF3BD2404A1}"/>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5A3989B-66E6-4AEA-B1D9-53714D1A5232}"/>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0BED100-62BE-4692-BB05-3833A0104A60}"/>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1" name="TextBox 50">
            <a:extLst>
              <a:ext uri="{FF2B5EF4-FFF2-40B4-BE49-F238E27FC236}">
                <a16:creationId xmlns:a16="http://schemas.microsoft.com/office/drawing/2014/main" id="{E45F7B46-2075-4C1B-BED6-120601D164FE}"/>
              </a:ext>
            </a:extLst>
          </p:cNvPr>
          <p:cNvSpPr txBox="1"/>
          <p:nvPr/>
        </p:nvSpPr>
        <p:spPr>
          <a:xfrm>
            <a:off x="555625" y="4921008"/>
            <a:ext cx="759680" cy="369332"/>
          </a:xfrm>
          <a:prstGeom prst="rect">
            <a:avLst/>
          </a:prstGeom>
          <a:noFill/>
        </p:spPr>
        <p:txBody>
          <a:bodyPr wrap="square" rtlCol="0">
            <a:spAutoFit/>
          </a:bodyPr>
          <a:lstStyle/>
          <a:p>
            <a:r>
              <a:rPr lang="en-US" dirty="0"/>
              <a:t>V</a:t>
            </a:r>
            <a:r>
              <a:rPr lang="en-US" baseline="-25000" dirty="0"/>
              <a:t>bat,ini</a:t>
            </a:r>
            <a:endParaRPr lang="en-US" dirty="0"/>
          </a:p>
        </p:txBody>
      </p:sp>
      <p:sp>
        <p:nvSpPr>
          <p:cNvPr id="52" name="TextBox 51">
            <a:extLst>
              <a:ext uri="{FF2B5EF4-FFF2-40B4-BE49-F238E27FC236}">
                <a16:creationId xmlns:a16="http://schemas.microsoft.com/office/drawing/2014/main" id="{D37C631A-263D-40D3-8956-D82B22004CF1}"/>
              </a:ext>
            </a:extLst>
          </p:cNvPr>
          <p:cNvSpPr txBox="1"/>
          <p:nvPr/>
        </p:nvSpPr>
        <p:spPr>
          <a:xfrm>
            <a:off x="1012825" y="3854208"/>
            <a:ext cx="759680" cy="369332"/>
          </a:xfrm>
          <a:prstGeom prst="rect">
            <a:avLst/>
          </a:prstGeom>
          <a:noFill/>
        </p:spPr>
        <p:txBody>
          <a:bodyPr wrap="square" rtlCol="0">
            <a:spAutoFit/>
          </a:bodyPr>
          <a:lstStyle/>
          <a:p>
            <a:r>
              <a:rPr lang="en-US" dirty="0"/>
              <a:t>R</a:t>
            </a:r>
            <a:r>
              <a:rPr lang="en-US" baseline="-25000" dirty="0"/>
              <a:t>bat</a:t>
            </a:r>
            <a:endParaRPr lang="en-US" dirty="0"/>
          </a:p>
        </p:txBody>
      </p:sp>
      <p:sp>
        <p:nvSpPr>
          <p:cNvPr id="53" name="TextBox 52">
            <a:extLst>
              <a:ext uri="{FF2B5EF4-FFF2-40B4-BE49-F238E27FC236}">
                <a16:creationId xmlns:a16="http://schemas.microsoft.com/office/drawing/2014/main" id="{4E4ED9AD-8C7E-4C85-858E-B09E318947CD}"/>
              </a:ext>
            </a:extLst>
          </p:cNvPr>
          <p:cNvSpPr txBox="1"/>
          <p:nvPr/>
        </p:nvSpPr>
        <p:spPr>
          <a:xfrm>
            <a:off x="5356225" y="3549408"/>
            <a:ext cx="1066800" cy="914400"/>
          </a:xfrm>
          <a:prstGeom prst="rect">
            <a:avLst/>
          </a:prstGeom>
          <a:ln>
            <a:noFill/>
          </a:ln>
        </p:spPr>
        <p:txBody>
          <a:bodyPr vert="horz" wrap="square" lIns="0" tIns="0" rIns="0" bIns="0" rtlCol="0" anchor="t">
            <a:normAutofit/>
          </a:bodyPr>
          <a:lstStyle/>
          <a:p>
            <a:r>
              <a:rPr lang="en-US" dirty="0"/>
              <a:t>DC-DC</a:t>
            </a:r>
          </a:p>
          <a:p>
            <a:r>
              <a:rPr lang="en-US" dirty="0"/>
              <a:t>boost converter</a:t>
            </a:r>
          </a:p>
        </p:txBody>
      </p:sp>
      <p:sp>
        <p:nvSpPr>
          <p:cNvPr id="54" name="TextBox 53">
            <a:extLst>
              <a:ext uri="{FF2B5EF4-FFF2-40B4-BE49-F238E27FC236}">
                <a16:creationId xmlns:a16="http://schemas.microsoft.com/office/drawing/2014/main" id="{539FE54A-67CC-48B7-B907-1A3594611035}"/>
              </a:ext>
            </a:extLst>
          </p:cNvPr>
          <p:cNvSpPr txBox="1"/>
          <p:nvPr/>
        </p:nvSpPr>
        <p:spPr>
          <a:xfrm>
            <a:off x="7642225" y="3549408"/>
            <a:ext cx="1066800" cy="914400"/>
          </a:xfrm>
          <a:prstGeom prst="rect">
            <a:avLst/>
          </a:prstGeom>
          <a:ln>
            <a:noFill/>
          </a:ln>
        </p:spPr>
        <p:txBody>
          <a:bodyPr vert="horz" wrap="square" lIns="0" tIns="0" rIns="0" bIns="0" rtlCol="0" anchor="t">
            <a:normAutofit/>
          </a:bodyPr>
          <a:lstStyle/>
          <a:p>
            <a:r>
              <a:rPr lang="en-US" dirty="0"/>
              <a:t>Linear voltage regulator</a:t>
            </a:r>
          </a:p>
        </p:txBody>
      </p:sp>
      <p:sp>
        <p:nvSpPr>
          <p:cNvPr id="55" name="TextBox 54">
            <a:extLst>
              <a:ext uri="{FF2B5EF4-FFF2-40B4-BE49-F238E27FC236}">
                <a16:creationId xmlns:a16="http://schemas.microsoft.com/office/drawing/2014/main" id="{302B41A4-FBE4-4937-A973-74B3B1F89EA2}"/>
              </a:ext>
            </a:extLst>
          </p:cNvPr>
          <p:cNvSpPr txBox="1"/>
          <p:nvPr/>
        </p:nvSpPr>
        <p:spPr>
          <a:xfrm>
            <a:off x="10385425" y="3930408"/>
            <a:ext cx="759680" cy="369332"/>
          </a:xfrm>
          <a:prstGeom prst="rect">
            <a:avLst/>
          </a:prstGeom>
          <a:noFill/>
        </p:spPr>
        <p:txBody>
          <a:bodyPr wrap="square" rtlCol="0">
            <a:spAutoFit/>
          </a:bodyPr>
          <a:lstStyle/>
          <a:p>
            <a:r>
              <a:rPr lang="en-US" dirty="0"/>
              <a:t>V</a:t>
            </a:r>
            <a:r>
              <a:rPr lang="en-US" baseline="-25000" dirty="0"/>
              <a:t>out</a:t>
            </a:r>
            <a:endParaRPr lang="en-US" dirty="0"/>
          </a:p>
        </p:txBody>
      </p:sp>
      <p:cxnSp>
        <p:nvCxnSpPr>
          <p:cNvPr id="56" name="Straight Arrow Connector 55">
            <a:extLst>
              <a:ext uri="{FF2B5EF4-FFF2-40B4-BE49-F238E27FC236}">
                <a16:creationId xmlns:a16="http://schemas.microsoft.com/office/drawing/2014/main" id="{2660C911-EDDA-4F2F-9E1E-9A6923FCCFE4}"/>
              </a:ext>
            </a:extLst>
          </p:cNvPr>
          <p:cNvCxnSpPr/>
          <p:nvPr/>
        </p:nvCxnSpPr>
        <p:spPr>
          <a:xfrm>
            <a:off x="10156825" y="3244608"/>
            <a:ext cx="0" cy="1828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9970295-02B0-4334-9271-FF2D37D47D06}"/>
              </a:ext>
            </a:extLst>
          </p:cNvPr>
          <p:cNvCxnSpPr/>
          <p:nvPr/>
        </p:nvCxnSpPr>
        <p:spPr>
          <a:xfrm flipH="1">
            <a:off x="4213225" y="2939808"/>
            <a:ext cx="3048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06BC31A-2FD1-4881-9939-DFFF7B892A4B}"/>
              </a:ext>
            </a:extLst>
          </p:cNvPr>
          <p:cNvCxnSpPr/>
          <p:nvPr/>
        </p:nvCxnSpPr>
        <p:spPr>
          <a:xfrm>
            <a:off x="3222625" y="2939808"/>
            <a:ext cx="4572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EA37D84-FC36-4361-A668-31365FA5A056}"/>
              </a:ext>
            </a:extLst>
          </p:cNvPr>
          <p:cNvCxnSpPr/>
          <p:nvPr/>
        </p:nvCxnSpPr>
        <p:spPr>
          <a:xfrm flipH="1">
            <a:off x="3679825" y="2635008"/>
            <a:ext cx="457200" cy="3048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58690CE8-2847-45D1-BE78-0AB224200641}"/>
              </a:ext>
            </a:extLst>
          </p:cNvPr>
          <p:cNvSpPr/>
          <p:nvPr/>
        </p:nvSpPr>
        <p:spPr>
          <a:xfrm>
            <a:off x="2536825" y="2787408"/>
            <a:ext cx="6858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82266DA9-DED6-4BC2-B0AF-AC354ED9B3CC}"/>
              </a:ext>
            </a:extLst>
          </p:cNvPr>
          <p:cNvSpPr txBox="1"/>
          <p:nvPr/>
        </p:nvSpPr>
        <p:spPr>
          <a:xfrm>
            <a:off x="2613025" y="3092208"/>
            <a:ext cx="759680" cy="369332"/>
          </a:xfrm>
          <a:prstGeom prst="rect">
            <a:avLst/>
          </a:prstGeom>
          <a:noFill/>
        </p:spPr>
        <p:txBody>
          <a:bodyPr wrap="square" rtlCol="0">
            <a:spAutoFit/>
          </a:bodyPr>
          <a:lstStyle/>
          <a:p>
            <a:r>
              <a:rPr lang="en-US" dirty="0"/>
              <a:t>fuse</a:t>
            </a:r>
          </a:p>
        </p:txBody>
      </p:sp>
      <p:sp>
        <p:nvSpPr>
          <p:cNvPr id="62" name="TextBox 61">
            <a:extLst>
              <a:ext uri="{FF2B5EF4-FFF2-40B4-BE49-F238E27FC236}">
                <a16:creationId xmlns:a16="http://schemas.microsoft.com/office/drawing/2014/main" id="{7F237550-9383-45B9-8EEA-DCFAF3BF2387}"/>
              </a:ext>
            </a:extLst>
          </p:cNvPr>
          <p:cNvSpPr txBox="1"/>
          <p:nvPr/>
        </p:nvSpPr>
        <p:spPr>
          <a:xfrm>
            <a:off x="3298825" y="2254008"/>
            <a:ext cx="1143000" cy="369332"/>
          </a:xfrm>
          <a:prstGeom prst="rect">
            <a:avLst/>
          </a:prstGeom>
          <a:noFill/>
        </p:spPr>
        <p:txBody>
          <a:bodyPr wrap="square" rtlCol="0">
            <a:spAutoFit/>
          </a:bodyPr>
          <a:lstStyle/>
          <a:p>
            <a:r>
              <a:rPr lang="en-US" dirty="0"/>
              <a:t>switch</a:t>
            </a:r>
          </a:p>
        </p:txBody>
      </p:sp>
      <p:cxnSp>
        <p:nvCxnSpPr>
          <p:cNvPr id="63" name="Straight Connector 62">
            <a:extLst>
              <a:ext uri="{FF2B5EF4-FFF2-40B4-BE49-F238E27FC236}">
                <a16:creationId xmlns:a16="http://schemas.microsoft.com/office/drawing/2014/main" id="{641E35AC-640A-418E-BC3C-3654E4669A5C}"/>
              </a:ext>
            </a:extLst>
          </p:cNvPr>
          <p:cNvCxnSpPr/>
          <p:nvPr/>
        </p:nvCxnSpPr>
        <p:spPr>
          <a:xfrm flipH="1">
            <a:off x="8099425" y="2254008"/>
            <a:ext cx="3810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5EE5681-FFE3-406C-BFCA-D947CF446C9F}"/>
              </a:ext>
            </a:extLst>
          </p:cNvPr>
          <p:cNvCxnSpPr/>
          <p:nvPr/>
        </p:nvCxnSpPr>
        <p:spPr>
          <a:xfrm>
            <a:off x="7108825" y="2254008"/>
            <a:ext cx="4572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9631C2F-0803-4BDD-97E6-7DCCC12DDD0D}"/>
              </a:ext>
            </a:extLst>
          </p:cNvPr>
          <p:cNvCxnSpPr/>
          <p:nvPr/>
        </p:nvCxnSpPr>
        <p:spPr>
          <a:xfrm flipH="1">
            <a:off x="7566025" y="1949208"/>
            <a:ext cx="457200" cy="304800"/>
          </a:xfrm>
          <a:prstGeom prst="line">
            <a:avLst/>
          </a:prstGeom>
          <a:ln w="28575">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820A1C7-0A0C-48EA-883D-A32DDF9AFF16}"/>
              </a:ext>
            </a:extLst>
          </p:cNvPr>
          <p:cNvSpPr txBox="1"/>
          <p:nvPr/>
        </p:nvSpPr>
        <p:spPr>
          <a:xfrm>
            <a:off x="6042025" y="806208"/>
            <a:ext cx="1828800" cy="369332"/>
          </a:xfrm>
          <a:prstGeom prst="rect">
            <a:avLst/>
          </a:prstGeom>
          <a:noFill/>
        </p:spPr>
        <p:txBody>
          <a:bodyPr wrap="square" rtlCol="0">
            <a:spAutoFit/>
          </a:bodyPr>
          <a:lstStyle/>
          <a:p>
            <a:r>
              <a:rPr lang="en-US" dirty="0"/>
              <a:t>bypass switch</a:t>
            </a:r>
          </a:p>
        </p:txBody>
      </p:sp>
      <p:cxnSp>
        <p:nvCxnSpPr>
          <p:cNvPr id="67" name="Straight Connector 66">
            <a:extLst>
              <a:ext uri="{FF2B5EF4-FFF2-40B4-BE49-F238E27FC236}">
                <a16:creationId xmlns:a16="http://schemas.microsoft.com/office/drawing/2014/main" id="{42949C79-25A9-434A-8641-4CEFDE128B7D}"/>
              </a:ext>
            </a:extLst>
          </p:cNvPr>
          <p:cNvCxnSpPr/>
          <p:nvPr/>
        </p:nvCxnSpPr>
        <p:spPr>
          <a:xfrm flipH="1">
            <a:off x="6042025" y="2254008"/>
            <a:ext cx="3810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D4E9E36-F598-48CE-9A4F-75B24F6A1C31}"/>
              </a:ext>
            </a:extLst>
          </p:cNvPr>
          <p:cNvCxnSpPr/>
          <p:nvPr/>
        </p:nvCxnSpPr>
        <p:spPr>
          <a:xfrm>
            <a:off x="5051425" y="2254008"/>
            <a:ext cx="4572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F26C9E4-629D-431B-BEB7-76EB972697AA}"/>
              </a:ext>
            </a:extLst>
          </p:cNvPr>
          <p:cNvCxnSpPr/>
          <p:nvPr/>
        </p:nvCxnSpPr>
        <p:spPr>
          <a:xfrm flipH="1">
            <a:off x="5508625" y="1949208"/>
            <a:ext cx="457200" cy="304800"/>
          </a:xfrm>
          <a:prstGeom prst="line">
            <a:avLst/>
          </a:prstGeom>
          <a:ln w="28575">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8D3484A-B4BA-46F2-BBEF-9E12494ECF1F}"/>
              </a:ext>
            </a:extLst>
          </p:cNvPr>
          <p:cNvCxnSpPr/>
          <p:nvPr/>
        </p:nvCxnSpPr>
        <p:spPr>
          <a:xfrm>
            <a:off x="5737225" y="1492008"/>
            <a:ext cx="0" cy="53340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B66142E-0545-4F48-8FA2-03E8EA1CC318}"/>
              </a:ext>
            </a:extLst>
          </p:cNvPr>
          <p:cNvCxnSpPr/>
          <p:nvPr/>
        </p:nvCxnSpPr>
        <p:spPr>
          <a:xfrm flipH="1">
            <a:off x="4518025" y="2254008"/>
            <a:ext cx="5334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0C99674-FFA8-4D36-9986-824409CB776F}"/>
              </a:ext>
            </a:extLst>
          </p:cNvPr>
          <p:cNvCxnSpPr/>
          <p:nvPr/>
        </p:nvCxnSpPr>
        <p:spPr>
          <a:xfrm>
            <a:off x="4518025" y="2254008"/>
            <a:ext cx="0" cy="6858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42F6DF0-4236-42BA-8F86-D2764ACC851A}"/>
              </a:ext>
            </a:extLst>
          </p:cNvPr>
          <p:cNvCxnSpPr/>
          <p:nvPr/>
        </p:nvCxnSpPr>
        <p:spPr>
          <a:xfrm>
            <a:off x="6423025" y="2254008"/>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4EE8647-553F-4BE9-8342-61D5F1EB0910}"/>
              </a:ext>
            </a:extLst>
          </p:cNvPr>
          <p:cNvCxnSpPr/>
          <p:nvPr/>
        </p:nvCxnSpPr>
        <p:spPr>
          <a:xfrm flipH="1">
            <a:off x="4822825" y="2482608"/>
            <a:ext cx="16002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36C3E63-A276-49F5-BBD4-778981A730EB}"/>
              </a:ext>
            </a:extLst>
          </p:cNvPr>
          <p:cNvCxnSpPr/>
          <p:nvPr/>
        </p:nvCxnSpPr>
        <p:spPr>
          <a:xfrm>
            <a:off x="4822825" y="2482608"/>
            <a:ext cx="0" cy="4572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20AFBBB-FDC4-463D-A88D-3210E0F772A6}"/>
              </a:ext>
            </a:extLst>
          </p:cNvPr>
          <p:cNvCxnSpPr/>
          <p:nvPr/>
        </p:nvCxnSpPr>
        <p:spPr>
          <a:xfrm>
            <a:off x="4822825" y="2939808"/>
            <a:ext cx="228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EF352C2-F0E9-47EE-9229-99B5BB710C80}"/>
              </a:ext>
            </a:extLst>
          </p:cNvPr>
          <p:cNvCxnSpPr/>
          <p:nvPr/>
        </p:nvCxnSpPr>
        <p:spPr>
          <a:xfrm flipV="1">
            <a:off x="7108825" y="2254008"/>
            <a:ext cx="0" cy="6858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2E3CAE5-48F5-4B98-9262-ECE68F552271}"/>
              </a:ext>
            </a:extLst>
          </p:cNvPr>
          <p:cNvCxnSpPr/>
          <p:nvPr/>
        </p:nvCxnSpPr>
        <p:spPr>
          <a:xfrm>
            <a:off x="5965825" y="1949208"/>
            <a:ext cx="4572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09E72ED-4EF4-43DA-9147-9CDE293AAA74}"/>
              </a:ext>
            </a:extLst>
          </p:cNvPr>
          <p:cNvCxnSpPr/>
          <p:nvPr/>
        </p:nvCxnSpPr>
        <p:spPr>
          <a:xfrm>
            <a:off x="8023225" y="1949208"/>
            <a:ext cx="4572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B71417D-2AAC-4BCE-B88C-D0F24E259947}"/>
              </a:ext>
            </a:extLst>
          </p:cNvPr>
          <p:cNvCxnSpPr/>
          <p:nvPr/>
        </p:nvCxnSpPr>
        <p:spPr>
          <a:xfrm flipV="1">
            <a:off x="8480425" y="1720608"/>
            <a:ext cx="0" cy="2286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57BCC0C-BB12-441E-BB78-BA1A4D4E257F}"/>
              </a:ext>
            </a:extLst>
          </p:cNvPr>
          <p:cNvCxnSpPr/>
          <p:nvPr/>
        </p:nvCxnSpPr>
        <p:spPr>
          <a:xfrm flipV="1">
            <a:off x="6423025" y="1720608"/>
            <a:ext cx="0" cy="2286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7D40D0E-0526-4A82-B217-182403A67014}"/>
              </a:ext>
            </a:extLst>
          </p:cNvPr>
          <p:cNvCxnSpPr/>
          <p:nvPr/>
        </p:nvCxnSpPr>
        <p:spPr>
          <a:xfrm>
            <a:off x="6423025" y="1720608"/>
            <a:ext cx="20574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7CD1BAA-0E7F-45E9-B5BE-A7B1042BA257}"/>
              </a:ext>
            </a:extLst>
          </p:cNvPr>
          <p:cNvCxnSpPr/>
          <p:nvPr/>
        </p:nvCxnSpPr>
        <p:spPr>
          <a:xfrm>
            <a:off x="7718425" y="1492008"/>
            <a:ext cx="0" cy="53340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7C882BA5-7CB1-4E89-9745-BBEA23CB7027}"/>
              </a:ext>
            </a:extLst>
          </p:cNvPr>
          <p:cNvCxnSpPr/>
          <p:nvPr/>
        </p:nvCxnSpPr>
        <p:spPr>
          <a:xfrm flipH="1">
            <a:off x="5737225" y="1492008"/>
            <a:ext cx="1981200" cy="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0AF6EF9-2912-46AB-98BE-99E578459B5B}"/>
              </a:ext>
            </a:extLst>
          </p:cNvPr>
          <p:cNvCxnSpPr/>
          <p:nvPr/>
        </p:nvCxnSpPr>
        <p:spPr>
          <a:xfrm flipV="1">
            <a:off x="6727825" y="2482608"/>
            <a:ext cx="0" cy="4572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DBF344C-E2BC-4B15-BEF3-F70E81D3A680}"/>
              </a:ext>
            </a:extLst>
          </p:cNvPr>
          <p:cNvCxnSpPr/>
          <p:nvPr/>
        </p:nvCxnSpPr>
        <p:spPr>
          <a:xfrm>
            <a:off x="6727825" y="2482608"/>
            <a:ext cx="17526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36E4856-C7BF-4516-BB06-7BEB60F4BDA2}"/>
              </a:ext>
            </a:extLst>
          </p:cNvPr>
          <p:cNvCxnSpPr/>
          <p:nvPr/>
        </p:nvCxnSpPr>
        <p:spPr>
          <a:xfrm flipV="1">
            <a:off x="8480425" y="2254008"/>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1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for Autonomous Cars: Entire System</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Finishing it up:</a:t>
            </a:r>
            <a:endParaRPr lang="en-US" altLang="en-US" dirty="0"/>
          </a:p>
          <a:p>
            <a:pPr lvl="1"/>
            <a:r>
              <a:rPr lang="en-US" dirty="0"/>
              <a:t>Disconnect the DC-DC converter</a:t>
            </a:r>
            <a:endParaRPr lang="en-US" altLang="en-US" dirty="0"/>
          </a:p>
        </p:txBody>
      </p:sp>
      <p:cxnSp>
        <p:nvCxnSpPr>
          <p:cNvPr id="4" name="Straight Connector 3">
            <a:extLst>
              <a:ext uri="{FF2B5EF4-FFF2-40B4-BE49-F238E27FC236}">
                <a16:creationId xmlns:a16="http://schemas.microsoft.com/office/drawing/2014/main" id="{0173A1C3-DAA4-43F1-8525-320B23250DD5}"/>
              </a:ext>
            </a:extLst>
          </p:cNvPr>
          <p:cNvCxnSpPr/>
          <p:nvPr/>
        </p:nvCxnSpPr>
        <p:spPr>
          <a:xfrm flipH="1">
            <a:off x="6118225" y="2939344"/>
            <a:ext cx="6096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BFA577-CE06-4811-9749-A279880B9801}"/>
              </a:ext>
            </a:extLst>
          </p:cNvPr>
          <p:cNvCxnSpPr/>
          <p:nvPr/>
        </p:nvCxnSpPr>
        <p:spPr>
          <a:xfrm flipH="1">
            <a:off x="7108825" y="2939344"/>
            <a:ext cx="6096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3283C1-C4E6-4FE9-9B02-190ABE9A6937}"/>
              </a:ext>
            </a:extLst>
          </p:cNvPr>
          <p:cNvCxnSpPr/>
          <p:nvPr/>
        </p:nvCxnSpPr>
        <p:spPr>
          <a:xfrm flipH="1">
            <a:off x="8251825" y="2939344"/>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D740AB-391C-429F-A194-D830CD75BEC7}"/>
              </a:ext>
            </a:extLst>
          </p:cNvPr>
          <p:cNvCxnSpPr/>
          <p:nvPr/>
        </p:nvCxnSpPr>
        <p:spPr>
          <a:xfrm flipH="1">
            <a:off x="1622425" y="2939344"/>
            <a:ext cx="9144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E2CDDD7-E1FC-422C-8A5B-D99296C3D9C5}"/>
              </a:ext>
            </a:extLst>
          </p:cNvPr>
          <p:cNvGrpSpPr/>
          <p:nvPr/>
        </p:nvGrpSpPr>
        <p:grpSpPr>
          <a:xfrm>
            <a:off x="1315213" y="4837070"/>
            <a:ext cx="609600" cy="716701"/>
            <a:chOff x="1359010" y="1721378"/>
            <a:chExt cx="609600" cy="716701"/>
          </a:xfrm>
        </p:grpSpPr>
        <p:sp>
          <p:nvSpPr>
            <p:cNvPr id="9" name="Oval 8">
              <a:extLst>
                <a:ext uri="{FF2B5EF4-FFF2-40B4-BE49-F238E27FC236}">
                  <a16:creationId xmlns:a16="http://schemas.microsoft.com/office/drawing/2014/main" id="{03220C85-E963-4398-9634-A50B5A90AEA0}"/>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6CF0138-F48A-44E1-9021-32AF21599D02}"/>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901E2AE6-7BA9-456E-82CE-F907ED78A539}"/>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grpSp>
      <p:cxnSp>
        <p:nvCxnSpPr>
          <p:cNvPr id="12" name="Straight Connector 11">
            <a:extLst>
              <a:ext uri="{FF2B5EF4-FFF2-40B4-BE49-F238E27FC236}">
                <a16:creationId xmlns:a16="http://schemas.microsoft.com/office/drawing/2014/main" id="{BCC5A4E7-B4FE-4BAA-8698-B53DCC16CB41}"/>
              </a:ext>
            </a:extLst>
          </p:cNvPr>
          <p:cNvCxnSpPr/>
          <p:nvPr/>
        </p:nvCxnSpPr>
        <p:spPr>
          <a:xfrm flipV="1">
            <a:off x="1618071" y="4539544"/>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77022C-1B5B-4A0B-97D0-E1CC5F8811F3}"/>
              </a:ext>
            </a:extLst>
          </p:cNvPr>
          <p:cNvCxnSpPr/>
          <p:nvPr/>
        </p:nvCxnSpPr>
        <p:spPr>
          <a:xfrm>
            <a:off x="1622425" y="5453944"/>
            <a:ext cx="0" cy="5334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E6F36E0-6CA2-4920-903E-8887C7A6FD6F}"/>
              </a:ext>
            </a:extLst>
          </p:cNvPr>
          <p:cNvGrpSpPr/>
          <p:nvPr/>
        </p:nvGrpSpPr>
        <p:grpSpPr>
          <a:xfrm>
            <a:off x="1393825" y="5987344"/>
            <a:ext cx="374371" cy="393942"/>
            <a:chOff x="1511458" y="6156960"/>
            <a:chExt cx="374371" cy="393942"/>
          </a:xfrm>
        </p:grpSpPr>
        <p:cxnSp>
          <p:nvCxnSpPr>
            <p:cNvPr id="15" name="Straight Connector 14">
              <a:extLst>
                <a:ext uri="{FF2B5EF4-FFF2-40B4-BE49-F238E27FC236}">
                  <a16:creationId xmlns:a16="http://schemas.microsoft.com/office/drawing/2014/main" id="{97A3438E-CCAC-41B4-ABDE-87AD6025ADDC}"/>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348B42D-E048-45ED-B829-28555A99D3A4}"/>
                </a:ext>
              </a:extLst>
            </p:cNvPr>
            <p:cNvGrpSpPr/>
            <p:nvPr/>
          </p:nvGrpSpPr>
          <p:grpSpPr>
            <a:xfrm>
              <a:off x="1511458" y="6421025"/>
              <a:ext cx="374371" cy="129877"/>
              <a:chOff x="1489214" y="3057613"/>
              <a:chExt cx="374371" cy="129877"/>
            </a:xfrm>
          </p:grpSpPr>
          <p:cxnSp>
            <p:nvCxnSpPr>
              <p:cNvPr id="17" name="Straight Connector 16">
                <a:extLst>
                  <a:ext uri="{FF2B5EF4-FFF2-40B4-BE49-F238E27FC236}">
                    <a16:creationId xmlns:a16="http://schemas.microsoft.com/office/drawing/2014/main" id="{BADF4FBB-B113-4153-9192-A38D6F1B8EE7}"/>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8459FF-B870-437C-87D1-97EF21E02FD4}"/>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449DFD-6286-46E0-B8BC-A235E19D2899}"/>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94F654C8-A76E-40E9-B6CF-BD052862E132}"/>
              </a:ext>
            </a:extLst>
          </p:cNvPr>
          <p:cNvGrpSpPr/>
          <p:nvPr/>
        </p:nvGrpSpPr>
        <p:grpSpPr>
          <a:xfrm>
            <a:off x="1546225" y="2939344"/>
            <a:ext cx="223010" cy="1600200"/>
            <a:chOff x="4604021" y="4226729"/>
            <a:chExt cx="223010" cy="1600200"/>
          </a:xfrm>
        </p:grpSpPr>
        <p:cxnSp>
          <p:nvCxnSpPr>
            <p:cNvPr id="21" name="Straight Connector 20">
              <a:extLst>
                <a:ext uri="{FF2B5EF4-FFF2-40B4-BE49-F238E27FC236}">
                  <a16:creationId xmlns:a16="http://schemas.microsoft.com/office/drawing/2014/main" id="{8B0B30E7-F8E9-4BF2-93AB-C52B95681F64}"/>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313567D-E1BC-46B4-A45E-3C1CB62BE621}"/>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A82A29-C493-4E96-964C-DFB688733F06}"/>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17E19C0-5F3C-44E5-A450-ECC78A7A22D9}"/>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DBA746-F3E7-466E-BA79-2B02A934FB04}"/>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305367C-276F-4D2F-8398-9972664013E5}"/>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7B4D8FB-5068-4EEC-8C2C-8EE6A5500F54}"/>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2CD50A-B0C5-4E7E-B556-6ED502A8C631}"/>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A2E708-24A8-4FE8-8C3D-E17C01CC2221}"/>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CBBF9903-F6EC-418C-A1BC-C3980CCA6AC3}"/>
              </a:ext>
            </a:extLst>
          </p:cNvPr>
          <p:cNvSpPr/>
          <p:nvPr/>
        </p:nvSpPr>
        <p:spPr>
          <a:xfrm>
            <a:off x="479425" y="2710744"/>
            <a:ext cx="1905000" cy="31242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E2C7E56-6200-4492-92F3-0F8D5893A05A}"/>
              </a:ext>
            </a:extLst>
          </p:cNvPr>
          <p:cNvSpPr/>
          <p:nvPr/>
        </p:nvSpPr>
        <p:spPr>
          <a:xfrm>
            <a:off x="5051425" y="2710744"/>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1EAED867-D5F5-45E3-893A-96A44C029026}"/>
              </a:ext>
            </a:extLst>
          </p:cNvPr>
          <p:cNvGrpSpPr/>
          <p:nvPr/>
        </p:nvGrpSpPr>
        <p:grpSpPr>
          <a:xfrm>
            <a:off x="5584825" y="5530144"/>
            <a:ext cx="374371" cy="851142"/>
            <a:chOff x="1511458" y="5699760"/>
            <a:chExt cx="374371" cy="851142"/>
          </a:xfrm>
        </p:grpSpPr>
        <p:cxnSp>
          <p:nvCxnSpPr>
            <p:cNvPr id="33" name="Straight Connector 32">
              <a:extLst>
                <a:ext uri="{FF2B5EF4-FFF2-40B4-BE49-F238E27FC236}">
                  <a16:creationId xmlns:a16="http://schemas.microsoft.com/office/drawing/2014/main" id="{FADC135B-5D2A-4A30-8700-12B640D77DAE}"/>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1C4F8E8E-97C3-47F7-B6B7-1A5B116C894F}"/>
                </a:ext>
              </a:extLst>
            </p:cNvPr>
            <p:cNvGrpSpPr/>
            <p:nvPr/>
          </p:nvGrpSpPr>
          <p:grpSpPr>
            <a:xfrm>
              <a:off x="1511458" y="6421025"/>
              <a:ext cx="374371" cy="129877"/>
              <a:chOff x="1489214" y="3057613"/>
              <a:chExt cx="374371" cy="129877"/>
            </a:xfrm>
          </p:grpSpPr>
          <p:cxnSp>
            <p:nvCxnSpPr>
              <p:cNvPr id="35" name="Straight Connector 34">
                <a:extLst>
                  <a:ext uri="{FF2B5EF4-FFF2-40B4-BE49-F238E27FC236}">
                    <a16:creationId xmlns:a16="http://schemas.microsoft.com/office/drawing/2014/main" id="{B6AE6448-E1DE-4941-87A0-CA853827BD91}"/>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776F8D-CB06-42A5-A20D-9750B4ABAB29}"/>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B705BB4-3DCA-4271-A3DE-7B7A4C14758C}"/>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8" name="Rectangle 37">
            <a:extLst>
              <a:ext uri="{FF2B5EF4-FFF2-40B4-BE49-F238E27FC236}">
                <a16:creationId xmlns:a16="http://schemas.microsoft.com/office/drawing/2014/main" id="{5E96F9C0-54BC-443A-B74A-DFF836F7F30D}"/>
              </a:ext>
            </a:extLst>
          </p:cNvPr>
          <p:cNvSpPr/>
          <p:nvPr/>
        </p:nvSpPr>
        <p:spPr>
          <a:xfrm>
            <a:off x="7413625" y="2710744"/>
            <a:ext cx="1371600" cy="28194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9E781F3D-124E-4072-B656-D6AF80DBED81}"/>
              </a:ext>
            </a:extLst>
          </p:cNvPr>
          <p:cNvGrpSpPr/>
          <p:nvPr/>
        </p:nvGrpSpPr>
        <p:grpSpPr>
          <a:xfrm>
            <a:off x="7947025" y="5530144"/>
            <a:ext cx="374371" cy="851142"/>
            <a:chOff x="1511458" y="5699760"/>
            <a:chExt cx="374371" cy="851142"/>
          </a:xfrm>
        </p:grpSpPr>
        <p:cxnSp>
          <p:nvCxnSpPr>
            <p:cNvPr id="40" name="Straight Connector 39">
              <a:extLst>
                <a:ext uri="{FF2B5EF4-FFF2-40B4-BE49-F238E27FC236}">
                  <a16:creationId xmlns:a16="http://schemas.microsoft.com/office/drawing/2014/main" id="{1DA0B2CA-E0D3-4D70-AC6E-F2AC7427F23D}"/>
                </a:ext>
              </a:extLst>
            </p:cNvPr>
            <p:cNvCxnSpPr/>
            <p:nvPr/>
          </p:nvCxnSpPr>
          <p:spPr>
            <a:xfrm flipH="1" flipV="1">
              <a:off x="1698644" y="5699760"/>
              <a:ext cx="1" cy="721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707EAB9-8321-4FE6-9D1A-3F39E81CDCAF}"/>
                </a:ext>
              </a:extLst>
            </p:cNvPr>
            <p:cNvGrpSpPr/>
            <p:nvPr/>
          </p:nvGrpSpPr>
          <p:grpSpPr>
            <a:xfrm>
              <a:off x="1511458" y="6421025"/>
              <a:ext cx="374371" cy="129877"/>
              <a:chOff x="1489214" y="3057613"/>
              <a:chExt cx="374371" cy="129877"/>
            </a:xfrm>
          </p:grpSpPr>
          <p:cxnSp>
            <p:nvCxnSpPr>
              <p:cNvPr id="42" name="Straight Connector 41">
                <a:extLst>
                  <a:ext uri="{FF2B5EF4-FFF2-40B4-BE49-F238E27FC236}">
                    <a16:creationId xmlns:a16="http://schemas.microsoft.com/office/drawing/2014/main" id="{4A634B08-BBE5-4442-8B09-EA8F1309F3A0}"/>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200734F-C3E7-4535-903A-8DCFC13430A1}"/>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C15F53F-8C0B-45A8-98FB-8A6EDE880F65}"/>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6E938E07-11A9-40EE-9848-A35197665D57}"/>
              </a:ext>
            </a:extLst>
          </p:cNvPr>
          <p:cNvGrpSpPr/>
          <p:nvPr/>
        </p:nvGrpSpPr>
        <p:grpSpPr>
          <a:xfrm>
            <a:off x="9928225" y="5530144"/>
            <a:ext cx="374371" cy="851142"/>
            <a:chOff x="1511458" y="5699760"/>
            <a:chExt cx="374371" cy="851142"/>
          </a:xfrm>
        </p:grpSpPr>
        <p:cxnSp>
          <p:nvCxnSpPr>
            <p:cNvPr id="46" name="Straight Connector 45">
              <a:extLst>
                <a:ext uri="{FF2B5EF4-FFF2-40B4-BE49-F238E27FC236}">
                  <a16:creationId xmlns:a16="http://schemas.microsoft.com/office/drawing/2014/main" id="{BCE44DAD-CCE1-4CA6-B1F1-FC57A95A0304}"/>
                </a:ext>
              </a:extLst>
            </p:cNvPr>
            <p:cNvCxnSpPr/>
            <p:nvPr/>
          </p:nvCxnSpPr>
          <p:spPr>
            <a:xfrm flipH="1">
              <a:off x="1698644" y="5699760"/>
              <a:ext cx="1" cy="721266"/>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A5002A52-92CB-4A08-AC88-46954AE14401}"/>
                </a:ext>
              </a:extLst>
            </p:cNvPr>
            <p:cNvGrpSpPr/>
            <p:nvPr/>
          </p:nvGrpSpPr>
          <p:grpSpPr>
            <a:xfrm>
              <a:off x="1511458" y="6421025"/>
              <a:ext cx="374371" cy="129877"/>
              <a:chOff x="1489214" y="3057613"/>
              <a:chExt cx="374371" cy="129877"/>
            </a:xfrm>
          </p:grpSpPr>
          <p:cxnSp>
            <p:nvCxnSpPr>
              <p:cNvPr id="48" name="Straight Connector 47">
                <a:extLst>
                  <a:ext uri="{FF2B5EF4-FFF2-40B4-BE49-F238E27FC236}">
                    <a16:creationId xmlns:a16="http://schemas.microsoft.com/office/drawing/2014/main" id="{206A91FB-3072-439C-9D41-BB34AF681F64}"/>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ACC7611-8A8C-490E-B0A9-E2135905BE2B}"/>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B0652F9-5D2D-442E-82F4-425205F4A159}"/>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1" name="TextBox 50">
            <a:extLst>
              <a:ext uri="{FF2B5EF4-FFF2-40B4-BE49-F238E27FC236}">
                <a16:creationId xmlns:a16="http://schemas.microsoft.com/office/drawing/2014/main" id="{FBD72476-D6AE-4D6E-8381-B241B53AB550}"/>
              </a:ext>
            </a:extLst>
          </p:cNvPr>
          <p:cNvSpPr txBox="1"/>
          <p:nvPr/>
        </p:nvSpPr>
        <p:spPr>
          <a:xfrm>
            <a:off x="555625" y="4920544"/>
            <a:ext cx="759680" cy="369332"/>
          </a:xfrm>
          <a:prstGeom prst="rect">
            <a:avLst/>
          </a:prstGeom>
          <a:noFill/>
        </p:spPr>
        <p:txBody>
          <a:bodyPr wrap="square" rtlCol="0">
            <a:spAutoFit/>
          </a:bodyPr>
          <a:lstStyle/>
          <a:p>
            <a:r>
              <a:rPr lang="en-US" dirty="0"/>
              <a:t>V</a:t>
            </a:r>
            <a:r>
              <a:rPr lang="en-US" baseline="-25000" dirty="0"/>
              <a:t>bat,ini</a:t>
            </a:r>
            <a:endParaRPr lang="en-US" dirty="0"/>
          </a:p>
        </p:txBody>
      </p:sp>
      <p:sp>
        <p:nvSpPr>
          <p:cNvPr id="52" name="TextBox 51">
            <a:extLst>
              <a:ext uri="{FF2B5EF4-FFF2-40B4-BE49-F238E27FC236}">
                <a16:creationId xmlns:a16="http://schemas.microsoft.com/office/drawing/2014/main" id="{17481FE6-D7A4-4C38-9E3D-16C57D0884E9}"/>
              </a:ext>
            </a:extLst>
          </p:cNvPr>
          <p:cNvSpPr txBox="1"/>
          <p:nvPr/>
        </p:nvSpPr>
        <p:spPr>
          <a:xfrm>
            <a:off x="1012825" y="3853744"/>
            <a:ext cx="759680" cy="369332"/>
          </a:xfrm>
          <a:prstGeom prst="rect">
            <a:avLst/>
          </a:prstGeom>
          <a:noFill/>
        </p:spPr>
        <p:txBody>
          <a:bodyPr wrap="square" rtlCol="0">
            <a:spAutoFit/>
          </a:bodyPr>
          <a:lstStyle/>
          <a:p>
            <a:r>
              <a:rPr lang="en-US" dirty="0"/>
              <a:t>R</a:t>
            </a:r>
            <a:r>
              <a:rPr lang="en-US" baseline="-25000" dirty="0"/>
              <a:t>bat</a:t>
            </a:r>
            <a:endParaRPr lang="en-US" dirty="0"/>
          </a:p>
        </p:txBody>
      </p:sp>
      <p:sp>
        <p:nvSpPr>
          <p:cNvPr id="53" name="TextBox 52">
            <a:extLst>
              <a:ext uri="{FF2B5EF4-FFF2-40B4-BE49-F238E27FC236}">
                <a16:creationId xmlns:a16="http://schemas.microsoft.com/office/drawing/2014/main" id="{AF306740-86E1-4AB8-8464-3035FA6900EF}"/>
              </a:ext>
            </a:extLst>
          </p:cNvPr>
          <p:cNvSpPr txBox="1"/>
          <p:nvPr/>
        </p:nvSpPr>
        <p:spPr>
          <a:xfrm>
            <a:off x="5356225" y="3548944"/>
            <a:ext cx="1066800" cy="914400"/>
          </a:xfrm>
          <a:prstGeom prst="rect">
            <a:avLst/>
          </a:prstGeom>
          <a:ln>
            <a:noFill/>
          </a:ln>
        </p:spPr>
        <p:txBody>
          <a:bodyPr vert="horz" wrap="square" lIns="0" tIns="0" rIns="0" bIns="0" rtlCol="0" anchor="t">
            <a:normAutofit/>
          </a:bodyPr>
          <a:lstStyle/>
          <a:p>
            <a:r>
              <a:rPr lang="en-US" dirty="0"/>
              <a:t>DC-DC</a:t>
            </a:r>
          </a:p>
          <a:p>
            <a:r>
              <a:rPr lang="en-US" dirty="0"/>
              <a:t>boost converter</a:t>
            </a:r>
          </a:p>
        </p:txBody>
      </p:sp>
      <p:sp>
        <p:nvSpPr>
          <p:cNvPr id="54" name="TextBox 53">
            <a:extLst>
              <a:ext uri="{FF2B5EF4-FFF2-40B4-BE49-F238E27FC236}">
                <a16:creationId xmlns:a16="http://schemas.microsoft.com/office/drawing/2014/main" id="{55B57A3B-20C9-4D7A-A5C7-AC32C74421CB}"/>
              </a:ext>
            </a:extLst>
          </p:cNvPr>
          <p:cNvSpPr txBox="1"/>
          <p:nvPr/>
        </p:nvSpPr>
        <p:spPr>
          <a:xfrm>
            <a:off x="7642225" y="3548944"/>
            <a:ext cx="1066800" cy="914400"/>
          </a:xfrm>
          <a:prstGeom prst="rect">
            <a:avLst/>
          </a:prstGeom>
          <a:ln>
            <a:noFill/>
          </a:ln>
        </p:spPr>
        <p:txBody>
          <a:bodyPr vert="horz" wrap="square" lIns="0" tIns="0" rIns="0" bIns="0" rtlCol="0" anchor="t">
            <a:normAutofit/>
          </a:bodyPr>
          <a:lstStyle/>
          <a:p>
            <a:r>
              <a:rPr lang="en-US" dirty="0"/>
              <a:t>Linear voltage regulator</a:t>
            </a:r>
          </a:p>
        </p:txBody>
      </p:sp>
      <p:sp>
        <p:nvSpPr>
          <p:cNvPr id="55" name="TextBox 54">
            <a:extLst>
              <a:ext uri="{FF2B5EF4-FFF2-40B4-BE49-F238E27FC236}">
                <a16:creationId xmlns:a16="http://schemas.microsoft.com/office/drawing/2014/main" id="{BD0FEF0A-4DFE-42F1-8947-33BAF197B20F}"/>
              </a:ext>
            </a:extLst>
          </p:cNvPr>
          <p:cNvSpPr txBox="1"/>
          <p:nvPr/>
        </p:nvSpPr>
        <p:spPr>
          <a:xfrm>
            <a:off x="10385425" y="3929944"/>
            <a:ext cx="759680" cy="369332"/>
          </a:xfrm>
          <a:prstGeom prst="rect">
            <a:avLst/>
          </a:prstGeom>
          <a:noFill/>
        </p:spPr>
        <p:txBody>
          <a:bodyPr wrap="square" rtlCol="0">
            <a:spAutoFit/>
          </a:bodyPr>
          <a:lstStyle/>
          <a:p>
            <a:r>
              <a:rPr lang="en-US" dirty="0"/>
              <a:t>V</a:t>
            </a:r>
            <a:r>
              <a:rPr lang="en-US" baseline="-25000" dirty="0"/>
              <a:t>out</a:t>
            </a:r>
            <a:endParaRPr lang="en-US" dirty="0"/>
          </a:p>
        </p:txBody>
      </p:sp>
      <p:cxnSp>
        <p:nvCxnSpPr>
          <p:cNvPr id="56" name="Straight Arrow Connector 55">
            <a:extLst>
              <a:ext uri="{FF2B5EF4-FFF2-40B4-BE49-F238E27FC236}">
                <a16:creationId xmlns:a16="http://schemas.microsoft.com/office/drawing/2014/main" id="{4B8F0837-26CE-4A19-BDC1-D5B1E95092DE}"/>
              </a:ext>
            </a:extLst>
          </p:cNvPr>
          <p:cNvCxnSpPr/>
          <p:nvPr/>
        </p:nvCxnSpPr>
        <p:spPr>
          <a:xfrm>
            <a:off x="10156825" y="3244144"/>
            <a:ext cx="0" cy="18288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127F678-4DC9-4CF6-8D73-B0270073BFBD}"/>
              </a:ext>
            </a:extLst>
          </p:cNvPr>
          <p:cNvCxnSpPr/>
          <p:nvPr/>
        </p:nvCxnSpPr>
        <p:spPr>
          <a:xfrm flipH="1">
            <a:off x="4213225" y="2939344"/>
            <a:ext cx="3048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347A47B-F9BD-4804-A379-44A315930327}"/>
              </a:ext>
            </a:extLst>
          </p:cNvPr>
          <p:cNvCxnSpPr/>
          <p:nvPr/>
        </p:nvCxnSpPr>
        <p:spPr>
          <a:xfrm>
            <a:off x="3222625" y="2939344"/>
            <a:ext cx="4572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2353EAD-4B03-4228-A2DE-050FDBEA31A6}"/>
              </a:ext>
            </a:extLst>
          </p:cNvPr>
          <p:cNvCxnSpPr/>
          <p:nvPr/>
        </p:nvCxnSpPr>
        <p:spPr>
          <a:xfrm flipH="1">
            <a:off x="3679825" y="2634544"/>
            <a:ext cx="457200" cy="3048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AED3807-7561-4B93-9E41-AC5CC55A71A5}"/>
              </a:ext>
            </a:extLst>
          </p:cNvPr>
          <p:cNvSpPr/>
          <p:nvPr/>
        </p:nvSpPr>
        <p:spPr>
          <a:xfrm>
            <a:off x="2536825" y="2786944"/>
            <a:ext cx="6858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D809532-3D05-41FB-AF2D-599D17639A25}"/>
              </a:ext>
            </a:extLst>
          </p:cNvPr>
          <p:cNvSpPr txBox="1"/>
          <p:nvPr/>
        </p:nvSpPr>
        <p:spPr>
          <a:xfrm>
            <a:off x="2613025" y="3091744"/>
            <a:ext cx="759680" cy="369332"/>
          </a:xfrm>
          <a:prstGeom prst="rect">
            <a:avLst/>
          </a:prstGeom>
          <a:noFill/>
        </p:spPr>
        <p:txBody>
          <a:bodyPr wrap="square" rtlCol="0">
            <a:spAutoFit/>
          </a:bodyPr>
          <a:lstStyle/>
          <a:p>
            <a:r>
              <a:rPr lang="en-US" dirty="0"/>
              <a:t>fuse</a:t>
            </a:r>
          </a:p>
        </p:txBody>
      </p:sp>
      <p:sp>
        <p:nvSpPr>
          <p:cNvPr id="62" name="TextBox 61">
            <a:extLst>
              <a:ext uri="{FF2B5EF4-FFF2-40B4-BE49-F238E27FC236}">
                <a16:creationId xmlns:a16="http://schemas.microsoft.com/office/drawing/2014/main" id="{E1731682-DA4A-4CAD-9D43-0352877D9E47}"/>
              </a:ext>
            </a:extLst>
          </p:cNvPr>
          <p:cNvSpPr txBox="1"/>
          <p:nvPr/>
        </p:nvSpPr>
        <p:spPr>
          <a:xfrm>
            <a:off x="3298825" y="2253544"/>
            <a:ext cx="1143000" cy="369332"/>
          </a:xfrm>
          <a:prstGeom prst="rect">
            <a:avLst/>
          </a:prstGeom>
          <a:noFill/>
        </p:spPr>
        <p:txBody>
          <a:bodyPr wrap="square" rtlCol="0">
            <a:spAutoFit/>
          </a:bodyPr>
          <a:lstStyle/>
          <a:p>
            <a:r>
              <a:rPr lang="en-US" dirty="0"/>
              <a:t>switch</a:t>
            </a:r>
          </a:p>
        </p:txBody>
      </p:sp>
      <p:cxnSp>
        <p:nvCxnSpPr>
          <p:cNvPr id="63" name="Straight Connector 62">
            <a:extLst>
              <a:ext uri="{FF2B5EF4-FFF2-40B4-BE49-F238E27FC236}">
                <a16:creationId xmlns:a16="http://schemas.microsoft.com/office/drawing/2014/main" id="{D7F90047-F784-49F6-B727-2ACB436F1DD5}"/>
              </a:ext>
            </a:extLst>
          </p:cNvPr>
          <p:cNvCxnSpPr/>
          <p:nvPr/>
        </p:nvCxnSpPr>
        <p:spPr>
          <a:xfrm flipH="1">
            <a:off x="8099425" y="2253544"/>
            <a:ext cx="3810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78AF24-CF30-49CA-8564-0480B3089305}"/>
              </a:ext>
            </a:extLst>
          </p:cNvPr>
          <p:cNvCxnSpPr/>
          <p:nvPr/>
        </p:nvCxnSpPr>
        <p:spPr>
          <a:xfrm>
            <a:off x="7108825" y="2253544"/>
            <a:ext cx="4572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B2BB0B3-1625-4BD4-9208-7421E4BB1003}"/>
              </a:ext>
            </a:extLst>
          </p:cNvPr>
          <p:cNvCxnSpPr/>
          <p:nvPr/>
        </p:nvCxnSpPr>
        <p:spPr>
          <a:xfrm flipH="1">
            <a:off x="7566025" y="2253544"/>
            <a:ext cx="533400" cy="0"/>
          </a:xfrm>
          <a:prstGeom prst="line">
            <a:avLst/>
          </a:prstGeom>
          <a:ln w="28575">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E1E88B1-2D32-4612-A9CA-839DE56B13C9}"/>
              </a:ext>
            </a:extLst>
          </p:cNvPr>
          <p:cNvSpPr txBox="1"/>
          <p:nvPr/>
        </p:nvSpPr>
        <p:spPr>
          <a:xfrm>
            <a:off x="6042025" y="805744"/>
            <a:ext cx="1828800" cy="369332"/>
          </a:xfrm>
          <a:prstGeom prst="rect">
            <a:avLst/>
          </a:prstGeom>
          <a:noFill/>
        </p:spPr>
        <p:txBody>
          <a:bodyPr wrap="square" rtlCol="0">
            <a:spAutoFit/>
          </a:bodyPr>
          <a:lstStyle/>
          <a:p>
            <a:r>
              <a:rPr lang="en-US" dirty="0"/>
              <a:t>bypass switch</a:t>
            </a:r>
          </a:p>
        </p:txBody>
      </p:sp>
      <p:cxnSp>
        <p:nvCxnSpPr>
          <p:cNvPr id="67" name="Straight Connector 66">
            <a:extLst>
              <a:ext uri="{FF2B5EF4-FFF2-40B4-BE49-F238E27FC236}">
                <a16:creationId xmlns:a16="http://schemas.microsoft.com/office/drawing/2014/main" id="{B9B73E5E-BB33-41E4-95C4-2D3ECA457F07}"/>
              </a:ext>
            </a:extLst>
          </p:cNvPr>
          <p:cNvCxnSpPr/>
          <p:nvPr/>
        </p:nvCxnSpPr>
        <p:spPr>
          <a:xfrm flipH="1">
            <a:off x="6042025" y="2253544"/>
            <a:ext cx="3810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69A5D30-276D-49E7-8324-1A2FE1C82B8B}"/>
              </a:ext>
            </a:extLst>
          </p:cNvPr>
          <p:cNvCxnSpPr/>
          <p:nvPr/>
        </p:nvCxnSpPr>
        <p:spPr>
          <a:xfrm>
            <a:off x="5051425" y="2253544"/>
            <a:ext cx="457200" cy="0"/>
          </a:xfrm>
          <a:prstGeom prst="line">
            <a:avLst/>
          </a:prstGeom>
          <a:ln w="28575">
            <a:solidFill>
              <a:srgbClr val="0070C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BCE13CE-A1E7-4DE4-A650-CEDC362D0F4C}"/>
              </a:ext>
            </a:extLst>
          </p:cNvPr>
          <p:cNvCxnSpPr/>
          <p:nvPr/>
        </p:nvCxnSpPr>
        <p:spPr>
          <a:xfrm flipH="1">
            <a:off x="5508625" y="2253544"/>
            <a:ext cx="533400" cy="0"/>
          </a:xfrm>
          <a:prstGeom prst="line">
            <a:avLst/>
          </a:prstGeom>
          <a:ln w="28575">
            <a:solidFill>
              <a:srgbClr val="0070C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C13B335-698C-4F5F-930A-0DB5B34083AC}"/>
              </a:ext>
            </a:extLst>
          </p:cNvPr>
          <p:cNvCxnSpPr/>
          <p:nvPr/>
        </p:nvCxnSpPr>
        <p:spPr>
          <a:xfrm>
            <a:off x="5737225" y="1491544"/>
            <a:ext cx="0" cy="68580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7869210-E397-40EF-9CCD-A0FFFFE709CB}"/>
              </a:ext>
            </a:extLst>
          </p:cNvPr>
          <p:cNvCxnSpPr/>
          <p:nvPr/>
        </p:nvCxnSpPr>
        <p:spPr>
          <a:xfrm flipH="1">
            <a:off x="4518025" y="2253544"/>
            <a:ext cx="5334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8C34309-FF90-427A-9077-9FA7FC52D324}"/>
              </a:ext>
            </a:extLst>
          </p:cNvPr>
          <p:cNvCxnSpPr/>
          <p:nvPr/>
        </p:nvCxnSpPr>
        <p:spPr>
          <a:xfrm>
            <a:off x="4518025" y="2253544"/>
            <a:ext cx="0" cy="6858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07E70B4-D9C1-4E27-BA36-33EAC69BC88D}"/>
              </a:ext>
            </a:extLst>
          </p:cNvPr>
          <p:cNvCxnSpPr/>
          <p:nvPr/>
        </p:nvCxnSpPr>
        <p:spPr>
          <a:xfrm>
            <a:off x="6423025" y="2253544"/>
            <a:ext cx="0" cy="2286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2E463A2-E181-43C5-A4EB-19EC4D95347F}"/>
              </a:ext>
            </a:extLst>
          </p:cNvPr>
          <p:cNvCxnSpPr/>
          <p:nvPr/>
        </p:nvCxnSpPr>
        <p:spPr>
          <a:xfrm flipH="1">
            <a:off x="4822825" y="2482144"/>
            <a:ext cx="16002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3CCA7F-2E0A-4D22-A76B-5D157388CE09}"/>
              </a:ext>
            </a:extLst>
          </p:cNvPr>
          <p:cNvCxnSpPr/>
          <p:nvPr/>
        </p:nvCxnSpPr>
        <p:spPr>
          <a:xfrm>
            <a:off x="4822825" y="2482144"/>
            <a:ext cx="0" cy="4572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C532F24-5B1F-40C4-A883-27F757E2676D}"/>
              </a:ext>
            </a:extLst>
          </p:cNvPr>
          <p:cNvCxnSpPr/>
          <p:nvPr/>
        </p:nvCxnSpPr>
        <p:spPr>
          <a:xfrm>
            <a:off x="4822825" y="2939344"/>
            <a:ext cx="2286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917472-1F99-4654-8D14-B55715D13CD6}"/>
              </a:ext>
            </a:extLst>
          </p:cNvPr>
          <p:cNvCxnSpPr/>
          <p:nvPr/>
        </p:nvCxnSpPr>
        <p:spPr>
          <a:xfrm flipV="1">
            <a:off x="7108825" y="2253544"/>
            <a:ext cx="0" cy="6858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1AD8034-64D1-48EB-B157-079104337788}"/>
              </a:ext>
            </a:extLst>
          </p:cNvPr>
          <p:cNvCxnSpPr/>
          <p:nvPr/>
        </p:nvCxnSpPr>
        <p:spPr>
          <a:xfrm>
            <a:off x="5965825" y="1948744"/>
            <a:ext cx="457200" cy="0"/>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FECBFAC-520B-4628-9CBA-A465EDFD6AD8}"/>
              </a:ext>
            </a:extLst>
          </p:cNvPr>
          <p:cNvCxnSpPr/>
          <p:nvPr/>
        </p:nvCxnSpPr>
        <p:spPr>
          <a:xfrm>
            <a:off x="8023225" y="1948744"/>
            <a:ext cx="457200" cy="0"/>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8BBCB-73A1-4DF5-87CF-B30B2DFECF41}"/>
              </a:ext>
            </a:extLst>
          </p:cNvPr>
          <p:cNvCxnSpPr/>
          <p:nvPr/>
        </p:nvCxnSpPr>
        <p:spPr>
          <a:xfrm flipV="1">
            <a:off x="8480425" y="1720144"/>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E326C2D-BDD0-45AB-9910-B683AB48F40E}"/>
              </a:ext>
            </a:extLst>
          </p:cNvPr>
          <p:cNvCxnSpPr/>
          <p:nvPr/>
        </p:nvCxnSpPr>
        <p:spPr>
          <a:xfrm flipV="1">
            <a:off x="6423025" y="1720144"/>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BEE356-8704-4C6E-9315-2651FA01F12D}"/>
              </a:ext>
            </a:extLst>
          </p:cNvPr>
          <p:cNvCxnSpPr/>
          <p:nvPr/>
        </p:nvCxnSpPr>
        <p:spPr>
          <a:xfrm>
            <a:off x="6423025" y="1720144"/>
            <a:ext cx="2057400"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8B783E-192A-493D-BAC6-331DDFAF3E8F}"/>
              </a:ext>
            </a:extLst>
          </p:cNvPr>
          <p:cNvCxnSpPr/>
          <p:nvPr/>
        </p:nvCxnSpPr>
        <p:spPr>
          <a:xfrm>
            <a:off x="7794625" y="1491544"/>
            <a:ext cx="0" cy="68580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EA73566-4F7B-4112-B664-972C7D9C7454}"/>
              </a:ext>
            </a:extLst>
          </p:cNvPr>
          <p:cNvCxnSpPr/>
          <p:nvPr/>
        </p:nvCxnSpPr>
        <p:spPr>
          <a:xfrm flipH="1">
            <a:off x="5737225" y="1491544"/>
            <a:ext cx="2057400" cy="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1B15DD0-CC0D-42BC-90DC-D24AC5DADFFB}"/>
              </a:ext>
            </a:extLst>
          </p:cNvPr>
          <p:cNvCxnSpPr/>
          <p:nvPr/>
        </p:nvCxnSpPr>
        <p:spPr>
          <a:xfrm flipV="1">
            <a:off x="6727825" y="2482144"/>
            <a:ext cx="0" cy="45720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D4BAFFC-9D08-44DD-8A9C-8067DADFCEA4}"/>
              </a:ext>
            </a:extLst>
          </p:cNvPr>
          <p:cNvCxnSpPr/>
          <p:nvPr/>
        </p:nvCxnSpPr>
        <p:spPr>
          <a:xfrm>
            <a:off x="6727825" y="2482144"/>
            <a:ext cx="1752600"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AED2C5B-B7DB-41BE-BFE0-35A5529FBE28}"/>
              </a:ext>
            </a:extLst>
          </p:cNvPr>
          <p:cNvCxnSpPr/>
          <p:nvPr/>
        </p:nvCxnSpPr>
        <p:spPr>
          <a:xfrm flipV="1">
            <a:off x="8480425" y="2253544"/>
            <a:ext cx="0" cy="2286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75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Summary: Power Supply for Autonomous Cars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IN" altLang="en-US" dirty="0"/>
              <a:t>A reliable supply is necessary to provide different voltage or current to car sub-systems</a:t>
            </a:r>
          </a:p>
          <a:p>
            <a:r>
              <a:rPr lang="en-IN" altLang="en-US" dirty="0"/>
              <a:t>Output battery voltage can vary as a function of current</a:t>
            </a:r>
            <a:endParaRPr lang="en-US" altLang="en-US" dirty="0"/>
          </a:p>
          <a:p>
            <a:pPr lvl="1"/>
            <a:r>
              <a:rPr lang="en-US" dirty="0"/>
              <a:t>Can cause problems at stall, turning</a:t>
            </a:r>
            <a:endParaRPr lang="en-US" altLang="en-US" dirty="0"/>
          </a:p>
          <a:p>
            <a:r>
              <a:rPr lang="en-US" dirty="0"/>
              <a:t>Linear voltage regulator can provide a stable output voltage</a:t>
            </a:r>
            <a:endParaRPr lang="en-US" altLang="en-US" dirty="0"/>
          </a:p>
          <a:p>
            <a:pPr lvl="1"/>
            <a:r>
              <a:rPr lang="en-US" dirty="0"/>
              <a:t>As long as  V</a:t>
            </a:r>
            <a:r>
              <a:rPr lang="en-US" baseline="-25000" dirty="0"/>
              <a:t>in</a:t>
            </a:r>
            <a:r>
              <a:rPr lang="en-US" dirty="0"/>
              <a:t>&gt; V</a:t>
            </a:r>
            <a:r>
              <a:rPr lang="en-US" baseline="-25000" dirty="0"/>
              <a:t>out</a:t>
            </a:r>
            <a:r>
              <a:rPr lang="en-US" dirty="0"/>
              <a:t>+V</a:t>
            </a:r>
            <a:r>
              <a:rPr lang="en-US" baseline="-25000" dirty="0"/>
              <a:t>dropout</a:t>
            </a:r>
            <a:endParaRPr lang="en-US" altLang="en-US" dirty="0"/>
          </a:p>
          <a:p>
            <a:r>
              <a:rPr lang="en-US" dirty="0"/>
              <a:t>A switching (DC-DC) converter can both reduce and increase the voltage to desired level</a:t>
            </a:r>
          </a:p>
          <a:p>
            <a:r>
              <a:rPr lang="en-US" dirty="0"/>
              <a:t>A DC-DC boost converter, together with one or more linear voltage regulators, can provide a stable supply voltage</a:t>
            </a:r>
            <a:endParaRPr lang="en-US" altLang="en-US" dirty="0"/>
          </a:p>
          <a:p>
            <a:pPr lvl="1"/>
            <a:endParaRPr lang="en-US" altLang="en-US" dirty="0"/>
          </a:p>
        </p:txBody>
      </p:sp>
    </p:spTree>
    <p:extLst>
      <p:ext uri="{BB962C8B-B14F-4D97-AF65-F5344CB8AC3E}">
        <p14:creationId xmlns:p14="http://schemas.microsoft.com/office/powerpoint/2010/main" val="238228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ea typeface="ＭＳ Ｐゴシック"/>
              </a:rPr>
              <a:t>Overview: Power Supply for Autonomous Cars</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a:xfrm>
            <a:off x="479425" y="1171111"/>
            <a:ext cx="6656161" cy="4086225"/>
          </a:xfrm>
        </p:spPr>
        <p:txBody>
          <a:bodyPr/>
          <a:lstStyle/>
          <a:p>
            <a:r>
              <a:rPr lang="en-US" dirty="0"/>
              <a:t>Different power needs for various sub-systems</a:t>
            </a:r>
          </a:p>
          <a:p>
            <a:r>
              <a:rPr lang="en-US" dirty="0"/>
              <a:t>On-board power supply needed to:</a:t>
            </a:r>
            <a:endParaRPr lang="en-US" altLang="en-US" dirty="0"/>
          </a:p>
          <a:p>
            <a:pPr lvl="1"/>
            <a:r>
              <a:rPr lang="en-US" dirty="0"/>
              <a:t>Drive the motors (large currents)</a:t>
            </a:r>
          </a:p>
          <a:p>
            <a:pPr lvl="1"/>
            <a:r>
              <a:rPr lang="en-US" dirty="0"/>
              <a:t>Drive the servo (moderate currents)</a:t>
            </a:r>
          </a:p>
          <a:p>
            <a:pPr lvl="1"/>
            <a:r>
              <a:rPr lang="en-US" dirty="0"/>
              <a:t>Power the MCU (low currents, voltage stability)</a:t>
            </a:r>
          </a:p>
          <a:p>
            <a:pPr lvl="1"/>
            <a:r>
              <a:rPr lang="en-US" dirty="0"/>
              <a:t>Power the sensors (low currents, voltage stability</a:t>
            </a:r>
          </a:p>
          <a:p>
            <a:r>
              <a:rPr lang="en-US" dirty="0"/>
              <a:t>Battery is the main reservoir of on-board power</a:t>
            </a:r>
          </a:p>
          <a:p>
            <a:r>
              <a:rPr lang="en-US" dirty="0"/>
              <a:t>Many battery types</a:t>
            </a:r>
            <a:endParaRPr lang="en-US" altLang="en-US" dirty="0"/>
          </a:p>
          <a:p>
            <a:pPr lvl="1"/>
            <a:r>
              <a:rPr lang="en-US" dirty="0"/>
              <a:t>Most common types for electric vehicles are lithium-ion batteries (high energy density, moderate cost, large discharge/charge cycle life)</a:t>
            </a:r>
          </a:p>
          <a:p>
            <a:pPr lvl="1"/>
            <a:endParaRPr lang="en-US" altLang="en-US" dirty="0"/>
          </a:p>
        </p:txBody>
      </p:sp>
      <p:pic>
        <p:nvPicPr>
          <p:cNvPr id="4" name="Picture 2" descr="HPI Plazma 7.2V 4700mAh NiMh Stick Battery Pack with Tamiya Connector - 106388">
            <a:extLst>
              <a:ext uri="{FF2B5EF4-FFF2-40B4-BE49-F238E27FC236}">
                <a16:creationId xmlns:a16="http://schemas.microsoft.com/office/drawing/2014/main" id="{2B5E74F5-0AC1-4B80-AF3A-D64DE7EBA1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4" t="18434" r="16955" b="17939"/>
          <a:stretch/>
        </p:blipFill>
        <p:spPr bwMode="auto">
          <a:xfrm>
            <a:off x="8151019" y="1828800"/>
            <a:ext cx="2857266" cy="26385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A9CDDC-6C53-487D-BA5F-2E1CAC52936A}"/>
              </a:ext>
            </a:extLst>
          </p:cNvPr>
          <p:cNvSpPr txBox="1"/>
          <p:nvPr/>
        </p:nvSpPr>
        <p:spPr>
          <a:xfrm>
            <a:off x="9141619" y="4419600"/>
            <a:ext cx="2895600" cy="381000"/>
          </a:xfrm>
          <a:prstGeom prst="rect">
            <a:avLst/>
          </a:prstGeom>
        </p:spPr>
        <p:txBody>
          <a:bodyPr vert="horz" wrap="none" lIns="0" tIns="0" rIns="0" bIns="0" rtlCol="0" anchor="t">
            <a:normAutofit/>
          </a:bodyPr>
          <a:lstStyle/>
          <a:p>
            <a:r>
              <a:rPr lang="en-US" sz="1200" dirty="0"/>
              <a:t>http://www.wirelessmadness.com/</a:t>
            </a:r>
          </a:p>
        </p:txBody>
      </p:sp>
    </p:spTree>
    <p:extLst>
      <p:ext uri="{BB962C8B-B14F-4D97-AF65-F5344CB8AC3E}">
        <p14:creationId xmlns:p14="http://schemas.microsoft.com/office/powerpoint/2010/main" val="254068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cs typeface="Calibri"/>
              </a:rPr>
              <a:t>Over</a:t>
            </a:r>
            <a:r>
              <a:rPr lang="en-US" dirty="0">
                <a:ea typeface="ＭＳ Ｐゴシック"/>
              </a:rPr>
              <a:t>view: Power Supply for Autonomous Cars</a:t>
            </a:r>
          </a:p>
        </p:txBody>
      </p:sp>
      <p:sp>
        <p:nvSpPr>
          <p:cNvPr id="6" name="Content Placeholder 1">
            <a:extLst>
              <a:ext uri="{FF2B5EF4-FFF2-40B4-BE49-F238E27FC236}">
                <a16:creationId xmlns:a16="http://schemas.microsoft.com/office/drawing/2014/main" id="{645AEDC2-53D5-4A41-9507-689226C81916}"/>
              </a:ext>
            </a:extLst>
          </p:cNvPr>
          <p:cNvSpPr>
            <a:spLocks noGrp="1"/>
          </p:cNvSpPr>
          <p:nvPr>
            <p:ph sz="half" idx="1"/>
          </p:nvPr>
        </p:nvSpPr>
        <p:spPr>
          <a:xfrm>
            <a:off x="1369219" y="6019800"/>
            <a:ext cx="9269735" cy="541200"/>
          </a:xfrm>
        </p:spPr>
        <p:txBody>
          <a:bodyPr/>
          <a:lstStyle/>
          <a:p>
            <a:pPr marL="0" indent="0" algn="ctr">
              <a:buNone/>
            </a:pPr>
            <a:r>
              <a:rPr lang="en-US" sz="2000" dirty="0"/>
              <a:t>Schematic of the required power supply for the sub-systems</a:t>
            </a:r>
          </a:p>
          <a:p>
            <a:pPr lvl="1" algn="ctr"/>
            <a:endParaRPr lang="en-US" sz="1800" dirty="0"/>
          </a:p>
        </p:txBody>
      </p:sp>
      <p:cxnSp>
        <p:nvCxnSpPr>
          <p:cNvPr id="7" name="Straight Connector 6">
            <a:extLst>
              <a:ext uri="{FF2B5EF4-FFF2-40B4-BE49-F238E27FC236}">
                <a16:creationId xmlns:a16="http://schemas.microsoft.com/office/drawing/2014/main" id="{5930E21F-639B-48A0-BE12-1D422EB60C10}"/>
              </a:ext>
            </a:extLst>
          </p:cNvPr>
          <p:cNvCxnSpPr/>
          <p:nvPr/>
        </p:nvCxnSpPr>
        <p:spPr>
          <a:xfrm flipH="1">
            <a:off x="1445419" y="1600200"/>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30C33E-B593-459D-9222-31B52391C6BB}"/>
              </a:ext>
            </a:extLst>
          </p:cNvPr>
          <p:cNvGrpSpPr/>
          <p:nvPr/>
        </p:nvGrpSpPr>
        <p:grpSpPr>
          <a:xfrm>
            <a:off x="531019" y="3497926"/>
            <a:ext cx="1216788" cy="716701"/>
            <a:chOff x="751822" y="1721378"/>
            <a:chExt cx="1216788" cy="716701"/>
          </a:xfrm>
        </p:grpSpPr>
        <p:sp>
          <p:nvSpPr>
            <p:cNvPr id="9" name="Oval 8">
              <a:extLst>
                <a:ext uri="{FF2B5EF4-FFF2-40B4-BE49-F238E27FC236}">
                  <a16:creationId xmlns:a16="http://schemas.microsoft.com/office/drawing/2014/main" id="{0A10FC12-471A-4BF3-86B8-EB138A17330C}"/>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BA6C4CF-18D3-48AB-B106-8F910B8C5CE9}"/>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5AD7BF3B-76C2-42C3-9E0A-9EF3B9397106}"/>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12" name="TextBox 11">
              <a:extLst>
                <a:ext uri="{FF2B5EF4-FFF2-40B4-BE49-F238E27FC236}">
                  <a16:creationId xmlns:a16="http://schemas.microsoft.com/office/drawing/2014/main" id="{E5FF0FFF-3A01-420E-82E7-7261A4A426CD}"/>
                </a:ext>
              </a:extLst>
            </p:cNvPr>
            <p:cNvSpPr txBox="1"/>
            <p:nvPr/>
          </p:nvSpPr>
          <p:spPr>
            <a:xfrm>
              <a:off x="751822" y="1823039"/>
              <a:ext cx="649116" cy="369332"/>
            </a:xfrm>
            <a:prstGeom prst="rect">
              <a:avLst/>
            </a:prstGeom>
            <a:noFill/>
          </p:spPr>
          <p:txBody>
            <a:bodyPr wrap="square" rtlCol="0">
              <a:spAutoFit/>
            </a:bodyPr>
            <a:lstStyle/>
            <a:p>
              <a:r>
                <a:rPr lang="en-US" dirty="0"/>
                <a:t>V</a:t>
              </a:r>
              <a:r>
                <a:rPr lang="en-US" baseline="-25000" dirty="0"/>
                <a:t>b,ini</a:t>
              </a:r>
            </a:p>
          </p:txBody>
        </p:sp>
      </p:grpSp>
      <p:cxnSp>
        <p:nvCxnSpPr>
          <p:cNvPr id="13" name="Straight Connector 12">
            <a:extLst>
              <a:ext uri="{FF2B5EF4-FFF2-40B4-BE49-F238E27FC236}">
                <a16:creationId xmlns:a16="http://schemas.microsoft.com/office/drawing/2014/main" id="{EA9D6996-8877-45AA-8CE7-614652226B25}"/>
              </a:ext>
            </a:extLst>
          </p:cNvPr>
          <p:cNvCxnSpPr/>
          <p:nvPr/>
        </p:nvCxnSpPr>
        <p:spPr>
          <a:xfrm flipV="1">
            <a:off x="1441065" y="32004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7F2AC4-D0F8-42EC-BC2E-318115142012}"/>
              </a:ext>
            </a:extLst>
          </p:cNvPr>
          <p:cNvCxnSpPr/>
          <p:nvPr/>
        </p:nvCxnSpPr>
        <p:spPr>
          <a:xfrm>
            <a:off x="1445419" y="4114800"/>
            <a:ext cx="0" cy="12192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2646A8F-38FE-4F54-A92C-6AD9D889AA95}"/>
              </a:ext>
            </a:extLst>
          </p:cNvPr>
          <p:cNvGrpSpPr/>
          <p:nvPr/>
        </p:nvGrpSpPr>
        <p:grpSpPr>
          <a:xfrm>
            <a:off x="2359819" y="3810000"/>
            <a:ext cx="1212571" cy="1917942"/>
            <a:chOff x="2893219" y="3276600"/>
            <a:chExt cx="1212571" cy="1917942"/>
          </a:xfrm>
        </p:grpSpPr>
        <p:cxnSp>
          <p:nvCxnSpPr>
            <p:cNvPr id="16" name="Straight Connector 15">
              <a:extLst>
                <a:ext uri="{FF2B5EF4-FFF2-40B4-BE49-F238E27FC236}">
                  <a16:creationId xmlns:a16="http://schemas.microsoft.com/office/drawing/2014/main" id="{0203E474-80DF-447F-8C98-B141E6451AF9}"/>
                </a:ext>
              </a:extLst>
            </p:cNvPr>
            <p:cNvCxnSpPr/>
            <p:nvPr/>
          </p:nvCxnSpPr>
          <p:spPr>
            <a:xfrm flipH="1">
              <a:off x="2893219" y="4038600"/>
              <a:ext cx="53993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8F03BA7-A3F1-4575-AD27-91D0F9E31243}"/>
                </a:ext>
              </a:extLst>
            </p:cNvPr>
            <p:cNvGrpSpPr/>
            <p:nvPr/>
          </p:nvGrpSpPr>
          <p:grpSpPr>
            <a:xfrm>
              <a:off x="3355772" y="3276600"/>
              <a:ext cx="566057" cy="1506583"/>
              <a:chOff x="762000" y="1210491"/>
              <a:chExt cx="566057" cy="1506583"/>
            </a:xfrm>
          </p:grpSpPr>
          <p:cxnSp>
            <p:nvCxnSpPr>
              <p:cNvPr id="24" name="Straight Connector 23">
                <a:extLst>
                  <a:ext uri="{FF2B5EF4-FFF2-40B4-BE49-F238E27FC236}">
                    <a16:creationId xmlns:a16="http://schemas.microsoft.com/office/drawing/2014/main" id="{75C907C9-BEB9-4FDD-A497-1F7109100818}"/>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AEB91D-0CD4-4B2E-A467-0E50CC333A61}"/>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617998-3945-4B80-A130-DC598BE14B9E}"/>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406F12B-091F-4482-AE2D-37E2F1B76D29}"/>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D03B7D5-3297-4264-8FAC-46AB1513186B}"/>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3071BF-A5E9-4EC4-BCD4-304F805A348D}"/>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99D7835-0ECD-4238-B0BE-83EBE88D7148}"/>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2841B9-A41B-44A1-BF2D-D0F033B561DF}"/>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247A48A4-C941-4620-9956-B8D6F0E58A1F}"/>
                </a:ext>
              </a:extLst>
            </p:cNvPr>
            <p:cNvGrpSpPr/>
            <p:nvPr/>
          </p:nvGrpSpPr>
          <p:grpSpPr>
            <a:xfrm>
              <a:off x="3731419" y="4800600"/>
              <a:ext cx="374371" cy="393942"/>
              <a:chOff x="1511458" y="6156960"/>
              <a:chExt cx="374371" cy="393942"/>
            </a:xfrm>
          </p:grpSpPr>
          <p:cxnSp>
            <p:nvCxnSpPr>
              <p:cNvPr id="19" name="Straight Connector 18">
                <a:extLst>
                  <a:ext uri="{FF2B5EF4-FFF2-40B4-BE49-F238E27FC236}">
                    <a16:creationId xmlns:a16="http://schemas.microsoft.com/office/drawing/2014/main" id="{0784FE9B-882C-46B7-82E5-AD3F0CC6D9EB}"/>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5348480-2538-4D4B-BBF8-D45521BA251D}"/>
                  </a:ext>
                </a:extLst>
              </p:cNvPr>
              <p:cNvGrpSpPr/>
              <p:nvPr/>
            </p:nvGrpSpPr>
            <p:grpSpPr>
              <a:xfrm>
                <a:off x="1511458" y="6421025"/>
                <a:ext cx="374371" cy="129877"/>
                <a:chOff x="1489214" y="3057613"/>
                <a:chExt cx="374371" cy="129877"/>
              </a:xfrm>
            </p:grpSpPr>
            <p:cxnSp>
              <p:nvCxnSpPr>
                <p:cNvPr id="21" name="Straight Connector 20">
                  <a:extLst>
                    <a:ext uri="{FF2B5EF4-FFF2-40B4-BE49-F238E27FC236}">
                      <a16:creationId xmlns:a16="http://schemas.microsoft.com/office/drawing/2014/main" id="{CC3C784B-77C8-426C-896B-B61E1CB8B3B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21FAED-9088-47E4-B318-5EDC063453B0}"/>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FD3E6C-079B-495E-8BFF-B8D7699CED6A}"/>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2" name="Group 31">
            <a:extLst>
              <a:ext uri="{FF2B5EF4-FFF2-40B4-BE49-F238E27FC236}">
                <a16:creationId xmlns:a16="http://schemas.microsoft.com/office/drawing/2014/main" id="{437BC5FF-DC4D-4474-9F64-E322B93EA0AB}"/>
              </a:ext>
            </a:extLst>
          </p:cNvPr>
          <p:cNvGrpSpPr/>
          <p:nvPr/>
        </p:nvGrpSpPr>
        <p:grpSpPr>
          <a:xfrm>
            <a:off x="1216819" y="5334000"/>
            <a:ext cx="374371" cy="393942"/>
            <a:chOff x="1511458" y="6156960"/>
            <a:chExt cx="374371" cy="393942"/>
          </a:xfrm>
        </p:grpSpPr>
        <p:cxnSp>
          <p:nvCxnSpPr>
            <p:cNvPr id="33" name="Straight Connector 32">
              <a:extLst>
                <a:ext uri="{FF2B5EF4-FFF2-40B4-BE49-F238E27FC236}">
                  <a16:creationId xmlns:a16="http://schemas.microsoft.com/office/drawing/2014/main" id="{A6ACF7F7-DD73-492A-9DAC-EFB20FD42DD0}"/>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983E7A47-6FE4-47B3-9917-A0C494C73CAA}"/>
                </a:ext>
              </a:extLst>
            </p:cNvPr>
            <p:cNvGrpSpPr/>
            <p:nvPr/>
          </p:nvGrpSpPr>
          <p:grpSpPr>
            <a:xfrm>
              <a:off x="1511458" y="6421025"/>
              <a:ext cx="374371" cy="129877"/>
              <a:chOff x="1489214" y="3057613"/>
              <a:chExt cx="374371" cy="129877"/>
            </a:xfrm>
          </p:grpSpPr>
          <p:cxnSp>
            <p:nvCxnSpPr>
              <p:cNvPr id="35" name="Straight Connector 34">
                <a:extLst>
                  <a:ext uri="{FF2B5EF4-FFF2-40B4-BE49-F238E27FC236}">
                    <a16:creationId xmlns:a16="http://schemas.microsoft.com/office/drawing/2014/main" id="{99DF912A-755D-4250-AC6D-479C1F595CC3}"/>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8D7F0B-186D-4459-A38F-B2488EB65D8A}"/>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69D20E-8F8C-45DC-BCCE-DB82B62DC78D}"/>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31CBBD22-5303-45E8-8E06-2B89EF260737}"/>
              </a:ext>
            </a:extLst>
          </p:cNvPr>
          <p:cNvGrpSpPr/>
          <p:nvPr/>
        </p:nvGrpSpPr>
        <p:grpSpPr>
          <a:xfrm>
            <a:off x="1369219" y="1600200"/>
            <a:ext cx="223010" cy="1600200"/>
            <a:chOff x="4604021" y="4226729"/>
            <a:chExt cx="223010" cy="1600200"/>
          </a:xfrm>
        </p:grpSpPr>
        <p:cxnSp>
          <p:nvCxnSpPr>
            <p:cNvPr id="39" name="Straight Connector 38">
              <a:extLst>
                <a:ext uri="{FF2B5EF4-FFF2-40B4-BE49-F238E27FC236}">
                  <a16:creationId xmlns:a16="http://schemas.microsoft.com/office/drawing/2014/main" id="{0C866398-9457-43F0-8179-84E6FFDA80E1}"/>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DDF3E42-C4A0-4F58-9452-7F52846646B3}"/>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EC7B853-F9FA-48A8-BE00-7BE28D3C52BF}"/>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566A0F-225A-4215-82E1-6DB801AB6E4B}"/>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E661659-B698-4FEA-9028-7F1FF015D6FA}"/>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C4FC4E2-3C61-4671-AF3B-D2A847BB1687}"/>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2E57B72-F15B-4CF0-8921-AA3F755E628C}"/>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BB16C1C-7D67-4D8C-AB48-A9B40B7E2A28}"/>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5A9C308-6331-41D8-AAD1-6B2F5EBA1F89}"/>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846EF0E9-1692-48E7-9AE3-146CA653B9F6}"/>
              </a:ext>
            </a:extLst>
          </p:cNvPr>
          <p:cNvSpPr txBox="1"/>
          <p:nvPr/>
        </p:nvSpPr>
        <p:spPr>
          <a:xfrm>
            <a:off x="912019" y="2514600"/>
            <a:ext cx="740735" cy="369332"/>
          </a:xfrm>
          <a:prstGeom prst="rect">
            <a:avLst/>
          </a:prstGeom>
          <a:noFill/>
        </p:spPr>
        <p:txBody>
          <a:bodyPr wrap="square" rtlCol="0">
            <a:spAutoFit/>
          </a:bodyPr>
          <a:lstStyle/>
          <a:p>
            <a:r>
              <a:rPr lang="en-US" dirty="0"/>
              <a:t>R</a:t>
            </a:r>
            <a:r>
              <a:rPr lang="en-US" baseline="-25000" dirty="0"/>
              <a:t>b</a:t>
            </a:r>
          </a:p>
        </p:txBody>
      </p:sp>
      <p:sp>
        <p:nvSpPr>
          <p:cNvPr id="49" name="Content Placeholder 1">
            <a:extLst>
              <a:ext uri="{FF2B5EF4-FFF2-40B4-BE49-F238E27FC236}">
                <a16:creationId xmlns:a16="http://schemas.microsoft.com/office/drawing/2014/main" id="{17A694D8-BC34-48FB-834D-13EEAEFA82F6}"/>
              </a:ext>
            </a:extLst>
          </p:cNvPr>
          <p:cNvSpPr txBox="1">
            <a:spLocks/>
          </p:cNvSpPr>
          <p:nvPr/>
        </p:nvSpPr>
        <p:spPr>
          <a:xfrm>
            <a:off x="912019" y="990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Battery</a:t>
            </a:r>
          </a:p>
          <a:p>
            <a:pPr marL="0" indent="0">
              <a:buFont typeface="Wingdings" charset="2"/>
              <a:buNone/>
            </a:pPr>
            <a:endParaRPr lang="en-US" sz="2000" dirty="0"/>
          </a:p>
        </p:txBody>
      </p:sp>
      <p:sp>
        <p:nvSpPr>
          <p:cNvPr id="50" name="Rectangle 49">
            <a:extLst>
              <a:ext uri="{FF2B5EF4-FFF2-40B4-BE49-F238E27FC236}">
                <a16:creationId xmlns:a16="http://schemas.microsoft.com/office/drawing/2014/main" id="{9C986FE8-2AEE-4099-9152-C6CB33A9A23A}"/>
              </a:ext>
            </a:extLst>
          </p:cNvPr>
          <p:cNvSpPr/>
          <p:nvPr/>
        </p:nvSpPr>
        <p:spPr>
          <a:xfrm>
            <a:off x="454819" y="1371600"/>
            <a:ext cx="1676400" cy="35814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Content Placeholder 1">
            <a:extLst>
              <a:ext uri="{FF2B5EF4-FFF2-40B4-BE49-F238E27FC236}">
                <a16:creationId xmlns:a16="http://schemas.microsoft.com/office/drawing/2014/main" id="{CEB43D2F-8E73-45D0-AEF3-633BDA7CAF87}"/>
              </a:ext>
            </a:extLst>
          </p:cNvPr>
          <p:cNvSpPr txBox="1">
            <a:spLocks/>
          </p:cNvSpPr>
          <p:nvPr/>
        </p:nvSpPr>
        <p:spPr>
          <a:xfrm>
            <a:off x="2512219" y="20574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Motor</a:t>
            </a:r>
          </a:p>
          <a:p>
            <a:pPr marL="0" indent="0">
              <a:buFont typeface="Wingdings" charset="2"/>
              <a:buNone/>
            </a:pPr>
            <a:endParaRPr lang="en-US" sz="2000" dirty="0"/>
          </a:p>
        </p:txBody>
      </p:sp>
      <p:grpSp>
        <p:nvGrpSpPr>
          <p:cNvPr id="52" name="Group 51">
            <a:extLst>
              <a:ext uri="{FF2B5EF4-FFF2-40B4-BE49-F238E27FC236}">
                <a16:creationId xmlns:a16="http://schemas.microsoft.com/office/drawing/2014/main" id="{92361766-459E-4D22-8876-F4BA85E90275}"/>
              </a:ext>
            </a:extLst>
          </p:cNvPr>
          <p:cNvGrpSpPr/>
          <p:nvPr/>
        </p:nvGrpSpPr>
        <p:grpSpPr>
          <a:xfrm rot="5400000">
            <a:off x="2277416" y="2508397"/>
            <a:ext cx="2209799" cy="393405"/>
            <a:chOff x="7738120" y="2752060"/>
            <a:chExt cx="2209799" cy="393405"/>
          </a:xfrm>
        </p:grpSpPr>
        <p:sp>
          <p:nvSpPr>
            <p:cNvPr id="53" name="Rectangle 52">
              <a:extLst>
                <a:ext uri="{FF2B5EF4-FFF2-40B4-BE49-F238E27FC236}">
                  <a16:creationId xmlns:a16="http://schemas.microsoft.com/office/drawing/2014/main" id="{9A4E2BD9-AF32-4175-92AA-6BD1F19FA9AF}"/>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53">
              <a:extLst>
                <a:ext uri="{FF2B5EF4-FFF2-40B4-BE49-F238E27FC236}">
                  <a16:creationId xmlns:a16="http://schemas.microsoft.com/office/drawing/2014/main" id="{01D8C073-5ED8-4ACC-A3AF-D94A81B8F5A6}"/>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508FE71E-353E-433B-AC23-EB7DC65BD57E}"/>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56" name="Straight Connector 55">
              <a:extLst>
                <a:ext uri="{FF2B5EF4-FFF2-40B4-BE49-F238E27FC236}">
                  <a16:creationId xmlns:a16="http://schemas.microsoft.com/office/drawing/2014/main" id="{EB28EE78-4162-41DF-A601-7E565624EE46}"/>
                </a:ext>
              </a:extLst>
            </p:cNvPr>
            <p:cNvCxnSpPr>
              <a:stCxn id="54"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D2EC-7E00-4DFA-8F5F-4231B755CD89}"/>
                </a:ext>
              </a:extLst>
            </p:cNvPr>
            <p:cNvCxnSpPr/>
            <p:nvPr/>
          </p:nvCxnSpPr>
          <p:spPr>
            <a:xfrm rot="16200000">
              <a:off x="8194435" y="2490674"/>
              <a:ext cx="0" cy="912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3EF08262-AD81-4EC4-B707-0008EE32B667}"/>
              </a:ext>
            </a:extLst>
          </p:cNvPr>
          <p:cNvSpPr txBox="1"/>
          <p:nvPr/>
        </p:nvSpPr>
        <p:spPr>
          <a:xfrm>
            <a:off x="3229917" y="2667000"/>
            <a:ext cx="425302" cy="369332"/>
          </a:xfrm>
          <a:prstGeom prst="rect">
            <a:avLst/>
          </a:prstGeom>
          <a:noFill/>
        </p:spPr>
        <p:txBody>
          <a:bodyPr wrap="square" rtlCol="0">
            <a:spAutoFit/>
          </a:bodyPr>
          <a:lstStyle/>
          <a:p>
            <a:r>
              <a:rPr lang="en-US" dirty="0"/>
              <a:t>M</a:t>
            </a:r>
          </a:p>
        </p:txBody>
      </p:sp>
      <p:sp>
        <p:nvSpPr>
          <p:cNvPr id="59" name="Rectangle 58">
            <a:extLst>
              <a:ext uri="{FF2B5EF4-FFF2-40B4-BE49-F238E27FC236}">
                <a16:creationId xmlns:a16="http://schemas.microsoft.com/office/drawing/2014/main" id="{3CF9F9C6-2432-431A-AA94-5D337E375271}"/>
              </a:ext>
            </a:extLst>
          </p:cNvPr>
          <p:cNvSpPr/>
          <p:nvPr/>
        </p:nvSpPr>
        <p:spPr>
          <a:xfrm>
            <a:off x="4645820" y="3581400"/>
            <a:ext cx="838200"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7550F85D-57AA-4E7A-97AF-8ECCDBA14445}"/>
              </a:ext>
            </a:extLst>
          </p:cNvPr>
          <p:cNvGrpSpPr/>
          <p:nvPr/>
        </p:nvGrpSpPr>
        <p:grpSpPr>
          <a:xfrm>
            <a:off x="4860397" y="5353049"/>
            <a:ext cx="374371" cy="393942"/>
            <a:chOff x="1511458" y="6156960"/>
            <a:chExt cx="374371" cy="393942"/>
          </a:xfrm>
        </p:grpSpPr>
        <p:cxnSp>
          <p:nvCxnSpPr>
            <p:cNvPr id="61" name="Straight Connector 60">
              <a:extLst>
                <a:ext uri="{FF2B5EF4-FFF2-40B4-BE49-F238E27FC236}">
                  <a16:creationId xmlns:a16="http://schemas.microsoft.com/office/drawing/2014/main" id="{DB05ACA3-1B1F-463A-97FC-4F75A3160C28}"/>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5E284679-3926-4012-80AC-5607EEE9EEAD}"/>
                </a:ext>
              </a:extLst>
            </p:cNvPr>
            <p:cNvGrpSpPr/>
            <p:nvPr/>
          </p:nvGrpSpPr>
          <p:grpSpPr>
            <a:xfrm>
              <a:off x="1511458" y="6421025"/>
              <a:ext cx="374371" cy="129877"/>
              <a:chOff x="1489214" y="3057613"/>
              <a:chExt cx="374371" cy="129877"/>
            </a:xfrm>
          </p:grpSpPr>
          <p:cxnSp>
            <p:nvCxnSpPr>
              <p:cNvPr id="63" name="Straight Connector 62">
                <a:extLst>
                  <a:ext uri="{FF2B5EF4-FFF2-40B4-BE49-F238E27FC236}">
                    <a16:creationId xmlns:a16="http://schemas.microsoft.com/office/drawing/2014/main" id="{69800803-A1CB-4766-ACC2-D752786503F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C1E0FA6-E473-47E8-854D-DA6901A6C8CC}"/>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AEDE735-0D18-43E4-B1A2-A3349B59B37B}"/>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6" name="Straight Connector 65">
            <a:extLst>
              <a:ext uri="{FF2B5EF4-FFF2-40B4-BE49-F238E27FC236}">
                <a16:creationId xmlns:a16="http://schemas.microsoft.com/office/drawing/2014/main" id="{36289562-E1FC-438E-B90F-903BEB77C19D}"/>
              </a:ext>
            </a:extLst>
          </p:cNvPr>
          <p:cNvCxnSpPr/>
          <p:nvPr/>
        </p:nvCxnSpPr>
        <p:spPr>
          <a:xfrm>
            <a:off x="50490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935B1EB5-2442-481E-9B2D-4334C15FDE28}"/>
              </a:ext>
            </a:extLst>
          </p:cNvPr>
          <p:cNvSpPr/>
          <p:nvPr/>
        </p:nvSpPr>
        <p:spPr>
          <a:xfrm>
            <a:off x="4369594"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4A5DC51F-82B5-42F1-B5ED-8BAD92429B76}"/>
              </a:ext>
            </a:extLst>
          </p:cNvPr>
          <p:cNvSpPr/>
          <p:nvPr/>
        </p:nvSpPr>
        <p:spPr>
          <a:xfrm>
            <a:off x="6855619" y="3581400"/>
            <a:ext cx="1419225"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BB09F9C-92AE-42B3-995F-F9AD8BF309DC}"/>
              </a:ext>
            </a:extLst>
          </p:cNvPr>
          <p:cNvSpPr txBox="1"/>
          <p:nvPr/>
        </p:nvSpPr>
        <p:spPr>
          <a:xfrm>
            <a:off x="7292446" y="4191000"/>
            <a:ext cx="685800" cy="381000"/>
          </a:xfrm>
          <a:prstGeom prst="rect">
            <a:avLst/>
          </a:prstGeom>
          <a:ln>
            <a:noFill/>
          </a:ln>
        </p:spPr>
        <p:txBody>
          <a:bodyPr vert="horz" wrap="square" lIns="0" tIns="0" rIns="0" bIns="0" rtlCol="0" anchor="t">
            <a:normAutofit/>
          </a:bodyPr>
          <a:lstStyle/>
          <a:p>
            <a:r>
              <a:rPr lang="en-US" dirty="0"/>
              <a:t>MCU</a:t>
            </a:r>
          </a:p>
        </p:txBody>
      </p:sp>
      <p:grpSp>
        <p:nvGrpSpPr>
          <p:cNvPr id="70" name="Group 69">
            <a:extLst>
              <a:ext uri="{FF2B5EF4-FFF2-40B4-BE49-F238E27FC236}">
                <a16:creationId xmlns:a16="http://schemas.microsoft.com/office/drawing/2014/main" id="{6E69E5E3-4318-4B7D-B3B2-C98C35F07926}"/>
              </a:ext>
            </a:extLst>
          </p:cNvPr>
          <p:cNvGrpSpPr/>
          <p:nvPr/>
        </p:nvGrpSpPr>
        <p:grpSpPr>
          <a:xfrm>
            <a:off x="7374997" y="5353049"/>
            <a:ext cx="374371" cy="393942"/>
            <a:chOff x="1511458" y="6156960"/>
            <a:chExt cx="374371" cy="393942"/>
          </a:xfrm>
        </p:grpSpPr>
        <p:cxnSp>
          <p:nvCxnSpPr>
            <p:cNvPr id="71" name="Straight Connector 70">
              <a:extLst>
                <a:ext uri="{FF2B5EF4-FFF2-40B4-BE49-F238E27FC236}">
                  <a16:creationId xmlns:a16="http://schemas.microsoft.com/office/drawing/2014/main" id="{A9C28D2D-2610-4F1C-B1B7-142517793FE8}"/>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267C4545-B6AE-4DBD-ABD5-7A9A72E29164}"/>
                </a:ext>
              </a:extLst>
            </p:cNvPr>
            <p:cNvGrpSpPr/>
            <p:nvPr/>
          </p:nvGrpSpPr>
          <p:grpSpPr>
            <a:xfrm>
              <a:off x="1511458" y="6421025"/>
              <a:ext cx="374371" cy="129877"/>
              <a:chOff x="1489214" y="3057613"/>
              <a:chExt cx="374371" cy="129877"/>
            </a:xfrm>
          </p:grpSpPr>
          <p:cxnSp>
            <p:nvCxnSpPr>
              <p:cNvPr id="73" name="Straight Connector 72">
                <a:extLst>
                  <a:ext uri="{FF2B5EF4-FFF2-40B4-BE49-F238E27FC236}">
                    <a16:creationId xmlns:a16="http://schemas.microsoft.com/office/drawing/2014/main" id="{0ECA5770-9B91-4F02-A7B2-CFBC151064A0}"/>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DA45D54-A8D0-49F1-955A-960173356967}"/>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222D74C-855A-4220-9B74-DECF232502B9}"/>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6" name="Straight Connector 75">
            <a:extLst>
              <a:ext uri="{FF2B5EF4-FFF2-40B4-BE49-F238E27FC236}">
                <a16:creationId xmlns:a16="http://schemas.microsoft.com/office/drawing/2014/main" id="{5C343DEC-348E-4F5E-B02D-53433B4F1F64}"/>
              </a:ext>
            </a:extLst>
          </p:cNvPr>
          <p:cNvCxnSpPr/>
          <p:nvPr/>
        </p:nvCxnSpPr>
        <p:spPr>
          <a:xfrm>
            <a:off x="75636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8FCACE5F-DC66-4AB2-8C5D-3043B1B0E9C3}"/>
              </a:ext>
            </a:extLst>
          </p:cNvPr>
          <p:cNvSpPr/>
          <p:nvPr/>
        </p:nvSpPr>
        <p:spPr>
          <a:xfrm>
            <a:off x="6855619"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13509D4F-BE8F-4763-8A13-2D7757DB2D41}"/>
              </a:ext>
            </a:extLst>
          </p:cNvPr>
          <p:cNvSpPr/>
          <p:nvPr/>
        </p:nvSpPr>
        <p:spPr>
          <a:xfrm>
            <a:off x="8913019" y="3581400"/>
            <a:ext cx="1419225"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DB4866D9-1601-43E8-91CC-2AFD68D81E5D}"/>
              </a:ext>
            </a:extLst>
          </p:cNvPr>
          <p:cNvSpPr txBox="1"/>
          <p:nvPr/>
        </p:nvSpPr>
        <p:spPr>
          <a:xfrm>
            <a:off x="9217819" y="4191000"/>
            <a:ext cx="817827" cy="381000"/>
          </a:xfrm>
          <a:prstGeom prst="rect">
            <a:avLst/>
          </a:prstGeom>
          <a:ln>
            <a:noFill/>
          </a:ln>
        </p:spPr>
        <p:txBody>
          <a:bodyPr vert="horz" wrap="square" lIns="0" tIns="0" rIns="0" bIns="0" rtlCol="0" anchor="t">
            <a:normAutofit/>
          </a:bodyPr>
          <a:lstStyle/>
          <a:p>
            <a:pPr algn="ctr"/>
            <a:r>
              <a:rPr lang="en-US" dirty="0"/>
              <a:t>Sensors</a:t>
            </a:r>
          </a:p>
        </p:txBody>
      </p:sp>
      <p:grpSp>
        <p:nvGrpSpPr>
          <p:cNvPr id="80" name="Group 79">
            <a:extLst>
              <a:ext uri="{FF2B5EF4-FFF2-40B4-BE49-F238E27FC236}">
                <a16:creationId xmlns:a16="http://schemas.microsoft.com/office/drawing/2014/main" id="{0CE0DA21-8D69-4535-8142-B0C3CDDED900}"/>
              </a:ext>
            </a:extLst>
          </p:cNvPr>
          <p:cNvGrpSpPr/>
          <p:nvPr/>
        </p:nvGrpSpPr>
        <p:grpSpPr>
          <a:xfrm>
            <a:off x="9432397" y="5353049"/>
            <a:ext cx="374371" cy="393942"/>
            <a:chOff x="1511458" y="6156960"/>
            <a:chExt cx="374371" cy="393942"/>
          </a:xfrm>
        </p:grpSpPr>
        <p:cxnSp>
          <p:nvCxnSpPr>
            <p:cNvPr id="81" name="Straight Connector 80">
              <a:extLst>
                <a:ext uri="{FF2B5EF4-FFF2-40B4-BE49-F238E27FC236}">
                  <a16:creationId xmlns:a16="http://schemas.microsoft.com/office/drawing/2014/main" id="{5A4AD0A7-497B-4C43-84DA-5440707E80E2}"/>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533A2A6B-9EF0-4A08-A914-485EA779DB12}"/>
                </a:ext>
              </a:extLst>
            </p:cNvPr>
            <p:cNvGrpSpPr/>
            <p:nvPr/>
          </p:nvGrpSpPr>
          <p:grpSpPr>
            <a:xfrm>
              <a:off x="1511458" y="6421025"/>
              <a:ext cx="374371" cy="129877"/>
              <a:chOff x="1489214" y="3057613"/>
              <a:chExt cx="374371" cy="129877"/>
            </a:xfrm>
          </p:grpSpPr>
          <p:cxnSp>
            <p:nvCxnSpPr>
              <p:cNvPr id="83" name="Straight Connector 82">
                <a:extLst>
                  <a:ext uri="{FF2B5EF4-FFF2-40B4-BE49-F238E27FC236}">
                    <a16:creationId xmlns:a16="http://schemas.microsoft.com/office/drawing/2014/main" id="{0623A29F-2A4F-433E-B647-BC3278511B84}"/>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2792DA-4B9C-4F10-9DCF-048D0AFD19DD}"/>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28D7186-F42C-4AA6-9505-1FEF5F50400B}"/>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6" name="Straight Connector 85">
            <a:extLst>
              <a:ext uri="{FF2B5EF4-FFF2-40B4-BE49-F238E27FC236}">
                <a16:creationId xmlns:a16="http://schemas.microsoft.com/office/drawing/2014/main" id="{03D0392E-F8DE-48AA-A134-C067C049804D}"/>
              </a:ext>
            </a:extLst>
          </p:cNvPr>
          <p:cNvCxnSpPr/>
          <p:nvPr/>
        </p:nvCxnSpPr>
        <p:spPr>
          <a:xfrm>
            <a:off x="96210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B4BCFFD-7ADC-41C9-B11E-75152C4463C6}"/>
              </a:ext>
            </a:extLst>
          </p:cNvPr>
          <p:cNvSpPr/>
          <p:nvPr/>
        </p:nvSpPr>
        <p:spPr>
          <a:xfrm>
            <a:off x="8913019"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FD6A99D8-3AB0-40E7-8323-0512CD83F133}"/>
              </a:ext>
            </a:extLst>
          </p:cNvPr>
          <p:cNvSpPr/>
          <p:nvPr/>
        </p:nvSpPr>
        <p:spPr>
          <a:xfrm>
            <a:off x="4722019" y="3581400"/>
            <a:ext cx="685800" cy="68580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1CAEAAA2-E8EC-4798-A0C6-DAB6E97BE000}"/>
              </a:ext>
            </a:extLst>
          </p:cNvPr>
          <p:cNvCxnSpPr/>
          <p:nvPr/>
        </p:nvCxnSpPr>
        <p:spPr>
          <a:xfrm>
            <a:off x="50268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82B566F-8E3F-4A8F-A2E4-2DC20CA0D0B8}"/>
              </a:ext>
            </a:extLst>
          </p:cNvPr>
          <p:cNvCxnSpPr/>
          <p:nvPr/>
        </p:nvCxnSpPr>
        <p:spPr>
          <a:xfrm>
            <a:off x="50268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71F868F-BD46-4282-8D3E-14D5ECF402EB}"/>
              </a:ext>
            </a:extLst>
          </p:cNvPr>
          <p:cNvSpPr txBox="1"/>
          <p:nvPr/>
        </p:nvSpPr>
        <p:spPr>
          <a:xfrm>
            <a:off x="4798219" y="4495800"/>
            <a:ext cx="685800" cy="381000"/>
          </a:xfrm>
          <a:prstGeom prst="rect">
            <a:avLst/>
          </a:prstGeom>
          <a:ln>
            <a:noFill/>
          </a:ln>
        </p:spPr>
        <p:txBody>
          <a:bodyPr vert="horz" wrap="square" lIns="0" tIns="0" rIns="0" bIns="0" rtlCol="0" anchor="t">
            <a:normAutofit/>
          </a:bodyPr>
          <a:lstStyle/>
          <a:p>
            <a:r>
              <a:rPr lang="en-US" dirty="0"/>
              <a:t>Servo</a:t>
            </a:r>
          </a:p>
        </p:txBody>
      </p:sp>
      <p:sp>
        <p:nvSpPr>
          <p:cNvPr id="92" name="TextBox 91">
            <a:extLst>
              <a:ext uri="{FF2B5EF4-FFF2-40B4-BE49-F238E27FC236}">
                <a16:creationId xmlns:a16="http://schemas.microsoft.com/office/drawing/2014/main" id="{31FEE07F-FE04-48A8-99B0-CC825A2B2F51}"/>
              </a:ext>
            </a:extLst>
          </p:cNvPr>
          <p:cNvSpPr txBox="1"/>
          <p:nvPr/>
        </p:nvSpPr>
        <p:spPr>
          <a:xfrm>
            <a:off x="4369594" y="2209800"/>
            <a:ext cx="1343025" cy="476250"/>
          </a:xfrm>
          <a:prstGeom prst="rect">
            <a:avLst/>
          </a:prstGeom>
          <a:ln>
            <a:noFill/>
          </a:ln>
        </p:spPr>
        <p:txBody>
          <a:bodyPr vert="horz" wrap="square" lIns="0" tIns="0" rIns="0" bIns="0" rtlCol="0" anchor="t">
            <a:normAutofit fontScale="92500" lnSpcReduction="10000"/>
          </a:bodyPr>
          <a:lstStyle/>
          <a:p>
            <a:pPr algn="ctr"/>
            <a:r>
              <a:rPr lang="en-US" dirty="0"/>
              <a:t>Servo </a:t>
            </a:r>
          </a:p>
          <a:p>
            <a:pPr algn="ctr"/>
            <a:r>
              <a:rPr lang="en-US" dirty="0"/>
              <a:t>power supply</a:t>
            </a:r>
          </a:p>
        </p:txBody>
      </p:sp>
      <p:cxnSp>
        <p:nvCxnSpPr>
          <p:cNvPr id="93" name="Straight Connector 92">
            <a:extLst>
              <a:ext uri="{FF2B5EF4-FFF2-40B4-BE49-F238E27FC236}">
                <a16:creationId xmlns:a16="http://schemas.microsoft.com/office/drawing/2014/main" id="{083463C0-6ECB-4DF7-B946-6BE9F2783FB5}"/>
              </a:ext>
            </a:extLst>
          </p:cNvPr>
          <p:cNvCxnSpPr/>
          <p:nvPr/>
        </p:nvCxnSpPr>
        <p:spPr>
          <a:xfrm flipH="1">
            <a:off x="3350419" y="1600200"/>
            <a:ext cx="16764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6F124F-6178-4903-B5C5-504C0CE38EDF}"/>
              </a:ext>
            </a:extLst>
          </p:cNvPr>
          <p:cNvCxnSpPr/>
          <p:nvPr/>
        </p:nvCxnSpPr>
        <p:spPr>
          <a:xfrm flipH="1">
            <a:off x="5026819" y="1600200"/>
            <a:ext cx="25908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B78C9DF-C41A-4E01-837B-A0FA814C80B0}"/>
              </a:ext>
            </a:extLst>
          </p:cNvPr>
          <p:cNvSpPr txBox="1"/>
          <p:nvPr/>
        </p:nvSpPr>
        <p:spPr>
          <a:xfrm>
            <a:off x="6855619" y="2209800"/>
            <a:ext cx="1371600" cy="476250"/>
          </a:xfrm>
          <a:prstGeom prst="rect">
            <a:avLst/>
          </a:prstGeom>
          <a:ln>
            <a:noFill/>
          </a:ln>
        </p:spPr>
        <p:txBody>
          <a:bodyPr vert="horz" wrap="square" lIns="0" tIns="0" rIns="0" bIns="0" rtlCol="0" anchor="t">
            <a:normAutofit fontScale="92500" lnSpcReduction="10000"/>
          </a:bodyPr>
          <a:lstStyle/>
          <a:p>
            <a:pPr algn="ctr"/>
            <a:r>
              <a:rPr lang="en-US" dirty="0"/>
              <a:t>MCU </a:t>
            </a:r>
          </a:p>
          <a:p>
            <a:pPr algn="ctr"/>
            <a:r>
              <a:rPr lang="en-US" dirty="0"/>
              <a:t>power supply</a:t>
            </a:r>
          </a:p>
        </p:txBody>
      </p:sp>
      <p:sp>
        <p:nvSpPr>
          <p:cNvPr id="96" name="TextBox 95">
            <a:extLst>
              <a:ext uri="{FF2B5EF4-FFF2-40B4-BE49-F238E27FC236}">
                <a16:creationId xmlns:a16="http://schemas.microsoft.com/office/drawing/2014/main" id="{B16FFB8B-E96F-4FCE-AE11-579AD7444DFD}"/>
              </a:ext>
            </a:extLst>
          </p:cNvPr>
          <p:cNvSpPr txBox="1"/>
          <p:nvPr/>
        </p:nvSpPr>
        <p:spPr>
          <a:xfrm>
            <a:off x="8913019" y="2209800"/>
            <a:ext cx="1371600" cy="476250"/>
          </a:xfrm>
          <a:prstGeom prst="rect">
            <a:avLst/>
          </a:prstGeom>
          <a:ln>
            <a:noFill/>
          </a:ln>
        </p:spPr>
        <p:txBody>
          <a:bodyPr vert="horz" wrap="square" lIns="0" tIns="0" rIns="0" bIns="0" rtlCol="0" anchor="t">
            <a:normAutofit fontScale="92500" lnSpcReduction="10000"/>
          </a:bodyPr>
          <a:lstStyle/>
          <a:p>
            <a:pPr algn="ctr"/>
            <a:r>
              <a:rPr lang="en-US" dirty="0"/>
              <a:t>Sensor </a:t>
            </a:r>
          </a:p>
          <a:p>
            <a:pPr algn="ctr"/>
            <a:r>
              <a:rPr lang="en-US" dirty="0"/>
              <a:t>power supply</a:t>
            </a:r>
          </a:p>
        </p:txBody>
      </p:sp>
      <p:cxnSp>
        <p:nvCxnSpPr>
          <p:cNvPr id="97" name="Straight Connector 96">
            <a:extLst>
              <a:ext uri="{FF2B5EF4-FFF2-40B4-BE49-F238E27FC236}">
                <a16:creationId xmlns:a16="http://schemas.microsoft.com/office/drawing/2014/main" id="{3B273A12-83F0-43F2-A82B-0BC292806DFE}"/>
              </a:ext>
            </a:extLst>
          </p:cNvPr>
          <p:cNvCxnSpPr/>
          <p:nvPr/>
        </p:nvCxnSpPr>
        <p:spPr>
          <a:xfrm>
            <a:off x="76176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CEFC7F2-2009-4DE9-9887-7EC19CE3D909}"/>
              </a:ext>
            </a:extLst>
          </p:cNvPr>
          <p:cNvCxnSpPr/>
          <p:nvPr/>
        </p:nvCxnSpPr>
        <p:spPr>
          <a:xfrm>
            <a:off x="76176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5429BEC-C01E-41C1-923F-D962E3C33711}"/>
              </a:ext>
            </a:extLst>
          </p:cNvPr>
          <p:cNvCxnSpPr/>
          <p:nvPr/>
        </p:nvCxnSpPr>
        <p:spPr>
          <a:xfrm>
            <a:off x="96750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E0A399F-DCC8-403D-9929-5C800FEB1C81}"/>
              </a:ext>
            </a:extLst>
          </p:cNvPr>
          <p:cNvCxnSpPr/>
          <p:nvPr/>
        </p:nvCxnSpPr>
        <p:spPr>
          <a:xfrm>
            <a:off x="96750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85B418F-50AC-477C-B336-6B4CD1398F54}"/>
              </a:ext>
            </a:extLst>
          </p:cNvPr>
          <p:cNvCxnSpPr/>
          <p:nvPr/>
        </p:nvCxnSpPr>
        <p:spPr>
          <a:xfrm flipH="1">
            <a:off x="7617619" y="1600200"/>
            <a:ext cx="20574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77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ea typeface="ＭＳ Ｐゴシック"/>
              </a:rPr>
              <a:t>Overview: Power Supply for Autonomous Cars</a:t>
            </a:r>
          </a:p>
        </p:txBody>
      </p:sp>
      <p:sp>
        <p:nvSpPr>
          <p:cNvPr id="6" name="Content Placeholder 1">
            <a:extLst>
              <a:ext uri="{FF2B5EF4-FFF2-40B4-BE49-F238E27FC236}">
                <a16:creationId xmlns:a16="http://schemas.microsoft.com/office/drawing/2014/main" id="{7054591C-7E42-4D41-B6CA-65544ACA9ABA}"/>
              </a:ext>
            </a:extLst>
          </p:cNvPr>
          <p:cNvSpPr>
            <a:spLocks noGrp="1"/>
          </p:cNvSpPr>
          <p:nvPr>
            <p:ph sz="half" idx="1"/>
          </p:nvPr>
        </p:nvSpPr>
        <p:spPr>
          <a:xfrm>
            <a:off x="1369219" y="6019800"/>
            <a:ext cx="9269735" cy="541200"/>
          </a:xfrm>
        </p:spPr>
        <p:txBody>
          <a:bodyPr/>
          <a:lstStyle/>
          <a:p>
            <a:pPr marL="0" indent="0" algn="ctr">
              <a:buNone/>
            </a:pPr>
            <a:r>
              <a:rPr lang="en-US" sz="2000" dirty="0"/>
              <a:t>Schematic of the required power supply for the sub-systems</a:t>
            </a:r>
          </a:p>
          <a:p>
            <a:pPr lvl="1" algn="ctr"/>
            <a:endParaRPr lang="en-US" sz="1800" dirty="0"/>
          </a:p>
        </p:txBody>
      </p:sp>
      <p:cxnSp>
        <p:nvCxnSpPr>
          <p:cNvPr id="7" name="Straight Connector 6">
            <a:extLst>
              <a:ext uri="{FF2B5EF4-FFF2-40B4-BE49-F238E27FC236}">
                <a16:creationId xmlns:a16="http://schemas.microsoft.com/office/drawing/2014/main" id="{0FD61A80-EE64-4070-A7DF-90C601434C07}"/>
              </a:ext>
            </a:extLst>
          </p:cNvPr>
          <p:cNvCxnSpPr/>
          <p:nvPr/>
        </p:nvCxnSpPr>
        <p:spPr>
          <a:xfrm flipH="1">
            <a:off x="1445419" y="1600200"/>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CB5755D-CE6B-41C8-B0C9-3C669DC4A431}"/>
              </a:ext>
            </a:extLst>
          </p:cNvPr>
          <p:cNvGrpSpPr/>
          <p:nvPr/>
        </p:nvGrpSpPr>
        <p:grpSpPr>
          <a:xfrm>
            <a:off x="454819" y="3497926"/>
            <a:ext cx="1292988" cy="716701"/>
            <a:chOff x="675622" y="1721378"/>
            <a:chExt cx="1292988" cy="716701"/>
          </a:xfrm>
        </p:grpSpPr>
        <p:sp>
          <p:nvSpPr>
            <p:cNvPr id="9" name="Oval 8">
              <a:extLst>
                <a:ext uri="{FF2B5EF4-FFF2-40B4-BE49-F238E27FC236}">
                  <a16:creationId xmlns:a16="http://schemas.microsoft.com/office/drawing/2014/main" id="{5FF75B36-8654-47B5-A33E-4D7C9592570C}"/>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46F8B35-E543-467C-95DC-CB95E1AF83AF}"/>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CDFCE607-E102-4189-A94D-4B81E2FEFD93}"/>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12" name="TextBox 11">
              <a:extLst>
                <a:ext uri="{FF2B5EF4-FFF2-40B4-BE49-F238E27FC236}">
                  <a16:creationId xmlns:a16="http://schemas.microsoft.com/office/drawing/2014/main" id="{7B272671-433A-4CDE-A7CF-1C184A685584}"/>
                </a:ext>
              </a:extLst>
            </p:cNvPr>
            <p:cNvSpPr txBox="1"/>
            <p:nvPr/>
          </p:nvSpPr>
          <p:spPr>
            <a:xfrm>
              <a:off x="675622" y="1804852"/>
              <a:ext cx="725316" cy="369332"/>
            </a:xfrm>
            <a:prstGeom prst="rect">
              <a:avLst/>
            </a:prstGeom>
            <a:noFill/>
          </p:spPr>
          <p:txBody>
            <a:bodyPr wrap="square" rtlCol="0">
              <a:spAutoFit/>
            </a:bodyPr>
            <a:lstStyle/>
            <a:p>
              <a:r>
                <a:rPr lang="en-US" b="1" dirty="0">
                  <a:solidFill>
                    <a:srgbClr val="FF0000"/>
                  </a:solidFill>
                </a:rPr>
                <a:t>7.2 V</a:t>
              </a:r>
              <a:endParaRPr lang="en-US" b="1" baseline="-25000" dirty="0">
                <a:solidFill>
                  <a:srgbClr val="FF0000"/>
                </a:solidFill>
              </a:endParaRPr>
            </a:p>
          </p:txBody>
        </p:sp>
      </p:grpSp>
      <p:cxnSp>
        <p:nvCxnSpPr>
          <p:cNvPr id="13" name="Straight Connector 12">
            <a:extLst>
              <a:ext uri="{FF2B5EF4-FFF2-40B4-BE49-F238E27FC236}">
                <a16:creationId xmlns:a16="http://schemas.microsoft.com/office/drawing/2014/main" id="{900BEC77-6080-433B-BFD5-9867CB9D98F8}"/>
              </a:ext>
            </a:extLst>
          </p:cNvPr>
          <p:cNvCxnSpPr/>
          <p:nvPr/>
        </p:nvCxnSpPr>
        <p:spPr>
          <a:xfrm flipV="1">
            <a:off x="1441065" y="32004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B753E76-1964-40D7-AFBA-94E9E69EF596}"/>
              </a:ext>
            </a:extLst>
          </p:cNvPr>
          <p:cNvCxnSpPr/>
          <p:nvPr/>
        </p:nvCxnSpPr>
        <p:spPr>
          <a:xfrm>
            <a:off x="1445419" y="4114800"/>
            <a:ext cx="0" cy="12192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1D210F26-3360-48A6-8006-69CE0FC4338A}"/>
              </a:ext>
            </a:extLst>
          </p:cNvPr>
          <p:cNvGrpSpPr/>
          <p:nvPr/>
        </p:nvGrpSpPr>
        <p:grpSpPr>
          <a:xfrm>
            <a:off x="2359819" y="3810000"/>
            <a:ext cx="1212571" cy="1917942"/>
            <a:chOff x="2893219" y="3276600"/>
            <a:chExt cx="1212571" cy="1917942"/>
          </a:xfrm>
        </p:grpSpPr>
        <p:cxnSp>
          <p:nvCxnSpPr>
            <p:cNvPr id="16" name="Straight Connector 15">
              <a:extLst>
                <a:ext uri="{FF2B5EF4-FFF2-40B4-BE49-F238E27FC236}">
                  <a16:creationId xmlns:a16="http://schemas.microsoft.com/office/drawing/2014/main" id="{5AFD8AD0-8E58-4E07-A217-32844D838DE7}"/>
                </a:ext>
              </a:extLst>
            </p:cNvPr>
            <p:cNvCxnSpPr/>
            <p:nvPr/>
          </p:nvCxnSpPr>
          <p:spPr>
            <a:xfrm flipH="1">
              <a:off x="2893219" y="4038600"/>
              <a:ext cx="53993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F05BDDE-B8EA-464F-928F-75B3AAFDF4CA}"/>
                </a:ext>
              </a:extLst>
            </p:cNvPr>
            <p:cNvGrpSpPr/>
            <p:nvPr/>
          </p:nvGrpSpPr>
          <p:grpSpPr>
            <a:xfrm>
              <a:off x="3355772" y="3276600"/>
              <a:ext cx="566057" cy="1506583"/>
              <a:chOff x="762000" y="1210491"/>
              <a:chExt cx="566057" cy="1506583"/>
            </a:xfrm>
          </p:grpSpPr>
          <p:cxnSp>
            <p:nvCxnSpPr>
              <p:cNvPr id="24" name="Straight Connector 23">
                <a:extLst>
                  <a:ext uri="{FF2B5EF4-FFF2-40B4-BE49-F238E27FC236}">
                    <a16:creationId xmlns:a16="http://schemas.microsoft.com/office/drawing/2014/main" id="{766C8D5B-1B26-468C-AEFF-DCBCFF1513BF}"/>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E302E4-9976-4065-85E6-D7A672B5E28F}"/>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0E0A389-8686-4214-9423-3622AE921890}"/>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3F8772-E231-4303-B5BF-47D9170AF8E0}"/>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BCC625-C85C-44D2-A87D-C925C30180B9}"/>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22B7AB-2200-484A-ACAD-C739C8ED19A3}"/>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409672-D675-4719-B519-A18B3CCA10B3}"/>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6C96A74-CEC0-4DCB-A12A-A33DA56A6498}"/>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B31AB98-F1A5-412D-BCF1-24BA2E9D2FE2}"/>
                </a:ext>
              </a:extLst>
            </p:cNvPr>
            <p:cNvGrpSpPr/>
            <p:nvPr/>
          </p:nvGrpSpPr>
          <p:grpSpPr>
            <a:xfrm>
              <a:off x="3731419" y="4800600"/>
              <a:ext cx="374371" cy="393942"/>
              <a:chOff x="1511458" y="6156960"/>
              <a:chExt cx="374371" cy="393942"/>
            </a:xfrm>
          </p:grpSpPr>
          <p:cxnSp>
            <p:nvCxnSpPr>
              <p:cNvPr id="19" name="Straight Connector 18">
                <a:extLst>
                  <a:ext uri="{FF2B5EF4-FFF2-40B4-BE49-F238E27FC236}">
                    <a16:creationId xmlns:a16="http://schemas.microsoft.com/office/drawing/2014/main" id="{CF8EDF57-9B5E-4FFC-85F4-2D0855FF4CDD}"/>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4321189-0DDF-40E9-8066-EDE97AEC0E0D}"/>
                  </a:ext>
                </a:extLst>
              </p:cNvPr>
              <p:cNvGrpSpPr/>
              <p:nvPr/>
            </p:nvGrpSpPr>
            <p:grpSpPr>
              <a:xfrm>
                <a:off x="1511458" y="6421025"/>
                <a:ext cx="374371" cy="129877"/>
                <a:chOff x="1489214" y="3057613"/>
                <a:chExt cx="374371" cy="129877"/>
              </a:xfrm>
            </p:grpSpPr>
            <p:cxnSp>
              <p:nvCxnSpPr>
                <p:cNvPr id="21" name="Straight Connector 20">
                  <a:extLst>
                    <a:ext uri="{FF2B5EF4-FFF2-40B4-BE49-F238E27FC236}">
                      <a16:creationId xmlns:a16="http://schemas.microsoft.com/office/drawing/2014/main" id="{753FF37D-9706-4B98-9525-2BF4FC454D66}"/>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63670D-135D-43D8-BC21-6827711165BC}"/>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CBFC05-A3B7-46C0-B3F3-61DA8CE09083}"/>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2" name="Group 31">
            <a:extLst>
              <a:ext uri="{FF2B5EF4-FFF2-40B4-BE49-F238E27FC236}">
                <a16:creationId xmlns:a16="http://schemas.microsoft.com/office/drawing/2014/main" id="{34EF7DF4-122C-4642-9E4B-735E18B28CAE}"/>
              </a:ext>
            </a:extLst>
          </p:cNvPr>
          <p:cNvGrpSpPr/>
          <p:nvPr/>
        </p:nvGrpSpPr>
        <p:grpSpPr>
          <a:xfrm>
            <a:off x="1216819" y="5334000"/>
            <a:ext cx="374371" cy="393942"/>
            <a:chOff x="1511458" y="6156960"/>
            <a:chExt cx="374371" cy="393942"/>
          </a:xfrm>
        </p:grpSpPr>
        <p:cxnSp>
          <p:nvCxnSpPr>
            <p:cNvPr id="33" name="Straight Connector 32">
              <a:extLst>
                <a:ext uri="{FF2B5EF4-FFF2-40B4-BE49-F238E27FC236}">
                  <a16:creationId xmlns:a16="http://schemas.microsoft.com/office/drawing/2014/main" id="{02D407AE-95D9-4DBE-A0AA-754D1BCE5591}"/>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ACD4548-77E9-4778-91D4-6526A4EEDDF2}"/>
                </a:ext>
              </a:extLst>
            </p:cNvPr>
            <p:cNvGrpSpPr/>
            <p:nvPr/>
          </p:nvGrpSpPr>
          <p:grpSpPr>
            <a:xfrm>
              <a:off x="1511458" y="6421025"/>
              <a:ext cx="374371" cy="129877"/>
              <a:chOff x="1489214" y="3057613"/>
              <a:chExt cx="374371" cy="129877"/>
            </a:xfrm>
          </p:grpSpPr>
          <p:cxnSp>
            <p:nvCxnSpPr>
              <p:cNvPr id="35" name="Straight Connector 34">
                <a:extLst>
                  <a:ext uri="{FF2B5EF4-FFF2-40B4-BE49-F238E27FC236}">
                    <a16:creationId xmlns:a16="http://schemas.microsoft.com/office/drawing/2014/main" id="{F88F827E-AAC9-4850-B554-2D077C0D81F6}"/>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E9D6A5-B75C-4D3B-9866-90D7CAFA1F8B}"/>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7A1CEC8-2ADC-4E80-84CE-EB04CF7FA9BF}"/>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C743C764-2369-4EA6-A835-043C5F0D06EA}"/>
              </a:ext>
            </a:extLst>
          </p:cNvPr>
          <p:cNvGrpSpPr/>
          <p:nvPr/>
        </p:nvGrpSpPr>
        <p:grpSpPr>
          <a:xfrm>
            <a:off x="1369219" y="1600200"/>
            <a:ext cx="223010" cy="1600200"/>
            <a:chOff x="4604021" y="4226729"/>
            <a:chExt cx="223010" cy="1600200"/>
          </a:xfrm>
        </p:grpSpPr>
        <p:cxnSp>
          <p:nvCxnSpPr>
            <p:cNvPr id="39" name="Straight Connector 38">
              <a:extLst>
                <a:ext uri="{FF2B5EF4-FFF2-40B4-BE49-F238E27FC236}">
                  <a16:creationId xmlns:a16="http://schemas.microsoft.com/office/drawing/2014/main" id="{345AF8EB-1054-4112-8D7C-2AD0D9736823}"/>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EFEAE28-BDA1-47D3-A11B-2BA3133EFC97}"/>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B563200-4C79-464B-BE3C-4C3BD7E412F2}"/>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F85424-52A9-4988-BF5C-F8D2FC0C6FD7}"/>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E40CE55-C72E-4F86-84B0-D1CE00C13CB1}"/>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21129D-4277-4FDF-AA8C-DBD4F4899383}"/>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424D8A3-AE23-4B3B-94BC-F182002AF0BD}"/>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830F49-AC85-488F-880F-81CA065BECEE}"/>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5E8B68-4064-495F-9578-D248DB624387}"/>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Content Placeholder 1">
            <a:extLst>
              <a:ext uri="{FF2B5EF4-FFF2-40B4-BE49-F238E27FC236}">
                <a16:creationId xmlns:a16="http://schemas.microsoft.com/office/drawing/2014/main" id="{D7DBB525-8C5C-4FAC-A359-39CE651DC5BB}"/>
              </a:ext>
            </a:extLst>
          </p:cNvPr>
          <p:cNvSpPr txBox="1">
            <a:spLocks/>
          </p:cNvSpPr>
          <p:nvPr/>
        </p:nvSpPr>
        <p:spPr>
          <a:xfrm>
            <a:off x="912019" y="990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Battery</a:t>
            </a:r>
          </a:p>
          <a:p>
            <a:pPr marL="0" indent="0">
              <a:buFont typeface="Wingdings" charset="2"/>
              <a:buNone/>
            </a:pPr>
            <a:endParaRPr lang="en-US" sz="2000" dirty="0"/>
          </a:p>
        </p:txBody>
      </p:sp>
      <p:sp>
        <p:nvSpPr>
          <p:cNvPr id="49" name="Rectangle 48">
            <a:extLst>
              <a:ext uri="{FF2B5EF4-FFF2-40B4-BE49-F238E27FC236}">
                <a16:creationId xmlns:a16="http://schemas.microsoft.com/office/drawing/2014/main" id="{BAF7FAFE-44BC-41A7-9D90-B960A25F819B}"/>
              </a:ext>
            </a:extLst>
          </p:cNvPr>
          <p:cNvSpPr/>
          <p:nvPr/>
        </p:nvSpPr>
        <p:spPr>
          <a:xfrm>
            <a:off x="454819" y="1371600"/>
            <a:ext cx="1676400" cy="35814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C3CCC5EB-D0F8-4EAE-AEB3-C02FE4049052}"/>
              </a:ext>
            </a:extLst>
          </p:cNvPr>
          <p:cNvGrpSpPr/>
          <p:nvPr/>
        </p:nvGrpSpPr>
        <p:grpSpPr>
          <a:xfrm rot="5400000">
            <a:off x="2277416" y="2508397"/>
            <a:ext cx="2209799" cy="393405"/>
            <a:chOff x="7738120" y="2752060"/>
            <a:chExt cx="2209799" cy="393405"/>
          </a:xfrm>
        </p:grpSpPr>
        <p:sp>
          <p:nvSpPr>
            <p:cNvPr id="51" name="Rectangle 50">
              <a:extLst>
                <a:ext uri="{FF2B5EF4-FFF2-40B4-BE49-F238E27FC236}">
                  <a16:creationId xmlns:a16="http://schemas.microsoft.com/office/drawing/2014/main" id="{7B3C57B9-9C37-454B-B855-660B7BD5704B}"/>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AF5C907F-0599-4091-9E17-897608B6222A}"/>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Oval 52">
              <a:extLst>
                <a:ext uri="{FF2B5EF4-FFF2-40B4-BE49-F238E27FC236}">
                  <a16:creationId xmlns:a16="http://schemas.microsoft.com/office/drawing/2014/main" id="{0C0EFB4B-28C6-479A-BBDC-54681E57BE3D}"/>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54" name="Straight Connector 53">
              <a:extLst>
                <a:ext uri="{FF2B5EF4-FFF2-40B4-BE49-F238E27FC236}">
                  <a16:creationId xmlns:a16="http://schemas.microsoft.com/office/drawing/2014/main" id="{ABC98A75-090D-4A39-99BC-0F3DB047DCC5}"/>
                </a:ext>
              </a:extLst>
            </p:cNvPr>
            <p:cNvCxnSpPr>
              <a:stCxn id="52"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1CD5870-B4A6-42EE-867F-2FC3E26A52AE}"/>
                </a:ext>
              </a:extLst>
            </p:cNvPr>
            <p:cNvCxnSpPr/>
            <p:nvPr/>
          </p:nvCxnSpPr>
          <p:spPr>
            <a:xfrm rot="16200000">
              <a:off x="8194435" y="2490674"/>
              <a:ext cx="0" cy="912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DB7C2A19-9222-4A01-881A-896658FFF38A}"/>
              </a:ext>
            </a:extLst>
          </p:cNvPr>
          <p:cNvSpPr txBox="1"/>
          <p:nvPr/>
        </p:nvSpPr>
        <p:spPr>
          <a:xfrm>
            <a:off x="3229917" y="2667000"/>
            <a:ext cx="425302" cy="369332"/>
          </a:xfrm>
          <a:prstGeom prst="rect">
            <a:avLst/>
          </a:prstGeom>
          <a:noFill/>
        </p:spPr>
        <p:txBody>
          <a:bodyPr wrap="square" rtlCol="0">
            <a:spAutoFit/>
          </a:bodyPr>
          <a:lstStyle/>
          <a:p>
            <a:r>
              <a:rPr lang="en-US" dirty="0"/>
              <a:t>M</a:t>
            </a:r>
          </a:p>
        </p:txBody>
      </p:sp>
      <p:sp>
        <p:nvSpPr>
          <p:cNvPr id="57" name="Rectangle 56">
            <a:extLst>
              <a:ext uri="{FF2B5EF4-FFF2-40B4-BE49-F238E27FC236}">
                <a16:creationId xmlns:a16="http://schemas.microsoft.com/office/drawing/2014/main" id="{F6E9F6D5-C62C-40FC-A8E9-F7814439727D}"/>
              </a:ext>
            </a:extLst>
          </p:cNvPr>
          <p:cNvSpPr/>
          <p:nvPr/>
        </p:nvSpPr>
        <p:spPr>
          <a:xfrm>
            <a:off x="4645820" y="3581400"/>
            <a:ext cx="838200"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BB5BDBAD-7677-425D-9E7E-F90208D3067E}"/>
              </a:ext>
            </a:extLst>
          </p:cNvPr>
          <p:cNvGrpSpPr/>
          <p:nvPr/>
        </p:nvGrpSpPr>
        <p:grpSpPr>
          <a:xfrm>
            <a:off x="4860397" y="5353049"/>
            <a:ext cx="374371" cy="393942"/>
            <a:chOff x="1511458" y="6156960"/>
            <a:chExt cx="374371" cy="393942"/>
          </a:xfrm>
        </p:grpSpPr>
        <p:cxnSp>
          <p:nvCxnSpPr>
            <p:cNvPr id="59" name="Straight Connector 58">
              <a:extLst>
                <a:ext uri="{FF2B5EF4-FFF2-40B4-BE49-F238E27FC236}">
                  <a16:creationId xmlns:a16="http://schemas.microsoft.com/office/drawing/2014/main" id="{1092A540-286F-43BF-BB85-56D8CECF367F}"/>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4574ECF-B126-4A6E-AFBD-3C0B012E77F5}"/>
                </a:ext>
              </a:extLst>
            </p:cNvPr>
            <p:cNvGrpSpPr/>
            <p:nvPr/>
          </p:nvGrpSpPr>
          <p:grpSpPr>
            <a:xfrm>
              <a:off x="1511458" y="6421025"/>
              <a:ext cx="374371" cy="129877"/>
              <a:chOff x="1489214" y="3057613"/>
              <a:chExt cx="374371" cy="129877"/>
            </a:xfrm>
          </p:grpSpPr>
          <p:cxnSp>
            <p:nvCxnSpPr>
              <p:cNvPr id="61" name="Straight Connector 60">
                <a:extLst>
                  <a:ext uri="{FF2B5EF4-FFF2-40B4-BE49-F238E27FC236}">
                    <a16:creationId xmlns:a16="http://schemas.microsoft.com/office/drawing/2014/main" id="{F8703D07-710F-49E5-9B13-A6C01274FD64}"/>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D16E4FF-74D1-41BA-BD42-4696598B4D45}"/>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8CE6FD-D6D3-4756-856E-5BC8A0523865}"/>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a:extLst>
              <a:ext uri="{FF2B5EF4-FFF2-40B4-BE49-F238E27FC236}">
                <a16:creationId xmlns:a16="http://schemas.microsoft.com/office/drawing/2014/main" id="{642C7ED5-1DFE-4301-8D51-FD8E3F205720}"/>
              </a:ext>
            </a:extLst>
          </p:cNvPr>
          <p:cNvCxnSpPr/>
          <p:nvPr/>
        </p:nvCxnSpPr>
        <p:spPr>
          <a:xfrm>
            <a:off x="50490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2AEFB8B1-158D-425D-A1E9-FBA487F67592}"/>
              </a:ext>
            </a:extLst>
          </p:cNvPr>
          <p:cNvSpPr/>
          <p:nvPr/>
        </p:nvSpPr>
        <p:spPr>
          <a:xfrm>
            <a:off x="4369594"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06B6E7FE-718E-43E9-9CF9-770552FFA3C0}"/>
              </a:ext>
            </a:extLst>
          </p:cNvPr>
          <p:cNvSpPr/>
          <p:nvPr/>
        </p:nvSpPr>
        <p:spPr>
          <a:xfrm>
            <a:off x="6855619" y="3581400"/>
            <a:ext cx="1419225"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C4FBEBC2-4196-4AF8-8A22-4A908EC4ED41}"/>
              </a:ext>
            </a:extLst>
          </p:cNvPr>
          <p:cNvSpPr txBox="1"/>
          <p:nvPr/>
        </p:nvSpPr>
        <p:spPr>
          <a:xfrm>
            <a:off x="7292446" y="4191000"/>
            <a:ext cx="685800" cy="381000"/>
          </a:xfrm>
          <a:prstGeom prst="rect">
            <a:avLst/>
          </a:prstGeom>
          <a:ln>
            <a:noFill/>
          </a:ln>
        </p:spPr>
        <p:txBody>
          <a:bodyPr vert="horz" wrap="square" lIns="0" tIns="0" rIns="0" bIns="0" rtlCol="0" anchor="t">
            <a:normAutofit/>
          </a:bodyPr>
          <a:lstStyle/>
          <a:p>
            <a:r>
              <a:rPr lang="en-US" dirty="0"/>
              <a:t>MCU</a:t>
            </a:r>
          </a:p>
        </p:txBody>
      </p:sp>
      <p:grpSp>
        <p:nvGrpSpPr>
          <p:cNvPr id="68" name="Group 67">
            <a:extLst>
              <a:ext uri="{FF2B5EF4-FFF2-40B4-BE49-F238E27FC236}">
                <a16:creationId xmlns:a16="http://schemas.microsoft.com/office/drawing/2014/main" id="{D1F246B4-EDBE-42A5-8F23-61C58D78D7A1}"/>
              </a:ext>
            </a:extLst>
          </p:cNvPr>
          <p:cNvGrpSpPr/>
          <p:nvPr/>
        </p:nvGrpSpPr>
        <p:grpSpPr>
          <a:xfrm>
            <a:off x="7374997" y="5353049"/>
            <a:ext cx="374371" cy="393942"/>
            <a:chOff x="1511458" y="6156960"/>
            <a:chExt cx="374371" cy="393942"/>
          </a:xfrm>
        </p:grpSpPr>
        <p:cxnSp>
          <p:nvCxnSpPr>
            <p:cNvPr id="69" name="Straight Connector 68">
              <a:extLst>
                <a:ext uri="{FF2B5EF4-FFF2-40B4-BE49-F238E27FC236}">
                  <a16:creationId xmlns:a16="http://schemas.microsoft.com/office/drawing/2014/main" id="{D4E69774-31F4-4316-AC2F-62A6E8FF02E6}"/>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DF5B3C56-3CED-49B5-BEFF-963503B7A19C}"/>
                </a:ext>
              </a:extLst>
            </p:cNvPr>
            <p:cNvGrpSpPr/>
            <p:nvPr/>
          </p:nvGrpSpPr>
          <p:grpSpPr>
            <a:xfrm>
              <a:off x="1511458" y="6421025"/>
              <a:ext cx="374371" cy="129877"/>
              <a:chOff x="1489214" y="3057613"/>
              <a:chExt cx="374371" cy="129877"/>
            </a:xfrm>
          </p:grpSpPr>
          <p:cxnSp>
            <p:nvCxnSpPr>
              <p:cNvPr id="71" name="Straight Connector 70">
                <a:extLst>
                  <a:ext uri="{FF2B5EF4-FFF2-40B4-BE49-F238E27FC236}">
                    <a16:creationId xmlns:a16="http://schemas.microsoft.com/office/drawing/2014/main" id="{EFF84300-B0E5-486E-9558-66CBFCFB1FAD}"/>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888650E-1E5E-4147-8B1A-BA35FAADD54F}"/>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61EB553-E76A-4716-A314-1A7E622D1FA6}"/>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4" name="Straight Connector 73">
            <a:extLst>
              <a:ext uri="{FF2B5EF4-FFF2-40B4-BE49-F238E27FC236}">
                <a16:creationId xmlns:a16="http://schemas.microsoft.com/office/drawing/2014/main" id="{0A9A2313-461A-453E-B9DE-4CA336C15FE2}"/>
              </a:ext>
            </a:extLst>
          </p:cNvPr>
          <p:cNvCxnSpPr/>
          <p:nvPr/>
        </p:nvCxnSpPr>
        <p:spPr>
          <a:xfrm>
            <a:off x="75636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C3FF6AD4-4A30-4CD6-8CEA-79A6616228E3}"/>
              </a:ext>
            </a:extLst>
          </p:cNvPr>
          <p:cNvSpPr/>
          <p:nvPr/>
        </p:nvSpPr>
        <p:spPr>
          <a:xfrm>
            <a:off x="6855619"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967E69FA-C1CA-47FB-92D9-35388C033871}"/>
              </a:ext>
            </a:extLst>
          </p:cNvPr>
          <p:cNvSpPr/>
          <p:nvPr/>
        </p:nvSpPr>
        <p:spPr>
          <a:xfrm>
            <a:off x="8913019" y="3581400"/>
            <a:ext cx="1419225"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E5276344-BFD0-4A3A-A32E-703CD7A77B7F}"/>
              </a:ext>
            </a:extLst>
          </p:cNvPr>
          <p:cNvSpPr txBox="1"/>
          <p:nvPr/>
        </p:nvSpPr>
        <p:spPr>
          <a:xfrm>
            <a:off x="9217819" y="4191000"/>
            <a:ext cx="817827" cy="381000"/>
          </a:xfrm>
          <a:prstGeom prst="rect">
            <a:avLst/>
          </a:prstGeom>
          <a:ln>
            <a:noFill/>
          </a:ln>
        </p:spPr>
        <p:txBody>
          <a:bodyPr vert="horz" wrap="square" lIns="0" tIns="0" rIns="0" bIns="0" rtlCol="0" anchor="t">
            <a:normAutofit/>
          </a:bodyPr>
          <a:lstStyle/>
          <a:p>
            <a:pPr algn="ctr"/>
            <a:r>
              <a:rPr lang="en-US" dirty="0"/>
              <a:t>Sensors</a:t>
            </a:r>
          </a:p>
        </p:txBody>
      </p:sp>
      <p:grpSp>
        <p:nvGrpSpPr>
          <p:cNvPr id="78" name="Group 77">
            <a:extLst>
              <a:ext uri="{FF2B5EF4-FFF2-40B4-BE49-F238E27FC236}">
                <a16:creationId xmlns:a16="http://schemas.microsoft.com/office/drawing/2014/main" id="{65CE28EB-3AD5-4C94-A312-C4F77F01C646}"/>
              </a:ext>
            </a:extLst>
          </p:cNvPr>
          <p:cNvGrpSpPr/>
          <p:nvPr/>
        </p:nvGrpSpPr>
        <p:grpSpPr>
          <a:xfrm>
            <a:off x="9432397" y="5353049"/>
            <a:ext cx="374371" cy="393942"/>
            <a:chOff x="1511458" y="6156960"/>
            <a:chExt cx="374371" cy="393942"/>
          </a:xfrm>
        </p:grpSpPr>
        <p:cxnSp>
          <p:nvCxnSpPr>
            <p:cNvPr id="79" name="Straight Connector 78">
              <a:extLst>
                <a:ext uri="{FF2B5EF4-FFF2-40B4-BE49-F238E27FC236}">
                  <a16:creationId xmlns:a16="http://schemas.microsoft.com/office/drawing/2014/main" id="{C128F964-D6D1-497A-AFEC-EF9EC58EE461}"/>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E6C0CA6D-0122-4EC9-B1F7-759827E5E74F}"/>
                </a:ext>
              </a:extLst>
            </p:cNvPr>
            <p:cNvGrpSpPr/>
            <p:nvPr/>
          </p:nvGrpSpPr>
          <p:grpSpPr>
            <a:xfrm>
              <a:off x="1511458" y="6421025"/>
              <a:ext cx="374371" cy="129877"/>
              <a:chOff x="1489214" y="3057613"/>
              <a:chExt cx="374371" cy="129877"/>
            </a:xfrm>
          </p:grpSpPr>
          <p:cxnSp>
            <p:nvCxnSpPr>
              <p:cNvPr id="81" name="Straight Connector 80">
                <a:extLst>
                  <a:ext uri="{FF2B5EF4-FFF2-40B4-BE49-F238E27FC236}">
                    <a16:creationId xmlns:a16="http://schemas.microsoft.com/office/drawing/2014/main" id="{4D5375D6-B9F0-4F42-9F6E-5B86985CE99A}"/>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3DA5443-6A5B-4A84-803F-8126345D8591}"/>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36CBDC2-6A61-4A3F-8C68-AAE00A4E2CBE}"/>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4" name="Straight Connector 83">
            <a:extLst>
              <a:ext uri="{FF2B5EF4-FFF2-40B4-BE49-F238E27FC236}">
                <a16:creationId xmlns:a16="http://schemas.microsoft.com/office/drawing/2014/main" id="{CD753A66-8762-4400-84BC-EAE068E952C6}"/>
              </a:ext>
            </a:extLst>
          </p:cNvPr>
          <p:cNvCxnSpPr/>
          <p:nvPr/>
        </p:nvCxnSpPr>
        <p:spPr>
          <a:xfrm>
            <a:off x="96210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02DFDB10-3F38-47E8-88FE-532D4C1918BF}"/>
              </a:ext>
            </a:extLst>
          </p:cNvPr>
          <p:cNvSpPr/>
          <p:nvPr/>
        </p:nvSpPr>
        <p:spPr>
          <a:xfrm>
            <a:off x="8913019"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28F0CF33-CB74-4F16-BB2D-4DEDA7CC3AA0}"/>
              </a:ext>
            </a:extLst>
          </p:cNvPr>
          <p:cNvSpPr/>
          <p:nvPr/>
        </p:nvSpPr>
        <p:spPr>
          <a:xfrm>
            <a:off x="4722019" y="3581400"/>
            <a:ext cx="685800" cy="68580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7" name="Straight Connector 86">
            <a:extLst>
              <a:ext uri="{FF2B5EF4-FFF2-40B4-BE49-F238E27FC236}">
                <a16:creationId xmlns:a16="http://schemas.microsoft.com/office/drawing/2014/main" id="{05986291-BDA6-4C1A-AE7E-1ED9CA078C23}"/>
              </a:ext>
            </a:extLst>
          </p:cNvPr>
          <p:cNvCxnSpPr/>
          <p:nvPr/>
        </p:nvCxnSpPr>
        <p:spPr>
          <a:xfrm>
            <a:off x="50268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108F357-4B01-4F85-B518-A785C2974CAD}"/>
              </a:ext>
            </a:extLst>
          </p:cNvPr>
          <p:cNvCxnSpPr/>
          <p:nvPr/>
        </p:nvCxnSpPr>
        <p:spPr>
          <a:xfrm>
            <a:off x="50268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C628BF6-CD5F-49F0-A18D-AED9FD2B3266}"/>
              </a:ext>
            </a:extLst>
          </p:cNvPr>
          <p:cNvSpPr txBox="1"/>
          <p:nvPr/>
        </p:nvSpPr>
        <p:spPr>
          <a:xfrm>
            <a:off x="4798219" y="4495800"/>
            <a:ext cx="685800" cy="381000"/>
          </a:xfrm>
          <a:prstGeom prst="rect">
            <a:avLst/>
          </a:prstGeom>
          <a:ln>
            <a:noFill/>
          </a:ln>
        </p:spPr>
        <p:txBody>
          <a:bodyPr vert="horz" wrap="square" lIns="0" tIns="0" rIns="0" bIns="0" rtlCol="0" anchor="t">
            <a:normAutofit/>
          </a:bodyPr>
          <a:lstStyle/>
          <a:p>
            <a:r>
              <a:rPr lang="en-US" dirty="0"/>
              <a:t>Servo</a:t>
            </a:r>
          </a:p>
        </p:txBody>
      </p:sp>
      <p:sp>
        <p:nvSpPr>
          <p:cNvPr id="90" name="TextBox 89">
            <a:extLst>
              <a:ext uri="{FF2B5EF4-FFF2-40B4-BE49-F238E27FC236}">
                <a16:creationId xmlns:a16="http://schemas.microsoft.com/office/drawing/2014/main" id="{644A8C38-F208-40C1-A3F2-8620994CCFA3}"/>
              </a:ext>
            </a:extLst>
          </p:cNvPr>
          <p:cNvSpPr txBox="1"/>
          <p:nvPr/>
        </p:nvSpPr>
        <p:spPr>
          <a:xfrm>
            <a:off x="4394183" y="2209800"/>
            <a:ext cx="1318436" cy="476250"/>
          </a:xfrm>
          <a:prstGeom prst="rect">
            <a:avLst/>
          </a:prstGeom>
          <a:ln>
            <a:noFill/>
          </a:ln>
        </p:spPr>
        <p:txBody>
          <a:bodyPr vert="horz" wrap="square" lIns="0" tIns="0" rIns="0" bIns="0" rtlCol="0" anchor="t">
            <a:normAutofit fontScale="92500" lnSpcReduction="10000"/>
          </a:bodyPr>
          <a:lstStyle/>
          <a:p>
            <a:pPr algn="ctr"/>
            <a:r>
              <a:rPr lang="en-US" dirty="0"/>
              <a:t>Servo </a:t>
            </a:r>
          </a:p>
          <a:p>
            <a:pPr algn="ctr"/>
            <a:r>
              <a:rPr lang="en-US" dirty="0"/>
              <a:t>power supply</a:t>
            </a:r>
          </a:p>
        </p:txBody>
      </p:sp>
      <p:cxnSp>
        <p:nvCxnSpPr>
          <p:cNvPr id="91" name="Straight Connector 90">
            <a:extLst>
              <a:ext uri="{FF2B5EF4-FFF2-40B4-BE49-F238E27FC236}">
                <a16:creationId xmlns:a16="http://schemas.microsoft.com/office/drawing/2014/main" id="{0E2BA140-C0B6-4841-9ACC-7482F48F103A}"/>
              </a:ext>
            </a:extLst>
          </p:cNvPr>
          <p:cNvCxnSpPr/>
          <p:nvPr/>
        </p:nvCxnSpPr>
        <p:spPr>
          <a:xfrm flipH="1">
            <a:off x="3350419" y="1600200"/>
            <a:ext cx="16764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769E8E0-650B-4421-AAC4-799EA2E6A52C}"/>
              </a:ext>
            </a:extLst>
          </p:cNvPr>
          <p:cNvCxnSpPr/>
          <p:nvPr/>
        </p:nvCxnSpPr>
        <p:spPr>
          <a:xfrm flipH="1">
            <a:off x="5026819" y="1600200"/>
            <a:ext cx="25908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5DFEBF1B-ACCE-4B04-B548-EF85E977A1A5}"/>
              </a:ext>
            </a:extLst>
          </p:cNvPr>
          <p:cNvSpPr txBox="1"/>
          <p:nvPr/>
        </p:nvSpPr>
        <p:spPr>
          <a:xfrm>
            <a:off x="6855619" y="2209800"/>
            <a:ext cx="1371600" cy="476250"/>
          </a:xfrm>
          <a:prstGeom prst="rect">
            <a:avLst/>
          </a:prstGeom>
          <a:ln>
            <a:noFill/>
          </a:ln>
        </p:spPr>
        <p:txBody>
          <a:bodyPr vert="horz" wrap="square" lIns="0" tIns="0" rIns="0" bIns="0" rtlCol="0" anchor="t">
            <a:normAutofit fontScale="92500" lnSpcReduction="10000"/>
          </a:bodyPr>
          <a:lstStyle/>
          <a:p>
            <a:pPr algn="ctr"/>
            <a:r>
              <a:rPr lang="en-US" dirty="0"/>
              <a:t>MCU </a:t>
            </a:r>
          </a:p>
          <a:p>
            <a:pPr algn="ctr"/>
            <a:r>
              <a:rPr lang="en-US" dirty="0"/>
              <a:t>power supply</a:t>
            </a:r>
          </a:p>
        </p:txBody>
      </p:sp>
      <p:sp>
        <p:nvSpPr>
          <p:cNvPr id="94" name="TextBox 93">
            <a:extLst>
              <a:ext uri="{FF2B5EF4-FFF2-40B4-BE49-F238E27FC236}">
                <a16:creationId xmlns:a16="http://schemas.microsoft.com/office/drawing/2014/main" id="{CEF1A726-CA7C-4530-B076-E05F504889AA}"/>
              </a:ext>
            </a:extLst>
          </p:cNvPr>
          <p:cNvSpPr txBox="1"/>
          <p:nvPr/>
        </p:nvSpPr>
        <p:spPr>
          <a:xfrm>
            <a:off x="8913019" y="2209800"/>
            <a:ext cx="1371600" cy="476250"/>
          </a:xfrm>
          <a:prstGeom prst="rect">
            <a:avLst/>
          </a:prstGeom>
          <a:ln>
            <a:noFill/>
          </a:ln>
        </p:spPr>
        <p:txBody>
          <a:bodyPr vert="horz" wrap="square" lIns="0" tIns="0" rIns="0" bIns="0" rtlCol="0" anchor="t">
            <a:normAutofit fontScale="92500" lnSpcReduction="10000"/>
          </a:bodyPr>
          <a:lstStyle/>
          <a:p>
            <a:pPr algn="ctr"/>
            <a:r>
              <a:rPr lang="en-US" dirty="0"/>
              <a:t>Sensor </a:t>
            </a:r>
          </a:p>
          <a:p>
            <a:pPr algn="ctr"/>
            <a:r>
              <a:rPr lang="en-US" dirty="0"/>
              <a:t>power supply</a:t>
            </a:r>
          </a:p>
        </p:txBody>
      </p:sp>
      <p:cxnSp>
        <p:nvCxnSpPr>
          <p:cNvPr id="95" name="Straight Connector 94">
            <a:extLst>
              <a:ext uri="{FF2B5EF4-FFF2-40B4-BE49-F238E27FC236}">
                <a16:creationId xmlns:a16="http://schemas.microsoft.com/office/drawing/2014/main" id="{5620C3F1-4FCC-408D-8D0E-D0A48236E455}"/>
              </a:ext>
            </a:extLst>
          </p:cNvPr>
          <p:cNvCxnSpPr/>
          <p:nvPr/>
        </p:nvCxnSpPr>
        <p:spPr>
          <a:xfrm>
            <a:off x="76176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F6EC97A-D0FC-4E07-A89B-06FEEF5CD521}"/>
              </a:ext>
            </a:extLst>
          </p:cNvPr>
          <p:cNvCxnSpPr/>
          <p:nvPr/>
        </p:nvCxnSpPr>
        <p:spPr>
          <a:xfrm>
            <a:off x="76176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B963F5-90F8-4965-AF90-40022BAB15FF}"/>
              </a:ext>
            </a:extLst>
          </p:cNvPr>
          <p:cNvCxnSpPr/>
          <p:nvPr/>
        </p:nvCxnSpPr>
        <p:spPr>
          <a:xfrm>
            <a:off x="96750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5ECCF63-F7BC-446F-88BE-8FC71115764D}"/>
              </a:ext>
            </a:extLst>
          </p:cNvPr>
          <p:cNvCxnSpPr/>
          <p:nvPr/>
        </p:nvCxnSpPr>
        <p:spPr>
          <a:xfrm>
            <a:off x="96750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5007B17-ACBC-47A4-87F2-5480A1B355AD}"/>
              </a:ext>
            </a:extLst>
          </p:cNvPr>
          <p:cNvCxnSpPr/>
          <p:nvPr/>
        </p:nvCxnSpPr>
        <p:spPr>
          <a:xfrm flipH="1">
            <a:off x="7617619" y="1600200"/>
            <a:ext cx="20574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E6883C5F-D3EB-4D91-A93B-7AAF5D20DE3D}"/>
              </a:ext>
            </a:extLst>
          </p:cNvPr>
          <p:cNvSpPr txBox="1"/>
          <p:nvPr/>
        </p:nvSpPr>
        <p:spPr>
          <a:xfrm>
            <a:off x="912019" y="2514600"/>
            <a:ext cx="740735" cy="369332"/>
          </a:xfrm>
          <a:prstGeom prst="rect">
            <a:avLst/>
          </a:prstGeom>
          <a:noFill/>
        </p:spPr>
        <p:txBody>
          <a:bodyPr wrap="square" rtlCol="0">
            <a:spAutoFit/>
          </a:bodyPr>
          <a:lstStyle/>
          <a:p>
            <a:r>
              <a:rPr lang="en-US" dirty="0"/>
              <a:t>R</a:t>
            </a:r>
            <a:r>
              <a:rPr lang="en-US" baseline="-25000" dirty="0"/>
              <a:t>b</a:t>
            </a:r>
          </a:p>
        </p:txBody>
      </p:sp>
      <p:sp>
        <p:nvSpPr>
          <p:cNvPr id="101" name="TextBox 100">
            <a:extLst>
              <a:ext uri="{FF2B5EF4-FFF2-40B4-BE49-F238E27FC236}">
                <a16:creationId xmlns:a16="http://schemas.microsoft.com/office/drawing/2014/main" id="{FCB34A11-F479-4A04-AE6C-0EB11490DE69}"/>
              </a:ext>
            </a:extLst>
          </p:cNvPr>
          <p:cNvSpPr txBox="1"/>
          <p:nvPr/>
        </p:nvSpPr>
        <p:spPr>
          <a:xfrm>
            <a:off x="2436019" y="1143000"/>
            <a:ext cx="725316" cy="369332"/>
          </a:xfrm>
          <a:prstGeom prst="rect">
            <a:avLst/>
          </a:prstGeom>
          <a:noFill/>
        </p:spPr>
        <p:txBody>
          <a:bodyPr wrap="square" rtlCol="0">
            <a:spAutoFit/>
          </a:bodyPr>
          <a:lstStyle/>
          <a:p>
            <a:r>
              <a:rPr lang="en-US" b="1" dirty="0">
                <a:solidFill>
                  <a:srgbClr val="0070C0"/>
                </a:solidFill>
              </a:rPr>
              <a:t>7.2 V</a:t>
            </a:r>
            <a:endParaRPr lang="en-US" b="1" baseline="-25000" dirty="0">
              <a:solidFill>
                <a:srgbClr val="0070C0"/>
              </a:solidFill>
            </a:endParaRPr>
          </a:p>
        </p:txBody>
      </p:sp>
      <p:sp>
        <p:nvSpPr>
          <p:cNvPr id="102" name="TextBox 101">
            <a:extLst>
              <a:ext uri="{FF2B5EF4-FFF2-40B4-BE49-F238E27FC236}">
                <a16:creationId xmlns:a16="http://schemas.microsoft.com/office/drawing/2014/main" id="{70CDBFFF-154A-4755-AF30-A02A4E3801A8}"/>
              </a:ext>
            </a:extLst>
          </p:cNvPr>
          <p:cNvSpPr txBox="1"/>
          <p:nvPr/>
        </p:nvSpPr>
        <p:spPr>
          <a:xfrm>
            <a:off x="5026819" y="2971800"/>
            <a:ext cx="725316" cy="369332"/>
          </a:xfrm>
          <a:prstGeom prst="rect">
            <a:avLst/>
          </a:prstGeom>
          <a:noFill/>
        </p:spPr>
        <p:txBody>
          <a:bodyPr wrap="square" rtlCol="0">
            <a:spAutoFit/>
          </a:bodyPr>
          <a:lstStyle/>
          <a:p>
            <a:r>
              <a:rPr lang="en-US" b="1" dirty="0">
                <a:solidFill>
                  <a:srgbClr val="0070C0"/>
                </a:solidFill>
              </a:rPr>
              <a:t>5 V</a:t>
            </a:r>
            <a:endParaRPr lang="en-US" b="1" baseline="-25000" dirty="0">
              <a:solidFill>
                <a:srgbClr val="0070C0"/>
              </a:solidFill>
            </a:endParaRPr>
          </a:p>
        </p:txBody>
      </p:sp>
      <p:sp>
        <p:nvSpPr>
          <p:cNvPr id="103" name="TextBox 102">
            <a:extLst>
              <a:ext uri="{FF2B5EF4-FFF2-40B4-BE49-F238E27FC236}">
                <a16:creationId xmlns:a16="http://schemas.microsoft.com/office/drawing/2014/main" id="{416D6950-12A9-4939-8DB0-71BC788852D6}"/>
              </a:ext>
            </a:extLst>
          </p:cNvPr>
          <p:cNvSpPr txBox="1"/>
          <p:nvPr/>
        </p:nvSpPr>
        <p:spPr>
          <a:xfrm>
            <a:off x="7617619" y="2971800"/>
            <a:ext cx="725316" cy="369332"/>
          </a:xfrm>
          <a:prstGeom prst="rect">
            <a:avLst/>
          </a:prstGeom>
          <a:noFill/>
        </p:spPr>
        <p:txBody>
          <a:bodyPr wrap="square" rtlCol="0">
            <a:spAutoFit/>
          </a:bodyPr>
          <a:lstStyle/>
          <a:p>
            <a:r>
              <a:rPr lang="en-US" b="1" dirty="0">
                <a:solidFill>
                  <a:srgbClr val="0070C0"/>
                </a:solidFill>
              </a:rPr>
              <a:t>5 V</a:t>
            </a:r>
            <a:endParaRPr lang="en-US" b="1" baseline="-25000" dirty="0">
              <a:solidFill>
                <a:srgbClr val="0070C0"/>
              </a:solidFill>
            </a:endParaRPr>
          </a:p>
        </p:txBody>
      </p:sp>
      <p:sp>
        <p:nvSpPr>
          <p:cNvPr id="104" name="TextBox 103">
            <a:extLst>
              <a:ext uri="{FF2B5EF4-FFF2-40B4-BE49-F238E27FC236}">
                <a16:creationId xmlns:a16="http://schemas.microsoft.com/office/drawing/2014/main" id="{941324DE-039B-413D-A2A9-5F41E39A5464}"/>
              </a:ext>
            </a:extLst>
          </p:cNvPr>
          <p:cNvSpPr txBox="1"/>
          <p:nvPr/>
        </p:nvSpPr>
        <p:spPr>
          <a:xfrm>
            <a:off x="9675019" y="2971800"/>
            <a:ext cx="725316" cy="369332"/>
          </a:xfrm>
          <a:prstGeom prst="rect">
            <a:avLst/>
          </a:prstGeom>
          <a:noFill/>
        </p:spPr>
        <p:txBody>
          <a:bodyPr wrap="square" rtlCol="0">
            <a:spAutoFit/>
          </a:bodyPr>
          <a:lstStyle/>
          <a:p>
            <a:r>
              <a:rPr lang="en-US" b="1" dirty="0">
                <a:solidFill>
                  <a:srgbClr val="0070C0"/>
                </a:solidFill>
              </a:rPr>
              <a:t>5 V</a:t>
            </a:r>
            <a:endParaRPr lang="en-US" b="1" baseline="-25000" dirty="0">
              <a:solidFill>
                <a:srgbClr val="0070C0"/>
              </a:solidFill>
            </a:endParaRPr>
          </a:p>
        </p:txBody>
      </p:sp>
      <p:sp>
        <p:nvSpPr>
          <p:cNvPr id="105" name="Content Placeholder 1">
            <a:extLst>
              <a:ext uri="{FF2B5EF4-FFF2-40B4-BE49-F238E27FC236}">
                <a16:creationId xmlns:a16="http://schemas.microsoft.com/office/drawing/2014/main" id="{6EF0D272-3092-415A-855B-3A0966DAD724}"/>
              </a:ext>
            </a:extLst>
          </p:cNvPr>
          <p:cNvSpPr txBox="1">
            <a:spLocks/>
          </p:cNvSpPr>
          <p:nvPr/>
        </p:nvSpPr>
        <p:spPr>
          <a:xfrm>
            <a:off x="2512219" y="20574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Motor</a:t>
            </a:r>
          </a:p>
          <a:p>
            <a:pPr marL="0" indent="0">
              <a:buFont typeface="Wingdings" charset="2"/>
              <a:buNone/>
            </a:pPr>
            <a:endParaRPr lang="en-US" sz="2000" dirty="0"/>
          </a:p>
        </p:txBody>
      </p:sp>
    </p:spTree>
    <p:extLst>
      <p:ext uri="{BB962C8B-B14F-4D97-AF65-F5344CB8AC3E}">
        <p14:creationId xmlns:p14="http://schemas.microsoft.com/office/powerpoint/2010/main" val="274407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1: Linear Voltage Regulator</a:t>
            </a:r>
          </a:p>
        </p:txBody>
      </p:sp>
      <p:sp>
        <p:nvSpPr>
          <p:cNvPr id="3" name="Content Placeholder 2">
            <a:extLst>
              <a:ext uri="{FF2B5EF4-FFF2-40B4-BE49-F238E27FC236}">
                <a16:creationId xmlns:a16="http://schemas.microsoft.com/office/drawing/2014/main" id="{B2B7B049-B18C-714D-B2D8-47DBFC9F9B00}"/>
              </a:ext>
            </a:extLst>
          </p:cNvPr>
          <p:cNvSpPr>
            <a:spLocks noGrp="1"/>
          </p:cNvSpPr>
          <p:nvPr>
            <p:ph idx="1"/>
          </p:nvPr>
        </p:nvSpPr>
        <p:spPr/>
        <p:txBody>
          <a:bodyPr/>
          <a:lstStyle/>
          <a:p>
            <a:r>
              <a:rPr lang="en-US" dirty="0"/>
              <a:t>Reduces the supply voltage to a stable set value</a:t>
            </a:r>
            <a:endParaRPr lang="en-US" altLang="en-US" dirty="0"/>
          </a:p>
          <a:p>
            <a:pPr lvl="1"/>
            <a:r>
              <a:rPr lang="en-US" dirty="0"/>
              <a:t>Output voltage less than input voltage</a:t>
            </a:r>
          </a:p>
          <a:p>
            <a:pPr lvl="1"/>
            <a:r>
              <a:rPr lang="en-US" dirty="0"/>
              <a:t>A variable (controlled) resistor</a:t>
            </a:r>
            <a:endParaRPr lang="en-US" altLang="en-US" dirty="0"/>
          </a:p>
          <a:p>
            <a:r>
              <a:rPr lang="en-US" dirty="0"/>
              <a:t>Key parameters</a:t>
            </a:r>
            <a:endParaRPr lang="en-US" altLang="en-US" dirty="0"/>
          </a:p>
          <a:p>
            <a:pPr lvl="1"/>
            <a:r>
              <a:rPr lang="en-US" altLang="en-US" dirty="0"/>
              <a:t>Output voltage (e.g. 5V)</a:t>
            </a:r>
          </a:p>
          <a:p>
            <a:pPr lvl="1"/>
            <a:r>
              <a:rPr lang="en-US" altLang="en-US" dirty="0"/>
              <a:t>Input voltage range</a:t>
            </a:r>
          </a:p>
          <a:p>
            <a:pPr lvl="1"/>
            <a:r>
              <a:rPr lang="en-US" altLang="en-US" dirty="0"/>
              <a:t>Output current</a:t>
            </a:r>
          </a:p>
          <a:p>
            <a:pPr lvl="1"/>
            <a:r>
              <a:rPr lang="en-US" altLang="en-US" dirty="0"/>
              <a:t>Dropout</a:t>
            </a:r>
          </a:p>
          <a:p>
            <a:r>
              <a:rPr lang="en-US" dirty="0"/>
              <a:t>e.g.  LM2940CT-5.0/NOPB</a:t>
            </a:r>
            <a:endParaRPr lang="en-US" altLang="en-US" dirty="0"/>
          </a:p>
          <a:p>
            <a:pPr lvl="1"/>
            <a:r>
              <a:rPr lang="en-IN" altLang="en-US" dirty="0"/>
              <a:t>5V output</a:t>
            </a:r>
          </a:p>
          <a:p>
            <a:pPr lvl="1"/>
            <a:r>
              <a:rPr lang="en-IN" altLang="en-US" dirty="0"/>
              <a:t>0V to 26V input</a:t>
            </a:r>
          </a:p>
          <a:p>
            <a:pPr lvl="1"/>
            <a:r>
              <a:rPr lang="en-IN" altLang="en-US" dirty="0"/>
              <a:t>1A max output</a:t>
            </a:r>
          </a:p>
          <a:p>
            <a:pPr lvl="1"/>
            <a:r>
              <a:rPr lang="en-IN" altLang="en-US" dirty="0"/>
              <a:t>500mV dropout</a:t>
            </a:r>
            <a:endParaRPr lang="en-US" altLang="en-US" dirty="0"/>
          </a:p>
          <a:p>
            <a:pPr lvl="1"/>
            <a:endParaRPr lang="en-US" altLang="en-US" dirty="0"/>
          </a:p>
        </p:txBody>
      </p:sp>
      <p:pic>
        <p:nvPicPr>
          <p:cNvPr id="4" name="Picture 2" descr="http://uk.farnell.com/productimages/large/en_GB/GE3TO220-40.jpg">
            <a:extLst>
              <a:ext uri="{FF2B5EF4-FFF2-40B4-BE49-F238E27FC236}">
                <a16:creationId xmlns:a16="http://schemas.microsoft.com/office/drawing/2014/main" id="{4726D488-E893-4DFB-A742-4E7B2E3F4C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7219" y="1600200"/>
            <a:ext cx="1904999" cy="15467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CFFECE3-694E-413D-9000-40B4AF132A47}"/>
              </a:ext>
            </a:extLst>
          </p:cNvPr>
          <p:cNvSpPr/>
          <p:nvPr/>
        </p:nvSpPr>
        <p:spPr>
          <a:xfrm>
            <a:off x="7922419" y="41910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2169A2F2-C3EB-44E5-BC27-7B20A2D0E8B8}"/>
              </a:ext>
            </a:extLst>
          </p:cNvPr>
          <p:cNvCxnSpPr/>
          <p:nvPr/>
        </p:nvCxnSpPr>
        <p:spPr>
          <a:xfrm>
            <a:off x="8684419" y="51054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36B636-EE24-4443-BFA2-0F754B37A5E6}"/>
              </a:ext>
            </a:extLst>
          </p:cNvPr>
          <p:cNvCxnSpPr/>
          <p:nvPr/>
        </p:nvCxnSpPr>
        <p:spPr>
          <a:xfrm flipH="1">
            <a:off x="6246019" y="4648200"/>
            <a:ext cx="1676400" cy="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4195CBC-D5EA-44CD-8453-DA0810B70C17}"/>
              </a:ext>
            </a:extLst>
          </p:cNvPr>
          <p:cNvSpPr txBox="1"/>
          <p:nvPr/>
        </p:nvSpPr>
        <p:spPr>
          <a:xfrm>
            <a:off x="6093619" y="4876800"/>
            <a:ext cx="1143000" cy="523220"/>
          </a:xfrm>
          <a:prstGeom prst="rect">
            <a:avLst/>
          </a:prstGeom>
          <a:noFill/>
        </p:spPr>
        <p:txBody>
          <a:bodyPr wrap="square" rtlCol="0">
            <a:spAutoFit/>
          </a:bodyPr>
          <a:lstStyle/>
          <a:p>
            <a:r>
              <a:rPr lang="en-US" sz="1400" b="1" dirty="0">
                <a:solidFill>
                  <a:srgbClr val="0070C0"/>
                </a:solidFill>
              </a:rPr>
              <a:t>Input voltage</a:t>
            </a:r>
            <a:endParaRPr lang="en-US" sz="1400" b="1" baseline="-25000" dirty="0">
              <a:solidFill>
                <a:srgbClr val="0070C0"/>
              </a:solidFill>
            </a:endParaRPr>
          </a:p>
        </p:txBody>
      </p:sp>
      <p:cxnSp>
        <p:nvCxnSpPr>
          <p:cNvPr id="9" name="Straight Connector 8">
            <a:extLst>
              <a:ext uri="{FF2B5EF4-FFF2-40B4-BE49-F238E27FC236}">
                <a16:creationId xmlns:a16="http://schemas.microsoft.com/office/drawing/2014/main" id="{172D42C7-5BBC-48CE-84FF-BCBA5F1C9AC3}"/>
              </a:ext>
            </a:extLst>
          </p:cNvPr>
          <p:cNvCxnSpPr/>
          <p:nvPr/>
        </p:nvCxnSpPr>
        <p:spPr>
          <a:xfrm flipH="1">
            <a:off x="6246019" y="5791200"/>
            <a:ext cx="48006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69D46A-8BE7-46FC-99A7-116F03C96AB7}"/>
              </a:ext>
            </a:extLst>
          </p:cNvPr>
          <p:cNvCxnSpPr/>
          <p:nvPr/>
        </p:nvCxnSpPr>
        <p:spPr>
          <a:xfrm flipH="1">
            <a:off x="9370219" y="4648200"/>
            <a:ext cx="1676400" cy="0"/>
          </a:xfrm>
          <a:prstGeom prst="line">
            <a:avLst/>
          </a:prstGeom>
          <a:ln w="1905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F6A5E28-7043-4797-84A9-91718F0B2F4A}"/>
              </a:ext>
            </a:extLst>
          </p:cNvPr>
          <p:cNvSpPr txBox="1"/>
          <p:nvPr/>
        </p:nvSpPr>
        <p:spPr>
          <a:xfrm>
            <a:off x="10665619" y="4854714"/>
            <a:ext cx="1143000" cy="707886"/>
          </a:xfrm>
          <a:prstGeom prst="rect">
            <a:avLst/>
          </a:prstGeom>
          <a:noFill/>
        </p:spPr>
        <p:txBody>
          <a:bodyPr wrap="square" rtlCol="0">
            <a:spAutoFit/>
          </a:bodyPr>
          <a:lstStyle/>
          <a:p>
            <a:r>
              <a:rPr lang="en-US" sz="1400" b="1" dirty="0">
                <a:solidFill>
                  <a:srgbClr val="0070C0"/>
                </a:solidFill>
              </a:rPr>
              <a:t>Output voltage</a:t>
            </a:r>
          </a:p>
          <a:p>
            <a:r>
              <a:rPr lang="en-US" b="1" baseline="-25000" dirty="0">
                <a:solidFill>
                  <a:srgbClr val="0070C0"/>
                </a:solidFill>
              </a:rPr>
              <a:t>(e.g. 5V)</a:t>
            </a:r>
          </a:p>
        </p:txBody>
      </p:sp>
      <p:sp>
        <p:nvSpPr>
          <p:cNvPr id="12" name="TextBox 11">
            <a:extLst>
              <a:ext uri="{FF2B5EF4-FFF2-40B4-BE49-F238E27FC236}">
                <a16:creationId xmlns:a16="http://schemas.microsoft.com/office/drawing/2014/main" id="{30A34D5C-9C79-4EFE-AC10-E473E9187EE0}"/>
              </a:ext>
            </a:extLst>
          </p:cNvPr>
          <p:cNvSpPr txBox="1"/>
          <p:nvPr/>
        </p:nvSpPr>
        <p:spPr>
          <a:xfrm>
            <a:off x="7950994" y="4419600"/>
            <a:ext cx="1390650" cy="533400"/>
          </a:xfrm>
          <a:prstGeom prst="rect">
            <a:avLst/>
          </a:prstGeom>
          <a:ln>
            <a:noFill/>
          </a:ln>
        </p:spPr>
        <p:txBody>
          <a:bodyPr vert="horz" wrap="square" lIns="0" tIns="0" rIns="0" bIns="0" rtlCol="0" anchor="ctr">
            <a:normAutofit lnSpcReduction="10000"/>
          </a:bodyPr>
          <a:lstStyle/>
          <a:p>
            <a:pPr algn="ctr"/>
            <a:r>
              <a:rPr lang="en-US" dirty="0"/>
              <a:t>Linear voltage regulator</a:t>
            </a:r>
          </a:p>
        </p:txBody>
      </p:sp>
      <p:sp>
        <p:nvSpPr>
          <p:cNvPr id="13" name="TextBox 12">
            <a:extLst>
              <a:ext uri="{FF2B5EF4-FFF2-40B4-BE49-F238E27FC236}">
                <a16:creationId xmlns:a16="http://schemas.microsoft.com/office/drawing/2014/main" id="{A79C46B3-E8F4-42CB-B772-0711B3A3A4CE}"/>
              </a:ext>
            </a:extLst>
          </p:cNvPr>
          <p:cNvSpPr txBox="1"/>
          <p:nvPr/>
        </p:nvSpPr>
        <p:spPr>
          <a:xfrm>
            <a:off x="5865019" y="4495800"/>
            <a:ext cx="1066800" cy="533400"/>
          </a:xfrm>
          <a:prstGeom prst="rect">
            <a:avLst/>
          </a:prstGeom>
          <a:ln>
            <a:noFill/>
          </a:ln>
        </p:spPr>
        <p:txBody>
          <a:bodyPr vert="horz" wrap="square" lIns="0" tIns="0" rIns="0" bIns="0" rtlCol="0" anchor="t">
            <a:normAutofit/>
          </a:bodyPr>
          <a:lstStyle/>
          <a:p>
            <a:r>
              <a:rPr lang="en-US" dirty="0"/>
              <a:t>+</a:t>
            </a:r>
          </a:p>
        </p:txBody>
      </p:sp>
      <p:sp>
        <p:nvSpPr>
          <p:cNvPr id="14" name="TextBox 13">
            <a:extLst>
              <a:ext uri="{FF2B5EF4-FFF2-40B4-BE49-F238E27FC236}">
                <a16:creationId xmlns:a16="http://schemas.microsoft.com/office/drawing/2014/main" id="{0DD22E0B-8AF4-4E68-9A7A-5CA0CCFB34A8}"/>
              </a:ext>
            </a:extLst>
          </p:cNvPr>
          <p:cNvSpPr txBox="1"/>
          <p:nvPr/>
        </p:nvSpPr>
        <p:spPr>
          <a:xfrm>
            <a:off x="11351419" y="4495800"/>
            <a:ext cx="1066800" cy="533400"/>
          </a:xfrm>
          <a:prstGeom prst="rect">
            <a:avLst/>
          </a:prstGeom>
          <a:ln>
            <a:noFill/>
          </a:ln>
        </p:spPr>
        <p:txBody>
          <a:bodyPr vert="horz" wrap="square" lIns="0" tIns="0" rIns="0" bIns="0" rtlCol="0" anchor="t">
            <a:normAutofit/>
          </a:bodyPr>
          <a:lstStyle/>
          <a:p>
            <a:r>
              <a:rPr lang="en-US" dirty="0"/>
              <a:t>+</a:t>
            </a:r>
          </a:p>
        </p:txBody>
      </p:sp>
      <p:sp>
        <p:nvSpPr>
          <p:cNvPr id="15" name="TextBox 14">
            <a:extLst>
              <a:ext uri="{FF2B5EF4-FFF2-40B4-BE49-F238E27FC236}">
                <a16:creationId xmlns:a16="http://schemas.microsoft.com/office/drawing/2014/main" id="{1B56E531-2E12-45F0-846C-3AF1A3EEA575}"/>
              </a:ext>
            </a:extLst>
          </p:cNvPr>
          <p:cNvSpPr txBox="1"/>
          <p:nvPr/>
        </p:nvSpPr>
        <p:spPr>
          <a:xfrm>
            <a:off x="5865019" y="5638800"/>
            <a:ext cx="1066800" cy="533400"/>
          </a:xfrm>
          <a:prstGeom prst="rect">
            <a:avLst/>
          </a:prstGeom>
          <a:ln>
            <a:noFill/>
          </a:ln>
        </p:spPr>
        <p:txBody>
          <a:bodyPr vert="horz" wrap="square" lIns="0" tIns="0" rIns="0" bIns="0" rtlCol="0" anchor="t">
            <a:normAutofit/>
          </a:bodyPr>
          <a:lstStyle/>
          <a:p>
            <a:r>
              <a:rPr lang="en-US" sz="2400" dirty="0"/>
              <a:t>-</a:t>
            </a:r>
          </a:p>
        </p:txBody>
      </p:sp>
      <p:sp>
        <p:nvSpPr>
          <p:cNvPr id="16" name="TextBox 15">
            <a:extLst>
              <a:ext uri="{FF2B5EF4-FFF2-40B4-BE49-F238E27FC236}">
                <a16:creationId xmlns:a16="http://schemas.microsoft.com/office/drawing/2014/main" id="{3BDEA582-1668-4CDF-B561-8364954CDC31}"/>
              </a:ext>
            </a:extLst>
          </p:cNvPr>
          <p:cNvSpPr txBox="1"/>
          <p:nvPr/>
        </p:nvSpPr>
        <p:spPr>
          <a:xfrm>
            <a:off x="11427619" y="5638800"/>
            <a:ext cx="1066800" cy="533400"/>
          </a:xfrm>
          <a:prstGeom prst="rect">
            <a:avLst/>
          </a:prstGeom>
          <a:ln>
            <a:noFill/>
          </a:ln>
        </p:spPr>
        <p:txBody>
          <a:bodyPr vert="horz" wrap="square" lIns="0" tIns="0" rIns="0" bIns="0" rtlCol="0" anchor="t">
            <a:normAutofit/>
          </a:bodyPr>
          <a:lstStyle/>
          <a:p>
            <a:r>
              <a:rPr lang="en-US" sz="2400" dirty="0"/>
              <a:t>-</a:t>
            </a:r>
          </a:p>
        </p:txBody>
      </p:sp>
    </p:spTree>
    <p:extLst>
      <p:ext uri="{BB962C8B-B14F-4D97-AF65-F5344CB8AC3E}">
        <p14:creationId xmlns:p14="http://schemas.microsoft.com/office/powerpoint/2010/main" val="367193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Power Supply for Autonomous Cars</a:t>
            </a:r>
          </a:p>
        </p:txBody>
      </p:sp>
      <p:sp>
        <p:nvSpPr>
          <p:cNvPr id="6" name="Content Placeholder 1">
            <a:extLst>
              <a:ext uri="{FF2B5EF4-FFF2-40B4-BE49-F238E27FC236}">
                <a16:creationId xmlns:a16="http://schemas.microsoft.com/office/drawing/2014/main" id="{6A8FD611-E047-40BA-B997-BB4CAC183E9B}"/>
              </a:ext>
            </a:extLst>
          </p:cNvPr>
          <p:cNvSpPr>
            <a:spLocks noGrp="1"/>
          </p:cNvSpPr>
          <p:nvPr>
            <p:ph sz="half" idx="1"/>
          </p:nvPr>
        </p:nvSpPr>
        <p:spPr>
          <a:xfrm>
            <a:off x="1369219" y="6019800"/>
            <a:ext cx="9269735" cy="541200"/>
          </a:xfrm>
        </p:spPr>
        <p:txBody>
          <a:bodyPr/>
          <a:lstStyle/>
          <a:p>
            <a:pPr marL="0" indent="0" algn="ctr">
              <a:buNone/>
            </a:pPr>
            <a:r>
              <a:rPr lang="en-US" sz="2000" dirty="0"/>
              <a:t>Schematic of the required power supply for the sub-systems</a:t>
            </a:r>
          </a:p>
          <a:p>
            <a:pPr lvl="1" algn="ctr"/>
            <a:endParaRPr lang="en-US" sz="1800" dirty="0"/>
          </a:p>
        </p:txBody>
      </p:sp>
      <p:cxnSp>
        <p:nvCxnSpPr>
          <p:cNvPr id="7" name="Straight Connector 6">
            <a:extLst>
              <a:ext uri="{FF2B5EF4-FFF2-40B4-BE49-F238E27FC236}">
                <a16:creationId xmlns:a16="http://schemas.microsoft.com/office/drawing/2014/main" id="{54AA4E1A-347F-4677-A8B7-70749269CFF4}"/>
              </a:ext>
            </a:extLst>
          </p:cNvPr>
          <p:cNvCxnSpPr/>
          <p:nvPr/>
        </p:nvCxnSpPr>
        <p:spPr>
          <a:xfrm flipH="1">
            <a:off x="1445419" y="1600200"/>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3EA6D45-C94F-4D79-9E85-6F04A29DE29F}"/>
              </a:ext>
            </a:extLst>
          </p:cNvPr>
          <p:cNvGrpSpPr/>
          <p:nvPr/>
        </p:nvGrpSpPr>
        <p:grpSpPr>
          <a:xfrm>
            <a:off x="454819" y="3497926"/>
            <a:ext cx="1292988" cy="716701"/>
            <a:chOff x="675622" y="1721378"/>
            <a:chExt cx="1292988" cy="716701"/>
          </a:xfrm>
        </p:grpSpPr>
        <p:sp>
          <p:nvSpPr>
            <p:cNvPr id="9" name="Oval 8">
              <a:extLst>
                <a:ext uri="{FF2B5EF4-FFF2-40B4-BE49-F238E27FC236}">
                  <a16:creationId xmlns:a16="http://schemas.microsoft.com/office/drawing/2014/main" id="{2F4CBFCA-7906-427F-9F27-538083DB9775}"/>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4834562-AA02-44D9-A0B3-F160DA6B9921}"/>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C54AF140-AD84-4266-A3A0-5FEC08825540}"/>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12" name="TextBox 11">
              <a:extLst>
                <a:ext uri="{FF2B5EF4-FFF2-40B4-BE49-F238E27FC236}">
                  <a16:creationId xmlns:a16="http://schemas.microsoft.com/office/drawing/2014/main" id="{4ED81058-FCBB-4A94-A0CB-1A3F4948513D}"/>
                </a:ext>
              </a:extLst>
            </p:cNvPr>
            <p:cNvSpPr txBox="1"/>
            <p:nvPr/>
          </p:nvSpPr>
          <p:spPr>
            <a:xfrm>
              <a:off x="675622" y="1804852"/>
              <a:ext cx="725316" cy="369332"/>
            </a:xfrm>
            <a:prstGeom prst="rect">
              <a:avLst/>
            </a:prstGeom>
            <a:noFill/>
          </p:spPr>
          <p:txBody>
            <a:bodyPr wrap="square" rtlCol="0">
              <a:spAutoFit/>
            </a:bodyPr>
            <a:lstStyle/>
            <a:p>
              <a:r>
                <a:rPr lang="en-US" b="1" dirty="0">
                  <a:solidFill>
                    <a:srgbClr val="FF0000"/>
                  </a:solidFill>
                </a:rPr>
                <a:t>7.2 V</a:t>
              </a:r>
              <a:endParaRPr lang="en-US" b="1" baseline="-25000" dirty="0">
                <a:solidFill>
                  <a:srgbClr val="FF0000"/>
                </a:solidFill>
              </a:endParaRPr>
            </a:p>
          </p:txBody>
        </p:sp>
      </p:grpSp>
      <p:cxnSp>
        <p:nvCxnSpPr>
          <p:cNvPr id="13" name="Straight Connector 12">
            <a:extLst>
              <a:ext uri="{FF2B5EF4-FFF2-40B4-BE49-F238E27FC236}">
                <a16:creationId xmlns:a16="http://schemas.microsoft.com/office/drawing/2014/main" id="{29610CB7-D8F8-49A0-AE35-106D28E2E61F}"/>
              </a:ext>
            </a:extLst>
          </p:cNvPr>
          <p:cNvCxnSpPr/>
          <p:nvPr/>
        </p:nvCxnSpPr>
        <p:spPr>
          <a:xfrm flipV="1">
            <a:off x="1441065" y="32004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A2C030-7BDA-43CE-AEF0-A68A0F81BD36}"/>
              </a:ext>
            </a:extLst>
          </p:cNvPr>
          <p:cNvCxnSpPr/>
          <p:nvPr/>
        </p:nvCxnSpPr>
        <p:spPr>
          <a:xfrm>
            <a:off x="1445419" y="4114800"/>
            <a:ext cx="0" cy="12192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A8E11CA-D24F-47BC-B628-27D51D432201}"/>
              </a:ext>
            </a:extLst>
          </p:cNvPr>
          <p:cNvGrpSpPr/>
          <p:nvPr/>
        </p:nvGrpSpPr>
        <p:grpSpPr>
          <a:xfrm>
            <a:off x="2359819" y="3810000"/>
            <a:ext cx="1212571" cy="1917942"/>
            <a:chOff x="2893219" y="3276600"/>
            <a:chExt cx="1212571" cy="1917942"/>
          </a:xfrm>
        </p:grpSpPr>
        <p:cxnSp>
          <p:nvCxnSpPr>
            <p:cNvPr id="16" name="Straight Connector 15">
              <a:extLst>
                <a:ext uri="{FF2B5EF4-FFF2-40B4-BE49-F238E27FC236}">
                  <a16:creationId xmlns:a16="http://schemas.microsoft.com/office/drawing/2014/main" id="{0725B536-1150-44DC-B9FB-25A4C8C2DE42}"/>
                </a:ext>
              </a:extLst>
            </p:cNvPr>
            <p:cNvCxnSpPr/>
            <p:nvPr/>
          </p:nvCxnSpPr>
          <p:spPr>
            <a:xfrm flipH="1">
              <a:off x="2893219" y="4038600"/>
              <a:ext cx="53993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65539CB-39EB-4762-BC70-5472D6D7E7EB}"/>
                </a:ext>
              </a:extLst>
            </p:cNvPr>
            <p:cNvGrpSpPr/>
            <p:nvPr/>
          </p:nvGrpSpPr>
          <p:grpSpPr>
            <a:xfrm>
              <a:off x="3355772" y="3276600"/>
              <a:ext cx="566057" cy="1506583"/>
              <a:chOff x="762000" y="1210491"/>
              <a:chExt cx="566057" cy="1506583"/>
            </a:xfrm>
          </p:grpSpPr>
          <p:cxnSp>
            <p:nvCxnSpPr>
              <p:cNvPr id="24" name="Straight Connector 23">
                <a:extLst>
                  <a:ext uri="{FF2B5EF4-FFF2-40B4-BE49-F238E27FC236}">
                    <a16:creationId xmlns:a16="http://schemas.microsoft.com/office/drawing/2014/main" id="{4B0C13F9-8EA0-41C7-AC2F-677E6DB8CE39}"/>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6280D8F-9977-4536-BF13-8888C469DE4E}"/>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172692-CD0E-4DEB-81CD-2C68630ABBE9}"/>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5DD6CA-F50F-4D8F-A67C-7545358A4F86}"/>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006136-C599-4D41-9A76-DCF85C572AA5}"/>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49DEAB-DCA0-433D-BC0B-AC8473EE85C0}"/>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06E0CE-7DD1-47A3-9F3A-6CED38D21166}"/>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B4E0DE-0A0F-49D2-97AB-074039D076ED}"/>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96B6C66-9400-47F3-A96D-BA9F600412C7}"/>
                </a:ext>
              </a:extLst>
            </p:cNvPr>
            <p:cNvGrpSpPr/>
            <p:nvPr/>
          </p:nvGrpSpPr>
          <p:grpSpPr>
            <a:xfrm>
              <a:off x="3731419" y="4800600"/>
              <a:ext cx="374371" cy="393942"/>
              <a:chOff x="1511458" y="6156960"/>
              <a:chExt cx="374371" cy="393942"/>
            </a:xfrm>
          </p:grpSpPr>
          <p:cxnSp>
            <p:nvCxnSpPr>
              <p:cNvPr id="19" name="Straight Connector 18">
                <a:extLst>
                  <a:ext uri="{FF2B5EF4-FFF2-40B4-BE49-F238E27FC236}">
                    <a16:creationId xmlns:a16="http://schemas.microsoft.com/office/drawing/2014/main" id="{2F7E99E1-ABFA-4807-B671-6441C7784730}"/>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4986888-A5E3-482A-8A0B-DF590A75B1BC}"/>
                  </a:ext>
                </a:extLst>
              </p:cNvPr>
              <p:cNvGrpSpPr/>
              <p:nvPr/>
            </p:nvGrpSpPr>
            <p:grpSpPr>
              <a:xfrm>
                <a:off x="1511458" y="6421025"/>
                <a:ext cx="374371" cy="129877"/>
                <a:chOff x="1489214" y="3057613"/>
                <a:chExt cx="374371" cy="129877"/>
              </a:xfrm>
            </p:grpSpPr>
            <p:cxnSp>
              <p:nvCxnSpPr>
                <p:cNvPr id="21" name="Straight Connector 20">
                  <a:extLst>
                    <a:ext uri="{FF2B5EF4-FFF2-40B4-BE49-F238E27FC236}">
                      <a16:creationId xmlns:a16="http://schemas.microsoft.com/office/drawing/2014/main" id="{770C620A-B796-44D5-B4C3-D148FE3BA0B1}"/>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B3F1C4-89EA-4954-8E49-A10654445BD2}"/>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B57124C-F515-4739-8EE0-0DEF48AD48E6}"/>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2" name="Group 31">
            <a:extLst>
              <a:ext uri="{FF2B5EF4-FFF2-40B4-BE49-F238E27FC236}">
                <a16:creationId xmlns:a16="http://schemas.microsoft.com/office/drawing/2014/main" id="{A01306C3-EEF8-40B5-80A6-8137D56530C5}"/>
              </a:ext>
            </a:extLst>
          </p:cNvPr>
          <p:cNvGrpSpPr/>
          <p:nvPr/>
        </p:nvGrpSpPr>
        <p:grpSpPr>
          <a:xfrm>
            <a:off x="1216819" y="5334000"/>
            <a:ext cx="374371" cy="393942"/>
            <a:chOff x="1511458" y="6156960"/>
            <a:chExt cx="374371" cy="393942"/>
          </a:xfrm>
        </p:grpSpPr>
        <p:cxnSp>
          <p:nvCxnSpPr>
            <p:cNvPr id="33" name="Straight Connector 32">
              <a:extLst>
                <a:ext uri="{FF2B5EF4-FFF2-40B4-BE49-F238E27FC236}">
                  <a16:creationId xmlns:a16="http://schemas.microsoft.com/office/drawing/2014/main" id="{26D63238-C5EF-46E5-AD49-65AA7DCDA09E}"/>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CD9CDE8-A997-434E-9234-6DA57FE001BC}"/>
                </a:ext>
              </a:extLst>
            </p:cNvPr>
            <p:cNvGrpSpPr/>
            <p:nvPr/>
          </p:nvGrpSpPr>
          <p:grpSpPr>
            <a:xfrm>
              <a:off x="1511458" y="6421025"/>
              <a:ext cx="374371" cy="129877"/>
              <a:chOff x="1489214" y="3057613"/>
              <a:chExt cx="374371" cy="129877"/>
            </a:xfrm>
          </p:grpSpPr>
          <p:cxnSp>
            <p:nvCxnSpPr>
              <p:cNvPr id="35" name="Straight Connector 34">
                <a:extLst>
                  <a:ext uri="{FF2B5EF4-FFF2-40B4-BE49-F238E27FC236}">
                    <a16:creationId xmlns:a16="http://schemas.microsoft.com/office/drawing/2014/main" id="{09C6C35F-6EDD-4059-A45D-4230566B6564}"/>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4D0DFF-B678-4A7E-A93D-10E84637668F}"/>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0FEB17B-639B-4DF2-AD9C-145405CA189D}"/>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A9492815-DF87-40F6-8386-3478F830A265}"/>
              </a:ext>
            </a:extLst>
          </p:cNvPr>
          <p:cNvGrpSpPr/>
          <p:nvPr/>
        </p:nvGrpSpPr>
        <p:grpSpPr>
          <a:xfrm>
            <a:off x="1369219" y="1600200"/>
            <a:ext cx="223010" cy="1600200"/>
            <a:chOff x="4604021" y="4226729"/>
            <a:chExt cx="223010" cy="1600200"/>
          </a:xfrm>
        </p:grpSpPr>
        <p:cxnSp>
          <p:nvCxnSpPr>
            <p:cNvPr id="39" name="Straight Connector 38">
              <a:extLst>
                <a:ext uri="{FF2B5EF4-FFF2-40B4-BE49-F238E27FC236}">
                  <a16:creationId xmlns:a16="http://schemas.microsoft.com/office/drawing/2014/main" id="{9BB40001-A847-4404-BE18-420537E8A396}"/>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013F6B-527B-43FA-9EF7-5AC641EAEC09}"/>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E34BD9-E687-4FB3-9062-D78125057E89}"/>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E76E101-488B-418F-B54E-B7225334EBCB}"/>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2E55C3-4253-47D2-9CDA-ED1ADAC73AA8}"/>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5EA257-6928-4982-9C9E-566EEF2DB198}"/>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69AA37B-78B9-429B-BF0E-309CEDA8C320}"/>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92EEE63-77A8-475D-BED9-C7F36F49FE90}"/>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752AEF-7D9D-4894-BF53-FA4A01FE6F00}"/>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CFA04B69-ECD5-452B-BB5F-192C6B0FFDF3}"/>
              </a:ext>
            </a:extLst>
          </p:cNvPr>
          <p:cNvSpPr txBox="1"/>
          <p:nvPr/>
        </p:nvSpPr>
        <p:spPr>
          <a:xfrm>
            <a:off x="531019" y="2514600"/>
            <a:ext cx="740735" cy="369332"/>
          </a:xfrm>
          <a:prstGeom prst="rect">
            <a:avLst/>
          </a:prstGeom>
          <a:noFill/>
        </p:spPr>
        <p:txBody>
          <a:bodyPr wrap="square" rtlCol="0">
            <a:spAutoFit/>
          </a:bodyPr>
          <a:lstStyle/>
          <a:p>
            <a:r>
              <a:rPr lang="en-US" b="1" dirty="0">
                <a:solidFill>
                  <a:srgbClr val="FF0000"/>
                </a:solidFill>
              </a:rPr>
              <a:t>0.1</a:t>
            </a:r>
            <a:r>
              <a:rPr lang="en-US" b="1" dirty="0">
                <a:solidFill>
                  <a:srgbClr val="FF0000"/>
                </a:solidFill>
                <a:sym typeface="Symbol" panose="05050102010706020507" pitchFamily="18" charset="2"/>
              </a:rPr>
              <a:t></a:t>
            </a:r>
            <a:endParaRPr lang="en-US" b="1" baseline="-25000" dirty="0">
              <a:solidFill>
                <a:srgbClr val="FF0000"/>
              </a:solidFill>
            </a:endParaRPr>
          </a:p>
        </p:txBody>
      </p:sp>
      <p:sp>
        <p:nvSpPr>
          <p:cNvPr id="49" name="Content Placeholder 1">
            <a:extLst>
              <a:ext uri="{FF2B5EF4-FFF2-40B4-BE49-F238E27FC236}">
                <a16:creationId xmlns:a16="http://schemas.microsoft.com/office/drawing/2014/main" id="{CA161F0D-FA21-42FA-AFEB-1F874C89BE40}"/>
              </a:ext>
            </a:extLst>
          </p:cNvPr>
          <p:cNvSpPr txBox="1">
            <a:spLocks/>
          </p:cNvSpPr>
          <p:nvPr/>
        </p:nvSpPr>
        <p:spPr>
          <a:xfrm>
            <a:off x="912019" y="990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Battery</a:t>
            </a:r>
          </a:p>
          <a:p>
            <a:pPr marL="0" indent="0">
              <a:buFont typeface="Wingdings" charset="2"/>
              <a:buNone/>
            </a:pPr>
            <a:endParaRPr lang="en-US" sz="2000" dirty="0"/>
          </a:p>
        </p:txBody>
      </p:sp>
      <p:sp>
        <p:nvSpPr>
          <p:cNvPr id="50" name="Rectangle 49">
            <a:extLst>
              <a:ext uri="{FF2B5EF4-FFF2-40B4-BE49-F238E27FC236}">
                <a16:creationId xmlns:a16="http://schemas.microsoft.com/office/drawing/2014/main" id="{9EADF1D5-2263-46FC-9B9F-2371BA828C0C}"/>
              </a:ext>
            </a:extLst>
          </p:cNvPr>
          <p:cNvSpPr/>
          <p:nvPr/>
        </p:nvSpPr>
        <p:spPr>
          <a:xfrm>
            <a:off x="454819" y="1371600"/>
            <a:ext cx="1676400" cy="35814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0B9880A0-8BFC-455E-AAFA-194855EFEC2B}"/>
              </a:ext>
            </a:extLst>
          </p:cNvPr>
          <p:cNvGrpSpPr/>
          <p:nvPr/>
        </p:nvGrpSpPr>
        <p:grpSpPr>
          <a:xfrm rot="5400000">
            <a:off x="2277416" y="2508397"/>
            <a:ext cx="2209799" cy="393405"/>
            <a:chOff x="7738120" y="2752060"/>
            <a:chExt cx="2209799" cy="393405"/>
          </a:xfrm>
        </p:grpSpPr>
        <p:sp>
          <p:nvSpPr>
            <p:cNvPr id="52" name="Rectangle 51">
              <a:extLst>
                <a:ext uri="{FF2B5EF4-FFF2-40B4-BE49-F238E27FC236}">
                  <a16:creationId xmlns:a16="http://schemas.microsoft.com/office/drawing/2014/main" id="{F4A607A1-E326-498B-A44B-B53F3CF7953E}"/>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B8A5B72A-B0B7-4662-A761-6A68A0403FFC}"/>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Oval 53">
              <a:extLst>
                <a:ext uri="{FF2B5EF4-FFF2-40B4-BE49-F238E27FC236}">
                  <a16:creationId xmlns:a16="http://schemas.microsoft.com/office/drawing/2014/main" id="{444E3128-88F6-4DCD-9D3E-58BAA3B59BD0}"/>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55" name="Straight Connector 54">
              <a:extLst>
                <a:ext uri="{FF2B5EF4-FFF2-40B4-BE49-F238E27FC236}">
                  <a16:creationId xmlns:a16="http://schemas.microsoft.com/office/drawing/2014/main" id="{C3FFFC68-A919-441C-9158-D7B44E980B4A}"/>
                </a:ext>
              </a:extLst>
            </p:cNvPr>
            <p:cNvCxnSpPr>
              <a:stCxn id="53"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65E4D83-8E00-4B2A-BD93-F173716DC218}"/>
                </a:ext>
              </a:extLst>
            </p:cNvPr>
            <p:cNvCxnSpPr/>
            <p:nvPr/>
          </p:nvCxnSpPr>
          <p:spPr>
            <a:xfrm rot="16200000">
              <a:off x="8194435" y="2490674"/>
              <a:ext cx="0" cy="912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DD1AF860-3213-4F0F-80E5-DC8DE63CDF2E}"/>
              </a:ext>
            </a:extLst>
          </p:cNvPr>
          <p:cNvSpPr txBox="1"/>
          <p:nvPr/>
        </p:nvSpPr>
        <p:spPr>
          <a:xfrm>
            <a:off x="3229917" y="2667000"/>
            <a:ext cx="425302" cy="369332"/>
          </a:xfrm>
          <a:prstGeom prst="rect">
            <a:avLst/>
          </a:prstGeom>
          <a:noFill/>
        </p:spPr>
        <p:txBody>
          <a:bodyPr wrap="square" rtlCol="0">
            <a:spAutoFit/>
          </a:bodyPr>
          <a:lstStyle/>
          <a:p>
            <a:r>
              <a:rPr lang="en-US" dirty="0"/>
              <a:t>M</a:t>
            </a:r>
          </a:p>
        </p:txBody>
      </p:sp>
      <p:sp>
        <p:nvSpPr>
          <p:cNvPr id="58" name="Rectangle 57">
            <a:extLst>
              <a:ext uri="{FF2B5EF4-FFF2-40B4-BE49-F238E27FC236}">
                <a16:creationId xmlns:a16="http://schemas.microsoft.com/office/drawing/2014/main" id="{A328B32B-D6A9-4C06-AABA-18261C7B5E58}"/>
              </a:ext>
            </a:extLst>
          </p:cNvPr>
          <p:cNvSpPr/>
          <p:nvPr/>
        </p:nvSpPr>
        <p:spPr>
          <a:xfrm>
            <a:off x="4645820" y="3581400"/>
            <a:ext cx="838200"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A578926A-406E-4E0B-BF1A-D53B7133DD6D}"/>
              </a:ext>
            </a:extLst>
          </p:cNvPr>
          <p:cNvGrpSpPr/>
          <p:nvPr/>
        </p:nvGrpSpPr>
        <p:grpSpPr>
          <a:xfrm>
            <a:off x="4860397" y="5353049"/>
            <a:ext cx="374371" cy="393942"/>
            <a:chOff x="1511458" y="6156960"/>
            <a:chExt cx="374371" cy="393942"/>
          </a:xfrm>
        </p:grpSpPr>
        <p:cxnSp>
          <p:nvCxnSpPr>
            <p:cNvPr id="60" name="Straight Connector 59">
              <a:extLst>
                <a:ext uri="{FF2B5EF4-FFF2-40B4-BE49-F238E27FC236}">
                  <a16:creationId xmlns:a16="http://schemas.microsoft.com/office/drawing/2014/main" id="{23A6E647-76CA-41FB-B174-2661A4F73C87}"/>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8212360E-C50A-4E4D-A5C3-B7A969A244F9}"/>
                </a:ext>
              </a:extLst>
            </p:cNvPr>
            <p:cNvGrpSpPr/>
            <p:nvPr/>
          </p:nvGrpSpPr>
          <p:grpSpPr>
            <a:xfrm>
              <a:off x="1511458" y="6421025"/>
              <a:ext cx="374371" cy="129877"/>
              <a:chOff x="1489214" y="3057613"/>
              <a:chExt cx="374371" cy="129877"/>
            </a:xfrm>
          </p:grpSpPr>
          <p:cxnSp>
            <p:nvCxnSpPr>
              <p:cNvPr id="62" name="Straight Connector 61">
                <a:extLst>
                  <a:ext uri="{FF2B5EF4-FFF2-40B4-BE49-F238E27FC236}">
                    <a16:creationId xmlns:a16="http://schemas.microsoft.com/office/drawing/2014/main" id="{53B8624C-9774-49D2-82C1-ED3DDBD1D740}"/>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702C17-8EA0-4377-93E6-72A3DAFF2803}"/>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4D7FEA2-4D52-42B6-9382-10347C779128}"/>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Connector 64">
            <a:extLst>
              <a:ext uri="{FF2B5EF4-FFF2-40B4-BE49-F238E27FC236}">
                <a16:creationId xmlns:a16="http://schemas.microsoft.com/office/drawing/2014/main" id="{5D134D7C-966D-4ACB-AACA-4C40B20BC38D}"/>
              </a:ext>
            </a:extLst>
          </p:cNvPr>
          <p:cNvCxnSpPr/>
          <p:nvPr/>
        </p:nvCxnSpPr>
        <p:spPr>
          <a:xfrm>
            <a:off x="50490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A4684622-330E-49EF-B40E-7AFD5F8D5309}"/>
              </a:ext>
            </a:extLst>
          </p:cNvPr>
          <p:cNvSpPr/>
          <p:nvPr/>
        </p:nvSpPr>
        <p:spPr>
          <a:xfrm>
            <a:off x="4369594"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0FE40243-ED7F-4C07-8BAF-2FA5222075B2}"/>
              </a:ext>
            </a:extLst>
          </p:cNvPr>
          <p:cNvSpPr/>
          <p:nvPr/>
        </p:nvSpPr>
        <p:spPr>
          <a:xfrm>
            <a:off x="6855619" y="3581400"/>
            <a:ext cx="1419225"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8EE6ACAF-501C-441F-98D9-BCC83AC21F6C}"/>
              </a:ext>
            </a:extLst>
          </p:cNvPr>
          <p:cNvSpPr txBox="1"/>
          <p:nvPr/>
        </p:nvSpPr>
        <p:spPr>
          <a:xfrm>
            <a:off x="7292446" y="4191000"/>
            <a:ext cx="685800" cy="381000"/>
          </a:xfrm>
          <a:prstGeom prst="rect">
            <a:avLst/>
          </a:prstGeom>
          <a:ln>
            <a:noFill/>
          </a:ln>
        </p:spPr>
        <p:txBody>
          <a:bodyPr vert="horz" wrap="square" lIns="0" tIns="0" rIns="0" bIns="0" rtlCol="0" anchor="t">
            <a:normAutofit/>
          </a:bodyPr>
          <a:lstStyle/>
          <a:p>
            <a:r>
              <a:rPr lang="en-US" dirty="0"/>
              <a:t>MCU</a:t>
            </a:r>
          </a:p>
        </p:txBody>
      </p:sp>
      <p:grpSp>
        <p:nvGrpSpPr>
          <p:cNvPr id="69" name="Group 68">
            <a:extLst>
              <a:ext uri="{FF2B5EF4-FFF2-40B4-BE49-F238E27FC236}">
                <a16:creationId xmlns:a16="http://schemas.microsoft.com/office/drawing/2014/main" id="{022F2F93-2BD2-4E9E-8CD9-E54983C4E6D2}"/>
              </a:ext>
            </a:extLst>
          </p:cNvPr>
          <p:cNvGrpSpPr/>
          <p:nvPr/>
        </p:nvGrpSpPr>
        <p:grpSpPr>
          <a:xfrm>
            <a:off x="7374997" y="5353049"/>
            <a:ext cx="374371" cy="393942"/>
            <a:chOff x="1511458" y="6156960"/>
            <a:chExt cx="374371" cy="393942"/>
          </a:xfrm>
        </p:grpSpPr>
        <p:cxnSp>
          <p:nvCxnSpPr>
            <p:cNvPr id="70" name="Straight Connector 69">
              <a:extLst>
                <a:ext uri="{FF2B5EF4-FFF2-40B4-BE49-F238E27FC236}">
                  <a16:creationId xmlns:a16="http://schemas.microsoft.com/office/drawing/2014/main" id="{623FC9A2-6E2C-4956-9171-4FD5A854CD70}"/>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54ACA8C0-83A0-4C05-BB52-9B388A28300E}"/>
                </a:ext>
              </a:extLst>
            </p:cNvPr>
            <p:cNvGrpSpPr/>
            <p:nvPr/>
          </p:nvGrpSpPr>
          <p:grpSpPr>
            <a:xfrm>
              <a:off x="1511458" y="6421025"/>
              <a:ext cx="374371" cy="129877"/>
              <a:chOff x="1489214" y="3057613"/>
              <a:chExt cx="374371" cy="129877"/>
            </a:xfrm>
          </p:grpSpPr>
          <p:cxnSp>
            <p:nvCxnSpPr>
              <p:cNvPr id="72" name="Straight Connector 71">
                <a:extLst>
                  <a:ext uri="{FF2B5EF4-FFF2-40B4-BE49-F238E27FC236}">
                    <a16:creationId xmlns:a16="http://schemas.microsoft.com/office/drawing/2014/main" id="{093BFCBB-6965-47CE-8B67-DE9EF76F59D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FFD55BD-EE76-4EF2-9629-C681E3501426}"/>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E95643C-9E2F-49E4-8720-6A8F68E19F2F}"/>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5" name="Straight Connector 74">
            <a:extLst>
              <a:ext uri="{FF2B5EF4-FFF2-40B4-BE49-F238E27FC236}">
                <a16:creationId xmlns:a16="http://schemas.microsoft.com/office/drawing/2014/main" id="{CA7391EE-5369-4C7B-AE70-E75708B2BFDC}"/>
              </a:ext>
            </a:extLst>
          </p:cNvPr>
          <p:cNvCxnSpPr/>
          <p:nvPr/>
        </p:nvCxnSpPr>
        <p:spPr>
          <a:xfrm>
            <a:off x="75636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586DCB8D-A484-432C-ACF7-B38203F78894}"/>
              </a:ext>
            </a:extLst>
          </p:cNvPr>
          <p:cNvSpPr/>
          <p:nvPr/>
        </p:nvSpPr>
        <p:spPr>
          <a:xfrm>
            <a:off x="6855619"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FDD385E-5C0D-45FC-B572-1D88506C3411}"/>
              </a:ext>
            </a:extLst>
          </p:cNvPr>
          <p:cNvSpPr/>
          <p:nvPr/>
        </p:nvSpPr>
        <p:spPr>
          <a:xfrm>
            <a:off x="8913019" y="3581400"/>
            <a:ext cx="1419225"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EF5AF4EA-BC64-45BC-A052-4E80EB9DF794}"/>
              </a:ext>
            </a:extLst>
          </p:cNvPr>
          <p:cNvSpPr txBox="1"/>
          <p:nvPr/>
        </p:nvSpPr>
        <p:spPr>
          <a:xfrm>
            <a:off x="9217819" y="4191000"/>
            <a:ext cx="817827" cy="381000"/>
          </a:xfrm>
          <a:prstGeom prst="rect">
            <a:avLst/>
          </a:prstGeom>
          <a:ln>
            <a:noFill/>
          </a:ln>
        </p:spPr>
        <p:txBody>
          <a:bodyPr vert="horz" wrap="square" lIns="0" tIns="0" rIns="0" bIns="0" rtlCol="0" anchor="t">
            <a:normAutofit/>
          </a:bodyPr>
          <a:lstStyle/>
          <a:p>
            <a:r>
              <a:rPr lang="en-US" dirty="0"/>
              <a:t>Sensors</a:t>
            </a:r>
          </a:p>
        </p:txBody>
      </p:sp>
      <p:grpSp>
        <p:nvGrpSpPr>
          <p:cNvPr id="79" name="Group 78">
            <a:extLst>
              <a:ext uri="{FF2B5EF4-FFF2-40B4-BE49-F238E27FC236}">
                <a16:creationId xmlns:a16="http://schemas.microsoft.com/office/drawing/2014/main" id="{776EAEB0-7C23-47BF-818D-236E329D682D}"/>
              </a:ext>
            </a:extLst>
          </p:cNvPr>
          <p:cNvGrpSpPr/>
          <p:nvPr/>
        </p:nvGrpSpPr>
        <p:grpSpPr>
          <a:xfrm>
            <a:off x="9432397" y="5353049"/>
            <a:ext cx="374371" cy="393942"/>
            <a:chOff x="1511458" y="6156960"/>
            <a:chExt cx="374371" cy="393942"/>
          </a:xfrm>
        </p:grpSpPr>
        <p:cxnSp>
          <p:nvCxnSpPr>
            <p:cNvPr id="80" name="Straight Connector 79">
              <a:extLst>
                <a:ext uri="{FF2B5EF4-FFF2-40B4-BE49-F238E27FC236}">
                  <a16:creationId xmlns:a16="http://schemas.microsoft.com/office/drawing/2014/main" id="{E63105CA-1492-4982-9D41-83781E97C99A}"/>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14D05127-EC26-400A-AEFF-430BB7E4805E}"/>
                </a:ext>
              </a:extLst>
            </p:cNvPr>
            <p:cNvGrpSpPr/>
            <p:nvPr/>
          </p:nvGrpSpPr>
          <p:grpSpPr>
            <a:xfrm>
              <a:off x="1511458" y="6421025"/>
              <a:ext cx="374371" cy="129877"/>
              <a:chOff x="1489214" y="3057613"/>
              <a:chExt cx="374371" cy="129877"/>
            </a:xfrm>
          </p:grpSpPr>
          <p:cxnSp>
            <p:nvCxnSpPr>
              <p:cNvPr id="82" name="Straight Connector 81">
                <a:extLst>
                  <a:ext uri="{FF2B5EF4-FFF2-40B4-BE49-F238E27FC236}">
                    <a16:creationId xmlns:a16="http://schemas.microsoft.com/office/drawing/2014/main" id="{3442898B-1067-4100-98CA-E75F46E24EF7}"/>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D79961-FE58-496B-BEA7-736FDF755DD5}"/>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7F58BB7-A660-430D-BD08-9419AB6C0DD6}"/>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5" name="Straight Connector 84">
            <a:extLst>
              <a:ext uri="{FF2B5EF4-FFF2-40B4-BE49-F238E27FC236}">
                <a16:creationId xmlns:a16="http://schemas.microsoft.com/office/drawing/2014/main" id="{E4D65BAA-9B58-44CB-95E3-B11BEECD506F}"/>
              </a:ext>
            </a:extLst>
          </p:cNvPr>
          <p:cNvCxnSpPr/>
          <p:nvPr/>
        </p:nvCxnSpPr>
        <p:spPr>
          <a:xfrm>
            <a:off x="96210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62D896BD-A715-4CB9-8FA3-9EC4A87EBA0A}"/>
              </a:ext>
            </a:extLst>
          </p:cNvPr>
          <p:cNvSpPr/>
          <p:nvPr/>
        </p:nvSpPr>
        <p:spPr>
          <a:xfrm>
            <a:off x="8913019"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6198CC97-2089-422B-828A-BA614E6CA205}"/>
              </a:ext>
            </a:extLst>
          </p:cNvPr>
          <p:cNvSpPr/>
          <p:nvPr/>
        </p:nvSpPr>
        <p:spPr>
          <a:xfrm>
            <a:off x="4722019" y="3581400"/>
            <a:ext cx="685800" cy="68580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8" name="Straight Connector 87">
            <a:extLst>
              <a:ext uri="{FF2B5EF4-FFF2-40B4-BE49-F238E27FC236}">
                <a16:creationId xmlns:a16="http://schemas.microsoft.com/office/drawing/2014/main" id="{739F3F04-AF22-4D9C-B998-359AA9BF028F}"/>
              </a:ext>
            </a:extLst>
          </p:cNvPr>
          <p:cNvCxnSpPr/>
          <p:nvPr/>
        </p:nvCxnSpPr>
        <p:spPr>
          <a:xfrm>
            <a:off x="50268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5CDD514-915E-4DD2-BBE8-F90F46942380}"/>
              </a:ext>
            </a:extLst>
          </p:cNvPr>
          <p:cNvCxnSpPr/>
          <p:nvPr/>
        </p:nvCxnSpPr>
        <p:spPr>
          <a:xfrm>
            <a:off x="50268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679BEAB-70FB-4E96-A626-AB48098F7DD7}"/>
              </a:ext>
            </a:extLst>
          </p:cNvPr>
          <p:cNvSpPr txBox="1"/>
          <p:nvPr/>
        </p:nvSpPr>
        <p:spPr>
          <a:xfrm>
            <a:off x="4798219" y="4495800"/>
            <a:ext cx="685800" cy="381000"/>
          </a:xfrm>
          <a:prstGeom prst="rect">
            <a:avLst/>
          </a:prstGeom>
          <a:ln>
            <a:noFill/>
          </a:ln>
        </p:spPr>
        <p:txBody>
          <a:bodyPr vert="horz" wrap="square" lIns="0" tIns="0" rIns="0" bIns="0" rtlCol="0" anchor="t">
            <a:normAutofit/>
          </a:bodyPr>
          <a:lstStyle/>
          <a:p>
            <a:r>
              <a:rPr lang="en-US" dirty="0"/>
              <a:t>Servo</a:t>
            </a:r>
          </a:p>
        </p:txBody>
      </p:sp>
      <p:sp>
        <p:nvSpPr>
          <p:cNvPr id="91" name="TextBox 90">
            <a:extLst>
              <a:ext uri="{FF2B5EF4-FFF2-40B4-BE49-F238E27FC236}">
                <a16:creationId xmlns:a16="http://schemas.microsoft.com/office/drawing/2014/main" id="{205E2E5B-E6D7-4388-968C-1C709A720445}"/>
              </a:ext>
            </a:extLst>
          </p:cNvPr>
          <p:cNvSpPr txBox="1"/>
          <p:nvPr/>
        </p:nvSpPr>
        <p:spPr>
          <a:xfrm>
            <a:off x="4445795" y="2209800"/>
            <a:ext cx="1266824" cy="476250"/>
          </a:xfrm>
          <a:prstGeom prst="rect">
            <a:avLst/>
          </a:prstGeom>
          <a:ln>
            <a:noFill/>
          </a:ln>
        </p:spPr>
        <p:txBody>
          <a:bodyPr vert="horz" wrap="square" lIns="0" tIns="0" rIns="0" bIns="0" rtlCol="0" anchor="t">
            <a:normAutofit fontScale="92500" lnSpcReduction="10000"/>
          </a:bodyPr>
          <a:lstStyle/>
          <a:p>
            <a:pPr algn="ctr"/>
            <a:r>
              <a:rPr lang="en-US" dirty="0"/>
              <a:t>Servo </a:t>
            </a:r>
          </a:p>
          <a:p>
            <a:pPr algn="ctr"/>
            <a:r>
              <a:rPr lang="en-US" dirty="0"/>
              <a:t>power supply</a:t>
            </a:r>
          </a:p>
        </p:txBody>
      </p:sp>
      <p:cxnSp>
        <p:nvCxnSpPr>
          <p:cNvPr id="92" name="Straight Connector 91">
            <a:extLst>
              <a:ext uri="{FF2B5EF4-FFF2-40B4-BE49-F238E27FC236}">
                <a16:creationId xmlns:a16="http://schemas.microsoft.com/office/drawing/2014/main" id="{86AEF711-636A-4063-9F2F-0382A6841DA7}"/>
              </a:ext>
            </a:extLst>
          </p:cNvPr>
          <p:cNvCxnSpPr/>
          <p:nvPr/>
        </p:nvCxnSpPr>
        <p:spPr>
          <a:xfrm flipH="1">
            <a:off x="3350419" y="1600200"/>
            <a:ext cx="16764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F0AE7B2-0A7E-4E00-A62F-67D4B58810E3}"/>
              </a:ext>
            </a:extLst>
          </p:cNvPr>
          <p:cNvCxnSpPr/>
          <p:nvPr/>
        </p:nvCxnSpPr>
        <p:spPr>
          <a:xfrm flipH="1">
            <a:off x="5026819" y="1600200"/>
            <a:ext cx="25908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15B2EDA7-0678-42B9-BD10-70B2ADF6E482}"/>
              </a:ext>
            </a:extLst>
          </p:cNvPr>
          <p:cNvSpPr txBox="1"/>
          <p:nvPr/>
        </p:nvSpPr>
        <p:spPr>
          <a:xfrm>
            <a:off x="6855619" y="2209800"/>
            <a:ext cx="1371600" cy="476250"/>
          </a:xfrm>
          <a:prstGeom prst="rect">
            <a:avLst/>
          </a:prstGeom>
          <a:ln>
            <a:noFill/>
          </a:ln>
        </p:spPr>
        <p:txBody>
          <a:bodyPr vert="horz" wrap="square" lIns="0" tIns="0" rIns="0" bIns="0" rtlCol="0" anchor="t">
            <a:normAutofit fontScale="92500" lnSpcReduction="10000"/>
          </a:bodyPr>
          <a:lstStyle/>
          <a:p>
            <a:pPr algn="ctr"/>
            <a:r>
              <a:rPr lang="en-US" dirty="0"/>
              <a:t>MCU </a:t>
            </a:r>
          </a:p>
          <a:p>
            <a:pPr algn="ctr"/>
            <a:r>
              <a:rPr lang="en-US" dirty="0"/>
              <a:t>power supply</a:t>
            </a:r>
          </a:p>
        </p:txBody>
      </p:sp>
      <p:sp>
        <p:nvSpPr>
          <p:cNvPr id="95" name="TextBox 94">
            <a:extLst>
              <a:ext uri="{FF2B5EF4-FFF2-40B4-BE49-F238E27FC236}">
                <a16:creationId xmlns:a16="http://schemas.microsoft.com/office/drawing/2014/main" id="{94AAE5FA-9F9A-4BA3-BF3B-891BE460B089}"/>
              </a:ext>
            </a:extLst>
          </p:cNvPr>
          <p:cNvSpPr txBox="1"/>
          <p:nvPr/>
        </p:nvSpPr>
        <p:spPr>
          <a:xfrm>
            <a:off x="8913019" y="2209800"/>
            <a:ext cx="1371600" cy="476250"/>
          </a:xfrm>
          <a:prstGeom prst="rect">
            <a:avLst/>
          </a:prstGeom>
          <a:ln>
            <a:noFill/>
          </a:ln>
        </p:spPr>
        <p:txBody>
          <a:bodyPr vert="horz" wrap="square" lIns="0" tIns="0" rIns="0" bIns="0" rtlCol="0" anchor="t">
            <a:normAutofit fontScale="92500" lnSpcReduction="10000"/>
          </a:bodyPr>
          <a:lstStyle/>
          <a:p>
            <a:pPr algn="ctr"/>
            <a:r>
              <a:rPr lang="en-US" dirty="0"/>
              <a:t>Sensor </a:t>
            </a:r>
          </a:p>
          <a:p>
            <a:pPr algn="ctr"/>
            <a:r>
              <a:rPr lang="en-US" dirty="0"/>
              <a:t>power supply</a:t>
            </a:r>
          </a:p>
        </p:txBody>
      </p:sp>
      <p:cxnSp>
        <p:nvCxnSpPr>
          <p:cNvPr id="96" name="Straight Connector 95">
            <a:extLst>
              <a:ext uri="{FF2B5EF4-FFF2-40B4-BE49-F238E27FC236}">
                <a16:creationId xmlns:a16="http://schemas.microsoft.com/office/drawing/2014/main" id="{A6ECAB96-7741-47DC-964B-68E38752F828}"/>
              </a:ext>
            </a:extLst>
          </p:cNvPr>
          <p:cNvCxnSpPr/>
          <p:nvPr/>
        </p:nvCxnSpPr>
        <p:spPr>
          <a:xfrm>
            <a:off x="76176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E5E7F24-1163-464B-AB63-B74564934282}"/>
              </a:ext>
            </a:extLst>
          </p:cNvPr>
          <p:cNvCxnSpPr/>
          <p:nvPr/>
        </p:nvCxnSpPr>
        <p:spPr>
          <a:xfrm>
            <a:off x="76176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B084558-2463-44D5-8937-DB6168D1B5F5}"/>
              </a:ext>
            </a:extLst>
          </p:cNvPr>
          <p:cNvCxnSpPr/>
          <p:nvPr/>
        </p:nvCxnSpPr>
        <p:spPr>
          <a:xfrm>
            <a:off x="96750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35C3A4C-FF69-4C9A-AAA3-6F72E71831EF}"/>
              </a:ext>
            </a:extLst>
          </p:cNvPr>
          <p:cNvCxnSpPr/>
          <p:nvPr/>
        </p:nvCxnSpPr>
        <p:spPr>
          <a:xfrm>
            <a:off x="96750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7753555-A110-4083-807E-5813A6E3E928}"/>
              </a:ext>
            </a:extLst>
          </p:cNvPr>
          <p:cNvCxnSpPr/>
          <p:nvPr/>
        </p:nvCxnSpPr>
        <p:spPr>
          <a:xfrm flipH="1">
            <a:off x="7617619" y="1600200"/>
            <a:ext cx="20574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857C35A-8D77-49AA-8604-4AA12D614B9B}"/>
              </a:ext>
            </a:extLst>
          </p:cNvPr>
          <p:cNvSpPr txBox="1"/>
          <p:nvPr/>
        </p:nvSpPr>
        <p:spPr>
          <a:xfrm>
            <a:off x="2338404" y="3588011"/>
            <a:ext cx="740735" cy="369332"/>
          </a:xfrm>
          <a:prstGeom prst="rect">
            <a:avLst/>
          </a:prstGeom>
          <a:noFill/>
        </p:spPr>
        <p:txBody>
          <a:bodyPr wrap="square" rtlCol="0">
            <a:spAutoFit/>
          </a:bodyPr>
          <a:lstStyle/>
          <a:p>
            <a:r>
              <a:rPr lang="en-US" b="1" dirty="0">
                <a:solidFill>
                  <a:srgbClr val="FF0000"/>
                </a:solidFill>
              </a:rPr>
              <a:t>24 A</a:t>
            </a:r>
            <a:endParaRPr lang="en-US" b="1" baseline="-25000" dirty="0">
              <a:solidFill>
                <a:srgbClr val="FF0000"/>
              </a:solidFill>
            </a:endParaRPr>
          </a:p>
        </p:txBody>
      </p:sp>
      <p:sp>
        <p:nvSpPr>
          <p:cNvPr id="102" name="TextBox 101">
            <a:extLst>
              <a:ext uri="{FF2B5EF4-FFF2-40B4-BE49-F238E27FC236}">
                <a16:creationId xmlns:a16="http://schemas.microsoft.com/office/drawing/2014/main" id="{DB6B3075-6901-4253-83F0-5D5C5661EC99}"/>
              </a:ext>
            </a:extLst>
          </p:cNvPr>
          <p:cNvSpPr txBox="1"/>
          <p:nvPr/>
        </p:nvSpPr>
        <p:spPr>
          <a:xfrm>
            <a:off x="3885386" y="3580754"/>
            <a:ext cx="740735" cy="369332"/>
          </a:xfrm>
          <a:prstGeom prst="rect">
            <a:avLst/>
          </a:prstGeom>
          <a:noFill/>
        </p:spPr>
        <p:txBody>
          <a:bodyPr wrap="square" rtlCol="0">
            <a:spAutoFit/>
          </a:bodyPr>
          <a:lstStyle/>
          <a:p>
            <a:r>
              <a:rPr lang="en-US" b="1" dirty="0">
                <a:solidFill>
                  <a:srgbClr val="FF0000"/>
                </a:solidFill>
              </a:rPr>
              <a:t>2 A</a:t>
            </a:r>
            <a:endParaRPr lang="en-US" b="1" baseline="-25000" dirty="0">
              <a:solidFill>
                <a:srgbClr val="FF0000"/>
              </a:solidFill>
            </a:endParaRPr>
          </a:p>
        </p:txBody>
      </p:sp>
      <p:sp>
        <p:nvSpPr>
          <p:cNvPr id="103" name="Arc 102">
            <a:extLst>
              <a:ext uri="{FF2B5EF4-FFF2-40B4-BE49-F238E27FC236}">
                <a16:creationId xmlns:a16="http://schemas.microsoft.com/office/drawing/2014/main" id="{31F8E1BF-0772-4112-92A5-59E1BA20E560}"/>
              </a:ext>
            </a:extLst>
          </p:cNvPr>
          <p:cNvSpPr/>
          <p:nvPr/>
        </p:nvSpPr>
        <p:spPr>
          <a:xfrm>
            <a:off x="1710575" y="1982687"/>
            <a:ext cx="1364241" cy="3438309"/>
          </a:xfrm>
          <a:prstGeom prst="arc">
            <a:avLst>
              <a:gd name="adj1" fmla="val 13968388"/>
              <a:gd name="adj2" fmla="val 5572334"/>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4" name="Arc 103">
            <a:extLst>
              <a:ext uri="{FF2B5EF4-FFF2-40B4-BE49-F238E27FC236}">
                <a16:creationId xmlns:a16="http://schemas.microsoft.com/office/drawing/2014/main" id="{B458D041-9CCB-4115-93C1-4CDFAC4D16D3}"/>
              </a:ext>
            </a:extLst>
          </p:cNvPr>
          <p:cNvSpPr/>
          <p:nvPr/>
        </p:nvSpPr>
        <p:spPr>
          <a:xfrm>
            <a:off x="3026054" y="2017143"/>
            <a:ext cx="1364241" cy="3438309"/>
          </a:xfrm>
          <a:prstGeom prst="arc">
            <a:avLst>
              <a:gd name="adj1" fmla="val 16210115"/>
              <a:gd name="adj2" fmla="val 5572334"/>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23530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Power Supply 1: Linear Voltage Regulator</a:t>
            </a:r>
          </a:p>
        </p:txBody>
      </p:sp>
      <p:pic>
        <p:nvPicPr>
          <p:cNvPr id="6" name="Picture 5">
            <a:extLst>
              <a:ext uri="{FF2B5EF4-FFF2-40B4-BE49-F238E27FC236}">
                <a16:creationId xmlns:a16="http://schemas.microsoft.com/office/drawing/2014/main" id="{0BE1BF2E-DDF1-4CF7-A59B-527E17303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520" y="912000"/>
            <a:ext cx="5957632" cy="5667768"/>
          </a:xfrm>
          <a:prstGeom prst="rect">
            <a:avLst/>
          </a:prstGeom>
        </p:spPr>
      </p:pic>
      <p:sp>
        <p:nvSpPr>
          <p:cNvPr id="7" name="TextBox 6">
            <a:extLst>
              <a:ext uri="{FF2B5EF4-FFF2-40B4-BE49-F238E27FC236}">
                <a16:creationId xmlns:a16="http://schemas.microsoft.com/office/drawing/2014/main" id="{F653762C-92F3-493A-88C3-F67ABFF561BE}"/>
              </a:ext>
            </a:extLst>
          </p:cNvPr>
          <p:cNvSpPr txBox="1"/>
          <p:nvPr/>
        </p:nvSpPr>
        <p:spPr>
          <a:xfrm>
            <a:off x="11427619" y="5638800"/>
            <a:ext cx="1066800" cy="533400"/>
          </a:xfrm>
          <a:prstGeom prst="rect">
            <a:avLst/>
          </a:prstGeom>
          <a:ln>
            <a:noFill/>
          </a:ln>
        </p:spPr>
        <p:txBody>
          <a:bodyPr vert="horz" wrap="square" lIns="0" tIns="0" rIns="0" bIns="0" rtlCol="0" anchor="t">
            <a:normAutofit/>
          </a:bodyPr>
          <a:lstStyle/>
          <a:p>
            <a:endParaRPr lang="en-US" sz="2400" dirty="0"/>
          </a:p>
        </p:txBody>
      </p:sp>
      <p:sp>
        <p:nvSpPr>
          <p:cNvPr id="8" name="TextBox 7">
            <a:extLst>
              <a:ext uri="{FF2B5EF4-FFF2-40B4-BE49-F238E27FC236}">
                <a16:creationId xmlns:a16="http://schemas.microsoft.com/office/drawing/2014/main" id="{35FDD3E0-0577-4AD5-B354-74349BD3CFF2}"/>
              </a:ext>
            </a:extLst>
          </p:cNvPr>
          <p:cNvSpPr txBox="1"/>
          <p:nvPr/>
        </p:nvSpPr>
        <p:spPr>
          <a:xfrm>
            <a:off x="8227219" y="5181600"/>
            <a:ext cx="2362200" cy="533400"/>
          </a:xfrm>
          <a:prstGeom prst="rect">
            <a:avLst/>
          </a:prstGeom>
        </p:spPr>
        <p:txBody>
          <a:bodyPr vert="horz" wrap="square" lIns="0" tIns="0" rIns="0" bIns="0" rtlCol="0" anchor="t">
            <a:normAutofit/>
          </a:bodyPr>
          <a:lstStyle/>
          <a:p>
            <a:endParaRPr lang="en-US" dirty="0"/>
          </a:p>
        </p:txBody>
      </p:sp>
      <p:sp>
        <p:nvSpPr>
          <p:cNvPr id="9" name="TextBox 8">
            <a:extLst>
              <a:ext uri="{FF2B5EF4-FFF2-40B4-BE49-F238E27FC236}">
                <a16:creationId xmlns:a16="http://schemas.microsoft.com/office/drawing/2014/main" id="{039296B1-F3AC-45C3-80C6-9F651B987934}"/>
              </a:ext>
            </a:extLst>
          </p:cNvPr>
          <p:cNvSpPr txBox="1"/>
          <p:nvPr/>
        </p:nvSpPr>
        <p:spPr>
          <a:xfrm>
            <a:off x="7389019" y="5791200"/>
            <a:ext cx="2590800" cy="609600"/>
          </a:xfrm>
          <a:prstGeom prst="rect">
            <a:avLst/>
          </a:prstGeom>
        </p:spPr>
        <p:txBody>
          <a:bodyPr vert="horz" wrap="square" lIns="0" tIns="0" rIns="0" bIns="0" rtlCol="0" anchor="t">
            <a:normAutofit/>
          </a:bodyPr>
          <a:lstStyle/>
          <a:p>
            <a:r>
              <a:rPr lang="en-US" i="1" dirty="0"/>
              <a:t>Datasheet LM2940CT-5.0 </a:t>
            </a:r>
          </a:p>
        </p:txBody>
      </p:sp>
    </p:spTree>
    <p:extLst>
      <p:ext uri="{BB962C8B-B14F-4D97-AF65-F5344CB8AC3E}">
        <p14:creationId xmlns:p14="http://schemas.microsoft.com/office/powerpoint/2010/main" val="160265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Review: Power Supply for Autonomous Cars</a:t>
            </a:r>
          </a:p>
        </p:txBody>
      </p:sp>
      <p:sp>
        <p:nvSpPr>
          <p:cNvPr id="6" name="Content Placeholder 1">
            <a:extLst>
              <a:ext uri="{FF2B5EF4-FFF2-40B4-BE49-F238E27FC236}">
                <a16:creationId xmlns:a16="http://schemas.microsoft.com/office/drawing/2014/main" id="{8A405CA4-884A-4ADC-B0F9-F1D48FB22A21}"/>
              </a:ext>
            </a:extLst>
          </p:cNvPr>
          <p:cNvSpPr>
            <a:spLocks noGrp="1"/>
          </p:cNvSpPr>
          <p:nvPr>
            <p:ph sz="half" idx="1"/>
          </p:nvPr>
        </p:nvSpPr>
        <p:spPr>
          <a:xfrm>
            <a:off x="1369219" y="6019800"/>
            <a:ext cx="9269735" cy="541200"/>
          </a:xfrm>
        </p:spPr>
        <p:txBody>
          <a:bodyPr/>
          <a:lstStyle/>
          <a:p>
            <a:pPr marL="0" indent="0" algn="ctr">
              <a:buNone/>
            </a:pPr>
            <a:r>
              <a:rPr lang="en-US" sz="2000" dirty="0"/>
              <a:t>Schematic of the required power supply for the sub-systems</a:t>
            </a:r>
          </a:p>
          <a:p>
            <a:pPr lvl="1" algn="ctr"/>
            <a:endParaRPr lang="en-US" sz="1800" dirty="0"/>
          </a:p>
        </p:txBody>
      </p:sp>
      <p:cxnSp>
        <p:nvCxnSpPr>
          <p:cNvPr id="7" name="Straight Connector 6">
            <a:extLst>
              <a:ext uri="{FF2B5EF4-FFF2-40B4-BE49-F238E27FC236}">
                <a16:creationId xmlns:a16="http://schemas.microsoft.com/office/drawing/2014/main" id="{5DF2E1DB-B2D3-47C4-8B1B-4ACFF542A4C4}"/>
              </a:ext>
            </a:extLst>
          </p:cNvPr>
          <p:cNvCxnSpPr/>
          <p:nvPr/>
        </p:nvCxnSpPr>
        <p:spPr>
          <a:xfrm flipH="1">
            <a:off x="1445419" y="1600200"/>
            <a:ext cx="19050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85F5204-69A0-4E82-BEDD-F842AAA612AF}"/>
              </a:ext>
            </a:extLst>
          </p:cNvPr>
          <p:cNvGrpSpPr/>
          <p:nvPr/>
        </p:nvGrpSpPr>
        <p:grpSpPr>
          <a:xfrm>
            <a:off x="454819" y="3497926"/>
            <a:ext cx="1292988" cy="716701"/>
            <a:chOff x="675622" y="1721378"/>
            <a:chExt cx="1292988" cy="716701"/>
          </a:xfrm>
        </p:grpSpPr>
        <p:sp>
          <p:nvSpPr>
            <p:cNvPr id="9" name="Oval 8">
              <a:extLst>
                <a:ext uri="{FF2B5EF4-FFF2-40B4-BE49-F238E27FC236}">
                  <a16:creationId xmlns:a16="http://schemas.microsoft.com/office/drawing/2014/main" id="{0693923B-3DE7-4BDB-99A3-42085DFD592D}"/>
                </a:ext>
              </a:extLst>
            </p:cNvPr>
            <p:cNvSpPr/>
            <p:nvPr/>
          </p:nvSpPr>
          <p:spPr>
            <a:xfrm>
              <a:off x="1359010" y="1734627"/>
              <a:ext cx="609600" cy="609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DD4D1A-CB08-4632-8FD7-59713D5131BE}"/>
                </a:ext>
              </a:extLst>
            </p:cNvPr>
            <p:cNvSpPr txBox="1"/>
            <p:nvPr/>
          </p:nvSpPr>
          <p:spPr>
            <a:xfrm>
              <a:off x="1519028" y="1721378"/>
              <a:ext cx="400878" cy="37371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C5340113-6A95-4CFE-BE76-A1B636CD367A}"/>
                </a:ext>
              </a:extLst>
            </p:cNvPr>
            <p:cNvSpPr txBox="1"/>
            <p:nvPr/>
          </p:nvSpPr>
          <p:spPr>
            <a:xfrm>
              <a:off x="1516379" y="1914859"/>
              <a:ext cx="400878" cy="523220"/>
            </a:xfrm>
            <a:prstGeom prst="rect">
              <a:avLst/>
            </a:prstGeom>
            <a:noFill/>
          </p:spPr>
          <p:txBody>
            <a:bodyPr wrap="square" rtlCol="0">
              <a:spAutoFit/>
            </a:bodyPr>
            <a:lstStyle/>
            <a:p>
              <a:r>
                <a:rPr lang="en-US" sz="2800" dirty="0"/>
                <a:t>-</a:t>
              </a:r>
            </a:p>
          </p:txBody>
        </p:sp>
        <p:sp>
          <p:nvSpPr>
            <p:cNvPr id="12" name="TextBox 11">
              <a:extLst>
                <a:ext uri="{FF2B5EF4-FFF2-40B4-BE49-F238E27FC236}">
                  <a16:creationId xmlns:a16="http://schemas.microsoft.com/office/drawing/2014/main" id="{5BBB1774-3C72-4C5A-8273-917DC96598DE}"/>
                </a:ext>
              </a:extLst>
            </p:cNvPr>
            <p:cNvSpPr txBox="1"/>
            <p:nvPr/>
          </p:nvSpPr>
          <p:spPr>
            <a:xfrm>
              <a:off x="675622" y="1804852"/>
              <a:ext cx="725316" cy="369332"/>
            </a:xfrm>
            <a:prstGeom prst="rect">
              <a:avLst/>
            </a:prstGeom>
            <a:noFill/>
          </p:spPr>
          <p:txBody>
            <a:bodyPr wrap="square" rtlCol="0">
              <a:spAutoFit/>
            </a:bodyPr>
            <a:lstStyle/>
            <a:p>
              <a:r>
                <a:rPr lang="en-US" b="1" dirty="0">
                  <a:solidFill>
                    <a:srgbClr val="FF0000"/>
                  </a:solidFill>
                </a:rPr>
                <a:t>7.2 V</a:t>
              </a:r>
              <a:endParaRPr lang="en-US" b="1" baseline="-25000" dirty="0">
                <a:solidFill>
                  <a:srgbClr val="FF0000"/>
                </a:solidFill>
              </a:endParaRPr>
            </a:p>
          </p:txBody>
        </p:sp>
      </p:grpSp>
      <p:cxnSp>
        <p:nvCxnSpPr>
          <p:cNvPr id="13" name="Straight Connector 12">
            <a:extLst>
              <a:ext uri="{FF2B5EF4-FFF2-40B4-BE49-F238E27FC236}">
                <a16:creationId xmlns:a16="http://schemas.microsoft.com/office/drawing/2014/main" id="{AC6D8F23-095B-4713-B8E8-841A441F6D4B}"/>
              </a:ext>
            </a:extLst>
          </p:cNvPr>
          <p:cNvCxnSpPr/>
          <p:nvPr/>
        </p:nvCxnSpPr>
        <p:spPr>
          <a:xfrm flipV="1">
            <a:off x="1472815" y="3200400"/>
            <a:ext cx="0" cy="297838"/>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537C11-9CBB-4740-B712-93DFD9A1F798}"/>
              </a:ext>
            </a:extLst>
          </p:cNvPr>
          <p:cNvCxnSpPr/>
          <p:nvPr/>
        </p:nvCxnSpPr>
        <p:spPr>
          <a:xfrm>
            <a:off x="1477169" y="4114800"/>
            <a:ext cx="0" cy="1219200"/>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0A3B2A1-8D8E-420E-9145-F3D4F20979FE}"/>
              </a:ext>
            </a:extLst>
          </p:cNvPr>
          <p:cNvGrpSpPr/>
          <p:nvPr/>
        </p:nvGrpSpPr>
        <p:grpSpPr>
          <a:xfrm>
            <a:off x="2351181" y="3809999"/>
            <a:ext cx="1212571" cy="1917942"/>
            <a:chOff x="2893219" y="3276600"/>
            <a:chExt cx="1212571" cy="1917942"/>
          </a:xfrm>
        </p:grpSpPr>
        <p:cxnSp>
          <p:nvCxnSpPr>
            <p:cNvPr id="16" name="Straight Connector 15">
              <a:extLst>
                <a:ext uri="{FF2B5EF4-FFF2-40B4-BE49-F238E27FC236}">
                  <a16:creationId xmlns:a16="http://schemas.microsoft.com/office/drawing/2014/main" id="{4B70AAEF-06FD-432B-BF8F-C0713D68F472}"/>
                </a:ext>
              </a:extLst>
            </p:cNvPr>
            <p:cNvCxnSpPr/>
            <p:nvPr/>
          </p:nvCxnSpPr>
          <p:spPr>
            <a:xfrm flipH="1">
              <a:off x="2893219" y="4038600"/>
              <a:ext cx="539932" cy="0"/>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57CD8D3-0B48-4466-BD89-ECBD6FC25759}"/>
                </a:ext>
              </a:extLst>
            </p:cNvPr>
            <p:cNvGrpSpPr/>
            <p:nvPr/>
          </p:nvGrpSpPr>
          <p:grpSpPr>
            <a:xfrm>
              <a:off x="3355772" y="3276600"/>
              <a:ext cx="566057" cy="1506583"/>
              <a:chOff x="762000" y="1210491"/>
              <a:chExt cx="566057" cy="1506583"/>
            </a:xfrm>
          </p:grpSpPr>
          <p:cxnSp>
            <p:nvCxnSpPr>
              <p:cNvPr id="24" name="Straight Connector 23">
                <a:extLst>
                  <a:ext uri="{FF2B5EF4-FFF2-40B4-BE49-F238E27FC236}">
                    <a16:creationId xmlns:a16="http://schemas.microsoft.com/office/drawing/2014/main" id="{38F431C9-53DB-4B9F-8E4D-CF860AF7EB55}"/>
                  </a:ext>
                </a:extLst>
              </p:cNvPr>
              <p:cNvCxnSpPr/>
              <p:nvPr/>
            </p:nvCxnSpPr>
            <p:spPr>
              <a:xfrm>
                <a:off x="1322235" y="1994263"/>
                <a:ext cx="0" cy="722811"/>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0B1C182-6B30-4216-B234-BFEF8D175BE5}"/>
                  </a:ext>
                </a:extLst>
              </p:cNvPr>
              <p:cNvCxnSpPr/>
              <p:nvPr/>
            </p:nvCxnSpPr>
            <p:spPr>
              <a:xfrm flipV="1">
                <a:off x="1079863" y="1724297"/>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D91FF1-5195-4E1E-912C-12A021F8A67D}"/>
                  </a:ext>
                </a:extLst>
              </p:cNvPr>
              <p:cNvCxnSpPr/>
              <p:nvPr/>
            </p:nvCxnSpPr>
            <p:spPr>
              <a:xfrm flipH="1">
                <a:off x="1088571" y="2185851"/>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F3E3B2-D2B1-427E-B621-161A44A0236D}"/>
                  </a:ext>
                </a:extLst>
              </p:cNvPr>
              <p:cNvCxnSpPr/>
              <p:nvPr/>
            </p:nvCxnSpPr>
            <p:spPr>
              <a:xfrm flipH="1">
                <a:off x="1075508" y="173735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2DEC7F-AB20-499D-94BC-048E435D5B39}"/>
                  </a:ext>
                </a:extLst>
              </p:cNvPr>
              <p:cNvCxnSpPr/>
              <p:nvPr/>
            </p:nvCxnSpPr>
            <p:spPr>
              <a:xfrm flipH="1">
                <a:off x="1092925" y="1981200"/>
                <a:ext cx="23513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7EF261-6BE4-4350-A94D-57979ED8DF18}"/>
                  </a:ext>
                </a:extLst>
              </p:cNvPr>
              <p:cNvCxnSpPr/>
              <p:nvPr/>
            </p:nvCxnSpPr>
            <p:spPr>
              <a:xfrm flipV="1">
                <a:off x="997132" y="1728651"/>
                <a:ext cx="0" cy="47026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34173B-27AA-4DE7-A566-0D29104C9D40}"/>
                  </a:ext>
                </a:extLst>
              </p:cNvPr>
              <p:cNvCxnSpPr/>
              <p:nvPr/>
            </p:nvCxnSpPr>
            <p:spPr>
              <a:xfrm flipH="1">
                <a:off x="762000" y="1972489"/>
                <a:ext cx="235132"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FAAC1CA-15BF-470D-B461-88CA86AAF34D}"/>
                  </a:ext>
                </a:extLst>
              </p:cNvPr>
              <p:cNvCxnSpPr/>
              <p:nvPr/>
            </p:nvCxnSpPr>
            <p:spPr>
              <a:xfrm flipV="1">
                <a:off x="1317881" y="1210491"/>
                <a:ext cx="0" cy="524259"/>
              </a:xfrm>
              <a:prstGeom prst="line">
                <a:avLst/>
              </a:prstGeom>
              <a:ln w="1905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7CFA52F-2018-4D14-B66B-8D036A07213B}"/>
                </a:ext>
              </a:extLst>
            </p:cNvPr>
            <p:cNvGrpSpPr/>
            <p:nvPr/>
          </p:nvGrpSpPr>
          <p:grpSpPr>
            <a:xfrm>
              <a:off x="3731419" y="4800600"/>
              <a:ext cx="374371" cy="393942"/>
              <a:chOff x="1511458" y="6156960"/>
              <a:chExt cx="374371" cy="393942"/>
            </a:xfrm>
          </p:grpSpPr>
          <p:cxnSp>
            <p:nvCxnSpPr>
              <p:cNvPr id="19" name="Straight Connector 18">
                <a:extLst>
                  <a:ext uri="{FF2B5EF4-FFF2-40B4-BE49-F238E27FC236}">
                    <a16:creationId xmlns:a16="http://schemas.microsoft.com/office/drawing/2014/main" id="{4271C675-085A-4E79-9DDF-FD6DCC9FE8BD}"/>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402B9B7-048C-4869-B247-9FECAEC8CEB0}"/>
                  </a:ext>
                </a:extLst>
              </p:cNvPr>
              <p:cNvGrpSpPr/>
              <p:nvPr/>
            </p:nvGrpSpPr>
            <p:grpSpPr>
              <a:xfrm>
                <a:off x="1511458" y="6421025"/>
                <a:ext cx="374371" cy="129877"/>
                <a:chOff x="1489214" y="3057613"/>
                <a:chExt cx="374371" cy="129877"/>
              </a:xfrm>
            </p:grpSpPr>
            <p:cxnSp>
              <p:nvCxnSpPr>
                <p:cNvPr id="21" name="Straight Connector 20">
                  <a:extLst>
                    <a:ext uri="{FF2B5EF4-FFF2-40B4-BE49-F238E27FC236}">
                      <a16:creationId xmlns:a16="http://schemas.microsoft.com/office/drawing/2014/main" id="{38F1813A-332F-4D2B-AABE-044F8C3A6D00}"/>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C8E09F-1E45-4C68-A92D-BF6DD9D07D04}"/>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B6F411-8411-48BA-A696-A81B74E543F8}"/>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2" name="Group 31">
            <a:extLst>
              <a:ext uri="{FF2B5EF4-FFF2-40B4-BE49-F238E27FC236}">
                <a16:creationId xmlns:a16="http://schemas.microsoft.com/office/drawing/2014/main" id="{C5201001-7B53-472E-BA64-EC692983EE7E}"/>
              </a:ext>
            </a:extLst>
          </p:cNvPr>
          <p:cNvGrpSpPr/>
          <p:nvPr/>
        </p:nvGrpSpPr>
        <p:grpSpPr>
          <a:xfrm>
            <a:off x="1293293" y="5334000"/>
            <a:ext cx="374371" cy="393942"/>
            <a:chOff x="1511458" y="6156960"/>
            <a:chExt cx="374371" cy="393942"/>
          </a:xfrm>
        </p:grpSpPr>
        <p:cxnSp>
          <p:nvCxnSpPr>
            <p:cNvPr id="33" name="Straight Connector 32">
              <a:extLst>
                <a:ext uri="{FF2B5EF4-FFF2-40B4-BE49-F238E27FC236}">
                  <a16:creationId xmlns:a16="http://schemas.microsoft.com/office/drawing/2014/main" id="{C3A12DD8-F225-4B0B-A81E-D7FB416800E8}"/>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D1392DF0-3CC7-4B42-A327-85A003531649}"/>
                </a:ext>
              </a:extLst>
            </p:cNvPr>
            <p:cNvGrpSpPr/>
            <p:nvPr/>
          </p:nvGrpSpPr>
          <p:grpSpPr>
            <a:xfrm>
              <a:off x="1511458" y="6421025"/>
              <a:ext cx="374371" cy="129877"/>
              <a:chOff x="1489214" y="3057613"/>
              <a:chExt cx="374371" cy="129877"/>
            </a:xfrm>
          </p:grpSpPr>
          <p:cxnSp>
            <p:nvCxnSpPr>
              <p:cNvPr id="35" name="Straight Connector 34">
                <a:extLst>
                  <a:ext uri="{FF2B5EF4-FFF2-40B4-BE49-F238E27FC236}">
                    <a16:creationId xmlns:a16="http://schemas.microsoft.com/office/drawing/2014/main" id="{C36B8474-171F-4407-988C-AD9DD643FC4F}"/>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757BE38-89FC-4C0F-BCB2-9FC027793A9E}"/>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EC8B32-B7F8-4EC1-A39E-A0A4A76AC882}"/>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90262DF6-C297-4138-BC86-A5BEADC2E820}"/>
              </a:ext>
            </a:extLst>
          </p:cNvPr>
          <p:cNvGrpSpPr/>
          <p:nvPr/>
        </p:nvGrpSpPr>
        <p:grpSpPr>
          <a:xfrm>
            <a:off x="1369219" y="1600200"/>
            <a:ext cx="223010" cy="1600200"/>
            <a:chOff x="4604021" y="4226729"/>
            <a:chExt cx="223010" cy="1600200"/>
          </a:xfrm>
        </p:grpSpPr>
        <p:cxnSp>
          <p:nvCxnSpPr>
            <p:cNvPr id="39" name="Straight Connector 38">
              <a:extLst>
                <a:ext uri="{FF2B5EF4-FFF2-40B4-BE49-F238E27FC236}">
                  <a16:creationId xmlns:a16="http://schemas.microsoft.com/office/drawing/2014/main" id="{4DD2C70C-BF4A-4CF7-9CBC-471C3258BABC}"/>
                </a:ext>
              </a:extLst>
            </p:cNvPr>
            <p:cNvCxnSpPr/>
            <p:nvPr/>
          </p:nvCxnSpPr>
          <p:spPr>
            <a:xfrm>
              <a:off x="4694578" y="4226729"/>
              <a:ext cx="0" cy="7919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D1B802-D2AF-44AD-A480-2274EA60D1A5}"/>
                </a:ext>
              </a:extLst>
            </p:cNvPr>
            <p:cNvCxnSpPr/>
            <p:nvPr/>
          </p:nvCxnSpPr>
          <p:spPr>
            <a:xfrm flipH="1">
              <a:off x="4604021" y="5012540"/>
              <a:ext cx="87615" cy="1122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7E1A4A-7299-4E45-B30A-BE6F7A691245}"/>
                </a:ext>
              </a:extLst>
            </p:cNvPr>
            <p:cNvCxnSpPr/>
            <p:nvPr/>
          </p:nvCxnSpPr>
          <p:spPr>
            <a:xfrm>
              <a:off x="4618142" y="512481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57EF18-F964-4312-9A27-2E0FF1CDEAEE}"/>
                </a:ext>
              </a:extLst>
            </p:cNvPr>
            <p:cNvCxnSpPr/>
            <p:nvPr/>
          </p:nvCxnSpPr>
          <p:spPr>
            <a:xfrm flipH="1">
              <a:off x="4632264" y="518188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92BE14B-AE52-43FA-9C60-6D5698A6CD5C}"/>
                </a:ext>
              </a:extLst>
            </p:cNvPr>
            <p:cNvCxnSpPr/>
            <p:nvPr/>
          </p:nvCxnSpPr>
          <p:spPr>
            <a:xfrm>
              <a:off x="4632852" y="5273681"/>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B099FF-2B3F-4B6D-8F85-D940BE32CEC4}"/>
                </a:ext>
              </a:extLst>
            </p:cNvPr>
            <p:cNvCxnSpPr/>
            <p:nvPr/>
          </p:nvCxnSpPr>
          <p:spPr>
            <a:xfrm flipH="1">
              <a:off x="4646974" y="5330758"/>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5D50EE5-BEF9-4F09-B5FA-D95E2624C33B}"/>
                </a:ext>
              </a:extLst>
            </p:cNvPr>
            <p:cNvCxnSpPr/>
            <p:nvPr/>
          </p:nvCxnSpPr>
          <p:spPr>
            <a:xfrm>
              <a:off x="4650505" y="5429022"/>
              <a:ext cx="176526" cy="600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9CD06A9-E25E-4DE6-B42C-ED0F948B5932}"/>
                </a:ext>
              </a:extLst>
            </p:cNvPr>
            <p:cNvCxnSpPr/>
            <p:nvPr/>
          </p:nvCxnSpPr>
          <p:spPr>
            <a:xfrm flipH="1">
              <a:off x="4664627" y="5486099"/>
              <a:ext cx="155930" cy="9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19A39D-1DBB-4328-8F42-9A64ADEDD7F8}"/>
                </a:ext>
              </a:extLst>
            </p:cNvPr>
            <p:cNvCxnSpPr/>
            <p:nvPr/>
          </p:nvCxnSpPr>
          <p:spPr>
            <a:xfrm>
              <a:off x="4705882" y="5570360"/>
              <a:ext cx="0" cy="25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Content Placeholder 1">
            <a:extLst>
              <a:ext uri="{FF2B5EF4-FFF2-40B4-BE49-F238E27FC236}">
                <a16:creationId xmlns:a16="http://schemas.microsoft.com/office/drawing/2014/main" id="{EFD1BB64-EF88-4850-8E82-92E9121CB612}"/>
              </a:ext>
            </a:extLst>
          </p:cNvPr>
          <p:cNvSpPr txBox="1">
            <a:spLocks/>
          </p:cNvSpPr>
          <p:nvPr/>
        </p:nvSpPr>
        <p:spPr>
          <a:xfrm>
            <a:off x="912019" y="990600"/>
            <a:ext cx="1297781" cy="533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charset="2"/>
              <a:buNone/>
            </a:pPr>
            <a:r>
              <a:rPr lang="en-US" sz="2000" dirty="0"/>
              <a:t>Battery</a:t>
            </a:r>
          </a:p>
          <a:p>
            <a:pPr marL="0" indent="0">
              <a:buFont typeface="Wingdings" charset="2"/>
              <a:buNone/>
            </a:pPr>
            <a:endParaRPr lang="en-US" sz="2000" dirty="0"/>
          </a:p>
        </p:txBody>
      </p:sp>
      <p:sp>
        <p:nvSpPr>
          <p:cNvPr id="49" name="Rectangle 48">
            <a:extLst>
              <a:ext uri="{FF2B5EF4-FFF2-40B4-BE49-F238E27FC236}">
                <a16:creationId xmlns:a16="http://schemas.microsoft.com/office/drawing/2014/main" id="{98EE3837-D66C-4E7B-A444-2439B560840C}"/>
              </a:ext>
            </a:extLst>
          </p:cNvPr>
          <p:cNvSpPr/>
          <p:nvPr/>
        </p:nvSpPr>
        <p:spPr>
          <a:xfrm>
            <a:off x="226219" y="1371600"/>
            <a:ext cx="2286000" cy="3581400"/>
          </a:xfrm>
          <a:prstGeom prst="rect">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357D5D04-C56B-4EB5-B350-8F7259E91E4C}"/>
              </a:ext>
            </a:extLst>
          </p:cNvPr>
          <p:cNvGrpSpPr/>
          <p:nvPr/>
        </p:nvGrpSpPr>
        <p:grpSpPr>
          <a:xfrm rot="5400000">
            <a:off x="2247699" y="2508396"/>
            <a:ext cx="2209799" cy="393405"/>
            <a:chOff x="7738120" y="2752060"/>
            <a:chExt cx="2209799" cy="393405"/>
          </a:xfrm>
        </p:grpSpPr>
        <p:sp>
          <p:nvSpPr>
            <p:cNvPr id="51" name="Rectangle 50">
              <a:extLst>
                <a:ext uri="{FF2B5EF4-FFF2-40B4-BE49-F238E27FC236}">
                  <a16:creationId xmlns:a16="http://schemas.microsoft.com/office/drawing/2014/main" id="{87DBC184-6EF2-4509-B525-2F8AE91AA574}"/>
                </a:ext>
              </a:extLst>
            </p:cNvPr>
            <p:cNvSpPr/>
            <p:nvPr/>
          </p:nvSpPr>
          <p:spPr>
            <a:xfrm>
              <a:off x="8629485" y="2808766"/>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DEE7937F-6C6B-46C0-89E5-30786FF961B5}"/>
                </a:ext>
              </a:extLst>
            </p:cNvPr>
            <p:cNvSpPr/>
            <p:nvPr/>
          </p:nvSpPr>
          <p:spPr>
            <a:xfrm>
              <a:off x="9083141" y="2805223"/>
              <a:ext cx="276447" cy="255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Oval 52">
              <a:extLst>
                <a:ext uri="{FF2B5EF4-FFF2-40B4-BE49-F238E27FC236}">
                  <a16:creationId xmlns:a16="http://schemas.microsoft.com/office/drawing/2014/main" id="{FA7E6B20-6566-4A19-AAF7-4F315BED7486}"/>
                </a:ext>
              </a:extLst>
            </p:cNvPr>
            <p:cNvSpPr/>
            <p:nvPr/>
          </p:nvSpPr>
          <p:spPr>
            <a:xfrm>
              <a:off x="8806694" y="2752060"/>
              <a:ext cx="393405" cy="3934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54" name="Straight Connector 53">
              <a:extLst>
                <a:ext uri="{FF2B5EF4-FFF2-40B4-BE49-F238E27FC236}">
                  <a16:creationId xmlns:a16="http://schemas.microsoft.com/office/drawing/2014/main" id="{30292CB9-64A7-4F7B-A10C-0418A3BB5E13}"/>
                </a:ext>
              </a:extLst>
            </p:cNvPr>
            <p:cNvCxnSpPr>
              <a:stCxn id="52" idx="3"/>
            </p:cNvCxnSpPr>
            <p:nvPr/>
          </p:nvCxnSpPr>
          <p:spPr>
            <a:xfrm rot="16200000">
              <a:off x="9653754" y="2638648"/>
              <a:ext cx="0" cy="58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EF2C110-0E0E-4BE9-A5E2-675392E9F00A}"/>
                </a:ext>
              </a:extLst>
            </p:cNvPr>
            <p:cNvCxnSpPr/>
            <p:nvPr/>
          </p:nvCxnSpPr>
          <p:spPr>
            <a:xfrm rot="16200000">
              <a:off x="8194435" y="2490674"/>
              <a:ext cx="0" cy="912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CA5D9588-25D9-4466-8770-8DD648DDC248}"/>
              </a:ext>
            </a:extLst>
          </p:cNvPr>
          <p:cNvSpPr txBox="1"/>
          <p:nvPr/>
        </p:nvSpPr>
        <p:spPr>
          <a:xfrm>
            <a:off x="3182292" y="2667000"/>
            <a:ext cx="425302" cy="369332"/>
          </a:xfrm>
          <a:prstGeom prst="rect">
            <a:avLst/>
          </a:prstGeom>
          <a:noFill/>
        </p:spPr>
        <p:txBody>
          <a:bodyPr wrap="square" rtlCol="0">
            <a:spAutoFit/>
          </a:bodyPr>
          <a:lstStyle/>
          <a:p>
            <a:r>
              <a:rPr lang="en-US" dirty="0"/>
              <a:t>M</a:t>
            </a:r>
          </a:p>
        </p:txBody>
      </p:sp>
      <p:sp>
        <p:nvSpPr>
          <p:cNvPr id="57" name="Rectangle 56">
            <a:extLst>
              <a:ext uri="{FF2B5EF4-FFF2-40B4-BE49-F238E27FC236}">
                <a16:creationId xmlns:a16="http://schemas.microsoft.com/office/drawing/2014/main" id="{C4793F29-1961-47B7-AF36-33A48955AC0D}"/>
              </a:ext>
            </a:extLst>
          </p:cNvPr>
          <p:cNvSpPr/>
          <p:nvPr/>
        </p:nvSpPr>
        <p:spPr>
          <a:xfrm>
            <a:off x="4645820" y="3581400"/>
            <a:ext cx="838200"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92CFFED0-6339-4172-B318-31737B7C30E2}"/>
              </a:ext>
            </a:extLst>
          </p:cNvPr>
          <p:cNvGrpSpPr/>
          <p:nvPr/>
        </p:nvGrpSpPr>
        <p:grpSpPr>
          <a:xfrm>
            <a:off x="4860397" y="5353049"/>
            <a:ext cx="374371" cy="393942"/>
            <a:chOff x="1511458" y="6156960"/>
            <a:chExt cx="374371" cy="393942"/>
          </a:xfrm>
        </p:grpSpPr>
        <p:cxnSp>
          <p:nvCxnSpPr>
            <p:cNvPr id="59" name="Straight Connector 58">
              <a:extLst>
                <a:ext uri="{FF2B5EF4-FFF2-40B4-BE49-F238E27FC236}">
                  <a16:creationId xmlns:a16="http://schemas.microsoft.com/office/drawing/2014/main" id="{9D860776-812E-464C-8C99-EFDAAD7F172E}"/>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E36B0BAB-2AA3-410A-8EE9-30286BD99AEC}"/>
                </a:ext>
              </a:extLst>
            </p:cNvPr>
            <p:cNvGrpSpPr/>
            <p:nvPr/>
          </p:nvGrpSpPr>
          <p:grpSpPr>
            <a:xfrm>
              <a:off x="1511458" y="6421025"/>
              <a:ext cx="374371" cy="129877"/>
              <a:chOff x="1489214" y="3057613"/>
              <a:chExt cx="374371" cy="129877"/>
            </a:xfrm>
          </p:grpSpPr>
          <p:cxnSp>
            <p:nvCxnSpPr>
              <p:cNvPr id="61" name="Straight Connector 60">
                <a:extLst>
                  <a:ext uri="{FF2B5EF4-FFF2-40B4-BE49-F238E27FC236}">
                    <a16:creationId xmlns:a16="http://schemas.microsoft.com/office/drawing/2014/main" id="{08A3D129-2385-4AD1-8C23-B7F46B62F4BC}"/>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E94A890-77B2-411E-9728-B01C9509AC5F}"/>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B7D067-1C9D-443C-AFF4-8C438084E454}"/>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Connector 63">
            <a:extLst>
              <a:ext uri="{FF2B5EF4-FFF2-40B4-BE49-F238E27FC236}">
                <a16:creationId xmlns:a16="http://schemas.microsoft.com/office/drawing/2014/main" id="{35D0ED21-A336-4EB9-AB12-9EFA4E9D26A6}"/>
              </a:ext>
            </a:extLst>
          </p:cNvPr>
          <p:cNvCxnSpPr/>
          <p:nvPr/>
        </p:nvCxnSpPr>
        <p:spPr>
          <a:xfrm>
            <a:off x="50490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3EC6F5A7-6BFB-40D8-9C29-B16C8FEF90AD}"/>
              </a:ext>
            </a:extLst>
          </p:cNvPr>
          <p:cNvSpPr/>
          <p:nvPr/>
        </p:nvSpPr>
        <p:spPr>
          <a:xfrm>
            <a:off x="4369594"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A813BC8-A4BD-4C4F-B7D3-B972CA96E4C8}"/>
              </a:ext>
            </a:extLst>
          </p:cNvPr>
          <p:cNvSpPr/>
          <p:nvPr/>
        </p:nvSpPr>
        <p:spPr>
          <a:xfrm>
            <a:off x="6855619" y="3581400"/>
            <a:ext cx="1419225"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45CEF7DB-59D7-4336-9416-865F97999F13}"/>
              </a:ext>
            </a:extLst>
          </p:cNvPr>
          <p:cNvSpPr txBox="1"/>
          <p:nvPr/>
        </p:nvSpPr>
        <p:spPr>
          <a:xfrm>
            <a:off x="7292446" y="4191000"/>
            <a:ext cx="685800" cy="381000"/>
          </a:xfrm>
          <a:prstGeom prst="rect">
            <a:avLst/>
          </a:prstGeom>
          <a:ln>
            <a:noFill/>
          </a:ln>
        </p:spPr>
        <p:txBody>
          <a:bodyPr vert="horz" wrap="square" lIns="0" tIns="0" rIns="0" bIns="0" rtlCol="0" anchor="t">
            <a:normAutofit/>
          </a:bodyPr>
          <a:lstStyle/>
          <a:p>
            <a:r>
              <a:rPr lang="en-US" dirty="0"/>
              <a:t>MCU</a:t>
            </a:r>
          </a:p>
        </p:txBody>
      </p:sp>
      <p:grpSp>
        <p:nvGrpSpPr>
          <p:cNvPr id="68" name="Group 67">
            <a:extLst>
              <a:ext uri="{FF2B5EF4-FFF2-40B4-BE49-F238E27FC236}">
                <a16:creationId xmlns:a16="http://schemas.microsoft.com/office/drawing/2014/main" id="{5F442138-299D-4B25-AECC-70776C7A4CE9}"/>
              </a:ext>
            </a:extLst>
          </p:cNvPr>
          <p:cNvGrpSpPr/>
          <p:nvPr/>
        </p:nvGrpSpPr>
        <p:grpSpPr>
          <a:xfrm>
            <a:off x="7374997" y="5353049"/>
            <a:ext cx="374371" cy="393942"/>
            <a:chOff x="1511458" y="6156960"/>
            <a:chExt cx="374371" cy="393942"/>
          </a:xfrm>
        </p:grpSpPr>
        <p:cxnSp>
          <p:nvCxnSpPr>
            <p:cNvPr id="69" name="Straight Connector 68">
              <a:extLst>
                <a:ext uri="{FF2B5EF4-FFF2-40B4-BE49-F238E27FC236}">
                  <a16:creationId xmlns:a16="http://schemas.microsoft.com/office/drawing/2014/main" id="{B351EE10-0208-405B-BE42-E35C34F966C6}"/>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EA3B71B2-4074-4F29-A0D2-CCFCF29F4136}"/>
                </a:ext>
              </a:extLst>
            </p:cNvPr>
            <p:cNvGrpSpPr/>
            <p:nvPr/>
          </p:nvGrpSpPr>
          <p:grpSpPr>
            <a:xfrm>
              <a:off x="1511458" y="6421025"/>
              <a:ext cx="374371" cy="129877"/>
              <a:chOff x="1489214" y="3057613"/>
              <a:chExt cx="374371" cy="129877"/>
            </a:xfrm>
          </p:grpSpPr>
          <p:cxnSp>
            <p:nvCxnSpPr>
              <p:cNvPr id="71" name="Straight Connector 70">
                <a:extLst>
                  <a:ext uri="{FF2B5EF4-FFF2-40B4-BE49-F238E27FC236}">
                    <a16:creationId xmlns:a16="http://schemas.microsoft.com/office/drawing/2014/main" id="{78FF72B2-5441-432D-BF7A-FE6C4364DB1B}"/>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C128CE-6AAF-4AAC-8D3F-1BF9C919A0FA}"/>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135F6BA-7B57-4399-8543-B1133820046E}"/>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4" name="Straight Connector 73">
            <a:extLst>
              <a:ext uri="{FF2B5EF4-FFF2-40B4-BE49-F238E27FC236}">
                <a16:creationId xmlns:a16="http://schemas.microsoft.com/office/drawing/2014/main" id="{174762A7-DFD0-4AA6-94C2-C20795D7CF42}"/>
              </a:ext>
            </a:extLst>
          </p:cNvPr>
          <p:cNvCxnSpPr/>
          <p:nvPr/>
        </p:nvCxnSpPr>
        <p:spPr>
          <a:xfrm>
            <a:off x="75636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E3F5293F-8B1B-4B1D-A74B-33875DEC3729}"/>
              </a:ext>
            </a:extLst>
          </p:cNvPr>
          <p:cNvSpPr/>
          <p:nvPr/>
        </p:nvSpPr>
        <p:spPr>
          <a:xfrm>
            <a:off x="6855619"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09663A05-9565-4B93-AB1C-F296209A7CDB}"/>
              </a:ext>
            </a:extLst>
          </p:cNvPr>
          <p:cNvSpPr/>
          <p:nvPr/>
        </p:nvSpPr>
        <p:spPr>
          <a:xfrm>
            <a:off x="8913019" y="3581400"/>
            <a:ext cx="1419225" cy="1419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C358D023-FFF7-474D-B50C-48C4A0B03715}"/>
              </a:ext>
            </a:extLst>
          </p:cNvPr>
          <p:cNvSpPr txBox="1"/>
          <p:nvPr/>
        </p:nvSpPr>
        <p:spPr>
          <a:xfrm>
            <a:off x="9266105" y="4114800"/>
            <a:ext cx="817827" cy="381000"/>
          </a:xfrm>
          <a:prstGeom prst="rect">
            <a:avLst/>
          </a:prstGeom>
          <a:ln>
            <a:noFill/>
          </a:ln>
        </p:spPr>
        <p:txBody>
          <a:bodyPr vert="horz" wrap="square" lIns="0" tIns="0" rIns="0" bIns="0" rtlCol="0" anchor="t">
            <a:normAutofit/>
          </a:bodyPr>
          <a:lstStyle/>
          <a:p>
            <a:pPr algn="ctr"/>
            <a:r>
              <a:rPr lang="en-US" dirty="0"/>
              <a:t>Sensors</a:t>
            </a:r>
          </a:p>
        </p:txBody>
      </p:sp>
      <p:grpSp>
        <p:nvGrpSpPr>
          <p:cNvPr id="78" name="Group 77">
            <a:extLst>
              <a:ext uri="{FF2B5EF4-FFF2-40B4-BE49-F238E27FC236}">
                <a16:creationId xmlns:a16="http://schemas.microsoft.com/office/drawing/2014/main" id="{1A47D0FF-183A-4214-B293-E695EE388FC4}"/>
              </a:ext>
            </a:extLst>
          </p:cNvPr>
          <p:cNvGrpSpPr/>
          <p:nvPr/>
        </p:nvGrpSpPr>
        <p:grpSpPr>
          <a:xfrm>
            <a:off x="9432397" y="5353049"/>
            <a:ext cx="374371" cy="393942"/>
            <a:chOff x="1511458" y="6156960"/>
            <a:chExt cx="374371" cy="393942"/>
          </a:xfrm>
        </p:grpSpPr>
        <p:cxnSp>
          <p:nvCxnSpPr>
            <p:cNvPr id="79" name="Straight Connector 78">
              <a:extLst>
                <a:ext uri="{FF2B5EF4-FFF2-40B4-BE49-F238E27FC236}">
                  <a16:creationId xmlns:a16="http://schemas.microsoft.com/office/drawing/2014/main" id="{1EF93E60-34B3-499F-9603-3D591E40EA85}"/>
                </a:ext>
              </a:extLst>
            </p:cNvPr>
            <p:cNvCxnSpPr/>
            <p:nvPr/>
          </p:nvCxnSpPr>
          <p:spPr>
            <a:xfrm flipH="1" flipV="1">
              <a:off x="1698171" y="6156960"/>
              <a:ext cx="473" cy="264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0B9A8866-3F23-49D1-9178-2D70591027E9}"/>
                </a:ext>
              </a:extLst>
            </p:cNvPr>
            <p:cNvGrpSpPr/>
            <p:nvPr/>
          </p:nvGrpSpPr>
          <p:grpSpPr>
            <a:xfrm>
              <a:off x="1511458" y="6421025"/>
              <a:ext cx="374371" cy="129877"/>
              <a:chOff x="1489214" y="3057613"/>
              <a:chExt cx="374371" cy="129877"/>
            </a:xfrm>
          </p:grpSpPr>
          <p:cxnSp>
            <p:nvCxnSpPr>
              <p:cNvPr id="81" name="Straight Connector 80">
                <a:extLst>
                  <a:ext uri="{FF2B5EF4-FFF2-40B4-BE49-F238E27FC236}">
                    <a16:creationId xmlns:a16="http://schemas.microsoft.com/office/drawing/2014/main" id="{C10F7273-7E68-47DC-A99B-47370694AB69}"/>
                  </a:ext>
                </a:extLst>
              </p:cNvPr>
              <p:cNvCxnSpPr/>
              <p:nvPr/>
            </p:nvCxnSpPr>
            <p:spPr>
              <a:xfrm rot="16200000" flipV="1">
                <a:off x="1676400" y="2870427"/>
                <a:ext cx="0" cy="3743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834A984-1F2A-482F-ADAE-A2B12E25FFFC}"/>
                  </a:ext>
                </a:extLst>
              </p:cNvPr>
              <p:cNvCxnSpPr/>
              <p:nvPr/>
            </p:nvCxnSpPr>
            <p:spPr>
              <a:xfrm flipH="1">
                <a:off x="1555477" y="3126527"/>
                <a:ext cx="2418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87B29AF-AD2E-4E77-AA4E-E145F8B97997}"/>
                  </a:ext>
                </a:extLst>
              </p:cNvPr>
              <p:cNvCxnSpPr/>
              <p:nvPr/>
            </p:nvCxnSpPr>
            <p:spPr>
              <a:xfrm flipH="1">
                <a:off x="1630020" y="3187490"/>
                <a:ext cx="927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4" name="Straight Connector 83">
            <a:extLst>
              <a:ext uri="{FF2B5EF4-FFF2-40B4-BE49-F238E27FC236}">
                <a16:creationId xmlns:a16="http://schemas.microsoft.com/office/drawing/2014/main" id="{29FD3AD0-01F7-454C-9B40-2CDB1FD6D828}"/>
              </a:ext>
            </a:extLst>
          </p:cNvPr>
          <p:cNvCxnSpPr/>
          <p:nvPr/>
        </p:nvCxnSpPr>
        <p:spPr>
          <a:xfrm>
            <a:off x="9621045" y="5029200"/>
            <a:ext cx="0" cy="39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EEB08D03-7447-48EB-8B43-D81C504DE506}"/>
              </a:ext>
            </a:extLst>
          </p:cNvPr>
          <p:cNvSpPr/>
          <p:nvPr/>
        </p:nvSpPr>
        <p:spPr>
          <a:xfrm>
            <a:off x="8913019" y="1981200"/>
            <a:ext cx="1419225"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BA16AD11-749D-46DF-8EF5-0C4F521DFCEF}"/>
              </a:ext>
            </a:extLst>
          </p:cNvPr>
          <p:cNvSpPr/>
          <p:nvPr/>
        </p:nvSpPr>
        <p:spPr>
          <a:xfrm>
            <a:off x="4722019" y="3581400"/>
            <a:ext cx="685800" cy="685800"/>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7" name="Straight Connector 86">
            <a:extLst>
              <a:ext uri="{FF2B5EF4-FFF2-40B4-BE49-F238E27FC236}">
                <a16:creationId xmlns:a16="http://schemas.microsoft.com/office/drawing/2014/main" id="{BE4DBBD1-22B8-4533-A40F-5E60CFDA5103}"/>
              </a:ext>
            </a:extLst>
          </p:cNvPr>
          <p:cNvCxnSpPr/>
          <p:nvPr/>
        </p:nvCxnSpPr>
        <p:spPr>
          <a:xfrm>
            <a:off x="50268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BC77FA3-3B19-4450-A7F6-5E8D4D1FFE9C}"/>
              </a:ext>
            </a:extLst>
          </p:cNvPr>
          <p:cNvCxnSpPr/>
          <p:nvPr/>
        </p:nvCxnSpPr>
        <p:spPr>
          <a:xfrm>
            <a:off x="50268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D189B275-A369-4516-BAB0-CB148C156895}"/>
              </a:ext>
            </a:extLst>
          </p:cNvPr>
          <p:cNvSpPr txBox="1"/>
          <p:nvPr/>
        </p:nvSpPr>
        <p:spPr>
          <a:xfrm>
            <a:off x="4798219" y="4495800"/>
            <a:ext cx="685800" cy="381000"/>
          </a:xfrm>
          <a:prstGeom prst="rect">
            <a:avLst/>
          </a:prstGeom>
          <a:ln>
            <a:noFill/>
          </a:ln>
        </p:spPr>
        <p:txBody>
          <a:bodyPr vert="horz" wrap="square" lIns="0" tIns="0" rIns="0" bIns="0" rtlCol="0" anchor="t">
            <a:normAutofit/>
          </a:bodyPr>
          <a:lstStyle/>
          <a:p>
            <a:r>
              <a:rPr lang="en-US" dirty="0"/>
              <a:t>Servo</a:t>
            </a:r>
          </a:p>
        </p:txBody>
      </p:sp>
      <p:sp>
        <p:nvSpPr>
          <p:cNvPr id="90" name="TextBox 89">
            <a:extLst>
              <a:ext uri="{FF2B5EF4-FFF2-40B4-BE49-F238E27FC236}">
                <a16:creationId xmlns:a16="http://schemas.microsoft.com/office/drawing/2014/main" id="{9218F870-E7AB-4504-A7C7-E6855F379244}"/>
              </a:ext>
            </a:extLst>
          </p:cNvPr>
          <p:cNvSpPr txBox="1"/>
          <p:nvPr/>
        </p:nvSpPr>
        <p:spPr>
          <a:xfrm>
            <a:off x="4369594" y="2209800"/>
            <a:ext cx="1343025" cy="476250"/>
          </a:xfrm>
          <a:prstGeom prst="rect">
            <a:avLst/>
          </a:prstGeom>
          <a:ln>
            <a:noFill/>
          </a:ln>
        </p:spPr>
        <p:txBody>
          <a:bodyPr vert="horz" wrap="square" lIns="0" tIns="0" rIns="0" bIns="0" rtlCol="0" anchor="t">
            <a:normAutofit fontScale="92500" lnSpcReduction="10000"/>
          </a:bodyPr>
          <a:lstStyle/>
          <a:p>
            <a:pPr algn="ctr"/>
            <a:r>
              <a:rPr lang="en-US" dirty="0"/>
              <a:t>Servo </a:t>
            </a:r>
          </a:p>
          <a:p>
            <a:pPr algn="ctr"/>
            <a:r>
              <a:rPr lang="en-US" dirty="0"/>
              <a:t>power supply</a:t>
            </a:r>
          </a:p>
        </p:txBody>
      </p:sp>
      <p:cxnSp>
        <p:nvCxnSpPr>
          <p:cNvPr id="91" name="Straight Connector 90">
            <a:extLst>
              <a:ext uri="{FF2B5EF4-FFF2-40B4-BE49-F238E27FC236}">
                <a16:creationId xmlns:a16="http://schemas.microsoft.com/office/drawing/2014/main" id="{2D8D6B29-1FA7-4615-98AB-220089D0ED19}"/>
              </a:ext>
            </a:extLst>
          </p:cNvPr>
          <p:cNvCxnSpPr/>
          <p:nvPr/>
        </p:nvCxnSpPr>
        <p:spPr>
          <a:xfrm flipH="1">
            <a:off x="3350419" y="1600200"/>
            <a:ext cx="16764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F3008D1-656C-4BB8-B521-DE10A9F302E0}"/>
              </a:ext>
            </a:extLst>
          </p:cNvPr>
          <p:cNvCxnSpPr/>
          <p:nvPr/>
        </p:nvCxnSpPr>
        <p:spPr>
          <a:xfrm flipH="1">
            <a:off x="5026819" y="1600200"/>
            <a:ext cx="25908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EAC84573-57C4-43D1-904A-DC7E8B029D97}"/>
              </a:ext>
            </a:extLst>
          </p:cNvPr>
          <p:cNvSpPr txBox="1"/>
          <p:nvPr/>
        </p:nvSpPr>
        <p:spPr>
          <a:xfrm>
            <a:off x="6855619" y="2209800"/>
            <a:ext cx="1371600" cy="476250"/>
          </a:xfrm>
          <a:prstGeom prst="rect">
            <a:avLst/>
          </a:prstGeom>
          <a:ln>
            <a:noFill/>
          </a:ln>
        </p:spPr>
        <p:txBody>
          <a:bodyPr vert="horz" wrap="square" lIns="0" tIns="0" rIns="0" bIns="0" rtlCol="0" anchor="t">
            <a:normAutofit fontScale="92500" lnSpcReduction="10000"/>
          </a:bodyPr>
          <a:lstStyle/>
          <a:p>
            <a:pPr algn="ctr"/>
            <a:r>
              <a:rPr lang="en-US" dirty="0"/>
              <a:t>MCU </a:t>
            </a:r>
          </a:p>
          <a:p>
            <a:pPr algn="ctr"/>
            <a:r>
              <a:rPr lang="en-US" dirty="0"/>
              <a:t>power supply</a:t>
            </a:r>
          </a:p>
        </p:txBody>
      </p:sp>
      <p:sp>
        <p:nvSpPr>
          <p:cNvPr id="94" name="TextBox 93">
            <a:extLst>
              <a:ext uri="{FF2B5EF4-FFF2-40B4-BE49-F238E27FC236}">
                <a16:creationId xmlns:a16="http://schemas.microsoft.com/office/drawing/2014/main" id="{384932C8-A54A-4425-95FB-48AA482B85E3}"/>
              </a:ext>
            </a:extLst>
          </p:cNvPr>
          <p:cNvSpPr txBox="1"/>
          <p:nvPr/>
        </p:nvSpPr>
        <p:spPr>
          <a:xfrm>
            <a:off x="8913019" y="2209800"/>
            <a:ext cx="1371600" cy="476250"/>
          </a:xfrm>
          <a:prstGeom prst="rect">
            <a:avLst/>
          </a:prstGeom>
          <a:ln>
            <a:noFill/>
          </a:ln>
        </p:spPr>
        <p:txBody>
          <a:bodyPr vert="horz" wrap="square" lIns="0" tIns="0" rIns="0" bIns="0" rtlCol="0" anchor="t">
            <a:normAutofit fontScale="92500" lnSpcReduction="10000"/>
          </a:bodyPr>
          <a:lstStyle/>
          <a:p>
            <a:pPr algn="ctr"/>
            <a:r>
              <a:rPr lang="en-US" dirty="0"/>
              <a:t>Sensor </a:t>
            </a:r>
          </a:p>
          <a:p>
            <a:pPr algn="ctr"/>
            <a:r>
              <a:rPr lang="en-US" dirty="0"/>
              <a:t>power supply</a:t>
            </a:r>
          </a:p>
        </p:txBody>
      </p:sp>
      <p:cxnSp>
        <p:nvCxnSpPr>
          <p:cNvPr id="95" name="Straight Connector 94">
            <a:extLst>
              <a:ext uri="{FF2B5EF4-FFF2-40B4-BE49-F238E27FC236}">
                <a16:creationId xmlns:a16="http://schemas.microsoft.com/office/drawing/2014/main" id="{909C4A31-AEC1-443A-9078-5E4EF44848CD}"/>
              </a:ext>
            </a:extLst>
          </p:cNvPr>
          <p:cNvCxnSpPr/>
          <p:nvPr/>
        </p:nvCxnSpPr>
        <p:spPr>
          <a:xfrm>
            <a:off x="76176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D9CEA2B-3DA9-4446-BBD9-2BDE410C3F0C}"/>
              </a:ext>
            </a:extLst>
          </p:cNvPr>
          <p:cNvCxnSpPr/>
          <p:nvPr/>
        </p:nvCxnSpPr>
        <p:spPr>
          <a:xfrm>
            <a:off x="76176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1ABB89-1C6F-4922-8863-43A6BCCA4CED}"/>
              </a:ext>
            </a:extLst>
          </p:cNvPr>
          <p:cNvCxnSpPr/>
          <p:nvPr/>
        </p:nvCxnSpPr>
        <p:spPr>
          <a:xfrm>
            <a:off x="9675019" y="2895600"/>
            <a:ext cx="0" cy="6858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9CA3593-4325-4CB9-842E-7D9B556AE45B}"/>
              </a:ext>
            </a:extLst>
          </p:cNvPr>
          <p:cNvCxnSpPr/>
          <p:nvPr/>
        </p:nvCxnSpPr>
        <p:spPr>
          <a:xfrm>
            <a:off x="9675019" y="1600200"/>
            <a:ext cx="0" cy="381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FB7052E-99AD-4BEF-8AB4-BED3EF0C20F9}"/>
              </a:ext>
            </a:extLst>
          </p:cNvPr>
          <p:cNvCxnSpPr/>
          <p:nvPr/>
        </p:nvCxnSpPr>
        <p:spPr>
          <a:xfrm flipH="1">
            <a:off x="7617619" y="1600200"/>
            <a:ext cx="2057400" cy="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69177458-EF61-45FE-868C-755331B69424}"/>
              </a:ext>
            </a:extLst>
          </p:cNvPr>
          <p:cNvSpPr txBox="1"/>
          <p:nvPr/>
        </p:nvSpPr>
        <p:spPr>
          <a:xfrm>
            <a:off x="1826419" y="2590800"/>
            <a:ext cx="740735" cy="369332"/>
          </a:xfrm>
          <a:prstGeom prst="rect">
            <a:avLst/>
          </a:prstGeom>
          <a:noFill/>
        </p:spPr>
        <p:txBody>
          <a:bodyPr wrap="square" rtlCol="0">
            <a:spAutoFit/>
          </a:bodyPr>
          <a:lstStyle/>
          <a:p>
            <a:r>
              <a:rPr lang="en-US" b="1" dirty="0">
                <a:solidFill>
                  <a:srgbClr val="FF0000"/>
                </a:solidFill>
              </a:rPr>
              <a:t>26 A</a:t>
            </a:r>
            <a:endParaRPr lang="en-US" b="1" baseline="-25000" dirty="0">
              <a:solidFill>
                <a:srgbClr val="FF0000"/>
              </a:solidFill>
            </a:endParaRPr>
          </a:p>
        </p:txBody>
      </p:sp>
      <p:cxnSp>
        <p:nvCxnSpPr>
          <p:cNvPr id="101" name="Straight Arrow Connector 100">
            <a:extLst>
              <a:ext uri="{FF2B5EF4-FFF2-40B4-BE49-F238E27FC236}">
                <a16:creationId xmlns:a16="http://schemas.microsoft.com/office/drawing/2014/main" id="{C83AF1F8-41EC-45C9-B7F8-F79D1D12B515}"/>
              </a:ext>
            </a:extLst>
          </p:cNvPr>
          <p:cNvCxnSpPr/>
          <p:nvPr/>
        </p:nvCxnSpPr>
        <p:spPr>
          <a:xfrm flipV="1">
            <a:off x="1750219" y="2286000"/>
            <a:ext cx="0" cy="91440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2" name="Left Brace 101">
            <a:extLst>
              <a:ext uri="{FF2B5EF4-FFF2-40B4-BE49-F238E27FC236}">
                <a16:creationId xmlns:a16="http://schemas.microsoft.com/office/drawing/2014/main" id="{9B3A8209-7166-4EAA-AF3F-A1A951913DCE}"/>
              </a:ext>
            </a:extLst>
          </p:cNvPr>
          <p:cNvSpPr/>
          <p:nvPr/>
        </p:nvSpPr>
        <p:spPr>
          <a:xfrm>
            <a:off x="988219" y="2057400"/>
            <a:ext cx="228600" cy="1268506"/>
          </a:xfrm>
          <a:prstGeom prst="leftBrac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5FC97F2F-C053-48DD-BD9C-0AE2190221F1}"/>
              </a:ext>
            </a:extLst>
          </p:cNvPr>
          <p:cNvSpPr txBox="1"/>
          <p:nvPr/>
        </p:nvSpPr>
        <p:spPr>
          <a:xfrm>
            <a:off x="302419" y="2514600"/>
            <a:ext cx="740735" cy="369332"/>
          </a:xfrm>
          <a:prstGeom prst="rect">
            <a:avLst/>
          </a:prstGeom>
          <a:noFill/>
        </p:spPr>
        <p:txBody>
          <a:bodyPr wrap="square" rtlCol="0">
            <a:spAutoFit/>
          </a:bodyPr>
          <a:lstStyle/>
          <a:p>
            <a:r>
              <a:rPr lang="en-US" b="1" dirty="0">
                <a:solidFill>
                  <a:srgbClr val="FF0000"/>
                </a:solidFill>
              </a:rPr>
              <a:t>2.6 V</a:t>
            </a:r>
            <a:endParaRPr lang="en-US" b="1" baseline="-25000" dirty="0">
              <a:solidFill>
                <a:srgbClr val="FF0000"/>
              </a:solidFill>
            </a:endParaRPr>
          </a:p>
        </p:txBody>
      </p:sp>
    </p:spTree>
    <p:extLst>
      <p:ext uri="{BB962C8B-B14F-4D97-AF65-F5344CB8AC3E}">
        <p14:creationId xmlns:p14="http://schemas.microsoft.com/office/powerpoint/2010/main" val="1546995939"/>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 id="{8CE823C3-F31A-D14A-9E27-E9A0885B8FCD}" vid="{CE7EA357-F2F1-1444-8AA4-D862AA553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http://schemas.microsoft.com/office/2006/documentManagement/types"/>
    <ds:schemaRef ds:uri="http://schemas.microsoft.com/office/infopath/2007/PartnerControls"/>
    <ds:schemaRef ds:uri="c0950e01-db07-4e41-9c32-b7a8e9fccc9b"/>
    <ds:schemaRef ds:uri="http://purl.org/dc/elements/1.1/"/>
    <ds:schemaRef ds:uri="http://schemas.microsoft.com/office/2006/metadata/properties"/>
    <ds:schemaRef ds:uri="http://schemas.microsoft.com/sharepoint/v3"/>
    <ds:schemaRef ds:uri="http://purl.org/dc/terms/"/>
    <ds:schemaRef ds:uri="http://schemas.microsoft.com/sharepoint/v3/fields"/>
    <ds:schemaRef ds:uri="http://schemas.openxmlformats.org/package/2006/metadata/core-properties"/>
    <ds:schemaRef ds:uri="f2ad5090-61a8-4b8c-ab70-68f4ff4d1933"/>
    <ds:schemaRef ds:uri="http://www.w3.org/XML/1998/namespace"/>
    <ds:schemaRef ds:uri="http://purl.org/dc/dcmitype/"/>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Arm_PPT_Master_Arm_Limited_2019</Template>
  <TotalTime>0</TotalTime>
  <Words>3521</Words>
  <Application>Microsoft Office PowerPoint</Application>
  <PresentationFormat>Widescreen</PresentationFormat>
  <Paragraphs>441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Arm_PPT_Public</vt:lpstr>
      <vt:lpstr>Power Supply for Autonomous Cars</vt:lpstr>
      <vt:lpstr>Module Outline</vt:lpstr>
      <vt:lpstr>Overview: Power Supply for Autonomous Cars</vt:lpstr>
      <vt:lpstr>Overview: Power Supply for Autonomous Cars</vt:lpstr>
      <vt:lpstr>Overview: Power Supply for Autonomous Cars</vt:lpstr>
      <vt:lpstr>Power Supply 1: Linear Voltage Regulator</vt:lpstr>
      <vt:lpstr>Review: Power Supply for Autonomous Cars</vt:lpstr>
      <vt:lpstr>Power Supply 1: Linear Voltage Regulator</vt:lpstr>
      <vt:lpstr>Review: Power Supply for Autonomous Cars</vt:lpstr>
      <vt:lpstr>Power Supply II: DC/DC Converter</vt:lpstr>
      <vt:lpstr>Power Supply II: Boost Converter</vt:lpstr>
      <vt:lpstr>Power Supply II: Boost Converter: 1 Charge Stage</vt:lpstr>
      <vt:lpstr>Power Supply II: Boost Converter: 2 Step-up Stage</vt:lpstr>
      <vt:lpstr>Power Supply II: Boost Converter: 2 Step-up Stage</vt:lpstr>
      <vt:lpstr>Power Supply II: Boost Converter: 2 Step-up Stage</vt:lpstr>
      <vt:lpstr>Power Supply II: Boost Converter: Charge Step Revisited </vt:lpstr>
      <vt:lpstr>Power Supply II: Boost Converter: Step-Up Step Revisited </vt:lpstr>
      <vt:lpstr>Power Supply II: Boost Converter: Step-Up Step Revisited </vt:lpstr>
      <vt:lpstr>Power Supply II: Boost Converter: LT1370</vt:lpstr>
      <vt:lpstr>Power Supply for Autonomous Cars: Entire System</vt:lpstr>
      <vt:lpstr>Power Supply for Autonomous Cars: Entire System</vt:lpstr>
      <vt:lpstr>Power Supply for Autonomous Cars: Entire System</vt:lpstr>
      <vt:lpstr>Power Supply for Autonomous Cars: Entire System</vt:lpstr>
      <vt:lpstr>Power Supply for Autonomous Cars: Entire System</vt:lpstr>
      <vt:lpstr>Power Supply for Autonomous Cars: Entire System</vt:lpstr>
      <vt:lpstr>Power Supply for Autonomous Cars: Entire System</vt:lpstr>
      <vt:lpstr>Summary: Power Supply for Autonomous Cars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Supply for Autonomous Cars</dc:title>
  <dc:subject/>
  <dc:creator/>
  <cp:keywords/>
  <dc:description/>
  <cp:lastModifiedBy/>
  <cp:revision>16</cp:revision>
  <dcterms:created xsi:type="dcterms:W3CDTF">2019-01-14T09:57:37Z</dcterms:created>
  <dcterms:modified xsi:type="dcterms:W3CDTF">2019-04-15T08:26:36Z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