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48"/>
  </p:notesMasterIdLst>
  <p:handoutMasterIdLst>
    <p:handoutMasterId r:id="rId49"/>
  </p:handoutMasterIdLst>
  <p:sldIdLst>
    <p:sldId id="371" r:id="rId7"/>
    <p:sldId id="339"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Lst>
  <p:sldSz cx="12192000" cy="6858000"/>
  <p:notesSz cx="6858000" cy="21621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3/7/2019</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3/7/2019</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a:t>Hello and welcome! In this video, we will look at the DC motors and motor controllers.</a:t>
            </a:r>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7303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A four-segment</a:t>
            </a:r>
            <a:r>
              <a:rPr lang="en-US" baseline="0"/>
              <a:t> commutator dramatically reduces the torque ripple.</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3335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As the rotor turns, only the coil that causes</a:t>
            </a:r>
            <a:r>
              <a:rPr lang="en-US" baseline="0"/>
              <a:t> force nearly perpendicular to the arm radius is energized.</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82110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As the rotor turns, only the coil that causes</a:t>
            </a:r>
            <a:r>
              <a:rPr lang="en-US" baseline="0"/>
              <a:t> force nearly perpendicular to the arm radius is energized.</a:t>
            </a:r>
            <a:endParaRPr lang="en-US"/>
          </a:p>
          <a:p>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363849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This chart shows that the four-segment commutator helps to dramatically reduce the torque ripple.</a:t>
            </a:r>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230924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The DC</a:t>
            </a:r>
            <a:r>
              <a:rPr lang="en-US" baseline="0"/>
              <a:t> motor has two terminals to which we’ll connect a power supply. </a:t>
            </a:r>
            <a:r>
              <a:rPr lang="en-GB" sz="1200" kern="1200">
                <a:solidFill>
                  <a:schemeClr val="tx1"/>
                </a:solidFill>
                <a:effectLst/>
                <a:latin typeface="+mn-lt"/>
                <a:ea typeface="ＭＳ Ｐゴシック" charset="0"/>
                <a:cs typeface="ＭＳ Ｐゴシック" charset="0"/>
              </a:rPr>
              <a:t>When power is supplied to the DC motor, it causes the shaft to rotate. In rotational motion, power is the product of torque tau and angular velocity omega.</a:t>
            </a:r>
            <a:r>
              <a:rPr lang="en-US" baseline="0"/>
              <a:t> The input to the motor is current and voltage, applied through the motor electrical terminals. The voltage across the motor is called motor voltage, or V</a:t>
            </a:r>
            <a:r>
              <a:rPr lang="en-US" sz="1100" baseline="-25000"/>
              <a:t>m</a:t>
            </a:r>
            <a:r>
              <a:rPr lang="en-US" sz="1200" kern="1200" baseline="0">
                <a:solidFill>
                  <a:schemeClr val="tx1"/>
                </a:solidFill>
                <a:latin typeface="+mn-lt"/>
                <a:ea typeface="ＭＳ Ｐゴシック" charset="0"/>
                <a:cs typeface="ＭＳ Ｐゴシック" charset="0"/>
              </a:rPr>
              <a:t>, while </a:t>
            </a:r>
            <a:r>
              <a:rPr lang="en-US" baseline="0"/>
              <a:t>the current through the motor is called motor current, or i</a:t>
            </a:r>
            <a:r>
              <a:rPr lang="en-US" baseline="-25000"/>
              <a:t>m</a:t>
            </a:r>
            <a:r>
              <a:rPr lang="en-US" baseline="0"/>
              <a:t>. The electrical symbol for the motor is shown on the right.</a:t>
            </a:r>
            <a:endParaRPr lang="en-US" u="none"/>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95119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An equivalent circuit can be constructed, which</a:t>
            </a:r>
            <a:r>
              <a:rPr lang="en-US" b="0" baseline="0"/>
              <a:t> models the operation of the motor from an electrical perspective, i.e., the relationship between the motor current and the motor voltage. The insides of a motor consist of a winded wire (coil), which has some internal resistance, called winding resistance of the motor, R</a:t>
            </a:r>
            <a:r>
              <a:rPr lang="en-US" b="0" baseline="-25000"/>
              <a:t>m</a:t>
            </a:r>
            <a:r>
              <a:rPr lang="en-US" b="0" baseline="0"/>
              <a:t>. The wire is also an inductor, with some motor inductance L</a:t>
            </a:r>
            <a:r>
              <a:rPr lang="en-US" b="0" baseline="-25000"/>
              <a:t>m</a:t>
            </a:r>
            <a:r>
              <a:rPr lang="en-US" b="0" baseline="0"/>
              <a:t>; however, the motor inductance only comes into play when the current changes abruptly.  We will revisit this when it comes to snubbing. </a:t>
            </a:r>
          </a:p>
          <a:p>
            <a:endParaRPr lang="en-US" b="0" baseline="0"/>
          </a:p>
          <a:p>
            <a:r>
              <a:rPr lang="en-US" b="0" baseline="0"/>
              <a:t>However, a DC motor is also a generator, because as the shaft turns, the winding moves through a magnetic field (B), generating a reverse potential across the windings, which counteracts some of the applied voltage V</a:t>
            </a:r>
            <a:r>
              <a:rPr lang="en-US" b="0" baseline="-25000"/>
              <a:t>m</a:t>
            </a:r>
            <a:r>
              <a:rPr lang="en-US" b="0" baseline="0"/>
              <a:t>, and reduces the motor current i</a:t>
            </a:r>
            <a:r>
              <a:rPr lang="en-US" b="0" baseline="-25000"/>
              <a:t>m</a:t>
            </a:r>
            <a:r>
              <a:rPr lang="en-US" b="0" baseline="0"/>
              <a:t>. This voltage is called back EMF (electromotive force), V</a:t>
            </a:r>
            <a:r>
              <a:rPr lang="en-US" b="0" baseline="-25000"/>
              <a:t>emf</a:t>
            </a:r>
            <a:r>
              <a:rPr lang="en-US" b="0" baseline="0"/>
              <a:t>.  V</a:t>
            </a:r>
            <a:r>
              <a:rPr lang="en-US" b="0" baseline="-25000"/>
              <a:t>emf</a:t>
            </a:r>
            <a:r>
              <a:rPr lang="en-US" b="0" baseline="0"/>
              <a:t> is equal to some constant k</a:t>
            </a:r>
            <a:r>
              <a:rPr lang="en-US" b="0" baseline="-25000"/>
              <a:t>e</a:t>
            </a:r>
            <a:r>
              <a:rPr lang="en-US" b="0" baseline="0"/>
              <a:t> times the angular velocity of the shaft omega (which corresponds to how fast the coil wires move through the magnetic field). In steady state, or when the current does not change too fast, the V</a:t>
            </a:r>
            <a:r>
              <a:rPr lang="en-US" b="0" baseline="-25000"/>
              <a:t>m</a:t>
            </a:r>
            <a:r>
              <a:rPr lang="en-US" b="0" baseline="0"/>
              <a:t> is equal to the sum of the voltage drop across the winding resistance </a:t>
            </a:r>
            <a:r>
              <a:rPr lang="en-US" b="0" i="1" baseline="0"/>
              <a:t>and</a:t>
            </a:r>
            <a:r>
              <a:rPr lang="en-US" b="0" baseline="0"/>
              <a:t> V</a:t>
            </a:r>
            <a:r>
              <a:rPr lang="en-US" b="0" baseline="-25000"/>
              <a:t>emf</a:t>
            </a:r>
            <a:r>
              <a:rPr lang="en-US" b="0" baseline="0"/>
              <a:t>. Note that V</a:t>
            </a:r>
            <a:r>
              <a:rPr lang="en-US" b="0" baseline="-25000"/>
              <a:t>emf </a:t>
            </a:r>
            <a:r>
              <a:rPr lang="en-US" b="0" baseline="0"/>
              <a:t>limits how fast the shaft will spin; e.g., if the shaft increases its angular velocity, eventually all applied voltage V</a:t>
            </a:r>
            <a:r>
              <a:rPr lang="en-US" b="0" baseline="-25000"/>
              <a:t>m</a:t>
            </a:r>
            <a:r>
              <a:rPr lang="en-US" b="0" baseline="0"/>
              <a:t> will be negated by V</a:t>
            </a:r>
            <a:r>
              <a:rPr lang="en-US" b="0" baseline="-25000"/>
              <a:t>emf</a:t>
            </a:r>
            <a:r>
              <a:rPr lang="en-US" b="0" baseline="0"/>
              <a:t>. In other words, a DC motor is self-limiting in angular velocity.</a:t>
            </a:r>
            <a:endParaRPr lang="en-US" b="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1518806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EMF</a:t>
            </a:r>
            <a:r>
              <a:rPr lang="en-US" baseline="0"/>
              <a:t> (voltage) across the wire moving in a magnetic field is generated because the electrons in the wire are moved away (separated) from holes due to wire motion through the field. This separation generates a potential, and thus current, in the circuit.</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807870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We analyze the motor performance by connecting the DC motor to a</a:t>
            </a:r>
            <a:r>
              <a:rPr lang="en-US" baseline="0"/>
              <a:t> battery via a switch. The battery has some voltage V</a:t>
            </a:r>
            <a:r>
              <a:rPr lang="en-US" baseline="-25000"/>
              <a:t>b</a:t>
            </a:r>
            <a:r>
              <a:rPr lang="en-US" baseline="0"/>
              <a:t>, while the motor will have a voltage V</a:t>
            </a:r>
            <a:r>
              <a:rPr lang="en-US" baseline="-25000"/>
              <a:t>m</a:t>
            </a:r>
            <a:r>
              <a:rPr lang="en-US"/>
              <a:t> across its terminals.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321320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We can now</a:t>
            </a:r>
            <a:r>
              <a:rPr lang="en-US" baseline="0"/>
              <a:t> analyze the system performance by looking at the combined equivalent circuit diagram of the battery-motor system. To model the performance accurately, we need to include internal battery resistance, R</a:t>
            </a:r>
            <a:r>
              <a:rPr lang="en-US" baseline="-25000"/>
              <a:t>b</a:t>
            </a:r>
            <a:r>
              <a:rPr lang="en-US" baseline="0"/>
              <a:t>, which limits how much current a battery can provide. Battery resistance is in general very small, but not negligible at moderate to high currents. Open-circuit battery voltage, also called the nominal battery voltage, is referred to as V</a:t>
            </a:r>
            <a:r>
              <a:rPr lang="en-US" baseline="-25000"/>
              <a:t>b,ini</a:t>
            </a:r>
            <a:r>
              <a:rPr lang="en-US" baseline="0"/>
              <a:t>.</a:t>
            </a:r>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301605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Initially, the switch is in the</a:t>
            </a:r>
            <a:r>
              <a:rPr lang="en-US" baseline="0"/>
              <a:t> off position, and the motor is at rest (angular velocity of the shaft, omega is zero). Since the switch is open, the motor current is at zero. The motor voltage is also at zero (no zero motor current, and no V</a:t>
            </a:r>
            <a:r>
              <a:rPr lang="en-US" baseline="-25000"/>
              <a:t>emf</a:t>
            </a:r>
            <a:r>
              <a:rPr lang="en-US" baseline="0"/>
              <a:t>). No current is flowing through the internal resistor of the battery, R</a:t>
            </a:r>
            <a:r>
              <a:rPr lang="en-US" sz="1200" kern="1200" baseline="-25000">
                <a:solidFill>
                  <a:schemeClr val="tx1"/>
                </a:solidFill>
                <a:latin typeface="+mn-lt"/>
                <a:ea typeface="ＭＳ Ｐゴシック" charset="0"/>
                <a:cs typeface="ＭＳ Ｐゴシック" charset="0"/>
              </a:rPr>
              <a:t>b</a:t>
            </a:r>
            <a:r>
              <a:rPr lang="en-US" baseline="0"/>
              <a:t>, so the battery voltage is equal to the nominal, open circuit battery voltage V</a:t>
            </a:r>
            <a:r>
              <a:rPr lang="en-US" sz="1200" kern="1200" baseline="-25000">
                <a:solidFill>
                  <a:schemeClr val="tx1"/>
                </a:solidFill>
                <a:latin typeface="+mn-lt"/>
                <a:ea typeface="ＭＳ Ｐゴシック" charset="0"/>
                <a:cs typeface="ＭＳ Ｐゴシック" charset="0"/>
              </a:rPr>
              <a:t>b,ini.</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a:p>
        </p:txBody>
      </p:sp>
    </p:spTree>
    <p:extLst>
      <p:ext uri="{BB962C8B-B14F-4D97-AF65-F5344CB8AC3E}">
        <p14:creationId xmlns:p14="http://schemas.microsoft.com/office/powerpoint/2010/main" val="296418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We will begin with the basics of DC motors. We will then move on to field effect transistors and their application in motor controllers.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3338280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cs typeface="Calibri"/>
              </a:rPr>
              <a:t>As the switch is thrown, the motor</a:t>
            </a:r>
            <a:r>
              <a:rPr lang="en-US" baseline="0">
                <a:ea typeface="ＭＳ Ｐゴシック"/>
                <a:cs typeface="Calibri"/>
              </a:rPr>
              <a:t> spins out. Initially, the motor current jumps up, and is equal to V</a:t>
            </a:r>
            <a:r>
              <a:rPr lang="en-US" baseline="-25000">
                <a:ea typeface="ＭＳ Ｐゴシック"/>
                <a:cs typeface="Calibri"/>
              </a:rPr>
              <a:t>b_ini </a:t>
            </a:r>
            <a:r>
              <a:rPr lang="en-US" baseline="0">
                <a:ea typeface="ＭＳ Ｐゴシック"/>
                <a:cs typeface="Calibri"/>
              </a:rPr>
              <a:t>/ (R</a:t>
            </a:r>
            <a:r>
              <a:rPr lang="en-US" baseline="-25000">
                <a:ea typeface="ＭＳ Ｐゴシック"/>
                <a:cs typeface="Calibri"/>
              </a:rPr>
              <a:t>b</a:t>
            </a:r>
            <a:r>
              <a:rPr lang="en-US" baseline="0">
                <a:ea typeface="ＭＳ Ｐゴシック"/>
                <a:cs typeface="Calibri"/>
              </a:rPr>
              <a:t>+R</a:t>
            </a:r>
            <a:r>
              <a:rPr lang="en-US" baseline="-25000">
                <a:ea typeface="ＭＳ Ｐゴシック"/>
                <a:cs typeface="Calibri"/>
              </a:rPr>
              <a:t>m</a:t>
            </a:r>
            <a:r>
              <a:rPr lang="en-US" baseline="0">
                <a:ea typeface="ＭＳ Ｐゴシック"/>
                <a:cs typeface="Calibri"/>
              </a:rPr>
              <a:t>). Initially, omega is at rest, and so is V</a:t>
            </a:r>
            <a:r>
              <a:rPr lang="en-US" baseline="-25000">
                <a:ea typeface="ＭＳ Ｐゴシック"/>
                <a:cs typeface="Calibri"/>
              </a:rPr>
              <a:t>emf</a:t>
            </a:r>
            <a:r>
              <a:rPr lang="en-US" baseline="0">
                <a:ea typeface="ＭＳ Ｐゴシック"/>
                <a:cs typeface="Calibri"/>
              </a:rPr>
              <a:t>. At this point, the motor current i</a:t>
            </a:r>
            <a:r>
              <a:rPr lang="en-US" baseline="-25000">
                <a:ea typeface="ＭＳ Ｐゴシック"/>
                <a:cs typeface="Calibri"/>
              </a:rPr>
              <a:t>m</a:t>
            </a:r>
            <a:r>
              <a:rPr lang="en-US" baseline="0">
                <a:ea typeface="ＭＳ Ｐゴシック"/>
                <a:cs typeface="Calibri"/>
              </a:rPr>
              <a:t> is the highest (and so is the torque). The motor current with the shaft at rest is called </a:t>
            </a:r>
            <a:r>
              <a:rPr lang="en-US" b="0" baseline="0">
                <a:ea typeface="ＭＳ Ｐゴシック"/>
                <a:cs typeface="Calibri"/>
              </a:rPr>
              <a:t>a stall current</a:t>
            </a:r>
            <a:r>
              <a:rPr lang="en-US" baseline="0">
                <a:ea typeface="ＭＳ Ｐゴシック"/>
                <a:cs typeface="Calibri"/>
              </a:rPr>
              <a:t>. As the shaft spins up, the motor current is reduced due to a buildup of V</a:t>
            </a:r>
            <a:r>
              <a:rPr lang="en-US" baseline="-25000">
                <a:ea typeface="ＭＳ Ｐゴシック"/>
                <a:cs typeface="Calibri"/>
              </a:rPr>
              <a:t>emf</a:t>
            </a:r>
            <a:r>
              <a:rPr lang="en-US" baseline="0">
                <a:ea typeface="ＭＳ Ｐゴシック"/>
                <a:cs typeface="Calibri"/>
              </a:rPr>
              <a:t>. </a:t>
            </a:r>
            <a:endParaRPr lang="en-US">
              <a:ea typeface="ＭＳ Ｐゴシック"/>
              <a:cs typeface="Calibri"/>
            </a:endParaRPr>
          </a:p>
          <a:p>
            <a:endParaRPr lang="en-US">
              <a:ea typeface="ＭＳ Ｐゴシック"/>
              <a:cs typeface="Calibri"/>
            </a:endParaRPr>
          </a:p>
          <a:p>
            <a:r>
              <a:rPr lang="en-US" baseline="0">
                <a:ea typeface="ＭＳ Ｐゴシック"/>
                <a:cs typeface="Calibri"/>
              </a:rPr>
              <a:t>Motor voltage initially increases rapidly, as the motor is connected to the battery, V</a:t>
            </a:r>
            <a:r>
              <a:rPr lang="en-US" baseline="-25000">
                <a:ea typeface="ＭＳ Ｐゴシック"/>
                <a:cs typeface="Calibri"/>
              </a:rPr>
              <a:t>m</a:t>
            </a:r>
            <a:r>
              <a:rPr lang="en-US" baseline="0">
                <a:ea typeface="ＭＳ Ｐゴシック"/>
                <a:cs typeface="Calibri"/>
              </a:rPr>
              <a:t> = V</a:t>
            </a:r>
            <a:r>
              <a:rPr lang="en-US" baseline="-25000">
                <a:ea typeface="ＭＳ Ｐゴシック"/>
                <a:cs typeface="Calibri"/>
              </a:rPr>
              <a:t>b</a:t>
            </a:r>
            <a:r>
              <a:rPr lang="en-US" baseline="0">
                <a:ea typeface="ＭＳ Ｐゴシック"/>
                <a:cs typeface="Calibri"/>
              </a:rPr>
              <a:t> = V</a:t>
            </a:r>
            <a:r>
              <a:rPr lang="en-US" baseline="-25000">
                <a:ea typeface="ＭＳ Ｐゴシック"/>
                <a:cs typeface="Calibri"/>
              </a:rPr>
              <a:t>b_ini </a:t>
            </a:r>
            <a:r>
              <a:rPr lang="en-US" baseline="0">
                <a:ea typeface="ＭＳ Ｐゴシック"/>
                <a:cs typeface="Calibri"/>
              </a:rPr>
              <a:t>– i_</a:t>
            </a:r>
            <a:r>
              <a:rPr lang="en-US" baseline="-25000">
                <a:ea typeface="ＭＳ Ｐゴシック"/>
                <a:cs typeface="Calibri"/>
              </a:rPr>
              <a:t>m</a:t>
            </a:r>
            <a:r>
              <a:rPr lang="en-US" baseline="0">
                <a:ea typeface="ＭＳ Ｐゴシック"/>
                <a:cs typeface="Calibri"/>
              </a:rPr>
              <a:t>*R</a:t>
            </a:r>
            <a:r>
              <a:rPr lang="en-US" baseline="-25000">
                <a:ea typeface="ＭＳ Ｐゴシック"/>
                <a:cs typeface="Calibri"/>
              </a:rPr>
              <a:t>b</a:t>
            </a:r>
            <a:r>
              <a:rPr lang="en-US" baseline="0">
                <a:ea typeface="ＭＳ Ｐゴシック"/>
                <a:cs typeface="Calibri"/>
              </a:rPr>
              <a:t>. </a:t>
            </a:r>
            <a:endParaRPr lang="en-US">
              <a:ea typeface="ＭＳ Ｐゴシック"/>
              <a:cs typeface="Calibri"/>
            </a:endParaRPr>
          </a:p>
          <a:p>
            <a:endParaRPr lang="en-US">
              <a:ea typeface="ＭＳ Ｐゴシック"/>
              <a:cs typeface="Calibri"/>
            </a:endParaRPr>
          </a:p>
          <a:p>
            <a:r>
              <a:rPr lang="en-US" baseline="0">
                <a:ea typeface="ＭＳ Ｐゴシック"/>
                <a:cs typeface="Calibri"/>
              </a:rPr>
              <a:t>The motor voltage increases as the V</a:t>
            </a:r>
            <a:r>
              <a:rPr lang="en-US" baseline="-25000">
                <a:ea typeface="ＭＳ Ｐゴシック"/>
                <a:cs typeface="Calibri"/>
              </a:rPr>
              <a:t>emf</a:t>
            </a:r>
            <a:r>
              <a:rPr lang="en-US" baseline="0">
                <a:ea typeface="ＭＳ Ｐゴシック"/>
                <a:cs typeface="Calibri"/>
              </a:rPr>
              <a:t> increases and adds to V</a:t>
            </a:r>
            <a:r>
              <a:rPr lang="en-US" baseline="-25000">
                <a:ea typeface="ＭＳ Ｐゴシック"/>
                <a:cs typeface="Calibri"/>
              </a:rPr>
              <a:t>m</a:t>
            </a:r>
            <a:r>
              <a:rPr lang="en-US" baseline="0">
                <a:ea typeface="ＭＳ Ｐゴシック"/>
                <a:cs typeface="Calibri"/>
              </a:rPr>
              <a:t>. V</a:t>
            </a:r>
            <a:r>
              <a:rPr lang="en-US" baseline="-25000">
                <a:ea typeface="ＭＳ Ｐゴシック"/>
                <a:cs typeface="Calibri"/>
              </a:rPr>
              <a:t>b</a:t>
            </a:r>
            <a:r>
              <a:rPr lang="en-US" baseline="0">
                <a:ea typeface="ＭＳ Ｐゴシック"/>
                <a:cs typeface="Calibri"/>
              </a:rPr>
              <a:t> initially drops, as i</a:t>
            </a:r>
            <a:r>
              <a:rPr lang="en-US" baseline="-25000">
                <a:ea typeface="ＭＳ Ｐゴシック"/>
                <a:cs typeface="Calibri"/>
              </a:rPr>
              <a:t>m </a:t>
            </a:r>
            <a:r>
              <a:rPr lang="en-US" baseline="0">
                <a:ea typeface="ＭＳ Ｐゴシック"/>
                <a:cs typeface="Calibri"/>
              </a:rPr>
              <a:t>increases sharply, and some voltage is lost across R</a:t>
            </a:r>
            <a:r>
              <a:rPr lang="en-US" baseline="-25000">
                <a:ea typeface="ＭＳ Ｐゴシック"/>
                <a:cs typeface="Calibri"/>
              </a:rPr>
              <a:t>b</a:t>
            </a:r>
            <a:r>
              <a:rPr lang="en-US" baseline="0">
                <a:ea typeface="ＭＳ Ｐゴシック"/>
                <a:cs typeface="Calibri"/>
              </a:rPr>
              <a:t>. </a:t>
            </a:r>
            <a:endParaRPr lang="en-US">
              <a:cs typeface="Calibri"/>
            </a:endParaRPr>
          </a:p>
          <a:p>
            <a:endParaRPr lang="en-US">
              <a:ea typeface="ＭＳ Ｐゴシック"/>
              <a:cs typeface="Calibri"/>
            </a:endParaRPr>
          </a:p>
          <a:p>
            <a:r>
              <a:rPr lang="en-US" baseline="0">
                <a:ea typeface="ＭＳ Ｐゴシック"/>
                <a:cs typeface="Calibri"/>
              </a:rPr>
              <a:t>As i</a:t>
            </a:r>
            <a:r>
              <a:rPr lang="en-US" baseline="-25000">
                <a:ea typeface="ＭＳ Ｐゴシック"/>
                <a:cs typeface="Calibri"/>
              </a:rPr>
              <a:t>m</a:t>
            </a:r>
            <a:r>
              <a:rPr lang="en-US" baseline="0">
                <a:ea typeface="ＭＳ Ｐゴシック"/>
                <a:cs typeface="Calibri"/>
              </a:rPr>
              <a:t> is reduced due to V</a:t>
            </a:r>
            <a:r>
              <a:rPr lang="en-US" baseline="-25000">
                <a:ea typeface="ＭＳ Ｐゴシック"/>
                <a:cs typeface="Calibri"/>
              </a:rPr>
              <a:t>emf</a:t>
            </a:r>
            <a:r>
              <a:rPr lang="en-US" baseline="0">
                <a:ea typeface="ＭＳ Ｐゴシック"/>
                <a:cs typeface="Calibri"/>
              </a:rPr>
              <a:t>, V</a:t>
            </a:r>
            <a:r>
              <a:rPr lang="en-US" baseline="-25000">
                <a:ea typeface="ＭＳ Ｐゴシック"/>
                <a:cs typeface="Calibri"/>
              </a:rPr>
              <a:t>b</a:t>
            </a:r>
            <a:r>
              <a:rPr lang="en-US" baseline="0">
                <a:ea typeface="ＭＳ Ｐゴシック"/>
                <a:cs typeface="Calibri"/>
              </a:rPr>
              <a:t> increases slowly.</a:t>
            </a:r>
            <a:endParaRPr lang="en-US">
              <a:cs typeface="Calibri"/>
            </a:endParaRPr>
          </a:p>
          <a:p>
            <a:r>
              <a:rPr lang="en-US" baseline="0">
                <a:ea typeface="ＭＳ Ｐゴシック"/>
                <a:cs typeface="Calibri"/>
              </a:rPr>
              <a:t>Note that this diagram does not include the voltage spikes due to changes in i</a:t>
            </a:r>
            <a:r>
              <a:rPr lang="en-US" baseline="-25000">
                <a:ea typeface="ＭＳ Ｐゴシック"/>
                <a:cs typeface="Calibri"/>
              </a:rPr>
              <a:t>m  </a:t>
            </a:r>
            <a:r>
              <a:rPr lang="en-US" baseline="0">
                <a:ea typeface="ＭＳ Ｐゴシック"/>
                <a:cs typeface="Calibri"/>
              </a:rPr>
              <a:t>and interaction with L</a:t>
            </a:r>
            <a:r>
              <a:rPr lang="en-US" baseline="-25000">
                <a:ea typeface="ＭＳ Ｐゴシック"/>
                <a:cs typeface="Calibri"/>
              </a:rPr>
              <a:t>m</a:t>
            </a:r>
            <a:r>
              <a:rPr lang="en-US" baseline="0">
                <a:ea typeface="ＭＳ Ｐゴシック"/>
                <a:cs typeface="Calibri"/>
              </a:rPr>
              <a:t>,</a:t>
            </a:r>
            <a:endParaRPr lang="en-US">
              <a:ea typeface="ＭＳ Ｐゴシック"/>
              <a:cs typeface="Calibri"/>
            </a:endParaRPr>
          </a:p>
          <a:p>
            <a:endParaRPr lang="en-US">
              <a:ea typeface="ＭＳ Ｐゴシック"/>
              <a:cs typeface="Calibri"/>
            </a:endParaRPr>
          </a:p>
          <a:p>
            <a:r>
              <a:rPr lang="en-US">
                <a:ea typeface="ＭＳ Ｐゴシック"/>
                <a:cs typeface="Calibri"/>
              </a:rPr>
              <a:t> </a:t>
            </a:r>
            <a:r>
              <a:rPr lang="en-US" baseline="0">
                <a:ea typeface="ＭＳ Ｐゴシック"/>
                <a:cs typeface="Calibri"/>
              </a:rPr>
              <a:t>which for this purpose can be ignored, since they are operating at a much faster timescale.</a:t>
            </a:r>
            <a:endParaRPr lang="en-US">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a:p>
        </p:txBody>
      </p:sp>
    </p:spTree>
    <p:extLst>
      <p:ext uri="{BB962C8B-B14F-4D97-AF65-F5344CB8AC3E}">
        <p14:creationId xmlns:p14="http://schemas.microsoft.com/office/powerpoint/2010/main" val="1365336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As the switch is opened, the motor current is interrupted</a:t>
            </a:r>
            <a:r>
              <a:rPr lang="en-US" baseline="0"/>
              <a:t>. Depending on loss and friction in the system, the motor now starts to spin down. Motor voltage is reduced; however, the motor is now working as a generator, and the only contribution is the back EMF, i.e., V_emf. V_b is increased to V_b,ini, since there is no more drop across the internal resistance R_b. Note that this diagram does not include the voltage spikes due to changes in i_m and interaction with L_m, which for this purpose can be ignored, because they are operating at a much faster timescale.</a:t>
            </a:r>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a:p>
        </p:txBody>
      </p:sp>
    </p:spTree>
    <p:extLst>
      <p:ext uri="{BB962C8B-B14F-4D97-AF65-F5344CB8AC3E}">
        <p14:creationId xmlns:p14="http://schemas.microsoft.com/office/powerpoint/2010/main" val="1553084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An</a:t>
            </a:r>
            <a:r>
              <a:rPr lang="en-US" baseline="0"/>
              <a:t> inductor will resist attempts to change the current flowing through it. (Recall that voltage across an inductor, v(t) = L di/dt</a:t>
            </a:r>
            <a:r>
              <a:rPr lang="en-US"/>
              <a:t>.) Consequently, when we disconnect the supply</a:t>
            </a:r>
            <a:r>
              <a:rPr lang="en-US" baseline="0"/>
              <a:t> current through the motor by opening the switch, the inductor (which is the motor winding) will create a large voltage spike in the opposite polarity. Such large spikes may be detrimental to connected electronics. A snubber (or flyback) diode is often used to short the resulting voltage spike.</a:t>
            </a:r>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a:p>
        </p:txBody>
      </p:sp>
    </p:spTree>
    <p:extLst>
      <p:ext uri="{BB962C8B-B14F-4D97-AF65-F5344CB8AC3E}">
        <p14:creationId xmlns:p14="http://schemas.microsoft.com/office/powerpoint/2010/main" val="3436297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summarize what we have learnt so far.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DC motors provide actuation for many mechatronic systems. A </a:t>
            </a:r>
            <a:r>
              <a:rPr lang="en-US"/>
              <a:t>commutator </a:t>
            </a:r>
            <a:r>
              <a:rPr lang="en-GB"/>
              <a:t>inside a DC motor </a:t>
            </a:r>
            <a:r>
              <a:rPr lang="en-US"/>
              <a:t>ensures that the torque spins the shaft in one direction for a certain polarity. Back EMF generates a voltage across the winding, </a:t>
            </a:r>
            <a:r>
              <a:rPr lang="en-US" altLang="zh-CN"/>
              <a:t>which</a:t>
            </a:r>
            <a:r>
              <a:rPr lang="en-GB" altLang="zh-CN"/>
              <a:t>  limits the </a:t>
            </a:r>
            <a:r>
              <a:rPr lang="en-US"/>
              <a:t>ultimate angular velocity of the shaft. Lastly, snubber diodes can help to remove voltage spikes due to switching current through the winding.</a:t>
            </a:r>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a:p>
        </p:txBody>
      </p:sp>
    </p:spTree>
    <p:extLst>
      <p:ext uri="{BB962C8B-B14F-4D97-AF65-F5344CB8AC3E}">
        <p14:creationId xmlns:p14="http://schemas.microsoft.com/office/powerpoint/2010/main" val="1264083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Next, let’s look at the motor controllers. The goal of a motor controller is to be able to replace</a:t>
            </a:r>
            <a:r>
              <a:rPr lang="en-US" baseline="0"/>
              <a:t> the manual switch with a solid-state switch that can be controlled by a microcontroller unit (MCU). Different motor controllers have different topologies, the simplest ones consisting of just one single transistor. The most commonly used transistors are field effect transistors (FETs). We call them power FETs because they can handle (i.e., control) substantial power throughput.</a:t>
            </a:r>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a:p>
        </p:txBody>
      </p:sp>
    </p:spTree>
    <p:extLst>
      <p:ext uri="{BB962C8B-B14F-4D97-AF65-F5344CB8AC3E}">
        <p14:creationId xmlns:p14="http://schemas.microsoft.com/office/powerpoint/2010/main" val="2969142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ＭＳ Ｐゴシック"/>
                <a:cs typeface="Calibri"/>
              </a:rPr>
              <a:t>A bit about the FET before we continue. We will focus on a type of FET called Metal Oxide Semiconductor Field Effect Transistor (MOSFET)</a:t>
            </a:r>
            <a:endParaRPr lang="en-US">
              <a:cs typeface="Calibri"/>
            </a:endParaRPr>
          </a:p>
          <a:p>
            <a:pPr>
              <a:defRPr/>
            </a:pPr>
            <a:endParaRPr lang="en-US">
              <a:cs typeface="Calibri"/>
            </a:endParaRPr>
          </a:p>
          <a:p>
            <a:pPr algn="just">
              <a:defRPr/>
            </a:pPr>
            <a:r>
              <a:rPr lang="en-US">
                <a:ea typeface="ＭＳ Ｐゴシック"/>
                <a:cs typeface="Calibri"/>
              </a:rPr>
              <a:t>Various semiconductors can be used to construct an FET, however silicon is mostly used. An FET consists of a silicon channel whose conductance can be controlled by an electric field. An FET has four teminals which are Source, Drain, Gate and Body. In FET specifications, the body may not be specified. In this case one can assume that it is connected to the source. The drain and source are both doped as n-type type wells on a p-type substrate. The gate is seperated from the drain and the source by an oxide layer.</a:t>
            </a:r>
            <a:endParaRPr lang="en-US">
              <a:cs typeface="Calibri"/>
            </a:endParaRPr>
          </a:p>
          <a:p>
            <a:pPr algn="just">
              <a:defRPr/>
            </a:pPr>
            <a:endParaRPr lang="en-US">
              <a:ea typeface="ＭＳ Ｐゴシック"/>
              <a:cs typeface="Calibri"/>
            </a:endParaRPr>
          </a:p>
          <a:p>
            <a:pPr algn="just">
              <a:defRPr/>
            </a:pPr>
            <a:r>
              <a:rPr lang="en-US">
                <a:ea typeface="ＭＳ Ｐゴシック"/>
                <a:cs typeface="Calibri"/>
              </a:rPr>
              <a:t>The electric field to control the current from source to drain is applied to the gate. When enough voltage is applied to the gate, an inversion layer of n-channel is formed between the source and the drain, this is n- channel which enhances as the gate voltage increases. </a:t>
            </a:r>
            <a:endParaRPr lang="en-US">
              <a:cs typeface="Calibri"/>
            </a:endParaRPr>
          </a:p>
          <a:p>
            <a:pPr>
              <a:defRPr/>
            </a:pPr>
            <a:endParaRPr lang="en-US">
              <a:cs typeface="Calibri"/>
            </a:endParaRPr>
          </a:p>
          <a:p>
            <a:pPr>
              <a:defRPr/>
            </a:pPr>
            <a:endParaRPr lang="en-US">
              <a:ea typeface="ＭＳ Ｐゴシック"/>
              <a:cs typeface="Calibri"/>
            </a:endParaRPr>
          </a:p>
          <a:p>
            <a:pPr>
              <a:defRPr/>
            </a:pPr>
            <a:endParaRPr lang="en-US">
              <a:cs typeface="Calibri"/>
            </a:endParaRPr>
          </a:p>
          <a:p>
            <a:pPr>
              <a:defRPr/>
            </a:pPr>
            <a:endParaRPr lang="en-US">
              <a:cs typeface="Calibri"/>
            </a:endParaRPr>
          </a:p>
          <a:p>
            <a:endParaRPr lang="en-IN">
              <a:cs typeface="Calibri"/>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a:p>
        </p:txBody>
      </p:sp>
    </p:spTree>
    <p:extLst>
      <p:ext uri="{BB962C8B-B14F-4D97-AF65-F5344CB8AC3E}">
        <p14:creationId xmlns:p14="http://schemas.microsoft.com/office/powerpoint/2010/main" val="372894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The source/body is usually connected to the ground. The drain is connected to V</a:t>
            </a:r>
            <a:r>
              <a:rPr lang="en-US" baseline="-25000"/>
              <a:t>dd. </a:t>
            </a:r>
            <a:r>
              <a:rPr lang="en-US"/>
              <a:t>Initially, the source and drain are isolated through a dual PN junction.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a:p>
        </p:txBody>
      </p:sp>
    </p:spTree>
    <p:extLst>
      <p:ext uri="{BB962C8B-B14F-4D97-AF65-F5344CB8AC3E}">
        <p14:creationId xmlns:p14="http://schemas.microsoft.com/office/powerpoint/2010/main" val="3139022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switch the transistor on, the gate is connected to positive voltage. Accumulation of </a:t>
            </a:r>
            <a:r>
              <a:rPr lang="en-US" b="0"/>
              <a:t>positive</a:t>
            </a:r>
            <a:r>
              <a:rPr lang="en-US"/>
              <a:t> charges on the gate electrode attracts </a:t>
            </a:r>
            <a:r>
              <a:rPr lang="en-US" b="0"/>
              <a:t>negative</a:t>
            </a:r>
            <a:r>
              <a:rPr lang="en-US"/>
              <a:t> charges just underneath the gate, in the channel region.</a:t>
            </a:r>
          </a:p>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a:p>
        </p:txBody>
      </p:sp>
    </p:spTree>
    <p:extLst>
      <p:ext uri="{BB962C8B-B14F-4D97-AF65-F5344CB8AC3E}">
        <p14:creationId xmlns:p14="http://schemas.microsoft.com/office/powerpoint/2010/main" val="3219979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the density of negative charges in the channel reaches a certain threshold, the channel becomes conductive.</a:t>
            </a:r>
          </a:p>
          <a:p>
            <a:r>
              <a:rPr lang="en-US"/>
              <a:t>Initially, the channel acts like a resistor as the FET operates in the so-called </a:t>
            </a:r>
            <a:r>
              <a:rPr lang="en-US" b="0"/>
              <a:t>linear region.</a:t>
            </a:r>
          </a:p>
          <a:p>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a:p>
        </p:txBody>
      </p:sp>
    </p:spTree>
    <p:extLst>
      <p:ext uri="{BB962C8B-B14F-4D97-AF65-F5344CB8AC3E}">
        <p14:creationId xmlns:p14="http://schemas.microsoft.com/office/powerpoint/2010/main" val="2815559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As drain to source voltage V</a:t>
            </a:r>
            <a:r>
              <a:rPr lang="en-US" baseline="-25000"/>
              <a:t>ds</a:t>
            </a:r>
            <a:r>
              <a:rPr lang="en-US"/>
              <a:t> increases, the channel gets pinched off at the drain, limiting the drain to source current (Id). The FET is now operating in the </a:t>
            </a:r>
            <a:r>
              <a:rPr lang="en-US" b="0"/>
              <a:t>saturation region.</a:t>
            </a:r>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a:p>
        </p:txBody>
      </p:sp>
    </p:spTree>
    <p:extLst>
      <p:ext uri="{BB962C8B-B14F-4D97-AF65-F5344CB8AC3E}">
        <p14:creationId xmlns:p14="http://schemas.microsoft.com/office/powerpoint/2010/main" val="69080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t>
            </a:r>
            <a:r>
              <a:rPr lang="en-US" baseline="0"/>
              <a:t> DC motor is used to provide a torque to a shaft that will be connected to the wheel base of an autonomous car. The basic DC motor consists of a pair of fixed permanent magnets called the stator, a set of rotating coils connected to the shaft, and a commutator. The </a:t>
            </a:r>
            <a:r>
              <a:rPr lang="en-US" u="none" baseline="0">
                <a:solidFill>
                  <a:srgbClr val="FF0000"/>
                </a:solidFill>
              </a:rPr>
              <a:t>commutator </a:t>
            </a:r>
            <a:r>
              <a:rPr lang="en-US" baseline="0"/>
              <a:t>is a mechanical device that ensure</a:t>
            </a:r>
            <a:r>
              <a:rPr lang="en-US" u="none" baseline="0"/>
              <a:t>s</a:t>
            </a:r>
            <a:r>
              <a:rPr lang="en-US" baseline="0"/>
              <a:t> that the coils rotate from one side of the magnet to the </a:t>
            </a:r>
            <a:r>
              <a:rPr lang="en-US" u="none" baseline="0"/>
              <a:t>other. The </a:t>
            </a:r>
            <a:r>
              <a:rPr lang="en-US" baseline="0"/>
              <a:t>direction of the current is reversed </a:t>
            </a:r>
            <a:r>
              <a:rPr lang="en-US" strike="noStrike" baseline="0"/>
              <a:t>so </a:t>
            </a:r>
            <a:r>
              <a:rPr lang="en-US" baseline="0"/>
              <a:t>that the provided torque always acts in the same direction. </a:t>
            </a:r>
          </a:p>
          <a:p>
            <a:endParaRPr lang="en-US" baseline="0"/>
          </a:p>
          <a:p>
            <a:r>
              <a:rPr lang="en-US" baseline="0"/>
              <a:t>F = Force, i = current, l = the vector of the coil wire cutting the field, and B = the magnetic field between the magnets (also called the magnetic flux density) from N to S. </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1108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The operational</a:t>
            </a:r>
            <a:r>
              <a:rPr lang="en-US" baseline="0"/>
              <a:t> characteristics of an FET can be described using a V/I curve. The drain to source current (I</a:t>
            </a:r>
            <a:r>
              <a:rPr lang="en-US" baseline="-25000"/>
              <a:t>D</a:t>
            </a:r>
            <a:r>
              <a:rPr lang="en-US" baseline="0"/>
              <a:t>) can be seen as a function of drain to source voltage (V</a:t>
            </a:r>
            <a:r>
              <a:rPr lang="en-US" baseline="-25000"/>
              <a:t>ds</a:t>
            </a:r>
            <a:r>
              <a:rPr lang="en-US" baseline="0"/>
              <a:t>) for a set gate voltage V</a:t>
            </a:r>
            <a:r>
              <a:rPr lang="en-US" baseline="-25000"/>
              <a:t>gs</a:t>
            </a:r>
            <a:r>
              <a:rPr lang="en-US" baseline="0"/>
              <a:t>.  In the linear region, I</a:t>
            </a:r>
            <a:r>
              <a:rPr lang="en-US" baseline="-25000"/>
              <a:t>D </a:t>
            </a:r>
            <a:r>
              <a:rPr lang="en-US" baseline="0"/>
              <a:t>increases linearly with V</a:t>
            </a:r>
            <a:r>
              <a:rPr lang="en-US" baseline="-25000"/>
              <a:t>ds</a:t>
            </a:r>
            <a:r>
              <a:rPr lang="en-US" baseline="0"/>
              <a:t>, and the FET operates in </a:t>
            </a:r>
            <a:r>
              <a:rPr lang="en-US" b="0" baseline="0"/>
              <a:t>the linear region</a:t>
            </a:r>
            <a:r>
              <a:rPr lang="en-US" baseline="0"/>
              <a:t>. Once V</a:t>
            </a:r>
            <a:r>
              <a:rPr lang="en-US" baseline="-25000"/>
              <a:t>gs </a:t>
            </a:r>
            <a:r>
              <a:rPr lang="en-US" baseline="0"/>
              <a:t>gets large, the channel is pinched at the drain, and does not allow more electrons to flow through it. At that point, I</a:t>
            </a:r>
            <a:r>
              <a:rPr lang="en-US" baseline="-25000"/>
              <a:t>D</a:t>
            </a:r>
            <a:r>
              <a:rPr lang="en-US" baseline="0"/>
              <a:t> does not increase any more with V</a:t>
            </a:r>
            <a:r>
              <a:rPr lang="en-US" baseline="-25000"/>
              <a:t>gs</a:t>
            </a:r>
            <a:r>
              <a:rPr lang="en-US" baseline="0"/>
              <a:t>, and the FET operates in the </a:t>
            </a:r>
            <a:r>
              <a:rPr lang="en-US" b="0" baseline="0"/>
              <a:t>saturation region.</a:t>
            </a:r>
            <a:endParaRPr lang="en-US" b="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a:p>
        </p:txBody>
      </p:sp>
    </p:spTree>
    <p:extLst>
      <p:ext uri="{BB962C8B-B14F-4D97-AF65-F5344CB8AC3E}">
        <p14:creationId xmlns:p14="http://schemas.microsoft.com/office/powerpoint/2010/main" val="1388922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a:t>We have just looked at the basics of field effect transistors. The FETs are often used as solid-state switches in a motor controller.</a:t>
            </a:r>
            <a:r>
              <a:rPr lang="en-US"/>
              <a:t> In an n-channel FET, positive charges on the gate form an n-type channel between the source and the drain. Once switched on, the FET operates in either the linear or saturated region.</a:t>
            </a:r>
            <a:endParaRPr lang="en-GB"/>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a:p>
        </p:txBody>
      </p:sp>
    </p:spTree>
    <p:extLst>
      <p:ext uri="{BB962C8B-B14F-4D97-AF65-F5344CB8AC3E}">
        <p14:creationId xmlns:p14="http://schemas.microsoft.com/office/powerpoint/2010/main" val="1374477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ＭＳ Ｐゴシック"/>
                <a:cs typeface="Calibri"/>
              </a:rPr>
              <a:t>Replacing the switch by an FET allows better control by an MCU. Different motor controllers have different topologies, the simplest ones consisting of just one single transistor . With a single FET, the controller can only cause the motor to turn in one direction.</a:t>
            </a:r>
            <a:endParaRPr lang="en-US">
              <a:cs typeface="Calibri"/>
            </a:endParaRPr>
          </a:p>
          <a:p>
            <a:pPr>
              <a:defRPr/>
            </a:pPr>
            <a:endParaRPr lang="en-US">
              <a:ea typeface="ＭＳ Ｐゴシック"/>
              <a:cs typeface="Calibri"/>
            </a:endParaRPr>
          </a:p>
          <a:p>
            <a:pPr>
              <a:defRPr/>
            </a:pPr>
            <a:endParaRPr lang="en-US">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a:p>
        </p:txBody>
      </p:sp>
    </p:spTree>
    <p:extLst>
      <p:ext uri="{BB962C8B-B14F-4D97-AF65-F5344CB8AC3E}">
        <p14:creationId xmlns:p14="http://schemas.microsoft.com/office/powerpoint/2010/main" val="2828468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This is the equivalent circuit when the motor is at stall. </a:t>
            </a:r>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a:p>
        </p:txBody>
      </p:sp>
    </p:spTree>
    <p:extLst>
      <p:ext uri="{BB962C8B-B14F-4D97-AF65-F5344CB8AC3E}">
        <p14:creationId xmlns:p14="http://schemas.microsoft.com/office/powerpoint/2010/main" val="705420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This</a:t>
            </a:r>
            <a:r>
              <a:rPr lang="en-US" baseline="0"/>
              <a:t> slide shows the</a:t>
            </a:r>
            <a:r>
              <a:rPr lang="en-US"/>
              <a:t> load line analysis for the FET, using</a:t>
            </a:r>
            <a:r>
              <a:rPr lang="en-US" baseline="0"/>
              <a:t> the I-V characteristics of the NDP7060L power FET as an example.</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a:p>
        </p:txBody>
      </p:sp>
    </p:spTree>
    <p:extLst>
      <p:ext uri="{BB962C8B-B14F-4D97-AF65-F5344CB8AC3E}">
        <p14:creationId xmlns:p14="http://schemas.microsoft.com/office/powerpoint/2010/main" val="4261847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The first point on the load line is when the transistor is in the OFF state. The</a:t>
            </a:r>
            <a:r>
              <a:rPr lang="en-US" baseline="0"/>
              <a:t> FET is equivalent to an open switch, and the voltage drop across the FET (from source to drain) is equivalent to V</a:t>
            </a:r>
            <a:r>
              <a:rPr lang="en-US" baseline="-25000"/>
              <a:t>b,ini</a:t>
            </a:r>
            <a:r>
              <a:rPr lang="en-US" baseline="0"/>
              <a:t>.; in this case, 5V.</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a:p>
        </p:txBody>
      </p:sp>
    </p:spTree>
    <p:extLst>
      <p:ext uri="{BB962C8B-B14F-4D97-AF65-F5344CB8AC3E}">
        <p14:creationId xmlns:p14="http://schemas.microsoft.com/office/powerpoint/2010/main" val="947267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The second point on the load line is when the transistor is completely ON. We</a:t>
            </a:r>
            <a:r>
              <a:rPr lang="en-US" baseline="0"/>
              <a:t> assume the on resistance of the FET is negligible in comparison, and the maximum current that will flow through the FET will be 71A.  We can now draw the load line (green) along which the V</a:t>
            </a:r>
            <a:r>
              <a:rPr lang="en-US" baseline="-25000"/>
              <a:t>ds</a:t>
            </a:r>
            <a:r>
              <a:rPr lang="en-US" baseline="0"/>
              <a:t>/I</a:t>
            </a:r>
            <a:r>
              <a:rPr lang="en-US" baseline="-25000"/>
              <a:t>D</a:t>
            </a:r>
            <a:r>
              <a:rPr lang="en-US" baseline="0"/>
              <a:t> point will lie, as a function of V</a:t>
            </a:r>
            <a:r>
              <a:rPr lang="en-US" baseline="-25000"/>
              <a:t>gs</a:t>
            </a:r>
            <a:r>
              <a:rPr lang="en-US" baseline="0"/>
              <a:t>. Under the assumption above, we can use the load line to measure the power dissipation across the FET.</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a:p>
        </p:txBody>
      </p:sp>
    </p:spTree>
    <p:extLst>
      <p:ext uri="{BB962C8B-B14F-4D97-AF65-F5344CB8AC3E}">
        <p14:creationId xmlns:p14="http://schemas.microsoft.com/office/powerpoint/2010/main" val="2283828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The load line illustrates a problem with directly connecting</a:t>
            </a:r>
            <a:r>
              <a:rPr lang="en-US" baseline="0"/>
              <a:t> the GPIO to the gate of the FET. If you assume that the GPIO can deliver 3.3V output, then the resulting point on the load line corresponds to approximately 0.77V</a:t>
            </a:r>
            <a:r>
              <a:rPr lang="en-US" baseline="-25000"/>
              <a:t>ds</a:t>
            </a:r>
            <a:r>
              <a:rPr lang="en-US" baseline="0"/>
              <a:t> and 52A I</a:t>
            </a:r>
            <a:r>
              <a:rPr lang="en-US" baseline="-25000"/>
              <a:t>D</a:t>
            </a:r>
            <a:r>
              <a:rPr lang="en-US" baseline="0"/>
              <a:t>. The rectangle under the load line, covered by the 0.77V V</a:t>
            </a:r>
            <a:r>
              <a:rPr lang="en-US" baseline="-25000"/>
              <a:t>ds</a:t>
            </a:r>
            <a:r>
              <a:rPr lang="en-US" baseline="0"/>
              <a:t> and 52A I</a:t>
            </a:r>
            <a:r>
              <a:rPr lang="en-US" baseline="-25000"/>
              <a:t>D</a:t>
            </a:r>
            <a:r>
              <a:rPr lang="en-US" baseline="0"/>
              <a:t> is 40W. This is quite high power.</a:t>
            </a:r>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37</a:t>
            </a:fld>
            <a:endParaRPr lang="en-US" altLang="en-US"/>
          </a:p>
        </p:txBody>
      </p:sp>
    </p:spTree>
    <p:extLst>
      <p:ext uri="{BB962C8B-B14F-4D97-AF65-F5344CB8AC3E}">
        <p14:creationId xmlns:p14="http://schemas.microsoft.com/office/powerpoint/2010/main" val="1529463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a:t>Furthermore, drain may not be at ground, e.g., in H-bridge topologies that we will observe later in this module. If the drain of the FET is elevated by 0.7V above ground, then the V</a:t>
            </a:r>
            <a:r>
              <a:rPr lang="en-US" baseline="-25000"/>
              <a:t>gs</a:t>
            </a:r>
            <a:r>
              <a:rPr lang="en-US" baseline="0"/>
              <a:t> would now be at 2.6V, Id would be approximately 35A, and the power dissipation in FET would be at 61W.</a:t>
            </a:r>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38</a:t>
            </a:fld>
            <a:endParaRPr lang="en-US" altLang="en-US"/>
          </a:p>
        </p:txBody>
      </p:sp>
    </p:spTree>
    <p:extLst>
      <p:ext uri="{BB962C8B-B14F-4D97-AF65-F5344CB8AC3E}">
        <p14:creationId xmlns:p14="http://schemas.microsoft.com/office/powerpoint/2010/main" val="46250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However,</a:t>
            </a:r>
            <a:r>
              <a:rPr lang="en-US" baseline="0"/>
              <a:t> the higher the Vgs, the higher on the load line we get in the ON state, and thus less power dissipation in the FET. Remember, we ideally want the FET to be completely ON. In fact, the Vgs can go above Vdd to provide the required gate voltage and alleviate the concern when the source is not at ground. In a motor controller, this is often handled by a circuit called an FET driver. </a:t>
            </a:r>
            <a:r>
              <a:rPr lang="en-US"/>
              <a:t>MC 33883 elevated the gate voltage enough to ensure the MOS FET is in the ON state, while protecting the gate from over voltage.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39</a:t>
            </a:fld>
            <a:endParaRPr lang="en-US" altLang="en-US"/>
          </a:p>
        </p:txBody>
      </p:sp>
    </p:spTree>
    <p:extLst>
      <p:ext uri="{BB962C8B-B14F-4D97-AF65-F5344CB8AC3E}">
        <p14:creationId xmlns:p14="http://schemas.microsoft.com/office/powerpoint/2010/main" val="177174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Note the position of the commutator in the schematic on the right.</a:t>
            </a:r>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2160664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a:t>This slide shows the ON state of the transistor after the signal is transferred through an FET driver like MAX621. The V</a:t>
            </a:r>
            <a:r>
              <a:rPr lang="en-US" baseline="-25000"/>
              <a:t>gs</a:t>
            </a:r>
            <a:r>
              <a:rPr lang="en-US" baseline="0"/>
              <a:t> is now at 14.3V, and V</a:t>
            </a:r>
            <a:r>
              <a:rPr lang="en-US" baseline="-25000"/>
              <a:t>ds</a:t>
            </a:r>
            <a:r>
              <a:rPr lang="en-US" baseline="0"/>
              <a:t> is 0.3V (est.), I</a:t>
            </a:r>
            <a:r>
              <a:rPr lang="en-US" baseline="-25000"/>
              <a:t>D</a:t>
            </a:r>
            <a:r>
              <a:rPr lang="en-US" baseline="0"/>
              <a:t> is 60A (est.), and the dissipated power is only 18W. The FET drivers work with capacitive charge pumps, and are ideal when motors are run by pulse-width modulation (PWM).</a:t>
            </a:r>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40</a:t>
            </a:fld>
            <a:endParaRPr lang="en-US" altLang="en-US"/>
          </a:p>
        </p:txBody>
      </p:sp>
    </p:spTree>
    <p:extLst>
      <p:ext uri="{BB962C8B-B14F-4D97-AF65-F5344CB8AC3E}">
        <p14:creationId xmlns:p14="http://schemas.microsoft.com/office/powerpoint/2010/main" val="2236326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brings us to the end of this video. </a:t>
            </a:r>
          </a:p>
          <a:p>
            <a:r>
              <a:rPr lang="en-GB"/>
              <a:t>In this part of the video, we looked at how FETs can be used to control motors. We’ve also discussed the load-line analysis for calculating the power dissipation in an FET. We also showed that t</a:t>
            </a:r>
            <a:r>
              <a:rPr lang="en-US"/>
              <a:t>o lower the dissipated power in an FET, V</a:t>
            </a:r>
            <a:r>
              <a:rPr lang="en-US" baseline="-25000"/>
              <a:t>gs</a:t>
            </a:r>
            <a:r>
              <a:rPr lang="en-US"/>
              <a:t> needs to be as high as possible. Lastly, an FET driver can be added to lift V</a:t>
            </a:r>
            <a:r>
              <a:rPr lang="en-US" baseline="-25000"/>
              <a:t>gs </a:t>
            </a:r>
            <a:r>
              <a:rPr lang="en-US"/>
              <a:t>above V</a:t>
            </a:r>
            <a:r>
              <a:rPr lang="en-US" baseline="-25000"/>
              <a:t>dd </a:t>
            </a:r>
            <a:r>
              <a:rPr lang="en-US"/>
              <a:t>to ensure proper switching.</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41</a:t>
            </a:fld>
            <a:endParaRPr lang="en-US" altLang="en-US"/>
          </a:p>
        </p:txBody>
      </p:sp>
    </p:spTree>
    <p:extLst>
      <p:ext uri="{BB962C8B-B14F-4D97-AF65-F5344CB8AC3E}">
        <p14:creationId xmlns:p14="http://schemas.microsoft.com/office/powerpoint/2010/main" val="149866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The force on the coil wire in the winding (assuming perpendicular direction to</a:t>
            </a:r>
            <a:r>
              <a:rPr lang="en-US" baseline="0"/>
              <a:t> the field) </a:t>
            </a:r>
            <a:r>
              <a:rPr lang="en-US"/>
              <a:t>can be found</a:t>
            </a:r>
            <a:r>
              <a:rPr lang="en-US" baseline="0"/>
              <a:t> by using a variety of methods.  The easiest is Fleming’s left-hand rule. Aligning the index finger of the left hand with the magnetic field, and the middle finger with the current vector (from + to -) gives us the direction of the force, along the thumb.</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294595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a:t>As the current is flowing into the wire cross-section A, and out of cross-section B, the torque Tau rotates counterclockwise.</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40400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Keeping the same polarity (i.e.,</a:t>
            </a:r>
            <a:r>
              <a:rPr lang="en-US" baseline="0"/>
              <a:t> keeping the current flowing in the same direction, from cross-section A to B) will cause the torque to reverse, as the coil rotates past </a:t>
            </a:r>
            <a:r>
              <a:rPr lang="el-GR"/>
              <a:t>θ</a:t>
            </a:r>
            <a:r>
              <a:rPr lang="en-US"/>
              <a:t> = </a:t>
            </a:r>
            <a:r>
              <a:rPr lang="el-GR"/>
              <a:t>π</a:t>
            </a:r>
            <a:r>
              <a:rPr lang="en-US"/>
              <a:t>/2 line (blue</a:t>
            </a:r>
            <a:r>
              <a:rPr lang="en-US" baseline="0"/>
              <a:t>-striped line</a:t>
            </a:r>
            <a:r>
              <a:rPr lang="en-US"/>
              <a:t>).</a:t>
            </a:r>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326660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However, the commutator</a:t>
            </a:r>
            <a:r>
              <a:rPr lang="en-US" baseline="0"/>
              <a:t> reverses the polarity, so that the current flows into node B and out of node A. The torque always points in the correct direction.</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153540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t>However, the magnitude</a:t>
            </a:r>
            <a:r>
              <a:rPr lang="en-US" baseline="0"/>
              <a:t> of the torque depends on the angle between the r-vector and the F-vector. It is highest when the coil is close to position B, and lowest when it is close to position A, when the entire force F is projected along vector r.  Consequently, the torque varies from </a:t>
            </a:r>
            <a:r>
              <a:rPr lang="el-GR" sz="1200"/>
              <a:t>τ</a:t>
            </a:r>
            <a:r>
              <a:rPr lang="en-US" baseline="0"/>
              <a:t>_max to 0. This variation is </a:t>
            </a:r>
            <a:r>
              <a:rPr lang="en-US" b="0" baseline="0"/>
              <a:t>called torque ripple</a:t>
            </a:r>
            <a:r>
              <a:rPr lang="en-US" baseline="0"/>
              <a:t>. Torque ripple is to be avoided, because it may provide vibrations and uneven force through the system. Torque ripple is large (bad) in a two-segment commutator.</a:t>
            </a:r>
            <a:endParaRPr lang="en-US"/>
          </a:p>
          <a:p>
            <a:endParaRPr lang="en-IN"/>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278322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6" name="Title 1">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6" name="Title 1">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tx1"/>
                </a:solidFill>
              </a:defRPr>
            </a:lvl1pPr>
          </a:lstStyle>
          <a:p>
            <a:r>
              <a:rPr lang="en-US"/>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tx1"/>
                </a:solidFill>
              </a:defRPr>
            </a:lvl1pPr>
          </a:lstStyle>
          <a:p>
            <a:pPr lvl="0"/>
            <a:r>
              <a:rPr lang="en-US"/>
              <a:t>Edit Master text styles</a:t>
            </a:r>
          </a:p>
        </p:txBody>
      </p:sp>
      <p:sp>
        <p:nvSpPr>
          <p:cNvPr id="20" name="Subtitle 2">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81633168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a:t>
            </a:r>
            <a:br>
              <a:rPr lang="en-US"/>
            </a:br>
            <a:r>
              <a:rPr lang="en-US"/>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a:t>
            </a:r>
            <a:br>
              <a:rPr lang="en-US"/>
            </a:br>
            <a:r>
              <a:rPr lang="en-US"/>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a:t>
            </a:r>
            <a:br>
              <a:rPr lang="en-US"/>
            </a:br>
            <a:r>
              <a:rPr lang="en-US"/>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6250"/>
            <a:ext cx="11233150" cy="654760"/>
          </a:xfrm>
        </p:spPr>
        <p:txBody>
          <a:bodyPr anchor="t"/>
          <a:lstStyle>
            <a:lvl1pPr>
              <a:defRPr b="0"/>
            </a:lvl1pPr>
          </a:lstStyle>
          <a:p>
            <a:r>
              <a:rPr lang="en-US"/>
              <a:t>Click to Edit Master Title Style</a:t>
            </a:r>
          </a:p>
        </p:txBody>
      </p:sp>
      <p:sp>
        <p:nvSpPr>
          <p:cNvPr id="4" name="Text Placeholder 2">
            <a:extLst/>
          </p:cNvPr>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edit Master text styles with Top Level Bullet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nchor="t"/>
          <a:lstStyle/>
          <a:p>
            <a:r>
              <a:rPr lang="en-US"/>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a:extLst/>
          </p:cNvPr>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2"/>
            <a:ext cx="11233150" cy="512830"/>
          </a:xfrm>
        </p:spPr>
        <p:txBody>
          <a:bodyPr/>
          <a:lstStyle/>
          <a:p>
            <a:r>
              <a:rPr lang="en-US"/>
              <a:t>Click to Edit Master Title Style</a:t>
            </a:r>
          </a:p>
        </p:txBody>
      </p:sp>
      <p:sp>
        <p:nvSpPr>
          <p:cNvPr id="44" name="Text Placeholder 43">
            <a:extLst/>
          </p:cNvPr>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a:t>Click to edit Master text styles</a:t>
            </a:r>
          </a:p>
        </p:txBody>
      </p:sp>
      <p:sp>
        <p:nvSpPr>
          <p:cNvPr id="9" name="Text Placeholder 131">
            <a:extLst/>
          </p:cNvPr>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 name="Content Placeholder 3">
            <a:extLst/>
          </p:cNvPr>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31">
            <a:extLst/>
          </p:cNvPr>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2" name="Content Placeholder 3">
            <a:extLst/>
          </p:cNvPr>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userDrawn="1">
            <p:ph type="title" hasCustomPrompt="1"/>
          </p:nvPr>
        </p:nvSpPr>
        <p:spPr>
          <a:xfrm>
            <a:off x="479425" y="478302"/>
            <a:ext cx="11233150" cy="512830"/>
          </a:xfrm>
        </p:spPr>
        <p:txBody>
          <a:bodyPr/>
          <a:lstStyle/>
          <a:p>
            <a:r>
              <a:rPr lang="en-US"/>
              <a:t>Click to Edit Master Title Style</a:t>
            </a:r>
          </a:p>
        </p:txBody>
      </p:sp>
      <p:sp>
        <p:nvSpPr>
          <p:cNvPr id="44" name="Text Placeholder 43">
            <a:extLst/>
          </p:cNvPr>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7" name="Text Placeholder 2">
            <a:extLst/>
          </p:cNvPr>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a:extLst/>
          </p:cNvPr>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3" name="Text Placeholder 2">
            <a:extLst/>
          </p:cNvPr>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Edit Master text styles</a:t>
            </a:r>
          </a:p>
          <a:p>
            <a:pPr lvl="1"/>
            <a:r>
              <a:rPr lang="en-US"/>
              <a:t>Second level</a:t>
            </a:r>
          </a:p>
        </p:txBody>
      </p:sp>
      <p:sp>
        <p:nvSpPr>
          <p:cNvPr id="14" name="Text Placeholder 2">
            <a:extLst/>
          </p:cNvPr>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Edit Master text styles</a:t>
            </a:r>
          </a:p>
          <a:p>
            <a:pPr lvl="1"/>
            <a:r>
              <a:rPr lang="en-US"/>
              <a:t>Second level</a:t>
            </a:r>
          </a:p>
        </p:txBody>
      </p:sp>
      <p:sp>
        <p:nvSpPr>
          <p:cNvPr id="15" name="Text Placeholder 131">
            <a:extLst/>
          </p:cNvPr>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16" name="Text Placeholder 131">
            <a:extLst/>
          </p:cNvPr>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lstStyle/>
          <a:p>
            <a:r>
              <a:rPr lang="en-US"/>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9" name="Content Placeholder 8">
            <a:extLst/>
          </p:cNvPr>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1"/>
            <a:ext cx="11233150" cy="512830"/>
          </a:xfrm>
        </p:spPr>
        <p:txBody>
          <a:bodyPr/>
          <a:lstStyle/>
          <a:p>
            <a:r>
              <a:rPr lang="en-US"/>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18" name="Text Placeholder 2">
            <a:extLst/>
          </p:cNvPr>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7" name="Content Placeholder 3">
            <a:extLst/>
          </p:cNvPr>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1"/>
            <a:ext cx="11233150" cy="512830"/>
          </a:xfrm>
        </p:spPr>
        <p:txBody>
          <a:bodyPr/>
          <a:lstStyle/>
          <a:p>
            <a:r>
              <a:rPr lang="en-US"/>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Content Placeholder 5">
            <a:extLst/>
          </p:cNvPr>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8" name="Content Placeholder 3">
            <a:extLst/>
          </p:cNvPr>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lstStyle/>
          <a:p>
            <a:r>
              <a:rPr lang="en-US"/>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Picture Placeholder 5">
            <a:extLst/>
          </p:cNvPr>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p>
        </p:txBody>
      </p:sp>
      <p:sp>
        <p:nvSpPr>
          <p:cNvPr id="104" name="Picture Placeholder 5">
            <a:extLst/>
          </p:cNvPr>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p>
        </p:txBody>
      </p:sp>
      <p:sp>
        <p:nvSpPr>
          <p:cNvPr id="105" name="Picture Placeholder 5">
            <a:extLst/>
          </p:cNvPr>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p>
        </p:txBody>
      </p:sp>
      <p:sp>
        <p:nvSpPr>
          <p:cNvPr id="106" name="Picture Placeholder 5">
            <a:extLst/>
          </p:cNvPr>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p>
        </p:txBody>
      </p:sp>
      <p:sp>
        <p:nvSpPr>
          <p:cNvPr id="14" name="Text Placeholder 7">
            <a:extLst/>
          </p:cNvPr>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p:cNvPr>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29"/>
          </a:xfrm>
        </p:spPr>
        <p:txBody>
          <a:bodyPr/>
          <a:lstStyle/>
          <a:p>
            <a:r>
              <a:rPr lang="en-US"/>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a:extLst/>
          </p:cNvPr>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a:extLst/>
          </p:cNvPr>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p:txBody>
          <a:bodyPr/>
          <a:lstStyle>
            <a:lvl1pPr>
              <a:defRPr>
                <a:latin typeface="+mn-lt"/>
              </a:defRPr>
            </a:lvl1pPr>
          </a:lstStyle>
          <a:p>
            <a:r>
              <a:rPr lang="en-US"/>
              <a:t>Click to Edit Master Title Style</a:t>
            </a:r>
          </a:p>
        </p:txBody>
      </p:sp>
      <p:sp>
        <p:nvSpPr>
          <p:cNvPr id="10" name="Table Placeholder 3">
            <a:extLst/>
          </p:cNvPr>
          <p:cNvSpPr>
            <a:spLocks noGrp="1"/>
          </p:cNvSpPr>
          <p:nvPr>
            <p:ph type="tbl" sz="quarter" idx="13"/>
          </p:nvPr>
        </p:nvSpPr>
        <p:spPr>
          <a:xfrm>
            <a:off x="479425" y="1259574"/>
            <a:ext cx="11233150" cy="4758453"/>
          </a:xfrm>
        </p:spPr>
        <p:txBody>
          <a:bodyPr/>
          <a:lstStyle>
            <a:lvl1pPr marL="0" indent="0">
              <a:buNone/>
              <a:defRPr/>
            </a:lvl1pPr>
          </a:lstStyle>
          <a:p>
            <a:pPr lvl="0"/>
            <a:r>
              <a:rPr lang="en-US" noProof="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a:solidFill>
                  <a:schemeClr val="bg1"/>
                </a:solidFill>
              </a:rPr>
              <a:t>Thank You</a:t>
            </a:r>
          </a:p>
          <a:p>
            <a:pPr algn="r">
              <a:defRPr/>
            </a:pPr>
            <a:r>
              <a:rPr lang="en-US" altLang="en-US" sz="3000">
                <a:solidFill>
                  <a:schemeClr val="bg1"/>
                </a:solidFill>
              </a:rPr>
              <a:t>Danke</a:t>
            </a:r>
          </a:p>
          <a:p>
            <a:pPr algn="r">
              <a:defRPr/>
            </a:pPr>
            <a:r>
              <a:rPr lang="en-US" altLang="en-US" sz="3000">
                <a:solidFill>
                  <a:schemeClr val="bg1"/>
                </a:solidFill>
              </a:rPr>
              <a:t>Merci</a:t>
            </a:r>
          </a:p>
          <a:p>
            <a:pPr algn="r">
              <a:defRPr/>
            </a:pPr>
            <a:r>
              <a:rPr lang="en-US" altLang="en-US" sz="3000">
                <a:solidFill>
                  <a:schemeClr val="bg1"/>
                </a:solidFill>
              </a:rPr>
              <a:t>谢谢</a:t>
            </a:r>
          </a:p>
          <a:p>
            <a:pPr algn="r">
              <a:defRPr/>
            </a:pPr>
            <a:r>
              <a:rPr lang="en-US" altLang="en-US" sz="3000">
                <a:solidFill>
                  <a:schemeClr val="bg1"/>
                </a:solidFill>
              </a:rPr>
              <a:t>ありがとう</a:t>
            </a:r>
          </a:p>
          <a:p>
            <a:pPr algn="r">
              <a:defRPr/>
            </a:pPr>
            <a:r>
              <a:rPr lang="en-US" altLang="en-US" sz="3000">
                <a:solidFill>
                  <a:schemeClr val="bg1"/>
                </a:solidFill>
              </a:rPr>
              <a:t>Gracias</a:t>
            </a:r>
          </a:p>
          <a:p>
            <a:pPr algn="r">
              <a:defRPr/>
            </a:pPr>
            <a:r>
              <a:rPr lang="en-US" altLang="en-US" sz="3000">
                <a:solidFill>
                  <a:schemeClr val="bg1"/>
                </a:solidFill>
              </a:rPr>
              <a:t>Kiitos</a:t>
            </a:r>
          </a:p>
          <a:p>
            <a:pPr algn="r">
              <a:defRPr/>
            </a:pPr>
            <a:r>
              <a:rPr lang="en-US" altLang="en-US" sz="3000">
                <a:solidFill>
                  <a:schemeClr val="bg1"/>
                </a:solidFill>
              </a:rPr>
              <a:t>감사합니다</a:t>
            </a:r>
          </a:p>
          <a:p>
            <a:pPr algn="r">
              <a:defRPr/>
            </a:pPr>
            <a:r>
              <a:rPr lang="en-US" altLang="en-US" sz="3000">
                <a:solidFill>
                  <a:schemeClr val="bg1"/>
                </a:solidFill>
              </a:rPr>
              <a:t>धन्यवाद</a:t>
            </a:r>
          </a:p>
          <a:p>
            <a:pPr algn="r">
              <a:defRPr/>
            </a:pPr>
            <a:r>
              <a:rPr lang="ar-SA" sz="3200" kern="1200">
                <a:solidFill>
                  <a:schemeClr val="bg1"/>
                </a:solidFill>
                <a:latin typeface="Calibri" charset="0"/>
                <a:ea typeface="ＭＳ Ｐゴシック" charset="-128"/>
                <a:cs typeface="+mn-cs"/>
              </a:rPr>
              <a:t>شكرًا</a:t>
            </a:r>
            <a:r>
              <a:rPr lang="ar-AE" altLang="en-US" sz="3000">
                <a:solidFill>
                  <a:schemeClr val="bg1"/>
                </a:solidFill>
              </a:rPr>
              <a:t> </a:t>
            </a:r>
            <a:endParaRPr lang="en-US" altLang="en-US" sz="3000">
              <a:solidFill>
                <a:schemeClr val="bg1"/>
              </a:solidFill>
            </a:endParaRPr>
          </a:p>
          <a:p>
            <a:pPr algn="r">
              <a:defRPr/>
            </a:pPr>
            <a:r>
              <a:rPr lang="he-IL" altLang="en-US" sz="3000">
                <a:solidFill>
                  <a:schemeClr val="bg1"/>
                </a:solidFill>
              </a:rPr>
              <a:t>תודה</a:t>
            </a:r>
            <a:endParaRPr lang="en-US" altLang="en-US" sz="300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a:solidFill>
                  <a:schemeClr val="bg1"/>
                </a:solidFill>
              </a:rPr>
              <a:t>Thank You</a:t>
            </a:r>
          </a:p>
          <a:p>
            <a:pPr algn="r">
              <a:defRPr/>
            </a:pPr>
            <a:r>
              <a:rPr lang="en-US" altLang="en-US" sz="3000">
                <a:solidFill>
                  <a:schemeClr val="bg1"/>
                </a:solidFill>
              </a:rPr>
              <a:t>Danke</a:t>
            </a:r>
          </a:p>
          <a:p>
            <a:pPr algn="r">
              <a:defRPr/>
            </a:pPr>
            <a:r>
              <a:rPr lang="en-US" altLang="en-US" sz="3000">
                <a:solidFill>
                  <a:schemeClr val="bg1"/>
                </a:solidFill>
              </a:rPr>
              <a:t>Merci</a:t>
            </a:r>
          </a:p>
          <a:p>
            <a:pPr algn="r">
              <a:defRPr/>
            </a:pPr>
            <a:r>
              <a:rPr lang="en-US" altLang="en-US" sz="3000">
                <a:solidFill>
                  <a:schemeClr val="bg1"/>
                </a:solidFill>
              </a:rPr>
              <a:t>谢谢</a:t>
            </a:r>
          </a:p>
          <a:p>
            <a:pPr algn="r">
              <a:defRPr/>
            </a:pPr>
            <a:r>
              <a:rPr lang="en-US" altLang="en-US" sz="3000">
                <a:solidFill>
                  <a:schemeClr val="bg1"/>
                </a:solidFill>
              </a:rPr>
              <a:t>ありがとう</a:t>
            </a:r>
          </a:p>
          <a:p>
            <a:pPr algn="r">
              <a:defRPr/>
            </a:pPr>
            <a:r>
              <a:rPr lang="en-US" altLang="en-US" sz="3000">
                <a:solidFill>
                  <a:schemeClr val="bg1"/>
                </a:solidFill>
              </a:rPr>
              <a:t>Gracias</a:t>
            </a:r>
          </a:p>
          <a:p>
            <a:pPr algn="r">
              <a:defRPr/>
            </a:pPr>
            <a:r>
              <a:rPr lang="en-US" altLang="en-US" sz="3000">
                <a:solidFill>
                  <a:schemeClr val="bg1"/>
                </a:solidFill>
              </a:rPr>
              <a:t>Kiitos</a:t>
            </a:r>
          </a:p>
          <a:p>
            <a:pPr algn="r">
              <a:defRPr/>
            </a:pPr>
            <a:r>
              <a:rPr lang="en-US" altLang="en-US" sz="3000">
                <a:solidFill>
                  <a:schemeClr val="bg1"/>
                </a:solidFill>
              </a:rPr>
              <a:t>감사합니다</a:t>
            </a:r>
          </a:p>
          <a:p>
            <a:pPr algn="r">
              <a:defRPr/>
            </a:pPr>
            <a:r>
              <a:rPr lang="en-US" altLang="en-US" sz="3000">
                <a:solidFill>
                  <a:schemeClr val="bg1"/>
                </a:solidFill>
              </a:rPr>
              <a:t>धन्यवाद</a:t>
            </a:r>
          </a:p>
          <a:p>
            <a:pPr algn="r">
              <a:defRPr/>
            </a:pPr>
            <a:r>
              <a:rPr lang="ar-SA" sz="3200" kern="1200">
                <a:solidFill>
                  <a:schemeClr val="bg1"/>
                </a:solidFill>
                <a:latin typeface="Calibri" charset="0"/>
                <a:ea typeface="ＭＳ Ｐゴシック" charset="-128"/>
                <a:cs typeface="+mn-cs"/>
              </a:rPr>
              <a:t>شكرًا</a:t>
            </a:r>
            <a:r>
              <a:rPr lang="ar-AE" altLang="en-US" sz="3000">
                <a:solidFill>
                  <a:schemeClr val="bg1"/>
                </a:solidFill>
              </a:rPr>
              <a:t> </a:t>
            </a:r>
            <a:endParaRPr lang="en-US" altLang="en-US" sz="3000">
              <a:solidFill>
                <a:schemeClr val="bg1"/>
              </a:solidFill>
            </a:endParaRPr>
          </a:p>
          <a:p>
            <a:pPr algn="r">
              <a:defRPr/>
            </a:pPr>
            <a:r>
              <a:rPr lang="he-IL" altLang="en-US" sz="3000">
                <a:solidFill>
                  <a:schemeClr val="bg1"/>
                </a:solidFill>
              </a:rPr>
              <a:t>תודה</a:t>
            </a:r>
            <a:endParaRPr lang="en-US" altLang="en-US" sz="300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p:cNvPr>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a:solidFill>
                  <a:schemeClr val="bg1"/>
                </a:solidFill>
              </a:rPr>
            </a:br>
            <a:r>
              <a:rPr lang="en-US" altLang="x-none" sz="120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p:cNvPr>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a:solidFill>
                  <a:schemeClr val="bg1"/>
                </a:solidFill>
              </a:rPr>
            </a:br>
            <a:r>
              <a:rPr lang="en-US" altLang="x-none" sz="120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6" name="Title 1">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p:cNvPr>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p>
        </p:txBody>
      </p:sp>
      <p:sp>
        <p:nvSpPr>
          <p:cNvPr id="1029" name="TextBox 26"/>
          <p:cNvSpPr txBox="1">
            <a:spLocks noChangeArrowheads="1"/>
          </p:cNvSpPr>
          <p:nvPr userDrawn="1"/>
        </p:nvSpPr>
        <p:spPr bwMode="auto">
          <a:xfrm>
            <a:off x="492125" y="6410643"/>
            <a:ext cx="312738" cy="138112"/>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33150" cy="460098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Box 20"/>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a:solidFill>
                  <a:srgbClr val="7F7F7F"/>
                </a:solidFill>
              </a:rPr>
              <a:t>© 2019 Arm Limited </a:t>
            </a:r>
          </a:p>
        </p:txBody>
      </p:sp>
      <p:pic>
        <p:nvPicPr>
          <p:cNvPr id="9" name="Picture 8">
            <a:extLst>
              <a:ext uri="{FF2B5EF4-FFF2-40B4-BE49-F238E27FC236}">
                <a16:creationId xmlns:a16="http://schemas.microsoft.com/office/drawing/2014/main" id="{64B851AC-E803-1D4D-80AA-D8015B7F63A8}"/>
              </a:ext>
            </a:extLst>
          </p:cNvPr>
          <p:cNvPicPr>
            <a:picLocks noChangeAspect="1"/>
          </p:cNvPicPr>
          <p:nvPr userDrawn="1"/>
        </p:nvPicPr>
        <p:blipFill>
          <a:blip r:embed="rId31"/>
          <a:stretch>
            <a:fillRect/>
          </a:stretch>
        </p:blipFill>
        <p:spPr>
          <a:xfrm>
            <a:off x="10928783" y="6388810"/>
            <a:ext cx="783792" cy="23711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6"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9.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8.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5.xml"/><Relationship Id="rId7" Type="http://schemas.openxmlformats.org/officeDocument/2006/relationships/image" Target="../media/image31.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9.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vmlDrawing" Target="../drawings/vmlDrawing7.vml"/><Relationship Id="rId5" Type="http://schemas.openxmlformats.org/officeDocument/2006/relationships/image" Target="../media/image35.w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9.xml"/><Relationship Id="rId7" Type="http://schemas.openxmlformats.org/officeDocument/2006/relationships/oleObject" Target="../embeddings/oleObject16.bin"/><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image" Target="../media/image36.wmf"/><Relationship Id="rId5" Type="http://schemas.openxmlformats.org/officeDocument/2006/relationships/oleObject" Target="../embeddings/oleObject15.bin"/><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20.xml"/><Relationship Id="rId7" Type="http://schemas.openxmlformats.org/officeDocument/2006/relationships/oleObject" Target="../embeddings/oleObject18.bin"/><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17.bin"/><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21.xml"/><Relationship Id="rId7" Type="http://schemas.openxmlformats.org/officeDocument/2006/relationships/oleObject" Target="../embeddings/oleObject20.bin"/><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19.bin"/><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0.wmf"/><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9.gif"/><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16.wmf"/><Relationship Id="rId4" Type="http://schemas.openxmlformats.org/officeDocument/2006/relationships/image" Target="../media/image17.gif"/><Relationship Id="rId9"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9.gif"/><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16.wmf"/><Relationship Id="rId4" Type="http://schemas.openxmlformats.org/officeDocument/2006/relationships/image" Target="../media/image17.gi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4.png"/><Relationship Id="rId11" Type="http://schemas.openxmlformats.org/officeDocument/2006/relationships/image" Target="../media/image15.wmf"/><Relationship Id="rId5" Type="http://schemas.openxmlformats.org/officeDocument/2006/relationships/image" Target="../media/image23.png"/><Relationship Id="rId10" Type="http://schemas.openxmlformats.org/officeDocument/2006/relationships/oleObject" Target="../embeddings/oleObject5.bin"/><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4336026" y="1207042"/>
            <a:ext cx="6873313" cy="1519514"/>
          </a:xfrm>
        </p:spPr>
        <p:txBody>
          <a:bodyPr/>
          <a:lstStyle/>
          <a:p>
            <a:r>
              <a:rPr lang="en-US"/>
              <a:t>DC Motors and Motor Controllers</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DC Motors: Torque Ripple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4-segment commutator:</a:t>
            </a:r>
            <a:endParaRPr lang="en-US" altLang="en-US"/>
          </a:p>
        </p:txBody>
      </p:sp>
      <p:grpSp>
        <p:nvGrpSpPr>
          <p:cNvPr id="4" name="Group 3">
            <a:extLst>
              <a:ext uri="{FF2B5EF4-FFF2-40B4-BE49-F238E27FC236}">
                <a16:creationId xmlns:a16="http://schemas.microsoft.com/office/drawing/2014/main" id="{0113FC04-DC5A-4A6D-9BE6-143283F48D05}"/>
              </a:ext>
            </a:extLst>
          </p:cNvPr>
          <p:cNvGrpSpPr/>
          <p:nvPr/>
        </p:nvGrpSpPr>
        <p:grpSpPr>
          <a:xfrm>
            <a:off x="1600200" y="2057400"/>
            <a:ext cx="5791200" cy="3352800"/>
            <a:chOff x="1600200" y="2057400"/>
            <a:chExt cx="5791200" cy="3352800"/>
          </a:xfrm>
        </p:grpSpPr>
        <p:sp>
          <p:nvSpPr>
            <p:cNvPr id="5" name="Rectangle 4">
              <a:extLst>
                <a:ext uri="{FF2B5EF4-FFF2-40B4-BE49-F238E27FC236}">
                  <a16:creationId xmlns:a16="http://schemas.microsoft.com/office/drawing/2014/main" id="{0E269188-5D78-475A-A4E5-BF50A87D9AB6}"/>
                </a:ext>
              </a:extLst>
            </p:cNvPr>
            <p:cNvSpPr/>
            <p:nvPr/>
          </p:nvSpPr>
          <p:spPr>
            <a:xfrm>
              <a:off x="1600200" y="2362200"/>
              <a:ext cx="5791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BE70A2D-E8DB-4824-B2D7-41E39032B42B}"/>
                </a:ext>
              </a:extLst>
            </p:cNvPr>
            <p:cNvSpPr/>
            <p:nvPr/>
          </p:nvSpPr>
          <p:spPr>
            <a:xfrm>
              <a:off x="2819400" y="2057400"/>
              <a:ext cx="3352800" cy="3352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FC8A1B7-E8C0-47C6-8704-977A7936C4C7}"/>
                </a:ext>
              </a:extLst>
            </p:cNvPr>
            <p:cNvCxnSpPr/>
            <p:nvPr/>
          </p:nvCxnSpPr>
          <p:spPr>
            <a:xfrm>
              <a:off x="3429000" y="2634342"/>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649B4C5-6D50-4726-9BA6-25EB966636BC}"/>
                </a:ext>
              </a:extLst>
            </p:cNvPr>
            <p:cNvCxnSpPr/>
            <p:nvPr/>
          </p:nvCxnSpPr>
          <p:spPr>
            <a:xfrm>
              <a:off x="3145971" y="3124200"/>
              <a:ext cx="2721429"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2F69A17-D0B3-45A2-9694-4F9865392912}"/>
                </a:ext>
              </a:extLst>
            </p:cNvPr>
            <p:cNvCxnSpPr/>
            <p:nvPr/>
          </p:nvCxnSpPr>
          <p:spPr>
            <a:xfrm>
              <a:off x="2971799" y="3646715"/>
              <a:ext cx="3048001"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088CBE-3325-400B-971F-30CA285066D9}"/>
                </a:ext>
              </a:extLst>
            </p:cNvPr>
            <p:cNvCxnSpPr/>
            <p:nvPr/>
          </p:nvCxnSpPr>
          <p:spPr>
            <a:xfrm>
              <a:off x="3124198" y="4191000"/>
              <a:ext cx="2743202"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783E37-71CC-48E1-B079-E5695DC66184}"/>
                </a:ext>
              </a:extLst>
            </p:cNvPr>
            <p:cNvCxnSpPr/>
            <p:nvPr/>
          </p:nvCxnSpPr>
          <p:spPr>
            <a:xfrm>
              <a:off x="3429000" y="4724400"/>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ADBB0D8-D030-4851-962E-6DB2B392CEE3}"/>
                </a:ext>
              </a:extLst>
            </p:cNvPr>
            <p:cNvSpPr/>
            <p:nvPr/>
          </p:nvSpPr>
          <p:spPr>
            <a:xfrm>
              <a:off x="1914525" y="3119439"/>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N</a:t>
              </a:r>
            </a:p>
          </p:txBody>
        </p:sp>
        <p:sp>
          <p:nvSpPr>
            <p:cNvPr id="13" name="Rectangle 12">
              <a:extLst>
                <a:ext uri="{FF2B5EF4-FFF2-40B4-BE49-F238E27FC236}">
                  <a16:creationId xmlns:a16="http://schemas.microsoft.com/office/drawing/2014/main" id="{54AE2BB9-0E0C-4246-9480-11CC85699913}"/>
                </a:ext>
              </a:extLst>
            </p:cNvPr>
            <p:cNvSpPr/>
            <p:nvPr/>
          </p:nvSpPr>
          <p:spPr>
            <a:xfrm>
              <a:off x="6510336" y="3052080"/>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S</a:t>
              </a:r>
            </a:p>
          </p:txBody>
        </p:sp>
        <p:grpSp>
          <p:nvGrpSpPr>
            <p:cNvPr id="14" name="Group 13">
              <a:extLst>
                <a:ext uri="{FF2B5EF4-FFF2-40B4-BE49-F238E27FC236}">
                  <a16:creationId xmlns:a16="http://schemas.microsoft.com/office/drawing/2014/main" id="{2CD3CF8D-D8BE-458D-AE3F-5122EBA78079}"/>
                </a:ext>
              </a:extLst>
            </p:cNvPr>
            <p:cNvGrpSpPr/>
            <p:nvPr/>
          </p:nvGrpSpPr>
          <p:grpSpPr>
            <a:xfrm rot="20700000">
              <a:off x="3358242" y="2694213"/>
              <a:ext cx="2318657" cy="1964871"/>
              <a:chOff x="3358242" y="2694213"/>
              <a:chExt cx="2318657" cy="1964871"/>
            </a:xfrm>
          </p:grpSpPr>
          <p:grpSp>
            <p:nvGrpSpPr>
              <p:cNvPr id="53" name="Group 52">
                <a:extLst>
                  <a:ext uri="{FF2B5EF4-FFF2-40B4-BE49-F238E27FC236}">
                    <a16:creationId xmlns:a16="http://schemas.microsoft.com/office/drawing/2014/main" id="{B85D1894-0C1E-4E78-A18A-E4F9202B99F2}"/>
                  </a:ext>
                </a:extLst>
              </p:cNvPr>
              <p:cNvGrpSpPr/>
              <p:nvPr/>
            </p:nvGrpSpPr>
            <p:grpSpPr>
              <a:xfrm>
                <a:off x="3358242" y="2694213"/>
                <a:ext cx="2318657" cy="1964871"/>
                <a:chOff x="3380014" y="2694213"/>
                <a:chExt cx="2318657" cy="1964871"/>
              </a:xfrm>
            </p:grpSpPr>
            <p:sp>
              <p:nvSpPr>
                <p:cNvPr id="58" name="Oval 57">
                  <a:extLst>
                    <a:ext uri="{FF2B5EF4-FFF2-40B4-BE49-F238E27FC236}">
                      <a16:creationId xmlns:a16="http://schemas.microsoft.com/office/drawing/2014/main" id="{0DA6BFD4-D8A2-415C-87A6-57693E5DC33D}"/>
                    </a:ext>
                  </a:extLst>
                </p:cNvPr>
                <p:cNvSpPr/>
                <p:nvPr/>
              </p:nvSpPr>
              <p:spPr>
                <a:xfrm>
                  <a:off x="4438649" y="3578679"/>
                  <a:ext cx="136071" cy="136071"/>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4DFADB0-CCE1-4F81-A75A-C0D470429258}"/>
                    </a:ext>
                  </a:extLst>
                </p:cNvPr>
                <p:cNvCxnSpPr/>
                <p:nvPr/>
              </p:nvCxnSpPr>
              <p:spPr>
                <a:xfrm>
                  <a:off x="3516085" y="2830284"/>
                  <a:ext cx="2133601" cy="174171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0F6F3A8D-F3B8-4AC5-A9CC-EBB5A8118CA8}"/>
                    </a:ext>
                  </a:extLst>
                </p:cNvPr>
                <p:cNvSpPr/>
                <p:nvPr/>
              </p:nvSpPr>
              <p:spPr>
                <a:xfrm>
                  <a:off x="3380014" y="2694213"/>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3327804-98A6-40DD-9E2C-5BE5599D8ACF}"/>
                    </a:ext>
                  </a:extLst>
                </p:cNvPr>
                <p:cNvSpPr/>
                <p:nvPr/>
              </p:nvSpPr>
              <p:spPr>
                <a:xfrm>
                  <a:off x="5426529" y="4386942"/>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0684F4C-BEDA-43F8-A5D0-DBE01A4E815A}"/>
                  </a:ext>
                </a:extLst>
              </p:cNvPr>
              <p:cNvGrpSpPr/>
              <p:nvPr/>
            </p:nvGrpSpPr>
            <p:grpSpPr>
              <a:xfrm>
                <a:off x="3409607" y="2745918"/>
                <a:ext cx="169412" cy="168732"/>
                <a:chOff x="4242702" y="1856005"/>
                <a:chExt cx="169412" cy="168732"/>
              </a:xfrm>
            </p:grpSpPr>
            <p:cxnSp>
              <p:nvCxnSpPr>
                <p:cNvPr id="56" name="Straight Connector 55">
                  <a:extLst>
                    <a:ext uri="{FF2B5EF4-FFF2-40B4-BE49-F238E27FC236}">
                      <a16:creationId xmlns:a16="http://schemas.microsoft.com/office/drawing/2014/main" id="{585E3493-E2AC-4E9B-8CDE-A0C3CEEA0ECE}"/>
                    </a:ext>
                  </a:extLst>
                </p:cNvPr>
                <p:cNvCxnSpPr/>
                <p:nvPr/>
              </p:nvCxnSpPr>
              <p:spPr>
                <a:xfrm>
                  <a:off x="4248829" y="1856005"/>
                  <a:ext cx="163285" cy="163285"/>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643A6CF-7B75-4432-82CA-6709008E4248}"/>
                    </a:ext>
                  </a:extLst>
                </p:cNvPr>
                <p:cNvCxnSpPr/>
                <p:nvPr/>
              </p:nvCxnSpPr>
              <p:spPr>
                <a:xfrm rot="16200000">
                  <a:off x="4242702" y="1861452"/>
                  <a:ext cx="163285" cy="163285"/>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A6FD1E92-06DE-4768-B63D-CF37E38818D4}"/>
                  </a:ext>
                </a:extLst>
              </p:cNvPr>
              <p:cNvSpPr/>
              <p:nvPr/>
            </p:nvSpPr>
            <p:spPr>
              <a:xfrm>
                <a:off x="5524498" y="4499200"/>
                <a:ext cx="47625" cy="47625"/>
              </a:xfrm>
              <a:prstGeom prst="ellipse">
                <a:avLst/>
              </a:prstGeom>
              <a:solidFill>
                <a:srgbClr val="FF0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80A02851-ADEF-430E-93C0-1918C02D2644}"/>
                </a:ext>
              </a:extLst>
            </p:cNvPr>
            <p:cNvCxnSpPr/>
            <p:nvPr/>
          </p:nvCxnSpPr>
          <p:spPr>
            <a:xfrm>
              <a:off x="3307869" y="3249115"/>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9252DB2-26E9-402A-84EF-D94156CC4D19}"/>
                </a:ext>
              </a:extLst>
            </p:cNvPr>
            <p:cNvCxnSpPr/>
            <p:nvPr/>
          </p:nvCxnSpPr>
          <p:spPr>
            <a:xfrm flipV="1">
              <a:off x="5725017" y="3733800"/>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9B33C16-CEA8-4E5A-9A53-69386D6D6DA3}"/>
                </a:ext>
              </a:extLst>
            </p:cNvPr>
            <p:cNvSpPr txBox="1"/>
            <p:nvPr/>
          </p:nvSpPr>
          <p:spPr>
            <a:xfrm>
              <a:off x="3312378" y="3314804"/>
              <a:ext cx="406902" cy="369332"/>
            </a:xfrm>
            <a:prstGeom prst="rect">
              <a:avLst/>
            </a:prstGeom>
            <a:noFill/>
          </p:spPr>
          <p:txBody>
            <a:bodyPr wrap="square" rtlCol="0">
              <a:spAutoFit/>
            </a:bodyPr>
            <a:lstStyle/>
            <a:p>
              <a:r>
                <a:rPr lang="en-US"/>
                <a:t>F</a:t>
              </a:r>
              <a:r>
                <a:rPr lang="en-US" baseline="-25000"/>
                <a:t>1</a:t>
              </a:r>
              <a:endParaRPr lang="en-US"/>
            </a:p>
          </p:txBody>
        </p:sp>
        <p:sp>
          <p:nvSpPr>
            <p:cNvPr id="18" name="TextBox 17">
              <a:extLst>
                <a:ext uri="{FF2B5EF4-FFF2-40B4-BE49-F238E27FC236}">
                  <a16:creationId xmlns:a16="http://schemas.microsoft.com/office/drawing/2014/main" id="{098C17FC-239C-4422-BE71-6366043840D5}"/>
                </a:ext>
              </a:extLst>
            </p:cNvPr>
            <p:cNvSpPr txBox="1"/>
            <p:nvPr/>
          </p:nvSpPr>
          <p:spPr>
            <a:xfrm>
              <a:off x="5703080" y="3733800"/>
              <a:ext cx="406902" cy="369332"/>
            </a:xfrm>
            <a:prstGeom prst="rect">
              <a:avLst/>
            </a:prstGeom>
            <a:noFill/>
          </p:spPr>
          <p:txBody>
            <a:bodyPr wrap="square" rtlCol="0">
              <a:spAutoFit/>
            </a:bodyPr>
            <a:lstStyle/>
            <a:p>
              <a:r>
                <a:rPr lang="en-US"/>
                <a:t>F</a:t>
              </a:r>
              <a:r>
                <a:rPr lang="en-US" baseline="-25000"/>
                <a:t>2</a:t>
              </a:r>
              <a:endParaRPr lang="en-US"/>
            </a:p>
          </p:txBody>
        </p:sp>
        <p:grpSp>
          <p:nvGrpSpPr>
            <p:cNvPr id="19" name="Group 18">
              <a:extLst>
                <a:ext uri="{FF2B5EF4-FFF2-40B4-BE49-F238E27FC236}">
                  <a16:creationId xmlns:a16="http://schemas.microsoft.com/office/drawing/2014/main" id="{D6887A6C-1C73-4482-9239-89BCD65D5FF2}"/>
                </a:ext>
              </a:extLst>
            </p:cNvPr>
            <p:cNvGrpSpPr/>
            <p:nvPr/>
          </p:nvGrpSpPr>
          <p:grpSpPr>
            <a:xfrm>
              <a:off x="4004426" y="2172677"/>
              <a:ext cx="390525" cy="461665"/>
              <a:chOff x="3890963" y="1933575"/>
              <a:chExt cx="390525" cy="461665"/>
            </a:xfrm>
          </p:grpSpPr>
          <p:sp>
            <p:nvSpPr>
              <p:cNvPr id="51" name="TextBox 50">
                <a:extLst>
                  <a:ext uri="{FF2B5EF4-FFF2-40B4-BE49-F238E27FC236}">
                    <a16:creationId xmlns:a16="http://schemas.microsoft.com/office/drawing/2014/main" id="{50572BFC-C1D2-46AC-B190-05C41125A2F7}"/>
                  </a:ext>
                </a:extLst>
              </p:cNvPr>
              <p:cNvSpPr txBox="1"/>
              <p:nvPr/>
            </p:nvSpPr>
            <p:spPr>
              <a:xfrm>
                <a:off x="3890963" y="1933575"/>
                <a:ext cx="390525" cy="461665"/>
              </a:xfrm>
              <a:prstGeom prst="rect">
                <a:avLst/>
              </a:prstGeom>
              <a:noFill/>
            </p:spPr>
            <p:txBody>
              <a:bodyPr wrap="square" rtlCol="0">
                <a:spAutoFit/>
              </a:bodyPr>
              <a:lstStyle/>
              <a:p>
                <a:r>
                  <a:rPr lang="en-US" sz="2400">
                    <a:solidFill>
                      <a:schemeClr val="bg1">
                        <a:lumMod val="50000"/>
                      </a:schemeClr>
                    </a:solidFill>
                  </a:rPr>
                  <a:t>B</a:t>
                </a:r>
              </a:p>
            </p:txBody>
          </p:sp>
          <p:cxnSp>
            <p:nvCxnSpPr>
              <p:cNvPr id="52" name="Straight Arrow Connector 51">
                <a:extLst>
                  <a:ext uri="{FF2B5EF4-FFF2-40B4-BE49-F238E27FC236}">
                    <a16:creationId xmlns:a16="http://schemas.microsoft.com/office/drawing/2014/main" id="{0F1DBC10-3B27-4E3F-BD8F-DE73998D505D}"/>
                  </a:ext>
                </a:extLst>
              </p:cNvPr>
              <p:cNvCxnSpPr/>
              <p:nvPr/>
            </p:nvCxnSpPr>
            <p:spPr>
              <a:xfrm>
                <a:off x="3956405" y="2014538"/>
                <a:ext cx="240588"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8D129FBE-C117-405F-9D8F-088F444220DC}"/>
                </a:ext>
              </a:extLst>
            </p:cNvPr>
            <p:cNvGrpSpPr/>
            <p:nvPr/>
          </p:nvGrpSpPr>
          <p:grpSpPr>
            <a:xfrm>
              <a:off x="4826612" y="3607495"/>
              <a:ext cx="228041" cy="140329"/>
              <a:chOff x="5009388" y="3206269"/>
              <a:chExt cx="228041" cy="140329"/>
            </a:xfrm>
          </p:grpSpPr>
          <p:sp>
            <p:nvSpPr>
              <p:cNvPr id="49" name="Rectangle 48">
                <a:extLst>
                  <a:ext uri="{FF2B5EF4-FFF2-40B4-BE49-F238E27FC236}">
                    <a16:creationId xmlns:a16="http://schemas.microsoft.com/office/drawing/2014/main" id="{DB5AF33C-7760-4CEF-906C-C7CC23D62A36}"/>
                  </a:ext>
                </a:extLst>
              </p:cNvPr>
              <p:cNvSpPr/>
              <p:nvPr/>
            </p:nvSpPr>
            <p:spPr>
              <a:xfrm>
                <a:off x="5033726" y="3207663"/>
                <a:ext cx="203703" cy="13753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6803F52-573A-4250-9E7D-FFF5B9369AF5}"/>
                  </a:ext>
                </a:extLst>
              </p:cNvPr>
              <p:cNvSpPr/>
              <p:nvPr/>
            </p:nvSpPr>
            <p:spPr>
              <a:xfrm>
                <a:off x="5009388" y="3206269"/>
                <a:ext cx="46973" cy="14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A73E6F1-A5C0-4DCF-8478-CA75DF110898}"/>
                </a:ext>
              </a:extLst>
            </p:cNvPr>
            <p:cNvGrpSpPr/>
            <p:nvPr/>
          </p:nvGrpSpPr>
          <p:grpSpPr>
            <a:xfrm flipH="1">
              <a:off x="3955847" y="3604285"/>
              <a:ext cx="228041" cy="140329"/>
              <a:chOff x="5009388" y="3206269"/>
              <a:chExt cx="228041" cy="140329"/>
            </a:xfrm>
          </p:grpSpPr>
          <p:sp>
            <p:nvSpPr>
              <p:cNvPr id="47" name="Rectangle 46">
                <a:extLst>
                  <a:ext uri="{FF2B5EF4-FFF2-40B4-BE49-F238E27FC236}">
                    <a16:creationId xmlns:a16="http://schemas.microsoft.com/office/drawing/2014/main" id="{9D5F9C5A-7971-4F90-85A6-885B316C709F}"/>
                  </a:ext>
                </a:extLst>
              </p:cNvPr>
              <p:cNvSpPr/>
              <p:nvPr/>
            </p:nvSpPr>
            <p:spPr>
              <a:xfrm>
                <a:off x="5033726" y="3207663"/>
                <a:ext cx="203703" cy="13753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226F86C-9461-470E-A90B-27A50AB44AED}"/>
                  </a:ext>
                </a:extLst>
              </p:cNvPr>
              <p:cNvSpPr/>
              <p:nvPr/>
            </p:nvSpPr>
            <p:spPr>
              <a:xfrm>
                <a:off x="5009388" y="3206269"/>
                <a:ext cx="46973" cy="14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Connector 21">
              <a:extLst>
                <a:ext uri="{FF2B5EF4-FFF2-40B4-BE49-F238E27FC236}">
                  <a16:creationId xmlns:a16="http://schemas.microsoft.com/office/drawing/2014/main" id="{EB3C9F52-0BE9-4079-8252-2E9D4B7E5DA1}"/>
                </a:ext>
              </a:extLst>
            </p:cNvPr>
            <p:cNvCxnSpPr>
              <a:endCxn id="61" idx="1"/>
            </p:cNvCxnSpPr>
            <p:nvPr/>
          </p:nvCxnSpPr>
          <p:spPr>
            <a:xfrm>
              <a:off x="3429000" y="3192780"/>
              <a:ext cx="2178176" cy="968519"/>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F164A86-F051-4A4C-BC74-3818EC236BBC}"/>
                </a:ext>
              </a:extLst>
            </p:cNvPr>
            <p:cNvSpPr txBox="1"/>
            <p:nvPr/>
          </p:nvSpPr>
          <p:spPr>
            <a:xfrm>
              <a:off x="3557853" y="3322485"/>
              <a:ext cx="636420" cy="369332"/>
            </a:xfrm>
            <a:prstGeom prst="rect">
              <a:avLst/>
            </a:prstGeom>
            <a:noFill/>
          </p:spPr>
          <p:txBody>
            <a:bodyPr wrap="square" rtlCol="0">
              <a:spAutoFit/>
            </a:bodyPr>
            <a:lstStyle/>
            <a:p>
              <a:r>
                <a:rPr lang="en-US"/>
                <a:t>V</a:t>
              </a:r>
              <a:r>
                <a:rPr lang="en-US" baseline="30000"/>
                <a:t>+</a:t>
              </a:r>
            </a:p>
          </p:txBody>
        </p:sp>
        <p:grpSp>
          <p:nvGrpSpPr>
            <p:cNvPr id="24" name="Group 23">
              <a:extLst>
                <a:ext uri="{FF2B5EF4-FFF2-40B4-BE49-F238E27FC236}">
                  <a16:creationId xmlns:a16="http://schemas.microsoft.com/office/drawing/2014/main" id="{7E38AFB4-3ABC-41E3-B5A9-D9D737B1BDE0}"/>
                </a:ext>
              </a:extLst>
            </p:cNvPr>
            <p:cNvGrpSpPr/>
            <p:nvPr/>
          </p:nvGrpSpPr>
          <p:grpSpPr>
            <a:xfrm flipH="1">
              <a:off x="3797433" y="3521284"/>
              <a:ext cx="158414" cy="172421"/>
              <a:chOff x="5054653" y="3499523"/>
              <a:chExt cx="158414" cy="172421"/>
            </a:xfrm>
          </p:grpSpPr>
          <p:cxnSp>
            <p:nvCxnSpPr>
              <p:cNvPr id="44" name="Straight Connector 43">
                <a:extLst>
                  <a:ext uri="{FF2B5EF4-FFF2-40B4-BE49-F238E27FC236}">
                    <a16:creationId xmlns:a16="http://schemas.microsoft.com/office/drawing/2014/main" id="{4D4549D0-0763-4C43-AEB3-3AF8317B6C19}"/>
                  </a:ext>
                </a:extLst>
              </p:cNvPr>
              <p:cNvCxnSpPr/>
              <p:nvPr/>
            </p:nvCxnSpPr>
            <p:spPr>
              <a:xfrm>
                <a:off x="5054653" y="3657600"/>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0E674D2-BD21-49D3-8CE5-FDA36821F8F5}"/>
                  </a:ext>
                </a:extLst>
              </p:cNvPr>
              <p:cNvCxnSpPr/>
              <p:nvPr/>
            </p:nvCxnSpPr>
            <p:spPr>
              <a:xfrm rot="16200000">
                <a:off x="5122314" y="3604284"/>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E9A2FFC0-1713-4BDE-92AC-95E9EE07145A}"/>
                  </a:ext>
                </a:extLst>
              </p:cNvPr>
              <p:cNvSpPr/>
              <p:nvPr/>
            </p:nvSpPr>
            <p:spPr>
              <a:xfrm rot="20700000" flipH="1">
                <a:off x="5166883" y="3499523"/>
                <a:ext cx="46184" cy="461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B994739-0A9A-46C5-B990-556E291C805C}"/>
                </a:ext>
              </a:extLst>
            </p:cNvPr>
            <p:cNvGrpSpPr/>
            <p:nvPr/>
          </p:nvGrpSpPr>
          <p:grpSpPr>
            <a:xfrm flipH="1">
              <a:off x="5054653" y="3658403"/>
              <a:ext cx="205364" cy="212787"/>
              <a:chOff x="3750483" y="3658403"/>
              <a:chExt cx="205364" cy="212787"/>
            </a:xfrm>
          </p:grpSpPr>
          <p:grpSp>
            <p:nvGrpSpPr>
              <p:cNvPr id="38" name="Group 37">
                <a:extLst>
                  <a:ext uri="{FF2B5EF4-FFF2-40B4-BE49-F238E27FC236}">
                    <a16:creationId xmlns:a16="http://schemas.microsoft.com/office/drawing/2014/main" id="{C6C1E049-AA71-4789-98B1-04D9E9A7393A}"/>
                  </a:ext>
                </a:extLst>
              </p:cNvPr>
              <p:cNvGrpSpPr/>
              <p:nvPr/>
            </p:nvGrpSpPr>
            <p:grpSpPr>
              <a:xfrm rot="10800000">
                <a:off x="3820525" y="3658403"/>
                <a:ext cx="135322" cy="135321"/>
                <a:chOff x="5054653" y="3536623"/>
                <a:chExt cx="135322" cy="135321"/>
              </a:xfrm>
            </p:grpSpPr>
            <p:cxnSp>
              <p:nvCxnSpPr>
                <p:cNvPr id="42" name="Straight Connector 41">
                  <a:extLst>
                    <a:ext uri="{FF2B5EF4-FFF2-40B4-BE49-F238E27FC236}">
                      <a16:creationId xmlns:a16="http://schemas.microsoft.com/office/drawing/2014/main" id="{850B265E-C79F-4407-AE87-1828799CC278}"/>
                    </a:ext>
                  </a:extLst>
                </p:cNvPr>
                <p:cNvCxnSpPr/>
                <p:nvPr/>
              </p:nvCxnSpPr>
              <p:spPr>
                <a:xfrm>
                  <a:off x="5054653" y="3657600"/>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EDEE363-833E-414B-B479-3A43C1D462A3}"/>
                    </a:ext>
                  </a:extLst>
                </p:cNvPr>
                <p:cNvCxnSpPr/>
                <p:nvPr/>
              </p:nvCxnSpPr>
              <p:spPr>
                <a:xfrm rot="16200000">
                  <a:off x="5122314" y="3604284"/>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12E19ECF-E4E6-47DD-ABD8-3FD06494A960}"/>
                  </a:ext>
                </a:extLst>
              </p:cNvPr>
              <p:cNvCxnSpPr/>
              <p:nvPr/>
            </p:nvCxnSpPr>
            <p:spPr>
              <a:xfrm>
                <a:off x="3750483" y="3795512"/>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547A9D-3987-4268-B2A6-8538A8EF0D75}"/>
                  </a:ext>
                </a:extLst>
              </p:cNvPr>
              <p:cNvCxnSpPr/>
              <p:nvPr/>
            </p:nvCxnSpPr>
            <p:spPr>
              <a:xfrm>
                <a:off x="3782438" y="3833612"/>
                <a:ext cx="676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BFF37CF-9F5C-47DD-9283-E780FF403A37}"/>
                  </a:ext>
                </a:extLst>
              </p:cNvPr>
              <p:cNvCxnSpPr/>
              <p:nvPr/>
            </p:nvCxnSpPr>
            <p:spPr>
              <a:xfrm>
                <a:off x="3799353" y="3871190"/>
                <a:ext cx="338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E1AB818-E28F-4341-BC59-6A08F20731BB}"/>
                </a:ext>
              </a:extLst>
            </p:cNvPr>
            <p:cNvGrpSpPr/>
            <p:nvPr/>
          </p:nvGrpSpPr>
          <p:grpSpPr>
            <a:xfrm rot="16200000">
              <a:off x="3350741" y="2697109"/>
              <a:ext cx="2318657" cy="1964871"/>
              <a:chOff x="2317934" y="5007092"/>
              <a:chExt cx="2318657" cy="1964871"/>
            </a:xfrm>
          </p:grpSpPr>
          <p:grpSp>
            <p:nvGrpSpPr>
              <p:cNvPr id="33" name="Group 32">
                <a:extLst>
                  <a:ext uri="{FF2B5EF4-FFF2-40B4-BE49-F238E27FC236}">
                    <a16:creationId xmlns:a16="http://schemas.microsoft.com/office/drawing/2014/main" id="{17AD5684-31FC-4E88-9579-6E7D1E21E5A8}"/>
                  </a:ext>
                </a:extLst>
              </p:cNvPr>
              <p:cNvGrpSpPr/>
              <p:nvPr/>
            </p:nvGrpSpPr>
            <p:grpSpPr>
              <a:xfrm rot="20700000">
                <a:off x="2317934" y="5007092"/>
                <a:ext cx="2318657" cy="1964871"/>
                <a:chOff x="3380014" y="2694213"/>
                <a:chExt cx="2318657" cy="1964871"/>
              </a:xfrm>
            </p:grpSpPr>
            <p:cxnSp>
              <p:nvCxnSpPr>
                <p:cNvPr id="35" name="Straight Connector 34">
                  <a:extLst>
                    <a:ext uri="{FF2B5EF4-FFF2-40B4-BE49-F238E27FC236}">
                      <a16:creationId xmlns:a16="http://schemas.microsoft.com/office/drawing/2014/main" id="{673DABE6-2E34-4B49-AB3E-B4EE5B742F30}"/>
                    </a:ext>
                  </a:extLst>
                </p:cNvPr>
                <p:cNvCxnSpPr/>
                <p:nvPr/>
              </p:nvCxnSpPr>
              <p:spPr>
                <a:xfrm>
                  <a:off x="3516085" y="2830284"/>
                  <a:ext cx="2133601" cy="174171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49B71303-0D63-43EE-B5ED-29658E0084E2}"/>
                    </a:ext>
                  </a:extLst>
                </p:cNvPr>
                <p:cNvSpPr/>
                <p:nvPr/>
              </p:nvSpPr>
              <p:spPr>
                <a:xfrm>
                  <a:off x="3380014" y="2694213"/>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35609CB-CB0B-4B0E-AF8C-A71335909281}"/>
                    </a:ext>
                  </a:extLst>
                </p:cNvPr>
                <p:cNvSpPr/>
                <p:nvPr/>
              </p:nvSpPr>
              <p:spPr>
                <a:xfrm>
                  <a:off x="5426529" y="4386942"/>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a:extLst>
                  <a:ext uri="{FF2B5EF4-FFF2-40B4-BE49-F238E27FC236}">
                    <a16:creationId xmlns:a16="http://schemas.microsoft.com/office/drawing/2014/main" id="{A1AC2A37-8973-4431-B8BA-B543BD43A566}"/>
                  </a:ext>
                </a:extLst>
              </p:cNvPr>
              <p:cNvCxnSpPr/>
              <p:nvPr/>
            </p:nvCxnSpPr>
            <p:spPr>
              <a:xfrm>
                <a:off x="2389268" y="5498367"/>
                <a:ext cx="2178176" cy="968519"/>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E37D4AC6-CEE1-4449-B376-90FC67EE44B4}"/>
                </a:ext>
              </a:extLst>
            </p:cNvPr>
            <p:cNvSpPr/>
            <p:nvPr/>
          </p:nvSpPr>
          <p:spPr>
            <a:xfrm>
              <a:off x="4163000" y="3342071"/>
              <a:ext cx="681720" cy="681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11D1B8-94C1-41BE-B0AC-8E55594BFD96}"/>
                </a:ext>
              </a:extLst>
            </p:cNvPr>
            <p:cNvSpPr/>
            <p:nvPr/>
          </p:nvSpPr>
          <p:spPr>
            <a:xfrm rot="3600000">
              <a:off x="4147739" y="3676865"/>
              <a:ext cx="45719"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170EAF2-5F1D-4252-AFF8-30AF4EC31AE3}"/>
                </a:ext>
              </a:extLst>
            </p:cNvPr>
            <p:cNvSpPr/>
            <p:nvPr/>
          </p:nvSpPr>
          <p:spPr>
            <a:xfrm rot="20700000">
              <a:off x="4443674" y="3609624"/>
              <a:ext cx="136071" cy="1360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E5556E5-7C4A-4682-B085-913984F148D4}"/>
                </a:ext>
              </a:extLst>
            </p:cNvPr>
            <p:cNvSpPr/>
            <p:nvPr/>
          </p:nvSpPr>
          <p:spPr>
            <a:xfrm rot="19800000">
              <a:off x="4358437" y="3247309"/>
              <a:ext cx="45719"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4233E03-9F90-4EAB-89C6-240FD2E00202}"/>
                </a:ext>
              </a:extLst>
            </p:cNvPr>
            <p:cNvSpPr/>
            <p:nvPr/>
          </p:nvSpPr>
          <p:spPr>
            <a:xfrm rot="19800000">
              <a:off x="4646314" y="3889472"/>
              <a:ext cx="45719"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FC5210E-74E0-45D6-9AC3-42E4CF419386}"/>
                </a:ext>
              </a:extLst>
            </p:cNvPr>
            <p:cNvSpPr/>
            <p:nvPr/>
          </p:nvSpPr>
          <p:spPr>
            <a:xfrm rot="14400000">
              <a:off x="4803752" y="3426347"/>
              <a:ext cx="45719"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173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DC Motors: Torque Ripple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4-segment commutator:</a:t>
            </a:r>
            <a:endParaRPr lang="en-US" altLang="en-US"/>
          </a:p>
        </p:txBody>
      </p:sp>
      <p:grpSp>
        <p:nvGrpSpPr>
          <p:cNvPr id="4" name="Group 3">
            <a:extLst>
              <a:ext uri="{FF2B5EF4-FFF2-40B4-BE49-F238E27FC236}">
                <a16:creationId xmlns:a16="http://schemas.microsoft.com/office/drawing/2014/main" id="{2B07670A-9779-4511-A0E9-465498D87223}"/>
              </a:ext>
            </a:extLst>
          </p:cNvPr>
          <p:cNvGrpSpPr/>
          <p:nvPr/>
        </p:nvGrpSpPr>
        <p:grpSpPr>
          <a:xfrm>
            <a:off x="1600200" y="2057400"/>
            <a:ext cx="5791200" cy="3352800"/>
            <a:chOff x="1600200" y="2057400"/>
            <a:chExt cx="5791200" cy="3352800"/>
          </a:xfrm>
        </p:grpSpPr>
        <p:sp>
          <p:nvSpPr>
            <p:cNvPr id="5" name="Rectangle 4">
              <a:extLst>
                <a:ext uri="{FF2B5EF4-FFF2-40B4-BE49-F238E27FC236}">
                  <a16:creationId xmlns:a16="http://schemas.microsoft.com/office/drawing/2014/main" id="{A53B114B-B96C-44A6-AACA-48451CA1B8D8}"/>
                </a:ext>
              </a:extLst>
            </p:cNvPr>
            <p:cNvSpPr/>
            <p:nvPr/>
          </p:nvSpPr>
          <p:spPr>
            <a:xfrm>
              <a:off x="1600200" y="2362200"/>
              <a:ext cx="5791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A63FCCA-BDE6-431E-B939-34EA82DB1DC4}"/>
                </a:ext>
              </a:extLst>
            </p:cNvPr>
            <p:cNvSpPr/>
            <p:nvPr/>
          </p:nvSpPr>
          <p:spPr>
            <a:xfrm>
              <a:off x="2819400" y="2057400"/>
              <a:ext cx="3352800" cy="3352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5E31393-45B8-48EB-BFBC-3C458A507B3B}"/>
                </a:ext>
              </a:extLst>
            </p:cNvPr>
            <p:cNvCxnSpPr/>
            <p:nvPr/>
          </p:nvCxnSpPr>
          <p:spPr>
            <a:xfrm>
              <a:off x="3429000" y="2634342"/>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FDBF1BA-4C3B-4DC8-B929-ECF6FC7A0DE1}"/>
                </a:ext>
              </a:extLst>
            </p:cNvPr>
            <p:cNvCxnSpPr/>
            <p:nvPr/>
          </p:nvCxnSpPr>
          <p:spPr>
            <a:xfrm>
              <a:off x="3145971" y="3124200"/>
              <a:ext cx="2721429"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66D4CEC-0CFA-403E-9D37-28378354212B}"/>
                </a:ext>
              </a:extLst>
            </p:cNvPr>
            <p:cNvCxnSpPr/>
            <p:nvPr/>
          </p:nvCxnSpPr>
          <p:spPr>
            <a:xfrm>
              <a:off x="2971799" y="3646715"/>
              <a:ext cx="3048001"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C9AE34D-9EAA-4C80-ADB4-FCB15F409E29}"/>
                </a:ext>
              </a:extLst>
            </p:cNvPr>
            <p:cNvCxnSpPr/>
            <p:nvPr/>
          </p:nvCxnSpPr>
          <p:spPr>
            <a:xfrm>
              <a:off x="3124198" y="4191000"/>
              <a:ext cx="2743202"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1016B9-FA17-4E51-A28B-6E97D60A0B26}"/>
                </a:ext>
              </a:extLst>
            </p:cNvPr>
            <p:cNvCxnSpPr/>
            <p:nvPr/>
          </p:nvCxnSpPr>
          <p:spPr>
            <a:xfrm>
              <a:off x="3429000" y="4724400"/>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289E2C8-0894-41C7-B863-04A400F108C4}"/>
                </a:ext>
              </a:extLst>
            </p:cNvPr>
            <p:cNvSpPr/>
            <p:nvPr/>
          </p:nvSpPr>
          <p:spPr>
            <a:xfrm>
              <a:off x="1914525" y="3119439"/>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N</a:t>
              </a:r>
            </a:p>
          </p:txBody>
        </p:sp>
        <p:sp>
          <p:nvSpPr>
            <p:cNvPr id="13" name="Rectangle 12">
              <a:extLst>
                <a:ext uri="{FF2B5EF4-FFF2-40B4-BE49-F238E27FC236}">
                  <a16:creationId xmlns:a16="http://schemas.microsoft.com/office/drawing/2014/main" id="{FF47A3C7-A721-4BB6-A26F-BB5FCAD325F2}"/>
                </a:ext>
              </a:extLst>
            </p:cNvPr>
            <p:cNvSpPr/>
            <p:nvPr/>
          </p:nvSpPr>
          <p:spPr>
            <a:xfrm>
              <a:off x="6510336" y="3052080"/>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S</a:t>
              </a:r>
            </a:p>
          </p:txBody>
        </p:sp>
        <p:cxnSp>
          <p:nvCxnSpPr>
            <p:cNvPr id="14" name="Straight Arrow Connector 13">
              <a:extLst>
                <a:ext uri="{FF2B5EF4-FFF2-40B4-BE49-F238E27FC236}">
                  <a16:creationId xmlns:a16="http://schemas.microsoft.com/office/drawing/2014/main" id="{1DE6CB07-C314-4F78-9E4A-3323FE05434B}"/>
                </a:ext>
              </a:extLst>
            </p:cNvPr>
            <p:cNvCxnSpPr/>
            <p:nvPr/>
          </p:nvCxnSpPr>
          <p:spPr>
            <a:xfrm>
              <a:off x="3338002" y="4434349"/>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D446C8C-49FC-4AF7-904C-B6B0830F27E3}"/>
                </a:ext>
              </a:extLst>
            </p:cNvPr>
            <p:cNvCxnSpPr/>
            <p:nvPr/>
          </p:nvCxnSpPr>
          <p:spPr>
            <a:xfrm flipV="1">
              <a:off x="5691228" y="2555421"/>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45F381-0BCE-4857-8C50-58502957AC23}"/>
                </a:ext>
              </a:extLst>
            </p:cNvPr>
            <p:cNvSpPr txBox="1"/>
            <p:nvPr/>
          </p:nvSpPr>
          <p:spPr>
            <a:xfrm>
              <a:off x="3330921" y="4407615"/>
              <a:ext cx="406902" cy="369332"/>
            </a:xfrm>
            <a:prstGeom prst="rect">
              <a:avLst/>
            </a:prstGeom>
            <a:noFill/>
          </p:spPr>
          <p:txBody>
            <a:bodyPr wrap="square" rtlCol="0">
              <a:spAutoFit/>
            </a:bodyPr>
            <a:lstStyle/>
            <a:p>
              <a:r>
                <a:rPr lang="en-US"/>
                <a:t>F</a:t>
              </a:r>
              <a:r>
                <a:rPr lang="en-US" baseline="-25000"/>
                <a:t>1</a:t>
              </a:r>
              <a:endParaRPr lang="en-US"/>
            </a:p>
          </p:txBody>
        </p:sp>
        <p:sp>
          <p:nvSpPr>
            <p:cNvPr id="17" name="TextBox 16">
              <a:extLst>
                <a:ext uri="{FF2B5EF4-FFF2-40B4-BE49-F238E27FC236}">
                  <a16:creationId xmlns:a16="http://schemas.microsoft.com/office/drawing/2014/main" id="{2E741661-5917-421C-A7CB-DB630FFDA11A}"/>
                </a:ext>
              </a:extLst>
            </p:cNvPr>
            <p:cNvSpPr txBox="1"/>
            <p:nvPr/>
          </p:nvSpPr>
          <p:spPr>
            <a:xfrm>
              <a:off x="5378196" y="2506460"/>
              <a:ext cx="406902" cy="369332"/>
            </a:xfrm>
            <a:prstGeom prst="rect">
              <a:avLst/>
            </a:prstGeom>
            <a:noFill/>
          </p:spPr>
          <p:txBody>
            <a:bodyPr wrap="square" rtlCol="0">
              <a:spAutoFit/>
            </a:bodyPr>
            <a:lstStyle/>
            <a:p>
              <a:r>
                <a:rPr lang="en-US"/>
                <a:t>F</a:t>
              </a:r>
              <a:r>
                <a:rPr lang="en-US" baseline="-25000"/>
                <a:t>2</a:t>
              </a:r>
              <a:endParaRPr lang="en-US"/>
            </a:p>
          </p:txBody>
        </p:sp>
        <p:grpSp>
          <p:nvGrpSpPr>
            <p:cNvPr id="18" name="Group 17">
              <a:extLst>
                <a:ext uri="{FF2B5EF4-FFF2-40B4-BE49-F238E27FC236}">
                  <a16:creationId xmlns:a16="http://schemas.microsoft.com/office/drawing/2014/main" id="{91BD11DF-1DE3-42E1-9CD1-6CF7777A664A}"/>
                </a:ext>
              </a:extLst>
            </p:cNvPr>
            <p:cNvGrpSpPr/>
            <p:nvPr/>
          </p:nvGrpSpPr>
          <p:grpSpPr>
            <a:xfrm>
              <a:off x="4004426" y="2172677"/>
              <a:ext cx="390525" cy="461665"/>
              <a:chOff x="3890963" y="1933575"/>
              <a:chExt cx="390525" cy="461665"/>
            </a:xfrm>
          </p:grpSpPr>
          <p:sp>
            <p:nvSpPr>
              <p:cNvPr id="61" name="TextBox 60">
                <a:extLst>
                  <a:ext uri="{FF2B5EF4-FFF2-40B4-BE49-F238E27FC236}">
                    <a16:creationId xmlns:a16="http://schemas.microsoft.com/office/drawing/2014/main" id="{B23DEA9A-8CFA-4BFC-8207-644B39FF7E79}"/>
                  </a:ext>
                </a:extLst>
              </p:cNvPr>
              <p:cNvSpPr txBox="1"/>
              <p:nvPr/>
            </p:nvSpPr>
            <p:spPr>
              <a:xfrm>
                <a:off x="3890963" y="1933575"/>
                <a:ext cx="390525" cy="461665"/>
              </a:xfrm>
              <a:prstGeom prst="rect">
                <a:avLst/>
              </a:prstGeom>
              <a:noFill/>
            </p:spPr>
            <p:txBody>
              <a:bodyPr wrap="square" rtlCol="0">
                <a:spAutoFit/>
              </a:bodyPr>
              <a:lstStyle/>
              <a:p>
                <a:r>
                  <a:rPr lang="en-US" sz="2400">
                    <a:solidFill>
                      <a:schemeClr val="bg1">
                        <a:lumMod val="50000"/>
                      </a:schemeClr>
                    </a:solidFill>
                  </a:rPr>
                  <a:t>B</a:t>
                </a:r>
              </a:p>
            </p:txBody>
          </p:sp>
          <p:cxnSp>
            <p:nvCxnSpPr>
              <p:cNvPr id="62" name="Straight Arrow Connector 61">
                <a:extLst>
                  <a:ext uri="{FF2B5EF4-FFF2-40B4-BE49-F238E27FC236}">
                    <a16:creationId xmlns:a16="http://schemas.microsoft.com/office/drawing/2014/main" id="{AD64A5C5-3608-4390-804B-0F22EDF27AFE}"/>
                  </a:ext>
                </a:extLst>
              </p:cNvPr>
              <p:cNvCxnSpPr/>
              <p:nvPr/>
            </p:nvCxnSpPr>
            <p:spPr>
              <a:xfrm>
                <a:off x="3956405" y="2014538"/>
                <a:ext cx="240588"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9201B13-308A-4DF3-BBF3-DA6C073F635E}"/>
                </a:ext>
              </a:extLst>
            </p:cNvPr>
            <p:cNvGrpSpPr/>
            <p:nvPr/>
          </p:nvGrpSpPr>
          <p:grpSpPr>
            <a:xfrm>
              <a:off x="4826612" y="3607495"/>
              <a:ext cx="228041" cy="140329"/>
              <a:chOff x="5009388" y="3206269"/>
              <a:chExt cx="228041" cy="140329"/>
            </a:xfrm>
          </p:grpSpPr>
          <p:sp>
            <p:nvSpPr>
              <p:cNvPr id="59" name="Rectangle 58">
                <a:extLst>
                  <a:ext uri="{FF2B5EF4-FFF2-40B4-BE49-F238E27FC236}">
                    <a16:creationId xmlns:a16="http://schemas.microsoft.com/office/drawing/2014/main" id="{AA700C81-C8F8-4803-992A-39179754C372}"/>
                  </a:ext>
                </a:extLst>
              </p:cNvPr>
              <p:cNvSpPr/>
              <p:nvPr/>
            </p:nvSpPr>
            <p:spPr>
              <a:xfrm>
                <a:off x="5033726" y="3207663"/>
                <a:ext cx="203703" cy="13753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7D2E1D9-AE90-414B-8123-76363D869E0C}"/>
                  </a:ext>
                </a:extLst>
              </p:cNvPr>
              <p:cNvSpPr/>
              <p:nvPr/>
            </p:nvSpPr>
            <p:spPr>
              <a:xfrm>
                <a:off x="5009388" y="3206269"/>
                <a:ext cx="46973" cy="14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2DB0675-9E45-460A-81B9-8DD0994AF96F}"/>
                </a:ext>
              </a:extLst>
            </p:cNvPr>
            <p:cNvGrpSpPr/>
            <p:nvPr/>
          </p:nvGrpSpPr>
          <p:grpSpPr>
            <a:xfrm flipH="1">
              <a:off x="3955847" y="3604285"/>
              <a:ext cx="228041" cy="140329"/>
              <a:chOff x="5009388" y="3206269"/>
              <a:chExt cx="228041" cy="140329"/>
            </a:xfrm>
          </p:grpSpPr>
          <p:sp>
            <p:nvSpPr>
              <p:cNvPr id="57" name="Rectangle 56">
                <a:extLst>
                  <a:ext uri="{FF2B5EF4-FFF2-40B4-BE49-F238E27FC236}">
                    <a16:creationId xmlns:a16="http://schemas.microsoft.com/office/drawing/2014/main" id="{E0669188-E7D0-47D3-9A79-C7D641BA9F97}"/>
                  </a:ext>
                </a:extLst>
              </p:cNvPr>
              <p:cNvSpPr/>
              <p:nvPr/>
            </p:nvSpPr>
            <p:spPr>
              <a:xfrm>
                <a:off x="5033726" y="3207663"/>
                <a:ext cx="203703" cy="13753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6B9156A-9A65-4308-BBCA-CFEB84D6A0D1}"/>
                  </a:ext>
                </a:extLst>
              </p:cNvPr>
              <p:cNvSpPr/>
              <p:nvPr/>
            </p:nvSpPr>
            <p:spPr>
              <a:xfrm>
                <a:off x="5009388" y="3206269"/>
                <a:ext cx="46973" cy="14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2572EF33-AA47-4793-ABA8-1A1F0C1A7640}"/>
                </a:ext>
              </a:extLst>
            </p:cNvPr>
            <p:cNvSpPr txBox="1"/>
            <p:nvPr/>
          </p:nvSpPr>
          <p:spPr>
            <a:xfrm>
              <a:off x="3557853" y="3322485"/>
              <a:ext cx="636420" cy="369332"/>
            </a:xfrm>
            <a:prstGeom prst="rect">
              <a:avLst/>
            </a:prstGeom>
            <a:noFill/>
          </p:spPr>
          <p:txBody>
            <a:bodyPr wrap="square" rtlCol="0">
              <a:spAutoFit/>
            </a:bodyPr>
            <a:lstStyle/>
            <a:p>
              <a:r>
                <a:rPr lang="en-US"/>
                <a:t>V</a:t>
              </a:r>
              <a:r>
                <a:rPr lang="en-US" baseline="30000"/>
                <a:t>+</a:t>
              </a:r>
            </a:p>
          </p:txBody>
        </p:sp>
        <p:grpSp>
          <p:nvGrpSpPr>
            <p:cNvPr id="22" name="Group 21">
              <a:extLst>
                <a:ext uri="{FF2B5EF4-FFF2-40B4-BE49-F238E27FC236}">
                  <a16:creationId xmlns:a16="http://schemas.microsoft.com/office/drawing/2014/main" id="{6824C3C5-5220-48B8-9515-42BBDEE24658}"/>
                </a:ext>
              </a:extLst>
            </p:cNvPr>
            <p:cNvGrpSpPr/>
            <p:nvPr/>
          </p:nvGrpSpPr>
          <p:grpSpPr>
            <a:xfrm flipH="1">
              <a:off x="3797433" y="3521284"/>
              <a:ext cx="158414" cy="172421"/>
              <a:chOff x="5054653" y="3499523"/>
              <a:chExt cx="158414" cy="172421"/>
            </a:xfrm>
          </p:grpSpPr>
          <p:cxnSp>
            <p:nvCxnSpPr>
              <p:cNvPr id="54" name="Straight Connector 53">
                <a:extLst>
                  <a:ext uri="{FF2B5EF4-FFF2-40B4-BE49-F238E27FC236}">
                    <a16:creationId xmlns:a16="http://schemas.microsoft.com/office/drawing/2014/main" id="{803FBFF2-EDA5-4FE2-ADB3-E57B458D2BA5}"/>
                  </a:ext>
                </a:extLst>
              </p:cNvPr>
              <p:cNvCxnSpPr/>
              <p:nvPr/>
            </p:nvCxnSpPr>
            <p:spPr>
              <a:xfrm>
                <a:off x="5054653" y="3657600"/>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672EFCD-C15A-40F2-B36E-740135BAA4E5}"/>
                  </a:ext>
                </a:extLst>
              </p:cNvPr>
              <p:cNvCxnSpPr/>
              <p:nvPr/>
            </p:nvCxnSpPr>
            <p:spPr>
              <a:xfrm rot="16200000">
                <a:off x="5122314" y="3604284"/>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26BFAD68-A1CC-40C1-80E1-E91B06593802}"/>
                  </a:ext>
                </a:extLst>
              </p:cNvPr>
              <p:cNvSpPr/>
              <p:nvPr/>
            </p:nvSpPr>
            <p:spPr>
              <a:xfrm rot="20700000" flipH="1">
                <a:off x="5166883" y="3499523"/>
                <a:ext cx="46184" cy="461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835FD901-7829-48D6-90C0-1A6F13AE16B9}"/>
                </a:ext>
              </a:extLst>
            </p:cNvPr>
            <p:cNvGrpSpPr/>
            <p:nvPr/>
          </p:nvGrpSpPr>
          <p:grpSpPr>
            <a:xfrm flipH="1">
              <a:off x="5054653" y="3658403"/>
              <a:ext cx="205364" cy="212787"/>
              <a:chOff x="3750483" y="3658403"/>
              <a:chExt cx="205364" cy="212787"/>
            </a:xfrm>
          </p:grpSpPr>
          <p:grpSp>
            <p:nvGrpSpPr>
              <p:cNvPr id="48" name="Group 47">
                <a:extLst>
                  <a:ext uri="{FF2B5EF4-FFF2-40B4-BE49-F238E27FC236}">
                    <a16:creationId xmlns:a16="http://schemas.microsoft.com/office/drawing/2014/main" id="{B3D3D8BB-1F6D-432C-BF39-5FDB9CF62AC2}"/>
                  </a:ext>
                </a:extLst>
              </p:cNvPr>
              <p:cNvGrpSpPr/>
              <p:nvPr/>
            </p:nvGrpSpPr>
            <p:grpSpPr>
              <a:xfrm rot="10800000">
                <a:off x="3820525" y="3658403"/>
                <a:ext cx="135322" cy="135321"/>
                <a:chOff x="5054653" y="3536623"/>
                <a:chExt cx="135322" cy="135321"/>
              </a:xfrm>
            </p:grpSpPr>
            <p:cxnSp>
              <p:nvCxnSpPr>
                <p:cNvPr id="52" name="Straight Connector 51">
                  <a:extLst>
                    <a:ext uri="{FF2B5EF4-FFF2-40B4-BE49-F238E27FC236}">
                      <a16:creationId xmlns:a16="http://schemas.microsoft.com/office/drawing/2014/main" id="{1468A3E9-E149-4A99-ABC8-AD15721EA8E7}"/>
                    </a:ext>
                  </a:extLst>
                </p:cNvPr>
                <p:cNvCxnSpPr/>
                <p:nvPr/>
              </p:nvCxnSpPr>
              <p:spPr>
                <a:xfrm>
                  <a:off x="5054653" y="3657600"/>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1A0AB43-8F3B-4065-8DA9-7EFDEEEFA37E}"/>
                    </a:ext>
                  </a:extLst>
                </p:cNvPr>
                <p:cNvCxnSpPr/>
                <p:nvPr/>
              </p:nvCxnSpPr>
              <p:spPr>
                <a:xfrm rot="16200000">
                  <a:off x="5122314" y="3604284"/>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018DC161-A94D-497D-AF23-020B752915C7}"/>
                  </a:ext>
                </a:extLst>
              </p:cNvPr>
              <p:cNvCxnSpPr/>
              <p:nvPr/>
            </p:nvCxnSpPr>
            <p:spPr>
              <a:xfrm>
                <a:off x="3750483" y="3795512"/>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A0F139C-C83C-485D-8F57-8A32C7F0C8A3}"/>
                  </a:ext>
                </a:extLst>
              </p:cNvPr>
              <p:cNvCxnSpPr/>
              <p:nvPr/>
            </p:nvCxnSpPr>
            <p:spPr>
              <a:xfrm>
                <a:off x="3782438" y="3833612"/>
                <a:ext cx="676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0DA547-A4D3-43CC-B4B5-3AAAE71E6444}"/>
                  </a:ext>
                </a:extLst>
              </p:cNvPr>
              <p:cNvCxnSpPr/>
              <p:nvPr/>
            </p:nvCxnSpPr>
            <p:spPr>
              <a:xfrm>
                <a:off x="3799353" y="3871190"/>
                <a:ext cx="338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41F26C1-133E-4616-9852-F8869E71FBB1}"/>
                </a:ext>
              </a:extLst>
            </p:cNvPr>
            <p:cNvGrpSpPr/>
            <p:nvPr/>
          </p:nvGrpSpPr>
          <p:grpSpPr>
            <a:xfrm rot="18463470">
              <a:off x="3358242" y="2520216"/>
              <a:ext cx="2318657" cy="2318657"/>
              <a:chOff x="3358242" y="2520216"/>
              <a:chExt cx="2318657" cy="2318657"/>
            </a:xfrm>
          </p:grpSpPr>
          <p:grpSp>
            <p:nvGrpSpPr>
              <p:cNvPr id="26" name="Group 25">
                <a:extLst>
                  <a:ext uri="{FF2B5EF4-FFF2-40B4-BE49-F238E27FC236}">
                    <a16:creationId xmlns:a16="http://schemas.microsoft.com/office/drawing/2014/main" id="{0BC11F6D-E8E6-4321-A60D-916A2EA1AE7E}"/>
                  </a:ext>
                </a:extLst>
              </p:cNvPr>
              <p:cNvGrpSpPr/>
              <p:nvPr/>
            </p:nvGrpSpPr>
            <p:grpSpPr>
              <a:xfrm rot="20700000">
                <a:off x="3358242" y="2694213"/>
                <a:ext cx="2318657" cy="1964871"/>
                <a:chOff x="3358242" y="2694213"/>
                <a:chExt cx="2318657" cy="1964871"/>
              </a:xfrm>
            </p:grpSpPr>
            <p:grpSp>
              <p:nvGrpSpPr>
                <p:cNvPr id="39" name="Group 38">
                  <a:extLst>
                    <a:ext uri="{FF2B5EF4-FFF2-40B4-BE49-F238E27FC236}">
                      <a16:creationId xmlns:a16="http://schemas.microsoft.com/office/drawing/2014/main" id="{D39943E7-00BE-4541-8546-59667A072621}"/>
                    </a:ext>
                  </a:extLst>
                </p:cNvPr>
                <p:cNvGrpSpPr/>
                <p:nvPr/>
              </p:nvGrpSpPr>
              <p:grpSpPr>
                <a:xfrm>
                  <a:off x="3358242" y="2694213"/>
                  <a:ext cx="2318657" cy="1964871"/>
                  <a:chOff x="3380014" y="2694213"/>
                  <a:chExt cx="2318657" cy="1964871"/>
                </a:xfrm>
              </p:grpSpPr>
              <p:sp>
                <p:nvSpPr>
                  <p:cNvPr id="44" name="Oval 43">
                    <a:extLst>
                      <a:ext uri="{FF2B5EF4-FFF2-40B4-BE49-F238E27FC236}">
                        <a16:creationId xmlns:a16="http://schemas.microsoft.com/office/drawing/2014/main" id="{61A65FE6-61F5-4BF6-A8FC-8937435EDF33}"/>
                      </a:ext>
                    </a:extLst>
                  </p:cNvPr>
                  <p:cNvSpPr/>
                  <p:nvPr/>
                </p:nvSpPr>
                <p:spPr>
                  <a:xfrm>
                    <a:off x="4438649" y="3578679"/>
                    <a:ext cx="136071" cy="136071"/>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7262D190-4923-487C-A8F9-DA17C2DBCE08}"/>
                      </a:ext>
                    </a:extLst>
                  </p:cNvPr>
                  <p:cNvCxnSpPr/>
                  <p:nvPr/>
                </p:nvCxnSpPr>
                <p:spPr>
                  <a:xfrm>
                    <a:off x="3516085" y="2830284"/>
                    <a:ext cx="2133601" cy="174171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515A9A6B-D068-4B74-AFE3-B90F8BAB83B6}"/>
                      </a:ext>
                    </a:extLst>
                  </p:cNvPr>
                  <p:cNvSpPr/>
                  <p:nvPr/>
                </p:nvSpPr>
                <p:spPr>
                  <a:xfrm>
                    <a:off x="3380014" y="2694213"/>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30B5F14-3931-4694-A59A-B02A9237BF62}"/>
                      </a:ext>
                    </a:extLst>
                  </p:cNvPr>
                  <p:cNvSpPr/>
                  <p:nvPr/>
                </p:nvSpPr>
                <p:spPr>
                  <a:xfrm>
                    <a:off x="5426529" y="4386942"/>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97426926-CA39-41B2-8453-7E8C3E1FDD07}"/>
                    </a:ext>
                  </a:extLst>
                </p:cNvPr>
                <p:cNvGrpSpPr/>
                <p:nvPr/>
              </p:nvGrpSpPr>
              <p:grpSpPr>
                <a:xfrm>
                  <a:off x="3409607" y="2745918"/>
                  <a:ext cx="169412" cy="168732"/>
                  <a:chOff x="4242702" y="1856005"/>
                  <a:chExt cx="169412" cy="168732"/>
                </a:xfrm>
              </p:grpSpPr>
              <p:cxnSp>
                <p:nvCxnSpPr>
                  <p:cNvPr id="42" name="Straight Connector 41">
                    <a:extLst>
                      <a:ext uri="{FF2B5EF4-FFF2-40B4-BE49-F238E27FC236}">
                        <a16:creationId xmlns:a16="http://schemas.microsoft.com/office/drawing/2014/main" id="{51CBF4A9-38EE-48D6-B50C-940FD0BF4233}"/>
                      </a:ext>
                    </a:extLst>
                  </p:cNvPr>
                  <p:cNvCxnSpPr/>
                  <p:nvPr/>
                </p:nvCxnSpPr>
                <p:spPr>
                  <a:xfrm>
                    <a:off x="4248829" y="1856005"/>
                    <a:ext cx="163285" cy="163285"/>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638D927-3BB8-4844-9E98-60F951913CFE}"/>
                      </a:ext>
                    </a:extLst>
                  </p:cNvPr>
                  <p:cNvCxnSpPr/>
                  <p:nvPr/>
                </p:nvCxnSpPr>
                <p:spPr>
                  <a:xfrm rot="16200000">
                    <a:off x="4242702" y="1861452"/>
                    <a:ext cx="163285" cy="163285"/>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a16="http://schemas.microsoft.com/office/drawing/2014/main" id="{CD89D178-F46C-40E5-A15C-9E4BD5E9BABA}"/>
                    </a:ext>
                  </a:extLst>
                </p:cNvPr>
                <p:cNvSpPr/>
                <p:nvPr/>
              </p:nvSpPr>
              <p:spPr>
                <a:xfrm>
                  <a:off x="5524498" y="4499200"/>
                  <a:ext cx="47625" cy="47625"/>
                </a:xfrm>
                <a:prstGeom prst="ellipse">
                  <a:avLst/>
                </a:prstGeom>
                <a:solidFill>
                  <a:srgbClr val="FF0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12D9950D-503A-4059-8755-14A46D7760B6}"/>
                  </a:ext>
                </a:extLst>
              </p:cNvPr>
              <p:cNvGrpSpPr/>
              <p:nvPr/>
            </p:nvGrpSpPr>
            <p:grpSpPr>
              <a:xfrm rot="16200000">
                <a:off x="3350741" y="2697109"/>
                <a:ext cx="2318657" cy="1964871"/>
                <a:chOff x="2317934" y="5007092"/>
                <a:chExt cx="2318657" cy="1964871"/>
              </a:xfrm>
            </p:grpSpPr>
            <p:grpSp>
              <p:nvGrpSpPr>
                <p:cNvPr id="34" name="Group 33">
                  <a:extLst>
                    <a:ext uri="{FF2B5EF4-FFF2-40B4-BE49-F238E27FC236}">
                      <a16:creationId xmlns:a16="http://schemas.microsoft.com/office/drawing/2014/main" id="{29DCAC11-CF99-4D91-A1BD-5F8465AB13FE}"/>
                    </a:ext>
                  </a:extLst>
                </p:cNvPr>
                <p:cNvGrpSpPr/>
                <p:nvPr/>
              </p:nvGrpSpPr>
              <p:grpSpPr>
                <a:xfrm rot="20700000">
                  <a:off x="2317934" y="5007092"/>
                  <a:ext cx="2318657" cy="1964871"/>
                  <a:chOff x="3380014" y="2694213"/>
                  <a:chExt cx="2318657" cy="1964871"/>
                </a:xfrm>
              </p:grpSpPr>
              <p:cxnSp>
                <p:nvCxnSpPr>
                  <p:cNvPr id="36" name="Straight Connector 35">
                    <a:extLst>
                      <a:ext uri="{FF2B5EF4-FFF2-40B4-BE49-F238E27FC236}">
                        <a16:creationId xmlns:a16="http://schemas.microsoft.com/office/drawing/2014/main" id="{ECCA6800-AF08-44AA-BFA6-E1B99F56CC62}"/>
                      </a:ext>
                    </a:extLst>
                  </p:cNvPr>
                  <p:cNvCxnSpPr/>
                  <p:nvPr/>
                </p:nvCxnSpPr>
                <p:spPr>
                  <a:xfrm>
                    <a:off x="3516085" y="2830284"/>
                    <a:ext cx="2133601" cy="174171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D7A53C6B-E6BE-4635-9EBA-A98013AE0F3F}"/>
                      </a:ext>
                    </a:extLst>
                  </p:cNvPr>
                  <p:cNvSpPr/>
                  <p:nvPr/>
                </p:nvSpPr>
                <p:spPr>
                  <a:xfrm>
                    <a:off x="3380014" y="2694213"/>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ABD4CE0-9D55-416A-8382-D398A77DDAD0}"/>
                      </a:ext>
                    </a:extLst>
                  </p:cNvPr>
                  <p:cNvSpPr/>
                  <p:nvPr/>
                </p:nvSpPr>
                <p:spPr>
                  <a:xfrm>
                    <a:off x="5426529" y="4386942"/>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 name="Straight Connector 34">
                  <a:extLst>
                    <a:ext uri="{FF2B5EF4-FFF2-40B4-BE49-F238E27FC236}">
                      <a16:creationId xmlns:a16="http://schemas.microsoft.com/office/drawing/2014/main" id="{F70D0327-BB46-4938-B98D-4E2350047692}"/>
                    </a:ext>
                  </a:extLst>
                </p:cNvPr>
                <p:cNvCxnSpPr/>
                <p:nvPr/>
              </p:nvCxnSpPr>
              <p:spPr>
                <a:xfrm>
                  <a:off x="2389268" y="5498367"/>
                  <a:ext cx="2178176" cy="968519"/>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D129C782-F4CF-4F40-A40B-F5CE420D0657}"/>
                  </a:ext>
                </a:extLst>
              </p:cNvPr>
              <p:cNvSpPr/>
              <p:nvPr/>
            </p:nvSpPr>
            <p:spPr>
              <a:xfrm>
                <a:off x="4163000" y="3342071"/>
                <a:ext cx="681720" cy="681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5C7329-CCD5-4C21-AA82-A24AC3CCF811}"/>
                  </a:ext>
                </a:extLst>
              </p:cNvPr>
              <p:cNvSpPr/>
              <p:nvPr/>
            </p:nvSpPr>
            <p:spPr>
              <a:xfrm rot="3600000">
                <a:off x="4147739" y="3676865"/>
                <a:ext cx="45719"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E5246F8-CCEB-4EF1-81F6-4DF3A470D2C6}"/>
                  </a:ext>
                </a:extLst>
              </p:cNvPr>
              <p:cNvSpPr/>
              <p:nvPr/>
            </p:nvSpPr>
            <p:spPr>
              <a:xfrm rot="20700000">
                <a:off x="4443674" y="3609624"/>
                <a:ext cx="136071" cy="1360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689045F-B621-48C0-B73F-889262DD2868}"/>
                  </a:ext>
                </a:extLst>
              </p:cNvPr>
              <p:cNvSpPr/>
              <p:nvPr/>
            </p:nvSpPr>
            <p:spPr>
              <a:xfrm rot="19800000">
                <a:off x="4358437" y="3247309"/>
                <a:ext cx="45719"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B460C74-0746-4DC9-9D66-D7DD0472EF93}"/>
                  </a:ext>
                </a:extLst>
              </p:cNvPr>
              <p:cNvSpPr/>
              <p:nvPr/>
            </p:nvSpPr>
            <p:spPr>
              <a:xfrm rot="19800000">
                <a:off x="4624107" y="3891320"/>
                <a:ext cx="61027" cy="112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54DE6C5-19C6-4EE3-932E-1E460D827FE8}"/>
                  </a:ext>
                </a:extLst>
              </p:cNvPr>
              <p:cNvSpPr/>
              <p:nvPr/>
            </p:nvSpPr>
            <p:spPr>
              <a:xfrm rot="14400000">
                <a:off x="4803752" y="3426347"/>
                <a:ext cx="45719"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Arc 24">
              <a:extLst>
                <a:ext uri="{FF2B5EF4-FFF2-40B4-BE49-F238E27FC236}">
                  <a16:creationId xmlns:a16="http://schemas.microsoft.com/office/drawing/2014/main" id="{3DEB9B5A-CF24-4FDF-8DB3-57713BA866B9}"/>
                </a:ext>
              </a:extLst>
            </p:cNvPr>
            <p:cNvSpPr/>
            <p:nvPr/>
          </p:nvSpPr>
          <p:spPr>
            <a:xfrm rot="12493681">
              <a:off x="3161308" y="2405984"/>
              <a:ext cx="2643702" cy="2691097"/>
            </a:xfrm>
            <a:prstGeom prst="arc">
              <a:avLst>
                <a:gd name="adj1" fmla="val 18850279"/>
                <a:gd name="adj2" fmla="val 20875906"/>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1601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DC Motors: Torque Ripple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4-segment commutator:</a:t>
            </a:r>
            <a:endParaRPr lang="en-US" altLang="en-US"/>
          </a:p>
        </p:txBody>
      </p:sp>
      <p:grpSp>
        <p:nvGrpSpPr>
          <p:cNvPr id="4" name="Group 3">
            <a:extLst>
              <a:ext uri="{FF2B5EF4-FFF2-40B4-BE49-F238E27FC236}">
                <a16:creationId xmlns:a16="http://schemas.microsoft.com/office/drawing/2014/main" id="{B6533FFF-1E78-45F0-B30A-AC84177194DB}"/>
              </a:ext>
            </a:extLst>
          </p:cNvPr>
          <p:cNvGrpSpPr/>
          <p:nvPr/>
        </p:nvGrpSpPr>
        <p:grpSpPr>
          <a:xfrm>
            <a:off x="1600200" y="2057400"/>
            <a:ext cx="5791200" cy="3352800"/>
            <a:chOff x="1600200" y="2057400"/>
            <a:chExt cx="5791200" cy="3352800"/>
          </a:xfrm>
        </p:grpSpPr>
        <p:sp>
          <p:nvSpPr>
            <p:cNvPr id="5" name="Rectangle 4">
              <a:extLst>
                <a:ext uri="{FF2B5EF4-FFF2-40B4-BE49-F238E27FC236}">
                  <a16:creationId xmlns:a16="http://schemas.microsoft.com/office/drawing/2014/main" id="{9A36EC34-4CD0-464B-9568-34D468AB7411}"/>
                </a:ext>
              </a:extLst>
            </p:cNvPr>
            <p:cNvSpPr/>
            <p:nvPr/>
          </p:nvSpPr>
          <p:spPr>
            <a:xfrm>
              <a:off x="1600200" y="2362200"/>
              <a:ext cx="5791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3EAEB10-AEDA-4607-B4CF-38DEF44D480A}"/>
                </a:ext>
              </a:extLst>
            </p:cNvPr>
            <p:cNvSpPr/>
            <p:nvPr/>
          </p:nvSpPr>
          <p:spPr>
            <a:xfrm>
              <a:off x="2819400" y="2057400"/>
              <a:ext cx="3352800" cy="3352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4DEADCE-DB89-461A-BEBA-60D20F3C9AB6}"/>
                </a:ext>
              </a:extLst>
            </p:cNvPr>
            <p:cNvCxnSpPr/>
            <p:nvPr/>
          </p:nvCxnSpPr>
          <p:spPr>
            <a:xfrm>
              <a:off x="3429000" y="2634342"/>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EC87D62-8DED-4434-955B-9B5BB2CD7C07}"/>
                </a:ext>
              </a:extLst>
            </p:cNvPr>
            <p:cNvCxnSpPr/>
            <p:nvPr/>
          </p:nvCxnSpPr>
          <p:spPr>
            <a:xfrm>
              <a:off x="3145971" y="3124200"/>
              <a:ext cx="2721429"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B54ADF3-14B1-4D84-ACC7-736224017861}"/>
                </a:ext>
              </a:extLst>
            </p:cNvPr>
            <p:cNvCxnSpPr/>
            <p:nvPr/>
          </p:nvCxnSpPr>
          <p:spPr>
            <a:xfrm>
              <a:off x="2971799" y="3646715"/>
              <a:ext cx="3048001"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69A225E-13EE-4AA8-9455-A2E4D8E1CF80}"/>
                </a:ext>
              </a:extLst>
            </p:cNvPr>
            <p:cNvCxnSpPr/>
            <p:nvPr/>
          </p:nvCxnSpPr>
          <p:spPr>
            <a:xfrm>
              <a:off x="3124198" y="4191000"/>
              <a:ext cx="2743202"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0DF9CF-D9CB-4BCD-9457-0975A1A8677D}"/>
                </a:ext>
              </a:extLst>
            </p:cNvPr>
            <p:cNvCxnSpPr/>
            <p:nvPr/>
          </p:nvCxnSpPr>
          <p:spPr>
            <a:xfrm>
              <a:off x="3429000" y="4724400"/>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AF38700-482C-4F5C-A2C1-A208F2482FC2}"/>
                </a:ext>
              </a:extLst>
            </p:cNvPr>
            <p:cNvSpPr/>
            <p:nvPr/>
          </p:nvSpPr>
          <p:spPr>
            <a:xfrm>
              <a:off x="1914525" y="3119439"/>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N</a:t>
              </a:r>
            </a:p>
          </p:txBody>
        </p:sp>
        <p:sp>
          <p:nvSpPr>
            <p:cNvPr id="13" name="Rectangle 12">
              <a:extLst>
                <a:ext uri="{FF2B5EF4-FFF2-40B4-BE49-F238E27FC236}">
                  <a16:creationId xmlns:a16="http://schemas.microsoft.com/office/drawing/2014/main" id="{89E2C6E6-5F63-4F7E-BD78-E7BDAFF5598B}"/>
                </a:ext>
              </a:extLst>
            </p:cNvPr>
            <p:cNvSpPr/>
            <p:nvPr/>
          </p:nvSpPr>
          <p:spPr>
            <a:xfrm>
              <a:off x="6510336" y="3052080"/>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S</a:t>
              </a:r>
            </a:p>
          </p:txBody>
        </p:sp>
        <p:cxnSp>
          <p:nvCxnSpPr>
            <p:cNvPr id="14" name="Straight Arrow Connector 13">
              <a:extLst>
                <a:ext uri="{FF2B5EF4-FFF2-40B4-BE49-F238E27FC236}">
                  <a16:creationId xmlns:a16="http://schemas.microsoft.com/office/drawing/2014/main" id="{106E4EF4-8957-49DB-AF1D-67DAF9B0FBF5}"/>
                </a:ext>
              </a:extLst>
            </p:cNvPr>
            <p:cNvCxnSpPr/>
            <p:nvPr/>
          </p:nvCxnSpPr>
          <p:spPr>
            <a:xfrm>
              <a:off x="3190489" y="3573868"/>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D17C86-970B-405A-B179-05E1D68AEAB3}"/>
                </a:ext>
              </a:extLst>
            </p:cNvPr>
            <p:cNvCxnSpPr/>
            <p:nvPr/>
          </p:nvCxnSpPr>
          <p:spPr>
            <a:xfrm flipV="1">
              <a:off x="5806707" y="3416135"/>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0BB301F-C6CB-42A6-84DB-76E863B5946C}"/>
                </a:ext>
              </a:extLst>
            </p:cNvPr>
            <p:cNvSpPr txBox="1"/>
            <p:nvPr/>
          </p:nvSpPr>
          <p:spPr>
            <a:xfrm>
              <a:off x="3171986" y="3549134"/>
              <a:ext cx="406902" cy="369332"/>
            </a:xfrm>
            <a:prstGeom prst="rect">
              <a:avLst/>
            </a:prstGeom>
            <a:noFill/>
          </p:spPr>
          <p:txBody>
            <a:bodyPr wrap="square" rtlCol="0">
              <a:spAutoFit/>
            </a:bodyPr>
            <a:lstStyle/>
            <a:p>
              <a:r>
                <a:rPr lang="en-US"/>
                <a:t>F</a:t>
              </a:r>
              <a:r>
                <a:rPr lang="en-US" baseline="-25000"/>
                <a:t>3</a:t>
              </a:r>
              <a:endParaRPr lang="en-US"/>
            </a:p>
          </p:txBody>
        </p:sp>
        <p:sp>
          <p:nvSpPr>
            <p:cNvPr id="17" name="TextBox 16">
              <a:extLst>
                <a:ext uri="{FF2B5EF4-FFF2-40B4-BE49-F238E27FC236}">
                  <a16:creationId xmlns:a16="http://schemas.microsoft.com/office/drawing/2014/main" id="{EBBDA861-BEC7-44D3-B013-E373316DFACE}"/>
                </a:ext>
              </a:extLst>
            </p:cNvPr>
            <p:cNvSpPr txBox="1"/>
            <p:nvPr/>
          </p:nvSpPr>
          <p:spPr>
            <a:xfrm>
              <a:off x="5466549" y="3400729"/>
              <a:ext cx="406902" cy="369332"/>
            </a:xfrm>
            <a:prstGeom prst="rect">
              <a:avLst/>
            </a:prstGeom>
            <a:noFill/>
          </p:spPr>
          <p:txBody>
            <a:bodyPr wrap="square" rtlCol="0">
              <a:spAutoFit/>
            </a:bodyPr>
            <a:lstStyle/>
            <a:p>
              <a:r>
                <a:rPr lang="en-US"/>
                <a:t>F</a:t>
              </a:r>
              <a:r>
                <a:rPr lang="en-US" baseline="-25000"/>
                <a:t>4</a:t>
              </a:r>
              <a:endParaRPr lang="en-US"/>
            </a:p>
          </p:txBody>
        </p:sp>
        <p:grpSp>
          <p:nvGrpSpPr>
            <p:cNvPr id="18" name="Group 17">
              <a:extLst>
                <a:ext uri="{FF2B5EF4-FFF2-40B4-BE49-F238E27FC236}">
                  <a16:creationId xmlns:a16="http://schemas.microsoft.com/office/drawing/2014/main" id="{1DE25A63-600F-47F7-9DF5-66FC20AD0182}"/>
                </a:ext>
              </a:extLst>
            </p:cNvPr>
            <p:cNvGrpSpPr/>
            <p:nvPr/>
          </p:nvGrpSpPr>
          <p:grpSpPr>
            <a:xfrm>
              <a:off x="4004426" y="2172677"/>
              <a:ext cx="390525" cy="461665"/>
              <a:chOff x="3890963" y="1933575"/>
              <a:chExt cx="390525" cy="461665"/>
            </a:xfrm>
          </p:grpSpPr>
          <p:sp>
            <p:nvSpPr>
              <p:cNvPr id="60" name="TextBox 59">
                <a:extLst>
                  <a:ext uri="{FF2B5EF4-FFF2-40B4-BE49-F238E27FC236}">
                    <a16:creationId xmlns:a16="http://schemas.microsoft.com/office/drawing/2014/main" id="{69D66DB5-CD37-4241-8E03-0E84FBDD1CCF}"/>
                  </a:ext>
                </a:extLst>
              </p:cNvPr>
              <p:cNvSpPr txBox="1"/>
              <p:nvPr/>
            </p:nvSpPr>
            <p:spPr>
              <a:xfrm>
                <a:off x="3890963" y="1933575"/>
                <a:ext cx="390525" cy="461665"/>
              </a:xfrm>
              <a:prstGeom prst="rect">
                <a:avLst/>
              </a:prstGeom>
              <a:noFill/>
            </p:spPr>
            <p:txBody>
              <a:bodyPr wrap="square" rtlCol="0">
                <a:spAutoFit/>
              </a:bodyPr>
              <a:lstStyle/>
              <a:p>
                <a:r>
                  <a:rPr lang="en-US" sz="2400">
                    <a:solidFill>
                      <a:schemeClr val="bg1">
                        <a:lumMod val="50000"/>
                      </a:schemeClr>
                    </a:solidFill>
                  </a:rPr>
                  <a:t>B</a:t>
                </a:r>
              </a:p>
            </p:txBody>
          </p:sp>
          <p:cxnSp>
            <p:nvCxnSpPr>
              <p:cNvPr id="61" name="Straight Arrow Connector 60">
                <a:extLst>
                  <a:ext uri="{FF2B5EF4-FFF2-40B4-BE49-F238E27FC236}">
                    <a16:creationId xmlns:a16="http://schemas.microsoft.com/office/drawing/2014/main" id="{22D481F1-703B-4DAA-8EF3-3FF63580B1AE}"/>
                  </a:ext>
                </a:extLst>
              </p:cNvPr>
              <p:cNvCxnSpPr/>
              <p:nvPr/>
            </p:nvCxnSpPr>
            <p:spPr>
              <a:xfrm>
                <a:off x="3956405" y="2014538"/>
                <a:ext cx="240588"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B0B6378C-570B-4A71-9509-29AEC0DBD1E2}"/>
                </a:ext>
              </a:extLst>
            </p:cNvPr>
            <p:cNvGrpSpPr/>
            <p:nvPr/>
          </p:nvGrpSpPr>
          <p:grpSpPr>
            <a:xfrm>
              <a:off x="4826612" y="3607495"/>
              <a:ext cx="228041" cy="140329"/>
              <a:chOff x="5009388" y="3206269"/>
              <a:chExt cx="228041" cy="140329"/>
            </a:xfrm>
          </p:grpSpPr>
          <p:sp>
            <p:nvSpPr>
              <p:cNvPr id="58" name="Rectangle 57">
                <a:extLst>
                  <a:ext uri="{FF2B5EF4-FFF2-40B4-BE49-F238E27FC236}">
                    <a16:creationId xmlns:a16="http://schemas.microsoft.com/office/drawing/2014/main" id="{C6919AE0-60A3-4A96-9278-42FBEE177282}"/>
                  </a:ext>
                </a:extLst>
              </p:cNvPr>
              <p:cNvSpPr/>
              <p:nvPr/>
            </p:nvSpPr>
            <p:spPr>
              <a:xfrm>
                <a:off x="5033726" y="3207663"/>
                <a:ext cx="203703" cy="13753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7759ABF-2D62-4AD9-81EC-42BD3916D76D}"/>
                  </a:ext>
                </a:extLst>
              </p:cNvPr>
              <p:cNvSpPr/>
              <p:nvPr/>
            </p:nvSpPr>
            <p:spPr>
              <a:xfrm>
                <a:off x="5009388" y="3206269"/>
                <a:ext cx="46973" cy="14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90B0EBC-0C07-494B-8275-255098F4BBCD}"/>
                </a:ext>
              </a:extLst>
            </p:cNvPr>
            <p:cNvGrpSpPr/>
            <p:nvPr/>
          </p:nvGrpSpPr>
          <p:grpSpPr>
            <a:xfrm flipH="1">
              <a:off x="3955847" y="3604285"/>
              <a:ext cx="228041" cy="140329"/>
              <a:chOff x="5009388" y="3206269"/>
              <a:chExt cx="228041" cy="140329"/>
            </a:xfrm>
          </p:grpSpPr>
          <p:sp>
            <p:nvSpPr>
              <p:cNvPr id="56" name="Rectangle 55">
                <a:extLst>
                  <a:ext uri="{FF2B5EF4-FFF2-40B4-BE49-F238E27FC236}">
                    <a16:creationId xmlns:a16="http://schemas.microsoft.com/office/drawing/2014/main" id="{CA12F8EF-A999-40EE-AE3A-613C7C28794A}"/>
                  </a:ext>
                </a:extLst>
              </p:cNvPr>
              <p:cNvSpPr/>
              <p:nvPr/>
            </p:nvSpPr>
            <p:spPr>
              <a:xfrm>
                <a:off x="5033726" y="3207663"/>
                <a:ext cx="203703" cy="13753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C9EEE42-2F11-4AB8-91C4-5C0E7B70F0FC}"/>
                  </a:ext>
                </a:extLst>
              </p:cNvPr>
              <p:cNvSpPr/>
              <p:nvPr/>
            </p:nvSpPr>
            <p:spPr>
              <a:xfrm>
                <a:off x="5009388" y="3206269"/>
                <a:ext cx="46973" cy="14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0F5A183F-38B1-4E60-817B-41401ECBC4B6}"/>
                </a:ext>
              </a:extLst>
            </p:cNvPr>
            <p:cNvSpPr txBox="1"/>
            <p:nvPr/>
          </p:nvSpPr>
          <p:spPr>
            <a:xfrm>
              <a:off x="3557853" y="3322485"/>
              <a:ext cx="636420" cy="369332"/>
            </a:xfrm>
            <a:prstGeom prst="rect">
              <a:avLst/>
            </a:prstGeom>
            <a:noFill/>
          </p:spPr>
          <p:txBody>
            <a:bodyPr wrap="square" rtlCol="0">
              <a:spAutoFit/>
            </a:bodyPr>
            <a:lstStyle/>
            <a:p>
              <a:r>
                <a:rPr lang="en-US"/>
                <a:t>V</a:t>
              </a:r>
              <a:r>
                <a:rPr lang="en-US" baseline="30000"/>
                <a:t>+</a:t>
              </a:r>
            </a:p>
          </p:txBody>
        </p:sp>
        <p:grpSp>
          <p:nvGrpSpPr>
            <p:cNvPr id="22" name="Group 21">
              <a:extLst>
                <a:ext uri="{FF2B5EF4-FFF2-40B4-BE49-F238E27FC236}">
                  <a16:creationId xmlns:a16="http://schemas.microsoft.com/office/drawing/2014/main" id="{CE2D658E-0466-47EF-B544-E98115696A1F}"/>
                </a:ext>
              </a:extLst>
            </p:cNvPr>
            <p:cNvGrpSpPr/>
            <p:nvPr/>
          </p:nvGrpSpPr>
          <p:grpSpPr>
            <a:xfrm flipH="1">
              <a:off x="3797433" y="3521284"/>
              <a:ext cx="158414" cy="172421"/>
              <a:chOff x="5054653" y="3499523"/>
              <a:chExt cx="158414" cy="172421"/>
            </a:xfrm>
          </p:grpSpPr>
          <p:cxnSp>
            <p:nvCxnSpPr>
              <p:cNvPr id="53" name="Straight Connector 52">
                <a:extLst>
                  <a:ext uri="{FF2B5EF4-FFF2-40B4-BE49-F238E27FC236}">
                    <a16:creationId xmlns:a16="http://schemas.microsoft.com/office/drawing/2014/main" id="{5AB68725-0266-4AE6-A01B-82027C4D7027}"/>
                  </a:ext>
                </a:extLst>
              </p:cNvPr>
              <p:cNvCxnSpPr/>
              <p:nvPr/>
            </p:nvCxnSpPr>
            <p:spPr>
              <a:xfrm>
                <a:off x="5054653" y="3657600"/>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5FA57AB-E33C-4893-803E-408752604E5E}"/>
                  </a:ext>
                </a:extLst>
              </p:cNvPr>
              <p:cNvCxnSpPr/>
              <p:nvPr/>
            </p:nvCxnSpPr>
            <p:spPr>
              <a:xfrm rot="16200000">
                <a:off x="5122314" y="3604284"/>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CAD58DA9-A513-4D1A-993E-F271497A2750}"/>
                  </a:ext>
                </a:extLst>
              </p:cNvPr>
              <p:cNvSpPr/>
              <p:nvPr/>
            </p:nvSpPr>
            <p:spPr>
              <a:xfrm rot="20700000" flipH="1">
                <a:off x="5166883" y="3499523"/>
                <a:ext cx="46184" cy="461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7FC1F3D-4F01-4811-9361-61CC18B53D79}"/>
                </a:ext>
              </a:extLst>
            </p:cNvPr>
            <p:cNvGrpSpPr/>
            <p:nvPr/>
          </p:nvGrpSpPr>
          <p:grpSpPr>
            <a:xfrm flipH="1">
              <a:off x="5054653" y="3658403"/>
              <a:ext cx="205364" cy="212787"/>
              <a:chOff x="3750483" y="3658403"/>
              <a:chExt cx="205364" cy="212787"/>
            </a:xfrm>
          </p:grpSpPr>
          <p:grpSp>
            <p:nvGrpSpPr>
              <p:cNvPr id="47" name="Group 46">
                <a:extLst>
                  <a:ext uri="{FF2B5EF4-FFF2-40B4-BE49-F238E27FC236}">
                    <a16:creationId xmlns:a16="http://schemas.microsoft.com/office/drawing/2014/main" id="{97A4F852-D89A-476E-B889-F9F82414FC02}"/>
                  </a:ext>
                </a:extLst>
              </p:cNvPr>
              <p:cNvGrpSpPr/>
              <p:nvPr/>
            </p:nvGrpSpPr>
            <p:grpSpPr>
              <a:xfrm rot="10800000">
                <a:off x="3820525" y="3658403"/>
                <a:ext cx="135322" cy="135321"/>
                <a:chOff x="5054653" y="3536623"/>
                <a:chExt cx="135322" cy="135321"/>
              </a:xfrm>
            </p:grpSpPr>
            <p:cxnSp>
              <p:nvCxnSpPr>
                <p:cNvPr id="51" name="Straight Connector 50">
                  <a:extLst>
                    <a:ext uri="{FF2B5EF4-FFF2-40B4-BE49-F238E27FC236}">
                      <a16:creationId xmlns:a16="http://schemas.microsoft.com/office/drawing/2014/main" id="{EB96C396-63CD-4EEE-8DE7-27B42478B117}"/>
                    </a:ext>
                  </a:extLst>
                </p:cNvPr>
                <p:cNvCxnSpPr/>
                <p:nvPr/>
              </p:nvCxnSpPr>
              <p:spPr>
                <a:xfrm>
                  <a:off x="5054653" y="3657600"/>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5E4AD46-ED8A-4C96-96E4-D1560F4DD0E8}"/>
                    </a:ext>
                  </a:extLst>
                </p:cNvPr>
                <p:cNvCxnSpPr/>
                <p:nvPr/>
              </p:nvCxnSpPr>
              <p:spPr>
                <a:xfrm rot="16200000">
                  <a:off x="5122314" y="3604284"/>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F48DDC9B-F53F-484C-800C-1B853BFD5C96}"/>
                  </a:ext>
                </a:extLst>
              </p:cNvPr>
              <p:cNvCxnSpPr/>
              <p:nvPr/>
            </p:nvCxnSpPr>
            <p:spPr>
              <a:xfrm>
                <a:off x="3750483" y="3795512"/>
                <a:ext cx="1353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E1231A-7120-4F7D-8E2A-BF2A38E23B48}"/>
                  </a:ext>
                </a:extLst>
              </p:cNvPr>
              <p:cNvCxnSpPr/>
              <p:nvPr/>
            </p:nvCxnSpPr>
            <p:spPr>
              <a:xfrm>
                <a:off x="3782438" y="3833612"/>
                <a:ext cx="676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60D1571-3423-4B9D-ADA5-17F8F15AE0BF}"/>
                  </a:ext>
                </a:extLst>
              </p:cNvPr>
              <p:cNvCxnSpPr/>
              <p:nvPr/>
            </p:nvCxnSpPr>
            <p:spPr>
              <a:xfrm>
                <a:off x="3799353" y="3871190"/>
                <a:ext cx="338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4664FDB-CFC5-44F3-918C-E8AB0CA259EB}"/>
                </a:ext>
              </a:extLst>
            </p:cNvPr>
            <p:cNvGrpSpPr/>
            <p:nvPr/>
          </p:nvGrpSpPr>
          <p:grpSpPr>
            <a:xfrm rot="15362065">
              <a:off x="3334490" y="2520216"/>
              <a:ext cx="2318657" cy="2318657"/>
              <a:chOff x="3358242" y="2520216"/>
              <a:chExt cx="2318657" cy="2318657"/>
            </a:xfrm>
          </p:grpSpPr>
          <p:grpSp>
            <p:nvGrpSpPr>
              <p:cNvPr id="30" name="Group 29">
                <a:extLst>
                  <a:ext uri="{FF2B5EF4-FFF2-40B4-BE49-F238E27FC236}">
                    <a16:creationId xmlns:a16="http://schemas.microsoft.com/office/drawing/2014/main" id="{8DD15673-4312-4FB7-A932-93790679FDA2}"/>
                  </a:ext>
                </a:extLst>
              </p:cNvPr>
              <p:cNvGrpSpPr/>
              <p:nvPr/>
            </p:nvGrpSpPr>
            <p:grpSpPr>
              <a:xfrm rot="20700000">
                <a:off x="3358242" y="2694213"/>
                <a:ext cx="2318657" cy="1964871"/>
                <a:chOff x="3380014" y="2694213"/>
                <a:chExt cx="2318657" cy="1964871"/>
              </a:xfrm>
            </p:grpSpPr>
            <p:sp>
              <p:nvSpPr>
                <p:cNvPr id="43" name="Oval 42">
                  <a:extLst>
                    <a:ext uri="{FF2B5EF4-FFF2-40B4-BE49-F238E27FC236}">
                      <a16:creationId xmlns:a16="http://schemas.microsoft.com/office/drawing/2014/main" id="{2314588C-284E-418D-BC88-EDA0D67EF7B6}"/>
                    </a:ext>
                  </a:extLst>
                </p:cNvPr>
                <p:cNvSpPr/>
                <p:nvPr/>
              </p:nvSpPr>
              <p:spPr>
                <a:xfrm>
                  <a:off x="4438649" y="3578679"/>
                  <a:ext cx="136071" cy="136071"/>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86C7FCF-FB73-479B-8D98-E88B7BE70139}"/>
                    </a:ext>
                  </a:extLst>
                </p:cNvPr>
                <p:cNvCxnSpPr/>
                <p:nvPr/>
              </p:nvCxnSpPr>
              <p:spPr>
                <a:xfrm>
                  <a:off x="3516085" y="2830284"/>
                  <a:ext cx="2133601" cy="174171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DF80E8D9-0560-4FD0-BD85-40301D05815B}"/>
                    </a:ext>
                  </a:extLst>
                </p:cNvPr>
                <p:cNvSpPr/>
                <p:nvPr/>
              </p:nvSpPr>
              <p:spPr>
                <a:xfrm>
                  <a:off x="3380014" y="2694213"/>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6A0CDB4-04FD-4393-BBBF-C1EE6AB515B0}"/>
                    </a:ext>
                  </a:extLst>
                </p:cNvPr>
                <p:cNvSpPr/>
                <p:nvPr/>
              </p:nvSpPr>
              <p:spPr>
                <a:xfrm>
                  <a:off x="5426529" y="4386942"/>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484EC2C5-B4FB-4753-9062-FFA1568E5CEA}"/>
                  </a:ext>
                </a:extLst>
              </p:cNvPr>
              <p:cNvGrpSpPr/>
              <p:nvPr/>
            </p:nvGrpSpPr>
            <p:grpSpPr>
              <a:xfrm rot="16200000">
                <a:off x="3350741" y="2697109"/>
                <a:ext cx="2318657" cy="1964871"/>
                <a:chOff x="2317934" y="5007092"/>
                <a:chExt cx="2318657" cy="1964871"/>
              </a:xfrm>
            </p:grpSpPr>
            <p:grpSp>
              <p:nvGrpSpPr>
                <p:cNvPr id="38" name="Group 37">
                  <a:extLst>
                    <a:ext uri="{FF2B5EF4-FFF2-40B4-BE49-F238E27FC236}">
                      <a16:creationId xmlns:a16="http://schemas.microsoft.com/office/drawing/2014/main" id="{C98960AF-9D73-4F9A-9D5E-1FD9C9AB05C8}"/>
                    </a:ext>
                  </a:extLst>
                </p:cNvPr>
                <p:cNvGrpSpPr/>
                <p:nvPr/>
              </p:nvGrpSpPr>
              <p:grpSpPr>
                <a:xfrm rot="20700000">
                  <a:off x="2317934" y="5007092"/>
                  <a:ext cx="2318657" cy="1964871"/>
                  <a:chOff x="3380014" y="2694213"/>
                  <a:chExt cx="2318657" cy="1964871"/>
                </a:xfrm>
              </p:grpSpPr>
              <p:cxnSp>
                <p:nvCxnSpPr>
                  <p:cNvPr id="40" name="Straight Connector 39">
                    <a:extLst>
                      <a:ext uri="{FF2B5EF4-FFF2-40B4-BE49-F238E27FC236}">
                        <a16:creationId xmlns:a16="http://schemas.microsoft.com/office/drawing/2014/main" id="{1745AC6C-7A3A-4D7F-984E-65ED4DD91DDF}"/>
                      </a:ext>
                    </a:extLst>
                  </p:cNvPr>
                  <p:cNvCxnSpPr/>
                  <p:nvPr/>
                </p:nvCxnSpPr>
                <p:spPr>
                  <a:xfrm>
                    <a:off x="3516085" y="2830284"/>
                    <a:ext cx="2133601" cy="174171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C0A27FF4-A112-4DD7-AAE5-C796F54FF139}"/>
                      </a:ext>
                    </a:extLst>
                  </p:cNvPr>
                  <p:cNvSpPr/>
                  <p:nvPr/>
                </p:nvSpPr>
                <p:spPr>
                  <a:xfrm>
                    <a:off x="3380014" y="2694213"/>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12F211E-6DB1-4862-9DF0-E3E4BE1DAB1F}"/>
                      </a:ext>
                    </a:extLst>
                  </p:cNvPr>
                  <p:cNvSpPr/>
                  <p:nvPr/>
                </p:nvSpPr>
                <p:spPr>
                  <a:xfrm>
                    <a:off x="5426529" y="4386942"/>
                    <a:ext cx="272142" cy="272142"/>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4759C97F-8BB7-46A5-9E7C-C608044D2223}"/>
                    </a:ext>
                  </a:extLst>
                </p:cNvPr>
                <p:cNvCxnSpPr/>
                <p:nvPr/>
              </p:nvCxnSpPr>
              <p:spPr>
                <a:xfrm>
                  <a:off x="2389268" y="5498367"/>
                  <a:ext cx="2178176" cy="968519"/>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47E04CFE-9D54-42E1-85FE-E68E918EEFA1}"/>
                  </a:ext>
                </a:extLst>
              </p:cNvPr>
              <p:cNvSpPr/>
              <p:nvPr/>
            </p:nvSpPr>
            <p:spPr>
              <a:xfrm>
                <a:off x="4163000" y="3342071"/>
                <a:ext cx="681720" cy="681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7EF8077-0248-417C-9DC7-077B64BEA8A3}"/>
                  </a:ext>
                </a:extLst>
              </p:cNvPr>
              <p:cNvSpPr/>
              <p:nvPr/>
            </p:nvSpPr>
            <p:spPr>
              <a:xfrm rot="3600000">
                <a:off x="4147739" y="3676865"/>
                <a:ext cx="45719"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5676AAE-FA1C-47EC-A475-0928E0DF41C3}"/>
                  </a:ext>
                </a:extLst>
              </p:cNvPr>
              <p:cNvSpPr/>
              <p:nvPr/>
            </p:nvSpPr>
            <p:spPr>
              <a:xfrm rot="20700000">
                <a:off x="4443674" y="3609624"/>
                <a:ext cx="136071" cy="1360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5E8DE0-003A-477F-BFBE-AF7C70CCDE80}"/>
                  </a:ext>
                </a:extLst>
              </p:cNvPr>
              <p:cNvSpPr/>
              <p:nvPr/>
            </p:nvSpPr>
            <p:spPr>
              <a:xfrm rot="19800000">
                <a:off x="4358437" y="3247309"/>
                <a:ext cx="45719"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FC29C60-4028-4780-A80E-4CDA9374E3B8}"/>
                  </a:ext>
                </a:extLst>
              </p:cNvPr>
              <p:cNvSpPr/>
              <p:nvPr/>
            </p:nvSpPr>
            <p:spPr>
              <a:xfrm rot="19800000">
                <a:off x="4624107" y="3891320"/>
                <a:ext cx="61027" cy="112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560AB2D-44E7-4432-8194-1BAA57A21A18}"/>
                  </a:ext>
                </a:extLst>
              </p:cNvPr>
              <p:cNvSpPr/>
              <p:nvPr/>
            </p:nvSpPr>
            <p:spPr>
              <a:xfrm rot="14400000">
                <a:off x="4803752" y="3426347"/>
                <a:ext cx="45719"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Arc 24">
              <a:extLst>
                <a:ext uri="{FF2B5EF4-FFF2-40B4-BE49-F238E27FC236}">
                  <a16:creationId xmlns:a16="http://schemas.microsoft.com/office/drawing/2014/main" id="{6236B610-1EB4-4BFB-A915-02A3EABBC67B}"/>
                </a:ext>
              </a:extLst>
            </p:cNvPr>
            <p:cNvSpPr/>
            <p:nvPr/>
          </p:nvSpPr>
          <p:spPr>
            <a:xfrm rot="9392276">
              <a:off x="3161308" y="2405984"/>
              <a:ext cx="2643702" cy="2691097"/>
            </a:xfrm>
            <a:prstGeom prst="arc">
              <a:avLst>
                <a:gd name="adj1" fmla="val 18850279"/>
                <a:gd name="adj2" fmla="val 20875906"/>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Group 25">
              <a:extLst>
                <a:ext uri="{FF2B5EF4-FFF2-40B4-BE49-F238E27FC236}">
                  <a16:creationId xmlns:a16="http://schemas.microsoft.com/office/drawing/2014/main" id="{C2C5B400-FFB7-466F-9DD9-F5B0A90EB1BF}"/>
                </a:ext>
              </a:extLst>
            </p:cNvPr>
            <p:cNvGrpSpPr/>
            <p:nvPr/>
          </p:nvGrpSpPr>
          <p:grpSpPr>
            <a:xfrm>
              <a:off x="3111129" y="3358359"/>
              <a:ext cx="171019" cy="166008"/>
              <a:chOff x="3111129" y="3358359"/>
              <a:chExt cx="171019" cy="166008"/>
            </a:xfrm>
          </p:grpSpPr>
          <p:cxnSp>
            <p:nvCxnSpPr>
              <p:cNvPr id="28" name="Straight Connector 27">
                <a:extLst>
                  <a:ext uri="{FF2B5EF4-FFF2-40B4-BE49-F238E27FC236}">
                    <a16:creationId xmlns:a16="http://schemas.microsoft.com/office/drawing/2014/main" id="{DB9FCDE7-FB0A-4C64-BB90-3D177B4D663A}"/>
                  </a:ext>
                </a:extLst>
              </p:cNvPr>
              <p:cNvCxnSpPr/>
              <p:nvPr/>
            </p:nvCxnSpPr>
            <p:spPr>
              <a:xfrm rot="14462065">
                <a:off x="3111129" y="3358359"/>
                <a:ext cx="163285" cy="163285"/>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32C0F9D-6636-47EF-825F-B7B130366FDA}"/>
                  </a:ext>
                </a:extLst>
              </p:cNvPr>
              <p:cNvCxnSpPr/>
              <p:nvPr/>
            </p:nvCxnSpPr>
            <p:spPr>
              <a:xfrm rot="9062065">
                <a:off x="3118863" y="3361082"/>
                <a:ext cx="163285" cy="163285"/>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99FB64E6-D8A4-44E3-AB1C-A077F5C822F4}"/>
                </a:ext>
              </a:extLst>
            </p:cNvPr>
            <p:cNvSpPr/>
            <p:nvPr/>
          </p:nvSpPr>
          <p:spPr>
            <a:xfrm rot="14462065">
              <a:off x="5782894" y="3907957"/>
              <a:ext cx="47625" cy="47625"/>
            </a:xfrm>
            <a:prstGeom prst="ellipse">
              <a:avLst/>
            </a:prstGeom>
            <a:solidFill>
              <a:srgbClr val="FF0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688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DC Motors: Torque Ripple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4-segment commutator:</a:t>
            </a:r>
            <a:endParaRPr lang="en-US" altLang="en-US"/>
          </a:p>
        </p:txBody>
      </p:sp>
      <p:grpSp>
        <p:nvGrpSpPr>
          <p:cNvPr id="4" name="Group 3">
            <a:extLst>
              <a:ext uri="{FF2B5EF4-FFF2-40B4-BE49-F238E27FC236}">
                <a16:creationId xmlns:a16="http://schemas.microsoft.com/office/drawing/2014/main" id="{CCA2D04D-122C-46CC-BD2E-316A494557B5}"/>
              </a:ext>
            </a:extLst>
          </p:cNvPr>
          <p:cNvGrpSpPr/>
          <p:nvPr/>
        </p:nvGrpSpPr>
        <p:grpSpPr>
          <a:xfrm>
            <a:off x="1597819" y="2286000"/>
            <a:ext cx="6664953" cy="2869941"/>
            <a:chOff x="647700" y="517593"/>
            <a:chExt cx="5095827" cy="2194274"/>
          </a:xfrm>
        </p:grpSpPr>
        <p:grpSp>
          <p:nvGrpSpPr>
            <p:cNvPr id="5" name="Group 4">
              <a:extLst>
                <a:ext uri="{FF2B5EF4-FFF2-40B4-BE49-F238E27FC236}">
                  <a16:creationId xmlns:a16="http://schemas.microsoft.com/office/drawing/2014/main" id="{357BDA25-3E9A-4379-B85E-5ADE630E4F4C}"/>
                </a:ext>
              </a:extLst>
            </p:cNvPr>
            <p:cNvGrpSpPr/>
            <p:nvPr/>
          </p:nvGrpSpPr>
          <p:grpSpPr>
            <a:xfrm>
              <a:off x="647700" y="517593"/>
              <a:ext cx="4503295" cy="2165142"/>
              <a:chOff x="2475407" y="517593"/>
              <a:chExt cx="4503295" cy="2165142"/>
            </a:xfrm>
          </p:grpSpPr>
          <p:grpSp>
            <p:nvGrpSpPr>
              <p:cNvPr id="8" name="Group 7">
                <a:extLst>
                  <a:ext uri="{FF2B5EF4-FFF2-40B4-BE49-F238E27FC236}">
                    <a16:creationId xmlns:a16="http://schemas.microsoft.com/office/drawing/2014/main" id="{9F0921A7-07B0-4899-B4B5-AE832A14ACE8}"/>
                  </a:ext>
                </a:extLst>
              </p:cNvPr>
              <p:cNvGrpSpPr/>
              <p:nvPr/>
            </p:nvGrpSpPr>
            <p:grpSpPr>
              <a:xfrm>
                <a:off x="2475407" y="702259"/>
                <a:ext cx="4503295" cy="1669408"/>
                <a:chOff x="-505593" y="1696405"/>
                <a:chExt cx="8427955" cy="3124312"/>
              </a:xfrm>
            </p:grpSpPr>
            <p:cxnSp>
              <p:nvCxnSpPr>
                <p:cNvPr id="16" name="Straight Arrow Connector 15">
                  <a:extLst>
                    <a:ext uri="{FF2B5EF4-FFF2-40B4-BE49-F238E27FC236}">
                      <a16:creationId xmlns:a16="http://schemas.microsoft.com/office/drawing/2014/main" id="{1399C8F8-2455-4760-A9D0-90C03E1E8978}"/>
                    </a:ext>
                  </a:extLst>
                </p:cNvPr>
                <p:cNvCxnSpPr/>
                <p:nvPr/>
              </p:nvCxnSpPr>
              <p:spPr>
                <a:xfrm flipV="1">
                  <a:off x="2095207" y="1696405"/>
                  <a:ext cx="0" cy="3124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96D7526-2667-4E7A-AEEA-4AC2F01CB218}"/>
                    </a:ext>
                  </a:extLst>
                </p:cNvPr>
                <p:cNvCxnSpPr/>
                <p:nvPr/>
              </p:nvCxnSpPr>
              <p:spPr>
                <a:xfrm>
                  <a:off x="-505593" y="4593946"/>
                  <a:ext cx="842795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5AA9F2CE-1264-4842-9869-FC4239A43363}"/>
                  </a:ext>
                </a:extLst>
              </p:cNvPr>
              <p:cNvSpPr txBox="1"/>
              <p:nvPr/>
            </p:nvSpPr>
            <p:spPr>
              <a:xfrm>
                <a:off x="3865088" y="517593"/>
                <a:ext cx="406902" cy="369332"/>
              </a:xfrm>
              <a:prstGeom prst="rect">
                <a:avLst/>
              </a:prstGeom>
              <a:noFill/>
            </p:spPr>
            <p:txBody>
              <a:bodyPr wrap="square" rtlCol="0">
                <a:spAutoFit/>
              </a:bodyPr>
              <a:lstStyle/>
              <a:p>
                <a:r>
                  <a:rPr lang="el-GR"/>
                  <a:t>τ</a:t>
                </a:r>
                <a:endParaRPr lang="en-US"/>
              </a:p>
            </p:txBody>
          </p:sp>
          <p:cxnSp>
            <p:nvCxnSpPr>
              <p:cNvPr id="10" name="Straight Connector 9">
                <a:extLst>
                  <a:ext uri="{FF2B5EF4-FFF2-40B4-BE49-F238E27FC236}">
                    <a16:creationId xmlns:a16="http://schemas.microsoft.com/office/drawing/2014/main" id="{8EFCD1D1-1256-4283-A93C-84678CFDC779}"/>
                  </a:ext>
                </a:extLst>
              </p:cNvPr>
              <p:cNvCxnSpPr/>
              <p:nvPr/>
            </p:nvCxnSpPr>
            <p:spPr>
              <a:xfrm>
                <a:off x="4799897" y="2246588"/>
                <a:ext cx="0" cy="77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AE4CB7-7FAD-4573-BD2F-AEF7D3378C47}"/>
                  </a:ext>
                </a:extLst>
              </p:cNvPr>
              <p:cNvCxnSpPr/>
              <p:nvPr/>
            </p:nvCxnSpPr>
            <p:spPr>
              <a:xfrm>
                <a:off x="5729825" y="2250497"/>
                <a:ext cx="0" cy="73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D480C4-3A16-4C83-A691-7DF9EE549975}"/>
                  </a:ext>
                </a:extLst>
              </p:cNvPr>
              <p:cNvSpPr txBox="1"/>
              <p:nvPr/>
            </p:nvSpPr>
            <p:spPr>
              <a:xfrm>
                <a:off x="4609833" y="2313403"/>
                <a:ext cx="592532" cy="369332"/>
              </a:xfrm>
              <a:prstGeom prst="rect">
                <a:avLst/>
              </a:prstGeom>
              <a:noFill/>
            </p:spPr>
            <p:txBody>
              <a:bodyPr wrap="square" rtlCol="0">
                <a:spAutoFit/>
              </a:bodyPr>
              <a:lstStyle/>
              <a:p>
                <a:r>
                  <a:rPr lang="el-GR"/>
                  <a:t>π</a:t>
                </a:r>
                <a:r>
                  <a:rPr lang="en-US"/>
                  <a:t>/2</a:t>
                </a:r>
              </a:p>
            </p:txBody>
          </p:sp>
          <p:sp>
            <p:nvSpPr>
              <p:cNvPr id="13" name="TextBox 12">
                <a:extLst>
                  <a:ext uri="{FF2B5EF4-FFF2-40B4-BE49-F238E27FC236}">
                    <a16:creationId xmlns:a16="http://schemas.microsoft.com/office/drawing/2014/main" id="{E725445E-4C14-4CD5-A829-E6C6980569CA}"/>
                  </a:ext>
                </a:extLst>
              </p:cNvPr>
              <p:cNvSpPr txBox="1"/>
              <p:nvPr/>
            </p:nvSpPr>
            <p:spPr>
              <a:xfrm>
                <a:off x="5612693" y="2305929"/>
                <a:ext cx="713596" cy="282381"/>
              </a:xfrm>
              <a:prstGeom prst="rect">
                <a:avLst/>
              </a:prstGeom>
              <a:noFill/>
            </p:spPr>
            <p:txBody>
              <a:bodyPr wrap="square" rtlCol="0">
                <a:spAutoFit/>
              </a:bodyPr>
              <a:lstStyle/>
              <a:p>
                <a:r>
                  <a:rPr lang="el-GR"/>
                  <a:t>π</a:t>
                </a:r>
                <a:endParaRPr lang="en-US"/>
              </a:p>
            </p:txBody>
          </p:sp>
          <p:cxnSp>
            <p:nvCxnSpPr>
              <p:cNvPr id="14" name="Straight Connector 13">
                <a:extLst>
                  <a:ext uri="{FF2B5EF4-FFF2-40B4-BE49-F238E27FC236}">
                    <a16:creationId xmlns:a16="http://schemas.microsoft.com/office/drawing/2014/main" id="{E98596CB-995C-4A98-9065-0189369BCE4E}"/>
                  </a:ext>
                </a:extLst>
              </p:cNvPr>
              <p:cNvCxnSpPr/>
              <p:nvPr/>
            </p:nvCxnSpPr>
            <p:spPr>
              <a:xfrm>
                <a:off x="2964251" y="984073"/>
                <a:ext cx="3926667"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EB342F0-432F-4660-BF93-C1519B412F4A}"/>
                  </a:ext>
                </a:extLst>
              </p:cNvPr>
              <p:cNvSpPr txBox="1"/>
              <p:nvPr/>
            </p:nvSpPr>
            <p:spPr>
              <a:xfrm>
                <a:off x="2605213" y="837662"/>
                <a:ext cx="566397" cy="369332"/>
              </a:xfrm>
              <a:prstGeom prst="rect">
                <a:avLst/>
              </a:prstGeom>
              <a:noFill/>
            </p:spPr>
            <p:txBody>
              <a:bodyPr wrap="square" rtlCol="0">
                <a:spAutoFit/>
              </a:bodyPr>
              <a:lstStyle/>
              <a:p>
                <a:r>
                  <a:rPr lang="el-GR"/>
                  <a:t>τ</a:t>
                </a:r>
                <a:r>
                  <a:rPr lang="en-US" baseline="-25000"/>
                  <a:t>max</a:t>
                </a:r>
                <a:endParaRPr lang="en-US"/>
              </a:p>
            </p:txBody>
          </p:sp>
        </p:grpSp>
        <p:sp>
          <p:nvSpPr>
            <p:cNvPr id="6" name="TextBox 5">
              <a:extLst>
                <a:ext uri="{FF2B5EF4-FFF2-40B4-BE49-F238E27FC236}">
                  <a16:creationId xmlns:a16="http://schemas.microsoft.com/office/drawing/2014/main" id="{089967CC-5D7A-46F9-8C7E-8B0DC60BB733}"/>
                </a:ext>
              </a:extLst>
            </p:cNvPr>
            <p:cNvSpPr txBox="1"/>
            <p:nvPr/>
          </p:nvSpPr>
          <p:spPr>
            <a:xfrm>
              <a:off x="1932527" y="2342535"/>
              <a:ext cx="592532" cy="369332"/>
            </a:xfrm>
            <a:prstGeom prst="rect">
              <a:avLst/>
            </a:prstGeom>
            <a:noFill/>
          </p:spPr>
          <p:txBody>
            <a:bodyPr wrap="square" rtlCol="0">
              <a:spAutoFit/>
            </a:bodyPr>
            <a:lstStyle/>
            <a:p>
              <a:r>
                <a:rPr lang="en-US"/>
                <a:t>0</a:t>
              </a:r>
            </a:p>
          </p:txBody>
        </p:sp>
        <p:sp>
          <p:nvSpPr>
            <p:cNvPr id="7" name="TextBox 6">
              <a:extLst>
                <a:ext uri="{FF2B5EF4-FFF2-40B4-BE49-F238E27FC236}">
                  <a16:creationId xmlns:a16="http://schemas.microsoft.com/office/drawing/2014/main" id="{F781AF6D-9B83-4DD5-8750-84C423CA9D21}"/>
                </a:ext>
              </a:extLst>
            </p:cNvPr>
            <p:cNvSpPr txBox="1"/>
            <p:nvPr/>
          </p:nvSpPr>
          <p:spPr>
            <a:xfrm>
              <a:off x="5150995" y="2085048"/>
              <a:ext cx="592532" cy="369332"/>
            </a:xfrm>
            <a:prstGeom prst="rect">
              <a:avLst/>
            </a:prstGeom>
            <a:noFill/>
          </p:spPr>
          <p:txBody>
            <a:bodyPr wrap="square" rtlCol="0">
              <a:spAutoFit/>
            </a:bodyPr>
            <a:lstStyle/>
            <a:p>
              <a:r>
                <a:rPr lang="el-GR"/>
                <a:t>θ</a:t>
              </a:r>
              <a:endParaRPr lang="en-US"/>
            </a:p>
          </p:txBody>
        </p:sp>
      </p:grpSp>
      <p:grpSp>
        <p:nvGrpSpPr>
          <p:cNvPr id="18" name="Group 17">
            <a:extLst>
              <a:ext uri="{FF2B5EF4-FFF2-40B4-BE49-F238E27FC236}">
                <a16:creationId xmlns:a16="http://schemas.microsoft.com/office/drawing/2014/main" id="{8BF9BDF4-3538-41B7-A933-C2B1EDD1F8B0}"/>
              </a:ext>
            </a:extLst>
          </p:cNvPr>
          <p:cNvGrpSpPr/>
          <p:nvPr/>
        </p:nvGrpSpPr>
        <p:grpSpPr>
          <a:xfrm>
            <a:off x="2849697" y="2897767"/>
            <a:ext cx="1197368" cy="504826"/>
            <a:chOff x="6274666" y="976454"/>
            <a:chExt cx="1133621" cy="504826"/>
          </a:xfrm>
        </p:grpSpPr>
        <p:sp>
          <p:nvSpPr>
            <p:cNvPr id="19" name="Freeform 86">
              <a:extLst>
                <a:ext uri="{FF2B5EF4-FFF2-40B4-BE49-F238E27FC236}">
                  <a16:creationId xmlns:a16="http://schemas.microsoft.com/office/drawing/2014/main" id="{770F0B24-0EDD-4EE4-9E9A-2E6C5CE25B8E}"/>
                </a:ext>
              </a:extLst>
            </p:cNvPr>
            <p:cNvSpPr/>
            <p:nvPr/>
          </p:nvSpPr>
          <p:spPr>
            <a:xfrm flipH="1">
              <a:off x="6274666" y="976455"/>
              <a:ext cx="564945" cy="504825"/>
            </a:xfrm>
            <a:custGeom>
              <a:avLst/>
              <a:gdLst>
                <a:gd name="connsiteX0" fmla="*/ 0 w 495300"/>
                <a:gd name="connsiteY0" fmla="*/ 0 h 504825"/>
                <a:gd name="connsiteX1" fmla="*/ 200025 w 495300"/>
                <a:gd name="connsiteY1" fmla="*/ 57150 h 504825"/>
                <a:gd name="connsiteX2" fmla="*/ 371475 w 495300"/>
                <a:gd name="connsiteY2" fmla="*/ 228600 h 504825"/>
                <a:gd name="connsiteX3" fmla="*/ 495300 w 4953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495300" h="504825">
                  <a:moveTo>
                    <a:pt x="0" y="0"/>
                  </a:moveTo>
                  <a:cubicBezTo>
                    <a:pt x="69056" y="9525"/>
                    <a:pt x="138112" y="19050"/>
                    <a:pt x="200025" y="57150"/>
                  </a:cubicBezTo>
                  <a:cubicBezTo>
                    <a:pt x="261938" y="95250"/>
                    <a:pt x="322263" y="153988"/>
                    <a:pt x="371475" y="228600"/>
                  </a:cubicBezTo>
                  <a:cubicBezTo>
                    <a:pt x="420687" y="303212"/>
                    <a:pt x="457993" y="404018"/>
                    <a:pt x="495300" y="504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87">
              <a:extLst>
                <a:ext uri="{FF2B5EF4-FFF2-40B4-BE49-F238E27FC236}">
                  <a16:creationId xmlns:a16="http://schemas.microsoft.com/office/drawing/2014/main" id="{6ADD3DD7-57FB-4EA4-9E50-A82D1A78D502}"/>
                </a:ext>
              </a:extLst>
            </p:cNvPr>
            <p:cNvSpPr/>
            <p:nvPr/>
          </p:nvSpPr>
          <p:spPr>
            <a:xfrm>
              <a:off x="6843342" y="976454"/>
              <a:ext cx="564945" cy="504825"/>
            </a:xfrm>
            <a:custGeom>
              <a:avLst/>
              <a:gdLst>
                <a:gd name="connsiteX0" fmla="*/ 0 w 495300"/>
                <a:gd name="connsiteY0" fmla="*/ 0 h 504825"/>
                <a:gd name="connsiteX1" fmla="*/ 200025 w 495300"/>
                <a:gd name="connsiteY1" fmla="*/ 57150 h 504825"/>
                <a:gd name="connsiteX2" fmla="*/ 371475 w 495300"/>
                <a:gd name="connsiteY2" fmla="*/ 228600 h 504825"/>
                <a:gd name="connsiteX3" fmla="*/ 495300 w 4953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495300" h="504825">
                  <a:moveTo>
                    <a:pt x="0" y="0"/>
                  </a:moveTo>
                  <a:cubicBezTo>
                    <a:pt x="69056" y="9525"/>
                    <a:pt x="138112" y="19050"/>
                    <a:pt x="200025" y="57150"/>
                  </a:cubicBezTo>
                  <a:cubicBezTo>
                    <a:pt x="261938" y="95250"/>
                    <a:pt x="322263" y="153988"/>
                    <a:pt x="371475" y="228600"/>
                  </a:cubicBezTo>
                  <a:cubicBezTo>
                    <a:pt x="420687" y="303212"/>
                    <a:pt x="457993" y="404018"/>
                    <a:pt x="495300" y="504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CEF05C6-7AB0-4B6F-90C8-2E9A9009FCCA}"/>
              </a:ext>
            </a:extLst>
          </p:cNvPr>
          <p:cNvGrpSpPr/>
          <p:nvPr/>
        </p:nvGrpSpPr>
        <p:grpSpPr>
          <a:xfrm>
            <a:off x="4024453" y="2904531"/>
            <a:ext cx="1197368" cy="504826"/>
            <a:chOff x="6274666" y="976454"/>
            <a:chExt cx="1133621" cy="504826"/>
          </a:xfrm>
        </p:grpSpPr>
        <p:sp>
          <p:nvSpPr>
            <p:cNvPr id="22" name="Freeform 89">
              <a:extLst>
                <a:ext uri="{FF2B5EF4-FFF2-40B4-BE49-F238E27FC236}">
                  <a16:creationId xmlns:a16="http://schemas.microsoft.com/office/drawing/2014/main" id="{00E88221-6142-4FB3-B035-CBF6DB9723F4}"/>
                </a:ext>
              </a:extLst>
            </p:cNvPr>
            <p:cNvSpPr/>
            <p:nvPr/>
          </p:nvSpPr>
          <p:spPr>
            <a:xfrm flipH="1">
              <a:off x="6274666" y="976455"/>
              <a:ext cx="564945" cy="504825"/>
            </a:xfrm>
            <a:custGeom>
              <a:avLst/>
              <a:gdLst>
                <a:gd name="connsiteX0" fmla="*/ 0 w 495300"/>
                <a:gd name="connsiteY0" fmla="*/ 0 h 504825"/>
                <a:gd name="connsiteX1" fmla="*/ 200025 w 495300"/>
                <a:gd name="connsiteY1" fmla="*/ 57150 h 504825"/>
                <a:gd name="connsiteX2" fmla="*/ 371475 w 495300"/>
                <a:gd name="connsiteY2" fmla="*/ 228600 h 504825"/>
                <a:gd name="connsiteX3" fmla="*/ 495300 w 4953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495300" h="504825">
                  <a:moveTo>
                    <a:pt x="0" y="0"/>
                  </a:moveTo>
                  <a:cubicBezTo>
                    <a:pt x="69056" y="9525"/>
                    <a:pt x="138112" y="19050"/>
                    <a:pt x="200025" y="57150"/>
                  </a:cubicBezTo>
                  <a:cubicBezTo>
                    <a:pt x="261938" y="95250"/>
                    <a:pt x="322263" y="153988"/>
                    <a:pt x="371475" y="228600"/>
                  </a:cubicBezTo>
                  <a:cubicBezTo>
                    <a:pt x="420687" y="303212"/>
                    <a:pt x="457993" y="404018"/>
                    <a:pt x="495300" y="504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90">
              <a:extLst>
                <a:ext uri="{FF2B5EF4-FFF2-40B4-BE49-F238E27FC236}">
                  <a16:creationId xmlns:a16="http://schemas.microsoft.com/office/drawing/2014/main" id="{34A2BC43-7E34-499F-8599-4C53A4533C6E}"/>
                </a:ext>
              </a:extLst>
            </p:cNvPr>
            <p:cNvSpPr/>
            <p:nvPr/>
          </p:nvSpPr>
          <p:spPr>
            <a:xfrm>
              <a:off x="6843342" y="976454"/>
              <a:ext cx="564945" cy="504825"/>
            </a:xfrm>
            <a:custGeom>
              <a:avLst/>
              <a:gdLst>
                <a:gd name="connsiteX0" fmla="*/ 0 w 495300"/>
                <a:gd name="connsiteY0" fmla="*/ 0 h 504825"/>
                <a:gd name="connsiteX1" fmla="*/ 200025 w 495300"/>
                <a:gd name="connsiteY1" fmla="*/ 57150 h 504825"/>
                <a:gd name="connsiteX2" fmla="*/ 371475 w 495300"/>
                <a:gd name="connsiteY2" fmla="*/ 228600 h 504825"/>
                <a:gd name="connsiteX3" fmla="*/ 495300 w 4953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495300" h="504825">
                  <a:moveTo>
                    <a:pt x="0" y="0"/>
                  </a:moveTo>
                  <a:cubicBezTo>
                    <a:pt x="69056" y="9525"/>
                    <a:pt x="138112" y="19050"/>
                    <a:pt x="200025" y="57150"/>
                  </a:cubicBezTo>
                  <a:cubicBezTo>
                    <a:pt x="261938" y="95250"/>
                    <a:pt x="322263" y="153988"/>
                    <a:pt x="371475" y="228600"/>
                  </a:cubicBezTo>
                  <a:cubicBezTo>
                    <a:pt x="420687" y="303212"/>
                    <a:pt x="457993" y="404018"/>
                    <a:pt x="495300" y="504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6AF635FE-948D-4ED9-B4E6-339D76D115D7}"/>
              </a:ext>
            </a:extLst>
          </p:cNvPr>
          <p:cNvGrpSpPr/>
          <p:nvPr/>
        </p:nvGrpSpPr>
        <p:grpSpPr>
          <a:xfrm>
            <a:off x="5221821" y="2904531"/>
            <a:ext cx="1197368" cy="504826"/>
            <a:chOff x="6274666" y="976454"/>
            <a:chExt cx="1133621" cy="504826"/>
          </a:xfrm>
        </p:grpSpPr>
        <p:sp>
          <p:nvSpPr>
            <p:cNvPr id="25" name="Freeform 92">
              <a:extLst>
                <a:ext uri="{FF2B5EF4-FFF2-40B4-BE49-F238E27FC236}">
                  <a16:creationId xmlns:a16="http://schemas.microsoft.com/office/drawing/2014/main" id="{AADFF2E6-A6B4-4AE0-88B5-721ABFB7F378}"/>
                </a:ext>
              </a:extLst>
            </p:cNvPr>
            <p:cNvSpPr/>
            <p:nvPr/>
          </p:nvSpPr>
          <p:spPr>
            <a:xfrm flipH="1">
              <a:off x="6274666" y="976455"/>
              <a:ext cx="564945" cy="504825"/>
            </a:xfrm>
            <a:custGeom>
              <a:avLst/>
              <a:gdLst>
                <a:gd name="connsiteX0" fmla="*/ 0 w 495300"/>
                <a:gd name="connsiteY0" fmla="*/ 0 h 504825"/>
                <a:gd name="connsiteX1" fmla="*/ 200025 w 495300"/>
                <a:gd name="connsiteY1" fmla="*/ 57150 h 504825"/>
                <a:gd name="connsiteX2" fmla="*/ 371475 w 495300"/>
                <a:gd name="connsiteY2" fmla="*/ 228600 h 504825"/>
                <a:gd name="connsiteX3" fmla="*/ 495300 w 4953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495300" h="504825">
                  <a:moveTo>
                    <a:pt x="0" y="0"/>
                  </a:moveTo>
                  <a:cubicBezTo>
                    <a:pt x="69056" y="9525"/>
                    <a:pt x="138112" y="19050"/>
                    <a:pt x="200025" y="57150"/>
                  </a:cubicBezTo>
                  <a:cubicBezTo>
                    <a:pt x="261938" y="95250"/>
                    <a:pt x="322263" y="153988"/>
                    <a:pt x="371475" y="228600"/>
                  </a:cubicBezTo>
                  <a:cubicBezTo>
                    <a:pt x="420687" y="303212"/>
                    <a:pt x="457993" y="404018"/>
                    <a:pt x="495300" y="504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93">
              <a:extLst>
                <a:ext uri="{FF2B5EF4-FFF2-40B4-BE49-F238E27FC236}">
                  <a16:creationId xmlns:a16="http://schemas.microsoft.com/office/drawing/2014/main" id="{83D80E3D-C04B-41B1-81F4-E7867C54A581}"/>
                </a:ext>
              </a:extLst>
            </p:cNvPr>
            <p:cNvSpPr/>
            <p:nvPr/>
          </p:nvSpPr>
          <p:spPr>
            <a:xfrm>
              <a:off x="6843342" y="976454"/>
              <a:ext cx="564945" cy="504825"/>
            </a:xfrm>
            <a:custGeom>
              <a:avLst/>
              <a:gdLst>
                <a:gd name="connsiteX0" fmla="*/ 0 w 495300"/>
                <a:gd name="connsiteY0" fmla="*/ 0 h 504825"/>
                <a:gd name="connsiteX1" fmla="*/ 200025 w 495300"/>
                <a:gd name="connsiteY1" fmla="*/ 57150 h 504825"/>
                <a:gd name="connsiteX2" fmla="*/ 371475 w 495300"/>
                <a:gd name="connsiteY2" fmla="*/ 228600 h 504825"/>
                <a:gd name="connsiteX3" fmla="*/ 495300 w 4953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495300" h="504825">
                  <a:moveTo>
                    <a:pt x="0" y="0"/>
                  </a:moveTo>
                  <a:cubicBezTo>
                    <a:pt x="69056" y="9525"/>
                    <a:pt x="138112" y="19050"/>
                    <a:pt x="200025" y="57150"/>
                  </a:cubicBezTo>
                  <a:cubicBezTo>
                    <a:pt x="261938" y="95250"/>
                    <a:pt x="322263" y="153988"/>
                    <a:pt x="371475" y="228600"/>
                  </a:cubicBezTo>
                  <a:cubicBezTo>
                    <a:pt x="420687" y="303212"/>
                    <a:pt x="457993" y="404018"/>
                    <a:pt x="495300" y="504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a:extLst>
              <a:ext uri="{FF2B5EF4-FFF2-40B4-BE49-F238E27FC236}">
                <a16:creationId xmlns:a16="http://schemas.microsoft.com/office/drawing/2014/main" id="{92D011D6-BD57-4443-AEDC-09E8C5953870}"/>
              </a:ext>
            </a:extLst>
          </p:cNvPr>
          <p:cNvCxnSpPr/>
          <p:nvPr/>
        </p:nvCxnSpPr>
        <p:spPr>
          <a:xfrm>
            <a:off x="2283619" y="3429000"/>
            <a:ext cx="5135781"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C9BF5BC-2577-4EA6-808D-A553C7FD0DBB}"/>
              </a:ext>
            </a:extLst>
          </p:cNvPr>
          <p:cNvSpPr txBox="1"/>
          <p:nvPr/>
        </p:nvSpPr>
        <p:spPr>
          <a:xfrm>
            <a:off x="1826419" y="3276600"/>
            <a:ext cx="740804" cy="369332"/>
          </a:xfrm>
          <a:prstGeom prst="rect">
            <a:avLst/>
          </a:prstGeom>
          <a:noFill/>
        </p:spPr>
        <p:txBody>
          <a:bodyPr wrap="square" rtlCol="0">
            <a:spAutoFit/>
          </a:bodyPr>
          <a:lstStyle/>
          <a:p>
            <a:r>
              <a:rPr lang="el-GR"/>
              <a:t>τ</a:t>
            </a:r>
            <a:r>
              <a:rPr lang="en-US" baseline="-25000"/>
              <a:t>min</a:t>
            </a:r>
            <a:endParaRPr lang="en-US"/>
          </a:p>
        </p:txBody>
      </p:sp>
      <p:sp>
        <p:nvSpPr>
          <p:cNvPr id="29" name="Content Placeholder 1">
            <a:extLst>
              <a:ext uri="{FF2B5EF4-FFF2-40B4-BE49-F238E27FC236}">
                <a16:creationId xmlns:a16="http://schemas.microsoft.com/office/drawing/2014/main" id="{6B20DAB6-D235-497B-9D95-831ED05EDAAE}"/>
              </a:ext>
            </a:extLst>
          </p:cNvPr>
          <p:cNvSpPr txBox="1">
            <a:spLocks/>
          </p:cNvSpPr>
          <p:nvPr/>
        </p:nvSpPr>
        <p:spPr>
          <a:xfrm>
            <a:off x="3502819" y="5486400"/>
            <a:ext cx="4495800" cy="6096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US"/>
              <a:t>Now,  greatly reduced torque ripple</a:t>
            </a:r>
          </a:p>
          <a:p>
            <a:pPr marL="0" indent="0">
              <a:buNone/>
            </a:pPr>
            <a:endParaRPr lang="en-US"/>
          </a:p>
        </p:txBody>
      </p:sp>
      <p:cxnSp>
        <p:nvCxnSpPr>
          <p:cNvPr id="30" name="Straight Arrow Connector 29">
            <a:extLst>
              <a:ext uri="{FF2B5EF4-FFF2-40B4-BE49-F238E27FC236}">
                <a16:creationId xmlns:a16="http://schemas.microsoft.com/office/drawing/2014/main" id="{FAE4E213-18D8-489B-A856-4BCE1C206698}"/>
              </a:ext>
            </a:extLst>
          </p:cNvPr>
          <p:cNvCxnSpPr/>
          <p:nvPr/>
        </p:nvCxnSpPr>
        <p:spPr>
          <a:xfrm flipV="1">
            <a:off x="7693819" y="2819400"/>
            <a:ext cx="0" cy="6096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Content Placeholder 1">
            <a:extLst>
              <a:ext uri="{FF2B5EF4-FFF2-40B4-BE49-F238E27FC236}">
                <a16:creationId xmlns:a16="http://schemas.microsoft.com/office/drawing/2014/main" id="{AB4FC905-CF88-4BCF-8A62-ACEF31B12E57}"/>
              </a:ext>
            </a:extLst>
          </p:cNvPr>
          <p:cNvSpPr txBox="1">
            <a:spLocks/>
          </p:cNvSpPr>
          <p:nvPr/>
        </p:nvSpPr>
        <p:spPr>
          <a:xfrm>
            <a:off x="7998619" y="2895600"/>
            <a:ext cx="1752600" cy="6096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US"/>
              <a:t>torque ripple</a:t>
            </a:r>
          </a:p>
          <a:p>
            <a:pPr marL="0" indent="0">
              <a:buNone/>
            </a:pPr>
            <a:endParaRPr lang="en-US"/>
          </a:p>
        </p:txBody>
      </p:sp>
    </p:spTree>
    <p:extLst>
      <p:ext uri="{BB962C8B-B14F-4D97-AF65-F5344CB8AC3E}">
        <p14:creationId xmlns:p14="http://schemas.microsoft.com/office/powerpoint/2010/main" val="233472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Electrical Equivalent Circuit</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498258" y="4662177"/>
            <a:ext cx="7406046" cy="1719573"/>
          </a:xfrm>
        </p:spPr>
        <p:txBody>
          <a:bodyPr/>
          <a:lstStyle/>
          <a:p>
            <a:r>
              <a:rPr lang="en-US"/>
              <a:t>DC motor can be represented as an electrical element in a circuit diagram:</a:t>
            </a:r>
            <a:endParaRPr lang="en-US" altLang="en-US"/>
          </a:p>
          <a:p>
            <a:pPr lvl="1"/>
            <a:r>
              <a:rPr lang="en-US"/>
              <a:t>V</a:t>
            </a:r>
            <a:r>
              <a:rPr lang="en-US" baseline="-25000"/>
              <a:t>m</a:t>
            </a:r>
            <a:r>
              <a:rPr lang="en-US"/>
              <a:t> is the across element voltage (motor voltage)</a:t>
            </a:r>
          </a:p>
          <a:p>
            <a:pPr lvl="1"/>
            <a:r>
              <a:rPr lang="en-US"/>
              <a:t>i</a:t>
            </a:r>
            <a:r>
              <a:rPr lang="en-US" baseline="-25000"/>
              <a:t>m</a:t>
            </a:r>
            <a:r>
              <a:rPr lang="en-US"/>
              <a:t> is the through element current (motor current)</a:t>
            </a:r>
            <a:endParaRPr lang="en-US" altLang="en-US"/>
          </a:p>
        </p:txBody>
      </p:sp>
      <p:cxnSp>
        <p:nvCxnSpPr>
          <p:cNvPr id="4" name="Straight Connector 3">
            <a:extLst>
              <a:ext uri="{FF2B5EF4-FFF2-40B4-BE49-F238E27FC236}">
                <a16:creationId xmlns:a16="http://schemas.microsoft.com/office/drawing/2014/main" id="{EC4020EE-0229-499A-8604-E77F5F57D52D}"/>
              </a:ext>
            </a:extLst>
          </p:cNvPr>
          <p:cNvCxnSpPr/>
          <p:nvPr/>
        </p:nvCxnSpPr>
        <p:spPr>
          <a:xfrm flipV="1">
            <a:off x="2740819" y="19050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0FE3A60C-96E7-4D64-A022-C3B8509725B9}"/>
              </a:ext>
            </a:extLst>
          </p:cNvPr>
          <p:cNvCxnSpPr/>
          <p:nvPr/>
        </p:nvCxnSpPr>
        <p:spPr>
          <a:xfrm flipV="1">
            <a:off x="3121819" y="25908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D3692B04-64F8-450C-AF5B-669BC7E19CF2}"/>
              </a:ext>
            </a:extLst>
          </p:cNvPr>
          <p:cNvGrpSpPr/>
          <p:nvPr/>
        </p:nvGrpSpPr>
        <p:grpSpPr>
          <a:xfrm>
            <a:off x="6646558" y="1905000"/>
            <a:ext cx="3740843" cy="1893332"/>
            <a:chOff x="1710116" y="1407042"/>
            <a:chExt cx="3740843" cy="1893332"/>
          </a:xfrm>
        </p:grpSpPr>
        <p:sp>
          <p:nvSpPr>
            <p:cNvPr id="7" name="Rectangle 6">
              <a:extLst>
                <a:ext uri="{FF2B5EF4-FFF2-40B4-BE49-F238E27FC236}">
                  <a16:creationId xmlns:a16="http://schemas.microsoft.com/office/drawing/2014/main" id="{4B9C59BF-8FDC-48E8-9638-C4FEE226E4D2}"/>
                </a:ext>
              </a:extLst>
            </p:cNvPr>
            <p:cNvSpPr/>
            <p:nvPr/>
          </p:nvSpPr>
          <p:spPr>
            <a:xfrm>
              <a:off x="3693043" y="2310808"/>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3D24E6B0-D0AB-4DB4-A599-CEED5791AB2D}"/>
                </a:ext>
              </a:extLst>
            </p:cNvPr>
            <p:cNvSpPr/>
            <p:nvPr/>
          </p:nvSpPr>
          <p:spPr>
            <a:xfrm>
              <a:off x="4146699" y="2307265"/>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EFDCB84D-1383-4ADD-A60B-DB39482ECF43}"/>
                </a:ext>
              </a:extLst>
            </p:cNvPr>
            <p:cNvSpPr/>
            <p:nvPr/>
          </p:nvSpPr>
          <p:spPr>
            <a:xfrm>
              <a:off x="3870252" y="2254102"/>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D2A893EA-97B1-480F-9280-0EE3E53B06EF}"/>
                </a:ext>
              </a:extLst>
            </p:cNvPr>
            <p:cNvSpPr txBox="1"/>
            <p:nvPr/>
          </p:nvSpPr>
          <p:spPr>
            <a:xfrm>
              <a:off x="3864981" y="2251514"/>
              <a:ext cx="425302" cy="369332"/>
            </a:xfrm>
            <a:prstGeom prst="rect">
              <a:avLst/>
            </a:prstGeom>
            <a:noFill/>
          </p:spPr>
          <p:txBody>
            <a:bodyPr wrap="square" rtlCol="0">
              <a:spAutoFit/>
            </a:bodyPr>
            <a:lstStyle/>
            <a:p>
              <a:r>
                <a:rPr lang="en-US"/>
                <a:t>M</a:t>
              </a:r>
            </a:p>
          </p:txBody>
        </p:sp>
        <p:cxnSp>
          <p:nvCxnSpPr>
            <p:cNvPr id="11" name="Straight Connector 10">
              <a:extLst>
                <a:ext uri="{FF2B5EF4-FFF2-40B4-BE49-F238E27FC236}">
                  <a16:creationId xmlns:a16="http://schemas.microsoft.com/office/drawing/2014/main" id="{3CC0C056-F9C4-46A7-A0D8-57416992A513}"/>
                </a:ext>
              </a:extLst>
            </p:cNvPr>
            <p:cNvCxnSpPr>
              <a:stCxn id="8" idx="3"/>
            </p:cNvCxnSpPr>
            <p:nvPr/>
          </p:nvCxnSpPr>
          <p:spPr>
            <a:xfrm>
              <a:off x="4423146" y="2434856"/>
              <a:ext cx="4146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BE665B-20C2-4242-B4D5-B5EA9F6874CD}"/>
                </a:ext>
              </a:extLst>
            </p:cNvPr>
            <p:cNvCxnSpPr/>
            <p:nvPr/>
          </p:nvCxnSpPr>
          <p:spPr>
            <a:xfrm>
              <a:off x="3299639" y="2449032"/>
              <a:ext cx="4146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16568BF-66D7-4384-8AF2-3DD6902854B4}"/>
                </a:ext>
              </a:extLst>
            </p:cNvPr>
            <p:cNvSpPr/>
            <p:nvPr/>
          </p:nvSpPr>
          <p:spPr>
            <a:xfrm>
              <a:off x="4827182" y="2381692"/>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D16E6BEF-3D7A-4CBB-A8E2-47824276B1AB}"/>
                </a:ext>
              </a:extLst>
            </p:cNvPr>
            <p:cNvSpPr/>
            <p:nvPr/>
          </p:nvSpPr>
          <p:spPr>
            <a:xfrm>
              <a:off x="3182679" y="2385236"/>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a:extLst>
                <a:ext uri="{FF2B5EF4-FFF2-40B4-BE49-F238E27FC236}">
                  <a16:creationId xmlns:a16="http://schemas.microsoft.com/office/drawing/2014/main" id="{F7A311B9-F04C-4F4C-A6C9-5C3A054EC300}"/>
                </a:ext>
              </a:extLst>
            </p:cNvPr>
            <p:cNvSpPr txBox="1"/>
            <p:nvPr/>
          </p:nvSpPr>
          <p:spPr>
            <a:xfrm>
              <a:off x="2842439" y="2236381"/>
              <a:ext cx="425302" cy="369332"/>
            </a:xfrm>
            <a:prstGeom prst="rect">
              <a:avLst/>
            </a:prstGeom>
            <a:noFill/>
          </p:spPr>
          <p:txBody>
            <a:bodyPr wrap="square" rtlCol="0">
              <a:spAutoFit/>
            </a:bodyPr>
            <a:lstStyle/>
            <a:p>
              <a:r>
                <a:rPr lang="en-US"/>
                <a:t>+</a:t>
              </a:r>
            </a:p>
          </p:txBody>
        </p:sp>
        <p:sp>
          <p:nvSpPr>
            <p:cNvPr id="16" name="TextBox 15">
              <a:extLst>
                <a:ext uri="{FF2B5EF4-FFF2-40B4-BE49-F238E27FC236}">
                  <a16:creationId xmlns:a16="http://schemas.microsoft.com/office/drawing/2014/main" id="{C88CFB1D-99C6-4A3D-8678-E9528073BAF5}"/>
                </a:ext>
              </a:extLst>
            </p:cNvPr>
            <p:cNvSpPr txBox="1"/>
            <p:nvPr/>
          </p:nvSpPr>
          <p:spPr>
            <a:xfrm>
              <a:off x="5025657" y="2186763"/>
              <a:ext cx="425302" cy="369332"/>
            </a:xfrm>
            <a:prstGeom prst="rect">
              <a:avLst/>
            </a:prstGeom>
            <a:noFill/>
          </p:spPr>
          <p:txBody>
            <a:bodyPr wrap="square" rtlCol="0">
              <a:spAutoFit/>
            </a:bodyPr>
            <a:lstStyle/>
            <a:p>
              <a:r>
                <a:rPr lang="en-US"/>
                <a:t>-</a:t>
              </a:r>
            </a:p>
          </p:txBody>
        </p:sp>
        <p:sp>
          <p:nvSpPr>
            <p:cNvPr id="17" name="Right Brace 16">
              <a:extLst>
                <a:ext uri="{FF2B5EF4-FFF2-40B4-BE49-F238E27FC236}">
                  <a16:creationId xmlns:a16="http://schemas.microsoft.com/office/drawing/2014/main" id="{2A7EF615-AA20-47D9-AF88-3C584357BFC9}"/>
                </a:ext>
              </a:extLst>
            </p:cNvPr>
            <p:cNvSpPr/>
            <p:nvPr/>
          </p:nvSpPr>
          <p:spPr>
            <a:xfrm rot="16200000">
              <a:off x="3870252" y="1190846"/>
              <a:ext cx="404038" cy="165867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1B3CB9EB-D752-4105-8524-C36C9E7BDBCC}"/>
                </a:ext>
              </a:extLst>
            </p:cNvPr>
            <p:cNvSpPr txBox="1"/>
            <p:nvPr/>
          </p:nvSpPr>
          <p:spPr>
            <a:xfrm>
              <a:off x="3884427" y="1407042"/>
              <a:ext cx="740735" cy="369332"/>
            </a:xfrm>
            <a:prstGeom prst="rect">
              <a:avLst/>
            </a:prstGeom>
            <a:noFill/>
          </p:spPr>
          <p:txBody>
            <a:bodyPr wrap="square" rtlCol="0">
              <a:spAutoFit/>
            </a:bodyPr>
            <a:lstStyle/>
            <a:p>
              <a:r>
                <a:rPr lang="en-US"/>
                <a:t>V</a:t>
              </a:r>
              <a:r>
                <a:rPr lang="en-US" baseline="-25000"/>
                <a:t>m</a:t>
              </a:r>
            </a:p>
          </p:txBody>
        </p:sp>
        <p:cxnSp>
          <p:nvCxnSpPr>
            <p:cNvPr id="19" name="Straight Arrow Connector 18">
              <a:extLst>
                <a:ext uri="{FF2B5EF4-FFF2-40B4-BE49-F238E27FC236}">
                  <a16:creationId xmlns:a16="http://schemas.microsoft.com/office/drawing/2014/main" id="{CE19BC5A-8A6A-490B-8D6C-D689918B2684}"/>
                </a:ext>
              </a:extLst>
            </p:cNvPr>
            <p:cNvCxnSpPr/>
            <p:nvPr/>
          </p:nvCxnSpPr>
          <p:spPr>
            <a:xfrm>
              <a:off x="3423684" y="2849526"/>
              <a:ext cx="150982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1F96DBF-55B7-4847-8D69-6F140A67B598}"/>
                </a:ext>
              </a:extLst>
            </p:cNvPr>
            <p:cNvSpPr txBox="1"/>
            <p:nvPr/>
          </p:nvSpPr>
          <p:spPr>
            <a:xfrm>
              <a:off x="4004929" y="2931042"/>
              <a:ext cx="740735" cy="369332"/>
            </a:xfrm>
            <a:prstGeom prst="rect">
              <a:avLst/>
            </a:prstGeom>
            <a:noFill/>
          </p:spPr>
          <p:txBody>
            <a:bodyPr wrap="square" rtlCol="0">
              <a:spAutoFit/>
            </a:bodyPr>
            <a:lstStyle/>
            <a:p>
              <a:r>
                <a:rPr lang="en-US"/>
                <a:t>i</a:t>
              </a:r>
              <a:r>
                <a:rPr lang="en-US" baseline="-25000"/>
                <a:t>m</a:t>
              </a:r>
            </a:p>
          </p:txBody>
        </p:sp>
        <p:sp>
          <p:nvSpPr>
            <p:cNvPr id="21" name="TextBox 20">
              <a:extLst>
                <a:ext uri="{FF2B5EF4-FFF2-40B4-BE49-F238E27FC236}">
                  <a16:creationId xmlns:a16="http://schemas.microsoft.com/office/drawing/2014/main" id="{0EF20685-3C3C-4F70-B599-051A8527D85F}"/>
                </a:ext>
              </a:extLst>
            </p:cNvPr>
            <p:cNvSpPr txBox="1"/>
            <p:nvPr/>
          </p:nvSpPr>
          <p:spPr>
            <a:xfrm>
              <a:off x="1710116" y="2236381"/>
              <a:ext cx="999460" cy="369332"/>
            </a:xfrm>
            <a:prstGeom prst="rect">
              <a:avLst/>
            </a:prstGeom>
            <a:noFill/>
          </p:spPr>
          <p:txBody>
            <a:bodyPr wrap="square" rtlCol="0">
              <a:spAutoFit/>
            </a:bodyPr>
            <a:lstStyle/>
            <a:p>
              <a:r>
                <a:rPr lang="en-US"/>
                <a:t>Symbol:</a:t>
              </a:r>
            </a:p>
          </p:txBody>
        </p:sp>
      </p:grpSp>
      <p:grpSp>
        <p:nvGrpSpPr>
          <p:cNvPr id="22" name="Group 21">
            <a:extLst>
              <a:ext uri="{FF2B5EF4-FFF2-40B4-BE49-F238E27FC236}">
                <a16:creationId xmlns:a16="http://schemas.microsoft.com/office/drawing/2014/main" id="{ABB6469E-ABF6-433E-B4C3-E8DD4158FAAF}"/>
              </a:ext>
            </a:extLst>
          </p:cNvPr>
          <p:cNvGrpSpPr/>
          <p:nvPr/>
        </p:nvGrpSpPr>
        <p:grpSpPr>
          <a:xfrm>
            <a:off x="1235227" y="3013668"/>
            <a:ext cx="2100100" cy="1776880"/>
            <a:chOff x="2073427" y="2708868"/>
            <a:chExt cx="2100100" cy="1776880"/>
          </a:xfrm>
        </p:grpSpPr>
        <p:sp>
          <p:nvSpPr>
            <p:cNvPr id="23" name="Can 19">
              <a:extLst>
                <a:ext uri="{FF2B5EF4-FFF2-40B4-BE49-F238E27FC236}">
                  <a16:creationId xmlns:a16="http://schemas.microsoft.com/office/drawing/2014/main" id="{FE41116C-3654-4224-AA52-B007B1C82891}"/>
                </a:ext>
              </a:extLst>
            </p:cNvPr>
            <p:cNvSpPr/>
            <p:nvPr/>
          </p:nvSpPr>
          <p:spPr>
            <a:xfrm rot="13554718">
              <a:off x="2865895" y="2397527"/>
              <a:ext cx="996291" cy="1618973"/>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28038600-29B2-41EF-838A-6C8DF7DD4F2B}"/>
                </a:ext>
              </a:extLst>
            </p:cNvPr>
            <p:cNvCxnSpPr/>
            <p:nvPr/>
          </p:nvCxnSpPr>
          <p:spPr>
            <a:xfrm flipH="1">
              <a:off x="2283617" y="3505199"/>
              <a:ext cx="762000" cy="68580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Circular Arrow 25">
              <a:extLst>
                <a:ext uri="{FF2B5EF4-FFF2-40B4-BE49-F238E27FC236}">
                  <a16:creationId xmlns:a16="http://schemas.microsoft.com/office/drawing/2014/main" id="{98B34048-FD1D-41CA-AAC5-2E27CC87F02E}"/>
                </a:ext>
              </a:extLst>
            </p:cNvPr>
            <p:cNvSpPr/>
            <p:nvPr/>
          </p:nvSpPr>
          <p:spPr>
            <a:xfrm rot="2081666">
              <a:off x="2073427" y="3647548"/>
              <a:ext cx="762000" cy="838200"/>
            </a:xfrm>
            <a:prstGeom prst="circular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26" name="Straight Connector 25">
            <a:extLst>
              <a:ext uri="{FF2B5EF4-FFF2-40B4-BE49-F238E27FC236}">
                <a16:creationId xmlns:a16="http://schemas.microsoft.com/office/drawing/2014/main" id="{E36C8340-0F26-475C-AE11-1B4B3CAC18E2}"/>
              </a:ext>
            </a:extLst>
          </p:cNvPr>
          <p:cNvCxnSpPr/>
          <p:nvPr/>
        </p:nvCxnSpPr>
        <p:spPr>
          <a:xfrm flipH="1">
            <a:off x="3121819" y="2590800"/>
            <a:ext cx="457200" cy="0"/>
          </a:xfrm>
          <a:prstGeom prst="line">
            <a:avLst/>
          </a:prstGeom>
          <a:ln>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8ED60D1-3519-4BF0-8104-7B3D8F9C6D1D}"/>
              </a:ext>
            </a:extLst>
          </p:cNvPr>
          <p:cNvCxnSpPr/>
          <p:nvPr/>
        </p:nvCxnSpPr>
        <p:spPr>
          <a:xfrm flipH="1">
            <a:off x="2740819" y="1905000"/>
            <a:ext cx="838200" cy="0"/>
          </a:xfrm>
          <a:prstGeom prst="line">
            <a:avLst/>
          </a:prstGeom>
          <a:ln>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9B7D0E28-A7C6-4B93-AD43-680DB662C190}"/>
              </a:ext>
            </a:extLst>
          </p:cNvPr>
          <p:cNvSpPr txBox="1"/>
          <p:nvPr/>
        </p:nvSpPr>
        <p:spPr>
          <a:xfrm>
            <a:off x="3350419" y="1524000"/>
            <a:ext cx="762000" cy="533400"/>
          </a:xfrm>
          <a:prstGeom prst="rect">
            <a:avLst/>
          </a:prstGeom>
        </p:spPr>
        <p:txBody>
          <a:bodyPr vert="horz" wrap="square" lIns="0" tIns="0" rIns="0" bIns="0" rtlCol="0" anchor="t">
            <a:normAutofit/>
          </a:bodyPr>
          <a:lstStyle/>
          <a:p>
            <a:r>
              <a:rPr lang="en-US"/>
              <a:t>+</a:t>
            </a:r>
          </a:p>
        </p:txBody>
      </p:sp>
      <p:sp>
        <p:nvSpPr>
          <p:cNvPr id="29" name="TextBox 28">
            <a:extLst>
              <a:ext uri="{FF2B5EF4-FFF2-40B4-BE49-F238E27FC236}">
                <a16:creationId xmlns:a16="http://schemas.microsoft.com/office/drawing/2014/main" id="{A79632F9-7F92-4C33-B4B4-00BB42CE86DD}"/>
              </a:ext>
            </a:extLst>
          </p:cNvPr>
          <p:cNvSpPr txBox="1"/>
          <p:nvPr/>
        </p:nvSpPr>
        <p:spPr>
          <a:xfrm>
            <a:off x="3350419" y="2286000"/>
            <a:ext cx="762000" cy="533400"/>
          </a:xfrm>
          <a:prstGeom prst="rect">
            <a:avLst/>
          </a:prstGeom>
        </p:spPr>
        <p:txBody>
          <a:bodyPr vert="horz" wrap="square" lIns="0" tIns="0" rIns="0" bIns="0" rtlCol="0" anchor="t">
            <a:normAutofit/>
          </a:bodyPr>
          <a:lstStyle/>
          <a:p>
            <a:r>
              <a:rPr lang="en-US"/>
              <a:t>-</a:t>
            </a:r>
          </a:p>
        </p:txBody>
      </p:sp>
      <p:graphicFrame>
        <p:nvGraphicFramePr>
          <p:cNvPr id="30" name="Object 29">
            <a:extLst>
              <a:ext uri="{FF2B5EF4-FFF2-40B4-BE49-F238E27FC236}">
                <a16:creationId xmlns:a16="http://schemas.microsoft.com/office/drawing/2014/main" id="{843B100B-FD98-401F-9714-E04BD4B9EC6B}"/>
              </a:ext>
            </a:extLst>
          </p:cNvPr>
          <p:cNvGraphicFramePr>
            <a:graphicFrameLocks noChangeAspect="1"/>
          </p:cNvGraphicFramePr>
          <p:nvPr>
            <p:extLst>
              <p:ext uri="{D42A27DB-BD31-4B8C-83A1-F6EECF244321}">
                <p14:modId xmlns:p14="http://schemas.microsoft.com/office/powerpoint/2010/main" val="3414112463"/>
              </p:ext>
            </p:extLst>
          </p:nvPr>
        </p:nvGraphicFramePr>
        <p:xfrm>
          <a:off x="1597819" y="4648200"/>
          <a:ext cx="244475" cy="269875"/>
        </p:xfrm>
        <a:graphic>
          <a:graphicData uri="http://schemas.openxmlformats.org/presentationml/2006/ole">
            <mc:AlternateContent xmlns:mc="http://schemas.openxmlformats.org/markup-compatibility/2006">
              <mc:Choice xmlns:v="urn:schemas-microsoft-com:vml" Requires="v">
                <p:oleObj spid="_x0000_s60417" name="Equation" r:id="rId4" imgW="126720" imgH="139680" progId="Equation.3">
                  <p:embed/>
                </p:oleObj>
              </mc:Choice>
              <mc:Fallback>
                <p:oleObj name="Equation" r:id="rId4" imgW="126720" imgH="139680" progId="Equation.3">
                  <p:embed/>
                  <p:pic>
                    <p:nvPicPr>
                      <p:cNvPr id="30" name="Object 29">
                        <a:extLst>
                          <a:ext uri="{FF2B5EF4-FFF2-40B4-BE49-F238E27FC236}">
                            <a16:creationId xmlns:a16="http://schemas.microsoft.com/office/drawing/2014/main" id="{843B100B-FD98-401F-9714-E04BD4B9EC6B}"/>
                          </a:ext>
                        </a:extLst>
                      </p:cNvPr>
                      <p:cNvPicPr/>
                      <p:nvPr/>
                    </p:nvPicPr>
                    <p:blipFill>
                      <a:blip r:embed="rId5"/>
                      <a:stretch>
                        <a:fillRect/>
                      </a:stretch>
                    </p:blipFill>
                    <p:spPr>
                      <a:xfrm>
                        <a:off x="1597819" y="4648200"/>
                        <a:ext cx="244475" cy="26987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4DD0AD6C-E76A-4FC0-A61E-5F19922B611A}"/>
              </a:ext>
            </a:extLst>
          </p:cNvPr>
          <p:cNvGraphicFramePr>
            <a:graphicFrameLocks noChangeAspect="1"/>
          </p:cNvGraphicFramePr>
          <p:nvPr>
            <p:extLst>
              <p:ext uri="{D42A27DB-BD31-4B8C-83A1-F6EECF244321}">
                <p14:modId xmlns:p14="http://schemas.microsoft.com/office/powerpoint/2010/main" val="2054765171"/>
              </p:ext>
            </p:extLst>
          </p:nvPr>
        </p:nvGraphicFramePr>
        <p:xfrm>
          <a:off x="1955800" y="4632325"/>
          <a:ext cx="293688" cy="271463"/>
        </p:xfrm>
        <a:graphic>
          <a:graphicData uri="http://schemas.openxmlformats.org/presentationml/2006/ole">
            <mc:AlternateContent xmlns:mc="http://schemas.openxmlformats.org/markup-compatibility/2006">
              <mc:Choice xmlns:v="urn:schemas-microsoft-com:vml" Requires="v">
                <p:oleObj spid="_x0000_s60418" name="Equation" r:id="rId6" imgW="152280" imgH="139680" progId="Equation.3">
                  <p:embed/>
                </p:oleObj>
              </mc:Choice>
              <mc:Fallback>
                <p:oleObj name="Equation" r:id="rId6" imgW="152280" imgH="139680" progId="Equation.3">
                  <p:embed/>
                  <p:pic>
                    <p:nvPicPr>
                      <p:cNvPr id="31" name="Object 30">
                        <a:extLst>
                          <a:ext uri="{FF2B5EF4-FFF2-40B4-BE49-F238E27FC236}">
                            <a16:creationId xmlns:a16="http://schemas.microsoft.com/office/drawing/2014/main" id="{4DD0AD6C-E76A-4FC0-A61E-5F19922B611A}"/>
                          </a:ext>
                        </a:extLst>
                      </p:cNvPr>
                      <p:cNvPicPr/>
                      <p:nvPr/>
                    </p:nvPicPr>
                    <p:blipFill>
                      <a:blip r:embed="rId7"/>
                      <a:stretch>
                        <a:fillRect/>
                      </a:stretch>
                    </p:blipFill>
                    <p:spPr>
                      <a:xfrm>
                        <a:off x="1955800" y="4632325"/>
                        <a:ext cx="293688" cy="271463"/>
                      </a:xfrm>
                      <a:prstGeom prst="rect">
                        <a:avLst/>
                      </a:prstGeom>
                    </p:spPr>
                  </p:pic>
                </p:oleObj>
              </mc:Fallback>
            </mc:AlternateContent>
          </a:graphicData>
        </a:graphic>
      </p:graphicFrame>
      <p:sp>
        <p:nvSpPr>
          <p:cNvPr id="32" name="Right Brace 31">
            <a:extLst>
              <a:ext uri="{FF2B5EF4-FFF2-40B4-BE49-F238E27FC236}">
                <a16:creationId xmlns:a16="http://schemas.microsoft.com/office/drawing/2014/main" id="{8740E0A4-1683-4F35-9D21-AF1F0A25BB91}"/>
              </a:ext>
            </a:extLst>
          </p:cNvPr>
          <p:cNvSpPr/>
          <p:nvPr/>
        </p:nvSpPr>
        <p:spPr>
          <a:xfrm>
            <a:off x="3807619" y="1905000"/>
            <a:ext cx="304800" cy="74427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85C0A347-9E66-4360-9B32-17B9ABC11125}"/>
              </a:ext>
            </a:extLst>
          </p:cNvPr>
          <p:cNvSpPr txBox="1"/>
          <p:nvPr/>
        </p:nvSpPr>
        <p:spPr>
          <a:xfrm>
            <a:off x="4188619" y="2057400"/>
            <a:ext cx="740735" cy="369332"/>
          </a:xfrm>
          <a:prstGeom prst="rect">
            <a:avLst/>
          </a:prstGeom>
          <a:noFill/>
        </p:spPr>
        <p:txBody>
          <a:bodyPr wrap="square" rtlCol="0">
            <a:spAutoFit/>
          </a:bodyPr>
          <a:lstStyle/>
          <a:p>
            <a:r>
              <a:rPr lang="en-US"/>
              <a:t>V</a:t>
            </a:r>
            <a:r>
              <a:rPr lang="en-US" baseline="-25000"/>
              <a:t>m</a:t>
            </a:r>
          </a:p>
        </p:txBody>
      </p:sp>
    </p:spTree>
    <p:extLst>
      <p:ext uri="{BB962C8B-B14F-4D97-AF65-F5344CB8AC3E}">
        <p14:creationId xmlns:p14="http://schemas.microsoft.com/office/powerpoint/2010/main" val="39700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Electrical Equivalent Circuit</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5296358"/>
            <a:ext cx="11233150" cy="1085392"/>
          </a:xfrm>
        </p:spPr>
        <p:txBody>
          <a:bodyPr/>
          <a:lstStyle/>
          <a:p>
            <a:r>
              <a:rPr lang="en-US"/>
              <a:t>An equivalent circuit can be constructed to model the operation of the motor from an electrical perspective</a:t>
            </a:r>
            <a:endParaRPr lang="en-US" altLang="en-US"/>
          </a:p>
        </p:txBody>
      </p:sp>
      <p:grpSp>
        <p:nvGrpSpPr>
          <p:cNvPr id="4" name="Group 3">
            <a:extLst>
              <a:ext uri="{FF2B5EF4-FFF2-40B4-BE49-F238E27FC236}">
                <a16:creationId xmlns:a16="http://schemas.microsoft.com/office/drawing/2014/main" id="{3F74D6BC-D055-4DBE-863C-EF8FD6DAA99D}"/>
              </a:ext>
            </a:extLst>
          </p:cNvPr>
          <p:cNvGrpSpPr/>
          <p:nvPr/>
        </p:nvGrpSpPr>
        <p:grpSpPr>
          <a:xfrm>
            <a:off x="8227219" y="914400"/>
            <a:ext cx="3607982" cy="1893332"/>
            <a:chOff x="1842977" y="1407042"/>
            <a:chExt cx="3607982" cy="1893332"/>
          </a:xfrm>
        </p:grpSpPr>
        <p:sp>
          <p:nvSpPr>
            <p:cNvPr id="5" name="Rectangle 4">
              <a:extLst>
                <a:ext uri="{FF2B5EF4-FFF2-40B4-BE49-F238E27FC236}">
                  <a16:creationId xmlns:a16="http://schemas.microsoft.com/office/drawing/2014/main" id="{4DD5E300-1982-4E0B-856C-D94B4FD38BEB}"/>
                </a:ext>
              </a:extLst>
            </p:cNvPr>
            <p:cNvSpPr/>
            <p:nvPr/>
          </p:nvSpPr>
          <p:spPr>
            <a:xfrm>
              <a:off x="3693043" y="2310808"/>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D97CE3D8-A313-4EDB-B3EA-A322A6BF3F58}"/>
                </a:ext>
              </a:extLst>
            </p:cNvPr>
            <p:cNvSpPr/>
            <p:nvPr/>
          </p:nvSpPr>
          <p:spPr>
            <a:xfrm>
              <a:off x="4146699" y="2307265"/>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a:extLst>
                <a:ext uri="{FF2B5EF4-FFF2-40B4-BE49-F238E27FC236}">
                  <a16:creationId xmlns:a16="http://schemas.microsoft.com/office/drawing/2014/main" id="{807110DD-03CB-41BD-8580-D5D0C5167EBF}"/>
                </a:ext>
              </a:extLst>
            </p:cNvPr>
            <p:cNvSpPr/>
            <p:nvPr/>
          </p:nvSpPr>
          <p:spPr>
            <a:xfrm>
              <a:off x="3870252" y="2254102"/>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301D1A03-18D6-4464-9E2B-1BC999B3B59E}"/>
                </a:ext>
              </a:extLst>
            </p:cNvPr>
            <p:cNvSpPr txBox="1"/>
            <p:nvPr/>
          </p:nvSpPr>
          <p:spPr>
            <a:xfrm>
              <a:off x="3864981" y="2251514"/>
              <a:ext cx="425302" cy="369332"/>
            </a:xfrm>
            <a:prstGeom prst="rect">
              <a:avLst/>
            </a:prstGeom>
            <a:noFill/>
          </p:spPr>
          <p:txBody>
            <a:bodyPr wrap="square" rtlCol="0">
              <a:spAutoFit/>
            </a:bodyPr>
            <a:lstStyle/>
            <a:p>
              <a:r>
                <a:rPr lang="en-US"/>
                <a:t>M</a:t>
              </a:r>
            </a:p>
          </p:txBody>
        </p:sp>
        <p:cxnSp>
          <p:nvCxnSpPr>
            <p:cNvPr id="9" name="Straight Connector 8">
              <a:extLst>
                <a:ext uri="{FF2B5EF4-FFF2-40B4-BE49-F238E27FC236}">
                  <a16:creationId xmlns:a16="http://schemas.microsoft.com/office/drawing/2014/main" id="{687127FD-D155-4028-A115-35B42DA2F6E8}"/>
                </a:ext>
              </a:extLst>
            </p:cNvPr>
            <p:cNvCxnSpPr>
              <a:stCxn id="6" idx="3"/>
            </p:cNvCxnSpPr>
            <p:nvPr/>
          </p:nvCxnSpPr>
          <p:spPr>
            <a:xfrm>
              <a:off x="4423146" y="2434856"/>
              <a:ext cx="4146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7525C6-2E92-48E7-BE14-D3182E057369}"/>
                </a:ext>
              </a:extLst>
            </p:cNvPr>
            <p:cNvCxnSpPr/>
            <p:nvPr/>
          </p:nvCxnSpPr>
          <p:spPr>
            <a:xfrm>
              <a:off x="3299639" y="2449032"/>
              <a:ext cx="4146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D71ED45-4011-404D-AEF9-FE753CE2670D}"/>
                </a:ext>
              </a:extLst>
            </p:cNvPr>
            <p:cNvSpPr/>
            <p:nvPr/>
          </p:nvSpPr>
          <p:spPr>
            <a:xfrm>
              <a:off x="4827182" y="2381692"/>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1CC07B9A-2B8A-4947-A826-02509D4F1660}"/>
                </a:ext>
              </a:extLst>
            </p:cNvPr>
            <p:cNvSpPr/>
            <p:nvPr/>
          </p:nvSpPr>
          <p:spPr>
            <a:xfrm>
              <a:off x="3182679" y="2385236"/>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5CB52033-E9FE-4B50-8516-06B6A0A8225A}"/>
                </a:ext>
              </a:extLst>
            </p:cNvPr>
            <p:cNvSpPr txBox="1"/>
            <p:nvPr/>
          </p:nvSpPr>
          <p:spPr>
            <a:xfrm>
              <a:off x="2842439" y="2236381"/>
              <a:ext cx="425302" cy="369332"/>
            </a:xfrm>
            <a:prstGeom prst="rect">
              <a:avLst/>
            </a:prstGeom>
            <a:noFill/>
          </p:spPr>
          <p:txBody>
            <a:bodyPr wrap="square" rtlCol="0">
              <a:spAutoFit/>
            </a:bodyPr>
            <a:lstStyle/>
            <a:p>
              <a:r>
                <a:rPr lang="en-US"/>
                <a:t>+</a:t>
              </a:r>
            </a:p>
          </p:txBody>
        </p:sp>
        <p:sp>
          <p:nvSpPr>
            <p:cNvPr id="14" name="TextBox 13">
              <a:extLst>
                <a:ext uri="{FF2B5EF4-FFF2-40B4-BE49-F238E27FC236}">
                  <a16:creationId xmlns:a16="http://schemas.microsoft.com/office/drawing/2014/main" id="{7502FF55-9908-4D5D-9EF3-6A800C5B5BFB}"/>
                </a:ext>
              </a:extLst>
            </p:cNvPr>
            <p:cNvSpPr txBox="1"/>
            <p:nvPr/>
          </p:nvSpPr>
          <p:spPr>
            <a:xfrm>
              <a:off x="5025657" y="2186763"/>
              <a:ext cx="425302" cy="369332"/>
            </a:xfrm>
            <a:prstGeom prst="rect">
              <a:avLst/>
            </a:prstGeom>
            <a:noFill/>
          </p:spPr>
          <p:txBody>
            <a:bodyPr wrap="square" rtlCol="0">
              <a:spAutoFit/>
            </a:bodyPr>
            <a:lstStyle/>
            <a:p>
              <a:r>
                <a:rPr lang="en-US"/>
                <a:t>-</a:t>
              </a:r>
            </a:p>
          </p:txBody>
        </p:sp>
        <p:sp>
          <p:nvSpPr>
            <p:cNvPr id="15" name="Right Brace 14">
              <a:extLst>
                <a:ext uri="{FF2B5EF4-FFF2-40B4-BE49-F238E27FC236}">
                  <a16:creationId xmlns:a16="http://schemas.microsoft.com/office/drawing/2014/main" id="{97DE6D86-FE27-4598-8C91-C9586A0230D7}"/>
                </a:ext>
              </a:extLst>
            </p:cNvPr>
            <p:cNvSpPr/>
            <p:nvPr/>
          </p:nvSpPr>
          <p:spPr>
            <a:xfrm rot="16200000">
              <a:off x="3870252" y="1190846"/>
              <a:ext cx="404038" cy="165867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0043B1DC-9170-4D33-B39E-1DBF7CAB39D6}"/>
                </a:ext>
              </a:extLst>
            </p:cNvPr>
            <p:cNvSpPr txBox="1"/>
            <p:nvPr/>
          </p:nvSpPr>
          <p:spPr>
            <a:xfrm>
              <a:off x="3884427" y="1407042"/>
              <a:ext cx="740735" cy="369332"/>
            </a:xfrm>
            <a:prstGeom prst="rect">
              <a:avLst/>
            </a:prstGeom>
            <a:noFill/>
          </p:spPr>
          <p:txBody>
            <a:bodyPr wrap="square" rtlCol="0">
              <a:spAutoFit/>
            </a:bodyPr>
            <a:lstStyle/>
            <a:p>
              <a:r>
                <a:rPr lang="en-US"/>
                <a:t>V</a:t>
              </a:r>
              <a:r>
                <a:rPr lang="en-US" baseline="-25000"/>
                <a:t>m</a:t>
              </a:r>
            </a:p>
          </p:txBody>
        </p:sp>
        <p:cxnSp>
          <p:nvCxnSpPr>
            <p:cNvPr id="17" name="Straight Arrow Connector 16">
              <a:extLst>
                <a:ext uri="{FF2B5EF4-FFF2-40B4-BE49-F238E27FC236}">
                  <a16:creationId xmlns:a16="http://schemas.microsoft.com/office/drawing/2014/main" id="{76899F9E-5253-4738-BEB7-D4BA012353B4}"/>
                </a:ext>
              </a:extLst>
            </p:cNvPr>
            <p:cNvCxnSpPr/>
            <p:nvPr/>
          </p:nvCxnSpPr>
          <p:spPr>
            <a:xfrm>
              <a:off x="3423684" y="2849526"/>
              <a:ext cx="150982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91F124-BF56-4469-BFC3-AD171997DE9F}"/>
                </a:ext>
              </a:extLst>
            </p:cNvPr>
            <p:cNvSpPr txBox="1"/>
            <p:nvPr/>
          </p:nvSpPr>
          <p:spPr>
            <a:xfrm>
              <a:off x="4004929" y="2931042"/>
              <a:ext cx="740735" cy="369332"/>
            </a:xfrm>
            <a:prstGeom prst="rect">
              <a:avLst/>
            </a:prstGeom>
            <a:noFill/>
          </p:spPr>
          <p:txBody>
            <a:bodyPr wrap="square" rtlCol="0">
              <a:spAutoFit/>
            </a:bodyPr>
            <a:lstStyle/>
            <a:p>
              <a:r>
                <a:rPr lang="en-US"/>
                <a:t>i</a:t>
              </a:r>
              <a:r>
                <a:rPr lang="en-US" baseline="-25000"/>
                <a:t>m</a:t>
              </a:r>
            </a:p>
          </p:txBody>
        </p:sp>
        <p:sp>
          <p:nvSpPr>
            <p:cNvPr id="19" name="TextBox 18">
              <a:extLst>
                <a:ext uri="{FF2B5EF4-FFF2-40B4-BE49-F238E27FC236}">
                  <a16:creationId xmlns:a16="http://schemas.microsoft.com/office/drawing/2014/main" id="{1D6F1490-54A0-4D2D-860F-6757347A830A}"/>
                </a:ext>
              </a:extLst>
            </p:cNvPr>
            <p:cNvSpPr txBox="1"/>
            <p:nvPr/>
          </p:nvSpPr>
          <p:spPr>
            <a:xfrm>
              <a:off x="1842977" y="2245242"/>
              <a:ext cx="1456660" cy="369332"/>
            </a:xfrm>
            <a:prstGeom prst="rect">
              <a:avLst/>
            </a:prstGeom>
            <a:noFill/>
          </p:spPr>
          <p:txBody>
            <a:bodyPr wrap="square" rtlCol="0">
              <a:spAutoFit/>
            </a:bodyPr>
            <a:lstStyle/>
            <a:p>
              <a:r>
                <a:rPr lang="en-US"/>
                <a:t>Symbol:</a:t>
              </a:r>
            </a:p>
          </p:txBody>
        </p:sp>
      </p:grpSp>
      <p:grpSp>
        <p:nvGrpSpPr>
          <p:cNvPr id="20" name="Group 19">
            <a:extLst>
              <a:ext uri="{FF2B5EF4-FFF2-40B4-BE49-F238E27FC236}">
                <a16:creationId xmlns:a16="http://schemas.microsoft.com/office/drawing/2014/main" id="{EB6E3AF3-86AC-495F-AB5B-5527F626133B}"/>
              </a:ext>
            </a:extLst>
          </p:cNvPr>
          <p:cNvGrpSpPr/>
          <p:nvPr/>
        </p:nvGrpSpPr>
        <p:grpSpPr>
          <a:xfrm>
            <a:off x="912019" y="2057400"/>
            <a:ext cx="6249194" cy="2687638"/>
            <a:chOff x="1434079" y="3675321"/>
            <a:chExt cx="6249194" cy="2687638"/>
          </a:xfrm>
        </p:grpSpPr>
        <p:sp>
          <p:nvSpPr>
            <p:cNvPr id="21" name="Oval 20">
              <a:extLst>
                <a:ext uri="{FF2B5EF4-FFF2-40B4-BE49-F238E27FC236}">
                  <a16:creationId xmlns:a16="http://schemas.microsoft.com/office/drawing/2014/main" id="{17676319-8DDE-4E1F-A87B-8170B01CFC2A}"/>
                </a:ext>
              </a:extLst>
            </p:cNvPr>
            <p:cNvSpPr/>
            <p:nvPr/>
          </p:nvSpPr>
          <p:spPr>
            <a:xfrm>
              <a:off x="2771554" y="4238845"/>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a:extLst>
                <a:ext uri="{FF2B5EF4-FFF2-40B4-BE49-F238E27FC236}">
                  <a16:creationId xmlns:a16="http://schemas.microsoft.com/office/drawing/2014/main" id="{E7F3E897-BF9F-42E6-A1D7-857AACDFE9E1}"/>
                </a:ext>
              </a:extLst>
            </p:cNvPr>
            <p:cNvGrpSpPr/>
            <p:nvPr/>
          </p:nvGrpSpPr>
          <p:grpSpPr>
            <a:xfrm rot="5400000">
              <a:off x="3612467" y="3492129"/>
              <a:ext cx="223010" cy="1648431"/>
              <a:chOff x="4604021" y="4302929"/>
              <a:chExt cx="223010" cy="1648431"/>
            </a:xfrm>
          </p:grpSpPr>
          <p:cxnSp>
            <p:nvCxnSpPr>
              <p:cNvPr id="48" name="Straight Connector 47">
                <a:extLst>
                  <a:ext uri="{FF2B5EF4-FFF2-40B4-BE49-F238E27FC236}">
                    <a16:creationId xmlns:a16="http://schemas.microsoft.com/office/drawing/2014/main" id="{09490D70-5D51-46B8-865D-537CF390AEFB}"/>
                  </a:ext>
                </a:extLst>
              </p:cNvPr>
              <p:cNvCxnSpPr/>
              <p:nvPr/>
            </p:nvCxnSpPr>
            <p:spPr>
              <a:xfrm rot="16200000" flipH="1">
                <a:off x="4336683" y="4660824"/>
                <a:ext cx="7157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00A314F-A080-4F13-8D5C-103E4B3EF0ED}"/>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5BC00E-0C2C-4524-9229-FD22C683FE57}"/>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A21E069-4DB7-4734-8047-F6F948F36C5F}"/>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F82A486-3406-44A0-8570-51721E2DCDE7}"/>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F505B02-F28A-4247-8DDD-EB5949ADDB53}"/>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66F2FB-0F15-4BCE-9B5B-6074B2F2100D}"/>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3B5B19-7F38-48E9-ADC1-C50702E52EBD}"/>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B5F934C-2F26-4348-B5D9-CDED6144CF2C}"/>
                  </a:ext>
                </a:extLst>
              </p:cNvPr>
              <p:cNvCxnSpPr/>
              <p:nvPr/>
            </p:nvCxnSpPr>
            <p:spPr>
              <a:xfrm>
                <a:off x="4705882" y="557036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F3928BCA-E82D-4495-A23D-BB5216179712}"/>
                </a:ext>
              </a:extLst>
            </p:cNvPr>
            <p:cNvSpPr txBox="1"/>
            <p:nvPr/>
          </p:nvSpPr>
          <p:spPr>
            <a:xfrm>
              <a:off x="3303181" y="3675321"/>
              <a:ext cx="740735" cy="369332"/>
            </a:xfrm>
            <a:prstGeom prst="rect">
              <a:avLst/>
            </a:prstGeom>
            <a:noFill/>
          </p:spPr>
          <p:txBody>
            <a:bodyPr wrap="square" rtlCol="0">
              <a:spAutoFit/>
            </a:bodyPr>
            <a:lstStyle/>
            <a:p>
              <a:r>
                <a:rPr lang="en-US"/>
                <a:t>R</a:t>
              </a:r>
              <a:r>
                <a:rPr lang="en-US" baseline="-25000"/>
                <a:t>m</a:t>
              </a:r>
            </a:p>
          </p:txBody>
        </p:sp>
        <p:grpSp>
          <p:nvGrpSpPr>
            <p:cNvPr id="24" name="Group 23">
              <a:extLst>
                <a:ext uri="{FF2B5EF4-FFF2-40B4-BE49-F238E27FC236}">
                  <a16:creationId xmlns:a16="http://schemas.microsoft.com/office/drawing/2014/main" id="{739318EC-E359-4C17-B4C9-BDD7C64DD320}"/>
                </a:ext>
              </a:extLst>
            </p:cNvPr>
            <p:cNvGrpSpPr/>
            <p:nvPr/>
          </p:nvGrpSpPr>
          <p:grpSpPr>
            <a:xfrm>
              <a:off x="4549517" y="4150574"/>
              <a:ext cx="887155" cy="265925"/>
              <a:chOff x="4859079" y="4093424"/>
              <a:chExt cx="887155" cy="265925"/>
            </a:xfrm>
          </p:grpSpPr>
          <p:sp>
            <p:nvSpPr>
              <p:cNvPr id="44" name="Arc 43">
                <a:extLst>
                  <a:ext uri="{FF2B5EF4-FFF2-40B4-BE49-F238E27FC236}">
                    <a16:creationId xmlns:a16="http://schemas.microsoft.com/office/drawing/2014/main" id="{4A4B75C8-65F6-4431-A7D8-209D43D310AC}"/>
                  </a:ext>
                </a:extLst>
              </p:cNvPr>
              <p:cNvSpPr/>
              <p:nvPr/>
            </p:nvSpPr>
            <p:spPr>
              <a:xfrm>
                <a:off x="4859079" y="4136065"/>
                <a:ext cx="223284" cy="223284"/>
              </a:xfrm>
              <a:prstGeom prst="arc">
                <a:avLst>
                  <a:gd name="adj1" fmla="val 10539167"/>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8A0A7B06-C4C2-4523-AFE6-E33C282888C7}"/>
                  </a:ext>
                </a:extLst>
              </p:cNvPr>
              <p:cNvSpPr/>
              <p:nvPr/>
            </p:nvSpPr>
            <p:spPr>
              <a:xfrm>
                <a:off x="5080037" y="4121999"/>
                <a:ext cx="223284" cy="223284"/>
              </a:xfrm>
              <a:prstGeom prst="arc">
                <a:avLst>
                  <a:gd name="adj1" fmla="val 10539167"/>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BB789424-3D61-4E5E-BB04-7B814D9A27EE}"/>
                  </a:ext>
                </a:extLst>
              </p:cNvPr>
              <p:cNvSpPr/>
              <p:nvPr/>
            </p:nvSpPr>
            <p:spPr>
              <a:xfrm>
                <a:off x="5301992" y="4107490"/>
                <a:ext cx="223284" cy="223284"/>
              </a:xfrm>
              <a:prstGeom prst="arc">
                <a:avLst>
                  <a:gd name="adj1" fmla="val 10539167"/>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938AED2C-EE0A-4378-B8D6-EBB4965C1875}"/>
                  </a:ext>
                </a:extLst>
              </p:cNvPr>
              <p:cNvSpPr/>
              <p:nvPr/>
            </p:nvSpPr>
            <p:spPr>
              <a:xfrm>
                <a:off x="5522950" y="4093424"/>
                <a:ext cx="223284" cy="223284"/>
              </a:xfrm>
              <a:prstGeom prst="arc">
                <a:avLst>
                  <a:gd name="adj1" fmla="val 10539167"/>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TextBox 24">
              <a:extLst>
                <a:ext uri="{FF2B5EF4-FFF2-40B4-BE49-F238E27FC236}">
                  <a16:creationId xmlns:a16="http://schemas.microsoft.com/office/drawing/2014/main" id="{085A8261-C4E9-4466-8949-0379D1B2C2D2}"/>
                </a:ext>
              </a:extLst>
            </p:cNvPr>
            <p:cNvSpPr txBox="1"/>
            <p:nvPr/>
          </p:nvSpPr>
          <p:spPr>
            <a:xfrm>
              <a:off x="4791400" y="3724354"/>
              <a:ext cx="740735" cy="369332"/>
            </a:xfrm>
            <a:prstGeom prst="rect">
              <a:avLst/>
            </a:prstGeom>
            <a:noFill/>
          </p:spPr>
          <p:txBody>
            <a:bodyPr wrap="square" rtlCol="0">
              <a:spAutoFit/>
            </a:bodyPr>
            <a:lstStyle/>
            <a:p>
              <a:r>
                <a:rPr lang="en-US"/>
                <a:t>L</a:t>
              </a:r>
              <a:r>
                <a:rPr lang="en-US" baseline="-25000"/>
                <a:t>m</a:t>
              </a:r>
            </a:p>
          </p:txBody>
        </p:sp>
        <p:cxnSp>
          <p:nvCxnSpPr>
            <p:cNvPr id="26" name="Straight Connector 25">
              <a:extLst>
                <a:ext uri="{FF2B5EF4-FFF2-40B4-BE49-F238E27FC236}">
                  <a16:creationId xmlns:a16="http://schemas.microsoft.com/office/drawing/2014/main" id="{51DD5A54-7649-4DE9-B41B-4E802919314D}"/>
                </a:ext>
              </a:extLst>
            </p:cNvPr>
            <p:cNvCxnSpPr/>
            <p:nvPr/>
          </p:nvCxnSpPr>
          <p:spPr>
            <a:xfrm>
              <a:off x="5434287" y="4257030"/>
              <a:ext cx="4146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381197-9A94-4432-889C-A5ACB63FBBD1}"/>
                </a:ext>
              </a:extLst>
            </p:cNvPr>
            <p:cNvCxnSpPr/>
            <p:nvPr/>
          </p:nvCxnSpPr>
          <p:spPr>
            <a:xfrm rot="16200000">
              <a:off x="5642346" y="4457137"/>
              <a:ext cx="4146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7BC7ED3-9BDC-4B89-9251-8E72671C7939}"/>
                </a:ext>
              </a:extLst>
            </p:cNvPr>
            <p:cNvSpPr/>
            <p:nvPr/>
          </p:nvSpPr>
          <p:spPr>
            <a:xfrm>
              <a:off x="5644718" y="4624916"/>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a:extLst>
                <a:ext uri="{FF2B5EF4-FFF2-40B4-BE49-F238E27FC236}">
                  <a16:creationId xmlns:a16="http://schemas.microsoft.com/office/drawing/2014/main" id="{6291775D-2D50-47BD-8CA3-FB7F9CC42D2D}"/>
                </a:ext>
              </a:extLst>
            </p:cNvPr>
            <p:cNvSpPr txBox="1"/>
            <p:nvPr/>
          </p:nvSpPr>
          <p:spPr>
            <a:xfrm>
              <a:off x="5679205" y="4638230"/>
              <a:ext cx="425302" cy="369332"/>
            </a:xfrm>
            <a:prstGeom prst="rect">
              <a:avLst/>
            </a:prstGeom>
            <a:noFill/>
          </p:spPr>
          <p:txBody>
            <a:bodyPr wrap="square" rtlCol="0">
              <a:spAutoFit/>
            </a:bodyPr>
            <a:lstStyle/>
            <a:p>
              <a:r>
                <a:rPr lang="en-US"/>
                <a:t>e</a:t>
              </a:r>
            </a:p>
          </p:txBody>
        </p:sp>
        <p:sp>
          <p:nvSpPr>
            <p:cNvPr id="30" name="TextBox 29">
              <a:extLst>
                <a:ext uri="{FF2B5EF4-FFF2-40B4-BE49-F238E27FC236}">
                  <a16:creationId xmlns:a16="http://schemas.microsoft.com/office/drawing/2014/main" id="{4E45FB26-B57C-4996-B183-60385A235506}"/>
                </a:ext>
              </a:extLst>
            </p:cNvPr>
            <p:cNvSpPr txBox="1"/>
            <p:nvPr/>
          </p:nvSpPr>
          <p:spPr>
            <a:xfrm>
              <a:off x="2517762" y="4098312"/>
              <a:ext cx="425302" cy="369332"/>
            </a:xfrm>
            <a:prstGeom prst="rect">
              <a:avLst/>
            </a:prstGeom>
            <a:noFill/>
          </p:spPr>
          <p:txBody>
            <a:bodyPr wrap="square" rtlCol="0">
              <a:spAutoFit/>
            </a:bodyPr>
            <a:lstStyle/>
            <a:p>
              <a:r>
                <a:rPr lang="en-US"/>
                <a:t>+</a:t>
              </a:r>
            </a:p>
          </p:txBody>
        </p:sp>
        <p:sp>
          <p:nvSpPr>
            <p:cNvPr id="31" name="Oval 30">
              <a:extLst>
                <a:ext uri="{FF2B5EF4-FFF2-40B4-BE49-F238E27FC236}">
                  <a16:creationId xmlns:a16="http://schemas.microsoft.com/office/drawing/2014/main" id="{6D180D9E-BC5A-4F5D-98FA-67732E11BEC9}"/>
                </a:ext>
              </a:extLst>
            </p:cNvPr>
            <p:cNvSpPr/>
            <p:nvPr/>
          </p:nvSpPr>
          <p:spPr>
            <a:xfrm>
              <a:off x="2756977" y="5377207"/>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TextBox 31">
              <a:extLst>
                <a:ext uri="{FF2B5EF4-FFF2-40B4-BE49-F238E27FC236}">
                  <a16:creationId xmlns:a16="http://schemas.microsoft.com/office/drawing/2014/main" id="{5CFAF8A1-3512-49FE-A8E7-EAF3FE725346}"/>
                </a:ext>
              </a:extLst>
            </p:cNvPr>
            <p:cNvSpPr txBox="1"/>
            <p:nvPr/>
          </p:nvSpPr>
          <p:spPr>
            <a:xfrm>
              <a:off x="2534990" y="5244625"/>
              <a:ext cx="425302" cy="369332"/>
            </a:xfrm>
            <a:prstGeom prst="rect">
              <a:avLst/>
            </a:prstGeom>
            <a:noFill/>
          </p:spPr>
          <p:txBody>
            <a:bodyPr wrap="square" rtlCol="0">
              <a:spAutoFit/>
            </a:bodyPr>
            <a:lstStyle/>
            <a:p>
              <a:r>
                <a:rPr lang="en-US"/>
                <a:t>-</a:t>
              </a:r>
            </a:p>
          </p:txBody>
        </p:sp>
        <p:cxnSp>
          <p:nvCxnSpPr>
            <p:cNvPr id="33" name="Straight Connector 32">
              <a:extLst>
                <a:ext uri="{FF2B5EF4-FFF2-40B4-BE49-F238E27FC236}">
                  <a16:creationId xmlns:a16="http://schemas.microsoft.com/office/drawing/2014/main" id="{A72546CF-A83E-4DF9-8FB6-AEF1E485085F}"/>
                </a:ext>
              </a:extLst>
            </p:cNvPr>
            <p:cNvCxnSpPr/>
            <p:nvPr/>
          </p:nvCxnSpPr>
          <p:spPr>
            <a:xfrm>
              <a:off x="2899146" y="5443099"/>
              <a:ext cx="29768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4A0EC8B-C1A6-4527-B6CB-9A5D0380D4BB}"/>
                </a:ext>
              </a:extLst>
            </p:cNvPr>
            <p:cNvCxnSpPr/>
            <p:nvPr/>
          </p:nvCxnSpPr>
          <p:spPr>
            <a:xfrm rot="16200000">
              <a:off x="5659574" y="5229739"/>
              <a:ext cx="4146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ight Brace 34">
              <a:extLst>
                <a:ext uri="{FF2B5EF4-FFF2-40B4-BE49-F238E27FC236}">
                  <a16:creationId xmlns:a16="http://schemas.microsoft.com/office/drawing/2014/main" id="{8A2DE03E-F9FB-4B73-ADF1-66E9F06AC070}"/>
                </a:ext>
              </a:extLst>
            </p:cNvPr>
            <p:cNvSpPr/>
            <p:nvPr/>
          </p:nvSpPr>
          <p:spPr>
            <a:xfrm rot="10800000">
              <a:off x="2066632" y="4285752"/>
              <a:ext cx="404038" cy="11651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D1EE1719-0046-4E2F-815A-8FACA9C01254}"/>
                </a:ext>
              </a:extLst>
            </p:cNvPr>
            <p:cNvSpPr txBox="1"/>
            <p:nvPr/>
          </p:nvSpPr>
          <p:spPr>
            <a:xfrm>
              <a:off x="1659387" y="4565035"/>
              <a:ext cx="740735" cy="369332"/>
            </a:xfrm>
            <a:prstGeom prst="rect">
              <a:avLst/>
            </a:prstGeom>
            <a:noFill/>
          </p:spPr>
          <p:txBody>
            <a:bodyPr wrap="square" rtlCol="0">
              <a:spAutoFit/>
            </a:bodyPr>
            <a:lstStyle/>
            <a:p>
              <a:r>
                <a:rPr lang="en-US"/>
                <a:t>V</a:t>
              </a:r>
              <a:r>
                <a:rPr lang="en-US" baseline="-25000"/>
                <a:t>m</a:t>
              </a:r>
            </a:p>
          </p:txBody>
        </p:sp>
        <p:sp>
          <p:nvSpPr>
            <p:cNvPr id="37" name="TextBox 36">
              <a:extLst>
                <a:ext uri="{FF2B5EF4-FFF2-40B4-BE49-F238E27FC236}">
                  <a16:creationId xmlns:a16="http://schemas.microsoft.com/office/drawing/2014/main" id="{5672E945-EE08-42D4-8249-BE991B001F1B}"/>
                </a:ext>
              </a:extLst>
            </p:cNvPr>
            <p:cNvSpPr txBox="1"/>
            <p:nvPr/>
          </p:nvSpPr>
          <p:spPr>
            <a:xfrm>
              <a:off x="5946100" y="4441543"/>
              <a:ext cx="425302" cy="369332"/>
            </a:xfrm>
            <a:prstGeom prst="rect">
              <a:avLst/>
            </a:prstGeom>
            <a:noFill/>
          </p:spPr>
          <p:txBody>
            <a:bodyPr wrap="square" rtlCol="0">
              <a:spAutoFit/>
            </a:bodyPr>
            <a:lstStyle/>
            <a:p>
              <a:r>
                <a:rPr lang="en-US"/>
                <a:t>+</a:t>
              </a:r>
            </a:p>
          </p:txBody>
        </p:sp>
        <p:sp>
          <p:nvSpPr>
            <p:cNvPr id="38" name="TextBox 37">
              <a:extLst>
                <a:ext uri="{FF2B5EF4-FFF2-40B4-BE49-F238E27FC236}">
                  <a16:creationId xmlns:a16="http://schemas.microsoft.com/office/drawing/2014/main" id="{E92FF7B8-D122-47AF-8CCC-1DFAC479FCBB}"/>
                </a:ext>
              </a:extLst>
            </p:cNvPr>
            <p:cNvSpPr txBox="1"/>
            <p:nvPr/>
          </p:nvSpPr>
          <p:spPr>
            <a:xfrm>
              <a:off x="5987182" y="4840433"/>
              <a:ext cx="425302" cy="369332"/>
            </a:xfrm>
            <a:prstGeom prst="rect">
              <a:avLst/>
            </a:prstGeom>
            <a:noFill/>
          </p:spPr>
          <p:txBody>
            <a:bodyPr wrap="square" rtlCol="0">
              <a:spAutoFit/>
            </a:bodyPr>
            <a:lstStyle/>
            <a:p>
              <a:r>
                <a:rPr lang="en-US"/>
                <a:t>-</a:t>
              </a:r>
            </a:p>
          </p:txBody>
        </p:sp>
        <p:sp>
          <p:nvSpPr>
            <p:cNvPr id="39" name="TextBox 38">
              <a:extLst>
                <a:ext uri="{FF2B5EF4-FFF2-40B4-BE49-F238E27FC236}">
                  <a16:creationId xmlns:a16="http://schemas.microsoft.com/office/drawing/2014/main" id="{49F02986-0859-4BA8-AFC6-21F4170C8E48}"/>
                </a:ext>
              </a:extLst>
            </p:cNvPr>
            <p:cNvSpPr txBox="1"/>
            <p:nvPr/>
          </p:nvSpPr>
          <p:spPr>
            <a:xfrm>
              <a:off x="3974449" y="4546482"/>
              <a:ext cx="740735" cy="369332"/>
            </a:xfrm>
            <a:prstGeom prst="rect">
              <a:avLst/>
            </a:prstGeom>
            <a:noFill/>
          </p:spPr>
          <p:txBody>
            <a:bodyPr wrap="square" rtlCol="0">
              <a:spAutoFit/>
            </a:bodyPr>
            <a:lstStyle/>
            <a:p>
              <a:r>
                <a:rPr lang="en-US"/>
                <a:t>i</a:t>
              </a:r>
              <a:r>
                <a:rPr lang="en-US" baseline="-25000"/>
                <a:t>m</a:t>
              </a:r>
            </a:p>
          </p:txBody>
        </p:sp>
        <p:cxnSp>
          <p:nvCxnSpPr>
            <p:cNvPr id="40" name="Straight Arrow Connector 39">
              <a:extLst>
                <a:ext uri="{FF2B5EF4-FFF2-40B4-BE49-F238E27FC236}">
                  <a16:creationId xmlns:a16="http://schemas.microsoft.com/office/drawing/2014/main" id="{DB732750-44F2-4175-BF0A-E5C763046F5F}"/>
                </a:ext>
              </a:extLst>
            </p:cNvPr>
            <p:cNvCxnSpPr/>
            <p:nvPr/>
          </p:nvCxnSpPr>
          <p:spPr>
            <a:xfrm>
              <a:off x="3774866" y="4552430"/>
              <a:ext cx="6540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Object 40">
              <a:extLst>
                <a:ext uri="{FF2B5EF4-FFF2-40B4-BE49-F238E27FC236}">
                  <a16:creationId xmlns:a16="http://schemas.microsoft.com/office/drawing/2014/main" id="{B54F3535-62AF-42BE-B70C-12F9435DFF46}"/>
                </a:ext>
              </a:extLst>
            </p:cNvPr>
            <p:cNvGraphicFramePr>
              <a:graphicFrameLocks noChangeAspect="1"/>
            </p:cNvGraphicFramePr>
            <p:nvPr>
              <p:extLst/>
            </p:nvPr>
          </p:nvGraphicFramePr>
          <p:xfrm>
            <a:off x="6408510" y="4640521"/>
            <a:ext cx="1274763" cy="466725"/>
          </p:xfrm>
          <a:graphic>
            <a:graphicData uri="http://schemas.openxmlformats.org/presentationml/2006/ole">
              <mc:AlternateContent xmlns:mc="http://schemas.openxmlformats.org/markup-compatibility/2006">
                <mc:Choice xmlns:v="urn:schemas-microsoft-com:vml" Requires="v">
                  <p:oleObj spid="_x0000_s62465" name="Equation" r:id="rId4" imgW="660240" imgH="241200" progId="Equation.3">
                    <p:embed/>
                  </p:oleObj>
                </mc:Choice>
                <mc:Fallback>
                  <p:oleObj name="Equation" r:id="rId4" imgW="660240" imgH="241200" progId="Equation.3">
                    <p:embed/>
                    <p:pic>
                      <p:nvPicPr>
                        <p:cNvPr id="41" name="Object 40">
                          <a:extLst>
                            <a:ext uri="{FF2B5EF4-FFF2-40B4-BE49-F238E27FC236}">
                              <a16:creationId xmlns:a16="http://schemas.microsoft.com/office/drawing/2014/main" id="{B54F3535-62AF-42BE-B70C-12F9435DFF46}"/>
                            </a:ext>
                          </a:extLst>
                        </p:cNvPr>
                        <p:cNvPicPr/>
                        <p:nvPr/>
                      </p:nvPicPr>
                      <p:blipFill>
                        <a:blip r:embed="rId5"/>
                        <a:stretch>
                          <a:fillRect/>
                        </a:stretch>
                      </p:blipFill>
                      <p:spPr>
                        <a:xfrm>
                          <a:off x="6408510" y="4640521"/>
                          <a:ext cx="1274763" cy="466725"/>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C5CCEFF2-0B94-47A2-A4FC-DACD70618440}"/>
                </a:ext>
              </a:extLst>
            </p:cNvPr>
            <p:cNvGraphicFramePr>
              <a:graphicFrameLocks noChangeAspect="1"/>
            </p:cNvGraphicFramePr>
            <p:nvPr>
              <p:extLst/>
            </p:nvPr>
          </p:nvGraphicFramePr>
          <p:xfrm>
            <a:off x="1434079" y="5903996"/>
            <a:ext cx="933450" cy="441325"/>
          </p:xfrm>
          <a:graphic>
            <a:graphicData uri="http://schemas.openxmlformats.org/presentationml/2006/ole">
              <mc:AlternateContent xmlns:mc="http://schemas.openxmlformats.org/markup-compatibility/2006">
                <mc:Choice xmlns:v="urn:schemas-microsoft-com:vml" Requires="v">
                  <p:oleObj spid="_x0000_s62466" name="Equation" r:id="rId6" imgW="482400" imgH="228600" progId="Equation.3">
                    <p:embed/>
                  </p:oleObj>
                </mc:Choice>
                <mc:Fallback>
                  <p:oleObj name="Equation" r:id="rId6" imgW="482400" imgH="228600" progId="Equation.3">
                    <p:embed/>
                    <p:pic>
                      <p:nvPicPr>
                        <p:cNvPr id="42" name="Object 41">
                          <a:extLst>
                            <a:ext uri="{FF2B5EF4-FFF2-40B4-BE49-F238E27FC236}">
                              <a16:creationId xmlns:a16="http://schemas.microsoft.com/office/drawing/2014/main" id="{C5CCEFF2-0B94-47A2-A4FC-DACD70618440}"/>
                            </a:ext>
                          </a:extLst>
                        </p:cNvPr>
                        <p:cNvPicPr/>
                        <p:nvPr/>
                      </p:nvPicPr>
                      <p:blipFill>
                        <a:blip r:embed="rId7"/>
                        <a:stretch>
                          <a:fillRect/>
                        </a:stretch>
                      </p:blipFill>
                      <p:spPr>
                        <a:xfrm>
                          <a:off x="1434079" y="5903996"/>
                          <a:ext cx="933450" cy="441325"/>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F59AFBAA-FF5F-48F4-8183-FEEAEF509A87}"/>
                </a:ext>
              </a:extLst>
            </p:cNvPr>
            <p:cNvGraphicFramePr>
              <a:graphicFrameLocks noChangeAspect="1"/>
            </p:cNvGraphicFramePr>
            <p:nvPr>
              <p:extLst/>
            </p:nvPr>
          </p:nvGraphicFramePr>
          <p:xfrm>
            <a:off x="2933473" y="5921634"/>
            <a:ext cx="1914525" cy="441325"/>
          </p:xfrm>
          <a:graphic>
            <a:graphicData uri="http://schemas.openxmlformats.org/presentationml/2006/ole">
              <mc:AlternateContent xmlns:mc="http://schemas.openxmlformats.org/markup-compatibility/2006">
                <mc:Choice xmlns:v="urn:schemas-microsoft-com:vml" Requires="v">
                  <p:oleObj spid="_x0000_s62467" name="Equation" r:id="rId8" imgW="990360" imgH="228600" progId="Equation.3">
                    <p:embed/>
                  </p:oleObj>
                </mc:Choice>
                <mc:Fallback>
                  <p:oleObj name="Equation" r:id="rId8" imgW="990360" imgH="228600" progId="Equation.3">
                    <p:embed/>
                    <p:pic>
                      <p:nvPicPr>
                        <p:cNvPr id="43" name="Object 42">
                          <a:extLst>
                            <a:ext uri="{FF2B5EF4-FFF2-40B4-BE49-F238E27FC236}">
                              <a16:creationId xmlns:a16="http://schemas.microsoft.com/office/drawing/2014/main" id="{F59AFBAA-FF5F-48F4-8183-FEEAEF509A87}"/>
                            </a:ext>
                          </a:extLst>
                        </p:cNvPr>
                        <p:cNvPicPr/>
                        <p:nvPr/>
                      </p:nvPicPr>
                      <p:blipFill>
                        <a:blip r:embed="rId9"/>
                        <a:stretch>
                          <a:fillRect/>
                        </a:stretch>
                      </p:blipFill>
                      <p:spPr>
                        <a:xfrm>
                          <a:off x="2933473" y="5921634"/>
                          <a:ext cx="1914525" cy="441325"/>
                        </a:xfrm>
                        <a:prstGeom prst="rect">
                          <a:avLst/>
                        </a:prstGeom>
                      </p:spPr>
                    </p:pic>
                  </p:oleObj>
                </mc:Fallback>
              </mc:AlternateContent>
            </a:graphicData>
          </a:graphic>
        </p:graphicFrame>
      </p:grpSp>
      <p:cxnSp>
        <p:nvCxnSpPr>
          <p:cNvPr id="57" name="Straight Arrow Connector 56">
            <a:extLst>
              <a:ext uri="{FF2B5EF4-FFF2-40B4-BE49-F238E27FC236}">
                <a16:creationId xmlns:a16="http://schemas.microsoft.com/office/drawing/2014/main" id="{6974DD29-E7B4-4D7F-A9BC-1400A15AF224}"/>
              </a:ext>
            </a:extLst>
          </p:cNvPr>
          <p:cNvCxnSpPr/>
          <p:nvPr/>
        </p:nvCxnSpPr>
        <p:spPr>
          <a:xfrm flipH="1">
            <a:off x="4645819" y="4495800"/>
            <a:ext cx="609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EAD3A470-4605-4BE0-AA7D-9E00EB208050}"/>
              </a:ext>
            </a:extLst>
          </p:cNvPr>
          <p:cNvSpPr txBox="1"/>
          <p:nvPr/>
        </p:nvSpPr>
        <p:spPr>
          <a:xfrm>
            <a:off x="5331619" y="4336045"/>
            <a:ext cx="2133600" cy="319510"/>
          </a:xfrm>
          <a:prstGeom prst="rect">
            <a:avLst/>
          </a:prstGeom>
        </p:spPr>
        <p:txBody>
          <a:bodyPr vert="horz" wrap="square" lIns="0" tIns="0" rIns="0" bIns="0" rtlCol="0" anchor="t">
            <a:normAutofit fontScale="85000" lnSpcReduction="10000"/>
          </a:bodyPr>
          <a:lstStyle/>
          <a:p>
            <a:r>
              <a:rPr lang="en-US"/>
              <a:t>Assumes at steady state,  </a:t>
            </a:r>
          </a:p>
        </p:txBody>
      </p:sp>
      <p:graphicFrame>
        <p:nvGraphicFramePr>
          <p:cNvPr id="59" name="Object 58">
            <a:extLst>
              <a:ext uri="{FF2B5EF4-FFF2-40B4-BE49-F238E27FC236}">
                <a16:creationId xmlns:a16="http://schemas.microsoft.com/office/drawing/2014/main" id="{4081F19A-C77F-48EB-AA36-00D26360C5C4}"/>
              </a:ext>
            </a:extLst>
          </p:cNvPr>
          <p:cNvGraphicFramePr>
            <a:graphicFrameLocks noChangeAspect="1"/>
          </p:cNvGraphicFramePr>
          <p:nvPr>
            <p:extLst>
              <p:ext uri="{D42A27DB-BD31-4B8C-83A1-F6EECF244321}">
                <p14:modId xmlns:p14="http://schemas.microsoft.com/office/powerpoint/2010/main" val="221009359"/>
              </p:ext>
            </p:extLst>
          </p:nvPr>
        </p:nvGraphicFramePr>
        <p:xfrm>
          <a:off x="7543007" y="4091794"/>
          <a:ext cx="957262" cy="762000"/>
        </p:xfrm>
        <a:graphic>
          <a:graphicData uri="http://schemas.openxmlformats.org/presentationml/2006/ole">
            <mc:AlternateContent xmlns:mc="http://schemas.openxmlformats.org/markup-compatibility/2006">
              <mc:Choice xmlns:v="urn:schemas-microsoft-com:vml" Requires="v">
                <p:oleObj spid="_x0000_s62468" name="Equation" r:id="rId10" imgW="495000" imgH="393480" progId="Equation.3">
                  <p:embed/>
                </p:oleObj>
              </mc:Choice>
              <mc:Fallback>
                <p:oleObj name="Equation" r:id="rId10" imgW="495000" imgH="393480" progId="Equation.3">
                  <p:embed/>
                  <p:pic>
                    <p:nvPicPr>
                      <p:cNvPr id="59" name="Object 58">
                        <a:extLst>
                          <a:ext uri="{FF2B5EF4-FFF2-40B4-BE49-F238E27FC236}">
                            <a16:creationId xmlns:a16="http://schemas.microsoft.com/office/drawing/2014/main" id="{4081F19A-C77F-48EB-AA36-00D26360C5C4}"/>
                          </a:ext>
                        </a:extLst>
                      </p:cNvPr>
                      <p:cNvPicPr/>
                      <p:nvPr/>
                    </p:nvPicPr>
                    <p:blipFill>
                      <a:blip r:embed="rId11"/>
                      <a:stretch>
                        <a:fillRect/>
                      </a:stretch>
                    </p:blipFill>
                    <p:spPr>
                      <a:xfrm>
                        <a:off x="7543007" y="4091794"/>
                        <a:ext cx="957262" cy="762000"/>
                      </a:xfrm>
                      <a:prstGeom prst="rect">
                        <a:avLst/>
                      </a:prstGeom>
                    </p:spPr>
                  </p:pic>
                </p:oleObj>
              </mc:Fallback>
            </mc:AlternateContent>
          </a:graphicData>
        </a:graphic>
      </p:graphicFrame>
      <p:sp>
        <p:nvSpPr>
          <p:cNvPr id="60" name="Rectangle 59">
            <a:extLst>
              <a:ext uri="{FF2B5EF4-FFF2-40B4-BE49-F238E27FC236}">
                <a16:creationId xmlns:a16="http://schemas.microsoft.com/office/drawing/2014/main" id="{8348101A-8999-4A2E-8170-C47B29ABA2FD}"/>
              </a:ext>
            </a:extLst>
          </p:cNvPr>
          <p:cNvSpPr/>
          <p:nvPr/>
        </p:nvSpPr>
        <p:spPr>
          <a:xfrm>
            <a:off x="7998619" y="914400"/>
            <a:ext cx="3962400" cy="2133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05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Electromotive Force in a Wire Moving Through B-field</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2896673"/>
            <a:ext cx="6791530" cy="1690076"/>
          </a:xfrm>
        </p:spPr>
        <p:txBody>
          <a:bodyPr/>
          <a:lstStyle/>
          <a:p>
            <a:r>
              <a:rPr lang="en-US"/>
              <a:t>Electrons in a wire moving through a magnetic field B at a velocity v will be pushed towards one end, while the holes will be pushed to the other end, causing a net potential V</a:t>
            </a:r>
            <a:r>
              <a:rPr lang="en-US" baseline="-25000"/>
              <a:t>emf</a:t>
            </a:r>
            <a:endParaRPr lang="en-US" altLang="en-US"/>
          </a:p>
        </p:txBody>
      </p:sp>
      <p:pic>
        <p:nvPicPr>
          <p:cNvPr id="4" name="Picture 3">
            <a:extLst>
              <a:ext uri="{FF2B5EF4-FFF2-40B4-BE49-F238E27FC236}">
                <a16:creationId xmlns:a16="http://schemas.microsoft.com/office/drawing/2014/main" id="{01E88268-07DD-41AC-B75C-9F6F3E9948E0}"/>
              </a:ext>
            </a:extLst>
          </p:cNvPr>
          <p:cNvPicPr>
            <a:picLocks noChangeAspect="1"/>
          </p:cNvPicPr>
          <p:nvPr/>
        </p:nvPicPr>
        <p:blipFill rotWithShape="1">
          <a:blip r:embed="rId3"/>
          <a:srcRect l="38891" t="42860" r="38453" b="25367"/>
          <a:stretch/>
        </p:blipFill>
        <p:spPr>
          <a:xfrm>
            <a:off x="7541419" y="1752600"/>
            <a:ext cx="3991970" cy="3205907"/>
          </a:xfrm>
          <a:prstGeom prst="rect">
            <a:avLst/>
          </a:prstGeom>
        </p:spPr>
      </p:pic>
      <p:sp>
        <p:nvSpPr>
          <p:cNvPr id="5" name="TextBox 4">
            <a:extLst>
              <a:ext uri="{FF2B5EF4-FFF2-40B4-BE49-F238E27FC236}">
                <a16:creationId xmlns:a16="http://schemas.microsoft.com/office/drawing/2014/main" id="{3BB9B5B9-87BF-4A72-8D80-E2C5124E320C}"/>
              </a:ext>
            </a:extLst>
          </p:cNvPr>
          <p:cNvSpPr txBox="1"/>
          <p:nvPr/>
        </p:nvSpPr>
        <p:spPr>
          <a:xfrm>
            <a:off x="7236619" y="5105400"/>
            <a:ext cx="4343400" cy="304800"/>
          </a:xfrm>
          <a:prstGeom prst="rect">
            <a:avLst/>
          </a:prstGeom>
        </p:spPr>
        <p:txBody>
          <a:bodyPr vert="horz" wrap="square" lIns="0" tIns="0" rIns="0" bIns="0" rtlCol="0" anchor="t">
            <a:normAutofit fontScale="62500" lnSpcReduction="20000"/>
          </a:bodyPr>
          <a:lstStyle/>
          <a:p>
            <a:r>
              <a:rPr lang="en-US" i="1"/>
              <a:t>http://web.mit.edu/8.02t/www/materials/StudyGuide/guide10.pdf</a:t>
            </a:r>
          </a:p>
        </p:txBody>
      </p:sp>
    </p:spTree>
    <p:extLst>
      <p:ext uri="{BB962C8B-B14F-4D97-AF65-F5344CB8AC3E}">
        <p14:creationId xmlns:p14="http://schemas.microsoft.com/office/powerpoint/2010/main" val="354556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Electrical Equivalent Circuit</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604836" y="5695057"/>
            <a:ext cx="11233150" cy="654760"/>
          </a:xfrm>
        </p:spPr>
        <p:txBody>
          <a:bodyPr/>
          <a:lstStyle/>
          <a:p>
            <a:r>
              <a:rPr lang="en-US"/>
              <a:t>The DC motor connected to the battery, with a switch in between</a:t>
            </a:r>
            <a:endParaRPr lang="en-US" altLang="en-US"/>
          </a:p>
        </p:txBody>
      </p:sp>
      <p:cxnSp>
        <p:nvCxnSpPr>
          <p:cNvPr id="4" name="Straight Connector 3">
            <a:extLst>
              <a:ext uri="{FF2B5EF4-FFF2-40B4-BE49-F238E27FC236}">
                <a16:creationId xmlns:a16="http://schemas.microsoft.com/office/drawing/2014/main" id="{91402413-8607-4AC4-921D-9B70B5690449}"/>
              </a:ext>
            </a:extLst>
          </p:cNvPr>
          <p:cNvCxnSpPr/>
          <p:nvPr/>
        </p:nvCxnSpPr>
        <p:spPr>
          <a:xfrm flipV="1">
            <a:off x="1902619" y="21336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0C3DB06-BEC8-4E72-83A1-9BE3DF6A260C}"/>
              </a:ext>
            </a:extLst>
          </p:cNvPr>
          <p:cNvCxnSpPr/>
          <p:nvPr/>
        </p:nvCxnSpPr>
        <p:spPr>
          <a:xfrm flipV="1">
            <a:off x="2283619" y="2819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535F1BA2-BC69-4389-B113-E68CF30AE40E}"/>
              </a:ext>
            </a:extLst>
          </p:cNvPr>
          <p:cNvGrpSpPr/>
          <p:nvPr/>
        </p:nvGrpSpPr>
        <p:grpSpPr>
          <a:xfrm rot="5400000">
            <a:off x="8614423" y="2889398"/>
            <a:ext cx="1752599" cy="393405"/>
            <a:chOff x="8195320" y="2752060"/>
            <a:chExt cx="1752599" cy="393405"/>
          </a:xfrm>
        </p:grpSpPr>
        <p:sp>
          <p:nvSpPr>
            <p:cNvPr id="7" name="Rectangle 6">
              <a:extLst>
                <a:ext uri="{FF2B5EF4-FFF2-40B4-BE49-F238E27FC236}">
                  <a16:creationId xmlns:a16="http://schemas.microsoft.com/office/drawing/2014/main" id="{700EE226-114F-43DD-84EC-CC6123D5DE68}"/>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5503A0D0-8A2C-4D98-B429-6500541BB0C9}"/>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82EE810E-3FCA-49D6-A258-D3829A331FEA}"/>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a:extLst>
                <a:ext uri="{FF2B5EF4-FFF2-40B4-BE49-F238E27FC236}">
                  <a16:creationId xmlns:a16="http://schemas.microsoft.com/office/drawing/2014/main" id="{575737BA-8C7A-42AA-8F4A-1154F47D219B}"/>
                </a:ext>
              </a:extLst>
            </p:cNvPr>
            <p:cNvCxnSpPr>
              <a:stCxn id="8"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3FB407-6CA6-4979-A279-58E7B4F1B16E}"/>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6586B26-B686-40B1-8686-CAF02F9618EB}"/>
              </a:ext>
            </a:extLst>
          </p:cNvPr>
          <p:cNvGrpSpPr/>
          <p:nvPr/>
        </p:nvGrpSpPr>
        <p:grpSpPr>
          <a:xfrm>
            <a:off x="397027" y="3242268"/>
            <a:ext cx="2100100" cy="1776880"/>
            <a:chOff x="2073427" y="2708868"/>
            <a:chExt cx="2100100" cy="1776880"/>
          </a:xfrm>
        </p:grpSpPr>
        <p:sp>
          <p:nvSpPr>
            <p:cNvPr id="13" name="Can 19">
              <a:extLst>
                <a:ext uri="{FF2B5EF4-FFF2-40B4-BE49-F238E27FC236}">
                  <a16:creationId xmlns:a16="http://schemas.microsoft.com/office/drawing/2014/main" id="{E3C3FB04-6266-43C8-962B-E6E8FCAFDC12}"/>
                </a:ext>
              </a:extLst>
            </p:cNvPr>
            <p:cNvSpPr/>
            <p:nvPr/>
          </p:nvSpPr>
          <p:spPr>
            <a:xfrm rot="13554718">
              <a:off x="2865895" y="2397527"/>
              <a:ext cx="996291" cy="1618973"/>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3F2C697-6FDF-46AF-9404-C43FDA6648F0}"/>
                </a:ext>
              </a:extLst>
            </p:cNvPr>
            <p:cNvCxnSpPr/>
            <p:nvPr/>
          </p:nvCxnSpPr>
          <p:spPr>
            <a:xfrm flipH="1">
              <a:off x="2283617" y="3505199"/>
              <a:ext cx="762000" cy="68580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Circular Arrow 25">
              <a:extLst>
                <a:ext uri="{FF2B5EF4-FFF2-40B4-BE49-F238E27FC236}">
                  <a16:creationId xmlns:a16="http://schemas.microsoft.com/office/drawing/2014/main" id="{0D5A7113-6269-4D02-9E1D-AE9FF0749CC2}"/>
                </a:ext>
              </a:extLst>
            </p:cNvPr>
            <p:cNvSpPr/>
            <p:nvPr/>
          </p:nvSpPr>
          <p:spPr>
            <a:xfrm rot="2081666">
              <a:off x="2073427" y="3647548"/>
              <a:ext cx="762000" cy="838200"/>
            </a:xfrm>
            <a:prstGeom prst="circular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B135D737-86FC-4709-8AF9-47331750FDDA}"/>
              </a:ext>
            </a:extLst>
          </p:cNvPr>
          <p:cNvCxnSpPr/>
          <p:nvPr/>
        </p:nvCxnSpPr>
        <p:spPr>
          <a:xfrm flipH="1">
            <a:off x="2283619" y="2819400"/>
            <a:ext cx="457200" cy="0"/>
          </a:xfrm>
          <a:prstGeom prst="line">
            <a:avLst/>
          </a:prstGeom>
          <a:ln>
            <a:solidFill>
              <a:schemeClr val="tx1"/>
            </a:solidFill>
            <a:head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66CA4C2-71E1-40EF-8B5F-C2C2FE3C4D26}"/>
              </a:ext>
            </a:extLst>
          </p:cNvPr>
          <p:cNvCxnSpPr/>
          <p:nvPr/>
        </p:nvCxnSpPr>
        <p:spPr>
          <a:xfrm flipH="1">
            <a:off x="1902619" y="2133600"/>
            <a:ext cx="838200" cy="0"/>
          </a:xfrm>
          <a:prstGeom prst="line">
            <a:avLst/>
          </a:prstGeom>
          <a:ln>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8" name="Object 17">
            <a:extLst>
              <a:ext uri="{FF2B5EF4-FFF2-40B4-BE49-F238E27FC236}">
                <a16:creationId xmlns:a16="http://schemas.microsoft.com/office/drawing/2014/main" id="{A98180F3-9930-46DC-B152-E199C1ECC274}"/>
              </a:ext>
            </a:extLst>
          </p:cNvPr>
          <p:cNvGraphicFramePr>
            <a:graphicFrameLocks noChangeAspect="1"/>
          </p:cNvGraphicFramePr>
          <p:nvPr>
            <p:extLst>
              <p:ext uri="{D42A27DB-BD31-4B8C-83A1-F6EECF244321}">
                <p14:modId xmlns:p14="http://schemas.microsoft.com/office/powerpoint/2010/main" val="2287863581"/>
              </p:ext>
            </p:extLst>
          </p:nvPr>
        </p:nvGraphicFramePr>
        <p:xfrm>
          <a:off x="759619" y="4876800"/>
          <a:ext cx="244475" cy="269875"/>
        </p:xfrm>
        <a:graphic>
          <a:graphicData uri="http://schemas.openxmlformats.org/presentationml/2006/ole">
            <mc:AlternateContent xmlns:mc="http://schemas.openxmlformats.org/markup-compatibility/2006">
              <mc:Choice xmlns:v="urn:schemas-microsoft-com:vml" Requires="v">
                <p:oleObj spid="_x0000_s66561" name="Equation" r:id="rId4" imgW="126720" imgH="139680" progId="Equation.3">
                  <p:embed/>
                </p:oleObj>
              </mc:Choice>
              <mc:Fallback>
                <p:oleObj name="Equation" r:id="rId4" imgW="126720" imgH="139680" progId="Equation.3">
                  <p:embed/>
                  <p:pic>
                    <p:nvPicPr>
                      <p:cNvPr id="18" name="Object 17">
                        <a:extLst>
                          <a:ext uri="{FF2B5EF4-FFF2-40B4-BE49-F238E27FC236}">
                            <a16:creationId xmlns:a16="http://schemas.microsoft.com/office/drawing/2014/main" id="{A98180F3-9930-46DC-B152-E199C1ECC274}"/>
                          </a:ext>
                        </a:extLst>
                      </p:cNvPr>
                      <p:cNvPicPr/>
                      <p:nvPr/>
                    </p:nvPicPr>
                    <p:blipFill>
                      <a:blip r:embed="rId5"/>
                      <a:stretch>
                        <a:fillRect/>
                      </a:stretch>
                    </p:blipFill>
                    <p:spPr>
                      <a:xfrm>
                        <a:off x="759619" y="4876800"/>
                        <a:ext cx="244475" cy="2698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555DC05-9FD5-4D71-A670-DDDA024EE000}"/>
              </a:ext>
            </a:extLst>
          </p:cNvPr>
          <p:cNvGraphicFramePr>
            <a:graphicFrameLocks noChangeAspect="1"/>
          </p:cNvGraphicFramePr>
          <p:nvPr>
            <p:extLst>
              <p:ext uri="{D42A27DB-BD31-4B8C-83A1-F6EECF244321}">
                <p14:modId xmlns:p14="http://schemas.microsoft.com/office/powerpoint/2010/main" val="4045221957"/>
              </p:ext>
            </p:extLst>
          </p:nvPr>
        </p:nvGraphicFramePr>
        <p:xfrm>
          <a:off x="1117600" y="4860925"/>
          <a:ext cx="293688" cy="271463"/>
        </p:xfrm>
        <a:graphic>
          <a:graphicData uri="http://schemas.openxmlformats.org/presentationml/2006/ole">
            <mc:AlternateContent xmlns:mc="http://schemas.openxmlformats.org/markup-compatibility/2006">
              <mc:Choice xmlns:v="urn:schemas-microsoft-com:vml" Requires="v">
                <p:oleObj spid="_x0000_s66562" name="Equation" r:id="rId6" imgW="152280" imgH="139680" progId="Equation.3">
                  <p:embed/>
                </p:oleObj>
              </mc:Choice>
              <mc:Fallback>
                <p:oleObj name="Equation" r:id="rId6" imgW="152280" imgH="139680" progId="Equation.3">
                  <p:embed/>
                  <p:pic>
                    <p:nvPicPr>
                      <p:cNvPr id="19" name="Object 18">
                        <a:extLst>
                          <a:ext uri="{FF2B5EF4-FFF2-40B4-BE49-F238E27FC236}">
                            <a16:creationId xmlns:a16="http://schemas.microsoft.com/office/drawing/2014/main" id="{5555DC05-9FD5-4D71-A670-DDDA024EE000}"/>
                          </a:ext>
                        </a:extLst>
                      </p:cNvPr>
                      <p:cNvPicPr/>
                      <p:nvPr/>
                    </p:nvPicPr>
                    <p:blipFill>
                      <a:blip r:embed="rId7"/>
                      <a:stretch>
                        <a:fillRect/>
                      </a:stretch>
                    </p:blipFill>
                    <p:spPr>
                      <a:xfrm>
                        <a:off x="1117600" y="4860925"/>
                        <a:ext cx="293688" cy="271463"/>
                      </a:xfrm>
                      <a:prstGeom prst="rect">
                        <a:avLst/>
                      </a:prstGeom>
                    </p:spPr>
                  </p:pic>
                </p:oleObj>
              </mc:Fallback>
            </mc:AlternateContent>
          </a:graphicData>
        </a:graphic>
      </p:graphicFrame>
      <p:sp>
        <p:nvSpPr>
          <p:cNvPr id="20" name="Cube 19">
            <a:extLst>
              <a:ext uri="{FF2B5EF4-FFF2-40B4-BE49-F238E27FC236}">
                <a16:creationId xmlns:a16="http://schemas.microsoft.com/office/drawing/2014/main" id="{34241EC9-5E42-4E21-AB68-829AF3C1E5C9}"/>
              </a:ext>
            </a:extLst>
          </p:cNvPr>
          <p:cNvSpPr/>
          <p:nvPr/>
        </p:nvSpPr>
        <p:spPr>
          <a:xfrm>
            <a:off x="3502819" y="3124200"/>
            <a:ext cx="1219200" cy="762000"/>
          </a:xfrm>
          <a:prstGeom prst="cub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AC932400-7D7C-42BF-BB2B-40FD1D9A2AF1}"/>
              </a:ext>
            </a:extLst>
          </p:cNvPr>
          <p:cNvCxnSpPr/>
          <p:nvPr/>
        </p:nvCxnSpPr>
        <p:spPr>
          <a:xfrm flipV="1">
            <a:off x="3807619" y="2819400"/>
            <a:ext cx="0" cy="381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0C1FE62-8B0C-4F0E-872F-3914A52DACCE}"/>
              </a:ext>
            </a:extLst>
          </p:cNvPr>
          <p:cNvCxnSpPr/>
          <p:nvPr/>
        </p:nvCxnSpPr>
        <p:spPr>
          <a:xfrm flipH="1">
            <a:off x="2740819" y="2819400"/>
            <a:ext cx="1066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E5EA614-5A10-472D-8B37-BE00AEDA255E}"/>
              </a:ext>
            </a:extLst>
          </p:cNvPr>
          <p:cNvCxnSpPr/>
          <p:nvPr/>
        </p:nvCxnSpPr>
        <p:spPr>
          <a:xfrm flipV="1">
            <a:off x="4341019" y="2133600"/>
            <a:ext cx="0" cy="1066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6BE2C13-5E2A-457A-B92E-16705EF940F4}"/>
              </a:ext>
            </a:extLst>
          </p:cNvPr>
          <p:cNvCxnSpPr/>
          <p:nvPr/>
        </p:nvCxnSpPr>
        <p:spPr>
          <a:xfrm flipH="1">
            <a:off x="3426619" y="2133600"/>
            <a:ext cx="914400" cy="0"/>
          </a:xfrm>
          <a:prstGeom prst="line">
            <a:avLst/>
          </a:prstGeom>
          <a:ln>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FAE9426F-2D62-4117-BFE2-9E68FA1D4A35}"/>
              </a:ext>
            </a:extLst>
          </p:cNvPr>
          <p:cNvSpPr txBox="1"/>
          <p:nvPr/>
        </p:nvSpPr>
        <p:spPr>
          <a:xfrm>
            <a:off x="3731419" y="3276600"/>
            <a:ext cx="762000" cy="533400"/>
          </a:xfrm>
          <a:prstGeom prst="rect">
            <a:avLst/>
          </a:prstGeom>
        </p:spPr>
        <p:txBody>
          <a:bodyPr vert="horz" wrap="square" lIns="0" tIns="0" rIns="0" bIns="0" rtlCol="0" anchor="t">
            <a:normAutofit/>
          </a:bodyPr>
          <a:lstStyle/>
          <a:p>
            <a:r>
              <a:rPr lang="en-US" sz="2400" b="1"/>
              <a:t>-</a:t>
            </a:r>
          </a:p>
        </p:txBody>
      </p:sp>
      <p:sp>
        <p:nvSpPr>
          <p:cNvPr id="26" name="TextBox 25">
            <a:extLst>
              <a:ext uri="{FF2B5EF4-FFF2-40B4-BE49-F238E27FC236}">
                <a16:creationId xmlns:a16="http://schemas.microsoft.com/office/drawing/2014/main" id="{A937E94C-7C5E-45F1-BB64-01D6F5C9F714}"/>
              </a:ext>
            </a:extLst>
          </p:cNvPr>
          <p:cNvSpPr txBox="1"/>
          <p:nvPr/>
        </p:nvSpPr>
        <p:spPr>
          <a:xfrm>
            <a:off x="4264819" y="3352800"/>
            <a:ext cx="762000" cy="533400"/>
          </a:xfrm>
          <a:prstGeom prst="rect">
            <a:avLst/>
          </a:prstGeom>
        </p:spPr>
        <p:txBody>
          <a:bodyPr vert="horz" wrap="square" lIns="0" tIns="0" rIns="0" bIns="0" rtlCol="0" anchor="t">
            <a:normAutofit/>
          </a:bodyPr>
          <a:lstStyle/>
          <a:p>
            <a:r>
              <a:rPr lang="en-US" sz="2000" b="1"/>
              <a:t>+</a:t>
            </a:r>
          </a:p>
        </p:txBody>
      </p:sp>
      <p:cxnSp>
        <p:nvCxnSpPr>
          <p:cNvPr id="27" name="Straight Connector 26">
            <a:extLst>
              <a:ext uri="{FF2B5EF4-FFF2-40B4-BE49-F238E27FC236}">
                <a16:creationId xmlns:a16="http://schemas.microsoft.com/office/drawing/2014/main" id="{65899ADA-C7EC-44B5-B227-ED7BF7924B14}"/>
              </a:ext>
            </a:extLst>
          </p:cNvPr>
          <p:cNvCxnSpPr/>
          <p:nvPr/>
        </p:nvCxnSpPr>
        <p:spPr>
          <a:xfrm flipH="1">
            <a:off x="2740819" y="1676400"/>
            <a:ext cx="533400" cy="457200"/>
          </a:xfrm>
          <a:prstGeom prst="line">
            <a:avLst/>
          </a:prstGeom>
          <a:ln>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60FC87CA-4A04-4009-A067-32468718A8B9}"/>
              </a:ext>
            </a:extLst>
          </p:cNvPr>
          <p:cNvSpPr/>
          <p:nvPr/>
        </p:nvSpPr>
        <p:spPr>
          <a:xfrm rot="5400000">
            <a:off x="6855619" y="2667000"/>
            <a:ext cx="838200" cy="838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Straight Connector 28">
            <a:extLst>
              <a:ext uri="{FF2B5EF4-FFF2-40B4-BE49-F238E27FC236}">
                <a16:creationId xmlns:a16="http://schemas.microsoft.com/office/drawing/2014/main" id="{D3FD7E69-D252-4A38-8813-B10DA7BE1EB7}"/>
              </a:ext>
            </a:extLst>
          </p:cNvPr>
          <p:cNvCxnSpPr/>
          <p:nvPr/>
        </p:nvCxnSpPr>
        <p:spPr>
          <a:xfrm>
            <a:off x="7236619" y="2209800"/>
            <a:ext cx="0" cy="490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86DD547-6B8B-4853-8972-AC34A909B292}"/>
              </a:ext>
            </a:extLst>
          </p:cNvPr>
          <p:cNvCxnSpPr/>
          <p:nvPr/>
        </p:nvCxnSpPr>
        <p:spPr>
          <a:xfrm>
            <a:off x="7236619" y="220980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357797C-0B9F-4B52-A635-1427851BA365}"/>
              </a:ext>
            </a:extLst>
          </p:cNvPr>
          <p:cNvSpPr/>
          <p:nvPr/>
        </p:nvSpPr>
        <p:spPr>
          <a:xfrm rot="5400000">
            <a:off x="8684419" y="2133600"/>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TextBox 31">
            <a:extLst>
              <a:ext uri="{FF2B5EF4-FFF2-40B4-BE49-F238E27FC236}">
                <a16:creationId xmlns:a16="http://schemas.microsoft.com/office/drawing/2014/main" id="{8C9766CC-19AF-4596-B9A9-70E066D7CD41}"/>
              </a:ext>
            </a:extLst>
          </p:cNvPr>
          <p:cNvSpPr txBox="1"/>
          <p:nvPr/>
        </p:nvSpPr>
        <p:spPr>
          <a:xfrm>
            <a:off x="7084219" y="2743200"/>
            <a:ext cx="425302" cy="369332"/>
          </a:xfrm>
          <a:prstGeom prst="rect">
            <a:avLst/>
          </a:prstGeom>
          <a:noFill/>
        </p:spPr>
        <p:txBody>
          <a:bodyPr wrap="square" rtlCol="0">
            <a:spAutoFit/>
          </a:bodyPr>
          <a:lstStyle/>
          <a:p>
            <a:r>
              <a:rPr lang="en-US"/>
              <a:t>+</a:t>
            </a:r>
          </a:p>
        </p:txBody>
      </p:sp>
      <p:sp>
        <p:nvSpPr>
          <p:cNvPr id="33" name="TextBox 32">
            <a:extLst>
              <a:ext uri="{FF2B5EF4-FFF2-40B4-BE49-F238E27FC236}">
                <a16:creationId xmlns:a16="http://schemas.microsoft.com/office/drawing/2014/main" id="{0E9EBB9E-D9BF-4D19-924A-D06B55C0D41A}"/>
              </a:ext>
            </a:extLst>
          </p:cNvPr>
          <p:cNvSpPr txBox="1"/>
          <p:nvPr/>
        </p:nvSpPr>
        <p:spPr>
          <a:xfrm>
            <a:off x="7116117" y="3124200"/>
            <a:ext cx="425302" cy="369332"/>
          </a:xfrm>
          <a:prstGeom prst="rect">
            <a:avLst/>
          </a:prstGeom>
          <a:noFill/>
        </p:spPr>
        <p:txBody>
          <a:bodyPr wrap="square" rtlCol="0">
            <a:spAutoFit/>
          </a:bodyPr>
          <a:lstStyle/>
          <a:p>
            <a:r>
              <a:rPr lang="en-US"/>
              <a:t>-</a:t>
            </a:r>
          </a:p>
        </p:txBody>
      </p:sp>
      <p:cxnSp>
        <p:nvCxnSpPr>
          <p:cNvPr id="34" name="Straight Connector 33">
            <a:extLst>
              <a:ext uri="{FF2B5EF4-FFF2-40B4-BE49-F238E27FC236}">
                <a16:creationId xmlns:a16="http://schemas.microsoft.com/office/drawing/2014/main" id="{BF5A90E5-9025-4390-B12C-F4F7CF2177B8}"/>
              </a:ext>
            </a:extLst>
          </p:cNvPr>
          <p:cNvCxnSpPr>
            <a:endCxn id="36" idx="5"/>
          </p:cNvCxnSpPr>
          <p:nvPr/>
        </p:nvCxnSpPr>
        <p:spPr>
          <a:xfrm flipV="1">
            <a:off x="8074819" y="1861506"/>
            <a:ext cx="424494" cy="3482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0E9F30A7-A9B4-464F-A1A8-A61548B13132}"/>
              </a:ext>
            </a:extLst>
          </p:cNvPr>
          <p:cNvSpPr/>
          <p:nvPr/>
        </p:nvSpPr>
        <p:spPr>
          <a:xfrm rot="5400000">
            <a:off x="7998619" y="2133600"/>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42310792-ABCA-4849-8959-3FFE4BCB032A}"/>
              </a:ext>
            </a:extLst>
          </p:cNvPr>
          <p:cNvSpPr/>
          <p:nvPr/>
        </p:nvSpPr>
        <p:spPr>
          <a:xfrm rot="5400000">
            <a:off x="8480628" y="1752600"/>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7" name="Straight Connector 36">
            <a:extLst>
              <a:ext uri="{FF2B5EF4-FFF2-40B4-BE49-F238E27FC236}">
                <a16:creationId xmlns:a16="http://schemas.microsoft.com/office/drawing/2014/main" id="{21A71A43-CB60-4CB0-8913-B0A53B7D4ACF}"/>
              </a:ext>
            </a:extLst>
          </p:cNvPr>
          <p:cNvCxnSpPr/>
          <p:nvPr/>
        </p:nvCxnSpPr>
        <p:spPr>
          <a:xfrm>
            <a:off x="8836819" y="22098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546D23-D098-42D1-B784-89F1F19685BA}"/>
              </a:ext>
            </a:extLst>
          </p:cNvPr>
          <p:cNvCxnSpPr/>
          <p:nvPr/>
        </p:nvCxnSpPr>
        <p:spPr>
          <a:xfrm>
            <a:off x="7236619" y="3505200"/>
            <a:ext cx="0" cy="490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381958-F940-43F5-8126-03A60AAB90C1}"/>
              </a:ext>
            </a:extLst>
          </p:cNvPr>
          <p:cNvCxnSpPr/>
          <p:nvPr/>
        </p:nvCxnSpPr>
        <p:spPr>
          <a:xfrm>
            <a:off x="7236619" y="3962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349DB04-4C74-4188-B0A3-7808BE885E27}"/>
              </a:ext>
            </a:extLst>
          </p:cNvPr>
          <p:cNvSpPr txBox="1"/>
          <p:nvPr/>
        </p:nvSpPr>
        <p:spPr>
          <a:xfrm>
            <a:off x="9325917" y="2819400"/>
            <a:ext cx="425302" cy="369332"/>
          </a:xfrm>
          <a:prstGeom prst="rect">
            <a:avLst/>
          </a:prstGeom>
          <a:noFill/>
        </p:spPr>
        <p:txBody>
          <a:bodyPr wrap="square" rtlCol="0">
            <a:spAutoFit/>
          </a:bodyPr>
          <a:lstStyle/>
          <a:p>
            <a:r>
              <a:rPr lang="en-US"/>
              <a:t>M</a:t>
            </a:r>
          </a:p>
        </p:txBody>
      </p:sp>
      <p:sp>
        <p:nvSpPr>
          <p:cNvPr id="41" name="Content Placeholder 1">
            <a:extLst>
              <a:ext uri="{FF2B5EF4-FFF2-40B4-BE49-F238E27FC236}">
                <a16:creationId xmlns:a16="http://schemas.microsoft.com/office/drawing/2014/main" id="{F00D5369-5CB8-4684-B221-29F5C1E3A558}"/>
              </a:ext>
            </a:extLst>
          </p:cNvPr>
          <p:cNvSpPr txBox="1">
            <a:spLocks/>
          </p:cNvSpPr>
          <p:nvPr/>
        </p:nvSpPr>
        <p:spPr>
          <a:xfrm>
            <a:off x="6322219" y="2895600"/>
            <a:ext cx="5334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V</a:t>
            </a:r>
            <a:r>
              <a:rPr lang="en-US" baseline="-25000"/>
              <a:t>b</a:t>
            </a:r>
          </a:p>
          <a:p>
            <a:pPr marL="0" indent="0">
              <a:buFont typeface="Wingdings" charset="2"/>
              <a:buNone/>
            </a:pPr>
            <a:endParaRPr lang="en-US"/>
          </a:p>
        </p:txBody>
      </p:sp>
      <p:sp>
        <p:nvSpPr>
          <p:cNvPr id="42" name="Content Placeholder 1">
            <a:extLst>
              <a:ext uri="{FF2B5EF4-FFF2-40B4-BE49-F238E27FC236}">
                <a16:creationId xmlns:a16="http://schemas.microsoft.com/office/drawing/2014/main" id="{2E36B586-044B-4F30-9A73-77AEF326CD59}"/>
              </a:ext>
            </a:extLst>
          </p:cNvPr>
          <p:cNvSpPr txBox="1">
            <a:spLocks/>
          </p:cNvSpPr>
          <p:nvPr/>
        </p:nvSpPr>
        <p:spPr>
          <a:xfrm>
            <a:off x="9979819" y="2895600"/>
            <a:ext cx="5334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V</a:t>
            </a:r>
            <a:r>
              <a:rPr lang="en-US" baseline="-25000"/>
              <a:t>m</a:t>
            </a:r>
          </a:p>
          <a:p>
            <a:pPr marL="0" indent="0">
              <a:buFont typeface="Wingdings" charset="2"/>
              <a:buNone/>
            </a:pPr>
            <a:endParaRPr lang="en-US"/>
          </a:p>
        </p:txBody>
      </p:sp>
      <p:sp>
        <p:nvSpPr>
          <p:cNvPr id="43" name="Content Placeholder 1">
            <a:extLst>
              <a:ext uri="{FF2B5EF4-FFF2-40B4-BE49-F238E27FC236}">
                <a16:creationId xmlns:a16="http://schemas.microsoft.com/office/drawing/2014/main" id="{1EB53D68-1D70-4A98-BC8D-9956C80A473D}"/>
              </a:ext>
            </a:extLst>
          </p:cNvPr>
          <p:cNvSpPr txBox="1">
            <a:spLocks/>
          </p:cNvSpPr>
          <p:nvPr/>
        </p:nvSpPr>
        <p:spPr>
          <a:xfrm>
            <a:off x="7312819" y="1524000"/>
            <a:ext cx="18288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switch</a:t>
            </a:r>
            <a:endParaRPr lang="en-US" baseline="-25000"/>
          </a:p>
          <a:p>
            <a:pPr marL="0" indent="0">
              <a:buFont typeface="Wingdings" charset="2"/>
              <a:buNone/>
            </a:pPr>
            <a:endParaRPr lang="en-US"/>
          </a:p>
        </p:txBody>
      </p:sp>
      <p:sp>
        <p:nvSpPr>
          <p:cNvPr id="44" name="Content Placeholder 1">
            <a:extLst>
              <a:ext uri="{FF2B5EF4-FFF2-40B4-BE49-F238E27FC236}">
                <a16:creationId xmlns:a16="http://schemas.microsoft.com/office/drawing/2014/main" id="{B1282025-F1D0-4795-8425-D79DA7153A6F}"/>
              </a:ext>
            </a:extLst>
          </p:cNvPr>
          <p:cNvSpPr txBox="1">
            <a:spLocks/>
          </p:cNvSpPr>
          <p:nvPr/>
        </p:nvSpPr>
        <p:spPr>
          <a:xfrm>
            <a:off x="2055019" y="1447800"/>
            <a:ext cx="18288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switch</a:t>
            </a:r>
            <a:endParaRPr lang="en-US" baseline="-25000"/>
          </a:p>
          <a:p>
            <a:pPr marL="0" indent="0">
              <a:buFont typeface="Wingdings" charset="2"/>
              <a:buNone/>
            </a:pPr>
            <a:endParaRPr lang="en-US"/>
          </a:p>
        </p:txBody>
      </p:sp>
      <p:sp>
        <p:nvSpPr>
          <p:cNvPr id="45" name="Content Placeholder 1">
            <a:extLst>
              <a:ext uri="{FF2B5EF4-FFF2-40B4-BE49-F238E27FC236}">
                <a16:creationId xmlns:a16="http://schemas.microsoft.com/office/drawing/2014/main" id="{2AB7A29E-501B-411F-9429-2D2F9B362689}"/>
              </a:ext>
            </a:extLst>
          </p:cNvPr>
          <p:cNvSpPr txBox="1">
            <a:spLocks/>
          </p:cNvSpPr>
          <p:nvPr/>
        </p:nvSpPr>
        <p:spPr>
          <a:xfrm>
            <a:off x="454819" y="2895600"/>
            <a:ext cx="18288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motor</a:t>
            </a:r>
            <a:endParaRPr lang="en-US" baseline="-25000"/>
          </a:p>
          <a:p>
            <a:pPr marL="0" indent="0">
              <a:buFont typeface="Wingdings" charset="2"/>
              <a:buNone/>
            </a:pPr>
            <a:endParaRPr lang="en-US"/>
          </a:p>
        </p:txBody>
      </p:sp>
      <p:sp>
        <p:nvSpPr>
          <p:cNvPr id="46" name="Content Placeholder 1">
            <a:extLst>
              <a:ext uri="{FF2B5EF4-FFF2-40B4-BE49-F238E27FC236}">
                <a16:creationId xmlns:a16="http://schemas.microsoft.com/office/drawing/2014/main" id="{A560DE3E-4445-46EC-B5A2-A721AFB1C0BD}"/>
              </a:ext>
            </a:extLst>
          </p:cNvPr>
          <p:cNvSpPr txBox="1">
            <a:spLocks/>
          </p:cNvSpPr>
          <p:nvPr/>
        </p:nvSpPr>
        <p:spPr>
          <a:xfrm>
            <a:off x="3655219" y="4038600"/>
            <a:ext cx="18288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battery</a:t>
            </a:r>
            <a:endParaRPr lang="en-US" baseline="-25000"/>
          </a:p>
          <a:p>
            <a:pPr marL="0" indent="0">
              <a:buFont typeface="Wingdings" charset="2"/>
              <a:buNone/>
            </a:pPr>
            <a:endParaRPr lang="en-US"/>
          </a:p>
        </p:txBody>
      </p:sp>
    </p:spTree>
    <p:extLst>
      <p:ext uri="{BB962C8B-B14F-4D97-AF65-F5344CB8AC3E}">
        <p14:creationId xmlns:p14="http://schemas.microsoft.com/office/powerpoint/2010/main" val="195935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Electrical Equivalent Circuit</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5743112"/>
            <a:ext cx="11233150" cy="451212"/>
          </a:xfrm>
        </p:spPr>
        <p:txBody>
          <a:bodyPr/>
          <a:lstStyle/>
          <a:p>
            <a:r>
              <a:rPr lang="en-US"/>
              <a:t>Combined equivalent circuit diagram for the simple battery-motor system</a:t>
            </a:r>
            <a:endParaRPr lang="en-US" altLang="en-US"/>
          </a:p>
        </p:txBody>
      </p:sp>
      <p:grpSp>
        <p:nvGrpSpPr>
          <p:cNvPr id="4" name="Group 3">
            <a:extLst>
              <a:ext uri="{FF2B5EF4-FFF2-40B4-BE49-F238E27FC236}">
                <a16:creationId xmlns:a16="http://schemas.microsoft.com/office/drawing/2014/main" id="{FD5B13D5-F583-4090-B389-3499452774AB}"/>
              </a:ext>
            </a:extLst>
          </p:cNvPr>
          <p:cNvGrpSpPr/>
          <p:nvPr/>
        </p:nvGrpSpPr>
        <p:grpSpPr>
          <a:xfrm>
            <a:off x="5803450" y="1828800"/>
            <a:ext cx="3314023" cy="1661899"/>
            <a:chOff x="6870250" y="1828800"/>
            <a:chExt cx="3314023" cy="1661899"/>
          </a:xfrm>
        </p:grpSpPr>
        <p:sp>
          <p:nvSpPr>
            <p:cNvPr id="5" name="Oval 4">
              <a:extLst>
                <a:ext uri="{FF2B5EF4-FFF2-40B4-BE49-F238E27FC236}">
                  <a16:creationId xmlns:a16="http://schemas.microsoft.com/office/drawing/2014/main" id="{55683AC6-1DF5-445D-B648-F40DC76FBC97}"/>
                </a:ext>
              </a:extLst>
            </p:cNvPr>
            <p:cNvSpPr/>
            <p:nvPr/>
          </p:nvSpPr>
          <p:spPr>
            <a:xfrm>
              <a:off x="6956627" y="2194622"/>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Group 5">
              <a:extLst>
                <a:ext uri="{FF2B5EF4-FFF2-40B4-BE49-F238E27FC236}">
                  <a16:creationId xmlns:a16="http://schemas.microsoft.com/office/drawing/2014/main" id="{C5762541-104B-4DD4-8C92-4765E4003182}"/>
                </a:ext>
              </a:extLst>
            </p:cNvPr>
            <p:cNvGrpSpPr/>
            <p:nvPr/>
          </p:nvGrpSpPr>
          <p:grpSpPr>
            <a:xfrm rot="5400000">
              <a:off x="8031186" y="1244385"/>
              <a:ext cx="223010" cy="2115722"/>
              <a:chOff x="4604021" y="3835638"/>
              <a:chExt cx="223010" cy="2115722"/>
            </a:xfrm>
          </p:grpSpPr>
          <p:cxnSp>
            <p:nvCxnSpPr>
              <p:cNvPr id="22" name="Straight Connector 21">
                <a:extLst>
                  <a:ext uri="{FF2B5EF4-FFF2-40B4-BE49-F238E27FC236}">
                    <a16:creationId xmlns:a16="http://schemas.microsoft.com/office/drawing/2014/main" id="{820F86FD-C581-4D8D-87D4-DDF64A9AC6AD}"/>
                  </a:ext>
                </a:extLst>
              </p:cNvPr>
              <p:cNvCxnSpPr/>
              <p:nvPr/>
            </p:nvCxnSpPr>
            <p:spPr>
              <a:xfrm rot="16200000" flipH="1">
                <a:off x="4103039" y="4427178"/>
                <a:ext cx="1183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6D0B86-0B33-4097-84EC-B2C03E0F1829}"/>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B92A20-E728-4D25-A506-AAFC54609D26}"/>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40CD63-7283-4732-9DFC-DE16EB9F668A}"/>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82CFE4-DFA4-4026-90ED-F171E77F745D}"/>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8B457C8-9FE8-4D2A-B9EA-7DCAF6D08F61}"/>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681124E-6ADB-4351-B692-F866338A7CEE}"/>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8213D5-8D44-4FFE-8F64-EA4C120A59CC}"/>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2985EEE-3D72-4BF7-8722-3FAE165EF524}"/>
                  </a:ext>
                </a:extLst>
              </p:cNvPr>
              <p:cNvCxnSpPr/>
              <p:nvPr/>
            </p:nvCxnSpPr>
            <p:spPr>
              <a:xfrm>
                <a:off x="4684103" y="557036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E6964D3-C22F-459C-A03F-1EA7CD9B62C1}"/>
                </a:ext>
              </a:extLst>
            </p:cNvPr>
            <p:cNvSpPr txBox="1"/>
            <p:nvPr/>
          </p:nvSpPr>
          <p:spPr>
            <a:xfrm>
              <a:off x="7465219" y="1828800"/>
              <a:ext cx="740735" cy="369332"/>
            </a:xfrm>
            <a:prstGeom prst="rect">
              <a:avLst/>
            </a:prstGeom>
            <a:noFill/>
          </p:spPr>
          <p:txBody>
            <a:bodyPr wrap="square" rtlCol="0">
              <a:spAutoFit/>
            </a:bodyPr>
            <a:lstStyle/>
            <a:p>
              <a:r>
                <a:rPr lang="en-US"/>
                <a:t>R</a:t>
              </a:r>
              <a:r>
                <a:rPr lang="en-US" baseline="-25000"/>
                <a:t>m</a:t>
              </a:r>
            </a:p>
          </p:txBody>
        </p:sp>
        <p:cxnSp>
          <p:nvCxnSpPr>
            <p:cNvPr id="8" name="Straight Connector 7">
              <a:extLst>
                <a:ext uri="{FF2B5EF4-FFF2-40B4-BE49-F238E27FC236}">
                  <a16:creationId xmlns:a16="http://schemas.microsoft.com/office/drawing/2014/main" id="{1BE41F55-BF71-4020-92EC-B10E8874405E}"/>
                </a:ext>
              </a:extLst>
            </p:cNvPr>
            <p:cNvCxnSpPr/>
            <p:nvPr/>
          </p:nvCxnSpPr>
          <p:spPr>
            <a:xfrm flipV="1">
              <a:off x="9183324" y="2270822"/>
              <a:ext cx="0" cy="37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618F75C-E655-45F8-A82C-207890FA29F6}"/>
                </a:ext>
              </a:extLst>
            </p:cNvPr>
            <p:cNvSpPr/>
            <p:nvPr/>
          </p:nvSpPr>
          <p:spPr>
            <a:xfrm>
              <a:off x="8978362" y="2610817"/>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D3D81918-6079-42C1-B5AC-31EA281E3E29}"/>
                </a:ext>
              </a:extLst>
            </p:cNvPr>
            <p:cNvSpPr txBox="1"/>
            <p:nvPr/>
          </p:nvSpPr>
          <p:spPr>
            <a:xfrm>
              <a:off x="9012849" y="2624131"/>
              <a:ext cx="425302" cy="369332"/>
            </a:xfrm>
            <a:prstGeom prst="rect">
              <a:avLst/>
            </a:prstGeom>
            <a:noFill/>
          </p:spPr>
          <p:txBody>
            <a:bodyPr wrap="square" rtlCol="0">
              <a:spAutoFit/>
            </a:bodyPr>
            <a:lstStyle/>
            <a:p>
              <a:r>
                <a:rPr lang="en-US"/>
                <a:t>e</a:t>
              </a:r>
            </a:p>
          </p:txBody>
        </p:sp>
        <p:sp>
          <p:nvSpPr>
            <p:cNvPr id="11" name="TextBox 10">
              <a:extLst>
                <a:ext uri="{FF2B5EF4-FFF2-40B4-BE49-F238E27FC236}">
                  <a16:creationId xmlns:a16="http://schemas.microsoft.com/office/drawing/2014/main" id="{47F624F5-2D3F-49AE-BFF0-73CEDE086777}"/>
                </a:ext>
              </a:extLst>
            </p:cNvPr>
            <p:cNvSpPr txBox="1"/>
            <p:nvPr/>
          </p:nvSpPr>
          <p:spPr>
            <a:xfrm>
              <a:off x="6870250" y="2282490"/>
              <a:ext cx="425302" cy="369332"/>
            </a:xfrm>
            <a:prstGeom prst="rect">
              <a:avLst/>
            </a:prstGeom>
            <a:noFill/>
          </p:spPr>
          <p:txBody>
            <a:bodyPr wrap="square" rtlCol="0">
              <a:spAutoFit/>
            </a:bodyPr>
            <a:lstStyle/>
            <a:p>
              <a:r>
                <a:rPr lang="en-US"/>
                <a:t>+</a:t>
              </a:r>
            </a:p>
          </p:txBody>
        </p:sp>
        <p:sp>
          <p:nvSpPr>
            <p:cNvPr id="12" name="Oval 11">
              <a:extLst>
                <a:ext uri="{FF2B5EF4-FFF2-40B4-BE49-F238E27FC236}">
                  <a16:creationId xmlns:a16="http://schemas.microsoft.com/office/drawing/2014/main" id="{AAF416D7-414A-4049-A844-A8AE37B7043E}"/>
                </a:ext>
              </a:extLst>
            </p:cNvPr>
            <p:cNvSpPr/>
            <p:nvPr/>
          </p:nvSpPr>
          <p:spPr>
            <a:xfrm>
              <a:off x="6942050" y="3363108"/>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FB9A48EF-FBAF-4754-BF9C-E39575820A12}"/>
                </a:ext>
              </a:extLst>
            </p:cNvPr>
            <p:cNvSpPr txBox="1"/>
            <p:nvPr/>
          </p:nvSpPr>
          <p:spPr>
            <a:xfrm>
              <a:off x="6914552" y="2956622"/>
              <a:ext cx="425302" cy="369332"/>
            </a:xfrm>
            <a:prstGeom prst="rect">
              <a:avLst/>
            </a:prstGeom>
            <a:noFill/>
          </p:spPr>
          <p:txBody>
            <a:bodyPr wrap="square" rtlCol="0">
              <a:spAutoFit/>
            </a:bodyPr>
            <a:lstStyle/>
            <a:p>
              <a:r>
                <a:rPr lang="en-US"/>
                <a:t>-</a:t>
              </a:r>
            </a:p>
          </p:txBody>
        </p:sp>
        <p:cxnSp>
          <p:nvCxnSpPr>
            <p:cNvPr id="14" name="Straight Connector 13">
              <a:extLst>
                <a:ext uri="{FF2B5EF4-FFF2-40B4-BE49-F238E27FC236}">
                  <a16:creationId xmlns:a16="http://schemas.microsoft.com/office/drawing/2014/main" id="{D5941455-A047-4C50-8945-1C1B8E368739}"/>
                </a:ext>
              </a:extLst>
            </p:cNvPr>
            <p:cNvCxnSpPr/>
            <p:nvPr/>
          </p:nvCxnSpPr>
          <p:spPr>
            <a:xfrm>
              <a:off x="7084219" y="3429000"/>
              <a:ext cx="21163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DE1E7A-18D0-4D7F-A415-D23F516145D7}"/>
                </a:ext>
              </a:extLst>
            </p:cNvPr>
            <p:cNvCxnSpPr/>
            <p:nvPr/>
          </p:nvCxnSpPr>
          <p:spPr>
            <a:xfrm rot="16200000">
              <a:off x="8993218" y="3215640"/>
              <a:ext cx="4146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EB1516-3456-447E-BC86-5D2AA1D73BE2}"/>
                </a:ext>
              </a:extLst>
            </p:cNvPr>
            <p:cNvSpPr txBox="1"/>
            <p:nvPr/>
          </p:nvSpPr>
          <p:spPr>
            <a:xfrm>
              <a:off x="6914552" y="2651822"/>
              <a:ext cx="740735" cy="369332"/>
            </a:xfrm>
            <a:prstGeom prst="rect">
              <a:avLst/>
            </a:prstGeom>
            <a:noFill/>
          </p:spPr>
          <p:txBody>
            <a:bodyPr wrap="square" rtlCol="0">
              <a:spAutoFit/>
            </a:bodyPr>
            <a:lstStyle/>
            <a:p>
              <a:r>
                <a:rPr lang="en-US"/>
                <a:t>V</a:t>
              </a:r>
              <a:r>
                <a:rPr lang="en-US" baseline="-25000"/>
                <a:t>m</a:t>
              </a:r>
            </a:p>
          </p:txBody>
        </p:sp>
        <p:sp>
          <p:nvSpPr>
            <p:cNvPr id="17" name="TextBox 16">
              <a:extLst>
                <a:ext uri="{FF2B5EF4-FFF2-40B4-BE49-F238E27FC236}">
                  <a16:creationId xmlns:a16="http://schemas.microsoft.com/office/drawing/2014/main" id="{4C9DB938-4989-4B42-9CFE-836575493786}"/>
                </a:ext>
              </a:extLst>
            </p:cNvPr>
            <p:cNvSpPr txBox="1"/>
            <p:nvPr/>
          </p:nvSpPr>
          <p:spPr>
            <a:xfrm>
              <a:off x="9279744" y="2427444"/>
              <a:ext cx="425302" cy="369332"/>
            </a:xfrm>
            <a:prstGeom prst="rect">
              <a:avLst/>
            </a:prstGeom>
            <a:noFill/>
          </p:spPr>
          <p:txBody>
            <a:bodyPr wrap="square" rtlCol="0">
              <a:spAutoFit/>
            </a:bodyPr>
            <a:lstStyle/>
            <a:p>
              <a:r>
                <a:rPr lang="en-US"/>
                <a:t>+</a:t>
              </a:r>
            </a:p>
          </p:txBody>
        </p:sp>
        <p:sp>
          <p:nvSpPr>
            <p:cNvPr id="18" name="TextBox 17">
              <a:extLst>
                <a:ext uri="{FF2B5EF4-FFF2-40B4-BE49-F238E27FC236}">
                  <a16:creationId xmlns:a16="http://schemas.microsoft.com/office/drawing/2014/main" id="{28207FF9-24CE-4B16-B319-80A208CCF5A2}"/>
                </a:ext>
              </a:extLst>
            </p:cNvPr>
            <p:cNvSpPr txBox="1"/>
            <p:nvPr/>
          </p:nvSpPr>
          <p:spPr>
            <a:xfrm>
              <a:off x="9320826" y="2826334"/>
              <a:ext cx="425302" cy="369332"/>
            </a:xfrm>
            <a:prstGeom prst="rect">
              <a:avLst/>
            </a:prstGeom>
            <a:noFill/>
          </p:spPr>
          <p:txBody>
            <a:bodyPr wrap="square" rtlCol="0">
              <a:spAutoFit/>
            </a:bodyPr>
            <a:lstStyle/>
            <a:p>
              <a:r>
                <a:rPr lang="en-US"/>
                <a:t>-</a:t>
              </a:r>
            </a:p>
          </p:txBody>
        </p:sp>
        <p:sp>
          <p:nvSpPr>
            <p:cNvPr id="19" name="TextBox 18">
              <a:extLst>
                <a:ext uri="{FF2B5EF4-FFF2-40B4-BE49-F238E27FC236}">
                  <a16:creationId xmlns:a16="http://schemas.microsoft.com/office/drawing/2014/main" id="{8EDC9400-BE0C-488C-A224-64BE04B35703}"/>
                </a:ext>
              </a:extLst>
            </p:cNvPr>
            <p:cNvSpPr txBox="1"/>
            <p:nvPr/>
          </p:nvSpPr>
          <p:spPr>
            <a:xfrm>
              <a:off x="8159522" y="2532383"/>
              <a:ext cx="740735" cy="369332"/>
            </a:xfrm>
            <a:prstGeom prst="rect">
              <a:avLst/>
            </a:prstGeom>
            <a:noFill/>
          </p:spPr>
          <p:txBody>
            <a:bodyPr wrap="square" rtlCol="0">
              <a:spAutoFit/>
            </a:bodyPr>
            <a:lstStyle/>
            <a:p>
              <a:r>
                <a:rPr lang="en-US"/>
                <a:t>i</a:t>
              </a:r>
              <a:r>
                <a:rPr lang="en-US" baseline="-25000"/>
                <a:t>m</a:t>
              </a:r>
            </a:p>
          </p:txBody>
        </p:sp>
        <p:cxnSp>
          <p:nvCxnSpPr>
            <p:cNvPr id="20" name="Straight Arrow Connector 19">
              <a:extLst>
                <a:ext uri="{FF2B5EF4-FFF2-40B4-BE49-F238E27FC236}">
                  <a16:creationId xmlns:a16="http://schemas.microsoft.com/office/drawing/2014/main" id="{C9517B49-8352-44A8-83B7-126C93C96080}"/>
                </a:ext>
              </a:extLst>
            </p:cNvPr>
            <p:cNvCxnSpPr/>
            <p:nvPr/>
          </p:nvCxnSpPr>
          <p:spPr>
            <a:xfrm>
              <a:off x="7959939" y="2538331"/>
              <a:ext cx="6540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a16="http://schemas.microsoft.com/office/drawing/2014/main" id="{DFEA6E84-4416-438A-BE29-1DE6C0512DB5}"/>
                </a:ext>
              </a:extLst>
            </p:cNvPr>
            <p:cNvGraphicFramePr>
              <a:graphicFrameLocks noChangeAspect="1"/>
            </p:cNvGraphicFramePr>
            <p:nvPr>
              <p:extLst>
                <p:ext uri="{D42A27DB-BD31-4B8C-83A1-F6EECF244321}">
                  <p14:modId xmlns:p14="http://schemas.microsoft.com/office/powerpoint/2010/main" val="448052839"/>
                </p:ext>
              </p:extLst>
            </p:nvPr>
          </p:nvGraphicFramePr>
          <p:xfrm>
            <a:off x="9644523" y="2575622"/>
            <a:ext cx="539750" cy="466725"/>
          </p:xfrm>
          <a:graphic>
            <a:graphicData uri="http://schemas.openxmlformats.org/presentationml/2006/ole">
              <mc:AlternateContent xmlns:mc="http://schemas.openxmlformats.org/markup-compatibility/2006">
                <mc:Choice xmlns:v="urn:schemas-microsoft-com:vml" Requires="v">
                  <p:oleObj spid="_x0000_s68609" name="Equation" r:id="rId4" imgW="279360" imgH="241200" progId="Equation.3">
                    <p:embed/>
                  </p:oleObj>
                </mc:Choice>
                <mc:Fallback>
                  <p:oleObj name="Equation" r:id="rId4" imgW="279360" imgH="241200" progId="Equation.3">
                    <p:embed/>
                    <p:pic>
                      <p:nvPicPr>
                        <p:cNvPr id="21" name="Object 20">
                          <a:extLst>
                            <a:ext uri="{FF2B5EF4-FFF2-40B4-BE49-F238E27FC236}">
                              <a16:creationId xmlns:a16="http://schemas.microsoft.com/office/drawing/2014/main" id="{DFEA6E84-4416-438A-BE29-1DE6C0512DB5}"/>
                            </a:ext>
                          </a:extLst>
                        </p:cNvPr>
                        <p:cNvPicPr/>
                        <p:nvPr/>
                      </p:nvPicPr>
                      <p:blipFill>
                        <a:blip r:embed="rId5"/>
                        <a:stretch>
                          <a:fillRect/>
                        </a:stretch>
                      </p:blipFill>
                      <p:spPr>
                        <a:xfrm>
                          <a:off x="9644523" y="2575622"/>
                          <a:ext cx="539750" cy="466725"/>
                        </a:xfrm>
                        <a:prstGeom prst="rect">
                          <a:avLst/>
                        </a:prstGeom>
                      </p:spPr>
                    </p:pic>
                  </p:oleObj>
                </mc:Fallback>
              </mc:AlternateContent>
            </a:graphicData>
          </a:graphic>
        </p:graphicFrame>
      </p:grpSp>
      <p:sp>
        <p:nvSpPr>
          <p:cNvPr id="31" name="TextBox 30">
            <a:extLst>
              <a:ext uri="{FF2B5EF4-FFF2-40B4-BE49-F238E27FC236}">
                <a16:creationId xmlns:a16="http://schemas.microsoft.com/office/drawing/2014/main" id="{F4D17CF4-D2E7-4098-935A-6E019BCEB637}"/>
              </a:ext>
            </a:extLst>
          </p:cNvPr>
          <p:cNvSpPr txBox="1"/>
          <p:nvPr/>
        </p:nvSpPr>
        <p:spPr>
          <a:xfrm>
            <a:off x="3807619" y="1828800"/>
            <a:ext cx="740735" cy="369332"/>
          </a:xfrm>
          <a:prstGeom prst="rect">
            <a:avLst/>
          </a:prstGeom>
          <a:noFill/>
        </p:spPr>
        <p:txBody>
          <a:bodyPr wrap="square" rtlCol="0">
            <a:spAutoFit/>
          </a:bodyPr>
          <a:lstStyle/>
          <a:p>
            <a:r>
              <a:rPr lang="en-US"/>
              <a:t>R</a:t>
            </a:r>
            <a:r>
              <a:rPr lang="en-US" baseline="-25000"/>
              <a:t>b</a:t>
            </a:r>
          </a:p>
        </p:txBody>
      </p:sp>
      <p:grpSp>
        <p:nvGrpSpPr>
          <p:cNvPr id="32" name="Group 31">
            <a:extLst>
              <a:ext uri="{FF2B5EF4-FFF2-40B4-BE49-F238E27FC236}">
                <a16:creationId xmlns:a16="http://schemas.microsoft.com/office/drawing/2014/main" id="{98F3B08C-3BDF-4458-977C-F48B0A713671}"/>
              </a:ext>
            </a:extLst>
          </p:cNvPr>
          <p:cNvGrpSpPr/>
          <p:nvPr/>
        </p:nvGrpSpPr>
        <p:grpSpPr>
          <a:xfrm flipH="1">
            <a:off x="3003937" y="2205243"/>
            <a:ext cx="1785599" cy="1299957"/>
            <a:chOff x="2888819" y="2205920"/>
            <a:chExt cx="1785599" cy="1299957"/>
          </a:xfrm>
        </p:grpSpPr>
        <p:sp>
          <p:nvSpPr>
            <p:cNvPr id="33" name="Oval 32">
              <a:extLst>
                <a:ext uri="{FF2B5EF4-FFF2-40B4-BE49-F238E27FC236}">
                  <a16:creationId xmlns:a16="http://schemas.microsoft.com/office/drawing/2014/main" id="{4A1D380C-B034-4439-B1C8-8311DB88BD69}"/>
                </a:ext>
              </a:extLst>
            </p:cNvPr>
            <p:cNvSpPr/>
            <p:nvPr/>
          </p:nvSpPr>
          <p:spPr>
            <a:xfrm>
              <a:off x="2903396" y="2209800"/>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DCAEA7B4-0144-4A7E-BEB4-99827276DD8C}"/>
                </a:ext>
              </a:extLst>
            </p:cNvPr>
            <p:cNvGrpSpPr/>
            <p:nvPr/>
          </p:nvGrpSpPr>
          <p:grpSpPr>
            <a:xfrm rot="5400000">
              <a:off x="3606363" y="1631156"/>
              <a:ext cx="223010" cy="1372537"/>
              <a:chOff x="4604021" y="4578823"/>
              <a:chExt cx="223010" cy="1372537"/>
            </a:xfrm>
          </p:grpSpPr>
          <p:cxnSp>
            <p:nvCxnSpPr>
              <p:cNvPr id="40" name="Straight Connector 39">
                <a:extLst>
                  <a:ext uri="{FF2B5EF4-FFF2-40B4-BE49-F238E27FC236}">
                    <a16:creationId xmlns:a16="http://schemas.microsoft.com/office/drawing/2014/main" id="{A2B99EB8-DFCC-4BF6-A7C8-9F67ED323444}"/>
                  </a:ext>
                </a:extLst>
              </p:cNvPr>
              <p:cNvCxnSpPr/>
              <p:nvPr/>
            </p:nvCxnSpPr>
            <p:spPr>
              <a:xfrm rot="16200000" flipH="1">
                <a:off x="4474632" y="4798771"/>
                <a:ext cx="4398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42518BF-E25C-4909-8399-8DCD28532E55}"/>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4AB435-01A6-45A6-B2BF-F44FB6A36714}"/>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D232931-6C05-4036-AE5D-DA4574B71BD5}"/>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6E03CA5-8D4F-46F9-86AA-031E25484F8F}"/>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6C22C3-7BF2-4E42-9C53-B634E8E5C5AE}"/>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7118147-E6DB-4179-81BC-F811789351E8}"/>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DF57FD4-7A6F-47E4-A6F9-1B206F0B862E}"/>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8806490-7A1C-4699-9E0C-FF1FBD04639B}"/>
                  </a:ext>
                </a:extLst>
              </p:cNvPr>
              <p:cNvCxnSpPr/>
              <p:nvPr/>
            </p:nvCxnSpPr>
            <p:spPr>
              <a:xfrm>
                <a:off x="4684103" y="557036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a:extLst>
                <a:ext uri="{FF2B5EF4-FFF2-40B4-BE49-F238E27FC236}">
                  <a16:creationId xmlns:a16="http://schemas.microsoft.com/office/drawing/2014/main" id="{C1B5F065-FC08-4117-B89D-F0FF9288BB7A}"/>
                </a:ext>
              </a:extLst>
            </p:cNvPr>
            <p:cNvCxnSpPr/>
            <p:nvPr/>
          </p:nvCxnSpPr>
          <p:spPr>
            <a:xfrm flipV="1">
              <a:off x="4386908" y="2286000"/>
              <a:ext cx="0" cy="3795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EEFE3C97-556F-42C2-8DAB-C35146661340}"/>
                </a:ext>
              </a:extLst>
            </p:cNvPr>
            <p:cNvSpPr/>
            <p:nvPr/>
          </p:nvSpPr>
          <p:spPr>
            <a:xfrm>
              <a:off x="2888819" y="3378286"/>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7" name="Straight Connector 36">
              <a:extLst>
                <a:ext uri="{FF2B5EF4-FFF2-40B4-BE49-F238E27FC236}">
                  <a16:creationId xmlns:a16="http://schemas.microsoft.com/office/drawing/2014/main" id="{5184DC4B-12CB-4B56-ACD6-493F12BB963C}"/>
                </a:ext>
              </a:extLst>
            </p:cNvPr>
            <p:cNvCxnSpPr/>
            <p:nvPr/>
          </p:nvCxnSpPr>
          <p:spPr>
            <a:xfrm>
              <a:off x="3030987" y="3444178"/>
              <a:ext cx="1373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2F58F7B-AD76-49D6-AD17-7D3B9BB1971B}"/>
                </a:ext>
              </a:extLst>
            </p:cNvPr>
            <p:cNvCxnSpPr/>
            <p:nvPr/>
          </p:nvCxnSpPr>
          <p:spPr>
            <a:xfrm rot="16200000">
              <a:off x="4196802" y="3230818"/>
              <a:ext cx="4146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18B89913-9423-4E31-8290-951314F672BF}"/>
                </a:ext>
              </a:extLst>
            </p:cNvPr>
            <p:cNvSpPr/>
            <p:nvPr/>
          </p:nvSpPr>
          <p:spPr>
            <a:xfrm>
              <a:off x="4099336" y="2625995"/>
              <a:ext cx="575082" cy="5750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9" name="TextBox 48">
            <a:extLst>
              <a:ext uri="{FF2B5EF4-FFF2-40B4-BE49-F238E27FC236}">
                <a16:creationId xmlns:a16="http://schemas.microsoft.com/office/drawing/2014/main" id="{4F5C5AD4-DDBE-421A-833A-9A67A539DBA0}"/>
              </a:ext>
            </a:extLst>
          </p:cNvPr>
          <p:cNvSpPr txBox="1"/>
          <p:nvPr/>
        </p:nvSpPr>
        <p:spPr>
          <a:xfrm>
            <a:off x="4341019" y="2667000"/>
            <a:ext cx="740735" cy="369332"/>
          </a:xfrm>
          <a:prstGeom prst="rect">
            <a:avLst/>
          </a:prstGeom>
          <a:noFill/>
        </p:spPr>
        <p:txBody>
          <a:bodyPr wrap="square" rtlCol="0">
            <a:spAutoFit/>
          </a:bodyPr>
          <a:lstStyle/>
          <a:p>
            <a:r>
              <a:rPr lang="en-US"/>
              <a:t>V</a:t>
            </a:r>
            <a:r>
              <a:rPr lang="en-US" baseline="-25000"/>
              <a:t>b</a:t>
            </a:r>
          </a:p>
        </p:txBody>
      </p:sp>
      <p:sp>
        <p:nvSpPr>
          <p:cNvPr id="50" name="TextBox 49">
            <a:extLst>
              <a:ext uri="{FF2B5EF4-FFF2-40B4-BE49-F238E27FC236}">
                <a16:creationId xmlns:a16="http://schemas.microsoft.com/office/drawing/2014/main" id="{8189DE33-9F4C-40E5-BF4A-8327FFADF960}"/>
              </a:ext>
            </a:extLst>
          </p:cNvPr>
          <p:cNvSpPr txBox="1"/>
          <p:nvPr/>
        </p:nvSpPr>
        <p:spPr>
          <a:xfrm>
            <a:off x="4569619" y="2362200"/>
            <a:ext cx="425302" cy="369332"/>
          </a:xfrm>
          <a:prstGeom prst="rect">
            <a:avLst/>
          </a:prstGeom>
          <a:noFill/>
        </p:spPr>
        <p:txBody>
          <a:bodyPr wrap="square" rtlCol="0">
            <a:spAutoFit/>
          </a:bodyPr>
          <a:lstStyle/>
          <a:p>
            <a:r>
              <a:rPr lang="en-US"/>
              <a:t>+</a:t>
            </a:r>
          </a:p>
        </p:txBody>
      </p:sp>
      <p:sp>
        <p:nvSpPr>
          <p:cNvPr id="51" name="TextBox 50">
            <a:extLst>
              <a:ext uri="{FF2B5EF4-FFF2-40B4-BE49-F238E27FC236}">
                <a16:creationId xmlns:a16="http://schemas.microsoft.com/office/drawing/2014/main" id="{C9414FBF-C77A-4083-87C2-37B4A09952EA}"/>
              </a:ext>
            </a:extLst>
          </p:cNvPr>
          <p:cNvSpPr txBox="1"/>
          <p:nvPr/>
        </p:nvSpPr>
        <p:spPr>
          <a:xfrm>
            <a:off x="4645819" y="2971800"/>
            <a:ext cx="425302" cy="369332"/>
          </a:xfrm>
          <a:prstGeom prst="rect">
            <a:avLst/>
          </a:prstGeom>
          <a:noFill/>
        </p:spPr>
        <p:txBody>
          <a:bodyPr wrap="square" rtlCol="0">
            <a:spAutoFit/>
          </a:bodyPr>
          <a:lstStyle/>
          <a:p>
            <a:r>
              <a:rPr lang="en-US"/>
              <a:t>-</a:t>
            </a:r>
          </a:p>
        </p:txBody>
      </p:sp>
      <p:cxnSp>
        <p:nvCxnSpPr>
          <p:cNvPr id="52" name="Straight Connector 51">
            <a:extLst>
              <a:ext uri="{FF2B5EF4-FFF2-40B4-BE49-F238E27FC236}">
                <a16:creationId xmlns:a16="http://schemas.microsoft.com/office/drawing/2014/main" id="{732C605E-46CE-4EF3-9D8D-6BD53365EFD2}"/>
              </a:ext>
            </a:extLst>
          </p:cNvPr>
          <p:cNvCxnSpPr>
            <a:endCxn id="12" idx="2"/>
          </p:cNvCxnSpPr>
          <p:nvPr/>
        </p:nvCxnSpPr>
        <p:spPr>
          <a:xfrm flipV="1">
            <a:off x="4798219" y="3426904"/>
            <a:ext cx="1077031" cy="2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40BC3067-AA7B-4B90-A018-A3625DAE5764}"/>
              </a:ext>
            </a:extLst>
          </p:cNvPr>
          <p:cNvSpPr/>
          <p:nvPr/>
        </p:nvSpPr>
        <p:spPr>
          <a:xfrm flipH="1">
            <a:off x="5026819" y="2209800"/>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4" name="Straight Connector 53">
            <a:extLst>
              <a:ext uri="{FF2B5EF4-FFF2-40B4-BE49-F238E27FC236}">
                <a16:creationId xmlns:a16="http://schemas.microsoft.com/office/drawing/2014/main" id="{984524E1-B1AC-4694-A063-0D0EB6E70769}"/>
              </a:ext>
            </a:extLst>
          </p:cNvPr>
          <p:cNvCxnSpPr/>
          <p:nvPr/>
        </p:nvCxnSpPr>
        <p:spPr>
          <a:xfrm>
            <a:off x="4798219" y="228600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357601C6-9903-46EB-8E45-FDD0AA892FF5}"/>
              </a:ext>
            </a:extLst>
          </p:cNvPr>
          <p:cNvSpPr/>
          <p:nvPr/>
        </p:nvSpPr>
        <p:spPr>
          <a:xfrm flipH="1">
            <a:off x="5636419" y="1752600"/>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6" name="Straight Connector 55">
            <a:extLst>
              <a:ext uri="{FF2B5EF4-FFF2-40B4-BE49-F238E27FC236}">
                <a16:creationId xmlns:a16="http://schemas.microsoft.com/office/drawing/2014/main" id="{79B62376-DA81-4427-8170-7C9609BDA079}"/>
              </a:ext>
            </a:extLst>
          </p:cNvPr>
          <p:cNvCxnSpPr>
            <a:endCxn id="55" idx="5"/>
          </p:cNvCxnSpPr>
          <p:nvPr/>
        </p:nvCxnSpPr>
        <p:spPr>
          <a:xfrm flipV="1">
            <a:off x="5179219" y="1861506"/>
            <a:ext cx="475885" cy="3482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8A7ED8A-6A53-448D-A549-9EFF7DCB5759}"/>
              </a:ext>
            </a:extLst>
          </p:cNvPr>
          <p:cNvGrpSpPr/>
          <p:nvPr/>
        </p:nvGrpSpPr>
        <p:grpSpPr>
          <a:xfrm>
            <a:off x="3121819" y="2590800"/>
            <a:ext cx="457200" cy="597932"/>
            <a:chOff x="3426619" y="2667000"/>
            <a:chExt cx="457200" cy="597932"/>
          </a:xfrm>
        </p:grpSpPr>
        <p:sp>
          <p:nvSpPr>
            <p:cNvPr id="58" name="TextBox 57">
              <a:extLst>
                <a:ext uri="{FF2B5EF4-FFF2-40B4-BE49-F238E27FC236}">
                  <a16:creationId xmlns:a16="http://schemas.microsoft.com/office/drawing/2014/main" id="{4E3DAD73-7D5D-4C37-B681-28E6670E8203}"/>
                </a:ext>
              </a:extLst>
            </p:cNvPr>
            <p:cNvSpPr txBox="1"/>
            <p:nvPr/>
          </p:nvSpPr>
          <p:spPr>
            <a:xfrm>
              <a:off x="3426619" y="2667000"/>
              <a:ext cx="425302" cy="369332"/>
            </a:xfrm>
            <a:prstGeom prst="rect">
              <a:avLst/>
            </a:prstGeom>
            <a:noFill/>
          </p:spPr>
          <p:txBody>
            <a:bodyPr wrap="square" rtlCol="0">
              <a:spAutoFit/>
            </a:bodyPr>
            <a:lstStyle/>
            <a:p>
              <a:r>
                <a:rPr lang="en-US"/>
                <a:t>+</a:t>
              </a:r>
            </a:p>
          </p:txBody>
        </p:sp>
        <p:sp>
          <p:nvSpPr>
            <p:cNvPr id="59" name="TextBox 58">
              <a:extLst>
                <a:ext uri="{FF2B5EF4-FFF2-40B4-BE49-F238E27FC236}">
                  <a16:creationId xmlns:a16="http://schemas.microsoft.com/office/drawing/2014/main" id="{9E30986C-8F66-4A65-8A32-81829FD59993}"/>
                </a:ext>
              </a:extLst>
            </p:cNvPr>
            <p:cNvSpPr txBox="1"/>
            <p:nvPr/>
          </p:nvSpPr>
          <p:spPr>
            <a:xfrm>
              <a:off x="3458517" y="2895600"/>
              <a:ext cx="425302" cy="369332"/>
            </a:xfrm>
            <a:prstGeom prst="rect">
              <a:avLst/>
            </a:prstGeom>
            <a:noFill/>
          </p:spPr>
          <p:txBody>
            <a:bodyPr wrap="square" rtlCol="0">
              <a:spAutoFit/>
            </a:bodyPr>
            <a:lstStyle/>
            <a:p>
              <a:r>
                <a:rPr lang="en-US"/>
                <a:t>-</a:t>
              </a:r>
            </a:p>
          </p:txBody>
        </p:sp>
      </p:grpSp>
      <p:sp>
        <p:nvSpPr>
          <p:cNvPr id="60" name="Rectangle 59">
            <a:extLst>
              <a:ext uri="{FF2B5EF4-FFF2-40B4-BE49-F238E27FC236}">
                <a16:creationId xmlns:a16="http://schemas.microsoft.com/office/drawing/2014/main" id="{126A5A2F-5469-41CD-8B66-6DD7EA722E68}"/>
              </a:ext>
            </a:extLst>
          </p:cNvPr>
          <p:cNvSpPr/>
          <p:nvPr/>
        </p:nvSpPr>
        <p:spPr>
          <a:xfrm>
            <a:off x="2207419" y="1752600"/>
            <a:ext cx="2743200" cy="21336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2081CA2-8EE7-4BCC-9A7D-2A8395CA464C}"/>
              </a:ext>
            </a:extLst>
          </p:cNvPr>
          <p:cNvSpPr/>
          <p:nvPr/>
        </p:nvSpPr>
        <p:spPr>
          <a:xfrm>
            <a:off x="6246019" y="1752600"/>
            <a:ext cx="3124200" cy="21336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ontent Placeholder 1">
            <a:extLst>
              <a:ext uri="{FF2B5EF4-FFF2-40B4-BE49-F238E27FC236}">
                <a16:creationId xmlns:a16="http://schemas.microsoft.com/office/drawing/2014/main" id="{066940D4-C74C-4742-9A94-8E5AC32AB4FC}"/>
              </a:ext>
            </a:extLst>
          </p:cNvPr>
          <p:cNvSpPr txBox="1">
            <a:spLocks/>
          </p:cNvSpPr>
          <p:nvPr/>
        </p:nvSpPr>
        <p:spPr>
          <a:xfrm>
            <a:off x="3426619" y="4038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battery</a:t>
            </a:r>
          </a:p>
          <a:p>
            <a:pPr marL="0" indent="0">
              <a:buFont typeface="Wingdings" charset="2"/>
              <a:buNone/>
            </a:pPr>
            <a:endParaRPr lang="en-US"/>
          </a:p>
        </p:txBody>
      </p:sp>
      <p:sp>
        <p:nvSpPr>
          <p:cNvPr id="63" name="Content Placeholder 1">
            <a:extLst>
              <a:ext uri="{FF2B5EF4-FFF2-40B4-BE49-F238E27FC236}">
                <a16:creationId xmlns:a16="http://schemas.microsoft.com/office/drawing/2014/main" id="{B0A41BE7-1F82-4D36-9A79-FF01D5E82A04}"/>
              </a:ext>
            </a:extLst>
          </p:cNvPr>
          <p:cNvSpPr txBox="1">
            <a:spLocks/>
          </p:cNvSpPr>
          <p:nvPr/>
        </p:nvSpPr>
        <p:spPr>
          <a:xfrm>
            <a:off x="7465219" y="39624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motor</a:t>
            </a:r>
          </a:p>
          <a:p>
            <a:pPr marL="0" indent="0">
              <a:buFont typeface="Wingdings" charset="2"/>
              <a:buNone/>
            </a:pPr>
            <a:endParaRPr lang="en-US"/>
          </a:p>
        </p:txBody>
      </p:sp>
      <p:sp>
        <p:nvSpPr>
          <p:cNvPr id="64" name="TextBox 63">
            <a:extLst>
              <a:ext uri="{FF2B5EF4-FFF2-40B4-BE49-F238E27FC236}">
                <a16:creationId xmlns:a16="http://schemas.microsoft.com/office/drawing/2014/main" id="{2D5BD072-50C4-4A42-9C21-520C78019C73}"/>
              </a:ext>
            </a:extLst>
          </p:cNvPr>
          <p:cNvSpPr txBox="1"/>
          <p:nvPr/>
        </p:nvSpPr>
        <p:spPr>
          <a:xfrm>
            <a:off x="2359819" y="2667000"/>
            <a:ext cx="740735" cy="369332"/>
          </a:xfrm>
          <a:prstGeom prst="rect">
            <a:avLst/>
          </a:prstGeom>
          <a:noFill/>
        </p:spPr>
        <p:txBody>
          <a:bodyPr wrap="square" rtlCol="0">
            <a:spAutoFit/>
          </a:bodyPr>
          <a:lstStyle/>
          <a:p>
            <a:r>
              <a:rPr lang="en-US"/>
              <a:t>V</a:t>
            </a:r>
            <a:r>
              <a:rPr lang="en-US" baseline="-25000"/>
              <a:t>b,ini</a:t>
            </a:r>
          </a:p>
        </p:txBody>
      </p:sp>
    </p:spTree>
    <p:extLst>
      <p:ext uri="{BB962C8B-B14F-4D97-AF65-F5344CB8AC3E}">
        <p14:creationId xmlns:p14="http://schemas.microsoft.com/office/powerpoint/2010/main" val="406263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Electrical Equivalent Circuit Analysis</a:t>
            </a:r>
          </a:p>
        </p:txBody>
      </p:sp>
      <p:pic>
        <p:nvPicPr>
          <p:cNvPr id="6" name="Picture 5">
            <a:extLst>
              <a:ext uri="{FF2B5EF4-FFF2-40B4-BE49-F238E27FC236}">
                <a16:creationId xmlns:a16="http://schemas.microsoft.com/office/drawing/2014/main" id="{D893BDF6-8160-4054-B0DD-D8079BC8E9CE}"/>
              </a:ext>
            </a:extLst>
          </p:cNvPr>
          <p:cNvPicPr>
            <a:picLocks noChangeAspect="1"/>
          </p:cNvPicPr>
          <p:nvPr/>
        </p:nvPicPr>
        <p:blipFill>
          <a:blip r:embed="rId4"/>
          <a:stretch>
            <a:fillRect/>
          </a:stretch>
        </p:blipFill>
        <p:spPr>
          <a:xfrm>
            <a:off x="8684419" y="609600"/>
            <a:ext cx="3130587" cy="1329505"/>
          </a:xfrm>
          <a:prstGeom prst="rect">
            <a:avLst/>
          </a:prstGeom>
        </p:spPr>
      </p:pic>
      <p:grpSp>
        <p:nvGrpSpPr>
          <p:cNvPr id="7" name="Group 6">
            <a:extLst>
              <a:ext uri="{FF2B5EF4-FFF2-40B4-BE49-F238E27FC236}">
                <a16:creationId xmlns:a16="http://schemas.microsoft.com/office/drawing/2014/main" id="{30013C10-431D-4B46-B7C4-7D382E629887}"/>
              </a:ext>
            </a:extLst>
          </p:cNvPr>
          <p:cNvGrpSpPr/>
          <p:nvPr/>
        </p:nvGrpSpPr>
        <p:grpSpPr>
          <a:xfrm>
            <a:off x="1369219" y="1392072"/>
            <a:ext cx="6858000" cy="5084928"/>
            <a:chOff x="1064419" y="1392072"/>
            <a:chExt cx="6858000" cy="5084928"/>
          </a:xfrm>
        </p:grpSpPr>
        <p:cxnSp>
          <p:nvCxnSpPr>
            <p:cNvPr id="8" name="Straight Arrow Connector 7">
              <a:extLst>
                <a:ext uri="{FF2B5EF4-FFF2-40B4-BE49-F238E27FC236}">
                  <a16:creationId xmlns:a16="http://schemas.microsoft.com/office/drawing/2014/main" id="{115B7556-E6AF-42A5-B867-54B5A3D4F140}"/>
                </a:ext>
              </a:extLst>
            </p:cNvPr>
            <p:cNvCxnSpPr/>
            <p:nvPr/>
          </p:nvCxnSpPr>
          <p:spPr>
            <a:xfrm flipV="1">
              <a:off x="1064419" y="1392072"/>
              <a:ext cx="0" cy="5084928"/>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DF6BFA4A-9498-41A1-BC59-29B7AF0B971A}"/>
                </a:ext>
              </a:extLst>
            </p:cNvPr>
            <p:cNvGrpSpPr/>
            <p:nvPr/>
          </p:nvGrpSpPr>
          <p:grpSpPr>
            <a:xfrm>
              <a:off x="1064419" y="2286000"/>
              <a:ext cx="6858000" cy="2971800"/>
              <a:chOff x="1064419" y="2286000"/>
              <a:chExt cx="7391400" cy="2971800"/>
            </a:xfrm>
          </p:grpSpPr>
          <p:cxnSp>
            <p:nvCxnSpPr>
              <p:cNvPr id="10" name="Straight Arrow Connector 9">
                <a:extLst>
                  <a:ext uri="{FF2B5EF4-FFF2-40B4-BE49-F238E27FC236}">
                    <a16:creationId xmlns:a16="http://schemas.microsoft.com/office/drawing/2014/main" id="{F2A002C0-8075-4239-B572-C1C82240DBAD}"/>
                  </a:ext>
                </a:extLst>
              </p:cNvPr>
              <p:cNvCxnSpPr/>
              <p:nvPr/>
            </p:nvCxnSpPr>
            <p:spPr>
              <a:xfrm>
                <a:off x="1064419" y="52578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CB541AA-7DBD-4178-8ED8-0AE653D54542}"/>
                  </a:ext>
                </a:extLst>
              </p:cNvPr>
              <p:cNvCxnSpPr/>
              <p:nvPr/>
            </p:nvCxnSpPr>
            <p:spPr>
              <a:xfrm>
                <a:off x="1064419" y="22860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692FB49-5C9E-4DD7-B665-61294D69CA08}"/>
                  </a:ext>
                </a:extLst>
              </p:cNvPr>
              <p:cNvCxnSpPr/>
              <p:nvPr/>
            </p:nvCxnSpPr>
            <p:spPr>
              <a:xfrm>
                <a:off x="1064419" y="42672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E3A03E9-917E-416F-B3BA-BA467D8F91B3}"/>
                  </a:ext>
                </a:extLst>
              </p:cNvPr>
              <p:cNvCxnSpPr/>
              <p:nvPr/>
            </p:nvCxnSpPr>
            <p:spPr>
              <a:xfrm>
                <a:off x="1064419" y="32766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14" name="Content Placeholder 1">
            <a:extLst>
              <a:ext uri="{FF2B5EF4-FFF2-40B4-BE49-F238E27FC236}">
                <a16:creationId xmlns:a16="http://schemas.microsoft.com/office/drawing/2014/main" id="{FA001171-DBFF-48A0-913F-B6E3F43F8049}"/>
              </a:ext>
            </a:extLst>
          </p:cNvPr>
          <p:cNvSpPr txBox="1">
            <a:spLocks/>
          </p:cNvSpPr>
          <p:nvPr/>
        </p:nvSpPr>
        <p:spPr>
          <a:xfrm>
            <a:off x="531019" y="16764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switch</a:t>
            </a:r>
          </a:p>
          <a:p>
            <a:pPr marL="0" indent="0">
              <a:buFont typeface="Wingdings" charset="2"/>
              <a:buNone/>
            </a:pPr>
            <a:endParaRPr lang="en-US" sz="2000"/>
          </a:p>
        </p:txBody>
      </p:sp>
      <p:sp>
        <p:nvSpPr>
          <p:cNvPr id="15" name="Content Placeholder 1">
            <a:extLst>
              <a:ext uri="{FF2B5EF4-FFF2-40B4-BE49-F238E27FC236}">
                <a16:creationId xmlns:a16="http://schemas.microsoft.com/office/drawing/2014/main" id="{D5C18CFD-4CEA-4AFE-ACAF-ED8CF347D0D7}"/>
              </a:ext>
            </a:extLst>
          </p:cNvPr>
          <p:cNvSpPr txBox="1">
            <a:spLocks/>
          </p:cNvSpPr>
          <p:nvPr/>
        </p:nvSpPr>
        <p:spPr>
          <a:xfrm>
            <a:off x="759619" y="4648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V</a:t>
            </a:r>
            <a:r>
              <a:rPr lang="en-US" sz="2000" baseline="-25000"/>
              <a:t>m</a:t>
            </a:r>
          </a:p>
          <a:p>
            <a:pPr marL="0" indent="0">
              <a:buFont typeface="Wingdings" charset="2"/>
              <a:buNone/>
            </a:pPr>
            <a:endParaRPr lang="en-US" sz="2000"/>
          </a:p>
        </p:txBody>
      </p:sp>
      <p:cxnSp>
        <p:nvCxnSpPr>
          <p:cNvPr id="16" name="Straight Arrow Connector 15">
            <a:extLst>
              <a:ext uri="{FF2B5EF4-FFF2-40B4-BE49-F238E27FC236}">
                <a16:creationId xmlns:a16="http://schemas.microsoft.com/office/drawing/2014/main" id="{4D08C65A-0923-4AC3-B65A-D05B45C4DB7D}"/>
              </a:ext>
            </a:extLst>
          </p:cNvPr>
          <p:cNvCxnSpPr/>
          <p:nvPr/>
        </p:nvCxnSpPr>
        <p:spPr>
          <a:xfrm>
            <a:off x="1369219" y="6172200"/>
            <a:ext cx="68580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7" name="Object 16">
            <a:extLst>
              <a:ext uri="{FF2B5EF4-FFF2-40B4-BE49-F238E27FC236}">
                <a16:creationId xmlns:a16="http://schemas.microsoft.com/office/drawing/2014/main" id="{78B8C51A-7A53-4D38-A8CA-DFD729452CE8}"/>
              </a:ext>
            </a:extLst>
          </p:cNvPr>
          <p:cNvGraphicFramePr>
            <a:graphicFrameLocks noChangeAspect="1"/>
          </p:cNvGraphicFramePr>
          <p:nvPr>
            <p:extLst>
              <p:ext uri="{D42A27DB-BD31-4B8C-83A1-F6EECF244321}">
                <p14:modId xmlns:p14="http://schemas.microsoft.com/office/powerpoint/2010/main" val="3894659950"/>
              </p:ext>
            </p:extLst>
          </p:nvPr>
        </p:nvGraphicFramePr>
        <p:xfrm>
          <a:off x="759619" y="2819400"/>
          <a:ext cx="295275" cy="269875"/>
        </p:xfrm>
        <a:graphic>
          <a:graphicData uri="http://schemas.openxmlformats.org/presentationml/2006/ole">
            <mc:AlternateContent xmlns:mc="http://schemas.openxmlformats.org/markup-compatibility/2006">
              <mc:Choice xmlns:v="urn:schemas-microsoft-com:vml" Requires="v">
                <p:oleObj spid="_x0000_s70657" name="Equation" r:id="rId5" imgW="152280" imgH="139680" progId="Equation.3">
                  <p:embed/>
                </p:oleObj>
              </mc:Choice>
              <mc:Fallback>
                <p:oleObj name="Equation" r:id="rId5" imgW="152280" imgH="139680" progId="Equation.3">
                  <p:embed/>
                  <p:pic>
                    <p:nvPicPr>
                      <p:cNvPr id="17" name="Object 16">
                        <a:extLst>
                          <a:ext uri="{FF2B5EF4-FFF2-40B4-BE49-F238E27FC236}">
                            <a16:creationId xmlns:a16="http://schemas.microsoft.com/office/drawing/2014/main" id="{78B8C51A-7A53-4D38-A8CA-DFD729452CE8}"/>
                          </a:ext>
                        </a:extLst>
                      </p:cNvPr>
                      <p:cNvPicPr/>
                      <p:nvPr/>
                    </p:nvPicPr>
                    <p:blipFill>
                      <a:blip r:embed="rId6"/>
                      <a:stretch>
                        <a:fillRect/>
                      </a:stretch>
                    </p:blipFill>
                    <p:spPr>
                      <a:xfrm>
                        <a:off x="759619" y="2819400"/>
                        <a:ext cx="295275" cy="269875"/>
                      </a:xfrm>
                      <a:prstGeom prst="rect">
                        <a:avLst/>
                      </a:prstGeom>
                    </p:spPr>
                  </p:pic>
                </p:oleObj>
              </mc:Fallback>
            </mc:AlternateContent>
          </a:graphicData>
        </a:graphic>
      </p:graphicFrame>
      <p:sp>
        <p:nvSpPr>
          <p:cNvPr id="18" name="Content Placeholder 1">
            <a:extLst>
              <a:ext uri="{FF2B5EF4-FFF2-40B4-BE49-F238E27FC236}">
                <a16:creationId xmlns:a16="http://schemas.microsoft.com/office/drawing/2014/main" id="{A39E06B7-71B2-4D4E-B66F-713ABDCBC2F5}"/>
              </a:ext>
            </a:extLst>
          </p:cNvPr>
          <p:cNvSpPr txBox="1">
            <a:spLocks/>
          </p:cNvSpPr>
          <p:nvPr/>
        </p:nvSpPr>
        <p:spPr>
          <a:xfrm>
            <a:off x="759619" y="5562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V</a:t>
            </a:r>
            <a:r>
              <a:rPr lang="en-US" sz="2000" baseline="-25000"/>
              <a:t>b</a:t>
            </a:r>
          </a:p>
          <a:p>
            <a:pPr marL="0" indent="0">
              <a:buFont typeface="Wingdings" charset="2"/>
              <a:buNone/>
            </a:pPr>
            <a:endParaRPr lang="en-US" sz="2000"/>
          </a:p>
        </p:txBody>
      </p:sp>
      <p:sp>
        <p:nvSpPr>
          <p:cNvPr id="19" name="Content Placeholder 1">
            <a:extLst>
              <a:ext uri="{FF2B5EF4-FFF2-40B4-BE49-F238E27FC236}">
                <a16:creationId xmlns:a16="http://schemas.microsoft.com/office/drawing/2014/main" id="{AEA8D62F-8377-4DF9-A968-AA574E78FDBE}"/>
              </a:ext>
            </a:extLst>
          </p:cNvPr>
          <p:cNvSpPr txBox="1">
            <a:spLocks/>
          </p:cNvSpPr>
          <p:nvPr/>
        </p:nvSpPr>
        <p:spPr>
          <a:xfrm>
            <a:off x="759619" y="3657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i</a:t>
            </a:r>
            <a:r>
              <a:rPr lang="en-US" sz="2000" baseline="-25000"/>
              <a:t>m</a:t>
            </a:r>
          </a:p>
          <a:p>
            <a:pPr marL="0" indent="0">
              <a:buFont typeface="Wingdings" charset="2"/>
              <a:buNone/>
            </a:pPr>
            <a:endParaRPr lang="en-US" sz="2000"/>
          </a:p>
        </p:txBody>
      </p:sp>
      <p:sp>
        <p:nvSpPr>
          <p:cNvPr id="20" name="Rectangle 19">
            <a:extLst>
              <a:ext uri="{FF2B5EF4-FFF2-40B4-BE49-F238E27FC236}">
                <a16:creationId xmlns:a16="http://schemas.microsoft.com/office/drawing/2014/main" id="{58A9CAC2-0002-46FB-A892-7176AFD31F61}"/>
              </a:ext>
            </a:extLst>
          </p:cNvPr>
          <p:cNvSpPr/>
          <p:nvPr/>
        </p:nvSpPr>
        <p:spPr>
          <a:xfrm>
            <a:off x="1369219" y="1676400"/>
            <a:ext cx="1371600" cy="3810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1">
            <a:extLst>
              <a:ext uri="{FF2B5EF4-FFF2-40B4-BE49-F238E27FC236}">
                <a16:creationId xmlns:a16="http://schemas.microsoft.com/office/drawing/2014/main" id="{CAF4F6DE-49A3-479C-B409-4C754AFBFD35}"/>
              </a:ext>
            </a:extLst>
          </p:cNvPr>
          <p:cNvSpPr txBox="1">
            <a:spLocks/>
          </p:cNvSpPr>
          <p:nvPr/>
        </p:nvSpPr>
        <p:spPr>
          <a:xfrm>
            <a:off x="1826419" y="1752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OFF</a:t>
            </a:r>
          </a:p>
          <a:p>
            <a:pPr marL="0" indent="0">
              <a:buFont typeface="Wingdings" charset="2"/>
              <a:buNone/>
            </a:pPr>
            <a:endParaRPr lang="en-US" sz="2000"/>
          </a:p>
        </p:txBody>
      </p:sp>
      <p:cxnSp>
        <p:nvCxnSpPr>
          <p:cNvPr id="22" name="Straight Connector 21">
            <a:extLst>
              <a:ext uri="{FF2B5EF4-FFF2-40B4-BE49-F238E27FC236}">
                <a16:creationId xmlns:a16="http://schemas.microsoft.com/office/drawing/2014/main" id="{897EB700-4EE9-45F3-BB6D-6B952221BB61}"/>
              </a:ext>
            </a:extLst>
          </p:cNvPr>
          <p:cNvCxnSpPr/>
          <p:nvPr/>
        </p:nvCxnSpPr>
        <p:spPr>
          <a:xfrm>
            <a:off x="2740819" y="1295400"/>
            <a:ext cx="0" cy="5334000"/>
          </a:xfrm>
          <a:prstGeom prst="line">
            <a:avLst/>
          </a:prstGeom>
          <a:ln w="19050">
            <a:solidFill>
              <a:schemeClr val="tx1"/>
            </a:solidFill>
            <a:prstDash val="lgDash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909AE44-935D-4E98-A0C7-998DECEFD0D6}"/>
              </a:ext>
            </a:extLst>
          </p:cNvPr>
          <p:cNvCxnSpPr/>
          <p:nvPr/>
        </p:nvCxnSpPr>
        <p:spPr>
          <a:xfrm>
            <a:off x="1369219" y="32766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464041D-4786-43D7-A7AF-96D3CC9FE0BF}"/>
              </a:ext>
            </a:extLst>
          </p:cNvPr>
          <p:cNvCxnSpPr/>
          <p:nvPr/>
        </p:nvCxnSpPr>
        <p:spPr>
          <a:xfrm>
            <a:off x="1369219" y="42672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C224265-FE71-405A-9DC1-1FC3CB14202E}"/>
              </a:ext>
            </a:extLst>
          </p:cNvPr>
          <p:cNvCxnSpPr/>
          <p:nvPr/>
        </p:nvCxnSpPr>
        <p:spPr>
          <a:xfrm>
            <a:off x="1369219" y="52578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DCAD6B5-FD8B-4214-9C79-D915B878A3B9}"/>
              </a:ext>
            </a:extLst>
          </p:cNvPr>
          <p:cNvCxnSpPr/>
          <p:nvPr/>
        </p:nvCxnSpPr>
        <p:spPr>
          <a:xfrm>
            <a:off x="1369219" y="56388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7" name="Content Placeholder 1">
            <a:extLst>
              <a:ext uri="{FF2B5EF4-FFF2-40B4-BE49-F238E27FC236}">
                <a16:creationId xmlns:a16="http://schemas.microsoft.com/office/drawing/2014/main" id="{DE6C18E1-7D65-41AE-8262-51D5990436C3}"/>
              </a:ext>
            </a:extLst>
          </p:cNvPr>
          <p:cNvSpPr txBox="1">
            <a:spLocks/>
          </p:cNvSpPr>
          <p:nvPr/>
        </p:nvSpPr>
        <p:spPr>
          <a:xfrm>
            <a:off x="8532019" y="2667000"/>
            <a:ext cx="19050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Motor at rest</a:t>
            </a:r>
          </a:p>
          <a:p>
            <a:pPr marL="0" indent="0">
              <a:buFont typeface="Wingdings" charset="2"/>
              <a:buNone/>
            </a:pPr>
            <a:endParaRPr lang="en-US" sz="2000"/>
          </a:p>
        </p:txBody>
      </p:sp>
      <p:graphicFrame>
        <p:nvGraphicFramePr>
          <p:cNvPr id="28" name="Object 27">
            <a:extLst>
              <a:ext uri="{FF2B5EF4-FFF2-40B4-BE49-F238E27FC236}">
                <a16:creationId xmlns:a16="http://schemas.microsoft.com/office/drawing/2014/main" id="{5D7A2811-65BA-47DC-A04E-50645BAF2A7D}"/>
              </a:ext>
            </a:extLst>
          </p:cNvPr>
          <p:cNvGraphicFramePr>
            <a:graphicFrameLocks noChangeAspect="1"/>
          </p:cNvGraphicFramePr>
          <p:nvPr>
            <p:extLst>
              <p:ext uri="{D42A27DB-BD31-4B8C-83A1-F6EECF244321}">
                <p14:modId xmlns:p14="http://schemas.microsoft.com/office/powerpoint/2010/main" val="1456800333"/>
              </p:ext>
            </p:extLst>
          </p:nvPr>
        </p:nvGraphicFramePr>
        <p:xfrm>
          <a:off x="10067925" y="2667000"/>
          <a:ext cx="738188" cy="344487"/>
        </p:xfrm>
        <a:graphic>
          <a:graphicData uri="http://schemas.openxmlformats.org/presentationml/2006/ole">
            <mc:AlternateContent xmlns:mc="http://schemas.openxmlformats.org/markup-compatibility/2006">
              <mc:Choice xmlns:v="urn:schemas-microsoft-com:vml" Requires="v">
                <p:oleObj spid="_x0000_s70658" name="Equation" r:id="rId7" imgW="380880" imgH="177480" progId="Equation.3">
                  <p:embed/>
                </p:oleObj>
              </mc:Choice>
              <mc:Fallback>
                <p:oleObj name="Equation" r:id="rId7" imgW="380880" imgH="177480" progId="Equation.3">
                  <p:embed/>
                  <p:pic>
                    <p:nvPicPr>
                      <p:cNvPr id="28" name="Object 27">
                        <a:extLst>
                          <a:ext uri="{FF2B5EF4-FFF2-40B4-BE49-F238E27FC236}">
                            <a16:creationId xmlns:a16="http://schemas.microsoft.com/office/drawing/2014/main" id="{5D7A2811-65BA-47DC-A04E-50645BAF2A7D}"/>
                          </a:ext>
                        </a:extLst>
                      </p:cNvPr>
                      <p:cNvPicPr/>
                      <p:nvPr/>
                    </p:nvPicPr>
                    <p:blipFill>
                      <a:blip r:embed="rId8"/>
                      <a:stretch>
                        <a:fillRect/>
                      </a:stretch>
                    </p:blipFill>
                    <p:spPr>
                      <a:xfrm>
                        <a:off x="10067925" y="2667000"/>
                        <a:ext cx="738188" cy="344487"/>
                      </a:xfrm>
                      <a:prstGeom prst="rect">
                        <a:avLst/>
                      </a:prstGeom>
                    </p:spPr>
                  </p:pic>
                </p:oleObj>
              </mc:Fallback>
            </mc:AlternateContent>
          </a:graphicData>
        </a:graphic>
      </p:graphicFrame>
      <p:sp>
        <p:nvSpPr>
          <p:cNvPr id="29" name="Content Placeholder 1">
            <a:extLst>
              <a:ext uri="{FF2B5EF4-FFF2-40B4-BE49-F238E27FC236}">
                <a16:creationId xmlns:a16="http://schemas.microsoft.com/office/drawing/2014/main" id="{8BBCBB44-87B2-414C-8388-65815F6373FD}"/>
              </a:ext>
            </a:extLst>
          </p:cNvPr>
          <p:cNvSpPr txBox="1">
            <a:spLocks/>
          </p:cNvSpPr>
          <p:nvPr/>
        </p:nvSpPr>
        <p:spPr>
          <a:xfrm>
            <a:off x="8532019" y="3733800"/>
            <a:ext cx="29718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Motor current zero</a:t>
            </a:r>
          </a:p>
          <a:p>
            <a:pPr marL="0" indent="0">
              <a:buFont typeface="Wingdings" charset="2"/>
              <a:buNone/>
            </a:pPr>
            <a:endParaRPr lang="en-US" sz="2000"/>
          </a:p>
        </p:txBody>
      </p:sp>
      <p:sp>
        <p:nvSpPr>
          <p:cNvPr id="30" name="Content Placeholder 1">
            <a:extLst>
              <a:ext uri="{FF2B5EF4-FFF2-40B4-BE49-F238E27FC236}">
                <a16:creationId xmlns:a16="http://schemas.microsoft.com/office/drawing/2014/main" id="{FD306E50-04B2-4098-B857-D9E50725506F}"/>
              </a:ext>
            </a:extLst>
          </p:cNvPr>
          <p:cNvSpPr txBox="1">
            <a:spLocks/>
          </p:cNvSpPr>
          <p:nvPr/>
        </p:nvSpPr>
        <p:spPr>
          <a:xfrm>
            <a:off x="8532019" y="4800600"/>
            <a:ext cx="29718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Motor voltage zero</a:t>
            </a:r>
          </a:p>
          <a:p>
            <a:pPr marL="0" indent="0">
              <a:buFont typeface="Wingdings" charset="2"/>
              <a:buNone/>
            </a:pPr>
            <a:endParaRPr lang="en-US" sz="2000"/>
          </a:p>
        </p:txBody>
      </p:sp>
      <p:sp>
        <p:nvSpPr>
          <p:cNvPr id="31" name="Content Placeholder 1">
            <a:extLst>
              <a:ext uri="{FF2B5EF4-FFF2-40B4-BE49-F238E27FC236}">
                <a16:creationId xmlns:a16="http://schemas.microsoft.com/office/drawing/2014/main" id="{3F4E4159-3570-4A77-9D07-74F2F33B5426}"/>
              </a:ext>
            </a:extLst>
          </p:cNvPr>
          <p:cNvSpPr txBox="1">
            <a:spLocks/>
          </p:cNvSpPr>
          <p:nvPr/>
        </p:nvSpPr>
        <p:spPr>
          <a:xfrm>
            <a:off x="8532019" y="5791200"/>
            <a:ext cx="29718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Nominal (open circuit) battery voltage V</a:t>
            </a:r>
            <a:r>
              <a:rPr lang="en-US" sz="2000" baseline="-25000"/>
              <a:t>b</a:t>
            </a:r>
          </a:p>
          <a:p>
            <a:pPr marL="0" indent="0">
              <a:buFont typeface="Wingdings" charset="2"/>
              <a:buNone/>
            </a:pPr>
            <a:endParaRPr lang="en-US" sz="2000"/>
          </a:p>
        </p:txBody>
      </p:sp>
    </p:spTree>
    <p:extLst>
      <p:ext uri="{BB962C8B-B14F-4D97-AF65-F5344CB8AC3E}">
        <p14:creationId xmlns:p14="http://schemas.microsoft.com/office/powerpoint/2010/main" val="250575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Module Syllabus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IN" altLang="en-US"/>
              <a:t>DC motors</a:t>
            </a:r>
          </a:p>
          <a:p>
            <a:r>
              <a:rPr lang="en-IN" altLang="en-US"/>
              <a:t>FET review</a:t>
            </a:r>
          </a:p>
          <a:p>
            <a:r>
              <a:rPr lang="en-IN" altLang="en-US"/>
              <a:t>Motor controllers</a:t>
            </a:r>
            <a:endParaRPr lang="en-US" altLang="en-US"/>
          </a:p>
        </p:txBody>
      </p:sp>
    </p:spTree>
    <p:extLst>
      <p:ext uri="{BB962C8B-B14F-4D97-AF65-F5344CB8AC3E}">
        <p14:creationId xmlns:p14="http://schemas.microsoft.com/office/powerpoint/2010/main" val="16204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Electrical Equivalent Circuit Analysis</a:t>
            </a:r>
          </a:p>
        </p:txBody>
      </p:sp>
      <p:pic>
        <p:nvPicPr>
          <p:cNvPr id="6" name="Picture 5">
            <a:extLst>
              <a:ext uri="{FF2B5EF4-FFF2-40B4-BE49-F238E27FC236}">
                <a16:creationId xmlns:a16="http://schemas.microsoft.com/office/drawing/2014/main" id="{8365F1D9-40E3-4E7A-AAC0-7153F2D5BA1E}"/>
              </a:ext>
            </a:extLst>
          </p:cNvPr>
          <p:cNvPicPr>
            <a:picLocks noChangeAspect="1"/>
          </p:cNvPicPr>
          <p:nvPr/>
        </p:nvPicPr>
        <p:blipFill>
          <a:blip r:embed="rId4"/>
          <a:stretch>
            <a:fillRect/>
          </a:stretch>
        </p:blipFill>
        <p:spPr>
          <a:xfrm>
            <a:off x="8760619" y="609600"/>
            <a:ext cx="3130587" cy="1329505"/>
          </a:xfrm>
          <a:prstGeom prst="rect">
            <a:avLst/>
          </a:prstGeom>
        </p:spPr>
      </p:pic>
      <p:grpSp>
        <p:nvGrpSpPr>
          <p:cNvPr id="7" name="Group 6">
            <a:extLst>
              <a:ext uri="{FF2B5EF4-FFF2-40B4-BE49-F238E27FC236}">
                <a16:creationId xmlns:a16="http://schemas.microsoft.com/office/drawing/2014/main" id="{FB675310-6911-4045-B4F9-2CDACEE7A409}"/>
              </a:ext>
            </a:extLst>
          </p:cNvPr>
          <p:cNvGrpSpPr/>
          <p:nvPr/>
        </p:nvGrpSpPr>
        <p:grpSpPr>
          <a:xfrm>
            <a:off x="1369219" y="1392072"/>
            <a:ext cx="6858000" cy="5084928"/>
            <a:chOff x="1064419" y="1392072"/>
            <a:chExt cx="6858000" cy="5084928"/>
          </a:xfrm>
        </p:grpSpPr>
        <p:cxnSp>
          <p:nvCxnSpPr>
            <p:cNvPr id="8" name="Straight Arrow Connector 7">
              <a:extLst>
                <a:ext uri="{FF2B5EF4-FFF2-40B4-BE49-F238E27FC236}">
                  <a16:creationId xmlns:a16="http://schemas.microsoft.com/office/drawing/2014/main" id="{80959064-22FB-4C03-A9D9-F3D92A41E9C8}"/>
                </a:ext>
              </a:extLst>
            </p:cNvPr>
            <p:cNvCxnSpPr/>
            <p:nvPr/>
          </p:nvCxnSpPr>
          <p:spPr>
            <a:xfrm flipV="1">
              <a:off x="1064419" y="1392072"/>
              <a:ext cx="0" cy="5084928"/>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FAB3CB9D-E3F6-43E8-9CFC-FAA23C325A1B}"/>
                </a:ext>
              </a:extLst>
            </p:cNvPr>
            <p:cNvGrpSpPr/>
            <p:nvPr/>
          </p:nvGrpSpPr>
          <p:grpSpPr>
            <a:xfrm>
              <a:off x="1064419" y="2286000"/>
              <a:ext cx="6858000" cy="2971800"/>
              <a:chOff x="1064419" y="2286000"/>
              <a:chExt cx="7391400" cy="2971800"/>
            </a:xfrm>
          </p:grpSpPr>
          <p:cxnSp>
            <p:nvCxnSpPr>
              <p:cNvPr id="10" name="Straight Arrow Connector 9">
                <a:extLst>
                  <a:ext uri="{FF2B5EF4-FFF2-40B4-BE49-F238E27FC236}">
                    <a16:creationId xmlns:a16="http://schemas.microsoft.com/office/drawing/2014/main" id="{937C79B3-0281-4316-B258-CEF9FB8C09C2}"/>
                  </a:ext>
                </a:extLst>
              </p:cNvPr>
              <p:cNvCxnSpPr/>
              <p:nvPr/>
            </p:nvCxnSpPr>
            <p:spPr>
              <a:xfrm>
                <a:off x="1064419" y="52578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6D80CC1-2F5E-40BF-B898-60428ED0B9A7}"/>
                  </a:ext>
                </a:extLst>
              </p:cNvPr>
              <p:cNvCxnSpPr/>
              <p:nvPr/>
            </p:nvCxnSpPr>
            <p:spPr>
              <a:xfrm>
                <a:off x="1064419" y="22860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D6A747C-8958-4A95-846F-14AF81AD6B06}"/>
                  </a:ext>
                </a:extLst>
              </p:cNvPr>
              <p:cNvCxnSpPr/>
              <p:nvPr/>
            </p:nvCxnSpPr>
            <p:spPr>
              <a:xfrm>
                <a:off x="1064419" y="42672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14B9C31-6AC6-49C5-AF81-80520CEA5FDC}"/>
                  </a:ext>
                </a:extLst>
              </p:cNvPr>
              <p:cNvCxnSpPr/>
              <p:nvPr/>
            </p:nvCxnSpPr>
            <p:spPr>
              <a:xfrm>
                <a:off x="1064419" y="32766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14" name="Content Placeholder 1">
            <a:extLst>
              <a:ext uri="{FF2B5EF4-FFF2-40B4-BE49-F238E27FC236}">
                <a16:creationId xmlns:a16="http://schemas.microsoft.com/office/drawing/2014/main" id="{9FA58F99-C7DC-4ADD-BFC8-C34786DDD01B}"/>
              </a:ext>
            </a:extLst>
          </p:cNvPr>
          <p:cNvSpPr txBox="1">
            <a:spLocks/>
          </p:cNvSpPr>
          <p:nvPr/>
        </p:nvSpPr>
        <p:spPr>
          <a:xfrm>
            <a:off x="531019" y="16764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switch</a:t>
            </a:r>
          </a:p>
          <a:p>
            <a:pPr marL="0" indent="0">
              <a:buFont typeface="Wingdings" charset="2"/>
              <a:buNone/>
            </a:pPr>
            <a:endParaRPr lang="en-US" sz="2000"/>
          </a:p>
        </p:txBody>
      </p:sp>
      <p:sp>
        <p:nvSpPr>
          <p:cNvPr id="15" name="Content Placeholder 1">
            <a:extLst>
              <a:ext uri="{FF2B5EF4-FFF2-40B4-BE49-F238E27FC236}">
                <a16:creationId xmlns:a16="http://schemas.microsoft.com/office/drawing/2014/main" id="{DB5DA759-621C-4C76-AF80-8994B3F206ED}"/>
              </a:ext>
            </a:extLst>
          </p:cNvPr>
          <p:cNvSpPr txBox="1">
            <a:spLocks/>
          </p:cNvSpPr>
          <p:nvPr/>
        </p:nvSpPr>
        <p:spPr>
          <a:xfrm>
            <a:off x="759619" y="4648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V</a:t>
            </a:r>
            <a:r>
              <a:rPr lang="en-US" sz="2000" baseline="-25000"/>
              <a:t>m</a:t>
            </a:r>
          </a:p>
          <a:p>
            <a:pPr marL="0" indent="0">
              <a:buFont typeface="Wingdings" charset="2"/>
              <a:buNone/>
            </a:pPr>
            <a:endParaRPr lang="en-US" sz="2000"/>
          </a:p>
        </p:txBody>
      </p:sp>
      <p:cxnSp>
        <p:nvCxnSpPr>
          <p:cNvPr id="16" name="Straight Arrow Connector 15">
            <a:extLst>
              <a:ext uri="{FF2B5EF4-FFF2-40B4-BE49-F238E27FC236}">
                <a16:creationId xmlns:a16="http://schemas.microsoft.com/office/drawing/2014/main" id="{433B6596-6C5A-4E0A-A2AE-0E7BCCB05A2A}"/>
              </a:ext>
            </a:extLst>
          </p:cNvPr>
          <p:cNvCxnSpPr/>
          <p:nvPr/>
        </p:nvCxnSpPr>
        <p:spPr>
          <a:xfrm>
            <a:off x="1369219" y="6172200"/>
            <a:ext cx="68580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7" name="Object 16">
            <a:extLst>
              <a:ext uri="{FF2B5EF4-FFF2-40B4-BE49-F238E27FC236}">
                <a16:creationId xmlns:a16="http://schemas.microsoft.com/office/drawing/2014/main" id="{F40273E1-645A-4D7C-A3A3-D908D87F50A5}"/>
              </a:ext>
            </a:extLst>
          </p:cNvPr>
          <p:cNvGraphicFramePr>
            <a:graphicFrameLocks noChangeAspect="1"/>
          </p:cNvGraphicFramePr>
          <p:nvPr>
            <p:extLst>
              <p:ext uri="{D42A27DB-BD31-4B8C-83A1-F6EECF244321}">
                <p14:modId xmlns:p14="http://schemas.microsoft.com/office/powerpoint/2010/main" val="2108806534"/>
              </p:ext>
            </p:extLst>
          </p:nvPr>
        </p:nvGraphicFramePr>
        <p:xfrm>
          <a:off x="759619" y="2819400"/>
          <a:ext cx="295275" cy="269875"/>
        </p:xfrm>
        <a:graphic>
          <a:graphicData uri="http://schemas.openxmlformats.org/presentationml/2006/ole">
            <mc:AlternateContent xmlns:mc="http://schemas.openxmlformats.org/markup-compatibility/2006">
              <mc:Choice xmlns:v="urn:schemas-microsoft-com:vml" Requires="v">
                <p:oleObj spid="_x0000_s72705" name="Equation" r:id="rId5" imgW="152280" imgH="139680" progId="Equation.3">
                  <p:embed/>
                </p:oleObj>
              </mc:Choice>
              <mc:Fallback>
                <p:oleObj name="Equation" r:id="rId5" imgW="152280" imgH="139680" progId="Equation.3">
                  <p:embed/>
                  <p:pic>
                    <p:nvPicPr>
                      <p:cNvPr id="17" name="Object 16">
                        <a:extLst>
                          <a:ext uri="{FF2B5EF4-FFF2-40B4-BE49-F238E27FC236}">
                            <a16:creationId xmlns:a16="http://schemas.microsoft.com/office/drawing/2014/main" id="{F40273E1-645A-4D7C-A3A3-D908D87F50A5}"/>
                          </a:ext>
                        </a:extLst>
                      </p:cNvPr>
                      <p:cNvPicPr/>
                      <p:nvPr/>
                    </p:nvPicPr>
                    <p:blipFill>
                      <a:blip r:embed="rId6"/>
                      <a:stretch>
                        <a:fillRect/>
                      </a:stretch>
                    </p:blipFill>
                    <p:spPr>
                      <a:xfrm>
                        <a:off x="759619" y="2819400"/>
                        <a:ext cx="295275" cy="269875"/>
                      </a:xfrm>
                      <a:prstGeom prst="rect">
                        <a:avLst/>
                      </a:prstGeom>
                    </p:spPr>
                  </p:pic>
                </p:oleObj>
              </mc:Fallback>
            </mc:AlternateContent>
          </a:graphicData>
        </a:graphic>
      </p:graphicFrame>
      <p:sp>
        <p:nvSpPr>
          <p:cNvPr id="18" name="Content Placeholder 1">
            <a:extLst>
              <a:ext uri="{FF2B5EF4-FFF2-40B4-BE49-F238E27FC236}">
                <a16:creationId xmlns:a16="http://schemas.microsoft.com/office/drawing/2014/main" id="{89BABEF5-68C4-45C4-8DFE-E0ABD91579AC}"/>
              </a:ext>
            </a:extLst>
          </p:cNvPr>
          <p:cNvSpPr txBox="1">
            <a:spLocks/>
          </p:cNvSpPr>
          <p:nvPr/>
        </p:nvSpPr>
        <p:spPr>
          <a:xfrm>
            <a:off x="759619" y="5562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V</a:t>
            </a:r>
            <a:r>
              <a:rPr lang="en-US" sz="2000" baseline="-25000"/>
              <a:t>b</a:t>
            </a:r>
          </a:p>
          <a:p>
            <a:pPr marL="0" indent="0">
              <a:buFont typeface="Wingdings" charset="2"/>
              <a:buNone/>
            </a:pPr>
            <a:endParaRPr lang="en-US" sz="2000"/>
          </a:p>
        </p:txBody>
      </p:sp>
      <p:sp>
        <p:nvSpPr>
          <p:cNvPr id="19" name="Content Placeholder 1">
            <a:extLst>
              <a:ext uri="{FF2B5EF4-FFF2-40B4-BE49-F238E27FC236}">
                <a16:creationId xmlns:a16="http://schemas.microsoft.com/office/drawing/2014/main" id="{B2671678-2862-49A9-BD5E-AE285EF7D11D}"/>
              </a:ext>
            </a:extLst>
          </p:cNvPr>
          <p:cNvSpPr txBox="1">
            <a:spLocks/>
          </p:cNvSpPr>
          <p:nvPr/>
        </p:nvSpPr>
        <p:spPr>
          <a:xfrm>
            <a:off x="759619" y="3657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i</a:t>
            </a:r>
            <a:r>
              <a:rPr lang="en-US" sz="2000" baseline="-25000"/>
              <a:t>m</a:t>
            </a:r>
          </a:p>
          <a:p>
            <a:pPr marL="0" indent="0">
              <a:buFont typeface="Wingdings" charset="2"/>
              <a:buNone/>
            </a:pPr>
            <a:endParaRPr lang="en-US" sz="2000"/>
          </a:p>
        </p:txBody>
      </p:sp>
      <p:sp>
        <p:nvSpPr>
          <p:cNvPr id="20" name="Rectangle 19">
            <a:extLst>
              <a:ext uri="{FF2B5EF4-FFF2-40B4-BE49-F238E27FC236}">
                <a16:creationId xmlns:a16="http://schemas.microsoft.com/office/drawing/2014/main" id="{68F3E685-6D33-4F1C-81A9-81F5D369B328}"/>
              </a:ext>
            </a:extLst>
          </p:cNvPr>
          <p:cNvSpPr/>
          <p:nvPr/>
        </p:nvSpPr>
        <p:spPr>
          <a:xfrm>
            <a:off x="1369219" y="1676400"/>
            <a:ext cx="1371600" cy="3810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EE6004-F428-4987-80B0-C3504F240FB6}"/>
              </a:ext>
            </a:extLst>
          </p:cNvPr>
          <p:cNvSpPr/>
          <p:nvPr/>
        </p:nvSpPr>
        <p:spPr>
          <a:xfrm>
            <a:off x="2740819" y="1676400"/>
            <a:ext cx="2743200" cy="381000"/>
          </a:xfrm>
          <a:prstGeom prst="rect">
            <a:avLst/>
          </a:prstGeom>
          <a:solidFill>
            <a:schemeClr val="accent3">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1">
            <a:extLst>
              <a:ext uri="{FF2B5EF4-FFF2-40B4-BE49-F238E27FC236}">
                <a16:creationId xmlns:a16="http://schemas.microsoft.com/office/drawing/2014/main" id="{1DF5599D-9F56-4708-90E0-072147FA0157}"/>
              </a:ext>
            </a:extLst>
          </p:cNvPr>
          <p:cNvSpPr txBox="1">
            <a:spLocks/>
          </p:cNvSpPr>
          <p:nvPr/>
        </p:nvSpPr>
        <p:spPr>
          <a:xfrm>
            <a:off x="1826419" y="1752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OFF</a:t>
            </a:r>
          </a:p>
          <a:p>
            <a:pPr marL="0" indent="0">
              <a:buFont typeface="Wingdings" charset="2"/>
              <a:buNone/>
            </a:pPr>
            <a:endParaRPr lang="en-US" sz="2000"/>
          </a:p>
        </p:txBody>
      </p:sp>
      <p:sp>
        <p:nvSpPr>
          <p:cNvPr id="23" name="Content Placeholder 1">
            <a:extLst>
              <a:ext uri="{FF2B5EF4-FFF2-40B4-BE49-F238E27FC236}">
                <a16:creationId xmlns:a16="http://schemas.microsoft.com/office/drawing/2014/main" id="{EC4D6F08-D9CD-4160-B98D-F1336975E8F8}"/>
              </a:ext>
            </a:extLst>
          </p:cNvPr>
          <p:cNvSpPr txBox="1">
            <a:spLocks/>
          </p:cNvSpPr>
          <p:nvPr/>
        </p:nvSpPr>
        <p:spPr>
          <a:xfrm>
            <a:off x="3881438" y="1752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ON</a:t>
            </a:r>
          </a:p>
          <a:p>
            <a:pPr marL="0" indent="0">
              <a:buFont typeface="Wingdings" charset="2"/>
              <a:buNone/>
            </a:pPr>
            <a:endParaRPr lang="en-US" sz="2000"/>
          </a:p>
        </p:txBody>
      </p:sp>
      <p:cxnSp>
        <p:nvCxnSpPr>
          <p:cNvPr id="24" name="Straight Connector 23">
            <a:extLst>
              <a:ext uri="{FF2B5EF4-FFF2-40B4-BE49-F238E27FC236}">
                <a16:creationId xmlns:a16="http://schemas.microsoft.com/office/drawing/2014/main" id="{861789AF-E411-4CCC-A96F-CED38A7F2E3D}"/>
              </a:ext>
            </a:extLst>
          </p:cNvPr>
          <p:cNvCxnSpPr/>
          <p:nvPr/>
        </p:nvCxnSpPr>
        <p:spPr>
          <a:xfrm>
            <a:off x="2740819" y="1295400"/>
            <a:ext cx="0" cy="5334000"/>
          </a:xfrm>
          <a:prstGeom prst="line">
            <a:avLst/>
          </a:prstGeom>
          <a:ln w="19050">
            <a:solidFill>
              <a:schemeClr val="tx1"/>
            </a:solidFill>
            <a:prstDash val="lgDash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C8AF9E2-FD49-4D6C-8219-BFFEB0591FBC}"/>
              </a:ext>
            </a:extLst>
          </p:cNvPr>
          <p:cNvCxnSpPr/>
          <p:nvPr/>
        </p:nvCxnSpPr>
        <p:spPr>
          <a:xfrm>
            <a:off x="5484019" y="1295400"/>
            <a:ext cx="0" cy="5334000"/>
          </a:xfrm>
          <a:prstGeom prst="line">
            <a:avLst/>
          </a:prstGeom>
          <a:ln w="19050">
            <a:solidFill>
              <a:schemeClr val="tx1"/>
            </a:solidFill>
            <a:prstDash val="lgDash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35E48AD-7B7B-4F5E-81B6-BAED223D314D}"/>
              </a:ext>
            </a:extLst>
          </p:cNvPr>
          <p:cNvCxnSpPr/>
          <p:nvPr/>
        </p:nvCxnSpPr>
        <p:spPr>
          <a:xfrm>
            <a:off x="1369219" y="32766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7" name="Freeform 28">
            <a:extLst>
              <a:ext uri="{FF2B5EF4-FFF2-40B4-BE49-F238E27FC236}">
                <a16:creationId xmlns:a16="http://schemas.microsoft.com/office/drawing/2014/main" id="{CDF15296-831D-459A-91A7-381A292FE5FC}"/>
              </a:ext>
            </a:extLst>
          </p:cNvPr>
          <p:cNvSpPr/>
          <p:nvPr/>
        </p:nvSpPr>
        <p:spPr>
          <a:xfrm>
            <a:off x="2743200" y="2743200"/>
            <a:ext cx="2729552" cy="532263"/>
          </a:xfrm>
          <a:custGeom>
            <a:avLst/>
            <a:gdLst>
              <a:gd name="connsiteX0" fmla="*/ 0 w 2715904"/>
              <a:gd name="connsiteY0" fmla="*/ 545911 h 545911"/>
              <a:gd name="connsiteX1" fmla="*/ 2715904 w 2715904"/>
              <a:gd name="connsiteY1" fmla="*/ 0 h 545911"/>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Lst>
            <a:ahLst/>
            <a:cxnLst>
              <a:cxn ang="0">
                <a:pos x="connsiteX0" y="connsiteY0"/>
              </a:cxn>
              <a:cxn ang="0">
                <a:pos x="connsiteX1" y="connsiteY1"/>
              </a:cxn>
            </a:cxnLst>
            <a:rect l="l" t="t" r="r" b="b"/>
            <a:pathLst>
              <a:path w="2729552" h="532263">
                <a:moveTo>
                  <a:pt x="0" y="532263"/>
                </a:moveTo>
                <a:cubicBezTo>
                  <a:pt x="1287438" y="128517"/>
                  <a:pt x="1592239" y="38669"/>
                  <a:pt x="2729552" y="0"/>
                </a:cubicBezTo>
              </a:path>
            </a:pathLst>
          </a:cu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0CBCDBB2-046D-4865-8D71-9380AB124CB3}"/>
              </a:ext>
            </a:extLst>
          </p:cNvPr>
          <p:cNvCxnSpPr/>
          <p:nvPr/>
        </p:nvCxnSpPr>
        <p:spPr>
          <a:xfrm>
            <a:off x="1369219" y="42672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9" name="Freeform 133">
            <a:extLst>
              <a:ext uri="{FF2B5EF4-FFF2-40B4-BE49-F238E27FC236}">
                <a16:creationId xmlns:a16="http://schemas.microsoft.com/office/drawing/2014/main" id="{66F9A4A1-66BB-4338-B407-EA9DA37650D0}"/>
              </a:ext>
            </a:extLst>
          </p:cNvPr>
          <p:cNvSpPr/>
          <p:nvPr/>
        </p:nvSpPr>
        <p:spPr>
          <a:xfrm flipV="1">
            <a:off x="2740819" y="3733800"/>
            <a:ext cx="2729552" cy="304800"/>
          </a:xfrm>
          <a:custGeom>
            <a:avLst/>
            <a:gdLst>
              <a:gd name="connsiteX0" fmla="*/ 0 w 2715904"/>
              <a:gd name="connsiteY0" fmla="*/ 545911 h 545911"/>
              <a:gd name="connsiteX1" fmla="*/ 2715904 w 2715904"/>
              <a:gd name="connsiteY1" fmla="*/ 0 h 545911"/>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Lst>
            <a:ahLst/>
            <a:cxnLst>
              <a:cxn ang="0">
                <a:pos x="connsiteX0" y="connsiteY0"/>
              </a:cxn>
              <a:cxn ang="0">
                <a:pos x="connsiteX1" y="connsiteY1"/>
              </a:cxn>
            </a:cxnLst>
            <a:rect l="l" t="t" r="r" b="b"/>
            <a:pathLst>
              <a:path w="2729552" h="532263">
                <a:moveTo>
                  <a:pt x="0" y="532263"/>
                </a:moveTo>
                <a:cubicBezTo>
                  <a:pt x="1287438" y="128517"/>
                  <a:pt x="1592239" y="38669"/>
                  <a:pt x="2729552" y="0"/>
                </a:cubicBezTo>
              </a:path>
            </a:pathLst>
          </a:cu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B4F7078-D314-4DA2-B3A3-FFA7474CE8D0}"/>
              </a:ext>
            </a:extLst>
          </p:cNvPr>
          <p:cNvCxnSpPr>
            <a:endCxn id="29" idx="0"/>
          </p:cNvCxnSpPr>
          <p:nvPr/>
        </p:nvCxnSpPr>
        <p:spPr>
          <a:xfrm flipV="1">
            <a:off x="2740819" y="3733800"/>
            <a:ext cx="0" cy="53340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50812AA-0237-4F49-8A46-061AD367A6DF}"/>
              </a:ext>
            </a:extLst>
          </p:cNvPr>
          <p:cNvCxnSpPr/>
          <p:nvPr/>
        </p:nvCxnSpPr>
        <p:spPr>
          <a:xfrm>
            <a:off x="1369219" y="52578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A42A69E-01FB-42A0-B989-8D8CF45E39D7}"/>
              </a:ext>
            </a:extLst>
          </p:cNvPr>
          <p:cNvCxnSpPr/>
          <p:nvPr/>
        </p:nvCxnSpPr>
        <p:spPr>
          <a:xfrm flipV="1">
            <a:off x="2740819" y="4953000"/>
            <a:ext cx="0" cy="30480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3" name="Freeform 139">
            <a:extLst>
              <a:ext uri="{FF2B5EF4-FFF2-40B4-BE49-F238E27FC236}">
                <a16:creationId xmlns:a16="http://schemas.microsoft.com/office/drawing/2014/main" id="{AF91B6BF-1D1F-4461-9129-B731A7E941D7}"/>
              </a:ext>
            </a:extLst>
          </p:cNvPr>
          <p:cNvSpPr/>
          <p:nvPr/>
        </p:nvSpPr>
        <p:spPr>
          <a:xfrm>
            <a:off x="2740819" y="4648200"/>
            <a:ext cx="2729552" cy="304800"/>
          </a:xfrm>
          <a:custGeom>
            <a:avLst/>
            <a:gdLst>
              <a:gd name="connsiteX0" fmla="*/ 0 w 2715904"/>
              <a:gd name="connsiteY0" fmla="*/ 545911 h 545911"/>
              <a:gd name="connsiteX1" fmla="*/ 2715904 w 2715904"/>
              <a:gd name="connsiteY1" fmla="*/ 0 h 545911"/>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Lst>
            <a:ahLst/>
            <a:cxnLst>
              <a:cxn ang="0">
                <a:pos x="connsiteX0" y="connsiteY0"/>
              </a:cxn>
              <a:cxn ang="0">
                <a:pos x="connsiteX1" y="connsiteY1"/>
              </a:cxn>
            </a:cxnLst>
            <a:rect l="l" t="t" r="r" b="b"/>
            <a:pathLst>
              <a:path w="2729552" h="532263">
                <a:moveTo>
                  <a:pt x="0" y="532263"/>
                </a:moveTo>
                <a:cubicBezTo>
                  <a:pt x="1287438" y="128517"/>
                  <a:pt x="1592239" y="38669"/>
                  <a:pt x="2729552" y="0"/>
                </a:cubicBezTo>
              </a:path>
            </a:pathLst>
          </a:cu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7EDB688-5430-4C0F-B3CD-277383FC44C2}"/>
              </a:ext>
            </a:extLst>
          </p:cNvPr>
          <p:cNvCxnSpPr/>
          <p:nvPr/>
        </p:nvCxnSpPr>
        <p:spPr>
          <a:xfrm>
            <a:off x="1369219" y="56388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D930A95-7B9E-40F1-B432-726DAEE8DE26}"/>
              </a:ext>
            </a:extLst>
          </p:cNvPr>
          <p:cNvCxnSpPr>
            <a:stCxn id="36" idx="0"/>
          </p:cNvCxnSpPr>
          <p:nvPr/>
        </p:nvCxnSpPr>
        <p:spPr>
          <a:xfrm flipV="1">
            <a:off x="2740819" y="5638800"/>
            <a:ext cx="0" cy="30480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6" name="Freeform 144">
            <a:extLst>
              <a:ext uri="{FF2B5EF4-FFF2-40B4-BE49-F238E27FC236}">
                <a16:creationId xmlns:a16="http://schemas.microsoft.com/office/drawing/2014/main" id="{3E4D0B33-A423-40B6-9C21-B00C15655868}"/>
              </a:ext>
            </a:extLst>
          </p:cNvPr>
          <p:cNvSpPr/>
          <p:nvPr/>
        </p:nvSpPr>
        <p:spPr>
          <a:xfrm>
            <a:off x="2740819" y="5791200"/>
            <a:ext cx="2729552" cy="152400"/>
          </a:xfrm>
          <a:custGeom>
            <a:avLst/>
            <a:gdLst>
              <a:gd name="connsiteX0" fmla="*/ 0 w 2715904"/>
              <a:gd name="connsiteY0" fmla="*/ 545911 h 545911"/>
              <a:gd name="connsiteX1" fmla="*/ 2715904 w 2715904"/>
              <a:gd name="connsiteY1" fmla="*/ 0 h 545911"/>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Lst>
            <a:ahLst/>
            <a:cxnLst>
              <a:cxn ang="0">
                <a:pos x="connsiteX0" y="connsiteY0"/>
              </a:cxn>
              <a:cxn ang="0">
                <a:pos x="connsiteX1" y="connsiteY1"/>
              </a:cxn>
            </a:cxnLst>
            <a:rect l="l" t="t" r="r" b="b"/>
            <a:pathLst>
              <a:path w="2729552" h="532263">
                <a:moveTo>
                  <a:pt x="0" y="532263"/>
                </a:moveTo>
                <a:cubicBezTo>
                  <a:pt x="1287438" y="128517"/>
                  <a:pt x="1592239" y="38669"/>
                  <a:pt x="2729552" y="0"/>
                </a:cubicBezTo>
              </a:path>
            </a:pathLst>
          </a:cu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6567256-E9DF-4F9D-A9A9-657EE0252168}"/>
              </a:ext>
            </a:extLst>
          </p:cNvPr>
          <p:cNvGrpSpPr/>
          <p:nvPr/>
        </p:nvGrpSpPr>
        <p:grpSpPr>
          <a:xfrm>
            <a:off x="8532019" y="2438400"/>
            <a:ext cx="1905000" cy="609600"/>
            <a:chOff x="8760619" y="2438400"/>
            <a:chExt cx="1905000" cy="609600"/>
          </a:xfrm>
        </p:grpSpPr>
        <p:sp>
          <p:nvSpPr>
            <p:cNvPr id="38" name="Content Placeholder 1">
              <a:extLst>
                <a:ext uri="{FF2B5EF4-FFF2-40B4-BE49-F238E27FC236}">
                  <a16:creationId xmlns:a16="http://schemas.microsoft.com/office/drawing/2014/main" id="{B65D01BA-1005-467E-B5CC-A9885007995B}"/>
                </a:ext>
              </a:extLst>
            </p:cNvPr>
            <p:cNvSpPr txBox="1">
              <a:spLocks/>
            </p:cNvSpPr>
            <p:nvPr/>
          </p:nvSpPr>
          <p:spPr>
            <a:xfrm>
              <a:off x="8760619" y="2438400"/>
              <a:ext cx="19050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1800"/>
                <a:t>Motor spinning up</a:t>
              </a:r>
            </a:p>
            <a:p>
              <a:pPr marL="0" indent="0">
                <a:buFont typeface="Wingdings" charset="2"/>
                <a:buNone/>
              </a:pPr>
              <a:r>
                <a:rPr lang="en-US" sz="1800"/>
                <a:t>     is increasing.</a:t>
              </a:r>
            </a:p>
            <a:p>
              <a:pPr marL="0" indent="0">
                <a:buFont typeface="Wingdings" charset="2"/>
                <a:buNone/>
              </a:pPr>
              <a:endParaRPr lang="en-US" sz="1800"/>
            </a:p>
          </p:txBody>
        </p:sp>
        <p:graphicFrame>
          <p:nvGraphicFramePr>
            <p:cNvPr id="39" name="Object 38">
              <a:extLst>
                <a:ext uri="{FF2B5EF4-FFF2-40B4-BE49-F238E27FC236}">
                  <a16:creationId xmlns:a16="http://schemas.microsoft.com/office/drawing/2014/main" id="{995FDD19-F968-49E7-A3D1-37323179ED44}"/>
                </a:ext>
              </a:extLst>
            </p:cNvPr>
            <p:cNvGraphicFramePr>
              <a:graphicFrameLocks noChangeAspect="1"/>
            </p:cNvGraphicFramePr>
            <p:nvPr>
              <p:extLst>
                <p:ext uri="{D42A27DB-BD31-4B8C-83A1-F6EECF244321}">
                  <p14:modId xmlns:p14="http://schemas.microsoft.com/office/powerpoint/2010/main" val="1534433624"/>
                </p:ext>
              </p:extLst>
            </p:nvPr>
          </p:nvGraphicFramePr>
          <p:xfrm>
            <a:off x="8760619" y="2778125"/>
            <a:ext cx="295275" cy="269875"/>
          </p:xfrm>
          <a:graphic>
            <a:graphicData uri="http://schemas.openxmlformats.org/presentationml/2006/ole">
              <mc:AlternateContent xmlns:mc="http://schemas.openxmlformats.org/markup-compatibility/2006">
                <mc:Choice xmlns:v="urn:schemas-microsoft-com:vml" Requires="v">
                  <p:oleObj spid="_x0000_s72706" name="Equation" r:id="rId7" imgW="152280" imgH="139680" progId="Equation.3">
                    <p:embed/>
                  </p:oleObj>
                </mc:Choice>
                <mc:Fallback>
                  <p:oleObj name="Equation" r:id="rId7" imgW="152280" imgH="139680" progId="Equation.3">
                    <p:embed/>
                    <p:pic>
                      <p:nvPicPr>
                        <p:cNvPr id="39" name="Object 38">
                          <a:extLst>
                            <a:ext uri="{FF2B5EF4-FFF2-40B4-BE49-F238E27FC236}">
                              <a16:creationId xmlns:a16="http://schemas.microsoft.com/office/drawing/2014/main" id="{995FDD19-F968-49E7-A3D1-37323179ED44}"/>
                            </a:ext>
                          </a:extLst>
                        </p:cNvPr>
                        <p:cNvPicPr/>
                        <p:nvPr/>
                      </p:nvPicPr>
                      <p:blipFill>
                        <a:blip r:embed="rId8"/>
                        <a:stretch>
                          <a:fillRect/>
                        </a:stretch>
                      </p:blipFill>
                      <p:spPr>
                        <a:xfrm>
                          <a:off x="8760619" y="2778125"/>
                          <a:ext cx="295275" cy="269875"/>
                        </a:xfrm>
                        <a:prstGeom prst="rect">
                          <a:avLst/>
                        </a:prstGeom>
                      </p:spPr>
                    </p:pic>
                  </p:oleObj>
                </mc:Fallback>
              </mc:AlternateContent>
            </a:graphicData>
          </a:graphic>
        </p:graphicFrame>
      </p:grpSp>
      <p:sp>
        <p:nvSpPr>
          <p:cNvPr id="40" name="Content Placeholder 1">
            <a:extLst>
              <a:ext uri="{FF2B5EF4-FFF2-40B4-BE49-F238E27FC236}">
                <a16:creationId xmlns:a16="http://schemas.microsoft.com/office/drawing/2014/main" id="{AC9256DF-BE40-4BF7-8580-44887A97F8E0}"/>
              </a:ext>
            </a:extLst>
          </p:cNvPr>
          <p:cNvSpPr txBox="1">
            <a:spLocks/>
          </p:cNvSpPr>
          <p:nvPr/>
        </p:nvSpPr>
        <p:spPr>
          <a:xfrm>
            <a:off x="8532019" y="3352800"/>
            <a:ext cx="29718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1800"/>
              <a:t>Motor current initially sharply increases, but then starts dropping  due to V</a:t>
            </a:r>
            <a:r>
              <a:rPr lang="en-US" sz="1800" baseline="-25000"/>
              <a:t>emf</a:t>
            </a:r>
            <a:endParaRPr lang="en-US" sz="1800"/>
          </a:p>
          <a:p>
            <a:pPr marL="0" indent="0">
              <a:buFont typeface="Wingdings" charset="2"/>
              <a:buNone/>
            </a:pPr>
            <a:endParaRPr lang="en-US" sz="1800"/>
          </a:p>
        </p:txBody>
      </p:sp>
      <p:sp>
        <p:nvSpPr>
          <p:cNvPr id="41" name="Content Placeholder 1">
            <a:extLst>
              <a:ext uri="{FF2B5EF4-FFF2-40B4-BE49-F238E27FC236}">
                <a16:creationId xmlns:a16="http://schemas.microsoft.com/office/drawing/2014/main" id="{FB491AA9-01EC-44F4-875B-D1891E3F72AD}"/>
              </a:ext>
            </a:extLst>
          </p:cNvPr>
          <p:cNvSpPr txBox="1">
            <a:spLocks/>
          </p:cNvSpPr>
          <p:nvPr/>
        </p:nvSpPr>
        <p:spPr>
          <a:xfrm>
            <a:off x="8532019" y="4343400"/>
            <a:ext cx="29718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1800"/>
              <a:t>Motor voltage jumps up, and slowly keeps increasing due to buildup of  V</a:t>
            </a:r>
            <a:r>
              <a:rPr lang="en-US" sz="1800" baseline="-25000"/>
              <a:t>emf</a:t>
            </a:r>
          </a:p>
          <a:p>
            <a:pPr marL="0" indent="0">
              <a:buFont typeface="Wingdings" charset="2"/>
              <a:buNone/>
            </a:pPr>
            <a:endParaRPr lang="en-US" sz="1800"/>
          </a:p>
        </p:txBody>
      </p:sp>
      <p:sp>
        <p:nvSpPr>
          <p:cNvPr id="42" name="Content Placeholder 1">
            <a:extLst>
              <a:ext uri="{FF2B5EF4-FFF2-40B4-BE49-F238E27FC236}">
                <a16:creationId xmlns:a16="http://schemas.microsoft.com/office/drawing/2014/main" id="{851A0F6A-2497-4DE5-9581-AA75CC79B09F}"/>
              </a:ext>
            </a:extLst>
          </p:cNvPr>
          <p:cNvSpPr txBox="1">
            <a:spLocks/>
          </p:cNvSpPr>
          <p:nvPr/>
        </p:nvSpPr>
        <p:spPr>
          <a:xfrm>
            <a:off x="8541543" y="5410200"/>
            <a:ext cx="2962275" cy="1143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1800"/>
              <a:t>Sharp increase in i</a:t>
            </a:r>
            <a:r>
              <a:rPr lang="en-US" sz="1800" baseline="-25000"/>
              <a:t>m</a:t>
            </a:r>
            <a:r>
              <a:rPr lang="en-US" sz="1800"/>
              <a:t> causes voltage drop across R</a:t>
            </a:r>
            <a:r>
              <a:rPr lang="en-US" sz="1800" baseline="-25000"/>
              <a:t>b</a:t>
            </a:r>
            <a:r>
              <a:rPr lang="en-US" sz="1800"/>
              <a:t>, and drop in V</a:t>
            </a:r>
            <a:r>
              <a:rPr lang="en-US" sz="1800" baseline="-25000"/>
              <a:t>b</a:t>
            </a:r>
            <a:r>
              <a:rPr lang="en-US" sz="1800"/>
              <a:t>.  As i</a:t>
            </a:r>
            <a:r>
              <a:rPr lang="en-US" sz="1800" baseline="-25000"/>
              <a:t>m</a:t>
            </a:r>
            <a:r>
              <a:rPr lang="en-US" sz="1800"/>
              <a:t> is reduced,    V</a:t>
            </a:r>
            <a:r>
              <a:rPr lang="en-US" sz="1800" baseline="-25000"/>
              <a:t>b</a:t>
            </a:r>
            <a:r>
              <a:rPr lang="en-US" sz="1800"/>
              <a:t> increases</a:t>
            </a:r>
            <a:endParaRPr lang="en-US" sz="1800" baseline="-25000"/>
          </a:p>
          <a:p>
            <a:pPr marL="0" indent="0">
              <a:buFont typeface="Wingdings" charset="2"/>
              <a:buNone/>
            </a:pPr>
            <a:endParaRPr lang="en-US" sz="1800"/>
          </a:p>
        </p:txBody>
      </p:sp>
      <p:sp>
        <p:nvSpPr>
          <p:cNvPr id="43" name="Rectangle 42">
            <a:extLst>
              <a:ext uri="{FF2B5EF4-FFF2-40B4-BE49-F238E27FC236}">
                <a16:creationId xmlns:a16="http://schemas.microsoft.com/office/drawing/2014/main" id="{01502960-ABE9-4BEA-BDF0-1C6C09302B22}"/>
              </a:ext>
            </a:extLst>
          </p:cNvPr>
          <p:cNvSpPr/>
          <p:nvPr/>
        </p:nvSpPr>
        <p:spPr>
          <a:xfrm>
            <a:off x="9903619" y="533400"/>
            <a:ext cx="304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D42B30F4-9C39-4031-851B-6CFAEB636EE3}"/>
              </a:ext>
            </a:extLst>
          </p:cNvPr>
          <p:cNvPicPr>
            <a:picLocks noChangeAspect="1"/>
          </p:cNvPicPr>
          <p:nvPr/>
        </p:nvPicPr>
        <p:blipFill rotWithShape="1">
          <a:blip r:embed="rId4"/>
          <a:srcRect l="34860" r="52107" b="77813"/>
          <a:stretch/>
        </p:blipFill>
        <p:spPr>
          <a:xfrm rot="2202543">
            <a:off x="9905082" y="702304"/>
            <a:ext cx="408038" cy="294968"/>
          </a:xfrm>
          <a:prstGeom prst="rect">
            <a:avLst/>
          </a:prstGeom>
        </p:spPr>
      </p:pic>
      <p:cxnSp>
        <p:nvCxnSpPr>
          <p:cNvPr id="45" name="Straight Arrow Connector 44">
            <a:extLst>
              <a:ext uri="{FF2B5EF4-FFF2-40B4-BE49-F238E27FC236}">
                <a16:creationId xmlns:a16="http://schemas.microsoft.com/office/drawing/2014/main" id="{0656230B-EA9A-4ED9-A0B0-A58B181BB0F0}"/>
              </a:ext>
            </a:extLst>
          </p:cNvPr>
          <p:cNvCxnSpPr/>
          <p:nvPr/>
        </p:nvCxnSpPr>
        <p:spPr>
          <a:xfrm>
            <a:off x="2283619" y="3657600"/>
            <a:ext cx="381000" cy="762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Content Placeholder 1">
            <a:extLst>
              <a:ext uri="{FF2B5EF4-FFF2-40B4-BE49-F238E27FC236}">
                <a16:creationId xmlns:a16="http://schemas.microsoft.com/office/drawing/2014/main" id="{EC9BFE27-F647-45DA-99D8-B59342C4B8B4}"/>
              </a:ext>
            </a:extLst>
          </p:cNvPr>
          <p:cNvSpPr txBox="1">
            <a:spLocks/>
          </p:cNvSpPr>
          <p:nvPr/>
        </p:nvSpPr>
        <p:spPr>
          <a:xfrm>
            <a:off x="1597819" y="3352800"/>
            <a:ext cx="19050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1800"/>
              <a:t>stall current, i</a:t>
            </a:r>
            <a:r>
              <a:rPr lang="en-US" sz="1800" baseline="-25000"/>
              <a:t>max</a:t>
            </a:r>
            <a:endParaRPr lang="en-US" sz="1800"/>
          </a:p>
          <a:p>
            <a:pPr marL="0" indent="0">
              <a:buFont typeface="Wingdings" charset="2"/>
              <a:buNone/>
            </a:pPr>
            <a:endParaRPr lang="en-US" sz="1800"/>
          </a:p>
        </p:txBody>
      </p:sp>
      <p:sp>
        <p:nvSpPr>
          <p:cNvPr id="47" name="Rectangle 46">
            <a:extLst>
              <a:ext uri="{FF2B5EF4-FFF2-40B4-BE49-F238E27FC236}">
                <a16:creationId xmlns:a16="http://schemas.microsoft.com/office/drawing/2014/main" id="{33B40F01-A782-4496-831C-60C16720E819}"/>
              </a:ext>
            </a:extLst>
          </p:cNvPr>
          <p:cNvSpPr/>
          <p:nvPr/>
        </p:nvSpPr>
        <p:spPr>
          <a:xfrm>
            <a:off x="-2212181" y="3276600"/>
            <a:ext cx="1066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566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Electrical Equivalent Circuit Analysis</a:t>
            </a:r>
          </a:p>
        </p:txBody>
      </p:sp>
      <p:pic>
        <p:nvPicPr>
          <p:cNvPr id="6" name="Picture 5">
            <a:extLst>
              <a:ext uri="{FF2B5EF4-FFF2-40B4-BE49-F238E27FC236}">
                <a16:creationId xmlns:a16="http://schemas.microsoft.com/office/drawing/2014/main" id="{86AD81BC-D1A1-45EC-9093-75D7B77AB933}"/>
              </a:ext>
            </a:extLst>
          </p:cNvPr>
          <p:cNvPicPr>
            <a:picLocks noChangeAspect="1"/>
          </p:cNvPicPr>
          <p:nvPr/>
        </p:nvPicPr>
        <p:blipFill>
          <a:blip r:embed="rId4"/>
          <a:stretch>
            <a:fillRect/>
          </a:stretch>
        </p:blipFill>
        <p:spPr>
          <a:xfrm>
            <a:off x="8684419" y="609600"/>
            <a:ext cx="3130587" cy="1329505"/>
          </a:xfrm>
          <a:prstGeom prst="rect">
            <a:avLst/>
          </a:prstGeom>
        </p:spPr>
      </p:pic>
      <p:grpSp>
        <p:nvGrpSpPr>
          <p:cNvPr id="7" name="Group 6">
            <a:extLst>
              <a:ext uri="{FF2B5EF4-FFF2-40B4-BE49-F238E27FC236}">
                <a16:creationId xmlns:a16="http://schemas.microsoft.com/office/drawing/2014/main" id="{48ABAA44-2C9F-4BFA-9187-83CDB0790D1F}"/>
              </a:ext>
            </a:extLst>
          </p:cNvPr>
          <p:cNvGrpSpPr/>
          <p:nvPr/>
        </p:nvGrpSpPr>
        <p:grpSpPr>
          <a:xfrm>
            <a:off x="1369219" y="1392072"/>
            <a:ext cx="6858000" cy="5084928"/>
            <a:chOff x="1064419" y="1392072"/>
            <a:chExt cx="6858000" cy="5084928"/>
          </a:xfrm>
        </p:grpSpPr>
        <p:cxnSp>
          <p:nvCxnSpPr>
            <p:cNvPr id="8" name="Straight Arrow Connector 7">
              <a:extLst>
                <a:ext uri="{FF2B5EF4-FFF2-40B4-BE49-F238E27FC236}">
                  <a16:creationId xmlns:a16="http://schemas.microsoft.com/office/drawing/2014/main" id="{481BB053-E241-471F-9F22-BFDB48DF171E}"/>
                </a:ext>
              </a:extLst>
            </p:cNvPr>
            <p:cNvCxnSpPr/>
            <p:nvPr/>
          </p:nvCxnSpPr>
          <p:spPr>
            <a:xfrm flipV="1">
              <a:off x="1064419" y="1392072"/>
              <a:ext cx="0" cy="5084928"/>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62F54366-F424-47F2-94D6-A24E712086B4}"/>
                </a:ext>
              </a:extLst>
            </p:cNvPr>
            <p:cNvGrpSpPr/>
            <p:nvPr/>
          </p:nvGrpSpPr>
          <p:grpSpPr>
            <a:xfrm>
              <a:off x="1064419" y="2286000"/>
              <a:ext cx="6858000" cy="2971800"/>
              <a:chOff x="1064419" y="2286000"/>
              <a:chExt cx="7391400" cy="2971800"/>
            </a:xfrm>
          </p:grpSpPr>
          <p:cxnSp>
            <p:nvCxnSpPr>
              <p:cNvPr id="10" name="Straight Arrow Connector 9">
                <a:extLst>
                  <a:ext uri="{FF2B5EF4-FFF2-40B4-BE49-F238E27FC236}">
                    <a16:creationId xmlns:a16="http://schemas.microsoft.com/office/drawing/2014/main" id="{863BBF09-2C39-4A6F-B481-1D86264D10B7}"/>
                  </a:ext>
                </a:extLst>
              </p:cNvPr>
              <p:cNvCxnSpPr/>
              <p:nvPr/>
            </p:nvCxnSpPr>
            <p:spPr>
              <a:xfrm>
                <a:off x="1064419" y="52578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CA18EB3-F6FA-4FC0-A60A-FC784107B7BA}"/>
                  </a:ext>
                </a:extLst>
              </p:cNvPr>
              <p:cNvCxnSpPr/>
              <p:nvPr/>
            </p:nvCxnSpPr>
            <p:spPr>
              <a:xfrm>
                <a:off x="1064419" y="22860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19BE528-D3E7-438A-A58F-93560F7003FA}"/>
                  </a:ext>
                </a:extLst>
              </p:cNvPr>
              <p:cNvCxnSpPr/>
              <p:nvPr/>
            </p:nvCxnSpPr>
            <p:spPr>
              <a:xfrm>
                <a:off x="1064419" y="42672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E4D5D31-7736-4977-950B-35DE4EDD9877}"/>
                  </a:ext>
                </a:extLst>
              </p:cNvPr>
              <p:cNvCxnSpPr/>
              <p:nvPr/>
            </p:nvCxnSpPr>
            <p:spPr>
              <a:xfrm>
                <a:off x="1064419" y="3276600"/>
                <a:ext cx="73914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grpSp>
      <p:sp>
        <p:nvSpPr>
          <p:cNvPr id="14" name="Content Placeholder 1">
            <a:extLst>
              <a:ext uri="{FF2B5EF4-FFF2-40B4-BE49-F238E27FC236}">
                <a16:creationId xmlns:a16="http://schemas.microsoft.com/office/drawing/2014/main" id="{D954C43B-A34F-4DB1-8C24-B157045EE8C4}"/>
              </a:ext>
            </a:extLst>
          </p:cNvPr>
          <p:cNvSpPr txBox="1">
            <a:spLocks/>
          </p:cNvSpPr>
          <p:nvPr/>
        </p:nvSpPr>
        <p:spPr>
          <a:xfrm>
            <a:off x="531019" y="16764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switch</a:t>
            </a:r>
          </a:p>
          <a:p>
            <a:pPr marL="0" indent="0">
              <a:buFont typeface="Wingdings" charset="2"/>
              <a:buNone/>
            </a:pPr>
            <a:endParaRPr lang="en-US" sz="2000"/>
          </a:p>
        </p:txBody>
      </p:sp>
      <p:sp>
        <p:nvSpPr>
          <p:cNvPr id="15" name="Content Placeholder 1">
            <a:extLst>
              <a:ext uri="{FF2B5EF4-FFF2-40B4-BE49-F238E27FC236}">
                <a16:creationId xmlns:a16="http://schemas.microsoft.com/office/drawing/2014/main" id="{36C6C270-745B-46EC-A810-39CCE266F4E3}"/>
              </a:ext>
            </a:extLst>
          </p:cNvPr>
          <p:cNvSpPr txBox="1">
            <a:spLocks/>
          </p:cNvSpPr>
          <p:nvPr/>
        </p:nvSpPr>
        <p:spPr>
          <a:xfrm>
            <a:off x="759619" y="4648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V</a:t>
            </a:r>
            <a:r>
              <a:rPr lang="en-US" sz="2000" baseline="-25000"/>
              <a:t>m</a:t>
            </a:r>
          </a:p>
          <a:p>
            <a:pPr marL="0" indent="0">
              <a:buFont typeface="Wingdings" charset="2"/>
              <a:buNone/>
            </a:pPr>
            <a:endParaRPr lang="en-US" sz="2000"/>
          </a:p>
        </p:txBody>
      </p:sp>
      <p:cxnSp>
        <p:nvCxnSpPr>
          <p:cNvPr id="16" name="Straight Arrow Connector 15">
            <a:extLst>
              <a:ext uri="{FF2B5EF4-FFF2-40B4-BE49-F238E27FC236}">
                <a16:creationId xmlns:a16="http://schemas.microsoft.com/office/drawing/2014/main" id="{219CB844-9B70-4725-A597-9ABAA141B689}"/>
              </a:ext>
            </a:extLst>
          </p:cNvPr>
          <p:cNvCxnSpPr/>
          <p:nvPr/>
        </p:nvCxnSpPr>
        <p:spPr>
          <a:xfrm>
            <a:off x="1369219" y="6172200"/>
            <a:ext cx="6858000" cy="0"/>
          </a:xfrm>
          <a:prstGeom prst="straightConnector1">
            <a:avLst/>
          </a:prstGeom>
          <a:ln w="28575">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7" name="Object 16">
            <a:extLst>
              <a:ext uri="{FF2B5EF4-FFF2-40B4-BE49-F238E27FC236}">
                <a16:creationId xmlns:a16="http://schemas.microsoft.com/office/drawing/2014/main" id="{5BEEB445-F4CB-4F18-96A6-20A38A0E7CBB}"/>
              </a:ext>
            </a:extLst>
          </p:cNvPr>
          <p:cNvGraphicFramePr>
            <a:graphicFrameLocks noChangeAspect="1"/>
          </p:cNvGraphicFramePr>
          <p:nvPr>
            <p:extLst>
              <p:ext uri="{D42A27DB-BD31-4B8C-83A1-F6EECF244321}">
                <p14:modId xmlns:p14="http://schemas.microsoft.com/office/powerpoint/2010/main" val="739941938"/>
              </p:ext>
            </p:extLst>
          </p:nvPr>
        </p:nvGraphicFramePr>
        <p:xfrm>
          <a:off x="759619" y="2819400"/>
          <a:ext cx="295275" cy="269875"/>
        </p:xfrm>
        <a:graphic>
          <a:graphicData uri="http://schemas.openxmlformats.org/presentationml/2006/ole">
            <mc:AlternateContent xmlns:mc="http://schemas.openxmlformats.org/markup-compatibility/2006">
              <mc:Choice xmlns:v="urn:schemas-microsoft-com:vml" Requires="v">
                <p:oleObj spid="_x0000_s74753" name="Equation" r:id="rId5" imgW="152280" imgH="139680" progId="Equation.3">
                  <p:embed/>
                </p:oleObj>
              </mc:Choice>
              <mc:Fallback>
                <p:oleObj name="Equation" r:id="rId5" imgW="152280" imgH="139680" progId="Equation.3">
                  <p:embed/>
                  <p:pic>
                    <p:nvPicPr>
                      <p:cNvPr id="17" name="Object 16">
                        <a:extLst>
                          <a:ext uri="{FF2B5EF4-FFF2-40B4-BE49-F238E27FC236}">
                            <a16:creationId xmlns:a16="http://schemas.microsoft.com/office/drawing/2014/main" id="{5BEEB445-F4CB-4F18-96A6-20A38A0E7CBB}"/>
                          </a:ext>
                        </a:extLst>
                      </p:cNvPr>
                      <p:cNvPicPr/>
                      <p:nvPr/>
                    </p:nvPicPr>
                    <p:blipFill>
                      <a:blip r:embed="rId6"/>
                      <a:stretch>
                        <a:fillRect/>
                      </a:stretch>
                    </p:blipFill>
                    <p:spPr>
                      <a:xfrm>
                        <a:off x="759619" y="2819400"/>
                        <a:ext cx="295275" cy="269875"/>
                      </a:xfrm>
                      <a:prstGeom prst="rect">
                        <a:avLst/>
                      </a:prstGeom>
                    </p:spPr>
                  </p:pic>
                </p:oleObj>
              </mc:Fallback>
            </mc:AlternateContent>
          </a:graphicData>
        </a:graphic>
      </p:graphicFrame>
      <p:sp>
        <p:nvSpPr>
          <p:cNvPr id="18" name="Content Placeholder 1">
            <a:extLst>
              <a:ext uri="{FF2B5EF4-FFF2-40B4-BE49-F238E27FC236}">
                <a16:creationId xmlns:a16="http://schemas.microsoft.com/office/drawing/2014/main" id="{8DEB0D6F-C553-4680-A2EE-51EC5D10D7FD}"/>
              </a:ext>
            </a:extLst>
          </p:cNvPr>
          <p:cNvSpPr txBox="1">
            <a:spLocks/>
          </p:cNvSpPr>
          <p:nvPr/>
        </p:nvSpPr>
        <p:spPr>
          <a:xfrm>
            <a:off x="759619" y="5562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V</a:t>
            </a:r>
            <a:r>
              <a:rPr lang="en-US" sz="2000" baseline="-25000"/>
              <a:t>b</a:t>
            </a:r>
          </a:p>
          <a:p>
            <a:pPr marL="0" indent="0">
              <a:buFont typeface="Wingdings" charset="2"/>
              <a:buNone/>
            </a:pPr>
            <a:endParaRPr lang="en-US" sz="2000"/>
          </a:p>
        </p:txBody>
      </p:sp>
      <p:sp>
        <p:nvSpPr>
          <p:cNvPr id="19" name="Content Placeholder 1">
            <a:extLst>
              <a:ext uri="{FF2B5EF4-FFF2-40B4-BE49-F238E27FC236}">
                <a16:creationId xmlns:a16="http://schemas.microsoft.com/office/drawing/2014/main" id="{2044CBF5-F3ED-403B-A2D3-B9426EAD07D0}"/>
              </a:ext>
            </a:extLst>
          </p:cNvPr>
          <p:cNvSpPr txBox="1">
            <a:spLocks/>
          </p:cNvSpPr>
          <p:nvPr/>
        </p:nvSpPr>
        <p:spPr>
          <a:xfrm>
            <a:off x="759619" y="3657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i</a:t>
            </a:r>
            <a:r>
              <a:rPr lang="en-US" sz="2000" baseline="-25000"/>
              <a:t>m</a:t>
            </a:r>
          </a:p>
          <a:p>
            <a:pPr marL="0" indent="0">
              <a:buFont typeface="Wingdings" charset="2"/>
              <a:buNone/>
            </a:pPr>
            <a:endParaRPr lang="en-US" sz="2000"/>
          </a:p>
        </p:txBody>
      </p:sp>
      <p:sp>
        <p:nvSpPr>
          <p:cNvPr id="20" name="Rectangle 19">
            <a:extLst>
              <a:ext uri="{FF2B5EF4-FFF2-40B4-BE49-F238E27FC236}">
                <a16:creationId xmlns:a16="http://schemas.microsoft.com/office/drawing/2014/main" id="{E84BC9C9-BF62-488D-9167-EA95822362BB}"/>
              </a:ext>
            </a:extLst>
          </p:cNvPr>
          <p:cNvSpPr/>
          <p:nvPr/>
        </p:nvSpPr>
        <p:spPr>
          <a:xfrm>
            <a:off x="1369219" y="1676400"/>
            <a:ext cx="1371600" cy="3810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5CA241-EC37-4ADD-93A8-D98016D57811}"/>
              </a:ext>
            </a:extLst>
          </p:cNvPr>
          <p:cNvSpPr/>
          <p:nvPr/>
        </p:nvSpPr>
        <p:spPr>
          <a:xfrm>
            <a:off x="2740819" y="1676400"/>
            <a:ext cx="2743200" cy="381000"/>
          </a:xfrm>
          <a:prstGeom prst="rect">
            <a:avLst/>
          </a:prstGeom>
          <a:solidFill>
            <a:schemeClr val="accent3">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507C37-D563-4F68-9E7F-010D9A8725F5}"/>
              </a:ext>
            </a:extLst>
          </p:cNvPr>
          <p:cNvSpPr/>
          <p:nvPr/>
        </p:nvSpPr>
        <p:spPr>
          <a:xfrm>
            <a:off x="5484019" y="1676400"/>
            <a:ext cx="2362200" cy="3810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ontent Placeholder 1">
            <a:extLst>
              <a:ext uri="{FF2B5EF4-FFF2-40B4-BE49-F238E27FC236}">
                <a16:creationId xmlns:a16="http://schemas.microsoft.com/office/drawing/2014/main" id="{25EC6A7E-3741-4645-8F90-02A2D94989EA}"/>
              </a:ext>
            </a:extLst>
          </p:cNvPr>
          <p:cNvSpPr txBox="1">
            <a:spLocks/>
          </p:cNvSpPr>
          <p:nvPr/>
        </p:nvSpPr>
        <p:spPr>
          <a:xfrm>
            <a:off x="1826419" y="1752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OFF</a:t>
            </a:r>
          </a:p>
          <a:p>
            <a:pPr marL="0" indent="0">
              <a:buFont typeface="Wingdings" charset="2"/>
              <a:buNone/>
            </a:pPr>
            <a:endParaRPr lang="en-US" sz="2000"/>
          </a:p>
        </p:txBody>
      </p:sp>
      <p:sp>
        <p:nvSpPr>
          <p:cNvPr id="24" name="Content Placeholder 1">
            <a:extLst>
              <a:ext uri="{FF2B5EF4-FFF2-40B4-BE49-F238E27FC236}">
                <a16:creationId xmlns:a16="http://schemas.microsoft.com/office/drawing/2014/main" id="{2D8316CD-C21B-48A4-A1BF-87C6C3CA72DA}"/>
              </a:ext>
            </a:extLst>
          </p:cNvPr>
          <p:cNvSpPr txBox="1">
            <a:spLocks/>
          </p:cNvSpPr>
          <p:nvPr/>
        </p:nvSpPr>
        <p:spPr>
          <a:xfrm>
            <a:off x="3881438" y="1752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ON</a:t>
            </a:r>
          </a:p>
          <a:p>
            <a:pPr marL="0" indent="0">
              <a:buFont typeface="Wingdings" charset="2"/>
              <a:buNone/>
            </a:pPr>
            <a:endParaRPr lang="en-US" sz="2000"/>
          </a:p>
        </p:txBody>
      </p:sp>
      <p:sp>
        <p:nvSpPr>
          <p:cNvPr id="25" name="Content Placeholder 1">
            <a:extLst>
              <a:ext uri="{FF2B5EF4-FFF2-40B4-BE49-F238E27FC236}">
                <a16:creationId xmlns:a16="http://schemas.microsoft.com/office/drawing/2014/main" id="{72658F3A-7817-4DB8-ABCE-3F83F3E03D8A}"/>
              </a:ext>
            </a:extLst>
          </p:cNvPr>
          <p:cNvSpPr txBox="1">
            <a:spLocks/>
          </p:cNvSpPr>
          <p:nvPr/>
        </p:nvSpPr>
        <p:spPr>
          <a:xfrm>
            <a:off x="6548438" y="1752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OFF</a:t>
            </a:r>
          </a:p>
          <a:p>
            <a:pPr marL="0" indent="0">
              <a:buFont typeface="Wingdings" charset="2"/>
              <a:buNone/>
            </a:pPr>
            <a:endParaRPr lang="en-US" sz="2000"/>
          </a:p>
        </p:txBody>
      </p:sp>
      <p:cxnSp>
        <p:nvCxnSpPr>
          <p:cNvPr id="26" name="Straight Connector 25">
            <a:extLst>
              <a:ext uri="{FF2B5EF4-FFF2-40B4-BE49-F238E27FC236}">
                <a16:creationId xmlns:a16="http://schemas.microsoft.com/office/drawing/2014/main" id="{20A19743-55C7-47B4-866B-CCF338A292AC}"/>
              </a:ext>
            </a:extLst>
          </p:cNvPr>
          <p:cNvCxnSpPr/>
          <p:nvPr/>
        </p:nvCxnSpPr>
        <p:spPr>
          <a:xfrm>
            <a:off x="2740819" y="1295400"/>
            <a:ext cx="0" cy="5334000"/>
          </a:xfrm>
          <a:prstGeom prst="line">
            <a:avLst/>
          </a:prstGeom>
          <a:ln w="19050">
            <a:solidFill>
              <a:schemeClr val="tx1"/>
            </a:solidFill>
            <a:prstDash val="lgDashDot"/>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588A848-F8C0-41F9-AEAE-F5387E101165}"/>
              </a:ext>
            </a:extLst>
          </p:cNvPr>
          <p:cNvCxnSpPr/>
          <p:nvPr/>
        </p:nvCxnSpPr>
        <p:spPr>
          <a:xfrm>
            <a:off x="5484019" y="1295400"/>
            <a:ext cx="0" cy="5334000"/>
          </a:xfrm>
          <a:prstGeom prst="line">
            <a:avLst/>
          </a:prstGeom>
          <a:ln w="19050">
            <a:solidFill>
              <a:schemeClr val="tx1"/>
            </a:solidFill>
            <a:prstDash val="lgDash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63E4EA6-5FF9-4043-A6AA-7E2810F052CD}"/>
              </a:ext>
            </a:extLst>
          </p:cNvPr>
          <p:cNvCxnSpPr/>
          <p:nvPr/>
        </p:nvCxnSpPr>
        <p:spPr>
          <a:xfrm>
            <a:off x="1369219" y="32766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9" name="Freeform 28">
            <a:extLst>
              <a:ext uri="{FF2B5EF4-FFF2-40B4-BE49-F238E27FC236}">
                <a16:creationId xmlns:a16="http://schemas.microsoft.com/office/drawing/2014/main" id="{8F947C53-FE4A-4E79-9E4D-9959AF767042}"/>
              </a:ext>
            </a:extLst>
          </p:cNvPr>
          <p:cNvSpPr/>
          <p:nvPr/>
        </p:nvSpPr>
        <p:spPr>
          <a:xfrm>
            <a:off x="2743200" y="2743200"/>
            <a:ext cx="2729552" cy="532263"/>
          </a:xfrm>
          <a:custGeom>
            <a:avLst/>
            <a:gdLst>
              <a:gd name="connsiteX0" fmla="*/ 0 w 2715904"/>
              <a:gd name="connsiteY0" fmla="*/ 545911 h 545911"/>
              <a:gd name="connsiteX1" fmla="*/ 2715904 w 2715904"/>
              <a:gd name="connsiteY1" fmla="*/ 0 h 545911"/>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Lst>
            <a:ahLst/>
            <a:cxnLst>
              <a:cxn ang="0">
                <a:pos x="connsiteX0" y="connsiteY0"/>
              </a:cxn>
              <a:cxn ang="0">
                <a:pos x="connsiteX1" y="connsiteY1"/>
              </a:cxn>
            </a:cxnLst>
            <a:rect l="l" t="t" r="r" b="b"/>
            <a:pathLst>
              <a:path w="2729552" h="532263">
                <a:moveTo>
                  <a:pt x="0" y="532263"/>
                </a:moveTo>
                <a:cubicBezTo>
                  <a:pt x="1287438" y="128517"/>
                  <a:pt x="1592239" y="38669"/>
                  <a:pt x="2729552" y="0"/>
                </a:cubicBezTo>
              </a:path>
            </a:pathLst>
          </a:cu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131">
            <a:extLst>
              <a:ext uri="{FF2B5EF4-FFF2-40B4-BE49-F238E27FC236}">
                <a16:creationId xmlns:a16="http://schemas.microsoft.com/office/drawing/2014/main" id="{09FECA9F-7035-4D82-9B0B-0E4EB19FCCF9}"/>
              </a:ext>
            </a:extLst>
          </p:cNvPr>
          <p:cNvSpPr/>
          <p:nvPr/>
        </p:nvSpPr>
        <p:spPr>
          <a:xfrm flipV="1">
            <a:off x="5484019" y="2743200"/>
            <a:ext cx="2729552" cy="532263"/>
          </a:xfrm>
          <a:custGeom>
            <a:avLst/>
            <a:gdLst>
              <a:gd name="connsiteX0" fmla="*/ 0 w 2715904"/>
              <a:gd name="connsiteY0" fmla="*/ 545911 h 545911"/>
              <a:gd name="connsiteX1" fmla="*/ 2715904 w 2715904"/>
              <a:gd name="connsiteY1" fmla="*/ 0 h 545911"/>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Lst>
            <a:ahLst/>
            <a:cxnLst>
              <a:cxn ang="0">
                <a:pos x="connsiteX0" y="connsiteY0"/>
              </a:cxn>
              <a:cxn ang="0">
                <a:pos x="connsiteX1" y="connsiteY1"/>
              </a:cxn>
            </a:cxnLst>
            <a:rect l="l" t="t" r="r" b="b"/>
            <a:pathLst>
              <a:path w="2729552" h="532263">
                <a:moveTo>
                  <a:pt x="0" y="532263"/>
                </a:moveTo>
                <a:cubicBezTo>
                  <a:pt x="1287438" y="128517"/>
                  <a:pt x="1592239" y="38669"/>
                  <a:pt x="2729552" y="0"/>
                </a:cubicBezTo>
              </a:path>
            </a:pathLst>
          </a:cu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06D95103-2C1A-4ED4-8F75-B631FF7538C6}"/>
              </a:ext>
            </a:extLst>
          </p:cNvPr>
          <p:cNvCxnSpPr/>
          <p:nvPr/>
        </p:nvCxnSpPr>
        <p:spPr>
          <a:xfrm>
            <a:off x="1369219" y="42672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2" name="Freeform 133">
            <a:extLst>
              <a:ext uri="{FF2B5EF4-FFF2-40B4-BE49-F238E27FC236}">
                <a16:creationId xmlns:a16="http://schemas.microsoft.com/office/drawing/2014/main" id="{9A8C24FD-55A0-450A-B383-28B92451603F}"/>
              </a:ext>
            </a:extLst>
          </p:cNvPr>
          <p:cNvSpPr/>
          <p:nvPr/>
        </p:nvSpPr>
        <p:spPr>
          <a:xfrm flipV="1">
            <a:off x="2740819" y="3733800"/>
            <a:ext cx="2729552" cy="304800"/>
          </a:xfrm>
          <a:custGeom>
            <a:avLst/>
            <a:gdLst>
              <a:gd name="connsiteX0" fmla="*/ 0 w 2715904"/>
              <a:gd name="connsiteY0" fmla="*/ 545911 h 545911"/>
              <a:gd name="connsiteX1" fmla="*/ 2715904 w 2715904"/>
              <a:gd name="connsiteY1" fmla="*/ 0 h 545911"/>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Lst>
            <a:ahLst/>
            <a:cxnLst>
              <a:cxn ang="0">
                <a:pos x="connsiteX0" y="connsiteY0"/>
              </a:cxn>
              <a:cxn ang="0">
                <a:pos x="connsiteX1" y="connsiteY1"/>
              </a:cxn>
            </a:cxnLst>
            <a:rect l="l" t="t" r="r" b="b"/>
            <a:pathLst>
              <a:path w="2729552" h="532263">
                <a:moveTo>
                  <a:pt x="0" y="532263"/>
                </a:moveTo>
                <a:cubicBezTo>
                  <a:pt x="1287438" y="128517"/>
                  <a:pt x="1592239" y="38669"/>
                  <a:pt x="2729552" y="0"/>
                </a:cubicBezTo>
              </a:path>
            </a:pathLst>
          </a:cu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8F49D15-A6D2-4747-BB0C-987DB66A0FA5}"/>
              </a:ext>
            </a:extLst>
          </p:cNvPr>
          <p:cNvCxnSpPr>
            <a:endCxn id="32" idx="0"/>
          </p:cNvCxnSpPr>
          <p:nvPr/>
        </p:nvCxnSpPr>
        <p:spPr>
          <a:xfrm flipV="1">
            <a:off x="2740819" y="3733800"/>
            <a:ext cx="0" cy="53340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021595C-60DF-442A-A03F-02DCD05DE429}"/>
              </a:ext>
            </a:extLst>
          </p:cNvPr>
          <p:cNvCxnSpPr/>
          <p:nvPr/>
        </p:nvCxnSpPr>
        <p:spPr>
          <a:xfrm flipV="1">
            <a:off x="5484019" y="4038600"/>
            <a:ext cx="0" cy="22860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3007503-FA10-4DAC-A0F9-733219ECF511}"/>
              </a:ext>
            </a:extLst>
          </p:cNvPr>
          <p:cNvCxnSpPr/>
          <p:nvPr/>
        </p:nvCxnSpPr>
        <p:spPr>
          <a:xfrm>
            <a:off x="5484019" y="4267200"/>
            <a:ext cx="26670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53A4A20-99E3-4806-BD35-53D7E30EC01B}"/>
              </a:ext>
            </a:extLst>
          </p:cNvPr>
          <p:cNvCxnSpPr/>
          <p:nvPr/>
        </p:nvCxnSpPr>
        <p:spPr>
          <a:xfrm>
            <a:off x="1369219" y="52578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95CADD7-550F-4334-A50C-AE8388C74597}"/>
              </a:ext>
            </a:extLst>
          </p:cNvPr>
          <p:cNvCxnSpPr/>
          <p:nvPr/>
        </p:nvCxnSpPr>
        <p:spPr>
          <a:xfrm flipV="1">
            <a:off x="2740819" y="4953000"/>
            <a:ext cx="0" cy="30480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8" name="Freeform 139">
            <a:extLst>
              <a:ext uri="{FF2B5EF4-FFF2-40B4-BE49-F238E27FC236}">
                <a16:creationId xmlns:a16="http://schemas.microsoft.com/office/drawing/2014/main" id="{F09773B0-A5C6-4947-8794-8BEE7383C685}"/>
              </a:ext>
            </a:extLst>
          </p:cNvPr>
          <p:cNvSpPr/>
          <p:nvPr/>
        </p:nvSpPr>
        <p:spPr>
          <a:xfrm>
            <a:off x="2740819" y="4648200"/>
            <a:ext cx="2729552" cy="304800"/>
          </a:xfrm>
          <a:custGeom>
            <a:avLst/>
            <a:gdLst>
              <a:gd name="connsiteX0" fmla="*/ 0 w 2715904"/>
              <a:gd name="connsiteY0" fmla="*/ 545911 h 545911"/>
              <a:gd name="connsiteX1" fmla="*/ 2715904 w 2715904"/>
              <a:gd name="connsiteY1" fmla="*/ 0 h 545911"/>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Lst>
            <a:ahLst/>
            <a:cxnLst>
              <a:cxn ang="0">
                <a:pos x="connsiteX0" y="connsiteY0"/>
              </a:cxn>
              <a:cxn ang="0">
                <a:pos x="connsiteX1" y="connsiteY1"/>
              </a:cxn>
            </a:cxnLst>
            <a:rect l="l" t="t" r="r" b="b"/>
            <a:pathLst>
              <a:path w="2729552" h="532263">
                <a:moveTo>
                  <a:pt x="0" y="532263"/>
                </a:moveTo>
                <a:cubicBezTo>
                  <a:pt x="1287438" y="128517"/>
                  <a:pt x="1592239" y="38669"/>
                  <a:pt x="2729552" y="0"/>
                </a:cubicBezTo>
              </a:path>
            </a:pathLst>
          </a:cu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58189940-8B3A-46CE-ACAB-1A5468C947AF}"/>
              </a:ext>
            </a:extLst>
          </p:cNvPr>
          <p:cNvCxnSpPr>
            <a:stCxn id="40" idx="0"/>
          </p:cNvCxnSpPr>
          <p:nvPr/>
        </p:nvCxnSpPr>
        <p:spPr>
          <a:xfrm flipV="1">
            <a:off x="5484019" y="4648200"/>
            <a:ext cx="0" cy="30480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40" name="Freeform 141">
            <a:extLst>
              <a:ext uri="{FF2B5EF4-FFF2-40B4-BE49-F238E27FC236}">
                <a16:creationId xmlns:a16="http://schemas.microsoft.com/office/drawing/2014/main" id="{9AE5BC14-9B11-4EB5-BBE6-E2A424933590}"/>
              </a:ext>
            </a:extLst>
          </p:cNvPr>
          <p:cNvSpPr/>
          <p:nvPr/>
        </p:nvSpPr>
        <p:spPr>
          <a:xfrm flipV="1">
            <a:off x="5484019" y="4953000"/>
            <a:ext cx="2729552" cy="304800"/>
          </a:xfrm>
          <a:custGeom>
            <a:avLst/>
            <a:gdLst>
              <a:gd name="connsiteX0" fmla="*/ 0 w 2715904"/>
              <a:gd name="connsiteY0" fmla="*/ 545911 h 545911"/>
              <a:gd name="connsiteX1" fmla="*/ 2715904 w 2715904"/>
              <a:gd name="connsiteY1" fmla="*/ 0 h 545911"/>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Lst>
            <a:ahLst/>
            <a:cxnLst>
              <a:cxn ang="0">
                <a:pos x="connsiteX0" y="connsiteY0"/>
              </a:cxn>
              <a:cxn ang="0">
                <a:pos x="connsiteX1" y="connsiteY1"/>
              </a:cxn>
            </a:cxnLst>
            <a:rect l="l" t="t" r="r" b="b"/>
            <a:pathLst>
              <a:path w="2729552" h="532263">
                <a:moveTo>
                  <a:pt x="0" y="532263"/>
                </a:moveTo>
                <a:cubicBezTo>
                  <a:pt x="1287438" y="128517"/>
                  <a:pt x="1592239" y="38669"/>
                  <a:pt x="2729552" y="0"/>
                </a:cubicBezTo>
              </a:path>
            </a:pathLst>
          </a:cu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4D849DD-B6D7-4BCC-A622-7EE8EC0EA1E3}"/>
              </a:ext>
            </a:extLst>
          </p:cNvPr>
          <p:cNvCxnSpPr/>
          <p:nvPr/>
        </p:nvCxnSpPr>
        <p:spPr>
          <a:xfrm>
            <a:off x="1369219" y="5638800"/>
            <a:ext cx="13716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CDAFFB8-1A40-4CC9-9479-EB86DAE1E3A2}"/>
              </a:ext>
            </a:extLst>
          </p:cNvPr>
          <p:cNvCxnSpPr>
            <a:stCxn id="43" idx="0"/>
          </p:cNvCxnSpPr>
          <p:nvPr/>
        </p:nvCxnSpPr>
        <p:spPr>
          <a:xfrm flipV="1">
            <a:off x="2740819" y="5638800"/>
            <a:ext cx="0" cy="30480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43" name="Freeform 144">
            <a:extLst>
              <a:ext uri="{FF2B5EF4-FFF2-40B4-BE49-F238E27FC236}">
                <a16:creationId xmlns:a16="http://schemas.microsoft.com/office/drawing/2014/main" id="{3723ACF3-5FE9-489E-B3FE-B082E48F9614}"/>
              </a:ext>
            </a:extLst>
          </p:cNvPr>
          <p:cNvSpPr/>
          <p:nvPr/>
        </p:nvSpPr>
        <p:spPr>
          <a:xfrm>
            <a:off x="2740819" y="5791200"/>
            <a:ext cx="2729552" cy="152400"/>
          </a:xfrm>
          <a:custGeom>
            <a:avLst/>
            <a:gdLst>
              <a:gd name="connsiteX0" fmla="*/ 0 w 2715904"/>
              <a:gd name="connsiteY0" fmla="*/ 545911 h 545911"/>
              <a:gd name="connsiteX1" fmla="*/ 2715904 w 2715904"/>
              <a:gd name="connsiteY1" fmla="*/ 0 h 545911"/>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 name="connsiteX0" fmla="*/ 0 w 2729552"/>
              <a:gd name="connsiteY0" fmla="*/ 532263 h 532263"/>
              <a:gd name="connsiteX1" fmla="*/ 2729552 w 2729552"/>
              <a:gd name="connsiteY1" fmla="*/ 0 h 532263"/>
            </a:gdLst>
            <a:ahLst/>
            <a:cxnLst>
              <a:cxn ang="0">
                <a:pos x="connsiteX0" y="connsiteY0"/>
              </a:cxn>
              <a:cxn ang="0">
                <a:pos x="connsiteX1" y="connsiteY1"/>
              </a:cxn>
            </a:cxnLst>
            <a:rect l="l" t="t" r="r" b="b"/>
            <a:pathLst>
              <a:path w="2729552" h="532263">
                <a:moveTo>
                  <a:pt x="0" y="532263"/>
                </a:moveTo>
                <a:cubicBezTo>
                  <a:pt x="1287438" y="128517"/>
                  <a:pt x="1592239" y="38669"/>
                  <a:pt x="2729552" y="0"/>
                </a:cubicBezTo>
              </a:path>
            </a:pathLst>
          </a:cu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D7A2CFC-8CAD-49A6-AB00-E5967B86A65F}"/>
              </a:ext>
            </a:extLst>
          </p:cNvPr>
          <p:cNvCxnSpPr/>
          <p:nvPr/>
        </p:nvCxnSpPr>
        <p:spPr>
          <a:xfrm flipV="1">
            <a:off x="5484019" y="5638800"/>
            <a:ext cx="0" cy="15240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459596C-9A7F-40EB-A505-AE07975A28CD}"/>
              </a:ext>
            </a:extLst>
          </p:cNvPr>
          <p:cNvCxnSpPr/>
          <p:nvPr/>
        </p:nvCxnSpPr>
        <p:spPr>
          <a:xfrm>
            <a:off x="5484019" y="5638800"/>
            <a:ext cx="2743200"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02DFF6B4-4E1B-4658-9C72-8DD5AC6423C4}"/>
              </a:ext>
            </a:extLst>
          </p:cNvPr>
          <p:cNvGrpSpPr/>
          <p:nvPr/>
        </p:nvGrpSpPr>
        <p:grpSpPr>
          <a:xfrm>
            <a:off x="8684419" y="2514600"/>
            <a:ext cx="2895600" cy="533400"/>
            <a:chOff x="9446419" y="2362200"/>
            <a:chExt cx="2895600" cy="533400"/>
          </a:xfrm>
        </p:grpSpPr>
        <p:sp>
          <p:nvSpPr>
            <p:cNvPr id="47" name="Content Placeholder 1">
              <a:extLst>
                <a:ext uri="{FF2B5EF4-FFF2-40B4-BE49-F238E27FC236}">
                  <a16:creationId xmlns:a16="http://schemas.microsoft.com/office/drawing/2014/main" id="{C48C2E99-76CE-4E47-8A3C-2FE5C5D2D452}"/>
                </a:ext>
              </a:extLst>
            </p:cNvPr>
            <p:cNvSpPr txBox="1">
              <a:spLocks/>
            </p:cNvSpPr>
            <p:nvPr/>
          </p:nvSpPr>
          <p:spPr>
            <a:xfrm>
              <a:off x="9446419" y="2362200"/>
              <a:ext cx="28956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1800"/>
                <a:t>Motor spinning down     is increasing.</a:t>
              </a:r>
            </a:p>
            <a:p>
              <a:pPr marL="0" indent="0">
                <a:buFont typeface="Wingdings" charset="2"/>
                <a:buNone/>
              </a:pPr>
              <a:endParaRPr lang="en-US" sz="1800"/>
            </a:p>
          </p:txBody>
        </p:sp>
        <p:graphicFrame>
          <p:nvGraphicFramePr>
            <p:cNvPr id="48" name="Object 47">
              <a:extLst>
                <a:ext uri="{FF2B5EF4-FFF2-40B4-BE49-F238E27FC236}">
                  <a16:creationId xmlns:a16="http://schemas.microsoft.com/office/drawing/2014/main" id="{F0542AFA-FE12-4D1B-BF47-26BAC846847A}"/>
                </a:ext>
              </a:extLst>
            </p:cNvPr>
            <p:cNvGraphicFramePr>
              <a:graphicFrameLocks noChangeAspect="1"/>
            </p:cNvGraphicFramePr>
            <p:nvPr>
              <p:extLst>
                <p:ext uri="{D42A27DB-BD31-4B8C-83A1-F6EECF244321}">
                  <p14:modId xmlns:p14="http://schemas.microsoft.com/office/powerpoint/2010/main" val="1803234627"/>
                </p:ext>
              </p:extLst>
            </p:nvPr>
          </p:nvGraphicFramePr>
          <p:xfrm>
            <a:off x="11427619" y="2397125"/>
            <a:ext cx="295275" cy="269875"/>
          </p:xfrm>
          <a:graphic>
            <a:graphicData uri="http://schemas.openxmlformats.org/presentationml/2006/ole">
              <mc:AlternateContent xmlns:mc="http://schemas.openxmlformats.org/markup-compatibility/2006">
                <mc:Choice xmlns:v="urn:schemas-microsoft-com:vml" Requires="v">
                  <p:oleObj spid="_x0000_s74754" name="Equation" r:id="rId7" imgW="152280" imgH="139680" progId="Equation.3">
                    <p:embed/>
                  </p:oleObj>
                </mc:Choice>
                <mc:Fallback>
                  <p:oleObj name="Equation" r:id="rId7" imgW="152280" imgH="139680" progId="Equation.3">
                    <p:embed/>
                    <p:pic>
                      <p:nvPicPr>
                        <p:cNvPr id="48" name="Object 47">
                          <a:extLst>
                            <a:ext uri="{FF2B5EF4-FFF2-40B4-BE49-F238E27FC236}">
                              <a16:creationId xmlns:a16="http://schemas.microsoft.com/office/drawing/2014/main" id="{F0542AFA-FE12-4D1B-BF47-26BAC846847A}"/>
                            </a:ext>
                          </a:extLst>
                        </p:cNvPr>
                        <p:cNvPicPr/>
                        <p:nvPr/>
                      </p:nvPicPr>
                      <p:blipFill>
                        <a:blip r:embed="rId8"/>
                        <a:stretch>
                          <a:fillRect/>
                        </a:stretch>
                      </p:blipFill>
                      <p:spPr>
                        <a:xfrm>
                          <a:off x="11427619" y="2397125"/>
                          <a:ext cx="295275" cy="269875"/>
                        </a:xfrm>
                        <a:prstGeom prst="rect">
                          <a:avLst/>
                        </a:prstGeom>
                      </p:spPr>
                    </p:pic>
                  </p:oleObj>
                </mc:Fallback>
              </mc:AlternateContent>
            </a:graphicData>
          </a:graphic>
        </p:graphicFrame>
      </p:grpSp>
      <p:sp>
        <p:nvSpPr>
          <p:cNvPr id="49" name="Content Placeholder 1">
            <a:extLst>
              <a:ext uri="{FF2B5EF4-FFF2-40B4-BE49-F238E27FC236}">
                <a16:creationId xmlns:a16="http://schemas.microsoft.com/office/drawing/2014/main" id="{50101341-0CEB-4C32-92F8-4ABE0A976071}"/>
              </a:ext>
            </a:extLst>
          </p:cNvPr>
          <p:cNvSpPr txBox="1">
            <a:spLocks/>
          </p:cNvSpPr>
          <p:nvPr/>
        </p:nvSpPr>
        <p:spPr>
          <a:xfrm>
            <a:off x="8684419" y="3657600"/>
            <a:ext cx="29718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1800"/>
              <a:t>Motor current drops to zero</a:t>
            </a:r>
          </a:p>
          <a:p>
            <a:pPr marL="0" indent="0">
              <a:buFont typeface="Wingdings" charset="2"/>
              <a:buNone/>
            </a:pPr>
            <a:endParaRPr lang="en-US" sz="1800"/>
          </a:p>
        </p:txBody>
      </p:sp>
      <p:sp>
        <p:nvSpPr>
          <p:cNvPr id="50" name="Content Placeholder 1">
            <a:extLst>
              <a:ext uri="{FF2B5EF4-FFF2-40B4-BE49-F238E27FC236}">
                <a16:creationId xmlns:a16="http://schemas.microsoft.com/office/drawing/2014/main" id="{743EC678-2B85-4CD7-9CD1-48FB26DFF86A}"/>
              </a:ext>
            </a:extLst>
          </p:cNvPr>
          <p:cNvSpPr txBox="1">
            <a:spLocks/>
          </p:cNvSpPr>
          <p:nvPr/>
        </p:nvSpPr>
        <p:spPr>
          <a:xfrm>
            <a:off x="8684419" y="4343400"/>
            <a:ext cx="2971800"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1800"/>
              <a:t>Motor voltage drops down to the value provided by only V</a:t>
            </a:r>
            <a:r>
              <a:rPr lang="en-US" sz="1800" baseline="-25000"/>
              <a:t>emf</a:t>
            </a:r>
          </a:p>
          <a:p>
            <a:pPr marL="0" indent="0">
              <a:buFont typeface="Wingdings" charset="2"/>
              <a:buNone/>
            </a:pPr>
            <a:endParaRPr lang="en-US" sz="1800"/>
          </a:p>
        </p:txBody>
      </p:sp>
      <p:sp>
        <p:nvSpPr>
          <p:cNvPr id="51" name="Content Placeholder 1">
            <a:extLst>
              <a:ext uri="{FF2B5EF4-FFF2-40B4-BE49-F238E27FC236}">
                <a16:creationId xmlns:a16="http://schemas.microsoft.com/office/drawing/2014/main" id="{783F570C-6B53-4284-87AE-9C6A1C7711EB}"/>
              </a:ext>
            </a:extLst>
          </p:cNvPr>
          <p:cNvSpPr txBox="1">
            <a:spLocks/>
          </p:cNvSpPr>
          <p:nvPr/>
        </p:nvSpPr>
        <p:spPr>
          <a:xfrm>
            <a:off x="8684419" y="5486400"/>
            <a:ext cx="2971800" cy="838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1800"/>
              <a:t>V</a:t>
            </a:r>
            <a:r>
              <a:rPr lang="en-US" sz="1800" baseline="-25000"/>
              <a:t>b</a:t>
            </a:r>
            <a:r>
              <a:rPr lang="en-US" sz="1800"/>
              <a:t> goes up to V</a:t>
            </a:r>
            <a:r>
              <a:rPr lang="en-US" sz="1800" baseline="-25000"/>
              <a:t>b,ini</a:t>
            </a:r>
            <a:r>
              <a:rPr lang="en-US" sz="1800"/>
              <a:t>, as no voltage drop over R</a:t>
            </a:r>
            <a:r>
              <a:rPr lang="en-US" sz="1800" baseline="-25000"/>
              <a:t>b</a:t>
            </a:r>
          </a:p>
          <a:p>
            <a:pPr marL="0" indent="0">
              <a:buFont typeface="Wingdings" charset="2"/>
              <a:buNone/>
            </a:pPr>
            <a:endParaRPr lang="en-US" sz="1800"/>
          </a:p>
        </p:txBody>
      </p:sp>
    </p:spTree>
    <p:extLst>
      <p:ext uri="{BB962C8B-B14F-4D97-AF65-F5344CB8AC3E}">
        <p14:creationId xmlns:p14="http://schemas.microsoft.com/office/powerpoint/2010/main" val="176863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Inductive Kickback</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744896" y="5521885"/>
            <a:ext cx="11233150" cy="1026399"/>
          </a:xfrm>
        </p:spPr>
        <p:txBody>
          <a:bodyPr/>
          <a:lstStyle/>
          <a:p>
            <a:r>
              <a:rPr lang="en-US"/>
              <a:t>Current through the motor interrupted: inductive kickback</a:t>
            </a:r>
          </a:p>
          <a:p>
            <a:r>
              <a:rPr lang="en-US"/>
              <a:t>Reversed-biased snubber diodes short the resulting voltage spike</a:t>
            </a:r>
            <a:endParaRPr lang="en-US" altLang="en-US"/>
          </a:p>
        </p:txBody>
      </p:sp>
      <p:cxnSp>
        <p:nvCxnSpPr>
          <p:cNvPr id="4" name="Straight Connector 3">
            <a:extLst>
              <a:ext uri="{FF2B5EF4-FFF2-40B4-BE49-F238E27FC236}">
                <a16:creationId xmlns:a16="http://schemas.microsoft.com/office/drawing/2014/main" id="{4FA5ED46-B8A2-4DC6-809C-2FE09452DD21}"/>
              </a:ext>
            </a:extLst>
          </p:cNvPr>
          <p:cNvCxnSpPr/>
          <p:nvPr/>
        </p:nvCxnSpPr>
        <p:spPr>
          <a:xfrm flipV="1">
            <a:off x="1902619" y="2133600"/>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31B0BB0-2CC6-4685-A506-83A3B62F0C3C}"/>
              </a:ext>
            </a:extLst>
          </p:cNvPr>
          <p:cNvCxnSpPr/>
          <p:nvPr/>
        </p:nvCxnSpPr>
        <p:spPr>
          <a:xfrm flipV="1">
            <a:off x="2283619" y="28194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87D1CEA1-EF63-4082-B82E-DCF940CD939B}"/>
              </a:ext>
            </a:extLst>
          </p:cNvPr>
          <p:cNvGrpSpPr/>
          <p:nvPr/>
        </p:nvGrpSpPr>
        <p:grpSpPr>
          <a:xfrm rot="5400000">
            <a:off x="8614423" y="2889398"/>
            <a:ext cx="1752599" cy="393405"/>
            <a:chOff x="8195320" y="2752060"/>
            <a:chExt cx="1752599" cy="393405"/>
          </a:xfrm>
        </p:grpSpPr>
        <p:sp>
          <p:nvSpPr>
            <p:cNvPr id="7" name="Rectangle 6">
              <a:extLst>
                <a:ext uri="{FF2B5EF4-FFF2-40B4-BE49-F238E27FC236}">
                  <a16:creationId xmlns:a16="http://schemas.microsoft.com/office/drawing/2014/main" id="{E6ED8C6E-6593-4BC2-AF10-6D577B1F6960}"/>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4C4F0CC8-0A53-47BF-9AEC-2665CE6EF46F}"/>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CF01796B-E21F-482A-96F9-C27D63006E0D}"/>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a:extLst>
                <a:ext uri="{FF2B5EF4-FFF2-40B4-BE49-F238E27FC236}">
                  <a16:creationId xmlns:a16="http://schemas.microsoft.com/office/drawing/2014/main" id="{696A8E5D-DB04-4492-8AC3-52931F3D8C8D}"/>
                </a:ext>
              </a:extLst>
            </p:cNvPr>
            <p:cNvCxnSpPr>
              <a:stCxn id="8"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331F69-6CAC-4188-856B-18B760BD845C}"/>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B5ECA0-402B-4E25-9B0D-10C4A3039A80}"/>
              </a:ext>
            </a:extLst>
          </p:cNvPr>
          <p:cNvGrpSpPr/>
          <p:nvPr/>
        </p:nvGrpSpPr>
        <p:grpSpPr>
          <a:xfrm>
            <a:off x="397027" y="3242268"/>
            <a:ext cx="2100100" cy="1776880"/>
            <a:chOff x="2073427" y="2708868"/>
            <a:chExt cx="2100100" cy="1776880"/>
          </a:xfrm>
        </p:grpSpPr>
        <p:sp>
          <p:nvSpPr>
            <p:cNvPr id="13" name="Can 19">
              <a:extLst>
                <a:ext uri="{FF2B5EF4-FFF2-40B4-BE49-F238E27FC236}">
                  <a16:creationId xmlns:a16="http://schemas.microsoft.com/office/drawing/2014/main" id="{5E478402-1C40-4BC3-841D-6093C959EFFE}"/>
                </a:ext>
              </a:extLst>
            </p:cNvPr>
            <p:cNvSpPr/>
            <p:nvPr/>
          </p:nvSpPr>
          <p:spPr>
            <a:xfrm rot="13554718">
              <a:off x="2865895" y="2397527"/>
              <a:ext cx="996291" cy="1618973"/>
            </a:xfrm>
            <a:prstGeom prst="can">
              <a:avLst>
                <a:gd name="adj" fmla="val 81250"/>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FACAE4B-1985-4AEA-A313-1CEC5BDEDEA8}"/>
                </a:ext>
              </a:extLst>
            </p:cNvPr>
            <p:cNvCxnSpPr/>
            <p:nvPr/>
          </p:nvCxnSpPr>
          <p:spPr>
            <a:xfrm flipH="1">
              <a:off x="2283617" y="3505199"/>
              <a:ext cx="762000" cy="68580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Circular Arrow 25">
              <a:extLst>
                <a:ext uri="{FF2B5EF4-FFF2-40B4-BE49-F238E27FC236}">
                  <a16:creationId xmlns:a16="http://schemas.microsoft.com/office/drawing/2014/main" id="{FC7094A5-0A0A-4EAA-9973-E94C78D06A01}"/>
                </a:ext>
              </a:extLst>
            </p:cNvPr>
            <p:cNvSpPr/>
            <p:nvPr/>
          </p:nvSpPr>
          <p:spPr>
            <a:xfrm rot="2081666">
              <a:off x="2073427" y="3647548"/>
              <a:ext cx="762000" cy="838200"/>
            </a:xfrm>
            <a:prstGeom prst="circular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16" name="Straight Connector 15">
            <a:extLst>
              <a:ext uri="{FF2B5EF4-FFF2-40B4-BE49-F238E27FC236}">
                <a16:creationId xmlns:a16="http://schemas.microsoft.com/office/drawing/2014/main" id="{CA1227C4-2DCA-4363-A8A4-3E22D9981749}"/>
              </a:ext>
            </a:extLst>
          </p:cNvPr>
          <p:cNvCxnSpPr/>
          <p:nvPr/>
        </p:nvCxnSpPr>
        <p:spPr>
          <a:xfrm flipH="1">
            <a:off x="2283619" y="2819400"/>
            <a:ext cx="457200" cy="0"/>
          </a:xfrm>
          <a:prstGeom prst="line">
            <a:avLst/>
          </a:prstGeom>
          <a:ln>
            <a:solidFill>
              <a:schemeClr val="tx1"/>
            </a:solidFill>
            <a:head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2740132-2F64-4BE3-9ABD-AEB342991221}"/>
              </a:ext>
            </a:extLst>
          </p:cNvPr>
          <p:cNvCxnSpPr/>
          <p:nvPr/>
        </p:nvCxnSpPr>
        <p:spPr>
          <a:xfrm flipH="1">
            <a:off x="1902619" y="2133600"/>
            <a:ext cx="838200" cy="0"/>
          </a:xfrm>
          <a:prstGeom prst="line">
            <a:avLst/>
          </a:prstGeom>
          <a:ln>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8" name="Object 17">
            <a:extLst>
              <a:ext uri="{FF2B5EF4-FFF2-40B4-BE49-F238E27FC236}">
                <a16:creationId xmlns:a16="http://schemas.microsoft.com/office/drawing/2014/main" id="{FCA046AB-9B53-402B-9B4F-CF659C7CC7B3}"/>
              </a:ext>
            </a:extLst>
          </p:cNvPr>
          <p:cNvGraphicFramePr>
            <a:graphicFrameLocks noChangeAspect="1"/>
          </p:cNvGraphicFramePr>
          <p:nvPr>
            <p:extLst/>
          </p:nvPr>
        </p:nvGraphicFramePr>
        <p:xfrm>
          <a:off x="759619" y="4876800"/>
          <a:ext cx="244475" cy="269875"/>
        </p:xfrm>
        <a:graphic>
          <a:graphicData uri="http://schemas.openxmlformats.org/presentationml/2006/ole">
            <mc:AlternateContent xmlns:mc="http://schemas.openxmlformats.org/markup-compatibility/2006">
              <mc:Choice xmlns:v="urn:schemas-microsoft-com:vml" Requires="v">
                <p:oleObj spid="_x0000_s76801" name="Equation" r:id="rId4" imgW="126720" imgH="139680" progId="Equation.3">
                  <p:embed/>
                </p:oleObj>
              </mc:Choice>
              <mc:Fallback>
                <p:oleObj name="Equation" r:id="rId4" imgW="126720" imgH="139680" progId="Equation.3">
                  <p:embed/>
                  <p:pic>
                    <p:nvPicPr>
                      <p:cNvPr id="18" name="Object 17">
                        <a:extLst>
                          <a:ext uri="{FF2B5EF4-FFF2-40B4-BE49-F238E27FC236}">
                            <a16:creationId xmlns:a16="http://schemas.microsoft.com/office/drawing/2014/main" id="{FCA046AB-9B53-402B-9B4F-CF659C7CC7B3}"/>
                          </a:ext>
                        </a:extLst>
                      </p:cNvPr>
                      <p:cNvPicPr/>
                      <p:nvPr/>
                    </p:nvPicPr>
                    <p:blipFill>
                      <a:blip r:embed="rId5"/>
                      <a:stretch>
                        <a:fillRect/>
                      </a:stretch>
                    </p:blipFill>
                    <p:spPr>
                      <a:xfrm>
                        <a:off x="759619" y="4876800"/>
                        <a:ext cx="244475" cy="2698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4B3C83D-8727-48D4-BEDB-686E68069393}"/>
              </a:ext>
            </a:extLst>
          </p:cNvPr>
          <p:cNvGraphicFramePr>
            <a:graphicFrameLocks noChangeAspect="1"/>
          </p:cNvGraphicFramePr>
          <p:nvPr>
            <p:extLst>
              <p:ext uri="{D42A27DB-BD31-4B8C-83A1-F6EECF244321}">
                <p14:modId xmlns:p14="http://schemas.microsoft.com/office/powerpoint/2010/main" val="2473439130"/>
              </p:ext>
            </p:extLst>
          </p:nvPr>
        </p:nvGraphicFramePr>
        <p:xfrm>
          <a:off x="1029006" y="4890034"/>
          <a:ext cx="293688" cy="271463"/>
        </p:xfrm>
        <a:graphic>
          <a:graphicData uri="http://schemas.openxmlformats.org/presentationml/2006/ole">
            <mc:AlternateContent xmlns:mc="http://schemas.openxmlformats.org/markup-compatibility/2006">
              <mc:Choice xmlns:v="urn:schemas-microsoft-com:vml" Requires="v">
                <p:oleObj spid="_x0000_s76802" name="Equation" r:id="rId6" imgW="152280" imgH="139680" progId="Equation.3">
                  <p:embed/>
                </p:oleObj>
              </mc:Choice>
              <mc:Fallback>
                <p:oleObj name="Equation" r:id="rId6" imgW="152280" imgH="139680" progId="Equation.3">
                  <p:embed/>
                  <p:pic>
                    <p:nvPicPr>
                      <p:cNvPr id="19" name="Object 18">
                        <a:extLst>
                          <a:ext uri="{FF2B5EF4-FFF2-40B4-BE49-F238E27FC236}">
                            <a16:creationId xmlns:a16="http://schemas.microsoft.com/office/drawing/2014/main" id="{24B3C83D-8727-48D4-BEDB-686E68069393}"/>
                          </a:ext>
                        </a:extLst>
                      </p:cNvPr>
                      <p:cNvPicPr/>
                      <p:nvPr/>
                    </p:nvPicPr>
                    <p:blipFill>
                      <a:blip r:embed="rId7"/>
                      <a:stretch>
                        <a:fillRect/>
                      </a:stretch>
                    </p:blipFill>
                    <p:spPr>
                      <a:xfrm>
                        <a:off x="1029006" y="4890034"/>
                        <a:ext cx="293688" cy="271463"/>
                      </a:xfrm>
                      <a:prstGeom prst="rect">
                        <a:avLst/>
                      </a:prstGeom>
                    </p:spPr>
                  </p:pic>
                </p:oleObj>
              </mc:Fallback>
            </mc:AlternateContent>
          </a:graphicData>
        </a:graphic>
      </p:graphicFrame>
      <p:sp>
        <p:nvSpPr>
          <p:cNvPr id="20" name="Cube 19">
            <a:extLst>
              <a:ext uri="{FF2B5EF4-FFF2-40B4-BE49-F238E27FC236}">
                <a16:creationId xmlns:a16="http://schemas.microsoft.com/office/drawing/2014/main" id="{F0B3256D-BB5B-4DA9-8083-D54440862398}"/>
              </a:ext>
            </a:extLst>
          </p:cNvPr>
          <p:cNvSpPr/>
          <p:nvPr/>
        </p:nvSpPr>
        <p:spPr>
          <a:xfrm>
            <a:off x="3502819" y="3124200"/>
            <a:ext cx="1219200" cy="762000"/>
          </a:xfrm>
          <a:prstGeom prst="cube">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FD2B49B-E0D4-485C-83E1-D7F02DD0F6AF}"/>
              </a:ext>
            </a:extLst>
          </p:cNvPr>
          <p:cNvCxnSpPr/>
          <p:nvPr/>
        </p:nvCxnSpPr>
        <p:spPr>
          <a:xfrm flipV="1">
            <a:off x="3807619" y="2819400"/>
            <a:ext cx="0" cy="381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01D57D3-5423-4B17-9B07-B8D461875EEC}"/>
              </a:ext>
            </a:extLst>
          </p:cNvPr>
          <p:cNvCxnSpPr/>
          <p:nvPr/>
        </p:nvCxnSpPr>
        <p:spPr>
          <a:xfrm flipH="1">
            <a:off x="2740819" y="2819400"/>
            <a:ext cx="1066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766B6D3-629D-4875-96C0-2DE374362EFA}"/>
              </a:ext>
            </a:extLst>
          </p:cNvPr>
          <p:cNvCxnSpPr/>
          <p:nvPr/>
        </p:nvCxnSpPr>
        <p:spPr>
          <a:xfrm flipV="1">
            <a:off x="4341019" y="2133600"/>
            <a:ext cx="0" cy="1066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800849-FCB1-46BB-AE1B-32AFDE372B85}"/>
              </a:ext>
            </a:extLst>
          </p:cNvPr>
          <p:cNvCxnSpPr/>
          <p:nvPr/>
        </p:nvCxnSpPr>
        <p:spPr>
          <a:xfrm flipH="1">
            <a:off x="3426619" y="2133600"/>
            <a:ext cx="914400" cy="0"/>
          </a:xfrm>
          <a:prstGeom prst="line">
            <a:avLst/>
          </a:prstGeom>
          <a:ln>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F48BFC7-B5E0-4938-A26C-6ED39E7C93A9}"/>
              </a:ext>
            </a:extLst>
          </p:cNvPr>
          <p:cNvSpPr txBox="1"/>
          <p:nvPr/>
        </p:nvSpPr>
        <p:spPr>
          <a:xfrm>
            <a:off x="3731419" y="3276600"/>
            <a:ext cx="762000" cy="533400"/>
          </a:xfrm>
          <a:prstGeom prst="rect">
            <a:avLst/>
          </a:prstGeom>
        </p:spPr>
        <p:txBody>
          <a:bodyPr vert="horz" wrap="square" lIns="0" tIns="0" rIns="0" bIns="0" rtlCol="0" anchor="t">
            <a:normAutofit/>
          </a:bodyPr>
          <a:lstStyle/>
          <a:p>
            <a:r>
              <a:rPr lang="en-US" sz="2400" b="1"/>
              <a:t>-</a:t>
            </a:r>
          </a:p>
        </p:txBody>
      </p:sp>
      <p:sp>
        <p:nvSpPr>
          <p:cNvPr id="26" name="TextBox 25">
            <a:extLst>
              <a:ext uri="{FF2B5EF4-FFF2-40B4-BE49-F238E27FC236}">
                <a16:creationId xmlns:a16="http://schemas.microsoft.com/office/drawing/2014/main" id="{1D6FBA28-E292-47EA-8911-327DF97783B0}"/>
              </a:ext>
            </a:extLst>
          </p:cNvPr>
          <p:cNvSpPr txBox="1"/>
          <p:nvPr/>
        </p:nvSpPr>
        <p:spPr>
          <a:xfrm>
            <a:off x="4264819" y="3352800"/>
            <a:ext cx="762000" cy="533400"/>
          </a:xfrm>
          <a:prstGeom prst="rect">
            <a:avLst/>
          </a:prstGeom>
        </p:spPr>
        <p:txBody>
          <a:bodyPr vert="horz" wrap="square" lIns="0" tIns="0" rIns="0" bIns="0" rtlCol="0" anchor="t">
            <a:normAutofit/>
          </a:bodyPr>
          <a:lstStyle/>
          <a:p>
            <a:r>
              <a:rPr lang="en-US" sz="2000" b="1"/>
              <a:t>+</a:t>
            </a:r>
          </a:p>
        </p:txBody>
      </p:sp>
      <p:cxnSp>
        <p:nvCxnSpPr>
          <p:cNvPr id="27" name="Straight Connector 26">
            <a:extLst>
              <a:ext uri="{FF2B5EF4-FFF2-40B4-BE49-F238E27FC236}">
                <a16:creationId xmlns:a16="http://schemas.microsoft.com/office/drawing/2014/main" id="{1C8E8CEB-87EF-4399-8EC3-8043C11F1E23}"/>
              </a:ext>
            </a:extLst>
          </p:cNvPr>
          <p:cNvCxnSpPr/>
          <p:nvPr/>
        </p:nvCxnSpPr>
        <p:spPr>
          <a:xfrm flipH="1">
            <a:off x="2740819" y="1676400"/>
            <a:ext cx="533400" cy="457200"/>
          </a:xfrm>
          <a:prstGeom prst="line">
            <a:avLst/>
          </a:prstGeom>
          <a:ln>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66F1258E-BF6A-4869-9AF1-E600B665854C}"/>
              </a:ext>
            </a:extLst>
          </p:cNvPr>
          <p:cNvSpPr/>
          <p:nvPr/>
        </p:nvSpPr>
        <p:spPr>
          <a:xfrm rot="5400000">
            <a:off x="6855619" y="2667000"/>
            <a:ext cx="838200" cy="838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Straight Connector 28">
            <a:extLst>
              <a:ext uri="{FF2B5EF4-FFF2-40B4-BE49-F238E27FC236}">
                <a16:creationId xmlns:a16="http://schemas.microsoft.com/office/drawing/2014/main" id="{A3E23E37-5CE3-4244-B9C1-28171C51B0F4}"/>
              </a:ext>
            </a:extLst>
          </p:cNvPr>
          <p:cNvCxnSpPr/>
          <p:nvPr/>
        </p:nvCxnSpPr>
        <p:spPr>
          <a:xfrm>
            <a:off x="7236619" y="2209800"/>
            <a:ext cx="0" cy="490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EDB357-52DE-4A5B-85FD-E36E888C7172}"/>
              </a:ext>
            </a:extLst>
          </p:cNvPr>
          <p:cNvCxnSpPr/>
          <p:nvPr/>
        </p:nvCxnSpPr>
        <p:spPr>
          <a:xfrm>
            <a:off x="7236619" y="220980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F896D9A-8CDE-4630-96AE-EDFF0A46A1FA}"/>
              </a:ext>
            </a:extLst>
          </p:cNvPr>
          <p:cNvSpPr/>
          <p:nvPr/>
        </p:nvSpPr>
        <p:spPr>
          <a:xfrm rot="5400000">
            <a:off x="8684419" y="2133600"/>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TextBox 31">
            <a:extLst>
              <a:ext uri="{FF2B5EF4-FFF2-40B4-BE49-F238E27FC236}">
                <a16:creationId xmlns:a16="http://schemas.microsoft.com/office/drawing/2014/main" id="{9694A0BC-7802-4112-AB04-6847AE84AE3C}"/>
              </a:ext>
            </a:extLst>
          </p:cNvPr>
          <p:cNvSpPr txBox="1"/>
          <p:nvPr/>
        </p:nvSpPr>
        <p:spPr>
          <a:xfrm>
            <a:off x="7084219" y="2743200"/>
            <a:ext cx="425302" cy="369332"/>
          </a:xfrm>
          <a:prstGeom prst="rect">
            <a:avLst/>
          </a:prstGeom>
          <a:noFill/>
        </p:spPr>
        <p:txBody>
          <a:bodyPr wrap="square" rtlCol="0">
            <a:spAutoFit/>
          </a:bodyPr>
          <a:lstStyle/>
          <a:p>
            <a:r>
              <a:rPr lang="en-US"/>
              <a:t>+</a:t>
            </a:r>
          </a:p>
        </p:txBody>
      </p:sp>
      <p:sp>
        <p:nvSpPr>
          <p:cNvPr id="33" name="TextBox 32">
            <a:extLst>
              <a:ext uri="{FF2B5EF4-FFF2-40B4-BE49-F238E27FC236}">
                <a16:creationId xmlns:a16="http://schemas.microsoft.com/office/drawing/2014/main" id="{58B97061-5616-4736-BCAF-16C221A7759E}"/>
              </a:ext>
            </a:extLst>
          </p:cNvPr>
          <p:cNvSpPr txBox="1"/>
          <p:nvPr/>
        </p:nvSpPr>
        <p:spPr>
          <a:xfrm>
            <a:off x="7116117" y="3124200"/>
            <a:ext cx="425302" cy="369332"/>
          </a:xfrm>
          <a:prstGeom prst="rect">
            <a:avLst/>
          </a:prstGeom>
          <a:noFill/>
        </p:spPr>
        <p:txBody>
          <a:bodyPr wrap="square" rtlCol="0">
            <a:spAutoFit/>
          </a:bodyPr>
          <a:lstStyle/>
          <a:p>
            <a:r>
              <a:rPr lang="en-US"/>
              <a:t>-</a:t>
            </a:r>
          </a:p>
        </p:txBody>
      </p:sp>
      <p:cxnSp>
        <p:nvCxnSpPr>
          <p:cNvPr id="34" name="Straight Connector 33">
            <a:extLst>
              <a:ext uri="{FF2B5EF4-FFF2-40B4-BE49-F238E27FC236}">
                <a16:creationId xmlns:a16="http://schemas.microsoft.com/office/drawing/2014/main" id="{A314E051-B4D0-49DB-B7EB-F3B27842E246}"/>
              </a:ext>
            </a:extLst>
          </p:cNvPr>
          <p:cNvCxnSpPr>
            <a:endCxn id="36" idx="5"/>
          </p:cNvCxnSpPr>
          <p:nvPr/>
        </p:nvCxnSpPr>
        <p:spPr>
          <a:xfrm flipV="1">
            <a:off x="8074819" y="1861506"/>
            <a:ext cx="424494" cy="3482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470FB4A4-4D7D-429C-AFF0-F68EDE5569E1}"/>
              </a:ext>
            </a:extLst>
          </p:cNvPr>
          <p:cNvSpPr/>
          <p:nvPr/>
        </p:nvSpPr>
        <p:spPr>
          <a:xfrm rot="5400000">
            <a:off x="7998619" y="2133600"/>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6DAE2767-F312-4800-AB4F-4A83BE7F8F27}"/>
              </a:ext>
            </a:extLst>
          </p:cNvPr>
          <p:cNvSpPr/>
          <p:nvPr/>
        </p:nvSpPr>
        <p:spPr>
          <a:xfrm rot="5400000">
            <a:off x="8480628" y="1752600"/>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7" name="Straight Connector 36">
            <a:extLst>
              <a:ext uri="{FF2B5EF4-FFF2-40B4-BE49-F238E27FC236}">
                <a16:creationId xmlns:a16="http://schemas.microsoft.com/office/drawing/2014/main" id="{8FDC3C31-1224-413D-A2AE-397E6C9B44A2}"/>
              </a:ext>
            </a:extLst>
          </p:cNvPr>
          <p:cNvCxnSpPr/>
          <p:nvPr/>
        </p:nvCxnSpPr>
        <p:spPr>
          <a:xfrm>
            <a:off x="8836819" y="22098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C497D2-FC71-48A4-879D-CC184FAA0FB7}"/>
              </a:ext>
            </a:extLst>
          </p:cNvPr>
          <p:cNvCxnSpPr/>
          <p:nvPr/>
        </p:nvCxnSpPr>
        <p:spPr>
          <a:xfrm>
            <a:off x="7236619" y="3505200"/>
            <a:ext cx="0" cy="490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ADD0458-385C-47F8-9F61-E2AE1127D80A}"/>
              </a:ext>
            </a:extLst>
          </p:cNvPr>
          <p:cNvCxnSpPr/>
          <p:nvPr/>
        </p:nvCxnSpPr>
        <p:spPr>
          <a:xfrm>
            <a:off x="7236619" y="3962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E705950-61F1-4B2C-BBC8-8EA57795F4DC}"/>
              </a:ext>
            </a:extLst>
          </p:cNvPr>
          <p:cNvSpPr txBox="1"/>
          <p:nvPr/>
        </p:nvSpPr>
        <p:spPr>
          <a:xfrm>
            <a:off x="9325917" y="2819400"/>
            <a:ext cx="425302" cy="369332"/>
          </a:xfrm>
          <a:prstGeom prst="rect">
            <a:avLst/>
          </a:prstGeom>
          <a:noFill/>
        </p:spPr>
        <p:txBody>
          <a:bodyPr wrap="square" rtlCol="0">
            <a:spAutoFit/>
          </a:bodyPr>
          <a:lstStyle/>
          <a:p>
            <a:r>
              <a:rPr lang="en-US"/>
              <a:t>M</a:t>
            </a:r>
          </a:p>
        </p:txBody>
      </p:sp>
      <p:sp>
        <p:nvSpPr>
          <p:cNvPr id="41" name="Content Placeholder 1">
            <a:extLst>
              <a:ext uri="{FF2B5EF4-FFF2-40B4-BE49-F238E27FC236}">
                <a16:creationId xmlns:a16="http://schemas.microsoft.com/office/drawing/2014/main" id="{39F9430F-553D-4145-8B44-B40FE11B6A88}"/>
              </a:ext>
            </a:extLst>
          </p:cNvPr>
          <p:cNvSpPr txBox="1">
            <a:spLocks/>
          </p:cNvSpPr>
          <p:nvPr/>
        </p:nvSpPr>
        <p:spPr>
          <a:xfrm>
            <a:off x="6322219" y="2895600"/>
            <a:ext cx="5334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V</a:t>
            </a:r>
            <a:r>
              <a:rPr lang="en-US" baseline="-25000"/>
              <a:t>b</a:t>
            </a:r>
          </a:p>
          <a:p>
            <a:pPr marL="0" indent="0">
              <a:buFont typeface="Wingdings" charset="2"/>
              <a:buNone/>
            </a:pPr>
            <a:endParaRPr lang="en-US"/>
          </a:p>
        </p:txBody>
      </p:sp>
      <p:sp>
        <p:nvSpPr>
          <p:cNvPr id="42" name="Content Placeholder 1">
            <a:extLst>
              <a:ext uri="{FF2B5EF4-FFF2-40B4-BE49-F238E27FC236}">
                <a16:creationId xmlns:a16="http://schemas.microsoft.com/office/drawing/2014/main" id="{A6EC4BE4-4114-469D-8C32-0D0E79268323}"/>
              </a:ext>
            </a:extLst>
          </p:cNvPr>
          <p:cNvSpPr txBox="1">
            <a:spLocks/>
          </p:cNvSpPr>
          <p:nvPr/>
        </p:nvSpPr>
        <p:spPr>
          <a:xfrm>
            <a:off x="11503819" y="2971800"/>
            <a:ext cx="5334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I</a:t>
            </a:r>
            <a:r>
              <a:rPr lang="en-US" baseline="-25000"/>
              <a:t>ind</a:t>
            </a:r>
          </a:p>
          <a:p>
            <a:pPr marL="0" indent="0">
              <a:buFont typeface="Wingdings" charset="2"/>
              <a:buNone/>
            </a:pPr>
            <a:endParaRPr lang="en-US"/>
          </a:p>
        </p:txBody>
      </p:sp>
      <p:sp>
        <p:nvSpPr>
          <p:cNvPr id="43" name="Content Placeholder 1">
            <a:extLst>
              <a:ext uri="{FF2B5EF4-FFF2-40B4-BE49-F238E27FC236}">
                <a16:creationId xmlns:a16="http://schemas.microsoft.com/office/drawing/2014/main" id="{A8F9D0E1-481D-4B94-AF16-68E095F3838C}"/>
              </a:ext>
            </a:extLst>
          </p:cNvPr>
          <p:cNvSpPr txBox="1">
            <a:spLocks/>
          </p:cNvSpPr>
          <p:nvPr/>
        </p:nvSpPr>
        <p:spPr>
          <a:xfrm>
            <a:off x="7312819" y="1524000"/>
            <a:ext cx="18288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switch</a:t>
            </a:r>
            <a:endParaRPr lang="en-US" baseline="-25000"/>
          </a:p>
          <a:p>
            <a:pPr marL="0" indent="0">
              <a:buFont typeface="Wingdings" charset="2"/>
              <a:buNone/>
            </a:pPr>
            <a:endParaRPr lang="en-US"/>
          </a:p>
        </p:txBody>
      </p:sp>
      <p:sp>
        <p:nvSpPr>
          <p:cNvPr id="44" name="Content Placeholder 1">
            <a:extLst>
              <a:ext uri="{FF2B5EF4-FFF2-40B4-BE49-F238E27FC236}">
                <a16:creationId xmlns:a16="http://schemas.microsoft.com/office/drawing/2014/main" id="{949E615A-B177-41BB-A671-A889F585235B}"/>
              </a:ext>
            </a:extLst>
          </p:cNvPr>
          <p:cNvSpPr txBox="1">
            <a:spLocks/>
          </p:cNvSpPr>
          <p:nvPr/>
        </p:nvSpPr>
        <p:spPr>
          <a:xfrm>
            <a:off x="2055019" y="1447800"/>
            <a:ext cx="18288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switch</a:t>
            </a:r>
            <a:endParaRPr lang="en-US" baseline="-25000"/>
          </a:p>
          <a:p>
            <a:pPr marL="0" indent="0">
              <a:buFont typeface="Wingdings" charset="2"/>
              <a:buNone/>
            </a:pPr>
            <a:endParaRPr lang="en-US"/>
          </a:p>
        </p:txBody>
      </p:sp>
      <p:sp>
        <p:nvSpPr>
          <p:cNvPr id="45" name="Content Placeholder 1">
            <a:extLst>
              <a:ext uri="{FF2B5EF4-FFF2-40B4-BE49-F238E27FC236}">
                <a16:creationId xmlns:a16="http://schemas.microsoft.com/office/drawing/2014/main" id="{B667B624-772D-43D8-9E87-6880291DEA33}"/>
              </a:ext>
            </a:extLst>
          </p:cNvPr>
          <p:cNvSpPr txBox="1">
            <a:spLocks/>
          </p:cNvSpPr>
          <p:nvPr/>
        </p:nvSpPr>
        <p:spPr>
          <a:xfrm>
            <a:off x="454819" y="2895600"/>
            <a:ext cx="18288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motor</a:t>
            </a:r>
            <a:endParaRPr lang="en-US" baseline="-25000"/>
          </a:p>
          <a:p>
            <a:pPr marL="0" indent="0">
              <a:buFont typeface="Wingdings" charset="2"/>
              <a:buNone/>
            </a:pPr>
            <a:endParaRPr lang="en-US"/>
          </a:p>
        </p:txBody>
      </p:sp>
      <p:sp>
        <p:nvSpPr>
          <p:cNvPr id="46" name="Content Placeholder 1">
            <a:extLst>
              <a:ext uri="{FF2B5EF4-FFF2-40B4-BE49-F238E27FC236}">
                <a16:creationId xmlns:a16="http://schemas.microsoft.com/office/drawing/2014/main" id="{107CAE60-E819-458D-AC13-B5F5E48E4C06}"/>
              </a:ext>
            </a:extLst>
          </p:cNvPr>
          <p:cNvSpPr txBox="1">
            <a:spLocks/>
          </p:cNvSpPr>
          <p:nvPr/>
        </p:nvSpPr>
        <p:spPr>
          <a:xfrm>
            <a:off x="3655219" y="4038600"/>
            <a:ext cx="18288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battery</a:t>
            </a:r>
            <a:endParaRPr lang="en-US" baseline="-25000"/>
          </a:p>
          <a:p>
            <a:pPr marL="0" indent="0">
              <a:buFont typeface="Wingdings" charset="2"/>
              <a:buNone/>
            </a:pPr>
            <a:endParaRPr lang="en-US"/>
          </a:p>
        </p:txBody>
      </p:sp>
      <p:sp>
        <p:nvSpPr>
          <p:cNvPr id="47" name="Arc 46">
            <a:extLst>
              <a:ext uri="{FF2B5EF4-FFF2-40B4-BE49-F238E27FC236}">
                <a16:creationId xmlns:a16="http://schemas.microsoft.com/office/drawing/2014/main" id="{766B9629-402D-4FB8-BDB3-E222B1EC9DEB}"/>
              </a:ext>
            </a:extLst>
          </p:cNvPr>
          <p:cNvSpPr/>
          <p:nvPr/>
        </p:nvSpPr>
        <p:spPr>
          <a:xfrm>
            <a:off x="3198019" y="1676400"/>
            <a:ext cx="381000" cy="665018"/>
          </a:xfrm>
          <a:prstGeom prst="arc">
            <a:avLst/>
          </a:prstGeom>
          <a:noFill/>
          <a:ln>
            <a:solidFill>
              <a:schemeClr val="tx1"/>
            </a:solidFill>
            <a:prstDash val="sysDot"/>
            <a:head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D6CA781F-AB9A-47C6-AE35-EF02C71E7092}"/>
              </a:ext>
            </a:extLst>
          </p:cNvPr>
          <p:cNvSpPr/>
          <p:nvPr/>
        </p:nvSpPr>
        <p:spPr>
          <a:xfrm>
            <a:off x="8532019" y="1752600"/>
            <a:ext cx="381000" cy="665018"/>
          </a:xfrm>
          <a:prstGeom prst="arc">
            <a:avLst/>
          </a:prstGeom>
          <a:noFill/>
          <a:ln>
            <a:solidFill>
              <a:schemeClr val="tx1"/>
            </a:solidFill>
            <a:prstDash val="sysDot"/>
            <a:head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58018E89-84D6-4CC3-ABE0-C944EADBBD1C}"/>
              </a:ext>
            </a:extLst>
          </p:cNvPr>
          <p:cNvCxnSpPr/>
          <p:nvPr/>
        </p:nvCxnSpPr>
        <p:spPr>
          <a:xfrm>
            <a:off x="9522619" y="24384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5016A2A-8E0E-421C-A406-CDB455670706}"/>
              </a:ext>
            </a:extLst>
          </p:cNvPr>
          <p:cNvCxnSpPr/>
          <p:nvPr/>
        </p:nvCxnSpPr>
        <p:spPr>
          <a:xfrm>
            <a:off x="9522619" y="3657600"/>
            <a:ext cx="1143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3A4C684-AC77-424F-85E6-D0C8D7CE4736}"/>
              </a:ext>
            </a:extLst>
          </p:cNvPr>
          <p:cNvCxnSpPr/>
          <p:nvPr/>
        </p:nvCxnSpPr>
        <p:spPr>
          <a:xfrm>
            <a:off x="10665619" y="3276600"/>
            <a:ext cx="0" cy="338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552562AB-E90D-4EAC-A063-C8725B4498EC}"/>
              </a:ext>
            </a:extLst>
          </p:cNvPr>
          <p:cNvSpPr/>
          <p:nvPr/>
        </p:nvSpPr>
        <p:spPr>
          <a:xfrm>
            <a:off x="10437019" y="2971800"/>
            <a:ext cx="353568" cy="304800"/>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4F3D436C-CAAE-40F3-8657-7130E3214882}"/>
              </a:ext>
            </a:extLst>
          </p:cNvPr>
          <p:cNvCxnSpPr/>
          <p:nvPr/>
        </p:nvCxnSpPr>
        <p:spPr>
          <a:xfrm rot="16200000">
            <a:off x="10606253" y="2802566"/>
            <a:ext cx="0" cy="338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0B55920-40AC-4567-92A7-9858C00A67C2}"/>
              </a:ext>
            </a:extLst>
          </p:cNvPr>
          <p:cNvCxnSpPr/>
          <p:nvPr/>
        </p:nvCxnSpPr>
        <p:spPr>
          <a:xfrm>
            <a:off x="10589419" y="2438400"/>
            <a:ext cx="0" cy="490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Curved Down Arrow 15">
            <a:extLst>
              <a:ext uri="{FF2B5EF4-FFF2-40B4-BE49-F238E27FC236}">
                <a16:creationId xmlns:a16="http://schemas.microsoft.com/office/drawing/2014/main" id="{513A2729-5537-45B3-AAD6-7A85C8B28CAE}"/>
              </a:ext>
            </a:extLst>
          </p:cNvPr>
          <p:cNvSpPr/>
          <p:nvPr/>
        </p:nvSpPr>
        <p:spPr>
          <a:xfrm rot="16031985" flipV="1">
            <a:off x="9149227" y="2377119"/>
            <a:ext cx="2895865" cy="1247096"/>
          </a:xfrm>
          <a:prstGeom prst="curvedDownArrow">
            <a:avLst>
              <a:gd name="adj1" fmla="val 20275"/>
              <a:gd name="adj2" fmla="val 39915"/>
              <a:gd name="adj3" fmla="val 16202"/>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Content Placeholder 1">
            <a:extLst>
              <a:ext uri="{FF2B5EF4-FFF2-40B4-BE49-F238E27FC236}">
                <a16:creationId xmlns:a16="http://schemas.microsoft.com/office/drawing/2014/main" id="{C9AA0373-5BDA-4726-8228-95C733966100}"/>
              </a:ext>
            </a:extLst>
          </p:cNvPr>
          <p:cNvSpPr txBox="1">
            <a:spLocks/>
          </p:cNvSpPr>
          <p:nvPr/>
        </p:nvSpPr>
        <p:spPr>
          <a:xfrm>
            <a:off x="10132219" y="3048000"/>
            <a:ext cx="5334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V</a:t>
            </a:r>
            <a:r>
              <a:rPr lang="en-US" baseline="-25000"/>
              <a:t>m</a:t>
            </a:r>
          </a:p>
          <a:p>
            <a:pPr marL="0" indent="0">
              <a:buFont typeface="Wingdings" charset="2"/>
              <a:buNone/>
            </a:pPr>
            <a:endParaRPr lang="en-US"/>
          </a:p>
        </p:txBody>
      </p:sp>
    </p:spTree>
    <p:extLst>
      <p:ext uri="{BB962C8B-B14F-4D97-AF65-F5344CB8AC3E}">
        <p14:creationId xmlns:p14="http://schemas.microsoft.com/office/powerpoint/2010/main" val="1536605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Summary: DC Motors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DC Motors provide actuation for many mechatronic systems such as electric cars</a:t>
            </a:r>
          </a:p>
          <a:p>
            <a:r>
              <a:rPr lang="en-US"/>
              <a:t>A commutator ensures that the torque spins the shaft in one direction for a certain polarity</a:t>
            </a:r>
          </a:p>
          <a:p>
            <a:r>
              <a:rPr lang="en-US"/>
              <a:t>Back EMF generates a voltage across the winding, limiting the motor current as a function of the angular velocity of the shaft (and winding)</a:t>
            </a:r>
          </a:p>
          <a:p>
            <a:r>
              <a:rPr lang="en-US"/>
              <a:t>Some important implications of back EMF:</a:t>
            </a:r>
            <a:endParaRPr lang="en-US" altLang="en-US"/>
          </a:p>
          <a:p>
            <a:pPr lvl="1"/>
            <a:r>
              <a:rPr lang="en-US"/>
              <a:t>It will limit the ultimate angular velocity of the shaft (if it didn’t, all unloaded DC motors would likely disintegrate: </a:t>
            </a:r>
            <a:r>
              <a:rPr lang="en-US">
                <a:sym typeface="Symbol" panose="05050102010706020507" pitchFamily="18" charset="2"/>
              </a:rPr>
              <a:t> </a:t>
            </a:r>
            <a:r>
              <a:rPr lang="en-US">
                <a:sym typeface="Wingdings" panose="05000000000000000000" pitchFamily="2" charset="2"/>
              </a:rPr>
              <a:t> </a:t>
            </a:r>
            <a:r>
              <a:rPr lang="en-US">
                <a:sym typeface="Symbol" panose="05050102010706020507" pitchFamily="18" charset="2"/>
              </a:rPr>
              <a:t></a:t>
            </a:r>
            <a:r>
              <a:rPr lang="en-US"/>
              <a:t>)</a:t>
            </a:r>
          </a:p>
          <a:p>
            <a:pPr lvl="1"/>
            <a:r>
              <a:rPr lang="en-US"/>
              <a:t>Can be used for velocity sensing</a:t>
            </a:r>
          </a:p>
          <a:p>
            <a:pPr lvl="1"/>
            <a:r>
              <a:rPr lang="en-US"/>
              <a:t>Highest motor current at stall (</a:t>
            </a:r>
            <a:r>
              <a:rPr lang="en-US">
                <a:sym typeface="Symbol" panose="05050102010706020507" pitchFamily="18" charset="2"/>
              </a:rPr>
              <a:t> </a:t>
            </a:r>
            <a:r>
              <a:rPr lang="en-US">
                <a:sym typeface="Wingdings" panose="05000000000000000000" pitchFamily="2" charset="2"/>
              </a:rPr>
              <a:t>= 0). Motor controllers </a:t>
            </a:r>
            <a:r>
              <a:rPr lang="en-US" i="1">
                <a:sym typeface="Wingdings" panose="05000000000000000000" pitchFamily="2" charset="2"/>
              </a:rPr>
              <a:t>must</a:t>
            </a:r>
            <a:r>
              <a:rPr lang="en-US">
                <a:sym typeface="Wingdings" panose="05000000000000000000" pitchFamily="2" charset="2"/>
              </a:rPr>
              <a:t> be designed to handle stall currents</a:t>
            </a:r>
          </a:p>
          <a:p>
            <a:r>
              <a:rPr lang="en-US"/>
              <a:t>Snubber diodes help to remove voltage spikes due to switching current through the winding</a:t>
            </a:r>
            <a:endParaRPr lang="en-US" altLang="en-US"/>
          </a:p>
        </p:txBody>
      </p:sp>
    </p:spTree>
    <p:extLst>
      <p:ext uri="{BB962C8B-B14F-4D97-AF65-F5344CB8AC3E}">
        <p14:creationId xmlns:p14="http://schemas.microsoft.com/office/powerpoint/2010/main" val="396233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Controllers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4470448"/>
            <a:ext cx="11233150" cy="1911302"/>
          </a:xfrm>
        </p:spPr>
        <p:txBody>
          <a:bodyPr/>
          <a:lstStyle/>
          <a:p>
            <a:r>
              <a:rPr lang="en-US"/>
              <a:t>A motor controller is an amplifier which converts weak signals from the microcontroller GPIO ports to high current that drive the motor</a:t>
            </a:r>
          </a:p>
          <a:p>
            <a:r>
              <a:rPr lang="en-US"/>
              <a:t>Solid-state using Power FET technology (e.g. NDP7060L)</a:t>
            </a:r>
            <a:endParaRPr lang="en-US" altLang="en-US"/>
          </a:p>
          <a:p>
            <a:pPr lvl="1"/>
            <a:r>
              <a:rPr lang="en-US"/>
              <a:t>Fast switching time</a:t>
            </a:r>
          </a:p>
          <a:p>
            <a:pPr lvl="1"/>
            <a:r>
              <a:rPr lang="en-US"/>
              <a:t>Large currents</a:t>
            </a:r>
            <a:endParaRPr lang="en-US" altLang="en-US"/>
          </a:p>
        </p:txBody>
      </p:sp>
      <p:grpSp>
        <p:nvGrpSpPr>
          <p:cNvPr id="4" name="Group 3">
            <a:extLst>
              <a:ext uri="{FF2B5EF4-FFF2-40B4-BE49-F238E27FC236}">
                <a16:creationId xmlns:a16="http://schemas.microsoft.com/office/drawing/2014/main" id="{C33FCB75-F45C-4CFD-906B-49F0BB5792A4}"/>
              </a:ext>
            </a:extLst>
          </p:cNvPr>
          <p:cNvGrpSpPr/>
          <p:nvPr/>
        </p:nvGrpSpPr>
        <p:grpSpPr>
          <a:xfrm rot="5400000">
            <a:off x="3128024" y="3041799"/>
            <a:ext cx="1752599" cy="393405"/>
            <a:chOff x="8195320" y="2752060"/>
            <a:chExt cx="1752599" cy="393405"/>
          </a:xfrm>
        </p:grpSpPr>
        <p:sp>
          <p:nvSpPr>
            <p:cNvPr id="5" name="Rectangle 4">
              <a:extLst>
                <a:ext uri="{FF2B5EF4-FFF2-40B4-BE49-F238E27FC236}">
                  <a16:creationId xmlns:a16="http://schemas.microsoft.com/office/drawing/2014/main" id="{DFC011DC-5BC6-412E-BCCD-B57CE3D861DA}"/>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BA70E2FB-8575-4011-ADED-E770612BECF9}"/>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a:extLst>
                <a:ext uri="{FF2B5EF4-FFF2-40B4-BE49-F238E27FC236}">
                  <a16:creationId xmlns:a16="http://schemas.microsoft.com/office/drawing/2014/main" id="{B2D2CB4B-5372-4F02-8632-86975B7C9AC3}"/>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Connector 7">
              <a:extLst>
                <a:ext uri="{FF2B5EF4-FFF2-40B4-BE49-F238E27FC236}">
                  <a16:creationId xmlns:a16="http://schemas.microsoft.com/office/drawing/2014/main" id="{888151B9-9FB7-4C83-96AE-FD747B8F3DCA}"/>
                </a:ext>
              </a:extLst>
            </p:cNvPr>
            <p:cNvCxnSpPr>
              <a:stCxn id="6"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42F862-7384-4D42-B47E-57E44F8525B9}"/>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6C6DCB4D-AF3F-4BF7-94DE-BCDC255AA0B5}"/>
              </a:ext>
            </a:extLst>
          </p:cNvPr>
          <p:cNvSpPr/>
          <p:nvPr/>
        </p:nvSpPr>
        <p:spPr>
          <a:xfrm rot="5400000">
            <a:off x="1369220" y="2819401"/>
            <a:ext cx="838200" cy="838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 name="Straight Connector 10">
            <a:extLst>
              <a:ext uri="{FF2B5EF4-FFF2-40B4-BE49-F238E27FC236}">
                <a16:creationId xmlns:a16="http://schemas.microsoft.com/office/drawing/2014/main" id="{DDC0E17A-325B-49D7-9968-14B3A681A54F}"/>
              </a:ext>
            </a:extLst>
          </p:cNvPr>
          <p:cNvCxnSpPr/>
          <p:nvPr/>
        </p:nvCxnSpPr>
        <p:spPr>
          <a:xfrm>
            <a:off x="1750220" y="2362201"/>
            <a:ext cx="0" cy="490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451E21-9B1A-4D1A-A5BF-976F5D14939D}"/>
              </a:ext>
            </a:extLst>
          </p:cNvPr>
          <p:cNvCxnSpPr/>
          <p:nvPr/>
        </p:nvCxnSpPr>
        <p:spPr>
          <a:xfrm>
            <a:off x="1750220" y="2362201"/>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54D13F6-4A01-4777-8840-7A0EC788414A}"/>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DB41C6AA-C8C9-4399-8AAB-D81ED8578701}"/>
              </a:ext>
            </a:extLst>
          </p:cNvPr>
          <p:cNvSpPr txBox="1"/>
          <p:nvPr/>
        </p:nvSpPr>
        <p:spPr>
          <a:xfrm>
            <a:off x="1597820" y="2895601"/>
            <a:ext cx="425302" cy="369332"/>
          </a:xfrm>
          <a:prstGeom prst="rect">
            <a:avLst/>
          </a:prstGeom>
          <a:noFill/>
        </p:spPr>
        <p:txBody>
          <a:bodyPr wrap="square" rtlCol="0">
            <a:spAutoFit/>
          </a:bodyPr>
          <a:lstStyle/>
          <a:p>
            <a:r>
              <a:rPr lang="en-US"/>
              <a:t>+</a:t>
            </a:r>
          </a:p>
        </p:txBody>
      </p:sp>
      <p:sp>
        <p:nvSpPr>
          <p:cNvPr id="15" name="TextBox 14">
            <a:extLst>
              <a:ext uri="{FF2B5EF4-FFF2-40B4-BE49-F238E27FC236}">
                <a16:creationId xmlns:a16="http://schemas.microsoft.com/office/drawing/2014/main" id="{94F4AFCD-9904-44C4-92E9-02A4F8C88D21}"/>
              </a:ext>
            </a:extLst>
          </p:cNvPr>
          <p:cNvSpPr txBox="1"/>
          <p:nvPr/>
        </p:nvSpPr>
        <p:spPr>
          <a:xfrm>
            <a:off x="1629718" y="3276601"/>
            <a:ext cx="425302" cy="369332"/>
          </a:xfrm>
          <a:prstGeom prst="rect">
            <a:avLst/>
          </a:prstGeom>
          <a:noFill/>
        </p:spPr>
        <p:txBody>
          <a:bodyPr wrap="square" rtlCol="0">
            <a:spAutoFit/>
          </a:bodyPr>
          <a:lstStyle/>
          <a:p>
            <a:r>
              <a:rPr lang="en-US"/>
              <a:t>-</a:t>
            </a:r>
          </a:p>
        </p:txBody>
      </p:sp>
      <p:cxnSp>
        <p:nvCxnSpPr>
          <p:cNvPr id="16" name="Straight Connector 15">
            <a:extLst>
              <a:ext uri="{FF2B5EF4-FFF2-40B4-BE49-F238E27FC236}">
                <a16:creationId xmlns:a16="http://schemas.microsoft.com/office/drawing/2014/main" id="{72DAFB2C-1104-4E53-9075-1AA8DAB278AA}"/>
              </a:ext>
            </a:extLst>
          </p:cNvPr>
          <p:cNvCxnSpPr>
            <a:endCxn id="18" idx="5"/>
          </p:cNvCxnSpPr>
          <p:nvPr/>
        </p:nvCxnSpPr>
        <p:spPr>
          <a:xfrm flipV="1">
            <a:off x="2588420" y="2013907"/>
            <a:ext cx="424494" cy="3482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C1A06EE-59E7-40DC-B547-8C69F5988FA1}"/>
              </a:ext>
            </a:extLst>
          </p:cNvPr>
          <p:cNvSpPr/>
          <p:nvPr/>
        </p:nvSpPr>
        <p:spPr>
          <a:xfrm rot="5400000">
            <a:off x="25122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26276C03-A692-41DC-BAC0-B1DCABDDDE3F}"/>
              </a:ext>
            </a:extLst>
          </p:cNvPr>
          <p:cNvSpPr/>
          <p:nvPr/>
        </p:nvSpPr>
        <p:spPr>
          <a:xfrm rot="5400000">
            <a:off x="2994229" y="1905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Straight Connector 18">
            <a:extLst>
              <a:ext uri="{FF2B5EF4-FFF2-40B4-BE49-F238E27FC236}">
                <a16:creationId xmlns:a16="http://schemas.microsoft.com/office/drawing/2014/main" id="{059F2DED-CE37-46D8-AB54-2A6259AD1C59}"/>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F6154B-3633-404F-B8DB-1A66392DB2C5}"/>
              </a:ext>
            </a:extLst>
          </p:cNvPr>
          <p:cNvCxnSpPr/>
          <p:nvPr/>
        </p:nvCxnSpPr>
        <p:spPr>
          <a:xfrm>
            <a:off x="1750220" y="3657601"/>
            <a:ext cx="0" cy="490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8F0FEE-A7F2-4942-B102-E7F0D71D1630}"/>
              </a:ext>
            </a:extLst>
          </p:cNvPr>
          <p:cNvCxnSpPr/>
          <p:nvPr/>
        </p:nvCxnSpPr>
        <p:spPr>
          <a:xfrm>
            <a:off x="1750220" y="4114801"/>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3599884-502C-48E3-8ED2-C4A387347E42}"/>
              </a:ext>
            </a:extLst>
          </p:cNvPr>
          <p:cNvSpPr txBox="1"/>
          <p:nvPr/>
        </p:nvSpPr>
        <p:spPr>
          <a:xfrm>
            <a:off x="3839518" y="2971801"/>
            <a:ext cx="425302" cy="369332"/>
          </a:xfrm>
          <a:prstGeom prst="rect">
            <a:avLst/>
          </a:prstGeom>
          <a:noFill/>
        </p:spPr>
        <p:txBody>
          <a:bodyPr wrap="square" rtlCol="0">
            <a:spAutoFit/>
          </a:bodyPr>
          <a:lstStyle/>
          <a:p>
            <a:r>
              <a:rPr lang="en-US"/>
              <a:t>M</a:t>
            </a:r>
          </a:p>
        </p:txBody>
      </p:sp>
      <p:sp>
        <p:nvSpPr>
          <p:cNvPr id="23" name="Content Placeholder 1">
            <a:extLst>
              <a:ext uri="{FF2B5EF4-FFF2-40B4-BE49-F238E27FC236}">
                <a16:creationId xmlns:a16="http://schemas.microsoft.com/office/drawing/2014/main" id="{B2150F9C-37CD-46AE-A9BC-84942488A835}"/>
              </a:ext>
            </a:extLst>
          </p:cNvPr>
          <p:cNvSpPr txBox="1">
            <a:spLocks/>
          </p:cNvSpPr>
          <p:nvPr/>
        </p:nvSpPr>
        <p:spPr>
          <a:xfrm>
            <a:off x="835820" y="3048001"/>
            <a:ext cx="5334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V</a:t>
            </a:r>
            <a:r>
              <a:rPr lang="en-US" baseline="-25000"/>
              <a:t>b</a:t>
            </a:r>
          </a:p>
          <a:p>
            <a:pPr marL="0" indent="0">
              <a:buFont typeface="Wingdings" charset="2"/>
              <a:buNone/>
            </a:pPr>
            <a:endParaRPr lang="en-US"/>
          </a:p>
        </p:txBody>
      </p:sp>
      <p:sp>
        <p:nvSpPr>
          <p:cNvPr id="24" name="Content Placeholder 1">
            <a:extLst>
              <a:ext uri="{FF2B5EF4-FFF2-40B4-BE49-F238E27FC236}">
                <a16:creationId xmlns:a16="http://schemas.microsoft.com/office/drawing/2014/main" id="{998457C5-7734-44CA-83AB-6CF378E459D8}"/>
              </a:ext>
            </a:extLst>
          </p:cNvPr>
          <p:cNvSpPr txBox="1">
            <a:spLocks/>
          </p:cNvSpPr>
          <p:nvPr/>
        </p:nvSpPr>
        <p:spPr>
          <a:xfrm>
            <a:off x="4493420" y="3048001"/>
            <a:ext cx="5334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V</a:t>
            </a:r>
            <a:r>
              <a:rPr lang="en-US" baseline="-25000"/>
              <a:t>m</a:t>
            </a:r>
          </a:p>
          <a:p>
            <a:pPr marL="0" indent="0">
              <a:buFont typeface="Wingdings" charset="2"/>
              <a:buNone/>
            </a:pPr>
            <a:endParaRPr lang="en-US"/>
          </a:p>
        </p:txBody>
      </p:sp>
      <p:sp>
        <p:nvSpPr>
          <p:cNvPr id="25" name="Content Placeholder 1">
            <a:extLst>
              <a:ext uri="{FF2B5EF4-FFF2-40B4-BE49-F238E27FC236}">
                <a16:creationId xmlns:a16="http://schemas.microsoft.com/office/drawing/2014/main" id="{BE2D1986-A952-4ED3-B484-3D79DCEDC0DF}"/>
              </a:ext>
            </a:extLst>
          </p:cNvPr>
          <p:cNvSpPr txBox="1">
            <a:spLocks/>
          </p:cNvSpPr>
          <p:nvPr/>
        </p:nvSpPr>
        <p:spPr>
          <a:xfrm>
            <a:off x="1826420" y="1676401"/>
            <a:ext cx="18288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switch</a:t>
            </a:r>
            <a:endParaRPr lang="en-US" baseline="-25000"/>
          </a:p>
          <a:p>
            <a:pPr marL="0" indent="0">
              <a:buFont typeface="Wingdings" charset="2"/>
              <a:buNone/>
            </a:pPr>
            <a:endParaRPr lang="en-US"/>
          </a:p>
        </p:txBody>
      </p:sp>
      <p:sp>
        <p:nvSpPr>
          <p:cNvPr id="26" name="Striped Right Arrow 25">
            <a:extLst>
              <a:ext uri="{FF2B5EF4-FFF2-40B4-BE49-F238E27FC236}">
                <a16:creationId xmlns:a16="http://schemas.microsoft.com/office/drawing/2014/main" id="{016CE4C0-4E04-4E94-9FF1-FA6EE8386EE3}"/>
              </a:ext>
            </a:extLst>
          </p:cNvPr>
          <p:cNvSpPr/>
          <p:nvPr/>
        </p:nvSpPr>
        <p:spPr>
          <a:xfrm>
            <a:off x="5484019" y="2667000"/>
            <a:ext cx="1066800" cy="1066800"/>
          </a:xfrm>
          <a:prstGeom prst="stripedRightArrow">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48A8B3D-1E4C-49B3-9842-1C146FA61A23}"/>
              </a:ext>
            </a:extLst>
          </p:cNvPr>
          <p:cNvGrpSpPr/>
          <p:nvPr/>
        </p:nvGrpSpPr>
        <p:grpSpPr>
          <a:xfrm rot="5400000">
            <a:off x="9376423" y="2889398"/>
            <a:ext cx="1752599" cy="393405"/>
            <a:chOff x="8195320" y="2752060"/>
            <a:chExt cx="1752599" cy="393405"/>
          </a:xfrm>
        </p:grpSpPr>
        <p:sp>
          <p:nvSpPr>
            <p:cNvPr id="28" name="Rectangle 27">
              <a:extLst>
                <a:ext uri="{FF2B5EF4-FFF2-40B4-BE49-F238E27FC236}">
                  <a16:creationId xmlns:a16="http://schemas.microsoft.com/office/drawing/2014/main" id="{B112F704-8634-411F-AF77-5763E42CAF2C}"/>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a:extLst>
                <a:ext uri="{FF2B5EF4-FFF2-40B4-BE49-F238E27FC236}">
                  <a16:creationId xmlns:a16="http://schemas.microsoft.com/office/drawing/2014/main" id="{F49D16AC-7653-4087-BD87-2DEA70EABC8F}"/>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8C4E33A7-29DE-43C8-9CD8-51A79F6E499C}"/>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a:extLst>
                <a:ext uri="{FF2B5EF4-FFF2-40B4-BE49-F238E27FC236}">
                  <a16:creationId xmlns:a16="http://schemas.microsoft.com/office/drawing/2014/main" id="{D4020413-0E83-45EF-AE4C-9F3144F24B67}"/>
                </a:ext>
              </a:extLst>
            </p:cNvPr>
            <p:cNvCxnSpPr>
              <a:stCxn id="29"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7648AE-D92F-466D-996A-72E0F432FC93}"/>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C661A61C-9AA6-4BE8-B743-0532A48401AE}"/>
              </a:ext>
            </a:extLst>
          </p:cNvPr>
          <p:cNvSpPr/>
          <p:nvPr/>
        </p:nvSpPr>
        <p:spPr>
          <a:xfrm rot="5400000">
            <a:off x="7617619" y="2667000"/>
            <a:ext cx="838200" cy="838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a:extLst>
              <a:ext uri="{FF2B5EF4-FFF2-40B4-BE49-F238E27FC236}">
                <a16:creationId xmlns:a16="http://schemas.microsoft.com/office/drawing/2014/main" id="{CC861B3E-3C87-4CC3-8F98-5C91BD790902}"/>
              </a:ext>
            </a:extLst>
          </p:cNvPr>
          <p:cNvCxnSpPr/>
          <p:nvPr/>
        </p:nvCxnSpPr>
        <p:spPr>
          <a:xfrm>
            <a:off x="7998619" y="2209800"/>
            <a:ext cx="0" cy="490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ED38D91-2DB7-4144-933D-7D4FB59D77D4}"/>
              </a:ext>
            </a:extLst>
          </p:cNvPr>
          <p:cNvSpPr txBox="1"/>
          <p:nvPr/>
        </p:nvSpPr>
        <p:spPr>
          <a:xfrm>
            <a:off x="7846219" y="2743200"/>
            <a:ext cx="425302" cy="369332"/>
          </a:xfrm>
          <a:prstGeom prst="rect">
            <a:avLst/>
          </a:prstGeom>
          <a:noFill/>
        </p:spPr>
        <p:txBody>
          <a:bodyPr wrap="square" rtlCol="0">
            <a:spAutoFit/>
          </a:bodyPr>
          <a:lstStyle/>
          <a:p>
            <a:r>
              <a:rPr lang="en-US"/>
              <a:t>+</a:t>
            </a:r>
          </a:p>
        </p:txBody>
      </p:sp>
      <p:sp>
        <p:nvSpPr>
          <p:cNvPr id="36" name="TextBox 35">
            <a:extLst>
              <a:ext uri="{FF2B5EF4-FFF2-40B4-BE49-F238E27FC236}">
                <a16:creationId xmlns:a16="http://schemas.microsoft.com/office/drawing/2014/main" id="{A8D845B1-6115-41EC-8A61-E46751B035E4}"/>
              </a:ext>
            </a:extLst>
          </p:cNvPr>
          <p:cNvSpPr txBox="1"/>
          <p:nvPr/>
        </p:nvSpPr>
        <p:spPr>
          <a:xfrm>
            <a:off x="7878117" y="3124200"/>
            <a:ext cx="425302" cy="369332"/>
          </a:xfrm>
          <a:prstGeom prst="rect">
            <a:avLst/>
          </a:prstGeom>
          <a:noFill/>
        </p:spPr>
        <p:txBody>
          <a:bodyPr wrap="square" rtlCol="0">
            <a:spAutoFit/>
          </a:bodyPr>
          <a:lstStyle/>
          <a:p>
            <a:r>
              <a:rPr lang="en-US"/>
              <a:t>-</a:t>
            </a:r>
          </a:p>
        </p:txBody>
      </p:sp>
      <p:cxnSp>
        <p:nvCxnSpPr>
          <p:cNvPr id="37" name="Straight Connector 36">
            <a:extLst>
              <a:ext uri="{FF2B5EF4-FFF2-40B4-BE49-F238E27FC236}">
                <a16:creationId xmlns:a16="http://schemas.microsoft.com/office/drawing/2014/main" id="{1F25CF05-E851-4A81-BB4C-A0CEEBD0D39E}"/>
              </a:ext>
            </a:extLst>
          </p:cNvPr>
          <p:cNvCxnSpPr/>
          <p:nvPr/>
        </p:nvCxnSpPr>
        <p:spPr>
          <a:xfrm>
            <a:off x="9522619" y="22098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1F0EE48-67E0-48B0-AEF7-26160F969029}"/>
              </a:ext>
            </a:extLst>
          </p:cNvPr>
          <p:cNvCxnSpPr/>
          <p:nvPr/>
        </p:nvCxnSpPr>
        <p:spPr>
          <a:xfrm>
            <a:off x="7998619" y="3505200"/>
            <a:ext cx="0" cy="490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598A572-AAE8-4E4D-8865-AB4FF71089D2}"/>
              </a:ext>
            </a:extLst>
          </p:cNvPr>
          <p:cNvCxnSpPr/>
          <p:nvPr/>
        </p:nvCxnSpPr>
        <p:spPr>
          <a:xfrm>
            <a:off x="7998619" y="3962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5098165-D014-466F-9746-A4FD9067C8F4}"/>
              </a:ext>
            </a:extLst>
          </p:cNvPr>
          <p:cNvSpPr txBox="1"/>
          <p:nvPr/>
        </p:nvSpPr>
        <p:spPr>
          <a:xfrm>
            <a:off x="10087917" y="2819400"/>
            <a:ext cx="425302" cy="369332"/>
          </a:xfrm>
          <a:prstGeom prst="rect">
            <a:avLst/>
          </a:prstGeom>
          <a:noFill/>
        </p:spPr>
        <p:txBody>
          <a:bodyPr wrap="square" rtlCol="0">
            <a:spAutoFit/>
          </a:bodyPr>
          <a:lstStyle/>
          <a:p>
            <a:r>
              <a:rPr lang="en-US"/>
              <a:t>M</a:t>
            </a:r>
          </a:p>
        </p:txBody>
      </p:sp>
      <p:sp>
        <p:nvSpPr>
          <p:cNvPr id="41" name="Content Placeholder 1">
            <a:extLst>
              <a:ext uri="{FF2B5EF4-FFF2-40B4-BE49-F238E27FC236}">
                <a16:creationId xmlns:a16="http://schemas.microsoft.com/office/drawing/2014/main" id="{E6EB829E-0F0E-4F1D-99E9-8652177A93C7}"/>
              </a:ext>
            </a:extLst>
          </p:cNvPr>
          <p:cNvSpPr txBox="1">
            <a:spLocks/>
          </p:cNvSpPr>
          <p:nvPr/>
        </p:nvSpPr>
        <p:spPr>
          <a:xfrm>
            <a:off x="7084219" y="2895600"/>
            <a:ext cx="5334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V</a:t>
            </a:r>
            <a:r>
              <a:rPr lang="en-US" baseline="-25000"/>
              <a:t>b</a:t>
            </a:r>
          </a:p>
          <a:p>
            <a:pPr marL="0" indent="0">
              <a:buFont typeface="Wingdings" charset="2"/>
              <a:buNone/>
            </a:pPr>
            <a:endParaRPr lang="en-US"/>
          </a:p>
        </p:txBody>
      </p:sp>
      <p:sp>
        <p:nvSpPr>
          <p:cNvPr id="42" name="Content Placeholder 1">
            <a:extLst>
              <a:ext uri="{FF2B5EF4-FFF2-40B4-BE49-F238E27FC236}">
                <a16:creationId xmlns:a16="http://schemas.microsoft.com/office/drawing/2014/main" id="{6C45F451-3F30-4E10-B1E8-65C911BBF87C}"/>
              </a:ext>
            </a:extLst>
          </p:cNvPr>
          <p:cNvSpPr txBox="1">
            <a:spLocks/>
          </p:cNvSpPr>
          <p:nvPr/>
        </p:nvSpPr>
        <p:spPr>
          <a:xfrm>
            <a:off x="10741819" y="2895600"/>
            <a:ext cx="5334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V</a:t>
            </a:r>
            <a:r>
              <a:rPr lang="en-US" baseline="-25000"/>
              <a:t>m</a:t>
            </a:r>
          </a:p>
          <a:p>
            <a:pPr marL="0" indent="0">
              <a:buFont typeface="Wingdings" charset="2"/>
              <a:buNone/>
            </a:pPr>
            <a:endParaRPr lang="en-US"/>
          </a:p>
        </p:txBody>
      </p:sp>
      <p:sp>
        <p:nvSpPr>
          <p:cNvPr id="43" name="Content Placeholder 1">
            <a:extLst>
              <a:ext uri="{FF2B5EF4-FFF2-40B4-BE49-F238E27FC236}">
                <a16:creationId xmlns:a16="http://schemas.microsoft.com/office/drawing/2014/main" id="{B99440C2-6DE7-464A-A184-48CF7A4BFEFB}"/>
              </a:ext>
            </a:extLst>
          </p:cNvPr>
          <p:cNvSpPr txBox="1">
            <a:spLocks/>
          </p:cNvSpPr>
          <p:nvPr/>
        </p:nvSpPr>
        <p:spPr>
          <a:xfrm>
            <a:off x="9217819" y="1752600"/>
            <a:ext cx="685800" cy="381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a:t>FET</a:t>
            </a:r>
            <a:endParaRPr lang="en-US" baseline="-25000"/>
          </a:p>
          <a:p>
            <a:pPr marL="0" indent="0">
              <a:buFont typeface="Wingdings" charset="2"/>
              <a:buNone/>
            </a:pPr>
            <a:endParaRPr lang="en-US"/>
          </a:p>
        </p:txBody>
      </p:sp>
      <p:grpSp>
        <p:nvGrpSpPr>
          <p:cNvPr id="44" name="Group 43">
            <a:extLst>
              <a:ext uri="{FF2B5EF4-FFF2-40B4-BE49-F238E27FC236}">
                <a16:creationId xmlns:a16="http://schemas.microsoft.com/office/drawing/2014/main" id="{A7782877-4F01-4CC9-8921-4F41E4DF1D0A}"/>
              </a:ext>
            </a:extLst>
          </p:cNvPr>
          <p:cNvGrpSpPr/>
          <p:nvPr/>
        </p:nvGrpSpPr>
        <p:grpSpPr>
          <a:xfrm rot="5400000">
            <a:off x="8316482" y="1053737"/>
            <a:ext cx="870857" cy="1506583"/>
            <a:chOff x="457200" y="1210491"/>
            <a:chExt cx="870857" cy="1506583"/>
          </a:xfrm>
        </p:grpSpPr>
        <p:cxnSp>
          <p:nvCxnSpPr>
            <p:cNvPr id="45" name="Straight Connector 44">
              <a:extLst>
                <a:ext uri="{FF2B5EF4-FFF2-40B4-BE49-F238E27FC236}">
                  <a16:creationId xmlns:a16="http://schemas.microsoft.com/office/drawing/2014/main" id="{2CB28A44-73A4-4B22-B617-4971FBA1265F}"/>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3300B5-B9ED-477B-B158-B84953AC6526}"/>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2E6B1F-854E-41F7-BA5D-362D652823A9}"/>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BF4815A-0010-482F-A5C9-7363432AAF78}"/>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C14AF59-9E5A-471E-8432-3C38609A83CB}"/>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C65B2D9-B666-4BA3-8CF9-63B7E41BD387}"/>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217B013-A7D2-4660-B315-492F48EC5AB7}"/>
                </a:ext>
              </a:extLst>
            </p:cNvPr>
            <p:cNvCxnSpPr/>
            <p:nvPr/>
          </p:nvCxnSpPr>
          <p:spPr>
            <a:xfrm rot="16200000" flipV="1">
              <a:off x="727166" y="1702523"/>
              <a:ext cx="0" cy="53993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1749984-3C19-4E5F-960A-E1E30947CA91}"/>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53" name="Pentagon 70">
            <a:extLst>
              <a:ext uri="{FF2B5EF4-FFF2-40B4-BE49-F238E27FC236}">
                <a16:creationId xmlns:a16="http://schemas.microsoft.com/office/drawing/2014/main" id="{C6500BC7-03B2-40FF-9C74-445E79BF710C}"/>
              </a:ext>
            </a:extLst>
          </p:cNvPr>
          <p:cNvSpPr/>
          <p:nvPr/>
        </p:nvSpPr>
        <p:spPr>
          <a:xfrm>
            <a:off x="6627019" y="1219200"/>
            <a:ext cx="9906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430AE2A2-D6A7-489A-B6D4-C7003919BAA3}"/>
              </a:ext>
            </a:extLst>
          </p:cNvPr>
          <p:cNvCxnSpPr>
            <a:endCxn id="53" idx="3"/>
          </p:cNvCxnSpPr>
          <p:nvPr/>
        </p:nvCxnSpPr>
        <p:spPr>
          <a:xfrm flipH="1">
            <a:off x="7617619" y="1371600"/>
            <a:ext cx="11495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FABBDA7-03A0-402C-ADF9-E4914B11E9D1}"/>
              </a:ext>
            </a:extLst>
          </p:cNvPr>
          <p:cNvSpPr txBox="1"/>
          <p:nvPr/>
        </p:nvSpPr>
        <p:spPr>
          <a:xfrm>
            <a:off x="6703219" y="1219200"/>
            <a:ext cx="685800" cy="381000"/>
          </a:xfrm>
          <a:prstGeom prst="rect">
            <a:avLst/>
          </a:prstGeom>
          <a:ln>
            <a:noFill/>
          </a:ln>
        </p:spPr>
        <p:txBody>
          <a:bodyPr vert="horz" wrap="square" lIns="0" tIns="0" rIns="0" bIns="0" rtlCol="0" anchor="t">
            <a:normAutofit/>
          </a:bodyPr>
          <a:lstStyle/>
          <a:p>
            <a:r>
              <a:rPr lang="en-US"/>
              <a:t>MCU</a:t>
            </a:r>
          </a:p>
        </p:txBody>
      </p:sp>
    </p:spTree>
    <p:extLst>
      <p:ext uri="{BB962C8B-B14F-4D97-AF65-F5344CB8AC3E}">
        <p14:creationId xmlns:p14="http://schemas.microsoft.com/office/powerpoint/2010/main" val="743139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Field Effect Transistor: A Review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Can be n-channel or p-channel</a:t>
            </a:r>
            <a:endParaRPr lang="en-US" altLang="en-US"/>
          </a:p>
          <a:p>
            <a:pPr lvl="1"/>
            <a:r>
              <a:rPr lang="en-US"/>
              <a:t>Most common is n-channel</a:t>
            </a:r>
            <a:endParaRPr lang="en-US" altLang="en-US"/>
          </a:p>
          <a:p>
            <a:r>
              <a:rPr lang="en-US"/>
              <a:t>Fabricated on a doped silicon substrate</a:t>
            </a:r>
          </a:p>
          <a:p>
            <a:r>
              <a:rPr lang="en-US"/>
              <a:t>Has four terminals: Source, Drain, Gate, and Body</a:t>
            </a:r>
            <a:endParaRPr lang="en-US" altLang="en-US"/>
          </a:p>
          <a:p>
            <a:pPr lvl="1"/>
            <a:r>
              <a:rPr lang="en-US"/>
              <a:t>If not specified, body is assumed connected to Source</a:t>
            </a:r>
            <a:endParaRPr lang="en-US" altLang="en-US"/>
          </a:p>
          <a:p>
            <a:pPr lvl="1"/>
            <a:endParaRPr lang="en-US" altLang="en-US"/>
          </a:p>
        </p:txBody>
      </p:sp>
      <p:grpSp>
        <p:nvGrpSpPr>
          <p:cNvPr id="4" name="Group 3">
            <a:extLst>
              <a:ext uri="{FF2B5EF4-FFF2-40B4-BE49-F238E27FC236}">
                <a16:creationId xmlns:a16="http://schemas.microsoft.com/office/drawing/2014/main" id="{FAD48B6C-D398-4E7A-A03C-5BA8B67667A1}"/>
              </a:ext>
            </a:extLst>
          </p:cNvPr>
          <p:cNvGrpSpPr/>
          <p:nvPr/>
        </p:nvGrpSpPr>
        <p:grpSpPr>
          <a:xfrm>
            <a:off x="7017851" y="838200"/>
            <a:ext cx="5562600" cy="4648200"/>
            <a:chOff x="6474619" y="838200"/>
            <a:chExt cx="5562600" cy="4648200"/>
          </a:xfrm>
        </p:grpSpPr>
        <p:sp>
          <p:nvSpPr>
            <p:cNvPr id="5" name="TextBox 4">
              <a:extLst>
                <a:ext uri="{FF2B5EF4-FFF2-40B4-BE49-F238E27FC236}">
                  <a16:creationId xmlns:a16="http://schemas.microsoft.com/office/drawing/2014/main" id="{2760344E-281D-4E1E-9992-14421DEEBFAE}"/>
                </a:ext>
              </a:extLst>
            </p:cNvPr>
            <p:cNvSpPr txBox="1"/>
            <p:nvPr/>
          </p:nvSpPr>
          <p:spPr>
            <a:xfrm>
              <a:off x="9901238" y="990600"/>
              <a:ext cx="1221581" cy="685800"/>
            </a:xfrm>
            <a:prstGeom prst="rect">
              <a:avLst/>
            </a:prstGeom>
          </p:spPr>
          <p:txBody>
            <a:bodyPr vert="horz" wrap="square" lIns="0" tIns="0" rIns="0" bIns="0" rtlCol="0" anchor="t">
              <a:normAutofit/>
            </a:bodyPr>
            <a:lstStyle/>
            <a:p>
              <a:r>
                <a:rPr lang="en-US"/>
                <a:t>drain</a:t>
              </a:r>
            </a:p>
          </p:txBody>
        </p:sp>
        <p:grpSp>
          <p:nvGrpSpPr>
            <p:cNvPr id="6" name="Group 5">
              <a:extLst>
                <a:ext uri="{FF2B5EF4-FFF2-40B4-BE49-F238E27FC236}">
                  <a16:creationId xmlns:a16="http://schemas.microsoft.com/office/drawing/2014/main" id="{C77A0532-B4C3-49D6-90BC-C333BC8DE63F}"/>
                </a:ext>
              </a:extLst>
            </p:cNvPr>
            <p:cNvGrpSpPr/>
            <p:nvPr/>
          </p:nvGrpSpPr>
          <p:grpSpPr>
            <a:xfrm>
              <a:off x="6474619" y="838200"/>
              <a:ext cx="5562600" cy="4648200"/>
              <a:chOff x="6398419" y="685800"/>
              <a:chExt cx="5562600" cy="4648200"/>
            </a:xfrm>
          </p:grpSpPr>
          <p:sp>
            <p:nvSpPr>
              <p:cNvPr id="7" name="Rectangle 6">
                <a:extLst>
                  <a:ext uri="{FF2B5EF4-FFF2-40B4-BE49-F238E27FC236}">
                    <a16:creationId xmlns:a16="http://schemas.microsoft.com/office/drawing/2014/main" id="{F4EDA249-15F5-49B5-805A-4866A60E3E86}"/>
                  </a:ext>
                </a:extLst>
              </p:cNvPr>
              <p:cNvSpPr/>
              <p:nvPr/>
            </p:nvSpPr>
            <p:spPr>
              <a:xfrm>
                <a:off x="6398419" y="2514600"/>
                <a:ext cx="4724400" cy="1066800"/>
              </a:xfrm>
              <a:prstGeom prst="rect">
                <a:avLst/>
              </a:prstGeom>
              <a:solidFill>
                <a:schemeClr val="accent3">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 Same Side Corner Rectangle 38">
                <a:extLst>
                  <a:ext uri="{FF2B5EF4-FFF2-40B4-BE49-F238E27FC236}">
                    <a16:creationId xmlns:a16="http://schemas.microsoft.com/office/drawing/2014/main" id="{BAD29DCD-15E8-4119-8E87-F105283796EA}"/>
                  </a:ext>
                </a:extLst>
              </p:cNvPr>
              <p:cNvSpPr/>
              <p:nvPr/>
            </p:nvSpPr>
            <p:spPr>
              <a:xfrm flipV="1">
                <a:off x="6855619" y="2514600"/>
                <a:ext cx="1143000" cy="533400"/>
              </a:xfrm>
              <a:prstGeom prst="round2Same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 Same Side Corner Rectangle 59">
                <a:extLst>
                  <a:ext uri="{FF2B5EF4-FFF2-40B4-BE49-F238E27FC236}">
                    <a16:creationId xmlns:a16="http://schemas.microsoft.com/office/drawing/2014/main" id="{49191E61-6794-4F75-A019-CE88D6E50477}"/>
                  </a:ext>
                </a:extLst>
              </p:cNvPr>
              <p:cNvSpPr/>
              <p:nvPr/>
            </p:nvSpPr>
            <p:spPr>
              <a:xfrm flipV="1">
                <a:off x="9294019" y="2514600"/>
                <a:ext cx="1143000" cy="533400"/>
              </a:xfrm>
              <a:prstGeom prst="round2Same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57FA66-B8CF-4BA3-8718-4716DADEA341}"/>
                  </a:ext>
                </a:extLst>
              </p:cNvPr>
              <p:cNvSpPr/>
              <p:nvPr/>
            </p:nvSpPr>
            <p:spPr>
              <a:xfrm>
                <a:off x="7998619" y="2286000"/>
                <a:ext cx="1295400" cy="228600"/>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82B07E1D-CB11-4C7E-B0DB-5980C25CF379}"/>
                  </a:ext>
                </a:extLst>
              </p:cNvPr>
              <p:cNvSpPr/>
              <p:nvPr/>
            </p:nvSpPr>
            <p:spPr>
              <a:xfrm>
                <a:off x="7998619" y="2057400"/>
                <a:ext cx="1295400" cy="228600"/>
              </a:xfrm>
              <a:prstGeom prst="trapezoid">
                <a:avLst/>
              </a:prstGeom>
              <a:solidFill>
                <a:schemeClr val="bg1">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12FA40-7D1A-4AAE-B908-D5AD9C3EEE75}"/>
                  </a:ext>
                </a:extLst>
              </p:cNvPr>
              <p:cNvSpPr/>
              <p:nvPr/>
            </p:nvSpPr>
            <p:spPr>
              <a:xfrm>
                <a:off x="7008019" y="2286000"/>
                <a:ext cx="457200" cy="2286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4AA41F-E7CC-4934-A7C9-F72730615169}"/>
                  </a:ext>
                </a:extLst>
              </p:cNvPr>
              <p:cNvSpPr/>
              <p:nvPr/>
            </p:nvSpPr>
            <p:spPr>
              <a:xfrm>
                <a:off x="9827419" y="2286000"/>
                <a:ext cx="457200" cy="2286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BB88243-C8D6-47D0-9F57-C96ABA2C6980}"/>
                  </a:ext>
                </a:extLst>
              </p:cNvPr>
              <p:cNvGrpSpPr/>
              <p:nvPr/>
            </p:nvGrpSpPr>
            <p:grpSpPr>
              <a:xfrm rot="5400000">
                <a:off x="6805115" y="1803105"/>
                <a:ext cx="838200" cy="127591"/>
                <a:chOff x="3198020" y="2286001"/>
                <a:chExt cx="838200" cy="127591"/>
              </a:xfrm>
            </p:grpSpPr>
            <p:sp>
              <p:nvSpPr>
                <p:cNvPr id="31" name="Oval 30">
                  <a:extLst>
                    <a:ext uri="{FF2B5EF4-FFF2-40B4-BE49-F238E27FC236}">
                      <a16:creationId xmlns:a16="http://schemas.microsoft.com/office/drawing/2014/main" id="{2208CC7C-C7D2-4343-B037-9B092EC6141A}"/>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2" name="Straight Connector 31">
                  <a:extLst>
                    <a:ext uri="{FF2B5EF4-FFF2-40B4-BE49-F238E27FC236}">
                      <a16:creationId xmlns:a16="http://schemas.microsoft.com/office/drawing/2014/main" id="{7C069758-4032-4E96-8426-3E0C90490A3B}"/>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A1AA97F-3DA5-4595-A5FE-625B5FD0CF37}"/>
                  </a:ext>
                </a:extLst>
              </p:cNvPr>
              <p:cNvGrpSpPr/>
              <p:nvPr/>
            </p:nvGrpSpPr>
            <p:grpSpPr>
              <a:xfrm rot="5400000">
                <a:off x="9649323" y="1803105"/>
                <a:ext cx="838200" cy="127591"/>
                <a:chOff x="3198020" y="2286001"/>
                <a:chExt cx="838200" cy="127591"/>
              </a:xfrm>
            </p:grpSpPr>
            <p:sp>
              <p:nvSpPr>
                <p:cNvPr id="29" name="Oval 28">
                  <a:extLst>
                    <a:ext uri="{FF2B5EF4-FFF2-40B4-BE49-F238E27FC236}">
                      <a16:creationId xmlns:a16="http://schemas.microsoft.com/office/drawing/2014/main" id="{C439E016-46C4-4892-BD81-E6F18BCE5F17}"/>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0" name="Straight Connector 29">
                  <a:extLst>
                    <a:ext uri="{FF2B5EF4-FFF2-40B4-BE49-F238E27FC236}">
                      <a16:creationId xmlns:a16="http://schemas.microsoft.com/office/drawing/2014/main" id="{7E8F0D06-CD2E-4F00-834B-D46F234094B5}"/>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B68D670-16BF-483E-8022-786A0509F76C}"/>
                  </a:ext>
                </a:extLst>
              </p:cNvPr>
              <p:cNvGrpSpPr/>
              <p:nvPr/>
            </p:nvGrpSpPr>
            <p:grpSpPr>
              <a:xfrm rot="5400000">
                <a:off x="8252914" y="1574505"/>
                <a:ext cx="838200" cy="127591"/>
                <a:chOff x="3198020" y="2286001"/>
                <a:chExt cx="838200" cy="127591"/>
              </a:xfrm>
            </p:grpSpPr>
            <p:sp>
              <p:nvSpPr>
                <p:cNvPr id="27" name="Oval 26">
                  <a:extLst>
                    <a:ext uri="{FF2B5EF4-FFF2-40B4-BE49-F238E27FC236}">
                      <a16:creationId xmlns:a16="http://schemas.microsoft.com/office/drawing/2014/main" id="{D00E5893-6803-4DA7-BB24-6DA787F99602}"/>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8" name="Straight Connector 27">
                  <a:extLst>
                    <a:ext uri="{FF2B5EF4-FFF2-40B4-BE49-F238E27FC236}">
                      <a16:creationId xmlns:a16="http://schemas.microsoft.com/office/drawing/2014/main" id="{3CB3E2C6-2AE8-4F3E-A182-CFF812179897}"/>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0B56E3E6-C4B9-4511-9882-1DD2081D54F2}"/>
                  </a:ext>
                </a:extLst>
              </p:cNvPr>
              <p:cNvSpPr/>
              <p:nvPr/>
            </p:nvSpPr>
            <p:spPr>
              <a:xfrm>
                <a:off x="6398419" y="3581400"/>
                <a:ext cx="4724400" cy="1524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33EF4D-65AB-4A8D-BEAC-8E1B77F31FED}"/>
                  </a:ext>
                </a:extLst>
              </p:cNvPr>
              <p:cNvGrpSpPr/>
              <p:nvPr/>
            </p:nvGrpSpPr>
            <p:grpSpPr>
              <a:xfrm rot="16200000">
                <a:off x="8329115" y="4089104"/>
                <a:ext cx="838200" cy="127591"/>
                <a:chOff x="3198020" y="2286001"/>
                <a:chExt cx="838200" cy="127591"/>
              </a:xfrm>
            </p:grpSpPr>
            <p:sp>
              <p:nvSpPr>
                <p:cNvPr id="25" name="Oval 24">
                  <a:extLst>
                    <a:ext uri="{FF2B5EF4-FFF2-40B4-BE49-F238E27FC236}">
                      <a16:creationId xmlns:a16="http://schemas.microsoft.com/office/drawing/2014/main" id="{D6E29A38-7B5A-4AB0-A6EF-46EB97B4B8E2}"/>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6" name="Straight Connector 25">
                  <a:extLst>
                    <a:ext uri="{FF2B5EF4-FFF2-40B4-BE49-F238E27FC236}">
                      <a16:creationId xmlns:a16="http://schemas.microsoft.com/office/drawing/2014/main" id="{F5389F82-0F93-43C6-A5D3-7287CDEC3F0C}"/>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DA70C9E4-D923-4007-8448-19BD5C871368}"/>
                  </a:ext>
                </a:extLst>
              </p:cNvPr>
              <p:cNvSpPr txBox="1"/>
              <p:nvPr/>
            </p:nvSpPr>
            <p:spPr>
              <a:xfrm>
                <a:off x="8455819" y="685800"/>
                <a:ext cx="2286000" cy="685800"/>
              </a:xfrm>
              <a:prstGeom prst="rect">
                <a:avLst/>
              </a:prstGeom>
            </p:spPr>
            <p:txBody>
              <a:bodyPr vert="horz" wrap="square" lIns="0" tIns="0" rIns="0" bIns="0" rtlCol="0" anchor="t">
                <a:normAutofit/>
              </a:bodyPr>
              <a:lstStyle/>
              <a:p>
                <a:r>
                  <a:rPr lang="en-US"/>
                  <a:t>gate</a:t>
                </a:r>
              </a:p>
            </p:txBody>
          </p:sp>
          <p:sp>
            <p:nvSpPr>
              <p:cNvPr id="20" name="TextBox 19">
                <a:extLst>
                  <a:ext uri="{FF2B5EF4-FFF2-40B4-BE49-F238E27FC236}">
                    <a16:creationId xmlns:a16="http://schemas.microsoft.com/office/drawing/2014/main" id="{636BD637-0352-43E9-AACD-5CE5A1C9E95C}"/>
                  </a:ext>
                </a:extLst>
              </p:cNvPr>
              <p:cNvSpPr txBox="1"/>
              <p:nvPr/>
            </p:nvSpPr>
            <p:spPr>
              <a:xfrm>
                <a:off x="6931819" y="990600"/>
                <a:ext cx="2286000" cy="685800"/>
              </a:xfrm>
              <a:prstGeom prst="rect">
                <a:avLst/>
              </a:prstGeom>
            </p:spPr>
            <p:txBody>
              <a:bodyPr vert="horz" wrap="square" lIns="0" tIns="0" rIns="0" bIns="0" rtlCol="0" anchor="t">
                <a:normAutofit/>
              </a:bodyPr>
              <a:lstStyle/>
              <a:p>
                <a:r>
                  <a:rPr lang="en-US"/>
                  <a:t>source</a:t>
                </a:r>
              </a:p>
            </p:txBody>
          </p:sp>
          <p:sp>
            <p:nvSpPr>
              <p:cNvPr id="21" name="TextBox 20">
                <a:extLst>
                  <a:ext uri="{FF2B5EF4-FFF2-40B4-BE49-F238E27FC236}">
                    <a16:creationId xmlns:a16="http://schemas.microsoft.com/office/drawing/2014/main" id="{677B70EE-58A1-49F7-8452-296472DA4ECA}"/>
                  </a:ext>
                </a:extLst>
              </p:cNvPr>
              <p:cNvSpPr txBox="1"/>
              <p:nvPr/>
            </p:nvSpPr>
            <p:spPr>
              <a:xfrm>
                <a:off x="8608219" y="4648200"/>
                <a:ext cx="2286000" cy="685800"/>
              </a:xfrm>
              <a:prstGeom prst="rect">
                <a:avLst/>
              </a:prstGeom>
            </p:spPr>
            <p:txBody>
              <a:bodyPr vert="horz" wrap="square" lIns="0" tIns="0" rIns="0" bIns="0" rtlCol="0" anchor="t">
                <a:normAutofit/>
              </a:bodyPr>
              <a:lstStyle/>
              <a:p>
                <a:r>
                  <a:rPr lang="en-US"/>
                  <a:t>body</a:t>
                </a:r>
              </a:p>
            </p:txBody>
          </p:sp>
          <p:sp>
            <p:nvSpPr>
              <p:cNvPr id="22" name="TextBox 21">
                <a:extLst>
                  <a:ext uri="{FF2B5EF4-FFF2-40B4-BE49-F238E27FC236}">
                    <a16:creationId xmlns:a16="http://schemas.microsoft.com/office/drawing/2014/main" id="{2321A1D7-3CC4-4C7A-901B-9E2CCA833E62}"/>
                  </a:ext>
                </a:extLst>
              </p:cNvPr>
              <p:cNvSpPr txBox="1"/>
              <p:nvPr/>
            </p:nvSpPr>
            <p:spPr>
              <a:xfrm>
                <a:off x="7008019" y="3200400"/>
                <a:ext cx="2286000" cy="685800"/>
              </a:xfrm>
              <a:prstGeom prst="rect">
                <a:avLst/>
              </a:prstGeom>
            </p:spPr>
            <p:txBody>
              <a:bodyPr vert="horz" wrap="square" lIns="0" tIns="0" rIns="0" bIns="0" rtlCol="0" anchor="t">
                <a:normAutofit/>
              </a:bodyPr>
              <a:lstStyle/>
              <a:p>
                <a:r>
                  <a:rPr lang="en-US"/>
                  <a:t>p-type</a:t>
                </a:r>
              </a:p>
            </p:txBody>
          </p:sp>
          <p:sp>
            <p:nvSpPr>
              <p:cNvPr id="23" name="TextBox 22">
                <a:extLst>
                  <a:ext uri="{FF2B5EF4-FFF2-40B4-BE49-F238E27FC236}">
                    <a16:creationId xmlns:a16="http://schemas.microsoft.com/office/drawing/2014/main" id="{11C5D370-7245-4D6E-8056-B2143F6DA6BE}"/>
                  </a:ext>
                </a:extLst>
              </p:cNvPr>
              <p:cNvSpPr txBox="1"/>
              <p:nvPr/>
            </p:nvSpPr>
            <p:spPr>
              <a:xfrm>
                <a:off x="7312819" y="2667000"/>
                <a:ext cx="2286000" cy="685800"/>
              </a:xfrm>
              <a:prstGeom prst="rect">
                <a:avLst/>
              </a:prstGeom>
            </p:spPr>
            <p:txBody>
              <a:bodyPr vert="horz" wrap="square" lIns="0" tIns="0" rIns="0" bIns="0" rtlCol="0" anchor="t">
                <a:normAutofit/>
              </a:bodyPr>
              <a:lstStyle/>
              <a:p>
                <a:r>
                  <a:rPr lang="en-US"/>
                  <a:t>n+</a:t>
                </a:r>
              </a:p>
            </p:txBody>
          </p:sp>
          <p:sp>
            <p:nvSpPr>
              <p:cNvPr id="24" name="TextBox 23">
                <a:extLst>
                  <a:ext uri="{FF2B5EF4-FFF2-40B4-BE49-F238E27FC236}">
                    <a16:creationId xmlns:a16="http://schemas.microsoft.com/office/drawing/2014/main" id="{23E1616B-314E-4A18-8913-9EC48D5197CE}"/>
                  </a:ext>
                </a:extLst>
              </p:cNvPr>
              <p:cNvSpPr txBox="1"/>
              <p:nvPr/>
            </p:nvSpPr>
            <p:spPr>
              <a:xfrm>
                <a:off x="9675019" y="2667000"/>
                <a:ext cx="2286000" cy="685800"/>
              </a:xfrm>
              <a:prstGeom prst="rect">
                <a:avLst/>
              </a:prstGeom>
            </p:spPr>
            <p:txBody>
              <a:bodyPr vert="horz" wrap="square" lIns="0" tIns="0" rIns="0" bIns="0" rtlCol="0" anchor="t">
                <a:normAutofit/>
              </a:bodyPr>
              <a:lstStyle/>
              <a:p>
                <a:r>
                  <a:rPr lang="en-US"/>
                  <a:t>n+</a:t>
                </a:r>
              </a:p>
            </p:txBody>
          </p:sp>
        </p:grpSp>
      </p:grpSp>
      <p:sp>
        <p:nvSpPr>
          <p:cNvPr id="33" name="TextBox 32">
            <a:extLst>
              <a:ext uri="{FF2B5EF4-FFF2-40B4-BE49-F238E27FC236}">
                <a16:creationId xmlns:a16="http://schemas.microsoft.com/office/drawing/2014/main" id="{D0D7E491-06A0-4713-9869-46CE215AEB7A}"/>
              </a:ext>
            </a:extLst>
          </p:cNvPr>
          <p:cNvSpPr txBox="1"/>
          <p:nvPr/>
        </p:nvSpPr>
        <p:spPr>
          <a:xfrm>
            <a:off x="7551251" y="5410200"/>
            <a:ext cx="4341019" cy="685800"/>
          </a:xfrm>
          <a:prstGeom prst="rect">
            <a:avLst/>
          </a:prstGeom>
        </p:spPr>
        <p:txBody>
          <a:bodyPr vert="horz" wrap="square" lIns="0" tIns="0" rIns="0" bIns="0" rtlCol="0" anchor="t">
            <a:normAutofit/>
          </a:bodyPr>
          <a:lstStyle/>
          <a:p>
            <a:r>
              <a:rPr lang="en-US"/>
              <a:t>Cross-section of an n-type (n-channel) FET</a:t>
            </a:r>
          </a:p>
        </p:txBody>
      </p:sp>
      <p:sp>
        <p:nvSpPr>
          <p:cNvPr id="34" name="TextBox 33">
            <a:extLst>
              <a:ext uri="{FF2B5EF4-FFF2-40B4-BE49-F238E27FC236}">
                <a16:creationId xmlns:a16="http://schemas.microsoft.com/office/drawing/2014/main" id="{6513D5F7-CF1F-4D01-AE8D-747C7E85C31B}"/>
              </a:ext>
            </a:extLst>
          </p:cNvPr>
          <p:cNvSpPr txBox="1"/>
          <p:nvPr/>
        </p:nvSpPr>
        <p:spPr>
          <a:xfrm>
            <a:off x="6408251" y="1828800"/>
            <a:ext cx="2286000" cy="685800"/>
          </a:xfrm>
          <a:prstGeom prst="rect">
            <a:avLst/>
          </a:prstGeom>
        </p:spPr>
        <p:txBody>
          <a:bodyPr vert="horz" wrap="square" lIns="0" tIns="0" rIns="0" bIns="0" rtlCol="0" anchor="t">
            <a:normAutofit/>
          </a:bodyPr>
          <a:lstStyle/>
          <a:p>
            <a:r>
              <a:rPr lang="en-US"/>
              <a:t>gate oxide</a:t>
            </a:r>
          </a:p>
        </p:txBody>
      </p:sp>
      <p:cxnSp>
        <p:nvCxnSpPr>
          <p:cNvPr id="35" name="Straight Connector 34">
            <a:extLst>
              <a:ext uri="{FF2B5EF4-FFF2-40B4-BE49-F238E27FC236}">
                <a16:creationId xmlns:a16="http://schemas.microsoft.com/office/drawing/2014/main" id="{C1EB8750-D648-44BD-9C2C-8026ED7A53FF}"/>
              </a:ext>
            </a:extLst>
          </p:cNvPr>
          <p:cNvCxnSpPr/>
          <p:nvPr/>
        </p:nvCxnSpPr>
        <p:spPr>
          <a:xfrm>
            <a:off x="7475051" y="2057400"/>
            <a:ext cx="1066800" cy="457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245A9B75-35D5-435F-93B1-005141AF625F}"/>
              </a:ext>
            </a:extLst>
          </p:cNvPr>
          <p:cNvGrpSpPr/>
          <p:nvPr/>
        </p:nvGrpSpPr>
        <p:grpSpPr>
          <a:xfrm>
            <a:off x="1988651" y="3886200"/>
            <a:ext cx="5410200" cy="2394065"/>
            <a:chOff x="1597819" y="4311534"/>
            <a:chExt cx="5410200" cy="2394065"/>
          </a:xfrm>
        </p:grpSpPr>
        <p:sp>
          <p:nvSpPr>
            <p:cNvPr id="37" name="TextBox 36">
              <a:extLst>
                <a:ext uri="{FF2B5EF4-FFF2-40B4-BE49-F238E27FC236}">
                  <a16:creationId xmlns:a16="http://schemas.microsoft.com/office/drawing/2014/main" id="{C313A037-3001-4CB7-9732-2801BE716AFD}"/>
                </a:ext>
              </a:extLst>
            </p:cNvPr>
            <p:cNvSpPr txBox="1"/>
            <p:nvPr/>
          </p:nvSpPr>
          <p:spPr>
            <a:xfrm>
              <a:off x="4722019" y="5791200"/>
              <a:ext cx="2286000" cy="685800"/>
            </a:xfrm>
            <a:prstGeom prst="rect">
              <a:avLst/>
            </a:prstGeom>
          </p:spPr>
          <p:txBody>
            <a:bodyPr vert="horz" wrap="square" lIns="0" tIns="0" rIns="0" bIns="0" rtlCol="0" anchor="t">
              <a:normAutofit/>
            </a:bodyPr>
            <a:lstStyle/>
            <a:p>
              <a:r>
                <a:rPr lang="en-US"/>
                <a:t>drain</a:t>
              </a:r>
            </a:p>
          </p:txBody>
        </p:sp>
        <p:grpSp>
          <p:nvGrpSpPr>
            <p:cNvPr id="38" name="Group 37">
              <a:extLst>
                <a:ext uri="{FF2B5EF4-FFF2-40B4-BE49-F238E27FC236}">
                  <a16:creationId xmlns:a16="http://schemas.microsoft.com/office/drawing/2014/main" id="{B2258F5D-E2EE-4047-BBA2-CF2B1F559358}"/>
                </a:ext>
              </a:extLst>
            </p:cNvPr>
            <p:cNvGrpSpPr/>
            <p:nvPr/>
          </p:nvGrpSpPr>
          <p:grpSpPr>
            <a:xfrm>
              <a:off x="1597819" y="4311534"/>
              <a:ext cx="3657600" cy="2394065"/>
              <a:chOff x="1597819" y="3962400"/>
              <a:chExt cx="4191000" cy="2743200"/>
            </a:xfrm>
          </p:grpSpPr>
          <p:grpSp>
            <p:nvGrpSpPr>
              <p:cNvPr id="39" name="Group 38">
                <a:extLst>
                  <a:ext uri="{FF2B5EF4-FFF2-40B4-BE49-F238E27FC236}">
                    <a16:creationId xmlns:a16="http://schemas.microsoft.com/office/drawing/2014/main" id="{197CE865-02B3-4AF5-AE22-C4A79D4D6E34}"/>
                  </a:ext>
                </a:extLst>
              </p:cNvPr>
              <p:cNvGrpSpPr/>
              <p:nvPr/>
            </p:nvGrpSpPr>
            <p:grpSpPr>
              <a:xfrm rot="5400000">
                <a:off x="2966556" y="3883338"/>
                <a:ext cx="1453526" cy="2514600"/>
                <a:chOff x="457200" y="1210491"/>
                <a:chExt cx="870857" cy="1506583"/>
              </a:xfrm>
            </p:grpSpPr>
            <p:cxnSp>
              <p:nvCxnSpPr>
                <p:cNvPr id="43" name="Straight Connector 42">
                  <a:extLst>
                    <a:ext uri="{FF2B5EF4-FFF2-40B4-BE49-F238E27FC236}">
                      <a16:creationId xmlns:a16="http://schemas.microsoft.com/office/drawing/2014/main" id="{EA574E70-E178-4CCF-9374-519E0F34350C}"/>
                    </a:ext>
                  </a:extLst>
                </p:cNvPr>
                <p:cNvCxnSpPr/>
                <p:nvPr/>
              </p:nvCxnSpPr>
              <p:spPr>
                <a:xfrm rot="16200000" flipH="1">
                  <a:off x="1048311" y="2443150"/>
                  <a:ext cx="547848" cy="0"/>
                </a:xfrm>
                <a:prstGeom prst="line">
                  <a:avLst/>
                </a:prstGeom>
                <a:ln w="381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E58B885-F270-4B97-A98C-ECFE7535C956}"/>
                    </a:ext>
                  </a:extLst>
                </p:cNvPr>
                <p:cNvCxnSpPr/>
                <p:nvPr/>
              </p:nvCxnSpPr>
              <p:spPr>
                <a:xfrm flipV="1">
                  <a:off x="1079863" y="1724297"/>
                  <a:ext cx="0" cy="47026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D2C252-9885-471C-89BA-AA945B8AAF03}"/>
                    </a:ext>
                  </a:extLst>
                </p:cNvPr>
                <p:cNvCxnSpPr/>
                <p:nvPr/>
              </p:nvCxnSpPr>
              <p:spPr>
                <a:xfrm flipH="1">
                  <a:off x="1088571" y="2185851"/>
                  <a:ext cx="235132"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7809F8F-4FE6-4A7E-AE9E-D6FB86EC94CC}"/>
                    </a:ext>
                  </a:extLst>
                </p:cNvPr>
                <p:cNvCxnSpPr/>
                <p:nvPr/>
              </p:nvCxnSpPr>
              <p:spPr>
                <a:xfrm flipH="1">
                  <a:off x="1075508" y="1737359"/>
                  <a:ext cx="235132"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779FEC0-DD81-411B-BF38-D749B38A6031}"/>
                    </a:ext>
                  </a:extLst>
                </p:cNvPr>
                <p:cNvCxnSpPr/>
                <p:nvPr/>
              </p:nvCxnSpPr>
              <p:spPr>
                <a:xfrm flipH="1">
                  <a:off x="1092925" y="1981200"/>
                  <a:ext cx="235132" cy="0"/>
                </a:xfrm>
                <a:prstGeom prst="line">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2D9C7C-E6BD-4746-BC86-BD2EE00F7BDA}"/>
                    </a:ext>
                  </a:extLst>
                </p:cNvPr>
                <p:cNvCxnSpPr/>
                <p:nvPr/>
              </p:nvCxnSpPr>
              <p:spPr>
                <a:xfrm flipV="1">
                  <a:off x="997132" y="1728651"/>
                  <a:ext cx="0" cy="47026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1049A82-6CAD-4452-A60A-F8FCFE96FEAA}"/>
                    </a:ext>
                  </a:extLst>
                </p:cNvPr>
                <p:cNvCxnSpPr/>
                <p:nvPr/>
              </p:nvCxnSpPr>
              <p:spPr>
                <a:xfrm rot="16200000" flipV="1">
                  <a:off x="727166" y="1702523"/>
                  <a:ext cx="0" cy="539932"/>
                </a:xfrm>
                <a:prstGeom prst="line">
                  <a:avLst/>
                </a:prstGeom>
                <a:ln w="381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E75D2A-C5B3-4173-A348-48C7F17AE37F}"/>
                    </a:ext>
                  </a:extLst>
                </p:cNvPr>
                <p:cNvCxnSpPr/>
                <p:nvPr/>
              </p:nvCxnSpPr>
              <p:spPr>
                <a:xfrm flipV="1">
                  <a:off x="1317881" y="1210491"/>
                  <a:ext cx="0" cy="524259"/>
                </a:xfrm>
                <a:prstGeom prst="line">
                  <a:avLst/>
                </a:prstGeom>
                <a:ln w="381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DAEE9038-86B5-45A5-8C3A-255F41E68B91}"/>
                  </a:ext>
                </a:extLst>
              </p:cNvPr>
              <p:cNvSpPr txBox="1"/>
              <p:nvPr/>
            </p:nvSpPr>
            <p:spPr>
              <a:xfrm>
                <a:off x="3502819" y="3962400"/>
                <a:ext cx="2286000" cy="685800"/>
              </a:xfrm>
              <a:prstGeom prst="rect">
                <a:avLst/>
              </a:prstGeom>
            </p:spPr>
            <p:txBody>
              <a:bodyPr vert="horz" wrap="square" lIns="0" tIns="0" rIns="0" bIns="0" rtlCol="0" anchor="t">
                <a:normAutofit/>
              </a:bodyPr>
              <a:lstStyle/>
              <a:p>
                <a:r>
                  <a:rPr lang="en-US"/>
                  <a:t>gate</a:t>
                </a:r>
              </a:p>
            </p:txBody>
          </p:sp>
          <p:sp>
            <p:nvSpPr>
              <p:cNvPr id="41" name="TextBox 40">
                <a:extLst>
                  <a:ext uri="{FF2B5EF4-FFF2-40B4-BE49-F238E27FC236}">
                    <a16:creationId xmlns:a16="http://schemas.microsoft.com/office/drawing/2014/main" id="{929B5D2D-765C-4D5B-ADAA-33D4B7EA972B}"/>
                  </a:ext>
                </a:extLst>
              </p:cNvPr>
              <p:cNvSpPr txBox="1"/>
              <p:nvPr/>
            </p:nvSpPr>
            <p:spPr>
              <a:xfrm>
                <a:off x="1597819" y="5715000"/>
                <a:ext cx="2286000" cy="685800"/>
              </a:xfrm>
              <a:prstGeom prst="rect">
                <a:avLst/>
              </a:prstGeom>
            </p:spPr>
            <p:txBody>
              <a:bodyPr vert="horz" wrap="square" lIns="0" tIns="0" rIns="0" bIns="0" rtlCol="0" anchor="t">
                <a:normAutofit/>
              </a:bodyPr>
              <a:lstStyle/>
              <a:p>
                <a:r>
                  <a:rPr lang="en-US"/>
                  <a:t>source</a:t>
                </a:r>
              </a:p>
            </p:txBody>
          </p:sp>
          <p:sp>
            <p:nvSpPr>
              <p:cNvPr id="42" name="TextBox 41">
                <a:extLst>
                  <a:ext uri="{FF2B5EF4-FFF2-40B4-BE49-F238E27FC236}">
                    <a16:creationId xmlns:a16="http://schemas.microsoft.com/office/drawing/2014/main" id="{FBEDA7EF-226F-405E-BF8A-DBE47CAFC9A0}"/>
                  </a:ext>
                </a:extLst>
              </p:cNvPr>
              <p:cNvSpPr txBox="1"/>
              <p:nvPr/>
            </p:nvSpPr>
            <p:spPr>
              <a:xfrm>
                <a:off x="3426619" y="6019800"/>
                <a:ext cx="2286000" cy="685800"/>
              </a:xfrm>
              <a:prstGeom prst="rect">
                <a:avLst/>
              </a:prstGeom>
            </p:spPr>
            <p:txBody>
              <a:bodyPr vert="horz" wrap="square" lIns="0" tIns="0" rIns="0" bIns="0" rtlCol="0" anchor="t">
                <a:normAutofit/>
              </a:bodyPr>
              <a:lstStyle/>
              <a:p>
                <a:r>
                  <a:rPr lang="en-US"/>
                  <a:t>body</a:t>
                </a:r>
              </a:p>
            </p:txBody>
          </p:sp>
        </p:grpSp>
      </p:grpSp>
      <p:sp>
        <p:nvSpPr>
          <p:cNvPr id="51" name="TextBox 50">
            <a:extLst>
              <a:ext uri="{FF2B5EF4-FFF2-40B4-BE49-F238E27FC236}">
                <a16:creationId xmlns:a16="http://schemas.microsoft.com/office/drawing/2014/main" id="{C367CE47-03E9-4FA5-8B7B-9D9E2FE75A4C}"/>
              </a:ext>
            </a:extLst>
          </p:cNvPr>
          <p:cNvSpPr txBox="1"/>
          <p:nvPr/>
        </p:nvSpPr>
        <p:spPr>
          <a:xfrm>
            <a:off x="3512651" y="6324600"/>
            <a:ext cx="4341019" cy="685800"/>
          </a:xfrm>
          <a:prstGeom prst="rect">
            <a:avLst/>
          </a:prstGeom>
        </p:spPr>
        <p:txBody>
          <a:bodyPr vert="horz" wrap="square" lIns="0" tIns="0" rIns="0" bIns="0" rtlCol="0" anchor="t">
            <a:normAutofit/>
          </a:bodyPr>
          <a:lstStyle/>
          <a:p>
            <a:r>
              <a:rPr lang="en-US"/>
              <a:t>Symbol</a:t>
            </a:r>
          </a:p>
        </p:txBody>
      </p:sp>
    </p:spTree>
    <p:extLst>
      <p:ext uri="{BB962C8B-B14F-4D97-AF65-F5344CB8AC3E}">
        <p14:creationId xmlns:p14="http://schemas.microsoft.com/office/powerpoint/2010/main" val="120830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Field Effect Transistor: A Review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5309392" cy="4086225"/>
          </a:xfrm>
        </p:spPr>
        <p:txBody>
          <a:bodyPr/>
          <a:lstStyle/>
          <a:p>
            <a:r>
              <a:rPr lang="en-US" altLang="en-US"/>
              <a:t>FET Operation (n-channel)</a:t>
            </a:r>
          </a:p>
          <a:p>
            <a:r>
              <a:rPr lang="en-US"/>
              <a:t>Source/body is usually connected to ground</a:t>
            </a:r>
          </a:p>
          <a:p>
            <a:r>
              <a:rPr lang="en-US"/>
              <a:t>Drain is connected to V</a:t>
            </a:r>
            <a:r>
              <a:rPr lang="en-US" baseline="-25000"/>
              <a:t>dd</a:t>
            </a:r>
            <a:endParaRPr lang="en-US"/>
          </a:p>
          <a:p>
            <a:r>
              <a:rPr lang="en-US"/>
              <a:t>Initially source and drain isolated through a dual PN junction</a:t>
            </a:r>
            <a:endParaRPr lang="en-US" altLang="en-US"/>
          </a:p>
        </p:txBody>
      </p:sp>
      <p:grpSp>
        <p:nvGrpSpPr>
          <p:cNvPr id="4" name="Group 3">
            <a:extLst>
              <a:ext uri="{FF2B5EF4-FFF2-40B4-BE49-F238E27FC236}">
                <a16:creationId xmlns:a16="http://schemas.microsoft.com/office/drawing/2014/main" id="{2F031C12-F6E7-495B-BD9A-2E65432483ED}"/>
              </a:ext>
            </a:extLst>
          </p:cNvPr>
          <p:cNvGrpSpPr/>
          <p:nvPr/>
        </p:nvGrpSpPr>
        <p:grpSpPr>
          <a:xfrm>
            <a:off x="6855619" y="838200"/>
            <a:ext cx="5562600" cy="4648200"/>
            <a:chOff x="6474619" y="838200"/>
            <a:chExt cx="5562600" cy="4648200"/>
          </a:xfrm>
        </p:grpSpPr>
        <p:sp>
          <p:nvSpPr>
            <p:cNvPr id="5" name="TextBox 4">
              <a:extLst>
                <a:ext uri="{FF2B5EF4-FFF2-40B4-BE49-F238E27FC236}">
                  <a16:creationId xmlns:a16="http://schemas.microsoft.com/office/drawing/2014/main" id="{306748DC-9B87-42B3-9621-D88948697DF8}"/>
                </a:ext>
              </a:extLst>
            </p:cNvPr>
            <p:cNvSpPr txBox="1"/>
            <p:nvPr/>
          </p:nvSpPr>
          <p:spPr>
            <a:xfrm>
              <a:off x="9901238" y="990600"/>
              <a:ext cx="1221581" cy="685800"/>
            </a:xfrm>
            <a:prstGeom prst="rect">
              <a:avLst/>
            </a:prstGeom>
          </p:spPr>
          <p:txBody>
            <a:bodyPr vert="horz" wrap="square" lIns="0" tIns="0" rIns="0" bIns="0" rtlCol="0" anchor="t">
              <a:normAutofit/>
            </a:bodyPr>
            <a:lstStyle/>
            <a:p>
              <a:r>
                <a:rPr lang="en-US"/>
                <a:t>drain</a:t>
              </a:r>
            </a:p>
          </p:txBody>
        </p:sp>
        <p:grpSp>
          <p:nvGrpSpPr>
            <p:cNvPr id="6" name="Group 5">
              <a:extLst>
                <a:ext uri="{FF2B5EF4-FFF2-40B4-BE49-F238E27FC236}">
                  <a16:creationId xmlns:a16="http://schemas.microsoft.com/office/drawing/2014/main" id="{1EB540E7-1C89-4AD8-B813-B5F733271FB1}"/>
                </a:ext>
              </a:extLst>
            </p:cNvPr>
            <p:cNvGrpSpPr/>
            <p:nvPr/>
          </p:nvGrpSpPr>
          <p:grpSpPr>
            <a:xfrm>
              <a:off x="6474619" y="838200"/>
              <a:ext cx="5562600" cy="4648200"/>
              <a:chOff x="6398419" y="685800"/>
              <a:chExt cx="5562600" cy="4648200"/>
            </a:xfrm>
          </p:grpSpPr>
          <p:sp>
            <p:nvSpPr>
              <p:cNvPr id="7" name="Rectangle 6">
                <a:extLst>
                  <a:ext uri="{FF2B5EF4-FFF2-40B4-BE49-F238E27FC236}">
                    <a16:creationId xmlns:a16="http://schemas.microsoft.com/office/drawing/2014/main" id="{AA3AF8B7-CB19-4D4A-8EA9-187519EA232F}"/>
                  </a:ext>
                </a:extLst>
              </p:cNvPr>
              <p:cNvSpPr/>
              <p:nvPr/>
            </p:nvSpPr>
            <p:spPr>
              <a:xfrm>
                <a:off x="6398419" y="2514600"/>
                <a:ext cx="4724400" cy="1066800"/>
              </a:xfrm>
              <a:prstGeom prst="rect">
                <a:avLst/>
              </a:prstGeom>
              <a:solidFill>
                <a:schemeClr val="accent3">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 Same Side Corner Rectangle 38">
                <a:extLst>
                  <a:ext uri="{FF2B5EF4-FFF2-40B4-BE49-F238E27FC236}">
                    <a16:creationId xmlns:a16="http://schemas.microsoft.com/office/drawing/2014/main" id="{14A44176-8174-48AD-9BED-60DD8E0BEA0F}"/>
                  </a:ext>
                </a:extLst>
              </p:cNvPr>
              <p:cNvSpPr/>
              <p:nvPr/>
            </p:nvSpPr>
            <p:spPr>
              <a:xfrm flipV="1">
                <a:off x="6855619" y="2514600"/>
                <a:ext cx="1143000" cy="533400"/>
              </a:xfrm>
              <a:prstGeom prst="round2Same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 Same Side Corner Rectangle 59">
                <a:extLst>
                  <a:ext uri="{FF2B5EF4-FFF2-40B4-BE49-F238E27FC236}">
                    <a16:creationId xmlns:a16="http://schemas.microsoft.com/office/drawing/2014/main" id="{102B02AD-CF92-44CF-9D57-AA8229134082}"/>
                  </a:ext>
                </a:extLst>
              </p:cNvPr>
              <p:cNvSpPr/>
              <p:nvPr/>
            </p:nvSpPr>
            <p:spPr>
              <a:xfrm flipV="1">
                <a:off x="9294019" y="2514600"/>
                <a:ext cx="1143000" cy="533400"/>
              </a:xfrm>
              <a:prstGeom prst="round2Same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F06444-778B-4A85-B57C-ADBE392C5224}"/>
                  </a:ext>
                </a:extLst>
              </p:cNvPr>
              <p:cNvSpPr/>
              <p:nvPr/>
            </p:nvSpPr>
            <p:spPr>
              <a:xfrm>
                <a:off x="7998619" y="2286000"/>
                <a:ext cx="1295400" cy="228600"/>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65AC8CE4-E83B-476D-A795-9C1B5B1BE6B6}"/>
                  </a:ext>
                </a:extLst>
              </p:cNvPr>
              <p:cNvSpPr/>
              <p:nvPr/>
            </p:nvSpPr>
            <p:spPr>
              <a:xfrm>
                <a:off x="7998619" y="2057400"/>
                <a:ext cx="1295400" cy="228600"/>
              </a:xfrm>
              <a:prstGeom prst="trapezoid">
                <a:avLst/>
              </a:prstGeom>
              <a:solidFill>
                <a:schemeClr val="bg1">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81C18F-A725-409D-9881-5317F8C752F1}"/>
                  </a:ext>
                </a:extLst>
              </p:cNvPr>
              <p:cNvSpPr/>
              <p:nvPr/>
            </p:nvSpPr>
            <p:spPr>
              <a:xfrm>
                <a:off x="7008019" y="2286000"/>
                <a:ext cx="457200" cy="2286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7A86A3-08D8-456F-A34E-D5530F920EE6}"/>
                  </a:ext>
                </a:extLst>
              </p:cNvPr>
              <p:cNvSpPr/>
              <p:nvPr/>
            </p:nvSpPr>
            <p:spPr>
              <a:xfrm>
                <a:off x="9827419" y="2286000"/>
                <a:ext cx="457200" cy="2286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C8F211E-8C02-4394-A573-57F98F3A4C15}"/>
                  </a:ext>
                </a:extLst>
              </p:cNvPr>
              <p:cNvGrpSpPr/>
              <p:nvPr/>
            </p:nvGrpSpPr>
            <p:grpSpPr>
              <a:xfrm rot="5400000">
                <a:off x="6805115" y="1803105"/>
                <a:ext cx="838200" cy="127591"/>
                <a:chOff x="3198020" y="2286001"/>
                <a:chExt cx="838200" cy="127591"/>
              </a:xfrm>
            </p:grpSpPr>
            <p:sp>
              <p:nvSpPr>
                <p:cNvPr id="31" name="Oval 30">
                  <a:extLst>
                    <a:ext uri="{FF2B5EF4-FFF2-40B4-BE49-F238E27FC236}">
                      <a16:creationId xmlns:a16="http://schemas.microsoft.com/office/drawing/2014/main" id="{FAE7911C-8AF0-4122-A95B-3F9C3506F3C2}"/>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2" name="Straight Connector 31">
                  <a:extLst>
                    <a:ext uri="{FF2B5EF4-FFF2-40B4-BE49-F238E27FC236}">
                      <a16:creationId xmlns:a16="http://schemas.microsoft.com/office/drawing/2014/main" id="{93C2D4D8-3752-434C-AE67-64265905E0BD}"/>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A61A1E8-20CA-4719-84E6-8A607DD2D00F}"/>
                  </a:ext>
                </a:extLst>
              </p:cNvPr>
              <p:cNvGrpSpPr/>
              <p:nvPr/>
            </p:nvGrpSpPr>
            <p:grpSpPr>
              <a:xfrm rot="5400000">
                <a:off x="9649323" y="1803105"/>
                <a:ext cx="838200" cy="127591"/>
                <a:chOff x="3198020" y="2286001"/>
                <a:chExt cx="838200" cy="127591"/>
              </a:xfrm>
            </p:grpSpPr>
            <p:sp>
              <p:nvSpPr>
                <p:cNvPr id="29" name="Oval 28">
                  <a:extLst>
                    <a:ext uri="{FF2B5EF4-FFF2-40B4-BE49-F238E27FC236}">
                      <a16:creationId xmlns:a16="http://schemas.microsoft.com/office/drawing/2014/main" id="{774814AB-D880-4F2F-BE0E-2F5629E54A5A}"/>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0" name="Straight Connector 29">
                  <a:extLst>
                    <a:ext uri="{FF2B5EF4-FFF2-40B4-BE49-F238E27FC236}">
                      <a16:creationId xmlns:a16="http://schemas.microsoft.com/office/drawing/2014/main" id="{78F4F6A7-9BCA-4CDE-B2D4-BEDE4C2AAFAD}"/>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A06DE58-0245-4DBB-B61F-AC586472BE5A}"/>
                  </a:ext>
                </a:extLst>
              </p:cNvPr>
              <p:cNvGrpSpPr/>
              <p:nvPr/>
            </p:nvGrpSpPr>
            <p:grpSpPr>
              <a:xfrm rot="5400000">
                <a:off x="8252914" y="1574505"/>
                <a:ext cx="838200" cy="127591"/>
                <a:chOff x="3198020" y="2286001"/>
                <a:chExt cx="838200" cy="127591"/>
              </a:xfrm>
            </p:grpSpPr>
            <p:sp>
              <p:nvSpPr>
                <p:cNvPr id="27" name="Oval 26">
                  <a:extLst>
                    <a:ext uri="{FF2B5EF4-FFF2-40B4-BE49-F238E27FC236}">
                      <a16:creationId xmlns:a16="http://schemas.microsoft.com/office/drawing/2014/main" id="{3F40CE73-1EDE-4898-B68D-06A55026622B}"/>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8" name="Straight Connector 27">
                  <a:extLst>
                    <a:ext uri="{FF2B5EF4-FFF2-40B4-BE49-F238E27FC236}">
                      <a16:creationId xmlns:a16="http://schemas.microsoft.com/office/drawing/2014/main" id="{5A98F9C1-C2C7-4BD4-98B7-6C472CC4A640}"/>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821AAD-349C-42F5-B42E-A24FD0D6A476}"/>
                  </a:ext>
                </a:extLst>
              </p:cNvPr>
              <p:cNvSpPr/>
              <p:nvPr/>
            </p:nvSpPr>
            <p:spPr>
              <a:xfrm>
                <a:off x="6398419" y="3581400"/>
                <a:ext cx="4724400" cy="1524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C2E11C7-70DC-48A3-B5A1-80AC86977131}"/>
                  </a:ext>
                </a:extLst>
              </p:cNvPr>
              <p:cNvGrpSpPr/>
              <p:nvPr/>
            </p:nvGrpSpPr>
            <p:grpSpPr>
              <a:xfrm rot="16200000">
                <a:off x="8329115" y="4089104"/>
                <a:ext cx="838200" cy="127591"/>
                <a:chOff x="3198020" y="2286001"/>
                <a:chExt cx="838200" cy="127591"/>
              </a:xfrm>
            </p:grpSpPr>
            <p:sp>
              <p:nvSpPr>
                <p:cNvPr id="25" name="Oval 24">
                  <a:extLst>
                    <a:ext uri="{FF2B5EF4-FFF2-40B4-BE49-F238E27FC236}">
                      <a16:creationId xmlns:a16="http://schemas.microsoft.com/office/drawing/2014/main" id="{8E826A93-50D6-4B15-B648-ED570DF00970}"/>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6" name="Straight Connector 25">
                  <a:extLst>
                    <a:ext uri="{FF2B5EF4-FFF2-40B4-BE49-F238E27FC236}">
                      <a16:creationId xmlns:a16="http://schemas.microsoft.com/office/drawing/2014/main" id="{756CE48A-F766-45A9-A03C-BFE7D471DAEA}"/>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4D0B058-3176-48E7-90B5-01914F4EC971}"/>
                  </a:ext>
                </a:extLst>
              </p:cNvPr>
              <p:cNvSpPr txBox="1"/>
              <p:nvPr/>
            </p:nvSpPr>
            <p:spPr>
              <a:xfrm>
                <a:off x="8455819" y="685800"/>
                <a:ext cx="2286000" cy="685800"/>
              </a:xfrm>
              <a:prstGeom prst="rect">
                <a:avLst/>
              </a:prstGeom>
            </p:spPr>
            <p:txBody>
              <a:bodyPr vert="horz" wrap="square" lIns="0" tIns="0" rIns="0" bIns="0" rtlCol="0" anchor="t">
                <a:normAutofit/>
              </a:bodyPr>
              <a:lstStyle/>
              <a:p>
                <a:r>
                  <a:rPr lang="en-US"/>
                  <a:t>gate</a:t>
                </a:r>
              </a:p>
            </p:txBody>
          </p:sp>
          <p:sp>
            <p:nvSpPr>
              <p:cNvPr id="20" name="TextBox 19">
                <a:extLst>
                  <a:ext uri="{FF2B5EF4-FFF2-40B4-BE49-F238E27FC236}">
                    <a16:creationId xmlns:a16="http://schemas.microsoft.com/office/drawing/2014/main" id="{3831B436-C11A-4A22-B0C0-5F2DBB861B43}"/>
                  </a:ext>
                </a:extLst>
              </p:cNvPr>
              <p:cNvSpPr txBox="1"/>
              <p:nvPr/>
            </p:nvSpPr>
            <p:spPr>
              <a:xfrm>
                <a:off x="6931819" y="990600"/>
                <a:ext cx="2286000" cy="685800"/>
              </a:xfrm>
              <a:prstGeom prst="rect">
                <a:avLst/>
              </a:prstGeom>
            </p:spPr>
            <p:txBody>
              <a:bodyPr vert="horz" wrap="square" lIns="0" tIns="0" rIns="0" bIns="0" rtlCol="0" anchor="t">
                <a:normAutofit/>
              </a:bodyPr>
              <a:lstStyle/>
              <a:p>
                <a:r>
                  <a:rPr lang="en-US"/>
                  <a:t>source</a:t>
                </a:r>
              </a:p>
            </p:txBody>
          </p:sp>
          <p:sp>
            <p:nvSpPr>
              <p:cNvPr id="21" name="TextBox 20">
                <a:extLst>
                  <a:ext uri="{FF2B5EF4-FFF2-40B4-BE49-F238E27FC236}">
                    <a16:creationId xmlns:a16="http://schemas.microsoft.com/office/drawing/2014/main" id="{3C37E281-A9D0-4BA9-9E66-7C531A7350F7}"/>
                  </a:ext>
                </a:extLst>
              </p:cNvPr>
              <p:cNvSpPr txBox="1"/>
              <p:nvPr/>
            </p:nvSpPr>
            <p:spPr>
              <a:xfrm>
                <a:off x="8608219" y="4648200"/>
                <a:ext cx="2286000" cy="685800"/>
              </a:xfrm>
              <a:prstGeom prst="rect">
                <a:avLst/>
              </a:prstGeom>
            </p:spPr>
            <p:txBody>
              <a:bodyPr vert="horz" wrap="square" lIns="0" tIns="0" rIns="0" bIns="0" rtlCol="0" anchor="t">
                <a:normAutofit/>
              </a:bodyPr>
              <a:lstStyle/>
              <a:p>
                <a:r>
                  <a:rPr lang="en-US"/>
                  <a:t>body</a:t>
                </a:r>
              </a:p>
            </p:txBody>
          </p:sp>
          <p:sp>
            <p:nvSpPr>
              <p:cNvPr id="22" name="TextBox 21">
                <a:extLst>
                  <a:ext uri="{FF2B5EF4-FFF2-40B4-BE49-F238E27FC236}">
                    <a16:creationId xmlns:a16="http://schemas.microsoft.com/office/drawing/2014/main" id="{9B133612-8F49-4577-989E-C08B87DFDD89}"/>
                  </a:ext>
                </a:extLst>
              </p:cNvPr>
              <p:cNvSpPr txBox="1"/>
              <p:nvPr/>
            </p:nvSpPr>
            <p:spPr>
              <a:xfrm>
                <a:off x="7008019" y="3200400"/>
                <a:ext cx="2286000" cy="685800"/>
              </a:xfrm>
              <a:prstGeom prst="rect">
                <a:avLst/>
              </a:prstGeom>
            </p:spPr>
            <p:txBody>
              <a:bodyPr vert="horz" wrap="square" lIns="0" tIns="0" rIns="0" bIns="0" rtlCol="0" anchor="t">
                <a:normAutofit/>
              </a:bodyPr>
              <a:lstStyle/>
              <a:p>
                <a:r>
                  <a:rPr lang="en-US"/>
                  <a:t>p-type</a:t>
                </a:r>
              </a:p>
            </p:txBody>
          </p:sp>
          <p:sp>
            <p:nvSpPr>
              <p:cNvPr id="23" name="TextBox 22">
                <a:extLst>
                  <a:ext uri="{FF2B5EF4-FFF2-40B4-BE49-F238E27FC236}">
                    <a16:creationId xmlns:a16="http://schemas.microsoft.com/office/drawing/2014/main" id="{8CCAE214-0A3E-4FD9-9C78-AD7C95B8C3A3}"/>
                  </a:ext>
                </a:extLst>
              </p:cNvPr>
              <p:cNvSpPr txBox="1"/>
              <p:nvPr/>
            </p:nvSpPr>
            <p:spPr>
              <a:xfrm>
                <a:off x="7312819" y="2667000"/>
                <a:ext cx="2286000" cy="685800"/>
              </a:xfrm>
              <a:prstGeom prst="rect">
                <a:avLst/>
              </a:prstGeom>
            </p:spPr>
            <p:txBody>
              <a:bodyPr vert="horz" wrap="square" lIns="0" tIns="0" rIns="0" bIns="0" rtlCol="0" anchor="t">
                <a:normAutofit/>
              </a:bodyPr>
              <a:lstStyle/>
              <a:p>
                <a:r>
                  <a:rPr lang="en-US"/>
                  <a:t>n+</a:t>
                </a:r>
              </a:p>
            </p:txBody>
          </p:sp>
          <p:sp>
            <p:nvSpPr>
              <p:cNvPr id="24" name="TextBox 23">
                <a:extLst>
                  <a:ext uri="{FF2B5EF4-FFF2-40B4-BE49-F238E27FC236}">
                    <a16:creationId xmlns:a16="http://schemas.microsoft.com/office/drawing/2014/main" id="{435E69EF-5FBD-42BA-8EB1-6650F510B84B}"/>
                  </a:ext>
                </a:extLst>
              </p:cNvPr>
              <p:cNvSpPr txBox="1"/>
              <p:nvPr/>
            </p:nvSpPr>
            <p:spPr>
              <a:xfrm>
                <a:off x="9675019" y="2667000"/>
                <a:ext cx="2286000" cy="685800"/>
              </a:xfrm>
              <a:prstGeom prst="rect">
                <a:avLst/>
              </a:prstGeom>
            </p:spPr>
            <p:txBody>
              <a:bodyPr vert="horz" wrap="square" lIns="0" tIns="0" rIns="0" bIns="0" rtlCol="0" anchor="t">
                <a:normAutofit/>
              </a:bodyPr>
              <a:lstStyle/>
              <a:p>
                <a:r>
                  <a:rPr lang="en-US"/>
                  <a:t>n+</a:t>
                </a:r>
              </a:p>
            </p:txBody>
          </p:sp>
        </p:grpSp>
      </p:grpSp>
      <p:cxnSp>
        <p:nvCxnSpPr>
          <p:cNvPr id="33" name="Straight Connector 32">
            <a:extLst>
              <a:ext uri="{FF2B5EF4-FFF2-40B4-BE49-F238E27FC236}">
                <a16:creationId xmlns:a16="http://schemas.microsoft.com/office/drawing/2014/main" id="{FA8FFD94-A2F4-4573-A512-F73B4DAE57B4}"/>
              </a:ext>
            </a:extLst>
          </p:cNvPr>
          <p:cNvCxnSpPr>
            <a:stCxn id="31" idx="6"/>
          </p:cNvCxnSpPr>
          <p:nvPr/>
        </p:nvCxnSpPr>
        <p:spPr>
          <a:xfrm flipH="1">
            <a:off x="6093619" y="1663996"/>
            <a:ext cx="1524001" cy="1240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E00E16B-EEE2-42AD-88A1-974AC091D6F1}"/>
              </a:ext>
            </a:extLst>
          </p:cNvPr>
          <p:cNvCxnSpPr/>
          <p:nvPr/>
        </p:nvCxnSpPr>
        <p:spPr>
          <a:xfrm>
            <a:off x="6093619" y="1676400"/>
            <a:ext cx="0" cy="3429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DBED543-9626-4BEE-AA9F-DE0607E137FA}"/>
              </a:ext>
            </a:extLst>
          </p:cNvPr>
          <p:cNvCxnSpPr>
            <a:stCxn id="25" idx="2"/>
          </p:cNvCxnSpPr>
          <p:nvPr/>
        </p:nvCxnSpPr>
        <p:spPr>
          <a:xfrm flipH="1" flipV="1">
            <a:off x="6093619" y="4648200"/>
            <a:ext cx="3048001" cy="1240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FDC24B5-6314-470F-960E-93C85BF0C0A9}"/>
              </a:ext>
            </a:extLst>
          </p:cNvPr>
          <p:cNvCxnSpPr>
            <a:stCxn id="29" idx="3"/>
          </p:cNvCxnSpPr>
          <p:nvPr/>
        </p:nvCxnSpPr>
        <p:spPr>
          <a:xfrm flipV="1">
            <a:off x="10570734" y="1600200"/>
            <a:ext cx="933085" cy="1868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81876BC-956D-4546-83D5-677C6FE227F4}"/>
              </a:ext>
            </a:extLst>
          </p:cNvPr>
          <p:cNvCxnSpPr/>
          <p:nvPr/>
        </p:nvCxnSpPr>
        <p:spPr>
          <a:xfrm flipV="1">
            <a:off x="11503819" y="990600"/>
            <a:ext cx="0" cy="6096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E530717D-E036-4255-869A-C7389A90B5BA}"/>
              </a:ext>
            </a:extLst>
          </p:cNvPr>
          <p:cNvGrpSpPr/>
          <p:nvPr/>
        </p:nvGrpSpPr>
        <p:grpSpPr>
          <a:xfrm>
            <a:off x="5941219" y="5029200"/>
            <a:ext cx="304800" cy="457200"/>
            <a:chOff x="6627019" y="5410200"/>
            <a:chExt cx="304800" cy="457200"/>
          </a:xfrm>
        </p:grpSpPr>
        <p:cxnSp>
          <p:nvCxnSpPr>
            <p:cNvPr id="39" name="Straight Connector 38">
              <a:extLst>
                <a:ext uri="{FF2B5EF4-FFF2-40B4-BE49-F238E27FC236}">
                  <a16:creationId xmlns:a16="http://schemas.microsoft.com/office/drawing/2014/main" id="{CD351F08-1BB7-46E9-BA00-3BFA31B0AD0F}"/>
                </a:ext>
              </a:extLst>
            </p:cNvPr>
            <p:cNvCxnSpPr/>
            <p:nvPr/>
          </p:nvCxnSpPr>
          <p:spPr>
            <a:xfrm>
              <a:off x="6779419" y="54102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521B6B9-C9BD-4AD0-A545-58AB3D30E2CD}"/>
                </a:ext>
              </a:extLst>
            </p:cNvPr>
            <p:cNvCxnSpPr/>
            <p:nvPr/>
          </p:nvCxnSpPr>
          <p:spPr>
            <a:xfrm>
              <a:off x="6627019" y="57912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0F7E52B-B931-4BA7-B8E7-96A50FEDF314}"/>
                </a:ext>
              </a:extLst>
            </p:cNvPr>
            <p:cNvCxnSpPr/>
            <p:nvPr/>
          </p:nvCxnSpPr>
          <p:spPr>
            <a:xfrm>
              <a:off x="6703219" y="58674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F6044092-9A84-48A1-892A-B3BC0ECC764D}"/>
              </a:ext>
            </a:extLst>
          </p:cNvPr>
          <p:cNvSpPr/>
          <p:nvPr/>
        </p:nvSpPr>
        <p:spPr>
          <a:xfrm flipV="1">
            <a:off x="11458099" y="944880"/>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TextBox 42">
            <a:extLst>
              <a:ext uri="{FF2B5EF4-FFF2-40B4-BE49-F238E27FC236}">
                <a16:creationId xmlns:a16="http://schemas.microsoft.com/office/drawing/2014/main" id="{87E88B03-5AB8-481A-97F8-98509717BE84}"/>
              </a:ext>
            </a:extLst>
          </p:cNvPr>
          <p:cNvSpPr txBox="1"/>
          <p:nvPr/>
        </p:nvSpPr>
        <p:spPr>
          <a:xfrm>
            <a:off x="11427619" y="609600"/>
            <a:ext cx="457200" cy="685800"/>
          </a:xfrm>
          <a:prstGeom prst="rect">
            <a:avLst/>
          </a:prstGeom>
        </p:spPr>
        <p:txBody>
          <a:bodyPr vert="horz" wrap="square" lIns="0" tIns="0" rIns="0" bIns="0" rtlCol="0" anchor="t">
            <a:normAutofit/>
          </a:bodyPr>
          <a:lstStyle/>
          <a:p>
            <a:r>
              <a:rPr lang="en-US"/>
              <a:t>V</a:t>
            </a:r>
            <a:r>
              <a:rPr lang="en-US" baseline="-25000"/>
              <a:t>dd</a:t>
            </a:r>
          </a:p>
        </p:txBody>
      </p:sp>
      <p:sp>
        <p:nvSpPr>
          <p:cNvPr id="44" name="TextBox 43">
            <a:extLst>
              <a:ext uri="{FF2B5EF4-FFF2-40B4-BE49-F238E27FC236}">
                <a16:creationId xmlns:a16="http://schemas.microsoft.com/office/drawing/2014/main" id="{0E43F196-F165-48F0-8BE8-E18259B50568}"/>
              </a:ext>
            </a:extLst>
          </p:cNvPr>
          <p:cNvSpPr txBox="1"/>
          <p:nvPr/>
        </p:nvSpPr>
        <p:spPr>
          <a:xfrm>
            <a:off x="6550819" y="5410200"/>
            <a:ext cx="2286000" cy="685800"/>
          </a:xfrm>
          <a:prstGeom prst="rect">
            <a:avLst/>
          </a:prstGeom>
        </p:spPr>
        <p:txBody>
          <a:bodyPr vert="horz" wrap="square" lIns="0" tIns="0" rIns="0" bIns="0" rtlCol="0" anchor="t">
            <a:normAutofit/>
          </a:bodyPr>
          <a:lstStyle/>
          <a:p>
            <a:r>
              <a:rPr lang="en-US"/>
              <a:t>GND</a:t>
            </a:r>
          </a:p>
        </p:txBody>
      </p:sp>
    </p:spTree>
    <p:extLst>
      <p:ext uri="{BB962C8B-B14F-4D97-AF65-F5344CB8AC3E}">
        <p14:creationId xmlns:p14="http://schemas.microsoft.com/office/powerpoint/2010/main" val="4037506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Field Effect Transistor: A Review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4" y="1171111"/>
            <a:ext cx="5461793" cy="4086225"/>
          </a:xfrm>
        </p:spPr>
        <p:txBody>
          <a:bodyPr/>
          <a:lstStyle/>
          <a:p>
            <a:r>
              <a:rPr lang="en-US"/>
              <a:t>FET Operation (n-channel)</a:t>
            </a:r>
            <a:endParaRPr lang="en-US" altLang="en-US"/>
          </a:p>
          <a:p>
            <a:r>
              <a:rPr lang="en-US"/>
              <a:t>To switch the transistor on, gate is connected to positive voltage</a:t>
            </a:r>
          </a:p>
          <a:p>
            <a:r>
              <a:rPr lang="en-US"/>
              <a:t>Accumulation of </a:t>
            </a:r>
            <a:r>
              <a:rPr lang="en-US" b="1"/>
              <a:t>positive</a:t>
            </a:r>
            <a:r>
              <a:rPr lang="en-US"/>
              <a:t> charges on the gate electrode attracts </a:t>
            </a:r>
            <a:r>
              <a:rPr lang="en-US" b="1"/>
              <a:t>negative</a:t>
            </a:r>
            <a:r>
              <a:rPr lang="en-US"/>
              <a:t> charges just underneath the gate, in the channel region</a:t>
            </a:r>
            <a:endParaRPr lang="en-US" altLang="en-US"/>
          </a:p>
        </p:txBody>
      </p:sp>
      <p:grpSp>
        <p:nvGrpSpPr>
          <p:cNvPr id="4" name="Group 3">
            <a:extLst>
              <a:ext uri="{FF2B5EF4-FFF2-40B4-BE49-F238E27FC236}">
                <a16:creationId xmlns:a16="http://schemas.microsoft.com/office/drawing/2014/main" id="{DB63CC46-E75A-447B-81FF-86B2A78DFB05}"/>
              </a:ext>
            </a:extLst>
          </p:cNvPr>
          <p:cNvGrpSpPr/>
          <p:nvPr/>
        </p:nvGrpSpPr>
        <p:grpSpPr>
          <a:xfrm>
            <a:off x="6855619" y="838200"/>
            <a:ext cx="5562600" cy="4648200"/>
            <a:chOff x="6474619" y="838200"/>
            <a:chExt cx="5562600" cy="4648200"/>
          </a:xfrm>
        </p:grpSpPr>
        <p:sp>
          <p:nvSpPr>
            <p:cNvPr id="5" name="TextBox 4">
              <a:extLst>
                <a:ext uri="{FF2B5EF4-FFF2-40B4-BE49-F238E27FC236}">
                  <a16:creationId xmlns:a16="http://schemas.microsoft.com/office/drawing/2014/main" id="{47955724-787C-46E0-8D79-58FA9CF80839}"/>
                </a:ext>
              </a:extLst>
            </p:cNvPr>
            <p:cNvSpPr txBox="1"/>
            <p:nvPr/>
          </p:nvSpPr>
          <p:spPr>
            <a:xfrm>
              <a:off x="9901238" y="990600"/>
              <a:ext cx="1221581" cy="685800"/>
            </a:xfrm>
            <a:prstGeom prst="rect">
              <a:avLst/>
            </a:prstGeom>
          </p:spPr>
          <p:txBody>
            <a:bodyPr vert="horz" wrap="square" lIns="0" tIns="0" rIns="0" bIns="0" rtlCol="0" anchor="t">
              <a:normAutofit/>
            </a:bodyPr>
            <a:lstStyle/>
            <a:p>
              <a:r>
                <a:rPr lang="en-US"/>
                <a:t>drain</a:t>
              </a:r>
            </a:p>
          </p:txBody>
        </p:sp>
        <p:grpSp>
          <p:nvGrpSpPr>
            <p:cNvPr id="6" name="Group 5">
              <a:extLst>
                <a:ext uri="{FF2B5EF4-FFF2-40B4-BE49-F238E27FC236}">
                  <a16:creationId xmlns:a16="http://schemas.microsoft.com/office/drawing/2014/main" id="{A15F9ABD-44B2-43EA-A88D-F7004E4EF628}"/>
                </a:ext>
              </a:extLst>
            </p:cNvPr>
            <p:cNvGrpSpPr/>
            <p:nvPr/>
          </p:nvGrpSpPr>
          <p:grpSpPr>
            <a:xfrm>
              <a:off x="6474619" y="838200"/>
              <a:ext cx="5562600" cy="4648200"/>
              <a:chOff x="6398419" y="685800"/>
              <a:chExt cx="5562600" cy="4648200"/>
            </a:xfrm>
          </p:grpSpPr>
          <p:sp>
            <p:nvSpPr>
              <p:cNvPr id="7" name="Rectangle 6">
                <a:extLst>
                  <a:ext uri="{FF2B5EF4-FFF2-40B4-BE49-F238E27FC236}">
                    <a16:creationId xmlns:a16="http://schemas.microsoft.com/office/drawing/2014/main" id="{79B00BE6-44DE-47A3-BD93-AD4AD59623CC}"/>
                  </a:ext>
                </a:extLst>
              </p:cNvPr>
              <p:cNvSpPr/>
              <p:nvPr/>
            </p:nvSpPr>
            <p:spPr>
              <a:xfrm>
                <a:off x="6398419" y="2514600"/>
                <a:ext cx="4724400" cy="1066800"/>
              </a:xfrm>
              <a:prstGeom prst="rect">
                <a:avLst/>
              </a:prstGeom>
              <a:solidFill>
                <a:schemeClr val="accent3">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 Same Side Corner Rectangle 38">
                <a:extLst>
                  <a:ext uri="{FF2B5EF4-FFF2-40B4-BE49-F238E27FC236}">
                    <a16:creationId xmlns:a16="http://schemas.microsoft.com/office/drawing/2014/main" id="{91C0C872-5C12-4A9A-B434-FB0101BB61DA}"/>
                  </a:ext>
                </a:extLst>
              </p:cNvPr>
              <p:cNvSpPr/>
              <p:nvPr/>
            </p:nvSpPr>
            <p:spPr>
              <a:xfrm flipV="1">
                <a:off x="6855619" y="2514600"/>
                <a:ext cx="1143000" cy="533400"/>
              </a:xfrm>
              <a:prstGeom prst="round2Same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 Same Side Corner Rectangle 59">
                <a:extLst>
                  <a:ext uri="{FF2B5EF4-FFF2-40B4-BE49-F238E27FC236}">
                    <a16:creationId xmlns:a16="http://schemas.microsoft.com/office/drawing/2014/main" id="{2B01E915-84DC-4EAC-8864-9B2402C91FD1}"/>
                  </a:ext>
                </a:extLst>
              </p:cNvPr>
              <p:cNvSpPr/>
              <p:nvPr/>
            </p:nvSpPr>
            <p:spPr>
              <a:xfrm flipV="1">
                <a:off x="9294019" y="2514600"/>
                <a:ext cx="1143000" cy="533400"/>
              </a:xfrm>
              <a:prstGeom prst="round2Same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C11AE9-9507-40E4-BA38-3060776457B9}"/>
                  </a:ext>
                </a:extLst>
              </p:cNvPr>
              <p:cNvSpPr/>
              <p:nvPr/>
            </p:nvSpPr>
            <p:spPr>
              <a:xfrm>
                <a:off x="7998619" y="2286000"/>
                <a:ext cx="1295400" cy="228600"/>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8C0BADE9-3991-4321-BDB3-17F0AD95D8CE}"/>
                  </a:ext>
                </a:extLst>
              </p:cNvPr>
              <p:cNvSpPr/>
              <p:nvPr/>
            </p:nvSpPr>
            <p:spPr>
              <a:xfrm>
                <a:off x="7998619" y="2057400"/>
                <a:ext cx="1295400" cy="228600"/>
              </a:xfrm>
              <a:prstGeom prst="trapezoid">
                <a:avLst/>
              </a:prstGeom>
              <a:solidFill>
                <a:schemeClr val="bg1">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A7E2D8-AC0C-4C5C-A4B4-100EA67F55C7}"/>
                  </a:ext>
                </a:extLst>
              </p:cNvPr>
              <p:cNvSpPr/>
              <p:nvPr/>
            </p:nvSpPr>
            <p:spPr>
              <a:xfrm>
                <a:off x="7008019" y="2286000"/>
                <a:ext cx="457200" cy="2286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28E4FD-E385-4554-A8C1-9EF2F4EA0D8B}"/>
                  </a:ext>
                </a:extLst>
              </p:cNvPr>
              <p:cNvSpPr/>
              <p:nvPr/>
            </p:nvSpPr>
            <p:spPr>
              <a:xfrm>
                <a:off x="9827419" y="2286000"/>
                <a:ext cx="457200" cy="2286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3A9751-6134-4F5F-BE94-37E14C600409}"/>
                  </a:ext>
                </a:extLst>
              </p:cNvPr>
              <p:cNvGrpSpPr/>
              <p:nvPr/>
            </p:nvGrpSpPr>
            <p:grpSpPr>
              <a:xfrm rot="5400000">
                <a:off x="6805115" y="1803105"/>
                <a:ext cx="838200" cy="127591"/>
                <a:chOff x="3198020" y="2286001"/>
                <a:chExt cx="838200" cy="127591"/>
              </a:xfrm>
            </p:grpSpPr>
            <p:sp>
              <p:nvSpPr>
                <p:cNvPr id="31" name="Oval 30">
                  <a:extLst>
                    <a:ext uri="{FF2B5EF4-FFF2-40B4-BE49-F238E27FC236}">
                      <a16:creationId xmlns:a16="http://schemas.microsoft.com/office/drawing/2014/main" id="{4D06F319-AD58-48F1-A42E-2543BF53EDB6}"/>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2" name="Straight Connector 31">
                  <a:extLst>
                    <a:ext uri="{FF2B5EF4-FFF2-40B4-BE49-F238E27FC236}">
                      <a16:creationId xmlns:a16="http://schemas.microsoft.com/office/drawing/2014/main" id="{2BBA180D-07AC-4A09-B3C8-046CEEE347E0}"/>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B3A6515-CB44-45DD-BDA8-E5791CD910C6}"/>
                  </a:ext>
                </a:extLst>
              </p:cNvPr>
              <p:cNvGrpSpPr/>
              <p:nvPr/>
            </p:nvGrpSpPr>
            <p:grpSpPr>
              <a:xfrm rot="5400000">
                <a:off x="9649323" y="1803105"/>
                <a:ext cx="838200" cy="127591"/>
                <a:chOff x="3198020" y="2286001"/>
                <a:chExt cx="838200" cy="127591"/>
              </a:xfrm>
            </p:grpSpPr>
            <p:sp>
              <p:nvSpPr>
                <p:cNvPr id="29" name="Oval 28">
                  <a:extLst>
                    <a:ext uri="{FF2B5EF4-FFF2-40B4-BE49-F238E27FC236}">
                      <a16:creationId xmlns:a16="http://schemas.microsoft.com/office/drawing/2014/main" id="{A27FB5EC-54A7-4617-A4B9-354330096ED5}"/>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0" name="Straight Connector 29">
                  <a:extLst>
                    <a:ext uri="{FF2B5EF4-FFF2-40B4-BE49-F238E27FC236}">
                      <a16:creationId xmlns:a16="http://schemas.microsoft.com/office/drawing/2014/main" id="{F605C231-155B-4563-B35B-38A14DC6BAF1}"/>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FC1D7BA-45AA-4F5C-91F8-D05A63BA51C4}"/>
                  </a:ext>
                </a:extLst>
              </p:cNvPr>
              <p:cNvGrpSpPr/>
              <p:nvPr/>
            </p:nvGrpSpPr>
            <p:grpSpPr>
              <a:xfrm rot="5400000">
                <a:off x="8252914" y="1574505"/>
                <a:ext cx="838200" cy="127591"/>
                <a:chOff x="3198020" y="2286001"/>
                <a:chExt cx="838200" cy="127591"/>
              </a:xfrm>
            </p:grpSpPr>
            <p:sp>
              <p:nvSpPr>
                <p:cNvPr id="27" name="Oval 26">
                  <a:extLst>
                    <a:ext uri="{FF2B5EF4-FFF2-40B4-BE49-F238E27FC236}">
                      <a16:creationId xmlns:a16="http://schemas.microsoft.com/office/drawing/2014/main" id="{ED351593-465C-4660-A8FE-3DC07D8D38D3}"/>
                    </a:ext>
                  </a:extLst>
                </p:cNvPr>
                <p:cNvSpPr/>
                <p:nvPr/>
              </p:nvSpPr>
              <p:spPr>
                <a:xfrm rot="5400000">
                  <a:off x="3198020" y="2286001"/>
                  <a:ext cx="127591" cy="12759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8" name="Straight Connector 27">
                  <a:extLst>
                    <a:ext uri="{FF2B5EF4-FFF2-40B4-BE49-F238E27FC236}">
                      <a16:creationId xmlns:a16="http://schemas.microsoft.com/office/drawing/2014/main" id="{F53057B7-F6B9-4E8A-96F9-BFFD24613786}"/>
                    </a:ext>
                  </a:extLst>
                </p:cNvPr>
                <p:cNvCxnSpPr/>
                <p:nvPr/>
              </p:nvCxnSpPr>
              <p:spPr>
                <a:xfrm>
                  <a:off x="3350420" y="2362201"/>
                  <a:ext cx="685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E49A8560-A08D-490C-9E65-CAF27D4E8EFA}"/>
                  </a:ext>
                </a:extLst>
              </p:cNvPr>
              <p:cNvSpPr/>
              <p:nvPr/>
            </p:nvSpPr>
            <p:spPr>
              <a:xfrm>
                <a:off x="6398419" y="3581400"/>
                <a:ext cx="4724400" cy="1524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91E6E59-3A8B-449B-8257-EB8C36324BD8}"/>
                  </a:ext>
                </a:extLst>
              </p:cNvPr>
              <p:cNvGrpSpPr/>
              <p:nvPr/>
            </p:nvGrpSpPr>
            <p:grpSpPr>
              <a:xfrm rot="16200000">
                <a:off x="8329115" y="4089104"/>
                <a:ext cx="838200" cy="127591"/>
                <a:chOff x="3198020" y="2286001"/>
                <a:chExt cx="838200" cy="127591"/>
              </a:xfrm>
            </p:grpSpPr>
            <p:sp>
              <p:nvSpPr>
                <p:cNvPr id="25" name="Oval 24">
                  <a:extLst>
                    <a:ext uri="{FF2B5EF4-FFF2-40B4-BE49-F238E27FC236}">
                      <a16:creationId xmlns:a16="http://schemas.microsoft.com/office/drawing/2014/main" id="{187773FD-FDF8-4BEF-9EAA-824CC036B59C}"/>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6" name="Straight Connector 25">
                  <a:extLst>
                    <a:ext uri="{FF2B5EF4-FFF2-40B4-BE49-F238E27FC236}">
                      <a16:creationId xmlns:a16="http://schemas.microsoft.com/office/drawing/2014/main" id="{D0E01A5C-0E14-4865-835F-0FAB56C923CA}"/>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A519CC5B-26E3-4201-8E58-A5E76B1A8AF9}"/>
                  </a:ext>
                </a:extLst>
              </p:cNvPr>
              <p:cNvSpPr txBox="1"/>
              <p:nvPr/>
            </p:nvSpPr>
            <p:spPr>
              <a:xfrm>
                <a:off x="8455819" y="685800"/>
                <a:ext cx="2286000" cy="685800"/>
              </a:xfrm>
              <a:prstGeom prst="rect">
                <a:avLst/>
              </a:prstGeom>
            </p:spPr>
            <p:txBody>
              <a:bodyPr vert="horz" wrap="square" lIns="0" tIns="0" rIns="0" bIns="0" rtlCol="0" anchor="t">
                <a:normAutofit/>
              </a:bodyPr>
              <a:lstStyle/>
              <a:p>
                <a:r>
                  <a:rPr lang="en-US"/>
                  <a:t>gate</a:t>
                </a:r>
              </a:p>
            </p:txBody>
          </p:sp>
          <p:sp>
            <p:nvSpPr>
              <p:cNvPr id="20" name="TextBox 19">
                <a:extLst>
                  <a:ext uri="{FF2B5EF4-FFF2-40B4-BE49-F238E27FC236}">
                    <a16:creationId xmlns:a16="http://schemas.microsoft.com/office/drawing/2014/main" id="{674D9FE5-B9A1-4316-B414-0CDB8965FB8A}"/>
                  </a:ext>
                </a:extLst>
              </p:cNvPr>
              <p:cNvSpPr txBox="1"/>
              <p:nvPr/>
            </p:nvSpPr>
            <p:spPr>
              <a:xfrm>
                <a:off x="6931819" y="990600"/>
                <a:ext cx="2286000" cy="685800"/>
              </a:xfrm>
              <a:prstGeom prst="rect">
                <a:avLst/>
              </a:prstGeom>
            </p:spPr>
            <p:txBody>
              <a:bodyPr vert="horz" wrap="square" lIns="0" tIns="0" rIns="0" bIns="0" rtlCol="0" anchor="t">
                <a:normAutofit/>
              </a:bodyPr>
              <a:lstStyle/>
              <a:p>
                <a:r>
                  <a:rPr lang="en-US"/>
                  <a:t>source</a:t>
                </a:r>
              </a:p>
            </p:txBody>
          </p:sp>
          <p:sp>
            <p:nvSpPr>
              <p:cNvPr id="21" name="TextBox 20">
                <a:extLst>
                  <a:ext uri="{FF2B5EF4-FFF2-40B4-BE49-F238E27FC236}">
                    <a16:creationId xmlns:a16="http://schemas.microsoft.com/office/drawing/2014/main" id="{F8A79FF6-C6EF-4178-952A-33BD74AC6EE1}"/>
                  </a:ext>
                </a:extLst>
              </p:cNvPr>
              <p:cNvSpPr txBox="1"/>
              <p:nvPr/>
            </p:nvSpPr>
            <p:spPr>
              <a:xfrm>
                <a:off x="8608219" y="4648200"/>
                <a:ext cx="2286000" cy="685800"/>
              </a:xfrm>
              <a:prstGeom prst="rect">
                <a:avLst/>
              </a:prstGeom>
            </p:spPr>
            <p:txBody>
              <a:bodyPr vert="horz" wrap="square" lIns="0" tIns="0" rIns="0" bIns="0" rtlCol="0" anchor="t">
                <a:normAutofit/>
              </a:bodyPr>
              <a:lstStyle/>
              <a:p>
                <a:r>
                  <a:rPr lang="en-US"/>
                  <a:t>body</a:t>
                </a:r>
              </a:p>
            </p:txBody>
          </p:sp>
          <p:sp>
            <p:nvSpPr>
              <p:cNvPr id="22" name="TextBox 21">
                <a:extLst>
                  <a:ext uri="{FF2B5EF4-FFF2-40B4-BE49-F238E27FC236}">
                    <a16:creationId xmlns:a16="http://schemas.microsoft.com/office/drawing/2014/main" id="{A3533C14-84A2-4638-8323-5555A6191486}"/>
                  </a:ext>
                </a:extLst>
              </p:cNvPr>
              <p:cNvSpPr txBox="1"/>
              <p:nvPr/>
            </p:nvSpPr>
            <p:spPr>
              <a:xfrm>
                <a:off x="7008019" y="3200400"/>
                <a:ext cx="2286000" cy="685800"/>
              </a:xfrm>
              <a:prstGeom prst="rect">
                <a:avLst/>
              </a:prstGeom>
            </p:spPr>
            <p:txBody>
              <a:bodyPr vert="horz" wrap="square" lIns="0" tIns="0" rIns="0" bIns="0" rtlCol="0" anchor="t">
                <a:normAutofit/>
              </a:bodyPr>
              <a:lstStyle/>
              <a:p>
                <a:r>
                  <a:rPr lang="en-US"/>
                  <a:t>p-type</a:t>
                </a:r>
              </a:p>
            </p:txBody>
          </p:sp>
          <p:sp>
            <p:nvSpPr>
              <p:cNvPr id="23" name="TextBox 22">
                <a:extLst>
                  <a:ext uri="{FF2B5EF4-FFF2-40B4-BE49-F238E27FC236}">
                    <a16:creationId xmlns:a16="http://schemas.microsoft.com/office/drawing/2014/main" id="{5CF0921E-CDF5-4DB0-BC26-6898E20F3F8C}"/>
                  </a:ext>
                </a:extLst>
              </p:cNvPr>
              <p:cNvSpPr txBox="1"/>
              <p:nvPr/>
            </p:nvSpPr>
            <p:spPr>
              <a:xfrm>
                <a:off x="7312819" y="2667000"/>
                <a:ext cx="2286000" cy="685800"/>
              </a:xfrm>
              <a:prstGeom prst="rect">
                <a:avLst/>
              </a:prstGeom>
            </p:spPr>
            <p:txBody>
              <a:bodyPr vert="horz" wrap="square" lIns="0" tIns="0" rIns="0" bIns="0" rtlCol="0" anchor="t">
                <a:normAutofit/>
              </a:bodyPr>
              <a:lstStyle/>
              <a:p>
                <a:r>
                  <a:rPr lang="en-US"/>
                  <a:t>n+</a:t>
                </a:r>
              </a:p>
            </p:txBody>
          </p:sp>
          <p:sp>
            <p:nvSpPr>
              <p:cNvPr id="24" name="TextBox 23">
                <a:extLst>
                  <a:ext uri="{FF2B5EF4-FFF2-40B4-BE49-F238E27FC236}">
                    <a16:creationId xmlns:a16="http://schemas.microsoft.com/office/drawing/2014/main" id="{7D8C5D10-730C-4257-A72C-59FC124C1E83}"/>
                  </a:ext>
                </a:extLst>
              </p:cNvPr>
              <p:cNvSpPr txBox="1"/>
              <p:nvPr/>
            </p:nvSpPr>
            <p:spPr>
              <a:xfrm>
                <a:off x="9675019" y="2667000"/>
                <a:ext cx="2286000" cy="685800"/>
              </a:xfrm>
              <a:prstGeom prst="rect">
                <a:avLst/>
              </a:prstGeom>
            </p:spPr>
            <p:txBody>
              <a:bodyPr vert="horz" wrap="square" lIns="0" tIns="0" rIns="0" bIns="0" rtlCol="0" anchor="t">
                <a:normAutofit/>
              </a:bodyPr>
              <a:lstStyle/>
              <a:p>
                <a:r>
                  <a:rPr lang="en-US"/>
                  <a:t>n+</a:t>
                </a:r>
              </a:p>
            </p:txBody>
          </p:sp>
        </p:grpSp>
      </p:grpSp>
      <p:cxnSp>
        <p:nvCxnSpPr>
          <p:cNvPr id="33" name="Straight Connector 32">
            <a:extLst>
              <a:ext uri="{FF2B5EF4-FFF2-40B4-BE49-F238E27FC236}">
                <a16:creationId xmlns:a16="http://schemas.microsoft.com/office/drawing/2014/main" id="{F72BC531-4E1F-4BBC-A282-0637EFD3A365}"/>
              </a:ext>
            </a:extLst>
          </p:cNvPr>
          <p:cNvCxnSpPr>
            <a:stCxn id="31" idx="6"/>
          </p:cNvCxnSpPr>
          <p:nvPr/>
        </p:nvCxnSpPr>
        <p:spPr>
          <a:xfrm flipH="1">
            <a:off x="6093619" y="1663996"/>
            <a:ext cx="1524001" cy="1240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3240DB0-C38D-4929-9795-0BCB1196AB60}"/>
              </a:ext>
            </a:extLst>
          </p:cNvPr>
          <p:cNvCxnSpPr/>
          <p:nvPr/>
        </p:nvCxnSpPr>
        <p:spPr>
          <a:xfrm>
            <a:off x="6093619" y="1676400"/>
            <a:ext cx="0" cy="3429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C78B27B-5F4F-424F-BABB-D919C6B9041C}"/>
              </a:ext>
            </a:extLst>
          </p:cNvPr>
          <p:cNvCxnSpPr>
            <a:stCxn id="25" idx="2"/>
          </p:cNvCxnSpPr>
          <p:nvPr/>
        </p:nvCxnSpPr>
        <p:spPr>
          <a:xfrm flipH="1" flipV="1">
            <a:off x="6093619" y="4648200"/>
            <a:ext cx="3048001" cy="1240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2A19356-1742-42E1-840E-4519F31EFB6F}"/>
              </a:ext>
            </a:extLst>
          </p:cNvPr>
          <p:cNvCxnSpPr>
            <a:stCxn id="29" idx="3"/>
          </p:cNvCxnSpPr>
          <p:nvPr/>
        </p:nvCxnSpPr>
        <p:spPr>
          <a:xfrm flipV="1">
            <a:off x="10570734" y="1600200"/>
            <a:ext cx="933085" cy="1868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9C126B8-E6F6-4BEB-BEC5-F0875E8FCA5E}"/>
              </a:ext>
            </a:extLst>
          </p:cNvPr>
          <p:cNvCxnSpPr/>
          <p:nvPr/>
        </p:nvCxnSpPr>
        <p:spPr>
          <a:xfrm flipV="1">
            <a:off x="11503819" y="990600"/>
            <a:ext cx="0" cy="6096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38F33BD3-BFA2-4530-B5CB-566195AFE711}"/>
              </a:ext>
            </a:extLst>
          </p:cNvPr>
          <p:cNvGrpSpPr/>
          <p:nvPr/>
        </p:nvGrpSpPr>
        <p:grpSpPr>
          <a:xfrm>
            <a:off x="5941219" y="5029200"/>
            <a:ext cx="304800" cy="457200"/>
            <a:chOff x="6627019" y="5410200"/>
            <a:chExt cx="304800" cy="457200"/>
          </a:xfrm>
        </p:grpSpPr>
        <p:cxnSp>
          <p:nvCxnSpPr>
            <p:cNvPr id="39" name="Straight Connector 38">
              <a:extLst>
                <a:ext uri="{FF2B5EF4-FFF2-40B4-BE49-F238E27FC236}">
                  <a16:creationId xmlns:a16="http://schemas.microsoft.com/office/drawing/2014/main" id="{17A455C6-E593-4C7D-AE91-F5D27B3EDC7D}"/>
                </a:ext>
              </a:extLst>
            </p:cNvPr>
            <p:cNvCxnSpPr/>
            <p:nvPr/>
          </p:nvCxnSpPr>
          <p:spPr>
            <a:xfrm>
              <a:off x="6779419" y="54102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CD6318B-6E0F-42E4-9A0A-E98C9B9B61C1}"/>
                </a:ext>
              </a:extLst>
            </p:cNvPr>
            <p:cNvCxnSpPr/>
            <p:nvPr/>
          </p:nvCxnSpPr>
          <p:spPr>
            <a:xfrm>
              <a:off x="6627019" y="57912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8CD51DF-B3E5-4791-96BE-EE88895F2B7F}"/>
                </a:ext>
              </a:extLst>
            </p:cNvPr>
            <p:cNvCxnSpPr/>
            <p:nvPr/>
          </p:nvCxnSpPr>
          <p:spPr>
            <a:xfrm>
              <a:off x="6703219" y="58674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17B62C22-49A3-493F-81E6-2B5B11636045}"/>
              </a:ext>
            </a:extLst>
          </p:cNvPr>
          <p:cNvSpPr/>
          <p:nvPr/>
        </p:nvSpPr>
        <p:spPr>
          <a:xfrm flipV="1">
            <a:off x="11458099" y="944880"/>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TextBox 42">
            <a:extLst>
              <a:ext uri="{FF2B5EF4-FFF2-40B4-BE49-F238E27FC236}">
                <a16:creationId xmlns:a16="http://schemas.microsoft.com/office/drawing/2014/main" id="{90451342-75C1-4949-8FA1-551C791E72FD}"/>
              </a:ext>
            </a:extLst>
          </p:cNvPr>
          <p:cNvSpPr txBox="1"/>
          <p:nvPr/>
        </p:nvSpPr>
        <p:spPr>
          <a:xfrm>
            <a:off x="11427619" y="609600"/>
            <a:ext cx="457200" cy="685800"/>
          </a:xfrm>
          <a:prstGeom prst="rect">
            <a:avLst/>
          </a:prstGeom>
        </p:spPr>
        <p:txBody>
          <a:bodyPr vert="horz" wrap="square" lIns="0" tIns="0" rIns="0" bIns="0" rtlCol="0" anchor="t">
            <a:normAutofit/>
          </a:bodyPr>
          <a:lstStyle/>
          <a:p>
            <a:r>
              <a:rPr lang="en-US"/>
              <a:t>V</a:t>
            </a:r>
            <a:r>
              <a:rPr lang="en-US" baseline="-25000"/>
              <a:t>dd</a:t>
            </a:r>
          </a:p>
        </p:txBody>
      </p:sp>
      <p:sp>
        <p:nvSpPr>
          <p:cNvPr id="44" name="TextBox 43">
            <a:extLst>
              <a:ext uri="{FF2B5EF4-FFF2-40B4-BE49-F238E27FC236}">
                <a16:creationId xmlns:a16="http://schemas.microsoft.com/office/drawing/2014/main" id="{6685C373-FD8C-47E5-BF94-29EFF8152F6F}"/>
              </a:ext>
            </a:extLst>
          </p:cNvPr>
          <p:cNvSpPr txBox="1"/>
          <p:nvPr/>
        </p:nvSpPr>
        <p:spPr>
          <a:xfrm>
            <a:off x="6550819" y="5410200"/>
            <a:ext cx="2286000" cy="685800"/>
          </a:xfrm>
          <a:prstGeom prst="rect">
            <a:avLst/>
          </a:prstGeom>
        </p:spPr>
        <p:txBody>
          <a:bodyPr vert="horz" wrap="square" lIns="0" tIns="0" rIns="0" bIns="0" rtlCol="0" anchor="t">
            <a:normAutofit/>
          </a:bodyPr>
          <a:lstStyle/>
          <a:p>
            <a:r>
              <a:rPr lang="en-US"/>
              <a:t>GND</a:t>
            </a:r>
          </a:p>
        </p:txBody>
      </p:sp>
      <p:sp>
        <p:nvSpPr>
          <p:cNvPr id="45" name="TextBox 44">
            <a:extLst>
              <a:ext uri="{FF2B5EF4-FFF2-40B4-BE49-F238E27FC236}">
                <a16:creationId xmlns:a16="http://schemas.microsoft.com/office/drawing/2014/main" id="{3CDACE9B-11BD-4B8D-847B-ABA4F0637187}"/>
              </a:ext>
            </a:extLst>
          </p:cNvPr>
          <p:cNvSpPr txBox="1"/>
          <p:nvPr/>
        </p:nvSpPr>
        <p:spPr>
          <a:xfrm>
            <a:off x="9294019" y="1143000"/>
            <a:ext cx="457200" cy="685800"/>
          </a:xfrm>
          <a:prstGeom prst="rect">
            <a:avLst/>
          </a:prstGeom>
        </p:spPr>
        <p:txBody>
          <a:bodyPr vert="horz" wrap="square" lIns="0" tIns="0" rIns="0" bIns="0" rtlCol="0" anchor="t">
            <a:normAutofit/>
          </a:bodyPr>
          <a:lstStyle/>
          <a:p>
            <a:r>
              <a:rPr lang="en-US">
                <a:solidFill>
                  <a:srgbClr val="FF0000"/>
                </a:solidFill>
              </a:rPr>
              <a:t>V</a:t>
            </a:r>
            <a:r>
              <a:rPr lang="en-US" baseline="30000">
                <a:solidFill>
                  <a:srgbClr val="FF0000"/>
                </a:solidFill>
              </a:rPr>
              <a:t>+</a:t>
            </a:r>
          </a:p>
        </p:txBody>
      </p:sp>
      <p:sp>
        <p:nvSpPr>
          <p:cNvPr id="46" name="TextBox 45">
            <a:extLst>
              <a:ext uri="{FF2B5EF4-FFF2-40B4-BE49-F238E27FC236}">
                <a16:creationId xmlns:a16="http://schemas.microsoft.com/office/drawing/2014/main" id="{D93938C2-E083-4EF4-93F1-897899ADF271}"/>
              </a:ext>
            </a:extLst>
          </p:cNvPr>
          <p:cNvSpPr txBox="1"/>
          <p:nvPr/>
        </p:nvSpPr>
        <p:spPr>
          <a:xfrm>
            <a:off x="8532019" y="2362200"/>
            <a:ext cx="1295400" cy="685800"/>
          </a:xfrm>
          <a:prstGeom prst="rect">
            <a:avLst/>
          </a:prstGeom>
        </p:spPr>
        <p:txBody>
          <a:bodyPr vert="horz" wrap="square" lIns="0" tIns="0" rIns="0" bIns="0" rtlCol="0" anchor="t">
            <a:normAutofit/>
          </a:bodyPr>
          <a:lstStyle/>
          <a:p>
            <a:r>
              <a:rPr lang="en-US" baseline="30000">
                <a:solidFill>
                  <a:srgbClr val="FF0000"/>
                </a:solidFill>
              </a:rPr>
              <a:t>+++++++++++++</a:t>
            </a:r>
          </a:p>
        </p:txBody>
      </p:sp>
      <p:sp>
        <p:nvSpPr>
          <p:cNvPr id="47" name="TextBox 46">
            <a:extLst>
              <a:ext uri="{FF2B5EF4-FFF2-40B4-BE49-F238E27FC236}">
                <a16:creationId xmlns:a16="http://schemas.microsoft.com/office/drawing/2014/main" id="{64C279A8-2678-4F17-8FB2-1B945B37DF9B}"/>
              </a:ext>
            </a:extLst>
          </p:cNvPr>
          <p:cNvSpPr txBox="1"/>
          <p:nvPr/>
        </p:nvSpPr>
        <p:spPr>
          <a:xfrm>
            <a:off x="8532019" y="2743200"/>
            <a:ext cx="1295400" cy="685800"/>
          </a:xfrm>
          <a:prstGeom prst="rect">
            <a:avLst/>
          </a:prstGeom>
        </p:spPr>
        <p:txBody>
          <a:bodyPr vert="horz" wrap="square" lIns="0" tIns="0" rIns="0" bIns="0" rtlCol="0" anchor="t">
            <a:normAutofit/>
          </a:bodyPr>
          <a:lstStyle/>
          <a:p>
            <a:r>
              <a:rPr lang="en-US" baseline="30000">
                <a:solidFill>
                  <a:srgbClr val="0070C0"/>
                </a:solidFill>
              </a:rPr>
              <a:t>- - - - - - - - - - - - -</a:t>
            </a:r>
          </a:p>
        </p:txBody>
      </p:sp>
    </p:spTree>
    <p:extLst>
      <p:ext uri="{BB962C8B-B14F-4D97-AF65-F5344CB8AC3E}">
        <p14:creationId xmlns:p14="http://schemas.microsoft.com/office/powerpoint/2010/main" val="84314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Field Effect Transistor: A Review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5513185" cy="4086225"/>
          </a:xfrm>
        </p:spPr>
        <p:txBody>
          <a:bodyPr/>
          <a:lstStyle/>
          <a:p>
            <a:r>
              <a:rPr lang="en-US" altLang="en-US"/>
              <a:t>FET Operation (n-channel)</a:t>
            </a:r>
          </a:p>
          <a:p>
            <a:pPr lvl="1"/>
            <a:r>
              <a:rPr lang="en-US"/>
              <a:t>When the density of negative charges in the channel reaches a certain threshold, the channel becomes conductive</a:t>
            </a:r>
            <a:endParaRPr lang="en-US" altLang="en-US"/>
          </a:p>
          <a:p>
            <a:pPr lvl="2"/>
            <a:r>
              <a:rPr lang="en-US"/>
              <a:t>Above gate threshold voltage</a:t>
            </a:r>
            <a:endParaRPr lang="en-US" altLang="en-US"/>
          </a:p>
          <a:p>
            <a:pPr lvl="1"/>
            <a:r>
              <a:rPr lang="en-US"/>
              <a:t>Initially, channel acts like a resistor, FET operates in the </a:t>
            </a:r>
            <a:r>
              <a:rPr lang="en-US" b="1"/>
              <a:t>linear region</a:t>
            </a:r>
            <a:endParaRPr lang="en-US" altLang="en-US"/>
          </a:p>
          <a:p>
            <a:pPr lvl="2"/>
            <a:endParaRPr lang="en-US" altLang="en-US"/>
          </a:p>
        </p:txBody>
      </p:sp>
      <p:grpSp>
        <p:nvGrpSpPr>
          <p:cNvPr id="4" name="Group 3">
            <a:extLst>
              <a:ext uri="{FF2B5EF4-FFF2-40B4-BE49-F238E27FC236}">
                <a16:creationId xmlns:a16="http://schemas.microsoft.com/office/drawing/2014/main" id="{A6768A05-3077-4D0D-8B55-3EE98B5F0D6E}"/>
              </a:ext>
            </a:extLst>
          </p:cNvPr>
          <p:cNvGrpSpPr/>
          <p:nvPr/>
        </p:nvGrpSpPr>
        <p:grpSpPr>
          <a:xfrm>
            <a:off x="6855619" y="838200"/>
            <a:ext cx="5562600" cy="4648200"/>
            <a:chOff x="6474619" y="838200"/>
            <a:chExt cx="5562600" cy="4648200"/>
          </a:xfrm>
        </p:grpSpPr>
        <p:sp>
          <p:nvSpPr>
            <p:cNvPr id="5" name="TextBox 4">
              <a:extLst>
                <a:ext uri="{FF2B5EF4-FFF2-40B4-BE49-F238E27FC236}">
                  <a16:creationId xmlns:a16="http://schemas.microsoft.com/office/drawing/2014/main" id="{AB2D2542-9517-4652-BB41-F8D24EA2200C}"/>
                </a:ext>
              </a:extLst>
            </p:cNvPr>
            <p:cNvSpPr txBox="1"/>
            <p:nvPr/>
          </p:nvSpPr>
          <p:spPr>
            <a:xfrm>
              <a:off x="9901238" y="990600"/>
              <a:ext cx="1221581" cy="685800"/>
            </a:xfrm>
            <a:prstGeom prst="rect">
              <a:avLst/>
            </a:prstGeom>
          </p:spPr>
          <p:txBody>
            <a:bodyPr vert="horz" wrap="square" lIns="0" tIns="0" rIns="0" bIns="0" rtlCol="0" anchor="t">
              <a:normAutofit/>
            </a:bodyPr>
            <a:lstStyle/>
            <a:p>
              <a:r>
                <a:rPr lang="en-US"/>
                <a:t>drain</a:t>
              </a:r>
            </a:p>
          </p:txBody>
        </p:sp>
        <p:grpSp>
          <p:nvGrpSpPr>
            <p:cNvPr id="6" name="Group 5">
              <a:extLst>
                <a:ext uri="{FF2B5EF4-FFF2-40B4-BE49-F238E27FC236}">
                  <a16:creationId xmlns:a16="http://schemas.microsoft.com/office/drawing/2014/main" id="{B4D10079-4A3C-4758-BAEF-E91815E8AC37}"/>
                </a:ext>
              </a:extLst>
            </p:cNvPr>
            <p:cNvGrpSpPr/>
            <p:nvPr/>
          </p:nvGrpSpPr>
          <p:grpSpPr>
            <a:xfrm>
              <a:off x="6474619" y="838200"/>
              <a:ext cx="5562600" cy="4648200"/>
              <a:chOff x="6398419" y="685800"/>
              <a:chExt cx="5562600" cy="4648200"/>
            </a:xfrm>
          </p:grpSpPr>
          <p:sp>
            <p:nvSpPr>
              <p:cNvPr id="7" name="Rectangle 6">
                <a:extLst>
                  <a:ext uri="{FF2B5EF4-FFF2-40B4-BE49-F238E27FC236}">
                    <a16:creationId xmlns:a16="http://schemas.microsoft.com/office/drawing/2014/main" id="{9C67D6D5-D6A7-4798-B75D-59330D817705}"/>
                  </a:ext>
                </a:extLst>
              </p:cNvPr>
              <p:cNvSpPr/>
              <p:nvPr/>
            </p:nvSpPr>
            <p:spPr>
              <a:xfrm>
                <a:off x="6398419" y="2514600"/>
                <a:ext cx="4724400" cy="1066800"/>
              </a:xfrm>
              <a:prstGeom prst="rect">
                <a:avLst/>
              </a:prstGeom>
              <a:solidFill>
                <a:schemeClr val="accent3">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 Same Side Corner Rectangle 38">
                <a:extLst>
                  <a:ext uri="{FF2B5EF4-FFF2-40B4-BE49-F238E27FC236}">
                    <a16:creationId xmlns:a16="http://schemas.microsoft.com/office/drawing/2014/main" id="{C06B11E5-ECBF-4AC4-83F9-6917DFA6DF87}"/>
                  </a:ext>
                </a:extLst>
              </p:cNvPr>
              <p:cNvSpPr/>
              <p:nvPr/>
            </p:nvSpPr>
            <p:spPr>
              <a:xfrm flipV="1">
                <a:off x="6855619" y="2514600"/>
                <a:ext cx="1143000" cy="533400"/>
              </a:xfrm>
              <a:prstGeom prst="round2Same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 Same Side Corner Rectangle 59">
                <a:extLst>
                  <a:ext uri="{FF2B5EF4-FFF2-40B4-BE49-F238E27FC236}">
                    <a16:creationId xmlns:a16="http://schemas.microsoft.com/office/drawing/2014/main" id="{BBE89E90-04DB-4ED9-9BA3-2623FEA91C37}"/>
                  </a:ext>
                </a:extLst>
              </p:cNvPr>
              <p:cNvSpPr/>
              <p:nvPr/>
            </p:nvSpPr>
            <p:spPr>
              <a:xfrm flipV="1">
                <a:off x="9294019" y="2514600"/>
                <a:ext cx="1143000" cy="533400"/>
              </a:xfrm>
              <a:prstGeom prst="round2Same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94F5C8-3BC6-48A8-A759-7E44C235247C}"/>
                  </a:ext>
                </a:extLst>
              </p:cNvPr>
              <p:cNvSpPr/>
              <p:nvPr/>
            </p:nvSpPr>
            <p:spPr>
              <a:xfrm>
                <a:off x="7998619" y="2286000"/>
                <a:ext cx="1295400" cy="228600"/>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7C217D24-5DC3-40E8-B098-D4E3205E1455}"/>
                  </a:ext>
                </a:extLst>
              </p:cNvPr>
              <p:cNvSpPr/>
              <p:nvPr/>
            </p:nvSpPr>
            <p:spPr>
              <a:xfrm>
                <a:off x="7998619" y="2057400"/>
                <a:ext cx="1295400" cy="228600"/>
              </a:xfrm>
              <a:prstGeom prst="trapezoid">
                <a:avLst/>
              </a:prstGeom>
              <a:solidFill>
                <a:schemeClr val="bg1">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0FDEDF-5F55-4605-8CE1-BF8FFC72BC38}"/>
                  </a:ext>
                </a:extLst>
              </p:cNvPr>
              <p:cNvSpPr/>
              <p:nvPr/>
            </p:nvSpPr>
            <p:spPr>
              <a:xfrm>
                <a:off x="7008019" y="2286000"/>
                <a:ext cx="457200" cy="2286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09591A-E287-4487-9D34-29585E86C9BF}"/>
                  </a:ext>
                </a:extLst>
              </p:cNvPr>
              <p:cNvSpPr/>
              <p:nvPr/>
            </p:nvSpPr>
            <p:spPr>
              <a:xfrm>
                <a:off x="9827419" y="2286000"/>
                <a:ext cx="457200" cy="2286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D2E9718-34A2-4039-906C-B3029A53349A}"/>
                  </a:ext>
                </a:extLst>
              </p:cNvPr>
              <p:cNvGrpSpPr/>
              <p:nvPr/>
            </p:nvGrpSpPr>
            <p:grpSpPr>
              <a:xfrm rot="5400000">
                <a:off x="6805115" y="1803105"/>
                <a:ext cx="838200" cy="127591"/>
                <a:chOff x="3198020" y="2286001"/>
                <a:chExt cx="838200" cy="127591"/>
              </a:xfrm>
            </p:grpSpPr>
            <p:sp>
              <p:nvSpPr>
                <p:cNvPr id="31" name="Oval 30">
                  <a:extLst>
                    <a:ext uri="{FF2B5EF4-FFF2-40B4-BE49-F238E27FC236}">
                      <a16:creationId xmlns:a16="http://schemas.microsoft.com/office/drawing/2014/main" id="{92800CBF-1758-4E90-BA65-98548E6ECDD2}"/>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2" name="Straight Connector 31">
                  <a:extLst>
                    <a:ext uri="{FF2B5EF4-FFF2-40B4-BE49-F238E27FC236}">
                      <a16:creationId xmlns:a16="http://schemas.microsoft.com/office/drawing/2014/main" id="{5AB33E7F-87B9-44A3-A0D8-5F62B61453D2}"/>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7B5E5B0-D21D-41EA-BCC5-103F28C2613C}"/>
                  </a:ext>
                </a:extLst>
              </p:cNvPr>
              <p:cNvGrpSpPr/>
              <p:nvPr/>
            </p:nvGrpSpPr>
            <p:grpSpPr>
              <a:xfrm rot="5400000">
                <a:off x="9649323" y="1803105"/>
                <a:ext cx="838200" cy="127591"/>
                <a:chOff x="3198020" y="2286001"/>
                <a:chExt cx="838200" cy="127591"/>
              </a:xfrm>
            </p:grpSpPr>
            <p:sp>
              <p:nvSpPr>
                <p:cNvPr id="29" name="Oval 28">
                  <a:extLst>
                    <a:ext uri="{FF2B5EF4-FFF2-40B4-BE49-F238E27FC236}">
                      <a16:creationId xmlns:a16="http://schemas.microsoft.com/office/drawing/2014/main" id="{66F83749-042A-4AE6-A005-08CA27B7A224}"/>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0" name="Straight Connector 29">
                  <a:extLst>
                    <a:ext uri="{FF2B5EF4-FFF2-40B4-BE49-F238E27FC236}">
                      <a16:creationId xmlns:a16="http://schemas.microsoft.com/office/drawing/2014/main" id="{CDC32102-75DA-4A2D-8E7B-50FAF2A9277B}"/>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8367C15-6A09-4B8C-BD36-244804A1FD92}"/>
                  </a:ext>
                </a:extLst>
              </p:cNvPr>
              <p:cNvGrpSpPr/>
              <p:nvPr/>
            </p:nvGrpSpPr>
            <p:grpSpPr>
              <a:xfrm rot="5400000">
                <a:off x="8252914" y="1574505"/>
                <a:ext cx="838200" cy="127591"/>
                <a:chOff x="3198020" y="2286001"/>
                <a:chExt cx="838200" cy="127591"/>
              </a:xfrm>
            </p:grpSpPr>
            <p:sp>
              <p:nvSpPr>
                <p:cNvPr id="27" name="Oval 26">
                  <a:extLst>
                    <a:ext uri="{FF2B5EF4-FFF2-40B4-BE49-F238E27FC236}">
                      <a16:creationId xmlns:a16="http://schemas.microsoft.com/office/drawing/2014/main" id="{A54B79D5-1FA0-46A7-9237-DF830BA095B4}"/>
                    </a:ext>
                  </a:extLst>
                </p:cNvPr>
                <p:cNvSpPr/>
                <p:nvPr/>
              </p:nvSpPr>
              <p:spPr>
                <a:xfrm rot="5400000">
                  <a:off x="3198020" y="2286001"/>
                  <a:ext cx="127591" cy="12759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8" name="Straight Connector 27">
                  <a:extLst>
                    <a:ext uri="{FF2B5EF4-FFF2-40B4-BE49-F238E27FC236}">
                      <a16:creationId xmlns:a16="http://schemas.microsoft.com/office/drawing/2014/main" id="{1F984172-2FEF-425F-9DE6-A60C5C075F6B}"/>
                    </a:ext>
                  </a:extLst>
                </p:cNvPr>
                <p:cNvCxnSpPr/>
                <p:nvPr/>
              </p:nvCxnSpPr>
              <p:spPr>
                <a:xfrm>
                  <a:off x="3350420" y="2362201"/>
                  <a:ext cx="685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F6E5D372-6698-4F62-AACE-A7C3CE4ADBD4}"/>
                  </a:ext>
                </a:extLst>
              </p:cNvPr>
              <p:cNvSpPr/>
              <p:nvPr/>
            </p:nvSpPr>
            <p:spPr>
              <a:xfrm>
                <a:off x="6398419" y="3581400"/>
                <a:ext cx="4724400" cy="1524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24AB83C-3A01-4F53-A683-40FE8EEC8207}"/>
                  </a:ext>
                </a:extLst>
              </p:cNvPr>
              <p:cNvGrpSpPr/>
              <p:nvPr/>
            </p:nvGrpSpPr>
            <p:grpSpPr>
              <a:xfrm rot="16200000">
                <a:off x="8329115" y="4089104"/>
                <a:ext cx="838200" cy="127591"/>
                <a:chOff x="3198020" y="2286001"/>
                <a:chExt cx="838200" cy="127591"/>
              </a:xfrm>
            </p:grpSpPr>
            <p:sp>
              <p:nvSpPr>
                <p:cNvPr id="25" name="Oval 24">
                  <a:extLst>
                    <a:ext uri="{FF2B5EF4-FFF2-40B4-BE49-F238E27FC236}">
                      <a16:creationId xmlns:a16="http://schemas.microsoft.com/office/drawing/2014/main" id="{552929AB-58E2-4BD9-A6C2-A4C4D0EBBB36}"/>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6" name="Straight Connector 25">
                  <a:extLst>
                    <a:ext uri="{FF2B5EF4-FFF2-40B4-BE49-F238E27FC236}">
                      <a16:creationId xmlns:a16="http://schemas.microsoft.com/office/drawing/2014/main" id="{923802ED-E1A2-4208-A9D3-5FB001C6B5C8}"/>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713DD5A9-FC59-4114-B305-F61CDF5D2522}"/>
                  </a:ext>
                </a:extLst>
              </p:cNvPr>
              <p:cNvSpPr txBox="1"/>
              <p:nvPr/>
            </p:nvSpPr>
            <p:spPr>
              <a:xfrm>
                <a:off x="8455819" y="685800"/>
                <a:ext cx="2286000" cy="685800"/>
              </a:xfrm>
              <a:prstGeom prst="rect">
                <a:avLst/>
              </a:prstGeom>
            </p:spPr>
            <p:txBody>
              <a:bodyPr vert="horz" wrap="square" lIns="0" tIns="0" rIns="0" bIns="0" rtlCol="0" anchor="t">
                <a:normAutofit/>
              </a:bodyPr>
              <a:lstStyle/>
              <a:p>
                <a:r>
                  <a:rPr lang="en-US"/>
                  <a:t>gate</a:t>
                </a:r>
              </a:p>
            </p:txBody>
          </p:sp>
          <p:sp>
            <p:nvSpPr>
              <p:cNvPr id="20" name="TextBox 19">
                <a:extLst>
                  <a:ext uri="{FF2B5EF4-FFF2-40B4-BE49-F238E27FC236}">
                    <a16:creationId xmlns:a16="http://schemas.microsoft.com/office/drawing/2014/main" id="{D2B350C2-AEBB-4C7C-A615-B05091AF7D3B}"/>
                  </a:ext>
                </a:extLst>
              </p:cNvPr>
              <p:cNvSpPr txBox="1"/>
              <p:nvPr/>
            </p:nvSpPr>
            <p:spPr>
              <a:xfrm>
                <a:off x="6931819" y="990600"/>
                <a:ext cx="2286000" cy="685800"/>
              </a:xfrm>
              <a:prstGeom prst="rect">
                <a:avLst/>
              </a:prstGeom>
            </p:spPr>
            <p:txBody>
              <a:bodyPr vert="horz" wrap="square" lIns="0" tIns="0" rIns="0" bIns="0" rtlCol="0" anchor="t">
                <a:normAutofit/>
              </a:bodyPr>
              <a:lstStyle/>
              <a:p>
                <a:r>
                  <a:rPr lang="en-US"/>
                  <a:t>source</a:t>
                </a:r>
              </a:p>
            </p:txBody>
          </p:sp>
          <p:sp>
            <p:nvSpPr>
              <p:cNvPr id="21" name="TextBox 20">
                <a:extLst>
                  <a:ext uri="{FF2B5EF4-FFF2-40B4-BE49-F238E27FC236}">
                    <a16:creationId xmlns:a16="http://schemas.microsoft.com/office/drawing/2014/main" id="{DB463D55-0B78-42E8-B6BC-F9C2D2A6908C}"/>
                  </a:ext>
                </a:extLst>
              </p:cNvPr>
              <p:cNvSpPr txBox="1"/>
              <p:nvPr/>
            </p:nvSpPr>
            <p:spPr>
              <a:xfrm>
                <a:off x="8608219" y="4648200"/>
                <a:ext cx="2286000" cy="685800"/>
              </a:xfrm>
              <a:prstGeom prst="rect">
                <a:avLst/>
              </a:prstGeom>
            </p:spPr>
            <p:txBody>
              <a:bodyPr vert="horz" wrap="square" lIns="0" tIns="0" rIns="0" bIns="0" rtlCol="0" anchor="t">
                <a:normAutofit/>
              </a:bodyPr>
              <a:lstStyle/>
              <a:p>
                <a:r>
                  <a:rPr lang="en-US"/>
                  <a:t>body</a:t>
                </a:r>
              </a:p>
            </p:txBody>
          </p:sp>
          <p:sp>
            <p:nvSpPr>
              <p:cNvPr id="22" name="TextBox 21">
                <a:extLst>
                  <a:ext uri="{FF2B5EF4-FFF2-40B4-BE49-F238E27FC236}">
                    <a16:creationId xmlns:a16="http://schemas.microsoft.com/office/drawing/2014/main" id="{57A95E52-B021-44B8-AE08-AFEA847072F5}"/>
                  </a:ext>
                </a:extLst>
              </p:cNvPr>
              <p:cNvSpPr txBox="1"/>
              <p:nvPr/>
            </p:nvSpPr>
            <p:spPr>
              <a:xfrm>
                <a:off x="7008019" y="3200400"/>
                <a:ext cx="2286000" cy="685800"/>
              </a:xfrm>
              <a:prstGeom prst="rect">
                <a:avLst/>
              </a:prstGeom>
            </p:spPr>
            <p:txBody>
              <a:bodyPr vert="horz" wrap="square" lIns="0" tIns="0" rIns="0" bIns="0" rtlCol="0" anchor="t">
                <a:normAutofit/>
              </a:bodyPr>
              <a:lstStyle/>
              <a:p>
                <a:r>
                  <a:rPr lang="en-US"/>
                  <a:t>p-type</a:t>
                </a:r>
              </a:p>
            </p:txBody>
          </p:sp>
          <p:sp>
            <p:nvSpPr>
              <p:cNvPr id="23" name="TextBox 22">
                <a:extLst>
                  <a:ext uri="{FF2B5EF4-FFF2-40B4-BE49-F238E27FC236}">
                    <a16:creationId xmlns:a16="http://schemas.microsoft.com/office/drawing/2014/main" id="{937E73A9-BF76-4F74-B40D-28CFFB9D10EB}"/>
                  </a:ext>
                </a:extLst>
              </p:cNvPr>
              <p:cNvSpPr txBox="1"/>
              <p:nvPr/>
            </p:nvSpPr>
            <p:spPr>
              <a:xfrm>
                <a:off x="7312819" y="2667000"/>
                <a:ext cx="2286000" cy="685800"/>
              </a:xfrm>
              <a:prstGeom prst="rect">
                <a:avLst/>
              </a:prstGeom>
            </p:spPr>
            <p:txBody>
              <a:bodyPr vert="horz" wrap="square" lIns="0" tIns="0" rIns="0" bIns="0" rtlCol="0" anchor="t">
                <a:normAutofit/>
              </a:bodyPr>
              <a:lstStyle/>
              <a:p>
                <a:r>
                  <a:rPr lang="en-US"/>
                  <a:t>n+</a:t>
                </a:r>
              </a:p>
            </p:txBody>
          </p:sp>
          <p:sp>
            <p:nvSpPr>
              <p:cNvPr id="24" name="TextBox 23">
                <a:extLst>
                  <a:ext uri="{FF2B5EF4-FFF2-40B4-BE49-F238E27FC236}">
                    <a16:creationId xmlns:a16="http://schemas.microsoft.com/office/drawing/2014/main" id="{96AA40F4-9034-4936-AC67-73300088F6B9}"/>
                  </a:ext>
                </a:extLst>
              </p:cNvPr>
              <p:cNvSpPr txBox="1"/>
              <p:nvPr/>
            </p:nvSpPr>
            <p:spPr>
              <a:xfrm>
                <a:off x="9675019" y="2667000"/>
                <a:ext cx="2286000" cy="685800"/>
              </a:xfrm>
              <a:prstGeom prst="rect">
                <a:avLst/>
              </a:prstGeom>
            </p:spPr>
            <p:txBody>
              <a:bodyPr vert="horz" wrap="square" lIns="0" tIns="0" rIns="0" bIns="0" rtlCol="0" anchor="t">
                <a:normAutofit/>
              </a:bodyPr>
              <a:lstStyle/>
              <a:p>
                <a:r>
                  <a:rPr lang="en-US"/>
                  <a:t>n+</a:t>
                </a:r>
              </a:p>
            </p:txBody>
          </p:sp>
        </p:grpSp>
      </p:grpSp>
      <p:cxnSp>
        <p:nvCxnSpPr>
          <p:cNvPr id="33" name="Straight Connector 32">
            <a:extLst>
              <a:ext uri="{FF2B5EF4-FFF2-40B4-BE49-F238E27FC236}">
                <a16:creationId xmlns:a16="http://schemas.microsoft.com/office/drawing/2014/main" id="{098DEC3E-FFF7-494C-A7B3-F0F1C63CC23A}"/>
              </a:ext>
            </a:extLst>
          </p:cNvPr>
          <p:cNvCxnSpPr>
            <a:stCxn id="31" idx="6"/>
          </p:cNvCxnSpPr>
          <p:nvPr/>
        </p:nvCxnSpPr>
        <p:spPr>
          <a:xfrm flipH="1">
            <a:off x="6093619" y="1663996"/>
            <a:ext cx="1524001" cy="1240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835F2F7-0C2A-4980-9626-8C159CDEF44C}"/>
              </a:ext>
            </a:extLst>
          </p:cNvPr>
          <p:cNvCxnSpPr/>
          <p:nvPr/>
        </p:nvCxnSpPr>
        <p:spPr>
          <a:xfrm>
            <a:off x="6093619" y="1676400"/>
            <a:ext cx="0" cy="3429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DDF1447-909E-458A-ABC5-730C37F27DCA}"/>
              </a:ext>
            </a:extLst>
          </p:cNvPr>
          <p:cNvCxnSpPr>
            <a:stCxn id="25" idx="2"/>
          </p:cNvCxnSpPr>
          <p:nvPr/>
        </p:nvCxnSpPr>
        <p:spPr>
          <a:xfrm flipH="1" flipV="1">
            <a:off x="6093619" y="4648200"/>
            <a:ext cx="3048001" cy="1240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C5D3931-CB22-49B2-9B92-83F8BC1CC3C4}"/>
              </a:ext>
            </a:extLst>
          </p:cNvPr>
          <p:cNvCxnSpPr>
            <a:stCxn id="29" idx="3"/>
          </p:cNvCxnSpPr>
          <p:nvPr/>
        </p:nvCxnSpPr>
        <p:spPr>
          <a:xfrm flipV="1">
            <a:off x="10570734" y="1600200"/>
            <a:ext cx="933085" cy="1868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0E88384-E11D-44C8-B038-824B6BFF2D7F}"/>
              </a:ext>
            </a:extLst>
          </p:cNvPr>
          <p:cNvCxnSpPr/>
          <p:nvPr/>
        </p:nvCxnSpPr>
        <p:spPr>
          <a:xfrm flipV="1">
            <a:off x="11503819" y="990600"/>
            <a:ext cx="0" cy="6096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86DE9252-F82A-4DA4-A046-99C9284F751F}"/>
              </a:ext>
            </a:extLst>
          </p:cNvPr>
          <p:cNvGrpSpPr/>
          <p:nvPr/>
        </p:nvGrpSpPr>
        <p:grpSpPr>
          <a:xfrm>
            <a:off x="5941219" y="5029200"/>
            <a:ext cx="304800" cy="457200"/>
            <a:chOff x="6627019" y="5410200"/>
            <a:chExt cx="304800" cy="457200"/>
          </a:xfrm>
        </p:grpSpPr>
        <p:cxnSp>
          <p:nvCxnSpPr>
            <p:cNvPr id="39" name="Straight Connector 38">
              <a:extLst>
                <a:ext uri="{FF2B5EF4-FFF2-40B4-BE49-F238E27FC236}">
                  <a16:creationId xmlns:a16="http://schemas.microsoft.com/office/drawing/2014/main" id="{11C7C235-7483-4F4F-8F2B-928A483882DD}"/>
                </a:ext>
              </a:extLst>
            </p:cNvPr>
            <p:cNvCxnSpPr/>
            <p:nvPr/>
          </p:nvCxnSpPr>
          <p:spPr>
            <a:xfrm>
              <a:off x="6779419" y="54102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40C61E-527D-49B3-AB7C-A3F986795F51}"/>
                </a:ext>
              </a:extLst>
            </p:cNvPr>
            <p:cNvCxnSpPr/>
            <p:nvPr/>
          </p:nvCxnSpPr>
          <p:spPr>
            <a:xfrm>
              <a:off x="6627019" y="57912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0562F5C-E5CE-4516-B168-8FF2BDED373B}"/>
                </a:ext>
              </a:extLst>
            </p:cNvPr>
            <p:cNvCxnSpPr/>
            <p:nvPr/>
          </p:nvCxnSpPr>
          <p:spPr>
            <a:xfrm>
              <a:off x="6703219" y="58674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94746DD5-AAF1-4F7C-BA68-AF72D254D581}"/>
              </a:ext>
            </a:extLst>
          </p:cNvPr>
          <p:cNvSpPr/>
          <p:nvPr/>
        </p:nvSpPr>
        <p:spPr>
          <a:xfrm flipV="1">
            <a:off x="11458099" y="944880"/>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TextBox 42">
            <a:extLst>
              <a:ext uri="{FF2B5EF4-FFF2-40B4-BE49-F238E27FC236}">
                <a16:creationId xmlns:a16="http://schemas.microsoft.com/office/drawing/2014/main" id="{74CC7620-69A5-4477-A40C-1261269CBE43}"/>
              </a:ext>
            </a:extLst>
          </p:cNvPr>
          <p:cNvSpPr txBox="1"/>
          <p:nvPr/>
        </p:nvSpPr>
        <p:spPr>
          <a:xfrm>
            <a:off x="11427619" y="609600"/>
            <a:ext cx="457200" cy="685800"/>
          </a:xfrm>
          <a:prstGeom prst="rect">
            <a:avLst/>
          </a:prstGeom>
        </p:spPr>
        <p:txBody>
          <a:bodyPr vert="horz" wrap="square" lIns="0" tIns="0" rIns="0" bIns="0" rtlCol="0" anchor="t">
            <a:normAutofit/>
          </a:bodyPr>
          <a:lstStyle/>
          <a:p>
            <a:r>
              <a:rPr lang="en-US"/>
              <a:t>V</a:t>
            </a:r>
            <a:r>
              <a:rPr lang="en-US" baseline="-25000"/>
              <a:t>dd</a:t>
            </a:r>
          </a:p>
        </p:txBody>
      </p:sp>
      <p:sp>
        <p:nvSpPr>
          <p:cNvPr id="44" name="TextBox 43">
            <a:extLst>
              <a:ext uri="{FF2B5EF4-FFF2-40B4-BE49-F238E27FC236}">
                <a16:creationId xmlns:a16="http://schemas.microsoft.com/office/drawing/2014/main" id="{CB3A701E-2507-488B-A693-E7B2020B36C0}"/>
              </a:ext>
            </a:extLst>
          </p:cNvPr>
          <p:cNvSpPr txBox="1"/>
          <p:nvPr/>
        </p:nvSpPr>
        <p:spPr>
          <a:xfrm>
            <a:off x="6550819" y="5410200"/>
            <a:ext cx="2286000" cy="685800"/>
          </a:xfrm>
          <a:prstGeom prst="rect">
            <a:avLst/>
          </a:prstGeom>
        </p:spPr>
        <p:txBody>
          <a:bodyPr vert="horz" wrap="square" lIns="0" tIns="0" rIns="0" bIns="0" rtlCol="0" anchor="t">
            <a:normAutofit/>
          </a:bodyPr>
          <a:lstStyle/>
          <a:p>
            <a:r>
              <a:rPr lang="en-US"/>
              <a:t>GND</a:t>
            </a:r>
          </a:p>
        </p:txBody>
      </p:sp>
      <p:sp>
        <p:nvSpPr>
          <p:cNvPr id="45" name="TextBox 44">
            <a:extLst>
              <a:ext uri="{FF2B5EF4-FFF2-40B4-BE49-F238E27FC236}">
                <a16:creationId xmlns:a16="http://schemas.microsoft.com/office/drawing/2014/main" id="{6F32BA6C-C04E-4C09-88BF-62B8C150C4EF}"/>
              </a:ext>
            </a:extLst>
          </p:cNvPr>
          <p:cNvSpPr txBox="1"/>
          <p:nvPr/>
        </p:nvSpPr>
        <p:spPr>
          <a:xfrm>
            <a:off x="9294019" y="1143000"/>
            <a:ext cx="457200" cy="685800"/>
          </a:xfrm>
          <a:prstGeom prst="rect">
            <a:avLst/>
          </a:prstGeom>
        </p:spPr>
        <p:txBody>
          <a:bodyPr vert="horz" wrap="square" lIns="0" tIns="0" rIns="0" bIns="0" rtlCol="0" anchor="t">
            <a:normAutofit/>
          </a:bodyPr>
          <a:lstStyle/>
          <a:p>
            <a:r>
              <a:rPr lang="en-US">
                <a:solidFill>
                  <a:srgbClr val="FF0000"/>
                </a:solidFill>
              </a:rPr>
              <a:t>V</a:t>
            </a:r>
            <a:r>
              <a:rPr lang="en-US" baseline="30000">
                <a:solidFill>
                  <a:srgbClr val="FF0000"/>
                </a:solidFill>
              </a:rPr>
              <a:t>+</a:t>
            </a:r>
          </a:p>
        </p:txBody>
      </p:sp>
      <p:sp>
        <p:nvSpPr>
          <p:cNvPr id="46" name="TextBox 45">
            <a:extLst>
              <a:ext uri="{FF2B5EF4-FFF2-40B4-BE49-F238E27FC236}">
                <a16:creationId xmlns:a16="http://schemas.microsoft.com/office/drawing/2014/main" id="{647183B5-F569-4FFE-9DF5-44FF1F9557E3}"/>
              </a:ext>
            </a:extLst>
          </p:cNvPr>
          <p:cNvSpPr txBox="1"/>
          <p:nvPr/>
        </p:nvSpPr>
        <p:spPr>
          <a:xfrm>
            <a:off x="8532019" y="2362200"/>
            <a:ext cx="1295400" cy="685800"/>
          </a:xfrm>
          <a:prstGeom prst="rect">
            <a:avLst/>
          </a:prstGeom>
        </p:spPr>
        <p:txBody>
          <a:bodyPr vert="horz" wrap="square" lIns="0" tIns="0" rIns="0" bIns="0" rtlCol="0" anchor="t">
            <a:normAutofit/>
          </a:bodyPr>
          <a:lstStyle/>
          <a:p>
            <a:r>
              <a:rPr lang="en-US" baseline="30000">
                <a:solidFill>
                  <a:srgbClr val="FF0000"/>
                </a:solidFill>
              </a:rPr>
              <a:t>+++++++++++++</a:t>
            </a:r>
          </a:p>
        </p:txBody>
      </p:sp>
      <p:sp>
        <p:nvSpPr>
          <p:cNvPr id="47" name="Rectangle 46">
            <a:extLst>
              <a:ext uri="{FF2B5EF4-FFF2-40B4-BE49-F238E27FC236}">
                <a16:creationId xmlns:a16="http://schemas.microsoft.com/office/drawing/2014/main" id="{F477C232-1AF1-4E24-87AE-F66E70051ACF}"/>
              </a:ext>
            </a:extLst>
          </p:cNvPr>
          <p:cNvSpPr/>
          <p:nvPr/>
        </p:nvSpPr>
        <p:spPr>
          <a:xfrm>
            <a:off x="8455819" y="2667000"/>
            <a:ext cx="1295400" cy="152400"/>
          </a:xfrm>
          <a:prstGeom prst="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8109114-64DA-4BEE-8DE7-F327B304C840}"/>
              </a:ext>
            </a:extLst>
          </p:cNvPr>
          <p:cNvSpPr txBox="1"/>
          <p:nvPr/>
        </p:nvSpPr>
        <p:spPr>
          <a:xfrm>
            <a:off x="8532019" y="2743200"/>
            <a:ext cx="1295400" cy="685800"/>
          </a:xfrm>
          <a:prstGeom prst="rect">
            <a:avLst/>
          </a:prstGeom>
        </p:spPr>
        <p:txBody>
          <a:bodyPr vert="horz" wrap="square" lIns="0" tIns="0" rIns="0" bIns="0" rtlCol="0" anchor="t">
            <a:normAutofit/>
          </a:bodyPr>
          <a:lstStyle/>
          <a:p>
            <a:r>
              <a:rPr lang="en-US" baseline="30000">
                <a:solidFill>
                  <a:srgbClr val="0070C0"/>
                </a:solidFill>
              </a:rPr>
              <a:t>- - - - - - - - - - - - -</a:t>
            </a:r>
          </a:p>
        </p:txBody>
      </p:sp>
    </p:spTree>
    <p:extLst>
      <p:ext uri="{BB962C8B-B14F-4D97-AF65-F5344CB8AC3E}">
        <p14:creationId xmlns:p14="http://schemas.microsoft.com/office/powerpoint/2010/main" val="2198840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Field Effect Transistor: A Review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5461793" cy="4086225"/>
          </a:xfrm>
        </p:spPr>
        <p:txBody>
          <a:bodyPr/>
          <a:lstStyle/>
          <a:p>
            <a:r>
              <a:rPr lang="en-US" altLang="en-US"/>
              <a:t>FET Operation (n-channel)</a:t>
            </a:r>
          </a:p>
          <a:p>
            <a:r>
              <a:rPr lang="en-US"/>
              <a:t>As drain to source voltage (V</a:t>
            </a:r>
            <a:r>
              <a:rPr lang="en-US" baseline="-25000"/>
              <a:t>ds</a:t>
            </a:r>
            <a:r>
              <a:rPr lang="en-US"/>
              <a:t>) increases, the channel gets pinched off at the drain, limiting the drain to source current (Id)</a:t>
            </a:r>
            <a:endParaRPr lang="en-US" baseline="-25000"/>
          </a:p>
          <a:p>
            <a:r>
              <a:rPr lang="en-US"/>
              <a:t>FET is now operating in the </a:t>
            </a:r>
            <a:r>
              <a:rPr lang="en-US" b="1"/>
              <a:t>saturation region</a:t>
            </a:r>
            <a:endParaRPr lang="en-US" altLang="en-US"/>
          </a:p>
        </p:txBody>
      </p:sp>
      <p:grpSp>
        <p:nvGrpSpPr>
          <p:cNvPr id="4" name="Group 3">
            <a:extLst>
              <a:ext uri="{FF2B5EF4-FFF2-40B4-BE49-F238E27FC236}">
                <a16:creationId xmlns:a16="http://schemas.microsoft.com/office/drawing/2014/main" id="{55E85DE9-325C-4373-84BA-3AB7D299DE27}"/>
              </a:ext>
            </a:extLst>
          </p:cNvPr>
          <p:cNvGrpSpPr/>
          <p:nvPr/>
        </p:nvGrpSpPr>
        <p:grpSpPr>
          <a:xfrm>
            <a:off x="5941219" y="609600"/>
            <a:ext cx="6477000" cy="5486400"/>
            <a:chOff x="5941219" y="609600"/>
            <a:chExt cx="6477000" cy="5486400"/>
          </a:xfrm>
        </p:grpSpPr>
        <p:grpSp>
          <p:nvGrpSpPr>
            <p:cNvPr id="5" name="Group 4">
              <a:extLst>
                <a:ext uri="{FF2B5EF4-FFF2-40B4-BE49-F238E27FC236}">
                  <a16:creationId xmlns:a16="http://schemas.microsoft.com/office/drawing/2014/main" id="{99844CD1-F943-4117-B6DA-61753E822304}"/>
                </a:ext>
              </a:extLst>
            </p:cNvPr>
            <p:cNvGrpSpPr/>
            <p:nvPr/>
          </p:nvGrpSpPr>
          <p:grpSpPr>
            <a:xfrm>
              <a:off x="6855619" y="838200"/>
              <a:ext cx="5562600" cy="4648200"/>
              <a:chOff x="6474619" y="838200"/>
              <a:chExt cx="5562600" cy="4648200"/>
            </a:xfrm>
          </p:grpSpPr>
          <p:sp>
            <p:nvSpPr>
              <p:cNvPr id="22" name="TextBox 21">
                <a:extLst>
                  <a:ext uri="{FF2B5EF4-FFF2-40B4-BE49-F238E27FC236}">
                    <a16:creationId xmlns:a16="http://schemas.microsoft.com/office/drawing/2014/main" id="{04D363C5-3206-4A94-A98C-BF8469B4BCF6}"/>
                  </a:ext>
                </a:extLst>
              </p:cNvPr>
              <p:cNvSpPr txBox="1"/>
              <p:nvPr/>
            </p:nvSpPr>
            <p:spPr>
              <a:xfrm>
                <a:off x="9901238" y="990600"/>
                <a:ext cx="1221581" cy="685800"/>
              </a:xfrm>
              <a:prstGeom prst="rect">
                <a:avLst/>
              </a:prstGeom>
            </p:spPr>
            <p:txBody>
              <a:bodyPr vert="horz" wrap="square" lIns="0" tIns="0" rIns="0" bIns="0" rtlCol="0" anchor="t">
                <a:normAutofit/>
              </a:bodyPr>
              <a:lstStyle/>
              <a:p>
                <a:r>
                  <a:rPr lang="en-US"/>
                  <a:t>drain</a:t>
                </a:r>
              </a:p>
            </p:txBody>
          </p:sp>
          <p:grpSp>
            <p:nvGrpSpPr>
              <p:cNvPr id="23" name="Group 22">
                <a:extLst>
                  <a:ext uri="{FF2B5EF4-FFF2-40B4-BE49-F238E27FC236}">
                    <a16:creationId xmlns:a16="http://schemas.microsoft.com/office/drawing/2014/main" id="{AEDCEBC5-E14C-465F-A748-09DED3621DF6}"/>
                  </a:ext>
                </a:extLst>
              </p:cNvPr>
              <p:cNvGrpSpPr/>
              <p:nvPr/>
            </p:nvGrpSpPr>
            <p:grpSpPr>
              <a:xfrm>
                <a:off x="6474619" y="838200"/>
                <a:ext cx="5562600" cy="4648200"/>
                <a:chOff x="6398419" y="685800"/>
                <a:chExt cx="5562600" cy="4648200"/>
              </a:xfrm>
            </p:grpSpPr>
            <p:sp>
              <p:nvSpPr>
                <p:cNvPr id="24" name="Rectangle 23">
                  <a:extLst>
                    <a:ext uri="{FF2B5EF4-FFF2-40B4-BE49-F238E27FC236}">
                      <a16:creationId xmlns:a16="http://schemas.microsoft.com/office/drawing/2014/main" id="{E5BFF2B7-B468-42A4-8F89-B1D5E2964C79}"/>
                    </a:ext>
                  </a:extLst>
                </p:cNvPr>
                <p:cNvSpPr/>
                <p:nvPr/>
              </p:nvSpPr>
              <p:spPr>
                <a:xfrm>
                  <a:off x="6398419" y="2514600"/>
                  <a:ext cx="4724400" cy="1066800"/>
                </a:xfrm>
                <a:prstGeom prst="rect">
                  <a:avLst/>
                </a:prstGeom>
                <a:solidFill>
                  <a:schemeClr val="accent3">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 Same Side Corner Rectangle 38">
                  <a:extLst>
                    <a:ext uri="{FF2B5EF4-FFF2-40B4-BE49-F238E27FC236}">
                      <a16:creationId xmlns:a16="http://schemas.microsoft.com/office/drawing/2014/main" id="{9C9314F4-5FB2-442C-B2D3-DE4915C9C4EC}"/>
                    </a:ext>
                  </a:extLst>
                </p:cNvPr>
                <p:cNvSpPr/>
                <p:nvPr/>
              </p:nvSpPr>
              <p:spPr>
                <a:xfrm flipV="1">
                  <a:off x="6855619" y="2514600"/>
                  <a:ext cx="1143000" cy="533400"/>
                </a:xfrm>
                <a:prstGeom prst="round2Same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 Same Side Corner Rectangle 59">
                  <a:extLst>
                    <a:ext uri="{FF2B5EF4-FFF2-40B4-BE49-F238E27FC236}">
                      <a16:creationId xmlns:a16="http://schemas.microsoft.com/office/drawing/2014/main" id="{6F41AF75-80F1-4CA4-A76E-A1BD6893DB1C}"/>
                    </a:ext>
                  </a:extLst>
                </p:cNvPr>
                <p:cNvSpPr/>
                <p:nvPr/>
              </p:nvSpPr>
              <p:spPr>
                <a:xfrm flipV="1">
                  <a:off x="9294019" y="2514600"/>
                  <a:ext cx="1143000" cy="533400"/>
                </a:xfrm>
                <a:prstGeom prst="round2SameRect">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5677D55-EBD4-49AB-914F-CAAF3685E947}"/>
                    </a:ext>
                  </a:extLst>
                </p:cNvPr>
                <p:cNvSpPr/>
                <p:nvPr/>
              </p:nvSpPr>
              <p:spPr>
                <a:xfrm>
                  <a:off x="7998619" y="2286000"/>
                  <a:ext cx="1295400" cy="228600"/>
                </a:xfrm>
                <a:prstGeom prst="rect">
                  <a:avLst/>
                </a:prstGeom>
                <a:solidFill>
                  <a:srgbClr val="FFFF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4EA53009-B800-49EC-8090-1200FB09B5C9}"/>
                    </a:ext>
                  </a:extLst>
                </p:cNvPr>
                <p:cNvSpPr/>
                <p:nvPr/>
              </p:nvSpPr>
              <p:spPr>
                <a:xfrm>
                  <a:off x="7998619" y="2057400"/>
                  <a:ext cx="1295400" cy="228600"/>
                </a:xfrm>
                <a:prstGeom prst="trapezoid">
                  <a:avLst/>
                </a:prstGeom>
                <a:solidFill>
                  <a:schemeClr val="bg1">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19ED496-595F-4728-9CEC-2E5F267DFF49}"/>
                    </a:ext>
                  </a:extLst>
                </p:cNvPr>
                <p:cNvSpPr/>
                <p:nvPr/>
              </p:nvSpPr>
              <p:spPr>
                <a:xfrm>
                  <a:off x="7008019" y="2286000"/>
                  <a:ext cx="457200" cy="2286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1D24308-5291-485C-A9B5-6101F0623202}"/>
                    </a:ext>
                  </a:extLst>
                </p:cNvPr>
                <p:cNvSpPr/>
                <p:nvPr/>
              </p:nvSpPr>
              <p:spPr>
                <a:xfrm>
                  <a:off x="9827419" y="2286000"/>
                  <a:ext cx="457200" cy="2286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038441B-BD18-42FA-B11F-93333A21E32C}"/>
                    </a:ext>
                  </a:extLst>
                </p:cNvPr>
                <p:cNvGrpSpPr/>
                <p:nvPr/>
              </p:nvGrpSpPr>
              <p:grpSpPr>
                <a:xfrm rot="5400000">
                  <a:off x="6805115" y="1803105"/>
                  <a:ext cx="838200" cy="127591"/>
                  <a:chOff x="3198020" y="2286001"/>
                  <a:chExt cx="838200" cy="127591"/>
                </a:xfrm>
              </p:grpSpPr>
              <p:sp>
                <p:nvSpPr>
                  <p:cNvPr id="48" name="Oval 47">
                    <a:extLst>
                      <a:ext uri="{FF2B5EF4-FFF2-40B4-BE49-F238E27FC236}">
                        <a16:creationId xmlns:a16="http://schemas.microsoft.com/office/drawing/2014/main" id="{F9D2EF21-967E-4B77-A84A-34C00218BF0C}"/>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9" name="Straight Connector 48">
                    <a:extLst>
                      <a:ext uri="{FF2B5EF4-FFF2-40B4-BE49-F238E27FC236}">
                        <a16:creationId xmlns:a16="http://schemas.microsoft.com/office/drawing/2014/main" id="{739ABBD5-B414-4B00-A1D3-B6EC52236C3F}"/>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051562EE-CAA7-45B9-B7F0-D611D737FC22}"/>
                    </a:ext>
                  </a:extLst>
                </p:cNvPr>
                <p:cNvGrpSpPr/>
                <p:nvPr/>
              </p:nvGrpSpPr>
              <p:grpSpPr>
                <a:xfrm rot="5400000">
                  <a:off x="9649323" y="1803105"/>
                  <a:ext cx="838200" cy="127591"/>
                  <a:chOff x="3198020" y="2286001"/>
                  <a:chExt cx="838200" cy="127591"/>
                </a:xfrm>
              </p:grpSpPr>
              <p:sp>
                <p:nvSpPr>
                  <p:cNvPr id="46" name="Oval 45">
                    <a:extLst>
                      <a:ext uri="{FF2B5EF4-FFF2-40B4-BE49-F238E27FC236}">
                        <a16:creationId xmlns:a16="http://schemas.microsoft.com/office/drawing/2014/main" id="{AE27FDF3-D570-4364-BC87-07440ED62D92}"/>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7" name="Straight Connector 46">
                    <a:extLst>
                      <a:ext uri="{FF2B5EF4-FFF2-40B4-BE49-F238E27FC236}">
                        <a16:creationId xmlns:a16="http://schemas.microsoft.com/office/drawing/2014/main" id="{26F49F6F-A4E1-4732-AE99-29EC796901D0}"/>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57F90DA-8DAF-43EF-A0ED-DC3034D4A68F}"/>
                    </a:ext>
                  </a:extLst>
                </p:cNvPr>
                <p:cNvGrpSpPr/>
                <p:nvPr/>
              </p:nvGrpSpPr>
              <p:grpSpPr>
                <a:xfrm rot="5400000">
                  <a:off x="8252914" y="1574505"/>
                  <a:ext cx="838200" cy="127591"/>
                  <a:chOff x="3198020" y="2286001"/>
                  <a:chExt cx="838200" cy="127591"/>
                </a:xfrm>
              </p:grpSpPr>
              <p:sp>
                <p:nvSpPr>
                  <p:cNvPr id="44" name="Oval 43">
                    <a:extLst>
                      <a:ext uri="{FF2B5EF4-FFF2-40B4-BE49-F238E27FC236}">
                        <a16:creationId xmlns:a16="http://schemas.microsoft.com/office/drawing/2014/main" id="{8C4B7CD3-6FD4-4B8E-9A6B-EAFA3B980635}"/>
                      </a:ext>
                    </a:extLst>
                  </p:cNvPr>
                  <p:cNvSpPr/>
                  <p:nvPr/>
                </p:nvSpPr>
                <p:spPr>
                  <a:xfrm rot="5400000">
                    <a:off x="3198020" y="2286001"/>
                    <a:ext cx="127591" cy="12759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5" name="Straight Connector 44">
                    <a:extLst>
                      <a:ext uri="{FF2B5EF4-FFF2-40B4-BE49-F238E27FC236}">
                        <a16:creationId xmlns:a16="http://schemas.microsoft.com/office/drawing/2014/main" id="{0BA91E90-BA62-4588-B113-BF3533E8725E}"/>
                      </a:ext>
                    </a:extLst>
                  </p:cNvPr>
                  <p:cNvCxnSpPr/>
                  <p:nvPr/>
                </p:nvCxnSpPr>
                <p:spPr>
                  <a:xfrm>
                    <a:off x="3350420" y="2362201"/>
                    <a:ext cx="685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13DF03D7-FC9A-4E48-B962-C5575742ADA1}"/>
                    </a:ext>
                  </a:extLst>
                </p:cNvPr>
                <p:cNvSpPr/>
                <p:nvPr/>
              </p:nvSpPr>
              <p:spPr>
                <a:xfrm>
                  <a:off x="6398419" y="3581400"/>
                  <a:ext cx="4724400" cy="152400"/>
                </a:xfrm>
                <a:prstGeom prst="rect">
                  <a:avLst/>
                </a:prstGeom>
                <a:solidFill>
                  <a:schemeClr val="bg1">
                    <a:lumMod val="5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EF22C34-4B99-4E9F-89EA-E8FC3C1277D3}"/>
                    </a:ext>
                  </a:extLst>
                </p:cNvPr>
                <p:cNvGrpSpPr/>
                <p:nvPr/>
              </p:nvGrpSpPr>
              <p:grpSpPr>
                <a:xfrm rot="16200000">
                  <a:off x="8329115" y="4089104"/>
                  <a:ext cx="838200" cy="127591"/>
                  <a:chOff x="3198020" y="2286001"/>
                  <a:chExt cx="838200" cy="127591"/>
                </a:xfrm>
              </p:grpSpPr>
              <p:sp>
                <p:nvSpPr>
                  <p:cNvPr id="42" name="Oval 41">
                    <a:extLst>
                      <a:ext uri="{FF2B5EF4-FFF2-40B4-BE49-F238E27FC236}">
                        <a16:creationId xmlns:a16="http://schemas.microsoft.com/office/drawing/2014/main" id="{042F7646-78E0-4AAC-9601-6306DC5F95E3}"/>
                      </a:ext>
                    </a:extLst>
                  </p:cNvPr>
                  <p:cNvSpPr/>
                  <p:nvPr/>
                </p:nvSpPr>
                <p:spPr>
                  <a:xfrm rot="5400000">
                    <a:off x="3198020" y="2286001"/>
                    <a:ext cx="127591" cy="127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3" name="Straight Connector 42">
                    <a:extLst>
                      <a:ext uri="{FF2B5EF4-FFF2-40B4-BE49-F238E27FC236}">
                        <a16:creationId xmlns:a16="http://schemas.microsoft.com/office/drawing/2014/main" id="{8D33E33E-C0B9-4D34-86E9-E169862A8263}"/>
                      </a:ext>
                    </a:extLst>
                  </p:cNvPr>
                  <p:cNvCxnSpPr/>
                  <p:nvPr/>
                </p:nvCxnSpPr>
                <p:spPr>
                  <a:xfrm>
                    <a:off x="3350420" y="2362201"/>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C373C677-6F3B-491C-BDF9-4D8949C83BB4}"/>
                    </a:ext>
                  </a:extLst>
                </p:cNvPr>
                <p:cNvSpPr txBox="1"/>
                <p:nvPr/>
              </p:nvSpPr>
              <p:spPr>
                <a:xfrm>
                  <a:off x="8455819" y="685800"/>
                  <a:ext cx="2286000" cy="685800"/>
                </a:xfrm>
                <a:prstGeom prst="rect">
                  <a:avLst/>
                </a:prstGeom>
              </p:spPr>
              <p:txBody>
                <a:bodyPr vert="horz" wrap="square" lIns="0" tIns="0" rIns="0" bIns="0" rtlCol="0" anchor="t">
                  <a:normAutofit/>
                </a:bodyPr>
                <a:lstStyle/>
                <a:p>
                  <a:r>
                    <a:rPr lang="en-US"/>
                    <a:t>gate</a:t>
                  </a:r>
                </a:p>
              </p:txBody>
            </p:sp>
            <p:sp>
              <p:nvSpPr>
                <p:cNvPr id="37" name="TextBox 36">
                  <a:extLst>
                    <a:ext uri="{FF2B5EF4-FFF2-40B4-BE49-F238E27FC236}">
                      <a16:creationId xmlns:a16="http://schemas.microsoft.com/office/drawing/2014/main" id="{46DEDFF7-5468-4105-8B59-0F4C82B1B95F}"/>
                    </a:ext>
                  </a:extLst>
                </p:cNvPr>
                <p:cNvSpPr txBox="1"/>
                <p:nvPr/>
              </p:nvSpPr>
              <p:spPr>
                <a:xfrm>
                  <a:off x="6931819" y="990600"/>
                  <a:ext cx="2286000" cy="685800"/>
                </a:xfrm>
                <a:prstGeom prst="rect">
                  <a:avLst/>
                </a:prstGeom>
              </p:spPr>
              <p:txBody>
                <a:bodyPr vert="horz" wrap="square" lIns="0" tIns="0" rIns="0" bIns="0" rtlCol="0" anchor="t">
                  <a:normAutofit/>
                </a:bodyPr>
                <a:lstStyle/>
                <a:p>
                  <a:r>
                    <a:rPr lang="en-US"/>
                    <a:t>source</a:t>
                  </a:r>
                </a:p>
              </p:txBody>
            </p:sp>
            <p:sp>
              <p:nvSpPr>
                <p:cNvPr id="38" name="TextBox 37">
                  <a:extLst>
                    <a:ext uri="{FF2B5EF4-FFF2-40B4-BE49-F238E27FC236}">
                      <a16:creationId xmlns:a16="http://schemas.microsoft.com/office/drawing/2014/main" id="{54D8A443-19E9-44DF-80D4-903D4B027704}"/>
                    </a:ext>
                  </a:extLst>
                </p:cNvPr>
                <p:cNvSpPr txBox="1"/>
                <p:nvPr/>
              </p:nvSpPr>
              <p:spPr>
                <a:xfrm>
                  <a:off x="8608219" y="4648200"/>
                  <a:ext cx="2286000" cy="685800"/>
                </a:xfrm>
                <a:prstGeom prst="rect">
                  <a:avLst/>
                </a:prstGeom>
              </p:spPr>
              <p:txBody>
                <a:bodyPr vert="horz" wrap="square" lIns="0" tIns="0" rIns="0" bIns="0" rtlCol="0" anchor="t">
                  <a:normAutofit/>
                </a:bodyPr>
                <a:lstStyle/>
                <a:p>
                  <a:r>
                    <a:rPr lang="en-US"/>
                    <a:t>body</a:t>
                  </a:r>
                </a:p>
              </p:txBody>
            </p:sp>
            <p:sp>
              <p:nvSpPr>
                <p:cNvPr id="39" name="TextBox 38">
                  <a:extLst>
                    <a:ext uri="{FF2B5EF4-FFF2-40B4-BE49-F238E27FC236}">
                      <a16:creationId xmlns:a16="http://schemas.microsoft.com/office/drawing/2014/main" id="{44DC5700-3133-4902-8E01-CEDE56313F56}"/>
                    </a:ext>
                  </a:extLst>
                </p:cNvPr>
                <p:cNvSpPr txBox="1"/>
                <p:nvPr/>
              </p:nvSpPr>
              <p:spPr>
                <a:xfrm>
                  <a:off x="7008019" y="3200400"/>
                  <a:ext cx="2286000" cy="685800"/>
                </a:xfrm>
                <a:prstGeom prst="rect">
                  <a:avLst/>
                </a:prstGeom>
              </p:spPr>
              <p:txBody>
                <a:bodyPr vert="horz" wrap="square" lIns="0" tIns="0" rIns="0" bIns="0" rtlCol="0" anchor="t">
                  <a:normAutofit/>
                </a:bodyPr>
                <a:lstStyle/>
                <a:p>
                  <a:r>
                    <a:rPr lang="en-US"/>
                    <a:t>p-type</a:t>
                  </a:r>
                </a:p>
              </p:txBody>
            </p:sp>
            <p:sp>
              <p:nvSpPr>
                <p:cNvPr id="40" name="TextBox 39">
                  <a:extLst>
                    <a:ext uri="{FF2B5EF4-FFF2-40B4-BE49-F238E27FC236}">
                      <a16:creationId xmlns:a16="http://schemas.microsoft.com/office/drawing/2014/main" id="{17B8555C-C1F0-407C-A3E9-351FF22928AA}"/>
                    </a:ext>
                  </a:extLst>
                </p:cNvPr>
                <p:cNvSpPr txBox="1"/>
                <p:nvPr/>
              </p:nvSpPr>
              <p:spPr>
                <a:xfrm>
                  <a:off x="7312819" y="2667000"/>
                  <a:ext cx="2286000" cy="685800"/>
                </a:xfrm>
                <a:prstGeom prst="rect">
                  <a:avLst/>
                </a:prstGeom>
              </p:spPr>
              <p:txBody>
                <a:bodyPr vert="horz" wrap="square" lIns="0" tIns="0" rIns="0" bIns="0" rtlCol="0" anchor="t">
                  <a:normAutofit/>
                </a:bodyPr>
                <a:lstStyle/>
                <a:p>
                  <a:r>
                    <a:rPr lang="en-US"/>
                    <a:t>n+</a:t>
                  </a:r>
                </a:p>
              </p:txBody>
            </p:sp>
            <p:sp>
              <p:nvSpPr>
                <p:cNvPr id="41" name="TextBox 40">
                  <a:extLst>
                    <a:ext uri="{FF2B5EF4-FFF2-40B4-BE49-F238E27FC236}">
                      <a16:creationId xmlns:a16="http://schemas.microsoft.com/office/drawing/2014/main" id="{F1947513-56D5-43F9-ACE2-37D772758535}"/>
                    </a:ext>
                  </a:extLst>
                </p:cNvPr>
                <p:cNvSpPr txBox="1"/>
                <p:nvPr/>
              </p:nvSpPr>
              <p:spPr>
                <a:xfrm>
                  <a:off x="9675019" y="2667000"/>
                  <a:ext cx="2286000" cy="685800"/>
                </a:xfrm>
                <a:prstGeom prst="rect">
                  <a:avLst/>
                </a:prstGeom>
              </p:spPr>
              <p:txBody>
                <a:bodyPr vert="horz" wrap="square" lIns="0" tIns="0" rIns="0" bIns="0" rtlCol="0" anchor="t">
                  <a:normAutofit/>
                </a:bodyPr>
                <a:lstStyle/>
                <a:p>
                  <a:r>
                    <a:rPr lang="en-US"/>
                    <a:t>n+</a:t>
                  </a:r>
                </a:p>
              </p:txBody>
            </p:sp>
          </p:grpSp>
        </p:grpSp>
        <p:cxnSp>
          <p:nvCxnSpPr>
            <p:cNvPr id="6" name="Straight Connector 5">
              <a:extLst>
                <a:ext uri="{FF2B5EF4-FFF2-40B4-BE49-F238E27FC236}">
                  <a16:creationId xmlns:a16="http://schemas.microsoft.com/office/drawing/2014/main" id="{82FFD23E-0EA8-4EA7-BBA5-1643F017975D}"/>
                </a:ext>
              </a:extLst>
            </p:cNvPr>
            <p:cNvCxnSpPr>
              <a:stCxn id="48" idx="6"/>
            </p:cNvCxnSpPr>
            <p:nvPr/>
          </p:nvCxnSpPr>
          <p:spPr>
            <a:xfrm flipH="1">
              <a:off x="6093619" y="1663996"/>
              <a:ext cx="1524001" cy="1240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91E0B2C-B9AA-4547-915E-43A8C279F0CE}"/>
                </a:ext>
              </a:extLst>
            </p:cNvPr>
            <p:cNvCxnSpPr/>
            <p:nvPr/>
          </p:nvCxnSpPr>
          <p:spPr>
            <a:xfrm>
              <a:off x="6093619" y="1676400"/>
              <a:ext cx="0" cy="3429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CA7A4D7-D8A4-4EEA-9ACE-68E00C521791}"/>
                </a:ext>
              </a:extLst>
            </p:cNvPr>
            <p:cNvCxnSpPr>
              <a:stCxn id="42" idx="2"/>
            </p:cNvCxnSpPr>
            <p:nvPr/>
          </p:nvCxnSpPr>
          <p:spPr>
            <a:xfrm flipH="1" flipV="1">
              <a:off x="6093619" y="4648200"/>
              <a:ext cx="3048001" cy="1240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63541E4-72F5-4B06-A83C-4A0B26C55081}"/>
                </a:ext>
              </a:extLst>
            </p:cNvPr>
            <p:cNvCxnSpPr>
              <a:stCxn id="46" idx="3"/>
            </p:cNvCxnSpPr>
            <p:nvPr/>
          </p:nvCxnSpPr>
          <p:spPr>
            <a:xfrm flipV="1">
              <a:off x="10570734" y="1600200"/>
              <a:ext cx="933085" cy="1868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2E95E90-9989-4936-8D1A-CC5C194908AA}"/>
                </a:ext>
              </a:extLst>
            </p:cNvPr>
            <p:cNvCxnSpPr/>
            <p:nvPr/>
          </p:nvCxnSpPr>
          <p:spPr>
            <a:xfrm flipV="1">
              <a:off x="11503819" y="990600"/>
              <a:ext cx="0" cy="6096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BE53C3E7-1482-4C9C-958C-07F9C1AAD4C1}"/>
                </a:ext>
              </a:extLst>
            </p:cNvPr>
            <p:cNvGrpSpPr/>
            <p:nvPr/>
          </p:nvGrpSpPr>
          <p:grpSpPr>
            <a:xfrm>
              <a:off x="5941219" y="5029200"/>
              <a:ext cx="304800" cy="457200"/>
              <a:chOff x="6627019" y="5410200"/>
              <a:chExt cx="304800" cy="457200"/>
            </a:xfrm>
          </p:grpSpPr>
          <p:cxnSp>
            <p:nvCxnSpPr>
              <p:cNvPr id="19" name="Straight Connector 18">
                <a:extLst>
                  <a:ext uri="{FF2B5EF4-FFF2-40B4-BE49-F238E27FC236}">
                    <a16:creationId xmlns:a16="http://schemas.microsoft.com/office/drawing/2014/main" id="{CC144AB3-B40E-44AE-88F0-08118DC2451E}"/>
                  </a:ext>
                </a:extLst>
              </p:cNvPr>
              <p:cNvCxnSpPr/>
              <p:nvPr/>
            </p:nvCxnSpPr>
            <p:spPr>
              <a:xfrm>
                <a:off x="6779419" y="5410200"/>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468A1C-95B3-437E-8597-073AB4AA3391}"/>
                  </a:ext>
                </a:extLst>
              </p:cNvPr>
              <p:cNvCxnSpPr/>
              <p:nvPr/>
            </p:nvCxnSpPr>
            <p:spPr>
              <a:xfrm>
                <a:off x="6627019" y="57912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B05C4-B626-4CF9-B869-E3A954727B80}"/>
                  </a:ext>
                </a:extLst>
              </p:cNvPr>
              <p:cNvCxnSpPr/>
              <p:nvPr/>
            </p:nvCxnSpPr>
            <p:spPr>
              <a:xfrm>
                <a:off x="6703219" y="58674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8E81A2F8-5DBD-4087-AA1F-A89E417B8911}"/>
                </a:ext>
              </a:extLst>
            </p:cNvPr>
            <p:cNvSpPr/>
            <p:nvPr/>
          </p:nvSpPr>
          <p:spPr>
            <a:xfrm flipV="1">
              <a:off x="11458099" y="944880"/>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566B60E0-75F8-44B1-93C2-76891833D3F4}"/>
                </a:ext>
              </a:extLst>
            </p:cNvPr>
            <p:cNvSpPr txBox="1"/>
            <p:nvPr/>
          </p:nvSpPr>
          <p:spPr>
            <a:xfrm>
              <a:off x="11427619" y="609600"/>
              <a:ext cx="457200" cy="685800"/>
            </a:xfrm>
            <a:prstGeom prst="rect">
              <a:avLst/>
            </a:prstGeom>
          </p:spPr>
          <p:txBody>
            <a:bodyPr vert="horz" wrap="square" lIns="0" tIns="0" rIns="0" bIns="0" rtlCol="0" anchor="t">
              <a:normAutofit/>
            </a:bodyPr>
            <a:lstStyle/>
            <a:p>
              <a:r>
                <a:rPr lang="en-US"/>
                <a:t>V</a:t>
              </a:r>
              <a:r>
                <a:rPr lang="en-US" baseline="-25000"/>
                <a:t>dd</a:t>
              </a:r>
            </a:p>
          </p:txBody>
        </p:sp>
        <p:sp>
          <p:nvSpPr>
            <p:cNvPr id="14" name="TextBox 13">
              <a:extLst>
                <a:ext uri="{FF2B5EF4-FFF2-40B4-BE49-F238E27FC236}">
                  <a16:creationId xmlns:a16="http://schemas.microsoft.com/office/drawing/2014/main" id="{3465A8FA-D61D-419D-A6DD-A6BFA27781A6}"/>
                </a:ext>
              </a:extLst>
            </p:cNvPr>
            <p:cNvSpPr txBox="1"/>
            <p:nvPr/>
          </p:nvSpPr>
          <p:spPr>
            <a:xfrm>
              <a:off x="6550819" y="5410200"/>
              <a:ext cx="2286000" cy="685800"/>
            </a:xfrm>
            <a:prstGeom prst="rect">
              <a:avLst/>
            </a:prstGeom>
          </p:spPr>
          <p:txBody>
            <a:bodyPr vert="horz" wrap="square" lIns="0" tIns="0" rIns="0" bIns="0" rtlCol="0" anchor="t">
              <a:normAutofit/>
            </a:bodyPr>
            <a:lstStyle/>
            <a:p>
              <a:r>
                <a:rPr lang="en-US"/>
                <a:t>GND</a:t>
              </a:r>
            </a:p>
          </p:txBody>
        </p:sp>
        <p:sp>
          <p:nvSpPr>
            <p:cNvPr id="15" name="TextBox 14">
              <a:extLst>
                <a:ext uri="{FF2B5EF4-FFF2-40B4-BE49-F238E27FC236}">
                  <a16:creationId xmlns:a16="http://schemas.microsoft.com/office/drawing/2014/main" id="{0E22B011-151F-4F74-AFDB-5C08679D94F3}"/>
                </a:ext>
              </a:extLst>
            </p:cNvPr>
            <p:cNvSpPr txBox="1"/>
            <p:nvPr/>
          </p:nvSpPr>
          <p:spPr>
            <a:xfrm>
              <a:off x="9294019" y="1143000"/>
              <a:ext cx="457200" cy="685800"/>
            </a:xfrm>
            <a:prstGeom prst="rect">
              <a:avLst/>
            </a:prstGeom>
          </p:spPr>
          <p:txBody>
            <a:bodyPr vert="horz" wrap="square" lIns="0" tIns="0" rIns="0" bIns="0" rtlCol="0" anchor="t">
              <a:normAutofit/>
            </a:bodyPr>
            <a:lstStyle/>
            <a:p>
              <a:r>
                <a:rPr lang="en-US">
                  <a:solidFill>
                    <a:srgbClr val="FF0000"/>
                  </a:solidFill>
                </a:rPr>
                <a:t>V</a:t>
              </a:r>
              <a:r>
                <a:rPr lang="en-US" baseline="30000">
                  <a:solidFill>
                    <a:srgbClr val="FF0000"/>
                  </a:solidFill>
                </a:rPr>
                <a:t>+</a:t>
              </a:r>
            </a:p>
          </p:txBody>
        </p:sp>
        <p:sp>
          <p:nvSpPr>
            <p:cNvPr id="16" name="TextBox 15">
              <a:extLst>
                <a:ext uri="{FF2B5EF4-FFF2-40B4-BE49-F238E27FC236}">
                  <a16:creationId xmlns:a16="http://schemas.microsoft.com/office/drawing/2014/main" id="{DE7DC62E-AA71-4A0D-9BF4-F89AAF29A0DC}"/>
                </a:ext>
              </a:extLst>
            </p:cNvPr>
            <p:cNvSpPr txBox="1"/>
            <p:nvPr/>
          </p:nvSpPr>
          <p:spPr>
            <a:xfrm>
              <a:off x="8532019" y="2362200"/>
              <a:ext cx="1295400" cy="685800"/>
            </a:xfrm>
            <a:prstGeom prst="rect">
              <a:avLst/>
            </a:prstGeom>
          </p:spPr>
          <p:txBody>
            <a:bodyPr vert="horz" wrap="square" lIns="0" tIns="0" rIns="0" bIns="0" rtlCol="0" anchor="t">
              <a:normAutofit/>
            </a:bodyPr>
            <a:lstStyle/>
            <a:p>
              <a:r>
                <a:rPr lang="en-US" baseline="30000">
                  <a:solidFill>
                    <a:srgbClr val="FF0000"/>
                  </a:solidFill>
                </a:rPr>
                <a:t>+++++++++++++</a:t>
              </a:r>
            </a:p>
          </p:txBody>
        </p:sp>
        <p:sp>
          <p:nvSpPr>
            <p:cNvPr id="17" name="Right Triangle 16">
              <a:extLst>
                <a:ext uri="{FF2B5EF4-FFF2-40B4-BE49-F238E27FC236}">
                  <a16:creationId xmlns:a16="http://schemas.microsoft.com/office/drawing/2014/main" id="{0D28F2A9-D767-40BB-9770-2B457B717A99}"/>
                </a:ext>
              </a:extLst>
            </p:cNvPr>
            <p:cNvSpPr/>
            <p:nvPr/>
          </p:nvSpPr>
          <p:spPr>
            <a:xfrm flipV="1">
              <a:off x="8455819" y="2667000"/>
              <a:ext cx="1295400" cy="228600"/>
            </a:xfrm>
            <a:prstGeom prst="rtTriangle">
              <a:avLst/>
            </a:prstGeom>
            <a:solidFill>
              <a:schemeClr val="bg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1B4CC59-05C9-4025-AAA8-C29D52BA29B9}"/>
                </a:ext>
              </a:extLst>
            </p:cNvPr>
            <p:cNvSpPr txBox="1"/>
            <p:nvPr/>
          </p:nvSpPr>
          <p:spPr>
            <a:xfrm>
              <a:off x="8608219" y="2667000"/>
              <a:ext cx="1295400" cy="685800"/>
            </a:xfrm>
            <a:prstGeom prst="rect">
              <a:avLst/>
            </a:prstGeom>
          </p:spPr>
          <p:txBody>
            <a:bodyPr vert="horz" wrap="square" lIns="0" tIns="0" rIns="0" bIns="0" rtlCol="0" anchor="t">
              <a:normAutofit/>
            </a:bodyPr>
            <a:lstStyle/>
            <a:p>
              <a:r>
                <a:rPr lang="en-US" baseline="30000">
                  <a:solidFill>
                    <a:srgbClr val="0070C0"/>
                  </a:solidFill>
                </a:rPr>
                <a:t>- - - - - - - - -  </a:t>
              </a:r>
            </a:p>
          </p:txBody>
        </p:sp>
      </p:grpSp>
    </p:spTree>
    <p:extLst>
      <p:ext uri="{BB962C8B-B14F-4D97-AF65-F5344CB8AC3E}">
        <p14:creationId xmlns:p14="http://schemas.microsoft.com/office/powerpoint/2010/main" val="203674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DC Motors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Used to provide a torque to a shaft, capable of spinning the shaft to some velocity under the application of a DC current.</a:t>
            </a:r>
            <a:endParaRPr lang="en-US" altLang="en-US"/>
          </a:p>
        </p:txBody>
      </p:sp>
      <p:pic>
        <p:nvPicPr>
          <p:cNvPr id="4" name="Picture 2" descr="http://mechatronics.mech.northwestern.edu/design_ref/actuators/motor3.gif">
            <a:extLst>
              <a:ext uri="{FF2B5EF4-FFF2-40B4-BE49-F238E27FC236}">
                <a16:creationId xmlns:a16="http://schemas.microsoft.com/office/drawing/2014/main" id="{BBAFDAF8-4E3B-4636-B6A1-F48DCC4E9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619" y="2743200"/>
            <a:ext cx="2466163" cy="2120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66B6FC-96D9-41EF-9CB6-0A38C21286BA}"/>
              </a:ext>
            </a:extLst>
          </p:cNvPr>
          <p:cNvSpPr txBox="1"/>
          <p:nvPr/>
        </p:nvSpPr>
        <p:spPr>
          <a:xfrm>
            <a:off x="3426619" y="5029200"/>
            <a:ext cx="5181600" cy="228600"/>
          </a:xfrm>
          <a:prstGeom prst="rect">
            <a:avLst/>
          </a:prstGeom>
        </p:spPr>
        <p:txBody>
          <a:bodyPr vert="horz" wrap="square" lIns="0" tIns="0" rIns="0" bIns="0" rtlCol="0" anchor="t">
            <a:normAutofit/>
          </a:bodyPr>
          <a:lstStyle/>
          <a:p>
            <a:r>
              <a:rPr lang="en-US" sz="1000" i="1"/>
              <a:t>http://mechatronics.mech.northwestern.edu/design_ref/actuators/motor_theory.html</a:t>
            </a:r>
          </a:p>
        </p:txBody>
      </p:sp>
      <p:pic>
        <p:nvPicPr>
          <p:cNvPr id="6" name="Picture 5">
            <a:extLst>
              <a:ext uri="{FF2B5EF4-FFF2-40B4-BE49-F238E27FC236}">
                <a16:creationId xmlns:a16="http://schemas.microsoft.com/office/drawing/2014/main" id="{AB7D007D-621C-4128-9B9E-E0ABD7A639DA}"/>
              </a:ext>
            </a:extLst>
          </p:cNvPr>
          <p:cNvPicPr>
            <a:picLocks noChangeAspect="1"/>
          </p:cNvPicPr>
          <p:nvPr/>
        </p:nvPicPr>
        <p:blipFill>
          <a:blip r:embed="rId5"/>
          <a:stretch>
            <a:fillRect/>
          </a:stretch>
        </p:blipFill>
        <p:spPr>
          <a:xfrm>
            <a:off x="7236619" y="2590800"/>
            <a:ext cx="4029720" cy="2239183"/>
          </a:xfrm>
          <a:prstGeom prst="rect">
            <a:avLst/>
          </a:prstGeom>
        </p:spPr>
      </p:pic>
      <p:pic>
        <p:nvPicPr>
          <p:cNvPr id="7" name="Picture 4" descr="Permanent Magnet DC Motor">
            <a:extLst>
              <a:ext uri="{FF2B5EF4-FFF2-40B4-BE49-F238E27FC236}">
                <a16:creationId xmlns:a16="http://schemas.microsoft.com/office/drawing/2014/main" id="{A2D787B2-B76F-44D5-ABEF-E389D07C506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7219" y="2514600"/>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054BBA9-81F0-4CDF-9EFF-85A50187D0FF}"/>
              </a:ext>
            </a:extLst>
          </p:cNvPr>
          <p:cNvSpPr txBox="1"/>
          <p:nvPr/>
        </p:nvSpPr>
        <p:spPr>
          <a:xfrm>
            <a:off x="226219" y="4800600"/>
            <a:ext cx="5181600" cy="228600"/>
          </a:xfrm>
          <a:prstGeom prst="rect">
            <a:avLst/>
          </a:prstGeom>
        </p:spPr>
        <p:txBody>
          <a:bodyPr vert="horz" wrap="square" lIns="0" tIns="0" rIns="0" bIns="0" rtlCol="0" anchor="t">
            <a:normAutofit/>
          </a:bodyPr>
          <a:lstStyle/>
          <a:p>
            <a:r>
              <a:rPr lang="en-US" sz="1000" i="1"/>
              <a:t>http://www.electrical4u.com/permanent-magnet-dc-motor-or-pmdc-motor/</a:t>
            </a:r>
          </a:p>
        </p:txBody>
      </p:sp>
      <p:graphicFrame>
        <p:nvGraphicFramePr>
          <p:cNvPr id="9" name="Object 8">
            <a:extLst>
              <a:ext uri="{FF2B5EF4-FFF2-40B4-BE49-F238E27FC236}">
                <a16:creationId xmlns:a16="http://schemas.microsoft.com/office/drawing/2014/main" id="{0A18EBF7-CAE5-404A-9038-5BB283B89865}"/>
              </a:ext>
            </a:extLst>
          </p:cNvPr>
          <p:cNvGraphicFramePr>
            <a:graphicFrameLocks noChangeAspect="1"/>
          </p:cNvGraphicFramePr>
          <p:nvPr>
            <p:extLst>
              <p:ext uri="{D42A27DB-BD31-4B8C-83A1-F6EECF244321}">
                <p14:modId xmlns:p14="http://schemas.microsoft.com/office/powerpoint/2010/main" val="636561702"/>
              </p:ext>
            </p:extLst>
          </p:nvPr>
        </p:nvGraphicFramePr>
        <p:xfrm>
          <a:off x="7922419" y="5257800"/>
          <a:ext cx="2530475" cy="546100"/>
        </p:xfrm>
        <a:graphic>
          <a:graphicData uri="http://schemas.openxmlformats.org/presentationml/2006/ole">
            <mc:AlternateContent xmlns:mc="http://schemas.openxmlformats.org/markup-compatibility/2006">
              <mc:Choice xmlns:v="urn:schemas-microsoft-com:vml" Requires="v">
                <p:oleObj spid="_x0000_s37889" name="Equation" r:id="rId7" imgW="1117440" imgH="241200" progId="Equation.3">
                  <p:embed/>
                </p:oleObj>
              </mc:Choice>
              <mc:Fallback>
                <p:oleObj name="Equation" r:id="rId7" imgW="1117440" imgH="241200" progId="Equation.3">
                  <p:embed/>
                  <p:pic>
                    <p:nvPicPr>
                      <p:cNvPr id="9" name="Object 8">
                        <a:extLst>
                          <a:ext uri="{FF2B5EF4-FFF2-40B4-BE49-F238E27FC236}">
                            <a16:creationId xmlns:a16="http://schemas.microsoft.com/office/drawing/2014/main" id="{0A18EBF7-CAE5-404A-9038-5BB283B89865}"/>
                          </a:ext>
                        </a:extLst>
                      </p:cNvPr>
                      <p:cNvPicPr/>
                      <p:nvPr/>
                    </p:nvPicPr>
                    <p:blipFill>
                      <a:blip r:embed="rId8"/>
                      <a:stretch>
                        <a:fillRect/>
                      </a:stretch>
                    </p:blipFill>
                    <p:spPr>
                      <a:xfrm>
                        <a:off x="7922419" y="5257800"/>
                        <a:ext cx="2530475" cy="546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31B582B-EEEE-4498-80FD-59D4D907C5F7}"/>
              </a:ext>
            </a:extLst>
          </p:cNvPr>
          <p:cNvGraphicFramePr>
            <a:graphicFrameLocks noChangeAspect="1"/>
          </p:cNvGraphicFramePr>
          <p:nvPr>
            <p:extLst>
              <p:ext uri="{D42A27DB-BD31-4B8C-83A1-F6EECF244321}">
                <p14:modId xmlns:p14="http://schemas.microsoft.com/office/powerpoint/2010/main" val="3463458924"/>
              </p:ext>
            </p:extLst>
          </p:nvPr>
        </p:nvGraphicFramePr>
        <p:xfrm>
          <a:off x="8504639" y="4786885"/>
          <a:ext cx="1466850" cy="488950"/>
        </p:xfrm>
        <a:graphic>
          <a:graphicData uri="http://schemas.openxmlformats.org/presentationml/2006/ole">
            <mc:AlternateContent xmlns:mc="http://schemas.openxmlformats.org/markup-compatibility/2006">
              <mc:Choice xmlns:v="urn:schemas-microsoft-com:vml" Requires="v">
                <p:oleObj spid="_x0000_s37890" name="Equation" r:id="rId9" imgW="647640" imgH="215640" progId="Equation.3">
                  <p:embed/>
                </p:oleObj>
              </mc:Choice>
              <mc:Fallback>
                <p:oleObj name="Equation" r:id="rId9" imgW="647640" imgH="215640" progId="Equation.3">
                  <p:embed/>
                  <p:pic>
                    <p:nvPicPr>
                      <p:cNvPr id="10" name="Object 9">
                        <a:extLst>
                          <a:ext uri="{FF2B5EF4-FFF2-40B4-BE49-F238E27FC236}">
                            <a16:creationId xmlns:a16="http://schemas.microsoft.com/office/drawing/2014/main" id="{E31B582B-EEEE-4498-80FD-59D4D907C5F7}"/>
                          </a:ext>
                        </a:extLst>
                      </p:cNvPr>
                      <p:cNvPicPr>
                        <a:picLocks noChangeAspect="1" noChangeArrowheads="1"/>
                      </p:cNvPicPr>
                      <p:nvPr/>
                    </p:nvPicPr>
                    <p:blipFill>
                      <a:blip r:embed="rId10"/>
                      <a:srcRect/>
                      <a:stretch>
                        <a:fillRect/>
                      </a:stretch>
                    </p:blipFill>
                    <p:spPr bwMode="auto">
                      <a:xfrm>
                        <a:off x="8504639" y="4786885"/>
                        <a:ext cx="1466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10">
            <a:extLst>
              <a:ext uri="{FF2B5EF4-FFF2-40B4-BE49-F238E27FC236}">
                <a16:creationId xmlns:a16="http://schemas.microsoft.com/office/drawing/2014/main" id="{DDB5358A-02FF-493C-B48A-E04909D5D895}"/>
              </a:ext>
            </a:extLst>
          </p:cNvPr>
          <p:cNvPicPr>
            <a:picLocks noChangeAspect="1"/>
          </p:cNvPicPr>
          <p:nvPr/>
        </p:nvPicPr>
        <p:blipFill>
          <a:blip r:embed="rId11"/>
          <a:stretch>
            <a:fillRect/>
          </a:stretch>
        </p:blipFill>
        <p:spPr>
          <a:xfrm>
            <a:off x="9505735" y="3911350"/>
            <a:ext cx="368827" cy="425968"/>
          </a:xfrm>
          <a:prstGeom prst="rect">
            <a:avLst/>
          </a:prstGeom>
        </p:spPr>
      </p:pic>
      <p:grpSp>
        <p:nvGrpSpPr>
          <p:cNvPr id="12" name="Group 11">
            <a:extLst>
              <a:ext uri="{FF2B5EF4-FFF2-40B4-BE49-F238E27FC236}">
                <a16:creationId xmlns:a16="http://schemas.microsoft.com/office/drawing/2014/main" id="{4B000864-DE5B-4D6C-86F7-FD7AED24EB2E}"/>
              </a:ext>
            </a:extLst>
          </p:cNvPr>
          <p:cNvGrpSpPr/>
          <p:nvPr/>
        </p:nvGrpSpPr>
        <p:grpSpPr>
          <a:xfrm>
            <a:off x="8760619" y="3200403"/>
            <a:ext cx="192422" cy="214154"/>
            <a:chOff x="10096509" y="4135300"/>
            <a:chExt cx="192422" cy="259126"/>
          </a:xfrm>
        </p:grpSpPr>
        <p:cxnSp>
          <p:nvCxnSpPr>
            <p:cNvPr id="13" name="Straight Arrow Connector 12">
              <a:extLst>
                <a:ext uri="{FF2B5EF4-FFF2-40B4-BE49-F238E27FC236}">
                  <a16:creationId xmlns:a16="http://schemas.microsoft.com/office/drawing/2014/main" id="{27C3BFE8-4532-4690-884E-3B8AB59A6C29}"/>
                </a:ext>
              </a:extLst>
            </p:cNvPr>
            <p:cNvCxnSpPr>
              <a:cxnSpLocks/>
            </p:cNvCxnSpPr>
            <p:nvPr/>
          </p:nvCxnSpPr>
          <p:spPr>
            <a:xfrm>
              <a:off x="10106511" y="4135300"/>
              <a:ext cx="144938" cy="0"/>
            </a:xfrm>
            <a:prstGeom prst="straightConnector1">
              <a:avLst/>
            </a:prstGeom>
            <a:ln w="15875">
              <a:solidFill>
                <a:schemeClr val="tx1"/>
              </a:solidFill>
              <a:headEnd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7066CBF-B572-4A0B-BAC0-20D031A41AB7}"/>
                </a:ext>
              </a:extLst>
            </p:cNvPr>
            <p:cNvSpPr txBox="1"/>
            <p:nvPr/>
          </p:nvSpPr>
          <p:spPr>
            <a:xfrm>
              <a:off x="10096509" y="4154667"/>
              <a:ext cx="192422" cy="239759"/>
            </a:xfrm>
            <a:prstGeom prst="rect">
              <a:avLst/>
            </a:prstGeom>
          </p:spPr>
          <p:txBody>
            <a:bodyPr vert="horz" wrap="none" lIns="0" tIns="0" rIns="0" bIns="0" rtlCol="0" anchor="t">
              <a:normAutofit fontScale="85000" lnSpcReduction="20000"/>
            </a:bodyPr>
            <a:lstStyle/>
            <a:p>
              <a:r>
                <a:rPr lang="en-GB"/>
                <a:t>r</a:t>
              </a:r>
              <a:r>
                <a:rPr lang="en-GB" sz="900"/>
                <a:t>1</a:t>
              </a:r>
              <a:endParaRPr lang="en-GB"/>
            </a:p>
          </p:txBody>
        </p:sp>
      </p:grpSp>
    </p:spTree>
    <p:extLst>
      <p:ext uri="{BB962C8B-B14F-4D97-AF65-F5344CB8AC3E}">
        <p14:creationId xmlns:p14="http://schemas.microsoft.com/office/powerpoint/2010/main" val="3550639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Field Effect Transistor: A Review</a:t>
            </a:r>
          </a:p>
        </p:txBody>
      </p:sp>
      <p:pic>
        <p:nvPicPr>
          <p:cNvPr id="8" name="Picture 7">
            <a:extLst>
              <a:ext uri="{FF2B5EF4-FFF2-40B4-BE49-F238E27FC236}">
                <a16:creationId xmlns:a16="http://schemas.microsoft.com/office/drawing/2014/main" id="{9092D628-C4CD-46BE-8F8E-FB8958E6365A}"/>
              </a:ext>
            </a:extLst>
          </p:cNvPr>
          <p:cNvPicPr>
            <a:picLocks noChangeAspect="1"/>
          </p:cNvPicPr>
          <p:nvPr/>
        </p:nvPicPr>
        <p:blipFill>
          <a:blip r:embed="rId3"/>
          <a:stretch>
            <a:fillRect/>
          </a:stretch>
        </p:blipFill>
        <p:spPr>
          <a:xfrm>
            <a:off x="7084219" y="1600200"/>
            <a:ext cx="4254515" cy="3657600"/>
          </a:xfrm>
          <a:prstGeom prst="rect">
            <a:avLst/>
          </a:prstGeom>
        </p:spPr>
      </p:pic>
      <p:sp>
        <p:nvSpPr>
          <p:cNvPr id="9" name="TextBox 8">
            <a:extLst>
              <a:ext uri="{FF2B5EF4-FFF2-40B4-BE49-F238E27FC236}">
                <a16:creationId xmlns:a16="http://schemas.microsoft.com/office/drawing/2014/main" id="{D17F69C9-E9D6-4D3B-A96C-3F55F284997E}"/>
              </a:ext>
            </a:extLst>
          </p:cNvPr>
          <p:cNvSpPr txBox="1"/>
          <p:nvPr/>
        </p:nvSpPr>
        <p:spPr>
          <a:xfrm>
            <a:off x="5407819" y="6019800"/>
            <a:ext cx="4800600" cy="381000"/>
          </a:xfrm>
          <a:prstGeom prst="rect">
            <a:avLst/>
          </a:prstGeom>
        </p:spPr>
        <p:txBody>
          <a:bodyPr vert="horz" wrap="square" lIns="0" tIns="0" rIns="0" bIns="0" rtlCol="0" anchor="t">
            <a:normAutofit/>
          </a:bodyPr>
          <a:lstStyle/>
          <a:p>
            <a:r>
              <a:rPr lang="en-US" sz="1400" i="1"/>
              <a:t>Datasheet NDP7060L</a:t>
            </a:r>
          </a:p>
        </p:txBody>
      </p:sp>
      <p:grpSp>
        <p:nvGrpSpPr>
          <p:cNvPr id="10" name="Group 9">
            <a:extLst>
              <a:ext uri="{FF2B5EF4-FFF2-40B4-BE49-F238E27FC236}">
                <a16:creationId xmlns:a16="http://schemas.microsoft.com/office/drawing/2014/main" id="{8C4F03B8-AF01-49BE-8CA1-869E8D4C102D}"/>
              </a:ext>
            </a:extLst>
          </p:cNvPr>
          <p:cNvGrpSpPr/>
          <p:nvPr/>
        </p:nvGrpSpPr>
        <p:grpSpPr>
          <a:xfrm>
            <a:off x="-1221581" y="-3200400"/>
            <a:ext cx="7315200" cy="8678091"/>
            <a:chOff x="-1145381" y="-3657600"/>
            <a:chExt cx="7315200" cy="8678091"/>
          </a:xfrm>
        </p:grpSpPr>
        <p:pic>
          <p:nvPicPr>
            <p:cNvPr id="11" name="Picture 10">
              <a:extLst>
                <a:ext uri="{FF2B5EF4-FFF2-40B4-BE49-F238E27FC236}">
                  <a16:creationId xmlns:a16="http://schemas.microsoft.com/office/drawing/2014/main" id="{C2CDA28C-C0F9-4A75-973C-2B5CE3DDB6EA}"/>
                </a:ext>
              </a:extLst>
            </p:cNvPr>
            <p:cNvPicPr>
              <a:picLocks noChangeAspect="1"/>
            </p:cNvPicPr>
            <p:nvPr/>
          </p:nvPicPr>
          <p:blipFill rotWithShape="1">
            <a:blip r:embed="rId4"/>
            <a:srcRect l="17406" t="42021" r="49752" b="28278"/>
            <a:stretch/>
          </p:blipFill>
          <p:spPr>
            <a:xfrm>
              <a:off x="912019" y="1295400"/>
              <a:ext cx="5257800" cy="3725091"/>
            </a:xfrm>
            <a:prstGeom prst="rect">
              <a:avLst/>
            </a:prstGeom>
          </p:spPr>
        </p:pic>
        <p:sp>
          <p:nvSpPr>
            <p:cNvPr id="12" name="Arc 11">
              <a:extLst>
                <a:ext uri="{FF2B5EF4-FFF2-40B4-BE49-F238E27FC236}">
                  <a16:creationId xmlns:a16="http://schemas.microsoft.com/office/drawing/2014/main" id="{BA4ACF38-1FEF-4B35-B03A-A85B8B146F7E}"/>
                </a:ext>
              </a:extLst>
            </p:cNvPr>
            <p:cNvSpPr/>
            <p:nvPr/>
          </p:nvSpPr>
          <p:spPr>
            <a:xfrm rot="5400000">
              <a:off x="-2504844" y="-2298137"/>
              <a:ext cx="8129126" cy="5410200"/>
            </a:xfrm>
            <a:prstGeom prst="arc">
              <a:avLst>
                <a:gd name="adj1" fmla="val 17745529"/>
                <a:gd name="adj2" fmla="val 0"/>
              </a:avLst>
            </a:prstGeom>
            <a:ln>
              <a:solidFill>
                <a:srgbClr val="FF7D7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Left Brace 12">
            <a:extLst>
              <a:ext uri="{FF2B5EF4-FFF2-40B4-BE49-F238E27FC236}">
                <a16:creationId xmlns:a16="http://schemas.microsoft.com/office/drawing/2014/main" id="{E39C11FC-5317-4F17-8FCB-3F2BEBB18725}"/>
              </a:ext>
            </a:extLst>
          </p:cNvPr>
          <p:cNvSpPr/>
          <p:nvPr/>
        </p:nvSpPr>
        <p:spPr>
          <a:xfrm rot="5400000">
            <a:off x="2512219" y="609600"/>
            <a:ext cx="457200" cy="2438400"/>
          </a:xfrm>
          <a:prstGeom prst="leftBrac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86883D3D-ADAC-4FA3-995A-21BAE44E3938}"/>
              </a:ext>
            </a:extLst>
          </p:cNvPr>
          <p:cNvSpPr/>
          <p:nvPr/>
        </p:nvSpPr>
        <p:spPr>
          <a:xfrm rot="5400000">
            <a:off x="4760119" y="952500"/>
            <a:ext cx="457200" cy="1752600"/>
          </a:xfrm>
          <a:prstGeom prst="leftBrac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4349654-3A22-4B2A-AADB-CB60B81DC9C4}"/>
              </a:ext>
            </a:extLst>
          </p:cNvPr>
          <p:cNvSpPr txBox="1"/>
          <p:nvPr/>
        </p:nvSpPr>
        <p:spPr>
          <a:xfrm>
            <a:off x="2359819" y="1295400"/>
            <a:ext cx="1676400" cy="381000"/>
          </a:xfrm>
          <a:prstGeom prst="rect">
            <a:avLst/>
          </a:prstGeom>
        </p:spPr>
        <p:txBody>
          <a:bodyPr vert="horz" wrap="square" lIns="0" tIns="0" rIns="0" bIns="0" rtlCol="0" anchor="t">
            <a:normAutofit/>
          </a:bodyPr>
          <a:lstStyle/>
          <a:p>
            <a:r>
              <a:rPr lang="en-US" sz="1400"/>
              <a:t>Linear region</a:t>
            </a:r>
          </a:p>
        </p:txBody>
      </p:sp>
      <p:sp>
        <p:nvSpPr>
          <p:cNvPr id="16" name="TextBox 15">
            <a:extLst>
              <a:ext uri="{FF2B5EF4-FFF2-40B4-BE49-F238E27FC236}">
                <a16:creationId xmlns:a16="http://schemas.microsoft.com/office/drawing/2014/main" id="{7B2819DB-B7F4-48D9-94C9-611FFC3471F5}"/>
              </a:ext>
            </a:extLst>
          </p:cNvPr>
          <p:cNvSpPr txBox="1"/>
          <p:nvPr/>
        </p:nvSpPr>
        <p:spPr>
          <a:xfrm>
            <a:off x="4417219" y="1295400"/>
            <a:ext cx="1676400" cy="381000"/>
          </a:xfrm>
          <a:prstGeom prst="rect">
            <a:avLst/>
          </a:prstGeom>
        </p:spPr>
        <p:txBody>
          <a:bodyPr vert="horz" wrap="square" lIns="0" tIns="0" rIns="0" bIns="0" rtlCol="0" anchor="t">
            <a:normAutofit/>
          </a:bodyPr>
          <a:lstStyle/>
          <a:p>
            <a:r>
              <a:rPr lang="en-US" sz="1400"/>
              <a:t>Saturation region</a:t>
            </a:r>
          </a:p>
        </p:txBody>
      </p:sp>
      <p:sp>
        <p:nvSpPr>
          <p:cNvPr id="17" name="TextBox 16">
            <a:extLst>
              <a:ext uri="{FF2B5EF4-FFF2-40B4-BE49-F238E27FC236}">
                <a16:creationId xmlns:a16="http://schemas.microsoft.com/office/drawing/2014/main" id="{0EAA8F62-CC41-4BA7-BB0A-AC5AFD6F5735}"/>
              </a:ext>
            </a:extLst>
          </p:cNvPr>
          <p:cNvSpPr txBox="1"/>
          <p:nvPr/>
        </p:nvSpPr>
        <p:spPr>
          <a:xfrm>
            <a:off x="4950619" y="2209800"/>
            <a:ext cx="1676400" cy="381000"/>
          </a:xfrm>
          <a:prstGeom prst="rect">
            <a:avLst/>
          </a:prstGeom>
        </p:spPr>
        <p:txBody>
          <a:bodyPr vert="horz" wrap="square" lIns="0" tIns="0" rIns="0" bIns="0" rtlCol="0" anchor="t">
            <a:normAutofit/>
          </a:bodyPr>
          <a:lstStyle/>
          <a:p>
            <a:r>
              <a:rPr lang="en-US" sz="1400"/>
              <a:t>V</a:t>
            </a:r>
            <a:r>
              <a:rPr lang="en-US" sz="1400" baseline="-25000"/>
              <a:t>GS</a:t>
            </a:r>
            <a:r>
              <a:rPr lang="en-US" sz="1400"/>
              <a:t> = 3.5 V</a:t>
            </a:r>
          </a:p>
        </p:txBody>
      </p:sp>
      <p:sp>
        <p:nvSpPr>
          <p:cNvPr id="18" name="TextBox 17">
            <a:extLst>
              <a:ext uri="{FF2B5EF4-FFF2-40B4-BE49-F238E27FC236}">
                <a16:creationId xmlns:a16="http://schemas.microsoft.com/office/drawing/2014/main" id="{B4E1C397-E853-4FAC-BCEA-1186FDEF45AA}"/>
              </a:ext>
            </a:extLst>
          </p:cNvPr>
          <p:cNvSpPr txBox="1"/>
          <p:nvPr/>
        </p:nvSpPr>
        <p:spPr>
          <a:xfrm>
            <a:off x="4950619" y="3200400"/>
            <a:ext cx="1676400" cy="381000"/>
          </a:xfrm>
          <a:prstGeom prst="rect">
            <a:avLst/>
          </a:prstGeom>
        </p:spPr>
        <p:txBody>
          <a:bodyPr vert="horz" wrap="square" lIns="0" tIns="0" rIns="0" bIns="0" rtlCol="0" anchor="t">
            <a:normAutofit/>
          </a:bodyPr>
          <a:lstStyle/>
          <a:p>
            <a:r>
              <a:rPr lang="en-US" sz="1400"/>
              <a:t>V</a:t>
            </a:r>
            <a:r>
              <a:rPr lang="en-US" sz="1400" baseline="-25000"/>
              <a:t>GS</a:t>
            </a:r>
            <a:r>
              <a:rPr lang="en-US" sz="1400"/>
              <a:t> = 3.0 V</a:t>
            </a:r>
          </a:p>
        </p:txBody>
      </p:sp>
      <p:sp>
        <p:nvSpPr>
          <p:cNvPr id="19" name="TextBox 18">
            <a:extLst>
              <a:ext uri="{FF2B5EF4-FFF2-40B4-BE49-F238E27FC236}">
                <a16:creationId xmlns:a16="http://schemas.microsoft.com/office/drawing/2014/main" id="{726BA6C9-5504-4F45-AF4C-4AB9B1CB8D69}"/>
              </a:ext>
            </a:extLst>
          </p:cNvPr>
          <p:cNvSpPr txBox="1"/>
          <p:nvPr/>
        </p:nvSpPr>
        <p:spPr>
          <a:xfrm>
            <a:off x="4950619" y="3962400"/>
            <a:ext cx="1676400" cy="381000"/>
          </a:xfrm>
          <a:prstGeom prst="rect">
            <a:avLst/>
          </a:prstGeom>
        </p:spPr>
        <p:txBody>
          <a:bodyPr vert="horz" wrap="square" lIns="0" tIns="0" rIns="0" bIns="0" rtlCol="0" anchor="t">
            <a:normAutofit/>
          </a:bodyPr>
          <a:lstStyle/>
          <a:p>
            <a:r>
              <a:rPr lang="en-US" sz="1400"/>
              <a:t>V</a:t>
            </a:r>
            <a:r>
              <a:rPr lang="en-US" sz="1400" baseline="-25000"/>
              <a:t>GS</a:t>
            </a:r>
            <a:r>
              <a:rPr lang="en-US" sz="1400"/>
              <a:t> = 2.5 V</a:t>
            </a:r>
          </a:p>
        </p:txBody>
      </p:sp>
      <p:sp>
        <p:nvSpPr>
          <p:cNvPr id="20" name="TextBox 19">
            <a:extLst>
              <a:ext uri="{FF2B5EF4-FFF2-40B4-BE49-F238E27FC236}">
                <a16:creationId xmlns:a16="http://schemas.microsoft.com/office/drawing/2014/main" id="{6F9D9FBF-50DB-4219-9298-46A1982A2478}"/>
              </a:ext>
            </a:extLst>
          </p:cNvPr>
          <p:cNvSpPr txBox="1"/>
          <p:nvPr/>
        </p:nvSpPr>
        <p:spPr>
          <a:xfrm>
            <a:off x="1597819" y="5486400"/>
            <a:ext cx="5181600" cy="685800"/>
          </a:xfrm>
          <a:prstGeom prst="rect">
            <a:avLst/>
          </a:prstGeom>
        </p:spPr>
        <p:txBody>
          <a:bodyPr vert="horz" wrap="square" lIns="0" tIns="0" rIns="0" bIns="0" rtlCol="0" anchor="t">
            <a:normAutofit/>
          </a:bodyPr>
          <a:lstStyle/>
          <a:p>
            <a:r>
              <a:rPr lang="en-US"/>
              <a:t>I/V characteristics for a NDP7060L Power FET</a:t>
            </a:r>
          </a:p>
        </p:txBody>
      </p:sp>
    </p:spTree>
    <p:extLst>
      <p:ext uri="{BB962C8B-B14F-4D97-AF65-F5344CB8AC3E}">
        <p14:creationId xmlns:p14="http://schemas.microsoft.com/office/powerpoint/2010/main" val="228225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Summary: Field Effect Transistors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Power FETs are used as solid state switches in a motor controller</a:t>
            </a:r>
          </a:p>
          <a:p>
            <a:r>
              <a:rPr lang="en-US"/>
              <a:t>In an n-channel FET, positive charges on the gate form a n-type channel between the source and the drain</a:t>
            </a:r>
          </a:p>
          <a:p>
            <a:r>
              <a:rPr lang="en-US"/>
              <a:t>Once on, a FET operates in either linear or saturated region</a:t>
            </a:r>
            <a:endParaRPr lang="en-US" altLang="en-US"/>
          </a:p>
        </p:txBody>
      </p:sp>
    </p:spTree>
    <p:extLst>
      <p:ext uri="{BB962C8B-B14F-4D97-AF65-F5344CB8AC3E}">
        <p14:creationId xmlns:p14="http://schemas.microsoft.com/office/powerpoint/2010/main" val="2382412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Controllers: FETS as Switches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Switch is now replaced with a FET</a:t>
            </a:r>
          </a:p>
          <a:p>
            <a:r>
              <a:rPr lang="en-US"/>
              <a:t>Single FET motor controller</a:t>
            </a:r>
            <a:endParaRPr lang="en-US" altLang="en-US"/>
          </a:p>
          <a:p>
            <a:pPr lvl="1"/>
            <a:r>
              <a:rPr lang="en-US"/>
              <a:t>Only turn in one direction</a:t>
            </a:r>
          </a:p>
          <a:p>
            <a:r>
              <a:rPr lang="en-US"/>
              <a:t>Motor and battery resistance in series</a:t>
            </a:r>
            <a:endParaRPr lang="en-US" altLang="en-US"/>
          </a:p>
          <a:p>
            <a:pPr lvl="1"/>
            <a:r>
              <a:rPr lang="en-US"/>
              <a:t>Analyze for maximum (i.e. stall) current</a:t>
            </a:r>
            <a:endParaRPr lang="en-US" altLang="en-US"/>
          </a:p>
          <a:p>
            <a:pPr lvl="1"/>
            <a:endParaRPr lang="en-US" altLang="en-US"/>
          </a:p>
        </p:txBody>
      </p:sp>
      <p:grpSp>
        <p:nvGrpSpPr>
          <p:cNvPr id="4" name="Group 3">
            <a:extLst>
              <a:ext uri="{FF2B5EF4-FFF2-40B4-BE49-F238E27FC236}">
                <a16:creationId xmlns:a16="http://schemas.microsoft.com/office/drawing/2014/main" id="{FBC8BD69-3825-41D1-A33F-F5AFF4232F01}"/>
              </a:ext>
            </a:extLst>
          </p:cNvPr>
          <p:cNvGrpSpPr/>
          <p:nvPr/>
        </p:nvGrpSpPr>
        <p:grpSpPr>
          <a:xfrm rot="5400000">
            <a:off x="8081022" y="2051197"/>
            <a:ext cx="1752599" cy="393405"/>
            <a:chOff x="8195320" y="2752060"/>
            <a:chExt cx="1752599" cy="393405"/>
          </a:xfrm>
        </p:grpSpPr>
        <p:sp>
          <p:nvSpPr>
            <p:cNvPr id="5" name="Rectangle 4">
              <a:extLst>
                <a:ext uri="{FF2B5EF4-FFF2-40B4-BE49-F238E27FC236}">
                  <a16:creationId xmlns:a16="http://schemas.microsoft.com/office/drawing/2014/main" id="{5D512022-25EF-4DBF-AF50-427906CB4E8A}"/>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3F3CADD6-3C4B-47F0-AC40-1CA5C9304E0A}"/>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a:extLst>
                <a:ext uri="{FF2B5EF4-FFF2-40B4-BE49-F238E27FC236}">
                  <a16:creationId xmlns:a16="http://schemas.microsoft.com/office/drawing/2014/main" id="{34B23C88-97C1-4F98-8132-723EA8C980AC}"/>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Connector 7">
              <a:extLst>
                <a:ext uri="{FF2B5EF4-FFF2-40B4-BE49-F238E27FC236}">
                  <a16:creationId xmlns:a16="http://schemas.microsoft.com/office/drawing/2014/main" id="{9EB7441D-6FAF-4731-A215-9BFF7B19A814}"/>
                </a:ext>
              </a:extLst>
            </p:cNvPr>
            <p:cNvCxnSpPr>
              <a:stCxn id="6"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E0B1AA-A3D9-4AAC-A8B8-094B632D8E91}"/>
                </a:ext>
              </a:extLst>
            </p:cNvPr>
            <p:cNvCxnSpPr/>
            <p:nvPr/>
          </p:nvCxnSpPr>
          <p:spPr>
            <a:xfrm rot="16200000">
              <a:off x="8423035" y="2719275"/>
              <a:ext cx="0" cy="45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A8A6F103-24AB-4FB3-838D-59B4691F307F}"/>
              </a:ext>
            </a:extLst>
          </p:cNvPr>
          <p:cNvSpPr txBox="1"/>
          <p:nvPr/>
        </p:nvSpPr>
        <p:spPr>
          <a:xfrm>
            <a:off x="8760619" y="1981200"/>
            <a:ext cx="425302" cy="369332"/>
          </a:xfrm>
          <a:prstGeom prst="rect">
            <a:avLst/>
          </a:prstGeom>
          <a:noFill/>
        </p:spPr>
        <p:txBody>
          <a:bodyPr wrap="square" rtlCol="0">
            <a:spAutoFit/>
          </a:bodyPr>
          <a:lstStyle/>
          <a:p>
            <a:r>
              <a:rPr lang="en-US"/>
              <a:t>M</a:t>
            </a:r>
          </a:p>
        </p:txBody>
      </p:sp>
      <p:sp>
        <p:nvSpPr>
          <p:cNvPr id="11" name="Pentagon 70">
            <a:extLst>
              <a:ext uri="{FF2B5EF4-FFF2-40B4-BE49-F238E27FC236}">
                <a16:creationId xmlns:a16="http://schemas.microsoft.com/office/drawing/2014/main" id="{17FA1A3B-D7E1-4403-8BBD-4D3E67BF9674}"/>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3A8C5D8-40E3-4B6F-9B13-05095D12642F}"/>
              </a:ext>
            </a:extLst>
          </p:cNvPr>
          <p:cNvCxnSpPr>
            <a:endCxn id="11" idx="3"/>
          </p:cNvCxnSpPr>
          <p:nvPr/>
        </p:nvCxnSpPr>
        <p:spPr>
          <a:xfrm flipH="1">
            <a:off x="79224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4CB2642-5938-4FE6-9515-025CBE760D45}"/>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a:t>MCU</a:t>
            </a:r>
          </a:p>
        </p:txBody>
      </p:sp>
      <p:grpSp>
        <p:nvGrpSpPr>
          <p:cNvPr id="14" name="Group 13">
            <a:extLst>
              <a:ext uri="{FF2B5EF4-FFF2-40B4-BE49-F238E27FC236}">
                <a16:creationId xmlns:a16="http://schemas.microsoft.com/office/drawing/2014/main" id="{73698221-7C1A-4174-8FA4-34030D878D92}"/>
              </a:ext>
            </a:extLst>
          </p:cNvPr>
          <p:cNvGrpSpPr/>
          <p:nvPr/>
        </p:nvGrpSpPr>
        <p:grpSpPr>
          <a:xfrm>
            <a:off x="8384972" y="3124200"/>
            <a:ext cx="566057" cy="1506583"/>
            <a:chOff x="762000" y="1210491"/>
            <a:chExt cx="566057" cy="1506583"/>
          </a:xfrm>
        </p:grpSpPr>
        <p:cxnSp>
          <p:nvCxnSpPr>
            <p:cNvPr id="15" name="Straight Connector 14">
              <a:extLst>
                <a:ext uri="{FF2B5EF4-FFF2-40B4-BE49-F238E27FC236}">
                  <a16:creationId xmlns:a16="http://schemas.microsoft.com/office/drawing/2014/main" id="{517E0974-EFF2-4F5E-82F7-00B0242876F2}"/>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10C58B-0791-493C-B095-6C96BCBC15CA}"/>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C3F4BB-15C7-4FA2-9B06-10BC0D05344E}"/>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3CE304-9DE8-4AAB-9575-89998167972A}"/>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5D334FC-A6B1-44CB-BCE4-DCBC9A7C83D5}"/>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4E7D051-7F2A-458C-8DB1-1439DA0E9D1F}"/>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10017B-1747-4B31-96F9-919A79F21EFE}"/>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E8B7052-8780-4590-9E42-772BDA93F7DD}"/>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CA533145-60F1-420A-AA44-976C8BD4D577}"/>
              </a:ext>
            </a:extLst>
          </p:cNvPr>
          <p:cNvCxnSpPr/>
          <p:nvPr/>
        </p:nvCxnSpPr>
        <p:spPr>
          <a:xfrm flipH="1">
            <a:off x="8989219" y="1371600"/>
            <a:ext cx="15402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6596C2D-0EC3-4E25-8BB9-AE4505387E42}"/>
              </a:ext>
            </a:extLst>
          </p:cNvPr>
          <p:cNvGrpSpPr/>
          <p:nvPr/>
        </p:nvGrpSpPr>
        <p:grpSpPr>
          <a:xfrm>
            <a:off x="9716855" y="2659726"/>
            <a:ext cx="1098752" cy="716701"/>
            <a:chOff x="869858" y="1721378"/>
            <a:chExt cx="1098752" cy="716701"/>
          </a:xfrm>
        </p:grpSpPr>
        <p:sp>
          <p:nvSpPr>
            <p:cNvPr id="25" name="Oval 24">
              <a:extLst>
                <a:ext uri="{FF2B5EF4-FFF2-40B4-BE49-F238E27FC236}">
                  <a16:creationId xmlns:a16="http://schemas.microsoft.com/office/drawing/2014/main" id="{0626EC4D-9A8E-490B-B133-D447D9E8DA8C}"/>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86DCF4E-A0F9-41A1-BE01-1D3375E221DB}"/>
                </a:ext>
              </a:extLst>
            </p:cNvPr>
            <p:cNvSpPr txBox="1"/>
            <p:nvPr/>
          </p:nvSpPr>
          <p:spPr>
            <a:xfrm>
              <a:off x="1519028" y="1721378"/>
              <a:ext cx="400878" cy="373712"/>
            </a:xfrm>
            <a:prstGeom prst="rect">
              <a:avLst/>
            </a:prstGeom>
            <a:noFill/>
          </p:spPr>
          <p:txBody>
            <a:bodyPr wrap="square" rtlCol="0">
              <a:spAutoFit/>
            </a:bodyPr>
            <a:lstStyle/>
            <a:p>
              <a:r>
                <a:rPr lang="en-US"/>
                <a:t>+</a:t>
              </a:r>
            </a:p>
          </p:txBody>
        </p:sp>
        <p:sp>
          <p:nvSpPr>
            <p:cNvPr id="27" name="TextBox 26">
              <a:extLst>
                <a:ext uri="{FF2B5EF4-FFF2-40B4-BE49-F238E27FC236}">
                  <a16:creationId xmlns:a16="http://schemas.microsoft.com/office/drawing/2014/main" id="{1431CD07-A5E2-4C47-A540-214C9A403612}"/>
                </a:ext>
              </a:extLst>
            </p:cNvPr>
            <p:cNvSpPr txBox="1"/>
            <p:nvPr/>
          </p:nvSpPr>
          <p:spPr>
            <a:xfrm>
              <a:off x="1516379" y="1914859"/>
              <a:ext cx="400878" cy="523220"/>
            </a:xfrm>
            <a:prstGeom prst="rect">
              <a:avLst/>
            </a:prstGeom>
            <a:noFill/>
          </p:spPr>
          <p:txBody>
            <a:bodyPr wrap="square" rtlCol="0">
              <a:spAutoFit/>
            </a:bodyPr>
            <a:lstStyle/>
            <a:p>
              <a:r>
                <a:rPr lang="en-US" sz="2800"/>
                <a:t>-</a:t>
              </a:r>
            </a:p>
          </p:txBody>
        </p:sp>
        <p:sp>
          <p:nvSpPr>
            <p:cNvPr id="28" name="TextBox 27">
              <a:extLst>
                <a:ext uri="{FF2B5EF4-FFF2-40B4-BE49-F238E27FC236}">
                  <a16:creationId xmlns:a16="http://schemas.microsoft.com/office/drawing/2014/main" id="{A659E464-9B4F-4579-B4B3-43C87D04708A}"/>
                </a:ext>
              </a:extLst>
            </p:cNvPr>
            <p:cNvSpPr txBox="1"/>
            <p:nvPr/>
          </p:nvSpPr>
          <p:spPr>
            <a:xfrm>
              <a:off x="869858" y="1823039"/>
              <a:ext cx="531080" cy="369332"/>
            </a:xfrm>
            <a:prstGeom prst="rect">
              <a:avLst/>
            </a:prstGeom>
            <a:noFill/>
          </p:spPr>
          <p:txBody>
            <a:bodyPr wrap="square" rtlCol="0">
              <a:spAutoFit/>
            </a:bodyPr>
            <a:lstStyle/>
            <a:p>
              <a:r>
                <a:rPr lang="en-US"/>
                <a:t>V</a:t>
              </a:r>
              <a:r>
                <a:rPr lang="en-US" baseline="-25000"/>
                <a:t>bat</a:t>
              </a:r>
            </a:p>
          </p:txBody>
        </p:sp>
      </p:grpSp>
      <p:cxnSp>
        <p:nvCxnSpPr>
          <p:cNvPr id="29" name="Straight Connector 28">
            <a:extLst>
              <a:ext uri="{FF2B5EF4-FFF2-40B4-BE49-F238E27FC236}">
                <a16:creationId xmlns:a16="http://schemas.microsoft.com/office/drawing/2014/main" id="{946F6416-D8FC-4FE4-AB96-E9920EB57AB2}"/>
              </a:ext>
            </a:extLst>
          </p:cNvPr>
          <p:cNvCxnSpPr/>
          <p:nvPr/>
        </p:nvCxnSpPr>
        <p:spPr>
          <a:xfrm flipV="1">
            <a:off x="10508865" y="1371600"/>
            <a:ext cx="0" cy="12884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5BD5A8-06C4-4C02-AAA4-4F013DCE786B}"/>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C894CDD-2143-488F-8E3E-911423D9C8C4}"/>
              </a:ext>
            </a:extLst>
          </p:cNvPr>
          <p:cNvSpPr txBox="1"/>
          <p:nvPr/>
        </p:nvSpPr>
        <p:spPr>
          <a:xfrm>
            <a:off x="8455819" y="5562600"/>
            <a:ext cx="2971800" cy="369332"/>
          </a:xfrm>
          <a:prstGeom prst="rect">
            <a:avLst/>
          </a:prstGeom>
          <a:noFill/>
        </p:spPr>
        <p:txBody>
          <a:bodyPr wrap="square" rtlCol="0">
            <a:spAutoFit/>
          </a:bodyPr>
          <a:lstStyle/>
          <a:p>
            <a:r>
              <a:rPr lang="en-US"/>
              <a:t>single transistor controller</a:t>
            </a:r>
          </a:p>
        </p:txBody>
      </p:sp>
      <p:grpSp>
        <p:nvGrpSpPr>
          <p:cNvPr id="32" name="Group 31">
            <a:extLst>
              <a:ext uri="{FF2B5EF4-FFF2-40B4-BE49-F238E27FC236}">
                <a16:creationId xmlns:a16="http://schemas.microsoft.com/office/drawing/2014/main" id="{4B5239AF-32B2-4221-B4B7-A8346F234F15}"/>
              </a:ext>
            </a:extLst>
          </p:cNvPr>
          <p:cNvGrpSpPr/>
          <p:nvPr/>
        </p:nvGrpSpPr>
        <p:grpSpPr>
          <a:xfrm>
            <a:off x="8760619" y="4648200"/>
            <a:ext cx="374371" cy="393942"/>
            <a:chOff x="1511458" y="6156960"/>
            <a:chExt cx="374371" cy="393942"/>
          </a:xfrm>
        </p:grpSpPr>
        <p:cxnSp>
          <p:nvCxnSpPr>
            <p:cNvPr id="33" name="Straight Connector 32">
              <a:extLst>
                <a:ext uri="{FF2B5EF4-FFF2-40B4-BE49-F238E27FC236}">
                  <a16:creationId xmlns:a16="http://schemas.microsoft.com/office/drawing/2014/main" id="{40445D08-01D2-4E2D-B28A-4C709D52C158}"/>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14AEC88-92A1-4C21-A002-946F36BECCFC}"/>
                </a:ext>
              </a:extLst>
            </p:cNvPr>
            <p:cNvGrpSpPr/>
            <p:nvPr/>
          </p:nvGrpSpPr>
          <p:grpSpPr>
            <a:xfrm>
              <a:off x="1511458" y="6421025"/>
              <a:ext cx="374371" cy="129877"/>
              <a:chOff x="1489214" y="3057613"/>
              <a:chExt cx="374371" cy="129877"/>
            </a:xfrm>
          </p:grpSpPr>
          <p:cxnSp>
            <p:nvCxnSpPr>
              <p:cNvPr id="35" name="Straight Connector 34">
                <a:extLst>
                  <a:ext uri="{FF2B5EF4-FFF2-40B4-BE49-F238E27FC236}">
                    <a16:creationId xmlns:a16="http://schemas.microsoft.com/office/drawing/2014/main" id="{44F86399-D3E4-4F83-95CD-0A499360CD2E}"/>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3D61D1-547C-455F-9FF1-85027508A581}"/>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12F003D-418D-458C-9CA3-64E6D627E93E}"/>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F1BFFE85-985B-4FD0-A056-85FC5EF21145}"/>
              </a:ext>
            </a:extLst>
          </p:cNvPr>
          <p:cNvGrpSpPr/>
          <p:nvPr/>
        </p:nvGrpSpPr>
        <p:grpSpPr>
          <a:xfrm>
            <a:off x="10321441" y="4648200"/>
            <a:ext cx="374371" cy="393942"/>
            <a:chOff x="1511458" y="6156960"/>
            <a:chExt cx="374371" cy="393942"/>
          </a:xfrm>
        </p:grpSpPr>
        <p:cxnSp>
          <p:nvCxnSpPr>
            <p:cNvPr id="39" name="Straight Connector 38">
              <a:extLst>
                <a:ext uri="{FF2B5EF4-FFF2-40B4-BE49-F238E27FC236}">
                  <a16:creationId xmlns:a16="http://schemas.microsoft.com/office/drawing/2014/main" id="{D9DC1E4C-A327-4875-8C1B-E15AE78EF577}"/>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DCC4EF9-EE87-4A1D-89F7-9B104C98A1D5}"/>
                </a:ext>
              </a:extLst>
            </p:cNvPr>
            <p:cNvGrpSpPr/>
            <p:nvPr/>
          </p:nvGrpSpPr>
          <p:grpSpPr>
            <a:xfrm>
              <a:off x="1511458" y="6421025"/>
              <a:ext cx="374371" cy="129877"/>
              <a:chOff x="1489214" y="3057613"/>
              <a:chExt cx="374371" cy="129877"/>
            </a:xfrm>
          </p:grpSpPr>
          <p:cxnSp>
            <p:nvCxnSpPr>
              <p:cNvPr id="41" name="Straight Connector 40">
                <a:extLst>
                  <a:ext uri="{FF2B5EF4-FFF2-40B4-BE49-F238E27FC236}">
                    <a16:creationId xmlns:a16="http://schemas.microsoft.com/office/drawing/2014/main" id="{16C117E3-9D3A-4C87-9779-21B4FDAE5E3F}"/>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E147502-7692-4B2A-A25B-2104DDA638D3}"/>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BB003E-777D-4BF6-80DE-93809FB5F562}"/>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3452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Controllers: FETS as Switches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Modify electric diagram for stall (</a:t>
            </a:r>
            <a:r>
              <a:rPr lang="en-US">
                <a:sym typeface="Symbol" panose="05050102010706020507" pitchFamily="18" charset="2"/>
              </a:rPr>
              <a:t> = 0)</a:t>
            </a:r>
            <a:endParaRPr lang="en-US" altLang="en-US"/>
          </a:p>
          <a:p>
            <a:pPr lvl="1"/>
            <a:r>
              <a:rPr lang="en-US">
                <a:sym typeface="Symbol" panose="05050102010706020507" pitchFamily="18" charset="2"/>
              </a:rPr>
              <a:t>No back EMF</a:t>
            </a:r>
          </a:p>
          <a:p>
            <a:pPr lvl="1"/>
            <a:r>
              <a:rPr lang="en-US">
                <a:sym typeface="Symbol" panose="05050102010706020507" pitchFamily="18" charset="2"/>
              </a:rPr>
              <a:t>No inductive component</a:t>
            </a:r>
          </a:p>
          <a:p>
            <a:r>
              <a:rPr lang="en-US">
                <a:sym typeface="Symbol" panose="05050102010706020507" pitchFamily="18" charset="2"/>
              </a:rPr>
              <a:t>Load-line analysis</a:t>
            </a:r>
            <a:endParaRPr lang="en-US" altLang="en-US"/>
          </a:p>
          <a:p>
            <a:pPr lvl="1"/>
            <a:endParaRPr lang="en-US" altLang="en-US"/>
          </a:p>
        </p:txBody>
      </p:sp>
      <p:sp>
        <p:nvSpPr>
          <p:cNvPr id="4" name="Pentagon 70">
            <a:extLst>
              <a:ext uri="{FF2B5EF4-FFF2-40B4-BE49-F238E27FC236}">
                <a16:creationId xmlns:a16="http://schemas.microsoft.com/office/drawing/2014/main" id="{B5EA370E-0F2B-4FFB-99E7-C1B949E25BBE}"/>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8B7C6A3-9457-418A-BB47-1B60D969C6EB}"/>
              </a:ext>
            </a:extLst>
          </p:cNvPr>
          <p:cNvCxnSpPr>
            <a:endCxn id="4" idx="3"/>
          </p:cNvCxnSpPr>
          <p:nvPr/>
        </p:nvCxnSpPr>
        <p:spPr>
          <a:xfrm flipH="1">
            <a:off x="79224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EB6E74C-5073-4832-954F-3ECD8BAA4DAD}"/>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a:t>MCU</a:t>
            </a:r>
          </a:p>
        </p:txBody>
      </p:sp>
      <p:grpSp>
        <p:nvGrpSpPr>
          <p:cNvPr id="7" name="Group 6">
            <a:extLst>
              <a:ext uri="{FF2B5EF4-FFF2-40B4-BE49-F238E27FC236}">
                <a16:creationId xmlns:a16="http://schemas.microsoft.com/office/drawing/2014/main" id="{BF4777F8-E092-48FB-B9E2-666DEA23A280}"/>
              </a:ext>
            </a:extLst>
          </p:cNvPr>
          <p:cNvGrpSpPr/>
          <p:nvPr/>
        </p:nvGrpSpPr>
        <p:grpSpPr>
          <a:xfrm>
            <a:off x="8384972" y="3124200"/>
            <a:ext cx="566057" cy="1506583"/>
            <a:chOff x="762000" y="1210491"/>
            <a:chExt cx="566057" cy="1506583"/>
          </a:xfrm>
        </p:grpSpPr>
        <p:cxnSp>
          <p:nvCxnSpPr>
            <p:cNvPr id="8" name="Straight Connector 7">
              <a:extLst>
                <a:ext uri="{FF2B5EF4-FFF2-40B4-BE49-F238E27FC236}">
                  <a16:creationId xmlns:a16="http://schemas.microsoft.com/office/drawing/2014/main" id="{86DCF50A-F210-44B7-A224-C7FEBAC51280}"/>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96E4C6-9754-4D8F-91D1-67493CFC66F4}"/>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967F5-F99D-4158-AB96-2E03972A3D19}"/>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4906A7-76CE-4B52-AECA-7B94F1FD16A5}"/>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CC07CF-4995-49A4-827D-0AFCC3067952}"/>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267853-473E-4C16-92A1-0EC3394724ED}"/>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E741B1-910C-4FB2-8B9F-9EA90DFE6CA0}"/>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0DB2F4-7A52-4ADF-AF02-C397B1F437C2}"/>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8B47982E-36E3-4E41-B368-9806E1518A0F}"/>
              </a:ext>
            </a:extLst>
          </p:cNvPr>
          <p:cNvCxnSpPr/>
          <p:nvPr/>
        </p:nvCxnSpPr>
        <p:spPr>
          <a:xfrm flipH="1">
            <a:off x="8913019" y="1143000"/>
            <a:ext cx="16164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D0D4DFB-E862-4301-AF9E-623944B4D229}"/>
              </a:ext>
            </a:extLst>
          </p:cNvPr>
          <p:cNvGrpSpPr/>
          <p:nvPr/>
        </p:nvGrpSpPr>
        <p:grpSpPr>
          <a:xfrm>
            <a:off x="9598819" y="2659726"/>
            <a:ext cx="1216788" cy="716701"/>
            <a:chOff x="751822" y="1721378"/>
            <a:chExt cx="1216788" cy="716701"/>
          </a:xfrm>
        </p:grpSpPr>
        <p:sp>
          <p:nvSpPr>
            <p:cNvPr id="18" name="Oval 17">
              <a:extLst>
                <a:ext uri="{FF2B5EF4-FFF2-40B4-BE49-F238E27FC236}">
                  <a16:creationId xmlns:a16="http://schemas.microsoft.com/office/drawing/2014/main" id="{80875263-0400-46D1-901D-2F3450502931}"/>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72C4542-765C-40C4-8A00-6CD6284DCB49}"/>
                </a:ext>
              </a:extLst>
            </p:cNvPr>
            <p:cNvSpPr txBox="1"/>
            <p:nvPr/>
          </p:nvSpPr>
          <p:spPr>
            <a:xfrm>
              <a:off x="1519028" y="1721378"/>
              <a:ext cx="400878" cy="373712"/>
            </a:xfrm>
            <a:prstGeom prst="rect">
              <a:avLst/>
            </a:prstGeom>
            <a:noFill/>
          </p:spPr>
          <p:txBody>
            <a:bodyPr wrap="square" rtlCol="0">
              <a:spAutoFit/>
            </a:bodyPr>
            <a:lstStyle/>
            <a:p>
              <a:r>
                <a:rPr lang="en-US"/>
                <a:t>+</a:t>
              </a:r>
            </a:p>
          </p:txBody>
        </p:sp>
        <p:sp>
          <p:nvSpPr>
            <p:cNvPr id="20" name="TextBox 19">
              <a:extLst>
                <a:ext uri="{FF2B5EF4-FFF2-40B4-BE49-F238E27FC236}">
                  <a16:creationId xmlns:a16="http://schemas.microsoft.com/office/drawing/2014/main" id="{27C17C2A-E4E9-4DCD-B617-9026ACC4E806}"/>
                </a:ext>
              </a:extLst>
            </p:cNvPr>
            <p:cNvSpPr txBox="1"/>
            <p:nvPr/>
          </p:nvSpPr>
          <p:spPr>
            <a:xfrm>
              <a:off x="1516379" y="1914859"/>
              <a:ext cx="400878" cy="523220"/>
            </a:xfrm>
            <a:prstGeom prst="rect">
              <a:avLst/>
            </a:prstGeom>
            <a:noFill/>
          </p:spPr>
          <p:txBody>
            <a:bodyPr wrap="square" rtlCol="0">
              <a:spAutoFit/>
            </a:bodyPr>
            <a:lstStyle/>
            <a:p>
              <a:r>
                <a:rPr lang="en-US" sz="2800"/>
                <a:t>-</a:t>
              </a:r>
            </a:p>
          </p:txBody>
        </p:sp>
        <p:sp>
          <p:nvSpPr>
            <p:cNvPr id="21" name="TextBox 20">
              <a:extLst>
                <a:ext uri="{FF2B5EF4-FFF2-40B4-BE49-F238E27FC236}">
                  <a16:creationId xmlns:a16="http://schemas.microsoft.com/office/drawing/2014/main" id="{E9533229-ED09-4587-943F-39864E7C5496}"/>
                </a:ext>
              </a:extLst>
            </p:cNvPr>
            <p:cNvSpPr txBox="1"/>
            <p:nvPr/>
          </p:nvSpPr>
          <p:spPr>
            <a:xfrm>
              <a:off x="751822" y="1823039"/>
              <a:ext cx="649116" cy="369332"/>
            </a:xfrm>
            <a:prstGeom prst="rect">
              <a:avLst/>
            </a:prstGeom>
            <a:noFill/>
          </p:spPr>
          <p:txBody>
            <a:bodyPr wrap="square" rtlCol="0">
              <a:spAutoFit/>
            </a:bodyPr>
            <a:lstStyle/>
            <a:p>
              <a:r>
                <a:rPr lang="en-US"/>
                <a:t>V</a:t>
              </a:r>
              <a:r>
                <a:rPr lang="en-US" baseline="-25000"/>
                <a:t>b,ini</a:t>
              </a:r>
            </a:p>
          </p:txBody>
        </p:sp>
      </p:grpSp>
      <p:cxnSp>
        <p:nvCxnSpPr>
          <p:cNvPr id="22" name="Straight Connector 21">
            <a:extLst>
              <a:ext uri="{FF2B5EF4-FFF2-40B4-BE49-F238E27FC236}">
                <a16:creationId xmlns:a16="http://schemas.microsoft.com/office/drawing/2014/main" id="{9B866226-4499-4C9F-A4D9-C64370BA269E}"/>
              </a:ext>
            </a:extLst>
          </p:cNvPr>
          <p:cNvCxnSpPr/>
          <p:nvPr/>
        </p:nvCxnSpPr>
        <p:spPr>
          <a:xfrm flipV="1">
            <a:off x="10508865" y="23622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DC42C1-EC80-45AA-9525-42DBBD52055E}"/>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C79B51-3B85-4C7C-BACE-7ED85F817A25}"/>
              </a:ext>
            </a:extLst>
          </p:cNvPr>
          <p:cNvSpPr txBox="1"/>
          <p:nvPr/>
        </p:nvSpPr>
        <p:spPr>
          <a:xfrm>
            <a:off x="8455819" y="5562600"/>
            <a:ext cx="2971800" cy="369332"/>
          </a:xfrm>
          <a:prstGeom prst="rect">
            <a:avLst/>
          </a:prstGeom>
          <a:noFill/>
        </p:spPr>
        <p:txBody>
          <a:bodyPr wrap="square" rtlCol="0">
            <a:spAutoFit/>
          </a:bodyPr>
          <a:lstStyle/>
          <a:p>
            <a:r>
              <a:rPr lang="en-US"/>
              <a:t>single transistor controller</a:t>
            </a:r>
          </a:p>
        </p:txBody>
      </p:sp>
      <p:grpSp>
        <p:nvGrpSpPr>
          <p:cNvPr id="25" name="Group 24">
            <a:extLst>
              <a:ext uri="{FF2B5EF4-FFF2-40B4-BE49-F238E27FC236}">
                <a16:creationId xmlns:a16="http://schemas.microsoft.com/office/drawing/2014/main" id="{DAD35738-825E-48B5-AE22-F6535CA3C3ED}"/>
              </a:ext>
            </a:extLst>
          </p:cNvPr>
          <p:cNvGrpSpPr/>
          <p:nvPr/>
        </p:nvGrpSpPr>
        <p:grpSpPr>
          <a:xfrm>
            <a:off x="8760619" y="4648200"/>
            <a:ext cx="374371" cy="393942"/>
            <a:chOff x="1511458" y="6156960"/>
            <a:chExt cx="374371" cy="393942"/>
          </a:xfrm>
        </p:grpSpPr>
        <p:cxnSp>
          <p:nvCxnSpPr>
            <p:cNvPr id="26" name="Straight Connector 25">
              <a:extLst>
                <a:ext uri="{FF2B5EF4-FFF2-40B4-BE49-F238E27FC236}">
                  <a16:creationId xmlns:a16="http://schemas.microsoft.com/office/drawing/2014/main" id="{81EB46E6-FF43-40BD-BD32-F5921EB70C7D}"/>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8B508CE-792A-41B5-A045-F0E583A8A9E8}"/>
                </a:ext>
              </a:extLst>
            </p:cNvPr>
            <p:cNvGrpSpPr/>
            <p:nvPr/>
          </p:nvGrpSpPr>
          <p:grpSpPr>
            <a:xfrm>
              <a:off x="1511458" y="6421025"/>
              <a:ext cx="374371" cy="129877"/>
              <a:chOff x="1489214" y="3057613"/>
              <a:chExt cx="374371" cy="129877"/>
            </a:xfrm>
          </p:grpSpPr>
          <p:cxnSp>
            <p:nvCxnSpPr>
              <p:cNvPr id="28" name="Straight Connector 27">
                <a:extLst>
                  <a:ext uri="{FF2B5EF4-FFF2-40B4-BE49-F238E27FC236}">
                    <a16:creationId xmlns:a16="http://schemas.microsoft.com/office/drawing/2014/main" id="{9CEE8039-9452-42D2-B947-6C7A816F7E15}"/>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01AFA97-F87C-43DF-AFE7-BBF97374B57F}"/>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466AF55-CD02-4209-A9D7-29C22BDD0CA5}"/>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TextBox 30">
            <a:extLst>
              <a:ext uri="{FF2B5EF4-FFF2-40B4-BE49-F238E27FC236}">
                <a16:creationId xmlns:a16="http://schemas.microsoft.com/office/drawing/2014/main" id="{4E727E84-A2C4-4D6C-B996-234461A23888}"/>
              </a:ext>
            </a:extLst>
          </p:cNvPr>
          <p:cNvSpPr txBox="1"/>
          <p:nvPr/>
        </p:nvSpPr>
        <p:spPr>
          <a:xfrm>
            <a:off x="8303419" y="1905000"/>
            <a:ext cx="740735" cy="369332"/>
          </a:xfrm>
          <a:prstGeom prst="rect">
            <a:avLst/>
          </a:prstGeom>
          <a:noFill/>
        </p:spPr>
        <p:txBody>
          <a:bodyPr wrap="square" rtlCol="0">
            <a:spAutoFit/>
          </a:bodyPr>
          <a:lstStyle/>
          <a:p>
            <a:r>
              <a:rPr lang="en-US"/>
              <a:t>R</a:t>
            </a:r>
            <a:r>
              <a:rPr lang="en-US" baseline="-25000"/>
              <a:t>m</a:t>
            </a:r>
          </a:p>
        </p:txBody>
      </p:sp>
      <p:grpSp>
        <p:nvGrpSpPr>
          <p:cNvPr id="32" name="Group 31">
            <a:extLst>
              <a:ext uri="{FF2B5EF4-FFF2-40B4-BE49-F238E27FC236}">
                <a16:creationId xmlns:a16="http://schemas.microsoft.com/office/drawing/2014/main" id="{C9765520-AF38-4E96-B6C5-207F4E218B58}"/>
              </a:ext>
            </a:extLst>
          </p:cNvPr>
          <p:cNvGrpSpPr/>
          <p:nvPr/>
        </p:nvGrpSpPr>
        <p:grpSpPr>
          <a:xfrm>
            <a:off x="8836819" y="1143000"/>
            <a:ext cx="223010" cy="1981200"/>
            <a:chOff x="4604021" y="4379129"/>
            <a:chExt cx="223010" cy="1981200"/>
          </a:xfrm>
        </p:grpSpPr>
        <p:cxnSp>
          <p:nvCxnSpPr>
            <p:cNvPr id="33" name="Straight Connector 32">
              <a:extLst>
                <a:ext uri="{FF2B5EF4-FFF2-40B4-BE49-F238E27FC236}">
                  <a16:creationId xmlns:a16="http://schemas.microsoft.com/office/drawing/2014/main" id="{543AF6C1-A35D-4E4D-8EA9-18CC81ACD2C3}"/>
                </a:ext>
              </a:extLst>
            </p:cNvPr>
            <p:cNvCxnSpPr/>
            <p:nvPr/>
          </p:nvCxnSpPr>
          <p:spPr>
            <a:xfrm>
              <a:off x="4694578" y="4379129"/>
              <a:ext cx="0" cy="639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B8C90C1-7AEE-48B1-95DB-D7D9AE10F983}"/>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416C431-6BDE-4715-90FD-01667B0E7348}"/>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8653B85-69E8-4312-96E2-ECC9F03CFA8A}"/>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4DD177-F359-4BB8-A0EE-F48B3DBF35DF}"/>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889C4B-5344-4CC3-81D2-06369D91358D}"/>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8E8271C-0D34-44C1-AF68-025091C29B84}"/>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5BFD00-A1E4-4100-8139-DF7DA7B5EB79}"/>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8343F2F-F861-4201-AB20-83E0757119EE}"/>
                </a:ext>
              </a:extLst>
            </p:cNvPr>
            <p:cNvCxnSpPr/>
            <p:nvPr/>
          </p:nvCxnSpPr>
          <p:spPr>
            <a:xfrm>
              <a:off x="4705882" y="5570360"/>
              <a:ext cx="0" cy="789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DBD7AB4-6D04-4363-8958-6199071EA70C}"/>
              </a:ext>
            </a:extLst>
          </p:cNvPr>
          <p:cNvGrpSpPr/>
          <p:nvPr/>
        </p:nvGrpSpPr>
        <p:grpSpPr>
          <a:xfrm>
            <a:off x="10437019" y="1143000"/>
            <a:ext cx="223010" cy="1219200"/>
            <a:chOff x="4604021" y="4607729"/>
            <a:chExt cx="223010" cy="1219200"/>
          </a:xfrm>
        </p:grpSpPr>
        <p:cxnSp>
          <p:nvCxnSpPr>
            <p:cNvPr id="43" name="Straight Connector 42">
              <a:extLst>
                <a:ext uri="{FF2B5EF4-FFF2-40B4-BE49-F238E27FC236}">
                  <a16:creationId xmlns:a16="http://schemas.microsoft.com/office/drawing/2014/main" id="{35F4108D-E3EC-41DE-A590-C86521280265}"/>
                </a:ext>
              </a:extLst>
            </p:cNvPr>
            <p:cNvCxnSpPr/>
            <p:nvPr/>
          </p:nvCxnSpPr>
          <p:spPr>
            <a:xfrm>
              <a:off x="4694578" y="4607729"/>
              <a:ext cx="0" cy="410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6E725D5-86D0-4895-94F3-C59C4B7F305E}"/>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38142FE-ECD3-43CA-AA9C-172D198B9EF1}"/>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8D50B7-78C7-4102-A235-A71B88C4AA5F}"/>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9DB4388-711F-4686-99E5-767F905F1FAF}"/>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765AC37-DB66-4DF6-8A70-C6B02B8F3D67}"/>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A61C06-309C-44D7-BAE1-4CAE20DAEACA}"/>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284A612-6049-48B7-9779-593225CADA9E}"/>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8AEED27-138D-4E67-B618-64AE989F70D9}"/>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E8E4CC79-0017-4D56-89B1-73DB8B0F3DE8}"/>
              </a:ext>
            </a:extLst>
          </p:cNvPr>
          <p:cNvSpPr txBox="1"/>
          <p:nvPr/>
        </p:nvSpPr>
        <p:spPr>
          <a:xfrm>
            <a:off x="9979819" y="1676400"/>
            <a:ext cx="740735" cy="369332"/>
          </a:xfrm>
          <a:prstGeom prst="rect">
            <a:avLst/>
          </a:prstGeom>
          <a:noFill/>
        </p:spPr>
        <p:txBody>
          <a:bodyPr wrap="square" rtlCol="0">
            <a:spAutoFit/>
          </a:bodyPr>
          <a:lstStyle/>
          <a:p>
            <a:r>
              <a:rPr lang="en-US"/>
              <a:t>R</a:t>
            </a:r>
            <a:r>
              <a:rPr lang="en-US" baseline="-25000"/>
              <a:t>b</a:t>
            </a:r>
          </a:p>
        </p:txBody>
      </p:sp>
      <p:sp>
        <p:nvSpPr>
          <p:cNvPr id="53" name="Rectangle 52">
            <a:extLst>
              <a:ext uri="{FF2B5EF4-FFF2-40B4-BE49-F238E27FC236}">
                <a16:creationId xmlns:a16="http://schemas.microsoft.com/office/drawing/2014/main" id="{62A355B7-E805-4567-ABAB-2EFD7BB75EA2}"/>
              </a:ext>
            </a:extLst>
          </p:cNvPr>
          <p:cNvSpPr/>
          <p:nvPr/>
        </p:nvSpPr>
        <p:spPr>
          <a:xfrm>
            <a:off x="8227219" y="838200"/>
            <a:ext cx="1143000" cy="1981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ontent Placeholder 1">
            <a:extLst>
              <a:ext uri="{FF2B5EF4-FFF2-40B4-BE49-F238E27FC236}">
                <a16:creationId xmlns:a16="http://schemas.microsoft.com/office/drawing/2014/main" id="{4BFCEDC4-FE23-4C03-9FC7-7C5B3894AD25}"/>
              </a:ext>
            </a:extLst>
          </p:cNvPr>
          <p:cNvSpPr txBox="1">
            <a:spLocks/>
          </p:cNvSpPr>
          <p:nvPr/>
        </p:nvSpPr>
        <p:spPr>
          <a:xfrm>
            <a:off x="100560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battery</a:t>
            </a:r>
          </a:p>
          <a:p>
            <a:pPr marL="0" indent="0">
              <a:buFont typeface="Wingdings" charset="2"/>
              <a:buNone/>
            </a:pPr>
            <a:endParaRPr lang="en-US" sz="2000"/>
          </a:p>
        </p:txBody>
      </p:sp>
      <p:sp>
        <p:nvSpPr>
          <p:cNvPr id="55" name="Rectangle 54">
            <a:extLst>
              <a:ext uri="{FF2B5EF4-FFF2-40B4-BE49-F238E27FC236}">
                <a16:creationId xmlns:a16="http://schemas.microsoft.com/office/drawing/2014/main" id="{1A7217A7-9820-4DD0-B841-DAF77989B2B4}"/>
              </a:ext>
            </a:extLst>
          </p:cNvPr>
          <p:cNvSpPr/>
          <p:nvPr/>
        </p:nvSpPr>
        <p:spPr>
          <a:xfrm>
            <a:off x="9522619" y="838200"/>
            <a:ext cx="1524000" cy="28956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Content Placeholder 1">
            <a:extLst>
              <a:ext uri="{FF2B5EF4-FFF2-40B4-BE49-F238E27FC236}">
                <a16:creationId xmlns:a16="http://schemas.microsoft.com/office/drawing/2014/main" id="{DA8A89EA-1274-4E6F-BA28-61FD66DF426C}"/>
              </a:ext>
            </a:extLst>
          </p:cNvPr>
          <p:cNvSpPr txBox="1">
            <a:spLocks/>
          </p:cNvSpPr>
          <p:nvPr/>
        </p:nvSpPr>
        <p:spPr>
          <a:xfrm>
            <a:off x="84558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motor</a:t>
            </a:r>
          </a:p>
          <a:p>
            <a:pPr marL="0" indent="0">
              <a:buFont typeface="Wingdings" charset="2"/>
              <a:buNone/>
            </a:pPr>
            <a:endParaRPr lang="en-US" sz="2000"/>
          </a:p>
        </p:txBody>
      </p:sp>
      <p:grpSp>
        <p:nvGrpSpPr>
          <p:cNvPr id="57" name="Group 56">
            <a:extLst>
              <a:ext uri="{FF2B5EF4-FFF2-40B4-BE49-F238E27FC236}">
                <a16:creationId xmlns:a16="http://schemas.microsoft.com/office/drawing/2014/main" id="{5E9446FD-CC8B-4662-9CD8-BF51EBB79E60}"/>
              </a:ext>
            </a:extLst>
          </p:cNvPr>
          <p:cNvGrpSpPr/>
          <p:nvPr/>
        </p:nvGrpSpPr>
        <p:grpSpPr>
          <a:xfrm>
            <a:off x="10321441" y="4648200"/>
            <a:ext cx="374371" cy="393942"/>
            <a:chOff x="1511458" y="6156960"/>
            <a:chExt cx="374371" cy="393942"/>
          </a:xfrm>
        </p:grpSpPr>
        <p:cxnSp>
          <p:nvCxnSpPr>
            <p:cNvPr id="58" name="Straight Connector 57">
              <a:extLst>
                <a:ext uri="{FF2B5EF4-FFF2-40B4-BE49-F238E27FC236}">
                  <a16:creationId xmlns:a16="http://schemas.microsoft.com/office/drawing/2014/main" id="{62BB322E-3E8E-4E8A-B9A7-95835DDD9B20}"/>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396E6A55-9A57-4D51-B0C2-BEE9D2DC2944}"/>
                </a:ext>
              </a:extLst>
            </p:cNvPr>
            <p:cNvGrpSpPr/>
            <p:nvPr/>
          </p:nvGrpSpPr>
          <p:grpSpPr>
            <a:xfrm>
              <a:off x="1511458" y="6421025"/>
              <a:ext cx="374371" cy="129877"/>
              <a:chOff x="1489214" y="3057613"/>
              <a:chExt cx="374371" cy="129877"/>
            </a:xfrm>
          </p:grpSpPr>
          <p:cxnSp>
            <p:nvCxnSpPr>
              <p:cNvPr id="60" name="Straight Connector 59">
                <a:extLst>
                  <a:ext uri="{FF2B5EF4-FFF2-40B4-BE49-F238E27FC236}">
                    <a16:creationId xmlns:a16="http://schemas.microsoft.com/office/drawing/2014/main" id="{39007052-DFC0-45D8-A530-45C7F02005E8}"/>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927466A-50BA-4A49-826E-AA157561D054}"/>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84717E2-8553-48E3-A5FC-6BD8B78E3B36}"/>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85844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Controllers: FETS as Switches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e.g. assume</a:t>
            </a:r>
            <a:endParaRPr lang="en-US" altLang="en-US"/>
          </a:p>
          <a:p>
            <a:pPr lvl="1"/>
            <a:r>
              <a:rPr lang="en-US">
                <a:sym typeface="Symbol" panose="05050102010706020507" pitchFamily="18" charset="2"/>
              </a:rPr>
              <a:t>V</a:t>
            </a:r>
            <a:r>
              <a:rPr lang="en-US" baseline="-25000">
                <a:sym typeface="Symbol" panose="05050102010706020507" pitchFamily="18" charset="2"/>
              </a:rPr>
              <a:t>b,ini</a:t>
            </a:r>
            <a:r>
              <a:rPr lang="en-US">
                <a:sym typeface="Symbol" panose="05050102010706020507" pitchFamily="18" charset="2"/>
              </a:rPr>
              <a:t> = 5V, R</a:t>
            </a:r>
            <a:r>
              <a:rPr lang="en-US" baseline="-25000">
                <a:sym typeface="Symbol" panose="05050102010706020507" pitchFamily="18" charset="2"/>
              </a:rPr>
              <a:t>m</a:t>
            </a:r>
            <a:r>
              <a:rPr lang="en-US">
                <a:sym typeface="Symbol" panose="05050102010706020507" pitchFamily="18" charset="2"/>
              </a:rPr>
              <a:t> = 0.4, R</a:t>
            </a:r>
            <a:r>
              <a:rPr lang="en-US" baseline="-25000">
                <a:sym typeface="Symbol" panose="05050102010706020507" pitchFamily="18" charset="2"/>
              </a:rPr>
              <a:t>b </a:t>
            </a:r>
            <a:r>
              <a:rPr lang="en-US">
                <a:sym typeface="Symbol" panose="05050102010706020507" pitchFamily="18" charset="2"/>
              </a:rPr>
              <a:t>= 0.1</a:t>
            </a:r>
          </a:p>
          <a:p>
            <a:pPr lvl="1"/>
            <a:r>
              <a:rPr lang="en-US">
                <a:sym typeface="Symbol" panose="05050102010706020507" pitchFamily="18" charset="2"/>
              </a:rPr>
              <a:t>V</a:t>
            </a:r>
            <a:r>
              <a:rPr lang="en-US" baseline="-25000">
                <a:sym typeface="Symbol" panose="05050102010706020507" pitchFamily="18" charset="2"/>
              </a:rPr>
              <a:t>gs</a:t>
            </a:r>
            <a:r>
              <a:rPr lang="en-US">
                <a:sym typeface="Symbol" panose="05050102010706020507" pitchFamily="18" charset="2"/>
              </a:rPr>
              <a:t> provided by the MCU</a:t>
            </a:r>
            <a:endParaRPr lang="en-US" altLang="en-US"/>
          </a:p>
        </p:txBody>
      </p:sp>
      <p:sp>
        <p:nvSpPr>
          <p:cNvPr id="4" name="Pentagon 70">
            <a:extLst>
              <a:ext uri="{FF2B5EF4-FFF2-40B4-BE49-F238E27FC236}">
                <a16:creationId xmlns:a16="http://schemas.microsoft.com/office/drawing/2014/main" id="{CE3A3374-DB73-4E99-A726-9D2F1A4CF56B}"/>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FAF6DC0-8C6F-405D-97E4-4CE5E279847C}"/>
              </a:ext>
            </a:extLst>
          </p:cNvPr>
          <p:cNvCxnSpPr>
            <a:endCxn id="4" idx="3"/>
          </p:cNvCxnSpPr>
          <p:nvPr/>
        </p:nvCxnSpPr>
        <p:spPr>
          <a:xfrm flipH="1">
            <a:off x="79224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77E1318-0FD7-4D4D-B39B-D586BD0E39D6}"/>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a:t>MCU</a:t>
            </a:r>
          </a:p>
        </p:txBody>
      </p:sp>
      <p:grpSp>
        <p:nvGrpSpPr>
          <p:cNvPr id="7" name="Group 6">
            <a:extLst>
              <a:ext uri="{FF2B5EF4-FFF2-40B4-BE49-F238E27FC236}">
                <a16:creationId xmlns:a16="http://schemas.microsoft.com/office/drawing/2014/main" id="{73CB4E56-1B58-4FC7-85E6-C9B66CFC53B1}"/>
              </a:ext>
            </a:extLst>
          </p:cNvPr>
          <p:cNvGrpSpPr/>
          <p:nvPr/>
        </p:nvGrpSpPr>
        <p:grpSpPr>
          <a:xfrm>
            <a:off x="8384972" y="3124200"/>
            <a:ext cx="566057" cy="1506583"/>
            <a:chOff x="762000" y="1210491"/>
            <a:chExt cx="566057" cy="1506583"/>
          </a:xfrm>
        </p:grpSpPr>
        <p:cxnSp>
          <p:nvCxnSpPr>
            <p:cNvPr id="8" name="Straight Connector 7">
              <a:extLst>
                <a:ext uri="{FF2B5EF4-FFF2-40B4-BE49-F238E27FC236}">
                  <a16:creationId xmlns:a16="http://schemas.microsoft.com/office/drawing/2014/main" id="{58BD9813-8D70-4D6B-98F4-05F605EFB176}"/>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108534-4091-4CA1-9E46-86E0AB46A805}"/>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8DA9A7-C5B4-4D57-B28C-F834F86483C8}"/>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157A22-8BE0-42B0-8860-59AF7C71A2D7}"/>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3C7589-C744-4D75-A4DE-CD4057CD0BAF}"/>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206E8B-6E80-4979-BA33-C5282E2DE6C8}"/>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D8636D-05EE-4DF5-B119-923369E9E44A}"/>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674C7B-77FE-45DA-9CDE-345099BA4431}"/>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81A8164F-EC47-49C2-8237-CE40CE8F8F2C}"/>
              </a:ext>
            </a:extLst>
          </p:cNvPr>
          <p:cNvCxnSpPr/>
          <p:nvPr/>
        </p:nvCxnSpPr>
        <p:spPr>
          <a:xfrm flipH="1">
            <a:off x="8913019" y="1143000"/>
            <a:ext cx="16164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D044EB2-7813-47B6-BFE0-819B9460BD82}"/>
              </a:ext>
            </a:extLst>
          </p:cNvPr>
          <p:cNvGrpSpPr/>
          <p:nvPr/>
        </p:nvGrpSpPr>
        <p:grpSpPr>
          <a:xfrm>
            <a:off x="9598819" y="2659726"/>
            <a:ext cx="1216788" cy="716701"/>
            <a:chOff x="751822" y="1721378"/>
            <a:chExt cx="1216788" cy="716701"/>
          </a:xfrm>
        </p:grpSpPr>
        <p:sp>
          <p:nvSpPr>
            <p:cNvPr id="18" name="Oval 17">
              <a:extLst>
                <a:ext uri="{FF2B5EF4-FFF2-40B4-BE49-F238E27FC236}">
                  <a16:creationId xmlns:a16="http://schemas.microsoft.com/office/drawing/2014/main" id="{5F30E687-F4AF-4334-B939-7B4F450BDF55}"/>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E13F81C-C8E2-453E-B140-F5246E508473}"/>
                </a:ext>
              </a:extLst>
            </p:cNvPr>
            <p:cNvSpPr txBox="1"/>
            <p:nvPr/>
          </p:nvSpPr>
          <p:spPr>
            <a:xfrm>
              <a:off x="1519028" y="1721378"/>
              <a:ext cx="400878" cy="373712"/>
            </a:xfrm>
            <a:prstGeom prst="rect">
              <a:avLst/>
            </a:prstGeom>
            <a:noFill/>
          </p:spPr>
          <p:txBody>
            <a:bodyPr wrap="square" rtlCol="0">
              <a:spAutoFit/>
            </a:bodyPr>
            <a:lstStyle/>
            <a:p>
              <a:r>
                <a:rPr lang="en-US"/>
                <a:t>+</a:t>
              </a:r>
            </a:p>
          </p:txBody>
        </p:sp>
        <p:sp>
          <p:nvSpPr>
            <p:cNvPr id="20" name="TextBox 19">
              <a:extLst>
                <a:ext uri="{FF2B5EF4-FFF2-40B4-BE49-F238E27FC236}">
                  <a16:creationId xmlns:a16="http://schemas.microsoft.com/office/drawing/2014/main" id="{9AD8BFE2-290F-40B2-B3AF-3F125BE07D65}"/>
                </a:ext>
              </a:extLst>
            </p:cNvPr>
            <p:cNvSpPr txBox="1"/>
            <p:nvPr/>
          </p:nvSpPr>
          <p:spPr>
            <a:xfrm>
              <a:off x="1516379" y="1914859"/>
              <a:ext cx="400878" cy="523220"/>
            </a:xfrm>
            <a:prstGeom prst="rect">
              <a:avLst/>
            </a:prstGeom>
            <a:noFill/>
          </p:spPr>
          <p:txBody>
            <a:bodyPr wrap="square" rtlCol="0">
              <a:spAutoFit/>
            </a:bodyPr>
            <a:lstStyle/>
            <a:p>
              <a:r>
                <a:rPr lang="en-US" sz="2800"/>
                <a:t>-</a:t>
              </a:r>
            </a:p>
          </p:txBody>
        </p:sp>
        <p:sp>
          <p:nvSpPr>
            <p:cNvPr id="21" name="TextBox 20">
              <a:extLst>
                <a:ext uri="{FF2B5EF4-FFF2-40B4-BE49-F238E27FC236}">
                  <a16:creationId xmlns:a16="http://schemas.microsoft.com/office/drawing/2014/main" id="{66F3D831-B30D-4DBF-BF63-92923296C833}"/>
                </a:ext>
              </a:extLst>
            </p:cNvPr>
            <p:cNvSpPr txBox="1"/>
            <p:nvPr/>
          </p:nvSpPr>
          <p:spPr>
            <a:xfrm>
              <a:off x="751822" y="1823039"/>
              <a:ext cx="649116" cy="369332"/>
            </a:xfrm>
            <a:prstGeom prst="rect">
              <a:avLst/>
            </a:prstGeom>
            <a:noFill/>
          </p:spPr>
          <p:txBody>
            <a:bodyPr wrap="square" rtlCol="0">
              <a:spAutoFit/>
            </a:bodyPr>
            <a:lstStyle/>
            <a:p>
              <a:r>
                <a:rPr lang="en-US"/>
                <a:t>V</a:t>
              </a:r>
              <a:r>
                <a:rPr lang="en-US" baseline="-25000"/>
                <a:t>b,ini</a:t>
              </a:r>
            </a:p>
          </p:txBody>
        </p:sp>
      </p:grpSp>
      <p:cxnSp>
        <p:nvCxnSpPr>
          <p:cNvPr id="22" name="Straight Connector 21">
            <a:extLst>
              <a:ext uri="{FF2B5EF4-FFF2-40B4-BE49-F238E27FC236}">
                <a16:creationId xmlns:a16="http://schemas.microsoft.com/office/drawing/2014/main" id="{1A204A4A-FDA5-4885-9B7E-5659C8079CE3}"/>
              </a:ext>
            </a:extLst>
          </p:cNvPr>
          <p:cNvCxnSpPr/>
          <p:nvPr/>
        </p:nvCxnSpPr>
        <p:spPr>
          <a:xfrm flipV="1">
            <a:off x="10508865" y="23622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5DD4D2B-1842-4820-A59C-E9ADB962DAAB}"/>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9B552F9-B26B-4958-A4F9-70F081190BF1}"/>
              </a:ext>
            </a:extLst>
          </p:cNvPr>
          <p:cNvSpPr txBox="1"/>
          <p:nvPr/>
        </p:nvSpPr>
        <p:spPr>
          <a:xfrm>
            <a:off x="8455819" y="5562600"/>
            <a:ext cx="2971800" cy="369332"/>
          </a:xfrm>
          <a:prstGeom prst="rect">
            <a:avLst/>
          </a:prstGeom>
          <a:noFill/>
        </p:spPr>
        <p:txBody>
          <a:bodyPr wrap="square" rtlCol="0">
            <a:spAutoFit/>
          </a:bodyPr>
          <a:lstStyle/>
          <a:p>
            <a:r>
              <a:rPr lang="en-US"/>
              <a:t>single transistor controller</a:t>
            </a:r>
          </a:p>
        </p:txBody>
      </p:sp>
      <p:grpSp>
        <p:nvGrpSpPr>
          <p:cNvPr id="25" name="Group 24">
            <a:extLst>
              <a:ext uri="{FF2B5EF4-FFF2-40B4-BE49-F238E27FC236}">
                <a16:creationId xmlns:a16="http://schemas.microsoft.com/office/drawing/2014/main" id="{653E5F0E-F7CC-48BB-A4E3-8AFC305733E4}"/>
              </a:ext>
            </a:extLst>
          </p:cNvPr>
          <p:cNvGrpSpPr/>
          <p:nvPr/>
        </p:nvGrpSpPr>
        <p:grpSpPr>
          <a:xfrm>
            <a:off x="8760619" y="4648200"/>
            <a:ext cx="374371" cy="393942"/>
            <a:chOff x="1511458" y="6156960"/>
            <a:chExt cx="374371" cy="393942"/>
          </a:xfrm>
        </p:grpSpPr>
        <p:cxnSp>
          <p:nvCxnSpPr>
            <p:cNvPr id="26" name="Straight Connector 25">
              <a:extLst>
                <a:ext uri="{FF2B5EF4-FFF2-40B4-BE49-F238E27FC236}">
                  <a16:creationId xmlns:a16="http://schemas.microsoft.com/office/drawing/2014/main" id="{4611AC73-8ADA-43B6-8679-3FBF34668C08}"/>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EAF04129-9EB7-46D9-B4C9-C29DC05A97BC}"/>
                </a:ext>
              </a:extLst>
            </p:cNvPr>
            <p:cNvGrpSpPr/>
            <p:nvPr/>
          </p:nvGrpSpPr>
          <p:grpSpPr>
            <a:xfrm>
              <a:off x="1511458" y="6421025"/>
              <a:ext cx="374371" cy="129877"/>
              <a:chOff x="1489214" y="3057613"/>
              <a:chExt cx="374371" cy="129877"/>
            </a:xfrm>
          </p:grpSpPr>
          <p:cxnSp>
            <p:nvCxnSpPr>
              <p:cNvPr id="28" name="Straight Connector 27">
                <a:extLst>
                  <a:ext uri="{FF2B5EF4-FFF2-40B4-BE49-F238E27FC236}">
                    <a16:creationId xmlns:a16="http://schemas.microsoft.com/office/drawing/2014/main" id="{F83690B7-69E9-48EC-9C37-204A73C11A08}"/>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64FC04-D165-4668-BD7B-7764320228F2}"/>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7B10C-3CA8-4E67-8F61-ECD7490AE8E0}"/>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TextBox 30">
            <a:extLst>
              <a:ext uri="{FF2B5EF4-FFF2-40B4-BE49-F238E27FC236}">
                <a16:creationId xmlns:a16="http://schemas.microsoft.com/office/drawing/2014/main" id="{5C369BD1-B066-4227-BD05-6BA287723C59}"/>
              </a:ext>
            </a:extLst>
          </p:cNvPr>
          <p:cNvSpPr txBox="1"/>
          <p:nvPr/>
        </p:nvSpPr>
        <p:spPr>
          <a:xfrm>
            <a:off x="8303419" y="1905000"/>
            <a:ext cx="740735" cy="369332"/>
          </a:xfrm>
          <a:prstGeom prst="rect">
            <a:avLst/>
          </a:prstGeom>
          <a:noFill/>
        </p:spPr>
        <p:txBody>
          <a:bodyPr wrap="square" rtlCol="0">
            <a:spAutoFit/>
          </a:bodyPr>
          <a:lstStyle/>
          <a:p>
            <a:r>
              <a:rPr lang="en-US"/>
              <a:t>R</a:t>
            </a:r>
            <a:r>
              <a:rPr lang="en-US" baseline="-25000"/>
              <a:t>m</a:t>
            </a:r>
          </a:p>
        </p:txBody>
      </p:sp>
      <p:grpSp>
        <p:nvGrpSpPr>
          <p:cNvPr id="32" name="Group 31">
            <a:extLst>
              <a:ext uri="{FF2B5EF4-FFF2-40B4-BE49-F238E27FC236}">
                <a16:creationId xmlns:a16="http://schemas.microsoft.com/office/drawing/2014/main" id="{FE60C19C-63BD-4A81-8890-0A09DC819EDB}"/>
              </a:ext>
            </a:extLst>
          </p:cNvPr>
          <p:cNvGrpSpPr/>
          <p:nvPr/>
        </p:nvGrpSpPr>
        <p:grpSpPr>
          <a:xfrm>
            <a:off x="8836819" y="1143000"/>
            <a:ext cx="223010" cy="1981200"/>
            <a:chOff x="4604021" y="4379129"/>
            <a:chExt cx="223010" cy="1981200"/>
          </a:xfrm>
        </p:grpSpPr>
        <p:cxnSp>
          <p:nvCxnSpPr>
            <p:cNvPr id="33" name="Straight Connector 32">
              <a:extLst>
                <a:ext uri="{FF2B5EF4-FFF2-40B4-BE49-F238E27FC236}">
                  <a16:creationId xmlns:a16="http://schemas.microsoft.com/office/drawing/2014/main" id="{CB5E3FB3-CBAC-44EF-87E4-900E3283381D}"/>
                </a:ext>
              </a:extLst>
            </p:cNvPr>
            <p:cNvCxnSpPr/>
            <p:nvPr/>
          </p:nvCxnSpPr>
          <p:spPr>
            <a:xfrm>
              <a:off x="4694578" y="4379129"/>
              <a:ext cx="0" cy="639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47A980-A080-4A1F-BC90-20A5E7B3EFA9}"/>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40C089E-B5D9-44EB-A4F1-88F010E89DDA}"/>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E64528-1315-4055-8A62-377EFB8F471D}"/>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01FF0ED-B054-48F2-BCCD-7A9A3013BD5B}"/>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9961E3A-3D63-4AB3-AF94-F32D9AB835BD}"/>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FE69C4-F675-45B8-8C28-858935B13623}"/>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0B54A8E-FB89-4F6C-A731-9AB87FA19EC0}"/>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87B865-8D60-4638-BCD0-EAE3B415357F}"/>
                </a:ext>
              </a:extLst>
            </p:cNvPr>
            <p:cNvCxnSpPr/>
            <p:nvPr/>
          </p:nvCxnSpPr>
          <p:spPr>
            <a:xfrm>
              <a:off x="4705882" y="5570360"/>
              <a:ext cx="0" cy="789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4E44F74-3713-47A8-BF97-1FC254B64A94}"/>
              </a:ext>
            </a:extLst>
          </p:cNvPr>
          <p:cNvGrpSpPr/>
          <p:nvPr/>
        </p:nvGrpSpPr>
        <p:grpSpPr>
          <a:xfrm>
            <a:off x="10437019" y="1143000"/>
            <a:ext cx="223010" cy="1219200"/>
            <a:chOff x="4604021" y="4607729"/>
            <a:chExt cx="223010" cy="1219200"/>
          </a:xfrm>
        </p:grpSpPr>
        <p:cxnSp>
          <p:nvCxnSpPr>
            <p:cNvPr id="43" name="Straight Connector 42">
              <a:extLst>
                <a:ext uri="{FF2B5EF4-FFF2-40B4-BE49-F238E27FC236}">
                  <a16:creationId xmlns:a16="http://schemas.microsoft.com/office/drawing/2014/main" id="{F7878C66-7C31-478B-8FC6-98840793E855}"/>
                </a:ext>
              </a:extLst>
            </p:cNvPr>
            <p:cNvCxnSpPr/>
            <p:nvPr/>
          </p:nvCxnSpPr>
          <p:spPr>
            <a:xfrm>
              <a:off x="4694578" y="4607729"/>
              <a:ext cx="0" cy="410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40E0C0-DB97-4E5A-B4F8-AA5708AD8A5A}"/>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25CC49E-2F56-4B86-8B9E-623122E7132A}"/>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D3CEDE2-8646-4DB8-AF10-764E08D159C8}"/>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2B23846-1A53-43AC-9521-84B676618243}"/>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72A0280-3382-4E05-9F76-0C3F21256E32}"/>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A678C2B-35D8-4068-9975-26F34EB8FC32}"/>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D6D00BD-95DD-44D1-A8FB-19BEA473D8B1}"/>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10E6640-516E-4B00-8BF9-BFAA494FBF58}"/>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3B9429C9-5FFB-475E-8E74-172483062471}"/>
              </a:ext>
            </a:extLst>
          </p:cNvPr>
          <p:cNvSpPr txBox="1"/>
          <p:nvPr/>
        </p:nvSpPr>
        <p:spPr>
          <a:xfrm>
            <a:off x="9979819" y="1676400"/>
            <a:ext cx="740735" cy="369332"/>
          </a:xfrm>
          <a:prstGeom prst="rect">
            <a:avLst/>
          </a:prstGeom>
          <a:noFill/>
        </p:spPr>
        <p:txBody>
          <a:bodyPr wrap="square" rtlCol="0">
            <a:spAutoFit/>
          </a:bodyPr>
          <a:lstStyle/>
          <a:p>
            <a:r>
              <a:rPr lang="en-US"/>
              <a:t>R</a:t>
            </a:r>
            <a:r>
              <a:rPr lang="en-US" baseline="-25000"/>
              <a:t>b</a:t>
            </a:r>
          </a:p>
        </p:txBody>
      </p:sp>
      <p:sp>
        <p:nvSpPr>
          <p:cNvPr id="53" name="Rectangle 52">
            <a:extLst>
              <a:ext uri="{FF2B5EF4-FFF2-40B4-BE49-F238E27FC236}">
                <a16:creationId xmlns:a16="http://schemas.microsoft.com/office/drawing/2014/main" id="{881175AF-28BD-40BA-9AD0-95B7766C0BED}"/>
              </a:ext>
            </a:extLst>
          </p:cNvPr>
          <p:cNvSpPr/>
          <p:nvPr/>
        </p:nvSpPr>
        <p:spPr>
          <a:xfrm>
            <a:off x="8227219" y="838200"/>
            <a:ext cx="1143000" cy="1981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ontent Placeholder 1">
            <a:extLst>
              <a:ext uri="{FF2B5EF4-FFF2-40B4-BE49-F238E27FC236}">
                <a16:creationId xmlns:a16="http://schemas.microsoft.com/office/drawing/2014/main" id="{D26E6FE0-352B-4129-923C-5170039A83F5}"/>
              </a:ext>
            </a:extLst>
          </p:cNvPr>
          <p:cNvSpPr txBox="1">
            <a:spLocks/>
          </p:cNvSpPr>
          <p:nvPr/>
        </p:nvSpPr>
        <p:spPr>
          <a:xfrm>
            <a:off x="100560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battery</a:t>
            </a:r>
          </a:p>
          <a:p>
            <a:pPr marL="0" indent="0">
              <a:buFont typeface="Wingdings" charset="2"/>
              <a:buNone/>
            </a:pPr>
            <a:endParaRPr lang="en-US" sz="2000"/>
          </a:p>
        </p:txBody>
      </p:sp>
      <p:sp>
        <p:nvSpPr>
          <p:cNvPr id="55" name="Rectangle 54">
            <a:extLst>
              <a:ext uri="{FF2B5EF4-FFF2-40B4-BE49-F238E27FC236}">
                <a16:creationId xmlns:a16="http://schemas.microsoft.com/office/drawing/2014/main" id="{C69073E1-6D45-4C80-828D-291E3D5BA27E}"/>
              </a:ext>
            </a:extLst>
          </p:cNvPr>
          <p:cNvSpPr/>
          <p:nvPr/>
        </p:nvSpPr>
        <p:spPr>
          <a:xfrm>
            <a:off x="9522619" y="838200"/>
            <a:ext cx="1524000" cy="28956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Content Placeholder 1">
            <a:extLst>
              <a:ext uri="{FF2B5EF4-FFF2-40B4-BE49-F238E27FC236}">
                <a16:creationId xmlns:a16="http://schemas.microsoft.com/office/drawing/2014/main" id="{80DB6DB3-A4AE-4EE5-B312-119F47AD8622}"/>
              </a:ext>
            </a:extLst>
          </p:cNvPr>
          <p:cNvSpPr txBox="1">
            <a:spLocks/>
          </p:cNvSpPr>
          <p:nvPr/>
        </p:nvSpPr>
        <p:spPr>
          <a:xfrm>
            <a:off x="84558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motor</a:t>
            </a:r>
          </a:p>
          <a:p>
            <a:pPr marL="0" indent="0">
              <a:buFont typeface="Wingdings" charset="2"/>
              <a:buNone/>
            </a:pPr>
            <a:endParaRPr lang="en-US" sz="2000"/>
          </a:p>
        </p:txBody>
      </p:sp>
      <p:grpSp>
        <p:nvGrpSpPr>
          <p:cNvPr id="57" name="Group 56">
            <a:extLst>
              <a:ext uri="{FF2B5EF4-FFF2-40B4-BE49-F238E27FC236}">
                <a16:creationId xmlns:a16="http://schemas.microsoft.com/office/drawing/2014/main" id="{1671F9CB-5AFE-42AA-AF8E-BE9424D17B40}"/>
              </a:ext>
            </a:extLst>
          </p:cNvPr>
          <p:cNvGrpSpPr/>
          <p:nvPr/>
        </p:nvGrpSpPr>
        <p:grpSpPr>
          <a:xfrm>
            <a:off x="606019" y="2643462"/>
            <a:ext cx="5334000" cy="2912196"/>
            <a:chOff x="454819" y="2895600"/>
            <a:chExt cx="5334000" cy="2912196"/>
          </a:xfrm>
        </p:grpSpPr>
        <p:pic>
          <p:nvPicPr>
            <p:cNvPr id="58" name="Picture 57">
              <a:extLst>
                <a:ext uri="{FF2B5EF4-FFF2-40B4-BE49-F238E27FC236}">
                  <a16:creationId xmlns:a16="http://schemas.microsoft.com/office/drawing/2014/main" id="{24BBFE6A-08A8-4991-9057-52F4175556B3}"/>
                </a:ext>
              </a:extLst>
            </p:cNvPr>
            <p:cNvPicPr>
              <a:picLocks noChangeAspect="1"/>
            </p:cNvPicPr>
            <p:nvPr/>
          </p:nvPicPr>
          <p:blipFill rotWithShape="1">
            <a:blip r:embed="rId3"/>
            <a:srcRect l="17406" t="42021" r="49752" b="28278"/>
            <a:stretch/>
          </p:blipFill>
          <p:spPr>
            <a:xfrm>
              <a:off x="454819" y="2895600"/>
              <a:ext cx="4110435" cy="2912196"/>
            </a:xfrm>
            <a:prstGeom prst="rect">
              <a:avLst/>
            </a:prstGeom>
          </p:spPr>
        </p:pic>
        <p:cxnSp>
          <p:nvCxnSpPr>
            <p:cNvPr id="59" name="Straight Connector 58">
              <a:extLst>
                <a:ext uri="{FF2B5EF4-FFF2-40B4-BE49-F238E27FC236}">
                  <a16:creationId xmlns:a16="http://schemas.microsoft.com/office/drawing/2014/main" id="{FE27B22F-496B-44BD-8C8C-B1721146B66B}"/>
                </a:ext>
              </a:extLst>
            </p:cNvPr>
            <p:cNvCxnSpPr/>
            <p:nvPr/>
          </p:nvCxnSpPr>
          <p:spPr>
            <a:xfrm>
              <a:off x="4341019" y="5391789"/>
              <a:ext cx="1219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B3A54E05-0142-4144-9F3E-8AEE31B1F2C8}"/>
                </a:ext>
              </a:extLst>
            </p:cNvPr>
            <p:cNvGrpSpPr/>
            <p:nvPr/>
          </p:nvGrpSpPr>
          <p:grpSpPr>
            <a:xfrm>
              <a:off x="4645819" y="5239389"/>
              <a:ext cx="304800" cy="152400"/>
              <a:chOff x="4645819" y="5239389"/>
              <a:chExt cx="304800" cy="152400"/>
            </a:xfrm>
          </p:grpSpPr>
          <p:cxnSp>
            <p:nvCxnSpPr>
              <p:cNvPr id="66" name="Straight Connector 65">
                <a:extLst>
                  <a:ext uri="{FF2B5EF4-FFF2-40B4-BE49-F238E27FC236}">
                    <a16:creationId xmlns:a16="http://schemas.microsoft.com/office/drawing/2014/main" id="{E5529333-42C6-4146-8E7B-EBCABB3431C2}"/>
                  </a:ext>
                </a:extLst>
              </p:cNvPr>
              <p:cNvCxnSpPr/>
              <p:nvPr/>
            </p:nvCxnSpPr>
            <p:spPr>
              <a:xfrm flipV="1">
                <a:off x="4645819" y="5315589"/>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E50518D-7345-4044-83C5-4A435E8221C5}"/>
                  </a:ext>
                </a:extLst>
              </p:cNvPr>
              <p:cNvCxnSpPr/>
              <p:nvPr/>
            </p:nvCxnSpPr>
            <p:spPr>
              <a:xfrm flipV="1">
                <a:off x="4950619" y="5239389"/>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65462301-D163-40AC-8587-003BD36438ED}"/>
                </a:ext>
              </a:extLst>
            </p:cNvPr>
            <p:cNvGrpSpPr/>
            <p:nvPr/>
          </p:nvGrpSpPr>
          <p:grpSpPr>
            <a:xfrm>
              <a:off x="5255419" y="5239389"/>
              <a:ext cx="304800" cy="152400"/>
              <a:chOff x="4645819" y="5239389"/>
              <a:chExt cx="304800" cy="152400"/>
            </a:xfrm>
          </p:grpSpPr>
          <p:cxnSp>
            <p:nvCxnSpPr>
              <p:cNvPr id="64" name="Straight Connector 63">
                <a:extLst>
                  <a:ext uri="{FF2B5EF4-FFF2-40B4-BE49-F238E27FC236}">
                    <a16:creationId xmlns:a16="http://schemas.microsoft.com/office/drawing/2014/main" id="{2D8C29C9-C59D-4958-AF31-8D333A1B9F99}"/>
                  </a:ext>
                </a:extLst>
              </p:cNvPr>
              <p:cNvCxnSpPr/>
              <p:nvPr/>
            </p:nvCxnSpPr>
            <p:spPr>
              <a:xfrm flipV="1">
                <a:off x="4645819" y="5315589"/>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4C56DAF-C85E-4C40-BD52-91FC33FEA62F}"/>
                  </a:ext>
                </a:extLst>
              </p:cNvPr>
              <p:cNvCxnSpPr/>
              <p:nvPr/>
            </p:nvCxnSpPr>
            <p:spPr>
              <a:xfrm flipV="1">
                <a:off x="4950619" y="5239389"/>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2" name="TextBox 61">
              <a:extLst>
                <a:ext uri="{FF2B5EF4-FFF2-40B4-BE49-F238E27FC236}">
                  <a16:creationId xmlns:a16="http://schemas.microsoft.com/office/drawing/2014/main" id="{9D02EF85-ABCF-408E-B9CF-F6F6EFAEFFAB}"/>
                </a:ext>
              </a:extLst>
            </p:cNvPr>
            <p:cNvSpPr txBox="1"/>
            <p:nvPr/>
          </p:nvSpPr>
          <p:spPr>
            <a:xfrm>
              <a:off x="4950619" y="5391789"/>
              <a:ext cx="228600" cy="304800"/>
            </a:xfrm>
            <a:prstGeom prst="rect">
              <a:avLst/>
            </a:prstGeom>
          </p:spPr>
          <p:txBody>
            <a:bodyPr vert="horz" wrap="square" lIns="0" tIns="0" rIns="0" bIns="0" rtlCol="0" anchor="t">
              <a:normAutofit/>
            </a:bodyPr>
            <a:lstStyle/>
            <a:p>
              <a:r>
                <a:rPr lang="en-US" sz="1100"/>
                <a:t>4</a:t>
              </a:r>
            </a:p>
          </p:txBody>
        </p:sp>
        <p:sp>
          <p:nvSpPr>
            <p:cNvPr id="63" name="TextBox 62">
              <a:extLst>
                <a:ext uri="{FF2B5EF4-FFF2-40B4-BE49-F238E27FC236}">
                  <a16:creationId xmlns:a16="http://schemas.microsoft.com/office/drawing/2014/main" id="{FABE6189-3D01-48CD-9AE7-AB6AFCBA76AE}"/>
                </a:ext>
              </a:extLst>
            </p:cNvPr>
            <p:cNvSpPr txBox="1"/>
            <p:nvPr/>
          </p:nvSpPr>
          <p:spPr>
            <a:xfrm>
              <a:off x="5560219" y="5391789"/>
              <a:ext cx="228600" cy="304800"/>
            </a:xfrm>
            <a:prstGeom prst="rect">
              <a:avLst/>
            </a:prstGeom>
          </p:spPr>
          <p:txBody>
            <a:bodyPr vert="horz" wrap="square" lIns="0" tIns="0" rIns="0" bIns="0" rtlCol="0" anchor="t">
              <a:normAutofit/>
            </a:bodyPr>
            <a:lstStyle/>
            <a:p>
              <a:r>
                <a:rPr lang="en-US" sz="1100"/>
                <a:t>5</a:t>
              </a:r>
            </a:p>
          </p:txBody>
        </p:sp>
      </p:grpSp>
      <p:sp>
        <p:nvSpPr>
          <p:cNvPr id="68" name="TextBox 67">
            <a:extLst>
              <a:ext uri="{FF2B5EF4-FFF2-40B4-BE49-F238E27FC236}">
                <a16:creationId xmlns:a16="http://schemas.microsoft.com/office/drawing/2014/main" id="{DF1744A2-5477-4FBA-80F4-83D66D40835D}"/>
              </a:ext>
            </a:extLst>
          </p:cNvPr>
          <p:cNvSpPr txBox="1"/>
          <p:nvPr/>
        </p:nvSpPr>
        <p:spPr>
          <a:xfrm>
            <a:off x="5026819" y="6019800"/>
            <a:ext cx="1752600" cy="228600"/>
          </a:xfrm>
          <a:prstGeom prst="rect">
            <a:avLst/>
          </a:prstGeom>
        </p:spPr>
        <p:txBody>
          <a:bodyPr vert="horz" wrap="square" lIns="0" tIns="0" rIns="0" bIns="0" rtlCol="0" anchor="t">
            <a:normAutofit/>
          </a:bodyPr>
          <a:lstStyle/>
          <a:p>
            <a:r>
              <a:rPr lang="en-US" sz="1400" i="1"/>
              <a:t>Datasheet NDP7060L</a:t>
            </a:r>
          </a:p>
        </p:txBody>
      </p:sp>
      <p:sp>
        <p:nvSpPr>
          <p:cNvPr id="69" name="TextBox 68">
            <a:extLst>
              <a:ext uri="{FF2B5EF4-FFF2-40B4-BE49-F238E27FC236}">
                <a16:creationId xmlns:a16="http://schemas.microsoft.com/office/drawing/2014/main" id="{C8E8C193-DA8E-493F-84B5-D4B27075C4BD}"/>
              </a:ext>
            </a:extLst>
          </p:cNvPr>
          <p:cNvSpPr txBox="1"/>
          <p:nvPr/>
        </p:nvSpPr>
        <p:spPr>
          <a:xfrm>
            <a:off x="1064419" y="5715000"/>
            <a:ext cx="5181600" cy="685800"/>
          </a:xfrm>
          <a:prstGeom prst="rect">
            <a:avLst/>
          </a:prstGeom>
        </p:spPr>
        <p:txBody>
          <a:bodyPr vert="horz" wrap="square" lIns="0" tIns="0" rIns="0" bIns="0" rtlCol="0" anchor="t">
            <a:normAutofit/>
          </a:bodyPr>
          <a:lstStyle/>
          <a:p>
            <a:r>
              <a:rPr lang="en-US"/>
              <a:t>I/V characteristics for a NDP7060L Power FET</a:t>
            </a:r>
          </a:p>
        </p:txBody>
      </p:sp>
      <p:grpSp>
        <p:nvGrpSpPr>
          <p:cNvPr id="70" name="Group 69">
            <a:extLst>
              <a:ext uri="{FF2B5EF4-FFF2-40B4-BE49-F238E27FC236}">
                <a16:creationId xmlns:a16="http://schemas.microsoft.com/office/drawing/2014/main" id="{06C0CF7C-D50C-4411-9FAE-47370E7C5B76}"/>
              </a:ext>
            </a:extLst>
          </p:cNvPr>
          <p:cNvGrpSpPr/>
          <p:nvPr/>
        </p:nvGrpSpPr>
        <p:grpSpPr>
          <a:xfrm>
            <a:off x="10321441" y="4648200"/>
            <a:ext cx="374371" cy="393942"/>
            <a:chOff x="1511458" y="6156960"/>
            <a:chExt cx="374371" cy="393942"/>
          </a:xfrm>
        </p:grpSpPr>
        <p:cxnSp>
          <p:nvCxnSpPr>
            <p:cNvPr id="71" name="Straight Connector 70">
              <a:extLst>
                <a:ext uri="{FF2B5EF4-FFF2-40B4-BE49-F238E27FC236}">
                  <a16:creationId xmlns:a16="http://schemas.microsoft.com/office/drawing/2014/main" id="{AB415447-B4B1-4E75-81FB-E62B929B7815}"/>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7D1870C8-9A61-4632-92A0-E55763C40DF9}"/>
                </a:ext>
              </a:extLst>
            </p:cNvPr>
            <p:cNvGrpSpPr/>
            <p:nvPr/>
          </p:nvGrpSpPr>
          <p:grpSpPr>
            <a:xfrm>
              <a:off x="1511458" y="6421025"/>
              <a:ext cx="374371" cy="129877"/>
              <a:chOff x="1489214" y="3057613"/>
              <a:chExt cx="374371" cy="129877"/>
            </a:xfrm>
          </p:grpSpPr>
          <p:cxnSp>
            <p:nvCxnSpPr>
              <p:cNvPr id="73" name="Straight Connector 72">
                <a:extLst>
                  <a:ext uri="{FF2B5EF4-FFF2-40B4-BE49-F238E27FC236}">
                    <a16:creationId xmlns:a16="http://schemas.microsoft.com/office/drawing/2014/main" id="{DE83C4D6-564A-46DD-97A6-EC5CF94EEFC2}"/>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EC45409-E2FD-422C-9E0D-69E02192D2C1}"/>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167BED6-4A1D-4B03-85A8-B82E614A57AC}"/>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86349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Controllers: FETS as Switches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e.g. assume</a:t>
            </a:r>
            <a:endParaRPr lang="en-US" altLang="en-US"/>
          </a:p>
          <a:p>
            <a:pPr lvl="1"/>
            <a:r>
              <a:rPr lang="en-US">
                <a:sym typeface="Symbol" panose="05050102010706020507" pitchFamily="18" charset="2"/>
              </a:rPr>
              <a:t>V</a:t>
            </a:r>
            <a:r>
              <a:rPr lang="en-US" baseline="-25000">
                <a:sym typeface="Symbol" panose="05050102010706020507" pitchFamily="18" charset="2"/>
              </a:rPr>
              <a:t>b,ini</a:t>
            </a:r>
            <a:r>
              <a:rPr lang="en-US">
                <a:sym typeface="Symbol" panose="05050102010706020507" pitchFamily="18" charset="2"/>
              </a:rPr>
              <a:t> = 5V, R</a:t>
            </a:r>
            <a:r>
              <a:rPr lang="en-US" baseline="-25000">
                <a:sym typeface="Symbol" panose="05050102010706020507" pitchFamily="18" charset="2"/>
              </a:rPr>
              <a:t>m</a:t>
            </a:r>
            <a:r>
              <a:rPr lang="en-US">
                <a:sym typeface="Symbol" panose="05050102010706020507" pitchFamily="18" charset="2"/>
              </a:rPr>
              <a:t> = 0.4, R</a:t>
            </a:r>
            <a:r>
              <a:rPr lang="en-US" baseline="-25000">
                <a:sym typeface="Symbol" panose="05050102010706020507" pitchFamily="18" charset="2"/>
              </a:rPr>
              <a:t>b </a:t>
            </a:r>
            <a:r>
              <a:rPr lang="en-US">
                <a:sym typeface="Symbol" panose="05050102010706020507" pitchFamily="18" charset="2"/>
              </a:rPr>
              <a:t>= 0.1</a:t>
            </a:r>
          </a:p>
          <a:p>
            <a:pPr lvl="1"/>
            <a:r>
              <a:rPr lang="en-US">
                <a:sym typeface="Symbol" panose="05050102010706020507" pitchFamily="18" charset="2"/>
              </a:rPr>
              <a:t>V</a:t>
            </a:r>
            <a:r>
              <a:rPr lang="en-US" baseline="-25000">
                <a:sym typeface="Symbol" panose="05050102010706020507" pitchFamily="18" charset="2"/>
              </a:rPr>
              <a:t>gs</a:t>
            </a:r>
            <a:r>
              <a:rPr lang="en-US">
                <a:sym typeface="Symbol" panose="05050102010706020507" pitchFamily="18" charset="2"/>
              </a:rPr>
              <a:t> provided by the MCU</a:t>
            </a:r>
            <a:endParaRPr lang="en-US" altLang="en-US"/>
          </a:p>
        </p:txBody>
      </p:sp>
      <p:sp>
        <p:nvSpPr>
          <p:cNvPr id="4" name="Pentagon 70">
            <a:extLst>
              <a:ext uri="{FF2B5EF4-FFF2-40B4-BE49-F238E27FC236}">
                <a16:creationId xmlns:a16="http://schemas.microsoft.com/office/drawing/2014/main" id="{E0F34516-E75A-4486-824D-C621446C8F05}"/>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94B061C-8666-470E-BA7F-FC48455282DA}"/>
              </a:ext>
            </a:extLst>
          </p:cNvPr>
          <p:cNvCxnSpPr>
            <a:endCxn id="4" idx="3"/>
          </p:cNvCxnSpPr>
          <p:nvPr/>
        </p:nvCxnSpPr>
        <p:spPr>
          <a:xfrm flipH="1">
            <a:off x="79224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3A35A0-2AEB-4C0B-80EF-FE260EBF6174}"/>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a:t>MCU</a:t>
            </a:r>
          </a:p>
        </p:txBody>
      </p:sp>
      <p:grpSp>
        <p:nvGrpSpPr>
          <p:cNvPr id="7" name="Group 6">
            <a:extLst>
              <a:ext uri="{FF2B5EF4-FFF2-40B4-BE49-F238E27FC236}">
                <a16:creationId xmlns:a16="http://schemas.microsoft.com/office/drawing/2014/main" id="{ED05FC78-9694-4178-B98A-614933686541}"/>
              </a:ext>
            </a:extLst>
          </p:cNvPr>
          <p:cNvGrpSpPr/>
          <p:nvPr/>
        </p:nvGrpSpPr>
        <p:grpSpPr>
          <a:xfrm>
            <a:off x="8384972" y="3124200"/>
            <a:ext cx="566057" cy="1506583"/>
            <a:chOff x="762000" y="1210491"/>
            <a:chExt cx="566057" cy="1506583"/>
          </a:xfrm>
        </p:grpSpPr>
        <p:cxnSp>
          <p:nvCxnSpPr>
            <p:cNvPr id="8" name="Straight Connector 7">
              <a:extLst>
                <a:ext uri="{FF2B5EF4-FFF2-40B4-BE49-F238E27FC236}">
                  <a16:creationId xmlns:a16="http://schemas.microsoft.com/office/drawing/2014/main" id="{4BA9BBA8-FE3E-403D-A40C-30BFD0B87726}"/>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67BD97-A3C8-40DF-BE79-6851F2B86610}"/>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7B9B478-F432-4253-BFA6-9C3BCC07EE5C}"/>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DD509D2-AD38-4A22-82AB-34B1E7690D33}"/>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B8C13E-7B55-44B3-9F01-9196856CFF80}"/>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386452-1F55-4E6B-94DF-BD4D597CF4D0}"/>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93616E-3C6F-4153-ADD3-897B8B318121}"/>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9E08FA-B9C6-4E78-97E3-CFC3C4E49FFE}"/>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2B2F536F-FC06-4389-B07A-1F5E25E61998}"/>
              </a:ext>
            </a:extLst>
          </p:cNvPr>
          <p:cNvCxnSpPr/>
          <p:nvPr/>
        </p:nvCxnSpPr>
        <p:spPr>
          <a:xfrm flipH="1">
            <a:off x="8913019" y="1143000"/>
            <a:ext cx="16164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1CA06B1-E646-4582-BB29-99F3CC6C72D3}"/>
              </a:ext>
            </a:extLst>
          </p:cNvPr>
          <p:cNvGrpSpPr/>
          <p:nvPr/>
        </p:nvGrpSpPr>
        <p:grpSpPr>
          <a:xfrm>
            <a:off x="9598819" y="2659726"/>
            <a:ext cx="1216788" cy="716701"/>
            <a:chOff x="751822" y="1721378"/>
            <a:chExt cx="1216788" cy="716701"/>
          </a:xfrm>
        </p:grpSpPr>
        <p:sp>
          <p:nvSpPr>
            <p:cNvPr id="18" name="Oval 17">
              <a:extLst>
                <a:ext uri="{FF2B5EF4-FFF2-40B4-BE49-F238E27FC236}">
                  <a16:creationId xmlns:a16="http://schemas.microsoft.com/office/drawing/2014/main" id="{D70C598D-2C81-4D38-A4C4-A18AAB055A4B}"/>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EC2D907-6EF0-4E83-A1BA-B552AD8229FC}"/>
                </a:ext>
              </a:extLst>
            </p:cNvPr>
            <p:cNvSpPr txBox="1"/>
            <p:nvPr/>
          </p:nvSpPr>
          <p:spPr>
            <a:xfrm>
              <a:off x="1519028" y="1721378"/>
              <a:ext cx="400878" cy="373712"/>
            </a:xfrm>
            <a:prstGeom prst="rect">
              <a:avLst/>
            </a:prstGeom>
            <a:noFill/>
          </p:spPr>
          <p:txBody>
            <a:bodyPr wrap="square" rtlCol="0">
              <a:spAutoFit/>
            </a:bodyPr>
            <a:lstStyle/>
            <a:p>
              <a:r>
                <a:rPr lang="en-US"/>
                <a:t>+</a:t>
              </a:r>
            </a:p>
          </p:txBody>
        </p:sp>
        <p:sp>
          <p:nvSpPr>
            <p:cNvPr id="20" name="TextBox 19">
              <a:extLst>
                <a:ext uri="{FF2B5EF4-FFF2-40B4-BE49-F238E27FC236}">
                  <a16:creationId xmlns:a16="http://schemas.microsoft.com/office/drawing/2014/main" id="{3C27A5E6-DE0C-4802-8D86-6DC1831018AF}"/>
                </a:ext>
              </a:extLst>
            </p:cNvPr>
            <p:cNvSpPr txBox="1"/>
            <p:nvPr/>
          </p:nvSpPr>
          <p:spPr>
            <a:xfrm>
              <a:off x="1516379" y="1914859"/>
              <a:ext cx="400878" cy="523220"/>
            </a:xfrm>
            <a:prstGeom prst="rect">
              <a:avLst/>
            </a:prstGeom>
            <a:noFill/>
          </p:spPr>
          <p:txBody>
            <a:bodyPr wrap="square" rtlCol="0">
              <a:spAutoFit/>
            </a:bodyPr>
            <a:lstStyle/>
            <a:p>
              <a:r>
                <a:rPr lang="en-US" sz="2800"/>
                <a:t>-</a:t>
              </a:r>
            </a:p>
          </p:txBody>
        </p:sp>
        <p:sp>
          <p:nvSpPr>
            <p:cNvPr id="21" name="TextBox 20">
              <a:extLst>
                <a:ext uri="{FF2B5EF4-FFF2-40B4-BE49-F238E27FC236}">
                  <a16:creationId xmlns:a16="http://schemas.microsoft.com/office/drawing/2014/main" id="{8C31F246-2A43-4E34-BA14-279B4C8D033E}"/>
                </a:ext>
              </a:extLst>
            </p:cNvPr>
            <p:cNvSpPr txBox="1"/>
            <p:nvPr/>
          </p:nvSpPr>
          <p:spPr>
            <a:xfrm>
              <a:off x="751822" y="1823039"/>
              <a:ext cx="649116" cy="369332"/>
            </a:xfrm>
            <a:prstGeom prst="rect">
              <a:avLst/>
            </a:prstGeom>
            <a:noFill/>
          </p:spPr>
          <p:txBody>
            <a:bodyPr wrap="square" rtlCol="0">
              <a:spAutoFit/>
            </a:bodyPr>
            <a:lstStyle/>
            <a:p>
              <a:r>
                <a:rPr lang="en-US"/>
                <a:t>V</a:t>
              </a:r>
              <a:r>
                <a:rPr lang="en-US" baseline="-25000"/>
                <a:t>b,ini</a:t>
              </a:r>
            </a:p>
          </p:txBody>
        </p:sp>
      </p:grpSp>
      <p:cxnSp>
        <p:nvCxnSpPr>
          <p:cNvPr id="22" name="Straight Connector 21">
            <a:extLst>
              <a:ext uri="{FF2B5EF4-FFF2-40B4-BE49-F238E27FC236}">
                <a16:creationId xmlns:a16="http://schemas.microsoft.com/office/drawing/2014/main" id="{D9A3D4D9-89C0-497F-978B-3BD5C918064C}"/>
              </a:ext>
            </a:extLst>
          </p:cNvPr>
          <p:cNvCxnSpPr/>
          <p:nvPr/>
        </p:nvCxnSpPr>
        <p:spPr>
          <a:xfrm flipV="1">
            <a:off x="10508865" y="23622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5CA51E-ED76-44A9-BBEA-546D0B369652}"/>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7A31E20-53B3-45FA-8109-2EE21341D91B}"/>
              </a:ext>
            </a:extLst>
          </p:cNvPr>
          <p:cNvSpPr txBox="1"/>
          <p:nvPr/>
        </p:nvSpPr>
        <p:spPr>
          <a:xfrm>
            <a:off x="8455819" y="5562600"/>
            <a:ext cx="2971800" cy="369332"/>
          </a:xfrm>
          <a:prstGeom prst="rect">
            <a:avLst/>
          </a:prstGeom>
          <a:noFill/>
        </p:spPr>
        <p:txBody>
          <a:bodyPr wrap="square" rtlCol="0">
            <a:spAutoFit/>
          </a:bodyPr>
          <a:lstStyle/>
          <a:p>
            <a:r>
              <a:rPr lang="en-US"/>
              <a:t>single transistor controller</a:t>
            </a:r>
          </a:p>
        </p:txBody>
      </p:sp>
      <p:grpSp>
        <p:nvGrpSpPr>
          <p:cNvPr id="25" name="Group 24">
            <a:extLst>
              <a:ext uri="{FF2B5EF4-FFF2-40B4-BE49-F238E27FC236}">
                <a16:creationId xmlns:a16="http://schemas.microsoft.com/office/drawing/2014/main" id="{EC6A200A-C70A-44C3-B8E1-41318778906D}"/>
              </a:ext>
            </a:extLst>
          </p:cNvPr>
          <p:cNvGrpSpPr/>
          <p:nvPr/>
        </p:nvGrpSpPr>
        <p:grpSpPr>
          <a:xfrm>
            <a:off x="8760619" y="4648200"/>
            <a:ext cx="374371" cy="393942"/>
            <a:chOff x="1511458" y="6156960"/>
            <a:chExt cx="374371" cy="393942"/>
          </a:xfrm>
        </p:grpSpPr>
        <p:cxnSp>
          <p:nvCxnSpPr>
            <p:cNvPr id="26" name="Straight Connector 25">
              <a:extLst>
                <a:ext uri="{FF2B5EF4-FFF2-40B4-BE49-F238E27FC236}">
                  <a16:creationId xmlns:a16="http://schemas.microsoft.com/office/drawing/2014/main" id="{CA9527CE-BC23-458D-9FC1-9FC7D954F927}"/>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CD211F2-B090-4CFE-96C6-D5AEF1001070}"/>
                </a:ext>
              </a:extLst>
            </p:cNvPr>
            <p:cNvGrpSpPr/>
            <p:nvPr/>
          </p:nvGrpSpPr>
          <p:grpSpPr>
            <a:xfrm>
              <a:off x="1511458" y="6421025"/>
              <a:ext cx="374371" cy="129877"/>
              <a:chOff x="1489214" y="3057613"/>
              <a:chExt cx="374371" cy="129877"/>
            </a:xfrm>
          </p:grpSpPr>
          <p:cxnSp>
            <p:nvCxnSpPr>
              <p:cNvPr id="28" name="Straight Connector 27">
                <a:extLst>
                  <a:ext uri="{FF2B5EF4-FFF2-40B4-BE49-F238E27FC236}">
                    <a16:creationId xmlns:a16="http://schemas.microsoft.com/office/drawing/2014/main" id="{43A77BAD-2512-490B-9362-9037D3FE212F}"/>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A67612-7EAE-4FDA-B098-22B1EF2CE686}"/>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59CEFB0-228F-4ACA-9325-233A3A71339C}"/>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TextBox 30">
            <a:extLst>
              <a:ext uri="{FF2B5EF4-FFF2-40B4-BE49-F238E27FC236}">
                <a16:creationId xmlns:a16="http://schemas.microsoft.com/office/drawing/2014/main" id="{8C87DE89-FF09-4EED-BB36-8DDC8CBB5D0A}"/>
              </a:ext>
            </a:extLst>
          </p:cNvPr>
          <p:cNvSpPr txBox="1"/>
          <p:nvPr/>
        </p:nvSpPr>
        <p:spPr>
          <a:xfrm>
            <a:off x="8303419" y="1905000"/>
            <a:ext cx="740735" cy="369332"/>
          </a:xfrm>
          <a:prstGeom prst="rect">
            <a:avLst/>
          </a:prstGeom>
          <a:noFill/>
        </p:spPr>
        <p:txBody>
          <a:bodyPr wrap="square" rtlCol="0">
            <a:spAutoFit/>
          </a:bodyPr>
          <a:lstStyle/>
          <a:p>
            <a:r>
              <a:rPr lang="en-US"/>
              <a:t>R</a:t>
            </a:r>
            <a:r>
              <a:rPr lang="en-US" baseline="-25000"/>
              <a:t>m</a:t>
            </a:r>
          </a:p>
        </p:txBody>
      </p:sp>
      <p:grpSp>
        <p:nvGrpSpPr>
          <p:cNvPr id="32" name="Group 31">
            <a:extLst>
              <a:ext uri="{FF2B5EF4-FFF2-40B4-BE49-F238E27FC236}">
                <a16:creationId xmlns:a16="http://schemas.microsoft.com/office/drawing/2014/main" id="{C8564DC5-D7BE-4371-A3E2-25C531AC7D69}"/>
              </a:ext>
            </a:extLst>
          </p:cNvPr>
          <p:cNvGrpSpPr/>
          <p:nvPr/>
        </p:nvGrpSpPr>
        <p:grpSpPr>
          <a:xfrm>
            <a:off x="8836819" y="1143000"/>
            <a:ext cx="223010" cy="1981200"/>
            <a:chOff x="4604021" y="4379129"/>
            <a:chExt cx="223010" cy="1981200"/>
          </a:xfrm>
        </p:grpSpPr>
        <p:cxnSp>
          <p:nvCxnSpPr>
            <p:cNvPr id="33" name="Straight Connector 32">
              <a:extLst>
                <a:ext uri="{FF2B5EF4-FFF2-40B4-BE49-F238E27FC236}">
                  <a16:creationId xmlns:a16="http://schemas.microsoft.com/office/drawing/2014/main" id="{61EA5185-3D63-413A-969B-39B51E4ED656}"/>
                </a:ext>
              </a:extLst>
            </p:cNvPr>
            <p:cNvCxnSpPr/>
            <p:nvPr/>
          </p:nvCxnSpPr>
          <p:spPr>
            <a:xfrm>
              <a:off x="4694578" y="4379129"/>
              <a:ext cx="0" cy="639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F929F21-3EF9-4EFB-AE0C-666092683D59}"/>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9FD5D8-E7DA-4327-87CC-D8A2BB3C32C1}"/>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B2995F-F641-4F06-B11E-167F73311AB6}"/>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3D5C5E-4889-4867-A250-7B01BFC03E02}"/>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DF9DD7F-F8D3-4A99-8382-45B462DF640F}"/>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86B943-BA20-42ED-A2A9-FA3960B9D811}"/>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5D52402-0973-4D11-9B7F-FE3293CA8BB5}"/>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07B8D6-4077-4EB0-BBBB-C957CEEA0079}"/>
                </a:ext>
              </a:extLst>
            </p:cNvPr>
            <p:cNvCxnSpPr/>
            <p:nvPr/>
          </p:nvCxnSpPr>
          <p:spPr>
            <a:xfrm>
              <a:off x="4705882" y="5570360"/>
              <a:ext cx="0" cy="789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CCFFCED-48E1-4E2F-A40F-3FE977CE4E19}"/>
              </a:ext>
            </a:extLst>
          </p:cNvPr>
          <p:cNvGrpSpPr/>
          <p:nvPr/>
        </p:nvGrpSpPr>
        <p:grpSpPr>
          <a:xfrm>
            <a:off x="10437019" y="1143000"/>
            <a:ext cx="223010" cy="1219200"/>
            <a:chOff x="4604021" y="4607729"/>
            <a:chExt cx="223010" cy="1219200"/>
          </a:xfrm>
        </p:grpSpPr>
        <p:cxnSp>
          <p:nvCxnSpPr>
            <p:cNvPr id="43" name="Straight Connector 42">
              <a:extLst>
                <a:ext uri="{FF2B5EF4-FFF2-40B4-BE49-F238E27FC236}">
                  <a16:creationId xmlns:a16="http://schemas.microsoft.com/office/drawing/2014/main" id="{259015BD-61C2-4E15-89A7-E71832E51EC1}"/>
                </a:ext>
              </a:extLst>
            </p:cNvPr>
            <p:cNvCxnSpPr/>
            <p:nvPr/>
          </p:nvCxnSpPr>
          <p:spPr>
            <a:xfrm>
              <a:off x="4694578" y="4607729"/>
              <a:ext cx="0" cy="410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62E0CD-542E-412C-ABFE-9865D09F2FF4}"/>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D6E1B49-2B62-45CE-90DC-B40BE56932B6}"/>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BB93C33-7F30-482A-84F9-5683B141E612}"/>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C46DA3C-9679-4D2F-BF79-F0D49099F433}"/>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93AF75E-0C51-4C40-8EA4-ABB7C5A1A3AD}"/>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9D4B8A8-2812-4FFC-A6E3-D064B773CDF2}"/>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FBC793-2AE5-4BDE-951F-1AFE7AA912ED}"/>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96383FF-9FA8-4879-ACA5-029A26547F61}"/>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62A572C5-3B44-45FF-9272-3A310979D9EC}"/>
              </a:ext>
            </a:extLst>
          </p:cNvPr>
          <p:cNvSpPr txBox="1"/>
          <p:nvPr/>
        </p:nvSpPr>
        <p:spPr>
          <a:xfrm>
            <a:off x="9979819" y="1676400"/>
            <a:ext cx="740735" cy="369332"/>
          </a:xfrm>
          <a:prstGeom prst="rect">
            <a:avLst/>
          </a:prstGeom>
          <a:noFill/>
        </p:spPr>
        <p:txBody>
          <a:bodyPr wrap="square" rtlCol="0">
            <a:spAutoFit/>
          </a:bodyPr>
          <a:lstStyle/>
          <a:p>
            <a:r>
              <a:rPr lang="en-US"/>
              <a:t>R</a:t>
            </a:r>
            <a:r>
              <a:rPr lang="en-US" baseline="-25000"/>
              <a:t>b</a:t>
            </a:r>
          </a:p>
        </p:txBody>
      </p:sp>
      <p:sp>
        <p:nvSpPr>
          <p:cNvPr id="53" name="Rectangle 52">
            <a:extLst>
              <a:ext uri="{FF2B5EF4-FFF2-40B4-BE49-F238E27FC236}">
                <a16:creationId xmlns:a16="http://schemas.microsoft.com/office/drawing/2014/main" id="{30B772E7-43A0-4E7B-80C2-0E9E13407DA1}"/>
              </a:ext>
            </a:extLst>
          </p:cNvPr>
          <p:cNvSpPr/>
          <p:nvPr/>
        </p:nvSpPr>
        <p:spPr>
          <a:xfrm>
            <a:off x="8227219" y="838200"/>
            <a:ext cx="1143000" cy="1981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ontent Placeholder 1">
            <a:extLst>
              <a:ext uri="{FF2B5EF4-FFF2-40B4-BE49-F238E27FC236}">
                <a16:creationId xmlns:a16="http://schemas.microsoft.com/office/drawing/2014/main" id="{7797AB80-3389-4BE9-ACAB-63957A0CAF3F}"/>
              </a:ext>
            </a:extLst>
          </p:cNvPr>
          <p:cNvSpPr txBox="1">
            <a:spLocks/>
          </p:cNvSpPr>
          <p:nvPr/>
        </p:nvSpPr>
        <p:spPr>
          <a:xfrm>
            <a:off x="100560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battery</a:t>
            </a:r>
          </a:p>
          <a:p>
            <a:pPr marL="0" indent="0">
              <a:buFont typeface="Wingdings" charset="2"/>
              <a:buNone/>
            </a:pPr>
            <a:endParaRPr lang="en-US" sz="2000"/>
          </a:p>
        </p:txBody>
      </p:sp>
      <p:sp>
        <p:nvSpPr>
          <p:cNvPr id="55" name="Rectangle 54">
            <a:extLst>
              <a:ext uri="{FF2B5EF4-FFF2-40B4-BE49-F238E27FC236}">
                <a16:creationId xmlns:a16="http://schemas.microsoft.com/office/drawing/2014/main" id="{2AD684C8-8FBD-433B-9AE0-2639C26B4561}"/>
              </a:ext>
            </a:extLst>
          </p:cNvPr>
          <p:cNvSpPr/>
          <p:nvPr/>
        </p:nvSpPr>
        <p:spPr>
          <a:xfrm>
            <a:off x="9522619" y="838200"/>
            <a:ext cx="1524000" cy="28956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Content Placeholder 1">
            <a:extLst>
              <a:ext uri="{FF2B5EF4-FFF2-40B4-BE49-F238E27FC236}">
                <a16:creationId xmlns:a16="http://schemas.microsoft.com/office/drawing/2014/main" id="{A3799588-EEFF-4302-85A6-367BE1BE2BB4}"/>
              </a:ext>
            </a:extLst>
          </p:cNvPr>
          <p:cNvSpPr txBox="1">
            <a:spLocks/>
          </p:cNvSpPr>
          <p:nvPr/>
        </p:nvSpPr>
        <p:spPr>
          <a:xfrm>
            <a:off x="84558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motor</a:t>
            </a:r>
          </a:p>
          <a:p>
            <a:pPr marL="0" indent="0">
              <a:buFont typeface="Wingdings" charset="2"/>
              <a:buNone/>
            </a:pPr>
            <a:endParaRPr lang="en-US" sz="2000"/>
          </a:p>
        </p:txBody>
      </p:sp>
      <p:sp>
        <p:nvSpPr>
          <p:cNvPr id="57" name="TextBox 56">
            <a:extLst>
              <a:ext uri="{FF2B5EF4-FFF2-40B4-BE49-F238E27FC236}">
                <a16:creationId xmlns:a16="http://schemas.microsoft.com/office/drawing/2014/main" id="{850ABBF7-A483-49FD-BE14-2F33FCBD191E}"/>
              </a:ext>
            </a:extLst>
          </p:cNvPr>
          <p:cNvSpPr txBox="1"/>
          <p:nvPr/>
        </p:nvSpPr>
        <p:spPr>
          <a:xfrm>
            <a:off x="5026819" y="6019800"/>
            <a:ext cx="1752600" cy="228600"/>
          </a:xfrm>
          <a:prstGeom prst="rect">
            <a:avLst/>
          </a:prstGeom>
        </p:spPr>
        <p:txBody>
          <a:bodyPr vert="horz" wrap="square" lIns="0" tIns="0" rIns="0" bIns="0" rtlCol="0" anchor="t">
            <a:normAutofit/>
          </a:bodyPr>
          <a:lstStyle/>
          <a:p>
            <a:r>
              <a:rPr lang="en-US" sz="1400" i="1"/>
              <a:t>Datasheet NDP7060L</a:t>
            </a:r>
          </a:p>
        </p:txBody>
      </p:sp>
      <p:sp>
        <p:nvSpPr>
          <p:cNvPr id="58" name="TextBox 57">
            <a:extLst>
              <a:ext uri="{FF2B5EF4-FFF2-40B4-BE49-F238E27FC236}">
                <a16:creationId xmlns:a16="http://schemas.microsoft.com/office/drawing/2014/main" id="{357A29AC-96DA-435A-B40A-473430765DF6}"/>
              </a:ext>
            </a:extLst>
          </p:cNvPr>
          <p:cNvSpPr txBox="1"/>
          <p:nvPr/>
        </p:nvSpPr>
        <p:spPr>
          <a:xfrm>
            <a:off x="1064419" y="5715000"/>
            <a:ext cx="5181600" cy="685800"/>
          </a:xfrm>
          <a:prstGeom prst="rect">
            <a:avLst/>
          </a:prstGeom>
        </p:spPr>
        <p:txBody>
          <a:bodyPr vert="horz" wrap="square" lIns="0" tIns="0" rIns="0" bIns="0" rtlCol="0" anchor="t">
            <a:normAutofit/>
          </a:bodyPr>
          <a:lstStyle/>
          <a:p>
            <a:r>
              <a:rPr lang="en-US"/>
              <a:t>I/V characteristics for a NDP7060L Power FET</a:t>
            </a:r>
          </a:p>
        </p:txBody>
      </p:sp>
      <p:grpSp>
        <p:nvGrpSpPr>
          <p:cNvPr id="59" name="Group 58">
            <a:extLst>
              <a:ext uri="{FF2B5EF4-FFF2-40B4-BE49-F238E27FC236}">
                <a16:creationId xmlns:a16="http://schemas.microsoft.com/office/drawing/2014/main" id="{1CE4E614-BA73-4CB2-A304-BA447DED0E73}"/>
              </a:ext>
            </a:extLst>
          </p:cNvPr>
          <p:cNvGrpSpPr/>
          <p:nvPr/>
        </p:nvGrpSpPr>
        <p:grpSpPr>
          <a:xfrm>
            <a:off x="7770019" y="3124200"/>
            <a:ext cx="762000" cy="457200"/>
            <a:chOff x="6169819" y="2514600"/>
            <a:chExt cx="762000" cy="457200"/>
          </a:xfrm>
        </p:grpSpPr>
        <p:sp>
          <p:nvSpPr>
            <p:cNvPr id="60" name="Rectangle 59">
              <a:extLst>
                <a:ext uri="{FF2B5EF4-FFF2-40B4-BE49-F238E27FC236}">
                  <a16:creationId xmlns:a16="http://schemas.microsoft.com/office/drawing/2014/main" id="{44C346FF-FB67-4B8E-8C01-3B7C9E18FAEC}"/>
                </a:ext>
              </a:extLst>
            </p:cNvPr>
            <p:cNvSpPr/>
            <p:nvPr/>
          </p:nvSpPr>
          <p:spPr>
            <a:xfrm>
              <a:off x="6169819" y="2514600"/>
              <a:ext cx="762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ontent Placeholder 1">
              <a:extLst>
                <a:ext uri="{FF2B5EF4-FFF2-40B4-BE49-F238E27FC236}">
                  <a16:creationId xmlns:a16="http://schemas.microsoft.com/office/drawing/2014/main" id="{E6AABCF9-2F1A-4528-A669-8A03E133791B}"/>
                </a:ext>
              </a:extLst>
            </p:cNvPr>
            <p:cNvSpPr txBox="1">
              <a:spLocks/>
            </p:cNvSpPr>
            <p:nvPr/>
          </p:nvSpPr>
          <p:spPr>
            <a:xfrm>
              <a:off x="63222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OFF</a:t>
              </a:r>
            </a:p>
            <a:p>
              <a:pPr marL="0" indent="0">
                <a:buFont typeface="Wingdings" charset="2"/>
                <a:buNone/>
              </a:pPr>
              <a:endParaRPr lang="en-US" sz="2000"/>
            </a:p>
          </p:txBody>
        </p:sp>
      </p:grpSp>
      <p:pic>
        <p:nvPicPr>
          <p:cNvPr id="62" name="Picture 61">
            <a:extLst>
              <a:ext uri="{FF2B5EF4-FFF2-40B4-BE49-F238E27FC236}">
                <a16:creationId xmlns:a16="http://schemas.microsoft.com/office/drawing/2014/main" id="{864078F6-36FF-4EA9-98EF-A871BEE758C8}"/>
              </a:ext>
            </a:extLst>
          </p:cNvPr>
          <p:cNvPicPr>
            <a:picLocks noChangeAspect="1"/>
          </p:cNvPicPr>
          <p:nvPr/>
        </p:nvPicPr>
        <p:blipFill rotWithShape="1">
          <a:blip r:embed="rId3"/>
          <a:srcRect l="17406" t="42021" r="49752" b="28278"/>
          <a:stretch/>
        </p:blipFill>
        <p:spPr>
          <a:xfrm>
            <a:off x="531019" y="2743200"/>
            <a:ext cx="4110435" cy="2912196"/>
          </a:xfrm>
          <a:prstGeom prst="rect">
            <a:avLst/>
          </a:prstGeom>
        </p:spPr>
      </p:pic>
      <p:cxnSp>
        <p:nvCxnSpPr>
          <p:cNvPr id="63" name="Straight Connector 62">
            <a:extLst>
              <a:ext uri="{FF2B5EF4-FFF2-40B4-BE49-F238E27FC236}">
                <a16:creationId xmlns:a16="http://schemas.microsoft.com/office/drawing/2014/main" id="{3B0242EE-C7DE-48AD-9FEB-DADF88DCF868}"/>
              </a:ext>
            </a:extLst>
          </p:cNvPr>
          <p:cNvCxnSpPr/>
          <p:nvPr/>
        </p:nvCxnSpPr>
        <p:spPr>
          <a:xfrm>
            <a:off x="4417219" y="5238747"/>
            <a:ext cx="1219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79AFF0E6-D070-4CA0-B403-193FE7ECF90B}"/>
              </a:ext>
            </a:extLst>
          </p:cNvPr>
          <p:cNvGrpSpPr/>
          <p:nvPr/>
        </p:nvGrpSpPr>
        <p:grpSpPr>
          <a:xfrm>
            <a:off x="4722019" y="5086347"/>
            <a:ext cx="304800" cy="152400"/>
            <a:chOff x="4645819" y="5257800"/>
            <a:chExt cx="304800" cy="152400"/>
          </a:xfrm>
        </p:grpSpPr>
        <p:cxnSp>
          <p:nvCxnSpPr>
            <p:cNvPr id="65" name="Straight Connector 64">
              <a:extLst>
                <a:ext uri="{FF2B5EF4-FFF2-40B4-BE49-F238E27FC236}">
                  <a16:creationId xmlns:a16="http://schemas.microsoft.com/office/drawing/2014/main" id="{A7A6E278-8346-4E30-B0F7-9CFE51E135F4}"/>
                </a:ext>
              </a:extLst>
            </p:cNvPr>
            <p:cNvCxnSpPr/>
            <p:nvPr/>
          </p:nvCxnSpPr>
          <p:spPr>
            <a:xfrm flipV="1">
              <a:off x="4645819" y="5334000"/>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9FCAA180-BDDD-4EAC-9899-317280349C55}"/>
                </a:ext>
              </a:extLst>
            </p:cNvPr>
            <p:cNvCxnSpPr/>
            <p:nvPr/>
          </p:nvCxnSpPr>
          <p:spPr>
            <a:xfrm flipV="1">
              <a:off x="4950619" y="5257800"/>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171A8583-9AB2-4E85-898C-3A2378DC6659}"/>
              </a:ext>
            </a:extLst>
          </p:cNvPr>
          <p:cNvGrpSpPr/>
          <p:nvPr/>
        </p:nvGrpSpPr>
        <p:grpSpPr>
          <a:xfrm>
            <a:off x="5331619" y="5086347"/>
            <a:ext cx="304800" cy="152400"/>
            <a:chOff x="4645819" y="5257800"/>
            <a:chExt cx="304800" cy="152400"/>
          </a:xfrm>
        </p:grpSpPr>
        <p:cxnSp>
          <p:nvCxnSpPr>
            <p:cNvPr id="68" name="Straight Connector 67">
              <a:extLst>
                <a:ext uri="{FF2B5EF4-FFF2-40B4-BE49-F238E27FC236}">
                  <a16:creationId xmlns:a16="http://schemas.microsoft.com/office/drawing/2014/main" id="{8EC26A14-2FA9-4D4D-969F-E735B1B2D8DC}"/>
                </a:ext>
              </a:extLst>
            </p:cNvPr>
            <p:cNvCxnSpPr/>
            <p:nvPr/>
          </p:nvCxnSpPr>
          <p:spPr>
            <a:xfrm flipV="1">
              <a:off x="4645819" y="5334000"/>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16D0AB4-7B92-4A84-9D03-CA3CDC96E935}"/>
                </a:ext>
              </a:extLst>
            </p:cNvPr>
            <p:cNvCxnSpPr/>
            <p:nvPr/>
          </p:nvCxnSpPr>
          <p:spPr>
            <a:xfrm flipV="1">
              <a:off x="4950619" y="5257800"/>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0" name="TextBox 69">
            <a:extLst>
              <a:ext uri="{FF2B5EF4-FFF2-40B4-BE49-F238E27FC236}">
                <a16:creationId xmlns:a16="http://schemas.microsoft.com/office/drawing/2014/main" id="{F43D7FD7-5415-4DAA-B4EC-634433266394}"/>
              </a:ext>
            </a:extLst>
          </p:cNvPr>
          <p:cNvSpPr txBox="1"/>
          <p:nvPr/>
        </p:nvSpPr>
        <p:spPr>
          <a:xfrm>
            <a:off x="5026819" y="5257800"/>
            <a:ext cx="228600" cy="304800"/>
          </a:xfrm>
          <a:prstGeom prst="rect">
            <a:avLst/>
          </a:prstGeom>
        </p:spPr>
        <p:txBody>
          <a:bodyPr vert="horz" wrap="square" lIns="0" tIns="0" rIns="0" bIns="0" rtlCol="0" anchor="t">
            <a:normAutofit/>
          </a:bodyPr>
          <a:lstStyle/>
          <a:p>
            <a:r>
              <a:rPr lang="en-US" sz="1100"/>
              <a:t>4</a:t>
            </a:r>
          </a:p>
        </p:txBody>
      </p:sp>
      <p:sp>
        <p:nvSpPr>
          <p:cNvPr id="71" name="TextBox 70">
            <a:extLst>
              <a:ext uri="{FF2B5EF4-FFF2-40B4-BE49-F238E27FC236}">
                <a16:creationId xmlns:a16="http://schemas.microsoft.com/office/drawing/2014/main" id="{42AB9C99-D930-49D1-93E1-0CD56205CE38}"/>
              </a:ext>
            </a:extLst>
          </p:cNvPr>
          <p:cNvSpPr txBox="1"/>
          <p:nvPr/>
        </p:nvSpPr>
        <p:spPr>
          <a:xfrm>
            <a:off x="5636419" y="5257800"/>
            <a:ext cx="228600" cy="304800"/>
          </a:xfrm>
          <a:prstGeom prst="rect">
            <a:avLst/>
          </a:prstGeom>
        </p:spPr>
        <p:txBody>
          <a:bodyPr vert="horz" wrap="square" lIns="0" tIns="0" rIns="0" bIns="0" rtlCol="0" anchor="t">
            <a:normAutofit/>
          </a:bodyPr>
          <a:lstStyle/>
          <a:p>
            <a:r>
              <a:rPr lang="en-US" sz="1100"/>
              <a:t>5</a:t>
            </a:r>
          </a:p>
        </p:txBody>
      </p:sp>
      <p:grpSp>
        <p:nvGrpSpPr>
          <p:cNvPr id="72" name="Group 71">
            <a:extLst>
              <a:ext uri="{FF2B5EF4-FFF2-40B4-BE49-F238E27FC236}">
                <a16:creationId xmlns:a16="http://schemas.microsoft.com/office/drawing/2014/main" id="{2F7B0FAE-F672-41A0-BBF3-5284A3A8ACC9}"/>
              </a:ext>
            </a:extLst>
          </p:cNvPr>
          <p:cNvGrpSpPr/>
          <p:nvPr/>
        </p:nvGrpSpPr>
        <p:grpSpPr>
          <a:xfrm>
            <a:off x="10321441" y="4648200"/>
            <a:ext cx="374371" cy="393942"/>
            <a:chOff x="1511458" y="6156960"/>
            <a:chExt cx="374371" cy="393942"/>
          </a:xfrm>
        </p:grpSpPr>
        <p:cxnSp>
          <p:nvCxnSpPr>
            <p:cNvPr id="73" name="Straight Connector 72">
              <a:extLst>
                <a:ext uri="{FF2B5EF4-FFF2-40B4-BE49-F238E27FC236}">
                  <a16:creationId xmlns:a16="http://schemas.microsoft.com/office/drawing/2014/main" id="{6AB8C54A-F7AA-4182-AF6B-76EC79927CC0}"/>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D0793972-8301-448E-8F19-A9EE8E7444A9}"/>
                </a:ext>
              </a:extLst>
            </p:cNvPr>
            <p:cNvGrpSpPr/>
            <p:nvPr/>
          </p:nvGrpSpPr>
          <p:grpSpPr>
            <a:xfrm>
              <a:off x="1511458" y="6421025"/>
              <a:ext cx="374371" cy="129877"/>
              <a:chOff x="1489214" y="3057613"/>
              <a:chExt cx="374371" cy="129877"/>
            </a:xfrm>
          </p:grpSpPr>
          <p:cxnSp>
            <p:nvCxnSpPr>
              <p:cNvPr id="75" name="Straight Connector 74">
                <a:extLst>
                  <a:ext uri="{FF2B5EF4-FFF2-40B4-BE49-F238E27FC236}">
                    <a16:creationId xmlns:a16="http://schemas.microsoft.com/office/drawing/2014/main" id="{1DBCD2CB-F5E7-4C26-AEEF-7B6FC1D94515}"/>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987D3B-1589-46CD-84E9-E7C9D81D5925}"/>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53ABCF-46FC-4FCF-A161-5A87905E1466}"/>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91749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Controllers: FETS as Switches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e.g. assume</a:t>
            </a:r>
            <a:endParaRPr lang="en-US" altLang="en-US"/>
          </a:p>
          <a:p>
            <a:pPr lvl="1"/>
            <a:r>
              <a:rPr lang="en-US">
                <a:sym typeface="Symbol" panose="05050102010706020507" pitchFamily="18" charset="2"/>
              </a:rPr>
              <a:t>V</a:t>
            </a:r>
            <a:r>
              <a:rPr lang="en-US" baseline="-25000">
                <a:sym typeface="Symbol" panose="05050102010706020507" pitchFamily="18" charset="2"/>
              </a:rPr>
              <a:t>b,ini</a:t>
            </a:r>
            <a:r>
              <a:rPr lang="en-US">
                <a:sym typeface="Symbol" panose="05050102010706020507" pitchFamily="18" charset="2"/>
              </a:rPr>
              <a:t> = 5V, R</a:t>
            </a:r>
            <a:r>
              <a:rPr lang="en-US" baseline="-25000">
                <a:sym typeface="Symbol" panose="05050102010706020507" pitchFamily="18" charset="2"/>
              </a:rPr>
              <a:t>m</a:t>
            </a:r>
            <a:r>
              <a:rPr lang="en-US">
                <a:sym typeface="Symbol" panose="05050102010706020507" pitchFamily="18" charset="2"/>
              </a:rPr>
              <a:t> = 0.06, R</a:t>
            </a:r>
            <a:r>
              <a:rPr lang="en-US" baseline="-25000">
                <a:sym typeface="Symbol" panose="05050102010706020507" pitchFamily="18" charset="2"/>
              </a:rPr>
              <a:t>b </a:t>
            </a:r>
            <a:r>
              <a:rPr lang="en-US">
                <a:sym typeface="Symbol" panose="05050102010706020507" pitchFamily="18" charset="2"/>
              </a:rPr>
              <a:t>= 0.01</a:t>
            </a:r>
          </a:p>
          <a:p>
            <a:pPr lvl="1"/>
            <a:r>
              <a:rPr lang="en-US">
                <a:sym typeface="Symbol" panose="05050102010706020507" pitchFamily="18" charset="2"/>
              </a:rPr>
              <a:t>V</a:t>
            </a:r>
            <a:r>
              <a:rPr lang="en-US" baseline="-25000">
                <a:sym typeface="Symbol" panose="05050102010706020507" pitchFamily="18" charset="2"/>
              </a:rPr>
              <a:t>gs</a:t>
            </a:r>
            <a:r>
              <a:rPr lang="en-US">
                <a:sym typeface="Symbol" panose="05050102010706020507" pitchFamily="18" charset="2"/>
              </a:rPr>
              <a:t> provided by the MCU</a:t>
            </a:r>
            <a:endParaRPr lang="en-US" altLang="en-US"/>
          </a:p>
        </p:txBody>
      </p:sp>
      <p:sp>
        <p:nvSpPr>
          <p:cNvPr id="4" name="Pentagon 70">
            <a:extLst>
              <a:ext uri="{FF2B5EF4-FFF2-40B4-BE49-F238E27FC236}">
                <a16:creationId xmlns:a16="http://schemas.microsoft.com/office/drawing/2014/main" id="{8DAFA992-6ECC-4637-939B-5129CACC58F9}"/>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0CC4BD0-01BD-4A67-BEB0-E346AC1B7293}"/>
              </a:ext>
            </a:extLst>
          </p:cNvPr>
          <p:cNvCxnSpPr>
            <a:endCxn id="4" idx="3"/>
          </p:cNvCxnSpPr>
          <p:nvPr/>
        </p:nvCxnSpPr>
        <p:spPr>
          <a:xfrm flipH="1">
            <a:off x="79224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463CD7-0A61-4B22-BEFB-8433410BBB2B}"/>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a:t>MCU</a:t>
            </a:r>
          </a:p>
        </p:txBody>
      </p:sp>
      <p:grpSp>
        <p:nvGrpSpPr>
          <p:cNvPr id="7" name="Group 6">
            <a:extLst>
              <a:ext uri="{FF2B5EF4-FFF2-40B4-BE49-F238E27FC236}">
                <a16:creationId xmlns:a16="http://schemas.microsoft.com/office/drawing/2014/main" id="{C52EBFE0-0DCE-4141-9E53-DCC5A0A47467}"/>
              </a:ext>
            </a:extLst>
          </p:cNvPr>
          <p:cNvGrpSpPr/>
          <p:nvPr/>
        </p:nvGrpSpPr>
        <p:grpSpPr>
          <a:xfrm>
            <a:off x="8384972" y="3124200"/>
            <a:ext cx="566057" cy="1506583"/>
            <a:chOff x="762000" y="1210491"/>
            <a:chExt cx="566057" cy="1506583"/>
          </a:xfrm>
        </p:grpSpPr>
        <p:cxnSp>
          <p:nvCxnSpPr>
            <p:cNvPr id="8" name="Straight Connector 7">
              <a:extLst>
                <a:ext uri="{FF2B5EF4-FFF2-40B4-BE49-F238E27FC236}">
                  <a16:creationId xmlns:a16="http://schemas.microsoft.com/office/drawing/2014/main" id="{C9A7C990-CC7B-4B59-A1C7-3D7C3F56FE13}"/>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D3ED28-C24F-45D6-BD31-E8E879447257}"/>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3C7223-6EF4-4C6E-878A-CAB50E7AB341}"/>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1D086F-F9A4-4E3D-8DB4-2FA77080B343}"/>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ADE624-B7B5-4FF3-9ECB-3645A16A82B1}"/>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295B7-C3D8-4DF6-BEDF-87532FF617F7}"/>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5AFBFD-799D-40B4-A725-32E44BE14686}"/>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05174D-515E-44DD-A06D-B2249F0280A9}"/>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256EC3E-0CC7-476F-9D12-A24A67C6FD95}"/>
              </a:ext>
            </a:extLst>
          </p:cNvPr>
          <p:cNvCxnSpPr/>
          <p:nvPr/>
        </p:nvCxnSpPr>
        <p:spPr>
          <a:xfrm flipH="1">
            <a:off x="8913019" y="1143000"/>
            <a:ext cx="16164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AF913E0-3C66-4DAB-BA09-4E2B1B1971A6}"/>
              </a:ext>
            </a:extLst>
          </p:cNvPr>
          <p:cNvGrpSpPr/>
          <p:nvPr/>
        </p:nvGrpSpPr>
        <p:grpSpPr>
          <a:xfrm>
            <a:off x="9598819" y="2659726"/>
            <a:ext cx="1216788" cy="716701"/>
            <a:chOff x="751822" y="1721378"/>
            <a:chExt cx="1216788" cy="716701"/>
          </a:xfrm>
        </p:grpSpPr>
        <p:sp>
          <p:nvSpPr>
            <p:cNvPr id="18" name="Oval 17">
              <a:extLst>
                <a:ext uri="{FF2B5EF4-FFF2-40B4-BE49-F238E27FC236}">
                  <a16:creationId xmlns:a16="http://schemas.microsoft.com/office/drawing/2014/main" id="{ED3D36D3-45C1-4278-B015-F1D4F12FF33E}"/>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C20F1EE-7376-4BC7-A345-AE2A8A4A533B}"/>
                </a:ext>
              </a:extLst>
            </p:cNvPr>
            <p:cNvSpPr txBox="1"/>
            <p:nvPr/>
          </p:nvSpPr>
          <p:spPr>
            <a:xfrm>
              <a:off x="1519028" y="1721378"/>
              <a:ext cx="400878" cy="373712"/>
            </a:xfrm>
            <a:prstGeom prst="rect">
              <a:avLst/>
            </a:prstGeom>
            <a:noFill/>
          </p:spPr>
          <p:txBody>
            <a:bodyPr wrap="square" rtlCol="0">
              <a:spAutoFit/>
            </a:bodyPr>
            <a:lstStyle/>
            <a:p>
              <a:r>
                <a:rPr lang="en-US"/>
                <a:t>+</a:t>
              </a:r>
            </a:p>
          </p:txBody>
        </p:sp>
        <p:sp>
          <p:nvSpPr>
            <p:cNvPr id="20" name="TextBox 19">
              <a:extLst>
                <a:ext uri="{FF2B5EF4-FFF2-40B4-BE49-F238E27FC236}">
                  <a16:creationId xmlns:a16="http://schemas.microsoft.com/office/drawing/2014/main" id="{4845D1F3-BCED-410C-9790-2FAD340D63AD}"/>
                </a:ext>
              </a:extLst>
            </p:cNvPr>
            <p:cNvSpPr txBox="1"/>
            <p:nvPr/>
          </p:nvSpPr>
          <p:spPr>
            <a:xfrm>
              <a:off x="1516379" y="1914859"/>
              <a:ext cx="400878" cy="523220"/>
            </a:xfrm>
            <a:prstGeom prst="rect">
              <a:avLst/>
            </a:prstGeom>
            <a:noFill/>
          </p:spPr>
          <p:txBody>
            <a:bodyPr wrap="square" rtlCol="0">
              <a:spAutoFit/>
            </a:bodyPr>
            <a:lstStyle/>
            <a:p>
              <a:r>
                <a:rPr lang="en-US" sz="2800"/>
                <a:t>-</a:t>
              </a:r>
            </a:p>
          </p:txBody>
        </p:sp>
        <p:sp>
          <p:nvSpPr>
            <p:cNvPr id="21" name="TextBox 20">
              <a:extLst>
                <a:ext uri="{FF2B5EF4-FFF2-40B4-BE49-F238E27FC236}">
                  <a16:creationId xmlns:a16="http://schemas.microsoft.com/office/drawing/2014/main" id="{CF871716-5B67-4583-A87C-54AAA7C2D6F8}"/>
                </a:ext>
              </a:extLst>
            </p:cNvPr>
            <p:cNvSpPr txBox="1"/>
            <p:nvPr/>
          </p:nvSpPr>
          <p:spPr>
            <a:xfrm>
              <a:off x="751822" y="1823039"/>
              <a:ext cx="649116" cy="369332"/>
            </a:xfrm>
            <a:prstGeom prst="rect">
              <a:avLst/>
            </a:prstGeom>
            <a:noFill/>
          </p:spPr>
          <p:txBody>
            <a:bodyPr wrap="square" rtlCol="0">
              <a:spAutoFit/>
            </a:bodyPr>
            <a:lstStyle/>
            <a:p>
              <a:r>
                <a:rPr lang="en-US"/>
                <a:t>V</a:t>
              </a:r>
              <a:r>
                <a:rPr lang="en-US" baseline="-25000"/>
                <a:t>b,ini</a:t>
              </a:r>
            </a:p>
          </p:txBody>
        </p:sp>
      </p:grpSp>
      <p:cxnSp>
        <p:nvCxnSpPr>
          <p:cNvPr id="22" name="Straight Connector 21">
            <a:extLst>
              <a:ext uri="{FF2B5EF4-FFF2-40B4-BE49-F238E27FC236}">
                <a16:creationId xmlns:a16="http://schemas.microsoft.com/office/drawing/2014/main" id="{FFE4333A-CB50-491D-B770-99D72A19E6E1}"/>
              </a:ext>
            </a:extLst>
          </p:cNvPr>
          <p:cNvCxnSpPr/>
          <p:nvPr/>
        </p:nvCxnSpPr>
        <p:spPr>
          <a:xfrm flipV="1">
            <a:off x="10508865" y="23622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BE15E-61A6-4326-9F22-39710DA2E5CB}"/>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F4D1F6-4AF8-4C5E-923B-29A29EC96A21}"/>
              </a:ext>
            </a:extLst>
          </p:cNvPr>
          <p:cNvSpPr txBox="1"/>
          <p:nvPr/>
        </p:nvSpPr>
        <p:spPr>
          <a:xfrm>
            <a:off x="8455819" y="5562600"/>
            <a:ext cx="2971800" cy="369332"/>
          </a:xfrm>
          <a:prstGeom prst="rect">
            <a:avLst/>
          </a:prstGeom>
          <a:noFill/>
        </p:spPr>
        <p:txBody>
          <a:bodyPr wrap="square" rtlCol="0">
            <a:spAutoFit/>
          </a:bodyPr>
          <a:lstStyle/>
          <a:p>
            <a:r>
              <a:rPr lang="en-US"/>
              <a:t>single transistor controller</a:t>
            </a:r>
          </a:p>
        </p:txBody>
      </p:sp>
      <p:grpSp>
        <p:nvGrpSpPr>
          <p:cNvPr id="25" name="Group 24">
            <a:extLst>
              <a:ext uri="{FF2B5EF4-FFF2-40B4-BE49-F238E27FC236}">
                <a16:creationId xmlns:a16="http://schemas.microsoft.com/office/drawing/2014/main" id="{EEF5A309-F3A4-49CB-BC56-78F2778B6ACA}"/>
              </a:ext>
            </a:extLst>
          </p:cNvPr>
          <p:cNvGrpSpPr/>
          <p:nvPr/>
        </p:nvGrpSpPr>
        <p:grpSpPr>
          <a:xfrm>
            <a:off x="8760619" y="4648200"/>
            <a:ext cx="374371" cy="393942"/>
            <a:chOff x="1511458" y="6156960"/>
            <a:chExt cx="374371" cy="393942"/>
          </a:xfrm>
        </p:grpSpPr>
        <p:cxnSp>
          <p:nvCxnSpPr>
            <p:cNvPr id="26" name="Straight Connector 25">
              <a:extLst>
                <a:ext uri="{FF2B5EF4-FFF2-40B4-BE49-F238E27FC236}">
                  <a16:creationId xmlns:a16="http://schemas.microsoft.com/office/drawing/2014/main" id="{040893F0-AB07-4EA1-A4F9-648BC6A947FA}"/>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7C9CAEF-F4E1-4615-8344-043B63439D67}"/>
                </a:ext>
              </a:extLst>
            </p:cNvPr>
            <p:cNvGrpSpPr/>
            <p:nvPr/>
          </p:nvGrpSpPr>
          <p:grpSpPr>
            <a:xfrm>
              <a:off x="1511458" y="6421025"/>
              <a:ext cx="374371" cy="129877"/>
              <a:chOff x="1489214" y="3057613"/>
              <a:chExt cx="374371" cy="129877"/>
            </a:xfrm>
          </p:grpSpPr>
          <p:cxnSp>
            <p:nvCxnSpPr>
              <p:cNvPr id="28" name="Straight Connector 27">
                <a:extLst>
                  <a:ext uri="{FF2B5EF4-FFF2-40B4-BE49-F238E27FC236}">
                    <a16:creationId xmlns:a16="http://schemas.microsoft.com/office/drawing/2014/main" id="{1CE7FEC6-7BE8-466B-97A2-4F552E3CB9A4}"/>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C47C41-0325-4DAA-8182-DB01E9A758A0}"/>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44DA61-EF1A-434A-A740-6720A722BD5A}"/>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TextBox 30">
            <a:extLst>
              <a:ext uri="{FF2B5EF4-FFF2-40B4-BE49-F238E27FC236}">
                <a16:creationId xmlns:a16="http://schemas.microsoft.com/office/drawing/2014/main" id="{E1E9ED27-9F30-4613-950D-6EDFE83CA914}"/>
              </a:ext>
            </a:extLst>
          </p:cNvPr>
          <p:cNvSpPr txBox="1"/>
          <p:nvPr/>
        </p:nvSpPr>
        <p:spPr>
          <a:xfrm>
            <a:off x="8303419" y="1905000"/>
            <a:ext cx="740735" cy="369332"/>
          </a:xfrm>
          <a:prstGeom prst="rect">
            <a:avLst/>
          </a:prstGeom>
          <a:noFill/>
        </p:spPr>
        <p:txBody>
          <a:bodyPr wrap="square" rtlCol="0">
            <a:spAutoFit/>
          </a:bodyPr>
          <a:lstStyle/>
          <a:p>
            <a:r>
              <a:rPr lang="en-US"/>
              <a:t>R</a:t>
            </a:r>
            <a:r>
              <a:rPr lang="en-US" baseline="-25000"/>
              <a:t>m</a:t>
            </a:r>
          </a:p>
        </p:txBody>
      </p:sp>
      <p:grpSp>
        <p:nvGrpSpPr>
          <p:cNvPr id="32" name="Group 31">
            <a:extLst>
              <a:ext uri="{FF2B5EF4-FFF2-40B4-BE49-F238E27FC236}">
                <a16:creationId xmlns:a16="http://schemas.microsoft.com/office/drawing/2014/main" id="{126D4D60-C3B5-492A-87A2-A78D0E4046B7}"/>
              </a:ext>
            </a:extLst>
          </p:cNvPr>
          <p:cNvGrpSpPr/>
          <p:nvPr/>
        </p:nvGrpSpPr>
        <p:grpSpPr>
          <a:xfrm>
            <a:off x="8836819" y="1143000"/>
            <a:ext cx="223010" cy="1981200"/>
            <a:chOff x="4604021" y="4379129"/>
            <a:chExt cx="223010" cy="1981200"/>
          </a:xfrm>
        </p:grpSpPr>
        <p:cxnSp>
          <p:nvCxnSpPr>
            <p:cNvPr id="33" name="Straight Connector 32">
              <a:extLst>
                <a:ext uri="{FF2B5EF4-FFF2-40B4-BE49-F238E27FC236}">
                  <a16:creationId xmlns:a16="http://schemas.microsoft.com/office/drawing/2014/main" id="{04974B03-B3F1-4FFC-8D20-DC2992C1AA88}"/>
                </a:ext>
              </a:extLst>
            </p:cNvPr>
            <p:cNvCxnSpPr/>
            <p:nvPr/>
          </p:nvCxnSpPr>
          <p:spPr>
            <a:xfrm>
              <a:off x="4694578" y="4379129"/>
              <a:ext cx="0" cy="639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90E431-06E9-43ED-A3DF-48E218E63580}"/>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0AA580-D784-4D04-AD34-1881813F102B}"/>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708A5F-BCC6-4750-B453-7E61FC25319A}"/>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FA4E3D-C923-42F3-B853-5CC9A074E45A}"/>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AC107AE-F9EF-4B32-AED5-8756576B60AE}"/>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75CFAC9-E6B5-4C08-8D87-D77D1D53090D}"/>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9A04F35-0A48-426E-816D-239DEA3583EA}"/>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1158210-C726-4955-9FAD-17924A672F64}"/>
                </a:ext>
              </a:extLst>
            </p:cNvPr>
            <p:cNvCxnSpPr/>
            <p:nvPr/>
          </p:nvCxnSpPr>
          <p:spPr>
            <a:xfrm>
              <a:off x="4705882" y="5570360"/>
              <a:ext cx="0" cy="789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D28F2B1-CE54-4A36-972B-209222205CFB}"/>
              </a:ext>
            </a:extLst>
          </p:cNvPr>
          <p:cNvGrpSpPr/>
          <p:nvPr/>
        </p:nvGrpSpPr>
        <p:grpSpPr>
          <a:xfrm>
            <a:off x="10437019" y="1143000"/>
            <a:ext cx="223010" cy="1219200"/>
            <a:chOff x="4604021" y="4607729"/>
            <a:chExt cx="223010" cy="1219200"/>
          </a:xfrm>
        </p:grpSpPr>
        <p:cxnSp>
          <p:nvCxnSpPr>
            <p:cNvPr id="43" name="Straight Connector 42">
              <a:extLst>
                <a:ext uri="{FF2B5EF4-FFF2-40B4-BE49-F238E27FC236}">
                  <a16:creationId xmlns:a16="http://schemas.microsoft.com/office/drawing/2014/main" id="{E84F053A-BFF4-42C4-927D-B08CABD3DDD9}"/>
                </a:ext>
              </a:extLst>
            </p:cNvPr>
            <p:cNvCxnSpPr/>
            <p:nvPr/>
          </p:nvCxnSpPr>
          <p:spPr>
            <a:xfrm>
              <a:off x="4694578" y="4607729"/>
              <a:ext cx="0" cy="410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7CDAB45-97E5-4B51-A770-D5D93892B2ED}"/>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B2795D-365D-4DF1-B4A9-60EB7908A2F5}"/>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E4874B-D901-461C-9516-85451D96F0FC}"/>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1148DCB-1A75-48DD-86E0-F04145F96313}"/>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D036F1-7774-4333-9D97-197AF8F9122E}"/>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BFBEDD2-E910-4DFD-9122-6B532F6BFF6C}"/>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7B0A17F-1200-4B92-9296-35AA68666900}"/>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823F113-D06E-46DC-A95B-B3D9E1C00E06}"/>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AAC27E35-788C-424C-AE90-B6729193DFEF}"/>
              </a:ext>
            </a:extLst>
          </p:cNvPr>
          <p:cNvSpPr txBox="1"/>
          <p:nvPr/>
        </p:nvSpPr>
        <p:spPr>
          <a:xfrm>
            <a:off x="9979819" y="1676400"/>
            <a:ext cx="740735" cy="369332"/>
          </a:xfrm>
          <a:prstGeom prst="rect">
            <a:avLst/>
          </a:prstGeom>
          <a:noFill/>
        </p:spPr>
        <p:txBody>
          <a:bodyPr wrap="square" rtlCol="0">
            <a:spAutoFit/>
          </a:bodyPr>
          <a:lstStyle/>
          <a:p>
            <a:r>
              <a:rPr lang="en-US"/>
              <a:t>R</a:t>
            </a:r>
            <a:r>
              <a:rPr lang="en-US" baseline="-25000"/>
              <a:t>b</a:t>
            </a:r>
          </a:p>
        </p:txBody>
      </p:sp>
      <p:sp>
        <p:nvSpPr>
          <p:cNvPr id="53" name="Rectangle 52">
            <a:extLst>
              <a:ext uri="{FF2B5EF4-FFF2-40B4-BE49-F238E27FC236}">
                <a16:creationId xmlns:a16="http://schemas.microsoft.com/office/drawing/2014/main" id="{0DC95746-CA5F-4240-93CE-735D6D5BF012}"/>
              </a:ext>
            </a:extLst>
          </p:cNvPr>
          <p:cNvSpPr/>
          <p:nvPr/>
        </p:nvSpPr>
        <p:spPr>
          <a:xfrm>
            <a:off x="8227219" y="838200"/>
            <a:ext cx="1143000" cy="1981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ontent Placeholder 1">
            <a:extLst>
              <a:ext uri="{FF2B5EF4-FFF2-40B4-BE49-F238E27FC236}">
                <a16:creationId xmlns:a16="http://schemas.microsoft.com/office/drawing/2014/main" id="{8F0E206D-60AA-4892-9563-965A16010FCD}"/>
              </a:ext>
            </a:extLst>
          </p:cNvPr>
          <p:cNvSpPr txBox="1">
            <a:spLocks/>
          </p:cNvSpPr>
          <p:nvPr/>
        </p:nvSpPr>
        <p:spPr>
          <a:xfrm>
            <a:off x="100560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battery</a:t>
            </a:r>
          </a:p>
          <a:p>
            <a:pPr marL="0" indent="0">
              <a:buFont typeface="Wingdings" charset="2"/>
              <a:buNone/>
            </a:pPr>
            <a:endParaRPr lang="en-US" sz="2000"/>
          </a:p>
        </p:txBody>
      </p:sp>
      <p:sp>
        <p:nvSpPr>
          <p:cNvPr id="55" name="Rectangle 54">
            <a:extLst>
              <a:ext uri="{FF2B5EF4-FFF2-40B4-BE49-F238E27FC236}">
                <a16:creationId xmlns:a16="http://schemas.microsoft.com/office/drawing/2014/main" id="{CA18A6D8-9377-4D56-B086-2A44F281A9CE}"/>
              </a:ext>
            </a:extLst>
          </p:cNvPr>
          <p:cNvSpPr/>
          <p:nvPr/>
        </p:nvSpPr>
        <p:spPr>
          <a:xfrm>
            <a:off x="9522619" y="838200"/>
            <a:ext cx="1524000" cy="28956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Content Placeholder 1">
            <a:extLst>
              <a:ext uri="{FF2B5EF4-FFF2-40B4-BE49-F238E27FC236}">
                <a16:creationId xmlns:a16="http://schemas.microsoft.com/office/drawing/2014/main" id="{BD43ECCB-8A16-4FCA-AF35-C240400B4FFE}"/>
              </a:ext>
            </a:extLst>
          </p:cNvPr>
          <p:cNvSpPr txBox="1">
            <a:spLocks/>
          </p:cNvSpPr>
          <p:nvPr/>
        </p:nvSpPr>
        <p:spPr>
          <a:xfrm>
            <a:off x="84558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motor</a:t>
            </a:r>
          </a:p>
          <a:p>
            <a:pPr marL="0" indent="0">
              <a:buFont typeface="Wingdings" charset="2"/>
              <a:buNone/>
            </a:pPr>
            <a:endParaRPr lang="en-US" sz="2000"/>
          </a:p>
        </p:txBody>
      </p:sp>
      <p:sp>
        <p:nvSpPr>
          <p:cNvPr id="57" name="TextBox 56">
            <a:extLst>
              <a:ext uri="{FF2B5EF4-FFF2-40B4-BE49-F238E27FC236}">
                <a16:creationId xmlns:a16="http://schemas.microsoft.com/office/drawing/2014/main" id="{7763CA47-2C1D-4EAD-8E34-C1DC1D110DA3}"/>
              </a:ext>
            </a:extLst>
          </p:cNvPr>
          <p:cNvSpPr txBox="1"/>
          <p:nvPr/>
        </p:nvSpPr>
        <p:spPr>
          <a:xfrm>
            <a:off x="5026819" y="6019800"/>
            <a:ext cx="1752600" cy="228600"/>
          </a:xfrm>
          <a:prstGeom prst="rect">
            <a:avLst/>
          </a:prstGeom>
        </p:spPr>
        <p:txBody>
          <a:bodyPr vert="horz" wrap="square" lIns="0" tIns="0" rIns="0" bIns="0" rtlCol="0" anchor="t">
            <a:normAutofit/>
          </a:bodyPr>
          <a:lstStyle/>
          <a:p>
            <a:r>
              <a:rPr lang="en-US" sz="1400" i="1"/>
              <a:t>Datasheet NDP7060L</a:t>
            </a:r>
          </a:p>
        </p:txBody>
      </p:sp>
      <p:sp>
        <p:nvSpPr>
          <p:cNvPr id="58" name="TextBox 57">
            <a:extLst>
              <a:ext uri="{FF2B5EF4-FFF2-40B4-BE49-F238E27FC236}">
                <a16:creationId xmlns:a16="http://schemas.microsoft.com/office/drawing/2014/main" id="{866297B6-7395-4BE8-908D-64262697058A}"/>
              </a:ext>
            </a:extLst>
          </p:cNvPr>
          <p:cNvSpPr txBox="1"/>
          <p:nvPr/>
        </p:nvSpPr>
        <p:spPr>
          <a:xfrm>
            <a:off x="1064419" y="5715000"/>
            <a:ext cx="5181600" cy="685800"/>
          </a:xfrm>
          <a:prstGeom prst="rect">
            <a:avLst/>
          </a:prstGeom>
        </p:spPr>
        <p:txBody>
          <a:bodyPr vert="horz" wrap="square" lIns="0" tIns="0" rIns="0" bIns="0" rtlCol="0" anchor="t">
            <a:normAutofit/>
          </a:bodyPr>
          <a:lstStyle/>
          <a:p>
            <a:r>
              <a:rPr lang="en-US"/>
              <a:t>I/V characteristics for a NDP7060L Power FET</a:t>
            </a:r>
          </a:p>
        </p:txBody>
      </p:sp>
      <p:grpSp>
        <p:nvGrpSpPr>
          <p:cNvPr id="59" name="Group 58">
            <a:extLst>
              <a:ext uri="{FF2B5EF4-FFF2-40B4-BE49-F238E27FC236}">
                <a16:creationId xmlns:a16="http://schemas.microsoft.com/office/drawing/2014/main" id="{7B4190CD-8086-425B-8289-B54437793ACA}"/>
              </a:ext>
            </a:extLst>
          </p:cNvPr>
          <p:cNvGrpSpPr/>
          <p:nvPr/>
        </p:nvGrpSpPr>
        <p:grpSpPr>
          <a:xfrm>
            <a:off x="7770019" y="3124200"/>
            <a:ext cx="762000" cy="457200"/>
            <a:chOff x="6169819" y="2514600"/>
            <a:chExt cx="762000" cy="457200"/>
          </a:xfrm>
          <a:solidFill>
            <a:schemeClr val="accent3">
              <a:lumMod val="20000"/>
              <a:lumOff val="80000"/>
            </a:schemeClr>
          </a:solidFill>
        </p:grpSpPr>
        <p:sp>
          <p:nvSpPr>
            <p:cNvPr id="60" name="Rectangle 59">
              <a:extLst>
                <a:ext uri="{FF2B5EF4-FFF2-40B4-BE49-F238E27FC236}">
                  <a16:creationId xmlns:a16="http://schemas.microsoft.com/office/drawing/2014/main" id="{21EBCC09-3155-4933-B012-577CB934D31C}"/>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ontent Placeholder 1">
              <a:extLst>
                <a:ext uri="{FF2B5EF4-FFF2-40B4-BE49-F238E27FC236}">
                  <a16:creationId xmlns:a16="http://schemas.microsoft.com/office/drawing/2014/main" id="{07AFA1BB-4387-4B44-95AE-601A01D76855}"/>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ON</a:t>
              </a:r>
            </a:p>
            <a:p>
              <a:pPr marL="0" indent="0">
                <a:buFont typeface="Wingdings" charset="2"/>
                <a:buNone/>
              </a:pPr>
              <a:endParaRPr lang="en-US" sz="2000"/>
            </a:p>
          </p:txBody>
        </p:sp>
      </p:grpSp>
      <p:pic>
        <p:nvPicPr>
          <p:cNvPr id="62" name="Picture 61">
            <a:extLst>
              <a:ext uri="{FF2B5EF4-FFF2-40B4-BE49-F238E27FC236}">
                <a16:creationId xmlns:a16="http://schemas.microsoft.com/office/drawing/2014/main" id="{CAAE08CE-7875-447B-885B-7653BAA46E69}"/>
              </a:ext>
            </a:extLst>
          </p:cNvPr>
          <p:cNvPicPr>
            <a:picLocks noChangeAspect="1"/>
          </p:cNvPicPr>
          <p:nvPr/>
        </p:nvPicPr>
        <p:blipFill rotWithShape="1">
          <a:blip r:embed="rId3"/>
          <a:srcRect l="17406" t="42021" r="49752" b="28278"/>
          <a:stretch/>
        </p:blipFill>
        <p:spPr>
          <a:xfrm>
            <a:off x="531019" y="2743200"/>
            <a:ext cx="4110435" cy="2912196"/>
          </a:xfrm>
          <a:prstGeom prst="rect">
            <a:avLst/>
          </a:prstGeom>
        </p:spPr>
      </p:pic>
      <p:cxnSp>
        <p:nvCxnSpPr>
          <p:cNvPr id="63" name="Straight Connector 62">
            <a:extLst>
              <a:ext uri="{FF2B5EF4-FFF2-40B4-BE49-F238E27FC236}">
                <a16:creationId xmlns:a16="http://schemas.microsoft.com/office/drawing/2014/main" id="{76D92214-D3EC-45A4-A9EA-32397A23C401}"/>
              </a:ext>
            </a:extLst>
          </p:cNvPr>
          <p:cNvCxnSpPr/>
          <p:nvPr/>
        </p:nvCxnSpPr>
        <p:spPr>
          <a:xfrm>
            <a:off x="4417219" y="5238747"/>
            <a:ext cx="1219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8976267C-2B8F-43CE-A4AF-3835FFD60E32}"/>
              </a:ext>
            </a:extLst>
          </p:cNvPr>
          <p:cNvGrpSpPr/>
          <p:nvPr/>
        </p:nvGrpSpPr>
        <p:grpSpPr>
          <a:xfrm>
            <a:off x="4722019" y="5086347"/>
            <a:ext cx="304800" cy="152400"/>
            <a:chOff x="4645819" y="5257800"/>
            <a:chExt cx="304800" cy="152400"/>
          </a:xfrm>
        </p:grpSpPr>
        <p:cxnSp>
          <p:nvCxnSpPr>
            <p:cNvPr id="65" name="Straight Connector 64">
              <a:extLst>
                <a:ext uri="{FF2B5EF4-FFF2-40B4-BE49-F238E27FC236}">
                  <a16:creationId xmlns:a16="http://schemas.microsoft.com/office/drawing/2014/main" id="{EAB88D29-33F2-4A07-8027-9978E6482094}"/>
                </a:ext>
              </a:extLst>
            </p:cNvPr>
            <p:cNvCxnSpPr/>
            <p:nvPr/>
          </p:nvCxnSpPr>
          <p:spPr>
            <a:xfrm flipV="1">
              <a:off x="4645819" y="5334000"/>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3886E7A2-F492-49B3-A698-17980147ACD4}"/>
                </a:ext>
              </a:extLst>
            </p:cNvPr>
            <p:cNvCxnSpPr/>
            <p:nvPr/>
          </p:nvCxnSpPr>
          <p:spPr>
            <a:xfrm flipV="1">
              <a:off x="4950619" y="5257800"/>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AC63EE10-E8DF-4CDA-8D89-04BE7976816A}"/>
              </a:ext>
            </a:extLst>
          </p:cNvPr>
          <p:cNvGrpSpPr/>
          <p:nvPr/>
        </p:nvGrpSpPr>
        <p:grpSpPr>
          <a:xfrm>
            <a:off x="5331619" y="5086347"/>
            <a:ext cx="304800" cy="152400"/>
            <a:chOff x="4645819" y="5257800"/>
            <a:chExt cx="304800" cy="152400"/>
          </a:xfrm>
        </p:grpSpPr>
        <p:cxnSp>
          <p:nvCxnSpPr>
            <p:cNvPr id="68" name="Straight Connector 67">
              <a:extLst>
                <a:ext uri="{FF2B5EF4-FFF2-40B4-BE49-F238E27FC236}">
                  <a16:creationId xmlns:a16="http://schemas.microsoft.com/office/drawing/2014/main" id="{6975D6CD-7B0E-4606-B601-9401483C00C8}"/>
                </a:ext>
              </a:extLst>
            </p:cNvPr>
            <p:cNvCxnSpPr/>
            <p:nvPr/>
          </p:nvCxnSpPr>
          <p:spPr>
            <a:xfrm flipV="1">
              <a:off x="4645819" y="5334000"/>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06835E0-2BB1-4982-9DDD-8A6B0BE038AF}"/>
                </a:ext>
              </a:extLst>
            </p:cNvPr>
            <p:cNvCxnSpPr/>
            <p:nvPr/>
          </p:nvCxnSpPr>
          <p:spPr>
            <a:xfrm flipV="1">
              <a:off x="4950619" y="5257800"/>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0" name="Oval 69">
            <a:extLst>
              <a:ext uri="{FF2B5EF4-FFF2-40B4-BE49-F238E27FC236}">
                <a16:creationId xmlns:a16="http://schemas.microsoft.com/office/drawing/2014/main" id="{F712FE95-E57F-45F6-9D29-D2E1F6AAA6DA}"/>
              </a:ext>
            </a:extLst>
          </p:cNvPr>
          <p:cNvSpPr/>
          <p:nvPr/>
        </p:nvSpPr>
        <p:spPr>
          <a:xfrm>
            <a:off x="5560219" y="5145951"/>
            <a:ext cx="152400" cy="152400"/>
          </a:xfrm>
          <a:prstGeom prst="ellipse">
            <a:avLst/>
          </a:prstGeom>
          <a:solidFill>
            <a:schemeClr val="tx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82E15661-C6A3-42EB-BD34-AE710AF7EAE8}"/>
              </a:ext>
            </a:extLst>
          </p:cNvPr>
          <p:cNvSpPr txBox="1"/>
          <p:nvPr/>
        </p:nvSpPr>
        <p:spPr>
          <a:xfrm>
            <a:off x="5026819" y="5257800"/>
            <a:ext cx="228600" cy="304800"/>
          </a:xfrm>
          <a:prstGeom prst="rect">
            <a:avLst/>
          </a:prstGeom>
        </p:spPr>
        <p:txBody>
          <a:bodyPr vert="horz" wrap="square" lIns="0" tIns="0" rIns="0" bIns="0" rtlCol="0" anchor="t">
            <a:normAutofit/>
          </a:bodyPr>
          <a:lstStyle/>
          <a:p>
            <a:r>
              <a:rPr lang="en-US" sz="1100"/>
              <a:t>4</a:t>
            </a:r>
          </a:p>
        </p:txBody>
      </p:sp>
      <p:sp>
        <p:nvSpPr>
          <p:cNvPr id="72" name="TextBox 71">
            <a:extLst>
              <a:ext uri="{FF2B5EF4-FFF2-40B4-BE49-F238E27FC236}">
                <a16:creationId xmlns:a16="http://schemas.microsoft.com/office/drawing/2014/main" id="{C3B47A7E-A9F0-41E0-AD9E-BB542C7C4513}"/>
              </a:ext>
            </a:extLst>
          </p:cNvPr>
          <p:cNvSpPr txBox="1"/>
          <p:nvPr/>
        </p:nvSpPr>
        <p:spPr>
          <a:xfrm>
            <a:off x="5636419" y="5257800"/>
            <a:ext cx="228600" cy="304800"/>
          </a:xfrm>
          <a:prstGeom prst="rect">
            <a:avLst/>
          </a:prstGeom>
        </p:spPr>
        <p:txBody>
          <a:bodyPr vert="horz" wrap="square" lIns="0" tIns="0" rIns="0" bIns="0" rtlCol="0" anchor="t">
            <a:normAutofit/>
          </a:bodyPr>
          <a:lstStyle/>
          <a:p>
            <a:r>
              <a:rPr lang="en-US" sz="1100"/>
              <a:t>5</a:t>
            </a:r>
          </a:p>
        </p:txBody>
      </p:sp>
      <p:grpSp>
        <p:nvGrpSpPr>
          <p:cNvPr id="73" name="Group 72">
            <a:extLst>
              <a:ext uri="{FF2B5EF4-FFF2-40B4-BE49-F238E27FC236}">
                <a16:creationId xmlns:a16="http://schemas.microsoft.com/office/drawing/2014/main" id="{4CFC49FC-F016-4BA3-985F-9D8CD1A93F28}"/>
              </a:ext>
            </a:extLst>
          </p:cNvPr>
          <p:cNvGrpSpPr/>
          <p:nvPr/>
        </p:nvGrpSpPr>
        <p:grpSpPr>
          <a:xfrm>
            <a:off x="10321441" y="4648200"/>
            <a:ext cx="374371" cy="393942"/>
            <a:chOff x="1511458" y="6156960"/>
            <a:chExt cx="374371" cy="393942"/>
          </a:xfrm>
        </p:grpSpPr>
        <p:cxnSp>
          <p:nvCxnSpPr>
            <p:cNvPr id="74" name="Straight Connector 73">
              <a:extLst>
                <a:ext uri="{FF2B5EF4-FFF2-40B4-BE49-F238E27FC236}">
                  <a16:creationId xmlns:a16="http://schemas.microsoft.com/office/drawing/2014/main" id="{A0C212AE-1FB1-4B8B-B794-E7C661BCADC6}"/>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4CB5BA19-DC81-4967-8B74-7381CAB1135F}"/>
                </a:ext>
              </a:extLst>
            </p:cNvPr>
            <p:cNvGrpSpPr/>
            <p:nvPr/>
          </p:nvGrpSpPr>
          <p:grpSpPr>
            <a:xfrm>
              <a:off x="1511458" y="6421025"/>
              <a:ext cx="374371" cy="129877"/>
              <a:chOff x="1489214" y="3057613"/>
              <a:chExt cx="374371" cy="129877"/>
            </a:xfrm>
          </p:grpSpPr>
          <p:cxnSp>
            <p:nvCxnSpPr>
              <p:cNvPr id="76" name="Straight Connector 75">
                <a:extLst>
                  <a:ext uri="{FF2B5EF4-FFF2-40B4-BE49-F238E27FC236}">
                    <a16:creationId xmlns:a16="http://schemas.microsoft.com/office/drawing/2014/main" id="{687B9200-ACFC-4EE3-B53B-761EFD86A28F}"/>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229F793-8FF9-41C3-AF50-93F6DF91CC8A}"/>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DA6BCBA-832E-45FB-BC49-647196486C9E}"/>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8790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Controllers: FETS as Switches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e.g. assume</a:t>
            </a:r>
            <a:endParaRPr lang="en-US" altLang="en-US"/>
          </a:p>
          <a:p>
            <a:pPr lvl="1"/>
            <a:r>
              <a:rPr lang="en-US">
                <a:sym typeface="Symbol" panose="05050102010706020507" pitchFamily="18" charset="2"/>
              </a:rPr>
              <a:t>V</a:t>
            </a:r>
            <a:r>
              <a:rPr lang="en-US" baseline="-25000">
                <a:sym typeface="Symbol" panose="05050102010706020507" pitchFamily="18" charset="2"/>
              </a:rPr>
              <a:t>b,ini</a:t>
            </a:r>
            <a:r>
              <a:rPr lang="en-US">
                <a:sym typeface="Symbol" panose="05050102010706020507" pitchFamily="18" charset="2"/>
              </a:rPr>
              <a:t> = 5V, R</a:t>
            </a:r>
            <a:r>
              <a:rPr lang="en-US" baseline="-25000">
                <a:sym typeface="Symbol" panose="05050102010706020507" pitchFamily="18" charset="2"/>
              </a:rPr>
              <a:t>m</a:t>
            </a:r>
            <a:r>
              <a:rPr lang="en-US">
                <a:sym typeface="Symbol" panose="05050102010706020507" pitchFamily="18" charset="2"/>
              </a:rPr>
              <a:t> = 0.06, R</a:t>
            </a:r>
            <a:r>
              <a:rPr lang="en-US" baseline="-25000">
                <a:sym typeface="Symbol" panose="05050102010706020507" pitchFamily="18" charset="2"/>
              </a:rPr>
              <a:t>b </a:t>
            </a:r>
            <a:r>
              <a:rPr lang="en-US">
                <a:sym typeface="Symbol" panose="05050102010706020507" pitchFamily="18" charset="2"/>
              </a:rPr>
              <a:t>= 0.01</a:t>
            </a:r>
          </a:p>
          <a:p>
            <a:pPr lvl="1"/>
            <a:r>
              <a:rPr lang="en-US">
                <a:sym typeface="Symbol" panose="05050102010706020507" pitchFamily="18" charset="2"/>
              </a:rPr>
              <a:t>V</a:t>
            </a:r>
            <a:r>
              <a:rPr lang="en-US" baseline="-25000">
                <a:sym typeface="Symbol" panose="05050102010706020507" pitchFamily="18" charset="2"/>
              </a:rPr>
              <a:t>gs</a:t>
            </a:r>
            <a:r>
              <a:rPr lang="en-US">
                <a:sym typeface="Symbol" panose="05050102010706020507" pitchFamily="18" charset="2"/>
              </a:rPr>
              <a:t> provided by the MCU</a:t>
            </a:r>
            <a:endParaRPr lang="en-US" altLang="en-US"/>
          </a:p>
        </p:txBody>
      </p:sp>
      <p:sp>
        <p:nvSpPr>
          <p:cNvPr id="4" name="Pentagon 70">
            <a:extLst>
              <a:ext uri="{FF2B5EF4-FFF2-40B4-BE49-F238E27FC236}">
                <a16:creationId xmlns:a16="http://schemas.microsoft.com/office/drawing/2014/main" id="{3F531030-C93B-43BA-BB06-0F9B7506ACAB}"/>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DEAC0A4-1110-4A5D-9EA1-3FE214697E67}"/>
              </a:ext>
            </a:extLst>
          </p:cNvPr>
          <p:cNvCxnSpPr>
            <a:endCxn id="4" idx="3"/>
          </p:cNvCxnSpPr>
          <p:nvPr/>
        </p:nvCxnSpPr>
        <p:spPr>
          <a:xfrm flipH="1">
            <a:off x="79224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97CA28F-9E5B-449F-8D1F-CAC3D8286FAB}"/>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a:t>MCU</a:t>
            </a:r>
          </a:p>
        </p:txBody>
      </p:sp>
      <p:grpSp>
        <p:nvGrpSpPr>
          <p:cNvPr id="7" name="Group 6">
            <a:extLst>
              <a:ext uri="{FF2B5EF4-FFF2-40B4-BE49-F238E27FC236}">
                <a16:creationId xmlns:a16="http://schemas.microsoft.com/office/drawing/2014/main" id="{5F12991A-7632-474E-9955-B74EE00D29F6}"/>
              </a:ext>
            </a:extLst>
          </p:cNvPr>
          <p:cNvGrpSpPr/>
          <p:nvPr/>
        </p:nvGrpSpPr>
        <p:grpSpPr>
          <a:xfrm>
            <a:off x="8384972" y="3124200"/>
            <a:ext cx="566057" cy="1506583"/>
            <a:chOff x="762000" y="1210491"/>
            <a:chExt cx="566057" cy="1506583"/>
          </a:xfrm>
        </p:grpSpPr>
        <p:cxnSp>
          <p:nvCxnSpPr>
            <p:cNvPr id="8" name="Straight Connector 7">
              <a:extLst>
                <a:ext uri="{FF2B5EF4-FFF2-40B4-BE49-F238E27FC236}">
                  <a16:creationId xmlns:a16="http://schemas.microsoft.com/office/drawing/2014/main" id="{04808229-F541-481F-83C0-F954896FBF8D}"/>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6AA923D-BD27-43C7-88B8-6829DFB19EDB}"/>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3173BF-B6C3-49EF-A99B-62C19C401137}"/>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93B4B3-BC6E-4C85-A1F3-8EC962C9F91A}"/>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F73A03-BA53-4A87-BB67-936578AA75D4}"/>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EC31C2-8083-47E7-8BBD-15E6E2A11FC5}"/>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2B7D99-CD6C-46DA-A861-B568BB4E3218}"/>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8BF013-9345-4205-8844-0C36E304F62F}"/>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053D6694-5775-4044-A541-185EC7CE0610}"/>
              </a:ext>
            </a:extLst>
          </p:cNvPr>
          <p:cNvCxnSpPr/>
          <p:nvPr/>
        </p:nvCxnSpPr>
        <p:spPr>
          <a:xfrm flipH="1">
            <a:off x="8913019" y="1143000"/>
            <a:ext cx="16164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803E66E-0BB8-4564-BC78-6DE5E3FD335E}"/>
              </a:ext>
            </a:extLst>
          </p:cNvPr>
          <p:cNvGrpSpPr/>
          <p:nvPr/>
        </p:nvGrpSpPr>
        <p:grpSpPr>
          <a:xfrm>
            <a:off x="9598819" y="2659726"/>
            <a:ext cx="1216788" cy="716701"/>
            <a:chOff x="751822" y="1721378"/>
            <a:chExt cx="1216788" cy="716701"/>
          </a:xfrm>
        </p:grpSpPr>
        <p:sp>
          <p:nvSpPr>
            <p:cNvPr id="18" name="Oval 17">
              <a:extLst>
                <a:ext uri="{FF2B5EF4-FFF2-40B4-BE49-F238E27FC236}">
                  <a16:creationId xmlns:a16="http://schemas.microsoft.com/office/drawing/2014/main" id="{4F485EA1-1B42-4E8C-86F4-CA692F0E2942}"/>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062B452-DCFB-4C7A-8FFB-576D3F3FC5D6}"/>
                </a:ext>
              </a:extLst>
            </p:cNvPr>
            <p:cNvSpPr txBox="1"/>
            <p:nvPr/>
          </p:nvSpPr>
          <p:spPr>
            <a:xfrm>
              <a:off x="1519028" y="1721378"/>
              <a:ext cx="400878" cy="373712"/>
            </a:xfrm>
            <a:prstGeom prst="rect">
              <a:avLst/>
            </a:prstGeom>
            <a:noFill/>
          </p:spPr>
          <p:txBody>
            <a:bodyPr wrap="square" rtlCol="0">
              <a:spAutoFit/>
            </a:bodyPr>
            <a:lstStyle/>
            <a:p>
              <a:r>
                <a:rPr lang="en-US"/>
                <a:t>+</a:t>
              </a:r>
            </a:p>
          </p:txBody>
        </p:sp>
        <p:sp>
          <p:nvSpPr>
            <p:cNvPr id="20" name="TextBox 19">
              <a:extLst>
                <a:ext uri="{FF2B5EF4-FFF2-40B4-BE49-F238E27FC236}">
                  <a16:creationId xmlns:a16="http://schemas.microsoft.com/office/drawing/2014/main" id="{42900502-5CFC-4FFC-891C-BF607B3BD3FB}"/>
                </a:ext>
              </a:extLst>
            </p:cNvPr>
            <p:cNvSpPr txBox="1"/>
            <p:nvPr/>
          </p:nvSpPr>
          <p:spPr>
            <a:xfrm>
              <a:off x="1516379" y="1914859"/>
              <a:ext cx="400878" cy="523220"/>
            </a:xfrm>
            <a:prstGeom prst="rect">
              <a:avLst/>
            </a:prstGeom>
            <a:noFill/>
          </p:spPr>
          <p:txBody>
            <a:bodyPr wrap="square" rtlCol="0">
              <a:spAutoFit/>
            </a:bodyPr>
            <a:lstStyle/>
            <a:p>
              <a:r>
                <a:rPr lang="en-US" sz="2800"/>
                <a:t>-</a:t>
              </a:r>
            </a:p>
          </p:txBody>
        </p:sp>
        <p:sp>
          <p:nvSpPr>
            <p:cNvPr id="21" name="TextBox 20">
              <a:extLst>
                <a:ext uri="{FF2B5EF4-FFF2-40B4-BE49-F238E27FC236}">
                  <a16:creationId xmlns:a16="http://schemas.microsoft.com/office/drawing/2014/main" id="{C58446BF-A880-47B2-A35B-A9713C1C8367}"/>
                </a:ext>
              </a:extLst>
            </p:cNvPr>
            <p:cNvSpPr txBox="1"/>
            <p:nvPr/>
          </p:nvSpPr>
          <p:spPr>
            <a:xfrm>
              <a:off x="751822" y="1823039"/>
              <a:ext cx="649116" cy="369332"/>
            </a:xfrm>
            <a:prstGeom prst="rect">
              <a:avLst/>
            </a:prstGeom>
            <a:noFill/>
          </p:spPr>
          <p:txBody>
            <a:bodyPr wrap="square" rtlCol="0">
              <a:spAutoFit/>
            </a:bodyPr>
            <a:lstStyle/>
            <a:p>
              <a:r>
                <a:rPr lang="en-US"/>
                <a:t>V</a:t>
              </a:r>
              <a:r>
                <a:rPr lang="en-US" baseline="-25000"/>
                <a:t>b,ini</a:t>
              </a:r>
            </a:p>
          </p:txBody>
        </p:sp>
      </p:grpSp>
      <p:cxnSp>
        <p:nvCxnSpPr>
          <p:cNvPr id="22" name="Straight Connector 21">
            <a:extLst>
              <a:ext uri="{FF2B5EF4-FFF2-40B4-BE49-F238E27FC236}">
                <a16:creationId xmlns:a16="http://schemas.microsoft.com/office/drawing/2014/main" id="{281C6408-30FE-4380-9D8B-A38CE1BFE8DA}"/>
              </a:ext>
            </a:extLst>
          </p:cNvPr>
          <p:cNvCxnSpPr/>
          <p:nvPr/>
        </p:nvCxnSpPr>
        <p:spPr>
          <a:xfrm flipV="1">
            <a:off x="10508865" y="23622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615CDD1-1149-4783-A9AB-88BDB1270B87}"/>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73AF900-B883-4444-9241-F37272CEEB87}"/>
              </a:ext>
            </a:extLst>
          </p:cNvPr>
          <p:cNvSpPr txBox="1"/>
          <p:nvPr/>
        </p:nvSpPr>
        <p:spPr>
          <a:xfrm>
            <a:off x="8455819" y="5562600"/>
            <a:ext cx="2971800" cy="369332"/>
          </a:xfrm>
          <a:prstGeom prst="rect">
            <a:avLst/>
          </a:prstGeom>
          <a:noFill/>
        </p:spPr>
        <p:txBody>
          <a:bodyPr wrap="square" rtlCol="0">
            <a:spAutoFit/>
          </a:bodyPr>
          <a:lstStyle/>
          <a:p>
            <a:r>
              <a:rPr lang="en-US"/>
              <a:t>single transistor controller</a:t>
            </a:r>
          </a:p>
        </p:txBody>
      </p:sp>
      <p:grpSp>
        <p:nvGrpSpPr>
          <p:cNvPr id="25" name="Group 24">
            <a:extLst>
              <a:ext uri="{FF2B5EF4-FFF2-40B4-BE49-F238E27FC236}">
                <a16:creationId xmlns:a16="http://schemas.microsoft.com/office/drawing/2014/main" id="{71D49896-0E26-4F22-9A54-8046BA28E18D}"/>
              </a:ext>
            </a:extLst>
          </p:cNvPr>
          <p:cNvGrpSpPr/>
          <p:nvPr/>
        </p:nvGrpSpPr>
        <p:grpSpPr>
          <a:xfrm>
            <a:off x="8760619" y="4648200"/>
            <a:ext cx="374371" cy="393942"/>
            <a:chOff x="1511458" y="6156960"/>
            <a:chExt cx="374371" cy="393942"/>
          </a:xfrm>
        </p:grpSpPr>
        <p:cxnSp>
          <p:nvCxnSpPr>
            <p:cNvPr id="26" name="Straight Connector 25">
              <a:extLst>
                <a:ext uri="{FF2B5EF4-FFF2-40B4-BE49-F238E27FC236}">
                  <a16:creationId xmlns:a16="http://schemas.microsoft.com/office/drawing/2014/main" id="{9FBE9C9E-77A4-4CCF-88AF-D6C9C9190A9D}"/>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623ACAC-66F1-4D26-94BD-4C416191D3D4}"/>
                </a:ext>
              </a:extLst>
            </p:cNvPr>
            <p:cNvGrpSpPr/>
            <p:nvPr/>
          </p:nvGrpSpPr>
          <p:grpSpPr>
            <a:xfrm>
              <a:off x="1511458" y="6421025"/>
              <a:ext cx="374371" cy="129877"/>
              <a:chOff x="1489214" y="3057613"/>
              <a:chExt cx="374371" cy="129877"/>
            </a:xfrm>
          </p:grpSpPr>
          <p:cxnSp>
            <p:nvCxnSpPr>
              <p:cNvPr id="28" name="Straight Connector 27">
                <a:extLst>
                  <a:ext uri="{FF2B5EF4-FFF2-40B4-BE49-F238E27FC236}">
                    <a16:creationId xmlns:a16="http://schemas.microsoft.com/office/drawing/2014/main" id="{35CA75CA-2221-49AE-AF21-C0382571A250}"/>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33A01E-96D8-4665-B976-FCB32612728C}"/>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1A425D-0E12-4DEA-B886-94D2EA3CDCE8}"/>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 name="TextBox 30">
            <a:extLst>
              <a:ext uri="{FF2B5EF4-FFF2-40B4-BE49-F238E27FC236}">
                <a16:creationId xmlns:a16="http://schemas.microsoft.com/office/drawing/2014/main" id="{FCB21426-0E09-4707-93C8-FF470E138653}"/>
              </a:ext>
            </a:extLst>
          </p:cNvPr>
          <p:cNvSpPr txBox="1"/>
          <p:nvPr/>
        </p:nvSpPr>
        <p:spPr>
          <a:xfrm>
            <a:off x="8303419" y="1905000"/>
            <a:ext cx="740735" cy="369332"/>
          </a:xfrm>
          <a:prstGeom prst="rect">
            <a:avLst/>
          </a:prstGeom>
          <a:noFill/>
        </p:spPr>
        <p:txBody>
          <a:bodyPr wrap="square" rtlCol="0">
            <a:spAutoFit/>
          </a:bodyPr>
          <a:lstStyle/>
          <a:p>
            <a:r>
              <a:rPr lang="en-US"/>
              <a:t>R</a:t>
            </a:r>
            <a:r>
              <a:rPr lang="en-US" baseline="-25000"/>
              <a:t>m</a:t>
            </a:r>
          </a:p>
        </p:txBody>
      </p:sp>
      <p:grpSp>
        <p:nvGrpSpPr>
          <p:cNvPr id="32" name="Group 31">
            <a:extLst>
              <a:ext uri="{FF2B5EF4-FFF2-40B4-BE49-F238E27FC236}">
                <a16:creationId xmlns:a16="http://schemas.microsoft.com/office/drawing/2014/main" id="{7A674819-EE83-4D2E-B82A-49A688705943}"/>
              </a:ext>
            </a:extLst>
          </p:cNvPr>
          <p:cNvGrpSpPr/>
          <p:nvPr/>
        </p:nvGrpSpPr>
        <p:grpSpPr>
          <a:xfrm>
            <a:off x="8836819" y="1143000"/>
            <a:ext cx="223010" cy="1981200"/>
            <a:chOff x="4604021" y="4379129"/>
            <a:chExt cx="223010" cy="1981200"/>
          </a:xfrm>
        </p:grpSpPr>
        <p:cxnSp>
          <p:nvCxnSpPr>
            <p:cNvPr id="33" name="Straight Connector 32">
              <a:extLst>
                <a:ext uri="{FF2B5EF4-FFF2-40B4-BE49-F238E27FC236}">
                  <a16:creationId xmlns:a16="http://schemas.microsoft.com/office/drawing/2014/main" id="{32DF4A22-5482-48F7-B935-E580A255CB24}"/>
                </a:ext>
              </a:extLst>
            </p:cNvPr>
            <p:cNvCxnSpPr/>
            <p:nvPr/>
          </p:nvCxnSpPr>
          <p:spPr>
            <a:xfrm>
              <a:off x="4694578" y="4379129"/>
              <a:ext cx="0" cy="639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04EF0C-697A-4F08-85AA-324F7E5F6C46}"/>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77CED21-7B58-4A0D-8ED2-FEA33A28C360}"/>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B3E654-A76E-4D93-A645-5BF949F7FA28}"/>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CC7958A-552D-4C83-AEDF-3DE020A718C7}"/>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65321C8-46E5-4054-A200-9B8C7D8F2CE5}"/>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04184B-F83D-4466-A122-46C4A5BB3F83}"/>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9152B77-4DB6-41FC-922F-58F437A1C0F3}"/>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D71F6A-D973-4718-8C6C-A36D9075A2D3}"/>
                </a:ext>
              </a:extLst>
            </p:cNvPr>
            <p:cNvCxnSpPr/>
            <p:nvPr/>
          </p:nvCxnSpPr>
          <p:spPr>
            <a:xfrm>
              <a:off x="4705882" y="5570360"/>
              <a:ext cx="0" cy="789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11435D77-B407-433D-A538-CFBFC27C0264}"/>
              </a:ext>
            </a:extLst>
          </p:cNvPr>
          <p:cNvGrpSpPr/>
          <p:nvPr/>
        </p:nvGrpSpPr>
        <p:grpSpPr>
          <a:xfrm>
            <a:off x="10437019" y="1143000"/>
            <a:ext cx="223010" cy="1219200"/>
            <a:chOff x="4604021" y="4607729"/>
            <a:chExt cx="223010" cy="1219200"/>
          </a:xfrm>
        </p:grpSpPr>
        <p:cxnSp>
          <p:nvCxnSpPr>
            <p:cNvPr id="43" name="Straight Connector 42">
              <a:extLst>
                <a:ext uri="{FF2B5EF4-FFF2-40B4-BE49-F238E27FC236}">
                  <a16:creationId xmlns:a16="http://schemas.microsoft.com/office/drawing/2014/main" id="{0B10179F-E2FF-4A77-B7C4-C898FCACE5EF}"/>
                </a:ext>
              </a:extLst>
            </p:cNvPr>
            <p:cNvCxnSpPr/>
            <p:nvPr/>
          </p:nvCxnSpPr>
          <p:spPr>
            <a:xfrm>
              <a:off x="4694578" y="4607729"/>
              <a:ext cx="0" cy="410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0F0F63F-D386-42F6-BA0E-0D395954DE91}"/>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369F449-7AE4-4505-A062-DE390296AFFB}"/>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9F3711-27EC-41B7-AE91-FA151DB84975}"/>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2691C0B-BF24-41AC-B64C-5E4DAADA8C6C}"/>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0718F0F-0CF7-4B8A-93C8-55EAB0A6FD48}"/>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D063BA-85D2-45C4-988A-7A6B362CE330}"/>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0B50531-E977-4A58-88F7-49830D1916E4}"/>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F7D8DE-D830-4955-AFDA-C7A303122D02}"/>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DE295178-994B-4818-BDAA-FCDFDBB0F638}"/>
              </a:ext>
            </a:extLst>
          </p:cNvPr>
          <p:cNvSpPr txBox="1"/>
          <p:nvPr/>
        </p:nvSpPr>
        <p:spPr>
          <a:xfrm>
            <a:off x="9979819" y="1676400"/>
            <a:ext cx="740735" cy="369332"/>
          </a:xfrm>
          <a:prstGeom prst="rect">
            <a:avLst/>
          </a:prstGeom>
          <a:noFill/>
        </p:spPr>
        <p:txBody>
          <a:bodyPr wrap="square" rtlCol="0">
            <a:spAutoFit/>
          </a:bodyPr>
          <a:lstStyle/>
          <a:p>
            <a:r>
              <a:rPr lang="en-US"/>
              <a:t>R</a:t>
            </a:r>
            <a:r>
              <a:rPr lang="en-US" baseline="-25000"/>
              <a:t>b</a:t>
            </a:r>
          </a:p>
        </p:txBody>
      </p:sp>
      <p:sp>
        <p:nvSpPr>
          <p:cNvPr id="53" name="Rectangle 52">
            <a:extLst>
              <a:ext uri="{FF2B5EF4-FFF2-40B4-BE49-F238E27FC236}">
                <a16:creationId xmlns:a16="http://schemas.microsoft.com/office/drawing/2014/main" id="{DC4D2BC5-0A0F-440D-995C-559F1CD4B2FB}"/>
              </a:ext>
            </a:extLst>
          </p:cNvPr>
          <p:cNvSpPr/>
          <p:nvPr/>
        </p:nvSpPr>
        <p:spPr>
          <a:xfrm>
            <a:off x="8227219" y="838200"/>
            <a:ext cx="1143000" cy="1981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Content Placeholder 1">
            <a:extLst>
              <a:ext uri="{FF2B5EF4-FFF2-40B4-BE49-F238E27FC236}">
                <a16:creationId xmlns:a16="http://schemas.microsoft.com/office/drawing/2014/main" id="{71661317-27CF-4CBE-8527-ECA8CB4C50DE}"/>
              </a:ext>
            </a:extLst>
          </p:cNvPr>
          <p:cNvSpPr txBox="1">
            <a:spLocks/>
          </p:cNvSpPr>
          <p:nvPr/>
        </p:nvSpPr>
        <p:spPr>
          <a:xfrm>
            <a:off x="100560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battery</a:t>
            </a:r>
          </a:p>
          <a:p>
            <a:pPr marL="0" indent="0">
              <a:buFont typeface="Wingdings" charset="2"/>
              <a:buNone/>
            </a:pPr>
            <a:endParaRPr lang="en-US" sz="2000"/>
          </a:p>
        </p:txBody>
      </p:sp>
      <p:sp>
        <p:nvSpPr>
          <p:cNvPr id="55" name="Rectangle 54">
            <a:extLst>
              <a:ext uri="{FF2B5EF4-FFF2-40B4-BE49-F238E27FC236}">
                <a16:creationId xmlns:a16="http://schemas.microsoft.com/office/drawing/2014/main" id="{20774C8B-3550-490F-9679-185DCCFDCE35}"/>
              </a:ext>
            </a:extLst>
          </p:cNvPr>
          <p:cNvSpPr/>
          <p:nvPr/>
        </p:nvSpPr>
        <p:spPr>
          <a:xfrm>
            <a:off x="9522619" y="838200"/>
            <a:ext cx="1524000" cy="28956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Content Placeholder 1">
            <a:extLst>
              <a:ext uri="{FF2B5EF4-FFF2-40B4-BE49-F238E27FC236}">
                <a16:creationId xmlns:a16="http://schemas.microsoft.com/office/drawing/2014/main" id="{3433F035-E609-4A60-938F-CCD0E680A18E}"/>
              </a:ext>
            </a:extLst>
          </p:cNvPr>
          <p:cNvSpPr txBox="1">
            <a:spLocks/>
          </p:cNvSpPr>
          <p:nvPr/>
        </p:nvSpPr>
        <p:spPr>
          <a:xfrm>
            <a:off x="84558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motor</a:t>
            </a:r>
          </a:p>
          <a:p>
            <a:pPr marL="0" indent="0">
              <a:buFont typeface="Wingdings" charset="2"/>
              <a:buNone/>
            </a:pPr>
            <a:endParaRPr lang="en-US" sz="2000"/>
          </a:p>
        </p:txBody>
      </p:sp>
      <p:pic>
        <p:nvPicPr>
          <p:cNvPr id="57" name="Picture 56">
            <a:extLst>
              <a:ext uri="{FF2B5EF4-FFF2-40B4-BE49-F238E27FC236}">
                <a16:creationId xmlns:a16="http://schemas.microsoft.com/office/drawing/2014/main" id="{0156ADDA-253B-4FC3-832A-4EEF56C6045D}"/>
              </a:ext>
            </a:extLst>
          </p:cNvPr>
          <p:cNvPicPr>
            <a:picLocks noChangeAspect="1"/>
          </p:cNvPicPr>
          <p:nvPr/>
        </p:nvPicPr>
        <p:blipFill rotWithShape="1">
          <a:blip r:embed="rId3"/>
          <a:srcRect l="17406" t="42021" r="49752" b="28278"/>
          <a:stretch/>
        </p:blipFill>
        <p:spPr>
          <a:xfrm>
            <a:off x="531019" y="2743200"/>
            <a:ext cx="4110435" cy="2912196"/>
          </a:xfrm>
          <a:prstGeom prst="rect">
            <a:avLst/>
          </a:prstGeom>
        </p:spPr>
      </p:pic>
      <p:cxnSp>
        <p:nvCxnSpPr>
          <p:cNvPr id="58" name="Straight Connector 57">
            <a:extLst>
              <a:ext uri="{FF2B5EF4-FFF2-40B4-BE49-F238E27FC236}">
                <a16:creationId xmlns:a16="http://schemas.microsoft.com/office/drawing/2014/main" id="{2A576425-135D-4038-8435-B7E5545B3B85}"/>
              </a:ext>
            </a:extLst>
          </p:cNvPr>
          <p:cNvCxnSpPr/>
          <p:nvPr/>
        </p:nvCxnSpPr>
        <p:spPr>
          <a:xfrm>
            <a:off x="4417219" y="5238747"/>
            <a:ext cx="1219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E2A91BE3-F9C9-4A96-9CA4-D7799FE28C50}"/>
              </a:ext>
            </a:extLst>
          </p:cNvPr>
          <p:cNvGrpSpPr/>
          <p:nvPr/>
        </p:nvGrpSpPr>
        <p:grpSpPr>
          <a:xfrm>
            <a:off x="4722019" y="5086347"/>
            <a:ext cx="304800" cy="152400"/>
            <a:chOff x="4645819" y="5257800"/>
            <a:chExt cx="304800" cy="152400"/>
          </a:xfrm>
        </p:grpSpPr>
        <p:cxnSp>
          <p:nvCxnSpPr>
            <p:cNvPr id="60" name="Straight Connector 59">
              <a:extLst>
                <a:ext uri="{FF2B5EF4-FFF2-40B4-BE49-F238E27FC236}">
                  <a16:creationId xmlns:a16="http://schemas.microsoft.com/office/drawing/2014/main" id="{6D75A2EB-E663-4475-824C-ED1B00C94368}"/>
                </a:ext>
              </a:extLst>
            </p:cNvPr>
            <p:cNvCxnSpPr/>
            <p:nvPr/>
          </p:nvCxnSpPr>
          <p:spPr>
            <a:xfrm flipV="1">
              <a:off x="4645819" y="5334000"/>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3DF9073-7630-4DB1-8E61-5F700149DD99}"/>
                </a:ext>
              </a:extLst>
            </p:cNvPr>
            <p:cNvCxnSpPr/>
            <p:nvPr/>
          </p:nvCxnSpPr>
          <p:spPr>
            <a:xfrm flipV="1">
              <a:off x="4950619" y="5257800"/>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1B7BA8DD-43F0-43C6-9EDA-7ADC26CE5902}"/>
              </a:ext>
            </a:extLst>
          </p:cNvPr>
          <p:cNvGrpSpPr/>
          <p:nvPr/>
        </p:nvGrpSpPr>
        <p:grpSpPr>
          <a:xfrm>
            <a:off x="5331619" y="5086347"/>
            <a:ext cx="304800" cy="152400"/>
            <a:chOff x="4645819" y="5257800"/>
            <a:chExt cx="304800" cy="152400"/>
          </a:xfrm>
        </p:grpSpPr>
        <p:cxnSp>
          <p:nvCxnSpPr>
            <p:cNvPr id="63" name="Straight Connector 62">
              <a:extLst>
                <a:ext uri="{FF2B5EF4-FFF2-40B4-BE49-F238E27FC236}">
                  <a16:creationId xmlns:a16="http://schemas.microsoft.com/office/drawing/2014/main" id="{2BD18A6C-797E-4F3F-BCEC-90473E90A038}"/>
                </a:ext>
              </a:extLst>
            </p:cNvPr>
            <p:cNvCxnSpPr/>
            <p:nvPr/>
          </p:nvCxnSpPr>
          <p:spPr>
            <a:xfrm flipV="1">
              <a:off x="4645819" y="5334000"/>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27784442-AB24-4471-8854-CC445F8B9FEB}"/>
                </a:ext>
              </a:extLst>
            </p:cNvPr>
            <p:cNvCxnSpPr/>
            <p:nvPr/>
          </p:nvCxnSpPr>
          <p:spPr>
            <a:xfrm flipV="1">
              <a:off x="4950619" y="5257800"/>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3D96096F-E98A-41FE-AA8C-4EAAA26854CC}"/>
              </a:ext>
            </a:extLst>
          </p:cNvPr>
          <p:cNvSpPr txBox="1"/>
          <p:nvPr/>
        </p:nvSpPr>
        <p:spPr>
          <a:xfrm>
            <a:off x="5026819" y="5257800"/>
            <a:ext cx="228600" cy="304800"/>
          </a:xfrm>
          <a:prstGeom prst="rect">
            <a:avLst/>
          </a:prstGeom>
        </p:spPr>
        <p:txBody>
          <a:bodyPr vert="horz" wrap="square" lIns="0" tIns="0" rIns="0" bIns="0" rtlCol="0" anchor="t">
            <a:normAutofit/>
          </a:bodyPr>
          <a:lstStyle/>
          <a:p>
            <a:r>
              <a:rPr lang="en-US" sz="1100"/>
              <a:t>4</a:t>
            </a:r>
          </a:p>
        </p:txBody>
      </p:sp>
      <p:sp>
        <p:nvSpPr>
          <p:cNvPr id="66" name="TextBox 65">
            <a:extLst>
              <a:ext uri="{FF2B5EF4-FFF2-40B4-BE49-F238E27FC236}">
                <a16:creationId xmlns:a16="http://schemas.microsoft.com/office/drawing/2014/main" id="{7DE38A86-A6F5-45EA-BEF8-624E192D442F}"/>
              </a:ext>
            </a:extLst>
          </p:cNvPr>
          <p:cNvSpPr txBox="1"/>
          <p:nvPr/>
        </p:nvSpPr>
        <p:spPr>
          <a:xfrm>
            <a:off x="5636419" y="5257800"/>
            <a:ext cx="228600" cy="304800"/>
          </a:xfrm>
          <a:prstGeom prst="rect">
            <a:avLst/>
          </a:prstGeom>
        </p:spPr>
        <p:txBody>
          <a:bodyPr vert="horz" wrap="square" lIns="0" tIns="0" rIns="0" bIns="0" rtlCol="0" anchor="t">
            <a:normAutofit/>
          </a:bodyPr>
          <a:lstStyle/>
          <a:p>
            <a:r>
              <a:rPr lang="en-US" sz="1100"/>
              <a:t>5</a:t>
            </a:r>
          </a:p>
        </p:txBody>
      </p:sp>
      <p:sp>
        <p:nvSpPr>
          <p:cNvPr id="67" name="TextBox 66">
            <a:extLst>
              <a:ext uri="{FF2B5EF4-FFF2-40B4-BE49-F238E27FC236}">
                <a16:creationId xmlns:a16="http://schemas.microsoft.com/office/drawing/2014/main" id="{52CEDC9B-64A6-4E56-9EDD-F07DAED4D4F4}"/>
              </a:ext>
            </a:extLst>
          </p:cNvPr>
          <p:cNvSpPr txBox="1"/>
          <p:nvPr/>
        </p:nvSpPr>
        <p:spPr>
          <a:xfrm>
            <a:off x="5026819" y="6019800"/>
            <a:ext cx="1752600" cy="228600"/>
          </a:xfrm>
          <a:prstGeom prst="rect">
            <a:avLst/>
          </a:prstGeom>
        </p:spPr>
        <p:txBody>
          <a:bodyPr vert="horz" wrap="square" lIns="0" tIns="0" rIns="0" bIns="0" rtlCol="0" anchor="t">
            <a:normAutofit/>
          </a:bodyPr>
          <a:lstStyle/>
          <a:p>
            <a:r>
              <a:rPr lang="en-US" sz="1400" i="1"/>
              <a:t>Datasheet NDP7060L</a:t>
            </a:r>
          </a:p>
        </p:txBody>
      </p:sp>
      <p:sp>
        <p:nvSpPr>
          <p:cNvPr id="68" name="TextBox 67">
            <a:extLst>
              <a:ext uri="{FF2B5EF4-FFF2-40B4-BE49-F238E27FC236}">
                <a16:creationId xmlns:a16="http://schemas.microsoft.com/office/drawing/2014/main" id="{55A7D836-64B6-4492-A362-777227D3B2B2}"/>
              </a:ext>
            </a:extLst>
          </p:cNvPr>
          <p:cNvSpPr txBox="1"/>
          <p:nvPr/>
        </p:nvSpPr>
        <p:spPr>
          <a:xfrm>
            <a:off x="1064419" y="5715000"/>
            <a:ext cx="5181600" cy="685800"/>
          </a:xfrm>
          <a:prstGeom prst="rect">
            <a:avLst/>
          </a:prstGeom>
        </p:spPr>
        <p:txBody>
          <a:bodyPr vert="horz" wrap="square" lIns="0" tIns="0" rIns="0" bIns="0" rtlCol="0" anchor="t">
            <a:normAutofit/>
          </a:bodyPr>
          <a:lstStyle/>
          <a:p>
            <a:r>
              <a:rPr lang="en-US"/>
              <a:t>I/V characteristics for a NDP7060L Power FET</a:t>
            </a:r>
          </a:p>
        </p:txBody>
      </p:sp>
      <p:grpSp>
        <p:nvGrpSpPr>
          <p:cNvPr id="69" name="Group 68">
            <a:extLst>
              <a:ext uri="{FF2B5EF4-FFF2-40B4-BE49-F238E27FC236}">
                <a16:creationId xmlns:a16="http://schemas.microsoft.com/office/drawing/2014/main" id="{9AB4AD8C-777A-4411-BAD3-57BA70291104}"/>
              </a:ext>
            </a:extLst>
          </p:cNvPr>
          <p:cNvGrpSpPr/>
          <p:nvPr/>
        </p:nvGrpSpPr>
        <p:grpSpPr>
          <a:xfrm>
            <a:off x="7770019" y="3124200"/>
            <a:ext cx="762000" cy="457200"/>
            <a:chOff x="6169819" y="2514600"/>
            <a:chExt cx="762000" cy="457200"/>
          </a:xfrm>
          <a:solidFill>
            <a:schemeClr val="accent3">
              <a:lumMod val="20000"/>
              <a:lumOff val="80000"/>
            </a:schemeClr>
          </a:solidFill>
        </p:grpSpPr>
        <p:sp>
          <p:nvSpPr>
            <p:cNvPr id="70" name="Rectangle 69">
              <a:extLst>
                <a:ext uri="{FF2B5EF4-FFF2-40B4-BE49-F238E27FC236}">
                  <a16:creationId xmlns:a16="http://schemas.microsoft.com/office/drawing/2014/main" id="{C8776038-7349-43C8-851F-6E46150D393A}"/>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ontent Placeholder 1">
              <a:extLst>
                <a:ext uri="{FF2B5EF4-FFF2-40B4-BE49-F238E27FC236}">
                  <a16:creationId xmlns:a16="http://schemas.microsoft.com/office/drawing/2014/main" id="{5FC8D0CD-4E1C-4C35-A281-C70EC8E9D193}"/>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ON</a:t>
              </a:r>
            </a:p>
            <a:p>
              <a:pPr marL="0" indent="0">
                <a:buFont typeface="Wingdings" charset="2"/>
                <a:buNone/>
              </a:pPr>
              <a:endParaRPr lang="en-US" sz="2000"/>
            </a:p>
          </p:txBody>
        </p:sp>
      </p:grpSp>
      <p:sp>
        <p:nvSpPr>
          <p:cNvPr id="72" name="Oval 71">
            <a:extLst>
              <a:ext uri="{FF2B5EF4-FFF2-40B4-BE49-F238E27FC236}">
                <a16:creationId xmlns:a16="http://schemas.microsoft.com/office/drawing/2014/main" id="{825E7DBA-7863-42EA-A908-0B0505D64330}"/>
              </a:ext>
            </a:extLst>
          </p:cNvPr>
          <p:cNvSpPr/>
          <p:nvPr/>
        </p:nvSpPr>
        <p:spPr>
          <a:xfrm>
            <a:off x="5560219" y="5145951"/>
            <a:ext cx="152400" cy="152400"/>
          </a:xfrm>
          <a:prstGeom prst="ellipse">
            <a:avLst/>
          </a:prstGeom>
          <a:solidFill>
            <a:schemeClr val="tx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F242084-B34F-49BA-9935-C4CEA6A95E51}"/>
              </a:ext>
            </a:extLst>
          </p:cNvPr>
          <p:cNvSpPr/>
          <p:nvPr/>
        </p:nvSpPr>
        <p:spPr>
          <a:xfrm>
            <a:off x="912019" y="3886200"/>
            <a:ext cx="152400" cy="152400"/>
          </a:xfrm>
          <a:prstGeom prst="ellipse">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D8DF9383-1CFA-42E1-A0BA-2930D58F7F35}"/>
              </a:ext>
            </a:extLst>
          </p:cNvPr>
          <p:cNvCxnSpPr>
            <a:stCxn id="72" idx="2"/>
            <a:endCxn id="73" idx="5"/>
          </p:cNvCxnSpPr>
          <p:nvPr/>
        </p:nvCxnSpPr>
        <p:spPr>
          <a:xfrm flipH="1" flipV="1">
            <a:off x="1042101" y="4016282"/>
            <a:ext cx="4518118" cy="120586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7154AFC6-8B5F-4F28-BA93-836BC6739563}"/>
              </a:ext>
            </a:extLst>
          </p:cNvPr>
          <p:cNvSpPr/>
          <p:nvPr/>
        </p:nvSpPr>
        <p:spPr>
          <a:xfrm>
            <a:off x="988219" y="4267200"/>
            <a:ext cx="990600" cy="990600"/>
          </a:xfrm>
          <a:prstGeom prst="rect">
            <a:avLst/>
          </a:prstGeom>
          <a:solidFill>
            <a:srgbClr val="FF7D7D">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Freeform 13">
            <a:extLst>
              <a:ext uri="{FF2B5EF4-FFF2-40B4-BE49-F238E27FC236}">
                <a16:creationId xmlns:a16="http://schemas.microsoft.com/office/drawing/2014/main" id="{8E085BAD-0B07-4EFD-82F7-DE02C40BAC0D}"/>
              </a:ext>
            </a:extLst>
          </p:cNvPr>
          <p:cNvSpPr/>
          <p:nvPr/>
        </p:nvSpPr>
        <p:spPr>
          <a:xfrm>
            <a:off x="988828" y="3827721"/>
            <a:ext cx="3476846" cy="1403498"/>
          </a:xfrm>
          <a:custGeom>
            <a:avLst/>
            <a:gdLst>
              <a:gd name="connsiteX0" fmla="*/ 0 w 3476846"/>
              <a:gd name="connsiteY0" fmla="*/ 1403498 h 1403498"/>
              <a:gd name="connsiteX1" fmla="*/ 723014 w 3476846"/>
              <a:gd name="connsiteY1" fmla="*/ 595423 h 1403498"/>
              <a:gd name="connsiteX2" fmla="*/ 1031358 w 3476846"/>
              <a:gd name="connsiteY2" fmla="*/ 393405 h 1403498"/>
              <a:gd name="connsiteX3" fmla="*/ 1382232 w 3476846"/>
              <a:gd name="connsiteY3" fmla="*/ 191386 h 1403498"/>
              <a:gd name="connsiteX4" fmla="*/ 1711842 w 3476846"/>
              <a:gd name="connsiteY4" fmla="*/ 85060 h 1403498"/>
              <a:gd name="connsiteX5" fmla="*/ 2041451 w 3476846"/>
              <a:gd name="connsiteY5" fmla="*/ 21265 h 1403498"/>
              <a:gd name="connsiteX6" fmla="*/ 3476846 w 3476846"/>
              <a:gd name="connsiteY6" fmla="*/ 0 h 14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846" h="1403498">
                <a:moveTo>
                  <a:pt x="0" y="1403498"/>
                </a:moveTo>
                <a:lnTo>
                  <a:pt x="723014" y="595423"/>
                </a:lnTo>
                <a:lnTo>
                  <a:pt x="1031358" y="393405"/>
                </a:lnTo>
                <a:lnTo>
                  <a:pt x="1382232" y="191386"/>
                </a:lnTo>
                <a:lnTo>
                  <a:pt x="1711842" y="85060"/>
                </a:lnTo>
                <a:lnTo>
                  <a:pt x="2041451" y="21265"/>
                </a:lnTo>
                <a:lnTo>
                  <a:pt x="3476846" y="0"/>
                </a:ln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ontent Placeholder 1">
            <a:extLst>
              <a:ext uri="{FF2B5EF4-FFF2-40B4-BE49-F238E27FC236}">
                <a16:creationId xmlns:a16="http://schemas.microsoft.com/office/drawing/2014/main" id="{32DB3616-D95F-4357-A616-A568DF283BA9}"/>
              </a:ext>
            </a:extLst>
          </p:cNvPr>
          <p:cNvSpPr txBox="1">
            <a:spLocks/>
          </p:cNvSpPr>
          <p:nvPr/>
        </p:nvSpPr>
        <p:spPr>
          <a:xfrm>
            <a:off x="4645819" y="3657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V</a:t>
            </a:r>
            <a:r>
              <a:rPr lang="en-US" sz="2000" baseline="-25000"/>
              <a:t>gs</a:t>
            </a:r>
            <a:r>
              <a:rPr lang="en-US" sz="2000"/>
              <a:t> = 3.3V</a:t>
            </a:r>
          </a:p>
          <a:p>
            <a:pPr marL="0" indent="0">
              <a:buFont typeface="Wingdings" charset="2"/>
              <a:buNone/>
            </a:pPr>
            <a:endParaRPr lang="en-US" sz="2000"/>
          </a:p>
        </p:txBody>
      </p:sp>
      <p:grpSp>
        <p:nvGrpSpPr>
          <p:cNvPr id="78" name="Group 77">
            <a:extLst>
              <a:ext uri="{FF2B5EF4-FFF2-40B4-BE49-F238E27FC236}">
                <a16:creationId xmlns:a16="http://schemas.microsoft.com/office/drawing/2014/main" id="{05A17FA7-3215-4460-80FC-6F554FDE4C46}"/>
              </a:ext>
            </a:extLst>
          </p:cNvPr>
          <p:cNvGrpSpPr/>
          <p:nvPr/>
        </p:nvGrpSpPr>
        <p:grpSpPr>
          <a:xfrm>
            <a:off x="10321441" y="4648200"/>
            <a:ext cx="374371" cy="393942"/>
            <a:chOff x="1511458" y="6156960"/>
            <a:chExt cx="374371" cy="393942"/>
          </a:xfrm>
        </p:grpSpPr>
        <p:cxnSp>
          <p:nvCxnSpPr>
            <p:cNvPr id="79" name="Straight Connector 78">
              <a:extLst>
                <a:ext uri="{FF2B5EF4-FFF2-40B4-BE49-F238E27FC236}">
                  <a16:creationId xmlns:a16="http://schemas.microsoft.com/office/drawing/2014/main" id="{11899E2D-9A6D-42D7-A1E2-88AC9BE95E1D}"/>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DEB8F365-2087-4BD9-AD5E-D6DE64F63A19}"/>
                </a:ext>
              </a:extLst>
            </p:cNvPr>
            <p:cNvGrpSpPr/>
            <p:nvPr/>
          </p:nvGrpSpPr>
          <p:grpSpPr>
            <a:xfrm>
              <a:off x="1511458" y="6421025"/>
              <a:ext cx="374371" cy="129877"/>
              <a:chOff x="1489214" y="3057613"/>
              <a:chExt cx="374371" cy="129877"/>
            </a:xfrm>
          </p:grpSpPr>
          <p:cxnSp>
            <p:nvCxnSpPr>
              <p:cNvPr id="81" name="Straight Connector 80">
                <a:extLst>
                  <a:ext uri="{FF2B5EF4-FFF2-40B4-BE49-F238E27FC236}">
                    <a16:creationId xmlns:a16="http://schemas.microsoft.com/office/drawing/2014/main" id="{99371F20-775B-475E-9E42-8BB490BE2D42}"/>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FC2E518-9305-495A-A0A9-35C95BEE8104}"/>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F91E318-8DBD-4595-8061-98A89B75A378}"/>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7839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Controllers: FETS as Switches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e.g. assume</a:t>
            </a:r>
            <a:endParaRPr lang="en-US" altLang="en-US"/>
          </a:p>
          <a:p>
            <a:pPr lvl="1"/>
            <a:r>
              <a:rPr lang="en-US">
                <a:sym typeface="Symbol" panose="05050102010706020507" pitchFamily="18" charset="2"/>
              </a:rPr>
              <a:t>V</a:t>
            </a:r>
            <a:r>
              <a:rPr lang="en-US" baseline="-25000">
                <a:sym typeface="Symbol" panose="05050102010706020507" pitchFamily="18" charset="2"/>
              </a:rPr>
              <a:t>b,ini</a:t>
            </a:r>
            <a:r>
              <a:rPr lang="en-US">
                <a:sym typeface="Symbol" panose="05050102010706020507" pitchFamily="18" charset="2"/>
              </a:rPr>
              <a:t> = 5 V, R</a:t>
            </a:r>
            <a:r>
              <a:rPr lang="en-US" baseline="-25000">
                <a:sym typeface="Symbol" panose="05050102010706020507" pitchFamily="18" charset="2"/>
              </a:rPr>
              <a:t>m</a:t>
            </a:r>
            <a:r>
              <a:rPr lang="en-US">
                <a:sym typeface="Symbol" panose="05050102010706020507" pitchFamily="18" charset="2"/>
              </a:rPr>
              <a:t> = 0.06, R</a:t>
            </a:r>
            <a:r>
              <a:rPr lang="en-US" baseline="-25000">
                <a:sym typeface="Symbol" panose="05050102010706020507" pitchFamily="18" charset="2"/>
              </a:rPr>
              <a:t>b </a:t>
            </a:r>
            <a:r>
              <a:rPr lang="en-US">
                <a:sym typeface="Symbol" panose="05050102010706020507" pitchFamily="18" charset="2"/>
              </a:rPr>
              <a:t>= 0.01</a:t>
            </a:r>
          </a:p>
          <a:p>
            <a:pPr lvl="1"/>
            <a:r>
              <a:rPr lang="en-US">
                <a:sym typeface="Symbol" panose="05050102010706020507" pitchFamily="18" charset="2"/>
              </a:rPr>
              <a:t>V</a:t>
            </a:r>
            <a:r>
              <a:rPr lang="en-US" baseline="-25000">
                <a:sym typeface="Symbol" panose="05050102010706020507" pitchFamily="18" charset="2"/>
              </a:rPr>
              <a:t>gs</a:t>
            </a:r>
            <a:r>
              <a:rPr lang="en-US">
                <a:sym typeface="Symbol" panose="05050102010706020507" pitchFamily="18" charset="2"/>
              </a:rPr>
              <a:t> provided by the MCU</a:t>
            </a:r>
            <a:endParaRPr lang="en-US" altLang="en-US"/>
          </a:p>
        </p:txBody>
      </p:sp>
      <p:pic>
        <p:nvPicPr>
          <p:cNvPr id="4" name="Picture 3">
            <a:extLst>
              <a:ext uri="{FF2B5EF4-FFF2-40B4-BE49-F238E27FC236}">
                <a16:creationId xmlns:a16="http://schemas.microsoft.com/office/drawing/2014/main" id="{8ADACA68-6E69-4CE9-B09B-BD26B5B688C5}"/>
              </a:ext>
            </a:extLst>
          </p:cNvPr>
          <p:cNvPicPr>
            <a:picLocks noChangeAspect="1"/>
          </p:cNvPicPr>
          <p:nvPr/>
        </p:nvPicPr>
        <p:blipFill rotWithShape="1">
          <a:blip r:embed="rId3"/>
          <a:srcRect l="17406" t="42021" r="49752" b="28278"/>
          <a:stretch/>
        </p:blipFill>
        <p:spPr>
          <a:xfrm>
            <a:off x="531019" y="2743200"/>
            <a:ext cx="4110435" cy="2912196"/>
          </a:xfrm>
          <a:prstGeom prst="rect">
            <a:avLst/>
          </a:prstGeom>
        </p:spPr>
      </p:pic>
      <p:cxnSp>
        <p:nvCxnSpPr>
          <p:cNvPr id="5" name="Straight Connector 4">
            <a:extLst>
              <a:ext uri="{FF2B5EF4-FFF2-40B4-BE49-F238E27FC236}">
                <a16:creationId xmlns:a16="http://schemas.microsoft.com/office/drawing/2014/main" id="{DEA80C68-35F7-4339-BBA6-3C64E4DFEE97}"/>
              </a:ext>
            </a:extLst>
          </p:cNvPr>
          <p:cNvCxnSpPr/>
          <p:nvPr/>
        </p:nvCxnSpPr>
        <p:spPr>
          <a:xfrm>
            <a:off x="4417219" y="5238747"/>
            <a:ext cx="1219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9BEE9BAA-BB7E-4F2F-87A4-2AC0B72F7DE1}"/>
              </a:ext>
            </a:extLst>
          </p:cNvPr>
          <p:cNvGrpSpPr/>
          <p:nvPr/>
        </p:nvGrpSpPr>
        <p:grpSpPr>
          <a:xfrm>
            <a:off x="4722019" y="5086347"/>
            <a:ext cx="304800" cy="152400"/>
            <a:chOff x="4645819" y="5257800"/>
            <a:chExt cx="304800" cy="152400"/>
          </a:xfrm>
        </p:grpSpPr>
        <p:cxnSp>
          <p:nvCxnSpPr>
            <p:cNvPr id="7" name="Straight Connector 6">
              <a:extLst>
                <a:ext uri="{FF2B5EF4-FFF2-40B4-BE49-F238E27FC236}">
                  <a16:creationId xmlns:a16="http://schemas.microsoft.com/office/drawing/2014/main" id="{06C0CAAB-03D6-4D14-BD20-4E45D1D9EBC1}"/>
                </a:ext>
              </a:extLst>
            </p:cNvPr>
            <p:cNvCxnSpPr/>
            <p:nvPr/>
          </p:nvCxnSpPr>
          <p:spPr>
            <a:xfrm flipV="1">
              <a:off x="4645819" y="5334000"/>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0BA440B-1A24-4969-A53F-7737E33E6225}"/>
                </a:ext>
              </a:extLst>
            </p:cNvPr>
            <p:cNvCxnSpPr/>
            <p:nvPr/>
          </p:nvCxnSpPr>
          <p:spPr>
            <a:xfrm flipV="1">
              <a:off x="4950619" y="5257800"/>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52D6D9F2-CD72-41EA-BC00-6F571C660487}"/>
              </a:ext>
            </a:extLst>
          </p:cNvPr>
          <p:cNvGrpSpPr/>
          <p:nvPr/>
        </p:nvGrpSpPr>
        <p:grpSpPr>
          <a:xfrm>
            <a:off x="5331619" y="5086347"/>
            <a:ext cx="304800" cy="152400"/>
            <a:chOff x="4645819" y="5257800"/>
            <a:chExt cx="304800" cy="152400"/>
          </a:xfrm>
        </p:grpSpPr>
        <p:cxnSp>
          <p:nvCxnSpPr>
            <p:cNvPr id="10" name="Straight Connector 9">
              <a:extLst>
                <a:ext uri="{FF2B5EF4-FFF2-40B4-BE49-F238E27FC236}">
                  <a16:creationId xmlns:a16="http://schemas.microsoft.com/office/drawing/2014/main" id="{1F907665-C554-4C0F-8A3C-E1D7974A492E}"/>
                </a:ext>
              </a:extLst>
            </p:cNvPr>
            <p:cNvCxnSpPr/>
            <p:nvPr/>
          </p:nvCxnSpPr>
          <p:spPr>
            <a:xfrm flipV="1">
              <a:off x="4645819" y="5334000"/>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EB45306-D09B-4F2F-A06D-F6F7109CB224}"/>
                </a:ext>
              </a:extLst>
            </p:cNvPr>
            <p:cNvCxnSpPr/>
            <p:nvPr/>
          </p:nvCxnSpPr>
          <p:spPr>
            <a:xfrm flipV="1">
              <a:off x="4950619" y="5257800"/>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 name="Oval 11">
            <a:extLst>
              <a:ext uri="{FF2B5EF4-FFF2-40B4-BE49-F238E27FC236}">
                <a16:creationId xmlns:a16="http://schemas.microsoft.com/office/drawing/2014/main" id="{BCD42D33-8C5B-4524-AFB0-3A72C6992397}"/>
              </a:ext>
            </a:extLst>
          </p:cNvPr>
          <p:cNvSpPr/>
          <p:nvPr/>
        </p:nvSpPr>
        <p:spPr>
          <a:xfrm>
            <a:off x="5560219" y="5145951"/>
            <a:ext cx="152400" cy="152400"/>
          </a:xfrm>
          <a:prstGeom prst="ellipse">
            <a:avLst/>
          </a:prstGeom>
          <a:solidFill>
            <a:schemeClr val="tx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6A678D7-B182-4E16-8EA3-BD1A01EF8B0B}"/>
              </a:ext>
            </a:extLst>
          </p:cNvPr>
          <p:cNvSpPr/>
          <p:nvPr/>
        </p:nvSpPr>
        <p:spPr>
          <a:xfrm>
            <a:off x="912019" y="3886200"/>
            <a:ext cx="152400" cy="152400"/>
          </a:xfrm>
          <a:prstGeom prst="ellipse">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8D566ED-31DF-410C-A503-58BB747C309D}"/>
              </a:ext>
            </a:extLst>
          </p:cNvPr>
          <p:cNvCxnSpPr>
            <a:stCxn id="12" idx="2"/>
            <a:endCxn id="13" idx="5"/>
          </p:cNvCxnSpPr>
          <p:nvPr/>
        </p:nvCxnSpPr>
        <p:spPr>
          <a:xfrm flipH="1" flipV="1">
            <a:off x="1042101" y="4016282"/>
            <a:ext cx="4518118" cy="120586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5" name="Pentagon 70">
            <a:extLst>
              <a:ext uri="{FF2B5EF4-FFF2-40B4-BE49-F238E27FC236}">
                <a16:creationId xmlns:a16="http://schemas.microsoft.com/office/drawing/2014/main" id="{1E3670CA-52B4-42D8-B50E-7B3C06BFDC66}"/>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38C7DAA-99E0-460E-B175-9B75BE66C8EA}"/>
              </a:ext>
            </a:extLst>
          </p:cNvPr>
          <p:cNvCxnSpPr>
            <a:endCxn id="15" idx="3"/>
          </p:cNvCxnSpPr>
          <p:nvPr/>
        </p:nvCxnSpPr>
        <p:spPr>
          <a:xfrm flipH="1">
            <a:off x="79224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AD380A2-2328-4F28-BFCC-3CCD5BA70B71}"/>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a:t>MCU</a:t>
            </a:r>
          </a:p>
        </p:txBody>
      </p:sp>
      <p:grpSp>
        <p:nvGrpSpPr>
          <p:cNvPr id="18" name="Group 17">
            <a:extLst>
              <a:ext uri="{FF2B5EF4-FFF2-40B4-BE49-F238E27FC236}">
                <a16:creationId xmlns:a16="http://schemas.microsoft.com/office/drawing/2014/main" id="{FA0FE7FC-D981-4AEB-8972-FB60A016571E}"/>
              </a:ext>
            </a:extLst>
          </p:cNvPr>
          <p:cNvGrpSpPr/>
          <p:nvPr/>
        </p:nvGrpSpPr>
        <p:grpSpPr>
          <a:xfrm>
            <a:off x="8384972" y="3124200"/>
            <a:ext cx="566057" cy="1506583"/>
            <a:chOff x="762000" y="1210491"/>
            <a:chExt cx="566057" cy="1506583"/>
          </a:xfrm>
        </p:grpSpPr>
        <p:cxnSp>
          <p:nvCxnSpPr>
            <p:cNvPr id="19" name="Straight Connector 18">
              <a:extLst>
                <a:ext uri="{FF2B5EF4-FFF2-40B4-BE49-F238E27FC236}">
                  <a16:creationId xmlns:a16="http://schemas.microsoft.com/office/drawing/2014/main" id="{AA414E39-A601-4A02-8271-7FF11E235074}"/>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C65527C-A843-446B-BFD6-8B65CD713117}"/>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04269D-5910-4BFF-B990-3EE3CCACCFDD}"/>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604C4E-AE8F-4BD1-AC71-80AB7C572140}"/>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1B6C56-82D9-466B-B38A-DA0929778EFC}"/>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BA25BA-2FA2-4DB4-9749-0C0A2707A32F}"/>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D4CDEB-92A8-40CA-BEDA-E3F13C1B2C0F}"/>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CB9324-EB04-41E2-8EDB-D76087A5043E}"/>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9EA8DCCB-B4BF-4EF6-9D95-4F38B545306B}"/>
              </a:ext>
            </a:extLst>
          </p:cNvPr>
          <p:cNvCxnSpPr/>
          <p:nvPr/>
        </p:nvCxnSpPr>
        <p:spPr>
          <a:xfrm flipH="1">
            <a:off x="8913019" y="1143000"/>
            <a:ext cx="16164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DFE4CFB6-0A52-49BE-8717-8818E86BD3CB}"/>
              </a:ext>
            </a:extLst>
          </p:cNvPr>
          <p:cNvGrpSpPr/>
          <p:nvPr/>
        </p:nvGrpSpPr>
        <p:grpSpPr>
          <a:xfrm>
            <a:off x="9598819" y="2659726"/>
            <a:ext cx="1216788" cy="716701"/>
            <a:chOff x="751822" y="1721378"/>
            <a:chExt cx="1216788" cy="716701"/>
          </a:xfrm>
        </p:grpSpPr>
        <p:sp>
          <p:nvSpPr>
            <p:cNvPr id="29" name="Oval 28">
              <a:extLst>
                <a:ext uri="{FF2B5EF4-FFF2-40B4-BE49-F238E27FC236}">
                  <a16:creationId xmlns:a16="http://schemas.microsoft.com/office/drawing/2014/main" id="{BB187D47-410C-4614-A94C-3499D7BAFAB0}"/>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A1BF395-C8FD-430F-8C9C-A6E93CD3B4B5}"/>
                </a:ext>
              </a:extLst>
            </p:cNvPr>
            <p:cNvSpPr txBox="1"/>
            <p:nvPr/>
          </p:nvSpPr>
          <p:spPr>
            <a:xfrm>
              <a:off x="1519028" y="1721378"/>
              <a:ext cx="400878" cy="373712"/>
            </a:xfrm>
            <a:prstGeom prst="rect">
              <a:avLst/>
            </a:prstGeom>
            <a:noFill/>
          </p:spPr>
          <p:txBody>
            <a:bodyPr wrap="square" rtlCol="0">
              <a:spAutoFit/>
            </a:bodyPr>
            <a:lstStyle/>
            <a:p>
              <a:r>
                <a:rPr lang="en-US"/>
                <a:t>+</a:t>
              </a:r>
            </a:p>
          </p:txBody>
        </p:sp>
        <p:sp>
          <p:nvSpPr>
            <p:cNvPr id="31" name="TextBox 30">
              <a:extLst>
                <a:ext uri="{FF2B5EF4-FFF2-40B4-BE49-F238E27FC236}">
                  <a16:creationId xmlns:a16="http://schemas.microsoft.com/office/drawing/2014/main" id="{AFA5DCE1-61F9-4A24-88F1-D035BE8B84ED}"/>
                </a:ext>
              </a:extLst>
            </p:cNvPr>
            <p:cNvSpPr txBox="1"/>
            <p:nvPr/>
          </p:nvSpPr>
          <p:spPr>
            <a:xfrm>
              <a:off x="1516379" y="1914859"/>
              <a:ext cx="400878" cy="523220"/>
            </a:xfrm>
            <a:prstGeom prst="rect">
              <a:avLst/>
            </a:prstGeom>
            <a:noFill/>
          </p:spPr>
          <p:txBody>
            <a:bodyPr wrap="square" rtlCol="0">
              <a:spAutoFit/>
            </a:bodyPr>
            <a:lstStyle/>
            <a:p>
              <a:r>
                <a:rPr lang="en-US" sz="2800"/>
                <a:t>-</a:t>
              </a:r>
            </a:p>
          </p:txBody>
        </p:sp>
        <p:sp>
          <p:nvSpPr>
            <p:cNvPr id="32" name="TextBox 31">
              <a:extLst>
                <a:ext uri="{FF2B5EF4-FFF2-40B4-BE49-F238E27FC236}">
                  <a16:creationId xmlns:a16="http://schemas.microsoft.com/office/drawing/2014/main" id="{6B4D6D87-B05A-43E7-934C-B1A08C4F84E4}"/>
                </a:ext>
              </a:extLst>
            </p:cNvPr>
            <p:cNvSpPr txBox="1"/>
            <p:nvPr/>
          </p:nvSpPr>
          <p:spPr>
            <a:xfrm>
              <a:off x="751822" y="1823039"/>
              <a:ext cx="649116" cy="369332"/>
            </a:xfrm>
            <a:prstGeom prst="rect">
              <a:avLst/>
            </a:prstGeom>
            <a:noFill/>
          </p:spPr>
          <p:txBody>
            <a:bodyPr wrap="square" rtlCol="0">
              <a:spAutoFit/>
            </a:bodyPr>
            <a:lstStyle/>
            <a:p>
              <a:r>
                <a:rPr lang="en-US"/>
                <a:t>V</a:t>
              </a:r>
              <a:r>
                <a:rPr lang="en-US" baseline="-25000"/>
                <a:t>b,ini</a:t>
              </a:r>
            </a:p>
          </p:txBody>
        </p:sp>
      </p:grpSp>
      <p:cxnSp>
        <p:nvCxnSpPr>
          <p:cNvPr id="33" name="Straight Connector 32">
            <a:extLst>
              <a:ext uri="{FF2B5EF4-FFF2-40B4-BE49-F238E27FC236}">
                <a16:creationId xmlns:a16="http://schemas.microsoft.com/office/drawing/2014/main" id="{CCDCDE94-AEB6-4565-88A3-10FCE2D8934D}"/>
              </a:ext>
            </a:extLst>
          </p:cNvPr>
          <p:cNvCxnSpPr/>
          <p:nvPr/>
        </p:nvCxnSpPr>
        <p:spPr>
          <a:xfrm flipV="1">
            <a:off x="10508865" y="23622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2B5B9-9968-41E3-BD5B-79072CD08436}"/>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2E7A5D1-1D81-4B4B-8273-0AA67BA3DA0F}"/>
              </a:ext>
            </a:extLst>
          </p:cNvPr>
          <p:cNvSpPr txBox="1"/>
          <p:nvPr/>
        </p:nvSpPr>
        <p:spPr>
          <a:xfrm>
            <a:off x="8455819" y="5562600"/>
            <a:ext cx="2971800" cy="369332"/>
          </a:xfrm>
          <a:prstGeom prst="rect">
            <a:avLst/>
          </a:prstGeom>
          <a:noFill/>
        </p:spPr>
        <p:txBody>
          <a:bodyPr wrap="square" rtlCol="0">
            <a:spAutoFit/>
          </a:bodyPr>
          <a:lstStyle/>
          <a:p>
            <a:r>
              <a:rPr lang="en-US"/>
              <a:t>single transistor controller</a:t>
            </a:r>
          </a:p>
        </p:txBody>
      </p:sp>
      <p:grpSp>
        <p:nvGrpSpPr>
          <p:cNvPr id="36" name="Group 35">
            <a:extLst>
              <a:ext uri="{FF2B5EF4-FFF2-40B4-BE49-F238E27FC236}">
                <a16:creationId xmlns:a16="http://schemas.microsoft.com/office/drawing/2014/main" id="{5D8B880D-94C3-44CD-A816-073E55ECD8B2}"/>
              </a:ext>
            </a:extLst>
          </p:cNvPr>
          <p:cNvGrpSpPr/>
          <p:nvPr/>
        </p:nvGrpSpPr>
        <p:grpSpPr>
          <a:xfrm>
            <a:off x="8760619" y="4648200"/>
            <a:ext cx="374371" cy="393942"/>
            <a:chOff x="1511458" y="6156960"/>
            <a:chExt cx="374371" cy="393942"/>
          </a:xfrm>
        </p:grpSpPr>
        <p:cxnSp>
          <p:nvCxnSpPr>
            <p:cNvPr id="37" name="Straight Connector 36">
              <a:extLst>
                <a:ext uri="{FF2B5EF4-FFF2-40B4-BE49-F238E27FC236}">
                  <a16:creationId xmlns:a16="http://schemas.microsoft.com/office/drawing/2014/main" id="{13E70B72-7834-4396-921B-FBB3D053A0B3}"/>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25AF4D9C-4EF6-4E90-A6C2-2D7243E5EA3D}"/>
                </a:ext>
              </a:extLst>
            </p:cNvPr>
            <p:cNvGrpSpPr/>
            <p:nvPr/>
          </p:nvGrpSpPr>
          <p:grpSpPr>
            <a:xfrm>
              <a:off x="1511458" y="6421025"/>
              <a:ext cx="374371" cy="129877"/>
              <a:chOff x="1489214" y="3057613"/>
              <a:chExt cx="374371" cy="129877"/>
            </a:xfrm>
          </p:grpSpPr>
          <p:cxnSp>
            <p:nvCxnSpPr>
              <p:cNvPr id="39" name="Straight Connector 38">
                <a:extLst>
                  <a:ext uri="{FF2B5EF4-FFF2-40B4-BE49-F238E27FC236}">
                    <a16:creationId xmlns:a16="http://schemas.microsoft.com/office/drawing/2014/main" id="{C41B95A5-5C3F-4568-A3D0-9A7D0C46D8B8}"/>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1059561-B069-482A-BC0C-FDC175EF454B}"/>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224023-7ECE-49DB-8B77-1BA633A81680}"/>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2" name="TextBox 41">
            <a:extLst>
              <a:ext uri="{FF2B5EF4-FFF2-40B4-BE49-F238E27FC236}">
                <a16:creationId xmlns:a16="http://schemas.microsoft.com/office/drawing/2014/main" id="{E8632909-FBD7-4652-A5B4-A2CA7BE6A2FA}"/>
              </a:ext>
            </a:extLst>
          </p:cNvPr>
          <p:cNvSpPr txBox="1"/>
          <p:nvPr/>
        </p:nvSpPr>
        <p:spPr>
          <a:xfrm>
            <a:off x="8303419" y="1905000"/>
            <a:ext cx="740735" cy="369332"/>
          </a:xfrm>
          <a:prstGeom prst="rect">
            <a:avLst/>
          </a:prstGeom>
          <a:noFill/>
        </p:spPr>
        <p:txBody>
          <a:bodyPr wrap="square" rtlCol="0">
            <a:spAutoFit/>
          </a:bodyPr>
          <a:lstStyle/>
          <a:p>
            <a:r>
              <a:rPr lang="en-US"/>
              <a:t>R</a:t>
            </a:r>
            <a:r>
              <a:rPr lang="en-US" baseline="-25000"/>
              <a:t>m</a:t>
            </a:r>
          </a:p>
        </p:txBody>
      </p:sp>
      <p:grpSp>
        <p:nvGrpSpPr>
          <p:cNvPr id="43" name="Group 42">
            <a:extLst>
              <a:ext uri="{FF2B5EF4-FFF2-40B4-BE49-F238E27FC236}">
                <a16:creationId xmlns:a16="http://schemas.microsoft.com/office/drawing/2014/main" id="{4FA59D4B-CAF0-4C64-9B6C-189B9DC88317}"/>
              </a:ext>
            </a:extLst>
          </p:cNvPr>
          <p:cNvGrpSpPr/>
          <p:nvPr/>
        </p:nvGrpSpPr>
        <p:grpSpPr>
          <a:xfrm>
            <a:off x="8836819" y="1143000"/>
            <a:ext cx="223010" cy="1981200"/>
            <a:chOff x="4604021" y="4379129"/>
            <a:chExt cx="223010" cy="1981200"/>
          </a:xfrm>
        </p:grpSpPr>
        <p:cxnSp>
          <p:nvCxnSpPr>
            <p:cNvPr id="44" name="Straight Connector 43">
              <a:extLst>
                <a:ext uri="{FF2B5EF4-FFF2-40B4-BE49-F238E27FC236}">
                  <a16:creationId xmlns:a16="http://schemas.microsoft.com/office/drawing/2014/main" id="{1FE3FFC6-3DA1-4105-877F-A9B2D1FE2310}"/>
                </a:ext>
              </a:extLst>
            </p:cNvPr>
            <p:cNvCxnSpPr/>
            <p:nvPr/>
          </p:nvCxnSpPr>
          <p:spPr>
            <a:xfrm>
              <a:off x="4694578" y="4379129"/>
              <a:ext cx="0" cy="639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419F3DE-36C7-402F-9C78-35CE4826C34C}"/>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C71CEA8-E821-4599-8672-84BA12DB1E55}"/>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AD0B614-4C90-41CD-AC43-208B9B6A9467}"/>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819F57A-2BEE-4BF7-AA42-BF93B46C5380}"/>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93393D1-CFA4-433C-9A2B-6013CE4279C4}"/>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E4086AB-7812-49D4-A579-294A8B7CB8B7}"/>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B306657-6F05-4226-8DCD-364532DFBDC8}"/>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96A22D8-E095-4E83-B539-FECAFEA08D70}"/>
                </a:ext>
              </a:extLst>
            </p:cNvPr>
            <p:cNvCxnSpPr/>
            <p:nvPr/>
          </p:nvCxnSpPr>
          <p:spPr>
            <a:xfrm>
              <a:off x="4705882" y="5570360"/>
              <a:ext cx="0" cy="789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348DC227-992F-41E9-80FC-140B042AA171}"/>
              </a:ext>
            </a:extLst>
          </p:cNvPr>
          <p:cNvGrpSpPr/>
          <p:nvPr/>
        </p:nvGrpSpPr>
        <p:grpSpPr>
          <a:xfrm>
            <a:off x="10437019" y="1143000"/>
            <a:ext cx="223010" cy="1219200"/>
            <a:chOff x="4604021" y="4607729"/>
            <a:chExt cx="223010" cy="1219200"/>
          </a:xfrm>
        </p:grpSpPr>
        <p:cxnSp>
          <p:nvCxnSpPr>
            <p:cNvPr id="54" name="Straight Connector 53">
              <a:extLst>
                <a:ext uri="{FF2B5EF4-FFF2-40B4-BE49-F238E27FC236}">
                  <a16:creationId xmlns:a16="http://schemas.microsoft.com/office/drawing/2014/main" id="{78297C5D-D7D4-4A76-92D7-08E4342A022A}"/>
                </a:ext>
              </a:extLst>
            </p:cNvPr>
            <p:cNvCxnSpPr/>
            <p:nvPr/>
          </p:nvCxnSpPr>
          <p:spPr>
            <a:xfrm>
              <a:off x="4694578" y="4607729"/>
              <a:ext cx="0" cy="410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9EF3017-7B64-4664-A4BF-97EFA2D20B3C}"/>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28E506B-C6BE-4024-B30E-33DB4E64C9BE}"/>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48AEFCB-F31D-4BDF-9E7A-7E372D975550}"/>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FF34CD-B44C-465D-A6A3-D6976918D864}"/>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1E4AA0D-71BF-40E3-B85C-6556DC2D166E}"/>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68D9C86-D12E-4C8D-99C7-C98ADD67A102}"/>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B6F8EC0-27E4-408C-822F-82794D479132}"/>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63E1118-0199-4FA2-9218-9A8FA75CEEB6}"/>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B7AF7C12-0A15-4801-A30C-4ED11CB7EC00}"/>
              </a:ext>
            </a:extLst>
          </p:cNvPr>
          <p:cNvSpPr txBox="1"/>
          <p:nvPr/>
        </p:nvSpPr>
        <p:spPr>
          <a:xfrm>
            <a:off x="9979819" y="1676400"/>
            <a:ext cx="740735" cy="369332"/>
          </a:xfrm>
          <a:prstGeom prst="rect">
            <a:avLst/>
          </a:prstGeom>
          <a:noFill/>
        </p:spPr>
        <p:txBody>
          <a:bodyPr wrap="square" rtlCol="0">
            <a:spAutoFit/>
          </a:bodyPr>
          <a:lstStyle/>
          <a:p>
            <a:r>
              <a:rPr lang="en-US"/>
              <a:t>R</a:t>
            </a:r>
            <a:r>
              <a:rPr lang="en-US" baseline="-25000"/>
              <a:t>b</a:t>
            </a:r>
          </a:p>
        </p:txBody>
      </p:sp>
      <p:sp>
        <p:nvSpPr>
          <p:cNvPr id="64" name="Rectangle 63">
            <a:extLst>
              <a:ext uri="{FF2B5EF4-FFF2-40B4-BE49-F238E27FC236}">
                <a16:creationId xmlns:a16="http://schemas.microsoft.com/office/drawing/2014/main" id="{C251308C-940E-49A1-9032-044904325735}"/>
              </a:ext>
            </a:extLst>
          </p:cNvPr>
          <p:cNvSpPr/>
          <p:nvPr/>
        </p:nvSpPr>
        <p:spPr>
          <a:xfrm>
            <a:off x="8227219" y="838200"/>
            <a:ext cx="1143000" cy="1981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ontent Placeholder 1">
            <a:extLst>
              <a:ext uri="{FF2B5EF4-FFF2-40B4-BE49-F238E27FC236}">
                <a16:creationId xmlns:a16="http://schemas.microsoft.com/office/drawing/2014/main" id="{000C1B59-E0C2-4C7D-984A-C2B41E7AA219}"/>
              </a:ext>
            </a:extLst>
          </p:cNvPr>
          <p:cNvSpPr txBox="1">
            <a:spLocks/>
          </p:cNvSpPr>
          <p:nvPr/>
        </p:nvSpPr>
        <p:spPr>
          <a:xfrm>
            <a:off x="100560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battery</a:t>
            </a:r>
          </a:p>
          <a:p>
            <a:pPr marL="0" indent="0">
              <a:buFont typeface="Wingdings" charset="2"/>
              <a:buNone/>
            </a:pPr>
            <a:endParaRPr lang="en-US" sz="2000"/>
          </a:p>
        </p:txBody>
      </p:sp>
      <p:sp>
        <p:nvSpPr>
          <p:cNvPr id="66" name="Rectangle 65">
            <a:extLst>
              <a:ext uri="{FF2B5EF4-FFF2-40B4-BE49-F238E27FC236}">
                <a16:creationId xmlns:a16="http://schemas.microsoft.com/office/drawing/2014/main" id="{71B835DB-6D26-49ED-BE23-6156FD3D3D73}"/>
              </a:ext>
            </a:extLst>
          </p:cNvPr>
          <p:cNvSpPr/>
          <p:nvPr/>
        </p:nvSpPr>
        <p:spPr>
          <a:xfrm>
            <a:off x="9522619" y="838200"/>
            <a:ext cx="1524000" cy="28956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ontent Placeholder 1">
            <a:extLst>
              <a:ext uri="{FF2B5EF4-FFF2-40B4-BE49-F238E27FC236}">
                <a16:creationId xmlns:a16="http://schemas.microsoft.com/office/drawing/2014/main" id="{B1A8F5AA-F19B-4017-9265-42BB4EAC1AE6}"/>
              </a:ext>
            </a:extLst>
          </p:cNvPr>
          <p:cNvSpPr txBox="1">
            <a:spLocks/>
          </p:cNvSpPr>
          <p:nvPr/>
        </p:nvSpPr>
        <p:spPr>
          <a:xfrm>
            <a:off x="84558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motor</a:t>
            </a:r>
          </a:p>
          <a:p>
            <a:pPr marL="0" indent="0">
              <a:buFont typeface="Wingdings" charset="2"/>
              <a:buNone/>
            </a:pPr>
            <a:endParaRPr lang="en-US" sz="2000"/>
          </a:p>
        </p:txBody>
      </p:sp>
      <p:sp>
        <p:nvSpPr>
          <p:cNvPr id="68" name="TextBox 67">
            <a:extLst>
              <a:ext uri="{FF2B5EF4-FFF2-40B4-BE49-F238E27FC236}">
                <a16:creationId xmlns:a16="http://schemas.microsoft.com/office/drawing/2014/main" id="{2D32DC6E-E80B-4707-BDA5-F24403A08506}"/>
              </a:ext>
            </a:extLst>
          </p:cNvPr>
          <p:cNvSpPr txBox="1"/>
          <p:nvPr/>
        </p:nvSpPr>
        <p:spPr>
          <a:xfrm>
            <a:off x="5026819" y="6019800"/>
            <a:ext cx="1752600" cy="228600"/>
          </a:xfrm>
          <a:prstGeom prst="rect">
            <a:avLst/>
          </a:prstGeom>
        </p:spPr>
        <p:txBody>
          <a:bodyPr vert="horz" wrap="square" lIns="0" tIns="0" rIns="0" bIns="0" rtlCol="0" anchor="t">
            <a:normAutofit/>
          </a:bodyPr>
          <a:lstStyle/>
          <a:p>
            <a:r>
              <a:rPr lang="en-US" sz="1400" i="1"/>
              <a:t>Datasheet NDP7060L</a:t>
            </a:r>
          </a:p>
        </p:txBody>
      </p:sp>
      <p:sp>
        <p:nvSpPr>
          <p:cNvPr id="69" name="TextBox 68">
            <a:extLst>
              <a:ext uri="{FF2B5EF4-FFF2-40B4-BE49-F238E27FC236}">
                <a16:creationId xmlns:a16="http://schemas.microsoft.com/office/drawing/2014/main" id="{E2618221-EDD8-4C53-A707-0F176E5B8F47}"/>
              </a:ext>
            </a:extLst>
          </p:cNvPr>
          <p:cNvSpPr txBox="1"/>
          <p:nvPr/>
        </p:nvSpPr>
        <p:spPr>
          <a:xfrm>
            <a:off x="1064419" y="5715000"/>
            <a:ext cx="5181600" cy="685800"/>
          </a:xfrm>
          <a:prstGeom prst="rect">
            <a:avLst/>
          </a:prstGeom>
        </p:spPr>
        <p:txBody>
          <a:bodyPr vert="horz" wrap="square" lIns="0" tIns="0" rIns="0" bIns="0" rtlCol="0" anchor="t">
            <a:normAutofit/>
          </a:bodyPr>
          <a:lstStyle/>
          <a:p>
            <a:r>
              <a:rPr lang="en-US"/>
              <a:t>I/V characteristics for a NDP7060L Power FET</a:t>
            </a:r>
          </a:p>
        </p:txBody>
      </p:sp>
      <p:grpSp>
        <p:nvGrpSpPr>
          <p:cNvPr id="70" name="Group 69">
            <a:extLst>
              <a:ext uri="{FF2B5EF4-FFF2-40B4-BE49-F238E27FC236}">
                <a16:creationId xmlns:a16="http://schemas.microsoft.com/office/drawing/2014/main" id="{5EA672FF-9FB3-4939-B248-066B080E4004}"/>
              </a:ext>
            </a:extLst>
          </p:cNvPr>
          <p:cNvGrpSpPr/>
          <p:nvPr/>
        </p:nvGrpSpPr>
        <p:grpSpPr>
          <a:xfrm>
            <a:off x="7770019" y="3124200"/>
            <a:ext cx="762000" cy="457200"/>
            <a:chOff x="6169819" y="2514600"/>
            <a:chExt cx="762000" cy="457200"/>
          </a:xfrm>
          <a:solidFill>
            <a:schemeClr val="accent3">
              <a:lumMod val="20000"/>
              <a:lumOff val="80000"/>
            </a:schemeClr>
          </a:solidFill>
        </p:grpSpPr>
        <p:sp>
          <p:nvSpPr>
            <p:cNvPr id="71" name="Rectangle 70">
              <a:extLst>
                <a:ext uri="{FF2B5EF4-FFF2-40B4-BE49-F238E27FC236}">
                  <a16:creationId xmlns:a16="http://schemas.microsoft.com/office/drawing/2014/main" id="{A0209C9B-72B3-4825-87D2-A580F1C135B0}"/>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ontent Placeholder 1">
              <a:extLst>
                <a:ext uri="{FF2B5EF4-FFF2-40B4-BE49-F238E27FC236}">
                  <a16:creationId xmlns:a16="http://schemas.microsoft.com/office/drawing/2014/main" id="{74C471FC-20D4-4D46-899C-2749378A27FA}"/>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ON</a:t>
              </a:r>
            </a:p>
            <a:p>
              <a:pPr marL="0" indent="0">
                <a:buFont typeface="Wingdings" charset="2"/>
                <a:buNone/>
              </a:pPr>
              <a:endParaRPr lang="en-US" sz="2000"/>
            </a:p>
          </p:txBody>
        </p:sp>
      </p:grpSp>
      <p:sp>
        <p:nvSpPr>
          <p:cNvPr id="73" name="Rectangle 72">
            <a:extLst>
              <a:ext uri="{FF2B5EF4-FFF2-40B4-BE49-F238E27FC236}">
                <a16:creationId xmlns:a16="http://schemas.microsoft.com/office/drawing/2014/main" id="{B29DC5FB-0B26-4F02-8248-C88F35F698BF}"/>
              </a:ext>
            </a:extLst>
          </p:cNvPr>
          <p:cNvSpPr/>
          <p:nvPr/>
        </p:nvSpPr>
        <p:spPr>
          <a:xfrm>
            <a:off x="988219" y="4572000"/>
            <a:ext cx="2057400" cy="685800"/>
          </a:xfrm>
          <a:prstGeom prst="rect">
            <a:avLst/>
          </a:prstGeom>
          <a:solidFill>
            <a:srgbClr val="FF7D7D">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Freeform 83">
            <a:extLst>
              <a:ext uri="{FF2B5EF4-FFF2-40B4-BE49-F238E27FC236}">
                <a16:creationId xmlns:a16="http://schemas.microsoft.com/office/drawing/2014/main" id="{46B93888-CD06-4FA6-B9D3-04464C51E8B8}"/>
              </a:ext>
            </a:extLst>
          </p:cNvPr>
          <p:cNvSpPr/>
          <p:nvPr/>
        </p:nvSpPr>
        <p:spPr>
          <a:xfrm>
            <a:off x="988828" y="4566199"/>
            <a:ext cx="3476846" cy="665019"/>
          </a:xfrm>
          <a:custGeom>
            <a:avLst/>
            <a:gdLst>
              <a:gd name="connsiteX0" fmla="*/ 0 w 3476846"/>
              <a:gd name="connsiteY0" fmla="*/ 1403498 h 1403498"/>
              <a:gd name="connsiteX1" fmla="*/ 723014 w 3476846"/>
              <a:gd name="connsiteY1" fmla="*/ 595423 h 1403498"/>
              <a:gd name="connsiteX2" fmla="*/ 1031358 w 3476846"/>
              <a:gd name="connsiteY2" fmla="*/ 393405 h 1403498"/>
              <a:gd name="connsiteX3" fmla="*/ 1382232 w 3476846"/>
              <a:gd name="connsiteY3" fmla="*/ 191386 h 1403498"/>
              <a:gd name="connsiteX4" fmla="*/ 1711842 w 3476846"/>
              <a:gd name="connsiteY4" fmla="*/ 85060 h 1403498"/>
              <a:gd name="connsiteX5" fmla="*/ 2041451 w 3476846"/>
              <a:gd name="connsiteY5" fmla="*/ 21265 h 1403498"/>
              <a:gd name="connsiteX6" fmla="*/ 3476846 w 3476846"/>
              <a:gd name="connsiteY6" fmla="*/ 0 h 1403498"/>
              <a:gd name="connsiteX0" fmla="*/ 0 w 3476846"/>
              <a:gd name="connsiteY0" fmla="*/ 1403498 h 1403498"/>
              <a:gd name="connsiteX1" fmla="*/ 584790 w 3476846"/>
              <a:gd name="connsiteY1" fmla="*/ 323777 h 1403498"/>
              <a:gd name="connsiteX2" fmla="*/ 1031358 w 3476846"/>
              <a:gd name="connsiteY2" fmla="*/ 393405 h 1403498"/>
              <a:gd name="connsiteX3" fmla="*/ 1382232 w 3476846"/>
              <a:gd name="connsiteY3" fmla="*/ 191386 h 1403498"/>
              <a:gd name="connsiteX4" fmla="*/ 1711842 w 3476846"/>
              <a:gd name="connsiteY4" fmla="*/ 85060 h 1403498"/>
              <a:gd name="connsiteX5" fmla="*/ 2041451 w 3476846"/>
              <a:gd name="connsiteY5" fmla="*/ 21265 h 1403498"/>
              <a:gd name="connsiteX6" fmla="*/ 3476846 w 3476846"/>
              <a:gd name="connsiteY6" fmla="*/ 0 h 1403498"/>
              <a:gd name="connsiteX0" fmla="*/ 0 w 3476846"/>
              <a:gd name="connsiteY0" fmla="*/ 1403498 h 1403498"/>
              <a:gd name="connsiteX1" fmla="*/ 584790 w 3476846"/>
              <a:gd name="connsiteY1" fmla="*/ 323777 h 1403498"/>
              <a:gd name="connsiteX2" fmla="*/ 1041990 w 3476846"/>
              <a:gd name="connsiteY2" fmla="*/ 53850 h 1403498"/>
              <a:gd name="connsiteX3" fmla="*/ 1382232 w 3476846"/>
              <a:gd name="connsiteY3" fmla="*/ 191386 h 1403498"/>
              <a:gd name="connsiteX4" fmla="*/ 1711842 w 3476846"/>
              <a:gd name="connsiteY4" fmla="*/ 85060 h 1403498"/>
              <a:gd name="connsiteX5" fmla="*/ 2041451 w 3476846"/>
              <a:gd name="connsiteY5" fmla="*/ 21265 h 1403498"/>
              <a:gd name="connsiteX6" fmla="*/ 3476846 w 3476846"/>
              <a:gd name="connsiteY6" fmla="*/ 0 h 1403498"/>
              <a:gd name="connsiteX0" fmla="*/ 0 w 3476846"/>
              <a:gd name="connsiteY0" fmla="*/ 1415846 h 1415846"/>
              <a:gd name="connsiteX1" fmla="*/ 584790 w 3476846"/>
              <a:gd name="connsiteY1" fmla="*/ 336125 h 1415846"/>
              <a:gd name="connsiteX2" fmla="*/ 1041990 w 3476846"/>
              <a:gd name="connsiteY2" fmla="*/ 66198 h 1415846"/>
              <a:gd name="connsiteX3" fmla="*/ 1456660 w 3476846"/>
              <a:gd name="connsiteY3" fmla="*/ 0 h 1415846"/>
              <a:gd name="connsiteX4" fmla="*/ 1711842 w 3476846"/>
              <a:gd name="connsiteY4" fmla="*/ 97408 h 1415846"/>
              <a:gd name="connsiteX5" fmla="*/ 2041451 w 3476846"/>
              <a:gd name="connsiteY5" fmla="*/ 33613 h 1415846"/>
              <a:gd name="connsiteX6" fmla="*/ 3476846 w 3476846"/>
              <a:gd name="connsiteY6" fmla="*/ 12348 h 1415846"/>
              <a:gd name="connsiteX0" fmla="*/ 0 w 3476846"/>
              <a:gd name="connsiteY0" fmla="*/ 1415846 h 1415846"/>
              <a:gd name="connsiteX1" fmla="*/ 584790 w 3476846"/>
              <a:gd name="connsiteY1" fmla="*/ 336125 h 1415846"/>
              <a:gd name="connsiteX2" fmla="*/ 1041990 w 3476846"/>
              <a:gd name="connsiteY2" fmla="*/ 66198 h 1415846"/>
              <a:gd name="connsiteX3" fmla="*/ 1456660 w 3476846"/>
              <a:gd name="connsiteY3" fmla="*/ 0 h 1415846"/>
              <a:gd name="connsiteX4" fmla="*/ 1765005 w 3476846"/>
              <a:gd name="connsiteY4" fmla="*/ 6860 h 1415846"/>
              <a:gd name="connsiteX5" fmla="*/ 2041451 w 3476846"/>
              <a:gd name="connsiteY5" fmla="*/ 33613 h 1415846"/>
              <a:gd name="connsiteX6" fmla="*/ 3476846 w 3476846"/>
              <a:gd name="connsiteY6" fmla="*/ 12348 h 141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846" h="1415846">
                <a:moveTo>
                  <a:pt x="0" y="1415846"/>
                </a:moveTo>
                <a:lnTo>
                  <a:pt x="584790" y="336125"/>
                </a:lnTo>
                <a:lnTo>
                  <a:pt x="1041990" y="66198"/>
                </a:lnTo>
                <a:lnTo>
                  <a:pt x="1456660" y="0"/>
                </a:lnTo>
                <a:lnTo>
                  <a:pt x="1765005" y="6860"/>
                </a:lnTo>
                <a:lnTo>
                  <a:pt x="2041451" y="33613"/>
                </a:lnTo>
                <a:lnTo>
                  <a:pt x="3476846" y="12348"/>
                </a:lnTo>
              </a:path>
            </a:pathLst>
          </a:cu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ontent Placeholder 1">
            <a:extLst>
              <a:ext uri="{FF2B5EF4-FFF2-40B4-BE49-F238E27FC236}">
                <a16:creationId xmlns:a16="http://schemas.microsoft.com/office/drawing/2014/main" id="{276E93C2-72EB-4D3A-BD0F-1ABD9C9CEE68}"/>
              </a:ext>
            </a:extLst>
          </p:cNvPr>
          <p:cNvSpPr txBox="1">
            <a:spLocks/>
          </p:cNvSpPr>
          <p:nvPr/>
        </p:nvSpPr>
        <p:spPr>
          <a:xfrm>
            <a:off x="4874419" y="4343400"/>
            <a:ext cx="1297781" cy="250536"/>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V</a:t>
            </a:r>
            <a:r>
              <a:rPr lang="en-US" sz="2000" baseline="-25000"/>
              <a:t>gs</a:t>
            </a:r>
            <a:r>
              <a:rPr lang="en-US" sz="2000"/>
              <a:t> = 2.6 V</a:t>
            </a:r>
          </a:p>
          <a:p>
            <a:pPr marL="0" indent="0">
              <a:buFont typeface="Wingdings" charset="2"/>
              <a:buNone/>
            </a:pPr>
            <a:endParaRPr lang="en-US" sz="2000"/>
          </a:p>
        </p:txBody>
      </p:sp>
      <p:sp>
        <p:nvSpPr>
          <p:cNvPr id="76" name="TextBox 75">
            <a:extLst>
              <a:ext uri="{FF2B5EF4-FFF2-40B4-BE49-F238E27FC236}">
                <a16:creationId xmlns:a16="http://schemas.microsoft.com/office/drawing/2014/main" id="{630A5DC9-3F93-409B-9BD3-FFA0BAB369AE}"/>
              </a:ext>
            </a:extLst>
          </p:cNvPr>
          <p:cNvSpPr txBox="1"/>
          <p:nvPr/>
        </p:nvSpPr>
        <p:spPr>
          <a:xfrm>
            <a:off x="5026819" y="5257800"/>
            <a:ext cx="228600" cy="304800"/>
          </a:xfrm>
          <a:prstGeom prst="rect">
            <a:avLst/>
          </a:prstGeom>
        </p:spPr>
        <p:txBody>
          <a:bodyPr vert="horz" wrap="square" lIns="0" tIns="0" rIns="0" bIns="0" rtlCol="0" anchor="t">
            <a:normAutofit/>
          </a:bodyPr>
          <a:lstStyle/>
          <a:p>
            <a:r>
              <a:rPr lang="en-US" sz="1100"/>
              <a:t>4</a:t>
            </a:r>
          </a:p>
        </p:txBody>
      </p:sp>
      <p:sp>
        <p:nvSpPr>
          <p:cNvPr id="77" name="TextBox 76">
            <a:extLst>
              <a:ext uri="{FF2B5EF4-FFF2-40B4-BE49-F238E27FC236}">
                <a16:creationId xmlns:a16="http://schemas.microsoft.com/office/drawing/2014/main" id="{3E3C7357-E80F-47F7-95EE-C2BA39498690}"/>
              </a:ext>
            </a:extLst>
          </p:cNvPr>
          <p:cNvSpPr txBox="1"/>
          <p:nvPr/>
        </p:nvSpPr>
        <p:spPr>
          <a:xfrm>
            <a:off x="5636419" y="5257800"/>
            <a:ext cx="228600" cy="304800"/>
          </a:xfrm>
          <a:prstGeom prst="rect">
            <a:avLst/>
          </a:prstGeom>
        </p:spPr>
        <p:txBody>
          <a:bodyPr vert="horz" wrap="square" lIns="0" tIns="0" rIns="0" bIns="0" rtlCol="0" anchor="t">
            <a:normAutofit/>
          </a:bodyPr>
          <a:lstStyle/>
          <a:p>
            <a:r>
              <a:rPr lang="en-US" sz="1100"/>
              <a:t>5</a:t>
            </a:r>
          </a:p>
        </p:txBody>
      </p:sp>
      <p:grpSp>
        <p:nvGrpSpPr>
          <p:cNvPr id="78" name="Group 77">
            <a:extLst>
              <a:ext uri="{FF2B5EF4-FFF2-40B4-BE49-F238E27FC236}">
                <a16:creationId xmlns:a16="http://schemas.microsoft.com/office/drawing/2014/main" id="{2A0A2ECD-E638-47EB-AA4A-D61597DD248E}"/>
              </a:ext>
            </a:extLst>
          </p:cNvPr>
          <p:cNvGrpSpPr/>
          <p:nvPr/>
        </p:nvGrpSpPr>
        <p:grpSpPr>
          <a:xfrm>
            <a:off x="10321441" y="4648200"/>
            <a:ext cx="374371" cy="393942"/>
            <a:chOff x="1511458" y="6156960"/>
            <a:chExt cx="374371" cy="393942"/>
          </a:xfrm>
        </p:grpSpPr>
        <p:cxnSp>
          <p:nvCxnSpPr>
            <p:cNvPr id="79" name="Straight Connector 78">
              <a:extLst>
                <a:ext uri="{FF2B5EF4-FFF2-40B4-BE49-F238E27FC236}">
                  <a16:creationId xmlns:a16="http://schemas.microsoft.com/office/drawing/2014/main" id="{BC4CD76B-2454-4FFE-830C-BE4E2A2EB9BE}"/>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06843EE1-F096-4A0B-A630-F7FC86A52592}"/>
                </a:ext>
              </a:extLst>
            </p:cNvPr>
            <p:cNvGrpSpPr/>
            <p:nvPr/>
          </p:nvGrpSpPr>
          <p:grpSpPr>
            <a:xfrm>
              <a:off x="1511458" y="6421025"/>
              <a:ext cx="374371" cy="129877"/>
              <a:chOff x="1489214" y="3057613"/>
              <a:chExt cx="374371" cy="129877"/>
            </a:xfrm>
          </p:grpSpPr>
          <p:cxnSp>
            <p:nvCxnSpPr>
              <p:cNvPr id="81" name="Straight Connector 80">
                <a:extLst>
                  <a:ext uri="{FF2B5EF4-FFF2-40B4-BE49-F238E27FC236}">
                    <a16:creationId xmlns:a16="http://schemas.microsoft.com/office/drawing/2014/main" id="{585E6AA2-F5BA-40A3-9B48-60230D5414D9}"/>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E28E9DA-3248-4FA8-8284-6FE02DC60297}"/>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B033A12-576C-4471-94B3-62E8B846BAB9}"/>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3880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Controllers: the need for FET drivers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5616575" cy="4086225"/>
          </a:xfrm>
        </p:spPr>
        <p:txBody>
          <a:bodyPr/>
          <a:lstStyle/>
          <a:p>
            <a:r>
              <a:rPr lang="en-US"/>
              <a:t>To reduce the power dissipation in ON state, V</a:t>
            </a:r>
            <a:r>
              <a:rPr lang="en-US" baseline="-25000"/>
              <a:t>gs </a:t>
            </a:r>
            <a:r>
              <a:rPr lang="en-US"/>
              <a:t>must be as high as possible (up to gate voltage breakdown)</a:t>
            </a:r>
            <a:endParaRPr lang="en-US" altLang="en-US"/>
          </a:p>
          <a:p>
            <a:pPr lvl="1"/>
            <a:r>
              <a:rPr lang="en-US"/>
              <a:t>V</a:t>
            </a:r>
            <a:r>
              <a:rPr lang="en-US" baseline="-25000"/>
              <a:t>gs </a:t>
            </a:r>
            <a:r>
              <a:rPr lang="en-US"/>
              <a:t>may be above V</a:t>
            </a:r>
            <a:r>
              <a:rPr lang="en-US" baseline="-25000"/>
              <a:t>dd</a:t>
            </a:r>
          </a:p>
          <a:p>
            <a:r>
              <a:rPr lang="en-US"/>
              <a:t>3.3 V output from GPIO not high enough</a:t>
            </a:r>
          </a:p>
          <a:p>
            <a:r>
              <a:rPr lang="en-US"/>
              <a:t>Solution: FET Drivers</a:t>
            </a:r>
            <a:endParaRPr lang="en-US" altLang="en-US"/>
          </a:p>
          <a:p>
            <a:pPr lvl="1"/>
            <a:r>
              <a:rPr lang="en-US"/>
              <a:t>Solid-state circuits that elevate ON output voltage to a higher ON level. </a:t>
            </a:r>
          </a:p>
          <a:p>
            <a:pPr lvl="1"/>
            <a:r>
              <a:rPr lang="en-US"/>
              <a:t>In some cases much higher than V</a:t>
            </a:r>
            <a:r>
              <a:rPr lang="en-US" baseline="-25000"/>
              <a:t>dd</a:t>
            </a:r>
          </a:p>
          <a:p>
            <a:pPr lvl="1"/>
            <a:r>
              <a:rPr lang="en-US"/>
              <a:t>E.g. MC 33883 elevated the gate voltage enough to ensure the MOS FET is in the ON state, while protecting the gate from over voltage.</a:t>
            </a:r>
          </a:p>
          <a:p>
            <a:pPr lvl="1"/>
            <a:endParaRPr lang="en-US" altLang="en-US"/>
          </a:p>
          <a:p>
            <a:pPr lvl="1"/>
            <a:endParaRPr lang="en-US" altLang="en-US"/>
          </a:p>
        </p:txBody>
      </p:sp>
      <p:sp>
        <p:nvSpPr>
          <p:cNvPr id="4" name="TextBox 3">
            <a:extLst>
              <a:ext uri="{FF2B5EF4-FFF2-40B4-BE49-F238E27FC236}">
                <a16:creationId xmlns:a16="http://schemas.microsoft.com/office/drawing/2014/main" id="{8D2B8EDC-C88F-4796-B6FD-BA6C1FEFA67E}"/>
              </a:ext>
            </a:extLst>
          </p:cNvPr>
          <p:cNvSpPr txBox="1"/>
          <p:nvPr/>
        </p:nvSpPr>
        <p:spPr>
          <a:xfrm>
            <a:off x="9903619" y="5867400"/>
            <a:ext cx="2090515" cy="381000"/>
          </a:xfrm>
          <a:prstGeom prst="rect">
            <a:avLst/>
          </a:prstGeom>
        </p:spPr>
        <p:txBody>
          <a:bodyPr vert="horz" wrap="none" lIns="0" tIns="0" rIns="0" bIns="0" rtlCol="0" anchor="t">
            <a:normAutofit/>
          </a:bodyPr>
          <a:lstStyle/>
          <a:p>
            <a:r>
              <a:rPr lang="en-US" sz="1600" i="1"/>
              <a:t>Datasheet 33883</a:t>
            </a:r>
          </a:p>
        </p:txBody>
      </p:sp>
      <p:pic>
        <p:nvPicPr>
          <p:cNvPr id="5" name="Picture 4">
            <a:extLst>
              <a:ext uri="{FF2B5EF4-FFF2-40B4-BE49-F238E27FC236}">
                <a16:creationId xmlns:a16="http://schemas.microsoft.com/office/drawing/2014/main" id="{CA3260AC-DEED-4F97-AF66-1BF9AA24F9FF}"/>
              </a:ext>
            </a:extLst>
          </p:cNvPr>
          <p:cNvPicPr>
            <a:picLocks noChangeAspect="1"/>
          </p:cNvPicPr>
          <p:nvPr/>
        </p:nvPicPr>
        <p:blipFill rotWithShape="1">
          <a:blip r:embed="rId3"/>
          <a:srcRect l="19142" t="43076" r="35728" b="17686"/>
          <a:stretch/>
        </p:blipFill>
        <p:spPr>
          <a:xfrm>
            <a:off x="7008019" y="1524000"/>
            <a:ext cx="4343401" cy="3155462"/>
          </a:xfrm>
          <a:prstGeom prst="rect">
            <a:avLst/>
          </a:prstGeom>
        </p:spPr>
      </p:pic>
    </p:spTree>
    <p:extLst>
      <p:ext uri="{BB962C8B-B14F-4D97-AF65-F5344CB8AC3E}">
        <p14:creationId xmlns:p14="http://schemas.microsoft.com/office/powerpoint/2010/main" val="309527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DC Motors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Used to provide a torque to a shaft, capable of spinning the shaft to some velocity under the application of a DC current</a:t>
            </a:r>
            <a:endParaRPr lang="en-US" altLang="en-US"/>
          </a:p>
        </p:txBody>
      </p:sp>
      <p:pic>
        <p:nvPicPr>
          <p:cNvPr id="4" name="Picture 2" descr="http://mechatronics.mech.northwestern.edu/design_ref/actuators/motor3.gif">
            <a:extLst>
              <a:ext uri="{FF2B5EF4-FFF2-40B4-BE49-F238E27FC236}">
                <a16:creationId xmlns:a16="http://schemas.microsoft.com/office/drawing/2014/main" id="{DEE58422-FBC8-4E91-8A92-BDABD861C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619" y="2743200"/>
            <a:ext cx="2466163" cy="2120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BA5F8D-DCDF-451C-90E7-2C1DEC4BBA54}"/>
              </a:ext>
            </a:extLst>
          </p:cNvPr>
          <p:cNvSpPr txBox="1"/>
          <p:nvPr/>
        </p:nvSpPr>
        <p:spPr>
          <a:xfrm>
            <a:off x="3426619" y="5029200"/>
            <a:ext cx="5181600" cy="228600"/>
          </a:xfrm>
          <a:prstGeom prst="rect">
            <a:avLst/>
          </a:prstGeom>
        </p:spPr>
        <p:txBody>
          <a:bodyPr vert="horz" wrap="square" lIns="0" tIns="0" rIns="0" bIns="0" rtlCol="0" anchor="t">
            <a:normAutofit/>
          </a:bodyPr>
          <a:lstStyle/>
          <a:p>
            <a:r>
              <a:rPr lang="en-US" sz="1000" i="1"/>
              <a:t>http://mechatronics.mech.northwestern.edu/design_ref/actuators/motor_theory.html</a:t>
            </a:r>
          </a:p>
        </p:txBody>
      </p:sp>
      <p:pic>
        <p:nvPicPr>
          <p:cNvPr id="6" name="Picture 5">
            <a:extLst>
              <a:ext uri="{FF2B5EF4-FFF2-40B4-BE49-F238E27FC236}">
                <a16:creationId xmlns:a16="http://schemas.microsoft.com/office/drawing/2014/main" id="{476E4022-2CBC-460D-8112-FDB090135BAA}"/>
              </a:ext>
            </a:extLst>
          </p:cNvPr>
          <p:cNvPicPr>
            <a:picLocks noChangeAspect="1"/>
          </p:cNvPicPr>
          <p:nvPr/>
        </p:nvPicPr>
        <p:blipFill>
          <a:blip r:embed="rId5"/>
          <a:stretch>
            <a:fillRect/>
          </a:stretch>
        </p:blipFill>
        <p:spPr>
          <a:xfrm>
            <a:off x="7236619" y="2590800"/>
            <a:ext cx="4029720" cy="2239183"/>
          </a:xfrm>
          <a:prstGeom prst="rect">
            <a:avLst/>
          </a:prstGeom>
        </p:spPr>
      </p:pic>
      <p:pic>
        <p:nvPicPr>
          <p:cNvPr id="7" name="Picture 4" descr="Permanent Magnet DC Motor">
            <a:extLst>
              <a:ext uri="{FF2B5EF4-FFF2-40B4-BE49-F238E27FC236}">
                <a16:creationId xmlns:a16="http://schemas.microsoft.com/office/drawing/2014/main" id="{A08FB5A5-814E-468E-9E8B-AE96D655B78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7219" y="2514600"/>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3365ED-FF29-447D-A2D5-AB816FF7E8A6}"/>
              </a:ext>
            </a:extLst>
          </p:cNvPr>
          <p:cNvSpPr txBox="1"/>
          <p:nvPr/>
        </p:nvSpPr>
        <p:spPr>
          <a:xfrm>
            <a:off x="226219" y="4800600"/>
            <a:ext cx="5181600" cy="228600"/>
          </a:xfrm>
          <a:prstGeom prst="rect">
            <a:avLst/>
          </a:prstGeom>
        </p:spPr>
        <p:txBody>
          <a:bodyPr vert="horz" wrap="square" lIns="0" tIns="0" rIns="0" bIns="0" rtlCol="0" anchor="t">
            <a:normAutofit/>
          </a:bodyPr>
          <a:lstStyle/>
          <a:p>
            <a:r>
              <a:rPr lang="en-US" sz="1000" i="1"/>
              <a:t>http://www.electrical4u.com/permanent-magnet-dc-motor-or-pmdc-motor/</a:t>
            </a:r>
          </a:p>
        </p:txBody>
      </p:sp>
      <p:graphicFrame>
        <p:nvGraphicFramePr>
          <p:cNvPr id="9" name="Object 8">
            <a:extLst>
              <a:ext uri="{FF2B5EF4-FFF2-40B4-BE49-F238E27FC236}">
                <a16:creationId xmlns:a16="http://schemas.microsoft.com/office/drawing/2014/main" id="{94401E32-4595-4FAD-8B89-E94B37192648}"/>
              </a:ext>
            </a:extLst>
          </p:cNvPr>
          <p:cNvGraphicFramePr>
            <a:graphicFrameLocks noChangeAspect="1"/>
          </p:cNvGraphicFramePr>
          <p:nvPr>
            <p:extLst>
              <p:ext uri="{D42A27DB-BD31-4B8C-83A1-F6EECF244321}">
                <p14:modId xmlns:p14="http://schemas.microsoft.com/office/powerpoint/2010/main" val="94117604"/>
              </p:ext>
            </p:extLst>
          </p:nvPr>
        </p:nvGraphicFramePr>
        <p:xfrm>
          <a:off x="7922419" y="5257800"/>
          <a:ext cx="2530475" cy="546100"/>
        </p:xfrm>
        <a:graphic>
          <a:graphicData uri="http://schemas.openxmlformats.org/presentationml/2006/ole">
            <mc:AlternateContent xmlns:mc="http://schemas.openxmlformats.org/markup-compatibility/2006">
              <mc:Choice xmlns:v="urn:schemas-microsoft-com:vml" Requires="v">
                <p:oleObj spid="_x0000_s39937" name="Equation" r:id="rId7" imgW="1117440" imgH="241200" progId="Equation.3">
                  <p:embed/>
                </p:oleObj>
              </mc:Choice>
              <mc:Fallback>
                <p:oleObj name="Equation" r:id="rId7" imgW="1117440" imgH="241200" progId="Equation.3">
                  <p:embed/>
                  <p:pic>
                    <p:nvPicPr>
                      <p:cNvPr id="9" name="Object 8">
                        <a:extLst>
                          <a:ext uri="{FF2B5EF4-FFF2-40B4-BE49-F238E27FC236}">
                            <a16:creationId xmlns:a16="http://schemas.microsoft.com/office/drawing/2014/main" id="{94401E32-4595-4FAD-8B89-E94B37192648}"/>
                          </a:ext>
                        </a:extLst>
                      </p:cNvPr>
                      <p:cNvPicPr/>
                      <p:nvPr/>
                    </p:nvPicPr>
                    <p:blipFill>
                      <a:blip r:embed="rId8"/>
                      <a:stretch>
                        <a:fillRect/>
                      </a:stretch>
                    </p:blipFill>
                    <p:spPr>
                      <a:xfrm>
                        <a:off x="7922419" y="5257800"/>
                        <a:ext cx="2530475" cy="546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6F7346D-D3FD-48BC-8F41-365629EA758B}"/>
              </a:ext>
            </a:extLst>
          </p:cNvPr>
          <p:cNvGraphicFramePr>
            <a:graphicFrameLocks noChangeAspect="1"/>
          </p:cNvGraphicFramePr>
          <p:nvPr>
            <p:extLst>
              <p:ext uri="{D42A27DB-BD31-4B8C-83A1-F6EECF244321}">
                <p14:modId xmlns:p14="http://schemas.microsoft.com/office/powerpoint/2010/main" val="947319624"/>
              </p:ext>
            </p:extLst>
          </p:nvPr>
        </p:nvGraphicFramePr>
        <p:xfrm>
          <a:off x="8504639" y="4786885"/>
          <a:ext cx="1466850" cy="488950"/>
        </p:xfrm>
        <a:graphic>
          <a:graphicData uri="http://schemas.openxmlformats.org/presentationml/2006/ole">
            <mc:AlternateContent xmlns:mc="http://schemas.openxmlformats.org/markup-compatibility/2006">
              <mc:Choice xmlns:v="urn:schemas-microsoft-com:vml" Requires="v">
                <p:oleObj spid="_x0000_s39938" name="Equation" r:id="rId9" imgW="647640" imgH="215640" progId="Equation.3">
                  <p:embed/>
                </p:oleObj>
              </mc:Choice>
              <mc:Fallback>
                <p:oleObj name="Equation" r:id="rId9" imgW="647640" imgH="215640" progId="Equation.3">
                  <p:embed/>
                  <p:pic>
                    <p:nvPicPr>
                      <p:cNvPr id="10" name="Object 9">
                        <a:extLst>
                          <a:ext uri="{FF2B5EF4-FFF2-40B4-BE49-F238E27FC236}">
                            <a16:creationId xmlns:a16="http://schemas.microsoft.com/office/drawing/2014/main" id="{A6F7346D-D3FD-48BC-8F41-365629EA758B}"/>
                          </a:ext>
                        </a:extLst>
                      </p:cNvPr>
                      <p:cNvPicPr>
                        <a:picLocks noChangeAspect="1" noChangeArrowheads="1"/>
                      </p:cNvPicPr>
                      <p:nvPr/>
                    </p:nvPicPr>
                    <p:blipFill>
                      <a:blip r:embed="rId10"/>
                      <a:srcRect/>
                      <a:stretch>
                        <a:fillRect/>
                      </a:stretch>
                    </p:blipFill>
                    <p:spPr bwMode="auto">
                      <a:xfrm>
                        <a:off x="8504639" y="4786885"/>
                        <a:ext cx="1466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10">
            <a:extLst>
              <a:ext uri="{FF2B5EF4-FFF2-40B4-BE49-F238E27FC236}">
                <a16:creationId xmlns:a16="http://schemas.microsoft.com/office/drawing/2014/main" id="{E100C96D-46D6-48D2-B1BE-07D6376D410A}"/>
              </a:ext>
            </a:extLst>
          </p:cNvPr>
          <p:cNvPicPr>
            <a:picLocks noChangeAspect="1"/>
          </p:cNvPicPr>
          <p:nvPr/>
        </p:nvPicPr>
        <p:blipFill>
          <a:blip r:embed="rId11"/>
          <a:stretch>
            <a:fillRect/>
          </a:stretch>
        </p:blipFill>
        <p:spPr>
          <a:xfrm>
            <a:off x="9505735" y="3911350"/>
            <a:ext cx="368827" cy="425968"/>
          </a:xfrm>
          <a:prstGeom prst="rect">
            <a:avLst/>
          </a:prstGeom>
        </p:spPr>
      </p:pic>
      <p:grpSp>
        <p:nvGrpSpPr>
          <p:cNvPr id="12" name="Group 11">
            <a:extLst>
              <a:ext uri="{FF2B5EF4-FFF2-40B4-BE49-F238E27FC236}">
                <a16:creationId xmlns:a16="http://schemas.microsoft.com/office/drawing/2014/main" id="{CFF7FB87-100E-4132-80BF-D81C4D953AB3}"/>
              </a:ext>
            </a:extLst>
          </p:cNvPr>
          <p:cNvGrpSpPr/>
          <p:nvPr/>
        </p:nvGrpSpPr>
        <p:grpSpPr>
          <a:xfrm>
            <a:off x="8608219" y="3886200"/>
            <a:ext cx="1064419" cy="533400"/>
            <a:chOff x="8608219" y="3886200"/>
            <a:chExt cx="1064419" cy="533400"/>
          </a:xfrm>
        </p:grpSpPr>
        <p:sp>
          <p:nvSpPr>
            <p:cNvPr id="13" name="TextBox 12">
              <a:extLst>
                <a:ext uri="{FF2B5EF4-FFF2-40B4-BE49-F238E27FC236}">
                  <a16:creationId xmlns:a16="http://schemas.microsoft.com/office/drawing/2014/main" id="{DC0C06F3-E1FA-4967-AD0C-18E46F11267D}"/>
                </a:ext>
              </a:extLst>
            </p:cNvPr>
            <p:cNvSpPr txBox="1"/>
            <p:nvPr/>
          </p:nvSpPr>
          <p:spPr>
            <a:xfrm>
              <a:off x="8608219" y="4114800"/>
              <a:ext cx="1064419" cy="304800"/>
            </a:xfrm>
            <a:prstGeom prst="rect">
              <a:avLst/>
            </a:prstGeom>
          </p:spPr>
          <p:txBody>
            <a:bodyPr vert="horz" wrap="square" lIns="0" tIns="0" rIns="0" bIns="0" rtlCol="0" anchor="t">
              <a:normAutofit/>
            </a:bodyPr>
            <a:lstStyle/>
            <a:p>
              <a:r>
                <a:rPr lang="en-US" sz="1400"/>
                <a:t>commutator</a:t>
              </a:r>
            </a:p>
          </p:txBody>
        </p:sp>
        <p:cxnSp>
          <p:nvCxnSpPr>
            <p:cNvPr id="14" name="Straight Connector 13">
              <a:extLst>
                <a:ext uri="{FF2B5EF4-FFF2-40B4-BE49-F238E27FC236}">
                  <a16:creationId xmlns:a16="http://schemas.microsoft.com/office/drawing/2014/main" id="{BB10673C-1685-41EE-8540-4E37C83D4FC1}"/>
                </a:ext>
              </a:extLst>
            </p:cNvPr>
            <p:cNvCxnSpPr>
              <a:endCxn id="13" idx="0"/>
            </p:cNvCxnSpPr>
            <p:nvPr/>
          </p:nvCxnSpPr>
          <p:spPr>
            <a:xfrm>
              <a:off x="9065419" y="3886200"/>
              <a:ext cx="7501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1CBBD52-3322-4E2B-A5ED-D7980BB74A13}"/>
                </a:ext>
              </a:extLst>
            </p:cNvPr>
            <p:cNvCxnSpPr/>
            <p:nvPr/>
          </p:nvCxnSpPr>
          <p:spPr>
            <a:xfrm flipH="1">
              <a:off x="9141619" y="3962400"/>
              <a:ext cx="152400" cy="1524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DFA481C3-19A6-4CF3-98E1-F03B54A8D4F7}"/>
              </a:ext>
            </a:extLst>
          </p:cNvPr>
          <p:cNvGrpSpPr/>
          <p:nvPr/>
        </p:nvGrpSpPr>
        <p:grpSpPr>
          <a:xfrm>
            <a:off x="8760619" y="3200403"/>
            <a:ext cx="192422" cy="214154"/>
            <a:chOff x="10096509" y="4135300"/>
            <a:chExt cx="192422" cy="259126"/>
          </a:xfrm>
        </p:grpSpPr>
        <p:cxnSp>
          <p:nvCxnSpPr>
            <p:cNvPr id="17" name="Straight Arrow Connector 16">
              <a:extLst>
                <a:ext uri="{FF2B5EF4-FFF2-40B4-BE49-F238E27FC236}">
                  <a16:creationId xmlns:a16="http://schemas.microsoft.com/office/drawing/2014/main" id="{18EAA192-E090-46F9-A3D2-A435564ECF8D}"/>
                </a:ext>
              </a:extLst>
            </p:cNvPr>
            <p:cNvCxnSpPr>
              <a:cxnSpLocks/>
            </p:cNvCxnSpPr>
            <p:nvPr/>
          </p:nvCxnSpPr>
          <p:spPr>
            <a:xfrm>
              <a:off x="10106511" y="4135300"/>
              <a:ext cx="144938" cy="0"/>
            </a:xfrm>
            <a:prstGeom prst="straightConnector1">
              <a:avLst/>
            </a:prstGeom>
            <a:ln w="15875">
              <a:solidFill>
                <a:schemeClr val="tx1"/>
              </a:solidFill>
              <a:headEnd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4DAF9F1-0B34-43D7-890D-154BB276DD9B}"/>
                </a:ext>
              </a:extLst>
            </p:cNvPr>
            <p:cNvSpPr txBox="1"/>
            <p:nvPr/>
          </p:nvSpPr>
          <p:spPr>
            <a:xfrm>
              <a:off x="10096509" y="4154667"/>
              <a:ext cx="192422" cy="239759"/>
            </a:xfrm>
            <a:prstGeom prst="rect">
              <a:avLst/>
            </a:prstGeom>
          </p:spPr>
          <p:txBody>
            <a:bodyPr vert="horz" wrap="none" lIns="0" tIns="0" rIns="0" bIns="0" rtlCol="0" anchor="t">
              <a:normAutofit fontScale="85000" lnSpcReduction="20000"/>
            </a:bodyPr>
            <a:lstStyle/>
            <a:p>
              <a:r>
                <a:rPr lang="en-GB"/>
                <a:t>r</a:t>
              </a:r>
              <a:r>
                <a:rPr lang="en-GB" sz="900"/>
                <a:t>1</a:t>
              </a:r>
              <a:endParaRPr lang="en-GB"/>
            </a:p>
          </p:txBody>
        </p:sp>
      </p:grpSp>
    </p:spTree>
    <p:extLst>
      <p:ext uri="{BB962C8B-B14F-4D97-AF65-F5344CB8AC3E}">
        <p14:creationId xmlns:p14="http://schemas.microsoft.com/office/powerpoint/2010/main" val="839983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Motor Controllers: FETS as Switches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e.g. assume</a:t>
            </a:r>
            <a:endParaRPr lang="en-US" altLang="en-US"/>
          </a:p>
          <a:p>
            <a:pPr lvl="1"/>
            <a:r>
              <a:rPr lang="en-US">
                <a:sym typeface="Symbol" panose="05050102010706020507" pitchFamily="18" charset="2"/>
              </a:rPr>
              <a:t>V</a:t>
            </a:r>
            <a:r>
              <a:rPr lang="en-US" baseline="-25000">
                <a:sym typeface="Symbol" panose="05050102010706020507" pitchFamily="18" charset="2"/>
              </a:rPr>
              <a:t>b,ini</a:t>
            </a:r>
            <a:r>
              <a:rPr lang="en-US">
                <a:sym typeface="Symbol" panose="05050102010706020507" pitchFamily="18" charset="2"/>
              </a:rPr>
              <a:t> = 5 V, R</a:t>
            </a:r>
            <a:r>
              <a:rPr lang="en-US" baseline="-25000">
                <a:sym typeface="Symbol" panose="05050102010706020507" pitchFamily="18" charset="2"/>
              </a:rPr>
              <a:t>m</a:t>
            </a:r>
            <a:r>
              <a:rPr lang="en-US">
                <a:sym typeface="Symbol" panose="05050102010706020507" pitchFamily="18" charset="2"/>
              </a:rPr>
              <a:t> = 0.06, R</a:t>
            </a:r>
            <a:r>
              <a:rPr lang="en-US" baseline="-25000">
                <a:sym typeface="Symbol" panose="05050102010706020507" pitchFamily="18" charset="2"/>
              </a:rPr>
              <a:t>b </a:t>
            </a:r>
            <a:r>
              <a:rPr lang="en-US">
                <a:sym typeface="Symbol" panose="05050102010706020507" pitchFamily="18" charset="2"/>
              </a:rPr>
              <a:t>= 0.01</a:t>
            </a:r>
          </a:p>
          <a:p>
            <a:pPr lvl="1"/>
            <a:r>
              <a:rPr lang="en-US">
                <a:sym typeface="Symbol" panose="05050102010706020507" pitchFamily="18" charset="2"/>
              </a:rPr>
              <a:t>V</a:t>
            </a:r>
            <a:r>
              <a:rPr lang="en-US" baseline="-25000">
                <a:sym typeface="Symbol" panose="05050102010706020507" pitchFamily="18" charset="2"/>
              </a:rPr>
              <a:t>gs</a:t>
            </a:r>
            <a:r>
              <a:rPr lang="en-US">
                <a:sym typeface="Symbol" panose="05050102010706020507" pitchFamily="18" charset="2"/>
              </a:rPr>
              <a:t> provided by the MCU</a:t>
            </a:r>
            <a:endParaRPr lang="en-US" altLang="en-US"/>
          </a:p>
        </p:txBody>
      </p:sp>
      <p:pic>
        <p:nvPicPr>
          <p:cNvPr id="4" name="Picture 3">
            <a:extLst>
              <a:ext uri="{FF2B5EF4-FFF2-40B4-BE49-F238E27FC236}">
                <a16:creationId xmlns:a16="http://schemas.microsoft.com/office/drawing/2014/main" id="{A5C77273-2DF2-4E46-ABC7-E7DB6FB41FA4}"/>
              </a:ext>
            </a:extLst>
          </p:cNvPr>
          <p:cNvPicPr>
            <a:picLocks noChangeAspect="1"/>
          </p:cNvPicPr>
          <p:nvPr/>
        </p:nvPicPr>
        <p:blipFill rotWithShape="1">
          <a:blip r:embed="rId3"/>
          <a:srcRect l="17406" t="42021" r="49752" b="28278"/>
          <a:stretch/>
        </p:blipFill>
        <p:spPr>
          <a:xfrm>
            <a:off x="531019" y="2743200"/>
            <a:ext cx="4110435" cy="2912196"/>
          </a:xfrm>
          <a:prstGeom prst="rect">
            <a:avLst/>
          </a:prstGeom>
        </p:spPr>
      </p:pic>
      <p:cxnSp>
        <p:nvCxnSpPr>
          <p:cNvPr id="5" name="Straight Connector 4">
            <a:extLst>
              <a:ext uri="{FF2B5EF4-FFF2-40B4-BE49-F238E27FC236}">
                <a16:creationId xmlns:a16="http://schemas.microsoft.com/office/drawing/2014/main" id="{1BF3AF95-E3C5-437C-ABE4-6E5B21D3E338}"/>
              </a:ext>
            </a:extLst>
          </p:cNvPr>
          <p:cNvCxnSpPr/>
          <p:nvPr/>
        </p:nvCxnSpPr>
        <p:spPr>
          <a:xfrm>
            <a:off x="4417219" y="5238747"/>
            <a:ext cx="1219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482A69F8-E365-4095-AF52-2D1AD07F3B7B}"/>
              </a:ext>
            </a:extLst>
          </p:cNvPr>
          <p:cNvGrpSpPr/>
          <p:nvPr/>
        </p:nvGrpSpPr>
        <p:grpSpPr>
          <a:xfrm>
            <a:off x="4722019" y="5086347"/>
            <a:ext cx="304800" cy="152400"/>
            <a:chOff x="4645819" y="5257800"/>
            <a:chExt cx="304800" cy="152400"/>
          </a:xfrm>
        </p:grpSpPr>
        <p:cxnSp>
          <p:nvCxnSpPr>
            <p:cNvPr id="7" name="Straight Connector 6">
              <a:extLst>
                <a:ext uri="{FF2B5EF4-FFF2-40B4-BE49-F238E27FC236}">
                  <a16:creationId xmlns:a16="http://schemas.microsoft.com/office/drawing/2014/main" id="{E7953354-DB81-429D-867E-05E2F63EE84A}"/>
                </a:ext>
              </a:extLst>
            </p:cNvPr>
            <p:cNvCxnSpPr/>
            <p:nvPr/>
          </p:nvCxnSpPr>
          <p:spPr>
            <a:xfrm flipV="1">
              <a:off x="4645819" y="5334000"/>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822741F-8E8E-4AAB-B502-33678F740802}"/>
                </a:ext>
              </a:extLst>
            </p:cNvPr>
            <p:cNvCxnSpPr/>
            <p:nvPr/>
          </p:nvCxnSpPr>
          <p:spPr>
            <a:xfrm flipV="1">
              <a:off x="4950619" y="5257800"/>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CAE164FD-54AC-4E82-A238-8ECA7DB40DBB}"/>
              </a:ext>
            </a:extLst>
          </p:cNvPr>
          <p:cNvGrpSpPr/>
          <p:nvPr/>
        </p:nvGrpSpPr>
        <p:grpSpPr>
          <a:xfrm>
            <a:off x="5331619" y="5086347"/>
            <a:ext cx="304800" cy="152400"/>
            <a:chOff x="4645819" y="5257800"/>
            <a:chExt cx="304800" cy="152400"/>
          </a:xfrm>
        </p:grpSpPr>
        <p:cxnSp>
          <p:nvCxnSpPr>
            <p:cNvPr id="10" name="Straight Connector 9">
              <a:extLst>
                <a:ext uri="{FF2B5EF4-FFF2-40B4-BE49-F238E27FC236}">
                  <a16:creationId xmlns:a16="http://schemas.microsoft.com/office/drawing/2014/main" id="{18B4D2AC-0065-4CE1-BFDA-AC4C727555A2}"/>
                </a:ext>
              </a:extLst>
            </p:cNvPr>
            <p:cNvCxnSpPr/>
            <p:nvPr/>
          </p:nvCxnSpPr>
          <p:spPr>
            <a:xfrm flipV="1">
              <a:off x="4645819" y="5334000"/>
              <a:ext cx="0" cy="76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FDC512-FE73-4E9D-8465-B7072BE9885E}"/>
                </a:ext>
              </a:extLst>
            </p:cNvPr>
            <p:cNvCxnSpPr/>
            <p:nvPr/>
          </p:nvCxnSpPr>
          <p:spPr>
            <a:xfrm flipV="1">
              <a:off x="4950619" y="5257800"/>
              <a:ext cx="0" cy="152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 name="Oval 11">
            <a:extLst>
              <a:ext uri="{FF2B5EF4-FFF2-40B4-BE49-F238E27FC236}">
                <a16:creationId xmlns:a16="http://schemas.microsoft.com/office/drawing/2014/main" id="{8859CA07-78F4-4D7E-A45B-4705CFAE56CB}"/>
              </a:ext>
            </a:extLst>
          </p:cNvPr>
          <p:cNvSpPr/>
          <p:nvPr/>
        </p:nvSpPr>
        <p:spPr>
          <a:xfrm>
            <a:off x="5560219" y="5145951"/>
            <a:ext cx="152400" cy="152400"/>
          </a:xfrm>
          <a:prstGeom prst="ellipse">
            <a:avLst/>
          </a:prstGeom>
          <a:solidFill>
            <a:schemeClr val="tx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A99337-48F8-40A2-B5B4-2481CAB68B37}"/>
              </a:ext>
            </a:extLst>
          </p:cNvPr>
          <p:cNvSpPr/>
          <p:nvPr/>
        </p:nvSpPr>
        <p:spPr>
          <a:xfrm>
            <a:off x="912019" y="3886200"/>
            <a:ext cx="152400" cy="152400"/>
          </a:xfrm>
          <a:prstGeom prst="ellipse">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E8C358F-7047-46B6-ADB3-958FD5B968AB}"/>
              </a:ext>
            </a:extLst>
          </p:cNvPr>
          <p:cNvCxnSpPr>
            <a:stCxn id="12" idx="2"/>
            <a:endCxn id="13" idx="5"/>
          </p:cNvCxnSpPr>
          <p:nvPr/>
        </p:nvCxnSpPr>
        <p:spPr>
          <a:xfrm flipH="1" flipV="1">
            <a:off x="1042101" y="4016282"/>
            <a:ext cx="4518118" cy="120586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A0D555F-9E8C-4588-861F-BF3053FD12AE}"/>
              </a:ext>
            </a:extLst>
          </p:cNvPr>
          <p:cNvSpPr txBox="1"/>
          <p:nvPr/>
        </p:nvSpPr>
        <p:spPr>
          <a:xfrm>
            <a:off x="5026819" y="5257800"/>
            <a:ext cx="228600" cy="304800"/>
          </a:xfrm>
          <a:prstGeom prst="rect">
            <a:avLst/>
          </a:prstGeom>
        </p:spPr>
        <p:txBody>
          <a:bodyPr vert="horz" wrap="square" lIns="0" tIns="0" rIns="0" bIns="0" rtlCol="0" anchor="t">
            <a:normAutofit/>
          </a:bodyPr>
          <a:lstStyle/>
          <a:p>
            <a:r>
              <a:rPr lang="en-US" sz="1100"/>
              <a:t>4</a:t>
            </a:r>
          </a:p>
        </p:txBody>
      </p:sp>
      <p:sp>
        <p:nvSpPr>
          <p:cNvPr id="16" name="TextBox 15">
            <a:extLst>
              <a:ext uri="{FF2B5EF4-FFF2-40B4-BE49-F238E27FC236}">
                <a16:creationId xmlns:a16="http://schemas.microsoft.com/office/drawing/2014/main" id="{ADE0802C-5231-4EE9-ADBC-04252A3FA1C1}"/>
              </a:ext>
            </a:extLst>
          </p:cNvPr>
          <p:cNvSpPr txBox="1"/>
          <p:nvPr/>
        </p:nvSpPr>
        <p:spPr>
          <a:xfrm>
            <a:off x="5636419" y="5257800"/>
            <a:ext cx="228600" cy="304800"/>
          </a:xfrm>
          <a:prstGeom prst="rect">
            <a:avLst/>
          </a:prstGeom>
        </p:spPr>
        <p:txBody>
          <a:bodyPr vert="horz" wrap="square" lIns="0" tIns="0" rIns="0" bIns="0" rtlCol="0" anchor="t">
            <a:normAutofit/>
          </a:bodyPr>
          <a:lstStyle/>
          <a:p>
            <a:r>
              <a:rPr lang="en-US" sz="1100"/>
              <a:t>5</a:t>
            </a:r>
          </a:p>
        </p:txBody>
      </p:sp>
      <p:cxnSp>
        <p:nvCxnSpPr>
          <p:cNvPr id="17" name="Straight Connector 16">
            <a:extLst>
              <a:ext uri="{FF2B5EF4-FFF2-40B4-BE49-F238E27FC236}">
                <a16:creationId xmlns:a16="http://schemas.microsoft.com/office/drawing/2014/main" id="{C4019764-D93A-44F1-BE79-6FFFDF5C8183}"/>
              </a:ext>
            </a:extLst>
          </p:cNvPr>
          <p:cNvCxnSpPr>
            <a:endCxn id="19" idx="3"/>
          </p:cNvCxnSpPr>
          <p:nvPr/>
        </p:nvCxnSpPr>
        <p:spPr>
          <a:xfrm flipH="1">
            <a:off x="6931819" y="3886200"/>
            <a:ext cx="5399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8AE5027-41C3-47A3-BC1C-1C57B07C8B52}"/>
              </a:ext>
            </a:extLst>
          </p:cNvPr>
          <p:cNvGrpSpPr/>
          <p:nvPr/>
        </p:nvGrpSpPr>
        <p:grpSpPr>
          <a:xfrm>
            <a:off x="6169819" y="3733800"/>
            <a:ext cx="762000" cy="381000"/>
            <a:chOff x="7160419" y="3733800"/>
            <a:chExt cx="762000" cy="381000"/>
          </a:xfrm>
        </p:grpSpPr>
        <p:sp>
          <p:nvSpPr>
            <p:cNvPr id="19" name="Pentagon 70">
              <a:extLst>
                <a:ext uri="{FF2B5EF4-FFF2-40B4-BE49-F238E27FC236}">
                  <a16:creationId xmlns:a16="http://schemas.microsoft.com/office/drawing/2014/main" id="{BC93BFE6-C50B-499A-B089-24ADDD3FEFC3}"/>
                </a:ext>
              </a:extLst>
            </p:cNvPr>
            <p:cNvSpPr/>
            <p:nvPr/>
          </p:nvSpPr>
          <p:spPr>
            <a:xfrm>
              <a:off x="7160419" y="3733800"/>
              <a:ext cx="762000" cy="304800"/>
            </a:xfrm>
            <a:prstGeom prst="homePlat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84D24F4-E89D-4319-AD36-A4758526F9C5}"/>
                </a:ext>
              </a:extLst>
            </p:cNvPr>
            <p:cNvSpPr txBox="1"/>
            <p:nvPr/>
          </p:nvSpPr>
          <p:spPr>
            <a:xfrm>
              <a:off x="7236619" y="3733800"/>
              <a:ext cx="685800" cy="381000"/>
            </a:xfrm>
            <a:prstGeom prst="rect">
              <a:avLst/>
            </a:prstGeom>
            <a:ln>
              <a:noFill/>
            </a:ln>
          </p:spPr>
          <p:txBody>
            <a:bodyPr vert="horz" wrap="square" lIns="0" tIns="0" rIns="0" bIns="0" rtlCol="0" anchor="t">
              <a:normAutofit/>
            </a:bodyPr>
            <a:lstStyle/>
            <a:p>
              <a:r>
                <a:rPr lang="en-US"/>
                <a:t>MCU</a:t>
              </a:r>
            </a:p>
          </p:txBody>
        </p:sp>
      </p:grpSp>
      <p:grpSp>
        <p:nvGrpSpPr>
          <p:cNvPr id="21" name="Group 20">
            <a:extLst>
              <a:ext uri="{FF2B5EF4-FFF2-40B4-BE49-F238E27FC236}">
                <a16:creationId xmlns:a16="http://schemas.microsoft.com/office/drawing/2014/main" id="{0D7F1CCF-99BD-46B9-8EBE-02F6B8E78CBB}"/>
              </a:ext>
            </a:extLst>
          </p:cNvPr>
          <p:cNvGrpSpPr/>
          <p:nvPr/>
        </p:nvGrpSpPr>
        <p:grpSpPr>
          <a:xfrm>
            <a:off x="7998619" y="3124200"/>
            <a:ext cx="952410" cy="1506583"/>
            <a:chOff x="375647" y="1210491"/>
            <a:chExt cx="952410" cy="1506583"/>
          </a:xfrm>
        </p:grpSpPr>
        <p:cxnSp>
          <p:nvCxnSpPr>
            <p:cNvPr id="22" name="Straight Connector 21">
              <a:extLst>
                <a:ext uri="{FF2B5EF4-FFF2-40B4-BE49-F238E27FC236}">
                  <a16:creationId xmlns:a16="http://schemas.microsoft.com/office/drawing/2014/main" id="{B8FF739A-E48C-4B55-A18F-045DC1C1C219}"/>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2CF5FE-8FA3-448C-B409-7572A358CDE9}"/>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3B45453-B711-49A4-B1BC-EF9DF6D3F9CF}"/>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5F4280-E712-404F-B8EF-7E00C1896D44}"/>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F8F14B-BA96-4F2E-B800-826CF62B63F3}"/>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07E751-73F0-414A-9D82-657BE9711D4F}"/>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5E7AFE2-FB8D-456D-9A23-FBBB764AF491}"/>
                </a:ext>
              </a:extLst>
            </p:cNvPr>
            <p:cNvCxnSpPr>
              <a:endCxn id="85" idx="0"/>
            </p:cNvCxnSpPr>
            <p:nvPr/>
          </p:nvCxnSpPr>
          <p:spPr>
            <a:xfrm flipH="1">
              <a:off x="375647" y="1972489"/>
              <a:ext cx="621485" cy="4574"/>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72009CE-EC64-47B9-AD12-DA94116E75BA}"/>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89D4DF88-7B6E-49C6-B9D1-8E66B0D2CF50}"/>
              </a:ext>
            </a:extLst>
          </p:cNvPr>
          <p:cNvCxnSpPr/>
          <p:nvPr/>
        </p:nvCxnSpPr>
        <p:spPr>
          <a:xfrm flipH="1">
            <a:off x="8913019" y="1143000"/>
            <a:ext cx="161644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86491D91-34EC-440B-93A6-FABE95131DD2}"/>
              </a:ext>
            </a:extLst>
          </p:cNvPr>
          <p:cNvGrpSpPr/>
          <p:nvPr/>
        </p:nvGrpSpPr>
        <p:grpSpPr>
          <a:xfrm>
            <a:off x="9598819" y="2659726"/>
            <a:ext cx="1216788" cy="716701"/>
            <a:chOff x="751822" y="1721378"/>
            <a:chExt cx="1216788" cy="716701"/>
          </a:xfrm>
        </p:grpSpPr>
        <p:sp>
          <p:nvSpPr>
            <p:cNvPr id="32" name="Oval 31">
              <a:extLst>
                <a:ext uri="{FF2B5EF4-FFF2-40B4-BE49-F238E27FC236}">
                  <a16:creationId xmlns:a16="http://schemas.microsoft.com/office/drawing/2014/main" id="{FC32E76B-C55F-48C6-9B32-AD449B28948F}"/>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29CDB18-0A7C-4CF9-9090-38561D9BD1AE}"/>
                </a:ext>
              </a:extLst>
            </p:cNvPr>
            <p:cNvSpPr txBox="1"/>
            <p:nvPr/>
          </p:nvSpPr>
          <p:spPr>
            <a:xfrm>
              <a:off x="1519028" y="1721378"/>
              <a:ext cx="400878" cy="373712"/>
            </a:xfrm>
            <a:prstGeom prst="rect">
              <a:avLst/>
            </a:prstGeom>
            <a:noFill/>
          </p:spPr>
          <p:txBody>
            <a:bodyPr wrap="square" rtlCol="0">
              <a:spAutoFit/>
            </a:bodyPr>
            <a:lstStyle/>
            <a:p>
              <a:r>
                <a:rPr lang="en-US"/>
                <a:t>+</a:t>
              </a:r>
            </a:p>
          </p:txBody>
        </p:sp>
        <p:sp>
          <p:nvSpPr>
            <p:cNvPr id="34" name="TextBox 33">
              <a:extLst>
                <a:ext uri="{FF2B5EF4-FFF2-40B4-BE49-F238E27FC236}">
                  <a16:creationId xmlns:a16="http://schemas.microsoft.com/office/drawing/2014/main" id="{CB3916C4-13B3-4E15-BBC6-61DEC3047075}"/>
                </a:ext>
              </a:extLst>
            </p:cNvPr>
            <p:cNvSpPr txBox="1"/>
            <p:nvPr/>
          </p:nvSpPr>
          <p:spPr>
            <a:xfrm>
              <a:off x="1516379" y="1914859"/>
              <a:ext cx="400878" cy="523220"/>
            </a:xfrm>
            <a:prstGeom prst="rect">
              <a:avLst/>
            </a:prstGeom>
            <a:noFill/>
          </p:spPr>
          <p:txBody>
            <a:bodyPr wrap="square" rtlCol="0">
              <a:spAutoFit/>
            </a:bodyPr>
            <a:lstStyle/>
            <a:p>
              <a:r>
                <a:rPr lang="en-US" sz="2800"/>
                <a:t>-</a:t>
              </a:r>
            </a:p>
          </p:txBody>
        </p:sp>
        <p:sp>
          <p:nvSpPr>
            <p:cNvPr id="35" name="TextBox 34">
              <a:extLst>
                <a:ext uri="{FF2B5EF4-FFF2-40B4-BE49-F238E27FC236}">
                  <a16:creationId xmlns:a16="http://schemas.microsoft.com/office/drawing/2014/main" id="{FBE8B138-D3C3-4E53-9527-EA15AD8F6597}"/>
                </a:ext>
              </a:extLst>
            </p:cNvPr>
            <p:cNvSpPr txBox="1"/>
            <p:nvPr/>
          </p:nvSpPr>
          <p:spPr>
            <a:xfrm>
              <a:off x="751822" y="1823039"/>
              <a:ext cx="649116" cy="369332"/>
            </a:xfrm>
            <a:prstGeom prst="rect">
              <a:avLst/>
            </a:prstGeom>
            <a:noFill/>
          </p:spPr>
          <p:txBody>
            <a:bodyPr wrap="square" rtlCol="0">
              <a:spAutoFit/>
            </a:bodyPr>
            <a:lstStyle/>
            <a:p>
              <a:r>
                <a:rPr lang="en-US"/>
                <a:t>V</a:t>
              </a:r>
              <a:r>
                <a:rPr lang="en-US" baseline="-25000"/>
                <a:t>b,ini</a:t>
              </a:r>
            </a:p>
          </p:txBody>
        </p:sp>
      </p:grpSp>
      <p:cxnSp>
        <p:nvCxnSpPr>
          <p:cNvPr id="36" name="Straight Connector 35">
            <a:extLst>
              <a:ext uri="{FF2B5EF4-FFF2-40B4-BE49-F238E27FC236}">
                <a16:creationId xmlns:a16="http://schemas.microsoft.com/office/drawing/2014/main" id="{AA5C9442-8156-44E9-BCA7-0F2A1486B5AF}"/>
              </a:ext>
            </a:extLst>
          </p:cNvPr>
          <p:cNvCxnSpPr/>
          <p:nvPr/>
        </p:nvCxnSpPr>
        <p:spPr>
          <a:xfrm flipV="1">
            <a:off x="10508865" y="23622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79EBC8-05F7-4068-AAC8-01E6DEED072F}"/>
              </a:ext>
            </a:extLst>
          </p:cNvPr>
          <p:cNvCxnSpPr/>
          <p:nvPr/>
        </p:nvCxnSpPr>
        <p:spPr>
          <a:xfrm>
            <a:off x="10513219" y="3276600"/>
            <a:ext cx="0" cy="13716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03FEA31-BB74-42DF-A473-FE58919516A8}"/>
              </a:ext>
            </a:extLst>
          </p:cNvPr>
          <p:cNvSpPr txBox="1"/>
          <p:nvPr/>
        </p:nvSpPr>
        <p:spPr>
          <a:xfrm>
            <a:off x="8455819" y="5562600"/>
            <a:ext cx="2971800" cy="369332"/>
          </a:xfrm>
          <a:prstGeom prst="rect">
            <a:avLst/>
          </a:prstGeom>
          <a:noFill/>
        </p:spPr>
        <p:txBody>
          <a:bodyPr wrap="square" rtlCol="0">
            <a:spAutoFit/>
          </a:bodyPr>
          <a:lstStyle/>
          <a:p>
            <a:r>
              <a:rPr lang="en-US"/>
              <a:t>single transistor controller</a:t>
            </a:r>
          </a:p>
        </p:txBody>
      </p:sp>
      <p:grpSp>
        <p:nvGrpSpPr>
          <p:cNvPr id="39" name="Group 38">
            <a:extLst>
              <a:ext uri="{FF2B5EF4-FFF2-40B4-BE49-F238E27FC236}">
                <a16:creationId xmlns:a16="http://schemas.microsoft.com/office/drawing/2014/main" id="{8B80BA5C-1135-4860-A607-FF06EE23C0AB}"/>
              </a:ext>
            </a:extLst>
          </p:cNvPr>
          <p:cNvGrpSpPr/>
          <p:nvPr/>
        </p:nvGrpSpPr>
        <p:grpSpPr>
          <a:xfrm>
            <a:off x="8760619" y="4648200"/>
            <a:ext cx="374371" cy="393942"/>
            <a:chOff x="1511458" y="6156960"/>
            <a:chExt cx="374371" cy="393942"/>
          </a:xfrm>
        </p:grpSpPr>
        <p:cxnSp>
          <p:nvCxnSpPr>
            <p:cNvPr id="40" name="Straight Connector 39">
              <a:extLst>
                <a:ext uri="{FF2B5EF4-FFF2-40B4-BE49-F238E27FC236}">
                  <a16:creationId xmlns:a16="http://schemas.microsoft.com/office/drawing/2014/main" id="{FB3FD03B-6F4C-43EF-85E2-A375DCE5B3BD}"/>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A3320D1-9630-49B3-BFCC-E4E27F864F4A}"/>
                </a:ext>
              </a:extLst>
            </p:cNvPr>
            <p:cNvGrpSpPr/>
            <p:nvPr/>
          </p:nvGrpSpPr>
          <p:grpSpPr>
            <a:xfrm>
              <a:off x="1511458" y="6421025"/>
              <a:ext cx="374371" cy="129877"/>
              <a:chOff x="1489214" y="3057613"/>
              <a:chExt cx="374371" cy="129877"/>
            </a:xfrm>
          </p:grpSpPr>
          <p:cxnSp>
            <p:nvCxnSpPr>
              <p:cNvPr id="42" name="Straight Connector 41">
                <a:extLst>
                  <a:ext uri="{FF2B5EF4-FFF2-40B4-BE49-F238E27FC236}">
                    <a16:creationId xmlns:a16="http://schemas.microsoft.com/office/drawing/2014/main" id="{BED792DE-8A04-470C-83DC-FBA7DB296871}"/>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5287A4-C964-4BDB-8214-FC3B88319BA1}"/>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4A6A775-7A42-4C3E-8110-73B2B3AF2915}"/>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A1E815CD-7E26-41A5-80CD-959C56534B10}"/>
              </a:ext>
            </a:extLst>
          </p:cNvPr>
          <p:cNvGrpSpPr/>
          <p:nvPr/>
        </p:nvGrpSpPr>
        <p:grpSpPr>
          <a:xfrm>
            <a:off x="10284619" y="4648200"/>
            <a:ext cx="374371" cy="393942"/>
            <a:chOff x="1511458" y="6156960"/>
            <a:chExt cx="374371" cy="393942"/>
          </a:xfrm>
        </p:grpSpPr>
        <p:cxnSp>
          <p:nvCxnSpPr>
            <p:cNvPr id="46" name="Straight Connector 45">
              <a:extLst>
                <a:ext uri="{FF2B5EF4-FFF2-40B4-BE49-F238E27FC236}">
                  <a16:creationId xmlns:a16="http://schemas.microsoft.com/office/drawing/2014/main" id="{4BEC5613-90F2-4D2D-AAC8-6EB2214DDA12}"/>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39DFDD7E-67B6-4F62-86CD-38C93AD926C7}"/>
                </a:ext>
              </a:extLst>
            </p:cNvPr>
            <p:cNvGrpSpPr/>
            <p:nvPr/>
          </p:nvGrpSpPr>
          <p:grpSpPr>
            <a:xfrm>
              <a:off x="1511458" y="6421025"/>
              <a:ext cx="374371" cy="129877"/>
              <a:chOff x="1489214" y="3057613"/>
              <a:chExt cx="374371" cy="129877"/>
            </a:xfrm>
          </p:grpSpPr>
          <p:cxnSp>
            <p:nvCxnSpPr>
              <p:cNvPr id="48" name="Straight Connector 47">
                <a:extLst>
                  <a:ext uri="{FF2B5EF4-FFF2-40B4-BE49-F238E27FC236}">
                    <a16:creationId xmlns:a16="http://schemas.microsoft.com/office/drawing/2014/main" id="{0CAFDA5E-C580-4139-A16A-25AA8402421D}"/>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E3B52FF-C8D2-4C8A-8B83-5F3BFA98A753}"/>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5E31E5E-15ED-4132-A392-A01D2BAC5462}"/>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1" name="TextBox 50">
            <a:extLst>
              <a:ext uri="{FF2B5EF4-FFF2-40B4-BE49-F238E27FC236}">
                <a16:creationId xmlns:a16="http://schemas.microsoft.com/office/drawing/2014/main" id="{65DDA966-CD8F-42A1-B47E-4EF6C0040332}"/>
              </a:ext>
            </a:extLst>
          </p:cNvPr>
          <p:cNvSpPr txBox="1"/>
          <p:nvPr/>
        </p:nvSpPr>
        <p:spPr>
          <a:xfrm>
            <a:off x="8303419" y="1905000"/>
            <a:ext cx="740735" cy="369332"/>
          </a:xfrm>
          <a:prstGeom prst="rect">
            <a:avLst/>
          </a:prstGeom>
          <a:noFill/>
        </p:spPr>
        <p:txBody>
          <a:bodyPr wrap="square" rtlCol="0">
            <a:spAutoFit/>
          </a:bodyPr>
          <a:lstStyle/>
          <a:p>
            <a:r>
              <a:rPr lang="en-US"/>
              <a:t>R</a:t>
            </a:r>
            <a:r>
              <a:rPr lang="en-US" baseline="-25000"/>
              <a:t>m</a:t>
            </a:r>
          </a:p>
        </p:txBody>
      </p:sp>
      <p:grpSp>
        <p:nvGrpSpPr>
          <p:cNvPr id="52" name="Group 51">
            <a:extLst>
              <a:ext uri="{FF2B5EF4-FFF2-40B4-BE49-F238E27FC236}">
                <a16:creationId xmlns:a16="http://schemas.microsoft.com/office/drawing/2014/main" id="{89BB1969-4260-4396-9627-68748438287F}"/>
              </a:ext>
            </a:extLst>
          </p:cNvPr>
          <p:cNvGrpSpPr/>
          <p:nvPr/>
        </p:nvGrpSpPr>
        <p:grpSpPr>
          <a:xfrm>
            <a:off x="8836819" y="1143000"/>
            <a:ext cx="223010" cy="1981200"/>
            <a:chOff x="4604021" y="4379129"/>
            <a:chExt cx="223010" cy="1981200"/>
          </a:xfrm>
        </p:grpSpPr>
        <p:cxnSp>
          <p:nvCxnSpPr>
            <p:cNvPr id="53" name="Straight Connector 52">
              <a:extLst>
                <a:ext uri="{FF2B5EF4-FFF2-40B4-BE49-F238E27FC236}">
                  <a16:creationId xmlns:a16="http://schemas.microsoft.com/office/drawing/2014/main" id="{6E37D8B2-0251-4F77-9B61-8EE71AF4480F}"/>
                </a:ext>
              </a:extLst>
            </p:cNvPr>
            <p:cNvCxnSpPr/>
            <p:nvPr/>
          </p:nvCxnSpPr>
          <p:spPr>
            <a:xfrm>
              <a:off x="4694578" y="4379129"/>
              <a:ext cx="0" cy="639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879233-2F36-495F-9FE2-28180B215920}"/>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9EED4F-4391-429F-8B74-A1592EABB372}"/>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C89AED-4909-47F0-8DBE-DE51F2E8B871}"/>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2C63B4A-DF26-41AA-8208-11E5CBE27F80}"/>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24C4107-0D92-4A1F-9A67-036A213C268F}"/>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8BDECBC-0D90-4AAF-8D50-1FE8E0DBC057}"/>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803256F-773E-45C6-B48A-383F4ED923EC}"/>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B535A4-47F8-4FF9-BD98-1A855E27C382}"/>
                </a:ext>
              </a:extLst>
            </p:cNvPr>
            <p:cNvCxnSpPr/>
            <p:nvPr/>
          </p:nvCxnSpPr>
          <p:spPr>
            <a:xfrm>
              <a:off x="4705882" y="5570360"/>
              <a:ext cx="0" cy="789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BF267F6A-4528-4A37-A913-EC2B4C4917EE}"/>
              </a:ext>
            </a:extLst>
          </p:cNvPr>
          <p:cNvGrpSpPr/>
          <p:nvPr/>
        </p:nvGrpSpPr>
        <p:grpSpPr>
          <a:xfrm>
            <a:off x="10437019" y="1143000"/>
            <a:ext cx="223010" cy="1219200"/>
            <a:chOff x="4604021" y="4607729"/>
            <a:chExt cx="223010" cy="1219200"/>
          </a:xfrm>
        </p:grpSpPr>
        <p:cxnSp>
          <p:nvCxnSpPr>
            <p:cNvPr id="63" name="Straight Connector 62">
              <a:extLst>
                <a:ext uri="{FF2B5EF4-FFF2-40B4-BE49-F238E27FC236}">
                  <a16:creationId xmlns:a16="http://schemas.microsoft.com/office/drawing/2014/main" id="{CA69F786-5F9B-46BB-BC14-7E5B6FA8A18E}"/>
                </a:ext>
              </a:extLst>
            </p:cNvPr>
            <p:cNvCxnSpPr/>
            <p:nvPr/>
          </p:nvCxnSpPr>
          <p:spPr>
            <a:xfrm>
              <a:off x="4694578" y="4607729"/>
              <a:ext cx="0" cy="410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1ECE0E6-31D8-4E9D-8F64-895703B4020F}"/>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3DCEF6-2C91-4849-8B3B-DB9B5002B6CD}"/>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4B26EE-47E9-4F88-ABFF-530EE6105B7D}"/>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84F14E6-CB50-45CE-824A-883FC39EC29A}"/>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2A1BD29-A615-4941-AEA9-C0167666BBF6}"/>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C8F9AAA-E63A-4463-AD8A-EE3B5130F451}"/>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510C19-8537-4FBC-8216-4AF7FCBB4F83}"/>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D572770-CE3C-4494-A1E1-A89F4C1F18C2}"/>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9232A231-68DA-4CF0-B1C3-611EEE955EB9}"/>
              </a:ext>
            </a:extLst>
          </p:cNvPr>
          <p:cNvSpPr txBox="1"/>
          <p:nvPr/>
        </p:nvSpPr>
        <p:spPr>
          <a:xfrm>
            <a:off x="9979819" y="1676400"/>
            <a:ext cx="740735" cy="369332"/>
          </a:xfrm>
          <a:prstGeom prst="rect">
            <a:avLst/>
          </a:prstGeom>
          <a:noFill/>
        </p:spPr>
        <p:txBody>
          <a:bodyPr wrap="square" rtlCol="0">
            <a:spAutoFit/>
          </a:bodyPr>
          <a:lstStyle/>
          <a:p>
            <a:r>
              <a:rPr lang="en-US"/>
              <a:t>R</a:t>
            </a:r>
            <a:r>
              <a:rPr lang="en-US" baseline="-25000"/>
              <a:t>b</a:t>
            </a:r>
          </a:p>
        </p:txBody>
      </p:sp>
      <p:sp>
        <p:nvSpPr>
          <p:cNvPr id="73" name="Rectangle 72">
            <a:extLst>
              <a:ext uri="{FF2B5EF4-FFF2-40B4-BE49-F238E27FC236}">
                <a16:creationId xmlns:a16="http://schemas.microsoft.com/office/drawing/2014/main" id="{ADE8C512-0190-41AE-949C-901F56786555}"/>
              </a:ext>
            </a:extLst>
          </p:cNvPr>
          <p:cNvSpPr/>
          <p:nvPr/>
        </p:nvSpPr>
        <p:spPr>
          <a:xfrm>
            <a:off x="8227219" y="838200"/>
            <a:ext cx="1143000" cy="1981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ontent Placeholder 1">
            <a:extLst>
              <a:ext uri="{FF2B5EF4-FFF2-40B4-BE49-F238E27FC236}">
                <a16:creationId xmlns:a16="http://schemas.microsoft.com/office/drawing/2014/main" id="{9F86ED3B-728C-4159-9B46-24DD9C61384F}"/>
              </a:ext>
            </a:extLst>
          </p:cNvPr>
          <p:cNvSpPr txBox="1">
            <a:spLocks/>
          </p:cNvSpPr>
          <p:nvPr/>
        </p:nvSpPr>
        <p:spPr>
          <a:xfrm>
            <a:off x="100560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battery</a:t>
            </a:r>
          </a:p>
          <a:p>
            <a:pPr marL="0" indent="0">
              <a:buFont typeface="Wingdings" charset="2"/>
              <a:buNone/>
            </a:pPr>
            <a:endParaRPr lang="en-US" sz="2000"/>
          </a:p>
        </p:txBody>
      </p:sp>
      <p:sp>
        <p:nvSpPr>
          <p:cNvPr id="75" name="Rectangle 74">
            <a:extLst>
              <a:ext uri="{FF2B5EF4-FFF2-40B4-BE49-F238E27FC236}">
                <a16:creationId xmlns:a16="http://schemas.microsoft.com/office/drawing/2014/main" id="{4FAA0A0C-68B5-4A0B-BD78-7BD10C1629A8}"/>
              </a:ext>
            </a:extLst>
          </p:cNvPr>
          <p:cNvSpPr/>
          <p:nvPr/>
        </p:nvSpPr>
        <p:spPr>
          <a:xfrm>
            <a:off x="9522619" y="838200"/>
            <a:ext cx="1524000" cy="28956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Content Placeholder 1">
            <a:extLst>
              <a:ext uri="{FF2B5EF4-FFF2-40B4-BE49-F238E27FC236}">
                <a16:creationId xmlns:a16="http://schemas.microsoft.com/office/drawing/2014/main" id="{77515C20-DE1E-4203-AAA8-B90FB9105880}"/>
              </a:ext>
            </a:extLst>
          </p:cNvPr>
          <p:cNvSpPr txBox="1">
            <a:spLocks/>
          </p:cNvSpPr>
          <p:nvPr/>
        </p:nvSpPr>
        <p:spPr>
          <a:xfrm>
            <a:off x="8455819" y="4572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motor</a:t>
            </a:r>
          </a:p>
          <a:p>
            <a:pPr marL="0" indent="0">
              <a:buFont typeface="Wingdings" charset="2"/>
              <a:buNone/>
            </a:pPr>
            <a:endParaRPr lang="en-US" sz="2000"/>
          </a:p>
        </p:txBody>
      </p:sp>
      <p:sp>
        <p:nvSpPr>
          <p:cNvPr id="77" name="TextBox 76">
            <a:extLst>
              <a:ext uri="{FF2B5EF4-FFF2-40B4-BE49-F238E27FC236}">
                <a16:creationId xmlns:a16="http://schemas.microsoft.com/office/drawing/2014/main" id="{986C3434-13E2-45FB-A1C0-2F0405749315}"/>
              </a:ext>
            </a:extLst>
          </p:cNvPr>
          <p:cNvSpPr txBox="1"/>
          <p:nvPr/>
        </p:nvSpPr>
        <p:spPr>
          <a:xfrm>
            <a:off x="5026819" y="6019800"/>
            <a:ext cx="1752600" cy="228600"/>
          </a:xfrm>
          <a:prstGeom prst="rect">
            <a:avLst/>
          </a:prstGeom>
        </p:spPr>
        <p:txBody>
          <a:bodyPr vert="horz" wrap="square" lIns="0" tIns="0" rIns="0" bIns="0" rtlCol="0" anchor="t">
            <a:normAutofit/>
          </a:bodyPr>
          <a:lstStyle/>
          <a:p>
            <a:r>
              <a:rPr lang="en-US" sz="1400" i="1"/>
              <a:t>Datasheet NDP7060L</a:t>
            </a:r>
          </a:p>
        </p:txBody>
      </p:sp>
      <p:sp>
        <p:nvSpPr>
          <p:cNvPr id="78" name="TextBox 77">
            <a:extLst>
              <a:ext uri="{FF2B5EF4-FFF2-40B4-BE49-F238E27FC236}">
                <a16:creationId xmlns:a16="http://schemas.microsoft.com/office/drawing/2014/main" id="{5696DE1F-CF63-4609-A415-C6778FE4AAC6}"/>
              </a:ext>
            </a:extLst>
          </p:cNvPr>
          <p:cNvSpPr txBox="1"/>
          <p:nvPr/>
        </p:nvSpPr>
        <p:spPr>
          <a:xfrm>
            <a:off x="1064419" y="5715000"/>
            <a:ext cx="5181600" cy="685800"/>
          </a:xfrm>
          <a:prstGeom prst="rect">
            <a:avLst/>
          </a:prstGeom>
        </p:spPr>
        <p:txBody>
          <a:bodyPr vert="horz" wrap="square" lIns="0" tIns="0" rIns="0" bIns="0" rtlCol="0" anchor="t">
            <a:normAutofit/>
          </a:bodyPr>
          <a:lstStyle/>
          <a:p>
            <a:r>
              <a:rPr lang="en-US"/>
              <a:t>I/V characteristics for a NDP7060L Power FET</a:t>
            </a:r>
          </a:p>
        </p:txBody>
      </p:sp>
      <p:grpSp>
        <p:nvGrpSpPr>
          <p:cNvPr id="79" name="Group 78">
            <a:extLst>
              <a:ext uri="{FF2B5EF4-FFF2-40B4-BE49-F238E27FC236}">
                <a16:creationId xmlns:a16="http://schemas.microsoft.com/office/drawing/2014/main" id="{C51582D4-4CCB-4466-B4D0-53B1019F8B0B}"/>
              </a:ext>
            </a:extLst>
          </p:cNvPr>
          <p:cNvGrpSpPr/>
          <p:nvPr/>
        </p:nvGrpSpPr>
        <p:grpSpPr>
          <a:xfrm>
            <a:off x="5788819" y="3048000"/>
            <a:ext cx="762000" cy="457200"/>
            <a:chOff x="6169819" y="2514600"/>
            <a:chExt cx="762000" cy="457200"/>
          </a:xfrm>
          <a:solidFill>
            <a:schemeClr val="accent3">
              <a:lumMod val="20000"/>
              <a:lumOff val="80000"/>
            </a:schemeClr>
          </a:solidFill>
        </p:grpSpPr>
        <p:sp>
          <p:nvSpPr>
            <p:cNvPr id="80" name="Rectangle 79">
              <a:extLst>
                <a:ext uri="{FF2B5EF4-FFF2-40B4-BE49-F238E27FC236}">
                  <a16:creationId xmlns:a16="http://schemas.microsoft.com/office/drawing/2014/main" id="{61082387-0F6F-4BBB-B505-506990EDD42D}"/>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ontent Placeholder 1">
              <a:extLst>
                <a:ext uri="{FF2B5EF4-FFF2-40B4-BE49-F238E27FC236}">
                  <a16:creationId xmlns:a16="http://schemas.microsoft.com/office/drawing/2014/main" id="{FBDC0B0D-A01E-44D9-B8E8-D44F9FF3CDE1}"/>
                </a:ext>
              </a:extLst>
            </p:cNvPr>
            <p:cNvSpPr txBox="1">
              <a:spLocks/>
            </p:cNvSpPr>
            <p:nvPr/>
          </p:nvSpPr>
          <p:spPr>
            <a:xfrm>
              <a:off x="6322219" y="2590800"/>
              <a:ext cx="533400"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ON</a:t>
              </a:r>
            </a:p>
            <a:p>
              <a:pPr marL="0" indent="0">
                <a:buFont typeface="Wingdings" charset="2"/>
                <a:buNone/>
              </a:pPr>
              <a:endParaRPr lang="en-US" sz="2000"/>
            </a:p>
          </p:txBody>
        </p:sp>
      </p:grpSp>
      <p:sp>
        <p:nvSpPr>
          <p:cNvPr id="82" name="Rectangle 81">
            <a:extLst>
              <a:ext uri="{FF2B5EF4-FFF2-40B4-BE49-F238E27FC236}">
                <a16:creationId xmlns:a16="http://schemas.microsoft.com/office/drawing/2014/main" id="{3CD16999-0F47-45EE-80D4-213E5598B785}"/>
              </a:ext>
            </a:extLst>
          </p:cNvPr>
          <p:cNvSpPr/>
          <p:nvPr/>
        </p:nvSpPr>
        <p:spPr>
          <a:xfrm>
            <a:off x="988219" y="4114800"/>
            <a:ext cx="457200" cy="1143000"/>
          </a:xfrm>
          <a:prstGeom prst="rect">
            <a:avLst/>
          </a:prstGeom>
          <a:solidFill>
            <a:srgbClr val="FF7D7D">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Content Placeholder 1">
            <a:extLst>
              <a:ext uri="{FF2B5EF4-FFF2-40B4-BE49-F238E27FC236}">
                <a16:creationId xmlns:a16="http://schemas.microsoft.com/office/drawing/2014/main" id="{906B4F5B-AC72-4521-B2E6-3688015FC884}"/>
              </a:ext>
            </a:extLst>
          </p:cNvPr>
          <p:cNvSpPr txBox="1">
            <a:spLocks/>
          </p:cNvSpPr>
          <p:nvPr/>
        </p:nvSpPr>
        <p:spPr>
          <a:xfrm>
            <a:off x="1369219" y="2590800"/>
            <a:ext cx="1297781" cy="250536"/>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a:t>V</a:t>
            </a:r>
            <a:r>
              <a:rPr lang="en-US" sz="2000" baseline="-25000"/>
              <a:t>gs</a:t>
            </a:r>
            <a:r>
              <a:rPr lang="en-US" sz="2000"/>
              <a:t> = 14.3 V</a:t>
            </a:r>
          </a:p>
          <a:p>
            <a:pPr marL="0" indent="0">
              <a:buFont typeface="Wingdings" charset="2"/>
              <a:buNone/>
            </a:pPr>
            <a:endParaRPr lang="en-US" sz="2000"/>
          </a:p>
        </p:txBody>
      </p:sp>
      <p:cxnSp>
        <p:nvCxnSpPr>
          <p:cNvPr id="84" name="Straight Connector 83">
            <a:extLst>
              <a:ext uri="{FF2B5EF4-FFF2-40B4-BE49-F238E27FC236}">
                <a16:creationId xmlns:a16="http://schemas.microsoft.com/office/drawing/2014/main" id="{2B98C75A-7315-4B1A-8F02-ACA2461AB3EE}"/>
              </a:ext>
            </a:extLst>
          </p:cNvPr>
          <p:cNvCxnSpPr/>
          <p:nvPr/>
        </p:nvCxnSpPr>
        <p:spPr>
          <a:xfrm flipV="1">
            <a:off x="988219" y="3048000"/>
            <a:ext cx="838200" cy="22098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5" name="Isosceles Triangle 84">
            <a:extLst>
              <a:ext uri="{FF2B5EF4-FFF2-40B4-BE49-F238E27FC236}">
                <a16:creationId xmlns:a16="http://schemas.microsoft.com/office/drawing/2014/main" id="{AA33C0C0-8763-4F2D-BB27-6E1698BC0247}"/>
              </a:ext>
            </a:extLst>
          </p:cNvPr>
          <p:cNvSpPr/>
          <p:nvPr/>
        </p:nvSpPr>
        <p:spPr>
          <a:xfrm rot="5400000">
            <a:off x="7422547" y="3624072"/>
            <a:ext cx="618744" cy="533400"/>
          </a:xfrm>
          <a:prstGeom prs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0EF3A19-24B8-4CEE-B15D-28BAE742070E}"/>
              </a:ext>
            </a:extLst>
          </p:cNvPr>
          <p:cNvSpPr txBox="1"/>
          <p:nvPr/>
        </p:nvSpPr>
        <p:spPr>
          <a:xfrm>
            <a:off x="7160419" y="3200400"/>
            <a:ext cx="1524000" cy="457200"/>
          </a:xfrm>
          <a:prstGeom prst="rect">
            <a:avLst/>
          </a:prstGeom>
          <a:ln>
            <a:noFill/>
          </a:ln>
        </p:spPr>
        <p:txBody>
          <a:bodyPr vert="horz" wrap="square" lIns="0" tIns="0" rIns="0" bIns="0" rtlCol="0" anchor="t">
            <a:normAutofit/>
          </a:bodyPr>
          <a:lstStyle/>
          <a:p>
            <a:r>
              <a:rPr lang="en-US"/>
              <a:t>FET driver</a:t>
            </a:r>
          </a:p>
        </p:txBody>
      </p:sp>
    </p:spTree>
    <p:extLst>
      <p:ext uri="{BB962C8B-B14F-4D97-AF65-F5344CB8AC3E}">
        <p14:creationId xmlns:p14="http://schemas.microsoft.com/office/powerpoint/2010/main" val="3375089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Summary: Motor Controllers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Motor controllers are used to control the actuation of a motor using one or more FETs</a:t>
            </a:r>
          </a:p>
          <a:p>
            <a:r>
              <a:rPr lang="en-US"/>
              <a:t>Load-line analysis is used to determine the power dissipated in a FET in a motor controller</a:t>
            </a:r>
          </a:p>
          <a:p>
            <a:r>
              <a:rPr lang="en-US"/>
              <a:t>To lower the dissipated power in a FET,  V</a:t>
            </a:r>
            <a:r>
              <a:rPr lang="en-US" baseline="-25000"/>
              <a:t>gs</a:t>
            </a:r>
            <a:r>
              <a:rPr lang="en-US"/>
              <a:t> needs to be as high as possible.</a:t>
            </a:r>
          </a:p>
          <a:p>
            <a:r>
              <a:rPr lang="en-US"/>
              <a:t>A FET driver is used to elevate V</a:t>
            </a:r>
            <a:r>
              <a:rPr lang="en-US" baseline="-25000"/>
              <a:t>gs </a:t>
            </a:r>
            <a:r>
              <a:rPr lang="en-US"/>
              <a:t>above V</a:t>
            </a:r>
            <a:r>
              <a:rPr lang="en-US" baseline="-25000"/>
              <a:t>dd, </a:t>
            </a:r>
            <a:r>
              <a:rPr lang="en-US"/>
              <a:t>ensuring proper switching</a:t>
            </a:r>
            <a:endParaRPr lang="en-US" altLang="en-US"/>
          </a:p>
        </p:txBody>
      </p:sp>
    </p:spTree>
    <p:extLst>
      <p:ext uri="{BB962C8B-B14F-4D97-AF65-F5344CB8AC3E}">
        <p14:creationId xmlns:p14="http://schemas.microsoft.com/office/powerpoint/2010/main" val="183324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Lorentz Law</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a:t>Fleming's left-hand rule for motors</a:t>
            </a:r>
            <a:endParaRPr lang="en-US" altLang="en-US"/>
          </a:p>
          <a:p>
            <a:pPr lvl="1"/>
            <a:r>
              <a:rPr lang="en-US"/>
              <a:t>Left index finger is pointing in the direction of the magnetic field vector</a:t>
            </a:r>
          </a:p>
          <a:p>
            <a:pPr lvl="1"/>
            <a:r>
              <a:rPr lang="en-US"/>
              <a:t>Left middle finger points in the direction of the current vector</a:t>
            </a:r>
          </a:p>
          <a:p>
            <a:pPr lvl="1"/>
            <a:r>
              <a:rPr lang="en-US"/>
              <a:t>Left thumb indicates the direction of the force</a:t>
            </a:r>
            <a:endParaRPr lang="en-US" altLang="en-US"/>
          </a:p>
        </p:txBody>
      </p:sp>
      <p:pic>
        <p:nvPicPr>
          <p:cNvPr id="4" name="Picture 2" descr="Left hand rule for force experienced by a current carrying wire in a magnetic field">
            <a:extLst>
              <a:ext uri="{FF2B5EF4-FFF2-40B4-BE49-F238E27FC236}">
                <a16:creationId xmlns:a16="http://schemas.microsoft.com/office/drawing/2014/main" id="{2352832B-8E43-4FFB-99E8-A794B6167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219" y="1752600"/>
            <a:ext cx="2438400" cy="2257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C85067-3577-4338-A3D7-8D98358E90D8}"/>
              </a:ext>
            </a:extLst>
          </p:cNvPr>
          <p:cNvSpPr txBox="1"/>
          <p:nvPr/>
        </p:nvSpPr>
        <p:spPr>
          <a:xfrm>
            <a:off x="7922419" y="4572000"/>
            <a:ext cx="3048000" cy="228600"/>
          </a:xfrm>
          <a:prstGeom prst="rect">
            <a:avLst/>
          </a:prstGeom>
        </p:spPr>
        <p:txBody>
          <a:bodyPr vert="horz" wrap="square" lIns="0" tIns="0" rIns="0" bIns="0" rtlCol="0" anchor="t">
            <a:normAutofit/>
          </a:bodyPr>
          <a:lstStyle/>
          <a:p>
            <a:r>
              <a:rPr lang="en-US" sz="1000" i="1"/>
              <a:t>http://www.bigshotcamera.com/fun/buildables/motor#01</a:t>
            </a:r>
          </a:p>
        </p:txBody>
      </p:sp>
    </p:spTree>
    <p:extLst>
      <p:ext uri="{BB962C8B-B14F-4D97-AF65-F5344CB8AC3E}">
        <p14:creationId xmlns:p14="http://schemas.microsoft.com/office/powerpoint/2010/main" val="197685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DC Motors: Commutator</a:t>
            </a:r>
          </a:p>
        </p:txBody>
      </p:sp>
      <p:grpSp>
        <p:nvGrpSpPr>
          <p:cNvPr id="6" name="Group 5">
            <a:extLst>
              <a:ext uri="{FF2B5EF4-FFF2-40B4-BE49-F238E27FC236}">
                <a16:creationId xmlns:a16="http://schemas.microsoft.com/office/drawing/2014/main" id="{A50BE48F-2F98-41E3-B2C7-BBF379B47A8B}"/>
              </a:ext>
            </a:extLst>
          </p:cNvPr>
          <p:cNvGrpSpPr/>
          <p:nvPr/>
        </p:nvGrpSpPr>
        <p:grpSpPr>
          <a:xfrm>
            <a:off x="3045619" y="1981200"/>
            <a:ext cx="5791200" cy="3352800"/>
            <a:chOff x="1600200" y="2057400"/>
            <a:chExt cx="5791200" cy="3352800"/>
          </a:xfrm>
        </p:grpSpPr>
        <p:sp>
          <p:nvSpPr>
            <p:cNvPr id="7" name="Rectangle 6">
              <a:extLst>
                <a:ext uri="{FF2B5EF4-FFF2-40B4-BE49-F238E27FC236}">
                  <a16:creationId xmlns:a16="http://schemas.microsoft.com/office/drawing/2014/main" id="{0DF127B6-4F88-4F3F-9C17-3A1C1CB414E0}"/>
                </a:ext>
              </a:extLst>
            </p:cNvPr>
            <p:cNvSpPr/>
            <p:nvPr/>
          </p:nvSpPr>
          <p:spPr>
            <a:xfrm>
              <a:off x="1600200" y="2362200"/>
              <a:ext cx="5791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CBF46F-149C-4D27-9F7E-ED787EC83DC5}"/>
                </a:ext>
              </a:extLst>
            </p:cNvPr>
            <p:cNvSpPr/>
            <p:nvPr/>
          </p:nvSpPr>
          <p:spPr>
            <a:xfrm>
              <a:off x="2819400" y="2057400"/>
              <a:ext cx="3352800" cy="3352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13E98F4-3CD4-4DE5-99C0-544BD0B08345}"/>
                </a:ext>
              </a:extLst>
            </p:cNvPr>
            <p:cNvCxnSpPr/>
            <p:nvPr/>
          </p:nvCxnSpPr>
          <p:spPr>
            <a:xfrm>
              <a:off x="3429000" y="2634342"/>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E047CE-7034-4E12-892E-FBB62F48549F}"/>
                </a:ext>
              </a:extLst>
            </p:cNvPr>
            <p:cNvCxnSpPr/>
            <p:nvPr/>
          </p:nvCxnSpPr>
          <p:spPr>
            <a:xfrm>
              <a:off x="3145971" y="3124200"/>
              <a:ext cx="2721429"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C4A43A9-4106-4B28-A6F2-E093A208038D}"/>
                </a:ext>
              </a:extLst>
            </p:cNvPr>
            <p:cNvCxnSpPr/>
            <p:nvPr/>
          </p:nvCxnSpPr>
          <p:spPr>
            <a:xfrm>
              <a:off x="2971799" y="3646715"/>
              <a:ext cx="3048001"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E10B600-D267-433A-BE28-5ABF9DA0026E}"/>
                </a:ext>
              </a:extLst>
            </p:cNvPr>
            <p:cNvCxnSpPr/>
            <p:nvPr/>
          </p:nvCxnSpPr>
          <p:spPr>
            <a:xfrm>
              <a:off x="3124198" y="4191000"/>
              <a:ext cx="2743202"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4181486-6700-40EE-A14A-AE9D406B597A}"/>
                </a:ext>
              </a:extLst>
            </p:cNvPr>
            <p:cNvCxnSpPr/>
            <p:nvPr/>
          </p:nvCxnSpPr>
          <p:spPr>
            <a:xfrm>
              <a:off x="3429000" y="4724400"/>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9280581-2865-4E52-B860-0A724F2A0E62}"/>
                </a:ext>
              </a:extLst>
            </p:cNvPr>
            <p:cNvSpPr/>
            <p:nvPr/>
          </p:nvSpPr>
          <p:spPr>
            <a:xfrm>
              <a:off x="1914525" y="3119439"/>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N</a:t>
              </a:r>
            </a:p>
          </p:txBody>
        </p:sp>
        <p:sp>
          <p:nvSpPr>
            <p:cNvPr id="15" name="Rectangle 14">
              <a:extLst>
                <a:ext uri="{FF2B5EF4-FFF2-40B4-BE49-F238E27FC236}">
                  <a16:creationId xmlns:a16="http://schemas.microsoft.com/office/drawing/2014/main" id="{67036DBF-B026-4057-8CBC-F8D6259048F6}"/>
                </a:ext>
              </a:extLst>
            </p:cNvPr>
            <p:cNvSpPr/>
            <p:nvPr/>
          </p:nvSpPr>
          <p:spPr>
            <a:xfrm>
              <a:off x="6510336" y="3052080"/>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S</a:t>
              </a:r>
            </a:p>
          </p:txBody>
        </p:sp>
        <p:grpSp>
          <p:nvGrpSpPr>
            <p:cNvPr id="16" name="Group 15">
              <a:extLst>
                <a:ext uri="{FF2B5EF4-FFF2-40B4-BE49-F238E27FC236}">
                  <a16:creationId xmlns:a16="http://schemas.microsoft.com/office/drawing/2014/main" id="{16C7DACE-FA80-4738-8B54-D73D465AA0B3}"/>
                </a:ext>
              </a:extLst>
            </p:cNvPr>
            <p:cNvGrpSpPr/>
            <p:nvPr/>
          </p:nvGrpSpPr>
          <p:grpSpPr>
            <a:xfrm rot="20700000">
              <a:off x="3357801" y="2690863"/>
              <a:ext cx="2344543" cy="1964871"/>
              <a:chOff x="3358242" y="2694213"/>
              <a:chExt cx="2344543" cy="1964871"/>
            </a:xfrm>
          </p:grpSpPr>
          <p:grpSp>
            <p:nvGrpSpPr>
              <p:cNvPr id="48" name="Group 47">
                <a:extLst>
                  <a:ext uri="{FF2B5EF4-FFF2-40B4-BE49-F238E27FC236}">
                    <a16:creationId xmlns:a16="http://schemas.microsoft.com/office/drawing/2014/main" id="{DC13477F-309F-457B-8294-93E211478319}"/>
                  </a:ext>
                </a:extLst>
              </p:cNvPr>
              <p:cNvGrpSpPr/>
              <p:nvPr/>
            </p:nvGrpSpPr>
            <p:grpSpPr>
              <a:xfrm>
                <a:off x="3358242" y="2694213"/>
                <a:ext cx="2344543" cy="1964871"/>
                <a:chOff x="3380014" y="2694213"/>
                <a:chExt cx="2344543" cy="1964871"/>
              </a:xfrm>
            </p:grpSpPr>
            <p:sp>
              <p:nvSpPr>
                <p:cNvPr id="53" name="Oval 52">
                  <a:extLst>
                    <a:ext uri="{FF2B5EF4-FFF2-40B4-BE49-F238E27FC236}">
                      <a16:creationId xmlns:a16="http://schemas.microsoft.com/office/drawing/2014/main" id="{E0176912-F51E-4042-B6A6-6BFAB486C4A4}"/>
                    </a:ext>
                  </a:extLst>
                </p:cNvPr>
                <p:cNvSpPr/>
                <p:nvPr/>
              </p:nvSpPr>
              <p:spPr>
                <a:xfrm>
                  <a:off x="4438649" y="3578679"/>
                  <a:ext cx="136071" cy="136071"/>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9A9EE632-2621-4ED6-835B-16CBA3883DCF}"/>
                    </a:ext>
                  </a:extLst>
                </p:cNvPr>
                <p:cNvCxnSpPr/>
                <p:nvPr/>
              </p:nvCxnSpPr>
              <p:spPr>
                <a:xfrm rot="900000">
                  <a:off x="4703343" y="4003298"/>
                  <a:ext cx="1021214" cy="444114"/>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F66E8986-E582-4226-B667-8EF9291AD44E}"/>
                    </a:ext>
                  </a:extLst>
                </p:cNvPr>
                <p:cNvSpPr/>
                <p:nvPr/>
              </p:nvSpPr>
              <p:spPr>
                <a:xfrm>
                  <a:off x="3380014" y="2694213"/>
                  <a:ext cx="272142" cy="272142"/>
                </a:xfrm>
                <a:prstGeom prst="ellipse">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C877E34-2176-4A83-BCDA-042DDCE1B514}"/>
                    </a:ext>
                  </a:extLst>
                </p:cNvPr>
                <p:cNvSpPr/>
                <p:nvPr/>
              </p:nvSpPr>
              <p:spPr>
                <a:xfrm>
                  <a:off x="5426529" y="4386942"/>
                  <a:ext cx="272142" cy="272142"/>
                </a:xfrm>
                <a:prstGeom prst="ellipse">
                  <a:avLst/>
                </a:prstGeom>
                <a:solidFill>
                  <a:schemeClr val="bg1"/>
                </a:solid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8128F047-A5CA-447D-BD90-A4C7474DDA66}"/>
                  </a:ext>
                </a:extLst>
              </p:cNvPr>
              <p:cNvGrpSpPr/>
              <p:nvPr/>
            </p:nvGrpSpPr>
            <p:grpSpPr>
              <a:xfrm>
                <a:off x="3409607" y="2745918"/>
                <a:ext cx="169412" cy="168732"/>
                <a:chOff x="4242702" y="1856005"/>
                <a:chExt cx="169412" cy="168732"/>
              </a:xfrm>
            </p:grpSpPr>
            <p:cxnSp>
              <p:nvCxnSpPr>
                <p:cNvPr id="51" name="Straight Connector 50">
                  <a:extLst>
                    <a:ext uri="{FF2B5EF4-FFF2-40B4-BE49-F238E27FC236}">
                      <a16:creationId xmlns:a16="http://schemas.microsoft.com/office/drawing/2014/main" id="{B68DCC8D-C02A-4E86-BCDF-6671B030FBE8}"/>
                    </a:ext>
                  </a:extLst>
                </p:cNvPr>
                <p:cNvCxnSpPr/>
                <p:nvPr/>
              </p:nvCxnSpPr>
              <p:spPr>
                <a:xfrm>
                  <a:off x="4248829" y="1856005"/>
                  <a:ext cx="163285" cy="163285"/>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14064F5-ED05-4EEA-B213-2456F87344FF}"/>
                    </a:ext>
                  </a:extLst>
                </p:cNvPr>
                <p:cNvCxnSpPr/>
                <p:nvPr/>
              </p:nvCxnSpPr>
              <p:spPr>
                <a:xfrm rot="16200000">
                  <a:off x="4242702" y="1861452"/>
                  <a:ext cx="163285" cy="163285"/>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50" name="Oval 49">
                <a:extLst>
                  <a:ext uri="{FF2B5EF4-FFF2-40B4-BE49-F238E27FC236}">
                    <a16:creationId xmlns:a16="http://schemas.microsoft.com/office/drawing/2014/main" id="{1EB6DD23-9A9E-417F-976C-9EAE1B2C92BE}"/>
                  </a:ext>
                </a:extLst>
              </p:cNvPr>
              <p:cNvSpPr/>
              <p:nvPr/>
            </p:nvSpPr>
            <p:spPr>
              <a:xfrm>
                <a:off x="5524498" y="4499200"/>
                <a:ext cx="47625" cy="47625"/>
              </a:xfrm>
              <a:prstGeom prst="ellipse">
                <a:avLst/>
              </a:prstGeom>
              <a:solidFill>
                <a:srgbClr val="FF0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a:extLst>
                <a:ext uri="{FF2B5EF4-FFF2-40B4-BE49-F238E27FC236}">
                  <a16:creationId xmlns:a16="http://schemas.microsoft.com/office/drawing/2014/main" id="{7C882CFD-4B21-4861-A6F9-FF1C9F33B3FC}"/>
                </a:ext>
              </a:extLst>
            </p:cNvPr>
            <p:cNvCxnSpPr/>
            <p:nvPr/>
          </p:nvCxnSpPr>
          <p:spPr>
            <a:xfrm>
              <a:off x="3307869" y="3249115"/>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3161431-8EAB-4A47-A3B4-1A359991B813}"/>
                </a:ext>
              </a:extLst>
            </p:cNvPr>
            <p:cNvCxnSpPr/>
            <p:nvPr/>
          </p:nvCxnSpPr>
          <p:spPr>
            <a:xfrm flipV="1">
              <a:off x="5725017" y="3733800"/>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9F1D283-4199-484F-A3A4-3F53786C741C}"/>
                </a:ext>
              </a:extLst>
            </p:cNvPr>
            <p:cNvSpPr txBox="1"/>
            <p:nvPr/>
          </p:nvSpPr>
          <p:spPr>
            <a:xfrm>
              <a:off x="3312378" y="3314804"/>
              <a:ext cx="406902" cy="369332"/>
            </a:xfrm>
            <a:prstGeom prst="rect">
              <a:avLst/>
            </a:prstGeom>
            <a:noFill/>
          </p:spPr>
          <p:txBody>
            <a:bodyPr wrap="square" rtlCol="0">
              <a:spAutoFit/>
            </a:bodyPr>
            <a:lstStyle/>
            <a:p>
              <a:r>
                <a:rPr lang="en-US"/>
                <a:t>F</a:t>
              </a:r>
              <a:r>
                <a:rPr lang="en-US" baseline="-25000"/>
                <a:t>1</a:t>
              </a:r>
              <a:endParaRPr lang="en-US"/>
            </a:p>
          </p:txBody>
        </p:sp>
        <p:sp>
          <p:nvSpPr>
            <p:cNvPr id="20" name="TextBox 19">
              <a:extLst>
                <a:ext uri="{FF2B5EF4-FFF2-40B4-BE49-F238E27FC236}">
                  <a16:creationId xmlns:a16="http://schemas.microsoft.com/office/drawing/2014/main" id="{2DD52232-55BF-4505-9A63-92B15ECCA594}"/>
                </a:ext>
              </a:extLst>
            </p:cNvPr>
            <p:cNvSpPr txBox="1"/>
            <p:nvPr/>
          </p:nvSpPr>
          <p:spPr>
            <a:xfrm>
              <a:off x="5703080" y="3733800"/>
              <a:ext cx="406902" cy="369332"/>
            </a:xfrm>
            <a:prstGeom prst="rect">
              <a:avLst/>
            </a:prstGeom>
            <a:noFill/>
          </p:spPr>
          <p:txBody>
            <a:bodyPr wrap="square" rtlCol="0">
              <a:spAutoFit/>
            </a:bodyPr>
            <a:lstStyle/>
            <a:p>
              <a:r>
                <a:rPr lang="en-US"/>
                <a:t>F</a:t>
              </a:r>
              <a:r>
                <a:rPr lang="en-US" baseline="-25000"/>
                <a:t>2</a:t>
              </a:r>
              <a:endParaRPr lang="en-US"/>
            </a:p>
          </p:txBody>
        </p:sp>
        <p:grpSp>
          <p:nvGrpSpPr>
            <p:cNvPr id="21" name="Group 20">
              <a:extLst>
                <a:ext uri="{FF2B5EF4-FFF2-40B4-BE49-F238E27FC236}">
                  <a16:creationId xmlns:a16="http://schemas.microsoft.com/office/drawing/2014/main" id="{FFACE747-6C43-4A3D-B74F-EE8F78CE0EAD}"/>
                </a:ext>
              </a:extLst>
            </p:cNvPr>
            <p:cNvGrpSpPr/>
            <p:nvPr/>
          </p:nvGrpSpPr>
          <p:grpSpPr>
            <a:xfrm>
              <a:off x="4004426" y="2172677"/>
              <a:ext cx="390525" cy="461665"/>
              <a:chOff x="3890963" y="1933575"/>
              <a:chExt cx="390525" cy="461665"/>
            </a:xfrm>
          </p:grpSpPr>
          <p:sp>
            <p:nvSpPr>
              <p:cNvPr id="46" name="TextBox 45">
                <a:extLst>
                  <a:ext uri="{FF2B5EF4-FFF2-40B4-BE49-F238E27FC236}">
                    <a16:creationId xmlns:a16="http://schemas.microsoft.com/office/drawing/2014/main" id="{5AC3D73F-9278-4A14-A8B9-C61CC705C416}"/>
                  </a:ext>
                </a:extLst>
              </p:cNvPr>
              <p:cNvSpPr txBox="1"/>
              <p:nvPr/>
            </p:nvSpPr>
            <p:spPr>
              <a:xfrm>
                <a:off x="3890963" y="1933575"/>
                <a:ext cx="390525" cy="461665"/>
              </a:xfrm>
              <a:prstGeom prst="rect">
                <a:avLst/>
              </a:prstGeom>
              <a:noFill/>
            </p:spPr>
            <p:txBody>
              <a:bodyPr wrap="square" rtlCol="0">
                <a:spAutoFit/>
              </a:bodyPr>
              <a:lstStyle/>
              <a:p>
                <a:r>
                  <a:rPr lang="en-US" sz="2400">
                    <a:solidFill>
                      <a:schemeClr val="bg1">
                        <a:lumMod val="50000"/>
                      </a:schemeClr>
                    </a:solidFill>
                  </a:rPr>
                  <a:t>B</a:t>
                </a:r>
              </a:p>
            </p:txBody>
          </p:sp>
          <p:cxnSp>
            <p:nvCxnSpPr>
              <p:cNvPr id="47" name="Straight Arrow Connector 46">
                <a:extLst>
                  <a:ext uri="{FF2B5EF4-FFF2-40B4-BE49-F238E27FC236}">
                    <a16:creationId xmlns:a16="http://schemas.microsoft.com/office/drawing/2014/main" id="{814CE5AA-AD52-4947-931E-C4396D105955}"/>
                  </a:ext>
                </a:extLst>
              </p:cNvPr>
              <p:cNvCxnSpPr/>
              <p:nvPr/>
            </p:nvCxnSpPr>
            <p:spPr>
              <a:xfrm>
                <a:off x="3956405" y="2014538"/>
                <a:ext cx="240588"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3BE23C50-EA5B-4120-908C-9913F8DD7FBD}"/>
                </a:ext>
              </a:extLst>
            </p:cNvPr>
            <p:cNvGrpSpPr/>
            <p:nvPr/>
          </p:nvGrpSpPr>
          <p:grpSpPr>
            <a:xfrm>
              <a:off x="4826612" y="3607495"/>
              <a:ext cx="228041" cy="140329"/>
              <a:chOff x="5009388" y="3206269"/>
              <a:chExt cx="228041" cy="140329"/>
            </a:xfrm>
          </p:grpSpPr>
          <p:sp>
            <p:nvSpPr>
              <p:cNvPr id="44" name="Rectangle 43">
                <a:extLst>
                  <a:ext uri="{FF2B5EF4-FFF2-40B4-BE49-F238E27FC236}">
                    <a16:creationId xmlns:a16="http://schemas.microsoft.com/office/drawing/2014/main" id="{ABBFF4B0-DA05-4AC2-9154-AC6DFE2BE062}"/>
                  </a:ext>
                </a:extLst>
              </p:cNvPr>
              <p:cNvSpPr/>
              <p:nvPr/>
            </p:nvSpPr>
            <p:spPr>
              <a:xfrm>
                <a:off x="5033726" y="3207663"/>
                <a:ext cx="203703" cy="137533"/>
              </a:xfrm>
              <a:prstGeom prst="rect">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7E8FE8E-D5C5-4B2C-8176-95E1F70380E3}"/>
                  </a:ext>
                </a:extLst>
              </p:cNvPr>
              <p:cNvSpPr/>
              <p:nvPr/>
            </p:nvSpPr>
            <p:spPr>
              <a:xfrm>
                <a:off x="5009388" y="3206269"/>
                <a:ext cx="46973" cy="14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DD93EB5-863C-4BC6-8838-72127BA6A6B8}"/>
                </a:ext>
              </a:extLst>
            </p:cNvPr>
            <p:cNvGrpSpPr/>
            <p:nvPr/>
          </p:nvGrpSpPr>
          <p:grpSpPr>
            <a:xfrm flipH="1">
              <a:off x="3955847" y="3604285"/>
              <a:ext cx="228041" cy="140329"/>
              <a:chOff x="5009388" y="3206269"/>
              <a:chExt cx="228041" cy="140329"/>
            </a:xfrm>
          </p:grpSpPr>
          <p:sp>
            <p:nvSpPr>
              <p:cNvPr id="42" name="Rectangle 41">
                <a:extLst>
                  <a:ext uri="{FF2B5EF4-FFF2-40B4-BE49-F238E27FC236}">
                    <a16:creationId xmlns:a16="http://schemas.microsoft.com/office/drawing/2014/main" id="{A83116E4-E087-4A89-96A8-9D32CB28CCDF}"/>
                  </a:ext>
                </a:extLst>
              </p:cNvPr>
              <p:cNvSpPr/>
              <p:nvPr/>
            </p:nvSpPr>
            <p:spPr>
              <a:xfrm>
                <a:off x="5033726" y="3207663"/>
                <a:ext cx="203703" cy="137533"/>
              </a:xfrm>
              <a:prstGeom prst="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DD7BE5A-23B6-4838-AC83-6475C28DB07E}"/>
                  </a:ext>
                </a:extLst>
              </p:cNvPr>
              <p:cNvSpPr/>
              <p:nvPr/>
            </p:nvSpPr>
            <p:spPr>
              <a:xfrm>
                <a:off x="5009388" y="3206269"/>
                <a:ext cx="46973" cy="14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102A7EC0-17CA-485E-B43C-66B9B227D68A}"/>
                </a:ext>
              </a:extLst>
            </p:cNvPr>
            <p:cNvSpPr/>
            <p:nvPr/>
          </p:nvSpPr>
          <p:spPr>
            <a:xfrm>
              <a:off x="4163000" y="3342071"/>
              <a:ext cx="681720" cy="681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A45D380-1D48-49C5-ADAF-40A901E9687B}"/>
                </a:ext>
              </a:extLst>
            </p:cNvPr>
            <p:cNvSpPr/>
            <p:nvPr/>
          </p:nvSpPr>
          <p:spPr>
            <a:xfrm rot="1800000">
              <a:off x="4580369" y="3274645"/>
              <a:ext cx="155064"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867DF8-A2A5-422F-A9D3-BC8EAA21F73B}"/>
                </a:ext>
              </a:extLst>
            </p:cNvPr>
            <p:cNvSpPr/>
            <p:nvPr/>
          </p:nvSpPr>
          <p:spPr>
            <a:xfrm rot="1800000">
              <a:off x="4280794" y="3896721"/>
              <a:ext cx="155064"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24D79E9-5828-43A3-AB89-9BA8EAF05605}"/>
                </a:ext>
              </a:extLst>
            </p:cNvPr>
            <p:cNvSpPr/>
            <p:nvPr/>
          </p:nvSpPr>
          <p:spPr>
            <a:xfrm rot="20700000">
              <a:off x="4443674" y="3609624"/>
              <a:ext cx="136071" cy="1360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E033780-E0F2-4357-97E0-877F242C6235}"/>
                </a:ext>
              </a:extLst>
            </p:cNvPr>
            <p:cNvSpPr txBox="1"/>
            <p:nvPr/>
          </p:nvSpPr>
          <p:spPr>
            <a:xfrm>
              <a:off x="3505200" y="3276600"/>
              <a:ext cx="636420" cy="369332"/>
            </a:xfrm>
            <a:prstGeom prst="rect">
              <a:avLst/>
            </a:prstGeom>
            <a:noFill/>
          </p:spPr>
          <p:txBody>
            <a:bodyPr wrap="square" rtlCol="0">
              <a:spAutoFit/>
            </a:bodyPr>
            <a:lstStyle/>
            <a:p>
              <a:r>
                <a:rPr lang="en-US">
                  <a:solidFill>
                    <a:srgbClr val="FF0000"/>
                  </a:solidFill>
                </a:rPr>
                <a:t>V</a:t>
              </a:r>
              <a:r>
                <a:rPr lang="en-US" baseline="30000">
                  <a:solidFill>
                    <a:srgbClr val="FF0000"/>
                  </a:solidFill>
                </a:rPr>
                <a:t>+</a:t>
              </a:r>
            </a:p>
          </p:txBody>
        </p:sp>
        <p:grpSp>
          <p:nvGrpSpPr>
            <p:cNvPr id="29" name="Group 28">
              <a:extLst>
                <a:ext uri="{FF2B5EF4-FFF2-40B4-BE49-F238E27FC236}">
                  <a16:creationId xmlns:a16="http://schemas.microsoft.com/office/drawing/2014/main" id="{710C24A8-07A0-4A42-A913-C5F9B8134910}"/>
                </a:ext>
              </a:extLst>
            </p:cNvPr>
            <p:cNvGrpSpPr/>
            <p:nvPr/>
          </p:nvGrpSpPr>
          <p:grpSpPr>
            <a:xfrm flipH="1">
              <a:off x="3797433" y="3521284"/>
              <a:ext cx="158414" cy="172421"/>
              <a:chOff x="5054653" y="3499523"/>
              <a:chExt cx="158414" cy="172421"/>
            </a:xfrm>
          </p:grpSpPr>
          <p:cxnSp>
            <p:nvCxnSpPr>
              <p:cNvPr id="39" name="Straight Connector 38">
                <a:extLst>
                  <a:ext uri="{FF2B5EF4-FFF2-40B4-BE49-F238E27FC236}">
                    <a16:creationId xmlns:a16="http://schemas.microsoft.com/office/drawing/2014/main" id="{6F951661-E407-4329-9D3D-E12A368FFFFD}"/>
                  </a:ext>
                </a:extLst>
              </p:cNvPr>
              <p:cNvCxnSpPr/>
              <p:nvPr/>
            </p:nvCxnSpPr>
            <p:spPr>
              <a:xfrm>
                <a:off x="5054653" y="3657600"/>
                <a:ext cx="13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348F0F-EC5C-40B8-B0CE-4AE689D0F194}"/>
                  </a:ext>
                </a:extLst>
              </p:cNvPr>
              <p:cNvCxnSpPr/>
              <p:nvPr/>
            </p:nvCxnSpPr>
            <p:spPr>
              <a:xfrm rot="16200000">
                <a:off x="5122314" y="3604284"/>
                <a:ext cx="13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B9007D22-8C5D-4DFA-84A7-3443317845F7}"/>
                  </a:ext>
                </a:extLst>
              </p:cNvPr>
              <p:cNvSpPr/>
              <p:nvPr/>
            </p:nvSpPr>
            <p:spPr>
              <a:xfrm rot="20700000" flipH="1">
                <a:off x="5166883" y="3499523"/>
                <a:ext cx="46184" cy="46184"/>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DEC5CD0-59AF-4B92-AC72-EF2FAC337A44}"/>
                </a:ext>
              </a:extLst>
            </p:cNvPr>
            <p:cNvGrpSpPr/>
            <p:nvPr/>
          </p:nvGrpSpPr>
          <p:grpSpPr>
            <a:xfrm flipH="1">
              <a:off x="5054653" y="3658403"/>
              <a:ext cx="205364" cy="212787"/>
              <a:chOff x="3750483" y="3658403"/>
              <a:chExt cx="205364" cy="212787"/>
            </a:xfrm>
          </p:grpSpPr>
          <p:grpSp>
            <p:nvGrpSpPr>
              <p:cNvPr id="33" name="Group 32">
                <a:extLst>
                  <a:ext uri="{FF2B5EF4-FFF2-40B4-BE49-F238E27FC236}">
                    <a16:creationId xmlns:a16="http://schemas.microsoft.com/office/drawing/2014/main" id="{03049EBB-8AEF-4B7D-9812-4208C0519AC8}"/>
                  </a:ext>
                </a:extLst>
              </p:cNvPr>
              <p:cNvGrpSpPr/>
              <p:nvPr/>
            </p:nvGrpSpPr>
            <p:grpSpPr>
              <a:xfrm rot="10800000">
                <a:off x="3820525" y="3658403"/>
                <a:ext cx="135322" cy="135321"/>
                <a:chOff x="5054653" y="3536623"/>
                <a:chExt cx="135322" cy="135321"/>
              </a:xfrm>
            </p:grpSpPr>
            <p:cxnSp>
              <p:nvCxnSpPr>
                <p:cNvPr id="37" name="Straight Connector 36">
                  <a:extLst>
                    <a:ext uri="{FF2B5EF4-FFF2-40B4-BE49-F238E27FC236}">
                      <a16:creationId xmlns:a16="http://schemas.microsoft.com/office/drawing/2014/main" id="{A41D140B-F7AD-4EF5-8F7C-D53351625DE0}"/>
                    </a:ext>
                  </a:extLst>
                </p:cNvPr>
                <p:cNvCxnSpPr/>
                <p:nvPr/>
              </p:nvCxnSpPr>
              <p:spPr>
                <a:xfrm>
                  <a:off x="5054653" y="3657600"/>
                  <a:ext cx="13532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32A5589-2B3F-437E-8CD6-E29E8780C135}"/>
                    </a:ext>
                  </a:extLst>
                </p:cNvPr>
                <p:cNvCxnSpPr/>
                <p:nvPr/>
              </p:nvCxnSpPr>
              <p:spPr>
                <a:xfrm rot="16200000">
                  <a:off x="5122314" y="3604284"/>
                  <a:ext cx="13532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3666E2EA-07F4-4455-884C-0B461BBAAF67}"/>
                  </a:ext>
                </a:extLst>
              </p:cNvPr>
              <p:cNvCxnSpPr/>
              <p:nvPr/>
            </p:nvCxnSpPr>
            <p:spPr>
              <a:xfrm>
                <a:off x="3750483" y="3795512"/>
                <a:ext cx="13532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EB70EC-86C1-4076-B693-5A332421A8CF}"/>
                  </a:ext>
                </a:extLst>
              </p:cNvPr>
              <p:cNvCxnSpPr/>
              <p:nvPr/>
            </p:nvCxnSpPr>
            <p:spPr>
              <a:xfrm>
                <a:off x="3782438" y="3833612"/>
                <a:ext cx="6766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DEE8F26-2B6A-4187-9F5A-282BCBA9B250}"/>
                  </a:ext>
                </a:extLst>
              </p:cNvPr>
              <p:cNvCxnSpPr/>
              <p:nvPr/>
            </p:nvCxnSpPr>
            <p:spPr>
              <a:xfrm>
                <a:off x="3799353" y="3871190"/>
                <a:ext cx="3383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1" name="Arc 30">
              <a:extLst>
                <a:ext uri="{FF2B5EF4-FFF2-40B4-BE49-F238E27FC236}">
                  <a16:creationId xmlns:a16="http://schemas.microsoft.com/office/drawing/2014/main" id="{FA9E310E-4D0D-48DF-8351-9F899B20E9C1}"/>
                </a:ext>
              </a:extLst>
            </p:cNvPr>
            <p:cNvSpPr/>
            <p:nvPr/>
          </p:nvSpPr>
          <p:spPr>
            <a:xfrm rot="19655550">
              <a:off x="4055083" y="3155673"/>
              <a:ext cx="970784" cy="970784"/>
            </a:xfrm>
            <a:prstGeom prst="arc">
              <a:avLst>
                <a:gd name="adj1" fmla="val 17142446"/>
                <a:gd name="adj2" fmla="val 20250940"/>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71C9B8DD-69BE-4C2A-B803-0E9CC5B7E958}"/>
                </a:ext>
              </a:extLst>
            </p:cNvPr>
            <p:cNvSpPr txBox="1"/>
            <p:nvPr/>
          </p:nvSpPr>
          <p:spPr>
            <a:xfrm>
              <a:off x="4540414" y="2824451"/>
              <a:ext cx="406902" cy="369332"/>
            </a:xfrm>
            <a:prstGeom prst="rect">
              <a:avLst/>
            </a:prstGeom>
            <a:noFill/>
          </p:spPr>
          <p:txBody>
            <a:bodyPr wrap="square" rtlCol="0">
              <a:spAutoFit/>
            </a:bodyPr>
            <a:lstStyle/>
            <a:p>
              <a:r>
                <a:rPr lang="el-GR"/>
                <a:t>τ</a:t>
              </a:r>
              <a:endParaRPr lang="en-US"/>
            </a:p>
          </p:txBody>
        </p:sp>
      </p:grpSp>
      <p:sp>
        <p:nvSpPr>
          <p:cNvPr id="57" name="Arc 56">
            <a:extLst>
              <a:ext uri="{FF2B5EF4-FFF2-40B4-BE49-F238E27FC236}">
                <a16:creationId xmlns:a16="http://schemas.microsoft.com/office/drawing/2014/main" id="{EF8299CB-09F3-4B20-A8C7-C486C77F4C43}"/>
              </a:ext>
            </a:extLst>
          </p:cNvPr>
          <p:cNvSpPr/>
          <p:nvPr/>
        </p:nvSpPr>
        <p:spPr>
          <a:xfrm rot="1740097">
            <a:off x="5679857" y="3309916"/>
            <a:ext cx="620940" cy="654114"/>
          </a:xfrm>
          <a:prstGeom prst="arc">
            <a:avLst>
              <a:gd name="adj1" fmla="val 16200000"/>
              <a:gd name="adj2" fmla="val 4363421"/>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236475F4-D409-4E01-B688-D28352C47A4B}"/>
              </a:ext>
            </a:extLst>
          </p:cNvPr>
          <p:cNvCxnSpPr>
            <a:stCxn id="55" idx="5"/>
          </p:cNvCxnSpPr>
          <p:nvPr/>
        </p:nvCxnSpPr>
        <p:spPr>
          <a:xfrm>
            <a:off x="4873384" y="3115798"/>
            <a:ext cx="763035" cy="31320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9" name="Arc 58">
            <a:extLst>
              <a:ext uri="{FF2B5EF4-FFF2-40B4-BE49-F238E27FC236}">
                <a16:creationId xmlns:a16="http://schemas.microsoft.com/office/drawing/2014/main" id="{8ACB35EF-B4C2-467B-9785-A57D901A5246}"/>
              </a:ext>
            </a:extLst>
          </p:cNvPr>
          <p:cNvSpPr/>
          <p:nvPr/>
        </p:nvSpPr>
        <p:spPr>
          <a:xfrm rot="12540097">
            <a:off x="5603657" y="3233716"/>
            <a:ext cx="620940" cy="654114"/>
          </a:xfrm>
          <a:prstGeom prst="arc">
            <a:avLst>
              <a:gd name="adj1" fmla="val 16200000"/>
              <a:gd name="adj2" fmla="val 4363421"/>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TextBox 59">
            <a:extLst>
              <a:ext uri="{FF2B5EF4-FFF2-40B4-BE49-F238E27FC236}">
                <a16:creationId xmlns:a16="http://schemas.microsoft.com/office/drawing/2014/main" id="{73762DA4-5A26-4205-A835-11F9B9522153}"/>
              </a:ext>
            </a:extLst>
          </p:cNvPr>
          <p:cNvSpPr txBox="1"/>
          <p:nvPr/>
        </p:nvSpPr>
        <p:spPr>
          <a:xfrm>
            <a:off x="4950620" y="2743200"/>
            <a:ext cx="228600" cy="228600"/>
          </a:xfrm>
          <a:prstGeom prst="rect">
            <a:avLst/>
          </a:prstGeom>
        </p:spPr>
        <p:txBody>
          <a:bodyPr vert="horz" wrap="square" lIns="0" tIns="0" rIns="0" bIns="0" rtlCol="0" anchor="t">
            <a:normAutofit/>
          </a:bodyPr>
          <a:lstStyle/>
          <a:p>
            <a:r>
              <a:rPr lang="en-US" sz="1400"/>
              <a:t>A</a:t>
            </a:r>
          </a:p>
        </p:txBody>
      </p:sp>
      <p:sp>
        <p:nvSpPr>
          <p:cNvPr id="61" name="TextBox 60">
            <a:extLst>
              <a:ext uri="{FF2B5EF4-FFF2-40B4-BE49-F238E27FC236}">
                <a16:creationId xmlns:a16="http://schemas.microsoft.com/office/drawing/2014/main" id="{9F7B421F-82AC-4E2F-B7D6-70B7951D2EF3}"/>
              </a:ext>
            </a:extLst>
          </p:cNvPr>
          <p:cNvSpPr txBox="1"/>
          <p:nvPr/>
        </p:nvSpPr>
        <p:spPr>
          <a:xfrm>
            <a:off x="6931819" y="3733800"/>
            <a:ext cx="228600" cy="228600"/>
          </a:xfrm>
          <a:prstGeom prst="rect">
            <a:avLst/>
          </a:prstGeom>
        </p:spPr>
        <p:txBody>
          <a:bodyPr vert="horz" wrap="square" lIns="0" tIns="0" rIns="0" bIns="0" rtlCol="0" anchor="t">
            <a:normAutofit/>
          </a:bodyPr>
          <a:lstStyle/>
          <a:p>
            <a:r>
              <a:rPr lang="en-US" sz="1400"/>
              <a:t>B</a:t>
            </a:r>
          </a:p>
        </p:txBody>
      </p:sp>
    </p:spTree>
    <p:extLst>
      <p:ext uri="{BB962C8B-B14F-4D97-AF65-F5344CB8AC3E}">
        <p14:creationId xmlns:p14="http://schemas.microsoft.com/office/powerpoint/2010/main" val="339183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DC Motors: Commutator</a:t>
            </a:r>
          </a:p>
        </p:txBody>
      </p:sp>
      <p:sp>
        <p:nvSpPr>
          <p:cNvPr id="6" name="Rectangle 5">
            <a:extLst>
              <a:ext uri="{FF2B5EF4-FFF2-40B4-BE49-F238E27FC236}">
                <a16:creationId xmlns:a16="http://schemas.microsoft.com/office/drawing/2014/main" id="{C63820C0-80B2-4C9C-829F-86E1323890CE}"/>
              </a:ext>
            </a:extLst>
          </p:cNvPr>
          <p:cNvSpPr/>
          <p:nvPr/>
        </p:nvSpPr>
        <p:spPr>
          <a:xfrm>
            <a:off x="3121819" y="2514600"/>
            <a:ext cx="5791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BF6B551-C013-4AC7-A0C9-816EC6474B3C}"/>
              </a:ext>
            </a:extLst>
          </p:cNvPr>
          <p:cNvSpPr/>
          <p:nvPr/>
        </p:nvSpPr>
        <p:spPr>
          <a:xfrm>
            <a:off x="4341019" y="2209800"/>
            <a:ext cx="3352800" cy="3352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468589C-4C91-45AE-B51A-5EE188021DBC}"/>
              </a:ext>
            </a:extLst>
          </p:cNvPr>
          <p:cNvCxnSpPr/>
          <p:nvPr/>
        </p:nvCxnSpPr>
        <p:spPr>
          <a:xfrm>
            <a:off x="4950619" y="2786742"/>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2FC1F64-43B7-4250-9A1A-D2827F45537B}"/>
              </a:ext>
            </a:extLst>
          </p:cNvPr>
          <p:cNvCxnSpPr/>
          <p:nvPr/>
        </p:nvCxnSpPr>
        <p:spPr>
          <a:xfrm>
            <a:off x="4667590" y="3276600"/>
            <a:ext cx="2721429"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6D6D0B-5D01-4871-B0E9-D6DDE62F5280}"/>
              </a:ext>
            </a:extLst>
          </p:cNvPr>
          <p:cNvCxnSpPr/>
          <p:nvPr/>
        </p:nvCxnSpPr>
        <p:spPr>
          <a:xfrm>
            <a:off x="4493418" y="3799115"/>
            <a:ext cx="3048001"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F51A9F-A504-4C9A-BEA7-A432A7FFA527}"/>
              </a:ext>
            </a:extLst>
          </p:cNvPr>
          <p:cNvCxnSpPr/>
          <p:nvPr/>
        </p:nvCxnSpPr>
        <p:spPr>
          <a:xfrm>
            <a:off x="4645817" y="4343400"/>
            <a:ext cx="2743202"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AEB75F-7248-4F05-BB77-DEB5B899D4B9}"/>
              </a:ext>
            </a:extLst>
          </p:cNvPr>
          <p:cNvCxnSpPr/>
          <p:nvPr/>
        </p:nvCxnSpPr>
        <p:spPr>
          <a:xfrm>
            <a:off x="4950619" y="4876800"/>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F1DBA7C-F2DA-4D0B-8ACD-188FABB4BAD7}"/>
              </a:ext>
            </a:extLst>
          </p:cNvPr>
          <p:cNvSpPr/>
          <p:nvPr/>
        </p:nvSpPr>
        <p:spPr>
          <a:xfrm>
            <a:off x="3436144" y="3271839"/>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N</a:t>
            </a:r>
          </a:p>
        </p:txBody>
      </p:sp>
      <p:sp>
        <p:nvSpPr>
          <p:cNvPr id="14" name="Rectangle 13">
            <a:extLst>
              <a:ext uri="{FF2B5EF4-FFF2-40B4-BE49-F238E27FC236}">
                <a16:creationId xmlns:a16="http://schemas.microsoft.com/office/drawing/2014/main" id="{713EFE08-BD31-4B7E-BA21-458B4A7A2DFA}"/>
              </a:ext>
            </a:extLst>
          </p:cNvPr>
          <p:cNvSpPr/>
          <p:nvPr/>
        </p:nvSpPr>
        <p:spPr>
          <a:xfrm>
            <a:off x="8031955" y="3204480"/>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S</a:t>
            </a:r>
          </a:p>
        </p:txBody>
      </p:sp>
      <p:grpSp>
        <p:nvGrpSpPr>
          <p:cNvPr id="15" name="Group 14">
            <a:extLst>
              <a:ext uri="{FF2B5EF4-FFF2-40B4-BE49-F238E27FC236}">
                <a16:creationId xmlns:a16="http://schemas.microsoft.com/office/drawing/2014/main" id="{388F8B08-F3CA-44D1-9F5A-80FA55CC7E63}"/>
              </a:ext>
            </a:extLst>
          </p:cNvPr>
          <p:cNvGrpSpPr/>
          <p:nvPr/>
        </p:nvGrpSpPr>
        <p:grpSpPr>
          <a:xfrm rot="11700000">
            <a:off x="4879861" y="2846613"/>
            <a:ext cx="2318657" cy="1964871"/>
            <a:chOff x="3358242" y="2694213"/>
            <a:chExt cx="2318657" cy="1964871"/>
          </a:xfrm>
        </p:grpSpPr>
        <p:grpSp>
          <p:nvGrpSpPr>
            <p:cNvPr id="16" name="Group 15">
              <a:extLst>
                <a:ext uri="{FF2B5EF4-FFF2-40B4-BE49-F238E27FC236}">
                  <a16:creationId xmlns:a16="http://schemas.microsoft.com/office/drawing/2014/main" id="{D061AD04-278C-4508-888C-ECF866BF63F2}"/>
                </a:ext>
              </a:extLst>
            </p:cNvPr>
            <p:cNvGrpSpPr/>
            <p:nvPr/>
          </p:nvGrpSpPr>
          <p:grpSpPr>
            <a:xfrm>
              <a:off x="3358242" y="2694213"/>
              <a:ext cx="2318657" cy="1964871"/>
              <a:chOff x="3380014" y="2694213"/>
              <a:chExt cx="2318657" cy="1964871"/>
            </a:xfrm>
          </p:grpSpPr>
          <p:sp>
            <p:nvSpPr>
              <p:cNvPr id="21" name="Oval 20">
                <a:extLst>
                  <a:ext uri="{FF2B5EF4-FFF2-40B4-BE49-F238E27FC236}">
                    <a16:creationId xmlns:a16="http://schemas.microsoft.com/office/drawing/2014/main" id="{376F954C-F7E2-4A82-A9CA-ACD05A0C9D3B}"/>
                  </a:ext>
                </a:extLst>
              </p:cNvPr>
              <p:cNvSpPr/>
              <p:nvPr/>
            </p:nvSpPr>
            <p:spPr>
              <a:xfrm>
                <a:off x="4438649" y="3578679"/>
                <a:ext cx="136071" cy="1360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608BE24-860D-446A-A96E-E8272B45D1DA}"/>
                  </a:ext>
                </a:extLst>
              </p:cNvPr>
              <p:cNvCxnSpPr/>
              <p:nvPr/>
            </p:nvCxnSpPr>
            <p:spPr>
              <a:xfrm>
                <a:off x="3516085" y="2830284"/>
                <a:ext cx="2133601" cy="1741716"/>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D5536764-591E-4EA1-A394-0FE15F0364A9}"/>
                  </a:ext>
                </a:extLst>
              </p:cNvPr>
              <p:cNvSpPr/>
              <p:nvPr/>
            </p:nvSpPr>
            <p:spPr>
              <a:xfrm>
                <a:off x="3380014" y="2694213"/>
                <a:ext cx="272142" cy="27214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76C68AD-283F-49DC-9202-396CEDF9EE2C}"/>
                  </a:ext>
                </a:extLst>
              </p:cNvPr>
              <p:cNvSpPr/>
              <p:nvPr/>
            </p:nvSpPr>
            <p:spPr>
              <a:xfrm>
                <a:off x="5426529" y="4386942"/>
                <a:ext cx="272142" cy="272142"/>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60F3F7D-55E0-480B-B319-2175B7FEFFB7}"/>
                </a:ext>
              </a:extLst>
            </p:cNvPr>
            <p:cNvGrpSpPr/>
            <p:nvPr/>
          </p:nvGrpSpPr>
          <p:grpSpPr>
            <a:xfrm>
              <a:off x="3409607" y="2745918"/>
              <a:ext cx="169412" cy="168732"/>
              <a:chOff x="4242702" y="1856005"/>
              <a:chExt cx="169412" cy="168732"/>
            </a:xfrm>
          </p:grpSpPr>
          <p:cxnSp>
            <p:nvCxnSpPr>
              <p:cNvPr id="19" name="Straight Connector 18">
                <a:extLst>
                  <a:ext uri="{FF2B5EF4-FFF2-40B4-BE49-F238E27FC236}">
                    <a16:creationId xmlns:a16="http://schemas.microsoft.com/office/drawing/2014/main" id="{327CAF10-0308-4255-A883-87F22BC058E0}"/>
                  </a:ext>
                </a:extLst>
              </p:cNvPr>
              <p:cNvCxnSpPr/>
              <p:nvPr/>
            </p:nvCxnSpPr>
            <p:spPr>
              <a:xfrm>
                <a:off x="4248829" y="1856005"/>
                <a:ext cx="163285" cy="1632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2DF43A-685B-4B87-9182-743169759DCA}"/>
                  </a:ext>
                </a:extLst>
              </p:cNvPr>
              <p:cNvCxnSpPr/>
              <p:nvPr/>
            </p:nvCxnSpPr>
            <p:spPr>
              <a:xfrm rot="16200000">
                <a:off x="4242702" y="1861452"/>
                <a:ext cx="163285" cy="1632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ABCDDD7D-8867-4911-838B-9A64402CFA2E}"/>
                </a:ext>
              </a:extLst>
            </p:cNvPr>
            <p:cNvSpPr/>
            <p:nvPr/>
          </p:nvSpPr>
          <p:spPr>
            <a:xfrm>
              <a:off x="5524498" y="4499200"/>
              <a:ext cx="47625" cy="476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F7B8A03C-14AC-4D0D-82DF-02CF1BEB07D7}"/>
              </a:ext>
            </a:extLst>
          </p:cNvPr>
          <p:cNvSpPr txBox="1"/>
          <p:nvPr/>
        </p:nvSpPr>
        <p:spPr>
          <a:xfrm>
            <a:off x="6825342" y="5176477"/>
            <a:ext cx="406902" cy="369332"/>
          </a:xfrm>
          <a:prstGeom prst="rect">
            <a:avLst/>
          </a:prstGeom>
          <a:noFill/>
        </p:spPr>
        <p:txBody>
          <a:bodyPr wrap="square" rtlCol="0">
            <a:spAutoFit/>
          </a:bodyPr>
          <a:lstStyle/>
          <a:p>
            <a:r>
              <a:rPr lang="en-US"/>
              <a:t>F</a:t>
            </a:r>
            <a:r>
              <a:rPr lang="en-US" baseline="-25000"/>
              <a:t>1</a:t>
            </a:r>
            <a:endParaRPr lang="en-US"/>
          </a:p>
        </p:txBody>
      </p:sp>
      <p:sp>
        <p:nvSpPr>
          <p:cNvPr id="26" name="TextBox 25">
            <a:extLst>
              <a:ext uri="{FF2B5EF4-FFF2-40B4-BE49-F238E27FC236}">
                <a16:creationId xmlns:a16="http://schemas.microsoft.com/office/drawing/2014/main" id="{E894D39E-4366-4159-819D-6E7CC10E3E04}"/>
              </a:ext>
            </a:extLst>
          </p:cNvPr>
          <p:cNvSpPr txBox="1"/>
          <p:nvPr/>
        </p:nvSpPr>
        <p:spPr>
          <a:xfrm>
            <a:off x="4899750" y="2036708"/>
            <a:ext cx="406902" cy="369332"/>
          </a:xfrm>
          <a:prstGeom prst="rect">
            <a:avLst/>
          </a:prstGeom>
          <a:noFill/>
        </p:spPr>
        <p:txBody>
          <a:bodyPr wrap="square" rtlCol="0">
            <a:spAutoFit/>
          </a:bodyPr>
          <a:lstStyle/>
          <a:p>
            <a:r>
              <a:rPr lang="en-US"/>
              <a:t>F</a:t>
            </a:r>
            <a:r>
              <a:rPr lang="en-US" baseline="-25000"/>
              <a:t>2</a:t>
            </a:r>
            <a:endParaRPr lang="en-US"/>
          </a:p>
        </p:txBody>
      </p:sp>
      <p:grpSp>
        <p:nvGrpSpPr>
          <p:cNvPr id="27" name="Group 26">
            <a:extLst>
              <a:ext uri="{FF2B5EF4-FFF2-40B4-BE49-F238E27FC236}">
                <a16:creationId xmlns:a16="http://schemas.microsoft.com/office/drawing/2014/main" id="{10D000CC-0DB8-4093-9766-9D66423A48DA}"/>
              </a:ext>
            </a:extLst>
          </p:cNvPr>
          <p:cNvGrpSpPr/>
          <p:nvPr/>
        </p:nvGrpSpPr>
        <p:grpSpPr>
          <a:xfrm>
            <a:off x="5526045" y="2325077"/>
            <a:ext cx="390525" cy="461665"/>
            <a:chOff x="3890963" y="1933575"/>
            <a:chExt cx="390525" cy="461665"/>
          </a:xfrm>
        </p:grpSpPr>
        <p:sp>
          <p:nvSpPr>
            <p:cNvPr id="28" name="TextBox 27">
              <a:extLst>
                <a:ext uri="{FF2B5EF4-FFF2-40B4-BE49-F238E27FC236}">
                  <a16:creationId xmlns:a16="http://schemas.microsoft.com/office/drawing/2014/main" id="{4F62B1AB-E048-416E-AE0A-C1B724C2A005}"/>
                </a:ext>
              </a:extLst>
            </p:cNvPr>
            <p:cNvSpPr txBox="1"/>
            <p:nvPr/>
          </p:nvSpPr>
          <p:spPr>
            <a:xfrm>
              <a:off x="3890963" y="1933575"/>
              <a:ext cx="390525" cy="461665"/>
            </a:xfrm>
            <a:prstGeom prst="rect">
              <a:avLst/>
            </a:prstGeom>
            <a:noFill/>
          </p:spPr>
          <p:txBody>
            <a:bodyPr wrap="square" rtlCol="0">
              <a:spAutoFit/>
            </a:bodyPr>
            <a:lstStyle/>
            <a:p>
              <a:r>
                <a:rPr lang="en-US" sz="2400">
                  <a:solidFill>
                    <a:schemeClr val="bg1">
                      <a:lumMod val="50000"/>
                    </a:schemeClr>
                  </a:solidFill>
                </a:rPr>
                <a:t>B</a:t>
              </a:r>
            </a:p>
          </p:txBody>
        </p:sp>
        <p:cxnSp>
          <p:nvCxnSpPr>
            <p:cNvPr id="29" name="Straight Arrow Connector 28">
              <a:extLst>
                <a:ext uri="{FF2B5EF4-FFF2-40B4-BE49-F238E27FC236}">
                  <a16:creationId xmlns:a16="http://schemas.microsoft.com/office/drawing/2014/main" id="{A677F644-B311-48DB-9206-B89284141DA0}"/>
                </a:ext>
              </a:extLst>
            </p:cNvPr>
            <p:cNvCxnSpPr/>
            <p:nvPr/>
          </p:nvCxnSpPr>
          <p:spPr>
            <a:xfrm>
              <a:off x="3956405" y="2014538"/>
              <a:ext cx="240588"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8AF2836E-072F-41B6-8AD1-3A3D9F0E4628}"/>
              </a:ext>
            </a:extLst>
          </p:cNvPr>
          <p:cNvGrpSpPr/>
          <p:nvPr/>
        </p:nvGrpSpPr>
        <p:grpSpPr>
          <a:xfrm rot="20700000">
            <a:off x="4938541" y="2903175"/>
            <a:ext cx="2318657" cy="1964871"/>
            <a:chOff x="3358242" y="2694213"/>
            <a:chExt cx="2318657" cy="1964871"/>
          </a:xfrm>
        </p:grpSpPr>
        <p:grpSp>
          <p:nvGrpSpPr>
            <p:cNvPr id="31" name="Group 30">
              <a:extLst>
                <a:ext uri="{FF2B5EF4-FFF2-40B4-BE49-F238E27FC236}">
                  <a16:creationId xmlns:a16="http://schemas.microsoft.com/office/drawing/2014/main" id="{0D8E02B5-0501-4940-8008-1028A86BA4F3}"/>
                </a:ext>
              </a:extLst>
            </p:cNvPr>
            <p:cNvGrpSpPr/>
            <p:nvPr/>
          </p:nvGrpSpPr>
          <p:grpSpPr>
            <a:xfrm>
              <a:off x="3358242" y="2694213"/>
              <a:ext cx="2318657" cy="1964871"/>
              <a:chOff x="3380014" y="2694213"/>
              <a:chExt cx="2318657" cy="1964871"/>
            </a:xfrm>
          </p:grpSpPr>
          <p:sp>
            <p:nvSpPr>
              <p:cNvPr id="36" name="Oval 35">
                <a:extLst>
                  <a:ext uri="{FF2B5EF4-FFF2-40B4-BE49-F238E27FC236}">
                    <a16:creationId xmlns:a16="http://schemas.microsoft.com/office/drawing/2014/main" id="{F9DA6E5B-2187-435C-BE37-B3848E64AD97}"/>
                  </a:ext>
                </a:extLst>
              </p:cNvPr>
              <p:cNvSpPr/>
              <p:nvPr/>
            </p:nvSpPr>
            <p:spPr>
              <a:xfrm>
                <a:off x="4438649" y="3578679"/>
                <a:ext cx="136071" cy="136071"/>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E5236AD2-C76C-416B-B36A-E1A4334981EF}"/>
                  </a:ext>
                </a:extLst>
              </p:cNvPr>
              <p:cNvCxnSpPr/>
              <p:nvPr/>
            </p:nvCxnSpPr>
            <p:spPr>
              <a:xfrm>
                <a:off x="3516085" y="2830284"/>
                <a:ext cx="2133601" cy="1741716"/>
              </a:xfrm>
              <a:prstGeom prst="line">
                <a:avLst/>
              </a:prstGeom>
              <a:ln>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F2385D17-A768-4F0D-BC84-0CE7D970890A}"/>
                  </a:ext>
                </a:extLst>
              </p:cNvPr>
              <p:cNvSpPr/>
              <p:nvPr/>
            </p:nvSpPr>
            <p:spPr>
              <a:xfrm>
                <a:off x="3380014" y="2694213"/>
                <a:ext cx="272142" cy="27214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DF558F4-3A1B-4609-9B09-B6605FBFDC2A}"/>
                  </a:ext>
                </a:extLst>
              </p:cNvPr>
              <p:cNvSpPr/>
              <p:nvPr/>
            </p:nvSpPr>
            <p:spPr>
              <a:xfrm>
                <a:off x="5426529" y="4386942"/>
                <a:ext cx="272142" cy="27214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579C6BE7-A52B-4411-95DC-1503438E3DB8}"/>
                </a:ext>
              </a:extLst>
            </p:cNvPr>
            <p:cNvGrpSpPr/>
            <p:nvPr/>
          </p:nvGrpSpPr>
          <p:grpSpPr>
            <a:xfrm>
              <a:off x="3409607" y="2745918"/>
              <a:ext cx="169412" cy="168732"/>
              <a:chOff x="4242702" y="1856005"/>
              <a:chExt cx="169412" cy="168732"/>
            </a:xfrm>
          </p:grpSpPr>
          <p:cxnSp>
            <p:nvCxnSpPr>
              <p:cNvPr id="34" name="Straight Connector 33">
                <a:extLst>
                  <a:ext uri="{FF2B5EF4-FFF2-40B4-BE49-F238E27FC236}">
                    <a16:creationId xmlns:a16="http://schemas.microsoft.com/office/drawing/2014/main" id="{211D7AD1-01C4-450C-A5C0-DB8CAD1D9B80}"/>
                  </a:ext>
                </a:extLst>
              </p:cNvPr>
              <p:cNvCxnSpPr/>
              <p:nvPr/>
            </p:nvCxnSpPr>
            <p:spPr>
              <a:xfrm>
                <a:off x="4248829" y="1856005"/>
                <a:ext cx="163285" cy="16328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19359F-E63F-4F6B-92E7-9BD64DF2E4FE}"/>
                  </a:ext>
                </a:extLst>
              </p:cNvPr>
              <p:cNvCxnSpPr/>
              <p:nvPr/>
            </p:nvCxnSpPr>
            <p:spPr>
              <a:xfrm rot="16200000">
                <a:off x="4242702" y="1861452"/>
                <a:ext cx="163285" cy="16328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04F499B7-F39D-421E-A10D-6FFB6CFE40CB}"/>
                </a:ext>
              </a:extLst>
            </p:cNvPr>
            <p:cNvSpPr/>
            <p:nvPr/>
          </p:nvSpPr>
          <p:spPr>
            <a:xfrm>
              <a:off x="5524498" y="4499200"/>
              <a:ext cx="47625" cy="4762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Arc 39">
            <a:extLst>
              <a:ext uri="{FF2B5EF4-FFF2-40B4-BE49-F238E27FC236}">
                <a16:creationId xmlns:a16="http://schemas.microsoft.com/office/drawing/2014/main" id="{5987A606-9E60-484C-BFF1-AA0AE63BCC8E}"/>
              </a:ext>
            </a:extLst>
          </p:cNvPr>
          <p:cNvSpPr/>
          <p:nvPr/>
        </p:nvSpPr>
        <p:spPr>
          <a:xfrm rot="19655550">
            <a:off x="5788123" y="3565009"/>
            <a:ext cx="582566" cy="582566"/>
          </a:xfrm>
          <a:prstGeom prst="arc">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41" name="TextBox 40">
            <a:extLst>
              <a:ext uri="{FF2B5EF4-FFF2-40B4-BE49-F238E27FC236}">
                <a16:creationId xmlns:a16="http://schemas.microsoft.com/office/drawing/2014/main" id="{AA401423-2D73-43F0-9FEE-1EB8E86BD55B}"/>
              </a:ext>
            </a:extLst>
          </p:cNvPr>
          <p:cNvSpPr txBox="1"/>
          <p:nvPr/>
        </p:nvSpPr>
        <p:spPr>
          <a:xfrm>
            <a:off x="6065218" y="3242817"/>
            <a:ext cx="406902" cy="369332"/>
          </a:xfrm>
          <a:prstGeom prst="rect">
            <a:avLst/>
          </a:prstGeom>
          <a:noFill/>
          <a:ln>
            <a:noFill/>
          </a:ln>
        </p:spPr>
        <p:txBody>
          <a:bodyPr wrap="square" rtlCol="0">
            <a:spAutoFit/>
          </a:bodyPr>
          <a:lstStyle/>
          <a:p>
            <a:r>
              <a:rPr lang="el-GR">
                <a:solidFill>
                  <a:srgbClr val="FF0000"/>
                </a:solidFill>
              </a:rPr>
              <a:t>τ</a:t>
            </a:r>
            <a:endParaRPr lang="en-US">
              <a:solidFill>
                <a:srgbClr val="FF0000"/>
              </a:solidFill>
            </a:endParaRPr>
          </a:p>
        </p:txBody>
      </p:sp>
      <p:cxnSp>
        <p:nvCxnSpPr>
          <p:cNvPr id="42" name="Straight Arrow Connector 41">
            <a:extLst>
              <a:ext uri="{FF2B5EF4-FFF2-40B4-BE49-F238E27FC236}">
                <a16:creationId xmlns:a16="http://schemas.microsoft.com/office/drawing/2014/main" id="{928649B5-8B10-482C-A3B5-8959F48F329C}"/>
              </a:ext>
            </a:extLst>
          </p:cNvPr>
          <p:cNvCxnSpPr/>
          <p:nvPr/>
        </p:nvCxnSpPr>
        <p:spPr>
          <a:xfrm flipV="1">
            <a:off x="5269854" y="2221374"/>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DF0E98C-F3D0-46AD-9E3C-680F29EC0143}"/>
              </a:ext>
            </a:extLst>
          </p:cNvPr>
          <p:cNvCxnSpPr/>
          <p:nvPr/>
        </p:nvCxnSpPr>
        <p:spPr>
          <a:xfrm>
            <a:off x="6813935" y="5028362"/>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F3319BD-6439-4EE2-A909-C263E9FDCF04}"/>
              </a:ext>
            </a:extLst>
          </p:cNvPr>
          <p:cNvSpPr txBox="1"/>
          <p:nvPr/>
        </p:nvSpPr>
        <p:spPr>
          <a:xfrm>
            <a:off x="7008019" y="4572000"/>
            <a:ext cx="228600" cy="228600"/>
          </a:xfrm>
          <a:prstGeom prst="rect">
            <a:avLst/>
          </a:prstGeom>
        </p:spPr>
        <p:txBody>
          <a:bodyPr vert="horz" wrap="square" lIns="0" tIns="0" rIns="0" bIns="0" rtlCol="0" anchor="t">
            <a:normAutofit/>
          </a:bodyPr>
          <a:lstStyle/>
          <a:p>
            <a:r>
              <a:rPr lang="en-US" sz="1400" b="1"/>
              <a:t>A</a:t>
            </a:r>
          </a:p>
        </p:txBody>
      </p:sp>
      <p:sp>
        <p:nvSpPr>
          <p:cNvPr id="45" name="TextBox 44">
            <a:extLst>
              <a:ext uri="{FF2B5EF4-FFF2-40B4-BE49-F238E27FC236}">
                <a16:creationId xmlns:a16="http://schemas.microsoft.com/office/drawing/2014/main" id="{4A49EFDE-8DC8-4B95-BA54-10090421DBD9}"/>
              </a:ext>
            </a:extLst>
          </p:cNvPr>
          <p:cNvSpPr txBox="1"/>
          <p:nvPr/>
        </p:nvSpPr>
        <p:spPr>
          <a:xfrm>
            <a:off x="5026819" y="2895600"/>
            <a:ext cx="228600" cy="228600"/>
          </a:xfrm>
          <a:prstGeom prst="rect">
            <a:avLst/>
          </a:prstGeom>
        </p:spPr>
        <p:txBody>
          <a:bodyPr vert="horz" wrap="square" lIns="0" tIns="0" rIns="0" bIns="0" rtlCol="0" anchor="t">
            <a:normAutofit/>
          </a:bodyPr>
          <a:lstStyle/>
          <a:p>
            <a:r>
              <a:rPr lang="en-US" sz="1400" b="1"/>
              <a:t>B</a:t>
            </a:r>
          </a:p>
        </p:txBody>
      </p:sp>
      <p:sp>
        <p:nvSpPr>
          <p:cNvPr id="46" name="Arc 45">
            <a:extLst>
              <a:ext uri="{FF2B5EF4-FFF2-40B4-BE49-F238E27FC236}">
                <a16:creationId xmlns:a16="http://schemas.microsoft.com/office/drawing/2014/main" id="{D5469E55-1813-4447-8E00-C33BB14E9163}"/>
              </a:ext>
            </a:extLst>
          </p:cNvPr>
          <p:cNvSpPr/>
          <p:nvPr/>
        </p:nvSpPr>
        <p:spPr>
          <a:xfrm rot="12493681">
            <a:off x="4667834" y="2598788"/>
            <a:ext cx="2643702" cy="2691097"/>
          </a:xfrm>
          <a:prstGeom prst="arc">
            <a:avLst>
              <a:gd name="adj1" fmla="val 12980628"/>
              <a:gd name="adj2" fmla="val 20875906"/>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644C2FE6-6A9A-42DB-A7C7-52CD0F5E3410}"/>
              </a:ext>
            </a:extLst>
          </p:cNvPr>
          <p:cNvCxnSpPr/>
          <p:nvPr/>
        </p:nvCxnSpPr>
        <p:spPr>
          <a:xfrm>
            <a:off x="6093619" y="2057400"/>
            <a:ext cx="0" cy="367640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2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DC Motors: Commutator</a:t>
            </a:r>
          </a:p>
        </p:txBody>
      </p:sp>
      <p:grpSp>
        <p:nvGrpSpPr>
          <p:cNvPr id="6" name="Group 5">
            <a:extLst>
              <a:ext uri="{FF2B5EF4-FFF2-40B4-BE49-F238E27FC236}">
                <a16:creationId xmlns:a16="http://schemas.microsoft.com/office/drawing/2014/main" id="{3B01C014-616B-4D8E-8E0F-7017D53BA589}"/>
              </a:ext>
            </a:extLst>
          </p:cNvPr>
          <p:cNvGrpSpPr/>
          <p:nvPr/>
        </p:nvGrpSpPr>
        <p:grpSpPr>
          <a:xfrm>
            <a:off x="3198019" y="1752600"/>
            <a:ext cx="5791200" cy="3676403"/>
            <a:chOff x="1600200" y="1828797"/>
            <a:chExt cx="5791200" cy="3676403"/>
          </a:xfrm>
        </p:grpSpPr>
        <p:sp>
          <p:nvSpPr>
            <p:cNvPr id="7" name="Rectangle 6">
              <a:extLst>
                <a:ext uri="{FF2B5EF4-FFF2-40B4-BE49-F238E27FC236}">
                  <a16:creationId xmlns:a16="http://schemas.microsoft.com/office/drawing/2014/main" id="{FCD59C35-412B-436D-8483-36016BF081FC}"/>
                </a:ext>
              </a:extLst>
            </p:cNvPr>
            <p:cNvSpPr/>
            <p:nvPr/>
          </p:nvSpPr>
          <p:spPr>
            <a:xfrm>
              <a:off x="1600200" y="2362200"/>
              <a:ext cx="5791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5B4166-6717-4815-8C62-D9667570EE52}"/>
                </a:ext>
              </a:extLst>
            </p:cNvPr>
            <p:cNvSpPr/>
            <p:nvPr/>
          </p:nvSpPr>
          <p:spPr>
            <a:xfrm>
              <a:off x="2819400" y="2057400"/>
              <a:ext cx="3352800" cy="3352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B9B65F9-38D0-4326-9A06-8A66910A8CE0}"/>
                </a:ext>
              </a:extLst>
            </p:cNvPr>
            <p:cNvCxnSpPr/>
            <p:nvPr/>
          </p:nvCxnSpPr>
          <p:spPr>
            <a:xfrm>
              <a:off x="3429000" y="2634342"/>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AA3C5D6-3DBE-49D4-B76F-3D67C485A9B7}"/>
                </a:ext>
              </a:extLst>
            </p:cNvPr>
            <p:cNvCxnSpPr/>
            <p:nvPr/>
          </p:nvCxnSpPr>
          <p:spPr>
            <a:xfrm>
              <a:off x="3145971" y="3124200"/>
              <a:ext cx="2721429"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330107F-2050-468D-BF9C-678493465558}"/>
                </a:ext>
              </a:extLst>
            </p:cNvPr>
            <p:cNvCxnSpPr/>
            <p:nvPr/>
          </p:nvCxnSpPr>
          <p:spPr>
            <a:xfrm>
              <a:off x="2971799" y="3646715"/>
              <a:ext cx="3048001"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01FEC31-5274-4B65-ADF1-8C8CE5BCC7B4}"/>
                </a:ext>
              </a:extLst>
            </p:cNvPr>
            <p:cNvCxnSpPr/>
            <p:nvPr/>
          </p:nvCxnSpPr>
          <p:spPr>
            <a:xfrm>
              <a:off x="3124198" y="4191000"/>
              <a:ext cx="2743202"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89BD557-ADB0-493F-8AD4-71A7DC041843}"/>
                </a:ext>
              </a:extLst>
            </p:cNvPr>
            <p:cNvCxnSpPr/>
            <p:nvPr/>
          </p:nvCxnSpPr>
          <p:spPr>
            <a:xfrm>
              <a:off x="3429000" y="4724400"/>
              <a:ext cx="2133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DE36919-2366-4EBD-A046-DDEC57A428EC}"/>
                </a:ext>
              </a:extLst>
            </p:cNvPr>
            <p:cNvSpPr/>
            <p:nvPr/>
          </p:nvSpPr>
          <p:spPr>
            <a:xfrm>
              <a:off x="1914525" y="3119439"/>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N</a:t>
              </a:r>
            </a:p>
          </p:txBody>
        </p:sp>
        <p:sp>
          <p:nvSpPr>
            <p:cNvPr id="15" name="Rectangle 14">
              <a:extLst>
                <a:ext uri="{FF2B5EF4-FFF2-40B4-BE49-F238E27FC236}">
                  <a16:creationId xmlns:a16="http://schemas.microsoft.com/office/drawing/2014/main" id="{3B8B6465-F109-4A6C-BA7A-7C31847C97A1}"/>
                </a:ext>
              </a:extLst>
            </p:cNvPr>
            <p:cNvSpPr/>
            <p:nvPr/>
          </p:nvSpPr>
          <p:spPr>
            <a:xfrm>
              <a:off x="6510336" y="3052080"/>
              <a:ext cx="619125" cy="1138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S</a:t>
              </a:r>
            </a:p>
          </p:txBody>
        </p:sp>
        <p:sp>
          <p:nvSpPr>
            <p:cNvPr id="16" name="TextBox 15">
              <a:extLst>
                <a:ext uri="{FF2B5EF4-FFF2-40B4-BE49-F238E27FC236}">
                  <a16:creationId xmlns:a16="http://schemas.microsoft.com/office/drawing/2014/main" id="{B901A353-AB8A-4165-A52F-F3569F2379E8}"/>
                </a:ext>
              </a:extLst>
            </p:cNvPr>
            <p:cNvSpPr txBox="1"/>
            <p:nvPr/>
          </p:nvSpPr>
          <p:spPr>
            <a:xfrm>
              <a:off x="3351570" y="2612849"/>
              <a:ext cx="406902" cy="369332"/>
            </a:xfrm>
            <a:prstGeom prst="rect">
              <a:avLst/>
            </a:prstGeom>
            <a:noFill/>
          </p:spPr>
          <p:txBody>
            <a:bodyPr wrap="square" rtlCol="0">
              <a:spAutoFit/>
            </a:bodyPr>
            <a:lstStyle/>
            <a:p>
              <a:r>
                <a:rPr lang="en-US"/>
                <a:t>F</a:t>
              </a:r>
              <a:r>
                <a:rPr lang="en-US" baseline="-25000"/>
                <a:t>2</a:t>
              </a:r>
              <a:endParaRPr lang="en-US"/>
            </a:p>
          </p:txBody>
        </p:sp>
        <p:sp>
          <p:nvSpPr>
            <p:cNvPr id="17" name="TextBox 16">
              <a:extLst>
                <a:ext uri="{FF2B5EF4-FFF2-40B4-BE49-F238E27FC236}">
                  <a16:creationId xmlns:a16="http://schemas.microsoft.com/office/drawing/2014/main" id="{5938A2B3-833A-4391-A83D-942B96FE7289}"/>
                </a:ext>
              </a:extLst>
            </p:cNvPr>
            <p:cNvSpPr txBox="1"/>
            <p:nvPr/>
          </p:nvSpPr>
          <p:spPr>
            <a:xfrm>
              <a:off x="5260016" y="4223027"/>
              <a:ext cx="406902" cy="369332"/>
            </a:xfrm>
            <a:prstGeom prst="rect">
              <a:avLst/>
            </a:prstGeom>
            <a:noFill/>
          </p:spPr>
          <p:txBody>
            <a:bodyPr wrap="square" rtlCol="0">
              <a:spAutoFit/>
            </a:bodyPr>
            <a:lstStyle/>
            <a:p>
              <a:r>
                <a:rPr lang="en-US"/>
                <a:t>F</a:t>
              </a:r>
              <a:r>
                <a:rPr lang="en-US" baseline="-25000"/>
                <a:t>1</a:t>
              </a:r>
              <a:endParaRPr lang="en-US"/>
            </a:p>
          </p:txBody>
        </p:sp>
        <p:grpSp>
          <p:nvGrpSpPr>
            <p:cNvPr id="18" name="Group 17">
              <a:extLst>
                <a:ext uri="{FF2B5EF4-FFF2-40B4-BE49-F238E27FC236}">
                  <a16:creationId xmlns:a16="http://schemas.microsoft.com/office/drawing/2014/main" id="{434DCB65-A011-4DAB-80A5-09BE37C04233}"/>
                </a:ext>
              </a:extLst>
            </p:cNvPr>
            <p:cNvGrpSpPr/>
            <p:nvPr/>
          </p:nvGrpSpPr>
          <p:grpSpPr>
            <a:xfrm>
              <a:off x="4004426" y="2172677"/>
              <a:ext cx="390525" cy="461665"/>
              <a:chOff x="3890963" y="1933575"/>
              <a:chExt cx="390525" cy="461665"/>
            </a:xfrm>
          </p:grpSpPr>
          <p:sp>
            <p:nvSpPr>
              <p:cNvPr id="67" name="TextBox 66">
                <a:extLst>
                  <a:ext uri="{FF2B5EF4-FFF2-40B4-BE49-F238E27FC236}">
                    <a16:creationId xmlns:a16="http://schemas.microsoft.com/office/drawing/2014/main" id="{6FCA08CF-4FA2-461F-8BC8-520C708A002A}"/>
                  </a:ext>
                </a:extLst>
              </p:cNvPr>
              <p:cNvSpPr txBox="1"/>
              <p:nvPr/>
            </p:nvSpPr>
            <p:spPr>
              <a:xfrm>
                <a:off x="3890963" y="1933575"/>
                <a:ext cx="390525" cy="461665"/>
              </a:xfrm>
              <a:prstGeom prst="rect">
                <a:avLst/>
              </a:prstGeom>
              <a:noFill/>
            </p:spPr>
            <p:txBody>
              <a:bodyPr wrap="square" rtlCol="0">
                <a:spAutoFit/>
              </a:bodyPr>
              <a:lstStyle/>
              <a:p>
                <a:r>
                  <a:rPr lang="en-US" sz="2400">
                    <a:solidFill>
                      <a:schemeClr val="bg1">
                        <a:lumMod val="50000"/>
                      </a:schemeClr>
                    </a:solidFill>
                  </a:rPr>
                  <a:t>B</a:t>
                </a:r>
              </a:p>
            </p:txBody>
          </p:sp>
          <p:cxnSp>
            <p:nvCxnSpPr>
              <p:cNvPr id="68" name="Straight Arrow Connector 67">
                <a:extLst>
                  <a:ext uri="{FF2B5EF4-FFF2-40B4-BE49-F238E27FC236}">
                    <a16:creationId xmlns:a16="http://schemas.microsoft.com/office/drawing/2014/main" id="{2294F984-0D42-4816-80C3-5AD8099422C2}"/>
                  </a:ext>
                </a:extLst>
              </p:cNvPr>
              <p:cNvCxnSpPr/>
              <p:nvPr/>
            </p:nvCxnSpPr>
            <p:spPr>
              <a:xfrm>
                <a:off x="3956405" y="2014538"/>
                <a:ext cx="240588"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B7B0ED3-845F-4D30-A66A-7AA6C52934ED}"/>
                </a:ext>
              </a:extLst>
            </p:cNvPr>
            <p:cNvGrpSpPr/>
            <p:nvPr/>
          </p:nvGrpSpPr>
          <p:grpSpPr>
            <a:xfrm>
              <a:off x="4826612" y="3607495"/>
              <a:ext cx="228041" cy="140329"/>
              <a:chOff x="5009388" y="3206269"/>
              <a:chExt cx="228041" cy="140329"/>
            </a:xfrm>
          </p:grpSpPr>
          <p:sp>
            <p:nvSpPr>
              <p:cNvPr id="65" name="Rectangle 64">
                <a:extLst>
                  <a:ext uri="{FF2B5EF4-FFF2-40B4-BE49-F238E27FC236}">
                    <a16:creationId xmlns:a16="http://schemas.microsoft.com/office/drawing/2014/main" id="{CAF2A024-0B43-4665-B9A5-6DA32B05C8EC}"/>
                  </a:ext>
                </a:extLst>
              </p:cNvPr>
              <p:cNvSpPr/>
              <p:nvPr/>
            </p:nvSpPr>
            <p:spPr>
              <a:xfrm>
                <a:off x="5033726" y="3207663"/>
                <a:ext cx="203703" cy="137533"/>
              </a:xfrm>
              <a:prstGeom prst="rect">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36C9E4F-46C6-454F-BEF8-6C8A02BE7A5F}"/>
                  </a:ext>
                </a:extLst>
              </p:cNvPr>
              <p:cNvSpPr/>
              <p:nvPr/>
            </p:nvSpPr>
            <p:spPr>
              <a:xfrm>
                <a:off x="5009388" y="3206269"/>
                <a:ext cx="46973" cy="14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E2E1F30-A752-475B-8D64-D58E08E89208}"/>
                </a:ext>
              </a:extLst>
            </p:cNvPr>
            <p:cNvGrpSpPr/>
            <p:nvPr/>
          </p:nvGrpSpPr>
          <p:grpSpPr>
            <a:xfrm flipH="1">
              <a:off x="3955847" y="3604285"/>
              <a:ext cx="228041" cy="140329"/>
              <a:chOff x="5009388" y="3206269"/>
              <a:chExt cx="228041" cy="140329"/>
            </a:xfrm>
          </p:grpSpPr>
          <p:sp>
            <p:nvSpPr>
              <p:cNvPr id="63" name="Rectangle 62">
                <a:extLst>
                  <a:ext uri="{FF2B5EF4-FFF2-40B4-BE49-F238E27FC236}">
                    <a16:creationId xmlns:a16="http://schemas.microsoft.com/office/drawing/2014/main" id="{0C9B33F7-0237-4C3A-B664-FFB7B1B2DE20}"/>
                  </a:ext>
                </a:extLst>
              </p:cNvPr>
              <p:cNvSpPr/>
              <p:nvPr/>
            </p:nvSpPr>
            <p:spPr>
              <a:xfrm>
                <a:off x="5033726" y="3207663"/>
                <a:ext cx="203703" cy="137533"/>
              </a:xfrm>
              <a:prstGeom prst="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A4ADA93-5E08-4F44-8776-42B71D8B6B64}"/>
                  </a:ext>
                </a:extLst>
              </p:cNvPr>
              <p:cNvSpPr/>
              <p:nvPr/>
            </p:nvSpPr>
            <p:spPr>
              <a:xfrm>
                <a:off x="5009388" y="3206269"/>
                <a:ext cx="46973" cy="1403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95C9E5D-3AB3-41E6-B08D-CD400166A9AA}"/>
                </a:ext>
              </a:extLst>
            </p:cNvPr>
            <p:cNvGrpSpPr/>
            <p:nvPr/>
          </p:nvGrpSpPr>
          <p:grpSpPr>
            <a:xfrm rot="12600000">
              <a:off x="3327762" y="2694213"/>
              <a:ext cx="2318657" cy="1964871"/>
              <a:chOff x="3358242" y="2694213"/>
              <a:chExt cx="2318657" cy="1964871"/>
            </a:xfrm>
          </p:grpSpPr>
          <p:grpSp>
            <p:nvGrpSpPr>
              <p:cNvPr id="55" name="Group 54">
                <a:extLst>
                  <a:ext uri="{FF2B5EF4-FFF2-40B4-BE49-F238E27FC236}">
                    <a16:creationId xmlns:a16="http://schemas.microsoft.com/office/drawing/2014/main" id="{B2BA23A1-30F2-4392-B5FA-85762AE2FAE7}"/>
                  </a:ext>
                </a:extLst>
              </p:cNvPr>
              <p:cNvGrpSpPr/>
              <p:nvPr/>
            </p:nvGrpSpPr>
            <p:grpSpPr>
              <a:xfrm rot="20700000">
                <a:off x="3358242" y="2694213"/>
                <a:ext cx="2318657" cy="1964871"/>
                <a:chOff x="3380014" y="2694213"/>
                <a:chExt cx="2318657" cy="1964871"/>
              </a:xfrm>
            </p:grpSpPr>
            <p:sp>
              <p:nvSpPr>
                <p:cNvPr id="59" name="Oval 58">
                  <a:extLst>
                    <a:ext uri="{FF2B5EF4-FFF2-40B4-BE49-F238E27FC236}">
                      <a16:creationId xmlns:a16="http://schemas.microsoft.com/office/drawing/2014/main" id="{F94C67CB-A832-4E44-BFC1-3B0173911CFA}"/>
                    </a:ext>
                  </a:extLst>
                </p:cNvPr>
                <p:cNvSpPr/>
                <p:nvPr/>
              </p:nvSpPr>
              <p:spPr>
                <a:xfrm>
                  <a:off x="4438649" y="3578679"/>
                  <a:ext cx="136071" cy="136071"/>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D1A03C2-A9E5-4624-A576-9B37F8A5F938}"/>
                    </a:ext>
                  </a:extLst>
                </p:cNvPr>
                <p:cNvCxnSpPr/>
                <p:nvPr/>
              </p:nvCxnSpPr>
              <p:spPr>
                <a:xfrm rot="9900000" flipH="1" flipV="1">
                  <a:off x="3610109" y="2747862"/>
                  <a:ext cx="532027" cy="796616"/>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8788ABAC-82E4-41A4-A4F6-F6451D0633CE}"/>
                    </a:ext>
                  </a:extLst>
                </p:cNvPr>
                <p:cNvSpPr/>
                <p:nvPr/>
              </p:nvSpPr>
              <p:spPr>
                <a:xfrm>
                  <a:off x="3380014" y="2694213"/>
                  <a:ext cx="272142" cy="272142"/>
                </a:xfrm>
                <a:prstGeom prst="ellipse">
                  <a:avLst/>
                </a:prstGeom>
                <a:solidFill>
                  <a:schemeClr val="bg1"/>
                </a:solid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D235443C-5414-49F7-B582-2532091B0D37}"/>
                    </a:ext>
                  </a:extLst>
                </p:cNvPr>
                <p:cNvSpPr/>
                <p:nvPr/>
              </p:nvSpPr>
              <p:spPr>
                <a:xfrm>
                  <a:off x="5426529" y="4386942"/>
                  <a:ext cx="272142" cy="272142"/>
                </a:xfrm>
                <a:prstGeom prst="ellipse">
                  <a:avLst/>
                </a:prstGeom>
                <a:solidFill>
                  <a:schemeClr val="bg1"/>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8634C3DE-20B5-4945-ABAF-C5F7B0353861}"/>
                  </a:ext>
                </a:extLst>
              </p:cNvPr>
              <p:cNvSpPr/>
              <p:nvPr/>
            </p:nvSpPr>
            <p:spPr>
              <a:xfrm>
                <a:off x="4163000" y="3342071"/>
                <a:ext cx="681720" cy="681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CA07634-717D-4B12-95AC-45B799F66224}"/>
                  </a:ext>
                </a:extLst>
              </p:cNvPr>
              <p:cNvSpPr/>
              <p:nvPr/>
            </p:nvSpPr>
            <p:spPr>
              <a:xfrm rot="1800000">
                <a:off x="4580369" y="3274645"/>
                <a:ext cx="155064"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ED389B7-FBA1-4536-A406-B963741C790E}"/>
                  </a:ext>
                </a:extLst>
              </p:cNvPr>
              <p:cNvSpPr/>
              <p:nvPr/>
            </p:nvSpPr>
            <p:spPr>
              <a:xfrm rot="1800000">
                <a:off x="4280794" y="3896721"/>
                <a:ext cx="155064" cy="19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6A65363A-F59C-47E9-9F09-811C821F2CBF}"/>
                </a:ext>
              </a:extLst>
            </p:cNvPr>
            <p:cNvSpPr/>
            <p:nvPr/>
          </p:nvSpPr>
          <p:spPr>
            <a:xfrm rot="20700000">
              <a:off x="4443674" y="3609624"/>
              <a:ext cx="136071" cy="1360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728D59D-2D1D-4D34-882B-7E41E9451259}"/>
                </a:ext>
              </a:extLst>
            </p:cNvPr>
            <p:cNvSpPr txBox="1"/>
            <p:nvPr/>
          </p:nvSpPr>
          <p:spPr>
            <a:xfrm>
              <a:off x="3505200" y="3276597"/>
              <a:ext cx="636420" cy="369332"/>
            </a:xfrm>
            <a:prstGeom prst="rect">
              <a:avLst/>
            </a:prstGeom>
            <a:noFill/>
          </p:spPr>
          <p:txBody>
            <a:bodyPr wrap="square" rtlCol="0">
              <a:spAutoFit/>
            </a:bodyPr>
            <a:lstStyle/>
            <a:p>
              <a:r>
                <a:rPr lang="en-US">
                  <a:solidFill>
                    <a:srgbClr val="FF0000"/>
                  </a:solidFill>
                </a:rPr>
                <a:t>V</a:t>
              </a:r>
              <a:r>
                <a:rPr lang="en-US" baseline="30000">
                  <a:solidFill>
                    <a:srgbClr val="FF0000"/>
                  </a:solidFill>
                </a:rPr>
                <a:t>+</a:t>
              </a:r>
            </a:p>
          </p:txBody>
        </p:sp>
        <p:grpSp>
          <p:nvGrpSpPr>
            <p:cNvPr id="24" name="Group 23">
              <a:extLst>
                <a:ext uri="{FF2B5EF4-FFF2-40B4-BE49-F238E27FC236}">
                  <a16:creationId xmlns:a16="http://schemas.microsoft.com/office/drawing/2014/main" id="{03C2F116-267E-4DAA-B0B9-7608F2F7A387}"/>
                </a:ext>
              </a:extLst>
            </p:cNvPr>
            <p:cNvGrpSpPr/>
            <p:nvPr/>
          </p:nvGrpSpPr>
          <p:grpSpPr>
            <a:xfrm flipH="1">
              <a:off x="3797433" y="3521284"/>
              <a:ext cx="158414" cy="172421"/>
              <a:chOff x="5054653" y="3499523"/>
              <a:chExt cx="158414" cy="172421"/>
            </a:xfrm>
          </p:grpSpPr>
          <p:cxnSp>
            <p:nvCxnSpPr>
              <p:cNvPr id="52" name="Straight Connector 51">
                <a:extLst>
                  <a:ext uri="{FF2B5EF4-FFF2-40B4-BE49-F238E27FC236}">
                    <a16:creationId xmlns:a16="http://schemas.microsoft.com/office/drawing/2014/main" id="{63A3BC86-A7B0-4140-BD63-A072AF9670DC}"/>
                  </a:ext>
                </a:extLst>
              </p:cNvPr>
              <p:cNvCxnSpPr/>
              <p:nvPr/>
            </p:nvCxnSpPr>
            <p:spPr>
              <a:xfrm>
                <a:off x="5054653" y="3657600"/>
                <a:ext cx="13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F34EAF1-0790-4A0B-BFA6-C88E86188B4E}"/>
                  </a:ext>
                </a:extLst>
              </p:cNvPr>
              <p:cNvCxnSpPr/>
              <p:nvPr/>
            </p:nvCxnSpPr>
            <p:spPr>
              <a:xfrm rot="16200000">
                <a:off x="5122314" y="3604284"/>
                <a:ext cx="1353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A000C495-41BB-4FEF-A1E5-E4ADF85ED00F}"/>
                  </a:ext>
                </a:extLst>
              </p:cNvPr>
              <p:cNvSpPr/>
              <p:nvPr/>
            </p:nvSpPr>
            <p:spPr>
              <a:xfrm rot="20700000" flipH="1">
                <a:off x="5166883" y="3499523"/>
                <a:ext cx="46184" cy="46184"/>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26448C47-64E3-4AC7-A430-15A15A75C7C5}"/>
                </a:ext>
              </a:extLst>
            </p:cNvPr>
            <p:cNvGrpSpPr/>
            <p:nvPr/>
          </p:nvGrpSpPr>
          <p:grpSpPr>
            <a:xfrm flipH="1">
              <a:off x="5054653" y="3658403"/>
              <a:ext cx="205364" cy="212787"/>
              <a:chOff x="3750483" y="3658403"/>
              <a:chExt cx="205364" cy="212787"/>
            </a:xfrm>
          </p:grpSpPr>
          <p:grpSp>
            <p:nvGrpSpPr>
              <p:cNvPr id="46" name="Group 45">
                <a:extLst>
                  <a:ext uri="{FF2B5EF4-FFF2-40B4-BE49-F238E27FC236}">
                    <a16:creationId xmlns:a16="http://schemas.microsoft.com/office/drawing/2014/main" id="{CFE595EF-5810-4EE0-828E-6B11B503CEA5}"/>
                  </a:ext>
                </a:extLst>
              </p:cNvPr>
              <p:cNvGrpSpPr/>
              <p:nvPr/>
            </p:nvGrpSpPr>
            <p:grpSpPr>
              <a:xfrm rot="10800000">
                <a:off x="3820525" y="3658403"/>
                <a:ext cx="135322" cy="135321"/>
                <a:chOff x="5054653" y="3536623"/>
                <a:chExt cx="135322" cy="135321"/>
              </a:xfrm>
            </p:grpSpPr>
            <p:cxnSp>
              <p:nvCxnSpPr>
                <p:cNvPr id="50" name="Straight Connector 49">
                  <a:extLst>
                    <a:ext uri="{FF2B5EF4-FFF2-40B4-BE49-F238E27FC236}">
                      <a16:creationId xmlns:a16="http://schemas.microsoft.com/office/drawing/2014/main" id="{89FDB0E7-0558-4944-83EB-D2D33EBA41BF}"/>
                    </a:ext>
                  </a:extLst>
                </p:cNvPr>
                <p:cNvCxnSpPr/>
                <p:nvPr/>
              </p:nvCxnSpPr>
              <p:spPr>
                <a:xfrm>
                  <a:off x="5054653" y="3657600"/>
                  <a:ext cx="13532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920E8CC-6DC2-4A04-A985-BE892BEF6428}"/>
                    </a:ext>
                  </a:extLst>
                </p:cNvPr>
                <p:cNvCxnSpPr/>
                <p:nvPr/>
              </p:nvCxnSpPr>
              <p:spPr>
                <a:xfrm rot="16200000">
                  <a:off x="5122314" y="3604284"/>
                  <a:ext cx="13532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A64F38D4-5708-4EE3-83D7-BD371729C6EC}"/>
                  </a:ext>
                </a:extLst>
              </p:cNvPr>
              <p:cNvCxnSpPr/>
              <p:nvPr/>
            </p:nvCxnSpPr>
            <p:spPr>
              <a:xfrm>
                <a:off x="3750483" y="3795512"/>
                <a:ext cx="13532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B48068A-8CD3-493A-89F9-3A1613B4F551}"/>
                  </a:ext>
                </a:extLst>
              </p:cNvPr>
              <p:cNvCxnSpPr/>
              <p:nvPr/>
            </p:nvCxnSpPr>
            <p:spPr>
              <a:xfrm>
                <a:off x="3782438" y="3833612"/>
                <a:ext cx="6766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BB92B31-52EB-4C51-9B18-DC5D4FF5F0BF}"/>
                  </a:ext>
                </a:extLst>
              </p:cNvPr>
              <p:cNvCxnSpPr/>
              <p:nvPr/>
            </p:nvCxnSpPr>
            <p:spPr>
              <a:xfrm>
                <a:off x="3799353" y="3871190"/>
                <a:ext cx="3383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6" name="Arc 25">
              <a:extLst>
                <a:ext uri="{FF2B5EF4-FFF2-40B4-BE49-F238E27FC236}">
                  <a16:creationId xmlns:a16="http://schemas.microsoft.com/office/drawing/2014/main" id="{676F3B31-E96A-42A2-9604-1D313B136F5F}"/>
                </a:ext>
              </a:extLst>
            </p:cNvPr>
            <p:cNvSpPr/>
            <p:nvPr/>
          </p:nvSpPr>
          <p:spPr>
            <a:xfrm rot="12493681">
              <a:off x="3161308" y="2405984"/>
              <a:ext cx="2643702" cy="2691097"/>
            </a:xfrm>
            <a:prstGeom prst="arc">
              <a:avLst>
                <a:gd name="adj1" fmla="val 12980628"/>
                <a:gd name="adj2" fmla="val 20875906"/>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Group 26">
              <a:extLst>
                <a:ext uri="{FF2B5EF4-FFF2-40B4-BE49-F238E27FC236}">
                  <a16:creationId xmlns:a16="http://schemas.microsoft.com/office/drawing/2014/main" id="{8F085036-6889-4423-AFC3-E7DF5209622B}"/>
                </a:ext>
              </a:extLst>
            </p:cNvPr>
            <p:cNvGrpSpPr/>
            <p:nvPr/>
          </p:nvGrpSpPr>
          <p:grpSpPr>
            <a:xfrm>
              <a:off x="3633858" y="2509219"/>
              <a:ext cx="167794" cy="170132"/>
              <a:chOff x="3226227" y="3038896"/>
              <a:chExt cx="167794" cy="170132"/>
            </a:xfrm>
          </p:grpSpPr>
          <p:cxnSp>
            <p:nvCxnSpPr>
              <p:cNvPr id="44" name="Straight Connector 43">
                <a:extLst>
                  <a:ext uri="{FF2B5EF4-FFF2-40B4-BE49-F238E27FC236}">
                    <a16:creationId xmlns:a16="http://schemas.microsoft.com/office/drawing/2014/main" id="{7926D4E1-C804-4E83-B47C-CEDE1E5E3A8C}"/>
                  </a:ext>
                </a:extLst>
              </p:cNvPr>
              <p:cNvCxnSpPr/>
              <p:nvPr/>
            </p:nvCxnSpPr>
            <p:spPr>
              <a:xfrm rot="20700000">
                <a:off x="3230736" y="3038896"/>
                <a:ext cx="163285" cy="163285"/>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2C2E6C-0A17-4E35-A16E-37DE4AC4A88A}"/>
                  </a:ext>
                </a:extLst>
              </p:cNvPr>
              <p:cNvCxnSpPr/>
              <p:nvPr/>
            </p:nvCxnSpPr>
            <p:spPr>
              <a:xfrm rot="15300000">
                <a:off x="3226227" y="3045743"/>
                <a:ext cx="163285" cy="163285"/>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F02C2D50-E18A-4CB5-A4E5-3F2A1F5DB2A1}"/>
                </a:ext>
              </a:extLst>
            </p:cNvPr>
            <p:cNvSpPr/>
            <p:nvPr/>
          </p:nvSpPr>
          <p:spPr>
            <a:xfrm rot="20700000">
              <a:off x="5236204" y="4735670"/>
              <a:ext cx="47625" cy="47625"/>
            </a:xfrm>
            <a:prstGeom prst="ellipse">
              <a:avLst/>
            </a:prstGeom>
            <a:solidFill>
              <a:srgbClr val="FF000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56694B4-8120-438D-BB81-36F5875C2008}"/>
                </a:ext>
              </a:extLst>
            </p:cNvPr>
            <p:cNvGrpSpPr/>
            <p:nvPr/>
          </p:nvGrpSpPr>
          <p:grpSpPr>
            <a:xfrm rot="20700000">
              <a:off x="3394062" y="2716485"/>
              <a:ext cx="2318657" cy="1964871"/>
              <a:chOff x="3358242" y="2694213"/>
              <a:chExt cx="2318657" cy="1964871"/>
            </a:xfrm>
          </p:grpSpPr>
          <p:grpSp>
            <p:nvGrpSpPr>
              <p:cNvPr id="35" name="Group 34">
                <a:extLst>
                  <a:ext uri="{FF2B5EF4-FFF2-40B4-BE49-F238E27FC236}">
                    <a16:creationId xmlns:a16="http://schemas.microsoft.com/office/drawing/2014/main" id="{87F93E0E-0B44-45CA-BBF5-5921C5E7A8DC}"/>
                  </a:ext>
                </a:extLst>
              </p:cNvPr>
              <p:cNvGrpSpPr/>
              <p:nvPr/>
            </p:nvGrpSpPr>
            <p:grpSpPr>
              <a:xfrm>
                <a:off x="3358242" y="2694213"/>
                <a:ext cx="2318657" cy="1964871"/>
                <a:chOff x="3380014" y="2694213"/>
                <a:chExt cx="2318657" cy="1964871"/>
              </a:xfrm>
            </p:grpSpPr>
            <p:sp>
              <p:nvSpPr>
                <p:cNvPr id="40" name="Oval 39">
                  <a:extLst>
                    <a:ext uri="{FF2B5EF4-FFF2-40B4-BE49-F238E27FC236}">
                      <a16:creationId xmlns:a16="http://schemas.microsoft.com/office/drawing/2014/main" id="{5FAEC18A-6C01-4878-920C-3CF62AE2D2A3}"/>
                    </a:ext>
                  </a:extLst>
                </p:cNvPr>
                <p:cNvSpPr/>
                <p:nvPr/>
              </p:nvSpPr>
              <p:spPr>
                <a:xfrm>
                  <a:off x="4438649" y="3578679"/>
                  <a:ext cx="136071" cy="136071"/>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62312146-E06E-4BF2-BCBA-CDCA29A9AA1A}"/>
                    </a:ext>
                  </a:extLst>
                </p:cNvPr>
                <p:cNvCxnSpPr/>
                <p:nvPr/>
              </p:nvCxnSpPr>
              <p:spPr>
                <a:xfrm>
                  <a:off x="3516085" y="2830284"/>
                  <a:ext cx="2133601" cy="1741716"/>
                </a:xfrm>
                <a:prstGeom prst="line">
                  <a:avLst/>
                </a:prstGeom>
                <a:ln>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B9579BAF-B7BE-48ED-B612-AA0BC5F3D2A8}"/>
                    </a:ext>
                  </a:extLst>
                </p:cNvPr>
                <p:cNvSpPr/>
                <p:nvPr/>
              </p:nvSpPr>
              <p:spPr>
                <a:xfrm>
                  <a:off x="3380014" y="2694213"/>
                  <a:ext cx="272142" cy="27214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E2276BA-4CC3-4F0F-82F9-C6C14B1E57A4}"/>
                    </a:ext>
                  </a:extLst>
                </p:cNvPr>
                <p:cNvSpPr/>
                <p:nvPr/>
              </p:nvSpPr>
              <p:spPr>
                <a:xfrm>
                  <a:off x="5426529" y="4386942"/>
                  <a:ext cx="272142" cy="27214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0A9C9AEF-DC1C-4691-8CDB-703851A64D82}"/>
                  </a:ext>
                </a:extLst>
              </p:cNvPr>
              <p:cNvGrpSpPr/>
              <p:nvPr/>
            </p:nvGrpSpPr>
            <p:grpSpPr>
              <a:xfrm>
                <a:off x="3409607" y="2745918"/>
                <a:ext cx="169412" cy="168732"/>
                <a:chOff x="4242702" y="1856005"/>
                <a:chExt cx="169412" cy="168732"/>
              </a:xfrm>
            </p:grpSpPr>
            <p:cxnSp>
              <p:nvCxnSpPr>
                <p:cNvPr id="38" name="Straight Connector 37">
                  <a:extLst>
                    <a:ext uri="{FF2B5EF4-FFF2-40B4-BE49-F238E27FC236}">
                      <a16:creationId xmlns:a16="http://schemas.microsoft.com/office/drawing/2014/main" id="{230F6458-7381-40E2-8A31-B1BC88855AA8}"/>
                    </a:ext>
                  </a:extLst>
                </p:cNvPr>
                <p:cNvCxnSpPr/>
                <p:nvPr/>
              </p:nvCxnSpPr>
              <p:spPr>
                <a:xfrm>
                  <a:off x="4248829" y="1856005"/>
                  <a:ext cx="163285" cy="16328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05799E-64D0-42DD-8208-4B9DC8D98CF1}"/>
                    </a:ext>
                  </a:extLst>
                </p:cNvPr>
                <p:cNvCxnSpPr/>
                <p:nvPr/>
              </p:nvCxnSpPr>
              <p:spPr>
                <a:xfrm rot="16200000">
                  <a:off x="4242702" y="1861452"/>
                  <a:ext cx="163285" cy="16328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4BF2FFCA-4AB9-448C-A9CF-AD6A636368F2}"/>
                  </a:ext>
                </a:extLst>
              </p:cNvPr>
              <p:cNvSpPr/>
              <p:nvPr/>
            </p:nvSpPr>
            <p:spPr>
              <a:xfrm>
                <a:off x="5524498" y="4499200"/>
                <a:ext cx="47625" cy="4762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Arc 29">
              <a:extLst>
                <a:ext uri="{FF2B5EF4-FFF2-40B4-BE49-F238E27FC236}">
                  <a16:creationId xmlns:a16="http://schemas.microsoft.com/office/drawing/2014/main" id="{BA9268F7-11CA-41C6-9E53-230590E60B61}"/>
                </a:ext>
              </a:extLst>
            </p:cNvPr>
            <p:cNvSpPr/>
            <p:nvPr/>
          </p:nvSpPr>
          <p:spPr>
            <a:xfrm rot="19655550">
              <a:off x="4055083" y="3155673"/>
              <a:ext cx="970784" cy="970784"/>
            </a:xfrm>
            <a:prstGeom prst="arc">
              <a:avLst>
                <a:gd name="adj1" fmla="val 17142446"/>
                <a:gd name="adj2" fmla="val 20250940"/>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D0D0B789-C0F2-49E0-AD80-DA3DADDDB4A0}"/>
                </a:ext>
              </a:extLst>
            </p:cNvPr>
            <p:cNvSpPr txBox="1"/>
            <p:nvPr/>
          </p:nvSpPr>
          <p:spPr>
            <a:xfrm>
              <a:off x="4540414" y="2824451"/>
              <a:ext cx="406902" cy="369332"/>
            </a:xfrm>
            <a:prstGeom prst="rect">
              <a:avLst/>
            </a:prstGeom>
            <a:noFill/>
          </p:spPr>
          <p:txBody>
            <a:bodyPr wrap="square" rtlCol="0">
              <a:spAutoFit/>
            </a:bodyPr>
            <a:lstStyle/>
            <a:p>
              <a:r>
                <a:rPr lang="el-GR"/>
                <a:t>τ</a:t>
              </a:r>
              <a:endParaRPr lang="en-US"/>
            </a:p>
          </p:txBody>
        </p:sp>
        <p:cxnSp>
          <p:nvCxnSpPr>
            <p:cNvPr id="32" name="Straight Arrow Connector 31">
              <a:extLst>
                <a:ext uri="{FF2B5EF4-FFF2-40B4-BE49-F238E27FC236}">
                  <a16:creationId xmlns:a16="http://schemas.microsoft.com/office/drawing/2014/main" id="{D761ED18-3EDD-43E9-9F00-BCFEDC3F8A7E}"/>
                </a:ext>
              </a:extLst>
            </p:cNvPr>
            <p:cNvCxnSpPr/>
            <p:nvPr/>
          </p:nvCxnSpPr>
          <p:spPr>
            <a:xfrm>
              <a:off x="3715500" y="2747014"/>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2E33568-5FE2-4DD4-9D30-B2CE85180903}"/>
                </a:ext>
              </a:extLst>
            </p:cNvPr>
            <p:cNvCxnSpPr/>
            <p:nvPr/>
          </p:nvCxnSpPr>
          <p:spPr>
            <a:xfrm flipV="1">
              <a:off x="5256426" y="4258359"/>
              <a:ext cx="0" cy="37242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B687AA0-F739-4F9D-A4AE-069D20C389BC}"/>
                </a:ext>
              </a:extLst>
            </p:cNvPr>
            <p:cNvCxnSpPr/>
            <p:nvPr/>
          </p:nvCxnSpPr>
          <p:spPr>
            <a:xfrm>
              <a:off x="4503470" y="1828797"/>
              <a:ext cx="0" cy="367640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D8760E5A-1B1C-4F23-B296-A0B604E561F1}"/>
              </a:ext>
            </a:extLst>
          </p:cNvPr>
          <p:cNvGrpSpPr/>
          <p:nvPr/>
        </p:nvGrpSpPr>
        <p:grpSpPr>
          <a:xfrm rot="1744754">
            <a:off x="5720143" y="3247583"/>
            <a:ext cx="697140" cy="730314"/>
            <a:chOff x="8575457" y="1252516"/>
            <a:chExt cx="697140" cy="730314"/>
          </a:xfrm>
        </p:grpSpPr>
        <p:sp>
          <p:nvSpPr>
            <p:cNvPr id="70" name="Arc 69">
              <a:extLst>
                <a:ext uri="{FF2B5EF4-FFF2-40B4-BE49-F238E27FC236}">
                  <a16:creationId xmlns:a16="http://schemas.microsoft.com/office/drawing/2014/main" id="{88518AA8-8F8B-4972-A3AD-6E153DDAC029}"/>
                </a:ext>
              </a:extLst>
            </p:cNvPr>
            <p:cNvSpPr/>
            <p:nvPr/>
          </p:nvSpPr>
          <p:spPr>
            <a:xfrm rot="1740097">
              <a:off x="8651657" y="1328716"/>
              <a:ext cx="620940" cy="654114"/>
            </a:xfrm>
            <a:prstGeom prst="arc">
              <a:avLst>
                <a:gd name="adj1" fmla="val 16200000"/>
                <a:gd name="adj2" fmla="val 4363421"/>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1E7EAEC8-DA00-4219-8F8D-4779050C7ABA}"/>
                </a:ext>
              </a:extLst>
            </p:cNvPr>
            <p:cNvSpPr/>
            <p:nvPr/>
          </p:nvSpPr>
          <p:spPr>
            <a:xfrm rot="12540097">
              <a:off x="8575457" y="1252516"/>
              <a:ext cx="620940" cy="654114"/>
            </a:xfrm>
            <a:prstGeom prst="arc">
              <a:avLst>
                <a:gd name="adj1" fmla="val 16200000"/>
                <a:gd name="adj2" fmla="val 4363421"/>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2" name="TextBox 71">
            <a:extLst>
              <a:ext uri="{FF2B5EF4-FFF2-40B4-BE49-F238E27FC236}">
                <a16:creationId xmlns:a16="http://schemas.microsoft.com/office/drawing/2014/main" id="{2354183E-2375-49BE-B858-F0D46DD18B8E}"/>
              </a:ext>
            </a:extLst>
          </p:cNvPr>
          <p:cNvSpPr txBox="1"/>
          <p:nvPr/>
        </p:nvSpPr>
        <p:spPr>
          <a:xfrm>
            <a:off x="6855619" y="4876800"/>
            <a:ext cx="228600" cy="228600"/>
          </a:xfrm>
          <a:prstGeom prst="rect">
            <a:avLst/>
          </a:prstGeom>
        </p:spPr>
        <p:txBody>
          <a:bodyPr vert="horz" wrap="square" lIns="0" tIns="0" rIns="0" bIns="0" rtlCol="0" anchor="t">
            <a:normAutofit/>
          </a:bodyPr>
          <a:lstStyle/>
          <a:p>
            <a:r>
              <a:rPr lang="en-US" sz="1400" b="1"/>
              <a:t>A</a:t>
            </a:r>
          </a:p>
        </p:txBody>
      </p:sp>
      <p:sp>
        <p:nvSpPr>
          <p:cNvPr id="73" name="TextBox 72">
            <a:extLst>
              <a:ext uri="{FF2B5EF4-FFF2-40B4-BE49-F238E27FC236}">
                <a16:creationId xmlns:a16="http://schemas.microsoft.com/office/drawing/2014/main" id="{ED6ED1A2-910B-4BBF-B786-44AC3D647F61}"/>
              </a:ext>
            </a:extLst>
          </p:cNvPr>
          <p:cNvSpPr txBox="1"/>
          <p:nvPr/>
        </p:nvSpPr>
        <p:spPr>
          <a:xfrm>
            <a:off x="5560219" y="2514600"/>
            <a:ext cx="228600" cy="228600"/>
          </a:xfrm>
          <a:prstGeom prst="rect">
            <a:avLst/>
          </a:prstGeom>
        </p:spPr>
        <p:txBody>
          <a:bodyPr vert="horz" wrap="square" lIns="0" tIns="0" rIns="0" bIns="0" rtlCol="0" anchor="t">
            <a:normAutofit/>
          </a:bodyPr>
          <a:lstStyle/>
          <a:p>
            <a:r>
              <a:rPr lang="en-US" sz="1400" b="1"/>
              <a:t>B</a:t>
            </a:r>
          </a:p>
        </p:txBody>
      </p:sp>
      <p:cxnSp>
        <p:nvCxnSpPr>
          <p:cNvPr id="74" name="Straight Connector 73">
            <a:extLst>
              <a:ext uri="{FF2B5EF4-FFF2-40B4-BE49-F238E27FC236}">
                <a16:creationId xmlns:a16="http://schemas.microsoft.com/office/drawing/2014/main" id="{DAFED06B-18C0-441F-BFFF-6AF8F00B017C}"/>
              </a:ext>
            </a:extLst>
          </p:cNvPr>
          <p:cNvCxnSpPr/>
          <p:nvPr/>
        </p:nvCxnSpPr>
        <p:spPr>
          <a:xfrm flipH="1" flipV="1">
            <a:off x="5409193" y="2632384"/>
            <a:ext cx="455826" cy="720416"/>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9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a:t>DC Motors: Torque Ripple</a:t>
            </a:r>
          </a:p>
        </p:txBody>
      </p:sp>
      <p:pic>
        <p:nvPicPr>
          <p:cNvPr id="6" name="Picture 2">
            <a:extLst>
              <a:ext uri="{FF2B5EF4-FFF2-40B4-BE49-F238E27FC236}">
                <a16:creationId xmlns:a16="http://schemas.microsoft.com/office/drawing/2014/main" id="{92797480-2CA6-4A47-9AD2-A8E40A693D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142" y="3400224"/>
            <a:ext cx="2559965" cy="142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CC7A596F-FF1C-432E-8B22-8369C677EE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4370" y="3400224"/>
            <a:ext cx="2543441" cy="141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F280AD46-A1EF-47CC-9D6C-B5D05FB447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0419" y="3400224"/>
            <a:ext cx="2549075" cy="141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E5AB8B9B-D413-4178-8A41-75842E3B2C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5033" y="5046144"/>
            <a:ext cx="2549074" cy="141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a:extLst>
              <a:ext uri="{FF2B5EF4-FFF2-40B4-BE49-F238E27FC236}">
                <a16:creationId xmlns:a16="http://schemas.microsoft.com/office/drawing/2014/main" id="{FD0F2B13-012A-420F-AD0C-E247D45112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1438" y="5036518"/>
            <a:ext cx="2566373" cy="14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84EB3A62-7E59-4A2C-B43C-9511CD4C089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0419" y="5029200"/>
            <a:ext cx="2570302" cy="143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98DF708A-E24B-4FFE-9CE6-72B06224ACE4}"/>
              </a:ext>
            </a:extLst>
          </p:cNvPr>
          <p:cNvSpPr txBox="1"/>
          <p:nvPr/>
        </p:nvSpPr>
        <p:spPr>
          <a:xfrm>
            <a:off x="2637663" y="4630795"/>
            <a:ext cx="592532" cy="369332"/>
          </a:xfrm>
          <a:prstGeom prst="rect">
            <a:avLst/>
          </a:prstGeom>
          <a:noFill/>
        </p:spPr>
        <p:txBody>
          <a:bodyPr wrap="square" rtlCol="0">
            <a:spAutoFit/>
          </a:bodyPr>
          <a:lstStyle/>
          <a:p>
            <a:r>
              <a:rPr lang="en-US"/>
              <a:t>A</a:t>
            </a:r>
          </a:p>
        </p:txBody>
      </p:sp>
      <p:sp>
        <p:nvSpPr>
          <p:cNvPr id="13" name="TextBox 12">
            <a:extLst>
              <a:ext uri="{FF2B5EF4-FFF2-40B4-BE49-F238E27FC236}">
                <a16:creationId xmlns:a16="http://schemas.microsoft.com/office/drawing/2014/main" id="{29DF20E4-0110-4361-B6D0-95B4CD2C2EFF}"/>
              </a:ext>
            </a:extLst>
          </p:cNvPr>
          <p:cNvSpPr txBox="1"/>
          <p:nvPr/>
        </p:nvSpPr>
        <p:spPr>
          <a:xfrm>
            <a:off x="5479592" y="4593941"/>
            <a:ext cx="592532" cy="369332"/>
          </a:xfrm>
          <a:prstGeom prst="rect">
            <a:avLst/>
          </a:prstGeom>
          <a:noFill/>
        </p:spPr>
        <p:txBody>
          <a:bodyPr wrap="square" rtlCol="0">
            <a:spAutoFit/>
          </a:bodyPr>
          <a:lstStyle/>
          <a:p>
            <a:r>
              <a:rPr lang="en-US"/>
              <a:t>B</a:t>
            </a:r>
          </a:p>
        </p:txBody>
      </p:sp>
      <p:sp>
        <p:nvSpPr>
          <p:cNvPr id="14" name="TextBox 13">
            <a:extLst>
              <a:ext uri="{FF2B5EF4-FFF2-40B4-BE49-F238E27FC236}">
                <a16:creationId xmlns:a16="http://schemas.microsoft.com/office/drawing/2014/main" id="{FEF3D040-8247-48A0-8936-704BE85535A1}"/>
              </a:ext>
            </a:extLst>
          </p:cNvPr>
          <p:cNvSpPr txBox="1"/>
          <p:nvPr/>
        </p:nvSpPr>
        <p:spPr>
          <a:xfrm>
            <a:off x="8368754" y="4582725"/>
            <a:ext cx="592532" cy="369332"/>
          </a:xfrm>
          <a:prstGeom prst="rect">
            <a:avLst/>
          </a:prstGeom>
          <a:noFill/>
        </p:spPr>
        <p:txBody>
          <a:bodyPr wrap="square" rtlCol="0">
            <a:spAutoFit/>
          </a:bodyPr>
          <a:lstStyle/>
          <a:p>
            <a:r>
              <a:rPr lang="en-US"/>
              <a:t>C</a:t>
            </a:r>
          </a:p>
        </p:txBody>
      </p:sp>
      <p:sp>
        <p:nvSpPr>
          <p:cNvPr id="15" name="TextBox 14">
            <a:extLst>
              <a:ext uri="{FF2B5EF4-FFF2-40B4-BE49-F238E27FC236}">
                <a16:creationId xmlns:a16="http://schemas.microsoft.com/office/drawing/2014/main" id="{E6CE6986-D129-417A-8AD9-971473FE76E7}"/>
              </a:ext>
            </a:extLst>
          </p:cNvPr>
          <p:cNvSpPr txBox="1"/>
          <p:nvPr/>
        </p:nvSpPr>
        <p:spPr>
          <a:xfrm>
            <a:off x="2640753" y="6324600"/>
            <a:ext cx="592532" cy="369332"/>
          </a:xfrm>
          <a:prstGeom prst="rect">
            <a:avLst/>
          </a:prstGeom>
          <a:noFill/>
        </p:spPr>
        <p:txBody>
          <a:bodyPr wrap="square" rtlCol="0">
            <a:spAutoFit/>
          </a:bodyPr>
          <a:lstStyle/>
          <a:p>
            <a:r>
              <a:rPr lang="en-US"/>
              <a:t>D</a:t>
            </a:r>
          </a:p>
        </p:txBody>
      </p:sp>
      <p:sp>
        <p:nvSpPr>
          <p:cNvPr id="16" name="TextBox 15">
            <a:extLst>
              <a:ext uri="{FF2B5EF4-FFF2-40B4-BE49-F238E27FC236}">
                <a16:creationId xmlns:a16="http://schemas.microsoft.com/office/drawing/2014/main" id="{23CC5FD3-7B43-47D9-8569-84E32FAEB467}"/>
              </a:ext>
            </a:extLst>
          </p:cNvPr>
          <p:cNvSpPr txBox="1"/>
          <p:nvPr/>
        </p:nvSpPr>
        <p:spPr>
          <a:xfrm>
            <a:off x="5560219" y="6324600"/>
            <a:ext cx="592532" cy="369332"/>
          </a:xfrm>
          <a:prstGeom prst="rect">
            <a:avLst/>
          </a:prstGeom>
          <a:noFill/>
        </p:spPr>
        <p:txBody>
          <a:bodyPr wrap="square" rtlCol="0">
            <a:spAutoFit/>
          </a:bodyPr>
          <a:lstStyle/>
          <a:p>
            <a:r>
              <a:rPr lang="en-US"/>
              <a:t>E</a:t>
            </a:r>
          </a:p>
        </p:txBody>
      </p:sp>
      <p:sp>
        <p:nvSpPr>
          <p:cNvPr id="17" name="TextBox 16">
            <a:extLst>
              <a:ext uri="{FF2B5EF4-FFF2-40B4-BE49-F238E27FC236}">
                <a16:creationId xmlns:a16="http://schemas.microsoft.com/office/drawing/2014/main" id="{2C4900C3-3FEA-4867-A753-18C15A643B9E}"/>
              </a:ext>
            </a:extLst>
          </p:cNvPr>
          <p:cNvSpPr txBox="1"/>
          <p:nvPr/>
        </p:nvSpPr>
        <p:spPr>
          <a:xfrm>
            <a:off x="8353377" y="6324600"/>
            <a:ext cx="592532" cy="369332"/>
          </a:xfrm>
          <a:prstGeom prst="rect">
            <a:avLst/>
          </a:prstGeom>
          <a:noFill/>
        </p:spPr>
        <p:txBody>
          <a:bodyPr wrap="square" rtlCol="0">
            <a:spAutoFit/>
          </a:bodyPr>
          <a:lstStyle/>
          <a:p>
            <a:r>
              <a:rPr lang="en-US"/>
              <a:t>F</a:t>
            </a:r>
          </a:p>
        </p:txBody>
      </p:sp>
      <p:sp>
        <p:nvSpPr>
          <p:cNvPr id="18" name="TextBox 17">
            <a:extLst>
              <a:ext uri="{FF2B5EF4-FFF2-40B4-BE49-F238E27FC236}">
                <a16:creationId xmlns:a16="http://schemas.microsoft.com/office/drawing/2014/main" id="{66715905-B652-47E7-91F1-EE885CD1741D}"/>
              </a:ext>
            </a:extLst>
          </p:cNvPr>
          <p:cNvSpPr txBox="1"/>
          <p:nvPr/>
        </p:nvSpPr>
        <p:spPr>
          <a:xfrm>
            <a:off x="1826419" y="2149371"/>
            <a:ext cx="592532" cy="369332"/>
          </a:xfrm>
          <a:prstGeom prst="rect">
            <a:avLst/>
          </a:prstGeom>
          <a:noFill/>
        </p:spPr>
        <p:txBody>
          <a:bodyPr wrap="square" rtlCol="0">
            <a:spAutoFit/>
          </a:bodyPr>
          <a:lstStyle/>
          <a:p>
            <a:r>
              <a:rPr lang="en-US"/>
              <a:t>A</a:t>
            </a:r>
          </a:p>
        </p:txBody>
      </p:sp>
      <p:grpSp>
        <p:nvGrpSpPr>
          <p:cNvPr id="19" name="Group 18">
            <a:extLst>
              <a:ext uri="{FF2B5EF4-FFF2-40B4-BE49-F238E27FC236}">
                <a16:creationId xmlns:a16="http://schemas.microsoft.com/office/drawing/2014/main" id="{BCABC3AF-37C6-456A-8B21-F2CDBDE62A64}"/>
              </a:ext>
            </a:extLst>
          </p:cNvPr>
          <p:cNvGrpSpPr/>
          <p:nvPr/>
        </p:nvGrpSpPr>
        <p:grpSpPr>
          <a:xfrm>
            <a:off x="1293019" y="883724"/>
            <a:ext cx="4891643" cy="2483687"/>
            <a:chOff x="2087059" y="332927"/>
            <a:chExt cx="4891643" cy="2483687"/>
          </a:xfrm>
        </p:grpSpPr>
        <p:grpSp>
          <p:nvGrpSpPr>
            <p:cNvPr id="20" name="Group 19">
              <a:extLst>
                <a:ext uri="{FF2B5EF4-FFF2-40B4-BE49-F238E27FC236}">
                  <a16:creationId xmlns:a16="http://schemas.microsoft.com/office/drawing/2014/main" id="{EDEB407D-563D-435E-80F4-FACF9D840F79}"/>
                </a:ext>
              </a:extLst>
            </p:cNvPr>
            <p:cNvGrpSpPr/>
            <p:nvPr/>
          </p:nvGrpSpPr>
          <p:grpSpPr>
            <a:xfrm>
              <a:off x="2475407" y="980162"/>
              <a:ext cx="4503295" cy="1270334"/>
              <a:chOff x="-505593" y="2216504"/>
              <a:chExt cx="8427955" cy="2377442"/>
            </a:xfrm>
          </p:grpSpPr>
          <p:cxnSp>
            <p:nvCxnSpPr>
              <p:cNvPr id="39" name="Straight Arrow Connector 38">
                <a:extLst>
                  <a:ext uri="{FF2B5EF4-FFF2-40B4-BE49-F238E27FC236}">
                    <a16:creationId xmlns:a16="http://schemas.microsoft.com/office/drawing/2014/main" id="{198C7DA1-6F5D-42CB-A627-49F550B8F285}"/>
                  </a:ext>
                </a:extLst>
              </p:cNvPr>
              <p:cNvCxnSpPr/>
              <p:nvPr/>
            </p:nvCxnSpPr>
            <p:spPr>
              <a:xfrm>
                <a:off x="-505593" y="4593946"/>
                <a:ext cx="842795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BDE47DA9-BCB2-43F5-85B4-0B1D6D10D53E}"/>
                  </a:ext>
                </a:extLst>
              </p:cNvPr>
              <p:cNvGrpSpPr/>
              <p:nvPr/>
            </p:nvGrpSpPr>
            <p:grpSpPr>
              <a:xfrm>
                <a:off x="797357" y="2223820"/>
                <a:ext cx="2706624" cy="2370126"/>
                <a:chOff x="797357" y="2223820"/>
                <a:chExt cx="2706624" cy="2370126"/>
              </a:xfrm>
            </p:grpSpPr>
            <p:sp>
              <p:nvSpPr>
                <p:cNvPr id="44" name="Freeform 162">
                  <a:extLst>
                    <a:ext uri="{FF2B5EF4-FFF2-40B4-BE49-F238E27FC236}">
                      <a16:creationId xmlns:a16="http://schemas.microsoft.com/office/drawing/2014/main" id="{FB3A119D-1514-4244-B3FA-C333A5E9620D}"/>
                    </a:ext>
                  </a:extLst>
                </p:cNvPr>
                <p:cNvSpPr/>
                <p:nvPr/>
              </p:nvSpPr>
              <p:spPr>
                <a:xfrm>
                  <a:off x="797357" y="2223821"/>
                  <a:ext cx="1353312" cy="2370125"/>
                </a:xfrm>
                <a:custGeom>
                  <a:avLst/>
                  <a:gdLst>
                    <a:gd name="connsiteX0" fmla="*/ 0 w 1353312"/>
                    <a:gd name="connsiteY0" fmla="*/ 2370125 h 2370125"/>
                    <a:gd name="connsiteX1" fmla="*/ 124358 w 1353312"/>
                    <a:gd name="connsiteY1" fmla="*/ 2062886 h 2370125"/>
                    <a:gd name="connsiteX2" fmla="*/ 446227 w 1353312"/>
                    <a:gd name="connsiteY2" fmla="*/ 855878 h 2370125"/>
                    <a:gd name="connsiteX3" fmla="*/ 863193 w 1353312"/>
                    <a:gd name="connsiteY3" fmla="*/ 190195 h 2370125"/>
                    <a:gd name="connsiteX4" fmla="*/ 1353312 w 1353312"/>
                    <a:gd name="connsiteY4" fmla="*/ 0 h 2370125"/>
                    <a:gd name="connsiteX5" fmla="*/ 1353312 w 1353312"/>
                    <a:gd name="connsiteY5" fmla="*/ 0 h 23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312" h="2370125">
                      <a:moveTo>
                        <a:pt x="0" y="2370125"/>
                      </a:moveTo>
                      <a:cubicBezTo>
                        <a:pt x="24993" y="2342692"/>
                        <a:pt x="49987" y="2315260"/>
                        <a:pt x="124358" y="2062886"/>
                      </a:cubicBezTo>
                      <a:cubicBezTo>
                        <a:pt x="198729" y="1810512"/>
                        <a:pt x="323088" y="1167993"/>
                        <a:pt x="446227" y="855878"/>
                      </a:cubicBezTo>
                      <a:cubicBezTo>
                        <a:pt x="569366" y="543763"/>
                        <a:pt x="712012" y="332841"/>
                        <a:pt x="863193" y="190195"/>
                      </a:cubicBezTo>
                      <a:cubicBezTo>
                        <a:pt x="1014374" y="47549"/>
                        <a:pt x="1353312" y="0"/>
                        <a:pt x="1353312" y="0"/>
                      </a:cubicBezTo>
                      <a:lnTo>
                        <a:pt x="135331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63">
                  <a:extLst>
                    <a:ext uri="{FF2B5EF4-FFF2-40B4-BE49-F238E27FC236}">
                      <a16:creationId xmlns:a16="http://schemas.microsoft.com/office/drawing/2014/main" id="{7E2786D0-E7F0-4A92-A08A-5EDCA8048DD1}"/>
                    </a:ext>
                  </a:extLst>
                </p:cNvPr>
                <p:cNvSpPr/>
                <p:nvPr/>
              </p:nvSpPr>
              <p:spPr>
                <a:xfrm flipH="1">
                  <a:off x="2150669" y="2223820"/>
                  <a:ext cx="1353312" cy="2370125"/>
                </a:xfrm>
                <a:custGeom>
                  <a:avLst/>
                  <a:gdLst>
                    <a:gd name="connsiteX0" fmla="*/ 0 w 1353312"/>
                    <a:gd name="connsiteY0" fmla="*/ 2370125 h 2370125"/>
                    <a:gd name="connsiteX1" fmla="*/ 124358 w 1353312"/>
                    <a:gd name="connsiteY1" fmla="*/ 2062886 h 2370125"/>
                    <a:gd name="connsiteX2" fmla="*/ 446227 w 1353312"/>
                    <a:gd name="connsiteY2" fmla="*/ 855878 h 2370125"/>
                    <a:gd name="connsiteX3" fmla="*/ 863193 w 1353312"/>
                    <a:gd name="connsiteY3" fmla="*/ 190195 h 2370125"/>
                    <a:gd name="connsiteX4" fmla="*/ 1353312 w 1353312"/>
                    <a:gd name="connsiteY4" fmla="*/ 0 h 2370125"/>
                    <a:gd name="connsiteX5" fmla="*/ 1353312 w 1353312"/>
                    <a:gd name="connsiteY5" fmla="*/ 0 h 23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312" h="2370125">
                      <a:moveTo>
                        <a:pt x="0" y="2370125"/>
                      </a:moveTo>
                      <a:cubicBezTo>
                        <a:pt x="24993" y="2342692"/>
                        <a:pt x="49987" y="2315260"/>
                        <a:pt x="124358" y="2062886"/>
                      </a:cubicBezTo>
                      <a:cubicBezTo>
                        <a:pt x="198729" y="1810512"/>
                        <a:pt x="323088" y="1167993"/>
                        <a:pt x="446227" y="855878"/>
                      </a:cubicBezTo>
                      <a:cubicBezTo>
                        <a:pt x="569366" y="543763"/>
                        <a:pt x="712012" y="332841"/>
                        <a:pt x="863193" y="190195"/>
                      </a:cubicBezTo>
                      <a:cubicBezTo>
                        <a:pt x="1014374" y="47549"/>
                        <a:pt x="1353312" y="0"/>
                        <a:pt x="1353312" y="0"/>
                      </a:cubicBezTo>
                      <a:lnTo>
                        <a:pt x="135331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FEDC489E-6E60-484C-A706-A50D0F082BE9}"/>
                  </a:ext>
                </a:extLst>
              </p:cNvPr>
              <p:cNvGrpSpPr/>
              <p:nvPr/>
            </p:nvGrpSpPr>
            <p:grpSpPr>
              <a:xfrm>
                <a:off x="3503981" y="2216504"/>
                <a:ext cx="2706624" cy="2370126"/>
                <a:chOff x="797357" y="2223820"/>
                <a:chExt cx="2706624" cy="2370126"/>
              </a:xfrm>
            </p:grpSpPr>
            <p:sp>
              <p:nvSpPr>
                <p:cNvPr id="42" name="Freeform 160">
                  <a:extLst>
                    <a:ext uri="{FF2B5EF4-FFF2-40B4-BE49-F238E27FC236}">
                      <a16:creationId xmlns:a16="http://schemas.microsoft.com/office/drawing/2014/main" id="{77F6AD17-9F30-44AB-93F7-DB3B02E706F7}"/>
                    </a:ext>
                  </a:extLst>
                </p:cNvPr>
                <p:cNvSpPr/>
                <p:nvPr/>
              </p:nvSpPr>
              <p:spPr>
                <a:xfrm>
                  <a:off x="797357" y="2223821"/>
                  <a:ext cx="1353312" cy="2370125"/>
                </a:xfrm>
                <a:custGeom>
                  <a:avLst/>
                  <a:gdLst>
                    <a:gd name="connsiteX0" fmla="*/ 0 w 1353312"/>
                    <a:gd name="connsiteY0" fmla="*/ 2370125 h 2370125"/>
                    <a:gd name="connsiteX1" fmla="*/ 124358 w 1353312"/>
                    <a:gd name="connsiteY1" fmla="*/ 2062886 h 2370125"/>
                    <a:gd name="connsiteX2" fmla="*/ 446227 w 1353312"/>
                    <a:gd name="connsiteY2" fmla="*/ 855878 h 2370125"/>
                    <a:gd name="connsiteX3" fmla="*/ 863193 w 1353312"/>
                    <a:gd name="connsiteY3" fmla="*/ 190195 h 2370125"/>
                    <a:gd name="connsiteX4" fmla="*/ 1353312 w 1353312"/>
                    <a:gd name="connsiteY4" fmla="*/ 0 h 2370125"/>
                    <a:gd name="connsiteX5" fmla="*/ 1353312 w 1353312"/>
                    <a:gd name="connsiteY5" fmla="*/ 0 h 23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312" h="2370125">
                      <a:moveTo>
                        <a:pt x="0" y="2370125"/>
                      </a:moveTo>
                      <a:cubicBezTo>
                        <a:pt x="24993" y="2342692"/>
                        <a:pt x="49987" y="2315260"/>
                        <a:pt x="124358" y="2062886"/>
                      </a:cubicBezTo>
                      <a:cubicBezTo>
                        <a:pt x="198729" y="1810512"/>
                        <a:pt x="323088" y="1167993"/>
                        <a:pt x="446227" y="855878"/>
                      </a:cubicBezTo>
                      <a:cubicBezTo>
                        <a:pt x="569366" y="543763"/>
                        <a:pt x="712012" y="332841"/>
                        <a:pt x="863193" y="190195"/>
                      </a:cubicBezTo>
                      <a:cubicBezTo>
                        <a:pt x="1014374" y="47549"/>
                        <a:pt x="1353312" y="0"/>
                        <a:pt x="1353312" y="0"/>
                      </a:cubicBezTo>
                      <a:lnTo>
                        <a:pt x="135331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61">
                  <a:extLst>
                    <a:ext uri="{FF2B5EF4-FFF2-40B4-BE49-F238E27FC236}">
                      <a16:creationId xmlns:a16="http://schemas.microsoft.com/office/drawing/2014/main" id="{4F055848-8707-4B48-86C4-02B135400A06}"/>
                    </a:ext>
                  </a:extLst>
                </p:cNvPr>
                <p:cNvSpPr/>
                <p:nvPr/>
              </p:nvSpPr>
              <p:spPr>
                <a:xfrm flipH="1">
                  <a:off x="2150669" y="2223820"/>
                  <a:ext cx="1353312" cy="2370125"/>
                </a:xfrm>
                <a:custGeom>
                  <a:avLst/>
                  <a:gdLst>
                    <a:gd name="connsiteX0" fmla="*/ 0 w 1353312"/>
                    <a:gd name="connsiteY0" fmla="*/ 2370125 h 2370125"/>
                    <a:gd name="connsiteX1" fmla="*/ 124358 w 1353312"/>
                    <a:gd name="connsiteY1" fmla="*/ 2062886 h 2370125"/>
                    <a:gd name="connsiteX2" fmla="*/ 446227 w 1353312"/>
                    <a:gd name="connsiteY2" fmla="*/ 855878 h 2370125"/>
                    <a:gd name="connsiteX3" fmla="*/ 863193 w 1353312"/>
                    <a:gd name="connsiteY3" fmla="*/ 190195 h 2370125"/>
                    <a:gd name="connsiteX4" fmla="*/ 1353312 w 1353312"/>
                    <a:gd name="connsiteY4" fmla="*/ 0 h 2370125"/>
                    <a:gd name="connsiteX5" fmla="*/ 1353312 w 1353312"/>
                    <a:gd name="connsiteY5" fmla="*/ 0 h 237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312" h="2370125">
                      <a:moveTo>
                        <a:pt x="0" y="2370125"/>
                      </a:moveTo>
                      <a:cubicBezTo>
                        <a:pt x="24993" y="2342692"/>
                        <a:pt x="49987" y="2315260"/>
                        <a:pt x="124358" y="2062886"/>
                      </a:cubicBezTo>
                      <a:cubicBezTo>
                        <a:pt x="198729" y="1810512"/>
                        <a:pt x="323088" y="1167993"/>
                        <a:pt x="446227" y="855878"/>
                      </a:cubicBezTo>
                      <a:cubicBezTo>
                        <a:pt x="569366" y="543763"/>
                        <a:pt x="712012" y="332841"/>
                        <a:pt x="863193" y="190195"/>
                      </a:cubicBezTo>
                      <a:cubicBezTo>
                        <a:pt x="1014374" y="47549"/>
                        <a:pt x="1353312" y="0"/>
                        <a:pt x="1353312" y="0"/>
                      </a:cubicBezTo>
                      <a:lnTo>
                        <a:pt x="135331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0DE1205E-B455-4ABF-A901-900F58E86F17}"/>
                </a:ext>
              </a:extLst>
            </p:cNvPr>
            <p:cNvSpPr txBox="1"/>
            <p:nvPr/>
          </p:nvSpPr>
          <p:spPr>
            <a:xfrm>
              <a:off x="2087059" y="1217574"/>
              <a:ext cx="406902" cy="584775"/>
            </a:xfrm>
            <a:prstGeom prst="rect">
              <a:avLst/>
            </a:prstGeom>
            <a:noFill/>
          </p:spPr>
          <p:txBody>
            <a:bodyPr wrap="square" rtlCol="0">
              <a:spAutoFit/>
            </a:bodyPr>
            <a:lstStyle/>
            <a:p>
              <a:r>
                <a:rPr lang="el-GR" sz="3200"/>
                <a:t>τ</a:t>
              </a:r>
              <a:endParaRPr lang="en-US" sz="3200"/>
            </a:p>
          </p:txBody>
        </p:sp>
        <p:sp>
          <p:nvSpPr>
            <p:cNvPr id="22" name="TextBox 21">
              <a:extLst>
                <a:ext uri="{FF2B5EF4-FFF2-40B4-BE49-F238E27FC236}">
                  <a16:creationId xmlns:a16="http://schemas.microsoft.com/office/drawing/2014/main" id="{7BEAB093-D709-4142-8AC9-389B848CE612}"/>
                </a:ext>
              </a:extLst>
            </p:cNvPr>
            <p:cNvSpPr txBox="1"/>
            <p:nvPr/>
          </p:nvSpPr>
          <p:spPr>
            <a:xfrm>
              <a:off x="3865088" y="389857"/>
              <a:ext cx="592532" cy="369332"/>
            </a:xfrm>
            <a:prstGeom prst="rect">
              <a:avLst/>
            </a:prstGeom>
            <a:noFill/>
          </p:spPr>
          <p:txBody>
            <a:bodyPr wrap="square" rtlCol="0">
              <a:spAutoFit/>
            </a:bodyPr>
            <a:lstStyle/>
            <a:p>
              <a:r>
                <a:rPr lang="en-US"/>
                <a:t>B</a:t>
              </a:r>
            </a:p>
          </p:txBody>
        </p:sp>
        <p:sp>
          <p:nvSpPr>
            <p:cNvPr id="23" name="TextBox 22">
              <a:extLst>
                <a:ext uri="{FF2B5EF4-FFF2-40B4-BE49-F238E27FC236}">
                  <a16:creationId xmlns:a16="http://schemas.microsoft.com/office/drawing/2014/main" id="{72EE259B-6241-4946-ADC1-C4C5380E4153}"/>
                </a:ext>
              </a:extLst>
            </p:cNvPr>
            <p:cNvSpPr txBox="1"/>
            <p:nvPr/>
          </p:nvSpPr>
          <p:spPr>
            <a:xfrm>
              <a:off x="4025304" y="2447282"/>
              <a:ext cx="592532" cy="369332"/>
            </a:xfrm>
            <a:prstGeom prst="rect">
              <a:avLst/>
            </a:prstGeom>
            <a:noFill/>
          </p:spPr>
          <p:txBody>
            <a:bodyPr wrap="square" rtlCol="0">
              <a:spAutoFit/>
            </a:bodyPr>
            <a:lstStyle/>
            <a:p>
              <a:r>
                <a:rPr lang="en-US"/>
                <a:t>C</a:t>
              </a:r>
            </a:p>
          </p:txBody>
        </p:sp>
        <p:sp>
          <p:nvSpPr>
            <p:cNvPr id="24" name="TextBox 23">
              <a:extLst>
                <a:ext uri="{FF2B5EF4-FFF2-40B4-BE49-F238E27FC236}">
                  <a16:creationId xmlns:a16="http://schemas.microsoft.com/office/drawing/2014/main" id="{39EC7641-3A96-46D4-BFE7-5A269D9AE980}"/>
                </a:ext>
              </a:extLst>
            </p:cNvPr>
            <p:cNvSpPr txBox="1"/>
            <p:nvPr/>
          </p:nvSpPr>
          <p:spPr>
            <a:xfrm>
              <a:off x="4898453" y="2447282"/>
              <a:ext cx="592532" cy="369332"/>
            </a:xfrm>
            <a:prstGeom prst="rect">
              <a:avLst/>
            </a:prstGeom>
            <a:noFill/>
          </p:spPr>
          <p:txBody>
            <a:bodyPr wrap="square" rtlCol="0">
              <a:spAutoFit/>
            </a:bodyPr>
            <a:lstStyle/>
            <a:p>
              <a:r>
                <a:rPr lang="en-US"/>
                <a:t>D</a:t>
              </a:r>
            </a:p>
          </p:txBody>
        </p:sp>
        <p:sp>
          <p:nvSpPr>
            <p:cNvPr id="25" name="TextBox 24">
              <a:extLst>
                <a:ext uri="{FF2B5EF4-FFF2-40B4-BE49-F238E27FC236}">
                  <a16:creationId xmlns:a16="http://schemas.microsoft.com/office/drawing/2014/main" id="{177D1D00-1452-4527-920B-DA12ED56C009}"/>
                </a:ext>
              </a:extLst>
            </p:cNvPr>
            <p:cNvSpPr txBox="1"/>
            <p:nvPr/>
          </p:nvSpPr>
          <p:spPr>
            <a:xfrm>
              <a:off x="5044683" y="332927"/>
              <a:ext cx="592532" cy="369332"/>
            </a:xfrm>
            <a:prstGeom prst="rect">
              <a:avLst/>
            </a:prstGeom>
            <a:noFill/>
          </p:spPr>
          <p:txBody>
            <a:bodyPr wrap="square" rtlCol="0">
              <a:spAutoFit/>
            </a:bodyPr>
            <a:lstStyle/>
            <a:p>
              <a:r>
                <a:rPr lang="en-US"/>
                <a:t>E</a:t>
              </a:r>
            </a:p>
          </p:txBody>
        </p:sp>
        <p:sp>
          <p:nvSpPr>
            <p:cNvPr id="26" name="TextBox 25">
              <a:extLst>
                <a:ext uri="{FF2B5EF4-FFF2-40B4-BE49-F238E27FC236}">
                  <a16:creationId xmlns:a16="http://schemas.microsoft.com/office/drawing/2014/main" id="{B3E71F36-4DAF-44EE-8E3C-7A7E75021AC8}"/>
                </a:ext>
              </a:extLst>
            </p:cNvPr>
            <p:cNvSpPr txBox="1"/>
            <p:nvPr/>
          </p:nvSpPr>
          <p:spPr>
            <a:xfrm>
              <a:off x="6221957" y="1671609"/>
              <a:ext cx="592532" cy="369332"/>
            </a:xfrm>
            <a:prstGeom prst="rect">
              <a:avLst/>
            </a:prstGeom>
            <a:noFill/>
          </p:spPr>
          <p:txBody>
            <a:bodyPr wrap="square" rtlCol="0">
              <a:spAutoFit/>
            </a:bodyPr>
            <a:lstStyle/>
            <a:p>
              <a:r>
                <a:rPr lang="en-US"/>
                <a:t>F</a:t>
              </a:r>
            </a:p>
          </p:txBody>
        </p:sp>
        <p:cxnSp>
          <p:nvCxnSpPr>
            <p:cNvPr id="27" name="Straight Arrow Connector 26">
              <a:extLst>
                <a:ext uri="{FF2B5EF4-FFF2-40B4-BE49-F238E27FC236}">
                  <a16:creationId xmlns:a16="http://schemas.microsoft.com/office/drawing/2014/main" id="{1C4EA50A-7B0C-47D2-B822-74E7ADFD9E5E}"/>
                </a:ext>
              </a:extLst>
            </p:cNvPr>
            <p:cNvCxnSpPr>
              <a:stCxn id="18" idx="2"/>
              <a:endCxn id="44" idx="1"/>
            </p:cNvCxnSpPr>
            <p:nvPr/>
          </p:nvCxnSpPr>
          <p:spPr>
            <a:xfrm>
              <a:off x="2916725" y="1755077"/>
              <a:ext cx="321333" cy="3312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00C2874-DE47-4F21-AB97-EFF4B948B63D}"/>
                </a:ext>
              </a:extLst>
            </p:cNvPr>
            <p:cNvCxnSpPr/>
            <p:nvPr/>
          </p:nvCxnSpPr>
          <p:spPr>
            <a:xfrm>
              <a:off x="4025304" y="702259"/>
              <a:ext cx="0" cy="2779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312A5E0-BACC-4A57-B2E9-57F6FA297D02}"/>
                </a:ext>
              </a:extLst>
            </p:cNvPr>
            <p:cNvCxnSpPr/>
            <p:nvPr/>
          </p:nvCxnSpPr>
          <p:spPr>
            <a:xfrm flipV="1">
              <a:off x="4255735" y="2040941"/>
              <a:ext cx="201885" cy="4575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D9A86B8-248C-4DA4-AAE7-7CCABD100120}"/>
                </a:ext>
              </a:extLst>
            </p:cNvPr>
            <p:cNvCxnSpPr/>
            <p:nvPr/>
          </p:nvCxnSpPr>
          <p:spPr>
            <a:xfrm flipH="1" flipV="1">
              <a:off x="4742191" y="1972005"/>
              <a:ext cx="305406" cy="527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71A302B-5F5A-4B41-B171-2B88F1C447C7}"/>
                </a:ext>
              </a:extLst>
            </p:cNvPr>
            <p:cNvCxnSpPr/>
            <p:nvPr/>
          </p:nvCxnSpPr>
          <p:spPr>
            <a:xfrm>
              <a:off x="5194719" y="643738"/>
              <a:ext cx="189270" cy="315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DCEC21-2218-4F74-917E-8543D9DE040B}"/>
                </a:ext>
              </a:extLst>
            </p:cNvPr>
            <p:cNvCxnSpPr>
              <a:stCxn id="42" idx="0"/>
            </p:cNvCxnSpPr>
            <p:nvPr/>
          </p:nvCxnSpPr>
          <p:spPr>
            <a:xfrm>
              <a:off x="4617836" y="2246588"/>
              <a:ext cx="0" cy="77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B11BC7-4938-4EFE-B326-C6CC4B0BC2E9}"/>
                </a:ext>
              </a:extLst>
            </p:cNvPr>
            <p:cNvCxnSpPr/>
            <p:nvPr/>
          </p:nvCxnSpPr>
          <p:spPr>
            <a:xfrm>
              <a:off x="6072103" y="2250497"/>
              <a:ext cx="0" cy="73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0325D8F-FF88-4B23-A6E8-E20C409DC898}"/>
                </a:ext>
              </a:extLst>
            </p:cNvPr>
            <p:cNvCxnSpPr/>
            <p:nvPr/>
          </p:nvCxnSpPr>
          <p:spPr>
            <a:xfrm flipH="1">
              <a:off x="6043694" y="1972005"/>
              <a:ext cx="240063" cy="1542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AC85357-B3B6-40E2-B3C5-DA5DEF79128B}"/>
                </a:ext>
              </a:extLst>
            </p:cNvPr>
            <p:cNvSpPr txBox="1"/>
            <p:nvPr/>
          </p:nvSpPr>
          <p:spPr>
            <a:xfrm>
              <a:off x="4417490" y="2214020"/>
              <a:ext cx="592532" cy="369332"/>
            </a:xfrm>
            <a:prstGeom prst="rect">
              <a:avLst/>
            </a:prstGeom>
            <a:noFill/>
          </p:spPr>
          <p:txBody>
            <a:bodyPr wrap="square" rtlCol="0">
              <a:spAutoFit/>
            </a:bodyPr>
            <a:lstStyle/>
            <a:p>
              <a:r>
                <a:rPr lang="el-GR"/>
                <a:t>π</a:t>
              </a:r>
              <a:r>
                <a:rPr lang="en-US"/>
                <a:t>/2</a:t>
              </a:r>
            </a:p>
          </p:txBody>
        </p:sp>
        <p:sp>
          <p:nvSpPr>
            <p:cNvPr id="36" name="TextBox 35">
              <a:extLst>
                <a:ext uri="{FF2B5EF4-FFF2-40B4-BE49-F238E27FC236}">
                  <a16:creationId xmlns:a16="http://schemas.microsoft.com/office/drawing/2014/main" id="{6EA7EC88-8625-41A6-AF4F-1FBE4C53E253}"/>
                </a:ext>
              </a:extLst>
            </p:cNvPr>
            <p:cNvSpPr txBox="1"/>
            <p:nvPr/>
          </p:nvSpPr>
          <p:spPr>
            <a:xfrm>
              <a:off x="5744659" y="2360574"/>
              <a:ext cx="713596" cy="369332"/>
            </a:xfrm>
            <a:prstGeom prst="rect">
              <a:avLst/>
            </a:prstGeom>
            <a:noFill/>
          </p:spPr>
          <p:txBody>
            <a:bodyPr wrap="square" rtlCol="0">
              <a:spAutoFit/>
            </a:bodyPr>
            <a:lstStyle/>
            <a:p>
              <a:r>
                <a:rPr lang="en-US"/>
                <a:t>3</a:t>
              </a:r>
              <a:r>
                <a:rPr lang="el-GR"/>
                <a:t>π</a:t>
              </a:r>
              <a:r>
                <a:rPr lang="en-US"/>
                <a:t>/2</a:t>
              </a:r>
            </a:p>
          </p:txBody>
        </p:sp>
        <p:cxnSp>
          <p:nvCxnSpPr>
            <p:cNvPr id="37" name="Straight Connector 36">
              <a:extLst>
                <a:ext uri="{FF2B5EF4-FFF2-40B4-BE49-F238E27FC236}">
                  <a16:creationId xmlns:a16="http://schemas.microsoft.com/office/drawing/2014/main" id="{F1E63ABE-DC9A-4C33-AB6D-D51349EA9082}"/>
                </a:ext>
              </a:extLst>
            </p:cNvPr>
            <p:cNvCxnSpPr/>
            <p:nvPr/>
          </p:nvCxnSpPr>
          <p:spPr>
            <a:xfrm>
              <a:off x="2964251" y="984073"/>
              <a:ext cx="3926667"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39FAA81-0717-4740-BCB4-1FE38549A239}"/>
                </a:ext>
              </a:extLst>
            </p:cNvPr>
            <p:cNvSpPr txBox="1"/>
            <p:nvPr/>
          </p:nvSpPr>
          <p:spPr>
            <a:xfrm>
              <a:off x="2605213" y="837662"/>
              <a:ext cx="566397" cy="369332"/>
            </a:xfrm>
            <a:prstGeom prst="rect">
              <a:avLst/>
            </a:prstGeom>
            <a:noFill/>
          </p:spPr>
          <p:txBody>
            <a:bodyPr wrap="square" rtlCol="0">
              <a:spAutoFit/>
            </a:bodyPr>
            <a:lstStyle/>
            <a:p>
              <a:r>
                <a:rPr lang="el-GR"/>
                <a:t>τ</a:t>
              </a:r>
              <a:r>
                <a:rPr lang="en-US" baseline="-25000"/>
                <a:t>max</a:t>
              </a:r>
              <a:endParaRPr lang="en-US"/>
            </a:p>
          </p:txBody>
        </p:sp>
      </p:grpSp>
      <p:sp>
        <p:nvSpPr>
          <p:cNvPr id="46" name="TextBox 45">
            <a:extLst>
              <a:ext uri="{FF2B5EF4-FFF2-40B4-BE49-F238E27FC236}">
                <a16:creationId xmlns:a16="http://schemas.microsoft.com/office/drawing/2014/main" id="{1A37C6EF-C781-4260-B1F3-10A44B8D02CE}"/>
              </a:ext>
            </a:extLst>
          </p:cNvPr>
          <p:cNvSpPr txBox="1"/>
          <p:nvPr/>
        </p:nvSpPr>
        <p:spPr>
          <a:xfrm>
            <a:off x="2921366" y="2865017"/>
            <a:ext cx="592532" cy="369332"/>
          </a:xfrm>
          <a:prstGeom prst="rect">
            <a:avLst/>
          </a:prstGeom>
          <a:noFill/>
        </p:spPr>
        <p:txBody>
          <a:bodyPr wrap="square" rtlCol="0">
            <a:spAutoFit/>
          </a:bodyPr>
          <a:lstStyle/>
          <a:p>
            <a:r>
              <a:rPr lang="en-US"/>
              <a:t>0</a:t>
            </a:r>
          </a:p>
        </p:txBody>
      </p:sp>
      <p:sp>
        <p:nvSpPr>
          <p:cNvPr id="47" name="TextBox 46">
            <a:extLst>
              <a:ext uri="{FF2B5EF4-FFF2-40B4-BE49-F238E27FC236}">
                <a16:creationId xmlns:a16="http://schemas.microsoft.com/office/drawing/2014/main" id="{11B3424B-61A6-4563-B479-EF321A95DE4E}"/>
              </a:ext>
            </a:extLst>
          </p:cNvPr>
          <p:cNvSpPr txBox="1"/>
          <p:nvPr/>
        </p:nvSpPr>
        <p:spPr>
          <a:xfrm>
            <a:off x="6184662" y="2635845"/>
            <a:ext cx="592532" cy="369332"/>
          </a:xfrm>
          <a:prstGeom prst="rect">
            <a:avLst/>
          </a:prstGeom>
          <a:noFill/>
        </p:spPr>
        <p:txBody>
          <a:bodyPr wrap="square" rtlCol="0">
            <a:spAutoFit/>
          </a:bodyPr>
          <a:lstStyle/>
          <a:p>
            <a:r>
              <a:rPr lang="el-GR"/>
              <a:t>θ</a:t>
            </a:r>
            <a:endParaRPr lang="en-US"/>
          </a:p>
        </p:txBody>
      </p:sp>
      <p:cxnSp>
        <p:nvCxnSpPr>
          <p:cNvPr id="48" name="Straight Connector 47">
            <a:extLst>
              <a:ext uri="{FF2B5EF4-FFF2-40B4-BE49-F238E27FC236}">
                <a16:creationId xmlns:a16="http://schemas.microsoft.com/office/drawing/2014/main" id="{6B91AAC0-F3D5-4116-8E89-E8E2F2CBE820}"/>
              </a:ext>
            </a:extLst>
          </p:cNvPr>
          <p:cNvCxnSpPr/>
          <p:nvPr/>
        </p:nvCxnSpPr>
        <p:spPr>
          <a:xfrm>
            <a:off x="3121819" y="2838123"/>
            <a:ext cx="0" cy="73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98B24D1-8A41-4811-84E7-C85305D52B2D}"/>
              </a:ext>
            </a:extLst>
          </p:cNvPr>
          <p:cNvSpPr txBox="1"/>
          <p:nvPr/>
        </p:nvSpPr>
        <p:spPr>
          <a:xfrm>
            <a:off x="7998619" y="1066800"/>
            <a:ext cx="914400" cy="369332"/>
          </a:xfrm>
          <a:prstGeom prst="rect">
            <a:avLst/>
          </a:prstGeom>
          <a:noFill/>
        </p:spPr>
        <p:txBody>
          <a:bodyPr wrap="square" rtlCol="0">
            <a:spAutoFit/>
          </a:bodyPr>
          <a:lstStyle/>
          <a:p>
            <a:r>
              <a:rPr lang="en-US"/>
              <a:t>Recall:</a:t>
            </a:r>
          </a:p>
        </p:txBody>
      </p:sp>
      <p:graphicFrame>
        <p:nvGraphicFramePr>
          <p:cNvPr id="50" name="Object 49">
            <a:extLst>
              <a:ext uri="{FF2B5EF4-FFF2-40B4-BE49-F238E27FC236}">
                <a16:creationId xmlns:a16="http://schemas.microsoft.com/office/drawing/2014/main" id="{3CAC9AC4-28FE-43B8-B6AA-9DC4620FD66D}"/>
              </a:ext>
            </a:extLst>
          </p:cNvPr>
          <p:cNvGraphicFramePr>
            <a:graphicFrameLocks noChangeAspect="1"/>
          </p:cNvGraphicFramePr>
          <p:nvPr>
            <p:extLst>
              <p:ext uri="{D42A27DB-BD31-4B8C-83A1-F6EECF244321}">
                <p14:modId xmlns:p14="http://schemas.microsoft.com/office/powerpoint/2010/main" val="1487480586"/>
              </p:ext>
            </p:extLst>
          </p:nvPr>
        </p:nvGraphicFramePr>
        <p:xfrm>
          <a:off x="8455819" y="1371600"/>
          <a:ext cx="2530475" cy="546100"/>
        </p:xfrm>
        <a:graphic>
          <a:graphicData uri="http://schemas.openxmlformats.org/presentationml/2006/ole">
            <mc:AlternateContent xmlns:mc="http://schemas.openxmlformats.org/markup-compatibility/2006">
              <mc:Choice xmlns:v="urn:schemas-microsoft-com:vml" Requires="v">
                <p:oleObj spid="_x0000_s50177" name="Equation" r:id="rId10" imgW="1117440" imgH="241200" progId="Equation.3">
                  <p:embed/>
                </p:oleObj>
              </mc:Choice>
              <mc:Fallback>
                <p:oleObj name="Equation" r:id="rId10" imgW="1117440" imgH="241200" progId="Equation.3">
                  <p:embed/>
                  <p:pic>
                    <p:nvPicPr>
                      <p:cNvPr id="50" name="Object 49">
                        <a:extLst>
                          <a:ext uri="{FF2B5EF4-FFF2-40B4-BE49-F238E27FC236}">
                            <a16:creationId xmlns:a16="http://schemas.microsoft.com/office/drawing/2014/main" id="{3CAC9AC4-28FE-43B8-B6AA-9DC4620FD66D}"/>
                          </a:ext>
                        </a:extLst>
                      </p:cNvPr>
                      <p:cNvPicPr/>
                      <p:nvPr/>
                    </p:nvPicPr>
                    <p:blipFill>
                      <a:blip r:embed="rId11"/>
                      <a:stretch>
                        <a:fillRect/>
                      </a:stretch>
                    </p:blipFill>
                    <p:spPr>
                      <a:xfrm>
                        <a:off x="8455819" y="1371600"/>
                        <a:ext cx="2530475" cy="546100"/>
                      </a:xfrm>
                      <a:prstGeom prst="rect">
                        <a:avLst/>
                      </a:prstGeom>
                    </p:spPr>
                  </p:pic>
                </p:oleObj>
              </mc:Fallback>
            </mc:AlternateContent>
          </a:graphicData>
        </a:graphic>
      </p:graphicFrame>
      <p:cxnSp>
        <p:nvCxnSpPr>
          <p:cNvPr id="51" name="Straight Arrow Connector 50">
            <a:extLst>
              <a:ext uri="{FF2B5EF4-FFF2-40B4-BE49-F238E27FC236}">
                <a16:creationId xmlns:a16="http://schemas.microsoft.com/office/drawing/2014/main" id="{59BEBD82-772B-426E-9C54-0AAB44C5BC35}"/>
              </a:ext>
            </a:extLst>
          </p:cNvPr>
          <p:cNvCxnSpPr/>
          <p:nvPr/>
        </p:nvCxnSpPr>
        <p:spPr>
          <a:xfrm flipV="1">
            <a:off x="1750219" y="1311171"/>
            <a:ext cx="0" cy="16694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1D86CAF-98B2-417A-A987-FD5098B38B61}"/>
              </a:ext>
            </a:extLst>
          </p:cNvPr>
          <p:cNvCxnSpPr/>
          <p:nvPr/>
        </p:nvCxnSpPr>
        <p:spPr>
          <a:xfrm flipV="1">
            <a:off x="5865019" y="1600200"/>
            <a:ext cx="0" cy="11430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Content Placeholder 1">
            <a:extLst>
              <a:ext uri="{FF2B5EF4-FFF2-40B4-BE49-F238E27FC236}">
                <a16:creationId xmlns:a16="http://schemas.microsoft.com/office/drawing/2014/main" id="{AD5EF343-5CD0-47A8-93C1-1BF7CEFF10E0}"/>
              </a:ext>
            </a:extLst>
          </p:cNvPr>
          <p:cNvSpPr txBox="1">
            <a:spLocks/>
          </p:cNvSpPr>
          <p:nvPr/>
        </p:nvSpPr>
        <p:spPr>
          <a:xfrm>
            <a:off x="6017419" y="1981200"/>
            <a:ext cx="1752600" cy="6096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US"/>
              <a:t>torque ripple</a:t>
            </a:r>
          </a:p>
          <a:p>
            <a:pPr marL="0" indent="0">
              <a:buNone/>
            </a:pPr>
            <a:endParaRPr lang="en-US"/>
          </a:p>
        </p:txBody>
      </p:sp>
      <p:sp>
        <p:nvSpPr>
          <p:cNvPr id="54" name="Rectangle 53">
            <a:extLst>
              <a:ext uri="{FF2B5EF4-FFF2-40B4-BE49-F238E27FC236}">
                <a16:creationId xmlns:a16="http://schemas.microsoft.com/office/drawing/2014/main" id="{028ABAF2-9029-47E2-A13E-133F0A6492DA}"/>
              </a:ext>
            </a:extLst>
          </p:cNvPr>
          <p:cNvSpPr/>
          <p:nvPr/>
        </p:nvSpPr>
        <p:spPr>
          <a:xfrm>
            <a:off x="7922419" y="914400"/>
            <a:ext cx="3810000" cy="1219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790889"/>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 id="{8CE823C3-F31A-D14A-9E27-E9A0885B8FCD}" vid="{CE7EA357-F2F1-1444-8AA4-D862AA553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675509F-A6F5-4147-861D-E4CC99F48FA5}">
  <ds:schemaRefs>
    <ds:schemaRef ds:uri="c0950e01-db07-4e41-9c32-b7a8e9fccc9b"/>
    <ds:schemaRef ds:uri="f2ad5090-61a8-4b8c-ab70-68f4ff4d19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B61D4E06-5D3F-4994-A4A7-4BA626FA722D}">
  <ds:schemaRefs>
    <ds:schemaRef ds:uri="c0950e01-db07-4e41-9c32-b7a8e9fccc9b"/>
    <ds:schemaRef ds:uri="f2ad5090-61a8-4b8c-ab70-68f4ff4d19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5.xml><?xml version="1.0" encoding="utf-8"?>
<ds:datastoreItem xmlns:ds="http://schemas.openxmlformats.org/officeDocument/2006/customXml" ds:itemID="{1E7F2E56-8924-419D-99E9-79DB71144EB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Arm_PPT_Master_Arm_Limited_2019</Template>
  <Application>Microsoft Office PowerPoint</Application>
  <PresentationFormat>Widescreen</PresentationFormat>
  <Slides>41</Slides>
  <Notes>41</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Arm_PPT_Public</vt:lpstr>
      <vt:lpstr>DC Motors and Motor Controllers</vt:lpstr>
      <vt:lpstr>Module Syllabus</vt:lpstr>
      <vt:lpstr>DC Motors</vt:lpstr>
      <vt:lpstr>DC Motors</vt:lpstr>
      <vt:lpstr>Lorentz Law</vt:lpstr>
      <vt:lpstr>DC Motors: Commutator</vt:lpstr>
      <vt:lpstr>DC Motors: Commutator</vt:lpstr>
      <vt:lpstr>DC Motors: Commutator</vt:lpstr>
      <vt:lpstr>DC Motors: Torque Ripple</vt:lpstr>
      <vt:lpstr>DC Motors: Torque Ripple</vt:lpstr>
      <vt:lpstr>DC Motors: Torque Ripple</vt:lpstr>
      <vt:lpstr>DC Motors: Torque Ripple</vt:lpstr>
      <vt:lpstr>DC Motors: Torque Ripple</vt:lpstr>
      <vt:lpstr>Motor: Electrical Equivalent Circuit</vt:lpstr>
      <vt:lpstr>Motor: Electrical Equivalent Circuit</vt:lpstr>
      <vt:lpstr>Electromotive Force in a Wire Moving Through B-field</vt:lpstr>
      <vt:lpstr>Motor: Electrical Equivalent Circuit</vt:lpstr>
      <vt:lpstr>Motor: Electrical Equivalent Circuit</vt:lpstr>
      <vt:lpstr>Motor: Electrical Equivalent Circuit Analysis</vt:lpstr>
      <vt:lpstr>Motor: Electrical Equivalent Circuit Analysis</vt:lpstr>
      <vt:lpstr>Motor: Electrical Equivalent Circuit Analysis</vt:lpstr>
      <vt:lpstr>Motor: Inductive Kickback</vt:lpstr>
      <vt:lpstr>Summary: DC Motors</vt:lpstr>
      <vt:lpstr>Motor Controllers</vt:lpstr>
      <vt:lpstr>Field Effect Transistor: A Review</vt:lpstr>
      <vt:lpstr>Field Effect Transistor: A Review</vt:lpstr>
      <vt:lpstr>Field Effect Transistor: A Review</vt:lpstr>
      <vt:lpstr>Field Effect Transistor: A Review</vt:lpstr>
      <vt:lpstr>Field Effect Transistor: A Review</vt:lpstr>
      <vt:lpstr>Field Effect Transistor: A Review</vt:lpstr>
      <vt:lpstr>Summary: Field Effect Transistors</vt:lpstr>
      <vt:lpstr>Motor Controllers: FETS as Switches</vt:lpstr>
      <vt:lpstr>Motor Controllers: FETS as Switches</vt:lpstr>
      <vt:lpstr>Motor Controllers: FETS as Switches</vt:lpstr>
      <vt:lpstr>Motor Controllers: FETS as Switches</vt:lpstr>
      <vt:lpstr>Motor Controllers: FETS as Switches</vt:lpstr>
      <vt:lpstr>Motor Controllers: FETS as Switches</vt:lpstr>
      <vt:lpstr>Motor Controllers: FETS as Switches</vt:lpstr>
      <vt:lpstr>Motor Controllers: the need for FET drivers</vt:lpstr>
      <vt:lpstr>Motor Controllers: FETS as Switches</vt:lpstr>
      <vt:lpstr>Summary: Motor Controllers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Motors and Motor Controllers</dc:title>
  <dc:subject/>
  <dc:creator/>
  <cp:keywords/>
  <dc:description/>
  <cp:revision>1</cp:revision>
  <dcterms:created xsi:type="dcterms:W3CDTF">2019-01-14T09:57:37Z</dcterms:created>
  <dcterms:modified xsi:type="dcterms:W3CDTF">2019-03-07T10:59:06Z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